
<file path=[Content_Types].xml><?xml version="1.0" encoding="utf-8"?>
<Types xmlns="http://schemas.openxmlformats.org/package/2006/content-types">
  <Default Extension="png" ContentType="image/png"/>
  <Default Extension="jpeg" ContentType="image/jpeg"/>
  <Default Extension="emf" ContentType="image/x-emf"/>
  <Default Extension="rels" ContentType="application/vnd.openxmlformats-package.relationships+xml"/>
  <Default Extension="xml" ContentType="application/xml"/>
  <Default Extension="jpg" ContentType="image/jpe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tags/tag1.xml" ContentType="application/vnd.openxmlformats-officedocument.presentationml.tags+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theme/theme2.xml" ContentType="application/vnd.openxmlformats-officedocument.theme+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theme/theme3.xml" ContentType="application/vnd.openxmlformats-officedocument.theme+xml"/>
  <Override PartName="/ppt/theme/theme4.xml" ContentType="application/vnd.openxmlformats-officedocument.theme+xml"/>
  <Override PartName="/ppt/theme/theme5.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 id="2147483757" r:id="rId2"/>
    <p:sldMasterId id="2147483775" r:id="rId3"/>
  </p:sldMasterIdLst>
  <p:notesMasterIdLst>
    <p:notesMasterId r:id="rId44"/>
  </p:notesMasterIdLst>
  <p:handoutMasterIdLst>
    <p:handoutMasterId r:id="rId45"/>
  </p:handoutMasterIdLst>
  <p:sldIdLst>
    <p:sldId id="351" r:id="rId4"/>
    <p:sldId id="256" r:id="rId5"/>
    <p:sldId id="260" r:id="rId6"/>
    <p:sldId id="377" r:id="rId7"/>
    <p:sldId id="378" r:id="rId8"/>
    <p:sldId id="457" r:id="rId9"/>
    <p:sldId id="1212" r:id="rId10"/>
    <p:sldId id="1213" r:id="rId11"/>
    <p:sldId id="442" r:id="rId12"/>
    <p:sldId id="386" r:id="rId13"/>
    <p:sldId id="450" r:id="rId14"/>
    <p:sldId id="426" r:id="rId15"/>
    <p:sldId id="451" r:id="rId16"/>
    <p:sldId id="431" r:id="rId17"/>
    <p:sldId id="452" r:id="rId18"/>
    <p:sldId id="400" r:id="rId19"/>
    <p:sldId id="443" r:id="rId20"/>
    <p:sldId id="417" r:id="rId21"/>
    <p:sldId id="418" r:id="rId22"/>
    <p:sldId id="419" r:id="rId23"/>
    <p:sldId id="453" r:id="rId24"/>
    <p:sldId id="430" r:id="rId25"/>
    <p:sldId id="444" r:id="rId26"/>
    <p:sldId id="393" r:id="rId27"/>
    <p:sldId id="439" r:id="rId28"/>
    <p:sldId id="456" r:id="rId29"/>
    <p:sldId id="396" r:id="rId30"/>
    <p:sldId id="454" r:id="rId31"/>
    <p:sldId id="445" r:id="rId32"/>
    <p:sldId id="447" r:id="rId33"/>
    <p:sldId id="448" r:id="rId34"/>
    <p:sldId id="449" r:id="rId35"/>
    <p:sldId id="422" r:id="rId36"/>
    <p:sldId id="423" r:id="rId37"/>
    <p:sldId id="424" r:id="rId38"/>
    <p:sldId id="425" r:id="rId39"/>
    <p:sldId id="455" r:id="rId40"/>
    <p:sldId id="785" r:id="rId41"/>
    <p:sldId id="437" r:id="rId42"/>
    <p:sldId id="289" r:id="rId43"/>
  </p:sldIdLst>
  <p:sldSz cx="12188825" cy="6858000"/>
  <p:notesSz cx="6858000" cy="9144000"/>
  <p:custDataLst>
    <p:tags r:id="rId46"/>
  </p:custDataLst>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521415D9-36F7-43E2-AB2F-B90AF26B5E84}">
      <p14:sectionLst xmlns:p14="http://schemas.microsoft.com/office/powerpoint/2010/main">
        <p14:section name="How to Use" id="{5D51C580-EE4E-1140-97F4-894549154C0A}">
          <p14:sldIdLst>
            <p14:sldId id="351"/>
          </p14:sldIdLst>
        </p14:section>
        <p14:section name="Presentation" id="{F52B206D-DCD8-7244-B8EF-E7B4DC37A055}">
          <p14:sldIdLst>
            <p14:sldId id="256"/>
            <p14:sldId id="260"/>
            <p14:sldId id="377"/>
            <p14:sldId id="378"/>
            <p14:sldId id="457"/>
            <p14:sldId id="1212"/>
            <p14:sldId id="1213"/>
          </p14:sldIdLst>
        </p14:section>
        <p14:section name="E-Business Suite" id="{4F3B1B9E-CA40-4CD9-93F9-78FBFDECF75D}">
          <p14:sldIdLst>
            <p14:sldId id="442"/>
            <p14:sldId id="386"/>
            <p14:sldId id="450"/>
            <p14:sldId id="426"/>
            <p14:sldId id="451"/>
            <p14:sldId id="431"/>
            <p14:sldId id="452"/>
            <p14:sldId id="400"/>
          </p14:sldIdLst>
        </p14:section>
        <p14:section name="JD Edwards" id="{28C207EB-7956-4747-9170-2CE7A9A339DE}">
          <p14:sldIdLst>
            <p14:sldId id="443"/>
            <p14:sldId id="417"/>
            <p14:sldId id="418"/>
            <p14:sldId id="419"/>
            <p14:sldId id="453"/>
            <p14:sldId id="430"/>
          </p14:sldIdLst>
        </p14:section>
        <p14:section name="PeopleSoft" id="{F6970054-702E-4583-A98A-38589D7239AC}">
          <p14:sldIdLst>
            <p14:sldId id="444"/>
            <p14:sldId id="393"/>
            <p14:sldId id="439"/>
            <p14:sldId id="456"/>
            <p14:sldId id="396"/>
            <p14:sldId id="454"/>
          </p14:sldIdLst>
        </p14:section>
        <p14:section name="Siebel" id="{81EFC469-DA8E-4799-A973-49CC9D55A87E}">
          <p14:sldIdLst>
            <p14:sldId id="445"/>
            <p14:sldId id="447"/>
            <p14:sldId id="448"/>
            <p14:sldId id="449"/>
            <p14:sldId id="422"/>
            <p14:sldId id="423"/>
            <p14:sldId id="424"/>
          </p14:sldIdLst>
        </p14:section>
        <p14:section name="Getting Started" id="{0B3D7A58-777B-4316-BEEC-D77A96BDBCD2}">
          <p14:sldIdLst>
            <p14:sldId id="425"/>
            <p14:sldId id="455"/>
            <p14:sldId id="785"/>
            <p14:sldId id="437"/>
            <p14:sldId id="289"/>
          </p14:sldIdLst>
        </p14:section>
        <p14:section name="Resources" id="{CD8381D1-5F0A-C446-B84F-524D84F3A30F}">
          <p14:sldIdLst/>
        </p14:section>
      </p14:sectionLst>
    </p:ext>
    <p:ext uri="{EFAFB233-063F-42B5-8137-9DF3F51BA10A}">
      <p15:sldGuideLst xmlns:p15="http://schemas.microsoft.com/office/powerpoint/2012/main">
        <p15:guide id="1" orient="horz" pos="2160">
          <p15:clr>
            <a:srgbClr val="A4A3A4"/>
          </p15:clr>
        </p15:guide>
        <p15:guide id="2" orient="horz" pos="3744">
          <p15:clr>
            <a:srgbClr val="A4A3A4"/>
          </p15:clr>
        </p15:guide>
        <p15:guide id="3" orient="horz" pos="960">
          <p15:clr>
            <a:srgbClr val="A4A3A4"/>
          </p15:clr>
        </p15:guide>
        <p15:guide id="4" orient="horz" pos="1248">
          <p15:clr>
            <a:srgbClr val="A4A3A4"/>
          </p15:clr>
        </p15:guide>
        <p15:guide id="5" pos="3839">
          <p15:clr>
            <a:srgbClr val="A4A3A4"/>
          </p15:clr>
        </p15:guide>
        <p15:guide id="6" pos="7343">
          <p15:clr>
            <a:srgbClr val="A4A3A4"/>
          </p15:clr>
        </p15:guide>
        <p15:guide id="7" pos="335">
          <p15:clr>
            <a:srgbClr val="A4A3A4"/>
          </p15:clr>
        </p15:guide>
        <p15:guide id="8" pos="4534">
          <p15:clr>
            <a:srgbClr val="A4A3A4"/>
          </p15:clr>
        </p15:guide>
      </p15:sldGuideLst>
    </p:ext>
    <p:ext uri="{2D200454-40CA-4A62-9FC3-DE9A4176ACB9}">
      <p15:notesGuideLst xmlns:p15="http://schemas.microsoft.com/office/powerpoint/2012/main">
        <p15:guide id="1" orient="horz" pos="2880">
          <p15:clr>
            <a:srgbClr val="A4A3A4"/>
          </p15:clr>
        </p15:guide>
        <p15:guide id="2" pos="2160">
          <p15:clr>
            <a:srgbClr val="A4A3A4"/>
          </p15:clr>
        </p15:guide>
      </p15:notesGuideLst>
    </p:ext>
  </p:extLst>
</p:presentation>
</file>

<file path=ppt/commentAuthors.xml><?xml version="1.0" encoding="utf-8"?>
<p:cmAuthorLst xmlns:a="http://schemas.openxmlformats.org/drawingml/2006/main" xmlns:r="http://schemas.openxmlformats.org/officeDocument/2006/relationships" xmlns:p="http://schemas.openxmlformats.org/presentationml/2006/main">
  <p:cmAuthor id="1" name="Dan Reger" initials="DR" lastIdx="19" clrIdx="0"/>
</p:cmAuthorLst>
</file>

<file path=ppt/presProps.xml><?xml version="1.0" encoding="utf-8"?>
<p:presentationPr xmlns:a="http://schemas.openxmlformats.org/drawingml/2006/main" xmlns:r="http://schemas.openxmlformats.org/officeDocument/2006/relationships" xmlns:p="http://schemas.openxmlformats.org/presentationml/2006/main">
  <p:prnPr scaleToFitPaper="1"/>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493728"/>
    <a:srgbClr val="58595B"/>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D27102A9-8310-4765-A935-A1911B00CA55}">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5940675A-B579-460E-94D1-54222C63F5DA}" styleName="No Style, Table Grid">
    <a:wholeTbl>
      <a:tcTxStyle>
        <a:fontRef idx="minor">
          <a:scrgbClr r="0" g="0" b="0"/>
        </a:fontRef>
        <a:schemeClr val="tx1"/>
      </a:tcTxStyle>
      <a:tcStyle>
        <a:tcBdr>
          <a:left>
            <a:ln w="12700" cmpd="sng">
              <a:solidFill>
                <a:schemeClr val="tx1"/>
              </a:solidFill>
            </a:ln>
          </a:left>
          <a:right>
            <a:ln w="12700" cmpd="sng">
              <a:solidFill>
                <a:schemeClr val="tx1"/>
              </a:solidFill>
            </a:ln>
          </a:right>
          <a:top>
            <a:ln w="12700" cmpd="sng">
              <a:solidFill>
                <a:schemeClr val="tx1"/>
              </a:solidFill>
            </a:ln>
          </a:top>
          <a:bottom>
            <a:ln w="12700" cmpd="sng">
              <a:solidFill>
                <a:schemeClr val="tx1"/>
              </a:solidFill>
            </a:ln>
          </a:bottom>
          <a:insideH>
            <a:ln w="12700" cmpd="sng">
              <a:solidFill>
                <a:schemeClr val="tx1"/>
              </a:solidFill>
            </a:ln>
          </a:insideH>
          <a:insideV>
            <a:ln w="12700" cmpd="sng">
              <a:solidFill>
                <a:schemeClr val="tx1"/>
              </a:solidFill>
            </a:ln>
          </a:insideV>
        </a:tcBdr>
        <a:fill>
          <a:noFill/>
        </a:fill>
      </a:tcStyle>
    </a:wholeTbl>
  </a:tblStyle>
  <a:tblStyle styleId="{68D230F3-CF80-4859-8CE7-A43EE81993B5}" styleName="Light Style 1 - Accent 6">
    <a:wholeTbl>
      <a:tcTxStyle>
        <a:fontRef idx="minor">
          <a:scrgbClr r="0" g="0" b="0"/>
        </a:fontRef>
        <a:schemeClr val="tx1"/>
      </a:tcTxStyle>
      <a:tcStyle>
        <a:tcBdr>
          <a:left>
            <a:ln>
              <a:noFill/>
            </a:ln>
          </a:left>
          <a:right>
            <a:ln>
              <a:noFill/>
            </a:ln>
          </a:right>
          <a:top>
            <a:ln w="12700" cmpd="sng">
              <a:solidFill>
                <a:schemeClr val="accent6"/>
              </a:solidFill>
            </a:ln>
          </a:top>
          <a:bottom>
            <a:ln w="12700" cmpd="sng">
              <a:solidFill>
                <a:schemeClr val="accent6"/>
              </a:solidFill>
            </a:ln>
          </a:bottom>
          <a:insideH>
            <a:ln>
              <a:noFill/>
            </a:ln>
          </a:insideH>
          <a:insideV>
            <a:ln>
              <a:noFill/>
            </a:ln>
          </a:insideV>
        </a:tcBdr>
        <a:fill>
          <a:noFill/>
        </a:fill>
      </a:tcStyle>
    </a:wholeTbl>
    <a:band1H>
      <a:tcStyle>
        <a:tcBdr/>
        <a:fill>
          <a:solidFill>
            <a:schemeClr val="accent6">
              <a:alpha val="20000"/>
            </a:schemeClr>
          </a:solidFill>
        </a:fill>
      </a:tcStyle>
    </a:band1H>
    <a:band2H>
      <a:tcStyle>
        <a:tcBdr/>
      </a:tcStyle>
    </a:band2H>
    <a:band1V>
      <a:tcStyle>
        <a:tcBdr/>
        <a:fill>
          <a:solidFill>
            <a:schemeClr val="accent6">
              <a:alpha val="20000"/>
            </a:schemeClr>
          </a:solidFill>
        </a:fill>
      </a:tcStyle>
    </a:band1V>
    <a:lastCol>
      <a:tcTxStyle b="on"/>
      <a:tcStyle>
        <a:tcBdr/>
      </a:tcStyle>
    </a:lastCol>
    <a:firstCol>
      <a:tcTxStyle b="on"/>
      <a:tcStyle>
        <a:tcBdr/>
      </a:tcStyle>
    </a:firstCol>
    <a:lastRow>
      <a:tcTxStyle b="on"/>
      <a:tcStyle>
        <a:tcBdr>
          <a:top>
            <a:ln w="12700" cmpd="sng">
              <a:solidFill>
                <a:schemeClr val="accent6"/>
              </a:solidFill>
            </a:ln>
          </a:top>
        </a:tcBdr>
        <a:fill>
          <a:noFill/>
        </a:fill>
      </a:tcStyle>
    </a:lastRow>
    <a:firstRow>
      <a:tcTxStyle b="on"/>
      <a:tcStyle>
        <a:tcBdr>
          <a:bottom>
            <a:ln w="12700" cmpd="sng">
              <a:solidFill>
                <a:schemeClr val="accent6"/>
              </a:solidFill>
            </a:ln>
          </a:bottom>
        </a:tcBdr>
        <a:fill>
          <a:noFill/>
        </a:fill>
      </a:tcStyle>
    </a:firstRow>
  </a:tblStyle>
  <a:tblStyle styleId="{93296810-A885-4BE3-A3E7-6D5BEEA58F35}" styleName="Medium Style 2 - Accent 6">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6">
              <a:tint val="20000"/>
            </a:schemeClr>
          </a:solidFill>
        </a:fill>
      </a:tcStyle>
    </a:wholeTbl>
    <a:band1H>
      <a:tcStyle>
        <a:tcBdr/>
        <a:fill>
          <a:solidFill>
            <a:schemeClr val="accent6">
              <a:tint val="40000"/>
            </a:schemeClr>
          </a:solidFill>
        </a:fill>
      </a:tcStyle>
    </a:band1H>
    <a:band2H>
      <a:tcStyle>
        <a:tcBdr/>
      </a:tcStyle>
    </a:band2H>
    <a:band1V>
      <a:tcStyle>
        <a:tcBdr/>
        <a:fill>
          <a:solidFill>
            <a:schemeClr val="accent6">
              <a:tint val="40000"/>
            </a:schemeClr>
          </a:solidFill>
        </a:fill>
      </a:tcStyle>
    </a:band1V>
    <a:band2V>
      <a:tcStyle>
        <a:tcBdr/>
      </a:tcStyle>
    </a:band2V>
    <a:lastCol>
      <a:tcTxStyle b="on">
        <a:fontRef idx="minor">
          <a:prstClr val="black"/>
        </a:fontRef>
        <a:schemeClr val="lt1"/>
      </a:tcTxStyle>
      <a:tcStyle>
        <a:tcBdr/>
        <a:fill>
          <a:solidFill>
            <a:schemeClr val="accent6"/>
          </a:solidFill>
        </a:fill>
      </a:tcStyle>
    </a:lastCol>
    <a:firstCol>
      <a:tcTxStyle b="on">
        <a:fontRef idx="minor">
          <a:prstClr val="black"/>
        </a:fontRef>
        <a:schemeClr val="lt1"/>
      </a:tcTxStyle>
      <a:tcStyle>
        <a:tcBdr/>
        <a:fill>
          <a:solidFill>
            <a:schemeClr val="accent6"/>
          </a:solidFill>
        </a:fill>
      </a:tcStyle>
    </a:firstCol>
    <a:lastRow>
      <a:tcTxStyle b="on">
        <a:fontRef idx="minor">
          <a:prstClr val="black"/>
        </a:fontRef>
        <a:schemeClr val="lt1"/>
      </a:tcTxStyle>
      <a:tcStyle>
        <a:tcBdr>
          <a:top>
            <a:ln w="38100" cmpd="sng">
              <a:solidFill>
                <a:schemeClr val="lt1"/>
              </a:solidFill>
            </a:ln>
          </a:top>
        </a:tcBdr>
        <a:fill>
          <a:solidFill>
            <a:schemeClr val="accent6"/>
          </a:solidFill>
        </a:fill>
      </a:tcStyle>
    </a:lastRow>
    <a:firstRow>
      <a:tcTxStyle b="on">
        <a:fontRef idx="minor">
          <a:prstClr val="black"/>
        </a:fontRef>
        <a:schemeClr val="lt1"/>
      </a:tcTxStyle>
      <a:tcStyle>
        <a:tcBdr>
          <a:bottom>
            <a:ln w="38100" cmpd="sng">
              <a:solidFill>
                <a:schemeClr val="lt1"/>
              </a:solidFill>
            </a:ln>
          </a:bottom>
        </a:tcBdr>
        <a:fill>
          <a:solidFill>
            <a:schemeClr val="accent6"/>
          </a:solidFill>
        </a:fill>
      </a:tcStyle>
    </a:firstRow>
  </a:tblStyle>
  <a:tblStyle styleId="{073A0DAA-6AF3-43AB-8588-CEC1D06C72B9}" styleName="Medium Style 2">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dk1">
              <a:tint val="20000"/>
            </a:schemeClr>
          </a:solidFill>
        </a:fill>
      </a:tcStyle>
    </a:wholeTbl>
    <a:band1H>
      <a:tcStyle>
        <a:tcBdr/>
        <a:fill>
          <a:solidFill>
            <a:schemeClr val="dk1">
              <a:tint val="40000"/>
            </a:schemeClr>
          </a:solidFill>
        </a:fill>
      </a:tcStyle>
    </a:band1H>
    <a:band2H>
      <a:tcStyle>
        <a:tcBdr/>
      </a:tcStyle>
    </a:band2H>
    <a:band1V>
      <a:tcStyle>
        <a:tcBdr/>
        <a:fill>
          <a:solidFill>
            <a:schemeClr val="dk1">
              <a:tint val="40000"/>
            </a:schemeClr>
          </a:solidFill>
        </a:fill>
      </a:tcStyle>
    </a:band1V>
    <a:band2V>
      <a:tcStyle>
        <a:tcBdr/>
      </a:tcStyle>
    </a:band2V>
    <a:lastCol>
      <a:tcTxStyle b="on">
        <a:fontRef idx="minor">
          <a:prstClr val="black"/>
        </a:fontRef>
        <a:schemeClr val="lt1"/>
      </a:tcTxStyle>
      <a:tcStyle>
        <a:tcBdr/>
        <a:fill>
          <a:solidFill>
            <a:schemeClr val="dk1"/>
          </a:solidFill>
        </a:fill>
      </a:tcStyle>
    </a:lastCol>
    <a:firstCol>
      <a:tcTxStyle b="on">
        <a:fontRef idx="minor">
          <a:prstClr val="black"/>
        </a:fontRef>
        <a:schemeClr val="lt1"/>
      </a:tcTxStyle>
      <a:tcStyle>
        <a:tcBdr/>
        <a:fill>
          <a:solidFill>
            <a:schemeClr val="dk1"/>
          </a:solidFill>
        </a:fill>
      </a:tcStyle>
    </a:firstCol>
    <a:lastRow>
      <a:tcTxStyle b="on">
        <a:fontRef idx="minor">
          <a:prstClr val="black"/>
        </a:fontRef>
        <a:schemeClr val="lt1"/>
      </a:tcTxStyle>
      <a:tcStyle>
        <a:tcBdr>
          <a:top>
            <a:ln w="38100" cmpd="sng">
              <a:solidFill>
                <a:schemeClr val="lt1"/>
              </a:solidFill>
            </a:ln>
          </a:top>
        </a:tcBdr>
        <a:fill>
          <a:solidFill>
            <a:schemeClr val="dk1"/>
          </a:solidFill>
        </a:fill>
      </a:tcStyle>
    </a:lastRow>
    <a:firstRow>
      <a:tcTxStyle b="on">
        <a:fontRef idx="minor">
          <a:prstClr val="black"/>
        </a:fontRef>
        <a:schemeClr val="lt1"/>
      </a:tcTxStyle>
      <a:tcStyle>
        <a:tcBdr>
          <a:bottom>
            <a:ln w="38100" cmpd="sng">
              <a:solidFill>
                <a:schemeClr val="lt1"/>
              </a:solidFill>
            </a:ln>
          </a:bottom>
        </a:tcBdr>
        <a:fill>
          <a:solidFill>
            <a:schemeClr val="dk1"/>
          </a:solidFill>
        </a:fill>
      </a:tcStyle>
    </a:firstRow>
  </a:tblStyle>
  <a:tblStyle styleId="{7DF18680-E054-41AD-8BC1-D1AEF772440D}" styleName="Medium Style 2 - Accent 5">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5">
              <a:tint val="20000"/>
            </a:schemeClr>
          </a:solidFill>
        </a:fill>
      </a:tcStyle>
    </a:wholeTbl>
    <a:band1H>
      <a:tcStyle>
        <a:tcBdr/>
        <a:fill>
          <a:solidFill>
            <a:schemeClr val="accent5">
              <a:tint val="40000"/>
            </a:schemeClr>
          </a:solidFill>
        </a:fill>
      </a:tcStyle>
    </a:band1H>
    <a:band2H>
      <a:tcStyle>
        <a:tcBdr/>
      </a:tcStyle>
    </a:band2H>
    <a:band1V>
      <a:tcStyle>
        <a:tcBdr/>
        <a:fill>
          <a:solidFill>
            <a:schemeClr val="accent5">
              <a:tint val="40000"/>
            </a:schemeClr>
          </a:solidFill>
        </a:fill>
      </a:tcStyle>
    </a:band1V>
    <a:band2V>
      <a:tcStyle>
        <a:tcBdr/>
      </a:tcStyle>
    </a:band2V>
    <a:lastCol>
      <a:tcTxStyle b="on">
        <a:fontRef idx="minor">
          <a:prstClr val="black"/>
        </a:fontRef>
        <a:schemeClr val="lt1"/>
      </a:tcTxStyle>
      <a:tcStyle>
        <a:tcBdr/>
        <a:fill>
          <a:solidFill>
            <a:schemeClr val="accent5"/>
          </a:solidFill>
        </a:fill>
      </a:tcStyle>
    </a:lastCol>
    <a:firstCol>
      <a:tcTxStyle b="on">
        <a:fontRef idx="minor">
          <a:prstClr val="black"/>
        </a:fontRef>
        <a:schemeClr val="lt1"/>
      </a:tcTxStyle>
      <a:tcStyle>
        <a:tcBdr/>
        <a:fill>
          <a:solidFill>
            <a:schemeClr val="accent5"/>
          </a:solidFill>
        </a:fill>
      </a:tcStyle>
    </a:firstCol>
    <a:lastRow>
      <a:tcTxStyle b="on">
        <a:fontRef idx="minor">
          <a:prstClr val="black"/>
        </a:fontRef>
        <a:schemeClr val="lt1"/>
      </a:tcTxStyle>
      <a:tcStyle>
        <a:tcBdr>
          <a:top>
            <a:ln w="38100" cmpd="sng">
              <a:solidFill>
                <a:schemeClr val="lt1"/>
              </a:solidFill>
            </a:ln>
          </a:top>
        </a:tcBdr>
        <a:fill>
          <a:solidFill>
            <a:schemeClr val="accent5"/>
          </a:solidFill>
        </a:fill>
      </a:tcStyle>
    </a:lastRow>
    <a:firstRow>
      <a:tcTxStyle b="on">
        <a:fontRef idx="minor">
          <a:prstClr val="black"/>
        </a:fontRef>
        <a:schemeClr val="lt1"/>
      </a:tcTxStyle>
      <a:tcStyle>
        <a:tcBdr>
          <a:bottom>
            <a:ln w="38100" cmpd="sng">
              <a:solidFill>
                <a:schemeClr val="lt1"/>
              </a:solidFill>
            </a:ln>
          </a:bottom>
        </a:tcBdr>
        <a:fill>
          <a:solidFill>
            <a:schemeClr val="accent5"/>
          </a:solidFill>
        </a:fill>
      </a:tcStyle>
    </a:firstRow>
  </a:tblStyle>
  <a:tblStyle styleId="{5FD0F851-EC5A-4D38-B0AD-8093EC10F338}" styleName="Light Style 1 - Accent 5">
    <a:wholeTbl>
      <a:tcTxStyle>
        <a:fontRef idx="minor">
          <a:scrgbClr r="0" g="0" b="0"/>
        </a:fontRef>
        <a:schemeClr val="tx1"/>
      </a:tcTxStyle>
      <a:tcStyle>
        <a:tcBdr>
          <a:left>
            <a:ln>
              <a:noFill/>
            </a:ln>
          </a:left>
          <a:right>
            <a:ln>
              <a:noFill/>
            </a:ln>
          </a:right>
          <a:top>
            <a:ln w="12700" cmpd="sng">
              <a:solidFill>
                <a:schemeClr val="accent5"/>
              </a:solidFill>
            </a:ln>
          </a:top>
          <a:bottom>
            <a:ln w="12700" cmpd="sng">
              <a:solidFill>
                <a:schemeClr val="accent5"/>
              </a:solidFill>
            </a:ln>
          </a:bottom>
          <a:insideH>
            <a:ln>
              <a:noFill/>
            </a:ln>
          </a:insideH>
          <a:insideV>
            <a:ln>
              <a:noFill/>
            </a:ln>
          </a:insideV>
        </a:tcBdr>
        <a:fill>
          <a:noFill/>
        </a:fill>
      </a:tcStyle>
    </a:wholeTbl>
    <a:band1H>
      <a:tcStyle>
        <a:tcBdr/>
        <a:fill>
          <a:solidFill>
            <a:schemeClr val="accent5">
              <a:alpha val="20000"/>
            </a:schemeClr>
          </a:solidFill>
        </a:fill>
      </a:tcStyle>
    </a:band1H>
    <a:band2H>
      <a:tcStyle>
        <a:tcBdr/>
      </a:tcStyle>
    </a:band2H>
    <a:band1V>
      <a:tcStyle>
        <a:tcBdr/>
        <a:fill>
          <a:solidFill>
            <a:schemeClr val="accent5">
              <a:alpha val="20000"/>
            </a:schemeClr>
          </a:solidFill>
        </a:fill>
      </a:tcStyle>
    </a:band1V>
    <a:lastCol>
      <a:tcTxStyle b="on"/>
      <a:tcStyle>
        <a:tcBdr/>
      </a:tcStyle>
    </a:lastCol>
    <a:firstCol>
      <a:tcTxStyle b="on"/>
      <a:tcStyle>
        <a:tcBdr/>
      </a:tcStyle>
    </a:firstCol>
    <a:lastRow>
      <a:tcTxStyle b="on"/>
      <a:tcStyle>
        <a:tcBdr>
          <a:top>
            <a:ln w="12700" cmpd="sng">
              <a:solidFill>
                <a:schemeClr val="accent5"/>
              </a:solidFill>
            </a:ln>
          </a:top>
        </a:tcBdr>
        <a:fill>
          <a:noFill/>
        </a:fill>
      </a:tcStyle>
    </a:lastRow>
    <a:firstRow>
      <a:tcTxStyle b="on"/>
      <a:tcStyle>
        <a:tcBdr>
          <a:bottom>
            <a:ln w="12700" cmpd="sng">
              <a:solidFill>
                <a:schemeClr val="accent5"/>
              </a:solidFill>
            </a:ln>
          </a:bottom>
        </a:tcBdr>
        <a:fill>
          <a:noFill/>
        </a:fill>
      </a:tcStyle>
    </a:firstRow>
  </a:tblStyle>
  <a:tblStyle styleId="{D27102A9-8310-4765-A935-A1911B00CA55}" styleName="Light Style 1 - Accent 4">
    <a:wholeTbl>
      <a:tcTxStyle>
        <a:fontRef idx="minor">
          <a:scrgbClr r="0" g="0" b="0"/>
        </a:fontRef>
        <a:schemeClr val="tx1"/>
      </a:tcTxStyle>
      <a:tcStyle>
        <a:tcBdr>
          <a:left>
            <a:ln>
              <a:noFill/>
            </a:ln>
          </a:left>
          <a:right>
            <a:ln>
              <a:noFill/>
            </a:ln>
          </a:right>
          <a:top>
            <a:ln w="12700" cmpd="sng">
              <a:solidFill>
                <a:schemeClr val="accent4"/>
              </a:solidFill>
            </a:ln>
          </a:top>
          <a:bottom>
            <a:ln w="12700" cmpd="sng">
              <a:solidFill>
                <a:schemeClr val="accent4"/>
              </a:solidFill>
            </a:ln>
          </a:bottom>
          <a:insideH>
            <a:ln>
              <a:noFill/>
            </a:ln>
          </a:insideH>
          <a:insideV>
            <a:ln>
              <a:noFill/>
            </a:ln>
          </a:insideV>
        </a:tcBdr>
        <a:fill>
          <a:noFill/>
        </a:fill>
      </a:tcStyle>
    </a:wholeTbl>
    <a:band1H>
      <a:tcStyle>
        <a:tcBdr/>
        <a:fill>
          <a:solidFill>
            <a:schemeClr val="accent4">
              <a:alpha val="20000"/>
            </a:schemeClr>
          </a:solidFill>
        </a:fill>
      </a:tcStyle>
    </a:band1H>
    <a:band2H>
      <a:tcStyle>
        <a:tcBdr/>
      </a:tcStyle>
    </a:band2H>
    <a:band1V>
      <a:tcStyle>
        <a:tcBdr/>
        <a:fill>
          <a:solidFill>
            <a:schemeClr val="accent4">
              <a:alpha val="20000"/>
            </a:schemeClr>
          </a:solidFill>
        </a:fill>
      </a:tcStyle>
    </a:band1V>
    <a:lastCol>
      <a:tcTxStyle b="on"/>
      <a:tcStyle>
        <a:tcBdr/>
      </a:tcStyle>
    </a:lastCol>
    <a:firstCol>
      <a:tcTxStyle b="on"/>
      <a:tcStyle>
        <a:tcBdr/>
      </a:tcStyle>
    </a:firstCol>
    <a:lastRow>
      <a:tcTxStyle b="on"/>
      <a:tcStyle>
        <a:tcBdr>
          <a:top>
            <a:ln w="12700" cmpd="sng">
              <a:solidFill>
                <a:schemeClr val="accent4"/>
              </a:solidFill>
            </a:ln>
          </a:top>
        </a:tcBdr>
        <a:fill>
          <a:noFill/>
        </a:fill>
      </a:tcStyle>
    </a:lastRow>
    <a:firstRow>
      <a:tcTxStyle b="on"/>
      <a:tcStyle>
        <a:tcBdr>
          <a:bottom>
            <a:ln w="12700" cmpd="sng">
              <a:solidFill>
                <a:schemeClr val="accent4"/>
              </a:solidFill>
            </a:ln>
          </a:bottom>
        </a:tcBdr>
        <a:fill>
          <a:noFill/>
        </a:fill>
      </a:tcStyle>
    </a:firstRow>
  </a:tblStyle>
  <a:tblStyle styleId="{0E3FDE45-AF77-4B5C-9715-49D594BDF05E}" styleName="Light Style 1 - Accent 2">
    <a:wholeTbl>
      <a:tcTxStyle>
        <a:fontRef idx="minor">
          <a:scrgbClr r="0" g="0" b="0"/>
        </a:fontRef>
        <a:schemeClr val="tx1"/>
      </a:tcTxStyle>
      <a:tcStyle>
        <a:tcBdr>
          <a:left>
            <a:ln>
              <a:noFill/>
            </a:ln>
          </a:left>
          <a:right>
            <a:ln>
              <a:noFill/>
            </a:ln>
          </a:right>
          <a:top>
            <a:ln w="12700" cmpd="sng">
              <a:solidFill>
                <a:schemeClr val="accent2"/>
              </a:solidFill>
            </a:ln>
          </a:top>
          <a:bottom>
            <a:ln w="12700" cmpd="sng">
              <a:solidFill>
                <a:schemeClr val="accent2"/>
              </a:solidFill>
            </a:ln>
          </a:bottom>
          <a:insideH>
            <a:ln>
              <a:noFill/>
            </a:ln>
          </a:insideH>
          <a:insideV>
            <a:ln>
              <a:noFill/>
            </a:ln>
          </a:insideV>
        </a:tcBdr>
        <a:fill>
          <a:noFill/>
        </a:fill>
      </a:tcStyle>
    </a:wholeTbl>
    <a:band1H>
      <a:tcStyle>
        <a:tcBdr/>
        <a:fill>
          <a:solidFill>
            <a:schemeClr val="accent2">
              <a:alpha val="20000"/>
            </a:schemeClr>
          </a:solidFill>
        </a:fill>
      </a:tcStyle>
    </a:band1H>
    <a:band2H>
      <a:tcStyle>
        <a:tcBdr/>
      </a:tcStyle>
    </a:band2H>
    <a:band1V>
      <a:tcStyle>
        <a:tcBdr/>
        <a:fill>
          <a:solidFill>
            <a:schemeClr val="accent2">
              <a:alpha val="20000"/>
            </a:schemeClr>
          </a:solidFill>
        </a:fill>
      </a:tcStyle>
    </a:band1V>
    <a:lastCol>
      <a:tcTxStyle b="on"/>
      <a:tcStyle>
        <a:tcBdr/>
      </a:tcStyle>
    </a:lastCol>
    <a:firstCol>
      <a:tcTxStyle b="on"/>
      <a:tcStyle>
        <a:tcBdr/>
      </a:tcStyle>
    </a:firstCol>
    <a:lastRow>
      <a:tcTxStyle b="on"/>
      <a:tcStyle>
        <a:tcBdr>
          <a:top>
            <a:ln w="12700" cmpd="sng">
              <a:solidFill>
                <a:schemeClr val="accent2"/>
              </a:solidFill>
            </a:ln>
          </a:top>
        </a:tcBdr>
        <a:fill>
          <a:noFill/>
        </a:fill>
      </a:tcStyle>
    </a:lastRow>
    <a:firstRow>
      <a:tcTxStyle b="on"/>
      <a:tcStyle>
        <a:tcBdr>
          <a:bottom>
            <a:ln w="12700" cmpd="sng">
              <a:solidFill>
                <a:schemeClr val="accent2"/>
              </a:solidFill>
            </a:ln>
          </a:bottom>
        </a:tcBdr>
        <a:fill>
          <a:no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8431" autoAdjust="0"/>
    <p:restoredTop sz="94773" autoAdjust="0"/>
  </p:normalViewPr>
  <p:slideViewPr>
    <p:cSldViewPr snapToGrid="0">
      <p:cViewPr varScale="1">
        <p:scale>
          <a:sx n="79" d="100"/>
          <a:sy n="79" d="100"/>
        </p:scale>
        <p:origin x="444" y="64"/>
      </p:cViewPr>
      <p:guideLst>
        <p:guide orient="horz" pos="2160"/>
        <p:guide orient="horz" pos="3744"/>
        <p:guide orient="horz" pos="960"/>
        <p:guide orient="horz" pos="1248"/>
        <p:guide pos="3839"/>
        <p:guide pos="7343"/>
        <p:guide pos="335"/>
        <p:guide pos="4534"/>
      </p:guideLst>
    </p:cSldViewPr>
  </p:slideViewPr>
  <p:outlineViewPr>
    <p:cViewPr>
      <p:scale>
        <a:sx n="33" d="100"/>
        <a:sy n="33" d="100"/>
      </p:scale>
      <p:origin x="0" y="19746"/>
    </p:cViewPr>
  </p:outlineViewPr>
  <p:notesTextViewPr>
    <p:cViewPr>
      <p:scale>
        <a:sx n="1" d="1"/>
        <a:sy n="1" d="1"/>
      </p:scale>
      <p:origin x="0" y="0"/>
    </p:cViewPr>
  </p:notesTextViewPr>
  <p:sorterViewPr>
    <p:cViewPr>
      <p:scale>
        <a:sx n="110" d="100"/>
        <a:sy n="110" d="100"/>
      </p:scale>
      <p:origin x="0" y="-1176"/>
    </p:cViewPr>
  </p:sorterViewPr>
  <p:notesViewPr>
    <p:cSldViewPr snapToGrid="0">
      <p:cViewPr varScale="1">
        <p:scale>
          <a:sx n="83" d="100"/>
          <a:sy n="83" d="100"/>
        </p:scale>
        <p:origin x="3852" y="96"/>
      </p:cViewPr>
      <p:guideLst>
        <p:guide orient="horz" pos="2880"/>
        <p:guide pos="2160"/>
      </p:guideLst>
    </p:cSldViewPr>
  </p:notesViewPr>
  <p:gridSpacing cx="76200" cy="76200"/>
</p:viewPr>
</file>

<file path=ppt/_rels/presentation.xml.rels><?xml version="1.0" encoding="UTF-8" standalone="yes"?>
<Relationships xmlns="http://schemas.openxmlformats.org/package/2006/relationships"><Relationship Id="rId13" Type="http://schemas.openxmlformats.org/officeDocument/2006/relationships/slide" Target="slides/slide10.xml"/><Relationship Id="rId18" Type="http://schemas.openxmlformats.org/officeDocument/2006/relationships/slide" Target="slides/slide15.xml"/><Relationship Id="rId26" Type="http://schemas.openxmlformats.org/officeDocument/2006/relationships/slide" Target="slides/slide23.xml"/><Relationship Id="rId39" Type="http://schemas.openxmlformats.org/officeDocument/2006/relationships/slide" Target="slides/slide36.xml"/><Relationship Id="rId3" Type="http://schemas.openxmlformats.org/officeDocument/2006/relationships/slideMaster" Target="slideMasters/slideMaster3.xml"/><Relationship Id="rId21" Type="http://schemas.openxmlformats.org/officeDocument/2006/relationships/slide" Target="slides/slide18.xml"/><Relationship Id="rId34" Type="http://schemas.openxmlformats.org/officeDocument/2006/relationships/slide" Target="slides/slide31.xml"/><Relationship Id="rId42" Type="http://schemas.openxmlformats.org/officeDocument/2006/relationships/slide" Target="slides/slide39.xml"/><Relationship Id="rId47" Type="http://schemas.openxmlformats.org/officeDocument/2006/relationships/commentAuthors" Target="commentAuthors.xml"/><Relationship Id="rId50" Type="http://schemas.openxmlformats.org/officeDocument/2006/relationships/theme" Target="theme/theme1.xml"/><Relationship Id="rId7" Type="http://schemas.openxmlformats.org/officeDocument/2006/relationships/slide" Target="slides/slide4.xml"/><Relationship Id="rId12" Type="http://schemas.openxmlformats.org/officeDocument/2006/relationships/slide" Target="slides/slide9.xml"/><Relationship Id="rId17" Type="http://schemas.openxmlformats.org/officeDocument/2006/relationships/slide" Target="slides/slide14.xml"/><Relationship Id="rId25" Type="http://schemas.openxmlformats.org/officeDocument/2006/relationships/slide" Target="slides/slide22.xml"/><Relationship Id="rId33" Type="http://schemas.openxmlformats.org/officeDocument/2006/relationships/slide" Target="slides/slide30.xml"/><Relationship Id="rId38" Type="http://schemas.openxmlformats.org/officeDocument/2006/relationships/slide" Target="slides/slide35.xml"/><Relationship Id="rId46" Type="http://schemas.openxmlformats.org/officeDocument/2006/relationships/tags" Target="tags/tag1.xml"/><Relationship Id="rId2" Type="http://schemas.openxmlformats.org/officeDocument/2006/relationships/slideMaster" Target="slideMasters/slideMaster2.xml"/><Relationship Id="rId16" Type="http://schemas.openxmlformats.org/officeDocument/2006/relationships/slide" Target="slides/slide13.xml"/><Relationship Id="rId20" Type="http://schemas.openxmlformats.org/officeDocument/2006/relationships/slide" Target="slides/slide17.xml"/><Relationship Id="rId29" Type="http://schemas.openxmlformats.org/officeDocument/2006/relationships/slide" Target="slides/slide26.xml"/><Relationship Id="rId41" Type="http://schemas.openxmlformats.org/officeDocument/2006/relationships/slide" Target="slides/slide38.xml"/><Relationship Id="rId1" Type="http://schemas.openxmlformats.org/officeDocument/2006/relationships/slideMaster" Target="slideMasters/slideMaster1.xml"/><Relationship Id="rId6" Type="http://schemas.openxmlformats.org/officeDocument/2006/relationships/slide" Target="slides/slide3.xml"/><Relationship Id="rId11" Type="http://schemas.openxmlformats.org/officeDocument/2006/relationships/slide" Target="slides/slide8.xml"/><Relationship Id="rId24" Type="http://schemas.openxmlformats.org/officeDocument/2006/relationships/slide" Target="slides/slide21.xml"/><Relationship Id="rId32" Type="http://schemas.openxmlformats.org/officeDocument/2006/relationships/slide" Target="slides/slide29.xml"/><Relationship Id="rId37" Type="http://schemas.openxmlformats.org/officeDocument/2006/relationships/slide" Target="slides/slide34.xml"/><Relationship Id="rId40" Type="http://schemas.openxmlformats.org/officeDocument/2006/relationships/slide" Target="slides/slide37.xml"/><Relationship Id="rId45" Type="http://schemas.openxmlformats.org/officeDocument/2006/relationships/handoutMaster" Target="handoutMasters/handoutMaster1.xml"/><Relationship Id="rId5" Type="http://schemas.openxmlformats.org/officeDocument/2006/relationships/slide" Target="slides/slide2.xml"/><Relationship Id="rId15" Type="http://schemas.openxmlformats.org/officeDocument/2006/relationships/slide" Target="slides/slide12.xml"/><Relationship Id="rId23" Type="http://schemas.openxmlformats.org/officeDocument/2006/relationships/slide" Target="slides/slide20.xml"/><Relationship Id="rId28" Type="http://schemas.openxmlformats.org/officeDocument/2006/relationships/slide" Target="slides/slide25.xml"/><Relationship Id="rId36" Type="http://schemas.openxmlformats.org/officeDocument/2006/relationships/slide" Target="slides/slide33.xml"/><Relationship Id="rId49" Type="http://schemas.openxmlformats.org/officeDocument/2006/relationships/viewProps" Target="viewProps.xml"/><Relationship Id="rId10" Type="http://schemas.openxmlformats.org/officeDocument/2006/relationships/slide" Target="slides/slide7.xml"/><Relationship Id="rId19" Type="http://schemas.openxmlformats.org/officeDocument/2006/relationships/slide" Target="slides/slide16.xml"/><Relationship Id="rId31" Type="http://schemas.openxmlformats.org/officeDocument/2006/relationships/slide" Target="slides/slide28.xml"/><Relationship Id="rId44" Type="http://schemas.openxmlformats.org/officeDocument/2006/relationships/notesMaster" Target="notesMasters/notesMaster1.xml"/><Relationship Id="rId4" Type="http://schemas.openxmlformats.org/officeDocument/2006/relationships/slide" Target="slides/slide1.xml"/><Relationship Id="rId9" Type="http://schemas.openxmlformats.org/officeDocument/2006/relationships/slide" Target="slides/slide6.xml"/><Relationship Id="rId14" Type="http://schemas.openxmlformats.org/officeDocument/2006/relationships/slide" Target="slides/slide11.xml"/><Relationship Id="rId22" Type="http://schemas.openxmlformats.org/officeDocument/2006/relationships/slide" Target="slides/slide19.xml"/><Relationship Id="rId27" Type="http://schemas.openxmlformats.org/officeDocument/2006/relationships/slide" Target="slides/slide24.xml"/><Relationship Id="rId30" Type="http://schemas.openxmlformats.org/officeDocument/2006/relationships/slide" Target="slides/slide27.xml"/><Relationship Id="rId35" Type="http://schemas.openxmlformats.org/officeDocument/2006/relationships/slide" Target="slides/slide32.xml"/><Relationship Id="rId43" Type="http://schemas.openxmlformats.org/officeDocument/2006/relationships/slide" Target="slides/slide40.xml"/><Relationship Id="rId48" Type="http://schemas.openxmlformats.org/officeDocument/2006/relationships/presProps" Target="presProps.xml"/><Relationship Id="rId8" Type="http://schemas.openxmlformats.org/officeDocument/2006/relationships/slide" Target="slides/slide5.xml"/><Relationship Id="rId51" Type="http://schemas.openxmlformats.org/officeDocument/2006/relationships/tableStyles" Target="tableStyles.xml"/></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5.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7200"/>
          </a:xfrm>
          <a:prstGeom prst="rect">
            <a:avLst/>
          </a:prstGeom>
        </p:spPr>
        <p:txBody>
          <a:bodyPr vert="horz" lIns="91440" tIns="45720" rIns="91440" bIns="45720" rtlCol="0"/>
          <a:lstStyle>
            <a:lvl1pPr algn="l">
              <a:defRPr sz="1200"/>
            </a:lvl1pPr>
          </a:lstStyle>
          <a:p>
            <a:endParaRPr dirty="0"/>
          </a:p>
        </p:txBody>
      </p:sp>
      <p:sp>
        <p:nvSpPr>
          <p:cNvPr id="3" name="Date Placeholder 2"/>
          <p:cNvSpPr>
            <a:spLocks noGrp="1"/>
          </p:cNvSpPr>
          <p:nvPr>
            <p:ph type="dt" sz="quarter" idx="1"/>
          </p:nvPr>
        </p:nvSpPr>
        <p:spPr>
          <a:xfrm>
            <a:off x="3884613" y="0"/>
            <a:ext cx="2971800" cy="457200"/>
          </a:xfrm>
          <a:prstGeom prst="rect">
            <a:avLst/>
          </a:prstGeom>
        </p:spPr>
        <p:txBody>
          <a:bodyPr vert="horz" lIns="91440" tIns="45720" rIns="91440" bIns="45720" rtlCol="0"/>
          <a:lstStyle>
            <a:lvl1pPr algn="r">
              <a:defRPr sz="1200"/>
            </a:lvl1pPr>
          </a:lstStyle>
          <a:p>
            <a:fld id="{1E821AA6-70BE-4FDE-A8DC-DB381A688FD8}" type="datetimeFigureOut">
              <a:rPr lang="en-US"/>
              <a:t>10/15/2018</a:t>
            </a:fld>
            <a:endParaRPr dirty="0"/>
          </a:p>
        </p:txBody>
      </p:sp>
      <p:sp>
        <p:nvSpPr>
          <p:cNvPr id="4" name="Footer Placeholder 3"/>
          <p:cNvSpPr>
            <a:spLocks noGrp="1"/>
          </p:cNvSpPr>
          <p:nvPr>
            <p:ph type="ftr" sz="quarter" idx="2"/>
          </p:nvPr>
        </p:nvSpPr>
        <p:spPr>
          <a:xfrm>
            <a:off x="0" y="8685213"/>
            <a:ext cx="2971800" cy="457200"/>
          </a:xfrm>
          <a:prstGeom prst="rect">
            <a:avLst/>
          </a:prstGeom>
        </p:spPr>
        <p:txBody>
          <a:bodyPr vert="horz" lIns="91440" tIns="45720" rIns="91440" bIns="45720" rtlCol="0" anchor="b"/>
          <a:lstStyle>
            <a:lvl1pPr algn="l">
              <a:defRPr sz="1200"/>
            </a:lvl1pPr>
          </a:lstStyle>
          <a:p>
            <a:endParaRPr dirty="0"/>
          </a:p>
        </p:txBody>
      </p:sp>
      <p:sp>
        <p:nvSpPr>
          <p:cNvPr id="5" name="Slide Number Placeholder 4"/>
          <p:cNvSpPr>
            <a:spLocks noGrp="1"/>
          </p:cNvSpPr>
          <p:nvPr>
            <p:ph type="sldNum" sz="quarter" idx="3"/>
          </p:nvPr>
        </p:nvSpPr>
        <p:spPr>
          <a:xfrm>
            <a:off x="3884613" y="8685213"/>
            <a:ext cx="2971800" cy="457200"/>
          </a:xfrm>
          <a:prstGeom prst="rect">
            <a:avLst/>
          </a:prstGeom>
        </p:spPr>
        <p:txBody>
          <a:bodyPr vert="horz" lIns="91440" tIns="45720" rIns="91440" bIns="45720" rtlCol="0" anchor="b"/>
          <a:lstStyle>
            <a:lvl1pPr algn="r">
              <a:defRPr sz="1200"/>
            </a:lvl1pPr>
          </a:lstStyle>
          <a:p>
            <a:fld id="{197E47EA-D299-42CE-88BF-4E1035596DA5}" type="slidenum">
              <a:rPr/>
              <a:t>‹#›</a:t>
            </a:fld>
            <a:endParaRPr dirty="0"/>
          </a:p>
        </p:txBody>
      </p:sp>
    </p:spTree>
    <p:extLst>
      <p:ext uri="{BB962C8B-B14F-4D97-AF65-F5344CB8AC3E}">
        <p14:creationId xmlns:p14="http://schemas.microsoft.com/office/powerpoint/2010/main" val="1966811851"/>
      </p:ext>
    </p:extLst>
  </p:cSld>
  <p:clrMap bg1="lt1" tx1="dk1" bg2="lt2" tx2="dk2" accent1="accent1" accent2="accent2" accent3="accent3" accent4="accent4" accent5="accent5" accent6="accent6" hlink="hlink" folHlink="folHlink"/>
  <p:hf hdr="0" ftr="0" dt="0"/>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4.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4" name="Slide Image Placeholder 3"/>
          <p:cNvSpPr>
            <a:spLocks noGrp="1" noRot="1" noChangeAspect="1"/>
          </p:cNvSpPr>
          <p:nvPr>
            <p:ph type="sldImg" idx="2"/>
          </p:nvPr>
        </p:nvSpPr>
        <p:spPr>
          <a:xfrm>
            <a:off x="382588" y="381000"/>
            <a:ext cx="4572000" cy="2573090"/>
          </a:xfrm>
          <a:prstGeom prst="rect">
            <a:avLst/>
          </a:prstGeom>
          <a:noFill/>
          <a:ln w="12700">
            <a:solidFill>
              <a:prstClr val="black"/>
            </a:solidFill>
          </a:ln>
        </p:spPr>
        <p:txBody>
          <a:bodyPr vert="horz" lIns="91440" tIns="45720" rIns="91440" bIns="45720" rtlCol="0" anchor="ctr"/>
          <a:lstStyle/>
          <a:p>
            <a:endParaRPr dirty="0"/>
          </a:p>
        </p:txBody>
      </p:sp>
      <p:sp>
        <p:nvSpPr>
          <p:cNvPr id="5" name="Notes Placeholder 4"/>
          <p:cNvSpPr>
            <a:spLocks noGrp="1"/>
          </p:cNvSpPr>
          <p:nvPr>
            <p:ph type="body" sz="quarter" idx="3"/>
          </p:nvPr>
        </p:nvSpPr>
        <p:spPr>
          <a:xfrm>
            <a:off x="381000" y="3124200"/>
            <a:ext cx="6096000" cy="5334000"/>
          </a:xfrm>
          <a:prstGeom prst="rect">
            <a:avLst/>
          </a:prstGeom>
        </p:spPr>
        <p:txBody>
          <a:bodyPr vert="horz" lIns="0" tIns="0" rIns="0" bIns="91440" rtlCol="0">
            <a:normAutofit/>
          </a:bodyPr>
          <a:lstStyle/>
          <a:p>
            <a:pPr lvl="0"/>
            <a:r>
              <a:rPr dirty="0"/>
              <a:t>Click to edit Master text styles</a:t>
            </a:r>
          </a:p>
          <a:p>
            <a:pPr lvl="1"/>
            <a:r>
              <a:rPr dirty="0"/>
              <a:t>Second level</a:t>
            </a:r>
          </a:p>
          <a:p>
            <a:pPr lvl="2"/>
            <a:r>
              <a:rPr dirty="0"/>
              <a:t>Third level</a:t>
            </a:r>
          </a:p>
          <a:p>
            <a:pPr lvl="3"/>
            <a:r>
              <a:rPr dirty="0"/>
              <a:t>Fourth level</a:t>
            </a:r>
          </a:p>
          <a:p>
            <a:pPr lvl="4"/>
            <a:r>
              <a:rPr dirty="0"/>
              <a:t>Fifth level</a:t>
            </a:r>
          </a:p>
        </p:txBody>
      </p:sp>
      <p:sp>
        <p:nvSpPr>
          <p:cNvPr id="6" name="Footer Placeholder 5"/>
          <p:cNvSpPr>
            <a:spLocks noGrp="1"/>
          </p:cNvSpPr>
          <p:nvPr>
            <p:ph type="ftr" sz="quarter" idx="4"/>
          </p:nvPr>
        </p:nvSpPr>
        <p:spPr>
          <a:xfrm>
            <a:off x="381000" y="8610600"/>
            <a:ext cx="4648200" cy="227013"/>
          </a:xfrm>
          <a:prstGeom prst="rect">
            <a:avLst/>
          </a:prstGeom>
        </p:spPr>
        <p:txBody>
          <a:bodyPr vert="horz" lIns="91440" tIns="45720" rIns="91440" bIns="45720" rtlCol="0" anchor="b"/>
          <a:lstStyle>
            <a:lvl1pPr algn="l">
              <a:defRPr sz="1200"/>
            </a:lvl1pPr>
          </a:lstStyle>
          <a:p>
            <a:endParaRPr dirty="0"/>
          </a:p>
        </p:txBody>
      </p:sp>
      <p:sp>
        <p:nvSpPr>
          <p:cNvPr id="7" name="Slide Number Placeholder 6"/>
          <p:cNvSpPr>
            <a:spLocks noGrp="1"/>
          </p:cNvSpPr>
          <p:nvPr>
            <p:ph type="sldNum" sz="quarter" idx="5"/>
          </p:nvPr>
        </p:nvSpPr>
        <p:spPr>
          <a:xfrm>
            <a:off x="5715000" y="8610600"/>
            <a:ext cx="762000" cy="227013"/>
          </a:xfrm>
          <a:prstGeom prst="rect">
            <a:avLst/>
          </a:prstGeom>
        </p:spPr>
        <p:txBody>
          <a:bodyPr vert="horz" lIns="91440" tIns="45720" rIns="91440" bIns="45720" rtlCol="0" anchor="b"/>
          <a:lstStyle>
            <a:lvl1pPr algn="r">
              <a:defRPr sz="1200"/>
            </a:lvl1pPr>
          </a:lstStyle>
          <a:p>
            <a:fld id="{8C72D9AE-7182-4680-8F79-479C4181FF08}" type="slidenum">
              <a:rPr/>
              <a:t>‹#›</a:t>
            </a:fld>
            <a:endParaRPr dirty="0"/>
          </a:p>
        </p:txBody>
      </p:sp>
    </p:spTree>
    <p:extLst>
      <p:ext uri="{BB962C8B-B14F-4D97-AF65-F5344CB8AC3E}">
        <p14:creationId xmlns:p14="http://schemas.microsoft.com/office/powerpoint/2010/main" val="973114905"/>
      </p:ext>
    </p:extLst>
  </p:cSld>
  <p:clrMap bg1="lt1" tx1="dk1" bg2="lt2" tx2="dk2" accent1="accent1" accent2="accent2" accent3="accent3" accent4="accent4" accent5="accent5" accent6="accent6" hlink="hlink" folHlink="folHlink"/>
  <p:hf hdr="0" ftr="0" dt="0"/>
  <p:notesStyle>
    <a:lvl1pPr marL="0" algn="l" defTabSz="914400" rtl="0" eaLnBrk="1" latinLnBrk="0" hangingPunct="1">
      <a:spcBef>
        <a:spcPts val="600"/>
      </a:spcBef>
      <a:defRPr sz="1100" kern="1200">
        <a:solidFill>
          <a:srgbClr val="000000"/>
        </a:solidFill>
        <a:latin typeface="+mn-lt"/>
        <a:ea typeface="+mn-ea"/>
        <a:cs typeface="+mn-cs"/>
      </a:defRPr>
    </a:lvl1pPr>
    <a:lvl2pPr marL="228600" indent="-114300" algn="l" defTabSz="914400" rtl="0" eaLnBrk="1" latinLnBrk="0" hangingPunct="1">
      <a:spcBef>
        <a:spcPts val="600"/>
      </a:spcBef>
      <a:buFont typeface="Arial" panose="020B0604020202020204" pitchFamily="34" charset="0"/>
      <a:buChar char="•"/>
      <a:defRPr sz="1050" kern="1200">
        <a:solidFill>
          <a:srgbClr val="000000"/>
        </a:solidFill>
        <a:latin typeface="+mn-lt"/>
        <a:ea typeface="+mn-ea"/>
        <a:cs typeface="+mn-cs"/>
      </a:defRPr>
    </a:lvl2pPr>
    <a:lvl3pPr marL="400050" indent="-114300" algn="l" defTabSz="914400" rtl="0" eaLnBrk="1" latinLnBrk="0" hangingPunct="1">
      <a:spcBef>
        <a:spcPts val="600"/>
      </a:spcBef>
      <a:buFont typeface="Arial" panose="020B0604020202020204" pitchFamily="34" charset="0"/>
      <a:buChar char="–"/>
      <a:defRPr sz="900" kern="1200">
        <a:solidFill>
          <a:srgbClr val="000000"/>
        </a:solidFill>
        <a:latin typeface="+mn-lt"/>
        <a:ea typeface="+mn-ea"/>
        <a:cs typeface="+mn-cs"/>
      </a:defRPr>
    </a:lvl3pPr>
    <a:lvl4pPr marL="571500" indent="-114300" algn="l" defTabSz="914400" rtl="0" eaLnBrk="1" latinLnBrk="0" hangingPunct="1">
      <a:spcBef>
        <a:spcPts val="600"/>
      </a:spcBef>
      <a:buFont typeface="Arial" panose="020B0604020202020204" pitchFamily="34" charset="0"/>
      <a:buChar char="•"/>
      <a:defRPr sz="900" kern="1200">
        <a:solidFill>
          <a:srgbClr val="000000"/>
        </a:solidFill>
        <a:latin typeface="+mn-lt"/>
        <a:ea typeface="+mn-ea"/>
        <a:cs typeface="+mn-cs"/>
      </a:defRPr>
    </a:lvl4pPr>
    <a:lvl5pPr marL="742950" indent="-114300" algn="l" defTabSz="914400" rtl="0" eaLnBrk="1" latinLnBrk="0" hangingPunct="1">
      <a:spcBef>
        <a:spcPts val="600"/>
      </a:spcBef>
      <a:buFont typeface="Arial" panose="020B0604020202020204" pitchFamily="34" charset="0"/>
      <a:buChar char="–"/>
      <a:defRPr sz="800" kern="1200">
        <a:solidFill>
          <a:srgbClr val="000000"/>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3" Type="http://schemas.openxmlformats.org/officeDocument/2006/relationships/hyperlink" Target="https://www.hashicorp.com/products/terraform" TargetMode="External"/><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3" Type="http://schemas.openxmlformats.org/officeDocument/2006/relationships/hyperlink" Target="mailto:Revrec-americasiebc_us@oracle.com" TargetMode="External"/><Relationship Id="rId2" Type="http://schemas.openxmlformats.org/officeDocument/2006/relationships/slide" Target="../slides/slide3.xml"/><Relationship Id="rId1" Type="http://schemas.openxmlformats.org/officeDocument/2006/relationships/notesMaster" Target="../notesMasters/notesMaster1.xml"/><Relationship Id="rId4" Type="http://schemas.openxmlformats.org/officeDocument/2006/relationships/hyperlink" Target="http://my.oracle.com/site/fin/gfo/GlobalProcesses/RevRec/Policies/cnt2321729.pdf" TargetMode="Externa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2588" y="381000"/>
            <a:ext cx="4572000" cy="2573338"/>
          </a:xfrm>
        </p:spPr>
      </p:sp>
      <p:sp>
        <p:nvSpPr>
          <p:cNvPr id="3" name="Notes Placeholder 2"/>
          <p:cNvSpPr>
            <a:spLocks noGrp="1"/>
          </p:cNvSpPr>
          <p:nvPr>
            <p:ph type="body" idx="1"/>
          </p:nvPr>
        </p:nvSpPr>
        <p:spPr/>
        <p:txBody>
          <a:bodyPr>
            <a:noAutofit/>
          </a:bodyPr>
          <a:lstStyle/>
          <a:p>
            <a:endParaRPr lang="en-US" sz="900" baseline="0" dirty="0"/>
          </a:p>
        </p:txBody>
      </p:sp>
      <p:sp>
        <p:nvSpPr>
          <p:cNvPr id="4" name="Slide Number Placeholder 3"/>
          <p:cNvSpPr>
            <a:spLocks noGrp="1"/>
          </p:cNvSpPr>
          <p:nvPr>
            <p:ph type="sldNum" sz="quarter" idx="10"/>
          </p:nvPr>
        </p:nvSpPr>
        <p:spPr/>
        <p:txBody>
          <a:bodyPr/>
          <a:lstStyle/>
          <a:p>
            <a:fld id="{8C72D9AE-7182-4680-8F79-479C4181FF08}" type="slidenum">
              <a:rPr lang="uk-UA" smtClean="0">
                <a:solidFill>
                  <a:srgbClr val="5F5F5F"/>
                </a:solidFill>
                <a:latin typeface="Calibri"/>
              </a:rPr>
              <a:pPr/>
              <a:t>1</a:t>
            </a:fld>
            <a:endParaRPr lang="uk-UA">
              <a:solidFill>
                <a:srgbClr val="5F5F5F"/>
              </a:solidFill>
              <a:latin typeface="Calibri"/>
            </a:endParaRPr>
          </a:p>
        </p:txBody>
      </p:sp>
    </p:spTree>
    <p:extLst>
      <p:ext uri="{BB962C8B-B14F-4D97-AF65-F5344CB8AC3E}">
        <p14:creationId xmlns:p14="http://schemas.microsoft.com/office/powerpoint/2010/main" val="1857780471"/>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2588" y="381000"/>
            <a:ext cx="4572000" cy="2573338"/>
          </a:xfrm>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600"/>
              </a:spcBef>
              <a:spcAft>
                <a:spcPts val="0"/>
              </a:spcAft>
              <a:buClrTx/>
              <a:buSzTx/>
              <a:buFontTx/>
              <a:buNone/>
              <a:tabLst/>
              <a:defRPr/>
            </a:pPr>
            <a:r>
              <a:rPr lang="en-US" sz="1100" kern="0" dirty="0">
                <a:solidFill>
                  <a:srgbClr val="FFFFFF"/>
                </a:solidFill>
                <a:ea typeface="Calibri" charset="0"/>
                <a:cs typeface="Calibri" charset="0"/>
                <a:sym typeface="Calibri"/>
              </a:rPr>
              <a:t>Here’s an example of an Oracle partner, </a:t>
            </a:r>
            <a:r>
              <a:rPr lang="en-US" sz="1100" kern="0" dirty="0" err="1">
                <a:solidFill>
                  <a:srgbClr val="FFFFFF"/>
                </a:solidFill>
                <a:ea typeface="Calibri" charset="0"/>
                <a:cs typeface="Calibri" charset="0"/>
                <a:sym typeface="Calibri"/>
              </a:rPr>
              <a:t>SmartDog</a:t>
            </a:r>
            <a:r>
              <a:rPr lang="en-US" sz="1100" kern="0" dirty="0">
                <a:solidFill>
                  <a:srgbClr val="FFFFFF"/>
                </a:solidFill>
                <a:ea typeface="Calibri" charset="0"/>
                <a:cs typeface="Calibri" charset="0"/>
                <a:sym typeface="Calibri"/>
              </a:rPr>
              <a:t> that moved their d</a:t>
            </a:r>
            <a:r>
              <a:rPr lang="en-US" kern="0" dirty="0">
                <a:ea typeface="Calibri" charset="0"/>
                <a:cs typeface="Calibri" charset="0"/>
                <a:sym typeface="Calibri"/>
              </a:rPr>
              <a:t>emo and certification environments for Oracle products like E-Business Suite and Oracle Supplier Network onto Oracle Cloud Infrastructure. By running in the cloud, they are able to pay for only the resources that they need therefore achieving 40% reduction in operations cost versus their prior environment. </a:t>
            </a:r>
          </a:p>
          <a:p>
            <a:pPr marL="0" marR="0" lvl="0" indent="0" algn="l" defTabSz="914400" rtl="0" eaLnBrk="1" fontAlgn="auto" latinLnBrk="0" hangingPunct="1">
              <a:lnSpc>
                <a:spcPct val="100000"/>
              </a:lnSpc>
              <a:spcBef>
                <a:spcPts val="600"/>
              </a:spcBef>
              <a:spcAft>
                <a:spcPts val="0"/>
              </a:spcAft>
              <a:buClrTx/>
              <a:buSzTx/>
              <a:buFontTx/>
              <a:buNone/>
              <a:tabLst/>
              <a:defRPr/>
            </a:pPr>
            <a:endParaRPr lang="en-US" kern="0" dirty="0">
              <a:ea typeface="Calibri" charset="0"/>
              <a:cs typeface="Calibri" charset="0"/>
              <a:sym typeface="Calibri"/>
            </a:endParaRPr>
          </a:p>
          <a:p>
            <a:pPr marL="0" marR="0" lvl="0" indent="0" algn="l" defTabSz="914400" rtl="0" eaLnBrk="1" fontAlgn="auto" latinLnBrk="0" hangingPunct="1">
              <a:lnSpc>
                <a:spcPct val="100000"/>
              </a:lnSpc>
              <a:spcBef>
                <a:spcPts val="600"/>
              </a:spcBef>
              <a:spcAft>
                <a:spcPts val="0"/>
              </a:spcAft>
              <a:buClrTx/>
              <a:buSzTx/>
              <a:buFontTx/>
              <a:buNone/>
              <a:tabLst/>
              <a:defRPr/>
            </a:pPr>
            <a:r>
              <a:rPr lang="en-US" kern="0" dirty="0" err="1">
                <a:ea typeface="Calibri" charset="0"/>
                <a:cs typeface="Calibri" charset="0"/>
                <a:sym typeface="Calibri"/>
              </a:rPr>
              <a:t>SmartDog</a:t>
            </a:r>
            <a:r>
              <a:rPr lang="en-US" kern="0" dirty="0">
                <a:ea typeface="Calibri" charset="0"/>
                <a:cs typeface="Calibri" charset="0"/>
                <a:sym typeface="Calibri"/>
              </a:rPr>
              <a:t> is running </a:t>
            </a:r>
            <a:r>
              <a:rPr lang="en-US" kern="0" dirty="0">
                <a:latin typeface="Calibri" panose="020F0502020204030204" pitchFamily="34" charset="0"/>
                <a:ea typeface="Calibri" charset="0"/>
                <a:cs typeface="Calibri" panose="020F0502020204030204" pitchFamily="34" charset="0"/>
                <a:sym typeface="Calibri"/>
              </a:rPr>
              <a:t>Oracle Cloud Infrastructure Compute bare metal instances, Load Balancer, Oracle Database Enterprise Edition High Performance</a:t>
            </a:r>
          </a:p>
          <a:p>
            <a:pPr>
              <a:defRPr/>
            </a:pPr>
            <a:endParaRPr lang="en-US" kern="0" dirty="0">
              <a:ea typeface="Calibri" charset="0"/>
              <a:cs typeface="Calibri" charset="0"/>
              <a:sym typeface="Calibri"/>
            </a:endParaRPr>
          </a:p>
          <a:p>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8C72D9AE-7182-4680-8F79-479C4181FF08}" type="slidenum">
              <a:rPr kumimoji="0" lang="en-US" sz="1200" b="0" i="0" u="none" strike="noStrike" kern="1200" cap="none" spc="0" normalizeH="0" baseline="0" noProof="0" smtClean="0">
                <a:ln>
                  <a:noFill/>
                </a:ln>
                <a:solidFill>
                  <a:srgbClr val="58595B"/>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11</a:t>
            </a:fld>
            <a:endParaRPr kumimoji="0" lang="en-US" sz="1200" b="0" i="0" u="none" strike="noStrike" kern="1200" cap="none" spc="0" normalizeH="0" baseline="0" noProof="0" dirty="0">
              <a:ln>
                <a:noFill/>
              </a:ln>
              <a:solidFill>
                <a:srgbClr val="58595B"/>
              </a:solidFill>
              <a:effectLst/>
              <a:uLnTx/>
              <a:uFillTx/>
              <a:latin typeface="Calibri"/>
              <a:ea typeface="+mn-ea"/>
              <a:cs typeface="+mn-cs"/>
            </a:endParaRPr>
          </a:p>
        </p:txBody>
      </p:sp>
    </p:spTree>
    <p:extLst>
      <p:ext uri="{BB962C8B-B14F-4D97-AF65-F5344CB8AC3E}">
        <p14:creationId xmlns:p14="http://schemas.microsoft.com/office/powerpoint/2010/main" val="2598408924"/>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2588" y="381000"/>
            <a:ext cx="4572000" cy="2573338"/>
          </a:xfrm>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600"/>
              </a:spcBef>
              <a:spcAft>
                <a:spcPts val="0"/>
              </a:spcAft>
              <a:buClrTx/>
              <a:buSzTx/>
              <a:buFontTx/>
              <a:buNone/>
              <a:tabLst/>
              <a:defRPr/>
            </a:pPr>
            <a:r>
              <a:rPr lang="en-US" b="1" dirty="0"/>
              <a:t>Key OCI value props are bolded</a:t>
            </a:r>
          </a:p>
          <a:p>
            <a:pPr marL="0" marR="0" lvl="0" indent="0" algn="l" defTabSz="914400" rtl="0" eaLnBrk="1" fontAlgn="auto" latinLnBrk="0" hangingPunct="1">
              <a:lnSpc>
                <a:spcPct val="100000"/>
              </a:lnSpc>
              <a:spcBef>
                <a:spcPts val="600"/>
              </a:spcBef>
              <a:spcAft>
                <a:spcPts val="0"/>
              </a:spcAft>
              <a:buClrTx/>
              <a:buSzTx/>
              <a:buFontTx/>
              <a:buNone/>
              <a:tabLst/>
              <a:defRPr/>
            </a:pPr>
            <a:endParaRPr lang="en-US" dirty="0"/>
          </a:p>
          <a:p>
            <a:pPr marL="0" marR="0" lvl="0" indent="0" algn="l" defTabSz="914400" rtl="0" eaLnBrk="1" fontAlgn="auto" latinLnBrk="0" hangingPunct="1">
              <a:lnSpc>
                <a:spcPct val="100000"/>
              </a:lnSpc>
              <a:spcBef>
                <a:spcPts val="600"/>
              </a:spcBef>
              <a:spcAft>
                <a:spcPts val="0"/>
              </a:spcAft>
              <a:buClrTx/>
              <a:buSzTx/>
              <a:buFontTx/>
              <a:buNone/>
              <a:tabLst/>
              <a:defRPr/>
            </a:pPr>
            <a:r>
              <a:rPr lang="en-US" dirty="0"/>
              <a:t>For development, customization, testing, integration and DR in the cloud use cases across multiple ADs, we add load balancer as a service to distribute traffic amongst your different app tier nodes.</a:t>
            </a:r>
          </a:p>
          <a:p>
            <a:pPr marL="0" marR="0" lvl="0" indent="0" algn="l" defTabSz="914400" rtl="0" eaLnBrk="1" fontAlgn="auto" latinLnBrk="0" hangingPunct="1">
              <a:lnSpc>
                <a:spcPct val="100000"/>
              </a:lnSpc>
              <a:spcBef>
                <a:spcPts val="600"/>
              </a:spcBef>
              <a:spcAft>
                <a:spcPts val="0"/>
              </a:spcAft>
              <a:buClrTx/>
              <a:buSzTx/>
              <a:buFontTx/>
              <a:buNone/>
              <a:tabLst/>
              <a:defRPr/>
            </a:pPr>
            <a:endParaRPr lang="en-US" dirty="0"/>
          </a:p>
          <a:p>
            <a:pPr marL="0" marR="0" lvl="0" indent="0" algn="l" defTabSz="914400" rtl="0" eaLnBrk="1" fontAlgn="auto" latinLnBrk="0" hangingPunct="1">
              <a:lnSpc>
                <a:spcPct val="100000"/>
              </a:lnSpc>
              <a:spcBef>
                <a:spcPts val="600"/>
              </a:spcBef>
              <a:spcAft>
                <a:spcPts val="0"/>
              </a:spcAft>
              <a:buClrTx/>
              <a:buSzTx/>
              <a:buFontTx/>
              <a:buNone/>
              <a:tabLst/>
              <a:defRPr/>
            </a:pPr>
            <a:r>
              <a:rPr lang="en-US" dirty="0"/>
              <a:t>In addition to private access via a VPN connection, we also offer direct connection from your premises to the Oracle Cloud Infrastructure network through </a:t>
            </a:r>
            <a:r>
              <a:rPr lang="en-US" dirty="0" err="1"/>
              <a:t>FastConnect</a:t>
            </a:r>
            <a:endParaRPr lang="en-US" dirty="0"/>
          </a:p>
          <a:p>
            <a:pPr marL="0" marR="0" lvl="0" indent="0" algn="l" defTabSz="914400" rtl="0" eaLnBrk="1" fontAlgn="auto" latinLnBrk="0" hangingPunct="1">
              <a:lnSpc>
                <a:spcPct val="100000"/>
              </a:lnSpc>
              <a:spcBef>
                <a:spcPts val="600"/>
              </a:spcBef>
              <a:spcAft>
                <a:spcPts val="0"/>
              </a:spcAft>
              <a:buClrTx/>
              <a:buSzTx/>
              <a:buFontTx/>
              <a:buNone/>
              <a:tabLst/>
              <a:defRPr/>
            </a:pPr>
            <a:endParaRPr lang="en-US" dirty="0"/>
          </a:p>
          <a:p>
            <a:pPr marL="0" marR="0" lvl="0" indent="0" algn="l" defTabSz="914400" rtl="0" eaLnBrk="1" fontAlgn="auto" latinLnBrk="0" hangingPunct="1">
              <a:lnSpc>
                <a:spcPct val="100000"/>
              </a:lnSpc>
              <a:spcBef>
                <a:spcPts val="600"/>
              </a:spcBef>
              <a:spcAft>
                <a:spcPts val="0"/>
              </a:spcAft>
              <a:buClrTx/>
              <a:buSzTx/>
              <a:buFontTx/>
              <a:buNone/>
              <a:tabLst/>
              <a:defRPr/>
            </a:pPr>
            <a:r>
              <a:rPr lang="en-US" dirty="0"/>
              <a:t>Also, we recommend leveraging our managed File Storage Service to optimize capacity consumption and to facilitate your deployment. </a:t>
            </a:r>
            <a:r>
              <a:rPr lang="en-US" b="1" dirty="0"/>
              <a:t>File Storage Service is certified to run as a shared disk resource for an E-Business Suite shared app tier file system. </a:t>
            </a:r>
            <a:r>
              <a:rPr lang="en-US" sz="1100" b="0" i="0" kern="1200" dirty="0">
                <a:solidFill>
                  <a:srgbClr val="000000"/>
                </a:solidFill>
                <a:effectLst/>
                <a:latin typeface="+mn-lt"/>
                <a:ea typeface="+mn-ea"/>
                <a:cs typeface="+mn-cs"/>
              </a:rPr>
              <a:t>It can be accessed concurrently by thousands of compute instances across your app and web tier nodes, and can easily scale from KB of data to exabytes. </a:t>
            </a:r>
          </a:p>
          <a:p>
            <a:endParaRPr lang="en-US" dirty="0"/>
          </a:p>
          <a:p>
            <a:r>
              <a:rPr lang="en-US" dirty="0"/>
              <a:t>Source: https://docs.oracle.com/en/solutions/deploy-ebusiness-suite-oci/index.html#GUID-43B8797E-A2BD-4CA2-A4A9-0E19DB15DA3B</a:t>
            </a:r>
          </a:p>
        </p:txBody>
      </p:sp>
      <p:sp>
        <p:nvSpPr>
          <p:cNvPr id="4" name="Slide Number Placeholder 3"/>
          <p:cNvSpPr>
            <a:spLocks noGrp="1"/>
          </p:cNvSpPr>
          <p:nvPr>
            <p:ph type="sldNum" sz="quarter" idx="10"/>
          </p:nvPr>
        </p:nvSpPr>
        <p:spPr>
          <a:xfrm>
            <a:off x="5715000" y="8610600"/>
            <a:ext cx="762000" cy="227013"/>
          </a:xfrm>
          <a:prstGeom prst="rect">
            <a:avLst/>
          </a:prstGeom>
        </p:spPr>
        <p:txBody>
          <a:bodyPr/>
          <a:lstStyle/>
          <a:p>
            <a:fld id="{0363F62D-83D2-1E48-A3F5-D021FB748A50}" type="slidenum">
              <a:rPr lang="en-US" smtClean="0"/>
              <a:t>12</a:t>
            </a:fld>
            <a:endParaRPr lang="en-US"/>
          </a:p>
        </p:txBody>
      </p:sp>
    </p:spTree>
    <p:extLst>
      <p:ext uri="{BB962C8B-B14F-4D97-AF65-F5344CB8AC3E}">
        <p14:creationId xmlns:p14="http://schemas.microsoft.com/office/powerpoint/2010/main" val="520236302"/>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2588" y="381000"/>
            <a:ext cx="4572000" cy="2573338"/>
          </a:xfrm>
        </p:spPr>
      </p:sp>
      <p:sp>
        <p:nvSpPr>
          <p:cNvPr id="3" name="Notes Placeholder 2"/>
          <p:cNvSpPr>
            <a:spLocks noGrp="1"/>
          </p:cNvSpPr>
          <p:nvPr>
            <p:ph type="body" idx="1"/>
          </p:nvPr>
        </p:nvSpPr>
        <p:spPr/>
        <p:txBody>
          <a:bodyPr>
            <a:normAutofit fontScale="25000" lnSpcReduction="20000"/>
          </a:bodyPr>
          <a:lstStyle/>
          <a:p>
            <a:pPr rtl="0"/>
            <a:r>
              <a:rPr lang="en-US" sz="1100" b="0" i="0" u="none" strike="noStrike" kern="1200" baseline="0" dirty="0">
                <a:solidFill>
                  <a:srgbClr val="000000"/>
                </a:solidFill>
                <a:latin typeface="+mn-lt"/>
                <a:ea typeface="+mn-ea"/>
                <a:cs typeface="+mn-cs"/>
              </a:rPr>
              <a:t>Another customer example is Entrust </a:t>
            </a:r>
            <a:r>
              <a:rPr lang="en-US" sz="1100" b="0" i="0" u="none" strike="noStrike" kern="1200" baseline="0" dirty="0" err="1">
                <a:solidFill>
                  <a:srgbClr val="000000"/>
                </a:solidFill>
                <a:latin typeface="+mn-lt"/>
                <a:ea typeface="+mn-ea"/>
                <a:cs typeface="+mn-cs"/>
              </a:rPr>
              <a:t>Datacard</a:t>
            </a:r>
            <a:r>
              <a:rPr lang="en-US" sz="1100" b="0" i="0" u="none" strike="noStrike" kern="1200" baseline="0" dirty="0">
                <a:solidFill>
                  <a:srgbClr val="000000"/>
                </a:solidFill>
                <a:latin typeface="+mn-lt"/>
                <a:ea typeface="+mn-ea"/>
                <a:cs typeface="+mn-cs"/>
              </a:rPr>
              <a:t>, a leading provider of identity and secure transaction technologies. They are a long-time user of Oracle E-Business Suite and Exadata on prem. They needed to update their E-Business Suite DR environment and found that other clouds just cost more. By moving Oracle E-Business Suite disaster recovery to the cloud, not only did they avoid the expense of buying a physical DR infrastructure, but they were able to get their DR in the cloud environment up and running faster – by leveraging familiar Oracle tools, deploying servers in minutes and going live in only 2 months. Finally, they have 1 vendor to rely on for support of both </a:t>
            </a:r>
            <a:r>
              <a:rPr lang="en-US" sz="1100" b="0" i="0" u="none" strike="noStrike" kern="1200" baseline="0">
                <a:solidFill>
                  <a:srgbClr val="000000"/>
                </a:solidFill>
                <a:latin typeface="+mn-lt"/>
                <a:ea typeface="+mn-ea"/>
                <a:cs typeface="+mn-cs"/>
              </a:rPr>
              <a:t>their E-Business Suite </a:t>
            </a:r>
            <a:r>
              <a:rPr lang="en-US" sz="1100" b="0" i="0" u="none" strike="noStrike" kern="1200" baseline="0" dirty="0">
                <a:solidFill>
                  <a:srgbClr val="000000"/>
                </a:solidFill>
                <a:latin typeface="+mn-lt"/>
                <a:ea typeface="+mn-ea"/>
                <a:cs typeface="+mn-cs"/>
              </a:rPr>
              <a:t>software and infrastructure </a:t>
            </a:r>
            <a:r>
              <a:rPr lang="en-US" sz="1100" b="0" i="0" u="none" strike="noStrike" kern="1200" baseline="0">
                <a:solidFill>
                  <a:srgbClr val="000000"/>
                </a:solidFill>
                <a:latin typeface="+mn-lt"/>
                <a:ea typeface="+mn-ea"/>
                <a:cs typeface="+mn-cs"/>
              </a:rPr>
              <a:t>with expertise in migration.</a:t>
            </a:r>
            <a:endParaRPr lang="en-US" sz="1100" b="0" i="0" u="none" strike="noStrike" kern="1200" baseline="0" dirty="0">
              <a:solidFill>
                <a:srgbClr val="000000"/>
              </a:solidFill>
              <a:latin typeface="+mn-lt"/>
              <a:ea typeface="+mn-ea"/>
              <a:cs typeface="+mn-cs"/>
            </a:endParaRPr>
          </a:p>
          <a:p>
            <a:pPr rtl="0"/>
            <a:endParaRPr lang="en-US" sz="1100" b="0" i="0" u="none" strike="noStrike" kern="1200" baseline="0" dirty="0">
              <a:solidFill>
                <a:srgbClr val="000000"/>
              </a:solidFill>
              <a:latin typeface="+mn-lt"/>
              <a:ea typeface="+mn-ea"/>
              <a:cs typeface="+mn-cs"/>
            </a:endParaRPr>
          </a:p>
          <a:p>
            <a:pPr marL="0" marR="0" lvl="0" indent="0" algn="l" defTabSz="914400" rtl="0" eaLnBrk="1" fontAlgn="auto" latinLnBrk="0" hangingPunct="1">
              <a:lnSpc>
                <a:spcPct val="100000"/>
              </a:lnSpc>
              <a:spcBef>
                <a:spcPts val="600"/>
              </a:spcBef>
              <a:spcAft>
                <a:spcPts val="0"/>
              </a:spcAft>
              <a:buClrTx/>
              <a:buSzTx/>
              <a:buFontTx/>
              <a:buNone/>
              <a:tabLst/>
              <a:defRPr/>
            </a:pPr>
            <a:r>
              <a:rPr lang="en-US" kern="0" dirty="0"/>
              <a:t>Entrust </a:t>
            </a:r>
            <a:r>
              <a:rPr lang="en-US" kern="0" dirty="0" err="1"/>
              <a:t>DataCard</a:t>
            </a:r>
            <a:r>
              <a:rPr lang="en-US" kern="0" dirty="0"/>
              <a:t> is using Oracle Cloud Infrastructure Compute, Block Volumes, Object Storage, Oracle E-Business Suite, Oracle Linux</a:t>
            </a:r>
          </a:p>
          <a:p>
            <a:pPr rtl="0"/>
            <a:endParaRPr lang="en-US" sz="1100" b="0" i="0" u="none" strike="noStrike" kern="1200" baseline="0" dirty="0">
              <a:solidFill>
                <a:srgbClr val="000000"/>
              </a:solidFill>
              <a:latin typeface="+mn-lt"/>
              <a:ea typeface="+mn-ea"/>
              <a:cs typeface="+mn-cs"/>
            </a:endParaRPr>
          </a:p>
          <a:p>
            <a:pPr rtl="0"/>
            <a:endParaRPr lang="en-US" sz="1100" b="1" i="0" u="none" strike="noStrike" kern="1200" baseline="0" dirty="0">
              <a:solidFill>
                <a:srgbClr val="000000"/>
              </a:solidFill>
              <a:latin typeface="+mn-lt"/>
              <a:ea typeface="+mn-ea"/>
              <a:cs typeface="+mn-cs"/>
            </a:endParaRPr>
          </a:p>
          <a:p>
            <a:pPr rtl="0"/>
            <a:r>
              <a:rPr lang="en-US" sz="1100" b="1" i="0" u="none" strike="noStrike" kern="1200" baseline="0" dirty="0">
                <a:solidFill>
                  <a:srgbClr val="000000"/>
                </a:solidFill>
                <a:latin typeface="+mn-lt"/>
                <a:ea typeface="+mn-ea"/>
                <a:cs typeface="+mn-cs"/>
              </a:rPr>
              <a:t>&lt;&lt;More Details&gt;&gt;</a:t>
            </a:r>
          </a:p>
          <a:p>
            <a:pPr rtl="0"/>
            <a:endParaRPr lang="en-US" sz="1100" b="1" i="0" u="none" strike="noStrike" kern="1200" baseline="0" dirty="0">
              <a:solidFill>
                <a:srgbClr val="000000"/>
              </a:solidFill>
              <a:latin typeface="+mn-lt"/>
              <a:ea typeface="+mn-ea"/>
              <a:cs typeface="+mn-cs"/>
            </a:endParaRPr>
          </a:p>
          <a:p>
            <a:pPr rtl="0"/>
            <a:r>
              <a:rPr lang="en-US" sz="1100" b="1" i="0" u="none" strike="noStrike" kern="1200" baseline="0" dirty="0">
                <a:solidFill>
                  <a:srgbClr val="000000"/>
                </a:solidFill>
                <a:latin typeface="+mn-lt"/>
                <a:ea typeface="+mn-ea"/>
                <a:cs typeface="+mn-cs"/>
              </a:rPr>
              <a:t>Entrust </a:t>
            </a:r>
            <a:r>
              <a:rPr lang="en-US" sz="1100" b="1" i="0" u="none" strike="noStrike" kern="1200" baseline="0" dirty="0" err="1">
                <a:solidFill>
                  <a:srgbClr val="000000"/>
                </a:solidFill>
                <a:latin typeface="+mn-lt"/>
                <a:ea typeface="+mn-ea"/>
                <a:cs typeface="+mn-cs"/>
              </a:rPr>
              <a:t>Datacard</a:t>
            </a:r>
            <a:endParaRPr lang="en-US" sz="1100" b="0" i="0" u="none" strike="noStrike" kern="1200" baseline="0" dirty="0">
              <a:solidFill>
                <a:srgbClr val="000000"/>
              </a:solidFill>
              <a:latin typeface="+mn-lt"/>
              <a:ea typeface="+mn-ea"/>
              <a:cs typeface="+mn-cs"/>
            </a:endParaRPr>
          </a:p>
          <a:p>
            <a:pPr rtl="0"/>
            <a:endParaRPr lang="en-US" sz="1100" b="0" i="0" u="none" strike="noStrike" kern="1200" baseline="0" dirty="0">
              <a:solidFill>
                <a:srgbClr val="000000"/>
              </a:solidFill>
              <a:latin typeface="+mn-lt"/>
              <a:ea typeface="+mn-ea"/>
              <a:cs typeface="+mn-cs"/>
            </a:endParaRPr>
          </a:p>
          <a:p>
            <a:pPr rtl="0"/>
            <a:r>
              <a:rPr lang="en-US" sz="1100" b="0" i="0" u="none" strike="noStrike" kern="1200" baseline="0" dirty="0">
                <a:solidFill>
                  <a:srgbClr val="000000"/>
                </a:solidFill>
                <a:latin typeface="+mn-lt"/>
                <a:ea typeface="+mn-ea"/>
                <a:cs typeface="+mn-cs"/>
              </a:rPr>
              <a:t>Leading provider of identity and secure transaction technologies moves Oracle E-Business Suite disaster recovery to the cloud	</a:t>
            </a:r>
            <a:r>
              <a:rPr lang="en-US" sz="700" b="0" i="0" u="none" strike="noStrike" kern="1200" baseline="0" dirty="0">
                <a:solidFill>
                  <a:srgbClr val="000000"/>
                </a:solidFill>
                <a:latin typeface="+mn-lt"/>
                <a:ea typeface="+mn-ea"/>
                <a:cs typeface="+mn-cs"/>
              </a:rPr>
              <a:t>	</a:t>
            </a:r>
          </a:p>
          <a:p>
            <a:pPr rtl="0"/>
            <a:r>
              <a:rPr lang="en-US" sz="1100" b="0" i="0" u="none" strike="noStrike" kern="1200" baseline="0" dirty="0">
                <a:solidFill>
                  <a:srgbClr val="000000"/>
                </a:solidFill>
                <a:latin typeface="+mn-lt"/>
                <a:ea typeface="+mn-ea"/>
                <a:cs typeface="+mn-cs"/>
              </a:rPr>
              <a:t>Entrust </a:t>
            </a:r>
            <a:r>
              <a:rPr lang="en-US" sz="1100" b="0" i="0" u="none" strike="noStrike" kern="1200" baseline="0" dirty="0" err="1">
                <a:solidFill>
                  <a:srgbClr val="000000"/>
                </a:solidFill>
                <a:latin typeface="+mn-lt"/>
                <a:ea typeface="+mn-ea"/>
                <a:cs typeface="+mn-cs"/>
              </a:rPr>
              <a:t>Datacard</a:t>
            </a:r>
            <a:r>
              <a:rPr lang="en-US" sz="1100" b="0" i="0" u="none" strike="noStrike" kern="1200" baseline="0" dirty="0">
                <a:solidFill>
                  <a:srgbClr val="000000"/>
                </a:solidFill>
                <a:latin typeface="+mn-lt"/>
                <a:ea typeface="+mn-ea"/>
                <a:cs typeface="+mn-cs"/>
              </a:rPr>
              <a:t> serves customers in 150 countries with identity and secure transaction technologies, enabling consumers, citizens and company employees to make purchases, access e-</a:t>
            </a:r>
            <a:r>
              <a:rPr lang="en-US" sz="1100" b="0" i="0" u="none" strike="noStrike" kern="1200" baseline="0" dirty="0" err="1">
                <a:solidFill>
                  <a:srgbClr val="000000"/>
                </a:solidFill>
                <a:latin typeface="+mn-lt"/>
                <a:ea typeface="+mn-ea"/>
                <a:cs typeface="+mn-cs"/>
              </a:rPr>
              <a:t>gov</a:t>
            </a:r>
            <a:r>
              <a:rPr lang="en-US" sz="1100" b="0" i="0" u="none" strike="noStrike" kern="1200" baseline="0" dirty="0">
                <a:solidFill>
                  <a:srgbClr val="000000"/>
                </a:solidFill>
                <a:latin typeface="+mn-lt"/>
                <a:ea typeface="+mn-ea"/>
                <a:cs typeface="+mn-cs"/>
              </a:rPr>
              <a:t> services or log onto corporate networks securely, anytime from anywhere.</a:t>
            </a:r>
          </a:p>
          <a:p>
            <a:pPr rtl="0"/>
            <a:r>
              <a:rPr lang="en-US" sz="1100" b="0" i="0" u="none" strike="noStrike" kern="1200" baseline="0" dirty="0">
                <a:solidFill>
                  <a:srgbClr val="000000"/>
                </a:solidFill>
                <a:latin typeface="+mn-lt"/>
                <a:ea typeface="+mn-ea"/>
                <a:cs typeface="+mn-cs"/>
              </a:rPr>
              <a:t>A long-time user of Oracle E-Business Suite (EBS) for customer relationship management, supply chain, and order management, the company uses Exadata to ensure high availability of EBS for thousands of users, but needed to update their disaster recovery (DR) environment with a modern cloud solution in the event of a datacenter-wide outage.</a:t>
            </a:r>
          </a:p>
          <a:p>
            <a:pPr rtl="0"/>
            <a:r>
              <a:rPr lang="en-US" sz="1100" b="0" i="0" u="none" strike="noStrike" kern="1200" baseline="0" dirty="0">
                <a:solidFill>
                  <a:srgbClr val="000000"/>
                </a:solidFill>
                <a:latin typeface="+mn-lt"/>
                <a:ea typeface="+mn-ea"/>
                <a:cs typeface="+mn-cs"/>
              </a:rPr>
              <a:t>Aging disaster recovery infrastructure required an update</a:t>
            </a:r>
          </a:p>
          <a:p>
            <a:pPr rtl="0"/>
            <a:r>
              <a:rPr lang="en-US" sz="1100" b="0" i="0" u="none" strike="noStrike" kern="1200" baseline="0" dirty="0">
                <a:solidFill>
                  <a:srgbClr val="000000"/>
                </a:solidFill>
                <a:latin typeface="+mn-lt"/>
                <a:ea typeface="+mn-ea"/>
                <a:cs typeface="+mn-cs"/>
              </a:rPr>
              <a:t>Entrust </a:t>
            </a:r>
            <a:r>
              <a:rPr lang="en-US" sz="1100" b="0" i="0" u="none" strike="noStrike" kern="1200" baseline="0" dirty="0" err="1">
                <a:solidFill>
                  <a:srgbClr val="000000"/>
                </a:solidFill>
                <a:latin typeface="+mn-lt"/>
                <a:ea typeface="+mn-ea"/>
                <a:cs typeface="+mn-cs"/>
              </a:rPr>
              <a:t>Datacard’s</a:t>
            </a:r>
            <a:r>
              <a:rPr lang="en-US" sz="1100" b="0" i="0" u="none" strike="noStrike" kern="1200" baseline="0" dirty="0">
                <a:solidFill>
                  <a:srgbClr val="000000"/>
                </a:solidFill>
                <a:latin typeface="+mn-lt"/>
                <a:ea typeface="+mn-ea"/>
                <a:cs typeface="+mn-cs"/>
              </a:rPr>
              <a:t> disaster recovery site was in a colocation facility separate from their primary datacenter.  It was regularly tested, but otherwise rarely utilized. The hardware had aged, and it was undersized for their current needs.</a:t>
            </a:r>
          </a:p>
          <a:p>
            <a:pPr rtl="0"/>
            <a:r>
              <a:rPr lang="en-US" sz="1100" b="0" i="0" u="none" strike="noStrike" kern="1200" baseline="0" dirty="0">
                <a:solidFill>
                  <a:srgbClr val="000000"/>
                </a:solidFill>
                <a:latin typeface="+mn-lt"/>
                <a:ea typeface="+mn-ea"/>
                <a:cs typeface="+mn-cs"/>
              </a:rPr>
              <a:t>The team explored several options.  Remaining with their colocation facility would be expensive – the servers, storage, and network were all in need of upgrades and modernization.  It would also take a long time.  Moving the DR in-house to one of their primary offices initially looked like a better option, but they encountered multiple networking challenges to ensure appropriate routing, VPN access, and sufficient bandwidth from their primary facilities and datacenters to the DR location.  They then began to explore the public cloud, but options such as Microsoft Azure were simply too expensive for this deployment.</a:t>
            </a:r>
          </a:p>
          <a:p>
            <a:pPr rtl="0"/>
            <a:r>
              <a:rPr lang="en-US" sz="1100" b="0" i="0" u="none" strike="noStrike" kern="1200" baseline="0" dirty="0">
                <a:solidFill>
                  <a:srgbClr val="000000"/>
                </a:solidFill>
                <a:latin typeface="+mn-lt"/>
                <a:ea typeface="+mn-ea"/>
                <a:cs typeface="+mn-cs"/>
              </a:rPr>
              <a:t>Agile and cost-effective Disaster Recovery – in the cloud</a:t>
            </a:r>
          </a:p>
          <a:p>
            <a:pPr rtl="0"/>
            <a:r>
              <a:rPr lang="en-US" sz="1100" b="0" i="0" u="none" strike="noStrike" kern="1200" baseline="0" dirty="0">
                <a:solidFill>
                  <a:srgbClr val="000000"/>
                </a:solidFill>
                <a:latin typeface="+mn-lt"/>
                <a:ea typeface="+mn-ea"/>
                <a:cs typeface="+mn-cs"/>
              </a:rPr>
              <a:t>Oracle Cloud Infrastructure offered a variety of advantages, beginning with cost.  Entrust </a:t>
            </a:r>
            <a:r>
              <a:rPr lang="en-US" sz="1100" b="0" i="0" u="none" strike="noStrike" kern="1200" baseline="0" dirty="0" err="1">
                <a:solidFill>
                  <a:srgbClr val="000000"/>
                </a:solidFill>
                <a:latin typeface="+mn-lt"/>
                <a:ea typeface="+mn-ea"/>
                <a:cs typeface="+mn-cs"/>
              </a:rPr>
              <a:t>Datacard</a:t>
            </a:r>
            <a:r>
              <a:rPr lang="en-US" sz="1100" b="0" i="0" u="none" strike="noStrike" kern="1200" baseline="0" dirty="0">
                <a:solidFill>
                  <a:srgbClr val="000000"/>
                </a:solidFill>
                <a:latin typeface="+mn-lt"/>
                <a:ea typeface="+mn-ea"/>
                <a:cs typeface="+mn-cs"/>
              </a:rPr>
              <a:t> pays only for the cores in use, rather than buying hardware they might someday need.  Database administrators continued using the components and tools they were already familiar with using in their on-premises production deployment, speeding the transition and eliminating the complexity of learning and maintaining an alternative environment.</a:t>
            </a:r>
          </a:p>
          <a:p>
            <a:pPr rtl="0"/>
            <a:r>
              <a:rPr lang="en-US" sz="1100" b="0" i="0" u="none" strike="noStrike" kern="1200" baseline="0" dirty="0">
                <a:solidFill>
                  <a:srgbClr val="000000"/>
                </a:solidFill>
                <a:latin typeface="+mn-lt"/>
                <a:ea typeface="+mn-ea"/>
                <a:cs typeface="+mn-cs"/>
              </a:rPr>
              <a:t>The database team recreated compute, storage, and networking configurations nearly identical to their on-premises environment, which sped the deployment.  The networking team established the Virtual Private Network (VPN) connection, and they were up and running.</a:t>
            </a:r>
          </a:p>
          <a:p>
            <a:pPr rtl="0"/>
            <a:endParaRPr lang="en-US" sz="1100" b="0" i="0" u="none" strike="noStrike" kern="1200" baseline="0" dirty="0">
              <a:solidFill>
                <a:srgbClr val="000000"/>
              </a:solidFill>
              <a:latin typeface="+mn-lt"/>
              <a:ea typeface="+mn-ea"/>
              <a:cs typeface="+mn-cs"/>
            </a:endParaRPr>
          </a:p>
          <a:p>
            <a:pPr rtl="0"/>
            <a:r>
              <a:rPr lang="en-US" sz="1100" b="0" i="0" u="none" strike="noStrike" kern="1200" baseline="0" dirty="0">
                <a:solidFill>
                  <a:srgbClr val="000000"/>
                </a:solidFill>
                <a:latin typeface="+mn-lt"/>
                <a:ea typeface="+mn-ea"/>
                <a:cs typeface="+mn-cs"/>
              </a:rPr>
              <a:t>“Deployment was quick and simple – we could manage almost everything within a single team,” said Jim DeVos, Applications Database Administrator at Entrust </a:t>
            </a:r>
            <a:r>
              <a:rPr lang="en-US" sz="1100" b="0" i="0" u="none" strike="noStrike" kern="1200" baseline="0" dirty="0" err="1">
                <a:solidFill>
                  <a:srgbClr val="000000"/>
                </a:solidFill>
                <a:latin typeface="+mn-lt"/>
                <a:ea typeface="+mn-ea"/>
                <a:cs typeface="+mn-cs"/>
              </a:rPr>
              <a:t>Datacard</a:t>
            </a:r>
            <a:r>
              <a:rPr lang="en-US" sz="1100" b="0" i="0" u="none" strike="noStrike" kern="1200" baseline="0" dirty="0">
                <a:solidFill>
                  <a:srgbClr val="000000"/>
                </a:solidFill>
                <a:latin typeface="+mn-lt"/>
                <a:ea typeface="+mn-ea"/>
                <a:cs typeface="+mn-cs"/>
              </a:rPr>
              <a:t>.  “We can fire up a Linux host in one minute, instead of creating a ticket and waiting for manual internal processes to allocate it to physical hardware, configure, deploy it, and notify us of completion.  That can take days.”</a:t>
            </a:r>
          </a:p>
          <a:p>
            <a:pPr rtl="0"/>
            <a:r>
              <a:rPr lang="en-US" sz="1100" b="0" i="0" u="none" strike="noStrike" kern="1200" baseline="0" dirty="0">
                <a:solidFill>
                  <a:srgbClr val="000000"/>
                </a:solidFill>
                <a:latin typeface="+mn-lt"/>
                <a:ea typeface="+mn-ea"/>
                <a:cs typeface="+mn-cs"/>
              </a:rPr>
              <a:t>The solution enabled the team to bring the existing Oracle licenses they had been using in their DR environment to their new environment on Oracle Cloud Infrastructure.</a:t>
            </a:r>
          </a:p>
          <a:p>
            <a:pPr rtl="0"/>
            <a:r>
              <a:rPr lang="en-US" sz="1100" b="0" i="0" u="none" strike="noStrike" kern="1200" baseline="0" dirty="0">
                <a:solidFill>
                  <a:srgbClr val="000000"/>
                </a:solidFill>
                <a:latin typeface="+mn-lt"/>
                <a:ea typeface="+mn-ea"/>
                <a:cs typeface="+mn-cs"/>
              </a:rPr>
              <a:t>The new solution also provides more flexible networking – they can easily create public subnets and a few routing rules to enable remote users to securely access the DR site via the internet, if needed.  The prior DR site required the corporate network to be up and running in order to provide service – something that might not be the case in the event of a disaster.</a:t>
            </a:r>
          </a:p>
          <a:p>
            <a:pPr rtl="0"/>
            <a:r>
              <a:rPr lang="en-US" sz="1100" b="0" i="0" u="none" strike="noStrike" kern="1200" baseline="0" dirty="0">
                <a:solidFill>
                  <a:srgbClr val="000000"/>
                </a:solidFill>
                <a:latin typeface="+mn-lt"/>
                <a:ea typeface="+mn-ea"/>
                <a:cs typeface="+mn-cs"/>
              </a:rPr>
              <a:t>After only two months, the complete disaster recovery solution was brought online, tested, and is now in service.  It consists of a database server and an application server – and can be easily and quickly scaled up as the need arises.</a:t>
            </a:r>
          </a:p>
          <a:p>
            <a:pPr rtl="0"/>
            <a:r>
              <a:rPr lang="en-US" sz="1100" b="0" i="0" u="none" strike="noStrike" kern="1200" baseline="0" dirty="0">
                <a:solidFill>
                  <a:srgbClr val="000000"/>
                </a:solidFill>
                <a:latin typeface="+mn-lt"/>
                <a:ea typeface="+mn-ea"/>
                <a:cs typeface="+mn-cs"/>
              </a:rPr>
              <a:t>“In the future, we may move our production deployment to the cloud with a fully load-balanced application stack to support the whole company, Oracle Cloud Infrastructure is really the best place to run Oracle applications in the cloud,” said Jim DeVos.</a:t>
            </a:r>
          </a:p>
          <a:p>
            <a:pPr rtl="0"/>
            <a:endParaRPr lang="en-US" sz="1100" b="0" i="0" u="none" strike="noStrike" kern="1200" baseline="0" dirty="0">
              <a:solidFill>
                <a:srgbClr val="000000"/>
              </a:solidFill>
              <a:latin typeface="+mn-lt"/>
              <a:ea typeface="+mn-ea"/>
              <a:cs typeface="+mn-cs"/>
            </a:endParaRPr>
          </a:p>
          <a:p>
            <a:pPr rtl="0"/>
            <a:endParaRPr lang="en-US" sz="1100" b="0" i="0" u="none" strike="noStrike" kern="1200" baseline="0" dirty="0">
              <a:solidFill>
                <a:srgbClr val="000000"/>
              </a:solidFill>
              <a:latin typeface="+mn-lt"/>
              <a:ea typeface="+mn-ea"/>
              <a:cs typeface="+mn-cs"/>
            </a:endParaRPr>
          </a:p>
          <a:p>
            <a:pPr rtl="0"/>
            <a:endParaRPr lang="en-US" sz="1100" b="0" i="0" u="none" strike="noStrike" kern="1200" baseline="0" dirty="0">
              <a:solidFill>
                <a:srgbClr val="000000"/>
              </a:solidFill>
              <a:latin typeface="+mn-lt"/>
              <a:ea typeface="+mn-ea"/>
              <a:cs typeface="+mn-cs"/>
            </a:endParaRPr>
          </a:p>
          <a:p>
            <a:pPr rtl="0"/>
            <a:endParaRPr lang="en-US" sz="1100" b="0" i="0" u="none" strike="noStrike" kern="1200" baseline="0" dirty="0">
              <a:solidFill>
                <a:srgbClr val="000000"/>
              </a:solidFill>
              <a:latin typeface="+mn-lt"/>
              <a:ea typeface="+mn-ea"/>
              <a:cs typeface="+mn-cs"/>
            </a:endParaRPr>
          </a:p>
          <a:p>
            <a:pPr rtl="0"/>
            <a:endParaRPr lang="en-US" sz="1100" b="0" i="0" u="none" strike="noStrike" kern="1200" baseline="0" dirty="0">
              <a:solidFill>
                <a:srgbClr val="000000"/>
              </a:solidFill>
              <a:latin typeface="+mn-lt"/>
              <a:ea typeface="+mn-ea"/>
              <a:cs typeface="+mn-cs"/>
            </a:endParaRPr>
          </a:p>
          <a:p>
            <a:pPr rtl="0"/>
            <a:r>
              <a:rPr lang="en-US" sz="1100" b="0" i="0" u="none" strike="noStrike" kern="1200" baseline="0" dirty="0">
                <a:solidFill>
                  <a:srgbClr val="000000"/>
                </a:solidFill>
                <a:latin typeface="+mn-lt"/>
                <a:ea typeface="+mn-ea"/>
                <a:cs typeface="+mn-cs"/>
              </a:rPr>
              <a:t>About Entrust </a:t>
            </a:r>
            <a:r>
              <a:rPr lang="en-US" sz="1100" b="0" i="0" u="none" strike="noStrike" kern="1200" baseline="0" dirty="0" err="1">
                <a:solidFill>
                  <a:srgbClr val="000000"/>
                </a:solidFill>
                <a:latin typeface="+mn-lt"/>
                <a:ea typeface="+mn-ea"/>
                <a:cs typeface="+mn-cs"/>
              </a:rPr>
              <a:t>Datacard</a:t>
            </a:r>
            <a:endParaRPr lang="en-US" sz="1100" b="0" i="0" u="none" strike="noStrike" kern="1200" baseline="0" dirty="0">
              <a:solidFill>
                <a:srgbClr val="000000"/>
              </a:solidFill>
              <a:latin typeface="+mn-lt"/>
              <a:ea typeface="+mn-ea"/>
              <a:cs typeface="+mn-cs"/>
            </a:endParaRPr>
          </a:p>
          <a:p>
            <a:pPr rtl="0"/>
            <a:r>
              <a:rPr lang="en-US" sz="1100" b="0" i="0" u="none" strike="noStrike" kern="1200" baseline="0" dirty="0">
                <a:solidFill>
                  <a:srgbClr val="000000"/>
                </a:solidFill>
                <a:latin typeface="+mn-lt"/>
                <a:ea typeface="+mn-ea"/>
                <a:cs typeface="+mn-cs"/>
              </a:rPr>
              <a:t>Entrust </a:t>
            </a:r>
            <a:r>
              <a:rPr lang="en-US" sz="1100" b="0" i="0" u="none" strike="noStrike" kern="1200" baseline="0" dirty="0" err="1">
                <a:solidFill>
                  <a:srgbClr val="000000"/>
                </a:solidFill>
                <a:latin typeface="+mn-lt"/>
                <a:ea typeface="+mn-ea"/>
                <a:cs typeface="+mn-cs"/>
              </a:rPr>
              <a:t>Datacard</a:t>
            </a:r>
            <a:r>
              <a:rPr lang="en-US" sz="1100" b="0" i="0" u="none" strike="noStrike" kern="1200" baseline="0" dirty="0">
                <a:solidFill>
                  <a:srgbClr val="000000"/>
                </a:solidFill>
                <a:latin typeface="+mn-lt"/>
                <a:ea typeface="+mn-ea"/>
                <a:cs typeface="+mn-cs"/>
              </a:rPr>
              <a:t> offers the trusted identity and secure transaction technologies that make financial cards, passports, ID cards, digital authentication secure. </a:t>
            </a:r>
          </a:p>
          <a:p>
            <a:pPr rtl="0"/>
            <a:r>
              <a:rPr lang="en-US" sz="1050" b="0" i="0" u="none" strike="noStrike" kern="1200" baseline="0" dirty="0">
                <a:solidFill>
                  <a:srgbClr val="000000"/>
                </a:solidFill>
                <a:latin typeface="+mn-lt"/>
                <a:ea typeface="+mn-ea"/>
                <a:cs typeface="+mn-cs"/>
              </a:rPr>
              <a:t>	</a:t>
            </a:r>
            <a:r>
              <a:rPr lang="en-US" sz="1100" b="0" i="0" u="none" strike="noStrike" kern="1200" baseline="0" dirty="0">
                <a:solidFill>
                  <a:srgbClr val="000000"/>
                </a:solidFill>
                <a:latin typeface="+mn-lt"/>
                <a:ea typeface="+mn-ea"/>
                <a:cs typeface="+mn-cs"/>
              </a:rPr>
              <a:t>“Deployment was quick and simple – we could manage almost everything within a single team.  We can fire up a Linux host in one minute, instead of creating a ticket and waiting for manual internal processes to allocate it to physical hardware, configure, deploy it, and notify us of completion.  That can take days.”</a:t>
            </a:r>
            <a:endParaRPr lang="en-US" sz="1100" b="1" i="0" u="none" strike="noStrike" kern="1200" baseline="0" dirty="0">
              <a:solidFill>
                <a:srgbClr val="000000"/>
              </a:solidFill>
              <a:latin typeface="+mn-lt"/>
              <a:ea typeface="+mn-ea"/>
              <a:cs typeface="+mn-cs"/>
            </a:endParaRPr>
          </a:p>
          <a:p>
            <a:pPr rtl="0"/>
            <a:r>
              <a:rPr lang="en-US" sz="1100" b="1" i="0" u="none" strike="noStrike" kern="1200" baseline="0" dirty="0">
                <a:solidFill>
                  <a:srgbClr val="000000"/>
                </a:solidFill>
                <a:latin typeface="+mn-lt"/>
                <a:ea typeface="+mn-ea"/>
                <a:cs typeface="+mn-cs"/>
              </a:rPr>
              <a:t>- Jim </a:t>
            </a:r>
            <a:r>
              <a:rPr lang="en-US" sz="1100" b="1" i="0" u="none" strike="noStrike" kern="1200" baseline="0" dirty="0" err="1">
                <a:solidFill>
                  <a:srgbClr val="000000"/>
                </a:solidFill>
                <a:latin typeface="+mn-lt"/>
                <a:ea typeface="+mn-ea"/>
                <a:cs typeface="+mn-cs"/>
              </a:rPr>
              <a:t>Devos</a:t>
            </a:r>
            <a:r>
              <a:rPr lang="en-US" sz="1100" b="1" i="0" u="none" strike="noStrike" kern="1200" baseline="0" dirty="0">
                <a:solidFill>
                  <a:srgbClr val="000000"/>
                </a:solidFill>
                <a:latin typeface="+mn-lt"/>
                <a:ea typeface="+mn-ea"/>
                <a:cs typeface="+mn-cs"/>
              </a:rPr>
              <a:t>, Applications and</a:t>
            </a:r>
          </a:p>
          <a:p>
            <a:pPr rtl="0"/>
            <a:r>
              <a:rPr lang="en-US" sz="1100" b="1" i="0" u="none" strike="noStrike" kern="1200" baseline="0" dirty="0">
                <a:solidFill>
                  <a:srgbClr val="000000"/>
                </a:solidFill>
                <a:latin typeface="+mn-lt"/>
                <a:ea typeface="+mn-ea"/>
                <a:cs typeface="+mn-cs"/>
              </a:rPr>
              <a:t>  Database Administrator,</a:t>
            </a:r>
          </a:p>
          <a:p>
            <a:pPr rtl="0"/>
            <a:r>
              <a:rPr lang="en-US" sz="1100" b="1" i="0" u="none" strike="noStrike" kern="1200" baseline="0" dirty="0">
                <a:solidFill>
                  <a:srgbClr val="000000"/>
                </a:solidFill>
                <a:latin typeface="+mn-lt"/>
                <a:ea typeface="+mn-ea"/>
                <a:cs typeface="+mn-cs"/>
              </a:rPr>
              <a:t>  Entrust </a:t>
            </a:r>
            <a:r>
              <a:rPr lang="en-US" sz="1100" b="1" i="0" u="none" strike="noStrike" kern="1200" baseline="0" dirty="0" err="1">
                <a:solidFill>
                  <a:srgbClr val="000000"/>
                </a:solidFill>
                <a:latin typeface="+mn-lt"/>
                <a:ea typeface="+mn-ea"/>
                <a:cs typeface="+mn-cs"/>
              </a:rPr>
              <a:t>Datacard</a:t>
            </a:r>
            <a:endParaRPr lang="en-US" sz="1100" b="0" i="0" u="none" strike="noStrike" kern="1200" baseline="0" dirty="0">
              <a:solidFill>
                <a:srgbClr val="000000"/>
              </a:solidFill>
              <a:latin typeface="+mn-lt"/>
              <a:ea typeface="+mn-ea"/>
              <a:cs typeface="+mn-cs"/>
            </a:endParaRPr>
          </a:p>
          <a:p>
            <a:pPr rtl="0"/>
            <a:endParaRPr lang="en-US" sz="1100" b="0" i="0" u="none" strike="noStrike" kern="1200" baseline="0" dirty="0">
              <a:solidFill>
                <a:srgbClr val="000000"/>
              </a:solidFill>
              <a:latin typeface="+mn-lt"/>
              <a:ea typeface="+mn-ea"/>
              <a:cs typeface="+mn-cs"/>
            </a:endParaRPr>
          </a:p>
          <a:p>
            <a:pPr rtl="0"/>
            <a:endParaRPr lang="en-US" sz="1100" b="0" i="0" u="none" strike="noStrike" kern="1200" baseline="0" dirty="0">
              <a:solidFill>
                <a:srgbClr val="000000"/>
              </a:solidFill>
              <a:latin typeface="+mn-lt"/>
              <a:ea typeface="+mn-ea"/>
              <a:cs typeface="+mn-cs"/>
            </a:endParaRPr>
          </a:p>
          <a:p>
            <a:pPr lvl="1" rtl="0"/>
            <a:r>
              <a:rPr lang="en-US" sz="800" b="1" i="0" u="none" strike="noStrike" kern="1200" baseline="0" dirty="0">
                <a:solidFill>
                  <a:srgbClr val="000000"/>
                </a:solidFill>
                <a:latin typeface="+mn-lt"/>
                <a:ea typeface="+mn-ea"/>
                <a:cs typeface="+mn-cs"/>
              </a:rPr>
              <a:t>Profile</a:t>
            </a:r>
            <a:endParaRPr lang="en-US" sz="1050" b="0" i="0" u="none" strike="noStrike" kern="1200" baseline="0" dirty="0">
              <a:solidFill>
                <a:srgbClr val="000000"/>
              </a:solidFill>
              <a:latin typeface="+mn-lt"/>
              <a:ea typeface="+mn-ea"/>
              <a:cs typeface="+mn-cs"/>
            </a:endParaRPr>
          </a:p>
          <a:p>
            <a:pPr lvl="2" rtl="0"/>
            <a:r>
              <a:rPr lang="en-US" sz="900" b="0" i="0" u="none" strike="noStrike" kern="1200" baseline="0" dirty="0">
                <a:solidFill>
                  <a:srgbClr val="000000"/>
                </a:solidFill>
                <a:latin typeface="+mn-lt"/>
                <a:ea typeface="+mn-ea"/>
                <a:cs typeface="+mn-cs"/>
              </a:rPr>
              <a:t>Identity and Security technology</a:t>
            </a:r>
          </a:p>
          <a:p>
            <a:pPr rtl="0"/>
            <a:r>
              <a:rPr lang="en-US" sz="1100" b="0" i="0" u="none" strike="noStrike" kern="1200" baseline="0" dirty="0">
                <a:solidFill>
                  <a:srgbClr val="000000"/>
                </a:solidFill>
                <a:latin typeface="+mn-lt"/>
                <a:ea typeface="+mn-ea"/>
                <a:cs typeface="+mn-cs"/>
              </a:rPr>
              <a:t>North America</a:t>
            </a:r>
          </a:p>
          <a:p>
            <a:pPr lvl="1" rtl="0"/>
            <a:endParaRPr lang="en-US" sz="800" b="1" i="0" u="none" strike="noStrike" kern="1200" baseline="0" dirty="0">
              <a:solidFill>
                <a:srgbClr val="000000"/>
              </a:solidFill>
              <a:latin typeface="+mn-lt"/>
              <a:ea typeface="+mn-ea"/>
              <a:cs typeface="+mn-cs"/>
            </a:endParaRPr>
          </a:p>
          <a:p>
            <a:pPr lvl="1" rtl="0"/>
            <a:r>
              <a:rPr lang="en-US" sz="800" b="1" i="0" u="none" strike="noStrike" kern="1200" baseline="0" dirty="0">
                <a:solidFill>
                  <a:srgbClr val="000000"/>
                </a:solidFill>
                <a:latin typeface="+mn-lt"/>
                <a:ea typeface="+mn-ea"/>
                <a:cs typeface="+mn-cs"/>
              </a:rPr>
              <a:t>Benefits</a:t>
            </a:r>
            <a:endParaRPr lang="en-US" sz="1050" b="0" i="0" u="none" strike="noStrike" kern="1200" baseline="0" dirty="0">
              <a:solidFill>
                <a:srgbClr val="000000"/>
              </a:solidFill>
              <a:latin typeface="+mn-lt"/>
              <a:ea typeface="+mn-ea"/>
              <a:cs typeface="+mn-cs"/>
            </a:endParaRPr>
          </a:p>
          <a:p>
            <a:pPr lvl="2" rtl="0"/>
            <a:r>
              <a:rPr lang="en-US" sz="900" b="0" i="0" u="none" strike="noStrike" kern="1200" baseline="0" dirty="0">
                <a:solidFill>
                  <a:srgbClr val="000000"/>
                </a:solidFill>
                <a:latin typeface="+mn-lt"/>
                <a:ea typeface="+mn-ea"/>
                <a:cs typeface="+mn-cs"/>
              </a:rPr>
              <a:t>10x the IOPS of their previous solution</a:t>
            </a:r>
          </a:p>
          <a:p>
            <a:pPr rtl="0"/>
            <a:r>
              <a:rPr lang="en-US" sz="1100" b="0" i="0" u="none" strike="noStrike" kern="1200" baseline="0" dirty="0">
                <a:solidFill>
                  <a:srgbClr val="000000"/>
                </a:solidFill>
                <a:latin typeface="+mn-lt"/>
                <a:ea typeface="+mn-ea"/>
                <a:cs typeface="+mn-cs"/>
              </a:rPr>
              <a:t>Ability to scale deployment elastically with need</a:t>
            </a:r>
          </a:p>
          <a:p>
            <a:pPr rtl="0"/>
            <a:r>
              <a:rPr lang="en-US" sz="1100" b="0" i="0" u="none" strike="noStrike" kern="1200" baseline="0" dirty="0">
                <a:solidFill>
                  <a:srgbClr val="000000"/>
                </a:solidFill>
                <a:latin typeface="+mn-lt"/>
                <a:ea typeface="+mn-ea"/>
                <a:cs typeface="+mn-cs"/>
              </a:rPr>
              <a:t>Cost-effective disaster recovery solution, powerful enough for full production workloads</a:t>
            </a:r>
          </a:p>
          <a:p>
            <a:pPr rtl="0"/>
            <a:r>
              <a:rPr lang="en-US" sz="1100" b="0" i="0" u="none" strike="noStrike" kern="1200" baseline="0" dirty="0">
                <a:solidFill>
                  <a:srgbClr val="000000"/>
                </a:solidFill>
                <a:latin typeface="+mn-lt"/>
                <a:ea typeface="+mn-ea"/>
                <a:cs typeface="+mn-cs"/>
              </a:rPr>
              <a:t>Avoiding the cost of buying DR infrastructure</a:t>
            </a:r>
          </a:p>
          <a:p>
            <a:pPr rtl="0"/>
            <a:r>
              <a:rPr lang="en-US" sz="1100" b="0" i="0" u="none" strike="noStrike" kern="1200" baseline="0" dirty="0">
                <a:solidFill>
                  <a:srgbClr val="000000"/>
                </a:solidFill>
                <a:latin typeface="+mn-lt"/>
                <a:ea typeface="+mn-ea"/>
                <a:cs typeface="+mn-cs"/>
              </a:rPr>
              <a:t>A single vendor for sales and support of both infrastructure and software </a:t>
            </a:r>
          </a:p>
          <a:p>
            <a:pPr rtl="0"/>
            <a:r>
              <a:rPr lang="en-US" sz="1100" b="0" i="0" u="none" strike="noStrike" kern="1200" baseline="0" dirty="0">
                <a:solidFill>
                  <a:srgbClr val="000000"/>
                </a:solidFill>
                <a:latin typeface="+mn-lt"/>
                <a:ea typeface="+mn-ea"/>
                <a:cs typeface="+mn-cs"/>
              </a:rPr>
              <a:t>IT staff are using the same tools they are already familiar with, speeding the transition</a:t>
            </a:r>
          </a:p>
          <a:p>
            <a:pPr rtl="0"/>
            <a:endParaRPr lang="en-US" sz="1100" b="0" i="0" u="none" strike="noStrike" kern="1200" baseline="0" dirty="0">
              <a:solidFill>
                <a:srgbClr val="000000"/>
              </a:solidFill>
              <a:latin typeface="+mn-lt"/>
              <a:ea typeface="+mn-ea"/>
              <a:cs typeface="+mn-cs"/>
            </a:endParaRPr>
          </a:p>
          <a:p>
            <a:pPr rtl="0"/>
            <a:endParaRPr lang="en-US" sz="1100" b="0" i="0" u="none" strike="noStrike" kern="1200" baseline="0" dirty="0">
              <a:solidFill>
                <a:srgbClr val="000000"/>
              </a:solidFill>
              <a:latin typeface="+mn-lt"/>
              <a:ea typeface="+mn-ea"/>
              <a:cs typeface="+mn-cs"/>
            </a:endParaRPr>
          </a:p>
          <a:p>
            <a:pPr rtl="0"/>
            <a:endParaRPr lang="en-US" sz="1100" b="0" i="0" u="none" strike="noStrike" kern="1200" baseline="0" dirty="0">
              <a:solidFill>
                <a:srgbClr val="000000"/>
              </a:solidFill>
              <a:latin typeface="+mn-lt"/>
              <a:ea typeface="+mn-ea"/>
              <a:cs typeface="+mn-cs"/>
            </a:endParaRPr>
          </a:p>
          <a:p>
            <a:pPr lvl="1" rtl="0"/>
            <a:r>
              <a:rPr lang="en-US" sz="800" b="1" i="0" u="none" strike="noStrike" kern="1200" baseline="0" dirty="0">
                <a:solidFill>
                  <a:srgbClr val="000000"/>
                </a:solidFill>
                <a:latin typeface="+mn-lt"/>
                <a:ea typeface="+mn-ea"/>
                <a:cs typeface="+mn-cs"/>
              </a:rPr>
              <a:t>Solution </a:t>
            </a:r>
          </a:p>
          <a:p>
            <a:pPr lvl="2" rtl="0"/>
            <a:r>
              <a:rPr lang="en-US" sz="900" b="0" i="0" u="none" strike="noStrike" kern="1200" baseline="0" dirty="0">
                <a:solidFill>
                  <a:srgbClr val="000000"/>
                </a:solidFill>
                <a:latin typeface="+mn-lt"/>
                <a:ea typeface="+mn-ea"/>
                <a:cs typeface="+mn-cs"/>
              </a:rPr>
              <a:t>Oracle Cloud Infrastructure</a:t>
            </a:r>
          </a:p>
          <a:p>
            <a:pPr rtl="0"/>
            <a:r>
              <a:rPr lang="en-US" sz="1100" b="0" i="0" u="none" strike="noStrike" kern="1200" baseline="0" dirty="0">
                <a:solidFill>
                  <a:srgbClr val="000000"/>
                </a:solidFill>
                <a:latin typeface="+mn-lt"/>
                <a:ea typeface="+mn-ea"/>
                <a:cs typeface="+mn-cs"/>
              </a:rPr>
              <a:t>Oracle Cloud Infrastructure Compute</a:t>
            </a:r>
          </a:p>
          <a:p>
            <a:pPr rtl="0"/>
            <a:r>
              <a:rPr lang="fr-FR" sz="1100" b="0" i="0" u="none" strike="noStrike" kern="1200" baseline="0" dirty="0">
                <a:solidFill>
                  <a:srgbClr val="000000"/>
                </a:solidFill>
                <a:latin typeface="+mn-lt"/>
                <a:ea typeface="+mn-ea"/>
                <a:cs typeface="+mn-cs"/>
              </a:rPr>
              <a:t>Oracle Cloud Infrastructure Block Volumes</a:t>
            </a:r>
          </a:p>
          <a:p>
            <a:pPr rtl="0"/>
            <a:r>
              <a:rPr lang="en-US" sz="1100" b="0" i="0" u="none" strike="noStrike" kern="1200" baseline="0" dirty="0">
                <a:solidFill>
                  <a:srgbClr val="000000"/>
                </a:solidFill>
                <a:latin typeface="+mn-lt"/>
                <a:ea typeface="+mn-ea"/>
                <a:cs typeface="+mn-cs"/>
              </a:rPr>
              <a:t>Oracle E-Business Suite</a:t>
            </a:r>
          </a:p>
          <a:p>
            <a:pPr rtl="0"/>
            <a:r>
              <a:rPr lang="en-US" sz="1100" b="0" i="0" u="none" strike="noStrike" kern="1200" baseline="0" dirty="0">
                <a:solidFill>
                  <a:srgbClr val="000000"/>
                </a:solidFill>
                <a:latin typeface="+mn-lt"/>
                <a:ea typeface="+mn-ea"/>
                <a:cs typeface="+mn-cs"/>
              </a:rPr>
              <a:t>Oracle Linux</a:t>
            </a:r>
          </a:p>
          <a:p>
            <a:endParaRPr lang="en-US" dirty="0"/>
          </a:p>
        </p:txBody>
      </p:sp>
      <p:sp>
        <p:nvSpPr>
          <p:cNvPr id="4" name="Slide Number Placeholder 3"/>
          <p:cNvSpPr>
            <a:spLocks noGrp="1"/>
          </p:cNvSpPr>
          <p:nvPr>
            <p:ph type="sldNum" sz="quarter" idx="10"/>
          </p:nvPr>
        </p:nvSpPr>
        <p:spPr/>
        <p:txBody>
          <a:bodyPr/>
          <a:lstStyle/>
          <a:p>
            <a:fld id="{8C72D9AE-7182-4680-8F79-479C4181FF08}" type="slidenum">
              <a:rPr lang="en-US" smtClean="0"/>
              <a:pPr/>
              <a:t>13</a:t>
            </a:fld>
            <a:endParaRPr lang="en-US" dirty="0"/>
          </a:p>
        </p:txBody>
      </p:sp>
    </p:spTree>
    <p:extLst>
      <p:ext uri="{BB962C8B-B14F-4D97-AF65-F5344CB8AC3E}">
        <p14:creationId xmlns:p14="http://schemas.microsoft.com/office/powerpoint/2010/main" val="2482057922"/>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2588" y="381000"/>
            <a:ext cx="4572000" cy="2573338"/>
          </a:xfrm>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600"/>
              </a:spcBef>
              <a:spcAft>
                <a:spcPts val="0"/>
              </a:spcAft>
              <a:buClrTx/>
              <a:buSzTx/>
              <a:buFontTx/>
              <a:buNone/>
              <a:tabLst/>
              <a:defRPr/>
            </a:pPr>
            <a:r>
              <a:rPr lang="en-US" b="1" dirty="0"/>
              <a:t>Key OCI value props are bolded</a:t>
            </a:r>
          </a:p>
          <a:p>
            <a:endParaRPr lang="en-US" dirty="0"/>
          </a:p>
          <a:p>
            <a:r>
              <a:rPr lang="en-US" dirty="0"/>
              <a:t>Now, for production use cases, you can architect high availability and DR into your Oracle Cloud Infrastructure environment. Since we’ve already talked about the networking, I’ll just focus on what you can do differently to support HA and DR.</a:t>
            </a:r>
          </a:p>
          <a:p>
            <a:endParaRPr lang="en-US" dirty="0"/>
          </a:p>
          <a:p>
            <a:r>
              <a:rPr lang="en-US" dirty="0"/>
              <a:t>Here you have your Primary region and a separate DR region. Again each region has a Bastion server, Application tier and Database Tier. For high IOPS requirements, we offer bare metal compute in standard, high IO and dense IO shapes. And again, we’re the only cloud where you can get Database RAC and Exadata.</a:t>
            </a:r>
          </a:p>
          <a:p>
            <a:endParaRPr lang="en-US" dirty="0"/>
          </a:p>
          <a:p>
            <a:r>
              <a:rPr lang="en-US" b="1" dirty="0"/>
              <a:t>App tiers are synced with </a:t>
            </a:r>
            <a:r>
              <a:rPr lang="en-US" b="1" dirty="0" err="1"/>
              <a:t>rsync</a:t>
            </a:r>
            <a:r>
              <a:rPr lang="en-US" b="1" dirty="0"/>
              <a:t> and database tier synced with either Data Guard or Active Data Guard. If you have to fail over it’s primarily a DNS and app config change to make your DR region active</a:t>
            </a:r>
          </a:p>
          <a:p>
            <a:endParaRPr lang="en-US" dirty="0"/>
          </a:p>
          <a:p>
            <a:r>
              <a:rPr lang="en-US" dirty="0"/>
              <a:t>Let’s dig into the Primary region. Notice that here we’ve distributed the app tier across 2 Availability Domains to guard against localized failures. At the very top you have traffic coming through a load balancer, distributing incoming traffic across app tier nodes in both Availability Domains</a:t>
            </a:r>
          </a:p>
          <a:p>
            <a:endParaRPr lang="en-US" dirty="0"/>
          </a:p>
          <a:p>
            <a:r>
              <a:rPr lang="en-US" dirty="0"/>
              <a:t>Each of the app tier nodes will be talking to one of the database nodes. </a:t>
            </a:r>
            <a:r>
              <a:rPr lang="en-US" b="1" dirty="0"/>
              <a:t>&lt;click&gt; And Oracle is the only cloud vendor to support RAC or Exadata, so you can get high availability even within a single AD. </a:t>
            </a:r>
            <a:r>
              <a:rPr lang="en-US" dirty="0"/>
              <a:t>In the unlikely event of localized failure in the database, we sync using Active Data Guard to an equivalent database in the other AD.</a:t>
            </a:r>
          </a:p>
          <a:p>
            <a:endParaRPr lang="en-US" dirty="0"/>
          </a:p>
          <a:p>
            <a:r>
              <a:rPr lang="en-US" dirty="0"/>
              <a:t>Source: https://docs.oracle.com/en/solutions/deploy-ebusiness-suite-oci/index.html#GUID-7947C700-D668-4BB3-8028-A0153F30E13A</a:t>
            </a:r>
          </a:p>
        </p:txBody>
      </p:sp>
      <p:sp>
        <p:nvSpPr>
          <p:cNvPr id="4" name="Slide Number Placeholder 3"/>
          <p:cNvSpPr>
            <a:spLocks noGrp="1"/>
          </p:cNvSpPr>
          <p:nvPr>
            <p:ph type="sldNum" sz="quarter" idx="10"/>
          </p:nvPr>
        </p:nvSpPr>
        <p:spPr>
          <a:xfrm>
            <a:off x="5715000" y="8610600"/>
            <a:ext cx="762000" cy="227013"/>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0363F62D-83D2-1E48-A3F5-D021FB748A50}" type="slidenum">
              <a:rPr kumimoji="0" lang="en-US" sz="1200" b="0" i="0" u="none" strike="noStrike" kern="1200" cap="none" spc="0" normalizeH="0" baseline="0" noProof="0" smtClean="0">
                <a:ln>
                  <a:noFill/>
                </a:ln>
                <a:solidFill>
                  <a:srgbClr val="58595B"/>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14</a:t>
            </a:fld>
            <a:endParaRPr kumimoji="0" lang="en-US" sz="1200" b="0" i="0" u="none" strike="noStrike" kern="1200" cap="none" spc="0" normalizeH="0" baseline="0" noProof="0">
              <a:ln>
                <a:noFill/>
              </a:ln>
              <a:solidFill>
                <a:srgbClr val="58595B"/>
              </a:solidFill>
              <a:effectLst/>
              <a:uLnTx/>
              <a:uFillTx/>
              <a:latin typeface="Calibri"/>
              <a:ea typeface="+mn-ea"/>
              <a:cs typeface="+mn-cs"/>
            </a:endParaRPr>
          </a:p>
        </p:txBody>
      </p:sp>
    </p:spTree>
    <p:extLst>
      <p:ext uri="{BB962C8B-B14F-4D97-AF65-F5344CB8AC3E}">
        <p14:creationId xmlns:p14="http://schemas.microsoft.com/office/powerpoint/2010/main" val="3600760461"/>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2588" y="381000"/>
            <a:ext cx="4572000" cy="2573338"/>
          </a:xfrm>
        </p:spPr>
      </p:sp>
      <p:sp>
        <p:nvSpPr>
          <p:cNvPr id="3" name="Notes Placeholder 2"/>
          <p:cNvSpPr>
            <a:spLocks noGrp="1"/>
          </p:cNvSpPr>
          <p:nvPr>
            <p:ph type="body" idx="1"/>
          </p:nvPr>
        </p:nvSpPr>
        <p:spPr/>
        <p:txBody>
          <a:bodyPr>
            <a:normAutofit fontScale="25000" lnSpcReduction="20000"/>
          </a:bodyPr>
          <a:lstStyle/>
          <a:p>
            <a:pPr marL="0" indent="0" algn="l">
              <a:buFont typeface="Arial" charset="0"/>
              <a:buNone/>
            </a:pPr>
            <a:r>
              <a:rPr lang="en-US" sz="1100" b="1" baseline="0" noProof="0" dirty="0"/>
              <a:t>I’d like to share a story on Darling Ingredients, a sustainable ingredients company that was able to move not only E-Business Suite and Oracle Database to our cloud infrastructure, but also BI and data integration apps, like Hyperion and </a:t>
            </a:r>
            <a:r>
              <a:rPr lang="en-US" sz="1100" b="1" baseline="0" noProof="0" dirty="0" err="1"/>
              <a:t>Informatica</a:t>
            </a:r>
            <a:r>
              <a:rPr lang="en-US" sz="1100" b="1" baseline="0" noProof="0" dirty="0"/>
              <a:t>. They were facing aging hardware and a data center contract renewal, but they required high performance and couldn’t switch to SaaS or other IaaS solutions because they needed Oracle Database with RAC. By migrating E-Business Suite to Oracle Cloud Infrastructure they not only reduced hardware costs but they also doubled performance on some workloads including reporting</a:t>
            </a:r>
          </a:p>
          <a:p>
            <a:pPr marL="0" indent="0" algn="l">
              <a:buFont typeface="Arial" charset="0"/>
              <a:buNone/>
            </a:pPr>
            <a:endParaRPr lang="en-US" sz="1100" b="1" baseline="0" noProof="0" dirty="0"/>
          </a:p>
          <a:p>
            <a:pPr marL="0" indent="0" algn="l">
              <a:buFont typeface="Arial" charset="0"/>
              <a:buNone/>
            </a:pPr>
            <a:r>
              <a:rPr lang="en-US" sz="1100" b="1" baseline="0" noProof="0" dirty="0"/>
              <a:t>STORY</a:t>
            </a:r>
          </a:p>
          <a:p>
            <a:pPr marL="171450" indent="-171450" algn="l">
              <a:buFont typeface="Arial" charset="0"/>
              <a:buChar char="•"/>
            </a:pPr>
            <a:r>
              <a:rPr lang="en-US" sz="1100" b="0" baseline="0" noProof="0" dirty="0"/>
              <a:t>Darling, a sustainable ingredient company, started down the path by focusing on E-Business Suite and Oracle Database to Oracle Cloud</a:t>
            </a:r>
          </a:p>
          <a:p>
            <a:pPr marL="171450" indent="-171450" algn="l">
              <a:buFont typeface="Arial" charset="0"/>
              <a:buChar char="•"/>
            </a:pPr>
            <a:r>
              <a:rPr lang="en-US" sz="1100" b="0" baseline="0" noProof="0" dirty="0"/>
              <a:t>This consolidated their database infrastructure six to one, and let them avoid a hardware refresh</a:t>
            </a:r>
          </a:p>
          <a:p>
            <a:pPr marL="171450" indent="-171450" algn="l">
              <a:buFont typeface="Arial" charset="0"/>
              <a:buChar char="•"/>
            </a:pPr>
            <a:r>
              <a:rPr lang="en-US" sz="1100" b="0" baseline="0" noProof="0" dirty="0"/>
              <a:t>Then they moved their associated business intelligence apps, like Hyperion and Informatica, centralizing their data and analysis</a:t>
            </a:r>
          </a:p>
          <a:p>
            <a:pPr marL="171450" indent="-171450" algn="l">
              <a:buFont typeface="Arial" charset="0"/>
              <a:buChar char="•"/>
            </a:pPr>
            <a:r>
              <a:rPr lang="en-US" sz="1100" b="0" baseline="0" noProof="0" dirty="0"/>
              <a:t>Not only did Darling shift their costs, they started to see agility, provisioning new App instances in hours instead of weeks</a:t>
            </a:r>
          </a:p>
          <a:p>
            <a:pPr marL="171450" indent="-171450" algn="l">
              <a:buFont typeface="Arial" charset="0"/>
              <a:buChar char="•"/>
            </a:pPr>
            <a:r>
              <a:rPr lang="en-US" sz="1100" b="0" baseline="0" noProof="0" dirty="0"/>
              <a:t>Finally, they are seeing greater value, making business reporting faster, and handling global expansion more easily</a:t>
            </a:r>
          </a:p>
          <a:p>
            <a:pPr marL="0" indent="0" algn="l">
              <a:buFont typeface="Arial" panose="020B0604020202020204" pitchFamily="34" charset="0"/>
              <a:buNone/>
            </a:pPr>
            <a:endParaRPr lang="en-US" sz="1100" b="1" baseline="0" noProof="0" dirty="0"/>
          </a:p>
          <a:p>
            <a:pPr marL="0" indent="0" algn="l">
              <a:buFont typeface="Arial" panose="020B0604020202020204" pitchFamily="34" charset="0"/>
              <a:buNone/>
            </a:pPr>
            <a:endParaRPr lang="en-US" sz="1100" b="1" baseline="0" noProof="0" dirty="0"/>
          </a:p>
          <a:p>
            <a:pPr marL="0" indent="0" algn="l">
              <a:buFont typeface="Arial" panose="020B0604020202020204" pitchFamily="34" charset="0"/>
              <a:buNone/>
            </a:pPr>
            <a:endParaRPr lang="en-US" sz="1100" b="1" baseline="0" noProof="0" dirty="0"/>
          </a:p>
          <a:p>
            <a:pPr marL="0" indent="0" algn="l">
              <a:buFont typeface="Arial" panose="020B0604020202020204" pitchFamily="34" charset="0"/>
              <a:buNone/>
            </a:pPr>
            <a:r>
              <a:rPr lang="en-US" sz="1100" b="0" baseline="0" noProof="0" dirty="0"/>
              <a:t>---------------------</a:t>
            </a:r>
          </a:p>
          <a:p>
            <a:pPr marL="0" indent="0" algn="l">
              <a:buFont typeface="Arial" panose="020B0604020202020204" pitchFamily="34" charset="0"/>
              <a:buNone/>
            </a:pPr>
            <a:endParaRPr lang="en-US" sz="1100" b="1" baseline="0" noProof="0" dirty="0"/>
          </a:p>
          <a:p>
            <a:pPr algn="l"/>
            <a:r>
              <a:rPr lang="en-US" noProof="0" dirty="0"/>
              <a:t>Full Case Study Text for Reference:</a:t>
            </a:r>
          </a:p>
          <a:p>
            <a:r>
              <a:rPr lang="en-US" sz="1100" b="1" kern="1200" dirty="0">
                <a:solidFill>
                  <a:srgbClr val="000000"/>
                </a:solidFill>
                <a:effectLst/>
                <a:latin typeface="+mn-lt"/>
                <a:ea typeface="+mn-ea"/>
                <a:cs typeface="+mn-cs"/>
              </a:rPr>
              <a:t>Darling Ingredients</a:t>
            </a:r>
            <a:endParaRPr lang="en-US" sz="1100" kern="1200" dirty="0">
              <a:solidFill>
                <a:srgbClr val="000000"/>
              </a:solidFill>
              <a:effectLst/>
              <a:latin typeface="+mn-lt"/>
              <a:ea typeface="+mn-ea"/>
              <a:cs typeface="+mn-cs"/>
            </a:endParaRPr>
          </a:p>
          <a:p>
            <a:r>
              <a:rPr lang="en-US" sz="1100" kern="1200" dirty="0">
                <a:solidFill>
                  <a:srgbClr val="000000"/>
                </a:solidFill>
                <a:effectLst/>
                <a:latin typeface="+mn-lt"/>
                <a:ea typeface="+mn-ea"/>
                <a:cs typeface="+mn-cs"/>
              </a:rPr>
              <a:t> </a:t>
            </a:r>
          </a:p>
          <a:p>
            <a:r>
              <a:rPr lang="en-US" sz="1100" kern="1200" dirty="0">
                <a:solidFill>
                  <a:srgbClr val="000000"/>
                </a:solidFill>
                <a:effectLst/>
                <a:latin typeface="+mn-lt"/>
                <a:ea typeface="+mn-ea"/>
                <a:cs typeface="+mn-cs"/>
              </a:rPr>
              <a:t>Sustainable ingredient company moves Oracle applications to the cloud</a:t>
            </a:r>
          </a:p>
          <a:p>
            <a:r>
              <a:rPr lang="en-US" sz="1100" kern="1200" dirty="0">
                <a:solidFill>
                  <a:srgbClr val="000000"/>
                </a:solidFill>
                <a:effectLst/>
                <a:latin typeface="+mn-lt"/>
                <a:ea typeface="+mn-ea"/>
                <a:cs typeface="+mn-cs"/>
              </a:rPr>
              <a:t>Darling Ingredients, the world's largest producer of sustainable ingredients, was facing aging hardware in a colocation facility hosting key infrastructure.  As the contract came up for renewal, Darling’s goal was to modernize their solution without increasing costs.  They began to explore the possibility of bringing the workloads into their own data centers or moving them to the public cloud.</a:t>
            </a:r>
          </a:p>
          <a:p>
            <a:r>
              <a:rPr lang="en-US" sz="1100" kern="1200" dirty="0">
                <a:solidFill>
                  <a:srgbClr val="000000"/>
                </a:solidFill>
                <a:effectLst/>
                <a:latin typeface="+mn-lt"/>
                <a:ea typeface="+mn-ea"/>
                <a:cs typeface="+mn-cs"/>
              </a:rPr>
              <a:t>They had been using Oracle on VMware ESX in their colocation environment, and had tried several cloud providers, but found the reliability and performance lacking.  Oracle Cloud Infrastructure (OCI) provided the predictable high-performance infrastructure for Oracle Database and the applications that depend on it.</a:t>
            </a:r>
          </a:p>
          <a:p>
            <a:endParaRPr lang="en-US" sz="1100" b="1" kern="1200" dirty="0">
              <a:solidFill>
                <a:srgbClr val="000000"/>
              </a:solidFill>
              <a:effectLst/>
              <a:latin typeface="+mn-lt"/>
              <a:ea typeface="+mn-ea"/>
              <a:cs typeface="+mn-cs"/>
            </a:endParaRPr>
          </a:p>
          <a:p>
            <a:r>
              <a:rPr lang="en-US" sz="1100" b="1" kern="1200" dirty="0">
                <a:solidFill>
                  <a:srgbClr val="000000"/>
                </a:solidFill>
                <a:effectLst/>
                <a:latin typeface="+mn-lt"/>
                <a:ea typeface="+mn-ea"/>
                <a:cs typeface="+mn-cs"/>
              </a:rPr>
              <a:t>Moving Oracle E-Business Suite and other business-critical enterprise applications</a:t>
            </a:r>
          </a:p>
          <a:p>
            <a:r>
              <a:rPr lang="en-US" sz="1100" kern="1200" dirty="0">
                <a:solidFill>
                  <a:srgbClr val="000000"/>
                </a:solidFill>
                <a:effectLst/>
                <a:latin typeface="+mn-lt"/>
                <a:ea typeface="+mn-ea"/>
                <a:cs typeface="+mn-cs"/>
              </a:rPr>
              <a:t>Darling has moved their enterprise planning, business intelligence, and data integration technology applications from their </a:t>
            </a:r>
            <a:r>
              <a:rPr lang="en-US" sz="1100" kern="1200" dirty="0" err="1">
                <a:solidFill>
                  <a:srgbClr val="000000"/>
                </a:solidFill>
                <a:effectLst/>
                <a:latin typeface="+mn-lt"/>
                <a:ea typeface="+mn-ea"/>
                <a:cs typeface="+mn-cs"/>
              </a:rPr>
              <a:t>colocated</a:t>
            </a:r>
            <a:r>
              <a:rPr lang="en-US" sz="1100" kern="1200" dirty="0">
                <a:solidFill>
                  <a:srgbClr val="000000"/>
                </a:solidFill>
                <a:effectLst/>
                <a:latin typeface="+mn-lt"/>
                <a:ea typeface="+mn-ea"/>
                <a:cs typeface="+mn-cs"/>
              </a:rPr>
              <a:t> data center to Oracle Cloud Infrastructure.  Oracle E-Business Suite (EBS), Oracle Database, Oracle Hyperion, and related Oracle applications, along with third-party applications such as Informatica, Vertex, and their Laboratory Information Management System (LIMS) are all moving as part of this project.  </a:t>
            </a:r>
          </a:p>
          <a:p>
            <a:r>
              <a:rPr lang="en-US" sz="1100" kern="1200" dirty="0">
                <a:solidFill>
                  <a:srgbClr val="000000"/>
                </a:solidFill>
                <a:effectLst/>
                <a:latin typeface="+mn-lt"/>
                <a:ea typeface="+mn-ea"/>
                <a:cs typeface="+mn-cs"/>
              </a:rPr>
              <a:t>The deployment includes over 500 compute cores, 50 virtual machines, and databases that total over 60 TB of </a:t>
            </a:r>
            <a:r>
              <a:rPr lang="en-US" sz="1100" kern="1200" dirty="0" err="1">
                <a:solidFill>
                  <a:srgbClr val="000000"/>
                </a:solidFill>
                <a:effectLst/>
                <a:latin typeface="+mn-lt"/>
                <a:ea typeface="+mn-ea"/>
                <a:cs typeface="+mn-cs"/>
              </a:rPr>
              <a:t>NVMe</a:t>
            </a:r>
            <a:r>
              <a:rPr lang="en-US" sz="1100" kern="1200" dirty="0">
                <a:solidFill>
                  <a:srgbClr val="000000"/>
                </a:solidFill>
                <a:effectLst/>
                <a:latin typeface="+mn-lt"/>
                <a:ea typeface="+mn-ea"/>
                <a:cs typeface="+mn-cs"/>
              </a:rPr>
              <a:t> storage, along with 70 TB of object storage and 4 TB of block storage.  They are utilizing both Microsoft Windows Server 2008 (Service Pack 1) and Oracle Linux operating systems.  The deployment consolidated 19 databases from several different applications, including Hyperion, Informatica and Vertex to three Oracle Database Cloud systems running on bare metal servers.  The complete deployment includes over 30 database instances, including pluggable databases, across 13 Oracle Database Cloud Service on bare metal systems. </a:t>
            </a:r>
          </a:p>
          <a:p>
            <a:r>
              <a:rPr lang="en-US" sz="1100" kern="1200" dirty="0">
                <a:solidFill>
                  <a:srgbClr val="000000"/>
                </a:solidFill>
                <a:effectLst/>
                <a:latin typeface="+mn-lt"/>
                <a:ea typeface="+mn-ea"/>
                <a:cs typeface="+mn-cs"/>
              </a:rPr>
              <a:t>Darling's staff in their Irving, TX headquarters and 113 plant locations across the United States also needed secure, reliable bandwidth to use the EBS and other applications, so a 10 </a:t>
            </a:r>
            <a:r>
              <a:rPr lang="en-US" sz="1100" kern="1200" dirty="0" err="1">
                <a:solidFill>
                  <a:srgbClr val="000000"/>
                </a:solidFill>
                <a:effectLst/>
                <a:latin typeface="+mn-lt"/>
                <a:ea typeface="+mn-ea"/>
                <a:cs typeface="+mn-cs"/>
              </a:rPr>
              <a:t>Gbps</a:t>
            </a:r>
            <a:r>
              <a:rPr lang="en-US" sz="1100" kern="1200" dirty="0">
                <a:solidFill>
                  <a:srgbClr val="000000"/>
                </a:solidFill>
                <a:effectLst/>
                <a:latin typeface="+mn-lt"/>
                <a:ea typeface="+mn-ea"/>
                <a:cs typeface="+mn-cs"/>
              </a:rPr>
              <a:t> Oracle FastConnect connection was deployed.  Virtual networks were provisioned with Darling’s own DNS to meet their needs to use specific RFC1918 IP addresses and server names.</a:t>
            </a:r>
          </a:p>
          <a:p>
            <a:r>
              <a:rPr lang="en-US" sz="1100" kern="1200" dirty="0">
                <a:solidFill>
                  <a:srgbClr val="000000"/>
                </a:solidFill>
                <a:effectLst/>
                <a:latin typeface="+mn-lt"/>
                <a:ea typeface="+mn-ea"/>
                <a:cs typeface="+mn-cs"/>
              </a:rPr>
              <a:t> </a:t>
            </a:r>
          </a:p>
          <a:p>
            <a:r>
              <a:rPr lang="en-US" sz="1100" b="1" kern="1200" dirty="0">
                <a:solidFill>
                  <a:srgbClr val="000000"/>
                </a:solidFill>
                <a:effectLst/>
                <a:latin typeface="+mn-lt"/>
                <a:ea typeface="+mn-ea"/>
                <a:cs typeface="+mn-cs"/>
              </a:rPr>
              <a:t>Darling Ingredients reduces in-house maintenance, and enhances their infrastructure capabilities at the same time</a:t>
            </a:r>
          </a:p>
          <a:p>
            <a:r>
              <a:rPr lang="en-US" sz="1100" kern="1200" dirty="0">
                <a:solidFill>
                  <a:srgbClr val="000000"/>
                </a:solidFill>
                <a:effectLst/>
                <a:latin typeface="+mn-lt"/>
                <a:ea typeface="+mn-ea"/>
                <a:cs typeface="+mn-cs"/>
              </a:rPr>
              <a:t>Darling encountered a sudden and prolonged outage of one of their EBS environments while the Oracle Cloud Infrastructure pilot was going on. The performance and reliability during the proof-of-concept enabled them to move that EBS deployment into production on OCI ahead of schedule.  The whole process was completed within 48 hours of the decision to do so.</a:t>
            </a:r>
          </a:p>
          <a:p>
            <a:r>
              <a:rPr lang="en-US" sz="1100" kern="1200" dirty="0">
                <a:solidFill>
                  <a:srgbClr val="000000"/>
                </a:solidFill>
                <a:effectLst/>
                <a:latin typeface="+mn-lt"/>
                <a:ea typeface="+mn-ea"/>
                <a:cs typeface="+mn-cs"/>
              </a:rPr>
              <a:t>One of Darling's key goals was to avoid increasing their costs with this move.  Many costs, such as licensing, remained comparable to their prior solution, however they now benefit from the indirect savings of no longer maintaining their former infrastructure, and reduced personnel costs. An important aspect of maintaining the lower costs was the ability to migrate these Oracle applications from on-premises to Oracle datacenters with minimal disruptions using the tools that Darling engineers were already familiar with. This saved countless hours that would have been wasted moving the application disruptively to some other public cloud.</a:t>
            </a:r>
          </a:p>
          <a:p>
            <a:r>
              <a:rPr lang="en-US" sz="1100" kern="1200" dirty="0">
                <a:solidFill>
                  <a:srgbClr val="000000"/>
                </a:solidFill>
                <a:effectLst/>
                <a:latin typeface="+mn-lt"/>
                <a:ea typeface="+mn-ea"/>
                <a:cs typeface="+mn-cs"/>
              </a:rPr>
              <a:t>“Oracle Cloud with Enterprise Manager allows me to replicate the Oracle workloads in a show-back, charge-back model under a single subscription, allowing in turn the accurate determination of what each business unit is using” said Tom Morgan, Oracle Apps DBA Manager.</a:t>
            </a:r>
          </a:p>
          <a:p>
            <a:r>
              <a:rPr lang="en-US" sz="1100" kern="1200" dirty="0">
                <a:solidFill>
                  <a:srgbClr val="000000"/>
                </a:solidFill>
                <a:effectLst/>
                <a:latin typeface="+mn-lt"/>
                <a:ea typeface="+mn-ea"/>
                <a:cs typeface="+mn-cs"/>
              </a:rPr>
              <a:t>Performance improvements were an unanticipated benefit.  For example, one payroll application which formerly took 6.5 hours now completed in under three hours.  </a:t>
            </a:r>
          </a:p>
          <a:p>
            <a:r>
              <a:rPr lang="en-US" sz="1100" kern="1200" dirty="0">
                <a:solidFill>
                  <a:srgbClr val="000000"/>
                </a:solidFill>
                <a:effectLst/>
                <a:latin typeface="+mn-lt"/>
                <a:ea typeface="+mn-ea"/>
                <a:cs typeface="+mn-cs"/>
              </a:rPr>
              <a:t>With this deployment the team is able to provision quickly and tear down quickly, speeding time-to-solution and controlling costs.  The combination of the technology stack and the simple billing enable Darling to easily track usage, map costs to projects, and cross-charge internally for resource consumption. The next step is to move the rest of their production applications running within their own datacenters to Oracle Cloud Infrastructure, as well.</a:t>
            </a:r>
          </a:p>
          <a:p>
            <a:r>
              <a:rPr lang="en-US" sz="1100" b="1" kern="1200" dirty="0">
                <a:solidFill>
                  <a:srgbClr val="000000"/>
                </a:solidFill>
                <a:effectLst/>
                <a:latin typeface="+mn-lt"/>
                <a:ea typeface="+mn-ea"/>
                <a:cs typeface="+mn-cs"/>
              </a:rPr>
              <a:t>About Darling Ingredients</a:t>
            </a:r>
          </a:p>
          <a:p>
            <a:r>
              <a:rPr lang="en-US" sz="1100" kern="1200" dirty="0">
                <a:solidFill>
                  <a:srgbClr val="000000"/>
                </a:solidFill>
                <a:effectLst/>
                <a:latin typeface="+mn-lt"/>
                <a:ea typeface="+mn-ea"/>
                <a:cs typeface="+mn-cs"/>
              </a:rPr>
              <a:t>Darling Ingredients is the world's largest producer of sustainable ingredients.  With processing operations in over 200 locations on five continents, they create a wide range of products and customized solutions for customers in the pharmaceutical, food, pet food, feed, fuel, bio-energy, fertilizer and foodservice industries. </a:t>
            </a:r>
          </a:p>
          <a:p>
            <a:r>
              <a:rPr lang="en-US" sz="1100" kern="1200" cap="all" dirty="0">
                <a:solidFill>
                  <a:srgbClr val="000000"/>
                </a:solidFill>
                <a:effectLst/>
                <a:latin typeface="+mn-lt"/>
                <a:ea typeface="+mn-ea"/>
                <a:cs typeface="+mn-cs"/>
              </a:rPr>
              <a:t>“Darling Ingredients has had an aggressive plan to move all of our key IT applications into the cloud. We have a number of critical Oracle applications, many of which rely on Oracle Database. Oracle Cloud Infrastructure Database on bare metal met our stringent performance requirements. Having predictable, high bandwidth connectivity to our end users is critical, and Oracle FastConnect was a great solution.”</a:t>
            </a:r>
          </a:p>
          <a:p>
            <a:r>
              <a:rPr lang="en-US" sz="1100" b="1" kern="1200" cap="all" dirty="0">
                <a:solidFill>
                  <a:srgbClr val="000000"/>
                </a:solidFill>
                <a:effectLst/>
                <a:latin typeface="+mn-lt"/>
                <a:ea typeface="+mn-ea"/>
                <a:cs typeface="+mn-cs"/>
              </a:rPr>
              <a:t>- Tom Morgan, </a:t>
            </a:r>
          </a:p>
          <a:p>
            <a:r>
              <a:rPr lang="en-US" sz="1100" b="1" kern="1200" cap="all" dirty="0">
                <a:solidFill>
                  <a:srgbClr val="000000"/>
                </a:solidFill>
                <a:effectLst/>
                <a:latin typeface="+mn-lt"/>
                <a:ea typeface="+mn-ea"/>
                <a:cs typeface="+mn-cs"/>
              </a:rPr>
              <a:t>  Oracle Apps DBA Manager</a:t>
            </a:r>
          </a:p>
          <a:p>
            <a:r>
              <a:rPr lang="en-US" sz="1100" kern="1200" dirty="0">
                <a:solidFill>
                  <a:srgbClr val="000000"/>
                </a:solidFill>
                <a:effectLst/>
                <a:latin typeface="+mn-lt"/>
                <a:ea typeface="+mn-ea"/>
                <a:cs typeface="+mn-cs"/>
              </a:rPr>
              <a:t> </a:t>
            </a:r>
          </a:p>
          <a:p>
            <a:r>
              <a:rPr lang="en-US" sz="1100" b="1" kern="1200" cap="all" dirty="0">
                <a:solidFill>
                  <a:srgbClr val="000000"/>
                </a:solidFill>
                <a:effectLst/>
                <a:latin typeface="+mn-lt"/>
                <a:ea typeface="+mn-ea"/>
                <a:cs typeface="+mn-cs"/>
              </a:rPr>
              <a:t>why Oracle?</a:t>
            </a:r>
            <a:endParaRPr lang="en-US" sz="1100" kern="1200" dirty="0">
              <a:solidFill>
                <a:srgbClr val="000000"/>
              </a:solidFill>
              <a:effectLst/>
              <a:latin typeface="+mn-lt"/>
              <a:ea typeface="+mn-ea"/>
              <a:cs typeface="+mn-cs"/>
            </a:endParaRPr>
          </a:p>
          <a:p>
            <a:pPr lvl="0"/>
            <a:r>
              <a:rPr lang="en-US" sz="1100" kern="1200" dirty="0">
                <a:solidFill>
                  <a:srgbClr val="000000"/>
                </a:solidFill>
                <a:effectLst/>
                <a:latin typeface="+mn-lt"/>
                <a:ea typeface="+mn-ea"/>
                <a:cs typeface="+mn-cs"/>
              </a:rPr>
              <a:t>Performance that doubles the previous hosted solution</a:t>
            </a:r>
          </a:p>
          <a:p>
            <a:pPr lvl="0"/>
            <a:r>
              <a:rPr lang="en-US" sz="1100" kern="1200" dirty="0">
                <a:solidFill>
                  <a:srgbClr val="000000"/>
                </a:solidFill>
                <a:effectLst/>
                <a:latin typeface="+mn-lt"/>
                <a:ea typeface="+mn-ea"/>
                <a:cs typeface="+mn-cs"/>
              </a:rPr>
              <a:t>Predictable, high-bandwidth connectivity between applications hosted in the cloud and application end users</a:t>
            </a:r>
          </a:p>
          <a:p>
            <a:pPr lvl="0"/>
            <a:r>
              <a:rPr lang="en-US" sz="1100" kern="1200" dirty="0">
                <a:solidFill>
                  <a:srgbClr val="000000"/>
                </a:solidFill>
                <a:effectLst/>
                <a:latin typeface="+mn-lt"/>
                <a:ea typeface="+mn-ea"/>
                <a:cs typeface="+mn-cs"/>
              </a:rPr>
              <a:t>Tremendous efficiency gains: deployment included consolidation from 19 to three database systems</a:t>
            </a:r>
          </a:p>
          <a:p>
            <a:pPr lvl="0"/>
            <a:r>
              <a:rPr lang="en-US" sz="1100" kern="1200" dirty="0">
                <a:solidFill>
                  <a:srgbClr val="000000"/>
                </a:solidFill>
                <a:effectLst/>
                <a:latin typeface="+mn-lt"/>
                <a:ea typeface="+mn-ea"/>
                <a:cs typeface="+mn-cs"/>
              </a:rPr>
              <a:t>Predictable costs and transparent pricing</a:t>
            </a:r>
          </a:p>
          <a:p>
            <a:pPr lvl="0"/>
            <a:r>
              <a:rPr lang="en-US" sz="1100" kern="1200" dirty="0">
                <a:solidFill>
                  <a:srgbClr val="000000"/>
                </a:solidFill>
                <a:effectLst/>
                <a:latin typeface="+mn-lt"/>
                <a:ea typeface="+mn-ea"/>
                <a:cs typeface="+mn-cs"/>
              </a:rPr>
              <a:t>A true hybrid cloud, rooted in bare metal, easing application migration </a:t>
            </a:r>
          </a:p>
          <a:p>
            <a:r>
              <a:rPr lang="en-US" sz="1100" kern="1200" dirty="0">
                <a:solidFill>
                  <a:srgbClr val="000000"/>
                </a:solidFill>
                <a:effectLst/>
                <a:latin typeface="+mn-lt"/>
                <a:ea typeface="+mn-ea"/>
                <a:cs typeface="+mn-cs"/>
              </a:rPr>
              <a:t> </a:t>
            </a:r>
          </a:p>
          <a:p>
            <a:r>
              <a:rPr lang="en-US" sz="1100" b="1" kern="1200" cap="all" dirty="0">
                <a:solidFill>
                  <a:srgbClr val="000000"/>
                </a:solidFill>
                <a:effectLst/>
                <a:latin typeface="+mn-lt"/>
                <a:ea typeface="+mn-ea"/>
                <a:cs typeface="+mn-cs"/>
              </a:rPr>
              <a:t>Solution </a:t>
            </a:r>
          </a:p>
          <a:p>
            <a:pPr lvl="0"/>
            <a:r>
              <a:rPr lang="en-US" sz="1100" kern="1200" dirty="0">
                <a:solidFill>
                  <a:srgbClr val="000000"/>
                </a:solidFill>
                <a:effectLst/>
                <a:latin typeface="+mn-lt"/>
                <a:ea typeface="+mn-ea"/>
                <a:cs typeface="+mn-cs"/>
              </a:rPr>
              <a:t>Oracle Cloud Infrastructure Database,</a:t>
            </a:r>
            <a:r>
              <a:rPr lang="en-US" sz="1100" kern="1200" baseline="0" dirty="0">
                <a:solidFill>
                  <a:srgbClr val="000000"/>
                </a:solidFill>
                <a:effectLst/>
                <a:latin typeface="+mn-lt"/>
                <a:ea typeface="+mn-ea"/>
                <a:cs typeface="+mn-cs"/>
              </a:rPr>
              <a:t> </a:t>
            </a:r>
            <a:r>
              <a:rPr lang="en-US" sz="1100" kern="1200" dirty="0">
                <a:solidFill>
                  <a:srgbClr val="000000"/>
                </a:solidFill>
                <a:effectLst/>
                <a:latin typeface="+mn-lt"/>
                <a:ea typeface="+mn-ea"/>
                <a:cs typeface="+mn-cs"/>
              </a:rPr>
              <a:t>Compute,</a:t>
            </a:r>
            <a:r>
              <a:rPr lang="en-US" sz="1100" kern="1200" baseline="0" dirty="0">
                <a:solidFill>
                  <a:srgbClr val="000000"/>
                </a:solidFill>
                <a:effectLst/>
                <a:latin typeface="+mn-lt"/>
                <a:ea typeface="+mn-ea"/>
                <a:cs typeface="+mn-cs"/>
              </a:rPr>
              <a:t> </a:t>
            </a:r>
            <a:r>
              <a:rPr lang="en-US" sz="1100" kern="1200" dirty="0">
                <a:solidFill>
                  <a:srgbClr val="000000"/>
                </a:solidFill>
                <a:effectLst/>
                <a:latin typeface="+mn-lt"/>
                <a:ea typeface="+mn-ea"/>
                <a:cs typeface="+mn-cs"/>
              </a:rPr>
              <a:t>Block Volumes,</a:t>
            </a:r>
            <a:r>
              <a:rPr lang="en-US" sz="1100" kern="1200" baseline="0" dirty="0">
                <a:solidFill>
                  <a:srgbClr val="000000"/>
                </a:solidFill>
                <a:effectLst/>
                <a:latin typeface="+mn-lt"/>
                <a:ea typeface="+mn-ea"/>
                <a:cs typeface="+mn-cs"/>
              </a:rPr>
              <a:t> </a:t>
            </a:r>
            <a:r>
              <a:rPr lang="en-US" sz="1100" kern="1200" dirty="0">
                <a:solidFill>
                  <a:srgbClr val="000000"/>
                </a:solidFill>
                <a:effectLst/>
                <a:latin typeface="+mn-lt"/>
                <a:ea typeface="+mn-ea"/>
                <a:cs typeface="+mn-cs"/>
              </a:rPr>
              <a:t>Object Storage,</a:t>
            </a:r>
            <a:r>
              <a:rPr lang="en-US" sz="1100" kern="1200" baseline="0" dirty="0">
                <a:solidFill>
                  <a:srgbClr val="000000"/>
                </a:solidFill>
                <a:effectLst/>
                <a:latin typeface="+mn-lt"/>
                <a:ea typeface="+mn-ea"/>
                <a:cs typeface="+mn-cs"/>
              </a:rPr>
              <a:t> </a:t>
            </a:r>
            <a:r>
              <a:rPr lang="en-US" sz="1100" kern="1200" dirty="0">
                <a:solidFill>
                  <a:srgbClr val="000000"/>
                </a:solidFill>
                <a:effectLst/>
                <a:latin typeface="+mn-lt"/>
                <a:ea typeface="+mn-ea"/>
                <a:cs typeface="+mn-cs"/>
              </a:rPr>
              <a:t>FastConnect</a:t>
            </a:r>
          </a:p>
          <a:p>
            <a:pPr marL="171450" marR="0" lvl="0" indent="-171450" algn="l" defTabSz="914400" rtl="0" eaLnBrk="1" fontAlgn="auto" latinLnBrk="0" hangingPunct="1">
              <a:lnSpc>
                <a:spcPct val="100000"/>
              </a:lnSpc>
              <a:spcBef>
                <a:spcPts val="600"/>
              </a:spcBef>
              <a:spcAft>
                <a:spcPts val="0"/>
              </a:spcAft>
              <a:buClrTx/>
              <a:buSzTx/>
              <a:buFont typeface="Arial" charset="0"/>
              <a:buChar char="•"/>
              <a:tabLst/>
              <a:defRPr/>
            </a:pPr>
            <a:r>
              <a:rPr lang="en-US" sz="1100" b="0" baseline="0" noProof="0" dirty="0"/>
              <a:t>500 Compute nodes, 60 TB of local storage, 70 TB of object storage, and 4TB of block storage, and FastConnect dedicated network</a:t>
            </a:r>
            <a:endParaRPr lang="en-US" sz="1100" kern="1200" dirty="0">
              <a:solidFill>
                <a:srgbClr val="000000"/>
              </a:solidFill>
              <a:effectLst/>
              <a:latin typeface="+mn-lt"/>
              <a:ea typeface="+mn-ea"/>
              <a:cs typeface="+mn-cs"/>
            </a:endParaRPr>
          </a:p>
          <a:p>
            <a:pPr lvl="0"/>
            <a:endParaRPr lang="en-US" sz="1100" kern="1200" dirty="0">
              <a:solidFill>
                <a:srgbClr val="000000"/>
              </a:solidFill>
              <a:effectLst/>
              <a:latin typeface="+mn-lt"/>
              <a:ea typeface="+mn-ea"/>
              <a:cs typeface="+mn-cs"/>
            </a:endParaRPr>
          </a:p>
          <a:p>
            <a:pPr lvl="0"/>
            <a:r>
              <a:rPr lang="en-US" sz="1100" kern="1200" dirty="0">
                <a:solidFill>
                  <a:srgbClr val="000000"/>
                </a:solidFill>
                <a:effectLst/>
                <a:latin typeface="+mn-lt"/>
                <a:ea typeface="+mn-ea"/>
                <a:cs typeface="+mn-cs"/>
              </a:rPr>
              <a:t>Oracle E-Business Suite</a:t>
            </a:r>
          </a:p>
          <a:p>
            <a:pPr lvl="0"/>
            <a:r>
              <a:rPr lang="en-US" sz="1100" kern="1200" dirty="0">
                <a:solidFill>
                  <a:srgbClr val="000000"/>
                </a:solidFill>
                <a:effectLst/>
                <a:latin typeface="+mn-lt"/>
                <a:ea typeface="+mn-ea"/>
                <a:cs typeface="+mn-cs"/>
              </a:rPr>
              <a:t>Oracle Business Intelligence Enterprise Edition</a:t>
            </a:r>
          </a:p>
          <a:p>
            <a:pPr lvl="0"/>
            <a:r>
              <a:rPr lang="en-US" sz="1100" kern="1200" dirty="0">
                <a:solidFill>
                  <a:srgbClr val="000000"/>
                </a:solidFill>
                <a:effectLst/>
                <a:latin typeface="+mn-lt"/>
                <a:ea typeface="+mn-ea"/>
                <a:cs typeface="+mn-cs"/>
              </a:rPr>
              <a:t>Oracle Business Intelligence Applications</a:t>
            </a:r>
          </a:p>
          <a:p>
            <a:pPr lvl="0"/>
            <a:r>
              <a:rPr lang="en-US" sz="1100" kern="1200" dirty="0">
                <a:solidFill>
                  <a:srgbClr val="000000"/>
                </a:solidFill>
                <a:effectLst/>
                <a:latin typeface="+mn-lt"/>
                <a:ea typeface="+mn-ea"/>
                <a:cs typeface="+mn-cs"/>
              </a:rPr>
              <a:t>Oracle Governance, Risk, and Compliance</a:t>
            </a:r>
          </a:p>
          <a:p>
            <a:pPr lvl="0"/>
            <a:r>
              <a:rPr lang="en-US" sz="1100" kern="1200" dirty="0">
                <a:solidFill>
                  <a:srgbClr val="000000"/>
                </a:solidFill>
                <a:effectLst/>
                <a:latin typeface="+mn-lt"/>
                <a:ea typeface="+mn-ea"/>
                <a:cs typeface="+mn-cs"/>
              </a:rPr>
              <a:t>Oracle User Productivity Kit</a:t>
            </a:r>
            <a:r>
              <a:rPr lang="en-US" sz="1100" b="1" kern="1200" cap="all" dirty="0">
                <a:solidFill>
                  <a:srgbClr val="000000"/>
                </a:solidFill>
                <a:effectLst/>
                <a:latin typeface="+mn-lt"/>
                <a:ea typeface="+mn-ea"/>
                <a:cs typeface="+mn-cs"/>
              </a:rPr>
              <a:t> </a:t>
            </a:r>
          </a:p>
          <a:p>
            <a:r>
              <a:rPr lang="en-US" sz="1100" b="1" kern="1200" cap="all" dirty="0">
                <a:solidFill>
                  <a:srgbClr val="000000"/>
                </a:solidFill>
                <a:effectLst/>
                <a:latin typeface="+mn-lt"/>
                <a:ea typeface="+mn-ea"/>
                <a:cs typeface="+mn-cs"/>
              </a:rPr>
              <a:t> </a:t>
            </a:r>
          </a:p>
          <a:p>
            <a:r>
              <a:rPr lang="en-US" sz="1100" kern="1200" dirty="0">
                <a:solidFill>
                  <a:srgbClr val="000000"/>
                </a:solidFill>
                <a:effectLst/>
                <a:latin typeface="+mn-lt"/>
                <a:ea typeface="+mn-ea"/>
                <a:cs typeface="+mn-cs"/>
              </a:rPr>
              <a:t> </a:t>
            </a:r>
          </a:p>
          <a:p>
            <a:pPr algn="l"/>
            <a:r>
              <a:rPr lang="en-US" noProof="0" dirty="0"/>
              <a:t>Older Notes:</a:t>
            </a:r>
          </a:p>
          <a:p>
            <a:pPr algn="l" defTabSz="913867">
              <a:defRPr/>
            </a:pPr>
            <a:r>
              <a:rPr lang="en-US" sz="2000" b="0" dirty="0">
                <a:latin typeface="+mn-lt"/>
              </a:rPr>
              <a:t>Darling is a US-based food manufacturer.</a:t>
            </a:r>
            <a:r>
              <a:rPr lang="en-US" sz="2000" b="0" baseline="0" dirty="0">
                <a:latin typeface="+mn-lt"/>
              </a:rPr>
              <a:t> </a:t>
            </a:r>
            <a:r>
              <a:rPr lang="en-US" sz="1100" b="0" i="0" kern="1200" dirty="0">
                <a:solidFill>
                  <a:srgbClr val="000000"/>
                </a:solidFill>
                <a:effectLst/>
                <a:latin typeface="+mn-lt"/>
                <a:ea typeface="+mn-ea"/>
                <a:cs typeface="+mn-cs"/>
              </a:rPr>
              <a:t>With over 200 processing plants on five continents and sales and distribution offices throughout the world, Darling Ingredients is a global leader in creating sustainable food, feed and fuel ingredients from inedible bio-nutrients.</a:t>
            </a:r>
          </a:p>
          <a:p>
            <a:pPr algn="l" defTabSz="913867">
              <a:defRPr/>
            </a:pPr>
            <a:endParaRPr lang="en-US" sz="1100" b="0" i="0" kern="1200" dirty="0">
              <a:solidFill>
                <a:srgbClr val="000000"/>
              </a:solidFill>
              <a:effectLst/>
              <a:latin typeface="+mn-lt"/>
              <a:ea typeface="+mn-ea"/>
              <a:cs typeface="+mn-cs"/>
            </a:endParaRPr>
          </a:p>
          <a:p>
            <a:pPr algn="l" defTabSz="913867">
              <a:defRPr/>
            </a:pPr>
            <a:r>
              <a:rPr lang="en-US" dirty="0"/>
              <a:t>They faced a contract renewal at a </a:t>
            </a:r>
            <a:r>
              <a:rPr lang="en-US" dirty="0" err="1"/>
              <a:t>colo</a:t>
            </a:r>
            <a:r>
              <a:rPr lang="en-US" dirty="0"/>
              <a:t> facility with aging hardware that was running a suite of key Oracle applications including EBS, Hyperion, and Oracle Databases. </a:t>
            </a:r>
            <a:r>
              <a:rPr lang="en-US" sz="1100" dirty="0"/>
              <a:t>They wanted to reduce hardware costs, while still meeting their performance and availability requirements.</a:t>
            </a:r>
            <a:endParaRPr lang="en-US" sz="1100" b="0" i="0" kern="1200" dirty="0">
              <a:solidFill>
                <a:srgbClr val="000000"/>
              </a:solidFill>
              <a:effectLst/>
              <a:latin typeface="+mn-lt"/>
              <a:ea typeface="+mn-ea"/>
              <a:cs typeface="+mn-cs"/>
            </a:endParaRPr>
          </a:p>
          <a:p>
            <a:pPr algn="l" defTabSz="913867">
              <a:defRPr/>
            </a:pPr>
            <a:endParaRPr lang="en-US" sz="1100" b="0" i="0" kern="1200" dirty="0">
              <a:solidFill>
                <a:srgbClr val="000000"/>
              </a:solidFill>
              <a:effectLst/>
              <a:latin typeface="+mn-lt"/>
              <a:ea typeface="+mn-ea"/>
              <a:cs typeface="+mn-cs"/>
            </a:endParaRPr>
          </a:p>
          <a:p>
            <a:pPr algn="l" defTabSz="913867">
              <a:defRPr/>
            </a:pPr>
            <a:r>
              <a:rPr lang="en-US" sz="1100" b="0" i="0" kern="1200" dirty="0">
                <a:solidFill>
                  <a:srgbClr val="000000"/>
                </a:solidFill>
                <a:effectLst/>
                <a:latin typeface="+mn-lt"/>
                <a:ea typeface="+mn-ea"/>
                <a:cs typeface="+mn-cs"/>
              </a:rPr>
              <a:t>They migrated their Oracle ERP, BI and data integration apps to Oracle Cloud Infrastructure, and their Oracle Database with Data guard</a:t>
            </a:r>
            <a:r>
              <a:rPr lang="en-US" sz="1100" b="0" i="0" kern="1200" baseline="0" dirty="0">
                <a:solidFill>
                  <a:srgbClr val="000000"/>
                </a:solidFill>
                <a:effectLst/>
                <a:latin typeface="+mn-lt"/>
                <a:ea typeface="+mn-ea"/>
                <a:cs typeface="+mn-cs"/>
              </a:rPr>
              <a:t> and</a:t>
            </a:r>
            <a:r>
              <a:rPr lang="en-US" sz="1100" b="0" i="0" kern="1200" dirty="0">
                <a:solidFill>
                  <a:srgbClr val="000000"/>
                </a:solidFill>
                <a:effectLst/>
                <a:latin typeface="+mn-lt"/>
                <a:ea typeface="+mn-ea"/>
                <a:cs typeface="+mn-cs"/>
              </a:rPr>
              <a:t> RAC,</a:t>
            </a:r>
            <a:r>
              <a:rPr lang="en-US" sz="1100" b="0" i="0" kern="1200" baseline="0" dirty="0">
                <a:solidFill>
                  <a:srgbClr val="000000"/>
                </a:solidFill>
                <a:effectLst/>
                <a:latin typeface="+mn-lt"/>
                <a:ea typeface="+mn-ea"/>
                <a:cs typeface="+mn-cs"/>
              </a:rPr>
              <a:t> along with FastConnect.</a:t>
            </a:r>
            <a:endParaRPr lang="en-US" sz="1100" b="0" i="0" kern="1200" dirty="0">
              <a:solidFill>
                <a:srgbClr val="000000"/>
              </a:solidFill>
              <a:effectLst/>
              <a:latin typeface="+mn-lt"/>
              <a:ea typeface="+mn-ea"/>
              <a:cs typeface="+mn-cs"/>
            </a:endParaRPr>
          </a:p>
          <a:p>
            <a:pPr algn="l" defTabSz="913867">
              <a:defRPr/>
            </a:pPr>
            <a:endParaRPr lang="en-US" sz="1100" b="0" i="0" kern="1200" dirty="0">
              <a:solidFill>
                <a:srgbClr val="000000"/>
              </a:solidFill>
              <a:effectLst/>
              <a:latin typeface="+mn-lt"/>
              <a:ea typeface="+mn-ea"/>
              <a:cs typeface="+mn-cs"/>
            </a:endParaRPr>
          </a:p>
          <a:p>
            <a:pPr algn="l" defTabSz="913867">
              <a:defRPr/>
            </a:pPr>
            <a:r>
              <a:rPr lang="en-US" sz="1100" b="0" i="0" kern="1200" dirty="0">
                <a:solidFill>
                  <a:srgbClr val="000000"/>
                </a:solidFill>
                <a:effectLst/>
                <a:latin typeface="+mn-lt"/>
                <a:ea typeface="+mn-ea"/>
                <a:cs typeface="+mn-cs"/>
              </a:rPr>
              <a:t>They doubled their performance on some workloads, consolidated some database systems, and closed</a:t>
            </a:r>
            <a:r>
              <a:rPr lang="en-US" sz="1100" b="0" i="0" kern="1200" baseline="0" dirty="0">
                <a:solidFill>
                  <a:srgbClr val="000000"/>
                </a:solidFill>
                <a:effectLst/>
                <a:latin typeface="+mn-lt"/>
                <a:ea typeface="+mn-ea"/>
                <a:cs typeface="+mn-cs"/>
              </a:rPr>
              <a:t> a datacenter, reducing costs.</a:t>
            </a:r>
            <a:endParaRPr lang="en-US" sz="1100" b="0" i="0" kern="1200" dirty="0">
              <a:solidFill>
                <a:srgbClr val="000000"/>
              </a:solidFill>
              <a:effectLst/>
              <a:latin typeface="+mn-lt"/>
              <a:ea typeface="+mn-ea"/>
              <a:cs typeface="+mn-cs"/>
            </a:endParaRPr>
          </a:p>
          <a:p>
            <a:pPr algn="l" defTabSz="913867">
              <a:defRPr/>
            </a:pPr>
            <a:endParaRPr lang="en-US" sz="1100" b="0" i="0" kern="1200" dirty="0">
              <a:solidFill>
                <a:srgbClr val="000000"/>
              </a:solidFill>
              <a:effectLst/>
              <a:latin typeface="+mn-lt"/>
              <a:ea typeface="+mn-ea"/>
              <a:cs typeface="+mn-cs"/>
            </a:endParaRPr>
          </a:p>
          <a:p>
            <a:pPr algn="l" defTabSz="913867">
              <a:defRPr/>
            </a:pPr>
            <a:endParaRPr lang="en-US" sz="1100" b="0" i="0" kern="1200" dirty="0">
              <a:solidFill>
                <a:srgbClr val="000000"/>
              </a:solidFill>
              <a:effectLst/>
              <a:latin typeface="+mn-lt"/>
              <a:ea typeface="+mn-ea"/>
              <a:cs typeface="+mn-cs"/>
            </a:endParaRPr>
          </a:p>
          <a:p>
            <a:pPr algn="l" defTabSz="913867">
              <a:defRPr/>
            </a:pPr>
            <a:r>
              <a:rPr lang="en-US" sz="1100" b="0" i="0" kern="1200" dirty="0">
                <a:solidFill>
                  <a:srgbClr val="000000"/>
                </a:solidFill>
                <a:effectLst/>
                <a:latin typeface="+mn-lt"/>
                <a:ea typeface="+mn-ea"/>
                <a:cs typeface="+mn-cs"/>
              </a:rPr>
              <a:t>Details</a:t>
            </a:r>
          </a:p>
          <a:p>
            <a:pPr algn="l" defTabSz="913867">
              <a:defRPr/>
            </a:pPr>
            <a:endParaRPr lang="en-US" sz="2000" b="0" dirty="0">
              <a:latin typeface="+mn-lt"/>
            </a:endParaRPr>
          </a:p>
          <a:p>
            <a:pPr algn="l" defTabSz="913867">
              <a:defRPr/>
            </a:pPr>
            <a:r>
              <a:rPr lang="en-US" sz="2000" b="1" dirty="0">
                <a:latin typeface="+mn-lt"/>
              </a:rPr>
              <a:t>Problem</a:t>
            </a:r>
            <a:endParaRPr lang="en-US" dirty="0"/>
          </a:p>
          <a:p>
            <a:pPr marL="177800" marR="0" lvl="0" indent="-177800" algn="l" defTabSz="913867" rtl="0" eaLnBrk="1" fontAlgn="auto" latinLnBrk="0" hangingPunct="1">
              <a:lnSpc>
                <a:spcPct val="100000"/>
              </a:lnSpc>
              <a:spcBef>
                <a:spcPts val="600"/>
              </a:spcBef>
              <a:spcAft>
                <a:spcPts val="0"/>
              </a:spcAft>
              <a:buClrTx/>
              <a:buSzTx/>
              <a:buFont typeface="Arial"/>
              <a:buChar char="•"/>
              <a:tabLst/>
              <a:defRPr/>
            </a:pPr>
            <a:r>
              <a:rPr lang="en-US" dirty="0"/>
              <a:t>Faced a contract renewal at a </a:t>
            </a:r>
            <a:r>
              <a:rPr lang="en-US" dirty="0" err="1"/>
              <a:t>colo</a:t>
            </a:r>
            <a:r>
              <a:rPr lang="en-US" dirty="0"/>
              <a:t> facility with aging hardware that was running a suite of key Oracle applications including EBS, Hyperion, and Oracle Databases. </a:t>
            </a:r>
            <a:r>
              <a:rPr lang="en-US" sz="1100" dirty="0"/>
              <a:t>Need to reduce cost of running datacenters and provisioning hardware</a:t>
            </a:r>
          </a:p>
          <a:p>
            <a:pPr marL="177800" marR="0" lvl="0" indent="-177800" algn="l" defTabSz="913867" rtl="0" eaLnBrk="1" fontAlgn="auto" latinLnBrk="0" hangingPunct="1">
              <a:lnSpc>
                <a:spcPct val="100000"/>
              </a:lnSpc>
              <a:spcBef>
                <a:spcPts val="600"/>
              </a:spcBef>
              <a:spcAft>
                <a:spcPts val="0"/>
              </a:spcAft>
              <a:buClrTx/>
              <a:buSzTx/>
              <a:buFont typeface="Arial"/>
              <a:buChar char="•"/>
              <a:tabLst/>
              <a:defRPr/>
            </a:pPr>
            <a:r>
              <a:rPr lang="en-US" sz="1100" dirty="0"/>
              <a:t>E-Business Suite, Hyperion can’t be replaced by SaaS</a:t>
            </a:r>
          </a:p>
          <a:p>
            <a:pPr marL="177800" marR="0" lvl="0" indent="-177800" algn="l" defTabSz="913867" rtl="0" eaLnBrk="1" fontAlgn="auto" latinLnBrk="0" hangingPunct="1">
              <a:lnSpc>
                <a:spcPct val="100000"/>
              </a:lnSpc>
              <a:spcBef>
                <a:spcPts val="600"/>
              </a:spcBef>
              <a:spcAft>
                <a:spcPts val="0"/>
              </a:spcAft>
              <a:buClrTx/>
              <a:buSzTx/>
              <a:buFont typeface="Arial"/>
              <a:buChar char="•"/>
              <a:tabLst/>
              <a:defRPr/>
            </a:pPr>
            <a:r>
              <a:rPr lang="en-US" sz="1100" dirty="0"/>
              <a:t>Had high performance and low latency requirements</a:t>
            </a:r>
          </a:p>
          <a:p>
            <a:pPr marL="177800" indent="-177800" algn="l" defTabSz="913867">
              <a:buFont typeface="Arial"/>
              <a:buChar char="•"/>
              <a:defRPr/>
            </a:pPr>
            <a:endParaRPr lang="en-US" dirty="0"/>
          </a:p>
          <a:p>
            <a:pPr algn="l" defTabSz="913867">
              <a:defRPr/>
            </a:pPr>
            <a:r>
              <a:rPr lang="en-US" sz="2000" b="1" dirty="0"/>
              <a:t>Solution</a:t>
            </a:r>
            <a:endParaRPr lang="en-US" sz="2000" dirty="0"/>
          </a:p>
          <a:p>
            <a:pPr marL="177800" indent="-177800" algn="l" defTabSz="913867">
              <a:buFont typeface="Arial"/>
              <a:buChar char="•"/>
              <a:defRPr/>
            </a:pPr>
            <a:r>
              <a:rPr lang="en-US" dirty="0"/>
              <a:t>Migrated all Oracle ERP, BI and data integration apps to Oracle Cloud Infrastructure</a:t>
            </a:r>
          </a:p>
          <a:p>
            <a:pPr marL="177800" indent="-177800" algn="l" defTabSz="913867">
              <a:buFont typeface="Arial"/>
              <a:buChar char="•"/>
              <a:defRPr/>
            </a:pPr>
            <a:r>
              <a:rPr lang="en-US" sz="2000" dirty="0"/>
              <a:t>Oracle Database with Data guard, RAC, or Exadata configurations</a:t>
            </a:r>
          </a:p>
          <a:p>
            <a:pPr marL="177800" indent="-177800" algn="l" defTabSz="913867">
              <a:buFont typeface="Arial"/>
              <a:buChar char="•"/>
              <a:defRPr/>
            </a:pPr>
            <a:r>
              <a:rPr lang="en-US" sz="2000" dirty="0"/>
              <a:t>Achieving</a:t>
            </a:r>
            <a:r>
              <a:rPr lang="en-US" sz="2000" baseline="0" dirty="0"/>
              <a:t> high performance with b</a:t>
            </a:r>
            <a:r>
              <a:rPr lang="en-US" sz="2000" dirty="0"/>
              <a:t>are metal and VM compute, with </a:t>
            </a:r>
            <a:r>
              <a:rPr lang="en-US" sz="2000" dirty="0" err="1"/>
              <a:t>NVMe</a:t>
            </a:r>
            <a:endParaRPr lang="en-US" sz="2000" dirty="0"/>
          </a:p>
          <a:p>
            <a:pPr marL="406400" lvl="1" indent="-177800" algn="l" defTabSz="913867">
              <a:buFont typeface="Arial"/>
              <a:buChar char="•"/>
              <a:defRPr/>
            </a:pPr>
            <a:r>
              <a:rPr lang="en-US" sz="1950" dirty="0"/>
              <a:t>&gt; 500 compute nodes, 50+ VMs, and DBs with  &gt; 60TB of </a:t>
            </a:r>
            <a:r>
              <a:rPr lang="en-US" sz="1950" dirty="0" err="1"/>
              <a:t>NVMe</a:t>
            </a:r>
            <a:r>
              <a:rPr lang="en-US" sz="1950" dirty="0"/>
              <a:t> local storage, 70TB of object storage and 4TB of block storage</a:t>
            </a:r>
          </a:p>
          <a:p>
            <a:pPr marL="177800" lvl="0" indent="-177800" algn="l" defTabSz="913867">
              <a:buFont typeface="Arial"/>
              <a:buChar char="•"/>
              <a:defRPr/>
            </a:pPr>
            <a:r>
              <a:rPr lang="en-US" sz="2050" dirty="0"/>
              <a:t>Secure VCN and FastConnect dedicated connectivity</a:t>
            </a:r>
          </a:p>
          <a:p>
            <a:pPr marL="0" indent="0" algn="l" defTabSz="913867">
              <a:buFont typeface="Arial"/>
              <a:buNone/>
              <a:defRPr/>
            </a:pPr>
            <a:endParaRPr lang="en-US" dirty="0"/>
          </a:p>
          <a:p>
            <a:pPr algn="l" defTabSz="913867">
              <a:defRPr/>
            </a:pPr>
            <a:r>
              <a:rPr lang="en-US" sz="2000" b="1" dirty="0"/>
              <a:t>Results</a:t>
            </a:r>
            <a:endParaRPr lang="en-US" sz="2000" dirty="0"/>
          </a:p>
          <a:p>
            <a:pPr marL="177800" indent="-177800" algn="l" defTabSz="913867">
              <a:buFont typeface="Arial"/>
              <a:buChar char="•"/>
              <a:defRPr/>
            </a:pPr>
            <a:r>
              <a:rPr lang="en-US" dirty="0"/>
              <a:t>Performance that doubled the previous solution</a:t>
            </a:r>
          </a:p>
          <a:p>
            <a:pPr marL="177800" indent="-177800" algn="l" defTabSz="913867">
              <a:buFont typeface="Arial"/>
              <a:buChar char="•"/>
              <a:defRPr/>
            </a:pPr>
            <a:r>
              <a:rPr lang="en-US" sz="1100" dirty="0"/>
              <a:t>Leveraging FastConnect for p</a:t>
            </a:r>
            <a:r>
              <a:rPr lang="en-US" dirty="0"/>
              <a:t>redictable, high bandwidth connectivity to apps</a:t>
            </a:r>
          </a:p>
          <a:p>
            <a:pPr marL="177800" indent="-177800" algn="l" defTabSz="913867">
              <a:buFont typeface="Arial"/>
              <a:buChar char="•"/>
              <a:defRPr/>
            </a:pPr>
            <a:r>
              <a:rPr lang="en-US" dirty="0"/>
              <a:t>Consolidated database systems from 19 to 3</a:t>
            </a:r>
          </a:p>
          <a:p>
            <a:pPr marL="177800" indent="-177800" algn="l" defTabSz="913867">
              <a:buFont typeface="Arial"/>
              <a:buChar char="•"/>
              <a:defRPr/>
            </a:pPr>
            <a:r>
              <a:rPr lang="en-US" sz="1100" dirty="0"/>
              <a:t>Moved on-premises E-Business Suite, Hyperion, and a half-dozen other apps to the cloud &amp; shut down datacenter</a:t>
            </a:r>
          </a:p>
          <a:p>
            <a:pPr marL="177800" indent="-177800" algn="l" defTabSz="913867">
              <a:buFont typeface="Arial"/>
              <a:buChar char="•"/>
              <a:defRPr/>
            </a:pPr>
            <a:endParaRPr lang="en-US" sz="1100" dirty="0"/>
          </a:p>
          <a:p>
            <a:pPr marL="0" indent="0" algn="l" defTabSz="913867">
              <a:buFont typeface="Arial"/>
              <a:buNone/>
              <a:defRPr/>
            </a:pPr>
            <a:endParaRPr lang="en-US" sz="1100" dirty="0"/>
          </a:p>
          <a:p>
            <a:pPr lvl="0"/>
            <a:endParaRPr lang="en-US" sz="1100" b="0" i="0" kern="1200" dirty="0">
              <a:solidFill>
                <a:schemeClr val="tx1"/>
              </a:solidFill>
              <a:effectLst/>
              <a:latin typeface="+mn-lt"/>
              <a:ea typeface="+mn-ea"/>
              <a:cs typeface="+mn-cs"/>
            </a:endParaRPr>
          </a:p>
          <a:p>
            <a:pPr marL="171450" lvl="0" indent="-171450">
              <a:buFont typeface="Arial" charset="0"/>
              <a:buChar char="•"/>
            </a:pPr>
            <a:r>
              <a:rPr lang="en-US" sz="1100" b="0" i="0" kern="1200" dirty="0">
                <a:solidFill>
                  <a:schemeClr val="tx1"/>
                </a:solidFill>
                <a:effectLst/>
                <a:latin typeface="+mn-lt"/>
                <a:ea typeface="+mn-ea"/>
                <a:cs typeface="+mn-cs"/>
              </a:rPr>
              <a:t>They’ve already moved Oracle E-Business Suite</a:t>
            </a:r>
          </a:p>
          <a:p>
            <a:pPr marL="171450" lvl="0" indent="-171450">
              <a:buFont typeface="Arial" charset="0"/>
              <a:buChar char="•"/>
            </a:pPr>
            <a:r>
              <a:rPr lang="en-US" sz="1100" b="0" i="0" kern="1200" dirty="0">
                <a:solidFill>
                  <a:schemeClr val="tx1"/>
                </a:solidFill>
                <a:effectLst/>
                <a:latin typeface="+mn-lt"/>
                <a:ea typeface="+mn-ea"/>
                <a:cs typeface="+mn-cs"/>
              </a:rPr>
              <a:t>500 cores, 50 VMs, 60 TB of </a:t>
            </a:r>
            <a:r>
              <a:rPr lang="en-US" sz="1100" b="0" i="0" kern="1200" dirty="0" err="1">
                <a:solidFill>
                  <a:schemeClr val="tx1"/>
                </a:solidFill>
                <a:effectLst/>
                <a:latin typeface="+mn-lt"/>
                <a:ea typeface="+mn-ea"/>
                <a:cs typeface="+mn-cs"/>
              </a:rPr>
              <a:t>NVMe</a:t>
            </a:r>
            <a:r>
              <a:rPr lang="en-US" sz="1100" b="0" i="0" kern="1200" dirty="0">
                <a:solidFill>
                  <a:schemeClr val="tx1"/>
                </a:solidFill>
                <a:effectLst/>
                <a:latin typeface="+mn-lt"/>
                <a:ea typeface="+mn-ea"/>
                <a:cs typeface="+mn-cs"/>
              </a:rPr>
              <a:t> storage, 70 TB of Block storage</a:t>
            </a:r>
          </a:p>
          <a:p>
            <a:pPr marL="171450" marR="0" lvl="0" indent="-171450" algn="l" defTabSz="914400" rtl="0" eaLnBrk="1" fontAlgn="auto" latinLnBrk="0" hangingPunct="1">
              <a:lnSpc>
                <a:spcPct val="100000"/>
              </a:lnSpc>
              <a:spcBef>
                <a:spcPts val="0"/>
              </a:spcBef>
              <a:spcAft>
                <a:spcPts val="0"/>
              </a:spcAft>
              <a:buClrTx/>
              <a:buSzTx/>
              <a:buFont typeface="Arial" charset="0"/>
              <a:buChar char="•"/>
              <a:tabLst/>
              <a:defRPr/>
            </a:pPr>
            <a:r>
              <a:rPr lang="en-US" sz="1100" b="0" i="0" kern="1200" dirty="0">
                <a:solidFill>
                  <a:schemeClr val="tx1"/>
                </a:solidFill>
                <a:effectLst/>
                <a:latin typeface="+mn-lt"/>
                <a:ea typeface="+mn-ea"/>
                <a:cs typeface="+mn-cs"/>
              </a:rPr>
              <a:t>Consolidated 19 databases down to 3 systems</a:t>
            </a:r>
          </a:p>
          <a:p>
            <a:pPr marL="171450" lvl="0" indent="-171450">
              <a:buFont typeface="Arial" charset="0"/>
              <a:buChar char="•"/>
            </a:pPr>
            <a:r>
              <a:rPr lang="en-US" sz="1100" b="0" i="0" kern="1200" dirty="0">
                <a:solidFill>
                  <a:schemeClr val="tx1"/>
                </a:solidFill>
                <a:effectLst/>
                <a:latin typeface="+mn-lt"/>
                <a:ea typeface="+mn-ea"/>
                <a:cs typeface="+mn-cs"/>
              </a:rPr>
              <a:t>They use FastConnect</a:t>
            </a:r>
          </a:p>
          <a:p>
            <a:endParaRPr lang="en-US" dirty="0"/>
          </a:p>
          <a:p>
            <a:pPr algn="l"/>
            <a:endParaRPr lang="en-US" noProof="0" dirty="0"/>
          </a:p>
          <a:p>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8C72D9AE-7182-4680-8F79-479C4181FF08}" type="slidenum">
              <a:rPr kumimoji="0" lang="en-US" sz="1200" b="0" i="0" u="none" strike="noStrike" kern="1200" cap="none" spc="0" normalizeH="0" baseline="0" noProof="0" smtClean="0">
                <a:ln>
                  <a:noFill/>
                </a:ln>
                <a:solidFill>
                  <a:srgbClr val="58595B"/>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15</a:t>
            </a:fld>
            <a:endParaRPr kumimoji="0" lang="en-US" sz="1200" b="0" i="0" u="none" strike="noStrike" kern="1200" cap="none" spc="0" normalizeH="0" baseline="0" noProof="0" dirty="0">
              <a:ln>
                <a:noFill/>
              </a:ln>
              <a:solidFill>
                <a:srgbClr val="58595B"/>
              </a:solidFill>
              <a:effectLst/>
              <a:uLnTx/>
              <a:uFillTx/>
              <a:latin typeface="Calibri"/>
              <a:ea typeface="+mn-ea"/>
              <a:cs typeface="+mn-cs"/>
            </a:endParaRPr>
          </a:p>
        </p:txBody>
      </p:sp>
    </p:spTree>
    <p:extLst>
      <p:ext uri="{BB962C8B-B14F-4D97-AF65-F5344CB8AC3E}">
        <p14:creationId xmlns:p14="http://schemas.microsoft.com/office/powerpoint/2010/main" val="2929854064"/>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2588" y="381000"/>
            <a:ext cx="4572000" cy="2573338"/>
          </a:xfrm>
        </p:spPr>
      </p:sp>
      <p:sp>
        <p:nvSpPr>
          <p:cNvPr id="3" name="Notes Placeholder 2"/>
          <p:cNvSpPr>
            <a:spLocks noGrp="1"/>
          </p:cNvSpPr>
          <p:nvPr>
            <p:ph type="body" idx="1"/>
          </p:nvPr>
        </p:nvSpPr>
        <p:spPr/>
        <p:txBody>
          <a:bodyPr/>
          <a:lstStyle/>
          <a:p>
            <a:r>
              <a:rPr lang="en-US" dirty="0"/>
              <a:t>At a high-level, this is how you go through a migration</a:t>
            </a:r>
          </a:p>
          <a:p>
            <a:endParaRPr lang="en-US" dirty="0"/>
          </a:p>
          <a:p>
            <a:r>
              <a:rPr lang="en-US" dirty="0" err="1"/>
              <a:t>Psft</a:t>
            </a:r>
            <a:r>
              <a:rPr lang="en-US" dirty="0"/>
              <a:t> cloud admin tool – not only lift &amp; shift but automate patching, cloning environment, </a:t>
            </a:r>
            <a:r>
              <a:rPr lang="en-US" dirty="0" err="1"/>
              <a:t>etc</a:t>
            </a:r>
            <a:endParaRPr lang="en-US" dirty="0"/>
          </a:p>
          <a:p>
            <a:endParaRPr lang="en-US" dirty="0"/>
          </a:p>
          <a:p>
            <a:r>
              <a:rPr lang="en-US" dirty="0"/>
              <a:t>JDE (Jeff has a similar slide) – Provision via Terraform, migrate using JDE product mgmt. migrations utility</a:t>
            </a:r>
          </a:p>
        </p:txBody>
      </p:sp>
      <p:sp>
        <p:nvSpPr>
          <p:cNvPr id="4" name="Slide Number Placeholder 3"/>
          <p:cNvSpPr>
            <a:spLocks noGrp="1"/>
          </p:cNvSpPr>
          <p:nvPr>
            <p:ph type="sldNum" sz="quarter" idx="10"/>
          </p:nvPr>
        </p:nvSpPr>
        <p:spPr/>
        <p:txBody>
          <a:bodyPr/>
          <a:lstStyle/>
          <a:p>
            <a:fld id="{8C72D9AE-7182-4680-8F79-479C4181FF08}" type="slidenum">
              <a:rPr lang="en-US" smtClean="0"/>
              <a:t>16</a:t>
            </a:fld>
            <a:endParaRPr lang="en-US" dirty="0"/>
          </a:p>
        </p:txBody>
      </p:sp>
    </p:spTree>
    <p:extLst>
      <p:ext uri="{BB962C8B-B14F-4D97-AF65-F5344CB8AC3E}">
        <p14:creationId xmlns:p14="http://schemas.microsoft.com/office/powerpoint/2010/main" val="3473778435"/>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2588" y="381000"/>
            <a:ext cx="4572000" cy="2573338"/>
          </a:xfrm>
        </p:spPr>
      </p:sp>
      <p:sp>
        <p:nvSpPr>
          <p:cNvPr id="3" name="Notes Placeholder 2"/>
          <p:cNvSpPr>
            <a:spLocks noGrp="1"/>
          </p:cNvSpPr>
          <p:nvPr>
            <p:ph type="body" idx="1"/>
          </p:nvPr>
        </p:nvSpPr>
        <p:spPr/>
        <p:txBody>
          <a:bodyPr>
            <a:normAutofit fontScale="85000" lnSpcReduction="20000"/>
          </a:bodyPr>
          <a:lstStyle/>
          <a:p>
            <a:r>
              <a:rPr lang="en-US" b="1" dirty="0"/>
              <a:t>Key OCI value props are bolded</a:t>
            </a:r>
          </a:p>
          <a:p>
            <a:endParaRPr lang="en-US" dirty="0"/>
          </a:p>
          <a:p>
            <a:r>
              <a:rPr lang="en-US" dirty="0"/>
              <a:t>We’ll walk through a single AD reference architecture for JD Edwards, primarily for non-production use cases like dev/test. </a:t>
            </a:r>
          </a:p>
          <a:p>
            <a:endParaRPr lang="en-US" dirty="0"/>
          </a:p>
          <a:p>
            <a:r>
              <a:rPr lang="en-US" dirty="0"/>
              <a:t>In Oracle Cloud Infrastructure, you can select the ideal region for your needs. </a:t>
            </a:r>
            <a:r>
              <a:rPr lang="en-US" b="1" dirty="0"/>
              <a:t>Each region typically has 3 physically separated Availability Domains for fault tolerance</a:t>
            </a:r>
            <a:r>
              <a:rPr lang="en-US" dirty="0"/>
              <a:t>. For non-production use cases – for example – some customers opt for 1 Availability Domain.</a:t>
            </a:r>
          </a:p>
          <a:p>
            <a:endParaRPr lang="en-US" dirty="0"/>
          </a:p>
          <a:p>
            <a:pPr marL="0" marR="0" lvl="0" indent="0" algn="l" defTabSz="914400" rtl="0" eaLnBrk="1" fontAlgn="auto" latinLnBrk="0" hangingPunct="1">
              <a:lnSpc>
                <a:spcPct val="100000"/>
              </a:lnSpc>
              <a:spcBef>
                <a:spcPts val="600"/>
              </a:spcBef>
              <a:spcAft>
                <a:spcPts val="0"/>
              </a:spcAft>
              <a:buClrTx/>
              <a:buSzTx/>
              <a:buFontTx/>
              <a:buNone/>
              <a:tabLst/>
              <a:defRPr/>
            </a:pPr>
            <a:r>
              <a:rPr lang="en-US" b="1" dirty="0"/>
              <a:t>With Oracle’s Virtual Cloud Network, you can build the network services you need in the cloud with the same flexibility that you have today with your on-premises environment. </a:t>
            </a:r>
            <a:r>
              <a:rPr lang="en-US" b="0" dirty="0"/>
              <a:t>Our non oversubscribed network ensures the predictable performance, low latency and high throughput that you need to effectively run JD Edwards and the databases that support it</a:t>
            </a:r>
            <a:endParaRPr lang="en-US" b="1" dirty="0"/>
          </a:p>
          <a:p>
            <a:endParaRPr lang="en-US" b="1" dirty="0"/>
          </a:p>
          <a:p>
            <a:r>
              <a:rPr lang="en-US" b="1" dirty="0"/>
              <a:t>You can build an isolated virtual network with granular controls including subnets and security lists. </a:t>
            </a:r>
            <a:r>
              <a:rPr lang="en-US" dirty="0"/>
              <a:t>Here you could create different subnets for your Dev/Admin tier, web and app tier and database tier, and so forth. By having each in their own subnet, you can ensure that only traffic from the app tier can reach the database tier of the specific ports. For demo/training use cases however, you can of course opt to put all tiers in 1 subnet </a:t>
            </a:r>
          </a:p>
          <a:p>
            <a:endParaRPr lang="en-US" b="0" baseline="0" dirty="0"/>
          </a:p>
          <a:p>
            <a:pPr marL="0" marR="0" lvl="0" indent="0" algn="l" defTabSz="914400" rtl="0" eaLnBrk="1" fontAlgn="auto" latinLnBrk="0" hangingPunct="1">
              <a:lnSpc>
                <a:spcPct val="100000"/>
              </a:lnSpc>
              <a:spcBef>
                <a:spcPts val="600"/>
              </a:spcBef>
              <a:spcAft>
                <a:spcPts val="0"/>
              </a:spcAft>
              <a:buClrTx/>
              <a:buSzTx/>
              <a:buFontTx/>
              <a:buNone/>
              <a:tabLst/>
              <a:defRPr/>
            </a:pPr>
            <a:r>
              <a:rPr lang="en-US" b="0" baseline="0" dirty="0"/>
              <a:t>Inbound access can come via an internet gateway up top which connects from the public internet. </a:t>
            </a:r>
            <a:r>
              <a:rPr lang="en-US" dirty="0"/>
              <a:t>However, this architecture can also be applied in a completely private way with access </a:t>
            </a:r>
            <a:r>
              <a:rPr lang="en-US" b="0" baseline="0" dirty="0"/>
              <a:t>over a VPN connection from your on-premises network to your OCI network via a Dynamic Routable Gateway or DRG. The private access can be used for internal management </a:t>
            </a:r>
            <a:r>
              <a:rPr lang="en-US" dirty="0"/>
              <a:t>or for your application in the cloud to communicate with on-premises apps and components over your private IP network. </a:t>
            </a:r>
            <a:r>
              <a:rPr lang="en-US" b="1" dirty="0"/>
              <a:t>This way, all of your integrations with components like line printers and other apps should just continue to work seamlessly.</a:t>
            </a:r>
          </a:p>
          <a:p>
            <a:endParaRPr lang="en-US" dirty="0"/>
          </a:p>
          <a:p>
            <a:pPr marL="0" marR="0" lvl="0" indent="0" algn="l" defTabSz="914400" rtl="0" eaLnBrk="1" fontAlgn="auto" latinLnBrk="0" hangingPunct="1">
              <a:lnSpc>
                <a:spcPct val="100000"/>
              </a:lnSpc>
              <a:spcBef>
                <a:spcPts val="600"/>
              </a:spcBef>
              <a:spcAft>
                <a:spcPts val="0"/>
              </a:spcAft>
              <a:buClrTx/>
              <a:buSzTx/>
              <a:buFontTx/>
              <a:buNone/>
              <a:tabLst/>
              <a:defRPr/>
            </a:pPr>
            <a:r>
              <a:rPr lang="en-US" dirty="0"/>
              <a:t>Let’s talk about the App tier and Database tier for a bit. Here we’re running JD Edwards on VMs, </a:t>
            </a:r>
            <a:r>
              <a:rPr lang="en-US" b="1" dirty="0"/>
              <a:t>but our unique network design with off-box virtualization enables our customers to run unique resources like our high IO and dense IO bare metal shapes for high performance needs, as well as database RAC and Exadata</a:t>
            </a:r>
            <a:r>
              <a:rPr lang="en-US" dirty="0"/>
              <a:t>. The main difference is that by running in the cloud, you can scale elastically and pay for only the resources that you need to use. </a:t>
            </a:r>
            <a:r>
              <a:rPr lang="en-US" b="1" dirty="0"/>
              <a:t>We also offer the Block Volumes that give you the highest performance for your buck. </a:t>
            </a:r>
            <a:r>
              <a:rPr lang="en-US" dirty="0"/>
              <a:t>With Oracle Cloud Infrastructure, you’re not sacrificing any of the performance that you’ve come to expect on-premises</a:t>
            </a:r>
          </a:p>
          <a:p>
            <a:endParaRPr lang="en-US" dirty="0"/>
          </a:p>
          <a:p>
            <a:r>
              <a:rPr lang="en-US" dirty="0"/>
              <a:t>Highly durable object storage is available for backup and restore. And from a governance perspective be able to create policies, do ID and access management and audit. Every API call made from the CLI or SDK is recorded, and we store all events for 365 days at no added cost. </a:t>
            </a:r>
          </a:p>
          <a:p>
            <a:endParaRPr lang="en-US" dirty="0"/>
          </a:p>
          <a:p>
            <a:r>
              <a:rPr lang="en-US" dirty="0"/>
              <a:t>Source: https://docs.oracle.com/en/solutions/learn-architecture-deploy-jd-edwards/index.html#GUID-02AF6D3A-EC4C-4E73-8F07-9FED516A87EC</a:t>
            </a:r>
          </a:p>
        </p:txBody>
      </p:sp>
      <p:sp>
        <p:nvSpPr>
          <p:cNvPr id="4" name="Slide Number Placeholder 3"/>
          <p:cNvSpPr>
            <a:spLocks noGrp="1"/>
          </p:cNvSpPr>
          <p:nvPr>
            <p:ph type="sldNum" sz="quarter" idx="10"/>
          </p:nvPr>
        </p:nvSpPr>
        <p:spPr/>
        <p:txBody>
          <a:bodyPr/>
          <a:lstStyle/>
          <a:p>
            <a:fld id="{8C72D9AE-7182-4680-8F79-479C4181FF08}" type="slidenum">
              <a:rPr lang="en-US" smtClean="0"/>
              <a:t>18</a:t>
            </a:fld>
            <a:endParaRPr lang="en-US" dirty="0"/>
          </a:p>
        </p:txBody>
      </p:sp>
    </p:spTree>
    <p:extLst>
      <p:ext uri="{BB962C8B-B14F-4D97-AF65-F5344CB8AC3E}">
        <p14:creationId xmlns:p14="http://schemas.microsoft.com/office/powerpoint/2010/main" val="443686544"/>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2588" y="381000"/>
            <a:ext cx="4572000" cy="2573338"/>
          </a:xfrm>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600"/>
              </a:spcBef>
              <a:spcAft>
                <a:spcPts val="0"/>
              </a:spcAft>
              <a:buClrTx/>
              <a:buSzTx/>
              <a:buFontTx/>
              <a:buNone/>
              <a:tabLst/>
              <a:defRPr/>
            </a:pPr>
            <a:r>
              <a:rPr lang="en-US" b="1" dirty="0"/>
              <a:t>Key OCI value props are bolded</a:t>
            </a:r>
          </a:p>
          <a:p>
            <a:pPr marL="0" marR="0" lvl="0" indent="0" algn="l" defTabSz="914400" rtl="0" eaLnBrk="1" fontAlgn="auto" latinLnBrk="0" hangingPunct="1">
              <a:lnSpc>
                <a:spcPct val="100000"/>
              </a:lnSpc>
              <a:spcBef>
                <a:spcPts val="600"/>
              </a:spcBef>
              <a:spcAft>
                <a:spcPts val="0"/>
              </a:spcAft>
              <a:buClrTx/>
              <a:buSzTx/>
              <a:buFontTx/>
              <a:buNone/>
              <a:tabLst/>
              <a:defRPr/>
            </a:pPr>
            <a:endParaRPr lang="en-US" dirty="0"/>
          </a:p>
          <a:p>
            <a:pPr marL="0" marR="0" lvl="0" indent="0" algn="l" defTabSz="914400" rtl="0" eaLnBrk="1" fontAlgn="auto" latinLnBrk="0" hangingPunct="1">
              <a:lnSpc>
                <a:spcPct val="100000"/>
              </a:lnSpc>
              <a:spcBef>
                <a:spcPts val="600"/>
              </a:spcBef>
              <a:spcAft>
                <a:spcPts val="0"/>
              </a:spcAft>
              <a:buClrTx/>
              <a:buSzTx/>
              <a:buFontTx/>
              <a:buNone/>
              <a:tabLst/>
              <a:defRPr/>
            </a:pPr>
            <a:r>
              <a:rPr lang="en-US" dirty="0"/>
              <a:t>For DR in the cloud, dev/test and even production use cases across multiple ADs, we add load balancer as a service to distribute traffic amongst your different app and web tier nodes.</a:t>
            </a:r>
          </a:p>
          <a:p>
            <a:pPr marL="0" marR="0" lvl="0" indent="0" algn="l" defTabSz="914400" rtl="0" eaLnBrk="1" fontAlgn="auto" latinLnBrk="0" hangingPunct="1">
              <a:lnSpc>
                <a:spcPct val="100000"/>
              </a:lnSpc>
              <a:spcBef>
                <a:spcPts val="600"/>
              </a:spcBef>
              <a:spcAft>
                <a:spcPts val="0"/>
              </a:spcAft>
              <a:buClrTx/>
              <a:buSzTx/>
              <a:buFontTx/>
              <a:buNone/>
              <a:tabLst/>
              <a:defRPr/>
            </a:pPr>
            <a:endParaRPr lang="en-US" dirty="0"/>
          </a:p>
          <a:p>
            <a:pPr marL="0" marR="0" lvl="0" indent="0" algn="l" defTabSz="914400" rtl="0" eaLnBrk="1" fontAlgn="auto" latinLnBrk="0" hangingPunct="1">
              <a:lnSpc>
                <a:spcPct val="100000"/>
              </a:lnSpc>
              <a:spcBef>
                <a:spcPts val="600"/>
              </a:spcBef>
              <a:spcAft>
                <a:spcPts val="0"/>
              </a:spcAft>
              <a:buClrTx/>
              <a:buSzTx/>
              <a:buFontTx/>
              <a:buNone/>
              <a:tabLst/>
              <a:defRPr/>
            </a:pPr>
            <a:r>
              <a:rPr lang="en-US" dirty="0"/>
              <a:t>In addition to private access via a VPN connection, we also offer direct connection from your premises to the Oracle Cloud Infrastructure network through </a:t>
            </a:r>
            <a:r>
              <a:rPr lang="en-US" dirty="0" err="1"/>
              <a:t>FastConnect</a:t>
            </a:r>
            <a:endParaRPr lang="en-US" dirty="0"/>
          </a:p>
          <a:p>
            <a:pPr marL="0" marR="0" lvl="0" indent="0" algn="l" defTabSz="914400" rtl="0" eaLnBrk="1" fontAlgn="auto" latinLnBrk="0" hangingPunct="1">
              <a:lnSpc>
                <a:spcPct val="100000"/>
              </a:lnSpc>
              <a:spcBef>
                <a:spcPts val="600"/>
              </a:spcBef>
              <a:spcAft>
                <a:spcPts val="0"/>
              </a:spcAft>
              <a:buClrTx/>
              <a:buSzTx/>
              <a:buFontTx/>
              <a:buNone/>
              <a:tabLst/>
              <a:defRPr/>
            </a:pPr>
            <a:endParaRPr lang="en-US" dirty="0"/>
          </a:p>
          <a:p>
            <a:pPr marL="0" marR="0" lvl="0" indent="0" algn="l" defTabSz="914400" rtl="0" eaLnBrk="1" fontAlgn="auto" latinLnBrk="0" hangingPunct="1">
              <a:lnSpc>
                <a:spcPct val="100000"/>
              </a:lnSpc>
              <a:spcBef>
                <a:spcPts val="600"/>
              </a:spcBef>
              <a:spcAft>
                <a:spcPts val="0"/>
              </a:spcAft>
              <a:buClrTx/>
              <a:buSzTx/>
              <a:buFontTx/>
              <a:buNone/>
              <a:tabLst/>
              <a:defRPr/>
            </a:pPr>
            <a:r>
              <a:rPr lang="en-US" dirty="0"/>
              <a:t>Also, we recommend leveraging our managed File Storage Service to optimize capacity consumption and to facilitate your deployment. </a:t>
            </a:r>
            <a:r>
              <a:rPr lang="en-US" b="1" dirty="0"/>
              <a:t>File Storage Service is certified to run as a shared disk resource for a JD Edwards shared app tier file system. </a:t>
            </a:r>
            <a:r>
              <a:rPr lang="en-US" sz="1100" b="0" i="0" kern="1200" dirty="0">
                <a:solidFill>
                  <a:srgbClr val="000000"/>
                </a:solidFill>
                <a:effectLst/>
                <a:latin typeface="+mn-lt"/>
                <a:ea typeface="+mn-ea"/>
                <a:cs typeface="+mn-cs"/>
              </a:rPr>
              <a:t>It can be accessed concurrently by thousands of compute instances across your app and web tier nodes, and can easily scale from KB of data to exabytes. </a:t>
            </a:r>
          </a:p>
          <a:p>
            <a:endParaRPr lang="en-US" dirty="0"/>
          </a:p>
        </p:txBody>
      </p:sp>
      <p:sp>
        <p:nvSpPr>
          <p:cNvPr id="4" name="Slide Number Placeholder 3"/>
          <p:cNvSpPr>
            <a:spLocks noGrp="1"/>
          </p:cNvSpPr>
          <p:nvPr>
            <p:ph type="sldNum" sz="quarter" idx="10"/>
          </p:nvPr>
        </p:nvSpPr>
        <p:spPr/>
        <p:txBody>
          <a:bodyPr/>
          <a:lstStyle/>
          <a:p>
            <a:fld id="{8C72D9AE-7182-4680-8F79-479C4181FF08}" type="slidenum">
              <a:rPr lang="en-US" smtClean="0"/>
              <a:t>19</a:t>
            </a:fld>
            <a:endParaRPr lang="en-US" dirty="0"/>
          </a:p>
        </p:txBody>
      </p:sp>
    </p:spTree>
    <p:extLst>
      <p:ext uri="{BB962C8B-B14F-4D97-AF65-F5344CB8AC3E}">
        <p14:creationId xmlns:p14="http://schemas.microsoft.com/office/powerpoint/2010/main" val="1028672236"/>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2588" y="381000"/>
            <a:ext cx="4572000" cy="2573338"/>
          </a:xfrm>
        </p:spPr>
      </p:sp>
      <p:sp>
        <p:nvSpPr>
          <p:cNvPr id="3" name="Notes Placeholder 2"/>
          <p:cNvSpPr>
            <a:spLocks noGrp="1"/>
          </p:cNvSpPr>
          <p:nvPr>
            <p:ph type="body" idx="1"/>
          </p:nvPr>
        </p:nvSpPr>
        <p:spPr/>
        <p:txBody>
          <a:bodyPr>
            <a:normAutofit lnSpcReduction="10000"/>
          </a:bodyPr>
          <a:lstStyle/>
          <a:p>
            <a:pPr marL="0" marR="0" lvl="0" indent="0" algn="l" defTabSz="914400" rtl="0" eaLnBrk="1" fontAlgn="auto" latinLnBrk="0" hangingPunct="1">
              <a:lnSpc>
                <a:spcPct val="100000"/>
              </a:lnSpc>
              <a:spcBef>
                <a:spcPts val="600"/>
              </a:spcBef>
              <a:spcAft>
                <a:spcPts val="0"/>
              </a:spcAft>
              <a:buClrTx/>
              <a:buSzTx/>
              <a:buFontTx/>
              <a:buNone/>
              <a:tabLst/>
              <a:defRPr/>
            </a:pPr>
            <a:r>
              <a:rPr lang="en-US" b="1" dirty="0"/>
              <a:t>Key OCI value props are bolded</a:t>
            </a:r>
          </a:p>
          <a:p>
            <a:endParaRPr lang="en-US" dirty="0"/>
          </a:p>
          <a:p>
            <a:r>
              <a:rPr lang="en-US" dirty="0"/>
              <a:t>Now, for production use cases, you can architect high availability and DR into your Oracle Cloud Infrastructure environment. We’ve removed the icons for platform features like security lists, route tables, policies, IAM, audit, object storage, and file storage just for simplicity on the diagram. Since we’ve already talked about the networking, I’ll just focus on what you can do differently to support HA and DR.</a:t>
            </a:r>
          </a:p>
          <a:p>
            <a:endParaRPr lang="en-US" dirty="0"/>
          </a:p>
          <a:p>
            <a:pPr marL="0" marR="0" lvl="0" indent="0" algn="l" defTabSz="914400" rtl="0" eaLnBrk="1" fontAlgn="auto" latinLnBrk="0" hangingPunct="1">
              <a:lnSpc>
                <a:spcPct val="100000"/>
              </a:lnSpc>
              <a:spcBef>
                <a:spcPts val="600"/>
              </a:spcBef>
              <a:spcAft>
                <a:spcPts val="0"/>
              </a:spcAft>
              <a:buClrTx/>
              <a:buSzTx/>
              <a:buFontTx/>
              <a:buNone/>
              <a:tabLst/>
              <a:defRPr/>
            </a:pPr>
            <a:r>
              <a:rPr lang="en-US" dirty="0"/>
              <a:t>Here you have your Primary region and a separate DR region. Again each region you have your Logic, Web and Database tiers, and so forth. For high IOPS requirements, we offer bare metal compute in standard, high IO and dense IO shapes. For the highest database performance, we’re the only cloud where you can get Database RAC and Exadata.</a:t>
            </a:r>
          </a:p>
          <a:p>
            <a:endParaRPr lang="en-US" b="1" dirty="0"/>
          </a:p>
          <a:p>
            <a:r>
              <a:rPr lang="en-US" b="1" dirty="0"/>
              <a:t>App tiers are synced with </a:t>
            </a:r>
            <a:r>
              <a:rPr lang="en-US" b="1" dirty="0" err="1"/>
              <a:t>rsync</a:t>
            </a:r>
            <a:r>
              <a:rPr lang="en-US" b="1" dirty="0"/>
              <a:t> and database tier synced with either Data Guard or Active Data Guard. If you have to fail over it’s primarily a DNS and app config change to make your DR region active</a:t>
            </a:r>
          </a:p>
          <a:p>
            <a:endParaRPr lang="en-US" dirty="0"/>
          </a:p>
          <a:p>
            <a:r>
              <a:rPr lang="en-US" dirty="0"/>
              <a:t>Let’s dig into the Primary region. Notice that here we’ve distributed the app tier across 2 Availability Domains to guard against localized failures. At the very top you have traffic coming through a load balancer, distributing incoming traffic across app tier nodes in both Availability Domains</a:t>
            </a:r>
          </a:p>
          <a:p>
            <a:endParaRPr lang="en-US" dirty="0"/>
          </a:p>
          <a:p>
            <a:pPr marL="0" marR="0" lvl="0" indent="0" algn="l" defTabSz="914400" rtl="0" eaLnBrk="1" fontAlgn="auto" latinLnBrk="0" hangingPunct="1">
              <a:lnSpc>
                <a:spcPct val="100000"/>
              </a:lnSpc>
              <a:spcBef>
                <a:spcPts val="600"/>
              </a:spcBef>
              <a:spcAft>
                <a:spcPts val="0"/>
              </a:spcAft>
              <a:buClrTx/>
              <a:buSzTx/>
              <a:buFontTx/>
              <a:buNone/>
              <a:tabLst/>
              <a:defRPr/>
            </a:pPr>
            <a:r>
              <a:rPr lang="en-US" dirty="0"/>
              <a:t>We’d like to point out that </a:t>
            </a:r>
            <a:r>
              <a:rPr lang="en-US" b="1" dirty="0"/>
              <a:t>for high IOPS requirements, we offer bare metal compute in standard, high IO and dense IO shapes. </a:t>
            </a:r>
          </a:p>
          <a:p>
            <a:pPr marL="0" marR="0" lvl="0" indent="0" algn="l" defTabSz="914400" rtl="0" eaLnBrk="1" fontAlgn="auto" latinLnBrk="0" hangingPunct="1">
              <a:lnSpc>
                <a:spcPct val="100000"/>
              </a:lnSpc>
              <a:spcBef>
                <a:spcPts val="600"/>
              </a:spcBef>
              <a:spcAft>
                <a:spcPts val="0"/>
              </a:spcAft>
              <a:buClrTx/>
              <a:buSzTx/>
              <a:buFontTx/>
              <a:buNone/>
              <a:tabLst/>
              <a:defRPr/>
            </a:pPr>
            <a:endParaRPr lang="en-US" b="1" dirty="0"/>
          </a:p>
          <a:p>
            <a:r>
              <a:rPr lang="en-US" dirty="0"/>
              <a:t>Each of the app tier nodes will be talking to one of the database nodes. </a:t>
            </a:r>
            <a:r>
              <a:rPr lang="en-US" b="1" dirty="0"/>
              <a:t>And Oracle is the only cloud vendor to support RAC or Exadata, so you can get high availability even within a single AD. </a:t>
            </a:r>
            <a:r>
              <a:rPr lang="en-US" dirty="0"/>
              <a:t>In the unlikely event of localized failure in the database, we sync using Active Data Guard to an equivalent database in the other AD.</a:t>
            </a:r>
          </a:p>
          <a:p>
            <a:endParaRPr lang="en-US" dirty="0"/>
          </a:p>
          <a:p>
            <a:endParaRPr lang="en-US" dirty="0"/>
          </a:p>
          <a:p>
            <a:endParaRPr lang="en-US" dirty="0"/>
          </a:p>
        </p:txBody>
      </p:sp>
      <p:sp>
        <p:nvSpPr>
          <p:cNvPr id="4" name="Slide Number Placeholder 3"/>
          <p:cNvSpPr>
            <a:spLocks noGrp="1"/>
          </p:cNvSpPr>
          <p:nvPr>
            <p:ph type="sldNum" sz="quarter" idx="10"/>
          </p:nvPr>
        </p:nvSpPr>
        <p:spPr/>
        <p:txBody>
          <a:bodyPr/>
          <a:lstStyle/>
          <a:p>
            <a:fld id="{8C72D9AE-7182-4680-8F79-479C4181FF08}" type="slidenum">
              <a:rPr lang="en-US" smtClean="0"/>
              <a:t>20</a:t>
            </a:fld>
            <a:endParaRPr lang="en-US" dirty="0"/>
          </a:p>
        </p:txBody>
      </p:sp>
    </p:spTree>
    <p:extLst>
      <p:ext uri="{BB962C8B-B14F-4D97-AF65-F5344CB8AC3E}">
        <p14:creationId xmlns:p14="http://schemas.microsoft.com/office/powerpoint/2010/main" val="3853891087"/>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2588" y="381000"/>
            <a:ext cx="4572000" cy="2573338"/>
          </a:xfrm>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600"/>
              </a:spcBef>
              <a:spcAft>
                <a:spcPts val="0"/>
              </a:spcAft>
              <a:buClrTx/>
              <a:buSzTx/>
              <a:buFontTx/>
              <a:buNone/>
              <a:tabLst/>
              <a:defRPr/>
            </a:pPr>
            <a:r>
              <a:rPr lang="en-US" dirty="0" err="1"/>
              <a:t>TruGreen</a:t>
            </a:r>
            <a:r>
              <a:rPr lang="en-US" dirty="0"/>
              <a:t> is the largest lawn care company in the US, and they’ve been able to modernize an outdated solution stack in the cloud. They replaced an outdated JD Edwards, </a:t>
            </a:r>
            <a:r>
              <a:rPr lang="en-US" dirty="0" err="1"/>
              <a:t>Websphere</a:t>
            </a:r>
            <a:r>
              <a:rPr lang="en-US" dirty="0"/>
              <a:t>, DB2, AIX stack with up to date infrastructure and software - Oracle Cloud Infrastructure Compute, Load Balancers, Oracle Database Cloud Service – Bare Metal.</a:t>
            </a:r>
          </a:p>
          <a:p>
            <a:r>
              <a:rPr lang="en-US" dirty="0"/>
              <a:t>Our partner Velocity’s VCAMP orchestration tool uses Oracle Cloud APIs to automate deployment and management of the solution</a:t>
            </a:r>
          </a:p>
          <a:p>
            <a:endParaRPr lang="en-US" dirty="0"/>
          </a:p>
          <a:p>
            <a:r>
              <a:rPr lang="en-US" dirty="0"/>
              <a:t>And they’re experience average ERP query response times of 0.07 seconds</a:t>
            </a:r>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8C72D9AE-7182-4680-8F79-479C4181FF08}" type="slidenum">
              <a:rPr kumimoji="0" lang="en-US" sz="1200" b="0" i="0" u="none" strike="noStrike" kern="1200" cap="none" spc="0" normalizeH="0" baseline="0" noProof="0" smtClean="0">
                <a:ln>
                  <a:noFill/>
                </a:ln>
                <a:solidFill>
                  <a:srgbClr val="58595B"/>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21</a:t>
            </a:fld>
            <a:endParaRPr kumimoji="0" lang="en-US" sz="1200" b="0" i="0" u="none" strike="noStrike" kern="1200" cap="none" spc="0" normalizeH="0" baseline="0" noProof="0" dirty="0">
              <a:ln>
                <a:noFill/>
              </a:ln>
              <a:solidFill>
                <a:srgbClr val="58595B"/>
              </a:solidFill>
              <a:effectLst/>
              <a:uLnTx/>
              <a:uFillTx/>
              <a:latin typeface="Calibri"/>
              <a:ea typeface="+mn-ea"/>
              <a:cs typeface="+mn-cs"/>
            </a:endParaRPr>
          </a:p>
        </p:txBody>
      </p:sp>
    </p:spTree>
    <p:extLst>
      <p:ext uri="{BB962C8B-B14F-4D97-AF65-F5344CB8AC3E}">
        <p14:creationId xmlns:p14="http://schemas.microsoft.com/office/powerpoint/2010/main" val="524550787"/>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2588" y="381000"/>
            <a:ext cx="4572000" cy="2573338"/>
          </a:xfrm>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8C72D9AE-7182-4680-8F79-479C4181FF08}" type="slidenum">
              <a:rPr lang="en-US" smtClean="0"/>
              <a:t>2</a:t>
            </a:fld>
            <a:endParaRPr lang="en-US" dirty="0"/>
          </a:p>
        </p:txBody>
      </p:sp>
    </p:spTree>
    <p:extLst>
      <p:ext uri="{BB962C8B-B14F-4D97-AF65-F5344CB8AC3E}">
        <p14:creationId xmlns:p14="http://schemas.microsoft.com/office/powerpoint/2010/main" val="4250555522"/>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2588" y="381000"/>
            <a:ext cx="4572000" cy="2573338"/>
          </a:xfrm>
        </p:spPr>
      </p:sp>
      <p:sp>
        <p:nvSpPr>
          <p:cNvPr id="3" name="Notes Placeholder 2"/>
          <p:cNvSpPr>
            <a:spLocks noGrp="1"/>
          </p:cNvSpPr>
          <p:nvPr>
            <p:ph type="body" idx="1"/>
          </p:nvPr>
        </p:nvSpPr>
        <p:spPr/>
        <p:txBody>
          <a:bodyPr/>
          <a:lstStyle/>
          <a:p>
            <a:r>
              <a:rPr lang="en-US" sz="1100" b="0" i="0" kern="1200" dirty="0">
                <a:solidFill>
                  <a:srgbClr val="000000"/>
                </a:solidFill>
                <a:effectLst/>
                <a:latin typeface="+mn-lt"/>
                <a:ea typeface="+mn-ea"/>
                <a:cs typeface="+mn-cs"/>
              </a:rPr>
              <a:t>Here’s how to deploy JD Edwards on Oracle Cloud Infrastructure at a very high level</a:t>
            </a:r>
          </a:p>
          <a:p>
            <a:endParaRPr lang="en-US" sz="1100" b="0" i="0" kern="1200" dirty="0">
              <a:solidFill>
                <a:srgbClr val="000000"/>
              </a:solidFill>
              <a:effectLst/>
              <a:latin typeface="+mn-lt"/>
              <a:ea typeface="+mn-ea"/>
              <a:cs typeface="+mn-cs"/>
            </a:endParaRPr>
          </a:p>
          <a:p>
            <a:r>
              <a:rPr lang="en-US" sz="1100" b="0" i="0" kern="1200" dirty="0">
                <a:solidFill>
                  <a:srgbClr val="000000"/>
                </a:solidFill>
                <a:effectLst/>
                <a:latin typeface="+mn-lt"/>
                <a:ea typeface="+mn-ea"/>
                <a:cs typeface="+mn-cs"/>
              </a:rPr>
              <a:t>Oracle Cloud Infrastructure provides all of the essential elements for a secure JD Edwards operating environment. To get going, you install </a:t>
            </a:r>
            <a:r>
              <a:rPr lang="en-US" sz="1100" b="0" i="0" u="none" strike="noStrike" kern="1200" dirty="0">
                <a:solidFill>
                  <a:srgbClr val="000000"/>
                </a:solidFill>
                <a:effectLst/>
                <a:latin typeface="+mn-lt"/>
                <a:ea typeface="+mn-ea"/>
                <a:cs typeface="+mn-cs"/>
                <a:hlinkClick r:id="rId3"/>
              </a:rPr>
              <a:t>Terraform</a:t>
            </a:r>
            <a:r>
              <a:rPr lang="en-US" sz="1100" b="0" i="0" kern="1200" dirty="0">
                <a:solidFill>
                  <a:srgbClr val="000000"/>
                </a:solidFill>
                <a:effectLst/>
                <a:latin typeface="+mn-lt"/>
                <a:ea typeface="+mn-ea"/>
                <a:cs typeface="+mn-cs"/>
              </a:rPr>
              <a:t> and a set of Oracle-provided Terraform sample scripts. You then create a configuration file to point to the tenancy where you want the JD Edwards environment to be provisioned. You can customize the number of servers to deploy and details like hostnames and account credentials used during the deployment. The automation creates private subnets and security lists to allow only necessary communications between tiers, provisions the required storage and compute instances, installs the Oracle WebLogic and JD Edwards </a:t>
            </a:r>
            <a:r>
              <a:rPr lang="en-US" sz="1100" b="0" i="0" kern="1200" dirty="0" err="1">
                <a:solidFill>
                  <a:srgbClr val="000000"/>
                </a:solidFill>
                <a:effectLst/>
                <a:latin typeface="+mn-lt"/>
                <a:ea typeface="+mn-ea"/>
                <a:cs typeface="+mn-cs"/>
              </a:rPr>
              <a:t>EnterpriseOne</a:t>
            </a:r>
            <a:r>
              <a:rPr lang="en-US" sz="1100" b="0" i="0" kern="1200" dirty="0">
                <a:solidFill>
                  <a:srgbClr val="000000"/>
                </a:solidFill>
                <a:effectLst/>
                <a:latin typeface="+mn-lt"/>
                <a:ea typeface="+mn-ea"/>
                <a:cs typeface="+mn-cs"/>
              </a:rPr>
              <a:t> software, and provisions a JD Edwards database instance by using the Oracle Cloud Infrastructure Database service.</a:t>
            </a:r>
          </a:p>
          <a:p>
            <a:endParaRPr lang="en-US" sz="1100" b="0" i="0" kern="1200" dirty="0">
              <a:solidFill>
                <a:srgbClr val="000000"/>
              </a:solidFill>
              <a:effectLst/>
              <a:latin typeface="+mn-lt"/>
              <a:ea typeface="+mn-ea"/>
              <a:cs typeface="+mn-cs"/>
            </a:endParaRPr>
          </a:p>
          <a:p>
            <a:r>
              <a:rPr lang="en-US" sz="1100" b="0" i="0" kern="1200" dirty="0">
                <a:solidFill>
                  <a:srgbClr val="000000"/>
                </a:solidFill>
                <a:effectLst/>
                <a:latin typeface="+mn-lt"/>
                <a:ea typeface="+mn-ea"/>
                <a:cs typeface="+mn-cs"/>
              </a:rPr>
              <a:t>JD Edwards is a highly customizable platform that can meet a wide variety of business needs. You establish a </a:t>
            </a:r>
            <a:r>
              <a:rPr lang="en-US" sz="1100" b="0" i="1" kern="1200" dirty="0">
                <a:solidFill>
                  <a:srgbClr val="000000"/>
                </a:solidFill>
                <a:effectLst/>
                <a:latin typeface="+mn-lt"/>
                <a:ea typeface="+mn-ea"/>
                <a:cs typeface="+mn-cs"/>
              </a:rPr>
              <a:t>base </a:t>
            </a:r>
            <a:r>
              <a:rPr lang="en-US" sz="1100" b="0" i="0" kern="1200" dirty="0">
                <a:solidFill>
                  <a:srgbClr val="000000"/>
                </a:solidFill>
                <a:effectLst/>
                <a:latin typeface="+mn-lt"/>
                <a:ea typeface="+mn-ea"/>
                <a:cs typeface="+mn-cs"/>
              </a:rPr>
              <a:t>configuration by using the Oracle One-Click Provisioning tool. After the Terraform step is completed, you set up the One-Click software on the Server Manager Console host. Finally, you launch and connect to the provisioning console, provide the required JD Edwards configuration and orchestration details, and then sit back and watch as the environment is fully deployed.</a:t>
            </a:r>
          </a:p>
          <a:p>
            <a:endParaRPr lang="en-US" sz="1100" b="0" i="0" kern="1200" dirty="0">
              <a:solidFill>
                <a:srgbClr val="000000"/>
              </a:solidFill>
              <a:effectLst/>
              <a:latin typeface="+mn-lt"/>
              <a:ea typeface="+mn-ea"/>
              <a:cs typeface="+mn-cs"/>
            </a:endParaRPr>
          </a:p>
          <a:p>
            <a:r>
              <a:rPr lang="en-US" sz="1100" b="0" i="0" kern="1200" dirty="0">
                <a:solidFill>
                  <a:srgbClr val="000000"/>
                </a:solidFill>
                <a:effectLst/>
                <a:latin typeface="+mn-lt"/>
                <a:ea typeface="+mn-ea"/>
                <a:cs typeface="+mn-cs"/>
              </a:rPr>
              <a:t>Source: https://blogs.oracle.com/cloud-infrastructure/deploy-jd-edwards-on-oracle-cloud-infrastructure-in-just-three-steps</a:t>
            </a:r>
            <a:endParaRPr lang="en-US" dirty="0"/>
          </a:p>
        </p:txBody>
      </p:sp>
      <p:sp>
        <p:nvSpPr>
          <p:cNvPr id="4" name="Slide Number Placeholder 3"/>
          <p:cNvSpPr>
            <a:spLocks noGrp="1"/>
          </p:cNvSpPr>
          <p:nvPr>
            <p:ph type="sldNum" sz="quarter" idx="10"/>
          </p:nvPr>
        </p:nvSpPr>
        <p:spPr/>
        <p:txBody>
          <a:bodyPr/>
          <a:lstStyle/>
          <a:p>
            <a:fld id="{8C72D9AE-7182-4680-8F79-479C4181FF08}" type="slidenum">
              <a:rPr lang="en-US" smtClean="0"/>
              <a:t>22</a:t>
            </a:fld>
            <a:endParaRPr lang="en-US" dirty="0"/>
          </a:p>
        </p:txBody>
      </p:sp>
    </p:spTree>
    <p:extLst>
      <p:ext uri="{BB962C8B-B14F-4D97-AF65-F5344CB8AC3E}">
        <p14:creationId xmlns:p14="http://schemas.microsoft.com/office/powerpoint/2010/main" val="2380488758"/>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2588" y="381000"/>
            <a:ext cx="4572000" cy="2573338"/>
          </a:xfrm>
        </p:spPr>
      </p:sp>
      <p:sp>
        <p:nvSpPr>
          <p:cNvPr id="3" name="Notes Placeholder 2"/>
          <p:cNvSpPr>
            <a:spLocks noGrp="1"/>
          </p:cNvSpPr>
          <p:nvPr>
            <p:ph type="body" idx="1"/>
          </p:nvPr>
        </p:nvSpPr>
        <p:spPr/>
        <p:txBody>
          <a:bodyPr>
            <a:normAutofit fontScale="70000" lnSpcReduction="20000"/>
          </a:bodyPr>
          <a:lstStyle/>
          <a:p>
            <a:r>
              <a:rPr lang="en-US" b="1" dirty="0"/>
              <a:t>Key OCI value props are bolded</a:t>
            </a:r>
          </a:p>
          <a:p>
            <a:endParaRPr lang="en-US" dirty="0"/>
          </a:p>
          <a:p>
            <a:r>
              <a:rPr lang="en-US" dirty="0"/>
              <a:t>We’ll walk through a simple reference architecture for a non-production environment for PeopleSoft for demo/training or dev/test.</a:t>
            </a:r>
          </a:p>
          <a:p>
            <a:endParaRPr lang="en-US" dirty="0"/>
          </a:p>
          <a:p>
            <a:r>
              <a:rPr lang="en-US" dirty="0"/>
              <a:t>In Oracle Cloud Infrastructure, you can select the ideal region for your needs. </a:t>
            </a:r>
            <a:r>
              <a:rPr lang="en-US" b="1" dirty="0"/>
              <a:t>Each region typically has 3 physically separated Availability Domains for fault tolerance</a:t>
            </a:r>
            <a:r>
              <a:rPr lang="en-US" dirty="0"/>
              <a:t>. For demo/training use cases – for example – some customers opt for 1 Availability Domain.</a:t>
            </a:r>
          </a:p>
          <a:p>
            <a:endParaRPr lang="en-US" dirty="0"/>
          </a:p>
          <a:p>
            <a:r>
              <a:rPr lang="en-US" b="1" dirty="0"/>
              <a:t>With Oracle’s Virtual Cloud Network, you can build the network services you need in the cloud with the same flexibility that you have today with your on-premises environment. </a:t>
            </a:r>
            <a:r>
              <a:rPr lang="en-US" b="0" dirty="0"/>
              <a:t>Our non oversubscribed network ensures the predictable performance, low latency and high throughput that you need to effectively run PeopleSoft and the databases that support it</a:t>
            </a:r>
            <a:endParaRPr lang="en-US" b="1" dirty="0"/>
          </a:p>
          <a:p>
            <a:endParaRPr lang="en-US" b="1" dirty="0"/>
          </a:p>
          <a:p>
            <a:r>
              <a:rPr lang="en-US" b="1" dirty="0"/>
              <a:t>You can build an isolated virtual network with granular controls including subnets, route tables and security lists. </a:t>
            </a:r>
            <a:r>
              <a:rPr lang="en-US" dirty="0"/>
              <a:t>Here you could create subnets for your Bastion server for internal access and management and Database Tier. For demo/training or non-production use cases, we combined Web PeopleSoft Internet Architecture (PIA), Elastic Search (ES) cluster, Mid tier and optional Windows Client Server in one subnet.</a:t>
            </a:r>
          </a:p>
          <a:p>
            <a:endParaRPr lang="en-US" b="0" baseline="0" dirty="0"/>
          </a:p>
          <a:p>
            <a:pPr marL="0" marR="0" lvl="0" indent="0" algn="l" defTabSz="914400" rtl="0" eaLnBrk="1" fontAlgn="auto" latinLnBrk="0" hangingPunct="1">
              <a:lnSpc>
                <a:spcPct val="100000"/>
              </a:lnSpc>
              <a:spcBef>
                <a:spcPts val="600"/>
              </a:spcBef>
              <a:spcAft>
                <a:spcPts val="0"/>
              </a:spcAft>
              <a:buClrTx/>
              <a:buSzTx/>
              <a:buFontTx/>
              <a:buNone/>
              <a:tabLst/>
              <a:defRPr/>
            </a:pPr>
            <a:r>
              <a:rPr lang="en-US" b="0" baseline="0" dirty="0"/>
              <a:t>Inbound access can come via an internet gateway up top which connects from the public internet. </a:t>
            </a:r>
            <a:r>
              <a:rPr lang="en-US" dirty="0"/>
              <a:t>However, this architecture can also be applied in a completely private way with access </a:t>
            </a:r>
            <a:r>
              <a:rPr lang="en-US" b="0" baseline="0" dirty="0"/>
              <a:t>over a VPN connection from your on-premises network to your OCI network via a Dynamic Routable Gateway or DRG. The private access can be used for internal management </a:t>
            </a:r>
            <a:r>
              <a:rPr lang="en-US" dirty="0"/>
              <a:t>or for your application in the cloud to communicate with on-premises apps and components over your private IP network. </a:t>
            </a:r>
            <a:r>
              <a:rPr lang="en-US" b="1" dirty="0"/>
              <a:t>This way, all of your integrations with components like line printers and other apps should just continue to work seamlessly.</a:t>
            </a:r>
          </a:p>
          <a:p>
            <a:endParaRPr lang="en-US" dirty="0"/>
          </a:p>
          <a:p>
            <a:pPr marL="0" marR="0" lvl="0" indent="0" algn="l" defTabSz="914400" rtl="0" eaLnBrk="1" fontAlgn="auto" latinLnBrk="0" hangingPunct="1">
              <a:lnSpc>
                <a:spcPct val="100000"/>
              </a:lnSpc>
              <a:spcBef>
                <a:spcPts val="600"/>
              </a:spcBef>
              <a:spcAft>
                <a:spcPts val="0"/>
              </a:spcAft>
              <a:buClrTx/>
              <a:buSzTx/>
              <a:buFontTx/>
              <a:buNone/>
              <a:tabLst/>
              <a:defRPr/>
            </a:pPr>
            <a:r>
              <a:rPr lang="en-US" dirty="0"/>
              <a:t>Let’s talk about the App/Web tier and Database tier for a bit. Here we’re running PeopleSoft Internet Architecture (PIA), Elastic Search (ES), Mid-tier and an optional Windows Client on VMs, </a:t>
            </a:r>
            <a:r>
              <a:rPr lang="en-US" b="1" dirty="0"/>
              <a:t>but our unique network design with off-box virtualization enables our customers to run unique resources like our high IO and dense IO bare metal shapes for high performance needs, as well as database RAC and Exadata. </a:t>
            </a:r>
            <a:r>
              <a:rPr lang="en-US" dirty="0"/>
              <a:t>The main difference is that by running in the cloud, you can scale elastically and pay for only the resources that you need to use. </a:t>
            </a:r>
            <a:r>
              <a:rPr lang="en-US" b="1" dirty="0"/>
              <a:t>We also offer the Block Volumes that give you the highest performance for your buck. </a:t>
            </a:r>
            <a:r>
              <a:rPr lang="en-US" dirty="0"/>
              <a:t>With Oracle Cloud Infrastructure, you’re not sacrificing any of the performance that you’ve come to expect on-premises</a:t>
            </a:r>
          </a:p>
          <a:p>
            <a:endParaRPr lang="en-US" dirty="0"/>
          </a:p>
          <a:p>
            <a:r>
              <a:rPr lang="en-US" dirty="0"/>
              <a:t>Highly durable object storage is available for backup and restore. And from a governance perspective be able to create policies, do ID and access management and audit. Every API call made from the CLI or SDK is recorded, and we store all events for 365 days at no added cost. </a:t>
            </a:r>
          </a:p>
          <a:p>
            <a:endParaRPr lang="en-US" dirty="0"/>
          </a:p>
          <a:p>
            <a:r>
              <a:rPr lang="en-US" dirty="0"/>
              <a:t>Resource: https://docs.oracle.com/en/solutions/learn-architecture-deploy-peoplesoft/index.html#GUID-3C2AFE54-DE6A-4FF2-9387-64338CBDD428</a:t>
            </a:r>
          </a:p>
        </p:txBody>
      </p:sp>
      <p:sp>
        <p:nvSpPr>
          <p:cNvPr id="4" name="Slide Number Placeholder 3"/>
          <p:cNvSpPr>
            <a:spLocks noGrp="1"/>
          </p:cNvSpPr>
          <p:nvPr>
            <p:ph type="sldNum" sz="quarter" idx="10"/>
          </p:nvPr>
        </p:nvSpPr>
        <p:spPr/>
        <p:txBody>
          <a:bodyPr/>
          <a:lstStyle/>
          <a:p>
            <a:fld id="{0363F62D-83D2-1E48-A3F5-D021FB748A50}" type="slidenum">
              <a:rPr lang="en-US" smtClean="0"/>
              <a:t>24</a:t>
            </a:fld>
            <a:endParaRPr lang="en-US"/>
          </a:p>
        </p:txBody>
      </p:sp>
    </p:spTree>
    <p:extLst>
      <p:ext uri="{BB962C8B-B14F-4D97-AF65-F5344CB8AC3E}">
        <p14:creationId xmlns:p14="http://schemas.microsoft.com/office/powerpoint/2010/main" val="3155508130"/>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2588" y="381000"/>
            <a:ext cx="4572000" cy="2573338"/>
          </a:xfrm>
        </p:spPr>
      </p:sp>
      <p:sp>
        <p:nvSpPr>
          <p:cNvPr id="3" name="Notes Placeholder 2"/>
          <p:cNvSpPr>
            <a:spLocks noGrp="1"/>
          </p:cNvSpPr>
          <p:nvPr>
            <p:ph type="body" idx="1"/>
          </p:nvPr>
        </p:nvSpPr>
        <p:spPr/>
        <p:txBody>
          <a:bodyPr>
            <a:normAutofit/>
          </a:bodyPr>
          <a:lstStyle/>
          <a:p>
            <a:pPr marL="0" marR="0" lvl="0" indent="0" algn="l" defTabSz="914400" rtl="0" eaLnBrk="1" fontAlgn="auto" latinLnBrk="0" hangingPunct="1">
              <a:lnSpc>
                <a:spcPct val="100000"/>
              </a:lnSpc>
              <a:spcBef>
                <a:spcPts val="600"/>
              </a:spcBef>
              <a:spcAft>
                <a:spcPts val="0"/>
              </a:spcAft>
              <a:buClrTx/>
              <a:buSzTx/>
              <a:buFontTx/>
              <a:buNone/>
              <a:tabLst/>
              <a:defRPr/>
            </a:pPr>
            <a:r>
              <a:rPr lang="en-US" b="1" dirty="0"/>
              <a:t>Key OCI value props are bolded</a:t>
            </a:r>
          </a:p>
          <a:p>
            <a:pPr marL="0" marR="0" lvl="0" indent="0" algn="l" defTabSz="914400" rtl="0" eaLnBrk="1" fontAlgn="auto" latinLnBrk="0" hangingPunct="1">
              <a:lnSpc>
                <a:spcPct val="100000"/>
              </a:lnSpc>
              <a:spcBef>
                <a:spcPts val="600"/>
              </a:spcBef>
              <a:spcAft>
                <a:spcPts val="0"/>
              </a:spcAft>
              <a:buClrTx/>
              <a:buSzTx/>
              <a:buFontTx/>
              <a:buNone/>
              <a:tabLst/>
              <a:defRPr/>
            </a:pPr>
            <a:endParaRPr lang="en-US" dirty="0"/>
          </a:p>
          <a:p>
            <a:pPr marL="0" marR="0" lvl="0" indent="0" algn="l" defTabSz="914400" rtl="0" eaLnBrk="1" fontAlgn="auto" latinLnBrk="0" hangingPunct="1">
              <a:lnSpc>
                <a:spcPct val="100000"/>
              </a:lnSpc>
              <a:spcBef>
                <a:spcPts val="600"/>
              </a:spcBef>
              <a:spcAft>
                <a:spcPts val="0"/>
              </a:spcAft>
              <a:buClrTx/>
              <a:buSzTx/>
              <a:buFontTx/>
              <a:buNone/>
              <a:tabLst/>
              <a:defRPr/>
            </a:pPr>
            <a:r>
              <a:rPr lang="en-US" dirty="0"/>
              <a:t>For DR in the cloud and even production use cases in a single AD, you have the flexibility to separate your different tiers into different subnets for security.</a:t>
            </a:r>
          </a:p>
          <a:p>
            <a:pPr marL="0" marR="0" lvl="0" indent="0" algn="l" defTabSz="914400" rtl="0" eaLnBrk="1" fontAlgn="auto" latinLnBrk="0" hangingPunct="1">
              <a:lnSpc>
                <a:spcPct val="100000"/>
              </a:lnSpc>
              <a:spcBef>
                <a:spcPts val="600"/>
              </a:spcBef>
              <a:spcAft>
                <a:spcPts val="0"/>
              </a:spcAft>
              <a:buClrTx/>
              <a:buSzTx/>
              <a:buFontTx/>
              <a:buNone/>
              <a:tabLst/>
              <a:defRPr/>
            </a:pPr>
            <a:endParaRPr lang="en-US" dirty="0"/>
          </a:p>
          <a:p>
            <a:pPr marL="0" marR="0" lvl="0" indent="0" algn="l" defTabSz="914400" rtl="0" eaLnBrk="1" fontAlgn="auto" latinLnBrk="0" hangingPunct="1">
              <a:lnSpc>
                <a:spcPct val="100000"/>
              </a:lnSpc>
              <a:spcBef>
                <a:spcPts val="600"/>
              </a:spcBef>
              <a:spcAft>
                <a:spcPts val="0"/>
              </a:spcAft>
              <a:buClrTx/>
              <a:buSzTx/>
              <a:buFontTx/>
              <a:buNone/>
              <a:tabLst/>
              <a:defRPr/>
            </a:pPr>
            <a:r>
              <a:rPr lang="en-US" dirty="0"/>
              <a:t>In addition to private access via a VPN connection, we also offer direct connection from your premises to the Oracle Cloud Infrastructure network through </a:t>
            </a:r>
            <a:r>
              <a:rPr lang="en-US" dirty="0" err="1"/>
              <a:t>FastConnect</a:t>
            </a:r>
            <a:endParaRPr lang="en-US" dirty="0"/>
          </a:p>
          <a:p>
            <a:pPr marL="0" marR="0" lvl="0" indent="0" algn="l" defTabSz="914400" rtl="0" eaLnBrk="1" fontAlgn="auto" latinLnBrk="0" hangingPunct="1">
              <a:lnSpc>
                <a:spcPct val="100000"/>
              </a:lnSpc>
              <a:spcBef>
                <a:spcPts val="600"/>
              </a:spcBef>
              <a:spcAft>
                <a:spcPts val="0"/>
              </a:spcAft>
              <a:buClrTx/>
              <a:buSzTx/>
              <a:buFontTx/>
              <a:buNone/>
              <a:tabLst/>
              <a:defRPr/>
            </a:pPr>
            <a:endParaRPr lang="en-US" dirty="0"/>
          </a:p>
          <a:p>
            <a:pPr marL="0" marR="0" lvl="0" indent="0" algn="l" defTabSz="914400" rtl="0" eaLnBrk="1" fontAlgn="auto" latinLnBrk="0" hangingPunct="1">
              <a:lnSpc>
                <a:spcPct val="100000"/>
              </a:lnSpc>
              <a:spcBef>
                <a:spcPts val="600"/>
              </a:spcBef>
              <a:spcAft>
                <a:spcPts val="0"/>
              </a:spcAft>
              <a:buClrTx/>
              <a:buSzTx/>
              <a:buFontTx/>
              <a:buNone/>
              <a:tabLst/>
              <a:defRPr/>
            </a:pPr>
            <a:r>
              <a:rPr lang="en-US" dirty="0"/>
              <a:t>Also, we recommend leveraging our managed File Storage Service to optimize capacity consumption and to facilitate your deployment. </a:t>
            </a:r>
            <a:r>
              <a:rPr lang="en-US" b="1" dirty="0"/>
              <a:t>File Storage Service is certified to run as a shared disk resource for a shared app tier file system. </a:t>
            </a:r>
            <a:r>
              <a:rPr lang="en-US" sz="1100" b="0" i="0" kern="1200" dirty="0">
                <a:solidFill>
                  <a:srgbClr val="000000"/>
                </a:solidFill>
                <a:effectLst/>
                <a:latin typeface="+mn-lt"/>
                <a:ea typeface="+mn-ea"/>
                <a:cs typeface="+mn-cs"/>
              </a:rPr>
              <a:t>It can be accessed concurrently by thousands of compute instances across your app and web tier nodes, and can easily scale from KB of data to exabytes. </a:t>
            </a:r>
          </a:p>
          <a:p>
            <a:endParaRPr lang="en-US" dirty="0"/>
          </a:p>
          <a:p>
            <a:pPr marL="0" marR="0" lvl="0" indent="0" algn="l" defTabSz="914400" rtl="0" eaLnBrk="1" fontAlgn="auto" latinLnBrk="0" hangingPunct="1">
              <a:lnSpc>
                <a:spcPct val="100000"/>
              </a:lnSpc>
              <a:spcBef>
                <a:spcPts val="600"/>
              </a:spcBef>
              <a:spcAft>
                <a:spcPts val="0"/>
              </a:spcAft>
              <a:buClrTx/>
              <a:buSzTx/>
              <a:buFontTx/>
              <a:buNone/>
              <a:tabLst/>
              <a:defRPr/>
            </a:pPr>
            <a:r>
              <a:rPr lang="en-US" dirty="0"/>
              <a:t>Resource: https://docs.oracle.com/en/solutions/learn-architecture-deploy-peoplesoft/index.html#GUID-3C2AFE54-DE6A-4FF2-9387-64338CBDD428</a:t>
            </a:r>
          </a:p>
          <a:p>
            <a:pPr marL="0" marR="0" lvl="0" indent="0" algn="l" defTabSz="914400" rtl="0" eaLnBrk="1" fontAlgn="auto" latinLnBrk="0" hangingPunct="1">
              <a:lnSpc>
                <a:spcPct val="100000"/>
              </a:lnSpc>
              <a:spcBef>
                <a:spcPts val="600"/>
              </a:spcBef>
              <a:spcAft>
                <a:spcPts val="0"/>
              </a:spcAft>
              <a:buClrTx/>
              <a:buSzTx/>
              <a:buFontTx/>
              <a:buNone/>
              <a:tabLst/>
              <a:defRPr/>
            </a:pPr>
            <a:r>
              <a:rPr lang="en-US" dirty="0"/>
              <a:t>Acronyms</a:t>
            </a:r>
          </a:p>
          <a:p>
            <a:r>
              <a:rPr lang="en-US" dirty="0"/>
              <a:t>RPS: Reverse Proxy Server (optional)</a:t>
            </a:r>
          </a:p>
          <a:p>
            <a:r>
              <a:rPr lang="en-US" dirty="0"/>
              <a:t>OHS: Oracle HTTP Server</a:t>
            </a:r>
          </a:p>
          <a:p>
            <a:pPr marL="0" marR="0" lvl="0" indent="0" algn="l" defTabSz="914400" rtl="0" eaLnBrk="1" fontAlgn="auto" latinLnBrk="0" hangingPunct="1">
              <a:lnSpc>
                <a:spcPct val="100000"/>
              </a:lnSpc>
              <a:spcBef>
                <a:spcPts val="600"/>
              </a:spcBef>
              <a:spcAft>
                <a:spcPts val="0"/>
              </a:spcAft>
              <a:buClrTx/>
              <a:buSzTx/>
              <a:buFontTx/>
              <a:buNone/>
              <a:tabLst/>
              <a:defRPr/>
            </a:pPr>
            <a:endParaRPr lang="en-US" dirty="0"/>
          </a:p>
          <a:p>
            <a:endParaRPr lang="en-US" dirty="0"/>
          </a:p>
        </p:txBody>
      </p:sp>
      <p:sp>
        <p:nvSpPr>
          <p:cNvPr id="4" name="Slide Number Placeholder 3"/>
          <p:cNvSpPr>
            <a:spLocks noGrp="1"/>
          </p:cNvSpPr>
          <p:nvPr>
            <p:ph type="sldNum" sz="quarter" idx="10"/>
          </p:nvPr>
        </p:nvSpPr>
        <p:spPr/>
        <p:txBody>
          <a:bodyPr/>
          <a:lstStyle/>
          <a:p>
            <a:fld id="{0363F62D-83D2-1E48-A3F5-D021FB748A50}" type="slidenum">
              <a:rPr lang="en-US" smtClean="0"/>
              <a:t>25</a:t>
            </a:fld>
            <a:endParaRPr lang="en-US"/>
          </a:p>
        </p:txBody>
      </p:sp>
    </p:spTree>
    <p:extLst>
      <p:ext uri="{BB962C8B-B14F-4D97-AF65-F5344CB8AC3E}">
        <p14:creationId xmlns:p14="http://schemas.microsoft.com/office/powerpoint/2010/main" val="227006090"/>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2588" y="381000"/>
            <a:ext cx="4572000" cy="2573338"/>
          </a:xfrm>
        </p:spPr>
      </p:sp>
      <p:sp>
        <p:nvSpPr>
          <p:cNvPr id="3" name="Notes Placeholder 2"/>
          <p:cNvSpPr>
            <a:spLocks noGrp="1"/>
          </p:cNvSpPr>
          <p:nvPr>
            <p:ph type="body" idx="1"/>
          </p:nvPr>
        </p:nvSpPr>
        <p:spPr/>
        <p:txBody>
          <a:bodyPr>
            <a:normAutofit/>
          </a:bodyPr>
          <a:lstStyle/>
          <a:p>
            <a:r>
              <a:rPr lang="en-US" dirty="0"/>
              <a:t>https://cloud.oracle.com/iaas/casestudies/university_of_santiago_customer_case_study.pdf</a:t>
            </a:r>
          </a:p>
          <a:p>
            <a:endParaRPr lang="en-US" dirty="0"/>
          </a:p>
          <a:p>
            <a:pPr>
              <a:lnSpc>
                <a:spcPct val="90000"/>
              </a:lnSpc>
              <a:defRPr/>
            </a:pPr>
            <a:r>
              <a:rPr lang="en-US" sz="1800" b="1" kern="0" dirty="0">
                <a:solidFill>
                  <a:srgbClr val="FFFFFF"/>
                </a:solidFill>
                <a:ea typeface="Calibri" charset="0"/>
                <a:cs typeface="Calibri" charset="0"/>
                <a:sym typeface="Calibri"/>
              </a:rPr>
              <a:t>University of Santiago</a:t>
            </a:r>
          </a:p>
          <a:p>
            <a:pPr>
              <a:lnSpc>
                <a:spcPct val="90000"/>
              </a:lnSpc>
              <a:defRPr/>
            </a:pPr>
            <a:r>
              <a:rPr lang="en-US" sz="1100" kern="0" dirty="0">
                <a:solidFill>
                  <a:srgbClr val="FFFFFF"/>
                </a:solidFill>
                <a:ea typeface="Calibri" charset="0"/>
                <a:cs typeface="Calibri" charset="0"/>
                <a:sym typeface="Calibri"/>
              </a:rPr>
              <a:t>The University of Santiago, with 23,000 students in Chile, has migrated their PeopleSoft Campus Solution dev/test and demonstration environments to Oracle Cloud Infrastructure with the help of their partner Astute.  They are now in the process of moving dev/test for key finance and HR applications.</a:t>
            </a:r>
          </a:p>
          <a:p>
            <a:pPr>
              <a:lnSpc>
                <a:spcPct val="90000"/>
              </a:lnSpc>
              <a:defRPr/>
            </a:pPr>
            <a:endParaRPr lang="en-US" sz="1100" kern="0" dirty="0">
              <a:solidFill>
                <a:srgbClr val="FFFFFF"/>
              </a:solidFill>
              <a:ea typeface="Calibri" charset="0"/>
              <a:cs typeface="Calibri" charset="0"/>
              <a:sym typeface="Calibri"/>
            </a:endParaRPr>
          </a:p>
          <a:p>
            <a:pPr>
              <a:lnSpc>
                <a:spcPct val="90000"/>
              </a:lnSpc>
              <a:defRPr/>
            </a:pPr>
            <a:r>
              <a:rPr lang="en-US" sz="1400" b="1" kern="0" dirty="0">
                <a:solidFill>
                  <a:srgbClr val="FFFFFF"/>
                </a:solidFill>
                <a:ea typeface="Calibri" charset="0"/>
                <a:cs typeface="Calibri" charset="0"/>
                <a:sym typeface="Calibri"/>
              </a:rPr>
              <a:t>Oracle solution</a:t>
            </a:r>
          </a:p>
          <a:p>
            <a:pPr>
              <a:lnSpc>
                <a:spcPct val="90000"/>
              </a:lnSpc>
              <a:defRPr/>
            </a:pPr>
            <a:r>
              <a:rPr lang="en-US" sz="1100" kern="0" dirty="0">
                <a:solidFill>
                  <a:srgbClr val="FFFFFF"/>
                </a:solidFill>
                <a:ea typeface="Calibri" charset="0"/>
                <a:cs typeface="Calibri" charset="0"/>
                <a:sym typeface="Calibri"/>
              </a:rPr>
              <a:t>Oracle Cloud Infrastructure, Oracle Database Cloud Service, PeopleSoft 9.2 Campus Solution</a:t>
            </a:r>
          </a:p>
          <a:p>
            <a:pPr>
              <a:lnSpc>
                <a:spcPct val="90000"/>
              </a:lnSpc>
              <a:defRPr/>
            </a:pPr>
            <a:endParaRPr lang="en-US" sz="1100" kern="0" dirty="0">
              <a:solidFill>
                <a:srgbClr val="FFFFFF"/>
              </a:solidFill>
              <a:ea typeface="Calibri" charset="0"/>
              <a:cs typeface="Calibri" charset="0"/>
              <a:sym typeface="Calibri"/>
            </a:endParaRPr>
          </a:p>
          <a:p>
            <a:pPr>
              <a:lnSpc>
                <a:spcPct val="90000"/>
              </a:lnSpc>
              <a:defRPr/>
            </a:pPr>
            <a:r>
              <a:rPr lang="en-US" sz="1400" b="1" kern="0" dirty="0">
                <a:solidFill>
                  <a:srgbClr val="FFFFFF"/>
                </a:solidFill>
                <a:ea typeface="Calibri" charset="0"/>
                <a:cs typeface="Calibri" charset="0"/>
                <a:sym typeface="Calibri"/>
              </a:rPr>
              <a:t>35% savings each year</a:t>
            </a:r>
          </a:p>
          <a:p>
            <a:pPr>
              <a:lnSpc>
                <a:spcPct val="90000"/>
              </a:lnSpc>
              <a:defRPr/>
            </a:pPr>
            <a:r>
              <a:rPr lang="en-US" sz="1100" kern="0" dirty="0">
                <a:solidFill>
                  <a:srgbClr val="FFFFFF"/>
                </a:solidFill>
                <a:ea typeface="Calibri" charset="0"/>
                <a:cs typeface="Calibri" charset="0"/>
                <a:sym typeface="Calibri"/>
              </a:rPr>
              <a:t>The university is reducing costs by 35%</a:t>
            </a:r>
          </a:p>
          <a:p>
            <a:pPr>
              <a:lnSpc>
                <a:spcPct val="90000"/>
              </a:lnSpc>
              <a:defRPr/>
            </a:pPr>
            <a:r>
              <a:rPr lang="en-US" sz="1100" kern="0" dirty="0">
                <a:solidFill>
                  <a:srgbClr val="FFFFFF"/>
                </a:solidFill>
                <a:ea typeface="Calibri" charset="0"/>
                <a:cs typeface="Calibri" charset="0"/>
                <a:sym typeface="Calibri"/>
              </a:rPr>
              <a:t>for each of the next 5 years</a:t>
            </a:r>
          </a:p>
          <a:p>
            <a:pPr>
              <a:lnSpc>
                <a:spcPct val="90000"/>
              </a:lnSpc>
              <a:defRPr/>
            </a:pPr>
            <a:endParaRPr lang="en-US" sz="1100" kern="0" dirty="0">
              <a:solidFill>
                <a:srgbClr val="FFFFFF"/>
              </a:solidFill>
              <a:ea typeface="Calibri" charset="0"/>
              <a:cs typeface="Calibri" charset="0"/>
              <a:sym typeface="Calibri"/>
            </a:endParaRPr>
          </a:p>
          <a:p>
            <a:pPr>
              <a:lnSpc>
                <a:spcPct val="90000"/>
              </a:lnSpc>
              <a:defRPr/>
            </a:pPr>
            <a:r>
              <a:rPr lang="en-US" sz="1400" b="1" kern="0" dirty="0">
                <a:solidFill>
                  <a:srgbClr val="FFFFFF"/>
                </a:solidFill>
                <a:ea typeface="Calibri" charset="0"/>
                <a:cs typeface="Calibri" charset="0"/>
                <a:sym typeface="Calibri"/>
              </a:rPr>
              <a:t>Improving availability</a:t>
            </a:r>
          </a:p>
          <a:p>
            <a:pPr>
              <a:lnSpc>
                <a:spcPct val="90000"/>
              </a:lnSpc>
              <a:defRPr/>
            </a:pPr>
            <a:r>
              <a:rPr lang="en-US" sz="1100" kern="0" dirty="0">
                <a:solidFill>
                  <a:srgbClr val="FFFFFF"/>
                </a:solidFill>
                <a:ea typeface="Calibri" charset="0"/>
                <a:cs typeface="Calibri" charset="0"/>
                <a:sym typeface="Calibri"/>
              </a:rPr>
              <a:t>The new architecture has no dependency on their local infrastructure and makes use of two Oracle fault-independent availability domains</a:t>
            </a:r>
          </a:p>
          <a:p>
            <a:endParaRPr lang="en-US" dirty="0"/>
          </a:p>
        </p:txBody>
      </p:sp>
      <p:sp>
        <p:nvSpPr>
          <p:cNvPr id="4" name="Slide Number Placeholder 3"/>
          <p:cNvSpPr>
            <a:spLocks noGrp="1"/>
          </p:cNvSpPr>
          <p:nvPr>
            <p:ph type="sldNum" sz="quarter" idx="10"/>
          </p:nvPr>
        </p:nvSpPr>
        <p:spPr/>
        <p:txBody>
          <a:bodyPr/>
          <a:lstStyle/>
          <a:p>
            <a:fld id="{8C72D9AE-7182-4680-8F79-479C4181FF08}" type="slidenum">
              <a:rPr lang="en-US" smtClean="0"/>
              <a:pPr/>
              <a:t>26</a:t>
            </a:fld>
            <a:endParaRPr lang="en-US" dirty="0"/>
          </a:p>
        </p:txBody>
      </p:sp>
    </p:spTree>
    <p:extLst>
      <p:ext uri="{BB962C8B-B14F-4D97-AF65-F5344CB8AC3E}">
        <p14:creationId xmlns:p14="http://schemas.microsoft.com/office/powerpoint/2010/main" val="3762638000"/>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2588" y="381000"/>
            <a:ext cx="4572000" cy="2573338"/>
          </a:xfrm>
        </p:spPr>
      </p:sp>
      <p:sp>
        <p:nvSpPr>
          <p:cNvPr id="3" name="Notes Placeholder 2"/>
          <p:cNvSpPr>
            <a:spLocks noGrp="1"/>
          </p:cNvSpPr>
          <p:nvPr>
            <p:ph type="body" idx="1"/>
          </p:nvPr>
        </p:nvSpPr>
        <p:spPr/>
        <p:txBody>
          <a:bodyPr>
            <a:normAutofit lnSpcReduction="10000"/>
          </a:bodyPr>
          <a:lstStyle/>
          <a:p>
            <a:pPr marL="0" marR="0" lvl="0" indent="0" algn="l" defTabSz="914400" rtl="0" eaLnBrk="1" fontAlgn="auto" latinLnBrk="0" hangingPunct="1">
              <a:lnSpc>
                <a:spcPct val="100000"/>
              </a:lnSpc>
              <a:spcBef>
                <a:spcPts val="600"/>
              </a:spcBef>
              <a:spcAft>
                <a:spcPts val="0"/>
              </a:spcAft>
              <a:buClrTx/>
              <a:buSzTx/>
              <a:buFontTx/>
              <a:buNone/>
              <a:tabLst/>
              <a:defRPr/>
            </a:pPr>
            <a:r>
              <a:rPr lang="en-US" b="1" dirty="0"/>
              <a:t>Key OCI value props are bolded</a:t>
            </a:r>
          </a:p>
          <a:p>
            <a:endParaRPr lang="en-US" dirty="0"/>
          </a:p>
          <a:p>
            <a:r>
              <a:rPr lang="en-US" dirty="0"/>
              <a:t>Now, for production use cases, you can architect high availability and DR into your Oracle Cloud Infrastructure environment. We’ve removed the icons for platform features like security lists, route tables, policies, IAM, audit, object storage, and file storage just for simplicity on the diagram. Since we’ve already talked about the networking, I’ll just focus on what you can do differently to support HA and DR.</a:t>
            </a:r>
          </a:p>
          <a:p>
            <a:endParaRPr lang="en-US" dirty="0"/>
          </a:p>
          <a:p>
            <a:pPr marL="0" marR="0" lvl="0" indent="0" algn="l" defTabSz="914400" rtl="0" eaLnBrk="1" fontAlgn="auto" latinLnBrk="0" hangingPunct="1">
              <a:lnSpc>
                <a:spcPct val="100000"/>
              </a:lnSpc>
              <a:spcBef>
                <a:spcPts val="600"/>
              </a:spcBef>
              <a:spcAft>
                <a:spcPts val="0"/>
              </a:spcAft>
              <a:buClrTx/>
              <a:buSzTx/>
              <a:buFontTx/>
              <a:buNone/>
              <a:tabLst/>
              <a:defRPr/>
            </a:pPr>
            <a:r>
              <a:rPr lang="en-US" dirty="0"/>
              <a:t>Here you have your Primary region and a separate DR region. We add load balancer as a service to distribute traffic amongst your different app and web tier nodes.</a:t>
            </a:r>
          </a:p>
          <a:p>
            <a:endParaRPr lang="en-US" dirty="0"/>
          </a:p>
          <a:p>
            <a:r>
              <a:rPr lang="en-US" b="1" dirty="0"/>
              <a:t>App tiers are synced with </a:t>
            </a:r>
            <a:r>
              <a:rPr lang="en-US" b="1" dirty="0" err="1"/>
              <a:t>rsync</a:t>
            </a:r>
            <a:r>
              <a:rPr lang="en-US" b="1" dirty="0"/>
              <a:t> and database tier synced with either Data Guard or Active Data Guard. If you have to fail over it’s primarily a DNS and app config change to make your DR region active</a:t>
            </a:r>
          </a:p>
          <a:p>
            <a:endParaRPr lang="en-US" dirty="0"/>
          </a:p>
          <a:p>
            <a:r>
              <a:rPr lang="en-US" dirty="0"/>
              <a:t>Let’s dig into the Primary region. Notice that here we’ve distributed the app tier across 2 Availability Domains to guard against localized failures. At the very top you have traffic coming through a load balancer, distributing incoming traffic across app tier nodes in both Availability Domains</a:t>
            </a:r>
          </a:p>
          <a:p>
            <a:endParaRPr lang="en-US" dirty="0"/>
          </a:p>
          <a:p>
            <a:pPr marL="0" marR="0" lvl="0" indent="0" algn="l" defTabSz="914400" rtl="0" eaLnBrk="1" fontAlgn="auto" latinLnBrk="0" hangingPunct="1">
              <a:lnSpc>
                <a:spcPct val="100000"/>
              </a:lnSpc>
              <a:spcBef>
                <a:spcPts val="600"/>
              </a:spcBef>
              <a:spcAft>
                <a:spcPts val="0"/>
              </a:spcAft>
              <a:buClrTx/>
              <a:buSzTx/>
              <a:buFontTx/>
              <a:buNone/>
              <a:tabLst/>
              <a:defRPr/>
            </a:pPr>
            <a:r>
              <a:rPr lang="en-US" dirty="0"/>
              <a:t>We’d like to point out that </a:t>
            </a:r>
            <a:r>
              <a:rPr lang="en-US" b="1" dirty="0"/>
              <a:t>for high IOPS requirements, we offer bare metal compute in standard, high IO and dense IO shapes. </a:t>
            </a:r>
          </a:p>
          <a:p>
            <a:pPr marL="0" marR="0" lvl="0" indent="0" algn="l" defTabSz="914400" rtl="0" eaLnBrk="1" fontAlgn="auto" latinLnBrk="0" hangingPunct="1">
              <a:lnSpc>
                <a:spcPct val="100000"/>
              </a:lnSpc>
              <a:spcBef>
                <a:spcPts val="600"/>
              </a:spcBef>
              <a:spcAft>
                <a:spcPts val="0"/>
              </a:spcAft>
              <a:buClrTx/>
              <a:buSzTx/>
              <a:buFontTx/>
              <a:buNone/>
              <a:tabLst/>
              <a:defRPr/>
            </a:pPr>
            <a:endParaRPr lang="en-US" b="1" dirty="0"/>
          </a:p>
          <a:p>
            <a:r>
              <a:rPr lang="en-US" dirty="0"/>
              <a:t>Each of the app tier nodes will be talking to one of the database nodes. </a:t>
            </a:r>
            <a:r>
              <a:rPr lang="en-US" b="1" dirty="0"/>
              <a:t>And Oracle is the only cloud vendor to support RAC or Exadata, so you can get high availability even within a single AD. </a:t>
            </a:r>
            <a:r>
              <a:rPr lang="en-US" dirty="0"/>
              <a:t>In the unlikely event of localized failure in the database, we sync using Active Data Guard to an equivalent database in the other AD.</a:t>
            </a:r>
          </a:p>
          <a:p>
            <a:endParaRPr lang="en-US" dirty="0"/>
          </a:p>
          <a:p>
            <a:r>
              <a:rPr lang="en-US" dirty="0"/>
              <a:t>Source: https://docs.oracle.com/en/solutions/learn-architecture-deploy-peoplesoft/index.html#GUID-7B94412B-16F5-4C53-8FAD-268A5F70D42F</a:t>
            </a:r>
          </a:p>
          <a:p>
            <a:endParaRPr lang="en-US" dirty="0"/>
          </a:p>
        </p:txBody>
      </p:sp>
      <p:sp>
        <p:nvSpPr>
          <p:cNvPr id="4" name="Slide Number Placeholder 3"/>
          <p:cNvSpPr>
            <a:spLocks noGrp="1"/>
          </p:cNvSpPr>
          <p:nvPr>
            <p:ph type="sldNum" sz="quarter" idx="10"/>
          </p:nvPr>
        </p:nvSpPr>
        <p:spPr/>
        <p:txBody>
          <a:bodyPr/>
          <a:lstStyle/>
          <a:p>
            <a:fld id="{0363F62D-83D2-1E48-A3F5-D021FB748A50}" type="slidenum">
              <a:rPr lang="en-US" smtClean="0"/>
              <a:t>27</a:t>
            </a:fld>
            <a:endParaRPr lang="en-US"/>
          </a:p>
        </p:txBody>
      </p:sp>
    </p:spTree>
    <p:extLst>
      <p:ext uri="{BB962C8B-B14F-4D97-AF65-F5344CB8AC3E}">
        <p14:creationId xmlns:p14="http://schemas.microsoft.com/office/powerpoint/2010/main" val="1461304298"/>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2588" y="381000"/>
            <a:ext cx="4572000" cy="2573338"/>
          </a:xfrm>
        </p:spPr>
      </p:sp>
      <p:sp>
        <p:nvSpPr>
          <p:cNvPr id="3" name="Notes Placeholder 2"/>
          <p:cNvSpPr>
            <a:spLocks noGrp="1"/>
          </p:cNvSpPr>
          <p:nvPr>
            <p:ph type="body" idx="1"/>
          </p:nvPr>
        </p:nvSpPr>
        <p:spPr/>
        <p:txBody>
          <a:bodyPr>
            <a:normAutofit fontScale="85000" lnSpcReduction="20000"/>
          </a:bodyPr>
          <a:lstStyle/>
          <a:p>
            <a:pPr marL="0" indent="0">
              <a:buFont typeface="Arial"/>
              <a:buNone/>
            </a:pPr>
            <a:r>
              <a:rPr lang="en-US" dirty="0"/>
              <a:t>Astute Business Solutions</a:t>
            </a:r>
            <a:r>
              <a:rPr lang="en-US" baseline="0" dirty="0"/>
              <a:t> is technology consulting firm in Pleasanton, CA that help c</a:t>
            </a:r>
            <a:r>
              <a:rPr lang="en-US" dirty="0"/>
              <a:t>lients get the maximum ROI out of their existing PeopleSoft and Oracle application</a:t>
            </a:r>
            <a:r>
              <a:rPr lang="en-US" baseline="0" dirty="0"/>
              <a:t> </a:t>
            </a:r>
            <a:r>
              <a:rPr lang="en-US" dirty="0"/>
              <a:t>investments.</a:t>
            </a:r>
          </a:p>
          <a:p>
            <a:pPr marL="0" indent="0">
              <a:buFont typeface="Arial"/>
              <a:buNone/>
            </a:pPr>
            <a:endParaRPr lang="en-US" dirty="0"/>
          </a:p>
          <a:p>
            <a:pPr marL="0" indent="0">
              <a:buFont typeface="Arial"/>
              <a:buNone/>
            </a:pPr>
            <a:r>
              <a:rPr lang="en-US" dirty="0"/>
              <a:t>Challenge</a:t>
            </a:r>
          </a:p>
          <a:p>
            <a:pPr marL="171450" indent="-171450">
              <a:buFont typeface="Arial" panose="020B0604020202020204" pitchFamily="34" charset="0"/>
              <a:buChar char="•"/>
            </a:pPr>
            <a:r>
              <a:rPr lang="en-US" dirty="0"/>
              <a:t>Speed development of the company’s IT tools and solutions—built to complement Oracle enterprise applications—and enhance ability to deliver innovative, value-added solutions at a lower cost point than competitors</a:t>
            </a:r>
          </a:p>
          <a:p>
            <a:pPr marL="171450" indent="-171450">
              <a:buFont typeface="Arial" panose="020B0604020202020204" pitchFamily="34" charset="0"/>
              <a:buChar char="•"/>
            </a:pPr>
            <a:r>
              <a:rPr lang="en-US" dirty="0"/>
              <a:t>Help customers across a variety of industries—including healthcare, education, non-profit, and more—reduce TCO and optimize the value achieved from their  Oracle applications</a:t>
            </a:r>
          </a:p>
          <a:p>
            <a:pPr marL="171450" indent="-171450">
              <a:buFont typeface="Arial" panose="020B0604020202020204" pitchFamily="34" charset="0"/>
              <a:buChar char="•"/>
            </a:pPr>
            <a:r>
              <a:rPr lang="en-US" dirty="0"/>
              <a:t>Help Astute expand its competitive edge by offering clients more flexible options for their journey to the cloud</a:t>
            </a:r>
          </a:p>
          <a:p>
            <a:pPr marL="0" indent="0">
              <a:buFont typeface="Arial"/>
              <a:buNone/>
            </a:pPr>
            <a:endParaRPr lang="en-US" dirty="0"/>
          </a:p>
          <a:p>
            <a:pPr marL="0" indent="0">
              <a:buFont typeface="Arial"/>
              <a:buNone/>
            </a:pPr>
            <a:r>
              <a:rPr lang="en-US" dirty="0"/>
              <a:t>Solution: IaaS Oracle Compute Cloud Service and Oracle Storage Cloud Service</a:t>
            </a:r>
          </a:p>
          <a:p>
            <a:pPr marL="0" indent="0">
              <a:buFont typeface="Arial"/>
              <a:buNone/>
            </a:pPr>
            <a:endParaRPr lang="en-US" dirty="0"/>
          </a:p>
          <a:p>
            <a:pPr marL="0" indent="0">
              <a:buFont typeface="Arial"/>
              <a:buNone/>
            </a:pPr>
            <a:r>
              <a:rPr lang="en-US" b="1" dirty="0"/>
              <a:t>Result</a:t>
            </a:r>
          </a:p>
          <a:p>
            <a:pPr marL="171450" indent="-171450">
              <a:buFont typeface="Arial" panose="020B0604020202020204" pitchFamily="34" charset="0"/>
              <a:buChar char="•"/>
            </a:pPr>
            <a:r>
              <a:rPr lang="en-US" dirty="0"/>
              <a:t>Accelerated time to market for </a:t>
            </a:r>
            <a:r>
              <a:rPr lang="en-US" dirty="0" err="1"/>
              <a:t>Astute’s</a:t>
            </a:r>
            <a:r>
              <a:rPr lang="en-US" dirty="0"/>
              <a:t> value-added IT tools with the ability to spin up an instance of the latest version of Oracle’s PeopleSoft applications in a dev/test environment in hours instead of weeks thanks to Oracle Infrastructure as a Service</a:t>
            </a:r>
          </a:p>
          <a:p>
            <a:pPr marL="171450" indent="-171450">
              <a:buFont typeface="Arial" panose="020B0604020202020204" pitchFamily="34" charset="0"/>
              <a:buChar char="•"/>
            </a:pPr>
            <a:r>
              <a:rPr lang="en-US" dirty="0"/>
              <a:t>Gained a cost-effective, flexible, and highly scalable solution for dev/test, disaster recovery, demos, and hosting customers’ enterprise applications—reducing customers’ TCO and enabling them to optimize the value of their Oracle applications</a:t>
            </a:r>
          </a:p>
          <a:p>
            <a:pPr marL="171450" indent="-171450">
              <a:buFont typeface="Arial" panose="020B0604020202020204" pitchFamily="34" charset="0"/>
              <a:buChar char="•"/>
            </a:pPr>
            <a:r>
              <a:rPr lang="en-US" dirty="0">
                <a:effectLst/>
              </a:rPr>
              <a:t>Boosted competitive advantage with expanded options to help clients plan and execute their journey to the cloud, including using Oracle Infrastructure as a Service offerings to host clients’ on-premises enterprise applications and streamline lift-and-shift-to-the-cloud progressions</a:t>
            </a:r>
          </a:p>
          <a:p>
            <a:pPr marL="171450" indent="-171450">
              <a:buFont typeface="Arial" panose="020B0604020202020204" pitchFamily="34" charset="0"/>
              <a:buChar char="•"/>
            </a:pPr>
            <a:r>
              <a:rPr lang="en-US" dirty="0">
                <a:effectLst/>
              </a:rPr>
              <a:t>Enabled </a:t>
            </a:r>
            <a:r>
              <a:rPr lang="en-US" dirty="0" err="1">
                <a:effectLst/>
              </a:rPr>
              <a:t>Astute’s</a:t>
            </a:r>
            <a:r>
              <a:rPr lang="en-US" dirty="0">
                <a:effectLst/>
              </a:rPr>
              <a:t> IT team to focus its attention on value-added projects and priorities that ultimately boost business growth, including developing a cloud version of its test automation solution</a:t>
            </a:r>
          </a:p>
          <a:p>
            <a:pPr marL="171450" indent="-171450">
              <a:buFont typeface="Arial" panose="020B0604020202020204" pitchFamily="34" charset="0"/>
              <a:buChar char="•"/>
            </a:pPr>
            <a:r>
              <a:rPr lang="en-US" dirty="0">
                <a:effectLst/>
              </a:rPr>
              <a:t>Laid foundation to explore integration with Oracle Platform as a Service solutions—including Oracle Database Cloud Service—to further accelerate development, testing, and deployment of Oracle applications for </a:t>
            </a:r>
            <a:r>
              <a:rPr lang="en-US" dirty="0" err="1">
                <a:effectLst/>
              </a:rPr>
              <a:t>Astute’s</a:t>
            </a:r>
            <a:r>
              <a:rPr lang="en-US" dirty="0">
                <a:effectLst/>
              </a:rPr>
              <a:t> customers</a:t>
            </a:r>
          </a:p>
          <a:p>
            <a:pPr marL="0" indent="0">
              <a:buFont typeface="Arial"/>
              <a:buNone/>
            </a:pPr>
            <a:endParaRPr lang="en-US" dirty="0"/>
          </a:p>
          <a:p>
            <a:r>
              <a:rPr lang="en-US" dirty="0"/>
              <a:t>“Our customers’ desire to reduce TCO and improve performance and reliability was at the heart of our decision to move from Amazon Web Services (AWS) to Oracle Infrastructure as a Service for development, testing, disaster recovery, demonstrations, and hosting of customer solutions.” </a:t>
            </a:r>
          </a:p>
          <a:p>
            <a:r>
              <a:rPr lang="en-US" dirty="0"/>
              <a:t>— Arvind </a:t>
            </a:r>
            <a:r>
              <a:rPr lang="en-US" dirty="0" err="1"/>
              <a:t>Rajan</a:t>
            </a:r>
            <a:r>
              <a:rPr lang="en-US" dirty="0"/>
              <a:t>, CEO, Astute Business Solutions </a:t>
            </a:r>
          </a:p>
          <a:p>
            <a:pPr marL="0" indent="0">
              <a:buFont typeface="Arial"/>
              <a:buNone/>
            </a:pPr>
            <a:endParaRPr lang="en-US" sz="1100" kern="1200" dirty="0">
              <a:solidFill>
                <a:schemeClr val="tx1"/>
              </a:solidFill>
              <a:effectLst/>
              <a:latin typeface="+mn-lt"/>
              <a:ea typeface="+mn-ea"/>
              <a:cs typeface="+mn-cs"/>
            </a:endParaRPr>
          </a:p>
          <a:p>
            <a:pPr marL="0" indent="0">
              <a:buFont typeface="Arial"/>
              <a:buNone/>
            </a:pPr>
            <a:r>
              <a:rPr lang="en-US" sz="1100" kern="1200" dirty="0">
                <a:solidFill>
                  <a:schemeClr val="tx1"/>
                </a:solidFill>
                <a:effectLst/>
                <a:latin typeface="+mn-lt"/>
                <a:ea typeface="+mn-ea"/>
                <a:cs typeface="+mn-cs"/>
              </a:rPr>
              <a:t>https://</a:t>
            </a:r>
            <a:r>
              <a:rPr lang="en-US" sz="1100" kern="1200" dirty="0" err="1">
                <a:solidFill>
                  <a:schemeClr val="tx1"/>
                </a:solidFill>
                <a:effectLst/>
                <a:latin typeface="+mn-lt"/>
                <a:ea typeface="+mn-ea"/>
                <a:cs typeface="+mn-cs"/>
              </a:rPr>
              <a:t>www.oracle.com</a:t>
            </a:r>
            <a:r>
              <a:rPr lang="en-US" sz="1100" kern="1200" dirty="0">
                <a:solidFill>
                  <a:schemeClr val="tx1"/>
                </a:solidFill>
                <a:effectLst/>
                <a:latin typeface="+mn-lt"/>
                <a:ea typeface="+mn-ea"/>
                <a:cs typeface="+mn-cs"/>
              </a:rPr>
              <a:t>/customers/astute-1-storage-cl.html</a:t>
            </a:r>
            <a:endParaRPr lang="en-US" dirty="0">
              <a:solidFill>
                <a:srgbClr val="5F5F5F"/>
              </a:solidFill>
            </a:endParaRPr>
          </a:p>
          <a:p>
            <a:endParaRPr lang="en-US" dirty="0"/>
          </a:p>
        </p:txBody>
      </p:sp>
      <p:sp>
        <p:nvSpPr>
          <p:cNvPr id="4" name="Slide Number Placeholder 3"/>
          <p:cNvSpPr>
            <a:spLocks noGrp="1"/>
          </p:cNvSpPr>
          <p:nvPr>
            <p:ph type="sldNum" sz="quarter" idx="10"/>
          </p:nvPr>
        </p:nvSpPr>
        <p:spPr/>
        <p:txBody>
          <a:bodyPr/>
          <a:lstStyle/>
          <a:p>
            <a:fld id="{8C72D9AE-7182-4680-8F79-479C4181FF08}" type="slidenum">
              <a:rPr lang="en-US" smtClean="0"/>
              <a:pPr/>
              <a:t>28</a:t>
            </a:fld>
            <a:endParaRPr lang="en-US" dirty="0"/>
          </a:p>
        </p:txBody>
      </p:sp>
    </p:spTree>
    <p:extLst>
      <p:ext uri="{BB962C8B-B14F-4D97-AF65-F5344CB8AC3E}">
        <p14:creationId xmlns:p14="http://schemas.microsoft.com/office/powerpoint/2010/main" val="2950767360"/>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2588" y="381000"/>
            <a:ext cx="4572000" cy="2573338"/>
          </a:xfrm>
        </p:spPr>
      </p:sp>
      <p:sp>
        <p:nvSpPr>
          <p:cNvPr id="3" name="Notes Placeholder 2"/>
          <p:cNvSpPr>
            <a:spLocks noGrp="1"/>
          </p:cNvSpPr>
          <p:nvPr>
            <p:ph type="body" idx="1"/>
          </p:nvPr>
        </p:nvSpPr>
        <p:spPr/>
        <p:txBody>
          <a:bodyPr>
            <a:normAutofit fontScale="85000" lnSpcReduction="20000"/>
          </a:bodyPr>
          <a:lstStyle/>
          <a:p>
            <a:r>
              <a:rPr lang="en-US" b="1" dirty="0"/>
              <a:t>Key OCI value props are bolded</a:t>
            </a:r>
          </a:p>
          <a:p>
            <a:endParaRPr lang="en-US" dirty="0"/>
          </a:p>
          <a:p>
            <a:r>
              <a:rPr lang="en-US" dirty="0"/>
              <a:t>We’ll walk through a simple reference architecture environment for Siebel where HA is built into a single AD</a:t>
            </a:r>
          </a:p>
          <a:p>
            <a:pPr marL="0" marR="0" lvl="0" indent="0" algn="l" defTabSz="914400" rtl="0" eaLnBrk="1" fontAlgn="auto" latinLnBrk="0" hangingPunct="1">
              <a:lnSpc>
                <a:spcPct val="100000"/>
              </a:lnSpc>
              <a:spcBef>
                <a:spcPts val="600"/>
              </a:spcBef>
              <a:spcAft>
                <a:spcPts val="0"/>
              </a:spcAft>
              <a:buClrTx/>
              <a:buSzTx/>
              <a:buFontTx/>
              <a:buNone/>
              <a:tabLst/>
              <a:defRPr/>
            </a:pPr>
            <a:endParaRPr lang="en-US" dirty="0"/>
          </a:p>
          <a:p>
            <a:r>
              <a:rPr lang="en-US" dirty="0"/>
              <a:t>In Oracle Cloud Infrastructure, you can select the ideal region for your needs. </a:t>
            </a:r>
            <a:r>
              <a:rPr lang="en-US" b="1" dirty="0"/>
              <a:t>Each region typically has 3 physically separated Availability Domains for fault tolerance</a:t>
            </a:r>
            <a:r>
              <a:rPr lang="en-US" dirty="0"/>
              <a:t>. For dev/test and even some production use cases – for example – some customers opt for 1 Availability Domain.</a:t>
            </a:r>
          </a:p>
          <a:p>
            <a:endParaRPr lang="en-US" dirty="0"/>
          </a:p>
          <a:p>
            <a:r>
              <a:rPr lang="en-US" b="1" dirty="0"/>
              <a:t>With Oracle’s Virtual Cloud Network, you can build the network services you need in the cloud with the same flexibility that you have today with your on-premises environment. </a:t>
            </a:r>
            <a:r>
              <a:rPr lang="en-US" b="0" dirty="0"/>
              <a:t>Our non oversubscribed network ensures the predictable performance, low latency and high throughput that you need to effectively run PeopleSoft and the databases that support it</a:t>
            </a:r>
            <a:endParaRPr lang="en-US" b="1" dirty="0"/>
          </a:p>
          <a:p>
            <a:endParaRPr lang="en-US" b="1" dirty="0"/>
          </a:p>
          <a:p>
            <a:r>
              <a:rPr lang="en-US" b="1" dirty="0"/>
              <a:t>You can build an isolated virtual network with granular controls including subnets, route tables and security lists. </a:t>
            </a:r>
            <a:r>
              <a:rPr lang="en-US" dirty="0"/>
              <a:t>Here you could create subnets for your Bastion server for internal access and management, database tier Siebel Web Server, App tier, etc. The intranet traffic is routed using a private load balancer while the app tier takes advantage of Siebel’s native load balancer</a:t>
            </a:r>
          </a:p>
          <a:p>
            <a:endParaRPr lang="en-US" b="0" baseline="0" dirty="0"/>
          </a:p>
          <a:p>
            <a:pPr marL="0" marR="0" lvl="0" indent="0" algn="l" defTabSz="914400" rtl="0" eaLnBrk="1" fontAlgn="auto" latinLnBrk="0" hangingPunct="1">
              <a:lnSpc>
                <a:spcPct val="100000"/>
              </a:lnSpc>
              <a:spcBef>
                <a:spcPts val="600"/>
              </a:spcBef>
              <a:spcAft>
                <a:spcPts val="0"/>
              </a:spcAft>
              <a:buClrTx/>
              <a:buSzTx/>
              <a:buFontTx/>
              <a:buNone/>
              <a:tabLst/>
              <a:defRPr/>
            </a:pPr>
            <a:r>
              <a:rPr lang="en-US" b="0" baseline="0" dirty="0"/>
              <a:t>Inbound access can come via an internet gateway up top which connects from the public internet. </a:t>
            </a:r>
            <a:r>
              <a:rPr lang="en-US" dirty="0"/>
              <a:t>However, this architecture can also be applied in a completely private way with access </a:t>
            </a:r>
            <a:r>
              <a:rPr lang="en-US" b="0" baseline="0" dirty="0"/>
              <a:t>over a VPN connection from your on-premises network to your OCI network via a Dynamic Routable Gateway or DRG. The private access can be used for internal management </a:t>
            </a:r>
            <a:r>
              <a:rPr lang="en-US" dirty="0"/>
              <a:t>or for your application in the cloud to communicate with on-premises apps and components over your private IP network. </a:t>
            </a:r>
            <a:r>
              <a:rPr lang="en-US" b="1" dirty="0"/>
              <a:t>This way, all of your integrations with components like line printers and other apps should just continue to work seamlessly.</a:t>
            </a:r>
          </a:p>
          <a:p>
            <a:endParaRPr lang="en-US" dirty="0"/>
          </a:p>
          <a:p>
            <a:pPr marL="0" marR="0" lvl="0" indent="0" algn="l" defTabSz="914400" rtl="0" eaLnBrk="1" fontAlgn="auto" latinLnBrk="0" hangingPunct="1">
              <a:lnSpc>
                <a:spcPct val="100000"/>
              </a:lnSpc>
              <a:spcBef>
                <a:spcPts val="600"/>
              </a:spcBef>
              <a:spcAft>
                <a:spcPts val="0"/>
              </a:spcAft>
              <a:buClrTx/>
              <a:buSzTx/>
              <a:buFontTx/>
              <a:buNone/>
              <a:tabLst/>
              <a:defRPr/>
            </a:pPr>
            <a:r>
              <a:rPr lang="en-US" dirty="0"/>
              <a:t>Within our various web and app tiers we’re running compute on VMs, </a:t>
            </a:r>
            <a:r>
              <a:rPr lang="en-US" b="1" dirty="0"/>
              <a:t>but our unique network design with off-box virtualization enables our customers to run unique resources like our high IO and dense IO bare metal shapes for high performance needs, as well as database RAC and Exadata. </a:t>
            </a:r>
            <a:r>
              <a:rPr lang="en-US" dirty="0"/>
              <a:t>The main difference is that by running in the cloud, you can scale elastically and pay for only the resources that you need to use. </a:t>
            </a:r>
            <a:r>
              <a:rPr lang="en-US" b="1" dirty="0"/>
              <a:t>We also offer the Block Volumes that give you the highest performance for your buck. </a:t>
            </a:r>
            <a:r>
              <a:rPr lang="en-US" dirty="0"/>
              <a:t>With Oracle Cloud Infrastructure, you’re not sacrificing any of the performance that you’ve come to expect on-premises</a:t>
            </a:r>
          </a:p>
          <a:p>
            <a:endParaRPr lang="en-US" dirty="0"/>
          </a:p>
          <a:p>
            <a:r>
              <a:rPr lang="en-US" dirty="0"/>
              <a:t>Highly durable object storage is available for backup and restore. And from a governance perspective be able to create policies, do ID and access management and audit. Every API call made from the CLI or SDK is recorded, and we store all events for 365 days at no added cost. </a:t>
            </a:r>
          </a:p>
          <a:p>
            <a:pPr marL="0" marR="0" lvl="0" indent="0" algn="l" defTabSz="914400" rtl="0" eaLnBrk="1" fontAlgn="auto" latinLnBrk="0" hangingPunct="1">
              <a:lnSpc>
                <a:spcPct val="100000"/>
              </a:lnSpc>
              <a:spcBef>
                <a:spcPts val="600"/>
              </a:spcBef>
              <a:spcAft>
                <a:spcPts val="0"/>
              </a:spcAft>
              <a:buClrTx/>
              <a:buSzTx/>
              <a:buFontTx/>
              <a:buNone/>
              <a:tabLst/>
              <a:defRPr/>
            </a:pPr>
            <a:r>
              <a:rPr lang="en-US" dirty="0"/>
              <a:t> </a:t>
            </a:r>
          </a:p>
          <a:p>
            <a:pPr marL="0" marR="0" lvl="0" indent="0" algn="l" defTabSz="914400" rtl="0" eaLnBrk="1" fontAlgn="auto" latinLnBrk="0" hangingPunct="1">
              <a:lnSpc>
                <a:spcPct val="100000"/>
              </a:lnSpc>
              <a:spcBef>
                <a:spcPts val="600"/>
              </a:spcBef>
              <a:spcAft>
                <a:spcPts val="0"/>
              </a:spcAft>
              <a:buClrTx/>
              <a:buSzTx/>
              <a:buFontTx/>
              <a:buNone/>
              <a:tabLst/>
              <a:defRPr/>
            </a:pPr>
            <a:r>
              <a:rPr lang="en-US" dirty="0"/>
              <a:t>Source: https://docs.oracle.com/en/solutions/learn-architecture-deploy-siebel/index.html#GUID-CE993A4C-CFEF-4F55-8489-0905D796CBAA</a:t>
            </a:r>
          </a:p>
          <a:p>
            <a:endParaRPr lang="en-US" dirty="0"/>
          </a:p>
        </p:txBody>
      </p:sp>
      <p:sp>
        <p:nvSpPr>
          <p:cNvPr id="4" name="Slide Number Placeholder 3"/>
          <p:cNvSpPr>
            <a:spLocks noGrp="1"/>
          </p:cNvSpPr>
          <p:nvPr>
            <p:ph type="sldNum" sz="quarter" idx="10"/>
          </p:nvPr>
        </p:nvSpPr>
        <p:spPr/>
        <p:txBody>
          <a:bodyPr/>
          <a:lstStyle/>
          <a:p>
            <a:fld id="{8C72D9AE-7182-4680-8F79-479C4181FF08}" type="slidenum">
              <a:rPr lang="en-US" smtClean="0"/>
              <a:pPr/>
              <a:t>30</a:t>
            </a:fld>
            <a:endParaRPr lang="en-US" dirty="0"/>
          </a:p>
        </p:txBody>
      </p:sp>
    </p:spTree>
    <p:extLst>
      <p:ext uri="{BB962C8B-B14F-4D97-AF65-F5344CB8AC3E}">
        <p14:creationId xmlns:p14="http://schemas.microsoft.com/office/powerpoint/2010/main" val="3495731689"/>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2588" y="381000"/>
            <a:ext cx="4572000" cy="2573338"/>
          </a:xfrm>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600"/>
              </a:spcBef>
              <a:spcAft>
                <a:spcPts val="0"/>
              </a:spcAft>
              <a:buClrTx/>
              <a:buSzTx/>
              <a:buFontTx/>
              <a:buNone/>
              <a:tabLst/>
              <a:defRPr/>
            </a:pPr>
            <a:r>
              <a:rPr lang="en-US" b="1" dirty="0"/>
              <a:t>Key OCI value props are bolded</a:t>
            </a:r>
          </a:p>
          <a:p>
            <a:pPr marL="0" marR="0" lvl="0" indent="0" algn="l" defTabSz="914400" rtl="0" eaLnBrk="1" fontAlgn="auto" latinLnBrk="0" hangingPunct="1">
              <a:lnSpc>
                <a:spcPct val="100000"/>
              </a:lnSpc>
              <a:spcBef>
                <a:spcPts val="600"/>
              </a:spcBef>
              <a:spcAft>
                <a:spcPts val="0"/>
              </a:spcAft>
              <a:buClrTx/>
              <a:buSzTx/>
              <a:buFontTx/>
              <a:buNone/>
              <a:tabLst/>
              <a:defRPr/>
            </a:pPr>
            <a:endParaRPr lang="en-US" dirty="0"/>
          </a:p>
          <a:p>
            <a:pPr marL="0" marR="0" lvl="0" indent="0" algn="l" defTabSz="914400" rtl="0" eaLnBrk="1" fontAlgn="auto" latinLnBrk="0" hangingPunct="1">
              <a:lnSpc>
                <a:spcPct val="100000"/>
              </a:lnSpc>
              <a:spcBef>
                <a:spcPts val="600"/>
              </a:spcBef>
              <a:spcAft>
                <a:spcPts val="0"/>
              </a:spcAft>
              <a:buClrTx/>
              <a:buSzTx/>
              <a:buFontTx/>
              <a:buNone/>
              <a:tabLst/>
              <a:defRPr/>
            </a:pPr>
            <a:r>
              <a:rPr lang="en-US" dirty="0"/>
              <a:t>For DR in the cloud and production use cases across multiple ADs, we’ve synced our primary and standby databases with </a:t>
            </a:r>
            <a:r>
              <a:rPr lang="en-US" dirty="0" err="1"/>
              <a:t>Dataguard</a:t>
            </a:r>
            <a:r>
              <a:rPr lang="en-US" dirty="0"/>
              <a:t> in active-passive mode. And we’ve got a load balancer to distribute traffic between the web tiers in the 2 ADs</a:t>
            </a:r>
          </a:p>
          <a:p>
            <a:pPr marL="0" marR="0" lvl="0" indent="0" algn="l" defTabSz="914400" rtl="0" eaLnBrk="1" fontAlgn="auto" latinLnBrk="0" hangingPunct="1">
              <a:lnSpc>
                <a:spcPct val="100000"/>
              </a:lnSpc>
              <a:spcBef>
                <a:spcPts val="600"/>
              </a:spcBef>
              <a:spcAft>
                <a:spcPts val="0"/>
              </a:spcAft>
              <a:buClrTx/>
              <a:buSzTx/>
              <a:buFontTx/>
              <a:buNone/>
              <a:tabLst/>
              <a:defRPr/>
            </a:pPr>
            <a:endParaRPr lang="en-US" dirty="0"/>
          </a:p>
          <a:p>
            <a:pPr marL="0" marR="0" lvl="0" indent="0" algn="l" defTabSz="914400" rtl="0" eaLnBrk="1" fontAlgn="auto" latinLnBrk="0" hangingPunct="1">
              <a:lnSpc>
                <a:spcPct val="100000"/>
              </a:lnSpc>
              <a:spcBef>
                <a:spcPts val="600"/>
              </a:spcBef>
              <a:spcAft>
                <a:spcPts val="0"/>
              </a:spcAft>
              <a:buClrTx/>
              <a:buSzTx/>
              <a:buFontTx/>
              <a:buNone/>
              <a:tabLst/>
              <a:defRPr/>
            </a:pPr>
            <a:r>
              <a:rPr lang="en-US" dirty="0"/>
              <a:t>In addition to private access via a VPN connection, we also offer direct connection from your premises to the Oracle Cloud Infrastructure network through </a:t>
            </a:r>
            <a:r>
              <a:rPr lang="en-US" dirty="0" err="1"/>
              <a:t>FastConnect</a:t>
            </a:r>
            <a:endParaRPr lang="en-US" dirty="0"/>
          </a:p>
          <a:p>
            <a:pPr marL="0" marR="0" lvl="0" indent="0" algn="l" defTabSz="914400" rtl="0" eaLnBrk="1" fontAlgn="auto" latinLnBrk="0" hangingPunct="1">
              <a:lnSpc>
                <a:spcPct val="100000"/>
              </a:lnSpc>
              <a:spcBef>
                <a:spcPts val="600"/>
              </a:spcBef>
              <a:spcAft>
                <a:spcPts val="0"/>
              </a:spcAft>
              <a:buClrTx/>
              <a:buSzTx/>
              <a:buFontTx/>
              <a:buNone/>
              <a:tabLst/>
              <a:defRPr/>
            </a:pPr>
            <a:endParaRPr lang="en-US" dirty="0"/>
          </a:p>
          <a:p>
            <a:pPr marL="0" marR="0" lvl="0" indent="0" algn="l" defTabSz="914400" rtl="0" eaLnBrk="1" fontAlgn="auto" latinLnBrk="0" hangingPunct="1">
              <a:lnSpc>
                <a:spcPct val="100000"/>
              </a:lnSpc>
              <a:spcBef>
                <a:spcPts val="600"/>
              </a:spcBef>
              <a:spcAft>
                <a:spcPts val="0"/>
              </a:spcAft>
              <a:buClrTx/>
              <a:buSzTx/>
              <a:buFontTx/>
              <a:buNone/>
              <a:tabLst/>
              <a:defRPr/>
            </a:pPr>
            <a:r>
              <a:rPr lang="en-US" dirty="0"/>
              <a:t>Also, we recommend leveraging our managed File Storage Service to optimize capacity consumption and to facilitate your deployment. </a:t>
            </a:r>
            <a:r>
              <a:rPr lang="en-US" b="1" dirty="0"/>
              <a:t>File Storage Service is certified to run as a shared disk resource for a shared app tier file system. </a:t>
            </a:r>
            <a:r>
              <a:rPr lang="en-US" sz="1100" b="0" i="0" kern="1200" dirty="0">
                <a:solidFill>
                  <a:srgbClr val="000000"/>
                </a:solidFill>
                <a:effectLst/>
                <a:latin typeface="+mn-lt"/>
                <a:ea typeface="+mn-ea"/>
                <a:cs typeface="+mn-cs"/>
              </a:rPr>
              <a:t>It can be accessed concurrently by thousands of compute instances across your app and web tier nodes, and can easily scale from KB of data to exabytes. </a:t>
            </a:r>
          </a:p>
          <a:p>
            <a:endParaRPr lang="en-US" dirty="0"/>
          </a:p>
        </p:txBody>
      </p:sp>
      <p:sp>
        <p:nvSpPr>
          <p:cNvPr id="4" name="Slide Number Placeholder 3"/>
          <p:cNvSpPr>
            <a:spLocks noGrp="1"/>
          </p:cNvSpPr>
          <p:nvPr>
            <p:ph type="sldNum" sz="quarter" idx="10"/>
          </p:nvPr>
        </p:nvSpPr>
        <p:spPr/>
        <p:txBody>
          <a:bodyPr/>
          <a:lstStyle/>
          <a:p>
            <a:fld id="{8C72D9AE-7182-4680-8F79-479C4181FF08}" type="slidenum">
              <a:rPr lang="en-US" smtClean="0"/>
              <a:pPr/>
              <a:t>31</a:t>
            </a:fld>
            <a:endParaRPr lang="en-US" dirty="0"/>
          </a:p>
        </p:txBody>
      </p:sp>
    </p:spTree>
    <p:extLst>
      <p:ext uri="{BB962C8B-B14F-4D97-AF65-F5344CB8AC3E}">
        <p14:creationId xmlns:p14="http://schemas.microsoft.com/office/powerpoint/2010/main" val="2301445737"/>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2588" y="381000"/>
            <a:ext cx="4572000" cy="2573338"/>
          </a:xfrm>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600"/>
              </a:spcBef>
              <a:spcAft>
                <a:spcPts val="0"/>
              </a:spcAft>
              <a:buClrTx/>
              <a:buSzTx/>
              <a:buFontTx/>
              <a:buNone/>
              <a:tabLst/>
              <a:defRPr/>
            </a:pPr>
            <a:r>
              <a:rPr lang="en-US" b="1" dirty="0"/>
              <a:t>Key OCI value props are bolded</a:t>
            </a:r>
          </a:p>
          <a:p>
            <a:endParaRPr lang="en-US" dirty="0"/>
          </a:p>
          <a:p>
            <a:r>
              <a:rPr lang="en-US" dirty="0"/>
              <a:t>Now, for production use cases with high availability and DR architected into your Oracle Cloud Infrastructure environment, we’ve removed the icons for platform features like security lists, route tables, policies, IAM, audit, object storage, and file storage just for simplicity on the diagram. Since we’ve already talked about the networking, I’ll just focus on what you can do differently to support HA and DR.</a:t>
            </a:r>
          </a:p>
          <a:p>
            <a:endParaRPr lang="en-US" dirty="0"/>
          </a:p>
          <a:p>
            <a:pPr marL="0" marR="0" lvl="0" indent="0" algn="l" defTabSz="914400" rtl="0" eaLnBrk="1" fontAlgn="auto" latinLnBrk="0" hangingPunct="1">
              <a:lnSpc>
                <a:spcPct val="100000"/>
              </a:lnSpc>
              <a:spcBef>
                <a:spcPts val="600"/>
              </a:spcBef>
              <a:spcAft>
                <a:spcPts val="0"/>
              </a:spcAft>
              <a:buClrTx/>
              <a:buSzTx/>
              <a:buFontTx/>
              <a:buNone/>
              <a:tabLst/>
              <a:defRPr/>
            </a:pPr>
            <a:r>
              <a:rPr lang="en-US" dirty="0"/>
              <a:t>Here you have your Primary region and a separate DR region. </a:t>
            </a:r>
          </a:p>
          <a:p>
            <a:r>
              <a:rPr lang="en-US" b="1" dirty="0"/>
              <a:t>App tiers are synced with </a:t>
            </a:r>
            <a:r>
              <a:rPr lang="en-US" b="1" dirty="0" err="1"/>
              <a:t>rsync</a:t>
            </a:r>
            <a:r>
              <a:rPr lang="en-US" b="1" dirty="0"/>
              <a:t> and database tier synced with either Data Guard or Active Data Guard. If you have to fail over it’s primarily a DNS and app config change to make your DR region active</a:t>
            </a:r>
          </a:p>
          <a:p>
            <a:endParaRPr lang="en-US" dirty="0"/>
          </a:p>
          <a:p>
            <a:r>
              <a:rPr lang="en-US" dirty="0"/>
              <a:t>Let’s dig into the Primary region. Notice that here we’ve distributed across 2 Availability Domains to guard against localized failures. At the very top you have traffic coming through a load balancer, distributing incoming traffic across web tier nodes in both Availability Domains</a:t>
            </a:r>
          </a:p>
          <a:p>
            <a:endParaRPr lang="en-US" dirty="0"/>
          </a:p>
          <a:p>
            <a:pPr marL="0" marR="0" lvl="0" indent="0" algn="l" defTabSz="914400" rtl="0" eaLnBrk="1" fontAlgn="auto" latinLnBrk="0" hangingPunct="1">
              <a:lnSpc>
                <a:spcPct val="100000"/>
              </a:lnSpc>
              <a:spcBef>
                <a:spcPts val="600"/>
              </a:spcBef>
              <a:spcAft>
                <a:spcPts val="0"/>
              </a:spcAft>
              <a:buClrTx/>
              <a:buSzTx/>
              <a:buFontTx/>
              <a:buNone/>
              <a:tabLst/>
              <a:defRPr/>
            </a:pPr>
            <a:r>
              <a:rPr lang="en-US" dirty="0"/>
              <a:t>We’d like to point out that </a:t>
            </a:r>
            <a:r>
              <a:rPr lang="en-US" b="1" dirty="0"/>
              <a:t>for high IOPS requirements, we offer bare metal compute in standard, high IO and dense IO shapes. </a:t>
            </a:r>
          </a:p>
          <a:p>
            <a:pPr marL="0" marR="0" lvl="0" indent="0" algn="l" defTabSz="914400" rtl="0" eaLnBrk="1" fontAlgn="auto" latinLnBrk="0" hangingPunct="1">
              <a:lnSpc>
                <a:spcPct val="100000"/>
              </a:lnSpc>
              <a:spcBef>
                <a:spcPts val="600"/>
              </a:spcBef>
              <a:spcAft>
                <a:spcPts val="0"/>
              </a:spcAft>
              <a:buClrTx/>
              <a:buSzTx/>
              <a:buFontTx/>
              <a:buNone/>
              <a:tabLst/>
              <a:defRPr/>
            </a:pPr>
            <a:endParaRPr lang="en-US" b="1" dirty="0"/>
          </a:p>
          <a:p>
            <a:r>
              <a:rPr lang="en-US" dirty="0"/>
              <a:t>Each of the app tier nodes will be talking to one of the database nodes. </a:t>
            </a:r>
            <a:r>
              <a:rPr lang="en-US" b="1" dirty="0"/>
              <a:t>And Oracle is the only cloud vendor to support RAC or Exadata, so you can get high availability even within a single AD. </a:t>
            </a:r>
            <a:r>
              <a:rPr lang="en-US" dirty="0"/>
              <a:t>In the unlikely event of localized failure in the database, we sync using Data Guard to an equivalent database in the other AD.</a:t>
            </a:r>
          </a:p>
          <a:p>
            <a:endParaRPr lang="en-US" dirty="0"/>
          </a:p>
        </p:txBody>
      </p:sp>
      <p:sp>
        <p:nvSpPr>
          <p:cNvPr id="4" name="Slide Number Placeholder 3"/>
          <p:cNvSpPr>
            <a:spLocks noGrp="1"/>
          </p:cNvSpPr>
          <p:nvPr>
            <p:ph type="sldNum" sz="quarter" idx="10"/>
          </p:nvPr>
        </p:nvSpPr>
        <p:spPr/>
        <p:txBody>
          <a:bodyPr/>
          <a:lstStyle/>
          <a:p>
            <a:fld id="{8C72D9AE-7182-4680-8F79-479C4181FF08}" type="slidenum">
              <a:rPr lang="en-US" smtClean="0"/>
              <a:t>32</a:t>
            </a:fld>
            <a:endParaRPr lang="en-US" dirty="0"/>
          </a:p>
        </p:txBody>
      </p:sp>
    </p:spTree>
    <p:extLst>
      <p:ext uri="{BB962C8B-B14F-4D97-AF65-F5344CB8AC3E}">
        <p14:creationId xmlns:p14="http://schemas.microsoft.com/office/powerpoint/2010/main" val="459811005"/>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2588" y="381000"/>
            <a:ext cx="4572000" cy="2573338"/>
          </a:xfrm>
        </p:spPr>
      </p:sp>
      <p:sp>
        <p:nvSpPr>
          <p:cNvPr id="3" name="Notes Placeholder 2"/>
          <p:cNvSpPr>
            <a:spLocks noGrp="1"/>
          </p:cNvSpPr>
          <p:nvPr>
            <p:ph type="body" idx="1"/>
          </p:nvPr>
        </p:nvSpPr>
        <p:spPr/>
        <p:txBody>
          <a:bodyPr>
            <a:normAutofit fontScale="85000" lnSpcReduction="20000"/>
          </a:bodyPr>
          <a:lstStyle/>
          <a:p>
            <a:r>
              <a:rPr lang="en-US" b="1" dirty="0"/>
              <a:t>Key OCI value props are bolded</a:t>
            </a:r>
          </a:p>
          <a:p>
            <a:endParaRPr lang="en-US" dirty="0"/>
          </a:p>
          <a:p>
            <a:r>
              <a:rPr lang="en-US" dirty="0"/>
              <a:t>We’ll walk through a simple reference architecture environment for Siebel where HA is built into a single AD</a:t>
            </a:r>
          </a:p>
          <a:p>
            <a:pPr marL="0" marR="0" lvl="0" indent="0" algn="l" defTabSz="914400" rtl="0" eaLnBrk="1" fontAlgn="auto" latinLnBrk="0" hangingPunct="1">
              <a:lnSpc>
                <a:spcPct val="100000"/>
              </a:lnSpc>
              <a:spcBef>
                <a:spcPts val="600"/>
              </a:spcBef>
              <a:spcAft>
                <a:spcPts val="0"/>
              </a:spcAft>
              <a:buClrTx/>
              <a:buSzTx/>
              <a:buFontTx/>
              <a:buNone/>
              <a:tabLst/>
              <a:defRPr/>
            </a:pPr>
            <a:endParaRPr lang="en-US" dirty="0"/>
          </a:p>
          <a:p>
            <a:r>
              <a:rPr lang="en-US" dirty="0"/>
              <a:t>In Oracle Cloud Infrastructure, you can select the ideal region for your needs. </a:t>
            </a:r>
            <a:r>
              <a:rPr lang="en-US" b="1" dirty="0"/>
              <a:t>Each region typically has 3 physically separated Availability Domains for fault tolerance</a:t>
            </a:r>
            <a:r>
              <a:rPr lang="en-US" dirty="0"/>
              <a:t>. For dev/test and even some production use cases – for example – some customers opt for 1 Availability Domain.</a:t>
            </a:r>
          </a:p>
          <a:p>
            <a:endParaRPr lang="en-US" dirty="0"/>
          </a:p>
          <a:p>
            <a:r>
              <a:rPr lang="en-US" b="1" dirty="0"/>
              <a:t>With Oracle’s Virtual Cloud Network, you can build the network services you need in the cloud with the same flexibility that you have today with your on-premises environment. </a:t>
            </a:r>
            <a:r>
              <a:rPr lang="en-US" b="0" dirty="0"/>
              <a:t>Our non oversubscribed network ensures the predictable performance, low latency and high throughput that you need to effectively run PeopleSoft and the databases that support it</a:t>
            </a:r>
            <a:endParaRPr lang="en-US" b="1" dirty="0"/>
          </a:p>
          <a:p>
            <a:endParaRPr lang="en-US" b="1" dirty="0"/>
          </a:p>
          <a:p>
            <a:r>
              <a:rPr lang="en-US" b="1" dirty="0"/>
              <a:t>You can build an isolated virtual network with granular controls including subnets, route tables and security lists. </a:t>
            </a:r>
            <a:r>
              <a:rPr lang="en-US" dirty="0"/>
              <a:t>Here you could create subnets for your Bastion server for internal access and management, database tier Siebel Web Server, App tier, etc. The intranet traffic is routed using a private load balancer while the app tier takes advantage of Siebel’s native load balancer</a:t>
            </a:r>
          </a:p>
          <a:p>
            <a:endParaRPr lang="en-US" b="0" baseline="0" dirty="0"/>
          </a:p>
          <a:p>
            <a:pPr marL="0" marR="0" lvl="0" indent="0" algn="l" defTabSz="914400" rtl="0" eaLnBrk="1" fontAlgn="auto" latinLnBrk="0" hangingPunct="1">
              <a:lnSpc>
                <a:spcPct val="100000"/>
              </a:lnSpc>
              <a:spcBef>
                <a:spcPts val="600"/>
              </a:spcBef>
              <a:spcAft>
                <a:spcPts val="0"/>
              </a:spcAft>
              <a:buClrTx/>
              <a:buSzTx/>
              <a:buFontTx/>
              <a:buNone/>
              <a:tabLst/>
              <a:defRPr/>
            </a:pPr>
            <a:r>
              <a:rPr lang="en-US" b="0" baseline="0" dirty="0"/>
              <a:t>Inbound access can come via an internet gateway up top which connects from the public internet. </a:t>
            </a:r>
            <a:r>
              <a:rPr lang="en-US" dirty="0"/>
              <a:t>However, this architecture can also be applied in a completely private way with access </a:t>
            </a:r>
            <a:r>
              <a:rPr lang="en-US" b="0" baseline="0" dirty="0"/>
              <a:t>over a VPN connection from your on-premises network to your OCI network via a Dynamic Routable Gateway or DRG. The private access can be used for internal management </a:t>
            </a:r>
            <a:r>
              <a:rPr lang="en-US" dirty="0"/>
              <a:t>or for your application in the cloud to communicate with on-premises apps and components over your private IP network. </a:t>
            </a:r>
            <a:r>
              <a:rPr lang="en-US" b="1" dirty="0"/>
              <a:t>This way, all of your integrations with components like line printers and other apps should just continue to work seamlessly.</a:t>
            </a:r>
          </a:p>
          <a:p>
            <a:endParaRPr lang="en-US" dirty="0"/>
          </a:p>
          <a:p>
            <a:pPr marL="0" marR="0" lvl="0" indent="0" algn="l" defTabSz="914400" rtl="0" eaLnBrk="1" fontAlgn="auto" latinLnBrk="0" hangingPunct="1">
              <a:lnSpc>
                <a:spcPct val="100000"/>
              </a:lnSpc>
              <a:spcBef>
                <a:spcPts val="600"/>
              </a:spcBef>
              <a:spcAft>
                <a:spcPts val="0"/>
              </a:spcAft>
              <a:buClrTx/>
              <a:buSzTx/>
              <a:buFontTx/>
              <a:buNone/>
              <a:tabLst/>
              <a:defRPr/>
            </a:pPr>
            <a:r>
              <a:rPr lang="en-US" dirty="0"/>
              <a:t>Within our various web and app tiers we’re running compute on VMs, </a:t>
            </a:r>
            <a:r>
              <a:rPr lang="en-US" b="1" dirty="0"/>
              <a:t>but our unique network design with off-box virtualization enables our customers to run unique resources like our high IO and dense IO bare metal shapes for high performance needs, as well as database RAC and Exadata. </a:t>
            </a:r>
            <a:r>
              <a:rPr lang="en-US" dirty="0"/>
              <a:t>The main difference is that by running in the cloud, you can scale elastically and pay for only the resources that you need to use. </a:t>
            </a:r>
            <a:r>
              <a:rPr lang="en-US" b="1" dirty="0"/>
              <a:t>We also offer the Block Volumes that give you the highest performance for your buck. </a:t>
            </a:r>
            <a:r>
              <a:rPr lang="en-US" dirty="0"/>
              <a:t>With Oracle Cloud Infrastructure, you’re not sacrificing any of the performance that you’ve come to expect on-premises</a:t>
            </a:r>
          </a:p>
          <a:p>
            <a:endParaRPr lang="en-US" dirty="0"/>
          </a:p>
          <a:p>
            <a:r>
              <a:rPr lang="en-US" dirty="0"/>
              <a:t>Highly durable object storage is available for backup and restore. And from a governance perspective be able to create policies, do ID and access management and audit. Every API call made from the CLI or SDK is recorded, and we store all events for 365 days at no added cost. </a:t>
            </a:r>
          </a:p>
          <a:p>
            <a:pPr marL="0" marR="0" lvl="0" indent="0" algn="l" defTabSz="914400" rtl="0" eaLnBrk="1" fontAlgn="auto" latinLnBrk="0" hangingPunct="1">
              <a:lnSpc>
                <a:spcPct val="100000"/>
              </a:lnSpc>
              <a:spcBef>
                <a:spcPts val="600"/>
              </a:spcBef>
              <a:spcAft>
                <a:spcPts val="0"/>
              </a:spcAft>
              <a:buClrTx/>
              <a:buSzTx/>
              <a:buFontTx/>
              <a:buNone/>
              <a:tabLst/>
              <a:defRPr/>
            </a:pPr>
            <a:r>
              <a:rPr lang="en-US" dirty="0"/>
              <a:t> </a:t>
            </a:r>
          </a:p>
          <a:p>
            <a:pPr marL="0" marR="0" lvl="0" indent="0" algn="l" defTabSz="914400" rtl="0" eaLnBrk="1" fontAlgn="auto" latinLnBrk="0" hangingPunct="1">
              <a:lnSpc>
                <a:spcPct val="100000"/>
              </a:lnSpc>
              <a:spcBef>
                <a:spcPts val="600"/>
              </a:spcBef>
              <a:spcAft>
                <a:spcPts val="0"/>
              </a:spcAft>
              <a:buClrTx/>
              <a:buSzTx/>
              <a:buFontTx/>
              <a:buNone/>
              <a:tabLst/>
              <a:defRPr/>
            </a:pPr>
            <a:r>
              <a:rPr lang="en-US" dirty="0"/>
              <a:t>Source: https://docs.oracle.com/en/solutions/learn-architecture-deploy-siebel/index.html#GUID-CE993A4C-CFEF-4F55-8489-0905D796CBAA</a:t>
            </a:r>
          </a:p>
          <a:p>
            <a:endParaRPr lang="en-US" dirty="0"/>
          </a:p>
        </p:txBody>
      </p:sp>
      <p:sp>
        <p:nvSpPr>
          <p:cNvPr id="4" name="Slide Number Placeholder 3"/>
          <p:cNvSpPr>
            <a:spLocks noGrp="1"/>
          </p:cNvSpPr>
          <p:nvPr>
            <p:ph type="sldNum" sz="quarter" idx="10"/>
          </p:nvPr>
        </p:nvSpPr>
        <p:spPr/>
        <p:txBody>
          <a:bodyPr/>
          <a:lstStyle/>
          <a:p>
            <a:fld id="{8C72D9AE-7182-4680-8F79-479C4181FF08}" type="slidenum">
              <a:rPr lang="en-US" smtClean="0"/>
              <a:t>33</a:t>
            </a:fld>
            <a:endParaRPr lang="en-US" dirty="0"/>
          </a:p>
        </p:txBody>
      </p:sp>
    </p:spTree>
    <p:extLst>
      <p:ext uri="{BB962C8B-B14F-4D97-AF65-F5344CB8AC3E}">
        <p14:creationId xmlns:p14="http://schemas.microsoft.com/office/powerpoint/2010/main" val="3103930336"/>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2588" y="381000"/>
            <a:ext cx="4572000" cy="2573338"/>
          </a:xfrm>
        </p:spPr>
      </p:sp>
      <p:sp>
        <p:nvSpPr>
          <p:cNvPr id="3" name="Notes Placeholder 2"/>
          <p:cNvSpPr>
            <a:spLocks noGrp="1"/>
          </p:cNvSpPr>
          <p:nvPr>
            <p:ph type="body" idx="1"/>
          </p:nvPr>
        </p:nvSpPr>
        <p:spPr/>
        <p:txBody>
          <a:bodyPr/>
          <a:lstStyle/>
          <a:p>
            <a:r>
              <a:rPr lang="en-US" dirty="0"/>
              <a:t>This</a:t>
            </a:r>
            <a:r>
              <a:rPr lang="en-US" baseline="0" dirty="0"/>
              <a:t> is a </a:t>
            </a:r>
            <a:r>
              <a:rPr lang="en-US" b="1" baseline="0" dirty="0"/>
              <a:t>Safe Harbor Front </a:t>
            </a:r>
            <a:r>
              <a:rPr lang="en-US" baseline="0" dirty="0"/>
              <a:t>slide, one of two Safe Harbor Statement slides included in this template. </a:t>
            </a:r>
          </a:p>
          <a:p>
            <a:endParaRPr lang="en-US" baseline="0" dirty="0"/>
          </a:p>
          <a:p>
            <a:r>
              <a:rPr lang="en-US" dirty="0"/>
              <a:t>One of the Safe Harbor slides must be used if your presentation covers material affected by Oracle’s Revenue Recognition Policy </a:t>
            </a:r>
          </a:p>
          <a:p>
            <a:endParaRPr lang="en-US" dirty="0"/>
          </a:p>
          <a:p>
            <a:r>
              <a:rPr lang="en-US" dirty="0"/>
              <a:t>To learn more about this policy, e-mail: </a:t>
            </a:r>
            <a:r>
              <a:rPr lang="en-US" dirty="0">
                <a:hlinkClick r:id="rId3"/>
              </a:rPr>
              <a:t>Revrec-americasiebc_us@oracle.com </a:t>
            </a:r>
            <a:endParaRPr lang="en-US" dirty="0"/>
          </a:p>
          <a:p>
            <a:endParaRPr lang="en-US" dirty="0"/>
          </a:p>
          <a:p>
            <a:r>
              <a:rPr lang="en-US" sz="1100" kern="1200" dirty="0">
                <a:latin typeface="+mn-lt"/>
                <a:ea typeface="+mn-ea"/>
                <a:cs typeface="+mn-cs"/>
              </a:rPr>
              <a:t>For internal communication, Safe Harbor Statements are not required. However, there is an applicable disclaimer (Exhibit E) that should be used, found in the Oracle Revenue Recognition Policy for Future Product Communications. Copy and paste this link into a web browser, to find out more information.  </a:t>
            </a:r>
          </a:p>
          <a:p>
            <a:r>
              <a:rPr lang="en-US" sz="1100" u="sng" kern="1200" dirty="0">
                <a:latin typeface="+mn-lt"/>
                <a:ea typeface="+mn-ea"/>
                <a:cs typeface="+mn-cs"/>
                <a:hlinkClick r:id="rId4"/>
              </a:rPr>
              <a:t>http://my.oracle.com/site/fin/gfo/GlobalProcesses/RevRec/Policies/cnt2321729.pdf</a:t>
            </a:r>
            <a:endParaRPr lang="en-US" sz="1100" u="sng" kern="1200" dirty="0">
              <a:latin typeface="+mn-lt"/>
              <a:ea typeface="+mn-ea"/>
              <a:cs typeface="+mn-cs"/>
            </a:endParaRPr>
          </a:p>
          <a:p>
            <a:pPr marL="0" marR="0" indent="0" algn="l" defTabSz="914400" rtl="0" eaLnBrk="1" fontAlgn="auto" latinLnBrk="0" hangingPunct="1">
              <a:lnSpc>
                <a:spcPct val="100000"/>
              </a:lnSpc>
              <a:spcBef>
                <a:spcPts val="600"/>
              </a:spcBef>
              <a:spcAft>
                <a:spcPts val="0"/>
              </a:spcAft>
              <a:buClrTx/>
              <a:buSzTx/>
              <a:buFontTx/>
              <a:buNone/>
              <a:tabLst/>
              <a:defRPr/>
            </a:pPr>
            <a:endParaRPr lang="en-US" sz="1100" kern="1200" dirty="0"/>
          </a:p>
          <a:p>
            <a:pPr marL="0" marR="0" indent="0" algn="l" defTabSz="914400" rtl="0" eaLnBrk="1" fontAlgn="auto" latinLnBrk="0" hangingPunct="1">
              <a:lnSpc>
                <a:spcPct val="100000"/>
              </a:lnSpc>
              <a:spcBef>
                <a:spcPts val="600"/>
              </a:spcBef>
              <a:spcAft>
                <a:spcPts val="0"/>
              </a:spcAft>
              <a:buClrTx/>
              <a:buSzTx/>
              <a:buFontTx/>
              <a:buNone/>
              <a:tabLst/>
              <a:defRPr/>
            </a:pPr>
            <a:r>
              <a:rPr lang="en-US" sz="1100" kern="1200" dirty="0"/>
              <a:t>For all external communications such as press release, roadmaps, PowerPoint presentations, Safe Harbor Statements are required. You can refer to the link mentioned above to find out additional information/disclaimers required depending on your audience.</a:t>
            </a:r>
            <a:endParaRPr lang="en-US" dirty="0"/>
          </a:p>
        </p:txBody>
      </p:sp>
      <p:sp>
        <p:nvSpPr>
          <p:cNvPr id="4" name="Slide Number Placeholder 3"/>
          <p:cNvSpPr>
            <a:spLocks noGrp="1"/>
          </p:cNvSpPr>
          <p:nvPr>
            <p:ph type="sldNum" sz="quarter" idx="10"/>
          </p:nvPr>
        </p:nvSpPr>
        <p:spPr/>
        <p:txBody>
          <a:bodyPr/>
          <a:lstStyle/>
          <a:p>
            <a:fld id="{8C72D9AE-7182-4680-8F79-479C4181FF08}" type="slidenum">
              <a:rPr lang="en-US" smtClean="0"/>
              <a:t>3</a:t>
            </a:fld>
            <a:endParaRPr lang="en-US" dirty="0"/>
          </a:p>
        </p:txBody>
      </p:sp>
    </p:spTree>
    <p:extLst>
      <p:ext uri="{BB962C8B-B14F-4D97-AF65-F5344CB8AC3E}">
        <p14:creationId xmlns:p14="http://schemas.microsoft.com/office/powerpoint/2010/main" val="1131267620"/>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2588" y="381000"/>
            <a:ext cx="4572000" cy="2573338"/>
          </a:xfrm>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600"/>
              </a:spcBef>
              <a:spcAft>
                <a:spcPts val="0"/>
              </a:spcAft>
              <a:buClrTx/>
              <a:buSzTx/>
              <a:buFontTx/>
              <a:buNone/>
              <a:tabLst/>
              <a:defRPr/>
            </a:pPr>
            <a:r>
              <a:rPr lang="en-US" b="1" dirty="0"/>
              <a:t>Key OCI value props are bolded</a:t>
            </a:r>
          </a:p>
          <a:p>
            <a:pPr marL="0" marR="0" lvl="0" indent="0" algn="l" defTabSz="914400" rtl="0" eaLnBrk="1" fontAlgn="auto" latinLnBrk="0" hangingPunct="1">
              <a:lnSpc>
                <a:spcPct val="100000"/>
              </a:lnSpc>
              <a:spcBef>
                <a:spcPts val="600"/>
              </a:spcBef>
              <a:spcAft>
                <a:spcPts val="0"/>
              </a:spcAft>
              <a:buClrTx/>
              <a:buSzTx/>
              <a:buFontTx/>
              <a:buNone/>
              <a:tabLst/>
              <a:defRPr/>
            </a:pPr>
            <a:endParaRPr lang="en-US" dirty="0"/>
          </a:p>
          <a:p>
            <a:pPr marL="0" marR="0" lvl="0" indent="0" algn="l" defTabSz="914400" rtl="0" eaLnBrk="1" fontAlgn="auto" latinLnBrk="0" hangingPunct="1">
              <a:lnSpc>
                <a:spcPct val="100000"/>
              </a:lnSpc>
              <a:spcBef>
                <a:spcPts val="600"/>
              </a:spcBef>
              <a:spcAft>
                <a:spcPts val="0"/>
              </a:spcAft>
              <a:buClrTx/>
              <a:buSzTx/>
              <a:buFontTx/>
              <a:buNone/>
              <a:tabLst/>
              <a:defRPr/>
            </a:pPr>
            <a:r>
              <a:rPr lang="en-US" dirty="0"/>
              <a:t>For DR in the cloud and production use cases across multiple ADs, we’ve synced our primary and standby databases with </a:t>
            </a:r>
            <a:r>
              <a:rPr lang="en-US" dirty="0" err="1"/>
              <a:t>Dataguard</a:t>
            </a:r>
            <a:r>
              <a:rPr lang="en-US" dirty="0"/>
              <a:t> in active-passive mode. And we’ve got a load balancer to distribute traffic between the web tiers in the 2 ADs</a:t>
            </a:r>
          </a:p>
          <a:p>
            <a:pPr marL="0" marR="0" lvl="0" indent="0" algn="l" defTabSz="914400" rtl="0" eaLnBrk="1" fontAlgn="auto" latinLnBrk="0" hangingPunct="1">
              <a:lnSpc>
                <a:spcPct val="100000"/>
              </a:lnSpc>
              <a:spcBef>
                <a:spcPts val="600"/>
              </a:spcBef>
              <a:spcAft>
                <a:spcPts val="0"/>
              </a:spcAft>
              <a:buClrTx/>
              <a:buSzTx/>
              <a:buFontTx/>
              <a:buNone/>
              <a:tabLst/>
              <a:defRPr/>
            </a:pPr>
            <a:endParaRPr lang="en-US" dirty="0"/>
          </a:p>
          <a:p>
            <a:pPr marL="0" marR="0" lvl="0" indent="0" algn="l" defTabSz="914400" rtl="0" eaLnBrk="1" fontAlgn="auto" latinLnBrk="0" hangingPunct="1">
              <a:lnSpc>
                <a:spcPct val="100000"/>
              </a:lnSpc>
              <a:spcBef>
                <a:spcPts val="600"/>
              </a:spcBef>
              <a:spcAft>
                <a:spcPts val="0"/>
              </a:spcAft>
              <a:buClrTx/>
              <a:buSzTx/>
              <a:buFontTx/>
              <a:buNone/>
              <a:tabLst/>
              <a:defRPr/>
            </a:pPr>
            <a:r>
              <a:rPr lang="en-US" dirty="0"/>
              <a:t>In addition to private access via a VPN connection, we also offer direct connection from your premises to the Oracle Cloud Infrastructure network through </a:t>
            </a:r>
            <a:r>
              <a:rPr lang="en-US" dirty="0" err="1"/>
              <a:t>FastConnect</a:t>
            </a:r>
            <a:endParaRPr lang="en-US" dirty="0"/>
          </a:p>
          <a:p>
            <a:pPr marL="0" marR="0" lvl="0" indent="0" algn="l" defTabSz="914400" rtl="0" eaLnBrk="1" fontAlgn="auto" latinLnBrk="0" hangingPunct="1">
              <a:lnSpc>
                <a:spcPct val="100000"/>
              </a:lnSpc>
              <a:spcBef>
                <a:spcPts val="600"/>
              </a:spcBef>
              <a:spcAft>
                <a:spcPts val="0"/>
              </a:spcAft>
              <a:buClrTx/>
              <a:buSzTx/>
              <a:buFontTx/>
              <a:buNone/>
              <a:tabLst/>
              <a:defRPr/>
            </a:pPr>
            <a:endParaRPr lang="en-US" dirty="0"/>
          </a:p>
          <a:p>
            <a:pPr marL="0" marR="0" lvl="0" indent="0" algn="l" defTabSz="914400" rtl="0" eaLnBrk="1" fontAlgn="auto" latinLnBrk="0" hangingPunct="1">
              <a:lnSpc>
                <a:spcPct val="100000"/>
              </a:lnSpc>
              <a:spcBef>
                <a:spcPts val="600"/>
              </a:spcBef>
              <a:spcAft>
                <a:spcPts val="0"/>
              </a:spcAft>
              <a:buClrTx/>
              <a:buSzTx/>
              <a:buFontTx/>
              <a:buNone/>
              <a:tabLst/>
              <a:defRPr/>
            </a:pPr>
            <a:r>
              <a:rPr lang="en-US" dirty="0"/>
              <a:t>Also, we recommend leveraging our managed File Storage Service to optimize capacity consumption and to facilitate your deployment. </a:t>
            </a:r>
            <a:r>
              <a:rPr lang="en-US" b="1" dirty="0"/>
              <a:t>File Storage Service is certified to run as a shared disk resource for a shared app tier file system. </a:t>
            </a:r>
            <a:r>
              <a:rPr lang="en-US" sz="1100" b="0" i="0" kern="1200" dirty="0">
                <a:solidFill>
                  <a:srgbClr val="000000"/>
                </a:solidFill>
                <a:effectLst/>
                <a:latin typeface="+mn-lt"/>
                <a:ea typeface="+mn-ea"/>
                <a:cs typeface="+mn-cs"/>
              </a:rPr>
              <a:t>It can be accessed concurrently by thousands of compute instances across your app and web tier nodes, and can easily scale from KB of data to exabytes. </a:t>
            </a:r>
          </a:p>
        </p:txBody>
      </p:sp>
      <p:sp>
        <p:nvSpPr>
          <p:cNvPr id="4" name="Slide Number Placeholder 3"/>
          <p:cNvSpPr>
            <a:spLocks noGrp="1"/>
          </p:cNvSpPr>
          <p:nvPr>
            <p:ph type="sldNum" sz="quarter" idx="10"/>
          </p:nvPr>
        </p:nvSpPr>
        <p:spPr/>
        <p:txBody>
          <a:bodyPr/>
          <a:lstStyle/>
          <a:p>
            <a:fld id="{8C72D9AE-7182-4680-8F79-479C4181FF08}" type="slidenum">
              <a:rPr lang="en-US" smtClean="0"/>
              <a:t>34</a:t>
            </a:fld>
            <a:endParaRPr lang="en-US" dirty="0"/>
          </a:p>
        </p:txBody>
      </p:sp>
    </p:spTree>
    <p:extLst>
      <p:ext uri="{BB962C8B-B14F-4D97-AF65-F5344CB8AC3E}">
        <p14:creationId xmlns:p14="http://schemas.microsoft.com/office/powerpoint/2010/main" val="705554023"/>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2588" y="381000"/>
            <a:ext cx="4572000" cy="2573338"/>
          </a:xfrm>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600"/>
              </a:spcBef>
              <a:spcAft>
                <a:spcPts val="0"/>
              </a:spcAft>
              <a:buClrTx/>
              <a:buSzTx/>
              <a:buFontTx/>
              <a:buNone/>
              <a:tabLst/>
              <a:defRPr/>
            </a:pPr>
            <a:r>
              <a:rPr lang="en-US" b="1" dirty="0"/>
              <a:t>Key OCI value props are bolded</a:t>
            </a:r>
          </a:p>
          <a:p>
            <a:endParaRPr lang="en-US" dirty="0"/>
          </a:p>
          <a:p>
            <a:r>
              <a:rPr lang="en-US" dirty="0"/>
              <a:t>Now, for production use cases with high availability and DR architected into your Oracle Cloud Infrastructure environment, we’ve removed the icons for platform features like security lists, route tables, policies, IAM, audit, object storage, and file storage just for simplicity on the diagram. Since we’ve already talked about the networking, I’ll just focus on what you can do differently to support HA and DR.</a:t>
            </a:r>
          </a:p>
          <a:p>
            <a:endParaRPr lang="en-US" dirty="0"/>
          </a:p>
          <a:p>
            <a:pPr marL="0" marR="0" lvl="0" indent="0" algn="l" defTabSz="914400" rtl="0" eaLnBrk="1" fontAlgn="auto" latinLnBrk="0" hangingPunct="1">
              <a:lnSpc>
                <a:spcPct val="100000"/>
              </a:lnSpc>
              <a:spcBef>
                <a:spcPts val="600"/>
              </a:spcBef>
              <a:spcAft>
                <a:spcPts val="0"/>
              </a:spcAft>
              <a:buClrTx/>
              <a:buSzTx/>
              <a:buFontTx/>
              <a:buNone/>
              <a:tabLst/>
              <a:defRPr/>
            </a:pPr>
            <a:r>
              <a:rPr lang="en-US" dirty="0"/>
              <a:t>Here you have your Primary region and a separate DR region. </a:t>
            </a:r>
          </a:p>
          <a:p>
            <a:r>
              <a:rPr lang="en-US" b="1" dirty="0"/>
              <a:t>App tiers are synced with </a:t>
            </a:r>
            <a:r>
              <a:rPr lang="en-US" b="1" dirty="0" err="1"/>
              <a:t>rsync</a:t>
            </a:r>
            <a:r>
              <a:rPr lang="en-US" b="1" dirty="0"/>
              <a:t> and database tier synced with either Data Guard or Active Data Guard. If you have to fail over it’s primarily a DNS and app config change to make your DR region active</a:t>
            </a:r>
          </a:p>
          <a:p>
            <a:endParaRPr lang="en-US" dirty="0"/>
          </a:p>
          <a:p>
            <a:r>
              <a:rPr lang="en-US" dirty="0"/>
              <a:t>Let’s dig into the Primary region. Notice that here we’ve distributed across 2 Availability Domains to guard against localized failures. At the very top you have traffic coming through a load balancer, distributing incoming traffic across web tier nodes in both Availability Domains</a:t>
            </a:r>
          </a:p>
          <a:p>
            <a:endParaRPr lang="en-US" dirty="0"/>
          </a:p>
          <a:p>
            <a:pPr marL="0" marR="0" lvl="0" indent="0" algn="l" defTabSz="914400" rtl="0" eaLnBrk="1" fontAlgn="auto" latinLnBrk="0" hangingPunct="1">
              <a:lnSpc>
                <a:spcPct val="100000"/>
              </a:lnSpc>
              <a:spcBef>
                <a:spcPts val="600"/>
              </a:spcBef>
              <a:spcAft>
                <a:spcPts val="0"/>
              </a:spcAft>
              <a:buClrTx/>
              <a:buSzTx/>
              <a:buFontTx/>
              <a:buNone/>
              <a:tabLst/>
              <a:defRPr/>
            </a:pPr>
            <a:r>
              <a:rPr lang="en-US" dirty="0"/>
              <a:t>We’d like to point out that </a:t>
            </a:r>
            <a:r>
              <a:rPr lang="en-US" b="1" dirty="0"/>
              <a:t>for high IOPS requirements, we offer bare metal compute in standard, high IO and dense IO shapes. </a:t>
            </a:r>
          </a:p>
          <a:p>
            <a:pPr marL="0" marR="0" lvl="0" indent="0" algn="l" defTabSz="914400" rtl="0" eaLnBrk="1" fontAlgn="auto" latinLnBrk="0" hangingPunct="1">
              <a:lnSpc>
                <a:spcPct val="100000"/>
              </a:lnSpc>
              <a:spcBef>
                <a:spcPts val="600"/>
              </a:spcBef>
              <a:spcAft>
                <a:spcPts val="0"/>
              </a:spcAft>
              <a:buClrTx/>
              <a:buSzTx/>
              <a:buFontTx/>
              <a:buNone/>
              <a:tabLst/>
              <a:defRPr/>
            </a:pPr>
            <a:endParaRPr lang="en-US" b="1" dirty="0"/>
          </a:p>
          <a:p>
            <a:r>
              <a:rPr lang="en-US" dirty="0"/>
              <a:t>Each of the app tier nodes will be talking to one of the database nodes. </a:t>
            </a:r>
            <a:r>
              <a:rPr lang="en-US" b="1" dirty="0"/>
              <a:t>And Oracle is the only cloud vendor to support RAC or Exadata, so you can get high availability even within a single AD. </a:t>
            </a:r>
            <a:r>
              <a:rPr lang="en-US" dirty="0"/>
              <a:t>In the unlikely event of localized failure in the database, we sync using Data Guard to an equivalent database in the other AD.</a:t>
            </a:r>
          </a:p>
          <a:p>
            <a:endParaRPr lang="en-US" dirty="0"/>
          </a:p>
        </p:txBody>
      </p:sp>
      <p:sp>
        <p:nvSpPr>
          <p:cNvPr id="4" name="Slide Number Placeholder 3"/>
          <p:cNvSpPr>
            <a:spLocks noGrp="1"/>
          </p:cNvSpPr>
          <p:nvPr>
            <p:ph type="sldNum" sz="quarter" idx="10"/>
          </p:nvPr>
        </p:nvSpPr>
        <p:spPr/>
        <p:txBody>
          <a:bodyPr/>
          <a:lstStyle/>
          <a:p>
            <a:fld id="{8C72D9AE-7182-4680-8F79-479C4181FF08}" type="slidenum">
              <a:rPr lang="en-US" smtClean="0"/>
              <a:t>35</a:t>
            </a:fld>
            <a:endParaRPr lang="en-US" dirty="0"/>
          </a:p>
        </p:txBody>
      </p:sp>
    </p:spTree>
    <p:extLst>
      <p:ext uri="{BB962C8B-B14F-4D97-AF65-F5344CB8AC3E}">
        <p14:creationId xmlns:p14="http://schemas.microsoft.com/office/powerpoint/2010/main" val="2260668974"/>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2588" y="381000"/>
            <a:ext cx="4572000" cy="2573338"/>
          </a:xfrm>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600"/>
              </a:spcBef>
              <a:spcAft>
                <a:spcPts val="0"/>
              </a:spcAft>
              <a:buClrTx/>
              <a:buSzTx/>
              <a:buFontTx/>
              <a:buNone/>
              <a:tabLst/>
              <a:defRPr/>
            </a:pPr>
            <a:r>
              <a:rPr lang="en-US" dirty="0"/>
              <a:t>Oracle Advanced Customer Services or a Partner can help design, deploy and transition your Oracle application to Oracle Cloud Infrastructure</a:t>
            </a:r>
          </a:p>
          <a:p>
            <a:pPr marL="0" marR="0" lvl="0" indent="0" algn="l" defTabSz="914400" rtl="0" eaLnBrk="1" fontAlgn="auto" latinLnBrk="0" hangingPunct="1">
              <a:lnSpc>
                <a:spcPct val="100000"/>
              </a:lnSpc>
              <a:spcBef>
                <a:spcPts val="600"/>
              </a:spcBef>
              <a:spcAft>
                <a:spcPts val="0"/>
              </a:spcAft>
              <a:buClrTx/>
              <a:buSzTx/>
              <a:buFontTx/>
              <a:buNone/>
              <a:tabLst/>
              <a:defRPr/>
            </a:pPr>
            <a:endParaRPr lang="en-US" dirty="0"/>
          </a:p>
          <a:p>
            <a:pPr marL="0" marR="0" lvl="0" indent="0" algn="l" defTabSz="914400" rtl="0" eaLnBrk="1" fontAlgn="auto" latinLnBrk="0" hangingPunct="1">
              <a:lnSpc>
                <a:spcPct val="100000"/>
              </a:lnSpc>
              <a:spcBef>
                <a:spcPts val="600"/>
              </a:spcBef>
              <a:spcAft>
                <a:spcPts val="0"/>
              </a:spcAft>
              <a:buClrTx/>
              <a:buSzTx/>
              <a:buFontTx/>
              <a:buNone/>
              <a:tabLst/>
              <a:defRPr/>
            </a:pPr>
            <a:r>
              <a:rPr lang="en-US" dirty="0"/>
              <a:t>ECA feedback – major steps in migration, doing discovery, sizing phase, find out interdependencies, security policies – map out what to do and steps – 6-8 weeks to do discovery, etc. X time size</a:t>
            </a:r>
          </a:p>
          <a:p>
            <a:pPr marL="0" marR="0" lvl="0" indent="0" algn="l" defTabSz="914400" rtl="0" eaLnBrk="1" fontAlgn="auto" latinLnBrk="0" hangingPunct="1">
              <a:lnSpc>
                <a:spcPct val="100000"/>
              </a:lnSpc>
              <a:spcBef>
                <a:spcPts val="600"/>
              </a:spcBef>
              <a:spcAft>
                <a:spcPts val="0"/>
              </a:spcAft>
              <a:buClrTx/>
              <a:buSzTx/>
              <a:buFontTx/>
              <a:buNone/>
              <a:tabLst/>
              <a:defRPr/>
            </a:pPr>
            <a:r>
              <a:rPr lang="en-US" dirty="0"/>
              <a:t>Discovery (interdependencies)</a:t>
            </a:r>
          </a:p>
          <a:p>
            <a:pPr marL="0" marR="0" lvl="0" indent="0" algn="l" defTabSz="914400" rtl="0" eaLnBrk="1" fontAlgn="auto" latinLnBrk="0" hangingPunct="1">
              <a:lnSpc>
                <a:spcPct val="100000"/>
              </a:lnSpc>
              <a:spcBef>
                <a:spcPts val="600"/>
              </a:spcBef>
              <a:spcAft>
                <a:spcPts val="0"/>
              </a:spcAft>
              <a:buClrTx/>
              <a:buSzTx/>
              <a:buFontTx/>
              <a:buNone/>
              <a:tabLst/>
              <a:defRPr/>
            </a:pPr>
            <a:r>
              <a:rPr lang="en-US" dirty="0"/>
              <a:t>Sizing</a:t>
            </a:r>
          </a:p>
          <a:p>
            <a:pPr marL="0" marR="0" lvl="0" indent="0" algn="l" defTabSz="914400" rtl="0" eaLnBrk="1" fontAlgn="auto" latinLnBrk="0" hangingPunct="1">
              <a:lnSpc>
                <a:spcPct val="100000"/>
              </a:lnSpc>
              <a:spcBef>
                <a:spcPts val="600"/>
              </a:spcBef>
              <a:spcAft>
                <a:spcPts val="0"/>
              </a:spcAft>
              <a:buClrTx/>
              <a:buSzTx/>
              <a:buFontTx/>
              <a:buNone/>
              <a:tabLst/>
              <a:defRPr/>
            </a:pPr>
            <a:r>
              <a:rPr lang="en-US"/>
              <a:t>Security policies</a:t>
            </a:r>
            <a:endParaRPr lang="en-US" dirty="0"/>
          </a:p>
          <a:p>
            <a:pPr marL="0" marR="0" lvl="0" indent="0" algn="l" defTabSz="914400" rtl="0" eaLnBrk="1" fontAlgn="auto" latinLnBrk="0" hangingPunct="1">
              <a:lnSpc>
                <a:spcPct val="100000"/>
              </a:lnSpc>
              <a:spcBef>
                <a:spcPts val="600"/>
              </a:spcBef>
              <a:spcAft>
                <a:spcPts val="0"/>
              </a:spcAft>
              <a:buClrTx/>
              <a:buSzTx/>
              <a:buFontTx/>
              <a:buNone/>
              <a:tabLst/>
              <a:defRPr/>
            </a:pPr>
            <a:r>
              <a:rPr lang="en-US" dirty="0"/>
              <a:t>Networking team took Y weeks to do VPN, </a:t>
            </a:r>
            <a:r>
              <a:rPr lang="en-US" dirty="0" err="1"/>
              <a:t>etc</a:t>
            </a:r>
            <a:endParaRPr lang="en-US" dirty="0"/>
          </a:p>
          <a:p>
            <a:pPr marL="0" marR="0" lvl="0" indent="0" algn="l" defTabSz="914400" rtl="0" eaLnBrk="1" fontAlgn="auto" latinLnBrk="0" hangingPunct="1">
              <a:lnSpc>
                <a:spcPct val="100000"/>
              </a:lnSpc>
              <a:spcBef>
                <a:spcPts val="600"/>
              </a:spcBef>
              <a:spcAft>
                <a:spcPts val="0"/>
              </a:spcAft>
              <a:buClrTx/>
              <a:buSzTx/>
              <a:buFontTx/>
              <a:buNone/>
              <a:tabLst/>
              <a:defRPr/>
            </a:pPr>
            <a:r>
              <a:rPr lang="en-US" dirty="0"/>
              <a:t>Roy Hunter and Arslan’s team – 6 major steps </a:t>
            </a:r>
          </a:p>
          <a:p>
            <a:pPr marL="0" marR="0" lvl="0" indent="0" algn="l" defTabSz="914400" rtl="0" eaLnBrk="1" fontAlgn="auto" latinLnBrk="0" hangingPunct="1">
              <a:lnSpc>
                <a:spcPct val="100000"/>
              </a:lnSpc>
              <a:spcBef>
                <a:spcPts val="600"/>
              </a:spcBef>
              <a:spcAft>
                <a:spcPts val="0"/>
              </a:spcAft>
              <a:buClrTx/>
              <a:buSzTx/>
              <a:buFontTx/>
              <a:buNone/>
              <a:tabLst/>
              <a:defRPr/>
            </a:pPr>
            <a:r>
              <a:rPr lang="en-US" dirty="0"/>
              <a:t>ECA that covered Halliburton – 60 steps</a:t>
            </a:r>
          </a:p>
          <a:p>
            <a:pPr marL="0" marR="0" lvl="0" indent="0" algn="l" defTabSz="914400" rtl="0" eaLnBrk="1" fontAlgn="auto" latinLnBrk="0" hangingPunct="1">
              <a:lnSpc>
                <a:spcPct val="100000"/>
              </a:lnSpc>
              <a:spcBef>
                <a:spcPts val="600"/>
              </a:spcBef>
              <a:spcAft>
                <a:spcPts val="0"/>
              </a:spcAft>
              <a:buClrTx/>
              <a:buSzTx/>
              <a:buFontTx/>
              <a:buNone/>
              <a:tabLst/>
              <a:defRPr/>
            </a:pPr>
            <a:endParaRPr lang="en-US" dirty="0"/>
          </a:p>
          <a:p>
            <a:endParaRPr lang="en-US" dirty="0"/>
          </a:p>
        </p:txBody>
      </p:sp>
      <p:sp>
        <p:nvSpPr>
          <p:cNvPr id="4" name="Slide Number Placeholder 3"/>
          <p:cNvSpPr>
            <a:spLocks noGrp="1"/>
          </p:cNvSpPr>
          <p:nvPr>
            <p:ph type="sldNum" sz="quarter" idx="10"/>
          </p:nvPr>
        </p:nvSpPr>
        <p:spPr/>
        <p:txBody>
          <a:bodyPr/>
          <a:lstStyle/>
          <a:p>
            <a:fld id="{8C72D9AE-7182-4680-8F79-479C4181FF08}" type="slidenum">
              <a:rPr lang="en-US" smtClean="0"/>
              <a:t>36</a:t>
            </a:fld>
            <a:endParaRPr lang="en-US" dirty="0"/>
          </a:p>
        </p:txBody>
      </p:sp>
    </p:spTree>
    <p:extLst>
      <p:ext uri="{BB962C8B-B14F-4D97-AF65-F5344CB8AC3E}">
        <p14:creationId xmlns:p14="http://schemas.microsoft.com/office/powerpoint/2010/main" val="1578833633"/>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2588" y="381000"/>
            <a:ext cx="4572000" cy="2573338"/>
          </a:xfrm>
        </p:spPr>
      </p:sp>
      <p:sp>
        <p:nvSpPr>
          <p:cNvPr id="3" name="Notes Placeholder 2"/>
          <p:cNvSpPr>
            <a:spLocks noGrp="1"/>
          </p:cNvSpPr>
          <p:nvPr>
            <p:ph type="body" idx="1"/>
          </p:nvPr>
        </p:nvSpPr>
        <p:spPr/>
        <p:txBody>
          <a:bodyPr/>
          <a:lstStyle/>
          <a:p>
            <a:r>
              <a:rPr lang="en-US" dirty="0"/>
              <a:t>Here are some customers across different industries that have already moved and improved their Oracle applications across a myriad of use cases onto Oracle Cloud Infrastructure. </a:t>
            </a:r>
          </a:p>
        </p:txBody>
      </p:sp>
      <p:sp>
        <p:nvSpPr>
          <p:cNvPr id="4" name="Slide Number Placeholder 3"/>
          <p:cNvSpPr>
            <a:spLocks noGrp="1"/>
          </p:cNvSpPr>
          <p:nvPr>
            <p:ph type="sldNum" sz="quarter" idx="10"/>
          </p:nvPr>
        </p:nvSpPr>
        <p:spPr/>
        <p:txBody>
          <a:bodyPr/>
          <a:lstStyle/>
          <a:p>
            <a:fld id="{8C72D9AE-7182-4680-8F79-479C4181FF08}" type="slidenum">
              <a:rPr lang="en-US" smtClean="0"/>
              <a:t>37</a:t>
            </a:fld>
            <a:endParaRPr lang="en-US" dirty="0"/>
          </a:p>
        </p:txBody>
      </p:sp>
    </p:spTree>
    <p:extLst>
      <p:ext uri="{BB962C8B-B14F-4D97-AF65-F5344CB8AC3E}">
        <p14:creationId xmlns:p14="http://schemas.microsoft.com/office/powerpoint/2010/main" val="3188274793"/>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2588" y="381000"/>
            <a:ext cx="4572000" cy="2573338"/>
          </a:xfrm>
        </p:spPr>
      </p:sp>
      <p:sp>
        <p:nvSpPr>
          <p:cNvPr id="3" name="Notes Placeholder 2"/>
          <p:cNvSpPr>
            <a:spLocks noGrp="1"/>
          </p:cNvSpPr>
          <p:nvPr>
            <p:ph type="body" idx="1"/>
          </p:nvPr>
        </p:nvSpPr>
        <p:spPr/>
        <p:txBody>
          <a:bodyPr/>
          <a:lstStyle/>
          <a:p>
            <a:r>
              <a:rPr lang="en-US" dirty="0"/>
              <a:t>And check out some of the quantifiable benefits that customers are already experiencing by migrating their Oracle app to Oracle Cloud Infrastructure. Are you ready to get started today?</a:t>
            </a:r>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8C72D9AE-7182-4680-8F79-479C4181FF08}" type="slidenum">
              <a:rPr kumimoji="0" lang="en-US" sz="1200" b="0" i="0" u="none" strike="noStrike" kern="1200" cap="none" spc="0" normalizeH="0" baseline="0" noProof="0" smtClean="0">
                <a:ln>
                  <a:noFill/>
                </a:ln>
                <a:solidFill>
                  <a:srgbClr val="5F5F5F"/>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38</a:t>
            </a:fld>
            <a:endParaRPr kumimoji="0" lang="en-US" sz="1200" b="0" i="0" u="none" strike="noStrike" kern="1200" cap="none" spc="0" normalizeH="0" baseline="0" noProof="0">
              <a:ln>
                <a:noFill/>
              </a:ln>
              <a:solidFill>
                <a:srgbClr val="5F5F5F"/>
              </a:solidFill>
              <a:effectLst/>
              <a:uLnTx/>
              <a:uFillTx/>
              <a:latin typeface="Calibri"/>
              <a:ea typeface="+mn-ea"/>
              <a:cs typeface="+mn-cs"/>
            </a:endParaRPr>
          </a:p>
        </p:txBody>
      </p:sp>
    </p:spTree>
    <p:extLst>
      <p:ext uri="{BB962C8B-B14F-4D97-AF65-F5344CB8AC3E}">
        <p14:creationId xmlns:p14="http://schemas.microsoft.com/office/powerpoint/2010/main" val="1813747062"/>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2588" y="381000"/>
            <a:ext cx="4572000" cy="2573338"/>
          </a:xfrm>
        </p:spPr>
      </p:sp>
      <p:sp>
        <p:nvSpPr>
          <p:cNvPr id="3" name="Notes Placeholder 2"/>
          <p:cNvSpPr>
            <a:spLocks noGrp="1"/>
          </p:cNvSpPr>
          <p:nvPr>
            <p:ph type="body" idx="1"/>
          </p:nvPr>
        </p:nvSpPr>
        <p:spPr/>
        <p:txBody>
          <a:bodyPr/>
          <a:lstStyle/>
          <a:p>
            <a:r>
              <a:rPr lang="en-US" dirty="0"/>
              <a:t>Thanks for your time, and I hope you learned</a:t>
            </a:r>
            <a:r>
              <a:rPr lang="en-US" baseline="0" dirty="0"/>
              <a:t> more about how you can partner with us to transform your business.</a:t>
            </a:r>
          </a:p>
          <a:p>
            <a:endParaRPr lang="en-US" baseline="0" dirty="0"/>
          </a:p>
          <a:p>
            <a:r>
              <a:rPr lang="en-US" baseline="0" dirty="0"/>
              <a:t>If you want to get hands on, please try one of our hour-long hands on labs here!</a:t>
            </a:r>
          </a:p>
          <a:p>
            <a:r>
              <a:rPr lang="en-US" baseline="0" dirty="0"/>
              <a:t>We’re also happy to answer any questions in the innovation showcase</a:t>
            </a:r>
          </a:p>
          <a:p>
            <a:r>
              <a:rPr lang="en-US" baseline="0" dirty="0"/>
              <a:t>Finally, to try many of the solutions I talked about, for free, visit </a:t>
            </a:r>
            <a:r>
              <a:rPr lang="en-US" baseline="0" dirty="0" err="1"/>
              <a:t>cloud.oracle.com</a:t>
            </a:r>
            <a:r>
              <a:rPr lang="en-US" baseline="0" dirty="0"/>
              <a:t>/jumpstart</a:t>
            </a:r>
          </a:p>
          <a:p>
            <a:endParaRPr lang="en-US" baseline="0" dirty="0"/>
          </a:p>
          <a:p>
            <a:r>
              <a:rPr lang="en-US" baseline="0" dirty="0"/>
              <a:t>Thank you again!</a:t>
            </a:r>
            <a:endParaRPr lang="en-US" dirty="0"/>
          </a:p>
        </p:txBody>
      </p:sp>
      <p:sp>
        <p:nvSpPr>
          <p:cNvPr id="4" name="Slide Number Placeholder 3"/>
          <p:cNvSpPr>
            <a:spLocks noGrp="1"/>
          </p:cNvSpPr>
          <p:nvPr>
            <p:ph type="sldNum" sz="quarter" idx="10"/>
          </p:nvPr>
        </p:nvSpPr>
        <p:spPr/>
        <p:txBody>
          <a:bodyPr/>
          <a:lstStyle/>
          <a:p>
            <a:fld id="{8C72D9AE-7182-4680-8F79-479C4181FF08}" type="slidenum">
              <a:rPr lang="uk-UA" smtClean="0"/>
              <a:t>39</a:t>
            </a:fld>
            <a:endParaRPr lang="uk-UA" dirty="0"/>
          </a:p>
        </p:txBody>
      </p:sp>
    </p:spTree>
    <p:extLst>
      <p:ext uri="{BB962C8B-B14F-4D97-AF65-F5344CB8AC3E}">
        <p14:creationId xmlns:p14="http://schemas.microsoft.com/office/powerpoint/2010/main" val="574771722"/>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2588" y="381000"/>
            <a:ext cx="4572000" cy="2573338"/>
          </a:xfrm>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8C72D9AE-7182-4680-8F79-479C4181FF08}" type="slidenum">
              <a:rPr lang="en-US" smtClean="0"/>
              <a:t>40</a:t>
            </a:fld>
            <a:endParaRPr lang="en-US" dirty="0"/>
          </a:p>
        </p:txBody>
      </p:sp>
    </p:spTree>
    <p:extLst>
      <p:ext uri="{BB962C8B-B14F-4D97-AF65-F5344CB8AC3E}">
        <p14:creationId xmlns:p14="http://schemas.microsoft.com/office/powerpoint/2010/main" val="1242756178"/>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2588" y="381000"/>
            <a:ext cx="4572000" cy="2573338"/>
          </a:xfrm>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600"/>
              </a:spcBef>
              <a:spcAft>
                <a:spcPts val="0"/>
              </a:spcAft>
              <a:buClrTx/>
              <a:buSzTx/>
              <a:buFontTx/>
              <a:buNone/>
              <a:tabLst/>
              <a:defRPr/>
            </a:pPr>
            <a:r>
              <a:rPr lang="en-US" dirty="0"/>
              <a:t>Based on our prior conversations, we understand that over the years, you have been able to solve your specific business challenges with your instance of &lt;Oracle app – E-Business Suite, JD Edwards, Peoplesoft, Siebel&gt;. You’ve invested years into your mission-critical app environment, done 1000s of customizations to suit your organization’s needs and 100s of integrations with other apps and components. In fact, you may have built it into your system of record, enabling you to run your day to day operations as effectively as possible. Without it, you can’t properly manage your warehouse, manage your inventory, track your receivables nor pay your vendors. In essence, you can’t run your business without it.</a:t>
            </a:r>
          </a:p>
        </p:txBody>
      </p:sp>
      <p:sp>
        <p:nvSpPr>
          <p:cNvPr id="4" name="Slide Number Placeholder 3"/>
          <p:cNvSpPr>
            <a:spLocks noGrp="1"/>
          </p:cNvSpPr>
          <p:nvPr>
            <p:ph type="sldNum" sz="quarter" idx="10"/>
          </p:nvPr>
        </p:nvSpPr>
        <p:spPr/>
        <p:txBody>
          <a:bodyPr/>
          <a:lstStyle/>
          <a:p>
            <a:fld id="{8C72D9AE-7182-4680-8F79-479C4181FF08}" type="slidenum">
              <a:rPr lang="en-US" smtClean="0"/>
              <a:t>4</a:t>
            </a:fld>
            <a:endParaRPr lang="en-US" dirty="0"/>
          </a:p>
        </p:txBody>
      </p:sp>
    </p:spTree>
    <p:extLst>
      <p:ext uri="{BB962C8B-B14F-4D97-AF65-F5344CB8AC3E}">
        <p14:creationId xmlns:p14="http://schemas.microsoft.com/office/powerpoint/2010/main" val="1843029891"/>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2588" y="381000"/>
            <a:ext cx="4572000" cy="2573338"/>
          </a:xfrm>
        </p:spPr>
      </p:sp>
      <p:sp>
        <p:nvSpPr>
          <p:cNvPr id="3" name="Notes Placeholder 2"/>
          <p:cNvSpPr>
            <a:spLocks noGrp="1"/>
          </p:cNvSpPr>
          <p:nvPr>
            <p:ph type="body" idx="1"/>
          </p:nvPr>
        </p:nvSpPr>
        <p:spPr/>
        <p:txBody>
          <a:bodyPr/>
          <a:lstStyle/>
          <a:p>
            <a:r>
              <a:rPr lang="en-US" dirty="0"/>
              <a:t>We’re talking today because you’re looking to make some optimizations to your Oracle application environment, but where best to run your Oracle application?</a:t>
            </a:r>
          </a:p>
          <a:p>
            <a:endParaRPr lang="en-US" dirty="0"/>
          </a:p>
          <a:p>
            <a:r>
              <a:rPr lang="en-US" dirty="0"/>
              <a:t>You can remain on-premises, but managing the physical infrastructure your self simply isn’t strategic. What’s more it’s cumbersome. The cost of building and maintaining data centers on-premises is too high, and you don’t want your staff to waste time on non-revenue generating activities such as hardware refreshes or software upgrades. At the same time, having a physical infrastructure leads to inefficient forecasting or capacity planning. To avoid overprovisioning, you pay for more than you need, which can lead to underutilization. Plus when you need to scale up or down, you’re not able to do so quickly. Can’t effectively manage the impact on IT that business changes like M&amp;A, spin outs have</a:t>
            </a:r>
          </a:p>
          <a:p>
            <a:endParaRPr lang="en-US" dirty="0"/>
          </a:p>
          <a:p>
            <a:r>
              <a:rPr lang="en-US" dirty="0"/>
              <a:t>At the same time, you may not be able to go to SaaS because you may be required to make too many compromises. No cloud vendor so far has been able to offer a comprehensive solution that can do all that &lt;Oracle app&gt; enables you to do. There’s no equivalent to EBS or JDE in the cloud. You’ll lose the customizations you need, and it’ll be challenging to re-integrate with your other apps and components. What’s more you may need to do a full process redesign and train the company on new process flows and UI.</a:t>
            </a:r>
          </a:p>
          <a:p>
            <a:endParaRPr lang="en-US" dirty="0"/>
          </a:p>
          <a:p>
            <a:r>
              <a:rPr lang="en-US" dirty="0"/>
              <a:t>And perhaps you haven’t moved to other cloud infrastructures yet because you’re concerned about meeting your enterprise requirements. Firstly, you may not want to deal with rearchitecting everything to meet those requirements. With all of the integrations you’ve made with other applications, database, analytics and other component, you may run the risk of a critical component not working. Let’s face it – if your business depends on you getting shipments out to customers on time, that label printer in the warehouse just needs to work. Or perhaps it will be too time-consuming to retrain your staff to manage a new cloud solution or to onboard a new MSP or IT vendor. And you’re concerned about getting the performance you demand for your critical application. Finally, you may be unsure of the true cost savings of cloud.</a:t>
            </a:r>
          </a:p>
        </p:txBody>
      </p:sp>
      <p:sp>
        <p:nvSpPr>
          <p:cNvPr id="4" name="Slide Number Placeholder 3"/>
          <p:cNvSpPr>
            <a:spLocks noGrp="1"/>
          </p:cNvSpPr>
          <p:nvPr>
            <p:ph type="sldNum" sz="quarter" idx="10"/>
          </p:nvPr>
        </p:nvSpPr>
        <p:spPr/>
        <p:txBody>
          <a:bodyPr/>
          <a:lstStyle/>
          <a:p>
            <a:fld id="{8C72D9AE-7182-4680-8F79-479C4181FF08}" type="slidenum">
              <a:rPr lang="en-US" smtClean="0"/>
              <a:t>5</a:t>
            </a:fld>
            <a:endParaRPr lang="en-US" dirty="0"/>
          </a:p>
        </p:txBody>
      </p:sp>
    </p:spTree>
    <p:extLst>
      <p:ext uri="{BB962C8B-B14F-4D97-AF65-F5344CB8AC3E}">
        <p14:creationId xmlns:p14="http://schemas.microsoft.com/office/powerpoint/2010/main" val="1458565330"/>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2588" y="381000"/>
            <a:ext cx="4572000" cy="2573338"/>
          </a:xfrm>
        </p:spPr>
      </p:sp>
      <p:sp>
        <p:nvSpPr>
          <p:cNvPr id="3" name="Notes Placeholder 2"/>
          <p:cNvSpPr>
            <a:spLocks noGrp="1"/>
          </p:cNvSpPr>
          <p:nvPr>
            <p:ph type="body" idx="1"/>
          </p:nvPr>
        </p:nvSpPr>
        <p:spPr/>
        <p:txBody>
          <a:bodyPr>
            <a:normAutofit/>
          </a:bodyPr>
          <a:lstStyle/>
          <a:p>
            <a:pPr marL="0" marR="0" lvl="0" indent="0" algn="l" defTabSz="914400" rtl="0" eaLnBrk="1" fontAlgn="auto" latinLnBrk="0" hangingPunct="1">
              <a:lnSpc>
                <a:spcPct val="100000"/>
              </a:lnSpc>
              <a:spcBef>
                <a:spcPts val="600"/>
              </a:spcBef>
              <a:spcAft>
                <a:spcPts val="0"/>
              </a:spcAft>
              <a:buClrTx/>
              <a:buSzTx/>
              <a:buFontTx/>
              <a:buNone/>
              <a:tabLst/>
              <a:defRPr/>
            </a:pPr>
            <a:r>
              <a:rPr lang="en-US" i="0" dirty="0">
                <a:solidFill>
                  <a:srgbClr val="58595B"/>
                </a:solidFill>
              </a:rPr>
              <a:t>We believe these 3 core attributes are required of an enterprise cloud infrastructure, especially one that will run your mission critical Oracle application.</a:t>
            </a:r>
          </a:p>
          <a:p>
            <a:pPr marL="0" marR="0" lvl="0" indent="0" algn="l" defTabSz="914400" rtl="0" eaLnBrk="1" fontAlgn="auto" latinLnBrk="0" hangingPunct="1">
              <a:lnSpc>
                <a:spcPct val="100000"/>
              </a:lnSpc>
              <a:spcBef>
                <a:spcPts val="600"/>
              </a:spcBef>
              <a:spcAft>
                <a:spcPts val="0"/>
              </a:spcAft>
              <a:buClrTx/>
              <a:buSzTx/>
              <a:buFontTx/>
              <a:buNone/>
              <a:tabLst/>
              <a:defRPr/>
            </a:pPr>
            <a:endParaRPr lang="en-US" i="0" dirty="0">
              <a:solidFill>
                <a:srgbClr val="58595B"/>
              </a:solidFill>
            </a:endParaRPr>
          </a:p>
          <a:p>
            <a:r>
              <a:rPr lang="en-US" sz="1100" dirty="0">
                <a:solidFill>
                  <a:srgbClr val="58595B"/>
                </a:solidFill>
              </a:rPr>
              <a:t>You need consistently high performance that’s perhaps even better than you would get on-premises.</a:t>
            </a:r>
          </a:p>
          <a:p>
            <a:endParaRPr lang="en-US" sz="1100" dirty="0">
              <a:solidFill>
                <a:srgbClr val="58595B"/>
              </a:solidFill>
            </a:endParaRPr>
          </a:p>
          <a:p>
            <a:r>
              <a:rPr lang="en-US" sz="1100" dirty="0">
                <a:solidFill>
                  <a:srgbClr val="58595B"/>
                </a:solidFill>
              </a:rPr>
              <a:t>You also need predictable price with the best bang for your buck with no hidden cost surprises for IOPs or data egress.</a:t>
            </a:r>
            <a:endParaRPr lang="en-US" sz="1250" dirty="0"/>
          </a:p>
          <a:p>
            <a:pPr marL="114300" lvl="1" indent="0">
              <a:buNone/>
            </a:pPr>
            <a:endParaRPr lang="en-US" sz="1100" dirty="0">
              <a:solidFill>
                <a:srgbClr val="58595B"/>
              </a:solidFill>
            </a:endParaRPr>
          </a:p>
          <a:p>
            <a:pPr marL="0" marR="0" lvl="0" indent="0" algn="l" defTabSz="914400" rtl="0" eaLnBrk="1" fontAlgn="auto" latinLnBrk="0" hangingPunct="1">
              <a:lnSpc>
                <a:spcPct val="100000"/>
              </a:lnSpc>
              <a:spcBef>
                <a:spcPts val="600"/>
              </a:spcBef>
              <a:spcAft>
                <a:spcPts val="0"/>
              </a:spcAft>
              <a:buClrTx/>
              <a:buSzTx/>
              <a:buFontTx/>
              <a:buNone/>
              <a:tabLst/>
              <a:defRPr/>
            </a:pPr>
            <a:r>
              <a:rPr lang="en-US" sz="1100" dirty="0">
                <a:solidFill>
                  <a:srgbClr val="58595B"/>
                </a:solidFill>
              </a:rPr>
              <a:t>And finally you need migration expertise for your existing Oracle application. And by expertise we mean both professional migration knowledge, and also automated lift &amp; shift tools, quick provisioning tools, and the lifecycle management tools you already know.</a:t>
            </a:r>
          </a:p>
          <a:p>
            <a:endParaRPr lang="en-US" baseline="0" dirty="0"/>
          </a:p>
          <a:p>
            <a:endParaRPr lang="en-US" dirty="0"/>
          </a:p>
        </p:txBody>
      </p:sp>
      <p:sp>
        <p:nvSpPr>
          <p:cNvPr id="4" name="Slide Number Placeholder 3"/>
          <p:cNvSpPr>
            <a:spLocks noGrp="1"/>
          </p:cNvSpPr>
          <p:nvPr>
            <p:ph type="sldNum" sz="quarter" idx="10"/>
          </p:nvPr>
        </p:nvSpPr>
        <p:spPr/>
        <p:txBody>
          <a:bodyPr/>
          <a:lstStyle/>
          <a:p>
            <a:fld id="{8C72D9AE-7182-4680-8F79-479C4181FF08}" type="slidenum">
              <a:rPr lang="uk-UA" smtClean="0"/>
              <a:t>6</a:t>
            </a:fld>
            <a:endParaRPr lang="uk-UA" dirty="0"/>
          </a:p>
        </p:txBody>
      </p:sp>
    </p:spTree>
    <p:extLst>
      <p:ext uri="{BB962C8B-B14F-4D97-AF65-F5344CB8AC3E}">
        <p14:creationId xmlns:p14="http://schemas.microsoft.com/office/powerpoint/2010/main" val="3114622093"/>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2588" y="381000"/>
            <a:ext cx="4572000" cy="2573338"/>
          </a:xfrm>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600"/>
              </a:spcBef>
              <a:spcAft>
                <a:spcPts val="0"/>
              </a:spcAft>
              <a:buClrTx/>
              <a:buSzTx/>
              <a:buFontTx/>
              <a:buNone/>
              <a:tabLst/>
              <a:defRPr/>
            </a:pPr>
            <a:r>
              <a:rPr lang="en-US" dirty="0"/>
              <a:t>We believe that only Oracle Cloud Infrastructure delivers the necessary migration expertise and enterprise requirements needed for your Oracle application.</a:t>
            </a:r>
          </a:p>
          <a:p>
            <a:pPr marL="0" marR="0" lvl="0" indent="0" algn="l" defTabSz="914400" rtl="0" eaLnBrk="1" fontAlgn="auto" latinLnBrk="0" hangingPunct="1">
              <a:lnSpc>
                <a:spcPct val="100000"/>
              </a:lnSpc>
              <a:spcBef>
                <a:spcPts val="600"/>
              </a:spcBef>
              <a:spcAft>
                <a:spcPts val="0"/>
              </a:spcAft>
              <a:buClrTx/>
              <a:buSzTx/>
              <a:buFontTx/>
              <a:buNone/>
              <a:tabLst/>
              <a:defRPr/>
            </a:pPr>
            <a:endParaRPr lang="en-US" dirty="0"/>
          </a:p>
          <a:p>
            <a:pPr marL="0" marR="0" lvl="0" indent="0" algn="l" defTabSz="914400" rtl="0" eaLnBrk="1" fontAlgn="auto" latinLnBrk="0" hangingPunct="1">
              <a:lnSpc>
                <a:spcPct val="100000"/>
              </a:lnSpc>
              <a:spcBef>
                <a:spcPts val="600"/>
              </a:spcBef>
              <a:spcAft>
                <a:spcPts val="0"/>
              </a:spcAft>
              <a:buClrTx/>
              <a:buSzTx/>
              <a:buFontTx/>
              <a:buNone/>
              <a:tabLst/>
              <a:defRPr/>
            </a:pPr>
            <a:r>
              <a:rPr lang="en-US" dirty="0"/>
              <a:t>We make it easy for your to migrate your Oracle applications with expert professional services and a large network of partners to guide migration. In addition, we have automated lift and shift tools, quick provisioning tools and backup tools only available for Oracle Cloud Infrastructure customers. And with Oracle, there’s no need to rearchitect. Your apps and data move AS IS, and you can keep your customizations and integrations. You can also bring your own Oracle Database licenses. Quite frankly, this is your fastest way to cloud.</a:t>
            </a:r>
          </a:p>
          <a:p>
            <a:pPr marL="0" marR="0" lvl="0" indent="0" algn="l" defTabSz="914400" rtl="0" eaLnBrk="1" fontAlgn="auto" latinLnBrk="0" hangingPunct="1">
              <a:lnSpc>
                <a:spcPct val="100000"/>
              </a:lnSpc>
              <a:spcBef>
                <a:spcPts val="600"/>
              </a:spcBef>
              <a:spcAft>
                <a:spcPts val="0"/>
              </a:spcAft>
              <a:buClrTx/>
              <a:buSzTx/>
              <a:buFontTx/>
              <a:buNone/>
              <a:tabLst/>
              <a:defRPr/>
            </a:pPr>
            <a:endParaRPr lang="en-US" dirty="0"/>
          </a:p>
          <a:p>
            <a:pPr marL="0" marR="0" lvl="0" indent="0" algn="l" defTabSz="914400" rtl="0" eaLnBrk="1" fontAlgn="auto" latinLnBrk="0" hangingPunct="1">
              <a:lnSpc>
                <a:spcPct val="100000"/>
              </a:lnSpc>
              <a:spcBef>
                <a:spcPts val="600"/>
              </a:spcBef>
              <a:spcAft>
                <a:spcPts val="0"/>
              </a:spcAft>
              <a:buClrTx/>
              <a:buSzTx/>
              <a:buFontTx/>
              <a:buNone/>
              <a:tabLst/>
              <a:defRPr/>
            </a:pPr>
            <a:r>
              <a:rPr lang="en-US" dirty="0"/>
              <a:t>And only Oracle Cloud Infrastructure uniquely enables you to not only quickly move but also improve your application environment. Our broad array of compute, networking and storage services offer industry leading price for performance. And customers experience peak database performance often exceeding on-premises performance with features only available on Oracle like 2-node RAC and Exadata. Finally, quick provisioning tools are available for you to quickly stand up ad hoc environments for dev/test and DR. Each Oracle app has their specific lifecycle management tool that chances are your team is already familiar with so there’s no retraining there.</a:t>
            </a:r>
          </a:p>
          <a:p>
            <a:pPr marL="0" marR="0" lvl="0" indent="0" algn="l" defTabSz="914400" rtl="0" eaLnBrk="1" fontAlgn="auto" latinLnBrk="0" hangingPunct="1">
              <a:lnSpc>
                <a:spcPct val="100000"/>
              </a:lnSpc>
              <a:spcBef>
                <a:spcPts val="600"/>
              </a:spcBef>
              <a:spcAft>
                <a:spcPts val="0"/>
              </a:spcAft>
              <a:buClrTx/>
              <a:buSzTx/>
              <a:buFontTx/>
              <a:buNone/>
              <a:tabLst/>
              <a:defRPr/>
            </a:pPr>
            <a:endParaRPr lang="en-US" dirty="0"/>
          </a:p>
          <a:p>
            <a:pPr marL="0" marR="0" lvl="0" indent="0" algn="l" defTabSz="914400" rtl="0" eaLnBrk="1" fontAlgn="auto" latinLnBrk="0" hangingPunct="1">
              <a:lnSpc>
                <a:spcPct val="100000"/>
              </a:lnSpc>
              <a:spcBef>
                <a:spcPts val="600"/>
              </a:spcBef>
              <a:spcAft>
                <a:spcPts val="0"/>
              </a:spcAft>
              <a:buClrTx/>
              <a:buSzTx/>
              <a:buFontTx/>
              <a:buNone/>
              <a:tabLst/>
              <a:defRPr/>
            </a:pPr>
            <a:endParaRPr lang="en-US" dirty="0"/>
          </a:p>
        </p:txBody>
      </p:sp>
      <p:sp>
        <p:nvSpPr>
          <p:cNvPr id="4" name="Slide Number Placeholder 3"/>
          <p:cNvSpPr>
            <a:spLocks noGrp="1"/>
          </p:cNvSpPr>
          <p:nvPr>
            <p:ph type="sldNum" sz="quarter" idx="10"/>
          </p:nvPr>
        </p:nvSpPr>
        <p:spPr/>
        <p:txBody>
          <a:bodyPr/>
          <a:lstStyle/>
          <a:p>
            <a:fld id="{8C72D9AE-7182-4680-8F79-479C4181FF08}" type="slidenum">
              <a:rPr lang="en-US" smtClean="0"/>
              <a:t>7</a:t>
            </a:fld>
            <a:endParaRPr lang="en-US" dirty="0"/>
          </a:p>
        </p:txBody>
      </p:sp>
    </p:spTree>
    <p:extLst>
      <p:ext uri="{BB962C8B-B14F-4D97-AF65-F5344CB8AC3E}">
        <p14:creationId xmlns:p14="http://schemas.microsoft.com/office/powerpoint/2010/main" val="1693865260"/>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2588" y="381000"/>
            <a:ext cx="4572000" cy="2573338"/>
          </a:xfrm>
        </p:spPr>
      </p:sp>
      <p:sp>
        <p:nvSpPr>
          <p:cNvPr id="3" name="Notes Placeholder 2"/>
          <p:cNvSpPr>
            <a:spLocks noGrp="1"/>
          </p:cNvSpPr>
          <p:nvPr>
            <p:ph type="body" idx="1"/>
          </p:nvPr>
        </p:nvSpPr>
        <p:spPr/>
        <p:txBody>
          <a:bodyPr>
            <a:normAutofit fontScale="85000" lnSpcReduction="10000"/>
          </a:bodyPr>
          <a:lstStyle/>
          <a:p>
            <a:pPr marL="0" marR="0" lvl="0" indent="0" algn="l" defTabSz="914400" rtl="0" eaLnBrk="1" fontAlgn="auto" latinLnBrk="0" hangingPunct="1">
              <a:lnSpc>
                <a:spcPct val="100000"/>
              </a:lnSpc>
              <a:spcBef>
                <a:spcPts val="600"/>
              </a:spcBef>
              <a:spcAft>
                <a:spcPts val="0"/>
              </a:spcAft>
              <a:buClrTx/>
              <a:buSzTx/>
              <a:buFontTx/>
              <a:buNone/>
              <a:tabLst/>
              <a:defRPr/>
            </a:pPr>
            <a:r>
              <a:rPr lang="en-US" sz="1100" dirty="0"/>
              <a:t>We’re able to support a full range of use cases and deployment architectures. </a:t>
            </a:r>
          </a:p>
          <a:p>
            <a:pPr marL="0" marR="0" lvl="0" indent="0" algn="l" defTabSz="914400" rtl="0" eaLnBrk="1" fontAlgn="auto" latinLnBrk="0" hangingPunct="1">
              <a:lnSpc>
                <a:spcPct val="100000"/>
              </a:lnSpc>
              <a:spcBef>
                <a:spcPts val="600"/>
              </a:spcBef>
              <a:spcAft>
                <a:spcPts val="0"/>
              </a:spcAft>
              <a:buClrTx/>
              <a:buSzTx/>
              <a:buFontTx/>
              <a:buNone/>
              <a:tabLst/>
              <a:defRPr/>
            </a:pPr>
            <a:endParaRPr lang="en-US" sz="1100" dirty="0"/>
          </a:p>
          <a:p>
            <a:pPr marL="0" marR="0" lvl="0" indent="0" algn="l" defTabSz="914400" rtl="0" eaLnBrk="1" fontAlgn="auto" latinLnBrk="0" hangingPunct="1">
              <a:lnSpc>
                <a:spcPct val="100000"/>
              </a:lnSpc>
              <a:spcBef>
                <a:spcPts val="600"/>
              </a:spcBef>
              <a:spcAft>
                <a:spcPts val="0"/>
              </a:spcAft>
              <a:buClrTx/>
              <a:buSzTx/>
              <a:buFontTx/>
              <a:buNone/>
              <a:tabLst/>
              <a:defRPr/>
            </a:pPr>
            <a:r>
              <a:rPr lang="en-US" sz="1100" dirty="0"/>
              <a:t>You can dip your toe in the water with non-production options such as demo/training, creating a sandbox environment in our cloud, development/customization and testing/integration. </a:t>
            </a:r>
            <a:r>
              <a:rPr lang="en-US" sz="1100" baseline="0" dirty="0"/>
              <a:t>As for what we’ve done differently than other clouds, w</a:t>
            </a:r>
            <a:r>
              <a:rPr lang="en-US" baseline="0" dirty="0"/>
              <a:t>e knew that the economics of our cloud had to be a better fit for enterprise organizations and our partners and internal organizations that serve them.  While AWS and others optimize for “cheap to get started”, we focused on longer term total cost of operation, especially if you’re looking for consistency as you move from non-production use cases to production.  We’ve built incredible value into our pricing so that our customers could save money as they move non-production workloads first like demo/training and dev/test to the cloud. But almost more importantly, we made the economics of our cloud far more predictable.  We have eliminated the hidden charges that lead to unpleasant surprises and major cost overruns.  Our pricing uses flat rates for storage performance and data egress, significant causes of heartburn for customers of our competitors.  We made our discount program flexible across all categories of spend.  We provide </a:t>
            </a:r>
            <a:r>
              <a:rPr lang="en-US" sz="1100" b="0" i="0" kern="1200" dirty="0">
                <a:solidFill>
                  <a:srgbClr val="000000"/>
                </a:solidFill>
                <a:effectLst/>
                <a:latin typeface="+mn-lt"/>
                <a:ea typeface="+mn-ea"/>
                <a:cs typeface="+mn-cs"/>
              </a:rPr>
              <a:t>discounts through a Universal Credits model, instead of requiring a commitment to specific reserved instances (with a pre-defined region, size, OS, etc.) that limit your flexibility, Oracle provides discount based on the level of committed spend and the length of commitment – with the flexibly to use any IaaS or PaaS service.</a:t>
            </a:r>
          </a:p>
          <a:p>
            <a:pPr marL="0" marR="0" lvl="0" indent="0" algn="l" defTabSz="914400" rtl="0" eaLnBrk="1" fontAlgn="auto" latinLnBrk="0" hangingPunct="1">
              <a:lnSpc>
                <a:spcPct val="100000"/>
              </a:lnSpc>
              <a:spcBef>
                <a:spcPts val="600"/>
              </a:spcBef>
              <a:spcAft>
                <a:spcPts val="0"/>
              </a:spcAft>
              <a:buClrTx/>
              <a:buSzTx/>
              <a:buFontTx/>
              <a:buNone/>
              <a:tabLst/>
              <a:defRPr/>
            </a:pPr>
            <a:endParaRPr lang="en-US" sz="1100" dirty="0"/>
          </a:p>
          <a:p>
            <a:pPr marL="0" marR="0" lvl="0" indent="0" algn="l" defTabSz="914400" rtl="0" eaLnBrk="1" fontAlgn="auto" latinLnBrk="0" hangingPunct="1">
              <a:lnSpc>
                <a:spcPct val="100000"/>
              </a:lnSpc>
              <a:spcBef>
                <a:spcPts val="600"/>
              </a:spcBef>
              <a:spcAft>
                <a:spcPts val="0"/>
              </a:spcAft>
              <a:buClrTx/>
              <a:buSzTx/>
              <a:buFontTx/>
              <a:buNone/>
              <a:tabLst/>
              <a:defRPr/>
            </a:pPr>
            <a:r>
              <a:rPr lang="en-US" sz="1100" dirty="0"/>
              <a:t>Disaster Recovery is a great way to get started in the cloud as well. Failover a few times, and if and when you are ready to migrate production workloads over, it’ll be that much easier. Database and content backup and archive in the cloud are also use cases we often support for our customers. </a:t>
            </a:r>
            <a:r>
              <a:rPr lang="en-US" sz="1100" b="0" i="0" kern="1200" baseline="0" dirty="0">
                <a:solidFill>
                  <a:srgbClr val="000000"/>
                </a:solidFill>
                <a:effectLst/>
                <a:latin typeface="+mn-lt"/>
                <a:ea typeface="+mn-ea"/>
                <a:cs typeface="+mn-cs"/>
              </a:rPr>
              <a:t>And we offer capabilities as you consider failing over to our cloud or doing backup and archive in our cloud. Oracle Data Guard is a trusted solution for data protection. And you can continue to use the same tooling to easily provision DR environments – EBS Cloud Admin, PeopleSoft Cloud Manager, JDE One-Click. And if you’re looking at backup or archive your backend data to the cloud, our Object Storage cloud service is foundational for all Oracle Database cloud service backups whether you’re using VM, bare metal, Exadata or even Autonomous Data Warehouse</a:t>
            </a:r>
          </a:p>
          <a:p>
            <a:pPr marL="0" marR="0" lvl="0" indent="0" algn="l" defTabSz="914400" rtl="0" eaLnBrk="1" fontAlgn="auto" latinLnBrk="0" hangingPunct="1">
              <a:lnSpc>
                <a:spcPct val="100000"/>
              </a:lnSpc>
              <a:spcBef>
                <a:spcPts val="600"/>
              </a:spcBef>
              <a:spcAft>
                <a:spcPts val="0"/>
              </a:spcAft>
              <a:buClrTx/>
              <a:buSzTx/>
              <a:buFontTx/>
              <a:buNone/>
              <a:tabLst/>
              <a:defRPr/>
            </a:pPr>
            <a:endParaRPr lang="en-US" sz="1100" dirty="0"/>
          </a:p>
          <a:p>
            <a:pPr marL="0" marR="0" lvl="0" indent="0" algn="l" defTabSz="914400" rtl="0" eaLnBrk="1" fontAlgn="auto" latinLnBrk="0" hangingPunct="1">
              <a:lnSpc>
                <a:spcPct val="100000"/>
              </a:lnSpc>
              <a:spcBef>
                <a:spcPts val="600"/>
              </a:spcBef>
              <a:spcAft>
                <a:spcPts val="0"/>
              </a:spcAft>
              <a:buClrTx/>
              <a:buSzTx/>
              <a:buFontTx/>
              <a:buNone/>
              <a:tabLst/>
              <a:defRPr/>
            </a:pPr>
            <a:r>
              <a:rPr lang="en-US" sz="1100" dirty="0"/>
              <a:t>And we support production environments with HA and DR, and hybrid deployments in so you don’t have to worry about bringing everything over to the cloud all at one time; you can still integrate with your other on-</a:t>
            </a:r>
            <a:r>
              <a:rPr lang="en-US" sz="1100" dirty="0" err="1"/>
              <a:t>prem</a:t>
            </a:r>
            <a:r>
              <a:rPr lang="en-US" sz="1100" dirty="0"/>
              <a:t> apps and components and ensure things work the way they are supposed to. We offer multiple Availability Domains within a single region to support HA. </a:t>
            </a:r>
            <a:r>
              <a:rPr lang="en-US" sz="1100" baseline="0" dirty="0"/>
              <a:t>A</a:t>
            </a:r>
            <a:r>
              <a:rPr lang="en-US" baseline="0" dirty="0"/>
              <a:t>nd if you’re looking for the ultimate database resiliency and availability, of course you can only get RAC and Exadata through Oracle. In fact, customers are experiencing better performance than on-premises. We’re also the only leading cloud vendor to offer SLAs to guarantee performance and we’re well suited for hybrid use cases. </a:t>
            </a:r>
          </a:p>
          <a:p>
            <a:pPr marL="0" marR="0" lvl="0" indent="0" algn="l" defTabSz="914400" rtl="0" eaLnBrk="1" fontAlgn="auto" latinLnBrk="0" hangingPunct="1">
              <a:lnSpc>
                <a:spcPct val="100000"/>
              </a:lnSpc>
              <a:spcBef>
                <a:spcPts val="600"/>
              </a:spcBef>
              <a:spcAft>
                <a:spcPts val="0"/>
              </a:spcAft>
              <a:buClrTx/>
              <a:buSzTx/>
              <a:buFontTx/>
              <a:buNone/>
              <a:tabLst/>
              <a:defRPr/>
            </a:pPr>
            <a:endParaRPr lang="en-US" b="0" baseline="0" dirty="0"/>
          </a:p>
          <a:p>
            <a:pPr marL="0" marR="0" lvl="0" indent="0" algn="l" defTabSz="914400" rtl="0" eaLnBrk="1" fontAlgn="auto" latinLnBrk="0" hangingPunct="1">
              <a:lnSpc>
                <a:spcPct val="100000"/>
              </a:lnSpc>
              <a:spcBef>
                <a:spcPts val="600"/>
              </a:spcBef>
              <a:spcAft>
                <a:spcPts val="0"/>
              </a:spcAft>
              <a:buClrTx/>
              <a:buSzTx/>
              <a:buFontTx/>
              <a:buNone/>
              <a:tabLst/>
              <a:defRPr/>
            </a:pPr>
            <a:r>
              <a:rPr lang="en-US" b="0" baseline="0" dirty="0"/>
              <a:t>Finally if you’re looking to extend your existing data center to the cloud or you’re considering hybrid options, we provide private access via VPN or </a:t>
            </a:r>
            <a:r>
              <a:rPr lang="en-US" b="0" baseline="0" dirty="0" err="1"/>
              <a:t>FastConnect</a:t>
            </a:r>
            <a:r>
              <a:rPr lang="en-US" b="0" baseline="0" dirty="0"/>
              <a:t> to enable your</a:t>
            </a:r>
            <a:r>
              <a:rPr lang="en-US" dirty="0"/>
              <a:t> application in the cloud to communicate with on-premises apps and components over a private network. </a:t>
            </a:r>
            <a:r>
              <a:rPr lang="en-US" b="0" dirty="0"/>
              <a:t>This way, all of your integrations with components and other apps should just continue to work seamlessly. And if you’re looking for a cloud model but require that infrastructure be managed on premises, we offer Cloud at Customer.</a:t>
            </a:r>
            <a:endParaRPr lang="en-US" baseline="0" dirty="0"/>
          </a:p>
          <a:p>
            <a:pPr marL="0" marR="0" lvl="0" indent="0" algn="l" defTabSz="914400" rtl="0" eaLnBrk="1" fontAlgn="auto" latinLnBrk="0" hangingPunct="1">
              <a:lnSpc>
                <a:spcPct val="100000"/>
              </a:lnSpc>
              <a:spcBef>
                <a:spcPts val="600"/>
              </a:spcBef>
              <a:spcAft>
                <a:spcPts val="0"/>
              </a:spcAft>
              <a:buClrTx/>
              <a:buSzTx/>
              <a:buFontTx/>
              <a:buNone/>
              <a:tabLst/>
              <a:defRPr/>
            </a:pPr>
            <a:endParaRPr lang="en-US" sz="1100" dirty="0"/>
          </a:p>
          <a:p>
            <a:pPr marL="0" marR="0" lvl="0" indent="0" algn="l" defTabSz="914400" rtl="0" eaLnBrk="1" fontAlgn="auto" latinLnBrk="0" hangingPunct="1">
              <a:lnSpc>
                <a:spcPct val="100000"/>
              </a:lnSpc>
              <a:spcBef>
                <a:spcPts val="600"/>
              </a:spcBef>
              <a:spcAft>
                <a:spcPts val="0"/>
              </a:spcAft>
              <a:buClrTx/>
              <a:buSzTx/>
              <a:buFontTx/>
              <a:buNone/>
              <a:tabLst/>
              <a:defRPr/>
            </a:pPr>
            <a:r>
              <a:rPr lang="en-US" dirty="0"/>
              <a:t>Next, let’s walk through some reference architectures to show how we can run your Oracle app in the cloud.</a:t>
            </a:r>
          </a:p>
        </p:txBody>
      </p:sp>
      <p:sp>
        <p:nvSpPr>
          <p:cNvPr id="4" name="Slide Number Placeholder 3"/>
          <p:cNvSpPr>
            <a:spLocks noGrp="1"/>
          </p:cNvSpPr>
          <p:nvPr>
            <p:ph type="sldNum" sz="quarter" idx="10"/>
          </p:nvPr>
        </p:nvSpPr>
        <p:spPr/>
        <p:txBody>
          <a:bodyPr/>
          <a:lstStyle/>
          <a:p>
            <a:fld id="{8C72D9AE-7182-4680-8F79-479C4181FF08}" type="slidenum">
              <a:rPr lang="en-US" smtClean="0"/>
              <a:t>8</a:t>
            </a:fld>
            <a:endParaRPr lang="en-US" dirty="0"/>
          </a:p>
        </p:txBody>
      </p:sp>
    </p:spTree>
    <p:extLst>
      <p:ext uri="{BB962C8B-B14F-4D97-AF65-F5344CB8AC3E}">
        <p14:creationId xmlns:p14="http://schemas.microsoft.com/office/powerpoint/2010/main" val="2592837829"/>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2588" y="381000"/>
            <a:ext cx="4572000" cy="2573338"/>
          </a:xfrm>
        </p:spPr>
      </p:sp>
      <p:sp>
        <p:nvSpPr>
          <p:cNvPr id="3" name="Notes Placeholder 2"/>
          <p:cNvSpPr>
            <a:spLocks noGrp="1"/>
          </p:cNvSpPr>
          <p:nvPr>
            <p:ph type="body" idx="1"/>
          </p:nvPr>
        </p:nvSpPr>
        <p:spPr/>
        <p:txBody>
          <a:bodyPr>
            <a:normAutofit fontScale="85000" lnSpcReduction="20000"/>
          </a:bodyPr>
          <a:lstStyle/>
          <a:p>
            <a:r>
              <a:rPr lang="en-US" b="1" dirty="0"/>
              <a:t>Key OCI value props are bolded</a:t>
            </a:r>
          </a:p>
          <a:p>
            <a:endParaRPr lang="en-US" dirty="0"/>
          </a:p>
          <a:p>
            <a:r>
              <a:rPr lang="en-US" dirty="0"/>
              <a:t>We’ll walk through a simple reference architecture for a non-production environment for E-Business Suite for demo/training.</a:t>
            </a:r>
          </a:p>
          <a:p>
            <a:endParaRPr lang="en-US" dirty="0"/>
          </a:p>
          <a:p>
            <a:r>
              <a:rPr lang="en-US" dirty="0"/>
              <a:t>In Oracle Cloud Infrastructure, you can select the ideal region for your needs. </a:t>
            </a:r>
            <a:r>
              <a:rPr lang="en-US" b="1" dirty="0"/>
              <a:t>Each region typically has 3 physically separated Availability Domains for fault tolerance</a:t>
            </a:r>
            <a:r>
              <a:rPr lang="en-US" dirty="0"/>
              <a:t>. For demo/training use cases – for example – some customers opt for 1 Availability Domain.</a:t>
            </a:r>
          </a:p>
          <a:p>
            <a:endParaRPr lang="en-US" dirty="0"/>
          </a:p>
          <a:p>
            <a:r>
              <a:rPr lang="en-US" b="1" dirty="0"/>
              <a:t>&lt;click&gt; With Oracle’s Virtual Cloud Network, you can build the network services you need in the cloud with the same flexibility that you have today with your on-premises environment. </a:t>
            </a:r>
            <a:r>
              <a:rPr lang="en-US" b="0" dirty="0"/>
              <a:t>Our non oversubscribed network ensures the predictable performance, low latency and high throughput that you need to effectively run E-Business Suite and the databases that support it</a:t>
            </a:r>
            <a:endParaRPr lang="en-US" b="1" dirty="0"/>
          </a:p>
          <a:p>
            <a:endParaRPr lang="en-US" b="1" dirty="0"/>
          </a:p>
          <a:p>
            <a:r>
              <a:rPr lang="en-US" b="1" dirty="0"/>
              <a:t>&lt;click&gt;You can build an isolated virtual network with granular controls including subnets, route tables and security lists. </a:t>
            </a:r>
            <a:r>
              <a:rPr lang="en-US" dirty="0"/>
              <a:t>Here you could create subnets for your Bastion server for internal access and management, Application Tier and Database Tier. By having each in their own subnet, you can ensure that only traffic from the app tier can reach the database tier of the specific ports. </a:t>
            </a:r>
          </a:p>
          <a:p>
            <a:endParaRPr lang="en-US" b="0" baseline="0" dirty="0"/>
          </a:p>
          <a:p>
            <a:pPr marL="0" marR="0" lvl="0" indent="0" algn="l" defTabSz="914400" rtl="0" eaLnBrk="1" fontAlgn="auto" latinLnBrk="0" hangingPunct="1">
              <a:lnSpc>
                <a:spcPct val="100000"/>
              </a:lnSpc>
              <a:spcBef>
                <a:spcPts val="600"/>
              </a:spcBef>
              <a:spcAft>
                <a:spcPts val="0"/>
              </a:spcAft>
              <a:buClrTx/>
              <a:buSzTx/>
              <a:buFontTx/>
              <a:buNone/>
              <a:tabLst/>
              <a:defRPr/>
            </a:pPr>
            <a:r>
              <a:rPr lang="en-US" b="0" baseline="0" dirty="0"/>
              <a:t>&lt;click&gt;Inbound access can come via an internet gateway up top which connects from the public internet. </a:t>
            </a:r>
            <a:r>
              <a:rPr lang="en-US" dirty="0"/>
              <a:t>However, this architecture can also be applied in a completely private way with access </a:t>
            </a:r>
            <a:r>
              <a:rPr lang="en-US" b="0" baseline="0" dirty="0"/>
              <a:t>over a VPN connection from your on-premises network to your OCI network via a Dynamic Routable Gateway or DRG. The private access can be used for internal management </a:t>
            </a:r>
            <a:r>
              <a:rPr lang="en-US" dirty="0"/>
              <a:t>or for your application in the cloud to communicate with on-premises apps and components over your private IP network. </a:t>
            </a:r>
            <a:r>
              <a:rPr lang="en-US" b="1" dirty="0"/>
              <a:t>Again, we know it is key that all of your integrations with components like line printers and other apps should just continue to work seamlessly.</a:t>
            </a:r>
          </a:p>
          <a:p>
            <a:endParaRPr lang="en-US" dirty="0"/>
          </a:p>
          <a:p>
            <a:pPr marL="0" marR="0" lvl="0" indent="0" algn="l" defTabSz="914400" rtl="0" eaLnBrk="1" fontAlgn="auto" latinLnBrk="0" hangingPunct="1">
              <a:lnSpc>
                <a:spcPct val="100000"/>
              </a:lnSpc>
              <a:spcBef>
                <a:spcPts val="600"/>
              </a:spcBef>
              <a:spcAft>
                <a:spcPts val="0"/>
              </a:spcAft>
              <a:buClrTx/>
              <a:buSzTx/>
              <a:buFontTx/>
              <a:buNone/>
              <a:tabLst/>
              <a:defRPr/>
            </a:pPr>
            <a:r>
              <a:rPr lang="en-US" dirty="0"/>
              <a:t>&lt;click&gt; Let’s talk about the App tier and Database tier for a bit. Here we’re running E-Business Suite on VMs, </a:t>
            </a:r>
            <a:r>
              <a:rPr lang="en-US" b="1" dirty="0"/>
              <a:t>but our unique network design with off-box virtualization enables our customers to run unique resources like our high IO and dense IO bare metal shapes for high performance needs, as well as database RAC and Exadata. </a:t>
            </a:r>
            <a:r>
              <a:rPr lang="en-US" dirty="0"/>
              <a:t>Here we show database running on VM compute for demo/training. The main difference is that by running in the cloud, you can scale elastically and pay for only the resources that you need to use. </a:t>
            </a:r>
            <a:r>
              <a:rPr lang="en-US" b="1" dirty="0"/>
              <a:t>We also offer the Block Volumes that give you the highest performance for your buck. </a:t>
            </a:r>
            <a:r>
              <a:rPr lang="en-US" dirty="0"/>
              <a:t>With Oracle Cloud Infrastructure, you’re not sacrificing any of the performance that you’ve come to expect on-premises</a:t>
            </a:r>
          </a:p>
          <a:p>
            <a:endParaRPr lang="en-US" dirty="0"/>
          </a:p>
          <a:p>
            <a:r>
              <a:rPr lang="en-US" dirty="0"/>
              <a:t>Highly durable object storage is available for backup and restore. And from a governance perspective be able to create policies, do ID and access management and audit. Every API call made from the CLI or SDK is recorded, and we store all events for 365 days at no added cost. </a:t>
            </a:r>
          </a:p>
          <a:p>
            <a:endParaRPr lang="en-US" dirty="0"/>
          </a:p>
          <a:p>
            <a:r>
              <a:rPr lang="en-US" dirty="0"/>
              <a:t>Resource: https://docs.oracle.com/en/solutions/deploy-ebusiness-suite-oci/index.html#GUID-1F8ACA7B-C147-446F-A4A4-AD70E4ECCA66</a:t>
            </a:r>
          </a:p>
          <a:p>
            <a:endParaRPr lang="en-US" dirty="0"/>
          </a:p>
          <a:p>
            <a:endParaRPr lang="en-US" dirty="0"/>
          </a:p>
        </p:txBody>
      </p:sp>
      <p:sp>
        <p:nvSpPr>
          <p:cNvPr id="4" name="Slide Number Placeholder 3"/>
          <p:cNvSpPr>
            <a:spLocks noGrp="1"/>
          </p:cNvSpPr>
          <p:nvPr>
            <p:ph type="sldNum" sz="quarter" idx="10"/>
          </p:nvPr>
        </p:nvSpPr>
        <p:spPr>
          <a:xfrm>
            <a:off x="5715000" y="8610600"/>
            <a:ext cx="762000" cy="227013"/>
          </a:xfrm>
          <a:prstGeom prst="rect">
            <a:avLst/>
          </a:prstGeom>
        </p:spPr>
        <p:txBody>
          <a:bodyPr/>
          <a:lstStyle/>
          <a:p>
            <a:fld id="{0363F62D-83D2-1E48-A3F5-D021FB748A50}" type="slidenum">
              <a:rPr lang="en-US" smtClean="0"/>
              <a:t>10</a:t>
            </a:fld>
            <a:endParaRPr lang="en-US"/>
          </a:p>
        </p:txBody>
      </p:sp>
    </p:spTree>
    <p:extLst>
      <p:ext uri="{BB962C8B-B14F-4D97-AF65-F5344CB8AC3E}">
        <p14:creationId xmlns:p14="http://schemas.microsoft.com/office/powerpoint/2010/main" val="1621368537"/>
      </p:ext>
    </p:extLst>
  </p:cSld>
  <p:clrMapOvr>
    <a:masterClrMapping/>
  </p:clrMapOvr>
</p:notes>
</file>

<file path=ppt/slideLayouts/_rels/slideLayout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5.jpeg"/><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3" Type="http://schemas.openxmlformats.org/officeDocument/2006/relationships/image" Target="../media/image8.emf"/><Relationship Id="rId2" Type="http://schemas.openxmlformats.org/officeDocument/2006/relationships/image" Target="../media/image7.png"/><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3" Type="http://schemas.openxmlformats.org/officeDocument/2006/relationships/image" Target="../media/image8.emf"/><Relationship Id="rId2" Type="http://schemas.openxmlformats.org/officeDocument/2006/relationships/image" Target="../media/image9.png"/><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10.jpeg"/><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5.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image" Target="../media/image12.png"/><Relationship Id="rId1" Type="http://schemas.openxmlformats.org/officeDocument/2006/relationships/slideMaster" Target="../slideMasters/slideMaster2.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7.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3.xml"/></Relationships>
</file>

<file path=ppt/slideLayouts/_rels/slideLayout28.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3.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2.jpg"/><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3.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3.xml"/></Relationships>
</file>

<file path=ppt/slideLayouts/_rels/slideLayout54.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image" Target="../media/image12.png"/><Relationship Id="rId1" Type="http://schemas.openxmlformats.org/officeDocument/2006/relationships/slideMaster" Target="../slideMasters/slideMaster3.xml"/></Relationships>
</file>

<file path=ppt/slideLayouts/_rels/slideLayout55.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10.jpeg"/><Relationship Id="rId1" Type="http://schemas.openxmlformats.org/officeDocument/2006/relationships/slideMaster" Target="../slideMasters/slideMaster3.xml"/></Relationships>
</file>

<file path=ppt/slideLayouts/_rels/slideLayout56.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17.jpeg"/><Relationship Id="rId1" Type="http://schemas.openxmlformats.org/officeDocument/2006/relationships/slideMaster" Target="../slideMasters/slideMaster3.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showMasterSp="0" preserve="1">
  <p:cSld name="Title Slide without Picture">
    <p:bg>
      <p:bgPr>
        <a:solidFill>
          <a:srgbClr val="D8E1E6"/>
        </a:soli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531813" y="739775"/>
            <a:ext cx="11125199" cy="1470025"/>
          </a:xfrm>
        </p:spPr>
        <p:txBody>
          <a:bodyPr/>
          <a:lstStyle>
            <a:lvl1pPr>
              <a:lnSpc>
                <a:spcPct val="80000"/>
              </a:lnSpc>
              <a:defRPr sz="4800"/>
            </a:lvl1pPr>
          </a:lstStyle>
          <a:p>
            <a:r>
              <a:rPr lang="en-US"/>
              <a:t>Click to edit Master title style</a:t>
            </a:r>
            <a:endParaRPr/>
          </a:p>
        </p:txBody>
      </p:sp>
      <p:sp>
        <p:nvSpPr>
          <p:cNvPr id="3" name="Subtitle 2"/>
          <p:cNvSpPr>
            <a:spLocks noGrp="1"/>
          </p:cNvSpPr>
          <p:nvPr>
            <p:ph type="subTitle" idx="1"/>
          </p:nvPr>
        </p:nvSpPr>
        <p:spPr>
          <a:xfrm>
            <a:off x="531763" y="2286000"/>
            <a:ext cx="11126648" cy="914400"/>
          </a:xfrm>
        </p:spPr>
        <p:txBody>
          <a:bodyPr>
            <a:noAutofit/>
          </a:bodyPr>
          <a:lstStyle>
            <a:lvl1pPr marL="0" indent="0" algn="l">
              <a:spcBef>
                <a:spcPts val="0"/>
              </a:spcBef>
              <a:buNone/>
              <a:defRPr sz="2400" b="1">
                <a:solidFill>
                  <a:schemeClr val="tx1"/>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endParaRPr/>
          </a:p>
        </p:txBody>
      </p:sp>
      <p:sp>
        <p:nvSpPr>
          <p:cNvPr id="13" name="Text Placeholder 12"/>
          <p:cNvSpPr>
            <a:spLocks noGrp="1"/>
          </p:cNvSpPr>
          <p:nvPr>
            <p:ph type="body" sz="quarter" idx="13" hasCustomPrompt="1"/>
          </p:nvPr>
        </p:nvSpPr>
        <p:spPr>
          <a:xfrm>
            <a:off x="531813" y="3429451"/>
            <a:ext cx="11125199" cy="2514149"/>
          </a:xfrm>
        </p:spPr>
        <p:txBody>
          <a:bodyPr>
            <a:noAutofit/>
          </a:bodyPr>
          <a:lstStyle>
            <a:lvl1pPr marL="1588" indent="0">
              <a:spcBef>
                <a:spcPts val="0"/>
              </a:spcBef>
              <a:buFontTx/>
              <a:buNone/>
              <a:defRPr sz="2400" baseline="0"/>
            </a:lvl1pPr>
            <a:lvl2pPr marL="1588" indent="0">
              <a:buFontTx/>
              <a:buNone/>
              <a:defRPr sz="2400"/>
            </a:lvl2pPr>
            <a:lvl3pPr marL="1588" indent="0">
              <a:buFontTx/>
              <a:buNone/>
              <a:defRPr sz="2400"/>
            </a:lvl3pPr>
            <a:lvl4pPr marL="1588" indent="0">
              <a:buFontTx/>
              <a:buNone/>
              <a:defRPr sz="2400"/>
            </a:lvl4pPr>
            <a:lvl5pPr marL="1588" indent="0">
              <a:buFontTx/>
              <a:buNone/>
              <a:defRPr sz="2400"/>
            </a:lvl5pPr>
            <a:lvl6pPr marL="1588" indent="0">
              <a:buFontTx/>
              <a:buNone/>
              <a:defRPr sz="2400"/>
            </a:lvl6pPr>
            <a:lvl7pPr marL="1588" indent="0">
              <a:buFontTx/>
              <a:buNone/>
              <a:defRPr sz="2400"/>
            </a:lvl7pPr>
            <a:lvl8pPr marL="1588" indent="0">
              <a:buFontTx/>
              <a:buNone/>
              <a:defRPr sz="2400"/>
            </a:lvl8pPr>
            <a:lvl9pPr marL="1588" indent="0">
              <a:buFontTx/>
              <a:buNone/>
              <a:defRPr sz="2400"/>
            </a:lvl9pPr>
          </a:lstStyle>
          <a:p>
            <a:pPr lvl="0"/>
            <a:r>
              <a:t>Click to add presenter’s name, title, division/business unit/organization and date</a:t>
            </a:r>
          </a:p>
        </p:txBody>
      </p:sp>
      <p:sp>
        <p:nvSpPr>
          <p:cNvPr id="6" name="Date Placeholder 5"/>
          <p:cNvSpPr>
            <a:spLocks noGrp="1"/>
          </p:cNvSpPr>
          <p:nvPr>
            <p:ph type="dt" sz="half" idx="14"/>
          </p:nvPr>
        </p:nvSpPr>
        <p:spPr/>
        <p:txBody>
          <a:bodyPr/>
          <a:lstStyle>
            <a:lvl1pPr>
              <a:defRPr>
                <a:solidFill>
                  <a:srgbClr val="5F5F5F"/>
                </a:solidFill>
              </a:defRPr>
            </a:lvl1pPr>
          </a:lstStyle>
          <a:p>
            <a:endParaRPr/>
          </a:p>
        </p:txBody>
      </p:sp>
      <p:sp>
        <p:nvSpPr>
          <p:cNvPr id="8" name="Footer Placeholder 7"/>
          <p:cNvSpPr>
            <a:spLocks noGrp="1"/>
          </p:cNvSpPr>
          <p:nvPr>
            <p:ph type="ftr" sz="quarter" idx="15"/>
          </p:nvPr>
        </p:nvSpPr>
        <p:spPr/>
        <p:txBody>
          <a:bodyPr/>
          <a:lstStyle>
            <a:lvl1pPr>
              <a:defRPr>
                <a:solidFill>
                  <a:srgbClr val="5F5F5F"/>
                </a:solidFill>
              </a:defRPr>
            </a:lvl1pPr>
          </a:lstStyle>
          <a:p>
            <a:r>
              <a:rPr lang="en-US"/>
              <a:t>Confidential – Oracle Internal/Restricted/Highly Restricted</a:t>
            </a:r>
            <a:endParaRPr/>
          </a:p>
        </p:txBody>
      </p:sp>
      <p:pic>
        <p:nvPicPr>
          <p:cNvPr id="9" name="Picture 8" descr="Oracle logo in white on red staging background" title="Oracle red badge logo"/>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530352" y="6263640"/>
            <a:ext cx="1625138" cy="594360"/>
          </a:xfrm>
          <a:prstGeom prst="rect">
            <a:avLst/>
          </a:prstGeom>
        </p:spPr>
      </p:pic>
      <p:sp>
        <p:nvSpPr>
          <p:cNvPr id="10" name="TextBox 9"/>
          <p:cNvSpPr txBox="1"/>
          <p:nvPr userDrawn="1"/>
        </p:nvSpPr>
        <p:spPr>
          <a:xfrm>
            <a:off x="5376672" y="6556248"/>
            <a:ext cx="3200400" cy="182880"/>
          </a:xfrm>
          <a:prstGeom prst="rect">
            <a:avLst/>
          </a:prstGeom>
          <a:noFill/>
        </p:spPr>
        <p:txBody>
          <a:bodyPr vert="horz" wrap="none" lIns="0" tIns="0" rIns="0" bIns="0" rtlCol="0" anchor="ctr" anchorCtr="0">
            <a:noAutofit/>
          </a:bodyPr>
          <a:lstStyle/>
          <a:p>
            <a:pPr algn="r"/>
            <a:r>
              <a:rPr lang="en-US" sz="850" dirty="0">
                <a:solidFill>
                  <a:schemeClr val="tx1"/>
                </a:solidFill>
              </a:rPr>
              <a:t>Copyright © </a:t>
            </a:r>
            <a:r>
              <a:rPr lang="is-IS" sz="850" dirty="0">
                <a:solidFill>
                  <a:schemeClr val="tx1"/>
                </a:solidFill>
              </a:rPr>
              <a:t>2018</a:t>
            </a:r>
            <a:r>
              <a:rPr lang="en-US" sz="850" dirty="0">
                <a:solidFill>
                  <a:schemeClr val="tx1"/>
                </a:solidFill>
              </a:rPr>
              <a:t>, Oracle and/or its affiliates. All rights reserved.  |</a:t>
            </a:r>
          </a:p>
        </p:txBody>
      </p:sp>
    </p:spTree>
    <p:extLst>
      <p:ext uri="{BB962C8B-B14F-4D97-AF65-F5344CB8AC3E}">
        <p14:creationId xmlns:p14="http://schemas.microsoft.com/office/powerpoint/2010/main" val="399320028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p:cSld name="Four Content">
    <p:spTree>
      <p:nvGrpSpPr>
        <p:cNvPr id="1" name=""/>
        <p:cNvGrpSpPr/>
        <p:nvPr/>
      </p:nvGrpSpPr>
      <p:grpSpPr>
        <a:xfrm>
          <a:off x="0" y="0"/>
          <a:ext cx="0" cy="0"/>
          <a:chOff x="0" y="0"/>
          <a:chExt cx="0" cy="0"/>
        </a:xfrm>
      </p:grpSpPr>
      <p:sp>
        <p:nvSpPr>
          <p:cNvPr id="3" name="Content Placeholder 2"/>
          <p:cNvSpPr>
            <a:spLocks noGrp="1"/>
          </p:cNvSpPr>
          <p:nvPr>
            <p:ph sz="half" idx="1"/>
          </p:nvPr>
        </p:nvSpPr>
        <p:spPr>
          <a:xfrm>
            <a:off x="531813" y="1524001"/>
            <a:ext cx="5410199" cy="2133599"/>
          </a:xfrm>
        </p:spPr>
        <p:txBody>
          <a:bodyPr>
            <a:noAutofit/>
          </a:bodyPr>
          <a:lstStyle>
            <a:lvl1pPr>
              <a:defRPr sz="2400"/>
            </a:lvl1pPr>
            <a:lvl2pPr>
              <a:defRPr sz="2000"/>
            </a:lvl2pPr>
            <a:lvl3pPr>
              <a:defRPr sz="1800"/>
            </a:lvl3pPr>
            <a:lvl4pPr>
              <a:defRPr sz="1600"/>
            </a:lvl4pPr>
            <a:lvl5pPr>
              <a:defRPr sz="1400"/>
            </a:lvl5pPr>
            <a:lvl6pPr>
              <a:defRPr sz="1400"/>
            </a:lvl6pPr>
            <a:lvl7pPr>
              <a:defRPr sz="1400"/>
            </a:lvl7pPr>
            <a:lvl8pPr>
              <a:defRPr sz="1400"/>
            </a:lvl8pPr>
            <a:lvl9pPr>
              <a:defRPr sz="14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a:p>
        </p:txBody>
      </p:sp>
      <p:sp>
        <p:nvSpPr>
          <p:cNvPr id="4" name="Content Placeholder 3"/>
          <p:cNvSpPr>
            <a:spLocks noGrp="1"/>
          </p:cNvSpPr>
          <p:nvPr>
            <p:ph sz="half" idx="2"/>
          </p:nvPr>
        </p:nvSpPr>
        <p:spPr>
          <a:xfrm>
            <a:off x="6246814" y="1524001"/>
            <a:ext cx="5410198" cy="2133599"/>
          </a:xfrm>
        </p:spPr>
        <p:txBody>
          <a:bodyPr>
            <a:noAutofit/>
          </a:bodyPr>
          <a:lstStyle>
            <a:lvl1pPr>
              <a:defRPr sz="2400"/>
            </a:lvl1pPr>
            <a:lvl2pPr>
              <a:defRPr sz="2000"/>
            </a:lvl2pPr>
            <a:lvl3pPr>
              <a:defRPr sz="1800"/>
            </a:lvl3pPr>
            <a:lvl4pPr>
              <a:defRPr sz="1600"/>
            </a:lvl4pPr>
            <a:lvl5pPr>
              <a:defRPr sz="1400"/>
            </a:lvl5pPr>
            <a:lvl6pPr>
              <a:defRPr sz="1400"/>
            </a:lvl6pPr>
            <a:lvl7pPr>
              <a:defRPr sz="1400"/>
            </a:lvl7pPr>
            <a:lvl8pPr>
              <a:defRPr sz="1400"/>
            </a:lvl8pPr>
            <a:lvl9pPr>
              <a:defRPr sz="14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a:p>
        </p:txBody>
      </p:sp>
      <p:sp>
        <p:nvSpPr>
          <p:cNvPr id="5" name="Date Placeholder 4"/>
          <p:cNvSpPr>
            <a:spLocks noGrp="1"/>
          </p:cNvSpPr>
          <p:nvPr>
            <p:ph type="dt" sz="half" idx="10"/>
          </p:nvPr>
        </p:nvSpPr>
        <p:spPr/>
        <p:txBody>
          <a:bodyPr/>
          <a:lstStyle/>
          <a:p>
            <a:endParaRPr/>
          </a:p>
        </p:txBody>
      </p:sp>
      <p:sp>
        <p:nvSpPr>
          <p:cNvPr id="6" name="Footer Placeholder 5"/>
          <p:cNvSpPr>
            <a:spLocks noGrp="1"/>
          </p:cNvSpPr>
          <p:nvPr>
            <p:ph type="ftr" sz="quarter" idx="11"/>
          </p:nvPr>
        </p:nvSpPr>
        <p:spPr/>
        <p:txBody>
          <a:bodyPr/>
          <a:lstStyle/>
          <a:p>
            <a:r>
              <a:rPr lang="en-US"/>
              <a:t>Confidential – Oracle Internal/Restricted/Highly Restricted</a:t>
            </a:r>
            <a:endParaRPr/>
          </a:p>
        </p:txBody>
      </p:sp>
      <p:sp>
        <p:nvSpPr>
          <p:cNvPr id="7" name="Slide Number Placeholder 6"/>
          <p:cNvSpPr>
            <a:spLocks noGrp="1"/>
          </p:cNvSpPr>
          <p:nvPr>
            <p:ph type="sldNum" sz="quarter" idx="12"/>
          </p:nvPr>
        </p:nvSpPr>
        <p:spPr/>
        <p:txBody>
          <a:bodyPr/>
          <a:lstStyle/>
          <a:p>
            <a:fld id="{C51EAA63-D034-42AE-91FA-B13B9518C7BE}" type="slidenum">
              <a:rPr/>
              <a:t>‹#›</a:t>
            </a:fld>
            <a:endParaRPr/>
          </a:p>
        </p:txBody>
      </p:sp>
      <p:sp>
        <p:nvSpPr>
          <p:cNvPr id="8" name="Content Placeholder 2"/>
          <p:cNvSpPr>
            <a:spLocks noGrp="1"/>
          </p:cNvSpPr>
          <p:nvPr>
            <p:ph sz="half" idx="13"/>
          </p:nvPr>
        </p:nvSpPr>
        <p:spPr>
          <a:xfrm>
            <a:off x="531813" y="3810001"/>
            <a:ext cx="5410199" cy="2133599"/>
          </a:xfrm>
        </p:spPr>
        <p:txBody>
          <a:bodyPr>
            <a:noAutofit/>
          </a:bodyPr>
          <a:lstStyle>
            <a:lvl1pPr>
              <a:defRPr sz="2400"/>
            </a:lvl1pPr>
            <a:lvl2pPr>
              <a:defRPr sz="2000"/>
            </a:lvl2pPr>
            <a:lvl3pPr>
              <a:defRPr sz="1800"/>
            </a:lvl3pPr>
            <a:lvl4pPr>
              <a:defRPr sz="1600"/>
            </a:lvl4pPr>
            <a:lvl5pPr>
              <a:defRPr sz="1400"/>
            </a:lvl5pPr>
            <a:lvl6pPr>
              <a:defRPr sz="1400"/>
            </a:lvl6pPr>
            <a:lvl7pPr>
              <a:defRPr sz="1400"/>
            </a:lvl7pPr>
            <a:lvl8pPr>
              <a:defRPr sz="1400"/>
            </a:lvl8pPr>
            <a:lvl9pPr>
              <a:defRPr sz="14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a:p>
        </p:txBody>
      </p:sp>
      <p:sp>
        <p:nvSpPr>
          <p:cNvPr id="9" name="Content Placeholder 3"/>
          <p:cNvSpPr>
            <a:spLocks noGrp="1"/>
          </p:cNvSpPr>
          <p:nvPr>
            <p:ph sz="half" idx="14"/>
          </p:nvPr>
        </p:nvSpPr>
        <p:spPr>
          <a:xfrm>
            <a:off x="6246814" y="3810001"/>
            <a:ext cx="5410198" cy="2133599"/>
          </a:xfrm>
        </p:spPr>
        <p:txBody>
          <a:bodyPr>
            <a:noAutofit/>
          </a:bodyPr>
          <a:lstStyle>
            <a:lvl1pPr>
              <a:defRPr sz="2400"/>
            </a:lvl1pPr>
            <a:lvl2pPr>
              <a:defRPr sz="2000"/>
            </a:lvl2pPr>
            <a:lvl3pPr>
              <a:defRPr sz="1800"/>
            </a:lvl3pPr>
            <a:lvl4pPr>
              <a:defRPr sz="1600"/>
            </a:lvl4pPr>
            <a:lvl5pPr>
              <a:defRPr sz="1400"/>
            </a:lvl5pPr>
            <a:lvl6pPr>
              <a:defRPr sz="1400"/>
            </a:lvl6pPr>
            <a:lvl7pPr>
              <a:defRPr sz="1400"/>
            </a:lvl7pPr>
            <a:lvl8pPr>
              <a:defRPr sz="1400"/>
            </a:lvl8pPr>
            <a:lvl9pPr>
              <a:defRPr sz="14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a:p>
        </p:txBody>
      </p:sp>
      <p:cxnSp>
        <p:nvCxnSpPr>
          <p:cNvPr id="10" name="Straight Connector 9"/>
          <p:cNvCxnSpPr/>
          <p:nvPr/>
        </p:nvCxnSpPr>
        <p:spPr bwMode="ltGray">
          <a:xfrm>
            <a:off x="6094413" y="1524000"/>
            <a:ext cx="0" cy="4419600"/>
          </a:xfrm>
          <a:prstGeom prst="line">
            <a:avLst/>
          </a:prstGeom>
          <a:ln w="19050">
            <a:solidFill>
              <a:schemeClr val="bg2"/>
            </a:solidFill>
            <a:miter lim="800000"/>
          </a:ln>
        </p:spPr>
        <p:style>
          <a:lnRef idx="1">
            <a:schemeClr val="accent1"/>
          </a:lnRef>
          <a:fillRef idx="0">
            <a:schemeClr val="accent1"/>
          </a:fillRef>
          <a:effectRef idx="0">
            <a:schemeClr val="accent1"/>
          </a:effectRef>
          <a:fontRef idx="minor">
            <a:schemeClr val="tx1"/>
          </a:fontRef>
        </p:style>
      </p:cxnSp>
      <p:sp>
        <p:nvSpPr>
          <p:cNvPr id="11" name="Title 10"/>
          <p:cNvSpPr>
            <a:spLocks noGrp="1"/>
          </p:cNvSpPr>
          <p:nvPr>
            <p:ph type="title"/>
          </p:nvPr>
        </p:nvSpPr>
        <p:spPr/>
        <p:txBody>
          <a:bodyPr/>
          <a:lstStyle/>
          <a:p>
            <a:r>
              <a:rPr lang="en-US"/>
              <a:t>Click to edit Master title style</a:t>
            </a:r>
            <a:endParaRPr/>
          </a:p>
        </p:txBody>
      </p:sp>
    </p:spTree>
    <p:extLst>
      <p:ext uri="{BB962C8B-B14F-4D97-AF65-F5344CB8AC3E}">
        <p14:creationId xmlns:p14="http://schemas.microsoft.com/office/powerpoint/2010/main" val="122633453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p:cSld name="Quadrant for Infographics">
    <p:spTree>
      <p:nvGrpSpPr>
        <p:cNvPr id="1" name=""/>
        <p:cNvGrpSpPr/>
        <p:nvPr/>
      </p:nvGrpSpPr>
      <p:grpSpPr>
        <a:xfrm>
          <a:off x="0" y="0"/>
          <a:ext cx="0" cy="0"/>
          <a:chOff x="0" y="0"/>
          <a:chExt cx="0" cy="0"/>
        </a:xfrm>
      </p:grpSpPr>
      <p:sp>
        <p:nvSpPr>
          <p:cNvPr id="5" name="Date Placeholder 4"/>
          <p:cNvSpPr>
            <a:spLocks noGrp="1"/>
          </p:cNvSpPr>
          <p:nvPr>
            <p:ph type="dt" sz="half" idx="10"/>
          </p:nvPr>
        </p:nvSpPr>
        <p:spPr/>
        <p:txBody>
          <a:bodyPr/>
          <a:lstStyle/>
          <a:p>
            <a:endParaRPr/>
          </a:p>
        </p:txBody>
      </p:sp>
      <p:sp>
        <p:nvSpPr>
          <p:cNvPr id="6" name="Footer Placeholder 5"/>
          <p:cNvSpPr>
            <a:spLocks noGrp="1"/>
          </p:cNvSpPr>
          <p:nvPr>
            <p:ph type="ftr" sz="quarter" idx="11"/>
          </p:nvPr>
        </p:nvSpPr>
        <p:spPr/>
        <p:txBody>
          <a:bodyPr/>
          <a:lstStyle/>
          <a:p>
            <a:r>
              <a:rPr lang="en-US"/>
              <a:t>Confidential – Oracle Internal/Restricted/Highly Restricted</a:t>
            </a:r>
            <a:endParaRPr/>
          </a:p>
        </p:txBody>
      </p:sp>
      <p:sp>
        <p:nvSpPr>
          <p:cNvPr id="7" name="Slide Number Placeholder 6"/>
          <p:cNvSpPr>
            <a:spLocks noGrp="1"/>
          </p:cNvSpPr>
          <p:nvPr>
            <p:ph type="sldNum" sz="quarter" idx="12"/>
          </p:nvPr>
        </p:nvSpPr>
        <p:spPr/>
        <p:txBody>
          <a:bodyPr/>
          <a:lstStyle/>
          <a:p>
            <a:fld id="{C51EAA63-D034-42AE-91FA-B13B9518C7BE}" type="slidenum">
              <a:rPr/>
              <a:t>‹#›</a:t>
            </a:fld>
            <a:endParaRPr/>
          </a:p>
        </p:txBody>
      </p:sp>
      <p:cxnSp>
        <p:nvCxnSpPr>
          <p:cNvPr id="10" name="Straight Connector 9"/>
          <p:cNvCxnSpPr/>
          <p:nvPr/>
        </p:nvCxnSpPr>
        <p:spPr bwMode="ltGray">
          <a:xfrm>
            <a:off x="6094413" y="1524000"/>
            <a:ext cx="0" cy="4419600"/>
          </a:xfrm>
          <a:prstGeom prst="line">
            <a:avLst/>
          </a:prstGeom>
          <a:ln w="19050">
            <a:solidFill>
              <a:schemeClr val="bg2"/>
            </a:solidFill>
            <a:miter lim="800000"/>
          </a:ln>
        </p:spPr>
        <p:style>
          <a:lnRef idx="1">
            <a:schemeClr val="accent1"/>
          </a:lnRef>
          <a:fillRef idx="0">
            <a:schemeClr val="accent1"/>
          </a:fillRef>
          <a:effectRef idx="0">
            <a:schemeClr val="accent1"/>
          </a:effectRef>
          <a:fontRef idx="minor">
            <a:schemeClr val="tx1"/>
          </a:fontRef>
        </p:style>
      </p:cxnSp>
      <p:sp>
        <p:nvSpPr>
          <p:cNvPr id="12" name="Text Placeholder 11"/>
          <p:cNvSpPr>
            <a:spLocks noGrp="1"/>
          </p:cNvSpPr>
          <p:nvPr>
            <p:ph type="body" sz="quarter" idx="15"/>
          </p:nvPr>
        </p:nvSpPr>
        <p:spPr>
          <a:xfrm>
            <a:off x="2436811" y="1524001"/>
            <a:ext cx="3505201" cy="2011680"/>
          </a:xfrm>
        </p:spPr>
        <p:txBody>
          <a:bodyPr anchor="ctr">
            <a:noAutofit/>
          </a:bodyPr>
          <a:lstStyle>
            <a:lvl1pPr marL="0" indent="0">
              <a:spcBef>
                <a:spcPts val="1200"/>
              </a:spcBef>
              <a:buFont typeface="Arial" panose="020B0604020202020204" pitchFamily="34" charset="0"/>
              <a:buNone/>
              <a:defRPr sz="2400"/>
            </a:lvl1pPr>
            <a:lvl2pPr marL="171450" indent="-171450">
              <a:spcBef>
                <a:spcPts val="1200"/>
              </a:spcBef>
              <a:buFont typeface="Arial" panose="020B0604020202020204" pitchFamily="34" charset="0"/>
              <a:buChar char="•"/>
              <a:defRPr sz="2000"/>
            </a:lvl2pPr>
            <a:lvl3pPr marL="171450" indent="-171450">
              <a:spcBef>
                <a:spcPts val="1200"/>
              </a:spcBef>
              <a:buFont typeface="Arial" panose="020B0604020202020204" pitchFamily="34" charset="0"/>
              <a:buChar char="•"/>
              <a:defRPr sz="2000"/>
            </a:lvl3pPr>
            <a:lvl4pPr marL="171450" indent="-171450">
              <a:spcBef>
                <a:spcPts val="1200"/>
              </a:spcBef>
              <a:buFont typeface="Arial" panose="020B0604020202020204" pitchFamily="34" charset="0"/>
              <a:buChar char="•"/>
              <a:defRPr sz="2000"/>
            </a:lvl4pPr>
            <a:lvl5pPr marL="171450" indent="-171450">
              <a:spcBef>
                <a:spcPts val="1200"/>
              </a:spcBef>
              <a:buFont typeface="Arial" panose="020B0604020202020204" pitchFamily="34" charset="0"/>
              <a:buChar char="•"/>
              <a:defRPr sz="2000"/>
            </a:lvl5pPr>
            <a:lvl6pPr marL="171450" indent="-171450">
              <a:spcBef>
                <a:spcPts val="1200"/>
              </a:spcBef>
              <a:buFont typeface="Arial" panose="020B0604020202020204" pitchFamily="34" charset="0"/>
              <a:buChar char="•"/>
              <a:defRPr sz="2000"/>
            </a:lvl6pPr>
            <a:lvl7pPr marL="171450" indent="-171450">
              <a:spcBef>
                <a:spcPts val="1200"/>
              </a:spcBef>
              <a:buFont typeface="Arial" panose="020B0604020202020204" pitchFamily="34" charset="0"/>
              <a:buChar char="•"/>
              <a:defRPr sz="2000"/>
            </a:lvl7pPr>
            <a:lvl8pPr marL="171450" indent="-171450">
              <a:spcBef>
                <a:spcPts val="1200"/>
              </a:spcBef>
              <a:buFont typeface="Arial" panose="020B0604020202020204" pitchFamily="34" charset="0"/>
              <a:buChar char="•"/>
              <a:defRPr sz="2000"/>
            </a:lvl8pPr>
            <a:lvl9pPr marL="171450" indent="-171450">
              <a:spcBef>
                <a:spcPts val="1200"/>
              </a:spcBef>
              <a:buFont typeface="Arial" panose="020B0604020202020204" pitchFamily="34" charset="0"/>
              <a:buChar char="•"/>
              <a:defRPr sz="2000"/>
            </a:lvl9pPr>
          </a:lstStyle>
          <a:p>
            <a:pPr lvl="0"/>
            <a:r>
              <a:rPr lang="en-US"/>
              <a:t>Edit Master text styles</a:t>
            </a:r>
          </a:p>
        </p:txBody>
      </p:sp>
      <p:cxnSp>
        <p:nvCxnSpPr>
          <p:cNvPr id="13" name="Straight Connector 12"/>
          <p:cNvCxnSpPr/>
          <p:nvPr/>
        </p:nvCxnSpPr>
        <p:spPr bwMode="ltGray">
          <a:xfrm flipH="1">
            <a:off x="531813" y="3733800"/>
            <a:ext cx="11125201" cy="0"/>
          </a:xfrm>
          <a:prstGeom prst="line">
            <a:avLst/>
          </a:prstGeom>
          <a:ln w="19050">
            <a:solidFill>
              <a:schemeClr val="bg2"/>
            </a:solidFill>
            <a:miter lim="800000"/>
          </a:ln>
        </p:spPr>
        <p:style>
          <a:lnRef idx="1">
            <a:schemeClr val="accent1"/>
          </a:lnRef>
          <a:fillRef idx="0">
            <a:schemeClr val="accent1"/>
          </a:fillRef>
          <a:effectRef idx="0">
            <a:schemeClr val="accent1"/>
          </a:effectRef>
          <a:fontRef idx="minor">
            <a:schemeClr val="tx1"/>
          </a:fontRef>
        </p:style>
      </p:cxnSp>
      <p:sp>
        <p:nvSpPr>
          <p:cNvPr id="16" name="Text Placeholder 11"/>
          <p:cNvSpPr>
            <a:spLocks noGrp="1"/>
          </p:cNvSpPr>
          <p:nvPr>
            <p:ph type="body" sz="quarter" idx="16"/>
          </p:nvPr>
        </p:nvSpPr>
        <p:spPr>
          <a:xfrm>
            <a:off x="8151812" y="1524001"/>
            <a:ext cx="3505201" cy="2011680"/>
          </a:xfrm>
        </p:spPr>
        <p:txBody>
          <a:bodyPr anchor="ctr">
            <a:noAutofit/>
          </a:bodyPr>
          <a:lstStyle>
            <a:lvl1pPr marL="0" indent="0">
              <a:spcBef>
                <a:spcPts val="1200"/>
              </a:spcBef>
              <a:buFont typeface="Arial" panose="020B0604020202020204" pitchFamily="34" charset="0"/>
              <a:buNone/>
              <a:defRPr sz="2400"/>
            </a:lvl1pPr>
            <a:lvl2pPr marL="171450" indent="-171450">
              <a:spcBef>
                <a:spcPts val="1200"/>
              </a:spcBef>
              <a:buFont typeface="Arial" panose="020B0604020202020204" pitchFamily="34" charset="0"/>
              <a:buChar char="•"/>
              <a:defRPr sz="2000"/>
            </a:lvl2pPr>
            <a:lvl3pPr marL="171450" indent="-171450">
              <a:spcBef>
                <a:spcPts val="1200"/>
              </a:spcBef>
              <a:buFont typeface="Arial" panose="020B0604020202020204" pitchFamily="34" charset="0"/>
              <a:buChar char="•"/>
              <a:defRPr sz="2000"/>
            </a:lvl3pPr>
            <a:lvl4pPr marL="171450" indent="-171450">
              <a:spcBef>
                <a:spcPts val="1200"/>
              </a:spcBef>
              <a:buFont typeface="Arial" panose="020B0604020202020204" pitchFamily="34" charset="0"/>
              <a:buChar char="•"/>
              <a:defRPr sz="2000"/>
            </a:lvl4pPr>
            <a:lvl5pPr marL="171450" indent="-171450">
              <a:spcBef>
                <a:spcPts val="1200"/>
              </a:spcBef>
              <a:buFont typeface="Arial" panose="020B0604020202020204" pitchFamily="34" charset="0"/>
              <a:buChar char="•"/>
              <a:defRPr sz="2000"/>
            </a:lvl5pPr>
            <a:lvl6pPr marL="171450" indent="-171450">
              <a:spcBef>
                <a:spcPts val="1200"/>
              </a:spcBef>
              <a:buFont typeface="Arial" panose="020B0604020202020204" pitchFamily="34" charset="0"/>
              <a:buChar char="•"/>
              <a:defRPr sz="2000"/>
            </a:lvl6pPr>
            <a:lvl7pPr marL="171450" indent="-171450">
              <a:spcBef>
                <a:spcPts val="1200"/>
              </a:spcBef>
              <a:buFont typeface="Arial" panose="020B0604020202020204" pitchFamily="34" charset="0"/>
              <a:buChar char="•"/>
              <a:defRPr sz="2000"/>
            </a:lvl7pPr>
            <a:lvl8pPr marL="171450" indent="-171450">
              <a:spcBef>
                <a:spcPts val="1200"/>
              </a:spcBef>
              <a:buFont typeface="Arial" panose="020B0604020202020204" pitchFamily="34" charset="0"/>
              <a:buChar char="•"/>
              <a:defRPr sz="2000"/>
            </a:lvl8pPr>
            <a:lvl9pPr marL="171450" indent="-171450">
              <a:spcBef>
                <a:spcPts val="1200"/>
              </a:spcBef>
              <a:buFont typeface="Arial" panose="020B0604020202020204" pitchFamily="34" charset="0"/>
              <a:buChar char="•"/>
              <a:defRPr sz="2000"/>
            </a:lvl9pPr>
          </a:lstStyle>
          <a:p>
            <a:pPr lvl="0"/>
            <a:r>
              <a:rPr lang="en-US"/>
              <a:t>Edit Master text styles</a:t>
            </a:r>
          </a:p>
        </p:txBody>
      </p:sp>
      <p:sp>
        <p:nvSpPr>
          <p:cNvPr id="17" name="Text Placeholder 11"/>
          <p:cNvSpPr>
            <a:spLocks noGrp="1"/>
          </p:cNvSpPr>
          <p:nvPr>
            <p:ph type="body" sz="quarter" idx="17"/>
          </p:nvPr>
        </p:nvSpPr>
        <p:spPr>
          <a:xfrm>
            <a:off x="2436811" y="3931920"/>
            <a:ext cx="3505201" cy="2011680"/>
          </a:xfrm>
        </p:spPr>
        <p:txBody>
          <a:bodyPr anchor="ctr">
            <a:noAutofit/>
          </a:bodyPr>
          <a:lstStyle>
            <a:lvl1pPr marL="0" indent="0">
              <a:spcBef>
                <a:spcPts val="1200"/>
              </a:spcBef>
              <a:buFont typeface="Arial" panose="020B0604020202020204" pitchFamily="34" charset="0"/>
              <a:buNone/>
              <a:defRPr sz="2400"/>
            </a:lvl1pPr>
            <a:lvl2pPr marL="171450" indent="-171450">
              <a:spcBef>
                <a:spcPts val="1200"/>
              </a:spcBef>
              <a:buFont typeface="Arial" panose="020B0604020202020204" pitchFamily="34" charset="0"/>
              <a:buChar char="•"/>
              <a:defRPr sz="2000"/>
            </a:lvl2pPr>
            <a:lvl3pPr marL="171450" indent="-171450">
              <a:spcBef>
                <a:spcPts val="1200"/>
              </a:spcBef>
              <a:buFont typeface="Arial" panose="020B0604020202020204" pitchFamily="34" charset="0"/>
              <a:buChar char="•"/>
              <a:defRPr sz="2000"/>
            </a:lvl3pPr>
            <a:lvl4pPr marL="171450" indent="-171450">
              <a:spcBef>
                <a:spcPts val="1200"/>
              </a:spcBef>
              <a:buFont typeface="Arial" panose="020B0604020202020204" pitchFamily="34" charset="0"/>
              <a:buChar char="•"/>
              <a:defRPr sz="2000"/>
            </a:lvl4pPr>
            <a:lvl5pPr marL="171450" indent="-171450">
              <a:spcBef>
                <a:spcPts val="1200"/>
              </a:spcBef>
              <a:buFont typeface="Arial" panose="020B0604020202020204" pitchFamily="34" charset="0"/>
              <a:buChar char="•"/>
              <a:defRPr sz="2000"/>
            </a:lvl5pPr>
            <a:lvl6pPr marL="171450" indent="-171450">
              <a:spcBef>
                <a:spcPts val="1200"/>
              </a:spcBef>
              <a:buFont typeface="Arial" panose="020B0604020202020204" pitchFamily="34" charset="0"/>
              <a:buChar char="•"/>
              <a:defRPr sz="2000"/>
            </a:lvl6pPr>
            <a:lvl7pPr marL="171450" indent="-171450">
              <a:spcBef>
                <a:spcPts val="1200"/>
              </a:spcBef>
              <a:buFont typeface="Arial" panose="020B0604020202020204" pitchFamily="34" charset="0"/>
              <a:buChar char="•"/>
              <a:defRPr sz="2000"/>
            </a:lvl7pPr>
            <a:lvl8pPr marL="171450" indent="-171450">
              <a:spcBef>
                <a:spcPts val="1200"/>
              </a:spcBef>
              <a:buFont typeface="Arial" panose="020B0604020202020204" pitchFamily="34" charset="0"/>
              <a:buChar char="•"/>
              <a:defRPr sz="2000"/>
            </a:lvl8pPr>
            <a:lvl9pPr marL="171450" indent="-171450">
              <a:spcBef>
                <a:spcPts val="1200"/>
              </a:spcBef>
              <a:buFont typeface="Arial" panose="020B0604020202020204" pitchFamily="34" charset="0"/>
              <a:buChar char="•"/>
              <a:defRPr sz="2000"/>
            </a:lvl9pPr>
          </a:lstStyle>
          <a:p>
            <a:pPr lvl="0"/>
            <a:r>
              <a:rPr lang="en-US"/>
              <a:t>Edit Master text styles</a:t>
            </a:r>
          </a:p>
        </p:txBody>
      </p:sp>
      <p:sp>
        <p:nvSpPr>
          <p:cNvPr id="18" name="Text Placeholder 11"/>
          <p:cNvSpPr>
            <a:spLocks noGrp="1"/>
          </p:cNvSpPr>
          <p:nvPr>
            <p:ph type="body" sz="quarter" idx="18"/>
          </p:nvPr>
        </p:nvSpPr>
        <p:spPr>
          <a:xfrm>
            <a:off x="8151812" y="3931920"/>
            <a:ext cx="3505201" cy="2011680"/>
          </a:xfrm>
        </p:spPr>
        <p:txBody>
          <a:bodyPr anchor="ctr">
            <a:noAutofit/>
          </a:bodyPr>
          <a:lstStyle>
            <a:lvl1pPr marL="0" indent="0">
              <a:spcBef>
                <a:spcPts val="1200"/>
              </a:spcBef>
              <a:buFont typeface="Arial" panose="020B0604020202020204" pitchFamily="34" charset="0"/>
              <a:buNone/>
              <a:defRPr sz="2400"/>
            </a:lvl1pPr>
            <a:lvl2pPr marL="171450" indent="-171450">
              <a:spcBef>
                <a:spcPts val="1200"/>
              </a:spcBef>
              <a:buFont typeface="Arial" panose="020B0604020202020204" pitchFamily="34" charset="0"/>
              <a:buChar char="•"/>
              <a:defRPr sz="2000"/>
            </a:lvl2pPr>
            <a:lvl3pPr marL="171450" indent="-171450">
              <a:spcBef>
                <a:spcPts val="1200"/>
              </a:spcBef>
              <a:buFont typeface="Arial" panose="020B0604020202020204" pitchFamily="34" charset="0"/>
              <a:buChar char="•"/>
              <a:defRPr sz="2000"/>
            </a:lvl3pPr>
            <a:lvl4pPr marL="171450" indent="-171450">
              <a:spcBef>
                <a:spcPts val="1200"/>
              </a:spcBef>
              <a:buFont typeface="Arial" panose="020B0604020202020204" pitchFamily="34" charset="0"/>
              <a:buChar char="•"/>
              <a:defRPr sz="2000"/>
            </a:lvl4pPr>
            <a:lvl5pPr marL="171450" indent="-171450">
              <a:spcBef>
                <a:spcPts val="1200"/>
              </a:spcBef>
              <a:buFont typeface="Arial" panose="020B0604020202020204" pitchFamily="34" charset="0"/>
              <a:buChar char="•"/>
              <a:defRPr sz="2000"/>
            </a:lvl5pPr>
            <a:lvl6pPr marL="171450" indent="-171450">
              <a:spcBef>
                <a:spcPts val="1200"/>
              </a:spcBef>
              <a:buFont typeface="Arial" panose="020B0604020202020204" pitchFamily="34" charset="0"/>
              <a:buChar char="•"/>
              <a:defRPr sz="2000"/>
            </a:lvl6pPr>
            <a:lvl7pPr marL="171450" indent="-171450">
              <a:spcBef>
                <a:spcPts val="1200"/>
              </a:spcBef>
              <a:buFont typeface="Arial" panose="020B0604020202020204" pitchFamily="34" charset="0"/>
              <a:buChar char="•"/>
              <a:defRPr sz="2000"/>
            </a:lvl7pPr>
            <a:lvl8pPr marL="171450" indent="-171450">
              <a:spcBef>
                <a:spcPts val="1200"/>
              </a:spcBef>
              <a:buFont typeface="Arial" panose="020B0604020202020204" pitchFamily="34" charset="0"/>
              <a:buChar char="•"/>
              <a:defRPr sz="2000"/>
            </a:lvl8pPr>
            <a:lvl9pPr marL="171450" indent="-171450">
              <a:spcBef>
                <a:spcPts val="1200"/>
              </a:spcBef>
              <a:buFont typeface="Arial" panose="020B0604020202020204" pitchFamily="34" charset="0"/>
              <a:buChar char="•"/>
              <a:defRPr sz="2000"/>
            </a:lvl9pPr>
          </a:lstStyle>
          <a:p>
            <a:pPr lvl="0"/>
            <a:r>
              <a:rPr lang="en-US"/>
              <a:t>Edit Master text styles</a:t>
            </a:r>
          </a:p>
        </p:txBody>
      </p:sp>
      <p:sp>
        <p:nvSpPr>
          <p:cNvPr id="3" name="Title 2"/>
          <p:cNvSpPr>
            <a:spLocks noGrp="1"/>
          </p:cNvSpPr>
          <p:nvPr>
            <p:ph type="title"/>
          </p:nvPr>
        </p:nvSpPr>
        <p:spPr/>
        <p:txBody>
          <a:bodyPr/>
          <a:lstStyle/>
          <a:p>
            <a:r>
              <a:rPr lang="en-US"/>
              <a:t>Click to edit Master title style</a:t>
            </a:r>
            <a:endParaRPr/>
          </a:p>
        </p:txBody>
      </p:sp>
    </p:spTree>
    <p:extLst>
      <p:ext uri="{BB962C8B-B14F-4D97-AF65-F5344CB8AC3E}">
        <p14:creationId xmlns:p14="http://schemas.microsoft.com/office/powerpoint/2010/main" val="242812501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p:cSld name="Metric">
    <p:spTree>
      <p:nvGrpSpPr>
        <p:cNvPr id="1" name=""/>
        <p:cNvGrpSpPr/>
        <p:nvPr/>
      </p:nvGrpSpPr>
      <p:grpSpPr>
        <a:xfrm>
          <a:off x="0" y="0"/>
          <a:ext cx="0" cy="0"/>
          <a:chOff x="0" y="0"/>
          <a:chExt cx="0" cy="0"/>
        </a:xfrm>
      </p:grpSpPr>
      <p:sp>
        <p:nvSpPr>
          <p:cNvPr id="12" name="Text Placeholder 11"/>
          <p:cNvSpPr>
            <a:spLocks noGrp="1"/>
          </p:cNvSpPr>
          <p:nvPr>
            <p:ph type="body" sz="quarter" idx="15"/>
          </p:nvPr>
        </p:nvSpPr>
        <p:spPr>
          <a:xfrm>
            <a:off x="5256213" y="1524000"/>
            <a:ext cx="5486400" cy="2743200"/>
          </a:xfrm>
        </p:spPr>
        <p:txBody>
          <a:bodyPr anchor="ctr">
            <a:noAutofit/>
          </a:bodyPr>
          <a:lstStyle>
            <a:lvl1pPr marL="0" indent="0">
              <a:spcBef>
                <a:spcPts val="1200"/>
              </a:spcBef>
              <a:buFont typeface="Arial" panose="020B0604020202020204" pitchFamily="34" charset="0"/>
              <a:buNone/>
              <a:defRPr sz="2800"/>
            </a:lvl1pPr>
            <a:lvl2pPr marL="171450" indent="-171450">
              <a:spcBef>
                <a:spcPts val="1200"/>
              </a:spcBef>
              <a:buFont typeface="Arial" panose="020B0604020202020204" pitchFamily="34" charset="0"/>
              <a:buChar char="•"/>
              <a:defRPr sz="2000"/>
            </a:lvl2pPr>
            <a:lvl3pPr marL="171450" indent="-171450">
              <a:spcBef>
                <a:spcPts val="1200"/>
              </a:spcBef>
              <a:buFont typeface="Arial" panose="020B0604020202020204" pitchFamily="34" charset="0"/>
              <a:buChar char="•"/>
              <a:defRPr sz="2000"/>
            </a:lvl3pPr>
            <a:lvl4pPr marL="171450" indent="-171450">
              <a:spcBef>
                <a:spcPts val="1200"/>
              </a:spcBef>
              <a:buFont typeface="Arial" panose="020B0604020202020204" pitchFamily="34" charset="0"/>
              <a:buChar char="•"/>
              <a:defRPr sz="2000"/>
            </a:lvl4pPr>
            <a:lvl5pPr marL="171450" indent="-171450">
              <a:spcBef>
                <a:spcPts val="1200"/>
              </a:spcBef>
              <a:buFont typeface="Arial" panose="020B0604020202020204" pitchFamily="34" charset="0"/>
              <a:buChar char="•"/>
              <a:defRPr sz="2000"/>
            </a:lvl5pPr>
            <a:lvl6pPr marL="171450" indent="-171450">
              <a:spcBef>
                <a:spcPts val="1200"/>
              </a:spcBef>
              <a:buFont typeface="Arial" panose="020B0604020202020204" pitchFamily="34" charset="0"/>
              <a:buChar char="•"/>
              <a:defRPr sz="2000"/>
            </a:lvl6pPr>
            <a:lvl7pPr marL="171450" indent="-171450">
              <a:spcBef>
                <a:spcPts val="1200"/>
              </a:spcBef>
              <a:buFont typeface="Arial" panose="020B0604020202020204" pitchFamily="34" charset="0"/>
              <a:buChar char="•"/>
              <a:defRPr sz="2000"/>
            </a:lvl7pPr>
            <a:lvl8pPr marL="171450" indent="-171450">
              <a:spcBef>
                <a:spcPts val="1200"/>
              </a:spcBef>
              <a:buFont typeface="Arial" panose="020B0604020202020204" pitchFamily="34" charset="0"/>
              <a:buChar char="•"/>
              <a:defRPr sz="2000"/>
            </a:lvl8pPr>
            <a:lvl9pPr marL="171450" indent="-171450">
              <a:spcBef>
                <a:spcPts val="1200"/>
              </a:spcBef>
              <a:buFont typeface="Arial" panose="020B0604020202020204" pitchFamily="34" charset="0"/>
              <a:buChar char="•"/>
              <a:defRPr sz="2000"/>
            </a:lvl9pPr>
          </a:lstStyle>
          <a:p>
            <a:pPr lvl="0"/>
            <a:r>
              <a:rPr lang="en-US"/>
              <a:t>Edit Master text styles</a:t>
            </a:r>
          </a:p>
        </p:txBody>
      </p:sp>
      <p:sp>
        <p:nvSpPr>
          <p:cNvPr id="5" name="Date Placeholder 4"/>
          <p:cNvSpPr>
            <a:spLocks noGrp="1"/>
          </p:cNvSpPr>
          <p:nvPr>
            <p:ph type="dt" sz="half" idx="10"/>
          </p:nvPr>
        </p:nvSpPr>
        <p:spPr/>
        <p:txBody>
          <a:bodyPr/>
          <a:lstStyle/>
          <a:p>
            <a:endParaRPr/>
          </a:p>
        </p:txBody>
      </p:sp>
      <p:sp>
        <p:nvSpPr>
          <p:cNvPr id="6" name="Footer Placeholder 5"/>
          <p:cNvSpPr>
            <a:spLocks noGrp="1"/>
          </p:cNvSpPr>
          <p:nvPr>
            <p:ph type="ftr" sz="quarter" idx="11"/>
          </p:nvPr>
        </p:nvSpPr>
        <p:spPr/>
        <p:txBody>
          <a:bodyPr/>
          <a:lstStyle/>
          <a:p>
            <a:r>
              <a:rPr lang="en-US"/>
              <a:t>Confidential – Oracle Internal/Restricted/Highly Restricted</a:t>
            </a:r>
            <a:endParaRPr/>
          </a:p>
        </p:txBody>
      </p:sp>
      <p:sp>
        <p:nvSpPr>
          <p:cNvPr id="7" name="Slide Number Placeholder 6"/>
          <p:cNvSpPr>
            <a:spLocks noGrp="1"/>
          </p:cNvSpPr>
          <p:nvPr>
            <p:ph type="sldNum" sz="quarter" idx="12"/>
          </p:nvPr>
        </p:nvSpPr>
        <p:spPr/>
        <p:txBody>
          <a:bodyPr/>
          <a:lstStyle/>
          <a:p>
            <a:fld id="{C51EAA63-D034-42AE-91FA-B13B9518C7BE}" type="slidenum">
              <a:rPr/>
              <a:t>‹#›</a:t>
            </a:fld>
            <a:endParaRPr/>
          </a:p>
        </p:txBody>
      </p:sp>
      <p:sp>
        <p:nvSpPr>
          <p:cNvPr id="2" name="Title 1"/>
          <p:cNvSpPr>
            <a:spLocks noGrp="1"/>
          </p:cNvSpPr>
          <p:nvPr>
            <p:ph type="title" hasCustomPrompt="1"/>
          </p:nvPr>
        </p:nvSpPr>
        <p:spPr>
          <a:xfrm>
            <a:off x="760412" y="1524000"/>
            <a:ext cx="4076700" cy="2743200"/>
          </a:xfrm>
        </p:spPr>
        <p:txBody>
          <a:bodyPr anchor="ctr"/>
          <a:lstStyle>
            <a:lvl1pPr algn="r">
              <a:defRPr sz="16600" b="1">
                <a:solidFill>
                  <a:schemeClr val="accent2"/>
                </a:solidFill>
              </a:defRPr>
            </a:lvl1pPr>
          </a:lstStyle>
          <a:p>
            <a:r>
              <a:t>XX</a:t>
            </a:r>
          </a:p>
        </p:txBody>
      </p:sp>
    </p:spTree>
    <p:extLst>
      <p:ext uri="{BB962C8B-B14F-4D97-AF65-F5344CB8AC3E}">
        <p14:creationId xmlns:p14="http://schemas.microsoft.com/office/powerpoint/2010/main" val="373938650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p:cSld name="Comparison">
    <p:spTree>
      <p:nvGrpSpPr>
        <p:cNvPr id="1" name=""/>
        <p:cNvGrpSpPr/>
        <p:nvPr/>
      </p:nvGrpSpPr>
      <p:grpSpPr>
        <a:xfrm>
          <a:off x="0" y="0"/>
          <a:ext cx="0" cy="0"/>
          <a:chOff x="0" y="0"/>
          <a:chExt cx="0" cy="0"/>
        </a:xfrm>
      </p:grpSpPr>
      <p:cxnSp>
        <p:nvCxnSpPr>
          <p:cNvPr id="10" name="Straight Connector 9"/>
          <p:cNvCxnSpPr/>
          <p:nvPr/>
        </p:nvCxnSpPr>
        <p:spPr bwMode="ltGray">
          <a:xfrm>
            <a:off x="6094413" y="1524000"/>
            <a:ext cx="0" cy="4419600"/>
          </a:xfrm>
          <a:prstGeom prst="line">
            <a:avLst/>
          </a:prstGeom>
          <a:ln w="19050">
            <a:solidFill>
              <a:schemeClr val="bg2"/>
            </a:solidFill>
            <a:miter lim="800000"/>
          </a:ln>
        </p:spPr>
        <p:style>
          <a:lnRef idx="1">
            <a:schemeClr val="accent1"/>
          </a:lnRef>
          <a:fillRef idx="0">
            <a:schemeClr val="accent1"/>
          </a:fillRef>
          <a:effectRef idx="0">
            <a:schemeClr val="accent1"/>
          </a:effectRef>
          <a:fontRef idx="minor">
            <a:schemeClr val="tx1"/>
          </a:fontRef>
        </p:style>
      </p:cxnSp>
      <p:sp>
        <p:nvSpPr>
          <p:cNvPr id="3" name="Text Placeholder 2"/>
          <p:cNvSpPr>
            <a:spLocks noGrp="1"/>
          </p:cNvSpPr>
          <p:nvPr>
            <p:ph type="body" idx="1"/>
          </p:nvPr>
        </p:nvSpPr>
        <p:spPr>
          <a:xfrm>
            <a:off x="531812" y="1524000"/>
            <a:ext cx="5413248" cy="762000"/>
          </a:xfrm>
        </p:spPr>
        <p:txBody>
          <a:bodyPr anchor="ctr">
            <a:noAutofit/>
          </a:bodyPr>
          <a:lstStyle>
            <a:lvl1pPr marL="0" indent="0">
              <a:spcBef>
                <a:spcPts val="0"/>
              </a:spcBef>
              <a:buNone/>
              <a:defRPr sz="28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4" name="Content Placeholder 3"/>
          <p:cNvSpPr>
            <a:spLocks noGrp="1"/>
          </p:cNvSpPr>
          <p:nvPr>
            <p:ph sz="half" idx="2"/>
          </p:nvPr>
        </p:nvSpPr>
        <p:spPr>
          <a:xfrm>
            <a:off x="531812" y="2362200"/>
            <a:ext cx="5413248" cy="3581400"/>
          </a:xfrm>
        </p:spPr>
        <p:txBody>
          <a:bodyPr>
            <a:noAutofit/>
          </a:bodyPr>
          <a:lstStyle>
            <a:lvl1pPr>
              <a:defRPr sz="2800"/>
            </a:lvl1pPr>
            <a:lvl2pPr>
              <a:defRPr sz="2400"/>
            </a:lvl2pPr>
            <a:lvl3pPr>
              <a:defRPr sz="2000"/>
            </a:lvl3pPr>
            <a:lvl4pPr>
              <a:defRPr sz="1800"/>
            </a:lvl4pPr>
            <a:lvl5pPr>
              <a:defRPr sz="1600"/>
            </a:lvl5pPr>
            <a:lvl6pPr>
              <a:defRPr sz="1600"/>
            </a:lvl6pPr>
            <a:lvl7pPr>
              <a:defRPr sz="1600"/>
            </a:lvl7pPr>
            <a:lvl8pPr>
              <a:defRPr sz="1600"/>
            </a:lvl8pPr>
            <a:lvl9pPr>
              <a:defRPr sz="16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a:p>
        </p:txBody>
      </p:sp>
      <p:sp>
        <p:nvSpPr>
          <p:cNvPr id="5" name="Text Placeholder 4"/>
          <p:cNvSpPr>
            <a:spLocks noGrp="1"/>
          </p:cNvSpPr>
          <p:nvPr>
            <p:ph type="body" sz="quarter" idx="3"/>
          </p:nvPr>
        </p:nvSpPr>
        <p:spPr>
          <a:xfrm>
            <a:off x="6243764" y="1524000"/>
            <a:ext cx="5413248" cy="762000"/>
          </a:xfrm>
        </p:spPr>
        <p:txBody>
          <a:bodyPr anchor="ctr">
            <a:noAutofit/>
          </a:bodyPr>
          <a:lstStyle>
            <a:lvl1pPr marL="0" indent="0">
              <a:spcBef>
                <a:spcPts val="0"/>
              </a:spcBef>
              <a:buNone/>
              <a:defRPr sz="28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6" name="Content Placeholder 5"/>
          <p:cNvSpPr>
            <a:spLocks noGrp="1"/>
          </p:cNvSpPr>
          <p:nvPr>
            <p:ph sz="quarter" idx="4"/>
          </p:nvPr>
        </p:nvSpPr>
        <p:spPr>
          <a:xfrm>
            <a:off x="6243764" y="2362200"/>
            <a:ext cx="5413248" cy="3581400"/>
          </a:xfrm>
        </p:spPr>
        <p:txBody>
          <a:bodyPr>
            <a:noAutofit/>
          </a:bodyPr>
          <a:lstStyle>
            <a:lvl1pPr>
              <a:defRPr sz="2800"/>
            </a:lvl1pPr>
            <a:lvl2pPr>
              <a:defRPr sz="2400"/>
            </a:lvl2pPr>
            <a:lvl3pPr>
              <a:defRPr sz="2000"/>
            </a:lvl3pPr>
            <a:lvl4pPr>
              <a:defRPr sz="1800"/>
            </a:lvl4pPr>
            <a:lvl5pPr>
              <a:defRPr sz="1600"/>
            </a:lvl5pPr>
            <a:lvl6pPr>
              <a:defRPr sz="1600"/>
            </a:lvl6pPr>
            <a:lvl7pPr>
              <a:defRPr sz="1600"/>
            </a:lvl7pPr>
            <a:lvl8pPr>
              <a:defRPr sz="1600"/>
            </a:lvl8pPr>
            <a:lvl9pPr>
              <a:defRPr sz="16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a:p>
        </p:txBody>
      </p:sp>
      <p:sp>
        <p:nvSpPr>
          <p:cNvPr id="7" name="Date Placeholder 6"/>
          <p:cNvSpPr>
            <a:spLocks noGrp="1"/>
          </p:cNvSpPr>
          <p:nvPr>
            <p:ph type="dt" sz="half" idx="10"/>
          </p:nvPr>
        </p:nvSpPr>
        <p:spPr/>
        <p:txBody>
          <a:bodyPr/>
          <a:lstStyle/>
          <a:p>
            <a:endParaRPr/>
          </a:p>
        </p:txBody>
      </p:sp>
      <p:sp>
        <p:nvSpPr>
          <p:cNvPr id="8" name="Footer Placeholder 7"/>
          <p:cNvSpPr>
            <a:spLocks noGrp="1"/>
          </p:cNvSpPr>
          <p:nvPr>
            <p:ph type="ftr" sz="quarter" idx="11"/>
          </p:nvPr>
        </p:nvSpPr>
        <p:spPr/>
        <p:txBody>
          <a:bodyPr/>
          <a:lstStyle/>
          <a:p>
            <a:r>
              <a:rPr lang="en-US"/>
              <a:t>Confidential – Oracle Internal/Restricted/Highly Restricted</a:t>
            </a:r>
            <a:endParaRPr/>
          </a:p>
        </p:txBody>
      </p:sp>
      <p:sp>
        <p:nvSpPr>
          <p:cNvPr id="9" name="Slide Number Placeholder 8"/>
          <p:cNvSpPr>
            <a:spLocks noGrp="1"/>
          </p:cNvSpPr>
          <p:nvPr>
            <p:ph type="sldNum" sz="quarter" idx="12"/>
          </p:nvPr>
        </p:nvSpPr>
        <p:spPr/>
        <p:txBody>
          <a:bodyPr/>
          <a:lstStyle/>
          <a:p>
            <a:fld id="{C51EAA63-D034-42AE-91FA-B13B9518C7BE}" type="slidenum">
              <a:rPr/>
              <a:t>‹#›</a:t>
            </a:fld>
            <a:endParaRPr/>
          </a:p>
        </p:txBody>
      </p:sp>
      <p:sp>
        <p:nvSpPr>
          <p:cNvPr id="11" name="Title 10"/>
          <p:cNvSpPr>
            <a:spLocks noGrp="1"/>
          </p:cNvSpPr>
          <p:nvPr>
            <p:ph type="title"/>
          </p:nvPr>
        </p:nvSpPr>
        <p:spPr/>
        <p:txBody>
          <a:bodyPr/>
          <a:lstStyle/>
          <a:p>
            <a:r>
              <a:rPr lang="en-US"/>
              <a:t>Click to edit Master title style</a:t>
            </a:r>
            <a:endParaRPr/>
          </a:p>
        </p:txBody>
      </p:sp>
    </p:spTree>
    <p:extLst>
      <p:ext uri="{BB962C8B-B14F-4D97-AF65-F5344CB8AC3E}">
        <p14:creationId xmlns:p14="http://schemas.microsoft.com/office/powerpoint/2010/main" val="378700187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p:cSld name="Title-Only">
    <p:spTree>
      <p:nvGrpSpPr>
        <p:cNvPr id="1" name=""/>
        <p:cNvGrpSpPr/>
        <p:nvPr/>
      </p:nvGrpSpPr>
      <p:grpSpPr>
        <a:xfrm>
          <a:off x="0" y="0"/>
          <a:ext cx="0" cy="0"/>
          <a:chOff x="0" y="0"/>
          <a:chExt cx="0" cy="0"/>
        </a:xfrm>
      </p:grpSpPr>
      <p:sp>
        <p:nvSpPr>
          <p:cNvPr id="3" name="Date Placeholder 2"/>
          <p:cNvSpPr>
            <a:spLocks noGrp="1"/>
          </p:cNvSpPr>
          <p:nvPr>
            <p:ph type="dt" sz="half" idx="10"/>
          </p:nvPr>
        </p:nvSpPr>
        <p:spPr/>
        <p:txBody>
          <a:bodyPr/>
          <a:lstStyle/>
          <a:p>
            <a:endParaRPr/>
          </a:p>
        </p:txBody>
      </p:sp>
      <p:sp>
        <p:nvSpPr>
          <p:cNvPr id="4" name="Footer Placeholder 3"/>
          <p:cNvSpPr>
            <a:spLocks noGrp="1"/>
          </p:cNvSpPr>
          <p:nvPr>
            <p:ph type="ftr" sz="quarter" idx="11"/>
          </p:nvPr>
        </p:nvSpPr>
        <p:spPr/>
        <p:txBody>
          <a:bodyPr/>
          <a:lstStyle/>
          <a:p>
            <a:r>
              <a:rPr lang="en-US"/>
              <a:t>Confidential – Oracle Internal/Restricted/Highly Restricted</a:t>
            </a:r>
            <a:endParaRPr/>
          </a:p>
        </p:txBody>
      </p:sp>
      <p:sp>
        <p:nvSpPr>
          <p:cNvPr id="5" name="Slide Number Placeholder 4"/>
          <p:cNvSpPr>
            <a:spLocks noGrp="1"/>
          </p:cNvSpPr>
          <p:nvPr>
            <p:ph type="sldNum" sz="quarter" idx="12"/>
          </p:nvPr>
        </p:nvSpPr>
        <p:spPr/>
        <p:txBody>
          <a:bodyPr/>
          <a:lstStyle/>
          <a:p>
            <a:fld id="{C51EAA63-D034-42AE-91FA-B13B9518C7BE}" type="slidenum">
              <a:rPr/>
              <a:t>‹#›</a:t>
            </a:fld>
            <a:endParaRPr/>
          </a:p>
        </p:txBody>
      </p:sp>
      <p:sp>
        <p:nvSpPr>
          <p:cNvPr id="2" name="Title 1"/>
          <p:cNvSpPr>
            <a:spLocks noGrp="1"/>
          </p:cNvSpPr>
          <p:nvPr>
            <p:ph type="title"/>
          </p:nvPr>
        </p:nvSpPr>
        <p:spPr/>
        <p:txBody>
          <a:bodyPr/>
          <a:lstStyle/>
          <a:p>
            <a:r>
              <a:rPr lang="en-US"/>
              <a:t>Click to edit Master title style</a:t>
            </a:r>
            <a:endParaRPr/>
          </a:p>
        </p:txBody>
      </p:sp>
    </p:spTree>
    <p:extLst>
      <p:ext uri="{BB962C8B-B14F-4D97-AF65-F5344CB8AC3E}">
        <p14:creationId xmlns:p14="http://schemas.microsoft.com/office/powerpoint/2010/main" val="333769938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p:cSld name="Title and Subtitle">
    <p:spTree>
      <p:nvGrpSpPr>
        <p:cNvPr id="1" name=""/>
        <p:cNvGrpSpPr/>
        <p:nvPr/>
      </p:nvGrpSpPr>
      <p:grpSpPr>
        <a:xfrm>
          <a:off x="0" y="0"/>
          <a:ext cx="0" cy="0"/>
          <a:chOff x="0" y="0"/>
          <a:chExt cx="0" cy="0"/>
        </a:xfrm>
      </p:grpSpPr>
      <p:sp>
        <p:nvSpPr>
          <p:cNvPr id="3" name="Date Placeholder 2"/>
          <p:cNvSpPr>
            <a:spLocks noGrp="1"/>
          </p:cNvSpPr>
          <p:nvPr>
            <p:ph type="dt" sz="half" idx="10"/>
          </p:nvPr>
        </p:nvSpPr>
        <p:spPr/>
        <p:txBody>
          <a:bodyPr/>
          <a:lstStyle/>
          <a:p>
            <a:endParaRPr/>
          </a:p>
        </p:txBody>
      </p:sp>
      <p:sp>
        <p:nvSpPr>
          <p:cNvPr id="4" name="Footer Placeholder 3"/>
          <p:cNvSpPr>
            <a:spLocks noGrp="1"/>
          </p:cNvSpPr>
          <p:nvPr>
            <p:ph type="ftr" sz="quarter" idx="11"/>
          </p:nvPr>
        </p:nvSpPr>
        <p:spPr/>
        <p:txBody>
          <a:bodyPr/>
          <a:lstStyle/>
          <a:p>
            <a:r>
              <a:rPr lang="en-US"/>
              <a:t>Confidential – Oracle Internal/Restricted/Highly Restricted</a:t>
            </a:r>
            <a:endParaRPr/>
          </a:p>
        </p:txBody>
      </p:sp>
      <p:sp>
        <p:nvSpPr>
          <p:cNvPr id="5" name="Slide Number Placeholder 4"/>
          <p:cNvSpPr>
            <a:spLocks noGrp="1"/>
          </p:cNvSpPr>
          <p:nvPr>
            <p:ph type="sldNum" sz="quarter" idx="12"/>
          </p:nvPr>
        </p:nvSpPr>
        <p:spPr/>
        <p:txBody>
          <a:bodyPr/>
          <a:lstStyle/>
          <a:p>
            <a:fld id="{C51EAA63-D034-42AE-91FA-B13B9518C7BE}" type="slidenum">
              <a:rPr/>
              <a:t>‹#›</a:t>
            </a:fld>
            <a:endParaRPr/>
          </a:p>
        </p:txBody>
      </p:sp>
      <p:sp>
        <p:nvSpPr>
          <p:cNvPr id="6" name="Text Placeholder 12"/>
          <p:cNvSpPr>
            <a:spLocks noGrp="1"/>
          </p:cNvSpPr>
          <p:nvPr>
            <p:ph type="body" sz="quarter" idx="13" hasCustomPrompt="1"/>
          </p:nvPr>
        </p:nvSpPr>
        <p:spPr>
          <a:xfrm>
            <a:off x="531814" y="1373741"/>
            <a:ext cx="11125198" cy="343299"/>
          </a:xfrm>
        </p:spPr>
        <p:txBody>
          <a:bodyPr>
            <a:noAutofit/>
          </a:bodyPr>
          <a:lstStyle>
            <a:lvl1pPr marL="1588" indent="0">
              <a:spcBef>
                <a:spcPts val="0"/>
              </a:spcBef>
              <a:buFontTx/>
              <a:buNone/>
              <a:defRPr sz="2400" b="1" baseline="0"/>
            </a:lvl1pPr>
            <a:lvl2pPr marL="1588" indent="0">
              <a:buFontTx/>
              <a:buNone/>
              <a:defRPr sz="2400"/>
            </a:lvl2pPr>
            <a:lvl3pPr marL="1588" indent="0">
              <a:buFontTx/>
              <a:buNone/>
              <a:defRPr sz="2400"/>
            </a:lvl3pPr>
            <a:lvl4pPr marL="1588" indent="0">
              <a:buFontTx/>
              <a:buNone/>
              <a:defRPr sz="2400"/>
            </a:lvl4pPr>
            <a:lvl5pPr marL="1588" indent="0">
              <a:buFontTx/>
              <a:buNone/>
              <a:defRPr sz="2400"/>
            </a:lvl5pPr>
            <a:lvl6pPr marL="1588" indent="0">
              <a:buFontTx/>
              <a:buNone/>
              <a:defRPr sz="2400"/>
            </a:lvl6pPr>
            <a:lvl7pPr marL="1588" indent="0">
              <a:buFontTx/>
              <a:buNone/>
              <a:defRPr sz="2400"/>
            </a:lvl7pPr>
            <a:lvl8pPr marL="1588" indent="0">
              <a:buFontTx/>
              <a:buNone/>
              <a:defRPr sz="2400"/>
            </a:lvl8pPr>
            <a:lvl9pPr marL="1588" indent="0">
              <a:buFontTx/>
              <a:buNone/>
              <a:defRPr sz="2400"/>
            </a:lvl9pPr>
          </a:lstStyle>
          <a:p>
            <a:pPr lvl="0"/>
            <a:r>
              <a:t>Click to add subtitle</a:t>
            </a:r>
          </a:p>
        </p:txBody>
      </p:sp>
      <p:sp>
        <p:nvSpPr>
          <p:cNvPr id="7" name="Title 6"/>
          <p:cNvSpPr>
            <a:spLocks noGrp="1"/>
          </p:cNvSpPr>
          <p:nvPr>
            <p:ph type="title"/>
          </p:nvPr>
        </p:nvSpPr>
        <p:spPr/>
        <p:txBody>
          <a:bodyPr/>
          <a:lstStyle/>
          <a:p>
            <a:r>
              <a:rPr lang="en-US"/>
              <a:t>Click to edit Master title style</a:t>
            </a:r>
            <a:endParaRPr/>
          </a:p>
        </p:txBody>
      </p:sp>
    </p:spTree>
    <p:extLst>
      <p:ext uri="{BB962C8B-B14F-4D97-AF65-F5344CB8AC3E}">
        <p14:creationId xmlns:p14="http://schemas.microsoft.com/office/powerpoint/2010/main" val="416362038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endParaRPr/>
          </a:p>
        </p:txBody>
      </p:sp>
      <p:sp>
        <p:nvSpPr>
          <p:cNvPr id="3" name="Footer Placeholder 2"/>
          <p:cNvSpPr>
            <a:spLocks noGrp="1"/>
          </p:cNvSpPr>
          <p:nvPr>
            <p:ph type="ftr" sz="quarter" idx="11"/>
          </p:nvPr>
        </p:nvSpPr>
        <p:spPr/>
        <p:txBody>
          <a:bodyPr/>
          <a:lstStyle/>
          <a:p>
            <a:r>
              <a:rPr lang="en-US"/>
              <a:t>Confidential – Oracle Internal/Restricted/Highly Restricted</a:t>
            </a:r>
            <a:endParaRPr/>
          </a:p>
        </p:txBody>
      </p:sp>
      <p:sp>
        <p:nvSpPr>
          <p:cNvPr id="4" name="Slide Number Placeholder 3"/>
          <p:cNvSpPr>
            <a:spLocks noGrp="1"/>
          </p:cNvSpPr>
          <p:nvPr>
            <p:ph type="sldNum" sz="quarter" idx="12"/>
          </p:nvPr>
        </p:nvSpPr>
        <p:spPr/>
        <p:txBody>
          <a:bodyPr/>
          <a:lstStyle/>
          <a:p>
            <a:fld id="{C51EAA63-D034-42AE-91FA-B13B9518C7BE}" type="slidenum">
              <a:rPr/>
              <a:t>‹#›</a:t>
            </a:fld>
            <a:endParaRPr/>
          </a:p>
        </p:txBody>
      </p:sp>
    </p:spTree>
    <p:extLst>
      <p:ext uri="{BB962C8B-B14F-4D97-AF65-F5344CB8AC3E}">
        <p14:creationId xmlns:p14="http://schemas.microsoft.com/office/powerpoint/2010/main" val="360822934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7.xml><?xml version="1.0" encoding="utf-8"?>
<p:sldLayout xmlns:a="http://schemas.openxmlformats.org/drawingml/2006/main" xmlns:r="http://schemas.openxmlformats.org/officeDocument/2006/relationships" xmlns:p="http://schemas.openxmlformats.org/presentationml/2006/main" type="blank" preserve="1">
  <p:cSld name="Safe Harbor Front">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endParaRPr/>
          </a:p>
        </p:txBody>
      </p:sp>
      <p:sp>
        <p:nvSpPr>
          <p:cNvPr id="3" name="Footer Placeholder 2"/>
          <p:cNvSpPr>
            <a:spLocks noGrp="1"/>
          </p:cNvSpPr>
          <p:nvPr>
            <p:ph type="ftr" sz="quarter" idx="11"/>
          </p:nvPr>
        </p:nvSpPr>
        <p:spPr/>
        <p:txBody>
          <a:bodyPr/>
          <a:lstStyle/>
          <a:p>
            <a:r>
              <a:rPr lang="en-US"/>
              <a:t>Confidential – Oracle Internal/Restricted/Highly Restricted</a:t>
            </a:r>
            <a:endParaRPr/>
          </a:p>
        </p:txBody>
      </p:sp>
      <p:sp>
        <p:nvSpPr>
          <p:cNvPr id="4" name="Slide Number Placeholder 3"/>
          <p:cNvSpPr>
            <a:spLocks noGrp="1"/>
          </p:cNvSpPr>
          <p:nvPr>
            <p:ph type="sldNum" sz="quarter" idx="12"/>
          </p:nvPr>
        </p:nvSpPr>
        <p:spPr/>
        <p:txBody>
          <a:bodyPr/>
          <a:lstStyle/>
          <a:p>
            <a:fld id="{C51EAA63-D034-42AE-91FA-B13B9518C7BE}" type="slidenum">
              <a:rPr/>
              <a:t>‹#›</a:t>
            </a:fld>
            <a:endParaRPr/>
          </a:p>
        </p:txBody>
      </p:sp>
      <p:sp>
        <p:nvSpPr>
          <p:cNvPr id="5" name="TextBox 4"/>
          <p:cNvSpPr txBox="1"/>
          <p:nvPr/>
        </p:nvSpPr>
        <p:spPr>
          <a:xfrm>
            <a:off x="531812" y="1371600"/>
            <a:ext cx="11125200" cy="889000"/>
          </a:xfrm>
          <a:prstGeom prst="rect">
            <a:avLst/>
          </a:prstGeom>
          <a:noFill/>
        </p:spPr>
        <p:txBody>
          <a:bodyPr wrap="none" lIns="0" tIns="0" rIns="0" bIns="0" rtlCol="0" anchor="b">
            <a:noAutofit/>
          </a:bodyPr>
          <a:lstStyle/>
          <a:p>
            <a:pPr>
              <a:lnSpc>
                <a:spcPct val="90000"/>
              </a:lnSpc>
            </a:pPr>
            <a:r>
              <a:rPr sz="3200">
                <a:latin typeface="+mj-lt"/>
              </a:rPr>
              <a:t>Safe Harbor</a:t>
            </a:r>
            <a:r>
              <a:rPr sz="3200" baseline="0">
                <a:latin typeface="+mj-lt"/>
              </a:rPr>
              <a:t> Statement</a:t>
            </a:r>
            <a:endParaRPr sz="3200">
              <a:latin typeface="+mj-lt"/>
            </a:endParaRPr>
          </a:p>
        </p:txBody>
      </p:sp>
      <p:sp>
        <p:nvSpPr>
          <p:cNvPr id="6" name="TextBox 5"/>
          <p:cNvSpPr txBox="1"/>
          <p:nvPr/>
        </p:nvSpPr>
        <p:spPr>
          <a:xfrm>
            <a:off x="531812" y="2514600"/>
            <a:ext cx="11125200" cy="2286000"/>
          </a:xfrm>
          <a:prstGeom prst="rect">
            <a:avLst/>
          </a:prstGeom>
          <a:noFill/>
        </p:spPr>
        <p:txBody>
          <a:bodyPr wrap="square" lIns="0" tIns="0" rIns="0" bIns="0" rtlCol="0" anchor="t">
            <a:noAutofit/>
          </a:bodyPr>
          <a:lstStyle/>
          <a:p>
            <a:pPr>
              <a:lnSpc>
                <a:spcPct val="90000"/>
              </a:lnSpc>
            </a:pPr>
            <a:r>
              <a:rPr sz="2400">
                <a:latin typeface="+mn-lt"/>
              </a:rPr>
              <a:t>The following is intended to outline our general product direction. It is intended for information purposes only, and may not be incorporated into any contract. It is not a commitment to deliver any material, code, or functionality, and should not be relied upon in making purchasing decisions. The development, release, and timing of any features or functionality described for Oracle’s products remains at the sole discretion of Oracle.</a:t>
            </a:r>
          </a:p>
        </p:txBody>
      </p:sp>
    </p:spTree>
    <p:extLst>
      <p:ext uri="{BB962C8B-B14F-4D97-AF65-F5344CB8AC3E}">
        <p14:creationId xmlns:p14="http://schemas.microsoft.com/office/powerpoint/2010/main" val="259788944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8.xml><?xml version="1.0" encoding="utf-8"?>
<p:sldLayout xmlns:a="http://schemas.openxmlformats.org/drawingml/2006/main" xmlns:r="http://schemas.openxmlformats.org/officeDocument/2006/relationships" xmlns:p="http://schemas.openxmlformats.org/presentationml/2006/main" type="blank" preserve="1">
  <p:cSld name="Positioning Statement">
    <p:spTree>
      <p:nvGrpSpPr>
        <p:cNvPr id="1" name=""/>
        <p:cNvGrpSpPr/>
        <p:nvPr/>
      </p:nvGrpSpPr>
      <p:grpSpPr>
        <a:xfrm>
          <a:off x="0" y="0"/>
          <a:ext cx="0" cy="0"/>
          <a:chOff x="0" y="0"/>
          <a:chExt cx="0" cy="0"/>
        </a:xfrm>
      </p:grpSpPr>
      <p:pic>
        <p:nvPicPr>
          <p:cNvPr id="51" name="Picture 50" descr="&quot;Integrated Cloud Applications &amp; Platform Services&quot; tagline in red and black" title="Oracle corporate Tagline in colo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2219916" y="1722238"/>
            <a:ext cx="7748992" cy="2950267"/>
          </a:xfrm>
          <a:prstGeom prst="rect">
            <a:avLst/>
          </a:prstGeom>
        </p:spPr>
      </p:pic>
      <p:sp>
        <p:nvSpPr>
          <p:cNvPr id="2" name="Date Placeholder 1"/>
          <p:cNvSpPr>
            <a:spLocks noGrp="1"/>
          </p:cNvSpPr>
          <p:nvPr>
            <p:ph type="dt" sz="half" idx="10"/>
          </p:nvPr>
        </p:nvSpPr>
        <p:spPr/>
        <p:txBody>
          <a:bodyPr/>
          <a:lstStyle/>
          <a:p>
            <a:endParaRPr/>
          </a:p>
        </p:txBody>
      </p:sp>
      <p:sp>
        <p:nvSpPr>
          <p:cNvPr id="3" name="Footer Placeholder 2"/>
          <p:cNvSpPr>
            <a:spLocks noGrp="1"/>
          </p:cNvSpPr>
          <p:nvPr>
            <p:ph type="ftr" sz="quarter" idx="11"/>
          </p:nvPr>
        </p:nvSpPr>
        <p:spPr/>
        <p:txBody>
          <a:bodyPr/>
          <a:lstStyle/>
          <a:p>
            <a:r>
              <a:rPr lang="en-US"/>
              <a:t>Confidential – Oracle Internal/Restricted/Highly Restricted</a:t>
            </a:r>
            <a:endParaRPr/>
          </a:p>
        </p:txBody>
      </p:sp>
      <p:sp>
        <p:nvSpPr>
          <p:cNvPr id="4" name="Slide Number Placeholder 3"/>
          <p:cNvSpPr>
            <a:spLocks noGrp="1"/>
          </p:cNvSpPr>
          <p:nvPr>
            <p:ph type="sldNum" sz="quarter" idx="12"/>
          </p:nvPr>
        </p:nvSpPr>
        <p:spPr/>
        <p:txBody>
          <a:bodyPr/>
          <a:lstStyle/>
          <a:p>
            <a:fld id="{C51EAA63-D034-42AE-91FA-B13B9518C7BE}" type="slidenum">
              <a:rPr/>
              <a:t>‹#›</a:t>
            </a:fld>
            <a:endParaRPr/>
          </a:p>
        </p:txBody>
      </p:sp>
    </p:spTree>
    <p:extLst>
      <p:ext uri="{BB962C8B-B14F-4D97-AF65-F5344CB8AC3E}">
        <p14:creationId xmlns:p14="http://schemas.microsoft.com/office/powerpoint/2010/main" val="370913749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9.xml><?xml version="1.0" encoding="utf-8"?>
<p:sldLayout xmlns:a="http://schemas.openxmlformats.org/drawingml/2006/main" xmlns:r="http://schemas.openxmlformats.org/officeDocument/2006/relationships" xmlns:p="http://schemas.openxmlformats.org/presentationml/2006/main" showMasterSp="0" type="blank" preserve="1">
  <p:cSld name="Oracle logo">
    <p:bg bwMode="ltGray">
      <p:bgPr>
        <a:solidFill>
          <a:schemeClr val="accent1"/>
        </a:solidFill>
        <a:effectLst/>
      </p:bgPr>
    </p:bg>
    <p:spTree>
      <p:nvGrpSpPr>
        <p:cNvPr id="1" name=""/>
        <p:cNvGrpSpPr/>
        <p:nvPr/>
      </p:nvGrpSpPr>
      <p:grpSpPr>
        <a:xfrm>
          <a:off x="0" y="0"/>
          <a:ext cx="0" cy="0"/>
          <a:chOff x="0" y="0"/>
          <a:chExt cx="0" cy="0"/>
        </a:xfrm>
      </p:grpSpPr>
      <p:pic>
        <p:nvPicPr>
          <p:cNvPr id="12" name="Picture 11"/>
          <p:cNvPicPr>
            <a:picLocks noChangeAspect="1"/>
          </p:cNvPicPr>
          <p:nvPr/>
        </p:nvPicPr>
        <p:blipFill>
          <a:blip r:embed="rId2" cstate="screen">
            <a:extLst>
              <a:ext uri="{28A0092B-C50C-407E-A947-70E740481C1C}">
                <a14:useLocalDpi xmlns:a14="http://schemas.microsoft.com/office/drawing/2010/main" val="0"/>
              </a:ext>
            </a:extLst>
          </a:blip>
          <a:stretch>
            <a:fillRect/>
          </a:stretch>
        </p:blipFill>
        <p:spPr bwMode="black">
          <a:xfrm>
            <a:off x="3822128" y="2843826"/>
            <a:ext cx="4544568" cy="569547"/>
          </a:xfrm>
          <a:prstGeom prst="rect">
            <a:avLst/>
          </a:prstGeom>
        </p:spPr>
      </p:pic>
      <p:grpSp>
        <p:nvGrpSpPr>
          <p:cNvPr id="10" name="Group 9"/>
          <p:cNvGrpSpPr/>
          <p:nvPr/>
        </p:nvGrpSpPr>
        <p:grpSpPr>
          <a:xfrm>
            <a:off x="0" y="0"/>
            <a:ext cx="12189398" cy="6858000"/>
            <a:chOff x="0" y="0"/>
            <a:chExt cx="12189398" cy="6858000"/>
          </a:xfrm>
          <a:solidFill>
            <a:srgbClr val="D8E1E6"/>
          </a:solidFill>
        </p:grpSpPr>
        <p:sp>
          <p:nvSpPr>
            <p:cNvPr id="11" name="Rectangle 10"/>
            <p:cNvSpPr/>
            <p:nvPr/>
          </p:nvSpPr>
          <p:spPr bwMode="gray">
            <a:xfrm>
              <a:off x="0" y="0"/>
              <a:ext cx="193962" cy="6858000"/>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a:p>
          </p:txBody>
        </p:sp>
        <p:sp>
          <p:nvSpPr>
            <p:cNvPr id="13" name="Rectangle 12"/>
            <p:cNvSpPr/>
            <p:nvPr/>
          </p:nvSpPr>
          <p:spPr bwMode="gray">
            <a:xfrm>
              <a:off x="11995151" y="0"/>
              <a:ext cx="193960" cy="6858000"/>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a:p>
          </p:txBody>
        </p:sp>
        <p:sp>
          <p:nvSpPr>
            <p:cNvPr id="14" name="Rectangle 13"/>
            <p:cNvSpPr/>
            <p:nvPr/>
          </p:nvSpPr>
          <p:spPr bwMode="gray">
            <a:xfrm>
              <a:off x="0" y="6400800"/>
              <a:ext cx="12189396" cy="457200"/>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a:p>
          </p:txBody>
        </p:sp>
        <p:sp>
          <p:nvSpPr>
            <p:cNvPr id="15" name="Rectangle 14"/>
            <p:cNvSpPr/>
            <p:nvPr/>
          </p:nvSpPr>
          <p:spPr bwMode="gray">
            <a:xfrm>
              <a:off x="0" y="0"/>
              <a:ext cx="12189398" cy="192024"/>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a:p>
          </p:txBody>
        </p:sp>
      </p:grpSp>
    </p:spTree>
    <p:extLst>
      <p:ext uri="{BB962C8B-B14F-4D97-AF65-F5344CB8AC3E}">
        <p14:creationId xmlns:p14="http://schemas.microsoft.com/office/powerpoint/2010/main" val="106575552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xml><?xml version="1.0" encoding="utf-8"?>
<p:sldLayout xmlns:a="http://schemas.openxmlformats.org/drawingml/2006/main" xmlns:r="http://schemas.openxmlformats.org/officeDocument/2006/relationships" xmlns:p="http://schemas.openxmlformats.org/presentationml/2006/main" showMasterSp="0" type="title" preserve="1">
  <p:cSld name="Title Slide">
    <p:bg>
      <p:bgPr>
        <a:solidFill>
          <a:srgbClr val="D8E1E6"/>
        </a:soli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531813" y="739775"/>
            <a:ext cx="11125199" cy="1470025"/>
          </a:xfrm>
        </p:spPr>
        <p:txBody>
          <a:bodyPr/>
          <a:lstStyle>
            <a:lvl1pPr>
              <a:lnSpc>
                <a:spcPct val="80000"/>
              </a:lnSpc>
              <a:defRPr sz="4800"/>
            </a:lvl1pPr>
          </a:lstStyle>
          <a:p>
            <a:r>
              <a:rPr lang="en-US"/>
              <a:t>Click to edit Master title style</a:t>
            </a:r>
            <a:endParaRPr/>
          </a:p>
        </p:txBody>
      </p:sp>
      <p:sp>
        <p:nvSpPr>
          <p:cNvPr id="3" name="Subtitle 2"/>
          <p:cNvSpPr>
            <a:spLocks noGrp="1"/>
          </p:cNvSpPr>
          <p:nvPr>
            <p:ph type="subTitle" idx="1"/>
          </p:nvPr>
        </p:nvSpPr>
        <p:spPr>
          <a:xfrm>
            <a:off x="531763" y="2286000"/>
            <a:ext cx="11126648" cy="914400"/>
          </a:xfrm>
        </p:spPr>
        <p:txBody>
          <a:bodyPr>
            <a:noAutofit/>
          </a:bodyPr>
          <a:lstStyle>
            <a:lvl1pPr marL="0" indent="0" algn="l">
              <a:spcBef>
                <a:spcPts val="0"/>
              </a:spcBef>
              <a:buNone/>
              <a:defRPr sz="2400" b="1">
                <a:solidFill>
                  <a:schemeClr val="tx1"/>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endParaRPr/>
          </a:p>
        </p:txBody>
      </p:sp>
      <p:sp>
        <p:nvSpPr>
          <p:cNvPr id="7" name="Date Placeholder 6"/>
          <p:cNvSpPr>
            <a:spLocks noGrp="1"/>
          </p:cNvSpPr>
          <p:nvPr>
            <p:ph type="dt" sz="half" idx="10"/>
          </p:nvPr>
        </p:nvSpPr>
        <p:spPr/>
        <p:txBody>
          <a:bodyPr/>
          <a:lstStyle>
            <a:lvl1pPr>
              <a:defRPr>
                <a:solidFill>
                  <a:srgbClr val="5F5F5F"/>
                </a:solidFill>
              </a:defRPr>
            </a:lvl1pPr>
          </a:lstStyle>
          <a:p>
            <a:endParaRPr/>
          </a:p>
        </p:txBody>
      </p:sp>
      <p:sp>
        <p:nvSpPr>
          <p:cNvPr id="8" name="Footer Placeholder 7"/>
          <p:cNvSpPr>
            <a:spLocks noGrp="1"/>
          </p:cNvSpPr>
          <p:nvPr>
            <p:ph type="ftr" sz="quarter" idx="11"/>
          </p:nvPr>
        </p:nvSpPr>
        <p:spPr/>
        <p:txBody>
          <a:bodyPr/>
          <a:lstStyle>
            <a:lvl1pPr>
              <a:defRPr>
                <a:solidFill>
                  <a:srgbClr val="5F5F5F"/>
                </a:solidFill>
              </a:defRPr>
            </a:lvl1pPr>
          </a:lstStyle>
          <a:p>
            <a:r>
              <a:rPr lang="en-US"/>
              <a:t>Confidential – Oracle Internal/Restricted/Highly Restricted</a:t>
            </a:r>
            <a:endParaRPr/>
          </a:p>
        </p:txBody>
      </p:sp>
      <p:pic>
        <p:nvPicPr>
          <p:cNvPr id="10" name="Picture 9" descr="Oracle logo in white on red staging background" title="Oracle red badge logo"/>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530352" y="6263640"/>
            <a:ext cx="1625138" cy="594360"/>
          </a:xfrm>
          <a:prstGeom prst="rect">
            <a:avLst/>
          </a:prstGeom>
        </p:spPr>
      </p:pic>
      <p:sp>
        <p:nvSpPr>
          <p:cNvPr id="9" name="TextBox 8"/>
          <p:cNvSpPr txBox="1"/>
          <p:nvPr userDrawn="1"/>
        </p:nvSpPr>
        <p:spPr>
          <a:xfrm>
            <a:off x="5376672" y="6556248"/>
            <a:ext cx="3200400" cy="182880"/>
          </a:xfrm>
          <a:prstGeom prst="rect">
            <a:avLst/>
          </a:prstGeom>
          <a:noFill/>
        </p:spPr>
        <p:txBody>
          <a:bodyPr vert="horz" wrap="none" lIns="0" tIns="0" rIns="0" bIns="0" rtlCol="0" anchor="ctr" anchorCtr="0">
            <a:noAutofit/>
          </a:bodyPr>
          <a:lstStyle/>
          <a:p>
            <a:pPr algn="r"/>
            <a:r>
              <a:rPr lang="en-US" sz="850" dirty="0">
                <a:solidFill>
                  <a:schemeClr val="tx1"/>
                </a:solidFill>
              </a:rPr>
              <a:t>Copyright © </a:t>
            </a:r>
            <a:r>
              <a:rPr lang="is-IS" sz="850" dirty="0">
                <a:solidFill>
                  <a:schemeClr val="tx1"/>
                </a:solidFill>
              </a:rPr>
              <a:t>2018</a:t>
            </a:r>
            <a:r>
              <a:rPr lang="en-US" sz="850" dirty="0">
                <a:solidFill>
                  <a:schemeClr val="tx1"/>
                </a:solidFill>
              </a:rPr>
              <a:t>, Oracle and/or its affiliates. All rights reserved.  |</a:t>
            </a:r>
          </a:p>
        </p:txBody>
      </p:sp>
    </p:spTree>
    <p:extLst>
      <p:ext uri="{BB962C8B-B14F-4D97-AF65-F5344CB8AC3E}">
        <p14:creationId xmlns:p14="http://schemas.microsoft.com/office/powerpoint/2010/main" val="240415743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0.xml><?xml version="1.0" encoding="utf-8"?>
<p:sldLayout xmlns:a="http://schemas.openxmlformats.org/drawingml/2006/main" xmlns:r="http://schemas.openxmlformats.org/officeDocument/2006/relationships" xmlns:p="http://schemas.openxmlformats.org/presentationml/2006/main" userDrawn="1">
  <p:cSld name="27_Custom Layout">
    <p:bg>
      <p:bgPr>
        <a:blipFill dpi="0" rotWithShape="1">
          <a:blip r:embed="rId2" cstate="screen">
            <a:alphaModFix amt="80000"/>
            <a:lum/>
            <a:extLst>
              <a:ext uri="{28A0092B-C50C-407E-A947-70E740481C1C}">
                <a14:useLocalDpi xmlns:a14="http://schemas.microsoft.com/office/drawing/2010/main"/>
              </a:ext>
            </a:extLst>
          </a:blip>
          <a:srcRect/>
          <a:stretch>
            <a:fillRect/>
          </a:stretch>
        </a:blipFill>
        <a:effectLst/>
      </p:bgPr>
    </p:bg>
    <p:spTree>
      <p:nvGrpSpPr>
        <p:cNvPr id="1" name=""/>
        <p:cNvGrpSpPr/>
        <p:nvPr/>
      </p:nvGrpSpPr>
      <p:grpSpPr>
        <a:xfrm>
          <a:off x="0" y="0"/>
          <a:ext cx="0" cy="0"/>
          <a:chOff x="0" y="0"/>
          <a:chExt cx="0" cy="0"/>
        </a:xfrm>
      </p:grpSpPr>
      <p:sp>
        <p:nvSpPr>
          <p:cNvPr id="8" name="Rectangle 7"/>
          <p:cNvSpPr/>
          <p:nvPr userDrawn="1"/>
        </p:nvSpPr>
        <p:spPr>
          <a:xfrm>
            <a:off x="0" y="3828516"/>
            <a:ext cx="12188825" cy="2167983"/>
          </a:xfrm>
          <a:prstGeom prst="rect">
            <a:avLst/>
          </a:prstGeom>
          <a:solidFill>
            <a:schemeClr val="tx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799"/>
          </a:p>
        </p:txBody>
      </p:sp>
      <p:sp>
        <p:nvSpPr>
          <p:cNvPr id="2" name="Title 1"/>
          <p:cNvSpPr>
            <a:spLocks noGrp="1"/>
          </p:cNvSpPr>
          <p:nvPr>
            <p:ph type="title" hasCustomPrompt="1"/>
          </p:nvPr>
        </p:nvSpPr>
        <p:spPr>
          <a:xfrm>
            <a:off x="202249" y="4343400"/>
            <a:ext cx="11148595" cy="1653099"/>
          </a:xfrm>
          <a:prstGeom prst="rect">
            <a:avLst/>
          </a:prstGeom>
        </p:spPr>
        <p:txBody>
          <a:bodyPr anchor="ctr"/>
          <a:lstStyle>
            <a:lvl1pPr>
              <a:defRPr>
                <a:solidFill>
                  <a:schemeClr val="bg1"/>
                </a:solidFill>
              </a:defRPr>
            </a:lvl1pPr>
          </a:lstStyle>
          <a:p>
            <a:r>
              <a:rPr lang="en-US" dirty="0"/>
              <a:t>What is cloud 2.0?</a:t>
            </a:r>
          </a:p>
        </p:txBody>
      </p:sp>
      <p:pic>
        <p:nvPicPr>
          <p:cNvPr id="10" name="Picture 9"/>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8190570" y="224544"/>
            <a:ext cx="3693534" cy="1254634"/>
          </a:xfrm>
          <a:prstGeom prst="rect">
            <a:avLst/>
          </a:prstGeom>
        </p:spPr>
      </p:pic>
    </p:spTree>
    <p:extLst>
      <p:ext uri="{BB962C8B-B14F-4D97-AF65-F5344CB8AC3E}">
        <p14:creationId xmlns:p14="http://schemas.microsoft.com/office/powerpoint/2010/main" val="2476372525"/>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userDrawn="1">
  <p:cSld name="2_Two Content">
    <p:spTree>
      <p:nvGrpSpPr>
        <p:cNvPr id="1" name=""/>
        <p:cNvGrpSpPr/>
        <p:nvPr/>
      </p:nvGrpSpPr>
      <p:grpSpPr>
        <a:xfrm>
          <a:off x="0" y="0"/>
          <a:ext cx="0" cy="0"/>
          <a:chOff x="0" y="0"/>
          <a:chExt cx="0" cy="0"/>
        </a:xfrm>
      </p:grpSpPr>
      <p:pic>
        <p:nvPicPr>
          <p:cNvPr id="13" name="Picture 12">
            <a:extLst>
              <a:ext uri="{FF2B5EF4-FFF2-40B4-BE49-F238E27FC236}">
                <a16:creationId xmlns:a16="http://schemas.microsoft.com/office/drawing/2014/main" id="{ED1DFA94-AEE7-A042-B83D-7A244399A095}"/>
              </a:ext>
            </a:extLst>
          </p:cNvPr>
          <p:cNvPicPr>
            <a:picLocks noChangeAspect="1"/>
          </p:cNvPicPr>
          <p:nvPr userDrawn="1"/>
        </p:nvPicPr>
        <p:blipFill rotWithShape="1">
          <a:blip r:embed="rId2">
            <a:alphaModFix amt="85000"/>
            <a:extLst>
              <a:ext uri="{28A0092B-C50C-407E-A947-70E740481C1C}">
                <a14:useLocalDpi xmlns:a14="http://schemas.microsoft.com/office/drawing/2010/main" val="0"/>
              </a:ext>
            </a:extLst>
          </a:blip>
          <a:srcRect l="1078" t="33075" r="1078" b="31563"/>
          <a:stretch/>
        </p:blipFill>
        <p:spPr>
          <a:xfrm>
            <a:off x="187343" y="1446214"/>
            <a:ext cx="11807686" cy="1828800"/>
          </a:xfrm>
          <a:prstGeom prst="rect">
            <a:avLst/>
          </a:prstGeom>
        </p:spPr>
      </p:pic>
      <p:pic>
        <p:nvPicPr>
          <p:cNvPr id="22" name="Picture 21">
            <a:extLst>
              <a:ext uri="{FF2B5EF4-FFF2-40B4-BE49-F238E27FC236}">
                <a16:creationId xmlns:a16="http://schemas.microsoft.com/office/drawing/2014/main" id="{6258F5C8-BB29-A343-BCAD-6C5183A8D080}"/>
              </a:ext>
            </a:extLst>
          </p:cNvPr>
          <p:cNvPicPr>
            <a:picLocks noChangeAspect="1"/>
          </p:cNvPicPr>
          <p:nvPr userDrawn="1"/>
        </p:nvPicPr>
        <p:blipFill>
          <a:blip r:embed="rId3"/>
          <a:stretch>
            <a:fillRect/>
          </a:stretch>
        </p:blipFill>
        <p:spPr>
          <a:xfrm>
            <a:off x="3431954" y="781879"/>
            <a:ext cx="5329372" cy="3157468"/>
          </a:xfrm>
          <a:prstGeom prst="rect">
            <a:avLst/>
          </a:prstGeom>
        </p:spPr>
      </p:pic>
      <p:sp>
        <p:nvSpPr>
          <p:cNvPr id="12" name="Title 1">
            <a:extLst>
              <a:ext uri="{FF2B5EF4-FFF2-40B4-BE49-F238E27FC236}">
                <a16:creationId xmlns:a16="http://schemas.microsoft.com/office/drawing/2014/main" id="{DD51BE91-6EE9-544A-958C-F26DD872D10D}"/>
              </a:ext>
            </a:extLst>
          </p:cNvPr>
          <p:cNvSpPr>
            <a:spLocks noGrp="1"/>
          </p:cNvSpPr>
          <p:nvPr>
            <p:ph type="title" hasCustomPrompt="1"/>
          </p:nvPr>
        </p:nvSpPr>
        <p:spPr>
          <a:xfrm>
            <a:off x="530064" y="365127"/>
            <a:ext cx="11122244" cy="992403"/>
          </a:xfrm>
          <a:prstGeom prst="rect">
            <a:avLst/>
          </a:prstGeom>
        </p:spPr>
        <p:txBody>
          <a:bodyPr vert="horz" lIns="0" tIns="0" rIns="0" bIns="0" rtlCol="0" anchor="ctr">
            <a:noAutofit/>
          </a:bodyPr>
          <a:lstStyle>
            <a:lvl1pPr>
              <a:defRPr lang="en-US" sz="3400" b="0" i="0" dirty="0">
                <a:solidFill>
                  <a:schemeClr val="tx1"/>
                </a:solidFill>
                <a:latin typeface="Calibri" charset="0"/>
                <a:ea typeface="Calibri" charset="0"/>
                <a:cs typeface="Calibri" charset="0"/>
              </a:defRPr>
            </a:lvl1pPr>
          </a:lstStyle>
          <a:p>
            <a:pPr lvl="0" defTabSz="914400">
              <a:lnSpc>
                <a:spcPct val="80000"/>
              </a:lnSpc>
            </a:pPr>
            <a:r>
              <a:rPr lang="en-US" dirty="0"/>
              <a:t>Header Calibri 34pt</a:t>
            </a:r>
          </a:p>
        </p:txBody>
      </p:sp>
      <p:sp>
        <p:nvSpPr>
          <p:cNvPr id="14" name="Text Placeholder 14">
            <a:extLst>
              <a:ext uri="{FF2B5EF4-FFF2-40B4-BE49-F238E27FC236}">
                <a16:creationId xmlns:a16="http://schemas.microsoft.com/office/drawing/2014/main" id="{ECF221CF-D79D-CE42-89DF-FC1267CBB747}"/>
              </a:ext>
            </a:extLst>
          </p:cNvPr>
          <p:cNvSpPr>
            <a:spLocks noGrp="1"/>
          </p:cNvSpPr>
          <p:nvPr>
            <p:ph type="body" sz="quarter" idx="11" hasCustomPrompt="1"/>
          </p:nvPr>
        </p:nvSpPr>
        <p:spPr>
          <a:xfrm>
            <a:off x="530064" y="3642984"/>
            <a:ext cx="2566177" cy="1426229"/>
          </a:xfrm>
          <a:prstGeom prst="rect">
            <a:avLst/>
          </a:prstGeom>
        </p:spPr>
        <p:txBody>
          <a:bodyPr>
            <a:normAutofit/>
          </a:bodyPr>
          <a:lstStyle>
            <a:lvl1pPr marL="0" indent="0">
              <a:buNone/>
              <a:defRPr sz="2000" b="0" i="0">
                <a:solidFill>
                  <a:schemeClr val="tx1"/>
                </a:solidFill>
                <a:latin typeface="Calibri" panose="020F0502020204030204" pitchFamily="34" charset="0"/>
                <a:cs typeface="Calibri" panose="020F0502020204030204" pitchFamily="34" charset="0"/>
              </a:defRPr>
            </a:lvl1pPr>
            <a:lvl2pPr marL="457063" indent="0">
              <a:buNone/>
              <a:defRPr/>
            </a:lvl2pPr>
          </a:lstStyle>
          <a:p>
            <a:pPr lvl="0"/>
            <a:r>
              <a:rPr lang="en-US" dirty="0"/>
              <a:t>Header Calibri 20pt</a:t>
            </a:r>
          </a:p>
        </p:txBody>
      </p:sp>
      <p:sp>
        <p:nvSpPr>
          <p:cNvPr id="16" name="Text Placeholder 14">
            <a:extLst>
              <a:ext uri="{FF2B5EF4-FFF2-40B4-BE49-F238E27FC236}">
                <a16:creationId xmlns:a16="http://schemas.microsoft.com/office/drawing/2014/main" id="{296796F1-434F-514A-83A5-3CE08D8B5E35}"/>
              </a:ext>
            </a:extLst>
          </p:cNvPr>
          <p:cNvSpPr>
            <a:spLocks noGrp="1"/>
          </p:cNvSpPr>
          <p:nvPr>
            <p:ph type="body" sz="quarter" idx="13" hasCustomPrompt="1"/>
          </p:nvPr>
        </p:nvSpPr>
        <p:spPr>
          <a:xfrm>
            <a:off x="3364979" y="3642984"/>
            <a:ext cx="2566177" cy="1426229"/>
          </a:xfrm>
          <a:prstGeom prst="rect">
            <a:avLst/>
          </a:prstGeom>
        </p:spPr>
        <p:txBody>
          <a:bodyPr>
            <a:normAutofit/>
          </a:bodyPr>
          <a:lstStyle>
            <a:lvl1pPr marL="0" indent="0">
              <a:buNone/>
              <a:defRPr sz="2000" b="0" i="0">
                <a:solidFill>
                  <a:schemeClr val="tx1"/>
                </a:solidFill>
                <a:latin typeface="Calibri" panose="020F0502020204030204" pitchFamily="34" charset="0"/>
                <a:cs typeface="Calibri" panose="020F0502020204030204" pitchFamily="34" charset="0"/>
              </a:defRPr>
            </a:lvl1pPr>
            <a:lvl2pPr marL="457063" indent="0">
              <a:buNone/>
              <a:defRPr/>
            </a:lvl2pPr>
          </a:lstStyle>
          <a:p>
            <a:pPr lvl="0"/>
            <a:r>
              <a:rPr lang="en-US" dirty="0"/>
              <a:t>Header Calibri 20pt</a:t>
            </a:r>
          </a:p>
        </p:txBody>
      </p:sp>
      <p:sp>
        <p:nvSpPr>
          <p:cNvPr id="18" name="Text Placeholder 14">
            <a:extLst>
              <a:ext uri="{FF2B5EF4-FFF2-40B4-BE49-F238E27FC236}">
                <a16:creationId xmlns:a16="http://schemas.microsoft.com/office/drawing/2014/main" id="{71A8C515-50AF-CD4A-98E6-71580DFC9006}"/>
              </a:ext>
            </a:extLst>
          </p:cNvPr>
          <p:cNvSpPr>
            <a:spLocks noGrp="1"/>
          </p:cNvSpPr>
          <p:nvPr>
            <p:ph type="body" sz="quarter" idx="15" hasCustomPrompt="1"/>
          </p:nvPr>
        </p:nvSpPr>
        <p:spPr>
          <a:xfrm>
            <a:off x="6199894" y="3642984"/>
            <a:ext cx="2566177" cy="1426229"/>
          </a:xfrm>
          <a:prstGeom prst="rect">
            <a:avLst/>
          </a:prstGeom>
        </p:spPr>
        <p:txBody>
          <a:bodyPr>
            <a:normAutofit/>
          </a:bodyPr>
          <a:lstStyle>
            <a:lvl1pPr marL="0" indent="0">
              <a:buNone/>
              <a:defRPr sz="2000">
                <a:solidFill>
                  <a:schemeClr val="tx1"/>
                </a:solidFill>
              </a:defRPr>
            </a:lvl1pPr>
            <a:lvl2pPr marL="457063" indent="0">
              <a:buNone/>
              <a:defRPr/>
            </a:lvl2pPr>
          </a:lstStyle>
          <a:p>
            <a:pPr lvl="0"/>
            <a:r>
              <a:rPr lang="en-US" dirty="0"/>
              <a:t>Header Calibri 20pt</a:t>
            </a:r>
          </a:p>
        </p:txBody>
      </p:sp>
      <p:sp>
        <p:nvSpPr>
          <p:cNvPr id="20" name="Text Placeholder 14">
            <a:extLst>
              <a:ext uri="{FF2B5EF4-FFF2-40B4-BE49-F238E27FC236}">
                <a16:creationId xmlns:a16="http://schemas.microsoft.com/office/drawing/2014/main" id="{AFBFDF8E-8175-8643-A443-BF5799D5776C}"/>
              </a:ext>
            </a:extLst>
          </p:cNvPr>
          <p:cNvSpPr>
            <a:spLocks noGrp="1"/>
          </p:cNvSpPr>
          <p:nvPr>
            <p:ph type="body" sz="quarter" idx="17" hasCustomPrompt="1"/>
          </p:nvPr>
        </p:nvSpPr>
        <p:spPr>
          <a:xfrm>
            <a:off x="9034809" y="3642984"/>
            <a:ext cx="2566177" cy="1426229"/>
          </a:xfrm>
          <a:prstGeom prst="rect">
            <a:avLst/>
          </a:prstGeom>
        </p:spPr>
        <p:txBody>
          <a:bodyPr>
            <a:normAutofit/>
          </a:bodyPr>
          <a:lstStyle>
            <a:lvl1pPr marL="0" indent="0">
              <a:buNone/>
              <a:defRPr sz="2000">
                <a:solidFill>
                  <a:schemeClr val="tx1"/>
                </a:solidFill>
              </a:defRPr>
            </a:lvl1pPr>
            <a:lvl2pPr marL="457063" indent="0">
              <a:buNone/>
              <a:defRPr/>
            </a:lvl2pPr>
          </a:lstStyle>
          <a:p>
            <a:pPr lvl="0"/>
            <a:r>
              <a:rPr lang="en-US" dirty="0"/>
              <a:t>Header Calibri 20pt</a:t>
            </a:r>
          </a:p>
        </p:txBody>
      </p:sp>
      <p:sp>
        <p:nvSpPr>
          <p:cNvPr id="21" name="Footer Placeholder 3">
            <a:extLst>
              <a:ext uri="{FF2B5EF4-FFF2-40B4-BE49-F238E27FC236}">
                <a16:creationId xmlns:a16="http://schemas.microsoft.com/office/drawing/2014/main" id="{8FC4B79A-A646-49CB-A7CF-64B4A615A8F0}"/>
              </a:ext>
            </a:extLst>
          </p:cNvPr>
          <p:cNvSpPr>
            <a:spLocks noGrp="1"/>
          </p:cNvSpPr>
          <p:nvPr>
            <p:ph type="ftr" sz="quarter" idx="3"/>
          </p:nvPr>
        </p:nvSpPr>
        <p:spPr>
          <a:xfrm>
            <a:off x="8622792" y="6539688"/>
            <a:ext cx="2951712" cy="199440"/>
          </a:xfrm>
          <a:prstGeom prst="rect">
            <a:avLst/>
          </a:prstGeom>
        </p:spPr>
        <p:txBody>
          <a:bodyPr vert="horz" lIns="91440" tIns="45720" rIns="91440" bIns="45720" rtlCol="0" anchor="ctr"/>
          <a:lstStyle>
            <a:lvl1pPr algn="ctr">
              <a:defRPr sz="850">
                <a:solidFill>
                  <a:schemeClr val="tx1"/>
                </a:solidFill>
              </a:defRPr>
            </a:lvl1pPr>
          </a:lstStyle>
          <a:p>
            <a:r>
              <a:rPr lang="en-US">
                <a:solidFill>
                  <a:prstClr val="black"/>
                </a:solidFill>
              </a:rPr>
              <a:t>Confidential – Oracle Restricted</a:t>
            </a:r>
            <a:endParaRPr lang="en-US" dirty="0">
              <a:solidFill>
                <a:prstClr val="black"/>
              </a:solidFill>
            </a:endParaRPr>
          </a:p>
        </p:txBody>
      </p:sp>
      <p:sp>
        <p:nvSpPr>
          <p:cNvPr id="3" name="Picture Placeholder 2"/>
          <p:cNvSpPr>
            <a:spLocks noGrp="1"/>
          </p:cNvSpPr>
          <p:nvPr>
            <p:ph type="pic" sz="quarter" idx="18"/>
          </p:nvPr>
        </p:nvSpPr>
        <p:spPr>
          <a:xfrm>
            <a:off x="3368762" y="1446213"/>
            <a:ext cx="5392564" cy="1828800"/>
          </a:xfrm>
        </p:spPr>
        <p:txBody>
          <a:bodyPr/>
          <a:lstStyle/>
          <a:p>
            <a:endParaRPr lang="en-US" dirty="0"/>
          </a:p>
        </p:txBody>
      </p:sp>
    </p:spTree>
    <p:extLst>
      <p:ext uri="{BB962C8B-B14F-4D97-AF65-F5344CB8AC3E}">
        <p14:creationId xmlns:p14="http://schemas.microsoft.com/office/powerpoint/2010/main" val="653380612"/>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userDrawn="1">
  <p:cSld name="3_Two Content">
    <p:spTree>
      <p:nvGrpSpPr>
        <p:cNvPr id="1" name=""/>
        <p:cNvGrpSpPr/>
        <p:nvPr/>
      </p:nvGrpSpPr>
      <p:grpSpPr>
        <a:xfrm>
          <a:off x="0" y="0"/>
          <a:ext cx="0" cy="0"/>
          <a:chOff x="0" y="0"/>
          <a:chExt cx="0" cy="0"/>
        </a:xfrm>
      </p:grpSpPr>
      <p:pic>
        <p:nvPicPr>
          <p:cNvPr id="13" name="Picture 12">
            <a:extLst>
              <a:ext uri="{FF2B5EF4-FFF2-40B4-BE49-F238E27FC236}">
                <a16:creationId xmlns:a16="http://schemas.microsoft.com/office/drawing/2014/main" id="{ED1DFA94-AEE7-A042-B83D-7A244399A095}"/>
              </a:ext>
            </a:extLst>
          </p:cNvPr>
          <p:cNvPicPr>
            <a:picLocks noChangeAspect="1"/>
          </p:cNvPicPr>
          <p:nvPr userDrawn="1"/>
        </p:nvPicPr>
        <p:blipFill rotWithShape="1">
          <a:blip r:embed="rId2">
            <a:alphaModFix amt="85000"/>
            <a:extLst>
              <a:ext uri="{28A0092B-C50C-407E-A947-70E740481C1C}">
                <a14:useLocalDpi xmlns:a14="http://schemas.microsoft.com/office/drawing/2010/main" val="0"/>
              </a:ext>
            </a:extLst>
          </a:blip>
          <a:srcRect l="-115" t="31949" r="-115" b="31949"/>
          <a:stretch/>
        </p:blipFill>
        <p:spPr>
          <a:xfrm>
            <a:off x="159026" y="1446214"/>
            <a:ext cx="11847444" cy="1828800"/>
          </a:xfrm>
          <a:prstGeom prst="rect">
            <a:avLst/>
          </a:prstGeom>
        </p:spPr>
      </p:pic>
      <p:pic>
        <p:nvPicPr>
          <p:cNvPr id="22" name="Picture 21">
            <a:extLst>
              <a:ext uri="{FF2B5EF4-FFF2-40B4-BE49-F238E27FC236}">
                <a16:creationId xmlns:a16="http://schemas.microsoft.com/office/drawing/2014/main" id="{6258F5C8-BB29-A343-BCAD-6C5183A8D080}"/>
              </a:ext>
            </a:extLst>
          </p:cNvPr>
          <p:cNvPicPr>
            <a:picLocks noChangeAspect="1"/>
          </p:cNvPicPr>
          <p:nvPr userDrawn="1"/>
        </p:nvPicPr>
        <p:blipFill>
          <a:blip r:embed="rId3"/>
          <a:stretch>
            <a:fillRect/>
          </a:stretch>
        </p:blipFill>
        <p:spPr>
          <a:xfrm>
            <a:off x="3431954" y="781879"/>
            <a:ext cx="5329372" cy="3157468"/>
          </a:xfrm>
          <a:prstGeom prst="rect">
            <a:avLst/>
          </a:prstGeom>
        </p:spPr>
      </p:pic>
      <p:sp>
        <p:nvSpPr>
          <p:cNvPr id="12" name="Title 1">
            <a:extLst>
              <a:ext uri="{FF2B5EF4-FFF2-40B4-BE49-F238E27FC236}">
                <a16:creationId xmlns:a16="http://schemas.microsoft.com/office/drawing/2014/main" id="{DD51BE91-6EE9-544A-958C-F26DD872D10D}"/>
              </a:ext>
            </a:extLst>
          </p:cNvPr>
          <p:cNvSpPr>
            <a:spLocks noGrp="1"/>
          </p:cNvSpPr>
          <p:nvPr>
            <p:ph type="title" hasCustomPrompt="1"/>
          </p:nvPr>
        </p:nvSpPr>
        <p:spPr>
          <a:xfrm>
            <a:off x="530064" y="365127"/>
            <a:ext cx="11122244" cy="992403"/>
          </a:xfrm>
          <a:prstGeom prst="rect">
            <a:avLst/>
          </a:prstGeom>
        </p:spPr>
        <p:txBody>
          <a:bodyPr vert="horz" lIns="0" tIns="0" rIns="0" bIns="0" rtlCol="0" anchor="ctr">
            <a:noAutofit/>
          </a:bodyPr>
          <a:lstStyle>
            <a:lvl1pPr>
              <a:defRPr lang="en-US" sz="3400" b="0" i="0" dirty="0">
                <a:solidFill>
                  <a:schemeClr val="tx1"/>
                </a:solidFill>
                <a:latin typeface="Calibri" charset="0"/>
                <a:ea typeface="Calibri" charset="0"/>
                <a:cs typeface="Calibri" charset="0"/>
              </a:defRPr>
            </a:lvl1pPr>
          </a:lstStyle>
          <a:p>
            <a:pPr lvl="0" defTabSz="914400">
              <a:lnSpc>
                <a:spcPct val="80000"/>
              </a:lnSpc>
            </a:pPr>
            <a:r>
              <a:rPr lang="en-US" dirty="0"/>
              <a:t>Header Calibri 34pt</a:t>
            </a:r>
          </a:p>
        </p:txBody>
      </p:sp>
      <p:sp>
        <p:nvSpPr>
          <p:cNvPr id="14" name="Text Placeholder 14">
            <a:extLst>
              <a:ext uri="{FF2B5EF4-FFF2-40B4-BE49-F238E27FC236}">
                <a16:creationId xmlns:a16="http://schemas.microsoft.com/office/drawing/2014/main" id="{ECF221CF-D79D-CE42-89DF-FC1267CBB747}"/>
              </a:ext>
            </a:extLst>
          </p:cNvPr>
          <p:cNvSpPr>
            <a:spLocks noGrp="1"/>
          </p:cNvSpPr>
          <p:nvPr>
            <p:ph type="body" sz="quarter" idx="11" hasCustomPrompt="1"/>
          </p:nvPr>
        </p:nvSpPr>
        <p:spPr>
          <a:xfrm>
            <a:off x="530064" y="3642984"/>
            <a:ext cx="2566177" cy="1426229"/>
          </a:xfrm>
          <a:prstGeom prst="rect">
            <a:avLst/>
          </a:prstGeom>
        </p:spPr>
        <p:txBody>
          <a:bodyPr>
            <a:normAutofit/>
          </a:bodyPr>
          <a:lstStyle>
            <a:lvl1pPr marL="0" indent="0">
              <a:buNone/>
              <a:defRPr sz="2000" b="0" i="0">
                <a:solidFill>
                  <a:schemeClr val="tx1"/>
                </a:solidFill>
                <a:latin typeface="Calibri" panose="020F0502020204030204" pitchFamily="34" charset="0"/>
                <a:cs typeface="Calibri" panose="020F0502020204030204" pitchFamily="34" charset="0"/>
              </a:defRPr>
            </a:lvl1pPr>
            <a:lvl2pPr marL="457063" indent="0">
              <a:buNone/>
              <a:defRPr/>
            </a:lvl2pPr>
          </a:lstStyle>
          <a:p>
            <a:pPr lvl="0"/>
            <a:r>
              <a:rPr lang="en-US" dirty="0"/>
              <a:t>Header Calibri 20pt</a:t>
            </a:r>
          </a:p>
        </p:txBody>
      </p:sp>
      <p:sp>
        <p:nvSpPr>
          <p:cNvPr id="16" name="Text Placeholder 14">
            <a:extLst>
              <a:ext uri="{FF2B5EF4-FFF2-40B4-BE49-F238E27FC236}">
                <a16:creationId xmlns:a16="http://schemas.microsoft.com/office/drawing/2014/main" id="{296796F1-434F-514A-83A5-3CE08D8B5E35}"/>
              </a:ext>
            </a:extLst>
          </p:cNvPr>
          <p:cNvSpPr>
            <a:spLocks noGrp="1"/>
          </p:cNvSpPr>
          <p:nvPr>
            <p:ph type="body" sz="quarter" idx="13" hasCustomPrompt="1"/>
          </p:nvPr>
        </p:nvSpPr>
        <p:spPr>
          <a:xfrm>
            <a:off x="3364979" y="3642984"/>
            <a:ext cx="2566177" cy="1426229"/>
          </a:xfrm>
          <a:prstGeom prst="rect">
            <a:avLst/>
          </a:prstGeom>
        </p:spPr>
        <p:txBody>
          <a:bodyPr>
            <a:normAutofit/>
          </a:bodyPr>
          <a:lstStyle>
            <a:lvl1pPr marL="0" indent="0">
              <a:buNone/>
              <a:defRPr sz="2000" b="0" i="0">
                <a:solidFill>
                  <a:schemeClr val="tx1"/>
                </a:solidFill>
                <a:latin typeface="Calibri" panose="020F0502020204030204" pitchFamily="34" charset="0"/>
                <a:cs typeface="Calibri" panose="020F0502020204030204" pitchFamily="34" charset="0"/>
              </a:defRPr>
            </a:lvl1pPr>
            <a:lvl2pPr marL="457063" indent="0">
              <a:buNone/>
              <a:defRPr/>
            </a:lvl2pPr>
          </a:lstStyle>
          <a:p>
            <a:pPr lvl="0"/>
            <a:r>
              <a:rPr lang="en-US" dirty="0"/>
              <a:t>Header Calibri 20pt</a:t>
            </a:r>
          </a:p>
        </p:txBody>
      </p:sp>
      <p:sp>
        <p:nvSpPr>
          <p:cNvPr id="18" name="Text Placeholder 14">
            <a:extLst>
              <a:ext uri="{FF2B5EF4-FFF2-40B4-BE49-F238E27FC236}">
                <a16:creationId xmlns:a16="http://schemas.microsoft.com/office/drawing/2014/main" id="{71A8C515-50AF-CD4A-98E6-71580DFC9006}"/>
              </a:ext>
            </a:extLst>
          </p:cNvPr>
          <p:cNvSpPr>
            <a:spLocks noGrp="1"/>
          </p:cNvSpPr>
          <p:nvPr>
            <p:ph type="body" sz="quarter" idx="15" hasCustomPrompt="1"/>
          </p:nvPr>
        </p:nvSpPr>
        <p:spPr>
          <a:xfrm>
            <a:off x="6199894" y="3642984"/>
            <a:ext cx="2566177" cy="1426229"/>
          </a:xfrm>
          <a:prstGeom prst="rect">
            <a:avLst/>
          </a:prstGeom>
        </p:spPr>
        <p:txBody>
          <a:bodyPr>
            <a:normAutofit/>
          </a:bodyPr>
          <a:lstStyle>
            <a:lvl1pPr marL="0" indent="0">
              <a:buNone/>
              <a:defRPr sz="2000">
                <a:solidFill>
                  <a:schemeClr val="tx1"/>
                </a:solidFill>
              </a:defRPr>
            </a:lvl1pPr>
            <a:lvl2pPr marL="457063" indent="0">
              <a:buNone/>
              <a:defRPr/>
            </a:lvl2pPr>
          </a:lstStyle>
          <a:p>
            <a:pPr lvl="0"/>
            <a:r>
              <a:rPr lang="en-US" dirty="0"/>
              <a:t>Header Calibri 20pt</a:t>
            </a:r>
          </a:p>
        </p:txBody>
      </p:sp>
      <p:sp>
        <p:nvSpPr>
          <p:cNvPr id="20" name="Text Placeholder 14">
            <a:extLst>
              <a:ext uri="{FF2B5EF4-FFF2-40B4-BE49-F238E27FC236}">
                <a16:creationId xmlns:a16="http://schemas.microsoft.com/office/drawing/2014/main" id="{AFBFDF8E-8175-8643-A443-BF5799D5776C}"/>
              </a:ext>
            </a:extLst>
          </p:cNvPr>
          <p:cNvSpPr>
            <a:spLocks noGrp="1"/>
          </p:cNvSpPr>
          <p:nvPr>
            <p:ph type="body" sz="quarter" idx="17" hasCustomPrompt="1"/>
          </p:nvPr>
        </p:nvSpPr>
        <p:spPr>
          <a:xfrm>
            <a:off x="9034809" y="3642984"/>
            <a:ext cx="2566177" cy="1426229"/>
          </a:xfrm>
          <a:prstGeom prst="rect">
            <a:avLst/>
          </a:prstGeom>
        </p:spPr>
        <p:txBody>
          <a:bodyPr>
            <a:normAutofit/>
          </a:bodyPr>
          <a:lstStyle>
            <a:lvl1pPr marL="0" indent="0">
              <a:buNone/>
              <a:defRPr sz="2000">
                <a:solidFill>
                  <a:schemeClr val="tx1"/>
                </a:solidFill>
              </a:defRPr>
            </a:lvl1pPr>
            <a:lvl2pPr marL="457063" indent="0">
              <a:buNone/>
              <a:defRPr/>
            </a:lvl2pPr>
          </a:lstStyle>
          <a:p>
            <a:pPr lvl="0"/>
            <a:r>
              <a:rPr lang="en-US" dirty="0"/>
              <a:t>Header Calibri 20pt</a:t>
            </a:r>
          </a:p>
        </p:txBody>
      </p:sp>
      <p:sp>
        <p:nvSpPr>
          <p:cNvPr id="21" name="Footer Placeholder 3">
            <a:extLst>
              <a:ext uri="{FF2B5EF4-FFF2-40B4-BE49-F238E27FC236}">
                <a16:creationId xmlns:a16="http://schemas.microsoft.com/office/drawing/2014/main" id="{8FC4B79A-A646-49CB-A7CF-64B4A615A8F0}"/>
              </a:ext>
            </a:extLst>
          </p:cNvPr>
          <p:cNvSpPr>
            <a:spLocks noGrp="1"/>
          </p:cNvSpPr>
          <p:nvPr>
            <p:ph type="ftr" sz="quarter" idx="3"/>
          </p:nvPr>
        </p:nvSpPr>
        <p:spPr>
          <a:xfrm>
            <a:off x="8622792" y="6539688"/>
            <a:ext cx="2951712" cy="199440"/>
          </a:xfrm>
          <a:prstGeom prst="rect">
            <a:avLst/>
          </a:prstGeom>
        </p:spPr>
        <p:txBody>
          <a:bodyPr vert="horz" lIns="91440" tIns="45720" rIns="91440" bIns="45720" rtlCol="0" anchor="ctr"/>
          <a:lstStyle>
            <a:lvl1pPr algn="ctr">
              <a:defRPr sz="850">
                <a:solidFill>
                  <a:schemeClr val="tx1"/>
                </a:solidFill>
              </a:defRPr>
            </a:lvl1pPr>
          </a:lstStyle>
          <a:p>
            <a:r>
              <a:rPr lang="en-US">
                <a:solidFill>
                  <a:prstClr val="black"/>
                </a:solidFill>
              </a:rPr>
              <a:t>Confidential – Oracle Restricted</a:t>
            </a:r>
            <a:endParaRPr lang="en-US" dirty="0">
              <a:solidFill>
                <a:prstClr val="black"/>
              </a:solidFill>
            </a:endParaRPr>
          </a:p>
        </p:txBody>
      </p:sp>
      <p:sp>
        <p:nvSpPr>
          <p:cNvPr id="11" name="Picture Placeholder 2"/>
          <p:cNvSpPr>
            <a:spLocks noGrp="1"/>
          </p:cNvSpPr>
          <p:nvPr>
            <p:ph type="pic" sz="quarter" idx="18"/>
          </p:nvPr>
        </p:nvSpPr>
        <p:spPr>
          <a:xfrm>
            <a:off x="3860731" y="1446213"/>
            <a:ext cx="4408626" cy="1828800"/>
          </a:xfrm>
        </p:spPr>
        <p:txBody>
          <a:bodyPr/>
          <a:lstStyle/>
          <a:p>
            <a:endParaRPr lang="en-US" dirty="0"/>
          </a:p>
        </p:txBody>
      </p:sp>
    </p:spTree>
    <p:extLst>
      <p:ext uri="{BB962C8B-B14F-4D97-AF65-F5344CB8AC3E}">
        <p14:creationId xmlns:p14="http://schemas.microsoft.com/office/powerpoint/2010/main" val="4091013359"/>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showMasterSp="0" userDrawn="1">
  <p:cSld name="Section Header with Picture_1">
    <p:bg>
      <p:bgPr>
        <a:solidFill>
          <a:schemeClr val="tx1"/>
        </a:solidFill>
        <a:effectLst/>
      </p:bgPr>
    </p:bg>
    <p:spTree>
      <p:nvGrpSpPr>
        <p:cNvPr id="1" name=""/>
        <p:cNvGrpSpPr/>
        <p:nvPr/>
      </p:nvGrpSpPr>
      <p:grpSpPr>
        <a:xfrm>
          <a:off x="0" y="0"/>
          <a:ext cx="0" cy="0"/>
          <a:chOff x="0" y="0"/>
          <a:chExt cx="0" cy="0"/>
        </a:xfrm>
      </p:grpSpPr>
      <p:pic>
        <p:nvPicPr>
          <p:cNvPr id="13" name="Picture 12">
            <a:extLst>
              <a:ext uri="{FF2B5EF4-FFF2-40B4-BE49-F238E27FC236}">
                <a16:creationId xmlns:a16="http://schemas.microsoft.com/office/drawing/2014/main" id="{CD071574-399B-634D-8AE6-EF3691E43A88}"/>
              </a:ext>
            </a:extLst>
          </p:cNvPr>
          <p:cNvPicPr>
            <a:picLocks noChangeAspect="1"/>
          </p:cNvPicPr>
          <p:nvPr userDrawn="1"/>
        </p:nvPicPr>
        <p:blipFill rotWithShape="1">
          <a:blip r:embed="rId2" cstate="print">
            <a:alphaModFix amt="20000"/>
            <a:extLst>
              <a:ext uri="{28A0092B-C50C-407E-A947-70E740481C1C}">
                <a14:useLocalDpi xmlns:a14="http://schemas.microsoft.com/office/drawing/2010/main" val="0"/>
              </a:ext>
            </a:extLst>
          </a:blip>
          <a:srcRect t="26046" r="11997" b="5072"/>
          <a:stretch/>
        </p:blipFill>
        <p:spPr>
          <a:xfrm>
            <a:off x="96694" y="192024"/>
            <a:ext cx="11898457" cy="6208776"/>
          </a:xfrm>
          <a:prstGeom prst="rect">
            <a:avLst/>
          </a:prstGeom>
        </p:spPr>
      </p:pic>
      <p:sp>
        <p:nvSpPr>
          <p:cNvPr id="20" name="Isosceles Triangle 3">
            <a:extLst>
              <a:ext uri="{FF2B5EF4-FFF2-40B4-BE49-F238E27FC236}">
                <a16:creationId xmlns:a16="http://schemas.microsoft.com/office/drawing/2014/main" id="{C05C6104-B341-BD48-9473-DD0418AD0DBE}"/>
              </a:ext>
            </a:extLst>
          </p:cNvPr>
          <p:cNvSpPr/>
          <p:nvPr userDrawn="1"/>
        </p:nvSpPr>
        <p:spPr>
          <a:xfrm>
            <a:off x="8531225" y="3200400"/>
            <a:ext cx="3657600" cy="3657600"/>
          </a:xfrm>
          <a:prstGeom prst="triangle">
            <a:avLst>
              <a:gd name="adj" fmla="val 100000"/>
            </a:avLst>
          </a:prstGeom>
          <a:gradFill>
            <a:gsLst>
              <a:gs pos="0">
                <a:srgbClr val="196E82">
                  <a:lumMod val="50000"/>
                  <a:alpha val="4000"/>
                </a:srgbClr>
              </a:gs>
              <a:gs pos="50000">
                <a:srgbClr val="00819B">
                  <a:lumMod val="50000"/>
                  <a:alpha val="1000"/>
                </a:srgbClr>
              </a:gs>
            </a:gsLst>
            <a:lin ang="5400000" scaled="0"/>
          </a:grad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274249" tIns="45695" rIns="365665" bIns="45695" numCol="1" spcCol="0" rtlCol="0" fromWordArt="0" anchor="ctr" anchorCtr="0" forceAA="0" compatLnSpc="1">
            <a:prstTxWarp prst="textNoShape">
              <a:avLst/>
            </a:prstTxWarp>
            <a:noAutofit/>
          </a:bodyPr>
          <a:lstStyle/>
          <a:p>
            <a:pPr marL="233293" marR="0" lvl="0" indent="-233293" algn="r" defTabSz="914400" rtl="0" eaLnBrk="1" fontAlgn="auto" latinLnBrk="0" hangingPunct="1">
              <a:lnSpc>
                <a:spcPct val="90000"/>
              </a:lnSpc>
              <a:spcBef>
                <a:spcPts val="0"/>
              </a:spcBef>
              <a:spcAft>
                <a:spcPts val="0"/>
              </a:spcAft>
              <a:buClrTx/>
              <a:buSzTx/>
              <a:buFontTx/>
              <a:buNone/>
              <a:tabLst/>
              <a:defRPr/>
            </a:pPr>
            <a:endParaRPr kumimoji="0" lang="en-US" sz="4399" b="0" i="0" u="none" strike="noStrike" kern="1200" cap="none" spc="0" normalizeH="0" baseline="0" noProof="0">
              <a:ln>
                <a:noFill/>
              </a:ln>
              <a:solidFill>
                <a:srgbClr val="FFFFFF"/>
              </a:solidFill>
              <a:effectLst/>
              <a:uLnTx/>
              <a:uFillTx/>
              <a:latin typeface="Calibri"/>
              <a:ea typeface="+mn-ea"/>
              <a:cs typeface="+mn-cs"/>
            </a:endParaRPr>
          </a:p>
        </p:txBody>
      </p:sp>
      <p:sp>
        <p:nvSpPr>
          <p:cNvPr id="21" name="Isosceles Triangle 4">
            <a:extLst>
              <a:ext uri="{FF2B5EF4-FFF2-40B4-BE49-F238E27FC236}">
                <a16:creationId xmlns:a16="http://schemas.microsoft.com/office/drawing/2014/main" id="{5718DDD2-E783-1048-8D26-A606FDA80D74}"/>
              </a:ext>
            </a:extLst>
          </p:cNvPr>
          <p:cNvSpPr/>
          <p:nvPr userDrawn="1"/>
        </p:nvSpPr>
        <p:spPr>
          <a:xfrm flipH="1">
            <a:off x="-1" y="3200400"/>
            <a:ext cx="12188825" cy="3657600"/>
          </a:xfrm>
          <a:prstGeom prst="triangle">
            <a:avLst>
              <a:gd name="adj" fmla="val 100000"/>
            </a:avLst>
          </a:prstGeom>
          <a:gradFill>
            <a:gsLst>
              <a:gs pos="0">
                <a:srgbClr val="196E82">
                  <a:lumMod val="50000"/>
                  <a:alpha val="2000"/>
                </a:srgbClr>
              </a:gs>
              <a:gs pos="50000">
                <a:srgbClr val="00819B">
                  <a:lumMod val="50000"/>
                  <a:alpha val="5000"/>
                </a:srgbClr>
              </a:gs>
            </a:gsLst>
            <a:lin ang="5400000" scaled="0"/>
          </a:grad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274249" tIns="45695" rIns="365665" bIns="45695" numCol="1" spcCol="0" rtlCol="0" fromWordArt="0" anchor="ctr" anchorCtr="0" forceAA="0" compatLnSpc="1">
            <a:prstTxWarp prst="textNoShape">
              <a:avLst/>
            </a:prstTxWarp>
            <a:noAutofit/>
          </a:bodyPr>
          <a:lstStyle/>
          <a:p>
            <a:pPr marL="233293" marR="0" lvl="0" indent="-233293" algn="r" defTabSz="914400" rtl="0" eaLnBrk="1" fontAlgn="auto" latinLnBrk="0" hangingPunct="1">
              <a:lnSpc>
                <a:spcPct val="90000"/>
              </a:lnSpc>
              <a:spcBef>
                <a:spcPts val="0"/>
              </a:spcBef>
              <a:spcAft>
                <a:spcPts val="0"/>
              </a:spcAft>
              <a:buClrTx/>
              <a:buSzTx/>
              <a:buFontTx/>
              <a:buNone/>
              <a:tabLst/>
              <a:defRPr/>
            </a:pPr>
            <a:endParaRPr kumimoji="0" lang="en-US" sz="4399" b="0" i="0" u="none" strike="noStrike" kern="1200" cap="none" spc="0" normalizeH="0" baseline="0" noProof="0" dirty="0">
              <a:ln>
                <a:noFill/>
              </a:ln>
              <a:solidFill>
                <a:srgbClr val="FFFFFF"/>
              </a:solidFill>
              <a:effectLst/>
              <a:uLnTx/>
              <a:uFillTx/>
              <a:latin typeface="Calibri"/>
              <a:ea typeface="+mn-ea"/>
              <a:cs typeface="+mn-cs"/>
            </a:endParaRPr>
          </a:p>
        </p:txBody>
      </p:sp>
      <p:grpSp>
        <p:nvGrpSpPr>
          <p:cNvPr id="7" name="Group 6"/>
          <p:cNvGrpSpPr/>
          <p:nvPr/>
        </p:nvGrpSpPr>
        <p:grpSpPr bwMode="gray">
          <a:xfrm>
            <a:off x="-287" y="0"/>
            <a:ext cx="12189399" cy="6858000"/>
            <a:chOff x="-287" y="0"/>
            <a:chExt cx="12189399" cy="6858000"/>
          </a:xfrm>
          <a:solidFill>
            <a:srgbClr val="D8E1E6"/>
          </a:solidFill>
        </p:grpSpPr>
        <p:sp>
          <p:nvSpPr>
            <p:cNvPr id="9" name="Rectangle 8"/>
            <p:cNvSpPr/>
            <p:nvPr/>
          </p:nvSpPr>
          <p:spPr bwMode="gray">
            <a:xfrm>
              <a:off x="-287" y="0"/>
              <a:ext cx="193962" cy="6852146"/>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a:p>
          </p:txBody>
        </p:sp>
        <p:sp>
          <p:nvSpPr>
            <p:cNvPr id="10" name="Rectangle 9"/>
            <p:cNvSpPr/>
            <p:nvPr/>
          </p:nvSpPr>
          <p:spPr bwMode="gray">
            <a:xfrm>
              <a:off x="11995151" y="5854"/>
              <a:ext cx="193960" cy="6852146"/>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a:p>
          </p:txBody>
        </p:sp>
        <p:sp>
          <p:nvSpPr>
            <p:cNvPr id="11" name="Rectangle 10"/>
            <p:cNvSpPr/>
            <p:nvPr/>
          </p:nvSpPr>
          <p:spPr bwMode="gray">
            <a:xfrm>
              <a:off x="-286" y="6400800"/>
              <a:ext cx="12189396" cy="457200"/>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a:p>
          </p:txBody>
        </p:sp>
        <p:sp>
          <p:nvSpPr>
            <p:cNvPr id="12" name="Rectangle 11"/>
            <p:cNvSpPr/>
            <p:nvPr/>
          </p:nvSpPr>
          <p:spPr bwMode="gray">
            <a:xfrm>
              <a:off x="-286" y="0"/>
              <a:ext cx="12189398" cy="192024"/>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a:p>
          </p:txBody>
        </p:sp>
      </p:grpSp>
      <p:pic>
        <p:nvPicPr>
          <p:cNvPr id="16" name="Picture 15" descr="Oracle logo in white on red staging background" title="Oracle red badge logo"/>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530352" y="6263640"/>
            <a:ext cx="1625138" cy="594360"/>
          </a:xfrm>
          <a:prstGeom prst="rect">
            <a:avLst/>
          </a:prstGeom>
        </p:spPr>
      </p:pic>
      <p:sp>
        <p:nvSpPr>
          <p:cNvPr id="25" name="Text Placeholder 12">
            <a:extLst>
              <a:ext uri="{FF2B5EF4-FFF2-40B4-BE49-F238E27FC236}">
                <a16:creationId xmlns:a16="http://schemas.microsoft.com/office/drawing/2014/main" id="{53A70999-5B2D-6D44-B57D-F08C08A5F964}"/>
              </a:ext>
            </a:extLst>
          </p:cNvPr>
          <p:cNvSpPr>
            <a:spLocks noGrp="1"/>
          </p:cNvSpPr>
          <p:nvPr>
            <p:ph type="body" sz="quarter" idx="13" hasCustomPrompt="1"/>
          </p:nvPr>
        </p:nvSpPr>
        <p:spPr>
          <a:xfrm>
            <a:off x="531814" y="1373741"/>
            <a:ext cx="11125198" cy="343299"/>
          </a:xfrm>
        </p:spPr>
        <p:txBody>
          <a:bodyPr>
            <a:noAutofit/>
          </a:bodyPr>
          <a:lstStyle>
            <a:lvl1pPr marL="1588" indent="0">
              <a:spcBef>
                <a:spcPts val="0"/>
              </a:spcBef>
              <a:buFontTx/>
              <a:buNone/>
              <a:defRPr sz="2400" b="1" baseline="0">
                <a:solidFill>
                  <a:schemeClr val="bg1"/>
                </a:solidFill>
              </a:defRPr>
            </a:lvl1pPr>
            <a:lvl2pPr marL="1588" indent="0">
              <a:buFontTx/>
              <a:buNone/>
              <a:defRPr sz="2400"/>
            </a:lvl2pPr>
            <a:lvl3pPr marL="1588" indent="0">
              <a:buFontTx/>
              <a:buNone/>
              <a:defRPr sz="2400"/>
            </a:lvl3pPr>
            <a:lvl4pPr marL="1588" indent="0">
              <a:buFontTx/>
              <a:buNone/>
              <a:defRPr sz="2400"/>
            </a:lvl4pPr>
            <a:lvl5pPr marL="1588" indent="0">
              <a:buFontTx/>
              <a:buNone/>
              <a:defRPr sz="2400"/>
            </a:lvl5pPr>
            <a:lvl6pPr marL="1588" indent="0">
              <a:buFontTx/>
              <a:buNone/>
              <a:defRPr sz="2400"/>
            </a:lvl6pPr>
            <a:lvl7pPr marL="1588" indent="0">
              <a:buFontTx/>
              <a:buNone/>
              <a:defRPr sz="2400"/>
            </a:lvl7pPr>
            <a:lvl8pPr marL="1588" indent="0">
              <a:buFontTx/>
              <a:buNone/>
              <a:defRPr sz="2400"/>
            </a:lvl8pPr>
            <a:lvl9pPr marL="1588" indent="0">
              <a:buFontTx/>
              <a:buNone/>
              <a:defRPr sz="2400"/>
            </a:lvl9pPr>
          </a:lstStyle>
          <a:p>
            <a:pPr lvl="0"/>
            <a:r>
              <a:t>Click to add subtitle</a:t>
            </a:r>
          </a:p>
        </p:txBody>
      </p:sp>
      <p:sp>
        <p:nvSpPr>
          <p:cNvPr id="26" name="Title 6">
            <a:extLst>
              <a:ext uri="{FF2B5EF4-FFF2-40B4-BE49-F238E27FC236}">
                <a16:creationId xmlns:a16="http://schemas.microsoft.com/office/drawing/2014/main" id="{72D8CA4F-C56A-AB4F-B3EC-DBFF7C97FE2B}"/>
              </a:ext>
            </a:extLst>
          </p:cNvPr>
          <p:cNvSpPr>
            <a:spLocks noGrp="1"/>
          </p:cNvSpPr>
          <p:nvPr>
            <p:ph type="title"/>
          </p:nvPr>
        </p:nvSpPr>
        <p:spPr>
          <a:xfrm>
            <a:off x="531812" y="406400"/>
            <a:ext cx="11125200" cy="889000"/>
          </a:xfrm>
        </p:spPr>
        <p:txBody>
          <a:bodyPr/>
          <a:lstStyle>
            <a:lvl1pPr>
              <a:defRPr>
                <a:solidFill>
                  <a:schemeClr val="bg1"/>
                </a:solidFill>
              </a:defRPr>
            </a:lvl1pPr>
          </a:lstStyle>
          <a:p>
            <a:r>
              <a:rPr lang="en-US" dirty="0"/>
              <a:t>Click to edit Master title style</a:t>
            </a:r>
            <a:endParaRPr dirty="0"/>
          </a:p>
        </p:txBody>
      </p:sp>
      <p:sp>
        <p:nvSpPr>
          <p:cNvPr id="18" name="Date Placeholder 3">
            <a:extLst>
              <a:ext uri="{FF2B5EF4-FFF2-40B4-BE49-F238E27FC236}">
                <a16:creationId xmlns:a16="http://schemas.microsoft.com/office/drawing/2014/main" id="{AAF699B8-60B2-864C-844A-A6A8C565D8F0}"/>
              </a:ext>
            </a:extLst>
          </p:cNvPr>
          <p:cNvSpPr>
            <a:spLocks noGrp="1"/>
          </p:cNvSpPr>
          <p:nvPr>
            <p:ph type="dt" sz="half" idx="2"/>
          </p:nvPr>
        </p:nvSpPr>
        <p:spPr>
          <a:xfrm>
            <a:off x="4182130" y="6556248"/>
            <a:ext cx="1226398" cy="182880"/>
          </a:xfrm>
          <a:prstGeom prst="rect">
            <a:avLst/>
          </a:prstGeom>
        </p:spPr>
        <p:txBody>
          <a:bodyPr vert="horz" wrap="none" lIns="0" tIns="0" rIns="0" bIns="0" rtlCol="0" anchor="ctr" anchorCtr="0">
            <a:noAutofit/>
          </a:bodyPr>
          <a:lstStyle>
            <a:lvl1pPr algn="r">
              <a:defRPr sz="850">
                <a:solidFill>
                  <a:schemeClr val="bg1"/>
                </a:solidFill>
              </a:defRPr>
            </a:lvl1pPr>
          </a:lstStyle>
          <a:p>
            <a:fld id="{43CC46CC-83B7-134A-AF30-30C8FA124363}" type="datetime1">
              <a:rPr lang="en-IN" smtClean="0"/>
              <a:t>15-10-2018</a:t>
            </a:fld>
            <a:endParaRPr lang="en-IN" dirty="0"/>
          </a:p>
        </p:txBody>
      </p:sp>
      <p:sp>
        <p:nvSpPr>
          <p:cNvPr id="19" name="Footer Placeholder 4">
            <a:extLst>
              <a:ext uri="{FF2B5EF4-FFF2-40B4-BE49-F238E27FC236}">
                <a16:creationId xmlns:a16="http://schemas.microsoft.com/office/drawing/2014/main" id="{984BFDCB-85FE-7646-95B7-7C3082325AAC}"/>
              </a:ext>
            </a:extLst>
          </p:cNvPr>
          <p:cNvSpPr>
            <a:spLocks noGrp="1"/>
          </p:cNvSpPr>
          <p:nvPr>
            <p:ph type="ftr" sz="quarter" idx="3"/>
          </p:nvPr>
        </p:nvSpPr>
        <p:spPr>
          <a:xfrm>
            <a:off x="8621422" y="6556248"/>
            <a:ext cx="2702495" cy="182880"/>
          </a:xfrm>
          <a:prstGeom prst="rect">
            <a:avLst/>
          </a:prstGeom>
        </p:spPr>
        <p:txBody>
          <a:bodyPr vert="horz" wrap="none" lIns="0" tIns="0" rIns="0" bIns="0" rtlCol="0" anchor="ctr" anchorCtr="0">
            <a:noAutofit/>
          </a:bodyPr>
          <a:lstStyle>
            <a:lvl1pPr algn="l">
              <a:defRPr sz="850">
                <a:solidFill>
                  <a:schemeClr val="bg1"/>
                </a:solidFill>
              </a:defRPr>
            </a:lvl1pPr>
          </a:lstStyle>
          <a:p>
            <a:r>
              <a:rPr lang="en-US"/>
              <a:t>Confidential – Oracle Internal/Restricted/Highly Restricted</a:t>
            </a:r>
            <a:endParaRPr lang="en-US" dirty="0"/>
          </a:p>
        </p:txBody>
      </p:sp>
      <p:sp>
        <p:nvSpPr>
          <p:cNvPr id="24" name="Slide Number Placeholder 5">
            <a:extLst>
              <a:ext uri="{FF2B5EF4-FFF2-40B4-BE49-F238E27FC236}">
                <a16:creationId xmlns:a16="http://schemas.microsoft.com/office/drawing/2014/main" id="{6CF61E43-C757-1246-9E7E-823FB56E0329}"/>
              </a:ext>
            </a:extLst>
          </p:cNvPr>
          <p:cNvSpPr>
            <a:spLocks noGrp="1"/>
          </p:cNvSpPr>
          <p:nvPr>
            <p:ph type="sldNum" sz="quarter" idx="4"/>
          </p:nvPr>
        </p:nvSpPr>
        <p:spPr>
          <a:xfrm>
            <a:off x="11324205" y="6556248"/>
            <a:ext cx="333467" cy="182880"/>
          </a:xfrm>
          <a:prstGeom prst="rect">
            <a:avLst/>
          </a:prstGeom>
        </p:spPr>
        <p:txBody>
          <a:bodyPr vert="horz" wrap="none" lIns="0" tIns="0" rIns="0" bIns="0" rtlCol="0" anchor="ctr" anchorCtr="0">
            <a:noAutofit/>
          </a:bodyPr>
          <a:lstStyle>
            <a:lvl1pPr algn="r">
              <a:defRPr sz="850">
                <a:solidFill>
                  <a:schemeClr val="bg1"/>
                </a:solidFill>
              </a:defRPr>
            </a:lvl1pPr>
          </a:lstStyle>
          <a:p>
            <a:fld id="{C51EAA63-D034-42AE-91FA-B13B9518C7BE}" type="slidenum">
              <a:rPr lang="en-US" smtClean="0"/>
              <a:pPr/>
              <a:t>‹#›</a:t>
            </a:fld>
            <a:endParaRPr lang="en-US" dirty="0"/>
          </a:p>
        </p:txBody>
      </p:sp>
      <p:sp>
        <p:nvSpPr>
          <p:cNvPr id="27" name="TextBox 26">
            <a:extLst>
              <a:ext uri="{FF2B5EF4-FFF2-40B4-BE49-F238E27FC236}">
                <a16:creationId xmlns:a16="http://schemas.microsoft.com/office/drawing/2014/main" id="{6AE115E1-AC22-A540-A33E-9AD8D6FA7490}"/>
              </a:ext>
            </a:extLst>
          </p:cNvPr>
          <p:cNvSpPr txBox="1"/>
          <p:nvPr userDrawn="1"/>
        </p:nvSpPr>
        <p:spPr>
          <a:xfrm>
            <a:off x="5376672" y="6556248"/>
            <a:ext cx="3200400" cy="182880"/>
          </a:xfrm>
          <a:prstGeom prst="rect">
            <a:avLst/>
          </a:prstGeom>
          <a:noFill/>
        </p:spPr>
        <p:txBody>
          <a:bodyPr vert="horz" wrap="none" lIns="0" tIns="0" rIns="0" bIns="0" rtlCol="0" anchor="ctr" anchorCtr="0">
            <a:noAutofit/>
          </a:bodyPr>
          <a:lstStyle/>
          <a:p>
            <a:pPr algn="r"/>
            <a:r>
              <a:rPr lang="en-US" sz="850" dirty="0">
                <a:solidFill>
                  <a:schemeClr val="bg1"/>
                </a:solidFill>
              </a:rPr>
              <a:t>Copyright © </a:t>
            </a:r>
            <a:r>
              <a:rPr lang="is-IS" sz="850" dirty="0">
                <a:solidFill>
                  <a:schemeClr val="bg1"/>
                </a:solidFill>
              </a:rPr>
              <a:t>2018</a:t>
            </a:r>
            <a:r>
              <a:rPr lang="en-US" sz="850" dirty="0">
                <a:solidFill>
                  <a:schemeClr val="bg1"/>
                </a:solidFill>
              </a:rPr>
              <a:t>, Oracle and/or its affiliates. All rights reserved.  |</a:t>
            </a:r>
          </a:p>
        </p:txBody>
      </p:sp>
    </p:spTree>
    <p:extLst>
      <p:ext uri="{BB962C8B-B14F-4D97-AF65-F5344CB8AC3E}">
        <p14:creationId xmlns:p14="http://schemas.microsoft.com/office/powerpoint/2010/main" val="2758158810"/>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4.xml><?xml version="1.0" encoding="utf-8"?>
<p:sldLayout xmlns:a="http://schemas.openxmlformats.org/drawingml/2006/main" xmlns:r="http://schemas.openxmlformats.org/officeDocument/2006/relationships" xmlns:p="http://schemas.openxmlformats.org/presentationml/2006/main" type="blank" preserve="1">
  <p:cSld name="Safe Harbor Front">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C01C030E-9089-6F46-B7A9-69A08F20180F}" type="datetime1">
              <a:rPr lang="en-US" smtClean="0"/>
              <a:t>10/15/2018</a:t>
            </a:fld>
            <a:endParaRPr dirty="0"/>
          </a:p>
        </p:txBody>
      </p:sp>
      <p:sp>
        <p:nvSpPr>
          <p:cNvPr id="3" name="Footer Placeholder 2"/>
          <p:cNvSpPr>
            <a:spLocks noGrp="1"/>
          </p:cNvSpPr>
          <p:nvPr>
            <p:ph type="ftr" sz="quarter" idx="11"/>
          </p:nvPr>
        </p:nvSpPr>
        <p:spPr/>
        <p:txBody>
          <a:bodyPr/>
          <a:lstStyle/>
          <a:p>
            <a:r>
              <a:rPr lang="en-US"/>
              <a:t>Confidential – Oracle Internal/Restricted/Highly Restricted</a:t>
            </a:r>
            <a:endParaRPr dirty="0"/>
          </a:p>
        </p:txBody>
      </p:sp>
      <p:sp>
        <p:nvSpPr>
          <p:cNvPr id="4" name="Slide Number Placeholder 3"/>
          <p:cNvSpPr>
            <a:spLocks noGrp="1"/>
          </p:cNvSpPr>
          <p:nvPr>
            <p:ph type="sldNum" sz="quarter" idx="12"/>
          </p:nvPr>
        </p:nvSpPr>
        <p:spPr/>
        <p:txBody>
          <a:bodyPr/>
          <a:lstStyle/>
          <a:p>
            <a:fld id="{C51EAA63-D034-42AE-91FA-B13B9518C7BE}" type="slidenum">
              <a:rPr/>
              <a:t>‹#›</a:t>
            </a:fld>
            <a:endParaRPr dirty="0"/>
          </a:p>
        </p:txBody>
      </p:sp>
      <p:sp>
        <p:nvSpPr>
          <p:cNvPr id="5" name="TextBox 4"/>
          <p:cNvSpPr txBox="1"/>
          <p:nvPr/>
        </p:nvSpPr>
        <p:spPr>
          <a:xfrm>
            <a:off x="531812" y="1371600"/>
            <a:ext cx="11125200" cy="889000"/>
          </a:xfrm>
          <a:prstGeom prst="rect">
            <a:avLst/>
          </a:prstGeom>
          <a:noFill/>
        </p:spPr>
        <p:txBody>
          <a:bodyPr wrap="none" lIns="0" tIns="0" rIns="0" bIns="0" rtlCol="0" anchor="b">
            <a:noAutofit/>
          </a:bodyPr>
          <a:lstStyle/>
          <a:p>
            <a:pPr>
              <a:lnSpc>
                <a:spcPct val="90000"/>
              </a:lnSpc>
            </a:pPr>
            <a:r>
              <a:rPr sz="3200" dirty="0">
                <a:latin typeface="+mj-lt"/>
              </a:rPr>
              <a:t>Safe Harbor</a:t>
            </a:r>
            <a:r>
              <a:rPr sz="3200" baseline="0" dirty="0">
                <a:latin typeface="+mj-lt"/>
              </a:rPr>
              <a:t> Statement</a:t>
            </a:r>
            <a:endParaRPr sz="3200" dirty="0">
              <a:latin typeface="+mj-lt"/>
            </a:endParaRPr>
          </a:p>
        </p:txBody>
      </p:sp>
      <p:sp>
        <p:nvSpPr>
          <p:cNvPr id="6" name="TextBox 5"/>
          <p:cNvSpPr txBox="1"/>
          <p:nvPr/>
        </p:nvSpPr>
        <p:spPr>
          <a:xfrm>
            <a:off x="531812" y="2514600"/>
            <a:ext cx="11125200" cy="2286000"/>
          </a:xfrm>
          <a:prstGeom prst="rect">
            <a:avLst/>
          </a:prstGeom>
          <a:noFill/>
        </p:spPr>
        <p:txBody>
          <a:bodyPr wrap="square" lIns="0" tIns="0" rIns="0" bIns="0" rtlCol="0" anchor="t">
            <a:noAutofit/>
          </a:bodyPr>
          <a:lstStyle/>
          <a:p>
            <a:pPr>
              <a:lnSpc>
                <a:spcPct val="90000"/>
              </a:lnSpc>
            </a:pPr>
            <a:r>
              <a:rPr sz="2400" dirty="0">
                <a:latin typeface="+mn-lt"/>
              </a:rPr>
              <a:t>The following is intended to outline our general product direction. It is intended for information purposes only, and may not be incorporated into any contract. It is not a commitment to deliver any material, code, or functionality, and should not be relied upon in making purchasing decisions. The development, release, and timing of any features or functionality described for Oracle’s products remains at the sole discretion of Oracle.</a:t>
            </a:r>
          </a:p>
        </p:txBody>
      </p:sp>
    </p:spTree>
    <p:extLst>
      <p:ext uri="{BB962C8B-B14F-4D97-AF65-F5344CB8AC3E}">
        <p14:creationId xmlns:p14="http://schemas.microsoft.com/office/powerpoint/2010/main" val="407891541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5.xml><?xml version="1.0" encoding="utf-8"?>
<p:sldLayout xmlns:a="http://schemas.openxmlformats.org/drawingml/2006/main" xmlns:r="http://schemas.openxmlformats.org/officeDocument/2006/relationships" xmlns:p="http://schemas.openxmlformats.org/presentationml/2006/main" showMasterSp="0" type="blank" preserve="1">
  <p:cSld name="Oracle logo">
    <p:bg bwMode="ltGray">
      <p:bgRef idx="1001">
        <a:schemeClr val="bg1"/>
      </p:bgRef>
    </p:bg>
    <p:spTree>
      <p:nvGrpSpPr>
        <p:cNvPr id="1" name=""/>
        <p:cNvGrpSpPr/>
        <p:nvPr/>
      </p:nvGrpSpPr>
      <p:grpSpPr>
        <a:xfrm>
          <a:off x="0" y="0"/>
          <a:ext cx="0" cy="0"/>
          <a:chOff x="0" y="0"/>
          <a:chExt cx="0" cy="0"/>
        </a:xfrm>
      </p:grpSpPr>
      <p:pic>
        <p:nvPicPr>
          <p:cNvPr id="2" name="Picture 1" descr="Oracle logo in white on red staging background. Light blue frame around perimeter." title="Oracle Logo Slide"/>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bwMode="hidden">
          <a:xfrm>
            <a:off x="138023" y="129398"/>
            <a:ext cx="11912778" cy="6547450"/>
          </a:xfrm>
          <a:prstGeom prst="rect">
            <a:avLst/>
          </a:prstGeom>
          <a:noFill/>
          <a:ln>
            <a:noFill/>
          </a:ln>
        </p:spPr>
      </p:pic>
      <p:pic>
        <p:nvPicPr>
          <p:cNvPr id="12" name="Picture 11"/>
          <p:cNvPicPr>
            <a:picLocks noChangeAspect="1"/>
          </p:cNvPicPr>
          <p:nvPr userDrawn="1"/>
        </p:nvPicPr>
        <p:blipFill>
          <a:blip r:embed="rId3" cstate="screen">
            <a:extLst>
              <a:ext uri="{28A0092B-C50C-407E-A947-70E740481C1C}">
                <a14:useLocalDpi xmlns:a14="http://schemas.microsoft.com/office/drawing/2010/main" val="0"/>
              </a:ext>
            </a:extLst>
          </a:blip>
          <a:stretch>
            <a:fillRect/>
          </a:stretch>
        </p:blipFill>
        <p:spPr bwMode="black">
          <a:xfrm>
            <a:off x="3822128" y="2843826"/>
            <a:ext cx="4544568" cy="569547"/>
          </a:xfrm>
          <a:prstGeom prst="rect">
            <a:avLst/>
          </a:prstGeom>
        </p:spPr>
      </p:pic>
      <p:grpSp>
        <p:nvGrpSpPr>
          <p:cNvPr id="10" name="Group 9"/>
          <p:cNvGrpSpPr/>
          <p:nvPr userDrawn="1"/>
        </p:nvGrpSpPr>
        <p:grpSpPr>
          <a:xfrm>
            <a:off x="0" y="0"/>
            <a:ext cx="12189398" cy="6858000"/>
            <a:chOff x="0" y="0"/>
            <a:chExt cx="12189398" cy="6858000"/>
          </a:xfrm>
          <a:solidFill>
            <a:srgbClr val="D8E1E6"/>
          </a:solidFill>
        </p:grpSpPr>
        <p:sp>
          <p:nvSpPr>
            <p:cNvPr id="11" name="Rectangle 10"/>
            <p:cNvSpPr/>
            <p:nvPr/>
          </p:nvSpPr>
          <p:spPr bwMode="gray">
            <a:xfrm>
              <a:off x="0" y="0"/>
              <a:ext cx="193962" cy="6858000"/>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dirty="0"/>
            </a:p>
          </p:txBody>
        </p:sp>
        <p:sp>
          <p:nvSpPr>
            <p:cNvPr id="13" name="Rectangle 12"/>
            <p:cNvSpPr/>
            <p:nvPr/>
          </p:nvSpPr>
          <p:spPr bwMode="gray">
            <a:xfrm>
              <a:off x="11995151" y="0"/>
              <a:ext cx="193960" cy="6858000"/>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dirty="0"/>
            </a:p>
          </p:txBody>
        </p:sp>
        <p:sp>
          <p:nvSpPr>
            <p:cNvPr id="14" name="Rectangle 13"/>
            <p:cNvSpPr/>
            <p:nvPr/>
          </p:nvSpPr>
          <p:spPr bwMode="gray">
            <a:xfrm>
              <a:off x="0" y="6400800"/>
              <a:ext cx="12189396" cy="457200"/>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dirty="0"/>
            </a:p>
          </p:txBody>
        </p:sp>
        <p:sp>
          <p:nvSpPr>
            <p:cNvPr id="15" name="Rectangle 14"/>
            <p:cNvSpPr/>
            <p:nvPr/>
          </p:nvSpPr>
          <p:spPr bwMode="gray">
            <a:xfrm>
              <a:off x="0" y="0"/>
              <a:ext cx="12189398" cy="192024"/>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dirty="0"/>
            </a:p>
          </p:txBody>
        </p:sp>
      </p:grpSp>
    </p:spTree>
    <p:extLst>
      <p:ext uri="{BB962C8B-B14F-4D97-AF65-F5344CB8AC3E}">
        <p14:creationId xmlns:p14="http://schemas.microsoft.com/office/powerpoint/2010/main" val="84391398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6.xml><?xml version="1.0" encoding="utf-8"?>
<p:sldLayout xmlns:a="http://schemas.openxmlformats.org/drawingml/2006/main" xmlns:r="http://schemas.openxmlformats.org/officeDocument/2006/relationships" xmlns:p="http://schemas.openxmlformats.org/presentationml/2006/main" userDrawn="1">
  <p:cSld name="Title_w_content">
    <p:spTree>
      <p:nvGrpSpPr>
        <p:cNvPr id="1" name=""/>
        <p:cNvGrpSpPr/>
        <p:nvPr/>
      </p:nvGrpSpPr>
      <p:grpSpPr>
        <a:xfrm>
          <a:off x="0" y="0"/>
          <a:ext cx="0" cy="0"/>
          <a:chOff x="0" y="0"/>
          <a:chExt cx="0" cy="0"/>
        </a:xfrm>
      </p:grpSpPr>
      <p:sp>
        <p:nvSpPr>
          <p:cNvPr id="3" name="Date Placeholder 2"/>
          <p:cNvSpPr>
            <a:spLocks noGrp="1"/>
          </p:cNvSpPr>
          <p:nvPr>
            <p:ph type="dt" sz="half" idx="10"/>
          </p:nvPr>
        </p:nvSpPr>
        <p:spPr/>
        <p:txBody>
          <a:bodyPr/>
          <a:lstStyle/>
          <a:p>
            <a:fld id="{FC519225-F47B-0E4E-8B41-7BFDCFEA356D}" type="datetime1">
              <a:rPr lang="en-US" smtClean="0"/>
              <a:t>10/15/2018</a:t>
            </a:fld>
            <a:endParaRPr lang="en-US" dirty="0"/>
          </a:p>
        </p:txBody>
      </p:sp>
      <p:sp>
        <p:nvSpPr>
          <p:cNvPr id="4" name="Footer Placeholder 3"/>
          <p:cNvSpPr>
            <a:spLocks noGrp="1"/>
          </p:cNvSpPr>
          <p:nvPr>
            <p:ph type="ftr" sz="quarter" idx="11"/>
          </p:nvPr>
        </p:nvSpPr>
        <p:spPr/>
        <p:txBody>
          <a:bodyPr/>
          <a:lstStyle/>
          <a:p>
            <a:r>
              <a:rPr lang="en-US"/>
              <a:t>Oracle Confidential – Internal</a:t>
            </a:r>
            <a:endParaRPr lang="en-US" dirty="0"/>
          </a:p>
        </p:txBody>
      </p:sp>
      <p:sp>
        <p:nvSpPr>
          <p:cNvPr id="5" name="Slide Number Placeholder 4"/>
          <p:cNvSpPr>
            <a:spLocks noGrp="1"/>
          </p:cNvSpPr>
          <p:nvPr>
            <p:ph type="sldNum" sz="quarter" idx="12"/>
          </p:nvPr>
        </p:nvSpPr>
        <p:spPr/>
        <p:txBody>
          <a:bodyPr/>
          <a:lstStyle/>
          <a:p>
            <a:fld id="{C51EAA63-D034-42AE-91FA-B13B9518C7BE}" type="slidenum">
              <a:rPr lang="en-US" smtClean="0"/>
              <a:pPr/>
              <a:t>‹#›</a:t>
            </a:fld>
            <a:endParaRPr lang="en-US" dirty="0"/>
          </a:p>
        </p:txBody>
      </p:sp>
      <p:sp>
        <p:nvSpPr>
          <p:cNvPr id="6" name="Title 1"/>
          <p:cNvSpPr>
            <a:spLocks noGrp="1"/>
          </p:cNvSpPr>
          <p:nvPr>
            <p:ph type="title" hasCustomPrompt="1"/>
          </p:nvPr>
        </p:nvSpPr>
        <p:spPr>
          <a:xfrm>
            <a:off x="202249" y="238126"/>
            <a:ext cx="11148595" cy="523875"/>
          </a:xfrm>
        </p:spPr>
        <p:txBody>
          <a:bodyPr/>
          <a:lstStyle>
            <a:lvl1pPr>
              <a:defRPr>
                <a:solidFill>
                  <a:schemeClr val="tx2"/>
                </a:solidFill>
              </a:defRPr>
            </a:lvl1pPr>
          </a:lstStyle>
          <a:p>
            <a:r>
              <a:rPr lang="en-US" dirty="0"/>
              <a:t>Click to edit master title style</a:t>
            </a:r>
          </a:p>
        </p:txBody>
      </p:sp>
      <p:sp>
        <p:nvSpPr>
          <p:cNvPr id="8" name="Content Placeholder 7"/>
          <p:cNvSpPr>
            <a:spLocks noGrp="1"/>
          </p:cNvSpPr>
          <p:nvPr>
            <p:ph sz="quarter" idx="13"/>
          </p:nvPr>
        </p:nvSpPr>
        <p:spPr>
          <a:xfrm>
            <a:off x="304721" y="1371600"/>
            <a:ext cx="11579384" cy="4637088"/>
          </a:xfrm>
        </p:spPr>
        <p:txBody>
          <a:bodyPr/>
          <a:lstStyle>
            <a:lvl1pPr>
              <a:buClr>
                <a:schemeClr val="accent1"/>
              </a:buClr>
              <a:defRPr>
                <a:solidFill>
                  <a:schemeClr val="tx2"/>
                </a:solidFill>
              </a:defRPr>
            </a:lvl1pPr>
            <a:lvl2pPr>
              <a:buClr>
                <a:schemeClr val="accent1"/>
              </a:buClr>
              <a:defRPr/>
            </a:lvl2pPr>
            <a:lvl3pPr>
              <a:buClr>
                <a:schemeClr val="accent1"/>
              </a:buClr>
              <a:defRPr/>
            </a:lvl3pPr>
            <a:lvl4pPr>
              <a:buClr>
                <a:schemeClr val="accent1"/>
              </a:buClr>
              <a:defRPr/>
            </a:lvl4pPr>
            <a:lvl5pPr>
              <a:buClr>
                <a:schemeClr val="accent1"/>
              </a:buClr>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3182447821"/>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showMasterSp="0" preserve="1">
  <p:cSld name="Title Slide without Picture">
    <p:bg>
      <p:bgPr>
        <a:solidFill>
          <a:srgbClr val="D8E1E6"/>
        </a:soli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531813" y="739775"/>
            <a:ext cx="11125199" cy="1470025"/>
          </a:xfrm>
        </p:spPr>
        <p:txBody>
          <a:bodyPr/>
          <a:lstStyle>
            <a:lvl1pPr>
              <a:lnSpc>
                <a:spcPct val="80000"/>
              </a:lnSpc>
              <a:defRPr sz="4800"/>
            </a:lvl1pPr>
          </a:lstStyle>
          <a:p>
            <a:r>
              <a:rPr lang="en-US"/>
              <a:t>Click to edit Master title style</a:t>
            </a:r>
            <a:endParaRPr dirty="0"/>
          </a:p>
        </p:txBody>
      </p:sp>
      <p:sp>
        <p:nvSpPr>
          <p:cNvPr id="3" name="Subtitle 2"/>
          <p:cNvSpPr>
            <a:spLocks noGrp="1"/>
          </p:cNvSpPr>
          <p:nvPr>
            <p:ph type="subTitle" idx="1"/>
          </p:nvPr>
        </p:nvSpPr>
        <p:spPr>
          <a:xfrm>
            <a:off x="531763" y="2286000"/>
            <a:ext cx="11126648" cy="914400"/>
          </a:xfrm>
        </p:spPr>
        <p:txBody>
          <a:bodyPr>
            <a:noAutofit/>
          </a:bodyPr>
          <a:lstStyle>
            <a:lvl1pPr marL="0" indent="0" algn="l">
              <a:spcBef>
                <a:spcPts val="0"/>
              </a:spcBef>
              <a:buNone/>
              <a:defRPr sz="2400" b="1">
                <a:solidFill>
                  <a:schemeClr val="tx1"/>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endParaRPr dirty="0"/>
          </a:p>
        </p:txBody>
      </p:sp>
      <p:sp>
        <p:nvSpPr>
          <p:cNvPr id="13" name="Text Placeholder 12"/>
          <p:cNvSpPr>
            <a:spLocks noGrp="1"/>
          </p:cNvSpPr>
          <p:nvPr>
            <p:ph type="body" sz="quarter" idx="13" hasCustomPrompt="1"/>
          </p:nvPr>
        </p:nvSpPr>
        <p:spPr>
          <a:xfrm>
            <a:off x="531813" y="3429451"/>
            <a:ext cx="11125199" cy="2514149"/>
          </a:xfrm>
        </p:spPr>
        <p:txBody>
          <a:bodyPr>
            <a:noAutofit/>
          </a:bodyPr>
          <a:lstStyle>
            <a:lvl1pPr marL="1588" indent="0">
              <a:spcBef>
                <a:spcPts val="0"/>
              </a:spcBef>
              <a:buFontTx/>
              <a:buNone/>
              <a:defRPr sz="2400" baseline="0"/>
            </a:lvl1pPr>
            <a:lvl2pPr marL="1588" indent="0">
              <a:buFontTx/>
              <a:buNone/>
              <a:defRPr sz="2400"/>
            </a:lvl2pPr>
            <a:lvl3pPr marL="1588" indent="0">
              <a:buFontTx/>
              <a:buNone/>
              <a:defRPr sz="2400"/>
            </a:lvl3pPr>
            <a:lvl4pPr marL="1588" indent="0">
              <a:buFontTx/>
              <a:buNone/>
              <a:defRPr sz="2400"/>
            </a:lvl4pPr>
            <a:lvl5pPr marL="1588" indent="0">
              <a:buFontTx/>
              <a:buNone/>
              <a:defRPr sz="2400"/>
            </a:lvl5pPr>
            <a:lvl6pPr marL="1588" indent="0">
              <a:buFontTx/>
              <a:buNone/>
              <a:defRPr sz="2400"/>
            </a:lvl6pPr>
            <a:lvl7pPr marL="1588" indent="0">
              <a:buFontTx/>
              <a:buNone/>
              <a:defRPr sz="2400"/>
            </a:lvl7pPr>
            <a:lvl8pPr marL="1588" indent="0">
              <a:buFontTx/>
              <a:buNone/>
              <a:defRPr sz="2400"/>
            </a:lvl8pPr>
            <a:lvl9pPr marL="1588" indent="0">
              <a:buFontTx/>
              <a:buNone/>
              <a:defRPr sz="2400"/>
            </a:lvl9pPr>
          </a:lstStyle>
          <a:p>
            <a:pPr lvl="0"/>
            <a:r>
              <a:rPr dirty="0"/>
              <a:t>Click to add presenter’s name, title, division/business unit/organization and date</a:t>
            </a:r>
          </a:p>
        </p:txBody>
      </p:sp>
      <p:sp>
        <p:nvSpPr>
          <p:cNvPr id="6" name="Date Placeholder 5"/>
          <p:cNvSpPr>
            <a:spLocks noGrp="1"/>
          </p:cNvSpPr>
          <p:nvPr>
            <p:ph type="dt" sz="half" idx="14"/>
          </p:nvPr>
        </p:nvSpPr>
        <p:spPr/>
        <p:txBody>
          <a:bodyPr/>
          <a:lstStyle>
            <a:lvl1pPr>
              <a:defRPr>
                <a:solidFill>
                  <a:srgbClr val="5F5F5F"/>
                </a:solidFill>
              </a:defRPr>
            </a:lvl1pPr>
          </a:lstStyle>
          <a:p>
            <a:fld id="{62D99DE1-21AB-E640-BB24-C76694E24F2B}" type="datetime1">
              <a:rPr lang="en-US" smtClean="0"/>
              <a:pPr/>
              <a:t>10/15/2018</a:t>
            </a:fld>
            <a:endParaRPr lang="en-US"/>
          </a:p>
        </p:txBody>
      </p:sp>
      <p:sp>
        <p:nvSpPr>
          <p:cNvPr id="8" name="Footer Placeholder 7"/>
          <p:cNvSpPr>
            <a:spLocks noGrp="1"/>
          </p:cNvSpPr>
          <p:nvPr>
            <p:ph type="ftr" sz="quarter" idx="15"/>
          </p:nvPr>
        </p:nvSpPr>
        <p:spPr/>
        <p:txBody>
          <a:bodyPr/>
          <a:lstStyle>
            <a:lvl1pPr>
              <a:defRPr>
                <a:solidFill>
                  <a:srgbClr val="5F5F5F"/>
                </a:solidFill>
              </a:defRPr>
            </a:lvl1pPr>
          </a:lstStyle>
          <a:p>
            <a:r>
              <a:rPr lang="en-US"/>
              <a:t>Confidential – Oracle Restricted</a:t>
            </a:r>
          </a:p>
        </p:txBody>
      </p:sp>
      <p:sp>
        <p:nvSpPr>
          <p:cNvPr id="16" name="TextBox 15"/>
          <p:cNvSpPr txBox="1"/>
          <p:nvPr userDrawn="1"/>
        </p:nvSpPr>
        <p:spPr>
          <a:xfrm>
            <a:off x="5376672" y="6556248"/>
            <a:ext cx="3200400" cy="182880"/>
          </a:xfrm>
          <a:prstGeom prst="rect">
            <a:avLst/>
          </a:prstGeom>
          <a:noFill/>
        </p:spPr>
        <p:txBody>
          <a:bodyPr vert="horz" wrap="none" lIns="0" tIns="0" rIns="0" bIns="0" rtlCol="0" anchor="ctr" anchorCtr="0">
            <a:noAutofit/>
          </a:bodyPr>
          <a:lstStyle/>
          <a:p>
            <a:pPr algn="r"/>
            <a:r>
              <a:rPr sz="850">
                <a:solidFill>
                  <a:srgbClr val="5F5F5F"/>
                </a:solidFill>
              </a:rPr>
              <a:t>Copyright © </a:t>
            </a:r>
            <a:r>
              <a:rPr lang="en-US" sz="850">
                <a:solidFill>
                  <a:srgbClr val="5F5F5F"/>
                </a:solidFill>
              </a:rPr>
              <a:t>2017,</a:t>
            </a:r>
            <a:r>
              <a:rPr sz="850">
                <a:solidFill>
                  <a:srgbClr val="5F5F5F"/>
                </a:solidFill>
              </a:rPr>
              <a:t> Oracle and/or its affiliates. All rights reserved.  |</a:t>
            </a:r>
          </a:p>
        </p:txBody>
      </p:sp>
      <p:pic>
        <p:nvPicPr>
          <p:cNvPr id="9" name="Picture 8" descr="Oracle logo in white on red staging background" title="Oracle red badge logo"/>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530352" y="6263640"/>
            <a:ext cx="1625138" cy="594360"/>
          </a:xfrm>
          <a:prstGeom prst="rect">
            <a:avLst/>
          </a:prstGeom>
        </p:spPr>
      </p:pic>
    </p:spTree>
    <p:extLst>
      <p:ext uri="{BB962C8B-B14F-4D97-AF65-F5344CB8AC3E}">
        <p14:creationId xmlns:p14="http://schemas.microsoft.com/office/powerpoint/2010/main" val="185256226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8.xml><?xml version="1.0" encoding="utf-8"?>
<p:sldLayout xmlns:a="http://schemas.openxmlformats.org/drawingml/2006/main" xmlns:r="http://schemas.openxmlformats.org/officeDocument/2006/relationships" xmlns:p="http://schemas.openxmlformats.org/presentationml/2006/main" showMasterSp="0" type="title" preserve="1">
  <p:cSld name="Title Slide">
    <p:bg>
      <p:bgPr>
        <a:solidFill>
          <a:srgbClr val="D8E1E6"/>
        </a:soli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531813" y="739775"/>
            <a:ext cx="11125199" cy="1470025"/>
          </a:xfrm>
        </p:spPr>
        <p:txBody>
          <a:bodyPr/>
          <a:lstStyle>
            <a:lvl1pPr>
              <a:lnSpc>
                <a:spcPct val="80000"/>
              </a:lnSpc>
              <a:defRPr sz="4800"/>
            </a:lvl1pPr>
          </a:lstStyle>
          <a:p>
            <a:r>
              <a:rPr lang="en-US"/>
              <a:t>Click to edit Master title style</a:t>
            </a:r>
            <a:endParaRPr dirty="0"/>
          </a:p>
        </p:txBody>
      </p:sp>
      <p:sp>
        <p:nvSpPr>
          <p:cNvPr id="3" name="Subtitle 2"/>
          <p:cNvSpPr>
            <a:spLocks noGrp="1"/>
          </p:cNvSpPr>
          <p:nvPr>
            <p:ph type="subTitle" idx="1"/>
          </p:nvPr>
        </p:nvSpPr>
        <p:spPr>
          <a:xfrm>
            <a:off x="531763" y="2286000"/>
            <a:ext cx="11126648" cy="914400"/>
          </a:xfrm>
        </p:spPr>
        <p:txBody>
          <a:bodyPr>
            <a:noAutofit/>
          </a:bodyPr>
          <a:lstStyle>
            <a:lvl1pPr marL="0" indent="0" algn="l">
              <a:spcBef>
                <a:spcPts val="0"/>
              </a:spcBef>
              <a:buNone/>
              <a:defRPr sz="2400" b="1">
                <a:solidFill>
                  <a:schemeClr val="tx1"/>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endParaRPr dirty="0"/>
          </a:p>
        </p:txBody>
      </p:sp>
      <p:sp>
        <p:nvSpPr>
          <p:cNvPr id="7" name="Date Placeholder 6"/>
          <p:cNvSpPr>
            <a:spLocks noGrp="1"/>
          </p:cNvSpPr>
          <p:nvPr>
            <p:ph type="dt" sz="half" idx="10"/>
          </p:nvPr>
        </p:nvSpPr>
        <p:spPr/>
        <p:txBody>
          <a:bodyPr/>
          <a:lstStyle>
            <a:lvl1pPr>
              <a:defRPr>
                <a:solidFill>
                  <a:srgbClr val="5F5F5F"/>
                </a:solidFill>
              </a:defRPr>
            </a:lvl1pPr>
          </a:lstStyle>
          <a:p>
            <a:fld id="{E4F2BC60-B3D2-6A49-8B77-61AA4CBC5FAD}" type="datetime1">
              <a:rPr lang="en-US" smtClean="0"/>
              <a:pPr/>
              <a:t>10/15/2018</a:t>
            </a:fld>
            <a:endParaRPr lang="en-US"/>
          </a:p>
        </p:txBody>
      </p:sp>
      <p:sp>
        <p:nvSpPr>
          <p:cNvPr id="8" name="Footer Placeholder 7"/>
          <p:cNvSpPr>
            <a:spLocks noGrp="1"/>
          </p:cNvSpPr>
          <p:nvPr>
            <p:ph type="ftr" sz="quarter" idx="11"/>
          </p:nvPr>
        </p:nvSpPr>
        <p:spPr/>
        <p:txBody>
          <a:bodyPr/>
          <a:lstStyle>
            <a:lvl1pPr>
              <a:defRPr>
                <a:solidFill>
                  <a:srgbClr val="5F5F5F"/>
                </a:solidFill>
              </a:defRPr>
            </a:lvl1pPr>
          </a:lstStyle>
          <a:p>
            <a:r>
              <a:rPr lang="en-US"/>
              <a:t>Confidential – Oracle Restricted</a:t>
            </a:r>
          </a:p>
        </p:txBody>
      </p:sp>
      <p:sp>
        <p:nvSpPr>
          <p:cNvPr id="15" name="TextBox 14"/>
          <p:cNvSpPr txBox="1"/>
          <p:nvPr userDrawn="1"/>
        </p:nvSpPr>
        <p:spPr>
          <a:xfrm>
            <a:off x="5376672" y="6556248"/>
            <a:ext cx="3200400" cy="182880"/>
          </a:xfrm>
          <a:prstGeom prst="rect">
            <a:avLst/>
          </a:prstGeom>
          <a:noFill/>
        </p:spPr>
        <p:txBody>
          <a:bodyPr vert="horz" wrap="none" lIns="0" tIns="0" rIns="0" bIns="0" rtlCol="0" anchor="ctr" anchorCtr="0">
            <a:noAutofit/>
          </a:bodyPr>
          <a:lstStyle/>
          <a:p>
            <a:pPr algn="r"/>
            <a:r>
              <a:rPr sz="850">
                <a:solidFill>
                  <a:srgbClr val="5F5F5F"/>
                </a:solidFill>
              </a:rPr>
              <a:t>Copyright © </a:t>
            </a:r>
            <a:r>
              <a:rPr lang="en-US" sz="850">
                <a:solidFill>
                  <a:srgbClr val="5F5F5F"/>
                </a:solidFill>
              </a:rPr>
              <a:t>2017,</a:t>
            </a:r>
            <a:r>
              <a:rPr sz="850">
                <a:solidFill>
                  <a:srgbClr val="5F5F5F"/>
                </a:solidFill>
              </a:rPr>
              <a:t> Oracle and/or its affiliates. All rights reserved.  |</a:t>
            </a:r>
          </a:p>
        </p:txBody>
      </p:sp>
      <p:pic>
        <p:nvPicPr>
          <p:cNvPr id="10" name="Picture 9" descr="Oracle logo in white on red staging background" title="Oracle red badge logo"/>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530352" y="6263640"/>
            <a:ext cx="1625138" cy="594360"/>
          </a:xfrm>
          <a:prstGeom prst="rect">
            <a:avLst/>
          </a:prstGeom>
        </p:spPr>
      </p:pic>
    </p:spTree>
    <p:extLst>
      <p:ext uri="{BB962C8B-B14F-4D97-AF65-F5344CB8AC3E}">
        <p14:creationId xmlns:p14="http://schemas.microsoft.com/office/powerpoint/2010/main" val="308323790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solidFill>
                  <a:srgbClr val="000000"/>
                </a:solidFill>
              </a:defRPr>
            </a:lvl1pPr>
          </a:lstStyle>
          <a:p>
            <a:r>
              <a:rPr lang="en-US"/>
              <a:t>Click to edit Master title style</a:t>
            </a:r>
            <a:endParaRPr dirty="0"/>
          </a:p>
        </p:txBody>
      </p:sp>
      <p:sp>
        <p:nvSpPr>
          <p:cNvPr id="3" name="Content Placeholder 2"/>
          <p:cNvSpPr>
            <a:spLocks noGrp="1"/>
          </p:cNvSpPr>
          <p:nvPr>
            <p:ph idx="1"/>
          </p:nvPr>
        </p:nvSpPr>
        <p:spPr>
          <a:xfrm>
            <a:off x="531151" y="1524001"/>
            <a:ext cx="11126522" cy="4419600"/>
          </a:xfrm>
        </p:spPr>
        <p:txBody>
          <a:bodyPr/>
          <a:lstStyle>
            <a:lvl1pPr>
              <a:defRPr>
                <a:solidFill>
                  <a:srgbClr val="000000"/>
                </a:solidFill>
              </a:defRPr>
            </a:lvl1pPr>
            <a:lvl2pPr>
              <a:defRPr>
                <a:solidFill>
                  <a:srgbClr val="000000"/>
                </a:solidFill>
              </a:defRPr>
            </a:lvl2pPr>
            <a:lvl3pPr>
              <a:defRPr>
                <a:solidFill>
                  <a:srgbClr val="000000"/>
                </a:solidFill>
              </a:defRPr>
            </a:lvl3pPr>
            <a:lvl4pPr>
              <a:defRPr>
                <a:solidFill>
                  <a:srgbClr val="000000"/>
                </a:solidFill>
              </a:defRPr>
            </a:lvl4pPr>
            <a:lvl5pPr>
              <a:defRPr>
                <a:solidFill>
                  <a:srgbClr val="000000"/>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dirty="0"/>
          </a:p>
        </p:txBody>
      </p:sp>
      <p:sp>
        <p:nvSpPr>
          <p:cNvPr id="4" name="Date Placeholder 3"/>
          <p:cNvSpPr>
            <a:spLocks noGrp="1"/>
          </p:cNvSpPr>
          <p:nvPr>
            <p:ph type="dt" sz="half" idx="10"/>
          </p:nvPr>
        </p:nvSpPr>
        <p:spPr/>
        <p:txBody>
          <a:bodyPr/>
          <a:lstStyle/>
          <a:p>
            <a:fld id="{5A0652CA-2CA9-6245-8EB3-F832BE87A0CA}" type="datetime1">
              <a:rPr lang="en-US" smtClean="0">
                <a:solidFill>
                  <a:srgbClr val="58595B"/>
                </a:solidFill>
              </a:rPr>
              <a:pPr/>
              <a:t>10/15/2018</a:t>
            </a:fld>
            <a:endParaRPr>
              <a:solidFill>
                <a:srgbClr val="58595B"/>
              </a:solidFill>
            </a:endParaRPr>
          </a:p>
        </p:txBody>
      </p:sp>
      <p:sp>
        <p:nvSpPr>
          <p:cNvPr id="5" name="Footer Placeholder 4"/>
          <p:cNvSpPr>
            <a:spLocks noGrp="1"/>
          </p:cNvSpPr>
          <p:nvPr>
            <p:ph type="ftr" sz="quarter" idx="11"/>
          </p:nvPr>
        </p:nvSpPr>
        <p:spPr/>
        <p:txBody>
          <a:bodyPr/>
          <a:lstStyle/>
          <a:p>
            <a:r>
              <a:rPr lang="en-US">
                <a:solidFill>
                  <a:srgbClr val="58595B"/>
                </a:solidFill>
              </a:rPr>
              <a:t>Confidential – Oracle Restricted</a:t>
            </a:r>
            <a:endParaRPr>
              <a:solidFill>
                <a:srgbClr val="58595B"/>
              </a:solidFill>
            </a:endParaRPr>
          </a:p>
        </p:txBody>
      </p:sp>
      <p:sp>
        <p:nvSpPr>
          <p:cNvPr id="6" name="Slide Number Placeholder 5"/>
          <p:cNvSpPr>
            <a:spLocks noGrp="1"/>
          </p:cNvSpPr>
          <p:nvPr>
            <p:ph type="sldNum" sz="quarter" idx="12"/>
          </p:nvPr>
        </p:nvSpPr>
        <p:spPr/>
        <p:txBody>
          <a:bodyPr/>
          <a:lstStyle/>
          <a:p>
            <a:fld id="{C51EAA63-D034-42AE-91FA-B13B9518C7BE}" type="slidenum">
              <a:rPr>
                <a:solidFill>
                  <a:srgbClr val="58595B"/>
                </a:solidFill>
              </a:rPr>
              <a:pPr/>
              <a:t>‹#›</a:t>
            </a:fld>
            <a:endParaRPr>
              <a:solidFill>
                <a:srgbClr val="58595B"/>
              </a:solidFill>
            </a:endParaRPr>
          </a:p>
        </p:txBody>
      </p:sp>
    </p:spTree>
    <p:extLst>
      <p:ext uri="{BB962C8B-B14F-4D97-AF65-F5344CB8AC3E}">
        <p14:creationId xmlns:p14="http://schemas.microsoft.com/office/powerpoint/2010/main" val="130788963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xml><?xml version="1.0" encoding="utf-8"?>
<p:sldLayout xmlns:a="http://schemas.openxmlformats.org/drawingml/2006/main" xmlns:r="http://schemas.openxmlformats.org/officeDocument/2006/relationships" xmlns:p="http://schemas.openxmlformats.org/presentationml/2006/main" showMasterSp="0" preserve="1">
  <p:cSld name="Title Slide with Picture">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5" name="Slide Number Placeholder 4"/>
          <p:cNvSpPr>
            <a:spLocks noGrp="1"/>
          </p:cNvSpPr>
          <p:nvPr>
            <p:ph type="sldNum" sz="quarter" idx="12"/>
          </p:nvPr>
        </p:nvSpPr>
        <p:spPr/>
        <p:txBody>
          <a:bodyPr/>
          <a:lstStyle>
            <a:lvl1pPr>
              <a:defRPr>
                <a:solidFill>
                  <a:schemeClr val="tx1">
                    <a:alpha val="0"/>
                  </a:schemeClr>
                </a:solidFill>
              </a:defRPr>
            </a:lvl1pPr>
          </a:lstStyle>
          <a:p>
            <a:fld id="{C51EAA63-D034-42AE-91FA-B13B9518C7BE}" type="slidenum">
              <a:rPr/>
              <a:pPr/>
              <a:t>‹#›</a:t>
            </a:fld>
            <a:endParaRPr/>
          </a:p>
        </p:txBody>
      </p:sp>
      <p:sp>
        <p:nvSpPr>
          <p:cNvPr id="6" name="Rectangle 5" descr="Full slide 4-color photo can be inserted here" title="Title Slide with Picture"/>
          <p:cNvSpPr/>
          <p:nvPr/>
        </p:nvSpPr>
        <p:spPr bwMode="hidden">
          <a:xfrm>
            <a:off x="0" y="451"/>
            <a:ext cx="12188825" cy="6858000"/>
          </a:xfrm>
          <a:prstGeom prst="rect">
            <a:avLst/>
          </a:prstGeom>
          <a:solidFill>
            <a:srgbClr val="493728">
              <a:alpha val="29804"/>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3" name="Date Placeholder 2"/>
          <p:cNvSpPr>
            <a:spLocks noGrp="1"/>
          </p:cNvSpPr>
          <p:nvPr>
            <p:ph type="dt" sz="half" idx="10"/>
          </p:nvPr>
        </p:nvSpPr>
        <p:spPr/>
        <p:txBody>
          <a:bodyPr/>
          <a:lstStyle>
            <a:lvl1pPr>
              <a:defRPr>
                <a:solidFill>
                  <a:schemeClr val="tx1"/>
                </a:solidFill>
              </a:defRPr>
            </a:lvl1pPr>
          </a:lstStyle>
          <a:p>
            <a:endParaRPr/>
          </a:p>
        </p:txBody>
      </p:sp>
      <p:sp>
        <p:nvSpPr>
          <p:cNvPr id="4" name="Footer Placeholder 3"/>
          <p:cNvSpPr>
            <a:spLocks noGrp="1"/>
          </p:cNvSpPr>
          <p:nvPr>
            <p:ph type="ftr" sz="quarter" idx="11"/>
          </p:nvPr>
        </p:nvSpPr>
        <p:spPr/>
        <p:txBody>
          <a:bodyPr/>
          <a:lstStyle>
            <a:lvl1pPr>
              <a:defRPr>
                <a:solidFill>
                  <a:schemeClr val="tx1"/>
                </a:solidFill>
              </a:defRPr>
            </a:lvl1pPr>
          </a:lstStyle>
          <a:p>
            <a:r>
              <a:rPr lang="en-US"/>
              <a:t>Confidential – Oracle Internal/Restricted/Highly Restricted</a:t>
            </a:r>
            <a:endParaRPr/>
          </a:p>
        </p:txBody>
      </p:sp>
      <p:pic>
        <p:nvPicPr>
          <p:cNvPr id="8" name="Picture 7" descr="Oracle logo in white on red staging background" title="Oracle red badge logo"/>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530352" y="6263640"/>
            <a:ext cx="1625138" cy="594360"/>
          </a:xfrm>
          <a:prstGeom prst="rect">
            <a:avLst/>
          </a:prstGeom>
        </p:spPr>
      </p:pic>
      <p:sp>
        <p:nvSpPr>
          <p:cNvPr id="9" name="Title 8"/>
          <p:cNvSpPr>
            <a:spLocks noGrp="1"/>
          </p:cNvSpPr>
          <p:nvPr>
            <p:ph type="title"/>
          </p:nvPr>
        </p:nvSpPr>
        <p:spPr>
          <a:xfrm>
            <a:off x="531814" y="739775"/>
            <a:ext cx="9601200" cy="1470025"/>
          </a:xfrm>
        </p:spPr>
        <p:txBody>
          <a:bodyPr/>
          <a:lstStyle>
            <a:lvl1pPr>
              <a:defRPr sz="4800"/>
            </a:lvl1pPr>
          </a:lstStyle>
          <a:p>
            <a:r>
              <a:rPr lang="en-US"/>
              <a:t>Click to edit Master title style</a:t>
            </a:r>
            <a:endParaRPr/>
          </a:p>
        </p:txBody>
      </p:sp>
      <p:sp>
        <p:nvSpPr>
          <p:cNvPr id="12" name="Text Placeholder 10"/>
          <p:cNvSpPr>
            <a:spLocks noGrp="1"/>
          </p:cNvSpPr>
          <p:nvPr>
            <p:ph type="body" sz="quarter" idx="14" hasCustomPrompt="1"/>
          </p:nvPr>
        </p:nvSpPr>
        <p:spPr>
          <a:xfrm>
            <a:off x="531814" y="3429451"/>
            <a:ext cx="9601200" cy="2514149"/>
          </a:xfrm>
        </p:spPr>
        <p:txBody>
          <a:bodyPr/>
          <a:lstStyle>
            <a:lvl1pPr marL="0" indent="0">
              <a:spcBef>
                <a:spcPts val="0"/>
              </a:spcBef>
              <a:buNone/>
              <a:defRPr sz="2400" b="0"/>
            </a:lvl1pPr>
            <a:lvl2pPr marL="0" indent="0">
              <a:spcBef>
                <a:spcPts val="0"/>
              </a:spcBef>
              <a:buNone/>
              <a:defRPr sz="2400"/>
            </a:lvl2pPr>
            <a:lvl3pPr marL="0" indent="0">
              <a:spcBef>
                <a:spcPts val="0"/>
              </a:spcBef>
              <a:buNone/>
              <a:defRPr sz="2400"/>
            </a:lvl3pPr>
            <a:lvl4pPr marL="0" indent="0">
              <a:spcBef>
                <a:spcPts val="0"/>
              </a:spcBef>
              <a:buNone/>
              <a:defRPr sz="2400"/>
            </a:lvl4pPr>
            <a:lvl5pPr marL="0" indent="0">
              <a:spcBef>
                <a:spcPts val="0"/>
              </a:spcBef>
              <a:buNone/>
              <a:defRPr sz="2400"/>
            </a:lvl5pPr>
            <a:lvl6pPr marL="0" indent="0">
              <a:spcBef>
                <a:spcPts val="0"/>
              </a:spcBef>
              <a:buNone/>
              <a:defRPr sz="2400"/>
            </a:lvl6pPr>
            <a:lvl7pPr marL="0" indent="0">
              <a:spcBef>
                <a:spcPts val="0"/>
              </a:spcBef>
              <a:buNone/>
              <a:defRPr sz="2400"/>
            </a:lvl7pPr>
            <a:lvl8pPr marL="0" indent="0">
              <a:spcBef>
                <a:spcPts val="0"/>
              </a:spcBef>
              <a:buNone/>
              <a:defRPr sz="2400"/>
            </a:lvl8pPr>
            <a:lvl9pPr marL="0" indent="0">
              <a:spcBef>
                <a:spcPts val="0"/>
              </a:spcBef>
              <a:buNone/>
              <a:defRPr sz="2400"/>
            </a:lvl9pPr>
          </a:lstStyle>
          <a:p>
            <a:pPr lvl="0"/>
            <a:r>
              <a:t>Click to add presenter’s name, title, division/business unit/organization and date</a:t>
            </a:r>
          </a:p>
        </p:txBody>
      </p:sp>
      <p:sp>
        <p:nvSpPr>
          <p:cNvPr id="13" name="Text Placeholder 10"/>
          <p:cNvSpPr>
            <a:spLocks noGrp="1"/>
          </p:cNvSpPr>
          <p:nvPr>
            <p:ph type="body" sz="quarter" idx="15" hasCustomPrompt="1"/>
          </p:nvPr>
        </p:nvSpPr>
        <p:spPr>
          <a:xfrm>
            <a:off x="531762" y="2286000"/>
            <a:ext cx="9601200" cy="914400"/>
          </a:xfrm>
        </p:spPr>
        <p:txBody>
          <a:bodyPr/>
          <a:lstStyle>
            <a:lvl1pPr marL="0" indent="0">
              <a:spcBef>
                <a:spcPts val="0"/>
              </a:spcBef>
              <a:buNone/>
              <a:defRPr sz="2400" b="1"/>
            </a:lvl1pPr>
            <a:lvl2pPr marL="0" indent="0">
              <a:spcBef>
                <a:spcPts val="0"/>
              </a:spcBef>
              <a:buNone/>
              <a:defRPr sz="2400"/>
            </a:lvl2pPr>
            <a:lvl3pPr marL="0" indent="0">
              <a:spcBef>
                <a:spcPts val="0"/>
              </a:spcBef>
              <a:buNone/>
              <a:defRPr sz="2400"/>
            </a:lvl3pPr>
            <a:lvl4pPr marL="0" indent="0">
              <a:spcBef>
                <a:spcPts val="0"/>
              </a:spcBef>
              <a:buNone/>
              <a:defRPr sz="2400"/>
            </a:lvl4pPr>
            <a:lvl5pPr marL="0" indent="0">
              <a:spcBef>
                <a:spcPts val="0"/>
              </a:spcBef>
              <a:buNone/>
              <a:defRPr sz="2400"/>
            </a:lvl5pPr>
            <a:lvl6pPr marL="0" indent="0">
              <a:spcBef>
                <a:spcPts val="0"/>
              </a:spcBef>
              <a:buNone/>
              <a:defRPr sz="2400"/>
            </a:lvl6pPr>
            <a:lvl7pPr marL="0" indent="0">
              <a:spcBef>
                <a:spcPts val="0"/>
              </a:spcBef>
              <a:buNone/>
              <a:defRPr sz="2400"/>
            </a:lvl7pPr>
            <a:lvl8pPr marL="0" indent="0">
              <a:spcBef>
                <a:spcPts val="0"/>
              </a:spcBef>
              <a:buNone/>
              <a:defRPr sz="2400"/>
            </a:lvl8pPr>
            <a:lvl9pPr marL="0" indent="0">
              <a:spcBef>
                <a:spcPts val="0"/>
              </a:spcBef>
              <a:buNone/>
              <a:defRPr sz="2400"/>
            </a:lvl9pPr>
          </a:lstStyle>
          <a:p>
            <a:pPr lvl="0"/>
            <a:r>
              <a:t>Click to add subtitle</a:t>
            </a:r>
          </a:p>
        </p:txBody>
      </p:sp>
      <p:sp>
        <p:nvSpPr>
          <p:cNvPr id="11" name="TextBox 10"/>
          <p:cNvSpPr txBox="1"/>
          <p:nvPr userDrawn="1"/>
        </p:nvSpPr>
        <p:spPr>
          <a:xfrm>
            <a:off x="5376672" y="6556248"/>
            <a:ext cx="3200400" cy="182880"/>
          </a:xfrm>
          <a:prstGeom prst="rect">
            <a:avLst/>
          </a:prstGeom>
          <a:noFill/>
        </p:spPr>
        <p:txBody>
          <a:bodyPr vert="horz" wrap="none" lIns="0" tIns="0" rIns="0" bIns="0" rtlCol="0" anchor="ctr" anchorCtr="0">
            <a:noAutofit/>
          </a:bodyPr>
          <a:lstStyle/>
          <a:p>
            <a:pPr algn="r"/>
            <a:r>
              <a:rPr lang="en-US" sz="850" dirty="0">
                <a:solidFill>
                  <a:schemeClr val="tx1"/>
                </a:solidFill>
              </a:rPr>
              <a:t>Copyright © </a:t>
            </a:r>
            <a:r>
              <a:rPr lang="is-IS" sz="850" dirty="0">
                <a:solidFill>
                  <a:schemeClr val="tx1"/>
                </a:solidFill>
              </a:rPr>
              <a:t>2018</a:t>
            </a:r>
            <a:r>
              <a:rPr lang="en-US" sz="850" dirty="0">
                <a:solidFill>
                  <a:schemeClr val="tx1"/>
                </a:solidFill>
              </a:rPr>
              <a:t>, Oracle and/or its affiliates. All rights reserved.  |</a:t>
            </a:r>
          </a:p>
        </p:txBody>
      </p:sp>
    </p:spTree>
    <p:extLst>
      <p:ext uri="{BB962C8B-B14F-4D97-AF65-F5344CB8AC3E}">
        <p14:creationId xmlns:p14="http://schemas.microsoft.com/office/powerpoint/2010/main" val="1523219855"/>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0.xml><?xml version="1.0" encoding="utf-8"?>
<p:sldLayout xmlns:a="http://schemas.openxmlformats.org/drawingml/2006/main" xmlns:r="http://schemas.openxmlformats.org/officeDocument/2006/relationships" xmlns:p="http://schemas.openxmlformats.org/presentationml/2006/main" preserve="1">
  <p:cSld name="Title, Sub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dirty="0"/>
          </a:p>
        </p:txBody>
      </p:sp>
      <p:sp>
        <p:nvSpPr>
          <p:cNvPr id="3" name="Content Placeholder 2"/>
          <p:cNvSpPr>
            <a:spLocks noGrp="1"/>
          </p:cNvSpPr>
          <p:nvPr>
            <p:ph idx="1"/>
          </p:nvPr>
        </p:nvSpPr>
        <p:spPr>
          <a:xfrm>
            <a:off x="531151" y="1981200"/>
            <a:ext cx="11126522" cy="39624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dirty="0"/>
          </a:p>
        </p:txBody>
      </p:sp>
      <p:sp>
        <p:nvSpPr>
          <p:cNvPr id="4" name="Date Placeholder 3"/>
          <p:cNvSpPr>
            <a:spLocks noGrp="1"/>
          </p:cNvSpPr>
          <p:nvPr>
            <p:ph type="dt" sz="half" idx="10"/>
          </p:nvPr>
        </p:nvSpPr>
        <p:spPr/>
        <p:txBody>
          <a:bodyPr/>
          <a:lstStyle/>
          <a:p>
            <a:fld id="{016E0819-60EF-C147-811B-CCB87A342D29}" type="datetime1">
              <a:rPr lang="en-US" smtClean="0">
                <a:solidFill>
                  <a:srgbClr val="58595B"/>
                </a:solidFill>
              </a:rPr>
              <a:pPr/>
              <a:t>10/15/2018</a:t>
            </a:fld>
            <a:endParaRPr>
              <a:solidFill>
                <a:srgbClr val="58595B"/>
              </a:solidFill>
            </a:endParaRPr>
          </a:p>
        </p:txBody>
      </p:sp>
      <p:sp>
        <p:nvSpPr>
          <p:cNvPr id="5" name="Footer Placeholder 4"/>
          <p:cNvSpPr>
            <a:spLocks noGrp="1"/>
          </p:cNvSpPr>
          <p:nvPr>
            <p:ph type="ftr" sz="quarter" idx="11"/>
          </p:nvPr>
        </p:nvSpPr>
        <p:spPr/>
        <p:txBody>
          <a:bodyPr/>
          <a:lstStyle/>
          <a:p>
            <a:r>
              <a:rPr lang="en-US">
                <a:solidFill>
                  <a:srgbClr val="58595B"/>
                </a:solidFill>
              </a:rPr>
              <a:t>Confidential – Oracle Restricted</a:t>
            </a:r>
            <a:endParaRPr>
              <a:solidFill>
                <a:srgbClr val="58595B"/>
              </a:solidFill>
            </a:endParaRPr>
          </a:p>
        </p:txBody>
      </p:sp>
      <p:sp>
        <p:nvSpPr>
          <p:cNvPr id="6" name="Slide Number Placeholder 5"/>
          <p:cNvSpPr>
            <a:spLocks noGrp="1"/>
          </p:cNvSpPr>
          <p:nvPr>
            <p:ph type="sldNum" sz="quarter" idx="12"/>
          </p:nvPr>
        </p:nvSpPr>
        <p:spPr/>
        <p:txBody>
          <a:bodyPr/>
          <a:lstStyle/>
          <a:p>
            <a:fld id="{C51EAA63-D034-42AE-91FA-B13B9518C7BE}" type="slidenum">
              <a:rPr>
                <a:solidFill>
                  <a:srgbClr val="58595B"/>
                </a:solidFill>
              </a:rPr>
              <a:pPr/>
              <a:t>‹#›</a:t>
            </a:fld>
            <a:endParaRPr>
              <a:solidFill>
                <a:srgbClr val="58595B"/>
              </a:solidFill>
            </a:endParaRPr>
          </a:p>
        </p:txBody>
      </p:sp>
      <p:sp>
        <p:nvSpPr>
          <p:cNvPr id="7" name="Text Placeholder 12"/>
          <p:cNvSpPr>
            <a:spLocks noGrp="1"/>
          </p:cNvSpPr>
          <p:nvPr>
            <p:ph type="body" sz="quarter" idx="13" hasCustomPrompt="1"/>
          </p:nvPr>
        </p:nvSpPr>
        <p:spPr>
          <a:xfrm>
            <a:off x="531813" y="1373741"/>
            <a:ext cx="11125199" cy="343299"/>
          </a:xfrm>
        </p:spPr>
        <p:txBody>
          <a:bodyPr>
            <a:noAutofit/>
          </a:bodyPr>
          <a:lstStyle>
            <a:lvl1pPr marL="1588" indent="0">
              <a:spcBef>
                <a:spcPts val="0"/>
              </a:spcBef>
              <a:buFontTx/>
              <a:buNone/>
              <a:defRPr sz="2400" b="1" baseline="0"/>
            </a:lvl1pPr>
            <a:lvl2pPr marL="1588" indent="0">
              <a:buFontTx/>
              <a:buNone/>
              <a:defRPr sz="2400"/>
            </a:lvl2pPr>
            <a:lvl3pPr marL="1588" indent="0">
              <a:buFontTx/>
              <a:buNone/>
              <a:defRPr sz="2400"/>
            </a:lvl3pPr>
            <a:lvl4pPr marL="1588" indent="0">
              <a:buFontTx/>
              <a:buNone/>
              <a:defRPr sz="2400"/>
            </a:lvl4pPr>
            <a:lvl5pPr marL="1588" indent="0">
              <a:buFontTx/>
              <a:buNone/>
              <a:defRPr sz="2400"/>
            </a:lvl5pPr>
            <a:lvl6pPr marL="1588" indent="0">
              <a:buFontTx/>
              <a:buNone/>
              <a:defRPr sz="2400"/>
            </a:lvl6pPr>
            <a:lvl7pPr marL="1588" indent="0">
              <a:buFontTx/>
              <a:buNone/>
              <a:defRPr sz="2400"/>
            </a:lvl7pPr>
            <a:lvl8pPr marL="1588" indent="0">
              <a:buFontTx/>
              <a:buNone/>
              <a:defRPr sz="2400"/>
            </a:lvl8pPr>
            <a:lvl9pPr marL="1588" indent="0">
              <a:buFontTx/>
              <a:buNone/>
              <a:defRPr sz="2400"/>
            </a:lvl9pPr>
          </a:lstStyle>
          <a:p>
            <a:pPr lvl="0"/>
            <a:r>
              <a:rPr dirty="0"/>
              <a:t>Click to add subtitle</a:t>
            </a:r>
          </a:p>
        </p:txBody>
      </p:sp>
    </p:spTree>
    <p:extLst>
      <p:ext uri="{BB962C8B-B14F-4D97-AF65-F5344CB8AC3E}">
        <p14:creationId xmlns:p14="http://schemas.microsoft.com/office/powerpoint/2010/main" val="143579580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1.xml><?xml version="1.0" encoding="utf-8"?>
<p:sldLayout xmlns:a="http://schemas.openxmlformats.org/drawingml/2006/main" xmlns:r="http://schemas.openxmlformats.org/officeDocument/2006/relationships" xmlns:p="http://schemas.openxmlformats.org/presentationml/2006/main" preserve="1">
  <p:cSld name="Program Agenda">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dirty="0"/>
          </a:p>
        </p:txBody>
      </p:sp>
      <p:sp>
        <p:nvSpPr>
          <p:cNvPr id="4" name="Date Placeholder 3"/>
          <p:cNvSpPr>
            <a:spLocks noGrp="1"/>
          </p:cNvSpPr>
          <p:nvPr>
            <p:ph type="dt" sz="half" idx="10"/>
          </p:nvPr>
        </p:nvSpPr>
        <p:spPr/>
        <p:txBody>
          <a:bodyPr/>
          <a:lstStyle/>
          <a:p>
            <a:fld id="{BDD2E24B-74B0-6B48-8517-69134391CA47}" type="datetime1">
              <a:rPr lang="en-US" smtClean="0">
                <a:solidFill>
                  <a:srgbClr val="58595B"/>
                </a:solidFill>
              </a:rPr>
              <a:pPr/>
              <a:t>10/15/2018</a:t>
            </a:fld>
            <a:endParaRPr>
              <a:solidFill>
                <a:srgbClr val="58595B"/>
              </a:solidFill>
            </a:endParaRPr>
          </a:p>
        </p:txBody>
      </p:sp>
      <p:sp>
        <p:nvSpPr>
          <p:cNvPr id="5" name="Footer Placeholder 4"/>
          <p:cNvSpPr>
            <a:spLocks noGrp="1"/>
          </p:cNvSpPr>
          <p:nvPr>
            <p:ph type="ftr" sz="quarter" idx="11"/>
          </p:nvPr>
        </p:nvSpPr>
        <p:spPr/>
        <p:txBody>
          <a:bodyPr/>
          <a:lstStyle/>
          <a:p>
            <a:r>
              <a:rPr lang="en-US">
                <a:solidFill>
                  <a:srgbClr val="58595B"/>
                </a:solidFill>
              </a:rPr>
              <a:t>Confidential – Oracle Restricted</a:t>
            </a:r>
            <a:endParaRPr>
              <a:solidFill>
                <a:srgbClr val="58595B"/>
              </a:solidFill>
            </a:endParaRPr>
          </a:p>
        </p:txBody>
      </p:sp>
      <p:sp>
        <p:nvSpPr>
          <p:cNvPr id="6" name="Slide Number Placeholder 5"/>
          <p:cNvSpPr>
            <a:spLocks noGrp="1"/>
          </p:cNvSpPr>
          <p:nvPr>
            <p:ph type="sldNum" sz="quarter" idx="12"/>
          </p:nvPr>
        </p:nvSpPr>
        <p:spPr/>
        <p:txBody>
          <a:bodyPr/>
          <a:lstStyle/>
          <a:p>
            <a:fld id="{C51EAA63-D034-42AE-91FA-B13B9518C7BE}" type="slidenum">
              <a:rPr>
                <a:solidFill>
                  <a:srgbClr val="58595B"/>
                </a:solidFill>
              </a:rPr>
              <a:pPr/>
              <a:t>‹#›</a:t>
            </a:fld>
            <a:endParaRPr>
              <a:solidFill>
                <a:srgbClr val="58595B"/>
              </a:solidFill>
            </a:endParaRPr>
          </a:p>
        </p:txBody>
      </p:sp>
      <p:sp>
        <p:nvSpPr>
          <p:cNvPr id="8" name="Text Placeholder 7"/>
          <p:cNvSpPr>
            <a:spLocks noGrp="1"/>
          </p:cNvSpPr>
          <p:nvPr>
            <p:ph type="body" sz="quarter" idx="13"/>
          </p:nvPr>
        </p:nvSpPr>
        <p:spPr>
          <a:xfrm>
            <a:off x="2795931" y="1981199"/>
            <a:ext cx="8861082" cy="3962401"/>
          </a:xfrm>
        </p:spPr>
        <p:txBody>
          <a:bodyPr>
            <a:noAutofit/>
          </a:bodyPr>
          <a:lstStyle>
            <a:lvl1pPr marL="1588" indent="0">
              <a:spcBef>
                <a:spcPts val="2400"/>
              </a:spcBef>
              <a:buNone/>
              <a:defRPr sz="2800"/>
            </a:lvl1pPr>
            <a:lvl2pPr marL="1588" indent="0">
              <a:spcBef>
                <a:spcPts val="2400"/>
              </a:spcBef>
              <a:buNone/>
              <a:defRPr sz="2800"/>
            </a:lvl2pPr>
            <a:lvl3pPr marL="1588" indent="0">
              <a:spcBef>
                <a:spcPts val="2400"/>
              </a:spcBef>
              <a:buNone/>
              <a:defRPr sz="2800"/>
            </a:lvl3pPr>
            <a:lvl4pPr marL="1588" indent="0">
              <a:spcBef>
                <a:spcPts val="2400"/>
              </a:spcBef>
              <a:buNone/>
              <a:defRPr sz="2800"/>
            </a:lvl4pPr>
            <a:lvl5pPr marL="1588" indent="0">
              <a:spcBef>
                <a:spcPts val="2400"/>
              </a:spcBef>
              <a:buNone/>
              <a:defRPr sz="2800"/>
            </a:lvl5pPr>
            <a:lvl6pPr marL="1588" indent="0">
              <a:spcBef>
                <a:spcPts val="2400"/>
              </a:spcBef>
              <a:buNone/>
              <a:defRPr sz="2800"/>
            </a:lvl6pPr>
            <a:lvl7pPr marL="1588" indent="0">
              <a:spcBef>
                <a:spcPts val="2400"/>
              </a:spcBef>
              <a:buNone/>
              <a:defRPr sz="2800"/>
            </a:lvl7pPr>
            <a:lvl8pPr marL="1588" indent="0">
              <a:spcBef>
                <a:spcPts val="2400"/>
              </a:spcBef>
              <a:buNone/>
              <a:defRPr sz="2800"/>
            </a:lvl8pPr>
            <a:lvl9pPr marL="1588" indent="0">
              <a:spcBef>
                <a:spcPts val="2400"/>
              </a:spcBef>
              <a:buNone/>
              <a:defRPr sz="2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219435692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2.xml><?xml version="1.0" encoding="utf-8"?>
<p:sldLayout xmlns:a="http://schemas.openxmlformats.org/drawingml/2006/main" xmlns:r="http://schemas.openxmlformats.org/officeDocument/2006/relationships" xmlns:p="http://schemas.openxmlformats.org/presentationml/2006/main" type="secHead" preserve="1">
  <p:cSld name="Section Header without Picture">
    <p:spTree>
      <p:nvGrpSpPr>
        <p:cNvPr id="1" name=""/>
        <p:cNvGrpSpPr/>
        <p:nvPr/>
      </p:nvGrpSpPr>
      <p:grpSpPr>
        <a:xfrm>
          <a:off x="0" y="0"/>
          <a:ext cx="0" cy="0"/>
          <a:chOff x="0" y="0"/>
          <a:chExt cx="0" cy="0"/>
        </a:xfrm>
      </p:grpSpPr>
      <p:sp>
        <p:nvSpPr>
          <p:cNvPr id="2" name="Title 1"/>
          <p:cNvSpPr>
            <a:spLocks noGrp="1"/>
          </p:cNvSpPr>
          <p:nvPr>
            <p:ph type="title"/>
          </p:nvPr>
        </p:nvSpPr>
        <p:spPr>
          <a:xfrm>
            <a:off x="531813" y="2600324"/>
            <a:ext cx="11125200" cy="1371600"/>
          </a:xfrm>
        </p:spPr>
        <p:txBody>
          <a:bodyPr anchor="b"/>
          <a:lstStyle>
            <a:lvl1pPr algn="l">
              <a:lnSpc>
                <a:spcPct val="80000"/>
              </a:lnSpc>
              <a:defRPr sz="4800" b="0" cap="none" baseline="0"/>
            </a:lvl1pPr>
          </a:lstStyle>
          <a:p>
            <a:r>
              <a:rPr lang="en-US"/>
              <a:t>Click to edit Master title style</a:t>
            </a:r>
            <a:endParaRPr/>
          </a:p>
        </p:txBody>
      </p:sp>
      <p:sp>
        <p:nvSpPr>
          <p:cNvPr id="3" name="Text Placeholder 2"/>
          <p:cNvSpPr>
            <a:spLocks noGrp="1"/>
          </p:cNvSpPr>
          <p:nvPr>
            <p:ph type="body" idx="1"/>
          </p:nvPr>
        </p:nvSpPr>
        <p:spPr>
          <a:xfrm>
            <a:off x="531813" y="4038598"/>
            <a:ext cx="11125200" cy="914400"/>
          </a:xfrm>
        </p:spPr>
        <p:txBody>
          <a:bodyPr anchor="t">
            <a:noAutofit/>
          </a:bodyPr>
          <a:lstStyle>
            <a:lvl1pPr marL="0" indent="0">
              <a:spcBef>
                <a:spcPts val="0"/>
              </a:spcBef>
              <a:buNone/>
              <a:defRPr sz="2400" b="1">
                <a:solidFill>
                  <a:schemeClr val="tx1"/>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45E52911-27A9-FA4F-972B-59A2CD795212}" type="datetime1">
              <a:rPr lang="en-US" smtClean="0">
                <a:solidFill>
                  <a:srgbClr val="58595B"/>
                </a:solidFill>
              </a:rPr>
              <a:pPr/>
              <a:t>10/15/2018</a:t>
            </a:fld>
            <a:endParaRPr>
              <a:solidFill>
                <a:srgbClr val="58595B"/>
              </a:solidFill>
            </a:endParaRPr>
          </a:p>
        </p:txBody>
      </p:sp>
      <p:sp>
        <p:nvSpPr>
          <p:cNvPr id="5" name="Footer Placeholder 4"/>
          <p:cNvSpPr>
            <a:spLocks noGrp="1"/>
          </p:cNvSpPr>
          <p:nvPr>
            <p:ph type="ftr" sz="quarter" idx="11"/>
          </p:nvPr>
        </p:nvSpPr>
        <p:spPr/>
        <p:txBody>
          <a:bodyPr/>
          <a:lstStyle/>
          <a:p>
            <a:r>
              <a:rPr lang="en-US">
                <a:solidFill>
                  <a:srgbClr val="58595B"/>
                </a:solidFill>
              </a:rPr>
              <a:t>Confidential – Oracle Restricted</a:t>
            </a:r>
            <a:endParaRPr>
              <a:solidFill>
                <a:srgbClr val="58595B"/>
              </a:solidFill>
            </a:endParaRPr>
          </a:p>
        </p:txBody>
      </p:sp>
      <p:sp>
        <p:nvSpPr>
          <p:cNvPr id="6" name="Slide Number Placeholder 5"/>
          <p:cNvSpPr>
            <a:spLocks noGrp="1"/>
          </p:cNvSpPr>
          <p:nvPr>
            <p:ph type="sldNum" sz="quarter" idx="12"/>
          </p:nvPr>
        </p:nvSpPr>
        <p:spPr/>
        <p:txBody>
          <a:bodyPr/>
          <a:lstStyle/>
          <a:p>
            <a:fld id="{C51EAA63-D034-42AE-91FA-B13B9518C7BE}" type="slidenum">
              <a:rPr>
                <a:solidFill>
                  <a:srgbClr val="58595B"/>
                </a:solidFill>
              </a:rPr>
              <a:pPr/>
              <a:t>‹#›</a:t>
            </a:fld>
            <a:endParaRPr>
              <a:solidFill>
                <a:srgbClr val="58595B"/>
              </a:solidFill>
            </a:endParaRPr>
          </a:p>
        </p:txBody>
      </p:sp>
    </p:spTree>
    <p:extLst>
      <p:ext uri="{BB962C8B-B14F-4D97-AF65-F5344CB8AC3E}">
        <p14:creationId xmlns:p14="http://schemas.microsoft.com/office/powerpoint/2010/main" val="390594004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3.xml><?xml version="1.0" encoding="utf-8"?>
<p:sldLayout xmlns:a="http://schemas.openxmlformats.org/drawingml/2006/main" xmlns:r="http://schemas.openxmlformats.org/officeDocument/2006/relationships" xmlns:p="http://schemas.openxmlformats.org/presentationml/2006/main" preserve="1">
  <p:cSld name="Announcement">
    <p:spTree>
      <p:nvGrpSpPr>
        <p:cNvPr id="1" name=""/>
        <p:cNvGrpSpPr/>
        <p:nvPr/>
      </p:nvGrpSpPr>
      <p:grpSpPr>
        <a:xfrm>
          <a:off x="0" y="0"/>
          <a:ext cx="0" cy="0"/>
          <a:chOff x="0" y="0"/>
          <a:chExt cx="0" cy="0"/>
        </a:xfrm>
      </p:grpSpPr>
      <p:sp>
        <p:nvSpPr>
          <p:cNvPr id="2" name="Title 1"/>
          <p:cNvSpPr>
            <a:spLocks noGrp="1"/>
          </p:cNvSpPr>
          <p:nvPr>
            <p:ph type="title"/>
          </p:nvPr>
        </p:nvSpPr>
        <p:spPr>
          <a:xfrm>
            <a:off x="531812" y="1905000"/>
            <a:ext cx="4800600" cy="1645920"/>
          </a:xfrm>
        </p:spPr>
        <p:txBody>
          <a:bodyPr anchor="b"/>
          <a:lstStyle>
            <a:lvl1pPr algn="l">
              <a:lnSpc>
                <a:spcPct val="80000"/>
              </a:lnSpc>
              <a:defRPr sz="4800" b="0"/>
            </a:lvl1pPr>
          </a:lstStyle>
          <a:p>
            <a:r>
              <a:rPr lang="en-US"/>
              <a:t>Click to edit Master title style</a:t>
            </a:r>
            <a:endParaRPr dirty="0"/>
          </a:p>
        </p:txBody>
      </p:sp>
      <p:sp>
        <p:nvSpPr>
          <p:cNvPr id="3" name="Picture Placeholder 2"/>
          <p:cNvSpPr>
            <a:spLocks noGrp="1"/>
          </p:cNvSpPr>
          <p:nvPr>
            <p:ph type="pic" idx="1"/>
          </p:nvPr>
        </p:nvSpPr>
        <p:spPr>
          <a:xfrm>
            <a:off x="5588456" y="533400"/>
            <a:ext cx="6068558" cy="5410200"/>
          </a:xfrm>
          <a:noFill/>
        </p:spPr>
        <p:txBody>
          <a:bodyPr tIns="182880">
            <a:noAutofit/>
          </a:bodyPr>
          <a:lstStyle>
            <a:lvl1pPr marL="0" indent="0" algn="ctr">
              <a:buNone/>
              <a:defRPr sz="24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t>Click icon to add picture</a:t>
            </a:r>
            <a:endParaRPr/>
          </a:p>
        </p:txBody>
      </p:sp>
      <p:sp>
        <p:nvSpPr>
          <p:cNvPr id="4" name="Text Placeholder 3"/>
          <p:cNvSpPr>
            <a:spLocks noGrp="1"/>
          </p:cNvSpPr>
          <p:nvPr>
            <p:ph type="body" sz="half" idx="2"/>
          </p:nvPr>
        </p:nvSpPr>
        <p:spPr>
          <a:xfrm>
            <a:off x="531812" y="3657600"/>
            <a:ext cx="4800599" cy="1645920"/>
          </a:xfrm>
        </p:spPr>
        <p:txBody>
          <a:bodyPr>
            <a:noAutofit/>
          </a:bodyPr>
          <a:lstStyle>
            <a:lvl1pPr marL="0" indent="0">
              <a:spcBef>
                <a:spcPts val="0"/>
              </a:spcBef>
              <a:buNone/>
              <a:defRPr sz="2400" b="1"/>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p>
            <a:fld id="{FB0417E0-CE0C-C542-9BC5-EFEE1861493A}" type="datetime1">
              <a:rPr lang="en-US" smtClean="0">
                <a:solidFill>
                  <a:srgbClr val="58595B"/>
                </a:solidFill>
              </a:rPr>
              <a:pPr/>
              <a:t>10/15/2018</a:t>
            </a:fld>
            <a:endParaRPr>
              <a:solidFill>
                <a:srgbClr val="58595B"/>
              </a:solidFill>
            </a:endParaRPr>
          </a:p>
        </p:txBody>
      </p:sp>
      <p:sp>
        <p:nvSpPr>
          <p:cNvPr id="6" name="Footer Placeholder 5"/>
          <p:cNvSpPr>
            <a:spLocks noGrp="1"/>
          </p:cNvSpPr>
          <p:nvPr>
            <p:ph type="ftr" sz="quarter" idx="11"/>
          </p:nvPr>
        </p:nvSpPr>
        <p:spPr/>
        <p:txBody>
          <a:bodyPr/>
          <a:lstStyle/>
          <a:p>
            <a:r>
              <a:rPr lang="en-US">
                <a:solidFill>
                  <a:srgbClr val="58595B"/>
                </a:solidFill>
              </a:rPr>
              <a:t>Confidential – Oracle Restricted</a:t>
            </a:r>
            <a:endParaRPr>
              <a:solidFill>
                <a:srgbClr val="58595B"/>
              </a:solidFill>
            </a:endParaRPr>
          </a:p>
        </p:txBody>
      </p:sp>
      <p:sp>
        <p:nvSpPr>
          <p:cNvPr id="7" name="Slide Number Placeholder 6"/>
          <p:cNvSpPr>
            <a:spLocks noGrp="1"/>
          </p:cNvSpPr>
          <p:nvPr>
            <p:ph type="sldNum" sz="quarter" idx="12"/>
          </p:nvPr>
        </p:nvSpPr>
        <p:spPr/>
        <p:txBody>
          <a:bodyPr/>
          <a:lstStyle/>
          <a:p>
            <a:fld id="{C51EAA63-D034-42AE-91FA-B13B9518C7BE}" type="slidenum">
              <a:rPr>
                <a:solidFill>
                  <a:srgbClr val="58595B"/>
                </a:solidFill>
              </a:rPr>
              <a:pPr/>
              <a:t>‹#›</a:t>
            </a:fld>
            <a:endParaRPr>
              <a:solidFill>
                <a:srgbClr val="58595B"/>
              </a:solidFill>
            </a:endParaRPr>
          </a:p>
        </p:txBody>
      </p:sp>
    </p:spTree>
    <p:extLst>
      <p:ext uri="{BB962C8B-B14F-4D97-AF65-F5344CB8AC3E}">
        <p14:creationId xmlns:p14="http://schemas.microsoft.com/office/powerpoint/2010/main" val="11983708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4.xml><?xml version="1.0" encoding="utf-8"?>
<p:sldLayout xmlns:a="http://schemas.openxmlformats.org/drawingml/2006/main" xmlns:r="http://schemas.openxmlformats.org/officeDocument/2006/relationships" xmlns:p="http://schemas.openxmlformats.org/presentationml/2006/main" preserve="1" userDrawn="1">
  <p:cSld name="Remote Speaker Picture">
    <p:spTree>
      <p:nvGrpSpPr>
        <p:cNvPr id="1" name=""/>
        <p:cNvGrpSpPr/>
        <p:nvPr/>
      </p:nvGrpSpPr>
      <p:grpSpPr>
        <a:xfrm>
          <a:off x="0" y="0"/>
          <a:ext cx="0" cy="0"/>
          <a:chOff x="0" y="0"/>
          <a:chExt cx="0" cy="0"/>
        </a:xfrm>
      </p:grpSpPr>
      <p:sp>
        <p:nvSpPr>
          <p:cNvPr id="5" name="Date Placeholder 4"/>
          <p:cNvSpPr>
            <a:spLocks noGrp="1"/>
          </p:cNvSpPr>
          <p:nvPr>
            <p:ph type="dt" sz="half" idx="10"/>
          </p:nvPr>
        </p:nvSpPr>
        <p:spPr/>
        <p:txBody>
          <a:bodyPr/>
          <a:lstStyle/>
          <a:p>
            <a:fld id="{475CDE93-A652-C34A-8B22-A902626B68B4}" type="datetime1">
              <a:rPr lang="en-US" smtClean="0">
                <a:solidFill>
                  <a:srgbClr val="58595B"/>
                </a:solidFill>
              </a:rPr>
              <a:pPr/>
              <a:t>10/15/2018</a:t>
            </a:fld>
            <a:endParaRPr>
              <a:solidFill>
                <a:srgbClr val="58595B"/>
              </a:solidFill>
            </a:endParaRPr>
          </a:p>
        </p:txBody>
      </p:sp>
      <p:sp>
        <p:nvSpPr>
          <p:cNvPr id="6" name="Footer Placeholder 5"/>
          <p:cNvSpPr>
            <a:spLocks noGrp="1"/>
          </p:cNvSpPr>
          <p:nvPr>
            <p:ph type="ftr" sz="quarter" idx="11"/>
          </p:nvPr>
        </p:nvSpPr>
        <p:spPr/>
        <p:txBody>
          <a:bodyPr/>
          <a:lstStyle/>
          <a:p>
            <a:r>
              <a:rPr lang="en-US">
                <a:solidFill>
                  <a:srgbClr val="58595B"/>
                </a:solidFill>
              </a:rPr>
              <a:t>Confidential – Oracle Restricted</a:t>
            </a:r>
            <a:endParaRPr>
              <a:solidFill>
                <a:srgbClr val="58595B"/>
              </a:solidFill>
            </a:endParaRPr>
          </a:p>
        </p:txBody>
      </p:sp>
      <p:sp>
        <p:nvSpPr>
          <p:cNvPr id="7" name="Slide Number Placeholder 6"/>
          <p:cNvSpPr>
            <a:spLocks noGrp="1"/>
          </p:cNvSpPr>
          <p:nvPr>
            <p:ph type="sldNum" sz="quarter" idx="12"/>
          </p:nvPr>
        </p:nvSpPr>
        <p:spPr/>
        <p:txBody>
          <a:bodyPr/>
          <a:lstStyle/>
          <a:p>
            <a:fld id="{C51EAA63-D034-42AE-91FA-B13B9518C7BE}" type="slidenum">
              <a:rPr>
                <a:solidFill>
                  <a:srgbClr val="58595B"/>
                </a:solidFill>
              </a:rPr>
              <a:pPr/>
              <a:t>‹#›</a:t>
            </a:fld>
            <a:endParaRPr>
              <a:solidFill>
                <a:srgbClr val="58595B"/>
              </a:solidFill>
            </a:endParaRPr>
          </a:p>
        </p:txBody>
      </p:sp>
      <p:sp>
        <p:nvSpPr>
          <p:cNvPr id="8" name="Picture Placeholder 15"/>
          <p:cNvSpPr>
            <a:spLocks noGrp="1"/>
          </p:cNvSpPr>
          <p:nvPr>
            <p:ph type="pic" sz="quarter" idx="14" hasCustomPrompt="1"/>
          </p:nvPr>
        </p:nvSpPr>
        <p:spPr>
          <a:xfrm>
            <a:off x="2286000" y="1828800"/>
            <a:ext cx="3474720" cy="3840480"/>
          </a:xfrm>
          <a:solidFill>
            <a:schemeClr val="bg2"/>
          </a:solidFill>
        </p:spPr>
        <p:txBody>
          <a:bodyPr tIns="91440">
            <a:noAutofit/>
          </a:bodyPr>
          <a:lstStyle>
            <a:lvl1pPr marL="0" indent="0" algn="ctr">
              <a:spcBef>
                <a:spcPts val="0"/>
              </a:spcBef>
              <a:buNone/>
              <a:defRPr sz="1800" baseline="0">
                <a:solidFill>
                  <a:schemeClr val="tx1"/>
                </a:solidFill>
              </a:defRPr>
            </a:lvl1pPr>
          </a:lstStyle>
          <a:p>
            <a:r>
              <a:t>Click icon to insert picture</a:t>
            </a:r>
          </a:p>
        </p:txBody>
      </p:sp>
      <p:sp>
        <p:nvSpPr>
          <p:cNvPr id="10" name="Text Placeholder 10"/>
          <p:cNvSpPr>
            <a:spLocks noGrp="1"/>
          </p:cNvSpPr>
          <p:nvPr>
            <p:ph type="body" sz="quarter" idx="15"/>
          </p:nvPr>
        </p:nvSpPr>
        <p:spPr>
          <a:xfrm>
            <a:off x="6035040" y="1828799"/>
            <a:ext cx="5621972" cy="3840480"/>
          </a:xfrm>
        </p:spPr>
        <p:txBody>
          <a:bodyPr anchor="ctr" anchorCtr="0"/>
          <a:lstStyle>
            <a:lvl1pPr>
              <a:spcBef>
                <a:spcPts val="0"/>
              </a:spcBef>
              <a:spcAft>
                <a:spcPts val="800"/>
              </a:spcAft>
              <a:buClr>
                <a:schemeClr val="bg1"/>
              </a:buClr>
              <a:defRPr b="1"/>
            </a:lvl1pPr>
            <a:lvl2pPr marL="228600">
              <a:spcBef>
                <a:spcPts val="0"/>
              </a:spcBef>
              <a:buClr>
                <a:schemeClr val="bg1"/>
              </a:buClr>
              <a:defRPr/>
            </a:lvl2pPr>
          </a:lstStyle>
          <a:p>
            <a:pPr lvl="0"/>
            <a:r>
              <a:rPr lang="en-US"/>
              <a:t>Click to edit Master text styles</a:t>
            </a:r>
          </a:p>
          <a:p>
            <a:pPr lvl="1"/>
            <a:r>
              <a:rPr lang="en-US"/>
              <a:t>Second level</a:t>
            </a:r>
          </a:p>
        </p:txBody>
      </p:sp>
      <p:sp>
        <p:nvSpPr>
          <p:cNvPr id="3" name="Title 2"/>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268955658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5.xml><?xml version="1.0" encoding="utf-8"?>
<p:sldLayout xmlns:a="http://schemas.openxmlformats.org/drawingml/2006/main" xmlns:r="http://schemas.openxmlformats.org/officeDocument/2006/relationships" xmlns:p="http://schemas.openxmlformats.org/presentationml/2006/main" preserve="1">
  <p:cSld name="Quote with Logo">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3198812" y="1905000"/>
            <a:ext cx="8456613" cy="2209800"/>
          </a:xfrm>
        </p:spPr>
        <p:txBody>
          <a:bodyPr anchor="t"/>
          <a:lstStyle>
            <a:lvl1pPr marL="228600" indent="-228600" algn="l">
              <a:defRPr sz="4000" b="0"/>
            </a:lvl1pPr>
          </a:lstStyle>
          <a:p>
            <a:r>
              <a:rPr dirty="0"/>
              <a:t>“Click to type customer or partner quote surrounded by quotation marks.”</a:t>
            </a:r>
          </a:p>
        </p:txBody>
      </p:sp>
      <p:sp>
        <p:nvSpPr>
          <p:cNvPr id="4" name="Text Placeholder 3"/>
          <p:cNvSpPr>
            <a:spLocks noGrp="1"/>
          </p:cNvSpPr>
          <p:nvPr>
            <p:ph type="body" sz="half" idx="2" hasCustomPrompt="1"/>
          </p:nvPr>
        </p:nvSpPr>
        <p:spPr>
          <a:xfrm>
            <a:off x="3503611" y="4191000"/>
            <a:ext cx="8151813" cy="762000"/>
          </a:xfrm>
        </p:spPr>
        <p:txBody>
          <a:bodyPr>
            <a:noAutofit/>
          </a:bodyPr>
          <a:lstStyle>
            <a:lvl1pPr marL="292100" indent="-292100">
              <a:spcBef>
                <a:spcPts val="0"/>
              </a:spcBef>
              <a:buClr>
                <a:schemeClr val="tx1"/>
              </a:buClr>
              <a:buFont typeface="Arial" panose="020B0604020202020204" pitchFamily="34" charset="0"/>
              <a:buChar char="–"/>
              <a:defRPr sz="2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dirty="0"/>
              <a:t>Click to add Name, Title, Company</a:t>
            </a:r>
          </a:p>
        </p:txBody>
      </p:sp>
      <p:sp>
        <p:nvSpPr>
          <p:cNvPr id="5" name="Date Placeholder 4"/>
          <p:cNvSpPr>
            <a:spLocks noGrp="1"/>
          </p:cNvSpPr>
          <p:nvPr>
            <p:ph type="dt" sz="half" idx="10"/>
          </p:nvPr>
        </p:nvSpPr>
        <p:spPr/>
        <p:txBody>
          <a:bodyPr/>
          <a:lstStyle/>
          <a:p>
            <a:fld id="{3A93EB4D-B117-744D-AA0F-E6A85471A48D}" type="datetime1">
              <a:rPr lang="en-US" smtClean="0">
                <a:solidFill>
                  <a:srgbClr val="58595B"/>
                </a:solidFill>
              </a:rPr>
              <a:pPr/>
              <a:t>10/15/2018</a:t>
            </a:fld>
            <a:endParaRPr>
              <a:solidFill>
                <a:srgbClr val="58595B"/>
              </a:solidFill>
            </a:endParaRPr>
          </a:p>
        </p:txBody>
      </p:sp>
      <p:sp>
        <p:nvSpPr>
          <p:cNvPr id="6" name="Footer Placeholder 5"/>
          <p:cNvSpPr>
            <a:spLocks noGrp="1"/>
          </p:cNvSpPr>
          <p:nvPr>
            <p:ph type="ftr" sz="quarter" idx="11"/>
          </p:nvPr>
        </p:nvSpPr>
        <p:spPr/>
        <p:txBody>
          <a:bodyPr/>
          <a:lstStyle/>
          <a:p>
            <a:r>
              <a:rPr lang="en-US">
                <a:solidFill>
                  <a:srgbClr val="58595B"/>
                </a:solidFill>
              </a:rPr>
              <a:t>Confidential – Oracle Restricted</a:t>
            </a:r>
            <a:endParaRPr>
              <a:solidFill>
                <a:srgbClr val="58595B"/>
              </a:solidFill>
            </a:endParaRPr>
          </a:p>
        </p:txBody>
      </p:sp>
      <p:sp>
        <p:nvSpPr>
          <p:cNvPr id="7" name="Slide Number Placeholder 6"/>
          <p:cNvSpPr>
            <a:spLocks noGrp="1"/>
          </p:cNvSpPr>
          <p:nvPr>
            <p:ph type="sldNum" sz="quarter" idx="12"/>
          </p:nvPr>
        </p:nvSpPr>
        <p:spPr/>
        <p:txBody>
          <a:bodyPr/>
          <a:lstStyle/>
          <a:p>
            <a:fld id="{C51EAA63-D034-42AE-91FA-B13B9518C7BE}" type="slidenum">
              <a:rPr>
                <a:solidFill>
                  <a:srgbClr val="58595B"/>
                </a:solidFill>
              </a:rPr>
              <a:pPr/>
              <a:t>‹#›</a:t>
            </a:fld>
            <a:endParaRPr>
              <a:solidFill>
                <a:srgbClr val="58595B"/>
              </a:solidFill>
            </a:endParaRPr>
          </a:p>
        </p:txBody>
      </p:sp>
    </p:spTree>
    <p:extLst>
      <p:ext uri="{BB962C8B-B14F-4D97-AF65-F5344CB8AC3E}">
        <p14:creationId xmlns:p14="http://schemas.microsoft.com/office/powerpoint/2010/main" val="218361108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6.xml><?xml version="1.0" encoding="utf-8"?>
<p:sldLayout xmlns:a="http://schemas.openxmlformats.org/drawingml/2006/main" xmlns:r="http://schemas.openxmlformats.org/officeDocument/2006/relationships" xmlns:p="http://schemas.openxmlformats.org/presentationml/2006/main" preserve="1">
  <p:cSld name="Quote with Pictur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3198812" y="1905000"/>
            <a:ext cx="8456613" cy="2209800"/>
          </a:xfrm>
        </p:spPr>
        <p:txBody>
          <a:bodyPr anchor="t"/>
          <a:lstStyle>
            <a:lvl1pPr marL="228600" indent="-228600" algn="l">
              <a:defRPr sz="4000" b="0"/>
            </a:lvl1pPr>
          </a:lstStyle>
          <a:p>
            <a:r>
              <a:rPr dirty="0"/>
              <a:t>“Click to type customer or partner quote surrounded by quotation marks.”</a:t>
            </a:r>
          </a:p>
        </p:txBody>
      </p:sp>
      <p:sp>
        <p:nvSpPr>
          <p:cNvPr id="4" name="Text Placeholder 3"/>
          <p:cNvSpPr>
            <a:spLocks noGrp="1"/>
          </p:cNvSpPr>
          <p:nvPr>
            <p:ph type="body" sz="half" idx="2" hasCustomPrompt="1"/>
          </p:nvPr>
        </p:nvSpPr>
        <p:spPr>
          <a:xfrm>
            <a:off x="3503611" y="4191000"/>
            <a:ext cx="8151813" cy="762000"/>
          </a:xfrm>
        </p:spPr>
        <p:txBody>
          <a:bodyPr>
            <a:noAutofit/>
          </a:bodyPr>
          <a:lstStyle>
            <a:lvl1pPr marL="292100" indent="-292100">
              <a:spcBef>
                <a:spcPts val="0"/>
              </a:spcBef>
              <a:buClr>
                <a:schemeClr val="tx1"/>
              </a:buClr>
              <a:buFont typeface="Arial" panose="020B0604020202020204" pitchFamily="34" charset="0"/>
              <a:buChar char="–"/>
              <a:defRPr sz="2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dirty="0"/>
              <a:t>Click to add Name, Title, Company</a:t>
            </a:r>
          </a:p>
        </p:txBody>
      </p:sp>
      <p:sp>
        <p:nvSpPr>
          <p:cNvPr id="5" name="Date Placeholder 4"/>
          <p:cNvSpPr>
            <a:spLocks noGrp="1"/>
          </p:cNvSpPr>
          <p:nvPr>
            <p:ph type="dt" sz="half" idx="10"/>
          </p:nvPr>
        </p:nvSpPr>
        <p:spPr/>
        <p:txBody>
          <a:bodyPr/>
          <a:lstStyle/>
          <a:p>
            <a:fld id="{8D78C37D-8EE1-E149-9189-D87BB32FAD49}" type="datetime1">
              <a:rPr lang="en-US" smtClean="0">
                <a:solidFill>
                  <a:srgbClr val="58595B"/>
                </a:solidFill>
              </a:rPr>
              <a:pPr/>
              <a:t>10/15/2018</a:t>
            </a:fld>
            <a:endParaRPr>
              <a:solidFill>
                <a:srgbClr val="58595B"/>
              </a:solidFill>
            </a:endParaRPr>
          </a:p>
        </p:txBody>
      </p:sp>
      <p:sp>
        <p:nvSpPr>
          <p:cNvPr id="6" name="Footer Placeholder 5"/>
          <p:cNvSpPr>
            <a:spLocks noGrp="1"/>
          </p:cNvSpPr>
          <p:nvPr>
            <p:ph type="ftr" sz="quarter" idx="11"/>
          </p:nvPr>
        </p:nvSpPr>
        <p:spPr/>
        <p:txBody>
          <a:bodyPr/>
          <a:lstStyle/>
          <a:p>
            <a:r>
              <a:rPr lang="en-US">
                <a:solidFill>
                  <a:srgbClr val="58595B"/>
                </a:solidFill>
              </a:rPr>
              <a:t>Confidential – Oracle Restricted</a:t>
            </a:r>
            <a:endParaRPr>
              <a:solidFill>
                <a:srgbClr val="58595B"/>
              </a:solidFill>
            </a:endParaRPr>
          </a:p>
        </p:txBody>
      </p:sp>
      <p:sp>
        <p:nvSpPr>
          <p:cNvPr id="7" name="Slide Number Placeholder 6"/>
          <p:cNvSpPr>
            <a:spLocks noGrp="1"/>
          </p:cNvSpPr>
          <p:nvPr>
            <p:ph type="sldNum" sz="quarter" idx="12"/>
          </p:nvPr>
        </p:nvSpPr>
        <p:spPr/>
        <p:txBody>
          <a:bodyPr/>
          <a:lstStyle/>
          <a:p>
            <a:fld id="{C51EAA63-D034-42AE-91FA-B13B9518C7BE}" type="slidenum">
              <a:rPr>
                <a:solidFill>
                  <a:srgbClr val="58595B"/>
                </a:solidFill>
              </a:rPr>
              <a:pPr/>
              <a:t>‹#›</a:t>
            </a:fld>
            <a:endParaRPr>
              <a:solidFill>
                <a:srgbClr val="58595B"/>
              </a:solidFill>
            </a:endParaRPr>
          </a:p>
        </p:txBody>
      </p:sp>
      <p:sp>
        <p:nvSpPr>
          <p:cNvPr id="8" name="Picture Placeholder 15"/>
          <p:cNvSpPr>
            <a:spLocks noGrp="1" noChangeAspect="1"/>
          </p:cNvSpPr>
          <p:nvPr>
            <p:ph type="pic" sz="quarter" idx="14" hasCustomPrompt="1"/>
          </p:nvPr>
        </p:nvSpPr>
        <p:spPr>
          <a:xfrm>
            <a:off x="531812" y="1905000"/>
            <a:ext cx="2194560" cy="3072384"/>
          </a:xfrm>
          <a:solidFill>
            <a:schemeClr val="bg2"/>
          </a:solidFill>
        </p:spPr>
        <p:txBody>
          <a:bodyPr tIns="91440">
            <a:noAutofit/>
          </a:bodyPr>
          <a:lstStyle>
            <a:lvl1pPr marL="0" indent="0" algn="ctr">
              <a:spcBef>
                <a:spcPts val="0"/>
              </a:spcBef>
              <a:buNone/>
              <a:defRPr sz="1800" baseline="0">
                <a:solidFill>
                  <a:schemeClr val="tx1"/>
                </a:solidFill>
              </a:defRPr>
            </a:lvl1pPr>
          </a:lstStyle>
          <a:p>
            <a:r>
              <a:t>Click icon to insert picture</a:t>
            </a:r>
          </a:p>
        </p:txBody>
      </p:sp>
    </p:spTree>
    <p:extLst>
      <p:ext uri="{BB962C8B-B14F-4D97-AF65-F5344CB8AC3E}">
        <p14:creationId xmlns:p14="http://schemas.microsoft.com/office/powerpoint/2010/main" val="325542551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7.xml><?xml version="1.0" encoding="utf-8"?>
<p:sldLayout xmlns:a="http://schemas.openxmlformats.org/drawingml/2006/main" xmlns:r="http://schemas.openxmlformats.org/officeDocument/2006/relationships" xmlns:p="http://schemas.openxmlformats.org/presentationml/2006/main" preserve="1">
  <p:cSld name="Two Content">
    <p:spTree>
      <p:nvGrpSpPr>
        <p:cNvPr id="1" name=""/>
        <p:cNvGrpSpPr/>
        <p:nvPr/>
      </p:nvGrpSpPr>
      <p:grpSpPr>
        <a:xfrm>
          <a:off x="0" y="0"/>
          <a:ext cx="0" cy="0"/>
          <a:chOff x="0" y="0"/>
          <a:chExt cx="0" cy="0"/>
        </a:xfrm>
      </p:grpSpPr>
      <p:cxnSp>
        <p:nvCxnSpPr>
          <p:cNvPr id="9" name="Straight Connector 8"/>
          <p:cNvCxnSpPr/>
          <p:nvPr/>
        </p:nvCxnSpPr>
        <p:spPr bwMode="ltGray">
          <a:xfrm>
            <a:off x="6094413" y="1524000"/>
            <a:ext cx="0" cy="4419600"/>
          </a:xfrm>
          <a:prstGeom prst="line">
            <a:avLst/>
          </a:prstGeom>
          <a:ln w="19050">
            <a:solidFill>
              <a:schemeClr val="bg2"/>
            </a:solidFill>
            <a:miter lim="800000"/>
          </a:ln>
        </p:spPr>
        <p:style>
          <a:lnRef idx="1">
            <a:schemeClr val="accent1"/>
          </a:lnRef>
          <a:fillRef idx="0">
            <a:schemeClr val="accent1"/>
          </a:fillRef>
          <a:effectRef idx="0">
            <a:schemeClr val="accent1"/>
          </a:effectRef>
          <a:fontRef idx="minor">
            <a:schemeClr val="tx1"/>
          </a:fontRef>
        </p:style>
      </p:cxnSp>
      <p:sp>
        <p:nvSpPr>
          <p:cNvPr id="3" name="Content Placeholder 2"/>
          <p:cNvSpPr>
            <a:spLocks noGrp="1"/>
          </p:cNvSpPr>
          <p:nvPr>
            <p:ph sz="half" idx="1"/>
          </p:nvPr>
        </p:nvSpPr>
        <p:spPr>
          <a:xfrm>
            <a:off x="531813" y="1524001"/>
            <a:ext cx="5410199" cy="4419600"/>
          </a:xfrm>
        </p:spPr>
        <p:txBody>
          <a:bodyPr>
            <a:noAutofit/>
          </a:bodyPr>
          <a:lstStyle>
            <a:lvl1pPr>
              <a:defRPr sz="2800"/>
            </a:lvl1pPr>
            <a:lvl2pPr>
              <a:defRPr sz="2400"/>
            </a:lvl2pPr>
            <a:lvl3pPr>
              <a:defRPr sz="2000"/>
            </a:lvl3pPr>
            <a:lvl4pPr>
              <a:defRPr sz="18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Content Placeholder 3"/>
          <p:cNvSpPr>
            <a:spLocks noGrp="1"/>
          </p:cNvSpPr>
          <p:nvPr>
            <p:ph sz="half" idx="2"/>
          </p:nvPr>
        </p:nvSpPr>
        <p:spPr>
          <a:xfrm>
            <a:off x="6246814" y="1524001"/>
            <a:ext cx="5410198" cy="4419600"/>
          </a:xfrm>
        </p:spPr>
        <p:txBody>
          <a:bodyPr>
            <a:noAutofit/>
          </a:bodyPr>
          <a:lstStyle>
            <a:lvl1pPr>
              <a:defRPr sz="2800"/>
            </a:lvl1pPr>
            <a:lvl2pPr>
              <a:defRPr sz="2400"/>
            </a:lvl2pPr>
            <a:lvl3pPr>
              <a:defRPr sz="2000"/>
            </a:lvl3pPr>
            <a:lvl4pPr>
              <a:defRPr sz="18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Date Placeholder 4"/>
          <p:cNvSpPr>
            <a:spLocks noGrp="1"/>
          </p:cNvSpPr>
          <p:nvPr>
            <p:ph type="dt" sz="half" idx="10"/>
          </p:nvPr>
        </p:nvSpPr>
        <p:spPr/>
        <p:txBody>
          <a:bodyPr/>
          <a:lstStyle/>
          <a:p>
            <a:fld id="{D2476CC8-0119-CD49-9F81-5D72F875BE2F}" type="datetime1">
              <a:rPr lang="en-US" smtClean="0">
                <a:solidFill>
                  <a:srgbClr val="58595B"/>
                </a:solidFill>
              </a:rPr>
              <a:pPr/>
              <a:t>10/15/2018</a:t>
            </a:fld>
            <a:endParaRPr>
              <a:solidFill>
                <a:srgbClr val="58595B"/>
              </a:solidFill>
            </a:endParaRPr>
          </a:p>
        </p:txBody>
      </p:sp>
      <p:sp>
        <p:nvSpPr>
          <p:cNvPr id="6" name="Footer Placeholder 5"/>
          <p:cNvSpPr>
            <a:spLocks noGrp="1"/>
          </p:cNvSpPr>
          <p:nvPr>
            <p:ph type="ftr" sz="quarter" idx="11"/>
          </p:nvPr>
        </p:nvSpPr>
        <p:spPr/>
        <p:txBody>
          <a:bodyPr/>
          <a:lstStyle/>
          <a:p>
            <a:r>
              <a:rPr lang="en-US">
                <a:solidFill>
                  <a:srgbClr val="58595B"/>
                </a:solidFill>
              </a:rPr>
              <a:t>Confidential – Oracle Restricted</a:t>
            </a:r>
            <a:endParaRPr>
              <a:solidFill>
                <a:srgbClr val="58595B"/>
              </a:solidFill>
            </a:endParaRPr>
          </a:p>
        </p:txBody>
      </p:sp>
      <p:sp>
        <p:nvSpPr>
          <p:cNvPr id="7" name="Slide Number Placeholder 6"/>
          <p:cNvSpPr>
            <a:spLocks noGrp="1"/>
          </p:cNvSpPr>
          <p:nvPr>
            <p:ph type="sldNum" sz="quarter" idx="12"/>
          </p:nvPr>
        </p:nvSpPr>
        <p:spPr/>
        <p:txBody>
          <a:bodyPr/>
          <a:lstStyle/>
          <a:p>
            <a:fld id="{C51EAA63-D034-42AE-91FA-B13B9518C7BE}" type="slidenum">
              <a:rPr>
                <a:solidFill>
                  <a:srgbClr val="58595B"/>
                </a:solidFill>
              </a:rPr>
              <a:pPr/>
              <a:t>‹#›</a:t>
            </a:fld>
            <a:endParaRPr>
              <a:solidFill>
                <a:srgbClr val="58595B"/>
              </a:solidFill>
            </a:endParaRPr>
          </a:p>
        </p:txBody>
      </p:sp>
      <p:sp>
        <p:nvSpPr>
          <p:cNvPr id="8" name="Title 7"/>
          <p:cNvSpPr>
            <a:spLocks noGrp="1"/>
          </p:cNvSpPr>
          <p:nvPr>
            <p:ph type="title"/>
          </p:nvPr>
        </p:nvSpPr>
        <p:spPr/>
        <p:txBody>
          <a:bodyPr/>
          <a:lstStyle/>
          <a:p>
            <a:r>
              <a:rPr lang="en-US"/>
              <a:t>Click to edit Master title style</a:t>
            </a:r>
            <a:endParaRPr dirty="0"/>
          </a:p>
        </p:txBody>
      </p:sp>
    </p:spTree>
    <p:extLst>
      <p:ext uri="{BB962C8B-B14F-4D97-AF65-F5344CB8AC3E}">
        <p14:creationId xmlns:p14="http://schemas.microsoft.com/office/powerpoint/2010/main" val="234232600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8.xml><?xml version="1.0" encoding="utf-8"?>
<p:sldLayout xmlns:a="http://schemas.openxmlformats.org/drawingml/2006/main" xmlns:r="http://schemas.openxmlformats.org/officeDocument/2006/relationships" xmlns:p="http://schemas.openxmlformats.org/presentationml/2006/main" preserve="1">
  <p:cSld name="1_Roadmap_Two_Column">
    <p:spTree>
      <p:nvGrpSpPr>
        <p:cNvPr id="1" name=""/>
        <p:cNvGrpSpPr/>
        <p:nvPr/>
      </p:nvGrpSpPr>
      <p:grpSpPr>
        <a:xfrm>
          <a:off x="0" y="0"/>
          <a:ext cx="0" cy="0"/>
          <a:chOff x="0" y="0"/>
          <a:chExt cx="0" cy="0"/>
        </a:xfrm>
      </p:grpSpPr>
      <p:cxnSp>
        <p:nvCxnSpPr>
          <p:cNvPr id="9" name="Straight Connector 8"/>
          <p:cNvCxnSpPr/>
          <p:nvPr/>
        </p:nvCxnSpPr>
        <p:spPr bwMode="ltGray">
          <a:xfrm>
            <a:off x="7334490" y="1524000"/>
            <a:ext cx="0" cy="4419600"/>
          </a:xfrm>
          <a:prstGeom prst="line">
            <a:avLst/>
          </a:prstGeom>
          <a:ln w="19050">
            <a:solidFill>
              <a:schemeClr val="bg2"/>
            </a:solidFill>
            <a:miter lim="800000"/>
          </a:ln>
        </p:spPr>
        <p:style>
          <a:lnRef idx="1">
            <a:schemeClr val="accent1"/>
          </a:lnRef>
          <a:fillRef idx="0">
            <a:schemeClr val="accent1"/>
          </a:fillRef>
          <a:effectRef idx="0">
            <a:schemeClr val="accent1"/>
          </a:effectRef>
          <a:fontRef idx="minor">
            <a:schemeClr val="tx1"/>
          </a:fontRef>
        </p:style>
      </p:cxnSp>
      <p:sp>
        <p:nvSpPr>
          <p:cNvPr id="3" name="Content Placeholder 2"/>
          <p:cNvSpPr>
            <a:spLocks noGrp="1"/>
          </p:cNvSpPr>
          <p:nvPr>
            <p:ph sz="half" idx="1" hasCustomPrompt="1"/>
          </p:nvPr>
        </p:nvSpPr>
        <p:spPr>
          <a:xfrm>
            <a:off x="531813" y="1524001"/>
            <a:ext cx="6671656" cy="4419600"/>
          </a:xfrm>
        </p:spPr>
        <p:txBody>
          <a:bodyPr>
            <a:noAutofit/>
          </a:bodyPr>
          <a:lstStyle>
            <a:lvl1pPr marL="0" indent="0">
              <a:buNone/>
              <a:defRPr sz="2400" b="1"/>
            </a:lvl1pPr>
            <a:lvl2pPr marL="236538" indent="-225425">
              <a:buFont typeface="Wingdings" charset="2"/>
              <a:buChar char="§"/>
              <a:tabLst/>
              <a:defRPr sz="2400"/>
            </a:lvl2pPr>
            <a:lvl3pPr>
              <a:defRPr sz="2000"/>
            </a:lvl3pPr>
            <a:lvl4pPr>
              <a:defRPr sz="1800"/>
            </a:lvl4pPr>
            <a:lvl5pPr>
              <a:defRPr sz="1600"/>
            </a:lvl5pPr>
            <a:lvl6pPr>
              <a:defRPr sz="1600"/>
            </a:lvl6pPr>
            <a:lvl7pPr>
              <a:defRPr sz="1600"/>
            </a:lvl7pPr>
            <a:lvl8pPr>
              <a:defRPr sz="1600"/>
            </a:lvl8pPr>
            <a:lvl9pPr>
              <a:defRPr sz="1600"/>
            </a:lvl9pPr>
          </a:lstStyle>
          <a:p>
            <a:pPr lvl="0"/>
            <a:r>
              <a:rPr lang="en-US" dirty="0"/>
              <a:t>Summary</a:t>
            </a:r>
          </a:p>
          <a:p>
            <a:pPr lvl="1"/>
            <a:r>
              <a:rPr lang="en-US" dirty="0"/>
              <a:t>Second level</a:t>
            </a:r>
          </a:p>
          <a:p>
            <a:pPr lvl="2"/>
            <a:r>
              <a:rPr lang="en-US" dirty="0"/>
              <a:t>Third level</a:t>
            </a:r>
          </a:p>
        </p:txBody>
      </p:sp>
      <p:sp>
        <p:nvSpPr>
          <p:cNvPr id="4" name="Content Placeholder 3"/>
          <p:cNvSpPr>
            <a:spLocks noGrp="1"/>
          </p:cNvSpPr>
          <p:nvPr>
            <p:ph sz="half" idx="2" hasCustomPrompt="1"/>
          </p:nvPr>
        </p:nvSpPr>
        <p:spPr>
          <a:xfrm>
            <a:off x="7465512" y="1524001"/>
            <a:ext cx="4191500" cy="4419600"/>
          </a:xfrm>
        </p:spPr>
        <p:txBody>
          <a:bodyPr>
            <a:noAutofit/>
          </a:bodyPr>
          <a:lstStyle>
            <a:lvl1pPr marL="0" indent="0">
              <a:buNone/>
              <a:defRPr sz="2400" b="1" baseline="0"/>
            </a:lvl1pPr>
            <a:lvl2pPr marL="236538" indent="-225425">
              <a:buFont typeface="Wingdings" charset="2"/>
              <a:buChar char="§"/>
              <a:tabLst/>
              <a:defRPr sz="2400"/>
            </a:lvl2pPr>
            <a:lvl3pPr>
              <a:defRPr sz="2000"/>
            </a:lvl3pPr>
            <a:lvl4pPr>
              <a:defRPr sz="1800"/>
            </a:lvl4pPr>
            <a:lvl5pPr>
              <a:defRPr sz="1600"/>
            </a:lvl5pPr>
            <a:lvl6pPr>
              <a:defRPr sz="1600"/>
            </a:lvl6pPr>
            <a:lvl7pPr>
              <a:defRPr sz="1600"/>
            </a:lvl7pPr>
            <a:lvl8pPr>
              <a:defRPr sz="1600"/>
            </a:lvl8pPr>
            <a:lvl9pPr>
              <a:defRPr sz="1600"/>
            </a:lvl9pPr>
          </a:lstStyle>
          <a:p>
            <a:pPr lvl="0"/>
            <a:r>
              <a:rPr lang="en-US" dirty="0"/>
              <a:t>Customer Benefit</a:t>
            </a:r>
          </a:p>
          <a:p>
            <a:pPr lvl="1"/>
            <a:r>
              <a:rPr lang="en-US" dirty="0"/>
              <a:t>Second level</a:t>
            </a:r>
          </a:p>
          <a:p>
            <a:pPr lvl="2"/>
            <a:r>
              <a:rPr lang="en-US" dirty="0"/>
              <a:t>Third level</a:t>
            </a:r>
          </a:p>
        </p:txBody>
      </p:sp>
      <p:sp>
        <p:nvSpPr>
          <p:cNvPr id="5" name="Date Placeholder 4"/>
          <p:cNvSpPr>
            <a:spLocks noGrp="1"/>
          </p:cNvSpPr>
          <p:nvPr>
            <p:ph type="dt" sz="half" idx="10"/>
          </p:nvPr>
        </p:nvSpPr>
        <p:spPr/>
        <p:txBody>
          <a:bodyPr/>
          <a:lstStyle/>
          <a:p>
            <a:fld id="{D2476CC8-0119-CD49-9F81-5D72F875BE2F}" type="datetime1">
              <a:rPr lang="en-US" smtClean="0">
                <a:solidFill>
                  <a:srgbClr val="58595B"/>
                </a:solidFill>
              </a:rPr>
              <a:pPr/>
              <a:t>10/15/2018</a:t>
            </a:fld>
            <a:endParaRPr>
              <a:solidFill>
                <a:srgbClr val="58595B"/>
              </a:solidFill>
            </a:endParaRPr>
          </a:p>
        </p:txBody>
      </p:sp>
      <p:sp>
        <p:nvSpPr>
          <p:cNvPr id="6" name="Footer Placeholder 5"/>
          <p:cNvSpPr>
            <a:spLocks noGrp="1"/>
          </p:cNvSpPr>
          <p:nvPr>
            <p:ph type="ftr" sz="quarter" idx="11"/>
          </p:nvPr>
        </p:nvSpPr>
        <p:spPr/>
        <p:txBody>
          <a:bodyPr/>
          <a:lstStyle/>
          <a:p>
            <a:r>
              <a:rPr lang="en-US">
                <a:solidFill>
                  <a:srgbClr val="58595B"/>
                </a:solidFill>
              </a:rPr>
              <a:t>Confidential – Oracle Restricted</a:t>
            </a:r>
            <a:endParaRPr>
              <a:solidFill>
                <a:srgbClr val="58595B"/>
              </a:solidFill>
            </a:endParaRPr>
          </a:p>
        </p:txBody>
      </p:sp>
      <p:sp>
        <p:nvSpPr>
          <p:cNvPr id="7" name="Slide Number Placeholder 6"/>
          <p:cNvSpPr>
            <a:spLocks noGrp="1"/>
          </p:cNvSpPr>
          <p:nvPr>
            <p:ph type="sldNum" sz="quarter" idx="12"/>
          </p:nvPr>
        </p:nvSpPr>
        <p:spPr/>
        <p:txBody>
          <a:bodyPr/>
          <a:lstStyle/>
          <a:p>
            <a:fld id="{C51EAA63-D034-42AE-91FA-B13B9518C7BE}" type="slidenum">
              <a:rPr>
                <a:solidFill>
                  <a:srgbClr val="58595B"/>
                </a:solidFill>
              </a:rPr>
              <a:pPr/>
              <a:t>‹#›</a:t>
            </a:fld>
            <a:endParaRPr>
              <a:solidFill>
                <a:srgbClr val="58595B"/>
              </a:solidFill>
            </a:endParaRPr>
          </a:p>
        </p:txBody>
      </p:sp>
      <p:sp>
        <p:nvSpPr>
          <p:cNvPr id="8" name="Title 7"/>
          <p:cNvSpPr>
            <a:spLocks noGrp="1"/>
          </p:cNvSpPr>
          <p:nvPr>
            <p:ph type="title"/>
          </p:nvPr>
        </p:nvSpPr>
        <p:spPr/>
        <p:txBody>
          <a:bodyPr/>
          <a:lstStyle/>
          <a:p>
            <a:r>
              <a:rPr lang="en-US"/>
              <a:t>Click to edit Master title style</a:t>
            </a:r>
            <a:endParaRPr dirty="0"/>
          </a:p>
        </p:txBody>
      </p:sp>
    </p:spTree>
    <p:extLst>
      <p:ext uri="{BB962C8B-B14F-4D97-AF65-F5344CB8AC3E}">
        <p14:creationId xmlns:p14="http://schemas.microsoft.com/office/powerpoint/2010/main" val="261534630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9.xml><?xml version="1.0" encoding="utf-8"?>
<p:sldLayout xmlns:a="http://schemas.openxmlformats.org/drawingml/2006/main" xmlns:r="http://schemas.openxmlformats.org/officeDocument/2006/relationships" xmlns:p="http://schemas.openxmlformats.org/presentationml/2006/main" preserve="1">
  <p:cSld name="Three Content">
    <p:spTree>
      <p:nvGrpSpPr>
        <p:cNvPr id="1" name=""/>
        <p:cNvGrpSpPr/>
        <p:nvPr/>
      </p:nvGrpSpPr>
      <p:grpSpPr>
        <a:xfrm>
          <a:off x="0" y="0"/>
          <a:ext cx="0" cy="0"/>
          <a:chOff x="0" y="0"/>
          <a:chExt cx="0" cy="0"/>
        </a:xfrm>
      </p:grpSpPr>
      <p:cxnSp>
        <p:nvCxnSpPr>
          <p:cNvPr id="9" name="Straight Connector 8"/>
          <p:cNvCxnSpPr/>
          <p:nvPr/>
        </p:nvCxnSpPr>
        <p:spPr bwMode="ltGray">
          <a:xfrm>
            <a:off x="4189412" y="1524000"/>
            <a:ext cx="0" cy="4419600"/>
          </a:xfrm>
          <a:prstGeom prst="line">
            <a:avLst/>
          </a:prstGeom>
          <a:ln w="19050">
            <a:solidFill>
              <a:schemeClr val="bg2"/>
            </a:solidFill>
            <a:miter lim="800000"/>
          </a:ln>
        </p:spPr>
        <p:style>
          <a:lnRef idx="1">
            <a:schemeClr val="accent1"/>
          </a:lnRef>
          <a:fillRef idx="0">
            <a:schemeClr val="accent1"/>
          </a:fillRef>
          <a:effectRef idx="0">
            <a:schemeClr val="accent1"/>
          </a:effectRef>
          <a:fontRef idx="minor">
            <a:schemeClr val="tx1"/>
          </a:fontRef>
        </p:style>
      </p:cxnSp>
      <p:cxnSp>
        <p:nvCxnSpPr>
          <p:cNvPr id="10" name="Straight Connector 9"/>
          <p:cNvCxnSpPr/>
          <p:nvPr/>
        </p:nvCxnSpPr>
        <p:spPr bwMode="ltGray">
          <a:xfrm>
            <a:off x="7999412" y="1524000"/>
            <a:ext cx="0" cy="4419600"/>
          </a:xfrm>
          <a:prstGeom prst="line">
            <a:avLst/>
          </a:prstGeom>
          <a:ln w="19050">
            <a:solidFill>
              <a:schemeClr val="bg2"/>
            </a:solidFill>
            <a:miter lim="800000"/>
          </a:ln>
        </p:spPr>
        <p:style>
          <a:lnRef idx="1">
            <a:schemeClr val="accent1"/>
          </a:lnRef>
          <a:fillRef idx="0">
            <a:schemeClr val="accent1"/>
          </a:fillRef>
          <a:effectRef idx="0">
            <a:schemeClr val="accent1"/>
          </a:effectRef>
          <a:fontRef idx="minor">
            <a:schemeClr val="tx1"/>
          </a:fontRef>
        </p:style>
      </p:cxnSp>
      <p:sp>
        <p:nvSpPr>
          <p:cNvPr id="3" name="Content Placeholder 2"/>
          <p:cNvSpPr>
            <a:spLocks noGrp="1"/>
          </p:cNvSpPr>
          <p:nvPr>
            <p:ph sz="half" idx="1"/>
          </p:nvPr>
        </p:nvSpPr>
        <p:spPr>
          <a:xfrm>
            <a:off x="531814" y="1524001"/>
            <a:ext cx="3474720" cy="4419600"/>
          </a:xfrm>
        </p:spPr>
        <p:txBody>
          <a:bodyPr>
            <a:noAutofit/>
          </a:bodyPr>
          <a:lstStyle>
            <a:lvl1pPr>
              <a:defRPr sz="2400"/>
            </a:lvl1pPr>
            <a:lvl2pPr>
              <a:defRPr sz="2000"/>
            </a:lvl2pPr>
            <a:lvl3pPr>
              <a:defRPr sz="1800"/>
            </a:lvl3pPr>
            <a:lvl4pPr>
              <a:defRPr sz="1600"/>
            </a:lvl4pPr>
            <a:lvl5pPr>
              <a:defRPr sz="1400"/>
            </a:lvl5pPr>
            <a:lvl6pPr>
              <a:defRPr sz="1400"/>
            </a:lvl6pPr>
            <a:lvl7pPr>
              <a:defRPr sz="1400"/>
            </a:lvl7pPr>
            <a:lvl8pPr>
              <a:defRPr sz="1400"/>
            </a:lvl8pPr>
            <a:lvl9pPr>
              <a:defRPr sz="14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Content Placeholder 3"/>
          <p:cNvSpPr>
            <a:spLocks noGrp="1"/>
          </p:cNvSpPr>
          <p:nvPr>
            <p:ph sz="half" idx="2"/>
          </p:nvPr>
        </p:nvSpPr>
        <p:spPr>
          <a:xfrm>
            <a:off x="4357052" y="1524001"/>
            <a:ext cx="3474720" cy="4419600"/>
          </a:xfrm>
        </p:spPr>
        <p:txBody>
          <a:bodyPr>
            <a:noAutofit/>
          </a:bodyPr>
          <a:lstStyle>
            <a:lvl1pPr>
              <a:defRPr sz="2400"/>
            </a:lvl1pPr>
            <a:lvl2pPr>
              <a:defRPr sz="2000"/>
            </a:lvl2pPr>
            <a:lvl3pPr>
              <a:defRPr sz="1800"/>
            </a:lvl3pPr>
            <a:lvl4pPr>
              <a:defRPr sz="1600"/>
            </a:lvl4pPr>
            <a:lvl5pPr>
              <a:defRPr sz="1400"/>
            </a:lvl5pPr>
            <a:lvl6pPr>
              <a:defRPr sz="1400"/>
            </a:lvl6pPr>
            <a:lvl7pPr>
              <a:defRPr sz="1400"/>
            </a:lvl7pPr>
            <a:lvl8pPr>
              <a:defRPr sz="1400"/>
            </a:lvl8pPr>
            <a:lvl9pPr>
              <a:defRPr sz="14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Date Placeholder 4"/>
          <p:cNvSpPr>
            <a:spLocks noGrp="1"/>
          </p:cNvSpPr>
          <p:nvPr>
            <p:ph type="dt" sz="half" idx="10"/>
          </p:nvPr>
        </p:nvSpPr>
        <p:spPr/>
        <p:txBody>
          <a:bodyPr/>
          <a:lstStyle/>
          <a:p>
            <a:fld id="{2145F90A-0472-4143-BC39-0CF84D764E6E}" type="datetime1">
              <a:rPr lang="en-US" smtClean="0">
                <a:solidFill>
                  <a:srgbClr val="58595B"/>
                </a:solidFill>
              </a:rPr>
              <a:pPr/>
              <a:t>10/15/2018</a:t>
            </a:fld>
            <a:endParaRPr>
              <a:solidFill>
                <a:srgbClr val="58595B"/>
              </a:solidFill>
            </a:endParaRPr>
          </a:p>
        </p:txBody>
      </p:sp>
      <p:sp>
        <p:nvSpPr>
          <p:cNvPr id="6" name="Footer Placeholder 5"/>
          <p:cNvSpPr>
            <a:spLocks noGrp="1"/>
          </p:cNvSpPr>
          <p:nvPr>
            <p:ph type="ftr" sz="quarter" idx="11"/>
          </p:nvPr>
        </p:nvSpPr>
        <p:spPr/>
        <p:txBody>
          <a:bodyPr/>
          <a:lstStyle/>
          <a:p>
            <a:r>
              <a:rPr lang="en-US">
                <a:solidFill>
                  <a:srgbClr val="58595B"/>
                </a:solidFill>
              </a:rPr>
              <a:t>Confidential – Oracle Restricted</a:t>
            </a:r>
            <a:endParaRPr>
              <a:solidFill>
                <a:srgbClr val="58595B"/>
              </a:solidFill>
            </a:endParaRPr>
          </a:p>
        </p:txBody>
      </p:sp>
      <p:sp>
        <p:nvSpPr>
          <p:cNvPr id="7" name="Slide Number Placeholder 6"/>
          <p:cNvSpPr>
            <a:spLocks noGrp="1"/>
          </p:cNvSpPr>
          <p:nvPr>
            <p:ph type="sldNum" sz="quarter" idx="12"/>
          </p:nvPr>
        </p:nvSpPr>
        <p:spPr/>
        <p:txBody>
          <a:bodyPr/>
          <a:lstStyle/>
          <a:p>
            <a:fld id="{C51EAA63-D034-42AE-91FA-B13B9518C7BE}" type="slidenum">
              <a:rPr>
                <a:solidFill>
                  <a:srgbClr val="58595B"/>
                </a:solidFill>
              </a:rPr>
              <a:pPr/>
              <a:t>‹#›</a:t>
            </a:fld>
            <a:endParaRPr>
              <a:solidFill>
                <a:srgbClr val="58595B"/>
              </a:solidFill>
            </a:endParaRPr>
          </a:p>
        </p:txBody>
      </p:sp>
      <p:sp>
        <p:nvSpPr>
          <p:cNvPr id="8" name="Content Placeholder 3"/>
          <p:cNvSpPr>
            <a:spLocks noGrp="1"/>
          </p:cNvSpPr>
          <p:nvPr>
            <p:ph sz="half" idx="13"/>
          </p:nvPr>
        </p:nvSpPr>
        <p:spPr>
          <a:xfrm>
            <a:off x="8182292" y="1524001"/>
            <a:ext cx="3474720" cy="4419600"/>
          </a:xfrm>
        </p:spPr>
        <p:txBody>
          <a:bodyPr>
            <a:noAutofit/>
          </a:bodyPr>
          <a:lstStyle>
            <a:lvl1pPr>
              <a:defRPr sz="2400"/>
            </a:lvl1pPr>
            <a:lvl2pPr>
              <a:defRPr sz="2000"/>
            </a:lvl2pPr>
            <a:lvl3pPr>
              <a:defRPr sz="1800"/>
            </a:lvl3pPr>
            <a:lvl4pPr>
              <a:defRPr sz="1600"/>
            </a:lvl4pPr>
            <a:lvl5pPr>
              <a:defRPr sz="1400"/>
            </a:lvl5pPr>
            <a:lvl6pPr>
              <a:defRPr sz="1400"/>
            </a:lvl6pPr>
            <a:lvl7pPr>
              <a:defRPr sz="1400"/>
            </a:lvl7pPr>
            <a:lvl8pPr>
              <a:defRPr sz="1400"/>
            </a:lvl8pPr>
            <a:lvl9pPr>
              <a:defRPr sz="14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1" name="Title 10"/>
          <p:cNvSpPr>
            <a:spLocks noGrp="1"/>
          </p:cNvSpPr>
          <p:nvPr>
            <p:ph type="title"/>
          </p:nvPr>
        </p:nvSpPr>
        <p:spPr/>
        <p:txBody>
          <a:bodyPr/>
          <a:lstStyle/>
          <a:p>
            <a:r>
              <a:rPr lang="en-US"/>
              <a:t>Click to edit Master title style</a:t>
            </a:r>
            <a:endParaRPr dirty="0"/>
          </a:p>
        </p:txBody>
      </p:sp>
    </p:spTree>
    <p:extLst>
      <p:ext uri="{BB962C8B-B14F-4D97-AF65-F5344CB8AC3E}">
        <p14:creationId xmlns:p14="http://schemas.microsoft.com/office/powerpoint/2010/main" val="373505755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a:p>
        </p:txBody>
      </p:sp>
      <p:sp>
        <p:nvSpPr>
          <p:cNvPr id="3" name="Content Placeholder 2"/>
          <p:cNvSpPr>
            <a:spLocks noGrp="1"/>
          </p:cNvSpPr>
          <p:nvPr>
            <p:ph idx="1"/>
          </p:nvPr>
        </p:nvSpPr>
        <p:spPr>
          <a:xfrm>
            <a:off x="531151" y="1524001"/>
            <a:ext cx="11126522" cy="441960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a:p>
        </p:txBody>
      </p:sp>
      <p:sp>
        <p:nvSpPr>
          <p:cNvPr id="4" name="Date Placeholder 3"/>
          <p:cNvSpPr>
            <a:spLocks noGrp="1"/>
          </p:cNvSpPr>
          <p:nvPr>
            <p:ph type="dt" sz="half" idx="10"/>
          </p:nvPr>
        </p:nvSpPr>
        <p:spPr/>
        <p:txBody>
          <a:bodyPr/>
          <a:lstStyle/>
          <a:p>
            <a:endParaRPr/>
          </a:p>
        </p:txBody>
      </p:sp>
      <p:sp>
        <p:nvSpPr>
          <p:cNvPr id="5" name="Footer Placeholder 4"/>
          <p:cNvSpPr>
            <a:spLocks noGrp="1"/>
          </p:cNvSpPr>
          <p:nvPr>
            <p:ph type="ftr" sz="quarter" idx="11"/>
          </p:nvPr>
        </p:nvSpPr>
        <p:spPr/>
        <p:txBody>
          <a:bodyPr/>
          <a:lstStyle/>
          <a:p>
            <a:r>
              <a:rPr lang="en-US"/>
              <a:t>Confidential – Oracle Internal/Restricted/Highly Restricted</a:t>
            </a:r>
            <a:endParaRPr/>
          </a:p>
        </p:txBody>
      </p:sp>
      <p:sp>
        <p:nvSpPr>
          <p:cNvPr id="6" name="Slide Number Placeholder 5"/>
          <p:cNvSpPr>
            <a:spLocks noGrp="1"/>
          </p:cNvSpPr>
          <p:nvPr>
            <p:ph type="sldNum" sz="quarter" idx="12"/>
          </p:nvPr>
        </p:nvSpPr>
        <p:spPr/>
        <p:txBody>
          <a:bodyPr/>
          <a:lstStyle/>
          <a:p>
            <a:fld id="{C51EAA63-D034-42AE-91FA-B13B9518C7BE}" type="slidenum">
              <a:rPr/>
              <a:t>‹#›</a:t>
            </a:fld>
            <a:endParaRPr/>
          </a:p>
        </p:txBody>
      </p:sp>
    </p:spTree>
    <p:extLst>
      <p:ext uri="{BB962C8B-B14F-4D97-AF65-F5344CB8AC3E}">
        <p14:creationId xmlns:p14="http://schemas.microsoft.com/office/powerpoint/2010/main" val="20752384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0.xml><?xml version="1.0" encoding="utf-8"?>
<p:sldLayout xmlns:a="http://schemas.openxmlformats.org/drawingml/2006/main" xmlns:r="http://schemas.openxmlformats.org/officeDocument/2006/relationships" xmlns:p="http://schemas.openxmlformats.org/presentationml/2006/main" preserve="1">
  <p:cSld name="Four Content">
    <p:spTree>
      <p:nvGrpSpPr>
        <p:cNvPr id="1" name=""/>
        <p:cNvGrpSpPr/>
        <p:nvPr/>
      </p:nvGrpSpPr>
      <p:grpSpPr>
        <a:xfrm>
          <a:off x="0" y="0"/>
          <a:ext cx="0" cy="0"/>
          <a:chOff x="0" y="0"/>
          <a:chExt cx="0" cy="0"/>
        </a:xfrm>
      </p:grpSpPr>
      <p:sp>
        <p:nvSpPr>
          <p:cNvPr id="3" name="Content Placeholder 2"/>
          <p:cNvSpPr>
            <a:spLocks noGrp="1"/>
          </p:cNvSpPr>
          <p:nvPr>
            <p:ph sz="half" idx="1"/>
          </p:nvPr>
        </p:nvSpPr>
        <p:spPr>
          <a:xfrm>
            <a:off x="531813" y="1524001"/>
            <a:ext cx="5410199" cy="2133599"/>
          </a:xfrm>
        </p:spPr>
        <p:txBody>
          <a:bodyPr>
            <a:noAutofit/>
          </a:bodyPr>
          <a:lstStyle>
            <a:lvl1pPr>
              <a:defRPr sz="2400"/>
            </a:lvl1pPr>
            <a:lvl2pPr>
              <a:defRPr sz="2000"/>
            </a:lvl2pPr>
            <a:lvl3pPr>
              <a:defRPr sz="1800"/>
            </a:lvl3pPr>
            <a:lvl4pPr>
              <a:defRPr sz="1600"/>
            </a:lvl4pPr>
            <a:lvl5pPr>
              <a:defRPr sz="1400"/>
            </a:lvl5pPr>
            <a:lvl6pPr>
              <a:defRPr sz="1400"/>
            </a:lvl6pPr>
            <a:lvl7pPr>
              <a:defRPr sz="1400"/>
            </a:lvl7pPr>
            <a:lvl8pPr>
              <a:defRPr sz="1400"/>
            </a:lvl8pPr>
            <a:lvl9pPr>
              <a:defRPr sz="14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Content Placeholder 3"/>
          <p:cNvSpPr>
            <a:spLocks noGrp="1"/>
          </p:cNvSpPr>
          <p:nvPr>
            <p:ph sz="half" idx="2"/>
          </p:nvPr>
        </p:nvSpPr>
        <p:spPr>
          <a:xfrm>
            <a:off x="6246814" y="1524001"/>
            <a:ext cx="5410198" cy="2133599"/>
          </a:xfrm>
        </p:spPr>
        <p:txBody>
          <a:bodyPr>
            <a:noAutofit/>
          </a:bodyPr>
          <a:lstStyle>
            <a:lvl1pPr>
              <a:defRPr sz="2400"/>
            </a:lvl1pPr>
            <a:lvl2pPr>
              <a:defRPr sz="2000"/>
            </a:lvl2pPr>
            <a:lvl3pPr>
              <a:defRPr sz="1800"/>
            </a:lvl3pPr>
            <a:lvl4pPr>
              <a:defRPr sz="1600"/>
            </a:lvl4pPr>
            <a:lvl5pPr>
              <a:defRPr sz="1400"/>
            </a:lvl5pPr>
            <a:lvl6pPr>
              <a:defRPr sz="1400"/>
            </a:lvl6pPr>
            <a:lvl7pPr>
              <a:defRPr sz="1400"/>
            </a:lvl7pPr>
            <a:lvl8pPr>
              <a:defRPr sz="1400"/>
            </a:lvl8pPr>
            <a:lvl9pPr>
              <a:defRPr sz="14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Date Placeholder 4"/>
          <p:cNvSpPr>
            <a:spLocks noGrp="1"/>
          </p:cNvSpPr>
          <p:nvPr>
            <p:ph type="dt" sz="half" idx="10"/>
          </p:nvPr>
        </p:nvSpPr>
        <p:spPr/>
        <p:txBody>
          <a:bodyPr/>
          <a:lstStyle/>
          <a:p>
            <a:fld id="{0AC7F753-94B2-044F-B441-C6735EBDC4A2}" type="datetime1">
              <a:rPr lang="en-US" smtClean="0">
                <a:solidFill>
                  <a:srgbClr val="58595B"/>
                </a:solidFill>
              </a:rPr>
              <a:pPr/>
              <a:t>10/15/2018</a:t>
            </a:fld>
            <a:endParaRPr>
              <a:solidFill>
                <a:srgbClr val="58595B"/>
              </a:solidFill>
            </a:endParaRPr>
          </a:p>
        </p:txBody>
      </p:sp>
      <p:sp>
        <p:nvSpPr>
          <p:cNvPr id="6" name="Footer Placeholder 5"/>
          <p:cNvSpPr>
            <a:spLocks noGrp="1"/>
          </p:cNvSpPr>
          <p:nvPr>
            <p:ph type="ftr" sz="quarter" idx="11"/>
          </p:nvPr>
        </p:nvSpPr>
        <p:spPr/>
        <p:txBody>
          <a:bodyPr/>
          <a:lstStyle/>
          <a:p>
            <a:r>
              <a:rPr lang="en-US">
                <a:solidFill>
                  <a:srgbClr val="58595B"/>
                </a:solidFill>
              </a:rPr>
              <a:t>Confidential – Oracle Restricted</a:t>
            </a:r>
            <a:endParaRPr>
              <a:solidFill>
                <a:srgbClr val="58595B"/>
              </a:solidFill>
            </a:endParaRPr>
          </a:p>
        </p:txBody>
      </p:sp>
      <p:sp>
        <p:nvSpPr>
          <p:cNvPr id="7" name="Slide Number Placeholder 6"/>
          <p:cNvSpPr>
            <a:spLocks noGrp="1"/>
          </p:cNvSpPr>
          <p:nvPr>
            <p:ph type="sldNum" sz="quarter" idx="12"/>
          </p:nvPr>
        </p:nvSpPr>
        <p:spPr/>
        <p:txBody>
          <a:bodyPr/>
          <a:lstStyle/>
          <a:p>
            <a:fld id="{C51EAA63-D034-42AE-91FA-B13B9518C7BE}" type="slidenum">
              <a:rPr>
                <a:solidFill>
                  <a:srgbClr val="58595B"/>
                </a:solidFill>
              </a:rPr>
              <a:pPr/>
              <a:t>‹#›</a:t>
            </a:fld>
            <a:endParaRPr>
              <a:solidFill>
                <a:srgbClr val="58595B"/>
              </a:solidFill>
            </a:endParaRPr>
          </a:p>
        </p:txBody>
      </p:sp>
      <p:sp>
        <p:nvSpPr>
          <p:cNvPr id="8" name="Content Placeholder 2"/>
          <p:cNvSpPr>
            <a:spLocks noGrp="1"/>
          </p:cNvSpPr>
          <p:nvPr>
            <p:ph sz="half" idx="13"/>
          </p:nvPr>
        </p:nvSpPr>
        <p:spPr>
          <a:xfrm>
            <a:off x="531813" y="3810001"/>
            <a:ext cx="5410199" cy="2133599"/>
          </a:xfrm>
        </p:spPr>
        <p:txBody>
          <a:bodyPr>
            <a:noAutofit/>
          </a:bodyPr>
          <a:lstStyle>
            <a:lvl1pPr>
              <a:defRPr sz="2400"/>
            </a:lvl1pPr>
            <a:lvl2pPr>
              <a:defRPr sz="2000"/>
            </a:lvl2pPr>
            <a:lvl3pPr>
              <a:defRPr sz="1800"/>
            </a:lvl3pPr>
            <a:lvl4pPr>
              <a:defRPr sz="1600"/>
            </a:lvl4pPr>
            <a:lvl5pPr>
              <a:defRPr sz="1400"/>
            </a:lvl5pPr>
            <a:lvl6pPr>
              <a:defRPr sz="1400"/>
            </a:lvl6pPr>
            <a:lvl7pPr>
              <a:defRPr sz="1400"/>
            </a:lvl7pPr>
            <a:lvl8pPr>
              <a:defRPr sz="1400"/>
            </a:lvl8pPr>
            <a:lvl9pPr>
              <a:defRPr sz="14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9" name="Content Placeholder 3"/>
          <p:cNvSpPr>
            <a:spLocks noGrp="1"/>
          </p:cNvSpPr>
          <p:nvPr>
            <p:ph sz="half" idx="14"/>
          </p:nvPr>
        </p:nvSpPr>
        <p:spPr>
          <a:xfrm>
            <a:off x="6246814" y="3810001"/>
            <a:ext cx="5410198" cy="2133599"/>
          </a:xfrm>
        </p:spPr>
        <p:txBody>
          <a:bodyPr>
            <a:noAutofit/>
          </a:bodyPr>
          <a:lstStyle>
            <a:lvl1pPr>
              <a:defRPr sz="2400"/>
            </a:lvl1pPr>
            <a:lvl2pPr>
              <a:defRPr sz="2000"/>
            </a:lvl2pPr>
            <a:lvl3pPr>
              <a:defRPr sz="1800"/>
            </a:lvl3pPr>
            <a:lvl4pPr>
              <a:defRPr sz="1600"/>
            </a:lvl4pPr>
            <a:lvl5pPr>
              <a:defRPr sz="1400"/>
            </a:lvl5pPr>
            <a:lvl6pPr>
              <a:defRPr sz="1400"/>
            </a:lvl6pPr>
            <a:lvl7pPr>
              <a:defRPr sz="1400"/>
            </a:lvl7pPr>
            <a:lvl8pPr>
              <a:defRPr sz="1400"/>
            </a:lvl8pPr>
            <a:lvl9pPr>
              <a:defRPr sz="14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cxnSp>
        <p:nvCxnSpPr>
          <p:cNvPr id="10" name="Straight Connector 9"/>
          <p:cNvCxnSpPr/>
          <p:nvPr/>
        </p:nvCxnSpPr>
        <p:spPr bwMode="ltGray">
          <a:xfrm>
            <a:off x="6094413" y="1524000"/>
            <a:ext cx="0" cy="4419600"/>
          </a:xfrm>
          <a:prstGeom prst="line">
            <a:avLst/>
          </a:prstGeom>
          <a:ln w="19050">
            <a:solidFill>
              <a:schemeClr val="bg2"/>
            </a:solidFill>
            <a:miter lim="800000"/>
          </a:ln>
        </p:spPr>
        <p:style>
          <a:lnRef idx="1">
            <a:schemeClr val="accent1"/>
          </a:lnRef>
          <a:fillRef idx="0">
            <a:schemeClr val="accent1"/>
          </a:fillRef>
          <a:effectRef idx="0">
            <a:schemeClr val="accent1"/>
          </a:effectRef>
          <a:fontRef idx="minor">
            <a:schemeClr val="tx1"/>
          </a:fontRef>
        </p:style>
      </p:cxnSp>
      <p:sp>
        <p:nvSpPr>
          <p:cNvPr id="11" name="Title 10"/>
          <p:cNvSpPr>
            <a:spLocks noGrp="1"/>
          </p:cNvSpPr>
          <p:nvPr>
            <p:ph type="title"/>
          </p:nvPr>
        </p:nvSpPr>
        <p:spPr/>
        <p:txBody>
          <a:bodyPr/>
          <a:lstStyle/>
          <a:p>
            <a:r>
              <a:rPr lang="en-US"/>
              <a:t>Click to edit Master title style</a:t>
            </a:r>
            <a:endParaRPr dirty="0"/>
          </a:p>
        </p:txBody>
      </p:sp>
    </p:spTree>
    <p:extLst>
      <p:ext uri="{BB962C8B-B14F-4D97-AF65-F5344CB8AC3E}">
        <p14:creationId xmlns:p14="http://schemas.microsoft.com/office/powerpoint/2010/main" val="347424876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1.xml><?xml version="1.0" encoding="utf-8"?>
<p:sldLayout xmlns:a="http://schemas.openxmlformats.org/drawingml/2006/main" xmlns:r="http://schemas.openxmlformats.org/officeDocument/2006/relationships" xmlns:p="http://schemas.openxmlformats.org/presentationml/2006/main" preserve="1">
  <p:cSld name="Quadrant for Infographics">
    <p:spTree>
      <p:nvGrpSpPr>
        <p:cNvPr id="1" name=""/>
        <p:cNvGrpSpPr/>
        <p:nvPr/>
      </p:nvGrpSpPr>
      <p:grpSpPr>
        <a:xfrm>
          <a:off x="0" y="0"/>
          <a:ext cx="0" cy="0"/>
          <a:chOff x="0" y="0"/>
          <a:chExt cx="0" cy="0"/>
        </a:xfrm>
      </p:grpSpPr>
      <p:sp>
        <p:nvSpPr>
          <p:cNvPr id="5" name="Date Placeholder 4"/>
          <p:cNvSpPr>
            <a:spLocks noGrp="1"/>
          </p:cNvSpPr>
          <p:nvPr>
            <p:ph type="dt" sz="half" idx="10"/>
          </p:nvPr>
        </p:nvSpPr>
        <p:spPr/>
        <p:txBody>
          <a:bodyPr/>
          <a:lstStyle/>
          <a:p>
            <a:fld id="{EF542D48-4FDF-0048-AF1A-6852B0AB2729}" type="datetime1">
              <a:rPr lang="en-US" smtClean="0">
                <a:solidFill>
                  <a:srgbClr val="58595B"/>
                </a:solidFill>
              </a:rPr>
              <a:pPr/>
              <a:t>10/15/2018</a:t>
            </a:fld>
            <a:endParaRPr>
              <a:solidFill>
                <a:srgbClr val="58595B"/>
              </a:solidFill>
            </a:endParaRPr>
          </a:p>
        </p:txBody>
      </p:sp>
      <p:sp>
        <p:nvSpPr>
          <p:cNvPr id="6" name="Footer Placeholder 5"/>
          <p:cNvSpPr>
            <a:spLocks noGrp="1"/>
          </p:cNvSpPr>
          <p:nvPr>
            <p:ph type="ftr" sz="quarter" idx="11"/>
          </p:nvPr>
        </p:nvSpPr>
        <p:spPr/>
        <p:txBody>
          <a:bodyPr/>
          <a:lstStyle/>
          <a:p>
            <a:r>
              <a:rPr lang="en-US">
                <a:solidFill>
                  <a:srgbClr val="58595B"/>
                </a:solidFill>
              </a:rPr>
              <a:t>Confidential – Oracle Restricted</a:t>
            </a:r>
            <a:endParaRPr>
              <a:solidFill>
                <a:srgbClr val="58595B"/>
              </a:solidFill>
            </a:endParaRPr>
          </a:p>
        </p:txBody>
      </p:sp>
      <p:sp>
        <p:nvSpPr>
          <p:cNvPr id="7" name="Slide Number Placeholder 6"/>
          <p:cNvSpPr>
            <a:spLocks noGrp="1"/>
          </p:cNvSpPr>
          <p:nvPr>
            <p:ph type="sldNum" sz="quarter" idx="12"/>
          </p:nvPr>
        </p:nvSpPr>
        <p:spPr/>
        <p:txBody>
          <a:bodyPr/>
          <a:lstStyle/>
          <a:p>
            <a:fld id="{C51EAA63-D034-42AE-91FA-B13B9518C7BE}" type="slidenum">
              <a:rPr>
                <a:solidFill>
                  <a:srgbClr val="58595B"/>
                </a:solidFill>
              </a:rPr>
              <a:pPr/>
              <a:t>‹#›</a:t>
            </a:fld>
            <a:endParaRPr>
              <a:solidFill>
                <a:srgbClr val="58595B"/>
              </a:solidFill>
            </a:endParaRPr>
          </a:p>
        </p:txBody>
      </p:sp>
      <p:cxnSp>
        <p:nvCxnSpPr>
          <p:cNvPr id="10" name="Straight Connector 9"/>
          <p:cNvCxnSpPr/>
          <p:nvPr/>
        </p:nvCxnSpPr>
        <p:spPr bwMode="ltGray">
          <a:xfrm>
            <a:off x="6094413" y="1524000"/>
            <a:ext cx="0" cy="4419600"/>
          </a:xfrm>
          <a:prstGeom prst="line">
            <a:avLst/>
          </a:prstGeom>
          <a:ln w="19050">
            <a:solidFill>
              <a:schemeClr val="bg2"/>
            </a:solidFill>
            <a:miter lim="800000"/>
          </a:ln>
        </p:spPr>
        <p:style>
          <a:lnRef idx="1">
            <a:schemeClr val="accent1"/>
          </a:lnRef>
          <a:fillRef idx="0">
            <a:schemeClr val="accent1"/>
          </a:fillRef>
          <a:effectRef idx="0">
            <a:schemeClr val="accent1"/>
          </a:effectRef>
          <a:fontRef idx="minor">
            <a:schemeClr val="tx1"/>
          </a:fontRef>
        </p:style>
      </p:cxnSp>
      <p:sp>
        <p:nvSpPr>
          <p:cNvPr id="12" name="Text Placeholder 11"/>
          <p:cNvSpPr>
            <a:spLocks noGrp="1"/>
          </p:cNvSpPr>
          <p:nvPr>
            <p:ph type="body" sz="quarter" idx="15"/>
          </p:nvPr>
        </p:nvSpPr>
        <p:spPr>
          <a:xfrm>
            <a:off x="2436811" y="1524001"/>
            <a:ext cx="3505201" cy="2011680"/>
          </a:xfrm>
        </p:spPr>
        <p:txBody>
          <a:bodyPr anchor="ctr">
            <a:noAutofit/>
          </a:bodyPr>
          <a:lstStyle>
            <a:lvl1pPr marL="0" indent="0">
              <a:spcBef>
                <a:spcPts val="1200"/>
              </a:spcBef>
              <a:buFont typeface="Arial" panose="020B0604020202020204" pitchFamily="34" charset="0"/>
              <a:buNone/>
              <a:defRPr sz="2400"/>
            </a:lvl1pPr>
            <a:lvl2pPr marL="171450" indent="-171450">
              <a:spcBef>
                <a:spcPts val="1200"/>
              </a:spcBef>
              <a:buFont typeface="Arial" panose="020B0604020202020204" pitchFamily="34" charset="0"/>
              <a:buChar char="•"/>
              <a:defRPr sz="2000"/>
            </a:lvl2pPr>
            <a:lvl3pPr marL="171450" indent="-171450">
              <a:spcBef>
                <a:spcPts val="1200"/>
              </a:spcBef>
              <a:buFont typeface="Arial" panose="020B0604020202020204" pitchFamily="34" charset="0"/>
              <a:buChar char="•"/>
              <a:defRPr sz="2000"/>
            </a:lvl3pPr>
            <a:lvl4pPr marL="171450" indent="-171450">
              <a:spcBef>
                <a:spcPts val="1200"/>
              </a:spcBef>
              <a:buFont typeface="Arial" panose="020B0604020202020204" pitchFamily="34" charset="0"/>
              <a:buChar char="•"/>
              <a:defRPr sz="2000"/>
            </a:lvl4pPr>
            <a:lvl5pPr marL="171450" indent="-171450">
              <a:spcBef>
                <a:spcPts val="1200"/>
              </a:spcBef>
              <a:buFont typeface="Arial" panose="020B0604020202020204" pitchFamily="34" charset="0"/>
              <a:buChar char="•"/>
              <a:defRPr sz="2000"/>
            </a:lvl5pPr>
            <a:lvl6pPr marL="171450" indent="-171450">
              <a:spcBef>
                <a:spcPts val="1200"/>
              </a:spcBef>
              <a:buFont typeface="Arial" panose="020B0604020202020204" pitchFamily="34" charset="0"/>
              <a:buChar char="•"/>
              <a:defRPr sz="2000"/>
            </a:lvl6pPr>
            <a:lvl7pPr marL="171450" indent="-171450">
              <a:spcBef>
                <a:spcPts val="1200"/>
              </a:spcBef>
              <a:buFont typeface="Arial" panose="020B0604020202020204" pitchFamily="34" charset="0"/>
              <a:buChar char="•"/>
              <a:defRPr sz="2000"/>
            </a:lvl7pPr>
            <a:lvl8pPr marL="171450" indent="-171450">
              <a:spcBef>
                <a:spcPts val="1200"/>
              </a:spcBef>
              <a:buFont typeface="Arial" panose="020B0604020202020204" pitchFamily="34" charset="0"/>
              <a:buChar char="•"/>
              <a:defRPr sz="2000"/>
            </a:lvl8pPr>
            <a:lvl9pPr marL="171450" indent="-171450">
              <a:spcBef>
                <a:spcPts val="1200"/>
              </a:spcBef>
              <a:buFont typeface="Arial" panose="020B0604020202020204" pitchFamily="34" charset="0"/>
              <a:buChar char="•"/>
              <a:defRPr sz="2000"/>
            </a:lvl9pPr>
          </a:lstStyle>
          <a:p>
            <a:pPr lvl="0"/>
            <a:r>
              <a:rPr lang="en-US"/>
              <a:t>Click to edit Master text styles</a:t>
            </a:r>
          </a:p>
        </p:txBody>
      </p:sp>
      <p:cxnSp>
        <p:nvCxnSpPr>
          <p:cNvPr id="13" name="Straight Connector 12"/>
          <p:cNvCxnSpPr/>
          <p:nvPr/>
        </p:nvCxnSpPr>
        <p:spPr bwMode="ltGray">
          <a:xfrm flipH="1">
            <a:off x="531813" y="3733800"/>
            <a:ext cx="11125201" cy="0"/>
          </a:xfrm>
          <a:prstGeom prst="line">
            <a:avLst/>
          </a:prstGeom>
          <a:ln w="19050">
            <a:solidFill>
              <a:schemeClr val="bg2"/>
            </a:solidFill>
            <a:miter lim="800000"/>
          </a:ln>
        </p:spPr>
        <p:style>
          <a:lnRef idx="1">
            <a:schemeClr val="accent1"/>
          </a:lnRef>
          <a:fillRef idx="0">
            <a:schemeClr val="accent1"/>
          </a:fillRef>
          <a:effectRef idx="0">
            <a:schemeClr val="accent1"/>
          </a:effectRef>
          <a:fontRef idx="minor">
            <a:schemeClr val="tx1"/>
          </a:fontRef>
        </p:style>
      </p:cxnSp>
      <p:sp>
        <p:nvSpPr>
          <p:cNvPr id="16" name="Text Placeholder 11"/>
          <p:cNvSpPr>
            <a:spLocks noGrp="1"/>
          </p:cNvSpPr>
          <p:nvPr>
            <p:ph type="body" sz="quarter" idx="16"/>
          </p:nvPr>
        </p:nvSpPr>
        <p:spPr>
          <a:xfrm>
            <a:off x="8151812" y="1524001"/>
            <a:ext cx="3505201" cy="2011680"/>
          </a:xfrm>
        </p:spPr>
        <p:txBody>
          <a:bodyPr anchor="ctr">
            <a:noAutofit/>
          </a:bodyPr>
          <a:lstStyle>
            <a:lvl1pPr marL="0" indent="0">
              <a:spcBef>
                <a:spcPts val="1200"/>
              </a:spcBef>
              <a:buFont typeface="Arial" panose="020B0604020202020204" pitchFamily="34" charset="0"/>
              <a:buNone/>
              <a:defRPr sz="2400"/>
            </a:lvl1pPr>
            <a:lvl2pPr marL="171450" indent="-171450">
              <a:spcBef>
                <a:spcPts val="1200"/>
              </a:spcBef>
              <a:buFont typeface="Arial" panose="020B0604020202020204" pitchFamily="34" charset="0"/>
              <a:buChar char="•"/>
              <a:defRPr sz="2000"/>
            </a:lvl2pPr>
            <a:lvl3pPr marL="171450" indent="-171450">
              <a:spcBef>
                <a:spcPts val="1200"/>
              </a:spcBef>
              <a:buFont typeface="Arial" panose="020B0604020202020204" pitchFamily="34" charset="0"/>
              <a:buChar char="•"/>
              <a:defRPr sz="2000"/>
            </a:lvl3pPr>
            <a:lvl4pPr marL="171450" indent="-171450">
              <a:spcBef>
                <a:spcPts val="1200"/>
              </a:spcBef>
              <a:buFont typeface="Arial" panose="020B0604020202020204" pitchFamily="34" charset="0"/>
              <a:buChar char="•"/>
              <a:defRPr sz="2000"/>
            </a:lvl4pPr>
            <a:lvl5pPr marL="171450" indent="-171450">
              <a:spcBef>
                <a:spcPts val="1200"/>
              </a:spcBef>
              <a:buFont typeface="Arial" panose="020B0604020202020204" pitchFamily="34" charset="0"/>
              <a:buChar char="•"/>
              <a:defRPr sz="2000"/>
            </a:lvl5pPr>
            <a:lvl6pPr marL="171450" indent="-171450">
              <a:spcBef>
                <a:spcPts val="1200"/>
              </a:spcBef>
              <a:buFont typeface="Arial" panose="020B0604020202020204" pitchFamily="34" charset="0"/>
              <a:buChar char="•"/>
              <a:defRPr sz="2000"/>
            </a:lvl6pPr>
            <a:lvl7pPr marL="171450" indent="-171450">
              <a:spcBef>
                <a:spcPts val="1200"/>
              </a:spcBef>
              <a:buFont typeface="Arial" panose="020B0604020202020204" pitchFamily="34" charset="0"/>
              <a:buChar char="•"/>
              <a:defRPr sz="2000"/>
            </a:lvl7pPr>
            <a:lvl8pPr marL="171450" indent="-171450">
              <a:spcBef>
                <a:spcPts val="1200"/>
              </a:spcBef>
              <a:buFont typeface="Arial" panose="020B0604020202020204" pitchFamily="34" charset="0"/>
              <a:buChar char="•"/>
              <a:defRPr sz="2000"/>
            </a:lvl8pPr>
            <a:lvl9pPr marL="171450" indent="-171450">
              <a:spcBef>
                <a:spcPts val="1200"/>
              </a:spcBef>
              <a:buFont typeface="Arial" panose="020B0604020202020204" pitchFamily="34" charset="0"/>
              <a:buChar char="•"/>
              <a:defRPr sz="2000"/>
            </a:lvl9pPr>
          </a:lstStyle>
          <a:p>
            <a:pPr lvl="0"/>
            <a:r>
              <a:rPr lang="en-US"/>
              <a:t>Click to edit Master text styles</a:t>
            </a:r>
          </a:p>
        </p:txBody>
      </p:sp>
      <p:sp>
        <p:nvSpPr>
          <p:cNvPr id="17" name="Text Placeholder 11"/>
          <p:cNvSpPr>
            <a:spLocks noGrp="1"/>
          </p:cNvSpPr>
          <p:nvPr>
            <p:ph type="body" sz="quarter" idx="17"/>
          </p:nvPr>
        </p:nvSpPr>
        <p:spPr>
          <a:xfrm>
            <a:off x="2436811" y="3931920"/>
            <a:ext cx="3505201" cy="2011680"/>
          </a:xfrm>
        </p:spPr>
        <p:txBody>
          <a:bodyPr anchor="ctr">
            <a:noAutofit/>
          </a:bodyPr>
          <a:lstStyle>
            <a:lvl1pPr marL="0" indent="0">
              <a:spcBef>
                <a:spcPts val="1200"/>
              </a:spcBef>
              <a:buFont typeface="Arial" panose="020B0604020202020204" pitchFamily="34" charset="0"/>
              <a:buNone/>
              <a:defRPr sz="2400"/>
            </a:lvl1pPr>
            <a:lvl2pPr marL="171450" indent="-171450">
              <a:spcBef>
                <a:spcPts val="1200"/>
              </a:spcBef>
              <a:buFont typeface="Arial" panose="020B0604020202020204" pitchFamily="34" charset="0"/>
              <a:buChar char="•"/>
              <a:defRPr sz="2000"/>
            </a:lvl2pPr>
            <a:lvl3pPr marL="171450" indent="-171450">
              <a:spcBef>
                <a:spcPts val="1200"/>
              </a:spcBef>
              <a:buFont typeface="Arial" panose="020B0604020202020204" pitchFamily="34" charset="0"/>
              <a:buChar char="•"/>
              <a:defRPr sz="2000"/>
            </a:lvl3pPr>
            <a:lvl4pPr marL="171450" indent="-171450">
              <a:spcBef>
                <a:spcPts val="1200"/>
              </a:spcBef>
              <a:buFont typeface="Arial" panose="020B0604020202020204" pitchFamily="34" charset="0"/>
              <a:buChar char="•"/>
              <a:defRPr sz="2000"/>
            </a:lvl4pPr>
            <a:lvl5pPr marL="171450" indent="-171450">
              <a:spcBef>
                <a:spcPts val="1200"/>
              </a:spcBef>
              <a:buFont typeface="Arial" panose="020B0604020202020204" pitchFamily="34" charset="0"/>
              <a:buChar char="•"/>
              <a:defRPr sz="2000"/>
            </a:lvl5pPr>
            <a:lvl6pPr marL="171450" indent="-171450">
              <a:spcBef>
                <a:spcPts val="1200"/>
              </a:spcBef>
              <a:buFont typeface="Arial" panose="020B0604020202020204" pitchFamily="34" charset="0"/>
              <a:buChar char="•"/>
              <a:defRPr sz="2000"/>
            </a:lvl6pPr>
            <a:lvl7pPr marL="171450" indent="-171450">
              <a:spcBef>
                <a:spcPts val="1200"/>
              </a:spcBef>
              <a:buFont typeface="Arial" panose="020B0604020202020204" pitchFamily="34" charset="0"/>
              <a:buChar char="•"/>
              <a:defRPr sz="2000"/>
            </a:lvl7pPr>
            <a:lvl8pPr marL="171450" indent="-171450">
              <a:spcBef>
                <a:spcPts val="1200"/>
              </a:spcBef>
              <a:buFont typeface="Arial" panose="020B0604020202020204" pitchFamily="34" charset="0"/>
              <a:buChar char="•"/>
              <a:defRPr sz="2000"/>
            </a:lvl8pPr>
            <a:lvl9pPr marL="171450" indent="-171450">
              <a:spcBef>
                <a:spcPts val="1200"/>
              </a:spcBef>
              <a:buFont typeface="Arial" panose="020B0604020202020204" pitchFamily="34" charset="0"/>
              <a:buChar char="•"/>
              <a:defRPr sz="2000"/>
            </a:lvl9pPr>
          </a:lstStyle>
          <a:p>
            <a:pPr lvl="0"/>
            <a:r>
              <a:rPr lang="en-US"/>
              <a:t>Click to edit Master text styles</a:t>
            </a:r>
          </a:p>
        </p:txBody>
      </p:sp>
      <p:sp>
        <p:nvSpPr>
          <p:cNvPr id="18" name="Text Placeholder 11"/>
          <p:cNvSpPr>
            <a:spLocks noGrp="1"/>
          </p:cNvSpPr>
          <p:nvPr>
            <p:ph type="body" sz="quarter" idx="18"/>
          </p:nvPr>
        </p:nvSpPr>
        <p:spPr>
          <a:xfrm>
            <a:off x="8151812" y="3931920"/>
            <a:ext cx="3505201" cy="2011680"/>
          </a:xfrm>
        </p:spPr>
        <p:txBody>
          <a:bodyPr anchor="ctr">
            <a:noAutofit/>
          </a:bodyPr>
          <a:lstStyle>
            <a:lvl1pPr marL="0" indent="0">
              <a:spcBef>
                <a:spcPts val="1200"/>
              </a:spcBef>
              <a:buFont typeface="Arial" panose="020B0604020202020204" pitchFamily="34" charset="0"/>
              <a:buNone/>
              <a:defRPr sz="2400"/>
            </a:lvl1pPr>
            <a:lvl2pPr marL="171450" indent="-171450">
              <a:spcBef>
                <a:spcPts val="1200"/>
              </a:spcBef>
              <a:buFont typeface="Arial" panose="020B0604020202020204" pitchFamily="34" charset="0"/>
              <a:buChar char="•"/>
              <a:defRPr sz="2000"/>
            </a:lvl2pPr>
            <a:lvl3pPr marL="171450" indent="-171450">
              <a:spcBef>
                <a:spcPts val="1200"/>
              </a:spcBef>
              <a:buFont typeface="Arial" panose="020B0604020202020204" pitchFamily="34" charset="0"/>
              <a:buChar char="•"/>
              <a:defRPr sz="2000"/>
            </a:lvl3pPr>
            <a:lvl4pPr marL="171450" indent="-171450">
              <a:spcBef>
                <a:spcPts val="1200"/>
              </a:spcBef>
              <a:buFont typeface="Arial" panose="020B0604020202020204" pitchFamily="34" charset="0"/>
              <a:buChar char="•"/>
              <a:defRPr sz="2000"/>
            </a:lvl4pPr>
            <a:lvl5pPr marL="171450" indent="-171450">
              <a:spcBef>
                <a:spcPts val="1200"/>
              </a:spcBef>
              <a:buFont typeface="Arial" panose="020B0604020202020204" pitchFamily="34" charset="0"/>
              <a:buChar char="•"/>
              <a:defRPr sz="2000"/>
            </a:lvl5pPr>
            <a:lvl6pPr marL="171450" indent="-171450">
              <a:spcBef>
                <a:spcPts val="1200"/>
              </a:spcBef>
              <a:buFont typeface="Arial" panose="020B0604020202020204" pitchFamily="34" charset="0"/>
              <a:buChar char="•"/>
              <a:defRPr sz="2000"/>
            </a:lvl6pPr>
            <a:lvl7pPr marL="171450" indent="-171450">
              <a:spcBef>
                <a:spcPts val="1200"/>
              </a:spcBef>
              <a:buFont typeface="Arial" panose="020B0604020202020204" pitchFamily="34" charset="0"/>
              <a:buChar char="•"/>
              <a:defRPr sz="2000"/>
            </a:lvl7pPr>
            <a:lvl8pPr marL="171450" indent="-171450">
              <a:spcBef>
                <a:spcPts val="1200"/>
              </a:spcBef>
              <a:buFont typeface="Arial" panose="020B0604020202020204" pitchFamily="34" charset="0"/>
              <a:buChar char="•"/>
              <a:defRPr sz="2000"/>
            </a:lvl8pPr>
            <a:lvl9pPr marL="171450" indent="-171450">
              <a:spcBef>
                <a:spcPts val="1200"/>
              </a:spcBef>
              <a:buFont typeface="Arial" panose="020B0604020202020204" pitchFamily="34" charset="0"/>
              <a:buChar char="•"/>
              <a:defRPr sz="2000"/>
            </a:lvl9pPr>
          </a:lstStyle>
          <a:p>
            <a:pPr lvl="0"/>
            <a:r>
              <a:rPr lang="en-US"/>
              <a:t>Click to edit Master text styles</a:t>
            </a:r>
          </a:p>
        </p:txBody>
      </p:sp>
      <p:sp>
        <p:nvSpPr>
          <p:cNvPr id="3" name="Title 2"/>
          <p:cNvSpPr>
            <a:spLocks noGrp="1"/>
          </p:cNvSpPr>
          <p:nvPr>
            <p:ph type="title"/>
          </p:nvPr>
        </p:nvSpPr>
        <p:spPr/>
        <p:txBody>
          <a:bodyPr/>
          <a:lstStyle/>
          <a:p>
            <a:r>
              <a:rPr lang="en-US"/>
              <a:t>Click to edit Master title style</a:t>
            </a:r>
            <a:endParaRPr dirty="0"/>
          </a:p>
        </p:txBody>
      </p:sp>
    </p:spTree>
    <p:extLst>
      <p:ext uri="{BB962C8B-B14F-4D97-AF65-F5344CB8AC3E}">
        <p14:creationId xmlns:p14="http://schemas.microsoft.com/office/powerpoint/2010/main" val="99045942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2.xml><?xml version="1.0" encoding="utf-8"?>
<p:sldLayout xmlns:a="http://schemas.openxmlformats.org/drawingml/2006/main" xmlns:r="http://schemas.openxmlformats.org/officeDocument/2006/relationships" xmlns:p="http://schemas.openxmlformats.org/presentationml/2006/main" preserve="1">
  <p:cSld name="Metric">
    <p:spTree>
      <p:nvGrpSpPr>
        <p:cNvPr id="1" name=""/>
        <p:cNvGrpSpPr/>
        <p:nvPr/>
      </p:nvGrpSpPr>
      <p:grpSpPr>
        <a:xfrm>
          <a:off x="0" y="0"/>
          <a:ext cx="0" cy="0"/>
          <a:chOff x="0" y="0"/>
          <a:chExt cx="0" cy="0"/>
        </a:xfrm>
      </p:grpSpPr>
      <p:sp>
        <p:nvSpPr>
          <p:cNvPr id="12" name="Text Placeholder 11"/>
          <p:cNvSpPr>
            <a:spLocks noGrp="1"/>
          </p:cNvSpPr>
          <p:nvPr>
            <p:ph type="body" sz="quarter" idx="15"/>
          </p:nvPr>
        </p:nvSpPr>
        <p:spPr>
          <a:xfrm>
            <a:off x="5256213" y="1524000"/>
            <a:ext cx="5486400" cy="2743200"/>
          </a:xfrm>
        </p:spPr>
        <p:txBody>
          <a:bodyPr anchor="ctr">
            <a:noAutofit/>
          </a:bodyPr>
          <a:lstStyle>
            <a:lvl1pPr marL="0" indent="0">
              <a:spcBef>
                <a:spcPts val="1200"/>
              </a:spcBef>
              <a:buFont typeface="Arial" panose="020B0604020202020204" pitchFamily="34" charset="0"/>
              <a:buNone/>
              <a:defRPr sz="2800"/>
            </a:lvl1pPr>
            <a:lvl2pPr marL="171450" indent="-171450">
              <a:spcBef>
                <a:spcPts val="1200"/>
              </a:spcBef>
              <a:buFont typeface="Arial" panose="020B0604020202020204" pitchFamily="34" charset="0"/>
              <a:buChar char="•"/>
              <a:defRPr sz="2000"/>
            </a:lvl2pPr>
            <a:lvl3pPr marL="171450" indent="-171450">
              <a:spcBef>
                <a:spcPts val="1200"/>
              </a:spcBef>
              <a:buFont typeface="Arial" panose="020B0604020202020204" pitchFamily="34" charset="0"/>
              <a:buChar char="•"/>
              <a:defRPr sz="2000"/>
            </a:lvl3pPr>
            <a:lvl4pPr marL="171450" indent="-171450">
              <a:spcBef>
                <a:spcPts val="1200"/>
              </a:spcBef>
              <a:buFont typeface="Arial" panose="020B0604020202020204" pitchFamily="34" charset="0"/>
              <a:buChar char="•"/>
              <a:defRPr sz="2000"/>
            </a:lvl4pPr>
            <a:lvl5pPr marL="171450" indent="-171450">
              <a:spcBef>
                <a:spcPts val="1200"/>
              </a:spcBef>
              <a:buFont typeface="Arial" panose="020B0604020202020204" pitchFamily="34" charset="0"/>
              <a:buChar char="•"/>
              <a:defRPr sz="2000"/>
            </a:lvl5pPr>
            <a:lvl6pPr marL="171450" indent="-171450">
              <a:spcBef>
                <a:spcPts val="1200"/>
              </a:spcBef>
              <a:buFont typeface="Arial" panose="020B0604020202020204" pitchFamily="34" charset="0"/>
              <a:buChar char="•"/>
              <a:defRPr sz="2000"/>
            </a:lvl6pPr>
            <a:lvl7pPr marL="171450" indent="-171450">
              <a:spcBef>
                <a:spcPts val="1200"/>
              </a:spcBef>
              <a:buFont typeface="Arial" panose="020B0604020202020204" pitchFamily="34" charset="0"/>
              <a:buChar char="•"/>
              <a:defRPr sz="2000"/>
            </a:lvl7pPr>
            <a:lvl8pPr marL="171450" indent="-171450">
              <a:spcBef>
                <a:spcPts val="1200"/>
              </a:spcBef>
              <a:buFont typeface="Arial" panose="020B0604020202020204" pitchFamily="34" charset="0"/>
              <a:buChar char="•"/>
              <a:defRPr sz="2000"/>
            </a:lvl8pPr>
            <a:lvl9pPr marL="171450" indent="-171450">
              <a:spcBef>
                <a:spcPts val="1200"/>
              </a:spcBef>
              <a:buFont typeface="Arial" panose="020B0604020202020204" pitchFamily="34" charset="0"/>
              <a:buChar char="•"/>
              <a:defRPr sz="2000"/>
            </a:lvl9pPr>
          </a:lstStyle>
          <a:p>
            <a:pPr lvl="0"/>
            <a:r>
              <a:rPr lang="en-US"/>
              <a:t>Click to edit Master text styles</a:t>
            </a:r>
          </a:p>
        </p:txBody>
      </p:sp>
      <p:sp>
        <p:nvSpPr>
          <p:cNvPr id="5" name="Date Placeholder 4"/>
          <p:cNvSpPr>
            <a:spLocks noGrp="1"/>
          </p:cNvSpPr>
          <p:nvPr>
            <p:ph type="dt" sz="half" idx="10"/>
          </p:nvPr>
        </p:nvSpPr>
        <p:spPr/>
        <p:txBody>
          <a:bodyPr/>
          <a:lstStyle/>
          <a:p>
            <a:fld id="{564099DD-557C-5A49-B067-203750B6CEE9}" type="datetime1">
              <a:rPr lang="en-US" smtClean="0">
                <a:solidFill>
                  <a:srgbClr val="58595B"/>
                </a:solidFill>
              </a:rPr>
              <a:pPr/>
              <a:t>10/15/2018</a:t>
            </a:fld>
            <a:endParaRPr>
              <a:solidFill>
                <a:srgbClr val="58595B"/>
              </a:solidFill>
            </a:endParaRPr>
          </a:p>
        </p:txBody>
      </p:sp>
      <p:sp>
        <p:nvSpPr>
          <p:cNvPr id="6" name="Footer Placeholder 5"/>
          <p:cNvSpPr>
            <a:spLocks noGrp="1"/>
          </p:cNvSpPr>
          <p:nvPr>
            <p:ph type="ftr" sz="quarter" idx="11"/>
          </p:nvPr>
        </p:nvSpPr>
        <p:spPr/>
        <p:txBody>
          <a:bodyPr/>
          <a:lstStyle/>
          <a:p>
            <a:r>
              <a:rPr lang="en-US">
                <a:solidFill>
                  <a:srgbClr val="58595B"/>
                </a:solidFill>
              </a:rPr>
              <a:t>Confidential – Oracle Restricted</a:t>
            </a:r>
            <a:endParaRPr>
              <a:solidFill>
                <a:srgbClr val="58595B"/>
              </a:solidFill>
            </a:endParaRPr>
          </a:p>
        </p:txBody>
      </p:sp>
      <p:sp>
        <p:nvSpPr>
          <p:cNvPr id="7" name="Slide Number Placeholder 6"/>
          <p:cNvSpPr>
            <a:spLocks noGrp="1"/>
          </p:cNvSpPr>
          <p:nvPr>
            <p:ph type="sldNum" sz="quarter" idx="12"/>
          </p:nvPr>
        </p:nvSpPr>
        <p:spPr/>
        <p:txBody>
          <a:bodyPr/>
          <a:lstStyle/>
          <a:p>
            <a:fld id="{C51EAA63-D034-42AE-91FA-B13B9518C7BE}" type="slidenum">
              <a:rPr>
                <a:solidFill>
                  <a:srgbClr val="58595B"/>
                </a:solidFill>
              </a:rPr>
              <a:pPr/>
              <a:t>‹#›</a:t>
            </a:fld>
            <a:endParaRPr>
              <a:solidFill>
                <a:srgbClr val="58595B"/>
              </a:solidFill>
            </a:endParaRPr>
          </a:p>
        </p:txBody>
      </p:sp>
      <p:sp>
        <p:nvSpPr>
          <p:cNvPr id="2" name="Title 1"/>
          <p:cNvSpPr>
            <a:spLocks noGrp="1"/>
          </p:cNvSpPr>
          <p:nvPr>
            <p:ph type="title" hasCustomPrompt="1"/>
          </p:nvPr>
        </p:nvSpPr>
        <p:spPr>
          <a:xfrm>
            <a:off x="760412" y="1524000"/>
            <a:ext cx="4076700" cy="2743200"/>
          </a:xfrm>
        </p:spPr>
        <p:txBody>
          <a:bodyPr anchor="ctr"/>
          <a:lstStyle>
            <a:lvl1pPr algn="r">
              <a:defRPr sz="16600" b="1">
                <a:solidFill>
                  <a:schemeClr val="accent2"/>
                </a:solidFill>
              </a:defRPr>
            </a:lvl1pPr>
          </a:lstStyle>
          <a:p>
            <a:r>
              <a:rPr lang="en-US" dirty="0"/>
              <a:t>XX</a:t>
            </a:r>
          </a:p>
        </p:txBody>
      </p:sp>
    </p:spTree>
    <p:extLst>
      <p:ext uri="{BB962C8B-B14F-4D97-AF65-F5344CB8AC3E}">
        <p14:creationId xmlns:p14="http://schemas.microsoft.com/office/powerpoint/2010/main" val="357282988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3.xml><?xml version="1.0" encoding="utf-8"?>
<p:sldLayout xmlns:a="http://schemas.openxmlformats.org/drawingml/2006/main" xmlns:r="http://schemas.openxmlformats.org/officeDocument/2006/relationships" xmlns:p="http://schemas.openxmlformats.org/presentationml/2006/main" preserve="1">
  <p:cSld name="Comparison">
    <p:spTree>
      <p:nvGrpSpPr>
        <p:cNvPr id="1" name=""/>
        <p:cNvGrpSpPr/>
        <p:nvPr/>
      </p:nvGrpSpPr>
      <p:grpSpPr>
        <a:xfrm>
          <a:off x="0" y="0"/>
          <a:ext cx="0" cy="0"/>
          <a:chOff x="0" y="0"/>
          <a:chExt cx="0" cy="0"/>
        </a:xfrm>
      </p:grpSpPr>
      <p:cxnSp>
        <p:nvCxnSpPr>
          <p:cNvPr id="10" name="Straight Connector 9"/>
          <p:cNvCxnSpPr/>
          <p:nvPr/>
        </p:nvCxnSpPr>
        <p:spPr bwMode="ltGray">
          <a:xfrm>
            <a:off x="6094413" y="1524000"/>
            <a:ext cx="0" cy="4419600"/>
          </a:xfrm>
          <a:prstGeom prst="line">
            <a:avLst/>
          </a:prstGeom>
          <a:ln w="19050">
            <a:solidFill>
              <a:schemeClr val="bg2"/>
            </a:solidFill>
            <a:miter lim="800000"/>
          </a:ln>
        </p:spPr>
        <p:style>
          <a:lnRef idx="1">
            <a:schemeClr val="accent1"/>
          </a:lnRef>
          <a:fillRef idx="0">
            <a:schemeClr val="accent1"/>
          </a:fillRef>
          <a:effectRef idx="0">
            <a:schemeClr val="accent1"/>
          </a:effectRef>
          <a:fontRef idx="minor">
            <a:schemeClr val="tx1"/>
          </a:fontRef>
        </p:style>
      </p:cxnSp>
      <p:sp>
        <p:nvSpPr>
          <p:cNvPr id="3" name="Text Placeholder 2"/>
          <p:cNvSpPr>
            <a:spLocks noGrp="1"/>
          </p:cNvSpPr>
          <p:nvPr>
            <p:ph type="body" idx="1"/>
          </p:nvPr>
        </p:nvSpPr>
        <p:spPr>
          <a:xfrm>
            <a:off x="531812" y="1524000"/>
            <a:ext cx="5413248" cy="762000"/>
          </a:xfrm>
        </p:spPr>
        <p:txBody>
          <a:bodyPr anchor="ctr">
            <a:noAutofit/>
          </a:bodyPr>
          <a:lstStyle>
            <a:lvl1pPr marL="0" indent="0">
              <a:spcBef>
                <a:spcPts val="0"/>
              </a:spcBef>
              <a:buNone/>
              <a:defRPr sz="28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531812" y="2362200"/>
            <a:ext cx="5413248" cy="3581400"/>
          </a:xfrm>
        </p:spPr>
        <p:txBody>
          <a:bodyPr>
            <a:noAutofit/>
          </a:bodyPr>
          <a:lstStyle>
            <a:lvl1pPr>
              <a:defRPr sz="2800"/>
            </a:lvl1pPr>
            <a:lvl2pPr>
              <a:defRPr sz="2400"/>
            </a:lvl2pPr>
            <a:lvl3pPr>
              <a:defRPr sz="2000"/>
            </a:lvl3pPr>
            <a:lvl4pPr>
              <a:defRPr sz="18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p:cNvSpPr>
            <a:spLocks noGrp="1"/>
          </p:cNvSpPr>
          <p:nvPr>
            <p:ph type="body" sz="quarter" idx="3"/>
          </p:nvPr>
        </p:nvSpPr>
        <p:spPr>
          <a:xfrm>
            <a:off x="6243764" y="1524000"/>
            <a:ext cx="5413248" cy="762000"/>
          </a:xfrm>
        </p:spPr>
        <p:txBody>
          <a:bodyPr anchor="ctr">
            <a:noAutofit/>
          </a:bodyPr>
          <a:lstStyle>
            <a:lvl1pPr marL="0" indent="0">
              <a:spcBef>
                <a:spcPts val="0"/>
              </a:spcBef>
              <a:buNone/>
              <a:defRPr sz="28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6243764" y="2362200"/>
            <a:ext cx="5413248" cy="3581400"/>
          </a:xfrm>
        </p:spPr>
        <p:txBody>
          <a:bodyPr>
            <a:noAutofit/>
          </a:bodyPr>
          <a:lstStyle>
            <a:lvl1pPr>
              <a:defRPr sz="2800"/>
            </a:lvl1pPr>
            <a:lvl2pPr>
              <a:defRPr sz="2400"/>
            </a:lvl2pPr>
            <a:lvl3pPr>
              <a:defRPr sz="2000"/>
            </a:lvl3pPr>
            <a:lvl4pPr>
              <a:defRPr sz="18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Date Placeholder 6"/>
          <p:cNvSpPr>
            <a:spLocks noGrp="1"/>
          </p:cNvSpPr>
          <p:nvPr>
            <p:ph type="dt" sz="half" idx="10"/>
          </p:nvPr>
        </p:nvSpPr>
        <p:spPr/>
        <p:txBody>
          <a:bodyPr/>
          <a:lstStyle/>
          <a:p>
            <a:fld id="{1EF8CA4A-C5C4-5349-A693-7BF172B48500}" type="datetime1">
              <a:rPr lang="en-US" smtClean="0">
                <a:solidFill>
                  <a:srgbClr val="58595B"/>
                </a:solidFill>
              </a:rPr>
              <a:pPr/>
              <a:t>10/15/2018</a:t>
            </a:fld>
            <a:endParaRPr>
              <a:solidFill>
                <a:srgbClr val="58595B"/>
              </a:solidFill>
            </a:endParaRPr>
          </a:p>
        </p:txBody>
      </p:sp>
      <p:sp>
        <p:nvSpPr>
          <p:cNvPr id="8" name="Footer Placeholder 7"/>
          <p:cNvSpPr>
            <a:spLocks noGrp="1"/>
          </p:cNvSpPr>
          <p:nvPr>
            <p:ph type="ftr" sz="quarter" idx="11"/>
          </p:nvPr>
        </p:nvSpPr>
        <p:spPr/>
        <p:txBody>
          <a:bodyPr/>
          <a:lstStyle/>
          <a:p>
            <a:r>
              <a:rPr lang="en-US">
                <a:solidFill>
                  <a:srgbClr val="58595B"/>
                </a:solidFill>
              </a:rPr>
              <a:t>Confidential – Oracle Restricted</a:t>
            </a:r>
            <a:endParaRPr>
              <a:solidFill>
                <a:srgbClr val="58595B"/>
              </a:solidFill>
            </a:endParaRPr>
          </a:p>
        </p:txBody>
      </p:sp>
      <p:sp>
        <p:nvSpPr>
          <p:cNvPr id="9" name="Slide Number Placeholder 8"/>
          <p:cNvSpPr>
            <a:spLocks noGrp="1"/>
          </p:cNvSpPr>
          <p:nvPr>
            <p:ph type="sldNum" sz="quarter" idx="12"/>
          </p:nvPr>
        </p:nvSpPr>
        <p:spPr/>
        <p:txBody>
          <a:bodyPr/>
          <a:lstStyle/>
          <a:p>
            <a:fld id="{C51EAA63-D034-42AE-91FA-B13B9518C7BE}" type="slidenum">
              <a:rPr>
                <a:solidFill>
                  <a:srgbClr val="58595B"/>
                </a:solidFill>
              </a:rPr>
              <a:pPr/>
              <a:t>‹#›</a:t>
            </a:fld>
            <a:endParaRPr>
              <a:solidFill>
                <a:srgbClr val="58595B"/>
              </a:solidFill>
            </a:endParaRPr>
          </a:p>
        </p:txBody>
      </p:sp>
      <p:sp>
        <p:nvSpPr>
          <p:cNvPr id="11" name="Title 10"/>
          <p:cNvSpPr>
            <a:spLocks noGrp="1"/>
          </p:cNvSpPr>
          <p:nvPr>
            <p:ph type="title"/>
          </p:nvPr>
        </p:nvSpPr>
        <p:spPr/>
        <p:txBody>
          <a:bodyPr/>
          <a:lstStyle/>
          <a:p>
            <a:r>
              <a:rPr lang="en-US"/>
              <a:t>Click to edit Master title style</a:t>
            </a:r>
            <a:endParaRPr dirty="0"/>
          </a:p>
        </p:txBody>
      </p:sp>
    </p:spTree>
    <p:extLst>
      <p:ext uri="{BB962C8B-B14F-4D97-AF65-F5344CB8AC3E}">
        <p14:creationId xmlns:p14="http://schemas.microsoft.com/office/powerpoint/2010/main" val="346313666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4.xml><?xml version="1.0" encoding="utf-8"?>
<p:sldLayout xmlns:a="http://schemas.openxmlformats.org/drawingml/2006/main" xmlns:r="http://schemas.openxmlformats.org/officeDocument/2006/relationships" xmlns:p="http://schemas.openxmlformats.org/presentationml/2006/main" preserve="1" userDrawn="1">
  <p:cSld name="Title-Only">
    <p:spTree>
      <p:nvGrpSpPr>
        <p:cNvPr id="1" name=""/>
        <p:cNvGrpSpPr/>
        <p:nvPr/>
      </p:nvGrpSpPr>
      <p:grpSpPr>
        <a:xfrm>
          <a:off x="0" y="0"/>
          <a:ext cx="0" cy="0"/>
          <a:chOff x="0" y="0"/>
          <a:chExt cx="0" cy="0"/>
        </a:xfrm>
      </p:grpSpPr>
      <p:sp>
        <p:nvSpPr>
          <p:cNvPr id="3" name="Date Placeholder 2"/>
          <p:cNvSpPr>
            <a:spLocks noGrp="1"/>
          </p:cNvSpPr>
          <p:nvPr>
            <p:ph type="dt" sz="half" idx="10"/>
          </p:nvPr>
        </p:nvSpPr>
        <p:spPr/>
        <p:txBody>
          <a:bodyPr/>
          <a:lstStyle/>
          <a:p>
            <a:fld id="{E2872CCC-1AEB-8D4E-9532-B09883E308E1}" type="datetime1">
              <a:rPr lang="en-US" smtClean="0">
                <a:solidFill>
                  <a:srgbClr val="58595B"/>
                </a:solidFill>
              </a:rPr>
              <a:pPr/>
              <a:t>10/15/2018</a:t>
            </a:fld>
            <a:endParaRPr>
              <a:solidFill>
                <a:srgbClr val="58595B"/>
              </a:solidFill>
            </a:endParaRPr>
          </a:p>
        </p:txBody>
      </p:sp>
      <p:sp>
        <p:nvSpPr>
          <p:cNvPr id="4" name="Footer Placeholder 3"/>
          <p:cNvSpPr>
            <a:spLocks noGrp="1"/>
          </p:cNvSpPr>
          <p:nvPr>
            <p:ph type="ftr" sz="quarter" idx="11"/>
          </p:nvPr>
        </p:nvSpPr>
        <p:spPr/>
        <p:txBody>
          <a:bodyPr/>
          <a:lstStyle/>
          <a:p>
            <a:r>
              <a:rPr lang="en-US">
                <a:solidFill>
                  <a:srgbClr val="58595B"/>
                </a:solidFill>
              </a:rPr>
              <a:t>Confidential – Oracle Restricted</a:t>
            </a:r>
            <a:endParaRPr>
              <a:solidFill>
                <a:srgbClr val="58595B"/>
              </a:solidFill>
            </a:endParaRPr>
          </a:p>
        </p:txBody>
      </p:sp>
      <p:sp>
        <p:nvSpPr>
          <p:cNvPr id="5" name="Slide Number Placeholder 4"/>
          <p:cNvSpPr>
            <a:spLocks noGrp="1"/>
          </p:cNvSpPr>
          <p:nvPr>
            <p:ph type="sldNum" sz="quarter" idx="12"/>
          </p:nvPr>
        </p:nvSpPr>
        <p:spPr/>
        <p:txBody>
          <a:bodyPr/>
          <a:lstStyle/>
          <a:p>
            <a:fld id="{C51EAA63-D034-42AE-91FA-B13B9518C7BE}" type="slidenum">
              <a:rPr>
                <a:solidFill>
                  <a:srgbClr val="58595B"/>
                </a:solidFill>
              </a:rPr>
              <a:pPr/>
              <a:t>‹#›</a:t>
            </a:fld>
            <a:endParaRPr>
              <a:solidFill>
                <a:srgbClr val="58595B"/>
              </a:solidFill>
            </a:endParaRPr>
          </a:p>
        </p:txBody>
      </p:sp>
      <p:sp>
        <p:nvSpPr>
          <p:cNvPr id="2" name="Title 1"/>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11637580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5.xml><?xml version="1.0" encoding="utf-8"?>
<p:sldLayout xmlns:a="http://schemas.openxmlformats.org/drawingml/2006/main" xmlns:r="http://schemas.openxmlformats.org/officeDocument/2006/relationships" xmlns:p="http://schemas.openxmlformats.org/presentationml/2006/main" preserve="1">
  <p:cSld name="Title and Subtitle">
    <p:spTree>
      <p:nvGrpSpPr>
        <p:cNvPr id="1" name=""/>
        <p:cNvGrpSpPr/>
        <p:nvPr/>
      </p:nvGrpSpPr>
      <p:grpSpPr>
        <a:xfrm>
          <a:off x="0" y="0"/>
          <a:ext cx="0" cy="0"/>
          <a:chOff x="0" y="0"/>
          <a:chExt cx="0" cy="0"/>
        </a:xfrm>
      </p:grpSpPr>
      <p:sp>
        <p:nvSpPr>
          <p:cNvPr id="3" name="Date Placeholder 2"/>
          <p:cNvSpPr>
            <a:spLocks noGrp="1"/>
          </p:cNvSpPr>
          <p:nvPr>
            <p:ph type="dt" sz="half" idx="10"/>
          </p:nvPr>
        </p:nvSpPr>
        <p:spPr/>
        <p:txBody>
          <a:bodyPr/>
          <a:lstStyle/>
          <a:p>
            <a:fld id="{A7805691-9DEF-9149-BA98-E6E2918F66BB}" type="datetime1">
              <a:rPr lang="en-US" smtClean="0">
                <a:solidFill>
                  <a:srgbClr val="58595B"/>
                </a:solidFill>
              </a:rPr>
              <a:pPr/>
              <a:t>10/15/2018</a:t>
            </a:fld>
            <a:endParaRPr>
              <a:solidFill>
                <a:srgbClr val="58595B"/>
              </a:solidFill>
            </a:endParaRPr>
          </a:p>
        </p:txBody>
      </p:sp>
      <p:sp>
        <p:nvSpPr>
          <p:cNvPr id="4" name="Footer Placeholder 3"/>
          <p:cNvSpPr>
            <a:spLocks noGrp="1"/>
          </p:cNvSpPr>
          <p:nvPr>
            <p:ph type="ftr" sz="quarter" idx="11"/>
          </p:nvPr>
        </p:nvSpPr>
        <p:spPr/>
        <p:txBody>
          <a:bodyPr/>
          <a:lstStyle/>
          <a:p>
            <a:r>
              <a:rPr lang="en-US">
                <a:solidFill>
                  <a:srgbClr val="58595B"/>
                </a:solidFill>
              </a:rPr>
              <a:t>Confidential – Oracle Restricted</a:t>
            </a:r>
            <a:endParaRPr>
              <a:solidFill>
                <a:srgbClr val="58595B"/>
              </a:solidFill>
            </a:endParaRPr>
          </a:p>
        </p:txBody>
      </p:sp>
      <p:sp>
        <p:nvSpPr>
          <p:cNvPr id="5" name="Slide Number Placeholder 4"/>
          <p:cNvSpPr>
            <a:spLocks noGrp="1"/>
          </p:cNvSpPr>
          <p:nvPr>
            <p:ph type="sldNum" sz="quarter" idx="12"/>
          </p:nvPr>
        </p:nvSpPr>
        <p:spPr/>
        <p:txBody>
          <a:bodyPr/>
          <a:lstStyle/>
          <a:p>
            <a:fld id="{C51EAA63-D034-42AE-91FA-B13B9518C7BE}" type="slidenum">
              <a:rPr>
                <a:solidFill>
                  <a:srgbClr val="58595B"/>
                </a:solidFill>
              </a:rPr>
              <a:pPr/>
              <a:t>‹#›</a:t>
            </a:fld>
            <a:endParaRPr>
              <a:solidFill>
                <a:srgbClr val="58595B"/>
              </a:solidFill>
            </a:endParaRPr>
          </a:p>
        </p:txBody>
      </p:sp>
      <p:sp>
        <p:nvSpPr>
          <p:cNvPr id="6" name="Text Placeholder 12"/>
          <p:cNvSpPr>
            <a:spLocks noGrp="1"/>
          </p:cNvSpPr>
          <p:nvPr>
            <p:ph type="body" sz="quarter" idx="13" hasCustomPrompt="1"/>
          </p:nvPr>
        </p:nvSpPr>
        <p:spPr>
          <a:xfrm>
            <a:off x="531814" y="1373741"/>
            <a:ext cx="11125198" cy="343299"/>
          </a:xfrm>
        </p:spPr>
        <p:txBody>
          <a:bodyPr>
            <a:noAutofit/>
          </a:bodyPr>
          <a:lstStyle>
            <a:lvl1pPr marL="1588" indent="0">
              <a:spcBef>
                <a:spcPts val="0"/>
              </a:spcBef>
              <a:buFontTx/>
              <a:buNone/>
              <a:defRPr sz="2400" b="1" baseline="0"/>
            </a:lvl1pPr>
            <a:lvl2pPr marL="1588" indent="0">
              <a:buFontTx/>
              <a:buNone/>
              <a:defRPr sz="2400"/>
            </a:lvl2pPr>
            <a:lvl3pPr marL="1588" indent="0">
              <a:buFontTx/>
              <a:buNone/>
              <a:defRPr sz="2400"/>
            </a:lvl3pPr>
            <a:lvl4pPr marL="1588" indent="0">
              <a:buFontTx/>
              <a:buNone/>
              <a:defRPr sz="2400"/>
            </a:lvl4pPr>
            <a:lvl5pPr marL="1588" indent="0">
              <a:buFontTx/>
              <a:buNone/>
              <a:defRPr sz="2400"/>
            </a:lvl5pPr>
            <a:lvl6pPr marL="1588" indent="0">
              <a:buFontTx/>
              <a:buNone/>
              <a:defRPr sz="2400"/>
            </a:lvl6pPr>
            <a:lvl7pPr marL="1588" indent="0">
              <a:buFontTx/>
              <a:buNone/>
              <a:defRPr sz="2400"/>
            </a:lvl7pPr>
            <a:lvl8pPr marL="1588" indent="0">
              <a:buFontTx/>
              <a:buNone/>
              <a:defRPr sz="2400"/>
            </a:lvl8pPr>
            <a:lvl9pPr marL="1588" indent="0">
              <a:buFontTx/>
              <a:buNone/>
              <a:defRPr sz="2400"/>
            </a:lvl9pPr>
          </a:lstStyle>
          <a:p>
            <a:pPr lvl="0"/>
            <a:r>
              <a:rPr dirty="0"/>
              <a:t>Click to add subtitle</a:t>
            </a:r>
          </a:p>
        </p:txBody>
      </p:sp>
      <p:sp>
        <p:nvSpPr>
          <p:cNvPr id="7" name="Title 6"/>
          <p:cNvSpPr>
            <a:spLocks noGrp="1"/>
          </p:cNvSpPr>
          <p:nvPr>
            <p:ph type="title"/>
          </p:nvPr>
        </p:nvSpPr>
        <p:spPr/>
        <p:txBody>
          <a:bodyPr/>
          <a:lstStyle/>
          <a:p>
            <a:r>
              <a:rPr lang="en-US"/>
              <a:t>Click to edit Master title style</a:t>
            </a:r>
            <a:endParaRPr dirty="0"/>
          </a:p>
        </p:txBody>
      </p:sp>
    </p:spTree>
    <p:extLst>
      <p:ext uri="{BB962C8B-B14F-4D97-AF65-F5344CB8AC3E}">
        <p14:creationId xmlns:p14="http://schemas.microsoft.com/office/powerpoint/2010/main" val="293409302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7D05816C-5CF7-E649-96D7-4F6C73C3E1DF}" type="datetime1">
              <a:rPr lang="en-US" smtClean="0">
                <a:solidFill>
                  <a:srgbClr val="58595B"/>
                </a:solidFill>
              </a:rPr>
              <a:pPr/>
              <a:t>10/15/2018</a:t>
            </a:fld>
            <a:endParaRPr>
              <a:solidFill>
                <a:srgbClr val="58595B"/>
              </a:solidFill>
            </a:endParaRPr>
          </a:p>
        </p:txBody>
      </p:sp>
      <p:sp>
        <p:nvSpPr>
          <p:cNvPr id="3" name="Footer Placeholder 2"/>
          <p:cNvSpPr>
            <a:spLocks noGrp="1"/>
          </p:cNvSpPr>
          <p:nvPr>
            <p:ph type="ftr" sz="quarter" idx="11"/>
          </p:nvPr>
        </p:nvSpPr>
        <p:spPr/>
        <p:txBody>
          <a:bodyPr/>
          <a:lstStyle/>
          <a:p>
            <a:r>
              <a:rPr lang="en-US">
                <a:solidFill>
                  <a:srgbClr val="58595B"/>
                </a:solidFill>
              </a:rPr>
              <a:t>Confidential – Oracle Restricted</a:t>
            </a:r>
            <a:endParaRPr>
              <a:solidFill>
                <a:srgbClr val="58595B"/>
              </a:solidFill>
            </a:endParaRPr>
          </a:p>
        </p:txBody>
      </p:sp>
      <p:sp>
        <p:nvSpPr>
          <p:cNvPr id="4" name="Slide Number Placeholder 3"/>
          <p:cNvSpPr>
            <a:spLocks noGrp="1"/>
          </p:cNvSpPr>
          <p:nvPr>
            <p:ph type="sldNum" sz="quarter" idx="12"/>
          </p:nvPr>
        </p:nvSpPr>
        <p:spPr/>
        <p:txBody>
          <a:bodyPr/>
          <a:lstStyle/>
          <a:p>
            <a:fld id="{C51EAA63-D034-42AE-91FA-B13B9518C7BE}" type="slidenum">
              <a:rPr>
                <a:solidFill>
                  <a:srgbClr val="58595B"/>
                </a:solidFill>
              </a:rPr>
              <a:pPr/>
              <a:t>‹#›</a:t>
            </a:fld>
            <a:endParaRPr>
              <a:solidFill>
                <a:srgbClr val="58595B"/>
              </a:solidFill>
            </a:endParaRPr>
          </a:p>
        </p:txBody>
      </p:sp>
    </p:spTree>
    <p:extLst>
      <p:ext uri="{BB962C8B-B14F-4D97-AF65-F5344CB8AC3E}">
        <p14:creationId xmlns:p14="http://schemas.microsoft.com/office/powerpoint/2010/main" val="420028270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7.xml><?xml version="1.0" encoding="utf-8"?>
<p:sldLayout xmlns:a="http://schemas.openxmlformats.org/drawingml/2006/main" xmlns:r="http://schemas.openxmlformats.org/officeDocument/2006/relationships" xmlns:p="http://schemas.openxmlformats.org/presentationml/2006/main" preserve="1">
  <p:cSld name="Content with Caption">
    <p:spTree>
      <p:nvGrpSpPr>
        <p:cNvPr id="1" name=""/>
        <p:cNvGrpSpPr/>
        <p:nvPr/>
      </p:nvGrpSpPr>
      <p:grpSpPr>
        <a:xfrm>
          <a:off x="0" y="0"/>
          <a:ext cx="0" cy="0"/>
          <a:chOff x="0" y="0"/>
          <a:chExt cx="0" cy="0"/>
        </a:xfrm>
      </p:grpSpPr>
      <p:sp>
        <p:nvSpPr>
          <p:cNvPr id="3" name="Content Placeholder 2"/>
          <p:cNvSpPr>
            <a:spLocks noGrp="1"/>
          </p:cNvSpPr>
          <p:nvPr>
            <p:ph idx="1"/>
          </p:nvPr>
        </p:nvSpPr>
        <p:spPr>
          <a:xfrm>
            <a:off x="531662" y="1524000"/>
            <a:ext cx="7772550" cy="4419600"/>
          </a:xfrm>
        </p:spPr>
        <p:txBody>
          <a:bodyPr>
            <a:noAutofit/>
          </a:bodyPr>
          <a:lstStyle>
            <a:lvl1pPr>
              <a:defRPr sz="2800"/>
            </a:lvl1pPr>
            <a:lvl2pPr>
              <a:defRPr sz="2400"/>
            </a:lvl2pPr>
            <a:lvl3pPr>
              <a:defRPr sz="2000"/>
            </a:lvl3pPr>
            <a:lvl4pPr>
              <a:defRPr sz="18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Text Placeholder 3"/>
          <p:cNvSpPr>
            <a:spLocks noGrp="1"/>
          </p:cNvSpPr>
          <p:nvPr>
            <p:ph type="body" sz="half" idx="2"/>
          </p:nvPr>
        </p:nvSpPr>
        <p:spPr>
          <a:xfrm>
            <a:off x="8777288" y="1524001"/>
            <a:ext cx="2971800" cy="4419600"/>
          </a:xfrm>
        </p:spPr>
        <p:txBody>
          <a:bodyPr>
            <a:noAutofit/>
          </a:bodyPr>
          <a:lstStyle>
            <a:lvl1pPr marL="0" indent="0">
              <a:buNone/>
              <a:defRPr sz="20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p>
            <a:fld id="{3E9A17BE-116B-CA4C-9D92-4FCA61D887F5}" type="datetime1">
              <a:rPr lang="en-US" smtClean="0">
                <a:solidFill>
                  <a:srgbClr val="58595B"/>
                </a:solidFill>
              </a:rPr>
              <a:pPr/>
              <a:t>10/15/2018</a:t>
            </a:fld>
            <a:endParaRPr>
              <a:solidFill>
                <a:srgbClr val="58595B"/>
              </a:solidFill>
            </a:endParaRPr>
          </a:p>
        </p:txBody>
      </p:sp>
      <p:sp>
        <p:nvSpPr>
          <p:cNvPr id="6" name="Footer Placeholder 5"/>
          <p:cNvSpPr>
            <a:spLocks noGrp="1"/>
          </p:cNvSpPr>
          <p:nvPr>
            <p:ph type="ftr" sz="quarter" idx="11"/>
          </p:nvPr>
        </p:nvSpPr>
        <p:spPr/>
        <p:txBody>
          <a:bodyPr/>
          <a:lstStyle/>
          <a:p>
            <a:r>
              <a:rPr lang="en-US">
                <a:solidFill>
                  <a:srgbClr val="58595B"/>
                </a:solidFill>
              </a:rPr>
              <a:t>Confidential – Oracle Restricted</a:t>
            </a:r>
            <a:endParaRPr>
              <a:solidFill>
                <a:srgbClr val="58595B"/>
              </a:solidFill>
            </a:endParaRPr>
          </a:p>
        </p:txBody>
      </p:sp>
      <p:sp>
        <p:nvSpPr>
          <p:cNvPr id="7" name="Slide Number Placeholder 6"/>
          <p:cNvSpPr>
            <a:spLocks noGrp="1"/>
          </p:cNvSpPr>
          <p:nvPr>
            <p:ph type="sldNum" sz="quarter" idx="12"/>
          </p:nvPr>
        </p:nvSpPr>
        <p:spPr/>
        <p:txBody>
          <a:bodyPr/>
          <a:lstStyle/>
          <a:p>
            <a:fld id="{C51EAA63-D034-42AE-91FA-B13B9518C7BE}" type="slidenum">
              <a:rPr>
                <a:solidFill>
                  <a:srgbClr val="58595B"/>
                </a:solidFill>
              </a:rPr>
              <a:pPr/>
              <a:t>‹#›</a:t>
            </a:fld>
            <a:endParaRPr>
              <a:solidFill>
                <a:srgbClr val="58595B"/>
              </a:solidFill>
            </a:endParaRPr>
          </a:p>
        </p:txBody>
      </p:sp>
      <p:sp>
        <p:nvSpPr>
          <p:cNvPr id="8" name="Title 7"/>
          <p:cNvSpPr>
            <a:spLocks noGrp="1"/>
          </p:cNvSpPr>
          <p:nvPr>
            <p:ph type="title"/>
          </p:nvPr>
        </p:nvSpPr>
        <p:spPr/>
        <p:txBody>
          <a:bodyPr/>
          <a:lstStyle/>
          <a:p>
            <a:r>
              <a:rPr lang="en-US"/>
              <a:t>Click to edit Master title style</a:t>
            </a:r>
            <a:endParaRPr dirty="0"/>
          </a:p>
        </p:txBody>
      </p:sp>
    </p:spTree>
    <p:extLst>
      <p:ext uri="{BB962C8B-B14F-4D97-AF65-F5344CB8AC3E}">
        <p14:creationId xmlns:p14="http://schemas.microsoft.com/office/powerpoint/2010/main" val="316851570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8.xml><?xml version="1.0" encoding="utf-8"?>
<p:sldLayout xmlns:a="http://schemas.openxmlformats.org/drawingml/2006/main" xmlns:r="http://schemas.openxmlformats.org/officeDocument/2006/relationships" xmlns:p="http://schemas.openxmlformats.org/presentationml/2006/main" preserve="1">
  <p:cSld name="Picture with Caption">
    <p:spTree>
      <p:nvGrpSpPr>
        <p:cNvPr id="1" name=""/>
        <p:cNvGrpSpPr/>
        <p:nvPr/>
      </p:nvGrpSpPr>
      <p:grpSpPr>
        <a:xfrm>
          <a:off x="0" y="0"/>
          <a:ext cx="0" cy="0"/>
          <a:chOff x="0" y="0"/>
          <a:chExt cx="0" cy="0"/>
        </a:xfrm>
      </p:grpSpPr>
      <p:sp>
        <p:nvSpPr>
          <p:cNvPr id="3" name="Picture Placeholder 2"/>
          <p:cNvSpPr>
            <a:spLocks noGrp="1"/>
          </p:cNvSpPr>
          <p:nvPr>
            <p:ph type="pic" idx="1"/>
          </p:nvPr>
        </p:nvSpPr>
        <p:spPr bwMode="gray">
          <a:xfrm>
            <a:off x="531813" y="1524000"/>
            <a:ext cx="6095999" cy="4416725"/>
          </a:xfrm>
          <a:solidFill>
            <a:schemeClr val="bg2"/>
          </a:solidFill>
        </p:spPr>
        <p:txBody>
          <a:bodyPr tIns="182880">
            <a:noAutofit/>
          </a:bodyPr>
          <a:lstStyle>
            <a:lvl1pPr marL="0" indent="0" algn="ctr">
              <a:buNone/>
              <a:defRPr sz="24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t>Click icon to add picture</a:t>
            </a:r>
            <a:endParaRPr/>
          </a:p>
        </p:txBody>
      </p:sp>
      <p:sp>
        <p:nvSpPr>
          <p:cNvPr id="4" name="Text Placeholder 3"/>
          <p:cNvSpPr>
            <a:spLocks noGrp="1"/>
          </p:cNvSpPr>
          <p:nvPr>
            <p:ph type="body" sz="half" idx="2"/>
          </p:nvPr>
        </p:nvSpPr>
        <p:spPr>
          <a:xfrm>
            <a:off x="7008812" y="1524000"/>
            <a:ext cx="4648201" cy="4419600"/>
          </a:xfrm>
        </p:spPr>
        <p:txBody>
          <a:bodyPr>
            <a:noAutofit/>
          </a:bodyPr>
          <a:lstStyle>
            <a:lvl1pPr marL="0" indent="0">
              <a:buNone/>
              <a:defRPr sz="20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p>
            <a:fld id="{31F37356-201C-3940-8925-5D724AFE2013}" type="datetime1">
              <a:rPr lang="en-US" smtClean="0">
                <a:solidFill>
                  <a:srgbClr val="58595B"/>
                </a:solidFill>
              </a:rPr>
              <a:pPr/>
              <a:t>10/15/2018</a:t>
            </a:fld>
            <a:endParaRPr>
              <a:solidFill>
                <a:srgbClr val="58595B"/>
              </a:solidFill>
            </a:endParaRPr>
          </a:p>
        </p:txBody>
      </p:sp>
      <p:sp>
        <p:nvSpPr>
          <p:cNvPr id="6" name="Footer Placeholder 5"/>
          <p:cNvSpPr>
            <a:spLocks noGrp="1"/>
          </p:cNvSpPr>
          <p:nvPr>
            <p:ph type="ftr" sz="quarter" idx="11"/>
          </p:nvPr>
        </p:nvSpPr>
        <p:spPr/>
        <p:txBody>
          <a:bodyPr/>
          <a:lstStyle/>
          <a:p>
            <a:r>
              <a:rPr lang="en-US">
                <a:solidFill>
                  <a:srgbClr val="58595B"/>
                </a:solidFill>
              </a:rPr>
              <a:t>Confidential – Oracle Restricted</a:t>
            </a:r>
            <a:endParaRPr>
              <a:solidFill>
                <a:srgbClr val="58595B"/>
              </a:solidFill>
            </a:endParaRPr>
          </a:p>
        </p:txBody>
      </p:sp>
      <p:sp>
        <p:nvSpPr>
          <p:cNvPr id="7" name="Slide Number Placeholder 6"/>
          <p:cNvSpPr>
            <a:spLocks noGrp="1"/>
          </p:cNvSpPr>
          <p:nvPr>
            <p:ph type="sldNum" sz="quarter" idx="12"/>
          </p:nvPr>
        </p:nvSpPr>
        <p:spPr/>
        <p:txBody>
          <a:bodyPr/>
          <a:lstStyle/>
          <a:p>
            <a:fld id="{C51EAA63-D034-42AE-91FA-B13B9518C7BE}" type="slidenum">
              <a:rPr>
                <a:solidFill>
                  <a:srgbClr val="58595B"/>
                </a:solidFill>
              </a:rPr>
              <a:pPr/>
              <a:t>‹#›</a:t>
            </a:fld>
            <a:endParaRPr>
              <a:solidFill>
                <a:srgbClr val="58595B"/>
              </a:solidFill>
            </a:endParaRPr>
          </a:p>
        </p:txBody>
      </p:sp>
      <p:sp>
        <p:nvSpPr>
          <p:cNvPr id="8" name="Title 7"/>
          <p:cNvSpPr>
            <a:spLocks noGrp="1"/>
          </p:cNvSpPr>
          <p:nvPr>
            <p:ph type="title"/>
          </p:nvPr>
        </p:nvSpPr>
        <p:spPr/>
        <p:txBody>
          <a:bodyPr/>
          <a:lstStyle/>
          <a:p>
            <a:r>
              <a:rPr lang="en-US"/>
              <a:t>Click to edit Master title style</a:t>
            </a:r>
            <a:endParaRPr dirty="0"/>
          </a:p>
        </p:txBody>
      </p:sp>
    </p:spTree>
    <p:extLst>
      <p:ext uri="{BB962C8B-B14F-4D97-AF65-F5344CB8AC3E}">
        <p14:creationId xmlns:p14="http://schemas.microsoft.com/office/powerpoint/2010/main" val="357175930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9.xml><?xml version="1.0" encoding="utf-8"?>
<p:sldLayout xmlns:a="http://schemas.openxmlformats.org/drawingml/2006/main" xmlns:r="http://schemas.openxmlformats.org/officeDocument/2006/relationships" xmlns:p="http://schemas.openxmlformats.org/presentationml/2006/main" preserve="1">
  <p:cSld name="Two Pictures with Captions">
    <p:spTree>
      <p:nvGrpSpPr>
        <p:cNvPr id="1" name=""/>
        <p:cNvGrpSpPr/>
        <p:nvPr/>
      </p:nvGrpSpPr>
      <p:grpSpPr>
        <a:xfrm>
          <a:off x="0" y="0"/>
          <a:ext cx="0" cy="0"/>
          <a:chOff x="0" y="0"/>
          <a:chExt cx="0" cy="0"/>
        </a:xfrm>
      </p:grpSpPr>
      <p:cxnSp>
        <p:nvCxnSpPr>
          <p:cNvPr id="8" name="Straight Connector 7"/>
          <p:cNvCxnSpPr/>
          <p:nvPr/>
        </p:nvCxnSpPr>
        <p:spPr bwMode="ltGray">
          <a:xfrm>
            <a:off x="6094413" y="1524000"/>
            <a:ext cx="0" cy="4419600"/>
          </a:xfrm>
          <a:prstGeom prst="line">
            <a:avLst/>
          </a:prstGeom>
          <a:ln w="19050">
            <a:solidFill>
              <a:schemeClr val="bg2"/>
            </a:solidFill>
            <a:miter lim="800000"/>
          </a:ln>
        </p:spPr>
        <p:style>
          <a:lnRef idx="1">
            <a:schemeClr val="accent1"/>
          </a:lnRef>
          <a:fillRef idx="0">
            <a:schemeClr val="accent1"/>
          </a:fillRef>
          <a:effectRef idx="0">
            <a:schemeClr val="accent1"/>
          </a:effectRef>
          <a:fontRef idx="minor">
            <a:schemeClr val="tx1"/>
          </a:fontRef>
        </p:style>
      </p:cxnSp>
      <p:sp>
        <p:nvSpPr>
          <p:cNvPr id="3" name="Picture Placeholder 2"/>
          <p:cNvSpPr>
            <a:spLocks noGrp="1"/>
          </p:cNvSpPr>
          <p:nvPr>
            <p:ph type="pic" idx="1"/>
          </p:nvPr>
        </p:nvSpPr>
        <p:spPr bwMode="gray">
          <a:xfrm>
            <a:off x="531813" y="1524000"/>
            <a:ext cx="5413248" cy="3474720"/>
          </a:xfrm>
          <a:solidFill>
            <a:schemeClr val="bg2"/>
          </a:solidFill>
        </p:spPr>
        <p:txBody>
          <a:bodyPr tIns="182880">
            <a:noAutofit/>
          </a:bodyPr>
          <a:lstStyle>
            <a:lvl1pPr marL="0" indent="0" algn="ctr">
              <a:buNone/>
              <a:defRPr sz="24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t>Click icon to add picture</a:t>
            </a:r>
            <a:endParaRPr/>
          </a:p>
        </p:txBody>
      </p:sp>
      <p:sp>
        <p:nvSpPr>
          <p:cNvPr id="4" name="Text Placeholder 3"/>
          <p:cNvSpPr>
            <a:spLocks noGrp="1"/>
          </p:cNvSpPr>
          <p:nvPr>
            <p:ph type="body" sz="half" idx="2"/>
          </p:nvPr>
        </p:nvSpPr>
        <p:spPr>
          <a:xfrm>
            <a:off x="531812" y="5105400"/>
            <a:ext cx="5410200" cy="838200"/>
          </a:xfrm>
        </p:spPr>
        <p:txBody>
          <a:bodyPr>
            <a:noAutofit/>
          </a:bodyPr>
          <a:lstStyle>
            <a:lvl1pPr marL="0" indent="0">
              <a:buNone/>
              <a:defRPr sz="18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p>
            <a:fld id="{0F232C23-8E9B-6743-BEB8-977CA42C1E41}" type="datetime1">
              <a:rPr lang="en-US" smtClean="0">
                <a:solidFill>
                  <a:srgbClr val="58595B"/>
                </a:solidFill>
              </a:rPr>
              <a:pPr/>
              <a:t>10/15/2018</a:t>
            </a:fld>
            <a:endParaRPr>
              <a:solidFill>
                <a:srgbClr val="58595B"/>
              </a:solidFill>
            </a:endParaRPr>
          </a:p>
        </p:txBody>
      </p:sp>
      <p:sp>
        <p:nvSpPr>
          <p:cNvPr id="6" name="Footer Placeholder 5"/>
          <p:cNvSpPr>
            <a:spLocks noGrp="1"/>
          </p:cNvSpPr>
          <p:nvPr>
            <p:ph type="ftr" sz="quarter" idx="11"/>
          </p:nvPr>
        </p:nvSpPr>
        <p:spPr/>
        <p:txBody>
          <a:bodyPr/>
          <a:lstStyle/>
          <a:p>
            <a:r>
              <a:rPr lang="en-US">
                <a:solidFill>
                  <a:srgbClr val="58595B"/>
                </a:solidFill>
              </a:rPr>
              <a:t>Confidential – Oracle Restricted</a:t>
            </a:r>
            <a:endParaRPr>
              <a:solidFill>
                <a:srgbClr val="58595B"/>
              </a:solidFill>
            </a:endParaRPr>
          </a:p>
        </p:txBody>
      </p:sp>
      <p:sp>
        <p:nvSpPr>
          <p:cNvPr id="7" name="Slide Number Placeholder 6"/>
          <p:cNvSpPr>
            <a:spLocks noGrp="1"/>
          </p:cNvSpPr>
          <p:nvPr>
            <p:ph type="sldNum" sz="quarter" idx="12"/>
          </p:nvPr>
        </p:nvSpPr>
        <p:spPr/>
        <p:txBody>
          <a:bodyPr/>
          <a:lstStyle/>
          <a:p>
            <a:fld id="{C51EAA63-D034-42AE-91FA-B13B9518C7BE}" type="slidenum">
              <a:rPr>
                <a:solidFill>
                  <a:srgbClr val="58595B"/>
                </a:solidFill>
              </a:rPr>
              <a:pPr/>
              <a:t>‹#›</a:t>
            </a:fld>
            <a:endParaRPr>
              <a:solidFill>
                <a:srgbClr val="58595B"/>
              </a:solidFill>
            </a:endParaRPr>
          </a:p>
        </p:txBody>
      </p:sp>
      <p:sp>
        <p:nvSpPr>
          <p:cNvPr id="9" name="Picture Placeholder 2"/>
          <p:cNvSpPr>
            <a:spLocks noGrp="1"/>
          </p:cNvSpPr>
          <p:nvPr>
            <p:ph type="pic" idx="13"/>
          </p:nvPr>
        </p:nvSpPr>
        <p:spPr bwMode="gray">
          <a:xfrm>
            <a:off x="6246812" y="1524000"/>
            <a:ext cx="5413248" cy="3474720"/>
          </a:xfrm>
          <a:solidFill>
            <a:schemeClr val="bg2"/>
          </a:solidFill>
        </p:spPr>
        <p:txBody>
          <a:bodyPr tIns="182880">
            <a:noAutofit/>
          </a:bodyPr>
          <a:lstStyle>
            <a:lvl1pPr marL="0" indent="0" algn="ctr">
              <a:buNone/>
              <a:defRPr sz="24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t>Click icon to add picture</a:t>
            </a:r>
            <a:endParaRPr/>
          </a:p>
        </p:txBody>
      </p:sp>
      <p:sp>
        <p:nvSpPr>
          <p:cNvPr id="10" name="Text Placeholder 3"/>
          <p:cNvSpPr>
            <a:spLocks noGrp="1"/>
          </p:cNvSpPr>
          <p:nvPr>
            <p:ph type="body" sz="half" idx="14"/>
          </p:nvPr>
        </p:nvSpPr>
        <p:spPr>
          <a:xfrm>
            <a:off x="6246811" y="5105400"/>
            <a:ext cx="5410200" cy="838200"/>
          </a:xfrm>
        </p:spPr>
        <p:txBody>
          <a:bodyPr>
            <a:noAutofit/>
          </a:bodyPr>
          <a:lstStyle>
            <a:lvl1pPr marL="0" indent="0">
              <a:buNone/>
              <a:defRPr sz="18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11" name="Title 10"/>
          <p:cNvSpPr>
            <a:spLocks noGrp="1"/>
          </p:cNvSpPr>
          <p:nvPr>
            <p:ph type="title"/>
          </p:nvPr>
        </p:nvSpPr>
        <p:spPr/>
        <p:txBody>
          <a:bodyPr/>
          <a:lstStyle/>
          <a:p>
            <a:r>
              <a:rPr lang="en-US"/>
              <a:t>Click to edit Master title style</a:t>
            </a:r>
            <a:endParaRPr dirty="0"/>
          </a:p>
        </p:txBody>
      </p:sp>
    </p:spTree>
    <p:extLst>
      <p:ext uri="{BB962C8B-B14F-4D97-AF65-F5344CB8AC3E}">
        <p14:creationId xmlns:p14="http://schemas.microsoft.com/office/powerpoint/2010/main" val="423432224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xml><?xml version="1.0" encoding="utf-8"?>
<p:sldLayout xmlns:a="http://schemas.openxmlformats.org/drawingml/2006/main" xmlns:r="http://schemas.openxmlformats.org/officeDocument/2006/relationships" xmlns:p="http://schemas.openxmlformats.org/presentationml/2006/main" preserve="1">
  <p:cSld name="Title, Sub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a:p>
        </p:txBody>
      </p:sp>
      <p:sp>
        <p:nvSpPr>
          <p:cNvPr id="3" name="Content Placeholder 2"/>
          <p:cNvSpPr>
            <a:spLocks noGrp="1"/>
          </p:cNvSpPr>
          <p:nvPr>
            <p:ph idx="1"/>
          </p:nvPr>
        </p:nvSpPr>
        <p:spPr>
          <a:xfrm>
            <a:off x="531151" y="1981200"/>
            <a:ext cx="11126522" cy="396240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a:p>
        </p:txBody>
      </p:sp>
      <p:sp>
        <p:nvSpPr>
          <p:cNvPr id="4" name="Date Placeholder 3"/>
          <p:cNvSpPr>
            <a:spLocks noGrp="1"/>
          </p:cNvSpPr>
          <p:nvPr>
            <p:ph type="dt" sz="half" idx="10"/>
          </p:nvPr>
        </p:nvSpPr>
        <p:spPr/>
        <p:txBody>
          <a:bodyPr/>
          <a:lstStyle/>
          <a:p>
            <a:endParaRPr/>
          </a:p>
        </p:txBody>
      </p:sp>
      <p:sp>
        <p:nvSpPr>
          <p:cNvPr id="5" name="Footer Placeholder 4"/>
          <p:cNvSpPr>
            <a:spLocks noGrp="1"/>
          </p:cNvSpPr>
          <p:nvPr>
            <p:ph type="ftr" sz="quarter" idx="11"/>
          </p:nvPr>
        </p:nvSpPr>
        <p:spPr/>
        <p:txBody>
          <a:bodyPr/>
          <a:lstStyle/>
          <a:p>
            <a:r>
              <a:rPr lang="en-US"/>
              <a:t>Confidential – Oracle Internal/Restricted/Highly Restricted</a:t>
            </a:r>
            <a:endParaRPr/>
          </a:p>
        </p:txBody>
      </p:sp>
      <p:sp>
        <p:nvSpPr>
          <p:cNvPr id="6" name="Slide Number Placeholder 5"/>
          <p:cNvSpPr>
            <a:spLocks noGrp="1"/>
          </p:cNvSpPr>
          <p:nvPr>
            <p:ph type="sldNum" sz="quarter" idx="12"/>
          </p:nvPr>
        </p:nvSpPr>
        <p:spPr/>
        <p:txBody>
          <a:bodyPr/>
          <a:lstStyle/>
          <a:p>
            <a:fld id="{C51EAA63-D034-42AE-91FA-B13B9518C7BE}" type="slidenum">
              <a:rPr/>
              <a:t>‹#›</a:t>
            </a:fld>
            <a:endParaRPr/>
          </a:p>
        </p:txBody>
      </p:sp>
      <p:sp>
        <p:nvSpPr>
          <p:cNvPr id="7" name="Text Placeholder 12"/>
          <p:cNvSpPr>
            <a:spLocks noGrp="1"/>
          </p:cNvSpPr>
          <p:nvPr>
            <p:ph type="body" sz="quarter" idx="13" hasCustomPrompt="1"/>
          </p:nvPr>
        </p:nvSpPr>
        <p:spPr>
          <a:xfrm>
            <a:off x="531813" y="1373741"/>
            <a:ext cx="11125199" cy="343299"/>
          </a:xfrm>
        </p:spPr>
        <p:txBody>
          <a:bodyPr>
            <a:noAutofit/>
          </a:bodyPr>
          <a:lstStyle>
            <a:lvl1pPr marL="1588" indent="0">
              <a:spcBef>
                <a:spcPts val="0"/>
              </a:spcBef>
              <a:buFontTx/>
              <a:buNone/>
              <a:defRPr sz="2400" b="1" baseline="0"/>
            </a:lvl1pPr>
            <a:lvl2pPr marL="1588" indent="0">
              <a:buFontTx/>
              <a:buNone/>
              <a:defRPr sz="2400"/>
            </a:lvl2pPr>
            <a:lvl3pPr marL="1588" indent="0">
              <a:buFontTx/>
              <a:buNone/>
              <a:defRPr sz="2400"/>
            </a:lvl3pPr>
            <a:lvl4pPr marL="1588" indent="0">
              <a:buFontTx/>
              <a:buNone/>
              <a:defRPr sz="2400"/>
            </a:lvl4pPr>
            <a:lvl5pPr marL="1588" indent="0">
              <a:buFontTx/>
              <a:buNone/>
              <a:defRPr sz="2400"/>
            </a:lvl5pPr>
            <a:lvl6pPr marL="1588" indent="0">
              <a:buFontTx/>
              <a:buNone/>
              <a:defRPr sz="2400"/>
            </a:lvl6pPr>
            <a:lvl7pPr marL="1588" indent="0">
              <a:buFontTx/>
              <a:buNone/>
              <a:defRPr sz="2400"/>
            </a:lvl7pPr>
            <a:lvl8pPr marL="1588" indent="0">
              <a:buFontTx/>
              <a:buNone/>
              <a:defRPr sz="2400"/>
            </a:lvl8pPr>
            <a:lvl9pPr marL="1588" indent="0">
              <a:buFontTx/>
              <a:buNone/>
              <a:defRPr sz="2400"/>
            </a:lvl9pPr>
          </a:lstStyle>
          <a:p>
            <a:pPr lvl="0"/>
            <a:r>
              <a:t>Click to add subtitle</a:t>
            </a:r>
          </a:p>
        </p:txBody>
      </p:sp>
    </p:spTree>
    <p:extLst>
      <p:ext uri="{BB962C8B-B14F-4D97-AF65-F5344CB8AC3E}">
        <p14:creationId xmlns:p14="http://schemas.microsoft.com/office/powerpoint/2010/main" val="337176835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0.xml><?xml version="1.0" encoding="utf-8"?>
<p:sldLayout xmlns:a="http://schemas.openxmlformats.org/drawingml/2006/main" xmlns:r="http://schemas.openxmlformats.org/officeDocument/2006/relationships" xmlns:p="http://schemas.openxmlformats.org/presentationml/2006/main" preserve="1">
  <p:cSld name="Three Pictures with Captions">
    <p:spTree>
      <p:nvGrpSpPr>
        <p:cNvPr id="1" name=""/>
        <p:cNvGrpSpPr/>
        <p:nvPr/>
      </p:nvGrpSpPr>
      <p:grpSpPr>
        <a:xfrm>
          <a:off x="0" y="0"/>
          <a:ext cx="0" cy="0"/>
          <a:chOff x="0" y="0"/>
          <a:chExt cx="0" cy="0"/>
        </a:xfrm>
      </p:grpSpPr>
      <p:cxnSp>
        <p:nvCxnSpPr>
          <p:cNvPr id="11" name="Straight Connector 10"/>
          <p:cNvCxnSpPr/>
          <p:nvPr/>
        </p:nvCxnSpPr>
        <p:spPr bwMode="ltGray">
          <a:xfrm>
            <a:off x="4189412" y="1524000"/>
            <a:ext cx="0" cy="4419600"/>
          </a:xfrm>
          <a:prstGeom prst="line">
            <a:avLst/>
          </a:prstGeom>
          <a:ln w="19050">
            <a:solidFill>
              <a:schemeClr val="bg2"/>
            </a:solidFill>
            <a:miter lim="800000"/>
          </a:ln>
        </p:spPr>
        <p:style>
          <a:lnRef idx="1">
            <a:schemeClr val="accent1"/>
          </a:lnRef>
          <a:fillRef idx="0">
            <a:schemeClr val="accent1"/>
          </a:fillRef>
          <a:effectRef idx="0">
            <a:schemeClr val="accent1"/>
          </a:effectRef>
          <a:fontRef idx="minor">
            <a:schemeClr val="tx1"/>
          </a:fontRef>
        </p:style>
      </p:cxnSp>
      <p:cxnSp>
        <p:nvCxnSpPr>
          <p:cNvPr id="12" name="Straight Connector 11"/>
          <p:cNvCxnSpPr/>
          <p:nvPr/>
        </p:nvCxnSpPr>
        <p:spPr bwMode="ltGray">
          <a:xfrm>
            <a:off x="7999412" y="1524000"/>
            <a:ext cx="0" cy="4419600"/>
          </a:xfrm>
          <a:prstGeom prst="line">
            <a:avLst/>
          </a:prstGeom>
          <a:ln w="19050">
            <a:solidFill>
              <a:schemeClr val="bg2"/>
            </a:solidFill>
            <a:miter lim="800000"/>
          </a:ln>
        </p:spPr>
        <p:style>
          <a:lnRef idx="1">
            <a:schemeClr val="accent1"/>
          </a:lnRef>
          <a:fillRef idx="0">
            <a:schemeClr val="accent1"/>
          </a:fillRef>
          <a:effectRef idx="0">
            <a:schemeClr val="accent1"/>
          </a:effectRef>
          <a:fontRef idx="minor">
            <a:schemeClr val="tx1"/>
          </a:fontRef>
        </p:style>
      </p:cxnSp>
      <p:sp>
        <p:nvSpPr>
          <p:cNvPr id="3" name="Picture Placeholder 2"/>
          <p:cNvSpPr>
            <a:spLocks noGrp="1"/>
          </p:cNvSpPr>
          <p:nvPr>
            <p:ph type="pic" idx="1"/>
          </p:nvPr>
        </p:nvSpPr>
        <p:spPr bwMode="gray">
          <a:xfrm>
            <a:off x="531813" y="1524000"/>
            <a:ext cx="3474720" cy="3048000"/>
          </a:xfrm>
          <a:solidFill>
            <a:schemeClr val="bg2"/>
          </a:solidFill>
        </p:spPr>
        <p:txBody>
          <a:bodyPr tIns="182880">
            <a:noAutofit/>
          </a:bodyPr>
          <a:lstStyle>
            <a:lvl1pPr marL="0" indent="0" algn="ctr">
              <a:buNone/>
              <a:defRPr sz="24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t>Click icon to add picture</a:t>
            </a:r>
            <a:endParaRPr/>
          </a:p>
        </p:txBody>
      </p:sp>
      <p:sp>
        <p:nvSpPr>
          <p:cNvPr id="4" name="Text Placeholder 3"/>
          <p:cNvSpPr>
            <a:spLocks noGrp="1"/>
          </p:cNvSpPr>
          <p:nvPr>
            <p:ph type="body" sz="half" idx="2"/>
          </p:nvPr>
        </p:nvSpPr>
        <p:spPr>
          <a:xfrm>
            <a:off x="531812" y="4701396"/>
            <a:ext cx="3474720" cy="1242204"/>
          </a:xfrm>
        </p:spPr>
        <p:txBody>
          <a:bodyPr>
            <a:noAutofit/>
          </a:bodyPr>
          <a:lstStyle>
            <a:lvl1pPr marL="0" indent="0">
              <a:buNone/>
              <a:defRPr sz="18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p>
            <a:fld id="{ED22037C-D016-8E46-8E1A-3018BB032C66}" type="datetime1">
              <a:rPr lang="en-US" smtClean="0">
                <a:solidFill>
                  <a:srgbClr val="58595B"/>
                </a:solidFill>
              </a:rPr>
              <a:pPr/>
              <a:t>10/15/2018</a:t>
            </a:fld>
            <a:endParaRPr>
              <a:solidFill>
                <a:srgbClr val="58595B"/>
              </a:solidFill>
            </a:endParaRPr>
          </a:p>
        </p:txBody>
      </p:sp>
      <p:sp>
        <p:nvSpPr>
          <p:cNvPr id="6" name="Footer Placeholder 5"/>
          <p:cNvSpPr>
            <a:spLocks noGrp="1"/>
          </p:cNvSpPr>
          <p:nvPr>
            <p:ph type="ftr" sz="quarter" idx="11"/>
          </p:nvPr>
        </p:nvSpPr>
        <p:spPr/>
        <p:txBody>
          <a:bodyPr/>
          <a:lstStyle/>
          <a:p>
            <a:r>
              <a:rPr lang="en-US">
                <a:solidFill>
                  <a:srgbClr val="58595B"/>
                </a:solidFill>
              </a:rPr>
              <a:t>Confidential – Oracle Restricted</a:t>
            </a:r>
            <a:endParaRPr>
              <a:solidFill>
                <a:srgbClr val="58595B"/>
              </a:solidFill>
            </a:endParaRPr>
          </a:p>
        </p:txBody>
      </p:sp>
      <p:sp>
        <p:nvSpPr>
          <p:cNvPr id="7" name="Slide Number Placeholder 6"/>
          <p:cNvSpPr>
            <a:spLocks noGrp="1"/>
          </p:cNvSpPr>
          <p:nvPr>
            <p:ph type="sldNum" sz="quarter" idx="12"/>
          </p:nvPr>
        </p:nvSpPr>
        <p:spPr/>
        <p:txBody>
          <a:bodyPr/>
          <a:lstStyle/>
          <a:p>
            <a:fld id="{C51EAA63-D034-42AE-91FA-B13B9518C7BE}" type="slidenum">
              <a:rPr>
                <a:solidFill>
                  <a:srgbClr val="58595B"/>
                </a:solidFill>
              </a:rPr>
              <a:pPr/>
              <a:t>‹#›</a:t>
            </a:fld>
            <a:endParaRPr>
              <a:solidFill>
                <a:srgbClr val="58595B"/>
              </a:solidFill>
            </a:endParaRPr>
          </a:p>
        </p:txBody>
      </p:sp>
      <p:sp>
        <p:nvSpPr>
          <p:cNvPr id="9" name="Picture Placeholder 2"/>
          <p:cNvSpPr>
            <a:spLocks noGrp="1"/>
          </p:cNvSpPr>
          <p:nvPr>
            <p:ph type="pic" idx="13"/>
          </p:nvPr>
        </p:nvSpPr>
        <p:spPr bwMode="gray">
          <a:xfrm>
            <a:off x="4357052" y="1524000"/>
            <a:ext cx="3474720" cy="3048000"/>
          </a:xfrm>
          <a:solidFill>
            <a:schemeClr val="bg2"/>
          </a:solidFill>
        </p:spPr>
        <p:txBody>
          <a:bodyPr tIns="182880">
            <a:noAutofit/>
          </a:bodyPr>
          <a:lstStyle>
            <a:lvl1pPr marL="0" indent="0" algn="ctr">
              <a:buNone/>
              <a:defRPr sz="24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t>Click icon to add picture</a:t>
            </a:r>
            <a:endParaRPr/>
          </a:p>
        </p:txBody>
      </p:sp>
      <p:sp>
        <p:nvSpPr>
          <p:cNvPr id="10" name="Text Placeholder 3"/>
          <p:cNvSpPr>
            <a:spLocks noGrp="1"/>
          </p:cNvSpPr>
          <p:nvPr>
            <p:ph type="body" sz="half" idx="14"/>
          </p:nvPr>
        </p:nvSpPr>
        <p:spPr>
          <a:xfrm>
            <a:off x="4357052" y="4701396"/>
            <a:ext cx="3474720" cy="1242204"/>
          </a:xfrm>
        </p:spPr>
        <p:txBody>
          <a:bodyPr>
            <a:noAutofit/>
          </a:bodyPr>
          <a:lstStyle>
            <a:lvl1pPr marL="0" indent="0">
              <a:buNone/>
              <a:defRPr sz="18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13" name="Picture Placeholder 2"/>
          <p:cNvSpPr>
            <a:spLocks noGrp="1"/>
          </p:cNvSpPr>
          <p:nvPr>
            <p:ph type="pic" idx="15"/>
          </p:nvPr>
        </p:nvSpPr>
        <p:spPr bwMode="gray">
          <a:xfrm>
            <a:off x="8182292" y="1524000"/>
            <a:ext cx="3474720" cy="3048000"/>
          </a:xfrm>
          <a:solidFill>
            <a:schemeClr val="bg2"/>
          </a:solidFill>
        </p:spPr>
        <p:txBody>
          <a:bodyPr tIns="182880">
            <a:noAutofit/>
          </a:bodyPr>
          <a:lstStyle>
            <a:lvl1pPr marL="0" indent="0" algn="ctr">
              <a:buNone/>
              <a:defRPr sz="24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t>Click icon to add picture</a:t>
            </a:r>
            <a:endParaRPr/>
          </a:p>
        </p:txBody>
      </p:sp>
      <p:sp>
        <p:nvSpPr>
          <p:cNvPr id="14" name="Text Placeholder 3"/>
          <p:cNvSpPr>
            <a:spLocks noGrp="1"/>
          </p:cNvSpPr>
          <p:nvPr>
            <p:ph type="body" sz="half" idx="16"/>
          </p:nvPr>
        </p:nvSpPr>
        <p:spPr>
          <a:xfrm>
            <a:off x="8182292" y="4701396"/>
            <a:ext cx="3474720" cy="1242204"/>
          </a:xfrm>
        </p:spPr>
        <p:txBody>
          <a:bodyPr>
            <a:noAutofit/>
          </a:bodyPr>
          <a:lstStyle>
            <a:lvl1pPr marL="0" indent="0">
              <a:buNone/>
              <a:defRPr sz="18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8" name="Title 7"/>
          <p:cNvSpPr>
            <a:spLocks noGrp="1"/>
          </p:cNvSpPr>
          <p:nvPr>
            <p:ph type="title"/>
          </p:nvPr>
        </p:nvSpPr>
        <p:spPr/>
        <p:txBody>
          <a:bodyPr/>
          <a:lstStyle/>
          <a:p>
            <a:r>
              <a:rPr lang="en-US"/>
              <a:t>Click to edit Master title style</a:t>
            </a:r>
            <a:endParaRPr dirty="0"/>
          </a:p>
        </p:txBody>
      </p:sp>
    </p:spTree>
    <p:extLst>
      <p:ext uri="{BB962C8B-B14F-4D97-AF65-F5344CB8AC3E}">
        <p14:creationId xmlns:p14="http://schemas.microsoft.com/office/powerpoint/2010/main" val="288823254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1.xml><?xml version="1.0" encoding="utf-8"?>
<p:sldLayout xmlns:a="http://schemas.openxmlformats.org/drawingml/2006/main" xmlns:r="http://schemas.openxmlformats.org/officeDocument/2006/relationships" xmlns:p="http://schemas.openxmlformats.org/presentationml/2006/main" type="blank" preserve="1">
  <p:cSld name="Safe Harbor Front">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4DCB31BC-BA5D-4B4E-8ECE-8BD5DCDE7DE0}" type="datetime1">
              <a:rPr lang="en-US" smtClean="0">
                <a:solidFill>
                  <a:srgbClr val="58595B"/>
                </a:solidFill>
              </a:rPr>
              <a:pPr/>
              <a:t>10/15/2018</a:t>
            </a:fld>
            <a:endParaRPr>
              <a:solidFill>
                <a:srgbClr val="58595B"/>
              </a:solidFill>
            </a:endParaRPr>
          </a:p>
        </p:txBody>
      </p:sp>
      <p:sp>
        <p:nvSpPr>
          <p:cNvPr id="3" name="Footer Placeholder 2"/>
          <p:cNvSpPr>
            <a:spLocks noGrp="1"/>
          </p:cNvSpPr>
          <p:nvPr>
            <p:ph type="ftr" sz="quarter" idx="11"/>
          </p:nvPr>
        </p:nvSpPr>
        <p:spPr/>
        <p:txBody>
          <a:bodyPr/>
          <a:lstStyle/>
          <a:p>
            <a:r>
              <a:rPr lang="en-US">
                <a:solidFill>
                  <a:srgbClr val="58595B"/>
                </a:solidFill>
              </a:rPr>
              <a:t>Confidential – Oracle Restricted</a:t>
            </a:r>
            <a:endParaRPr>
              <a:solidFill>
                <a:srgbClr val="58595B"/>
              </a:solidFill>
            </a:endParaRPr>
          </a:p>
        </p:txBody>
      </p:sp>
      <p:sp>
        <p:nvSpPr>
          <p:cNvPr id="4" name="Slide Number Placeholder 3"/>
          <p:cNvSpPr>
            <a:spLocks noGrp="1"/>
          </p:cNvSpPr>
          <p:nvPr>
            <p:ph type="sldNum" sz="quarter" idx="12"/>
          </p:nvPr>
        </p:nvSpPr>
        <p:spPr/>
        <p:txBody>
          <a:bodyPr/>
          <a:lstStyle/>
          <a:p>
            <a:fld id="{C51EAA63-D034-42AE-91FA-B13B9518C7BE}" type="slidenum">
              <a:rPr>
                <a:solidFill>
                  <a:srgbClr val="58595B"/>
                </a:solidFill>
              </a:rPr>
              <a:pPr/>
              <a:t>‹#›</a:t>
            </a:fld>
            <a:endParaRPr>
              <a:solidFill>
                <a:srgbClr val="58595B"/>
              </a:solidFill>
            </a:endParaRPr>
          </a:p>
        </p:txBody>
      </p:sp>
      <p:sp>
        <p:nvSpPr>
          <p:cNvPr id="5" name="TextBox 4"/>
          <p:cNvSpPr txBox="1"/>
          <p:nvPr/>
        </p:nvSpPr>
        <p:spPr>
          <a:xfrm>
            <a:off x="531812" y="1371600"/>
            <a:ext cx="11125200" cy="889000"/>
          </a:xfrm>
          <a:prstGeom prst="rect">
            <a:avLst/>
          </a:prstGeom>
          <a:noFill/>
        </p:spPr>
        <p:txBody>
          <a:bodyPr wrap="none" lIns="0" tIns="0" rIns="0" bIns="0" rtlCol="0" anchor="b">
            <a:noAutofit/>
          </a:bodyPr>
          <a:lstStyle/>
          <a:p>
            <a:pPr>
              <a:lnSpc>
                <a:spcPct val="90000"/>
              </a:lnSpc>
            </a:pPr>
            <a:r>
              <a:rPr sz="3200">
                <a:solidFill>
                  <a:srgbClr val="58595B"/>
                </a:solidFill>
              </a:rPr>
              <a:t>Safe Harbor Statement</a:t>
            </a:r>
          </a:p>
        </p:txBody>
      </p:sp>
      <p:sp>
        <p:nvSpPr>
          <p:cNvPr id="6" name="TextBox 5"/>
          <p:cNvSpPr txBox="1"/>
          <p:nvPr/>
        </p:nvSpPr>
        <p:spPr>
          <a:xfrm>
            <a:off x="531812" y="2514600"/>
            <a:ext cx="11125200" cy="2286000"/>
          </a:xfrm>
          <a:prstGeom prst="rect">
            <a:avLst/>
          </a:prstGeom>
          <a:noFill/>
        </p:spPr>
        <p:txBody>
          <a:bodyPr wrap="square" lIns="0" tIns="0" rIns="0" bIns="0" rtlCol="0" anchor="t">
            <a:noAutofit/>
          </a:bodyPr>
          <a:lstStyle/>
          <a:p>
            <a:pPr>
              <a:lnSpc>
                <a:spcPct val="90000"/>
              </a:lnSpc>
            </a:pPr>
            <a:r>
              <a:rPr sz="2400">
                <a:solidFill>
                  <a:srgbClr val="58595B"/>
                </a:solidFill>
              </a:rPr>
              <a:t>The following is intended to outline our general product direction. It is intended for information purposes only, and may not be incorporated into any contract. It is not a commitment to deliver any material, code, or functionality, and should not be relied upon in making purchasing decisions. The development, release, and timing of any features or functionality described for Oracle’s products remains at the sole discretion of Oracle.</a:t>
            </a:r>
          </a:p>
        </p:txBody>
      </p:sp>
    </p:spTree>
    <p:extLst>
      <p:ext uri="{BB962C8B-B14F-4D97-AF65-F5344CB8AC3E}">
        <p14:creationId xmlns:p14="http://schemas.microsoft.com/office/powerpoint/2010/main" val="233859135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2.xml><?xml version="1.0" encoding="utf-8"?>
<p:sldLayout xmlns:a="http://schemas.openxmlformats.org/drawingml/2006/main" xmlns:r="http://schemas.openxmlformats.org/officeDocument/2006/relationships" xmlns:p="http://schemas.openxmlformats.org/presentationml/2006/main" type="blank" preserve="1">
  <p:cSld name="Safe Harbor Bac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4C507281-8A8F-904C-8AAD-445C0F672DCD}" type="datetime1">
              <a:rPr lang="en-US" smtClean="0">
                <a:solidFill>
                  <a:srgbClr val="58595B"/>
                </a:solidFill>
              </a:rPr>
              <a:pPr/>
              <a:t>10/15/2018</a:t>
            </a:fld>
            <a:endParaRPr>
              <a:solidFill>
                <a:srgbClr val="58595B"/>
              </a:solidFill>
            </a:endParaRPr>
          </a:p>
        </p:txBody>
      </p:sp>
      <p:sp>
        <p:nvSpPr>
          <p:cNvPr id="3" name="Footer Placeholder 2"/>
          <p:cNvSpPr>
            <a:spLocks noGrp="1"/>
          </p:cNvSpPr>
          <p:nvPr>
            <p:ph type="ftr" sz="quarter" idx="11"/>
          </p:nvPr>
        </p:nvSpPr>
        <p:spPr/>
        <p:txBody>
          <a:bodyPr/>
          <a:lstStyle/>
          <a:p>
            <a:r>
              <a:rPr lang="en-US">
                <a:solidFill>
                  <a:srgbClr val="58595B"/>
                </a:solidFill>
              </a:rPr>
              <a:t>Confidential – Oracle Restricted</a:t>
            </a:r>
            <a:endParaRPr>
              <a:solidFill>
                <a:srgbClr val="58595B"/>
              </a:solidFill>
            </a:endParaRPr>
          </a:p>
        </p:txBody>
      </p:sp>
      <p:sp>
        <p:nvSpPr>
          <p:cNvPr id="4" name="Slide Number Placeholder 3"/>
          <p:cNvSpPr>
            <a:spLocks noGrp="1"/>
          </p:cNvSpPr>
          <p:nvPr>
            <p:ph type="sldNum" sz="quarter" idx="12"/>
          </p:nvPr>
        </p:nvSpPr>
        <p:spPr/>
        <p:txBody>
          <a:bodyPr/>
          <a:lstStyle/>
          <a:p>
            <a:fld id="{C51EAA63-D034-42AE-91FA-B13B9518C7BE}" type="slidenum">
              <a:rPr>
                <a:solidFill>
                  <a:srgbClr val="58595B"/>
                </a:solidFill>
              </a:rPr>
              <a:pPr/>
              <a:t>‹#›</a:t>
            </a:fld>
            <a:endParaRPr>
              <a:solidFill>
                <a:srgbClr val="58595B"/>
              </a:solidFill>
            </a:endParaRPr>
          </a:p>
        </p:txBody>
      </p:sp>
      <p:sp>
        <p:nvSpPr>
          <p:cNvPr id="5" name="TextBox 4"/>
          <p:cNvSpPr txBox="1"/>
          <p:nvPr/>
        </p:nvSpPr>
        <p:spPr>
          <a:xfrm>
            <a:off x="531812" y="1371600"/>
            <a:ext cx="11125200" cy="889000"/>
          </a:xfrm>
          <a:prstGeom prst="rect">
            <a:avLst/>
          </a:prstGeom>
          <a:noFill/>
        </p:spPr>
        <p:txBody>
          <a:bodyPr wrap="none" lIns="0" tIns="0" rIns="0" bIns="0" rtlCol="0" anchor="b">
            <a:noAutofit/>
          </a:bodyPr>
          <a:lstStyle/>
          <a:p>
            <a:pPr>
              <a:lnSpc>
                <a:spcPct val="90000"/>
              </a:lnSpc>
            </a:pPr>
            <a:r>
              <a:rPr sz="3200">
                <a:solidFill>
                  <a:srgbClr val="58595B"/>
                </a:solidFill>
              </a:rPr>
              <a:t>Safe Harbor Statement</a:t>
            </a:r>
          </a:p>
        </p:txBody>
      </p:sp>
      <p:sp>
        <p:nvSpPr>
          <p:cNvPr id="6" name="TextBox 5"/>
          <p:cNvSpPr txBox="1"/>
          <p:nvPr/>
        </p:nvSpPr>
        <p:spPr>
          <a:xfrm>
            <a:off x="531812" y="2514600"/>
            <a:ext cx="11125200" cy="2286000"/>
          </a:xfrm>
          <a:prstGeom prst="rect">
            <a:avLst/>
          </a:prstGeom>
          <a:noFill/>
        </p:spPr>
        <p:txBody>
          <a:bodyPr wrap="square" lIns="0" tIns="0" rIns="0" bIns="0" rtlCol="0" anchor="t">
            <a:noAutofit/>
          </a:bodyPr>
          <a:lstStyle/>
          <a:p>
            <a:pPr>
              <a:lnSpc>
                <a:spcPct val="90000"/>
              </a:lnSpc>
            </a:pPr>
            <a:r>
              <a:rPr sz="2400">
                <a:solidFill>
                  <a:srgbClr val="58595B"/>
                </a:solidFill>
              </a:rPr>
              <a:t>The preceding is intended to outline our general product direction. It is intended for information purposes only, and may not be incorporated into any contract. It is not a commitment to deliver any material, code, or functionality, and should not be relied upon in making purchasing decisions. The development, release, and timing of any features or functionality described for Oracle’s products remains at the sole discretion of Oracle.</a:t>
            </a:r>
          </a:p>
        </p:txBody>
      </p:sp>
    </p:spTree>
    <p:extLst>
      <p:ext uri="{BB962C8B-B14F-4D97-AF65-F5344CB8AC3E}">
        <p14:creationId xmlns:p14="http://schemas.microsoft.com/office/powerpoint/2010/main" val="298665468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3.xml><?xml version="1.0" encoding="utf-8"?>
<p:sldLayout xmlns:a="http://schemas.openxmlformats.org/drawingml/2006/main" xmlns:r="http://schemas.openxmlformats.org/officeDocument/2006/relationships" xmlns:p="http://schemas.openxmlformats.org/presentationml/2006/main" type="blank" preserve="1">
  <p:cSld name="Positioning Statement">
    <p:spTree>
      <p:nvGrpSpPr>
        <p:cNvPr id="1" name=""/>
        <p:cNvGrpSpPr/>
        <p:nvPr/>
      </p:nvGrpSpPr>
      <p:grpSpPr>
        <a:xfrm>
          <a:off x="0" y="0"/>
          <a:ext cx="0" cy="0"/>
          <a:chOff x="0" y="0"/>
          <a:chExt cx="0" cy="0"/>
        </a:xfrm>
      </p:grpSpPr>
      <p:pic>
        <p:nvPicPr>
          <p:cNvPr id="51" name="Picture 50" descr="&quot;Integrated Cloud Applications &amp; Platform Services&quot; tagline in red and black" title="Oracle corporate Tagline in colo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2219916" y="1722238"/>
            <a:ext cx="7748992" cy="2950267"/>
          </a:xfrm>
          <a:prstGeom prst="rect">
            <a:avLst/>
          </a:prstGeom>
        </p:spPr>
      </p:pic>
      <p:sp>
        <p:nvSpPr>
          <p:cNvPr id="2" name="Date Placeholder 1"/>
          <p:cNvSpPr>
            <a:spLocks noGrp="1"/>
          </p:cNvSpPr>
          <p:nvPr>
            <p:ph type="dt" sz="half" idx="10"/>
          </p:nvPr>
        </p:nvSpPr>
        <p:spPr/>
        <p:txBody>
          <a:bodyPr/>
          <a:lstStyle/>
          <a:p>
            <a:fld id="{3BA22D4B-0C5C-584A-8D05-262EE233B425}" type="datetime1">
              <a:rPr lang="en-US" smtClean="0">
                <a:solidFill>
                  <a:srgbClr val="58595B"/>
                </a:solidFill>
              </a:rPr>
              <a:pPr/>
              <a:t>10/15/2018</a:t>
            </a:fld>
            <a:endParaRPr>
              <a:solidFill>
                <a:srgbClr val="58595B"/>
              </a:solidFill>
            </a:endParaRPr>
          </a:p>
        </p:txBody>
      </p:sp>
      <p:sp>
        <p:nvSpPr>
          <p:cNvPr id="3" name="Footer Placeholder 2"/>
          <p:cNvSpPr>
            <a:spLocks noGrp="1"/>
          </p:cNvSpPr>
          <p:nvPr>
            <p:ph type="ftr" sz="quarter" idx="11"/>
          </p:nvPr>
        </p:nvSpPr>
        <p:spPr/>
        <p:txBody>
          <a:bodyPr/>
          <a:lstStyle/>
          <a:p>
            <a:r>
              <a:rPr lang="en-US">
                <a:solidFill>
                  <a:srgbClr val="58595B"/>
                </a:solidFill>
              </a:rPr>
              <a:t>Confidential – Oracle Restricted</a:t>
            </a:r>
            <a:endParaRPr>
              <a:solidFill>
                <a:srgbClr val="58595B"/>
              </a:solidFill>
            </a:endParaRPr>
          </a:p>
        </p:txBody>
      </p:sp>
      <p:sp>
        <p:nvSpPr>
          <p:cNvPr id="4" name="Slide Number Placeholder 3"/>
          <p:cNvSpPr>
            <a:spLocks noGrp="1"/>
          </p:cNvSpPr>
          <p:nvPr>
            <p:ph type="sldNum" sz="quarter" idx="12"/>
          </p:nvPr>
        </p:nvSpPr>
        <p:spPr/>
        <p:txBody>
          <a:bodyPr/>
          <a:lstStyle/>
          <a:p>
            <a:fld id="{C51EAA63-D034-42AE-91FA-B13B9518C7BE}" type="slidenum">
              <a:rPr>
                <a:solidFill>
                  <a:srgbClr val="58595B"/>
                </a:solidFill>
              </a:rPr>
              <a:pPr/>
              <a:t>‹#›</a:t>
            </a:fld>
            <a:endParaRPr>
              <a:solidFill>
                <a:srgbClr val="58595B"/>
              </a:solidFill>
            </a:endParaRPr>
          </a:p>
        </p:txBody>
      </p:sp>
    </p:spTree>
    <p:extLst>
      <p:ext uri="{BB962C8B-B14F-4D97-AF65-F5344CB8AC3E}">
        <p14:creationId xmlns:p14="http://schemas.microsoft.com/office/powerpoint/2010/main" val="308573048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4.xml><?xml version="1.0" encoding="utf-8"?>
<p:sldLayout xmlns:a="http://schemas.openxmlformats.org/drawingml/2006/main" xmlns:r="http://schemas.openxmlformats.org/officeDocument/2006/relationships" xmlns:p="http://schemas.openxmlformats.org/presentationml/2006/main" showMasterSp="0" type="blank" preserve="1">
  <p:cSld name="Oracle logo">
    <p:bg bwMode="ltGray">
      <p:bgRef idx="1001">
        <a:schemeClr val="bg1"/>
      </p:bgRef>
    </p:bg>
    <p:spTree>
      <p:nvGrpSpPr>
        <p:cNvPr id="1" name=""/>
        <p:cNvGrpSpPr/>
        <p:nvPr/>
      </p:nvGrpSpPr>
      <p:grpSpPr>
        <a:xfrm>
          <a:off x="0" y="0"/>
          <a:ext cx="0" cy="0"/>
          <a:chOff x="0" y="0"/>
          <a:chExt cx="0" cy="0"/>
        </a:xfrm>
      </p:grpSpPr>
      <p:pic>
        <p:nvPicPr>
          <p:cNvPr id="2" name="Picture 1" descr="Oracle logo in white on red staging background. Light blue frame around perimeter." title="Oracle Logo Slide"/>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bwMode="hidden">
          <a:xfrm>
            <a:off x="138023" y="129398"/>
            <a:ext cx="11912778" cy="6547450"/>
          </a:xfrm>
          <a:prstGeom prst="rect">
            <a:avLst/>
          </a:prstGeom>
          <a:noFill/>
          <a:ln>
            <a:noFill/>
          </a:ln>
        </p:spPr>
      </p:pic>
      <p:pic>
        <p:nvPicPr>
          <p:cNvPr id="12" name="Picture 11"/>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bwMode="black">
          <a:xfrm>
            <a:off x="3822128" y="2843826"/>
            <a:ext cx="4544568" cy="569547"/>
          </a:xfrm>
          <a:prstGeom prst="rect">
            <a:avLst/>
          </a:prstGeom>
        </p:spPr>
      </p:pic>
      <p:grpSp>
        <p:nvGrpSpPr>
          <p:cNvPr id="10" name="Group 9"/>
          <p:cNvGrpSpPr/>
          <p:nvPr userDrawn="1"/>
        </p:nvGrpSpPr>
        <p:grpSpPr>
          <a:xfrm>
            <a:off x="0" y="0"/>
            <a:ext cx="12189398" cy="6858000"/>
            <a:chOff x="0" y="0"/>
            <a:chExt cx="12189398" cy="6858000"/>
          </a:xfrm>
          <a:solidFill>
            <a:srgbClr val="D8E1E6"/>
          </a:solidFill>
        </p:grpSpPr>
        <p:sp>
          <p:nvSpPr>
            <p:cNvPr id="11" name="Rectangle 10"/>
            <p:cNvSpPr/>
            <p:nvPr/>
          </p:nvSpPr>
          <p:spPr bwMode="gray">
            <a:xfrm>
              <a:off x="0" y="0"/>
              <a:ext cx="193962" cy="6858000"/>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a:solidFill>
                  <a:srgbClr val="FFFFFF"/>
                </a:solidFill>
              </a:endParaRPr>
            </a:p>
          </p:txBody>
        </p:sp>
        <p:sp>
          <p:nvSpPr>
            <p:cNvPr id="13" name="Rectangle 12"/>
            <p:cNvSpPr/>
            <p:nvPr/>
          </p:nvSpPr>
          <p:spPr bwMode="gray">
            <a:xfrm>
              <a:off x="11995151" y="0"/>
              <a:ext cx="193960" cy="6858000"/>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a:solidFill>
                  <a:srgbClr val="FFFFFF"/>
                </a:solidFill>
              </a:endParaRPr>
            </a:p>
          </p:txBody>
        </p:sp>
        <p:sp>
          <p:nvSpPr>
            <p:cNvPr id="14" name="Rectangle 13"/>
            <p:cNvSpPr/>
            <p:nvPr/>
          </p:nvSpPr>
          <p:spPr bwMode="gray">
            <a:xfrm>
              <a:off x="0" y="6400800"/>
              <a:ext cx="12189396" cy="457200"/>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a:solidFill>
                  <a:srgbClr val="FFFFFF"/>
                </a:solidFill>
              </a:endParaRPr>
            </a:p>
          </p:txBody>
        </p:sp>
        <p:sp>
          <p:nvSpPr>
            <p:cNvPr id="15" name="Rectangle 14"/>
            <p:cNvSpPr/>
            <p:nvPr/>
          </p:nvSpPr>
          <p:spPr bwMode="gray">
            <a:xfrm>
              <a:off x="0" y="0"/>
              <a:ext cx="12189398" cy="192024"/>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a:solidFill>
                  <a:srgbClr val="FFFFFF"/>
                </a:solidFill>
              </a:endParaRPr>
            </a:p>
          </p:txBody>
        </p:sp>
      </p:grpSp>
    </p:spTree>
    <p:extLst>
      <p:ext uri="{BB962C8B-B14F-4D97-AF65-F5344CB8AC3E}">
        <p14:creationId xmlns:p14="http://schemas.microsoft.com/office/powerpoint/2010/main" val="73672873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5.xml><?xml version="1.0" encoding="utf-8"?>
<p:sldLayout xmlns:a="http://schemas.openxmlformats.org/drawingml/2006/main" xmlns:r="http://schemas.openxmlformats.org/officeDocument/2006/relationships" xmlns:p="http://schemas.openxmlformats.org/presentationml/2006/main" showMasterSp="0" userDrawn="1">
  <p:cSld name="Section Header with Picture_1">
    <p:bg>
      <p:bgPr>
        <a:solidFill>
          <a:schemeClr val="tx1"/>
        </a:solidFill>
        <a:effectLst/>
      </p:bgPr>
    </p:bg>
    <p:spTree>
      <p:nvGrpSpPr>
        <p:cNvPr id="1" name=""/>
        <p:cNvGrpSpPr/>
        <p:nvPr/>
      </p:nvGrpSpPr>
      <p:grpSpPr>
        <a:xfrm>
          <a:off x="0" y="0"/>
          <a:ext cx="0" cy="0"/>
          <a:chOff x="0" y="0"/>
          <a:chExt cx="0" cy="0"/>
        </a:xfrm>
      </p:grpSpPr>
      <p:pic>
        <p:nvPicPr>
          <p:cNvPr id="13" name="Picture 12">
            <a:extLst>
              <a:ext uri="{FF2B5EF4-FFF2-40B4-BE49-F238E27FC236}">
                <a16:creationId xmlns:a16="http://schemas.microsoft.com/office/drawing/2014/main" id="{CD071574-399B-634D-8AE6-EF3691E43A88}"/>
              </a:ext>
            </a:extLst>
          </p:cNvPr>
          <p:cNvPicPr>
            <a:picLocks noChangeAspect="1"/>
          </p:cNvPicPr>
          <p:nvPr userDrawn="1"/>
        </p:nvPicPr>
        <p:blipFill rotWithShape="1">
          <a:blip r:embed="rId2" cstate="print">
            <a:alphaModFix amt="20000"/>
            <a:extLst>
              <a:ext uri="{28A0092B-C50C-407E-A947-70E740481C1C}">
                <a14:useLocalDpi xmlns:a14="http://schemas.microsoft.com/office/drawing/2010/main" val="0"/>
              </a:ext>
            </a:extLst>
          </a:blip>
          <a:srcRect t="26046" r="11997" b="5072"/>
          <a:stretch/>
        </p:blipFill>
        <p:spPr>
          <a:xfrm>
            <a:off x="96694" y="192024"/>
            <a:ext cx="11898457" cy="6208776"/>
          </a:xfrm>
          <a:prstGeom prst="rect">
            <a:avLst/>
          </a:prstGeom>
        </p:spPr>
      </p:pic>
      <p:sp>
        <p:nvSpPr>
          <p:cNvPr id="20" name="Isosceles Triangle 3">
            <a:extLst>
              <a:ext uri="{FF2B5EF4-FFF2-40B4-BE49-F238E27FC236}">
                <a16:creationId xmlns:a16="http://schemas.microsoft.com/office/drawing/2014/main" id="{C05C6104-B341-BD48-9473-DD0418AD0DBE}"/>
              </a:ext>
            </a:extLst>
          </p:cNvPr>
          <p:cNvSpPr/>
          <p:nvPr userDrawn="1"/>
        </p:nvSpPr>
        <p:spPr>
          <a:xfrm>
            <a:off x="8531225" y="3200400"/>
            <a:ext cx="3657600" cy="3657600"/>
          </a:xfrm>
          <a:prstGeom prst="triangle">
            <a:avLst>
              <a:gd name="adj" fmla="val 100000"/>
            </a:avLst>
          </a:prstGeom>
          <a:gradFill>
            <a:gsLst>
              <a:gs pos="0">
                <a:srgbClr val="196E82">
                  <a:lumMod val="50000"/>
                  <a:alpha val="4000"/>
                </a:srgbClr>
              </a:gs>
              <a:gs pos="50000">
                <a:srgbClr val="00819B">
                  <a:lumMod val="50000"/>
                  <a:alpha val="1000"/>
                </a:srgbClr>
              </a:gs>
            </a:gsLst>
            <a:lin ang="5400000" scaled="0"/>
          </a:grad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274249" tIns="45695" rIns="365665" bIns="45695" numCol="1" spcCol="0" rtlCol="0" fromWordArt="0" anchor="ctr" anchorCtr="0" forceAA="0" compatLnSpc="1">
            <a:prstTxWarp prst="textNoShape">
              <a:avLst/>
            </a:prstTxWarp>
            <a:noAutofit/>
          </a:bodyPr>
          <a:lstStyle/>
          <a:p>
            <a:pPr marL="233293" marR="0" lvl="0" indent="-233293" algn="r" defTabSz="914400" rtl="0" eaLnBrk="1" fontAlgn="auto" latinLnBrk="0" hangingPunct="1">
              <a:lnSpc>
                <a:spcPct val="90000"/>
              </a:lnSpc>
              <a:spcBef>
                <a:spcPts val="0"/>
              </a:spcBef>
              <a:spcAft>
                <a:spcPts val="0"/>
              </a:spcAft>
              <a:buClrTx/>
              <a:buSzTx/>
              <a:buFontTx/>
              <a:buNone/>
              <a:tabLst/>
              <a:defRPr/>
            </a:pPr>
            <a:endParaRPr kumimoji="0" lang="en-US" sz="4399" b="0" i="0" u="none" strike="noStrike" kern="1200" cap="none" spc="0" normalizeH="0" baseline="0" noProof="0">
              <a:ln>
                <a:noFill/>
              </a:ln>
              <a:solidFill>
                <a:srgbClr val="FFFFFF"/>
              </a:solidFill>
              <a:effectLst/>
              <a:uLnTx/>
              <a:uFillTx/>
              <a:latin typeface="Calibri"/>
              <a:ea typeface="+mn-ea"/>
              <a:cs typeface="+mn-cs"/>
            </a:endParaRPr>
          </a:p>
        </p:txBody>
      </p:sp>
      <p:sp>
        <p:nvSpPr>
          <p:cNvPr id="21" name="Isosceles Triangle 4">
            <a:extLst>
              <a:ext uri="{FF2B5EF4-FFF2-40B4-BE49-F238E27FC236}">
                <a16:creationId xmlns:a16="http://schemas.microsoft.com/office/drawing/2014/main" id="{5718DDD2-E783-1048-8D26-A606FDA80D74}"/>
              </a:ext>
            </a:extLst>
          </p:cNvPr>
          <p:cNvSpPr/>
          <p:nvPr userDrawn="1"/>
        </p:nvSpPr>
        <p:spPr>
          <a:xfrm flipH="1">
            <a:off x="-1" y="3200400"/>
            <a:ext cx="12188825" cy="3657600"/>
          </a:xfrm>
          <a:prstGeom prst="triangle">
            <a:avLst>
              <a:gd name="adj" fmla="val 100000"/>
            </a:avLst>
          </a:prstGeom>
          <a:gradFill>
            <a:gsLst>
              <a:gs pos="0">
                <a:srgbClr val="196E82">
                  <a:lumMod val="50000"/>
                  <a:alpha val="2000"/>
                </a:srgbClr>
              </a:gs>
              <a:gs pos="50000">
                <a:srgbClr val="00819B">
                  <a:lumMod val="50000"/>
                  <a:alpha val="5000"/>
                </a:srgbClr>
              </a:gs>
            </a:gsLst>
            <a:lin ang="5400000" scaled="0"/>
          </a:grad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274249" tIns="45695" rIns="365665" bIns="45695" numCol="1" spcCol="0" rtlCol="0" fromWordArt="0" anchor="ctr" anchorCtr="0" forceAA="0" compatLnSpc="1">
            <a:prstTxWarp prst="textNoShape">
              <a:avLst/>
            </a:prstTxWarp>
            <a:noAutofit/>
          </a:bodyPr>
          <a:lstStyle/>
          <a:p>
            <a:pPr marL="233293" marR="0" lvl="0" indent="-233293" algn="r" defTabSz="914400" rtl="0" eaLnBrk="1" fontAlgn="auto" latinLnBrk="0" hangingPunct="1">
              <a:lnSpc>
                <a:spcPct val="90000"/>
              </a:lnSpc>
              <a:spcBef>
                <a:spcPts val="0"/>
              </a:spcBef>
              <a:spcAft>
                <a:spcPts val="0"/>
              </a:spcAft>
              <a:buClrTx/>
              <a:buSzTx/>
              <a:buFontTx/>
              <a:buNone/>
              <a:tabLst/>
              <a:defRPr/>
            </a:pPr>
            <a:endParaRPr kumimoji="0" lang="en-US" sz="4399" b="0" i="0" u="none" strike="noStrike" kern="1200" cap="none" spc="0" normalizeH="0" baseline="0" noProof="0" dirty="0">
              <a:ln>
                <a:noFill/>
              </a:ln>
              <a:solidFill>
                <a:srgbClr val="FFFFFF"/>
              </a:solidFill>
              <a:effectLst/>
              <a:uLnTx/>
              <a:uFillTx/>
              <a:latin typeface="Calibri"/>
              <a:ea typeface="+mn-ea"/>
              <a:cs typeface="+mn-cs"/>
            </a:endParaRPr>
          </a:p>
        </p:txBody>
      </p:sp>
      <p:grpSp>
        <p:nvGrpSpPr>
          <p:cNvPr id="7" name="Group 6"/>
          <p:cNvGrpSpPr/>
          <p:nvPr/>
        </p:nvGrpSpPr>
        <p:grpSpPr bwMode="gray">
          <a:xfrm>
            <a:off x="-287" y="0"/>
            <a:ext cx="12189399" cy="6858000"/>
            <a:chOff x="-287" y="0"/>
            <a:chExt cx="12189399" cy="6858000"/>
          </a:xfrm>
          <a:solidFill>
            <a:srgbClr val="D8E1E6"/>
          </a:solidFill>
        </p:grpSpPr>
        <p:sp>
          <p:nvSpPr>
            <p:cNvPr id="9" name="Rectangle 8"/>
            <p:cNvSpPr/>
            <p:nvPr/>
          </p:nvSpPr>
          <p:spPr bwMode="gray">
            <a:xfrm>
              <a:off x="-287" y="0"/>
              <a:ext cx="193962" cy="6852146"/>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a:p>
          </p:txBody>
        </p:sp>
        <p:sp>
          <p:nvSpPr>
            <p:cNvPr id="10" name="Rectangle 9"/>
            <p:cNvSpPr/>
            <p:nvPr/>
          </p:nvSpPr>
          <p:spPr bwMode="gray">
            <a:xfrm>
              <a:off x="11995151" y="5854"/>
              <a:ext cx="193960" cy="6852146"/>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a:p>
          </p:txBody>
        </p:sp>
        <p:sp>
          <p:nvSpPr>
            <p:cNvPr id="11" name="Rectangle 10"/>
            <p:cNvSpPr/>
            <p:nvPr/>
          </p:nvSpPr>
          <p:spPr bwMode="gray">
            <a:xfrm>
              <a:off x="-286" y="6400800"/>
              <a:ext cx="12189396" cy="457200"/>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a:p>
          </p:txBody>
        </p:sp>
        <p:sp>
          <p:nvSpPr>
            <p:cNvPr id="12" name="Rectangle 11"/>
            <p:cNvSpPr/>
            <p:nvPr/>
          </p:nvSpPr>
          <p:spPr bwMode="gray">
            <a:xfrm>
              <a:off x="-286" y="0"/>
              <a:ext cx="12189398" cy="192024"/>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a:p>
          </p:txBody>
        </p:sp>
      </p:grpSp>
      <p:pic>
        <p:nvPicPr>
          <p:cNvPr id="16" name="Picture 15" descr="Oracle logo in white on red staging background" title="Oracle red badge logo"/>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530352" y="6263640"/>
            <a:ext cx="1625138" cy="594360"/>
          </a:xfrm>
          <a:prstGeom prst="rect">
            <a:avLst/>
          </a:prstGeom>
        </p:spPr>
      </p:pic>
      <p:sp>
        <p:nvSpPr>
          <p:cNvPr id="25" name="Text Placeholder 12">
            <a:extLst>
              <a:ext uri="{FF2B5EF4-FFF2-40B4-BE49-F238E27FC236}">
                <a16:creationId xmlns:a16="http://schemas.microsoft.com/office/drawing/2014/main" id="{53A70999-5B2D-6D44-B57D-F08C08A5F964}"/>
              </a:ext>
            </a:extLst>
          </p:cNvPr>
          <p:cNvSpPr>
            <a:spLocks noGrp="1"/>
          </p:cNvSpPr>
          <p:nvPr>
            <p:ph type="body" sz="quarter" idx="13" hasCustomPrompt="1"/>
          </p:nvPr>
        </p:nvSpPr>
        <p:spPr>
          <a:xfrm>
            <a:off x="531814" y="1373741"/>
            <a:ext cx="11125198" cy="343299"/>
          </a:xfrm>
        </p:spPr>
        <p:txBody>
          <a:bodyPr>
            <a:noAutofit/>
          </a:bodyPr>
          <a:lstStyle>
            <a:lvl1pPr marL="1588" indent="0">
              <a:spcBef>
                <a:spcPts val="0"/>
              </a:spcBef>
              <a:buFontTx/>
              <a:buNone/>
              <a:defRPr sz="2400" b="1" baseline="0">
                <a:solidFill>
                  <a:schemeClr val="bg1"/>
                </a:solidFill>
              </a:defRPr>
            </a:lvl1pPr>
            <a:lvl2pPr marL="1588" indent="0">
              <a:buFontTx/>
              <a:buNone/>
              <a:defRPr sz="2400"/>
            </a:lvl2pPr>
            <a:lvl3pPr marL="1588" indent="0">
              <a:buFontTx/>
              <a:buNone/>
              <a:defRPr sz="2400"/>
            </a:lvl3pPr>
            <a:lvl4pPr marL="1588" indent="0">
              <a:buFontTx/>
              <a:buNone/>
              <a:defRPr sz="2400"/>
            </a:lvl4pPr>
            <a:lvl5pPr marL="1588" indent="0">
              <a:buFontTx/>
              <a:buNone/>
              <a:defRPr sz="2400"/>
            </a:lvl5pPr>
            <a:lvl6pPr marL="1588" indent="0">
              <a:buFontTx/>
              <a:buNone/>
              <a:defRPr sz="2400"/>
            </a:lvl6pPr>
            <a:lvl7pPr marL="1588" indent="0">
              <a:buFontTx/>
              <a:buNone/>
              <a:defRPr sz="2400"/>
            </a:lvl7pPr>
            <a:lvl8pPr marL="1588" indent="0">
              <a:buFontTx/>
              <a:buNone/>
              <a:defRPr sz="2400"/>
            </a:lvl8pPr>
            <a:lvl9pPr marL="1588" indent="0">
              <a:buFontTx/>
              <a:buNone/>
              <a:defRPr sz="2400"/>
            </a:lvl9pPr>
          </a:lstStyle>
          <a:p>
            <a:pPr lvl="0"/>
            <a:r>
              <a:t>Click to add subtitle</a:t>
            </a:r>
          </a:p>
        </p:txBody>
      </p:sp>
      <p:sp>
        <p:nvSpPr>
          <p:cNvPr id="26" name="Title 6">
            <a:extLst>
              <a:ext uri="{FF2B5EF4-FFF2-40B4-BE49-F238E27FC236}">
                <a16:creationId xmlns:a16="http://schemas.microsoft.com/office/drawing/2014/main" id="{72D8CA4F-C56A-AB4F-B3EC-DBFF7C97FE2B}"/>
              </a:ext>
            </a:extLst>
          </p:cNvPr>
          <p:cNvSpPr>
            <a:spLocks noGrp="1"/>
          </p:cNvSpPr>
          <p:nvPr>
            <p:ph type="title"/>
          </p:nvPr>
        </p:nvSpPr>
        <p:spPr>
          <a:xfrm>
            <a:off x="531812" y="406400"/>
            <a:ext cx="11125200" cy="889000"/>
          </a:xfrm>
        </p:spPr>
        <p:txBody>
          <a:bodyPr/>
          <a:lstStyle>
            <a:lvl1pPr>
              <a:defRPr>
                <a:solidFill>
                  <a:schemeClr val="bg1"/>
                </a:solidFill>
              </a:defRPr>
            </a:lvl1pPr>
          </a:lstStyle>
          <a:p>
            <a:r>
              <a:rPr lang="en-US" dirty="0"/>
              <a:t>Click to edit Master title style</a:t>
            </a:r>
            <a:endParaRPr dirty="0"/>
          </a:p>
        </p:txBody>
      </p:sp>
      <p:sp>
        <p:nvSpPr>
          <p:cNvPr id="18" name="Date Placeholder 3">
            <a:extLst>
              <a:ext uri="{FF2B5EF4-FFF2-40B4-BE49-F238E27FC236}">
                <a16:creationId xmlns:a16="http://schemas.microsoft.com/office/drawing/2014/main" id="{AAF699B8-60B2-864C-844A-A6A8C565D8F0}"/>
              </a:ext>
            </a:extLst>
          </p:cNvPr>
          <p:cNvSpPr>
            <a:spLocks noGrp="1"/>
          </p:cNvSpPr>
          <p:nvPr>
            <p:ph type="dt" sz="half" idx="2"/>
          </p:nvPr>
        </p:nvSpPr>
        <p:spPr>
          <a:xfrm>
            <a:off x="4182130" y="6556248"/>
            <a:ext cx="1226398" cy="182880"/>
          </a:xfrm>
          <a:prstGeom prst="rect">
            <a:avLst/>
          </a:prstGeom>
        </p:spPr>
        <p:txBody>
          <a:bodyPr vert="horz" wrap="none" lIns="0" tIns="0" rIns="0" bIns="0" rtlCol="0" anchor="ctr" anchorCtr="0">
            <a:noAutofit/>
          </a:bodyPr>
          <a:lstStyle>
            <a:lvl1pPr algn="r">
              <a:defRPr sz="850">
                <a:solidFill>
                  <a:schemeClr val="bg1"/>
                </a:solidFill>
              </a:defRPr>
            </a:lvl1pPr>
          </a:lstStyle>
          <a:p>
            <a:fld id="{43CC46CC-83B7-134A-AF30-30C8FA124363}" type="datetime1">
              <a:rPr lang="en-IN" smtClean="0"/>
              <a:t>15-10-2018</a:t>
            </a:fld>
            <a:endParaRPr lang="en-IN" dirty="0"/>
          </a:p>
        </p:txBody>
      </p:sp>
      <p:sp>
        <p:nvSpPr>
          <p:cNvPr id="19" name="Footer Placeholder 4">
            <a:extLst>
              <a:ext uri="{FF2B5EF4-FFF2-40B4-BE49-F238E27FC236}">
                <a16:creationId xmlns:a16="http://schemas.microsoft.com/office/drawing/2014/main" id="{984BFDCB-85FE-7646-95B7-7C3082325AAC}"/>
              </a:ext>
            </a:extLst>
          </p:cNvPr>
          <p:cNvSpPr>
            <a:spLocks noGrp="1"/>
          </p:cNvSpPr>
          <p:nvPr>
            <p:ph type="ftr" sz="quarter" idx="3"/>
          </p:nvPr>
        </p:nvSpPr>
        <p:spPr>
          <a:xfrm>
            <a:off x="8621422" y="6556248"/>
            <a:ext cx="2702495" cy="182880"/>
          </a:xfrm>
          <a:prstGeom prst="rect">
            <a:avLst/>
          </a:prstGeom>
        </p:spPr>
        <p:txBody>
          <a:bodyPr vert="horz" wrap="none" lIns="0" tIns="0" rIns="0" bIns="0" rtlCol="0" anchor="ctr" anchorCtr="0">
            <a:noAutofit/>
          </a:bodyPr>
          <a:lstStyle>
            <a:lvl1pPr algn="l">
              <a:defRPr sz="850">
                <a:solidFill>
                  <a:schemeClr val="bg1"/>
                </a:solidFill>
              </a:defRPr>
            </a:lvl1pPr>
          </a:lstStyle>
          <a:p>
            <a:r>
              <a:rPr lang="en-US"/>
              <a:t>Confidential – Oracle Internal/Restricted/Highly Restricted</a:t>
            </a:r>
            <a:endParaRPr lang="en-US" dirty="0"/>
          </a:p>
        </p:txBody>
      </p:sp>
      <p:sp>
        <p:nvSpPr>
          <p:cNvPr id="24" name="Slide Number Placeholder 5">
            <a:extLst>
              <a:ext uri="{FF2B5EF4-FFF2-40B4-BE49-F238E27FC236}">
                <a16:creationId xmlns:a16="http://schemas.microsoft.com/office/drawing/2014/main" id="{6CF61E43-C757-1246-9E7E-823FB56E0329}"/>
              </a:ext>
            </a:extLst>
          </p:cNvPr>
          <p:cNvSpPr>
            <a:spLocks noGrp="1"/>
          </p:cNvSpPr>
          <p:nvPr>
            <p:ph type="sldNum" sz="quarter" idx="4"/>
          </p:nvPr>
        </p:nvSpPr>
        <p:spPr>
          <a:xfrm>
            <a:off x="11324205" y="6556248"/>
            <a:ext cx="333467" cy="182880"/>
          </a:xfrm>
          <a:prstGeom prst="rect">
            <a:avLst/>
          </a:prstGeom>
        </p:spPr>
        <p:txBody>
          <a:bodyPr vert="horz" wrap="none" lIns="0" tIns="0" rIns="0" bIns="0" rtlCol="0" anchor="ctr" anchorCtr="0">
            <a:noAutofit/>
          </a:bodyPr>
          <a:lstStyle>
            <a:lvl1pPr algn="r">
              <a:defRPr sz="850">
                <a:solidFill>
                  <a:schemeClr val="bg1"/>
                </a:solidFill>
              </a:defRPr>
            </a:lvl1pPr>
          </a:lstStyle>
          <a:p>
            <a:fld id="{C51EAA63-D034-42AE-91FA-B13B9518C7BE}" type="slidenum">
              <a:rPr lang="en-US" smtClean="0"/>
              <a:pPr/>
              <a:t>‹#›</a:t>
            </a:fld>
            <a:endParaRPr lang="en-US" dirty="0"/>
          </a:p>
        </p:txBody>
      </p:sp>
      <p:sp>
        <p:nvSpPr>
          <p:cNvPr id="27" name="TextBox 26">
            <a:extLst>
              <a:ext uri="{FF2B5EF4-FFF2-40B4-BE49-F238E27FC236}">
                <a16:creationId xmlns:a16="http://schemas.microsoft.com/office/drawing/2014/main" id="{6AE115E1-AC22-A540-A33E-9AD8D6FA7490}"/>
              </a:ext>
            </a:extLst>
          </p:cNvPr>
          <p:cNvSpPr txBox="1"/>
          <p:nvPr userDrawn="1"/>
        </p:nvSpPr>
        <p:spPr>
          <a:xfrm>
            <a:off x="5376672" y="6556248"/>
            <a:ext cx="3200400" cy="182880"/>
          </a:xfrm>
          <a:prstGeom prst="rect">
            <a:avLst/>
          </a:prstGeom>
          <a:noFill/>
        </p:spPr>
        <p:txBody>
          <a:bodyPr vert="horz" wrap="none" lIns="0" tIns="0" rIns="0" bIns="0" rtlCol="0" anchor="ctr" anchorCtr="0">
            <a:noAutofit/>
          </a:bodyPr>
          <a:lstStyle/>
          <a:p>
            <a:pPr algn="r"/>
            <a:r>
              <a:rPr lang="en-US" sz="850" dirty="0">
                <a:solidFill>
                  <a:schemeClr val="bg1"/>
                </a:solidFill>
              </a:rPr>
              <a:t>Copyright © </a:t>
            </a:r>
            <a:r>
              <a:rPr lang="is-IS" sz="850" dirty="0">
                <a:solidFill>
                  <a:schemeClr val="bg1"/>
                </a:solidFill>
              </a:rPr>
              <a:t>2018</a:t>
            </a:r>
            <a:r>
              <a:rPr lang="en-US" sz="850" dirty="0">
                <a:solidFill>
                  <a:schemeClr val="bg1"/>
                </a:solidFill>
              </a:rPr>
              <a:t>, Oracle and/or its affiliates. All rights reserved.  |</a:t>
            </a:r>
          </a:p>
        </p:txBody>
      </p:sp>
    </p:spTree>
    <p:extLst>
      <p:ext uri="{BB962C8B-B14F-4D97-AF65-F5344CB8AC3E}">
        <p14:creationId xmlns:p14="http://schemas.microsoft.com/office/powerpoint/2010/main" val="205506131"/>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6.xml><?xml version="1.0" encoding="utf-8"?>
<p:sldLayout xmlns:a="http://schemas.openxmlformats.org/drawingml/2006/main" xmlns:r="http://schemas.openxmlformats.org/officeDocument/2006/relationships" xmlns:p="http://schemas.openxmlformats.org/presentationml/2006/main" showMasterSp="0" userDrawn="1">
  <p:cSld name="6_Title Slide with Picture">
    <p:bg>
      <p:bgPr>
        <a:solidFill>
          <a:schemeClr val="tx1"/>
        </a:solidFill>
        <a:effectLst/>
      </p:bgPr>
    </p:bg>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22064BC5-450D-CC49-94D4-BF368486A1B5}"/>
              </a:ext>
            </a:extLst>
          </p:cNvPr>
          <p:cNvPicPr>
            <a:picLocks noChangeAspect="1"/>
          </p:cNvPicPr>
          <p:nvPr userDrawn="1"/>
        </p:nvPicPr>
        <p:blipFill rotWithShape="1">
          <a:blip r:embed="rId2" cstate="print">
            <a:extLst>
              <a:ext uri="{28A0092B-C50C-407E-A947-70E740481C1C}">
                <a14:useLocalDpi xmlns:a14="http://schemas.microsoft.com/office/drawing/2010/main" val="0"/>
              </a:ext>
            </a:extLst>
          </a:blip>
          <a:srcRect t="12059" r="14630" b="16113"/>
          <a:stretch/>
        </p:blipFill>
        <p:spPr>
          <a:xfrm>
            <a:off x="0" y="1"/>
            <a:ext cx="12188825" cy="6858000"/>
          </a:xfrm>
          <a:prstGeom prst="rect">
            <a:avLst/>
          </a:prstGeom>
        </p:spPr>
      </p:pic>
      <p:grpSp>
        <p:nvGrpSpPr>
          <p:cNvPr id="26" name="Group 25">
            <a:extLst>
              <a:ext uri="{FF2B5EF4-FFF2-40B4-BE49-F238E27FC236}">
                <a16:creationId xmlns:a16="http://schemas.microsoft.com/office/drawing/2014/main" id="{4A39206A-3497-224D-B061-1DD20F4CE295}"/>
              </a:ext>
            </a:extLst>
          </p:cNvPr>
          <p:cNvGrpSpPr/>
          <p:nvPr userDrawn="1"/>
        </p:nvGrpSpPr>
        <p:grpSpPr>
          <a:xfrm>
            <a:off x="1812649" y="326352"/>
            <a:ext cx="1524519" cy="1826119"/>
            <a:chOff x="9115419" y="440041"/>
            <a:chExt cx="1926107" cy="2307154"/>
          </a:xfrm>
        </p:grpSpPr>
        <p:sp>
          <p:nvSpPr>
            <p:cNvPr id="27" name="Right Triangle 26">
              <a:extLst>
                <a:ext uri="{FF2B5EF4-FFF2-40B4-BE49-F238E27FC236}">
                  <a16:creationId xmlns:a16="http://schemas.microsoft.com/office/drawing/2014/main" id="{60022D9D-59B4-E244-B54A-9ABCF8706D9B}"/>
                </a:ext>
              </a:extLst>
            </p:cNvPr>
            <p:cNvSpPr/>
            <p:nvPr userDrawn="1"/>
          </p:nvSpPr>
          <p:spPr bwMode="gray">
            <a:xfrm rot="13500000">
              <a:off x="9115419" y="440041"/>
              <a:ext cx="1714500" cy="1714500"/>
            </a:xfrm>
            <a:prstGeom prst="rtTriangle">
              <a:avLst/>
            </a:prstGeom>
            <a:solidFill>
              <a:schemeClr val="bg1">
                <a:lumMod val="50000"/>
                <a:alpha val="30000"/>
              </a:schemeClr>
            </a:solidFill>
            <a:ln w="3175">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lnSpc>
                  <a:spcPct val="90000"/>
                </a:lnSpc>
              </a:pPr>
              <a:endParaRPr lang="en-US" dirty="0">
                <a:solidFill>
                  <a:schemeClr val="bg1"/>
                </a:solidFill>
              </a:endParaRPr>
            </a:p>
          </p:txBody>
        </p:sp>
        <p:sp>
          <p:nvSpPr>
            <p:cNvPr id="28" name="Right Triangle 27">
              <a:extLst>
                <a:ext uri="{FF2B5EF4-FFF2-40B4-BE49-F238E27FC236}">
                  <a16:creationId xmlns:a16="http://schemas.microsoft.com/office/drawing/2014/main" id="{E29946DC-5EE4-294A-ACF2-7960B6A93091}"/>
                </a:ext>
              </a:extLst>
            </p:cNvPr>
            <p:cNvSpPr/>
            <p:nvPr userDrawn="1"/>
          </p:nvSpPr>
          <p:spPr bwMode="gray">
            <a:xfrm rot="13500000">
              <a:off x="10424567" y="2130236"/>
              <a:ext cx="616959" cy="616959"/>
            </a:xfrm>
            <a:prstGeom prst="rtTriangle">
              <a:avLst/>
            </a:prstGeom>
            <a:solidFill>
              <a:schemeClr val="bg1">
                <a:lumMod val="50000"/>
                <a:alpha val="30000"/>
              </a:schemeClr>
            </a:solidFill>
            <a:ln w="3175">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lnSpc>
                  <a:spcPct val="90000"/>
                </a:lnSpc>
              </a:pPr>
              <a:endParaRPr lang="en-US" dirty="0">
                <a:solidFill>
                  <a:schemeClr val="bg1"/>
                </a:solidFill>
              </a:endParaRPr>
            </a:p>
          </p:txBody>
        </p:sp>
      </p:grpSp>
      <p:sp>
        <p:nvSpPr>
          <p:cNvPr id="19" name="Rectangle 18">
            <a:extLst>
              <a:ext uri="{FF2B5EF4-FFF2-40B4-BE49-F238E27FC236}">
                <a16:creationId xmlns:a16="http://schemas.microsoft.com/office/drawing/2014/main" id="{8E520AAA-C02A-AA42-BF58-87483CD1B6EA}"/>
              </a:ext>
            </a:extLst>
          </p:cNvPr>
          <p:cNvSpPr/>
          <p:nvPr userDrawn="1"/>
        </p:nvSpPr>
        <p:spPr bwMode="gray">
          <a:xfrm>
            <a:off x="-402" y="-1"/>
            <a:ext cx="12188825" cy="6858000"/>
          </a:xfrm>
          <a:prstGeom prst="rect">
            <a:avLst/>
          </a:prstGeom>
          <a:gradFill>
            <a:gsLst>
              <a:gs pos="0">
                <a:schemeClr val="bg2">
                  <a:alpha val="40000"/>
                </a:schemeClr>
              </a:gs>
              <a:gs pos="100000">
                <a:schemeClr val="accent5">
                  <a:lumMod val="75000"/>
                </a:schemeClr>
              </a:gs>
            </a:gsLst>
            <a:lin ang="4200000" scaled="0"/>
          </a:gradFill>
          <a:ln w="15875">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dirty="0">
              <a:solidFill>
                <a:schemeClr val="bg1"/>
              </a:solidFill>
            </a:endParaRPr>
          </a:p>
        </p:txBody>
      </p:sp>
      <p:grpSp>
        <p:nvGrpSpPr>
          <p:cNvPr id="20" name="Group 19">
            <a:extLst>
              <a:ext uri="{FF2B5EF4-FFF2-40B4-BE49-F238E27FC236}">
                <a16:creationId xmlns:a16="http://schemas.microsoft.com/office/drawing/2014/main" id="{D3A5B451-E366-714C-BBA6-C6A225A99993}"/>
              </a:ext>
            </a:extLst>
          </p:cNvPr>
          <p:cNvGrpSpPr/>
          <p:nvPr userDrawn="1"/>
        </p:nvGrpSpPr>
        <p:grpSpPr>
          <a:xfrm>
            <a:off x="10301610" y="4219467"/>
            <a:ext cx="1181373" cy="1415087"/>
            <a:chOff x="9115419" y="440041"/>
            <a:chExt cx="1926107" cy="2307154"/>
          </a:xfrm>
        </p:grpSpPr>
        <p:sp>
          <p:nvSpPr>
            <p:cNvPr id="22" name="Right Triangle 21">
              <a:extLst>
                <a:ext uri="{FF2B5EF4-FFF2-40B4-BE49-F238E27FC236}">
                  <a16:creationId xmlns:a16="http://schemas.microsoft.com/office/drawing/2014/main" id="{8D6F585D-C958-AE44-963C-D23E09D4ABCC}"/>
                </a:ext>
              </a:extLst>
            </p:cNvPr>
            <p:cNvSpPr/>
            <p:nvPr userDrawn="1"/>
          </p:nvSpPr>
          <p:spPr bwMode="gray">
            <a:xfrm rot="13500000">
              <a:off x="9115419" y="440041"/>
              <a:ext cx="1714500" cy="1714500"/>
            </a:xfrm>
            <a:prstGeom prst="rtTriangle">
              <a:avLst/>
            </a:prstGeom>
            <a:solidFill>
              <a:schemeClr val="tx1">
                <a:alpha val="10000"/>
              </a:schemeClr>
            </a:solidFill>
            <a:ln w="3175">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lnSpc>
                  <a:spcPct val="90000"/>
                </a:lnSpc>
              </a:pPr>
              <a:endParaRPr lang="en-US" dirty="0">
                <a:solidFill>
                  <a:schemeClr val="bg1"/>
                </a:solidFill>
              </a:endParaRPr>
            </a:p>
          </p:txBody>
        </p:sp>
        <p:sp>
          <p:nvSpPr>
            <p:cNvPr id="23" name="Right Triangle 22">
              <a:extLst>
                <a:ext uri="{FF2B5EF4-FFF2-40B4-BE49-F238E27FC236}">
                  <a16:creationId xmlns:a16="http://schemas.microsoft.com/office/drawing/2014/main" id="{21BCD253-772B-5644-91B2-CFFC0F6ED4BB}"/>
                </a:ext>
              </a:extLst>
            </p:cNvPr>
            <p:cNvSpPr/>
            <p:nvPr userDrawn="1"/>
          </p:nvSpPr>
          <p:spPr bwMode="gray">
            <a:xfrm rot="13500000">
              <a:off x="10424567" y="2130236"/>
              <a:ext cx="616959" cy="616959"/>
            </a:xfrm>
            <a:prstGeom prst="rtTriangle">
              <a:avLst/>
            </a:prstGeom>
            <a:solidFill>
              <a:schemeClr val="tx1">
                <a:alpha val="10000"/>
              </a:schemeClr>
            </a:solidFill>
            <a:ln w="3175">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lnSpc>
                  <a:spcPct val="90000"/>
                </a:lnSpc>
              </a:pPr>
              <a:endParaRPr lang="en-US" dirty="0">
                <a:solidFill>
                  <a:schemeClr val="bg1"/>
                </a:solidFill>
              </a:endParaRPr>
            </a:p>
          </p:txBody>
        </p:sp>
      </p:grpSp>
      <p:sp>
        <p:nvSpPr>
          <p:cNvPr id="24" name="Title 8">
            <a:extLst>
              <a:ext uri="{FF2B5EF4-FFF2-40B4-BE49-F238E27FC236}">
                <a16:creationId xmlns:a16="http://schemas.microsoft.com/office/drawing/2014/main" id="{3FBA2C59-7C22-BF4F-AA5A-76DA9E7E79B8}"/>
              </a:ext>
            </a:extLst>
          </p:cNvPr>
          <p:cNvSpPr>
            <a:spLocks noGrp="1"/>
          </p:cNvSpPr>
          <p:nvPr>
            <p:ph type="title" hasCustomPrompt="1"/>
          </p:nvPr>
        </p:nvSpPr>
        <p:spPr>
          <a:xfrm>
            <a:off x="736293" y="4238555"/>
            <a:ext cx="10716662" cy="1305088"/>
          </a:xfrm>
        </p:spPr>
        <p:txBody>
          <a:bodyPr anchor="ctr"/>
          <a:lstStyle>
            <a:lvl1pPr algn="ctr">
              <a:defRPr sz="4000" b="1">
                <a:solidFill>
                  <a:schemeClr val="tx1"/>
                </a:solidFill>
              </a:defRPr>
            </a:lvl1pPr>
          </a:lstStyle>
          <a:p>
            <a:r>
              <a:rPr lang="en-US" dirty="0"/>
              <a:t>CLICK TO EDIT MASTER TITLE STYLE</a:t>
            </a:r>
          </a:p>
        </p:txBody>
      </p:sp>
      <p:grpSp>
        <p:nvGrpSpPr>
          <p:cNvPr id="25" name="Group 24">
            <a:extLst>
              <a:ext uri="{FF2B5EF4-FFF2-40B4-BE49-F238E27FC236}">
                <a16:creationId xmlns:a16="http://schemas.microsoft.com/office/drawing/2014/main" id="{68BF3A0E-2EE3-9841-B31B-9E8CFFCE2B01}"/>
              </a:ext>
            </a:extLst>
          </p:cNvPr>
          <p:cNvGrpSpPr/>
          <p:nvPr userDrawn="1"/>
        </p:nvGrpSpPr>
        <p:grpSpPr>
          <a:xfrm>
            <a:off x="0" y="0"/>
            <a:ext cx="12189398" cy="6858000"/>
            <a:chOff x="0" y="0"/>
            <a:chExt cx="12189398" cy="6858000"/>
          </a:xfrm>
          <a:solidFill>
            <a:srgbClr val="D8E1E6"/>
          </a:solidFill>
        </p:grpSpPr>
        <p:sp>
          <p:nvSpPr>
            <p:cNvPr id="29" name="Rectangle 28">
              <a:extLst>
                <a:ext uri="{FF2B5EF4-FFF2-40B4-BE49-F238E27FC236}">
                  <a16:creationId xmlns:a16="http://schemas.microsoft.com/office/drawing/2014/main" id="{DF8E5A77-018E-DF4E-A603-543F2CDE2C46}"/>
                </a:ext>
              </a:extLst>
            </p:cNvPr>
            <p:cNvSpPr/>
            <p:nvPr/>
          </p:nvSpPr>
          <p:spPr bwMode="gray">
            <a:xfrm>
              <a:off x="0" y="0"/>
              <a:ext cx="193962" cy="6858000"/>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dirty="0">
                <a:solidFill>
                  <a:srgbClr val="FFFFFF"/>
                </a:solidFill>
              </a:endParaRPr>
            </a:p>
          </p:txBody>
        </p:sp>
        <p:sp>
          <p:nvSpPr>
            <p:cNvPr id="30" name="Rectangle 29">
              <a:extLst>
                <a:ext uri="{FF2B5EF4-FFF2-40B4-BE49-F238E27FC236}">
                  <a16:creationId xmlns:a16="http://schemas.microsoft.com/office/drawing/2014/main" id="{D7732671-77A3-DE4D-B664-B058DE1E84B5}"/>
                </a:ext>
              </a:extLst>
            </p:cNvPr>
            <p:cNvSpPr/>
            <p:nvPr/>
          </p:nvSpPr>
          <p:spPr bwMode="gray">
            <a:xfrm>
              <a:off x="11995151" y="0"/>
              <a:ext cx="193960" cy="6858000"/>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dirty="0">
                <a:solidFill>
                  <a:srgbClr val="FFFFFF"/>
                </a:solidFill>
              </a:endParaRPr>
            </a:p>
          </p:txBody>
        </p:sp>
        <p:sp>
          <p:nvSpPr>
            <p:cNvPr id="31" name="Rectangle 30">
              <a:extLst>
                <a:ext uri="{FF2B5EF4-FFF2-40B4-BE49-F238E27FC236}">
                  <a16:creationId xmlns:a16="http://schemas.microsoft.com/office/drawing/2014/main" id="{BBF0CAE0-FFA8-234F-A8D7-2227BF3B073F}"/>
                </a:ext>
              </a:extLst>
            </p:cNvPr>
            <p:cNvSpPr/>
            <p:nvPr/>
          </p:nvSpPr>
          <p:spPr bwMode="gray">
            <a:xfrm>
              <a:off x="0" y="6400800"/>
              <a:ext cx="12189396" cy="457200"/>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dirty="0">
                <a:solidFill>
                  <a:srgbClr val="FFFFFF"/>
                </a:solidFill>
              </a:endParaRPr>
            </a:p>
          </p:txBody>
        </p:sp>
        <p:sp>
          <p:nvSpPr>
            <p:cNvPr id="32" name="Rectangle 31">
              <a:extLst>
                <a:ext uri="{FF2B5EF4-FFF2-40B4-BE49-F238E27FC236}">
                  <a16:creationId xmlns:a16="http://schemas.microsoft.com/office/drawing/2014/main" id="{BB9E91ED-BAD9-AD4C-AE67-E863D7C6DCF1}"/>
                </a:ext>
              </a:extLst>
            </p:cNvPr>
            <p:cNvSpPr/>
            <p:nvPr/>
          </p:nvSpPr>
          <p:spPr bwMode="gray">
            <a:xfrm>
              <a:off x="0" y="0"/>
              <a:ext cx="12189398" cy="192024"/>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dirty="0">
                <a:solidFill>
                  <a:srgbClr val="FFFFFF"/>
                </a:solidFill>
              </a:endParaRPr>
            </a:p>
          </p:txBody>
        </p:sp>
      </p:grpSp>
      <p:pic>
        <p:nvPicPr>
          <p:cNvPr id="37" name="Picture 36" descr="Oracle logo in white on red staging background" title="Oracle red badge logo">
            <a:extLst>
              <a:ext uri="{FF2B5EF4-FFF2-40B4-BE49-F238E27FC236}">
                <a16:creationId xmlns:a16="http://schemas.microsoft.com/office/drawing/2014/main" id="{C82EB09C-E711-7F46-BADB-6163BE3813AC}"/>
              </a:ext>
            </a:extLst>
          </p:cNvPr>
          <p:cNvPicPr>
            <a:picLocks noChangeAspect="1"/>
          </p:cNvPicPr>
          <p:nvPr userDrawn="1"/>
        </p:nvPicPr>
        <p:blipFill>
          <a:blip r:embed="rId3" cstate="screen">
            <a:extLst>
              <a:ext uri="{28A0092B-C50C-407E-A947-70E740481C1C}">
                <a14:useLocalDpi xmlns:a14="http://schemas.microsoft.com/office/drawing/2010/main"/>
              </a:ext>
            </a:extLst>
          </a:blip>
          <a:stretch>
            <a:fillRect/>
          </a:stretch>
        </p:blipFill>
        <p:spPr>
          <a:xfrm>
            <a:off x="530352" y="6263640"/>
            <a:ext cx="1625138" cy="594360"/>
          </a:xfrm>
          <a:prstGeom prst="rect">
            <a:avLst/>
          </a:prstGeom>
        </p:spPr>
      </p:pic>
      <p:grpSp>
        <p:nvGrpSpPr>
          <p:cNvPr id="38" name="Group 37">
            <a:extLst>
              <a:ext uri="{FF2B5EF4-FFF2-40B4-BE49-F238E27FC236}">
                <a16:creationId xmlns:a16="http://schemas.microsoft.com/office/drawing/2014/main" id="{0069A501-FA77-6A4A-90F8-2BFC6CF0104E}"/>
              </a:ext>
            </a:extLst>
          </p:cNvPr>
          <p:cNvGrpSpPr/>
          <p:nvPr userDrawn="1"/>
        </p:nvGrpSpPr>
        <p:grpSpPr>
          <a:xfrm>
            <a:off x="3918287" y="953646"/>
            <a:ext cx="877042" cy="1050550"/>
            <a:chOff x="9115419" y="440041"/>
            <a:chExt cx="1926107" cy="2307154"/>
          </a:xfrm>
          <a:solidFill>
            <a:srgbClr val="493728">
              <a:alpha val="21000"/>
            </a:srgbClr>
          </a:solidFill>
        </p:grpSpPr>
        <p:sp>
          <p:nvSpPr>
            <p:cNvPr id="39" name="Right Triangle 38">
              <a:extLst>
                <a:ext uri="{FF2B5EF4-FFF2-40B4-BE49-F238E27FC236}">
                  <a16:creationId xmlns:a16="http://schemas.microsoft.com/office/drawing/2014/main" id="{D854A044-FEEE-F74D-9350-88681AB05ED5}"/>
                </a:ext>
              </a:extLst>
            </p:cNvPr>
            <p:cNvSpPr/>
            <p:nvPr userDrawn="1"/>
          </p:nvSpPr>
          <p:spPr bwMode="gray">
            <a:xfrm rot="13500000">
              <a:off x="9115419" y="440041"/>
              <a:ext cx="1714500" cy="1714500"/>
            </a:xfrm>
            <a:prstGeom prst="rtTriangle">
              <a:avLst/>
            </a:prstGeom>
            <a:grpFill/>
            <a:ln w="3175">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lnSpc>
                  <a:spcPct val="90000"/>
                </a:lnSpc>
              </a:pPr>
              <a:endParaRPr lang="en-US" dirty="0">
                <a:solidFill>
                  <a:schemeClr val="bg1"/>
                </a:solidFill>
              </a:endParaRPr>
            </a:p>
          </p:txBody>
        </p:sp>
        <p:sp>
          <p:nvSpPr>
            <p:cNvPr id="40" name="Right Triangle 39">
              <a:extLst>
                <a:ext uri="{FF2B5EF4-FFF2-40B4-BE49-F238E27FC236}">
                  <a16:creationId xmlns:a16="http://schemas.microsoft.com/office/drawing/2014/main" id="{30C51ABA-D190-EF4C-9B0B-823DE65EB7D9}"/>
                </a:ext>
              </a:extLst>
            </p:cNvPr>
            <p:cNvSpPr/>
            <p:nvPr userDrawn="1"/>
          </p:nvSpPr>
          <p:spPr bwMode="gray">
            <a:xfrm rot="13500000">
              <a:off x="10424567" y="2130236"/>
              <a:ext cx="616959" cy="616959"/>
            </a:xfrm>
            <a:prstGeom prst="rtTriangle">
              <a:avLst/>
            </a:prstGeom>
            <a:grpFill/>
            <a:ln w="3175">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lnSpc>
                  <a:spcPct val="90000"/>
                </a:lnSpc>
              </a:pPr>
              <a:endParaRPr lang="en-US" dirty="0">
                <a:solidFill>
                  <a:schemeClr val="bg1"/>
                </a:solidFill>
              </a:endParaRPr>
            </a:p>
          </p:txBody>
        </p:sp>
      </p:grpSp>
      <p:sp>
        <p:nvSpPr>
          <p:cNvPr id="41" name="Date Placeholder 3">
            <a:extLst>
              <a:ext uri="{FF2B5EF4-FFF2-40B4-BE49-F238E27FC236}">
                <a16:creationId xmlns:a16="http://schemas.microsoft.com/office/drawing/2014/main" id="{694331FC-79FD-6549-9C16-23752C675485}"/>
              </a:ext>
            </a:extLst>
          </p:cNvPr>
          <p:cNvSpPr>
            <a:spLocks noGrp="1"/>
          </p:cNvSpPr>
          <p:nvPr>
            <p:ph type="dt" sz="half" idx="2"/>
          </p:nvPr>
        </p:nvSpPr>
        <p:spPr>
          <a:xfrm>
            <a:off x="4182130" y="6556248"/>
            <a:ext cx="1226398" cy="182880"/>
          </a:xfrm>
          <a:prstGeom prst="rect">
            <a:avLst/>
          </a:prstGeom>
        </p:spPr>
        <p:txBody>
          <a:bodyPr vert="horz" wrap="none" lIns="0" tIns="0" rIns="0" bIns="0" rtlCol="0" anchor="ctr" anchorCtr="0">
            <a:noAutofit/>
          </a:bodyPr>
          <a:lstStyle>
            <a:lvl1pPr algn="r">
              <a:defRPr sz="850">
                <a:solidFill>
                  <a:schemeClr val="bg1"/>
                </a:solidFill>
              </a:defRPr>
            </a:lvl1pPr>
          </a:lstStyle>
          <a:p>
            <a:fld id="{F8B0B234-8C80-6A43-A625-BDB6D3D2A6DF}" type="datetime1">
              <a:rPr lang="en-IN" smtClean="0"/>
              <a:t>15-10-2018</a:t>
            </a:fld>
            <a:endParaRPr lang="en-IN" dirty="0"/>
          </a:p>
        </p:txBody>
      </p:sp>
      <p:sp>
        <p:nvSpPr>
          <p:cNvPr id="42" name="Footer Placeholder 4">
            <a:extLst>
              <a:ext uri="{FF2B5EF4-FFF2-40B4-BE49-F238E27FC236}">
                <a16:creationId xmlns:a16="http://schemas.microsoft.com/office/drawing/2014/main" id="{C1A4D3BF-F3C7-614E-A01F-50DE020F7213}"/>
              </a:ext>
            </a:extLst>
          </p:cNvPr>
          <p:cNvSpPr>
            <a:spLocks noGrp="1"/>
          </p:cNvSpPr>
          <p:nvPr>
            <p:ph type="ftr" sz="quarter" idx="3"/>
          </p:nvPr>
        </p:nvSpPr>
        <p:spPr>
          <a:xfrm>
            <a:off x="8621422" y="6556248"/>
            <a:ext cx="2702495" cy="182880"/>
          </a:xfrm>
          <a:prstGeom prst="rect">
            <a:avLst/>
          </a:prstGeom>
        </p:spPr>
        <p:txBody>
          <a:bodyPr vert="horz" wrap="none" lIns="0" tIns="0" rIns="0" bIns="0" rtlCol="0" anchor="ctr" anchorCtr="0">
            <a:noAutofit/>
          </a:bodyPr>
          <a:lstStyle>
            <a:lvl1pPr algn="l">
              <a:defRPr sz="850">
                <a:solidFill>
                  <a:schemeClr val="bg1"/>
                </a:solidFill>
              </a:defRPr>
            </a:lvl1pPr>
          </a:lstStyle>
          <a:p>
            <a:r>
              <a:rPr lang="en-US"/>
              <a:t>Confidential – Oracle Internal/Restricted/Highly Restricted</a:t>
            </a:r>
            <a:endParaRPr lang="en-US" dirty="0"/>
          </a:p>
        </p:txBody>
      </p:sp>
      <p:sp>
        <p:nvSpPr>
          <p:cNvPr id="43" name="Slide Number Placeholder 5">
            <a:extLst>
              <a:ext uri="{FF2B5EF4-FFF2-40B4-BE49-F238E27FC236}">
                <a16:creationId xmlns:a16="http://schemas.microsoft.com/office/drawing/2014/main" id="{D8B561C9-73A5-DF44-B091-C01DF57D0427}"/>
              </a:ext>
            </a:extLst>
          </p:cNvPr>
          <p:cNvSpPr>
            <a:spLocks noGrp="1"/>
          </p:cNvSpPr>
          <p:nvPr>
            <p:ph type="sldNum" sz="quarter" idx="4"/>
          </p:nvPr>
        </p:nvSpPr>
        <p:spPr>
          <a:xfrm>
            <a:off x="11324205" y="6556248"/>
            <a:ext cx="333467" cy="182880"/>
          </a:xfrm>
          <a:prstGeom prst="rect">
            <a:avLst/>
          </a:prstGeom>
        </p:spPr>
        <p:txBody>
          <a:bodyPr vert="horz" wrap="none" lIns="0" tIns="0" rIns="0" bIns="0" rtlCol="0" anchor="ctr" anchorCtr="0">
            <a:noAutofit/>
          </a:bodyPr>
          <a:lstStyle>
            <a:lvl1pPr algn="r">
              <a:defRPr sz="850">
                <a:solidFill>
                  <a:schemeClr val="bg1"/>
                </a:solidFill>
              </a:defRPr>
            </a:lvl1pPr>
          </a:lstStyle>
          <a:p>
            <a:fld id="{C51EAA63-D034-42AE-91FA-B13B9518C7BE}" type="slidenum">
              <a:rPr lang="en-US" smtClean="0"/>
              <a:pPr/>
              <a:t>‹#›</a:t>
            </a:fld>
            <a:endParaRPr lang="en-US" dirty="0"/>
          </a:p>
        </p:txBody>
      </p:sp>
      <p:sp>
        <p:nvSpPr>
          <p:cNvPr id="44" name="TextBox 43">
            <a:extLst>
              <a:ext uri="{FF2B5EF4-FFF2-40B4-BE49-F238E27FC236}">
                <a16:creationId xmlns:a16="http://schemas.microsoft.com/office/drawing/2014/main" id="{F2F07EBD-0A4B-B64A-81A5-A35B8744443C}"/>
              </a:ext>
            </a:extLst>
          </p:cNvPr>
          <p:cNvSpPr txBox="1"/>
          <p:nvPr userDrawn="1"/>
        </p:nvSpPr>
        <p:spPr>
          <a:xfrm>
            <a:off x="5376672" y="6556248"/>
            <a:ext cx="3200400" cy="182880"/>
          </a:xfrm>
          <a:prstGeom prst="rect">
            <a:avLst/>
          </a:prstGeom>
          <a:noFill/>
        </p:spPr>
        <p:txBody>
          <a:bodyPr vert="horz" wrap="none" lIns="0" tIns="0" rIns="0" bIns="0" rtlCol="0" anchor="ctr" anchorCtr="0">
            <a:noAutofit/>
          </a:bodyPr>
          <a:lstStyle/>
          <a:p>
            <a:pPr algn="r"/>
            <a:r>
              <a:rPr lang="en-US" sz="850" dirty="0">
                <a:solidFill>
                  <a:schemeClr val="bg1"/>
                </a:solidFill>
              </a:rPr>
              <a:t>Copyright © </a:t>
            </a:r>
            <a:r>
              <a:rPr lang="is-IS" sz="850" dirty="0">
                <a:solidFill>
                  <a:schemeClr val="bg1"/>
                </a:solidFill>
              </a:rPr>
              <a:t>2018</a:t>
            </a:r>
            <a:r>
              <a:rPr lang="en-US" sz="850" dirty="0">
                <a:solidFill>
                  <a:schemeClr val="bg1"/>
                </a:solidFill>
              </a:rPr>
              <a:t>, Oracle and/or its affiliates. All rights reserved.  |</a:t>
            </a:r>
          </a:p>
        </p:txBody>
      </p:sp>
    </p:spTree>
    <p:extLst>
      <p:ext uri="{BB962C8B-B14F-4D97-AF65-F5344CB8AC3E}">
        <p14:creationId xmlns:p14="http://schemas.microsoft.com/office/powerpoint/2010/main" val="2579678404"/>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xml><?xml version="1.0" encoding="utf-8"?>
<p:sldLayout xmlns:a="http://schemas.openxmlformats.org/drawingml/2006/main" xmlns:r="http://schemas.openxmlformats.org/officeDocument/2006/relationships" xmlns:p="http://schemas.openxmlformats.org/presentationml/2006/main" preserve="1">
  <p:cSld name="Program Agenda">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a:p>
        </p:txBody>
      </p:sp>
      <p:sp>
        <p:nvSpPr>
          <p:cNvPr id="4" name="Date Placeholder 3"/>
          <p:cNvSpPr>
            <a:spLocks noGrp="1"/>
          </p:cNvSpPr>
          <p:nvPr>
            <p:ph type="dt" sz="half" idx="10"/>
          </p:nvPr>
        </p:nvSpPr>
        <p:spPr/>
        <p:txBody>
          <a:bodyPr/>
          <a:lstStyle/>
          <a:p>
            <a:endParaRPr/>
          </a:p>
        </p:txBody>
      </p:sp>
      <p:sp>
        <p:nvSpPr>
          <p:cNvPr id="5" name="Footer Placeholder 4"/>
          <p:cNvSpPr>
            <a:spLocks noGrp="1"/>
          </p:cNvSpPr>
          <p:nvPr>
            <p:ph type="ftr" sz="quarter" idx="11"/>
          </p:nvPr>
        </p:nvSpPr>
        <p:spPr/>
        <p:txBody>
          <a:bodyPr/>
          <a:lstStyle/>
          <a:p>
            <a:r>
              <a:rPr lang="en-US"/>
              <a:t>Confidential – Oracle Internal/Restricted/Highly Restricted</a:t>
            </a:r>
            <a:endParaRPr/>
          </a:p>
        </p:txBody>
      </p:sp>
      <p:sp>
        <p:nvSpPr>
          <p:cNvPr id="6" name="Slide Number Placeholder 5"/>
          <p:cNvSpPr>
            <a:spLocks noGrp="1"/>
          </p:cNvSpPr>
          <p:nvPr>
            <p:ph type="sldNum" sz="quarter" idx="12"/>
          </p:nvPr>
        </p:nvSpPr>
        <p:spPr/>
        <p:txBody>
          <a:bodyPr/>
          <a:lstStyle/>
          <a:p>
            <a:fld id="{C51EAA63-D034-42AE-91FA-B13B9518C7BE}" type="slidenum">
              <a:rPr/>
              <a:t>‹#›</a:t>
            </a:fld>
            <a:endParaRPr/>
          </a:p>
        </p:txBody>
      </p:sp>
      <p:sp>
        <p:nvSpPr>
          <p:cNvPr id="8" name="Text Placeholder 7"/>
          <p:cNvSpPr>
            <a:spLocks noGrp="1"/>
          </p:cNvSpPr>
          <p:nvPr>
            <p:ph type="body" sz="quarter" idx="13"/>
          </p:nvPr>
        </p:nvSpPr>
        <p:spPr>
          <a:xfrm>
            <a:off x="2795931" y="1981199"/>
            <a:ext cx="8861082" cy="3962401"/>
          </a:xfrm>
        </p:spPr>
        <p:txBody>
          <a:bodyPr>
            <a:noAutofit/>
          </a:bodyPr>
          <a:lstStyle>
            <a:lvl1pPr marL="1588" indent="0">
              <a:spcBef>
                <a:spcPts val="2400"/>
              </a:spcBef>
              <a:buNone/>
              <a:defRPr sz="2800"/>
            </a:lvl1pPr>
            <a:lvl2pPr marL="1588" indent="0">
              <a:spcBef>
                <a:spcPts val="2400"/>
              </a:spcBef>
              <a:buNone/>
              <a:defRPr sz="2800"/>
            </a:lvl2pPr>
            <a:lvl3pPr marL="1588" indent="0">
              <a:spcBef>
                <a:spcPts val="2400"/>
              </a:spcBef>
              <a:buNone/>
              <a:defRPr sz="2800"/>
            </a:lvl3pPr>
            <a:lvl4pPr marL="1588" indent="0">
              <a:spcBef>
                <a:spcPts val="2400"/>
              </a:spcBef>
              <a:buNone/>
              <a:defRPr sz="2800"/>
            </a:lvl4pPr>
            <a:lvl5pPr marL="1588" indent="0">
              <a:spcBef>
                <a:spcPts val="2400"/>
              </a:spcBef>
              <a:buNone/>
              <a:defRPr sz="2800"/>
            </a:lvl5pPr>
            <a:lvl6pPr marL="1588" indent="0">
              <a:spcBef>
                <a:spcPts val="2400"/>
              </a:spcBef>
              <a:buNone/>
              <a:defRPr sz="2800"/>
            </a:lvl6pPr>
            <a:lvl7pPr marL="1588" indent="0">
              <a:spcBef>
                <a:spcPts val="2400"/>
              </a:spcBef>
              <a:buNone/>
              <a:defRPr sz="2800"/>
            </a:lvl7pPr>
            <a:lvl8pPr marL="1588" indent="0">
              <a:spcBef>
                <a:spcPts val="2400"/>
              </a:spcBef>
              <a:buNone/>
              <a:defRPr sz="2800"/>
            </a:lvl8pPr>
            <a:lvl9pPr marL="1588" indent="0">
              <a:spcBef>
                <a:spcPts val="2400"/>
              </a:spcBef>
              <a:buNone/>
              <a:defRPr sz="28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a:p>
        </p:txBody>
      </p:sp>
    </p:spTree>
    <p:extLst>
      <p:ext uri="{BB962C8B-B14F-4D97-AF65-F5344CB8AC3E}">
        <p14:creationId xmlns:p14="http://schemas.microsoft.com/office/powerpoint/2010/main" val="68122964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xml><?xml version="1.0" encoding="utf-8"?>
<p:sldLayout xmlns:a="http://schemas.openxmlformats.org/drawingml/2006/main" xmlns:r="http://schemas.openxmlformats.org/officeDocument/2006/relationships" xmlns:p="http://schemas.openxmlformats.org/presentationml/2006/main" type="secHead" preserve="1">
  <p:cSld name="Section Header without Picture">
    <p:spTree>
      <p:nvGrpSpPr>
        <p:cNvPr id="1" name=""/>
        <p:cNvGrpSpPr/>
        <p:nvPr/>
      </p:nvGrpSpPr>
      <p:grpSpPr>
        <a:xfrm>
          <a:off x="0" y="0"/>
          <a:ext cx="0" cy="0"/>
          <a:chOff x="0" y="0"/>
          <a:chExt cx="0" cy="0"/>
        </a:xfrm>
      </p:grpSpPr>
      <p:sp>
        <p:nvSpPr>
          <p:cNvPr id="2" name="Title 1"/>
          <p:cNvSpPr>
            <a:spLocks noGrp="1"/>
          </p:cNvSpPr>
          <p:nvPr>
            <p:ph type="title"/>
          </p:nvPr>
        </p:nvSpPr>
        <p:spPr>
          <a:xfrm>
            <a:off x="531813" y="2600324"/>
            <a:ext cx="11125200" cy="1371600"/>
          </a:xfrm>
        </p:spPr>
        <p:txBody>
          <a:bodyPr anchor="b"/>
          <a:lstStyle>
            <a:lvl1pPr algn="l">
              <a:lnSpc>
                <a:spcPct val="80000"/>
              </a:lnSpc>
              <a:defRPr sz="4800" b="0" cap="none" baseline="0"/>
            </a:lvl1pPr>
          </a:lstStyle>
          <a:p>
            <a:r>
              <a:rPr lang="en-US"/>
              <a:t>Click to edit Master title style</a:t>
            </a:r>
            <a:endParaRPr/>
          </a:p>
        </p:txBody>
      </p:sp>
      <p:sp>
        <p:nvSpPr>
          <p:cNvPr id="3" name="Text Placeholder 2"/>
          <p:cNvSpPr>
            <a:spLocks noGrp="1"/>
          </p:cNvSpPr>
          <p:nvPr>
            <p:ph type="body" idx="1"/>
          </p:nvPr>
        </p:nvSpPr>
        <p:spPr>
          <a:xfrm>
            <a:off x="531813" y="4038598"/>
            <a:ext cx="11125200" cy="914400"/>
          </a:xfrm>
        </p:spPr>
        <p:txBody>
          <a:bodyPr anchor="t">
            <a:noAutofit/>
          </a:bodyPr>
          <a:lstStyle>
            <a:lvl1pPr marL="0" indent="0">
              <a:spcBef>
                <a:spcPts val="0"/>
              </a:spcBef>
              <a:buNone/>
              <a:defRPr sz="2400" b="1">
                <a:solidFill>
                  <a:schemeClr val="tx1"/>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Edit Master text styles</a:t>
            </a:r>
          </a:p>
        </p:txBody>
      </p:sp>
      <p:sp>
        <p:nvSpPr>
          <p:cNvPr id="4" name="Date Placeholder 3"/>
          <p:cNvSpPr>
            <a:spLocks noGrp="1"/>
          </p:cNvSpPr>
          <p:nvPr>
            <p:ph type="dt" sz="half" idx="10"/>
          </p:nvPr>
        </p:nvSpPr>
        <p:spPr/>
        <p:txBody>
          <a:bodyPr/>
          <a:lstStyle/>
          <a:p>
            <a:endParaRPr/>
          </a:p>
        </p:txBody>
      </p:sp>
      <p:sp>
        <p:nvSpPr>
          <p:cNvPr id="5" name="Footer Placeholder 4"/>
          <p:cNvSpPr>
            <a:spLocks noGrp="1"/>
          </p:cNvSpPr>
          <p:nvPr>
            <p:ph type="ftr" sz="quarter" idx="11"/>
          </p:nvPr>
        </p:nvSpPr>
        <p:spPr/>
        <p:txBody>
          <a:bodyPr/>
          <a:lstStyle/>
          <a:p>
            <a:r>
              <a:rPr lang="en-US"/>
              <a:t>Confidential – Oracle Internal/Restricted/Highly Restricted</a:t>
            </a:r>
            <a:endParaRPr/>
          </a:p>
        </p:txBody>
      </p:sp>
      <p:sp>
        <p:nvSpPr>
          <p:cNvPr id="6" name="Slide Number Placeholder 5"/>
          <p:cNvSpPr>
            <a:spLocks noGrp="1"/>
          </p:cNvSpPr>
          <p:nvPr>
            <p:ph type="sldNum" sz="quarter" idx="12"/>
          </p:nvPr>
        </p:nvSpPr>
        <p:spPr/>
        <p:txBody>
          <a:bodyPr/>
          <a:lstStyle/>
          <a:p>
            <a:fld id="{C51EAA63-D034-42AE-91FA-B13B9518C7BE}" type="slidenum">
              <a:rPr/>
              <a:t>‹#›</a:t>
            </a:fld>
            <a:endParaRPr/>
          </a:p>
        </p:txBody>
      </p:sp>
    </p:spTree>
    <p:extLst>
      <p:ext uri="{BB962C8B-B14F-4D97-AF65-F5344CB8AC3E}">
        <p14:creationId xmlns:p14="http://schemas.microsoft.com/office/powerpoint/2010/main" val="151385333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xml><?xml version="1.0" encoding="utf-8"?>
<p:sldLayout xmlns:a="http://schemas.openxmlformats.org/drawingml/2006/main" xmlns:r="http://schemas.openxmlformats.org/officeDocument/2006/relationships" xmlns:p="http://schemas.openxmlformats.org/presentationml/2006/main" preserve="1">
  <p:cSld name="Two Content">
    <p:spTree>
      <p:nvGrpSpPr>
        <p:cNvPr id="1" name=""/>
        <p:cNvGrpSpPr/>
        <p:nvPr/>
      </p:nvGrpSpPr>
      <p:grpSpPr>
        <a:xfrm>
          <a:off x="0" y="0"/>
          <a:ext cx="0" cy="0"/>
          <a:chOff x="0" y="0"/>
          <a:chExt cx="0" cy="0"/>
        </a:xfrm>
      </p:grpSpPr>
      <p:sp>
        <p:nvSpPr>
          <p:cNvPr id="3" name="Content Placeholder 2"/>
          <p:cNvSpPr>
            <a:spLocks noGrp="1"/>
          </p:cNvSpPr>
          <p:nvPr>
            <p:ph sz="half" idx="1"/>
          </p:nvPr>
        </p:nvSpPr>
        <p:spPr>
          <a:xfrm>
            <a:off x="531813" y="1524001"/>
            <a:ext cx="5410199" cy="4419600"/>
          </a:xfrm>
        </p:spPr>
        <p:txBody>
          <a:bodyPr>
            <a:noAutofit/>
          </a:bodyPr>
          <a:lstStyle>
            <a:lvl1pPr>
              <a:defRPr sz="2800"/>
            </a:lvl1pPr>
            <a:lvl2pPr>
              <a:defRPr sz="2400"/>
            </a:lvl2pPr>
            <a:lvl3pPr>
              <a:defRPr sz="2000"/>
            </a:lvl3pPr>
            <a:lvl4pPr>
              <a:defRPr sz="1800"/>
            </a:lvl4pPr>
            <a:lvl5pPr>
              <a:defRPr sz="1600"/>
            </a:lvl5pPr>
            <a:lvl6pPr>
              <a:defRPr sz="1600"/>
            </a:lvl6pPr>
            <a:lvl7pPr>
              <a:defRPr sz="1600"/>
            </a:lvl7pPr>
            <a:lvl8pPr>
              <a:defRPr sz="1600"/>
            </a:lvl8pPr>
            <a:lvl9pPr>
              <a:defRPr sz="16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a:p>
        </p:txBody>
      </p:sp>
      <p:sp>
        <p:nvSpPr>
          <p:cNvPr id="4" name="Content Placeholder 3"/>
          <p:cNvSpPr>
            <a:spLocks noGrp="1"/>
          </p:cNvSpPr>
          <p:nvPr>
            <p:ph sz="half" idx="2"/>
          </p:nvPr>
        </p:nvSpPr>
        <p:spPr>
          <a:xfrm>
            <a:off x="6246814" y="1524001"/>
            <a:ext cx="5410198" cy="4419600"/>
          </a:xfrm>
        </p:spPr>
        <p:txBody>
          <a:bodyPr>
            <a:noAutofit/>
          </a:bodyPr>
          <a:lstStyle>
            <a:lvl1pPr>
              <a:defRPr sz="2800"/>
            </a:lvl1pPr>
            <a:lvl2pPr>
              <a:defRPr sz="2400"/>
            </a:lvl2pPr>
            <a:lvl3pPr>
              <a:defRPr sz="2000"/>
            </a:lvl3pPr>
            <a:lvl4pPr>
              <a:defRPr sz="1800"/>
            </a:lvl4pPr>
            <a:lvl5pPr>
              <a:defRPr sz="1600"/>
            </a:lvl5pPr>
            <a:lvl6pPr>
              <a:defRPr sz="1600"/>
            </a:lvl6pPr>
            <a:lvl7pPr>
              <a:defRPr sz="1600"/>
            </a:lvl7pPr>
            <a:lvl8pPr>
              <a:defRPr sz="1600"/>
            </a:lvl8pPr>
            <a:lvl9pPr>
              <a:defRPr sz="16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a:p>
        </p:txBody>
      </p:sp>
      <p:sp>
        <p:nvSpPr>
          <p:cNvPr id="5" name="Date Placeholder 4"/>
          <p:cNvSpPr>
            <a:spLocks noGrp="1"/>
          </p:cNvSpPr>
          <p:nvPr>
            <p:ph type="dt" sz="half" idx="10"/>
          </p:nvPr>
        </p:nvSpPr>
        <p:spPr/>
        <p:txBody>
          <a:bodyPr/>
          <a:lstStyle/>
          <a:p>
            <a:endParaRPr/>
          </a:p>
        </p:txBody>
      </p:sp>
      <p:sp>
        <p:nvSpPr>
          <p:cNvPr id="6" name="Footer Placeholder 5"/>
          <p:cNvSpPr>
            <a:spLocks noGrp="1"/>
          </p:cNvSpPr>
          <p:nvPr>
            <p:ph type="ftr" sz="quarter" idx="11"/>
          </p:nvPr>
        </p:nvSpPr>
        <p:spPr/>
        <p:txBody>
          <a:bodyPr/>
          <a:lstStyle/>
          <a:p>
            <a:r>
              <a:rPr lang="en-US"/>
              <a:t>Confidential – Oracle Internal/Restricted/Highly Restricted</a:t>
            </a:r>
            <a:endParaRPr/>
          </a:p>
        </p:txBody>
      </p:sp>
      <p:sp>
        <p:nvSpPr>
          <p:cNvPr id="7" name="Slide Number Placeholder 6"/>
          <p:cNvSpPr>
            <a:spLocks noGrp="1"/>
          </p:cNvSpPr>
          <p:nvPr>
            <p:ph type="sldNum" sz="quarter" idx="12"/>
          </p:nvPr>
        </p:nvSpPr>
        <p:spPr/>
        <p:txBody>
          <a:bodyPr/>
          <a:lstStyle/>
          <a:p>
            <a:fld id="{C51EAA63-D034-42AE-91FA-B13B9518C7BE}" type="slidenum">
              <a:rPr/>
              <a:t>‹#›</a:t>
            </a:fld>
            <a:endParaRPr/>
          </a:p>
        </p:txBody>
      </p:sp>
      <p:sp>
        <p:nvSpPr>
          <p:cNvPr id="8" name="Title 7"/>
          <p:cNvSpPr>
            <a:spLocks noGrp="1"/>
          </p:cNvSpPr>
          <p:nvPr>
            <p:ph type="title"/>
          </p:nvPr>
        </p:nvSpPr>
        <p:spPr/>
        <p:txBody>
          <a:bodyPr/>
          <a:lstStyle/>
          <a:p>
            <a:r>
              <a:rPr lang="en-US"/>
              <a:t>Click to edit Master title style</a:t>
            </a:r>
            <a:endParaRPr/>
          </a:p>
        </p:txBody>
      </p:sp>
    </p:spTree>
    <p:extLst>
      <p:ext uri="{BB962C8B-B14F-4D97-AF65-F5344CB8AC3E}">
        <p14:creationId xmlns:p14="http://schemas.microsoft.com/office/powerpoint/2010/main" val="52016615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xml><?xml version="1.0" encoding="utf-8"?>
<p:sldLayout xmlns:a="http://schemas.openxmlformats.org/drawingml/2006/main" xmlns:r="http://schemas.openxmlformats.org/officeDocument/2006/relationships" xmlns:p="http://schemas.openxmlformats.org/presentationml/2006/main" preserve="1">
  <p:cSld name="Three Content">
    <p:spTree>
      <p:nvGrpSpPr>
        <p:cNvPr id="1" name=""/>
        <p:cNvGrpSpPr/>
        <p:nvPr/>
      </p:nvGrpSpPr>
      <p:grpSpPr>
        <a:xfrm>
          <a:off x="0" y="0"/>
          <a:ext cx="0" cy="0"/>
          <a:chOff x="0" y="0"/>
          <a:chExt cx="0" cy="0"/>
        </a:xfrm>
      </p:grpSpPr>
      <p:cxnSp>
        <p:nvCxnSpPr>
          <p:cNvPr id="9" name="Straight Connector 8"/>
          <p:cNvCxnSpPr/>
          <p:nvPr/>
        </p:nvCxnSpPr>
        <p:spPr bwMode="ltGray">
          <a:xfrm>
            <a:off x="4189412" y="1524000"/>
            <a:ext cx="0" cy="4419600"/>
          </a:xfrm>
          <a:prstGeom prst="line">
            <a:avLst/>
          </a:prstGeom>
          <a:ln w="19050">
            <a:solidFill>
              <a:schemeClr val="bg2"/>
            </a:solidFill>
            <a:miter lim="800000"/>
          </a:ln>
        </p:spPr>
        <p:style>
          <a:lnRef idx="1">
            <a:schemeClr val="accent1"/>
          </a:lnRef>
          <a:fillRef idx="0">
            <a:schemeClr val="accent1"/>
          </a:fillRef>
          <a:effectRef idx="0">
            <a:schemeClr val="accent1"/>
          </a:effectRef>
          <a:fontRef idx="minor">
            <a:schemeClr val="tx1"/>
          </a:fontRef>
        </p:style>
      </p:cxnSp>
      <p:cxnSp>
        <p:nvCxnSpPr>
          <p:cNvPr id="10" name="Straight Connector 9"/>
          <p:cNvCxnSpPr/>
          <p:nvPr/>
        </p:nvCxnSpPr>
        <p:spPr bwMode="ltGray">
          <a:xfrm>
            <a:off x="7999412" y="1524000"/>
            <a:ext cx="0" cy="4419600"/>
          </a:xfrm>
          <a:prstGeom prst="line">
            <a:avLst/>
          </a:prstGeom>
          <a:ln w="19050">
            <a:solidFill>
              <a:schemeClr val="bg2"/>
            </a:solidFill>
            <a:miter lim="800000"/>
          </a:ln>
        </p:spPr>
        <p:style>
          <a:lnRef idx="1">
            <a:schemeClr val="accent1"/>
          </a:lnRef>
          <a:fillRef idx="0">
            <a:schemeClr val="accent1"/>
          </a:fillRef>
          <a:effectRef idx="0">
            <a:schemeClr val="accent1"/>
          </a:effectRef>
          <a:fontRef idx="minor">
            <a:schemeClr val="tx1"/>
          </a:fontRef>
        </p:style>
      </p:cxnSp>
      <p:sp>
        <p:nvSpPr>
          <p:cNvPr id="3" name="Content Placeholder 2"/>
          <p:cNvSpPr>
            <a:spLocks noGrp="1"/>
          </p:cNvSpPr>
          <p:nvPr>
            <p:ph sz="half" idx="1"/>
          </p:nvPr>
        </p:nvSpPr>
        <p:spPr>
          <a:xfrm>
            <a:off x="531814" y="1524001"/>
            <a:ext cx="3474720" cy="4419600"/>
          </a:xfrm>
        </p:spPr>
        <p:txBody>
          <a:bodyPr>
            <a:noAutofit/>
          </a:bodyPr>
          <a:lstStyle>
            <a:lvl1pPr>
              <a:defRPr sz="2400"/>
            </a:lvl1pPr>
            <a:lvl2pPr>
              <a:defRPr sz="2000"/>
            </a:lvl2pPr>
            <a:lvl3pPr>
              <a:defRPr sz="1800"/>
            </a:lvl3pPr>
            <a:lvl4pPr>
              <a:defRPr sz="1600"/>
            </a:lvl4pPr>
            <a:lvl5pPr>
              <a:defRPr sz="1400"/>
            </a:lvl5pPr>
            <a:lvl6pPr>
              <a:defRPr sz="1400"/>
            </a:lvl6pPr>
            <a:lvl7pPr>
              <a:defRPr sz="1400"/>
            </a:lvl7pPr>
            <a:lvl8pPr>
              <a:defRPr sz="1400"/>
            </a:lvl8pPr>
            <a:lvl9pPr>
              <a:defRPr sz="14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a:p>
        </p:txBody>
      </p:sp>
      <p:sp>
        <p:nvSpPr>
          <p:cNvPr id="4" name="Content Placeholder 3"/>
          <p:cNvSpPr>
            <a:spLocks noGrp="1"/>
          </p:cNvSpPr>
          <p:nvPr>
            <p:ph sz="half" idx="2"/>
          </p:nvPr>
        </p:nvSpPr>
        <p:spPr>
          <a:xfrm>
            <a:off x="4357052" y="1524001"/>
            <a:ext cx="3474720" cy="4419600"/>
          </a:xfrm>
        </p:spPr>
        <p:txBody>
          <a:bodyPr>
            <a:noAutofit/>
          </a:bodyPr>
          <a:lstStyle>
            <a:lvl1pPr>
              <a:defRPr sz="2400"/>
            </a:lvl1pPr>
            <a:lvl2pPr>
              <a:defRPr sz="2000"/>
            </a:lvl2pPr>
            <a:lvl3pPr>
              <a:defRPr sz="1800"/>
            </a:lvl3pPr>
            <a:lvl4pPr>
              <a:defRPr sz="1600"/>
            </a:lvl4pPr>
            <a:lvl5pPr>
              <a:defRPr sz="1400"/>
            </a:lvl5pPr>
            <a:lvl6pPr>
              <a:defRPr sz="1400"/>
            </a:lvl6pPr>
            <a:lvl7pPr>
              <a:defRPr sz="1400"/>
            </a:lvl7pPr>
            <a:lvl8pPr>
              <a:defRPr sz="1400"/>
            </a:lvl8pPr>
            <a:lvl9pPr>
              <a:defRPr sz="14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a:p>
        </p:txBody>
      </p:sp>
      <p:sp>
        <p:nvSpPr>
          <p:cNvPr id="5" name="Date Placeholder 4"/>
          <p:cNvSpPr>
            <a:spLocks noGrp="1"/>
          </p:cNvSpPr>
          <p:nvPr>
            <p:ph type="dt" sz="half" idx="10"/>
          </p:nvPr>
        </p:nvSpPr>
        <p:spPr/>
        <p:txBody>
          <a:bodyPr/>
          <a:lstStyle/>
          <a:p>
            <a:endParaRPr/>
          </a:p>
        </p:txBody>
      </p:sp>
      <p:sp>
        <p:nvSpPr>
          <p:cNvPr id="6" name="Footer Placeholder 5"/>
          <p:cNvSpPr>
            <a:spLocks noGrp="1"/>
          </p:cNvSpPr>
          <p:nvPr>
            <p:ph type="ftr" sz="quarter" idx="11"/>
          </p:nvPr>
        </p:nvSpPr>
        <p:spPr/>
        <p:txBody>
          <a:bodyPr/>
          <a:lstStyle/>
          <a:p>
            <a:r>
              <a:rPr lang="en-US"/>
              <a:t>Confidential – Oracle Internal/Restricted/Highly Restricted</a:t>
            </a:r>
            <a:endParaRPr/>
          </a:p>
        </p:txBody>
      </p:sp>
      <p:sp>
        <p:nvSpPr>
          <p:cNvPr id="7" name="Slide Number Placeholder 6"/>
          <p:cNvSpPr>
            <a:spLocks noGrp="1"/>
          </p:cNvSpPr>
          <p:nvPr>
            <p:ph type="sldNum" sz="quarter" idx="12"/>
          </p:nvPr>
        </p:nvSpPr>
        <p:spPr/>
        <p:txBody>
          <a:bodyPr/>
          <a:lstStyle/>
          <a:p>
            <a:fld id="{C51EAA63-D034-42AE-91FA-B13B9518C7BE}" type="slidenum">
              <a:rPr/>
              <a:t>‹#›</a:t>
            </a:fld>
            <a:endParaRPr/>
          </a:p>
        </p:txBody>
      </p:sp>
      <p:sp>
        <p:nvSpPr>
          <p:cNvPr id="8" name="Content Placeholder 3"/>
          <p:cNvSpPr>
            <a:spLocks noGrp="1"/>
          </p:cNvSpPr>
          <p:nvPr>
            <p:ph sz="half" idx="13"/>
          </p:nvPr>
        </p:nvSpPr>
        <p:spPr>
          <a:xfrm>
            <a:off x="8182292" y="1524001"/>
            <a:ext cx="3474720" cy="4419600"/>
          </a:xfrm>
        </p:spPr>
        <p:txBody>
          <a:bodyPr>
            <a:noAutofit/>
          </a:bodyPr>
          <a:lstStyle>
            <a:lvl1pPr>
              <a:defRPr sz="2400"/>
            </a:lvl1pPr>
            <a:lvl2pPr>
              <a:defRPr sz="2000"/>
            </a:lvl2pPr>
            <a:lvl3pPr>
              <a:defRPr sz="1800"/>
            </a:lvl3pPr>
            <a:lvl4pPr>
              <a:defRPr sz="1600"/>
            </a:lvl4pPr>
            <a:lvl5pPr>
              <a:defRPr sz="1400"/>
            </a:lvl5pPr>
            <a:lvl6pPr>
              <a:defRPr sz="1400"/>
            </a:lvl6pPr>
            <a:lvl7pPr>
              <a:defRPr sz="1400"/>
            </a:lvl7pPr>
            <a:lvl8pPr>
              <a:defRPr sz="1400"/>
            </a:lvl8pPr>
            <a:lvl9pPr>
              <a:defRPr sz="14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a:p>
        </p:txBody>
      </p:sp>
      <p:sp>
        <p:nvSpPr>
          <p:cNvPr id="11" name="Title 10"/>
          <p:cNvSpPr>
            <a:spLocks noGrp="1"/>
          </p:cNvSpPr>
          <p:nvPr>
            <p:ph type="title"/>
          </p:nvPr>
        </p:nvSpPr>
        <p:spPr/>
        <p:txBody>
          <a:bodyPr/>
          <a:lstStyle/>
          <a:p>
            <a:r>
              <a:rPr lang="en-US"/>
              <a:t>Click to edit Master title style</a:t>
            </a:r>
            <a:endParaRPr/>
          </a:p>
        </p:txBody>
      </p:sp>
    </p:spTree>
    <p:extLst>
      <p:ext uri="{BB962C8B-B14F-4D97-AF65-F5344CB8AC3E}">
        <p14:creationId xmlns:p14="http://schemas.microsoft.com/office/powerpoint/2010/main" val="5337141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image" Target="../media/image1.png"/><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theme" Target="../theme/theme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s>
</file>

<file path=ppt/slideMasters/_rels/slideMaster2.xml.rels><?xml version="1.0" encoding="UTF-8" standalone="yes"?>
<Relationships xmlns="http://schemas.openxmlformats.org/package/2006/relationships"><Relationship Id="rId3" Type="http://schemas.openxmlformats.org/officeDocument/2006/relationships/slideLayout" Target="../slideLayouts/slideLayout26.xml"/><Relationship Id="rId2" Type="http://schemas.openxmlformats.org/officeDocument/2006/relationships/slideLayout" Target="../slideLayouts/slideLayout25.xml"/><Relationship Id="rId1" Type="http://schemas.openxmlformats.org/officeDocument/2006/relationships/slideLayout" Target="../slideLayouts/slideLayout24.xml"/><Relationship Id="rId5" Type="http://schemas.openxmlformats.org/officeDocument/2006/relationships/image" Target="../media/image11.png"/><Relationship Id="rId4" Type="http://schemas.openxmlformats.org/officeDocument/2006/relationships/theme" Target="../theme/theme2.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34.xml"/><Relationship Id="rId13" Type="http://schemas.openxmlformats.org/officeDocument/2006/relationships/slideLayout" Target="../slideLayouts/slideLayout39.xml"/><Relationship Id="rId18" Type="http://schemas.openxmlformats.org/officeDocument/2006/relationships/slideLayout" Target="../slideLayouts/slideLayout44.xml"/><Relationship Id="rId26" Type="http://schemas.openxmlformats.org/officeDocument/2006/relationships/slideLayout" Target="../slideLayouts/slideLayout52.xml"/><Relationship Id="rId3" Type="http://schemas.openxmlformats.org/officeDocument/2006/relationships/slideLayout" Target="../slideLayouts/slideLayout29.xml"/><Relationship Id="rId21" Type="http://schemas.openxmlformats.org/officeDocument/2006/relationships/slideLayout" Target="../slideLayouts/slideLayout47.xml"/><Relationship Id="rId7" Type="http://schemas.openxmlformats.org/officeDocument/2006/relationships/slideLayout" Target="../slideLayouts/slideLayout33.xml"/><Relationship Id="rId12" Type="http://schemas.openxmlformats.org/officeDocument/2006/relationships/slideLayout" Target="../slideLayouts/slideLayout38.xml"/><Relationship Id="rId17" Type="http://schemas.openxmlformats.org/officeDocument/2006/relationships/slideLayout" Target="../slideLayouts/slideLayout43.xml"/><Relationship Id="rId25" Type="http://schemas.openxmlformats.org/officeDocument/2006/relationships/slideLayout" Target="../slideLayouts/slideLayout51.xml"/><Relationship Id="rId2" Type="http://schemas.openxmlformats.org/officeDocument/2006/relationships/slideLayout" Target="../slideLayouts/slideLayout28.xml"/><Relationship Id="rId16" Type="http://schemas.openxmlformats.org/officeDocument/2006/relationships/slideLayout" Target="../slideLayouts/slideLayout42.xml"/><Relationship Id="rId20" Type="http://schemas.openxmlformats.org/officeDocument/2006/relationships/slideLayout" Target="../slideLayouts/slideLayout46.xml"/><Relationship Id="rId29" Type="http://schemas.openxmlformats.org/officeDocument/2006/relationships/slideLayout" Target="../slideLayouts/slideLayout55.xml"/><Relationship Id="rId1" Type="http://schemas.openxmlformats.org/officeDocument/2006/relationships/slideLayout" Target="../slideLayouts/slideLayout27.xml"/><Relationship Id="rId6" Type="http://schemas.openxmlformats.org/officeDocument/2006/relationships/slideLayout" Target="../slideLayouts/slideLayout32.xml"/><Relationship Id="rId11" Type="http://schemas.openxmlformats.org/officeDocument/2006/relationships/slideLayout" Target="../slideLayouts/slideLayout37.xml"/><Relationship Id="rId24" Type="http://schemas.openxmlformats.org/officeDocument/2006/relationships/slideLayout" Target="../slideLayouts/slideLayout50.xml"/><Relationship Id="rId32" Type="http://schemas.openxmlformats.org/officeDocument/2006/relationships/image" Target="../media/image14.png"/><Relationship Id="rId5" Type="http://schemas.openxmlformats.org/officeDocument/2006/relationships/slideLayout" Target="../slideLayouts/slideLayout31.xml"/><Relationship Id="rId15" Type="http://schemas.openxmlformats.org/officeDocument/2006/relationships/slideLayout" Target="../slideLayouts/slideLayout41.xml"/><Relationship Id="rId23" Type="http://schemas.openxmlformats.org/officeDocument/2006/relationships/slideLayout" Target="../slideLayouts/slideLayout49.xml"/><Relationship Id="rId28" Type="http://schemas.openxmlformats.org/officeDocument/2006/relationships/slideLayout" Target="../slideLayouts/slideLayout54.xml"/><Relationship Id="rId10" Type="http://schemas.openxmlformats.org/officeDocument/2006/relationships/slideLayout" Target="../slideLayouts/slideLayout36.xml"/><Relationship Id="rId19" Type="http://schemas.openxmlformats.org/officeDocument/2006/relationships/slideLayout" Target="../slideLayouts/slideLayout45.xml"/><Relationship Id="rId31" Type="http://schemas.openxmlformats.org/officeDocument/2006/relationships/theme" Target="../theme/theme3.xml"/><Relationship Id="rId4" Type="http://schemas.openxmlformats.org/officeDocument/2006/relationships/slideLayout" Target="../slideLayouts/slideLayout30.xml"/><Relationship Id="rId9" Type="http://schemas.openxmlformats.org/officeDocument/2006/relationships/slideLayout" Target="../slideLayouts/slideLayout35.xml"/><Relationship Id="rId14" Type="http://schemas.openxmlformats.org/officeDocument/2006/relationships/slideLayout" Target="../slideLayouts/slideLayout40.xml"/><Relationship Id="rId22" Type="http://schemas.openxmlformats.org/officeDocument/2006/relationships/slideLayout" Target="../slideLayouts/slideLayout48.xml"/><Relationship Id="rId27" Type="http://schemas.openxmlformats.org/officeDocument/2006/relationships/slideLayout" Target="../slideLayouts/slideLayout53.xml"/><Relationship Id="rId30" Type="http://schemas.openxmlformats.org/officeDocument/2006/relationships/slideLayout" Target="../slideLayouts/slideLayout56.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grpSp>
        <p:nvGrpSpPr>
          <p:cNvPr id="14" name="Group 13"/>
          <p:cNvGrpSpPr/>
          <p:nvPr/>
        </p:nvGrpSpPr>
        <p:grpSpPr>
          <a:xfrm>
            <a:off x="0" y="0"/>
            <a:ext cx="12189398" cy="6858000"/>
            <a:chOff x="0" y="0"/>
            <a:chExt cx="12189398" cy="6858000"/>
          </a:xfrm>
          <a:solidFill>
            <a:srgbClr val="D8E1E6"/>
          </a:solidFill>
        </p:grpSpPr>
        <p:sp>
          <p:nvSpPr>
            <p:cNvPr id="17" name="Rectangle 16"/>
            <p:cNvSpPr/>
            <p:nvPr/>
          </p:nvSpPr>
          <p:spPr bwMode="gray">
            <a:xfrm>
              <a:off x="0" y="0"/>
              <a:ext cx="193962" cy="6858000"/>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dirty="0"/>
            </a:p>
          </p:txBody>
        </p:sp>
        <p:sp>
          <p:nvSpPr>
            <p:cNvPr id="18" name="Rectangle 17"/>
            <p:cNvSpPr/>
            <p:nvPr/>
          </p:nvSpPr>
          <p:spPr bwMode="gray">
            <a:xfrm>
              <a:off x="11995151" y="0"/>
              <a:ext cx="193960" cy="6858000"/>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dirty="0"/>
            </a:p>
          </p:txBody>
        </p:sp>
        <p:sp>
          <p:nvSpPr>
            <p:cNvPr id="19" name="Rectangle 18"/>
            <p:cNvSpPr/>
            <p:nvPr/>
          </p:nvSpPr>
          <p:spPr bwMode="gray">
            <a:xfrm>
              <a:off x="0" y="6400800"/>
              <a:ext cx="12189396" cy="457200"/>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dirty="0"/>
            </a:p>
          </p:txBody>
        </p:sp>
        <p:sp>
          <p:nvSpPr>
            <p:cNvPr id="20" name="Rectangle 19"/>
            <p:cNvSpPr/>
            <p:nvPr/>
          </p:nvSpPr>
          <p:spPr bwMode="gray">
            <a:xfrm>
              <a:off x="0" y="0"/>
              <a:ext cx="12189398" cy="192024"/>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dirty="0"/>
            </a:p>
          </p:txBody>
        </p:sp>
      </p:grpSp>
      <p:sp>
        <p:nvSpPr>
          <p:cNvPr id="2" name="Title Placeholder 1"/>
          <p:cNvSpPr>
            <a:spLocks noGrp="1"/>
          </p:cNvSpPr>
          <p:nvPr>
            <p:ph type="title"/>
          </p:nvPr>
        </p:nvSpPr>
        <p:spPr>
          <a:xfrm>
            <a:off x="531812" y="406400"/>
            <a:ext cx="11125200" cy="889000"/>
          </a:xfrm>
          <a:prstGeom prst="rect">
            <a:avLst/>
          </a:prstGeom>
        </p:spPr>
        <p:txBody>
          <a:bodyPr vert="horz" lIns="0" tIns="0" rIns="0" bIns="0" rtlCol="0" anchor="b">
            <a:noAutofit/>
          </a:bodyPr>
          <a:lstStyle/>
          <a:p>
            <a:r>
              <a:rPr lang="en-US"/>
              <a:t>Click to edit Master title style</a:t>
            </a:r>
            <a:endParaRPr dirty="0"/>
          </a:p>
        </p:txBody>
      </p:sp>
      <p:sp>
        <p:nvSpPr>
          <p:cNvPr id="3" name="Text Placeholder 2"/>
          <p:cNvSpPr>
            <a:spLocks noGrp="1"/>
          </p:cNvSpPr>
          <p:nvPr>
            <p:ph type="body" idx="1"/>
          </p:nvPr>
        </p:nvSpPr>
        <p:spPr>
          <a:xfrm>
            <a:off x="531151" y="1524001"/>
            <a:ext cx="11126522" cy="4419600"/>
          </a:xfrm>
          <a:prstGeom prst="rect">
            <a:avLst/>
          </a:prstGeom>
        </p:spPr>
        <p:txBody>
          <a:bodyPr vert="horz" lIns="0" tIns="0" rIns="0" bIns="0" rtlCol="0">
            <a:no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2"/>
          </p:nvPr>
        </p:nvSpPr>
        <p:spPr>
          <a:xfrm>
            <a:off x="4182130" y="6556248"/>
            <a:ext cx="1226398" cy="182880"/>
          </a:xfrm>
          <a:prstGeom prst="rect">
            <a:avLst/>
          </a:prstGeom>
        </p:spPr>
        <p:txBody>
          <a:bodyPr vert="horz" wrap="none" lIns="0" tIns="0" rIns="0" bIns="0" rtlCol="0" anchor="ctr" anchorCtr="0">
            <a:noAutofit/>
          </a:bodyPr>
          <a:lstStyle>
            <a:lvl1pPr algn="r">
              <a:defRPr sz="850">
                <a:solidFill>
                  <a:schemeClr val="tx1"/>
                </a:solidFill>
              </a:defRPr>
            </a:lvl1pPr>
          </a:lstStyle>
          <a:p>
            <a:endParaRPr lang="en-US" dirty="0"/>
          </a:p>
        </p:txBody>
      </p:sp>
      <p:sp>
        <p:nvSpPr>
          <p:cNvPr id="5" name="Footer Placeholder 4"/>
          <p:cNvSpPr>
            <a:spLocks noGrp="1"/>
          </p:cNvSpPr>
          <p:nvPr>
            <p:ph type="ftr" sz="quarter" idx="3"/>
          </p:nvPr>
        </p:nvSpPr>
        <p:spPr>
          <a:xfrm>
            <a:off x="8621422" y="6556248"/>
            <a:ext cx="2702495" cy="182880"/>
          </a:xfrm>
          <a:prstGeom prst="rect">
            <a:avLst/>
          </a:prstGeom>
        </p:spPr>
        <p:txBody>
          <a:bodyPr vert="horz" wrap="none" lIns="0" tIns="0" rIns="0" bIns="0" rtlCol="0" anchor="ctr" anchorCtr="0">
            <a:noAutofit/>
          </a:bodyPr>
          <a:lstStyle>
            <a:lvl1pPr algn="l">
              <a:defRPr sz="850">
                <a:solidFill>
                  <a:schemeClr val="tx1"/>
                </a:solidFill>
              </a:defRPr>
            </a:lvl1pPr>
          </a:lstStyle>
          <a:p>
            <a:r>
              <a:rPr lang="en-US"/>
              <a:t>Confidential – Oracle Internal/Restricted/Highly Restricted</a:t>
            </a:r>
            <a:endParaRPr lang="en-US" dirty="0"/>
          </a:p>
        </p:txBody>
      </p:sp>
      <p:sp>
        <p:nvSpPr>
          <p:cNvPr id="6" name="Slide Number Placeholder 5"/>
          <p:cNvSpPr>
            <a:spLocks noGrp="1"/>
          </p:cNvSpPr>
          <p:nvPr>
            <p:ph type="sldNum" sz="quarter" idx="4"/>
          </p:nvPr>
        </p:nvSpPr>
        <p:spPr>
          <a:xfrm>
            <a:off x="11324205" y="6556248"/>
            <a:ext cx="333467" cy="182880"/>
          </a:xfrm>
          <a:prstGeom prst="rect">
            <a:avLst/>
          </a:prstGeom>
        </p:spPr>
        <p:txBody>
          <a:bodyPr vert="horz" wrap="none" lIns="0" tIns="0" rIns="0" bIns="0" rtlCol="0" anchor="ctr" anchorCtr="0">
            <a:noAutofit/>
          </a:bodyPr>
          <a:lstStyle>
            <a:lvl1pPr algn="r">
              <a:defRPr sz="850">
                <a:solidFill>
                  <a:schemeClr val="tx1"/>
                </a:solidFill>
              </a:defRPr>
            </a:lvl1pPr>
          </a:lstStyle>
          <a:p>
            <a:fld id="{C51EAA63-D034-42AE-91FA-B13B9518C7BE}" type="slidenum">
              <a:rPr lang="en-US" smtClean="0"/>
              <a:pPr/>
              <a:t>‹#›</a:t>
            </a:fld>
            <a:endParaRPr lang="en-US" dirty="0"/>
          </a:p>
        </p:txBody>
      </p:sp>
      <p:sp>
        <p:nvSpPr>
          <p:cNvPr id="15" name="TextBox 14"/>
          <p:cNvSpPr txBox="1"/>
          <p:nvPr/>
        </p:nvSpPr>
        <p:spPr>
          <a:xfrm>
            <a:off x="5376672" y="6556248"/>
            <a:ext cx="3200400" cy="182880"/>
          </a:xfrm>
          <a:prstGeom prst="rect">
            <a:avLst/>
          </a:prstGeom>
          <a:noFill/>
        </p:spPr>
        <p:txBody>
          <a:bodyPr vert="horz" wrap="none" lIns="0" tIns="0" rIns="0" bIns="0" rtlCol="0" anchor="ctr" anchorCtr="0">
            <a:noAutofit/>
          </a:bodyPr>
          <a:lstStyle/>
          <a:p>
            <a:pPr algn="r"/>
            <a:r>
              <a:rPr lang="en-US" sz="850" dirty="0">
                <a:solidFill>
                  <a:schemeClr val="tx1"/>
                </a:solidFill>
              </a:rPr>
              <a:t>Copyright © </a:t>
            </a:r>
            <a:r>
              <a:rPr lang="is-IS" sz="850" dirty="0">
                <a:solidFill>
                  <a:schemeClr val="tx1"/>
                </a:solidFill>
              </a:rPr>
              <a:t>2018</a:t>
            </a:r>
            <a:r>
              <a:rPr lang="en-US" sz="850" dirty="0">
                <a:solidFill>
                  <a:schemeClr val="tx1"/>
                </a:solidFill>
              </a:rPr>
              <a:t>, Oracle and/or its affiliates. All rights reserved.  |</a:t>
            </a:r>
          </a:p>
        </p:txBody>
      </p:sp>
      <p:pic>
        <p:nvPicPr>
          <p:cNvPr id="16" name="Picture 15" descr="Oracle logo in white on red staging background" title="Oracle red badge logo"/>
          <p:cNvPicPr>
            <a:picLocks noChangeAspect="1"/>
          </p:cNvPicPr>
          <p:nvPr/>
        </p:nvPicPr>
        <p:blipFill>
          <a:blip r:embed="rId25">
            <a:extLst>
              <a:ext uri="{28A0092B-C50C-407E-A947-70E740481C1C}">
                <a14:useLocalDpi xmlns:a14="http://schemas.microsoft.com/office/drawing/2010/main" val="0"/>
              </a:ext>
            </a:extLst>
          </a:blip>
          <a:stretch>
            <a:fillRect/>
          </a:stretch>
        </p:blipFill>
        <p:spPr>
          <a:xfrm>
            <a:off x="530352" y="6263640"/>
            <a:ext cx="1625138" cy="594360"/>
          </a:xfrm>
          <a:prstGeom prst="rect">
            <a:avLst/>
          </a:prstGeom>
        </p:spPr>
      </p:pic>
    </p:spTree>
    <p:extLst>
      <p:ext uri="{BB962C8B-B14F-4D97-AF65-F5344CB8AC3E}">
        <p14:creationId xmlns:p14="http://schemas.microsoft.com/office/powerpoint/2010/main" val="3193062027"/>
      </p:ext>
    </p:extLst>
  </p:cSld>
  <p:clrMap bg1="lt1" tx1="dk1" bg2="lt2" tx2="dk2" accent1="accent1" accent2="accent2" accent3="accent3" accent4="accent4" accent5="accent5" accent6="accent6" hlink="hlink" folHlink="folHlink"/>
  <p:sldLayoutIdLst>
    <p:sldLayoutId id="2147483660" r:id="rId1"/>
    <p:sldLayoutId id="2147483649" r:id="rId2"/>
    <p:sldLayoutId id="2147483693" r:id="rId3"/>
    <p:sldLayoutId id="2147483650" r:id="rId4"/>
    <p:sldLayoutId id="2147483663" r:id="rId5"/>
    <p:sldLayoutId id="2147483686" r:id="rId6"/>
    <p:sldLayoutId id="2147483651" r:id="rId7"/>
    <p:sldLayoutId id="2147483652" r:id="rId8"/>
    <p:sldLayoutId id="2147483671" r:id="rId9"/>
    <p:sldLayoutId id="2147483672" r:id="rId10"/>
    <p:sldLayoutId id="2147483679" r:id="rId11"/>
    <p:sldLayoutId id="2147483685" r:id="rId12"/>
    <p:sldLayoutId id="2147483688" r:id="rId13"/>
    <p:sldLayoutId id="2147483654" r:id="rId14"/>
    <p:sldLayoutId id="2147483666" r:id="rId15"/>
    <p:sldLayoutId id="2147483655" r:id="rId16"/>
    <p:sldLayoutId id="2147483675" r:id="rId17"/>
    <p:sldLayoutId id="2147483667" r:id="rId18"/>
    <p:sldLayoutId id="2147483661" r:id="rId19"/>
    <p:sldLayoutId id="2147483702" r:id="rId20"/>
    <p:sldLayoutId id="2147483769" r:id="rId21"/>
    <p:sldLayoutId id="2147483770" r:id="rId22"/>
    <p:sldLayoutId id="2147483806" r:id="rId23"/>
  </p:sldLayoutIdLst>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hf hdr="0" ftr="0" dt="0"/>
  <p:txStyles>
    <p:titleStyle>
      <a:lvl1pPr algn="l" defTabSz="914400" rtl="0" eaLnBrk="1" latinLnBrk="0" hangingPunct="1">
        <a:lnSpc>
          <a:spcPct val="80000"/>
        </a:lnSpc>
        <a:spcBef>
          <a:spcPct val="0"/>
        </a:spcBef>
        <a:buNone/>
        <a:defRPr sz="36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200"/>
        </a:spcBef>
        <a:buClr>
          <a:schemeClr val="tx1">
            <a:lumMod val="60000"/>
            <a:lumOff val="40000"/>
          </a:schemeClr>
        </a:buClr>
        <a:buFont typeface="Arial" panose="020B0604020202020204" pitchFamily="34" charset="0"/>
        <a:buChar char="•"/>
        <a:defRPr sz="2800" kern="1200">
          <a:solidFill>
            <a:schemeClr val="tx1"/>
          </a:solidFill>
          <a:latin typeface="+mn-lt"/>
          <a:ea typeface="+mn-ea"/>
          <a:cs typeface="+mn-cs"/>
        </a:defRPr>
      </a:lvl1pPr>
      <a:lvl2pPr marL="502920" indent="-228600" algn="l" defTabSz="914400" rtl="0" eaLnBrk="1" latinLnBrk="0" hangingPunct="1">
        <a:lnSpc>
          <a:spcPct val="90000"/>
        </a:lnSpc>
        <a:spcBef>
          <a:spcPts val="800"/>
        </a:spcBef>
        <a:buClr>
          <a:schemeClr val="tx1">
            <a:lumMod val="60000"/>
            <a:lumOff val="40000"/>
          </a:schemeClr>
        </a:buClr>
        <a:buFont typeface="Arial" panose="020B0604020202020204" pitchFamily="34" charset="0"/>
        <a:buChar char="–"/>
        <a:defRPr sz="2400" kern="1200">
          <a:solidFill>
            <a:schemeClr val="tx1"/>
          </a:solidFill>
          <a:latin typeface="+mn-lt"/>
          <a:ea typeface="+mn-ea"/>
          <a:cs typeface="+mn-cs"/>
        </a:defRPr>
      </a:lvl2pPr>
      <a:lvl3pPr marL="731520" indent="-182880" algn="l" defTabSz="914400" rtl="0" eaLnBrk="1" latinLnBrk="0" hangingPunct="1">
        <a:lnSpc>
          <a:spcPct val="90000"/>
        </a:lnSpc>
        <a:spcBef>
          <a:spcPts val="600"/>
        </a:spcBef>
        <a:buClr>
          <a:schemeClr val="tx1">
            <a:lumMod val="60000"/>
            <a:lumOff val="40000"/>
          </a:schemeClr>
        </a:buClr>
        <a:buFont typeface="Arial" panose="020B0604020202020204" pitchFamily="34" charset="0"/>
        <a:buChar char="•"/>
        <a:defRPr sz="2000" kern="1200">
          <a:solidFill>
            <a:schemeClr val="tx1"/>
          </a:solidFill>
          <a:latin typeface="+mn-lt"/>
          <a:ea typeface="+mn-ea"/>
          <a:cs typeface="+mn-cs"/>
        </a:defRPr>
      </a:lvl3pPr>
      <a:lvl4pPr marL="960120" indent="-182880" algn="l" defTabSz="914400" rtl="0" eaLnBrk="1" latinLnBrk="0" hangingPunct="1">
        <a:lnSpc>
          <a:spcPct val="90000"/>
        </a:lnSpc>
        <a:spcBef>
          <a:spcPts val="600"/>
        </a:spcBef>
        <a:buClr>
          <a:schemeClr val="tx1">
            <a:lumMod val="60000"/>
            <a:lumOff val="40000"/>
          </a:schemeClr>
        </a:buClr>
        <a:buFont typeface="Arial" panose="020B0604020202020204" pitchFamily="34" charset="0"/>
        <a:buChar char="–"/>
        <a:defRPr sz="1800" kern="1200">
          <a:solidFill>
            <a:schemeClr val="tx1"/>
          </a:solidFill>
          <a:latin typeface="+mn-lt"/>
          <a:ea typeface="+mn-ea"/>
          <a:cs typeface="+mn-cs"/>
        </a:defRPr>
      </a:lvl4pPr>
      <a:lvl5pPr marL="1188720" indent="-182880" algn="l" defTabSz="914400" rtl="0" eaLnBrk="1" latinLnBrk="0" hangingPunct="1">
        <a:lnSpc>
          <a:spcPct val="90000"/>
        </a:lnSpc>
        <a:spcBef>
          <a:spcPts val="600"/>
        </a:spcBef>
        <a:buClr>
          <a:schemeClr val="tx1">
            <a:lumMod val="60000"/>
            <a:lumOff val="40000"/>
          </a:schemeClr>
        </a:buClr>
        <a:buFont typeface="Arial" panose="020B0604020202020204" pitchFamily="34" charset="0"/>
        <a:buChar char="•"/>
        <a:defRPr sz="1600" kern="1200">
          <a:solidFill>
            <a:schemeClr val="tx1"/>
          </a:solidFill>
          <a:latin typeface="+mn-lt"/>
          <a:ea typeface="+mn-ea"/>
          <a:cs typeface="+mn-cs"/>
        </a:defRPr>
      </a:lvl5pPr>
      <a:lvl6pPr marL="1417320" indent="-182880" algn="l" defTabSz="914400" rtl="0" eaLnBrk="1" latinLnBrk="0" hangingPunct="1">
        <a:lnSpc>
          <a:spcPct val="90000"/>
        </a:lnSpc>
        <a:spcBef>
          <a:spcPts val="600"/>
        </a:spcBef>
        <a:buClr>
          <a:schemeClr val="tx1">
            <a:lumMod val="60000"/>
            <a:lumOff val="40000"/>
          </a:schemeClr>
        </a:buClr>
        <a:buFont typeface="Arial" panose="020B0604020202020204" pitchFamily="34" charset="0"/>
        <a:buChar char="–"/>
        <a:defRPr sz="1600" kern="1200">
          <a:solidFill>
            <a:schemeClr val="tx1"/>
          </a:solidFill>
          <a:latin typeface="+mn-lt"/>
          <a:ea typeface="+mn-ea"/>
          <a:cs typeface="+mn-cs"/>
        </a:defRPr>
      </a:lvl6pPr>
      <a:lvl7pPr marL="1645920" indent="-182880" algn="l" defTabSz="914400" rtl="0" eaLnBrk="1" latinLnBrk="0" hangingPunct="1">
        <a:lnSpc>
          <a:spcPct val="90000"/>
        </a:lnSpc>
        <a:spcBef>
          <a:spcPts val="600"/>
        </a:spcBef>
        <a:buClr>
          <a:schemeClr val="tx1">
            <a:lumMod val="60000"/>
            <a:lumOff val="40000"/>
          </a:schemeClr>
        </a:buClr>
        <a:buFont typeface="Arial" panose="020B0604020202020204" pitchFamily="34" charset="0"/>
        <a:buChar char="•"/>
        <a:defRPr sz="1600" kern="1200">
          <a:solidFill>
            <a:schemeClr val="tx1"/>
          </a:solidFill>
          <a:latin typeface="+mn-lt"/>
          <a:ea typeface="+mn-ea"/>
          <a:cs typeface="+mn-cs"/>
        </a:defRPr>
      </a:lvl7pPr>
      <a:lvl8pPr marL="1874520" indent="-182880" algn="l" defTabSz="914400" rtl="0" eaLnBrk="1" latinLnBrk="0" hangingPunct="1">
        <a:lnSpc>
          <a:spcPct val="90000"/>
        </a:lnSpc>
        <a:spcBef>
          <a:spcPts val="600"/>
        </a:spcBef>
        <a:buClr>
          <a:schemeClr val="tx1">
            <a:lumMod val="60000"/>
            <a:lumOff val="40000"/>
          </a:schemeClr>
        </a:buClr>
        <a:buFont typeface="Arial" panose="020B0604020202020204" pitchFamily="34" charset="0"/>
        <a:buChar char="–"/>
        <a:defRPr sz="1600" kern="1200">
          <a:solidFill>
            <a:schemeClr val="tx1"/>
          </a:solidFill>
          <a:latin typeface="+mn-lt"/>
          <a:ea typeface="+mn-ea"/>
          <a:cs typeface="+mn-cs"/>
        </a:defRPr>
      </a:lvl8pPr>
      <a:lvl9pPr marL="2103120" indent="-182880" algn="l" defTabSz="914400" rtl="0" eaLnBrk="1" latinLnBrk="0" hangingPunct="1">
        <a:lnSpc>
          <a:spcPct val="90000"/>
        </a:lnSpc>
        <a:spcBef>
          <a:spcPts val="600"/>
        </a:spcBef>
        <a:buClr>
          <a:schemeClr val="tx1">
            <a:lumMod val="60000"/>
            <a:lumOff val="40000"/>
          </a:schemeClr>
        </a:buClr>
        <a:buFont typeface="Arial" panose="020B0604020202020204" pitchFamily="34" charset="0"/>
        <a:buChar char="•"/>
        <a:defRPr sz="1600" kern="1200">
          <a:solidFill>
            <a:schemeClr val="tx1"/>
          </a:solidFill>
          <a:latin typeface="+mn-lt"/>
          <a:ea typeface="+mn-ea"/>
          <a:cs typeface="+mn-cs"/>
        </a:defRPr>
      </a:lvl9pPr>
    </p:bodyStyle>
    <p:otherStyle>
      <a:defPPr>
        <a:defRP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mod="1">
    <p:ext uri="{27BBF7A9-308A-43DC-89C8-2F10F3537804}">
      <p15:sldGuideLst xmlns:p15="http://schemas.microsoft.com/office/powerpoint/2012/main">
        <p15:guide id="1" orient="horz" pos="2160" userDrawn="1">
          <p15:clr>
            <a:srgbClr val="F26B43"/>
          </p15:clr>
        </p15:guide>
        <p15:guide id="3" pos="3839" userDrawn="1">
          <p15:clr>
            <a:srgbClr val="F26B43"/>
          </p15:clr>
        </p15:guide>
      </p15:sldGuideLst>
    </p:ext>
  </p:extLst>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grpSp>
        <p:nvGrpSpPr>
          <p:cNvPr id="14" name="Group 13"/>
          <p:cNvGrpSpPr/>
          <p:nvPr userDrawn="1"/>
        </p:nvGrpSpPr>
        <p:grpSpPr>
          <a:xfrm>
            <a:off x="0" y="0"/>
            <a:ext cx="12189398" cy="6858000"/>
            <a:chOff x="0" y="0"/>
            <a:chExt cx="12189398" cy="6858000"/>
          </a:xfrm>
          <a:solidFill>
            <a:srgbClr val="D8E1E6"/>
          </a:solidFill>
        </p:grpSpPr>
        <p:sp>
          <p:nvSpPr>
            <p:cNvPr id="17" name="Rectangle 16"/>
            <p:cNvSpPr/>
            <p:nvPr/>
          </p:nvSpPr>
          <p:spPr bwMode="gray">
            <a:xfrm>
              <a:off x="0" y="0"/>
              <a:ext cx="193962" cy="6858000"/>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dirty="0"/>
            </a:p>
          </p:txBody>
        </p:sp>
        <p:sp>
          <p:nvSpPr>
            <p:cNvPr id="18" name="Rectangle 17"/>
            <p:cNvSpPr/>
            <p:nvPr/>
          </p:nvSpPr>
          <p:spPr bwMode="gray">
            <a:xfrm>
              <a:off x="11995151" y="0"/>
              <a:ext cx="193960" cy="6858000"/>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dirty="0"/>
            </a:p>
          </p:txBody>
        </p:sp>
        <p:sp>
          <p:nvSpPr>
            <p:cNvPr id="19" name="Rectangle 18"/>
            <p:cNvSpPr/>
            <p:nvPr/>
          </p:nvSpPr>
          <p:spPr bwMode="gray">
            <a:xfrm>
              <a:off x="0" y="6400800"/>
              <a:ext cx="12189396" cy="457200"/>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dirty="0"/>
            </a:p>
          </p:txBody>
        </p:sp>
        <p:sp>
          <p:nvSpPr>
            <p:cNvPr id="20" name="Rectangle 19"/>
            <p:cNvSpPr/>
            <p:nvPr/>
          </p:nvSpPr>
          <p:spPr bwMode="gray">
            <a:xfrm>
              <a:off x="0" y="0"/>
              <a:ext cx="12189398" cy="192024"/>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dirty="0"/>
            </a:p>
          </p:txBody>
        </p:sp>
      </p:grpSp>
      <p:sp>
        <p:nvSpPr>
          <p:cNvPr id="2" name="Title Placeholder 1"/>
          <p:cNvSpPr>
            <a:spLocks noGrp="1"/>
          </p:cNvSpPr>
          <p:nvPr>
            <p:ph type="title"/>
          </p:nvPr>
        </p:nvSpPr>
        <p:spPr>
          <a:xfrm>
            <a:off x="531812" y="406400"/>
            <a:ext cx="11125200" cy="889000"/>
          </a:xfrm>
          <a:prstGeom prst="rect">
            <a:avLst/>
          </a:prstGeom>
        </p:spPr>
        <p:txBody>
          <a:bodyPr vert="horz" lIns="0" tIns="0" rIns="0" bIns="0" rtlCol="0" anchor="b">
            <a:noAutofit/>
          </a:bodyPr>
          <a:lstStyle/>
          <a:p>
            <a:r>
              <a:rPr lang="en-US"/>
              <a:t>Click to edit Master title style</a:t>
            </a:r>
            <a:endParaRPr dirty="0"/>
          </a:p>
        </p:txBody>
      </p:sp>
      <p:sp>
        <p:nvSpPr>
          <p:cNvPr id="3" name="Text Placeholder 2"/>
          <p:cNvSpPr>
            <a:spLocks noGrp="1"/>
          </p:cNvSpPr>
          <p:nvPr>
            <p:ph type="body" idx="1"/>
          </p:nvPr>
        </p:nvSpPr>
        <p:spPr>
          <a:xfrm>
            <a:off x="531151" y="1524001"/>
            <a:ext cx="11126522" cy="4419600"/>
          </a:xfrm>
          <a:prstGeom prst="rect">
            <a:avLst/>
          </a:prstGeom>
        </p:spPr>
        <p:txBody>
          <a:bodyPr vert="horz" lIns="0" tIns="0" rIns="0" bIns="0" rtlCol="0">
            <a:no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2"/>
          </p:nvPr>
        </p:nvSpPr>
        <p:spPr>
          <a:xfrm>
            <a:off x="4182130" y="6556248"/>
            <a:ext cx="1226398" cy="182880"/>
          </a:xfrm>
          <a:prstGeom prst="rect">
            <a:avLst/>
          </a:prstGeom>
        </p:spPr>
        <p:txBody>
          <a:bodyPr vert="horz" wrap="none" lIns="0" tIns="0" rIns="0" bIns="0" rtlCol="0" anchor="ctr" anchorCtr="0">
            <a:noAutofit/>
          </a:bodyPr>
          <a:lstStyle>
            <a:lvl1pPr algn="r">
              <a:defRPr sz="850">
                <a:solidFill>
                  <a:schemeClr val="tx1"/>
                </a:solidFill>
              </a:defRPr>
            </a:lvl1pPr>
          </a:lstStyle>
          <a:p>
            <a:fld id="{C484F90C-589A-6D48-9E9A-5BE1C82CDB1B}" type="datetime1">
              <a:rPr lang="en-US" smtClean="0"/>
              <a:t>10/15/2018</a:t>
            </a:fld>
            <a:endParaRPr lang="en-US" dirty="0"/>
          </a:p>
        </p:txBody>
      </p:sp>
      <p:sp>
        <p:nvSpPr>
          <p:cNvPr id="5" name="Footer Placeholder 4"/>
          <p:cNvSpPr>
            <a:spLocks noGrp="1"/>
          </p:cNvSpPr>
          <p:nvPr>
            <p:ph type="ftr" sz="quarter" idx="3"/>
          </p:nvPr>
        </p:nvSpPr>
        <p:spPr>
          <a:xfrm>
            <a:off x="8621423" y="6556248"/>
            <a:ext cx="2743200" cy="182880"/>
          </a:xfrm>
          <a:prstGeom prst="rect">
            <a:avLst/>
          </a:prstGeom>
        </p:spPr>
        <p:txBody>
          <a:bodyPr vert="horz" wrap="none" lIns="0" tIns="0" rIns="0" bIns="0" rtlCol="0" anchor="ctr" anchorCtr="0">
            <a:noAutofit/>
          </a:bodyPr>
          <a:lstStyle>
            <a:lvl1pPr algn="l">
              <a:defRPr sz="850">
                <a:solidFill>
                  <a:schemeClr val="tx1"/>
                </a:solidFill>
              </a:defRPr>
            </a:lvl1pPr>
          </a:lstStyle>
          <a:p>
            <a:r>
              <a:rPr lang="en-US"/>
              <a:t>Confidential – Oracle Internal/Restricted/Highly Restricted</a:t>
            </a:r>
            <a:endParaRPr lang="en-US" dirty="0"/>
          </a:p>
        </p:txBody>
      </p:sp>
      <p:sp>
        <p:nvSpPr>
          <p:cNvPr id="6" name="Slide Number Placeholder 5"/>
          <p:cNvSpPr>
            <a:spLocks noGrp="1"/>
          </p:cNvSpPr>
          <p:nvPr>
            <p:ph type="sldNum" sz="quarter" idx="4"/>
          </p:nvPr>
        </p:nvSpPr>
        <p:spPr>
          <a:xfrm>
            <a:off x="11276011" y="6556248"/>
            <a:ext cx="381661" cy="182880"/>
          </a:xfrm>
          <a:prstGeom prst="rect">
            <a:avLst/>
          </a:prstGeom>
        </p:spPr>
        <p:txBody>
          <a:bodyPr vert="horz" wrap="none" lIns="0" tIns="0" rIns="0" bIns="0" rtlCol="0" anchor="ctr" anchorCtr="0">
            <a:noAutofit/>
          </a:bodyPr>
          <a:lstStyle>
            <a:lvl1pPr algn="r">
              <a:defRPr sz="850">
                <a:solidFill>
                  <a:schemeClr val="tx1"/>
                </a:solidFill>
              </a:defRPr>
            </a:lvl1pPr>
          </a:lstStyle>
          <a:p>
            <a:fld id="{C51EAA63-D034-42AE-91FA-B13B9518C7BE}" type="slidenum">
              <a:rPr lang="en-US" smtClean="0"/>
              <a:pPr/>
              <a:t>‹#›</a:t>
            </a:fld>
            <a:endParaRPr lang="en-US" dirty="0"/>
          </a:p>
        </p:txBody>
      </p:sp>
      <p:sp>
        <p:nvSpPr>
          <p:cNvPr id="15" name="TextBox 14"/>
          <p:cNvSpPr txBox="1"/>
          <p:nvPr userDrawn="1"/>
        </p:nvSpPr>
        <p:spPr>
          <a:xfrm>
            <a:off x="5376672" y="6556248"/>
            <a:ext cx="3200400" cy="182880"/>
          </a:xfrm>
          <a:prstGeom prst="rect">
            <a:avLst/>
          </a:prstGeom>
          <a:noFill/>
        </p:spPr>
        <p:txBody>
          <a:bodyPr vert="horz" wrap="none" lIns="0" tIns="0" rIns="0" bIns="0" rtlCol="0" anchor="ctr" anchorCtr="0">
            <a:noAutofit/>
          </a:bodyPr>
          <a:lstStyle/>
          <a:p>
            <a:pPr algn="r"/>
            <a:r>
              <a:rPr sz="850" dirty="0">
                <a:solidFill>
                  <a:schemeClr val="tx1"/>
                </a:solidFill>
              </a:rPr>
              <a:t>Copyright © </a:t>
            </a:r>
            <a:r>
              <a:rPr lang="en-US" sz="850" dirty="0">
                <a:solidFill>
                  <a:schemeClr val="tx1"/>
                </a:solidFill>
              </a:rPr>
              <a:t>2017,</a:t>
            </a:r>
            <a:r>
              <a:rPr sz="850" dirty="0">
                <a:solidFill>
                  <a:schemeClr val="tx1"/>
                </a:solidFill>
              </a:rPr>
              <a:t> Oracle and/or its affiliates. All rights reserved.  |</a:t>
            </a:r>
          </a:p>
        </p:txBody>
      </p:sp>
      <p:pic>
        <p:nvPicPr>
          <p:cNvPr id="16" name="Picture 15" descr="Oracle logo in white on red staging background" title="Oracle red badge logo"/>
          <p:cNvPicPr>
            <a:picLocks noChangeAspect="1"/>
          </p:cNvPicPr>
          <p:nvPr userDrawn="1"/>
        </p:nvPicPr>
        <p:blipFill>
          <a:blip r:embed="rId5">
            <a:extLst>
              <a:ext uri="{28A0092B-C50C-407E-A947-70E740481C1C}">
                <a14:useLocalDpi xmlns:a14="http://schemas.microsoft.com/office/drawing/2010/main" val="0"/>
              </a:ext>
            </a:extLst>
          </a:blip>
          <a:stretch>
            <a:fillRect/>
          </a:stretch>
        </p:blipFill>
        <p:spPr>
          <a:xfrm>
            <a:off x="530352" y="6263640"/>
            <a:ext cx="1625138" cy="594360"/>
          </a:xfrm>
          <a:prstGeom prst="rect">
            <a:avLst/>
          </a:prstGeom>
        </p:spPr>
      </p:pic>
    </p:spTree>
    <p:extLst>
      <p:ext uri="{BB962C8B-B14F-4D97-AF65-F5344CB8AC3E}">
        <p14:creationId xmlns:p14="http://schemas.microsoft.com/office/powerpoint/2010/main" val="849647980"/>
      </p:ext>
    </p:extLst>
  </p:cSld>
  <p:clrMap bg1="lt1" tx1="dk1" bg2="lt2" tx2="dk2" accent1="accent1" accent2="accent2" accent3="accent3" accent4="accent4" accent5="accent5" accent6="accent6" hlink="hlink" folHlink="folHlink"/>
  <p:sldLayoutIdLst>
    <p:sldLayoutId id="2147483761" r:id="rId1"/>
    <p:sldLayoutId id="2147483762" r:id="rId2"/>
    <p:sldLayoutId id="2147483764" r:id="rId3"/>
  </p:sldLayoutIdLst>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hf hdr="0" ftr="0" dt="0"/>
  <p:txStyles>
    <p:titleStyle>
      <a:lvl1pPr algn="l" defTabSz="914400" rtl="0" eaLnBrk="1" latinLnBrk="0" hangingPunct="1">
        <a:lnSpc>
          <a:spcPct val="80000"/>
        </a:lnSpc>
        <a:spcBef>
          <a:spcPct val="0"/>
        </a:spcBef>
        <a:buNone/>
        <a:defRPr sz="36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200"/>
        </a:spcBef>
        <a:buClr>
          <a:schemeClr val="tx1">
            <a:lumMod val="60000"/>
            <a:lumOff val="40000"/>
          </a:schemeClr>
        </a:buClr>
        <a:buFont typeface="Arial" panose="020B0604020202020204" pitchFamily="34" charset="0"/>
        <a:buChar char="•"/>
        <a:defRPr sz="2800" kern="1200">
          <a:solidFill>
            <a:schemeClr val="tx1"/>
          </a:solidFill>
          <a:latin typeface="+mn-lt"/>
          <a:ea typeface="+mn-ea"/>
          <a:cs typeface="+mn-cs"/>
        </a:defRPr>
      </a:lvl1pPr>
      <a:lvl2pPr marL="502920" indent="-228600" algn="l" defTabSz="914400" rtl="0" eaLnBrk="1" latinLnBrk="0" hangingPunct="1">
        <a:lnSpc>
          <a:spcPct val="90000"/>
        </a:lnSpc>
        <a:spcBef>
          <a:spcPts val="800"/>
        </a:spcBef>
        <a:buClr>
          <a:schemeClr val="tx1">
            <a:lumMod val="60000"/>
            <a:lumOff val="40000"/>
          </a:schemeClr>
        </a:buClr>
        <a:buFont typeface="Arial" panose="020B0604020202020204" pitchFamily="34" charset="0"/>
        <a:buChar char="–"/>
        <a:defRPr sz="2400" kern="1200">
          <a:solidFill>
            <a:schemeClr val="tx1"/>
          </a:solidFill>
          <a:latin typeface="+mn-lt"/>
          <a:ea typeface="+mn-ea"/>
          <a:cs typeface="+mn-cs"/>
        </a:defRPr>
      </a:lvl2pPr>
      <a:lvl3pPr marL="731520" indent="-182880" algn="l" defTabSz="914400" rtl="0" eaLnBrk="1" latinLnBrk="0" hangingPunct="1">
        <a:lnSpc>
          <a:spcPct val="90000"/>
        </a:lnSpc>
        <a:spcBef>
          <a:spcPts val="600"/>
        </a:spcBef>
        <a:buClr>
          <a:schemeClr val="tx1">
            <a:lumMod val="60000"/>
            <a:lumOff val="40000"/>
          </a:schemeClr>
        </a:buClr>
        <a:buFont typeface="Arial" panose="020B0604020202020204" pitchFamily="34" charset="0"/>
        <a:buChar char="•"/>
        <a:defRPr sz="2000" kern="1200">
          <a:solidFill>
            <a:schemeClr val="tx1"/>
          </a:solidFill>
          <a:latin typeface="+mn-lt"/>
          <a:ea typeface="+mn-ea"/>
          <a:cs typeface="+mn-cs"/>
        </a:defRPr>
      </a:lvl3pPr>
      <a:lvl4pPr marL="960120" indent="-182880" algn="l" defTabSz="914400" rtl="0" eaLnBrk="1" latinLnBrk="0" hangingPunct="1">
        <a:lnSpc>
          <a:spcPct val="90000"/>
        </a:lnSpc>
        <a:spcBef>
          <a:spcPts val="600"/>
        </a:spcBef>
        <a:buClr>
          <a:schemeClr val="tx1">
            <a:lumMod val="60000"/>
            <a:lumOff val="40000"/>
          </a:schemeClr>
        </a:buClr>
        <a:buFont typeface="Arial" panose="020B0604020202020204" pitchFamily="34" charset="0"/>
        <a:buChar char="–"/>
        <a:defRPr sz="1800" kern="1200">
          <a:solidFill>
            <a:schemeClr val="tx1"/>
          </a:solidFill>
          <a:latin typeface="+mn-lt"/>
          <a:ea typeface="+mn-ea"/>
          <a:cs typeface="+mn-cs"/>
        </a:defRPr>
      </a:lvl4pPr>
      <a:lvl5pPr marL="1188720" indent="-182880" algn="l" defTabSz="914400" rtl="0" eaLnBrk="1" latinLnBrk="0" hangingPunct="1">
        <a:lnSpc>
          <a:spcPct val="90000"/>
        </a:lnSpc>
        <a:spcBef>
          <a:spcPts val="600"/>
        </a:spcBef>
        <a:buClr>
          <a:schemeClr val="tx1">
            <a:lumMod val="60000"/>
            <a:lumOff val="40000"/>
          </a:schemeClr>
        </a:buClr>
        <a:buFont typeface="Arial" panose="020B0604020202020204" pitchFamily="34" charset="0"/>
        <a:buChar char="•"/>
        <a:defRPr sz="1600" kern="1200">
          <a:solidFill>
            <a:schemeClr val="tx1"/>
          </a:solidFill>
          <a:latin typeface="+mn-lt"/>
          <a:ea typeface="+mn-ea"/>
          <a:cs typeface="+mn-cs"/>
        </a:defRPr>
      </a:lvl5pPr>
      <a:lvl6pPr marL="1417320" indent="-182880" algn="l" defTabSz="914400" rtl="0" eaLnBrk="1" latinLnBrk="0" hangingPunct="1">
        <a:lnSpc>
          <a:spcPct val="90000"/>
        </a:lnSpc>
        <a:spcBef>
          <a:spcPts val="600"/>
        </a:spcBef>
        <a:buClr>
          <a:schemeClr val="tx1">
            <a:lumMod val="60000"/>
            <a:lumOff val="40000"/>
          </a:schemeClr>
        </a:buClr>
        <a:buFont typeface="Arial" panose="020B0604020202020204" pitchFamily="34" charset="0"/>
        <a:buChar char="–"/>
        <a:defRPr sz="1600" kern="1200">
          <a:solidFill>
            <a:schemeClr val="tx1"/>
          </a:solidFill>
          <a:latin typeface="+mn-lt"/>
          <a:ea typeface="+mn-ea"/>
          <a:cs typeface="+mn-cs"/>
        </a:defRPr>
      </a:lvl6pPr>
      <a:lvl7pPr marL="1645920" indent="-182880" algn="l" defTabSz="914400" rtl="0" eaLnBrk="1" latinLnBrk="0" hangingPunct="1">
        <a:lnSpc>
          <a:spcPct val="90000"/>
        </a:lnSpc>
        <a:spcBef>
          <a:spcPts val="600"/>
        </a:spcBef>
        <a:buClr>
          <a:schemeClr val="tx1">
            <a:lumMod val="60000"/>
            <a:lumOff val="40000"/>
          </a:schemeClr>
        </a:buClr>
        <a:buFont typeface="Arial" panose="020B0604020202020204" pitchFamily="34" charset="0"/>
        <a:buChar char="•"/>
        <a:defRPr sz="1600" kern="1200">
          <a:solidFill>
            <a:schemeClr val="tx1"/>
          </a:solidFill>
          <a:latin typeface="+mn-lt"/>
          <a:ea typeface="+mn-ea"/>
          <a:cs typeface="+mn-cs"/>
        </a:defRPr>
      </a:lvl7pPr>
      <a:lvl8pPr marL="1874520" indent="-182880" algn="l" defTabSz="914400" rtl="0" eaLnBrk="1" latinLnBrk="0" hangingPunct="1">
        <a:lnSpc>
          <a:spcPct val="90000"/>
        </a:lnSpc>
        <a:spcBef>
          <a:spcPts val="600"/>
        </a:spcBef>
        <a:buClr>
          <a:schemeClr val="tx1">
            <a:lumMod val="60000"/>
            <a:lumOff val="40000"/>
          </a:schemeClr>
        </a:buClr>
        <a:buFont typeface="Arial" panose="020B0604020202020204" pitchFamily="34" charset="0"/>
        <a:buChar char="–"/>
        <a:defRPr sz="1600" kern="1200">
          <a:solidFill>
            <a:schemeClr val="tx1"/>
          </a:solidFill>
          <a:latin typeface="+mn-lt"/>
          <a:ea typeface="+mn-ea"/>
          <a:cs typeface="+mn-cs"/>
        </a:defRPr>
      </a:lvl8pPr>
      <a:lvl9pPr marL="2103120" indent="-182880" algn="l" defTabSz="914400" rtl="0" eaLnBrk="1" latinLnBrk="0" hangingPunct="1">
        <a:lnSpc>
          <a:spcPct val="90000"/>
        </a:lnSpc>
        <a:spcBef>
          <a:spcPts val="600"/>
        </a:spcBef>
        <a:buClr>
          <a:schemeClr val="tx1">
            <a:lumMod val="60000"/>
            <a:lumOff val="40000"/>
          </a:schemeClr>
        </a:buClr>
        <a:buFont typeface="Arial" panose="020B0604020202020204" pitchFamily="34" charset="0"/>
        <a:buChar char="•"/>
        <a:defRPr sz="1600" kern="1200">
          <a:solidFill>
            <a:schemeClr val="tx1"/>
          </a:solidFill>
          <a:latin typeface="+mn-lt"/>
          <a:ea typeface="+mn-ea"/>
          <a:cs typeface="+mn-cs"/>
        </a:defRPr>
      </a:lvl9pPr>
    </p:bodyStyle>
    <p:otherStyle>
      <a:defPPr>
        <a:defRP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mod="1">
    <p:ext uri="{27BBF7A9-308A-43DC-89C8-2F10F3537804}">
      <p15:sldGuideLst xmlns:p15="http://schemas.microsoft.com/office/powerpoint/2012/main">
        <p15:guide id="1" orient="horz" pos="2160">
          <p15:clr>
            <a:srgbClr val="F26B43"/>
          </p15:clr>
        </p15:guide>
        <p15:guide id="3" pos="3839">
          <p15:clr>
            <a:srgbClr val="F26B43"/>
          </p15:clr>
        </p15:guide>
      </p15:sldGuideLst>
    </p:ext>
  </p:extLst>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grpSp>
        <p:nvGrpSpPr>
          <p:cNvPr id="14" name="Group 13"/>
          <p:cNvGrpSpPr/>
          <p:nvPr userDrawn="1"/>
        </p:nvGrpSpPr>
        <p:grpSpPr>
          <a:xfrm>
            <a:off x="0" y="0"/>
            <a:ext cx="12189398" cy="6858000"/>
            <a:chOff x="0" y="0"/>
            <a:chExt cx="12189398" cy="6858000"/>
          </a:xfrm>
          <a:solidFill>
            <a:srgbClr val="D8E1E6"/>
          </a:solidFill>
        </p:grpSpPr>
        <p:sp>
          <p:nvSpPr>
            <p:cNvPr id="17" name="Rectangle 16"/>
            <p:cNvSpPr/>
            <p:nvPr/>
          </p:nvSpPr>
          <p:spPr bwMode="gray">
            <a:xfrm>
              <a:off x="0" y="0"/>
              <a:ext cx="193962" cy="6858000"/>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a:solidFill>
                  <a:srgbClr val="FFFFFF"/>
                </a:solidFill>
              </a:endParaRPr>
            </a:p>
          </p:txBody>
        </p:sp>
        <p:sp>
          <p:nvSpPr>
            <p:cNvPr id="18" name="Rectangle 17"/>
            <p:cNvSpPr/>
            <p:nvPr/>
          </p:nvSpPr>
          <p:spPr bwMode="gray">
            <a:xfrm>
              <a:off x="11995151" y="0"/>
              <a:ext cx="193960" cy="6858000"/>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a:solidFill>
                  <a:srgbClr val="FFFFFF"/>
                </a:solidFill>
              </a:endParaRPr>
            </a:p>
          </p:txBody>
        </p:sp>
        <p:sp>
          <p:nvSpPr>
            <p:cNvPr id="19" name="Rectangle 18"/>
            <p:cNvSpPr/>
            <p:nvPr/>
          </p:nvSpPr>
          <p:spPr bwMode="gray">
            <a:xfrm>
              <a:off x="0" y="6400800"/>
              <a:ext cx="12189396" cy="457200"/>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a:solidFill>
                  <a:srgbClr val="FFFFFF"/>
                </a:solidFill>
              </a:endParaRPr>
            </a:p>
          </p:txBody>
        </p:sp>
        <p:sp>
          <p:nvSpPr>
            <p:cNvPr id="20" name="Rectangle 19"/>
            <p:cNvSpPr/>
            <p:nvPr/>
          </p:nvSpPr>
          <p:spPr bwMode="gray">
            <a:xfrm>
              <a:off x="0" y="0"/>
              <a:ext cx="12189398" cy="192024"/>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a:solidFill>
                  <a:srgbClr val="FFFFFF"/>
                </a:solidFill>
              </a:endParaRPr>
            </a:p>
          </p:txBody>
        </p:sp>
      </p:grpSp>
      <p:sp>
        <p:nvSpPr>
          <p:cNvPr id="2" name="Title Placeholder 1"/>
          <p:cNvSpPr>
            <a:spLocks noGrp="1"/>
          </p:cNvSpPr>
          <p:nvPr>
            <p:ph type="title"/>
          </p:nvPr>
        </p:nvSpPr>
        <p:spPr>
          <a:xfrm>
            <a:off x="531812" y="406400"/>
            <a:ext cx="11125200" cy="889000"/>
          </a:xfrm>
          <a:prstGeom prst="rect">
            <a:avLst/>
          </a:prstGeom>
        </p:spPr>
        <p:txBody>
          <a:bodyPr vert="horz" lIns="0" tIns="0" rIns="0" bIns="0" rtlCol="0" anchor="b">
            <a:noAutofit/>
          </a:bodyPr>
          <a:lstStyle/>
          <a:p>
            <a:r>
              <a:rPr lang="en-US"/>
              <a:t>Click to edit Master title style</a:t>
            </a:r>
            <a:endParaRPr dirty="0"/>
          </a:p>
        </p:txBody>
      </p:sp>
      <p:sp>
        <p:nvSpPr>
          <p:cNvPr id="3" name="Text Placeholder 2"/>
          <p:cNvSpPr>
            <a:spLocks noGrp="1"/>
          </p:cNvSpPr>
          <p:nvPr>
            <p:ph type="body" idx="1"/>
          </p:nvPr>
        </p:nvSpPr>
        <p:spPr>
          <a:xfrm>
            <a:off x="531151" y="1524001"/>
            <a:ext cx="11126522" cy="4419600"/>
          </a:xfrm>
          <a:prstGeom prst="rect">
            <a:avLst/>
          </a:prstGeom>
        </p:spPr>
        <p:txBody>
          <a:bodyPr vert="horz" lIns="0" tIns="0" rIns="0" bIns="0" rtlCol="0">
            <a:no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2"/>
          </p:nvPr>
        </p:nvSpPr>
        <p:spPr>
          <a:xfrm>
            <a:off x="4182130" y="6556248"/>
            <a:ext cx="1226398" cy="182880"/>
          </a:xfrm>
          <a:prstGeom prst="rect">
            <a:avLst/>
          </a:prstGeom>
        </p:spPr>
        <p:txBody>
          <a:bodyPr vert="horz" wrap="none" lIns="0" tIns="0" rIns="0" bIns="0" rtlCol="0" anchor="ctr" anchorCtr="0">
            <a:noAutofit/>
          </a:bodyPr>
          <a:lstStyle>
            <a:lvl1pPr algn="r">
              <a:defRPr sz="850">
                <a:solidFill>
                  <a:schemeClr val="tx1"/>
                </a:solidFill>
              </a:defRPr>
            </a:lvl1pPr>
          </a:lstStyle>
          <a:p>
            <a:fld id="{7A5F3715-AD74-F049-90FA-FC18542AE12F}" type="datetime1">
              <a:rPr lang="en-US" smtClean="0">
                <a:solidFill>
                  <a:srgbClr val="58595B"/>
                </a:solidFill>
              </a:rPr>
              <a:pPr/>
              <a:t>10/15/2018</a:t>
            </a:fld>
            <a:endParaRPr lang="en-US">
              <a:solidFill>
                <a:srgbClr val="58595B"/>
              </a:solidFill>
            </a:endParaRPr>
          </a:p>
        </p:txBody>
      </p:sp>
      <p:sp>
        <p:nvSpPr>
          <p:cNvPr id="5" name="Footer Placeholder 4"/>
          <p:cNvSpPr>
            <a:spLocks noGrp="1"/>
          </p:cNvSpPr>
          <p:nvPr>
            <p:ph type="ftr" sz="quarter" idx="3"/>
          </p:nvPr>
        </p:nvSpPr>
        <p:spPr>
          <a:xfrm>
            <a:off x="8621423" y="6556248"/>
            <a:ext cx="2743200" cy="182880"/>
          </a:xfrm>
          <a:prstGeom prst="rect">
            <a:avLst/>
          </a:prstGeom>
        </p:spPr>
        <p:txBody>
          <a:bodyPr vert="horz" wrap="none" lIns="0" tIns="0" rIns="0" bIns="0" rtlCol="0" anchor="ctr" anchorCtr="0">
            <a:noAutofit/>
          </a:bodyPr>
          <a:lstStyle>
            <a:lvl1pPr algn="l">
              <a:defRPr sz="850">
                <a:solidFill>
                  <a:schemeClr val="tx1"/>
                </a:solidFill>
              </a:defRPr>
            </a:lvl1pPr>
          </a:lstStyle>
          <a:p>
            <a:r>
              <a:rPr lang="en-US">
                <a:solidFill>
                  <a:srgbClr val="58595B"/>
                </a:solidFill>
              </a:rPr>
              <a:t>Confidential – Oracle Restricted</a:t>
            </a:r>
          </a:p>
        </p:txBody>
      </p:sp>
      <p:sp>
        <p:nvSpPr>
          <p:cNvPr id="6" name="Slide Number Placeholder 5"/>
          <p:cNvSpPr>
            <a:spLocks noGrp="1"/>
          </p:cNvSpPr>
          <p:nvPr>
            <p:ph type="sldNum" sz="quarter" idx="4"/>
          </p:nvPr>
        </p:nvSpPr>
        <p:spPr>
          <a:xfrm>
            <a:off x="11276011" y="6556248"/>
            <a:ext cx="381661" cy="182880"/>
          </a:xfrm>
          <a:prstGeom prst="rect">
            <a:avLst/>
          </a:prstGeom>
        </p:spPr>
        <p:txBody>
          <a:bodyPr vert="horz" wrap="none" lIns="0" tIns="0" rIns="0" bIns="0" rtlCol="0" anchor="ctr" anchorCtr="0">
            <a:noAutofit/>
          </a:bodyPr>
          <a:lstStyle>
            <a:lvl1pPr algn="r">
              <a:defRPr sz="850">
                <a:solidFill>
                  <a:schemeClr val="tx1"/>
                </a:solidFill>
              </a:defRPr>
            </a:lvl1pPr>
          </a:lstStyle>
          <a:p>
            <a:fld id="{C51EAA63-D034-42AE-91FA-B13B9518C7BE}" type="slidenum">
              <a:rPr lang="en-US" smtClean="0">
                <a:solidFill>
                  <a:srgbClr val="58595B"/>
                </a:solidFill>
              </a:rPr>
              <a:pPr/>
              <a:t>‹#›</a:t>
            </a:fld>
            <a:endParaRPr lang="en-US">
              <a:solidFill>
                <a:srgbClr val="58595B"/>
              </a:solidFill>
            </a:endParaRPr>
          </a:p>
        </p:txBody>
      </p:sp>
      <p:sp>
        <p:nvSpPr>
          <p:cNvPr id="15" name="TextBox 14"/>
          <p:cNvSpPr txBox="1"/>
          <p:nvPr userDrawn="1"/>
        </p:nvSpPr>
        <p:spPr>
          <a:xfrm>
            <a:off x="5376672" y="6556248"/>
            <a:ext cx="3200400" cy="182880"/>
          </a:xfrm>
          <a:prstGeom prst="rect">
            <a:avLst/>
          </a:prstGeom>
          <a:noFill/>
        </p:spPr>
        <p:txBody>
          <a:bodyPr vert="horz" wrap="none" lIns="0" tIns="0" rIns="0" bIns="0" rtlCol="0" anchor="ctr" anchorCtr="0">
            <a:noAutofit/>
          </a:bodyPr>
          <a:lstStyle/>
          <a:p>
            <a:pPr algn="r"/>
            <a:r>
              <a:rPr sz="850">
                <a:solidFill>
                  <a:srgbClr val="58595B"/>
                </a:solidFill>
              </a:rPr>
              <a:t>Copyright © </a:t>
            </a:r>
            <a:r>
              <a:rPr lang="en-US" sz="850">
                <a:solidFill>
                  <a:srgbClr val="58595B"/>
                </a:solidFill>
              </a:rPr>
              <a:t>2018,</a:t>
            </a:r>
            <a:r>
              <a:rPr sz="850">
                <a:solidFill>
                  <a:srgbClr val="58595B"/>
                </a:solidFill>
              </a:rPr>
              <a:t> Oracle and/or its affiliates. All rights reserved.  |</a:t>
            </a:r>
          </a:p>
        </p:txBody>
      </p:sp>
      <p:pic>
        <p:nvPicPr>
          <p:cNvPr id="16" name="Picture 15" descr="Oracle logo in white on red staging background" title="Oracle red badge logo"/>
          <p:cNvPicPr>
            <a:picLocks noChangeAspect="1"/>
          </p:cNvPicPr>
          <p:nvPr userDrawn="1"/>
        </p:nvPicPr>
        <p:blipFill>
          <a:blip r:embed="rId32" cstate="email">
            <a:extLst>
              <a:ext uri="{28A0092B-C50C-407E-A947-70E740481C1C}">
                <a14:useLocalDpi xmlns:a14="http://schemas.microsoft.com/office/drawing/2010/main"/>
              </a:ext>
            </a:extLst>
          </a:blip>
          <a:stretch>
            <a:fillRect/>
          </a:stretch>
        </p:blipFill>
        <p:spPr>
          <a:xfrm>
            <a:off x="530352" y="6263640"/>
            <a:ext cx="1625138" cy="594360"/>
          </a:xfrm>
          <a:prstGeom prst="rect">
            <a:avLst/>
          </a:prstGeom>
        </p:spPr>
      </p:pic>
    </p:spTree>
    <p:extLst>
      <p:ext uri="{BB962C8B-B14F-4D97-AF65-F5344CB8AC3E}">
        <p14:creationId xmlns:p14="http://schemas.microsoft.com/office/powerpoint/2010/main" val="2091930535"/>
      </p:ext>
    </p:extLst>
  </p:cSld>
  <p:clrMap bg1="lt1" tx1="dk1" bg2="lt2" tx2="dk2" accent1="accent1" accent2="accent2" accent3="accent3" accent4="accent4" accent5="accent5" accent6="accent6" hlink="hlink" folHlink="folHlink"/>
  <p:sldLayoutIdLst>
    <p:sldLayoutId id="2147483776" r:id="rId1"/>
    <p:sldLayoutId id="2147483777" r:id="rId2"/>
    <p:sldLayoutId id="2147483778" r:id="rId3"/>
    <p:sldLayoutId id="2147483779" r:id="rId4"/>
    <p:sldLayoutId id="2147483780" r:id="rId5"/>
    <p:sldLayoutId id="2147483781" r:id="rId6"/>
    <p:sldLayoutId id="2147483782" r:id="rId7"/>
    <p:sldLayoutId id="2147483783" r:id="rId8"/>
    <p:sldLayoutId id="2147483784" r:id="rId9"/>
    <p:sldLayoutId id="2147483785" r:id="rId10"/>
    <p:sldLayoutId id="2147483786" r:id="rId11"/>
    <p:sldLayoutId id="2147483787" r:id="rId12"/>
    <p:sldLayoutId id="2147483788" r:id="rId13"/>
    <p:sldLayoutId id="2147483789" r:id="rId14"/>
    <p:sldLayoutId id="2147483790" r:id="rId15"/>
    <p:sldLayoutId id="2147483791" r:id="rId16"/>
    <p:sldLayoutId id="2147483792" r:id="rId17"/>
    <p:sldLayoutId id="2147483793" r:id="rId18"/>
    <p:sldLayoutId id="2147483794" r:id="rId19"/>
    <p:sldLayoutId id="2147483795" r:id="rId20"/>
    <p:sldLayoutId id="2147483796" r:id="rId21"/>
    <p:sldLayoutId id="2147483797" r:id="rId22"/>
    <p:sldLayoutId id="2147483798" r:id="rId23"/>
    <p:sldLayoutId id="2147483799" r:id="rId24"/>
    <p:sldLayoutId id="2147483800" r:id="rId25"/>
    <p:sldLayoutId id="2147483801" r:id="rId26"/>
    <p:sldLayoutId id="2147483802" r:id="rId27"/>
    <p:sldLayoutId id="2147483803" r:id="rId28"/>
    <p:sldLayoutId id="2147483804" r:id="rId29"/>
    <p:sldLayoutId id="2147483805" r:id="rId30"/>
  </p:sldLayoutIdLst>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hf sldNum="0" hdr="0" dt="0"/>
  <p:txStyles>
    <p:titleStyle>
      <a:lvl1pPr algn="l" defTabSz="914400" rtl="0" eaLnBrk="1" latinLnBrk="0" hangingPunct="1">
        <a:lnSpc>
          <a:spcPct val="80000"/>
        </a:lnSpc>
        <a:spcBef>
          <a:spcPct val="0"/>
        </a:spcBef>
        <a:buNone/>
        <a:defRPr sz="36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200"/>
        </a:spcBef>
        <a:buClr>
          <a:schemeClr val="tx1">
            <a:lumMod val="60000"/>
            <a:lumOff val="40000"/>
          </a:schemeClr>
        </a:buClr>
        <a:buFont typeface="Arial" panose="020B0604020202020204" pitchFamily="34" charset="0"/>
        <a:buChar char="•"/>
        <a:defRPr sz="2800" kern="1200">
          <a:solidFill>
            <a:schemeClr val="tx1"/>
          </a:solidFill>
          <a:latin typeface="+mn-lt"/>
          <a:ea typeface="+mn-ea"/>
          <a:cs typeface="+mn-cs"/>
        </a:defRPr>
      </a:lvl1pPr>
      <a:lvl2pPr marL="502920" indent="-228600" algn="l" defTabSz="914400" rtl="0" eaLnBrk="1" latinLnBrk="0" hangingPunct="1">
        <a:lnSpc>
          <a:spcPct val="90000"/>
        </a:lnSpc>
        <a:spcBef>
          <a:spcPts val="800"/>
        </a:spcBef>
        <a:buClr>
          <a:schemeClr val="tx1">
            <a:lumMod val="60000"/>
            <a:lumOff val="40000"/>
          </a:schemeClr>
        </a:buClr>
        <a:buFont typeface="Arial" panose="020B0604020202020204" pitchFamily="34" charset="0"/>
        <a:buChar char="–"/>
        <a:defRPr sz="2400" kern="1200">
          <a:solidFill>
            <a:schemeClr val="tx1"/>
          </a:solidFill>
          <a:latin typeface="+mn-lt"/>
          <a:ea typeface="+mn-ea"/>
          <a:cs typeface="+mn-cs"/>
        </a:defRPr>
      </a:lvl2pPr>
      <a:lvl3pPr marL="731520" indent="-182880" algn="l" defTabSz="914400" rtl="0" eaLnBrk="1" latinLnBrk="0" hangingPunct="1">
        <a:lnSpc>
          <a:spcPct val="90000"/>
        </a:lnSpc>
        <a:spcBef>
          <a:spcPts val="600"/>
        </a:spcBef>
        <a:buClr>
          <a:schemeClr val="tx1">
            <a:lumMod val="60000"/>
            <a:lumOff val="40000"/>
          </a:schemeClr>
        </a:buClr>
        <a:buFont typeface="Arial" panose="020B0604020202020204" pitchFamily="34" charset="0"/>
        <a:buChar char="•"/>
        <a:defRPr sz="2000" kern="1200">
          <a:solidFill>
            <a:schemeClr val="tx1"/>
          </a:solidFill>
          <a:latin typeface="+mn-lt"/>
          <a:ea typeface="+mn-ea"/>
          <a:cs typeface="+mn-cs"/>
        </a:defRPr>
      </a:lvl3pPr>
      <a:lvl4pPr marL="960120" indent="-182880" algn="l" defTabSz="914400" rtl="0" eaLnBrk="1" latinLnBrk="0" hangingPunct="1">
        <a:lnSpc>
          <a:spcPct val="90000"/>
        </a:lnSpc>
        <a:spcBef>
          <a:spcPts val="600"/>
        </a:spcBef>
        <a:buClr>
          <a:schemeClr val="tx1">
            <a:lumMod val="60000"/>
            <a:lumOff val="40000"/>
          </a:schemeClr>
        </a:buClr>
        <a:buFont typeface="Arial" panose="020B0604020202020204" pitchFamily="34" charset="0"/>
        <a:buChar char="–"/>
        <a:defRPr sz="1800" kern="1200">
          <a:solidFill>
            <a:schemeClr val="tx1"/>
          </a:solidFill>
          <a:latin typeface="+mn-lt"/>
          <a:ea typeface="+mn-ea"/>
          <a:cs typeface="+mn-cs"/>
        </a:defRPr>
      </a:lvl4pPr>
      <a:lvl5pPr marL="1188720" indent="-182880" algn="l" defTabSz="914400" rtl="0" eaLnBrk="1" latinLnBrk="0" hangingPunct="1">
        <a:lnSpc>
          <a:spcPct val="90000"/>
        </a:lnSpc>
        <a:spcBef>
          <a:spcPts val="600"/>
        </a:spcBef>
        <a:buClr>
          <a:schemeClr val="tx1">
            <a:lumMod val="60000"/>
            <a:lumOff val="40000"/>
          </a:schemeClr>
        </a:buClr>
        <a:buFont typeface="Arial" panose="020B0604020202020204" pitchFamily="34" charset="0"/>
        <a:buChar char="•"/>
        <a:defRPr sz="1600" kern="1200">
          <a:solidFill>
            <a:schemeClr val="tx1"/>
          </a:solidFill>
          <a:latin typeface="+mn-lt"/>
          <a:ea typeface="+mn-ea"/>
          <a:cs typeface="+mn-cs"/>
        </a:defRPr>
      </a:lvl5pPr>
      <a:lvl6pPr marL="1417320" indent="-182880" algn="l" defTabSz="914400" rtl="0" eaLnBrk="1" latinLnBrk="0" hangingPunct="1">
        <a:lnSpc>
          <a:spcPct val="90000"/>
        </a:lnSpc>
        <a:spcBef>
          <a:spcPts val="600"/>
        </a:spcBef>
        <a:buClr>
          <a:schemeClr val="tx1">
            <a:lumMod val="60000"/>
            <a:lumOff val="40000"/>
          </a:schemeClr>
        </a:buClr>
        <a:buFont typeface="Arial" panose="020B0604020202020204" pitchFamily="34" charset="0"/>
        <a:buChar char="–"/>
        <a:defRPr sz="1600" kern="1200">
          <a:solidFill>
            <a:schemeClr val="tx1"/>
          </a:solidFill>
          <a:latin typeface="+mn-lt"/>
          <a:ea typeface="+mn-ea"/>
          <a:cs typeface="+mn-cs"/>
        </a:defRPr>
      </a:lvl6pPr>
      <a:lvl7pPr marL="1645920" indent="-182880" algn="l" defTabSz="914400" rtl="0" eaLnBrk="1" latinLnBrk="0" hangingPunct="1">
        <a:lnSpc>
          <a:spcPct val="90000"/>
        </a:lnSpc>
        <a:spcBef>
          <a:spcPts val="600"/>
        </a:spcBef>
        <a:buClr>
          <a:schemeClr val="tx1">
            <a:lumMod val="60000"/>
            <a:lumOff val="40000"/>
          </a:schemeClr>
        </a:buClr>
        <a:buFont typeface="Arial" panose="020B0604020202020204" pitchFamily="34" charset="0"/>
        <a:buChar char="•"/>
        <a:defRPr sz="1600" kern="1200">
          <a:solidFill>
            <a:schemeClr val="tx1"/>
          </a:solidFill>
          <a:latin typeface="+mn-lt"/>
          <a:ea typeface="+mn-ea"/>
          <a:cs typeface="+mn-cs"/>
        </a:defRPr>
      </a:lvl7pPr>
      <a:lvl8pPr marL="1874520" indent="-182880" algn="l" defTabSz="914400" rtl="0" eaLnBrk="1" latinLnBrk="0" hangingPunct="1">
        <a:lnSpc>
          <a:spcPct val="90000"/>
        </a:lnSpc>
        <a:spcBef>
          <a:spcPts val="600"/>
        </a:spcBef>
        <a:buClr>
          <a:schemeClr val="tx1">
            <a:lumMod val="60000"/>
            <a:lumOff val="40000"/>
          </a:schemeClr>
        </a:buClr>
        <a:buFont typeface="Arial" panose="020B0604020202020204" pitchFamily="34" charset="0"/>
        <a:buChar char="–"/>
        <a:defRPr sz="1600" kern="1200">
          <a:solidFill>
            <a:schemeClr val="tx1"/>
          </a:solidFill>
          <a:latin typeface="+mn-lt"/>
          <a:ea typeface="+mn-ea"/>
          <a:cs typeface="+mn-cs"/>
        </a:defRPr>
      </a:lvl8pPr>
      <a:lvl9pPr marL="2103120" indent="-182880" algn="l" defTabSz="914400" rtl="0" eaLnBrk="1" latinLnBrk="0" hangingPunct="1">
        <a:lnSpc>
          <a:spcPct val="90000"/>
        </a:lnSpc>
        <a:spcBef>
          <a:spcPts val="600"/>
        </a:spcBef>
        <a:buClr>
          <a:schemeClr val="tx1">
            <a:lumMod val="60000"/>
            <a:lumOff val="40000"/>
          </a:schemeClr>
        </a:buClr>
        <a:buFont typeface="Arial" panose="020B0604020202020204" pitchFamily="34" charset="0"/>
        <a:buChar char="•"/>
        <a:defRPr sz="1600" kern="1200">
          <a:solidFill>
            <a:schemeClr val="tx1"/>
          </a:solidFill>
          <a:latin typeface="+mn-lt"/>
          <a:ea typeface="+mn-ea"/>
          <a:cs typeface="+mn-cs"/>
        </a:defRPr>
      </a:lvl9pPr>
    </p:bodyStyle>
    <p:otherStyle>
      <a:defPPr>
        <a:defRP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mod="1">
    <p:ext uri="{27BBF7A9-308A-43DC-89C8-2F10F3537804}">
      <p15:sldGuideLst xmlns:p15="http://schemas.microsoft.com/office/powerpoint/2012/main">
        <p15:guide id="1" orient="horz" pos="2160">
          <p15:clr>
            <a:srgbClr val="F26B43"/>
          </p15:clr>
        </p15:guide>
        <p15:guide id="3" pos="3839">
          <p15:clr>
            <a:srgbClr val="F26B43"/>
          </p15:clr>
        </p15:guide>
      </p15:sldGuideLst>
    </p:ext>
  </p:extLst>
</p:sldMaster>
</file>

<file path=ppt/slides/_rels/slide1.xml.rels><?xml version="1.0" encoding="UTF-8" standalone="yes"?>
<Relationships xmlns="http://schemas.openxmlformats.org/package/2006/relationships"><Relationship Id="rId3" Type="http://schemas.openxmlformats.org/officeDocument/2006/relationships/hyperlink" Target="https://salescentral.oracle.com/SalesCentral/faces/SCAsset?id=103047&amp;type=CUST_PRESENTATION&amp;code=SCOfferingDetail" TargetMode="External"/><Relationship Id="rId2" Type="http://schemas.openxmlformats.org/officeDocument/2006/relationships/notesSlide" Target="../notesSlides/notesSlide1.xml"/><Relationship Id="rId1" Type="http://schemas.openxmlformats.org/officeDocument/2006/relationships/slideLayout" Target="../slideLayouts/slideLayout16.xml"/><Relationship Id="rId4" Type="http://schemas.openxmlformats.org/officeDocument/2006/relationships/hyperlink" Target="https://my.oracle.com/site/cloudsol/public/IaaS/Overview/index.html" TargetMode="Externa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14.xml"/></Relationships>
</file>

<file path=ppt/slides/_rels/slide11.xml.rels><?xml version="1.0" encoding="UTF-8" standalone="yes"?>
<Relationships xmlns="http://schemas.openxmlformats.org/package/2006/relationships"><Relationship Id="rId3" Type="http://schemas.openxmlformats.org/officeDocument/2006/relationships/image" Target="../media/image36.png"/><Relationship Id="rId2" Type="http://schemas.openxmlformats.org/officeDocument/2006/relationships/notesSlide" Target="../notesSlides/notesSlide10.xml"/><Relationship Id="rId1" Type="http://schemas.openxmlformats.org/officeDocument/2006/relationships/slideLayout" Target="../slideLayouts/slideLayout21.xml"/><Relationship Id="rId4" Type="http://schemas.openxmlformats.org/officeDocument/2006/relationships/image" Target="../media/image18.png"/></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14.xml"/></Relationships>
</file>

<file path=ppt/slides/_rels/slide13.xml.rels><?xml version="1.0" encoding="UTF-8" standalone="yes"?>
<Relationships xmlns="http://schemas.openxmlformats.org/package/2006/relationships"><Relationship Id="rId3" Type="http://schemas.openxmlformats.org/officeDocument/2006/relationships/image" Target="../media/image37.png"/><Relationship Id="rId2" Type="http://schemas.openxmlformats.org/officeDocument/2006/relationships/notesSlide" Target="../notesSlides/notesSlide12.xml"/><Relationship Id="rId1" Type="http://schemas.openxmlformats.org/officeDocument/2006/relationships/slideLayout" Target="../slideLayouts/slideLayout22.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14.xml"/></Relationships>
</file>

<file path=ppt/slides/_rels/slide15.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notesSlide" Target="../notesSlides/notesSlide14.xml"/><Relationship Id="rId1" Type="http://schemas.openxmlformats.org/officeDocument/2006/relationships/slideLayout" Target="../slideLayouts/slideLayout21.xml"/></Relationships>
</file>

<file path=ppt/slides/_rels/slide16.xml.rels><?xml version="1.0" encoding="UTF-8" standalone="yes"?>
<Relationships xmlns="http://schemas.openxmlformats.org/package/2006/relationships"><Relationship Id="rId8" Type="http://schemas.openxmlformats.org/officeDocument/2006/relationships/image" Target="../media/image44.png"/><Relationship Id="rId3" Type="http://schemas.openxmlformats.org/officeDocument/2006/relationships/image" Target="../media/image39.png"/><Relationship Id="rId7" Type="http://schemas.openxmlformats.org/officeDocument/2006/relationships/image" Target="../media/image43.png"/><Relationship Id="rId2" Type="http://schemas.openxmlformats.org/officeDocument/2006/relationships/notesSlide" Target="../notesSlides/notesSlide15.xml"/><Relationship Id="rId1" Type="http://schemas.openxmlformats.org/officeDocument/2006/relationships/slideLayout" Target="../slideLayouts/slideLayout4.xml"/><Relationship Id="rId6" Type="http://schemas.openxmlformats.org/officeDocument/2006/relationships/image" Target="../media/image42.png"/><Relationship Id="rId5" Type="http://schemas.openxmlformats.org/officeDocument/2006/relationships/image" Target="../media/image41.png"/><Relationship Id="rId10" Type="http://schemas.openxmlformats.org/officeDocument/2006/relationships/image" Target="../media/image46.png"/><Relationship Id="rId4" Type="http://schemas.openxmlformats.org/officeDocument/2006/relationships/image" Target="../media/image40.png"/><Relationship Id="rId9" Type="http://schemas.openxmlformats.org/officeDocument/2006/relationships/image" Target="../media/image45.png"/></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14.xml"/></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14.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20.xml"/></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14.xml"/></Relationships>
</file>

<file path=ppt/slides/_rels/slide21.xml.rels><?xml version="1.0" encoding="UTF-8" standalone="yes"?>
<Relationships xmlns="http://schemas.openxmlformats.org/package/2006/relationships"><Relationship Id="rId3" Type="http://schemas.openxmlformats.org/officeDocument/2006/relationships/image" Target="../media/image47.png"/><Relationship Id="rId2" Type="http://schemas.openxmlformats.org/officeDocument/2006/relationships/notesSlide" Target="../notesSlides/notesSlide19.xml"/><Relationship Id="rId1" Type="http://schemas.openxmlformats.org/officeDocument/2006/relationships/slideLayout" Target="../slideLayouts/slideLayout21.xml"/></Relationships>
</file>

<file path=ppt/slides/_rels/slide22.xml.rels><?xml version="1.0" encoding="UTF-8" standalone="yes"?>
<Relationships xmlns="http://schemas.openxmlformats.org/package/2006/relationships"><Relationship Id="rId3" Type="http://schemas.openxmlformats.org/officeDocument/2006/relationships/image" Target="../media/image48.png"/><Relationship Id="rId2" Type="http://schemas.openxmlformats.org/officeDocument/2006/relationships/notesSlide" Target="../notesSlides/notesSlide20.xml"/><Relationship Id="rId1" Type="http://schemas.openxmlformats.org/officeDocument/2006/relationships/slideLayout" Target="../slideLayouts/slideLayout8.xml"/><Relationship Id="rId6" Type="http://schemas.openxmlformats.org/officeDocument/2006/relationships/image" Target="../media/image51.png"/><Relationship Id="rId5" Type="http://schemas.openxmlformats.org/officeDocument/2006/relationships/image" Target="../media/image50.jpeg"/><Relationship Id="rId4" Type="http://schemas.openxmlformats.org/officeDocument/2006/relationships/image" Target="../media/image49.png"/></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14.xml"/></Relationships>
</file>

<file path=ppt/slides/_rels/slide25.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14.xml"/></Relationships>
</file>

<file path=ppt/slides/_rels/slide26.xml.rels><?xml version="1.0" encoding="UTF-8" standalone="yes"?>
<Relationships xmlns="http://schemas.openxmlformats.org/package/2006/relationships"><Relationship Id="rId3" Type="http://schemas.openxmlformats.org/officeDocument/2006/relationships/image" Target="../media/image52.png"/><Relationship Id="rId2" Type="http://schemas.openxmlformats.org/officeDocument/2006/relationships/notesSlide" Target="../notesSlides/notesSlide23.xml"/><Relationship Id="rId1" Type="http://schemas.openxmlformats.org/officeDocument/2006/relationships/slideLayout" Target="../slideLayouts/slideLayout21.xml"/></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14.xml"/></Relationships>
</file>

<file path=ppt/slides/_rels/slide28.xml.rels><?xml version="1.0" encoding="UTF-8" standalone="yes"?>
<Relationships xmlns="http://schemas.openxmlformats.org/package/2006/relationships"><Relationship Id="rId3" Type="http://schemas.openxmlformats.org/officeDocument/2006/relationships/image" Target="../media/image53.png"/><Relationship Id="rId2" Type="http://schemas.openxmlformats.org/officeDocument/2006/relationships/notesSlide" Target="../notesSlides/notesSlide25.xml"/><Relationship Id="rId1" Type="http://schemas.openxmlformats.org/officeDocument/2006/relationships/slideLayout" Target="../slideLayouts/slideLayout21.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17.xml"/></Relationships>
</file>

<file path=ppt/slides/_rels/slide30.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14.xml"/></Relationships>
</file>

<file path=ppt/slides/_rels/slide31.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14.xml"/></Relationships>
</file>

<file path=ppt/slides/_rels/slide32.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14.xml"/></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26.xml"/></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26.xml"/></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26.xml"/></Relationships>
</file>

<file path=ppt/slides/_rels/slide36.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8.xml"/></Relationships>
</file>

<file path=ppt/slides/_rels/slide37.xml.rels><?xml version="1.0" encoding="UTF-8" standalone="yes"?>
<Relationships xmlns="http://schemas.openxmlformats.org/package/2006/relationships"><Relationship Id="rId8" Type="http://schemas.openxmlformats.org/officeDocument/2006/relationships/image" Target="../media/image36.png"/><Relationship Id="rId3" Type="http://schemas.openxmlformats.org/officeDocument/2006/relationships/image" Target="../media/image54.png"/><Relationship Id="rId7" Type="http://schemas.openxmlformats.org/officeDocument/2006/relationships/image" Target="../media/image58.png"/><Relationship Id="rId2" Type="http://schemas.openxmlformats.org/officeDocument/2006/relationships/notesSlide" Target="../notesSlides/notesSlide33.xml"/><Relationship Id="rId1" Type="http://schemas.openxmlformats.org/officeDocument/2006/relationships/slideLayout" Target="../slideLayouts/slideLayout14.xml"/><Relationship Id="rId6" Type="http://schemas.openxmlformats.org/officeDocument/2006/relationships/image" Target="../media/image57.png"/><Relationship Id="rId5" Type="http://schemas.openxmlformats.org/officeDocument/2006/relationships/image" Target="../media/image56.png"/><Relationship Id="rId10" Type="http://schemas.openxmlformats.org/officeDocument/2006/relationships/image" Target="../media/image59.png"/><Relationship Id="rId4" Type="http://schemas.openxmlformats.org/officeDocument/2006/relationships/image" Target="../media/image55.jpeg"/><Relationship Id="rId9" Type="http://schemas.openxmlformats.org/officeDocument/2006/relationships/image" Target="../media/image47.png"/></Relationships>
</file>

<file path=ppt/slides/_rels/slide38.xml.rels><?xml version="1.0" encoding="UTF-8" standalone="yes"?>
<Relationships xmlns="http://schemas.openxmlformats.org/package/2006/relationships"><Relationship Id="rId3" Type="http://schemas.openxmlformats.org/officeDocument/2006/relationships/image" Target="../media/image60.png"/><Relationship Id="rId7" Type="http://schemas.openxmlformats.org/officeDocument/2006/relationships/image" Target="../media/image36.png"/><Relationship Id="rId2" Type="http://schemas.openxmlformats.org/officeDocument/2006/relationships/notesSlide" Target="../notesSlides/notesSlide34.xml"/><Relationship Id="rId1" Type="http://schemas.openxmlformats.org/officeDocument/2006/relationships/slideLayout" Target="../slideLayouts/slideLayout39.xml"/><Relationship Id="rId6" Type="http://schemas.openxmlformats.org/officeDocument/2006/relationships/image" Target="../media/image63.png"/><Relationship Id="rId5" Type="http://schemas.openxmlformats.org/officeDocument/2006/relationships/image" Target="../media/image62.jpeg"/><Relationship Id="rId4" Type="http://schemas.openxmlformats.org/officeDocument/2006/relationships/image" Target="../media/image61.png"/></Relationships>
</file>

<file path=ppt/slides/_rels/slide39.xml.rels><?xml version="1.0" encoding="UTF-8" standalone="yes"?>
<Relationships xmlns="http://schemas.openxmlformats.org/package/2006/relationships"><Relationship Id="rId3" Type="http://schemas.openxmlformats.org/officeDocument/2006/relationships/image" Target="../media/image64.png"/><Relationship Id="rId2" Type="http://schemas.openxmlformats.org/officeDocument/2006/relationships/notesSlide" Target="../notesSlides/notesSlide35.xml"/><Relationship Id="rId1" Type="http://schemas.openxmlformats.org/officeDocument/2006/relationships/slideLayout" Target="../slideLayouts/slideLayout16.xml"/></Relationships>
</file>

<file path=ppt/slides/_rels/slide4.xml.rels><?xml version="1.0" encoding="UTF-8" standalone="yes"?>
<Relationships xmlns="http://schemas.openxmlformats.org/package/2006/relationships"><Relationship Id="rId8" Type="http://schemas.openxmlformats.org/officeDocument/2006/relationships/image" Target="../media/image23.png"/><Relationship Id="rId13" Type="http://schemas.openxmlformats.org/officeDocument/2006/relationships/image" Target="../media/image28.png"/><Relationship Id="rId3" Type="http://schemas.openxmlformats.org/officeDocument/2006/relationships/image" Target="../media/image18.png"/><Relationship Id="rId7" Type="http://schemas.openxmlformats.org/officeDocument/2006/relationships/image" Target="../media/image22.png"/><Relationship Id="rId12" Type="http://schemas.openxmlformats.org/officeDocument/2006/relationships/image" Target="../media/image27.png"/><Relationship Id="rId2" Type="http://schemas.openxmlformats.org/officeDocument/2006/relationships/notesSlide" Target="../notesSlides/notesSlide4.xml"/><Relationship Id="rId1" Type="http://schemas.openxmlformats.org/officeDocument/2006/relationships/slideLayout" Target="../slideLayouts/slideLayout4.xml"/><Relationship Id="rId6" Type="http://schemas.openxmlformats.org/officeDocument/2006/relationships/image" Target="../media/image21.png"/><Relationship Id="rId11" Type="http://schemas.openxmlformats.org/officeDocument/2006/relationships/image" Target="../media/image26.png"/><Relationship Id="rId5" Type="http://schemas.openxmlformats.org/officeDocument/2006/relationships/image" Target="../media/image20.png"/><Relationship Id="rId15" Type="http://schemas.openxmlformats.org/officeDocument/2006/relationships/image" Target="../media/image30.png"/><Relationship Id="rId10" Type="http://schemas.openxmlformats.org/officeDocument/2006/relationships/image" Target="../media/image25.png"/><Relationship Id="rId4" Type="http://schemas.openxmlformats.org/officeDocument/2006/relationships/image" Target="../media/image19.png"/><Relationship Id="rId9" Type="http://schemas.openxmlformats.org/officeDocument/2006/relationships/image" Target="../media/image24.png"/><Relationship Id="rId14" Type="http://schemas.openxmlformats.org/officeDocument/2006/relationships/image" Target="../media/image29.png"/></Relationships>
</file>

<file path=ppt/slides/_rels/slide40.xml.rels><?xml version="1.0" encoding="UTF-8" standalone="yes"?>
<Relationships xmlns="http://schemas.openxmlformats.org/package/2006/relationships"><Relationship Id="rId2" Type="http://schemas.openxmlformats.org/officeDocument/2006/relationships/notesSlide" Target="../notesSlides/notesSlide36.xml"/><Relationship Id="rId1" Type="http://schemas.openxmlformats.org/officeDocument/2006/relationships/slideLayout" Target="../slideLayouts/slideLayout19.xml"/></Relationships>
</file>

<file path=ppt/slides/_rels/slide5.xml.rels><?xml version="1.0" encoding="UTF-8" standalone="yes"?>
<Relationships xmlns="http://schemas.openxmlformats.org/package/2006/relationships"><Relationship Id="rId3" Type="http://schemas.openxmlformats.org/officeDocument/2006/relationships/image" Target="../media/image31.png"/><Relationship Id="rId2" Type="http://schemas.openxmlformats.org/officeDocument/2006/relationships/notesSlide" Target="../notesSlides/notesSlide5.xml"/><Relationship Id="rId1" Type="http://schemas.openxmlformats.org/officeDocument/2006/relationships/slideLayout" Target="../slideLayouts/slideLayout9.xml"/><Relationship Id="rId4" Type="http://schemas.openxmlformats.org/officeDocument/2006/relationships/image" Target="../media/image32.png"/></Relationships>
</file>

<file path=ppt/slides/_rels/slide6.xml.rels><?xml version="1.0" encoding="UTF-8" standalone="yes"?>
<Relationships xmlns="http://schemas.openxmlformats.org/package/2006/relationships"><Relationship Id="rId3" Type="http://schemas.openxmlformats.org/officeDocument/2006/relationships/image" Target="../media/image33.emf"/><Relationship Id="rId2" Type="http://schemas.openxmlformats.org/officeDocument/2006/relationships/notesSlide" Target="../notesSlides/notesSlide6.xml"/><Relationship Id="rId1" Type="http://schemas.openxmlformats.org/officeDocument/2006/relationships/slideLayout" Target="../slideLayouts/slideLayout14.xml"/><Relationship Id="rId5" Type="http://schemas.openxmlformats.org/officeDocument/2006/relationships/image" Target="../media/image35.emf"/><Relationship Id="rId4" Type="http://schemas.openxmlformats.org/officeDocument/2006/relationships/image" Target="../media/image34.emf"/></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4.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23.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slide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85" name="Content Placeholder 7"/>
          <p:cNvSpPr txBox="1">
            <a:spLocks/>
          </p:cNvSpPr>
          <p:nvPr/>
        </p:nvSpPr>
        <p:spPr bwMode="gray">
          <a:xfrm>
            <a:off x="531812" y="1224400"/>
            <a:ext cx="10960506" cy="5075236"/>
          </a:xfrm>
          <a:prstGeom prst="rect">
            <a:avLst/>
          </a:prstGeom>
        </p:spPr>
        <p:txBody>
          <a:bodyPr wrap="square" lIns="0" tIns="0" rIns="0" bIns="0">
            <a:spAutoFit/>
          </a:bodyPr>
          <a:lstStyle>
            <a:lvl1pPr marL="228600" indent="-228600" algn="l" defTabSz="914400" rtl="0" eaLnBrk="1" latinLnBrk="0" hangingPunct="1">
              <a:lnSpc>
                <a:spcPct val="90000"/>
              </a:lnSpc>
              <a:spcBef>
                <a:spcPts val="1200"/>
              </a:spcBef>
              <a:buClr>
                <a:schemeClr val="tx1">
                  <a:lumMod val="60000"/>
                  <a:lumOff val="40000"/>
                </a:schemeClr>
              </a:buClr>
              <a:buFont typeface="Arial" panose="020B0604020202020204" pitchFamily="34" charset="0"/>
              <a:buChar char="•"/>
              <a:defRPr sz="2800" kern="1200">
                <a:solidFill>
                  <a:schemeClr val="tx1"/>
                </a:solidFill>
                <a:latin typeface="+mn-lt"/>
                <a:ea typeface="+mn-ea"/>
                <a:cs typeface="+mn-cs"/>
              </a:defRPr>
            </a:lvl1pPr>
            <a:lvl2pPr marL="502920" indent="-228600" algn="l" defTabSz="914400" rtl="0" eaLnBrk="1" latinLnBrk="0" hangingPunct="1">
              <a:lnSpc>
                <a:spcPct val="90000"/>
              </a:lnSpc>
              <a:spcBef>
                <a:spcPts val="800"/>
              </a:spcBef>
              <a:buClr>
                <a:schemeClr val="tx1">
                  <a:lumMod val="60000"/>
                  <a:lumOff val="40000"/>
                </a:schemeClr>
              </a:buClr>
              <a:buFont typeface="Arial" panose="020B0604020202020204" pitchFamily="34" charset="0"/>
              <a:buChar char="–"/>
              <a:defRPr sz="2400" kern="1200">
                <a:solidFill>
                  <a:schemeClr val="tx1"/>
                </a:solidFill>
                <a:latin typeface="+mn-lt"/>
                <a:ea typeface="+mn-ea"/>
                <a:cs typeface="+mn-cs"/>
              </a:defRPr>
            </a:lvl2pPr>
            <a:lvl3pPr marL="731520" indent="-182880" algn="l" defTabSz="914400" rtl="0" eaLnBrk="1" latinLnBrk="0" hangingPunct="1">
              <a:lnSpc>
                <a:spcPct val="90000"/>
              </a:lnSpc>
              <a:spcBef>
                <a:spcPts val="600"/>
              </a:spcBef>
              <a:buClr>
                <a:schemeClr val="tx1">
                  <a:lumMod val="60000"/>
                  <a:lumOff val="40000"/>
                </a:schemeClr>
              </a:buClr>
              <a:buFont typeface="Arial" panose="020B0604020202020204" pitchFamily="34" charset="0"/>
              <a:buChar char="•"/>
              <a:defRPr sz="2000" kern="1200">
                <a:solidFill>
                  <a:schemeClr val="tx1"/>
                </a:solidFill>
                <a:latin typeface="+mn-lt"/>
                <a:ea typeface="+mn-ea"/>
                <a:cs typeface="+mn-cs"/>
              </a:defRPr>
            </a:lvl3pPr>
            <a:lvl4pPr marL="960120" indent="-182880" algn="l" defTabSz="914400" rtl="0" eaLnBrk="1" latinLnBrk="0" hangingPunct="1">
              <a:lnSpc>
                <a:spcPct val="90000"/>
              </a:lnSpc>
              <a:spcBef>
                <a:spcPts val="600"/>
              </a:spcBef>
              <a:buClr>
                <a:schemeClr val="tx1">
                  <a:lumMod val="60000"/>
                  <a:lumOff val="40000"/>
                </a:schemeClr>
              </a:buClr>
              <a:buFont typeface="Arial" panose="020B0604020202020204" pitchFamily="34" charset="0"/>
              <a:buChar char="–"/>
              <a:defRPr sz="1800" kern="1200">
                <a:solidFill>
                  <a:schemeClr val="tx1"/>
                </a:solidFill>
                <a:latin typeface="+mn-lt"/>
                <a:ea typeface="+mn-ea"/>
                <a:cs typeface="+mn-cs"/>
              </a:defRPr>
            </a:lvl4pPr>
            <a:lvl5pPr marL="1188720" indent="-182880" algn="l" defTabSz="914400" rtl="0" eaLnBrk="1" latinLnBrk="0" hangingPunct="1">
              <a:lnSpc>
                <a:spcPct val="90000"/>
              </a:lnSpc>
              <a:spcBef>
                <a:spcPts val="600"/>
              </a:spcBef>
              <a:buClr>
                <a:schemeClr val="tx1">
                  <a:lumMod val="60000"/>
                  <a:lumOff val="40000"/>
                </a:schemeClr>
              </a:buClr>
              <a:buFont typeface="Arial" panose="020B0604020202020204" pitchFamily="34" charset="0"/>
              <a:buChar char="•"/>
              <a:defRPr sz="1600" kern="1200">
                <a:solidFill>
                  <a:schemeClr val="tx1"/>
                </a:solidFill>
                <a:latin typeface="+mn-lt"/>
                <a:ea typeface="+mn-ea"/>
                <a:cs typeface="+mn-cs"/>
              </a:defRPr>
            </a:lvl5pPr>
            <a:lvl6pPr marL="1417320" indent="-182880" algn="l" defTabSz="914400" rtl="0" eaLnBrk="1" latinLnBrk="0" hangingPunct="1">
              <a:lnSpc>
                <a:spcPct val="90000"/>
              </a:lnSpc>
              <a:spcBef>
                <a:spcPts val="600"/>
              </a:spcBef>
              <a:buClr>
                <a:schemeClr val="tx1">
                  <a:lumMod val="60000"/>
                  <a:lumOff val="40000"/>
                </a:schemeClr>
              </a:buClr>
              <a:buFont typeface="Arial" panose="020B0604020202020204" pitchFamily="34" charset="0"/>
              <a:buChar char="–"/>
              <a:defRPr sz="1600" kern="1200">
                <a:solidFill>
                  <a:schemeClr val="tx1"/>
                </a:solidFill>
                <a:latin typeface="+mn-lt"/>
                <a:ea typeface="+mn-ea"/>
                <a:cs typeface="+mn-cs"/>
              </a:defRPr>
            </a:lvl6pPr>
            <a:lvl7pPr marL="1645920" indent="-182880" algn="l" defTabSz="914400" rtl="0" eaLnBrk="1" latinLnBrk="0" hangingPunct="1">
              <a:lnSpc>
                <a:spcPct val="90000"/>
              </a:lnSpc>
              <a:spcBef>
                <a:spcPts val="600"/>
              </a:spcBef>
              <a:buClr>
                <a:schemeClr val="tx1">
                  <a:lumMod val="60000"/>
                  <a:lumOff val="40000"/>
                </a:schemeClr>
              </a:buClr>
              <a:buFont typeface="Arial" panose="020B0604020202020204" pitchFamily="34" charset="0"/>
              <a:buChar char="•"/>
              <a:defRPr sz="1600" kern="1200">
                <a:solidFill>
                  <a:schemeClr val="tx1"/>
                </a:solidFill>
                <a:latin typeface="+mn-lt"/>
                <a:ea typeface="+mn-ea"/>
                <a:cs typeface="+mn-cs"/>
              </a:defRPr>
            </a:lvl7pPr>
            <a:lvl8pPr marL="1874520" indent="-182880" algn="l" defTabSz="914400" rtl="0" eaLnBrk="1" latinLnBrk="0" hangingPunct="1">
              <a:lnSpc>
                <a:spcPct val="90000"/>
              </a:lnSpc>
              <a:spcBef>
                <a:spcPts val="600"/>
              </a:spcBef>
              <a:buClr>
                <a:schemeClr val="tx1">
                  <a:lumMod val="60000"/>
                  <a:lumOff val="40000"/>
                </a:schemeClr>
              </a:buClr>
              <a:buFont typeface="Arial" panose="020B0604020202020204" pitchFamily="34" charset="0"/>
              <a:buChar char="–"/>
              <a:defRPr sz="1600" kern="1200">
                <a:solidFill>
                  <a:schemeClr val="tx1"/>
                </a:solidFill>
                <a:latin typeface="+mn-lt"/>
                <a:ea typeface="+mn-ea"/>
                <a:cs typeface="+mn-cs"/>
              </a:defRPr>
            </a:lvl8pPr>
            <a:lvl9pPr marL="2103120" indent="-182880" algn="l" defTabSz="914400" rtl="0" eaLnBrk="1" latinLnBrk="0" hangingPunct="1">
              <a:lnSpc>
                <a:spcPct val="90000"/>
              </a:lnSpc>
              <a:spcBef>
                <a:spcPts val="600"/>
              </a:spcBef>
              <a:buClr>
                <a:schemeClr val="tx1">
                  <a:lumMod val="60000"/>
                  <a:lumOff val="40000"/>
                </a:schemeClr>
              </a:buClr>
              <a:buFont typeface="Arial" panose="020B0604020202020204" pitchFamily="34" charset="0"/>
              <a:buChar char="•"/>
              <a:defRPr sz="1600" kern="1200">
                <a:solidFill>
                  <a:schemeClr val="tx1"/>
                </a:solidFill>
                <a:latin typeface="+mn-lt"/>
                <a:ea typeface="+mn-ea"/>
                <a:cs typeface="+mn-cs"/>
              </a:defRPr>
            </a:lvl9pPr>
          </a:lstStyle>
          <a:p>
            <a:pPr>
              <a:spcBef>
                <a:spcPts val="600"/>
              </a:spcBef>
              <a:buClrTx/>
            </a:pPr>
            <a:r>
              <a:rPr lang="en-US" sz="1800" b="1" dirty="0">
                <a:solidFill>
                  <a:schemeClr val="tx1">
                    <a:lumMod val="50000"/>
                  </a:schemeClr>
                </a:solidFill>
              </a:rPr>
              <a:t>Target Audience</a:t>
            </a:r>
          </a:p>
          <a:p>
            <a:pPr marL="355600" lvl="1" indent="-173038">
              <a:spcBef>
                <a:spcPts val="600"/>
              </a:spcBef>
              <a:buClrTx/>
              <a:buFont typeface="Lucida Grande"/>
              <a:buChar char="-"/>
            </a:pPr>
            <a:r>
              <a:rPr lang="en-US" sz="1400" dirty="0">
                <a:solidFill>
                  <a:schemeClr val="tx1">
                    <a:lumMod val="50000"/>
                  </a:schemeClr>
                </a:solidFill>
              </a:rPr>
              <a:t>This deck is intended for Oracle customers that are running E-Business Suite, JD Edwards, PeopleSoft or Siebel on-premises, and are exploring the possibilities of running them in the cloud. </a:t>
            </a:r>
          </a:p>
          <a:p>
            <a:pPr marL="355600" lvl="1" indent="-173038">
              <a:spcBef>
                <a:spcPts val="600"/>
              </a:spcBef>
              <a:buClrTx/>
              <a:buFont typeface="Lucida Grande"/>
              <a:buChar char="-"/>
            </a:pPr>
            <a:r>
              <a:rPr lang="en-US" sz="1400" dirty="0">
                <a:solidFill>
                  <a:schemeClr val="tx1">
                    <a:lumMod val="50000"/>
                  </a:schemeClr>
                </a:solidFill>
              </a:rPr>
              <a:t>Target verticals include private sector industries such as manufacturing, consumer goods, retail, technology providers.</a:t>
            </a:r>
          </a:p>
          <a:p>
            <a:pPr marL="355600" lvl="1" indent="-173038">
              <a:spcBef>
                <a:spcPts val="600"/>
              </a:spcBef>
              <a:buClrTx/>
              <a:buFont typeface="Lucida Grande"/>
              <a:buChar char="-"/>
            </a:pPr>
            <a:r>
              <a:rPr lang="en-US" sz="1400" dirty="0">
                <a:solidFill>
                  <a:schemeClr val="tx1">
                    <a:lumMod val="50000"/>
                  </a:schemeClr>
                </a:solidFill>
              </a:rPr>
              <a:t>Target titles include CIO, Applications IT Manager, Applications &amp; Database Administrator.</a:t>
            </a:r>
          </a:p>
          <a:p>
            <a:pPr marL="182563" indent="-182563">
              <a:lnSpc>
                <a:spcPct val="140000"/>
              </a:lnSpc>
              <a:spcBef>
                <a:spcPts val="600"/>
              </a:spcBef>
              <a:buClrTx/>
            </a:pPr>
            <a:r>
              <a:rPr lang="en-US" sz="1800" b="1" dirty="0">
                <a:solidFill>
                  <a:schemeClr val="tx1">
                    <a:lumMod val="50000"/>
                  </a:schemeClr>
                </a:solidFill>
              </a:rPr>
              <a:t>Purpose</a:t>
            </a:r>
          </a:p>
          <a:p>
            <a:pPr marL="182562" lvl="1" indent="0">
              <a:spcBef>
                <a:spcPts val="600"/>
              </a:spcBef>
              <a:buClrTx/>
              <a:buNone/>
            </a:pPr>
            <a:r>
              <a:rPr lang="en-US" sz="1400" b="1" dirty="0">
                <a:solidFill>
                  <a:schemeClr val="tx1">
                    <a:lumMod val="50000"/>
                  </a:schemeClr>
                </a:solidFill>
              </a:rPr>
              <a:t>PRIMARY USERS OF THIS DECK: </a:t>
            </a:r>
            <a:r>
              <a:rPr lang="en-US" sz="1400" dirty="0">
                <a:solidFill>
                  <a:schemeClr val="tx1">
                    <a:lumMod val="50000"/>
                  </a:schemeClr>
                </a:solidFill>
              </a:rPr>
              <a:t>Technical Sales (ECAs, CSMs, OD SCs, ACS)</a:t>
            </a:r>
          </a:p>
          <a:p>
            <a:pPr marL="182562" lvl="1" indent="0">
              <a:spcBef>
                <a:spcPts val="600"/>
              </a:spcBef>
              <a:buClrTx/>
              <a:buNone/>
            </a:pPr>
            <a:r>
              <a:rPr lang="en-US" sz="1400" b="1" dirty="0">
                <a:solidFill>
                  <a:schemeClr val="tx1">
                    <a:lumMod val="50000"/>
                  </a:schemeClr>
                </a:solidFill>
              </a:rPr>
              <a:t>INTENDED FOR:</a:t>
            </a:r>
          </a:p>
          <a:p>
            <a:pPr marL="355600" lvl="1" indent="-173038">
              <a:spcBef>
                <a:spcPts val="600"/>
              </a:spcBef>
              <a:buClrTx/>
              <a:buFont typeface="Lucida Grande"/>
              <a:buChar char="-"/>
            </a:pPr>
            <a:r>
              <a:rPr lang="en-US" sz="1400" dirty="0">
                <a:solidFill>
                  <a:schemeClr val="tx1">
                    <a:lumMod val="50000"/>
                  </a:schemeClr>
                </a:solidFill>
              </a:rPr>
              <a:t>A deeper technical conversation on why and how to migrate their Oracle applications to Oracle Cloud Infrastructure. This deck serves as a technical follow-up to the </a:t>
            </a:r>
            <a:r>
              <a:rPr lang="en-US" sz="1400" dirty="0">
                <a:solidFill>
                  <a:schemeClr val="tx1">
                    <a:lumMod val="50000"/>
                  </a:schemeClr>
                </a:solidFill>
                <a:hlinkClick r:id="rId3"/>
              </a:rPr>
              <a:t>Move &amp; Improve Customer Presentation</a:t>
            </a:r>
            <a:r>
              <a:rPr lang="en-US" sz="1400" dirty="0">
                <a:solidFill>
                  <a:schemeClr val="tx1">
                    <a:lumMod val="50000"/>
                  </a:schemeClr>
                </a:solidFill>
              </a:rPr>
              <a:t>.</a:t>
            </a:r>
          </a:p>
          <a:p>
            <a:pPr marL="182562" lvl="1" indent="0">
              <a:spcBef>
                <a:spcPts val="600"/>
              </a:spcBef>
              <a:buClrTx/>
              <a:buNone/>
            </a:pPr>
            <a:r>
              <a:rPr lang="en-US" sz="1400" b="1" dirty="0">
                <a:solidFill>
                  <a:schemeClr val="tx1">
                    <a:lumMod val="50000"/>
                  </a:schemeClr>
                </a:solidFill>
              </a:rPr>
              <a:t>NOT INTENDED FOR:</a:t>
            </a:r>
          </a:p>
          <a:p>
            <a:pPr marL="355600" lvl="1" indent="-173038">
              <a:spcBef>
                <a:spcPts val="600"/>
              </a:spcBef>
              <a:buClrTx/>
              <a:buFont typeface="Lucida Grande"/>
              <a:buChar char="-"/>
            </a:pPr>
            <a:r>
              <a:rPr lang="en-US" sz="1400" dirty="0">
                <a:solidFill>
                  <a:schemeClr val="tx1">
                    <a:lumMod val="50000"/>
                  </a:schemeClr>
                </a:solidFill>
              </a:rPr>
              <a:t>This deck does not give a high-level overview of Oracle Cloud Infrastructure, which is done in </a:t>
            </a:r>
            <a:r>
              <a:rPr lang="en-US" sz="1400" dirty="0">
                <a:solidFill>
                  <a:schemeClr val="tx1">
                    <a:lumMod val="50000"/>
                  </a:schemeClr>
                </a:solidFill>
                <a:hlinkClick r:id="rId4"/>
              </a:rPr>
              <a:t>separate presentations</a:t>
            </a:r>
            <a:r>
              <a:rPr lang="en-US" sz="1400" dirty="0">
                <a:solidFill>
                  <a:schemeClr val="tx1">
                    <a:lumMod val="50000"/>
                  </a:schemeClr>
                </a:solidFill>
              </a:rPr>
              <a:t>. Ideally, your customer will already have a broad understanding of Oracle Cloud Infrastructure’s strategy and solution offerings.</a:t>
            </a:r>
          </a:p>
          <a:p>
            <a:pPr marL="355600" lvl="1" indent="-173038">
              <a:spcBef>
                <a:spcPts val="600"/>
              </a:spcBef>
              <a:buClrTx/>
              <a:buFont typeface="Lucida Grande"/>
              <a:buChar char="-"/>
            </a:pPr>
            <a:r>
              <a:rPr lang="en-US" sz="1400" b="1" dirty="0">
                <a:solidFill>
                  <a:srgbClr val="FF0000"/>
                </a:solidFill>
              </a:rPr>
              <a:t>IMPORTANT: </a:t>
            </a:r>
            <a:r>
              <a:rPr lang="en-US" sz="1400" dirty="0">
                <a:solidFill>
                  <a:schemeClr val="tx1">
                    <a:lumMod val="50000"/>
                  </a:schemeClr>
                </a:solidFill>
              </a:rPr>
              <a:t>Check if there is already an open Oracle Fusion apps opportunity, and if there is – yield to it.</a:t>
            </a:r>
          </a:p>
          <a:p>
            <a:pPr marL="182563" indent="-182563">
              <a:lnSpc>
                <a:spcPct val="140000"/>
              </a:lnSpc>
              <a:spcBef>
                <a:spcPts val="600"/>
              </a:spcBef>
              <a:buClrTx/>
            </a:pPr>
            <a:r>
              <a:rPr lang="en-US" sz="1800" b="1" dirty="0">
                <a:solidFill>
                  <a:schemeClr val="tx1">
                    <a:lumMod val="50000"/>
                  </a:schemeClr>
                </a:solidFill>
              </a:rPr>
              <a:t>Desired outcome / Call to Action</a:t>
            </a:r>
          </a:p>
          <a:p>
            <a:pPr marL="361950" lvl="1" indent="-180975">
              <a:lnSpc>
                <a:spcPct val="70000"/>
              </a:lnSpc>
              <a:spcBef>
                <a:spcPts val="600"/>
              </a:spcBef>
              <a:buClrTx/>
              <a:buFont typeface="+mj-lt"/>
              <a:buAutoNum type="arabicPeriod"/>
            </a:pPr>
            <a:r>
              <a:rPr lang="en-US" sz="1400" dirty="0">
                <a:solidFill>
                  <a:schemeClr val="tx1">
                    <a:lumMod val="50000"/>
                  </a:schemeClr>
                </a:solidFill>
              </a:rPr>
              <a:t>Understand customer’s use cases and deployment needs</a:t>
            </a:r>
          </a:p>
          <a:p>
            <a:pPr marL="361950" lvl="1" indent="-180975">
              <a:lnSpc>
                <a:spcPct val="70000"/>
              </a:lnSpc>
              <a:spcBef>
                <a:spcPts val="600"/>
              </a:spcBef>
              <a:buClrTx/>
              <a:buFont typeface="+mj-lt"/>
              <a:buAutoNum type="arabicPeriod"/>
            </a:pPr>
            <a:r>
              <a:rPr lang="en-US" sz="1400" dirty="0">
                <a:solidFill>
                  <a:schemeClr val="tx1">
                    <a:lumMod val="50000"/>
                  </a:schemeClr>
                </a:solidFill>
              </a:rPr>
              <a:t>Encourage them to explore a Jump Start demo</a:t>
            </a:r>
          </a:p>
          <a:p>
            <a:pPr marL="361950" lvl="1" indent="-180975">
              <a:lnSpc>
                <a:spcPct val="70000"/>
              </a:lnSpc>
              <a:spcBef>
                <a:spcPts val="600"/>
              </a:spcBef>
              <a:buClrTx/>
              <a:buFont typeface="+mj-lt"/>
              <a:buAutoNum type="arabicPeriod"/>
            </a:pPr>
            <a:r>
              <a:rPr lang="en-US" sz="1400" dirty="0">
                <a:solidFill>
                  <a:schemeClr val="tx1">
                    <a:lumMod val="50000"/>
                  </a:schemeClr>
                </a:solidFill>
              </a:rPr>
              <a:t>Schedule a follow-up with an Oracle cloud architect to do a pre-assessment, create a migration plan and explore a Proof-of-Concept</a:t>
            </a:r>
          </a:p>
        </p:txBody>
      </p:sp>
      <p:sp>
        <p:nvSpPr>
          <p:cNvPr id="276" name="Title 3"/>
          <p:cNvSpPr txBox="1">
            <a:spLocks/>
          </p:cNvSpPr>
          <p:nvPr/>
        </p:nvSpPr>
        <p:spPr>
          <a:xfrm>
            <a:off x="531812" y="324424"/>
            <a:ext cx="11125200" cy="572199"/>
          </a:xfrm>
          <a:prstGeom prst="rect">
            <a:avLst/>
          </a:prstGeom>
        </p:spPr>
        <p:txBody>
          <a:bodyPr vert="horz" lIns="0" tIns="0" rIns="0" bIns="0" rtlCol="0" anchor="b">
            <a:noAutofit/>
          </a:bodyPr>
          <a:lstStyle>
            <a:lvl1pPr algn="l" defTabSz="914400" rtl="0" eaLnBrk="1" latinLnBrk="0" hangingPunct="1">
              <a:lnSpc>
                <a:spcPct val="80000"/>
              </a:lnSpc>
              <a:spcBef>
                <a:spcPct val="0"/>
              </a:spcBef>
              <a:buNone/>
              <a:defRPr sz="3600" kern="1200">
                <a:solidFill>
                  <a:schemeClr val="bg1"/>
                </a:solidFill>
                <a:latin typeface="+mj-lt"/>
                <a:ea typeface="+mj-ea"/>
                <a:cs typeface="+mj-cs"/>
              </a:defRPr>
            </a:lvl1pPr>
          </a:lstStyle>
          <a:p>
            <a:pPr>
              <a:lnSpc>
                <a:spcPct val="90000"/>
              </a:lnSpc>
            </a:pPr>
            <a:r>
              <a:rPr lang="en-US" dirty="0">
                <a:solidFill>
                  <a:srgbClr val="2C2C2E"/>
                </a:solidFill>
              </a:rPr>
              <a:t>How to Use this Deck </a:t>
            </a:r>
          </a:p>
        </p:txBody>
      </p:sp>
      <p:sp>
        <p:nvSpPr>
          <p:cNvPr id="153" name="Title 3"/>
          <p:cNvSpPr txBox="1">
            <a:spLocks/>
          </p:cNvSpPr>
          <p:nvPr/>
        </p:nvSpPr>
        <p:spPr>
          <a:xfrm>
            <a:off x="533033" y="652201"/>
            <a:ext cx="11125200" cy="572199"/>
          </a:xfrm>
          <a:prstGeom prst="rect">
            <a:avLst/>
          </a:prstGeom>
        </p:spPr>
        <p:txBody>
          <a:bodyPr vert="horz" lIns="0" tIns="0" rIns="0" bIns="0" rtlCol="0" anchor="b">
            <a:noAutofit/>
          </a:bodyPr>
          <a:lstStyle>
            <a:lvl1pPr algn="l" defTabSz="914400" rtl="0" eaLnBrk="1" latinLnBrk="0" hangingPunct="1">
              <a:lnSpc>
                <a:spcPct val="80000"/>
              </a:lnSpc>
              <a:spcBef>
                <a:spcPct val="0"/>
              </a:spcBef>
              <a:buNone/>
              <a:defRPr sz="3600" kern="1200">
                <a:solidFill>
                  <a:schemeClr val="bg1"/>
                </a:solidFill>
                <a:latin typeface="+mj-lt"/>
                <a:ea typeface="+mj-ea"/>
                <a:cs typeface="+mj-cs"/>
              </a:defRPr>
            </a:lvl1pPr>
          </a:lstStyle>
          <a:p>
            <a:pPr>
              <a:lnSpc>
                <a:spcPct val="90000"/>
              </a:lnSpc>
            </a:pPr>
            <a:endParaRPr lang="en-US" sz="2400" dirty="0">
              <a:solidFill>
                <a:schemeClr val="tx1">
                  <a:lumMod val="50000"/>
                </a:schemeClr>
              </a:solidFill>
            </a:endParaRPr>
          </a:p>
        </p:txBody>
      </p:sp>
      <p:sp>
        <p:nvSpPr>
          <p:cNvPr id="2" name="Rectangle 1">
            <a:extLst>
              <a:ext uri="{FF2B5EF4-FFF2-40B4-BE49-F238E27FC236}">
                <a16:creationId xmlns:a16="http://schemas.microsoft.com/office/drawing/2014/main" id="{A5BC2FAD-514B-41F4-BABB-1EA1AD5A35C6}"/>
              </a:ext>
            </a:extLst>
          </p:cNvPr>
          <p:cNvSpPr/>
          <p:nvPr/>
        </p:nvSpPr>
        <p:spPr bwMode="gray">
          <a:xfrm>
            <a:off x="8968636" y="413359"/>
            <a:ext cx="2688376" cy="811041"/>
          </a:xfrm>
          <a:prstGeom prst="rect">
            <a:avLst/>
          </a:prstGeom>
          <a:solidFill>
            <a:srgbClr val="FFFF00"/>
          </a:solidFill>
          <a:ln w="15875">
            <a:solidFill>
              <a:schemeClr val="tx1"/>
            </a:solidFill>
            <a:prstDash val="sysDash"/>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r>
              <a:rPr lang="en-US" dirty="0">
                <a:solidFill>
                  <a:sysClr val="windowText" lastClr="000000"/>
                </a:solidFill>
              </a:rPr>
              <a:t>Remove this slide before sharing with customers</a:t>
            </a:r>
          </a:p>
        </p:txBody>
      </p:sp>
      <p:sp>
        <p:nvSpPr>
          <p:cNvPr id="3" name="Slide Number Placeholder 2">
            <a:extLst>
              <a:ext uri="{FF2B5EF4-FFF2-40B4-BE49-F238E27FC236}">
                <a16:creationId xmlns:a16="http://schemas.microsoft.com/office/drawing/2014/main" id="{B928F48A-03A3-4A6B-905E-D4127051E118}"/>
              </a:ext>
            </a:extLst>
          </p:cNvPr>
          <p:cNvSpPr>
            <a:spLocks noGrp="1"/>
          </p:cNvSpPr>
          <p:nvPr>
            <p:ph type="sldNum" sz="quarter" idx="12"/>
          </p:nvPr>
        </p:nvSpPr>
        <p:spPr/>
        <p:txBody>
          <a:bodyPr/>
          <a:lstStyle/>
          <a:p>
            <a:fld id="{C51EAA63-D034-42AE-91FA-B13B9518C7BE}" type="slidenum">
              <a:rPr lang="en-US" smtClean="0"/>
              <a:t>1</a:t>
            </a:fld>
            <a:endParaRPr lang="en-US"/>
          </a:p>
        </p:txBody>
      </p:sp>
    </p:spTree>
    <p:extLst>
      <p:ext uri="{BB962C8B-B14F-4D97-AF65-F5344CB8AC3E}">
        <p14:creationId xmlns:p14="http://schemas.microsoft.com/office/powerpoint/2010/main" val="227352857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46" name="Straight Connector 245"/>
          <p:cNvCxnSpPr/>
          <p:nvPr/>
        </p:nvCxnSpPr>
        <p:spPr>
          <a:xfrm>
            <a:off x="3436183" y="3992115"/>
            <a:ext cx="1960657" cy="8845"/>
          </a:xfrm>
          <a:prstGeom prst="line">
            <a:avLst/>
          </a:prstGeom>
          <a:ln w="12700">
            <a:solidFill>
              <a:srgbClr val="5F5F5F"/>
            </a:solidFill>
            <a:miter lim="800000"/>
            <a:headEnd type="none" w="sm" len="sm"/>
            <a:tailEnd type="oval" w="sm" len="sm"/>
          </a:ln>
        </p:spPr>
        <p:style>
          <a:lnRef idx="1">
            <a:schemeClr val="accent1"/>
          </a:lnRef>
          <a:fillRef idx="0">
            <a:schemeClr val="accent1"/>
          </a:fillRef>
          <a:effectRef idx="0">
            <a:schemeClr val="accent1"/>
          </a:effectRef>
          <a:fontRef idx="minor">
            <a:schemeClr val="tx1"/>
          </a:fontRef>
        </p:style>
      </p:cxnSp>
      <p:sp>
        <p:nvSpPr>
          <p:cNvPr id="118" name="Rectangle 117"/>
          <p:cNvSpPr/>
          <p:nvPr/>
        </p:nvSpPr>
        <p:spPr>
          <a:xfrm>
            <a:off x="5037142" y="2499795"/>
            <a:ext cx="2834275" cy="3199139"/>
          </a:xfrm>
          <a:prstGeom prst="rect">
            <a:avLst/>
          </a:prstGeom>
          <a:noFill/>
          <a:ln w="19050" cmpd="sng">
            <a:solidFill>
              <a:schemeClr val="accent3"/>
            </a:solidFill>
            <a:prstDash val="sysDash"/>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92" tIns="45696" rIns="91392" bIns="45696" numCol="1" spcCol="0" rtlCol="0" fromWordArt="0" anchor="ctr" anchorCtr="0" forceAA="0" compatLnSpc="1">
            <a:prstTxWarp prst="textNoShape">
              <a:avLst/>
            </a:prstTxWarp>
            <a:noAutofit/>
          </a:bodyPr>
          <a:lstStyle/>
          <a:p>
            <a:pPr algn="ctr">
              <a:lnSpc>
                <a:spcPct val="90000"/>
              </a:lnSpc>
            </a:pPr>
            <a:endParaRPr lang="en-US" sz="1798" dirty="0">
              <a:solidFill>
                <a:schemeClr val="bg2">
                  <a:lumMod val="10000"/>
                </a:schemeClr>
              </a:solidFill>
            </a:endParaRPr>
          </a:p>
        </p:txBody>
      </p:sp>
      <p:sp>
        <p:nvSpPr>
          <p:cNvPr id="6" name="Title 1"/>
          <p:cNvSpPr txBox="1">
            <a:spLocks/>
          </p:cNvSpPr>
          <p:nvPr/>
        </p:nvSpPr>
        <p:spPr>
          <a:xfrm>
            <a:off x="509866" y="502570"/>
            <a:ext cx="11119407" cy="558509"/>
          </a:xfrm>
          <a:prstGeom prst="rect">
            <a:avLst/>
          </a:prstGeom>
        </p:spPr>
        <p:txBody>
          <a:bodyPr vert="horz" lIns="0" tIns="0" rIns="0" bIns="0" rtlCol="0" anchor="b">
            <a:noAutofit/>
          </a:bodyPr>
          <a:lstStyle>
            <a:lvl1pPr algn="l" defTabSz="914400" rtl="0" eaLnBrk="1" latinLnBrk="0" hangingPunct="1">
              <a:lnSpc>
                <a:spcPct val="80000"/>
              </a:lnSpc>
              <a:spcBef>
                <a:spcPct val="0"/>
              </a:spcBef>
              <a:buNone/>
              <a:defRPr sz="3600" kern="1200">
                <a:solidFill>
                  <a:schemeClr val="tx1"/>
                </a:solidFill>
                <a:latin typeface="+mj-lt"/>
                <a:ea typeface="+mj-ea"/>
                <a:cs typeface="+mj-cs"/>
              </a:defRPr>
            </a:lvl1pPr>
          </a:lstStyle>
          <a:p>
            <a:r>
              <a:rPr lang="en-US" sz="2800" dirty="0"/>
              <a:t>E-Business Suite Reference Architecture</a:t>
            </a:r>
          </a:p>
          <a:p>
            <a:r>
              <a:rPr lang="en-US" sz="1999" i="1" dirty="0">
                <a:solidFill>
                  <a:srgbClr val="FF0000"/>
                </a:solidFill>
              </a:rPr>
              <a:t>Single AD for Demo/Training</a:t>
            </a:r>
          </a:p>
        </p:txBody>
      </p:sp>
      <p:sp>
        <p:nvSpPr>
          <p:cNvPr id="5" name="Rectangle 4"/>
          <p:cNvSpPr/>
          <p:nvPr/>
        </p:nvSpPr>
        <p:spPr>
          <a:xfrm>
            <a:off x="4587037" y="1881598"/>
            <a:ext cx="4252163" cy="3978763"/>
          </a:xfrm>
          <a:prstGeom prst="rect">
            <a:avLst/>
          </a:prstGeom>
          <a:noFill/>
          <a:ln w="19050">
            <a:solidFill>
              <a:srgbClr val="5F5F5F"/>
            </a:solid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92" tIns="45696" rIns="91392" bIns="45696" numCol="1" spcCol="0" rtlCol="0" fromWordArt="0" anchor="t" anchorCtr="0" forceAA="0" compatLnSpc="1">
            <a:prstTxWarp prst="textNoShape">
              <a:avLst/>
            </a:prstTxWarp>
            <a:noAutofit/>
          </a:bodyPr>
          <a:lstStyle/>
          <a:p>
            <a:pPr lvl="0" algn="r">
              <a:lnSpc>
                <a:spcPct val="90000"/>
              </a:lnSpc>
            </a:pPr>
            <a:r>
              <a:rPr lang="en-US" sz="800" b="1" dirty="0">
                <a:solidFill>
                  <a:schemeClr val="bg2">
                    <a:lumMod val="10000"/>
                  </a:schemeClr>
                </a:solidFill>
              </a:rPr>
              <a:t>ORACLE CLOUD INFRASTRUCTURE (REGION)    </a:t>
            </a:r>
          </a:p>
        </p:txBody>
      </p:sp>
      <p:sp>
        <p:nvSpPr>
          <p:cNvPr id="24" name="Rectangle 23"/>
          <p:cNvSpPr/>
          <p:nvPr/>
        </p:nvSpPr>
        <p:spPr>
          <a:xfrm>
            <a:off x="5238917" y="2309366"/>
            <a:ext cx="2458140" cy="3481857"/>
          </a:xfrm>
          <a:prstGeom prst="rect">
            <a:avLst/>
          </a:prstGeom>
          <a:noFill/>
          <a:ln w="19050">
            <a:solidFill>
              <a:schemeClr val="tx1"/>
            </a:solid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92" tIns="45696" rIns="91392" bIns="45696" numCol="1" spcCol="0" rtlCol="0" fromWordArt="0" anchor="t" anchorCtr="0" forceAA="0" compatLnSpc="1">
            <a:prstTxWarp prst="textNoShape">
              <a:avLst/>
            </a:prstTxWarp>
            <a:noAutofit/>
          </a:bodyPr>
          <a:lstStyle/>
          <a:p>
            <a:pPr lvl="0">
              <a:lnSpc>
                <a:spcPct val="90000"/>
              </a:lnSpc>
            </a:pPr>
            <a:r>
              <a:rPr lang="en-US" sz="900" dirty="0">
                <a:solidFill>
                  <a:schemeClr val="bg2">
                    <a:lumMod val="10000"/>
                  </a:schemeClr>
                </a:solidFill>
              </a:rPr>
              <a:t>Availability Domain 1</a:t>
            </a:r>
          </a:p>
        </p:txBody>
      </p:sp>
      <p:cxnSp>
        <p:nvCxnSpPr>
          <p:cNvPr id="50" name="Straight Connector 49"/>
          <p:cNvCxnSpPr/>
          <p:nvPr/>
        </p:nvCxnSpPr>
        <p:spPr>
          <a:xfrm flipH="1" flipV="1">
            <a:off x="3826287" y="3348527"/>
            <a:ext cx="1" cy="640877"/>
          </a:xfrm>
          <a:prstGeom prst="line">
            <a:avLst/>
          </a:prstGeom>
          <a:ln w="12700" cmpd="sng">
            <a:solidFill>
              <a:srgbClr val="5F5F5F"/>
            </a:solidFill>
            <a:miter lim="800000"/>
          </a:ln>
        </p:spPr>
        <p:style>
          <a:lnRef idx="1">
            <a:schemeClr val="accent1"/>
          </a:lnRef>
          <a:fillRef idx="0">
            <a:schemeClr val="accent1"/>
          </a:fillRef>
          <a:effectRef idx="0">
            <a:schemeClr val="accent1"/>
          </a:effectRef>
          <a:fontRef idx="minor">
            <a:schemeClr val="tx1"/>
          </a:fontRef>
        </p:style>
      </p:cxnSp>
      <p:sp>
        <p:nvSpPr>
          <p:cNvPr id="348" name="Rectangle 347"/>
          <p:cNvSpPr/>
          <p:nvPr/>
        </p:nvSpPr>
        <p:spPr>
          <a:xfrm>
            <a:off x="2586043" y="3825840"/>
            <a:ext cx="807300" cy="341454"/>
          </a:xfrm>
          <a:prstGeom prst="rect">
            <a:avLst/>
          </a:prstGeom>
        </p:spPr>
        <p:style>
          <a:lnRef idx="2">
            <a:schemeClr val="accent4"/>
          </a:lnRef>
          <a:fillRef idx="1">
            <a:schemeClr val="lt1"/>
          </a:fillRef>
          <a:effectRef idx="0">
            <a:schemeClr val="accent4"/>
          </a:effectRef>
          <a:fontRef idx="minor">
            <a:schemeClr val="dk1"/>
          </a:fontRef>
        </p:style>
        <p:txBody>
          <a:bodyPr wrap="square">
            <a:spAutoFit/>
          </a:bodyPr>
          <a:lstStyle/>
          <a:p>
            <a:pPr algn="ctr">
              <a:lnSpc>
                <a:spcPct val="90000"/>
              </a:lnSpc>
            </a:pPr>
            <a:r>
              <a:rPr lang="en-US" altLang="en-US" sz="900" b="1" dirty="0">
                <a:solidFill>
                  <a:srgbClr val="5F5F5F"/>
                </a:solidFill>
              </a:rPr>
              <a:t>Internal Web Client</a:t>
            </a:r>
          </a:p>
        </p:txBody>
      </p:sp>
      <p:cxnSp>
        <p:nvCxnSpPr>
          <p:cNvPr id="355" name="Straight Arrow Connector 354"/>
          <p:cNvCxnSpPr>
            <a:stCxn id="348" idx="3"/>
          </p:cNvCxnSpPr>
          <p:nvPr/>
        </p:nvCxnSpPr>
        <p:spPr>
          <a:xfrm flipV="1">
            <a:off x="3393341" y="3996272"/>
            <a:ext cx="185976" cy="295"/>
          </a:xfrm>
          <a:prstGeom prst="straightConnector1">
            <a:avLst/>
          </a:prstGeom>
          <a:ln w="19050">
            <a:solidFill>
              <a:schemeClr val="accent5"/>
            </a:solidFill>
            <a:miter lim="800000"/>
            <a:tailEnd type="arrow"/>
          </a:ln>
        </p:spPr>
        <p:style>
          <a:lnRef idx="1">
            <a:schemeClr val="accent1"/>
          </a:lnRef>
          <a:fillRef idx="0">
            <a:schemeClr val="accent1"/>
          </a:fillRef>
          <a:effectRef idx="0">
            <a:schemeClr val="accent1"/>
          </a:effectRef>
          <a:fontRef idx="minor">
            <a:schemeClr val="tx1"/>
          </a:fontRef>
        </p:style>
      </p:cxnSp>
      <p:sp>
        <p:nvSpPr>
          <p:cNvPr id="7" name="TextBox 6"/>
          <p:cNvSpPr txBox="1"/>
          <p:nvPr/>
        </p:nvSpPr>
        <p:spPr>
          <a:xfrm>
            <a:off x="5119983" y="2107056"/>
            <a:ext cx="1175433" cy="263768"/>
          </a:xfrm>
          <a:prstGeom prst="rect">
            <a:avLst/>
          </a:prstGeom>
          <a:noFill/>
        </p:spPr>
        <p:txBody>
          <a:bodyPr wrap="square" lIns="0" tIns="0" rIns="0" bIns="0" rtlCol="0">
            <a:noAutofit/>
          </a:bodyPr>
          <a:lstStyle/>
          <a:p>
            <a:pPr>
              <a:lnSpc>
                <a:spcPct val="90000"/>
              </a:lnSpc>
            </a:pPr>
            <a:r>
              <a:rPr lang="en-US" sz="1000">
                <a:solidFill>
                  <a:schemeClr val="bg2">
                    <a:lumMod val="10000"/>
                  </a:schemeClr>
                </a:solidFill>
              </a:rPr>
              <a:t>Web Traffic</a:t>
            </a:r>
          </a:p>
        </p:txBody>
      </p:sp>
      <p:sp>
        <p:nvSpPr>
          <p:cNvPr id="167" name="TextBox 166"/>
          <p:cNvSpPr txBox="1"/>
          <p:nvPr/>
        </p:nvSpPr>
        <p:spPr>
          <a:xfrm>
            <a:off x="4858517" y="3870979"/>
            <a:ext cx="334470" cy="203063"/>
          </a:xfrm>
          <a:prstGeom prst="rect">
            <a:avLst/>
          </a:prstGeom>
          <a:noFill/>
        </p:spPr>
        <p:txBody>
          <a:bodyPr wrap="square" lIns="0" tIns="0" rIns="0" bIns="0" rtlCol="0">
            <a:noAutofit/>
          </a:bodyPr>
          <a:lstStyle/>
          <a:p>
            <a:pPr>
              <a:lnSpc>
                <a:spcPct val="90000"/>
              </a:lnSpc>
            </a:pPr>
            <a:r>
              <a:rPr lang="en-US" sz="800" dirty="0">
                <a:solidFill>
                  <a:schemeClr val="bg2">
                    <a:lumMod val="10000"/>
                  </a:schemeClr>
                </a:solidFill>
              </a:rPr>
              <a:t>SSH</a:t>
            </a:r>
          </a:p>
        </p:txBody>
      </p:sp>
      <p:cxnSp>
        <p:nvCxnSpPr>
          <p:cNvPr id="359" name="Straight Connector 358"/>
          <p:cNvCxnSpPr>
            <a:endCxn id="570" idx="0"/>
          </p:cNvCxnSpPr>
          <p:nvPr/>
        </p:nvCxnSpPr>
        <p:spPr>
          <a:xfrm flipH="1">
            <a:off x="4794372" y="2088857"/>
            <a:ext cx="2133" cy="1709090"/>
          </a:xfrm>
          <a:prstGeom prst="line">
            <a:avLst/>
          </a:prstGeom>
          <a:ln w="12700" cmpd="sng">
            <a:solidFill>
              <a:srgbClr val="5F5F5F"/>
            </a:solidFill>
            <a:miter lim="800000"/>
          </a:ln>
        </p:spPr>
        <p:style>
          <a:lnRef idx="1">
            <a:schemeClr val="accent1"/>
          </a:lnRef>
          <a:fillRef idx="0">
            <a:schemeClr val="accent1"/>
          </a:fillRef>
          <a:effectRef idx="0">
            <a:schemeClr val="accent1"/>
          </a:effectRef>
          <a:fontRef idx="minor">
            <a:schemeClr val="tx1"/>
          </a:fontRef>
        </p:style>
      </p:cxnSp>
      <p:cxnSp>
        <p:nvCxnSpPr>
          <p:cNvPr id="360" name="Straight Connector 359"/>
          <p:cNvCxnSpPr/>
          <p:nvPr/>
        </p:nvCxnSpPr>
        <p:spPr>
          <a:xfrm>
            <a:off x="4801723" y="2088857"/>
            <a:ext cx="1985890" cy="0"/>
          </a:xfrm>
          <a:prstGeom prst="line">
            <a:avLst/>
          </a:prstGeom>
          <a:ln w="12700" cmpd="sng">
            <a:solidFill>
              <a:srgbClr val="5F5F5F"/>
            </a:solidFill>
            <a:miter lim="800000"/>
          </a:ln>
        </p:spPr>
        <p:style>
          <a:lnRef idx="1">
            <a:schemeClr val="accent1"/>
          </a:lnRef>
          <a:fillRef idx="0">
            <a:schemeClr val="accent1"/>
          </a:fillRef>
          <a:effectRef idx="0">
            <a:schemeClr val="accent1"/>
          </a:effectRef>
          <a:fontRef idx="minor">
            <a:schemeClr val="tx1"/>
          </a:fontRef>
        </p:style>
      </p:cxnSp>
      <p:sp>
        <p:nvSpPr>
          <p:cNvPr id="77" name="TextBox 76"/>
          <p:cNvSpPr txBox="1"/>
          <p:nvPr/>
        </p:nvSpPr>
        <p:spPr>
          <a:xfrm>
            <a:off x="5307530" y="2598878"/>
            <a:ext cx="687403" cy="2294887"/>
          </a:xfrm>
          <a:prstGeom prst="rect">
            <a:avLst/>
          </a:prstGeom>
          <a:noFill/>
          <a:ln w="19050">
            <a:solidFill>
              <a:schemeClr val="accent3"/>
            </a:solidFill>
            <a:prstDash val="sysDash"/>
          </a:ln>
        </p:spPr>
        <p:txBody>
          <a:bodyPr wrap="square" rtlCol="0">
            <a:noAutofit/>
          </a:bodyPr>
          <a:lstStyle/>
          <a:p>
            <a:pPr algn="r"/>
            <a:r>
              <a:rPr lang="en-US" sz="1000" b="1" dirty="0">
                <a:solidFill>
                  <a:schemeClr val="bg2">
                    <a:lumMod val="10000"/>
                  </a:schemeClr>
                </a:solidFill>
              </a:rPr>
              <a:t>Bastion</a:t>
            </a:r>
          </a:p>
        </p:txBody>
      </p:sp>
      <p:sp>
        <p:nvSpPr>
          <p:cNvPr id="89" name="Text Box 30"/>
          <p:cNvSpPr txBox="1">
            <a:spLocks noChangeArrowheads="1"/>
          </p:cNvSpPr>
          <p:nvPr/>
        </p:nvSpPr>
        <p:spPr bwMode="auto">
          <a:xfrm>
            <a:off x="5311369" y="3537433"/>
            <a:ext cx="683563" cy="122033"/>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solidFill>
                  <a:schemeClr val="bg2">
                    <a:lumMod val="10000"/>
                  </a:schemeClr>
                </a:solidFill>
              </a:rPr>
              <a:t>Bastion Server</a:t>
            </a:r>
          </a:p>
        </p:txBody>
      </p:sp>
      <p:sp>
        <p:nvSpPr>
          <p:cNvPr id="147" name="TextBox 146"/>
          <p:cNvSpPr txBox="1"/>
          <p:nvPr/>
        </p:nvSpPr>
        <p:spPr>
          <a:xfrm>
            <a:off x="6066000" y="3799563"/>
            <a:ext cx="1438856" cy="1087669"/>
          </a:xfrm>
          <a:prstGeom prst="rect">
            <a:avLst/>
          </a:prstGeom>
          <a:noFill/>
          <a:ln w="19050">
            <a:solidFill>
              <a:schemeClr val="accent3"/>
            </a:solidFill>
            <a:prstDash val="sysDash"/>
          </a:ln>
        </p:spPr>
        <p:txBody>
          <a:bodyPr wrap="square" rtlCol="0">
            <a:noAutofit/>
          </a:bodyPr>
          <a:lstStyle/>
          <a:p>
            <a:pPr algn="r"/>
            <a:r>
              <a:rPr lang="en-US" sz="1000" b="1" dirty="0">
                <a:solidFill>
                  <a:schemeClr val="bg2">
                    <a:lumMod val="10000"/>
                  </a:schemeClr>
                </a:solidFill>
              </a:rPr>
              <a:t>Database Tier</a:t>
            </a:r>
          </a:p>
        </p:txBody>
      </p:sp>
      <p:sp>
        <p:nvSpPr>
          <p:cNvPr id="148" name="TextBox 147"/>
          <p:cNvSpPr txBox="1"/>
          <p:nvPr/>
        </p:nvSpPr>
        <p:spPr>
          <a:xfrm>
            <a:off x="6065999" y="2598879"/>
            <a:ext cx="1438856" cy="1153835"/>
          </a:xfrm>
          <a:prstGeom prst="rect">
            <a:avLst/>
          </a:prstGeom>
          <a:noFill/>
          <a:ln w="19050">
            <a:solidFill>
              <a:schemeClr val="accent3"/>
            </a:solidFill>
            <a:prstDash val="sysDash"/>
          </a:ln>
        </p:spPr>
        <p:txBody>
          <a:bodyPr wrap="square" rtlCol="0">
            <a:noAutofit/>
          </a:bodyPr>
          <a:lstStyle/>
          <a:p>
            <a:pPr algn="r"/>
            <a:r>
              <a:rPr lang="en-US" sz="1000" b="1" dirty="0">
                <a:solidFill>
                  <a:schemeClr val="bg2">
                    <a:lumMod val="10000"/>
                  </a:schemeClr>
                </a:solidFill>
              </a:rPr>
              <a:t>Application Tier</a:t>
            </a:r>
          </a:p>
        </p:txBody>
      </p:sp>
      <p:sp>
        <p:nvSpPr>
          <p:cNvPr id="151" name="Line 55"/>
          <p:cNvSpPr>
            <a:spLocks noChangeShapeType="1"/>
          </p:cNvSpPr>
          <p:nvPr/>
        </p:nvSpPr>
        <p:spPr bwMode="auto">
          <a:xfrm flipV="1">
            <a:off x="5948821" y="2763110"/>
            <a:ext cx="153181" cy="0"/>
          </a:xfrm>
          <a:prstGeom prst="line">
            <a:avLst/>
          </a:prstGeom>
          <a:noFill/>
          <a:ln w="12700">
            <a:solidFill>
              <a:schemeClr val="tx1"/>
            </a:solidFill>
            <a:round/>
            <a:headEnd type="oval" w="sm" len="sm"/>
            <a:tailEnd type="oval" w="sm" len="sm"/>
          </a:ln>
          <a:effectLst/>
        </p:spPr>
        <p:txBody>
          <a:bodyPr wrap="square" lIns="92027" tIns="46014" rIns="92027" bIns="46014">
            <a:spAutoFit/>
          </a:bodyPr>
          <a:lstStyle/>
          <a:p>
            <a:pPr>
              <a:defRPr/>
            </a:pPr>
            <a:endParaRPr lang="en-US" sz="1798">
              <a:solidFill>
                <a:schemeClr val="bg2">
                  <a:lumMod val="10000"/>
                </a:schemeClr>
              </a:solidFill>
            </a:endParaRPr>
          </a:p>
        </p:txBody>
      </p:sp>
      <p:sp>
        <p:nvSpPr>
          <p:cNvPr id="160" name="Line 55"/>
          <p:cNvSpPr>
            <a:spLocks noChangeShapeType="1"/>
          </p:cNvSpPr>
          <p:nvPr/>
        </p:nvSpPr>
        <p:spPr bwMode="auto">
          <a:xfrm flipV="1">
            <a:off x="5954282" y="4310954"/>
            <a:ext cx="128041" cy="0"/>
          </a:xfrm>
          <a:prstGeom prst="line">
            <a:avLst/>
          </a:prstGeom>
          <a:noFill/>
          <a:ln w="12700">
            <a:solidFill>
              <a:schemeClr val="tx1"/>
            </a:solidFill>
            <a:round/>
            <a:headEnd type="oval" w="sm" len="sm"/>
            <a:tailEnd type="oval" w="sm" len="sm"/>
          </a:ln>
          <a:effectLst/>
        </p:spPr>
        <p:txBody>
          <a:bodyPr wrap="square" lIns="92027" tIns="46014" rIns="92027" bIns="46014">
            <a:spAutoFit/>
          </a:bodyPr>
          <a:lstStyle/>
          <a:p>
            <a:pPr>
              <a:defRPr/>
            </a:pPr>
            <a:endParaRPr lang="en-US" sz="1798">
              <a:solidFill>
                <a:schemeClr val="bg2">
                  <a:lumMod val="10000"/>
                </a:schemeClr>
              </a:solidFill>
            </a:endParaRPr>
          </a:p>
        </p:txBody>
      </p:sp>
      <p:sp>
        <p:nvSpPr>
          <p:cNvPr id="184" name="Line 54"/>
          <p:cNvSpPr>
            <a:spLocks noChangeShapeType="1"/>
          </p:cNvSpPr>
          <p:nvPr/>
        </p:nvSpPr>
        <p:spPr bwMode="auto">
          <a:xfrm flipV="1">
            <a:off x="6619031" y="3667486"/>
            <a:ext cx="1" cy="187803"/>
          </a:xfrm>
          <a:prstGeom prst="line">
            <a:avLst/>
          </a:prstGeom>
          <a:noFill/>
          <a:ln w="12700">
            <a:solidFill>
              <a:schemeClr val="tx1"/>
            </a:solidFill>
            <a:round/>
            <a:headEnd type="oval" w="sm" len="sm"/>
            <a:tailEnd type="oval" w="sm" len="sm"/>
          </a:ln>
          <a:effectLst/>
        </p:spPr>
        <p:txBody>
          <a:bodyPr wrap="square" lIns="92027" tIns="46014" rIns="92027" bIns="46014">
            <a:spAutoFit/>
          </a:bodyPr>
          <a:lstStyle/>
          <a:p>
            <a:pPr>
              <a:defRPr/>
            </a:pPr>
            <a:endParaRPr lang="en-US" sz="1600">
              <a:solidFill>
                <a:schemeClr val="bg2">
                  <a:lumMod val="10000"/>
                </a:schemeClr>
              </a:solidFill>
            </a:endParaRPr>
          </a:p>
        </p:txBody>
      </p:sp>
      <p:sp>
        <p:nvSpPr>
          <p:cNvPr id="208" name="Text Box 30"/>
          <p:cNvSpPr txBox="1">
            <a:spLocks noChangeArrowheads="1"/>
          </p:cNvSpPr>
          <p:nvPr/>
        </p:nvSpPr>
        <p:spPr bwMode="auto">
          <a:xfrm>
            <a:off x="6092766" y="3460384"/>
            <a:ext cx="540509" cy="123111"/>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solidFill>
                  <a:schemeClr val="bg2">
                    <a:lumMod val="10000"/>
                  </a:schemeClr>
                </a:solidFill>
              </a:rPr>
              <a:t>EBS App VM </a:t>
            </a:r>
          </a:p>
        </p:txBody>
      </p:sp>
      <p:grpSp>
        <p:nvGrpSpPr>
          <p:cNvPr id="209" name="Group 208"/>
          <p:cNvGrpSpPr/>
          <p:nvPr/>
        </p:nvGrpSpPr>
        <p:grpSpPr>
          <a:xfrm>
            <a:off x="6114375" y="2882216"/>
            <a:ext cx="505063" cy="549829"/>
            <a:chOff x="4174173" y="2103309"/>
            <a:chExt cx="639069" cy="695710"/>
          </a:xfrm>
        </p:grpSpPr>
        <p:grpSp>
          <p:nvGrpSpPr>
            <p:cNvPr id="210" name="Group 120"/>
            <p:cNvGrpSpPr/>
            <p:nvPr/>
          </p:nvGrpSpPr>
          <p:grpSpPr>
            <a:xfrm>
              <a:off x="4235962" y="2181412"/>
              <a:ext cx="502281" cy="548163"/>
              <a:chOff x="2505075" y="2108200"/>
              <a:chExt cx="330200" cy="360363"/>
            </a:xfrm>
            <a:solidFill>
              <a:srgbClr val="F80000"/>
            </a:solidFill>
          </p:grpSpPr>
          <p:sp>
            <p:nvSpPr>
              <p:cNvPr id="212" name="Freeform 211"/>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1798">
                  <a:solidFill>
                    <a:schemeClr val="bg2">
                      <a:lumMod val="10000"/>
                    </a:schemeClr>
                  </a:solidFill>
                </a:endParaRPr>
              </a:p>
            </p:txBody>
          </p:sp>
          <p:sp>
            <p:nvSpPr>
              <p:cNvPr id="213" name="Freeform 212"/>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1798">
                  <a:solidFill>
                    <a:schemeClr val="bg2">
                      <a:lumMod val="10000"/>
                    </a:schemeClr>
                  </a:solidFill>
                </a:endParaRPr>
              </a:p>
            </p:txBody>
          </p:sp>
        </p:grpSp>
        <p:sp>
          <p:nvSpPr>
            <p:cNvPr id="211" name="Rectangle 210"/>
            <p:cNvSpPr/>
            <p:nvPr/>
          </p:nvSpPr>
          <p:spPr>
            <a:xfrm>
              <a:off x="4174173" y="2103309"/>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92" tIns="45696" rIns="91392" bIns="45696" numCol="1" spcCol="0" rtlCol="0" fromWordArt="0" anchor="ctr" anchorCtr="0" forceAA="0" compatLnSpc="1">
              <a:prstTxWarp prst="textNoShape">
                <a:avLst/>
              </a:prstTxWarp>
              <a:noAutofit/>
            </a:bodyPr>
            <a:lstStyle/>
            <a:p>
              <a:pPr algn="ctr">
                <a:lnSpc>
                  <a:spcPct val="90000"/>
                </a:lnSpc>
              </a:pPr>
              <a:endParaRPr lang="en-US" sz="1798">
                <a:solidFill>
                  <a:schemeClr val="bg2">
                    <a:lumMod val="10000"/>
                  </a:schemeClr>
                </a:solidFill>
              </a:endParaRPr>
            </a:p>
          </p:txBody>
        </p:sp>
      </p:grpSp>
      <p:sp>
        <p:nvSpPr>
          <p:cNvPr id="232" name="Text Box 30"/>
          <p:cNvSpPr txBox="1">
            <a:spLocks noChangeArrowheads="1"/>
          </p:cNvSpPr>
          <p:nvPr/>
        </p:nvSpPr>
        <p:spPr bwMode="auto">
          <a:xfrm>
            <a:off x="6726157" y="3398862"/>
            <a:ext cx="540509" cy="246157"/>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solidFill>
                  <a:schemeClr val="bg2">
                    <a:lumMod val="10000"/>
                  </a:schemeClr>
                </a:solidFill>
              </a:rPr>
              <a:t>Concurrent Mgr. VM</a:t>
            </a:r>
          </a:p>
        </p:txBody>
      </p:sp>
      <p:grpSp>
        <p:nvGrpSpPr>
          <p:cNvPr id="234" name="Group 233"/>
          <p:cNvGrpSpPr/>
          <p:nvPr/>
        </p:nvGrpSpPr>
        <p:grpSpPr>
          <a:xfrm>
            <a:off x="6740828" y="2887304"/>
            <a:ext cx="505063" cy="549829"/>
            <a:chOff x="4174173" y="2103309"/>
            <a:chExt cx="639069" cy="695710"/>
          </a:xfrm>
        </p:grpSpPr>
        <p:grpSp>
          <p:nvGrpSpPr>
            <p:cNvPr id="235" name="Group 120"/>
            <p:cNvGrpSpPr/>
            <p:nvPr/>
          </p:nvGrpSpPr>
          <p:grpSpPr>
            <a:xfrm>
              <a:off x="4235962" y="2181412"/>
              <a:ext cx="502281" cy="548163"/>
              <a:chOff x="2505075" y="2108200"/>
              <a:chExt cx="330200" cy="360363"/>
            </a:xfrm>
            <a:solidFill>
              <a:srgbClr val="F80000"/>
            </a:solidFill>
          </p:grpSpPr>
          <p:sp>
            <p:nvSpPr>
              <p:cNvPr id="237" name="Freeform 236"/>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1798">
                  <a:solidFill>
                    <a:schemeClr val="bg2">
                      <a:lumMod val="10000"/>
                    </a:schemeClr>
                  </a:solidFill>
                </a:endParaRPr>
              </a:p>
            </p:txBody>
          </p:sp>
          <p:sp>
            <p:nvSpPr>
              <p:cNvPr id="238" name="Freeform 237"/>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1798">
                  <a:solidFill>
                    <a:schemeClr val="bg2">
                      <a:lumMod val="10000"/>
                    </a:schemeClr>
                  </a:solidFill>
                </a:endParaRPr>
              </a:p>
            </p:txBody>
          </p:sp>
        </p:grpSp>
        <p:sp>
          <p:nvSpPr>
            <p:cNvPr id="236" name="Rectangle 235"/>
            <p:cNvSpPr/>
            <p:nvPr/>
          </p:nvSpPr>
          <p:spPr>
            <a:xfrm>
              <a:off x="4174173" y="2103309"/>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92" tIns="45696" rIns="91392" bIns="45696" numCol="1" spcCol="0" rtlCol="0" fromWordArt="0" anchor="ctr" anchorCtr="0" forceAA="0" compatLnSpc="1">
              <a:prstTxWarp prst="textNoShape">
                <a:avLst/>
              </a:prstTxWarp>
              <a:noAutofit/>
            </a:bodyPr>
            <a:lstStyle/>
            <a:p>
              <a:pPr algn="ctr">
                <a:lnSpc>
                  <a:spcPct val="90000"/>
                </a:lnSpc>
              </a:pPr>
              <a:endParaRPr lang="en-US" sz="1798">
                <a:solidFill>
                  <a:schemeClr val="bg2">
                    <a:lumMod val="10000"/>
                  </a:schemeClr>
                </a:solidFill>
              </a:endParaRPr>
            </a:p>
          </p:txBody>
        </p:sp>
      </p:grpSp>
      <p:sp>
        <p:nvSpPr>
          <p:cNvPr id="241" name="Rectangle 240"/>
          <p:cNvSpPr/>
          <p:nvPr/>
        </p:nvSpPr>
        <p:spPr>
          <a:xfrm>
            <a:off x="6330003" y="4069363"/>
            <a:ext cx="521491" cy="571917"/>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92" tIns="45696" rIns="91392" bIns="45696" numCol="1" spcCol="0" rtlCol="0" fromWordArt="0" anchor="ctr" anchorCtr="0" forceAA="0" compatLnSpc="1">
            <a:prstTxWarp prst="textNoShape">
              <a:avLst/>
            </a:prstTxWarp>
            <a:noAutofit/>
          </a:bodyPr>
          <a:lstStyle/>
          <a:p>
            <a:pPr algn="ctr">
              <a:lnSpc>
                <a:spcPct val="90000"/>
              </a:lnSpc>
            </a:pPr>
            <a:endParaRPr lang="en-US" sz="1798">
              <a:solidFill>
                <a:schemeClr val="bg2">
                  <a:lumMod val="10000"/>
                </a:schemeClr>
              </a:solidFill>
            </a:endParaRPr>
          </a:p>
        </p:txBody>
      </p:sp>
      <p:sp>
        <p:nvSpPr>
          <p:cNvPr id="262" name="TextBox 261"/>
          <p:cNvSpPr txBox="1"/>
          <p:nvPr/>
        </p:nvSpPr>
        <p:spPr>
          <a:xfrm>
            <a:off x="5447778" y="4774604"/>
            <a:ext cx="456157" cy="168949"/>
          </a:xfrm>
          <a:prstGeom prst="rect">
            <a:avLst/>
          </a:prstGeom>
          <a:noFill/>
        </p:spPr>
        <p:txBody>
          <a:bodyPr wrap="square" lIns="0" tIns="0" rIns="0" bIns="0" rtlCol="0">
            <a:noAutofit/>
          </a:bodyPr>
          <a:lstStyle/>
          <a:p>
            <a:pPr>
              <a:lnSpc>
                <a:spcPct val="90000"/>
              </a:lnSpc>
            </a:pPr>
            <a:r>
              <a:rPr lang="en-US" sz="800" dirty="0">
                <a:solidFill>
                  <a:schemeClr val="bg2">
                    <a:lumMod val="10000"/>
                  </a:schemeClr>
                </a:solidFill>
              </a:rPr>
              <a:t>Subnet A</a:t>
            </a:r>
          </a:p>
        </p:txBody>
      </p:sp>
      <p:sp>
        <p:nvSpPr>
          <p:cNvPr id="263" name="TextBox 262"/>
          <p:cNvSpPr txBox="1"/>
          <p:nvPr/>
        </p:nvSpPr>
        <p:spPr>
          <a:xfrm>
            <a:off x="7084298" y="3623400"/>
            <a:ext cx="456157" cy="168949"/>
          </a:xfrm>
          <a:prstGeom prst="rect">
            <a:avLst/>
          </a:prstGeom>
          <a:noFill/>
        </p:spPr>
        <p:txBody>
          <a:bodyPr wrap="square" lIns="0" tIns="0" rIns="0" bIns="0" rtlCol="0">
            <a:noAutofit/>
          </a:bodyPr>
          <a:lstStyle/>
          <a:p>
            <a:pPr>
              <a:lnSpc>
                <a:spcPct val="90000"/>
              </a:lnSpc>
            </a:pPr>
            <a:r>
              <a:rPr lang="en-US" sz="800" dirty="0">
                <a:solidFill>
                  <a:schemeClr val="bg2">
                    <a:lumMod val="10000"/>
                  </a:schemeClr>
                </a:solidFill>
              </a:rPr>
              <a:t>Subnet B</a:t>
            </a:r>
          </a:p>
        </p:txBody>
      </p:sp>
      <p:sp>
        <p:nvSpPr>
          <p:cNvPr id="264" name="TextBox 263"/>
          <p:cNvSpPr txBox="1"/>
          <p:nvPr/>
        </p:nvSpPr>
        <p:spPr>
          <a:xfrm>
            <a:off x="7058365" y="4763648"/>
            <a:ext cx="456157" cy="168949"/>
          </a:xfrm>
          <a:prstGeom prst="rect">
            <a:avLst/>
          </a:prstGeom>
          <a:noFill/>
        </p:spPr>
        <p:txBody>
          <a:bodyPr wrap="square" lIns="0" tIns="0" rIns="0" bIns="0" rtlCol="0">
            <a:noAutofit/>
          </a:bodyPr>
          <a:lstStyle/>
          <a:p>
            <a:pPr>
              <a:lnSpc>
                <a:spcPct val="90000"/>
              </a:lnSpc>
            </a:pPr>
            <a:r>
              <a:rPr lang="en-US" sz="800" dirty="0">
                <a:solidFill>
                  <a:schemeClr val="bg2">
                    <a:lumMod val="10000"/>
                  </a:schemeClr>
                </a:solidFill>
              </a:rPr>
              <a:t>Subnet C</a:t>
            </a:r>
          </a:p>
        </p:txBody>
      </p:sp>
      <p:sp>
        <p:nvSpPr>
          <p:cNvPr id="383" name="Rectangle 382"/>
          <p:cNvSpPr/>
          <p:nvPr/>
        </p:nvSpPr>
        <p:spPr>
          <a:xfrm>
            <a:off x="6787612" y="1388769"/>
            <a:ext cx="845380" cy="341454"/>
          </a:xfrm>
          <a:prstGeom prst="rect">
            <a:avLst/>
          </a:prstGeom>
        </p:spPr>
        <p:style>
          <a:lnRef idx="2">
            <a:schemeClr val="accent4"/>
          </a:lnRef>
          <a:fillRef idx="1">
            <a:schemeClr val="lt1"/>
          </a:fillRef>
          <a:effectRef idx="0">
            <a:schemeClr val="accent4"/>
          </a:effectRef>
          <a:fontRef idx="minor">
            <a:schemeClr val="dk1"/>
          </a:fontRef>
        </p:style>
        <p:txBody>
          <a:bodyPr wrap="square">
            <a:spAutoFit/>
          </a:bodyPr>
          <a:lstStyle/>
          <a:p>
            <a:pPr algn="ctr">
              <a:lnSpc>
                <a:spcPct val="90000"/>
              </a:lnSpc>
            </a:pPr>
            <a:r>
              <a:rPr lang="en-US" altLang="en-US" sz="900" b="1" dirty="0">
                <a:solidFill>
                  <a:schemeClr val="bg2">
                    <a:lumMod val="10000"/>
                  </a:schemeClr>
                </a:solidFill>
              </a:rPr>
              <a:t>External </a:t>
            </a:r>
          </a:p>
          <a:p>
            <a:pPr algn="ctr">
              <a:lnSpc>
                <a:spcPct val="90000"/>
              </a:lnSpc>
            </a:pPr>
            <a:r>
              <a:rPr lang="en-US" altLang="en-US" sz="900" b="1" dirty="0">
                <a:solidFill>
                  <a:schemeClr val="bg2">
                    <a:lumMod val="10000"/>
                  </a:schemeClr>
                </a:solidFill>
              </a:rPr>
              <a:t>Web Client</a:t>
            </a:r>
          </a:p>
        </p:txBody>
      </p:sp>
      <p:cxnSp>
        <p:nvCxnSpPr>
          <p:cNvPr id="384" name="Straight Arrow Connector 383"/>
          <p:cNvCxnSpPr/>
          <p:nvPr/>
        </p:nvCxnSpPr>
        <p:spPr>
          <a:xfrm flipH="1">
            <a:off x="6163099" y="1548070"/>
            <a:ext cx="563586" cy="0"/>
          </a:xfrm>
          <a:prstGeom prst="straightConnector1">
            <a:avLst/>
          </a:prstGeom>
          <a:ln w="19050">
            <a:solidFill>
              <a:schemeClr val="accent5"/>
            </a:solidFill>
            <a:miter lim="800000"/>
            <a:tailEnd type="arrow"/>
          </a:ln>
        </p:spPr>
        <p:style>
          <a:lnRef idx="1">
            <a:schemeClr val="accent1"/>
          </a:lnRef>
          <a:fillRef idx="0">
            <a:schemeClr val="accent1"/>
          </a:fillRef>
          <a:effectRef idx="0">
            <a:schemeClr val="accent1"/>
          </a:effectRef>
          <a:fontRef idx="minor">
            <a:schemeClr val="tx1"/>
          </a:fontRef>
        </p:style>
      </p:cxnSp>
      <p:grpSp>
        <p:nvGrpSpPr>
          <p:cNvPr id="562" name="Group 561"/>
          <p:cNvGrpSpPr/>
          <p:nvPr/>
        </p:nvGrpSpPr>
        <p:grpSpPr>
          <a:xfrm>
            <a:off x="4258145" y="3716811"/>
            <a:ext cx="638903" cy="695529"/>
            <a:chOff x="7231996" y="2103309"/>
            <a:chExt cx="639069" cy="695710"/>
          </a:xfrm>
        </p:grpSpPr>
        <p:grpSp>
          <p:nvGrpSpPr>
            <p:cNvPr id="563" name="Group 562"/>
            <p:cNvGrpSpPr/>
            <p:nvPr/>
          </p:nvGrpSpPr>
          <p:grpSpPr>
            <a:xfrm>
              <a:off x="7307489" y="2184465"/>
              <a:ext cx="488082" cy="533399"/>
              <a:chOff x="4448175" y="3117850"/>
              <a:chExt cx="1265238" cy="1382713"/>
            </a:xfrm>
            <a:solidFill>
              <a:srgbClr val="F80000"/>
            </a:solidFill>
          </p:grpSpPr>
          <p:sp>
            <p:nvSpPr>
              <p:cNvPr id="565" name="Freeform 1"/>
              <p:cNvSpPr>
                <a:spLocks noChangeArrowheads="1"/>
              </p:cNvSpPr>
              <p:nvPr/>
            </p:nvSpPr>
            <p:spPr bwMode="auto">
              <a:xfrm>
                <a:off x="5006975" y="3382963"/>
                <a:ext cx="153988" cy="544512"/>
              </a:xfrm>
              <a:custGeom>
                <a:avLst/>
                <a:gdLst>
                  <a:gd name="T0" fmla="*/ 267 w 429"/>
                  <a:gd name="T1" fmla="*/ 369 h 1512"/>
                  <a:gd name="T2" fmla="*/ 428 w 429"/>
                  <a:gd name="T3" fmla="*/ 369 h 1512"/>
                  <a:gd name="T4" fmla="*/ 214 w 429"/>
                  <a:gd name="T5" fmla="*/ 0 h 1512"/>
                  <a:gd name="T6" fmla="*/ 0 w 429"/>
                  <a:gd name="T7" fmla="*/ 369 h 1512"/>
                  <a:gd name="T8" fmla="*/ 161 w 429"/>
                  <a:gd name="T9" fmla="*/ 369 h 1512"/>
                  <a:gd name="T10" fmla="*/ 161 w 429"/>
                  <a:gd name="T11" fmla="*/ 1142 h 1512"/>
                  <a:gd name="T12" fmla="*/ 0 w 429"/>
                  <a:gd name="T13" fmla="*/ 1142 h 1512"/>
                  <a:gd name="T14" fmla="*/ 214 w 429"/>
                  <a:gd name="T15" fmla="*/ 1511 h 1512"/>
                  <a:gd name="T16" fmla="*/ 428 w 429"/>
                  <a:gd name="T17" fmla="*/ 1142 h 1512"/>
                  <a:gd name="T18" fmla="*/ 267 w 429"/>
                  <a:gd name="T19" fmla="*/ 1142 h 1512"/>
                  <a:gd name="T20" fmla="*/ 267 w 429"/>
                  <a:gd name="T21" fmla="*/ 369 h 15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29" h="1512">
                    <a:moveTo>
                      <a:pt x="267" y="369"/>
                    </a:moveTo>
                    <a:lnTo>
                      <a:pt x="428" y="369"/>
                    </a:lnTo>
                    <a:lnTo>
                      <a:pt x="214" y="0"/>
                    </a:lnTo>
                    <a:lnTo>
                      <a:pt x="0" y="369"/>
                    </a:lnTo>
                    <a:lnTo>
                      <a:pt x="161" y="369"/>
                    </a:lnTo>
                    <a:lnTo>
                      <a:pt x="161" y="1142"/>
                    </a:lnTo>
                    <a:lnTo>
                      <a:pt x="0" y="1142"/>
                    </a:lnTo>
                    <a:lnTo>
                      <a:pt x="214" y="1511"/>
                    </a:lnTo>
                    <a:lnTo>
                      <a:pt x="428" y="1142"/>
                    </a:lnTo>
                    <a:lnTo>
                      <a:pt x="267" y="1142"/>
                    </a:lnTo>
                    <a:lnTo>
                      <a:pt x="267" y="36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chemeClr val="bg2">
                      <a:lumMod val="10000"/>
                    </a:schemeClr>
                  </a:solidFill>
                </a:endParaRPr>
              </a:p>
            </p:txBody>
          </p:sp>
          <p:sp>
            <p:nvSpPr>
              <p:cNvPr id="566" name="Freeform 2"/>
              <p:cNvSpPr>
                <a:spLocks noChangeArrowheads="1"/>
              </p:cNvSpPr>
              <p:nvPr/>
            </p:nvSpPr>
            <p:spPr bwMode="auto">
              <a:xfrm>
                <a:off x="4806950" y="3578225"/>
                <a:ext cx="228600" cy="153988"/>
              </a:xfrm>
              <a:custGeom>
                <a:avLst/>
                <a:gdLst>
                  <a:gd name="T0" fmla="*/ 632 w 633"/>
                  <a:gd name="T1" fmla="*/ 214 h 429"/>
                  <a:gd name="T2" fmla="*/ 259 w 633"/>
                  <a:gd name="T3" fmla="*/ 0 h 429"/>
                  <a:gd name="T4" fmla="*/ 259 w 633"/>
                  <a:gd name="T5" fmla="*/ 160 h 429"/>
                  <a:gd name="T6" fmla="*/ 0 w 633"/>
                  <a:gd name="T7" fmla="*/ 160 h 429"/>
                  <a:gd name="T8" fmla="*/ 0 w 633"/>
                  <a:gd name="T9" fmla="*/ 268 h 429"/>
                  <a:gd name="T10" fmla="*/ 259 w 633"/>
                  <a:gd name="T11" fmla="*/ 268 h 429"/>
                  <a:gd name="T12" fmla="*/ 259 w 633"/>
                  <a:gd name="T13" fmla="*/ 428 h 429"/>
                  <a:gd name="T14" fmla="*/ 632 w 633"/>
                  <a:gd name="T15" fmla="*/ 214 h 4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33" h="429">
                    <a:moveTo>
                      <a:pt x="632" y="214"/>
                    </a:moveTo>
                    <a:lnTo>
                      <a:pt x="259" y="0"/>
                    </a:lnTo>
                    <a:lnTo>
                      <a:pt x="259" y="160"/>
                    </a:lnTo>
                    <a:lnTo>
                      <a:pt x="0" y="160"/>
                    </a:lnTo>
                    <a:lnTo>
                      <a:pt x="0" y="268"/>
                    </a:lnTo>
                    <a:lnTo>
                      <a:pt x="259" y="268"/>
                    </a:lnTo>
                    <a:lnTo>
                      <a:pt x="259" y="428"/>
                    </a:lnTo>
                    <a:lnTo>
                      <a:pt x="632" y="214"/>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chemeClr val="bg2">
                      <a:lumMod val="10000"/>
                    </a:schemeClr>
                  </a:solidFill>
                </a:endParaRPr>
              </a:p>
            </p:txBody>
          </p:sp>
          <p:sp>
            <p:nvSpPr>
              <p:cNvPr id="567" name="Freeform 3"/>
              <p:cNvSpPr>
                <a:spLocks noChangeArrowheads="1"/>
              </p:cNvSpPr>
              <p:nvPr/>
            </p:nvSpPr>
            <p:spPr bwMode="auto">
              <a:xfrm>
                <a:off x="5133975" y="3578225"/>
                <a:ext cx="228600" cy="153988"/>
              </a:xfrm>
              <a:custGeom>
                <a:avLst/>
                <a:gdLst>
                  <a:gd name="T0" fmla="*/ 373 w 633"/>
                  <a:gd name="T1" fmla="*/ 0 h 429"/>
                  <a:gd name="T2" fmla="*/ 0 w 633"/>
                  <a:gd name="T3" fmla="*/ 214 h 429"/>
                  <a:gd name="T4" fmla="*/ 373 w 633"/>
                  <a:gd name="T5" fmla="*/ 428 h 429"/>
                  <a:gd name="T6" fmla="*/ 373 w 633"/>
                  <a:gd name="T7" fmla="*/ 268 h 429"/>
                  <a:gd name="T8" fmla="*/ 632 w 633"/>
                  <a:gd name="T9" fmla="*/ 268 h 429"/>
                  <a:gd name="T10" fmla="*/ 632 w 633"/>
                  <a:gd name="T11" fmla="*/ 160 h 429"/>
                  <a:gd name="T12" fmla="*/ 373 w 633"/>
                  <a:gd name="T13" fmla="*/ 160 h 429"/>
                  <a:gd name="T14" fmla="*/ 373 w 633"/>
                  <a:gd name="T15" fmla="*/ 0 h 4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33" h="429">
                    <a:moveTo>
                      <a:pt x="373" y="0"/>
                    </a:moveTo>
                    <a:lnTo>
                      <a:pt x="0" y="214"/>
                    </a:lnTo>
                    <a:lnTo>
                      <a:pt x="373" y="428"/>
                    </a:lnTo>
                    <a:lnTo>
                      <a:pt x="373" y="268"/>
                    </a:lnTo>
                    <a:lnTo>
                      <a:pt x="632" y="268"/>
                    </a:lnTo>
                    <a:lnTo>
                      <a:pt x="632" y="160"/>
                    </a:lnTo>
                    <a:lnTo>
                      <a:pt x="373" y="160"/>
                    </a:lnTo>
                    <a:lnTo>
                      <a:pt x="373"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chemeClr val="bg2">
                      <a:lumMod val="10000"/>
                    </a:schemeClr>
                  </a:solidFill>
                </a:endParaRPr>
              </a:p>
            </p:txBody>
          </p:sp>
          <p:sp>
            <p:nvSpPr>
              <p:cNvPr id="568" name="Freeform 4"/>
              <p:cNvSpPr>
                <a:spLocks noChangeArrowheads="1"/>
              </p:cNvSpPr>
              <p:nvPr/>
            </p:nvSpPr>
            <p:spPr bwMode="auto">
              <a:xfrm>
                <a:off x="5048250" y="4208463"/>
                <a:ext cx="57150" cy="46037"/>
              </a:xfrm>
              <a:custGeom>
                <a:avLst/>
                <a:gdLst>
                  <a:gd name="T0" fmla="*/ 131 w 158"/>
                  <a:gd name="T1" fmla="*/ 11 h 130"/>
                  <a:gd name="T2" fmla="*/ 67 w 158"/>
                  <a:gd name="T3" fmla="*/ 0 h 130"/>
                  <a:gd name="T4" fmla="*/ 0 w 158"/>
                  <a:gd name="T5" fmla="*/ 0 h 130"/>
                  <a:gd name="T6" fmla="*/ 0 w 158"/>
                  <a:gd name="T7" fmla="*/ 129 h 130"/>
                  <a:gd name="T8" fmla="*/ 81 w 158"/>
                  <a:gd name="T9" fmla="*/ 129 h 130"/>
                  <a:gd name="T10" fmla="*/ 131 w 158"/>
                  <a:gd name="T11" fmla="*/ 115 h 130"/>
                  <a:gd name="T12" fmla="*/ 157 w 158"/>
                  <a:gd name="T13" fmla="*/ 62 h 130"/>
                  <a:gd name="T14" fmla="*/ 131 w 158"/>
                  <a:gd name="T15" fmla="*/ 11 h 1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8" h="130">
                    <a:moveTo>
                      <a:pt x="131" y="11"/>
                    </a:moveTo>
                    <a:cubicBezTo>
                      <a:pt x="114" y="0"/>
                      <a:pt x="98" y="0"/>
                      <a:pt x="67" y="0"/>
                    </a:cubicBezTo>
                    <a:lnTo>
                      <a:pt x="0" y="0"/>
                    </a:lnTo>
                    <a:lnTo>
                      <a:pt x="0" y="129"/>
                    </a:lnTo>
                    <a:lnTo>
                      <a:pt x="81" y="129"/>
                    </a:lnTo>
                    <a:cubicBezTo>
                      <a:pt x="93" y="129"/>
                      <a:pt x="114" y="129"/>
                      <a:pt x="131" y="115"/>
                    </a:cubicBezTo>
                    <a:cubicBezTo>
                      <a:pt x="140" y="110"/>
                      <a:pt x="157" y="93"/>
                      <a:pt x="157" y="62"/>
                    </a:cubicBezTo>
                    <a:cubicBezTo>
                      <a:pt x="157" y="31"/>
                      <a:pt x="140" y="17"/>
                      <a:pt x="131" y="1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chemeClr val="bg2">
                      <a:lumMod val="10000"/>
                    </a:schemeClr>
                  </a:solidFill>
                </a:endParaRPr>
              </a:p>
            </p:txBody>
          </p:sp>
          <p:sp>
            <p:nvSpPr>
              <p:cNvPr id="569" name="Freeform 5"/>
              <p:cNvSpPr>
                <a:spLocks noChangeArrowheads="1"/>
              </p:cNvSpPr>
              <p:nvPr/>
            </p:nvSpPr>
            <p:spPr bwMode="auto">
              <a:xfrm>
                <a:off x="4875213" y="4210050"/>
                <a:ext cx="68262" cy="114300"/>
              </a:xfrm>
              <a:custGeom>
                <a:avLst/>
                <a:gdLst>
                  <a:gd name="T0" fmla="*/ 104 w 190"/>
                  <a:gd name="T1" fmla="*/ 9 h 317"/>
                  <a:gd name="T2" fmla="*/ 0 w 190"/>
                  <a:gd name="T3" fmla="*/ 3 h 317"/>
                  <a:gd name="T4" fmla="*/ 0 w 190"/>
                  <a:gd name="T5" fmla="*/ 316 h 317"/>
                  <a:gd name="T6" fmla="*/ 39 w 190"/>
                  <a:gd name="T7" fmla="*/ 316 h 317"/>
                  <a:gd name="T8" fmla="*/ 146 w 190"/>
                  <a:gd name="T9" fmla="*/ 285 h 317"/>
                  <a:gd name="T10" fmla="*/ 189 w 190"/>
                  <a:gd name="T11" fmla="*/ 153 h 317"/>
                  <a:gd name="T12" fmla="*/ 104 w 190"/>
                  <a:gd name="T13" fmla="*/ 9 h 317"/>
                </a:gdLst>
                <a:ahLst/>
                <a:cxnLst>
                  <a:cxn ang="0">
                    <a:pos x="T0" y="T1"/>
                  </a:cxn>
                  <a:cxn ang="0">
                    <a:pos x="T2" y="T3"/>
                  </a:cxn>
                  <a:cxn ang="0">
                    <a:pos x="T4" y="T5"/>
                  </a:cxn>
                  <a:cxn ang="0">
                    <a:pos x="T6" y="T7"/>
                  </a:cxn>
                  <a:cxn ang="0">
                    <a:pos x="T8" y="T9"/>
                  </a:cxn>
                  <a:cxn ang="0">
                    <a:pos x="T10" y="T11"/>
                  </a:cxn>
                  <a:cxn ang="0">
                    <a:pos x="T12" y="T13"/>
                  </a:cxn>
                </a:cxnLst>
                <a:rect l="0" t="0" r="r" b="b"/>
                <a:pathLst>
                  <a:path w="190" h="317">
                    <a:moveTo>
                      <a:pt x="104" y="9"/>
                    </a:moveTo>
                    <a:cubicBezTo>
                      <a:pt x="84" y="3"/>
                      <a:pt x="56" y="0"/>
                      <a:pt x="0" y="3"/>
                    </a:cubicBezTo>
                    <a:lnTo>
                      <a:pt x="0" y="316"/>
                    </a:lnTo>
                    <a:cubicBezTo>
                      <a:pt x="11" y="316"/>
                      <a:pt x="28" y="316"/>
                      <a:pt x="39" y="316"/>
                    </a:cubicBezTo>
                    <a:cubicBezTo>
                      <a:pt x="82" y="316"/>
                      <a:pt x="117" y="314"/>
                      <a:pt x="146" y="285"/>
                    </a:cubicBezTo>
                    <a:cubicBezTo>
                      <a:pt x="185" y="246"/>
                      <a:pt x="189" y="175"/>
                      <a:pt x="189" y="153"/>
                    </a:cubicBezTo>
                    <a:cubicBezTo>
                      <a:pt x="189" y="85"/>
                      <a:pt x="166" y="26"/>
                      <a:pt x="104" y="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chemeClr val="bg2">
                      <a:lumMod val="10000"/>
                    </a:schemeClr>
                  </a:solidFill>
                </a:endParaRPr>
              </a:p>
            </p:txBody>
          </p:sp>
          <p:sp>
            <p:nvSpPr>
              <p:cNvPr id="570" name="Freeform 6"/>
              <p:cNvSpPr>
                <a:spLocks noChangeArrowheads="1"/>
              </p:cNvSpPr>
              <p:nvPr/>
            </p:nvSpPr>
            <p:spPr bwMode="auto">
              <a:xfrm>
                <a:off x="4448175" y="3117850"/>
                <a:ext cx="1265238" cy="1382713"/>
              </a:xfrm>
              <a:custGeom>
                <a:avLst/>
                <a:gdLst>
                  <a:gd name="T0" fmla="*/ 3320 w 3516"/>
                  <a:gd name="T1" fmla="*/ 0 h 3840"/>
                  <a:gd name="T2" fmla="*/ 195 w 3516"/>
                  <a:gd name="T3" fmla="*/ 0 h 3840"/>
                  <a:gd name="T4" fmla="*/ 0 w 3516"/>
                  <a:gd name="T5" fmla="*/ 191 h 3840"/>
                  <a:gd name="T6" fmla="*/ 0 w 3516"/>
                  <a:gd name="T7" fmla="*/ 3644 h 3840"/>
                  <a:gd name="T8" fmla="*/ 195 w 3516"/>
                  <a:gd name="T9" fmla="*/ 3839 h 3840"/>
                  <a:gd name="T10" fmla="*/ 3320 w 3516"/>
                  <a:gd name="T11" fmla="*/ 3839 h 3840"/>
                  <a:gd name="T12" fmla="*/ 3515 w 3516"/>
                  <a:gd name="T13" fmla="*/ 3644 h 3840"/>
                  <a:gd name="T14" fmla="*/ 3515 w 3516"/>
                  <a:gd name="T15" fmla="*/ 191 h 3840"/>
                  <a:gd name="T16" fmla="*/ 3320 w 3516"/>
                  <a:gd name="T17" fmla="*/ 0 h 3840"/>
                  <a:gd name="T18" fmla="*/ 1315 w 3516"/>
                  <a:gd name="T19" fmla="*/ 3421 h 3840"/>
                  <a:gd name="T20" fmla="*/ 1230 w 3516"/>
                  <a:gd name="T21" fmla="*/ 3427 h 3840"/>
                  <a:gd name="T22" fmla="*/ 1083 w 3516"/>
                  <a:gd name="T23" fmla="*/ 3427 h 3840"/>
                  <a:gd name="T24" fmla="*/ 1083 w 3516"/>
                  <a:gd name="T25" fmla="*/ 2961 h 3840"/>
                  <a:gd name="T26" fmla="*/ 1239 w 3516"/>
                  <a:gd name="T27" fmla="*/ 2961 h 3840"/>
                  <a:gd name="T28" fmla="*/ 1399 w 3516"/>
                  <a:gd name="T29" fmla="*/ 3003 h 3840"/>
                  <a:gd name="T30" fmla="*/ 1478 w 3516"/>
                  <a:gd name="T31" fmla="*/ 3187 h 3840"/>
                  <a:gd name="T32" fmla="*/ 1315 w 3516"/>
                  <a:gd name="T33" fmla="*/ 3421 h 3840"/>
                  <a:gd name="T34" fmla="*/ 1805 w 3516"/>
                  <a:gd name="T35" fmla="*/ 3263 h 3840"/>
                  <a:gd name="T36" fmla="*/ 1755 w 3516"/>
                  <a:gd name="T37" fmla="*/ 3238 h 3840"/>
                  <a:gd name="T38" fmla="*/ 1667 w 3516"/>
                  <a:gd name="T39" fmla="*/ 3238 h 3840"/>
                  <a:gd name="T40" fmla="*/ 1667 w 3516"/>
                  <a:gd name="T41" fmla="*/ 3427 h 3840"/>
                  <a:gd name="T42" fmla="*/ 1566 w 3516"/>
                  <a:gd name="T43" fmla="*/ 3427 h 3840"/>
                  <a:gd name="T44" fmla="*/ 1566 w 3516"/>
                  <a:gd name="T45" fmla="*/ 2958 h 3840"/>
                  <a:gd name="T46" fmla="*/ 1744 w 3516"/>
                  <a:gd name="T47" fmla="*/ 2958 h 3840"/>
                  <a:gd name="T48" fmla="*/ 1884 w 3516"/>
                  <a:gd name="T49" fmla="*/ 2989 h 3840"/>
                  <a:gd name="T50" fmla="*/ 1923 w 3516"/>
                  <a:gd name="T51" fmla="*/ 3080 h 3840"/>
                  <a:gd name="T52" fmla="*/ 1824 w 3516"/>
                  <a:gd name="T53" fmla="*/ 3195 h 3840"/>
                  <a:gd name="T54" fmla="*/ 1909 w 3516"/>
                  <a:gd name="T55" fmla="*/ 3302 h 3840"/>
                  <a:gd name="T56" fmla="*/ 1923 w 3516"/>
                  <a:gd name="T57" fmla="*/ 3393 h 3840"/>
                  <a:gd name="T58" fmla="*/ 1937 w 3516"/>
                  <a:gd name="T59" fmla="*/ 3427 h 3840"/>
                  <a:gd name="T60" fmla="*/ 1830 w 3516"/>
                  <a:gd name="T61" fmla="*/ 3427 h 3840"/>
                  <a:gd name="T62" fmla="*/ 1805 w 3516"/>
                  <a:gd name="T63" fmla="*/ 3263 h 3840"/>
                  <a:gd name="T64" fmla="*/ 2135 w 3516"/>
                  <a:gd name="T65" fmla="*/ 3322 h 3840"/>
                  <a:gd name="T66" fmla="*/ 2245 w 3516"/>
                  <a:gd name="T67" fmla="*/ 3362 h 3840"/>
                  <a:gd name="T68" fmla="*/ 2321 w 3516"/>
                  <a:gd name="T69" fmla="*/ 3353 h 3840"/>
                  <a:gd name="T70" fmla="*/ 2321 w 3516"/>
                  <a:gd name="T71" fmla="*/ 3254 h 3840"/>
                  <a:gd name="T72" fmla="*/ 2231 w 3516"/>
                  <a:gd name="T73" fmla="*/ 3254 h 3840"/>
                  <a:gd name="T74" fmla="*/ 2231 w 3516"/>
                  <a:gd name="T75" fmla="*/ 3178 h 3840"/>
                  <a:gd name="T76" fmla="*/ 2423 w 3516"/>
                  <a:gd name="T77" fmla="*/ 3178 h 3840"/>
                  <a:gd name="T78" fmla="*/ 2423 w 3516"/>
                  <a:gd name="T79" fmla="*/ 3412 h 3840"/>
                  <a:gd name="T80" fmla="*/ 2253 w 3516"/>
                  <a:gd name="T81" fmla="*/ 3438 h 3840"/>
                  <a:gd name="T82" fmla="*/ 2056 w 3516"/>
                  <a:gd name="T83" fmla="*/ 3376 h 3840"/>
                  <a:gd name="T84" fmla="*/ 1994 w 3516"/>
                  <a:gd name="T85" fmla="*/ 3201 h 3840"/>
                  <a:gd name="T86" fmla="*/ 2239 w 3516"/>
                  <a:gd name="T87" fmla="*/ 2947 h 3840"/>
                  <a:gd name="T88" fmla="*/ 2397 w 3516"/>
                  <a:gd name="T89" fmla="*/ 3006 h 3840"/>
                  <a:gd name="T90" fmla="*/ 2431 w 3516"/>
                  <a:gd name="T91" fmla="*/ 3105 h 3840"/>
                  <a:gd name="T92" fmla="*/ 2327 w 3516"/>
                  <a:gd name="T93" fmla="*/ 3105 h 3840"/>
                  <a:gd name="T94" fmla="*/ 2313 w 3516"/>
                  <a:gd name="T95" fmla="*/ 3057 h 3840"/>
                  <a:gd name="T96" fmla="*/ 2234 w 3516"/>
                  <a:gd name="T97" fmla="*/ 3020 h 3840"/>
                  <a:gd name="T98" fmla="*/ 2098 w 3516"/>
                  <a:gd name="T99" fmla="*/ 3198 h 3840"/>
                  <a:gd name="T100" fmla="*/ 2135 w 3516"/>
                  <a:gd name="T101" fmla="*/ 3322 h 3840"/>
                  <a:gd name="T102" fmla="*/ 1758 w 3516"/>
                  <a:gd name="T103" fmla="*/ 2524 h 3840"/>
                  <a:gd name="T104" fmla="*/ 728 w 3516"/>
                  <a:gd name="T105" fmla="*/ 1495 h 3840"/>
                  <a:gd name="T106" fmla="*/ 1758 w 3516"/>
                  <a:gd name="T107" fmla="*/ 465 h 3840"/>
                  <a:gd name="T108" fmla="*/ 2787 w 3516"/>
                  <a:gd name="T109" fmla="*/ 1495 h 3840"/>
                  <a:gd name="T110" fmla="*/ 1758 w 3516"/>
                  <a:gd name="T111" fmla="*/ 2524 h 3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516" h="3840">
                    <a:moveTo>
                      <a:pt x="3320" y="0"/>
                    </a:moveTo>
                    <a:lnTo>
                      <a:pt x="195" y="0"/>
                    </a:lnTo>
                    <a:cubicBezTo>
                      <a:pt x="87" y="0"/>
                      <a:pt x="0" y="84"/>
                      <a:pt x="0" y="191"/>
                    </a:cubicBezTo>
                    <a:lnTo>
                      <a:pt x="0" y="3644"/>
                    </a:lnTo>
                    <a:cubicBezTo>
                      <a:pt x="0" y="3751"/>
                      <a:pt x="87" y="3839"/>
                      <a:pt x="195" y="3839"/>
                    </a:cubicBezTo>
                    <a:lnTo>
                      <a:pt x="3320" y="3839"/>
                    </a:lnTo>
                    <a:cubicBezTo>
                      <a:pt x="3427" y="3839"/>
                      <a:pt x="3515" y="3751"/>
                      <a:pt x="3515" y="3644"/>
                    </a:cubicBezTo>
                    <a:lnTo>
                      <a:pt x="3515" y="191"/>
                    </a:lnTo>
                    <a:cubicBezTo>
                      <a:pt x="3515" y="84"/>
                      <a:pt x="3427" y="0"/>
                      <a:pt x="3320" y="0"/>
                    </a:cubicBezTo>
                    <a:close/>
                    <a:moveTo>
                      <a:pt x="1315" y="3421"/>
                    </a:moveTo>
                    <a:cubicBezTo>
                      <a:pt x="1298" y="3424"/>
                      <a:pt x="1278" y="3427"/>
                      <a:pt x="1230" y="3427"/>
                    </a:cubicBezTo>
                    <a:lnTo>
                      <a:pt x="1083" y="3427"/>
                    </a:lnTo>
                    <a:lnTo>
                      <a:pt x="1083" y="2961"/>
                    </a:lnTo>
                    <a:lnTo>
                      <a:pt x="1239" y="2961"/>
                    </a:lnTo>
                    <a:cubicBezTo>
                      <a:pt x="1264" y="2961"/>
                      <a:pt x="1343" y="2961"/>
                      <a:pt x="1399" y="3003"/>
                    </a:cubicBezTo>
                    <a:cubicBezTo>
                      <a:pt x="1459" y="3046"/>
                      <a:pt x="1478" y="3119"/>
                      <a:pt x="1478" y="3187"/>
                    </a:cubicBezTo>
                    <a:cubicBezTo>
                      <a:pt x="1481" y="3331"/>
                      <a:pt x="1405" y="3404"/>
                      <a:pt x="1315" y="3421"/>
                    </a:cubicBezTo>
                    <a:close/>
                    <a:moveTo>
                      <a:pt x="1805" y="3263"/>
                    </a:moveTo>
                    <a:cubicBezTo>
                      <a:pt x="1796" y="3238"/>
                      <a:pt x="1772" y="3238"/>
                      <a:pt x="1755" y="3238"/>
                    </a:cubicBezTo>
                    <a:lnTo>
                      <a:pt x="1667" y="3238"/>
                    </a:lnTo>
                    <a:lnTo>
                      <a:pt x="1667" y="3427"/>
                    </a:lnTo>
                    <a:lnTo>
                      <a:pt x="1566" y="3427"/>
                    </a:lnTo>
                    <a:lnTo>
                      <a:pt x="1566" y="2958"/>
                    </a:lnTo>
                    <a:lnTo>
                      <a:pt x="1744" y="2958"/>
                    </a:lnTo>
                    <a:cubicBezTo>
                      <a:pt x="1793" y="2958"/>
                      <a:pt x="1847" y="2958"/>
                      <a:pt x="1884" y="2989"/>
                    </a:cubicBezTo>
                    <a:cubicBezTo>
                      <a:pt x="1912" y="3015"/>
                      <a:pt x="1923" y="3049"/>
                      <a:pt x="1923" y="3080"/>
                    </a:cubicBezTo>
                    <a:cubicBezTo>
                      <a:pt x="1923" y="3167"/>
                      <a:pt x="1847" y="3187"/>
                      <a:pt x="1824" y="3195"/>
                    </a:cubicBezTo>
                    <a:cubicBezTo>
                      <a:pt x="1895" y="3201"/>
                      <a:pt x="1901" y="3240"/>
                      <a:pt x="1909" y="3302"/>
                    </a:cubicBezTo>
                    <a:cubicBezTo>
                      <a:pt x="1918" y="3356"/>
                      <a:pt x="1920" y="3379"/>
                      <a:pt x="1923" y="3393"/>
                    </a:cubicBezTo>
                    <a:cubicBezTo>
                      <a:pt x="1929" y="3412"/>
                      <a:pt x="1932" y="3418"/>
                      <a:pt x="1937" y="3427"/>
                    </a:cubicBezTo>
                    <a:lnTo>
                      <a:pt x="1830" y="3427"/>
                    </a:lnTo>
                    <a:cubicBezTo>
                      <a:pt x="1824" y="3401"/>
                      <a:pt x="1810" y="3283"/>
                      <a:pt x="1805" y="3263"/>
                    </a:cubicBezTo>
                    <a:close/>
                    <a:moveTo>
                      <a:pt x="2135" y="3322"/>
                    </a:moveTo>
                    <a:cubicBezTo>
                      <a:pt x="2157" y="3348"/>
                      <a:pt x="2188" y="3362"/>
                      <a:pt x="2245" y="3362"/>
                    </a:cubicBezTo>
                    <a:cubicBezTo>
                      <a:pt x="2293" y="3362"/>
                      <a:pt x="2310" y="3356"/>
                      <a:pt x="2321" y="3353"/>
                    </a:cubicBezTo>
                    <a:lnTo>
                      <a:pt x="2321" y="3254"/>
                    </a:lnTo>
                    <a:lnTo>
                      <a:pt x="2231" y="3254"/>
                    </a:lnTo>
                    <a:lnTo>
                      <a:pt x="2231" y="3178"/>
                    </a:lnTo>
                    <a:lnTo>
                      <a:pt x="2423" y="3178"/>
                    </a:lnTo>
                    <a:lnTo>
                      <a:pt x="2423" y="3412"/>
                    </a:lnTo>
                    <a:cubicBezTo>
                      <a:pt x="2394" y="3421"/>
                      <a:pt x="2346" y="3438"/>
                      <a:pt x="2253" y="3438"/>
                    </a:cubicBezTo>
                    <a:cubicBezTo>
                      <a:pt x="2146" y="3438"/>
                      <a:pt x="2093" y="3412"/>
                      <a:pt x="2056" y="3376"/>
                    </a:cubicBezTo>
                    <a:cubicBezTo>
                      <a:pt x="2002" y="3325"/>
                      <a:pt x="1994" y="3252"/>
                      <a:pt x="1994" y="3201"/>
                    </a:cubicBezTo>
                    <a:cubicBezTo>
                      <a:pt x="1994" y="3034"/>
                      <a:pt x="2098" y="2947"/>
                      <a:pt x="2239" y="2947"/>
                    </a:cubicBezTo>
                    <a:cubicBezTo>
                      <a:pt x="2299" y="2947"/>
                      <a:pt x="2361" y="2964"/>
                      <a:pt x="2397" y="3006"/>
                    </a:cubicBezTo>
                    <a:cubicBezTo>
                      <a:pt x="2428" y="3043"/>
                      <a:pt x="2431" y="3080"/>
                      <a:pt x="2431" y="3105"/>
                    </a:cubicBezTo>
                    <a:lnTo>
                      <a:pt x="2327" y="3105"/>
                    </a:lnTo>
                    <a:cubicBezTo>
                      <a:pt x="2327" y="3094"/>
                      <a:pt x="2327" y="3077"/>
                      <a:pt x="2313" y="3057"/>
                    </a:cubicBezTo>
                    <a:cubicBezTo>
                      <a:pt x="2293" y="3026"/>
                      <a:pt x="2256" y="3020"/>
                      <a:pt x="2234" y="3020"/>
                    </a:cubicBezTo>
                    <a:cubicBezTo>
                      <a:pt x="2121" y="3020"/>
                      <a:pt x="2098" y="3128"/>
                      <a:pt x="2098" y="3198"/>
                    </a:cubicBezTo>
                    <a:cubicBezTo>
                      <a:pt x="2098" y="3229"/>
                      <a:pt x="2101" y="3286"/>
                      <a:pt x="2135" y="3322"/>
                    </a:cubicBezTo>
                    <a:close/>
                    <a:moveTo>
                      <a:pt x="1758" y="2524"/>
                    </a:moveTo>
                    <a:cubicBezTo>
                      <a:pt x="1191" y="2524"/>
                      <a:pt x="728" y="2064"/>
                      <a:pt x="728" y="1495"/>
                    </a:cubicBezTo>
                    <a:cubicBezTo>
                      <a:pt x="728" y="928"/>
                      <a:pt x="1188" y="465"/>
                      <a:pt x="1758" y="465"/>
                    </a:cubicBezTo>
                    <a:cubicBezTo>
                      <a:pt x="2324" y="465"/>
                      <a:pt x="2787" y="925"/>
                      <a:pt x="2787" y="1495"/>
                    </a:cubicBezTo>
                    <a:cubicBezTo>
                      <a:pt x="2787" y="2061"/>
                      <a:pt x="2324" y="2524"/>
                      <a:pt x="1758" y="2524"/>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chemeClr val="bg2">
                      <a:lumMod val="10000"/>
                    </a:schemeClr>
                  </a:solidFill>
                </a:endParaRPr>
              </a:p>
            </p:txBody>
          </p:sp>
        </p:grpSp>
        <p:sp>
          <p:nvSpPr>
            <p:cNvPr id="564" name="Rectangle 563"/>
            <p:cNvSpPr/>
            <p:nvPr/>
          </p:nvSpPr>
          <p:spPr>
            <a:xfrm>
              <a:off x="7231996" y="2103309"/>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solidFill>
                  <a:schemeClr val="bg2">
                    <a:lumMod val="10000"/>
                  </a:schemeClr>
                </a:solidFill>
              </a:endParaRPr>
            </a:p>
          </p:txBody>
        </p:sp>
      </p:grpSp>
      <p:grpSp>
        <p:nvGrpSpPr>
          <p:cNvPr id="571" name="Group 570"/>
          <p:cNvGrpSpPr/>
          <p:nvPr/>
        </p:nvGrpSpPr>
        <p:grpSpPr>
          <a:xfrm>
            <a:off x="3507978" y="3623400"/>
            <a:ext cx="670409" cy="647003"/>
            <a:chOff x="4177575" y="2127578"/>
            <a:chExt cx="670584" cy="647172"/>
          </a:xfrm>
        </p:grpSpPr>
        <p:grpSp>
          <p:nvGrpSpPr>
            <p:cNvPr id="572" name="Group 571"/>
            <p:cNvGrpSpPr/>
            <p:nvPr/>
          </p:nvGrpSpPr>
          <p:grpSpPr>
            <a:xfrm>
              <a:off x="4177575" y="2201542"/>
              <a:ext cx="670584" cy="499244"/>
              <a:chOff x="3235325" y="1938338"/>
              <a:chExt cx="360363" cy="268287"/>
            </a:xfrm>
            <a:solidFill>
              <a:srgbClr val="F80000"/>
            </a:solidFill>
          </p:grpSpPr>
          <p:sp>
            <p:nvSpPr>
              <p:cNvPr id="574" name="Freeform 74"/>
              <p:cNvSpPr>
                <a:spLocks noChangeArrowheads="1"/>
              </p:cNvSpPr>
              <p:nvPr/>
            </p:nvSpPr>
            <p:spPr bwMode="auto">
              <a:xfrm>
                <a:off x="3235325" y="1938338"/>
                <a:ext cx="360363" cy="268287"/>
              </a:xfrm>
              <a:custGeom>
                <a:avLst/>
                <a:gdLst>
                  <a:gd name="T0" fmla="*/ 878 w 1000"/>
                  <a:gd name="T1" fmla="*/ 370 h 746"/>
                  <a:gd name="T2" fmla="*/ 765 w 1000"/>
                  <a:gd name="T3" fmla="*/ 424 h 746"/>
                  <a:gd name="T4" fmla="*/ 691 w 1000"/>
                  <a:gd name="T5" fmla="*/ 280 h 746"/>
                  <a:gd name="T6" fmla="*/ 499 w 1000"/>
                  <a:gd name="T7" fmla="*/ 0 h 746"/>
                  <a:gd name="T8" fmla="*/ 308 w 1000"/>
                  <a:gd name="T9" fmla="*/ 280 h 746"/>
                  <a:gd name="T10" fmla="*/ 234 w 1000"/>
                  <a:gd name="T11" fmla="*/ 424 h 746"/>
                  <a:gd name="T12" fmla="*/ 121 w 1000"/>
                  <a:gd name="T13" fmla="*/ 370 h 746"/>
                  <a:gd name="T14" fmla="*/ 121 w 1000"/>
                  <a:gd name="T15" fmla="*/ 511 h 746"/>
                  <a:gd name="T16" fmla="*/ 234 w 1000"/>
                  <a:gd name="T17" fmla="*/ 458 h 746"/>
                  <a:gd name="T18" fmla="*/ 499 w 1000"/>
                  <a:gd name="T19" fmla="*/ 745 h 746"/>
                  <a:gd name="T20" fmla="*/ 765 w 1000"/>
                  <a:gd name="T21" fmla="*/ 458 h 746"/>
                  <a:gd name="T22" fmla="*/ 878 w 1000"/>
                  <a:gd name="T23" fmla="*/ 511 h 746"/>
                  <a:gd name="T24" fmla="*/ 293 w 1000"/>
                  <a:gd name="T25" fmla="*/ 458 h 746"/>
                  <a:gd name="T26" fmla="*/ 265 w 1000"/>
                  <a:gd name="T27" fmla="*/ 424 h 746"/>
                  <a:gd name="T28" fmla="*/ 293 w 1000"/>
                  <a:gd name="T29" fmla="*/ 458 h 746"/>
                  <a:gd name="T30" fmla="*/ 324 w 1000"/>
                  <a:gd name="T31" fmla="*/ 458 h 746"/>
                  <a:gd name="T32" fmla="*/ 353 w 1000"/>
                  <a:gd name="T33" fmla="*/ 424 h 746"/>
                  <a:gd name="T34" fmla="*/ 412 w 1000"/>
                  <a:gd name="T35" fmla="*/ 458 h 746"/>
                  <a:gd name="T36" fmla="*/ 384 w 1000"/>
                  <a:gd name="T37" fmla="*/ 424 h 746"/>
                  <a:gd name="T38" fmla="*/ 412 w 1000"/>
                  <a:gd name="T39" fmla="*/ 458 h 746"/>
                  <a:gd name="T40" fmla="*/ 536 w 1000"/>
                  <a:gd name="T41" fmla="*/ 579 h 746"/>
                  <a:gd name="T42" fmla="*/ 480 w 1000"/>
                  <a:gd name="T43" fmla="*/ 480 h 746"/>
                  <a:gd name="T44" fmla="*/ 499 w 1000"/>
                  <a:gd name="T45" fmla="*/ 353 h 746"/>
                  <a:gd name="T46" fmla="*/ 519 w 1000"/>
                  <a:gd name="T47" fmla="*/ 480 h 746"/>
                  <a:gd name="T48" fmla="*/ 590 w 1000"/>
                  <a:gd name="T49" fmla="*/ 458 h 746"/>
                  <a:gd name="T50" fmla="*/ 618 w 1000"/>
                  <a:gd name="T51" fmla="*/ 424 h 746"/>
                  <a:gd name="T52" fmla="*/ 621 w 1000"/>
                  <a:gd name="T53" fmla="*/ 277 h 746"/>
                  <a:gd name="T54" fmla="*/ 381 w 1000"/>
                  <a:gd name="T55" fmla="*/ 190 h 746"/>
                  <a:gd name="T56" fmla="*/ 624 w 1000"/>
                  <a:gd name="T57" fmla="*/ 190 h 746"/>
                  <a:gd name="T58" fmla="*/ 621 w 1000"/>
                  <a:gd name="T59" fmla="*/ 277 h 746"/>
                  <a:gd name="T60" fmla="*/ 649 w 1000"/>
                  <a:gd name="T61" fmla="*/ 458 h 746"/>
                  <a:gd name="T62" fmla="*/ 677 w 1000"/>
                  <a:gd name="T63" fmla="*/ 424 h 746"/>
                  <a:gd name="T64" fmla="*/ 737 w 1000"/>
                  <a:gd name="T65" fmla="*/ 458 h 746"/>
                  <a:gd name="T66" fmla="*/ 708 w 1000"/>
                  <a:gd name="T67" fmla="*/ 424 h 746"/>
                  <a:gd name="T68" fmla="*/ 737 w 1000"/>
                  <a:gd name="T69" fmla="*/ 458 h 7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00" h="746">
                    <a:moveTo>
                      <a:pt x="999" y="441"/>
                    </a:moveTo>
                    <a:lnTo>
                      <a:pt x="878" y="370"/>
                    </a:lnTo>
                    <a:lnTo>
                      <a:pt x="878" y="424"/>
                    </a:lnTo>
                    <a:lnTo>
                      <a:pt x="765" y="424"/>
                    </a:lnTo>
                    <a:lnTo>
                      <a:pt x="765" y="280"/>
                    </a:lnTo>
                    <a:lnTo>
                      <a:pt x="691" y="280"/>
                    </a:lnTo>
                    <a:lnTo>
                      <a:pt x="691" y="192"/>
                    </a:lnTo>
                    <a:cubicBezTo>
                      <a:pt x="691" y="85"/>
                      <a:pt x="604" y="0"/>
                      <a:pt x="499" y="0"/>
                    </a:cubicBezTo>
                    <a:cubicBezTo>
                      <a:pt x="392" y="0"/>
                      <a:pt x="308" y="88"/>
                      <a:pt x="308" y="192"/>
                    </a:cubicBezTo>
                    <a:lnTo>
                      <a:pt x="308" y="280"/>
                    </a:lnTo>
                    <a:lnTo>
                      <a:pt x="234" y="280"/>
                    </a:lnTo>
                    <a:lnTo>
                      <a:pt x="234" y="424"/>
                    </a:lnTo>
                    <a:lnTo>
                      <a:pt x="121" y="424"/>
                    </a:lnTo>
                    <a:lnTo>
                      <a:pt x="121" y="370"/>
                    </a:lnTo>
                    <a:lnTo>
                      <a:pt x="0" y="441"/>
                    </a:lnTo>
                    <a:lnTo>
                      <a:pt x="121" y="511"/>
                    </a:lnTo>
                    <a:lnTo>
                      <a:pt x="121" y="458"/>
                    </a:lnTo>
                    <a:lnTo>
                      <a:pt x="234" y="458"/>
                    </a:lnTo>
                    <a:lnTo>
                      <a:pt x="234" y="633"/>
                    </a:lnTo>
                    <a:lnTo>
                      <a:pt x="499" y="745"/>
                    </a:lnTo>
                    <a:lnTo>
                      <a:pt x="765" y="633"/>
                    </a:lnTo>
                    <a:lnTo>
                      <a:pt x="765" y="458"/>
                    </a:lnTo>
                    <a:lnTo>
                      <a:pt x="878" y="458"/>
                    </a:lnTo>
                    <a:lnTo>
                      <a:pt x="878" y="511"/>
                    </a:lnTo>
                    <a:lnTo>
                      <a:pt x="999" y="441"/>
                    </a:lnTo>
                    <a:close/>
                    <a:moveTo>
                      <a:pt x="293" y="458"/>
                    </a:moveTo>
                    <a:lnTo>
                      <a:pt x="265" y="458"/>
                    </a:lnTo>
                    <a:lnTo>
                      <a:pt x="265" y="424"/>
                    </a:lnTo>
                    <a:lnTo>
                      <a:pt x="293" y="424"/>
                    </a:lnTo>
                    <a:lnTo>
                      <a:pt x="293" y="458"/>
                    </a:lnTo>
                    <a:close/>
                    <a:moveTo>
                      <a:pt x="353" y="458"/>
                    </a:moveTo>
                    <a:lnTo>
                      <a:pt x="324" y="458"/>
                    </a:lnTo>
                    <a:lnTo>
                      <a:pt x="324" y="424"/>
                    </a:lnTo>
                    <a:lnTo>
                      <a:pt x="353" y="424"/>
                    </a:lnTo>
                    <a:lnTo>
                      <a:pt x="353" y="458"/>
                    </a:lnTo>
                    <a:close/>
                    <a:moveTo>
                      <a:pt x="412" y="458"/>
                    </a:moveTo>
                    <a:lnTo>
                      <a:pt x="384" y="458"/>
                    </a:lnTo>
                    <a:lnTo>
                      <a:pt x="384" y="424"/>
                    </a:lnTo>
                    <a:lnTo>
                      <a:pt x="412" y="424"/>
                    </a:lnTo>
                    <a:lnTo>
                      <a:pt x="412" y="458"/>
                    </a:lnTo>
                    <a:close/>
                    <a:moveTo>
                      <a:pt x="519" y="480"/>
                    </a:moveTo>
                    <a:lnTo>
                      <a:pt x="536" y="579"/>
                    </a:lnTo>
                    <a:lnTo>
                      <a:pt x="460" y="579"/>
                    </a:lnTo>
                    <a:lnTo>
                      <a:pt x="480" y="480"/>
                    </a:lnTo>
                    <a:cubicBezTo>
                      <a:pt x="454" y="472"/>
                      <a:pt x="435" y="449"/>
                      <a:pt x="435" y="418"/>
                    </a:cubicBezTo>
                    <a:cubicBezTo>
                      <a:pt x="435" y="381"/>
                      <a:pt x="462" y="353"/>
                      <a:pt x="499" y="353"/>
                    </a:cubicBezTo>
                    <a:cubicBezTo>
                      <a:pt x="535" y="353"/>
                      <a:pt x="564" y="381"/>
                      <a:pt x="564" y="418"/>
                    </a:cubicBezTo>
                    <a:cubicBezTo>
                      <a:pt x="564" y="446"/>
                      <a:pt x="545" y="472"/>
                      <a:pt x="519" y="480"/>
                    </a:cubicBezTo>
                    <a:close/>
                    <a:moveTo>
                      <a:pt x="618" y="458"/>
                    </a:moveTo>
                    <a:lnTo>
                      <a:pt x="590" y="458"/>
                    </a:lnTo>
                    <a:lnTo>
                      <a:pt x="590" y="424"/>
                    </a:lnTo>
                    <a:lnTo>
                      <a:pt x="618" y="424"/>
                    </a:lnTo>
                    <a:lnTo>
                      <a:pt x="618" y="458"/>
                    </a:lnTo>
                    <a:close/>
                    <a:moveTo>
                      <a:pt x="621" y="277"/>
                    </a:moveTo>
                    <a:lnTo>
                      <a:pt x="381" y="277"/>
                    </a:lnTo>
                    <a:lnTo>
                      <a:pt x="381" y="190"/>
                    </a:lnTo>
                    <a:cubicBezTo>
                      <a:pt x="381" y="122"/>
                      <a:pt x="434" y="68"/>
                      <a:pt x="502" y="68"/>
                    </a:cubicBezTo>
                    <a:cubicBezTo>
                      <a:pt x="569" y="68"/>
                      <a:pt x="624" y="122"/>
                      <a:pt x="624" y="190"/>
                    </a:cubicBezTo>
                    <a:lnTo>
                      <a:pt x="624" y="277"/>
                    </a:lnTo>
                    <a:lnTo>
                      <a:pt x="621" y="277"/>
                    </a:lnTo>
                    <a:close/>
                    <a:moveTo>
                      <a:pt x="677" y="458"/>
                    </a:moveTo>
                    <a:lnTo>
                      <a:pt x="649" y="458"/>
                    </a:lnTo>
                    <a:lnTo>
                      <a:pt x="649" y="424"/>
                    </a:lnTo>
                    <a:lnTo>
                      <a:pt x="677" y="424"/>
                    </a:lnTo>
                    <a:lnTo>
                      <a:pt x="677" y="458"/>
                    </a:lnTo>
                    <a:close/>
                    <a:moveTo>
                      <a:pt x="737" y="458"/>
                    </a:moveTo>
                    <a:lnTo>
                      <a:pt x="708" y="458"/>
                    </a:lnTo>
                    <a:lnTo>
                      <a:pt x="708" y="424"/>
                    </a:lnTo>
                    <a:lnTo>
                      <a:pt x="737" y="424"/>
                    </a:lnTo>
                    <a:lnTo>
                      <a:pt x="737" y="458"/>
                    </a:lnTo>
                    <a:close/>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575" name="Freeform 231"/>
              <p:cNvSpPr>
                <a:spLocks noChangeArrowheads="1"/>
              </p:cNvSpPr>
              <p:nvPr/>
            </p:nvSpPr>
            <p:spPr bwMode="auto">
              <a:xfrm>
                <a:off x="3235325" y="1938338"/>
                <a:ext cx="360363" cy="268287"/>
              </a:xfrm>
              <a:custGeom>
                <a:avLst/>
                <a:gdLst>
                  <a:gd name="T0" fmla="*/ 878 w 1000"/>
                  <a:gd name="T1" fmla="*/ 370 h 746"/>
                  <a:gd name="T2" fmla="*/ 765 w 1000"/>
                  <a:gd name="T3" fmla="*/ 424 h 746"/>
                  <a:gd name="T4" fmla="*/ 691 w 1000"/>
                  <a:gd name="T5" fmla="*/ 280 h 746"/>
                  <a:gd name="T6" fmla="*/ 499 w 1000"/>
                  <a:gd name="T7" fmla="*/ 0 h 746"/>
                  <a:gd name="T8" fmla="*/ 308 w 1000"/>
                  <a:gd name="T9" fmla="*/ 280 h 746"/>
                  <a:gd name="T10" fmla="*/ 234 w 1000"/>
                  <a:gd name="T11" fmla="*/ 424 h 746"/>
                  <a:gd name="T12" fmla="*/ 121 w 1000"/>
                  <a:gd name="T13" fmla="*/ 370 h 746"/>
                  <a:gd name="T14" fmla="*/ 121 w 1000"/>
                  <a:gd name="T15" fmla="*/ 511 h 746"/>
                  <a:gd name="T16" fmla="*/ 234 w 1000"/>
                  <a:gd name="T17" fmla="*/ 458 h 746"/>
                  <a:gd name="T18" fmla="*/ 499 w 1000"/>
                  <a:gd name="T19" fmla="*/ 745 h 746"/>
                  <a:gd name="T20" fmla="*/ 765 w 1000"/>
                  <a:gd name="T21" fmla="*/ 458 h 746"/>
                  <a:gd name="T22" fmla="*/ 878 w 1000"/>
                  <a:gd name="T23" fmla="*/ 511 h 746"/>
                  <a:gd name="T24" fmla="*/ 293 w 1000"/>
                  <a:gd name="T25" fmla="*/ 458 h 746"/>
                  <a:gd name="T26" fmla="*/ 265 w 1000"/>
                  <a:gd name="T27" fmla="*/ 424 h 746"/>
                  <a:gd name="T28" fmla="*/ 293 w 1000"/>
                  <a:gd name="T29" fmla="*/ 458 h 746"/>
                  <a:gd name="T30" fmla="*/ 324 w 1000"/>
                  <a:gd name="T31" fmla="*/ 458 h 746"/>
                  <a:gd name="T32" fmla="*/ 353 w 1000"/>
                  <a:gd name="T33" fmla="*/ 424 h 746"/>
                  <a:gd name="T34" fmla="*/ 412 w 1000"/>
                  <a:gd name="T35" fmla="*/ 458 h 746"/>
                  <a:gd name="T36" fmla="*/ 384 w 1000"/>
                  <a:gd name="T37" fmla="*/ 424 h 746"/>
                  <a:gd name="T38" fmla="*/ 412 w 1000"/>
                  <a:gd name="T39" fmla="*/ 458 h 746"/>
                  <a:gd name="T40" fmla="*/ 536 w 1000"/>
                  <a:gd name="T41" fmla="*/ 579 h 746"/>
                  <a:gd name="T42" fmla="*/ 480 w 1000"/>
                  <a:gd name="T43" fmla="*/ 480 h 746"/>
                  <a:gd name="T44" fmla="*/ 499 w 1000"/>
                  <a:gd name="T45" fmla="*/ 353 h 746"/>
                  <a:gd name="T46" fmla="*/ 519 w 1000"/>
                  <a:gd name="T47" fmla="*/ 480 h 746"/>
                  <a:gd name="T48" fmla="*/ 590 w 1000"/>
                  <a:gd name="T49" fmla="*/ 458 h 746"/>
                  <a:gd name="T50" fmla="*/ 618 w 1000"/>
                  <a:gd name="T51" fmla="*/ 424 h 746"/>
                  <a:gd name="T52" fmla="*/ 621 w 1000"/>
                  <a:gd name="T53" fmla="*/ 277 h 746"/>
                  <a:gd name="T54" fmla="*/ 381 w 1000"/>
                  <a:gd name="T55" fmla="*/ 190 h 746"/>
                  <a:gd name="T56" fmla="*/ 624 w 1000"/>
                  <a:gd name="T57" fmla="*/ 190 h 746"/>
                  <a:gd name="T58" fmla="*/ 621 w 1000"/>
                  <a:gd name="T59" fmla="*/ 277 h 746"/>
                  <a:gd name="T60" fmla="*/ 649 w 1000"/>
                  <a:gd name="T61" fmla="*/ 458 h 746"/>
                  <a:gd name="T62" fmla="*/ 677 w 1000"/>
                  <a:gd name="T63" fmla="*/ 424 h 746"/>
                  <a:gd name="T64" fmla="*/ 737 w 1000"/>
                  <a:gd name="T65" fmla="*/ 458 h 746"/>
                  <a:gd name="T66" fmla="*/ 708 w 1000"/>
                  <a:gd name="T67" fmla="*/ 424 h 746"/>
                  <a:gd name="T68" fmla="*/ 737 w 1000"/>
                  <a:gd name="T69" fmla="*/ 458 h 7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00" h="746">
                    <a:moveTo>
                      <a:pt x="999" y="441"/>
                    </a:moveTo>
                    <a:lnTo>
                      <a:pt x="878" y="370"/>
                    </a:lnTo>
                    <a:lnTo>
                      <a:pt x="878" y="424"/>
                    </a:lnTo>
                    <a:lnTo>
                      <a:pt x="765" y="424"/>
                    </a:lnTo>
                    <a:lnTo>
                      <a:pt x="765" y="280"/>
                    </a:lnTo>
                    <a:lnTo>
                      <a:pt x="691" y="280"/>
                    </a:lnTo>
                    <a:lnTo>
                      <a:pt x="691" y="192"/>
                    </a:lnTo>
                    <a:cubicBezTo>
                      <a:pt x="691" y="85"/>
                      <a:pt x="604" y="0"/>
                      <a:pt x="499" y="0"/>
                    </a:cubicBezTo>
                    <a:cubicBezTo>
                      <a:pt x="392" y="0"/>
                      <a:pt x="308" y="88"/>
                      <a:pt x="308" y="192"/>
                    </a:cubicBezTo>
                    <a:lnTo>
                      <a:pt x="308" y="280"/>
                    </a:lnTo>
                    <a:lnTo>
                      <a:pt x="234" y="280"/>
                    </a:lnTo>
                    <a:lnTo>
                      <a:pt x="234" y="424"/>
                    </a:lnTo>
                    <a:lnTo>
                      <a:pt x="121" y="424"/>
                    </a:lnTo>
                    <a:lnTo>
                      <a:pt x="121" y="370"/>
                    </a:lnTo>
                    <a:lnTo>
                      <a:pt x="0" y="441"/>
                    </a:lnTo>
                    <a:lnTo>
                      <a:pt x="121" y="511"/>
                    </a:lnTo>
                    <a:lnTo>
                      <a:pt x="121" y="458"/>
                    </a:lnTo>
                    <a:lnTo>
                      <a:pt x="234" y="458"/>
                    </a:lnTo>
                    <a:lnTo>
                      <a:pt x="234" y="633"/>
                    </a:lnTo>
                    <a:lnTo>
                      <a:pt x="499" y="745"/>
                    </a:lnTo>
                    <a:lnTo>
                      <a:pt x="765" y="633"/>
                    </a:lnTo>
                    <a:lnTo>
                      <a:pt x="765" y="458"/>
                    </a:lnTo>
                    <a:lnTo>
                      <a:pt x="878" y="458"/>
                    </a:lnTo>
                    <a:lnTo>
                      <a:pt x="878" y="511"/>
                    </a:lnTo>
                    <a:lnTo>
                      <a:pt x="999" y="441"/>
                    </a:lnTo>
                    <a:close/>
                    <a:moveTo>
                      <a:pt x="293" y="458"/>
                    </a:moveTo>
                    <a:lnTo>
                      <a:pt x="265" y="458"/>
                    </a:lnTo>
                    <a:lnTo>
                      <a:pt x="265" y="424"/>
                    </a:lnTo>
                    <a:lnTo>
                      <a:pt x="293" y="424"/>
                    </a:lnTo>
                    <a:lnTo>
                      <a:pt x="293" y="458"/>
                    </a:lnTo>
                    <a:close/>
                    <a:moveTo>
                      <a:pt x="353" y="458"/>
                    </a:moveTo>
                    <a:lnTo>
                      <a:pt x="324" y="458"/>
                    </a:lnTo>
                    <a:lnTo>
                      <a:pt x="324" y="424"/>
                    </a:lnTo>
                    <a:lnTo>
                      <a:pt x="353" y="424"/>
                    </a:lnTo>
                    <a:lnTo>
                      <a:pt x="353" y="458"/>
                    </a:lnTo>
                    <a:close/>
                    <a:moveTo>
                      <a:pt x="412" y="458"/>
                    </a:moveTo>
                    <a:lnTo>
                      <a:pt x="384" y="458"/>
                    </a:lnTo>
                    <a:lnTo>
                      <a:pt x="384" y="424"/>
                    </a:lnTo>
                    <a:lnTo>
                      <a:pt x="412" y="424"/>
                    </a:lnTo>
                    <a:lnTo>
                      <a:pt x="412" y="458"/>
                    </a:lnTo>
                    <a:close/>
                    <a:moveTo>
                      <a:pt x="519" y="480"/>
                    </a:moveTo>
                    <a:lnTo>
                      <a:pt x="536" y="579"/>
                    </a:lnTo>
                    <a:lnTo>
                      <a:pt x="460" y="579"/>
                    </a:lnTo>
                    <a:lnTo>
                      <a:pt x="480" y="480"/>
                    </a:lnTo>
                    <a:cubicBezTo>
                      <a:pt x="454" y="472"/>
                      <a:pt x="435" y="449"/>
                      <a:pt x="435" y="418"/>
                    </a:cubicBezTo>
                    <a:cubicBezTo>
                      <a:pt x="435" y="381"/>
                      <a:pt x="462" y="353"/>
                      <a:pt x="499" y="353"/>
                    </a:cubicBezTo>
                    <a:cubicBezTo>
                      <a:pt x="535" y="353"/>
                      <a:pt x="564" y="381"/>
                      <a:pt x="564" y="418"/>
                    </a:cubicBezTo>
                    <a:cubicBezTo>
                      <a:pt x="564" y="446"/>
                      <a:pt x="545" y="472"/>
                      <a:pt x="519" y="480"/>
                    </a:cubicBezTo>
                    <a:close/>
                    <a:moveTo>
                      <a:pt x="618" y="458"/>
                    </a:moveTo>
                    <a:lnTo>
                      <a:pt x="590" y="458"/>
                    </a:lnTo>
                    <a:lnTo>
                      <a:pt x="590" y="424"/>
                    </a:lnTo>
                    <a:lnTo>
                      <a:pt x="618" y="424"/>
                    </a:lnTo>
                    <a:lnTo>
                      <a:pt x="618" y="458"/>
                    </a:lnTo>
                    <a:close/>
                    <a:moveTo>
                      <a:pt x="621" y="277"/>
                    </a:moveTo>
                    <a:lnTo>
                      <a:pt x="381" y="277"/>
                    </a:lnTo>
                    <a:lnTo>
                      <a:pt x="381" y="190"/>
                    </a:lnTo>
                    <a:cubicBezTo>
                      <a:pt x="381" y="122"/>
                      <a:pt x="434" y="68"/>
                      <a:pt x="502" y="68"/>
                    </a:cubicBezTo>
                    <a:cubicBezTo>
                      <a:pt x="569" y="68"/>
                      <a:pt x="624" y="122"/>
                      <a:pt x="624" y="190"/>
                    </a:cubicBezTo>
                    <a:lnTo>
                      <a:pt x="624" y="277"/>
                    </a:lnTo>
                    <a:lnTo>
                      <a:pt x="621" y="277"/>
                    </a:lnTo>
                    <a:close/>
                    <a:moveTo>
                      <a:pt x="677" y="458"/>
                    </a:moveTo>
                    <a:lnTo>
                      <a:pt x="649" y="458"/>
                    </a:lnTo>
                    <a:lnTo>
                      <a:pt x="649" y="424"/>
                    </a:lnTo>
                    <a:lnTo>
                      <a:pt x="677" y="424"/>
                    </a:lnTo>
                    <a:lnTo>
                      <a:pt x="677" y="458"/>
                    </a:lnTo>
                    <a:close/>
                    <a:moveTo>
                      <a:pt x="737" y="458"/>
                    </a:moveTo>
                    <a:lnTo>
                      <a:pt x="708" y="458"/>
                    </a:lnTo>
                    <a:lnTo>
                      <a:pt x="708" y="424"/>
                    </a:lnTo>
                    <a:lnTo>
                      <a:pt x="737" y="424"/>
                    </a:lnTo>
                    <a:lnTo>
                      <a:pt x="737" y="458"/>
                    </a:lnTo>
                    <a:close/>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grpSp>
        <p:sp>
          <p:nvSpPr>
            <p:cNvPr id="573" name="Rectangle 572"/>
            <p:cNvSpPr/>
            <p:nvPr/>
          </p:nvSpPr>
          <p:spPr>
            <a:xfrm>
              <a:off x="4193333" y="2127578"/>
              <a:ext cx="639069" cy="647172"/>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p>
          </p:txBody>
        </p:sp>
      </p:grpSp>
      <p:sp>
        <p:nvSpPr>
          <p:cNvPr id="581" name="Text Box 30"/>
          <p:cNvSpPr txBox="1">
            <a:spLocks noChangeArrowheads="1"/>
          </p:cNvSpPr>
          <p:nvPr/>
        </p:nvSpPr>
        <p:spPr bwMode="auto">
          <a:xfrm>
            <a:off x="3497289" y="4190057"/>
            <a:ext cx="683563" cy="122033"/>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solidFill>
                  <a:schemeClr val="bg2">
                    <a:lumMod val="10000"/>
                  </a:schemeClr>
                </a:solidFill>
              </a:rPr>
              <a:t>VPN IPSec</a:t>
            </a:r>
          </a:p>
        </p:txBody>
      </p:sp>
      <p:sp>
        <p:nvSpPr>
          <p:cNvPr id="583" name="Rectangle 582"/>
          <p:cNvSpPr/>
          <p:nvPr/>
        </p:nvSpPr>
        <p:spPr>
          <a:xfrm>
            <a:off x="2081949" y="2208499"/>
            <a:ext cx="1752144" cy="1158436"/>
          </a:xfrm>
          <a:prstGeom prst="rect">
            <a:avLst/>
          </a:prstGeom>
          <a:noFill/>
          <a:ln w="19050">
            <a:solidFill>
              <a:schemeClr val="tx1"/>
            </a:solidFill>
            <a:prstDash val="solid"/>
          </a:ln>
          <a:effectLst/>
        </p:spPr>
        <p:style>
          <a:lnRef idx="1">
            <a:schemeClr val="accent1"/>
          </a:lnRef>
          <a:fillRef idx="3">
            <a:schemeClr val="accent1"/>
          </a:fillRef>
          <a:effectRef idx="2">
            <a:schemeClr val="accent1"/>
          </a:effectRef>
          <a:fontRef idx="minor">
            <a:schemeClr val="lt1"/>
          </a:fontRef>
        </p:style>
        <p:txBody>
          <a:bodyPr anchor="b"/>
          <a:lstStyle/>
          <a:p>
            <a:pPr fontAlgn="auto">
              <a:spcBef>
                <a:spcPts val="0"/>
              </a:spcBef>
              <a:spcAft>
                <a:spcPts val="0"/>
              </a:spcAft>
              <a:defRPr/>
            </a:pPr>
            <a:endParaRPr lang="en-US" sz="1200" b="1" dirty="0">
              <a:solidFill>
                <a:schemeClr val="tx1"/>
              </a:solidFill>
              <a:latin typeface="Calibri" charset="0"/>
              <a:ea typeface="Calibri" charset="0"/>
              <a:cs typeface="Calibri" charset="0"/>
            </a:endParaRPr>
          </a:p>
        </p:txBody>
      </p:sp>
      <p:grpSp>
        <p:nvGrpSpPr>
          <p:cNvPr id="584" name="Group 583"/>
          <p:cNvGrpSpPr/>
          <p:nvPr/>
        </p:nvGrpSpPr>
        <p:grpSpPr>
          <a:xfrm>
            <a:off x="2249528" y="2201463"/>
            <a:ext cx="638903" cy="1019031"/>
            <a:chOff x="4143850" y="4069093"/>
            <a:chExt cx="639069" cy="1019296"/>
          </a:xfrm>
        </p:grpSpPr>
        <p:grpSp>
          <p:nvGrpSpPr>
            <p:cNvPr id="585" name="Group 584"/>
            <p:cNvGrpSpPr/>
            <p:nvPr/>
          </p:nvGrpSpPr>
          <p:grpSpPr>
            <a:xfrm>
              <a:off x="4145193" y="4788087"/>
              <a:ext cx="636383" cy="209796"/>
              <a:chOff x="2971800" y="2860675"/>
              <a:chExt cx="1011238" cy="333375"/>
            </a:xfrm>
            <a:solidFill>
              <a:srgbClr val="5F5F5F"/>
            </a:solidFill>
          </p:grpSpPr>
          <p:grpSp>
            <p:nvGrpSpPr>
              <p:cNvPr id="600" name="Group 599"/>
              <p:cNvGrpSpPr/>
              <p:nvPr/>
            </p:nvGrpSpPr>
            <p:grpSpPr>
              <a:xfrm>
                <a:off x="3060700" y="2860675"/>
                <a:ext cx="827088" cy="127000"/>
                <a:chOff x="3060700" y="2860675"/>
                <a:chExt cx="827088" cy="127000"/>
              </a:xfrm>
              <a:grpFill/>
            </p:grpSpPr>
            <p:sp>
              <p:nvSpPr>
                <p:cNvPr id="612" name="Freeform 83"/>
                <p:cNvSpPr>
                  <a:spLocks noChangeArrowheads="1"/>
                </p:cNvSpPr>
                <p:nvPr/>
              </p:nvSpPr>
              <p:spPr bwMode="auto">
                <a:xfrm>
                  <a:off x="3060700" y="2860675"/>
                  <a:ext cx="101600" cy="125413"/>
                </a:xfrm>
                <a:custGeom>
                  <a:avLst/>
                  <a:gdLst>
                    <a:gd name="T0" fmla="*/ 206 w 283"/>
                    <a:gd name="T1" fmla="*/ 116 h 348"/>
                    <a:gd name="T2" fmla="*/ 152 w 283"/>
                    <a:gd name="T3" fmla="*/ 57 h 348"/>
                    <a:gd name="T4" fmla="*/ 76 w 283"/>
                    <a:gd name="T5" fmla="*/ 181 h 348"/>
                    <a:gd name="T6" fmla="*/ 147 w 283"/>
                    <a:gd name="T7" fmla="*/ 297 h 348"/>
                    <a:gd name="T8" fmla="*/ 206 w 283"/>
                    <a:gd name="T9" fmla="*/ 232 h 348"/>
                    <a:gd name="T10" fmla="*/ 282 w 283"/>
                    <a:gd name="T11" fmla="*/ 232 h 348"/>
                    <a:gd name="T12" fmla="*/ 251 w 283"/>
                    <a:gd name="T13" fmla="*/ 311 h 348"/>
                    <a:gd name="T14" fmla="*/ 152 w 283"/>
                    <a:gd name="T15" fmla="*/ 347 h 348"/>
                    <a:gd name="T16" fmla="*/ 0 w 283"/>
                    <a:gd name="T17" fmla="*/ 178 h 348"/>
                    <a:gd name="T18" fmla="*/ 152 w 283"/>
                    <a:gd name="T19" fmla="*/ 0 h 348"/>
                    <a:gd name="T20" fmla="*/ 277 w 283"/>
                    <a:gd name="T21" fmla="*/ 110 h 348"/>
                    <a:gd name="T22" fmla="*/ 206 w 283"/>
                    <a:gd name="T23" fmla="*/ 110 h 348"/>
                    <a:gd name="T24" fmla="*/ 206 w 283"/>
                    <a:gd name="T25" fmla="*/ 116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83" h="348">
                      <a:moveTo>
                        <a:pt x="206" y="116"/>
                      </a:moveTo>
                      <a:cubicBezTo>
                        <a:pt x="203" y="105"/>
                        <a:pt x="200" y="57"/>
                        <a:pt x="152" y="57"/>
                      </a:cubicBezTo>
                      <a:cubicBezTo>
                        <a:pt x="99" y="57"/>
                        <a:pt x="76" y="113"/>
                        <a:pt x="76" y="181"/>
                      </a:cubicBezTo>
                      <a:cubicBezTo>
                        <a:pt x="76" y="201"/>
                        <a:pt x="76" y="297"/>
                        <a:pt x="147" y="297"/>
                      </a:cubicBezTo>
                      <a:cubicBezTo>
                        <a:pt x="178" y="297"/>
                        <a:pt x="206" y="277"/>
                        <a:pt x="206" y="232"/>
                      </a:cubicBezTo>
                      <a:lnTo>
                        <a:pt x="282" y="232"/>
                      </a:lnTo>
                      <a:cubicBezTo>
                        <a:pt x="279" y="251"/>
                        <a:pt x="279" y="283"/>
                        <a:pt x="251" y="311"/>
                      </a:cubicBezTo>
                      <a:cubicBezTo>
                        <a:pt x="220" y="342"/>
                        <a:pt x="184" y="347"/>
                        <a:pt x="152" y="347"/>
                      </a:cubicBezTo>
                      <a:cubicBezTo>
                        <a:pt x="37" y="347"/>
                        <a:pt x="0" y="263"/>
                        <a:pt x="0" y="178"/>
                      </a:cubicBezTo>
                      <a:cubicBezTo>
                        <a:pt x="0" y="71"/>
                        <a:pt x="59" y="0"/>
                        <a:pt x="152" y="0"/>
                      </a:cubicBezTo>
                      <a:cubicBezTo>
                        <a:pt x="226" y="0"/>
                        <a:pt x="277" y="45"/>
                        <a:pt x="277" y="110"/>
                      </a:cubicBezTo>
                      <a:lnTo>
                        <a:pt x="206" y="110"/>
                      </a:lnTo>
                      <a:lnTo>
                        <a:pt x="206" y="116"/>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13" name="Freeform 84"/>
                <p:cNvSpPr>
                  <a:spLocks noChangeArrowheads="1"/>
                </p:cNvSpPr>
                <p:nvPr/>
              </p:nvSpPr>
              <p:spPr bwMode="auto">
                <a:xfrm>
                  <a:off x="3186113" y="2898775"/>
                  <a:ext cx="80962" cy="87313"/>
                </a:xfrm>
                <a:custGeom>
                  <a:avLst/>
                  <a:gdLst>
                    <a:gd name="T0" fmla="*/ 68 w 224"/>
                    <a:gd name="T1" fmla="*/ 3 h 241"/>
                    <a:gd name="T2" fmla="*/ 68 w 224"/>
                    <a:gd name="T3" fmla="*/ 141 h 241"/>
                    <a:gd name="T4" fmla="*/ 105 w 224"/>
                    <a:gd name="T5" fmla="*/ 192 h 241"/>
                    <a:gd name="T6" fmla="*/ 150 w 224"/>
                    <a:gd name="T7" fmla="*/ 118 h 241"/>
                    <a:gd name="T8" fmla="*/ 150 w 224"/>
                    <a:gd name="T9" fmla="*/ 0 h 241"/>
                    <a:gd name="T10" fmla="*/ 220 w 224"/>
                    <a:gd name="T11" fmla="*/ 0 h 241"/>
                    <a:gd name="T12" fmla="*/ 220 w 224"/>
                    <a:gd name="T13" fmla="*/ 155 h 241"/>
                    <a:gd name="T14" fmla="*/ 220 w 224"/>
                    <a:gd name="T15" fmla="*/ 217 h 241"/>
                    <a:gd name="T16" fmla="*/ 223 w 224"/>
                    <a:gd name="T17" fmla="*/ 234 h 241"/>
                    <a:gd name="T18" fmla="*/ 155 w 224"/>
                    <a:gd name="T19" fmla="*/ 234 h 241"/>
                    <a:gd name="T20" fmla="*/ 153 w 224"/>
                    <a:gd name="T21" fmla="*/ 203 h 241"/>
                    <a:gd name="T22" fmla="*/ 85 w 224"/>
                    <a:gd name="T23" fmla="*/ 240 h 241"/>
                    <a:gd name="T24" fmla="*/ 14 w 224"/>
                    <a:gd name="T25" fmla="*/ 209 h 241"/>
                    <a:gd name="T26" fmla="*/ 0 w 224"/>
                    <a:gd name="T27" fmla="*/ 146 h 241"/>
                    <a:gd name="T28" fmla="*/ 0 w 224"/>
                    <a:gd name="T29" fmla="*/ 0 h 241"/>
                    <a:gd name="T30" fmla="*/ 68 w 224"/>
                    <a:gd name="T31" fmla="*/ 0 h 241"/>
                    <a:gd name="T32" fmla="*/ 68 w 224"/>
                    <a:gd name="T33" fmla="*/ 3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4" h="241">
                      <a:moveTo>
                        <a:pt x="68" y="3"/>
                      </a:moveTo>
                      <a:lnTo>
                        <a:pt x="68" y="141"/>
                      </a:lnTo>
                      <a:cubicBezTo>
                        <a:pt x="68" y="161"/>
                        <a:pt x="68" y="192"/>
                        <a:pt x="105" y="192"/>
                      </a:cubicBezTo>
                      <a:cubicBezTo>
                        <a:pt x="150" y="192"/>
                        <a:pt x="150" y="158"/>
                        <a:pt x="150" y="118"/>
                      </a:cubicBezTo>
                      <a:lnTo>
                        <a:pt x="150" y="0"/>
                      </a:lnTo>
                      <a:lnTo>
                        <a:pt x="220" y="0"/>
                      </a:lnTo>
                      <a:lnTo>
                        <a:pt x="220" y="155"/>
                      </a:lnTo>
                      <a:cubicBezTo>
                        <a:pt x="220" y="206"/>
                        <a:pt x="220" y="211"/>
                        <a:pt x="220" y="217"/>
                      </a:cubicBezTo>
                      <a:cubicBezTo>
                        <a:pt x="220" y="223"/>
                        <a:pt x="220" y="228"/>
                        <a:pt x="223" y="234"/>
                      </a:cubicBezTo>
                      <a:lnTo>
                        <a:pt x="155" y="234"/>
                      </a:lnTo>
                      <a:lnTo>
                        <a:pt x="153" y="203"/>
                      </a:lnTo>
                      <a:cubicBezTo>
                        <a:pt x="147" y="214"/>
                        <a:pt x="127" y="240"/>
                        <a:pt x="85" y="240"/>
                      </a:cubicBezTo>
                      <a:cubicBezTo>
                        <a:pt x="54" y="240"/>
                        <a:pt x="28" y="225"/>
                        <a:pt x="14" y="209"/>
                      </a:cubicBezTo>
                      <a:cubicBezTo>
                        <a:pt x="0" y="189"/>
                        <a:pt x="0" y="158"/>
                        <a:pt x="0" y="146"/>
                      </a:cubicBezTo>
                      <a:lnTo>
                        <a:pt x="0" y="0"/>
                      </a:lnTo>
                      <a:lnTo>
                        <a:pt x="68" y="0"/>
                      </a:lnTo>
                      <a:lnTo>
                        <a:pt x="68" y="3"/>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14" name="Freeform 85"/>
                <p:cNvSpPr>
                  <a:spLocks noChangeArrowheads="1"/>
                </p:cNvSpPr>
                <p:nvPr/>
              </p:nvSpPr>
              <p:spPr bwMode="auto">
                <a:xfrm>
                  <a:off x="3290888" y="2898775"/>
                  <a:ext cx="73025" cy="88900"/>
                </a:xfrm>
                <a:custGeom>
                  <a:avLst/>
                  <a:gdLst>
                    <a:gd name="T0" fmla="*/ 65 w 204"/>
                    <a:gd name="T1" fmla="*/ 172 h 249"/>
                    <a:gd name="T2" fmla="*/ 104 w 204"/>
                    <a:gd name="T3" fmla="*/ 203 h 249"/>
                    <a:gd name="T4" fmla="*/ 141 w 204"/>
                    <a:gd name="T5" fmla="*/ 175 h 249"/>
                    <a:gd name="T6" fmla="*/ 107 w 204"/>
                    <a:gd name="T7" fmla="*/ 149 h 249"/>
                    <a:gd name="T8" fmla="*/ 65 w 204"/>
                    <a:gd name="T9" fmla="*/ 138 h 249"/>
                    <a:gd name="T10" fmla="*/ 6 w 204"/>
                    <a:gd name="T11" fmla="*/ 73 h 249"/>
                    <a:gd name="T12" fmla="*/ 107 w 204"/>
                    <a:gd name="T13" fmla="*/ 0 h 249"/>
                    <a:gd name="T14" fmla="*/ 197 w 204"/>
                    <a:gd name="T15" fmla="*/ 70 h 249"/>
                    <a:gd name="T16" fmla="*/ 135 w 204"/>
                    <a:gd name="T17" fmla="*/ 70 h 249"/>
                    <a:gd name="T18" fmla="*/ 101 w 204"/>
                    <a:gd name="T19" fmla="*/ 42 h 249"/>
                    <a:gd name="T20" fmla="*/ 68 w 204"/>
                    <a:gd name="T21" fmla="*/ 65 h 249"/>
                    <a:gd name="T22" fmla="*/ 99 w 204"/>
                    <a:gd name="T23" fmla="*/ 90 h 249"/>
                    <a:gd name="T24" fmla="*/ 141 w 204"/>
                    <a:gd name="T25" fmla="*/ 101 h 249"/>
                    <a:gd name="T26" fmla="*/ 203 w 204"/>
                    <a:gd name="T27" fmla="*/ 166 h 249"/>
                    <a:gd name="T28" fmla="*/ 96 w 204"/>
                    <a:gd name="T29" fmla="*/ 248 h 249"/>
                    <a:gd name="T30" fmla="*/ 17 w 204"/>
                    <a:gd name="T31" fmla="*/ 220 h 249"/>
                    <a:gd name="T32" fmla="*/ 0 w 204"/>
                    <a:gd name="T33" fmla="*/ 175 h 249"/>
                    <a:gd name="T34" fmla="*/ 65 w 204"/>
                    <a:gd name="T35" fmla="*/ 175 h 249"/>
                    <a:gd name="T36" fmla="*/ 65 w 204"/>
                    <a:gd name="T37" fmla="*/ 17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4" h="249">
                      <a:moveTo>
                        <a:pt x="65" y="172"/>
                      </a:moveTo>
                      <a:cubicBezTo>
                        <a:pt x="65" y="186"/>
                        <a:pt x="76" y="203"/>
                        <a:pt x="104" y="203"/>
                      </a:cubicBezTo>
                      <a:cubicBezTo>
                        <a:pt x="130" y="203"/>
                        <a:pt x="141" y="189"/>
                        <a:pt x="141" y="175"/>
                      </a:cubicBezTo>
                      <a:cubicBezTo>
                        <a:pt x="141" y="164"/>
                        <a:pt x="135" y="155"/>
                        <a:pt x="107" y="149"/>
                      </a:cubicBezTo>
                      <a:lnTo>
                        <a:pt x="65" y="138"/>
                      </a:lnTo>
                      <a:cubicBezTo>
                        <a:pt x="45" y="133"/>
                        <a:pt x="6" y="121"/>
                        <a:pt x="6" y="73"/>
                      </a:cubicBezTo>
                      <a:cubicBezTo>
                        <a:pt x="6" y="28"/>
                        <a:pt x="48" y="0"/>
                        <a:pt x="107" y="0"/>
                      </a:cubicBezTo>
                      <a:cubicBezTo>
                        <a:pt x="155" y="0"/>
                        <a:pt x="195" y="22"/>
                        <a:pt x="197" y="70"/>
                      </a:cubicBezTo>
                      <a:lnTo>
                        <a:pt x="135" y="70"/>
                      </a:lnTo>
                      <a:cubicBezTo>
                        <a:pt x="132" y="45"/>
                        <a:pt x="113" y="42"/>
                        <a:pt x="101" y="42"/>
                      </a:cubicBezTo>
                      <a:cubicBezTo>
                        <a:pt x="82" y="42"/>
                        <a:pt x="68" y="51"/>
                        <a:pt x="68" y="65"/>
                      </a:cubicBezTo>
                      <a:cubicBezTo>
                        <a:pt x="68" y="82"/>
                        <a:pt x="79" y="85"/>
                        <a:pt x="99" y="90"/>
                      </a:cubicBezTo>
                      <a:lnTo>
                        <a:pt x="141" y="101"/>
                      </a:lnTo>
                      <a:cubicBezTo>
                        <a:pt x="183" y="113"/>
                        <a:pt x="203" y="135"/>
                        <a:pt x="203" y="166"/>
                      </a:cubicBezTo>
                      <a:cubicBezTo>
                        <a:pt x="203" y="206"/>
                        <a:pt x="169" y="248"/>
                        <a:pt x="96" y="248"/>
                      </a:cubicBezTo>
                      <a:cubicBezTo>
                        <a:pt x="65" y="248"/>
                        <a:pt x="37" y="243"/>
                        <a:pt x="17" y="220"/>
                      </a:cubicBezTo>
                      <a:cubicBezTo>
                        <a:pt x="3" y="203"/>
                        <a:pt x="0" y="186"/>
                        <a:pt x="0" y="175"/>
                      </a:cubicBezTo>
                      <a:lnTo>
                        <a:pt x="65" y="175"/>
                      </a:lnTo>
                      <a:lnTo>
                        <a:pt x="65" y="172"/>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15" name="Freeform 86"/>
                <p:cNvSpPr>
                  <a:spLocks noChangeArrowheads="1"/>
                </p:cNvSpPr>
                <p:nvPr/>
              </p:nvSpPr>
              <p:spPr bwMode="auto">
                <a:xfrm>
                  <a:off x="3378200" y="2874963"/>
                  <a:ext cx="61913" cy="111125"/>
                </a:xfrm>
                <a:custGeom>
                  <a:avLst/>
                  <a:gdLst>
                    <a:gd name="T0" fmla="*/ 169 w 170"/>
                    <a:gd name="T1" fmla="*/ 299 h 308"/>
                    <a:gd name="T2" fmla="*/ 115 w 170"/>
                    <a:gd name="T3" fmla="*/ 307 h 308"/>
                    <a:gd name="T4" fmla="*/ 45 w 170"/>
                    <a:gd name="T5" fmla="*/ 245 h 308"/>
                    <a:gd name="T6" fmla="*/ 45 w 170"/>
                    <a:gd name="T7" fmla="*/ 116 h 308"/>
                    <a:gd name="T8" fmla="*/ 0 w 170"/>
                    <a:gd name="T9" fmla="*/ 116 h 308"/>
                    <a:gd name="T10" fmla="*/ 0 w 170"/>
                    <a:gd name="T11" fmla="*/ 70 h 308"/>
                    <a:gd name="T12" fmla="*/ 45 w 170"/>
                    <a:gd name="T13" fmla="*/ 70 h 308"/>
                    <a:gd name="T14" fmla="*/ 45 w 170"/>
                    <a:gd name="T15" fmla="*/ 25 h 308"/>
                    <a:gd name="T16" fmla="*/ 113 w 170"/>
                    <a:gd name="T17" fmla="*/ 0 h 308"/>
                    <a:gd name="T18" fmla="*/ 113 w 170"/>
                    <a:gd name="T19" fmla="*/ 70 h 308"/>
                    <a:gd name="T20" fmla="*/ 169 w 170"/>
                    <a:gd name="T21" fmla="*/ 70 h 308"/>
                    <a:gd name="T22" fmla="*/ 169 w 170"/>
                    <a:gd name="T23" fmla="*/ 116 h 308"/>
                    <a:gd name="T24" fmla="*/ 113 w 170"/>
                    <a:gd name="T25" fmla="*/ 116 h 308"/>
                    <a:gd name="T26" fmla="*/ 113 w 170"/>
                    <a:gd name="T27" fmla="*/ 220 h 308"/>
                    <a:gd name="T28" fmla="*/ 144 w 170"/>
                    <a:gd name="T29" fmla="*/ 254 h 308"/>
                    <a:gd name="T30" fmla="*/ 166 w 170"/>
                    <a:gd name="T31" fmla="*/ 254 h 308"/>
                    <a:gd name="T32" fmla="*/ 166 w 170"/>
                    <a:gd name="T33" fmla="*/ 299 h 308"/>
                    <a:gd name="T34" fmla="*/ 169 w 170"/>
                    <a:gd name="T35" fmla="*/ 299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0" h="308">
                      <a:moveTo>
                        <a:pt x="169" y="299"/>
                      </a:moveTo>
                      <a:cubicBezTo>
                        <a:pt x="146" y="305"/>
                        <a:pt x="127" y="307"/>
                        <a:pt x="115" y="307"/>
                      </a:cubicBezTo>
                      <a:cubicBezTo>
                        <a:pt x="45" y="307"/>
                        <a:pt x="45" y="265"/>
                        <a:pt x="45" y="245"/>
                      </a:cubicBezTo>
                      <a:lnTo>
                        <a:pt x="45" y="116"/>
                      </a:lnTo>
                      <a:lnTo>
                        <a:pt x="0" y="116"/>
                      </a:lnTo>
                      <a:lnTo>
                        <a:pt x="0" y="70"/>
                      </a:lnTo>
                      <a:lnTo>
                        <a:pt x="45" y="70"/>
                      </a:lnTo>
                      <a:lnTo>
                        <a:pt x="45" y="25"/>
                      </a:lnTo>
                      <a:lnTo>
                        <a:pt x="113" y="0"/>
                      </a:lnTo>
                      <a:lnTo>
                        <a:pt x="113" y="70"/>
                      </a:lnTo>
                      <a:lnTo>
                        <a:pt x="169" y="70"/>
                      </a:lnTo>
                      <a:lnTo>
                        <a:pt x="169" y="116"/>
                      </a:lnTo>
                      <a:lnTo>
                        <a:pt x="113" y="116"/>
                      </a:lnTo>
                      <a:lnTo>
                        <a:pt x="113" y="220"/>
                      </a:lnTo>
                      <a:cubicBezTo>
                        <a:pt x="113" y="243"/>
                        <a:pt x="113" y="254"/>
                        <a:pt x="144" y="254"/>
                      </a:cubicBezTo>
                      <a:cubicBezTo>
                        <a:pt x="155" y="254"/>
                        <a:pt x="158" y="254"/>
                        <a:pt x="166" y="254"/>
                      </a:cubicBezTo>
                      <a:lnTo>
                        <a:pt x="166" y="299"/>
                      </a:lnTo>
                      <a:lnTo>
                        <a:pt x="169" y="29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16" name="Freeform 87"/>
                <p:cNvSpPr>
                  <a:spLocks noChangeArrowheads="1"/>
                </p:cNvSpPr>
                <p:nvPr/>
              </p:nvSpPr>
              <p:spPr bwMode="auto">
                <a:xfrm>
                  <a:off x="3454400" y="2898775"/>
                  <a:ext cx="87313" cy="88900"/>
                </a:xfrm>
                <a:custGeom>
                  <a:avLst/>
                  <a:gdLst>
                    <a:gd name="T0" fmla="*/ 122 w 244"/>
                    <a:gd name="T1" fmla="*/ 0 h 249"/>
                    <a:gd name="T2" fmla="*/ 243 w 244"/>
                    <a:gd name="T3" fmla="*/ 124 h 249"/>
                    <a:gd name="T4" fmla="*/ 119 w 244"/>
                    <a:gd name="T5" fmla="*/ 248 h 249"/>
                    <a:gd name="T6" fmla="*/ 0 w 244"/>
                    <a:gd name="T7" fmla="*/ 124 h 249"/>
                    <a:gd name="T8" fmla="*/ 122 w 244"/>
                    <a:gd name="T9" fmla="*/ 0 h 249"/>
                    <a:gd name="T10" fmla="*/ 122 w 244"/>
                    <a:gd name="T11" fmla="*/ 200 h 249"/>
                    <a:gd name="T12" fmla="*/ 172 w 244"/>
                    <a:gd name="T13" fmla="*/ 121 h 249"/>
                    <a:gd name="T14" fmla="*/ 122 w 244"/>
                    <a:gd name="T15" fmla="*/ 48 h 249"/>
                    <a:gd name="T16" fmla="*/ 71 w 244"/>
                    <a:gd name="T17" fmla="*/ 127 h 249"/>
                    <a:gd name="T18" fmla="*/ 122 w 244"/>
                    <a:gd name="T19" fmla="*/ 200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4" h="249">
                      <a:moveTo>
                        <a:pt x="122" y="0"/>
                      </a:moveTo>
                      <a:cubicBezTo>
                        <a:pt x="206" y="0"/>
                        <a:pt x="243" y="56"/>
                        <a:pt x="243" y="124"/>
                      </a:cubicBezTo>
                      <a:cubicBezTo>
                        <a:pt x="243" y="189"/>
                        <a:pt x="206" y="248"/>
                        <a:pt x="119" y="248"/>
                      </a:cubicBezTo>
                      <a:cubicBezTo>
                        <a:pt x="51" y="248"/>
                        <a:pt x="0" y="206"/>
                        <a:pt x="0" y="124"/>
                      </a:cubicBezTo>
                      <a:cubicBezTo>
                        <a:pt x="0" y="68"/>
                        <a:pt x="28" y="0"/>
                        <a:pt x="122" y="0"/>
                      </a:cubicBezTo>
                      <a:close/>
                      <a:moveTo>
                        <a:pt x="122" y="200"/>
                      </a:moveTo>
                      <a:cubicBezTo>
                        <a:pt x="153" y="200"/>
                        <a:pt x="172" y="183"/>
                        <a:pt x="172" y="121"/>
                      </a:cubicBezTo>
                      <a:cubicBezTo>
                        <a:pt x="172" y="90"/>
                        <a:pt x="167" y="48"/>
                        <a:pt x="122" y="48"/>
                      </a:cubicBezTo>
                      <a:cubicBezTo>
                        <a:pt x="71" y="48"/>
                        <a:pt x="71" y="107"/>
                        <a:pt x="71" y="127"/>
                      </a:cubicBezTo>
                      <a:cubicBezTo>
                        <a:pt x="71" y="178"/>
                        <a:pt x="88" y="200"/>
                        <a:pt x="122" y="200"/>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17" name="Freeform 88"/>
                <p:cNvSpPr>
                  <a:spLocks noChangeArrowheads="1"/>
                </p:cNvSpPr>
                <p:nvPr/>
              </p:nvSpPr>
              <p:spPr bwMode="auto">
                <a:xfrm>
                  <a:off x="3568700" y="2898775"/>
                  <a:ext cx="134938" cy="88900"/>
                </a:xfrm>
                <a:custGeom>
                  <a:avLst/>
                  <a:gdLst>
                    <a:gd name="T0" fmla="*/ 3 w 377"/>
                    <a:gd name="T1" fmla="*/ 51 h 246"/>
                    <a:gd name="T2" fmla="*/ 0 w 377"/>
                    <a:gd name="T3" fmla="*/ 6 h 246"/>
                    <a:gd name="T4" fmla="*/ 68 w 377"/>
                    <a:gd name="T5" fmla="*/ 6 h 246"/>
                    <a:gd name="T6" fmla="*/ 71 w 377"/>
                    <a:gd name="T7" fmla="*/ 37 h 246"/>
                    <a:gd name="T8" fmla="*/ 144 w 377"/>
                    <a:gd name="T9" fmla="*/ 0 h 246"/>
                    <a:gd name="T10" fmla="*/ 218 w 377"/>
                    <a:gd name="T11" fmla="*/ 45 h 246"/>
                    <a:gd name="T12" fmla="*/ 294 w 377"/>
                    <a:gd name="T13" fmla="*/ 3 h 246"/>
                    <a:gd name="T14" fmla="*/ 364 w 377"/>
                    <a:gd name="T15" fmla="*/ 39 h 246"/>
                    <a:gd name="T16" fmla="*/ 376 w 377"/>
                    <a:gd name="T17" fmla="*/ 110 h 246"/>
                    <a:gd name="T18" fmla="*/ 376 w 377"/>
                    <a:gd name="T19" fmla="*/ 243 h 246"/>
                    <a:gd name="T20" fmla="*/ 305 w 377"/>
                    <a:gd name="T21" fmla="*/ 243 h 246"/>
                    <a:gd name="T22" fmla="*/ 305 w 377"/>
                    <a:gd name="T23" fmla="*/ 104 h 246"/>
                    <a:gd name="T24" fmla="*/ 266 w 377"/>
                    <a:gd name="T25" fmla="*/ 51 h 246"/>
                    <a:gd name="T26" fmla="*/ 223 w 377"/>
                    <a:gd name="T27" fmla="*/ 124 h 246"/>
                    <a:gd name="T28" fmla="*/ 223 w 377"/>
                    <a:gd name="T29" fmla="*/ 243 h 246"/>
                    <a:gd name="T30" fmla="*/ 153 w 377"/>
                    <a:gd name="T31" fmla="*/ 243 h 246"/>
                    <a:gd name="T32" fmla="*/ 153 w 377"/>
                    <a:gd name="T33" fmla="*/ 104 h 246"/>
                    <a:gd name="T34" fmla="*/ 113 w 377"/>
                    <a:gd name="T35" fmla="*/ 54 h 246"/>
                    <a:gd name="T36" fmla="*/ 71 w 377"/>
                    <a:gd name="T37" fmla="*/ 107 h 246"/>
                    <a:gd name="T38" fmla="*/ 71 w 377"/>
                    <a:gd name="T39" fmla="*/ 245 h 246"/>
                    <a:gd name="T40" fmla="*/ 0 w 377"/>
                    <a:gd name="T41" fmla="*/ 245 h 246"/>
                    <a:gd name="T42" fmla="*/ 0 w 377"/>
                    <a:gd name="T43" fmla="*/ 51 h 246"/>
                    <a:gd name="T44" fmla="*/ 3 w 377"/>
                    <a:gd name="T45" fmla="*/ 51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77" h="246">
                      <a:moveTo>
                        <a:pt x="3" y="51"/>
                      </a:moveTo>
                      <a:cubicBezTo>
                        <a:pt x="3" y="37"/>
                        <a:pt x="3" y="22"/>
                        <a:pt x="0" y="6"/>
                      </a:cubicBezTo>
                      <a:lnTo>
                        <a:pt x="68" y="6"/>
                      </a:lnTo>
                      <a:lnTo>
                        <a:pt x="71" y="37"/>
                      </a:lnTo>
                      <a:cubicBezTo>
                        <a:pt x="79" y="25"/>
                        <a:pt x="96" y="0"/>
                        <a:pt x="144" y="0"/>
                      </a:cubicBezTo>
                      <a:cubicBezTo>
                        <a:pt x="198" y="0"/>
                        <a:pt x="212" y="34"/>
                        <a:pt x="218" y="45"/>
                      </a:cubicBezTo>
                      <a:cubicBezTo>
                        <a:pt x="237" y="8"/>
                        <a:pt x="268" y="3"/>
                        <a:pt x="294" y="3"/>
                      </a:cubicBezTo>
                      <a:cubicBezTo>
                        <a:pt x="342" y="3"/>
                        <a:pt x="359" y="31"/>
                        <a:pt x="364" y="39"/>
                      </a:cubicBezTo>
                      <a:cubicBezTo>
                        <a:pt x="376" y="59"/>
                        <a:pt x="376" y="87"/>
                        <a:pt x="376" y="110"/>
                      </a:cubicBezTo>
                      <a:lnTo>
                        <a:pt x="376" y="243"/>
                      </a:lnTo>
                      <a:lnTo>
                        <a:pt x="305" y="243"/>
                      </a:lnTo>
                      <a:lnTo>
                        <a:pt x="305" y="104"/>
                      </a:lnTo>
                      <a:cubicBezTo>
                        <a:pt x="305" y="79"/>
                        <a:pt x="302" y="51"/>
                        <a:pt x="266" y="51"/>
                      </a:cubicBezTo>
                      <a:cubicBezTo>
                        <a:pt x="223" y="51"/>
                        <a:pt x="223" y="90"/>
                        <a:pt x="223" y="124"/>
                      </a:cubicBezTo>
                      <a:lnTo>
                        <a:pt x="223" y="243"/>
                      </a:lnTo>
                      <a:lnTo>
                        <a:pt x="153" y="243"/>
                      </a:lnTo>
                      <a:lnTo>
                        <a:pt x="153" y="104"/>
                      </a:lnTo>
                      <a:cubicBezTo>
                        <a:pt x="153" y="87"/>
                        <a:pt x="153" y="54"/>
                        <a:pt x="113" y="54"/>
                      </a:cubicBezTo>
                      <a:cubicBezTo>
                        <a:pt x="71" y="54"/>
                        <a:pt x="71" y="90"/>
                        <a:pt x="71" y="107"/>
                      </a:cubicBezTo>
                      <a:lnTo>
                        <a:pt x="71" y="245"/>
                      </a:lnTo>
                      <a:lnTo>
                        <a:pt x="0" y="245"/>
                      </a:lnTo>
                      <a:lnTo>
                        <a:pt x="0" y="51"/>
                      </a:lnTo>
                      <a:lnTo>
                        <a:pt x="3" y="51"/>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18" name="Freeform 89"/>
                <p:cNvSpPr>
                  <a:spLocks noChangeArrowheads="1"/>
                </p:cNvSpPr>
                <p:nvPr/>
              </p:nvSpPr>
              <p:spPr bwMode="auto">
                <a:xfrm>
                  <a:off x="3730625" y="2898775"/>
                  <a:ext cx="80963" cy="88900"/>
                </a:xfrm>
                <a:custGeom>
                  <a:avLst/>
                  <a:gdLst>
                    <a:gd name="T0" fmla="*/ 116 w 227"/>
                    <a:gd name="T1" fmla="*/ 203 h 249"/>
                    <a:gd name="T2" fmla="*/ 155 w 227"/>
                    <a:gd name="T3" fmla="*/ 169 h 249"/>
                    <a:gd name="T4" fmla="*/ 217 w 227"/>
                    <a:gd name="T5" fmla="*/ 169 h 249"/>
                    <a:gd name="T6" fmla="*/ 195 w 227"/>
                    <a:gd name="T7" fmla="*/ 220 h 249"/>
                    <a:gd name="T8" fmla="*/ 113 w 227"/>
                    <a:gd name="T9" fmla="*/ 248 h 249"/>
                    <a:gd name="T10" fmla="*/ 31 w 227"/>
                    <a:gd name="T11" fmla="*/ 220 h 249"/>
                    <a:gd name="T12" fmla="*/ 0 w 227"/>
                    <a:gd name="T13" fmla="*/ 130 h 249"/>
                    <a:gd name="T14" fmla="*/ 48 w 227"/>
                    <a:gd name="T15" fmla="*/ 20 h 249"/>
                    <a:gd name="T16" fmla="*/ 113 w 227"/>
                    <a:gd name="T17" fmla="*/ 0 h 249"/>
                    <a:gd name="T18" fmla="*/ 209 w 227"/>
                    <a:gd name="T19" fmla="*/ 56 h 249"/>
                    <a:gd name="T20" fmla="*/ 223 w 227"/>
                    <a:gd name="T21" fmla="*/ 141 h 249"/>
                    <a:gd name="T22" fmla="*/ 68 w 227"/>
                    <a:gd name="T23" fmla="*/ 141 h 249"/>
                    <a:gd name="T24" fmla="*/ 116 w 227"/>
                    <a:gd name="T25" fmla="*/ 203 h 249"/>
                    <a:gd name="T26" fmla="*/ 155 w 227"/>
                    <a:gd name="T27" fmla="*/ 99 h 249"/>
                    <a:gd name="T28" fmla="*/ 116 w 227"/>
                    <a:gd name="T29" fmla="*/ 45 h 249"/>
                    <a:gd name="T30" fmla="*/ 71 w 227"/>
                    <a:gd name="T31" fmla="*/ 99 h 249"/>
                    <a:gd name="T32" fmla="*/ 155 w 227"/>
                    <a:gd name="T33" fmla="*/ 99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7" h="249">
                      <a:moveTo>
                        <a:pt x="116" y="203"/>
                      </a:moveTo>
                      <a:cubicBezTo>
                        <a:pt x="133" y="203"/>
                        <a:pt x="150" y="197"/>
                        <a:pt x="155" y="169"/>
                      </a:cubicBezTo>
                      <a:lnTo>
                        <a:pt x="217" y="169"/>
                      </a:lnTo>
                      <a:cubicBezTo>
                        <a:pt x="217" y="181"/>
                        <a:pt x="214" y="200"/>
                        <a:pt x="195" y="220"/>
                      </a:cubicBezTo>
                      <a:cubicBezTo>
                        <a:pt x="178" y="237"/>
                        <a:pt x="147" y="248"/>
                        <a:pt x="113" y="248"/>
                      </a:cubicBezTo>
                      <a:cubicBezTo>
                        <a:pt x="93" y="248"/>
                        <a:pt x="54" y="245"/>
                        <a:pt x="31" y="220"/>
                      </a:cubicBezTo>
                      <a:cubicBezTo>
                        <a:pt x="8" y="197"/>
                        <a:pt x="0" y="166"/>
                        <a:pt x="0" y="130"/>
                      </a:cubicBezTo>
                      <a:cubicBezTo>
                        <a:pt x="0" y="93"/>
                        <a:pt x="8" y="45"/>
                        <a:pt x="48" y="20"/>
                      </a:cubicBezTo>
                      <a:cubicBezTo>
                        <a:pt x="65" y="8"/>
                        <a:pt x="87" y="0"/>
                        <a:pt x="113" y="0"/>
                      </a:cubicBezTo>
                      <a:cubicBezTo>
                        <a:pt x="147" y="0"/>
                        <a:pt x="186" y="14"/>
                        <a:pt x="209" y="56"/>
                      </a:cubicBezTo>
                      <a:cubicBezTo>
                        <a:pt x="226" y="87"/>
                        <a:pt x="223" y="124"/>
                        <a:pt x="223" y="141"/>
                      </a:cubicBezTo>
                      <a:lnTo>
                        <a:pt x="68" y="141"/>
                      </a:lnTo>
                      <a:cubicBezTo>
                        <a:pt x="68" y="155"/>
                        <a:pt x="68" y="203"/>
                        <a:pt x="116" y="203"/>
                      </a:cubicBezTo>
                      <a:close/>
                      <a:moveTo>
                        <a:pt x="155" y="99"/>
                      </a:moveTo>
                      <a:cubicBezTo>
                        <a:pt x="155" y="87"/>
                        <a:pt x="155" y="45"/>
                        <a:pt x="116" y="45"/>
                      </a:cubicBezTo>
                      <a:cubicBezTo>
                        <a:pt x="85" y="45"/>
                        <a:pt x="73" y="70"/>
                        <a:pt x="71" y="99"/>
                      </a:cubicBezTo>
                      <a:lnTo>
                        <a:pt x="155" y="99"/>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19" name="Freeform 90"/>
                <p:cNvSpPr>
                  <a:spLocks noChangeArrowheads="1"/>
                </p:cNvSpPr>
                <p:nvPr/>
              </p:nvSpPr>
              <p:spPr bwMode="auto">
                <a:xfrm>
                  <a:off x="3835400" y="2898775"/>
                  <a:ext cx="52388" cy="87313"/>
                </a:xfrm>
                <a:custGeom>
                  <a:avLst/>
                  <a:gdLst>
                    <a:gd name="T0" fmla="*/ 2 w 145"/>
                    <a:gd name="T1" fmla="*/ 62 h 241"/>
                    <a:gd name="T2" fmla="*/ 0 w 145"/>
                    <a:gd name="T3" fmla="*/ 3 h 241"/>
                    <a:gd name="T4" fmla="*/ 65 w 145"/>
                    <a:gd name="T5" fmla="*/ 3 h 241"/>
                    <a:gd name="T6" fmla="*/ 65 w 145"/>
                    <a:gd name="T7" fmla="*/ 48 h 241"/>
                    <a:gd name="T8" fmla="*/ 144 w 145"/>
                    <a:gd name="T9" fmla="*/ 3 h 241"/>
                    <a:gd name="T10" fmla="*/ 144 w 145"/>
                    <a:gd name="T11" fmla="*/ 65 h 241"/>
                    <a:gd name="T12" fmla="*/ 70 w 145"/>
                    <a:gd name="T13" fmla="*/ 124 h 241"/>
                    <a:gd name="T14" fmla="*/ 70 w 145"/>
                    <a:gd name="T15" fmla="*/ 240 h 241"/>
                    <a:gd name="T16" fmla="*/ 2 w 145"/>
                    <a:gd name="T17" fmla="*/ 240 h 241"/>
                    <a:gd name="T18" fmla="*/ 2 w 145"/>
                    <a:gd name="T19" fmla="*/ 62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5" h="241">
                      <a:moveTo>
                        <a:pt x="2" y="62"/>
                      </a:moveTo>
                      <a:cubicBezTo>
                        <a:pt x="2" y="51"/>
                        <a:pt x="0" y="17"/>
                        <a:pt x="0" y="3"/>
                      </a:cubicBezTo>
                      <a:lnTo>
                        <a:pt x="65" y="3"/>
                      </a:lnTo>
                      <a:lnTo>
                        <a:pt x="65" y="48"/>
                      </a:lnTo>
                      <a:cubicBezTo>
                        <a:pt x="73" y="28"/>
                        <a:pt x="90" y="0"/>
                        <a:pt x="144" y="3"/>
                      </a:cubicBezTo>
                      <a:lnTo>
                        <a:pt x="144" y="65"/>
                      </a:lnTo>
                      <a:cubicBezTo>
                        <a:pt x="73" y="59"/>
                        <a:pt x="70" y="93"/>
                        <a:pt x="70" y="124"/>
                      </a:cubicBezTo>
                      <a:lnTo>
                        <a:pt x="70" y="240"/>
                      </a:lnTo>
                      <a:lnTo>
                        <a:pt x="2" y="240"/>
                      </a:lnTo>
                      <a:lnTo>
                        <a:pt x="2" y="62"/>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grpSp>
            <p:nvGrpSpPr>
              <p:cNvPr id="601" name="Group 600"/>
              <p:cNvGrpSpPr/>
              <p:nvPr/>
            </p:nvGrpSpPr>
            <p:grpSpPr>
              <a:xfrm>
                <a:off x="2971800" y="3068638"/>
                <a:ext cx="1011238" cy="125412"/>
                <a:chOff x="2971800" y="3068638"/>
                <a:chExt cx="1011238" cy="125412"/>
              </a:xfrm>
              <a:grpFill/>
            </p:grpSpPr>
            <p:sp>
              <p:nvSpPr>
                <p:cNvPr id="602" name="Freeform 91"/>
                <p:cNvSpPr>
                  <a:spLocks noChangeArrowheads="1"/>
                </p:cNvSpPr>
                <p:nvPr/>
              </p:nvSpPr>
              <p:spPr bwMode="auto">
                <a:xfrm>
                  <a:off x="2971800" y="3071813"/>
                  <a:ext cx="101600" cy="120650"/>
                </a:xfrm>
                <a:custGeom>
                  <a:avLst/>
                  <a:gdLst>
                    <a:gd name="T0" fmla="*/ 110 w 283"/>
                    <a:gd name="T1" fmla="*/ 0 h 337"/>
                    <a:gd name="T2" fmla="*/ 225 w 283"/>
                    <a:gd name="T3" fmla="*/ 32 h 337"/>
                    <a:gd name="T4" fmla="*/ 282 w 283"/>
                    <a:gd name="T5" fmla="*/ 164 h 337"/>
                    <a:gd name="T6" fmla="*/ 163 w 283"/>
                    <a:gd name="T7" fmla="*/ 333 h 337"/>
                    <a:gd name="T8" fmla="*/ 104 w 283"/>
                    <a:gd name="T9" fmla="*/ 336 h 337"/>
                    <a:gd name="T10" fmla="*/ 0 w 283"/>
                    <a:gd name="T11" fmla="*/ 336 h 337"/>
                    <a:gd name="T12" fmla="*/ 0 w 283"/>
                    <a:gd name="T13" fmla="*/ 0 h 337"/>
                    <a:gd name="T14" fmla="*/ 110 w 283"/>
                    <a:gd name="T15" fmla="*/ 0 h 337"/>
                    <a:gd name="T16" fmla="*/ 101 w 283"/>
                    <a:gd name="T17" fmla="*/ 280 h 337"/>
                    <a:gd name="T18" fmla="*/ 180 w 283"/>
                    <a:gd name="T19" fmla="*/ 257 h 337"/>
                    <a:gd name="T20" fmla="*/ 211 w 283"/>
                    <a:gd name="T21" fmla="*/ 161 h 337"/>
                    <a:gd name="T22" fmla="*/ 149 w 283"/>
                    <a:gd name="T23" fmla="*/ 57 h 337"/>
                    <a:gd name="T24" fmla="*/ 73 w 283"/>
                    <a:gd name="T25" fmla="*/ 51 h 337"/>
                    <a:gd name="T26" fmla="*/ 73 w 283"/>
                    <a:gd name="T27" fmla="*/ 280 h 337"/>
                    <a:gd name="T28" fmla="*/ 101 w 283"/>
                    <a:gd name="T29" fmla="*/ 280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83" h="337">
                      <a:moveTo>
                        <a:pt x="110" y="0"/>
                      </a:moveTo>
                      <a:cubicBezTo>
                        <a:pt x="130" y="0"/>
                        <a:pt x="186" y="0"/>
                        <a:pt x="225" y="32"/>
                      </a:cubicBezTo>
                      <a:cubicBezTo>
                        <a:pt x="268" y="63"/>
                        <a:pt x="282" y="116"/>
                        <a:pt x="282" y="164"/>
                      </a:cubicBezTo>
                      <a:cubicBezTo>
                        <a:pt x="282" y="269"/>
                        <a:pt x="225" y="322"/>
                        <a:pt x="163" y="333"/>
                      </a:cubicBezTo>
                      <a:cubicBezTo>
                        <a:pt x="152" y="336"/>
                        <a:pt x="138" y="336"/>
                        <a:pt x="104" y="336"/>
                      </a:cubicBezTo>
                      <a:lnTo>
                        <a:pt x="0" y="336"/>
                      </a:lnTo>
                      <a:lnTo>
                        <a:pt x="0" y="0"/>
                      </a:lnTo>
                      <a:lnTo>
                        <a:pt x="110" y="0"/>
                      </a:lnTo>
                      <a:close/>
                      <a:moveTo>
                        <a:pt x="101" y="280"/>
                      </a:moveTo>
                      <a:cubicBezTo>
                        <a:pt x="132" y="280"/>
                        <a:pt x="158" y="277"/>
                        <a:pt x="180" y="257"/>
                      </a:cubicBezTo>
                      <a:cubicBezTo>
                        <a:pt x="209" y="229"/>
                        <a:pt x="211" y="178"/>
                        <a:pt x="211" y="161"/>
                      </a:cubicBezTo>
                      <a:cubicBezTo>
                        <a:pt x="211" y="113"/>
                        <a:pt x="194" y="71"/>
                        <a:pt x="149" y="57"/>
                      </a:cubicBezTo>
                      <a:cubicBezTo>
                        <a:pt x="135" y="54"/>
                        <a:pt x="115" y="51"/>
                        <a:pt x="73" y="51"/>
                      </a:cubicBezTo>
                      <a:lnTo>
                        <a:pt x="73" y="280"/>
                      </a:lnTo>
                      <a:lnTo>
                        <a:pt x="101" y="280"/>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03" name="Freeform 92"/>
                <p:cNvSpPr>
                  <a:spLocks noChangeArrowheads="1"/>
                </p:cNvSpPr>
                <p:nvPr/>
              </p:nvSpPr>
              <p:spPr bwMode="auto">
                <a:xfrm>
                  <a:off x="3092450" y="3103563"/>
                  <a:ext cx="77788" cy="90487"/>
                </a:xfrm>
                <a:custGeom>
                  <a:avLst/>
                  <a:gdLst>
                    <a:gd name="T0" fmla="*/ 152 w 215"/>
                    <a:gd name="T1" fmla="*/ 245 h 252"/>
                    <a:gd name="T2" fmla="*/ 149 w 215"/>
                    <a:gd name="T3" fmla="*/ 214 h 252"/>
                    <a:gd name="T4" fmla="*/ 79 w 215"/>
                    <a:gd name="T5" fmla="*/ 251 h 252"/>
                    <a:gd name="T6" fmla="*/ 19 w 215"/>
                    <a:gd name="T7" fmla="*/ 231 h 252"/>
                    <a:gd name="T8" fmla="*/ 0 w 215"/>
                    <a:gd name="T9" fmla="*/ 180 h 252"/>
                    <a:gd name="T10" fmla="*/ 51 w 215"/>
                    <a:gd name="T11" fmla="*/ 107 h 252"/>
                    <a:gd name="T12" fmla="*/ 144 w 215"/>
                    <a:gd name="T13" fmla="*/ 93 h 252"/>
                    <a:gd name="T14" fmla="*/ 141 w 215"/>
                    <a:gd name="T15" fmla="*/ 62 h 252"/>
                    <a:gd name="T16" fmla="*/ 110 w 215"/>
                    <a:gd name="T17" fmla="*/ 42 h 252"/>
                    <a:gd name="T18" fmla="*/ 84 w 215"/>
                    <a:gd name="T19" fmla="*/ 56 h 252"/>
                    <a:gd name="T20" fmla="*/ 79 w 215"/>
                    <a:gd name="T21" fmla="*/ 76 h 252"/>
                    <a:gd name="T22" fmla="*/ 11 w 215"/>
                    <a:gd name="T23" fmla="*/ 76 h 252"/>
                    <a:gd name="T24" fmla="*/ 36 w 215"/>
                    <a:gd name="T25" fmla="*/ 20 h 252"/>
                    <a:gd name="T26" fmla="*/ 107 w 215"/>
                    <a:gd name="T27" fmla="*/ 0 h 252"/>
                    <a:gd name="T28" fmla="*/ 192 w 215"/>
                    <a:gd name="T29" fmla="*/ 31 h 252"/>
                    <a:gd name="T30" fmla="*/ 209 w 215"/>
                    <a:gd name="T31" fmla="*/ 87 h 252"/>
                    <a:gd name="T32" fmla="*/ 209 w 215"/>
                    <a:gd name="T33" fmla="*/ 180 h 252"/>
                    <a:gd name="T34" fmla="*/ 214 w 215"/>
                    <a:gd name="T35" fmla="*/ 240 h 252"/>
                    <a:gd name="T36" fmla="*/ 152 w 215"/>
                    <a:gd name="T37" fmla="*/ 240 h 252"/>
                    <a:gd name="T38" fmla="*/ 152 w 215"/>
                    <a:gd name="T39" fmla="*/ 245 h 252"/>
                    <a:gd name="T40" fmla="*/ 70 w 215"/>
                    <a:gd name="T41" fmla="*/ 172 h 252"/>
                    <a:gd name="T42" fmla="*/ 104 w 215"/>
                    <a:gd name="T43" fmla="*/ 206 h 252"/>
                    <a:gd name="T44" fmla="*/ 132 w 215"/>
                    <a:gd name="T45" fmla="*/ 192 h 252"/>
                    <a:gd name="T46" fmla="*/ 146 w 215"/>
                    <a:gd name="T47" fmla="*/ 132 h 252"/>
                    <a:gd name="T48" fmla="*/ 70 w 215"/>
                    <a:gd name="T49" fmla="*/ 172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15" h="252">
                      <a:moveTo>
                        <a:pt x="152" y="245"/>
                      </a:moveTo>
                      <a:cubicBezTo>
                        <a:pt x="149" y="231"/>
                        <a:pt x="149" y="220"/>
                        <a:pt x="149" y="214"/>
                      </a:cubicBezTo>
                      <a:cubicBezTo>
                        <a:pt x="124" y="251"/>
                        <a:pt x="93" y="251"/>
                        <a:pt x="79" y="251"/>
                      </a:cubicBezTo>
                      <a:cubicBezTo>
                        <a:pt x="45" y="251"/>
                        <a:pt x="31" y="242"/>
                        <a:pt x="19" y="231"/>
                      </a:cubicBezTo>
                      <a:cubicBezTo>
                        <a:pt x="5" y="217"/>
                        <a:pt x="0" y="197"/>
                        <a:pt x="0" y="180"/>
                      </a:cubicBezTo>
                      <a:cubicBezTo>
                        <a:pt x="0" y="161"/>
                        <a:pt x="5" y="127"/>
                        <a:pt x="51" y="107"/>
                      </a:cubicBezTo>
                      <a:cubicBezTo>
                        <a:pt x="79" y="93"/>
                        <a:pt x="121" y="93"/>
                        <a:pt x="144" y="93"/>
                      </a:cubicBezTo>
                      <a:cubicBezTo>
                        <a:pt x="144" y="79"/>
                        <a:pt x="144" y="70"/>
                        <a:pt x="141" y="62"/>
                      </a:cubicBezTo>
                      <a:cubicBezTo>
                        <a:pt x="135" y="45"/>
                        <a:pt x="115" y="42"/>
                        <a:pt x="110" y="42"/>
                      </a:cubicBezTo>
                      <a:cubicBezTo>
                        <a:pt x="101" y="42"/>
                        <a:pt x="90" y="45"/>
                        <a:pt x="84" y="56"/>
                      </a:cubicBezTo>
                      <a:cubicBezTo>
                        <a:pt x="79" y="65"/>
                        <a:pt x="79" y="70"/>
                        <a:pt x="79" y="76"/>
                      </a:cubicBezTo>
                      <a:lnTo>
                        <a:pt x="11" y="76"/>
                      </a:lnTo>
                      <a:cubicBezTo>
                        <a:pt x="11" y="65"/>
                        <a:pt x="14" y="39"/>
                        <a:pt x="36" y="20"/>
                      </a:cubicBezTo>
                      <a:cubicBezTo>
                        <a:pt x="59" y="5"/>
                        <a:pt x="84" y="0"/>
                        <a:pt x="107" y="0"/>
                      </a:cubicBezTo>
                      <a:cubicBezTo>
                        <a:pt x="127" y="0"/>
                        <a:pt x="166" y="3"/>
                        <a:pt x="192" y="31"/>
                      </a:cubicBezTo>
                      <a:cubicBezTo>
                        <a:pt x="209" y="51"/>
                        <a:pt x="209" y="79"/>
                        <a:pt x="209" y="87"/>
                      </a:cubicBezTo>
                      <a:lnTo>
                        <a:pt x="209" y="180"/>
                      </a:lnTo>
                      <a:cubicBezTo>
                        <a:pt x="209" y="200"/>
                        <a:pt x="209" y="220"/>
                        <a:pt x="214" y="240"/>
                      </a:cubicBezTo>
                      <a:lnTo>
                        <a:pt x="152" y="240"/>
                      </a:lnTo>
                      <a:lnTo>
                        <a:pt x="152" y="245"/>
                      </a:lnTo>
                      <a:close/>
                      <a:moveTo>
                        <a:pt x="70" y="172"/>
                      </a:moveTo>
                      <a:cubicBezTo>
                        <a:pt x="70" y="189"/>
                        <a:pt x="82" y="206"/>
                        <a:pt x="104" y="206"/>
                      </a:cubicBezTo>
                      <a:cubicBezTo>
                        <a:pt x="115" y="206"/>
                        <a:pt x="127" y="200"/>
                        <a:pt x="132" y="192"/>
                      </a:cubicBezTo>
                      <a:cubicBezTo>
                        <a:pt x="144" y="178"/>
                        <a:pt x="146" y="158"/>
                        <a:pt x="146" y="132"/>
                      </a:cubicBezTo>
                      <a:cubicBezTo>
                        <a:pt x="101" y="130"/>
                        <a:pt x="70" y="144"/>
                        <a:pt x="70" y="172"/>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04" name="Freeform 93"/>
                <p:cNvSpPr>
                  <a:spLocks noChangeArrowheads="1"/>
                </p:cNvSpPr>
                <p:nvPr/>
              </p:nvSpPr>
              <p:spPr bwMode="auto">
                <a:xfrm>
                  <a:off x="3186113" y="3082925"/>
                  <a:ext cx="61912" cy="111125"/>
                </a:xfrm>
                <a:custGeom>
                  <a:avLst/>
                  <a:gdLst>
                    <a:gd name="T0" fmla="*/ 170 w 171"/>
                    <a:gd name="T1" fmla="*/ 299 h 308"/>
                    <a:gd name="T2" fmla="*/ 116 w 171"/>
                    <a:gd name="T3" fmla="*/ 307 h 308"/>
                    <a:gd name="T4" fmla="*/ 45 w 171"/>
                    <a:gd name="T5" fmla="*/ 245 h 308"/>
                    <a:gd name="T6" fmla="*/ 45 w 171"/>
                    <a:gd name="T7" fmla="*/ 115 h 308"/>
                    <a:gd name="T8" fmla="*/ 0 w 171"/>
                    <a:gd name="T9" fmla="*/ 115 h 308"/>
                    <a:gd name="T10" fmla="*/ 0 w 171"/>
                    <a:gd name="T11" fmla="*/ 70 h 308"/>
                    <a:gd name="T12" fmla="*/ 45 w 171"/>
                    <a:gd name="T13" fmla="*/ 70 h 308"/>
                    <a:gd name="T14" fmla="*/ 45 w 171"/>
                    <a:gd name="T15" fmla="*/ 25 h 308"/>
                    <a:gd name="T16" fmla="*/ 113 w 171"/>
                    <a:gd name="T17" fmla="*/ 0 h 308"/>
                    <a:gd name="T18" fmla="*/ 113 w 171"/>
                    <a:gd name="T19" fmla="*/ 70 h 308"/>
                    <a:gd name="T20" fmla="*/ 170 w 171"/>
                    <a:gd name="T21" fmla="*/ 70 h 308"/>
                    <a:gd name="T22" fmla="*/ 170 w 171"/>
                    <a:gd name="T23" fmla="*/ 115 h 308"/>
                    <a:gd name="T24" fmla="*/ 113 w 171"/>
                    <a:gd name="T25" fmla="*/ 115 h 308"/>
                    <a:gd name="T26" fmla="*/ 113 w 171"/>
                    <a:gd name="T27" fmla="*/ 220 h 308"/>
                    <a:gd name="T28" fmla="*/ 144 w 171"/>
                    <a:gd name="T29" fmla="*/ 253 h 308"/>
                    <a:gd name="T30" fmla="*/ 167 w 171"/>
                    <a:gd name="T31" fmla="*/ 253 h 308"/>
                    <a:gd name="T32" fmla="*/ 167 w 171"/>
                    <a:gd name="T33" fmla="*/ 299 h 308"/>
                    <a:gd name="T34" fmla="*/ 170 w 171"/>
                    <a:gd name="T35" fmla="*/ 299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1" h="308">
                      <a:moveTo>
                        <a:pt x="170" y="299"/>
                      </a:moveTo>
                      <a:cubicBezTo>
                        <a:pt x="147" y="304"/>
                        <a:pt x="127" y="307"/>
                        <a:pt x="116" y="307"/>
                      </a:cubicBezTo>
                      <a:cubicBezTo>
                        <a:pt x="45" y="307"/>
                        <a:pt x="45" y="265"/>
                        <a:pt x="45" y="245"/>
                      </a:cubicBezTo>
                      <a:lnTo>
                        <a:pt x="45" y="115"/>
                      </a:lnTo>
                      <a:lnTo>
                        <a:pt x="0" y="115"/>
                      </a:lnTo>
                      <a:lnTo>
                        <a:pt x="0" y="70"/>
                      </a:lnTo>
                      <a:lnTo>
                        <a:pt x="45" y="70"/>
                      </a:lnTo>
                      <a:lnTo>
                        <a:pt x="45" y="25"/>
                      </a:lnTo>
                      <a:lnTo>
                        <a:pt x="113" y="0"/>
                      </a:lnTo>
                      <a:lnTo>
                        <a:pt x="113" y="70"/>
                      </a:lnTo>
                      <a:lnTo>
                        <a:pt x="170" y="70"/>
                      </a:lnTo>
                      <a:lnTo>
                        <a:pt x="170" y="115"/>
                      </a:lnTo>
                      <a:lnTo>
                        <a:pt x="113" y="115"/>
                      </a:lnTo>
                      <a:lnTo>
                        <a:pt x="113" y="220"/>
                      </a:lnTo>
                      <a:cubicBezTo>
                        <a:pt x="113" y="242"/>
                        <a:pt x="113" y="253"/>
                        <a:pt x="144" y="253"/>
                      </a:cubicBezTo>
                      <a:cubicBezTo>
                        <a:pt x="155" y="253"/>
                        <a:pt x="158" y="253"/>
                        <a:pt x="167" y="253"/>
                      </a:cubicBezTo>
                      <a:lnTo>
                        <a:pt x="167" y="299"/>
                      </a:lnTo>
                      <a:lnTo>
                        <a:pt x="170" y="29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05" name="Freeform 94"/>
                <p:cNvSpPr>
                  <a:spLocks noChangeArrowheads="1"/>
                </p:cNvSpPr>
                <p:nvPr/>
              </p:nvSpPr>
              <p:spPr bwMode="auto">
                <a:xfrm>
                  <a:off x="3267075" y="3103563"/>
                  <a:ext cx="77788" cy="90487"/>
                </a:xfrm>
                <a:custGeom>
                  <a:avLst/>
                  <a:gdLst>
                    <a:gd name="T0" fmla="*/ 153 w 216"/>
                    <a:gd name="T1" fmla="*/ 245 h 252"/>
                    <a:gd name="T2" fmla="*/ 150 w 216"/>
                    <a:gd name="T3" fmla="*/ 214 h 252"/>
                    <a:gd name="T4" fmla="*/ 79 w 216"/>
                    <a:gd name="T5" fmla="*/ 251 h 252"/>
                    <a:gd name="T6" fmla="*/ 20 w 216"/>
                    <a:gd name="T7" fmla="*/ 231 h 252"/>
                    <a:gd name="T8" fmla="*/ 0 w 216"/>
                    <a:gd name="T9" fmla="*/ 180 h 252"/>
                    <a:gd name="T10" fmla="*/ 51 w 216"/>
                    <a:gd name="T11" fmla="*/ 107 h 252"/>
                    <a:gd name="T12" fmla="*/ 144 w 216"/>
                    <a:gd name="T13" fmla="*/ 93 h 252"/>
                    <a:gd name="T14" fmla="*/ 141 w 216"/>
                    <a:gd name="T15" fmla="*/ 62 h 252"/>
                    <a:gd name="T16" fmla="*/ 110 w 216"/>
                    <a:gd name="T17" fmla="*/ 42 h 252"/>
                    <a:gd name="T18" fmla="*/ 85 w 216"/>
                    <a:gd name="T19" fmla="*/ 56 h 252"/>
                    <a:gd name="T20" fmla="*/ 79 w 216"/>
                    <a:gd name="T21" fmla="*/ 76 h 252"/>
                    <a:gd name="T22" fmla="*/ 11 w 216"/>
                    <a:gd name="T23" fmla="*/ 76 h 252"/>
                    <a:gd name="T24" fmla="*/ 37 w 216"/>
                    <a:gd name="T25" fmla="*/ 20 h 252"/>
                    <a:gd name="T26" fmla="*/ 107 w 216"/>
                    <a:gd name="T27" fmla="*/ 0 h 252"/>
                    <a:gd name="T28" fmla="*/ 192 w 216"/>
                    <a:gd name="T29" fmla="*/ 31 h 252"/>
                    <a:gd name="T30" fmla="*/ 209 w 216"/>
                    <a:gd name="T31" fmla="*/ 87 h 252"/>
                    <a:gd name="T32" fmla="*/ 209 w 216"/>
                    <a:gd name="T33" fmla="*/ 180 h 252"/>
                    <a:gd name="T34" fmla="*/ 215 w 216"/>
                    <a:gd name="T35" fmla="*/ 240 h 252"/>
                    <a:gd name="T36" fmla="*/ 153 w 216"/>
                    <a:gd name="T37" fmla="*/ 240 h 252"/>
                    <a:gd name="T38" fmla="*/ 153 w 216"/>
                    <a:gd name="T39" fmla="*/ 245 h 252"/>
                    <a:gd name="T40" fmla="*/ 68 w 216"/>
                    <a:gd name="T41" fmla="*/ 172 h 252"/>
                    <a:gd name="T42" fmla="*/ 102 w 216"/>
                    <a:gd name="T43" fmla="*/ 206 h 252"/>
                    <a:gd name="T44" fmla="*/ 130 w 216"/>
                    <a:gd name="T45" fmla="*/ 192 h 252"/>
                    <a:gd name="T46" fmla="*/ 144 w 216"/>
                    <a:gd name="T47" fmla="*/ 132 h 252"/>
                    <a:gd name="T48" fmla="*/ 68 w 216"/>
                    <a:gd name="T49" fmla="*/ 172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16" h="252">
                      <a:moveTo>
                        <a:pt x="153" y="245"/>
                      </a:moveTo>
                      <a:cubicBezTo>
                        <a:pt x="150" y="231"/>
                        <a:pt x="150" y="220"/>
                        <a:pt x="150" y="214"/>
                      </a:cubicBezTo>
                      <a:cubicBezTo>
                        <a:pt x="124" y="251"/>
                        <a:pt x="93" y="251"/>
                        <a:pt x="79" y="251"/>
                      </a:cubicBezTo>
                      <a:cubicBezTo>
                        <a:pt x="45" y="251"/>
                        <a:pt x="31" y="242"/>
                        <a:pt x="20" y="231"/>
                      </a:cubicBezTo>
                      <a:cubicBezTo>
                        <a:pt x="6" y="217"/>
                        <a:pt x="0" y="197"/>
                        <a:pt x="0" y="180"/>
                      </a:cubicBezTo>
                      <a:cubicBezTo>
                        <a:pt x="0" y="161"/>
                        <a:pt x="6" y="127"/>
                        <a:pt x="51" y="107"/>
                      </a:cubicBezTo>
                      <a:cubicBezTo>
                        <a:pt x="79" y="93"/>
                        <a:pt x="121" y="93"/>
                        <a:pt x="144" y="93"/>
                      </a:cubicBezTo>
                      <a:cubicBezTo>
                        <a:pt x="144" y="79"/>
                        <a:pt x="144" y="70"/>
                        <a:pt x="141" y="62"/>
                      </a:cubicBezTo>
                      <a:cubicBezTo>
                        <a:pt x="136" y="45"/>
                        <a:pt x="116" y="42"/>
                        <a:pt x="110" y="42"/>
                      </a:cubicBezTo>
                      <a:cubicBezTo>
                        <a:pt x="102" y="42"/>
                        <a:pt x="90" y="45"/>
                        <a:pt x="85" y="56"/>
                      </a:cubicBezTo>
                      <a:cubicBezTo>
                        <a:pt x="79" y="65"/>
                        <a:pt x="79" y="70"/>
                        <a:pt x="79" y="76"/>
                      </a:cubicBezTo>
                      <a:lnTo>
                        <a:pt x="11" y="76"/>
                      </a:lnTo>
                      <a:cubicBezTo>
                        <a:pt x="11" y="65"/>
                        <a:pt x="14" y="39"/>
                        <a:pt x="37" y="20"/>
                      </a:cubicBezTo>
                      <a:cubicBezTo>
                        <a:pt x="59" y="5"/>
                        <a:pt x="85" y="0"/>
                        <a:pt x="107" y="0"/>
                      </a:cubicBezTo>
                      <a:cubicBezTo>
                        <a:pt x="127" y="0"/>
                        <a:pt x="167" y="3"/>
                        <a:pt x="192" y="31"/>
                      </a:cubicBezTo>
                      <a:cubicBezTo>
                        <a:pt x="209" y="51"/>
                        <a:pt x="209" y="79"/>
                        <a:pt x="209" y="87"/>
                      </a:cubicBezTo>
                      <a:lnTo>
                        <a:pt x="209" y="180"/>
                      </a:lnTo>
                      <a:cubicBezTo>
                        <a:pt x="209" y="200"/>
                        <a:pt x="209" y="220"/>
                        <a:pt x="215" y="240"/>
                      </a:cubicBezTo>
                      <a:lnTo>
                        <a:pt x="153" y="240"/>
                      </a:lnTo>
                      <a:lnTo>
                        <a:pt x="153" y="245"/>
                      </a:lnTo>
                      <a:close/>
                      <a:moveTo>
                        <a:pt x="68" y="172"/>
                      </a:moveTo>
                      <a:cubicBezTo>
                        <a:pt x="68" y="189"/>
                        <a:pt x="79" y="206"/>
                        <a:pt x="102" y="206"/>
                      </a:cubicBezTo>
                      <a:cubicBezTo>
                        <a:pt x="113" y="206"/>
                        <a:pt x="124" y="200"/>
                        <a:pt x="130" y="192"/>
                      </a:cubicBezTo>
                      <a:cubicBezTo>
                        <a:pt x="141" y="178"/>
                        <a:pt x="144" y="158"/>
                        <a:pt x="144" y="132"/>
                      </a:cubicBezTo>
                      <a:cubicBezTo>
                        <a:pt x="99" y="130"/>
                        <a:pt x="68" y="144"/>
                        <a:pt x="68" y="172"/>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06" name="Freeform 95"/>
                <p:cNvSpPr>
                  <a:spLocks noChangeArrowheads="1"/>
                </p:cNvSpPr>
                <p:nvPr/>
              </p:nvSpPr>
              <p:spPr bwMode="auto">
                <a:xfrm>
                  <a:off x="3421063" y="3068638"/>
                  <a:ext cx="101600" cy="125412"/>
                </a:xfrm>
                <a:custGeom>
                  <a:avLst/>
                  <a:gdLst>
                    <a:gd name="T0" fmla="*/ 206 w 283"/>
                    <a:gd name="T1" fmla="*/ 116 h 348"/>
                    <a:gd name="T2" fmla="*/ 152 w 283"/>
                    <a:gd name="T3" fmla="*/ 56 h 348"/>
                    <a:gd name="T4" fmla="*/ 76 w 283"/>
                    <a:gd name="T5" fmla="*/ 181 h 348"/>
                    <a:gd name="T6" fmla="*/ 147 w 283"/>
                    <a:gd name="T7" fmla="*/ 296 h 348"/>
                    <a:gd name="T8" fmla="*/ 206 w 283"/>
                    <a:gd name="T9" fmla="*/ 231 h 348"/>
                    <a:gd name="T10" fmla="*/ 282 w 283"/>
                    <a:gd name="T11" fmla="*/ 231 h 348"/>
                    <a:gd name="T12" fmla="*/ 251 w 283"/>
                    <a:gd name="T13" fmla="*/ 310 h 348"/>
                    <a:gd name="T14" fmla="*/ 152 w 283"/>
                    <a:gd name="T15" fmla="*/ 347 h 348"/>
                    <a:gd name="T16" fmla="*/ 0 w 283"/>
                    <a:gd name="T17" fmla="*/ 178 h 348"/>
                    <a:gd name="T18" fmla="*/ 152 w 283"/>
                    <a:gd name="T19" fmla="*/ 0 h 348"/>
                    <a:gd name="T20" fmla="*/ 277 w 283"/>
                    <a:gd name="T21" fmla="*/ 110 h 348"/>
                    <a:gd name="T22" fmla="*/ 206 w 283"/>
                    <a:gd name="T23" fmla="*/ 110 h 348"/>
                    <a:gd name="T24" fmla="*/ 206 w 283"/>
                    <a:gd name="T25" fmla="*/ 116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83" h="348">
                      <a:moveTo>
                        <a:pt x="206" y="116"/>
                      </a:moveTo>
                      <a:cubicBezTo>
                        <a:pt x="206" y="104"/>
                        <a:pt x="200" y="56"/>
                        <a:pt x="152" y="56"/>
                      </a:cubicBezTo>
                      <a:cubicBezTo>
                        <a:pt x="99" y="56"/>
                        <a:pt x="76" y="113"/>
                        <a:pt x="76" y="181"/>
                      </a:cubicBezTo>
                      <a:cubicBezTo>
                        <a:pt x="76" y="200"/>
                        <a:pt x="76" y="296"/>
                        <a:pt x="147" y="296"/>
                      </a:cubicBezTo>
                      <a:cubicBezTo>
                        <a:pt x="178" y="296"/>
                        <a:pt x="206" y="277"/>
                        <a:pt x="206" y="231"/>
                      </a:cubicBezTo>
                      <a:lnTo>
                        <a:pt x="282" y="231"/>
                      </a:lnTo>
                      <a:cubicBezTo>
                        <a:pt x="282" y="251"/>
                        <a:pt x="279" y="282"/>
                        <a:pt x="251" y="310"/>
                      </a:cubicBezTo>
                      <a:cubicBezTo>
                        <a:pt x="220" y="341"/>
                        <a:pt x="184" y="347"/>
                        <a:pt x="152" y="347"/>
                      </a:cubicBezTo>
                      <a:cubicBezTo>
                        <a:pt x="37" y="347"/>
                        <a:pt x="0" y="262"/>
                        <a:pt x="0" y="178"/>
                      </a:cubicBezTo>
                      <a:cubicBezTo>
                        <a:pt x="0" y="71"/>
                        <a:pt x="59" y="0"/>
                        <a:pt x="152" y="0"/>
                      </a:cubicBezTo>
                      <a:cubicBezTo>
                        <a:pt x="226" y="0"/>
                        <a:pt x="277" y="45"/>
                        <a:pt x="277" y="110"/>
                      </a:cubicBezTo>
                      <a:lnTo>
                        <a:pt x="206" y="110"/>
                      </a:lnTo>
                      <a:lnTo>
                        <a:pt x="206" y="116"/>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07" name="Freeform 96"/>
                <p:cNvSpPr>
                  <a:spLocks noChangeArrowheads="1"/>
                </p:cNvSpPr>
                <p:nvPr/>
              </p:nvSpPr>
              <p:spPr bwMode="auto">
                <a:xfrm>
                  <a:off x="3541713" y="3105150"/>
                  <a:ext cx="80962" cy="88900"/>
                </a:xfrm>
                <a:custGeom>
                  <a:avLst/>
                  <a:gdLst>
                    <a:gd name="T0" fmla="*/ 116 w 227"/>
                    <a:gd name="T1" fmla="*/ 203 h 249"/>
                    <a:gd name="T2" fmla="*/ 155 w 227"/>
                    <a:gd name="T3" fmla="*/ 169 h 249"/>
                    <a:gd name="T4" fmla="*/ 217 w 227"/>
                    <a:gd name="T5" fmla="*/ 169 h 249"/>
                    <a:gd name="T6" fmla="*/ 195 w 227"/>
                    <a:gd name="T7" fmla="*/ 220 h 249"/>
                    <a:gd name="T8" fmla="*/ 113 w 227"/>
                    <a:gd name="T9" fmla="*/ 248 h 249"/>
                    <a:gd name="T10" fmla="*/ 31 w 227"/>
                    <a:gd name="T11" fmla="*/ 220 h 249"/>
                    <a:gd name="T12" fmla="*/ 0 w 227"/>
                    <a:gd name="T13" fmla="*/ 129 h 249"/>
                    <a:gd name="T14" fmla="*/ 48 w 227"/>
                    <a:gd name="T15" fmla="*/ 19 h 249"/>
                    <a:gd name="T16" fmla="*/ 113 w 227"/>
                    <a:gd name="T17" fmla="*/ 0 h 249"/>
                    <a:gd name="T18" fmla="*/ 209 w 227"/>
                    <a:gd name="T19" fmla="*/ 56 h 249"/>
                    <a:gd name="T20" fmla="*/ 223 w 227"/>
                    <a:gd name="T21" fmla="*/ 141 h 249"/>
                    <a:gd name="T22" fmla="*/ 68 w 227"/>
                    <a:gd name="T23" fmla="*/ 141 h 249"/>
                    <a:gd name="T24" fmla="*/ 116 w 227"/>
                    <a:gd name="T25" fmla="*/ 203 h 249"/>
                    <a:gd name="T26" fmla="*/ 155 w 227"/>
                    <a:gd name="T27" fmla="*/ 98 h 249"/>
                    <a:gd name="T28" fmla="*/ 116 w 227"/>
                    <a:gd name="T29" fmla="*/ 45 h 249"/>
                    <a:gd name="T30" fmla="*/ 71 w 227"/>
                    <a:gd name="T31" fmla="*/ 98 h 249"/>
                    <a:gd name="T32" fmla="*/ 155 w 227"/>
                    <a:gd name="T33" fmla="*/ 98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7" h="249">
                      <a:moveTo>
                        <a:pt x="116" y="203"/>
                      </a:moveTo>
                      <a:cubicBezTo>
                        <a:pt x="133" y="203"/>
                        <a:pt x="150" y="197"/>
                        <a:pt x="155" y="169"/>
                      </a:cubicBezTo>
                      <a:lnTo>
                        <a:pt x="217" y="169"/>
                      </a:lnTo>
                      <a:cubicBezTo>
                        <a:pt x="217" y="180"/>
                        <a:pt x="215" y="200"/>
                        <a:pt x="195" y="220"/>
                      </a:cubicBezTo>
                      <a:cubicBezTo>
                        <a:pt x="178" y="237"/>
                        <a:pt x="147" y="248"/>
                        <a:pt x="113" y="248"/>
                      </a:cubicBezTo>
                      <a:cubicBezTo>
                        <a:pt x="93" y="248"/>
                        <a:pt x="54" y="245"/>
                        <a:pt x="31" y="220"/>
                      </a:cubicBezTo>
                      <a:cubicBezTo>
                        <a:pt x="9" y="197"/>
                        <a:pt x="0" y="166"/>
                        <a:pt x="0" y="129"/>
                      </a:cubicBezTo>
                      <a:cubicBezTo>
                        <a:pt x="0" y="93"/>
                        <a:pt x="9" y="45"/>
                        <a:pt x="48" y="19"/>
                      </a:cubicBezTo>
                      <a:cubicBezTo>
                        <a:pt x="65" y="8"/>
                        <a:pt x="88" y="0"/>
                        <a:pt x="113" y="0"/>
                      </a:cubicBezTo>
                      <a:cubicBezTo>
                        <a:pt x="147" y="0"/>
                        <a:pt x="186" y="14"/>
                        <a:pt x="209" y="56"/>
                      </a:cubicBezTo>
                      <a:cubicBezTo>
                        <a:pt x="226" y="87"/>
                        <a:pt x="223" y="124"/>
                        <a:pt x="223" y="141"/>
                      </a:cubicBezTo>
                      <a:lnTo>
                        <a:pt x="68" y="141"/>
                      </a:lnTo>
                      <a:cubicBezTo>
                        <a:pt x="68" y="155"/>
                        <a:pt x="68" y="203"/>
                        <a:pt x="116" y="203"/>
                      </a:cubicBezTo>
                      <a:close/>
                      <a:moveTo>
                        <a:pt x="155" y="98"/>
                      </a:moveTo>
                      <a:cubicBezTo>
                        <a:pt x="155" y="87"/>
                        <a:pt x="155" y="45"/>
                        <a:pt x="116" y="45"/>
                      </a:cubicBezTo>
                      <a:cubicBezTo>
                        <a:pt x="85" y="45"/>
                        <a:pt x="73" y="70"/>
                        <a:pt x="71" y="98"/>
                      </a:cubicBezTo>
                      <a:lnTo>
                        <a:pt x="155" y="98"/>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08" name="Freeform 97"/>
                <p:cNvSpPr>
                  <a:spLocks noChangeArrowheads="1"/>
                </p:cNvSpPr>
                <p:nvPr/>
              </p:nvSpPr>
              <p:spPr bwMode="auto">
                <a:xfrm>
                  <a:off x="3646488" y="3106738"/>
                  <a:ext cx="80962" cy="87312"/>
                </a:xfrm>
                <a:custGeom>
                  <a:avLst/>
                  <a:gdLst>
                    <a:gd name="T0" fmla="*/ 2 w 224"/>
                    <a:gd name="T1" fmla="*/ 46 h 244"/>
                    <a:gd name="T2" fmla="*/ 2 w 224"/>
                    <a:gd name="T3" fmla="*/ 3 h 244"/>
                    <a:gd name="T4" fmla="*/ 67 w 224"/>
                    <a:gd name="T5" fmla="*/ 3 h 244"/>
                    <a:gd name="T6" fmla="*/ 70 w 224"/>
                    <a:gd name="T7" fmla="*/ 40 h 244"/>
                    <a:gd name="T8" fmla="*/ 146 w 224"/>
                    <a:gd name="T9" fmla="*/ 0 h 244"/>
                    <a:gd name="T10" fmla="*/ 217 w 224"/>
                    <a:gd name="T11" fmla="*/ 46 h 244"/>
                    <a:gd name="T12" fmla="*/ 223 w 224"/>
                    <a:gd name="T13" fmla="*/ 116 h 244"/>
                    <a:gd name="T14" fmla="*/ 223 w 224"/>
                    <a:gd name="T15" fmla="*/ 243 h 244"/>
                    <a:gd name="T16" fmla="*/ 152 w 224"/>
                    <a:gd name="T17" fmla="*/ 243 h 244"/>
                    <a:gd name="T18" fmla="*/ 152 w 224"/>
                    <a:gd name="T19" fmla="*/ 96 h 244"/>
                    <a:gd name="T20" fmla="*/ 149 w 224"/>
                    <a:gd name="T21" fmla="*/ 71 h 244"/>
                    <a:gd name="T22" fmla="*/ 115 w 224"/>
                    <a:gd name="T23" fmla="*/ 51 h 244"/>
                    <a:gd name="T24" fmla="*/ 79 w 224"/>
                    <a:gd name="T25" fmla="*/ 68 h 244"/>
                    <a:gd name="T26" fmla="*/ 70 w 224"/>
                    <a:gd name="T27" fmla="*/ 105 h 244"/>
                    <a:gd name="T28" fmla="*/ 70 w 224"/>
                    <a:gd name="T29" fmla="*/ 243 h 244"/>
                    <a:gd name="T30" fmla="*/ 0 w 224"/>
                    <a:gd name="T31" fmla="*/ 243 h 244"/>
                    <a:gd name="T32" fmla="*/ 0 w 224"/>
                    <a:gd name="T33" fmla="*/ 46 h 244"/>
                    <a:gd name="T34" fmla="*/ 2 w 224"/>
                    <a:gd name="T35" fmla="*/ 46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24" h="244">
                      <a:moveTo>
                        <a:pt x="2" y="46"/>
                      </a:moveTo>
                      <a:cubicBezTo>
                        <a:pt x="2" y="46"/>
                        <a:pt x="2" y="20"/>
                        <a:pt x="2" y="3"/>
                      </a:cubicBezTo>
                      <a:lnTo>
                        <a:pt x="67" y="3"/>
                      </a:lnTo>
                      <a:lnTo>
                        <a:pt x="70" y="40"/>
                      </a:lnTo>
                      <a:cubicBezTo>
                        <a:pt x="76" y="29"/>
                        <a:pt x="96" y="0"/>
                        <a:pt x="146" y="0"/>
                      </a:cubicBezTo>
                      <a:cubicBezTo>
                        <a:pt x="191" y="0"/>
                        <a:pt x="211" y="29"/>
                        <a:pt x="217" y="46"/>
                      </a:cubicBezTo>
                      <a:cubicBezTo>
                        <a:pt x="223" y="60"/>
                        <a:pt x="223" y="71"/>
                        <a:pt x="223" y="116"/>
                      </a:cubicBezTo>
                      <a:lnTo>
                        <a:pt x="223" y="243"/>
                      </a:lnTo>
                      <a:lnTo>
                        <a:pt x="152" y="243"/>
                      </a:lnTo>
                      <a:lnTo>
                        <a:pt x="152" y="96"/>
                      </a:lnTo>
                      <a:cubicBezTo>
                        <a:pt x="152" y="88"/>
                        <a:pt x="152" y="79"/>
                        <a:pt x="149" y="71"/>
                      </a:cubicBezTo>
                      <a:cubicBezTo>
                        <a:pt x="144" y="60"/>
                        <a:pt x="132" y="51"/>
                        <a:pt x="115" y="51"/>
                      </a:cubicBezTo>
                      <a:cubicBezTo>
                        <a:pt x="101" y="51"/>
                        <a:pt x="87" y="57"/>
                        <a:pt x="79" y="68"/>
                      </a:cubicBezTo>
                      <a:cubicBezTo>
                        <a:pt x="76" y="74"/>
                        <a:pt x="70" y="85"/>
                        <a:pt x="70" y="105"/>
                      </a:cubicBezTo>
                      <a:lnTo>
                        <a:pt x="70" y="243"/>
                      </a:lnTo>
                      <a:lnTo>
                        <a:pt x="0" y="243"/>
                      </a:lnTo>
                      <a:lnTo>
                        <a:pt x="0" y="46"/>
                      </a:lnTo>
                      <a:lnTo>
                        <a:pt x="2" y="46"/>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09" name="Freeform 98"/>
                <p:cNvSpPr>
                  <a:spLocks noChangeArrowheads="1"/>
                </p:cNvSpPr>
                <p:nvPr/>
              </p:nvSpPr>
              <p:spPr bwMode="auto">
                <a:xfrm>
                  <a:off x="3744913" y="3082925"/>
                  <a:ext cx="61912" cy="111125"/>
                </a:xfrm>
                <a:custGeom>
                  <a:avLst/>
                  <a:gdLst>
                    <a:gd name="T0" fmla="*/ 170 w 171"/>
                    <a:gd name="T1" fmla="*/ 299 h 308"/>
                    <a:gd name="T2" fmla="*/ 116 w 171"/>
                    <a:gd name="T3" fmla="*/ 307 h 308"/>
                    <a:gd name="T4" fmla="*/ 45 w 171"/>
                    <a:gd name="T5" fmla="*/ 245 h 308"/>
                    <a:gd name="T6" fmla="*/ 45 w 171"/>
                    <a:gd name="T7" fmla="*/ 115 h 308"/>
                    <a:gd name="T8" fmla="*/ 0 w 171"/>
                    <a:gd name="T9" fmla="*/ 115 h 308"/>
                    <a:gd name="T10" fmla="*/ 0 w 171"/>
                    <a:gd name="T11" fmla="*/ 70 h 308"/>
                    <a:gd name="T12" fmla="*/ 45 w 171"/>
                    <a:gd name="T13" fmla="*/ 70 h 308"/>
                    <a:gd name="T14" fmla="*/ 45 w 171"/>
                    <a:gd name="T15" fmla="*/ 25 h 308"/>
                    <a:gd name="T16" fmla="*/ 113 w 171"/>
                    <a:gd name="T17" fmla="*/ 0 h 308"/>
                    <a:gd name="T18" fmla="*/ 113 w 171"/>
                    <a:gd name="T19" fmla="*/ 70 h 308"/>
                    <a:gd name="T20" fmla="*/ 170 w 171"/>
                    <a:gd name="T21" fmla="*/ 70 h 308"/>
                    <a:gd name="T22" fmla="*/ 170 w 171"/>
                    <a:gd name="T23" fmla="*/ 115 h 308"/>
                    <a:gd name="T24" fmla="*/ 113 w 171"/>
                    <a:gd name="T25" fmla="*/ 115 h 308"/>
                    <a:gd name="T26" fmla="*/ 113 w 171"/>
                    <a:gd name="T27" fmla="*/ 220 h 308"/>
                    <a:gd name="T28" fmla="*/ 144 w 171"/>
                    <a:gd name="T29" fmla="*/ 253 h 308"/>
                    <a:gd name="T30" fmla="*/ 167 w 171"/>
                    <a:gd name="T31" fmla="*/ 253 h 308"/>
                    <a:gd name="T32" fmla="*/ 167 w 171"/>
                    <a:gd name="T33" fmla="*/ 299 h 308"/>
                    <a:gd name="T34" fmla="*/ 170 w 171"/>
                    <a:gd name="T35" fmla="*/ 299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1" h="308">
                      <a:moveTo>
                        <a:pt x="170" y="299"/>
                      </a:moveTo>
                      <a:cubicBezTo>
                        <a:pt x="147" y="304"/>
                        <a:pt x="127" y="307"/>
                        <a:pt x="116" y="307"/>
                      </a:cubicBezTo>
                      <a:cubicBezTo>
                        <a:pt x="45" y="307"/>
                        <a:pt x="45" y="265"/>
                        <a:pt x="45" y="245"/>
                      </a:cubicBezTo>
                      <a:lnTo>
                        <a:pt x="45" y="115"/>
                      </a:lnTo>
                      <a:lnTo>
                        <a:pt x="0" y="115"/>
                      </a:lnTo>
                      <a:lnTo>
                        <a:pt x="0" y="70"/>
                      </a:lnTo>
                      <a:lnTo>
                        <a:pt x="45" y="70"/>
                      </a:lnTo>
                      <a:lnTo>
                        <a:pt x="45" y="25"/>
                      </a:lnTo>
                      <a:lnTo>
                        <a:pt x="113" y="0"/>
                      </a:lnTo>
                      <a:lnTo>
                        <a:pt x="113" y="70"/>
                      </a:lnTo>
                      <a:lnTo>
                        <a:pt x="170" y="70"/>
                      </a:lnTo>
                      <a:lnTo>
                        <a:pt x="170" y="115"/>
                      </a:lnTo>
                      <a:lnTo>
                        <a:pt x="113" y="115"/>
                      </a:lnTo>
                      <a:lnTo>
                        <a:pt x="113" y="220"/>
                      </a:lnTo>
                      <a:cubicBezTo>
                        <a:pt x="113" y="242"/>
                        <a:pt x="113" y="253"/>
                        <a:pt x="144" y="253"/>
                      </a:cubicBezTo>
                      <a:cubicBezTo>
                        <a:pt x="156" y="253"/>
                        <a:pt x="158" y="253"/>
                        <a:pt x="167" y="253"/>
                      </a:cubicBezTo>
                      <a:lnTo>
                        <a:pt x="167" y="299"/>
                      </a:lnTo>
                      <a:lnTo>
                        <a:pt x="170" y="29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10" name="Freeform 99"/>
                <p:cNvSpPr>
                  <a:spLocks noChangeArrowheads="1"/>
                </p:cNvSpPr>
                <p:nvPr/>
              </p:nvSpPr>
              <p:spPr bwMode="auto">
                <a:xfrm>
                  <a:off x="3825875" y="3105150"/>
                  <a:ext cx="80963" cy="88900"/>
                </a:xfrm>
                <a:custGeom>
                  <a:avLst/>
                  <a:gdLst>
                    <a:gd name="T0" fmla="*/ 116 w 227"/>
                    <a:gd name="T1" fmla="*/ 203 h 249"/>
                    <a:gd name="T2" fmla="*/ 155 w 227"/>
                    <a:gd name="T3" fmla="*/ 169 h 249"/>
                    <a:gd name="T4" fmla="*/ 218 w 227"/>
                    <a:gd name="T5" fmla="*/ 169 h 249"/>
                    <a:gd name="T6" fmla="*/ 195 w 227"/>
                    <a:gd name="T7" fmla="*/ 220 h 249"/>
                    <a:gd name="T8" fmla="*/ 113 w 227"/>
                    <a:gd name="T9" fmla="*/ 248 h 249"/>
                    <a:gd name="T10" fmla="*/ 31 w 227"/>
                    <a:gd name="T11" fmla="*/ 220 h 249"/>
                    <a:gd name="T12" fmla="*/ 0 w 227"/>
                    <a:gd name="T13" fmla="*/ 129 h 249"/>
                    <a:gd name="T14" fmla="*/ 48 w 227"/>
                    <a:gd name="T15" fmla="*/ 19 h 249"/>
                    <a:gd name="T16" fmla="*/ 113 w 227"/>
                    <a:gd name="T17" fmla="*/ 0 h 249"/>
                    <a:gd name="T18" fmla="*/ 209 w 227"/>
                    <a:gd name="T19" fmla="*/ 56 h 249"/>
                    <a:gd name="T20" fmla="*/ 223 w 227"/>
                    <a:gd name="T21" fmla="*/ 141 h 249"/>
                    <a:gd name="T22" fmla="*/ 68 w 227"/>
                    <a:gd name="T23" fmla="*/ 141 h 249"/>
                    <a:gd name="T24" fmla="*/ 116 w 227"/>
                    <a:gd name="T25" fmla="*/ 203 h 249"/>
                    <a:gd name="T26" fmla="*/ 155 w 227"/>
                    <a:gd name="T27" fmla="*/ 98 h 249"/>
                    <a:gd name="T28" fmla="*/ 116 w 227"/>
                    <a:gd name="T29" fmla="*/ 45 h 249"/>
                    <a:gd name="T30" fmla="*/ 71 w 227"/>
                    <a:gd name="T31" fmla="*/ 98 h 249"/>
                    <a:gd name="T32" fmla="*/ 155 w 227"/>
                    <a:gd name="T33" fmla="*/ 98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7" h="249">
                      <a:moveTo>
                        <a:pt x="116" y="203"/>
                      </a:moveTo>
                      <a:cubicBezTo>
                        <a:pt x="133" y="203"/>
                        <a:pt x="150" y="197"/>
                        <a:pt x="155" y="169"/>
                      </a:cubicBezTo>
                      <a:lnTo>
                        <a:pt x="218" y="169"/>
                      </a:lnTo>
                      <a:cubicBezTo>
                        <a:pt x="218" y="180"/>
                        <a:pt x="215" y="200"/>
                        <a:pt x="195" y="220"/>
                      </a:cubicBezTo>
                      <a:cubicBezTo>
                        <a:pt x="178" y="237"/>
                        <a:pt x="147" y="248"/>
                        <a:pt x="113" y="248"/>
                      </a:cubicBezTo>
                      <a:cubicBezTo>
                        <a:pt x="93" y="248"/>
                        <a:pt x="54" y="245"/>
                        <a:pt x="31" y="220"/>
                      </a:cubicBezTo>
                      <a:cubicBezTo>
                        <a:pt x="9" y="197"/>
                        <a:pt x="0" y="166"/>
                        <a:pt x="0" y="129"/>
                      </a:cubicBezTo>
                      <a:cubicBezTo>
                        <a:pt x="0" y="93"/>
                        <a:pt x="9" y="45"/>
                        <a:pt x="48" y="19"/>
                      </a:cubicBezTo>
                      <a:cubicBezTo>
                        <a:pt x="65" y="8"/>
                        <a:pt x="88" y="0"/>
                        <a:pt x="113" y="0"/>
                      </a:cubicBezTo>
                      <a:cubicBezTo>
                        <a:pt x="147" y="0"/>
                        <a:pt x="187" y="14"/>
                        <a:pt x="209" y="56"/>
                      </a:cubicBezTo>
                      <a:cubicBezTo>
                        <a:pt x="226" y="87"/>
                        <a:pt x="223" y="124"/>
                        <a:pt x="223" y="141"/>
                      </a:cubicBezTo>
                      <a:lnTo>
                        <a:pt x="68" y="141"/>
                      </a:lnTo>
                      <a:cubicBezTo>
                        <a:pt x="68" y="155"/>
                        <a:pt x="68" y="203"/>
                        <a:pt x="116" y="203"/>
                      </a:cubicBezTo>
                      <a:close/>
                      <a:moveTo>
                        <a:pt x="155" y="98"/>
                      </a:moveTo>
                      <a:cubicBezTo>
                        <a:pt x="155" y="87"/>
                        <a:pt x="155" y="45"/>
                        <a:pt x="116" y="45"/>
                      </a:cubicBezTo>
                      <a:cubicBezTo>
                        <a:pt x="85" y="45"/>
                        <a:pt x="74" y="70"/>
                        <a:pt x="71" y="98"/>
                      </a:cubicBezTo>
                      <a:lnTo>
                        <a:pt x="155" y="98"/>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11" name="Freeform 100"/>
                <p:cNvSpPr>
                  <a:spLocks noChangeArrowheads="1"/>
                </p:cNvSpPr>
                <p:nvPr/>
              </p:nvSpPr>
              <p:spPr bwMode="auto">
                <a:xfrm>
                  <a:off x="3930650" y="3106738"/>
                  <a:ext cx="52388" cy="87312"/>
                </a:xfrm>
                <a:custGeom>
                  <a:avLst/>
                  <a:gdLst>
                    <a:gd name="T0" fmla="*/ 3 w 145"/>
                    <a:gd name="T1" fmla="*/ 62 h 241"/>
                    <a:gd name="T2" fmla="*/ 0 w 145"/>
                    <a:gd name="T3" fmla="*/ 3 h 241"/>
                    <a:gd name="T4" fmla="*/ 65 w 145"/>
                    <a:gd name="T5" fmla="*/ 3 h 241"/>
                    <a:gd name="T6" fmla="*/ 65 w 145"/>
                    <a:gd name="T7" fmla="*/ 48 h 241"/>
                    <a:gd name="T8" fmla="*/ 144 w 145"/>
                    <a:gd name="T9" fmla="*/ 3 h 241"/>
                    <a:gd name="T10" fmla="*/ 144 w 145"/>
                    <a:gd name="T11" fmla="*/ 65 h 241"/>
                    <a:gd name="T12" fmla="*/ 70 w 145"/>
                    <a:gd name="T13" fmla="*/ 125 h 241"/>
                    <a:gd name="T14" fmla="*/ 70 w 145"/>
                    <a:gd name="T15" fmla="*/ 240 h 241"/>
                    <a:gd name="T16" fmla="*/ 3 w 145"/>
                    <a:gd name="T17" fmla="*/ 240 h 241"/>
                    <a:gd name="T18" fmla="*/ 3 w 145"/>
                    <a:gd name="T19" fmla="*/ 62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5" h="241">
                      <a:moveTo>
                        <a:pt x="3" y="62"/>
                      </a:moveTo>
                      <a:cubicBezTo>
                        <a:pt x="3" y="51"/>
                        <a:pt x="0" y="17"/>
                        <a:pt x="0" y="3"/>
                      </a:cubicBezTo>
                      <a:lnTo>
                        <a:pt x="65" y="3"/>
                      </a:lnTo>
                      <a:lnTo>
                        <a:pt x="65" y="48"/>
                      </a:lnTo>
                      <a:cubicBezTo>
                        <a:pt x="73" y="29"/>
                        <a:pt x="90" y="0"/>
                        <a:pt x="144" y="3"/>
                      </a:cubicBezTo>
                      <a:lnTo>
                        <a:pt x="144" y="65"/>
                      </a:lnTo>
                      <a:cubicBezTo>
                        <a:pt x="73" y="60"/>
                        <a:pt x="70" y="94"/>
                        <a:pt x="70" y="125"/>
                      </a:cubicBezTo>
                      <a:lnTo>
                        <a:pt x="70" y="240"/>
                      </a:lnTo>
                      <a:lnTo>
                        <a:pt x="3" y="240"/>
                      </a:lnTo>
                      <a:lnTo>
                        <a:pt x="3" y="62"/>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grpSp>
        <p:grpSp>
          <p:nvGrpSpPr>
            <p:cNvPr id="586" name="Group 585"/>
            <p:cNvGrpSpPr/>
            <p:nvPr/>
          </p:nvGrpSpPr>
          <p:grpSpPr>
            <a:xfrm>
              <a:off x="4186644" y="4191353"/>
              <a:ext cx="553480" cy="451191"/>
              <a:chOff x="6096000" y="3684588"/>
              <a:chExt cx="627063" cy="511175"/>
            </a:xfrm>
            <a:solidFill>
              <a:schemeClr val="tx1"/>
            </a:solidFill>
          </p:grpSpPr>
          <p:sp>
            <p:nvSpPr>
              <p:cNvPr id="588" name="Freeform 20"/>
              <p:cNvSpPr>
                <a:spLocks noChangeArrowheads="1"/>
              </p:cNvSpPr>
              <p:nvPr/>
            </p:nvSpPr>
            <p:spPr bwMode="auto">
              <a:xfrm>
                <a:off x="6584950" y="3997325"/>
                <a:ext cx="138113" cy="66675"/>
              </a:xfrm>
              <a:custGeom>
                <a:avLst/>
                <a:gdLst>
                  <a:gd name="T0" fmla="*/ 383 w 384"/>
                  <a:gd name="T1" fmla="*/ 0 h 184"/>
                  <a:gd name="T2" fmla="*/ 0 w 384"/>
                  <a:gd name="T3" fmla="*/ 0 h 184"/>
                  <a:gd name="T4" fmla="*/ 0 w 384"/>
                  <a:gd name="T5" fmla="*/ 183 h 184"/>
                  <a:gd name="T6" fmla="*/ 383 w 384"/>
                  <a:gd name="T7" fmla="*/ 183 h 184"/>
                  <a:gd name="T8" fmla="*/ 383 w 384"/>
                  <a:gd name="T9" fmla="*/ 0 h 184"/>
                  <a:gd name="T10" fmla="*/ 333 w 384"/>
                  <a:gd name="T11" fmla="*/ 87 h 184"/>
                  <a:gd name="T12" fmla="*/ 304 w 384"/>
                  <a:gd name="T13" fmla="*/ 116 h 184"/>
                  <a:gd name="T14" fmla="*/ 275 w 384"/>
                  <a:gd name="T15" fmla="*/ 87 h 184"/>
                  <a:gd name="T16" fmla="*/ 304 w 384"/>
                  <a:gd name="T17" fmla="*/ 58 h 184"/>
                  <a:gd name="T18" fmla="*/ 333 w 384"/>
                  <a:gd name="T19" fmla="*/ 87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4" h="184">
                    <a:moveTo>
                      <a:pt x="383" y="0"/>
                    </a:moveTo>
                    <a:lnTo>
                      <a:pt x="0" y="0"/>
                    </a:lnTo>
                    <a:lnTo>
                      <a:pt x="0" y="183"/>
                    </a:lnTo>
                    <a:lnTo>
                      <a:pt x="383" y="183"/>
                    </a:lnTo>
                    <a:lnTo>
                      <a:pt x="383" y="0"/>
                    </a:lnTo>
                    <a:close/>
                    <a:moveTo>
                      <a:pt x="333" y="87"/>
                    </a:moveTo>
                    <a:cubicBezTo>
                      <a:pt x="333" y="104"/>
                      <a:pt x="321" y="116"/>
                      <a:pt x="304" y="116"/>
                    </a:cubicBezTo>
                    <a:cubicBezTo>
                      <a:pt x="287" y="116"/>
                      <a:pt x="275" y="104"/>
                      <a:pt x="275" y="87"/>
                    </a:cubicBezTo>
                    <a:cubicBezTo>
                      <a:pt x="275" y="71"/>
                      <a:pt x="287" y="58"/>
                      <a:pt x="304" y="58"/>
                    </a:cubicBezTo>
                    <a:cubicBezTo>
                      <a:pt x="321" y="58"/>
                      <a:pt x="333" y="71"/>
                      <a:pt x="333" y="87"/>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89" name="Freeform 21"/>
              <p:cNvSpPr>
                <a:spLocks noChangeArrowheads="1"/>
              </p:cNvSpPr>
              <p:nvPr/>
            </p:nvSpPr>
            <p:spPr bwMode="auto">
              <a:xfrm>
                <a:off x="6584950" y="4081463"/>
                <a:ext cx="138113" cy="66675"/>
              </a:xfrm>
              <a:custGeom>
                <a:avLst/>
                <a:gdLst>
                  <a:gd name="T0" fmla="*/ 354 w 384"/>
                  <a:gd name="T1" fmla="*/ 183 h 184"/>
                  <a:gd name="T2" fmla="*/ 383 w 384"/>
                  <a:gd name="T3" fmla="*/ 154 h 184"/>
                  <a:gd name="T4" fmla="*/ 383 w 384"/>
                  <a:gd name="T5" fmla="*/ 0 h 184"/>
                  <a:gd name="T6" fmla="*/ 0 w 384"/>
                  <a:gd name="T7" fmla="*/ 0 h 184"/>
                  <a:gd name="T8" fmla="*/ 0 w 384"/>
                  <a:gd name="T9" fmla="*/ 183 h 184"/>
                  <a:gd name="T10" fmla="*/ 354 w 384"/>
                  <a:gd name="T11" fmla="*/ 183 h 184"/>
                  <a:gd name="T12" fmla="*/ 333 w 384"/>
                  <a:gd name="T13" fmla="*/ 87 h 184"/>
                  <a:gd name="T14" fmla="*/ 304 w 384"/>
                  <a:gd name="T15" fmla="*/ 116 h 184"/>
                  <a:gd name="T16" fmla="*/ 275 w 384"/>
                  <a:gd name="T17" fmla="*/ 87 h 184"/>
                  <a:gd name="T18" fmla="*/ 304 w 384"/>
                  <a:gd name="T19" fmla="*/ 58 h 184"/>
                  <a:gd name="T20" fmla="*/ 333 w 384"/>
                  <a:gd name="T21" fmla="*/ 87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84" h="184">
                    <a:moveTo>
                      <a:pt x="354" y="183"/>
                    </a:moveTo>
                    <a:cubicBezTo>
                      <a:pt x="370" y="183"/>
                      <a:pt x="383" y="170"/>
                      <a:pt x="383" y="154"/>
                    </a:cubicBezTo>
                    <a:lnTo>
                      <a:pt x="383" y="0"/>
                    </a:lnTo>
                    <a:lnTo>
                      <a:pt x="0" y="0"/>
                    </a:lnTo>
                    <a:lnTo>
                      <a:pt x="0" y="183"/>
                    </a:lnTo>
                    <a:lnTo>
                      <a:pt x="354" y="183"/>
                    </a:lnTo>
                    <a:close/>
                    <a:moveTo>
                      <a:pt x="333" y="87"/>
                    </a:moveTo>
                    <a:cubicBezTo>
                      <a:pt x="333" y="104"/>
                      <a:pt x="321" y="116"/>
                      <a:pt x="304" y="116"/>
                    </a:cubicBezTo>
                    <a:cubicBezTo>
                      <a:pt x="287" y="116"/>
                      <a:pt x="275" y="104"/>
                      <a:pt x="275" y="87"/>
                    </a:cubicBezTo>
                    <a:cubicBezTo>
                      <a:pt x="275" y="70"/>
                      <a:pt x="287" y="58"/>
                      <a:pt x="304" y="58"/>
                    </a:cubicBezTo>
                    <a:cubicBezTo>
                      <a:pt x="321" y="58"/>
                      <a:pt x="333" y="70"/>
                      <a:pt x="333" y="87"/>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90" name="Freeform 22"/>
              <p:cNvSpPr>
                <a:spLocks noChangeArrowheads="1"/>
              </p:cNvSpPr>
              <p:nvPr/>
            </p:nvSpPr>
            <p:spPr bwMode="auto">
              <a:xfrm>
                <a:off x="6584950" y="3744913"/>
                <a:ext cx="138113" cy="65087"/>
              </a:xfrm>
              <a:custGeom>
                <a:avLst/>
                <a:gdLst>
                  <a:gd name="T0" fmla="*/ 383 w 384"/>
                  <a:gd name="T1" fmla="*/ 182 h 183"/>
                  <a:gd name="T2" fmla="*/ 383 w 384"/>
                  <a:gd name="T3" fmla="*/ 29 h 183"/>
                  <a:gd name="T4" fmla="*/ 354 w 384"/>
                  <a:gd name="T5" fmla="*/ 0 h 183"/>
                  <a:gd name="T6" fmla="*/ 0 w 384"/>
                  <a:gd name="T7" fmla="*/ 0 h 183"/>
                  <a:gd name="T8" fmla="*/ 0 w 384"/>
                  <a:gd name="T9" fmla="*/ 182 h 183"/>
                  <a:gd name="T10" fmla="*/ 383 w 384"/>
                  <a:gd name="T11" fmla="*/ 182 h 183"/>
                  <a:gd name="T12" fmla="*/ 333 w 384"/>
                  <a:gd name="T13" fmla="*/ 91 h 183"/>
                  <a:gd name="T14" fmla="*/ 304 w 384"/>
                  <a:gd name="T15" fmla="*/ 120 h 183"/>
                  <a:gd name="T16" fmla="*/ 275 w 384"/>
                  <a:gd name="T17" fmla="*/ 91 h 183"/>
                  <a:gd name="T18" fmla="*/ 304 w 384"/>
                  <a:gd name="T19" fmla="*/ 62 h 183"/>
                  <a:gd name="T20" fmla="*/ 333 w 384"/>
                  <a:gd name="T21" fmla="*/ 91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84" h="183">
                    <a:moveTo>
                      <a:pt x="383" y="182"/>
                    </a:moveTo>
                    <a:lnTo>
                      <a:pt x="383" y="29"/>
                    </a:lnTo>
                    <a:cubicBezTo>
                      <a:pt x="383" y="12"/>
                      <a:pt x="370" y="0"/>
                      <a:pt x="354" y="0"/>
                    </a:cubicBezTo>
                    <a:lnTo>
                      <a:pt x="0" y="0"/>
                    </a:lnTo>
                    <a:lnTo>
                      <a:pt x="0" y="182"/>
                    </a:lnTo>
                    <a:lnTo>
                      <a:pt x="383" y="182"/>
                    </a:lnTo>
                    <a:close/>
                    <a:moveTo>
                      <a:pt x="333" y="91"/>
                    </a:moveTo>
                    <a:cubicBezTo>
                      <a:pt x="333" y="108"/>
                      <a:pt x="321" y="120"/>
                      <a:pt x="304" y="120"/>
                    </a:cubicBezTo>
                    <a:cubicBezTo>
                      <a:pt x="287" y="120"/>
                      <a:pt x="275" y="108"/>
                      <a:pt x="275" y="91"/>
                    </a:cubicBezTo>
                    <a:cubicBezTo>
                      <a:pt x="275" y="74"/>
                      <a:pt x="287" y="62"/>
                      <a:pt x="304" y="62"/>
                    </a:cubicBezTo>
                    <a:cubicBezTo>
                      <a:pt x="321" y="62"/>
                      <a:pt x="333" y="74"/>
                      <a:pt x="333" y="91"/>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91" name="Freeform 23"/>
              <p:cNvSpPr>
                <a:spLocks noChangeArrowheads="1"/>
              </p:cNvSpPr>
              <p:nvPr/>
            </p:nvSpPr>
            <p:spPr bwMode="auto">
              <a:xfrm>
                <a:off x="6584950" y="3827463"/>
                <a:ext cx="138113" cy="66675"/>
              </a:xfrm>
              <a:custGeom>
                <a:avLst/>
                <a:gdLst>
                  <a:gd name="T0" fmla="*/ 383 w 384"/>
                  <a:gd name="T1" fmla="*/ 0 h 184"/>
                  <a:gd name="T2" fmla="*/ 0 w 384"/>
                  <a:gd name="T3" fmla="*/ 0 h 184"/>
                  <a:gd name="T4" fmla="*/ 0 w 384"/>
                  <a:gd name="T5" fmla="*/ 183 h 184"/>
                  <a:gd name="T6" fmla="*/ 383 w 384"/>
                  <a:gd name="T7" fmla="*/ 183 h 184"/>
                  <a:gd name="T8" fmla="*/ 383 w 384"/>
                  <a:gd name="T9" fmla="*/ 0 h 184"/>
                  <a:gd name="T10" fmla="*/ 333 w 384"/>
                  <a:gd name="T11" fmla="*/ 96 h 184"/>
                  <a:gd name="T12" fmla="*/ 304 w 384"/>
                  <a:gd name="T13" fmla="*/ 125 h 184"/>
                  <a:gd name="T14" fmla="*/ 275 w 384"/>
                  <a:gd name="T15" fmla="*/ 96 h 184"/>
                  <a:gd name="T16" fmla="*/ 304 w 384"/>
                  <a:gd name="T17" fmla="*/ 67 h 184"/>
                  <a:gd name="T18" fmla="*/ 333 w 384"/>
                  <a:gd name="T19" fmla="*/ 96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4" h="184">
                    <a:moveTo>
                      <a:pt x="383" y="0"/>
                    </a:moveTo>
                    <a:lnTo>
                      <a:pt x="0" y="0"/>
                    </a:lnTo>
                    <a:lnTo>
                      <a:pt x="0" y="183"/>
                    </a:lnTo>
                    <a:lnTo>
                      <a:pt x="383" y="183"/>
                    </a:lnTo>
                    <a:lnTo>
                      <a:pt x="383" y="0"/>
                    </a:lnTo>
                    <a:close/>
                    <a:moveTo>
                      <a:pt x="333" y="96"/>
                    </a:moveTo>
                    <a:cubicBezTo>
                      <a:pt x="333" y="113"/>
                      <a:pt x="321" y="125"/>
                      <a:pt x="304" y="125"/>
                    </a:cubicBezTo>
                    <a:cubicBezTo>
                      <a:pt x="287" y="125"/>
                      <a:pt x="275" y="113"/>
                      <a:pt x="275" y="96"/>
                    </a:cubicBezTo>
                    <a:cubicBezTo>
                      <a:pt x="275" y="79"/>
                      <a:pt x="287" y="67"/>
                      <a:pt x="304" y="67"/>
                    </a:cubicBezTo>
                    <a:cubicBezTo>
                      <a:pt x="321" y="67"/>
                      <a:pt x="333" y="79"/>
                      <a:pt x="333" y="96"/>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92" name="Freeform 24"/>
              <p:cNvSpPr>
                <a:spLocks noChangeArrowheads="1"/>
              </p:cNvSpPr>
              <p:nvPr/>
            </p:nvSpPr>
            <p:spPr bwMode="auto">
              <a:xfrm>
                <a:off x="6584950" y="3911600"/>
                <a:ext cx="138113" cy="66675"/>
              </a:xfrm>
              <a:custGeom>
                <a:avLst/>
                <a:gdLst>
                  <a:gd name="T0" fmla="*/ 383 w 384"/>
                  <a:gd name="T1" fmla="*/ 0 h 184"/>
                  <a:gd name="T2" fmla="*/ 0 w 384"/>
                  <a:gd name="T3" fmla="*/ 0 h 184"/>
                  <a:gd name="T4" fmla="*/ 0 w 384"/>
                  <a:gd name="T5" fmla="*/ 183 h 184"/>
                  <a:gd name="T6" fmla="*/ 383 w 384"/>
                  <a:gd name="T7" fmla="*/ 183 h 184"/>
                  <a:gd name="T8" fmla="*/ 383 w 384"/>
                  <a:gd name="T9" fmla="*/ 0 h 184"/>
                  <a:gd name="T10" fmla="*/ 333 w 384"/>
                  <a:gd name="T11" fmla="*/ 92 h 184"/>
                  <a:gd name="T12" fmla="*/ 304 w 384"/>
                  <a:gd name="T13" fmla="*/ 121 h 184"/>
                  <a:gd name="T14" fmla="*/ 275 w 384"/>
                  <a:gd name="T15" fmla="*/ 92 h 184"/>
                  <a:gd name="T16" fmla="*/ 304 w 384"/>
                  <a:gd name="T17" fmla="*/ 62 h 184"/>
                  <a:gd name="T18" fmla="*/ 333 w 384"/>
                  <a:gd name="T19" fmla="*/ 92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4" h="184">
                    <a:moveTo>
                      <a:pt x="383" y="0"/>
                    </a:moveTo>
                    <a:lnTo>
                      <a:pt x="0" y="0"/>
                    </a:lnTo>
                    <a:lnTo>
                      <a:pt x="0" y="183"/>
                    </a:lnTo>
                    <a:lnTo>
                      <a:pt x="383" y="183"/>
                    </a:lnTo>
                    <a:lnTo>
                      <a:pt x="383" y="0"/>
                    </a:lnTo>
                    <a:close/>
                    <a:moveTo>
                      <a:pt x="333" y="92"/>
                    </a:moveTo>
                    <a:cubicBezTo>
                      <a:pt x="333" y="109"/>
                      <a:pt x="321" y="121"/>
                      <a:pt x="304" y="121"/>
                    </a:cubicBezTo>
                    <a:cubicBezTo>
                      <a:pt x="287" y="121"/>
                      <a:pt x="275" y="109"/>
                      <a:pt x="275" y="92"/>
                    </a:cubicBezTo>
                    <a:cubicBezTo>
                      <a:pt x="275" y="76"/>
                      <a:pt x="287" y="62"/>
                      <a:pt x="304" y="62"/>
                    </a:cubicBezTo>
                    <a:cubicBezTo>
                      <a:pt x="321" y="62"/>
                      <a:pt x="333" y="76"/>
                      <a:pt x="333" y="92"/>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93" name="Freeform 25"/>
              <p:cNvSpPr>
                <a:spLocks noChangeArrowheads="1"/>
              </p:cNvSpPr>
              <p:nvPr/>
            </p:nvSpPr>
            <p:spPr bwMode="auto">
              <a:xfrm>
                <a:off x="6315075" y="4003675"/>
                <a:ext cx="252413" cy="84138"/>
              </a:xfrm>
              <a:custGeom>
                <a:avLst/>
                <a:gdLst>
                  <a:gd name="T0" fmla="*/ 0 w 700"/>
                  <a:gd name="T1" fmla="*/ 4 h 233"/>
                  <a:gd name="T2" fmla="*/ 0 w 700"/>
                  <a:gd name="T3" fmla="*/ 20 h 233"/>
                  <a:gd name="T4" fmla="*/ 0 w 700"/>
                  <a:gd name="T5" fmla="*/ 20 h 233"/>
                  <a:gd name="T6" fmla="*/ 54 w 700"/>
                  <a:gd name="T7" fmla="*/ 37 h 233"/>
                  <a:gd name="T8" fmla="*/ 137 w 700"/>
                  <a:gd name="T9" fmla="*/ 62 h 233"/>
                  <a:gd name="T10" fmla="*/ 162 w 700"/>
                  <a:gd name="T11" fmla="*/ 70 h 233"/>
                  <a:gd name="T12" fmla="*/ 283 w 700"/>
                  <a:gd name="T13" fmla="*/ 232 h 233"/>
                  <a:gd name="T14" fmla="*/ 699 w 700"/>
                  <a:gd name="T15" fmla="*/ 232 h 233"/>
                  <a:gd name="T16" fmla="*/ 699 w 700"/>
                  <a:gd name="T17" fmla="*/ 0 h 233"/>
                  <a:gd name="T18" fmla="*/ 0 w 700"/>
                  <a:gd name="T19" fmla="*/ 0 h 233"/>
                  <a:gd name="T20" fmla="*/ 0 w 700"/>
                  <a:gd name="T21" fmla="*/ 4 h 233"/>
                  <a:gd name="T22" fmla="*/ 603 w 700"/>
                  <a:gd name="T23" fmla="*/ 158 h 233"/>
                  <a:gd name="T24" fmla="*/ 566 w 700"/>
                  <a:gd name="T25" fmla="*/ 120 h 233"/>
                  <a:gd name="T26" fmla="*/ 603 w 700"/>
                  <a:gd name="T27" fmla="*/ 83 h 233"/>
                  <a:gd name="T28" fmla="*/ 640 w 700"/>
                  <a:gd name="T29" fmla="*/ 120 h 233"/>
                  <a:gd name="T30" fmla="*/ 603 w 700"/>
                  <a:gd name="T31" fmla="*/ 158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00" h="233">
                    <a:moveTo>
                      <a:pt x="0" y="4"/>
                    </a:moveTo>
                    <a:lnTo>
                      <a:pt x="0" y="20"/>
                    </a:lnTo>
                    <a:lnTo>
                      <a:pt x="0" y="20"/>
                    </a:lnTo>
                    <a:cubicBezTo>
                      <a:pt x="17" y="25"/>
                      <a:pt x="33" y="29"/>
                      <a:pt x="54" y="37"/>
                    </a:cubicBezTo>
                    <a:cubicBezTo>
                      <a:pt x="87" y="45"/>
                      <a:pt x="117" y="54"/>
                      <a:pt x="137" y="62"/>
                    </a:cubicBezTo>
                    <a:lnTo>
                      <a:pt x="162" y="70"/>
                    </a:lnTo>
                    <a:cubicBezTo>
                      <a:pt x="225" y="104"/>
                      <a:pt x="270" y="166"/>
                      <a:pt x="283" y="232"/>
                    </a:cubicBezTo>
                    <a:lnTo>
                      <a:pt x="699" y="232"/>
                    </a:lnTo>
                    <a:lnTo>
                      <a:pt x="699" y="0"/>
                    </a:lnTo>
                    <a:lnTo>
                      <a:pt x="0" y="0"/>
                    </a:lnTo>
                    <a:lnTo>
                      <a:pt x="0" y="4"/>
                    </a:lnTo>
                    <a:close/>
                    <a:moveTo>
                      <a:pt x="603" y="158"/>
                    </a:moveTo>
                    <a:cubicBezTo>
                      <a:pt x="582" y="158"/>
                      <a:pt x="566" y="141"/>
                      <a:pt x="566" y="120"/>
                    </a:cubicBezTo>
                    <a:cubicBezTo>
                      <a:pt x="566" y="99"/>
                      <a:pt x="582" y="83"/>
                      <a:pt x="603" y="83"/>
                    </a:cubicBezTo>
                    <a:cubicBezTo>
                      <a:pt x="624" y="83"/>
                      <a:pt x="640" y="99"/>
                      <a:pt x="640" y="120"/>
                    </a:cubicBezTo>
                    <a:cubicBezTo>
                      <a:pt x="640" y="141"/>
                      <a:pt x="624" y="158"/>
                      <a:pt x="603" y="158"/>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94" name="Freeform 26"/>
              <p:cNvSpPr>
                <a:spLocks noChangeArrowheads="1"/>
              </p:cNvSpPr>
              <p:nvPr/>
            </p:nvSpPr>
            <p:spPr bwMode="auto">
              <a:xfrm>
                <a:off x="6418263" y="4111625"/>
                <a:ext cx="149225" cy="82550"/>
              </a:xfrm>
              <a:custGeom>
                <a:avLst/>
                <a:gdLst>
                  <a:gd name="T0" fmla="*/ 0 w 413"/>
                  <a:gd name="T1" fmla="*/ 0 h 230"/>
                  <a:gd name="T2" fmla="*/ 0 w 413"/>
                  <a:gd name="T3" fmla="*/ 229 h 230"/>
                  <a:gd name="T4" fmla="*/ 378 w 413"/>
                  <a:gd name="T5" fmla="*/ 229 h 230"/>
                  <a:gd name="T6" fmla="*/ 412 w 413"/>
                  <a:gd name="T7" fmla="*/ 195 h 230"/>
                  <a:gd name="T8" fmla="*/ 412 w 413"/>
                  <a:gd name="T9" fmla="*/ 0 h 230"/>
                  <a:gd name="T10" fmla="*/ 0 w 413"/>
                  <a:gd name="T11" fmla="*/ 0 h 230"/>
                  <a:gd name="T12" fmla="*/ 316 w 413"/>
                  <a:gd name="T13" fmla="*/ 150 h 230"/>
                  <a:gd name="T14" fmla="*/ 279 w 413"/>
                  <a:gd name="T15" fmla="*/ 112 h 230"/>
                  <a:gd name="T16" fmla="*/ 316 w 413"/>
                  <a:gd name="T17" fmla="*/ 75 h 230"/>
                  <a:gd name="T18" fmla="*/ 353 w 413"/>
                  <a:gd name="T19" fmla="*/ 112 h 230"/>
                  <a:gd name="T20" fmla="*/ 316 w 413"/>
                  <a:gd name="T21" fmla="*/ 150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13" h="230">
                    <a:moveTo>
                      <a:pt x="0" y="0"/>
                    </a:moveTo>
                    <a:lnTo>
                      <a:pt x="0" y="229"/>
                    </a:lnTo>
                    <a:lnTo>
                      <a:pt x="378" y="229"/>
                    </a:lnTo>
                    <a:cubicBezTo>
                      <a:pt x="399" y="229"/>
                      <a:pt x="412" y="212"/>
                      <a:pt x="412" y="195"/>
                    </a:cubicBezTo>
                    <a:lnTo>
                      <a:pt x="412" y="0"/>
                    </a:lnTo>
                    <a:lnTo>
                      <a:pt x="0" y="0"/>
                    </a:lnTo>
                    <a:close/>
                    <a:moveTo>
                      <a:pt x="316" y="150"/>
                    </a:moveTo>
                    <a:cubicBezTo>
                      <a:pt x="295" y="150"/>
                      <a:pt x="279" y="133"/>
                      <a:pt x="279" y="112"/>
                    </a:cubicBezTo>
                    <a:cubicBezTo>
                      <a:pt x="279" y="92"/>
                      <a:pt x="295" y="75"/>
                      <a:pt x="316" y="75"/>
                    </a:cubicBezTo>
                    <a:cubicBezTo>
                      <a:pt x="337" y="75"/>
                      <a:pt x="353" y="92"/>
                      <a:pt x="353" y="112"/>
                    </a:cubicBezTo>
                    <a:cubicBezTo>
                      <a:pt x="353" y="133"/>
                      <a:pt x="337" y="150"/>
                      <a:pt x="316" y="150"/>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95" name="Freeform 27"/>
              <p:cNvSpPr>
                <a:spLocks noChangeArrowheads="1"/>
              </p:cNvSpPr>
              <p:nvPr/>
            </p:nvSpPr>
            <p:spPr bwMode="auto">
              <a:xfrm>
                <a:off x="6316663" y="3684588"/>
                <a:ext cx="252412" cy="82550"/>
              </a:xfrm>
              <a:custGeom>
                <a:avLst/>
                <a:gdLst>
                  <a:gd name="T0" fmla="*/ 695 w 700"/>
                  <a:gd name="T1" fmla="*/ 34 h 230"/>
                  <a:gd name="T2" fmla="*/ 661 w 700"/>
                  <a:gd name="T3" fmla="*/ 0 h 230"/>
                  <a:gd name="T4" fmla="*/ 34 w 700"/>
                  <a:gd name="T5" fmla="*/ 0 h 230"/>
                  <a:gd name="T6" fmla="*/ 0 w 700"/>
                  <a:gd name="T7" fmla="*/ 34 h 230"/>
                  <a:gd name="T8" fmla="*/ 0 w 700"/>
                  <a:gd name="T9" fmla="*/ 229 h 230"/>
                  <a:gd name="T10" fmla="*/ 699 w 700"/>
                  <a:gd name="T11" fmla="*/ 229 h 230"/>
                  <a:gd name="T12" fmla="*/ 699 w 700"/>
                  <a:gd name="T13" fmla="*/ 34 h 230"/>
                  <a:gd name="T14" fmla="*/ 695 w 700"/>
                  <a:gd name="T15" fmla="*/ 34 h 230"/>
                  <a:gd name="T16" fmla="*/ 562 w 700"/>
                  <a:gd name="T17" fmla="*/ 121 h 230"/>
                  <a:gd name="T18" fmla="*/ 599 w 700"/>
                  <a:gd name="T19" fmla="*/ 83 h 230"/>
                  <a:gd name="T20" fmla="*/ 636 w 700"/>
                  <a:gd name="T21" fmla="*/ 121 h 230"/>
                  <a:gd name="T22" fmla="*/ 599 w 700"/>
                  <a:gd name="T23" fmla="*/ 158 h 230"/>
                  <a:gd name="T24" fmla="*/ 562 w 700"/>
                  <a:gd name="T25" fmla="*/ 121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0" h="230">
                    <a:moveTo>
                      <a:pt x="695" y="34"/>
                    </a:moveTo>
                    <a:cubicBezTo>
                      <a:pt x="695" y="13"/>
                      <a:pt x="678" y="0"/>
                      <a:pt x="661" y="0"/>
                    </a:cubicBezTo>
                    <a:lnTo>
                      <a:pt x="34" y="0"/>
                    </a:lnTo>
                    <a:cubicBezTo>
                      <a:pt x="13" y="0"/>
                      <a:pt x="0" y="17"/>
                      <a:pt x="0" y="34"/>
                    </a:cubicBezTo>
                    <a:lnTo>
                      <a:pt x="0" y="229"/>
                    </a:lnTo>
                    <a:lnTo>
                      <a:pt x="699" y="229"/>
                    </a:lnTo>
                    <a:lnTo>
                      <a:pt x="699" y="34"/>
                    </a:lnTo>
                    <a:lnTo>
                      <a:pt x="695" y="34"/>
                    </a:lnTo>
                    <a:close/>
                    <a:moveTo>
                      <a:pt x="562" y="121"/>
                    </a:moveTo>
                    <a:cubicBezTo>
                      <a:pt x="562" y="100"/>
                      <a:pt x="578" y="83"/>
                      <a:pt x="599" y="83"/>
                    </a:cubicBezTo>
                    <a:cubicBezTo>
                      <a:pt x="620" y="83"/>
                      <a:pt x="636" y="100"/>
                      <a:pt x="636" y="121"/>
                    </a:cubicBezTo>
                    <a:cubicBezTo>
                      <a:pt x="636" y="142"/>
                      <a:pt x="620" y="158"/>
                      <a:pt x="599" y="158"/>
                    </a:cubicBezTo>
                    <a:cubicBezTo>
                      <a:pt x="578" y="158"/>
                      <a:pt x="562" y="142"/>
                      <a:pt x="562" y="121"/>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96" name="Freeform 28"/>
              <p:cNvSpPr>
                <a:spLocks noChangeArrowheads="1"/>
              </p:cNvSpPr>
              <p:nvPr/>
            </p:nvSpPr>
            <p:spPr bwMode="auto">
              <a:xfrm>
                <a:off x="6327775" y="3897313"/>
                <a:ext cx="239713" cy="84137"/>
              </a:xfrm>
              <a:custGeom>
                <a:avLst/>
                <a:gdLst>
                  <a:gd name="T0" fmla="*/ 21 w 667"/>
                  <a:gd name="T1" fmla="*/ 4 h 233"/>
                  <a:gd name="T2" fmla="*/ 13 w 667"/>
                  <a:gd name="T3" fmla="*/ 66 h 233"/>
                  <a:gd name="T4" fmla="*/ 25 w 667"/>
                  <a:gd name="T5" fmla="*/ 133 h 233"/>
                  <a:gd name="T6" fmla="*/ 17 w 667"/>
                  <a:gd name="T7" fmla="*/ 191 h 233"/>
                  <a:gd name="T8" fmla="*/ 0 w 667"/>
                  <a:gd name="T9" fmla="*/ 232 h 233"/>
                  <a:gd name="T10" fmla="*/ 666 w 667"/>
                  <a:gd name="T11" fmla="*/ 232 h 233"/>
                  <a:gd name="T12" fmla="*/ 666 w 667"/>
                  <a:gd name="T13" fmla="*/ 0 h 233"/>
                  <a:gd name="T14" fmla="*/ 21 w 667"/>
                  <a:gd name="T15" fmla="*/ 0 h 233"/>
                  <a:gd name="T16" fmla="*/ 21 w 667"/>
                  <a:gd name="T17" fmla="*/ 4 h 233"/>
                  <a:gd name="T18" fmla="*/ 570 w 667"/>
                  <a:gd name="T19" fmla="*/ 157 h 233"/>
                  <a:gd name="T20" fmla="*/ 533 w 667"/>
                  <a:gd name="T21" fmla="*/ 120 h 233"/>
                  <a:gd name="T22" fmla="*/ 570 w 667"/>
                  <a:gd name="T23" fmla="*/ 83 h 233"/>
                  <a:gd name="T24" fmla="*/ 607 w 667"/>
                  <a:gd name="T25" fmla="*/ 120 h 233"/>
                  <a:gd name="T26" fmla="*/ 570 w 667"/>
                  <a:gd name="T27" fmla="*/ 157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67" h="233">
                    <a:moveTo>
                      <a:pt x="21" y="4"/>
                    </a:moveTo>
                    <a:cubicBezTo>
                      <a:pt x="21" y="24"/>
                      <a:pt x="17" y="45"/>
                      <a:pt x="13" y="66"/>
                    </a:cubicBezTo>
                    <a:cubicBezTo>
                      <a:pt x="25" y="87"/>
                      <a:pt x="29" y="112"/>
                      <a:pt x="25" y="133"/>
                    </a:cubicBezTo>
                    <a:lnTo>
                      <a:pt x="17" y="191"/>
                    </a:lnTo>
                    <a:cubicBezTo>
                      <a:pt x="13" y="207"/>
                      <a:pt x="9" y="220"/>
                      <a:pt x="0" y="232"/>
                    </a:cubicBezTo>
                    <a:lnTo>
                      <a:pt x="666" y="232"/>
                    </a:lnTo>
                    <a:lnTo>
                      <a:pt x="666" y="0"/>
                    </a:lnTo>
                    <a:lnTo>
                      <a:pt x="21" y="0"/>
                    </a:lnTo>
                    <a:lnTo>
                      <a:pt x="21" y="4"/>
                    </a:lnTo>
                    <a:close/>
                    <a:moveTo>
                      <a:pt x="570" y="157"/>
                    </a:moveTo>
                    <a:cubicBezTo>
                      <a:pt x="549" y="157"/>
                      <a:pt x="533" y="141"/>
                      <a:pt x="533" y="120"/>
                    </a:cubicBezTo>
                    <a:cubicBezTo>
                      <a:pt x="533" y="99"/>
                      <a:pt x="549" y="83"/>
                      <a:pt x="570" y="83"/>
                    </a:cubicBezTo>
                    <a:cubicBezTo>
                      <a:pt x="591" y="83"/>
                      <a:pt x="607" y="99"/>
                      <a:pt x="607" y="120"/>
                    </a:cubicBezTo>
                    <a:cubicBezTo>
                      <a:pt x="607" y="141"/>
                      <a:pt x="591" y="157"/>
                      <a:pt x="570" y="157"/>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97" name="Freeform 29"/>
              <p:cNvSpPr>
                <a:spLocks noChangeArrowheads="1"/>
              </p:cNvSpPr>
              <p:nvPr/>
            </p:nvSpPr>
            <p:spPr bwMode="auto">
              <a:xfrm>
                <a:off x="6315075" y="3790950"/>
                <a:ext cx="252413" cy="84138"/>
              </a:xfrm>
              <a:custGeom>
                <a:avLst/>
                <a:gdLst>
                  <a:gd name="T0" fmla="*/ 0 w 700"/>
                  <a:gd name="T1" fmla="*/ 0 h 234"/>
                  <a:gd name="T2" fmla="*/ 0 w 700"/>
                  <a:gd name="T3" fmla="*/ 138 h 234"/>
                  <a:gd name="T4" fmla="*/ 50 w 700"/>
                  <a:gd name="T5" fmla="*/ 233 h 234"/>
                  <a:gd name="T6" fmla="*/ 699 w 700"/>
                  <a:gd name="T7" fmla="*/ 233 h 234"/>
                  <a:gd name="T8" fmla="*/ 699 w 700"/>
                  <a:gd name="T9" fmla="*/ 0 h 234"/>
                  <a:gd name="T10" fmla="*/ 0 w 700"/>
                  <a:gd name="T11" fmla="*/ 0 h 234"/>
                  <a:gd name="T12" fmla="*/ 603 w 700"/>
                  <a:gd name="T13" fmla="*/ 158 h 234"/>
                  <a:gd name="T14" fmla="*/ 566 w 700"/>
                  <a:gd name="T15" fmla="*/ 121 h 234"/>
                  <a:gd name="T16" fmla="*/ 603 w 700"/>
                  <a:gd name="T17" fmla="*/ 84 h 234"/>
                  <a:gd name="T18" fmla="*/ 640 w 700"/>
                  <a:gd name="T19" fmla="*/ 121 h 234"/>
                  <a:gd name="T20" fmla="*/ 603 w 700"/>
                  <a:gd name="T21" fmla="*/ 158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00" h="234">
                    <a:moveTo>
                      <a:pt x="0" y="0"/>
                    </a:moveTo>
                    <a:lnTo>
                      <a:pt x="0" y="138"/>
                    </a:lnTo>
                    <a:cubicBezTo>
                      <a:pt x="25" y="167"/>
                      <a:pt x="42" y="200"/>
                      <a:pt x="50" y="233"/>
                    </a:cubicBezTo>
                    <a:lnTo>
                      <a:pt x="699" y="233"/>
                    </a:lnTo>
                    <a:lnTo>
                      <a:pt x="699" y="0"/>
                    </a:lnTo>
                    <a:lnTo>
                      <a:pt x="0" y="0"/>
                    </a:lnTo>
                    <a:close/>
                    <a:moveTo>
                      <a:pt x="603" y="158"/>
                    </a:moveTo>
                    <a:cubicBezTo>
                      <a:pt x="582" y="158"/>
                      <a:pt x="566" y="142"/>
                      <a:pt x="566" y="121"/>
                    </a:cubicBezTo>
                    <a:cubicBezTo>
                      <a:pt x="566" y="100"/>
                      <a:pt x="582" y="84"/>
                      <a:pt x="603" y="84"/>
                    </a:cubicBezTo>
                    <a:cubicBezTo>
                      <a:pt x="624" y="84"/>
                      <a:pt x="640" y="100"/>
                      <a:pt x="640" y="121"/>
                    </a:cubicBezTo>
                    <a:cubicBezTo>
                      <a:pt x="640" y="142"/>
                      <a:pt x="624" y="158"/>
                      <a:pt x="603" y="158"/>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98" name="Freeform 30"/>
              <p:cNvSpPr>
                <a:spLocks noChangeArrowheads="1"/>
              </p:cNvSpPr>
              <p:nvPr/>
            </p:nvSpPr>
            <p:spPr bwMode="auto">
              <a:xfrm>
                <a:off x="6175375" y="3824288"/>
                <a:ext cx="141288" cy="206375"/>
              </a:xfrm>
              <a:custGeom>
                <a:avLst/>
                <a:gdLst>
                  <a:gd name="T0" fmla="*/ 13 w 392"/>
                  <a:gd name="T1" fmla="*/ 391 h 575"/>
                  <a:gd name="T2" fmla="*/ 50 w 392"/>
                  <a:gd name="T3" fmla="*/ 424 h 575"/>
                  <a:gd name="T4" fmla="*/ 196 w 392"/>
                  <a:gd name="T5" fmla="*/ 574 h 575"/>
                  <a:gd name="T6" fmla="*/ 341 w 392"/>
                  <a:gd name="T7" fmla="*/ 424 h 575"/>
                  <a:gd name="T8" fmla="*/ 379 w 392"/>
                  <a:gd name="T9" fmla="*/ 391 h 575"/>
                  <a:gd name="T10" fmla="*/ 387 w 392"/>
                  <a:gd name="T11" fmla="*/ 333 h 575"/>
                  <a:gd name="T12" fmla="*/ 366 w 392"/>
                  <a:gd name="T13" fmla="*/ 295 h 575"/>
                  <a:gd name="T14" fmla="*/ 379 w 392"/>
                  <a:gd name="T15" fmla="*/ 187 h 575"/>
                  <a:gd name="T16" fmla="*/ 233 w 392"/>
                  <a:gd name="T17" fmla="*/ 37 h 575"/>
                  <a:gd name="T18" fmla="*/ 204 w 392"/>
                  <a:gd name="T19" fmla="*/ 0 h 575"/>
                  <a:gd name="T20" fmla="*/ 4 w 392"/>
                  <a:gd name="T21" fmla="*/ 170 h 575"/>
                  <a:gd name="T22" fmla="*/ 4 w 392"/>
                  <a:gd name="T23" fmla="*/ 191 h 575"/>
                  <a:gd name="T24" fmla="*/ 17 w 392"/>
                  <a:gd name="T25" fmla="*/ 291 h 575"/>
                  <a:gd name="T26" fmla="*/ 4 w 392"/>
                  <a:gd name="T27" fmla="*/ 333 h 575"/>
                  <a:gd name="T28" fmla="*/ 13 w 392"/>
                  <a:gd name="T29" fmla="*/ 391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92" h="575">
                    <a:moveTo>
                      <a:pt x="13" y="391"/>
                    </a:moveTo>
                    <a:cubicBezTo>
                      <a:pt x="17" y="407"/>
                      <a:pt x="29" y="424"/>
                      <a:pt x="50" y="424"/>
                    </a:cubicBezTo>
                    <a:cubicBezTo>
                      <a:pt x="71" y="565"/>
                      <a:pt x="180" y="574"/>
                      <a:pt x="196" y="574"/>
                    </a:cubicBezTo>
                    <a:cubicBezTo>
                      <a:pt x="213" y="574"/>
                      <a:pt x="320" y="569"/>
                      <a:pt x="341" y="424"/>
                    </a:cubicBezTo>
                    <a:cubicBezTo>
                      <a:pt x="362" y="424"/>
                      <a:pt x="374" y="412"/>
                      <a:pt x="379" y="391"/>
                    </a:cubicBezTo>
                    <a:lnTo>
                      <a:pt x="387" y="333"/>
                    </a:lnTo>
                    <a:cubicBezTo>
                      <a:pt x="391" y="316"/>
                      <a:pt x="383" y="299"/>
                      <a:pt x="366" y="295"/>
                    </a:cubicBezTo>
                    <a:cubicBezTo>
                      <a:pt x="370" y="270"/>
                      <a:pt x="379" y="224"/>
                      <a:pt x="379" y="187"/>
                    </a:cubicBezTo>
                    <a:cubicBezTo>
                      <a:pt x="379" y="116"/>
                      <a:pt x="316" y="46"/>
                      <a:pt x="233" y="37"/>
                    </a:cubicBezTo>
                    <a:lnTo>
                      <a:pt x="204" y="0"/>
                    </a:lnTo>
                    <a:cubicBezTo>
                      <a:pt x="4" y="8"/>
                      <a:pt x="4" y="170"/>
                      <a:pt x="4" y="170"/>
                    </a:cubicBezTo>
                    <a:lnTo>
                      <a:pt x="4" y="191"/>
                    </a:lnTo>
                    <a:cubicBezTo>
                      <a:pt x="4" y="229"/>
                      <a:pt x="13" y="270"/>
                      <a:pt x="17" y="291"/>
                    </a:cubicBezTo>
                    <a:cubicBezTo>
                      <a:pt x="9" y="303"/>
                      <a:pt x="0" y="316"/>
                      <a:pt x="4" y="333"/>
                    </a:cubicBezTo>
                    <a:lnTo>
                      <a:pt x="13" y="391"/>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99" name="Freeform 31"/>
              <p:cNvSpPr>
                <a:spLocks noChangeArrowheads="1"/>
              </p:cNvSpPr>
              <p:nvPr/>
            </p:nvSpPr>
            <p:spPr bwMode="auto">
              <a:xfrm>
                <a:off x="6096000" y="4029075"/>
                <a:ext cx="300038" cy="166688"/>
              </a:xfrm>
              <a:custGeom>
                <a:avLst/>
                <a:gdLst>
                  <a:gd name="T0" fmla="*/ 0 w 832"/>
                  <a:gd name="T1" fmla="*/ 462 h 463"/>
                  <a:gd name="T2" fmla="*/ 0 w 832"/>
                  <a:gd name="T3" fmla="*/ 204 h 463"/>
                  <a:gd name="T4" fmla="*/ 87 w 832"/>
                  <a:gd name="T5" fmla="*/ 54 h 463"/>
                  <a:gd name="T6" fmla="*/ 87 w 832"/>
                  <a:gd name="T7" fmla="*/ 54 h 463"/>
                  <a:gd name="T8" fmla="*/ 183 w 832"/>
                  <a:gd name="T9" fmla="*/ 25 h 463"/>
                  <a:gd name="T10" fmla="*/ 237 w 832"/>
                  <a:gd name="T11" fmla="*/ 9 h 463"/>
                  <a:gd name="T12" fmla="*/ 274 w 832"/>
                  <a:gd name="T13" fmla="*/ 0 h 463"/>
                  <a:gd name="T14" fmla="*/ 416 w 832"/>
                  <a:gd name="T15" fmla="*/ 59 h 463"/>
                  <a:gd name="T16" fmla="*/ 416 w 832"/>
                  <a:gd name="T17" fmla="*/ 59 h 463"/>
                  <a:gd name="T18" fmla="*/ 557 w 832"/>
                  <a:gd name="T19" fmla="*/ 0 h 463"/>
                  <a:gd name="T20" fmla="*/ 594 w 832"/>
                  <a:gd name="T21" fmla="*/ 9 h 463"/>
                  <a:gd name="T22" fmla="*/ 649 w 832"/>
                  <a:gd name="T23" fmla="*/ 25 h 463"/>
                  <a:gd name="T24" fmla="*/ 744 w 832"/>
                  <a:gd name="T25" fmla="*/ 54 h 463"/>
                  <a:gd name="T26" fmla="*/ 744 w 832"/>
                  <a:gd name="T27" fmla="*/ 54 h 463"/>
                  <a:gd name="T28" fmla="*/ 831 w 832"/>
                  <a:gd name="T29" fmla="*/ 204 h 463"/>
                  <a:gd name="T30" fmla="*/ 831 w 832"/>
                  <a:gd name="T31" fmla="*/ 462 h 463"/>
                  <a:gd name="T32" fmla="*/ 0 w 832"/>
                  <a:gd name="T33" fmla="*/ 462 h 4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32" h="463">
                    <a:moveTo>
                      <a:pt x="0" y="462"/>
                    </a:moveTo>
                    <a:lnTo>
                      <a:pt x="0" y="204"/>
                    </a:lnTo>
                    <a:cubicBezTo>
                      <a:pt x="0" y="142"/>
                      <a:pt x="37" y="84"/>
                      <a:pt x="87" y="54"/>
                    </a:cubicBezTo>
                    <a:lnTo>
                      <a:pt x="87" y="54"/>
                    </a:lnTo>
                    <a:cubicBezTo>
                      <a:pt x="116" y="46"/>
                      <a:pt x="150" y="34"/>
                      <a:pt x="183" y="25"/>
                    </a:cubicBezTo>
                    <a:cubicBezTo>
                      <a:pt x="204" y="21"/>
                      <a:pt x="220" y="13"/>
                      <a:pt x="237" y="9"/>
                    </a:cubicBezTo>
                    <a:cubicBezTo>
                      <a:pt x="258" y="5"/>
                      <a:pt x="274" y="0"/>
                      <a:pt x="274" y="0"/>
                    </a:cubicBezTo>
                    <a:cubicBezTo>
                      <a:pt x="303" y="38"/>
                      <a:pt x="358" y="59"/>
                      <a:pt x="416" y="59"/>
                    </a:cubicBezTo>
                    <a:lnTo>
                      <a:pt x="416" y="59"/>
                    </a:lnTo>
                    <a:cubicBezTo>
                      <a:pt x="474" y="59"/>
                      <a:pt x="528" y="38"/>
                      <a:pt x="557" y="0"/>
                    </a:cubicBezTo>
                    <a:cubicBezTo>
                      <a:pt x="557" y="0"/>
                      <a:pt x="574" y="5"/>
                      <a:pt x="594" y="9"/>
                    </a:cubicBezTo>
                    <a:cubicBezTo>
                      <a:pt x="611" y="13"/>
                      <a:pt x="628" y="17"/>
                      <a:pt x="649" y="25"/>
                    </a:cubicBezTo>
                    <a:cubicBezTo>
                      <a:pt x="682" y="34"/>
                      <a:pt x="719" y="46"/>
                      <a:pt x="744" y="54"/>
                    </a:cubicBezTo>
                    <a:lnTo>
                      <a:pt x="744" y="54"/>
                    </a:lnTo>
                    <a:cubicBezTo>
                      <a:pt x="794" y="84"/>
                      <a:pt x="831" y="138"/>
                      <a:pt x="831" y="204"/>
                    </a:cubicBezTo>
                    <a:lnTo>
                      <a:pt x="831" y="462"/>
                    </a:lnTo>
                    <a:lnTo>
                      <a:pt x="0" y="462"/>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587" name="Rectangle 586"/>
            <p:cNvSpPr/>
            <p:nvPr/>
          </p:nvSpPr>
          <p:spPr>
            <a:xfrm>
              <a:off x="4143850" y="4069093"/>
              <a:ext cx="639069" cy="1019296"/>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p>
          </p:txBody>
        </p:sp>
      </p:grpSp>
      <p:grpSp>
        <p:nvGrpSpPr>
          <p:cNvPr id="620" name="Group 619"/>
          <p:cNvGrpSpPr/>
          <p:nvPr/>
        </p:nvGrpSpPr>
        <p:grpSpPr>
          <a:xfrm>
            <a:off x="2992941" y="2234283"/>
            <a:ext cx="638903" cy="1099905"/>
            <a:chOff x="2568775" y="4077183"/>
            <a:chExt cx="639069" cy="1100192"/>
          </a:xfrm>
        </p:grpSpPr>
        <p:grpSp>
          <p:nvGrpSpPr>
            <p:cNvPr id="621" name="Group 620"/>
            <p:cNvGrpSpPr/>
            <p:nvPr/>
          </p:nvGrpSpPr>
          <p:grpSpPr>
            <a:xfrm>
              <a:off x="2593484" y="4784913"/>
              <a:ext cx="589651" cy="360286"/>
              <a:chOff x="5573395" y="2827618"/>
              <a:chExt cx="922337" cy="563563"/>
            </a:xfrm>
          </p:grpSpPr>
          <p:grpSp>
            <p:nvGrpSpPr>
              <p:cNvPr id="629" name="Group 628"/>
              <p:cNvGrpSpPr/>
              <p:nvPr/>
            </p:nvGrpSpPr>
            <p:grpSpPr>
              <a:xfrm>
                <a:off x="5589270" y="2827618"/>
                <a:ext cx="827087" cy="125413"/>
                <a:chOff x="1293813" y="2730500"/>
                <a:chExt cx="827087" cy="125413"/>
              </a:xfrm>
              <a:solidFill>
                <a:srgbClr val="5F5F5F"/>
              </a:solidFill>
            </p:grpSpPr>
            <p:sp>
              <p:nvSpPr>
                <p:cNvPr id="649" name="Freeform 45"/>
                <p:cNvSpPr>
                  <a:spLocks noChangeArrowheads="1"/>
                </p:cNvSpPr>
                <p:nvPr/>
              </p:nvSpPr>
              <p:spPr bwMode="auto">
                <a:xfrm>
                  <a:off x="1293813" y="2730500"/>
                  <a:ext cx="101600" cy="125413"/>
                </a:xfrm>
                <a:custGeom>
                  <a:avLst/>
                  <a:gdLst>
                    <a:gd name="T0" fmla="*/ 207 w 284"/>
                    <a:gd name="T1" fmla="*/ 116 h 348"/>
                    <a:gd name="T2" fmla="*/ 153 w 284"/>
                    <a:gd name="T3" fmla="*/ 57 h 348"/>
                    <a:gd name="T4" fmla="*/ 77 w 284"/>
                    <a:gd name="T5" fmla="*/ 181 h 348"/>
                    <a:gd name="T6" fmla="*/ 147 w 284"/>
                    <a:gd name="T7" fmla="*/ 297 h 348"/>
                    <a:gd name="T8" fmla="*/ 207 w 284"/>
                    <a:gd name="T9" fmla="*/ 232 h 348"/>
                    <a:gd name="T10" fmla="*/ 283 w 284"/>
                    <a:gd name="T11" fmla="*/ 232 h 348"/>
                    <a:gd name="T12" fmla="*/ 252 w 284"/>
                    <a:gd name="T13" fmla="*/ 311 h 348"/>
                    <a:gd name="T14" fmla="*/ 153 w 284"/>
                    <a:gd name="T15" fmla="*/ 347 h 348"/>
                    <a:gd name="T16" fmla="*/ 0 w 284"/>
                    <a:gd name="T17" fmla="*/ 178 h 348"/>
                    <a:gd name="T18" fmla="*/ 153 w 284"/>
                    <a:gd name="T19" fmla="*/ 0 h 348"/>
                    <a:gd name="T20" fmla="*/ 277 w 284"/>
                    <a:gd name="T21" fmla="*/ 110 h 348"/>
                    <a:gd name="T22" fmla="*/ 207 w 284"/>
                    <a:gd name="T23" fmla="*/ 110 h 348"/>
                    <a:gd name="T24" fmla="*/ 207 w 284"/>
                    <a:gd name="T25" fmla="*/ 116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84" h="348">
                      <a:moveTo>
                        <a:pt x="207" y="116"/>
                      </a:moveTo>
                      <a:cubicBezTo>
                        <a:pt x="207" y="105"/>
                        <a:pt x="201" y="57"/>
                        <a:pt x="153" y="57"/>
                      </a:cubicBezTo>
                      <a:cubicBezTo>
                        <a:pt x="99" y="57"/>
                        <a:pt x="77" y="113"/>
                        <a:pt x="77" y="181"/>
                      </a:cubicBezTo>
                      <a:cubicBezTo>
                        <a:pt x="77" y="201"/>
                        <a:pt x="77" y="297"/>
                        <a:pt x="147" y="297"/>
                      </a:cubicBezTo>
                      <a:cubicBezTo>
                        <a:pt x="178" y="297"/>
                        <a:pt x="207" y="277"/>
                        <a:pt x="207" y="232"/>
                      </a:cubicBezTo>
                      <a:lnTo>
                        <a:pt x="283" y="232"/>
                      </a:lnTo>
                      <a:cubicBezTo>
                        <a:pt x="283" y="251"/>
                        <a:pt x="280" y="282"/>
                        <a:pt x="252" y="311"/>
                      </a:cubicBezTo>
                      <a:cubicBezTo>
                        <a:pt x="221" y="342"/>
                        <a:pt x="184" y="347"/>
                        <a:pt x="153" y="347"/>
                      </a:cubicBezTo>
                      <a:cubicBezTo>
                        <a:pt x="37" y="347"/>
                        <a:pt x="0" y="263"/>
                        <a:pt x="0" y="178"/>
                      </a:cubicBezTo>
                      <a:cubicBezTo>
                        <a:pt x="0" y="71"/>
                        <a:pt x="60" y="0"/>
                        <a:pt x="153" y="0"/>
                      </a:cubicBezTo>
                      <a:cubicBezTo>
                        <a:pt x="226" y="0"/>
                        <a:pt x="277" y="45"/>
                        <a:pt x="277" y="110"/>
                      </a:cubicBezTo>
                      <a:lnTo>
                        <a:pt x="207" y="110"/>
                      </a:lnTo>
                      <a:lnTo>
                        <a:pt x="207" y="116"/>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50" name="Freeform 46"/>
                <p:cNvSpPr>
                  <a:spLocks noChangeArrowheads="1"/>
                </p:cNvSpPr>
                <p:nvPr/>
              </p:nvSpPr>
              <p:spPr bwMode="auto">
                <a:xfrm>
                  <a:off x="1419225" y="2768600"/>
                  <a:ext cx="80963" cy="87313"/>
                </a:xfrm>
                <a:custGeom>
                  <a:avLst/>
                  <a:gdLst>
                    <a:gd name="T0" fmla="*/ 70 w 227"/>
                    <a:gd name="T1" fmla="*/ 3 h 241"/>
                    <a:gd name="T2" fmla="*/ 70 w 227"/>
                    <a:gd name="T3" fmla="*/ 141 h 241"/>
                    <a:gd name="T4" fmla="*/ 107 w 227"/>
                    <a:gd name="T5" fmla="*/ 192 h 241"/>
                    <a:gd name="T6" fmla="*/ 152 w 227"/>
                    <a:gd name="T7" fmla="*/ 118 h 241"/>
                    <a:gd name="T8" fmla="*/ 152 w 227"/>
                    <a:gd name="T9" fmla="*/ 0 h 241"/>
                    <a:gd name="T10" fmla="*/ 223 w 227"/>
                    <a:gd name="T11" fmla="*/ 0 h 241"/>
                    <a:gd name="T12" fmla="*/ 223 w 227"/>
                    <a:gd name="T13" fmla="*/ 155 h 241"/>
                    <a:gd name="T14" fmla="*/ 223 w 227"/>
                    <a:gd name="T15" fmla="*/ 217 h 241"/>
                    <a:gd name="T16" fmla="*/ 226 w 227"/>
                    <a:gd name="T17" fmla="*/ 234 h 241"/>
                    <a:gd name="T18" fmla="*/ 158 w 227"/>
                    <a:gd name="T19" fmla="*/ 234 h 241"/>
                    <a:gd name="T20" fmla="*/ 155 w 227"/>
                    <a:gd name="T21" fmla="*/ 203 h 241"/>
                    <a:gd name="T22" fmla="*/ 84 w 227"/>
                    <a:gd name="T23" fmla="*/ 240 h 241"/>
                    <a:gd name="T24" fmla="*/ 14 w 227"/>
                    <a:gd name="T25" fmla="*/ 209 h 241"/>
                    <a:gd name="T26" fmla="*/ 0 w 227"/>
                    <a:gd name="T27" fmla="*/ 146 h 241"/>
                    <a:gd name="T28" fmla="*/ 0 w 227"/>
                    <a:gd name="T29" fmla="*/ 0 h 241"/>
                    <a:gd name="T30" fmla="*/ 70 w 227"/>
                    <a:gd name="T31" fmla="*/ 0 h 241"/>
                    <a:gd name="T32" fmla="*/ 70 w 227"/>
                    <a:gd name="T33" fmla="*/ 3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7" h="241">
                      <a:moveTo>
                        <a:pt x="70" y="3"/>
                      </a:moveTo>
                      <a:lnTo>
                        <a:pt x="70" y="141"/>
                      </a:lnTo>
                      <a:cubicBezTo>
                        <a:pt x="70" y="161"/>
                        <a:pt x="70" y="192"/>
                        <a:pt x="107" y="192"/>
                      </a:cubicBezTo>
                      <a:cubicBezTo>
                        <a:pt x="152" y="192"/>
                        <a:pt x="152" y="158"/>
                        <a:pt x="152" y="118"/>
                      </a:cubicBezTo>
                      <a:lnTo>
                        <a:pt x="152" y="0"/>
                      </a:lnTo>
                      <a:lnTo>
                        <a:pt x="223" y="0"/>
                      </a:lnTo>
                      <a:lnTo>
                        <a:pt x="223" y="155"/>
                      </a:lnTo>
                      <a:cubicBezTo>
                        <a:pt x="223" y="206"/>
                        <a:pt x="223" y="211"/>
                        <a:pt x="223" y="217"/>
                      </a:cubicBezTo>
                      <a:cubicBezTo>
                        <a:pt x="223" y="223"/>
                        <a:pt x="223" y="228"/>
                        <a:pt x="226" y="234"/>
                      </a:cubicBezTo>
                      <a:lnTo>
                        <a:pt x="158" y="234"/>
                      </a:lnTo>
                      <a:lnTo>
                        <a:pt x="155" y="203"/>
                      </a:lnTo>
                      <a:cubicBezTo>
                        <a:pt x="149" y="214"/>
                        <a:pt x="130" y="240"/>
                        <a:pt x="84" y="240"/>
                      </a:cubicBezTo>
                      <a:cubicBezTo>
                        <a:pt x="53" y="240"/>
                        <a:pt x="28" y="225"/>
                        <a:pt x="14" y="209"/>
                      </a:cubicBezTo>
                      <a:cubicBezTo>
                        <a:pt x="0" y="189"/>
                        <a:pt x="0" y="158"/>
                        <a:pt x="0" y="146"/>
                      </a:cubicBezTo>
                      <a:lnTo>
                        <a:pt x="0" y="0"/>
                      </a:lnTo>
                      <a:lnTo>
                        <a:pt x="70" y="0"/>
                      </a:lnTo>
                      <a:lnTo>
                        <a:pt x="70" y="3"/>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51" name="Freeform 47"/>
                <p:cNvSpPr>
                  <a:spLocks noChangeArrowheads="1"/>
                </p:cNvSpPr>
                <p:nvPr/>
              </p:nvSpPr>
              <p:spPr bwMode="auto">
                <a:xfrm>
                  <a:off x="1524000" y="2767013"/>
                  <a:ext cx="73025" cy="88900"/>
                </a:xfrm>
                <a:custGeom>
                  <a:avLst/>
                  <a:gdLst>
                    <a:gd name="T0" fmla="*/ 65 w 204"/>
                    <a:gd name="T1" fmla="*/ 172 h 249"/>
                    <a:gd name="T2" fmla="*/ 105 w 204"/>
                    <a:gd name="T3" fmla="*/ 203 h 249"/>
                    <a:gd name="T4" fmla="*/ 141 w 204"/>
                    <a:gd name="T5" fmla="*/ 175 h 249"/>
                    <a:gd name="T6" fmla="*/ 108 w 204"/>
                    <a:gd name="T7" fmla="*/ 149 h 249"/>
                    <a:gd name="T8" fmla="*/ 65 w 204"/>
                    <a:gd name="T9" fmla="*/ 138 h 249"/>
                    <a:gd name="T10" fmla="*/ 6 w 204"/>
                    <a:gd name="T11" fmla="*/ 73 h 249"/>
                    <a:gd name="T12" fmla="*/ 108 w 204"/>
                    <a:gd name="T13" fmla="*/ 0 h 249"/>
                    <a:gd name="T14" fmla="*/ 198 w 204"/>
                    <a:gd name="T15" fmla="*/ 70 h 249"/>
                    <a:gd name="T16" fmla="*/ 136 w 204"/>
                    <a:gd name="T17" fmla="*/ 70 h 249"/>
                    <a:gd name="T18" fmla="*/ 102 w 204"/>
                    <a:gd name="T19" fmla="*/ 42 h 249"/>
                    <a:gd name="T20" fmla="*/ 68 w 204"/>
                    <a:gd name="T21" fmla="*/ 65 h 249"/>
                    <a:gd name="T22" fmla="*/ 99 w 204"/>
                    <a:gd name="T23" fmla="*/ 90 h 249"/>
                    <a:gd name="T24" fmla="*/ 141 w 204"/>
                    <a:gd name="T25" fmla="*/ 101 h 249"/>
                    <a:gd name="T26" fmla="*/ 203 w 204"/>
                    <a:gd name="T27" fmla="*/ 166 h 249"/>
                    <a:gd name="T28" fmla="*/ 96 w 204"/>
                    <a:gd name="T29" fmla="*/ 248 h 249"/>
                    <a:gd name="T30" fmla="*/ 17 w 204"/>
                    <a:gd name="T31" fmla="*/ 220 h 249"/>
                    <a:gd name="T32" fmla="*/ 0 w 204"/>
                    <a:gd name="T33" fmla="*/ 175 h 249"/>
                    <a:gd name="T34" fmla="*/ 65 w 204"/>
                    <a:gd name="T35" fmla="*/ 175 h 249"/>
                    <a:gd name="T36" fmla="*/ 65 w 204"/>
                    <a:gd name="T37" fmla="*/ 17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4" h="249">
                      <a:moveTo>
                        <a:pt x="65" y="172"/>
                      </a:moveTo>
                      <a:cubicBezTo>
                        <a:pt x="65" y="186"/>
                        <a:pt x="76" y="203"/>
                        <a:pt x="105" y="203"/>
                      </a:cubicBezTo>
                      <a:cubicBezTo>
                        <a:pt x="130" y="203"/>
                        <a:pt x="141" y="189"/>
                        <a:pt x="141" y="175"/>
                      </a:cubicBezTo>
                      <a:cubicBezTo>
                        <a:pt x="141" y="164"/>
                        <a:pt x="136" y="155"/>
                        <a:pt x="108" y="149"/>
                      </a:cubicBezTo>
                      <a:lnTo>
                        <a:pt x="65" y="138"/>
                      </a:lnTo>
                      <a:cubicBezTo>
                        <a:pt x="45" y="132"/>
                        <a:pt x="6" y="121"/>
                        <a:pt x="6" y="73"/>
                      </a:cubicBezTo>
                      <a:cubicBezTo>
                        <a:pt x="6" y="28"/>
                        <a:pt x="48" y="0"/>
                        <a:pt x="108" y="0"/>
                      </a:cubicBezTo>
                      <a:cubicBezTo>
                        <a:pt x="155" y="0"/>
                        <a:pt x="195" y="22"/>
                        <a:pt x="198" y="70"/>
                      </a:cubicBezTo>
                      <a:lnTo>
                        <a:pt x="136" y="70"/>
                      </a:lnTo>
                      <a:cubicBezTo>
                        <a:pt x="133" y="45"/>
                        <a:pt x="113" y="42"/>
                        <a:pt x="102" y="42"/>
                      </a:cubicBezTo>
                      <a:cubicBezTo>
                        <a:pt x="82" y="42"/>
                        <a:pt x="68" y="51"/>
                        <a:pt x="68" y="65"/>
                      </a:cubicBezTo>
                      <a:cubicBezTo>
                        <a:pt x="68" y="82"/>
                        <a:pt x="79" y="85"/>
                        <a:pt x="99" y="90"/>
                      </a:cubicBezTo>
                      <a:lnTo>
                        <a:pt x="141" y="101"/>
                      </a:lnTo>
                      <a:cubicBezTo>
                        <a:pt x="184" y="113"/>
                        <a:pt x="203" y="135"/>
                        <a:pt x="203" y="166"/>
                      </a:cubicBezTo>
                      <a:cubicBezTo>
                        <a:pt x="203" y="206"/>
                        <a:pt x="170" y="248"/>
                        <a:pt x="96" y="248"/>
                      </a:cubicBezTo>
                      <a:cubicBezTo>
                        <a:pt x="65" y="248"/>
                        <a:pt x="37" y="243"/>
                        <a:pt x="17" y="220"/>
                      </a:cubicBezTo>
                      <a:cubicBezTo>
                        <a:pt x="3" y="203"/>
                        <a:pt x="0" y="186"/>
                        <a:pt x="0" y="175"/>
                      </a:cubicBezTo>
                      <a:lnTo>
                        <a:pt x="65" y="175"/>
                      </a:lnTo>
                      <a:lnTo>
                        <a:pt x="65" y="172"/>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52" name="Freeform 48"/>
                <p:cNvSpPr>
                  <a:spLocks noChangeArrowheads="1"/>
                </p:cNvSpPr>
                <p:nvPr/>
              </p:nvSpPr>
              <p:spPr bwMode="auto">
                <a:xfrm>
                  <a:off x="1611313" y="2744788"/>
                  <a:ext cx="61912" cy="111125"/>
                </a:xfrm>
                <a:custGeom>
                  <a:avLst/>
                  <a:gdLst>
                    <a:gd name="T0" fmla="*/ 169 w 170"/>
                    <a:gd name="T1" fmla="*/ 299 h 308"/>
                    <a:gd name="T2" fmla="*/ 116 w 170"/>
                    <a:gd name="T3" fmla="*/ 307 h 308"/>
                    <a:gd name="T4" fmla="*/ 45 w 170"/>
                    <a:gd name="T5" fmla="*/ 245 h 308"/>
                    <a:gd name="T6" fmla="*/ 45 w 170"/>
                    <a:gd name="T7" fmla="*/ 115 h 308"/>
                    <a:gd name="T8" fmla="*/ 0 w 170"/>
                    <a:gd name="T9" fmla="*/ 115 h 308"/>
                    <a:gd name="T10" fmla="*/ 0 w 170"/>
                    <a:gd name="T11" fmla="*/ 70 h 308"/>
                    <a:gd name="T12" fmla="*/ 45 w 170"/>
                    <a:gd name="T13" fmla="*/ 70 h 308"/>
                    <a:gd name="T14" fmla="*/ 45 w 170"/>
                    <a:gd name="T15" fmla="*/ 25 h 308"/>
                    <a:gd name="T16" fmla="*/ 113 w 170"/>
                    <a:gd name="T17" fmla="*/ 0 h 308"/>
                    <a:gd name="T18" fmla="*/ 113 w 170"/>
                    <a:gd name="T19" fmla="*/ 70 h 308"/>
                    <a:gd name="T20" fmla="*/ 169 w 170"/>
                    <a:gd name="T21" fmla="*/ 70 h 308"/>
                    <a:gd name="T22" fmla="*/ 169 w 170"/>
                    <a:gd name="T23" fmla="*/ 115 h 308"/>
                    <a:gd name="T24" fmla="*/ 113 w 170"/>
                    <a:gd name="T25" fmla="*/ 115 h 308"/>
                    <a:gd name="T26" fmla="*/ 113 w 170"/>
                    <a:gd name="T27" fmla="*/ 220 h 308"/>
                    <a:gd name="T28" fmla="*/ 144 w 170"/>
                    <a:gd name="T29" fmla="*/ 254 h 308"/>
                    <a:gd name="T30" fmla="*/ 167 w 170"/>
                    <a:gd name="T31" fmla="*/ 254 h 308"/>
                    <a:gd name="T32" fmla="*/ 167 w 170"/>
                    <a:gd name="T33" fmla="*/ 299 h 308"/>
                    <a:gd name="T34" fmla="*/ 169 w 170"/>
                    <a:gd name="T35" fmla="*/ 299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0" h="308">
                      <a:moveTo>
                        <a:pt x="169" y="299"/>
                      </a:moveTo>
                      <a:cubicBezTo>
                        <a:pt x="147" y="305"/>
                        <a:pt x="127" y="307"/>
                        <a:pt x="116" y="307"/>
                      </a:cubicBezTo>
                      <a:cubicBezTo>
                        <a:pt x="45" y="307"/>
                        <a:pt x="45" y="265"/>
                        <a:pt x="45" y="245"/>
                      </a:cubicBezTo>
                      <a:lnTo>
                        <a:pt x="45" y="115"/>
                      </a:lnTo>
                      <a:lnTo>
                        <a:pt x="0" y="115"/>
                      </a:lnTo>
                      <a:lnTo>
                        <a:pt x="0" y="70"/>
                      </a:lnTo>
                      <a:lnTo>
                        <a:pt x="45" y="70"/>
                      </a:lnTo>
                      <a:lnTo>
                        <a:pt x="45" y="25"/>
                      </a:lnTo>
                      <a:lnTo>
                        <a:pt x="113" y="0"/>
                      </a:lnTo>
                      <a:lnTo>
                        <a:pt x="113" y="70"/>
                      </a:lnTo>
                      <a:lnTo>
                        <a:pt x="169" y="70"/>
                      </a:lnTo>
                      <a:lnTo>
                        <a:pt x="169" y="115"/>
                      </a:lnTo>
                      <a:lnTo>
                        <a:pt x="113" y="115"/>
                      </a:lnTo>
                      <a:lnTo>
                        <a:pt x="113" y="220"/>
                      </a:lnTo>
                      <a:cubicBezTo>
                        <a:pt x="113" y="242"/>
                        <a:pt x="113" y="254"/>
                        <a:pt x="144" y="254"/>
                      </a:cubicBezTo>
                      <a:cubicBezTo>
                        <a:pt x="155" y="254"/>
                        <a:pt x="158" y="254"/>
                        <a:pt x="167" y="254"/>
                      </a:cubicBezTo>
                      <a:lnTo>
                        <a:pt x="167" y="299"/>
                      </a:lnTo>
                      <a:lnTo>
                        <a:pt x="169" y="29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53" name="Freeform 49"/>
                <p:cNvSpPr>
                  <a:spLocks noChangeArrowheads="1"/>
                </p:cNvSpPr>
                <p:nvPr/>
              </p:nvSpPr>
              <p:spPr bwMode="auto">
                <a:xfrm>
                  <a:off x="1687513" y="2767013"/>
                  <a:ext cx="87312" cy="88900"/>
                </a:xfrm>
                <a:custGeom>
                  <a:avLst/>
                  <a:gdLst>
                    <a:gd name="T0" fmla="*/ 121 w 243"/>
                    <a:gd name="T1" fmla="*/ 0 h 249"/>
                    <a:gd name="T2" fmla="*/ 242 w 243"/>
                    <a:gd name="T3" fmla="*/ 124 h 249"/>
                    <a:gd name="T4" fmla="*/ 118 w 243"/>
                    <a:gd name="T5" fmla="*/ 248 h 249"/>
                    <a:gd name="T6" fmla="*/ 0 w 243"/>
                    <a:gd name="T7" fmla="*/ 124 h 249"/>
                    <a:gd name="T8" fmla="*/ 121 w 243"/>
                    <a:gd name="T9" fmla="*/ 0 h 249"/>
                    <a:gd name="T10" fmla="*/ 121 w 243"/>
                    <a:gd name="T11" fmla="*/ 200 h 249"/>
                    <a:gd name="T12" fmla="*/ 172 w 243"/>
                    <a:gd name="T13" fmla="*/ 121 h 249"/>
                    <a:gd name="T14" fmla="*/ 121 w 243"/>
                    <a:gd name="T15" fmla="*/ 48 h 249"/>
                    <a:gd name="T16" fmla="*/ 70 w 243"/>
                    <a:gd name="T17" fmla="*/ 127 h 249"/>
                    <a:gd name="T18" fmla="*/ 121 w 243"/>
                    <a:gd name="T19" fmla="*/ 200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3" h="249">
                      <a:moveTo>
                        <a:pt x="121" y="0"/>
                      </a:moveTo>
                      <a:cubicBezTo>
                        <a:pt x="206" y="0"/>
                        <a:pt x="242" y="56"/>
                        <a:pt x="242" y="124"/>
                      </a:cubicBezTo>
                      <a:cubicBezTo>
                        <a:pt x="242" y="189"/>
                        <a:pt x="206" y="248"/>
                        <a:pt x="118" y="248"/>
                      </a:cubicBezTo>
                      <a:cubicBezTo>
                        <a:pt x="50" y="248"/>
                        <a:pt x="0" y="206"/>
                        <a:pt x="0" y="124"/>
                      </a:cubicBezTo>
                      <a:cubicBezTo>
                        <a:pt x="0" y="68"/>
                        <a:pt x="28" y="0"/>
                        <a:pt x="121" y="0"/>
                      </a:cubicBezTo>
                      <a:close/>
                      <a:moveTo>
                        <a:pt x="121" y="200"/>
                      </a:moveTo>
                      <a:cubicBezTo>
                        <a:pt x="152" y="200"/>
                        <a:pt x="172" y="183"/>
                        <a:pt x="172" y="121"/>
                      </a:cubicBezTo>
                      <a:cubicBezTo>
                        <a:pt x="172" y="90"/>
                        <a:pt x="166" y="48"/>
                        <a:pt x="121" y="48"/>
                      </a:cubicBezTo>
                      <a:cubicBezTo>
                        <a:pt x="70" y="48"/>
                        <a:pt x="70" y="107"/>
                        <a:pt x="70" y="127"/>
                      </a:cubicBezTo>
                      <a:cubicBezTo>
                        <a:pt x="70" y="178"/>
                        <a:pt x="87" y="200"/>
                        <a:pt x="121" y="200"/>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54" name="Freeform 50"/>
                <p:cNvSpPr>
                  <a:spLocks noChangeArrowheads="1"/>
                </p:cNvSpPr>
                <p:nvPr/>
              </p:nvSpPr>
              <p:spPr bwMode="auto">
                <a:xfrm>
                  <a:off x="1801813" y="2765425"/>
                  <a:ext cx="134937" cy="88900"/>
                </a:xfrm>
                <a:custGeom>
                  <a:avLst/>
                  <a:gdLst>
                    <a:gd name="T0" fmla="*/ 3 w 376"/>
                    <a:gd name="T1" fmla="*/ 51 h 247"/>
                    <a:gd name="T2" fmla="*/ 0 w 376"/>
                    <a:gd name="T3" fmla="*/ 6 h 247"/>
                    <a:gd name="T4" fmla="*/ 67 w 376"/>
                    <a:gd name="T5" fmla="*/ 6 h 247"/>
                    <a:gd name="T6" fmla="*/ 70 w 376"/>
                    <a:gd name="T7" fmla="*/ 37 h 247"/>
                    <a:gd name="T8" fmla="*/ 144 w 376"/>
                    <a:gd name="T9" fmla="*/ 0 h 247"/>
                    <a:gd name="T10" fmla="*/ 217 w 376"/>
                    <a:gd name="T11" fmla="*/ 45 h 247"/>
                    <a:gd name="T12" fmla="*/ 293 w 376"/>
                    <a:gd name="T13" fmla="*/ 3 h 247"/>
                    <a:gd name="T14" fmla="*/ 364 w 376"/>
                    <a:gd name="T15" fmla="*/ 40 h 247"/>
                    <a:gd name="T16" fmla="*/ 375 w 376"/>
                    <a:gd name="T17" fmla="*/ 110 h 247"/>
                    <a:gd name="T18" fmla="*/ 375 w 376"/>
                    <a:gd name="T19" fmla="*/ 243 h 247"/>
                    <a:gd name="T20" fmla="*/ 304 w 376"/>
                    <a:gd name="T21" fmla="*/ 243 h 247"/>
                    <a:gd name="T22" fmla="*/ 304 w 376"/>
                    <a:gd name="T23" fmla="*/ 104 h 247"/>
                    <a:gd name="T24" fmla="*/ 265 w 376"/>
                    <a:gd name="T25" fmla="*/ 51 h 247"/>
                    <a:gd name="T26" fmla="*/ 223 w 376"/>
                    <a:gd name="T27" fmla="*/ 124 h 247"/>
                    <a:gd name="T28" fmla="*/ 223 w 376"/>
                    <a:gd name="T29" fmla="*/ 243 h 247"/>
                    <a:gd name="T30" fmla="*/ 152 w 376"/>
                    <a:gd name="T31" fmla="*/ 243 h 247"/>
                    <a:gd name="T32" fmla="*/ 152 w 376"/>
                    <a:gd name="T33" fmla="*/ 104 h 247"/>
                    <a:gd name="T34" fmla="*/ 113 w 376"/>
                    <a:gd name="T35" fmla="*/ 54 h 247"/>
                    <a:gd name="T36" fmla="*/ 70 w 376"/>
                    <a:gd name="T37" fmla="*/ 107 h 247"/>
                    <a:gd name="T38" fmla="*/ 70 w 376"/>
                    <a:gd name="T39" fmla="*/ 246 h 247"/>
                    <a:gd name="T40" fmla="*/ 3 w 376"/>
                    <a:gd name="T41" fmla="*/ 246 h 247"/>
                    <a:gd name="T42" fmla="*/ 3 w 376"/>
                    <a:gd name="T43" fmla="*/ 51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76" h="247">
                      <a:moveTo>
                        <a:pt x="3" y="51"/>
                      </a:moveTo>
                      <a:cubicBezTo>
                        <a:pt x="3" y="37"/>
                        <a:pt x="3" y="23"/>
                        <a:pt x="0" y="6"/>
                      </a:cubicBezTo>
                      <a:lnTo>
                        <a:pt x="67" y="6"/>
                      </a:lnTo>
                      <a:lnTo>
                        <a:pt x="70" y="37"/>
                      </a:lnTo>
                      <a:cubicBezTo>
                        <a:pt x="79" y="25"/>
                        <a:pt x="96" y="0"/>
                        <a:pt x="144" y="0"/>
                      </a:cubicBezTo>
                      <a:cubicBezTo>
                        <a:pt x="197" y="0"/>
                        <a:pt x="214" y="34"/>
                        <a:pt x="217" y="45"/>
                      </a:cubicBezTo>
                      <a:cubicBezTo>
                        <a:pt x="237" y="9"/>
                        <a:pt x="268" y="3"/>
                        <a:pt x="293" y="3"/>
                      </a:cubicBezTo>
                      <a:cubicBezTo>
                        <a:pt x="341" y="3"/>
                        <a:pt x="361" y="31"/>
                        <a:pt x="364" y="40"/>
                      </a:cubicBezTo>
                      <a:cubicBezTo>
                        <a:pt x="375" y="59"/>
                        <a:pt x="375" y="88"/>
                        <a:pt x="375" y="110"/>
                      </a:cubicBezTo>
                      <a:lnTo>
                        <a:pt x="375" y="243"/>
                      </a:lnTo>
                      <a:lnTo>
                        <a:pt x="304" y="243"/>
                      </a:lnTo>
                      <a:lnTo>
                        <a:pt x="304" y="104"/>
                      </a:lnTo>
                      <a:cubicBezTo>
                        <a:pt x="304" y="79"/>
                        <a:pt x="302" y="51"/>
                        <a:pt x="265" y="51"/>
                      </a:cubicBezTo>
                      <a:cubicBezTo>
                        <a:pt x="223" y="51"/>
                        <a:pt x="223" y="90"/>
                        <a:pt x="223" y="124"/>
                      </a:cubicBezTo>
                      <a:lnTo>
                        <a:pt x="223" y="243"/>
                      </a:lnTo>
                      <a:lnTo>
                        <a:pt x="152" y="243"/>
                      </a:lnTo>
                      <a:lnTo>
                        <a:pt x="152" y="104"/>
                      </a:lnTo>
                      <a:cubicBezTo>
                        <a:pt x="152" y="88"/>
                        <a:pt x="152" y="54"/>
                        <a:pt x="113" y="54"/>
                      </a:cubicBezTo>
                      <a:cubicBezTo>
                        <a:pt x="70" y="54"/>
                        <a:pt x="70" y="90"/>
                        <a:pt x="70" y="107"/>
                      </a:cubicBezTo>
                      <a:lnTo>
                        <a:pt x="70" y="246"/>
                      </a:lnTo>
                      <a:lnTo>
                        <a:pt x="3" y="246"/>
                      </a:lnTo>
                      <a:lnTo>
                        <a:pt x="3" y="51"/>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55" name="Freeform 51"/>
                <p:cNvSpPr>
                  <a:spLocks noChangeArrowheads="1"/>
                </p:cNvSpPr>
                <p:nvPr/>
              </p:nvSpPr>
              <p:spPr bwMode="auto">
                <a:xfrm>
                  <a:off x="1963738" y="2765425"/>
                  <a:ext cx="80962" cy="88900"/>
                </a:xfrm>
                <a:custGeom>
                  <a:avLst/>
                  <a:gdLst>
                    <a:gd name="T0" fmla="*/ 116 w 227"/>
                    <a:gd name="T1" fmla="*/ 203 h 249"/>
                    <a:gd name="T2" fmla="*/ 156 w 227"/>
                    <a:gd name="T3" fmla="*/ 169 h 249"/>
                    <a:gd name="T4" fmla="*/ 218 w 227"/>
                    <a:gd name="T5" fmla="*/ 169 h 249"/>
                    <a:gd name="T6" fmla="*/ 195 w 227"/>
                    <a:gd name="T7" fmla="*/ 220 h 249"/>
                    <a:gd name="T8" fmla="*/ 113 w 227"/>
                    <a:gd name="T9" fmla="*/ 248 h 249"/>
                    <a:gd name="T10" fmla="*/ 31 w 227"/>
                    <a:gd name="T11" fmla="*/ 220 h 249"/>
                    <a:gd name="T12" fmla="*/ 0 w 227"/>
                    <a:gd name="T13" fmla="*/ 130 h 249"/>
                    <a:gd name="T14" fmla="*/ 48 w 227"/>
                    <a:gd name="T15" fmla="*/ 20 h 249"/>
                    <a:gd name="T16" fmla="*/ 113 w 227"/>
                    <a:gd name="T17" fmla="*/ 0 h 249"/>
                    <a:gd name="T18" fmla="*/ 209 w 227"/>
                    <a:gd name="T19" fmla="*/ 56 h 249"/>
                    <a:gd name="T20" fmla="*/ 223 w 227"/>
                    <a:gd name="T21" fmla="*/ 141 h 249"/>
                    <a:gd name="T22" fmla="*/ 68 w 227"/>
                    <a:gd name="T23" fmla="*/ 141 h 249"/>
                    <a:gd name="T24" fmla="*/ 116 w 227"/>
                    <a:gd name="T25" fmla="*/ 203 h 249"/>
                    <a:gd name="T26" fmla="*/ 156 w 227"/>
                    <a:gd name="T27" fmla="*/ 99 h 249"/>
                    <a:gd name="T28" fmla="*/ 116 w 227"/>
                    <a:gd name="T29" fmla="*/ 45 h 249"/>
                    <a:gd name="T30" fmla="*/ 71 w 227"/>
                    <a:gd name="T31" fmla="*/ 99 h 249"/>
                    <a:gd name="T32" fmla="*/ 156 w 227"/>
                    <a:gd name="T33" fmla="*/ 99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7" h="249">
                      <a:moveTo>
                        <a:pt x="116" y="203"/>
                      </a:moveTo>
                      <a:cubicBezTo>
                        <a:pt x="133" y="203"/>
                        <a:pt x="150" y="198"/>
                        <a:pt x="156" y="169"/>
                      </a:cubicBezTo>
                      <a:lnTo>
                        <a:pt x="218" y="169"/>
                      </a:lnTo>
                      <a:cubicBezTo>
                        <a:pt x="218" y="181"/>
                        <a:pt x="215" y="200"/>
                        <a:pt x="195" y="220"/>
                      </a:cubicBezTo>
                      <a:cubicBezTo>
                        <a:pt x="178" y="237"/>
                        <a:pt x="147" y="248"/>
                        <a:pt x="113" y="248"/>
                      </a:cubicBezTo>
                      <a:cubicBezTo>
                        <a:pt x="94" y="248"/>
                        <a:pt x="54" y="246"/>
                        <a:pt x="31" y="220"/>
                      </a:cubicBezTo>
                      <a:cubicBezTo>
                        <a:pt x="9" y="198"/>
                        <a:pt x="0" y="167"/>
                        <a:pt x="0" y="130"/>
                      </a:cubicBezTo>
                      <a:cubicBezTo>
                        <a:pt x="0" y="93"/>
                        <a:pt x="9" y="45"/>
                        <a:pt x="48" y="20"/>
                      </a:cubicBezTo>
                      <a:cubicBezTo>
                        <a:pt x="65" y="9"/>
                        <a:pt x="88" y="0"/>
                        <a:pt x="113" y="0"/>
                      </a:cubicBezTo>
                      <a:cubicBezTo>
                        <a:pt x="147" y="0"/>
                        <a:pt x="187" y="14"/>
                        <a:pt x="209" y="56"/>
                      </a:cubicBezTo>
                      <a:cubicBezTo>
                        <a:pt x="226" y="88"/>
                        <a:pt x="223" y="124"/>
                        <a:pt x="223" y="141"/>
                      </a:cubicBezTo>
                      <a:lnTo>
                        <a:pt x="68" y="141"/>
                      </a:lnTo>
                      <a:cubicBezTo>
                        <a:pt x="68" y="155"/>
                        <a:pt x="68" y="203"/>
                        <a:pt x="116" y="203"/>
                      </a:cubicBezTo>
                      <a:close/>
                      <a:moveTo>
                        <a:pt x="156" y="99"/>
                      </a:moveTo>
                      <a:cubicBezTo>
                        <a:pt x="156" y="88"/>
                        <a:pt x="156" y="45"/>
                        <a:pt x="116" y="45"/>
                      </a:cubicBezTo>
                      <a:cubicBezTo>
                        <a:pt x="85" y="45"/>
                        <a:pt x="74" y="71"/>
                        <a:pt x="71" y="99"/>
                      </a:cubicBezTo>
                      <a:lnTo>
                        <a:pt x="156" y="99"/>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56" name="Freeform 52"/>
                <p:cNvSpPr>
                  <a:spLocks noChangeArrowheads="1"/>
                </p:cNvSpPr>
                <p:nvPr/>
              </p:nvSpPr>
              <p:spPr bwMode="auto">
                <a:xfrm>
                  <a:off x="2068513" y="2767013"/>
                  <a:ext cx="52387" cy="87312"/>
                </a:xfrm>
                <a:custGeom>
                  <a:avLst/>
                  <a:gdLst>
                    <a:gd name="T0" fmla="*/ 3 w 145"/>
                    <a:gd name="T1" fmla="*/ 62 h 241"/>
                    <a:gd name="T2" fmla="*/ 0 w 145"/>
                    <a:gd name="T3" fmla="*/ 3 h 241"/>
                    <a:gd name="T4" fmla="*/ 65 w 145"/>
                    <a:gd name="T5" fmla="*/ 3 h 241"/>
                    <a:gd name="T6" fmla="*/ 65 w 145"/>
                    <a:gd name="T7" fmla="*/ 48 h 241"/>
                    <a:gd name="T8" fmla="*/ 144 w 145"/>
                    <a:gd name="T9" fmla="*/ 3 h 241"/>
                    <a:gd name="T10" fmla="*/ 144 w 145"/>
                    <a:gd name="T11" fmla="*/ 65 h 241"/>
                    <a:gd name="T12" fmla="*/ 71 w 145"/>
                    <a:gd name="T13" fmla="*/ 124 h 241"/>
                    <a:gd name="T14" fmla="*/ 71 w 145"/>
                    <a:gd name="T15" fmla="*/ 240 h 241"/>
                    <a:gd name="T16" fmla="*/ 3 w 145"/>
                    <a:gd name="T17" fmla="*/ 240 h 241"/>
                    <a:gd name="T18" fmla="*/ 3 w 145"/>
                    <a:gd name="T19" fmla="*/ 62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5" h="241">
                      <a:moveTo>
                        <a:pt x="3" y="62"/>
                      </a:moveTo>
                      <a:cubicBezTo>
                        <a:pt x="3" y="51"/>
                        <a:pt x="0" y="17"/>
                        <a:pt x="0" y="3"/>
                      </a:cubicBezTo>
                      <a:lnTo>
                        <a:pt x="65" y="3"/>
                      </a:lnTo>
                      <a:lnTo>
                        <a:pt x="65" y="48"/>
                      </a:lnTo>
                      <a:cubicBezTo>
                        <a:pt x="73" y="28"/>
                        <a:pt x="90" y="0"/>
                        <a:pt x="144" y="3"/>
                      </a:cubicBezTo>
                      <a:lnTo>
                        <a:pt x="144" y="65"/>
                      </a:lnTo>
                      <a:cubicBezTo>
                        <a:pt x="73" y="59"/>
                        <a:pt x="71" y="93"/>
                        <a:pt x="71" y="124"/>
                      </a:cubicBezTo>
                      <a:lnTo>
                        <a:pt x="71" y="240"/>
                      </a:lnTo>
                      <a:lnTo>
                        <a:pt x="3" y="240"/>
                      </a:lnTo>
                      <a:lnTo>
                        <a:pt x="3" y="62"/>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grpSp>
            <p:nvGrpSpPr>
              <p:cNvPr id="630" name="Group 629"/>
              <p:cNvGrpSpPr/>
              <p:nvPr/>
            </p:nvGrpSpPr>
            <p:grpSpPr>
              <a:xfrm>
                <a:off x="5624195" y="3037168"/>
                <a:ext cx="760412" cy="123825"/>
                <a:chOff x="1328738" y="2940050"/>
                <a:chExt cx="760412" cy="123825"/>
              </a:xfrm>
              <a:solidFill>
                <a:srgbClr val="5F5F5F"/>
              </a:solidFill>
            </p:grpSpPr>
            <p:sp>
              <p:nvSpPr>
                <p:cNvPr id="641" name="Freeform 53"/>
                <p:cNvSpPr>
                  <a:spLocks noChangeArrowheads="1"/>
                </p:cNvSpPr>
                <p:nvPr/>
              </p:nvSpPr>
              <p:spPr bwMode="auto">
                <a:xfrm>
                  <a:off x="1328738" y="2940050"/>
                  <a:ext cx="85725" cy="120650"/>
                </a:xfrm>
                <a:custGeom>
                  <a:avLst/>
                  <a:gdLst>
                    <a:gd name="T0" fmla="*/ 0 w 239"/>
                    <a:gd name="T1" fmla="*/ 0 h 336"/>
                    <a:gd name="T2" fmla="*/ 102 w 239"/>
                    <a:gd name="T3" fmla="*/ 0 h 336"/>
                    <a:gd name="T4" fmla="*/ 218 w 239"/>
                    <a:gd name="T5" fmla="*/ 36 h 336"/>
                    <a:gd name="T6" fmla="*/ 238 w 239"/>
                    <a:gd name="T7" fmla="*/ 98 h 336"/>
                    <a:gd name="T8" fmla="*/ 195 w 239"/>
                    <a:gd name="T9" fmla="*/ 189 h 336"/>
                    <a:gd name="T10" fmla="*/ 119 w 239"/>
                    <a:gd name="T11" fmla="*/ 206 h 336"/>
                    <a:gd name="T12" fmla="*/ 74 w 239"/>
                    <a:gd name="T13" fmla="*/ 206 h 336"/>
                    <a:gd name="T14" fmla="*/ 74 w 239"/>
                    <a:gd name="T15" fmla="*/ 335 h 336"/>
                    <a:gd name="T16" fmla="*/ 0 w 239"/>
                    <a:gd name="T17" fmla="*/ 335 h 336"/>
                    <a:gd name="T18" fmla="*/ 0 w 239"/>
                    <a:gd name="T19" fmla="*/ 0 h 336"/>
                    <a:gd name="T20" fmla="*/ 71 w 239"/>
                    <a:gd name="T21" fmla="*/ 152 h 336"/>
                    <a:gd name="T22" fmla="*/ 99 w 239"/>
                    <a:gd name="T23" fmla="*/ 152 h 336"/>
                    <a:gd name="T24" fmla="*/ 167 w 239"/>
                    <a:gd name="T25" fmla="*/ 101 h 336"/>
                    <a:gd name="T26" fmla="*/ 108 w 239"/>
                    <a:gd name="T27" fmla="*/ 56 h 336"/>
                    <a:gd name="T28" fmla="*/ 71 w 239"/>
                    <a:gd name="T29" fmla="*/ 56 h 336"/>
                    <a:gd name="T30" fmla="*/ 71 w 239"/>
                    <a:gd name="T31" fmla="*/ 152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39" h="336">
                      <a:moveTo>
                        <a:pt x="0" y="0"/>
                      </a:moveTo>
                      <a:lnTo>
                        <a:pt x="102" y="0"/>
                      </a:lnTo>
                      <a:cubicBezTo>
                        <a:pt x="150" y="0"/>
                        <a:pt x="190" y="2"/>
                        <a:pt x="218" y="36"/>
                      </a:cubicBezTo>
                      <a:cubicBezTo>
                        <a:pt x="235" y="59"/>
                        <a:pt x="238" y="81"/>
                        <a:pt x="238" y="98"/>
                      </a:cubicBezTo>
                      <a:cubicBezTo>
                        <a:pt x="238" y="138"/>
                        <a:pt x="221" y="169"/>
                        <a:pt x="195" y="189"/>
                      </a:cubicBezTo>
                      <a:cubicBezTo>
                        <a:pt x="170" y="206"/>
                        <a:pt x="136" y="206"/>
                        <a:pt x="119" y="206"/>
                      </a:cubicBezTo>
                      <a:lnTo>
                        <a:pt x="74" y="206"/>
                      </a:lnTo>
                      <a:lnTo>
                        <a:pt x="74" y="335"/>
                      </a:lnTo>
                      <a:lnTo>
                        <a:pt x="0" y="335"/>
                      </a:lnTo>
                      <a:lnTo>
                        <a:pt x="0" y="0"/>
                      </a:lnTo>
                      <a:close/>
                      <a:moveTo>
                        <a:pt x="71" y="152"/>
                      </a:moveTo>
                      <a:lnTo>
                        <a:pt x="99" y="152"/>
                      </a:lnTo>
                      <a:cubicBezTo>
                        <a:pt x="122" y="152"/>
                        <a:pt x="167" y="152"/>
                        <a:pt x="167" y="101"/>
                      </a:cubicBezTo>
                      <a:cubicBezTo>
                        <a:pt x="167" y="56"/>
                        <a:pt x="127" y="56"/>
                        <a:pt x="108" y="56"/>
                      </a:cubicBezTo>
                      <a:lnTo>
                        <a:pt x="71" y="56"/>
                      </a:lnTo>
                      <a:lnTo>
                        <a:pt x="71" y="152"/>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42" name="Freeform 54"/>
                <p:cNvSpPr>
                  <a:spLocks noChangeArrowheads="1"/>
                </p:cNvSpPr>
                <p:nvPr/>
              </p:nvSpPr>
              <p:spPr bwMode="auto">
                <a:xfrm>
                  <a:off x="1438275" y="2974975"/>
                  <a:ext cx="52388" cy="85725"/>
                </a:xfrm>
                <a:custGeom>
                  <a:avLst/>
                  <a:gdLst>
                    <a:gd name="T0" fmla="*/ 0 w 145"/>
                    <a:gd name="T1" fmla="*/ 2 h 240"/>
                    <a:gd name="T2" fmla="*/ 65 w 145"/>
                    <a:gd name="T3" fmla="*/ 2 h 240"/>
                    <a:gd name="T4" fmla="*/ 65 w 145"/>
                    <a:gd name="T5" fmla="*/ 48 h 240"/>
                    <a:gd name="T6" fmla="*/ 144 w 145"/>
                    <a:gd name="T7" fmla="*/ 2 h 240"/>
                    <a:gd name="T8" fmla="*/ 144 w 145"/>
                    <a:gd name="T9" fmla="*/ 64 h 240"/>
                    <a:gd name="T10" fmla="*/ 71 w 145"/>
                    <a:gd name="T11" fmla="*/ 124 h 240"/>
                    <a:gd name="T12" fmla="*/ 71 w 145"/>
                    <a:gd name="T13" fmla="*/ 239 h 240"/>
                    <a:gd name="T14" fmla="*/ 3 w 145"/>
                    <a:gd name="T15" fmla="*/ 239 h 240"/>
                    <a:gd name="T16" fmla="*/ 3 w 145"/>
                    <a:gd name="T17" fmla="*/ 62 h 240"/>
                    <a:gd name="T18" fmla="*/ 0 w 145"/>
                    <a:gd name="T19" fmla="*/ 2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5" h="240">
                      <a:moveTo>
                        <a:pt x="0" y="2"/>
                      </a:moveTo>
                      <a:lnTo>
                        <a:pt x="65" y="2"/>
                      </a:lnTo>
                      <a:lnTo>
                        <a:pt x="65" y="48"/>
                      </a:lnTo>
                      <a:cubicBezTo>
                        <a:pt x="74" y="28"/>
                        <a:pt x="91" y="0"/>
                        <a:pt x="144" y="2"/>
                      </a:cubicBezTo>
                      <a:lnTo>
                        <a:pt x="144" y="64"/>
                      </a:lnTo>
                      <a:cubicBezTo>
                        <a:pt x="74" y="59"/>
                        <a:pt x="71" y="93"/>
                        <a:pt x="71" y="124"/>
                      </a:cubicBezTo>
                      <a:lnTo>
                        <a:pt x="71" y="239"/>
                      </a:lnTo>
                      <a:lnTo>
                        <a:pt x="3" y="239"/>
                      </a:lnTo>
                      <a:lnTo>
                        <a:pt x="3" y="62"/>
                      </a:lnTo>
                      <a:cubicBezTo>
                        <a:pt x="3" y="50"/>
                        <a:pt x="0" y="16"/>
                        <a:pt x="0" y="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43" name="Freeform 55"/>
                <p:cNvSpPr>
                  <a:spLocks noChangeArrowheads="1"/>
                </p:cNvSpPr>
                <p:nvPr/>
              </p:nvSpPr>
              <p:spPr bwMode="auto">
                <a:xfrm>
                  <a:off x="1503363" y="2974975"/>
                  <a:ext cx="80962" cy="88900"/>
                </a:xfrm>
                <a:custGeom>
                  <a:avLst/>
                  <a:gdLst>
                    <a:gd name="T0" fmla="*/ 116 w 227"/>
                    <a:gd name="T1" fmla="*/ 203 h 249"/>
                    <a:gd name="T2" fmla="*/ 155 w 227"/>
                    <a:gd name="T3" fmla="*/ 169 h 249"/>
                    <a:gd name="T4" fmla="*/ 217 w 227"/>
                    <a:gd name="T5" fmla="*/ 169 h 249"/>
                    <a:gd name="T6" fmla="*/ 195 w 227"/>
                    <a:gd name="T7" fmla="*/ 220 h 249"/>
                    <a:gd name="T8" fmla="*/ 113 w 227"/>
                    <a:gd name="T9" fmla="*/ 248 h 249"/>
                    <a:gd name="T10" fmla="*/ 31 w 227"/>
                    <a:gd name="T11" fmla="*/ 220 h 249"/>
                    <a:gd name="T12" fmla="*/ 0 w 227"/>
                    <a:gd name="T13" fmla="*/ 129 h 249"/>
                    <a:gd name="T14" fmla="*/ 48 w 227"/>
                    <a:gd name="T15" fmla="*/ 19 h 249"/>
                    <a:gd name="T16" fmla="*/ 113 w 227"/>
                    <a:gd name="T17" fmla="*/ 0 h 249"/>
                    <a:gd name="T18" fmla="*/ 209 w 227"/>
                    <a:gd name="T19" fmla="*/ 56 h 249"/>
                    <a:gd name="T20" fmla="*/ 223 w 227"/>
                    <a:gd name="T21" fmla="*/ 141 h 249"/>
                    <a:gd name="T22" fmla="*/ 68 w 227"/>
                    <a:gd name="T23" fmla="*/ 141 h 249"/>
                    <a:gd name="T24" fmla="*/ 116 w 227"/>
                    <a:gd name="T25" fmla="*/ 203 h 249"/>
                    <a:gd name="T26" fmla="*/ 155 w 227"/>
                    <a:gd name="T27" fmla="*/ 96 h 249"/>
                    <a:gd name="T28" fmla="*/ 116 w 227"/>
                    <a:gd name="T29" fmla="*/ 42 h 249"/>
                    <a:gd name="T30" fmla="*/ 71 w 227"/>
                    <a:gd name="T31" fmla="*/ 96 h 249"/>
                    <a:gd name="T32" fmla="*/ 155 w 227"/>
                    <a:gd name="T33" fmla="*/ 96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7" h="249">
                      <a:moveTo>
                        <a:pt x="116" y="203"/>
                      </a:moveTo>
                      <a:cubicBezTo>
                        <a:pt x="133" y="203"/>
                        <a:pt x="150" y="197"/>
                        <a:pt x="155" y="169"/>
                      </a:cubicBezTo>
                      <a:lnTo>
                        <a:pt x="217" y="169"/>
                      </a:lnTo>
                      <a:cubicBezTo>
                        <a:pt x="217" y="180"/>
                        <a:pt x="214" y="200"/>
                        <a:pt x="195" y="220"/>
                      </a:cubicBezTo>
                      <a:cubicBezTo>
                        <a:pt x="178" y="237"/>
                        <a:pt x="147" y="248"/>
                        <a:pt x="113" y="248"/>
                      </a:cubicBezTo>
                      <a:cubicBezTo>
                        <a:pt x="93" y="248"/>
                        <a:pt x="54" y="245"/>
                        <a:pt x="31" y="220"/>
                      </a:cubicBezTo>
                      <a:cubicBezTo>
                        <a:pt x="8" y="197"/>
                        <a:pt x="0" y="166"/>
                        <a:pt x="0" y="129"/>
                      </a:cubicBezTo>
                      <a:cubicBezTo>
                        <a:pt x="0" y="93"/>
                        <a:pt x="8" y="45"/>
                        <a:pt x="48" y="19"/>
                      </a:cubicBezTo>
                      <a:cubicBezTo>
                        <a:pt x="65" y="8"/>
                        <a:pt x="88" y="0"/>
                        <a:pt x="113" y="0"/>
                      </a:cubicBezTo>
                      <a:cubicBezTo>
                        <a:pt x="147" y="0"/>
                        <a:pt x="186" y="14"/>
                        <a:pt x="209" y="56"/>
                      </a:cubicBezTo>
                      <a:cubicBezTo>
                        <a:pt x="226" y="87"/>
                        <a:pt x="223" y="124"/>
                        <a:pt x="223" y="141"/>
                      </a:cubicBezTo>
                      <a:lnTo>
                        <a:pt x="68" y="141"/>
                      </a:lnTo>
                      <a:cubicBezTo>
                        <a:pt x="68" y="155"/>
                        <a:pt x="68" y="203"/>
                        <a:pt x="116" y="203"/>
                      </a:cubicBezTo>
                      <a:close/>
                      <a:moveTo>
                        <a:pt x="155" y="96"/>
                      </a:moveTo>
                      <a:cubicBezTo>
                        <a:pt x="155" y="84"/>
                        <a:pt x="155" y="42"/>
                        <a:pt x="116" y="42"/>
                      </a:cubicBezTo>
                      <a:cubicBezTo>
                        <a:pt x="85" y="42"/>
                        <a:pt x="73" y="67"/>
                        <a:pt x="71" y="96"/>
                      </a:cubicBezTo>
                      <a:lnTo>
                        <a:pt x="155" y="96"/>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44" name="Freeform 56"/>
                <p:cNvSpPr>
                  <a:spLocks noChangeArrowheads="1"/>
                </p:cNvSpPr>
                <p:nvPr/>
              </p:nvSpPr>
              <p:spPr bwMode="auto">
                <a:xfrm>
                  <a:off x="1608138" y="2974975"/>
                  <a:ext cx="134937" cy="88900"/>
                </a:xfrm>
                <a:custGeom>
                  <a:avLst/>
                  <a:gdLst>
                    <a:gd name="T0" fmla="*/ 3 w 376"/>
                    <a:gd name="T1" fmla="*/ 48 h 247"/>
                    <a:gd name="T2" fmla="*/ 0 w 376"/>
                    <a:gd name="T3" fmla="*/ 3 h 247"/>
                    <a:gd name="T4" fmla="*/ 67 w 376"/>
                    <a:gd name="T5" fmla="*/ 3 h 247"/>
                    <a:gd name="T6" fmla="*/ 70 w 376"/>
                    <a:gd name="T7" fmla="*/ 34 h 247"/>
                    <a:gd name="T8" fmla="*/ 144 w 376"/>
                    <a:gd name="T9" fmla="*/ 0 h 247"/>
                    <a:gd name="T10" fmla="*/ 217 w 376"/>
                    <a:gd name="T11" fmla="*/ 46 h 247"/>
                    <a:gd name="T12" fmla="*/ 293 w 376"/>
                    <a:gd name="T13" fmla="*/ 3 h 247"/>
                    <a:gd name="T14" fmla="*/ 364 w 376"/>
                    <a:gd name="T15" fmla="*/ 40 h 247"/>
                    <a:gd name="T16" fmla="*/ 375 w 376"/>
                    <a:gd name="T17" fmla="*/ 110 h 247"/>
                    <a:gd name="T18" fmla="*/ 375 w 376"/>
                    <a:gd name="T19" fmla="*/ 243 h 247"/>
                    <a:gd name="T20" fmla="*/ 304 w 376"/>
                    <a:gd name="T21" fmla="*/ 243 h 247"/>
                    <a:gd name="T22" fmla="*/ 304 w 376"/>
                    <a:gd name="T23" fmla="*/ 105 h 247"/>
                    <a:gd name="T24" fmla="*/ 265 w 376"/>
                    <a:gd name="T25" fmla="*/ 51 h 247"/>
                    <a:gd name="T26" fmla="*/ 223 w 376"/>
                    <a:gd name="T27" fmla="*/ 125 h 247"/>
                    <a:gd name="T28" fmla="*/ 223 w 376"/>
                    <a:gd name="T29" fmla="*/ 243 h 247"/>
                    <a:gd name="T30" fmla="*/ 152 w 376"/>
                    <a:gd name="T31" fmla="*/ 243 h 247"/>
                    <a:gd name="T32" fmla="*/ 152 w 376"/>
                    <a:gd name="T33" fmla="*/ 105 h 247"/>
                    <a:gd name="T34" fmla="*/ 113 w 376"/>
                    <a:gd name="T35" fmla="*/ 54 h 247"/>
                    <a:gd name="T36" fmla="*/ 70 w 376"/>
                    <a:gd name="T37" fmla="*/ 108 h 247"/>
                    <a:gd name="T38" fmla="*/ 70 w 376"/>
                    <a:gd name="T39" fmla="*/ 246 h 247"/>
                    <a:gd name="T40" fmla="*/ 0 w 376"/>
                    <a:gd name="T41" fmla="*/ 246 h 247"/>
                    <a:gd name="T42" fmla="*/ 0 w 376"/>
                    <a:gd name="T43" fmla="*/ 48 h 247"/>
                    <a:gd name="T44" fmla="*/ 3 w 376"/>
                    <a:gd name="T45" fmla="*/ 4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76" h="247">
                      <a:moveTo>
                        <a:pt x="3" y="48"/>
                      </a:moveTo>
                      <a:cubicBezTo>
                        <a:pt x="3" y="34"/>
                        <a:pt x="3" y="20"/>
                        <a:pt x="0" y="3"/>
                      </a:cubicBezTo>
                      <a:lnTo>
                        <a:pt x="67" y="3"/>
                      </a:lnTo>
                      <a:lnTo>
                        <a:pt x="70" y="34"/>
                      </a:lnTo>
                      <a:cubicBezTo>
                        <a:pt x="79" y="23"/>
                        <a:pt x="96" y="0"/>
                        <a:pt x="144" y="0"/>
                      </a:cubicBezTo>
                      <a:cubicBezTo>
                        <a:pt x="197" y="0"/>
                        <a:pt x="214" y="34"/>
                        <a:pt x="217" y="46"/>
                      </a:cubicBezTo>
                      <a:cubicBezTo>
                        <a:pt x="237" y="9"/>
                        <a:pt x="268" y="3"/>
                        <a:pt x="293" y="3"/>
                      </a:cubicBezTo>
                      <a:cubicBezTo>
                        <a:pt x="341" y="3"/>
                        <a:pt x="361" y="31"/>
                        <a:pt x="364" y="40"/>
                      </a:cubicBezTo>
                      <a:cubicBezTo>
                        <a:pt x="375" y="60"/>
                        <a:pt x="375" y="88"/>
                        <a:pt x="375" y="110"/>
                      </a:cubicBezTo>
                      <a:lnTo>
                        <a:pt x="375" y="243"/>
                      </a:lnTo>
                      <a:lnTo>
                        <a:pt x="304" y="243"/>
                      </a:lnTo>
                      <a:lnTo>
                        <a:pt x="304" y="105"/>
                      </a:lnTo>
                      <a:cubicBezTo>
                        <a:pt x="304" y="79"/>
                        <a:pt x="302" y="51"/>
                        <a:pt x="265" y="51"/>
                      </a:cubicBezTo>
                      <a:cubicBezTo>
                        <a:pt x="223" y="51"/>
                        <a:pt x="223" y="91"/>
                        <a:pt x="223" y="125"/>
                      </a:cubicBezTo>
                      <a:lnTo>
                        <a:pt x="223" y="243"/>
                      </a:lnTo>
                      <a:lnTo>
                        <a:pt x="152" y="243"/>
                      </a:lnTo>
                      <a:lnTo>
                        <a:pt x="152" y="105"/>
                      </a:lnTo>
                      <a:cubicBezTo>
                        <a:pt x="152" y="88"/>
                        <a:pt x="152" y="54"/>
                        <a:pt x="113" y="54"/>
                      </a:cubicBezTo>
                      <a:cubicBezTo>
                        <a:pt x="70" y="54"/>
                        <a:pt x="70" y="91"/>
                        <a:pt x="70" y="108"/>
                      </a:cubicBezTo>
                      <a:lnTo>
                        <a:pt x="70" y="246"/>
                      </a:lnTo>
                      <a:lnTo>
                        <a:pt x="0" y="246"/>
                      </a:lnTo>
                      <a:lnTo>
                        <a:pt x="0" y="48"/>
                      </a:lnTo>
                      <a:lnTo>
                        <a:pt x="3" y="48"/>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45" name="Freeform 57"/>
                <p:cNvSpPr>
                  <a:spLocks noChangeArrowheads="1"/>
                </p:cNvSpPr>
                <p:nvPr/>
              </p:nvSpPr>
              <p:spPr bwMode="auto">
                <a:xfrm>
                  <a:off x="1773238" y="2940050"/>
                  <a:ext cx="26987" cy="120650"/>
                </a:xfrm>
                <a:custGeom>
                  <a:avLst/>
                  <a:gdLst>
                    <a:gd name="T0" fmla="*/ 0 w 74"/>
                    <a:gd name="T1" fmla="*/ 0 h 336"/>
                    <a:gd name="T2" fmla="*/ 73 w 74"/>
                    <a:gd name="T3" fmla="*/ 0 h 336"/>
                    <a:gd name="T4" fmla="*/ 73 w 74"/>
                    <a:gd name="T5" fmla="*/ 59 h 336"/>
                    <a:gd name="T6" fmla="*/ 0 w 74"/>
                    <a:gd name="T7" fmla="*/ 59 h 336"/>
                    <a:gd name="T8" fmla="*/ 0 w 74"/>
                    <a:gd name="T9" fmla="*/ 0 h 336"/>
                    <a:gd name="T10" fmla="*/ 3 w 74"/>
                    <a:gd name="T11" fmla="*/ 101 h 336"/>
                    <a:gd name="T12" fmla="*/ 70 w 74"/>
                    <a:gd name="T13" fmla="*/ 101 h 336"/>
                    <a:gd name="T14" fmla="*/ 70 w 74"/>
                    <a:gd name="T15" fmla="*/ 335 h 336"/>
                    <a:gd name="T16" fmla="*/ 3 w 74"/>
                    <a:gd name="T17" fmla="*/ 335 h 336"/>
                    <a:gd name="T18" fmla="*/ 3 w 74"/>
                    <a:gd name="T19" fmla="*/ 101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4" h="336">
                      <a:moveTo>
                        <a:pt x="0" y="0"/>
                      </a:moveTo>
                      <a:lnTo>
                        <a:pt x="73" y="0"/>
                      </a:lnTo>
                      <a:lnTo>
                        <a:pt x="73" y="59"/>
                      </a:lnTo>
                      <a:lnTo>
                        <a:pt x="0" y="59"/>
                      </a:lnTo>
                      <a:lnTo>
                        <a:pt x="0" y="0"/>
                      </a:lnTo>
                      <a:close/>
                      <a:moveTo>
                        <a:pt x="3" y="101"/>
                      </a:moveTo>
                      <a:lnTo>
                        <a:pt x="70" y="101"/>
                      </a:lnTo>
                      <a:lnTo>
                        <a:pt x="70" y="335"/>
                      </a:lnTo>
                      <a:lnTo>
                        <a:pt x="3" y="335"/>
                      </a:lnTo>
                      <a:lnTo>
                        <a:pt x="3" y="101"/>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46" name="Freeform 58"/>
                <p:cNvSpPr>
                  <a:spLocks noChangeArrowheads="1"/>
                </p:cNvSpPr>
                <p:nvPr/>
              </p:nvSpPr>
              <p:spPr bwMode="auto">
                <a:xfrm>
                  <a:off x="1822450" y="2974975"/>
                  <a:ext cx="73025" cy="88900"/>
                </a:xfrm>
                <a:custGeom>
                  <a:avLst/>
                  <a:gdLst>
                    <a:gd name="T0" fmla="*/ 65 w 204"/>
                    <a:gd name="T1" fmla="*/ 172 h 249"/>
                    <a:gd name="T2" fmla="*/ 104 w 204"/>
                    <a:gd name="T3" fmla="*/ 203 h 249"/>
                    <a:gd name="T4" fmla="*/ 141 w 204"/>
                    <a:gd name="T5" fmla="*/ 175 h 249"/>
                    <a:gd name="T6" fmla="*/ 107 w 204"/>
                    <a:gd name="T7" fmla="*/ 149 h 249"/>
                    <a:gd name="T8" fmla="*/ 65 w 204"/>
                    <a:gd name="T9" fmla="*/ 138 h 249"/>
                    <a:gd name="T10" fmla="*/ 6 w 204"/>
                    <a:gd name="T11" fmla="*/ 73 h 249"/>
                    <a:gd name="T12" fmla="*/ 107 w 204"/>
                    <a:gd name="T13" fmla="*/ 0 h 249"/>
                    <a:gd name="T14" fmla="*/ 198 w 204"/>
                    <a:gd name="T15" fmla="*/ 70 h 249"/>
                    <a:gd name="T16" fmla="*/ 135 w 204"/>
                    <a:gd name="T17" fmla="*/ 70 h 249"/>
                    <a:gd name="T18" fmla="*/ 102 w 204"/>
                    <a:gd name="T19" fmla="*/ 42 h 249"/>
                    <a:gd name="T20" fmla="*/ 68 w 204"/>
                    <a:gd name="T21" fmla="*/ 64 h 249"/>
                    <a:gd name="T22" fmla="*/ 99 w 204"/>
                    <a:gd name="T23" fmla="*/ 90 h 249"/>
                    <a:gd name="T24" fmla="*/ 141 w 204"/>
                    <a:gd name="T25" fmla="*/ 101 h 249"/>
                    <a:gd name="T26" fmla="*/ 203 w 204"/>
                    <a:gd name="T27" fmla="*/ 166 h 249"/>
                    <a:gd name="T28" fmla="*/ 96 w 204"/>
                    <a:gd name="T29" fmla="*/ 248 h 249"/>
                    <a:gd name="T30" fmla="*/ 17 w 204"/>
                    <a:gd name="T31" fmla="*/ 220 h 249"/>
                    <a:gd name="T32" fmla="*/ 0 w 204"/>
                    <a:gd name="T33" fmla="*/ 175 h 249"/>
                    <a:gd name="T34" fmla="*/ 65 w 204"/>
                    <a:gd name="T35" fmla="*/ 175 h 249"/>
                    <a:gd name="T36" fmla="*/ 65 w 204"/>
                    <a:gd name="T37" fmla="*/ 17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4" h="249">
                      <a:moveTo>
                        <a:pt x="65" y="172"/>
                      </a:moveTo>
                      <a:cubicBezTo>
                        <a:pt x="65" y="186"/>
                        <a:pt x="76" y="203"/>
                        <a:pt x="104" y="203"/>
                      </a:cubicBezTo>
                      <a:cubicBezTo>
                        <a:pt x="130" y="203"/>
                        <a:pt x="141" y="189"/>
                        <a:pt x="141" y="175"/>
                      </a:cubicBezTo>
                      <a:cubicBezTo>
                        <a:pt x="141" y="163"/>
                        <a:pt x="135" y="155"/>
                        <a:pt x="107" y="149"/>
                      </a:cubicBezTo>
                      <a:lnTo>
                        <a:pt x="65" y="138"/>
                      </a:lnTo>
                      <a:cubicBezTo>
                        <a:pt x="45" y="132"/>
                        <a:pt x="6" y="121"/>
                        <a:pt x="6" y="73"/>
                      </a:cubicBezTo>
                      <a:cubicBezTo>
                        <a:pt x="6" y="28"/>
                        <a:pt x="48" y="0"/>
                        <a:pt x="107" y="0"/>
                      </a:cubicBezTo>
                      <a:cubicBezTo>
                        <a:pt x="155" y="0"/>
                        <a:pt x="195" y="22"/>
                        <a:pt x="198" y="70"/>
                      </a:cubicBezTo>
                      <a:lnTo>
                        <a:pt x="135" y="70"/>
                      </a:lnTo>
                      <a:cubicBezTo>
                        <a:pt x="133" y="45"/>
                        <a:pt x="113" y="42"/>
                        <a:pt x="102" y="42"/>
                      </a:cubicBezTo>
                      <a:cubicBezTo>
                        <a:pt x="82" y="42"/>
                        <a:pt x="68" y="50"/>
                        <a:pt x="68" y="64"/>
                      </a:cubicBezTo>
                      <a:cubicBezTo>
                        <a:pt x="68" y="81"/>
                        <a:pt x="79" y="84"/>
                        <a:pt x="99" y="90"/>
                      </a:cubicBezTo>
                      <a:lnTo>
                        <a:pt x="141" y="101"/>
                      </a:lnTo>
                      <a:cubicBezTo>
                        <a:pt x="183" y="112"/>
                        <a:pt x="203" y="135"/>
                        <a:pt x="203" y="166"/>
                      </a:cubicBezTo>
                      <a:cubicBezTo>
                        <a:pt x="203" y="206"/>
                        <a:pt x="169" y="248"/>
                        <a:pt x="96" y="248"/>
                      </a:cubicBezTo>
                      <a:cubicBezTo>
                        <a:pt x="65" y="248"/>
                        <a:pt x="37" y="242"/>
                        <a:pt x="17" y="220"/>
                      </a:cubicBezTo>
                      <a:cubicBezTo>
                        <a:pt x="3" y="203"/>
                        <a:pt x="0" y="186"/>
                        <a:pt x="0" y="175"/>
                      </a:cubicBezTo>
                      <a:lnTo>
                        <a:pt x="65" y="175"/>
                      </a:lnTo>
                      <a:lnTo>
                        <a:pt x="65" y="172"/>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47" name="Freeform 59"/>
                <p:cNvSpPr>
                  <a:spLocks noChangeArrowheads="1"/>
                </p:cNvSpPr>
                <p:nvPr/>
              </p:nvSpPr>
              <p:spPr bwMode="auto">
                <a:xfrm>
                  <a:off x="1916113" y="2974975"/>
                  <a:ext cx="80962" cy="88900"/>
                </a:xfrm>
                <a:custGeom>
                  <a:avLst/>
                  <a:gdLst>
                    <a:gd name="T0" fmla="*/ 115 w 226"/>
                    <a:gd name="T1" fmla="*/ 203 h 249"/>
                    <a:gd name="T2" fmla="*/ 155 w 226"/>
                    <a:gd name="T3" fmla="*/ 169 h 249"/>
                    <a:gd name="T4" fmla="*/ 217 w 226"/>
                    <a:gd name="T5" fmla="*/ 169 h 249"/>
                    <a:gd name="T6" fmla="*/ 194 w 226"/>
                    <a:gd name="T7" fmla="*/ 220 h 249"/>
                    <a:gd name="T8" fmla="*/ 112 w 226"/>
                    <a:gd name="T9" fmla="*/ 248 h 249"/>
                    <a:gd name="T10" fmla="*/ 31 w 226"/>
                    <a:gd name="T11" fmla="*/ 220 h 249"/>
                    <a:gd name="T12" fmla="*/ 0 w 226"/>
                    <a:gd name="T13" fmla="*/ 129 h 249"/>
                    <a:gd name="T14" fmla="*/ 48 w 226"/>
                    <a:gd name="T15" fmla="*/ 19 h 249"/>
                    <a:gd name="T16" fmla="*/ 112 w 226"/>
                    <a:gd name="T17" fmla="*/ 0 h 249"/>
                    <a:gd name="T18" fmla="*/ 208 w 226"/>
                    <a:gd name="T19" fmla="*/ 56 h 249"/>
                    <a:gd name="T20" fmla="*/ 223 w 226"/>
                    <a:gd name="T21" fmla="*/ 141 h 249"/>
                    <a:gd name="T22" fmla="*/ 67 w 226"/>
                    <a:gd name="T23" fmla="*/ 141 h 249"/>
                    <a:gd name="T24" fmla="*/ 115 w 226"/>
                    <a:gd name="T25" fmla="*/ 203 h 249"/>
                    <a:gd name="T26" fmla="*/ 155 w 226"/>
                    <a:gd name="T27" fmla="*/ 96 h 249"/>
                    <a:gd name="T28" fmla="*/ 115 w 226"/>
                    <a:gd name="T29" fmla="*/ 42 h 249"/>
                    <a:gd name="T30" fmla="*/ 70 w 226"/>
                    <a:gd name="T31" fmla="*/ 96 h 249"/>
                    <a:gd name="T32" fmla="*/ 155 w 226"/>
                    <a:gd name="T33" fmla="*/ 96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6" h="249">
                      <a:moveTo>
                        <a:pt x="115" y="203"/>
                      </a:moveTo>
                      <a:cubicBezTo>
                        <a:pt x="132" y="203"/>
                        <a:pt x="149" y="197"/>
                        <a:pt x="155" y="169"/>
                      </a:cubicBezTo>
                      <a:lnTo>
                        <a:pt x="217" y="169"/>
                      </a:lnTo>
                      <a:cubicBezTo>
                        <a:pt x="217" y="180"/>
                        <a:pt x="214" y="200"/>
                        <a:pt x="194" y="220"/>
                      </a:cubicBezTo>
                      <a:cubicBezTo>
                        <a:pt x="177" y="237"/>
                        <a:pt x="146" y="248"/>
                        <a:pt x="112" y="248"/>
                      </a:cubicBezTo>
                      <a:cubicBezTo>
                        <a:pt x="93" y="248"/>
                        <a:pt x="53" y="245"/>
                        <a:pt x="31" y="220"/>
                      </a:cubicBezTo>
                      <a:cubicBezTo>
                        <a:pt x="8" y="197"/>
                        <a:pt x="0" y="166"/>
                        <a:pt x="0" y="129"/>
                      </a:cubicBezTo>
                      <a:cubicBezTo>
                        <a:pt x="0" y="93"/>
                        <a:pt x="8" y="45"/>
                        <a:pt x="48" y="19"/>
                      </a:cubicBezTo>
                      <a:cubicBezTo>
                        <a:pt x="65" y="8"/>
                        <a:pt x="87" y="0"/>
                        <a:pt x="112" y="0"/>
                      </a:cubicBezTo>
                      <a:cubicBezTo>
                        <a:pt x="146" y="0"/>
                        <a:pt x="186" y="14"/>
                        <a:pt x="208" y="56"/>
                      </a:cubicBezTo>
                      <a:cubicBezTo>
                        <a:pt x="225" y="87"/>
                        <a:pt x="223" y="124"/>
                        <a:pt x="223" y="141"/>
                      </a:cubicBezTo>
                      <a:lnTo>
                        <a:pt x="67" y="141"/>
                      </a:lnTo>
                      <a:cubicBezTo>
                        <a:pt x="67" y="155"/>
                        <a:pt x="67" y="203"/>
                        <a:pt x="115" y="203"/>
                      </a:cubicBezTo>
                      <a:close/>
                      <a:moveTo>
                        <a:pt x="155" y="96"/>
                      </a:moveTo>
                      <a:cubicBezTo>
                        <a:pt x="155" y="84"/>
                        <a:pt x="155" y="42"/>
                        <a:pt x="115" y="42"/>
                      </a:cubicBezTo>
                      <a:cubicBezTo>
                        <a:pt x="84" y="42"/>
                        <a:pt x="73" y="67"/>
                        <a:pt x="70" y="96"/>
                      </a:cubicBezTo>
                      <a:lnTo>
                        <a:pt x="155" y="96"/>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48" name="Freeform 60"/>
                <p:cNvSpPr>
                  <a:spLocks noChangeArrowheads="1"/>
                </p:cNvSpPr>
                <p:nvPr/>
              </p:nvSpPr>
              <p:spPr bwMode="auto">
                <a:xfrm>
                  <a:off x="2016125" y="2974975"/>
                  <a:ext cx="73025" cy="88900"/>
                </a:xfrm>
                <a:custGeom>
                  <a:avLst/>
                  <a:gdLst>
                    <a:gd name="T0" fmla="*/ 65 w 204"/>
                    <a:gd name="T1" fmla="*/ 172 h 249"/>
                    <a:gd name="T2" fmla="*/ 105 w 204"/>
                    <a:gd name="T3" fmla="*/ 203 h 249"/>
                    <a:gd name="T4" fmla="*/ 141 w 204"/>
                    <a:gd name="T5" fmla="*/ 175 h 249"/>
                    <a:gd name="T6" fmla="*/ 107 w 204"/>
                    <a:gd name="T7" fmla="*/ 149 h 249"/>
                    <a:gd name="T8" fmla="*/ 65 w 204"/>
                    <a:gd name="T9" fmla="*/ 138 h 249"/>
                    <a:gd name="T10" fmla="*/ 6 w 204"/>
                    <a:gd name="T11" fmla="*/ 73 h 249"/>
                    <a:gd name="T12" fmla="*/ 107 w 204"/>
                    <a:gd name="T13" fmla="*/ 0 h 249"/>
                    <a:gd name="T14" fmla="*/ 198 w 204"/>
                    <a:gd name="T15" fmla="*/ 70 h 249"/>
                    <a:gd name="T16" fmla="*/ 136 w 204"/>
                    <a:gd name="T17" fmla="*/ 70 h 249"/>
                    <a:gd name="T18" fmla="*/ 102 w 204"/>
                    <a:gd name="T19" fmla="*/ 42 h 249"/>
                    <a:gd name="T20" fmla="*/ 68 w 204"/>
                    <a:gd name="T21" fmla="*/ 64 h 249"/>
                    <a:gd name="T22" fmla="*/ 99 w 204"/>
                    <a:gd name="T23" fmla="*/ 90 h 249"/>
                    <a:gd name="T24" fmla="*/ 141 w 204"/>
                    <a:gd name="T25" fmla="*/ 101 h 249"/>
                    <a:gd name="T26" fmla="*/ 203 w 204"/>
                    <a:gd name="T27" fmla="*/ 166 h 249"/>
                    <a:gd name="T28" fmla="*/ 96 w 204"/>
                    <a:gd name="T29" fmla="*/ 248 h 249"/>
                    <a:gd name="T30" fmla="*/ 17 w 204"/>
                    <a:gd name="T31" fmla="*/ 220 h 249"/>
                    <a:gd name="T32" fmla="*/ 0 w 204"/>
                    <a:gd name="T33" fmla="*/ 175 h 249"/>
                    <a:gd name="T34" fmla="*/ 65 w 204"/>
                    <a:gd name="T35" fmla="*/ 175 h 249"/>
                    <a:gd name="T36" fmla="*/ 65 w 204"/>
                    <a:gd name="T37" fmla="*/ 17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4" h="249">
                      <a:moveTo>
                        <a:pt x="65" y="172"/>
                      </a:moveTo>
                      <a:cubicBezTo>
                        <a:pt x="65" y="186"/>
                        <a:pt x="76" y="203"/>
                        <a:pt x="105" y="203"/>
                      </a:cubicBezTo>
                      <a:cubicBezTo>
                        <a:pt x="130" y="203"/>
                        <a:pt x="141" y="189"/>
                        <a:pt x="141" y="175"/>
                      </a:cubicBezTo>
                      <a:cubicBezTo>
                        <a:pt x="141" y="163"/>
                        <a:pt x="136" y="155"/>
                        <a:pt x="107" y="149"/>
                      </a:cubicBezTo>
                      <a:lnTo>
                        <a:pt x="65" y="138"/>
                      </a:lnTo>
                      <a:cubicBezTo>
                        <a:pt x="45" y="132"/>
                        <a:pt x="6" y="121"/>
                        <a:pt x="6" y="73"/>
                      </a:cubicBezTo>
                      <a:cubicBezTo>
                        <a:pt x="6" y="28"/>
                        <a:pt x="48" y="0"/>
                        <a:pt x="107" y="0"/>
                      </a:cubicBezTo>
                      <a:cubicBezTo>
                        <a:pt x="155" y="0"/>
                        <a:pt x="195" y="22"/>
                        <a:pt x="198" y="70"/>
                      </a:cubicBezTo>
                      <a:lnTo>
                        <a:pt x="136" y="70"/>
                      </a:lnTo>
                      <a:cubicBezTo>
                        <a:pt x="133" y="45"/>
                        <a:pt x="113" y="42"/>
                        <a:pt x="102" y="42"/>
                      </a:cubicBezTo>
                      <a:cubicBezTo>
                        <a:pt x="82" y="42"/>
                        <a:pt x="68" y="50"/>
                        <a:pt x="68" y="64"/>
                      </a:cubicBezTo>
                      <a:cubicBezTo>
                        <a:pt x="68" y="81"/>
                        <a:pt x="79" y="84"/>
                        <a:pt x="99" y="90"/>
                      </a:cubicBezTo>
                      <a:lnTo>
                        <a:pt x="141" y="101"/>
                      </a:lnTo>
                      <a:cubicBezTo>
                        <a:pt x="184" y="112"/>
                        <a:pt x="203" y="135"/>
                        <a:pt x="203" y="166"/>
                      </a:cubicBezTo>
                      <a:cubicBezTo>
                        <a:pt x="203" y="206"/>
                        <a:pt x="169" y="248"/>
                        <a:pt x="96" y="248"/>
                      </a:cubicBezTo>
                      <a:cubicBezTo>
                        <a:pt x="65" y="248"/>
                        <a:pt x="37" y="242"/>
                        <a:pt x="17" y="220"/>
                      </a:cubicBezTo>
                      <a:cubicBezTo>
                        <a:pt x="3" y="203"/>
                        <a:pt x="0" y="186"/>
                        <a:pt x="0" y="175"/>
                      </a:cubicBezTo>
                      <a:lnTo>
                        <a:pt x="65" y="175"/>
                      </a:lnTo>
                      <a:lnTo>
                        <a:pt x="65" y="172"/>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grpSp>
            <p:nvGrpSpPr>
              <p:cNvPr id="631" name="Group 630"/>
              <p:cNvGrpSpPr/>
              <p:nvPr/>
            </p:nvGrpSpPr>
            <p:grpSpPr>
              <a:xfrm>
                <a:off x="5573395" y="3237193"/>
                <a:ext cx="922337" cy="153988"/>
                <a:chOff x="1277938" y="3140075"/>
                <a:chExt cx="922337" cy="153988"/>
              </a:xfrm>
              <a:solidFill>
                <a:srgbClr val="5F5F5F"/>
              </a:solidFill>
            </p:grpSpPr>
            <p:sp>
              <p:nvSpPr>
                <p:cNvPr id="632" name="Freeform 61"/>
                <p:cNvSpPr>
                  <a:spLocks noChangeArrowheads="1"/>
                </p:cNvSpPr>
                <p:nvPr/>
              </p:nvSpPr>
              <p:spPr bwMode="auto">
                <a:xfrm>
                  <a:off x="1277938" y="3140075"/>
                  <a:ext cx="82550" cy="120650"/>
                </a:xfrm>
                <a:custGeom>
                  <a:avLst/>
                  <a:gdLst>
                    <a:gd name="T0" fmla="*/ 223 w 230"/>
                    <a:gd name="T1" fmla="*/ 0 h 334"/>
                    <a:gd name="T2" fmla="*/ 223 w 230"/>
                    <a:gd name="T3" fmla="*/ 53 h 334"/>
                    <a:gd name="T4" fmla="*/ 71 w 230"/>
                    <a:gd name="T5" fmla="*/ 53 h 334"/>
                    <a:gd name="T6" fmla="*/ 71 w 230"/>
                    <a:gd name="T7" fmla="*/ 132 h 334"/>
                    <a:gd name="T8" fmla="*/ 215 w 230"/>
                    <a:gd name="T9" fmla="*/ 132 h 334"/>
                    <a:gd name="T10" fmla="*/ 215 w 230"/>
                    <a:gd name="T11" fmla="*/ 186 h 334"/>
                    <a:gd name="T12" fmla="*/ 71 w 230"/>
                    <a:gd name="T13" fmla="*/ 186 h 334"/>
                    <a:gd name="T14" fmla="*/ 71 w 230"/>
                    <a:gd name="T15" fmla="*/ 276 h 334"/>
                    <a:gd name="T16" fmla="*/ 229 w 230"/>
                    <a:gd name="T17" fmla="*/ 276 h 334"/>
                    <a:gd name="T18" fmla="*/ 229 w 230"/>
                    <a:gd name="T19" fmla="*/ 333 h 334"/>
                    <a:gd name="T20" fmla="*/ 0 w 230"/>
                    <a:gd name="T21" fmla="*/ 333 h 334"/>
                    <a:gd name="T22" fmla="*/ 0 w 230"/>
                    <a:gd name="T23" fmla="*/ 0 h 334"/>
                    <a:gd name="T24" fmla="*/ 223 w 230"/>
                    <a:gd name="T25" fmla="*/ 0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0" h="334">
                      <a:moveTo>
                        <a:pt x="223" y="0"/>
                      </a:moveTo>
                      <a:lnTo>
                        <a:pt x="223" y="53"/>
                      </a:lnTo>
                      <a:lnTo>
                        <a:pt x="71" y="53"/>
                      </a:lnTo>
                      <a:lnTo>
                        <a:pt x="71" y="132"/>
                      </a:lnTo>
                      <a:lnTo>
                        <a:pt x="215" y="132"/>
                      </a:lnTo>
                      <a:lnTo>
                        <a:pt x="215" y="186"/>
                      </a:lnTo>
                      <a:lnTo>
                        <a:pt x="71" y="186"/>
                      </a:lnTo>
                      <a:lnTo>
                        <a:pt x="71" y="276"/>
                      </a:lnTo>
                      <a:lnTo>
                        <a:pt x="229" y="276"/>
                      </a:lnTo>
                      <a:lnTo>
                        <a:pt x="229" y="333"/>
                      </a:lnTo>
                      <a:lnTo>
                        <a:pt x="0" y="333"/>
                      </a:lnTo>
                      <a:lnTo>
                        <a:pt x="0" y="0"/>
                      </a:lnTo>
                      <a:lnTo>
                        <a:pt x="223"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33" name="Freeform 62"/>
                <p:cNvSpPr>
                  <a:spLocks noChangeArrowheads="1"/>
                </p:cNvSpPr>
                <p:nvPr/>
              </p:nvSpPr>
              <p:spPr bwMode="auto">
                <a:xfrm>
                  <a:off x="1381125" y="3175000"/>
                  <a:ext cx="87313" cy="119063"/>
                </a:xfrm>
                <a:custGeom>
                  <a:avLst/>
                  <a:gdLst>
                    <a:gd name="T0" fmla="*/ 240 w 241"/>
                    <a:gd name="T1" fmla="*/ 48 h 329"/>
                    <a:gd name="T2" fmla="*/ 240 w 241"/>
                    <a:gd name="T3" fmla="*/ 328 h 329"/>
                    <a:gd name="T4" fmla="*/ 170 w 241"/>
                    <a:gd name="T5" fmla="*/ 328 h 329"/>
                    <a:gd name="T6" fmla="*/ 170 w 241"/>
                    <a:gd name="T7" fmla="*/ 212 h 329"/>
                    <a:gd name="T8" fmla="*/ 105 w 241"/>
                    <a:gd name="T9" fmla="*/ 243 h 329"/>
                    <a:gd name="T10" fmla="*/ 0 w 241"/>
                    <a:gd name="T11" fmla="*/ 119 h 329"/>
                    <a:gd name="T12" fmla="*/ 99 w 241"/>
                    <a:gd name="T13" fmla="*/ 0 h 329"/>
                    <a:gd name="T14" fmla="*/ 170 w 241"/>
                    <a:gd name="T15" fmla="*/ 40 h 329"/>
                    <a:gd name="T16" fmla="*/ 173 w 241"/>
                    <a:gd name="T17" fmla="*/ 6 h 329"/>
                    <a:gd name="T18" fmla="*/ 240 w 241"/>
                    <a:gd name="T19" fmla="*/ 6 h 329"/>
                    <a:gd name="T20" fmla="*/ 240 w 241"/>
                    <a:gd name="T21" fmla="*/ 48 h 329"/>
                    <a:gd name="T22" fmla="*/ 85 w 241"/>
                    <a:gd name="T23" fmla="*/ 178 h 329"/>
                    <a:gd name="T24" fmla="*/ 122 w 241"/>
                    <a:gd name="T25" fmla="*/ 195 h 329"/>
                    <a:gd name="T26" fmla="*/ 173 w 241"/>
                    <a:gd name="T27" fmla="*/ 122 h 329"/>
                    <a:gd name="T28" fmla="*/ 119 w 241"/>
                    <a:gd name="T29" fmla="*/ 45 h 329"/>
                    <a:gd name="T30" fmla="*/ 71 w 241"/>
                    <a:gd name="T31" fmla="*/ 122 h 329"/>
                    <a:gd name="T32" fmla="*/ 85 w 241"/>
                    <a:gd name="T33" fmla="*/ 178 h 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1" h="329">
                      <a:moveTo>
                        <a:pt x="240" y="48"/>
                      </a:moveTo>
                      <a:lnTo>
                        <a:pt x="240" y="328"/>
                      </a:lnTo>
                      <a:lnTo>
                        <a:pt x="170" y="328"/>
                      </a:lnTo>
                      <a:lnTo>
                        <a:pt x="170" y="212"/>
                      </a:lnTo>
                      <a:cubicBezTo>
                        <a:pt x="164" y="220"/>
                        <a:pt x="144" y="243"/>
                        <a:pt x="105" y="243"/>
                      </a:cubicBezTo>
                      <a:cubicBezTo>
                        <a:pt x="57" y="243"/>
                        <a:pt x="0" y="209"/>
                        <a:pt x="0" y="119"/>
                      </a:cubicBezTo>
                      <a:cubicBezTo>
                        <a:pt x="0" y="29"/>
                        <a:pt x="54" y="0"/>
                        <a:pt x="99" y="0"/>
                      </a:cubicBezTo>
                      <a:cubicBezTo>
                        <a:pt x="147" y="0"/>
                        <a:pt x="164" y="29"/>
                        <a:pt x="170" y="40"/>
                      </a:cubicBezTo>
                      <a:lnTo>
                        <a:pt x="173" y="6"/>
                      </a:lnTo>
                      <a:lnTo>
                        <a:pt x="240" y="6"/>
                      </a:lnTo>
                      <a:lnTo>
                        <a:pt x="240" y="48"/>
                      </a:lnTo>
                      <a:close/>
                      <a:moveTo>
                        <a:pt x="85" y="178"/>
                      </a:moveTo>
                      <a:cubicBezTo>
                        <a:pt x="96" y="192"/>
                        <a:pt x="110" y="195"/>
                        <a:pt x="122" y="195"/>
                      </a:cubicBezTo>
                      <a:cubicBezTo>
                        <a:pt x="167" y="195"/>
                        <a:pt x="173" y="147"/>
                        <a:pt x="173" y="122"/>
                      </a:cubicBezTo>
                      <a:cubicBezTo>
                        <a:pt x="173" y="96"/>
                        <a:pt x="167" y="45"/>
                        <a:pt x="119" y="45"/>
                      </a:cubicBezTo>
                      <a:cubicBezTo>
                        <a:pt x="79" y="45"/>
                        <a:pt x="71" y="85"/>
                        <a:pt x="71" y="122"/>
                      </a:cubicBezTo>
                      <a:cubicBezTo>
                        <a:pt x="71" y="136"/>
                        <a:pt x="71" y="161"/>
                        <a:pt x="85" y="178"/>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34" name="Freeform 63"/>
                <p:cNvSpPr>
                  <a:spLocks noChangeArrowheads="1"/>
                </p:cNvSpPr>
                <p:nvPr/>
              </p:nvSpPr>
              <p:spPr bwMode="auto">
                <a:xfrm>
                  <a:off x="1495425" y="3175000"/>
                  <a:ext cx="80963" cy="87313"/>
                </a:xfrm>
                <a:custGeom>
                  <a:avLst/>
                  <a:gdLst>
                    <a:gd name="T0" fmla="*/ 71 w 227"/>
                    <a:gd name="T1" fmla="*/ 3 h 241"/>
                    <a:gd name="T2" fmla="*/ 71 w 227"/>
                    <a:gd name="T3" fmla="*/ 141 h 241"/>
                    <a:gd name="T4" fmla="*/ 108 w 227"/>
                    <a:gd name="T5" fmla="*/ 192 h 241"/>
                    <a:gd name="T6" fmla="*/ 153 w 227"/>
                    <a:gd name="T7" fmla="*/ 119 h 241"/>
                    <a:gd name="T8" fmla="*/ 153 w 227"/>
                    <a:gd name="T9" fmla="*/ 0 h 241"/>
                    <a:gd name="T10" fmla="*/ 223 w 227"/>
                    <a:gd name="T11" fmla="*/ 0 h 241"/>
                    <a:gd name="T12" fmla="*/ 223 w 227"/>
                    <a:gd name="T13" fmla="*/ 156 h 241"/>
                    <a:gd name="T14" fmla="*/ 223 w 227"/>
                    <a:gd name="T15" fmla="*/ 218 h 241"/>
                    <a:gd name="T16" fmla="*/ 226 w 227"/>
                    <a:gd name="T17" fmla="*/ 235 h 241"/>
                    <a:gd name="T18" fmla="*/ 158 w 227"/>
                    <a:gd name="T19" fmla="*/ 235 h 241"/>
                    <a:gd name="T20" fmla="*/ 156 w 227"/>
                    <a:gd name="T21" fmla="*/ 203 h 241"/>
                    <a:gd name="T22" fmla="*/ 85 w 227"/>
                    <a:gd name="T23" fmla="*/ 240 h 241"/>
                    <a:gd name="T24" fmla="*/ 15 w 227"/>
                    <a:gd name="T25" fmla="*/ 209 h 241"/>
                    <a:gd name="T26" fmla="*/ 0 w 227"/>
                    <a:gd name="T27" fmla="*/ 147 h 241"/>
                    <a:gd name="T28" fmla="*/ 0 w 227"/>
                    <a:gd name="T29" fmla="*/ 0 h 241"/>
                    <a:gd name="T30" fmla="*/ 71 w 227"/>
                    <a:gd name="T31" fmla="*/ 0 h 241"/>
                    <a:gd name="T32" fmla="*/ 71 w 227"/>
                    <a:gd name="T33" fmla="*/ 3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7" h="241">
                      <a:moveTo>
                        <a:pt x="71" y="3"/>
                      </a:moveTo>
                      <a:lnTo>
                        <a:pt x="71" y="141"/>
                      </a:lnTo>
                      <a:cubicBezTo>
                        <a:pt x="71" y="161"/>
                        <a:pt x="71" y="192"/>
                        <a:pt x="108" y="192"/>
                      </a:cubicBezTo>
                      <a:cubicBezTo>
                        <a:pt x="153" y="192"/>
                        <a:pt x="153" y="158"/>
                        <a:pt x="153" y="119"/>
                      </a:cubicBezTo>
                      <a:lnTo>
                        <a:pt x="153" y="0"/>
                      </a:lnTo>
                      <a:lnTo>
                        <a:pt x="223" y="0"/>
                      </a:lnTo>
                      <a:lnTo>
                        <a:pt x="223" y="156"/>
                      </a:lnTo>
                      <a:cubicBezTo>
                        <a:pt x="223" y="206"/>
                        <a:pt x="223" y="212"/>
                        <a:pt x="223" y="218"/>
                      </a:cubicBezTo>
                      <a:cubicBezTo>
                        <a:pt x="223" y="223"/>
                        <a:pt x="223" y="229"/>
                        <a:pt x="226" y="235"/>
                      </a:cubicBezTo>
                      <a:lnTo>
                        <a:pt x="158" y="235"/>
                      </a:lnTo>
                      <a:lnTo>
                        <a:pt x="156" y="203"/>
                      </a:lnTo>
                      <a:cubicBezTo>
                        <a:pt x="150" y="215"/>
                        <a:pt x="130" y="240"/>
                        <a:pt x="85" y="240"/>
                      </a:cubicBezTo>
                      <a:cubicBezTo>
                        <a:pt x="54" y="240"/>
                        <a:pt x="29" y="226"/>
                        <a:pt x="15" y="209"/>
                      </a:cubicBezTo>
                      <a:cubicBezTo>
                        <a:pt x="0" y="189"/>
                        <a:pt x="0" y="158"/>
                        <a:pt x="0" y="147"/>
                      </a:cubicBezTo>
                      <a:lnTo>
                        <a:pt x="0" y="0"/>
                      </a:lnTo>
                      <a:lnTo>
                        <a:pt x="71" y="0"/>
                      </a:lnTo>
                      <a:lnTo>
                        <a:pt x="71" y="3"/>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35" name="Freeform 64"/>
                <p:cNvSpPr>
                  <a:spLocks noChangeArrowheads="1"/>
                </p:cNvSpPr>
                <p:nvPr/>
              </p:nvSpPr>
              <p:spPr bwMode="auto">
                <a:xfrm>
                  <a:off x="1604963" y="3140075"/>
                  <a:ext cx="26987" cy="120650"/>
                </a:xfrm>
                <a:custGeom>
                  <a:avLst/>
                  <a:gdLst>
                    <a:gd name="T0" fmla="*/ 0 w 74"/>
                    <a:gd name="T1" fmla="*/ 0 h 336"/>
                    <a:gd name="T2" fmla="*/ 73 w 74"/>
                    <a:gd name="T3" fmla="*/ 0 h 336"/>
                    <a:gd name="T4" fmla="*/ 73 w 74"/>
                    <a:gd name="T5" fmla="*/ 59 h 336"/>
                    <a:gd name="T6" fmla="*/ 0 w 74"/>
                    <a:gd name="T7" fmla="*/ 59 h 336"/>
                    <a:gd name="T8" fmla="*/ 0 w 74"/>
                    <a:gd name="T9" fmla="*/ 0 h 336"/>
                    <a:gd name="T10" fmla="*/ 3 w 74"/>
                    <a:gd name="T11" fmla="*/ 101 h 336"/>
                    <a:gd name="T12" fmla="*/ 71 w 74"/>
                    <a:gd name="T13" fmla="*/ 101 h 336"/>
                    <a:gd name="T14" fmla="*/ 71 w 74"/>
                    <a:gd name="T15" fmla="*/ 335 h 336"/>
                    <a:gd name="T16" fmla="*/ 3 w 74"/>
                    <a:gd name="T17" fmla="*/ 335 h 336"/>
                    <a:gd name="T18" fmla="*/ 3 w 74"/>
                    <a:gd name="T19" fmla="*/ 101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4" h="336">
                      <a:moveTo>
                        <a:pt x="0" y="0"/>
                      </a:moveTo>
                      <a:lnTo>
                        <a:pt x="73" y="0"/>
                      </a:lnTo>
                      <a:lnTo>
                        <a:pt x="73" y="59"/>
                      </a:lnTo>
                      <a:lnTo>
                        <a:pt x="0" y="59"/>
                      </a:lnTo>
                      <a:lnTo>
                        <a:pt x="0" y="0"/>
                      </a:lnTo>
                      <a:close/>
                      <a:moveTo>
                        <a:pt x="3" y="101"/>
                      </a:moveTo>
                      <a:lnTo>
                        <a:pt x="71" y="101"/>
                      </a:lnTo>
                      <a:lnTo>
                        <a:pt x="71" y="335"/>
                      </a:lnTo>
                      <a:lnTo>
                        <a:pt x="3" y="335"/>
                      </a:lnTo>
                      <a:lnTo>
                        <a:pt x="3" y="101"/>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36" name="Freeform 65"/>
                <p:cNvSpPr>
                  <a:spLocks noChangeArrowheads="1"/>
                </p:cNvSpPr>
                <p:nvPr/>
              </p:nvSpPr>
              <p:spPr bwMode="auto">
                <a:xfrm>
                  <a:off x="1660525" y="3175000"/>
                  <a:ext cx="85725" cy="117475"/>
                </a:xfrm>
                <a:custGeom>
                  <a:avLst/>
                  <a:gdLst>
                    <a:gd name="T0" fmla="*/ 65 w 238"/>
                    <a:gd name="T1" fmla="*/ 3 h 326"/>
                    <a:gd name="T2" fmla="*/ 68 w 238"/>
                    <a:gd name="T3" fmla="*/ 37 h 326"/>
                    <a:gd name="T4" fmla="*/ 139 w 238"/>
                    <a:gd name="T5" fmla="*/ 0 h 326"/>
                    <a:gd name="T6" fmla="*/ 237 w 238"/>
                    <a:gd name="T7" fmla="*/ 116 h 326"/>
                    <a:gd name="T8" fmla="*/ 136 w 238"/>
                    <a:gd name="T9" fmla="*/ 240 h 326"/>
                    <a:gd name="T10" fmla="*/ 71 w 238"/>
                    <a:gd name="T11" fmla="*/ 209 h 326"/>
                    <a:gd name="T12" fmla="*/ 71 w 238"/>
                    <a:gd name="T13" fmla="*/ 325 h 326"/>
                    <a:gd name="T14" fmla="*/ 0 w 238"/>
                    <a:gd name="T15" fmla="*/ 325 h 326"/>
                    <a:gd name="T16" fmla="*/ 0 w 238"/>
                    <a:gd name="T17" fmla="*/ 0 h 326"/>
                    <a:gd name="T18" fmla="*/ 65 w 238"/>
                    <a:gd name="T19" fmla="*/ 0 h 326"/>
                    <a:gd name="T20" fmla="*/ 65 w 238"/>
                    <a:gd name="T21" fmla="*/ 3 h 326"/>
                    <a:gd name="T22" fmla="*/ 167 w 238"/>
                    <a:gd name="T23" fmla="*/ 119 h 326"/>
                    <a:gd name="T24" fmla="*/ 119 w 238"/>
                    <a:gd name="T25" fmla="*/ 43 h 326"/>
                    <a:gd name="T26" fmla="*/ 65 w 238"/>
                    <a:gd name="T27" fmla="*/ 122 h 326"/>
                    <a:gd name="T28" fmla="*/ 116 w 238"/>
                    <a:gd name="T29" fmla="*/ 195 h 326"/>
                    <a:gd name="T30" fmla="*/ 167 w 238"/>
                    <a:gd name="T31" fmla="*/ 119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38" h="326">
                      <a:moveTo>
                        <a:pt x="65" y="3"/>
                      </a:moveTo>
                      <a:lnTo>
                        <a:pt x="68" y="37"/>
                      </a:lnTo>
                      <a:cubicBezTo>
                        <a:pt x="91" y="0"/>
                        <a:pt x="127" y="0"/>
                        <a:pt x="139" y="0"/>
                      </a:cubicBezTo>
                      <a:cubicBezTo>
                        <a:pt x="201" y="0"/>
                        <a:pt x="237" y="45"/>
                        <a:pt x="237" y="116"/>
                      </a:cubicBezTo>
                      <a:cubicBezTo>
                        <a:pt x="237" y="184"/>
                        <a:pt x="204" y="240"/>
                        <a:pt x="136" y="240"/>
                      </a:cubicBezTo>
                      <a:cubicBezTo>
                        <a:pt x="94" y="240"/>
                        <a:pt x="77" y="218"/>
                        <a:pt x="71" y="209"/>
                      </a:cubicBezTo>
                      <a:lnTo>
                        <a:pt x="71" y="325"/>
                      </a:lnTo>
                      <a:lnTo>
                        <a:pt x="0" y="325"/>
                      </a:lnTo>
                      <a:lnTo>
                        <a:pt x="0" y="0"/>
                      </a:lnTo>
                      <a:lnTo>
                        <a:pt x="65" y="0"/>
                      </a:lnTo>
                      <a:lnTo>
                        <a:pt x="65" y="3"/>
                      </a:lnTo>
                      <a:close/>
                      <a:moveTo>
                        <a:pt x="167" y="119"/>
                      </a:moveTo>
                      <a:cubicBezTo>
                        <a:pt x="167" y="91"/>
                        <a:pt x="161" y="43"/>
                        <a:pt x="119" y="43"/>
                      </a:cubicBezTo>
                      <a:cubicBezTo>
                        <a:pt x="96" y="43"/>
                        <a:pt x="65" y="60"/>
                        <a:pt x="65" y="122"/>
                      </a:cubicBezTo>
                      <a:cubicBezTo>
                        <a:pt x="65" y="136"/>
                        <a:pt x="65" y="195"/>
                        <a:pt x="116" y="195"/>
                      </a:cubicBezTo>
                      <a:cubicBezTo>
                        <a:pt x="150" y="195"/>
                        <a:pt x="167" y="164"/>
                        <a:pt x="167" y="119"/>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37" name="Freeform 66"/>
                <p:cNvSpPr>
                  <a:spLocks noChangeArrowheads="1"/>
                </p:cNvSpPr>
                <p:nvPr/>
              </p:nvSpPr>
              <p:spPr bwMode="auto">
                <a:xfrm>
                  <a:off x="1771650" y="3173413"/>
                  <a:ext cx="134938" cy="88900"/>
                </a:xfrm>
                <a:custGeom>
                  <a:avLst/>
                  <a:gdLst>
                    <a:gd name="T0" fmla="*/ 3 w 376"/>
                    <a:gd name="T1" fmla="*/ 51 h 247"/>
                    <a:gd name="T2" fmla="*/ 0 w 376"/>
                    <a:gd name="T3" fmla="*/ 6 h 247"/>
                    <a:gd name="T4" fmla="*/ 68 w 376"/>
                    <a:gd name="T5" fmla="*/ 6 h 247"/>
                    <a:gd name="T6" fmla="*/ 71 w 376"/>
                    <a:gd name="T7" fmla="*/ 37 h 247"/>
                    <a:gd name="T8" fmla="*/ 144 w 376"/>
                    <a:gd name="T9" fmla="*/ 0 h 247"/>
                    <a:gd name="T10" fmla="*/ 217 w 376"/>
                    <a:gd name="T11" fmla="*/ 46 h 247"/>
                    <a:gd name="T12" fmla="*/ 294 w 376"/>
                    <a:gd name="T13" fmla="*/ 3 h 247"/>
                    <a:gd name="T14" fmla="*/ 364 w 376"/>
                    <a:gd name="T15" fmla="*/ 40 h 247"/>
                    <a:gd name="T16" fmla="*/ 375 w 376"/>
                    <a:gd name="T17" fmla="*/ 111 h 247"/>
                    <a:gd name="T18" fmla="*/ 375 w 376"/>
                    <a:gd name="T19" fmla="*/ 243 h 247"/>
                    <a:gd name="T20" fmla="*/ 305 w 376"/>
                    <a:gd name="T21" fmla="*/ 243 h 247"/>
                    <a:gd name="T22" fmla="*/ 305 w 376"/>
                    <a:gd name="T23" fmla="*/ 105 h 247"/>
                    <a:gd name="T24" fmla="*/ 265 w 376"/>
                    <a:gd name="T25" fmla="*/ 51 h 247"/>
                    <a:gd name="T26" fmla="*/ 223 w 376"/>
                    <a:gd name="T27" fmla="*/ 125 h 247"/>
                    <a:gd name="T28" fmla="*/ 223 w 376"/>
                    <a:gd name="T29" fmla="*/ 243 h 247"/>
                    <a:gd name="T30" fmla="*/ 152 w 376"/>
                    <a:gd name="T31" fmla="*/ 243 h 247"/>
                    <a:gd name="T32" fmla="*/ 152 w 376"/>
                    <a:gd name="T33" fmla="*/ 105 h 247"/>
                    <a:gd name="T34" fmla="*/ 113 w 376"/>
                    <a:gd name="T35" fmla="*/ 54 h 247"/>
                    <a:gd name="T36" fmla="*/ 71 w 376"/>
                    <a:gd name="T37" fmla="*/ 108 h 247"/>
                    <a:gd name="T38" fmla="*/ 71 w 376"/>
                    <a:gd name="T39" fmla="*/ 246 h 247"/>
                    <a:gd name="T40" fmla="*/ 3 w 376"/>
                    <a:gd name="T41" fmla="*/ 246 h 247"/>
                    <a:gd name="T42" fmla="*/ 3 w 376"/>
                    <a:gd name="T43" fmla="*/ 51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76" h="247">
                      <a:moveTo>
                        <a:pt x="3" y="51"/>
                      </a:moveTo>
                      <a:cubicBezTo>
                        <a:pt x="3" y="37"/>
                        <a:pt x="3" y="23"/>
                        <a:pt x="0" y="6"/>
                      </a:cubicBezTo>
                      <a:lnTo>
                        <a:pt x="68" y="6"/>
                      </a:lnTo>
                      <a:lnTo>
                        <a:pt x="71" y="37"/>
                      </a:lnTo>
                      <a:cubicBezTo>
                        <a:pt x="79" y="26"/>
                        <a:pt x="96" y="0"/>
                        <a:pt x="144" y="0"/>
                      </a:cubicBezTo>
                      <a:cubicBezTo>
                        <a:pt x="198" y="0"/>
                        <a:pt x="215" y="34"/>
                        <a:pt x="217" y="46"/>
                      </a:cubicBezTo>
                      <a:cubicBezTo>
                        <a:pt x="237" y="9"/>
                        <a:pt x="268" y="3"/>
                        <a:pt x="294" y="3"/>
                      </a:cubicBezTo>
                      <a:cubicBezTo>
                        <a:pt x="342" y="3"/>
                        <a:pt x="361" y="32"/>
                        <a:pt x="364" y="40"/>
                      </a:cubicBezTo>
                      <a:cubicBezTo>
                        <a:pt x="375" y="60"/>
                        <a:pt x="375" y="88"/>
                        <a:pt x="375" y="111"/>
                      </a:cubicBezTo>
                      <a:lnTo>
                        <a:pt x="375" y="243"/>
                      </a:lnTo>
                      <a:lnTo>
                        <a:pt x="305" y="243"/>
                      </a:lnTo>
                      <a:lnTo>
                        <a:pt x="305" y="105"/>
                      </a:lnTo>
                      <a:cubicBezTo>
                        <a:pt x="305" y="80"/>
                        <a:pt x="302" y="51"/>
                        <a:pt x="265" y="51"/>
                      </a:cubicBezTo>
                      <a:cubicBezTo>
                        <a:pt x="223" y="51"/>
                        <a:pt x="223" y="91"/>
                        <a:pt x="223" y="125"/>
                      </a:cubicBezTo>
                      <a:lnTo>
                        <a:pt x="223" y="243"/>
                      </a:lnTo>
                      <a:lnTo>
                        <a:pt x="152" y="243"/>
                      </a:lnTo>
                      <a:lnTo>
                        <a:pt x="152" y="105"/>
                      </a:lnTo>
                      <a:cubicBezTo>
                        <a:pt x="152" y="88"/>
                        <a:pt x="152" y="54"/>
                        <a:pt x="113" y="54"/>
                      </a:cubicBezTo>
                      <a:cubicBezTo>
                        <a:pt x="71" y="54"/>
                        <a:pt x="71" y="91"/>
                        <a:pt x="71" y="108"/>
                      </a:cubicBezTo>
                      <a:lnTo>
                        <a:pt x="71" y="246"/>
                      </a:lnTo>
                      <a:lnTo>
                        <a:pt x="3" y="246"/>
                      </a:lnTo>
                      <a:lnTo>
                        <a:pt x="3" y="51"/>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38" name="Freeform 67"/>
                <p:cNvSpPr>
                  <a:spLocks noChangeArrowheads="1"/>
                </p:cNvSpPr>
                <p:nvPr/>
              </p:nvSpPr>
              <p:spPr bwMode="auto">
                <a:xfrm>
                  <a:off x="1933575" y="3173413"/>
                  <a:ext cx="80963" cy="90487"/>
                </a:xfrm>
                <a:custGeom>
                  <a:avLst/>
                  <a:gdLst>
                    <a:gd name="T0" fmla="*/ 115 w 227"/>
                    <a:gd name="T1" fmla="*/ 204 h 250"/>
                    <a:gd name="T2" fmla="*/ 155 w 227"/>
                    <a:gd name="T3" fmla="*/ 170 h 250"/>
                    <a:gd name="T4" fmla="*/ 217 w 227"/>
                    <a:gd name="T5" fmla="*/ 170 h 250"/>
                    <a:gd name="T6" fmla="*/ 194 w 227"/>
                    <a:gd name="T7" fmla="*/ 221 h 250"/>
                    <a:gd name="T8" fmla="*/ 113 w 227"/>
                    <a:gd name="T9" fmla="*/ 249 h 250"/>
                    <a:gd name="T10" fmla="*/ 31 w 227"/>
                    <a:gd name="T11" fmla="*/ 221 h 250"/>
                    <a:gd name="T12" fmla="*/ 0 w 227"/>
                    <a:gd name="T13" fmla="*/ 130 h 250"/>
                    <a:gd name="T14" fmla="*/ 48 w 227"/>
                    <a:gd name="T15" fmla="*/ 20 h 250"/>
                    <a:gd name="T16" fmla="*/ 113 w 227"/>
                    <a:gd name="T17" fmla="*/ 0 h 250"/>
                    <a:gd name="T18" fmla="*/ 209 w 227"/>
                    <a:gd name="T19" fmla="*/ 57 h 250"/>
                    <a:gd name="T20" fmla="*/ 223 w 227"/>
                    <a:gd name="T21" fmla="*/ 142 h 250"/>
                    <a:gd name="T22" fmla="*/ 67 w 227"/>
                    <a:gd name="T23" fmla="*/ 142 h 250"/>
                    <a:gd name="T24" fmla="*/ 115 w 227"/>
                    <a:gd name="T25" fmla="*/ 204 h 250"/>
                    <a:gd name="T26" fmla="*/ 155 w 227"/>
                    <a:gd name="T27" fmla="*/ 96 h 250"/>
                    <a:gd name="T28" fmla="*/ 115 w 227"/>
                    <a:gd name="T29" fmla="*/ 43 h 250"/>
                    <a:gd name="T30" fmla="*/ 70 w 227"/>
                    <a:gd name="T31" fmla="*/ 96 h 250"/>
                    <a:gd name="T32" fmla="*/ 155 w 227"/>
                    <a:gd name="T33" fmla="*/ 96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7" h="250">
                      <a:moveTo>
                        <a:pt x="115" y="204"/>
                      </a:moveTo>
                      <a:cubicBezTo>
                        <a:pt x="132" y="204"/>
                        <a:pt x="149" y="198"/>
                        <a:pt x="155" y="170"/>
                      </a:cubicBezTo>
                      <a:lnTo>
                        <a:pt x="217" y="170"/>
                      </a:lnTo>
                      <a:cubicBezTo>
                        <a:pt x="217" y="181"/>
                        <a:pt x="214" y="201"/>
                        <a:pt x="194" y="221"/>
                      </a:cubicBezTo>
                      <a:cubicBezTo>
                        <a:pt x="178" y="238"/>
                        <a:pt x="147" y="249"/>
                        <a:pt x="113" y="249"/>
                      </a:cubicBezTo>
                      <a:cubicBezTo>
                        <a:pt x="93" y="249"/>
                        <a:pt x="53" y="246"/>
                        <a:pt x="31" y="221"/>
                      </a:cubicBezTo>
                      <a:cubicBezTo>
                        <a:pt x="8" y="198"/>
                        <a:pt x="0" y="167"/>
                        <a:pt x="0" y="130"/>
                      </a:cubicBezTo>
                      <a:cubicBezTo>
                        <a:pt x="0" y="94"/>
                        <a:pt x="8" y="46"/>
                        <a:pt x="48" y="20"/>
                      </a:cubicBezTo>
                      <a:cubicBezTo>
                        <a:pt x="65" y="9"/>
                        <a:pt x="87" y="0"/>
                        <a:pt x="113" y="0"/>
                      </a:cubicBezTo>
                      <a:cubicBezTo>
                        <a:pt x="147" y="0"/>
                        <a:pt x="186" y="15"/>
                        <a:pt x="209" y="57"/>
                      </a:cubicBezTo>
                      <a:cubicBezTo>
                        <a:pt x="226" y="88"/>
                        <a:pt x="223" y="125"/>
                        <a:pt x="223" y="142"/>
                      </a:cubicBezTo>
                      <a:lnTo>
                        <a:pt x="67" y="142"/>
                      </a:lnTo>
                      <a:cubicBezTo>
                        <a:pt x="67" y="156"/>
                        <a:pt x="67" y="204"/>
                        <a:pt x="115" y="204"/>
                      </a:cubicBezTo>
                      <a:close/>
                      <a:moveTo>
                        <a:pt x="155" y="96"/>
                      </a:moveTo>
                      <a:cubicBezTo>
                        <a:pt x="155" y="85"/>
                        <a:pt x="155" y="43"/>
                        <a:pt x="115" y="43"/>
                      </a:cubicBezTo>
                      <a:cubicBezTo>
                        <a:pt x="84" y="43"/>
                        <a:pt x="73" y="68"/>
                        <a:pt x="70" y="96"/>
                      </a:cubicBezTo>
                      <a:lnTo>
                        <a:pt x="155" y="96"/>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39" name="Freeform 68"/>
                <p:cNvSpPr>
                  <a:spLocks noChangeArrowheads="1"/>
                </p:cNvSpPr>
                <p:nvPr/>
              </p:nvSpPr>
              <p:spPr bwMode="auto">
                <a:xfrm>
                  <a:off x="2036763" y="3175000"/>
                  <a:ext cx="80962" cy="87313"/>
                </a:xfrm>
                <a:custGeom>
                  <a:avLst/>
                  <a:gdLst>
                    <a:gd name="T0" fmla="*/ 3 w 224"/>
                    <a:gd name="T1" fmla="*/ 45 h 244"/>
                    <a:gd name="T2" fmla="*/ 3 w 224"/>
                    <a:gd name="T3" fmla="*/ 3 h 244"/>
                    <a:gd name="T4" fmla="*/ 68 w 224"/>
                    <a:gd name="T5" fmla="*/ 3 h 244"/>
                    <a:gd name="T6" fmla="*/ 71 w 224"/>
                    <a:gd name="T7" fmla="*/ 40 h 244"/>
                    <a:gd name="T8" fmla="*/ 147 w 224"/>
                    <a:gd name="T9" fmla="*/ 0 h 244"/>
                    <a:gd name="T10" fmla="*/ 218 w 224"/>
                    <a:gd name="T11" fmla="*/ 45 h 244"/>
                    <a:gd name="T12" fmla="*/ 223 w 224"/>
                    <a:gd name="T13" fmla="*/ 116 h 244"/>
                    <a:gd name="T14" fmla="*/ 223 w 224"/>
                    <a:gd name="T15" fmla="*/ 243 h 244"/>
                    <a:gd name="T16" fmla="*/ 153 w 224"/>
                    <a:gd name="T17" fmla="*/ 243 h 244"/>
                    <a:gd name="T18" fmla="*/ 153 w 224"/>
                    <a:gd name="T19" fmla="*/ 91 h 244"/>
                    <a:gd name="T20" fmla="*/ 150 w 224"/>
                    <a:gd name="T21" fmla="*/ 65 h 244"/>
                    <a:gd name="T22" fmla="*/ 116 w 224"/>
                    <a:gd name="T23" fmla="*/ 45 h 244"/>
                    <a:gd name="T24" fmla="*/ 79 w 224"/>
                    <a:gd name="T25" fmla="*/ 62 h 244"/>
                    <a:gd name="T26" fmla="*/ 71 w 224"/>
                    <a:gd name="T27" fmla="*/ 99 h 244"/>
                    <a:gd name="T28" fmla="*/ 71 w 224"/>
                    <a:gd name="T29" fmla="*/ 237 h 244"/>
                    <a:gd name="T30" fmla="*/ 0 w 224"/>
                    <a:gd name="T31" fmla="*/ 237 h 244"/>
                    <a:gd name="T32" fmla="*/ 0 w 224"/>
                    <a:gd name="T33" fmla="*/ 45 h 244"/>
                    <a:gd name="T34" fmla="*/ 3 w 224"/>
                    <a:gd name="T35" fmla="*/ 45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24" h="244">
                      <a:moveTo>
                        <a:pt x="3" y="45"/>
                      </a:moveTo>
                      <a:cubicBezTo>
                        <a:pt x="3" y="45"/>
                        <a:pt x="3" y="20"/>
                        <a:pt x="3" y="3"/>
                      </a:cubicBezTo>
                      <a:lnTo>
                        <a:pt x="68" y="3"/>
                      </a:lnTo>
                      <a:lnTo>
                        <a:pt x="71" y="40"/>
                      </a:lnTo>
                      <a:cubicBezTo>
                        <a:pt x="77" y="29"/>
                        <a:pt x="96" y="0"/>
                        <a:pt x="147" y="0"/>
                      </a:cubicBezTo>
                      <a:cubicBezTo>
                        <a:pt x="192" y="0"/>
                        <a:pt x="212" y="29"/>
                        <a:pt x="218" y="45"/>
                      </a:cubicBezTo>
                      <a:cubicBezTo>
                        <a:pt x="223" y="60"/>
                        <a:pt x="223" y="71"/>
                        <a:pt x="223" y="116"/>
                      </a:cubicBezTo>
                      <a:lnTo>
                        <a:pt x="223" y="243"/>
                      </a:lnTo>
                      <a:lnTo>
                        <a:pt x="153" y="243"/>
                      </a:lnTo>
                      <a:lnTo>
                        <a:pt x="153" y="91"/>
                      </a:lnTo>
                      <a:cubicBezTo>
                        <a:pt x="153" y="82"/>
                        <a:pt x="153" y="74"/>
                        <a:pt x="150" y="65"/>
                      </a:cubicBezTo>
                      <a:cubicBezTo>
                        <a:pt x="144" y="54"/>
                        <a:pt x="133" y="45"/>
                        <a:pt x="116" y="45"/>
                      </a:cubicBezTo>
                      <a:cubicBezTo>
                        <a:pt x="102" y="45"/>
                        <a:pt x="88" y="51"/>
                        <a:pt x="79" y="62"/>
                      </a:cubicBezTo>
                      <a:cubicBezTo>
                        <a:pt x="77" y="68"/>
                        <a:pt x="71" y="79"/>
                        <a:pt x="71" y="99"/>
                      </a:cubicBezTo>
                      <a:lnTo>
                        <a:pt x="71" y="237"/>
                      </a:lnTo>
                      <a:lnTo>
                        <a:pt x="0" y="237"/>
                      </a:lnTo>
                      <a:lnTo>
                        <a:pt x="0" y="45"/>
                      </a:lnTo>
                      <a:lnTo>
                        <a:pt x="3" y="45"/>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40" name="Freeform 69"/>
                <p:cNvSpPr>
                  <a:spLocks noChangeArrowheads="1"/>
                </p:cNvSpPr>
                <p:nvPr/>
              </p:nvSpPr>
              <p:spPr bwMode="auto">
                <a:xfrm>
                  <a:off x="2138363" y="3151188"/>
                  <a:ext cx="61912" cy="111125"/>
                </a:xfrm>
                <a:custGeom>
                  <a:avLst/>
                  <a:gdLst>
                    <a:gd name="T0" fmla="*/ 113 w 170"/>
                    <a:gd name="T1" fmla="*/ 308 h 309"/>
                    <a:gd name="T2" fmla="*/ 42 w 170"/>
                    <a:gd name="T3" fmla="*/ 246 h 309"/>
                    <a:gd name="T4" fmla="*/ 42 w 170"/>
                    <a:gd name="T5" fmla="*/ 116 h 309"/>
                    <a:gd name="T6" fmla="*/ 0 w 170"/>
                    <a:gd name="T7" fmla="*/ 116 h 309"/>
                    <a:gd name="T8" fmla="*/ 0 w 170"/>
                    <a:gd name="T9" fmla="*/ 71 h 309"/>
                    <a:gd name="T10" fmla="*/ 45 w 170"/>
                    <a:gd name="T11" fmla="*/ 71 h 309"/>
                    <a:gd name="T12" fmla="*/ 45 w 170"/>
                    <a:gd name="T13" fmla="*/ 26 h 309"/>
                    <a:gd name="T14" fmla="*/ 113 w 170"/>
                    <a:gd name="T15" fmla="*/ 0 h 309"/>
                    <a:gd name="T16" fmla="*/ 113 w 170"/>
                    <a:gd name="T17" fmla="*/ 71 h 309"/>
                    <a:gd name="T18" fmla="*/ 169 w 170"/>
                    <a:gd name="T19" fmla="*/ 71 h 309"/>
                    <a:gd name="T20" fmla="*/ 169 w 170"/>
                    <a:gd name="T21" fmla="*/ 116 h 309"/>
                    <a:gd name="T22" fmla="*/ 113 w 170"/>
                    <a:gd name="T23" fmla="*/ 116 h 309"/>
                    <a:gd name="T24" fmla="*/ 113 w 170"/>
                    <a:gd name="T25" fmla="*/ 221 h 309"/>
                    <a:gd name="T26" fmla="*/ 144 w 170"/>
                    <a:gd name="T27" fmla="*/ 254 h 309"/>
                    <a:gd name="T28" fmla="*/ 166 w 170"/>
                    <a:gd name="T29" fmla="*/ 254 h 309"/>
                    <a:gd name="T30" fmla="*/ 166 w 170"/>
                    <a:gd name="T31" fmla="*/ 300 h 309"/>
                    <a:gd name="T32" fmla="*/ 113 w 170"/>
                    <a:gd name="T33" fmla="*/ 308 h 3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70" h="309">
                      <a:moveTo>
                        <a:pt x="113" y="308"/>
                      </a:moveTo>
                      <a:cubicBezTo>
                        <a:pt x="42" y="308"/>
                        <a:pt x="42" y="266"/>
                        <a:pt x="42" y="246"/>
                      </a:cubicBezTo>
                      <a:lnTo>
                        <a:pt x="42" y="116"/>
                      </a:lnTo>
                      <a:lnTo>
                        <a:pt x="0" y="116"/>
                      </a:lnTo>
                      <a:lnTo>
                        <a:pt x="0" y="71"/>
                      </a:lnTo>
                      <a:lnTo>
                        <a:pt x="45" y="71"/>
                      </a:lnTo>
                      <a:lnTo>
                        <a:pt x="45" y="26"/>
                      </a:lnTo>
                      <a:lnTo>
                        <a:pt x="113" y="0"/>
                      </a:lnTo>
                      <a:lnTo>
                        <a:pt x="113" y="71"/>
                      </a:lnTo>
                      <a:lnTo>
                        <a:pt x="169" y="71"/>
                      </a:lnTo>
                      <a:lnTo>
                        <a:pt x="169" y="116"/>
                      </a:lnTo>
                      <a:lnTo>
                        <a:pt x="113" y="116"/>
                      </a:lnTo>
                      <a:lnTo>
                        <a:pt x="113" y="221"/>
                      </a:lnTo>
                      <a:cubicBezTo>
                        <a:pt x="113" y="243"/>
                        <a:pt x="113" y="254"/>
                        <a:pt x="144" y="254"/>
                      </a:cubicBezTo>
                      <a:lnTo>
                        <a:pt x="166" y="254"/>
                      </a:lnTo>
                      <a:lnTo>
                        <a:pt x="166" y="300"/>
                      </a:lnTo>
                      <a:cubicBezTo>
                        <a:pt x="144" y="305"/>
                        <a:pt x="124" y="308"/>
                        <a:pt x="113" y="30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grpSp>
        <p:grpSp>
          <p:nvGrpSpPr>
            <p:cNvPr id="622" name="Group 621"/>
            <p:cNvGrpSpPr/>
            <p:nvPr/>
          </p:nvGrpSpPr>
          <p:grpSpPr>
            <a:xfrm>
              <a:off x="2611335" y="4230683"/>
              <a:ext cx="553948" cy="388711"/>
              <a:chOff x="2615706" y="4270162"/>
              <a:chExt cx="553948" cy="388711"/>
            </a:xfrm>
          </p:grpSpPr>
          <p:sp>
            <p:nvSpPr>
              <p:cNvPr id="624" name="Freeform 15"/>
              <p:cNvSpPr>
                <a:spLocks noChangeArrowheads="1"/>
              </p:cNvSpPr>
              <p:nvPr/>
            </p:nvSpPr>
            <p:spPr bwMode="auto">
              <a:xfrm>
                <a:off x="2801259" y="4404247"/>
                <a:ext cx="368395" cy="117833"/>
              </a:xfrm>
              <a:custGeom>
                <a:avLst/>
                <a:gdLst>
                  <a:gd name="T0" fmla="*/ 70 w 1198"/>
                  <a:gd name="T1" fmla="*/ 4 h 383"/>
                  <a:gd name="T2" fmla="*/ 62 w 1198"/>
                  <a:gd name="T3" fmla="*/ 58 h 383"/>
                  <a:gd name="T4" fmla="*/ 74 w 1198"/>
                  <a:gd name="T5" fmla="*/ 125 h 383"/>
                  <a:gd name="T6" fmla="*/ 66 w 1198"/>
                  <a:gd name="T7" fmla="*/ 183 h 383"/>
                  <a:gd name="T8" fmla="*/ 20 w 1198"/>
                  <a:gd name="T9" fmla="*/ 254 h 383"/>
                  <a:gd name="T10" fmla="*/ 0 w 1198"/>
                  <a:gd name="T11" fmla="*/ 308 h 383"/>
                  <a:gd name="T12" fmla="*/ 12 w 1198"/>
                  <a:gd name="T13" fmla="*/ 312 h 383"/>
                  <a:gd name="T14" fmla="*/ 66 w 1198"/>
                  <a:gd name="T15" fmla="*/ 328 h 383"/>
                  <a:gd name="T16" fmla="*/ 149 w 1198"/>
                  <a:gd name="T17" fmla="*/ 353 h 383"/>
                  <a:gd name="T18" fmla="*/ 174 w 1198"/>
                  <a:gd name="T19" fmla="*/ 362 h 383"/>
                  <a:gd name="T20" fmla="*/ 208 w 1198"/>
                  <a:gd name="T21" fmla="*/ 382 h 383"/>
                  <a:gd name="T22" fmla="*/ 1197 w 1198"/>
                  <a:gd name="T23" fmla="*/ 382 h 383"/>
                  <a:gd name="T24" fmla="*/ 1197 w 1198"/>
                  <a:gd name="T25" fmla="*/ 0 h 383"/>
                  <a:gd name="T26" fmla="*/ 70 w 1198"/>
                  <a:gd name="T27" fmla="*/ 0 h 383"/>
                  <a:gd name="T28" fmla="*/ 70 w 1198"/>
                  <a:gd name="T29" fmla="*/ 4 h 383"/>
                  <a:gd name="T30" fmla="*/ 1010 w 1198"/>
                  <a:gd name="T31" fmla="*/ 258 h 383"/>
                  <a:gd name="T32" fmla="*/ 948 w 1198"/>
                  <a:gd name="T33" fmla="*/ 195 h 383"/>
                  <a:gd name="T34" fmla="*/ 1010 w 1198"/>
                  <a:gd name="T35" fmla="*/ 133 h 383"/>
                  <a:gd name="T36" fmla="*/ 1072 w 1198"/>
                  <a:gd name="T37" fmla="*/ 195 h 383"/>
                  <a:gd name="T38" fmla="*/ 1010 w 1198"/>
                  <a:gd name="T39" fmla="*/ 258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98" h="383">
                    <a:moveTo>
                      <a:pt x="70" y="4"/>
                    </a:moveTo>
                    <a:cubicBezTo>
                      <a:pt x="70" y="21"/>
                      <a:pt x="66" y="42"/>
                      <a:pt x="62" y="58"/>
                    </a:cubicBezTo>
                    <a:cubicBezTo>
                      <a:pt x="74" y="79"/>
                      <a:pt x="79" y="104"/>
                      <a:pt x="74" y="125"/>
                    </a:cubicBezTo>
                    <a:lnTo>
                      <a:pt x="66" y="183"/>
                    </a:lnTo>
                    <a:cubicBezTo>
                      <a:pt x="62" y="212"/>
                      <a:pt x="45" y="237"/>
                      <a:pt x="20" y="254"/>
                    </a:cubicBezTo>
                    <a:cubicBezTo>
                      <a:pt x="16" y="270"/>
                      <a:pt x="8" y="291"/>
                      <a:pt x="0" y="308"/>
                    </a:cubicBezTo>
                    <a:lnTo>
                      <a:pt x="12" y="312"/>
                    </a:lnTo>
                    <a:cubicBezTo>
                      <a:pt x="29" y="316"/>
                      <a:pt x="45" y="320"/>
                      <a:pt x="66" y="328"/>
                    </a:cubicBezTo>
                    <a:cubicBezTo>
                      <a:pt x="99" y="337"/>
                      <a:pt x="129" y="345"/>
                      <a:pt x="149" y="353"/>
                    </a:cubicBezTo>
                    <a:lnTo>
                      <a:pt x="174" y="362"/>
                    </a:lnTo>
                    <a:cubicBezTo>
                      <a:pt x="187" y="370"/>
                      <a:pt x="199" y="374"/>
                      <a:pt x="208" y="382"/>
                    </a:cubicBezTo>
                    <a:lnTo>
                      <a:pt x="1197" y="382"/>
                    </a:lnTo>
                    <a:lnTo>
                      <a:pt x="1197" y="0"/>
                    </a:lnTo>
                    <a:lnTo>
                      <a:pt x="70" y="0"/>
                    </a:lnTo>
                    <a:lnTo>
                      <a:pt x="70" y="4"/>
                    </a:lnTo>
                    <a:close/>
                    <a:moveTo>
                      <a:pt x="1010" y="258"/>
                    </a:moveTo>
                    <a:cubicBezTo>
                      <a:pt x="977" y="258"/>
                      <a:pt x="948" y="229"/>
                      <a:pt x="948" y="195"/>
                    </a:cubicBezTo>
                    <a:cubicBezTo>
                      <a:pt x="948" y="162"/>
                      <a:pt x="977" y="133"/>
                      <a:pt x="1010" y="133"/>
                    </a:cubicBezTo>
                    <a:cubicBezTo>
                      <a:pt x="1043" y="133"/>
                      <a:pt x="1072" y="162"/>
                      <a:pt x="1072" y="195"/>
                    </a:cubicBezTo>
                    <a:cubicBezTo>
                      <a:pt x="1072" y="229"/>
                      <a:pt x="1043" y="258"/>
                      <a:pt x="1010" y="258"/>
                    </a:cubicBezTo>
                    <a:close/>
                  </a:path>
                </a:pathLst>
              </a:custGeom>
              <a:solidFill>
                <a:schemeClr val="tx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25" name="Freeform 16"/>
              <p:cNvSpPr>
                <a:spLocks noChangeArrowheads="1"/>
              </p:cNvSpPr>
              <p:nvPr/>
            </p:nvSpPr>
            <p:spPr bwMode="auto">
              <a:xfrm>
                <a:off x="2882522" y="4541041"/>
                <a:ext cx="287132" cy="117832"/>
              </a:xfrm>
              <a:custGeom>
                <a:avLst/>
                <a:gdLst>
                  <a:gd name="T0" fmla="*/ 0 w 936"/>
                  <a:gd name="T1" fmla="*/ 0 h 383"/>
                  <a:gd name="T2" fmla="*/ 2 w 936"/>
                  <a:gd name="T3" fmla="*/ 4 h 383"/>
                  <a:gd name="T4" fmla="*/ 0 w 936"/>
                  <a:gd name="T5" fmla="*/ 4 h 383"/>
                  <a:gd name="T6" fmla="*/ 0 w 936"/>
                  <a:gd name="T7" fmla="*/ 0 h 383"/>
                  <a:gd name="T8" fmla="*/ 37 w 936"/>
                  <a:gd name="T9" fmla="*/ 125 h 383"/>
                  <a:gd name="T10" fmla="*/ 37 w 936"/>
                  <a:gd name="T11" fmla="*/ 382 h 383"/>
                  <a:gd name="T12" fmla="*/ 873 w 936"/>
                  <a:gd name="T13" fmla="*/ 382 h 383"/>
                  <a:gd name="T14" fmla="*/ 935 w 936"/>
                  <a:gd name="T15" fmla="*/ 320 h 383"/>
                  <a:gd name="T16" fmla="*/ 935 w 936"/>
                  <a:gd name="T17" fmla="*/ 4 h 383"/>
                  <a:gd name="T18" fmla="*/ 2 w 936"/>
                  <a:gd name="T19" fmla="*/ 4 h 383"/>
                  <a:gd name="T20" fmla="*/ 37 w 936"/>
                  <a:gd name="T21" fmla="*/ 125 h 383"/>
                  <a:gd name="T22" fmla="*/ 740 w 936"/>
                  <a:gd name="T23" fmla="*/ 253 h 383"/>
                  <a:gd name="T24" fmla="*/ 678 w 936"/>
                  <a:gd name="T25" fmla="*/ 191 h 383"/>
                  <a:gd name="T26" fmla="*/ 740 w 936"/>
                  <a:gd name="T27" fmla="*/ 129 h 383"/>
                  <a:gd name="T28" fmla="*/ 802 w 936"/>
                  <a:gd name="T29" fmla="*/ 191 h 383"/>
                  <a:gd name="T30" fmla="*/ 740 w 936"/>
                  <a:gd name="T31" fmla="*/ 253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36" h="383">
                    <a:moveTo>
                      <a:pt x="0" y="0"/>
                    </a:moveTo>
                    <a:cubicBezTo>
                      <a:pt x="1" y="1"/>
                      <a:pt x="1" y="3"/>
                      <a:pt x="2" y="4"/>
                    </a:cubicBezTo>
                    <a:lnTo>
                      <a:pt x="0" y="4"/>
                    </a:lnTo>
                    <a:lnTo>
                      <a:pt x="0" y="0"/>
                    </a:lnTo>
                    <a:close/>
                    <a:moveTo>
                      <a:pt x="37" y="125"/>
                    </a:moveTo>
                    <a:lnTo>
                      <a:pt x="37" y="382"/>
                    </a:lnTo>
                    <a:lnTo>
                      <a:pt x="873" y="382"/>
                    </a:lnTo>
                    <a:cubicBezTo>
                      <a:pt x="910" y="382"/>
                      <a:pt x="935" y="353"/>
                      <a:pt x="935" y="320"/>
                    </a:cubicBezTo>
                    <a:lnTo>
                      <a:pt x="935" y="4"/>
                    </a:lnTo>
                    <a:lnTo>
                      <a:pt x="2" y="4"/>
                    </a:lnTo>
                    <a:cubicBezTo>
                      <a:pt x="22" y="40"/>
                      <a:pt x="37" y="80"/>
                      <a:pt x="37" y="125"/>
                    </a:cubicBezTo>
                    <a:close/>
                    <a:moveTo>
                      <a:pt x="740" y="253"/>
                    </a:moveTo>
                    <a:cubicBezTo>
                      <a:pt x="707" y="253"/>
                      <a:pt x="678" y="224"/>
                      <a:pt x="678" y="191"/>
                    </a:cubicBezTo>
                    <a:cubicBezTo>
                      <a:pt x="678" y="158"/>
                      <a:pt x="707" y="129"/>
                      <a:pt x="740" y="129"/>
                    </a:cubicBezTo>
                    <a:cubicBezTo>
                      <a:pt x="773" y="129"/>
                      <a:pt x="802" y="158"/>
                      <a:pt x="802" y="191"/>
                    </a:cubicBezTo>
                    <a:cubicBezTo>
                      <a:pt x="802" y="228"/>
                      <a:pt x="773" y="253"/>
                      <a:pt x="740" y="253"/>
                    </a:cubicBezTo>
                    <a:close/>
                  </a:path>
                </a:pathLst>
              </a:custGeom>
              <a:solidFill>
                <a:schemeClr val="tx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26" name="Freeform 17"/>
              <p:cNvSpPr>
                <a:spLocks noChangeArrowheads="1"/>
              </p:cNvSpPr>
              <p:nvPr/>
            </p:nvSpPr>
            <p:spPr bwMode="auto">
              <a:xfrm>
                <a:off x="2776879" y="4270162"/>
                <a:ext cx="392775" cy="116478"/>
              </a:xfrm>
              <a:custGeom>
                <a:avLst/>
                <a:gdLst>
                  <a:gd name="T0" fmla="*/ 1214 w 1277"/>
                  <a:gd name="T1" fmla="*/ 0 h 379"/>
                  <a:gd name="T2" fmla="*/ 62 w 1277"/>
                  <a:gd name="T3" fmla="*/ 0 h 379"/>
                  <a:gd name="T4" fmla="*/ 0 w 1277"/>
                  <a:gd name="T5" fmla="*/ 62 h 379"/>
                  <a:gd name="T6" fmla="*/ 0 w 1277"/>
                  <a:gd name="T7" fmla="*/ 207 h 379"/>
                  <a:gd name="T8" fmla="*/ 141 w 1277"/>
                  <a:gd name="T9" fmla="*/ 378 h 379"/>
                  <a:gd name="T10" fmla="*/ 1276 w 1277"/>
                  <a:gd name="T11" fmla="*/ 378 h 379"/>
                  <a:gd name="T12" fmla="*/ 1276 w 1277"/>
                  <a:gd name="T13" fmla="*/ 62 h 379"/>
                  <a:gd name="T14" fmla="*/ 1214 w 1277"/>
                  <a:gd name="T15" fmla="*/ 0 h 379"/>
                  <a:gd name="T16" fmla="*/ 1081 w 1277"/>
                  <a:gd name="T17" fmla="*/ 253 h 379"/>
                  <a:gd name="T18" fmla="*/ 1019 w 1277"/>
                  <a:gd name="T19" fmla="*/ 191 h 379"/>
                  <a:gd name="T20" fmla="*/ 1081 w 1277"/>
                  <a:gd name="T21" fmla="*/ 128 h 379"/>
                  <a:gd name="T22" fmla="*/ 1143 w 1277"/>
                  <a:gd name="T23" fmla="*/ 191 h 379"/>
                  <a:gd name="T24" fmla="*/ 1081 w 1277"/>
                  <a:gd name="T25" fmla="*/ 253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77" h="379">
                    <a:moveTo>
                      <a:pt x="1214" y="0"/>
                    </a:moveTo>
                    <a:lnTo>
                      <a:pt x="62" y="0"/>
                    </a:lnTo>
                    <a:cubicBezTo>
                      <a:pt x="25" y="0"/>
                      <a:pt x="0" y="29"/>
                      <a:pt x="0" y="62"/>
                    </a:cubicBezTo>
                    <a:lnTo>
                      <a:pt x="0" y="207"/>
                    </a:lnTo>
                    <a:cubicBezTo>
                      <a:pt x="75" y="237"/>
                      <a:pt x="133" y="303"/>
                      <a:pt x="141" y="378"/>
                    </a:cubicBezTo>
                    <a:lnTo>
                      <a:pt x="1276" y="378"/>
                    </a:lnTo>
                    <a:lnTo>
                      <a:pt x="1276" y="62"/>
                    </a:lnTo>
                    <a:cubicBezTo>
                      <a:pt x="1276" y="29"/>
                      <a:pt x="1247" y="0"/>
                      <a:pt x="1214" y="0"/>
                    </a:cubicBezTo>
                    <a:close/>
                    <a:moveTo>
                      <a:pt x="1081" y="253"/>
                    </a:moveTo>
                    <a:cubicBezTo>
                      <a:pt x="1048" y="253"/>
                      <a:pt x="1019" y="224"/>
                      <a:pt x="1019" y="191"/>
                    </a:cubicBezTo>
                    <a:cubicBezTo>
                      <a:pt x="1019" y="158"/>
                      <a:pt x="1048" y="128"/>
                      <a:pt x="1081" y="128"/>
                    </a:cubicBezTo>
                    <a:cubicBezTo>
                      <a:pt x="1114" y="128"/>
                      <a:pt x="1143" y="158"/>
                      <a:pt x="1143" y="191"/>
                    </a:cubicBezTo>
                    <a:cubicBezTo>
                      <a:pt x="1143" y="224"/>
                      <a:pt x="1114" y="253"/>
                      <a:pt x="1081" y="253"/>
                    </a:cubicBezTo>
                    <a:close/>
                  </a:path>
                </a:pathLst>
              </a:custGeom>
              <a:solidFill>
                <a:schemeClr val="tx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27" name="Freeform 18"/>
              <p:cNvSpPr>
                <a:spLocks noChangeArrowheads="1"/>
              </p:cNvSpPr>
              <p:nvPr/>
            </p:nvSpPr>
            <p:spPr bwMode="auto">
              <a:xfrm>
                <a:off x="2684781" y="4341945"/>
                <a:ext cx="119187" cy="176071"/>
              </a:xfrm>
              <a:custGeom>
                <a:avLst/>
                <a:gdLst>
                  <a:gd name="T0" fmla="*/ 8 w 387"/>
                  <a:gd name="T1" fmla="*/ 391 h 575"/>
                  <a:gd name="T2" fmla="*/ 45 w 387"/>
                  <a:gd name="T3" fmla="*/ 424 h 575"/>
                  <a:gd name="T4" fmla="*/ 191 w 387"/>
                  <a:gd name="T5" fmla="*/ 574 h 575"/>
                  <a:gd name="T6" fmla="*/ 336 w 387"/>
                  <a:gd name="T7" fmla="*/ 424 h 575"/>
                  <a:gd name="T8" fmla="*/ 374 w 387"/>
                  <a:gd name="T9" fmla="*/ 391 h 575"/>
                  <a:gd name="T10" fmla="*/ 382 w 387"/>
                  <a:gd name="T11" fmla="*/ 333 h 575"/>
                  <a:gd name="T12" fmla="*/ 361 w 387"/>
                  <a:gd name="T13" fmla="*/ 296 h 575"/>
                  <a:gd name="T14" fmla="*/ 374 w 387"/>
                  <a:gd name="T15" fmla="*/ 187 h 575"/>
                  <a:gd name="T16" fmla="*/ 228 w 387"/>
                  <a:gd name="T17" fmla="*/ 38 h 575"/>
                  <a:gd name="T18" fmla="*/ 199 w 387"/>
                  <a:gd name="T19" fmla="*/ 0 h 575"/>
                  <a:gd name="T20" fmla="*/ 0 w 387"/>
                  <a:gd name="T21" fmla="*/ 171 h 575"/>
                  <a:gd name="T22" fmla="*/ 0 w 387"/>
                  <a:gd name="T23" fmla="*/ 192 h 575"/>
                  <a:gd name="T24" fmla="*/ 12 w 387"/>
                  <a:gd name="T25" fmla="*/ 291 h 575"/>
                  <a:gd name="T26" fmla="*/ 0 w 387"/>
                  <a:gd name="T27" fmla="*/ 333 h 575"/>
                  <a:gd name="T28" fmla="*/ 8 w 387"/>
                  <a:gd name="T29" fmla="*/ 391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87" h="575">
                    <a:moveTo>
                      <a:pt x="8" y="391"/>
                    </a:moveTo>
                    <a:cubicBezTo>
                      <a:pt x="12" y="408"/>
                      <a:pt x="25" y="424"/>
                      <a:pt x="45" y="424"/>
                    </a:cubicBezTo>
                    <a:cubicBezTo>
                      <a:pt x="66" y="566"/>
                      <a:pt x="174" y="574"/>
                      <a:pt x="191" y="574"/>
                    </a:cubicBezTo>
                    <a:cubicBezTo>
                      <a:pt x="208" y="574"/>
                      <a:pt x="316" y="570"/>
                      <a:pt x="336" y="424"/>
                    </a:cubicBezTo>
                    <a:cubicBezTo>
                      <a:pt x="357" y="424"/>
                      <a:pt x="370" y="412"/>
                      <a:pt x="374" y="391"/>
                    </a:cubicBezTo>
                    <a:lnTo>
                      <a:pt x="382" y="333"/>
                    </a:lnTo>
                    <a:cubicBezTo>
                      <a:pt x="386" y="316"/>
                      <a:pt x="378" y="300"/>
                      <a:pt x="361" y="296"/>
                    </a:cubicBezTo>
                    <a:cubicBezTo>
                      <a:pt x="365" y="271"/>
                      <a:pt x="374" y="225"/>
                      <a:pt x="374" y="187"/>
                    </a:cubicBezTo>
                    <a:cubicBezTo>
                      <a:pt x="374" y="117"/>
                      <a:pt x="311" y="46"/>
                      <a:pt x="228" y="38"/>
                    </a:cubicBezTo>
                    <a:lnTo>
                      <a:pt x="199" y="0"/>
                    </a:lnTo>
                    <a:cubicBezTo>
                      <a:pt x="0" y="9"/>
                      <a:pt x="0" y="171"/>
                      <a:pt x="0" y="171"/>
                    </a:cubicBezTo>
                    <a:lnTo>
                      <a:pt x="0" y="192"/>
                    </a:lnTo>
                    <a:cubicBezTo>
                      <a:pt x="0" y="229"/>
                      <a:pt x="8" y="271"/>
                      <a:pt x="12" y="291"/>
                    </a:cubicBezTo>
                    <a:cubicBezTo>
                      <a:pt x="8" y="300"/>
                      <a:pt x="0" y="316"/>
                      <a:pt x="0" y="333"/>
                    </a:cubicBezTo>
                    <a:lnTo>
                      <a:pt x="8" y="391"/>
                    </a:lnTo>
                  </a:path>
                </a:pathLst>
              </a:custGeom>
              <a:solidFill>
                <a:schemeClr val="tx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28" name="Freeform 19"/>
              <p:cNvSpPr>
                <a:spLocks noChangeArrowheads="1"/>
              </p:cNvSpPr>
              <p:nvPr/>
            </p:nvSpPr>
            <p:spPr bwMode="auto">
              <a:xfrm>
                <a:off x="2615706" y="4516662"/>
                <a:ext cx="255981" cy="142211"/>
              </a:xfrm>
              <a:custGeom>
                <a:avLst/>
                <a:gdLst>
                  <a:gd name="T0" fmla="*/ 0 w 833"/>
                  <a:gd name="T1" fmla="*/ 461 h 462"/>
                  <a:gd name="T2" fmla="*/ 0 w 833"/>
                  <a:gd name="T3" fmla="*/ 204 h 462"/>
                  <a:gd name="T4" fmla="*/ 87 w 833"/>
                  <a:gd name="T5" fmla="*/ 54 h 462"/>
                  <a:gd name="T6" fmla="*/ 87 w 833"/>
                  <a:gd name="T7" fmla="*/ 54 h 462"/>
                  <a:gd name="T8" fmla="*/ 183 w 833"/>
                  <a:gd name="T9" fmla="*/ 25 h 462"/>
                  <a:gd name="T10" fmla="*/ 237 w 833"/>
                  <a:gd name="T11" fmla="*/ 8 h 462"/>
                  <a:gd name="T12" fmla="*/ 275 w 833"/>
                  <a:gd name="T13" fmla="*/ 0 h 462"/>
                  <a:gd name="T14" fmla="*/ 416 w 833"/>
                  <a:gd name="T15" fmla="*/ 58 h 462"/>
                  <a:gd name="T16" fmla="*/ 416 w 833"/>
                  <a:gd name="T17" fmla="*/ 58 h 462"/>
                  <a:gd name="T18" fmla="*/ 557 w 833"/>
                  <a:gd name="T19" fmla="*/ 0 h 462"/>
                  <a:gd name="T20" fmla="*/ 595 w 833"/>
                  <a:gd name="T21" fmla="*/ 8 h 462"/>
                  <a:gd name="T22" fmla="*/ 649 w 833"/>
                  <a:gd name="T23" fmla="*/ 25 h 462"/>
                  <a:gd name="T24" fmla="*/ 744 w 833"/>
                  <a:gd name="T25" fmla="*/ 54 h 462"/>
                  <a:gd name="T26" fmla="*/ 744 w 833"/>
                  <a:gd name="T27" fmla="*/ 54 h 462"/>
                  <a:gd name="T28" fmla="*/ 832 w 833"/>
                  <a:gd name="T29" fmla="*/ 204 h 462"/>
                  <a:gd name="T30" fmla="*/ 832 w 833"/>
                  <a:gd name="T31" fmla="*/ 461 h 462"/>
                  <a:gd name="T32" fmla="*/ 0 w 833"/>
                  <a:gd name="T33" fmla="*/ 461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33" h="462">
                    <a:moveTo>
                      <a:pt x="0" y="461"/>
                    </a:moveTo>
                    <a:lnTo>
                      <a:pt x="0" y="204"/>
                    </a:lnTo>
                    <a:cubicBezTo>
                      <a:pt x="0" y="141"/>
                      <a:pt x="38" y="83"/>
                      <a:pt x="87" y="54"/>
                    </a:cubicBezTo>
                    <a:lnTo>
                      <a:pt x="87" y="54"/>
                    </a:lnTo>
                    <a:cubicBezTo>
                      <a:pt x="117" y="46"/>
                      <a:pt x="150" y="33"/>
                      <a:pt x="183" y="25"/>
                    </a:cubicBezTo>
                    <a:cubicBezTo>
                      <a:pt x="204" y="21"/>
                      <a:pt x="220" y="12"/>
                      <a:pt x="237" y="8"/>
                    </a:cubicBezTo>
                    <a:cubicBezTo>
                      <a:pt x="258" y="4"/>
                      <a:pt x="275" y="0"/>
                      <a:pt x="275" y="0"/>
                    </a:cubicBezTo>
                    <a:cubicBezTo>
                      <a:pt x="304" y="37"/>
                      <a:pt x="358" y="58"/>
                      <a:pt x="416" y="58"/>
                    </a:cubicBezTo>
                    <a:lnTo>
                      <a:pt x="416" y="58"/>
                    </a:lnTo>
                    <a:cubicBezTo>
                      <a:pt x="474" y="58"/>
                      <a:pt x="528" y="37"/>
                      <a:pt x="557" y="0"/>
                    </a:cubicBezTo>
                    <a:cubicBezTo>
                      <a:pt x="557" y="0"/>
                      <a:pt x="574" y="4"/>
                      <a:pt x="595" y="8"/>
                    </a:cubicBezTo>
                    <a:cubicBezTo>
                      <a:pt x="611" y="12"/>
                      <a:pt x="628" y="16"/>
                      <a:pt x="649" y="25"/>
                    </a:cubicBezTo>
                    <a:cubicBezTo>
                      <a:pt x="682" y="33"/>
                      <a:pt x="719" y="46"/>
                      <a:pt x="744" y="54"/>
                    </a:cubicBezTo>
                    <a:lnTo>
                      <a:pt x="744" y="54"/>
                    </a:lnTo>
                    <a:cubicBezTo>
                      <a:pt x="794" y="83"/>
                      <a:pt x="832" y="137"/>
                      <a:pt x="832" y="204"/>
                    </a:cubicBezTo>
                    <a:lnTo>
                      <a:pt x="832" y="461"/>
                    </a:lnTo>
                    <a:lnTo>
                      <a:pt x="0" y="461"/>
                    </a:lnTo>
                  </a:path>
                </a:pathLst>
              </a:custGeom>
              <a:solidFill>
                <a:schemeClr val="tx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623" name="Rectangle 622"/>
            <p:cNvSpPr/>
            <p:nvPr/>
          </p:nvSpPr>
          <p:spPr>
            <a:xfrm>
              <a:off x="2568775" y="4077183"/>
              <a:ext cx="639069" cy="1100192"/>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p>
          </p:txBody>
        </p:sp>
      </p:grpSp>
      <p:grpSp>
        <p:nvGrpSpPr>
          <p:cNvPr id="696" name="Group 695"/>
          <p:cNvGrpSpPr/>
          <p:nvPr/>
        </p:nvGrpSpPr>
        <p:grpSpPr>
          <a:xfrm>
            <a:off x="7686852" y="2267769"/>
            <a:ext cx="413113" cy="468971"/>
            <a:chOff x="8833714" y="4158080"/>
            <a:chExt cx="639069" cy="695710"/>
          </a:xfrm>
        </p:grpSpPr>
        <p:grpSp>
          <p:nvGrpSpPr>
            <p:cNvPr id="697" name="Group 696"/>
            <p:cNvGrpSpPr/>
            <p:nvPr/>
          </p:nvGrpSpPr>
          <p:grpSpPr>
            <a:xfrm>
              <a:off x="8904523" y="4257210"/>
              <a:ext cx="497450" cy="497450"/>
              <a:chOff x="7046913" y="4090988"/>
              <a:chExt cx="327025" cy="327025"/>
            </a:xfrm>
            <a:solidFill>
              <a:srgbClr val="F80000"/>
            </a:solidFill>
          </p:grpSpPr>
          <p:sp>
            <p:nvSpPr>
              <p:cNvPr id="699" name="Freeform 32"/>
              <p:cNvSpPr>
                <a:spLocks noChangeArrowheads="1"/>
              </p:cNvSpPr>
              <p:nvPr/>
            </p:nvSpPr>
            <p:spPr bwMode="auto">
              <a:xfrm>
                <a:off x="7204075" y="4281488"/>
                <a:ext cx="68263" cy="53975"/>
              </a:xfrm>
              <a:custGeom>
                <a:avLst/>
                <a:gdLst>
                  <a:gd name="T0" fmla="*/ 11 w 190"/>
                  <a:gd name="T1" fmla="*/ 0 h 148"/>
                  <a:gd name="T2" fmla="*/ 186 w 190"/>
                  <a:gd name="T3" fmla="*/ 20 h 148"/>
                  <a:gd name="T4" fmla="*/ 189 w 190"/>
                  <a:gd name="T5" fmla="*/ 31 h 148"/>
                  <a:gd name="T6" fmla="*/ 70 w 190"/>
                  <a:gd name="T7" fmla="*/ 147 h 148"/>
                  <a:gd name="T8" fmla="*/ 50 w 190"/>
                  <a:gd name="T9" fmla="*/ 141 h 148"/>
                  <a:gd name="T10" fmla="*/ 48 w 190"/>
                  <a:gd name="T11" fmla="*/ 141 h 148"/>
                  <a:gd name="T12" fmla="*/ 0 w 190"/>
                  <a:gd name="T13" fmla="*/ 17 h 148"/>
                  <a:gd name="T14" fmla="*/ 11 w 190"/>
                  <a:gd name="T15" fmla="*/ 0 h 1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0" h="148">
                    <a:moveTo>
                      <a:pt x="11" y="0"/>
                    </a:moveTo>
                    <a:lnTo>
                      <a:pt x="186" y="20"/>
                    </a:lnTo>
                    <a:cubicBezTo>
                      <a:pt x="186" y="25"/>
                      <a:pt x="186" y="28"/>
                      <a:pt x="189" y="31"/>
                    </a:cubicBezTo>
                    <a:lnTo>
                      <a:pt x="70" y="147"/>
                    </a:lnTo>
                    <a:cubicBezTo>
                      <a:pt x="65" y="144"/>
                      <a:pt x="59" y="141"/>
                      <a:pt x="50" y="141"/>
                    </a:cubicBezTo>
                    <a:lnTo>
                      <a:pt x="48" y="141"/>
                    </a:lnTo>
                    <a:lnTo>
                      <a:pt x="0" y="17"/>
                    </a:lnTo>
                    <a:cubicBezTo>
                      <a:pt x="2" y="11"/>
                      <a:pt x="8" y="6"/>
                      <a:pt x="11"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00" name="Freeform 33"/>
              <p:cNvSpPr>
                <a:spLocks noChangeArrowheads="1"/>
              </p:cNvSpPr>
              <p:nvPr/>
            </p:nvSpPr>
            <p:spPr bwMode="auto">
              <a:xfrm>
                <a:off x="7148513" y="4283075"/>
                <a:ext cx="63500" cy="52388"/>
              </a:xfrm>
              <a:custGeom>
                <a:avLst/>
                <a:gdLst>
                  <a:gd name="T0" fmla="*/ 125 w 176"/>
                  <a:gd name="T1" fmla="*/ 25 h 145"/>
                  <a:gd name="T2" fmla="*/ 175 w 176"/>
                  <a:gd name="T3" fmla="*/ 144 h 145"/>
                  <a:gd name="T4" fmla="*/ 0 w 176"/>
                  <a:gd name="T5" fmla="*/ 20 h 145"/>
                  <a:gd name="T6" fmla="*/ 3 w 176"/>
                  <a:gd name="T7" fmla="*/ 14 h 145"/>
                  <a:gd name="T8" fmla="*/ 85 w 176"/>
                  <a:gd name="T9" fmla="*/ 0 h 145"/>
                  <a:gd name="T10" fmla="*/ 125 w 176"/>
                  <a:gd name="T11" fmla="*/ 25 h 145"/>
                </a:gdLst>
                <a:ahLst/>
                <a:cxnLst>
                  <a:cxn ang="0">
                    <a:pos x="T0" y="T1"/>
                  </a:cxn>
                  <a:cxn ang="0">
                    <a:pos x="T2" y="T3"/>
                  </a:cxn>
                  <a:cxn ang="0">
                    <a:pos x="T4" y="T5"/>
                  </a:cxn>
                  <a:cxn ang="0">
                    <a:pos x="T6" y="T7"/>
                  </a:cxn>
                  <a:cxn ang="0">
                    <a:pos x="T8" y="T9"/>
                  </a:cxn>
                  <a:cxn ang="0">
                    <a:pos x="T10" y="T11"/>
                  </a:cxn>
                </a:cxnLst>
                <a:rect l="0" t="0" r="r" b="b"/>
                <a:pathLst>
                  <a:path w="176" h="145">
                    <a:moveTo>
                      <a:pt x="125" y="25"/>
                    </a:moveTo>
                    <a:cubicBezTo>
                      <a:pt x="127" y="25"/>
                      <a:pt x="175" y="144"/>
                      <a:pt x="175" y="144"/>
                    </a:cubicBezTo>
                    <a:lnTo>
                      <a:pt x="0" y="20"/>
                    </a:lnTo>
                    <a:cubicBezTo>
                      <a:pt x="3" y="20"/>
                      <a:pt x="3" y="17"/>
                      <a:pt x="3" y="14"/>
                    </a:cubicBezTo>
                    <a:lnTo>
                      <a:pt x="85" y="0"/>
                    </a:lnTo>
                    <a:cubicBezTo>
                      <a:pt x="91" y="14"/>
                      <a:pt x="108" y="25"/>
                      <a:pt x="125" y="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01" name="Freeform 34"/>
              <p:cNvSpPr>
                <a:spLocks noChangeArrowheads="1"/>
              </p:cNvSpPr>
              <p:nvPr/>
            </p:nvSpPr>
            <p:spPr bwMode="auto">
              <a:xfrm>
                <a:off x="7140575" y="4210050"/>
                <a:ext cx="42863" cy="68263"/>
              </a:xfrm>
              <a:custGeom>
                <a:avLst/>
                <a:gdLst>
                  <a:gd name="T0" fmla="*/ 116 w 117"/>
                  <a:gd name="T1" fmla="*/ 149 h 190"/>
                  <a:gd name="T2" fmla="*/ 99 w 117"/>
                  <a:gd name="T3" fmla="*/ 175 h 190"/>
                  <a:gd name="T4" fmla="*/ 17 w 117"/>
                  <a:gd name="T5" fmla="*/ 189 h 190"/>
                  <a:gd name="T6" fmla="*/ 0 w 117"/>
                  <a:gd name="T7" fmla="*/ 172 h 190"/>
                  <a:gd name="T8" fmla="*/ 42 w 117"/>
                  <a:gd name="T9" fmla="*/ 0 h 190"/>
                  <a:gd name="T10" fmla="*/ 45 w 117"/>
                  <a:gd name="T11" fmla="*/ 0 h 190"/>
                  <a:gd name="T12" fmla="*/ 116 w 117"/>
                  <a:gd name="T13" fmla="*/ 149 h 190"/>
                </a:gdLst>
                <a:ahLst/>
                <a:cxnLst>
                  <a:cxn ang="0">
                    <a:pos x="T0" y="T1"/>
                  </a:cxn>
                  <a:cxn ang="0">
                    <a:pos x="T2" y="T3"/>
                  </a:cxn>
                  <a:cxn ang="0">
                    <a:pos x="T4" y="T5"/>
                  </a:cxn>
                  <a:cxn ang="0">
                    <a:pos x="T6" y="T7"/>
                  </a:cxn>
                  <a:cxn ang="0">
                    <a:pos x="T8" y="T9"/>
                  </a:cxn>
                  <a:cxn ang="0">
                    <a:pos x="T10" y="T11"/>
                  </a:cxn>
                  <a:cxn ang="0">
                    <a:pos x="T12" y="T13"/>
                  </a:cxn>
                </a:cxnLst>
                <a:rect l="0" t="0" r="r" b="b"/>
                <a:pathLst>
                  <a:path w="117" h="190">
                    <a:moveTo>
                      <a:pt x="116" y="149"/>
                    </a:moveTo>
                    <a:cubicBezTo>
                      <a:pt x="110" y="155"/>
                      <a:pt x="104" y="166"/>
                      <a:pt x="99" y="175"/>
                    </a:cubicBezTo>
                    <a:lnTo>
                      <a:pt x="17" y="189"/>
                    </a:lnTo>
                    <a:cubicBezTo>
                      <a:pt x="11" y="183"/>
                      <a:pt x="5" y="177"/>
                      <a:pt x="0" y="172"/>
                    </a:cubicBezTo>
                    <a:lnTo>
                      <a:pt x="42" y="0"/>
                    </a:lnTo>
                    <a:cubicBezTo>
                      <a:pt x="45" y="0"/>
                      <a:pt x="45" y="0"/>
                      <a:pt x="45" y="0"/>
                    </a:cubicBezTo>
                    <a:lnTo>
                      <a:pt x="116" y="14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02" name="Freeform 35"/>
              <p:cNvSpPr>
                <a:spLocks noChangeArrowheads="1"/>
              </p:cNvSpPr>
              <p:nvPr/>
            </p:nvSpPr>
            <p:spPr bwMode="auto">
              <a:xfrm>
                <a:off x="7165975" y="4198938"/>
                <a:ext cx="92075" cy="63500"/>
              </a:xfrm>
              <a:custGeom>
                <a:avLst/>
                <a:gdLst>
                  <a:gd name="T0" fmla="*/ 74 w 255"/>
                  <a:gd name="T1" fmla="*/ 169 h 176"/>
                  <a:gd name="T2" fmla="*/ 71 w 255"/>
                  <a:gd name="T3" fmla="*/ 166 h 176"/>
                  <a:gd name="T4" fmla="*/ 0 w 255"/>
                  <a:gd name="T5" fmla="*/ 17 h 176"/>
                  <a:gd name="T6" fmla="*/ 11 w 255"/>
                  <a:gd name="T7" fmla="*/ 0 h 176"/>
                  <a:gd name="T8" fmla="*/ 251 w 255"/>
                  <a:gd name="T9" fmla="*/ 5 h 176"/>
                  <a:gd name="T10" fmla="*/ 254 w 255"/>
                  <a:gd name="T11" fmla="*/ 14 h 176"/>
                  <a:gd name="T12" fmla="*/ 93 w 255"/>
                  <a:gd name="T13" fmla="*/ 175 h 176"/>
                  <a:gd name="T14" fmla="*/ 74 w 255"/>
                  <a:gd name="T15" fmla="*/ 169 h 1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5" h="176">
                    <a:moveTo>
                      <a:pt x="74" y="169"/>
                    </a:moveTo>
                    <a:cubicBezTo>
                      <a:pt x="74" y="169"/>
                      <a:pt x="71" y="169"/>
                      <a:pt x="71" y="166"/>
                    </a:cubicBezTo>
                    <a:lnTo>
                      <a:pt x="0" y="17"/>
                    </a:lnTo>
                    <a:cubicBezTo>
                      <a:pt x="6" y="14"/>
                      <a:pt x="9" y="5"/>
                      <a:pt x="11" y="0"/>
                    </a:cubicBezTo>
                    <a:lnTo>
                      <a:pt x="251" y="5"/>
                    </a:lnTo>
                    <a:cubicBezTo>
                      <a:pt x="251" y="8"/>
                      <a:pt x="254" y="11"/>
                      <a:pt x="254" y="14"/>
                    </a:cubicBezTo>
                    <a:lnTo>
                      <a:pt x="93" y="175"/>
                    </a:lnTo>
                    <a:cubicBezTo>
                      <a:pt x="88" y="172"/>
                      <a:pt x="82" y="169"/>
                      <a:pt x="74" y="16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03" name="Freeform 36"/>
              <p:cNvSpPr>
                <a:spLocks noChangeArrowheads="1"/>
              </p:cNvSpPr>
              <p:nvPr/>
            </p:nvSpPr>
            <p:spPr bwMode="auto">
              <a:xfrm>
                <a:off x="7207250" y="4210050"/>
                <a:ext cx="71438" cy="69850"/>
              </a:xfrm>
              <a:custGeom>
                <a:avLst/>
                <a:gdLst>
                  <a:gd name="T0" fmla="*/ 161 w 198"/>
                  <a:gd name="T1" fmla="*/ 0 h 193"/>
                  <a:gd name="T2" fmla="*/ 172 w 198"/>
                  <a:gd name="T3" fmla="*/ 5 h 193"/>
                  <a:gd name="T4" fmla="*/ 197 w 198"/>
                  <a:gd name="T5" fmla="*/ 169 h 193"/>
                  <a:gd name="T6" fmla="*/ 178 w 198"/>
                  <a:gd name="T7" fmla="*/ 192 h 193"/>
                  <a:gd name="T8" fmla="*/ 3 w 198"/>
                  <a:gd name="T9" fmla="*/ 172 h 193"/>
                  <a:gd name="T10" fmla="*/ 0 w 198"/>
                  <a:gd name="T11" fmla="*/ 161 h 193"/>
                  <a:gd name="T12" fmla="*/ 161 w 198"/>
                  <a:gd name="T13" fmla="*/ 0 h 193"/>
                </a:gdLst>
                <a:ahLst/>
                <a:cxnLst>
                  <a:cxn ang="0">
                    <a:pos x="T0" y="T1"/>
                  </a:cxn>
                  <a:cxn ang="0">
                    <a:pos x="T2" y="T3"/>
                  </a:cxn>
                  <a:cxn ang="0">
                    <a:pos x="T4" y="T5"/>
                  </a:cxn>
                  <a:cxn ang="0">
                    <a:pos x="T6" y="T7"/>
                  </a:cxn>
                  <a:cxn ang="0">
                    <a:pos x="T8" y="T9"/>
                  </a:cxn>
                  <a:cxn ang="0">
                    <a:pos x="T10" y="T11"/>
                  </a:cxn>
                  <a:cxn ang="0">
                    <a:pos x="T12" y="T13"/>
                  </a:cxn>
                </a:cxnLst>
                <a:rect l="0" t="0" r="r" b="b"/>
                <a:pathLst>
                  <a:path w="198" h="193">
                    <a:moveTo>
                      <a:pt x="161" y="0"/>
                    </a:moveTo>
                    <a:cubicBezTo>
                      <a:pt x="164" y="3"/>
                      <a:pt x="169" y="5"/>
                      <a:pt x="172" y="5"/>
                    </a:cubicBezTo>
                    <a:lnTo>
                      <a:pt x="197" y="169"/>
                    </a:lnTo>
                    <a:cubicBezTo>
                      <a:pt x="189" y="175"/>
                      <a:pt x="183" y="183"/>
                      <a:pt x="178" y="192"/>
                    </a:cubicBezTo>
                    <a:lnTo>
                      <a:pt x="3" y="172"/>
                    </a:lnTo>
                    <a:cubicBezTo>
                      <a:pt x="3" y="169"/>
                      <a:pt x="3" y="163"/>
                      <a:pt x="0" y="161"/>
                    </a:cubicBezTo>
                    <a:lnTo>
                      <a:pt x="161"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04" name="Freeform 37"/>
              <p:cNvSpPr>
                <a:spLocks noChangeArrowheads="1"/>
              </p:cNvSpPr>
              <p:nvPr/>
            </p:nvSpPr>
            <p:spPr bwMode="auto">
              <a:xfrm>
                <a:off x="7046913" y="4090988"/>
                <a:ext cx="327025" cy="327025"/>
              </a:xfrm>
              <a:custGeom>
                <a:avLst/>
                <a:gdLst>
                  <a:gd name="T0" fmla="*/ 455 w 910"/>
                  <a:gd name="T1" fmla="*/ 0 h 909"/>
                  <a:gd name="T2" fmla="*/ 909 w 910"/>
                  <a:gd name="T3" fmla="*/ 454 h 909"/>
                  <a:gd name="T4" fmla="*/ 455 w 910"/>
                  <a:gd name="T5" fmla="*/ 908 h 909"/>
                  <a:gd name="T6" fmla="*/ 0 w 910"/>
                  <a:gd name="T7" fmla="*/ 454 h 909"/>
                  <a:gd name="T8" fmla="*/ 455 w 910"/>
                  <a:gd name="T9" fmla="*/ 0 h 909"/>
                  <a:gd name="T10" fmla="*/ 669 w 910"/>
                  <a:gd name="T11" fmla="*/ 589 h 909"/>
                  <a:gd name="T12" fmla="*/ 717 w 910"/>
                  <a:gd name="T13" fmla="*/ 542 h 909"/>
                  <a:gd name="T14" fmla="*/ 677 w 910"/>
                  <a:gd name="T15" fmla="*/ 496 h 909"/>
                  <a:gd name="T16" fmla="*/ 652 w 910"/>
                  <a:gd name="T17" fmla="*/ 333 h 909"/>
                  <a:gd name="T18" fmla="*/ 677 w 910"/>
                  <a:gd name="T19" fmla="*/ 293 h 909"/>
                  <a:gd name="T20" fmla="*/ 632 w 910"/>
                  <a:gd name="T21" fmla="*/ 248 h 909"/>
                  <a:gd name="T22" fmla="*/ 590 w 910"/>
                  <a:gd name="T23" fmla="*/ 279 h 909"/>
                  <a:gd name="T24" fmla="*/ 347 w 910"/>
                  <a:gd name="T25" fmla="*/ 273 h 909"/>
                  <a:gd name="T26" fmla="*/ 305 w 910"/>
                  <a:gd name="T27" fmla="*/ 242 h 909"/>
                  <a:gd name="T28" fmla="*/ 260 w 910"/>
                  <a:gd name="T29" fmla="*/ 288 h 909"/>
                  <a:gd name="T30" fmla="*/ 282 w 910"/>
                  <a:gd name="T31" fmla="*/ 327 h 909"/>
                  <a:gd name="T32" fmla="*/ 240 w 910"/>
                  <a:gd name="T33" fmla="*/ 499 h 909"/>
                  <a:gd name="T34" fmla="*/ 198 w 910"/>
                  <a:gd name="T35" fmla="*/ 544 h 909"/>
                  <a:gd name="T36" fmla="*/ 243 w 910"/>
                  <a:gd name="T37" fmla="*/ 589 h 909"/>
                  <a:gd name="T38" fmla="*/ 271 w 910"/>
                  <a:gd name="T39" fmla="*/ 581 h 909"/>
                  <a:gd name="T40" fmla="*/ 449 w 910"/>
                  <a:gd name="T41" fmla="*/ 705 h 909"/>
                  <a:gd name="T42" fmla="*/ 446 w 910"/>
                  <a:gd name="T43" fmla="*/ 719 h 909"/>
                  <a:gd name="T44" fmla="*/ 491 w 910"/>
                  <a:gd name="T45" fmla="*/ 764 h 909"/>
                  <a:gd name="T46" fmla="*/ 536 w 910"/>
                  <a:gd name="T47" fmla="*/ 719 h 909"/>
                  <a:gd name="T48" fmla="*/ 531 w 910"/>
                  <a:gd name="T49" fmla="*/ 700 h 909"/>
                  <a:gd name="T50" fmla="*/ 649 w 910"/>
                  <a:gd name="T51" fmla="*/ 584 h 909"/>
                  <a:gd name="T52" fmla="*/ 669 w 910"/>
                  <a:gd name="T53" fmla="*/ 589 h 9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10" h="909">
                    <a:moveTo>
                      <a:pt x="455" y="0"/>
                    </a:moveTo>
                    <a:cubicBezTo>
                      <a:pt x="706" y="0"/>
                      <a:pt x="909" y="203"/>
                      <a:pt x="909" y="454"/>
                    </a:cubicBezTo>
                    <a:cubicBezTo>
                      <a:pt x="909" y="705"/>
                      <a:pt x="707" y="908"/>
                      <a:pt x="455" y="908"/>
                    </a:cubicBezTo>
                    <a:cubicBezTo>
                      <a:pt x="204" y="908"/>
                      <a:pt x="0" y="705"/>
                      <a:pt x="0" y="454"/>
                    </a:cubicBezTo>
                    <a:cubicBezTo>
                      <a:pt x="0" y="203"/>
                      <a:pt x="203" y="0"/>
                      <a:pt x="455" y="0"/>
                    </a:cubicBezTo>
                    <a:close/>
                    <a:moveTo>
                      <a:pt x="669" y="589"/>
                    </a:moveTo>
                    <a:cubicBezTo>
                      <a:pt x="694" y="589"/>
                      <a:pt x="714" y="570"/>
                      <a:pt x="717" y="542"/>
                    </a:cubicBezTo>
                    <a:cubicBezTo>
                      <a:pt x="717" y="519"/>
                      <a:pt x="700" y="499"/>
                      <a:pt x="677" y="496"/>
                    </a:cubicBezTo>
                    <a:lnTo>
                      <a:pt x="652" y="333"/>
                    </a:lnTo>
                    <a:cubicBezTo>
                      <a:pt x="666" y="327"/>
                      <a:pt x="677" y="310"/>
                      <a:pt x="677" y="293"/>
                    </a:cubicBezTo>
                    <a:cubicBezTo>
                      <a:pt x="677" y="268"/>
                      <a:pt x="658" y="248"/>
                      <a:pt x="632" y="248"/>
                    </a:cubicBezTo>
                    <a:cubicBezTo>
                      <a:pt x="613" y="248"/>
                      <a:pt x="596" y="262"/>
                      <a:pt x="590" y="279"/>
                    </a:cubicBezTo>
                    <a:lnTo>
                      <a:pt x="347" y="273"/>
                    </a:lnTo>
                    <a:cubicBezTo>
                      <a:pt x="342" y="256"/>
                      <a:pt x="325" y="242"/>
                      <a:pt x="305" y="242"/>
                    </a:cubicBezTo>
                    <a:cubicBezTo>
                      <a:pt x="280" y="242"/>
                      <a:pt x="260" y="262"/>
                      <a:pt x="260" y="288"/>
                    </a:cubicBezTo>
                    <a:cubicBezTo>
                      <a:pt x="260" y="304"/>
                      <a:pt x="268" y="319"/>
                      <a:pt x="282" y="327"/>
                    </a:cubicBezTo>
                    <a:lnTo>
                      <a:pt x="240" y="499"/>
                    </a:lnTo>
                    <a:cubicBezTo>
                      <a:pt x="217" y="502"/>
                      <a:pt x="198" y="522"/>
                      <a:pt x="198" y="544"/>
                    </a:cubicBezTo>
                    <a:cubicBezTo>
                      <a:pt x="198" y="570"/>
                      <a:pt x="217" y="589"/>
                      <a:pt x="243" y="589"/>
                    </a:cubicBezTo>
                    <a:cubicBezTo>
                      <a:pt x="254" y="589"/>
                      <a:pt x="263" y="587"/>
                      <a:pt x="271" y="581"/>
                    </a:cubicBezTo>
                    <a:lnTo>
                      <a:pt x="449" y="705"/>
                    </a:lnTo>
                    <a:cubicBezTo>
                      <a:pt x="446" y="711"/>
                      <a:pt x="446" y="714"/>
                      <a:pt x="446" y="719"/>
                    </a:cubicBezTo>
                    <a:cubicBezTo>
                      <a:pt x="446" y="745"/>
                      <a:pt x="466" y="764"/>
                      <a:pt x="491" y="764"/>
                    </a:cubicBezTo>
                    <a:cubicBezTo>
                      <a:pt x="517" y="764"/>
                      <a:pt x="536" y="745"/>
                      <a:pt x="536" y="719"/>
                    </a:cubicBezTo>
                    <a:cubicBezTo>
                      <a:pt x="536" y="714"/>
                      <a:pt x="534" y="705"/>
                      <a:pt x="531" y="700"/>
                    </a:cubicBezTo>
                    <a:lnTo>
                      <a:pt x="649" y="584"/>
                    </a:lnTo>
                    <a:cubicBezTo>
                      <a:pt x="655" y="587"/>
                      <a:pt x="661" y="589"/>
                      <a:pt x="669" y="589"/>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698" name="Rectangle 697"/>
            <p:cNvSpPr/>
            <p:nvPr/>
          </p:nvSpPr>
          <p:spPr>
            <a:xfrm>
              <a:off x="8833714" y="4158080"/>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p>
          </p:txBody>
        </p:sp>
      </p:grpSp>
      <p:sp>
        <p:nvSpPr>
          <p:cNvPr id="946" name="Text Box 30"/>
          <p:cNvSpPr txBox="1">
            <a:spLocks noChangeArrowheads="1"/>
          </p:cNvSpPr>
          <p:nvPr/>
        </p:nvSpPr>
        <p:spPr bwMode="auto">
          <a:xfrm>
            <a:off x="4013385" y="4337751"/>
            <a:ext cx="640811" cy="323081"/>
          </a:xfrm>
          <a:prstGeom prst="rect">
            <a:avLst/>
          </a:prstGeom>
          <a:noFill/>
          <a:ln w="9525">
            <a:noFill/>
            <a:miter lim="800000"/>
            <a:headEnd/>
            <a:tailEnd/>
          </a:ln>
        </p:spPr>
        <p:txBody>
          <a:bodyPr wrap="square" lIns="0" tIns="0" rIns="0" bIns="0" anchor="ctr">
            <a:spAutoFit/>
          </a:bodyPr>
          <a:lstStyle/>
          <a:p>
            <a:pPr algn="ctr">
              <a:buClr>
                <a:srgbClr val="FD0000"/>
              </a:buClr>
            </a:pPr>
            <a:r>
              <a:rPr lang="en-US" sz="700" dirty="0">
                <a:solidFill>
                  <a:schemeClr val="bg2">
                    <a:lumMod val="10000"/>
                  </a:schemeClr>
                </a:solidFill>
              </a:rPr>
              <a:t>Dynamic Routable Gateway</a:t>
            </a:r>
          </a:p>
        </p:txBody>
      </p:sp>
      <p:grpSp>
        <p:nvGrpSpPr>
          <p:cNvPr id="947" name="Group 946"/>
          <p:cNvGrpSpPr/>
          <p:nvPr/>
        </p:nvGrpSpPr>
        <p:grpSpPr>
          <a:xfrm>
            <a:off x="5280422" y="1347963"/>
            <a:ext cx="882784" cy="695529"/>
            <a:chOff x="5629019" y="2102017"/>
            <a:chExt cx="883014" cy="695710"/>
          </a:xfrm>
        </p:grpSpPr>
        <p:grpSp>
          <p:nvGrpSpPr>
            <p:cNvPr id="948" name="Group 947"/>
            <p:cNvGrpSpPr/>
            <p:nvPr/>
          </p:nvGrpSpPr>
          <p:grpSpPr>
            <a:xfrm>
              <a:off x="5678786" y="2142833"/>
              <a:ext cx="783479" cy="614078"/>
              <a:chOff x="5678786" y="2142833"/>
              <a:chExt cx="783479" cy="614078"/>
            </a:xfrm>
            <a:solidFill>
              <a:srgbClr val="F80000"/>
            </a:solidFill>
          </p:grpSpPr>
          <p:sp>
            <p:nvSpPr>
              <p:cNvPr id="950" name="Freeform 143"/>
              <p:cNvSpPr>
                <a:spLocks noChangeArrowheads="1"/>
              </p:cNvSpPr>
              <p:nvPr/>
            </p:nvSpPr>
            <p:spPr bwMode="auto">
              <a:xfrm>
                <a:off x="6056408" y="2142833"/>
                <a:ext cx="405857" cy="225868"/>
              </a:xfrm>
              <a:custGeom>
                <a:avLst/>
                <a:gdLst>
                  <a:gd name="T0" fmla="*/ 414 w 505"/>
                  <a:gd name="T1" fmla="*/ 104 h 283"/>
                  <a:gd name="T2" fmla="*/ 405 w 505"/>
                  <a:gd name="T3" fmla="*/ 104 h 283"/>
                  <a:gd name="T4" fmla="*/ 318 w 505"/>
                  <a:gd name="T5" fmla="*/ 39 h 283"/>
                  <a:gd name="T6" fmla="*/ 287 w 505"/>
                  <a:gd name="T7" fmla="*/ 45 h 283"/>
                  <a:gd name="T8" fmla="*/ 202 w 505"/>
                  <a:gd name="T9" fmla="*/ 0 h 283"/>
                  <a:gd name="T10" fmla="*/ 103 w 505"/>
                  <a:gd name="T11" fmla="*/ 79 h 283"/>
                  <a:gd name="T12" fmla="*/ 100 w 505"/>
                  <a:gd name="T13" fmla="*/ 79 h 283"/>
                  <a:gd name="T14" fmla="*/ 0 w 505"/>
                  <a:gd name="T15" fmla="*/ 180 h 283"/>
                  <a:gd name="T16" fmla="*/ 100 w 505"/>
                  <a:gd name="T17" fmla="*/ 282 h 283"/>
                  <a:gd name="T18" fmla="*/ 414 w 505"/>
                  <a:gd name="T19" fmla="*/ 282 h 283"/>
                  <a:gd name="T20" fmla="*/ 504 w 505"/>
                  <a:gd name="T21" fmla="*/ 192 h 283"/>
                  <a:gd name="T22" fmla="*/ 414 w 505"/>
                  <a:gd name="T23" fmla="*/ 104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05" h="283">
                    <a:moveTo>
                      <a:pt x="414" y="104"/>
                    </a:moveTo>
                    <a:cubicBezTo>
                      <a:pt x="411" y="104"/>
                      <a:pt x="408" y="104"/>
                      <a:pt x="405" y="104"/>
                    </a:cubicBezTo>
                    <a:cubicBezTo>
                      <a:pt x="394" y="68"/>
                      <a:pt x="360" y="39"/>
                      <a:pt x="318" y="39"/>
                    </a:cubicBezTo>
                    <a:cubicBezTo>
                      <a:pt x="306" y="39"/>
                      <a:pt x="298" y="42"/>
                      <a:pt x="287" y="45"/>
                    </a:cubicBezTo>
                    <a:cubicBezTo>
                      <a:pt x="267" y="17"/>
                      <a:pt x="236" y="0"/>
                      <a:pt x="202" y="0"/>
                    </a:cubicBezTo>
                    <a:cubicBezTo>
                      <a:pt x="154" y="0"/>
                      <a:pt x="112" y="34"/>
                      <a:pt x="103" y="79"/>
                    </a:cubicBezTo>
                    <a:lnTo>
                      <a:pt x="100" y="79"/>
                    </a:lnTo>
                    <a:cubicBezTo>
                      <a:pt x="45" y="79"/>
                      <a:pt x="0" y="123"/>
                      <a:pt x="0" y="180"/>
                    </a:cubicBezTo>
                    <a:cubicBezTo>
                      <a:pt x="0" y="236"/>
                      <a:pt x="45" y="282"/>
                      <a:pt x="100" y="282"/>
                    </a:cubicBezTo>
                    <a:lnTo>
                      <a:pt x="414" y="282"/>
                    </a:lnTo>
                    <a:cubicBezTo>
                      <a:pt x="464" y="282"/>
                      <a:pt x="504" y="243"/>
                      <a:pt x="504" y="192"/>
                    </a:cubicBezTo>
                    <a:cubicBezTo>
                      <a:pt x="504" y="141"/>
                      <a:pt x="462" y="104"/>
                      <a:pt x="414" y="104"/>
                    </a:cubicBez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951" name="Freeform 144"/>
              <p:cNvSpPr>
                <a:spLocks noChangeArrowheads="1"/>
              </p:cNvSpPr>
              <p:nvPr/>
            </p:nvSpPr>
            <p:spPr bwMode="auto">
              <a:xfrm>
                <a:off x="5968179" y="2361642"/>
                <a:ext cx="144695" cy="130581"/>
              </a:xfrm>
              <a:custGeom>
                <a:avLst/>
                <a:gdLst>
                  <a:gd name="T0" fmla="*/ 22 w 182"/>
                  <a:gd name="T1" fmla="*/ 164 h 165"/>
                  <a:gd name="T2" fmla="*/ 0 w 182"/>
                  <a:gd name="T3" fmla="*/ 136 h 165"/>
                  <a:gd name="T4" fmla="*/ 22 w 182"/>
                  <a:gd name="T5" fmla="*/ 116 h 165"/>
                  <a:gd name="T6" fmla="*/ 45 w 182"/>
                  <a:gd name="T7" fmla="*/ 144 h 165"/>
                  <a:gd name="T8" fmla="*/ 22 w 182"/>
                  <a:gd name="T9" fmla="*/ 164 h 165"/>
                  <a:gd name="T10" fmla="*/ 68 w 182"/>
                  <a:gd name="T11" fmla="*/ 125 h 165"/>
                  <a:gd name="T12" fmla="*/ 45 w 182"/>
                  <a:gd name="T13" fmla="*/ 96 h 165"/>
                  <a:gd name="T14" fmla="*/ 68 w 182"/>
                  <a:gd name="T15" fmla="*/ 77 h 165"/>
                  <a:gd name="T16" fmla="*/ 90 w 182"/>
                  <a:gd name="T17" fmla="*/ 105 h 165"/>
                  <a:gd name="T18" fmla="*/ 68 w 182"/>
                  <a:gd name="T19" fmla="*/ 125 h 165"/>
                  <a:gd name="T20" fmla="*/ 113 w 182"/>
                  <a:gd name="T21" fmla="*/ 88 h 165"/>
                  <a:gd name="T22" fmla="*/ 90 w 182"/>
                  <a:gd name="T23" fmla="*/ 60 h 165"/>
                  <a:gd name="T24" fmla="*/ 113 w 182"/>
                  <a:gd name="T25" fmla="*/ 40 h 165"/>
                  <a:gd name="T26" fmla="*/ 135 w 182"/>
                  <a:gd name="T27" fmla="*/ 68 h 165"/>
                  <a:gd name="T28" fmla="*/ 113 w 182"/>
                  <a:gd name="T29" fmla="*/ 88 h 165"/>
                  <a:gd name="T30" fmla="*/ 158 w 182"/>
                  <a:gd name="T31" fmla="*/ 48 h 165"/>
                  <a:gd name="T32" fmla="*/ 135 w 182"/>
                  <a:gd name="T33" fmla="*/ 20 h 165"/>
                  <a:gd name="T34" fmla="*/ 158 w 182"/>
                  <a:gd name="T35" fmla="*/ 0 h 165"/>
                  <a:gd name="T36" fmla="*/ 181 w 182"/>
                  <a:gd name="T37" fmla="*/ 29 h 165"/>
                  <a:gd name="T38" fmla="*/ 158 w 182"/>
                  <a:gd name="T39" fmla="*/ 48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82" h="165">
                    <a:moveTo>
                      <a:pt x="22" y="164"/>
                    </a:moveTo>
                    <a:lnTo>
                      <a:pt x="0" y="136"/>
                    </a:lnTo>
                    <a:lnTo>
                      <a:pt x="22" y="116"/>
                    </a:lnTo>
                    <a:lnTo>
                      <a:pt x="45" y="144"/>
                    </a:lnTo>
                    <a:lnTo>
                      <a:pt x="22" y="164"/>
                    </a:lnTo>
                    <a:close/>
                    <a:moveTo>
                      <a:pt x="68" y="125"/>
                    </a:moveTo>
                    <a:lnTo>
                      <a:pt x="45" y="96"/>
                    </a:lnTo>
                    <a:lnTo>
                      <a:pt x="68" y="77"/>
                    </a:lnTo>
                    <a:lnTo>
                      <a:pt x="90" y="105"/>
                    </a:lnTo>
                    <a:lnTo>
                      <a:pt x="68" y="125"/>
                    </a:lnTo>
                    <a:close/>
                    <a:moveTo>
                      <a:pt x="113" y="88"/>
                    </a:moveTo>
                    <a:lnTo>
                      <a:pt x="90" y="60"/>
                    </a:lnTo>
                    <a:lnTo>
                      <a:pt x="113" y="40"/>
                    </a:lnTo>
                    <a:lnTo>
                      <a:pt x="135" y="68"/>
                    </a:lnTo>
                    <a:lnTo>
                      <a:pt x="113" y="88"/>
                    </a:lnTo>
                    <a:close/>
                    <a:moveTo>
                      <a:pt x="158" y="48"/>
                    </a:moveTo>
                    <a:lnTo>
                      <a:pt x="135" y="20"/>
                    </a:lnTo>
                    <a:lnTo>
                      <a:pt x="158" y="0"/>
                    </a:lnTo>
                    <a:lnTo>
                      <a:pt x="181" y="29"/>
                    </a:lnTo>
                    <a:lnTo>
                      <a:pt x="158" y="48"/>
                    </a:lnTo>
                    <a:close/>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952" name="Freeform 145"/>
              <p:cNvSpPr>
                <a:spLocks noChangeArrowheads="1"/>
              </p:cNvSpPr>
              <p:nvPr/>
            </p:nvSpPr>
            <p:spPr bwMode="auto">
              <a:xfrm>
                <a:off x="5678786" y="2432226"/>
                <a:ext cx="324685" cy="324685"/>
              </a:xfrm>
              <a:custGeom>
                <a:avLst/>
                <a:gdLst>
                  <a:gd name="T0" fmla="*/ 203 w 407"/>
                  <a:gd name="T1" fmla="*/ 0 h 407"/>
                  <a:gd name="T2" fmla="*/ 0 w 407"/>
                  <a:gd name="T3" fmla="*/ 203 h 407"/>
                  <a:gd name="T4" fmla="*/ 203 w 407"/>
                  <a:gd name="T5" fmla="*/ 406 h 407"/>
                  <a:gd name="T6" fmla="*/ 406 w 407"/>
                  <a:gd name="T7" fmla="*/ 203 h 407"/>
                  <a:gd name="T8" fmla="*/ 203 w 407"/>
                  <a:gd name="T9" fmla="*/ 0 h 407"/>
                  <a:gd name="T10" fmla="*/ 53 w 407"/>
                  <a:gd name="T11" fmla="*/ 192 h 407"/>
                  <a:gd name="T12" fmla="*/ 104 w 407"/>
                  <a:gd name="T13" fmla="*/ 192 h 407"/>
                  <a:gd name="T14" fmla="*/ 104 w 407"/>
                  <a:gd name="T15" fmla="*/ 161 h 407"/>
                  <a:gd name="T16" fmla="*/ 177 w 407"/>
                  <a:gd name="T17" fmla="*/ 203 h 407"/>
                  <a:gd name="T18" fmla="*/ 104 w 407"/>
                  <a:gd name="T19" fmla="*/ 246 h 407"/>
                  <a:gd name="T20" fmla="*/ 104 w 407"/>
                  <a:gd name="T21" fmla="*/ 215 h 407"/>
                  <a:gd name="T22" fmla="*/ 53 w 407"/>
                  <a:gd name="T23" fmla="*/ 215 h 407"/>
                  <a:gd name="T24" fmla="*/ 53 w 407"/>
                  <a:gd name="T25" fmla="*/ 192 h 407"/>
                  <a:gd name="T26" fmla="*/ 206 w 407"/>
                  <a:gd name="T27" fmla="*/ 353 h 407"/>
                  <a:gd name="T28" fmla="*/ 163 w 407"/>
                  <a:gd name="T29" fmla="*/ 279 h 407"/>
                  <a:gd name="T30" fmla="*/ 194 w 407"/>
                  <a:gd name="T31" fmla="*/ 279 h 407"/>
                  <a:gd name="T32" fmla="*/ 194 w 407"/>
                  <a:gd name="T33" fmla="*/ 127 h 407"/>
                  <a:gd name="T34" fmla="*/ 163 w 407"/>
                  <a:gd name="T35" fmla="*/ 127 h 407"/>
                  <a:gd name="T36" fmla="*/ 206 w 407"/>
                  <a:gd name="T37" fmla="*/ 54 h 407"/>
                  <a:gd name="T38" fmla="*/ 248 w 407"/>
                  <a:gd name="T39" fmla="*/ 127 h 407"/>
                  <a:gd name="T40" fmla="*/ 217 w 407"/>
                  <a:gd name="T41" fmla="*/ 127 h 407"/>
                  <a:gd name="T42" fmla="*/ 217 w 407"/>
                  <a:gd name="T43" fmla="*/ 279 h 407"/>
                  <a:gd name="T44" fmla="*/ 248 w 407"/>
                  <a:gd name="T45" fmla="*/ 279 h 407"/>
                  <a:gd name="T46" fmla="*/ 206 w 407"/>
                  <a:gd name="T47" fmla="*/ 353 h 407"/>
                  <a:gd name="T48" fmla="*/ 307 w 407"/>
                  <a:gd name="T49" fmla="*/ 246 h 407"/>
                  <a:gd name="T50" fmla="*/ 234 w 407"/>
                  <a:gd name="T51" fmla="*/ 203 h 407"/>
                  <a:gd name="T52" fmla="*/ 307 w 407"/>
                  <a:gd name="T53" fmla="*/ 161 h 407"/>
                  <a:gd name="T54" fmla="*/ 307 w 407"/>
                  <a:gd name="T55" fmla="*/ 192 h 407"/>
                  <a:gd name="T56" fmla="*/ 358 w 407"/>
                  <a:gd name="T57" fmla="*/ 192 h 407"/>
                  <a:gd name="T58" fmla="*/ 358 w 407"/>
                  <a:gd name="T59" fmla="*/ 215 h 407"/>
                  <a:gd name="T60" fmla="*/ 307 w 407"/>
                  <a:gd name="T61" fmla="*/ 215 h 407"/>
                  <a:gd name="T62" fmla="*/ 307 w 407"/>
                  <a:gd name="T63" fmla="*/ 246 h 4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07" h="407">
                    <a:moveTo>
                      <a:pt x="203" y="0"/>
                    </a:moveTo>
                    <a:cubicBezTo>
                      <a:pt x="90" y="0"/>
                      <a:pt x="0" y="90"/>
                      <a:pt x="0" y="203"/>
                    </a:cubicBezTo>
                    <a:cubicBezTo>
                      <a:pt x="0" y="316"/>
                      <a:pt x="90" y="406"/>
                      <a:pt x="203" y="406"/>
                    </a:cubicBezTo>
                    <a:cubicBezTo>
                      <a:pt x="316" y="406"/>
                      <a:pt x="406" y="316"/>
                      <a:pt x="406" y="203"/>
                    </a:cubicBezTo>
                    <a:cubicBezTo>
                      <a:pt x="406" y="90"/>
                      <a:pt x="316" y="0"/>
                      <a:pt x="203" y="0"/>
                    </a:cubicBezTo>
                    <a:close/>
                    <a:moveTo>
                      <a:pt x="53" y="192"/>
                    </a:moveTo>
                    <a:lnTo>
                      <a:pt x="104" y="192"/>
                    </a:lnTo>
                    <a:lnTo>
                      <a:pt x="104" y="161"/>
                    </a:lnTo>
                    <a:lnTo>
                      <a:pt x="177" y="203"/>
                    </a:lnTo>
                    <a:lnTo>
                      <a:pt x="104" y="246"/>
                    </a:lnTo>
                    <a:lnTo>
                      <a:pt x="104" y="215"/>
                    </a:lnTo>
                    <a:lnTo>
                      <a:pt x="53" y="215"/>
                    </a:lnTo>
                    <a:lnTo>
                      <a:pt x="53" y="192"/>
                    </a:lnTo>
                    <a:close/>
                    <a:moveTo>
                      <a:pt x="206" y="353"/>
                    </a:moveTo>
                    <a:lnTo>
                      <a:pt x="163" y="279"/>
                    </a:lnTo>
                    <a:lnTo>
                      <a:pt x="194" y="279"/>
                    </a:lnTo>
                    <a:lnTo>
                      <a:pt x="194" y="127"/>
                    </a:lnTo>
                    <a:lnTo>
                      <a:pt x="163" y="127"/>
                    </a:lnTo>
                    <a:lnTo>
                      <a:pt x="206" y="54"/>
                    </a:lnTo>
                    <a:lnTo>
                      <a:pt x="248" y="127"/>
                    </a:lnTo>
                    <a:lnTo>
                      <a:pt x="217" y="127"/>
                    </a:lnTo>
                    <a:lnTo>
                      <a:pt x="217" y="279"/>
                    </a:lnTo>
                    <a:lnTo>
                      <a:pt x="248" y="279"/>
                    </a:lnTo>
                    <a:lnTo>
                      <a:pt x="206" y="353"/>
                    </a:lnTo>
                    <a:close/>
                    <a:moveTo>
                      <a:pt x="307" y="246"/>
                    </a:moveTo>
                    <a:lnTo>
                      <a:pt x="234" y="203"/>
                    </a:lnTo>
                    <a:lnTo>
                      <a:pt x="307" y="161"/>
                    </a:lnTo>
                    <a:lnTo>
                      <a:pt x="307" y="192"/>
                    </a:lnTo>
                    <a:lnTo>
                      <a:pt x="358" y="192"/>
                    </a:lnTo>
                    <a:lnTo>
                      <a:pt x="358" y="215"/>
                    </a:lnTo>
                    <a:lnTo>
                      <a:pt x="307" y="215"/>
                    </a:lnTo>
                    <a:lnTo>
                      <a:pt x="307" y="246"/>
                    </a:lnTo>
                    <a:close/>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953" name="Freeform 300"/>
              <p:cNvSpPr>
                <a:spLocks noChangeArrowheads="1"/>
              </p:cNvSpPr>
              <p:nvPr/>
            </p:nvSpPr>
            <p:spPr bwMode="auto">
              <a:xfrm>
                <a:off x="6056408" y="2142833"/>
                <a:ext cx="405857" cy="225868"/>
              </a:xfrm>
              <a:custGeom>
                <a:avLst/>
                <a:gdLst>
                  <a:gd name="T0" fmla="*/ 414 w 505"/>
                  <a:gd name="T1" fmla="*/ 104 h 283"/>
                  <a:gd name="T2" fmla="*/ 405 w 505"/>
                  <a:gd name="T3" fmla="*/ 104 h 283"/>
                  <a:gd name="T4" fmla="*/ 318 w 505"/>
                  <a:gd name="T5" fmla="*/ 39 h 283"/>
                  <a:gd name="T6" fmla="*/ 287 w 505"/>
                  <a:gd name="T7" fmla="*/ 45 h 283"/>
                  <a:gd name="T8" fmla="*/ 202 w 505"/>
                  <a:gd name="T9" fmla="*/ 0 h 283"/>
                  <a:gd name="T10" fmla="*/ 103 w 505"/>
                  <a:gd name="T11" fmla="*/ 79 h 283"/>
                  <a:gd name="T12" fmla="*/ 100 w 505"/>
                  <a:gd name="T13" fmla="*/ 79 h 283"/>
                  <a:gd name="T14" fmla="*/ 0 w 505"/>
                  <a:gd name="T15" fmla="*/ 180 h 283"/>
                  <a:gd name="T16" fmla="*/ 100 w 505"/>
                  <a:gd name="T17" fmla="*/ 282 h 283"/>
                  <a:gd name="T18" fmla="*/ 414 w 505"/>
                  <a:gd name="T19" fmla="*/ 282 h 283"/>
                  <a:gd name="T20" fmla="*/ 504 w 505"/>
                  <a:gd name="T21" fmla="*/ 192 h 283"/>
                  <a:gd name="T22" fmla="*/ 414 w 505"/>
                  <a:gd name="T23" fmla="*/ 104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05" h="283">
                    <a:moveTo>
                      <a:pt x="414" y="104"/>
                    </a:moveTo>
                    <a:cubicBezTo>
                      <a:pt x="411" y="104"/>
                      <a:pt x="408" y="104"/>
                      <a:pt x="405" y="104"/>
                    </a:cubicBezTo>
                    <a:cubicBezTo>
                      <a:pt x="394" y="68"/>
                      <a:pt x="360" y="39"/>
                      <a:pt x="318" y="39"/>
                    </a:cubicBezTo>
                    <a:cubicBezTo>
                      <a:pt x="306" y="39"/>
                      <a:pt x="298" y="42"/>
                      <a:pt x="287" y="45"/>
                    </a:cubicBezTo>
                    <a:cubicBezTo>
                      <a:pt x="267" y="17"/>
                      <a:pt x="236" y="0"/>
                      <a:pt x="202" y="0"/>
                    </a:cubicBezTo>
                    <a:cubicBezTo>
                      <a:pt x="154" y="0"/>
                      <a:pt x="112" y="34"/>
                      <a:pt x="103" y="79"/>
                    </a:cubicBezTo>
                    <a:lnTo>
                      <a:pt x="100" y="79"/>
                    </a:lnTo>
                    <a:cubicBezTo>
                      <a:pt x="45" y="79"/>
                      <a:pt x="0" y="123"/>
                      <a:pt x="0" y="180"/>
                    </a:cubicBezTo>
                    <a:cubicBezTo>
                      <a:pt x="0" y="236"/>
                      <a:pt x="45" y="282"/>
                      <a:pt x="100" y="282"/>
                    </a:cubicBezTo>
                    <a:lnTo>
                      <a:pt x="414" y="282"/>
                    </a:lnTo>
                    <a:cubicBezTo>
                      <a:pt x="464" y="282"/>
                      <a:pt x="504" y="243"/>
                      <a:pt x="504" y="192"/>
                    </a:cubicBezTo>
                    <a:cubicBezTo>
                      <a:pt x="504" y="141"/>
                      <a:pt x="462" y="104"/>
                      <a:pt x="414" y="104"/>
                    </a:cubicBez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954" name="Freeform 301"/>
              <p:cNvSpPr>
                <a:spLocks noChangeArrowheads="1"/>
              </p:cNvSpPr>
              <p:nvPr/>
            </p:nvSpPr>
            <p:spPr bwMode="auto">
              <a:xfrm>
                <a:off x="5968179" y="2361642"/>
                <a:ext cx="144695" cy="130581"/>
              </a:xfrm>
              <a:custGeom>
                <a:avLst/>
                <a:gdLst>
                  <a:gd name="T0" fmla="*/ 22 w 182"/>
                  <a:gd name="T1" fmla="*/ 164 h 165"/>
                  <a:gd name="T2" fmla="*/ 0 w 182"/>
                  <a:gd name="T3" fmla="*/ 136 h 165"/>
                  <a:gd name="T4" fmla="*/ 22 w 182"/>
                  <a:gd name="T5" fmla="*/ 116 h 165"/>
                  <a:gd name="T6" fmla="*/ 45 w 182"/>
                  <a:gd name="T7" fmla="*/ 144 h 165"/>
                  <a:gd name="T8" fmla="*/ 22 w 182"/>
                  <a:gd name="T9" fmla="*/ 164 h 165"/>
                  <a:gd name="T10" fmla="*/ 68 w 182"/>
                  <a:gd name="T11" fmla="*/ 125 h 165"/>
                  <a:gd name="T12" fmla="*/ 45 w 182"/>
                  <a:gd name="T13" fmla="*/ 96 h 165"/>
                  <a:gd name="T14" fmla="*/ 68 w 182"/>
                  <a:gd name="T15" fmla="*/ 77 h 165"/>
                  <a:gd name="T16" fmla="*/ 90 w 182"/>
                  <a:gd name="T17" fmla="*/ 105 h 165"/>
                  <a:gd name="T18" fmla="*/ 68 w 182"/>
                  <a:gd name="T19" fmla="*/ 125 h 165"/>
                  <a:gd name="T20" fmla="*/ 113 w 182"/>
                  <a:gd name="T21" fmla="*/ 88 h 165"/>
                  <a:gd name="T22" fmla="*/ 90 w 182"/>
                  <a:gd name="T23" fmla="*/ 60 h 165"/>
                  <a:gd name="T24" fmla="*/ 113 w 182"/>
                  <a:gd name="T25" fmla="*/ 40 h 165"/>
                  <a:gd name="T26" fmla="*/ 135 w 182"/>
                  <a:gd name="T27" fmla="*/ 68 h 165"/>
                  <a:gd name="T28" fmla="*/ 113 w 182"/>
                  <a:gd name="T29" fmla="*/ 88 h 165"/>
                  <a:gd name="T30" fmla="*/ 158 w 182"/>
                  <a:gd name="T31" fmla="*/ 48 h 165"/>
                  <a:gd name="T32" fmla="*/ 135 w 182"/>
                  <a:gd name="T33" fmla="*/ 20 h 165"/>
                  <a:gd name="T34" fmla="*/ 158 w 182"/>
                  <a:gd name="T35" fmla="*/ 0 h 165"/>
                  <a:gd name="T36" fmla="*/ 181 w 182"/>
                  <a:gd name="T37" fmla="*/ 29 h 165"/>
                  <a:gd name="T38" fmla="*/ 158 w 182"/>
                  <a:gd name="T39" fmla="*/ 48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82" h="165">
                    <a:moveTo>
                      <a:pt x="22" y="164"/>
                    </a:moveTo>
                    <a:lnTo>
                      <a:pt x="0" y="136"/>
                    </a:lnTo>
                    <a:lnTo>
                      <a:pt x="22" y="116"/>
                    </a:lnTo>
                    <a:lnTo>
                      <a:pt x="45" y="144"/>
                    </a:lnTo>
                    <a:lnTo>
                      <a:pt x="22" y="164"/>
                    </a:lnTo>
                    <a:close/>
                    <a:moveTo>
                      <a:pt x="68" y="125"/>
                    </a:moveTo>
                    <a:lnTo>
                      <a:pt x="45" y="96"/>
                    </a:lnTo>
                    <a:lnTo>
                      <a:pt x="68" y="77"/>
                    </a:lnTo>
                    <a:lnTo>
                      <a:pt x="90" y="105"/>
                    </a:lnTo>
                    <a:lnTo>
                      <a:pt x="68" y="125"/>
                    </a:lnTo>
                    <a:close/>
                    <a:moveTo>
                      <a:pt x="113" y="88"/>
                    </a:moveTo>
                    <a:lnTo>
                      <a:pt x="90" y="60"/>
                    </a:lnTo>
                    <a:lnTo>
                      <a:pt x="113" y="40"/>
                    </a:lnTo>
                    <a:lnTo>
                      <a:pt x="135" y="68"/>
                    </a:lnTo>
                    <a:lnTo>
                      <a:pt x="113" y="88"/>
                    </a:lnTo>
                    <a:close/>
                    <a:moveTo>
                      <a:pt x="158" y="48"/>
                    </a:moveTo>
                    <a:lnTo>
                      <a:pt x="135" y="20"/>
                    </a:lnTo>
                    <a:lnTo>
                      <a:pt x="158" y="0"/>
                    </a:lnTo>
                    <a:lnTo>
                      <a:pt x="181" y="29"/>
                    </a:lnTo>
                    <a:lnTo>
                      <a:pt x="158" y="48"/>
                    </a:lnTo>
                    <a:close/>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955" name="Freeform 302"/>
              <p:cNvSpPr>
                <a:spLocks noChangeArrowheads="1"/>
              </p:cNvSpPr>
              <p:nvPr/>
            </p:nvSpPr>
            <p:spPr bwMode="auto">
              <a:xfrm>
                <a:off x="5678786" y="2432226"/>
                <a:ext cx="324685" cy="324685"/>
              </a:xfrm>
              <a:custGeom>
                <a:avLst/>
                <a:gdLst>
                  <a:gd name="T0" fmla="*/ 203 w 407"/>
                  <a:gd name="T1" fmla="*/ 0 h 407"/>
                  <a:gd name="T2" fmla="*/ 0 w 407"/>
                  <a:gd name="T3" fmla="*/ 203 h 407"/>
                  <a:gd name="T4" fmla="*/ 203 w 407"/>
                  <a:gd name="T5" fmla="*/ 406 h 407"/>
                  <a:gd name="T6" fmla="*/ 406 w 407"/>
                  <a:gd name="T7" fmla="*/ 203 h 407"/>
                  <a:gd name="T8" fmla="*/ 203 w 407"/>
                  <a:gd name="T9" fmla="*/ 0 h 407"/>
                  <a:gd name="T10" fmla="*/ 53 w 407"/>
                  <a:gd name="T11" fmla="*/ 192 h 407"/>
                  <a:gd name="T12" fmla="*/ 104 w 407"/>
                  <a:gd name="T13" fmla="*/ 192 h 407"/>
                  <a:gd name="T14" fmla="*/ 104 w 407"/>
                  <a:gd name="T15" fmla="*/ 161 h 407"/>
                  <a:gd name="T16" fmla="*/ 177 w 407"/>
                  <a:gd name="T17" fmla="*/ 203 h 407"/>
                  <a:gd name="T18" fmla="*/ 104 w 407"/>
                  <a:gd name="T19" fmla="*/ 246 h 407"/>
                  <a:gd name="T20" fmla="*/ 104 w 407"/>
                  <a:gd name="T21" fmla="*/ 215 h 407"/>
                  <a:gd name="T22" fmla="*/ 53 w 407"/>
                  <a:gd name="T23" fmla="*/ 215 h 407"/>
                  <a:gd name="T24" fmla="*/ 53 w 407"/>
                  <a:gd name="T25" fmla="*/ 192 h 407"/>
                  <a:gd name="T26" fmla="*/ 206 w 407"/>
                  <a:gd name="T27" fmla="*/ 353 h 407"/>
                  <a:gd name="T28" fmla="*/ 163 w 407"/>
                  <a:gd name="T29" fmla="*/ 279 h 407"/>
                  <a:gd name="T30" fmla="*/ 194 w 407"/>
                  <a:gd name="T31" fmla="*/ 279 h 407"/>
                  <a:gd name="T32" fmla="*/ 194 w 407"/>
                  <a:gd name="T33" fmla="*/ 127 h 407"/>
                  <a:gd name="T34" fmla="*/ 163 w 407"/>
                  <a:gd name="T35" fmla="*/ 127 h 407"/>
                  <a:gd name="T36" fmla="*/ 206 w 407"/>
                  <a:gd name="T37" fmla="*/ 54 h 407"/>
                  <a:gd name="T38" fmla="*/ 248 w 407"/>
                  <a:gd name="T39" fmla="*/ 127 h 407"/>
                  <a:gd name="T40" fmla="*/ 217 w 407"/>
                  <a:gd name="T41" fmla="*/ 127 h 407"/>
                  <a:gd name="T42" fmla="*/ 217 w 407"/>
                  <a:gd name="T43" fmla="*/ 279 h 407"/>
                  <a:gd name="T44" fmla="*/ 248 w 407"/>
                  <a:gd name="T45" fmla="*/ 279 h 407"/>
                  <a:gd name="T46" fmla="*/ 206 w 407"/>
                  <a:gd name="T47" fmla="*/ 353 h 407"/>
                  <a:gd name="T48" fmla="*/ 307 w 407"/>
                  <a:gd name="T49" fmla="*/ 246 h 407"/>
                  <a:gd name="T50" fmla="*/ 234 w 407"/>
                  <a:gd name="T51" fmla="*/ 203 h 407"/>
                  <a:gd name="T52" fmla="*/ 307 w 407"/>
                  <a:gd name="T53" fmla="*/ 161 h 407"/>
                  <a:gd name="T54" fmla="*/ 307 w 407"/>
                  <a:gd name="T55" fmla="*/ 192 h 407"/>
                  <a:gd name="T56" fmla="*/ 358 w 407"/>
                  <a:gd name="T57" fmla="*/ 192 h 407"/>
                  <a:gd name="T58" fmla="*/ 358 w 407"/>
                  <a:gd name="T59" fmla="*/ 215 h 407"/>
                  <a:gd name="T60" fmla="*/ 307 w 407"/>
                  <a:gd name="T61" fmla="*/ 215 h 407"/>
                  <a:gd name="T62" fmla="*/ 307 w 407"/>
                  <a:gd name="T63" fmla="*/ 246 h 4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07" h="407">
                    <a:moveTo>
                      <a:pt x="203" y="0"/>
                    </a:moveTo>
                    <a:cubicBezTo>
                      <a:pt x="90" y="0"/>
                      <a:pt x="0" y="90"/>
                      <a:pt x="0" y="203"/>
                    </a:cubicBezTo>
                    <a:cubicBezTo>
                      <a:pt x="0" y="316"/>
                      <a:pt x="90" y="406"/>
                      <a:pt x="203" y="406"/>
                    </a:cubicBezTo>
                    <a:cubicBezTo>
                      <a:pt x="316" y="406"/>
                      <a:pt x="406" y="316"/>
                      <a:pt x="406" y="203"/>
                    </a:cubicBezTo>
                    <a:cubicBezTo>
                      <a:pt x="406" y="90"/>
                      <a:pt x="316" y="0"/>
                      <a:pt x="203" y="0"/>
                    </a:cubicBezTo>
                    <a:close/>
                    <a:moveTo>
                      <a:pt x="53" y="192"/>
                    </a:moveTo>
                    <a:lnTo>
                      <a:pt x="104" y="192"/>
                    </a:lnTo>
                    <a:lnTo>
                      <a:pt x="104" y="161"/>
                    </a:lnTo>
                    <a:lnTo>
                      <a:pt x="177" y="203"/>
                    </a:lnTo>
                    <a:lnTo>
                      <a:pt x="104" y="246"/>
                    </a:lnTo>
                    <a:lnTo>
                      <a:pt x="104" y="215"/>
                    </a:lnTo>
                    <a:lnTo>
                      <a:pt x="53" y="215"/>
                    </a:lnTo>
                    <a:lnTo>
                      <a:pt x="53" y="192"/>
                    </a:lnTo>
                    <a:close/>
                    <a:moveTo>
                      <a:pt x="206" y="353"/>
                    </a:moveTo>
                    <a:lnTo>
                      <a:pt x="163" y="279"/>
                    </a:lnTo>
                    <a:lnTo>
                      <a:pt x="194" y="279"/>
                    </a:lnTo>
                    <a:lnTo>
                      <a:pt x="194" y="127"/>
                    </a:lnTo>
                    <a:lnTo>
                      <a:pt x="163" y="127"/>
                    </a:lnTo>
                    <a:lnTo>
                      <a:pt x="206" y="54"/>
                    </a:lnTo>
                    <a:lnTo>
                      <a:pt x="248" y="127"/>
                    </a:lnTo>
                    <a:lnTo>
                      <a:pt x="217" y="127"/>
                    </a:lnTo>
                    <a:lnTo>
                      <a:pt x="217" y="279"/>
                    </a:lnTo>
                    <a:lnTo>
                      <a:pt x="248" y="279"/>
                    </a:lnTo>
                    <a:lnTo>
                      <a:pt x="206" y="353"/>
                    </a:lnTo>
                    <a:close/>
                    <a:moveTo>
                      <a:pt x="307" y="246"/>
                    </a:moveTo>
                    <a:lnTo>
                      <a:pt x="234" y="203"/>
                    </a:lnTo>
                    <a:lnTo>
                      <a:pt x="307" y="161"/>
                    </a:lnTo>
                    <a:lnTo>
                      <a:pt x="307" y="192"/>
                    </a:lnTo>
                    <a:lnTo>
                      <a:pt x="358" y="192"/>
                    </a:lnTo>
                    <a:lnTo>
                      <a:pt x="358" y="215"/>
                    </a:lnTo>
                    <a:lnTo>
                      <a:pt x="307" y="215"/>
                    </a:lnTo>
                    <a:lnTo>
                      <a:pt x="307" y="246"/>
                    </a:lnTo>
                    <a:close/>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grpSp>
        <p:sp>
          <p:nvSpPr>
            <p:cNvPr id="949" name="Rectangle 948"/>
            <p:cNvSpPr/>
            <p:nvPr/>
          </p:nvSpPr>
          <p:spPr>
            <a:xfrm>
              <a:off x="5629019" y="2102017"/>
              <a:ext cx="883014"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p>
          </p:txBody>
        </p:sp>
      </p:grpSp>
      <p:sp>
        <p:nvSpPr>
          <p:cNvPr id="956" name="Text Box 30"/>
          <p:cNvSpPr txBox="1">
            <a:spLocks noChangeArrowheads="1"/>
          </p:cNvSpPr>
          <p:nvPr/>
        </p:nvSpPr>
        <p:spPr bwMode="auto">
          <a:xfrm>
            <a:off x="4827617" y="1617660"/>
            <a:ext cx="640811" cy="215388"/>
          </a:xfrm>
          <a:prstGeom prst="rect">
            <a:avLst/>
          </a:prstGeom>
          <a:noFill/>
          <a:ln w="9525">
            <a:noFill/>
            <a:miter lim="800000"/>
            <a:headEnd/>
            <a:tailEnd/>
          </a:ln>
        </p:spPr>
        <p:txBody>
          <a:bodyPr wrap="square" lIns="0" tIns="0" rIns="0" bIns="0" anchor="ctr">
            <a:spAutoFit/>
          </a:bodyPr>
          <a:lstStyle/>
          <a:p>
            <a:pPr algn="ctr">
              <a:buClr>
                <a:srgbClr val="FD0000"/>
              </a:buClr>
            </a:pPr>
            <a:r>
              <a:rPr lang="en-US" sz="700">
                <a:solidFill>
                  <a:schemeClr val="bg2">
                    <a:lumMod val="10000"/>
                  </a:schemeClr>
                </a:solidFill>
              </a:rPr>
              <a:t>Internet  Gateway</a:t>
            </a:r>
            <a:endParaRPr lang="en-US" sz="700" dirty="0">
              <a:solidFill>
                <a:schemeClr val="bg2">
                  <a:lumMod val="10000"/>
                </a:schemeClr>
              </a:solidFill>
            </a:endParaRPr>
          </a:p>
        </p:txBody>
      </p:sp>
      <p:sp>
        <p:nvSpPr>
          <p:cNvPr id="345" name="Text Box 30"/>
          <p:cNvSpPr txBox="1">
            <a:spLocks noChangeArrowheads="1"/>
          </p:cNvSpPr>
          <p:nvPr/>
        </p:nvSpPr>
        <p:spPr bwMode="auto">
          <a:xfrm>
            <a:off x="6708189" y="4591652"/>
            <a:ext cx="650631" cy="123111"/>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solidFill>
                  <a:schemeClr val="bg2">
                    <a:lumMod val="10000"/>
                  </a:schemeClr>
                </a:solidFill>
              </a:rPr>
              <a:t>Database VM </a:t>
            </a:r>
          </a:p>
        </p:txBody>
      </p:sp>
      <p:cxnSp>
        <p:nvCxnSpPr>
          <p:cNvPr id="286" name="Straight Connector 285"/>
          <p:cNvCxnSpPr>
            <a:endCxn id="148" idx="0"/>
          </p:cNvCxnSpPr>
          <p:nvPr/>
        </p:nvCxnSpPr>
        <p:spPr>
          <a:xfrm flipH="1">
            <a:off x="6785427" y="2080323"/>
            <a:ext cx="7642" cy="518556"/>
          </a:xfrm>
          <a:prstGeom prst="line">
            <a:avLst/>
          </a:prstGeom>
          <a:ln w="12700" cmpd="sng">
            <a:solidFill>
              <a:srgbClr val="5F5F5F"/>
            </a:solidFill>
            <a:miter lim="800000"/>
          </a:ln>
        </p:spPr>
        <p:style>
          <a:lnRef idx="1">
            <a:schemeClr val="accent1"/>
          </a:lnRef>
          <a:fillRef idx="0">
            <a:schemeClr val="accent1"/>
          </a:fillRef>
          <a:effectRef idx="0">
            <a:schemeClr val="accent1"/>
          </a:effectRef>
          <a:fontRef idx="minor">
            <a:schemeClr val="tx1"/>
          </a:fontRef>
        </p:style>
      </p:cxnSp>
      <p:sp>
        <p:nvSpPr>
          <p:cNvPr id="3" name="Slide Number Placeholder 2">
            <a:extLst>
              <a:ext uri="{FF2B5EF4-FFF2-40B4-BE49-F238E27FC236}">
                <a16:creationId xmlns:a16="http://schemas.microsoft.com/office/drawing/2014/main" id="{655C5C9B-4DFC-492E-8308-970BDE55CCA9}"/>
              </a:ext>
            </a:extLst>
          </p:cNvPr>
          <p:cNvSpPr>
            <a:spLocks noGrp="1"/>
          </p:cNvSpPr>
          <p:nvPr>
            <p:ph type="sldNum" sz="quarter" idx="12"/>
          </p:nvPr>
        </p:nvSpPr>
        <p:spPr/>
        <p:txBody>
          <a:bodyPr/>
          <a:lstStyle/>
          <a:p>
            <a:fld id="{C51EAA63-D034-42AE-91FA-B13B9518C7BE}" type="slidenum">
              <a:rPr lang="en-US" smtClean="0"/>
              <a:t>10</a:t>
            </a:fld>
            <a:endParaRPr lang="en-US"/>
          </a:p>
        </p:txBody>
      </p:sp>
      <p:sp>
        <p:nvSpPr>
          <p:cNvPr id="161" name="Rectangle 160">
            <a:extLst>
              <a:ext uri="{FF2B5EF4-FFF2-40B4-BE49-F238E27FC236}">
                <a16:creationId xmlns:a16="http://schemas.microsoft.com/office/drawing/2014/main" id="{85D9FB5B-CADD-4CBA-B6FA-E016064EAE2D}"/>
              </a:ext>
            </a:extLst>
          </p:cNvPr>
          <p:cNvSpPr/>
          <p:nvPr/>
        </p:nvSpPr>
        <p:spPr bwMode="gray">
          <a:xfrm>
            <a:off x="9903018" y="105680"/>
            <a:ext cx="3452510" cy="2071997"/>
          </a:xfrm>
          <a:prstGeom prst="rect">
            <a:avLst/>
          </a:prstGeom>
          <a:solidFill>
            <a:srgbClr val="FFFF00"/>
          </a:solidFill>
          <a:ln w="15875">
            <a:solidFill>
              <a:schemeClr val="tx1"/>
            </a:solidFill>
            <a:prstDash val="sysDash"/>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nSpc>
                <a:spcPct val="90000"/>
              </a:lnSpc>
            </a:pPr>
            <a:r>
              <a:rPr lang="en-US" dirty="0">
                <a:solidFill>
                  <a:schemeClr val="tx1"/>
                </a:solidFill>
              </a:rPr>
              <a:t>REMOVE THIS BOX BEFORE PRESENTATION</a:t>
            </a:r>
          </a:p>
          <a:p>
            <a:pPr>
              <a:lnSpc>
                <a:spcPct val="90000"/>
              </a:lnSpc>
            </a:pPr>
            <a:r>
              <a:rPr lang="en-US" dirty="0">
                <a:solidFill>
                  <a:schemeClr val="tx1"/>
                </a:solidFill>
              </a:rPr>
              <a:t>Use the following slides if you are presenting to an E-Business Suite customer</a:t>
            </a:r>
          </a:p>
        </p:txBody>
      </p:sp>
      <p:grpSp>
        <p:nvGrpSpPr>
          <p:cNvPr id="189" name="Group 188">
            <a:extLst>
              <a:ext uri="{FF2B5EF4-FFF2-40B4-BE49-F238E27FC236}">
                <a16:creationId xmlns:a16="http://schemas.microsoft.com/office/drawing/2014/main" id="{7BAE575F-D7BA-4C87-9544-5471BEEAED32}"/>
              </a:ext>
            </a:extLst>
          </p:cNvPr>
          <p:cNvGrpSpPr/>
          <p:nvPr/>
        </p:nvGrpSpPr>
        <p:grpSpPr>
          <a:xfrm>
            <a:off x="6719664" y="4005652"/>
            <a:ext cx="582945" cy="635162"/>
            <a:chOff x="1646655" y="1758788"/>
            <a:chExt cx="582945" cy="635162"/>
          </a:xfrm>
        </p:grpSpPr>
        <p:sp>
          <p:nvSpPr>
            <p:cNvPr id="191" name="Rectangle 190">
              <a:extLst>
                <a:ext uri="{FF2B5EF4-FFF2-40B4-BE49-F238E27FC236}">
                  <a16:creationId xmlns:a16="http://schemas.microsoft.com/office/drawing/2014/main" id="{B83F2B5B-399F-4D77-A4CD-7BAC0A5B8E41}"/>
                </a:ext>
              </a:extLst>
            </p:cNvPr>
            <p:cNvSpPr/>
            <p:nvPr/>
          </p:nvSpPr>
          <p:spPr>
            <a:xfrm>
              <a:off x="1646655" y="1758788"/>
              <a:ext cx="582945" cy="635162"/>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grpSp>
          <p:nvGrpSpPr>
            <p:cNvPr id="192" name="Group 191">
              <a:extLst>
                <a:ext uri="{FF2B5EF4-FFF2-40B4-BE49-F238E27FC236}">
                  <a16:creationId xmlns:a16="http://schemas.microsoft.com/office/drawing/2014/main" id="{B75A3D85-D47D-4CD7-B82E-037E5FF71634}"/>
                </a:ext>
              </a:extLst>
            </p:cNvPr>
            <p:cNvGrpSpPr/>
            <p:nvPr/>
          </p:nvGrpSpPr>
          <p:grpSpPr>
            <a:xfrm>
              <a:off x="1718972" y="1844483"/>
              <a:ext cx="426432" cy="464483"/>
              <a:chOff x="3690938" y="2987675"/>
              <a:chExt cx="515937" cy="561975"/>
            </a:xfrm>
          </p:grpSpPr>
          <p:sp>
            <p:nvSpPr>
              <p:cNvPr id="193" name="Freeform 70">
                <a:extLst>
                  <a:ext uri="{FF2B5EF4-FFF2-40B4-BE49-F238E27FC236}">
                    <a16:creationId xmlns:a16="http://schemas.microsoft.com/office/drawing/2014/main" id="{0F99E505-E182-4D51-A579-E910EAAEE4D7}"/>
                  </a:ext>
                </a:extLst>
              </p:cNvPr>
              <p:cNvSpPr>
                <a:spLocks noChangeArrowheads="1"/>
              </p:cNvSpPr>
              <p:nvPr/>
            </p:nvSpPr>
            <p:spPr bwMode="auto">
              <a:xfrm>
                <a:off x="4062413" y="3379788"/>
                <a:ext cx="34925" cy="34925"/>
              </a:xfrm>
              <a:custGeom>
                <a:avLst/>
                <a:gdLst>
                  <a:gd name="T0" fmla="*/ 47 w 95"/>
                  <a:gd name="T1" fmla="*/ 94 h 95"/>
                  <a:gd name="T2" fmla="*/ 94 w 95"/>
                  <a:gd name="T3" fmla="*/ 47 h 95"/>
                  <a:gd name="T4" fmla="*/ 47 w 95"/>
                  <a:gd name="T5" fmla="*/ 0 h 95"/>
                  <a:gd name="T6" fmla="*/ 0 w 95"/>
                  <a:gd name="T7" fmla="*/ 47 h 95"/>
                  <a:gd name="T8" fmla="*/ 47 w 95"/>
                  <a:gd name="T9" fmla="*/ 94 h 95"/>
                </a:gdLst>
                <a:ahLst/>
                <a:cxnLst>
                  <a:cxn ang="0">
                    <a:pos x="T0" y="T1"/>
                  </a:cxn>
                  <a:cxn ang="0">
                    <a:pos x="T2" y="T3"/>
                  </a:cxn>
                  <a:cxn ang="0">
                    <a:pos x="T4" y="T5"/>
                  </a:cxn>
                  <a:cxn ang="0">
                    <a:pos x="T6" y="T7"/>
                  </a:cxn>
                  <a:cxn ang="0">
                    <a:pos x="T8" y="T9"/>
                  </a:cxn>
                </a:cxnLst>
                <a:rect l="0" t="0" r="r" b="b"/>
                <a:pathLst>
                  <a:path w="95" h="95">
                    <a:moveTo>
                      <a:pt x="47" y="94"/>
                    </a:moveTo>
                    <a:cubicBezTo>
                      <a:pt x="73" y="94"/>
                      <a:pt x="94" y="73"/>
                      <a:pt x="94" y="47"/>
                    </a:cubicBezTo>
                    <a:cubicBezTo>
                      <a:pt x="94" y="21"/>
                      <a:pt x="73" y="0"/>
                      <a:pt x="47" y="0"/>
                    </a:cubicBezTo>
                    <a:cubicBezTo>
                      <a:pt x="21" y="0"/>
                      <a:pt x="0" y="21"/>
                      <a:pt x="0" y="47"/>
                    </a:cubicBezTo>
                    <a:cubicBezTo>
                      <a:pt x="0" y="73"/>
                      <a:pt x="21" y="94"/>
                      <a:pt x="47" y="94"/>
                    </a:cubicBezTo>
                  </a:path>
                </a:pathLst>
              </a:custGeom>
              <a:solidFill>
                <a:srgbClr val="F80000"/>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94" name="Freeform 71">
                <a:extLst>
                  <a:ext uri="{FF2B5EF4-FFF2-40B4-BE49-F238E27FC236}">
                    <a16:creationId xmlns:a16="http://schemas.microsoft.com/office/drawing/2014/main" id="{B49F394C-2FEF-496C-AB6C-11451A11DB6B}"/>
                  </a:ext>
                </a:extLst>
              </p:cNvPr>
              <p:cNvSpPr>
                <a:spLocks noChangeArrowheads="1"/>
              </p:cNvSpPr>
              <p:nvPr/>
            </p:nvSpPr>
            <p:spPr bwMode="auto">
              <a:xfrm>
                <a:off x="3690938" y="2987675"/>
                <a:ext cx="515937" cy="561975"/>
              </a:xfrm>
              <a:custGeom>
                <a:avLst/>
                <a:gdLst>
                  <a:gd name="T0" fmla="*/ 78 w 1432"/>
                  <a:gd name="T1" fmla="*/ 0 h 1563"/>
                  <a:gd name="T2" fmla="*/ 0 w 1432"/>
                  <a:gd name="T3" fmla="*/ 1484 h 1563"/>
                  <a:gd name="T4" fmla="*/ 1350 w 1432"/>
                  <a:gd name="T5" fmla="*/ 1562 h 1563"/>
                  <a:gd name="T6" fmla="*/ 1429 w 1432"/>
                  <a:gd name="T7" fmla="*/ 79 h 1563"/>
                  <a:gd name="T8" fmla="*/ 569 w 1432"/>
                  <a:gd name="T9" fmla="*/ 412 h 1563"/>
                  <a:gd name="T10" fmla="*/ 569 w 1432"/>
                  <a:gd name="T11" fmla="*/ 317 h 1563"/>
                  <a:gd name="T12" fmla="*/ 828 w 1432"/>
                  <a:gd name="T13" fmla="*/ 283 h 1563"/>
                  <a:gd name="T14" fmla="*/ 862 w 1432"/>
                  <a:gd name="T15" fmla="*/ 401 h 1563"/>
                  <a:gd name="T16" fmla="*/ 862 w 1432"/>
                  <a:gd name="T17" fmla="*/ 545 h 1563"/>
                  <a:gd name="T18" fmla="*/ 603 w 1432"/>
                  <a:gd name="T19" fmla="*/ 579 h 1563"/>
                  <a:gd name="T20" fmla="*/ 569 w 1432"/>
                  <a:gd name="T21" fmla="*/ 412 h 1563"/>
                  <a:gd name="T22" fmla="*/ 569 w 1432"/>
                  <a:gd name="T23" fmla="*/ 755 h 1563"/>
                  <a:gd name="T24" fmla="*/ 603 w 1432"/>
                  <a:gd name="T25" fmla="*/ 637 h 1563"/>
                  <a:gd name="T26" fmla="*/ 862 w 1432"/>
                  <a:gd name="T27" fmla="*/ 671 h 1563"/>
                  <a:gd name="T28" fmla="*/ 862 w 1432"/>
                  <a:gd name="T29" fmla="*/ 765 h 1563"/>
                  <a:gd name="T30" fmla="*/ 828 w 1432"/>
                  <a:gd name="T31" fmla="*/ 933 h 1563"/>
                  <a:gd name="T32" fmla="*/ 569 w 1432"/>
                  <a:gd name="T33" fmla="*/ 899 h 1563"/>
                  <a:gd name="T34" fmla="*/ 225 w 1432"/>
                  <a:gd name="T35" fmla="*/ 412 h 1563"/>
                  <a:gd name="T36" fmla="*/ 225 w 1432"/>
                  <a:gd name="T37" fmla="*/ 317 h 1563"/>
                  <a:gd name="T38" fmla="*/ 485 w 1432"/>
                  <a:gd name="T39" fmla="*/ 283 h 1563"/>
                  <a:gd name="T40" fmla="*/ 519 w 1432"/>
                  <a:gd name="T41" fmla="*/ 401 h 1563"/>
                  <a:gd name="T42" fmla="*/ 519 w 1432"/>
                  <a:gd name="T43" fmla="*/ 545 h 1563"/>
                  <a:gd name="T44" fmla="*/ 259 w 1432"/>
                  <a:gd name="T45" fmla="*/ 579 h 1563"/>
                  <a:gd name="T46" fmla="*/ 225 w 1432"/>
                  <a:gd name="T47" fmla="*/ 412 h 1563"/>
                  <a:gd name="T48" fmla="*/ 225 w 1432"/>
                  <a:gd name="T49" fmla="*/ 755 h 1563"/>
                  <a:gd name="T50" fmla="*/ 259 w 1432"/>
                  <a:gd name="T51" fmla="*/ 637 h 1563"/>
                  <a:gd name="T52" fmla="*/ 519 w 1432"/>
                  <a:gd name="T53" fmla="*/ 671 h 1563"/>
                  <a:gd name="T54" fmla="*/ 519 w 1432"/>
                  <a:gd name="T55" fmla="*/ 765 h 1563"/>
                  <a:gd name="T56" fmla="*/ 485 w 1432"/>
                  <a:gd name="T57" fmla="*/ 933 h 1563"/>
                  <a:gd name="T58" fmla="*/ 225 w 1432"/>
                  <a:gd name="T59" fmla="*/ 899 h 1563"/>
                  <a:gd name="T60" fmla="*/ 1158 w 1432"/>
                  <a:gd name="T61" fmla="*/ 1282 h 1563"/>
                  <a:gd name="T62" fmla="*/ 225 w 1432"/>
                  <a:gd name="T63" fmla="*/ 1237 h 1563"/>
                  <a:gd name="T64" fmla="*/ 1203 w 1432"/>
                  <a:gd name="T65" fmla="*/ 991 h 1563"/>
                  <a:gd name="T66" fmla="*/ 1158 w 1432"/>
                  <a:gd name="T67" fmla="*/ 1282 h 1563"/>
                  <a:gd name="T68" fmla="*/ 1203 w 1432"/>
                  <a:gd name="T69" fmla="*/ 765 h 1563"/>
                  <a:gd name="T70" fmla="*/ 1169 w 1432"/>
                  <a:gd name="T71" fmla="*/ 933 h 1563"/>
                  <a:gd name="T72" fmla="*/ 909 w 1432"/>
                  <a:gd name="T73" fmla="*/ 899 h 1563"/>
                  <a:gd name="T74" fmla="*/ 909 w 1432"/>
                  <a:gd name="T75" fmla="*/ 755 h 1563"/>
                  <a:gd name="T76" fmla="*/ 944 w 1432"/>
                  <a:gd name="T77" fmla="*/ 637 h 1563"/>
                  <a:gd name="T78" fmla="*/ 1203 w 1432"/>
                  <a:gd name="T79" fmla="*/ 671 h 1563"/>
                  <a:gd name="T80" fmla="*/ 1203 w 1432"/>
                  <a:gd name="T81" fmla="*/ 401 h 1563"/>
                  <a:gd name="T82" fmla="*/ 1203 w 1432"/>
                  <a:gd name="T83" fmla="*/ 545 h 1563"/>
                  <a:gd name="T84" fmla="*/ 944 w 1432"/>
                  <a:gd name="T85" fmla="*/ 579 h 1563"/>
                  <a:gd name="T86" fmla="*/ 909 w 1432"/>
                  <a:gd name="T87" fmla="*/ 412 h 1563"/>
                  <a:gd name="T88" fmla="*/ 909 w 1432"/>
                  <a:gd name="T89" fmla="*/ 317 h 1563"/>
                  <a:gd name="T90" fmla="*/ 1169 w 1432"/>
                  <a:gd name="T91" fmla="*/ 283 h 1563"/>
                  <a:gd name="T92" fmla="*/ 1203 w 1432"/>
                  <a:gd name="T93" fmla="*/ 401 h 15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432" h="1563">
                    <a:moveTo>
                      <a:pt x="1350" y="0"/>
                    </a:moveTo>
                    <a:lnTo>
                      <a:pt x="78" y="0"/>
                    </a:lnTo>
                    <a:cubicBezTo>
                      <a:pt x="34" y="0"/>
                      <a:pt x="0" y="34"/>
                      <a:pt x="0" y="79"/>
                    </a:cubicBezTo>
                    <a:lnTo>
                      <a:pt x="0" y="1484"/>
                    </a:lnTo>
                    <a:cubicBezTo>
                      <a:pt x="0" y="1528"/>
                      <a:pt x="36" y="1562"/>
                      <a:pt x="78" y="1562"/>
                    </a:cubicBezTo>
                    <a:lnTo>
                      <a:pt x="1350" y="1562"/>
                    </a:lnTo>
                    <a:cubicBezTo>
                      <a:pt x="1394" y="1562"/>
                      <a:pt x="1429" y="1528"/>
                      <a:pt x="1429" y="1484"/>
                    </a:cubicBezTo>
                    <a:lnTo>
                      <a:pt x="1429" y="79"/>
                    </a:lnTo>
                    <a:cubicBezTo>
                      <a:pt x="1431" y="37"/>
                      <a:pt x="1394" y="0"/>
                      <a:pt x="1350" y="0"/>
                    </a:cubicBezTo>
                    <a:close/>
                    <a:moveTo>
                      <a:pt x="569" y="412"/>
                    </a:moveTo>
                    <a:lnTo>
                      <a:pt x="569" y="401"/>
                    </a:lnTo>
                    <a:lnTo>
                      <a:pt x="569" y="317"/>
                    </a:lnTo>
                    <a:cubicBezTo>
                      <a:pt x="569" y="299"/>
                      <a:pt x="584" y="283"/>
                      <a:pt x="603" y="283"/>
                    </a:cubicBezTo>
                    <a:lnTo>
                      <a:pt x="828" y="283"/>
                    </a:lnTo>
                    <a:cubicBezTo>
                      <a:pt x="847" y="283"/>
                      <a:pt x="862" y="299"/>
                      <a:pt x="862" y="317"/>
                    </a:cubicBezTo>
                    <a:lnTo>
                      <a:pt x="862" y="401"/>
                    </a:lnTo>
                    <a:lnTo>
                      <a:pt x="862" y="412"/>
                    </a:lnTo>
                    <a:lnTo>
                      <a:pt x="862" y="545"/>
                    </a:lnTo>
                    <a:cubicBezTo>
                      <a:pt x="862" y="564"/>
                      <a:pt x="847" y="579"/>
                      <a:pt x="828" y="579"/>
                    </a:cubicBezTo>
                    <a:lnTo>
                      <a:pt x="603" y="579"/>
                    </a:lnTo>
                    <a:cubicBezTo>
                      <a:pt x="584" y="579"/>
                      <a:pt x="569" y="564"/>
                      <a:pt x="569" y="545"/>
                    </a:cubicBezTo>
                    <a:lnTo>
                      <a:pt x="569" y="412"/>
                    </a:lnTo>
                    <a:close/>
                    <a:moveTo>
                      <a:pt x="569" y="765"/>
                    </a:moveTo>
                    <a:lnTo>
                      <a:pt x="569" y="755"/>
                    </a:lnTo>
                    <a:lnTo>
                      <a:pt x="569" y="671"/>
                    </a:lnTo>
                    <a:cubicBezTo>
                      <a:pt x="569" y="653"/>
                      <a:pt x="584" y="637"/>
                      <a:pt x="603" y="637"/>
                    </a:cubicBezTo>
                    <a:lnTo>
                      <a:pt x="828" y="637"/>
                    </a:lnTo>
                    <a:cubicBezTo>
                      <a:pt x="847" y="637"/>
                      <a:pt x="862" y="653"/>
                      <a:pt x="862" y="671"/>
                    </a:cubicBezTo>
                    <a:lnTo>
                      <a:pt x="862" y="755"/>
                    </a:lnTo>
                    <a:lnTo>
                      <a:pt x="862" y="765"/>
                    </a:lnTo>
                    <a:lnTo>
                      <a:pt x="862" y="899"/>
                    </a:lnTo>
                    <a:cubicBezTo>
                      <a:pt x="862" y="918"/>
                      <a:pt x="847" y="933"/>
                      <a:pt x="828" y="933"/>
                    </a:cubicBezTo>
                    <a:lnTo>
                      <a:pt x="603" y="933"/>
                    </a:lnTo>
                    <a:cubicBezTo>
                      <a:pt x="584" y="933"/>
                      <a:pt x="569" y="918"/>
                      <a:pt x="569" y="899"/>
                    </a:cubicBezTo>
                    <a:lnTo>
                      <a:pt x="569" y="765"/>
                    </a:lnTo>
                    <a:close/>
                    <a:moveTo>
                      <a:pt x="225" y="412"/>
                    </a:moveTo>
                    <a:lnTo>
                      <a:pt x="225" y="401"/>
                    </a:lnTo>
                    <a:lnTo>
                      <a:pt x="225" y="317"/>
                    </a:lnTo>
                    <a:cubicBezTo>
                      <a:pt x="225" y="299"/>
                      <a:pt x="241" y="283"/>
                      <a:pt x="259" y="283"/>
                    </a:cubicBezTo>
                    <a:lnTo>
                      <a:pt x="485" y="283"/>
                    </a:lnTo>
                    <a:cubicBezTo>
                      <a:pt x="503" y="283"/>
                      <a:pt x="519" y="299"/>
                      <a:pt x="519" y="317"/>
                    </a:cubicBezTo>
                    <a:lnTo>
                      <a:pt x="519" y="401"/>
                    </a:lnTo>
                    <a:lnTo>
                      <a:pt x="519" y="412"/>
                    </a:lnTo>
                    <a:lnTo>
                      <a:pt x="519" y="545"/>
                    </a:lnTo>
                    <a:cubicBezTo>
                      <a:pt x="519" y="564"/>
                      <a:pt x="503" y="579"/>
                      <a:pt x="485" y="579"/>
                    </a:cubicBezTo>
                    <a:lnTo>
                      <a:pt x="259" y="579"/>
                    </a:lnTo>
                    <a:cubicBezTo>
                      <a:pt x="241" y="579"/>
                      <a:pt x="225" y="564"/>
                      <a:pt x="225" y="545"/>
                    </a:cubicBezTo>
                    <a:lnTo>
                      <a:pt x="225" y="412"/>
                    </a:lnTo>
                    <a:close/>
                    <a:moveTo>
                      <a:pt x="225" y="765"/>
                    </a:moveTo>
                    <a:lnTo>
                      <a:pt x="225" y="755"/>
                    </a:lnTo>
                    <a:lnTo>
                      <a:pt x="225" y="671"/>
                    </a:lnTo>
                    <a:cubicBezTo>
                      <a:pt x="225" y="653"/>
                      <a:pt x="241" y="637"/>
                      <a:pt x="259" y="637"/>
                    </a:cubicBezTo>
                    <a:lnTo>
                      <a:pt x="485" y="637"/>
                    </a:lnTo>
                    <a:cubicBezTo>
                      <a:pt x="503" y="637"/>
                      <a:pt x="519" y="653"/>
                      <a:pt x="519" y="671"/>
                    </a:cubicBezTo>
                    <a:lnTo>
                      <a:pt x="519" y="755"/>
                    </a:lnTo>
                    <a:lnTo>
                      <a:pt x="519" y="765"/>
                    </a:lnTo>
                    <a:lnTo>
                      <a:pt x="519" y="899"/>
                    </a:lnTo>
                    <a:cubicBezTo>
                      <a:pt x="519" y="918"/>
                      <a:pt x="503" y="933"/>
                      <a:pt x="485" y="933"/>
                    </a:cubicBezTo>
                    <a:lnTo>
                      <a:pt x="259" y="933"/>
                    </a:lnTo>
                    <a:cubicBezTo>
                      <a:pt x="241" y="933"/>
                      <a:pt x="225" y="918"/>
                      <a:pt x="225" y="899"/>
                    </a:cubicBezTo>
                    <a:lnTo>
                      <a:pt x="225" y="765"/>
                    </a:lnTo>
                    <a:close/>
                    <a:moveTo>
                      <a:pt x="1158" y="1282"/>
                    </a:moveTo>
                    <a:lnTo>
                      <a:pt x="270" y="1282"/>
                    </a:lnTo>
                    <a:cubicBezTo>
                      <a:pt x="246" y="1282"/>
                      <a:pt x="225" y="1261"/>
                      <a:pt x="225" y="1237"/>
                    </a:cubicBezTo>
                    <a:lnTo>
                      <a:pt x="225" y="991"/>
                    </a:lnTo>
                    <a:lnTo>
                      <a:pt x="1203" y="991"/>
                    </a:lnTo>
                    <a:lnTo>
                      <a:pt x="1203" y="1237"/>
                    </a:lnTo>
                    <a:cubicBezTo>
                      <a:pt x="1203" y="1261"/>
                      <a:pt x="1182" y="1282"/>
                      <a:pt x="1158" y="1282"/>
                    </a:cubicBezTo>
                    <a:close/>
                    <a:moveTo>
                      <a:pt x="1203" y="755"/>
                    </a:moveTo>
                    <a:lnTo>
                      <a:pt x="1203" y="765"/>
                    </a:lnTo>
                    <a:lnTo>
                      <a:pt x="1203" y="899"/>
                    </a:lnTo>
                    <a:cubicBezTo>
                      <a:pt x="1203" y="918"/>
                      <a:pt x="1187" y="933"/>
                      <a:pt x="1169" y="933"/>
                    </a:cubicBezTo>
                    <a:lnTo>
                      <a:pt x="944" y="933"/>
                    </a:lnTo>
                    <a:cubicBezTo>
                      <a:pt x="925" y="933"/>
                      <a:pt x="909" y="918"/>
                      <a:pt x="909" y="899"/>
                    </a:cubicBezTo>
                    <a:lnTo>
                      <a:pt x="909" y="765"/>
                    </a:lnTo>
                    <a:lnTo>
                      <a:pt x="909" y="755"/>
                    </a:lnTo>
                    <a:lnTo>
                      <a:pt x="909" y="671"/>
                    </a:lnTo>
                    <a:cubicBezTo>
                      <a:pt x="909" y="653"/>
                      <a:pt x="925" y="637"/>
                      <a:pt x="944" y="637"/>
                    </a:cubicBezTo>
                    <a:lnTo>
                      <a:pt x="1169" y="637"/>
                    </a:lnTo>
                    <a:cubicBezTo>
                      <a:pt x="1187" y="637"/>
                      <a:pt x="1203" y="653"/>
                      <a:pt x="1203" y="671"/>
                    </a:cubicBezTo>
                    <a:lnTo>
                      <a:pt x="1203" y="755"/>
                    </a:lnTo>
                    <a:close/>
                    <a:moveTo>
                      <a:pt x="1203" y="401"/>
                    </a:moveTo>
                    <a:lnTo>
                      <a:pt x="1203" y="412"/>
                    </a:lnTo>
                    <a:lnTo>
                      <a:pt x="1203" y="545"/>
                    </a:lnTo>
                    <a:cubicBezTo>
                      <a:pt x="1203" y="564"/>
                      <a:pt x="1187" y="579"/>
                      <a:pt x="1169" y="579"/>
                    </a:cubicBezTo>
                    <a:lnTo>
                      <a:pt x="944" y="579"/>
                    </a:lnTo>
                    <a:cubicBezTo>
                      <a:pt x="925" y="579"/>
                      <a:pt x="909" y="564"/>
                      <a:pt x="909" y="545"/>
                    </a:cubicBezTo>
                    <a:lnTo>
                      <a:pt x="909" y="412"/>
                    </a:lnTo>
                    <a:lnTo>
                      <a:pt x="909" y="401"/>
                    </a:lnTo>
                    <a:lnTo>
                      <a:pt x="909" y="317"/>
                    </a:lnTo>
                    <a:cubicBezTo>
                      <a:pt x="909" y="299"/>
                      <a:pt x="925" y="283"/>
                      <a:pt x="944" y="283"/>
                    </a:cubicBezTo>
                    <a:lnTo>
                      <a:pt x="1169" y="283"/>
                    </a:lnTo>
                    <a:cubicBezTo>
                      <a:pt x="1187" y="283"/>
                      <a:pt x="1203" y="299"/>
                      <a:pt x="1203" y="317"/>
                    </a:cubicBezTo>
                    <a:lnTo>
                      <a:pt x="1203" y="401"/>
                    </a:lnTo>
                    <a:close/>
                  </a:path>
                </a:pathLst>
              </a:custGeom>
              <a:solidFill>
                <a:srgbClr val="F80000"/>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grpSp>
      <p:grpSp>
        <p:nvGrpSpPr>
          <p:cNvPr id="163" name="Group 162">
            <a:extLst>
              <a:ext uri="{FF2B5EF4-FFF2-40B4-BE49-F238E27FC236}">
                <a16:creationId xmlns:a16="http://schemas.microsoft.com/office/drawing/2014/main" id="{96702517-A31B-412B-8B03-9FAE0D73AF33}"/>
              </a:ext>
            </a:extLst>
          </p:cNvPr>
          <p:cNvGrpSpPr/>
          <p:nvPr/>
        </p:nvGrpSpPr>
        <p:grpSpPr>
          <a:xfrm>
            <a:off x="5456119" y="2942219"/>
            <a:ext cx="396959" cy="433221"/>
            <a:chOff x="4013283" y="2728282"/>
            <a:chExt cx="396959" cy="433221"/>
          </a:xfrm>
        </p:grpSpPr>
        <p:sp>
          <p:nvSpPr>
            <p:cNvPr id="164" name="Freeform 237">
              <a:extLst>
                <a:ext uri="{FF2B5EF4-FFF2-40B4-BE49-F238E27FC236}">
                  <a16:creationId xmlns:a16="http://schemas.microsoft.com/office/drawing/2014/main" id="{82B08CD9-A0C3-4FAC-9343-F4C104AA0D62}"/>
                </a:ext>
              </a:extLst>
            </p:cNvPr>
            <p:cNvSpPr>
              <a:spLocks noChangeArrowheads="1"/>
            </p:cNvSpPr>
            <p:nvPr/>
          </p:nvSpPr>
          <p:spPr bwMode="auto">
            <a:xfrm>
              <a:off x="4013283" y="2728282"/>
              <a:ext cx="396959" cy="433221"/>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solidFill>
              <a:srgbClr val="F80000"/>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1798">
                <a:solidFill>
                  <a:schemeClr val="bg2">
                    <a:lumMod val="10000"/>
                  </a:schemeClr>
                </a:solidFill>
              </a:endParaRPr>
            </a:p>
          </p:txBody>
        </p:sp>
        <p:sp>
          <p:nvSpPr>
            <p:cNvPr id="165" name="Freeform 236">
              <a:extLst>
                <a:ext uri="{FF2B5EF4-FFF2-40B4-BE49-F238E27FC236}">
                  <a16:creationId xmlns:a16="http://schemas.microsoft.com/office/drawing/2014/main" id="{D2A4757F-BE92-466E-B942-208B00431EC6}"/>
                </a:ext>
              </a:extLst>
            </p:cNvPr>
            <p:cNvSpPr>
              <a:spLocks noChangeArrowheads="1"/>
            </p:cNvSpPr>
            <p:nvPr/>
          </p:nvSpPr>
          <p:spPr bwMode="auto">
            <a:xfrm>
              <a:off x="4285850" y="3027384"/>
              <a:ext cx="26718" cy="26718"/>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solidFill>
              <a:srgbClr val="F80000"/>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1798">
                <a:solidFill>
                  <a:schemeClr val="bg2">
                    <a:lumMod val="10000"/>
                  </a:schemeClr>
                </a:solidFill>
              </a:endParaRPr>
            </a:p>
          </p:txBody>
        </p:sp>
      </p:grpSp>
      <p:grpSp>
        <p:nvGrpSpPr>
          <p:cNvPr id="166" name="Group 165">
            <a:extLst>
              <a:ext uri="{FF2B5EF4-FFF2-40B4-BE49-F238E27FC236}">
                <a16:creationId xmlns:a16="http://schemas.microsoft.com/office/drawing/2014/main" id="{E3BB5C59-F20C-4E70-AC2A-8C1F28A314D7}"/>
              </a:ext>
            </a:extLst>
          </p:cNvPr>
          <p:cNvGrpSpPr/>
          <p:nvPr/>
        </p:nvGrpSpPr>
        <p:grpSpPr>
          <a:xfrm>
            <a:off x="6575983" y="4963783"/>
            <a:ext cx="467504" cy="426387"/>
            <a:chOff x="2540097" y="2103309"/>
            <a:chExt cx="639069" cy="695710"/>
          </a:xfrm>
        </p:grpSpPr>
        <p:grpSp>
          <p:nvGrpSpPr>
            <p:cNvPr id="168" name="Group 167">
              <a:extLst>
                <a:ext uri="{FF2B5EF4-FFF2-40B4-BE49-F238E27FC236}">
                  <a16:creationId xmlns:a16="http://schemas.microsoft.com/office/drawing/2014/main" id="{040541A0-B38E-4805-A721-D070C0023BE1}"/>
                </a:ext>
              </a:extLst>
            </p:cNvPr>
            <p:cNvGrpSpPr/>
            <p:nvPr/>
          </p:nvGrpSpPr>
          <p:grpSpPr>
            <a:xfrm>
              <a:off x="2617990" y="2212926"/>
              <a:ext cx="483282" cy="476476"/>
              <a:chOff x="1836738" y="4440238"/>
              <a:chExt cx="225425" cy="222250"/>
            </a:xfrm>
            <a:solidFill>
              <a:srgbClr val="F80000"/>
            </a:solidFill>
          </p:grpSpPr>
          <p:sp>
            <p:nvSpPr>
              <p:cNvPr id="170" name="Freeform 23">
                <a:extLst>
                  <a:ext uri="{FF2B5EF4-FFF2-40B4-BE49-F238E27FC236}">
                    <a16:creationId xmlns:a16="http://schemas.microsoft.com/office/drawing/2014/main" id="{823F638C-2F9D-4D0C-9E10-78F013B92427}"/>
                  </a:ext>
                </a:extLst>
              </p:cNvPr>
              <p:cNvSpPr>
                <a:spLocks noChangeArrowheads="1"/>
              </p:cNvSpPr>
              <p:nvPr/>
            </p:nvSpPr>
            <p:spPr bwMode="auto">
              <a:xfrm>
                <a:off x="1836738" y="4440238"/>
                <a:ext cx="55562" cy="58737"/>
              </a:xfrm>
              <a:custGeom>
                <a:avLst/>
                <a:gdLst>
                  <a:gd name="T0" fmla="*/ 77 w 156"/>
                  <a:gd name="T1" fmla="*/ 161 h 162"/>
                  <a:gd name="T2" fmla="*/ 0 w 156"/>
                  <a:gd name="T3" fmla="*/ 161 h 162"/>
                  <a:gd name="T4" fmla="*/ 0 w 156"/>
                  <a:gd name="T5" fmla="*/ 0 h 162"/>
                  <a:gd name="T6" fmla="*/ 155 w 156"/>
                  <a:gd name="T7" fmla="*/ 0 h 162"/>
                  <a:gd name="T8" fmla="*/ 155 w 156"/>
                  <a:gd name="T9" fmla="*/ 161 h 162"/>
                  <a:gd name="T10" fmla="*/ 77 w 156"/>
                  <a:gd name="T11" fmla="*/ 161 h 162"/>
                </a:gdLst>
                <a:ahLst/>
                <a:cxnLst>
                  <a:cxn ang="0">
                    <a:pos x="T0" y="T1"/>
                  </a:cxn>
                  <a:cxn ang="0">
                    <a:pos x="T2" y="T3"/>
                  </a:cxn>
                  <a:cxn ang="0">
                    <a:pos x="T4" y="T5"/>
                  </a:cxn>
                  <a:cxn ang="0">
                    <a:pos x="T6" y="T7"/>
                  </a:cxn>
                  <a:cxn ang="0">
                    <a:pos x="T8" y="T9"/>
                  </a:cxn>
                  <a:cxn ang="0">
                    <a:pos x="T10" y="T11"/>
                  </a:cxn>
                </a:cxnLst>
                <a:rect l="0" t="0" r="r" b="b"/>
                <a:pathLst>
                  <a:path w="156" h="162">
                    <a:moveTo>
                      <a:pt x="77" y="161"/>
                    </a:moveTo>
                    <a:lnTo>
                      <a:pt x="0" y="161"/>
                    </a:lnTo>
                    <a:lnTo>
                      <a:pt x="0" y="0"/>
                    </a:lnTo>
                    <a:lnTo>
                      <a:pt x="155" y="0"/>
                    </a:lnTo>
                    <a:lnTo>
                      <a:pt x="155" y="161"/>
                    </a:lnTo>
                    <a:lnTo>
                      <a:pt x="77" y="161"/>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71" name="Freeform 24">
                <a:extLst>
                  <a:ext uri="{FF2B5EF4-FFF2-40B4-BE49-F238E27FC236}">
                    <a16:creationId xmlns:a16="http://schemas.microsoft.com/office/drawing/2014/main" id="{5393AA47-E78A-40DD-8150-31983D253304}"/>
                  </a:ext>
                </a:extLst>
              </p:cNvPr>
              <p:cNvSpPr>
                <a:spLocks noChangeArrowheads="1"/>
              </p:cNvSpPr>
              <p:nvPr/>
            </p:nvSpPr>
            <p:spPr bwMode="auto">
              <a:xfrm>
                <a:off x="1911350" y="4440238"/>
                <a:ext cx="150813" cy="58737"/>
              </a:xfrm>
              <a:custGeom>
                <a:avLst/>
                <a:gdLst>
                  <a:gd name="T0" fmla="*/ 420 w 421"/>
                  <a:gd name="T1" fmla="*/ 161 h 162"/>
                  <a:gd name="T2" fmla="*/ 420 w 421"/>
                  <a:gd name="T3" fmla="*/ 0 h 162"/>
                  <a:gd name="T4" fmla="*/ 0 w 421"/>
                  <a:gd name="T5" fmla="*/ 0 h 162"/>
                  <a:gd name="T6" fmla="*/ 0 w 421"/>
                  <a:gd name="T7" fmla="*/ 161 h 162"/>
                  <a:gd name="T8" fmla="*/ 420 w 421"/>
                  <a:gd name="T9" fmla="*/ 161 h 162"/>
                  <a:gd name="T10" fmla="*/ 299 w 421"/>
                  <a:gd name="T11" fmla="*/ 62 h 162"/>
                  <a:gd name="T12" fmla="*/ 322 w 421"/>
                  <a:gd name="T13" fmla="*/ 62 h 162"/>
                  <a:gd name="T14" fmla="*/ 333 w 421"/>
                  <a:gd name="T15" fmla="*/ 85 h 162"/>
                  <a:gd name="T16" fmla="*/ 347 w 421"/>
                  <a:gd name="T17" fmla="*/ 62 h 162"/>
                  <a:gd name="T18" fmla="*/ 367 w 421"/>
                  <a:gd name="T19" fmla="*/ 62 h 162"/>
                  <a:gd name="T20" fmla="*/ 344 w 421"/>
                  <a:gd name="T21" fmla="*/ 93 h 162"/>
                  <a:gd name="T22" fmla="*/ 367 w 421"/>
                  <a:gd name="T23" fmla="*/ 127 h 162"/>
                  <a:gd name="T24" fmla="*/ 344 w 421"/>
                  <a:gd name="T25" fmla="*/ 127 h 162"/>
                  <a:gd name="T26" fmla="*/ 330 w 421"/>
                  <a:gd name="T27" fmla="*/ 102 h 162"/>
                  <a:gd name="T28" fmla="*/ 316 w 421"/>
                  <a:gd name="T29" fmla="*/ 127 h 162"/>
                  <a:gd name="T30" fmla="*/ 296 w 421"/>
                  <a:gd name="T31" fmla="*/ 127 h 162"/>
                  <a:gd name="T32" fmla="*/ 319 w 421"/>
                  <a:gd name="T33" fmla="*/ 90 h 162"/>
                  <a:gd name="T34" fmla="*/ 299 w 421"/>
                  <a:gd name="T35" fmla="*/ 62 h 162"/>
                  <a:gd name="T36" fmla="*/ 262 w 421"/>
                  <a:gd name="T37" fmla="*/ 110 h 162"/>
                  <a:gd name="T38" fmla="*/ 279 w 421"/>
                  <a:gd name="T39" fmla="*/ 110 h 162"/>
                  <a:gd name="T40" fmla="*/ 279 w 421"/>
                  <a:gd name="T41" fmla="*/ 127 h 162"/>
                  <a:gd name="T42" fmla="*/ 262 w 421"/>
                  <a:gd name="T43" fmla="*/ 127 h 162"/>
                  <a:gd name="T44" fmla="*/ 262 w 421"/>
                  <a:gd name="T45" fmla="*/ 110 h 162"/>
                  <a:gd name="T46" fmla="*/ 178 w 421"/>
                  <a:gd name="T47" fmla="*/ 62 h 162"/>
                  <a:gd name="T48" fmla="*/ 200 w 421"/>
                  <a:gd name="T49" fmla="*/ 62 h 162"/>
                  <a:gd name="T50" fmla="*/ 211 w 421"/>
                  <a:gd name="T51" fmla="*/ 85 h 162"/>
                  <a:gd name="T52" fmla="*/ 226 w 421"/>
                  <a:gd name="T53" fmla="*/ 62 h 162"/>
                  <a:gd name="T54" fmla="*/ 245 w 421"/>
                  <a:gd name="T55" fmla="*/ 62 h 162"/>
                  <a:gd name="T56" fmla="*/ 223 w 421"/>
                  <a:gd name="T57" fmla="*/ 93 h 162"/>
                  <a:gd name="T58" fmla="*/ 245 w 421"/>
                  <a:gd name="T59" fmla="*/ 127 h 162"/>
                  <a:gd name="T60" fmla="*/ 223 w 421"/>
                  <a:gd name="T61" fmla="*/ 127 h 162"/>
                  <a:gd name="T62" fmla="*/ 209 w 421"/>
                  <a:gd name="T63" fmla="*/ 102 h 162"/>
                  <a:gd name="T64" fmla="*/ 195 w 421"/>
                  <a:gd name="T65" fmla="*/ 127 h 162"/>
                  <a:gd name="T66" fmla="*/ 175 w 421"/>
                  <a:gd name="T67" fmla="*/ 127 h 162"/>
                  <a:gd name="T68" fmla="*/ 197 w 421"/>
                  <a:gd name="T69" fmla="*/ 90 h 162"/>
                  <a:gd name="T70" fmla="*/ 178 w 421"/>
                  <a:gd name="T71" fmla="*/ 62 h 162"/>
                  <a:gd name="T72" fmla="*/ 141 w 421"/>
                  <a:gd name="T73" fmla="*/ 110 h 162"/>
                  <a:gd name="T74" fmla="*/ 158 w 421"/>
                  <a:gd name="T75" fmla="*/ 110 h 162"/>
                  <a:gd name="T76" fmla="*/ 158 w 421"/>
                  <a:gd name="T77" fmla="*/ 127 h 162"/>
                  <a:gd name="T78" fmla="*/ 141 w 421"/>
                  <a:gd name="T79" fmla="*/ 127 h 162"/>
                  <a:gd name="T80" fmla="*/ 141 w 421"/>
                  <a:gd name="T81" fmla="*/ 110 h 162"/>
                  <a:gd name="T82" fmla="*/ 76 w 421"/>
                  <a:gd name="T83" fmla="*/ 62 h 162"/>
                  <a:gd name="T84" fmla="*/ 87 w 421"/>
                  <a:gd name="T85" fmla="*/ 85 h 162"/>
                  <a:gd name="T86" fmla="*/ 101 w 421"/>
                  <a:gd name="T87" fmla="*/ 62 h 162"/>
                  <a:gd name="T88" fmla="*/ 121 w 421"/>
                  <a:gd name="T89" fmla="*/ 62 h 162"/>
                  <a:gd name="T90" fmla="*/ 99 w 421"/>
                  <a:gd name="T91" fmla="*/ 93 h 162"/>
                  <a:gd name="T92" fmla="*/ 121 w 421"/>
                  <a:gd name="T93" fmla="*/ 127 h 162"/>
                  <a:gd name="T94" fmla="*/ 99 w 421"/>
                  <a:gd name="T95" fmla="*/ 127 h 162"/>
                  <a:gd name="T96" fmla="*/ 84 w 421"/>
                  <a:gd name="T97" fmla="*/ 102 h 162"/>
                  <a:gd name="T98" fmla="*/ 70 w 421"/>
                  <a:gd name="T99" fmla="*/ 127 h 162"/>
                  <a:gd name="T100" fmla="*/ 51 w 421"/>
                  <a:gd name="T101" fmla="*/ 127 h 162"/>
                  <a:gd name="T102" fmla="*/ 73 w 421"/>
                  <a:gd name="T103" fmla="*/ 90 h 162"/>
                  <a:gd name="T104" fmla="*/ 53 w 421"/>
                  <a:gd name="T105" fmla="*/ 59 h 162"/>
                  <a:gd name="T106" fmla="*/ 76 w 421"/>
                  <a:gd name="T107" fmla="*/ 59 h 162"/>
                  <a:gd name="T108" fmla="*/ 76 w 421"/>
                  <a:gd name="T109" fmla="*/ 6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21" h="162">
                    <a:moveTo>
                      <a:pt x="420" y="161"/>
                    </a:moveTo>
                    <a:lnTo>
                      <a:pt x="420" y="0"/>
                    </a:lnTo>
                    <a:lnTo>
                      <a:pt x="0" y="0"/>
                    </a:lnTo>
                    <a:lnTo>
                      <a:pt x="0" y="161"/>
                    </a:lnTo>
                    <a:lnTo>
                      <a:pt x="420" y="161"/>
                    </a:lnTo>
                    <a:close/>
                    <a:moveTo>
                      <a:pt x="299" y="62"/>
                    </a:moveTo>
                    <a:lnTo>
                      <a:pt x="322" y="62"/>
                    </a:lnTo>
                    <a:lnTo>
                      <a:pt x="333" y="85"/>
                    </a:lnTo>
                    <a:lnTo>
                      <a:pt x="347" y="62"/>
                    </a:lnTo>
                    <a:lnTo>
                      <a:pt x="367" y="62"/>
                    </a:lnTo>
                    <a:lnTo>
                      <a:pt x="344" y="93"/>
                    </a:lnTo>
                    <a:lnTo>
                      <a:pt x="367" y="127"/>
                    </a:lnTo>
                    <a:lnTo>
                      <a:pt x="344" y="127"/>
                    </a:lnTo>
                    <a:lnTo>
                      <a:pt x="330" y="102"/>
                    </a:lnTo>
                    <a:lnTo>
                      <a:pt x="316" y="127"/>
                    </a:lnTo>
                    <a:lnTo>
                      <a:pt x="296" y="127"/>
                    </a:lnTo>
                    <a:lnTo>
                      <a:pt x="319" y="90"/>
                    </a:lnTo>
                    <a:lnTo>
                      <a:pt x="299" y="62"/>
                    </a:lnTo>
                    <a:close/>
                    <a:moveTo>
                      <a:pt x="262" y="110"/>
                    </a:moveTo>
                    <a:lnTo>
                      <a:pt x="279" y="110"/>
                    </a:lnTo>
                    <a:lnTo>
                      <a:pt x="279" y="127"/>
                    </a:lnTo>
                    <a:lnTo>
                      <a:pt x="262" y="127"/>
                    </a:lnTo>
                    <a:lnTo>
                      <a:pt x="262" y="110"/>
                    </a:lnTo>
                    <a:close/>
                    <a:moveTo>
                      <a:pt x="178" y="62"/>
                    </a:moveTo>
                    <a:lnTo>
                      <a:pt x="200" y="62"/>
                    </a:lnTo>
                    <a:lnTo>
                      <a:pt x="211" y="85"/>
                    </a:lnTo>
                    <a:lnTo>
                      <a:pt x="226" y="62"/>
                    </a:lnTo>
                    <a:lnTo>
                      <a:pt x="245" y="62"/>
                    </a:lnTo>
                    <a:lnTo>
                      <a:pt x="223" y="93"/>
                    </a:lnTo>
                    <a:lnTo>
                      <a:pt x="245" y="127"/>
                    </a:lnTo>
                    <a:lnTo>
                      <a:pt x="223" y="127"/>
                    </a:lnTo>
                    <a:lnTo>
                      <a:pt x="209" y="102"/>
                    </a:lnTo>
                    <a:lnTo>
                      <a:pt x="195" y="127"/>
                    </a:lnTo>
                    <a:lnTo>
                      <a:pt x="175" y="127"/>
                    </a:lnTo>
                    <a:lnTo>
                      <a:pt x="197" y="90"/>
                    </a:lnTo>
                    <a:lnTo>
                      <a:pt x="178" y="62"/>
                    </a:lnTo>
                    <a:close/>
                    <a:moveTo>
                      <a:pt x="141" y="110"/>
                    </a:moveTo>
                    <a:lnTo>
                      <a:pt x="158" y="110"/>
                    </a:lnTo>
                    <a:lnTo>
                      <a:pt x="158" y="127"/>
                    </a:lnTo>
                    <a:lnTo>
                      <a:pt x="141" y="127"/>
                    </a:lnTo>
                    <a:lnTo>
                      <a:pt x="141" y="110"/>
                    </a:lnTo>
                    <a:close/>
                    <a:moveTo>
                      <a:pt x="76" y="62"/>
                    </a:moveTo>
                    <a:lnTo>
                      <a:pt x="87" y="85"/>
                    </a:lnTo>
                    <a:lnTo>
                      <a:pt x="101" y="62"/>
                    </a:lnTo>
                    <a:lnTo>
                      <a:pt x="121" y="62"/>
                    </a:lnTo>
                    <a:lnTo>
                      <a:pt x="99" y="93"/>
                    </a:lnTo>
                    <a:lnTo>
                      <a:pt x="121" y="127"/>
                    </a:lnTo>
                    <a:lnTo>
                      <a:pt x="99" y="127"/>
                    </a:lnTo>
                    <a:lnTo>
                      <a:pt x="84" y="102"/>
                    </a:lnTo>
                    <a:lnTo>
                      <a:pt x="70" y="127"/>
                    </a:lnTo>
                    <a:lnTo>
                      <a:pt x="51" y="127"/>
                    </a:lnTo>
                    <a:lnTo>
                      <a:pt x="73" y="90"/>
                    </a:lnTo>
                    <a:lnTo>
                      <a:pt x="53" y="59"/>
                    </a:lnTo>
                    <a:lnTo>
                      <a:pt x="76" y="59"/>
                    </a:lnTo>
                    <a:lnTo>
                      <a:pt x="76" y="62"/>
                    </a:lnTo>
                    <a:close/>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72" name="Freeform 25">
                <a:extLst>
                  <a:ext uri="{FF2B5EF4-FFF2-40B4-BE49-F238E27FC236}">
                    <a16:creationId xmlns:a16="http://schemas.microsoft.com/office/drawing/2014/main" id="{3ABE8774-D040-446B-97B5-4776236C9BAD}"/>
                  </a:ext>
                </a:extLst>
              </p:cNvPr>
              <p:cNvSpPr>
                <a:spLocks noChangeArrowheads="1"/>
              </p:cNvSpPr>
              <p:nvPr/>
            </p:nvSpPr>
            <p:spPr bwMode="auto">
              <a:xfrm>
                <a:off x="1836738" y="4522788"/>
                <a:ext cx="55562" cy="58737"/>
              </a:xfrm>
              <a:custGeom>
                <a:avLst/>
                <a:gdLst>
                  <a:gd name="T0" fmla="*/ 77 w 156"/>
                  <a:gd name="T1" fmla="*/ 161 h 162"/>
                  <a:gd name="T2" fmla="*/ 0 w 156"/>
                  <a:gd name="T3" fmla="*/ 161 h 162"/>
                  <a:gd name="T4" fmla="*/ 0 w 156"/>
                  <a:gd name="T5" fmla="*/ 0 h 162"/>
                  <a:gd name="T6" fmla="*/ 155 w 156"/>
                  <a:gd name="T7" fmla="*/ 0 h 162"/>
                  <a:gd name="T8" fmla="*/ 155 w 156"/>
                  <a:gd name="T9" fmla="*/ 161 h 162"/>
                  <a:gd name="T10" fmla="*/ 77 w 156"/>
                  <a:gd name="T11" fmla="*/ 161 h 162"/>
                </a:gdLst>
                <a:ahLst/>
                <a:cxnLst>
                  <a:cxn ang="0">
                    <a:pos x="T0" y="T1"/>
                  </a:cxn>
                  <a:cxn ang="0">
                    <a:pos x="T2" y="T3"/>
                  </a:cxn>
                  <a:cxn ang="0">
                    <a:pos x="T4" y="T5"/>
                  </a:cxn>
                  <a:cxn ang="0">
                    <a:pos x="T6" y="T7"/>
                  </a:cxn>
                  <a:cxn ang="0">
                    <a:pos x="T8" y="T9"/>
                  </a:cxn>
                  <a:cxn ang="0">
                    <a:pos x="T10" y="T11"/>
                  </a:cxn>
                </a:cxnLst>
                <a:rect l="0" t="0" r="r" b="b"/>
                <a:pathLst>
                  <a:path w="156" h="162">
                    <a:moveTo>
                      <a:pt x="77" y="161"/>
                    </a:moveTo>
                    <a:lnTo>
                      <a:pt x="0" y="161"/>
                    </a:lnTo>
                    <a:lnTo>
                      <a:pt x="0" y="0"/>
                    </a:lnTo>
                    <a:lnTo>
                      <a:pt x="155" y="0"/>
                    </a:lnTo>
                    <a:lnTo>
                      <a:pt x="155" y="161"/>
                    </a:lnTo>
                    <a:lnTo>
                      <a:pt x="77" y="161"/>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73" name="Freeform 26">
                <a:extLst>
                  <a:ext uri="{FF2B5EF4-FFF2-40B4-BE49-F238E27FC236}">
                    <a16:creationId xmlns:a16="http://schemas.microsoft.com/office/drawing/2014/main" id="{4662408B-8244-4D0E-AC50-6BE95F1C2A17}"/>
                  </a:ext>
                </a:extLst>
              </p:cNvPr>
              <p:cNvSpPr>
                <a:spLocks noChangeArrowheads="1"/>
              </p:cNvSpPr>
              <p:nvPr/>
            </p:nvSpPr>
            <p:spPr bwMode="auto">
              <a:xfrm>
                <a:off x="1911350" y="4522788"/>
                <a:ext cx="150813" cy="58737"/>
              </a:xfrm>
              <a:custGeom>
                <a:avLst/>
                <a:gdLst>
                  <a:gd name="T0" fmla="*/ 420 w 421"/>
                  <a:gd name="T1" fmla="*/ 161 h 162"/>
                  <a:gd name="T2" fmla="*/ 420 w 421"/>
                  <a:gd name="T3" fmla="*/ 0 h 162"/>
                  <a:gd name="T4" fmla="*/ 0 w 421"/>
                  <a:gd name="T5" fmla="*/ 0 h 162"/>
                  <a:gd name="T6" fmla="*/ 0 w 421"/>
                  <a:gd name="T7" fmla="*/ 161 h 162"/>
                  <a:gd name="T8" fmla="*/ 420 w 421"/>
                  <a:gd name="T9" fmla="*/ 161 h 162"/>
                  <a:gd name="T10" fmla="*/ 299 w 421"/>
                  <a:gd name="T11" fmla="*/ 53 h 162"/>
                  <a:gd name="T12" fmla="*/ 322 w 421"/>
                  <a:gd name="T13" fmla="*/ 53 h 162"/>
                  <a:gd name="T14" fmla="*/ 333 w 421"/>
                  <a:gd name="T15" fmla="*/ 76 h 162"/>
                  <a:gd name="T16" fmla="*/ 347 w 421"/>
                  <a:gd name="T17" fmla="*/ 53 h 162"/>
                  <a:gd name="T18" fmla="*/ 367 w 421"/>
                  <a:gd name="T19" fmla="*/ 53 h 162"/>
                  <a:gd name="T20" fmla="*/ 344 w 421"/>
                  <a:gd name="T21" fmla="*/ 84 h 162"/>
                  <a:gd name="T22" fmla="*/ 367 w 421"/>
                  <a:gd name="T23" fmla="*/ 118 h 162"/>
                  <a:gd name="T24" fmla="*/ 344 w 421"/>
                  <a:gd name="T25" fmla="*/ 118 h 162"/>
                  <a:gd name="T26" fmla="*/ 330 w 421"/>
                  <a:gd name="T27" fmla="*/ 93 h 162"/>
                  <a:gd name="T28" fmla="*/ 316 w 421"/>
                  <a:gd name="T29" fmla="*/ 118 h 162"/>
                  <a:gd name="T30" fmla="*/ 296 w 421"/>
                  <a:gd name="T31" fmla="*/ 118 h 162"/>
                  <a:gd name="T32" fmla="*/ 319 w 421"/>
                  <a:gd name="T33" fmla="*/ 82 h 162"/>
                  <a:gd name="T34" fmla="*/ 299 w 421"/>
                  <a:gd name="T35" fmla="*/ 53 h 162"/>
                  <a:gd name="T36" fmla="*/ 262 w 421"/>
                  <a:gd name="T37" fmla="*/ 101 h 162"/>
                  <a:gd name="T38" fmla="*/ 279 w 421"/>
                  <a:gd name="T39" fmla="*/ 101 h 162"/>
                  <a:gd name="T40" fmla="*/ 279 w 421"/>
                  <a:gd name="T41" fmla="*/ 118 h 162"/>
                  <a:gd name="T42" fmla="*/ 262 w 421"/>
                  <a:gd name="T43" fmla="*/ 118 h 162"/>
                  <a:gd name="T44" fmla="*/ 262 w 421"/>
                  <a:gd name="T45" fmla="*/ 101 h 162"/>
                  <a:gd name="T46" fmla="*/ 178 w 421"/>
                  <a:gd name="T47" fmla="*/ 53 h 162"/>
                  <a:gd name="T48" fmla="*/ 200 w 421"/>
                  <a:gd name="T49" fmla="*/ 53 h 162"/>
                  <a:gd name="T50" fmla="*/ 211 w 421"/>
                  <a:gd name="T51" fmla="*/ 76 h 162"/>
                  <a:gd name="T52" fmla="*/ 226 w 421"/>
                  <a:gd name="T53" fmla="*/ 53 h 162"/>
                  <a:gd name="T54" fmla="*/ 245 w 421"/>
                  <a:gd name="T55" fmla="*/ 53 h 162"/>
                  <a:gd name="T56" fmla="*/ 223 w 421"/>
                  <a:gd name="T57" fmla="*/ 84 h 162"/>
                  <a:gd name="T58" fmla="*/ 245 w 421"/>
                  <a:gd name="T59" fmla="*/ 118 h 162"/>
                  <a:gd name="T60" fmla="*/ 223 w 421"/>
                  <a:gd name="T61" fmla="*/ 118 h 162"/>
                  <a:gd name="T62" fmla="*/ 209 w 421"/>
                  <a:gd name="T63" fmla="*/ 93 h 162"/>
                  <a:gd name="T64" fmla="*/ 195 w 421"/>
                  <a:gd name="T65" fmla="*/ 118 h 162"/>
                  <a:gd name="T66" fmla="*/ 175 w 421"/>
                  <a:gd name="T67" fmla="*/ 118 h 162"/>
                  <a:gd name="T68" fmla="*/ 197 w 421"/>
                  <a:gd name="T69" fmla="*/ 82 h 162"/>
                  <a:gd name="T70" fmla="*/ 178 w 421"/>
                  <a:gd name="T71" fmla="*/ 53 h 162"/>
                  <a:gd name="T72" fmla="*/ 141 w 421"/>
                  <a:gd name="T73" fmla="*/ 101 h 162"/>
                  <a:gd name="T74" fmla="*/ 158 w 421"/>
                  <a:gd name="T75" fmla="*/ 101 h 162"/>
                  <a:gd name="T76" fmla="*/ 158 w 421"/>
                  <a:gd name="T77" fmla="*/ 118 h 162"/>
                  <a:gd name="T78" fmla="*/ 141 w 421"/>
                  <a:gd name="T79" fmla="*/ 118 h 162"/>
                  <a:gd name="T80" fmla="*/ 141 w 421"/>
                  <a:gd name="T81" fmla="*/ 101 h 162"/>
                  <a:gd name="T82" fmla="*/ 76 w 421"/>
                  <a:gd name="T83" fmla="*/ 53 h 162"/>
                  <a:gd name="T84" fmla="*/ 87 w 421"/>
                  <a:gd name="T85" fmla="*/ 76 h 162"/>
                  <a:gd name="T86" fmla="*/ 101 w 421"/>
                  <a:gd name="T87" fmla="*/ 53 h 162"/>
                  <a:gd name="T88" fmla="*/ 121 w 421"/>
                  <a:gd name="T89" fmla="*/ 53 h 162"/>
                  <a:gd name="T90" fmla="*/ 99 w 421"/>
                  <a:gd name="T91" fmla="*/ 84 h 162"/>
                  <a:gd name="T92" fmla="*/ 121 w 421"/>
                  <a:gd name="T93" fmla="*/ 118 h 162"/>
                  <a:gd name="T94" fmla="*/ 99 w 421"/>
                  <a:gd name="T95" fmla="*/ 118 h 162"/>
                  <a:gd name="T96" fmla="*/ 84 w 421"/>
                  <a:gd name="T97" fmla="*/ 93 h 162"/>
                  <a:gd name="T98" fmla="*/ 70 w 421"/>
                  <a:gd name="T99" fmla="*/ 118 h 162"/>
                  <a:gd name="T100" fmla="*/ 51 w 421"/>
                  <a:gd name="T101" fmla="*/ 118 h 162"/>
                  <a:gd name="T102" fmla="*/ 73 w 421"/>
                  <a:gd name="T103" fmla="*/ 82 h 162"/>
                  <a:gd name="T104" fmla="*/ 53 w 421"/>
                  <a:gd name="T105" fmla="*/ 50 h 162"/>
                  <a:gd name="T106" fmla="*/ 76 w 421"/>
                  <a:gd name="T107" fmla="*/ 50 h 162"/>
                  <a:gd name="T108" fmla="*/ 76 w 421"/>
                  <a:gd name="T109" fmla="*/ 53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21" h="162">
                    <a:moveTo>
                      <a:pt x="420" y="161"/>
                    </a:moveTo>
                    <a:lnTo>
                      <a:pt x="420" y="0"/>
                    </a:lnTo>
                    <a:lnTo>
                      <a:pt x="0" y="0"/>
                    </a:lnTo>
                    <a:lnTo>
                      <a:pt x="0" y="161"/>
                    </a:lnTo>
                    <a:lnTo>
                      <a:pt x="420" y="161"/>
                    </a:lnTo>
                    <a:close/>
                    <a:moveTo>
                      <a:pt x="299" y="53"/>
                    </a:moveTo>
                    <a:lnTo>
                      <a:pt x="322" y="53"/>
                    </a:lnTo>
                    <a:lnTo>
                      <a:pt x="333" y="76"/>
                    </a:lnTo>
                    <a:lnTo>
                      <a:pt x="347" y="53"/>
                    </a:lnTo>
                    <a:lnTo>
                      <a:pt x="367" y="53"/>
                    </a:lnTo>
                    <a:lnTo>
                      <a:pt x="344" y="84"/>
                    </a:lnTo>
                    <a:lnTo>
                      <a:pt x="367" y="118"/>
                    </a:lnTo>
                    <a:lnTo>
                      <a:pt x="344" y="118"/>
                    </a:lnTo>
                    <a:lnTo>
                      <a:pt x="330" y="93"/>
                    </a:lnTo>
                    <a:lnTo>
                      <a:pt x="316" y="118"/>
                    </a:lnTo>
                    <a:lnTo>
                      <a:pt x="296" y="118"/>
                    </a:lnTo>
                    <a:lnTo>
                      <a:pt x="319" y="82"/>
                    </a:lnTo>
                    <a:lnTo>
                      <a:pt x="299" y="53"/>
                    </a:lnTo>
                    <a:close/>
                    <a:moveTo>
                      <a:pt x="262" y="101"/>
                    </a:moveTo>
                    <a:lnTo>
                      <a:pt x="279" y="101"/>
                    </a:lnTo>
                    <a:lnTo>
                      <a:pt x="279" y="118"/>
                    </a:lnTo>
                    <a:lnTo>
                      <a:pt x="262" y="118"/>
                    </a:lnTo>
                    <a:lnTo>
                      <a:pt x="262" y="101"/>
                    </a:lnTo>
                    <a:close/>
                    <a:moveTo>
                      <a:pt x="178" y="53"/>
                    </a:moveTo>
                    <a:lnTo>
                      <a:pt x="200" y="53"/>
                    </a:lnTo>
                    <a:lnTo>
                      <a:pt x="211" y="76"/>
                    </a:lnTo>
                    <a:lnTo>
                      <a:pt x="226" y="53"/>
                    </a:lnTo>
                    <a:lnTo>
                      <a:pt x="245" y="53"/>
                    </a:lnTo>
                    <a:lnTo>
                      <a:pt x="223" y="84"/>
                    </a:lnTo>
                    <a:lnTo>
                      <a:pt x="245" y="118"/>
                    </a:lnTo>
                    <a:lnTo>
                      <a:pt x="223" y="118"/>
                    </a:lnTo>
                    <a:lnTo>
                      <a:pt x="209" y="93"/>
                    </a:lnTo>
                    <a:lnTo>
                      <a:pt x="195" y="118"/>
                    </a:lnTo>
                    <a:lnTo>
                      <a:pt x="175" y="118"/>
                    </a:lnTo>
                    <a:lnTo>
                      <a:pt x="197" y="82"/>
                    </a:lnTo>
                    <a:lnTo>
                      <a:pt x="178" y="53"/>
                    </a:lnTo>
                    <a:close/>
                    <a:moveTo>
                      <a:pt x="141" y="101"/>
                    </a:moveTo>
                    <a:lnTo>
                      <a:pt x="158" y="101"/>
                    </a:lnTo>
                    <a:lnTo>
                      <a:pt x="158" y="118"/>
                    </a:lnTo>
                    <a:lnTo>
                      <a:pt x="141" y="118"/>
                    </a:lnTo>
                    <a:lnTo>
                      <a:pt x="141" y="101"/>
                    </a:lnTo>
                    <a:close/>
                    <a:moveTo>
                      <a:pt x="76" y="53"/>
                    </a:moveTo>
                    <a:lnTo>
                      <a:pt x="87" y="76"/>
                    </a:lnTo>
                    <a:lnTo>
                      <a:pt x="101" y="53"/>
                    </a:lnTo>
                    <a:lnTo>
                      <a:pt x="121" y="53"/>
                    </a:lnTo>
                    <a:lnTo>
                      <a:pt x="99" y="84"/>
                    </a:lnTo>
                    <a:lnTo>
                      <a:pt x="121" y="118"/>
                    </a:lnTo>
                    <a:lnTo>
                      <a:pt x="99" y="118"/>
                    </a:lnTo>
                    <a:lnTo>
                      <a:pt x="84" y="93"/>
                    </a:lnTo>
                    <a:lnTo>
                      <a:pt x="70" y="118"/>
                    </a:lnTo>
                    <a:lnTo>
                      <a:pt x="51" y="118"/>
                    </a:lnTo>
                    <a:lnTo>
                      <a:pt x="73" y="82"/>
                    </a:lnTo>
                    <a:lnTo>
                      <a:pt x="53" y="50"/>
                    </a:lnTo>
                    <a:lnTo>
                      <a:pt x="76" y="50"/>
                    </a:lnTo>
                    <a:lnTo>
                      <a:pt x="76" y="53"/>
                    </a:lnTo>
                    <a:close/>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74" name="Freeform 27">
                <a:extLst>
                  <a:ext uri="{FF2B5EF4-FFF2-40B4-BE49-F238E27FC236}">
                    <a16:creationId xmlns:a16="http://schemas.microsoft.com/office/drawing/2014/main" id="{1EC76843-856D-4434-9CAF-C38D3AD5BA99}"/>
                  </a:ext>
                </a:extLst>
              </p:cNvPr>
              <p:cNvSpPr>
                <a:spLocks noChangeArrowheads="1"/>
              </p:cNvSpPr>
              <p:nvPr/>
            </p:nvSpPr>
            <p:spPr bwMode="auto">
              <a:xfrm>
                <a:off x="1911350" y="4603750"/>
                <a:ext cx="150813" cy="58738"/>
              </a:xfrm>
              <a:custGeom>
                <a:avLst/>
                <a:gdLst>
                  <a:gd name="T0" fmla="*/ 420 w 421"/>
                  <a:gd name="T1" fmla="*/ 161 h 162"/>
                  <a:gd name="T2" fmla="*/ 420 w 421"/>
                  <a:gd name="T3" fmla="*/ 0 h 162"/>
                  <a:gd name="T4" fmla="*/ 0 w 421"/>
                  <a:gd name="T5" fmla="*/ 0 h 162"/>
                  <a:gd name="T6" fmla="*/ 0 w 421"/>
                  <a:gd name="T7" fmla="*/ 161 h 162"/>
                  <a:gd name="T8" fmla="*/ 420 w 421"/>
                  <a:gd name="T9" fmla="*/ 161 h 162"/>
                  <a:gd name="T10" fmla="*/ 299 w 421"/>
                  <a:gd name="T11" fmla="*/ 45 h 162"/>
                  <a:gd name="T12" fmla="*/ 322 w 421"/>
                  <a:gd name="T13" fmla="*/ 45 h 162"/>
                  <a:gd name="T14" fmla="*/ 333 w 421"/>
                  <a:gd name="T15" fmla="*/ 68 h 162"/>
                  <a:gd name="T16" fmla="*/ 347 w 421"/>
                  <a:gd name="T17" fmla="*/ 45 h 162"/>
                  <a:gd name="T18" fmla="*/ 367 w 421"/>
                  <a:gd name="T19" fmla="*/ 45 h 162"/>
                  <a:gd name="T20" fmla="*/ 344 w 421"/>
                  <a:gd name="T21" fmla="*/ 76 h 162"/>
                  <a:gd name="T22" fmla="*/ 367 w 421"/>
                  <a:gd name="T23" fmla="*/ 110 h 162"/>
                  <a:gd name="T24" fmla="*/ 344 w 421"/>
                  <a:gd name="T25" fmla="*/ 110 h 162"/>
                  <a:gd name="T26" fmla="*/ 330 w 421"/>
                  <a:gd name="T27" fmla="*/ 85 h 162"/>
                  <a:gd name="T28" fmla="*/ 316 w 421"/>
                  <a:gd name="T29" fmla="*/ 110 h 162"/>
                  <a:gd name="T30" fmla="*/ 296 w 421"/>
                  <a:gd name="T31" fmla="*/ 110 h 162"/>
                  <a:gd name="T32" fmla="*/ 319 w 421"/>
                  <a:gd name="T33" fmla="*/ 74 h 162"/>
                  <a:gd name="T34" fmla="*/ 299 w 421"/>
                  <a:gd name="T35" fmla="*/ 45 h 162"/>
                  <a:gd name="T36" fmla="*/ 262 w 421"/>
                  <a:gd name="T37" fmla="*/ 93 h 162"/>
                  <a:gd name="T38" fmla="*/ 279 w 421"/>
                  <a:gd name="T39" fmla="*/ 93 h 162"/>
                  <a:gd name="T40" fmla="*/ 279 w 421"/>
                  <a:gd name="T41" fmla="*/ 110 h 162"/>
                  <a:gd name="T42" fmla="*/ 262 w 421"/>
                  <a:gd name="T43" fmla="*/ 110 h 162"/>
                  <a:gd name="T44" fmla="*/ 262 w 421"/>
                  <a:gd name="T45" fmla="*/ 93 h 162"/>
                  <a:gd name="T46" fmla="*/ 178 w 421"/>
                  <a:gd name="T47" fmla="*/ 45 h 162"/>
                  <a:gd name="T48" fmla="*/ 200 w 421"/>
                  <a:gd name="T49" fmla="*/ 45 h 162"/>
                  <a:gd name="T50" fmla="*/ 211 w 421"/>
                  <a:gd name="T51" fmla="*/ 68 h 162"/>
                  <a:gd name="T52" fmla="*/ 226 w 421"/>
                  <a:gd name="T53" fmla="*/ 45 h 162"/>
                  <a:gd name="T54" fmla="*/ 245 w 421"/>
                  <a:gd name="T55" fmla="*/ 45 h 162"/>
                  <a:gd name="T56" fmla="*/ 223 w 421"/>
                  <a:gd name="T57" fmla="*/ 76 h 162"/>
                  <a:gd name="T58" fmla="*/ 245 w 421"/>
                  <a:gd name="T59" fmla="*/ 110 h 162"/>
                  <a:gd name="T60" fmla="*/ 223 w 421"/>
                  <a:gd name="T61" fmla="*/ 110 h 162"/>
                  <a:gd name="T62" fmla="*/ 209 w 421"/>
                  <a:gd name="T63" fmla="*/ 85 h 162"/>
                  <a:gd name="T64" fmla="*/ 195 w 421"/>
                  <a:gd name="T65" fmla="*/ 110 h 162"/>
                  <a:gd name="T66" fmla="*/ 175 w 421"/>
                  <a:gd name="T67" fmla="*/ 110 h 162"/>
                  <a:gd name="T68" fmla="*/ 197 w 421"/>
                  <a:gd name="T69" fmla="*/ 74 h 162"/>
                  <a:gd name="T70" fmla="*/ 178 w 421"/>
                  <a:gd name="T71" fmla="*/ 45 h 162"/>
                  <a:gd name="T72" fmla="*/ 141 w 421"/>
                  <a:gd name="T73" fmla="*/ 93 h 162"/>
                  <a:gd name="T74" fmla="*/ 158 w 421"/>
                  <a:gd name="T75" fmla="*/ 93 h 162"/>
                  <a:gd name="T76" fmla="*/ 158 w 421"/>
                  <a:gd name="T77" fmla="*/ 110 h 162"/>
                  <a:gd name="T78" fmla="*/ 141 w 421"/>
                  <a:gd name="T79" fmla="*/ 110 h 162"/>
                  <a:gd name="T80" fmla="*/ 141 w 421"/>
                  <a:gd name="T81" fmla="*/ 93 h 162"/>
                  <a:gd name="T82" fmla="*/ 76 w 421"/>
                  <a:gd name="T83" fmla="*/ 45 h 162"/>
                  <a:gd name="T84" fmla="*/ 87 w 421"/>
                  <a:gd name="T85" fmla="*/ 68 h 162"/>
                  <a:gd name="T86" fmla="*/ 101 w 421"/>
                  <a:gd name="T87" fmla="*/ 45 h 162"/>
                  <a:gd name="T88" fmla="*/ 121 w 421"/>
                  <a:gd name="T89" fmla="*/ 45 h 162"/>
                  <a:gd name="T90" fmla="*/ 99 w 421"/>
                  <a:gd name="T91" fmla="*/ 76 h 162"/>
                  <a:gd name="T92" fmla="*/ 121 w 421"/>
                  <a:gd name="T93" fmla="*/ 110 h 162"/>
                  <a:gd name="T94" fmla="*/ 99 w 421"/>
                  <a:gd name="T95" fmla="*/ 110 h 162"/>
                  <a:gd name="T96" fmla="*/ 87 w 421"/>
                  <a:gd name="T97" fmla="*/ 85 h 162"/>
                  <a:gd name="T98" fmla="*/ 73 w 421"/>
                  <a:gd name="T99" fmla="*/ 110 h 162"/>
                  <a:gd name="T100" fmla="*/ 53 w 421"/>
                  <a:gd name="T101" fmla="*/ 110 h 162"/>
                  <a:gd name="T102" fmla="*/ 76 w 421"/>
                  <a:gd name="T103" fmla="*/ 74 h 162"/>
                  <a:gd name="T104" fmla="*/ 56 w 421"/>
                  <a:gd name="T105" fmla="*/ 43 h 162"/>
                  <a:gd name="T106" fmla="*/ 76 w 421"/>
                  <a:gd name="T107" fmla="*/ 43 h 162"/>
                  <a:gd name="T108" fmla="*/ 76 w 421"/>
                  <a:gd name="T109" fmla="*/ 45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21" h="162">
                    <a:moveTo>
                      <a:pt x="420" y="161"/>
                    </a:moveTo>
                    <a:lnTo>
                      <a:pt x="420" y="0"/>
                    </a:lnTo>
                    <a:lnTo>
                      <a:pt x="0" y="0"/>
                    </a:lnTo>
                    <a:lnTo>
                      <a:pt x="0" y="161"/>
                    </a:lnTo>
                    <a:lnTo>
                      <a:pt x="420" y="161"/>
                    </a:lnTo>
                    <a:close/>
                    <a:moveTo>
                      <a:pt x="299" y="45"/>
                    </a:moveTo>
                    <a:lnTo>
                      <a:pt x="322" y="45"/>
                    </a:lnTo>
                    <a:lnTo>
                      <a:pt x="333" y="68"/>
                    </a:lnTo>
                    <a:lnTo>
                      <a:pt x="347" y="45"/>
                    </a:lnTo>
                    <a:lnTo>
                      <a:pt x="367" y="45"/>
                    </a:lnTo>
                    <a:lnTo>
                      <a:pt x="344" y="76"/>
                    </a:lnTo>
                    <a:lnTo>
                      <a:pt x="367" y="110"/>
                    </a:lnTo>
                    <a:lnTo>
                      <a:pt x="344" y="110"/>
                    </a:lnTo>
                    <a:lnTo>
                      <a:pt x="330" y="85"/>
                    </a:lnTo>
                    <a:lnTo>
                      <a:pt x="316" y="110"/>
                    </a:lnTo>
                    <a:lnTo>
                      <a:pt x="296" y="110"/>
                    </a:lnTo>
                    <a:lnTo>
                      <a:pt x="319" y="74"/>
                    </a:lnTo>
                    <a:lnTo>
                      <a:pt x="299" y="45"/>
                    </a:lnTo>
                    <a:close/>
                    <a:moveTo>
                      <a:pt x="262" y="93"/>
                    </a:moveTo>
                    <a:lnTo>
                      <a:pt x="279" y="93"/>
                    </a:lnTo>
                    <a:lnTo>
                      <a:pt x="279" y="110"/>
                    </a:lnTo>
                    <a:lnTo>
                      <a:pt x="262" y="110"/>
                    </a:lnTo>
                    <a:lnTo>
                      <a:pt x="262" y="93"/>
                    </a:lnTo>
                    <a:close/>
                    <a:moveTo>
                      <a:pt x="178" y="45"/>
                    </a:moveTo>
                    <a:lnTo>
                      <a:pt x="200" y="45"/>
                    </a:lnTo>
                    <a:lnTo>
                      <a:pt x="211" y="68"/>
                    </a:lnTo>
                    <a:lnTo>
                      <a:pt x="226" y="45"/>
                    </a:lnTo>
                    <a:lnTo>
                      <a:pt x="245" y="45"/>
                    </a:lnTo>
                    <a:lnTo>
                      <a:pt x="223" y="76"/>
                    </a:lnTo>
                    <a:lnTo>
                      <a:pt x="245" y="110"/>
                    </a:lnTo>
                    <a:lnTo>
                      <a:pt x="223" y="110"/>
                    </a:lnTo>
                    <a:lnTo>
                      <a:pt x="209" y="85"/>
                    </a:lnTo>
                    <a:lnTo>
                      <a:pt x="195" y="110"/>
                    </a:lnTo>
                    <a:lnTo>
                      <a:pt x="175" y="110"/>
                    </a:lnTo>
                    <a:lnTo>
                      <a:pt x="197" y="74"/>
                    </a:lnTo>
                    <a:lnTo>
                      <a:pt x="178" y="45"/>
                    </a:lnTo>
                    <a:close/>
                    <a:moveTo>
                      <a:pt x="141" y="93"/>
                    </a:moveTo>
                    <a:lnTo>
                      <a:pt x="158" y="93"/>
                    </a:lnTo>
                    <a:lnTo>
                      <a:pt x="158" y="110"/>
                    </a:lnTo>
                    <a:lnTo>
                      <a:pt x="141" y="110"/>
                    </a:lnTo>
                    <a:lnTo>
                      <a:pt x="141" y="93"/>
                    </a:lnTo>
                    <a:close/>
                    <a:moveTo>
                      <a:pt x="76" y="45"/>
                    </a:moveTo>
                    <a:lnTo>
                      <a:pt x="87" y="68"/>
                    </a:lnTo>
                    <a:lnTo>
                      <a:pt x="101" y="45"/>
                    </a:lnTo>
                    <a:lnTo>
                      <a:pt x="121" y="45"/>
                    </a:lnTo>
                    <a:lnTo>
                      <a:pt x="99" y="76"/>
                    </a:lnTo>
                    <a:lnTo>
                      <a:pt x="121" y="110"/>
                    </a:lnTo>
                    <a:lnTo>
                      <a:pt x="99" y="110"/>
                    </a:lnTo>
                    <a:lnTo>
                      <a:pt x="87" y="85"/>
                    </a:lnTo>
                    <a:lnTo>
                      <a:pt x="73" y="110"/>
                    </a:lnTo>
                    <a:lnTo>
                      <a:pt x="53" y="110"/>
                    </a:lnTo>
                    <a:lnTo>
                      <a:pt x="76" y="74"/>
                    </a:lnTo>
                    <a:lnTo>
                      <a:pt x="56" y="43"/>
                    </a:lnTo>
                    <a:lnTo>
                      <a:pt x="76" y="43"/>
                    </a:lnTo>
                    <a:lnTo>
                      <a:pt x="76" y="45"/>
                    </a:lnTo>
                    <a:close/>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75" name="Freeform 28">
                <a:extLst>
                  <a:ext uri="{FF2B5EF4-FFF2-40B4-BE49-F238E27FC236}">
                    <a16:creationId xmlns:a16="http://schemas.microsoft.com/office/drawing/2014/main" id="{B990D108-B5EC-4FDB-ADDB-F3C98F332EC9}"/>
                  </a:ext>
                </a:extLst>
              </p:cNvPr>
              <p:cNvSpPr>
                <a:spLocks noChangeArrowheads="1"/>
              </p:cNvSpPr>
              <p:nvPr/>
            </p:nvSpPr>
            <p:spPr bwMode="auto">
              <a:xfrm>
                <a:off x="1836738" y="4603750"/>
                <a:ext cx="55562" cy="58738"/>
              </a:xfrm>
              <a:custGeom>
                <a:avLst/>
                <a:gdLst>
                  <a:gd name="T0" fmla="*/ 77 w 156"/>
                  <a:gd name="T1" fmla="*/ 161 h 162"/>
                  <a:gd name="T2" fmla="*/ 0 w 156"/>
                  <a:gd name="T3" fmla="*/ 161 h 162"/>
                  <a:gd name="T4" fmla="*/ 0 w 156"/>
                  <a:gd name="T5" fmla="*/ 0 h 162"/>
                  <a:gd name="T6" fmla="*/ 155 w 156"/>
                  <a:gd name="T7" fmla="*/ 0 h 162"/>
                  <a:gd name="T8" fmla="*/ 155 w 156"/>
                  <a:gd name="T9" fmla="*/ 161 h 162"/>
                  <a:gd name="T10" fmla="*/ 77 w 156"/>
                  <a:gd name="T11" fmla="*/ 161 h 162"/>
                </a:gdLst>
                <a:ahLst/>
                <a:cxnLst>
                  <a:cxn ang="0">
                    <a:pos x="T0" y="T1"/>
                  </a:cxn>
                  <a:cxn ang="0">
                    <a:pos x="T2" y="T3"/>
                  </a:cxn>
                  <a:cxn ang="0">
                    <a:pos x="T4" y="T5"/>
                  </a:cxn>
                  <a:cxn ang="0">
                    <a:pos x="T6" y="T7"/>
                  </a:cxn>
                  <a:cxn ang="0">
                    <a:pos x="T8" y="T9"/>
                  </a:cxn>
                  <a:cxn ang="0">
                    <a:pos x="T10" y="T11"/>
                  </a:cxn>
                </a:cxnLst>
                <a:rect l="0" t="0" r="r" b="b"/>
                <a:pathLst>
                  <a:path w="156" h="162">
                    <a:moveTo>
                      <a:pt x="77" y="161"/>
                    </a:moveTo>
                    <a:lnTo>
                      <a:pt x="0" y="161"/>
                    </a:lnTo>
                    <a:lnTo>
                      <a:pt x="0" y="0"/>
                    </a:lnTo>
                    <a:lnTo>
                      <a:pt x="155" y="0"/>
                    </a:lnTo>
                    <a:lnTo>
                      <a:pt x="155" y="161"/>
                    </a:lnTo>
                    <a:lnTo>
                      <a:pt x="77" y="161"/>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76" name="Freeform 161">
                <a:extLst>
                  <a:ext uri="{FF2B5EF4-FFF2-40B4-BE49-F238E27FC236}">
                    <a16:creationId xmlns:a16="http://schemas.microsoft.com/office/drawing/2014/main" id="{4ED42DDF-6117-4858-BA54-1AF6A1374234}"/>
                  </a:ext>
                </a:extLst>
              </p:cNvPr>
              <p:cNvSpPr>
                <a:spLocks noChangeArrowheads="1"/>
              </p:cNvSpPr>
              <p:nvPr/>
            </p:nvSpPr>
            <p:spPr bwMode="auto">
              <a:xfrm>
                <a:off x="1836738" y="4440238"/>
                <a:ext cx="55562" cy="58737"/>
              </a:xfrm>
              <a:custGeom>
                <a:avLst/>
                <a:gdLst>
                  <a:gd name="T0" fmla="*/ 77 w 156"/>
                  <a:gd name="T1" fmla="*/ 161 h 162"/>
                  <a:gd name="T2" fmla="*/ 0 w 156"/>
                  <a:gd name="T3" fmla="*/ 161 h 162"/>
                  <a:gd name="T4" fmla="*/ 0 w 156"/>
                  <a:gd name="T5" fmla="*/ 0 h 162"/>
                  <a:gd name="T6" fmla="*/ 155 w 156"/>
                  <a:gd name="T7" fmla="*/ 0 h 162"/>
                  <a:gd name="T8" fmla="*/ 155 w 156"/>
                  <a:gd name="T9" fmla="*/ 161 h 162"/>
                  <a:gd name="T10" fmla="*/ 77 w 156"/>
                  <a:gd name="T11" fmla="*/ 161 h 162"/>
                </a:gdLst>
                <a:ahLst/>
                <a:cxnLst>
                  <a:cxn ang="0">
                    <a:pos x="T0" y="T1"/>
                  </a:cxn>
                  <a:cxn ang="0">
                    <a:pos x="T2" y="T3"/>
                  </a:cxn>
                  <a:cxn ang="0">
                    <a:pos x="T4" y="T5"/>
                  </a:cxn>
                  <a:cxn ang="0">
                    <a:pos x="T6" y="T7"/>
                  </a:cxn>
                  <a:cxn ang="0">
                    <a:pos x="T8" y="T9"/>
                  </a:cxn>
                  <a:cxn ang="0">
                    <a:pos x="T10" y="T11"/>
                  </a:cxn>
                </a:cxnLst>
                <a:rect l="0" t="0" r="r" b="b"/>
                <a:pathLst>
                  <a:path w="156" h="162">
                    <a:moveTo>
                      <a:pt x="77" y="161"/>
                    </a:moveTo>
                    <a:lnTo>
                      <a:pt x="0" y="161"/>
                    </a:lnTo>
                    <a:lnTo>
                      <a:pt x="0" y="0"/>
                    </a:lnTo>
                    <a:lnTo>
                      <a:pt x="155" y="0"/>
                    </a:lnTo>
                    <a:lnTo>
                      <a:pt x="155" y="161"/>
                    </a:lnTo>
                    <a:lnTo>
                      <a:pt x="77" y="161"/>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77" name="Freeform 162">
                <a:extLst>
                  <a:ext uri="{FF2B5EF4-FFF2-40B4-BE49-F238E27FC236}">
                    <a16:creationId xmlns:a16="http://schemas.microsoft.com/office/drawing/2014/main" id="{BFA21056-9F04-499F-B632-5436D2752D9E}"/>
                  </a:ext>
                </a:extLst>
              </p:cNvPr>
              <p:cNvSpPr>
                <a:spLocks noChangeArrowheads="1"/>
              </p:cNvSpPr>
              <p:nvPr/>
            </p:nvSpPr>
            <p:spPr bwMode="auto">
              <a:xfrm>
                <a:off x="1911350" y="4440238"/>
                <a:ext cx="150813" cy="58737"/>
              </a:xfrm>
              <a:custGeom>
                <a:avLst/>
                <a:gdLst>
                  <a:gd name="T0" fmla="*/ 420 w 421"/>
                  <a:gd name="T1" fmla="*/ 161 h 162"/>
                  <a:gd name="T2" fmla="*/ 420 w 421"/>
                  <a:gd name="T3" fmla="*/ 0 h 162"/>
                  <a:gd name="T4" fmla="*/ 0 w 421"/>
                  <a:gd name="T5" fmla="*/ 0 h 162"/>
                  <a:gd name="T6" fmla="*/ 0 w 421"/>
                  <a:gd name="T7" fmla="*/ 161 h 162"/>
                  <a:gd name="T8" fmla="*/ 420 w 421"/>
                  <a:gd name="T9" fmla="*/ 161 h 162"/>
                  <a:gd name="T10" fmla="*/ 299 w 421"/>
                  <a:gd name="T11" fmla="*/ 62 h 162"/>
                  <a:gd name="T12" fmla="*/ 322 w 421"/>
                  <a:gd name="T13" fmla="*/ 62 h 162"/>
                  <a:gd name="T14" fmla="*/ 333 w 421"/>
                  <a:gd name="T15" fmla="*/ 85 h 162"/>
                  <a:gd name="T16" fmla="*/ 347 w 421"/>
                  <a:gd name="T17" fmla="*/ 62 h 162"/>
                  <a:gd name="T18" fmla="*/ 367 w 421"/>
                  <a:gd name="T19" fmla="*/ 62 h 162"/>
                  <a:gd name="T20" fmla="*/ 344 w 421"/>
                  <a:gd name="T21" fmla="*/ 93 h 162"/>
                  <a:gd name="T22" fmla="*/ 367 w 421"/>
                  <a:gd name="T23" fmla="*/ 127 h 162"/>
                  <a:gd name="T24" fmla="*/ 344 w 421"/>
                  <a:gd name="T25" fmla="*/ 127 h 162"/>
                  <a:gd name="T26" fmla="*/ 330 w 421"/>
                  <a:gd name="T27" fmla="*/ 102 h 162"/>
                  <a:gd name="T28" fmla="*/ 316 w 421"/>
                  <a:gd name="T29" fmla="*/ 127 h 162"/>
                  <a:gd name="T30" fmla="*/ 296 w 421"/>
                  <a:gd name="T31" fmla="*/ 127 h 162"/>
                  <a:gd name="T32" fmla="*/ 319 w 421"/>
                  <a:gd name="T33" fmla="*/ 90 h 162"/>
                  <a:gd name="T34" fmla="*/ 299 w 421"/>
                  <a:gd name="T35" fmla="*/ 62 h 162"/>
                  <a:gd name="T36" fmla="*/ 262 w 421"/>
                  <a:gd name="T37" fmla="*/ 110 h 162"/>
                  <a:gd name="T38" fmla="*/ 279 w 421"/>
                  <a:gd name="T39" fmla="*/ 110 h 162"/>
                  <a:gd name="T40" fmla="*/ 279 w 421"/>
                  <a:gd name="T41" fmla="*/ 127 h 162"/>
                  <a:gd name="T42" fmla="*/ 262 w 421"/>
                  <a:gd name="T43" fmla="*/ 127 h 162"/>
                  <a:gd name="T44" fmla="*/ 262 w 421"/>
                  <a:gd name="T45" fmla="*/ 110 h 162"/>
                  <a:gd name="T46" fmla="*/ 178 w 421"/>
                  <a:gd name="T47" fmla="*/ 62 h 162"/>
                  <a:gd name="T48" fmla="*/ 200 w 421"/>
                  <a:gd name="T49" fmla="*/ 62 h 162"/>
                  <a:gd name="T50" fmla="*/ 211 w 421"/>
                  <a:gd name="T51" fmla="*/ 85 h 162"/>
                  <a:gd name="T52" fmla="*/ 226 w 421"/>
                  <a:gd name="T53" fmla="*/ 62 h 162"/>
                  <a:gd name="T54" fmla="*/ 245 w 421"/>
                  <a:gd name="T55" fmla="*/ 62 h 162"/>
                  <a:gd name="T56" fmla="*/ 223 w 421"/>
                  <a:gd name="T57" fmla="*/ 93 h 162"/>
                  <a:gd name="T58" fmla="*/ 245 w 421"/>
                  <a:gd name="T59" fmla="*/ 127 h 162"/>
                  <a:gd name="T60" fmla="*/ 223 w 421"/>
                  <a:gd name="T61" fmla="*/ 127 h 162"/>
                  <a:gd name="T62" fmla="*/ 209 w 421"/>
                  <a:gd name="T63" fmla="*/ 102 h 162"/>
                  <a:gd name="T64" fmla="*/ 195 w 421"/>
                  <a:gd name="T65" fmla="*/ 127 h 162"/>
                  <a:gd name="T66" fmla="*/ 175 w 421"/>
                  <a:gd name="T67" fmla="*/ 127 h 162"/>
                  <a:gd name="T68" fmla="*/ 197 w 421"/>
                  <a:gd name="T69" fmla="*/ 90 h 162"/>
                  <a:gd name="T70" fmla="*/ 178 w 421"/>
                  <a:gd name="T71" fmla="*/ 62 h 162"/>
                  <a:gd name="T72" fmla="*/ 141 w 421"/>
                  <a:gd name="T73" fmla="*/ 110 h 162"/>
                  <a:gd name="T74" fmla="*/ 158 w 421"/>
                  <a:gd name="T75" fmla="*/ 110 h 162"/>
                  <a:gd name="T76" fmla="*/ 158 w 421"/>
                  <a:gd name="T77" fmla="*/ 127 h 162"/>
                  <a:gd name="T78" fmla="*/ 141 w 421"/>
                  <a:gd name="T79" fmla="*/ 127 h 162"/>
                  <a:gd name="T80" fmla="*/ 141 w 421"/>
                  <a:gd name="T81" fmla="*/ 110 h 162"/>
                  <a:gd name="T82" fmla="*/ 76 w 421"/>
                  <a:gd name="T83" fmla="*/ 62 h 162"/>
                  <a:gd name="T84" fmla="*/ 87 w 421"/>
                  <a:gd name="T85" fmla="*/ 85 h 162"/>
                  <a:gd name="T86" fmla="*/ 101 w 421"/>
                  <a:gd name="T87" fmla="*/ 62 h 162"/>
                  <a:gd name="T88" fmla="*/ 121 w 421"/>
                  <a:gd name="T89" fmla="*/ 62 h 162"/>
                  <a:gd name="T90" fmla="*/ 99 w 421"/>
                  <a:gd name="T91" fmla="*/ 93 h 162"/>
                  <a:gd name="T92" fmla="*/ 121 w 421"/>
                  <a:gd name="T93" fmla="*/ 127 h 162"/>
                  <a:gd name="T94" fmla="*/ 99 w 421"/>
                  <a:gd name="T95" fmla="*/ 127 h 162"/>
                  <a:gd name="T96" fmla="*/ 84 w 421"/>
                  <a:gd name="T97" fmla="*/ 102 h 162"/>
                  <a:gd name="T98" fmla="*/ 70 w 421"/>
                  <a:gd name="T99" fmla="*/ 127 h 162"/>
                  <a:gd name="T100" fmla="*/ 51 w 421"/>
                  <a:gd name="T101" fmla="*/ 127 h 162"/>
                  <a:gd name="T102" fmla="*/ 73 w 421"/>
                  <a:gd name="T103" fmla="*/ 90 h 162"/>
                  <a:gd name="T104" fmla="*/ 53 w 421"/>
                  <a:gd name="T105" fmla="*/ 59 h 162"/>
                  <a:gd name="T106" fmla="*/ 76 w 421"/>
                  <a:gd name="T107" fmla="*/ 59 h 162"/>
                  <a:gd name="T108" fmla="*/ 76 w 421"/>
                  <a:gd name="T109" fmla="*/ 6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21" h="162">
                    <a:moveTo>
                      <a:pt x="420" y="161"/>
                    </a:moveTo>
                    <a:lnTo>
                      <a:pt x="420" y="0"/>
                    </a:lnTo>
                    <a:lnTo>
                      <a:pt x="0" y="0"/>
                    </a:lnTo>
                    <a:lnTo>
                      <a:pt x="0" y="161"/>
                    </a:lnTo>
                    <a:lnTo>
                      <a:pt x="420" y="161"/>
                    </a:lnTo>
                    <a:close/>
                    <a:moveTo>
                      <a:pt x="299" y="62"/>
                    </a:moveTo>
                    <a:lnTo>
                      <a:pt x="322" y="62"/>
                    </a:lnTo>
                    <a:lnTo>
                      <a:pt x="333" y="85"/>
                    </a:lnTo>
                    <a:lnTo>
                      <a:pt x="347" y="62"/>
                    </a:lnTo>
                    <a:lnTo>
                      <a:pt x="367" y="62"/>
                    </a:lnTo>
                    <a:lnTo>
                      <a:pt x="344" y="93"/>
                    </a:lnTo>
                    <a:lnTo>
                      <a:pt x="367" y="127"/>
                    </a:lnTo>
                    <a:lnTo>
                      <a:pt x="344" y="127"/>
                    </a:lnTo>
                    <a:lnTo>
                      <a:pt x="330" y="102"/>
                    </a:lnTo>
                    <a:lnTo>
                      <a:pt x="316" y="127"/>
                    </a:lnTo>
                    <a:lnTo>
                      <a:pt x="296" y="127"/>
                    </a:lnTo>
                    <a:lnTo>
                      <a:pt x="319" y="90"/>
                    </a:lnTo>
                    <a:lnTo>
                      <a:pt x="299" y="62"/>
                    </a:lnTo>
                    <a:close/>
                    <a:moveTo>
                      <a:pt x="262" y="110"/>
                    </a:moveTo>
                    <a:lnTo>
                      <a:pt x="279" y="110"/>
                    </a:lnTo>
                    <a:lnTo>
                      <a:pt x="279" y="127"/>
                    </a:lnTo>
                    <a:lnTo>
                      <a:pt x="262" y="127"/>
                    </a:lnTo>
                    <a:lnTo>
                      <a:pt x="262" y="110"/>
                    </a:lnTo>
                    <a:close/>
                    <a:moveTo>
                      <a:pt x="178" y="62"/>
                    </a:moveTo>
                    <a:lnTo>
                      <a:pt x="200" y="62"/>
                    </a:lnTo>
                    <a:lnTo>
                      <a:pt x="211" y="85"/>
                    </a:lnTo>
                    <a:lnTo>
                      <a:pt x="226" y="62"/>
                    </a:lnTo>
                    <a:lnTo>
                      <a:pt x="245" y="62"/>
                    </a:lnTo>
                    <a:lnTo>
                      <a:pt x="223" y="93"/>
                    </a:lnTo>
                    <a:lnTo>
                      <a:pt x="245" y="127"/>
                    </a:lnTo>
                    <a:lnTo>
                      <a:pt x="223" y="127"/>
                    </a:lnTo>
                    <a:lnTo>
                      <a:pt x="209" y="102"/>
                    </a:lnTo>
                    <a:lnTo>
                      <a:pt x="195" y="127"/>
                    </a:lnTo>
                    <a:lnTo>
                      <a:pt x="175" y="127"/>
                    </a:lnTo>
                    <a:lnTo>
                      <a:pt x="197" y="90"/>
                    </a:lnTo>
                    <a:lnTo>
                      <a:pt x="178" y="62"/>
                    </a:lnTo>
                    <a:close/>
                    <a:moveTo>
                      <a:pt x="141" y="110"/>
                    </a:moveTo>
                    <a:lnTo>
                      <a:pt x="158" y="110"/>
                    </a:lnTo>
                    <a:lnTo>
                      <a:pt x="158" y="127"/>
                    </a:lnTo>
                    <a:lnTo>
                      <a:pt x="141" y="127"/>
                    </a:lnTo>
                    <a:lnTo>
                      <a:pt x="141" y="110"/>
                    </a:lnTo>
                    <a:close/>
                    <a:moveTo>
                      <a:pt x="76" y="62"/>
                    </a:moveTo>
                    <a:lnTo>
                      <a:pt x="87" y="85"/>
                    </a:lnTo>
                    <a:lnTo>
                      <a:pt x="101" y="62"/>
                    </a:lnTo>
                    <a:lnTo>
                      <a:pt x="121" y="62"/>
                    </a:lnTo>
                    <a:lnTo>
                      <a:pt x="99" y="93"/>
                    </a:lnTo>
                    <a:lnTo>
                      <a:pt x="121" y="127"/>
                    </a:lnTo>
                    <a:lnTo>
                      <a:pt x="99" y="127"/>
                    </a:lnTo>
                    <a:lnTo>
                      <a:pt x="84" y="102"/>
                    </a:lnTo>
                    <a:lnTo>
                      <a:pt x="70" y="127"/>
                    </a:lnTo>
                    <a:lnTo>
                      <a:pt x="51" y="127"/>
                    </a:lnTo>
                    <a:lnTo>
                      <a:pt x="73" y="90"/>
                    </a:lnTo>
                    <a:lnTo>
                      <a:pt x="53" y="59"/>
                    </a:lnTo>
                    <a:lnTo>
                      <a:pt x="76" y="59"/>
                    </a:lnTo>
                    <a:lnTo>
                      <a:pt x="76" y="62"/>
                    </a:lnTo>
                    <a:close/>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78" name="Freeform 163">
                <a:extLst>
                  <a:ext uri="{FF2B5EF4-FFF2-40B4-BE49-F238E27FC236}">
                    <a16:creationId xmlns:a16="http://schemas.microsoft.com/office/drawing/2014/main" id="{3D8BED21-55D9-4C05-8529-6EDDF1CBE6B9}"/>
                  </a:ext>
                </a:extLst>
              </p:cNvPr>
              <p:cNvSpPr>
                <a:spLocks noChangeArrowheads="1"/>
              </p:cNvSpPr>
              <p:nvPr/>
            </p:nvSpPr>
            <p:spPr bwMode="auto">
              <a:xfrm>
                <a:off x="1836738" y="4522788"/>
                <a:ext cx="55562" cy="58737"/>
              </a:xfrm>
              <a:custGeom>
                <a:avLst/>
                <a:gdLst>
                  <a:gd name="T0" fmla="*/ 77 w 156"/>
                  <a:gd name="T1" fmla="*/ 161 h 162"/>
                  <a:gd name="T2" fmla="*/ 0 w 156"/>
                  <a:gd name="T3" fmla="*/ 161 h 162"/>
                  <a:gd name="T4" fmla="*/ 0 w 156"/>
                  <a:gd name="T5" fmla="*/ 0 h 162"/>
                  <a:gd name="T6" fmla="*/ 155 w 156"/>
                  <a:gd name="T7" fmla="*/ 0 h 162"/>
                  <a:gd name="T8" fmla="*/ 155 w 156"/>
                  <a:gd name="T9" fmla="*/ 161 h 162"/>
                  <a:gd name="T10" fmla="*/ 77 w 156"/>
                  <a:gd name="T11" fmla="*/ 161 h 162"/>
                </a:gdLst>
                <a:ahLst/>
                <a:cxnLst>
                  <a:cxn ang="0">
                    <a:pos x="T0" y="T1"/>
                  </a:cxn>
                  <a:cxn ang="0">
                    <a:pos x="T2" y="T3"/>
                  </a:cxn>
                  <a:cxn ang="0">
                    <a:pos x="T4" y="T5"/>
                  </a:cxn>
                  <a:cxn ang="0">
                    <a:pos x="T6" y="T7"/>
                  </a:cxn>
                  <a:cxn ang="0">
                    <a:pos x="T8" y="T9"/>
                  </a:cxn>
                  <a:cxn ang="0">
                    <a:pos x="T10" y="T11"/>
                  </a:cxn>
                </a:cxnLst>
                <a:rect l="0" t="0" r="r" b="b"/>
                <a:pathLst>
                  <a:path w="156" h="162">
                    <a:moveTo>
                      <a:pt x="77" y="161"/>
                    </a:moveTo>
                    <a:lnTo>
                      <a:pt x="0" y="161"/>
                    </a:lnTo>
                    <a:lnTo>
                      <a:pt x="0" y="0"/>
                    </a:lnTo>
                    <a:lnTo>
                      <a:pt x="155" y="0"/>
                    </a:lnTo>
                    <a:lnTo>
                      <a:pt x="155" y="161"/>
                    </a:lnTo>
                    <a:lnTo>
                      <a:pt x="77" y="161"/>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79" name="Freeform 164">
                <a:extLst>
                  <a:ext uri="{FF2B5EF4-FFF2-40B4-BE49-F238E27FC236}">
                    <a16:creationId xmlns:a16="http://schemas.microsoft.com/office/drawing/2014/main" id="{69148B1F-716F-46EB-8672-B6674BBE5474}"/>
                  </a:ext>
                </a:extLst>
              </p:cNvPr>
              <p:cNvSpPr>
                <a:spLocks noChangeArrowheads="1"/>
              </p:cNvSpPr>
              <p:nvPr/>
            </p:nvSpPr>
            <p:spPr bwMode="auto">
              <a:xfrm>
                <a:off x="1911350" y="4522788"/>
                <a:ext cx="150813" cy="58737"/>
              </a:xfrm>
              <a:custGeom>
                <a:avLst/>
                <a:gdLst>
                  <a:gd name="T0" fmla="*/ 420 w 421"/>
                  <a:gd name="T1" fmla="*/ 161 h 162"/>
                  <a:gd name="T2" fmla="*/ 420 w 421"/>
                  <a:gd name="T3" fmla="*/ 0 h 162"/>
                  <a:gd name="T4" fmla="*/ 0 w 421"/>
                  <a:gd name="T5" fmla="*/ 0 h 162"/>
                  <a:gd name="T6" fmla="*/ 0 w 421"/>
                  <a:gd name="T7" fmla="*/ 161 h 162"/>
                  <a:gd name="T8" fmla="*/ 420 w 421"/>
                  <a:gd name="T9" fmla="*/ 161 h 162"/>
                  <a:gd name="T10" fmla="*/ 299 w 421"/>
                  <a:gd name="T11" fmla="*/ 53 h 162"/>
                  <a:gd name="T12" fmla="*/ 322 w 421"/>
                  <a:gd name="T13" fmla="*/ 53 h 162"/>
                  <a:gd name="T14" fmla="*/ 333 w 421"/>
                  <a:gd name="T15" fmla="*/ 76 h 162"/>
                  <a:gd name="T16" fmla="*/ 347 w 421"/>
                  <a:gd name="T17" fmla="*/ 53 h 162"/>
                  <a:gd name="T18" fmla="*/ 367 w 421"/>
                  <a:gd name="T19" fmla="*/ 53 h 162"/>
                  <a:gd name="T20" fmla="*/ 344 w 421"/>
                  <a:gd name="T21" fmla="*/ 84 h 162"/>
                  <a:gd name="T22" fmla="*/ 367 w 421"/>
                  <a:gd name="T23" fmla="*/ 118 h 162"/>
                  <a:gd name="T24" fmla="*/ 344 w 421"/>
                  <a:gd name="T25" fmla="*/ 118 h 162"/>
                  <a:gd name="T26" fmla="*/ 330 w 421"/>
                  <a:gd name="T27" fmla="*/ 93 h 162"/>
                  <a:gd name="T28" fmla="*/ 316 w 421"/>
                  <a:gd name="T29" fmla="*/ 118 h 162"/>
                  <a:gd name="T30" fmla="*/ 296 w 421"/>
                  <a:gd name="T31" fmla="*/ 118 h 162"/>
                  <a:gd name="T32" fmla="*/ 319 w 421"/>
                  <a:gd name="T33" fmla="*/ 82 h 162"/>
                  <a:gd name="T34" fmla="*/ 299 w 421"/>
                  <a:gd name="T35" fmla="*/ 53 h 162"/>
                  <a:gd name="T36" fmla="*/ 262 w 421"/>
                  <a:gd name="T37" fmla="*/ 101 h 162"/>
                  <a:gd name="T38" fmla="*/ 279 w 421"/>
                  <a:gd name="T39" fmla="*/ 101 h 162"/>
                  <a:gd name="T40" fmla="*/ 279 w 421"/>
                  <a:gd name="T41" fmla="*/ 118 h 162"/>
                  <a:gd name="T42" fmla="*/ 262 w 421"/>
                  <a:gd name="T43" fmla="*/ 118 h 162"/>
                  <a:gd name="T44" fmla="*/ 262 w 421"/>
                  <a:gd name="T45" fmla="*/ 101 h 162"/>
                  <a:gd name="T46" fmla="*/ 178 w 421"/>
                  <a:gd name="T47" fmla="*/ 53 h 162"/>
                  <a:gd name="T48" fmla="*/ 200 w 421"/>
                  <a:gd name="T49" fmla="*/ 53 h 162"/>
                  <a:gd name="T50" fmla="*/ 211 w 421"/>
                  <a:gd name="T51" fmla="*/ 76 h 162"/>
                  <a:gd name="T52" fmla="*/ 226 w 421"/>
                  <a:gd name="T53" fmla="*/ 53 h 162"/>
                  <a:gd name="T54" fmla="*/ 245 w 421"/>
                  <a:gd name="T55" fmla="*/ 53 h 162"/>
                  <a:gd name="T56" fmla="*/ 223 w 421"/>
                  <a:gd name="T57" fmla="*/ 84 h 162"/>
                  <a:gd name="T58" fmla="*/ 245 w 421"/>
                  <a:gd name="T59" fmla="*/ 118 h 162"/>
                  <a:gd name="T60" fmla="*/ 223 w 421"/>
                  <a:gd name="T61" fmla="*/ 118 h 162"/>
                  <a:gd name="T62" fmla="*/ 209 w 421"/>
                  <a:gd name="T63" fmla="*/ 93 h 162"/>
                  <a:gd name="T64" fmla="*/ 195 w 421"/>
                  <a:gd name="T65" fmla="*/ 118 h 162"/>
                  <a:gd name="T66" fmla="*/ 175 w 421"/>
                  <a:gd name="T67" fmla="*/ 118 h 162"/>
                  <a:gd name="T68" fmla="*/ 197 w 421"/>
                  <a:gd name="T69" fmla="*/ 82 h 162"/>
                  <a:gd name="T70" fmla="*/ 178 w 421"/>
                  <a:gd name="T71" fmla="*/ 53 h 162"/>
                  <a:gd name="T72" fmla="*/ 141 w 421"/>
                  <a:gd name="T73" fmla="*/ 101 h 162"/>
                  <a:gd name="T74" fmla="*/ 158 w 421"/>
                  <a:gd name="T75" fmla="*/ 101 h 162"/>
                  <a:gd name="T76" fmla="*/ 158 w 421"/>
                  <a:gd name="T77" fmla="*/ 118 h 162"/>
                  <a:gd name="T78" fmla="*/ 141 w 421"/>
                  <a:gd name="T79" fmla="*/ 118 h 162"/>
                  <a:gd name="T80" fmla="*/ 141 w 421"/>
                  <a:gd name="T81" fmla="*/ 101 h 162"/>
                  <a:gd name="T82" fmla="*/ 76 w 421"/>
                  <a:gd name="T83" fmla="*/ 53 h 162"/>
                  <a:gd name="T84" fmla="*/ 87 w 421"/>
                  <a:gd name="T85" fmla="*/ 76 h 162"/>
                  <a:gd name="T86" fmla="*/ 101 w 421"/>
                  <a:gd name="T87" fmla="*/ 53 h 162"/>
                  <a:gd name="T88" fmla="*/ 121 w 421"/>
                  <a:gd name="T89" fmla="*/ 53 h 162"/>
                  <a:gd name="T90" fmla="*/ 99 w 421"/>
                  <a:gd name="T91" fmla="*/ 84 h 162"/>
                  <a:gd name="T92" fmla="*/ 121 w 421"/>
                  <a:gd name="T93" fmla="*/ 118 h 162"/>
                  <a:gd name="T94" fmla="*/ 99 w 421"/>
                  <a:gd name="T95" fmla="*/ 118 h 162"/>
                  <a:gd name="T96" fmla="*/ 84 w 421"/>
                  <a:gd name="T97" fmla="*/ 93 h 162"/>
                  <a:gd name="T98" fmla="*/ 70 w 421"/>
                  <a:gd name="T99" fmla="*/ 118 h 162"/>
                  <a:gd name="T100" fmla="*/ 51 w 421"/>
                  <a:gd name="T101" fmla="*/ 118 h 162"/>
                  <a:gd name="T102" fmla="*/ 73 w 421"/>
                  <a:gd name="T103" fmla="*/ 82 h 162"/>
                  <a:gd name="T104" fmla="*/ 53 w 421"/>
                  <a:gd name="T105" fmla="*/ 50 h 162"/>
                  <a:gd name="T106" fmla="*/ 76 w 421"/>
                  <a:gd name="T107" fmla="*/ 50 h 162"/>
                  <a:gd name="T108" fmla="*/ 76 w 421"/>
                  <a:gd name="T109" fmla="*/ 53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21" h="162">
                    <a:moveTo>
                      <a:pt x="420" y="161"/>
                    </a:moveTo>
                    <a:lnTo>
                      <a:pt x="420" y="0"/>
                    </a:lnTo>
                    <a:lnTo>
                      <a:pt x="0" y="0"/>
                    </a:lnTo>
                    <a:lnTo>
                      <a:pt x="0" y="161"/>
                    </a:lnTo>
                    <a:lnTo>
                      <a:pt x="420" y="161"/>
                    </a:lnTo>
                    <a:close/>
                    <a:moveTo>
                      <a:pt x="299" y="53"/>
                    </a:moveTo>
                    <a:lnTo>
                      <a:pt x="322" y="53"/>
                    </a:lnTo>
                    <a:lnTo>
                      <a:pt x="333" y="76"/>
                    </a:lnTo>
                    <a:lnTo>
                      <a:pt x="347" y="53"/>
                    </a:lnTo>
                    <a:lnTo>
                      <a:pt x="367" y="53"/>
                    </a:lnTo>
                    <a:lnTo>
                      <a:pt x="344" y="84"/>
                    </a:lnTo>
                    <a:lnTo>
                      <a:pt x="367" y="118"/>
                    </a:lnTo>
                    <a:lnTo>
                      <a:pt x="344" y="118"/>
                    </a:lnTo>
                    <a:lnTo>
                      <a:pt x="330" y="93"/>
                    </a:lnTo>
                    <a:lnTo>
                      <a:pt x="316" y="118"/>
                    </a:lnTo>
                    <a:lnTo>
                      <a:pt x="296" y="118"/>
                    </a:lnTo>
                    <a:lnTo>
                      <a:pt x="319" y="82"/>
                    </a:lnTo>
                    <a:lnTo>
                      <a:pt x="299" y="53"/>
                    </a:lnTo>
                    <a:close/>
                    <a:moveTo>
                      <a:pt x="262" y="101"/>
                    </a:moveTo>
                    <a:lnTo>
                      <a:pt x="279" y="101"/>
                    </a:lnTo>
                    <a:lnTo>
                      <a:pt x="279" y="118"/>
                    </a:lnTo>
                    <a:lnTo>
                      <a:pt x="262" y="118"/>
                    </a:lnTo>
                    <a:lnTo>
                      <a:pt x="262" y="101"/>
                    </a:lnTo>
                    <a:close/>
                    <a:moveTo>
                      <a:pt x="178" y="53"/>
                    </a:moveTo>
                    <a:lnTo>
                      <a:pt x="200" y="53"/>
                    </a:lnTo>
                    <a:lnTo>
                      <a:pt x="211" y="76"/>
                    </a:lnTo>
                    <a:lnTo>
                      <a:pt x="226" y="53"/>
                    </a:lnTo>
                    <a:lnTo>
                      <a:pt x="245" y="53"/>
                    </a:lnTo>
                    <a:lnTo>
                      <a:pt x="223" y="84"/>
                    </a:lnTo>
                    <a:lnTo>
                      <a:pt x="245" y="118"/>
                    </a:lnTo>
                    <a:lnTo>
                      <a:pt x="223" y="118"/>
                    </a:lnTo>
                    <a:lnTo>
                      <a:pt x="209" y="93"/>
                    </a:lnTo>
                    <a:lnTo>
                      <a:pt x="195" y="118"/>
                    </a:lnTo>
                    <a:lnTo>
                      <a:pt x="175" y="118"/>
                    </a:lnTo>
                    <a:lnTo>
                      <a:pt x="197" y="82"/>
                    </a:lnTo>
                    <a:lnTo>
                      <a:pt x="178" y="53"/>
                    </a:lnTo>
                    <a:close/>
                    <a:moveTo>
                      <a:pt x="141" y="101"/>
                    </a:moveTo>
                    <a:lnTo>
                      <a:pt x="158" y="101"/>
                    </a:lnTo>
                    <a:lnTo>
                      <a:pt x="158" y="118"/>
                    </a:lnTo>
                    <a:lnTo>
                      <a:pt x="141" y="118"/>
                    </a:lnTo>
                    <a:lnTo>
                      <a:pt x="141" y="101"/>
                    </a:lnTo>
                    <a:close/>
                    <a:moveTo>
                      <a:pt x="76" y="53"/>
                    </a:moveTo>
                    <a:lnTo>
                      <a:pt x="87" y="76"/>
                    </a:lnTo>
                    <a:lnTo>
                      <a:pt x="101" y="53"/>
                    </a:lnTo>
                    <a:lnTo>
                      <a:pt x="121" y="53"/>
                    </a:lnTo>
                    <a:lnTo>
                      <a:pt x="99" y="84"/>
                    </a:lnTo>
                    <a:lnTo>
                      <a:pt x="121" y="118"/>
                    </a:lnTo>
                    <a:lnTo>
                      <a:pt x="99" y="118"/>
                    </a:lnTo>
                    <a:lnTo>
                      <a:pt x="84" y="93"/>
                    </a:lnTo>
                    <a:lnTo>
                      <a:pt x="70" y="118"/>
                    </a:lnTo>
                    <a:lnTo>
                      <a:pt x="51" y="118"/>
                    </a:lnTo>
                    <a:lnTo>
                      <a:pt x="73" y="82"/>
                    </a:lnTo>
                    <a:lnTo>
                      <a:pt x="53" y="50"/>
                    </a:lnTo>
                    <a:lnTo>
                      <a:pt x="76" y="50"/>
                    </a:lnTo>
                    <a:lnTo>
                      <a:pt x="76" y="53"/>
                    </a:lnTo>
                    <a:close/>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80" name="Freeform 165">
                <a:extLst>
                  <a:ext uri="{FF2B5EF4-FFF2-40B4-BE49-F238E27FC236}">
                    <a16:creationId xmlns:a16="http://schemas.microsoft.com/office/drawing/2014/main" id="{90AFF1A9-CB29-4617-B0C7-7E8600487951}"/>
                  </a:ext>
                </a:extLst>
              </p:cNvPr>
              <p:cNvSpPr>
                <a:spLocks noChangeArrowheads="1"/>
              </p:cNvSpPr>
              <p:nvPr/>
            </p:nvSpPr>
            <p:spPr bwMode="auto">
              <a:xfrm>
                <a:off x="1911350" y="4603750"/>
                <a:ext cx="150813" cy="58738"/>
              </a:xfrm>
              <a:custGeom>
                <a:avLst/>
                <a:gdLst>
                  <a:gd name="T0" fmla="*/ 420 w 421"/>
                  <a:gd name="T1" fmla="*/ 161 h 162"/>
                  <a:gd name="T2" fmla="*/ 420 w 421"/>
                  <a:gd name="T3" fmla="*/ 0 h 162"/>
                  <a:gd name="T4" fmla="*/ 0 w 421"/>
                  <a:gd name="T5" fmla="*/ 0 h 162"/>
                  <a:gd name="T6" fmla="*/ 0 w 421"/>
                  <a:gd name="T7" fmla="*/ 161 h 162"/>
                  <a:gd name="T8" fmla="*/ 420 w 421"/>
                  <a:gd name="T9" fmla="*/ 161 h 162"/>
                  <a:gd name="T10" fmla="*/ 299 w 421"/>
                  <a:gd name="T11" fmla="*/ 45 h 162"/>
                  <a:gd name="T12" fmla="*/ 322 w 421"/>
                  <a:gd name="T13" fmla="*/ 45 h 162"/>
                  <a:gd name="T14" fmla="*/ 333 w 421"/>
                  <a:gd name="T15" fmla="*/ 68 h 162"/>
                  <a:gd name="T16" fmla="*/ 347 w 421"/>
                  <a:gd name="T17" fmla="*/ 45 h 162"/>
                  <a:gd name="T18" fmla="*/ 367 w 421"/>
                  <a:gd name="T19" fmla="*/ 45 h 162"/>
                  <a:gd name="T20" fmla="*/ 344 w 421"/>
                  <a:gd name="T21" fmla="*/ 76 h 162"/>
                  <a:gd name="T22" fmla="*/ 367 w 421"/>
                  <a:gd name="T23" fmla="*/ 110 h 162"/>
                  <a:gd name="T24" fmla="*/ 344 w 421"/>
                  <a:gd name="T25" fmla="*/ 110 h 162"/>
                  <a:gd name="T26" fmla="*/ 330 w 421"/>
                  <a:gd name="T27" fmla="*/ 85 h 162"/>
                  <a:gd name="T28" fmla="*/ 316 w 421"/>
                  <a:gd name="T29" fmla="*/ 110 h 162"/>
                  <a:gd name="T30" fmla="*/ 296 w 421"/>
                  <a:gd name="T31" fmla="*/ 110 h 162"/>
                  <a:gd name="T32" fmla="*/ 319 w 421"/>
                  <a:gd name="T33" fmla="*/ 74 h 162"/>
                  <a:gd name="T34" fmla="*/ 299 w 421"/>
                  <a:gd name="T35" fmla="*/ 45 h 162"/>
                  <a:gd name="T36" fmla="*/ 262 w 421"/>
                  <a:gd name="T37" fmla="*/ 93 h 162"/>
                  <a:gd name="T38" fmla="*/ 279 w 421"/>
                  <a:gd name="T39" fmla="*/ 93 h 162"/>
                  <a:gd name="T40" fmla="*/ 279 w 421"/>
                  <a:gd name="T41" fmla="*/ 110 h 162"/>
                  <a:gd name="T42" fmla="*/ 262 w 421"/>
                  <a:gd name="T43" fmla="*/ 110 h 162"/>
                  <a:gd name="T44" fmla="*/ 262 w 421"/>
                  <a:gd name="T45" fmla="*/ 93 h 162"/>
                  <a:gd name="T46" fmla="*/ 178 w 421"/>
                  <a:gd name="T47" fmla="*/ 45 h 162"/>
                  <a:gd name="T48" fmla="*/ 200 w 421"/>
                  <a:gd name="T49" fmla="*/ 45 h 162"/>
                  <a:gd name="T50" fmla="*/ 211 w 421"/>
                  <a:gd name="T51" fmla="*/ 68 h 162"/>
                  <a:gd name="T52" fmla="*/ 226 w 421"/>
                  <a:gd name="T53" fmla="*/ 45 h 162"/>
                  <a:gd name="T54" fmla="*/ 245 w 421"/>
                  <a:gd name="T55" fmla="*/ 45 h 162"/>
                  <a:gd name="T56" fmla="*/ 223 w 421"/>
                  <a:gd name="T57" fmla="*/ 76 h 162"/>
                  <a:gd name="T58" fmla="*/ 245 w 421"/>
                  <a:gd name="T59" fmla="*/ 110 h 162"/>
                  <a:gd name="T60" fmla="*/ 223 w 421"/>
                  <a:gd name="T61" fmla="*/ 110 h 162"/>
                  <a:gd name="T62" fmla="*/ 209 w 421"/>
                  <a:gd name="T63" fmla="*/ 85 h 162"/>
                  <a:gd name="T64" fmla="*/ 195 w 421"/>
                  <a:gd name="T65" fmla="*/ 110 h 162"/>
                  <a:gd name="T66" fmla="*/ 175 w 421"/>
                  <a:gd name="T67" fmla="*/ 110 h 162"/>
                  <a:gd name="T68" fmla="*/ 197 w 421"/>
                  <a:gd name="T69" fmla="*/ 74 h 162"/>
                  <a:gd name="T70" fmla="*/ 178 w 421"/>
                  <a:gd name="T71" fmla="*/ 45 h 162"/>
                  <a:gd name="T72" fmla="*/ 141 w 421"/>
                  <a:gd name="T73" fmla="*/ 93 h 162"/>
                  <a:gd name="T74" fmla="*/ 158 w 421"/>
                  <a:gd name="T75" fmla="*/ 93 h 162"/>
                  <a:gd name="T76" fmla="*/ 158 w 421"/>
                  <a:gd name="T77" fmla="*/ 110 h 162"/>
                  <a:gd name="T78" fmla="*/ 141 w 421"/>
                  <a:gd name="T79" fmla="*/ 110 h 162"/>
                  <a:gd name="T80" fmla="*/ 141 w 421"/>
                  <a:gd name="T81" fmla="*/ 93 h 162"/>
                  <a:gd name="T82" fmla="*/ 76 w 421"/>
                  <a:gd name="T83" fmla="*/ 45 h 162"/>
                  <a:gd name="T84" fmla="*/ 87 w 421"/>
                  <a:gd name="T85" fmla="*/ 68 h 162"/>
                  <a:gd name="T86" fmla="*/ 101 w 421"/>
                  <a:gd name="T87" fmla="*/ 45 h 162"/>
                  <a:gd name="T88" fmla="*/ 121 w 421"/>
                  <a:gd name="T89" fmla="*/ 45 h 162"/>
                  <a:gd name="T90" fmla="*/ 99 w 421"/>
                  <a:gd name="T91" fmla="*/ 76 h 162"/>
                  <a:gd name="T92" fmla="*/ 121 w 421"/>
                  <a:gd name="T93" fmla="*/ 110 h 162"/>
                  <a:gd name="T94" fmla="*/ 99 w 421"/>
                  <a:gd name="T95" fmla="*/ 110 h 162"/>
                  <a:gd name="T96" fmla="*/ 87 w 421"/>
                  <a:gd name="T97" fmla="*/ 85 h 162"/>
                  <a:gd name="T98" fmla="*/ 73 w 421"/>
                  <a:gd name="T99" fmla="*/ 110 h 162"/>
                  <a:gd name="T100" fmla="*/ 53 w 421"/>
                  <a:gd name="T101" fmla="*/ 110 h 162"/>
                  <a:gd name="T102" fmla="*/ 76 w 421"/>
                  <a:gd name="T103" fmla="*/ 74 h 162"/>
                  <a:gd name="T104" fmla="*/ 56 w 421"/>
                  <a:gd name="T105" fmla="*/ 43 h 162"/>
                  <a:gd name="T106" fmla="*/ 76 w 421"/>
                  <a:gd name="T107" fmla="*/ 43 h 162"/>
                  <a:gd name="T108" fmla="*/ 76 w 421"/>
                  <a:gd name="T109" fmla="*/ 45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21" h="162">
                    <a:moveTo>
                      <a:pt x="420" y="161"/>
                    </a:moveTo>
                    <a:lnTo>
                      <a:pt x="420" y="0"/>
                    </a:lnTo>
                    <a:lnTo>
                      <a:pt x="0" y="0"/>
                    </a:lnTo>
                    <a:lnTo>
                      <a:pt x="0" y="161"/>
                    </a:lnTo>
                    <a:lnTo>
                      <a:pt x="420" y="161"/>
                    </a:lnTo>
                    <a:close/>
                    <a:moveTo>
                      <a:pt x="299" y="45"/>
                    </a:moveTo>
                    <a:lnTo>
                      <a:pt x="322" y="45"/>
                    </a:lnTo>
                    <a:lnTo>
                      <a:pt x="333" y="68"/>
                    </a:lnTo>
                    <a:lnTo>
                      <a:pt x="347" y="45"/>
                    </a:lnTo>
                    <a:lnTo>
                      <a:pt x="367" y="45"/>
                    </a:lnTo>
                    <a:lnTo>
                      <a:pt x="344" y="76"/>
                    </a:lnTo>
                    <a:lnTo>
                      <a:pt x="367" y="110"/>
                    </a:lnTo>
                    <a:lnTo>
                      <a:pt x="344" y="110"/>
                    </a:lnTo>
                    <a:lnTo>
                      <a:pt x="330" y="85"/>
                    </a:lnTo>
                    <a:lnTo>
                      <a:pt x="316" y="110"/>
                    </a:lnTo>
                    <a:lnTo>
                      <a:pt x="296" y="110"/>
                    </a:lnTo>
                    <a:lnTo>
                      <a:pt x="319" y="74"/>
                    </a:lnTo>
                    <a:lnTo>
                      <a:pt x="299" y="45"/>
                    </a:lnTo>
                    <a:close/>
                    <a:moveTo>
                      <a:pt x="262" y="93"/>
                    </a:moveTo>
                    <a:lnTo>
                      <a:pt x="279" y="93"/>
                    </a:lnTo>
                    <a:lnTo>
                      <a:pt x="279" y="110"/>
                    </a:lnTo>
                    <a:lnTo>
                      <a:pt x="262" y="110"/>
                    </a:lnTo>
                    <a:lnTo>
                      <a:pt x="262" y="93"/>
                    </a:lnTo>
                    <a:close/>
                    <a:moveTo>
                      <a:pt x="178" y="45"/>
                    </a:moveTo>
                    <a:lnTo>
                      <a:pt x="200" y="45"/>
                    </a:lnTo>
                    <a:lnTo>
                      <a:pt x="211" y="68"/>
                    </a:lnTo>
                    <a:lnTo>
                      <a:pt x="226" y="45"/>
                    </a:lnTo>
                    <a:lnTo>
                      <a:pt x="245" y="45"/>
                    </a:lnTo>
                    <a:lnTo>
                      <a:pt x="223" y="76"/>
                    </a:lnTo>
                    <a:lnTo>
                      <a:pt x="245" y="110"/>
                    </a:lnTo>
                    <a:lnTo>
                      <a:pt x="223" y="110"/>
                    </a:lnTo>
                    <a:lnTo>
                      <a:pt x="209" y="85"/>
                    </a:lnTo>
                    <a:lnTo>
                      <a:pt x="195" y="110"/>
                    </a:lnTo>
                    <a:lnTo>
                      <a:pt x="175" y="110"/>
                    </a:lnTo>
                    <a:lnTo>
                      <a:pt x="197" y="74"/>
                    </a:lnTo>
                    <a:lnTo>
                      <a:pt x="178" y="45"/>
                    </a:lnTo>
                    <a:close/>
                    <a:moveTo>
                      <a:pt x="141" y="93"/>
                    </a:moveTo>
                    <a:lnTo>
                      <a:pt x="158" y="93"/>
                    </a:lnTo>
                    <a:lnTo>
                      <a:pt x="158" y="110"/>
                    </a:lnTo>
                    <a:lnTo>
                      <a:pt x="141" y="110"/>
                    </a:lnTo>
                    <a:lnTo>
                      <a:pt x="141" y="93"/>
                    </a:lnTo>
                    <a:close/>
                    <a:moveTo>
                      <a:pt x="76" y="45"/>
                    </a:moveTo>
                    <a:lnTo>
                      <a:pt x="87" y="68"/>
                    </a:lnTo>
                    <a:lnTo>
                      <a:pt x="101" y="45"/>
                    </a:lnTo>
                    <a:lnTo>
                      <a:pt x="121" y="45"/>
                    </a:lnTo>
                    <a:lnTo>
                      <a:pt x="99" y="76"/>
                    </a:lnTo>
                    <a:lnTo>
                      <a:pt x="121" y="110"/>
                    </a:lnTo>
                    <a:lnTo>
                      <a:pt x="99" y="110"/>
                    </a:lnTo>
                    <a:lnTo>
                      <a:pt x="87" y="85"/>
                    </a:lnTo>
                    <a:lnTo>
                      <a:pt x="73" y="110"/>
                    </a:lnTo>
                    <a:lnTo>
                      <a:pt x="53" y="110"/>
                    </a:lnTo>
                    <a:lnTo>
                      <a:pt x="76" y="74"/>
                    </a:lnTo>
                    <a:lnTo>
                      <a:pt x="56" y="43"/>
                    </a:lnTo>
                    <a:lnTo>
                      <a:pt x="76" y="43"/>
                    </a:lnTo>
                    <a:lnTo>
                      <a:pt x="76" y="45"/>
                    </a:lnTo>
                    <a:close/>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81" name="Freeform 166">
                <a:extLst>
                  <a:ext uri="{FF2B5EF4-FFF2-40B4-BE49-F238E27FC236}">
                    <a16:creationId xmlns:a16="http://schemas.microsoft.com/office/drawing/2014/main" id="{68E09031-0613-4D84-A404-38E37EE53901}"/>
                  </a:ext>
                </a:extLst>
              </p:cNvPr>
              <p:cNvSpPr>
                <a:spLocks noChangeArrowheads="1"/>
              </p:cNvSpPr>
              <p:nvPr/>
            </p:nvSpPr>
            <p:spPr bwMode="auto">
              <a:xfrm>
                <a:off x="1836738" y="4603750"/>
                <a:ext cx="55562" cy="58738"/>
              </a:xfrm>
              <a:custGeom>
                <a:avLst/>
                <a:gdLst>
                  <a:gd name="T0" fmla="*/ 77 w 156"/>
                  <a:gd name="T1" fmla="*/ 161 h 162"/>
                  <a:gd name="T2" fmla="*/ 0 w 156"/>
                  <a:gd name="T3" fmla="*/ 161 h 162"/>
                  <a:gd name="T4" fmla="*/ 0 w 156"/>
                  <a:gd name="T5" fmla="*/ 0 h 162"/>
                  <a:gd name="T6" fmla="*/ 155 w 156"/>
                  <a:gd name="T7" fmla="*/ 0 h 162"/>
                  <a:gd name="T8" fmla="*/ 155 w 156"/>
                  <a:gd name="T9" fmla="*/ 161 h 162"/>
                  <a:gd name="T10" fmla="*/ 77 w 156"/>
                  <a:gd name="T11" fmla="*/ 161 h 162"/>
                </a:gdLst>
                <a:ahLst/>
                <a:cxnLst>
                  <a:cxn ang="0">
                    <a:pos x="T0" y="T1"/>
                  </a:cxn>
                  <a:cxn ang="0">
                    <a:pos x="T2" y="T3"/>
                  </a:cxn>
                  <a:cxn ang="0">
                    <a:pos x="T4" y="T5"/>
                  </a:cxn>
                  <a:cxn ang="0">
                    <a:pos x="T6" y="T7"/>
                  </a:cxn>
                  <a:cxn ang="0">
                    <a:pos x="T8" y="T9"/>
                  </a:cxn>
                  <a:cxn ang="0">
                    <a:pos x="T10" y="T11"/>
                  </a:cxn>
                </a:cxnLst>
                <a:rect l="0" t="0" r="r" b="b"/>
                <a:pathLst>
                  <a:path w="156" h="162">
                    <a:moveTo>
                      <a:pt x="77" y="161"/>
                    </a:moveTo>
                    <a:lnTo>
                      <a:pt x="0" y="161"/>
                    </a:lnTo>
                    <a:lnTo>
                      <a:pt x="0" y="0"/>
                    </a:lnTo>
                    <a:lnTo>
                      <a:pt x="155" y="0"/>
                    </a:lnTo>
                    <a:lnTo>
                      <a:pt x="155" y="161"/>
                    </a:lnTo>
                    <a:lnTo>
                      <a:pt x="77" y="161"/>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169" name="Rectangle 168">
              <a:extLst>
                <a:ext uri="{FF2B5EF4-FFF2-40B4-BE49-F238E27FC236}">
                  <a16:creationId xmlns:a16="http://schemas.microsoft.com/office/drawing/2014/main" id="{2EFDEB43-C955-4B8D-922B-E2F39B4EBE9D}"/>
                </a:ext>
              </a:extLst>
            </p:cNvPr>
            <p:cNvSpPr/>
            <p:nvPr/>
          </p:nvSpPr>
          <p:spPr>
            <a:xfrm>
              <a:off x="2540097" y="2103309"/>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p>
          </p:txBody>
        </p:sp>
      </p:grpSp>
      <p:grpSp>
        <p:nvGrpSpPr>
          <p:cNvPr id="182" name="Group 181">
            <a:extLst>
              <a:ext uri="{FF2B5EF4-FFF2-40B4-BE49-F238E27FC236}">
                <a16:creationId xmlns:a16="http://schemas.microsoft.com/office/drawing/2014/main" id="{6F5766C2-60E7-44AE-8F5E-CB7B27E92980}"/>
              </a:ext>
            </a:extLst>
          </p:cNvPr>
          <p:cNvGrpSpPr/>
          <p:nvPr/>
        </p:nvGrpSpPr>
        <p:grpSpPr>
          <a:xfrm>
            <a:off x="7104214" y="4956026"/>
            <a:ext cx="475202" cy="441936"/>
            <a:chOff x="4198441" y="2095219"/>
            <a:chExt cx="639069" cy="695710"/>
          </a:xfrm>
        </p:grpSpPr>
        <p:grpSp>
          <p:nvGrpSpPr>
            <p:cNvPr id="183" name="Group 182">
              <a:extLst>
                <a:ext uri="{FF2B5EF4-FFF2-40B4-BE49-F238E27FC236}">
                  <a16:creationId xmlns:a16="http://schemas.microsoft.com/office/drawing/2014/main" id="{E28F993F-23D9-4E42-AF48-E572B694A631}"/>
                </a:ext>
              </a:extLst>
            </p:cNvPr>
            <p:cNvGrpSpPr/>
            <p:nvPr/>
          </p:nvGrpSpPr>
          <p:grpSpPr>
            <a:xfrm>
              <a:off x="4324477" y="2186450"/>
              <a:ext cx="386997" cy="513249"/>
              <a:chOff x="3302000" y="4402138"/>
              <a:chExt cx="223838" cy="296862"/>
            </a:xfrm>
            <a:solidFill>
              <a:srgbClr val="F80000"/>
            </a:solidFill>
          </p:grpSpPr>
          <p:sp>
            <p:nvSpPr>
              <p:cNvPr id="186" name="Freeform 53">
                <a:extLst>
                  <a:ext uri="{FF2B5EF4-FFF2-40B4-BE49-F238E27FC236}">
                    <a16:creationId xmlns:a16="http://schemas.microsoft.com/office/drawing/2014/main" id="{63E4ECE3-EC1E-4C23-A4E6-FD98D597F79E}"/>
                  </a:ext>
                </a:extLst>
              </p:cNvPr>
              <p:cNvSpPr>
                <a:spLocks noChangeArrowheads="1"/>
              </p:cNvSpPr>
              <p:nvPr/>
            </p:nvSpPr>
            <p:spPr bwMode="auto">
              <a:xfrm>
                <a:off x="3302000" y="4402138"/>
                <a:ext cx="223838" cy="296862"/>
              </a:xfrm>
              <a:custGeom>
                <a:avLst/>
                <a:gdLst>
                  <a:gd name="T0" fmla="*/ 310 w 622"/>
                  <a:gd name="T1" fmla="*/ 0 h 825"/>
                  <a:gd name="T2" fmla="*/ 0 w 622"/>
                  <a:gd name="T3" fmla="*/ 132 h 825"/>
                  <a:gd name="T4" fmla="*/ 0 w 622"/>
                  <a:gd name="T5" fmla="*/ 426 h 825"/>
                  <a:gd name="T6" fmla="*/ 0 w 622"/>
                  <a:gd name="T7" fmla="*/ 426 h 825"/>
                  <a:gd name="T8" fmla="*/ 310 w 622"/>
                  <a:gd name="T9" fmla="*/ 824 h 825"/>
                  <a:gd name="T10" fmla="*/ 621 w 622"/>
                  <a:gd name="T11" fmla="*/ 426 h 825"/>
                  <a:gd name="T12" fmla="*/ 621 w 622"/>
                  <a:gd name="T13" fmla="*/ 426 h 825"/>
                  <a:gd name="T14" fmla="*/ 621 w 622"/>
                  <a:gd name="T15" fmla="*/ 132 h 825"/>
                  <a:gd name="T16" fmla="*/ 310 w 622"/>
                  <a:gd name="T17" fmla="*/ 0 h 825"/>
                  <a:gd name="T18" fmla="*/ 364 w 622"/>
                  <a:gd name="T19" fmla="*/ 539 h 825"/>
                  <a:gd name="T20" fmla="*/ 141 w 622"/>
                  <a:gd name="T21" fmla="*/ 539 h 825"/>
                  <a:gd name="T22" fmla="*/ 141 w 622"/>
                  <a:gd name="T23" fmla="*/ 508 h 825"/>
                  <a:gd name="T24" fmla="*/ 364 w 622"/>
                  <a:gd name="T25" fmla="*/ 508 h 825"/>
                  <a:gd name="T26" fmla="*/ 364 w 622"/>
                  <a:gd name="T27" fmla="*/ 539 h 825"/>
                  <a:gd name="T28" fmla="*/ 364 w 622"/>
                  <a:gd name="T29" fmla="*/ 417 h 825"/>
                  <a:gd name="T30" fmla="*/ 141 w 622"/>
                  <a:gd name="T31" fmla="*/ 417 h 825"/>
                  <a:gd name="T32" fmla="*/ 141 w 622"/>
                  <a:gd name="T33" fmla="*/ 386 h 825"/>
                  <a:gd name="T34" fmla="*/ 364 w 622"/>
                  <a:gd name="T35" fmla="*/ 386 h 825"/>
                  <a:gd name="T36" fmla="*/ 364 w 622"/>
                  <a:gd name="T37" fmla="*/ 417 h 825"/>
                  <a:gd name="T38" fmla="*/ 364 w 622"/>
                  <a:gd name="T39" fmla="*/ 290 h 825"/>
                  <a:gd name="T40" fmla="*/ 141 w 622"/>
                  <a:gd name="T41" fmla="*/ 290 h 825"/>
                  <a:gd name="T42" fmla="*/ 141 w 622"/>
                  <a:gd name="T43" fmla="*/ 259 h 825"/>
                  <a:gd name="T44" fmla="*/ 364 w 622"/>
                  <a:gd name="T45" fmla="*/ 259 h 825"/>
                  <a:gd name="T46" fmla="*/ 364 w 622"/>
                  <a:gd name="T47" fmla="*/ 290 h 825"/>
                  <a:gd name="T48" fmla="*/ 497 w 622"/>
                  <a:gd name="T49" fmla="*/ 496 h 825"/>
                  <a:gd name="T50" fmla="*/ 443 w 622"/>
                  <a:gd name="T51" fmla="*/ 550 h 825"/>
                  <a:gd name="T52" fmla="*/ 409 w 622"/>
                  <a:gd name="T53" fmla="*/ 516 h 825"/>
                  <a:gd name="T54" fmla="*/ 409 w 622"/>
                  <a:gd name="T55" fmla="*/ 502 h 825"/>
                  <a:gd name="T56" fmla="*/ 423 w 622"/>
                  <a:gd name="T57" fmla="*/ 502 h 825"/>
                  <a:gd name="T58" fmla="*/ 443 w 622"/>
                  <a:gd name="T59" fmla="*/ 522 h 825"/>
                  <a:gd name="T60" fmla="*/ 483 w 622"/>
                  <a:gd name="T61" fmla="*/ 482 h 825"/>
                  <a:gd name="T62" fmla="*/ 497 w 622"/>
                  <a:gd name="T63" fmla="*/ 482 h 825"/>
                  <a:gd name="T64" fmla="*/ 497 w 622"/>
                  <a:gd name="T65" fmla="*/ 496 h 825"/>
                  <a:gd name="T66" fmla="*/ 421 w 622"/>
                  <a:gd name="T67" fmla="*/ 375 h 825"/>
                  <a:gd name="T68" fmla="*/ 421 w 622"/>
                  <a:gd name="T69" fmla="*/ 361 h 825"/>
                  <a:gd name="T70" fmla="*/ 435 w 622"/>
                  <a:gd name="T71" fmla="*/ 361 h 825"/>
                  <a:gd name="T72" fmla="*/ 454 w 622"/>
                  <a:gd name="T73" fmla="*/ 381 h 825"/>
                  <a:gd name="T74" fmla="*/ 474 w 622"/>
                  <a:gd name="T75" fmla="*/ 361 h 825"/>
                  <a:gd name="T76" fmla="*/ 488 w 622"/>
                  <a:gd name="T77" fmla="*/ 361 h 825"/>
                  <a:gd name="T78" fmla="*/ 488 w 622"/>
                  <a:gd name="T79" fmla="*/ 375 h 825"/>
                  <a:gd name="T80" fmla="*/ 468 w 622"/>
                  <a:gd name="T81" fmla="*/ 395 h 825"/>
                  <a:gd name="T82" fmla="*/ 488 w 622"/>
                  <a:gd name="T83" fmla="*/ 415 h 825"/>
                  <a:gd name="T84" fmla="*/ 488 w 622"/>
                  <a:gd name="T85" fmla="*/ 429 h 825"/>
                  <a:gd name="T86" fmla="*/ 480 w 622"/>
                  <a:gd name="T87" fmla="*/ 431 h 825"/>
                  <a:gd name="T88" fmla="*/ 471 w 622"/>
                  <a:gd name="T89" fmla="*/ 429 h 825"/>
                  <a:gd name="T90" fmla="*/ 452 w 622"/>
                  <a:gd name="T91" fmla="*/ 409 h 825"/>
                  <a:gd name="T92" fmla="*/ 432 w 622"/>
                  <a:gd name="T93" fmla="*/ 429 h 825"/>
                  <a:gd name="T94" fmla="*/ 423 w 622"/>
                  <a:gd name="T95" fmla="*/ 431 h 825"/>
                  <a:gd name="T96" fmla="*/ 415 w 622"/>
                  <a:gd name="T97" fmla="*/ 429 h 825"/>
                  <a:gd name="T98" fmla="*/ 415 w 622"/>
                  <a:gd name="T99" fmla="*/ 415 h 825"/>
                  <a:gd name="T100" fmla="*/ 435 w 622"/>
                  <a:gd name="T101" fmla="*/ 395 h 825"/>
                  <a:gd name="T102" fmla="*/ 421 w 622"/>
                  <a:gd name="T103" fmla="*/ 375 h 825"/>
                  <a:gd name="T104" fmla="*/ 500 w 622"/>
                  <a:gd name="T105" fmla="*/ 256 h 825"/>
                  <a:gd name="T106" fmla="*/ 446 w 622"/>
                  <a:gd name="T107" fmla="*/ 310 h 825"/>
                  <a:gd name="T108" fmla="*/ 412 w 622"/>
                  <a:gd name="T109" fmla="*/ 276 h 825"/>
                  <a:gd name="T110" fmla="*/ 412 w 622"/>
                  <a:gd name="T111" fmla="*/ 262 h 825"/>
                  <a:gd name="T112" fmla="*/ 426 w 622"/>
                  <a:gd name="T113" fmla="*/ 262 h 825"/>
                  <a:gd name="T114" fmla="*/ 446 w 622"/>
                  <a:gd name="T115" fmla="*/ 282 h 825"/>
                  <a:gd name="T116" fmla="*/ 485 w 622"/>
                  <a:gd name="T117" fmla="*/ 242 h 825"/>
                  <a:gd name="T118" fmla="*/ 500 w 622"/>
                  <a:gd name="T119" fmla="*/ 242 h 825"/>
                  <a:gd name="T120" fmla="*/ 500 w 622"/>
                  <a:gd name="T121" fmla="*/ 256 h 8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22" h="825">
                    <a:moveTo>
                      <a:pt x="310" y="0"/>
                    </a:moveTo>
                    <a:lnTo>
                      <a:pt x="0" y="132"/>
                    </a:lnTo>
                    <a:lnTo>
                      <a:pt x="0" y="426"/>
                    </a:lnTo>
                    <a:lnTo>
                      <a:pt x="0" y="426"/>
                    </a:lnTo>
                    <a:cubicBezTo>
                      <a:pt x="8" y="589"/>
                      <a:pt x="130" y="733"/>
                      <a:pt x="310" y="824"/>
                    </a:cubicBezTo>
                    <a:cubicBezTo>
                      <a:pt x="491" y="733"/>
                      <a:pt x="610" y="589"/>
                      <a:pt x="621" y="426"/>
                    </a:cubicBezTo>
                    <a:lnTo>
                      <a:pt x="621" y="426"/>
                    </a:lnTo>
                    <a:lnTo>
                      <a:pt x="621" y="132"/>
                    </a:lnTo>
                    <a:lnTo>
                      <a:pt x="310" y="0"/>
                    </a:lnTo>
                    <a:close/>
                    <a:moveTo>
                      <a:pt x="364" y="539"/>
                    </a:moveTo>
                    <a:lnTo>
                      <a:pt x="141" y="539"/>
                    </a:lnTo>
                    <a:lnTo>
                      <a:pt x="141" y="508"/>
                    </a:lnTo>
                    <a:lnTo>
                      <a:pt x="364" y="508"/>
                    </a:lnTo>
                    <a:lnTo>
                      <a:pt x="364" y="539"/>
                    </a:lnTo>
                    <a:close/>
                    <a:moveTo>
                      <a:pt x="364" y="417"/>
                    </a:moveTo>
                    <a:lnTo>
                      <a:pt x="141" y="417"/>
                    </a:lnTo>
                    <a:lnTo>
                      <a:pt x="141" y="386"/>
                    </a:lnTo>
                    <a:lnTo>
                      <a:pt x="364" y="386"/>
                    </a:lnTo>
                    <a:lnTo>
                      <a:pt x="364" y="417"/>
                    </a:lnTo>
                    <a:close/>
                    <a:moveTo>
                      <a:pt x="364" y="290"/>
                    </a:moveTo>
                    <a:lnTo>
                      <a:pt x="141" y="290"/>
                    </a:lnTo>
                    <a:lnTo>
                      <a:pt x="141" y="259"/>
                    </a:lnTo>
                    <a:lnTo>
                      <a:pt x="364" y="259"/>
                    </a:lnTo>
                    <a:lnTo>
                      <a:pt x="364" y="290"/>
                    </a:lnTo>
                    <a:close/>
                    <a:moveTo>
                      <a:pt x="497" y="496"/>
                    </a:moveTo>
                    <a:lnTo>
                      <a:pt x="443" y="550"/>
                    </a:lnTo>
                    <a:lnTo>
                      <a:pt x="409" y="516"/>
                    </a:lnTo>
                    <a:cubicBezTo>
                      <a:pt x="406" y="513"/>
                      <a:pt x="406" y="505"/>
                      <a:pt x="409" y="502"/>
                    </a:cubicBezTo>
                    <a:cubicBezTo>
                      <a:pt x="412" y="499"/>
                      <a:pt x="421" y="499"/>
                      <a:pt x="423" y="502"/>
                    </a:cubicBezTo>
                    <a:lnTo>
                      <a:pt x="443" y="522"/>
                    </a:lnTo>
                    <a:lnTo>
                      <a:pt x="483" y="482"/>
                    </a:lnTo>
                    <a:cubicBezTo>
                      <a:pt x="485" y="479"/>
                      <a:pt x="494" y="479"/>
                      <a:pt x="497" y="482"/>
                    </a:cubicBezTo>
                    <a:cubicBezTo>
                      <a:pt x="502" y="485"/>
                      <a:pt x="502" y="494"/>
                      <a:pt x="497" y="496"/>
                    </a:cubicBezTo>
                    <a:close/>
                    <a:moveTo>
                      <a:pt x="421" y="375"/>
                    </a:moveTo>
                    <a:cubicBezTo>
                      <a:pt x="418" y="372"/>
                      <a:pt x="418" y="364"/>
                      <a:pt x="421" y="361"/>
                    </a:cubicBezTo>
                    <a:cubicBezTo>
                      <a:pt x="423" y="358"/>
                      <a:pt x="432" y="358"/>
                      <a:pt x="435" y="361"/>
                    </a:cubicBezTo>
                    <a:lnTo>
                      <a:pt x="454" y="381"/>
                    </a:lnTo>
                    <a:lnTo>
                      <a:pt x="474" y="361"/>
                    </a:lnTo>
                    <a:cubicBezTo>
                      <a:pt x="477" y="358"/>
                      <a:pt x="485" y="358"/>
                      <a:pt x="488" y="361"/>
                    </a:cubicBezTo>
                    <a:cubicBezTo>
                      <a:pt x="491" y="364"/>
                      <a:pt x="491" y="372"/>
                      <a:pt x="488" y="375"/>
                    </a:cubicBezTo>
                    <a:lnTo>
                      <a:pt x="468" y="395"/>
                    </a:lnTo>
                    <a:lnTo>
                      <a:pt x="488" y="415"/>
                    </a:lnTo>
                    <a:cubicBezTo>
                      <a:pt x="491" y="417"/>
                      <a:pt x="491" y="427"/>
                      <a:pt x="488" y="429"/>
                    </a:cubicBezTo>
                    <a:cubicBezTo>
                      <a:pt x="485" y="432"/>
                      <a:pt x="483" y="431"/>
                      <a:pt x="480" y="431"/>
                    </a:cubicBezTo>
                    <a:cubicBezTo>
                      <a:pt x="477" y="431"/>
                      <a:pt x="474" y="431"/>
                      <a:pt x="471" y="429"/>
                    </a:cubicBezTo>
                    <a:lnTo>
                      <a:pt x="452" y="409"/>
                    </a:lnTo>
                    <a:lnTo>
                      <a:pt x="432" y="429"/>
                    </a:lnTo>
                    <a:cubicBezTo>
                      <a:pt x="429" y="431"/>
                      <a:pt x="426" y="431"/>
                      <a:pt x="423" y="431"/>
                    </a:cubicBezTo>
                    <a:cubicBezTo>
                      <a:pt x="421" y="431"/>
                      <a:pt x="418" y="431"/>
                      <a:pt x="415" y="429"/>
                    </a:cubicBezTo>
                    <a:cubicBezTo>
                      <a:pt x="412" y="426"/>
                      <a:pt x="412" y="417"/>
                      <a:pt x="415" y="415"/>
                    </a:cubicBezTo>
                    <a:lnTo>
                      <a:pt x="435" y="395"/>
                    </a:lnTo>
                    <a:lnTo>
                      <a:pt x="421" y="375"/>
                    </a:lnTo>
                    <a:close/>
                    <a:moveTo>
                      <a:pt x="500" y="256"/>
                    </a:moveTo>
                    <a:lnTo>
                      <a:pt x="446" y="310"/>
                    </a:lnTo>
                    <a:lnTo>
                      <a:pt x="412" y="276"/>
                    </a:lnTo>
                    <a:cubicBezTo>
                      <a:pt x="409" y="273"/>
                      <a:pt x="409" y="265"/>
                      <a:pt x="412" y="262"/>
                    </a:cubicBezTo>
                    <a:cubicBezTo>
                      <a:pt x="415" y="259"/>
                      <a:pt x="423" y="259"/>
                      <a:pt x="426" y="262"/>
                    </a:cubicBezTo>
                    <a:lnTo>
                      <a:pt x="446" y="282"/>
                    </a:lnTo>
                    <a:lnTo>
                      <a:pt x="485" y="242"/>
                    </a:lnTo>
                    <a:cubicBezTo>
                      <a:pt x="488" y="240"/>
                      <a:pt x="497" y="240"/>
                      <a:pt x="500" y="242"/>
                    </a:cubicBezTo>
                    <a:cubicBezTo>
                      <a:pt x="502" y="248"/>
                      <a:pt x="502" y="254"/>
                      <a:pt x="500" y="256"/>
                    </a:cubicBezTo>
                    <a:close/>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87" name="Freeform 191">
                <a:extLst>
                  <a:ext uri="{FF2B5EF4-FFF2-40B4-BE49-F238E27FC236}">
                    <a16:creationId xmlns:a16="http://schemas.microsoft.com/office/drawing/2014/main" id="{9E3159E0-5FB5-4A3D-A0F9-3463D4BE3358}"/>
                  </a:ext>
                </a:extLst>
              </p:cNvPr>
              <p:cNvSpPr>
                <a:spLocks noChangeArrowheads="1"/>
              </p:cNvSpPr>
              <p:nvPr/>
            </p:nvSpPr>
            <p:spPr bwMode="auto">
              <a:xfrm>
                <a:off x="3302000" y="4402138"/>
                <a:ext cx="223838" cy="296862"/>
              </a:xfrm>
              <a:custGeom>
                <a:avLst/>
                <a:gdLst>
                  <a:gd name="T0" fmla="*/ 310 w 622"/>
                  <a:gd name="T1" fmla="*/ 0 h 825"/>
                  <a:gd name="T2" fmla="*/ 0 w 622"/>
                  <a:gd name="T3" fmla="*/ 132 h 825"/>
                  <a:gd name="T4" fmla="*/ 0 w 622"/>
                  <a:gd name="T5" fmla="*/ 426 h 825"/>
                  <a:gd name="T6" fmla="*/ 0 w 622"/>
                  <a:gd name="T7" fmla="*/ 426 h 825"/>
                  <a:gd name="T8" fmla="*/ 310 w 622"/>
                  <a:gd name="T9" fmla="*/ 824 h 825"/>
                  <a:gd name="T10" fmla="*/ 621 w 622"/>
                  <a:gd name="T11" fmla="*/ 426 h 825"/>
                  <a:gd name="T12" fmla="*/ 621 w 622"/>
                  <a:gd name="T13" fmla="*/ 426 h 825"/>
                  <a:gd name="T14" fmla="*/ 621 w 622"/>
                  <a:gd name="T15" fmla="*/ 132 h 825"/>
                  <a:gd name="T16" fmla="*/ 310 w 622"/>
                  <a:gd name="T17" fmla="*/ 0 h 825"/>
                  <a:gd name="T18" fmla="*/ 364 w 622"/>
                  <a:gd name="T19" fmla="*/ 539 h 825"/>
                  <a:gd name="T20" fmla="*/ 141 w 622"/>
                  <a:gd name="T21" fmla="*/ 539 h 825"/>
                  <a:gd name="T22" fmla="*/ 141 w 622"/>
                  <a:gd name="T23" fmla="*/ 508 h 825"/>
                  <a:gd name="T24" fmla="*/ 364 w 622"/>
                  <a:gd name="T25" fmla="*/ 508 h 825"/>
                  <a:gd name="T26" fmla="*/ 364 w 622"/>
                  <a:gd name="T27" fmla="*/ 539 h 825"/>
                  <a:gd name="T28" fmla="*/ 364 w 622"/>
                  <a:gd name="T29" fmla="*/ 417 h 825"/>
                  <a:gd name="T30" fmla="*/ 141 w 622"/>
                  <a:gd name="T31" fmla="*/ 417 h 825"/>
                  <a:gd name="T32" fmla="*/ 141 w 622"/>
                  <a:gd name="T33" fmla="*/ 386 h 825"/>
                  <a:gd name="T34" fmla="*/ 364 w 622"/>
                  <a:gd name="T35" fmla="*/ 386 h 825"/>
                  <a:gd name="T36" fmla="*/ 364 w 622"/>
                  <a:gd name="T37" fmla="*/ 417 h 825"/>
                  <a:gd name="T38" fmla="*/ 364 w 622"/>
                  <a:gd name="T39" fmla="*/ 290 h 825"/>
                  <a:gd name="T40" fmla="*/ 141 w 622"/>
                  <a:gd name="T41" fmla="*/ 290 h 825"/>
                  <a:gd name="T42" fmla="*/ 141 w 622"/>
                  <a:gd name="T43" fmla="*/ 259 h 825"/>
                  <a:gd name="T44" fmla="*/ 364 w 622"/>
                  <a:gd name="T45" fmla="*/ 259 h 825"/>
                  <a:gd name="T46" fmla="*/ 364 w 622"/>
                  <a:gd name="T47" fmla="*/ 290 h 825"/>
                  <a:gd name="T48" fmla="*/ 497 w 622"/>
                  <a:gd name="T49" fmla="*/ 496 h 825"/>
                  <a:gd name="T50" fmla="*/ 443 w 622"/>
                  <a:gd name="T51" fmla="*/ 550 h 825"/>
                  <a:gd name="T52" fmla="*/ 409 w 622"/>
                  <a:gd name="T53" fmla="*/ 516 h 825"/>
                  <a:gd name="T54" fmla="*/ 409 w 622"/>
                  <a:gd name="T55" fmla="*/ 502 h 825"/>
                  <a:gd name="T56" fmla="*/ 423 w 622"/>
                  <a:gd name="T57" fmla="*/ 502 h 825"/>
                  <a:gd name="T58" fmla="*/ 443 w 622"/>
                  <a:gd name="T59" fmla="*/ 522 h 825"/>
                  <a:gd name="T60" fmla="*/ 483 w 622"/>
                  <a:gd name="T61" fmla="*/ 482 h 825"/>
                  <a:gd name="T62" fmla="*/ 497 w 622"/>
                  <a:gd name="T63" fmla="*/ 482 h 825"/>
                  <a:gd name="T64" fmla="*/ 497 w 622"/>
                  <a:gd name="T65" fmla="*/ 496 h 825"/>
                  <a:gd name="T66" fmla="*/ 421 w 622"/>
                  <a:gd name="T67" fmla="*/ 375 h 825"/>
                  <a:gd name="T68" fmla="*/ 421 w 622"/>
                  <a:gd name="T69" fmla="*/ 361 h 825"/>
                  <a:gd name="T70" fmla="*/ 435 w 622"/>
                  <a:gd name="T71" fmla="*/ 361 h 825"/>
                  <a:gd name="T72" fmla="*/ 454 w 622"/>
                  <a:gd name="T73" fmla="*/ 381 h 825"/>
                  <a:gd name="T74" fmla="*/ 474 w 622"/>
                  <a:gd name="T75" fmla="*/ 361 h 825"/>
                  <a:gd name="T76" fmla="*/ 488 w 622"/>
                  <a:gd name="T77" fmla="*/ 361 h 825"/>
                  <a:gd name="T78" fmla="*/ 488 w 622"/>
                  <a:gd name="T79" fmla="*/ 375 h 825"/>
                  <a:gd name="T80" fmla="*/ 468 w 622"/>
                  <a:gd name="T81" fmla="*/ 395 h 825"/>
                  <a:gd name="T82" fmla="*/ 488 w 622"/>
                  <a:gd name="T83" fmla="*/ 415 h 825"/>
                  <a:gd name="T84" fmla="*/ 488 w 622"/>
                  <a:gd name="T85" fmla="*/ 429 h 825"/>
                  <a:gd name="T86" fmla="*/ 480 w 622"/>
                  <a:gd name="T87" fmla="*/ 431 h 825"/>
                  <a:gd name="T88" fmla="*/ 471 w 622"/>
                  <a:gd name="T89" fmla="*/ 429 h 825"/>
                  <a:gd name="T90" fmla="*/ 452 w 622"/>
                  <a:gd name="T91" fmla="*/ 409 h 825"/>
                  <a:gd name="T92" fmla="*/ 432 w 622"/>
                  <a:gd name="T93" fmla="*/ 429 h 825"/>
                  <a:gd name="T94" fmla="*/ 423 w 622"/>
                  <a:gd name="T95" fmla="*/ 431 h 825"/>
                  <a:gd name="T96" fmla="*/ 415 w 622"/>
                  <a:gd name="T97" fmla="*/ 429 h 825"/>
                  <a:gd name="T98" fmla="*/ 415 w 622"/>
                  <a:gd name="T99" fmla="*/ 415 h 825"/>
                  <a:gd name="T100" fmla="*/ 435 w 622"/>
                  <a:gd name="T101" fmla="*/ 395 h 825"/>
                  <a:gd name="T102" fmla="*/ 421 w 622"/>
                  <a:gd name="T103" fmla="*/ 375 h 825"/>
                  <a:gd name="T104" fmla="*/ 500 w 622"/>
                  <a:gd name="T105" fmla="*/ 256 h 825"/>
                  <a:gd name="T106" fmla="*/ 446 w 622"/>
                  <a:gd name="T107" fmla="*/ 310 h 825"/>
                  <a:gd name="T108" fmla="*/ 412 w 622"/>
                  <a:gd name="T109" fmla="*/ 276 h 825"/>
                  <a:gd name="T110" fmla="*/ 412 w 622"/>
                  <a:gd name="T111" fmla="*/ 262 h 825"/>
                  <a:gd name="T112" fmla="*/ 426 w 622"/>
                  <a:gd name="T113" fmla="*/ 262 h 825"/>
                  <a:gd name="T114" fmla="*/ 446 w 622"/>
                  <a:gd name="T115" fmla="*/ 282 h 825"/>
                  <a:gd name="T116" fmla="*/ 485 w 622"/>
                  <a:gd name="T117" fmla="*/ 242 h 825"/>
                  <a:gd name="T118" fmla="*/ 500 w 622"/>
                  <a:gd name="T119" fmla="*/ 242 h 825"/>
                  <a:gd name="T120" fmla="*/ 500 w 622"/>
                  <a:gd name="T121" fmla="*/ 256 h 8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22" h="825">
                    <a:moveTo>
                      <a:pt x="310" y="0"/>
                    </a:moveTo>
                    <a:lnTo>
                      <a:pt x="0" y="132"/>
                    </a:lnTo>
                    <a:lnTo>
                      <a:pt x="0" y="426"/>
                    </a:lnTo>
                    <a:lnTo>
                      <a:pt x="0" y="426"/>
                    </a:lnTo>
                    <a:cubicBezTo>
                      <a:pt x="8" y="589"/>
                      <a:pt x="130" y="733"/>
                      <a:pt x="310" y="824"/>
                    </a:cubicBezTo>
                    <a:cubicBezTo>
                      <a:pt x="491" y="733"/>
                      <a:pt x="610" y="589"/>
                      <a:pt x="621" y="426"/>
                    </a:cubicBezTo>
                    <a:lnTo>
                      <a:pt x="621" y="426"/>
                    </a:lnTo>
                    <a:lnTo>
                      <a:pt x="621" y="132"/>
                    </a:lnTo>
                    <a:lnTo>
                      <a:pt x="310" y="0"/>
                    </a:lnTo>
                    <a:close/>
                    <a:moveTo>
                      <a:pt x="364" y="539"/>
                    </a:moveTo>
                    <a:lnTo>
                      <a:pt x="141" y="539"/>
                    </a:lnTo>
                    <a:lnTo>
                      <a:pt x="141" y="508"/>
                    </a:lnTo>
                    <a:lnTo>
                      <a:pt x="364" y="508"/>
                    </a:lnTo>
                    <a:lnTo>
                      <a:pt x="364" y="539"/>
                    </a:lnTo>
                    <a:close/>
                    <a:moveTo>
                      <a:pt x="364" y="417"/>
                    </a:moveTo>
                    <a:lnTo>
                      <a:pt x="141" y="417"/>
                    </a:lnTo>
                    <a:lnTo>
                      <a:pt x="141" y="386"/>
                    </a:lnTo>
                    <a:lnTo>
                      <a:pt x="364" y="386"/>
                    </a:lnTo>
                    <a:lnTo>
                      <a:pt x="364" y="417"/>
                    </a:lnTo>
                    <a:close/>
                    <a:moveTo>
                      <a:pt x="364" y="290"/>
                    </a:moveTo>
                    <a:lnTo>
                      <a:pt x="141" y="290"/>
                    </a:lnTo>
                    <a:lnTo>
                      <a:pt x="141" y="259"/>
                    </a:lnTo>
                    <a:lnTo>
                      <a:pt x="364" y="259"/>
                    </a:lnTo>
                    <a:lnTo>
                      <a:pt x="364" y="290"/>
                    </a:lnTo>
                    <a:close/>
                    <a:moveTo>
                      <a:pt x="497" y="496"/>
                    </a:moveTo>
                    <a:lnTo>
                      <a:pt x="443" y="550"/>
                    </a:lnTo>
                    <a:lnTo>
                      <a:pt x="409" y="516"/>
                    </a:lnTo>
                    <a:cubicBezTo>
                      <a:pt x="406" y="513"/>
                      <a:pt x="406" y="505"/>
                      <a:pt x="409" y="502"/>
                    </a:cubicBezTo>
                    <a:cubicBezTo>
                      <a:pt x="412" y="499"/>
                      <a:pt x="421" y="499"/>
                      <a:pt x="423" y="502"/>
                    </a:cubicBezTo>
                    <a:lnTo>
                      <a:pt x="443" y="522"/>
                    </a:lnTo>
                    <a:lnTo>
                      <a:pt x="483" y="482"/>
                    </a:lnTo>
                    <a:cubicBezTo>
                      <a:pt x="485" y="479"/>
                      <a:pt x="494" y="479"/>
                      <a:pt x="497" y="482"/>
                    </a:cubicBezTo>
                    <a:cubicBezTo>
                      <a:pt x="502" y="485"/>
                      <a:pt x="502" y="494"/>
                      <a:pt x="497" y="496"/>
                    </a:cubicBezTo>
                    <a:close/>
                    <a:moveTo>
                      <a:pt x="421" y="375"/>
                    </a:moveTo>
                    <a:cubicBezTo>
                      <a:pt x="418" y="372"/>
                      <a:pt x="418" y="364"/>
                      <a:pt x="421" y="361"/>
                    </a:cubicBezTo>
                    <a:cubicBezTo>
                      <a:pt x="423" y="358"/>
                      <a:pt x="432" y="358"/>
                      <a:pt x="435" y="361"/>
                    </a:cubicBezTo>
                    <a:lnTo>
                      <a:pt x="454" y="381"/>
                    </a:lnTo>
                    <a:lnTo>
                      <a:pt x="474" y="361"/>
                    </a:lnTo>
                    <a:cubicBezTo>
                      <a:pt x="477" y="358"/>
                      <a:pt x="485" y="358"/>
                      <a:pt x="488" y="361"/>
                    </a:cubicBezTo>
                    <a:cubicBezTo>
                      <a:pt x="491" y="364"/>
                      <a:pt x="491" y="372"/>
                      <a:pt x="488" y="375"/>
                    </a:cubicBezTo>
                    <a:lnTo>
                      <a:pt x="468" y="395"/>
                    </a:lnTo>
                    <a:lnTo>
                      <a:pt x="488" y="415"/>
                    </a:lnTo>
                    <a:cubicBezTo>
                      <a:pt x="491" y="417"/>
                      <a:pt x="491" y="427"/>
                      <a:pt x="488" y="429"/>
                    </a:cubicBezTo>
                    <a:cubicBezTo>
                      <a:pt x="485" y="432"/>
                      <a:pt x="483" y="431"/>
                      <a:pt x="480" y="431"/>
                    </a:cubicBezTo>
                    <a:cubicBezTo>
                      <a:pt x="477" y="431"/>
                      <a:pt x="474" y="431"/>
                      <a:pt x="471" y="429"/>
                    </a:cubicBezTo>
                    <a:lnTo>
                      <a:pt x="452" y="409"/>
                    </a:lnTo>
                    <a:lnTo>
                      <a:pt x="432" y="429"/>
                    </a:lnTo>
                    <a:cubicBezTo>
                      <a:pt x="429" y="431"/>
                      <a:pt x="426" y="431"/>
                      <a:pt x="423" y="431"/>
                    </a:cubicBezTo>
                    <a:cubicBezTo>
                      <a:pt x="421" y="431"/>
                      <a:pt x="418" y="431"/>
                      <a:pt x="415" y="429"/>
                    </a:cubicBezTo>
                    <a:cubicBezTo>
                      <a:pt x="412" y="426"/>
                      <a:pt x="412" y="417"/>
                      <a:pt x="415" y="415"/>
                    </a:cubicBezTo>
                    <a:lnTo>
                      <a:pt x="435" y="395"/>
                    </a:lnTo>
                    <a:lnTo>
                      <a:pt x="421" y="375"/>
                    </a:lnTo>
                    <a:close/>
                    <a:moveTo>
                      <a:pt x="500" y="256"/>
                    </a:moveTo>
                    <a:lnTo>
                      <a:pt x="446" y="310"/>
                    </a:lnTo>
                    <a:lnTo>
                      <a:pt x="412" y="276"/>
                    </a:lnTo>
                    <a:cubicBezTo>
                      <a:pt x="409" y="273"/>
                      <a:pt x="409" y="265"/>
                      <a:pt x="412" y="262"/>
                    </a:cubicBezTo>
                    <a:cubicBezTo>
                      <a:pt x="415" y="259"/>
                      <a:pt x="423" y="259"/>
                      <a:pt x="426" y="262"/>
                    </a:cubicBezTo>
                    <a:lnTo>
                      <a:pt x="446" y="282"/>
                    </a:lnTo>
                    <a:lnTo>
                      <a:pt x="485" y="242"/>
                    </a:lnTo>
                    <a:cubicBezTo>
                      <a:pt x="488" y="240"/>
                      <a:pt x="497" y="240"/>
                      <a:pt x="500" y="242"/>
                    </a:cubicBezTo>
                    <a:cubicBezTo>
                      <a:pt x="502" y="248"/>
                      <a:pt x="502" y="254"/>
                      <a:pt x="500" y="256"/>
                    </a:cubicBezTo>
                    <a:close/>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185" name="Rectangle 184">
              <a:extLst>
                <a:ext uri="{FF2B5EF4-FFF2-40B4-BE49-F238E27FC236}">
                  <a16:creationId xmlns:a16="http://schemas.microsoft.com/office/drawing/2014/main" id="{5E5B3B31-9C74-44B7-97D1-12C59D716BBD}"/>
                </a:ext>
              </a:extLst>
            </p:cNvPr>
            <p:cNvSpPr/>
            <p:nvPr/>
          </p:nvSpPr>
          <p:spPr>
            <a:xfrm>
              <a:off x="4198441" y="2095219"/>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p>
          </p:txBody>
        </p:sp>
      </p:grpSp>
      <p:sp>
        <p:nvSpPr>
          <p:cNvPr id="188" name="Text Box 30">
            <a:extLst>
              <a:ext uri="{FF2B5EF4-FFF2-40B4-BE49-F238E27FC236}">
                <a16:creationId xmlns:a16="http://schemas.microsoft.com/office/drawing/2014/main" id="{18488E92-D68F-4DA5-A396-5887082F61B3}"/>
              </a:ext>
            </a:extLst>
          </p:cNvPr>
          <p:cNvSpPr txBox="1">
            <a:spLocks noChangeArrowheads="1"/>
          </p:cNvSpPr>
          <p:nvPr/>
        </p:nvSpPr>
        <p:spPr bwMode="auto">
          <a:xfrm>
            <a:off x="6615084" y="5372656"/>
            <a:ext cx="381272" cy="246157"/>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a:solidFill>
                  <a:schemeClr val="bg2">
                    <a:lumMod val="10000"/>
                  </a:schemeClr>
                </a:solidFill>
              </a:rPr>
              <a:t>Route Table</a:t>
            </a:r>
            <a:endParaRPr lang="en-US" sz="800" dirty="0">
              <a:solidFill>
                <a:schemeClr val="bg2">
                  <a:lumMod val="10000"/>
                </a:schemeClr>
              </a:solidFill>
            </a:endParaRPr>
          </a:p>
        </p:txBody>
      </p:sp>
      <p:sp>
        <p:nvSpPr>
          <p:cNvPr id="190" name="Text Box 30">
            <a:extLst>
              <a:ext uri="{FF2B5EF4-FFF2-40B4-BE49-F238E27FC236}">
                <a16:creationId xmlns:a16="http://schemas.microsoft.com/office/drawing/2014/main" id="{8BB53D9A-686D-4F66-B6D2-0F0E0084A8A0}"/>
              </a:ext>
            </a:extLst>
          </p:cNvPr>
          <p:cNvSpPr txBox="1">
            <a:spLocks noChangeArrowheads="1"/>
          </p:cNvSpPr>
          <p:nvPr/>
        </p:nvSpPr>
        <p:spPr bwMode="auto">
          <a:xfrm>
            <a:off x="7149239" y="5361962"/>
            <a:ext cx="381272" cy="246157"/>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solidFill>
                  <a:schemeClr val="bg2">
                    <a:lumMod val="10000"/>
                  </a:schemeClr>
                </a:solidFill>
              </a:rPr>
              <a:t>Security List</a:t>
            </a:r>
          </a:p>
        </p:txBody>
      </p:sp>
      <p:grpSp>
        <p:nvGrpSpPr>
          <p:cNvPr id="195" name="Group 194">
            <a:extLst>
              <a:ext uri="{FF2B5EF4-FFF2-40B4-BE49-F238E27FC236}">
                <a16:creationId xmlns:a16="http://schemas.microsoft.com/office/drawing/2014/main" id="{E64468C9-209C-4CA6-81EF-1D07A4E55257}"/>
              </a:ext>
            </a:extLst>
          </p:cNvPr>
          <p:cNvGrpSpPr/>
          <p:nvPr/>
        </p:nvGrpSpPr>
        <p:grpSpPr>
          <a:xfrm>
            <a:off x="8180914" y="4314928"/>
            <a:ext cx="475077" cy="641225"/>
            <a:chOff x="5521685" y="5536800"/>
            <a:chExt cx="475077" cy="641225"/>
          </a:xfrm>
        </p:grpSpPr>
        <p:grpSp>
          <p:nvGrpSpPr>
            <p:cNvPr id="196" name="Group 195">
              <a:extLst>
                <a:ext uri="{FF2B5EF4-FFF2-40B4-BE49-F238E27FC236}">
                  <a16:creationId xmlns:a16="http://schemas.microsoft.com/office/drawing/2014/main" id="{329C5BA2-77BD-4AF4-84C3-8A4367BC438F}"/>
                </a:ext>
              </a:extLst>
            </p:cNvPr>
            <p:cNvGrpSpPr/>
            <p:nvPr/>
          </p:nvGrpSpPr>
          <p:grpSpPr>
            <a:xfrm>
              <a:off x="5521685" y="5536800"/>
              <a:ext cx="475077" cy="438068"/>
              <a:chOff x="7248176" y="4158080"/>
              <a:chExt cx="639069" cy="695710"/>
            </a:xfrm>
          </p:grpSpPr>
          <p:sp>
            <p:nvSpPr>
              <p:cNvPr id="198" name="Freeform 29">
                <a:extLst>
                  <a:ext uri="{FF2B5EF4-FFF2-40B4-BE49-F238E27FC236}">
                    <a16:creationId xmlns:a16="http://schemas.microsoft.com/office/drawing/2014/main" id="{DDFB3067-3F9A-4A70-92F4-0B6F6DB92799}"/>
                  </a:ext>
                </a:extLst>
              </p:cNvPr>
              <p:cNvSpPr>
                <a:spLocks noChangeArrowheads="1"/>
              </p:cNvSpPr>
              <p:nvPr/>
            </p:nvSpPr>
            <p:spPr bwMode="auto">
              <a:xfrm>
                <a:off x="7326921" y="4243662"/>
                <a:ext cx="468473" cy="509524"/>
              </a:xfrm>
              <a:custGeom>
                <a:avLst/>
                <a:gdLst>
                  <a:gd name="T0" fmla="*/ 658 w 854"/>
                  <a:gd name="T1" fmla="*/ 14 h 929"/>
                  <a:gd name="T2" fmla="*/ 853 w 854"/>
                  <a:gd name="T3" fmla="*/ 79 h 929"/>
                  <a:gd name="T4" fmla="*/ 853 w 854"/>
                  <a:gd name="T5" fmla="*/ 849 h 929"/>
                  <a:gd name="T6" fmla="*/ 658 w 854"/>
                  <a:gd name="T7" fmla="*/ 914 h 929"/>
                  <a:gd name="T8" fmla="*/ 427 w 854"/>
                  <a:gd name="T9" fmla="*/ 928 h 929"/>
                  <a:gd name="T10" fmla="*/ 195 w 854"/>
                  <a:gd name="T11" fmla="*/ 914 h 929"/>
                  <a:gd name="T12" fmla="*/ 0 w 854"/>
                  <a:gd name="T13" fmla="*/ 849 h 929"/>
                  <a:gd name="T14" fmla="*/ 0 w 854"/>
                  <a:gd name="T15" fmla="*/ 79 h 929"/>
                  <a:gd name="T16" fmla="*/ 195 w 854"/>
                  <a:gd name="T17" fmla="*/ 14 h 929"/>
                  <a:gd name="T18" fmla="*/ 427 w 854"/>
                  <a:gd name="T19" fmla="*/ 0 h 929"/>
                  <a:gd name="T20" fmla="*/ 658 w 854"/>
                  <a:gd name="T21" fmla="*/ 14 h 929"/>
                  <a:gd name="T22" fmla="*/ 226 w 854"/>
                  <a:gd name="T23" fmla="*/ 668 h 929"/>
                  <a:gd name="T24" fmla="*/ 283 w 854"/>
                  <a:gd name="T25" fmla="*/ 612 h 929"/>
                  <a:gd name="T26" fmla="*/ 226 w 854"/>
                  <a:gd name="T27" fmla="*/ 556 h 929"/>
                  <a:gd name="T28" fmla="*/ 170 w 854"/>
                  <a:gd name="T29" fmla="*/ 612 h 929"/>
                  <a:gd name="T30" fmla="*/ 226 w 854"/>
                  <a:gd name="T31" fmla="*/ 668 h 929"/>
                  <a:gd name="T32" fmla="*/ 246 w 854"/>
                  <a:gd name="T33" fmla="*/ 420 h 929"/>
                  <a:gd name="T34" fmla="*/ 376 w 854"/>
                  <a:gd name="T35" fmla="*/ 420 h 929"/>
                  <a:gd name="T36" fmla="*/ 311 w 854"/>
                  <a:gd name="T37" fmla="*/ 290 h 929"/>
                  <a:gd name="T38" fmla="*/ 246 w 854"/>
                  <a:gd name="T39" fmla="*/ 420 h 929"/>
                  <a:gd name="T40" fmla="*/ 356 w 854"/>
                  <a:gd name="T41" fmla="*/ 508 h 929"/>
                  <a:gd name="T42" fmla="*/ 356 w 854"/>
                  <a:gd name="T43" fmla="*/ 604 h 929"/>
                  <a:gd name="T44" fmla="*/ 424 w 854"/>
                  <a:gd name="T45" fmla="*/ 632 h 929"/>
                  <a:gd name="T46" fmla="*/ 491 w 854"/>
                  <a:gd name="T47" fmla="*/ 604 h 929"/>
                  <a:gd name="T48" fmla="*/ 491 w 854"/>
                  <a:gd name="T49" fmla="*/ 508 h 929"/>
                  <a:gd name="T50" fmla="*/ 424 w 854"/>
                  <a:gd name="T51" fmla="*/ 479 h 929"/>
                  <a:gd name="T52" fmla="*/ 356 w 854"/>
                  <a:gd name="T53" fmla="*/ 508 h 929"/>
                  <a:gd name="T54" fmla="*/ 446 w 854"/>
                  <a:gd name="T55" fmla="*/ 810 h 929"/>
                  <a:gd name="T56" fmla="*/ 503 w 854"/>
                  <a:gd name="T57" fmla="*/ 753 h 929"/>
                  <a:gd name="T58" fmla="*/ 446 w 854"/>
                  <a:gd name="T59" fmla="*/ 697 h 929"/>
                  <a:gd name="T60" fmla="*/ 390 w 854"/>
                  <a:gd name="T61" fmla="*/ 753 h 929"/>
                  <a:gd name="T62" fmla="*/ 446 w 854"/>
                  <a:gd name="T63" fmla="*/ 810 h 929"/>
                  <a:gd name="T64" fmla="*/ 489 w 854"/>
                  <a:gd name="T65" fmla="*/ 358 h 929"/>
                  <a:gd name="T66" fmla="*/ 562 w 854"/>
                  <a:gd name="T67" fmla="*/ 431 h 929"/>
                  <a:gd name="T68" fmla="*/ 635 w 854"/>
                  <a:gd name="T69" fmla="*/ 358 h 929"/>
                  <a:gd name="T70" fmla="*/ 562 w 854"/>
                  <a:gd name="T71" fmla="*/ 285 h 929"/>
                  <a:gd name="T72" fmla="*/ 489 w 854"/>
                  <a:gd name="T73" fmla="*/ 358 h 929"/>
                  <a:gd name="T74" fmla="*/ 590 w 854"/>
                  <a:gd name="T75" fmla="*/ 640 h 929"/>
                  <a:gd name="T76" fmla="*/ 703 w 854"/>
                  <a:gd name="T77" fmla="*/ 640 h 929"/>
                  <a:gd name="T78" fmla="*/ 647 w 854"/>
                  <a:gd name="T79" fmla="*/ 525 h 929"/>
                  <a:gd name="T80" fmla="*/ 590 w 854"/>
                  <a:gd name="T81" fmla="*/ 640 h 929"/>
                  <a:gd name="T82" fmla="*/ 819 w 854"/>
                  <a:gd name="T83" fmla="*/ 138 h 929"/>
                  <a:gd name="T84" fmla="*/ 429 w 854"/>
                  <a:gd name="T85" fmla="*/ 76 h 929"/>
                  <a:gd name="T86" fmla="*/ 40 w 854"/>
                  <a:gd name="T87" fmla="*/ 138 h 929"/>
                  <a:gd name="T88" fmla="*/ 40 w 854"/>
                  <a:gd name="T89" fmla="*/ 138 h 929"/>
                  <a:gd name="T90" fmla="*/ 429 w 854"/>
                  <a:gd name="T91" fmla="*/ 200 h 929"/>
                  <a:gd name="T92" fmla="*/ 819 w 854"/>
                  <a:gd name="T93" fmla="*/ 138 h 9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54" h="929">
                    <a:moveTo>
                      <a:pt x="658" y="14"/>
                    </a:moveTo>
                    <a:cubicBezTo>
                      <a:pt x="853" y="36"/>
                      <a:pt x="853" y="76"/>
                      <a:pt x="853" y="79"/>
                    </a:cubicBezTo>
                    <a:lnTo>
                      <a:pt x="853" y="849"/>
                    </a:lnTo>
                    <a:cubicBezTo>
                      <a:pt x="853" y="852"/>
                      <a:pt x="850" y="891"/>
                      <a:pt x="658" y="914"/>
                    </a:cubicBezTo>
                    <a:cubicBezTo>
                      <a:pt x="545" y="928"/>
                      <a:pt x="433" y="928"/>
                      <a:pt x="427" y="928"/>
                    </a:cubicBezTo>
                    <a:cubicBezTo>
                      <a:pt x="422" y="928"/>
                      <a:pt x="305" y="928"/>
                      <a:pt x="195" y="914"/>
                    </a:cubicBezTo>
                    <a:cubicBezTo>
                      <a:pt x="3" y="889"/>
                      <a:pt x="0" y="849"/>
                      <a:pt x="0" y="849"/>
                    </a:cubicBezTo>
                    <a:lnTo>
                      <a:pt x="0" y="79"/>
                    </a:lnTo>
                    <a:cubicBezTo>
                      <a:pt x="0" y="76"/>
                      <a:pt x="3" y="36"/>
                      <a:pt x="195" y="14"/>
                    </a:cubicBezTo>
                    <a:cubicBezTo>
                      <a:pt x="308" y="0"/>
                      <a:pt x="422" y="0"/>
                      <a:pt x="427" y="0"/>
                    </a:cubicBezTo>
                    <a:cubicBezTo>
                      <a:pt x="433" y="0"/>
                      <a:pt x="548" y="0"/>
                      <a:pt x="658" y="14"/>
                    </a:cubicBezTo>
                    <a:close/>
                    <a:moveTo>
                      <a:pt x="226" y="668"/>
                    </a:moveTo>
                    <a:cubicBezTo>
                      <a:pt x="257" y="668"/>
                      <a:pt x="283" y="643"/>
                      <a:pt x="283" y="612"/>
                    </a:cubicBezTo>
                    <a:cubicBezTo>
                      <a:pt x="283" y="581"/>
                      <a:pt x="257" y="556"/>
                      <a:pt x="226" y="556"/>
                    </a:cubicBezTo>
                    <a:cubicBezTo>
                      <a:pt x="195" y="556"/>
                      <a:pt x="170" y="581"/>
                      <a:pt x="170" y="612"/>
                    </a:cubicBezTo>
                    <a:cubicBezTo>
                      <a:pt x="170" y="643"/>
                      <a:pt x="195" y="668"/>
                      <a:pt x="226" y="668"/>
                    </a:cubicBezTo>
                    <a:close/>
                    <a:moveTo>
                      <a:pt x="246" y="420"/>
                    </a:moveTo>
                    <a:lnTo>
                      <a:pt x="376" y="420"/>
                    </a:lnTo>
                    <a:lnTo>
                      <a:pt x="311" y="290"/>
                    </a:lnTo>
                    <a:lnTo>
                      <a:pt x="246" y="420"/>
                    </a:lnTo>
                    <a:close/>
                    <a:moveTo>
                      <a:pt x="356" y="508"/>
                    </a:moveTo>
                    <a:lnTo>
                      <a:pt x="356" y="604"/>
                    </a:lnTo>
                    <a:lnTo>
                      <a:pt x="424" y="632"/>
                    </a:lnTo>
                    <a:lnTo>
                      <a:pt x="491" y="604"/>
                    </a:lnTo>
                    <a:lnTo>
                      <a:pt x="491" y="508"/>
                    </a:lnTo>
                    <a:lnTo>
                      <a:pt x="424" y="479"/>
                    </a:lnTo>
                    <a:lnTo>
                      <a:pt x="356" y="508"/>
                    </a:lnTo>
                    <a:close/>
                    <a:moveTo>
                      <a:pt x="446" y="810"/>
                    </a:moveTo>
                    <a:cubicBezTo>
                      <a:pt x="477" y="810"/>
                      <a:pt x="503" y="784"/>
                      <a:pt x="503" y="753"/>
                    </a:cubicBezTo>
                    <a:cubicBezTo>
                      <a:pt x="503" y="722"/>
                      <a:pt x="477" y="697"/>
                      <a:pt x="446" y="697"/>
                    </a:cubicBezTo>
                    <a:cubicBezTo>
                      <a:pt x="415" y="697"/>
                      <a:pt x="390" y="722"/>
                      <a:pt x="390" y="753"/>
                    </a:cubicBezTo>
                    <a:cubicBezTo>
                      <a:pt x="390" y="784"/>
                      <a:pt x="415" y="810"/>
                      <a:pt x="446" y="810"/>
                    </a:cubicBezTo>
                    <a:close/>
                    <a:moveTo>
                      <a:pt x="489" y="358"/>
                    </a:moveTo>
                    <a:cubicBezTo>
                      <a:pt x="489" y="398"/>
                      <a:pt x="522" y="429"/>
                      <a:pt x="562" y="431"/>
                    </a:cubicBezTo>
                    <a:cubicBezTo>
                      <a:pt x="604" y="431"/>
                      <a:pt x="635" y="398"/>
                      <a:pt x="635" y="358"/>
                    </a:cubicBezTo>
                    <a:cubicBezTo>
                      <a:pt x="635" y="316"/>
                      <a:pt x="601" y="285"/>
                      <a:pt x="562" y="285"/>
                    </a:cubicBezTo>
                    <a:cubicBezTo>
                      <a:pt x="520" y="285"/>
                      <a:pt x="489" y="318"/>
                      <a:pt x="489" y="358"/>
                    </a:cubicBezTo>
                    <a:close/>
                    <a:moveTo>
                      <a:pt x="590" y="640"/>
                    </a:moveTo>
                    <a:lnTo>
                      <a:pt x="703" y="640"/>
                    </a:lnTo>
                    <a:lnTo>
                      <a:pt x="647" y="525"/>
                    </a:lnTo>
                    <a:lnTo>
                      <a:pt x="590" y="640"/>
                    </a:lnTo>
                    <a:close/>
                    <a:moveTo>
                      <a:pt x="819" y="138"/>
                    </a:moveTo>
                    <a:cubicBezTo>
                      <a:pt x="805" y="115"/>
                      <a:pt x="666" y="79"/>
                      <a:pt x="429" y="76"/>
                    </a:cubicBezTo>
                    <a:cubicBezTo>
                      <a:pt x="192" y="76"/>
                      <a:pt x="54" y="115"/>
                      <a:pt x="40" y="138"/>
                    </a:cubicBezTo>
                    <a:lnTo>
                      <a:pt x="40" y="138"/>
                    </a:lnTo>
                    <a:cubicBezTo>
                      <a:pt x="54" y="160"/>
                      <a:pt x="192" y="200"/>
                      <a:pt x="429" y="200"/>
                    </a:cubicBezTo>
                    <a:cubicBezTo>
                      <a:pt x="666" y="200"/>
                      <a:pt x="805" y="160"/>
                      <a:pt x="819" y="138"/>
                    </a:cubicBezTo>
                    <a:close/>
                  </a:path>
                </a:pathLst>
              </a:custGeom>
              <a:solidFill>
                <a:srgbClr val="F80000"/>
              </a:solidFill>
              <a:ln>
                <a:noFill/>
              </a:ln>
              <a:effectLst/>
            </p:spPr>
            <p:txBody>
              <a:bodyPr wrap="none" anchor="ctr"/>
              <a:lstStyle/>
              <a:p>
                <a:endParaRPr lang="en-US"/>
              </a:p>
            </p:txBody>
          </p:sp>
          <p:sp>
            <p:nvSpPr>
              <p:cNvPr id="199" name="Rectangle 198">
                <a:extLst>
                  <a:ext uri="{FF2B5EF4-FFF2-40B4-BE49-F238E27FC236}">
                    <a16:creationId xmlns:a16="http://schemas.microsoft.com/office/drawing/2014/main" id="{2B1489CA-C190-46B5-9632-0F6BA362DD9E}"/>
                  </a:ext>
                </a:extLst>
              </p:cNvPr>
              <p:cNvSpPr/>
              <p:nvPr/>
            </p:nvSpPr>
            <p:spPr>
              <a:xfrm>
                <a:off x="7248176" y="4158080"/>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p>
            </p:txBody>
          </p:sp>
        </p:grpSp>
        <p:sp>
          <p:nvSpPr>
            <p:cNvPr id="197" name="Text Box 30">
              <a:extLst>
                <a:ext uri="{FF2B5EF4-FFF2-40B4-BE49-F238E27FC236}">
                  <a16:creationId xmlns:a16="http://schemas.microsoft.com/office/drawing/2014/main" id="{E284BBC5-3EBF-4CC1-A9CF-B04D6A7573F4}"/>
                </a:ext>
              </a:extLst>
            </p:cNvPr>
            <p:cNvSpPr txBox="1">
              <a:spLocks noChangeArrowheads="1"/>
            </p:cNvSpPr>
            <p:nvPr/>
          </p:nvSpPr>
          <p:spPr bwMode="auto">
            <a:xfrm>
              <a:off x="5568246" y="5931868"/>
              <a:ext cx="381272" cy="246157"/>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solidFill>
                    <a:schemeClr val="bg2">
                      <a:lumMod val="10000"/>
                    </a:schemeClr>
                  </a:solidFill>
                </a:rPr>
                <a:t>Object Storage</a:t>
              </a:r>
            </a:p>
          </p:txBody>
        </p:sp>
      </p:grpSp>
      <p:grpSp>
        <p:nvGrpSpPr>
          <p:cNvPr id="200" name="Group 199">
            <a:extLst>
              <a:ext uri="{FF2B5EF4-FFF2-40B4-BE49-F238E27FC236}">
                <a16:creationId xmlns:a16="http://schemas.microsoft.com/office/drawing/2014/main" id="{8245E695-769C-4379-AB89-5A1BCC8C7BAC}"/>
              </a:ext>
            </a:extLst>
          </p:cNvPr>
          <p:cNvGrpSpPr/>
          <p:nvPr/>
        </p:nvGrpSpPr>
        <p:grpSpPr>
          <a:xfrm>
            <a:off x="8211959" y="3724678"/>
            <a:ext cx="531696" cy="542675"/>
            <a:chOff x="6049490" y="5496446"/>
            <a:chExt cx="531696" cy="542675"/>
          </a:xfrm>
        </p:grpSpPr>
        <p:grpSp>
          <p:nvGrpSpPr>
            <p:cNvPr id="201" name="Group 200">
              <a:extLst>
                <a:ext uri="{FF2B5EF4-FFF2-40B4-BE49-F238E27FC236}">
                  <a16:creationId xmlns:a16="http://schemas.microsoft.com/office/drawing/2014/main" id="{C108F341-6735-43A8-BAD8-22EB5602EE40}"/>
                </a:ext>
              </a:extLst>
            </p:cNvPr>
            <p:cNvGrpSpPr/>
            <p:nvPr/>
          </p:nvGrpSpPr>
          <p:grpSpPr>
            <a:xfrm>
              <a:off x="6058617" y="5496446"/>
              <a:ext cx="522569" cy="489361"/>
              <a:chOff x="4141814" y="4117631"/>
              <a:chExt cx="792769" cy="695710"/>
            </a:xfrm>
          </p:grpSpPr>
          <p:grpSp>
            <p:nvGrpSpPr>
              <p:cNvPr id="203" name="Group 202">
                <a:extLst>
                  <a:ext uri="{FF2B5EF4-FFF2-40B4-BE49-F238E27FC236}">
                    <a16:creationId xmlns:a16="http://schemas.microsoft.com/office/drawing/2014/main" id="{5517AE04-4755-46F7-A7E0-A25A12AF0F10}"/>
                  </a:ext>
                </a:extLst>
              </p:cNvPr>
              <p:cNvGrpSpPr/>
              <p:nvPr/>
            </p:nvGrpSpPr>
            <p:grpSpPr>
              <a:xfrm>
                <a:off x="4197861" y="4226701"/>
                <a:ext cx="680674" cy="477570"/>
                <a:chOff x="3219450" y="5653088"/>
                <a:chExt cx="393700" cy="276225"/>
              </a:xfrm>
              <a:solidFill>
                <a:srgbClr val="F80000"/>
              </a:solidFill>
            </p:grpSpPr>
            <p:sp>
              <p:nvSpPr>
                <p:cNvPr id="205" name="Freeform 62">
                  <a:extLst>
                    <a:ext uri="{FF2B5EF4-FFF2-40B4-BE49-F238E27FC236}">
                      <a16:creationId xmlns:a16="http://schemas.microsoft.com/office/drawing/2014/main" id="{8C6E0AE0-BD43-434D-BD0D-E05B7AC21CF5}"/>
                    </a:ext>
                  </a:extLst>
                </p:cNvPr>
                <p:cNvSpPr>
                  <a:spLocks noChangeArrowheads="1"/>
                </p:cNvSpPr>
                <p:nvPr/>
              </p:nvSpPr>
              <p:spPr bwMode="auto">
                <a:xfrm>
                  <a:off x="3417888" y="5757863"/>
                  <a:ext cx="166687" cy="88900"/>
                </a:xfrm>
                <a:custGeom>
                  <a:avLst/>
                  <a:gdLst>
                    <a:gd name="T0" fmla="*/ 451 w 465"/>
                    <a:gd name="T1" fmla="*/ 214 h 246"/>
                    <a:gd name="T2" fmla="*/ 438 w 465"/>
                    <a:gd name="T3" fmla="*/ 245 h 246"/>
                    <a:gd name="T4" fmla="*/ 0 w 465"/>
                    <a:gd name="T5" fmla="*/ 62 h 246"/>
                    <a:gd name="T6" fmla="*/ 26 w 465"/>
                    <a:gd name="T7" fmla="*/ 0 h 246"/>
                    <a:gd name="T8" fmla="*/ 464 w 465"/>
                    <a:gd name="T9" fmla="*/ 183 h 246"/>
                    <a:gd name="T10" fmla="*/ 451 w 465"/>
                    <a:gd name="T11" fmla="*/ 214 h 246"/>
                  </a:gdLst>
                  <a:ahLst/>
                  <a:cxnLst>
                    <a:cxn ang="0">
                      <a:pos x="T0" y="T1"/>
                    </a:cxn>
                    <a:cxn ang="0">
                      <a:pos x="T2" y="T3"/>
                    </a:cxn>
                    <a:cxn ang="0">
                      <a:pos x="T4" y="T5"/>
                    </a:cxn>
                    <a:cxn ang="0">
                      <a:pos x="T6" y="T7"/>
                    </a:cxn>
                    <a:cxn ang="0">
                      <a:pos x="T8" y="T9"/>
                    </a:cxn>
                    <a:cxn ang="0">
                      <a:pos x="T10" y="T11"/>
                    </a:cxn>
                  </a:cxnLst>
                  <a:rect l="0" t="0" r="r" b="b"/>
                  <a:pathLst>
                    <a:path w="465" h="246">
                      <a:moveTo>
                        <a:pt x="451" y="214"/>
                      </a:moveTo>
                      <a:lnTo>
                        <a:pt x="438" y="245"/>
                      </a:lnTo>
                      <a:lnTo>
                        <a:pt x="0" y="62"/>
                      </a:lnTo>
                      <a:lnTo>
                        <a:pt x="26" y="0"/>
                      </a:lnTo>
                      <a:lnTo>
                        <a:pt x="464" y="183"/>
                      </a:lnTo>
                      <a:lnTo>
                        <a:pt x="451" y="214"/>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06" name="Freeform 63">
                  <a:extLst>
                    <a:ext uri="{FF2B5EF4-FFF2-40B4-BE49-F238E27FC236}">
                      <a16:creationId xmlns:a16="http://schemas.microsoft.com/office/drawing/2014/main" id="{3119CE2D-7510-427C-88F8-784A1AB35458}"/>
                    </a:ext>
                  </a:extLst>
                </p:cNvPr>
                <p:cNvSpPr>
                  <a:spLocks noChangeArrowheads="1"/>
                </p:cNvSpPr>
                <p:nvPr/>
              </p:nvSpPr>
              <p:spPr bwMode="auto">
                <a:xfrm>
                  <a:off x="3348038" y="5653088"/>
                  <a:ext cx="95250" cy="49212"/>
                </a:xfrm>
                <a:custGeom>
                  <a:avLst/>
                  <a:gdLst>
                    <a:gd name="T0" fmla="*/ 14 w 266"/>
                    <a:gd name="T1" fmla="*/ 39 h 136"/>
                    <a:gd name="T2" fmla="*/ 3 w 266"/>
                    <a:gd name="T3" fmla="*/ 14 h 136"/>
                    <a:gd name="T4" fmla="*/ 28 w 266"/>
                    <a:gd name="T5" fmla="*/ 2 h 136"/>
                    <a:gd name="T6" fmla="*/ 251 w 266"/>
                    <a:gd name="T7" fmla="*/ 96 h 136"/>
                    <a:gd name="T8" fmla="*/ 262 w 266"/>
                    <a:gd name="T9" fmla="*/ 121 h 136"/>
                    <a:gd name="T10" fmla="*/ 237 w 266"/>
                    <a:gd name="T11" fmla="*/ 132 h 136"/>
                    <a:gd name="T12" fmla="*/ 14 w 266"/>
                    <a:gd name="T13" fmla="*/ 39 h 136"/>
                  </a:gdLst>
                  <a:ahLst/>
                  <a:cxnLst>
                    <a:cxn ang="0">
                      <a:pos x="T0" y="T1"/>
                    </a:cxn>
                    <a:cxn ang="0">
                      <a:pos x="T2" y="T3"/>
                    </a:cxn>
                    <a:cxn ang="0">
                      <a:pos x="T4" y="T5"/>
                    </a:cxn>
                    <a:cxn ang="0">
                      <a:pos x="T6" y="T7"/>
                    </a:cxn>
                    <a:cxn ang="0">
                      <a:pos x="T8" y="T9"/>
                    </a:cxn>
                    <a:cxn ang="0">
                      <a:pos x="T10" y="T11"/>
                    </a:cxn>
                    <a:cxn ang="0">
                      <a:pos x="T12" y="T13"/>
                    </a:cxn>
                  </a:cxnLst>
                  <a:rect l="0" t="0" r="r" b="b"/>
                  <a:pathLst>
                    <a:path w="266" h="136">
                      <a:moveTo>
                        <a:pt x="14" y="39"/>
                      </a:moveTo>
                      <a:cubicBezTo>
                        <a:pt x="6" y="36"/>
                        <a:pt x="0" y="25"/>
                        <a:pt x="3" y="14"/>
                      </a:cubicBezTo>
                      <a:cubicBezTo>
                        <a:pt x="6" y="5"/>
                        <a:pt x="17" y="0"/>
                        <a:pt x="28" y="2"/>
                      </a:cubicBezTo>
                      <a:lnTo>
                        <a:pt x="251" y="96"/>
                      </a:lnTo>
                      <a:cubicBezTo>
                        <a:pt x="260" y="98"/>
                        <a:pt x="265" y="110"/>
                        <a:pt x="262" y="121"/>
                      </a:cubicBezTo>
                      <a:cubicBezTo>
                        <a:pt x="257" y="132"/>
                        <a:pt x="246" y="135"/>
                        <a:pt x="237" y="132"/>
                      </a:cubicBezTo>
                      <a:lnTo>
                        <a:pt x="14" y="39"/>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07" name="Freeform 64">
                  <a:extLst>
                    <a:ext uri="{FF2B5EF4-FFF2-40B4-BE49-F238E27FC236}">
                      <a16:creationId xmlns:a16="http://schemas.microsoft.com/office/drawing/2014/main" id="{EEA9EE01-1D0B-4DBE-B10D-35372CEAF538}"/>
                    </a:ext>
                  </a:extLst>
                </p:cNvPr>
                <p:cNvSpPr>
                  <a:spLocks noChangeArrowheads="1"/>
                </p:cNvSpPr>
                <p:nvPr/>
              </p:nvSpPr>
              <p:spPr bwMode="auto">
                <a:xfrm>
                  <a:off x="3348038" y="5675313"/>
                  <a:ext cx="84137" cy="41275"/>
                </a:xfrm>
                <a:custGeom>
                  <a:avLst/>
                  <a:gdLst>
                    <a:gd name="T0" fmla="*/ 229 w 234"/>
                    <a:gd name="T1" fmla="*/ 104 h 115"/>
                    <a:gd name="T2" fmla="*/ 224 w 234"/>
                    <a:gd name="T3" fmla="*/ 114 h 115"/>
                    <a:gd name="T4" fmla="*/ 0 w 234"/>
                    <a:gd name="T5" fmla="*/ 21 h 115"/>
                    <a:gd name="T6" fmla="*/ 9 w 234"/>
                    <a:gd name="T7" fmla="*/ 0 h 115"/>
                    <a:gd name="T8" fmla="*/ 233 w 234"/>
                    <a:gd name="T9" fmla="*/ 93 h 115"/>
                    <a:gd name="T10" fmla="*/ 229 w 234"/>
                    <a:gd name="T11" fmla="*/ 104 h 115"/>
                  </a:gdLst>
                  <a:ahLst/>
                  <a:cxnLst>
                    <a:cxn ang="0">
                      <a:pos x="T0" y="T1"/>
                    </a:cxn>
                    <a:cxn ang="0">
                      <a:pos x="T2" y="T3"/>
                    </a:cxn>
                    <a:cxn ang="0">
                      <a:pos x="T4" y="T5"/>
                    </a:cxn>
                    <a:cxn ang="0">
                      <a:pos x="T6" y="T7"/>
                    </a:cxn>
                    <a:cxn ang="0">
                      <a:pos x="T8" y="T9"/>
                    </a:cxn>
                    <a:cxn ang="0">
                      <a:pos x="T10" y="T11"/>
                    </a:cxn>
                  </a:cxnLst>
                  <a:rect l="0" t="0" r="r" b="b"/>
                  <a:pathLst>
                    <a:path w="234" h="115">
                      <a:moveTo>
                        <a:pt x="229" y="104"/>
                      </a:moveTo>
                      <a:lnTo>
                        <a:pt x="224" y="114"/>
                      </a:lnTo>
                      <a:lnTo>
                        <a:pt x="0" y="21"/>
                      </a:lnTo>
                      <a:lnTo>
                        <a:pt x="9" y="0"/>
                      </a:lnTo>
                      <a:lnTo>
                        <a:pt x="233" y="93"/>
                      </a:lnTo>
                      <a:lnTo>
                        <a:pt x="229" y="104"/>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14" name="Freeform 65">
                  <a:extLst>
                    <a:ext uri="{FF2B5EF4-FFF2-40B4-BE49-F238E27FC236}">
                      <a16:creationId xmlns:a16="http://schemas.microsoft.com/office/drawing/2014/main" id="{F583FEE0-088C-47AC-9AF1-94CB9C919972}"/>
                    </a:ext>
                  </a:extLst>
                </p:cNvPr>
                <p:cNvSpPr>
                  <a:spLocks noChangeArrowheads="1"/>
                </p:cNvSpPr>
                <p:nvPr/>
              </p:nvSpPr>
              <p:spPr bwMode="auto">
                <a:xfrm>
                  <a:off x="3289300" y="5797550"/>
                  <a:ext cx="95250" cy="49213"/>
                </a:xfrm>
                <a:custGeom>
                  <a:avLst/>
                  <a:gdLst>
                    <a:gd name="T0" fmla="*/ 251 w 266"/>
                    <a:gd name="T1" fmla="*/ 96 h 137"/>
                    <a:gd name="T2" fmla="*/ 262 w 266"/>
                    <a:gd name="T3" fmla="*/ 122 h 137"/>
                    <a:gd name="T4" fmla="*/ 237 w 266"/>
                    <a:gd name="T5" fmla="*/ 133 h 137"/>
                    <a:gd name="T6" fmla="*/ 14 w 266"/>
                    <a:gd name="T7" fmla="*/ 40 h 137"/>
                    <a:gd name="T8" fmla="*/ 2 w 266"/>
                    <a:gd name="T9" fmla="*/ 14 h 137"/>
                    <a:gd name="T10" fmla="*/ 28 w 266"/>
                    <a:gd name="T11" fmla="*/ 3 h 137"/>
                    <a:gd name="T12" fmla="*/ 251 w 266"/>
                    <a:gd name="T13" fmla="*/ 96 h 137"/>
                  </a:gdLst>
                  <a:ahLst/>
                  <a:cxnLst>
                    <a:cxn ang="0">
                      <a:pos x="T0" y="T1"/>
                    </a:cxn>
                    <a:cxn ang="0">
                      <a:pos x="T2" y="T3"/>
                    </a:cxn>
                    <a:cxn ang="0">
                      <a:pos x="T4" y="T5"/>
                    </a:cxn>
                    <a:cxn ang="0">
                      <a:pos x="T6" y="T7"/>
                    </a:cxn>
                    <a:cxn ang="0">
                      <a:pos x="T8" y="T9"/>
                    </a:cxn>
                    <a:cxn ang="0">
                      <a:pos x="T10" y="T11"/>
                    </a:cxn>
                    <a:cxn ang="0">
                      <a:pos x="T12" y="T13"/>
                    </a:cxn>
                  </a:cxnLst>
                  <a:rect l="0" t="0" r="r" b="b"/>
                  <a:pathLst>
                    <a:path w="266" h="137">
                      <a:moveTo>
                        <a:pt x="251" y="96"/>
                      </a:moveTo>
                      <a:cubicBezTo>
                        <a:pt x="259" y="99"/>
                        <a:pt x="265" y="110"/>
                        <a:pt x="262" y="122"/>
                      </a:cubicBezTo>
                      <a:cubicBezTo>
                        <a:pt x="259" y="130"/>
                        <a:pt x="248" y="136"/>
                        <a:pt x="237" y="133"/>
                      </a:cubicBezTo>
                      <a:lnTo>
                        <a:pt x="14" y="40"/>
                      </a:lnTo>
                      <a:cubicBezTo>
                        <a:pt x="5" y="37"/>
                        <a:pt x="0" y="26"/>
                        <a:pt x="2" y="14"/>
                      </a:cubicBezTo>
                      <a:cubicBezTo>
                        <a:pt x="8" y="6"/>
                        <a:pt x="19" y="0"/>
                        <a:pt x="28" y="3"/>
                      </a:cubicBezTo>
                      <a:lnTo>
                        <a:pt x="251" y="96"/>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15" name="Freeform 66">
                  <a:extLst>
                    <a:ext uri="{FF2B5EF4-FFF2-40B4-BE49-F238E27FC236}">
                      <a16:creationId xmlns:a16="http://schemas.microsoft.com/office/drawing/2014/main" id="{49ECCD1D-5C51-47D1-997A-F23858D1AE9C}"/>
                    </a:ext>
                  </a:extLst>
                </p:cNvPr>
                <p:cNvSpPr>
                  <a:spLocks noChangeArrowheads="1"/>
                </p:cNvSpPr>
                <p:nvPr/>
              </p:nvSpPr>
              <p:spPr bwMode="auto">
                <a:xfrm>
                  <a:off x="3300413" y="5783263"/>
                  <a:ext cx="84137" cy="41275"/>
                </a:xfrm>
                <a:custGeom>
                  <a:avLst/>
                  <a:gdLst>
                    <a:gd name="T0" fmla="*/ 229 w 234"/>
                    <a:gd name="T1" fmla="*/ 104 h 115"/>
                    <a:gd name="T2" fmla="*/ 224 w 234"/>
                    <a:gd name="T3" fmla="*/ 114 h 115"/>
                    <a:gd name="T4" fmla="*/ 0 w 234"/>
                    <a:gd name="T5" fmla="*/ 21 h 115"/>
                    <a:gd name="T6" fmla="*/ 9 w 234"/>
                    <a:gd name="T7" fmla="*/ 0 h 115"/>
                    <a:gd name="T8" fmla="*/ 233 w 234"/>
                    <a:gd name="T9" fmla="*/ 94 h 115"/>
                    <a:gd name="T10" fmla="*/ 229 w 234"/>
                    <a:gd name="T11" fmla="*/ 104 h 115"/>
                  </a:gdLst>
                  <a:ahLst/>
                  <a:cxnLst>
                    <a:cxn ang="0">
                      <a:pos x="T0" y="T1"/>
                    </a:cxn>
                    <a:cxn ang="0">
                      <a:pos x="T2" y="T3"/>
                    </a:cxn>
                    <a:cxn ang="0">
                      <a:pos x="T4" y="T5"/>
                    </a:cxn>
                    <a:cxn ang="0">
                      <a:pos x="T6" y="T7"/>
                    </a:cxn>
                    <a:cxn ang="0">
                      <a:pos x="T8" y="T9"/>
                    </a:cxn>
                    <a:cxn ang="0">
                      <a:pos x="T10" y="T11"/>
                    </a:cxn>
                  </a:cxnLst>
                  <a:rect l="0" t="0" r="r" b="b"/>
                  <a:pathLst>
                    <a:path w="234" h="115">
                      <a:moveTo>
                        <a:pt x="229" y="104"/>
                      </a:moveTo>
                      <a:lnTo>
                        <a:pt x="224" y="114"/>
                      </a:lnTo>
                      <a:lnTo>
                        <a:pt x="0" y="21"/>
                      </a:lnTo>
                      <a:lnTo>
                        <a:pt x="9" y="0"/>
                      </a:lnTo>
                      <a:lnTo>
                        <a:pt x="233" y="94"/>
                      </a:lnTo>
                      <a:lnTo>
                        <a:pt x="229" y="104"/>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16" name="Freeform 67">
                  <a:extLst>
                    <a:ext uri="{FF2B5EF4-FFF2-40B4-BE49-F238E27FC236}">
                      <a16:creationId xmlns:a16="http://schemas.microsoft.com/office/drawing/2014/main" id="{4404952F-0B52-47D0-A6AD-986287E471D0}"/>
                    </a:ext>
                  </a:extLst>
                </p:cNvPr>
                <p:cNvSpPr>
                  <a:spLocks noChangeArrowheads="1"/>
                </p:cNvSpPr>
                <p:nvPr/>
              </p:nvSpPr>
              <p:spPr bwMode="auto">
                <a:xfrm>
                  <a:off x="3302000" y="5686425"/>
                  <a:ext cx="128588" cy="127000"/>
                </a:xfrm>
                <a:custGeom>
                  <a:avLst/>
                  <a:gdLst>
                    <a:gd name="T0" fmla="*/ 306 w 358"/>
                    <a:gd name="T1" fmla="*/ 229 h 352"/>
                    <a:gd name="T2" fmla="*/ 255 w 358"/>
                    <a:gd name="T3" fmla="*/ 351 h 352"/>
                    <a:gd name="T4" fmla="*/ 0 w 358"/>
                    <a:gd name="T5" fmla="*/ 245 h 352"/>
                    <a:gd name="T6" fmla="*/ 102 w 358"/>
                    <a:gd name="T7" fmla="*/ 0 h 352"/>
                    <a:gd name="T8" fmla="*/ 357 w 358"/>
                    <a:gd name="T9" fmla="*/ 106 h 352"/>
                    <a:gd name="T10" fmla="*/ 306 w 358"/>
                    <a:gd name="T11" fmla="*/ 229 h 352"/>
                  </a:gdLst>
                  <a:ahLst/>
                  <a:cxnLst>
                    <a:cxn ang="0">
                      <a:pos x="T0" y="T1"/>
                    </a:cxn>
                    <a:cxn ang="0">
                      <a:pos x="T2" y="T3"/>
                    </a:cxn>
                    <a:cxn ang="0">
                      <a:pos x="T4" y="T5"/>
                    </a:cxn>
                    <a:cxn ang="0">
                      <a:pos x="T6" y="T7"/>
                    </a:cxn>
                    <a:cxn ang="0">
                      <a:pos x="T8" y="T9"/>
                    </a:cxn>
                    <a:cxn ang="0">
                      <a:pos x="T10" y="T11"/>
                    </a:cxn>
                  </a:cxnLst>
                  <a:rect l="0" t="0" r="r" b="b"/>
                  <a:pathLst>
                    <a:path w="358" h="352">
                      <a:moveTo>
                        <a:pt x="306" y="229"/>
                      </a:moveTo>
                      <a:lnTo>
                        <a:pt x="255" y="351"/>
                      </a:lnTo>
                      <a:lnTo>
                        <a:pt x="0" y="245"/>
                      </a:lnTo>
                      <a:lnTo>
                        <a:pt x="102" y="0"/>
                      </a:lnTo>
                      <a:lnTo>
                        <a:pt x="357" y="106"/>
                      </a:lnTo>
                      <a:lnTo>
                        <a:pt x="306" y="229"/>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17" name="Freeform 68">
                  <a:extLst>
                    <a:ext uri="{FF2B5EF4-FFF2-40B4-BE49-F238E27FC236}">
                      <a16:creationId xmlns:a16="http://schemas.microsoft.com/office/drawing/2014/main" id="{7E4C10DE-7EC1-4A99-93B1-058579F26724}"/>
                    </a:ext>
                  </a:extLst>
                </p:cNvPr>
                <p:cNvSpPr>
                  <a:spLocks noChangeArrowheads="1"/>
                </p:cNvSpPr>
                <p:nvPr/>
              </p:nvSpPr>
              <p:spPr bwMode="auto">
                <a:xfrm>
                  <a:off x="3579813" y="5821363"/>
                  <a:ext cx="33337" cy="39687"/>
                </a:xfrm>
                <a:custGeom>
                  <a:avLst/>
                  <a:gdLst>
                    <a:gd name="T0" fmla="*/ 36 w 94"/>
                    <a:gd name="T1" fmla="*/ 0 h 111"/>
                    <a:gd name="T2" fmla="*/ 0 w 94"/>
                    <a:gd name="T3" fmla="*/ 88 h 111"/>
                    <a:gd name="T4" fmla="*/ 17 w 94"/>
                    <a:gd name="T5" fmla="*/ 99 h 111"/>
                    <a:gd name="T6" fmla="*/ 84 w 94"/>
                    <a:gd name="T7" fmla="*/ 71 h 111"/>
                    <a:gd name="T8" fmla="*/ 56 w 94"/>
                    <a:gd name="T9" fmla="*/ 3 h 111"/>
                    <a:gd name="T10" fmla="*/ 36 w 94"/>
                    <a:gd name="T11" fmla="*/ 0 h 111"/>
                  </a:gdLst>
                  <a:ahLst/>
                  <a:cxnLst>
                    <a:cxn ang="0">
                      <a:pos x="T0" y="T1"/>
                    </a:cxn>
                    <a:cxn ang="0">
                      <a:pos x="T2" y="T3"/>
                    </a:cxn>
                    <a:cxn ang="0">
                      <a:pos x="T4" y="T5"/>
                    </a:cxn>
                    <a:cxn ang="0">
                      <a:pos x="T6" y="T7"/>
                    </a:cxn>
                    <a:cxn ang="0">
                      <a:pos x="T8" y="T9"/>
                    </a:cxn>
                    <a:cxn ang="0">
                      <a:pos x="T10" y="T11"/>
                    </a:cxn>
                  </a:cxnLst>
                  <a:rect l="0" t="0" r="r" b="b"/>
                  <a:pathLst>
                    <a:path w="94" h="111">
                      <a:moveTo>
                        <a:pt x="36" y="0"/>
                      </a:moveTo>
                      <a:lnTo>
                        <a:pt x="0" y="88"/>
                      </a:lnTo>
                      <a:cubicBezTo>
                        <a:pt x="5" y="93"/>
                        <a:pt x="11" y="96"/>
                        <a:pt x="17" y="99"/>
                      </a:cubicBezTo>
                      <a:cubicBezTo>
                        <a:pt x="42" y="110"/>
                        <a:pt x="73" y="99"/>
                        <a:pt x="84" y="71"/>
                      </a:cubicBezTo>
                      <a:cubicBezTo>
                        <a:pt x="93" y="42"/>
                        <a:pt x="81" y="14"/>
                        <a:pt x="56" y="3"/>
                      </a:cubicBezTo>
                      <a:cubicBezTo>
                        <a:pt x="50" y="0"/>
                        <a:pt x="42" y="0"/>
                        <a:pt x="36" y="0"/>
                      </a:cubicBez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18" name="Freeform 69">
                  <a:extLst>
                    <a:ext uri="{FF2B5EF4-FFF2-40B4-BE49-F238E27FC236}">
                      <a16:creationId xmlns:a16="http://schemas.microsoft.com/office/drawing/2014/main" id="{1125006D-E21C-4947-B84D-658C3D3A110B}"/>
                    </a:ext>
                  </a:extLst>
                </p:cNvPr>
                <p:cNvSpPr>
                  <a:spLocks noChangeArrowheads="1"/>
                </p:cNvSpPr>
                <p:nvPr/>
              </p:nvSpPr>
              <p:spPr bwMode="auto">
                <a:xfrm>
                  <a:off x="3219450" y="5876925"/>
                  <a:ext cx="233363" cy="52388"/>
                </a:xfrm>
                <a:custGeom>
                  <a:avLst/>
                  <a:gdLst>
                    <a:gd name="T0" fmla="*/ 649 w 650"/>
                    <a:gd name="T1" fmla="*/ 48 h 145"/>
                    <a:gd name="T2" fmla="*/ 324 w 650"/>
                    <a:gd name="T3" fmla="*/ 0 h 145"/>
                    <a:gd name="T4" fmla="*/ 0 w 650"/>
                    <a:gd name="T5" fmla="*/ 48 h 145"/>
                    <a:gd name="T6" fmla="*/ 0 w 650"/>
                    <a:gd name="T7" fmla="*/ 96 h 145"/>
                    <a:gd name="T8" fmla="*/ 0 w 650"/>
                    <a:gd name="T9" fmla="*/ 96 h 145"/>
                    <a:gd name="T10" fmla="*/ 0 w 650"/>
                    <a:gd name="T11" fmla="*/ 96 h 145"/>
                    <a:gd name="T12" fmla="*/ 324 w 650"/>
                    <a:gd name="T13" fmla="*/ 144 h 145"/>
                    <a:gd name="T14" fmla="*/ 649 w 650"/>
                    <a:gd name="T15" fmla="*/ 96 h 145"/>
                    <a:gd name="T16" fmla="*/ 649 w 650"/>
                    <a:gd name="T17" fmla="*/ 96 h 145"/>
                    <a:gd name="T18" fmla="*/ 649 w 650"/>
                    <a:gd name="T19" fmla="*/ 96 h 145"/>
                    <a:gd name="T20" fmla="*/ 649 w 650"/>
                    <a:gd name="T21" fmla="*/ 48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50" h="145">
                      <a:moveTo>
                        <a:pt x="649" y="48"/>
                      </a:moveTo>
                      <a:cubicBezTo>
                        <a:pt x="649" y="20"/>
                        <a:pt x="502" y="0"/>
                        <a:pt x="324" y="0"/>
                      </a:cubicBezTo>
                      <a:cubicBezTo>
                        <a:pt x="144" y="0"/>
                        <a:pt x="0" y="23"/>
                        <a:pt x="0" y="48"/>
                      </a:cubicBezTo>
                      <a:lnTo>
                        <a:pt x="0" y="96"/>
                      </a:lnTo>
                      <a:lnTo>
                        <a:pt x="0" y="96"/>
                      </a:lnTo>
                      <a:lnTo>
                        <a:pt x="0" y="96"/>
                      </a:lnTo>
                      <a:cubicBezTo>
                        <a:pt x="0" y="125"/>
                        <a:pt x="146" y="144"/>
                        <a:pt x="324" y="144"/>
                      </a:cubicBezTo>
                      <a:cubicBezTo>
                        <a:pt x="505" y="144"/>
                        <a:pt x="649" y="122"/>
                        <a:pt x="649" y="96"/>
                      </a:cubicBezTo>
                      <a:lnTo>
                        <a:pt x="649" y="96"/>
                      </a:lnTo>
                      <a:lnTo>
                        <a:pt x="649" y="96"/>
                      </a:lnTo>
                      <a:lnTo>
                        <a:pt x="649" y="48"/>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19" name="Freeform 200">
                  <a:extLst>
                    <a:ext uri="{FF2B5EF4-FFF2-40B4-BE49-F238E27FC236}">
                      <a16:creationId xmlns:a16="http://schemas.microsoft.com/office/drawing/2014/main" id="{2FB5C27D-BAF5-4B9C-876C-26A8648C8206}"/>
                    </a:ext>
                  </a:extLst>
                </p:cNvPr>
                <p:cNvSpPr>
                  <a:spLocks noChangeArrowheads="1"/>
                </p:cNvSpPr>
                <p:nvPr/>
              </p:nvSpPr>
              <p:spPr bwMode="auto">
                <a:xfrm>
                  <a:off x="3417888" y="5757863"/>
                  <a:ext cx="166687" cy="88900"/>
                </a:xfrm>
                <a:custGeom>
                  <a:avLst/>
                  <a:gdLst>
                    <a:gd name="T0" fmla="*/ 451 w 465"/>
                    <a:gd name="T1" fmla="*/ 214 h 246"/>
                    <a:gd name="T2" fmla="*/ 438 w 465"/>
                    <a:gd name="T3" fmla="*/ 245 h 246"/>
                    <a:gd name="T4" fmla="*/ 0 w 465"/>
                    <a:gd name="T5" fmla="*/ 62 h 246"/>
                    <a:gd name="T6" fmla="*/ 26 w 465"/>
                    <a:gd name="T7" fmla="*/ 0 h 246"/>
                    <a:gd name="T8" fmla="*/ 464 w 465"/>
                    <a:gd name="T9" fmla="*/ 183 h 246"/>
                    <a:gd name="T10" fmla="*/ 451 w 465"/>
                    <a:gd name="T11" fmla="*/ 214 h 246"/>
                  </a:gdLst>
                  <a:ahLst/>
                  <a:cxnLst>
                    <a:cxn ang="0">
                      <a:pos x="T0" y="T1"/>
                    </a:cxn>
                    <a:cxn ang="0">
                      <a:pos x="T2" y="T3"/>
                    </a:cxn>
                    <a:cxn ang="0">
                      <a:pos x="T4" y="T5"/>
                    </a:cxn>
                    <a:cxn ang="0">
                      <a:pos x="T6" y="T7"/>
                    </a:cxn>
                    <a:cxn ang="0">
                      <a:pos x="T8" y="T9"/>
                    </a:cxn>
                    <a:cxn ang="0">
                      <a:pos x="T10" y="T11"/>
                    </a:cxn>
                  </a:cxnLst>
                  <a:rect l="0" t="0" r="r" b="b"/>
                  <a:pathLst>
                    <a:path w="465" h="246">
                      <a:moveTo>
                        <a:pt x="451" y="214"/>
                      </a:moveTo>
                      <a:lnTo>
                        <a:pt x="438" y="245"/>
                      </a:lnTo>
                      <a:lnTo>
                        <a:pt x="0" y="62"/>
                      </a:lnTo>
                      <a:lnTo>
                        <a:pt x="26" y="0"/>
                      </a:lnTo>
                      <a:lnTo>
                        <a:pt x="464" y="183"/>
                      </a:lnTo>
                      <a:lnTo>
                        <a:pt x="451" y="214"/>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20" name="Freeform 201">
                  <a:extLst>
                    <a:ext uri="{FF2B5EF4-FFF2-40B4-BE49-F238E27FC236}">
                      <a16:creationId xmlns:a16="http://schemas.microsoft.com/office/drawing/2014/main" id="{0257A82D-E0E9-4AB1-92F4-238B1A0BCD10}"/>
                    </a:ext>
                  </a:extLst>
                </p:cNvPr>
                <p:cNvSpPr>
                  <a:spLocks noChangeArrowheads="1"/>
                </p:cNvSpPr>
                <p:nvPr/>
              </p:nvSpPr>
              <p:spPr bwMode="auto">
                <a:xfrm>
                  <a:off x="3348038" y="5653088"/>
                  <a:ext cx="95250" cy="49212"/>
                </a:xfrm>
                <a:custGeom>
                  <a:avLst/>
                  <a:gdLst>
                    <a:gd name="T0" fmla="*/ 14 w 266"/>
                    <a:gd name="T1" fmla="*/ 39 h 136"/>
                    <a:gd name="T2" fmla="*/ 3 w 266"/>
                    <a:gd name="T3" fmla="*/ 14 h 136"/>
                    <a:gd name="T4" fmla="*/ 28 w 266"/>
                    <a:gd name="T5" fmla="*/ 2 h 136"/>
                    <a:gd name="T6" fmla="*/ 251 w 266"/>
                    <a:gd name="T7" fmla="*/ 96 h 136"/>
                    <a:gd name="T8" fmla="*/ 262 w 266"/>
                    <a:gd name="T9" fmla="*/ 121 h 136"/>
                    <a:gd name="T10" fmla="*/ 237 w 266"/>
                    <a:gd name="T11" fmla="*/ 132 h 136"/>
                    <a:gd name="T12" fmla="*/ 14 w 266"/>
                    <a:gd name="T13" fmla="*/ 39 h 136"/>
                  </a:gdLst>
                  <a:ahLst/>
                  <a:cxnLst>
                    <a:cxn ang="0">
                      <a:pos x="T0" y="T1"/>
                    </a:cxn>
                    <a:cxn ang="0">
                      <a:pos x="T2" y="T3"/>
                    </a:cxn>
                    <a:cxn ang="0">
                      <a:pos x="T4" y="T5"/>
                    </a:cxn>
                    <a:cxn ang="0">
                      <a:pos x="T6" y="T7"/>
                    </a:cxn>
                    <a:cxn ang="0">
                      <a:pos x="T8" y="T9"/>
                    </a:cxn>
                    <a:cxn ang="0">
                      <a:pos x="T10" y="T11"/>
                    </a:cxn>
                    <a:cxn ang="0">
                      <a:pos x="T12" y="T13"/>
                    </a:cxn>
                  </a:cxnLst>
                  <a:rect l="0" t="0" r="r" b="b"/>
                  <a:pathLst>
                    <a:path w="266" h="136">
                      <a:moveTo>
                        <a:pt x="14" y="39"/>
                      </a:moveTo>
                      <a:cubicBezTo>
                        <a:pt x="6" y="36"/>
                        <a:pt x="0" y="25"/>
                        <a:pt x="3" y="14"/>
                      </a:cubicBezTo>
                      <a:cubicBezTo>
                        <a:pt x="6" y="5"/>
                        <a:pt x="17" y="0"/>
                        <a:pt x="28" y="2"/>
                      </a:cubicBezTo>
                      <a:lnTo>
                        <a:pt x="251" y="96"/>
                      </a:lnTo>
                      <a:cubicBezTo>
                        <a:pt x="260" y="98"/>
                        <a:pt x="265" y="110"/>
                        <a:pt x="262" y="121"/>
                      </a:cubicBezTo>
                      <a:cubicBezTo>
                        <a:pt x="257" y="132"/>
                        <a:pt x="246" y="135"/>
                        <a:pt x="237" y="132"/>
                      </a:cubicBezTo>
                      <a:lnTo>
                        <a:pt x="14" y="39"/>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21" name="Freeform 202">
                  <a:extLst>
                    <a:ext uri="{FF2B5EF4-FFF2-40B4-BE49-F238E27FC236}">
                      <a16:creationId xmlns:a16="http://schemas.microsoft.com/office/drawing/2014/main" id="{EBFD0BEF-91D4-4E57-831A-C494B4999637}"/>
                    </a:ext>
                  </a:extLst>
                </p:cNvPr>
                <p:cNvSpPr>
                  <a:spLocks noChangeArrowheads="1"/>
                </p:cNvSpPr>
                <p:nvPr/>
              </p:nvSpPr>
              <p:spPr bwMode="auto">
                <a:xfrm>
                  <a:off x="3348038" y="5675313"/>
                  <a:ext cx="84137" cy="41275"/>
                </a:xfrm>
                <a:custGeom>
                  <a:avLst/>
                  <a:gdLst>
                    <a:gd name="T0" fmla="*/ 229 w 234"/>
                    <a:gd name="T1" fmla="*/ 104 h 115"/>
                    <a:gd name="T2" fmla="*/ 224 w 234"/>
                    <a:gd name="T3" fmla="*/ 114 h 115"/>
                    <a:gd name="T4" fmla="*/ 0 w 234"/>
                    <a:gd name="T5" fmla="*/ 21 h 115"/>
                    <a:gd name="T6" fmla="*/ 9 w 234"/>
                    <a:gd name="T7" fmla="*/ 0 h 115"/>
                    <a:gd name="T8" fmla="*/ 233 w 234"/>
                    <a:gd name="T9" fmla="*/ 93 h 115"/>
                    <a:gd name="T10" fmla="*/ 229 w 234"/>
                    <a:gd name="T11" fmla="*/ 104 h 115"/>
                  </a:gdLst>
                  <a:ahLst/>
                  <a:cxnLst>
                    <a:cxn ang="0">
                      <a:pos x="T0" y="T1"/>
                    </a:cxn>
                    <a:cxn ang="0">
                      <a:pos x="T2" y="T3"/>
                    </a:cxn>
                    <a:cxn ang="0">
                      <a:pos x="T4" y="T5"/>
                    </a:cxn>
                    <a:cxn ang="0">
                      <a:pos x="T6" y="T7"/>
                    </a:cxn>
                    <a:cxn ang="0">
                      <a:pos x="T8" y="T9"/>
                    </a:cxn>
                    <a:cxn ang="0">
                      <a:pos x="T10" y="T11"/>
                    </a:cxn>
                  </a:cxnLst>
                  <a:rect l="0" t="0" r="r" b="b"/>
                  <a:pathLst>
                    <a:path w="234" h="115">
                      <a:moveTo>
                        <a:pt x="229" y="104"/>
                      </a:moveTo>
                      <a:lnTo>
                        <a:pt x="224" y="114"/>
                      </a:lnTo>
                      <a:lnTo>
                        <a:pt x="0" y="21"/>
                      </a:lnTo>
                      <a:lnTo>
                        <a:pt x="9" y="0"/>
                      </a:lnTo>
                      <a:lnTo>
                        <a:pt x="233" y="93"/>
                      </a:lnTo>
                      <a:lnTo>
                        <a:pt x="229" y="104"/>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22" name="Freeform 203">
                  <a:extLst>
                    <a:ext uri="{FF2B5EF4-FFF2-40B4-BE49-F238E27FC236}">
                      <a16:creationId xmlns:a16="http://schemas.microsoft.com/office/drawing/2014/main" id="{4878DBD3-8BAE-4FE8-A05E-983F6F3EC82E}"/>
                    </a:ext>
                  </a:extLst>
                </p:cNvPr>
                <p:cNvSpPr>
                  <a:spLocks noChangeArrowheads="1"/>
                </p:cNvSpPr>
                <p:nvPr/>
              </p:nvSpPr>
              <p:spPr bwMode="auto">
                <a:xfrm>
                  <a:off x="3289300" y="5797550"/>
                  <a:ext cx="95250" cy="49213"/>
                </a:xfrm>
                <a:custGeom>
                  <a:avLst/>
                  <a:gdLst>
                    <a:gd name="T0" fmla="*/ 251 w 266"/>
                    <a:gd name="T1" fmla="*/ 96 h 137"/>
                    <a:gd name="T2" fmla="*/ 262 w 266"/>
                    <a:gd name="T3" fmla="*/ 122 h 137"/>
                    <a:gd name="T4" fmla="*/ 237 w 266"/>
                    <a:gd name="T5" fmla="*/ 133 h 137"/>
                    <a:gd name="T6" fmla="*/ 14 w 266"/>
                    <a:gd name="T7" fmla="*/ 40 h 137"/>
                    <a:gd name="T8" fmla="*/ 2 w 266"/>
                    <a:gd name="T9" fmla="*/ 14 h 137"/>
                    <a:gd name="T10" fmla="*/ 28 w 266"/>
                    <a:gd name="T11" fmla="*/ 3 h 137"/>
                    <a:gd name="T12" fmla="*/ 251 w 266"/>
                    <a:gd name="T13" fmla="*/ 96 h 137"/>
                  </a:gdLst>
                  <a:ahLst/>
                  <a:cxnLst>
                    <a:cxn ang="0">
                      <a:pos x="T0" y="T1"/>
                    </a:cxn>
                    <a:cxn ang="0">
                      <a:pos x="T2" y="T3"/>
                    </a:cxn>
                    <a:cxn ang="0">
                      <a:pos x="T4" y="T5"/>
                    </a:cxn>
                    <a:cxn ang="0">
                      <a:pos x="T6" y="T7"/>
                    </a:cxn>
                    <a:cxn ang="0">
                      <a:pos x="T8" y="T9"/>
                    </a:cxn>
                    <a:cxn ang="0">
                      <a:pos x="T10" y="T11"/>
                    </a:cxn>
                    <a:cxn ang="0">
                      <a:pos x="T12" y="T13"/>
                    </a:cxn>
                  </a:cxnLst>
                  <a:rect l="0" t="0" r="r" b="b"/>
                  <a:pathLst>
                    <a:path w="266" h="137">
                      <a:moveTo>
                        <a:pt x="251" y="96"/>
                      </a:moveTo>
                      <a:cubicBezTo>
                        <a:pt x="259" y="99"/>
                        <a:pt x="265" y="110"/>
                        <a:pt x="262" y="122"/>
                      </a:cubicBezTo>
                      <a:cubicBezTo>
                        <a:pt x="259" y="130"/>
                        <a:pt x="248" y="136"/>
                        <a:pt x="237" y="133"/>
                      </a:cubicBezTo>
                      <a:lnTo>
                        <a:pt x="14" y="40"/>
                      </a:lnTo>
                      <a:cubicBezTo>
                        <a:pt x="5" y="37"/>
                        <a:pt x="0" y="26"/>
                        <a:pt x="2" y="14"/>
                      </a:cubicBezTo>
                      <a:cubicBezTo>
                        <a:pt x="8" y="6"/>
                        <a:pt x="19" y="0"/>
                        <a:pt x="28" y="3"/>
                      </a:cubicBezTo>
                      <a:lnTo>
                        <a:pt x="251" y="96"/>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23" name="Freeform 204">
                  <a:extLst>
                    <a:ext uri="{FF2B5EF4-FFF2-40B4-BE49-F238E27FC236}">
                      <a16:creationId xmlns:a16="http://schemas.microsoft.com/office/drawing/2014/main" id="{F5AC02FA-DB0F-42B7-B7B0-3F9B82676298}"/>
                    </a:ext>
                  </a:extLst>
                </p:cNvPr>
                <p:cNvSpPr>
                  <a:spLocks noChangeArrowheads="1"/>
                </p:cNvSpPr>
                <p:nvPr/>
              </p:nvSpPr>
              <p:spPr bwMode="auto">
                <a:xfrm>
                  <a:off x="3300413" y="5783263"/>
                  <a:ext cx="84137" cy="41275"/>
                </a:xfrm>
                <a:custGeom>
                  <a:avLst/>
                  <a:gdLst>
                    <a:gd name="T0" fmla="*/ 229 w 234"/>
                    <a:gd name="T1" fmla="*/ 104 h 115"/>
                    <a:gd name="T2" fmla="*/ 224 w 234"/>
                    <a:gd name="T3" fmla="*/ 114 h 115"/>
                    <a:gd name="T4" fmla="*/ 0 w 234"/>
                    <a:gd name="T5" fmla="*/ 21 h 115"/>
                    <a:gd name="T6" fmla="*/ 9 w 234"/>
                    <a:gd name="T7" fmla="*/ 0 h 115"/>
                    <a:gd name="T8" fmla="*/ 233 w 234"/>
                    <a:gd name="T9" fmla="*/ 94 h 115"/>
                    <a:gd name="T10" fmla="*/ 229 w 234"/>
                    <a:gd name="T11" fmla="*/ 104 h 115"/>
                  </a:gdLst>
                  <a:ahLst/>
                  <a:cxnLst>
                    <a:cxn ang="0">
                      <a:pos x="T0" y="T1"/>
                    </a:cxn>
                    <a:cxn ang="0">
                      <a:pos x="T2" y="T3"/>
                    </a:cxn>
                    <a:cxn ang="0">
                      <a:pos x="T4" y="T5"/>
                    </a:cxn>
                    <a:cxn ang="0">
                      <a:pos x="T6" y="T7"/>
                    </a:cxn>
                    <a:cxn ang="0">
                      <a:pos x="T8" y="T9"/>
                    </a:cxn>
                    <a:cxn ang="0">
                      <a:pos x="T10" y="T11"/>
                    </a:cxn>
                  </a:cxnLst>
                  <a:rect l="0" t="0" r="r" b="b"/>
                  <a:pathLst>
                    <a:path w="234" h="115">
                      <a:moveTo>
                        <a:pt x="229" y="104"/>
                      </a:moveTo>
                      <a:lnTo>
                        <a:pt x="224" y="114"/>
                      </a:lnTo>
                      <a:lnTo>
                        <a:pt x="0" y="21"/>
                      </a:lnTo>
                      <a:lnTo>
                        <a:pt x="9" y="0"/>
                      </a:lnTo>
                      <a:lnTo>
                        <a:pt x="233" y="94"/>
                      </a:lnTo>
                      <a:lnTo>
                        <a:pt x="229" y="104"/>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24" name="Freeform 205">
                  <a:extLst>
                    <a:ext uri="{FF2B5EF4-FFF2-40B4-BE49-F238E27FC236}">
                      <a16:creationId xmlns:a16="http://schemas.microsoft.com/office/drawing/2014/main" id="{2F8B9709-FE45-4E05-B173-5A5FD0240CAD}"/>
                    </a:ext>
                  </a:extLst>
                </p:cNvPr>
                <p:cNvSpPr>
                  <a:spLocks noChangeArrowheads="1"/>
                </p:cNvSpPr>
                <p:nvPr/>
              </p:nvSpPr>
              <p:spPr bwMode="auto">
                <a:xfrm>
                  <a:off x="3302000" y="5686425"/>
                  <a:ext cx="128588" cy="127000"/>
                </a:xfrm>
                <a:custGeom>
                  <a:avLst/>
                  <a:gdLst>
                    <a:gd name="T0" fmla="*/ 306 w 358"/>
                    <a:gd name="T1" fmla="*/ 229 h 352"/>
                    <a:gd name="T2" fmla="*/ 255 w 358"/>
                    <a:gd name="T3" fmla="*/ 351 h 352"/>
                    <a:gd name="T4" fmla="*/ 0 w 358"/>
                    <a:gd name="T5" fmla="*/ 245 h 352"/>
                    <a:gd name="T6" fmla="*/ 102 w 358"/>
                    <a:gd name="T7" fmla="*/ 0 h 352"/>
                    <a:gd name="T8" fmla="*/ 357 w 358"/>
                    <a:gd name="T9" fmla="*/ 106 h 352"/>
                    <a:gd name="T10" fmla="*/ 306 w 358"/>
                    <a:gd name="T11" fmla="*/ 229 h 352"/>
                  </a:gdLst>
                  <a:ahLst/>
                  <a:cxnLst>
                    <a:cxn ang="0">
                      <a:pos x="T0" y="T1"/>
                    </a:cxn>
                    <a:cxn ang="0">
                      <a:pos x="T2" y="T3"/>
                    </a:cxn>
                    <a:cxn ang="0">
                      <a:pos x="T4" y="T5"/>
                    </a:cxn>
                    <a:cxn ang="0">
                      <a:pos x="T6" y="T7"/>
                    </a:cxn>
                    <a:cxn ang="0">
                      <a:pos x="T8" y="T9"/>
                    </a:cxn>
                    <a:cxn ang="0">
                      <a:pos x="T10" y="T11"/>
                    </a:cxn>
                  </a:cxnLst>
                  <a:rect l="0" t="0" r="r" b="b"/>
                  <a:pathLst>
                    <a:path w="358" h="352">
                      <a:moveTo>
                        <a:pt x="306" y="229"/>
                      </a:moveTo>
                      <a:lnTo>
                        <a:pt x="255" y="351"/>
                      </a:lnTo>
                      <a:lnTo>
                        <a:pt x="0" y="245"/>
                      </a:lnTo>
                      <a:lnTo>
                        <a:pt x="102" y="0"/>
                      </a:lnTo>
                      <a:lnTo>
                        <a:pt x="357" y="106"/>
                      </a:lnTo>
                      <a:lnTo>
                        <a:pt x="306" y="229"/>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25" name="Freeform 206">
                  <a:extLst>
                    <a:ext uri="{FF2B5EF4-FFF2-40B4-BE49-F238E27FC236}">
                      <a16:creationId xmlns:a16="http://schemas.microsoft.com/office/drawing/2014/main" id="{B30B71BF-2BB0-4BF5-A3E8-E36F14AB61C5}"/>
                    </a:ext>
                  </a:extLst>
                </p:cNvPr>
                <p:cNvSpPr>
                  <a:spLocks noChangeArrowheads="1"/>
                </p:cNvSpPr>
                <p:nvPr/>
              </p:nvSpPr>
              <p:spPr bwMode="auto">
                <a:xfrm>
                  <a:off x="3579813" y="5821363"/>
                  <a:ext cx="33337" cy="39687"/>
                </a:xfrm>
                <a:custGeom>
                  <a:avLst/>
                  <a:gdLst>
                    <a:gd name="T0" fmla="*/ 36 w 94"/>
                    <a:gd name="T1" fmla="*/ 0 h 111"/>
                    <a:gd name="T2" fmla="*/ 0 w 94"/>
                    <a:gd name="T3" fmla="*/ 88 h 111"/>
                    <a:gd name="T4" fmla="*/ 17 w 94"/>
                    <a:gd name="T5" fmla="*/ 99 h 111"/>
                    <a:gd name="T6" fmla="*/ 84 w 94"/>
                    <a:gd name="T7" fmla="*/ 71 h 111"/>
                    <a:gd name="T8" fmla="*/ 56 w 94"/>
                    <a:gd name="T9" fmla="*/ 3 h 111"/>
                    <a:gd name="T10" fmla="*/ 36 w 94"/>
                    <a:gd name="T11" fmla="*/ 0 h 111"/>
                  </a:gdLst>
                  <a:ahLst/>
                  <a:cxnLst>
                    <a:cxn ang="0">
                      <a:pos x="T0" y="T1"/>
                    </a:cxn>
                    <a:cxn ang="0">
                      <a:pos x="T2" y="T3"/>
                    </a:cxn>
                    <a:cxn ang="0">
                      <a:pos x="T4" y="T5"/>
                    </a:cxn>
                    <a:cxn ang="0">
                      <a:pos x="T6" y="T7"/>
                    </a:cxn>
                    <a:cxn ang="0">
                      <a:pos x="T8" y="T9"/>
                    </a:cxn>
                    <a:cxn ang="0">
                      <a:pos x="T10" y="T11"/>
                    </a:cxn>
                  </a:cxnLst>
                  <a:rect l="0" t="0" r="r" b="b"/>
                  <a:pathLst>
                    <a:path w="94" h="111">
                      <a:moveTo>
                        <a:pt x="36" y="0"/>
                      </a:moveTo>
                      <a:lnTo>
                        <a:pt x="0" y="88"/>
                      </a:lnTo>
                      <a:cubicBezTo>
                        <a:pt x="5" y="93"/>
                        <a:pt x="11" y="96"/>
                        <a:pt x="17" y="99"/>
                      </a:cubicBezTo>
                      <a:cubicBezTo>
                        <a:pt x="42" y="110"/>
                        <a:pt x="73" y="99"/>
                        <a:pt x="84" y="71"/>
                      </a:cubicBezTo>
                      <a:cubicBezTo>
                        <a:pt x="93" y="42"/>
                        <a:pt x="81" y="14"/>
                        <a:pt x="56" y="3"/>
                      </a:cubicBezTo>
                      <a:cubicBezTo>
                        <a:pt x="50" y="0"/>
                        <a:pt x="42" y="0"/>
                        <a:pt x="36" y="0"/>
                      </a:cubicBez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26" name="Freeform 207">
                  <a:extLst>
                    <a:ext uri="{FF2B5EF4-FFF2-40B4-BE49-F238E27FC236}">
                      <a16:creationId xmlns:a16="http://schemas.microsoft.com/office/drawing/2014/main" id="{85A38FE3-A351-4B84-9AC4-768EAD965780}"/>
                    </a:ext>
                  </a:extLst>
                </p:cNvPr>
                <p:cNvSpPr>
                  <a:spLocks noChangeArrowheads="1"/>
                </p:cNvSpPr>
                <p:nvPr/>
              </p:nvSpPr>
              <p:spPr bwMode="auto">
                <a:xfrm>
                  <a:off x="3219450" y="5876925"/>
                  <a:ext cx="233363" cy="52388"/>
                </a:xfrm>
                <a:custGeom>
                  <a:avLst/>
                  <a:gdLst>
                    <a:gd name="T0" fmla="*/ 649 w 650"/>
                    <a:gd name="T1" fmla="*/ 48 h 145"/>
                    <a:gd name="T2" fmla="*/ 324 w 650"/>
                    <a:gd name="T3" fmla="*/ 0 h 145"/>
                    <a:gd name="T4" fmla="*/ 0 w 650"/>
                    <a:gd name="T5" fmla="*/ 48 h 145"/>
                    <a:gd name="T6" fmla="*/ 0 w 650"/>
                    <a:gd name="T7" fmla="*/ 96 h 145"/>
                    <a:gd name="T8" fmla="*/ 0 w 650"/>
                    <a:gd name="T9" fmla="*/ 96 h 145"/>
                    <a:gd name="T10" fmla="*/ 0 w 650"/>
                    <a:gd name="T11" fmla="*/ 96 h 145"/>
                    <a:gd name="T12" fmla="*/ 324 w 650"/>
                    <a:gd name="T13" fmla="*/ 144 h 145"/>
                    <a:gd name="T14" fmla="*/ 649 w 650"/>
                    <a:gd name="T15" fmla="*/ 96 h 145"/>
                    <a:gd name="T16" fmla="*/ 649 w 650"/>
                    <a:gd name="T17" fmla="*/ 96 h 145"/>
                    <a:gd name="T18" fmla="*/ 649 w 650"/>
                    <a:gd name="T19" fmla="*/ 96 h 145"/>
                    <a:gd name="T20" fmla="*/ 649 w 650"/>
                    <a:gd name="T21" fmla="*/ 48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50" h="145">
                      <a:moveTo>
                        <a:pt x="649" y="48"/>
                      </a:moveTo>
                      <a:cubicBezTo>
                        <a:pt x="649" y="20"/>
                        <a:pt x="502" y="0"/>
                        <a:pt x="324" y="0"/>
                      </a:cubicBezTo>
                      <a:cubicBezTo>
                        <a:pt x="144" y="0"/>
                        <a:pt x="0" y="23"/>
                        <a:pt x="0" y="48"/>
                      </a:cubicBezTo>
                      <a:lnTo>
                        <a:pt x="0" y="96"/>
                      </a:lnTo>
                      <a:lnTo>
                        <a:pt x="0" y="96"/>
                      </a:lnTo>
                      <a:lnTo>
                        <a:pt x="0" y="96"/>
                      </a:lnTo>
                      <a:cubicBezTo>
                        <a:pt x="0" y="125"/>
                        <a:pt x="146" y="144"/>
                        <a:pt x="324" y="144"/>
                      </a:cubicBezTo>
                      <a:cubicBezTo>
                        <a:pt x="505" y="144"/>
                        <a:pt x="649" y="122"/>
                        <a:pt x="649" y="96"/>
                      </a:cubicBezTo>
                      <a:lnTo>
                        <a:pt x="649" y="96"/>
                      </a:lnTo>
                      <a:lnTo>
                        <a:pt x="649" y="96"/>
                      </a:lnTo>
                      <a:lnTo>
                        <a:pt x="649" y="48"/>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204" name="Rectangle 203">
                <a:extLst>
                  <a:ext uri="{FF2B5EF4-FFF2-40B4-BE49-F238E27FC236}">
                    <a16:creationId xmlns:a16="http://schemas.microsoft.com/office/drawing/2014/main" id="{469DC87F-810A-4040-B246-4AB1CAF649CF}"/>
                  </a:ext>
                </a:extLst>
              </p:cNvPr>
              <p:cNvSpPr/>
              <p:nvPr/>
            </p:nvSpPr>
            <p:spPr>
              <a:xfrm>
                <a:off x="4141814" y="4117631"/>
                <a:ext cx="7927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p>
            </p:txBody>
          </p:sp>
        </p:grpSp>
        <p:sp>
          <p:nvSpPr>
            <p:cNvPr id="202" name="Text Box 30">
              <a:extLst>
                <a:ext uri="{FF2B5EF4-FFF2-40B4-BE49-F238E27FC236}">
                  <a16:creationId xmlns:a16="http://schemas.microsoft.com/office/drawing/2014/main" id="{35717E2A-65B6-4764-A518-343322021574}"/>
                </a:ext>
              </a:extLst>
            </p:cNvPr>
            <p:cNvSpPr txBox="1">
              <a:spLocks noChangeArrowheads="1"/>
            </p:cNvSpPr>
            <p:nvPr/>
          </p:nvSpPr>
          <p:spPr bwMode="auto">
            <a:xfrm>
              <a:off x="6049490" y="5916042"/>
              <a:ext cx="381272" cy="123079"/>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solidFill>
                    <a:schemeClr val="bg2">
                      <a:lumMod val="10000"/>
                    </a:schemeClr>
                  </a:solidFill>
                </a:rPr>
                <a:t>Polices</a:t>
              </a:r>
            </a:p>
          </p:txBody>
        </p:sp>
      </p:grpSp>
      <p:grpSp>
        <p:nvGrpSpPr>
          <p:cNvPr id="227" name="Group 226">
            <a:extLst>
              <a:ext uri="{FF2B5EF4-FFF2-40B4-BE49-F238E27FC236}">
                <a16:creationId xmlns:a16="http://schemas.microsoft.com/office/drawing/2014/main" id="{C4EC77C6-BD7E-429C-823D-AAEB0F82200B}"/>
              </a:ext>
            </a:extLst>
          </p:cNvPr>
          <p:cNvGrpSpPr/>
          <p:nvPr/>
        </p:nvGrpSpPr>
        <p:grpSpPr>
          <a:xfrm>
            <a:off x="8122491" y="3096895"/>
            <a:ext cx="601072" cy="626561"/>
            <a:chOff x="6609905" y="5508747"/>
            <a:chExt cx="601072" cy="626561"/>
          </a:xfrm>
        </p:grpSpPr>
        <p:grpSp>
          <p:nvGrpSpPr>
            <p:cNvPr id="228" name="Group 227">
              <a:extLst>
                <a:ext uri="{FF2B5EF4-FFF2-40B4-BE49-F238E27FC236}">
                  <a16:creationId xmlns:a16="http://schemas.microsoft.com/office/drawing/2014/main" id="{3055EE0C-3AB5-4BFF-890F-0E694FB371D4}"/>
                </a:ext>
              </a:extLst>
            </p:cNvPr>
            <p:cNvGrpSpPr/>
            <p:nvPr/>
          </p:nvGrpSpPr>
          <p:grpSpPr>
            <a:xfrm>
              <a:off x="6616939" y="5508747"/>
              <a:ext cx="552462" cy="477059"/>
              <a:chOff x="2451118" y="4158080"/>
              <a:chExt cx="865570" cy="695710"/>
            </a:xfrm>
          </p:grpSpPr>
          <p:grpSp>
            <p:nvGrpSpPr>
              <p:cNvPr id="230" name="Group 229">
                <a:extLst>
                  <a:ext uri="{FF2B5EF4-FFF2-40B4-BE49-F238E27FC236}">
                    <a16:creationId xmlns:a16="http://schemas.microsoft.com/office/drawing/2014/main" id="{1E30F129-C1B1-494E-822E-8D84D34E53A3}"/>
                  </a:ext>
                </a:extLst>
              </p:cNvPr>
              <p:cNvGrpSpPr/>
              <p:nvPr/>
            </p:nvGrpSpPr>
            <p:grpSpPr>
              <a:xfrm>
                <a:off x="2505985" y="4304032"/>
                <a:ext cx="755836" cy="470888"/>
                <a:chOff x="2851150" y="4108450"/>
                <a:chExt cx="496888" cy="309563"/>
              </a:xfrm>
              <a:solidFill>
                <a:srgbClr val="F80000"/>
              </a:solidFill>
            </p:grpSpPr>
            <p:sp>
              <p:nvSpPr>
                <p:cNvPr id="233" name="Freeform 1">
                  <a:extLst>
                    <a:ext uri="{FF2B5EF4-FFF2-40B4-BE49-F238E27FC236}">
                      <a16:creationId xmlns:a16="http://schemas.microsoft.com/office/drawing/2014/main" id="{3A57EB5B-D2B4-470C-B889-6DCE8609CA16}"/>
                    </a:ext>
                  </a:extLst>
                </p:cNvPr>
                <p:cNvSpPr>
                  <a:spLocks noChangeArrowheads="1"/>
                </p:cNvSpPr>
                <p:nvPr/>
              </p:nvSpPr>
              <p:spPr bwMode="auto">
                <a:xfrm>
                  <a:off x="3025775" y="4379913"/>
                  <a:ext cx="38100" cy="38100"/>
                </a:xfrm>
                <a:custGeom>
                  <a:avLst/>
                  <a:gdLst>
                    <a:gd name="T0" fmla="*/ 107 w 108"/>
                    <a:gd name="T1" fmla="*/ 54 h 108"/>
                    <a:gd name="T2" fmla="*/ 100 w 108"/>
                    <a:gd name="T3" fmla="*/ 80 h 108"/>
                    <a:gd name="T4" fmla="*/ 81 w 108"/>
                    <a:gd name="T5" fmla="*/ 100 h 108"/>
                    <a:gd name="T6" fmla="*/ 54 w 108"/>
                    <a:gd name="T7" fmla="*/ 107 h 108"/>
                    <a:gd name="T8" fmla="*/ 27 w 108"/>
                    <a:gd name="T9" fmla="*/ 100 h 108"/>
                    <a:gd name="T10" fmla="*/ 7 w 108"/>
                    <a:gd name="T11" fmla="*/ 80 h 108"/>
                    <a:gd name="T12" fmla="*/ 0 w 108"/>
                    <a:gd name="T13" fmla="*/ 54 h 108"/>
                    <a:gd name="T14" fmla="*/ 7 w 108"/>
                    <a:gd name="T15" fmla="*/ 27 h 108"/>
                    <a:gd name="T16" fmla="*/ 27 w 108"/>
                    <a:gd name="T17" fmla="*/ 7 h 108"/>
                    <a:gd name="T18" fmla="*/ 54 w 108"/>
                    <a:gd name="T19" fmla="*/ 0 h 108"/>
                    <a:gd name="T20" fmla="*/ 81 w 108"/>
                    <a:gd name="T21" fmla="*/ 7 h 108"/>
                    <a:gd name="T22" fmla="*/ 100 w 108"/>
                    <a:gd name="T23" fmla="*/ 27 h 108"/>
                    <a:gd name="T24" fmla="*/ 107 w 108"/>
                    <a:gd name="T25" fmla="*/ 54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8" h="108">
                      <a:moveTo>
                        <a:pt x="107" y="54"/>
                      </a:moveTo>
                      <a:cubicBezTo>
                        <a:pt x="107" y="63"/>
                        <a:pt x="105" y="72"/>
                        <a:pt x="100" y="80"/>
                      </a:cubicBezTo>
                      <a:cubicBezTo>
                        <a:pt x="95" y="89"/>
                        <a:pt x="89" y="95"/>
                        <a:pt x="81" y="100"/>
                      </a:cubicBezTo>
                      <a:cubicBezTo>
                        <a:pt x="72" y="105"/>
                        <a:pt x="64" y="107"/>
                        <a:pt x="54" y="107"/>
                      </a:cubicBezTo>
                      <a:cubicBezTo>
                        <a:pt x="44" y="107"/>
                        <a:pt x="36" y="105"/>
                        <a:pt x="27" y="100"/>
                      </a:cubicBezTo>
                      <a:cubicBezTo>
                        <a:pt x="18" y="95"/>
                        <a:pt x="12" y="89"/>
                        <a:pt x="7" y="80"/>
                      </a:cubicBezTo>
                      <a:cubicBezTo>
                        <a:pt x="2" y="72"/>
                        <a:pt x="0" y="64"/>
                        <a:pt x="0" y="54"/>
                      </a:cubicBezTo>
                      <a:cubicBezTo>
                        <a:pt x="0" y="45"/>
                        <a:pt x="2" y="36"/>
                        <a:pt x="7" y="27"/>
                      </a:cubicBezTo>
                      <a:cubicBezTo>
                        <a:pt x="12" y="19"/>
                        <a:pt x="18" y="12"/>
                        <a:pt x="27" y="7"/>
                      </a:cubicBezTo>
                      <a:cubicBezTo>
                        <a:pt x="36" y="2"/>
                        <a:pt x="44" y="0"/>
                        <a:pt x="54" y="0"/>
                      </a:cubicBezTo>
                      <a:cubicBezTo>
                        <a:pt x="64" y="0"/>
                        <a:pt x="72" y="2"/>
                        <a:pt x="81" y="7"/>
                      </a:cubicBezTo>
                      <a:cubicBezTo>
                        <a:pt x="89" y="12"/>
                        <a:pt x="95" y="19"/>
                        <a:pt x="100" y="27"/>
                      </a:cubicBezTo>
                      <a:cubicBezTo>
                        <a:pt x="105" y="36"/>
                        <a:pt x="107" y="44"/>
                        <a:pt x="107" y="5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39" name="Freeform 2">
                  <a:extLst>
                    <a:ext uri="{FF2B5EF4-FFF2-40B4-BE49-F238E27FC236}">
                      <a16:creationId xmlns:a16="http://schemas.microsoft.com/office/drawing/2014/main" id="{A1EE4214-A617-41C0-8387-2D40843668EE}"/>
                    </a:ext>
                  </a:extLst>
                </p:cNvPr>
                <p:cNvSpPr>
                  <a:spLocks noChangeArrowheads="1"/>
                </p:cNvSpPr>
                <p:nvPr/>
              </p:nvSpPr>
              <p:spPr bwMode="auto">
                <a:xfrm>
                  <a:off x="3079750" y="4379913"/>
                  <a:ext cx="38100" cy="38100"/>
                </a:xfrm>
                <a:custGeom>
                  <a:avLst/>
                  <a:gdLst>
                    <a:gd name="T0" fmla="*/ 53 w 108"/>
                    <a:gd name="T1" fmla="*/ 0 h 108"/>
                    <a:gd name="T2" fmla="*/ 107 w 108"/>
                    <a:gd name="T3" fmla="*/ 54 h 108"/>
                    <a:gd name="T4" fmla="*/ 53 w 108"/>
                    <a:gd name="T5" fmla="*/ 107 h 108"/>
                    <a:gd name="T6" fmla="*/ 0 w 108"/>
                    <a:gd name="T7" fmla="*/ 54 h 108"/>
                    <a:gd name="T8" fmla="*/ 53 w 108"/>
                    <a:gd name="T9" fmla="*/ 0 h 108"/>
                    <a:gd name="T10" fmla="*/ 53 w 108"/>
                    <a:gd name="T11" fmla="*/ 85 h 108"/>
                    <a:gd name="T12" fmla="*/ 84 w 108"/>
                    <a:gd name="T13" fmla="*/ 54 h 108"/>
                    <a:gd name="T14" fmla="*/ 53 w 108"/>
                    <a:gd name="T15" fmla="*/ 23 h 108"/>
                    <a:gd name="T16" fmla="*/ 22 w 108"/>
                    <a:gd name="T17" fmla="*/ 54 h 108"/>
                    <a:gd name="T18" fmla="*/ 53 w 108"/>
                    <a:gd name="T19" fmla="*/ 85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8" h="108">
                      <a:moveTo>
                        <a:pt x="53" y="0"/>
                      </a:moveTo>
                      <a:cubicBezTo>
                        <a:pt x="84" y="0"/>
                        <a:pt x="107" y="26"/>
                        <a:pt x="107" y="54"/>
                      </a:cubicBezTo>
                      <a:cubicBezTo>
                        <a:pt x="107" y="83"/>
                        <a:pt x="84" y="107"/>
                        <a:pt x="53" y="107"/>
                      </a:cubicBezTo>
                      <a:cubicBezTo>
                        <a:pt x="25" y="107"/>
                        <a:pt x="0" y="83"/>
                        <a:pt x="0" y="54"/>
                      </a:cubicBezTo>
                      <a:cubicBezTo>
                        <a:pt x="0" y="26"/>
                        <a:pt x="22" y="0"/>
                        <a:pt x="53" y="0"/>
                      </a:cubicBezTo>
                      <a:close/>
                      <a:moveTo>
                        <a:pt x="53" y="85"/>
                      </a:moveTo>
                      <a:cubicBezTo>
                        <a:pt x="70" y="85"/>
                        <a:pt x="84" y="71"/>
                        <a:pt x="84" y="54"/>
                      </a:cubicBezTo>
                      <a:cubicBezTo>
                        <a:pt x="84" y="37"/>
                        <a:pt x="70" y="23"/>
                        <a:pt x="53" y="23"/>
                      </a:cubicBezTo>
                      <a:cubicBezTo>
                        <a:pt x="36" y="23"/>
                        <a:pt x="22" y="37"/>
                        <a:pt x="22" y="54"/>
                      </a:cubicBezTo>
                      <a:cubicBezTo>
                        <a:pt x="22" y="71"/>
                        <a:pt x="36" y="85"/>
                        <a:pt x="53" y="85"/>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40" name="Freeform 3">
                  <a:extLst>
                    <a:ext uri="{FF2B5EF4-FFF2-40B4-BE49-F238E27FC236}">
                      <a16:creationId xmlns:a16="http://schemas.microsoft.com/office/drawing/2014/main" id="{51E538C5-8F20-4ECB-8931-C935EC3A4DE9}"/>
                    </a:ext>
                  </a:extLst>
                </p:cNvPr>
                <p:cNvSpPr>
                  <a:spLocks noChangeArrowheads="1"/>
                </p:cNvSpPr>
                <p:nvPr/>
              </p:nvSpPr>
              <p:spPr bwMode="auto">
                <a:xfrm>
                  <a:off x="3135313" y="4379913"/>
                  <a:ext cx="38100" cy="38100"/>
                </a:xfrm>
                <a:custGeom>
                  <a:avLst/>
                  <a:gdLst>
                    <a:gd name="T0" fmla="*/ 54 w 108"/>
                    <a:gd name="T1" fmla="*/ 0 h 108"/>
                    <a:gd name="T2" fmla="*/ 107 w 108"/>
                    <a:gd name="T3" fmla="*/ 54 h 108"/>
                    <a:gd name="T4" fmla="*/ 54 w 108"/>
                    <a:gd name="T5" fmla="*/ 107 h 108"/>
                    <a:gd name="T6" fmla="*/ 0 w 108"/>
                    <a:gd name="T7" fmla="*/ 54 h 108"/>
                    <a:gd name="T8" fmla="*/ 54 w 108"/>
                    <a:gd name="T9" fmla="*/ 0 h 108"/>
                    <a:gd name="T10" fmla="*/ 54 w 108"/>
                    <a:gd name="T11" fmla="*/ 85 h 108"/>
                    <a:gd name="T12" fmla="*/ 85 w 108"/>
                    <a:gd name="T13" fmla="*/ 54 h 108"/>
                    <a:gd name="T14" fmla="*/ 54 w 108"/>
                    <a:gd name="T15" fmla="*/ 23 h 108"/>
                    <a:gd name="T16" fmla="*/ 23 w 108"/>
                    <a:gd name="T17" fmla="*/ 54 h 108"/>
                    <a:gd name="T18" fmla="*/ 54 w 108"/>
                    <a:gd name="T19" fmla="*/ 85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8" h="108">
                      <a:moveTo>
                        <a:pt x="54" y="0"/>
                      </a:moveTo>
                      <a:cubicBezTo>
                        <a:pt x="82" y="0"/>
                        <a:pt x="107" y="26"/>
                        <a:pt x="107" y="54"/>
                      </a:cubicBezTo>
                      <a:cubicBezTo>
                        <a:pt x="107" y="83"/>
                        <a:pt x="85" y="107"/>
                        <a:pt x="54" y="107"/>
                      </a:cubicBezTo>
                      <a:cubicBezTo>
                        <a:pt x="26" y="107"/>
                        <a:pt x="0" y="83"/>
                        <a:pt x="0" y="54"/>
                      </a:cubicBezTo>
                      <a:cubicBezTo>
                        <a:pt x="0" y="26"/>
                        <a:pt x="23" y="0"/>
                        <a:pt x="54" y="0"/>
                      </a:cubicBezTo>
                      <a:close/>
                      <a:moveTo>
                        <a:pt x="54" y="85"/>
                      </a:moveTo>
                      <a:cubicBezTo>
                        <a:pt x="71" y="85"/>
                        <a:pt x="85" y="71"/>
                        <a:pt x="85" y="54"/>
                      </a:cubicBezTo>
                      <a:cubicBezTo>
                        <a:pt x="85" y="37"/>
                        <a:pt x="71" y="23"/>
                        <a:pt x="54" y="23"/>
                      </a:cubicBezTo>
                      <a:cubicBezTo>
                        <a:pt x="37" y="23"/>
                        <a:pt x="23" y="37"/>
                        <a:pt x="23" y="54"/>
                      </a:cubicBezTo>
                      <a:cubicBezTo>
                        <a:pt x="23" y="71"/>
                        <a:pt x="37" y="85"/>
                        <a:pt x="54" y="85"/>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42" name="Freeform 4">
                  <a:extLst>
                    <a:ext uri="{FF2B5EF4-FFF2-40B4-BE49-F238E27FC236}">
                      <a16:creationId xmlns:a16="http://schemas.microsoft.com/office/drawing/2014/main" id="{276C8541-95B2-45ED-8182-3513FC1C163E}"/>
                    </a:ext>
                  </a:extLst>
                </p:cNvPr>
                <p:cNvSpPr>
                  <a:spLocks noChangeArrowheads="1"/>
                </p:cNvSpPr>
                <p:nvPr/>
              </p:nvSpPr>
              <p:spPr bwMode="auto">
                <a:xfrm>
                  <a:off x="3300413" y="4200525"/>
                  <a:ext cx="47625" cy="73025"/>
                </a:xfrm>
                <a:custGeom>
                  <a:avLst/>
                  <a:gdLst>
                    <a:gd name="T0" fmla="*/ 102 w 134"/>
                    <a:gd name="T1" fmla="*/ 71 h 205"/>
                    <a:gd name="T2" fmla="*/ 133 w 134"/>
                    <a:gd name="T3" fmla="*/ 102 h 205"/>
                    <a:gd name="T4" fmla="*/ 102 w 134"/>
                    <a:gd name="T5" fmla="*/ 133 h 205"/>
                    <a:gd name="T6" fmla="*/ 37 w 134"/>
                    <a:gd name="T7" fmla="*/ 198 h 205"/>
                    <a:gd name="T8" fmla="*/ 17 w 134"/>
                    <a:gd name="T9" fmla="*/ 198 h 205"/>
                    <a:gd name="T10" fmla="*/ 6 w 134"/>
                    <a:gd name="T11" fmla="*/ 187 h 205"/>
                    <a:gd name="T12" fmla="*/ 6 w 134"/>
                    <a:gd name="T13" fmla="*/ 167 h 205"/>
                    <a:gd name="T14" fmla="*/ 71 w 134"/>
                    <a:gd name="T15" fmla="*/ 102 h 205"/>
                    <a:gd name="T16" fmla="*/ 6 w 134"/>
                    <a:gd name="T17" fmla="*/ 37 h 205"/>
                    <a:gd name="T18" fmla="*/ 6 w 134"/>
                    <a:gd name="T19" fmla="*/ 17 h 205"/>
                    <a:gd name="T20" fmla="*/ 17 w 134"/>
                    <a:gd name="T21" fmla="*/ 6 h 205"/>
                    <a:gd name="T22" fmla="*/ 37 w 134"/>
                    <a:gd name="T23" fmla="*/ 6 h 205"/>
                    <a:gd name="T24" fmla="*/ 102 w 134"/>
                    <a:gd name="T25" fmla="*/ 71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4" h="205">
                      <a:moveTo>
                        <a:pt x="102" y="71"/>
                      </a:moveTo>
                      <a:lnTo>
                        <a:pt x="133" y="102"/>
                      </a:lnTo>
                      <a:lnTo>
                        <a:pt x="102" y="133"/>
                      </a:lnTo>
                      <a:lnTo>
                        <a:pt x="37" y="198"/>
                      </a:lnTo>
                      <a:cubicBezTo>
                        <a:pt x="31" y="204"/>
                        <a:pt x="23" y="204"/>
                        <a:pt x="17" y="198"/>
                      </a:cubicBezTo>
                      <a:lnTo>
                        <a:pt x="6" y="187"/>
                      </a:lnTo>
                      <a:cubicBezTo>
                        <a:pt x="0" y="181"/>
                        <a:pt x="0" y="173"/>
                        <a:pt x="6" y="167"/>
                      </a:cubicBezTo>
                      <a:lnTo>
                        <a:pt x="71" y="102"/>
                      </a:lnTo>
                      <a:lnTo>
                        <a:pt x="6" y="37"/>
                      </a:lnTo>
                      <a:cubicBezTo>
                        <a:pt x="0" y="32"/>
                        <a:pt x="0" y="23"/>
                        <a:pt x="6" y="17"/>
                      </a:cubicBezTo>
                      <a:lnTo>
                        <a:pt x="17" y="6"/>
                      </a:lnTo>
                      <a:cubicBezTo>
                        <a:pt x="23" y="0"/>
                        <a:pt x="31" y="0"/>
                        <a:pt x="37" y="6"/>
                      </a:cubicBezTo>
                      <a:lnTo>
                        <a:pt x="102" y="71"/>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43" name="Freeform 5">
                  <a:extLst>
                    <a:ext uri="{FF2B5EF4-FFF2-40B4-BE49-F238E27FC236}">
                      <a16:creationId xmlns:a16="http://schemas.microsoft.com/office/drawing/2014/main" id="{22181307-DD82-43EA-B2DE-464069F30AEB}"/>
                    </a:ext>
                  </a:extLst>
                </p:cNvPr>
                <p:cNvSpPr>
                  <a:spLocks noChangeArrowheads="1"/>
                </p:cNvSpPr>
                <p:nvPr/>
              </p:nvSpPr>
              <p:spPr bwMode="auto">
                <a:xfrm>
                  <a:off x="2851150" y="4198938"/>
                  <a:ext cx="47625" cy="73025"/>
                </a:xfrm>
                <a:custGeom>
                  <a:avLst/>
                  <a:gdLst>
                    <a:gd name="T0" fmla="*/ 127 w 133"/>
                    <a:gd name="T1" fmla="*/ 17 h 204"/>
                    <a:gd name="T2" fmla="*/ 127 w 133"/>
                    <a:gd name="T3" fmla="*/ 36 h 204"/>
                    <a:gd name="T4" fmla="*/ 62 w 133"/>
                    <a:gd name="T5" fmla="*/ 101 h 204"/>
                    <a:gd name="T6" fmla="*/ 127 w 133"/>
                    <a:gd name="T7" fmla="*/ 166 h 204"/>
                    <a:gd name="T8" fmla="*/ 127 w 133"/>
                    <a:gd name="T9" fmla="*/ 186 h 204"/>
                    <a:gd name="T10" fmla="*/ 115 w 133"/>
                    <a:gd name="T11" fmla="*/ 197 h 204"/>
                    <a:gd name="T12" fmla="*/ 96 w 133"/>
                    <a:gd name="T13" fmla="*/ 197 h 204"/>
                    <a:gd name="T14" fmla="*/ 31 w 133"/>
                    <a:gd name="T15" fmla="*/ 132 h 204"/>
                    <a:gd name="T16" fmla="*/ 0 w 133"/>
                    <a:gd name="T17" fmla="*/ 101 h 204"/>
                    <a:gd name="T18" fmla="*/ 31 w 133"/>
                    <a:gd name="T19" fmla="*/ 70 h 204"/>
                    <a:gd name="T20" fmla="*/ 96 w 133"/>
                    <a:gd name="T21" fmla="*/ 5 h 204"/>
                    <a:gd name="T22" fmla="*/ 115 w 133"/>
                    <a:gd name="T23" fmla="*/ 5 h 204"/>
                    <a:gd name="T24" fmla="*/ 127 w 133"/>
                    <a:gd name="T25" fmla="*/ 17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3" h="204">
                      <a:moveTo>
                        <a:pt x="127" y="17"/>
                      </a:moveTo>
                      <a:cubicBezTo>
                        <a:pt x="132" y="22"/>
                        <a:pt x="132" y="31"/>
                        <a:pt x="127" y="36"/>
                      </a:cubicBezTo>
                      <a:lnTo>
                        <a:pt x="62" y="101"/>
                      </a:lnTo>
                      <a:lnTo>
                        <a:pt x="127" y="166"/>
                      </a:lnTo>
                      <a:cubicBezTo>
                        <a:pt x="132" y="172"/>
                        <a:pt x="132" y="180"/>
                        <a:pt x="127" y="186"/>
                      </a:cubicBezTo>
                      <a:lnTo>
                        <a:pt x="115" y="197"/>
                      </a:lnTo>
                      <a:cubicBezTo>
                        <a:pt x="110" y="203"/>
                        <a:pt x="101" y="203"/>
                        <a:pt x="96" y="197"/>
                      </a:cubicBezTo>
                      <a:lnTo>
                        <a:pt x="31" y="132"/>
                      </a:lnTo>
                      <a:lnTo>
                        <a:pt x="0" y="101"/>
                      </a:lnTo>
                      <a:lnTo>
                        <a:pt x="31" y="70"/>
                      </a:lnTo>
                      <a:lnTo>
                        <a:pt x="96" y="5"/>
                      </a:lnTo>
                      <a:cubicBezTo>
                        <a:pt x="101" y="0"/>
                        <a:pt x="110" y="0"/>
                        <a:pt x="115" y="5"/>
                      </a:cubicBezTo>
                      <a:lnTo>
                        <a:pt x="127" y="17"/>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44" name="Freeform 6">
                  <a:extLst>
                    <a:ext uri="{FF2B5EF4-FFF2-40B4-BE49-F238E27FC236}">
                      <a16:creationId xmlns:a16="http://schemas.microsoft.com/office/drawing/2014/main" id="{644A93B0-ED65-4BD1-B1A8-F9C659B877AE}"/>
                    </a:ext>
                  </a:extLst>
                </p:cNvPr>
                <p:cNvSpPr>
                  <a:spLocks noChangeArrowheads="1"/>
                </p:cNvSpPr>
                <p:nvPr/>
              </p:nvSpPr>
              <p:spPr bwMode="auto">
                <a:xfrm>
                  <a:off x="2913063" y="4108450"/>
                  <a:ext cx="371475" cy="255588"/>
                </a:xfrm>
                <a:custGeom>
                  <a:avLst/>
                  <a:gdLst>
                    <a:gd name="T0" fmla="*/ 1033 w 1034"/>
                    <a:gd name="T1" fmla="*/ 29 h 710"/>
                    <a:gd name="T2" fmla="*/ 1005 w 1034"/>
                    <a:gd name="T3" fmla="*/ 709 h 710"/>
                    <a:gd name="T4" fmla="*/ 0 w 1034"/>
                    <a:gd name="T5" fmla="*/ 681 h 710"/>
                    <a:gd name="T6" fmla="*/ 28 w 1034"/>
                    <a:gd name="T7" fmla="*/ 0 h 710"/>
                    <a:gd name="T8" fmla="*/ 655 w 1034"/>
                    <a:gd name="T9" fmla="*/ 156 h 710"/>
                    <a:gd name="T10" fmla="*/ 705 w 1034"/>
                    <a:gd name="T11" fmla="*/ 206 h 710"/>
                    <a:gd name="T12" fmla="*/ 655 w 1034"/>
                    <a:gd name="T13" fmla="*/ 156 h 710"/>
                    <a:gd name="T14" fmla="*/ 570 w 1034"/>
                    <a:gd name="T15" fmla="*/ 102 h 710"/>
                    <a:gd name="T16" fmla="*/ 107 w 1034"/>
                    <a:gd name="T17" fmla="*/ 539 h 710"/>
                    <a:gd name="T18" fmla="*/ 257 w 1034"/>
                    <a:gd name="T19" fmla="*/ 466 h 710"/>
                    <a:gd name="T20" fmla="*/ 409 w 1034"/>
                    <a:gd name="T21" fmla="*/ 466 h 710"/>
                    <a:gd name="T22" fmla="*/ 570 w 1034"/>
                    <a:gd name="T23" fmla="*/ 551 h 710"/>
                    <a:gd name="T24" fmla="*/ 652 w 1034"/>
                    <a:gd name="T25" fmla="*/ 381 h 710"/>
                    <a:gd name="T26" fmla="*/ 705 w 1034"/>
                    <a:gd name="T27" fmla="*/ 331 h 710"/>
                    <a:gd name="T28" fmla="*/ 705 w 1034"/>
                    <a:gd name="T29" fmla="*/ 559 h 710"/>
                    <a:gd name="T30" fmla="*/ 652 w 1034"/>
                    <a:gd name="T31" fmla="*/ 508 h 710"/>
                    <a:gd name="T32" fmla="*/ 705 w 1034"/>
                    <a:gd name="T33" fmla="*/ 559 h 710"/>
                    <a:gd name="T34" fmla="*/ 926 w 1034"/>
                    <a:gd name="T35" fmla="*/ 480 h 710"/>
                    <a:gd name="T36" fmla="*/ 844 w 1034"/>
                    <a:gd name="T37" fmla="*/ 539 h 710"/>
                    <a:gd name="T38" fmla="*/ 790 w 1034"/>
                    <a:gd name="T39" fmla="*/ 508 h 710"/>
                    <a:gd name="T40" fmla="*/ 841 w 1034"/>
                    <a:gd name="T41" fmla="*/ 582 h 710"/>
                    <a:gd name="T42" fmla="*/ 801 w 1034"/>
                    <a:gd name="T43" fmla="*/ 317 h 710"/>
                    <a:gd name="T44" fmla="*/ 801 w 1034"/>
                    <a:gd name="T45" fmla="*/ 379 h 710"/>
                    <a:gd name="T46" fmla="*/ 813 w 1034"/>
                    <a:gd name="T47" fmla="*/ 407 h 710"/>
                    <a:gd name="T48" fmla="*/ 855 w 1034"/>
                    <a:gd name="T49" fmla="*/ 370 h 710"/>
                    <a:gd name="T50" fmla="*/ 897 w 1034"/>
                    <a:gd name="T51" fmla="*/ 407 h 710"/>
                    <a:gd name="T52" fmla="*/ 909 w 1034"/>
                    <a:gd name="T53" fmla="*/ 379 h 710"/>
                    <a:gd name="T54" fmla="*/ 909 w 1034"/>
                    <a:gd name="T55" fmla="*/ 317 h 710"/>
                    <a:gd name="T56" fmla="*/ 886 w 1034"/>
                    <a:gd name="T57" fmla="*/ 294 h 710"/>
                    <a:gd name="T58" fmla="*/ 824 w 1034"/>
                    <a:gd name="T59" fmla="*/ 294 h 710"/>
                    <a:gd name="T60" fmla="*/ 801 w 1034"/>
                    <a:gd name="T61" fmla="*/ 317 h 710"/>
                    <a:gd name="T62" fmla="*/ 926 w 1034"/>
                    <a:gd name="T63" fmla="*/ 127 h 710"/>
                    <a:gd name="T64" fmla="*/ 844 w 1034"/>
                    <a:gd name="T65" fmla="*/ 187 h 710"/>
                    <a:gd name="T66" fmla="*/ 790 w 1034"/>
                    <a:gd name="T67" fmla="*/ 156 h 710"/>
                    <a:gd name="T68" fmla="*/ 841 w 1034"/>
                    <a:gd name="T69" fmla="*/ 229 h 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34" h="710">
                      <a:moveTo>
                        <a:pt x="1005" y="0"/>
                      </a:moveTo>
                      <a:cubicBezTo>
                        <a:pt x="1022" y="0"/>
                        <a:pt x="1033" y="12"/>
                        <a:pt x="1033" y="29"/>
                      </a:cubicBezTo>
                      <a:lnTo>
                        <a:pt x="1033" y="681"/>
                      </a:lnTo>
                      <a:cubicBezTo>
                        <a:pt x="1033" y="695"/>
                        <a:pt x="1022" y="709"/>
                        <a:pt x="1005" y="709"/>
                      </a:cubicBezTo>
                      <a:lnTo>
                        <a:pt x="28" y="709"/>
                      </a:lnTo>
                      <a:cubicBezTo>
                        <a:pt x="14" y="709"/>
                        <a:pt x="0" y="698"/>
                        <a:pt x="0" y="681"/>
                      </a:cubicBezTo>
                      <a:lnTo>
                        <a:pt x="0" y="29"/>
                      </a:lnTo>
                      <a:cubicBezTo>
                        <a:pt x="0" y="15"/>
                        <a:pt x="11" y="0"/>
                        <a:pt x="28" y="0"/>
                      </a:cubicBezTo>
                      <a:lnTo>
                        <a:pt x="1005" y="0"/>
                      </a:lnTo>
                      <a:close/>
                      <a:moveTo>
                        <a:pt x="655" y="156"/>
                      </a:moveTo>
                      <a:lnTo>
                        <a:pt x="655" y="206"/>
                      </a:lnTo>
                      <a:lnTo>
                        <a:pt x="705" y="206"/>
                      </a:lnTo>
                      <a:lnTo>
                        <a:pt x="705" y="156"/>
                      </a:lnTo>
                      <a:lnTo>
                        <a:pt x="655" y="156"/>
                      </a:lnTo>
                      <a:close/>
                      <a:moveTo>
                        <a:pt x="570" y="551"/>
                      </a:moveTo>
                      <a:lnTo>
                        <a:pt x="570" y="102"/>
                      </a:lnTo>
                      <a:lnTo>
                        <a:pt x="107" y="102"/>
                      </a:lnTo>
                      <a:lnTo>
                        <a:pt x="107" y="539"/>
                      </a:lnTo>
                      <a:cubicBezTo>
                        <a:pt x="113" y="534"/>
                        <a:pt x="118" y="531"/>
                        <a:pt x="124" y="528"/>
                      </a:cubicBezTo>
                      <a:lnTo>
                        <a:pt x="257" y="466"/>
                      </a:lnTo>
                      <a:cubicBezTo>
                        <a:pt x="257" y="466"/>
                        <a:pt x="279" y="492"/>
                        <a:pt x="333" y="492"/>
                      </a:cubicBezTo>
                      <a:cubicBezTo>
                        <a:pt x="387" y="492"/>
                        <a:pt x="409" y="466"/>
                        <a:pt x="409" y="466"/>
                      </a:cubicBezTo>
                      <a:lnTo>
                        <a:pt x="542" y="528"/>
                      </a:lnTo>
                      <a:cubicBezTo>
                        <a:pt x="553" y="534"/>
                        <a:pt x="562" y="542"/>
                        <a:pt x="570" y="551"/>
                      </a:cubicBezTo>
                      <a:close/>
                      <a:moveTo>
                        <a:pt x="652" y="331"/>
                      </a:moveTo>
                      <a:lnTo>
                        <a:pt x="652" y="381"/>
                      </a:lnTo>
                      <a:lnTo>
                        <a:pt x="705" y="381"/>
                      </a:lnTo>
                      <a:lnTo>
                        <a:pt x="705" y="331"/>
                      </a:lnTo>
                      <a:lnTo>
                        <a:pt x="652" y="331"/>
                      </a:lnTo>
                      <a:close/>
                      <a:moveTo>
                        <a:pt x="705" y="559"/>
                      </a:moveTo>
                      <a:lnTo>
                        <a:pt x="705" y="508"/>
                      </a:lnTo>
                      <a:lnTo>
                        <a:pt x="652" y="508"/>
                      </a:lnTo>
                      <a:lnTo>
                        <a:pt x="652" y="559"/>
                      </a:lnTo>
                      <a:lnTo>
                        <a:pt x="705" y="559"/>
                      </a:lnTo>
                      <a:close/>
                      <a:moveTo>
                        <a:pt x="923" y="500"/>
                      </a:moveTo>
                      <a:cubicBezTo>
                        <a:pt x="931" y="494"/>
                        <a:pt x="931" y="486"/>
                        <a:pt x="926" y="480"/>
                      </a:cubicBezTo>
                      <a:cubicBezTo>
                        <a:pt x="917" y="475"/>
                        <a:pt x="909" y="475"/>
                        <a:pt x="903" y="480"/>
                      </a:cubicBezTo>
                      <a:lnTo>
                        <a:pt x="844" y="539"/>
                      </a:lnTo>
                      <a:lnTo>
                        <a:pt x="813" y="508"/>
                      </a:lnTo>
                      <a:cubicBezTo>
                        <a:pt x="804" y="503"/>
                        <a:pt x="796" y="503"/>
                        <a:pt x="790" y="508"/>
                      </a:cubicBezTo>
                      <a:cubicBezTo>
                        <a:pt x="784" y="517"/>
                        <a:pt x="784" y="525"/>
                        <a:pt x="790" y="531"/>
                      </a:cubicBezTo>
                      <a:lnTo>
                        <a:pt x="841" y="582"/>
                      </a:lnTo>
                      <a:lnTo>
                        <a:pt x="923" y="500"/>
                      </a:lnTo>
                      <a:close/>
                      <a:moveTo>
                        <a:pt x="801" y="317"/>
                      </a:moveTo>
                      <a:lnTo>
                        <a:pt x="832" y="348"/>
                      </a:lnTo>
                      <a:lnTo>
                        <a:pt x="801" y="379"/>
                      </a:lnTo>
                      <a:cubicBezTo>
                        <a:pt x="796" y="387"/>
                        <a:pt x="796" y="396"/>
                        <a:pt x="801" y="401"/>
                      </a:cubicBezTo>
                      <a:cubicBezTo>
                        <a:pt x="804" y="404"/>
                        <a:pt x="807" y="407"/>
                        <a:pt x="813" y="407"/>
                      </a:cubicBezTo>
                      <a:cubicBezTo>
                        <a:pt x="818" y="407"/>
                        <a:pt x="821" y="404"/>
                        <a:pt x="824" y="401"/>
                      </a:cubicBezTo>
                      <a:lnTo>
                        <a:pt x="855" y="370"/>
                      </a:lnTo>
                      <a:lnTo>
                        <a:pt x="886" y="401"/>
                      </a:lnTo>
                      <a:cubicBezTo>
                        <a:pt x="889" y="404"/>
                        <a:pt x="895" y="407"/>
                        <a:pt x="897" y="407"/>
                      </a:cubicBezTo>
                      <a:cubicBezTo>
                        <a:pt x="903" y="407"/>
                        <a:pt x="906" y="404"/>
                        <a:pt x="909" y="401"/>
                      </a:cubicBezTo>
                      <a:cubicBezTo>
                        <a:pt x="914" y="393"/>
                        <a:pt x="914" y="384"/>
                        <a:pt x="909" y="379"/>
                      </a:cubicBezTo>
                      <a:lnTo>
                        <a:pt x="878" y="348"/>
                      </a:lnTo>
                      <a:lnTo>
                        <a:pt x="909" y="317"/>
                      </a:lnTo>
                      <a:cubicBezTo>
                        <a:pt x="914" y="308"/>
                        <a:pt x="914" y="300"/>
                        <a:pt x="909" y="294"/>
                      </a:cubicBezTo>
                      <a:cubicBezTo>
                        <a:pt x="900" y="288"/>
                        <a:pt x="892" y="288"/>
                        <a:pt x="886" y="294"/>
                      </a:cubicBezTo>
                      <a:lnTo>
                        <a:pt x="855" y="325"/>
                      </a:lnTo>
                      <a:lnTo>
                        <a:pt x="824" y="294"/>
                      </a:lnTo>
                      <a:cubicBezTo>
                        <a:pt x="815" y="288"/>
                        <a:pt x="807" y="288"/>
                        <a:pt x="801" y="294"/>
                      </a:cubicBezTo>
                      <a:cubicBezTo>
                        <a:pt x="796" y="302"/>
                        <a:pt x="796" y="311"/>
                        <a:pt x="801" y="317"/>
                      </a:cubicBezTo>
                      <a:close/>
                      <a:moveTo>
                        <a:pt x="923" y="147"/>
                      </a:moveTo>
                      <a:cubicBezTo>
                        <a:pt x="931" y="142"/>
                        <a:pt x="931" y="130"/>
                        <a:pt x="926" y="127"/>
                      </a:cubicBezTo>
                      <a:cubicBezTo>
                        <a:pt x="917" y="122"/>
                        <a:pt x="909" y="122"/>
                        <a:pt x="903" y="127"/>
                      </a:cubicBezTo>
                      <a:lnTo>
                        <a:pt x="844" y="187"/>
                      </a:lnTo>
                      <a:lnTo>
                        <a:pt x="813" y="156"/>
                      </a:lnTo>
                      <a:cubicBezTo>
                        <a:pt x="804" y="150"/>
                        <a:pt x="796" y="150"/>
                        <a:pt x="790" y="156"/>
                      </a:cubicBezTo>
                      <a:cubicBezTo>
                        <a:pt x="784" y="164"/>
                        <a:pt x="784" y="173"/>
                        <a:pt x="790" y="178"/>
                      </a:cubicBezTo>
                      <a:lnTo>
                        <a:pt x="841" y="229"/>
                      </a:lnTo>
                      <a:lnTo>
                        <a:pt x="923" y="147"/>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45" name="Freeform 7">
                  <a:extLst>
                    <a:ext uri="{FF2B5EF4-FFF2-40B4-BE49-F238E27FC236}">
                      <a16:creationId xmlns:a16="http://schemas.microsoft.com/office/drawing/2014/main" id="{B571F5F3-72ED-4513-BBA8-C836D16D29D7}"/>
                    </a:ext>
                  </a:extLst>
                </p:cNvPr>
                <p:cNvSpPr>
                  <a:spLocks noChangeArrowheads="1"/>
                </p:cNvSpPr>
                <p:nvPr/>
              </p:nvSpPr>
              <p:spPr bwMode="auto">
                <a:xfrm>
                  <a:off x="2997200" y="4162425"/>
                  <a:ext cx="73025" cy="106363"/>
                </a:xfrm>
                <a:custGeom>
                  <a:avLst/>
                  <a:gdLst>
                    <a:gd name="T0" fmla="*/ 0 w 205"/>
                    <a:gd name="T1" fmla="*/ 172 h 297"/>
                    <a:gd name="T2" fmla="*/ 9 w 205"/>
                    <a:gd name="T3" fmla="*/ 155 h 297"/>
                    <a:gd name="T4" fmla="*/ 3 w 205"/>
                    <a:gd name="T5" fmla="*/ 102 h 297"/>
                    <a:gd name="T6" fmla="*/ 3 w 205"/>
                    <a:gd name="T7" fmla="*/ 90 h 297"/>
                    <a:gd name="T8" fmla="*/ 108 w 205"/>
                    <a:gd name="T9" fmla="*/ 0 h 297"/>
                    <a:gd name="T10" fmla="*/ 122 w 205"/>
                    <a:gd name="T11" fmla="*/ 20 h 297"/>
                    <a:gd name="T12" fmla="*/ 198 w 205"/>
                    <a:gd name="T13" fmla="*/ 96 h 297"/>
                    <a:gd name="T14" fmla="*/ 192 w 205"/>
                    <a:gd name="T15" fmla="*/ 152 h 297"/>
                    <a:gd name="T16" fmla="*/ 204 w 205"/>
                    <a:gd name="T17" fmla="*/ 172 h 297"/>
                    <a:gd name="T18" fmla="*/ 198 w 205"/>
                    <a:gd name="T19" fmla="*/ 203 h 297"/>
                    <a:gd name="T20" fmla="*/ 178 w 205"/>
                    <a:gd name="T21" fmla="*/ 220 h 297"/>
                    <a:gd name="T22" fmla="*/ 178 w 205"/>
                    <a:gd name="T23" fmla="*/ 220 h 297"/>
                    <a:gd name="T24" fmla="*/ 102 w 205"/>
                    <a:gd name="T25" fmla="*/ 296 h 297"/>
                    <a:gd name="T26" fmla="*/ 102 w 205"/>
                    <a:gd name="T27" fmla="*/ 296 h 297"/>
                    <a:gd name="T28" fmla="*/ 102 w 205"/>
                    <a:gd name="T29" fmla="*/ 296 h 297"/>
                    <a:gd name="T30" fmla="*/ 102 w 205"/>
                    <a:gd name="T31" fmla="*/ 296 h 297"/>
                    <a:gd name="T32" fmla="*/ 102 w 205"/>
                    <a:gd name="T33" fmla="*/ 296 h 297"/>
                    <a:gd name="T34" fmla="*/ 102 w 205"/>
                    <a:gd name="T35" fmla="*/ 296 h 297"/>
                    <a:gd name="T36" fmla="*/ 102 w 205"/>
                    <a:gd name="T37" fmla="*/ 296 h 297"/>
                    <a:gd name="T38" fmla="*/ 102 w 205"/>
                    <a:gd name="T39" fmla="*/ 296 h 297"/>
                    <a:gd name="T40" fmla="*/ 102 w 205"/>
                    <a:gd name="T41" fmla="*/ 296 h 297"/>
                    <a:gd name="T42" fmla="*/ 102 w 205"/>
                    <a:gd name="T43" fmla="*/ 296 h 297"/>
                    <a:gd name="T44" fmla="*/ 102 w 205"/>
                    <a:gd name="T45" fmla="*/ 296 h 297"/>
                    <a:gd name="T46" fmla="*/ 26 w 205"/>
                    <a:gd name="T47" fmla="*/ 220 h 297"/>
                    <a:gd name="T48" fmla="*/ 26 w 205"/>
                    <a:gd name="T49" fmla="*/ 220 h 297"/>
                    <a:gd name="T50" fmla="*/ 6 w 205"/>
                    <a:gd name="T51" fmla="*/ 203 h 297"/>
                    <a:gd name="T52" fmla="*/ 0 w 205"/>
                    <a:gd name="T53" fmla="*/ 172 h 2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05" h="297">
                      <a:moveTo>
                        <a:pt x="0" y="172"/>
                      </a:moveTo>
                      <a:cubicBezTo>
                        <a:pt x="0" y="164"/>
                        <a:pt x="3" y="155"/>
                        <a:pt x="9" y="155"/>
                      </a:cubicBezTo>
                      <a:cubicBezTo>
                        <a:pt x="6" y="144"/>
                        <a:pt x="3" y="121"/>
                        <a:pt x="3" y="102"/>
                      </a:cubicBezTo>
                      <a:lnTo>
                        <a:pt x="3" y="90"/>
                      </a:lnTo>
                      <a:cubicBezTo>
                        <a:pt x="3" y="90"/>
                        <a:pt x="3" y="6"/>
                        <a:pt x="108" y="0"/>
                      </a:cubicBezTo>
                      <a:lnTo>
                        <a:pt x="122" y="20"/>
                      </a:lnTo>
                      <a:cubicBezTo>
                        <a:pt x="164" y="23"/>
                        <a:pt x="198" y="59"/>
                        <a:pt x="198" y="96"/>
                      </a:cubicBezTo>
                      <a:cubicBezTo>
                        <a:pt x="198" y="116"/>
                        <a:pt x="195" y="141"/>
                        <a:pt x="192" y="152"/>
                      </a:cubicBezTo>
                      <a:cubicBezTo>
                        <a:pt x="201" y="155"/>
                        <a:pt x="204" y="164"/>
                        <a:pt x="204" y="172"/>
                      </a:cubicBezTo>
                      <a:lnTo>
                        <a:pt x="198" y="203"/>
                      </a:lnTo>
                      <a:cubicBezTo>
                        <a:pt x="195" y="212"/>
                        <a:pt x="189" y="220"/>
                        <a:pt x="178" y="220"/>
                      </a:cubicBezTo>
                      <a:lnTo>
                        <a:pt x="178" y="220"/>
                      </a:lnTo>
                      <a:cubicBezTo>
                        <a:pt x="167" y="294"/>
                        <a:pt x="110" y="296"/>
                        <a:pt x="102" y="296"/>
                      </a:cubicBezTo>
                      <a:lnTo>
                        <a:pt x="102" y="296"/>
                      </a:lnTo>
                      <a:lnTo>
                        <a:pt x="102" y="296"/>
                      </a:lnTo>
                      <a:lnTo>
                        <a:pt x="102" y="296"/>
                      </a:lnTo>
                      <a:lnTo>
                        <a:pt x="102" y="296"/>
                      </a:lnTo>
                      <a:lnTo>
                        <a:pt x="102" y="296"/>
                      </a:lnTo>
                      <a:lnTo>
                        <a:pt x="102" y="296"/>
                      </a:lnTo>
                      <a:lnTo>
                        <a:pt x="102" y="296"/>
                      </a:lnTo>
                      <a:lnTo>
                        <a:pt x="102" y="296"/>
                      </a:lnTo>
                      <a:lnTo>
                        <a:pt x="102" y="296"/>
                      </a:lnTo>
                      <a:lnTo>
                        <a:pt x="102" y="296"/>
                      </a:lnTo>
                      <a:cubicBezTo>
                        <a:pt x="93" y="296"/>
                        <a:pt x="37" y="294"/>
                        <a:pt x="26" y="220"/>
                      </a:cubicBezTo>
                      <a:lnTo>
                        <a:pt x="26" y="220"/>
                      </a:lnTo>
                      <a:cubicBezTo>
                        <a:pt x="14" y="220"/>
                        <a:pt x="6" y="212"/>
                        <a:pt x="6" y="203"/>
                      </a:cubicBezTo>
                      <a:lnTo>
                        <a:pt x="0" y="172"/>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231" name="Rectangle 230">
                <a:extLst>
                  <a:ext uri="{FF2B5EF4-FFF2-40B4-BE49-F238E27FC236}">
                    <a16:creationId xmlns:a16="http://schemas.microsoft.com/office/drawing/2014/main" id="{FF33C3BD-8A51-4351-990C-16D63C92E737}"/>
                  </a:ext>
                </a:extLst>
              </p:cNvPr>
              <p:cNvSpPr/>
              <p:nvPr/>
            </p:nvSpPr>
            <p:spPr>
              <a:xfrm>
                <a:off x="2451118" y="4158080"/>
                <a:ext cx="865570"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p>
            </p:txBody>
          </p:sp>
        </p:grpSp>
        <p:sp>
          <p:nvSpPr>
            <p:cNvPr id="229" name="Text Box 30">
              <a:extLst>
                <a:ext uri="{FF2B5EF4-FFF2-40B4-BE49-F238E27FC236}">
                  <a16:creationId xmlns:a16="http://schemas.microsoft.com/office/drawing/2014/main" id="{BA5EF359-14FD-434F-BEF6-B9CD663B9DE2}"/>
                </a:ext>
              </a:extLst>
            </p:cNvPr>
            <p:cNvSpPr txBox="1">
              <a:spLocks noChangeArrowheads="1"/>
            </p:cNvSpPr>
            <p:nvPr/>
          </p:nvSpPr>
          <p:spPr bwMode="auto">
            <a:xfrm>
              <a:off x="6609905" y="5889087"/>
              <a:ext cx="601072" cy="246221"/>
            </a:xfrm>
            <a:prstGeom prst="rect">
              <a:avLst/>
            </a:prstGeom>
            <a:solidFill>
              <a:schemeClr val="bg1"/>
            </a:solidFill>
            <a:ln w="9525">
              <a:noFill/>
              <a:miter lim="800000"/>
              <a:headEnd/>
              <a:tailEnd/>
            </a:ln>
          </p:spPr>
          <p:txBody>
            <a:bodyPr wrap="square" lIns="0" tIns="0" rIns="0" bIns="0" anchor="ctr">
              <a:spAutoFit/>
            </a:bodyPr>
            <a:lstStyle/>
            <a:p>
              <a:pPr algn="ctr">
                <a:buClr>
                  <a:srgbClr val="FD0000"/>
                </a:buClr>
              </a:pPr>
              <a:r>
                <a:rPr lang="en-US" sz="800" dirty="0">
                  <a:solidFill>
                    <a:schemeClr val="bg2">
                      <a:lumMod val="10000"/>
                    </a:schemeClr>
                  </a:solidFill>
                </a:rPr>
                <a:t>ID &amp; Access Management</a:t>
              </a:r>
            </a:p>
          </p:txBody>
        </p:sp>
      </p:grpSp>
      <p:grpSp>
        <p:nvGrpSpPr>
          <p:cNvPr id="247" name="Group 246">
            <a:extLst>
              <a:ext uri="{FF2B5EF4-FFF2-40B4-BE49-F238E27FC236}">
                <a16:creationId xmlns:a16="http://schemas.microsoft.com/office/drawing/2014/main" id="{F4313411-6A8D-4CC9-A485-0B931D7380AA}"/>
              </a:ext>
            </a:extLst>
          </p:cNvPr>
          <p:cNvGrpSpPr/>
          <p:nvPr/>
        </p:nvGrpSpPr>
        <p:grpSpPr>
          <a:xfrm>
            <a:off x="8168226" y="2499995"/>
            <a:ext cx="495559" cy="600714"/>
            <a:chOff x="7283585" y="5496258"/>
            <a:chExt cx="495559" cy="600714"/>
          </a:xfrm>
        </p:grpSpPr>
        <p:grpSp>
          <p:nvGrpSpPr>
            <p:cNvPr id="248" name="Group 247">
              <a:extLst>
                <a:ext uri="{FF2B5EF4-FFF2-40B4-BE49-F238E27FC236}">
                  <a16:creationId xmlns:a16="http://schemas.microsoft.com/office/drawing/2014/main" id="{454BACA5-3C5A-4969-BA69-D38E3B637D32}"/>
                </a:ext>
              </a:extLst>
            </p:cNvPr>
            <p:cNvGrpSpPr/>
            <p:nvPr/>
          </p:nvGrpSpPr>
          <p:grpSpPr>
            <a:xfrm>
              <a:off x="7283585" y="5496258"/>
              <a:ext cx="495559" cy="543422"/>
              <a:chOff x="4149905" y="4158080"/>
              <a:chExt cx="639069" cy="695710"/>
            </a:xfrm>
          </p:grpSpPr>
          <p:grpSp>
            <p:nvGrpSpPr>
              <p:cNvPr id="250" name="Group 249">
                <a:extLst>
                  <a:ext uri="{FF2B5EF4-FFF2-40B4-BE49-F238E27FC236}">
                    <a16:creationId xmlns:a16="http://schemas.microsoft.com/office/drawing/2014/main" id="{676C059A-13E4-481B-86B0-6C7E8D5546E9}"/>
                  </a:ext>
                </a:extLst>
              </p:cNvPr>
              <p:cNvGrpSpPr/>
              <p:nvPr/>
            </p:nvGrpSpPr>
            <p:grpSpPr>
              <a:xfrm>
                <a:off x="4195359" y="4291017"/>
                <a:ext cx="548161" cy="429836"/>
                <a:chOff x="3944938" y="4110038"/>
                <a:chExt cx="360362" cy="282575"/>
              </a:xfrm>
              <a:solidFill>
                <a:srgbClr val="F80000"/>
              </a:solidFill>
            </p:grpSpPr>
            <p:sp>
              <p:nvSpPr>
                <p:cNvPr id="252" name="Freeform 8">
                  <a:extLst>
                    <a:ext uri="{FF2B5EF4-FFF2-40B4-BE49-F238E27FC236}">
                      <a16:creationId xmlns:a16="http://schemas.microsoft.com/office/drawing/2014/main" id="{D660B73E-FD2D-4317-BE81-025B30538CA3}"/>
                    </a:ext>
                  </a:extLst>
                </p:cNvPr>
                <p:cNvSpPr>
                  <a:spLocks noChangeArrowheads="1"/>
                </p:cNvSpPr>
                <p:nvPr/>
              </p:nvSpPr>
              <p:spPr bwMode="auto">
                <a:xfrm>
                  <a:off x="3981450" y="4176713"/>
                  <a:ext cx="17463" cy="12700"/>
                </a:xfrm>
                <a:custGeom>
                  <a:avLst/>
                  <a:gdLst>
                    <a:gd name="T0" fmla="*/ 24 w 49"/>
                    <a:gd name="T1" fmla="*/ 36 h 37"/>
                    <a:gd name="T2" fmla="*/ 0 w 49"/>
                    <a:gd name="T3" fmla="*/ 36 h 37"/>
                    <a:gd name="T4" fmla="*/ 0 w 49"/>
                    <a:gd name="T5" fmla="*/ 0 h 37"/>
                    <a:gd name="T6" fmla="*/ 48 w 49"/>
                    <a:gd name="T7" fmla="*/ 0 h 37"/>
                    <a:gd name="T8" fmla="*/ 48 w 49"/>
                    <a:gd name="T9" fmla="*/ 36 h 37"/>
                    <a:gd name="T10" fmla="*/ 24 w 49"/>
                    <a:gd name="T11" fmla="*/ 36 h 37"/>
                  </a:gdLst>
                  <a:ahLst/>
                  <a:cxnLst>
                    <a:cxn ang="0">
                      <a:pos x="T0" y="T1"/>
                    </a:cxn>
                    <a:cxn ang="0">
                      <a:pos x="T2" y="T3"/>
                    </a:cxn>
                    <a:cxn ang="0">
                      <a:pos x="T4" y="T5"/>
                    </a:cxn>
                    <a:cxn ang="0">
                      <a:pos x="T6" y="T7"/>
                    </a:cxn>
                    <a:cxn ang="0">
                      <a:pos x="T8" y="T9"/>
                    </a:cxn>
                    <a:cxn ang="0">
                      <a:pos x="T10" y="T11"/>
                    </a:cxn>
                  </a:cxnLst>
                  <a:rect l="0" t="0" r="r" b="b"/>
                  <a:pathLst>
                    <a:path w="49" h="37">
                      <a:moveTo>
                        <a:pt x="24" y="36"/>
                      </a:moveTo>
                      <a:lnTo>
                        <a:pt x="0" y="36"/>
                      </a:lnTo>
                      <a:lnTo>
                        <a:pt x="0" y="0"/>
                      </a:lnTo>
                      <a:lnTo>
                        <a:pt x="48" y="0"/>
                      </a:lnTo>
                      <a:lnTo>
                        <a:pt x="48" y="36"/>
                      </a:lnTo>
                      <a:lnTo>
                        <a:pt x="24" y="36"/>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53" name="Freeform 9">
                  <a:extLst>
                    <a:ext uri="{FF2B5EF4-FFF2-40B4-BE49-F238E27FC236}">
                      <a16:creationId xmlns:a16="http://schemas.microsoft.com/office/drawing/2014/main" id="{1A0788ED-1237-4F4D-B3F8-3F64E874A41A}"/>
                    </a:ext>
                  </a:extLst>
                </p:cNvPr>
                <p:cNvSpPr>
                  <a:spLocks noChangeArrowheads="1"/>
                </p:cNvSpPr>
                <p:nvPr/>
              </p:nvSpPr>
              <p:spPr bwMode="auto">
                <a:xfrm>
                  <a:off x="4114800" y="4176713"/>
                  <a:ext cx="134938" cy="12700"/>
                </a:xfrm>
                <a:custGeom>
                  <a:avLst/>
                  <a:gdLst>
                    <a:gd name="T0" fmla="*/ 188 w 377"/>
                    <a:gd name="T1" fmla="*/ 36 h 37"/>
                    <a:gd name="T2" fmla="*/ 0 w 377"/>
                    <a:gd name="T3" fmla="*/ 36 h 37"/>
                    <a:gd name="T4" fmla="*/ 0 w 377"/>
                    <a:gd name="T5" fmla="*/ 0 h 37"/>
                    <a:gd name="T6" fmla="*/ 376 w 377"/>
                    <a:gd name="T7" fmla="*/ 0 h 37"/>
                    <a:gd name="T8" fmla="*/ 376 w 377"/>
                    <a:gd name="T9" fmla="*/ 36 h 37"/>
                    <a:gd name="T10" fmla="*/ 188 w 377"/>
                    <a:gd name="T11" fmla="*/ 36 h 37"/>
                  </a:gdLst>
                  <a:ahLst/>
                  <a:cxnLst>
                    <a:cxn ang="0">
                      <a:pos x="T0" y="T1"/>
                    </a:cxn>
                    <a:cxn ang="0">
                      <a:pos x="T2" y="T3"/>
                    </a:cxn>
                    <a:cxn ang="0">
                      <a:pos x="T4" y="T5"/>
                    </a:cxn>
                    <a:cxn ang="0">
                      <a:pos x="T6" y="T7"/>
                    </a:cxn>
                    <a:cxn ang="0">
                      <a:pos x="T8" y="T9"/>
                    </a:cxn>
                    <a:cxn ang="0">
                      <a:pos x="T10" y="T11"/>
                    </a:cxn>
                  </a:cxnLst>
                  <a:rect l="0" t="0" r="r" b="b"/>
                  <a:pathLst>
                    <a:path w="377" h="37">
                      <a:moveTo>
                        <a:pt x="188" y="36"/>
                      </a:moveTo>
                      <a:lnTo>
                        <a:pt x="0" y="36"/>
                      </a:lnTo>
                      <a:lnTo>
                        <a:pt x="0" y="0"/>
                      </a:lnTo>
                      <a:lnTo>
                        <a:pt x="376" y="0"/>
                      </a:lnTo>
                      <a:lnTo>
                        <a:pt x="376" y="36"/>
                      </a:lnTo>
                      <a:lnTo>
                        <a:pt x="188" y="36"/>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54" name="Freeform 10">
                  <a:extLst>
                    <a:ext uri="{FF2B5EF4-FFF2-40B4-BE49-F238E27FC236}">
                      <a16:creationId xmlns:a16="http://schemas.microsoft.com/office/drawing/2014/main" id="{C41F3228-E05B-409E-B621-EA72130EC296}"/>
                    </a:ext>
                  </a:extLst>
                </p:cNvPr>
                <p:cNvSpPr>
                  <a:spLocks noChangeArrowheads="1"/>
                </p:cNvSpPr>
                <p:nvPr/>
              </p:nvSpPr>
              <p:spPr bwMode="auto">
                <a:xfrm>
                  <a:off x="4016375" y="4176713"/>
                  <a:ext cx="80963" cy="12700"/>
                </a:xfrm>
                <a:custGeom>
                  <a:avLst/>
                  <a:gdLst>
                    <a:gd name="T0" fmla="*/ 113 w 227"/>
                    <a:gd name="T1" fmla="*/ 36 h 37"/>
                    <a:gd name="T2" fmla="*/ 0 w 227"/>
                    <a:gd name="T3" fmla="*/ 36 h 37"/>
                    <a:gd name="T4" fmla="*/ 0 w 227"/>
                    <a:gd name="T5" fmla="*/ 0 h 37"/>
                    <a:gd name="T6" fmla="*/ 226 w 227"/>
                    <a:gd name="T7" fmla="*/ 0 h 37"/>
                    <a:gd name="T8" fmla="*/ 226 w 227"/>
                    <a:gd name="T9" fmla="*/ 36 h 37"/>
                    <a:gd name="T10" fmla="*/ 113 w 227"/>
                    <a:gd name="T11" fmla="*/ 36 h 37"/>
                  </a:gdLst>
                  <a:ahLst/>
                  <a:cxnLst>
                    <a:cxn ang="0">
                      <a:pos x="T0" y="T1"/>
                    </a:cxn>
                    <a:cxn ang="0">
                      <a:pos x="T2" y="T3"/>
                    </a:cxn>
                    <a:cxn ang="0">
                      <a:pos x="T4" y="T5"/>
                    </a:cxn>
                    <a:cxn ang="0">
                      <a:pos x="T6" y="T7"/>
                    </a:cxn>
                    <a:cxn ang="0">
                      <a:pos x="T8" y="T9"/>
                    </a:cxn>
                    <a:cxn ang="0">
                      <a:pos x="T10" y="T11"/>
                    </a:cxn>
                  </a:cxnLst>
                  <a:rect l="0" t="0" r="r" b="b"/>
                  <a:pathLst>
                    <a:path w="227" h="37">
                      <a:moveTo>
                        <a:pt x="113" y="36"/>
                      </a:moveTo>
                      <a:lnTo>
                        <a:pt x="0" y="36"/>
                      </a:lnTo>
                      <a:lnTo>
                        <a:pt x="0" y="0"/>
                      </a:lnTo>
                      <a:lnTo>
                        <a:pt x="226" y="0"/>
                      </a:lnTo>
                      <a:lnTo>
                        <a:pt x="226" y="36"/>
                      </a:lnTo>
                      <a:lnTo>
                        <a:pt x="113" y="36"/>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55" name="Freeform 11">
                  <a:extLst>
                    <a:ext uri="{FF2B5EF4-FFF2-40B4-BE49-F238E27FC236}">
                      <a16:creationId xmlns:a16="http://schemas.microsoft.com/office/drawing/2014/main" id="{DA649835-8297-4BD6-8136-28834B7EA250}"/>
                    </a:ext>
                  </a:extLst>
                </p:cNvPr>
                <p:cNvSpPr>
                  <a:spLocks noChangeArrowheads="1"/>
                </p:cNvSpPr>
                <p:nvPr/>
              </p:nvSpPr>
              <p:spPr bwMode="auto">
                <a:xfrm>
                  <a:off x="3944938" y="4110038"/>
                  <a:ext cx="360362" cy="282575"/>
                </a:xfrm>
                <a:custGeom>
                  <a:avLst/>
                  <a:gdLst>
                    <a:gd name="T0" fmla="*/ 985 w 1003"/>
                    <a:gd name="T1" fmla="*/ 0 h 783"/>
                    <a:gd name="T2" fmla="*/ 1002 w 1003"/>
                    <a:gd name="T3" fmla="*/ 20 h 783"/>
                    <a:gd name="T4" fmla="*/ 1002 w 1003"/>
                    <a:gd name="T5" fmla="*/ 559 h 783"/>
                    <a:gd name="T6" fmla="*/ 965 w 1003"/>
                    <a:gd name="T7" fmla="*/ 559 h 783"/>
                    <a:gd name="T8" fmla="*/ 965 w 1003"/>
                    <a:gd name="T9" fmla="*/ 133 h 783"/>
                    <a:gd name="T10" fmla="*/ 37 w 1003"/>
                    <a:gd name="T11" fmla="*/ 133 h 783"/>
                    <a:gd name="T12" fmla="*/ 37 w 1003"/>
                    <a:gd name="T13" fmla="*/ 782 h 783"/>
                    <a:gd name="T14" fmla="*/ 0 w 1003"/>
                    <a:gd name="T15" fmla="*/ 782 h 783"/>
                    <a:gd name="T16" fmla="*/ 0 w 1003"/>
                    <a:gd name="T17" fmla="*/ 20 h 783"/>
                    <a:gd name="T18" fmla="*/ 20 w 1003"/>
                    <a:gd name="T19" fmla="*/ 0 h 783"/>
                    <a:gd name="T20" fmla="*/ 985 w 1003"/>
                    <a:gd name="T21" fmla="*/ 0 h 783"/>
                    <a:gd name="T22" fmla="*/ 93 w 1003"/>
                    <a:gd name="T23" fmla="*/ 93 h 783"/>
                    <a:gd name="T24" fmla="*/ 93 w 1003"/>
                    <a:gd name="T25" fmla="*/ 37 h 783"/>
                    <a:gd name="T26" fmla="*/ 37 w 1003"/>
                    <a:gd name="T27" fmla="*/ 37 h 783"/>
                    <a:gd name="T28" fmla="*/ 37 w 1003"/>
                    <a:gd name="T29" fmla="*/ 93 h 783"/>
                    <a:gd name="T30" fmla="*/ 93 w 1003"/>
                    <a:gd name="T31" fmla="*/ 93 h 7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03" h="783">
                      <a:moveTo>
                        <a:pt x="985" y="0"/>
                      </a:moveTo>
                      <a:cubicBezTo>
                        <a:pt x="994" y="0"/>
                        <a:pt x="1002" y="9"/>
                        <a:pt x="1002" y="20"/>
                      </a:cubicBezTo>
                      <a:lnTo>
                        <a:pt x="1002" y="559"/>
                      </a:lnTo>
                      <a:lnTo>
                        <a:pt x="965" y="559"/>
                      </a:lnTo>
                      <a:lnTo>
                        <a:pt x="965" y="133"/>
                      </a:lnTo>
                      <a:lnTo>
                        <a:pt x="37" y="133"/>
                      </a:lnTo>
                      <a:lnTo>
                        <a:pt x="37" y="782"/>
                      </a:lnTo>
                      <a:lnTo>
                        <a:pt x="0" y="782"/>
                      </a:lnTo>
                      <a:lnTo>
                        <a:pt x="0" y="20"/>
                      </a:lnTo>
                      <a:cubicBezTo>
                        <a:pt x="0" y="9"/>
                        <a:pt x="9" y="0"/>
                        <a:pt x="20" y="0"/>
                      </a:cubicBezTo>
                      <a:lnTo>
                        <a:pt x="985" y="0"/>
                      </a:lnTo>
                      <a:close/>
                      <a:moveTo>
                        <a:pt x="93" y="93"/>
                      </a:moveTo>
                      <a:lnTo>
                        <a:pt x="93" y="37"/>
                      </a:lnTo>
                      <a:lnTo>
                        <a:pt x="37" y="37"/>
                      </a:lnTo>
                      <a:lnTo>
                        <a:pt x="37" y="93"/>
                      </a:lnTo>
                      <a:lnTo>
                        <a:pt x="93" y="93"/>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56" name="Freeform 12">
                  <a:extLst>
                    <a:ext uri="{FF2B5EF4-FFF2-40B4-BE49-F238E27FC236}">
                      <a16:creationId xmlns:a16="http://schemas.microsoft.com/office/drawing/2014/main" id="{82719839-1D5A-4D11-BD18-1F586EF3B247}"/>
                    </a:ext>
                  </a:extLst>
                </p:cNvPr>
                <p:cNvSpPr>
                  <a:spLocks noChangeArrowheads="1"/>
                </p:cNvSpPr>
                <p:nvPr/>
              </p:nvSpPr>
              <p:spPr bwMode="auto">
                <a:xfrm>
                  <a:off x="3981450" y="4276725"/>
                  <a:ext cx="14288" cy="14288"/>
                </a:xfrm>
                <a:custGeom>
                  <a:avLst/>
                  <a:gdLst>
                    <a:gd name="T0" fmla="*/ 20 w 40"/>
                    <a:gd name="T1" fmla="*/ 37 h 38"/>
                    <a:gd name="T2" fmla="*/ 0 w 40"/>
                    <a:gd name="T3" fmla="*/ 37 h 38"/>
                    <a:gd name="T4" fmla="*/ 0 w 40"/>
                    <a:gd name="T5" fmla="*/ 0 h 38"/>
                    <a:gd name="T6" fmla="*/ 39 w 40"/>
                    <a:gd name="T7" fmla="*/ 0 h 38"/>
                    <a:gd name="T8" fmla="*/ 39 w 40"/>
                    <a:gd name="T9" fmla="*/ 37 h 38"/>
                    <a:gd name="T10" fmla="*/ 20 w 40"/>
                    <a:gd name="T11" fmla="*/ 37 h 38"/>
                  </a:gdLst>
                  <a:ahLst/>
                  <a:cxnLst>
                    <a:cxn ang="0">
                      <a:pos x="T0" y="T1"/>
                    </a:cxn>
                    <a:cxn ang="0">
                      <a:pos x="T2" y="T3"/>
                    </a:cxn>
                    <a:cxn ang="0">
                      <a:pos x="T4" y="T5"/>
                    </a:cxn>
                    <a:cxn ang="0">
                      <a:pos x="T6" y="T7"/>
                    </a:cxn>
                    <a:cxn ang="0">
                      <a:pos x="T8" y="T9"/>
                    </a:cxn>
                    <a:cxn ang="0">
                      <a:pos x="T10" y="T11"/>
                    </a:cxn>
                  </a:cxnLst>
                  <a:rect l="0" t="0" r="r" b="b"/>
                  <a:pathLst>
                    <a:path w="40" h="38">
                      <a:moveTo>
                        <a:pt x="20" y="37"/>
                      </a:moveTo>
                      <a:lnTo>
                        <a:pt x="0" y="37"/>
                      </a:lnTo>
                      <a:lnTo>
                        <a:pt x="0" y="0"/>
                      </a:lnTo>
                      <a:lnTo>
                        <a:pt x="39" y="0"/>
                      </a:lnTo>
                      <a:lnTo>
                        <a:pt x="39" y="37"/>
                      </a:lnTo>
                      <a:lnTo>
                        <a:pt x="20" y="37"/>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57" name="Freeform 13">
                  <a:extLst>
                    <a:ext uri="{FF2B5EF4-FFF2-40B4-BE49-F238E27FC236}">
                      <a16:creationId xmlns:a16="http://schemas.microsoft.com/office/drawing/2014/main" id="{641F2A35-F4E2-4A23-82F8-70AB789B09F9}"/>
                    </a:ext>
                  </a:extLst>
                </p:cNvPr>
                <p:cNvSpPr>
                  <a:spLocks noChangeArrowheads="1"/>
                </p:cNvSpPr>
                <p:nvPr/>
              </p:nvSpPr>
              <p:spPr bwMode="auto">
                <a:xfrm>
                  <a:off x="4011613" y="4276725"/>
                  <a:ext cx="14287" cy="14288"/>
                </a:xfrm>
                <a:custGeom>
                  <a:avLst/>
                  <a:gdLst>
                    <a:gd name="T0" fmla="*/ 19 w 40"/>
                    <a:gd name="T1" fmla="*/ 37 h 38"/>
                    <a:gd name="T2" fmla="*/ 0 w 40"/>
                    <a:gd name="T3" fmla="*/ 37 h 38"/>
                    <a:gd name="T4" fmla="*/ 0 w 40"/>
                    <a:gd name="T5" fmla="*/ 0 h 38"/>
                    <a:gd name="T6" fmla="*/ 39 w 40"/>
                    <a:gd name="T7" fmla="*/ 0 h 38"/>
                    <a:gd name="T8" fmla="*/ 39 w 40"/>
                    <a:gd name="T9" fmla="*/ 37 h 38"/>
                    <a:gd name="T10" fmla="*/ 19 w 40"/>
                    <a:gd name="T11" fmla="*/ 37 h 38"/>
                  </a:gdLst>
                  <a:ahLst/>
                  <a:cxnLst>
                    <a:cxn ang="0">
                      <a:pos x="T0" y="T1"/>
                    </a:cxn>
                    <a:cxn ang="0">
                      <a:pos x="T2" y="T3"/>
                    </a:cxn>
                    <a:cxn ang="0">
                      <a:pos x="T4" y="T5"/>
                    </a:cxn>
                    <a:cxn ang="0">
                      <a:pos x="T6" y="T7"/>
                    </a:cxn>
                    <a:cxn ang="0">
                      <a:pos x="T8" y="T9"/>
                    </a:cxn>
                    <a:cxn ang="0">
                      <a:pos x="T10" y="T11"/>
                    </a:cxn>
                  </a:cxnLst>
                  <a:rect l="0" t="0" r="r" b="b"/>
                  <a:pathLst>
                    <a:path w="40" h="38">
                      <a:moveTo>
                        <a:pt x="19" y="37"/>
                      </a:moveTo>
                      <a:lnTo>
                        <a:pt x="0" y="37"/>
                      </a:lnTo>
                      <a:lnTo>
                        <a:pt x="0" y="0"/>
                      </a:lnTo>
                      <a:lnTo>
                        <a:pt x="39" y="0"/>
                      </a:lnTo>
                      <a:lnTo>
                        <a:pt x="39" y="37"/>
                      </a:lnTo>
                      <a:lnTo>
                        <a:pt x="19" y="37"/>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58" name="Freeform 14">
                  <a:extLst>
                    <a:ext uri="{FF2B5EF4-FFF2-40B4-BE49-F238E27FC236}">
                      <a16:creationId xmlns:a16="http://schemas.microsoft.com/office/drawing/2014/main" id="{E1BC7F54-9F43-4D08-B90E-B9C71538D066}"/>
                    </a:ext>
                  </a:extLst>
                </p:cNvPr>
                <p:cNvSpPr>
                  <a:spLocks noChangeArrowheads="1"/>
                </p:cNvSpPr>
                <p:nvPr/>
              </p:nvSpPr>
              <p:spPr bwMode="auto">
                <a:xfrm>
                  <a:off x="4041775" y="4276725"/>
                  <a:ext cx="14288" cy="14288"/>
                </a:xfrm>
                <a:custGeom>
                  <a:avLst/>
                  <a:gdLst>
                    <a:gd name="T0" fmla="*/ 20 w 41"/>
                    <a:gd name="T1" fmla="*/ 37 h 38"/>
                    <a:gd name="T2" fmla="*/ 0 w 41"/>
                    <a:gd name="T3" fmla="*/ 37 h 38"/>
                    <a:gd name="T4" fmla="*/ 0 w 41"/>
                    <a:gd name="T5" fmla="*/ 0 h 38"/>
                    <a:gd name="T6" fmla="*/ 40 w 41"/>
                    <a:gd name="T7" fmla="*/ 0 h 38"/>
                    <a:gd name="T8" fmla="*/ 40 w 41"/>
                    <a:gd name="T9" fmla="*/ 37 h 38"/>
                    <a:gd name="T10" fmla="*/ 20 w 41"/>
                    <a:gd name="T11" fmla="*/ 37 h 38"/>
                  </a:gdLst>
                  <a:ahLst/>
                  <a:cxnLst>
                    <a:cxn ang="0">
                      <a:pos x="T0" y="T1"/>
                    </a:cxn>
                    <a:cxn ang="0">
                      <a:pos x="T2" y="T3"/>
                    </a:cxn>
                    <a:cxn ang="0">
                      <a:pos x="T4" y="T5"/>
                    </a:cxn>
                    <a:cxn ang="0">
                      <a:pos x="T6" y="T7"/>
                    </a:cxn>
                    <a:cxn ang="0">
                      <a:pos x="T8" y="T9"/>
                    </a:cxn>
                    <a:cxn ang="0">
                      <a:pos x="T10" y="T11"/>
                    </a:cxn>
                  </a:cxnLst>
                  <a:rect l="0" t="0" r="r" b="b"/>
                  <a:pathLst>
                    <a:path w="41" h="38">
                      <a:moveTo>
                        <a:pt x="20" y="37"/>
                      </a:moveTo>
                      <a:lnTo>
                        <a:pt x="0" y="37"/>
                      </a:lnTo>
                      <a:lnTo>
                        <a:pt x="0" y="0"/>
                      </a:lnTo>
                      <a:lnTo>
                        <a:pt x="40" y="0"/>
                      </a:lnTo>
                      <a:lnTo>
                        <a:pt x="40" y="37"/>
                      </a:lnTo>
                      <a:lnTo>
                        <a:pt x="20" y="37"/>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59" name="Freeform 15">
                  <a:extLst>
                    <a:ext uri="{FF2B5EF4-FFF2-40B4-BE49-F238E27FC236}">
                      <a16:creationId xmlns:a16="http://schemas.microsoft.com/office/drawing/2014/main" id="{BA07B1B4-4072-42DB-8B88-AB8933DE1E4F}"/>
                    </a:ext>
                  </a:extLst>
                </p:cNvPr>
                <p:cNvSpPr>
                  <a:spLocks noChangeArrowheads="1"/>
                </p:cNvSpPr>
                <p:nvPr/>
              </p:nvSpPr>
              <p:spPr bwMode="auto">
                <a:xfrm>
                  <a:off x="4070350" y="4276725"/>
                  <a:ext cx="125413" cy="14288"/>
                </a:xfrm>
                <a:custGeom>
                  <a:avLst/>
                  <a:gdLst>
                    <a:gd name="T0" fmla="*/ 174 w 348"/>
                    <a:gd name="T1" fmla="*/ 37 h 38"/>
                    <a:gd name="T2" fmla="*/ 0 w 348"/>
                    <a:gd name="T3" fmla="*/ 37 h 38"/>
                    <a:gd name="T4" fmla="*/ 0 w 348"/>
                    <a:gd name="T5" fmla="*/ 0 h 38"/>
                    <a:gd name="T6" fmla="*/ 347 w 348"/>
                    <a:gd name="T7" fmla="*/ 0 h 38"/>
                    <a:gd name="T8" fmla="*/ 347 w 348"/>
                    <a:gd name="T9" fmla="*/ 37 h 38"/>
                    <a:gd name="T10" fmla="*/ 174 w 348"/>
                    <a:gd name="T11" fmla="*/ 37 h 38"/>
                  </a:gdLst>
                  <a:ahLst/>
                  <a:cxnLst>
                    <a:cxn ang="0">
                      <a:pos x="T0" y="T1"/>
                    </a:cxn>
                    <a:cxn ang="0">
                      <a:pos x="T2" y="T3"/>
                    </a:cxn>
                    <a:cxn ang="0">
                      <a:pos x="T4" y="T5"/>
                    </a:cxn>
                    <a:cxn ang="0">
                      <a:pos x="T6" y="T7"/>
                    </a:cxn>
                    <a:cxn ang="0">
                      <a:pos x="T8" y="T9"/>
                    </a:cxn>
                    <a:cxn ang="0">
                      <a:pos x="T10" y="T11"/>
                    </a:cxn>
                  </a:cxnLst>
                  <a:rect l="0" t="0" r="r" b="b"/>
                  <a:pathLst>
                    <a:path w="348" h="38">
                      <a:moveTo>
                        <a:pt x="174" y="37"/>
                      </a:moveTo>
                      <a:lnTo>
                        <a:pt x="0" y="37"/>
                      </a:lnTo>
                      <a:lnTo>
                        <a:pt x="0" y="0"/>
                      </a:lnTo>
                      <a:lnTo>
                        <a:pt x="347" y="0"/>
                      </a:lnTo>
                      <a:lnTo>
                        <a:pt x="347" y="37"/>
                      </a:lnTo>
                      <a:lnTo>
                        <a:pt x="174" y="37"/>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60" name="Freeform 16">
                  <a:extLst>
                    <a:ext uri="{FF2B5EF4-FFF2-40B4-BE49-F238E27FC236}">
                      <a16:creationId xmlns:a16="http://schemas.microsoft.com/office/drawing/2014/main" id="{BCCE29AA-46D6-4FDB-92EA-9E895075BEA2}"/>
                    </a:ext>
                  </a:extLst>
                </p:cNvPr>
                <p:cNvSpPr>
                  <a:spLocks noChangeArrowheads="1"/>
                </p:cNvSpPr>
                <p:nvPr/>
              </p:nvSpPr>
              <p:spPr bwMode="auto">
                <a:xfrm>
                  <a:off x="3981450" y="4310063"/>
                  <a:ext cx="104775" cy="14287"/>
                </a:xfrm>
                <a:custGeom>
                  <a:avLst/>
                  <a:gdLst>
                    <a:gd name="T0" fmla="*/ 144 w 289"/>
                    <a:gd name="T1" fmla="*/ 37 h 38"/>
                    <a:gd name="T2" fmla="*/ 0 w 289"/>
                    <a:gd name="T3" fmla="*/ 37 h 38"/>
                    <a:gd name="T4" fmla="*/ 0 w 289"/>
                    <a:gd name="T5" fmla="*/ 0 h 38"/>
                    <a:gd name="T6" fmla="*/ 288 w 289"/>
                    <a:gd name="T7" fmla="*/ 0 h 38"/>
                    <a:gd name="T8" fmla="*/ 288 w 289"/>
                    <a:gd name="T9" fmla="*/ 37 h 38"/>
                    <a:gd name="T10" fmla="*/ 144 w 289"/>
                    <a:gd name="T11" fmla="*/ 37 h 38"/>
                  </a:gdLst>
                  <a:ahLst/>
                  <a:cxnLst>
                    <a:cxn ang="0">
                      <a:pos x="T0" y="T1"/>
                    </a:cxn>
                    <a:cxn ang="0">
                      <a:pos x="T2" y="T3"/>
                    </a:cxn>
                    <a:cxn ang="0">
                      <a:pos x="T4" y="T5"/>
                    </a:cxn>
                    <a:cxn ang="0">
                      <a:pos x="T6" y="T7"/>
                    </a:cxn>
                    <a:cxn ang="0">
                      <a:pos x="T8" y="T9"/>
                    </a:cxn>
                    <a:cxn ang="0">
                      <a:pos x="T10" y="T11"/>
                    </a:cxn>
                  </a:cxnLst>
                  <a:rect l="0" t="0" r="r" b="b"/>
                  <a:pathLst>
                    <a:path w="289" h="38">
                      <a:moveTo>
                        <a:pt x="144" y="37"/>
                      </a:moveTo>
                      <a:lnTo>
                        <a:pt x="0" y="37"/>
                      </a:lnTo>
                      <a:lnTo>
                        <a:pt x="0" y="0"/>
                      </a:lnTo>
                      <a:lnTo>
                        <a:pt x="288" y="0"/>
                      </a:lnTo>
                      <a:lnTo>
                        <a:pt x="288" y="37"/>
                      </a:lnTo>
                      <a:lnTo>
                        <a:pt x="144" y="37"/>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61" name="Freeform 17">
                  <a:extLst>
                    <a:ext uri="{FF2B5EF4-FFF2-40B4-BE49-F238E27FC236}">
                      <a16:creationId xmlns:a16="http://schemas.microsoft.com/office/drawing/2014/main" id="{34512FB1-DAD4-4611-BDF8-657002919983}"/>
                    </a:ext>
                  </a:extLst>
                </p:cNvPr>
                <p:cNvSpPr>
                  <a:spLocks noChangeArrowheads="1"/>
                </p:cNvSpPr>
                <p:nvPr/>
              </p:nvSpPr>
              <p:spPr bwMode="auto">
                <a:xfrm>
                  <a:off x="4098925" y="4310063"/>
                  <a:ext cx="17463" cy="14287"/>
                </a:xfrm>
                <a:custGeom>
                  <a:avLst/>
                  <a:gdLst>
                    <a:gd name="T0" fmla="*/ 23 w 47"/>
                    <a:gd name="T1" fmla="*/ 37 h 38"/>
                    <a:gd name="T2" fmla="*/ 0 w 47"/>
                    <a:gd name="T3" fmla="*/ 37 h 38"/>
                    <a:gd name="T4" fmla="*/ 0 w 47"/>
                    <a:gd name="T5" fmla="*/ 0 h 38"/>
                    <a:gd name="T6" fmla="*/ 46 w 47"/>
                    <a:gd name="T7" fmla="*/ 0 h 38"/>
                    <a:gd name="T8" fmla="*/ 46 w 47"/>
                    <a:gd name="T9" fmla="*/ 37 h 38"/>
                    <a:gd name="T10" fmla="*/ 23 w 47"/>
                    <a:gd name="T11" fmla="*/ 37 h 38"/>
                  </a:gdLst>
                  <a:ahLst/>
                  <a:cxnLst>
                    <a:cxn ang="0">
                      <a:pos x="T0" y="T1"/>
                    </a:cxn>
                    <a:cxn ang="0">
                      <a:pos x="T2" y="T3"/>
                    </a:cxn>
                    <a:cxn ang="0">
                      <a:pos x="T4" y="T5"/>
                    </a:cxn>
                    <a:cxn ang="0">
                      <a:pos x="T6" y="T7"/>
                    </a:cxn>
                    <a:cxn ang="0">
                      <a:pos x="T8" y="T9"/>
                    </a:cxn>
                    <a:cxn ang="0">
                      <a:pos x="T10" y="T11"/>
                    </a:cxn>
                  </a:cxnLst>
                  <a:rect l="0" t="0" r="r" b="b"/>
                  <a:pathLst>
                    <a:path w="47" h="38">
                      <a:moveTo>
                        <a:pt x="23" y="37"/>
                      </a:moveTo>
                      <a:lnTo>
                        <a:pt x="0" y="37"/>
                      </a:lnTo>
                      <a:lnTo>
                        <a:pt x="0" y="0"/>
                      </a:lnTo>
                      <a:lnTo>
                        <a:pt x="46" y="0"/>
                      </a:lnTo>
                      <a:lnTo>
                        <a:pt x="46" y="37"/>
                      </a:lnTo>
                      <a:lnTo>
                        <a:pt x="23" y="37"/>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65" name="Freeform 18">
                  <a:extLst>
                    <a:ext uri="{FF2B5EF4-FFF2-40B4-BE49-F238E27FC236}">
                      <a16:creationId xmlns:a16="http://schemas.microsoft.com/office/drawing/2014/main" id="{A79AF82C-7914-47C7-BB99-0A2A8ACCE821}"/>
                    </a:ext>
                  </a:extLst>
                </p:cNvPr>
                <p:cNvSpPr>
                  <a:spLocks noChangeArrowheads="1"/>
                </p:cNvSpPr>
                <p:nvPr/>
              </p:nvSpPr>
              <p:spPr bwMode="auto">
                <a:xfrm>
                  <a:off x="3981450" y="4343400"/>
                  <a:ext cx="69850" cy="14288"/>
                </a:xfrm>
                <a:custGeom>
                  <a:avLst/>
                  <a:gdLst>
                    <a:gd name="T0" fmla="*/ 96 w 193"/>
                    <a:gd name="T1" fmla="*/ 37 h 38"/>
                    <a:gd name="T2" fmla="*/ 0 w 193"/>
                    <a:gd name="T3" fmla="*/ 37 h 38"/>
                    <a:gd name="T4" fmla="*/ 0 w 193"/>
                    <a:gd name="T5" fmla="*/ 0 h 38"/>
                    <a:gd name="T6" fmla="*/ 192 w 193"/>
                    <a:gd name="T7" fmla="*/ 0 h 38"/>
                    <a:gd name="T8" fmla="*/ 192 w 193"/>
                    <a:gd name="T9" fmla="*/ 37 h 38"/>
                    <a:gd name="T10" fmla="*/ 96 w 193"/>
                    <a:gd name="T11" fmla="*/ 37 h 38"/>
                  </a:gdLst>
                  <a:ahLst/>
                  <a:cxnLst>
                    <a:cxn ang="0">
                      <a:pos x="T0" y="T1"/>
                    </a:cxn>
                    <a:cxn ang="0">
                      <a:pos x="T2" y="T3"/>
                    </a:cxn>
                    <a:cxn ang="0">
                      <a:pos x="T4" y="T5"/>
                    </a:cxn>
                    <a:cxn ang="0">
                      <a:pos x="T6" y="T7"/>
                    </a:cxn>
                    <a:cxn ang="0">
                      <a:pos x="T8" y="T9"/>
                    </a:cxn>
                    <a:cxn ang="0">
                      <a:pos x="T10" y="T11"/>
                    </a:cxn>
                  </a:cxnLst>
                  <a:rect l="0" t="0" r="r" b="b"/>
                  <a:pathLst>
                    <a:path w="193" h="38">
                      <a:moveTo>
                        <a:pt x="96" y="37"/>
                      </a:moveTo>
                      <a:lnTo>
                        <a:pt x="0" y="37"/>
                      </a:lnTo>
                      <a:lnTo>
                        <a:pt x="0" y="0"/>
                      </a:lnTo>
                      <a:lnTo>
                        <a:pt x="192" y="0"/>
                      </a:lnTo>
                      <a:lnTo>
                        <a:pt x="192" y="37"/>
                      </a:lnTo>
                      <a:lnTo>
                        <a:pt x="96" y="37"/>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66" name="Freeform 19">
                  <a:extLst>
                    <a:ext uri="{FF2B5EF4-FFF2-40B4-BE49-F238E27FC236}">
                      <a16:creationId xmlns:a16="http://schemas.microsoft.com/office/drawing/2014/main" id="{74FAD3C6-0F6D-4E03-8F31-BC20D585CA13}"/>
                    </a:ext>
                  </a:extLst>
                </p:cNvPr>
                <p:cNvSpPr>
                  <a:spLocks noChangeArrowheads="1"/>
                </p:cNvSpPr>
                <p:nvPr/>
              </p:nvSpPr>
              <p:spPr bwMode="auto">
                <a:xfrm>
                  <a:off x="4062413" y="4343400"/>
                  <a:ext cx="69850" cy="14288"/>
                </a:xfrm>
                <a:custGeom>
                  <a:avLst/>
                  <a:gdLst>
                    <a:gd name="T0" fmla="*/ 96 w 193"/>
                    <a:gd name="T1" fmla="*/ 37 h 38"/>
                    <a:gd name="T2" fmla="*/ 0 w 193"/>
                    <a:gd name="T3" fmla="*/ 37 h 38"/>
                    <a:gd name="T4" fmla="*/ 0 w 193"/>
                    <a:gd name="T5" fmla="*/ 0 h 38"/>
                    <a:gd name="T6" fmla="*/ 192 w 193"/>
                    <a:gd name="T7" fmla="*/ 0 h 38"/>
                    <a:gd name="T8" fmla="*/ 192 w 193"/>
                    <a:gd name="T9" fmla="*/ 37 h 38"/>
                    <a:gd name="T10" fmla="*/ 96 w 193"/>
                    <a:gd name="T11" fmla="*/ 37 h 38"/>
                  </a:gdLst>
                  <a:ahLst/>
                  <a:cxnLst>
                    <a:cxn ang="0">
                      <a:pos x="T0" y="T1"/>
                    </a:cxn>
                    <a:cxn ang="0">
                      <a:pos x="T2" y="T3"/>
                    </a:cxn>
                    <a:cxn ang="0">
                      <a:pos x="T4" y="T5"/>
                    </a:cxn>
                    <a:cxn ang="0">
                      <a:pos x="T6" y="T7"/>
                    </a:cxn>
                    <a:cxn ang="0">
                      <a:pos x="T8" y="T9"/>
                    </a:cxn>
                    <a:cxn ang="0">
                      <a:pos x="T10" y="T11"/>
                    </a:cxn>
                  </a:cxnLst>
                  <a:rect l="0" t="0" r="r" b="b"/>
                  <a:pathLst>
                    <a:path w="193" h="38">
                      <a:moveTo>
                        <a:pt x="96" y="37"/>
                      </a:moveTo>
                      <a:lnTo>
                        <a:pt x="0" y="37"/>
                      </a:lnTo>
                      <a:lnTo>
                        <a:pt x="0" y="0"/>
                      </a:lnTo>
                      <a:lnTo>
                        <a:pt x="192" y="0"/>
                      </a:lnTo>
                      <a:lnTo>
                        <a:pt x="192" y="37"/>
                      </a:lnTo>
                      <a:lnTo>
                        <a:pt x="96" y="37"/>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67" name="Freeform 20">
                  <a:extLst>
                    <a:ext uri="{FF2B5EF4-FFF2-40B4-BE49-F238E27FC236}">
                      <a16:creationId xmlns:a16="http://schemas.microsoft.com/office/drawing/2014/main" id="{C9225F5C-7C9E-46F4-8DB2-1EDCD12BBC4E}"/>
                    </a:ext>
                  </a:extLst>
                </p:cNvPr>
                <p:cNvSpPr>
                  <a:spLocks noChangeArrowheads="1"/>
                </p:cNvSpPr>
                <p:nvPr/>
              </p:nvSpPr>
              <p:spPr bwMode="auto">
                <a:xfrm>
                  <a:off x="4141788" y="4343400"/>
                  <a:ext cx="15875" cy="14288"/>
                </a:xfrm>
                <a:custGeom>
                  <a:avLst/>
                  <a:gdLst>
                    <a:gd name="T0" fmla="*/ 22 w 46"/>
                    <a:gd name="T1" fmla="*/ 37 h 38"/>
                    <a:gd name="T2" fmla="*/ 0 w 46"/>
                    <a:gd name="T3" fmla="*/ 37 h 38"/>
                    <a:gd name="T4" fmla="*/ 0 w 46"/>
                    <a:gd name="T5" fmla="*/ 0 h 38"/>
                    <a:gd name="T6" fmla="*/ 45 w 46"/>
                    <a:gd name="T7" fmla="*/ 0 h 38"/>
                    <a:gd name="T8" fmla="*/ 45 w 46"/>
                    <a:gd name="T9" fmla="*/ 37 h 38"/>
                    <a:gd name="T10" fmla="*/ 22 w 46"/>
                    <a:gd name="T11" fmla="*/ 37 h 38"/>
                  </a:gdLst>
                  <a:ahLst/>
                  <a:cxnLst>
                    <a:cxn ang="0">
                      <a:pos x="T0" y="T1"/>
                    </a:cxn>
                    <a:cxn ang="0">
                      <a:pos x="T2" y="T3"/>
                    </a:cxn>
                    <a:cxn ang="0">
                      <a:pos x="T4" y="T5"/>
                    </a:cxn>
                    <a:cxn ang="0">
                      <a:pos x="T6" y="T7"/>
                    </a:cxn>
                    <a:cxn ang="0">
                      <a:pos x="T8" y="T9"/>
                    </a:cxn>
                    <a:cxn ang="0">
                      <a:pos x="T10" y="T11"/>
                    </a:cxn>
                  </a:cxnLst>
                  <a:rect l="0" t="0" r="r" b="b"/>
                  <a:pathLst>
                    <a:path w="46" h="38">
                      <a:moveTo>
                        <a:pt x="22" y="37"/>
                      </a:moveTo>
                      <a:lnTo>
                        <a:pt x="0" y="37"/>
                      </a:lnTo>
                      <a:lnTo>
                        <a:pt x="0" y="0"/>
                      </a:lnTo>
                      <a:lnTo>
                        <a:pt x="45" y="0"/>
                      </a:lnTo>
                      <a:lnTo>
                        <a:pt x="45" y="37"/>
                      </a:lnTo>
                      <a:lnTo>
                        <a:pt x="22" y="37"/>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68" name="Freeform 21">
                  <a:extLst>
                    <a:ext uri="{FF2B5EF4-FFF2-40B4-BE49-F238E27FC236}">
                      <a16:creationId xmlns:a16="http://schemas.microsoft.com/office/drawing/2014/main" id="{C9430DD5-1CFC-4B83-B084-99E1087152B9}"/>
                    </a:ext>
                  </a:extLst>
                </p:cNvPr>
                <p:cNvSpPr>
                  <a:spLocks noChangeArrowheads="1"/>
                </p:cNvSpPr>
                <p:nvPr/>
              </p:nvSpPr>
              <p:spPr bwMode="auto">
                <a:xfrm>
                  <a:off x="3981450" y="4243388"/>
                  <a:ext cx="74613" cy="14287"/>
                </a:xfrm>
                <a:custGeom>
                  <a:avLst/>
                  <a:gdLst>
                    <a:gd name="T0" fmla="*/ 103 w 207"/>
                    <a:gd name="T1" fmla="*/ 37 h 38"/>
                    <a:gd name="T2" fmla="*/ 0 w 207"/>
                    <a:gd name="T3" fmla="*/ 37 h 38"/>
                    <a:gd name="T4" fmla="*/ 0 w 207"/>
                    <a:gd name="T5" fmla="*/ 0 h 38"/>
                    <a:gd name="T6" fmla="*/ 206 w 207"/>
                    <a:gd name="T7" fmla="*/ 0 h 38"/>
                    <a:gd name="T8" fmla="*/ 206 w 207"/>
                    <a:gd name="T9" fmla="*/ 37 h 38"/>
                    <a:gd name="T10" fmla="*/ 103 w 207"/>
                    <a:gd name="T11" fmla="*/ 37 h 38"/>
                  </a:gdLst>
                  <a:ahLst/>
                  <a:cxnLst>
                    <a:cxn ang="0">
                      <a:pos x="T0" y="T1"/>
                    </a:cxn>
                    <a:cxn ang="0">
                      <a:pos x="T2" y="T3"/>
                    </a:cxn>
                    <a:cxn ang="0">
                      <a:pos x="T4" y="T5"/>
                    </a:cxn>
                    <a:cxn ang="0">
                      <a:pos x="T6" y="T7"/>
                    </a:cxn>
                    <a:cxn ang="0">
                      <a:pos x="T8" y="T9"/>
                    </a:cxn>
                    <a:cxn ang="0">
                      <a:pos x="T10" y="T11"/>
                    </a:cxn>
                  </a:cxnLst>
                  <a:rect l="0" t="0" r="r" b="b"/>
                  <a:pathLst>
                    <a:path w="207" h="38">
                      <a:moveTo>
                        <a:pt x="103" y="37"/>
                      </a:moveTo>
                      <a:lnTo>
                        <a:pt x="0" y="37"/>
                      </a:lnTo>
                      <a:lnTo>
                        <a:pt x="0" y="0"/>
                      </a:lnTo>
                      <a:lnTo>
                        <a:pt x="206" y="0"/>
                      </a:lnTo>
                      <a:lnTo>
                        <a:pt x="206" y="37"/>
                      </a:lnTo>
                      <a:lnTo>
                        <a:pt x="103" y="37"/>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69" name="Freeform 22">
                  <a:extLst>
                    <a:ext uri="{FF2B5EF4-FFF2-40B4-BE49-F238E27FC236}">
                      <a16:creationId xmlns:a16="http://schemas.microsoft.com/office/drawing/2014/main" id="{70964804-2494-4E9C-8127-00778A7B096F}"/>
                    </a:ext>
                  </a:extLst>
                </p:cNvPr>
                <p:cNvSpPr>
                  <a:spLocks noChangeArrowheads="1"/>
                </p:cNvSpPr>
                <p:nvPr/>
              </p:nvSpPr>
              <p:spPr bwMode="auto">
                <a:xfrm>
                  <a:off x="4070350" y="4243388"/>
                  <a:ext cx="74613" cy="14287"/>
                </a:xfrm>
                <a:custGeom>
                  <a:avLst/>
                  <a:gdLst>
                    <a:gd name="T0" fmla="*/ 103 w 207"/>
                    <a:gd name="T1" fmla="*/ 37 h 38"/>
                    <a:gd name="T2" fmla="*/ 0 w 207"/>
                    <a:gd name="T3" fmla="*/ 37 h 38"/>
                    <a:gd name="T4" fmla="*/ 0 w 207"/>
                    <a:gd name="T5" fmla="*/ 0 h 38"/>
                    <a:gd name="T6" fmla="*/ 206 w 207"/>
                    <a:gd name="T7" fmla="*/ 0 h 38"/>
                    <a:gd name="T8" fmla="*/ 206 w 207"/>
                    <a:gd name="T9" fmla="*/ 37 h 38"/>
                    <a:gd name="T10" fmla="*/ 103 w 207"/>
                    <a:gd name="T11" fmla="*/ 37 h 38"/>
                  </a:gdLst>
                  <a:ahLst/>
                  <a:cxnLst>
                    <a:cxn ang="0">
                      <a:pos x="T0" y="T1"/>
                    </a:cxn>
                    <a:cxn ang="0">
                      <a:pos x="T2" y="T3"/>
                    </a:cxn>
                    <a:cxn ang="0">
                      <a:pos x="T4" y="T5"/>
                    </a:cxn>
                    <a:cxn ang="0">
                      <a:pos x="T6" y="T7"/>
                    </a:cxn>
                    <a:cxn ang="0">
                      <a:pos x="T8" y="T9"/>
                    </a:cxn>
                    <a:cxn ang="0">
                      <a:pos x="T10" y="T11"/>
                    </a:cxn>
                  </a:cxnLst>
                  <a:rect l="0" t="0" r="r" b="b"/>
                  <a:pathLst>
                    <a:path w="207" h="38">
                      <a:moveTo>
                        <a:pt x="103" y="37"/>
                      </a:moveTo>
                      <a:lnTo>
                        <a:pt x="0" y="37"/>
                      </a:lnTo>
                      <a:lnTo>
                        <a:pt x="0" y="0"/>
                      </a:lnTo>
                      <a:lnTo>
                        <a:pt x="206" y="0"/>
                      </a:lnTo>
                      <a:lnTo>
                        <a:pt x="206" y="37"/>
                      </a:lnTo>
                      <a:lnTo>
                        <a:pt x="103" y="37"/>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70" name="Freeform 23">
                  <a:extLst>
                    <a:ext uri="{FF2B5EF4-FFF2-40B4-BE49-F238E27FC236}">
                      <a16:creationId xmlns:a16="http://schemas.microsoft.com/office/drawing/2014/main" id="{A12DFD1D-E5D5-448F-BF44-B51AE84999D3}"/>
                    </a:ext>
                  </a:extLst>
                </p:cNvPr>
                <p:cNvSpPr>
                  <a:spLocks noChangeArrowheads="1"/>
                </p:cNvSpPr>
                <p:nvPr/>
              </p:nvSpPr>
              <p:spPr bwMode="auto">
                <a:xfrm>
                  <a:off x="4157663" y="4243388"/>
                  <a:ext cx="74612" cy="14287"/>
                </a:xfrm>
                <a:custGeom>
                  <a:avLst/>
                  <a:gdLst>
                    <a:gd name="T0" fmla="*/ 103 w 207"/>
                    <a:gd name="T1" fmla="*/ 37 h 38"/>
                    <a:gd name="T2" fmla="*/ 0 w 207"/>
                    <a:gd name="T3" fmla="*/ 37 h 38"/>
                    <a:gd name="T4" fmla="*/ 0 w 207"/>
                    <a:gd name="T5" fmla="*/ 0 h 38"/>
                    <a:gd name="T6" fmla="*/ 206 w 207"/>
                    <a:gd name="T7" fmla="*/ 0 h 38"/>
                    <a:gd name="T8" fmla="*/ 206 w 207"/>
                    <a:gd name="T9" fmla="*/ 37 h 38"/>
                    <a:gd name="T10" fmla="*/ 103 w 207"/>
                    <a:gd name="T11" fmla="*/ 37 h 38"/>
                  </a:gdLst>
                  <a:ahLst/>
                  <a:cxnLst>
                    <a:cxn ang="0">
                      <a:pos x="T0" y="T1"/>
                    </a:cxn>
                    <a:cxn ang="0">
                      <a:pos x="T2" y="T3"/>
                    </a:cxn>
                    <a:cxn ang="0">
                      <a:pos x="T4" y="T5"/>
                    </a:cxn>
                    <a:cxn ang="0">
                      <a:pos x="T6" y="T7"/>
                    </a:cxn>
                    <a:cxn ang="0">
                      <a:pos x="T8" y="T9"/>
                    </a:cxn>
                    <a:cxn ang="0">
                      <a:pos x="T10" y="T11"/>
                    </a:cxn>
                  </a:cxnLst>
                  <a:rect l="0" t="0" r="r" b="b"/>
                  <a:pathLst>
                    <a:path w="207" h="38">
                      <a:moveTo>
                        <a:pt x="103" y="37"/>
                      </a:moveTo>
                      <a:lnTo>
                        <a:pt x="0" y="37"/>
                      </a:lnTo>
                      <a:lnTo>
                        <a:pt x="0" y="0"/>
                      </a:lnTo>
                      <a:lnTo>
                        <a:pt x="206" y="0"/>
                      </a:lnTo>
                      <a:lnTo>
                        <a:pt x="206" y="37"/>
                      </a:lnTo>
                      <a:lnTo>
                        <a:pt x="103" y="37"/>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71" name="Freeform 24">
                  <a:extLst>
                    <a:ext uri="{FF2B5EF4-FFF2-40B4-BE49-F238E27FC236}">
                      <a16:creationId xmlns:a16="http://schemas.microsoft.com/office/drawing/2014/main" id="{9A2A26CA-EBCA-45F3-8592-117A367678F6}"/>
                    </a:ext>
                  </a:extLst>
                </p:cNvPr>
                <p:cNvSpPr>
                  <a:spLocks noChangeArrowheads="1"/>
                </p:cNvSpPr>
                <p:nvPr/>
              </p:nvSpPr>
              <p:spPr bwMode="auto">
                <a:xfrm>
                  <a:off x="3981450" y="4210050"/>
                  <a:ext cx="84138" cy="12700"/>
                </a:xfrm>
                <a:custGeom>
                  <a:avLst/>
                  <a:gdLst>
                    <a:gd name="T0" fmla="*/ 116 w 232"/>
                    <a:gd name="T1" fmla="*/ 36 h 37"/>
                    <a:gd name="T2" fmla="*/ 0 w 232"/>
                    <a:gd name="T3" fmla="*/ 36 h 37"/>
                    <a:gd name="T4" fmla="*/ 0 w 232"/>
                    <a:gd name="T5" fmla="*/ 0 h 37"/>
                    <a:gd name="T6" fmla="*/ 231 w 232"/>
                    <a:gd name="T7" fmla="*/ 0 h 37"/>
                    <a:gd name="T8" fmla="*/ 231 w 232"/>
                    <a:gd name="T9" fmla="*/ 36 h 37"/>
                    <a:gd name="T10" fmla="*/ 116 w 232"/>
                    <a:gd name="T11" fmla="*/ 36 h 37"/>
                  </a:gdLst>
                  <a:ahLst/>
                  <a:cxnLst>
                    <a:cxn ang="0">
                      <a:pos x="T0" y="T1"/>
                    </a:cxn>
                    <a:cxn ang="0">
                      <a:pos x="T2" y="T3"/>
                    </a:cxn>
                    <a:cxn ang="0">
                      <a:pos x="T4" y="T5"/>
                    </a:cxn>
                    <a:cxn ang="0">
                      <a:pos x="T6" y="T7"/>
                    </a:cxn>
                    <a:cxn ang="0">
                      <a:pos x="T8" y="T9"/>
                    </a:cxn>
                    <a:cxn ang="0">
                      <a:pos x="T10" y="T11"/>
                    </a:cxn>
                  </a:cxnLst>
                  <a:rect l="0" t="0" r="r" b="b"/>
                  <a:pathLst>
                    <a:path w="232" h="37">
                      <a:moveTo>
                        <a:pt x="116" y="36"/>
                      </a:moveTo>
                      <a:lnTo>
                        <a:pt x="0" y="36"/>
                      </a:lnTo>
                      <a:lnTo>
                        <a:pt x="0" y="0"/>
                      </a:lnTo>
                      <a:lnTo>
                        <a:pt x="231" y="0"/>
                      </a:lnTo>
                      <a:lnTo>
                        <a:pt x="231" y="36"/>
                      </a:lnTo>
                      <a:lnTo>
                        <a:pt x="116" y="36"/>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72" name="Freeform 25">
                  <a:extLst>
                    <a:ext uri="{FF2B5EF4-FFF2-40B4-BE49-F238E27FC236}">
                      <a16:creationId xmlns:a16="http://schemas.microsoft.com/office/drawing/2014/main" id="{8CEC6D5E-0322-430D-8051-471B369FA7E6}"/>
                    </a:ext>
                  </a:extLst>
                </p:cNvPr>
                <p:cNvSpPr>
                  <a:spLocks noChangeArrowheads="1"/>
                </p:cNvSpPr>
                <p:nvPr/>
              </p:nvSpPr>
              <p:spPr bwMode="auto">
                <a:xfrm>
                  <a:off x="4079875" y="4210050"/>
                  <a:ext cx="19050" cy="12700"/>
                </a:xfrm>
                <a:custGeom>
                  <a:avLst/>
                  <a:gdLst>
                    <a:gd name="T0" fmla="*/ 25 w 51"/>
                    <a:gd name="T1" fmla="*/ 36 h 37"/>
                    <a:gd name="T2" fmla="*/ 0 w 51"/>
                    <a:gd name="T3" fmla="*/ 36 h 37"/>
                    <a:gd name="T4" fmla="*/ 0 w 51"/>
                    <a:gd name="T5" fmla="*/ 0 h 37"/>
                    <a:gd name="T6" fmla="*/ 50 w 51"/>
                    <a:gd name="T7" fmla="*/ 0 h 37"/>
                    <a:gd name="T8" fmla="*/ 50 w 51"/>
                    <a:gd name="T9" fmla="*/ 36 h 37"/>
                    <a:gd name="T10" fmla="*/ 25 w 51"/>
                    <a:gd name="T11" fmla="*/ 36 h 37"/>
                  </a:gdLst>
                  <a:ahLst/>
                  <a:cxnLst>
                    <a:cxn ang="0">
                      <a:pos x="T0" y="T1"/>
                    </a:cxn>
                    <a:cxn ang="0">
                      <a:pos x="T2" y="T3"/>
                    </a:cxn>
                    <a:cxn ang="0">
                      <a:pos x="T4" y="T5"/>
                    </a:cxn>
                    <a:cxn ang="0">
                      <a:pos x="T6" y="T7"/>
                    </a:cxn>
                    <a:cxn ang="0">
                      <a:pos x="T8" y="T9"/>
                    </a:cxn>
                    <a:cxn ang="0">
                      <a:pos x="T10" y="T11"/>
                    </a:cxn>
                  </a:cxnLst>
                  <a:rect l="0" t="0" r="r" b="b"/>
                  <a:pathLst>
                    <a:path w="51" h="37">
                      <a:moveTo>
                        <a:pt x="25" y="36"/>
                      </a:moveTo>
                      <a:lnTo>
                        <a:pt x="0" y="36"/>
                      </a:lnTo>
                      <a:lnTo>
                        <a:pt x="0" y="0"/>
                      </a:lnTo>
                      <a:lnTo>
                        <a:pt x="50" y="0"/>
                      </a:lnTo>
                      <a:lnTo>
                        <a:pt x="50" y="36"/>
                      </a:lnTo>
                      <a:lnTo>
                        <a:pt x="25" y="36"/>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73" name="Freeform 26">
                  <a:extLst>
                    <a:ext uri="{FF2B5EF4-FFF2-40B4-BE49-F238E27FC236}">
                      <a16:creationId xmlns:a16="http://schemas.microsoft.com/office/drawing/2014/main" id="{2689536F-6251-4887-B645-648BF3000DD0}"/>
                    </a:ext>
                  </a:extLst>
                </p:cNvPr>
                <p:cNvSpPr>
                  <a:spLocks noChangeArrowheads="1"/>
                </p:cNvSpPr>
                <p:nvPr/>
              </p:nvSpPr>
              <p:spPr bwMode="auto">
                <a:xfrm>
                  <a:off x="4113213" y="4210050"/>
                  <a:ext cx="19050" cy="12700"/>
                </a:xfrm>
                <a:custGeom>
                  <a:avLst/>
                  <a:gdLst>
                    <a:gd name="T0" fmla="*/ 25 w 52"/>
                    <a:gd name="T1" fmla="*/ 36 h 37"/>
                    <a:gd name="T2" fmla="*/ 0 w 52"/>
                    <a:gd name="T3" fmla="*/ 36 h 37"/>
                    <a:gd name="T4" fmla="*/ 0 w 52"/>
                    <a:gd name="T5" fmla="*/ 0 h 37"/>
                    <a:gd name="T6" fmla="*/ 51 w 52"/>
                    <a:gd name="T7" fmla="*/ 0 h 37"/>
                    <a:gd name="T8" fmla="*/ 51 w 52"/>
                    <a:gd name="T9" fmla="*/ 36 h 37"/>
                    <a:gd name="T10" fmla="*/ 25 w 52"/>
                    <a:gd name="T11" fmla="*/ 36 h 37"/>
                  </a:gdLst>
                  <a:ahLst/>
                  <a:cxnLst>
                    <a:cxn ang="0">
                      <a:pos x="T0" y="T1"/>
                    </a:cxn>
                    <a:cxn ang="0">
                      <a:pos x="T2" y="T3"/>
                    </a:cxn>
                    <a:cxn ang="0">
                      <a:pos x="T4" y="T5"/>
                    </a:cxn>
                    <a:cxn ang="0">
                      <a:pos x="T6" y="T7"/>
                    </a:cxn>
                    <a:cxn ang="0">
                      <a:pos x="T8" y="T9"/>
                    </a:cxn>
                    <a:cxn ang="0">
                      <a:pos x="T10" y="T11"/>
                    </a:cxn>
                  </a:cxnLst>
                  <a:rect l="0" t="0" r="r" b="b"/>
                  <a:pathLst>
                    <a:path w="52" h="37">
                      <a:moveTo>
                        <a:pt x="25" y="36"/>
                      </a:moveTo>
                      <a:lnTo>
                        <a:pt x="0" y="36"/>
                      </a:lnTo>
                      <a:lnTo>
                        <a:pt x="0" y="0"/>
                      </a:lnTo>
                      <a:lnTo>
                        <a:pt x="51" y="0"/>
                      </a:lnTo>
                      <a:lnTo>
                        <a:pt x="51" y="36"/>
                      </a:lnTo>
                      <a:lnTo>
                        <a:pt x="25" y="36"/>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74" name="Freeform 27">
                  <a:extLst>
                    <a:ext uri="{FF2B5EF4-FFF2-40B4-BE49-F238E27FC236}">
                      <a16:creationId xmlns:a16="http://schemas.microsoft.com/office/drawing/2014/main" id="{873A56BD-F505-46FB-9C61-DB4E4CA04854}"/>
                    </a:ext>
                  </a:extLst>
                </p:cNvPr>
                <p:cNvSpPr>
                  <a:spLocks noChangeArrowheads="1"/>
                </p:cNvSpPr>
                <p:nvPr/>
              </p:nvSpPr>
              <p:spPr bwMode="auto">
                <a:xfrm>
                  <a:off x="4146550" y="4210050"/>
                  <a:ext cx="19050" cy="12700"/>
                </a:xfrm>
                <a:custGeom>
                  <a:avLst/>
                  <a:gdLst>
                    <a:gd name="T0" fmla="*/ 25 w 52"/>
                    <a:gd name="T1" fmla="*/ 36 h 37"/>
                    <a:gd name="T2" fmla="*/ 0 w 52"/>
                    <a:gd name="T3" fmla="*/ 36 h 37"/>
                    <a:gd name="T4" fmla="*/ 0 w 52"/>
                    <a:gd name="T5" fmla="*/ 0 h 37"/>
                    <a:gd name="T6" fmla="*/ 51 w 52"/>
                    <a:gd name="T7" fmla="*/ 0 h 37"/>
                    <a:gd name="T8" fmla="*/ 51 w 52"/>
                    <a:gd name="T9" fmla="*/ 36 h 37"/>
                    <a:gd name="T10" fmla="*/ 25 w 52"/>
                    <a:gd name="T11" fmla="*/ 36 h 37"/>
                  </a:gdLst>
                  <a:ahLst/>
                  <a:cxnLst>
                    <a:cxn ang="0">
                      <a:pos x="T0" y="T1"/>
                    </a:cxn>
                    <a:cxn ang="0">
                      <a:pos x="T2" y="T3"/>
                    </a:cxn>
                    <a:cxn ang="0">
                      <a:pos x="T4" y="T5"/>
                    </a:cxn>
                    <a:cxn ang="0">
                      <a:pos x="T6" y="T7"/>
                    </a:cxn>
                    <a:cxn ang="0">
                      <a:pos x="T8" y="T9"/>
                    </a:cxn>
                    <a:cxn ang="0">
                      <a:pos x="T10" y="T11"/>
                    </a:cxn>
                  </a:cxnLst>
                  <a:rect l="0" t="0" r="r" b="b"/>
                  <a:pathLst>
                    <a:path w="52" h="37">
                      <a:moveTo>
                        <a:pt x="25" y="36"/>
                      </a:moveTo>
                      <a:lnTo>
                        <a:pt x="0" y="36"/>
                      </a:lnTo>
                      <a:lnTo>
                        <a:pt x="0" y="0"/>
                      </a:lnTo>
                      <a:lnTo>
                        <a:pt x="51" y="0"/>
                      </a:lnTo>
                      <a:lnTo>
                        <a:pt x="51" y="36"/>
                      </a:lnTo>
                      <a:lnTo>
                        <a:pt x="25" y="36"/>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251" name="Rectangle 250">
                <a:extLst>
                  <a:ext uri="{FF2B5EF4-FFF2-40B4-BE49-F238E27FC236}">
                    <a16:creationId xmlns:a16="http://schemas.microsoft.com/office/drawing/2014/main" id="{01865299-B761-42E6-8B97-1FAFB0BEDB6B}"/>
                  </a:ext>
                </a:extLst>
              </p:cNvPr>
              <p:cNvSpPr/>
              <p:nvPr/>
            </p:nvSpPr>
            <p:spPr>
              <a:xfrm>
                <a:off x="4149905" y="4158080"/>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p>
            </p:txBody>
          </p:sp>
        </p:grpSp>
        <p:sp>
          <p:nvSpPr>
            <p:cNvPr id="249" name="Text Box 30">
              <a:extLst>
                <a:ext uri="{FF2B5EF4-FFF2-40B4-BE49-F238E27FC236}">
                  <a16:creationId xmlns:a16="http://schemas.microsoft.com/office/drawing/2014/main" id="{0572554A-8053-444B-9D14-2D1EA9E3F7DB}"/>
                </a:ext>
              </a:extLst>
            </p:cNvPr>
            <p:cNvSpPr txBox="1">
              <a:spLocks noChangeArrowheads="1"/>
            </p:cNvSpPr>
            <p:nvPr/>
          </p:nvSpPr>
          <p:spPr bwMode="auto">
            <a:xfrm>
              <a:off x="7355563" y="5973893"/>
              <a:ext cx="381272" cy="123079"/>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solidFill>
                    <a:schemeClr val="bg2">
                      <a:lumMod val="10000"/>
                    </a:schemeClr>
                  </a:solidFill>
                </a:rPr>
                <a:t>Auditing</a:t>
              </a:r>
            </a:p>
          </p:txBody>
        </p:sp>
      </p:grpSp>
      <p:grpSp>
        <p:nvGrpSpPr>
          <p:cNvPr id="275" name="Group 274">
            <a:extLst>
              <a:ext uri="{FF2B5EF4-FFF2-40B4-BE49-F238E27FC236}">
                <a16:creationId xmlns:a16="http://schemas.microsoft.com/office/drawing/2014/main" id="{BB45E79E-F510-4354-9E3E-7A9BEB69189A}"/>
              </a:ext>
            </a:extLst>
          </p:cNvPr>
          <p:cNvGrpSpPr>
            <a:grpSpLocks noChangeAspect="1"/>
          </p:cNvGrpSpPr>
          <p:nvPr/>
        </p:nvGrpSpPr>
        <p:grpSpPr>
          <a:xfrm>
            <a:off x="8180695" y="4943856"/>
            <a:ext cx="501115" cy="546002"/>
            <a:chOff x="8104793" y="3991725"/>
            <a:chExt cx="582945" cy="635162"/>
          </a:xfrm>
        </p:grpSpPr>
        <p:sp>
          <p:nvSpPr>
            <p:cNvPr id="276" name="Rectangle 275">
              <a:extLst>
                <a:ext uri="{FF2B5EF4-FFF2-40B4-BE49-F238E27FC236}">
                  <a16:creationId xmlns:a16="http://schemas.microsoft.com/office/drawing/2014/main" id="{87BA7699-A1B5-4536-8C15-713DB272B634}"/>
                </a:ext>
              </a:extLst>
            </p:cNvPr>
            <p:cNvSpPr/>
            <p:nvPr/>
          </p:nvSpPr>
          <p:spPr>
            <a:xfrm>
              <a:off x="8104793" y="3991725"/>
              <a:ext cx="582945" cy="635162"/>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sp>
          <p:nvSpPr>
            <p:cNvPr id="277" name="Freeform 62">
              <a:extLst>
                <a:ext uri="{FF2B5EF4-FFF2-40B4-BE49-F238E27FC236}">
                  <a16:creationId xmlns:a16="http://schemas.microsoft.com/office/drawing/2014/main" id="{D43B8EEA-77D5-4737-A7C9-6D17D1C5FD31}"/>
                </a:ext>
              </a:extLst>
            </p:cNvPr>
            <p:cNvSpPr>
              <a:spLocks noChangeArrowheads="1"/>
            </p:cNvSpPr>
            <p:nvPr/>
          </p:nvSpPr>
          <p:spPr bwMode="auto">
            <a:xfrm>
              <a:off x="8196611" y="4099084"/>
              <a:ext cx="396254" cy="430369"/>
            </a:xfrm>
            <a:custGeom>
              <a:avLst/>
              <a:gdLst>
                <a:gd name="T0" fmla="*/ 1025 w 1332"/>
                <a:gd name="T1" fmla="*/ 21 h 1446"/>
                <a:gd name="T2" fmla="*/ 666 w 1332"/>
                <a:gd name="T3" fmla="*/ 0 h 1446"/>
                <a:gd name="T4" fmla="*/ 306 w 1332"/>
                <a:gd name="T5" fmla="*/ 21 h 1446"/>
                <a:gd name="T6" fmla="*/ 0 w 1332"/>
                <a:gd name="T7" fmla="*/ 121 h 1446"/>
                <a:gd name="T8" fmla="*/ 0 w 1332"/>
                <a:gd name="T9" fmla="*/ 1324 h 1446"/>
                <a:gd name="T10" fmla="*/ 306 w 1332"/>
                <a:gd name="T11" fmla="*/ 1424 h 1446"/>
                <a:gd name="T12" fmla="*/ 666 w 1332"/>
                <a:gd name="T13" fmla="*/ 1445 h 1446"/>
                <a:gd name="T14" fmla="*/ 1025 w 1332"/>
                <a:gd name="T15" fmla="*/ 1424 h 1446"/>
                <a:gd name="T16" fmla="*/ 1331 w 1332"/>
                <a:gd name="T17" fmla="*/ 1324 h 1446"/>
                <a:gd name="T18" fmla="*/ 1331 w 1332"/>
                <a:gd name="T19" fmla="*/ 121 h 1446"/>
                <a:gd name="T20" fmla="*/ 1025 w 1332"/>
                <a:gd name="T21" fmla="*/ 21 h 1446"/>
                <a:gd name="T22" fmla="*/ 988 w 1332"/>
                <a:gd name="T23" fmla="*/ 1164 h 1446"/>
                <a:gd name="T24" fmla="*/ 988 w 1332"/>
                <a:gd name="T25" fmla="*/ 1169 h 1446"/>
                <a:gd name="T26" fmla="*/ 228 w 1332"/>
                <a:gd name="T27" fmla="*/ 1169 h 1446"/>
                <a:gd name="T28" fmla="*/ 228 w 1332"/>
                <a:gd name="T29" fmla="*/ 632 h 1446"/>
                <a:gd name="T30" fmla="*/ 233 w 1332"/>
                <a:gd name="T31" fmla="*/ 632 h 1446"/>
                <a:gd name="T32" fmla="*/ 472 w 1332"/>
                <a:gd name="T33" fmla="*/ 632 h 1446"/>
                <a:gd name="T34" fmla="*/ 479 w 1332"/>
                <a:gd name="T35" fmla="*/ 637 h 1446"/>
                <a:gd name="T36" fmla="*/ 511 w 1332"/>
                <a:gd name="T37" fmla="*/ 695 h 1446"/>
                <a:gd name="T38" fmla="*/ 521 w 1332"/>
                <a:gd name="T39" fmla="*/ 700 h 1446"/>
                <a:gd name="T40" fmla="*/ 917 w 1332"/>
                <a:gd name="T41" fmla="*/ 700 h 1446"/>
                <a:gd name="T42" fmla="*/ 988 w 1332"/>
                <a:gd name="T43" fmla="*/ 771 h 1446"/>
                <a:gd name="T44" fmla="*/ 988 w 1332"/>
                <a:gd name="T45" fmla="*/ 1164 h 1446"/>
                <a:gd name="T46" fmla="*/ 1103 w 1332"/>
                <a:gd name="T47" fmla="*/ 1041 h 1446"/>
                <a:gd name="T48" fmla="*/ 1046 w 1332"/>
                <a:gd name="T49" fmla="*/ 1041 h 1446"/>
                <a:gd name="T50" fmla="*/ 1046 w 1332"/>
                <a:gd name="T51" fmla="*/ 1033 h 1446"/>
                <a:gd name="T52" fmla="*/ 1046 w 1332"/>
                <a:gd name="T53" fmla="*/ 708 h 1446"/>
                <a:gd name="T54" fmla="*/ 975 w 1332"/>
                <a:gd name="T55" fmla="*/ 637 h 1446"/>
                <a:gd name="T56" fmla="*/ 582 w 1332"/>
                <a:gd name="T57" fmla="*/ 637 h 1446"/>
                <a:gd name="T58" fmla="*/ 571 w 1332"/>
                <a:gd name="T59" fmla="*/ 632 h 1446"/>
                <a:gd name="T60" fmla="*/ 540 w 1332"/>
                <a:gd name="T61" fmla="*/ 574 h 1446"/>
                <a:gd name="T62" fmla="*/ 532 w 1332"/>
                <a:gd name="T63" fmla="*/ 569 h 1446"/>
                <a:gd name="T64" fmla="*/ 351 w 1332"/>
                <a:gd name="T65" fmla="*/ 569 h 1446"/>
                <a:gd name="T66" fmla="*/ 343 w 1332"/>
                <a:gd name="T67" fmla="*/ 569 h 1446"/>
                <a:gd name="T68" fmla="*/ 343 w 1332"/>
                <a:gd name="T69" fmla="*/ 506 h 1446"/>
                <a:gd name="T70" fmla="*/ 348 w 1332"/>
                <a:gd name="T71" fmla="*/ 506 h 1446"/>
                <a:gd name="T72" fmla="*/ 587 w 1332"/>
                <a:gd name="T73" fmla="*/ 506 h 1446"/>
                <a:gd name="T74" fmla="*/ 595 w 1332"/>
                <a:gd name="T75" fmla="*/ 511 h 1446"/>
                <a:gd name="T76" fmla="*/ 626 w 1332"/>
                <a:gd name="T77" fmla="*/ 569 h 1446"/>
                <a:gd name="T78" fmla="*/ 637 w 1332"/>
                <a:gd name="T79" fmla="*/ 574 h 1446"/>
                <a:gd name="T80" fmla="*/ 1033 w 1332"/>
                <a:gd name="T81" fmla="*/ 574 h 1446"/>
                <a:gd name="T82" fmla="*/ 1103 w 1332"/>
                <a:gd name="T83" fmla="*/ 635 h 1446"/>
                <a:gd name="T84" fmla="*/ 1103 w 1332"/>
                <a:gd name="T85" fmla="*/ 645 h 1446"/>
                <a:gd name="T86" fmla="*/ 1103 w 1332"/>
                <a:gd name="T87" fmla="*/ 1038 h 1446"/>
                <a:gd name="T88" fmla="*/ 1103 w 1332"/>
                <a:gd name="T89" fmla="*/ 1041 h 1446"/>
                <a:gd name="T90" fmla="*/ 1274 w 1332"/>
                <a:gd name="T91" fmla="*/ 220 h 1446"/>
                <a:gd name="T92" fmla="*/ 666 w 1332"/>
                <a:gd name="T93" fmla="*/ 315 h 1446"/>
                <a:gd name="T94" fmla="*/ 57 w 1332"/>
                <a:gd name="T95" fmla="*/ 220 h 1446"/>
                <a:gd name="T96" fmla="*/ 57 w 1332"/>
                <a:gd name="T97" fmla="*/ 220 h 1446"/>
                <a:gd name="T98" fmla="*/ 666 w 1332"/>
                <a:gd name="T99" fmla="*/ 126 h 1446"/>
                <a:gd name="T100" fmla="*/ 1274 w 1332"/>
                <a:gd name="T101" fmla="*/ 220 h 14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332" h="1446">
                  <a:moveTo>
                    <a:pt x="1025" y="21"/>
                  </a:moveTo>
                  <a:cubicBezTo>
                    <a:pt x="852" y="0"/>
                    <a:pt x="673" y="0"/>
                    <a:pt x="666" y="0"/>
                  </a:cubicBezTo>
                  <a:cubicBezTo>
                    <a:pt x="658" y="0"/>
                    <a:pt x="479" y="0"/>
                    <a:pt x="306" y="21"/>
                  </a:cubicBezTo>
                  <a:cubicBezTo>
                    <a:pt x="5" y="58"/>
                    <a:pt x="0" y="121"/>
                    <a:pt x="0" y="121"/>
                  </a:cubicBezTo>
                  <a:lnTo>
                    <a:pt x="0" y="1324"/>
                  </a:lnTo>
                  <a:cubicBezTo>
                    <a:pt x="0" y="1324"/>
                    <a:pt x="2" y="1387"/>
                    <a:pt x="306" y="1424"/>
                  </a:cubicBezTo>
                  <a:cubicBezTo>
                    <a:pt x="479" y="1445"/>
                    <a:pt x="658" y="1445"/>
                    <a:pt x="666" y="1445"/>
                  </a:cubicBezTo>
                  <a:cubicBezTo>
                    <a:pt x="673" y="1445"/>
                    <a:pt x="852" y="1445"/>
                    <a:pt x="1025" y="1424"/>
                  </a:cubicBezTo>
                  <a:cubicBezTo>
                    <a:pt x="1326" y="1387"/>
                    <a:pt x="1331" y="1324"/>
                    <a:pt x="1331" y="1324"/>
                  </a:cubicBezTo>
                  <a:lnTo>
                    <a:pt x="1331" y="121"/>
                  </a:lnTo>
                  <a:cubicBezTo>
                    <a:pt x="1329" y="121"/>
                    <a:pt x="1326" y="58"/>
                    <a:pt x="1025" y="21"/>
                  </a:cubicBezTo>
                  <a:close/>
                  <a:moveTo>
                    <a:pt x="988" y="1164"/>
                  </a:moveTo>
                  <a:cubicBezTo>
                    <a:pt x="988" y="1167"/>
                    <a:pt x="988" y="1169"/>
                    <a:pt x="988" y="1169"/>
                  </a:cubicBezTo>
                  <a:cubicBezTo>
                    <a:pt x="734" y="1169"/>
                    <a:pt x="479" y="1169"/>
                    <a:pt x="228" y="1169"/>
                  </a:cubicBezTo>
                  <a:cubicBezTo>
                    <a:pt x="228" y="965"/>
                    <a:pt x="228" y="836"/>
                    <a:pt x="228" y="632"/>
                  </a:cubicBezTo>
                  <a:cubicBezTo>
                    <a:pt x="230" y="632"/>
                    <a:pt x="233" y="632"/>
                    <a:pt x="233" y="632"/>
                  </a:cubicBezTo>
                  <a:cubicBezTo>
                    <a:pt x="312" y="632"/>
                    <a:pt x="393" y="632"/>
                    <a:pt x="472" y="632"/>
                  </a:cubicBezTo>
                  <a:cubicBezTo>
                    <a:pt x="477" y="632"/>
                    <a:pt x="477" y="632"/>
                    <a:pt x="479" y="637"/>
                  </a:cubicBezTo>
                  <a:cubicBezTo>
                    <a:pt x="490" y="656"/>
                    <a:pt x="500" y="677"/>
                    <a:pt x="511" y="695"/>
                  </a:cubicBezTo>
                  <a:cubicBezTo>
                    <a:pt x="514" y="700"/>
                    <a:pt x="516" y="700"/>
                    <a:pt x="521" y="700"/>
                  </a:cubicBezTo>
                  <a:cubicBezTo>
                    <a:pt x="652" y="700"/>
                    <a:pt x="786" y="700"/>
                    <a:pt x="917" y="700"/>
                  </a:cubicBezTo>
                  <a:cubicBezTo>
                    <a:pt x="954" y="700"/>
                    <a:pt x="988" y="729"/>
                    <a:pt x="988" y="771"/>
                  </a:cubicBezTo>
                  <a:cubicBezTo>
                    <a:pt x="985" y="928"/>
                    <a:pt x="988" y="1009"/>
                    <a:pt x="988" y="1164"/>
                  </a:cubicBezTo>
                  <a:close/>
                  <a:moveTo>
                    <a:pt x="1103" y="1041"/>
                  </a:moveTo>
                  <a:cubicBezTo>
                    <a:pt x="1082" y="1041"/>
                    <a:pt x="1064" y="1041"/>
                    <a:pt x="1046" y="1041"/>
                  </a:cubicBezTo>
                  <a:cubicBezTo>
                    <a:pt x="1046" y="1038"/>
                    <a:pt x="1046" y="1036"/>
                    <a:pt x="1046" y="1033"/>
                  </a:cubicBezTo>
                  <a:cubicBezTo>
                    <a:pt x="1046" y="899"/>
                    <a:pt x="1046" y="842"/>
                    <a:pt x="1046" y="708"/>
                  </a:cubicBezTo>
                  <a:cubicBezTo>
                    <a:pt x="1046" y="674"/>
                    <a:pt x="1019" y="637"/>
                    <a:pt x="975" y="637"/>
                  </a:cubicBezTo>
                  <a:cubicBezTo>
                    <a:pt x="844" y="637"/>
                    <a:pt x="713" y="637"/>
                    <a:pt x="582" y="637"/>
                  </a:cubicBezTo>
                  <a:cubicBezTo>
                    <a:pt x="576" y="637"/>
                    <a:pt x="574" y="635"/>
                    <a:pt x="571" y="632"/>
                  </a:cubicBezTo>
                  <a:cubicBezTo>
                    <a:pt x="561" y="614"/>
                    <a:pt x="550" y="595"/>
                    <a:pt x="540" y="574"/>
                  </a:cubicBezTo>
                  <a:cubicBezTo>
                    <a:pt x="537" y="572"/>
                    <a:pt x="535" y="569"/>
                    <a:pt x="532" y="569"/>
                  </a:cubicBezTo>
                  <a:cubicBezTo>
                    <a:pt x="472" y="569"/>
                    <a:pt x="411" y="569"/>
                    <a:pt x="351" y="569"/>
                  </a:cubicBezTo>
                  <a:cubicBezTo>
                    <a:pt x="348" y="569"/>
                    <a:pt x="346" y="569"/>
                    <a:pt x="343" y="569"/>
                  </a:cubicBezTo>
                  <a:cubicBezTo>
                    <a:pt x="343" y="548"/>
                    <a:pt x="343" y="527"/>
                    <a:pt x="343" y="506"/>
                  </a:cubicBezTo>
                  <a:cubicBezTo>
                    <a:pt x="346" y="506"/>
                    <a:pt x="348" y="506"/>
                    <a:pt x="348" y="506"/>
                  </a:cubicBezTo>
                  <a:cubicBezTo>
                    <a:pt x="427" y="506"/>
                    <a:pt x="508" y="506"/>
                    <a:pt x="587" y="506"/>
                  </a:cubicBezTo>
                  <a:cubicBezTo>
                    <a:pt x="592" y="506"/>
                    <a:pt x="592" y="509"/>
                    <a:pt x="595" y="511"/>
                  </a:cubicBezTo>
                  <a:cubicBezTo>
                    <a:pt x="605" y="530"/>
                    <a:pt x="616" y="548"/>
                    <a:pt x="626" y="569"/>
                  </a:cubicBezTo>
                  <a:cubicBezTo>
                    <a:pt x="629" y="574"/>
                    <a:pt x="632" y="574"/>
                    <a:pt x="637" y="574"/>
                  </a:cubicBezTo>
                  <a:cubicBezTo>
                    <a:pt x="768" y="574"/>
                    <a:pt x="902" y="574"/>
                    <a:pt x="1033" y="574"/>
                  </a:cubicBezTo>
                  <a:cubicBezTo>
                    <a:pt x="1069" y="574"/>
                    <a:pt x="1098" y="598"/>
                    <a:pt x="1103" y="635"/>
                  </a:cubicBezTo>
                  <a:cubicBezTo>
                    <a:pt x="1103" y="637"/>
                    <a:pt x="1103" y="642"/>
                    <a:pt x="1103" y="645"/>
                  </a:cubicBezTo>
                  <a:cubicBezTo>
                    <a:pt x="1103" y="800"/>
                    <a:pt x="1103" y="884"/>
                    <a:pt x="1103" y="1038"/>
                  </a:cubicBezTo>
                  <a:cubicBezTo>
                    <a:pt x="1103" y="1036"/>
                    <a:pt x="1103" y="1038"/>
                    <a:pt x="1103" y="1041"/>
                  </a:cubicBezTo>
                  <a:close/>
                  <a:moveTo>
                    <a:pt x="1274" y="220"/>
                  </a:moveTo>
                  <a:cubicBezTo>
                    <a:pt x="1250" y="254"/>
                    <a:pt x="1036" y="315"/>
                    <a:pt x="666" y="315"/>
                  </a:cubicBezTo>
                  <a:cubicBezTo>
                    <a:pt x="297" y="315"/>
                    <a:pt x="81" y="254"/>
                    <a:pt x="57" y="220"/>
                  </a:cubicBezTo>
                  <a:lnTo>
                    <a:pt x="57" y="220"/>
                  </a:lnTo>
                  <a:cubicBezTo>
                    <a:pt x="78" y="186"/>
                    <a:pt x="296" y="126"/>
                    <a:pt x="666" y="126"/>
                  </a:cubicBezTo>
                  <a:cubicBezTo>
                    <a:pt x="1035" y="123"/>
                    <a:pt x="1253" y="184"/>
                    <a:pt x="1274" y="220"/>
                  </a:cubicBezTo>
                  <a:close/>
                </a:path>
              </a:pathLst>
            </a:custGeom>
            <a:solidFill>
              <a:srgbClr val="F80000"/>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278" name="Text Box 30">
            <a:extLst>
              <a:ext uri="{FF2B5EF4-FFF2-40B4-BE49-F238E27FC236}">
                <a16:creationId xmlns:a16="http://schemas.microsoft.com/office/drawing/2014/main" id="{16B68BBA-242C-4E5D-A361-0ADA2204F98C}"/>
              </a:ext>
            </a:extLst>
          </p:cNvPr>
          <p:cNvSpPr txBox="1">
            <a:spLocks noChangeArrowheads="1"/>
          </p:cNvSpPr>
          <p:nvPr/>
        </p:nvSpPr>
        <p:spPr bwMode="auto">
          <a:xfrm>
            <a:off x="8234133" y="5410808"/>
            <a:ext cx="381272" cy="246221"/>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solidFill>
                  <a:schemeClr val="bg2">
                    <a:lumMod val="10000"/>
                  </a:schemeClr>
                </a:solidFill>
              </a:rPr>
              <a:t>File Storage</a:t>
            </a:r>
          </a:p>
        </p:txBody>
      </p:sp>
      <p:sp>
        <p:nvSpPr>
          <p:cNvPr id="279" name="TextBox 278">
            <a:extLst>
              <a:ext uri="{FF2B5EF4-FFF2-40B4-BE49-F238E27FC236}">
                <a16:creationId xmlns:a16="http://schemas.microsoft.com/office/drawing/2014/main" id="{A63F495B-F567-48C4-AD16-902ACFA39B85}"/>
              </a:ext>
            </a:extLst>
          </p:cNvPr>
          <p:cNvSpPr txBox="1"/>
          <p:nvPr/>
        </p:nvSpPr>
        <p:spPr>
          <a:xfrm>
            <a:off x="7626562" y="2622636"/>
            <a:ext cx="341760" cy="200055"/>
          </a:xfrm>
          <a:prstGeom prst="rect">
            <a:avLst/>
          </a:prstGeom>
          <a:noFill/>
        </p:spPr>
        <p:txBody>
          <a:bodyPr wrap="none" rtlCol="0">
            <a:spAutoFit/>
          </a:bodyPr>
          <a:lstStyle/>
          <a:p>
            <a:r>
              <a:rPr lang="en-US" sz="700" dirty="0"/>
              <a:t>VCN</a:t>
            </a:r>
          </a:p>
        </p:txBody>
      </p:sp>
    </p:spTree>
    <p:extLst>
      <p:ext uri="{BB962C8B-B14F-4D97-AF65-F5344CB8AC3E}">
        <p14:creationId xmlns:p14="http://schemas.microsoft.com/office/powerpoint/2010/main" val="373391876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6" presetClass="emph" presetSubtype="0" fill="hold" grpId="0" nodeType="clickEffect">
                                  <p:stCondLst>
                                    <p:cond delay="0"/>
                                  </p:stCondLst>
                                  <p:childTnLst>
                                    <p:animEffect transition="out" filter="fade">
                                      <p:cBhvr>
                                        <p:cTn id="6" dur="500" tmFilter="0, 0; .2, .5; .8, .5; 1, 0"/>
                                        <p:tgtEl>
                                          <p:spTgt spid="118"/>
                                        </p:tgtEl>
                                      </p:cBhvr>
                                    </p:animEffect>
                                    <p:animScale>
                                      <p:cBhvr>
                                        <p:cTn id="7" dur="250" autoRev="1" fill="hold"/>
                                        <p:tgtEl>
                                          <p:spTgt spid="118"/>
                                        </p:tgtEl>
                                      </p:cBhvr>
                                      <p:by x="105000" y="105000"/>
                                    </p:animScale>
                                  </p:childTnLst>
                                </p:cTn>
                              </p:par>
                              <p:par>
                                <p:cTn id="8" presetID="26" presetClass="emph" presetSubtype="0" fill="hold" nodeType="withEffect">
                                  <p:stCondLst>
                                    <p:cond delay="0"/>
                                  </p:stCondLst>
                                  <p:childTnLst>
                                    <p:animEffect transition="out" filter="fade">
                                      <p:cBhvr>
                                        <p:cTn id="9" dur="500" tmFilter="0, 0; .2, .5; .8, .5; 1, 0"/>
                                        <p:tgtEl>
                                          <p:spTgt spid="696"/>
                                        </p:tgtEl>
                                      </p:cBhvr>
                                    </p:animEffect>
                                    <p:animScale>
                                      <p:cBhvr>
                                        <p:cTn id="10" dur="250" autoRev="1" fill="hold"/>
                                        <p:tgtEl>
                                          <p:spTgt spid="696"/>
                                        </p:tgtEl>
                                      </p:cBhvr>
                                      <p:by x="105000" y="105000"/>
                                    </p:animScale>
                                  </p:childTnLst>
                                </p:cTn>
                              </p:par>
                            </p:childTnLst>
                          </p:cTn>
                        </p:par>
                      </p:childTnLst>
                    </p:cTn>
                  </p:par>
                  <p:par>
                    <p:cTn id="11" fill="hold">
                      <p:stCondLst>
                        <p:cond delay="indefinite"/>
                      </p:stCondLst>
                      <p:childTnLst>
                        <p:par>
                          <p:cTn id="12" fill="hold">
                            <p:stCondLst>
                              <p:cond delay="0"/>
                            </p:stCondLst>
                            <p:childTnLst>
                              <p:par>
                                <p:cTn id="13" presetID="26" presetClass="emph" presetSubtype="0" fill="hold" grpId="0" nodeType="clickEffect">
                                  <p:stCondLst>
                                    <p:cond delay="0"/>
                                  </p:stCondLst>
                                  <p:childTnLst>
                                    <p:animEffect transition="out" filter="fade">
                                      <p:cBhvr>
                                        <p:cTn id="14" dur="500" tmFilter="0, 0; .2, .5; .8, .5; 1, 0"/>
                                        <p:tgtEl>
                                          <p:spTgt spid="148"/>
                                        </p:tgtEl>
                                      </p:cBhvr>
                                    </p:animEffect>
                                    <p:animScale>
                                      <p:cBhvr>
                                        <p:cTn id="15" dur="250" autoRev="1" fill="hold"/>
                                        <p:tgtEl>
                                          <p:spTgt spid="148"/>
                                        </p:tgtEl>
                                      </p:cBhvr>
                                      <p:by x="105000" y="105000"/>
                                    </p:animScale>
                                  </p:childTnLst>
                                </p:cTn>
                              </p:par>
                              <p:par>
                                <p:cTn id="16" presetID="26" presetClass="emph" presetSubtype="0" fill="hold" grpId="0" nodeType="withEffect">
                                  <p:stCondLst>
                                    <p:cond delay="0"/>
                                  </p:stCondLst>
                                  <p:childTnLst>
                                    <p:animEffect transition="out" filter="fade">
                                      <p:cBhvr>
                                        <p:cTn id="17" dur="500" tmFilter="0, 0; .2, .5; .8, .5; 1, 0"/>
                                        <p:tgtEl>
                                          <p:spTgt spid="77"/>
                                        </p:tgtEl>
                                      </p:cBhvr>
                                    </p:animEffect>
                                    <p:animScale>
                                      <p:cBhvr>
                                        <p:cTn id="18" dur="250" autoRev="1" fill="hold"/>
                                        <p:tgtEl>
                                          <p:spTgt spid="77"/>
                                        </p:tgtEl>
                                      </p:cBhvr>
                                      <p:by x="105000" y="105000"/>
                                    </p:animScale>
                                  </p:childTnLst>
                                </p:cTn>
                              </p:par>
                              <p:par>
                                <p:cTn id="19" presetID="26" presetClass="emph" presetSubtype="0" fill="hold" grpId="0" nodeType="withEffect">
                                  <p:stCondLst>
                                    <p:cond delay="0"/>
                                  </p:stCondLst>
                                  <p:childTnLst>
                                    <p:animEffect transition="out" filter="fade">
                                      <p:cBhvr>
                                        <p:cTn id="20" dur="500" tmFilter="0, 0; .2, .5; .8, .5; 1, 0"/>
                                        <p:tgtEl>
                                          <p:spTgt spid="147"/>
                                        </p:tgtEl>
                                      </p:cBhvr>
                                    </p:animEffect>
                                    <p:animScale>
                                      <p:cBhvr>
                                        <p:cTn id="21" dur="250" autoRev="1" fill="hold"/>
                                        <p:tgtEl>
                                          <p:spTgt spid="147"/>
                                        </p:tgtEl>
                                      </p:cBhvr>
                                      <p:by x="105000" y="105000"/>
                                    </p:animScale>
                                  </p:childTnLst>
                                </p:cTn>
                              </p:par>
                            </p:childTnLst>
                          </p:cTn>
                        </p:par>
                      </p:childTnLst>
                    </p:cTn>
                  </p:par>
                  <p:par>
                    <p:cTn id="22" fill="hold">
                      <p:stCondLst>
                        <p:cond delay="indefinite"/>
                      </p:stCondLst>
                      <p:childTnLst>
                        <p:par>
                          <p:cTn id="23" fill="hold">
                            <p:stCondLst>
                              <p:cond delay="0"/>
                            </p:stCondLst>
                            <p:childTnLst>
                              <p:par>
                                <p:cTn id="24" presetID="26" presetClass="emph" presetSubtype="0" fill="hold" nodeType="clickEffect">
                                  <p:stCondLst>
                                    <p:cond delay="0"/>
                                  </p:stCondLst>
                                  <p:childTnLst>
                                    <p:animEffect transition="out" filter="fade">
                                      <p:cBhvr>
                                        <p:cTn id="25" dur="500" tmFilter="0, 0; .2, .5; .8, .5; 1, 0"/>
                                        <p:tgtEl>
                                          <p:spTgt spid="571"/>
                                        </p:tgtEl>
                                      </p:cBhvr>
                                    </p:animEffect>
                                    <p:animScale>
                                      <p:cBhvr>
                                        <p:cTn id="26" dur="250" autoRev="1" fill="hold"/>
                                        <p:tgtEl>
                                          <p:spTgt spid="571"/>
                                        </p:tgtEl>
                                      </p:cBhvr>
                                      <p:by x="105000" y="105000"/>
                                    </p:animScale>
                                  </p:childTnLst>
                                </p:cTn>
                              </p:par>
                            </p:childTnLst>
                          </p:cTn>
                        </p:par>
                      </p:childTnLst>
                    </p:cTn>
                  </p:par>
                  <p:par>
                    <p:cTn id="27" fill="hold">
                      <p:stCondLst>
                        <p:cond delay="indefinite"/>
                      </p:stCondLst>
                      <p:childTnLst>
                        <p:par>
                          <p:cTn id="28" fill="hold">
                            <p:stCondLst>
                              <p:cond delay="0"/>
                            </p:stCondLst>
                            <p:childTnLst>
                              <p:par>
                                <p:cTn id="29" presetID="26" presetClass="emph" presetSubtype="0" fill="hold" nodeType="clickEffect">
                                  <p:stCondLst>
                                    <p:cond delay="0"/>
                                  </p:stCondLst>
                                  <p:childTnLst>
                                    <p:animEffect transition="out" filter="fade">
                                      <p:cBhvr>
                                        <p:cTn id="30" dur="500" tmFilter="0, 0; .2, .5; .8, .5; 1, 0"/>
                                        <p:tgtEl>
                                          <p:spTgt spid="947"/>
                                        </p:tgtEl>
                                      </p:cBhvr>
                                    </p:animEffect>
                                    <p:animScale>
                                      <p:cBhvr>
                                        <p:cTn id="31" dur="250" autoRev="1" fill="hold"/>
                                        <p:tgtEl>
                                          <p:spTgt spid="947"/>
                                        </p:tgtEl>
                                      </p:cBhvr>
                                      <p:by x="105000" y="105000"/>
                                    </p:animScale>
                                  </p:childTnLst>
                                </p:cTn>
                              </p:par>
                            </p:childTnLst>
                          </p:cTn>
                        </p:par>
                      </p:childTnLst>
                    </p:cTn>
                  </p:par>
                  <p:par>
                    <p:cTn id="32" fill="hold">
                      <p:stCondLst>
                        <p:cond delay="indefinite"/>
                      </p:stCondLst>
                      <p:childTnLst>
                        <p:par>
                          <p:cTn id="33" fill="hold">
                            <p:stCondLst>
                              <p:cond delay="0"/>
                            </p:stCondLst>
                            <p:childTnLst>
                              <p:par>
                                <p:cTn id="34" presetID="26" presetClass="emph" presetSubtype="0" fill="hold" nodeType="clickEffect">
                                  <p:stCondLst>
                                    <p:cond delay="0"/>
                                  </p:stCondLst>
                                  <p:childTnLst>
                                    <p:animEffect transition="out" filter="fade">
                                      <p:cBhvr>
                                        <p:cTn id="35" dur="500" tmFilter="0, 0; .2, .5; .8, .5; 1, 0"/>
                                        <p:tgtEl>
                                          <p:spTgt spid="209"/>
                                        </p:tgtEl>
                                      </p:cBhvr>
                                    </p:animEffect>
                                    <p:animScale>
                                      <p:cBhvr>
                                        <p:cTn id="36" dur="250" autoRev="1" fill="hold"/>
                                        <p:tgtEl>
                                          <p:spTgt spid="209"/>
                                        </p:tgtEl>
                                      </p:cBhvr>
                                      <p:by x="105000" y="105000"/>
                                    </p:animScale>
                                  </p:childTnLst>
                                </p:cTn>
                              </p:par>
                              <p:par>
                                <p:cTn id="37" presetID="26" presetClass="emph" presetSubtype="0" fill="hold" nodeType="withEffect">
                                  <p:stCondLst>
                                    <p:cond delay="0"/>
                                  </p:stCondLst>
                                  <p:childTnLst>
                                    <p:animEffect transition="out" filter="fade">
                                      <p:cBhvr>
                                        <p:cTn id="38" dur="500" tmFilter="0, 0; .2, .5; .8, .5; 1, 0"/>
                                        <p:tgtEl>
                                          <p:spTgt spid="234"/>
                                        </p:tgtEl>
                                      </p:cBhvr>
                                    </p:animEffect>
                                    <p:animScale>
                                      <p:cBhvr>
                                        <p:cTn id="39" dur="250" autoRev="1" fill="hold"/>
                                        <p:tgtEl>
                                          <p:spTgt spid="234"/>
                                        </p:tgtEl>
                                      </p:cBhvr>
                                      <p:by x="105000" y="105000"/>
                                    </p:animScale>
                                  </p:childTnLst>
                                </p:cTn>
                              </p:par>
                              <p:par>
                                <p:cTn id="40" presetID="26" presetClass="emph" presetSubtype="0" fill="hold" nodeType="withEffect">
                                  <p:stCondLst>
                                    <p:cond delay="0"/>
                                  </p:stCondLst>
                                  <p:childTnLst>
                                    <p:animEffect transition="out" filter="fade">
                                      <p:cBhvr>
                                        <p:cTn id="41" dur="500" tmFilter="0, 0; .2, .5; .8, .5; 1, 0"/>
                                        <p:tgtEl>
                                          <p:spTgt spid="189"/>
                                        </p:tgtEl>
                                      </p:cBhvr>
                                    </p:animEffect>
                                    <p:animScale>
                                      <p:cBhvr>
                                        <p:cTn id="42" dur="250" autoRev="1" fill="hold"/>
                                        <p:tgtEl>
                                          <p:spTgt spid="189"/>
                                        </p:tgtEl>
                                      </p:cBhvr>
                                      <p:by x="105000" y="105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8" grpId="0" animBg="1"/>
      <p:bldP spid="77" grpId="0" animBg="1"/>
      <p:bldP spid="147" grpId="0" animBg="1"/>
      <p:bldP spid="148" grpId="0" animBg="1"/>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101ACF3D-4511-2A4F-8EC0-5FCE3F455FBD}"/>
              </a:ext>
            </a:extLst>
          </p:cNvPr>
          <p:cNvSpPr>
            <a:spLocks noGrp="1"/>
          </p:cNvSpPr>
          <p:nvPr>
            <p:ph type="title"/>
          </p:nvPr>
        </p:nvSpPr>
        <p:spPr/>
        <p:txBody>
          <a:bodyPr>
            <a:normAutofit/>
          </a:bodyPr>
          <a:lstStyle/>
          <a:p>
            <a:pPr>
              <a:defRPr/>
            </a:pPr>
            <a:r>
              <a:rPr lang="en-US" sz="3600" kern="0" dirty="0" err="1">
                <a:ea typeface="Calibri" charset="0"/>
                <a:cs typeface="Calibri" charset="0"/>
                <a:sym typeface="Calibri"/>
              </a:rPr>
              <a:t>SmartDog</a:t>
            </a:r>
            <a:r>
              <a:rPr lang="en-US" sz="3600" kern="0" dirty="0">
                <a:ea typeface="Calibri" charset="0"/>
                <a:cs typeface="Calibri" charset="0"/>
                <a:sym typeface="Calibri"/>
              </a:rPr>
              <a:t> saves 40% while making the deployment of Oracle E-Business Suite demo environments easier</a:t>
            </a:r>
          </a:p>
        </p:txBody>
      </p:sp>
      <p:sp>
        <p:nvSpPr>
          <p:cNvPr id="4" name="Text Placeholder 3">
            <a:extLst>
              <a:ext uri="{FF2B5EF4-FFF2-40B4-BE49-F238E27FC236}">
                <a16:creationId xmlns:a16="http://schemas.microsoft.com/office/drawing/2014/main" id="{7E6E54D1-7934-814A-BC6A-7C6CE96D61CA}"/>
              </a:ext>
            </a:extLst>
          </p:cNvPr>
          <p:cNvSpPr>
            <a:spLocks noGrp="1"/>
          </p:cNvSpPr>
          <p:nvPr>
            <p:ph type="body" sz="quarter" idx="11"/>
          </p:nvPr>
        </p:nvSpPr>
        <p:spPr/>
        <p:txBody>
          <a:bodyPr>
            <a:noAutofit/>
          </a:bodyPr>
          <a:lstStyle/>
          <a:p>
            <a:pPr>
              <a:defRPr/>
            </a:pPr>
            <a:r>
              <a:rPr lang="en-US" kern="0" dirty="0">
                <a:ea typeface="Calibri" charset="0"/>
                <a:sym typeface="Calibri"/>
              </a:rPr>
              <a:t>Quick temporary demo and certification environments</a:t>
            </a:r>
            <a:endParaRPr lang="en-US" b="1" kern="0" dirty="0">
              <a:solidFill>
                <a:srgbClr val="FFFFFF"/>
              </a:solidFill>
              <a:ea typeface="Calibri" charset="0"/>
              <a:cs typeface="Calibri" charset="0"/>
              <a:sym typeface="Calibri"/>
            </a:endParaRPr>
          </a:p>
        </p:txBody>
      </p:sp>
      <p:sp>
        <p:nvSpPr>
          <p:cNvPr id="6" name="Text Placeholder 5">
            <a:extLst>
              <a:ext uri="{FF2B5EF4-FFF2-40B4-BE49-F238E27FC236}">
                <a16:creationId xmlns:a16="http://schemas.microsoft.com/office/drawing/2014/main" id="{10C63AA0-C0F5-FE47-95FF-66605775B93F}"/>
              </a:ext>
            </a:extLst>
          </p:cNvPr>
          <p:cNvSpPr>
            <a:spLocks noGrp="1"/>
          </p:cNvSpPr>
          <p:nvPr>
            <p:ph type="body" sz="quarter" idx="13"/>
          </p:nvPr>
        </p:nvSpPr>
        <p:spPr/>
        <p:txBody>
          <a:bodyPr/>
          <a:lstStyle/>
          <a:p>
            <a:pPr>
              <a:defRPr/>
            </a:pPr>
            <a:r>
              <a:rPr lang="en-US" kern="0" dirty="0">
                <a:latin typeface="Calibri" panose="020F0502020204030204" pitchFamily="34" charset="0"/>
                <a:ea typeface="Calibri" charset="0"/>
                <a:cs typeface="Calibri" panose="020F0502020204030204" pitchFamily="34" charset="0"/>
                <a:sym typeface="Calibri"/>
              </a:rPr>
              <a:t>40% lower operating costs</a:t>
            </a:r>
          </a:p>
        </p:txBody>
      </p:sp>
      <p:sp>
        <p:nvSpPr>
          <p:cNvPr id="8" name="Text Placeholder 7">
            <a:extLst>
              <a:ext uri="{FF2B5EF4-FFF2-40B4-BE49-F238E27FC236}">
                <a16:creationId xmlns:a16="http://schemas.microsoft.com/office/drawing/2014/main" id="{3ECA53D3-002F-4528-95EB-1B5A6AC6ACF9}"/>
              </a:ext>
            </a:extLst>
          </p:cNvPr>
          <p:cNvSpPr>
            <a:spLocks noGrp="1"/>
          </p:cNvSpPr>
          <p:nvPr>
            <p:ph type="body" sz="quarter" idx="15"/>
          </p:nvPr>
        </p:nvSpPr>
        <p:spPr/>
        <p:txBody>
          <a:bodyPr>
            <a:normAutofit/>
          </a:bodyPr>
          <a:lstStyle/>
          <a:p>
            <a:r>
              <a:rPr lang="en-US" dirty="0"/>
              <a:t>Quick and easy E-Business Suite demos</a:t>
            </a:r>
          </a:p>
        </p:txBody>
      </p:sp>
      <p:sp>
        <p:nvSpPr>
          <p:cNvPr id="14" name="Text Placeholder 13">
            <a:extLst>
              <a:ext uri="{FF2B5EF4-FFF2-40B4-BE49-F238E27FC236}">
                <a16:creationId xmlns:a16="http://schemas.microsoft.com/office/drawing/2014/main" id="{D6FC408A-D0F7-4840-9D25-A043B66F1A58}"/>
              </a:ext>
            </a:extLst>
          </p:cNvPr>
          <p:cNvSpPr>
            <a:spLocks noGrp="1"/>
          </p:cNvSpPr>
          <p:nvPr>
            <p:ph type="body" sz="quarter" idx="17"/>
          </p:nvPr>
        </p:nvSpPr>
        <p:spPr/>
        <p:txBody>
          <a:bodyPr/>
          <a:lstStyle/>
          <a:p>
            <a:r>
              <a:rPr lang="en-US" dirty="0"/>
              <a:t>Helping end customers more quickly</a:t>
            </a:r>
          </a:p>
        </p:txBody>
      </p:sp>
      <p:pic>
        <p:nvPicPr>
          <p:cNvPr id="19" name="Picture 18">
            <a:extLst>
              <a:ext uri="{FF2B5EF4-FFF2-40B4-BE49-F238E27FC236}">
                <a16:creationId xmlns:a16="http://schemas.microsoft.com/office/drawing/2014/main" id="{2414F54B-4D28-6646-B112-6CCC11DD7625}"/>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5126549" y="1945813"/>
            <a:ext cx="1929274" cy="668410"/>
          </a:xfrm>
          <a:prstGeom prst="rect">
            <a:avLst/>
          </a:prstGeom>
        </p:spPr>
      </p:pic>
      <p:grpSp>
        <p:nvGrpSpPr>
          <p:cNvPr id="9" name="Group 8">
            <a:extLst>
              <a:ext uri="{FF2B5EF4-FFF2-40B4-BE49-F238E27FC236}">
                <a16:creationId xmlns:a16="http://schemas.microsoft.com/office/drawing/2014/main" id="{9F2C1902-90C9-4DB9-9B23-D9B1BA0DC71E}"/>
              </a:ext>
            </a:extLst>
          </p:cNvPr>
          <p:cNvGrpSpPr/>
          <p:nvPr/>
        </p:nvGrpSpPr>
        <p:grpSpPr>
          <a:xfrm>
            <a:off x="9726915" y="5498235"/>
            <a:ext cx="2670875" cy="760066"/>
            <a:chOff x="6104941" y="5456934"/>
            <a:chExt cx="2670875" cy="760066"/>
          </a:xfrm>
        </p:grpSpPr>
        <p:sp>
          <p:nvSpPr>
            <p:cNvPr id="10" name="Rectangle 9">
              <a:extLst>
                <a:ext uri="{FF2B5EF4-FFF2-40B4-BE49-F238E27FC236}">
                  <a16:creationId xmlns:a16="http://schemas.microsoft.com/office/drawing/2014/main" id="{1B0078CC-B76E-415E-B8B4-E396257E126F}"/>
                </a:ext>
              </a:extLst>
            </p:cNvPr>
            <p:cNvSpPr/>
            <p:nvPr/>
          </p:nvSpPr>
          <p:spPr>
            <a:xfrm>
              <a:off x="6140566" y="5456934"/>
              <a:ext cx="2065283" cy="760066"/>
            </a:xfrm>
            <a:prstGeom prst="rect">
              <a:avLst/>
            </a:pr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 name="Group 10">
              <a:extLst>
                <a:ext uri="{FF2B5EF4-FFF2-40B4-BE49-F238E27FC236}">
                  <a16:creationId xmlns:a16="http://schemas.microsoft.com/office/drawing/2014/main" id="{335426A4-999B-49C8-B8E7-7F123CCFF340}"/>
                </a:ext>
              </a:extLst>
            </p:cNvPr>
            <p:cNvGrpSpPr/>
            <p:nvPr/>
          </p:nvGrpSpPr>
          <p:grpSpPr>
            <a:xfrm>
              <a:off x="6104941" y="5456934"/>
              <a:ext cx="2670875" cy="760066"/>
              <a:chOff x="6104941" y="5456934"/>
              <a:chExt cx="2670875" cy="760066"/>
            </a:xfrm>
          </p:grpSpPr>
          <p:sp>
            <p:nvSpPr>
              <p:cNvPr id="12" name="Rectangle 11">
                <a:extLst>
                  <a:ext uri="{FF2B5EF4-FFF2-40B4-BE49-F238E27FC236}">
                    <a16:creationId xmlns:a16="http://schemas.microsoft.com/office/drawing/2014/main" id="{08598F8A-3D7D-44AC-B239-9D9EA6BCA83A}"/>
                  </a:ext>
                </a:extLst>
              </p:cNvPr>
              <p:cNvSpPr/>
              <p:nvPr/>
            </p:nvSpPr>
            <p:spPr bwMode="gray">
              <a:xfrm>
                <a:off x="6140566" y="5929622"/>
                <a:ext cx="2635250" cy="287378"/>
              </a:xfrm>
              <a:prstGeom prst="rect">
                <a:avLst/>
              </a:prstGeom>
              <a:noFill/>
              <a:ln w="15875" cap="flat" cmpd="sng" algn="ctr">
                <a:noFill/>
                <a:prstDash val="solid"/>
                <a:miter lim="800000"/>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defTabSz="914400" eaLnBrk="1" fontAlgn="auto" latinLnBrk="0" hangingPunct="1">
                  <a:lnSpc>
                    <a:spcPct val="90000"/>
                  </a:lnSpc>
                  <a:spcBef>
                    <a:spcPts val="0"/>
                  </a:spcBef>
                  <a:spcAft>
                    <a:spcPts val="0"/>
                  </a:spcAft>
                  <a:buClrTx/>
                  <a:buSzTx/>
                  <a:tabLst/>
                  <a:defRPr/>
                </a:pPr>
                <a:r>
                  <a:rPr kumimoji="0" lang="en-US" sz="1200" b="0" i="0" u="none" strike="noStrike" kern="0" cap="none" spc="0" normalizeH="0" baseline="0" noProof="0" dirty="0">
                    <a:ln>
                      <a:noFill/>
                    </a:ln>
                    <a:solidFill>
                      <a:schemeClr val="tx1">
                        <a:lumMod val="85000"/>
                        <a:lumOff val="15000"/>
                      </a:schemeClr>
                    </a:solidFill>
                    <a:effectLst/>
                    <a:uLnTx/>
                    <a:uFillTx/>
                    <a:latin typeface="Calibri"/>
                    <a:ea typeface="+mn-ea"/>
                    <a:cs typeface="+mn-cs"/>
                  </a:rPr>
                  <a:t>Use Case: Demo/Training</a:t>
                </a:r>
              </a:p>
            </p:txBody>
          </p:sp>
          <p:pic>
            <p:nvPicPr>
              <p:cNvPr id="13" name="Picture 12" descr="O-EBS-rgb.png">
                <a:extLst>
                  <a:ext uri="{FF2B5EF4-FFF2-40B4-BE49-F238E27FC236}">
                    <a16:creationId xmlns:a16="http://schemas.microsoft.com/office/drawing/2014/main" id="{FA78D210-F283-4ED7-B6A2-752579E7CC59}"/>
                  </a:ext>
                </a:extLst>
              </p:cNvPr>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6104941" y="5456934"/>
                <a:ext cx="1413670" cy="560224"/>
              </a:xfrm>
              <a:prstGeom prst="rect">
                <a:avLst/>
              </a:prstGeom>
            </p:spPr>
          </p:pic>
        </p:grpSp>
      </p:grpSp>
    </p:spTree>
    <p:extLst>
      <p:ext uri="{BB962C8B-B14F-4D97-AF65-F5344CB8AC3E}">
        <p14:creationId xmlns:p14="http://schemas.microsoft.com/office/powerpoint/2010/main" val="2084703077"/>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46" name="Straight Connector 245"/>
          <p:cNvCxnSpPr/>
          <p:nvPr/>
        </p:nvCxnSpPr>
        <p:spPr>
          <a:xfrm>
            <a:off x="2833101" y="3775963"/>
            <a:ext cx="1960657" cy="8845"/>
          </a:xfrm>
          <a:prstGeom prst="line">
            <a:avLst/>
          </a:prstGeom>
          <a:ln w="12700">
            <a:solidFill>
              <a:srgbClr val="5F5F5F"/>
            </a:solidFill>
            <a:miter lim="800000"/>
            <a:headEnd type="none" w="sm" len="sm"/>
            <a:tailEnd type="oval" w="sm" len="sm"/>
          </a:ln>
        </p:spPr>
        <p:style>
          <a:lnRef idx="1">
            <a:schemeClr val="accent1"/>
          </a:lnRef>
          <a:fillRef idx="0">
            <a:schemeClr val="accent1"/>
          </a:fillRef>
          <a:effectRef idx="0">
            <a:schemeClr val="accent1"/>
          </a:effectRef>
          <a:fontRef idx="minor">
            <a:schemeClr val="tx1"/>
          </a:fontRef>
        </p:style>
      </p:cxnSp>
      <p:sp>
        <p:nvSpPr>
          <p:cNvPr id="118" name="Rectangle 117"/>
          <p:cNvSpPr/>
          <p:nvPr/>
        </p:nvSpPr>
        <p:spPr>
          <a:xfrm>
            <a:off x="4427363" y="2268383"/>
            <a:ext cx="5387657" cy="3199139"/>
          </a:xfrm>
          <a:prstGeom prst="rect">
            <a:avLst/>
          </a:prstGeom>
          <a:noFill/>
          <a:ln w="19050" cmpd="sng">
            <a:solidFill>
              <a:schemeClr val="accent3"/>
            </a:solidFill>
            <a:prstDash val="sysDash"/>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92" tIns="45696" rIns="91392" bIns="45696" numCol="1" spcCol="0" rtlCol="0" fromWordArt="0" anchor="ctr" anchorCtr="0" forceAA="0" compatLnSpc="1">
            <a:prstTxWarp prst="textNoShape">
              <a:avLst/>
            </a:prstTxWarp>
            <a:noAutofit/>
          </a:bodyPr>
          <a:lstStyle/>
          <a:p>
            <a:pPr algn="ctr">
              <a:lnSpc>
                <a:spcPct val="90000"/>
              </a:lnSpc>
            </a:pPr>
            <a:endParaRPr lang="en-US" sz="1798" dirty="0">
              <a:solidFill>
                <a:schemeClr val="bg2">
                  <a:lumMod val="10000"/>
                </a:schemeClr>
              </a:solidFill>
            </a:endParaRPr>
          </a:p>
        </p:txBody>
      </p:sp>
      <p:sp>
        <p:nvSpPr>
          <p:cNvPr id="5" name="Rectangle 4"/>
          <p:cNvSpPr/>
          <p:nvPr/>
        </p:nvSpPr>
        <p:spPr>
          <a:xfrm>
            <a:off x="3983954" y="1665446"/>
            <a:ext cx="6586009" cy="3978763"/>
          </a:xfrm>
          <a:prstGeom prst="rect">
            <a:avLst/>
          </a:prstGeom>
          <a:noFill/>
          <a:ln w="19050">
            <a:solidFill>
              <a:srgbClr val="5F5F5F"/>
            </a:solid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92" tIns="45696" rIns="91392" bIns="45696" numCol="1" spcCol="0" rtlCol="0" fromWordArt="0" anchor="t" anchorCtr="0" forceAA="0" compatLnSpc="1">
            <a:prstTxWarp prst="textNoShape">
              <a:avLst/>
            </a:prstTxWarp>
            <a:noAutofit/>
          </a:bodyPr>
          <a:lstStyle/>
          <a:p>
            <a:pPr lvl="0" algn="r">
              <a:lnSpc>
                <a:spcPct val="90000"/>
              </a:lnSpc>
            </a:pPr>
            <a:r>
              <a:rPr lang="en-US" sz="800" b="1" dirty="0">
                <a:solidFill>
                  <a:schemeClr val="bg2">
                    <a:lumMod val="10000"/>
                  </a:schemeClr>
                </a:solidFill>
              </a:rPr>
              <a:t>ORACLE CLOUD INFRASTRUCTURE (REGION)    </a:t>
            </a:r>
          </a:p>
        </p:txBody>
      </p:sp>
      <p:sp>
        <p:nvSpPr>
          <p:cNvPr id="24" name="Rectangle 23"/>
          <p:cNvSpPr/>
          <p:nvPr/>
        </p:nvSpPr>
        <p:spPr>
          <a:xfrm>
            <a:off x="4635835" y="2093214"/>
            <a:ext cx="2458140" cy="3481857"/>
          </a:xfrm>
          <a:prstGeom prst="rect">
            <a:avLst/>
          </a:prstGeom>
          <a:noFill/>
          <a:ln w="19050">
            <a:solidFill>
              <a:schemeClr val="tx1"/>
            </a:solid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92" tIns="45696" rIns="91392" bIns="45696" numCol="1" spcCol="0" rtlCol="0" fromWordArt="0" anchor="t" anchorCtr="0" forceAA="0" compatLnSpc="1">
            <a:prstTxWarp prst="textNoShape">
              <a:avLst/>
            </a:prstTxWarp>
            <a:noAutofit/>
          </a:bodyPr>
          <a:lstStyle/>
          <a:p>
            <a:pPr lvl="0">
              <a:lnSpc>
                <a:spcPct val="90000"/>
              </a:lnSpc>
            </a:pPr>
            <a:r>
              <a:rPr lang="en-US" sz="900" dirty="0">
                <a:solidFill>
                  <a:schemeClr val="bg2">
                    <a:lumMod val="10000"/>
                  </a:schemeClr>
                </a:solidFill>
              </a:rPr>
              <a:t>Availability Domain 1 - Primary</a:t>
            </a:r>
          </a:p>
        </p:txBody>
      </p:sp>
      <p:sp>
        <p:nvSpPr>
          <p:cNvPr id="158" name="Rectangle 157"/>
          <p:cNvSpPr/>
          <p:nvPr/>
        </p:nvSpPr>
        <p:spPr>
          <a:xfrm>
            <a:off x="7178687" y="2085211"/>
            <a:ext cx="2533294" cy="3489860"/>
          </a:xfrm>
          <a:prstGeom prst="rect">
            <a:avLst/>
          </a:prstGeom>
          <a:noFill/>
          <a:ln w="19050">
            <a:solidFill>
              <a:schemeClr val="tx1"/>
            </a:solid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92" tIns="45696" rIns="91392" bIns="45696" numCol="1" spcCol="0" rtlCol="0" fromWordArt="0" anchor="t" anchorCtr="0" forceAA="0" compatLnSpc="1">
            <a:prstTxWarp prst="textNoShape">
              <a:avLst/>
            </a:prstTxWarp>
            <a:noAutofit/>
          </a:bodyPr>
          <a:lstStyle/>
          <a:p>
            <a:pPr lvl="0">
              <a:lnSpc>
                <a:spcPct val="90000"/>
              </a:lnSpc>
            </a:pPr>
            <a:r>
              <a:rPr lang="en-US" sz="900" dirty="0">
                <a:solidFill>
                  <a:schemeClr val="bg2">
                    <a:lumMod val="10000"/>
                  </a:schemeClr>
                </a:solidFill>
              </a:rPr>
              <a:t>Availability Domain 2 - Secondary</a:t>
            </a:r>
          </a:p>
        </p:txBody>
      </p:sp>
      <p:cxnSp>
        <p:nvCxnSpPr>
          <p:cNvPr id="52" name="Straight Connector 51"/>
          <p:cNvCxnSpPr/>
          <p:nvPr/>
        </p:nvCxnSpPr>
        <p:spPr>
          <a:xfrm>
            <a:off x="1770811" y="3879531"/>
            <a:ext cx="815121" cy="0"/>
          </a:xfrm>
          <a:prstGeom prst="line">
            <a:avLst/>
          </a:prstGeom>
          <a:ln w="12700" cmpd="sng">
            <a:solidFill>
              <a:srgbClr val="5F5F5F"/>
            </a:solidFill>
            <a:miter lim="800000"/>
          </a:ln>
        </p:spPr>
        <p:style>
          <a:lnRef idx="1">
            <a:schemeClr val="accent1"/>
          </a:lnRef>
          <a:fillRef idx="0">
            <a:schemeClr val="accent1"/>
          </a:fillRef>
          <a:effectRef idx="0">
            <a:schemeClr val="accent1"/>
          </a:effectRef>
          <a:fontRef idx="minor">
            <a:schemeClr val="tx1"/>
          </a:fontRef>
        </p:style>
      </p:cxnSp>
      <p:sp>
        <p:nvSpPr>
          <p:cNvPr id="348" name="Rectangle 347"/>
          <p:cNvSpPr/>
          <p:nvPr/>
        </p:nvSpPr>
        <p:spPr>
          <a:xfrm>
            <a:off x="2012486" y="4056999"/>
            <a:ext cx="807300" cy="341454"/>
          </a:xfrm>
          <a:prstGeom prst="rect">
            <a:avLst/>
          </a:prstGeom>
        </p:spPr>
        <p:style>
          <a:lnRef idx="2">
            <a:schemeClr val="accent4"/>
          </a:lnRef>
          <a:fillRef idx="1">
            <a:schemeClr val="lt1"/>
          </a:fillRef>
          <a:effectRef idx="0">
            <a:schemeClr val="accent4"/>
          </a:effectRef>
          <a:fontRef idx="minor">
            <a:schemeClr val="dk1"/>
          </a:fontRef>
        </p:style>
        <p:txBody>
          <a:bodyPr wrap="square">
            <a:spAutoFit/>
          </a:bodyPr>
          <a:lstStyle/>
          <a:p>
            <a:pPr algn="ctr">
              <a:lnSpc>
                <a:spcPct val="90000"/>
              </a:lnSpc>
            </a:pPr>
            <a:r>
              <a:rPr lang="en-US" altLang="en-US" sz="900" b="1" dirty="0">
                <a:solidFill>
                  <a:srgbClr val="5F5F5F"/>
                </a:solidFill>
              </a:rPr>
              <a:t>Internal Web Client</a:t>
            </a:r>
          </a:p>
        </p:txBody>
      </p:sp>
      <p:cxnSp>
        <p:nvCxnSpPr>
          <p:cNvPr id="355" name="Straight Arrow Connector 354"/>
          <p:cNvCxnSpPr>
            <a:cxnSpLocks/>
            <a:stCxn id="348" idx="3"/>
          </p:cNvCxnSpPr>
          <p:nvPr/>
        </p:nvCxnSpPr>
        <p:spPr>
          <a:xfrm flipV="1">
            <a:off x="2819786" y="4085468"/>
            <a:ext cx="205278" cy="142258"/>
          </a:xfrm>
          <a:prstGeom prst="straightConnector1">
            <a:avLst/>
          </a:prstGeom>
          <a:ln w="19050">
            <a:solidFill>
              <a:schemeClr val="accent5"/>
            </a:solidFill>
            <a:miter lim="800000"/>
            <a:tailEnd type="arrow"/>
          </a:ln>
        </p:spPr>
        <p:style>
          <a:lnRef idx="1">
            <a:schemeClr val="accent1"/>
          </a:lnRef>
          <a:fillRef idx="0">
            <a:schemeClr val="accent1"/>
          </a:fillRef>
          <a:effectRef idx="0">
            <a:schemeClr val="accent1"/>
          </a:effectRef>
          <a:fontRef idx="minor">
            <a:schemeClr val="tx1"/>
          </a:fontRef>
        </p:style>
      </p:cxnSp>
      <p:sp>
        <p:nvSpPr>
          <p:cNvPr id="7" name="TextBox 6"/>
          <p:cNvSpPr txBox="1"/>
          <p:nvPr/>
        </p:nvSpPr>
        <p:spPr>
          <a:xfrm>
            <a:off x="5101060" y="1736803"/>
            <a:ext cx="1175433" cy="263768"/>
          </a:xfrm>
          <a:prstGeom prst="rect">
            <a:avLst/>
          </a:prstGeom>
          <a:noFill/>
        </p:spPr>
        <p:txBody>
          <a:bodyPr wrap="square" lIns="0" tIns="0" rIns="0" bIns="0" rtlCol="0">
            <a:noAutofit/>
          </a:bodyPr>
          <a:lstStyle/>
          <a:p>
            <a:pPr>
              <a:lnSpc>
                <a:spcPct val="90000"/>
              </a:lnSpc>
            </a:pPr>
            <a:r>
              <a:rPr lang="en-US" sz="1000">
                <a:solidFill>
                  <a:schemeClr val="bg2">
                    <a:lumMod val="10000"/>
                  </a:schemeClr>
                </a:solidFill>
              </a:rPr>
              <a:t>Web Traffic</a:t>
            </a:r>
          </a:p>
        </p:txBody>
      </p:sp>
      <p:sp>
        <p:nvSpPr>
          <p:cNvPr id="167" name="TextBox 166"/>
          <p:cNvSpPr txBox="1"/>
          <p:nvPr/>
        </p:nvSpPr>
        <p:spPr>
          <a:xfrm>
            <a:off x="4206411" y="3649771"/>
            <a:ext cx="369762" cy="185181"/>
          </a:xfrm>
          <a:prstGeom prst="rect">
            <a:avLst/>
          </a:prstGeom>
          <a:noFill/>
        </p:spPr>
        <p:txBody>
          <a:bodyPr wrap="square" lIns="0" tIns="0" rIns="0" bIns="0" rtlCol="0">
            <a:noAutofit/>
          </a:bodyPr>
          <a:lstStyle/>
          <a:p>
            <a:pPr>
              <a:lnSpc>
                <a:spcPct val="90000"/>
              </a:lnSpc>
            </a:pPr>
            <a:r>
              <a:rPr lang="en-US" sz="800" dirty="0">
                <a:solidFill>
                  <a:schemeClr val="bg2">
                    <a:lumMod val="10000"/>
                  </a:schemeClr>
                </a:solidFill>
              </a:rPr>
              <a:t>SSH</a:t>
            </a:r>
          </a:p>
        </p:txBody>
      </p:sp>
      <p:cxnSp>
        <p:nvCxnSpPr>
          <p:cNvPr id="359" name="Straight Connector 358"/>
          <p:cNvCxnSpPr>
            <a:endCxn id="570" idx="0"/>
          </p:cNvCxnSpPr>
          <p:nvPr/>
        </p:nvCxnSpPr>
        <p:spPr>
          <a:xfrm flipH="1">
            <a:off x="4127946" y="1872705"/>
            <a:ext cx="96806" cy="1699505"/>
          </a:xfrm>
          <a:prstGeom prst="line">
            <a:avLst/>
          </a:prstGeom>
          <a:ln w="12700" cmpd="sng">
            <a:solidFill>
              <a:srgbClr val="5F5F5F"/>
            </a:solidFill>
            <a:miter lim="800000"/>
          </a:ln>
        </p:spPr>
        <p:style>
          <a:lnRef idx="1">
            <a:schemeClr val="accent1"/>
          </a:lnRef>
          <a:fillRef idx="0">
            <a:schemeClr val="accent1"/>
          </a:fillRef>
          <a:effectRef idx="0">
            <a:schemeClr val="accent1"/>
          </a:effectRef>
          <a:fontRef idx="minor">
            <a:schemeClr val="tx1"/>
          </a:fontRef>
        </p:style>
      </p:cxnSp>
      <p:cxnSp>
        <p:nvCxnSpPr>
          <p:cNvPr id="360" name="Straight Connector 359"/>
          <p:cNvCxnSpPr/>
          <p:nvPr/>
        </p:nvCxnSpPr>
        <p:spPr>
          <a:xfrm>
            <a:off x="4218491" y="1872705"/>
            <a:ext cx="2804092" cy="0"/>
          </a:xfrm>
          <a:prstGeom prst="line">
            <a:avLst/>
          </a:prstGeom>
          <a:ln w="12700" cmpd="sng">
            <a:solidFill>
              <a:srgbClr val="5F5F5F"/>
            </a:solidFill>
            <a:miter lim="800000"/>
          </a:ln>
        </p:spPr>
        <p:style>
          <a:lnRef idx="1">
            <a:schemeClr val="accent1"/>
          </a:lnRef>
          <a:fillRef idx="0">
            <a:schemeClr val="accent1"/>
          </a:fillRef>
          <a:effectRef idx="0">
            <a:schemeClr val="accent1"/>
          </a:effectRef>
          <a:fontRef idx="minor">
            <a:schemeClr val="tx1"/>
          </a:fontRef>
        </p:style>
      </p:cxnSp>
      <p:grpSp>
        <p:nvGrpSpPr>
          <p:cNvPr id="2" name="Group 1"/>
          <p:cNvGrpSpPr/>
          <p:nvPr/>
        </p:nvGrpSpPr>
        <p:grpSpPr>
          <a:xfrm>
            <a:off x="4704448" y="2382726"/>
            <a:ext cx="2197328" cy="2344675"/>
            <a:chOff x="2941780" y="3707078"/>
            <a:chExt cx="2197899" cy="2345286"/>
          </a:xfrm>
        </p:grpSpPr>
        <p:sp>
          <p:nvSpPr>
            <p:cNvPr id="77" name="TextBox 76"/>
            <p:cNvSpPr txBox="1"/>
            <p:nvPr/>
          </p:nvSpPr>
          <p:spPr>
            <a:xfrm>
              <a:off x="2941780" y="3707078"/>
              <a:ext cx="687582" cy="2295485"/>
            </a:xfrm>
            <a:prstGeom prst="rect">
              <a:avLst/>
            </a:prstGeom>
            <a:noFill/>
            <a:ln w="19050">
              <a:solidFill>
                <a:schemeClr val="accent3"/>
              </a:solidFill>
              <a:prstDash val="sysDash"/>
            </a:ln>
          </p:spPr>
          <p:txBody>
            <a:bodyPr wrap="square" rtlCol="0">
              <a:noAutofit/>
            </a:bodyPr>
            <a:lstStyle/>
            <a:p>
              <a:pPr algn="r"/>
              <a:r>
                <a:rPr lang="en-US" sz="1000" b="1" dirty="0">
                  <a:solidFill>
                    <a:schemeClr val="bg2">
                      <a:lumMod val="10000"/>
                    </a:schemeClr>
                  </a:solidFill>
                </a:rPr>
                <a:t>Bastion</a:t>
              </a:r>
            </a:p>
          </p:txBody>
        </p:sp>
        <p:sp>
          <p:nvSpPr>
            <p:cNvPr id="89" name="Text Box 30"/>
            <p:cNvSpPr txBox="1">
              <a:spLocks noChangeArrowheads="1"/>
            </p:cNvSpPr>
            <p:nvPr/>
          </p:nvSpPr>
          <p:spPr bwMode="auto">
            <a:xfrm>
              <a:off x="2945563" y="4557758"/>
              <a:ext cx="683741" cy="122065"/>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solidFill>
                    <a:schemeClr val="bg2">
                      <a:lumMod val="10000"/>
                    </a:schemeClr>
                  </a:solidFill>
                </a:rPr>
                <a:t>Bastion Server</a:t>
              </a:r>
            </a:p>
          </p:txBody>
        </p:sp>
        <p:sp>
          <p:nvSpPr>
            <p:cNvPr id="102" name="Rectangle 101"/>
            <p:cNvSpPr/>
            <p:nvPr/>
          </p:nvSpPr>
          <p:spPr>
            <a:xfrm>
              <a:off x="2974478" y="3971997"/>
              <a:ext cx="638903" cy="695529"/>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92" tIns="45696" rIns="91392" bIns="45696" numCol="1" spcCol="0" rtlCol="0" fromWordArt="0" anchor="ctr" anchorCtr="0" forceAA="0" compatLnSpc="1">
              <a:prstTxWarp prst="textNoShape">
                <a:avLst/>
              </a:prstTxWarp>
              <a:noAutofit/>
            </a:bodyPr>
            <a:lstStyle/>
            <a:p>
              <a:pPr algn="ctr">
                <a:lnSpc>
                  <a:spcPct val="90000"/>
                </a:lnSpc>
              </a:pPr>
              <a:endParaRPr lang="en-US" sz="1798">
                <a:solidFill>
                  <a:schemeClr val="bg2">
                    <a:lumMod val="10000"/>
                  </a:schemeClr>
                </a:solidFill>
              </a:endParaRPr>
            </a:p>
          </p:txBody>
        </p:sp>
        <p:sp>
          <p:nvSpPr>
            <p:cNvPr id="147" name="TextBox 146"/>
            <p:cNvSpPr txBox="1"/>
            <p:nvPr/>
          </p:nvSpPr>
          <p:spPr>
            <a:xfrm>
              <a:off x="3700448" y="4908076"/>
              <a:ext cx="1439231" cy="1087952"/>
            </a:xfrm>
            <a:prstGeom prst="rect">
              <a:avLst/>
            </a:prstGeom>
            <a:noFill/>
            <a:ln w="19050">
              <a:solidFill>
                <a:schemeClr val="accent3"/>
              </a:solidFill>
              <a:prstDash val="sysDash"/>
            </a:ln>
          </p:spPr>
          <p:txBody>
            <a:bodyPr wrap="square" rtlCol="0">
              <a:noAutofit/>
            </a:bodyPr>
            <a:lstStyle/>
            <a:p>
              <a:pPr algn="r"/>
              <a:r>
                <a:rPr lang="en-US" sz="1000" b="1" dirty="0">
                  <a:solidFill>
                    <a:schemeClr val="bg2">
                      <a:lumMod val="10000"/>
                    </a:schemeClr>
                  </a:solidFill>
                </a:rPr>
                <a:t>Database Tier</a:t>
              </a:r>
            </a:p>
          </p:txBody>
        </p:sp>
        <p:sp>
          <p:nvSpPr>
            <p:cNvPr id="148" name="TextBox 147"/>
            <p:cNvSpPr txBox="1"/>
            <p:nvPr/>
          </p:nvSpPr>
          <p:spPr>
            <a:xfrm>
              <a:off x="3700447" y="3707079"/>
              <a:ext cx="1439231" cy="1154136"/>
            </a:xfrm>
            <a:prstGeom prst="rect">
              <a:avLst/>
            </a:prstGeom>
            <a:noFill/>
            <a:ln w="19050">
              <a:solidFill>
                <a:schemeClr val="accent3"/>
              </a:solidFill>
              <a:prstDash val="sysDash"/>
            </a:ln>
          </p:spPr>
          <p:txBody>
            <a:bodyPr wrap="square" rtlCol="0">
              <a:noAutofit/>
            </a:bodyPr>
            <a:lstStyle/>
            <a:p>
              <a:pPr algn="r"/>
              <a:r>
                <a:rPr lang="en-US" sz="1000" b="1" dirty="0">
                  <a:solidFill>
                    <a:schemeClr val="bg2">
                      <a:lumMod val="10000"/>
                    </a:schemeClr>
                  </a:solidFill>
                </a:rPr>
                <a:t>Application Tier</a:t>
              </a:r>
            </a:p>
          </p:txBody>
        </p:sp>
        <p:sp>
          <p:nvSpPr>
            <p:cNvPr id="151" name="Line 55"/>
            <p:cNvSpPr>
              <a:spLocks noChangeShapeType="1"/>
            </p:cNvSpPr>
            <p:nvPr/>
          </p:nvSpPr>
          <p:spPr bwMode="auto">
            <a:xfrm flipV="1">
              <a:off x="3583238" y="3871353"/>
              <a:ext cx="153221" cy="0"/>
            </a:xfrm>
            <a:prstGeom prst="line">
              <a:avLst/>
            </a:prstGeom>
            <a:noFill/>
            <a:ln w="12700">
              <a:solidFill>
                <a:schemeClr val="tx1"/>
              </a:solidFill>
              <a:round/>
              <a:headEnd type="oval" w="sm" len="sm"/>
              <a:tailEnd type="oval" w="sm" len="sm"/>
            </a:ln>
            <a:effectLst/>
          </p:spPr>
          <p:txBody>
            <a:bodyPr wrap="square" lIns="92027" tIns="46014" rIns="92027" bIns="46014">
              <a:spAutoFit/>
            </a:bodyPr>
            <a:lstStyle/>
            <a:p>
              <a:pPr>
                <a:defRPr/>
              </a:pPr>
              <a:endParaRPr lang="en-US" sz="1798">
                <a:solidFill>
                  <a:schemeClr val="bg2">
                    <a:lumMod val="10000"/>
                  </a:schemeClr>
                </a:solidFill>
              </a:endParaRPr>
            </a:p>
          </p:txBody>
        </p:sp>
        <p:sp>
          <p:nvSpPr>
            <p:cNvPr id="160" name="Line 55"/>
            <p:cNvSpPr>
              <a:spLocks noChangeShapeType="1"/>
            </p:cNvSpPr>
            <p:nvPr/>
          </p:nvSpPr>
          <p:spPr bwMode="auto">
            <a:xfrm flipV="1">
              <a:off x="3588701" y="5419600"/>
              <a:ext cx="128074" cy="0"/>
            </a:xfrm>
            <a:prstGeom prst="line">
              <a:avLst/>
            </a:prstGeom>
            <a:noFill/>
            <a:ln w="12700">
              <a:solidFill>
                <a:schemeClr val="tx1"/>
              </a:solidFill>
              <a:round/>
              <a:headEnd type="oval" w="sm" len="sm"/>
              <a:tailEnd type="oval" w="sm" len="sm"/>
            </a:ln>
            <a:effectLst/>
          </p:spPr>
          <p:txBody>
            <a:bodyPr wrap="square" lIns="92027" tIns="46014" rIns="92027" bIns="46014">
              <a:spAutoFit/>
            </a:bodyPr>
            <a:lstStyle/>
            <a:p>
              <a:pPr>
                <a:defRPr/>
              </a:pPr>
              <a:endParaRPr lang="en-US" sz="1798">
                <a:solidFill>
                  <a:schemeClr val="bg2">
                    <a:lumMod val="10000"/>
                  </a:schemeClr>
                </a:solidFill>
              </a:endParaRPr>
            </a:p>
          </p:txBody>
        </p:sp>
        <p:sp>
          <p:nvSpPr>
            <p:cNvPr id="184" name="Line 54"/>
            <p:cNvSpPr>
              <a:spLocks noChangeShapeType="1"/>
            </p:cNvSpPr>
            <p:nvPr/>
          </p:nvSpPr>
          <p:spPr bwMode="auto">
            <a:xfrm flipV="1">
              <a:off x="4253623" y="4775964"/>
              <a:ext cx="1" cy="187852"/>
            </a:xfrm>
            <a:prstGeom prst="line">
              <a:avLst/>
            </a:prstGeom>
            <a:noFill/>
            <a:ln w="12700">
              <a:solidFill>
                <a:schemeClr val="tx1"/>
              </a:solidFill>
              <a:round/>
              <a:headEnd type="oval" w="sm" len="sm"/>
              <a:tailEnd type="oval" w="sm" len="sm"/>
            </a:ln>
            <a:effectLst/>
          </p:spPr>
          <p:txBody>
            <a:bodyPr wrap="square" lIns="92027" tIns="46014" rIns="92027" bIns="46014">
              <a:spAutoFit/>
            </a:bodyPr>
            <a:lstStyle/>
            <a:p>
              <a:pPr>
                <a:defRPr/>
              </a:pPr>
              <a:endParaRPr lang="en-US" sz="1600">
                <a:solidFill>
                  <a:schemeClr val="bg2">
                    <a:lumMod val="10000"/>
                  </a:schemeClr>
                </a:solidFill>
              </a:endParaRPr>
            </a:p>
          </p:txBody>
        </p:sp>
        <p:sp>
          <p:nvSpPr>
            <p:cNvPr id="208" name="Text Box 30"/>
            <p:cNvSpPr txBox="1">
              <a:spLocks noChangeArrowheads="1"/>
            </p:cNvSpPr>
            <p:nvPr/>
          </p:nvSpPr>
          <p:spPr bwMode="auto">
            <a:xfrm>
              <a:off x="3727221" y="4507269"/>
              <a:ext cx="540650" cy="246221"/>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solidFill>
                    <a:schemeClr val="bg2">
                      <a:lumMod val="10000"/>
                    </a:schemeClr>
                  </a:solidFill>
                </a:rPr>
                <a:t>EBS App VM </a:t>
              </a:r>
            </a:p>
          </p:txBody>
        </p:sp>
        <p:grpSp>
          <p:nvGrpSpPr>
            <p:cNvPr id="209" name="Group 208"/>
            <p:cNvGrpSpPr/>
            <p:nvPr/>
          </p:nvGrpSpPr>
          <p:grpSpPr>
            <a:xfrm>
              <a:off x="3748835" y="3990490"/>
              <a:ext cx="505195" cy="549972"/>
              <a:chOff x="4174173" y="2103309"/>
              <a:chExt cx="639069" cy="695710"/>
            </a:xfrm>
          </p:grpSpPr>
          <p:sp>
            <p:nvSpPr>
              <p:cNvPr id="212" name="Freeform 211"/>
              <p:cNvSpPr>
                <a:spLocks noChangeArrowheads="1"/>
              </p:cNvSpPr>
              <p:nvPr/>
            </p:nvSpPr>
            <p:spPr bwMode="auto">
              <a:xfrm>
                <a:off x="4598137" y="2560498"/>
                <a:ext cx="33807" cy="33807"/>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solidFill>
                <a:srgbClr val="F80000"/>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1798">
                  <a:solidFill>
                    <a:schemeClr val="bg2">
                      <a:lumMod val="10000"/>
                    </a:schemeClr>
                  </a:solidFill>
                </a:endParaRPr>
              </a:p>
            </p:txBody>
          </p:sp>
          <p:sp>
            <p:nvSpPr>
              <p:cNvPr id="211" name="Rectangle 210"/>
              <p:cNvSpPr/>
              <p:nvPr/>
            </p:nvSpPr>
            <p:spPr>
              <a:xfrm>
                <a:off x="4174173" y="2103309"/>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92" tIns="45696" rIns="91392" bIns="45696" numCol="1" spcCol="0" rtlCol="0" fromWordArt="0" anchor="ctr" anchorCtr="0" forceAA="0" compatLnSpc="1">
                <a:prstTxWarp prst="textNoShape">
                  <a:avLst/>
                </a:prstTxWarp>
                <a:noAutofit/>
              </a:bodyPr>
              <a:lstStyle/>
              <a:p>
                <a:pPr algn="ctr">
                  <a:lnSpc>
                    <a:spcPct val="90000"/>
                  </a:lnSpc>
                </a:pPr>
                <a:endParaRPr lang="en-US" sz="1798">
                  <a:solidFill>
                    <a:schemeClr val="bg2">
                      <a:lumMod val="10000"/>
                    </a:schemeClr>
                  </a:solidFill>
                </a:endParaRPr>
              </a:p>
            </p:txBody>
          </p:sp>
        </p:grpSp>
        <p:sp>
          <p:nvSpPr>
            <p:cNvPr id="232" name="Text Box 30"/>
            <p:cNvSpPr txBox="1">
              <a:spLocks noChangeArrowheads="1"/>
            </p:cNvSpPr>
            <p:nvPr/>
          </p:nvSpPr>
          <p:spPr bwMode="auto">
            <a:xfrm>
              <a:off x="4360777" y="4507270"/>
              <a:ext cx="540650" cy="246221"/>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solidFill>
                    <a:schemeClr val="bg2">
                      <a:lumMod val="10000"/>
                    </a:schemeClr>
                  </a:solidFill>
                </a:rPr>
                <a:t>Concurrent Mgr. VM</a:t>
              </a:r>
            </a:p>
          </p:txBody>
        </p:sp>
        <p:grpSp>
          <p:nvGrpSpPr>
            <p:cNvPr id="234" name="Group 233"/>
            <p:cNvGrpSpPr/>
            <p:nvPr/>
          </p:nvGrpSpPr>
          <p:grpSpPr>
            <a:xfrm>
              <a:off x="4375452" y="3995579"/>
              <a:ext cx="505195" cy="549972"/>
              <a:chOff x="4174173" y="2103309"/>
              <a:chExt cx="639069" cy="695710"/>
            </a:xfrm>
          </p:grpSpPr>
          <p:grpSp>
            <p:nvGrpSpPr>
              <p:cNvPr id="235" name="Group 120"/>
              <p:cNvGrpSpPr/>
              <p:nvPr/>
            </p:nvGrpSpPr>
            <p:grpSpPr>
              <a:xfrm>
                <a:off x="4235962" y="2181412"/>
                <a:ext cx="502281" cy="548163"/>
                <a:chOff x="2505075" y="2108200"/>
                <a:chExt cx="330200" cy="360363"/>
              </a:xfrm>
              <a:solidFill>
                <a:srgbClr val="F80000"/>
              </a:solidFill>
            </p:grpSpPr>
            <p:sp>
              <p:nvSpPr>
                <p:cNvPr id="237" name="Freeform 236"/>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1798">
                    <a:solidFill>
                      <a:schemeClr val="bg2">
                        <a:lumMod val="10000"/>
                      </a:schemeClr>
                    </a:solidFill>
                  </a:endParaRPr>
                </a:p>
              </p:txBody>
            </p:sp>
            <p:sp>
              <p:nvSpPr>
                <p:cNvPr id="238" name="Freeform 237"/>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1798">
                    <a:solidFill>
                      <a:schemeClr val="bg2">
                        <a:lumMod val="10000"/>
                      </a:schemeClr>
                    </a:solidFill>
                  </a:endParaRPr>
                </a:p>
              </p:txBody>
            </p:sp>
          </p:grpSp>
          <p:sp>
            <p:nvSpPr>
              <p:cNvPr id="236" name="Rectangle 235"/>
              <p:cNvSpPr/>
              <p:nvPr/>
            </p:nvSpPr>
            <p:spPr>
              <a:xfrm>
                <a:off x="4174173" y="2103309"/>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92" tIns="45696" rIns="91392" bIns="45696" numCol="1" spcCol="0" rtlCol="0" fromWordArt="0" anchor="ctr" anchorCtr="0" forceAA="0" compatLnSpc="1">
                <a:prstTxWarp prst="textNoShape">
                  <a:avLst/>
                </a:prstTxWarp>
                <a:noAutofit/>
              </a:bodyPr>
              <a:lstStyle/>
              <a:p>
                <a:pPr algn="ctr">
                  <a:lnSpc>
                    <a:spcPct val="90000"/>
                  </a:lnSpc>
                </a:pPr>
                <a:endParaRPr lang="en-US" sz="1798">
                  <a:solidFill>
                    <a:schemeClr val="bg2">
                      <a:lumMod val="10000"/>
                    </a:schemeClr>
                  </a:solidFill>
                </a:endParaRPr>
              </a:p>
            </p:txBody>
          </p:sp>
        </p:grpSp>
        <p:sp>
          <p:nvSpPr>
            <p:cNvPr id="241" name="Rectangle 240"/>
            <p:cNvSpPr/>
            <p:nvPr/>
          </p:nvSpPr>
          <p:spPr>
            <a:xfrm>
              <a:off x="3964520" y="5177946"/>
              <a:ext cx="521627" cy="572066"/>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92" tIns="45696" rIns="91392" bIns="45696" numCol="1" spcCol="0" rtlCol="0" fromWordArt="0" anchor="ctr" anchorCtr="0" forceAA="0" compatLnSpc="1">
              <a:prstTxWarp prst="textNoShape">
                <a:avLst/>
              </a:prstTxWarp>
              <a:noAutofit/>
            </a:bodyPr>
            <a:lstStyle/>
            <a:p>
              <a:pPr algn="ctr">
                <a:lnSpc>
                  <a:spcPct val="90000"/>
                </a:lnSpc>
              </a:pPr>
              <a:endParaRPr lang="en-US" sz="1798">
                <a:solidFill>
                  <a:schemeClr val="bg2">
                    <a:lumMod val="10000"/>
                  </a:schemeClr>
                </a:solidFill>
              </a:endParaRPr>
            </a:p>
          </p:txBody>
        </p:sp>
        <p:sp>
          <p:nvSpPr>
            <p:cNvPr id="262" name="TextBox 261"/>
            <p:cNvSpPr txBox="1"/>
            <p:nvPr/>
          </p:nvSpPr>
          <p:spPr>
            <a:xfrm>
              <a:off x="3082065" y="5883371"/>
              <a:ext cx="456276" cy="168993"/>
            </a:xfrm>
            <a:prstGeom prst="rect">
              <a:avLst/>
            </a:prstGeom>
            <a:noFill/>
          </p:spPr>
          <p:txBody>
            <a:bodyPr wrap="square" lIns="0" tIns="0" rIns="0" bIns="0" rtlCol="0">
              <a:noAutofit/>
            </a:bodyPr>
            <a:lstStyle/>
            <a:p>
              <a:pPr>
                <a:lnSpc>
                  <a:spcPct val="90000"/>
                </a:lnSpc>
              </a:pPr>
              <a:r>
                <a:rPr lang="en-US" sz="800" dirty="0">
                  <a:solidFill>
                    <a:schemeClr val="bg2">
                      <a:lumMod val="10000"/>
                    </a:schemeClr>
                  </a:solidFill>
                </a:rPr>
                <a:t>Subnet A</a:t>
              </a:r>
            </a:p>
          </p:txBody>
        </p:sp>
        <p:sp>
          <p:nvSpPr>
            <p:cNvPr id="263" name="TextBox 262"/>
            <p:cNvSpPr txBox="1"/>
            <p:nvPr/>
          </p:nvSpPr>
          <p:spPr>
            <a:xfrm>
              <a:off x="4681425" y="4750661"/>
              <a:ext cx="456276" cy="168993"/>
            </a:xfrm>
            <a:prstGeom prst="rect">
              <a:avLst/>
            </a:prstGeom>
            <a:noFill/>
          </p:spPr>
          <p:txBody>
            <a:bodyPr wrap="square" lIns="0" tIns="0" rIns="0" bIns="0" rtlCol="0">
              <a:noAutofit/>
            </a:bodyPr>
            <a:lstStyle/>
            <a:p>
              <a:pPr>
                <a:lnSpc>
                  <a:spcPct val="90000"/>
                </a:lnSpc>
              </a:pPr>
              <a:r>
                <a:rPr lang="en-US" sz="800" dirty="0">
                  <a:solidFill>
                    <a:schemeClr val="bg2">
                      <a:lumMod val="10000"/>
                    </a:schemeClr>
                  </a:solidFill>
                </a:rPr>
                <a:t>Subnet B</a:t>
              </a:r>
            </a:p>
          </p:txBody>
        </p:sp>
        <p:sp>
          <p:nvSpPr>
            <p:cNvPr id="264" name="TextBox 263"/>
            <p:cNvSpPr txBox="1"/>
            <p:nvPr/>
          </p:nvSpPr>
          <p:spPr>
            <a:xfrm>
              <a:off x="4661749" y="5872412"/>
              <a:ext cx="456276" cy="168993"/>
            </a:xfrm>
            <a:prstGeom prst="rect">
              <a:avLst/>
            </a:prstGeom>
            <a:noFill/>
          </p:spPr>
          <p:txBody>
            <a:bodyPr wrap="square" lIns="0" tIns="0" rIns="0" bIns="0" rtlCol="0">
              <a:noAutofit/>
            </a:bodyPr>
            <a:lstStyle/>
            <a:p>
              <a:pPr>
                <a:lnSpc>
                  <a:spcPct val="90000"/>
                </a:lnSpc>
              </a:pPr>
              <a:r>
                <a:rPr lang="en-US" sz="800" dirty="0">
                  <a:solidFill>
                    <a:schemeClr val="bg2">
                      <a:lumMod val="10000"/>
                    </a:schemeClr>
                  </a:solidFill>
                </a:rPr>
                <a:t>Subnet C</a:t>
              </a:r>
            </a:p>
          </p:txBody>
        </p:sp>
      </p:grpSp>
      <p:sp>
        <p:nvSpPr>
          <p:cNvPr id="383" name="Rectangle 382"/>
          <p:cNvSpPr/>
          <p:nvPr/>
        </p:nvSpPr>
        <p:spPr>
          <a:xfrm>
            <a:off x="2414650" y="4629842"/>
            <a:ext cx="845380" cy="341454"/>
          </a:xfrm>
          <a:prstGeom prst="rect">
            <a:avLst/>
          </a:prstGeom>
        </p:spPr>
        <p:style>
          <a:lnRef idx="2">
            <a:schemeClr val="accent4"/>
          </a:lnRef>
          <a:fillRef idx="1">
            <a:schemeClr val="lt1"/>
          </a:fillRef>
          <a:effectRef idx="0">
            <a:schemeClr val="accent4"/>
          </a:effectRef>
          <a:fontRef idx="minor">
            <a:schemeClr val="dk1"/>
          </a:fontRef>
        </p:style>
        <p:txBody>
          <a:bodyPr wrap="square">
            <a:spAutoFit/>
          </a:bodyPr>
          <a:lstStyle/>
          <a:p>
            <a:pPr algn="ctr">
              <a:lnSpc>
                <a:spcPct val="90000"/>
              </a:lnSpc>
            </a:pPr>
            <a:r>
              <a:rPr lang="en-US" altLang="en-US" sz="900" b="1" dirty="0">
                <a:solidFill>
                  <a:schemeClr val="bg2">
                    <a:lumMod val="10000"/>
                  </a:schemeClr>
                </a:solidFill>
              </a:rPr>
              <a:t>External </a:t>
            </a:r>
          </a:p>
          <a:p>
            <a:pPr algn="ctr">
              <a:lnSpc>
                <a:spcPct val="90000"/>
              </a:lnSpc>
            </a:pPr>
            <a:r>
              <a:rPr lang="en-US" altLang="en-US" sz="900" b="1" dirty="0">
                <a:solidFill>
                  <a:schemeClr val="bg2">
                    <a:lumMod val="10000"/>
                  </a:schemeClr>
                </a:solidFill>
              </a:rPr>
              <a:t>Web Client</a:t>
            </a:r>
          </a:p>
        </p:txBody>
      </p:sp>
      <p:cxnSp>
        <p:nvCxnSpPr>
          <p:cNvPr id="384" name="Straight Arrow Connector 383"/>
          <p:cNvCxnSpPr>
            <a:cxnSpLocks/>
          </p:cNvCxnSpPr>
          <p:nvPr/>
        </p:nvCxnSpPr>
        <p:spPr>
          <a:xfrm>
            <a:off x="3287967" y="4828573"/>
            <a:ext cx="467902" cy="200895"/>
          </a:xfrm>
          <a:prstGeom prst="straightConnector1">
            <a:avLst/>
          </a:prstGeom>
          <a:ln w="19050">
            <a:solidFill>
              <a:schemeClr val="accent5"/>
            </a:solidFill>
            <a:miter lim="800000"/>
            <a:tailEnd type="arrow"/>
          </a:ln>
        </p:spPr>
        <p:style>
          <a:lnRef idx="1">
            <a:schemeClr val="accent1"/>
          </a:lnRef>
          <a:fillRef idx="0">
            <a:schemeClr val="accent1"/>
          </a:fillRef>
          <a:effectRef idx="0">
            <a:schemeClr val="accent1"/>
          </a:effectRef>
          <a:fontRef idx="minor">
            <a:schemeClr val="tx1"/>
          </a:fontRef>
        </p:style>
      </p:cxnSp>
      <p:grpSp>
        <p:nvGrpSpPr>
          <p:cNvPr id="562" name="Group 561"/>
          <p:cNvGrpSpPr>
            <a:grpSpLocks noChangeAspect="1"/>
          </p:cNvGrpSpPr>
          <p:nvPr/>
        </p:nvGrpSpPr>
        <p:grpSpPr>
          <a:xfrm>
            <a:off x="3655064" y="3500660"/>
            <a:ext cx="563428" cy="613365"/>
            <a:chOff x="7231996" y="2103309"/>
            <a:chExt cx="639069" cy="695710"/>
          </a:xfrm>
        </p:grpSpPr>
        <p:grpSp>
          <p:nvGrpSpPr>
            <p:cNvPr id="563" name="Group 562"/>
            <p:cNvGrpSpPr/>
            <p:nvPr/>
          </p:nvGrpSpPr>
          <p:grpSpPr>
            <a:xfrm>
              <a:off x="7307490" y="2184465"/>
              <a:ext cx="488082" cy="533399"/>
              <a:chOff x="4448178" y="3117846"/>
              <a:chExt cx="1265238" cy="1382712"/>
            </a:xfrm>
            <a:solidFill>
              <a:srgbClr val="F80000"/>
            </a:solidFill>
          </p:grpSpPr>
          <p:sp>
            <p:nvSpPr>
              <p:cNvPr id="565" name="Freeform 1"/>
              <p:cNvSpPr>
                <a:spLocks noChangeArrowheads="1"/>
              </p:cNvSpPr>
              <p:nvPr/>
            </p:nvSpPr>
            <p:spPr bwMode="auto">
              <a:xfrm>
                <a:off x="5006975" y="3382963"/>
                <a:ext cx="153988" cy="544512"/>
              </a:xfrm>
              <a:custGeom>
                <a:avLst/>
                <a:gdLst>
                  <a:gd name="T0" fmla="*/ 267 w 429"/>
                  <a:gd name="T1" fmla="*/ 369 h 1512"/>
                  <a:gd name="T2" fmla="*/ 428 w 429"/>
                  <a:gd name="T3" fmla="*/ 369 h 1512"/>
                  <a:gd name="T4" fmla="*/ 214 w 429"/>
                  <a:gd name="T5" fmla="*/ 0 h 1512"/>
                  <a:gd name="T6" fmla="*/ 0 w 429"/>
                  <a:gd name="T7" fmla="*/ 369 h 1512"/>
                  <a:gd name="T8" fmla="*/ 161 w 429"/>
                  <a:gd name="T9" fmla="*/ 369 h 1512"/>
                  <a:gd name="T10" fmla="*/ 161 w 429"/>
                  <a:gd name="T11" fmla="*/ 1142 h 1512"/>
                  <a:gd name="T12" fmla="*/ 0 w 429"/>
                  <a:gd name="T13" fmla="*/ 1142 h 1512"/>
                  <a:gd name="T14" fmla="*/ 214 w 429"/>
                  <a:gd name="T15" fmla="*/ 1511 h 1512"/>
                  <a:gd name="T16" fmla="*/ 428 w 429"/>
                  <a:gd name="T17" fmla="*/ 1142 h 1512"/>
                  <a:gd name="T18" fmla="*/ 267 w 429"/>
                  <a:gd name="T19" fmla="*/ 1142 h 1512"/>
                  <a:gd name="T20" fmla="*/ 267 w 429"/>
                  <a:gd name="T21" fmla="*/ 369 h 15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29" h="1512">
                    <a:moveTo>
                      <a:pt x="267" y="369"/>
                    </a:moveTo>
                    <a:lnTo>
                      <a:pt x="428" y="369"/>
                    </a:lnTo>
                    <a:lnTo>
                      <a:pt x="214" y="0"/>
                    </a:lnTo>
                    <a:lnTo>
                      <a:pt x="0" y="369"/>
                    </a:lnTo>
                    <a:lnTo>
                      <a:pt x="161" y="369"/>
                    </a:lnTo>
                    <a:lnTo>
                      <a:pt x="161" y="1142"/>
                    </a:lnTo>
                    <a:lnTo>
                      <a:pt x="0" y="1142"/>
                    </a:lnTo>
                    <a:lnTo>
                      <a:pt x="214" y="1511"/>
                    </a:lnTo>
                    <a:lnTo>
                      <a:pt x="428" y="1142"/>
                    </a:lnTo>
                    <a:lnTo>
                      <a:pt x="267" y="1142"/>
                    </a:lnTo>
                    <a:lnTo>
                      <a:pt x="267" y="36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chemeClr val="bg2">
                      <a:lumMod val="10000"/>
                    </a:schemeClr>
                  </a:solidFill>
                </a:endParaRPr>
              </a:p>
            </p:txBody>
          </p:sp>
          <p:sp>
            <p:nvSpPr>
              <p:cNvPr id="566" name="Freeform 2"/>
              <p:cNvSpPr>
                <a:spLocks noChangeArrowheads="1"/>
              </p:cNvSpPr>
              <p:nvPr/>
            </p:nvSpPr>
            <p:spPr bwMode="auto">
              <a:xfrm>
                <a:off x="4806950" y="3578225"/>
                <a:ext cx="228600" cy="153988"/>
              </a:xfrm>
              <a:custGeom>
                <a:avLst/>
                <a:gdLst>
                  <a:gd name="T0" fmla="*/ 632 w 633"/>
                  <a:gd name="T1" fmla="*/ 214 h 429"/>
                  <a:gd name="T2" fmla="*/ 259 w 633"/>
                  <a:gd name="T3" fmla="*/ 0 h 429"/>
                  <a:gd name="T4" fmla="*/ 259 w 633"/>
                  <a:gd name="T5" fmla="*/ 160 h 429"/>
                  <a:gd name="T6" fmla="*/ 0 w 633"/>
                  <a:gd name="T7" fmla="*/ 160 h 429"/>
                  <a:gd name="T8" fmla="*/ 0 w 633"/>
                  <a:gd name="T9" fmla="*/ 268 h 429"/>
                  <a:gd name="T10" fmla="*/ 259 w 633"/>
                  <a:gd name="T11" fmla="*/ 268 h 429"/>
                  <a:gd name="T12" fmla="*/ 259 w 633"/>
                  <a:gd name="T13" fmla="*/ 428 h 429"/>
                  <a:gd name="T14" fmla="*/ 632 w 633"/>
                  <a:gd name="T15" fmla="*/ 214 h 4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33" h="429">
                    <a:moveTo>
                      <a:pt x="632" y="214"/>
                    </a:moveTo>
                    <a:lnTo>
                      <a:pt x="259" y="0"/>
                    </a:lnTo>
                    <a:lnTo>
                      <a:pt x="259" y="160"/>
                    </a:lnTo>
                    <a:lnTo>
                      <a:pt x="0" y="160"/>
                    </a:lnTo>
                    <a:lnTo>
                      <a:pt x="0" y="268"/>
                    </a:lnTo>
                    <a:lnTo>
                      <a:pt x="259" y="268"/>
                    </a:lnTo>
                    <a:lnTo>
                      <a:pt x="259" y="428"/>
                    </a:lnTo>
                    <a:lnTo>
                      <a:pt x="632" y="214"/>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chemeClr val="bg2">
                      <a:lumMod val="10000"/>
                    </a:schemeClr>
                  </a:solidFill>
                </a:endParaRPr>
              </a:p>
            </p:txBody>
          </p:sp>
          <p:sp>
            <p:nvSpPr>
              <p:cNvPr id="567" name="Freeform 3"/>
              <p:cNvSpPr>
                <a:spLocks noChangeArrowheads="1"/>
              </p:cNvSpPr>
              <p:nvPr/>
            </p:nvSpPr>
            <p:spPr bwMode="auto">
              <a:xfrm>
                <a:off x="5133975" y="3578225"/>
                <a:ext cx="228600" cy="153988"/>
              </a:xfrm>
              <a:custGeom>
                <a:avLst/>
                <a:gdLst>
                  <a:gd name="T0" fmla="*/ 373 w 633"/>
                  <a:gd name="T1" fmla="*/ 0 h 429"/>
                  <a:gd name="T2" fmla="*/ 0 w 633"/>
                  <a:gd name="T3" fmla="*/ 214 h 429"/>
                  <a:gd name="T4" fmla="*/ 373 w 633"/>
                  <a:gd name="T5" fmla="*/ 428 h 429"/>
                  <a:gd name="T6" fmla="*/ 373 w 633"/>
                  <a:gd name="T7" fmla="*/ 268 h 429"/>
                  <a:gd name="T8" fmla="*/ 632 w 633"/>
                  <a:gd name="T9" fmla="*/ 268 h 429"/>
                  <a:gd name="T10" fmla="*/ 632 w 633"/>
                  <a:gd name="T11" fmla="*/ 160 h 429"/>
                  <a:gd name="T12" fmla="*/ 373 w 633"/>
                  <a:gd name="T13" fmla="*/ 160 h 429"/>
                  <a:gd name="T14" fmla="*/ 373 w 633"/>
                  <a:gd name="T15" fmla="*/ 0 h 4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33" h="429">
                    <a:moveTo>
                      <a:pt x="373" y="0"/>
                    </a:moveTo>
                    <a:lnTo>
                      <a:pt x="0" y="214"/>
                    </a:lnTo>
                    <a:lnTo>
                      <a:pt x="373" y="428"/>
                    </a:lnTo>
                    <a:lnTo>
                      <a:pt x="373" y="268"/>
                    </a:lnTo>
                    <a:lnTo>
                      <a:pt x="632" y="268"/>
                    </a:lnTo>
                    <a:lnTo>
                      <a:pt x="632" y="160"/>
                    </a:lnTo>
                    <a:lnTo>
                      <a:pt x="373" y="160"/>
                    </a:lnTo>
                    <a:lnTo>
                      <a:pt x="373"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chemeClr val="bg2">
                      <a:lumMod val="10000"/>
                    </a:schemeClr>
                  </a:solidFill>
                </a:endParaRPr>
              </a:p>
            </p:txBody>
          </p:sp>
          <p:sp>
            <p:nvSpPr>
              <p:cNvPr id="568" name="Freeform 4"/>
              <p:cNvSpPr>
                <a:spLocks noChangeArrowheads="1"/>
              </p:cNvSpPr>
              <p:nvPr/>
            </p:nvSpPr>
            <p:spPr bwMode="auto">
              <a:xfrm>
                <a:off x="5048250" y="4208463"/>
                <a:ext cx="57150" cy="46037"/>
              </a:xfrm>
              <a:custGeom>
                <a:avLst/>
                <a:gdLst>
                  <a:gd name="T0" fmla="*/ 131 w 158"/>
                  <a:gd name="T1" fmla="*/ 11 h 130"/>
                  <a:gd name="T2" fmla="*/ 67 w 158"/>
                  <a:gd name="T3" fmla="*/ 0 h 130"/>
                  <a:gd name="T4" fmla="*/ 0 w 158"/>
                  <a:gd name="T5" fmla="*/ 0 h 130"/>
                  <a:gd name="T6" fmla="*/ 0 w 158"/>
                  <a:gd name="T7" fmla="*/ 129 h 130"/>
                  <a:gd name="T8" fmla="*/ 81 w 158"/>
                  <a:gd name="T9" fmla="*/ 129 h 130"/>
                  <a:gd name="T10" fmla="*/ 131 w 158"/>
                  <a:gd name="T11" fmla="*/ 115 h 130"/>
                  <a:gd name="T12" fmla="*/ 157 w 158"/>
                  <a:gd name="T13" fmla="*/ 62 h 130"/>
                  <a:gd name="T14" fmla="*/ 131 w 158"/>
                  <a:gd name="T15" fmla="*/ 11 h 1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8" h="130">
                    <a:moveTo>
                      <a:pt x="131" y="11"/>
                    </a:moveTo>
                    <a:cubicBezTo>
                      <a:pt x="114" y="0"/>
                      <a:pt x="98" y="0"/>
                      <a:pt x="67" y="0"/>
                    </a:cubicBezTo>
                    <a:lnTo>
                      <a:pt x="0" y="0"/>
                    </a:lnTo>
                    <a:lnTo>
                      <a:pt x="0" y="129"/>
                    </a:lnTo>
                    <a:lnTo>
                      <a:pt x="81" y="129"/>
                    </a:lnTo>
                    <a:cubicBezTo>
                      <a:pt x="93" y="129"/>
                      <a:pt x="114" y="129"/>
                      <a:pt x="131" y="115"/>
                    </a:cubicBezTo>
                    <a:cubicBezTo>
                      <a:pt x="140" y="110"/>
                      <a:pt x="157" y="93"/>
                      <a:pt x="157" y="62"/>
                    </a:cubicBezTo>
                    <a:cubicBezTo>
                      <a:pt x="157" y="31"/>
                      <a:pt x="140" y="17"/>
                      <a:pt x="131" y="1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chemeClr val="bg2">
                      <a:lumMod val="10000"/>
                    </a:schemeClr>
                  </a:solidFill>
                </a:endParaRPr>
              </a:p>
            </p:txBody>
          </p:sp>
          <p:sp>
            <p:nvSpPr>
              <p:cNvPr id="569" name="Freeform 5"/>
              <p:cNvSpPr>
                <a:spLocks noChangeArrowheads="1"/>
              </p:cNvSpPr>
              <p:nvPr/>
            </p:nvSpPr>
            <p:spPr bwMode="auto">
              <a:xfrm>
                <a:off x="4875213" y="4210050"/>
                <a:ext cx="68262" cy="114300"/>
              </a:xfrm>
              <a:custGeom>
                <a:avLst/>
                <a:gdLst>
                  <a:gd name="T0" fmla="*/ 104 w 190"/>
                  <a:gd name="T1" fmla="*/ 9 h 317"/>
                  <a:gd name="T2" fmla="*/ 0 w 190"/>
                  <a:gd name="T3" fmla="*/ 3 h 317"/>
                  <a:gd name="T4" fmla="*/ 0 w 190"/>
                  <a:gd name="T5" fmla="*/ 316 h 317"/>
                  <a:gd name="T6" fmla="*/ 39 w 190"/>
                  <a:gd name="T7" fmla="*/ 316 h 317"/>
                  <a:gd name="T8" fmla="*/ 146 w 190"/>
                  <a:gd name="T9" fmla="*/ 285 h 317"/>
                  <a:gd name="T10" fmla="*/ 189 w 190"/>
                  <a:gd name="T11" fmla="*/ 153 h 317"/>
                  <a:gd name="T12" fmla="*/ 104 w 190"/>
                  <a:gd name="T13" fmla="*/ 9 h 317"/>
                </a:gdLst>
                <a:ahLst/>
                <a:cxnLst>
                  <a:cxn ang="0">
                    <a:pos x="T0" y="T1"/>
                  </a:cxn>
                  <a:cxn ang="0">
                    <a:pos x="T2" y="T3"/>
                  </a:cxn>
                  <a:cxn ang="0">
                    <a:pos x="T4" y="T5"/>
                  </a:cxn>
                  <a:cxn ang="0">
                    <a:pos x="T6" y="T7"/>
                  </a:cxn>
                  <a:cxn ang="0">
                    <a:pos x="T8" y="T9"/>
                  </a:cxn>
                  <a:cxn ang="0">
                    <a:pos x="T10" y="T11"/>
                  </a:cxn>
                  <a:cxn ang="0">
                    <a:pos x="T12" y="T13"/>
                  </a:cxn>
                </a:cxnLst>
                <a:rect l="0" t="0" r="r" b="b"/>
                <a:pathLst>
                  <a:path w="190" h="317">
                    <a:moveTo>
                      <a:pt x="104" y="9"/>
                    </a:moveTo>
                    <a:cubicBezTo>
                      <a:pt x="84" y="3"/>
                      <a:pt x="56" y="0"/>
                      <a:pt x="0" y="3"/>
                    </a:cubicBezTo>
                    <a:lnTo>
                      <a:pt x="0" y="316"/>
                    </a:lnTo>
                    <a:cubicBezTo>
                      <a:pt x="11" y="316"/>
                      <a:pt x="28" y="316"/>
                      <a:pt x="39" y="316"/>
                    </a:cubicBezTo>
                    <a:cubicBezTo>
                      <a:pt x="82" y="316"/>
                      <a:pt x="117" y="314"/>
                      <a:pt x="146" y="285"/>
                    </a:cubicBezTo>
                    <a:cubicBezTo>
                      <a:pt x="185" y="246"/>
                      <a:pt x="189" y="175"/>
                      <a:pt x="189" y="153"/>
                    </a:cubicBezTo>
                    <a:cubicBezTo>
                      <a:pt x="189" y="85"/>
                      <a:pt x="166" y="26"/>
                      <a:pt x="104" y="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chemeClr val="bg2">
                      <a:lumMod val="10000"/>
                    </a:schemeClr>
                  </a:solidFill>
                </a:endParaRPr>
              </a:p>
            </p:txBody>
          </p:sp>
          <p:sp>
            <p:nvSpPr>
              <p:cNvPr id="570" name="Freeform 6"/>
              <p:cNvSpPr>
                <a:spLocks noChangeArrowheads="1"/>
              </p:cNvSpPr>
              <p:nvPr/>
            </p:nvSpPr>
            <p:spPr bwMode="auto">
              <a:xfrm>
                <a:off x="4448178" y="3117846"/>
                <a:ext cx="1265238" cy="1382712"/>
              </a:xfrm>
              <a:custGeom>
                <a:avLst/>
                <a:gdLst>
                  <a:gd name="T0" fmla="*/ 3320 w 3516"/>
                  <a:gd name="T1" fmla="*/ 0 h 3840"/>
                  <a:gd name="T2" fmla="*/ 195 w 3516"/>
                  <a:gd name="T3" fmla="*/ 0 h 3840"/>
                  <a:gd name="T4" fmla="*/ 0 w 3516"/>
                  <a:gd name="T5" fmla="*/ 191 h 3840"/>
                  <a:gd name="T6" fmla="*/ 0 w 3516"/>
                  <a:gd name="T7" fmla="*/ 3644 h 3840"/>
                  <a:gd name="T8" fmla="*/ 195 w 3516"/>
                  <a:gd name="T9" fmla="*/ 3839 h 3840"/>
                  <a:gd name="T10" fmla="*/ 3320 w 3516"/>
                  <a:gd name="T11" fmla="*/ 3839 h 3840"/>
                  <a:gd name="T12" fmla="*/ 3515 w 3516"/>
                  <a:gd name="T13" fmla="*/ 3644 h 3840"/>
                  <a:gd name="T14" fmla="*/ 3515 w 3516"/>
                  <a:gd name="T15" fmla="*/ 191 h 3840"/>
                  <a:gd name="T16" fmla="*/ 3320 w 3516"/>
                  <a:gd name="T17" fmla="*/ 0 h 3840"/>
                  <a:gd name="T18" fmla="*/ 1315 w 3516"/>
                  <a:gd name="T19" fmla="*/ 3421 h 3840"/>
                  <a:gd name="T20" fmla="*/ 1230 w 3516"/>
                  <a:gd name="T21" fmla="*/ 3427 h 3840"/>
                  <a:gd name="T22" fmla="*/ 1083 w 3516"/>
                  <a:gd name="T23" fmla="*/ 3427 h 3840"/>
                  <a:gd name="T24" fmla="*/ 1083 w 3516"/>
                  <a:gd name="T25" fmla="*/ 2961 h 3840"/>
                  <a:gd name="T26" fmla="*/ 1239 w 3516"/>
                  <a:gd name="T27" fmla="*/ 2961 h 3840"/>
                  <a:gd name="T28" fmla="*/ 1399 w 3516"/>
                  <a:gd name="T29" fmla="*/ 3003 h 3840"/>
                  <a:gd name="T30" fmla="*/ 1478 w 3516"/>
                  <a:gd name="T31" fmla="*/ 3187 h 3840"/>
                  <a:gd name="T32" fmla="*/ 1315 w 3516"/>
                  <a:gd name="T33" fmla="*/ 3421 h 3840"/>
                  <a:gd name="T34" fmla="*/ 1805 w 3516"/>
                  <a:gd name="T35" fmla="*/ 3263 h 3840"/>
                  <a:gd name="T36" fmla="*/ 1755 w 3516"/>
                  <a:gd name="T37" fmla="*/ 3238 h 3840"/>
                  <a:gd name="T38" fmla="*/ 1667 w 3516"/>
                  <a:gd name="T39" fmla="*/ 3238 h 3840"/>
                  <a:gd name="T40" fmla="*/ 1667 w 3516"/>
                  <a:gd name="T41" fmla="*/ 3427 h 3840"/>
                  <a:gd name="T42" fmla="*/ 1566 w 3516"/>
                  <a:gd name="T43" fmla="*/ 3427 h 3840"/>
                  <a:gd name="T44" fmla="*/ 1566 w 3516"/>
                  <a:gd name="T45" fmla="*/ 2958 h 3840"/>
                  <a:gd name="T46" fmla="*/ 1744 w 3516"/>
                  <a:gd name="T47" fmla="*/ 2958 h 3840"/>
                  <a:gd name="T48" fmla="*/ 1884 w 3516"/>
                  <a:gd name="T49" fmla="*/ 2989 h 3840"/>
                  <a:gd name="T50" fmla="*/ 1923 w 3516"/>
                  <a:gd name="T51" fmla="*/ 3080 h 3840"/>
                  <a:gd name="T52" fmla="*/ 1824 w 3516"/>
                  <a:gd name="T53" fmla="*/ 3195 h 3840"/>
                  <a:gd name="T54" fmla="*/ 1909 w 3516"/>
                  <a:gd name="T55" fmla="*/ 3302 h 3840"/>
                  <a:gd name="T56" fmla="*/ 1923 w 3516"/>
                  <a:gd name="T57" fmla="*/ 3393 h 3840"/>
                  <a:gd name="T58" fmla="*/ 1937 w 3516"/>
                  <a:gd name="T59" fmla="*/ 3427 h 3840"/>
                  <a:gd name="T60" fmla="*/ 1830 w 3516"/>
                  <a:gd name="T61" fmla="*/ 3427 h 3840"/>
                  <a:gd name="T62" fmla="*/ 1805 w 3516"/>
                  <a:gd name="T63" fmla="*/ 3263 h 3840"/>
                  <a:gd name="T64" fmla="*/ 2135 w 3516"/>
                  <a:gd name="T65" fmla="*/ 3322 h 3840"/>
                  <a:gd name="T66" fmla="*/ 2245 w 3516"/>
                  <a:gd name="T67" fmla="*/ 3362 h 3840"/>
                  <a:gd name="T68" fmla="*/ 2321 w 3516"/>
                  <a:gd name="T69" fmla="*/ 3353 h 3840"/>
                  <a:gd name="T70" fmla="*/ 2321 w 3516"/>
                  <a:gd name="T71" fmla="*/ 3254 h 3840"/>
                  <a:gd name="T72" fmla="*/ 2231 w 3516"/>
                  <a:gd name="T73" fmla="*/ 3254 h 3840"/>
                  <a:gd name="T74" fmla="*/ 2231 w 3516"/>
                  <a:gd name="T75" fmla="*/ 3178 h 3840"/>
                  <a:gd name="T76" fmla="*/ 2423 w 3516"/>
                  <a:gd name="T77" fmla="*/ 3178 h 3840"/>
                  <a:gd name="T78" fmla="*/ 2423 w 3516"/>
                  <a:gd name="T79" fmla="*/ 3412 h 3840"/>
                  <a:gd name="T80" fmla="*/ 2253 w 3516"/>
                  <a:gd name="T81" fmla="*/ 3438 h 3840"/>
                  <a:gd name="T82" fmla="*/ 2056 w 3516"/>
                  <a:gd name="T83" fmla="*/ 3376 h 3840"/>
                  <a:gd name="T84" fmla="*/ 1994 w 3516"/>
                  <a:gd name="T85" fmla="*/ 3201 h 3840"/>
                  <a:gd name="T86" fmla="*/ 2239 w 3516"/>
                  <a:gd name="T87" fmla="*/ 2947 h 3840"/>
                  <a:gd name="T88" fmla="*/ 2397 w 3516"/>
                  <a:gd name="T89" fmla="*/ 3006 h 3840"/>
                  <a:gd name="T90" fmla="*/ 2431 w 3516"/>
                  <a:gd name="T91" fmla="*/ 3105 h 3840"/>
                  <a:gd name="T92" fmla="*/ 2327 w 3516"/>
                  <a:gd name="T93" fmla="*/ 3105 h 3840"/>
                  <a:gd name="T94" fmla="*/ 2313 w 3516"/>
                  <a:gd name="T95" fmla="*/ 3057 h 3840"/>
                  <a:gd name="T96" fmla="*/ 2234 w 3516"/>
                  <a:gd name="T97" fmla="*/ 3020 h 3840"/>
                  <a:gd name="T98" fmla="*/ 2098 w 3516"/>
                  <a:gd name="T99" fmla="*/ 3198 h 3840"/>
                  <a:gd name="T100" fmla="*/ 2135 w 3516"/>
                  <a:gd name="T101" fmla="*/ 3322 h 3840"/>
                  <a:gd name="T102" fmla="*/ 1758 w 3516"/>
                  <a:gd name="T103" fmla="*/ 2524 h 3840"/>
                  <a:gd name="T104" fmla="*/ 728 w 3516"/>
                  <a:gd name="T105" fmla="*/ 1495 h 3840"/>
                  <a:gd name="T106" fmla="*/ 1758 w 3516"/>
                  <a:gd name="T107" fmla="*/ 465 h 3840"/>
                  <a:gd name="T108" fmla="*/ 2787 w 3516"/>
                  <a:gd name="T109" fmla="*/ 1495 h 3840"/>
                  <a:gd name="T110" fmla="*/ 1758 w 3516"/>
                  <a:gd name="T111" fmla="*/ 2524 h 3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516" h="3840">
                    <a:moveTo>
                      <a:pt x="3320" y="0"/>
                    </a:moveTo>
                    <a:lnTo>
                      <a:pt x="195" y="0"/>
                    </a:lnTo>
                    <a:cubicBezTo>
                      <a:pt x="87" y="0"/>
                      <a:pt x="0" y="84"/>
                      <a:pt x="0" y="191"/>
                    </a:cubicBezTo>
                    <a:lnTo>
                      <a:pt x="0" y="3644"/>
                    </a:lnTo>
                    <a:cubicBezTo>
                      <a:pt x="0" y="3751"/>
                      <a:pt x="87" y="3839"/>
                      <a:pt x="195" y="3839"/>
                    </a:cubicBezTo>
                    <a:lnTo>
                      <a:pt x="3320" y="3839"/>
                    </a:lnTo>
                    <a:cubicBezTo>
                      <a:pt x="3427" y="3839"/>
                      <a:pt x="3515" y="3751"/>
                      <a:pt x="3515" y="3644"/>
                    </a:cubicBezTo>
                    <a:lnTo>
                      <a:pt x="3515" y="191"/>
                    </a:lnTo>
                    <a:cubicBezTo>
                      <a:pt x="3515" y="84"/>
                      <a:pt x="3427" y="0"/>
                      <a:pt x="3320" y="0"/>
                    </a:cubicBezTo>
                    <a:close/>
                    <a:moveTo>
                      <a:pt x="1315" y="3421"/>
                    </a:moveTo>
                    <a:cubicBezTo>
                      <a:pt x="1298" y="3424"/>
                      <a:pt x="1278" y="3427"/>
                      <a:pt x="1230" y="3427"/>
                    </a:cubicBezTo>
                    <a:lnTo>
                      <a:pt x="1083" y="3427"/>
                    </a:lnTo>
                    <a:lnTo>
                      <a:pt x="1083" y="2961"/>
                    </a:lnTo>
                    <a:lnTo>
                      <a:pt x="1239" y="2961"/>
                    </a:lnTo>
                    <a:cubicBezTo>
                      <a:pt x="1264" y="2961"/>
                      <a:pt x="1343" y="2961"/>
                      <a:pt x="1399" y="3003"/>
                    </a:cubicBezTo>
                    <a:cubicBezTo>
                      <a:pt x="1459" y="3046"/>
                      <a:pt x="1478" y="3119"/>
                      <a:pt x="1478" y="3187"/>
                    </a:cubicBezTo>
                    <a:cubicBezTo>
                      <a:pt x="1481" y="3331"/>
                      <a:pt x="1405" y="3404"/>
                      <a:pt x="1315" y="3421"/>
                    </a:cubicBezTo>
                    <a:close/>
                    <a:moveTo>
                      <a:pt x="1805" y="3263"/>
                    </a:moveTo>
                    <a:cubicBezTo>
                      <a:pt x="1796" y="3238"/>
                      <a:pt x="1772" y="3238"/>
                      <a:pt x="1755" y="3238"/>
                    </a:cubicBezTo>
                    <a:lnTo>
                      <a:pt x="1667" y="3238"/>
                    </a:lnTo>
                    <a:lnTo>
                      <a:pt x="1667" y="3427"/>
                    </a:lnTo>
                    <a:lnTo>
                      <a:pt x="1566" y="3427"/>
                    </a:lnTo>
                    <a:lnTo>
                      <a:pt x="1566" y="2958"/>
                    </a:lnTo>
                    <a:lnTo>
                      <a:pt x="1744" y="2958"/>
                    </a:lnTo>
                    <a:cubicBezTo>
                      <a:pt x="1793" y="2958"/>
                      <a:pt x="1847" y="2958"/>
                      <a:pt x="1884" y="2989"/>
                    </a:cubicBezTo>
                    <a:cubicBezTo>
                      <a:pt x="1912" y="3015"/>
                      <a:pt x="1923" y="3049"/>
                      <a:pt x="1923" y="3080"/>
                    </a:cubicBezTo>
                    <a:cubicBezTo>
                      <a:pt x="1923" y="3167"/>
                      <a:pt x="1847" y="3187"/>
                      <a:pt x="1824" y="3195"/>
                    </a:cubicBezTo>
                    <a:cubicBezTo>
                      <a:pt x="1895" y="3201"/>
                      <a:pt x="1901" y="3240"/>
                      <a:pt x="1909" y="3302"/>
                    </a:cubicBezTo>
                    <a:cubicBezTo>
                      <a:pt x="1918" y="3356"/>
                      <a:pt x="1920" y="3379"/>
                      <a:pt x="1923" y="3393"/>
                    </a:cubicBezTo>
                    <a:cubicBezTo>
                      <a:pt x="1929" y="3412"/>
                      <a:pt x="1932" y="3418"/>
                      <a:pt x="1937" y="3427"/>
                    </a:cubicBezTo>
                    <a:lnTo>
                      <a:pt x="1830" y="3427"/>
                    </a:lnTo>
                    <a:cubicBezTo>
                      <a:pt x="1824" y="3401"/>
                      <a:pt x="1810" y="3283"/>
                      <a:pt x="1805" y="3263"/>
                    </a:cubicBezTo>
                    <a:close/>
                    <a:moveTo>
                      <a:pt x="2135" y="3322"/>
                    </a:moveTo>
                    <a:cubicBezTo>
                      <a:pt x="2157" y="3348"/>
                      <a:pt x="2188" y="3362"/>
                      <a:pt x="2245" y="3362"/>
                    </a:cubicBezTo>
                    <a:cubicBezTo>
                      <a:pt x="2293" y="3362"/>
                      <a:pt x="2310" y="3356"/>
                      <a:pt x="2321" y="3353"/>
                    </a:cubicBezTo>
                    <a:lnTo>
                      <a:pt x="2321" y="3254"/>
                    </a:lnTo>
                    <a:lnTo>
                      <a:pt x="2231" y="3254"/>
                    </a:lnTo>
                    <a:lnTo>
                      <a:pt x="2231" y="3178"/>
                    </a:lnTo>
                    <a:lnTo>
                      <a:pt x="2423" y="3178"/>
                    </a:lnTo>
                    <a:lnTo>
                      <a:pt x="2423" y="3412"/>
                    </a:lnTo>
                    <a:cubicBezTo>
                      <a:pt x="2394" y="3421"/>
                      <a:pt x="2346" y="3438"/>
                      <a:pt x="2253" y="3438"/>
                    </a:cubicBezTo>
                    <a:cubicBezTo>
                      <a:pt x="2146" y="3438"/>
                      <a:pt x="2093" y="3412"/>
                      <a:pt x="2056" y="3376"/>
                    </a:cubicBezTo>
                    <a:cubicBezTo>
                      <a:pt x="2002" y="3325"/>
                      <a:pt x="1994" y="3252"/>
                      <a:pt x="1994" y="3201"/>
                    </a:cubicBezTo>
                    <a:cubicBezTo>
                      <a:pt x="1994" y="3034"/>
                      <a:pt x="2098" y="2947"/>
                      <a:pt x="2239" y="2947"/>
                    </a:cubicBezTo>
                    <a:cubicBezTo>
                      <a:pt x="2299" y="2947"/>
                      <a:pt x="2361" y="2964"/>
                      <a:pt x="2397" y="3006"/>
                    </a:cubicBezTo>
                    <a:cubicBezTo>
                      <a:pt x="2428" y="3043"/>
                      <a:pt x="2431" y="3080"/>
                      <a:pt x="2431" y="3105"/>
                    </a:cubicBezTo>
                    <a:lnTo>
                      <a:pt x="2327" y="3105"/>
                    </a:lnTo>
                    <a:cubicBezTo>
                      <a:pt x="2327" y="3094"/>
                      <a:pt x="2327" y="3077"/>
                      <a:pt x="2313" y="3057"/>
                    </a:cubicBezTo>
                    <a:cubicBezTo>
                      <a:pt x="2293" y="3026"/>
                      <a:pt x="2256" y="3020"/>
                      <a:pt x="2234" y="3020"/>
                    </a:cubicBezTo>
                    <a:cubicBezTo>
                      <a:pt x="2121" y="3020"/>
                      <a:pt x="2098" y="3128"/>
                      <a:pt x="2098" y="3198"/>
                    </a:cubicBezTo>
                    <a:cubicBezTo>
                      <a:pt x="2098" y="3229"/>
                      <a:pt x="2101" y="3286"/>
                      <a:pt x="2135" y="3322"/>
                    </a:cubicBezTo>
                    <a:close/>
                    <a:moveTo>
                      <a:pt x="1758" y="2524"/>
                    </a:moveTo>
                    <a:cubicBezTo>
                      <a:pt x="1191" y="2524"/>
                      <a:pt x="728" y="2064"/>
                      <a:pt x="728" y="1495"/>
                    </a:cubicBezTo>
                    <a:cubicBezTo>
                      <a:pt x="728" y="928"/>
                      <a:pt x="1188" y="465"/>
                      <a:pt x="1758" y="465"/>
                    </a:cubicBezTo>
                    <a:cubicBezTo>
                      <a:pt x="2324" y="465"/>
                      <a:pt x="2787" y="925"/>
                      <a:pt x="2787" y="1495"/>
                    </a:cubicBezTo>
                    <a:cubicBezTo>
                      <a:pt x="2787" y="2061"/>
                      <a:pt x="2324" y="2524"/>
                      <a:pt x="1758" y="2524"/>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chemeClr val="bg2">
                      <a:lumMod val="10000"/>
                    </a:schemeClr>
                  </a:solidFill>
                </a:endParaRPr>
              </a:p>
            </p:txBody>
          </p:sp>
        </p:grpSp>
        <p:sp>
          <p:nvSpPr>
            <p:cNvPr id="564" name="Rectangle 563"/>
            <p:cNvSpPr/>
            <p:nvPr/>
          </p:nvSpPr>
          <p:spPr>
            <a:xfrm>
              <a:off x="7231996" y="2103309"/>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solidFill>
                  <a:schemeClr val="bg2">
                    <a:lumMod val="10000"/>
                  </a:schemeClr>
                </a:solidFill>
              </a:endParaRPr>
            </a:p>
          </p:txBody>
        </p:sp>
      </p:grpSp>
      <p:grpSp>
        <p:nvGrpSpPr>
          <p:cNvPr id="571" name="Group 570"/>
          <p:cNvGrpSpPr/>
          <p:nvPr/>
        </p:nvGrpSpPr>
        <p:grpSpPr>
          <a:xfrm>
            <a:off x="2904896" y="3407248"/>
            <a:ext cx="670409" cy="647003"/>
            <a:chOff x="4177575" y="2127578"/>
            <a:chExt cx="670584" cy="647172"/>
          </a:xfrm>
        </p:grpSpPr>
        <p:grpSp>
          <p:nvGrpSpPr>
            <p:cNvPr id="572" name="Group 571"/>
            <p:cNvGrpSpPr/>
            <p:nvPr/>
          </p:nvGrpSpPr>
          <p:grpSpPr>
            <a:xfrm>
              <a:off x="4177575" y="2201542"/>
              <a:ext cx="670584" cy="499244"/>
              <a:chOff x="3235325" y="1938338"/>
              <a:chExt cx="360363" cy="268287"/>
            </a:xfrm>
            <a:solidFill>
              <a:srgbClr val="F80000"/>
            </a:solidFill>
          </p:grpSpPr>
          <p:sp>
            <p:nvSpPr>
              <p:cNvPr id="574" name="Freeform 74"/>
              <p:cNvSpPr>
                <a:spLocks noChangeArrowheads="1"/>
              </p:cNvSpPr>
              <p:nvPr/>
            </p:nvSpPr>
            <p:spPr bwMode="auto">
              <a:xfrm>
                <a:off x="3235325" y="1938338"/>
                <a:ext cx="360363" cy="268287"/>
              </a:xfrm>
              <a:custGeom>
                <a:avLst/>
                <a:gdLst>
                  <a:gd name="T0" fmla="*/ 878 w 1000"/>
                  <a:gd name="T1" fmla="*/ 370 h 746"/>
                  <a:gd name="T2" fmla="*/ 765 w 1000"/>
                  <a:gd name="T3" fmla="*/ 424 h 746"/>
                  <a:gd name="T4" fmla="*/ 691 w 1000"/>
                  <a:gd name="T5" fmla="*/ 280 h 746"/>
                  <a:gd name="T6" fmla="*/ 499 w 1000"/>
                  <a:gd name="T7" fmla="*/ 0 h 746"/>
                  <a:gd name="T8" fmla="*/ 308 w 1000"/>
                  <a:gd name="T9" fmla="*/ 280 h 746"/>
                  <a:gd name="T10" fmla="*/ 234 w 1000"/>
                  <a:gd name="T11" fmla="*/ 424 h 746"/>
                  <a:gd name="T12" fmla="*/ 121 w 1000"/>
                  <a:gd name="T13" fmla="*/ 370 h 746"/>
                  <a:gd name="T14" fmla="*/ 121 w 1000"/>
                  <a:gd name="T15" fmla="*/ 511 h 746"/>
                  <a:gd name="T16" fmla="*/ 234 w 1000"/>
                  <a:gd name="T17" fmla="*/ 458 h 746"/>
                  <a:gd name="T18" fmla="*/ 499 w 1000"/>
                  <a:gd name="T19" fmla="*/ 745 h 746"/>
                  <a:gd name="T20" fmla="*/ 765 w 1000"/>
                  <a:gd name="T21" fmla="*/ 458 h 746"/>
                  <a:gd name="T22" fmla="*/ 878 w 1000"/>
                  <a:gd name="T23" fmla="*/ 511 h 746"/>
                  <a:gd name="T24" fmla="*/ 293 w 1000"/>
                  <a:gd name="T25" fmla="*/ 458 h 746"/>
                  <a:gd name="T26" fmla="*/ 265 w 1000"/>
                  <a:gd name="T27" fmla="*/ 424 h 746"/>
                  <a:gd name="T28" fmla="*/ 293 w 1000"/>
                  <a:gd name="T29" fmla="*/ 458 h 746"/>
                  <a:gd name="T30" fmla="*/ 324 w 1000"/>
                  <a:gd name="T31" fmla="*/ 458 h 746"/>
                  <a:gd name="T32" fmla="*/ 353 w 1000"/>
                  <a:gd name="T33" fmla="*/ 424 h 746"/>
                  <a:gd name="T34" fmla="*/ 412 w 1000"/>
                  <a:gd name="T35" fmla="*/ 458 h 746"/>
                  <a:gd name="T36" fmla="*/ 384 w 1000"/>
                  <a:gd name="T37" fmla="*/ 424 h 746"/>
                  <a:gd name="T38" fmla="*/ 412 w 1000"/>
                  <a:gd name="T39" fmla="*/ 458 h 746"/>
                  <a:gd name="T40" fmla="*/ 536 w 1000"/>
                  <a:gd name="T41" fmla="*/ 579 h 746"/>
                  <a:gd name="T42" fmla="*/ 480 w 1000"/>
                  <a:gd name="T43" fmla="*/ 480 h 746"/>
                  <a:gd name="T44" fmla="*/ 499 w 1000"/>
                  <a:gd name="T45" fmla="*/ 353 h 746"/>
                  <a:gd name="T46" fmla="*/ 519 w 1000"/>
                  <a:gd name="T47" fmla="*/ 480 h 746"/>
                  <a:gd name="T48" fmla="*/ 590 w 1000"/>
                  <a:gd name="T49" fmla="*/ 458 h 746"/>
                  <a:gd name="T50" fmla="*/ 618 w 1000"/>
                  <a:gd name="T51" fmla="*/ 424 h 746"/>
                  <a:gd name="T52" fmla="*/ 621 w 1000"/>
                  <a:gd name="T53" fmla="*/ 277 h 746"/>
                  <a:gd name="T54" fmla="*/ 381 w 1000"/>
                  <a:gd name="T55" fmla="*/ 190 h 746"/>
                  <a:gd name="T56" fmla="*/ 624 w 1000"/>
                  <a:gd name="T57" fmla="*/ 190 h 746"/>
                  <a:gd name="T58" fmla="*/ 621 w 1000"/>
                  <a:gd name="T59" fmla="*/ 277 h 746"/>
                  <a:gd name="T60" fmla="*/ 649 w 1000"/>
                  <a:gd name="T61" fmla="*/ 458 h 746"/>
                  <a:gd name="T62" fmla="*/ 677 w 1000"/>
                  <a:gd name="T63" fmla="*/ 424 h 746"/>
                  <a:gd name="T64" fmla="*/ 737 w 1000"/>
                  <a:gd name="T65" fmla="*/ 458 h 746"/>
                  <a:gd name="T66" fmla="*/ 708 w 1000"/>
                  <a:gd name="T67" fmla="*/ 424 h 746"/>
                  <a:gd name="T68" fmla="*/ 737 w 1000"/>
                  <a:gd name="T69" fmla="*/ 458 h 7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00" h="746">
                    <a:moveTo>
                      <a:pt x="999" y="441"/>
                    </a:moveTo>
                    <a:lnTo>
                      <a:pt x="878" y="370"/>
                    </a:lnTo>
                    <a:lnTo>
                      <a:pt x="878" y="424"/>
                    </a:lnTo>
                    <a:lnTo>
                      <a:pt x="765" y="424"/>
                    </a:lnTo>
                    <a:lnTo>
                      <a:pt x="765" y="280"/>
                    </a:lnTo>
                    <a:lnTo>
                      <a:pt x="691" y="280"/>
                    </a:lnTo>
                    <a:lnTo>
                      <a:pt x="691" y="192"/>
                    </a:lnTo>
                    <a:cubicBezTo>
                      <a:pt x="691" y="85"/>
                      <a:pt x="604" y="0"/>
                      <a:pt x="499" y="0"/>
                    </a:cubicBezTo>
                    <a:cubicBezTo>
                      <a:pt x="392" y="0"/>
                      <a:pt x="308" y="88"/>
                      <a:pt x="308" y="192"/>
                    </a:cubicBezTo>
                    <a:lnTo>
                      <a:pt x="308" y="280"/>
                    </a:lnTo>
                    <a:lnTo>
                      <a:pt x="234" y="280"/>
                    </a:lnTo>
                    <a:lnTo>
                      <a:pt x="234" y="424"/>
                    </a:lnTo>
                    <a:lnTo>
                      <a:pt x="121" y="424"/>
                    </a:lnTo>
                    <a:lnTo>
                      <a:pt x="121" y="370"/>
                    </a:lnTo>
                    <a:lnTo>
                      <a:pt x="0" y="441"/>
                    </a:lnTo>
                    <a:lnTo>
                      <a:pt x="121" y="511"/>
                    </a:lnTo>
                    <a:lnTo>
                      <a:pt x="121" y="458"/>
                    </a:lnTo>
                    <a:lnTo>
                      <a:pt x="234" y="458"/>
                    </a:lnTo>
                    <a:lnTo>
                      <a:pt x="234" y="633"/>
                    </a:lnTo>
                    <a:lnTo>
                      <a:pt x="499" y="745"/>
                    </a:lnTo>
                    <a:lnTo>
                      <a:pt x="765" y="633"/>
                    </a:lnTo>
                    <a:lnTo>
                      <a:pt x="765" y="458"/>
                    </a:lnTo>
                    <a:lnTo>
                      <a:pt x="878" y="458"/>
                    </a:lnTo>
                    <a:lnTo>
                      <a:pt x="878" y="511"/>
                    </a:lnTo>
                    <a:lnTo>
                      <a:pt x="999" y="441"/>
                    </a:lnTo>
                    <a:close/>
                    <a:moveTo>
                      <a:pt x="293" y="458"/>
                    </a:moveTo>
                    <a:lnTo>
                      <a:pt x="265" y="458"/>
                    </a:lnTo>
                    <a:lnTo>
                      <a:pt x="265" y="424"/>
                    </a:lnTo>
                    <a:lnTo>
                      <a:pt x="293" y="424"/>
                    </a:lnTo>
                    <a:lnTo>
                      <a:pt x="293" y="458"/>
                    </a:lnTo>
                    <a:close/>
                    <a:moveTo>
                      <a:pt x="353" y="458"/>
                    </a:moveTo>
                    <a:lnTo>
                      <a:pt x="324" y="458"/>
                    </a:lnTo>
                    <a:lnTo>
                      <a:pt x="324" y="424"/>
                    </a:lnTo>
                    <a:lnTo>
                      <a:pt x="353" y="424"/>
                    </a:lnTo>
                    <a:lnTo>
                      <a:pt x="353" y="458"/>
                    </a:lnTo>
                    <a:close/>
                    <a:moveTo>
                      <a:pt x="412" y="458"/>
                    </a:moveTo>
                    <a:lnTo>
                      <a:pt x="384" y="458"/>
                    </a:lnTo>
                    <a:lnTo>
                      <a:pt x="384" y="424"/>
                    </a:lnTo>
                    <a:lnTo>
                      <a:pt x="412" y="424"/>
                    </a:lnTo>
                    <a:lnTo>
                      <a:pt x="412" y="458"/>
                    </a:lnTo>
                    <a:close/>
                    <a:moveTo>
                      <a:pt x="519" y="480"/>
                    </a:moveTo>
                    <a:lnTo>
                      <a:pt x="536" y="579"/>
                    </a:lnTo>
                    <a:lnTo>
                      <a:pt x="460" y="579"/>
                    </a:lnTo>
                    <a:lnTo>
                      <a:pt x="480" y="480"/>
                    </a:lnTo>
                    <a:cubicBezTo>
                      <a:pt x="454" y="472"/>
                      <a:pt x="435" y="449"/>
                      <a:pt x="435" y="418"/>
                    </a:cubicBezTo>
                    <a:cubicBezTo>
                      <a:pt x="435" y="381"/>
                      <a:pt x="462" y="353"/>
                      <a:pt x="499" y="353"/>
                    </a:cubicBezTo>
                    <a:cubicBezTo>
                      <a:pt x="535" y="353"/>
                      <a:pt x="564" y="381"/>
                      <a:pt x="564" y="418"/>
                    </a:cubicBezTo>
                    <a:cubicBezTo>
                      <a:pt x="564" y="446"/>
                      <a:pt x="545" y="472"/>
                      <a:pt x="519" y="480"/>
                    </a:cubicBezTo>
                    <a:close/>
                    <a:moveTo>
                      <a:pt x="618" y="458"/>
                    </a:moveTo>
                    <a:lnTo>
                      <a:pt x="590" y="458"/>
                    </a:lnTo>
                    <a:lnTo>
                      <a:pt x="590" y="424"/>
                    </a:lnTo>
                    <a:lnTo>
                      <a:pt x="618" y="424"/>
                    </a:lnTo>
                    <a:lnTo>
                      <a:pt x="618" y="458"/>
                    </a:lnTo>
                    <a:close/>
                    <a:moveTo>
                      <a:pt x="621" y="277"/>
                    </a:moveTo>
                    <a:lnTo>
                      <a:pt x="381" y="277"/>
                    </a:lnTo>
                    <a:lnTo>
                      <a:pt x="381" y="190"/>
                    </a:lnTo>
                    <a:cubicBezTo>
                      <a:pt x="381" y="122"/>
                      <a:pt x="434" y="68"/>
                      <a:pt x="502" y="68"/>
                    </a:cubicBezTo>
                    <a:cubicBezTo>
                      <a:pt x="569" y="68"/>
                      <a:pt x="624" y="122"/>
                      <a:pt x="624" y="190"/>
                    </a:cubicBezTo>
                    <a:lnTo>
                      <a:pt x="624" y="277"/>
                    </a:lnTo>
                    <a:lnTo>
                      <a:pt x="621" y="277"/>
                    </a:lnTo>
                    <a:close/>
                    <a:moveTo>
                      <a:pt x="677" y="458"/>
                    </a:moveTo>
                    <a:lnTo>
                      <a:pt x="649" y="458"/>
                    </a:lnTo>
                    <a:lnTo>
                      <a:pt x="649" y="424"/>
                    </a:lnTo>
                    <a:lnTo>
                      <a:pt x="677" y="424"/>
                    </a:lnTo>
                    <a:lnTo>
                      <a:pt x="677" y="458"/>
                    </a:lnTo>
                    <a:close/>
                    <a:moveTo>
                      <a:pt x="737" y="458"/>
                    </a:moveTo>
                    <a:lnTo>
                      <a:pt x="708" y="458"/>
                    </a:lnTo>
                    <a:lnTo>
                      <a:pt x="708" y="424"/>
                    </a:lnTo>
                    <a:lnTo>
                      <a:pt x="737" y="424"/>
                    </a:lnTo>
                    <a:lnTo>
                      <a:pt x="737" y="458"/>
                    </a:lnTo>
                    <a:close/>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575" name="Freeform 231"/>
              <p:cNvSpPr>
                <a:spLocks noChangeArrowheads="1"/>
              </p:cNvSpPr>
              <p:nvPr/>
            </p:nvSpPr>
            <p:spPr bwMode="auto">
              <a:xfrm>
                <a:off x="3235325" y="1938338"/>
                <a:ext cx="360363" cy="268287"/>
              </a:xfrm>
              <a:custGeom>
                <a:avLst/>
                <a:gdLst>
                  <a:gd name="T0" fmla="*/ 878 w 1000"/>
                  <a:gd name="T1" fmla="*/ 370 h 746"/>
                  <a:gd name="T2" fmla="*/ 765 w 1000"/>
                  <a:gd name="T3" fmla="*/ 424 h 746"/>
                  <a:gd name="T4" fmla="*/ 691 w 1000"/>
                  <a:gd name="T5" fmla="*/ 280 h 746"/>
                  <a:gd name="T6" fmla="*/ 499 w 1000"/>
                  <a:gd name="T7" fmla="*/ 0 h 746"/>
                  <a:gd name="T8" fmla="*/ 308 w 1000"/>
                  <a:gd name="T9" fmla="*/ 280 h 746"/>
                  <a:gd name="T10" fmla="*/ 234 w 1000"/>
                  <a:gd name="T11" fmla="*/ 424 h 746"/>
                  <a:gd name="T12" fmla="*/ 121 w 1000"/>
                  <a:gd name="T13" fmla="*/ 370 h 746"/>
                  <a:gd name="T14" fmla="*/ 121 w 1000"/>
                  <a:gd name="T15" fmla="*/ 511 h 746"/>
                  <a:gd name="T16" fmla="*/ 234 w 1000"/>
                  <a:gd name="T17" fmla="*/ 458 h 746"/>
                  <a:gd name="T18" fmla="*/ 499 w 1000"/>
                  <a:gd name="T19" fmla="*/ 745 h 746"/>
                  <a:gd name="T20" fmla="*/ 765 w 1000"/>
                  <a:gd name="T21" fmla="*/ 458 h 746"/>
                  <a:gd name="T22" fmla="*/ 878 w 1000"/>
                  <a:gd name="T23" fmla="*/ 511 h 746"/>
                  <a:gd name="T24" fmla="*/ 293 w 1000"/>
                  <a:gd name="T25" fmla="*/ 458 h 746"/>
                  <a:gd name="T26" fmla="*/ 265 w 1000"/>
                  <a:gd name="T27" fmla="*/ 424 h 746"/>
                  <a:gd name="T28" fmla="*/ 293 w 1000"/>
                  <a:gd name="T29" fmla="*/ 458 h 746"/>
                  <a:gd name="T30" fmla="*/ 324 w 1000"/>
                  <a:gd name="T31" fmla="*/ 458 h 746"/>
                  <a:gd name="T32" fmla="*/ 353 w 1000"/>
                  <a:gd name="T33" fmla="*/ 424 h 746"/>
                  <a:gd name="T34" fmla="*/ 412 w 1000"/>
                  <a:gd name="T35" fmla="*/ 458 h 746"/>
                  <a:gd name="T36" fmla="*/ 384 w 1000"/>
                  <a:gd name="T37" fmla="*/ 424 h 746"/>
                  <a:gd name="T38" fmla="*/ 412 w 1000"/>
                  <a:gd name="T39" fmla="*/ 458 h 746"/>
                  <a:gd name="T40" fmla="*/ 536 w 1000"/>
                  <a:gd name="T41" fmla="*/ 579 h 746"/>
                  <a:gd name="T42" fmla="*/ 480 w 1000"/>
                  <a:gd name="T43" fmla="*/ 480 h 746"/>
                  <a:gd name="T44" fmla="*/ 499 w 1000"/>
                  <a:gd name="T45" fmla="*/ 353 h 746"/>
                  <a:gd name="T46" fmla="*/ 519 w 1000"/>
                  <a:gd name="T47" fmla="*/ 480 h 746"/>
                  <a:gd name="T48" fmla="*/ 590 w 1000"/>
                  <a:gd name="T49" fmla="*/ 458 h 746"/>
                  <a:gd name="T50" fmla="*/ 618 w 1000"/>
                  <a:gd name="T51" fmla="*/ 424 h 746"/>
                  <a:gd name="T52" fmla="*/ 621 w 1000"/>
                  <a:gd name="T53" fmla="*/ 277 h 746"/>
                  <a:gd name="T54" fmla="*/ 381 w 1000"/>
                  <a:gd name="T55" fmla="*/ 190 h 746"/>
                  <a:gd name="T56" fmla="*/ 624 w 1000"/>
                  <a:gd name="T57" fmla="*/ 190 h 746"/>
                  <a:gd name="T58" fmla="*/ 621 w 1000"/>
                  <a:gd name="T59" fmla="*/ 277 h 746"/>
                  <a:gd name="T60" fmla="*/ 649 w 1000"/>
                  <a:gd name="T61" fmla="*/ 458 h 746"/>
                  <a:gd name="T62" fmla="*/ 677 w 1000"/>
                  <a:gd name="T63" fmla="*/ 424 h 746"/>
                  <a:gd name="T64" fmla="*/ 737 w 1000"/>
                  <a:gd name="T65" fmla="*/ 458 h 746"/>
                  <a:gd name="T66" fmla="*/ 708 w 1000"/>
                  <a:gd name="T67" fmla="*/ 424 h 746"/>
                  <a:gd name="T68" fmla="*/ 737 w 1000"/>
                  <a:gd name="T69" fmla="*/ 458 h 7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00" h="746">
                    <a:moveTo>
                      <a:pt x="999" y="441"/>
                    </a:moveTo>
                    <a:lnTo>
                      <a:pt x="878" y="370"/>
                    </a:lnTo>
                    <a:lnTo>
                      <a:pt x="878" y="424"/>
                    </a:lnTo>
                    <a:lnTo>
                      <a:pt x="765" y="424"/>
                    </a:lnTo>
                    <a:lnTo>
                      <a:pt x="765" y="280"/>
                    </a:lnTo>
                    <a:lnTo>
                      <a:pt x="691" y="280"/>
                    </a:lnTo>
                    <a:lnTo>
                      <a:pt x="691" y="192"/>
                    </a:lnTo>
                    <a:cubicBezTo>
                      <a:pt x="691" y="85"/>
                      <a:pt x="604" y="0"/>
                      <a:pt x="499" y="0"/>
                    </a:cubicBezTo>
                    <a:cubicBezTo>
                      <a:pt x="392" y="0"/>
                      <a:pt x="308" y="88"/>
                      <a:pt x="308" y="192"/>
                    </a:cubicBezTo>
                    <a:lnTo>
                      <a:pt x="308" y="280"/>
                    </a:lnTo>
                    <a:lnTo>
                      <a:pt x="234" y="280"/>
                    </a:lnTo>
                    <a:lnTo>
                      <a:pt x="234" y="424"/>
                    </a:lnTo>
                    <a:lnTo>
                      <a:pt x="121" y="424"/>
                    </a:lnTo>
                    <a:lnTo>
                      <a:pt x="121" y="370"/>
                    </a:lnTo>
                    <a:lnTo>
                      <a:pt x="0" y="441"/>
                    </a:lnTo>
                    <a:lnTo>
                      <a:pt x="121" y="511"/>
                    </a:lnTo>
                    <a:lnTo>
                      <a:pt x="121" y="458"/>
                    </a:lnTo>
                    <a:lnTo>
                      <a:pt x="234" y="458"/>
                    </a:lnTo>
                    <a:lnTo>
                      <a:pt x="234" y="633"/>
                    </a:lnTo>
                    <a:lnTo>
                      <a:pt x="499" y="745"/>
                    </a:lnTo>
                    <a:lnTo>
                      <a:pt x="765" y="633"/>
                    </a:lnTo>
                    <a:lnTo>
                      <a:pt x="765" y="458"/>
                    </a:lnTo>
                    <a:lnTo>
                      <a:pt x="878" y="458"/>
                    </a:lnTo>
                    <a:lnTo>
                      <a:pt x="878" y="511"/>
                    </a:lnTo>
                    <a:lnTo>
                      <a:pt x="999" y="441"/>
                    </a:lnTo>
                    <a:close/>
                    <a:moveTo>
                      <a:pt x="293" y="458"/>
                    </a:moveTo>
                    <a:lnTo>
                      <a:pt x="265" y="458"/>
                    </a:lnTo>
                    <a:lnTo>
                      <a:pt x="265" y="424"/>
                    </a:lnTo>
                    <a:lnTo>
                      <a:pt x="293" y="424"/>
                    </a:lnTo>
                    <a:lnTo>
                      <a:pt x="293" y="458"/>
                    </a:lnTo>
                    <a:close/>
                    <a:moveTo>
                      <a:pt x="353" y="458"/>
                    </a:moveTo>
                    <a:lnTo>
                      <a:pt x="324" y="458"/>
                    </a:lnTo>
                    <a:lnTo>
                      <a:pt x="324" y="424"/>
                    </a:lnTo>
                    <a:lnTo>
                      <a:pt x="353" y="424"/>
                    </a:lnTo>
                    <a:lnTo>
                      <a:pt x="353" y="458"/>
                    </a:lnTo>
                    <a:close/>
                    <a:moveTo>
                      <a:pt x="412" y="458"/>
                    </a:moveTo>
                    <a:lnTo>
                      <a:pt x="384" y="458"/>
                    </a:lnTo>
                    <a:lnTo>
                      <a:pt x="384" y="424"/>
                    </a:lnTo>
                    <a:lnTo>
                      <a:pt x="412" y="424"/>
                    </a:lnTo>
                    <a:lnTo>
                      <a:pt x="412" y="458"/>
                    </a:lnTo>
                    <a:close/>
                    <a:moveTo>
                      <a:pt x="519" y="480"/>
                    </a:moveTo>
                    <a:lnTo>
                      <a:pt x="536" y="579"/>
                    </a:lnTo>
                    <a:lnTo>
                      <a:pt x="460" y="579"/>
                    </a:lnTo>
                    <a:lnTo>
                      <a:pt x="480" y="480"/>
                    </a:lnTo>
                    <a:cubicBezTo>
                      <a:pt x="454" y="472"/>
                      <a:pt x="435" y="449"/>
                      <a:pt x="435" y="418"/>
                    </a:cubicBezTo>
                    <a:cubicBezTo>
                      <a:pt x="435" y="381"/>
                      <a:pt x="462" y="353"/>
                      <a:pt x="499" y="353"/>
                    </a:cubicBezTo>
                    <a:cubicBezTo>
                      <a:pt x="535" y="353"/>
                      <a:pt x="564" y="381"/>
                      <a:pt x="564" y="418"/>
                    </a:cubicBezTo>
                    <a:cubicBezTo>
                      <a:pt x="564" y="446"/>
                      <a:pt x="545" y="472"/>
                      <a:pt x="519" y="480"/>
                    </a:cubicBezTo>
                    <a:close/>
                    <a:moveTo>
                      <a:pt x="618" y="458"/>
                    </a:moveTo>
                    <a:lnTo>
                      <a:pt x="590" y="458"/>
                    </a:lnTo>
                    <a:lnTo>
                      <a:pt x="590" y="424"/>
                    </a:lnTo>
                    <a:lnTo>
                      <a:pt x="618" y="424"/>
                    </a:lnTo>
                    <a:lnTo>
                      <a:pt x="618" y="458"/>
                    </a:lnTo>
                    <a:close/>
                    <a:moveTo>
                      <a:pt x="621" y="277"/>
                    </a:moveTo>
                    <a:lnTo>
                      <a:pt x="381" y="277"/>
                    </a:lnTo>
                    <a:lnTo>
                      <a:pt x="381" y="190"/>
                    </a:lnTo>
                    <a:cubicBezTo>
                      <a:pt x="381" y="122"/>
                      <a:pt x="434" y="68"/>
                      <a:pt x="502" y="68"/>
                    </a:cubicBezTo>
                    <a:cubicBezTo>
                      <a:pt x="569" y="68"/>
                      <a:pt x="624" y="122"/>
                      <a:pt x="624" y="190"/>
                    </a:cubicBezTo>
                    <a:lnTo>
                      <a:pt x="624" y="277"/>
                    </a:lnTo>
                    <a:lnTo>
                      <a:pt x="621" y="277"/>
                    </a:lnTo>
                    <a:close/>
                    <a:moveTo>
                      <a:pt x="677" y="458"/>
                    </a:moveTo>
                    <a:lnTo>
                      <a:pt x="649" y="458"/>
                    </a:lnTo>
                    <a:lnTo>
                      <a:pt x="649" y="424"/>
                    </a:lnTo>
                    <a:lnTo>
                      <a:pt x="677" y="424"/>
                    </a:lnTo>
                    <a:lnTo>
                      <a:pt x="677" y="458"/>
                    </a:lnTo>
                    <a:close/>
                    <a:moveTo>
                      <a:pt x="737" y="458"/>
                    </a:moveTo>
                    <a:lnTo>
                      <a:pt x="708" y="458"/>
                    </a:lnTo>
                    <a:lnTo>
                      <a:pt x="708" y="424"/>
                    </a:lnTo>
                    <a:lnTo>
                      <a:pt x="737" y="424"/>
                    </a:lnTo>
                    <a:lnTo>
                      <a:pt x="737" y="458"/>
                    </a:lnTo>
                    <a:close/>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grpSp>
        <p:sp>
          <p:nvSpPr>
            <p:cNvPr id="573" name="Rectangle 572"/>
            <p:cNvSpPr/>
            <p:nvPr/>
          </p:nvSpPr>
          <p:spPr>
            <a:xfrm>
              <a:off x="4193333" y="2127578"/>
              <a:ext cx="639069" cy="647172"/>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p>
          </p:txBody>
        </p:sp>
      </p:grpSp>
      <p:sp>
        <p:nvSpPr>
          <p:cNvPr id="581" name="Text Box 30"/>
          <p:cNvSpPr txBox="1">
            <a:spLocks noChangeArrowheads="1"/>
          </p:cNvSpPr>
          <p:nvPr/>
        </p:nvSpPr>
        <p:spPr bwMode="auto">
          <a:xfrm>
            <a:off x="2894207" y="3973905"/>
            <a:ext cx="683563" cy="122033"/>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solidFill>
                  <a:schemeClr val="bg2">
                    <a:lumMod val="10000"/>
                  </a:schemeClr>
                </a:solidFill>
              </a:rPr>
              <a:t>VPN IPSec</a:t>
            </a:r>
          </a:p>
        </p:txBody>
      </p:sp>
      <p:cxnSp>
        <p:nvCxnSpPr>
          <p:cNvPr id="582" name="Straight Connector 581"/>
          <p:cNvCxnSpPr/>
          <p:nvPr/>
        </p:nvCxnSpPr>
        <p:spPr>
          <a:xfrm>
            <a:off x="1482243" y="3877742"/>
            <a:ext cx="815333" cy="0"/>
          </a:xfrm>
          <a:prstGeom prst="line">
            <a:avLst/>
          </a:prstGeom>
          <a:ln w="12700" cmpd="sng">
            <a:solidFill>
              <a:srgbClr val="5F5F5F"/>
            </a:solidFill>
            <a:miter lim="800000"/>
          </a:ln>
        </p:spPr>
        <p:style>
          <a:lnRef idx="1">
            <a:schemeClr val="accent1"/>
          </a:lnRef>
          <a:fillRef idx="0">
            <a:schemeClr val="accent1"/>
          </a:fillRef>
          <a:effectRef idx="0">
            <a:schemeClr val="accent1"/>
          </a:effectRef>
          <a:fontRef idx="minor">
            <a:schemeClr val="tx1"/>
          </a:fontRef>
        </p:style>
      </p:cxnSp>
      <p:sp>
        <p:nvSpPr>
          <p:cNvPr id="583" name="Rectangle 582"/>
          <p:cNvSpPr/>
          <p:nvPr/>
        </p:nvSpPr>
        <p:spPr>
          <a:xfrm>
            <a:off x="1083286" y="2717356"/>
            <a:ext cx="1752144" cy="1158436"/>
          </a:xfrm>
          <a:prstGeom prst="rect">
            <a:avLst/>
          </a:prstGeom>
          <a:noFill/>
          <a:ln w="19050">
            <a:solidFill>
              <a:schemeClr val="tx1"/>
            </a:solidFill>
            <a:prstDash val="solid"/>
          </a:ln>
          <a:effectLst/>
        </p:spPr>
        <p:style>
          <a:lnRef idx="1">
            <a:schemeClr val="accent1"/>
          </a:lnRef>
          <a:fillRef idx="3">
            <a:schemeClr val="accent1"/>
          </a:fillRef>
          <a:effectRef idx="2">
            <a:schemeClr val="accent1"/>
          </a:effectRef>
          <a:fontRef idx="minor">
            <a:schemeClr val="lt1"/>
          </a:fontRef>
        </p:style>
        <p:txBody>
          <a:bodyPr anchor="b"/>
          <a:lstStyle/>
          <a:p>
            <a:pPr fontAlgn="auto">
              <a:spcBef>
                <a:spcPts val="0"/>
              </a:spcBef>
              <a:spcAft>
                <a:spcPts val="0"/>
              </a:spcAft>
              <a:defRPr/>
            </a:pPr>
            <a:endParaRPr lang="en-US" sz="1200" b="1" dirty="0">
              <a:solidFill>
                <a:schemeClr val="tx1"/>
              </a:solidFill>
              <a:latin typeface="Calibri" charset="0"/>
              <a:ea typeface="Calibri" charset="0"/>
              <a:cs typeface="Calibri" charset="0"/>
            </a:endParaRPr>
          </a:p>
        </p:txBody>
      </p:sp>
      <p:grpSp>
        <p:nvGrpSpPr>
          <p:cNvPr id="584" name="Group 583"/>
          <p:cNvGrpSpPr/>
          <p:nvPr/>
        </p:nvGrpSpPr>
        <p:grpSpPr>
          <a:xfrm>
            <a:off x="1202191" y="2733121"/>
            <a:ext cx="638903" cy="1019031"/>
            <a:chOff x="4143850" y="4069093"/>
            <a:chExt cx="639069" cy="1019296"/>
          </a:xfrm>
        </p:grpSpPr>
        <p:grpSp>
          <p:nvGrpSpPr>
            <p:cNvPr id="585" name="Group 584"/>
            <p:cNvGrpSpPr/>
            <p:nvPr/>
          </p:nvGrpSpPr>
          <p:grpSpPr>
            <a:xfrm>
              <a:off x="4145193" y="4788087"/>
              <a:ext cx="636383" cy="209796"/>
              <a:chOff x="2971800" y="2860675"/>
              <a:chExt cx="1011238" cy="333375"/>
            </a:xfrm>
            <a:solidFill>
              <a:srgbClr val="5F5F5F"/>
            </a:solidFill>
          </p:grpSpPr>
          <p:grpSp>
            <p:nvGrpSpPr>
              <p:cNvPr id="600" name="Group 599"/>
              <p:cNvGrpSpPr/>
              <p:nvPr/>
            </p:nvGrpSpPr>
            <p:grpSpPr>
              <a:xfrm>
                <a:off x="3060700" y="2860675"/>
                <a:ext cx="827088" cy="127000"/>
                <a:chOff x="3060700" y="2860675"/>
                <a:chExt cx="827088" cy="127000"/>
              </a:xfrm>
              <a:grpFill/>
            </p:grpSpPr>
            <p:sp>
              <p:nvSpPr>
                <p:cNvPr id="612" name="Freeform 83"/>
                <p:cNvSpPr>
                  <a:spLocks noChangeArrowheads="1"/>
                </p:cNvSpPr>
                <p:nvPr/>
              </p:nvSpPr>
              <p:spPr bwMode="auto">
                <a:xfrm>
                  <a:off x="3060700" y="2860675"/>
                  <a:ext cx="101600" cy="125413"/>
                </a:xfrm>
                <a:custGeom>
                  <a:avLst/>
                  <a:gdLst>
                    <a:gd name="T0" fmla="*/ 206 w 283"/>
                    <a:gd name="T1" fmla="*/ 116 h 348"/>
                    <a:gd name="T2" fmla="*/ 152 w 283"/>
                    <a:gd name="T3" fmla="*/ 57 h 348"/>
                    <a:gd name="T4" fmla="*/ 76 w 283"/>
                    <a:gd name="T5" fmla="*/ 181 h 348"/>
                    <a:gd name="T6" fmla="*/ 147 w 283"/>
                    <a:gd name="T7" fmla="*/ 297 h 348"/>
                    <a:gd name="T8" fmla="*/ 206 w 283"/>
                    <a:gd name="T9" fmla="*/ 232 h 348"/>
                    <a:gd name="T10" fmla="*/ 282 w 283"/>
                    <a:gd name="T11" fmla="*/ 232 h 348"/>
                    <a:gd name="T12" fmla="*/ 251 w 283"/>
                    <a:gd name="T13" fmla="*/ 311 h 348"/>
                    <a:gd name="T14" fmla="*/ 152 w 283"/>
                    <a:gd name="T15" fmla="*/ 347 h 348"/>
                    <a:gd name="T16" fmla="*/ 0 w 283"/>
                    <a:gd name="T17" fmla="*/ 178 h 348"/>
                    <a:gd name="T18" fmla="*/ 152 w 283"/>
                    <a:gd name="T19" fmla="*/ 0 h 348"/>
                    <a:gd name="T20" fmla="*/ 277 w 283"/>
                    <a:gd name="T21" fmla="*/ 110 h 348"/>
                    <a:gd name="T22" fmla="*/ 206 w 283"/>
                    <a:gd name="T23" fmla="*/ 110 h 348"/>
                    <a:gd name="T24" fmla="*/ 206 w 283"/>
                    <a:gd name="T25" fmla="*/ 116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83" h="348">
                      <a:moveTo>
                        <a:pt x="206" y="116"/>
                      </a:moveTo>
                      <a:cubicBezTo>
                        <a:pt x="203" y="105"/>
                        <a:pt x="200" y="57"/>
                        <a:pt x="152" y="57"/>
                      </a:cubicBezTo>
                      <a:cubicBezTo>
                        <a:pt x="99" y="57"/>
                        <a:pt x="76" y="113"/>
                        <a:pt x="76" y="181"/>
                      </a:cubicBezTo>
                      <a:cubicBezTo>
                        <a:pt x="76" y="201"/>
                        <a:pt x="76" y="297"/>
                        <a:pt x="147" y="297"/>
                      </a:cubicBezTo>
                      <a:cubicBezTo>
                        <a:pt x="178" y="297"/>
                        <a:pt x="206" y="277"/>
                        <a:pt x="206" y="232"/>
                      </a:cubicBezTo>
                      <a:lnTo>
                        <a:pt x="282" y="232"/>
                      </a:lnTo>
                      <a:cubicBezTo>
                        <a:pt x="279" y="251"/>
                        <a:pt x="279" y="283"/>
                        <a:pt x="251" y="311"/>
                      </a:cubicBezTo>
                      <a:cubicBezTo>
                        <a:pt x="220" y="342"/>
                        <a:pt x="184" y="347"/>
                        <a:pt x="152" y="347"/>
                      </a:cubicBezTo>
                      <a:cubicBezTo>
                        <a:pt x="37" y="347"/>
                        <a:pt x="0" y="263"/>
                        <a:pt x="0" y="178"/>
                      </a:cubicBezTo>
                      <a:cubicBezTo>
                        <a:pt x="0" y="71"/>
                        <a:pt x="59" y="0"/>
                        <a:pt x="152" y="0"/>
                      </a:cubicBezTo>
                      <a:cubicBezTo>
                        <a:pt x="226" y="0"/>
                        <a:pt x="277" y="45"/>
                        <a:pt x="277" y="110"/>
                      </a:cubicBezTo>
                      <a:lnTo>
                        <a:pt x="206" y="110"/>
                      </a:lnTo>
                      <a:lnTo>
                        <a:pt x="206" y="116"/>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13" name="Freeform 84"/>
                <p:cNvSpPr>
                  <a:spLocks noChangeArrowheads="1"/>
                </p:cNvSpPr>
                <p:nvPr/>
              </p:nvSpPr>
              <p:spPr bwMode="auto">
                <a:xfrm>
                  <a:off x="3186113" y="2898775"/>
                  <a:ext cx="80962" cy="87313"/>
                </a:xfrm>
                <a:custGeom>
                  <a:avLst/>
                  <a:gdLst>
                    <a:gd name="T0" fmla="*/ 68 w 224"/>
                    <a:gd name="T1" fmla="*/ 3 h 241"/>
                    <a:gd name="T2" fmla="*/ 68 w 224"/>
                    <a:gd name="T3" fmla="*/ 141 h 241"/>
                    <a:gd name="T4" fmla="*/ 105 w 224"/>
                    <a:gd name="T5" fmla="*/ 192 h 241"/>
                    <a:gd name="T6" fmla="*/ 150 w 224"/>
                    <a:gd name="T7" fmla="*/ 118 h 241"/>
                    <a:gd name="T8" fmla="*/ 150 w 224"/>
                    <a:gd name="T9" fmla="*/ 0 h 241"/>
                    <a:gd name="T10" fmla="*/ 220 w 224"/>
                    <a:gd name="T11" fmla="*/ 0 h 241"/>
                    <a:gd name="T12" fmla="*/ 220 w 224"/>
                    <a:gd name="T13" fmla="*/ 155 h 241"/>
                    <a:gd name="T14" fmla="*/ 220 w 224"/>
                    <a:gd name="T15" fmla="*/ 217 h 241"/>
                    <a:gd name="T16" fmla="*/ 223 w 224"/>
                    <a:gd name="T17" fmla="*/ 234 h 241"/>
                    <a:gd name="T18" fmla="*/ 155 w 224"/>
                    <a:gd name="T19" fmla="*/ 234 h 241"/>
                    <a:gd name="T20" fmla="*/ 153 w 224"/>
                    <a:gd name="T21" fmla="*/ 203 h 241"/>
                    <a:gd name="T22" fmla="*/ 85 w 224"/>
                    <a:gd name="T23" fmla="*/ 240 h 241"/>
                    <a:gd name="T24" fmla="*/ 14 w 224"/>
                    <a:gd name="T25" fmla="*/ 209 h 241"/>
                    <a:gd name="T26" fmla="*/ 0 w 224"/>
                    <a:gd name="T27" fmla="*/ 146 h 241"/>
                    <a:gd name="T28" fmla="*/ 0 w 224"/>
                    <a:gd name="T29" fmla="*/ 0 h 241"/>
                    <a:gd name="T30" fmla="*/ 68 w 224"/>
                    <a:gd name="T31" fmla="*/ 0 h 241"/>
                    <a:gd name="T32" fmla="*/ 68 w 224"/>
                    <a:gd name="T33" fmla="*/ 3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4" h="241">
                      <a:moveTo>
                        <a:pt x="68" y="3"/>
                      </a:moveTo>
                      <a:lnTo>
                        <a:pt x="68" y="141"/>
                      </a:lnTo>
                      <a:cubicBezTo>
                        <a:pt x="68" y="161"/>
                        <a:pt x="68" y="192"/>
                        <a:pt x="105" y="192"/>
                      </a:cubicBezTo>
                      <a:cubicBezTo>
                        <a:pt x="150" y="192"/>
                        <a:pt x="150" y="158"/>
                        <a:pt x="150" y="118"/>
                      </a:cubicBezTo>
                      <a:lnTo>
                        <a:pt x="150" y="0"/>
                      </a:lnTo>
                      <a:lnTo>
                        <a:pt x="220" y="0"/>
                      </a:lnTo>
                      <a:lnTo>
                        <a:pt x="220" y="155"/>
                      </a:lnTo>
                      <a:cubicBezTo>
                        <a:pt x="220" y="206"/>
                        <a:pt x="220" y="211"/>
                        <a:pt x="220" y="217"/>
                      </a:cubicBezTo>
                      <a:cubicBezTo>
                        <a:pt x="220" y="223"/>
                        <a:pt x="220" y="228"/>
                        <a:pt x="223" y="234"/>
                      </a:cubicBezTo>
                      <a:lnTo>
                        <a:pt x="155" y="234"/>
                      </a:lnTo>
                      <a:lnTo>
                        <a:pt x="153" y="203"/>
                      </a:lnTo>
                      <a:cubicBezTo>
                        <a:pt x="147" y="214"/>
                        <a:pt x="127" y="240"/>
                        <a:pt x="85" y="240"/>
                      </a:cubicBezTo>
                      <a:cubicBezTo>
                        <a:pt x="54" y="240"/>
                        <a:pt x="28" y="225"/>
                        <a:pt x="14" y="209"/>
                      </a:cubicBezTo>
                      <a:cubicBezTo>
                        <a:pt x="0" y="189"/>
                        <a:pt x="0" y="158"/>
                        <a:pt x="0" y="146"/>
                      </a:cubicBezTo>
                      <a:lnTo>
                        <a:pt x="0" y="0"/>
                      </a:lnTo>
                      <a:lnTo>
                        <a:pt x="68" y="0"/>
                      </a:lnTo>
                      <a:lnTo>
                        <a:pt x="68" y="3"/>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14" name="Freeform 85"/>
                <p:cNvSpPr>
                  <a:spLocks noChangeArrowheads="1"/>
                </p:cNvSpPr>
                <p:nvPr/>
              </p:nvSpPr>
              <p:spPr bwMode="auto">
                <a:xfrm>
                  <a:off x="3290888" y="2898775"/>
                  <a:ext cx="73025" cy="88900"/>
                </a:xfrm>
                <a:custGeom>
                  <a:avLst/>
                  <a:gdLst>
                    <a:gd name="T0" fmla="*/ 65 w 204"/>
                    <a:gd name="T1" fmla="*/ 172 h 249"/>
                    <a:gd name="T2" fmla="*/ 104 w 204"/>
                    <a:gd name="T3" fmla="*/ 203 h 249"/>
                    <a:gd name="T4" fmla="*/ 141 w 204"/>
                    <a:gd name="T5" fmla="*/ 175 h 249"/>
                    <a:gd name="T6" fmla="*/ 107 w 204"/>
                    <a:gd name="T7" fmla="*/ 149 h 249"/>
                    <a:gd name="T8" fmla="*/ 65 w 204"/>
                    <a:gd name="T9" fmla="*/ 138 h 249"/>
                    <a:gd name="T10" fmla="*/ 6 w 204"/>
                    <a:gd name="T11" fmla="*/ 73 h 249"/>
                    <a:gd name="T12" fmla="*/ 107 w 204"/>
                    <a:gd name="T13" fmla="*/ 0 h 249"/>
                    <a:gd name="T14" fmla="*/ 197 w 204"/>
                    <a:gd name="T15" fmla="*/ 70 h 249"/>
                    <a:gd name="T16" fmla="*/ 135 w 204"/>
                    <a:gd name="T17" fmla="*/ 70 h 249"/>
                    <a:gd name="T18" fmla="*/ 101 w 204"/>
                    <a:gd name="T19" fmla="*/ 42 h 249"/>
                    <a:gd name="T20" fmla="*/ 68 w 204"/>
                    <a:gd name="T21" fmla="*/ 65 h 249"/>
                    <a:gd name="T22" fmla="*/ 99 w 204"/>
                    <a:gd name="T23" fmla="*/ 90 h 249"/>
                    <a:gd name="T24" fmla="*/ 141 w 204"/>
                    <a:gd name="T25" fmla="*/ 101 h 249"/>
                    <a:gd name="T26" fmla="*/ 203 w 204"/>
                    <a:gd name="T27" fmla="*/ 166 h 249"/>
                    <a:gd name="T28" fmla="*/ 96 w 204"/>
                    <a:gd name="T29" fmla="*/ 248 h 249"/>
                    <a:gd name="T30" fmla="*/ 17 w 204"/>
                    <a:gd name="T31" fmla="*/ 220 h 249"/>
                    <a:gd name="T32" fmla="*/ 0 w 204"/>
                    <a:gd name="T33" fmla="*/ 175 h 249"/>
                    <a:gd name="T34" fmla="*/ 65 w 204"/>
                    <a:gd name="T35" fmla="*/ 175 h 249"/>
                    <a:gd name="T36" fmla="*/ 65 w 204"/>
                    <a:gd name="T37" fmla="*/ 17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4" h="249">
                      <a:moveTo>
                        <a:pt x="65" y="172"/>
                      </a:moveTo>
                      <a:cubicBezTo>
                        <a:pt x="65" y="186"/>
                        <a:pt x="76" y="203"/>
                        <a:pt x="104" y="203"/>
                      </a:cubicBezTo>
                      <a:cubicBezTo>
                        <a:pt x="130" y="203"/>
                        <a:pt x="141" y="189"/>
                        <a:pt x="141" y="175"/>
                      </a:cubicBezTo>
                      <a:cubicBezTo>
                        <a:pt x="141" y="164"/>
                        <a:pt x="135" y="155"/>
                        <a:pt x="107" y="149"/>
                      </a:cubicBezTo>
                      <a:lnTo>
                        <a:pt x="65" y="138"/>
                      </a:lnTo>
                      <a:cubicBezTo>
                        <a:pt x="45" y="133"/>
                        <a:pt x="6" y="121"/>
                        <a:pt x="6" y="73"/>
                      </a:cubicBezTo>
                      <a:cubicBezTo>
                        <a:pt x="6" y="28"/>
                        <a:pt x="48" y="0"/>
                        <a:pt x="107" y="0"/>
                      </a:cubicBezTo>
                      <a:cubicBezTo>
                        <a:pt x="155" y="0"/>
                        <a:pt x="195" y="22"/>
                        <a:pt x="197" y="70"/>
                      </a:cubicBezTo>
                      <a:lnTo>
                        <a:pt x="135" y="70"/>
                      </a:lnTo>
                      <a:cubicBezTo>
                        <a:pt x="132" y="45"/>
                        <a:pt x="113" y="42"/>
                        <a:pt x="101" y="42"/>
                      </a:cubicBezTo>
                      <a:cubicBezTo>
                        <a:pt x="82" y="42"/>
                        <a:pt x="68" y="51"/>
                        <a:pt x="68" y="65"/>
                      </a:cubicBezTo>
                      <a:cubicBezTo>
                        <a:pt x="68" y="82"/>
                        <a:pt x="79" y="85"/>
                        <a:pt x="99" y="90"/>
                      </a:cubicBezTo>
                      <a:lnTo>
                        <a:pt x="141" y="101"/>
                      </a:lnTo>
                      <a:cubicBezTo>
                        <a:pt x="183" y="113"/>
                        <a:pt x="203" y="135"/>
                        <a:pt x="203" y="166"/>
                      </a:cubicBezTo>
                      <a:cubicBezTo>
                        <a:pt x="203" y="206"/>
                        <a:pt x="169" y="248"/>
                        <a:pt x="96" y="248"/>
                      </a:cubicBezTo>
                      <a:cubicBezTo>
                        <a:pt x="65" y="248"/>
                        <a:pt x="37" y="243"/>
                        <a:pt x="17" y="220"/>
                      </a:cubicBezTo>
                      <a:cubicBezTo>
                        <a:pt x="3" y="203"/>
                        <a:pt x="0" y="186"/>
                        <a:pt x="0" y="175"/>
                      </a:cubicBezTo>
                      <a:lnTo>
                        <a:pt x="65" y="175"/>
                      </a:lnTo>
                      <a:lnTo>
                        <a:pt x="65" y="172"/>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15" name="Freeform 86"/>
                <p:cNvSpPr>
                  <a:spLocks noChangeArrowheads="1"/>
                </p:cNvSpPr>
                <p:nvPr/>
              </p:nvSpPr>
              <p:spPr bwMode="auto">
                <a:xfrm>
                  <a:off x="3378200" y="2874963"/>
                  <a:ext cx="61913" cy="111125"/>
                </a:xfrm>
                <a:custGeom>
                  <a:avLst/>
                  <a:gdLst>
                    <a:gd name="T0" fmla="*/ 169 w 170"/>
                    <a:gd name="T1" fmla="*/ 299 h 308"/>
                    <a:gd name="T2" fmla="*/ 115 w 170"/>
                    <a:gd name="T3" fmla="*/ 307 h 308"/>
                    <a:gd name="T4" fmla="*/ 45 w 170"/>
                    <a:gd name="T5" fmla="*/ 245 h 308"/>
                    <a:gd name="T6" fmla="*/ 45 w 170"/>
                    <a:gd name="T7" fmla="*/ 116 h 308"/>
                    <a:gd name="T8" fmla="*/ 0 w 170"/>
                    <a:gd name="T9" fmla="*/ 116 h 308"/>
                    <a:gd name="T10" fmla="*/ 0 w 170"/>
                    <a:gd name="T11" fmla="*/ 70 h 308"/>
                    <a:gd name="T12" fmla="*/ 45 w 170"/>
                    <a:gd name="T13" fmla="*/ 70 h 308"/>
                    <a:gd name="T14" fmla="*/ 45 w 170"/>
                    <a:gd name="T15" fmla="*/ 25 h 308"/>
                    <a:gd name="T16" fmla="*/ 113 w 170"/>
                    <a:gd name="T17" fmla="*/ 0 h 308"/>
                    <a:gd name="T18" fmla="*/ 113 w 170"/>
                    <a:gd name="T19" fmla="*/ 70 h 308"/>
                    <a:gd name="T20" fmla="*/ 169 w 170"/>
                    <a:gd name="T21" fmla="*/ 70 h 308"/>
                    <a:gd name="T22" fmla="*/ 169 w 170"/>
                    <a:gd name="T23" fmla="*/ 116 h 308"/>
                    <a:gd name="T24" fmla="*/ 113 w 170"/>
                    <a:gd name="T25" fmla="*/ 116 h 308"/>
                    <a:gd name="T26" fmla="*/ 113 w 170"/>
                    <a:gd name="T27" fmla="*/ 220 h 308"/>
                    <a:gd name="T28" fmla="*/ 144 w 170"/>
                    <a:gd name="T29" fmla="*/ 254 h 308"/>
                    <a:gd name="T30" fmla="*/ 166 w 170"/>
                    <a:gd name="T31" fmla="*/ 254 h 308"/>
                    <a:gd name="T32" fmla="*/ 166 w 170"/>
                    <a:gd name="T33" fmla="*/ 299 h 308"/>
                    <a:gd name="T34" fmla="*/ 169 w 170"/>
                    <a:gd name="T35" fmla="*/ 299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0" h="308">
                      <a:moveTo>
                        <a:pt x="169" y="299"/>
                      </a:moveTo>
                      <a:cubicBezTo>
                        <a:pt x="146" y="305"/>
                        <a:pt x="127" y="307"/>
                        <a:pt x="115" y="307"/>
                      </a:cubicBezTo>
                      <a:cubicBezTo>
                        <a:pt x="45" y="307"/>
                        <a:pt x="45" y="265"/>
                        <a:pt x="45" y="245"/>
                      </a:cubicBezTo>
                      <a:lnTo>
                        <a:pt x="45" y="116"/>
                      </a:lnTo>
                      <a:lnTo>
                        <a:pt x="0" y="116"/>
                      </a:lnTo>
                      <a:lnTo>
                        <a:pt x="0" y="70"/>
                      </a:lnTo>
                      <a:lnTo>
                        <a:pt x="45" y="70"/>
                      </a:lnTo>
                      <a:lnTo>
                        <a:pt x="45" y="25"/>
                      </a:lnTo>
                      <a:lnTo>
                        <a:pt x="113" y="0"/>
                      </a:lnTo>
                      <a:lnTo>
                        <a:pt x="113" y="70"/>
                      </a:lnTo>
                      <a:lnTo>
                        <a:pt x="169" y="70"/>
                      </a:lnTo>
                      <a:lnTo>
                        <a:pt x="169" y="116"/>
                      </a:lnTo>
                      <a:lnTo>
                        <a:pt x="113" y="116"/>
                      </a:lnTo>
                      <a:lnTo>
                        <a:pt x="113" y="220"/>
                      </a:lnTo>
                      <a:cubicBezTo>
                        <a:pt x="113" y="243"/>
                        <a:pt x="113" y="254"/>
                        <a:pt x="144" y="254"/>
                      </a:cubicBezTo>
                      <a:cubicBezTo>
                        <a:pt x="155" y="254"/>
                        <a:pt x="158" y="254"/>
                        <a:pt x="166" y="254"/>
                      </a:cubicBezTo>
                      <a:lnTo>
                        <a:pt x="166" y="299"/>
                      </a:lnTo>
                      <a:lnTo>
                        <a:pt x="169" y="29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16" name="Freeform 87"/>
                <p:cNvSpPr>
                  <a:spLocks noChangeArrowheads="1"/>
                </p:cNvSpPr>
                <p:nvPr/>
              </p:nvSpPr>
              <p:spPr bwMode="auto">
                <a:xfrm>
                  <a:off x="3454400" y="2898775"/>
                  <a:ext cx="87313" cy="88900"/>
                </a:xfrm>
                <a:custGeom>
                  <a:avLst/>
                  <a:gdLst>
                    <a:gd name="T0" fmla="*/ 122 w 244"/>
                    <a:gd name="T1" fmla="*/ 0 h 249"/>
                    <a:gd name="T2" fmla="*/ 243 w 244"/>
                    <a:gd name="T3" fmla="*/ 124 h 249"/>
                    <a:gd name="T4" fmla="*/ 119 w 244"/>
                    <a:gd name="T5" fmla="*/ 248 h 249"/>
                    <a:gd name="T6" fmla="*/ 0 w 244"/>
                    <a:gd name="T7" fmla="*/ 124 h 249"/>
                    <a:gd name="T8" fmla="*/ 122 w 244"/>
                    <a:gd name="T9" fmla="*/ 0 h 249"/>
                    <a:gd name="T10" fmla="*/ 122 w 244"/>
                    <a:gd name="T11" fmla="*/ 200 h 249"/>
                    <a:gd name="T12" fmla="*/ 172 w 244"/>
                    <a:gd name="T13" fmla="*/ 121 h 249"/>
                    <a:gd name="T14" fmla="*/ 122 w 244"/>
                    <a:gd name="T15" fmla="*/ 48 h 249"/>
                    <a:gd name="T16" fmla="*/ 71 w 244"/>
                    <a:gd name="T17" fmla="*/ 127 h 249"/>
                    <a:gd name="T18" fmla="*/ 122 w 244"/>
                    <a:gd name="T19" fmla="*/ 200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4" h="249">
                      <a:moveTo>
                        <a:pt x="122" y="0"/>
                      </a:moveTo>
                      <a:cubicBezTo>
                        <a:pt x="206" y="0"/>
                        <a:pt x="243" y="56"/>
                        <a:pt x="243" y="124"/>
                      </a:cubicBezTo>
                      <a:cubicBezTo>
                        <a:pt x="243" y="189"/>
                        <a:pt x="206" y="248"/>
                        <a:pt x="119" y="248"/>
                      </a:cubicBezTo>
                      <a:cubicBezTo>
                        <a:pt x="51" y="248"/>
                        <a:pt x="0" y="206"/>
                        <a:pt x="0" y="124"/>
                      </a:cubicBezTo>
                      <a:cubicBezTo>
                        <a:pt x="0" y="68"/>
                        <a:pt x="28" y="0"/>
                        <a:pt x="122" y="0"/>
                      </a:cubicBezTo>
                      <a:close/>
                      <a:moveTo>
                        <a:pt x="122" y="200"/>
                      </a:moveTo>
                      <a:cubicBezTo>
                        <a:pt x="153" y="200"/>
                        <a:pt x="172" y="183"/>
                        <a:pt x="172" y="121"/>
                      </a:cubicBezTo>
                      <a:cubicBezTo>
                        <a:pt x="172" y="90"/>
                        <a:pt x="167" y="48"/>
                        <a:pt x="122" y="48"/>
                      </a:cubicBezTo>
                      <a:cubicBezTo>
                        <a:pt x="71" y="48"/>
                        <a:pt x="71" y="107"/>
                        <a:pt x="71" y="127"/>
                      </a:cubicBezTo>
                      <a:cubicBezTo>
                        <a:pt x="71" y="178"/>
                        <a:pt x="88" y="200"/>
                        <a:pt x="122" y="200"/>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17" name="Freeform 88"/>
                <p:cNvSpPr>
                  <a:spLocks noChangeArrowheads="1"/>
                </p:cNvSpPr>
                <p:nvPr/>
              </p:nvSpPr>
              <p:spPr bwMode="auto">
                <a:xfrm>
                  <a:off x="3568700" y="2898775"/>
                  <a:ext cx="134938" cy="88900"/>
                </a:xfrm>
                <a:custGeom>
                  <a:avLst/>
                  <a:gdLst>
                    <a:gd name="T0" fmla="*/ 3 w 377"/>
                    <a:gd name="T1" fmla="*/ 51 h 246"/>
                    <a:gd name="T2" fmla="*/ 0 w 377"/>
                    <a:gd name="T3" fmla="*/ 6 h 246"/>
                    <a:gd name="T4" fmla="*/ 68 w 377"/>
                    <a:gd name="T5" fmla="*/ 6 h 246"/>
                    <a:gd name="T6" fmla="*/ 71 w 377"/>
                    <a:gd name="T7" fmla="*/ 37 h 246"/>
                    <a:gd name="T8" fmla="*/ 144 w 377"/>
                    <a:gd name="T9" fmla="*/ 0 h 246"/>
                    <a:gd name="T10" fmla="*/ 218 w 377"/>
                    <a:gd name="T11" fmla="*/ 45 h 246"/>
                    <a:gd name="T12" fmla="*/ 294 w 377"/>
                    <a:gd name="T13" fmla="*/ 3 h 246"/>
                    <a:gd name="T14" fmla="*/ 364 w 377"/>
                    <a:gd name="T15" fmla="*/ 39 h 246"/>
                    <a:gd name="T16" fmla="*/ 376 w 377"/>
                    <a:gd name="T17" fmla="*/ 110 h 246"/>
                    <a:gd name="T18" fmla="*/ 376 w 377"/>
                    <a:gd name="T19" fmla="*/ 243 h 246"/>
                    <a:gd name="T20" fmla="*/ 305 w 377"/>
                    <a:gd name="T21" fmla="*/ 243 h 246"/>
                    <a:gd name="T22" fmla="*/ 305 w 377"/>
                    <a:gd name="T23" fmla="*/ 104 h 246"/>
                    <a:gd name="T24" fmla="*/ 266 w 377"/>
                    <a:gd name="T25" fmla="*/ 51 h 246"/>
                    <a:gd name="T26" fmla="*/ 223 w 377"/>
                    <a:gd name="T27" fmla="*/ 124 h 246"/>
                    <a:gd name="T28" fmla="*/ 223 w 377"/>
                    <a:gd name="T29" fmla="*/ 243 h 246"/>
                    <a:gd name="T30" fmla="*/ 153 w 377"/>
                    <a:gd name="T31" fmla="*/ 243 h 246"/>
                    <a:gd name="T32" fmla="*/ 153 w 377"/>
                    <a:gd name="T33" fmla="*/ 104 h 246"/>
                    <a:gd name="T34" fmla="*/ 113 w 377"/>
                    <a:gd name="T35" fmla="*/ 54 h 246"/>
                    <a:gd name="T36" fmla="*/ 71 w 377"/>
                    <a:gd name="T37" fmla="*/ 107 h 246"/>
                    <a:gd name="T38" fmla="*/ 71 w 377"/>
                    <a:gd name="T39" fmla="*/ 245 h 246"/>
                    <a:gd name="T40" fmla="*/ 0 w 377"/>
                    <a:gd name="T41" fmla="*/ 245 h 246"/>
                    <a:gd name="T42" fmla="*/ 0 w 377"/>
                    <a:gd name="T43" fmla="*/ 51 h 246"/>
                    <a:gd name="T44" fmla="*/ 3 w 377"/>
                    <a:gd name="T45" fmla="*/ 51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77" h="246">
                      <a:moveTo>
                        <a:pt x="3" y="51"/>
                      </a:moveTo>
                      <a:cubicBezTo>
                        <a:pt x="3" y="37"/>
                        <a:pt x="3" y="22"/>
                        <a:pt x="0" y="6"/>
                      </a:cubicBezTo>
                      <a:lnTo>
                        <a:pt x="68" y="6"/>
                      </a:lnTo>
                      <a:lnTo>
                        <a:pt x="71" y="37"/>
                      </a:lnTo>
                      <a:cubicBezTo>
                        <a:pt x="79" y="25"/>
                        <a:pt x="96" y="0"/>
                        <a:pt x="144" y="0"/>
                      </a:cubicBezTo>
                      <a:cubicBezTo>
                        <a:pt x="198" y="0"/>
                        <a:pt x="212" y="34"/>
                        <a:pt x="218" y="45"/>
                      </a:cubicBezTo>
                      <a:cubicBezTo>
                        <a:pt x="237" y="8"/>
                        <a:pt x="268" y="3"/>
                        <a:pt x="294" y="3"/>
                      </a:cubicBezTo>
                      <a:cubicBezTo>
                        <a:pt x="342" y="3"/>
                        <a:pt x="359" y="31"/>
                        <a:pt x="364" y="39"/>
                      </a:cubicBezTo>
                      <a:cubicBezTo>
                        <a:pt x="376" y="59"/>
                        <a:pt x="376" y="87"/>
                        <a:pt x="376" y="110"/>
                      </a:cubicBezTo>
                      <a:lnTo>
                        <a:pt x="376" y="243"/>
                      </a:lnTo>
                      <a:lnTo>
                        <a:pt x="305" y="243"/>
                      </a:lnTo>
                      <a:lnTo>
                        <a:pt x="305" y="104"/>
                      </a:lnTo>
                      <a:cubicBezTo>
                        <a:pt x="305" y="79"/>
                        <a:pt x="302" y="51"/>
                        <a:pt x="266" y="51"/>
                      </a:cubicBezTo>
                      <a:cubicBezTo>
                        <a:pt x="223" y="51"/>
                        <a:pt x="223" y="90"/>
                        <a:pt x="223" y="124"/>
                      </a:cubicBezTo>
                      <a:lnTo>
                        <a:pt x="223" y="243"/>
                      </a:lnTo>
                      <a:lnTo>
                        <a:pt x="153" y="243"/>
                      </a:lnTo>
                      <a:lnTo>
                        <a:pt x="153" y="104"/>
                      </a:lnTo>
                      <a:cubicBezTo>
                        <a:pt x="153" y="87"/>
                        <a:pt x="153" y="54"/>
                        <a:pt x="113" y="54"/>
                      </a:cubicBezTo>
                      <a:cubicBezTo>
                        <a:pt x="71" y="54"/>
                        <a:pt x="71" y="90"/>
                        <a:pt x="71" y="107"/>
                      </a:cubicBezTo>
                      <a:lnTo>
                        <a:pt x="71" y="245"/>
                      </a:lnTo>
                      <a:lnTo>
                        <a:pt x="0" y="245"/>
                      </a:lnTo>
                      <a:lnTo>
                        <a:pt x="0" y="51"/>
                      </a:lnTo>
                      <a:lnTo>
                        <a:pt x="3" y="51"/>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18" name="Freeform 89"/>
                <p:cNvSpPr>
                  <a:spLocks noChangeArrowheads="1"/>
                </p:cNvSpPr>
                <p:nvPr/>
              </p:nvSpPr>
              <p:spPr bwMode="auto">
                <a:xfrm>
                  <a:off x="3730625" y="2898775"/>
                  <a:ext cx="80963" cy="88900"/>
                </a:xfrm>
                <a:custGeom>
                  <a:avLst/>
                  <a:gdLst>
                    <a:gd name="T0" fmla="*/ 116 w 227"/>
                    <a:gd name="T1" fmla="*/ 203 h 249"/>
                    <a:gd name="T2" fmla="*/ 155 w 227"/>
                    <a:gd name="T3" fmla="*/ 169 h 249"/>
                    <a:gd name="T4" fmla="*/ 217 w 227"/>
                    <a:gd name="T5" fmla="*/ 169 h 249"/>
                    <a:gd name="T6" fmla="*/ 195 w 227"/>
                    <a:gd name="T7" fmla="*/ 220 h 249"/>
                    <a:gd name="T8" fmla="*/ 113 w 227"/>
                    <a:gd name="T9" fmla="*/ 248 h 249"/>
                    <a:gd name="T10" fmla="*/ 31 w 227"/>
                    <a:gd name="T11" fmla="*/ 220 h 249"/>
                    <a:gd name="T12" fmla="*/ 0 w 227"/>
                    <a:gd name="T13" fmla="*/ 130 h 249"/>
                    <a:gd name="T14" fmla="*/ 48 w 227"/>
                    <a:gd name="T15" fmla="*/ 20 h 249"/>
                    <a:gd name="T16" fmla="*/ 113 w 227"/>
                    <a:gd name="T17" fmla="*/ 0 h 249"/>
                    <a:gd name="T18" fmla="*/ 209 w 227"/>
                    <a:gd name="T19" fmla="*/ 56 h 249"/>
                    <a:gd name="T20" fmla="*/ 223 w 227"/>
                    <a:gd name="T21" fmla="*/ 141 h 249"/>
                    <a:gd name="T22" fmla="*/ 68 w 227"/>
                    <a:gd name="T23" fmla="*/ 141 h 249"/>
                    <a:gd name="T24" fmla="*/ 116 w 227"/>
                    <a:gd name="T25" fmla="*/ 203 h 249"/>
                    <a:gd name="T26" fmla="*/ 155 w 227"/>
                    <a:gd name="T27" fmla="*/ 99 h 249"/>
                    <a:gd name="T28" fmla="*/ 116 w 227"/>
                    <a:gd name="T29" fmla="*/ 45 h 249"/>
                    <a:gd name="T30" fmla="*/ 71 w 227"/>
                    <a:gd name="T31" fmla="*/ 99 h 249"/>
                    <a:gd name="T32" fmla="*/ 155 w 227"/>
                    <a:gd name="T33" fmla="*/ 99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7" h="249">
                      <a:moveTo>
                        <a:pt x="116" y="203"/>
                      </a:moveTo>
                      <a:cubicBezTo>
                        <a:pt x="133" y="203"/>
                        <a:pt x="150" y="197"/>
                        <a:pt x="155" y="169"/>
                      </a:cubicBezTo>
                      <a:lnTo>
                        <a:pt x="217" y="169"/>
                      </a:lnTo>
                      <a:cubicBezTo>
                        <a:pt x="217" y="181"/>
                        <a:pt x="214" y="200"/>
                        <a:pt x="195" y="220"/>
                      </a:cubicBezTo>
                      <a:cubicBezTo>
                        <a:pt x="178" y="237"/>
                        <a:pt x="147" y="248"/>
                        <a:pt x="113" y="248"/>
                      </a:cubicBezTo>
                      <a:cubicBezTo>
                        <a:pt x="93" y="248"/>
                        <a:pt x="54" y="245"/>
                        <a:pt x="31" y="220"/>
                      </a:cubicBezTo>
                      <a:cubicBezTo>
                        <a:pt x="8" y="197"/>
                        <a:pt x="0" y="166"/>
                        <a:pt x="0" y="130"/>
                      </a:cubicBezTo>
                      <a:cubicBezTo>
                        <a:pt x="0" y="93"/>
                        <a:pt x="8" y="45"/>
                        <a:pt x="48" y="20"/>
                      </a:cubicBezTo>
                      <a:cubicBezTo>
                        <a:pt x="65" y="8"/>
                        <a:pt x="87" y="0"/>
                        <a:pt x="113" y="0"/>
                      </a:cubicBezTo>
                      <a:cubicBezTo>
                        <a:pt x="147" y="0"/>
                        <a:pt x="186" y="14"/>
                        <a:pt x="209" y="56"/>
                      </a:cubicBezTo>
                      <a:cubicBezTo>
                        <a:pt x="226" y="87"/>
                        <a:pt x="223" y="124"/>
                        <a:pt x="223" y="141"/>
                      </a:cubicBezTo>
                      <a:lnTo>
                        <a:pt x="68" y="141"/>
                      </a:lnTo>
                      <a:cubicBezTo>
                        <a:pt x="68" y="155"/>
                        <a:pt x="68" y="203"/>
                        <a:pt x="116" y="203"/>
                      </a:cubicBezTo>
                      <a:close/>
                      <a:moveTo>
                        <a:pt x="155" y="99"/>
                      </a:moveTo>
                      <a:cubicBezTo>
                        <a:pt x="155" y="87"/>
                        <a:pt x="155" y="45"/>
                        <a:pt x="116" y="45"/>
                      </a:cubicBezTo>
                      <a:cubicBezTo>
                        <a:pt x="85" y="45"/>
                        <a:pt x="73" y="70"/>
                        <a:pt x="71" y="99"/>
                      </a:cubicBezTo>
                      <a:lnTo>
                        <a:pt x="155" y="99"/>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19" name="Freeform 90"/>
                <p:cNvSpPr>
                  <a:spLocks noChangeArrowheads="1"/>
                </p:cNvSpPr>
                <p:nvPr/>
              </p:nvSpPr>
              <p:spPr bwMode="auto">
                <a:xfrm>
                  <a:off x="3835400" y="2898775"/>
                  <a:ext cx="52388" cy="87313"/>
                </a:xfrm>
                <a:custGeom>
                  <a:avLst/>
                  <a:gdLst>
                    <a:gd name="T0" fmla="*/ 2 w 145"/>
                    <a:gd name="T1" fmla="*/ 62 h 241"/>
                    <a:gd name="T2" fmla="*/ 0 w 145"/>
                    <a:gd name="T3" fmla="*/ 3 h 241"/>
                    <a:gd name="T4" fmla="*/ 65 w 145"/>
                    <a:gd name="T5" fmla="*/ 3 h 241"/>
                    <a:gd name="T6" fmla="*/ 65 w 145"/>
                    <a:gd name="T7" fmla="*/ 48 h 241"/>
                    <a:gd name="T8" fmla="*/ 144 w 145"/>
                    <a:gd name="T9" fmla="*/ 3 h 241"/>
                    <a:gd name="T10" fmla="*/ 144 w 145"/>
                    <a:gd name="T11" fmla="*/ 65 h 241"/>
                    <a:gd name="T12" fmla="*/ 70 w 145"/>
                    <a:gd name="T13" fmla="*/ 124 h 241"/>
                    <a:gd name="T14" fmla="*/ 70 w 145"/>
                    <a:gd name="T15" fmla="*/ 240 h 241"/>
                    <a:gd name="T16" fmla="*/ 2 w 145"/>
                    <a:gd name="T17" fmla="*/ 240 h 241"/>
                    <a:gd name="T18" fmla="*/ 2 w 145"/>
                    <a:gd name="T19" fmla="*/ 62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5" h="241">
                      <a:moveTo>
                        <a:pt x="2" y="62"/>
                      </a:moveTo>
                      <a:cubicBezTo>
                        <a:pt x="2" y="51"/>
                        <a:pt x="0" y="17"/>
                        <a:pt x="0" y="3"/>
                      </a:cubicBezTo>
                      <a:lnTo>
                        <a:pt x="65" y="3"/>
                      </a:lnTo>
                      <a:lnTo>
                        <a:pt x="65" y="48"/>
                      </a:lnTo>
                      <a:cubicBezTo>
                        <a:pt x="73" y="28"/>
                        <a:pt x="90" y="0"/>
                        <a:pt x="144" y="3"/>
                      </a:cubicBezTo>
                      <a:lnTo>
                        <a:pt x="144" y="65"/>
                      </a:lnTo>
                      <a:cubicBezTo>
                        <a:pt x="73" y="59"/>
                        <a:pt x="70" y="93"/>
                        <a:pt x="70" y="124"/>
                      </a:cubicBezTo>
                      <a:lnTo>
                        <a:pt x="70" y="240"/>
                      </a:lnTo>
                      <a:lnTo>
                        <a:pt x="2" y="240"/>
                      </a:lnTo>
                      <a:lnTo>
                        <a:pt x="2" y="62"/>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grpSp>
            <p:nvGrpSpPr>
              <p:cNvPr id="601" name="Group 600"/>
              <p:cNvGrpSpPr/>
              <p:nvPr/>
            </p:nvGrpSpPr>
            <p:grpSpPr>
              <a:xfrm>
                <a:off x="2971800" y="3068638"/>
                <a:ext cx="1011238" cy="125412"/>
                <a:chOff x="2971800" y="3068638"/>
                <a:chExt cx="1011238" cy="125412"/>
              </a:xfrm>
              <a:grpFill/>
            </p:grpSpPr>
            <p:sp>
              <p:nvSpPr>
                <p:cNvPr id="602" name="Freeform 91"/>
                <p:cNvSpPr>
                  <a:spLocks noChangeArrowheads="1"/>
                </p:cNvSpPr>
                <p:nvPr/>
              </p:nvSpPr>
              <p:spPr bwMode="auto">
                <a:xfrm>
                  <a:off x="2971800" y="3071813"/>
                  <a:ext cx="101600" cy="120650"/>
                </a:xfrm>
                <a:custGeom>
                  <a:avLst/>
                  <a:gdLst>
                    <a:gd name="T0" fmla="*/ 110 w 283"/>
                    <a:gd name="T1" fmla="*/ 0 h 337"/>
                    <a:gd name="T2" fmla="*/ 225 w 283"/>
                    <a:gd name="T3" fmla="*/ 32 h 337"/>
                    <a:gd name="T4" fmla="*/ 282 w 283"/>
                    <a:gd name="T5" fmla="*/ 164 h 337"/>
                    <a:gd name="T6" fmla="*/ 163 w 283"/>
                    <a:gd name="T7" fmla="*/ 333 h 337"/>
                    <a:gd name="T8" fmla="*/ 104 w 283"/>
                    <a:gd name="T9" fmla="*/ 336 h 337"/>
                    <a:gd name="T10" fmla="*/ 0 w 283"/>
                    <a:gd name="T11" fmla="*/ 336 h 337"/>
                    <a:gd name="T12" fmla="*/ 0 w 283"/>
                    <a:gd name="T13" fmla="*/ 0 h 337"/>
                    <a:gd name="T14" fmla="*/ 110 w 283"/>
                    <a:gd name="T15" fmla="*/ 0 h 337"/>
                    <a:gd name="T16" fmla="*/ 101 w 283"/>
                    <a:gd name="T17" fmla="*/ 280 h 337"/>
                    <a:gd name="T18" fmla="*/ 180 w 283"/>
                    <a:gd name="T19" fmla="*/ 257 h 337"/>
                    <a:gd name="T20" fmla="*/ 211 w 283"/>
                    <a:gd name="T21" fmla="*/ 161 h 337"/>
                    <a:gd name="T22" fmla="*/ 149 w 283"/>
                    <a:gd name="T23" fmla="*/ 57 h 337"/>
                    <a:gd name="T24" fmla="*/ 73 w 283"/>
                    <a:gd name="T25" fmla="*/ 51 h 337"/>
                    <a:gd name="T26" fmla="*/ 73 w 283"/>
                    <a:gd name="T27" fmla="*/ 280 h 337"/>
                    <a:gd name="T28" fmla="*/ 101 w 283"/>
                    <a:gd name="T29" fmla="*/ 280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83" h="337">
                      <a:moveTo>
                        <a:pt x="110" y="0"/>
                      </a:moveTo>
                      <a:cubicBezTo>
                        <a:pt x="130" y="0"/>
                        <a:pt x="186" y="0"/>
                        <a:pt x="225" y="32"/>
                      </a:cubicBezTo>
                      <a:cubicBezTo>
                        <a:pt x="268" y="63"/>
                        <a:pt x="282" y="116"/>
                        <a:pt x="282" y="164"/>
                      </a:cubicBezTo>
                      <a:cubicBezTo>
                        <a:pt x="282" y="269"/>
                        <a:pt x="225" y="322"/>
                        <a:pt x="163" y="333"/>
                      </a:cubicBezTo>
                      <a:cubicBezTo>
                        <a:pt x="152" y="336"/>
                        <a:pt x="138" y="336"/>
                        <a:pt x="104" y="336"/>
                      </a:cubicBezTo>
                      <a:lnTo>
                        <a:pt x="0" y="336"/>
                      </a:lnTo>
                      <a:lnTo>
                        <a:pt x="0" y="0"/>
                      </a:lnTo>
                      <a:lnTo>
                        <a:pt x="110" y="0"/>
                      </a:lnTo>
                      <a:close/>
                      <a:moveTo>
                        <a:pt x="101" y="280"/>
                      </a:moveTo>
                      <a:cubicBezTo>
                        <a:pt x="132" y="280"/>
                        <a:pt x="158" y="277"/>
                        <a:pt x="180" y="257"/>
                      </a:cubicBezTo>
                      <a:cubicBezTo>
                        <a:pt x="209" y="229"/>
                        <a:pt x="211" y="178"/>
                        <a:pt x="211" y="161"/>
                      </a:cubicBezTo>
                      <a:cubicBezTo>
                        <a:pt x="211" y="113"/>
                        <a:pt x="194" y="71"/>
                        <a:pt x="149" y="57"/>
                      </a:cubicBezTo>
                      <a:cubicBezTo>
                        <a:pt x="135" y="54"/>
                        <a:pt x="115" y="51"/>
                        <a:pt x="73" y="51"/>
                      </a:cubicBezTo>
                      <a:lnTo>
                        <a:pt x="73" y="280"/>
                      </a:lnTo>
                      <a:lnTo>
                        <a:pt x="101" y="280"/>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03" name="Freeform 92"/>
                <p:cNvSpPr>
                  <a:spLocks noChangeArrowheads="1"/>
                </p:cNvSpPr>
                <p:nvPr/>
              </p:nvSpPr>
              <p:spPr bwMode="auto">
                <a:xfrm>
                  <a:off x="3092450" y="3103563"/>
                  <a:ext cx="77788" cy="90487"/>
                </a:xfrm>
                <a:custGeom>
                  <a:avLst/>
                  <a:gdLst>
                    <a:gd name="T0" fmla="*/ 152 w 215"/>
                    <a:gd name="T1" fmla="*/ 245 h 252"/>
                    <a:gd name="T2" fmla="*/ 149 w 215"/>
                    <a:gd name="T3" fmla="*/ 214 h 252"/>
                    <a:gd name="T4" fmla="*/ 79 w 215"/>
                    <a:gd name="T5" fmla="*/ 251 h 252"/>
                    <a:gd name="T6" fmla="*/ 19 w 215"/>
                    <a:gd name="T7" fmla="*/ 231 h 252"/>
                    <a:gd name="T8" fmla="*/ 0 w 215"/>
                    <a:gd name="T9" fmla="*/ 180 h 252"/>
                    <a:gd name="T10" fmla="*/ 51 w 215"/>
                    <a:gd name="T11" fmla="*/ 107 h 252"/>
                    <a:gd name="T12" fmla="*/ 144 w 215"/>
                    <a:gd name="T13" fmla="*/ 93 h 252"/>
                    <a:gd name="T14" fmla="*/ 141 w 215"/>
                    <a:gd name="T15" fmla="*/ 62 h 252"/>
                    <a:gd name="T16" fmla="*/ 110 w 215"/>
                    <a:gd name="T17" fmla="*/ 42 h 252"/>
                    <a:gd name="T18" fmla="*/ 84 w 215"/>
                    <a:gd name="T19" fmla="*/ 56 h 252"/>
                    <a:gd name="T20" fmla="*/ 79 w 215"/>
                    <a:gd name="T21" fmla="*/ 76 h 252"/>
                    <a:gd name="T22" fmla="*/ 11 w 215"/>
                    <a:gd name="T23" fmla="*/ 76 h 252"/>
                    <a:gd name="T24" fmla="*/ 36 w 215"/>
                    <a:gd name="T25" fmla="*/ 20 h 252"/>
                    <a:gd name="T26" fmla="*/ 107 w 215"/>
                    <a:gd name="T27" fmla="*/ 0 h 252"/>
                    <a:gd name="T28" fmla="*/ 192 w 215"/>
                    <a:gd name="T29" fmla="*/ 31 h 252"/>
                    <a:gd name="T30" fmla="*/ 209 w 215"/>
                    <a:gd name="T31" fmla="*/ 87 h 252"/>
                    <a:gd name="T32" fmla="*/ 209 w 215"/>
                    <a:gd name="T33" fmla="*/ 180 h 252"/>
                    <a:gd name="T34" fmla="*/ 214 w 215"/>
                    <a:gd name="T35" fmla="*/ 240 h 252"/>
                    <a:gd name="T36" fmla="*/ 152 w 215"/>
                    <a:gd name="T37" fmla="*/ 240 h 252"/>
                    <a:gd name="T38" fmla="*/ 152 w 215"/>
                    <a:gd name="T39" fmla="*/ 245 h 252"/>
                    <a:gd name="T40" fmla="*/ 70 w 215"/>
                    <a:gd name="T41" fmla="*/ 172 h 252"/>
                    <a:gd name="T42" fmla="*/ 104 w 215"/>
                    <a:gd name="T43" fmla="*/ 206 h 252"/>
                    <a:gd name="T44" fmla="*/ 132 w 215"/>
                    <a:gd name="T45" fmla="*/ 192 h 252"/>
                    <a:gd name="T46" fmla="*/ 146 w 215"/>
                    <a:gd name="T47" fmla="*/ 132 h 252"/>
                    <a:gd name="T48" fmla="*/ 70 w 215"/>
                    <a:gd name="T49" fmla="*/ 172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15" h="252">
                      <a:moveTo>
                        <a:pt x="152" y="245"/>
                      </a:moveTo>
                      <a:cubicBezTo>
                        <a:pt x="149" y="231"/>
                        <a:pt x="149" y="220"/>
                        <a:pt x="149" y="214"/>
                      </a:cubicBezTo>
                      <a:cubicBezTo>
                        <a:pt x="124" y="251"/>
                        <a:pt x="93" y="251"/>
                        <a:pt x="79" y="251"/>
                      </a:cubicBezTo>
                      <a:cubicBezTo>
                        <a:pt x="45" y="251"/>
                        <a:pt x="31" y="242"/>
                        <a:pt x="19" y="231"/>
                      </a:cubicBezTo>
                      <a:cubicBezTo>
                        <a:pt x="5" y="217"/>
                        <a:pt x="0" y="197"/>
                        <a:pt x="0" y="180"/>
                      </a:cubicBezTo>
                      <a:cubicBezTo>
                        <a:pt x="0" y="161"/>
                        <a:pt x="5" y="127"/>
                        <a:pt x="51" y="107"/>
                      </a:cubicBezTo>
                      <a:cubicBezTo>
                        <a:pt x="79" y="93"/>
                        <a:pt x="121" y="93"/>
                        <a:pt x="144" y="93"/>
                      </a:cubicBezTo>
                      <a:cubicBezTo>
                        <a:pt x="144" y="79"/>
                        <a:pt x="144" y="70"/>
                        <a:pt x="141" y="62"/>
                      </a:cubicBezTo>
                      <a:cubicBezTo>
                        <a:pt x="135" y="45"/>
                        <a:pt x="115" y="42"/>
                        <a:pt x="110" y="42"/>
                      </a:cubicBezTo>
                      <a:cubicBezTo>
                        <a:pt x="101" y="42"/>
                        <a:pt x="90" y="45"/>
                        <a:pt x="84" y="56"/>
                      </a:cubicBezTo>
                      <a:cubicBezTo>
                        <a:pt x="79" y="65"/>
                        <a:pt x="79" y="70"/>
                        <a:pt x="79" y="76"/>
                      </a:cubicBezTo>
                      <a:lnTo>
                        <a:pt x="11" y="76"/>
                      </a:lnTo>
                      <a:cubicBezTo>
                        <a:pt x="11" y="65"/>
                        <a:pt x="14" y="39"/>
                        <a:pt x="36" y="20"/>
                      </a:cubicBezTo>
                      <a:cubicBezTo>
                        <a:pt x="59" y="5"/>
                        <a:pt x="84" y="0"/>
                        <a:pt x="107" y="0"/>
                      </a:cubicBezTo>
                      <a:cubicBezTo>
                        <a:pt x="127" y="0"/>
                        <a:pt x="166" y="3"/>
                        <a:pt x="192" y="31"/>
                      </a:cubicBezTo>
                      <a:cubicBezTo>
                        <a:pt x="209" y="51"/>
                        <a:pt x="209" y="79"/>
                        <a:pt x="209" y="87"/>
                      </a:cubicBezTo>
                      <a:lnTo>
                        <a:pt x="209" y="180"/>
                      </a:lnTo>
                      <a:cubicBezTo>
                        <a:pt x="209" y="200"/>
                        <a:pt x="209" y="220"/>
                        <a:pt x="214" y="240"/>
                      </a:cubicBezTo>
                      <a:lnTo>
                        <a:pt x="152" y="240"/>
                      </a:lnTo>
                      <a:lnTo>
                        <a:pt x="152" y="245"/>
                      </a:lnTo>
                      <a:close/>
                      <a:moveTo>
                        <a:pt x="70" y="172"/>
                      </a:moveTo>
                      <a:cubicBezTo>
                        <a:pt x="70" y="189"/>
                        <a:pt x="82" y="206"/>
                        <a:pt x="104" y="206"/>
                      </a:cubicBezTo>
                      <a:cubicBezTo>
                        <a:pt x="115" y="206"/>
                        <a:pt x="127" y="200"/>
                        <a:pt x="132" y="192"/>
                      </a:cubicBezTo>
                      <a:cubicBezTo>
                        <a:pt x="144" y="178"/>
                        <a:pt x="146" y="158"/>
                        <a:pt x="146" y="132"/>
                      </a:cubicBezTo>
                      <a:cubicBezTo>
                        <a:pt x="101" y="130"/>
                        <a:pt x="70" y="144"/>
                        <a:pt x="70" y="172"/>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04" name="Freeform 93"/>
                <p:cNvSpPr>
                  <a:spLocks noChangeArrowheads="1"/>
                </p:cNvSpPr>
                <p:nvPr/>
              </p:nvSpPr>
              <p:spPr bwMode="auto">
                <a:xfrm>
                  <a:off x="3186113" y="3082925"/>
                  <a:ext cx="61912" cy="111125"/>
                </a:xfrm>
                <a:custGeom>
                  <a:avLst/>
                  <a:gdLst>
                    <a:gd name="T0" fmla="*/ 170 w 171"/>
                    <a:gd name="T1" fmla="*/ 299 h 308"/>
                    <a:gd name="T2" fmla="*/ 116 w 171"/>
                    <a:gd name="T3" fmla="*/ 307 h 308"/>
                    <a:gd name="T4" fmla="*/ 45 w 171"/>
                    <a:gd name="T5" fmla="*/ 245 h 308"/>
                    <a:gd name="T6" fmla="*/ 45 w 171"/>
                    <a:gd name="T7" fmla="*/ 115 h 308"/>
                    <a:gd name="T8" fmla="*/ 0 w 171"/>
                    <a:gd name="T9" fmla="*/ 115 h 308"/>
                    <a:gd name="T10" fmla="*/ 0 w 171"/>
                    <a:gd name="T11" fmla="*/ 70 h 308"/>
                    <a:gd name="T12" fmla="*/ 45 w 171"/>
                    <a:gd name="T13" fmla="*/ 70 h 308"/>
                    <a:gd name="T14" fmla="*/ 45 w 171"/>
                    <a:gd name="T15" fmla="*/ 25 h 308"/>
                    <a:gd name="T16" fmla="*/ 113 w 171"/>
                    <a:gd name="T17" fmla="*/ 0 h 308"/>
                    <a:gd name="T18" fmla="*/ 113 w 171"/>
                    <a:gd name="T19" fmla="*/ 70 h 308"/>
                    <a:gd name="T20" fmla="*/ 170 w 171"/>
                    <a:gd name="T21" fmla="*/ 70 h 308"/>
                    <a:gd name="T22" fmla="*/ 170 w 171"/>
                    <a:gd name="T23" fmla="*/ 115 h 308"/>
                    <a:gd name="T24" fmla="*/ 113 w 171"/>
                    <a:gd name="T25" fmla="*/ 115 h 308"/>
                    <a:gd name="T26" fmla="*/ 113 w 171"/>
                    <a:gd name="T27" fmla="*/ 220 h 308"/>
                    <a:gd name="T28" fmla="*/ 144 w 171"/>
                    <a:gd name="T29" fmla="*/ 253 h 308"/>
                    <a:gd name="T30" fmla="*/ 167 w 171"/>
                    <a:gd name="T31" fmla="*/ 253 h 308"/>
                    <a:gd name="T32" fmla="*/ 167 w 171"/>
                    <a:gd name="T33" fmla="*/ 299 h 308"/>
                    <a:gd name="T34" fmla="*/ 170 w 171"/>
                    <a:gd name="T35" fmla="*/ 299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1" h="308">
                      <a:moveTo>
                        <a:pt x="170" y="299"/>
                      </a:moveTo>
                      <a:cubicBezTo>
                        <a:pt x="147" y="304"/>
                        <a:pt x="127" y="307"/>
                        <a:pt x="116" y="307"/>
                      </a:cubicBezTo>
                      <a:cubicBezTo>
                        <a:pt x="45" y="307"/>
                        <a:pt x="45" y="265"/>
                        <a:pt x="45" y="245"/>
                      </a:cubicBezTo>
                      <a:lnTo>
                        <a:pt x="45" y="115"/>
                      </a:lnTo>
                      <a:lnTo>
                        <a:pt x="0" y="115"/>
                      </a:lnTo>
                      <a:lnTo>
                        <a:pt x="0" y="70"/>
                      </a:lnTo>
                      <a:lnTo>
                        <a:pt x="45" y="70"/>
                      </a:lnTo>
                      <a:lnTo>
                        <a:pt x="45" y="25"/>
                      </a:lnTo>
                      <a:lnTo>
                        <a:pt x="113" y="0"/>
                      </a:lnTo>
                      <a:lnTo>
                        <a:pt x="113" y="70"/>
                      </a:lnTo>
                      <a:lnTo>
                        <a:pt x="170" y="70"/>
                      </a:lnTo>
                      <a:lnTo>
                        <a:pt x="170" y="115"/>
                      </a:lnTo>
                      <a:lnTo>
                        <a:pt x="113" y="115"/>
                      </a:lnTo>
                      <a:lnTo>
                        <a:pt x="113" y="220"/>
                      </a:lnTo>
                      <a:cubicBezTo>
                        <a:pt x="113" y="242"/>
                        <a:pt x="113" y="253"/>
                        <a:pt x="144" y="253"/>
                      </a:cubicBezTo>
                      <a:cubicBezTo>
                        <a:pt x="155" y="253"/>
                        <a:pt x="158" y="253"/>
                        <a:pt x="167" y="253"/>
                      </a:cubicBezTo>
                      <a:lnTo>
                        <a:pt x="167" y="299"/>
                      </a:lnTo>
                      <a:lnTo>
                        <a:pt x="170" y="29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05" name="Freeform 94"/>
                <p:cNvSpPr>
                  <a:spLocks noChangeArrowheads="1"/>
                </p:cNvSpPr>
                <p:nvPr/>
              </p:nvSpPr>
              <p:spPr bwMode="auto">
                <a:xfrm>
                  <a:off x="3267075" y="3103563"/>
                  <a:ext cx="77788" cy="90487"/>
                </a:xfrm>
                <a:custGeom>
                  <a:avLst/>
                  <a:gdLst>
                    <a:gd name="T0" fmla="*/ 153 w 216"/>
                    <a:gd name="T1" fmla="*/ 245 h 252"/>
                    <a:gd name="T2" fmla="*/ 150 w 216"/>
                    <a:gd name="T3" fmla="*/ 214 h 252"/>
                    <a:gd name="T4" fmla="*/ 79 w 216"/>
                    <a:gd name="T5" fmla="*/ 251 h 252"/>
                    <a:gd name="T6" fmla="*/ 20 w 216"/>
                    <a:gd name="T7" fmla="*/ 231 h 252"/>
                    <a:gd name="T8" fmla="*/ 0 w 216"/>
                    <a:gd name="T9" fmla="*/ 180 h 252"/>
                    <a:gd name="T10" fmla="*/ 51 w 216"/>
                    <a:gd name="T11" fmla="*/ 107 h 252"/>
                    <a:gd name="T12" fmla="*/ 144 w 216"/>
                    <a:gd name="T13" fmla="*/ 93 h 252"/>
                    <a:gd name="T14" fmla="*/ 141 w 216"/>
                    <a:gd name="T15" fmla="*/ 62 h 252"/>
                    <a:gd name="T16" fmla="*/ 110 w 216"/>
                    <a:gd name="T17" fmla="*/ 42 h 252"/>
                    <a:gd name="T18" fmla="*/ 85 w 216"/>
                    <a:gd name="T19" fmla="*/ 56 h 252"/>
                    <a:gd name="T20" fmla="*/ 79 w 216"/>
                    <a:gd name="T21" fmla="*/ 76 h 252"/>
                    <a:gd name="T22" fmla="*/ 11 w 216"/>
                    <a:gd name="T23" fmla="*/ 76 h 252"/>
                    <a:gd name="T24" fmla="*/ 37 w 216"/>
                    <a:gd name="T25" fmla="*/ 20 h 252"/>
                    <a:gd name="T26" fmla="*/ 107 w 216"/>
                    <a:gd name="T27" fmla="*/ 0 h 252"/>
                    <a:gd name="T28" fmla="*/ 192 w 216"/>
                    <a:gd name="T29" fmla="*/ 31 h 252"/>
                    <a:gd name="T30" fmla="*/ 209 w 216"/>
                    <a:gd name="T31" fmla="*/ 87 h 252"/>
                    <a:gd name="T32" fmla="*/ 209 w 216"/>
                    <a:gd name="T33" fmla="*/ 180 h 252"/>
                    <a:gd name="T34" fmla="*/ 215 w 216"/>
                    <a:gd name="T35" fmla="*/ 240 h 252"/>
                    <a:gd name="T36" fmla="*/ 153 w 216"/>
                    <a:gd name="T37" fmla="*/ 240 h 252"/>
                    <a:gd name="T38" fmla="*/ 153 w 216"/>
                    <a:gd name="T39" fmla="*/ 245 h 252"/>
                    <a:gd name="T40" fmla="*/ 68 w 216"/>
                    <a:gd name="T41" fmla="*/ 172 h 252"/>
                    <a:gd name="T42" fmla="*/ 102 w 216"/>
                    <a:gd name="T43" fmla="*/ 206 h 252"/>
                    <a:gd name="T44" fmla="*/ 130 w 216"/>
                    <a:gd name="T45" fmla="*/ 192 h 252"/>
                    <a:gd name="T46" fmla="*/ 144 w 216"/>
                    <a:gd name="T47" fmla="*/ 132 h 252"/>
                    <a:gd name="T48" fmla="*/ 68 w 216"/>
                    <a:gd name="T49" fmla="*/ 172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16" h="252">
                      <a:moveTo>
                        <a:pt x="153" y="245"/>
                      </a:moveTo>
                      <a:cubicBezTo>
                        <a:pt x="150" y="231"/>
                        <a:pt x="150" y="220"/>
                        <a:pt x="150" y="214"/>
                      </a:cubicBezTo>
                      <a:cubicBezTo>
                        <a:pt x="124" y="251"/>
                        <a:pt x="93" y="251"/>
                        <a:pt x="79" y="251"/>
                      </a:cubicBezTo>
                      <a:cubicBezTo>
                        <a:pt x="45" y="251"/>
                        <a:pt x="31" y="242"/>
                        <a:pt x="20" y="231"/>
                      </a:cubicBezTo>
                      <a:cubicBezTo>
                        <a:pt x="6" y="217"/>
                        <a:pt x="0" y="197"/>
                        <a:pt x="0" y="180"/>
                      </a:cubicBezTo>
                      <a:cubicBezTo>
                        <a:pt x="0" y="161"/>
                        <a:pt x="6" y="127"/>
                        <a:pt x="51" y="107"/>
                      </a:cubicBezTo>
                      <a:cubicBezTo>
                        <a:pt x="79" y="93"/>
                        <a:pt x="121" y="93"/>
                        <a:pt x="144" y="93"/>
                      </a:cubicBezTo>
                      <a:cubicBezTo>
                        <a:pt x="144" y="79"/>
                        <a:pt x="144" y="70"/>
                        <a:pt x="141" y="62"/>
                      </a:cubicBezTo>
                      <a:cubicBezTo>
                        <a:pt x="136" y="45"/>
                        <a:pt x="116" y="42"/>
                        <a:pt x="110" y="42"/>
                      </a:cubicBezTo>
                      <a:cubicBezTo>
                        <a:pt x="102" y="42"/>
                        <a:pt x="90" y="45"/>
                        <a:pt x="85" y="56"/>
                      </a:cubicBezTo>
                      <a:cubicBezTo>
                        <a:pt x="79" y="65"/>
                        <a:pt x="79" y="70"/>
                        <a:pt x="79" y="76"/>
                      </a:cubicBezTo>
                      <a:lnTo>
                        <a:pt x="11" y="76"/>
                      </a:lnTo>
                      <a:cubicBezTo>
                        <a:pt x="11" y="65"/>
                        <a:pt x="14" y="39"/>
                        <a:pt x="37" y="20"/>
                      </a:cubicBezTo>
                      <a:cubicBezTo>
                        <a:pt x="59" y="5"/>
                        <a:pt x="85" y="0"/>
                        <a:pt x="107" y="0"/>
                      </a:cubicBezTo>
                      <a:cubicBezTo>
                        <a:pt x="127" y="0"/>
                        <a:pt x="167" y="3"/>
                        <a:pt x="192" y="31"/>
                      </a:cubicBezTo>
                      <a:cubicBezTo>
                        <a:pt x="209" y="51"/>
                        <a:pt x="209" y="79"/>
                        <a:pt x="209" y="87"/>
                      </a:cubicBezTo>
                      <a:lnTo>
                        <a:pt x="209" y="180"/>
                      </a:lnTo>
                      <a:cubicBezTo>
                        <a:pt x="209" y="200"/>
                        <a:pt x="209" y="220"/>
                        <a:pt x="215" y="240"/>
                      </a:cubicBezTo>
                      <a:lnTo>
                        <a:pt x="153" y="240"/>
                      </a:lnTo>
                      <a:lnTo>
                        <a:pt x="153" y="245"/>
                      </a:lnTo>
                      <a:close/>
                      <a:moveTo>
                        <a:pt x="68" y="172"/>
                      </a:moveTo>
                      <a:cubicBezTo>
                        <a:pt x="68" y="189"/>
                        <a:pt x="79" y="206"/>
                        <a:pt x="102" y="206"/>
                      </a:cubicBezTo>
                      <a:cubicBezTo>
                        <a:pt x="113" y="206"/>
                        <a:pt x="124" y="200"/>
                        <a:pt x="130" y="192"/>
                      </a:cubicBezTo>
                      <a:cubicBezTo>
                        <a:pt x="141" y="178"/>
                        <a:pt x="144" y="158"/>
                        <a:pt x="144" y="132"/>
                      </a:cubicBezTo>
                      <a:cubicBezTo>
                        <a:pt x="99" y="130"/>
                        <a:pt x="68" y="144"/>
                        <a:pt x="68" y="172"/>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06" name="Freeform 95"/>
                <p:cNvSpPr>
                  <a:spLocks noChangeArrowheads="1"/>
                </p:cNvSpPr>
                <p:nvPr/>
              </p:nvSpPr>
              <p:spPr bwMode="auto">
                <a:xfrm>
                  <a:off x="3421063" y="3068638"/>
                  <a:ext cx="101600" cy="125412"/>
                </a:xfrm>
                <a:custGeom>
                  <a:avLst/>
                  <a:gdLst>
                    <a:gd name="T0" fmla="*/ 206 w 283"/>
                    <a:gd name="T1" fmla="*/ 116 h 348"/>
                    <a:gd name="T2" fmla="*/ 152 w 283"/>
                    <a:gd name="T3" fmla="*/ 56 h 348"/>
                    <a:gd name="T4" fmla="*/ 76 w 283"/>
                    <a:gd name="T5" fmla="*/ 181 h 348"/>
                    <a:gd name="T6" fmla="*/ 147 w 283"/>
                    <a:gd name="T7" fmla="*/ 296 h 348"/>
                    <a:gd name="T8" fmla="*/ 206 w 283"/>
                    <a:gd name="T9" fmla="*/ 231 h 348"/>
                    <a:gd name="T10" fmla="*/ 282 w 283"/>
                    <a:gd name="T11" fmla="*/ 231 h 348"/>
                    <a:gd name="T12" fmla="*/ 251 w 283"/>
                    <a:gd name="T13" fmla="*/ 310 h 348"/>
                    <a:gd name="T14" fmla="*/ 152 w 283"/>
                    <a:gd name="T15" fmla="*/ 347 h 348"/>
                    <a:gd name="T16" fmla="*/ 0 w 283"/>
                    <a:gd name="T17" fmla="*/ 178 h 348"/>
                    <a:gd name="T18" fmla="*/ 152 w 283"/>
                    <a:gd name="T19" fmla="*/ 0 h 348"/>
                    <a:gd name="T20" fmla="*/ 277 w 283"/>
                    <a:gd name="T21" fmla="*/ 110 h 348"/>
                    <a:gd name="T22" fmla="*/ 206 w 283"/>
                    <a:gd name="T23" fmla="*/ 110 h 348"/>
                    <a:gd name="T24" fmla="*/ 206 w 283"/>
                    <a:gd name="T25" fmla="*/ 116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83" h="348">
                      <a:moveTo>
                        <a:pt x="206" y="116"/>
                      </a:moveTo>
                      <a:cubicBezTo>
                        <a:pt x="206" y="104"/>
                        <a:pt x="200" y="56"/>
                        <a:pt x="152" y="56"/>
                      </a:cubicBezTo>
                      <a:cubicBezTo>
                        <a:pt x="99" y="56"/>
                        <a:pt x="76" y="113"/>
                        <a:pt x="76" y="181"/>
                      </a:cubicBezTo>
                      <a:cubicBezTo>
                        <a:pt x="76" y="200"/>
                        <a:pt x="76" y="296"/>
                        <a:pt x="147" y="296"/>
                      </a:cubicBezTo>
                      <a:cubicBezTo>
                        <a:pt x="178" y="296"/>
                        <a:pt x="206" y="277"/>
                        <a:pt x="206" y="231"/>
                      </a:cubicBezTo>
                      <a:lnTo>
                        <a:pt x="282" y="231"/>
                      </a:lnTo>
                      <a:cubicBezTo>
                        <a:pt x="282" y="251"/>
                        <a:pt x="279" y="282"/>
                        <a:pt x="251" y="310"/>
                      </a:cubicBezTo>
                      <a:cubicBezTo>
                        <a:pt x="220" y="341"/>
                        <a:pt x="184" y="347"/>
                        <a:pt x="152" y="347"/>
                      </a:cubicBezTo>
                      <a:cubicBezTo>
                        <a:pt x="37" y="347"/>
                        <a:pt x="0" y="262"/>
                        <a:pt x="0" y="178"/>
                      </a:cubicBezTo>
                      <a:cubicBezTo>
                        <a:pt x="0" y="71"/>
                        <a:pt x="59" y="0"/>
                        <a:pt x="152" y="0"/>
                      </a:cubicBezTo>
                      <a:cubicBezTo>
                        <a:pt x="226" y="0"/>
                        <a:pt x="277" y="45"/>
                        <a:pt x="277" y="110"/>
                      </a:cubicBezTo>
                      <a:lnTo>
                        <a:pt x="206" y="110"/>
                      </a:lnTo>
                      <a:lnTo>
                        <a:pt x="206" y="116"/>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07" name="Freeform 96"/>
                <p:cNvSpPr>
                  <a:spLocks noChangeArrowheads="1"/>
                </p:cNvSpPr>
                <p:nvPr/>
              </p:nvSpPr>
              <p:spPr bwMode="auto">
                <a:xfrm>
                  <a:off x="3541713" y="3105150"/>
                  <a:ext cx="80962" cy="88900"/>
                </a:xfrm>
                <a:custGeom>
                  <a:avLst/>
                  <a:gdLst>
                    <a:gd name="T0" fmla="*/ 116 w 227"/>
                    <a:gd name="T1" fmla="*/ 203 h 249"/>
                    <a:gd name="T2" fmla="*/ 155 w 227"/>
                    <a:gd name="T3" fmla="*/ 169 h 249"/>
                    <a:gd name="T4" fmla="*/ 217 w 227"/>
                    <a:gd name="T5" fmla="*/ 169 h 249"/>
                    <a:gd name="T6" fmla="*/ 195 w 227"/>
                    <a:gd name="T7" fmla="*/ 220 h 249"/>
                    <a:gd name="T8" fmla="*/ 113 w 227"/>
                    <a:gd name="T9" fmla="*/ 248 h 249"/>
                    <a:gd name="T10" fmla="*/ 31 w 227"/>
                    <a:gd name="T11" fmla="*/ 220 h 249"/>
                    <a:gd name="T12" fmla="*/ 0 w 227"/>
                    <a:gd name="T13" fmla="*/ 129 h 249"/>
                    <a:gd name="T14" fmla="*/ 48 w 227"/>
                    <a:gd name="T15" fmla="*/ 19 h 249"/>
                    <a:gd name="T16" fmla="*/ 113 w 227"/>
                    <a:gd name="T17" fmla="*/ 0 h 249"/>
                    <a:gd name="T18" fmla="*/ 209 w 227"/>
                    <a:gd name="T19" fmla="*/ 56 h 249"/>
                    <a:gd name="T20" fmla="*/ 223 w 227"/>
                    <a:gd name="T21" fmla="*/ 141 h 249"/>
                    <a:gd name="T22" fmla="*/ 68 w 227"/>
                    <a:gd name="T23" fmla="*/ 141 h 249"/>
                    <a:gd name="T24" fmla="*/ 116 w 227"/>
                    <a:gd name="T25" fmla="*/ 203 h 249"/>
                    <a:gd name="T26" fmla="*/ 155 w 227"/>
                    <a:gd name="T27" fmla="*/ 98 h 249"/>
                    <a:gd name="T28" fmla="*/ 116 w 227"/>
                    <a:gd name="T29" fmla="*/ 45 h 249"/>
                    <a:gd name="T30" fmla="*/ 71 w 227"/>
                    <a:gd name="T31" fmla="*/ 98 h 249"/>
                    <a:gd name="T32" fmla="*/ 155 w 227"/>
                    <a:gd name="T33" fmla="*/ 98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7" h="249">
                      <a:moveTo>
                        <a:pt x="116" y="203"/>
                      </a:moveTo>
                      <a:cubicBezTo>
                        <a:pt x="133" y="203"/>
                        <a:pt x="150" y="197"/>
                        <a:pt x="155" y="169"/>
                      </a:cubicBezTo>
                      <a:lnTo>
                        <a:pt x="217" y="169"/>
                      </a:lnTo>
                      <a:cubicBezTo>
                        <a:pt x="217" y="180"/>
                        <a:pt x="215" y="200"/>
                        <a:pt x="195" y="220"/>
                      </a:cubicBezTo>
                      <a:cubicBezTo>
                        <a:pt x="178" y="237"/>
                        <a:pt x="147" y="248"/>
                        <a:pt x="113" y="248"/>
                      </a:cubicBezTo>
                      <a:cubicBezTo>
                        <a:pt x="93" y="248"/>
                        <a:pt x="54" y="245"/>
                        <a:pt x="31" y="220"/>
                      </a:cubicBezTo>
                      <a:cubicBezTo>
                        <a:pt x="9" y="197"/>
                        <a:pt x="0" y="166"/>
                        <a:pt x="0" y="129"/>
                      </a:cubicBezTo>
                      <a:cubicBezTo>
                        <a:pt x="0" y="93"/>
                        <a:pt x="9" y="45"/>
                        <a:pt x="48" y="19"/>
                      </a:cubicBezTo>
                      <a:cubicBezTo>
                        <a:pt x="65" y="8"/>
                        <a:pt x="88" y="0"/>
                        <a:pt x="113" y="0"/>
                      </a:cubicBezTo>
                      <a:cubicBezTo>
                        <a:pt x="147" y="0"/>
                        <a:pt x="186" y="14"/>
                        <a:pt x="209" y="56"/>
                      </a:cubicBezTo>
                      <a:cubicBezTo>
                        <a:pt x="226" y="87"/>
                        <a:pt x="223" y="124"/>
                        <a:pt x="223" y="141"/>
                      </a:cubicBezTo>
                      <a:lnTo>
                        <a:pt x="68" y="141"/>
                      </a:lnTo>
                      <a:cubicBezTo>
                        <a:pt x="68" y="155"/>
                        <a:pt x="68" y="203"/>
                        <a:pt x="116" y="203"/>
                      </a:cubicBezTo>
                      <a:close/>
                      <a:moveTo>
                        <a:pt x="155" y="98"/>
                      </a:moveTo>
                      <a:cubicBezTo>
                        <a:pt x="155" y="87"/>
                        <a:pt x="155" y="45"/>
                        <a:pt x="116" y="45"/>
                      </a:cubicBezTo>
                      <a:cubicBezTo>
                        <a:pt x="85" y="45"/>
                        <a:pt x="73" y="70"/>
                        <a:pt x="71" y="98"/>
                      </a:cubicBezTo>
                      <a:lnTo>
                        <a:pt x="155" y="98"/>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08" name="Freeform 97"/>
                <p:cNvSpPr>
                  <a:spLocks noChangeArrowheads="1"/>
                </p:cNvSpPr>
                <p:nvPr/>
              </p:nvSpPr>
              <p:spPr bwMode="auto">
                <a:xfrm>
                  <a:off x="3646488" y="3106738"/>
                  <a:ext cx="80962" cy="87312"/>
                </a:xfrm>
                <a:custGeom>
                  <a:avLst/>
                  <a:gdLst>
                    <a:gd name="T0" fmla="*/ 2 w 224"/>
                    <a:gd name="T1" fmla="*/ 46 h 244"/>
                    <a:gd name="T2" fmla="*/ 2 w 224"/>
                    <a:gd name="T3" fmla="*/ 3 h 244"/>
                    <a:gd name="T4" fmla="*/ 67 w 224"/>
                    <a:gd name="T5" fmla="*/ 3 h 244"/>
                    <a:gd name="T6" fmla="*/ 70 w 224"/>
                    <a:gd name="T7" fmla="*/ 40 h 244"/>
                    <a:gd name="T8" fmla="*/ 146 w 224"/>
                    <a:gd name="T9" fmla="*/ 0 h 244"/>
                    <a:gd name="T10" fmla="*/ 217 w 224"/>
                    <a:gd name="T11" fmla="*/ 46 h 244"/>
                    <a:gd name="T12" fmla="*/ 223 w 224"/>
                    <a:gd name="T13" fmla="*/ 116 h 244"/>
                    <a:gd name="T14" fmla="*/ 223 w 224"/>
                    <a:gd name="T15" fmla="*/ 243 h 244"/>
                    <a:gd name="T16" fmla="*/ 152 w 224"/>
                    <a:gd name="T17" fmla="*/ 243 h 244"/>
                    <a:gd name="T18" fmla="*/ 152 w 224"/>
                    <a:gd name="T19" fmla="*/ 96 h 244"/>
                    <a:gd name="T20" fmla="*/ 149 w 224"/>
                    <a:gd name="T21" fmla="*/ 71 h 244"/>
                    <a:gd name="T22" fmla="*/ 115 w 224"/>
                    <a:gd name="T23" fmla="*/ 51 h 244"/>
                    <a:gd name="T24" fmla="*/ 79 w 224"/>
                    <a:gd name="T25" fmla="*/ 68 h 244"/>
                    <a:gd name="T26" fmla="*/ 70 w 224"/>
                    <a:gd name="T27" fmla="*/ 105 h 244"/>
                    <a:gd name="T28" fmla="*/ 70 w 224"/>
                    <a:gd name="T29" fmla="*/ 243 h 244"/>
                    <a:gd name="T30" fmla="*/ 0 w 224"/>
                    <a:gd name="T31" fmla="*/ 243 h 244"/>
                    <a:gd name="T32" fmla="*/ 0 w 224"/>
                    <a:gd name="T33" fmla="*/ 46 h 244"/>
                    <a:gd name="T34" fmla="*/ 2 w 224"/>
                    <a:gd name="T35" fmla="*/ 46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24" h="244">
                      <a:moveTo>
                        <a:pt x="2" y="46"/>
                      </a:moveTo>
                      <a:cubicBezTo>
                        <a:pt x="2" y="46"/>
                        <a:pt x="2" y="20"/>
                        <a:pt x="2" y="3"/>
                      </a:cubicBezTo>
                      <a:lnTo>
                        <a:pt x="67" y="3"/>
                      </a:lnTo>
                      <a:lnTo>
                        <a:pt x="70" y="40"/>
                      </a:lnTo>
                      <a:cubicBezTo>
                        <a:pt x="76" y="29"/>
                        <a:pt x="96" y="0"/>
                        <a:pt x="146" y="0"/>
                      </a:cubicBezTo>
                      <a:cubicBezTo>
                        <a:pt x="191" y="0"/>
                        <a:pt x="211" y="29"/>
                        <a:pt x="217" y="46"/>
                      </a:cubicBezTo>
                      <a:cubicBezTo>
                        <a:pt x="223" y="60"/>
                        <a:pt x="223" y="71"/>
                        <a:pt x="223" y="116"/>
                      </a:cubicBezTo>
                      <a:lnTo>
                        <a:pt x="223" y="243"/>
                      </a:lnTo>
                      <a:lnTo>
                        <a:pt x="152" y="243"/>
                      </a:lnTo>
                      <a:lnTo>
                        <a:pt x="152" y="96"/>
                      </a:lnTo>
                      <a:cubicBezTo>
                        <a:pt x="152" y="88"/>
                        <a:pt x="152" y="79"/>
                        <a:pt x="149" y="71"/>
                      </a:cubicBezTo>
                      <a:cubicBezTo>
                        <a:pt x="144" y="60"/>
                        <a:pt x="132" y="51"/>
                        <a:pt x="115" y="51"/>
                      </a:cubicBezTo>
                      <a:cubicBezTo>
                        <a:pt x="101" y="51"/>
                        <a:pt x="87" y="57"/>
                        <a:pt x="79" y="68"/>
                      </a:cubicBezTo>
                      <a:cubicBezTo>
                        <a:pt x="76" y="74"/>
                        <a:pt x="70" y="85"/>
                        <a:pt x="70" y="105"/>
                      </a:cubicBezTo>
                      <a:lnTo>
                        <a:pt x="70" y="243"/>
                      </a:lnTo>
                      <a:lnTo>
                        <a:pt x="0" y="243"/>
                      </a:lnTo>
                      <a:lnTo>
                        <a:pt x="0" y="46"/>
                      </a:lnTo>
                      <a:lnTo>
                        <a:pt x="2" y="46"/>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09" name="Freeform 98"/>
                <p:cNvSpPr>
                  <a:spLocks noChangeArrowheads="1"/>
                </p:cNvSpPr>
                <p:nvPr/>
              </p:nvSpPr>
              <p:spPr bwMode="auto">
                <a:xfrm>
                  <a:off x="3744913" y="3082925"/>
                  <a:ext cx="61912" cy="111125"/>
                </a:xfrm>
                <a:custGeom>
                  <a:avLst/>
                  <a:gdLst>
                    <a:gd name="T0" fmla="*/ 170 w 171"/>
                    <a:gd name="T1" fmla="*/ 299 h 308"/>
                    <a:gd name="T2" fmla="*/ 116 w 171"/>
                    <a:gd name="T3" fmla="*/ 307 h 308"/>
                    <a:gd name="T4" fmla="*/ 45 w 171"/>
                    <a:gd name="T5" fmla="*/ 245 h 308"/>
                    <a:gd name="T6" fmla="*/ 45 w 171"/>
                    <a:gd name="T7" fmla="*/ 115 h 308"/>
                    <a:gd name="T8" fmla="*/ 0 w 171"/>
                    <a:gd name="T9" fmla="*/ 115 h 308"/>
                    <a:gd name="T10" fmla="*/ 0 w 171"/>
                    <a:gd name="T11" fmla="*/ 70 h 308"/>
                    <a:gd name="T12" fmla="*/ 45 w 171"/>
                    <a:gd name="T13" fmla="*/ 70 h 308"/>
                    <a:gd name="T14" fmla="*/ 45 w 171"/>
                    <a:gd name="T15" fmla="*/ 25 h 308"/>
                    <a:gd name="T16" fmla="*/ 113 w 171"/>
                    <a:gd name="T17" fmla="*/ 0 h 308"/>
                    <a:gd name="T18" fmla="*/ 113 w 171"/>
                    <a:gd name="T19" fmla="*/ 70 h 308"/>
                    <a:gd name="T20" fmla="*/ 170 w 171"/>
                    <a:gd name="T21" fmla="*/ 70 h 308"/>
                    <a:gd name="T22" fmla="*/ 170 w 171"/>
                    <a:gd name="T23" fmla="*/ 115 h 308"/>
                    <a:gd name="T24" fmla="*/ 113 w 171"/>
                    <a:gd name="T25" fmla="*/ 115 h 308"/>
                    <a:gd name="T26" fmla="*/ 113 w 171"/>
                    <a:gd name="T27" fmla="*/ 220 h 308"/>
                    <a:gd name="T28" fmla="*/ 144 w 171"/>
                    <a:gd name="T29" fmla="*/ 253 h 308"/>
                    <a:gd name="T30" fmla="*/ 167 w 171"/>
                    <a:gd name="T31" fmla="*/ 253 h 308"/>
                    <a:gd name="T32" fmla="*/ 167 w 171"/>
                    <a:gd name="T33" fmla="*/ 299 h 308"/>
                    <a:gd name="T34" fmla="*/ 170 w 171"/>
                    <a:gd name="T35" fmla="*/ 299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1" h="308">
                      <a:moveTo>
                        <a:pt x="170" y="299"/>
                      </a:moveTo>
                      <a:cubicBezTo>
                        <a:pt x="147" y="304"/>
                        <a:pt x="127" y="307"/>
                        <a:pt x="116" y="307"/>
                      </a:cubicBezTo>
                      <a:cubicBezTo>
                        <a:pt x="45" y="307"/>
                        <a:pt x="45" y="265"/>
                        <a:pt x="45" y="245"/>
                      </a:cubicBezTo>
                      <a:lnTo>
                        <a:pt x="45" y="115"/>
                      </a:lnTo>
                      <a:lnTo>
                        <a:pt x="0" y="115"/>
                      </a:lnTo>
                      <a:lnTo>
                        <a:pt x="0" y="70"/>
                      </a:lnTo>
                      <a:lnTo>
                        <a:pt x="45" y="70"/>
                      </a:lnTo>
                      <a:lnTo>
                        <a:pt x="45" y="25"/>
                      </a:lnTo>
                      <a:lnTo>
                        <a:pt x="113" y="0"/>
                      </a:lnTo>
                      <a:lnTo>
                        <a:pt x="113" y="70"/>
                      </a:lnTo>
                      <a:lnTo>
                        <a:pt x="170" y="70"/>
                      </a:lnTo>
                      <a:lnTo>
                        <a:pt x="170" y="115"/>
                      </a:lnTo>
                      <a:lnTo>
                        <a:pt x="113" y="115"/>
                      </a:lnTo>
                      <a:lnTo>
                        <a:pt x="113" y="220"/>
                      </a:lnTo>
                      <a:cubicBezTo>
                        <a:pt x="113" y="242"/>
                        <a:pt x="113" y="253"/>
                        <a:pt x="144" y="253"/>
                      </a:cubicBezTo>
                      <a:cubicBezTo>
                        <a:pt x="156" y="253"/>
                        <a:pt x="158" y="253"/>
                        <a:pt x="167" y="253"/>
                      </a:cubicBezTo>
                      <a:lnTo>
                        <a:pt x="167" y="299"/>
                      </a:lnTo>
                      <a:lnTo>
                        <a:pt x="170" y="29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10" name="Freeform 99"/>
                <p:cNvSpPr>
                  <a:spLocks noChangeArrowheads="1"/>
                </p:cNvSpPr>
                <p:nvPr/>
              </p:nvSpPr>
              <p:spPr bwMode="auto">
                <a:xfrm>
                  <a:off x="3825875" y="3105150"/>
                  <a:ext cx="80963" cy="88900"/>
                </a:xfrm>
                <a:custGeom>
                  <a:avLst/>
                  <a:gdLst>
                    <a:gd name="T0" fmla="*/ 116 w 227"/>
                    <a:gd name="T1" fmla="*/ 203 h 249"/>
                    <a:gd name="T2" fmla="*/ 155 w 227"/>
                    <a:gd name="T3" fmla="*/ 169 h 249"/>
                    <a:gd name="T4" fmla="*/ 218 w 227"/>
                    <a:gd name="T5" fmla="*/ 169 h 249"/>
                    <a:gd name="T6" fmla="*/ 195 w 227"/>
                    <a:gd name="T7" fmla="*/ 220 h 249"/>
                    <a:gd name="T8" fmla="*/ 113 w 227"/>
                    <a:gd name="T9" fmla="*/ 248 h 249"/>
                    <a:gd name="T10" fmla="*/ 31 w 227"/>
                    <a:gd name="T11" fmla="*/ 220 h 249"/>
                    <a:gd name="T12" fmla="*/ 0 w 227"/>
                    <a:gd name="T13" fmla="*/ 129 h 249"/>
                    <a:gd name="T14" fmla="*/ 48 w 227"/>
                    <a:gd name="T15" fmla="*/ 19 h 249"/>
                    <a:gd name="T16" fmla="*/ 113 w 227"/>
                    <a:gd name="T17" fmla="*/ 0 h 249"/>
                    <a:gd name="T18" fmla="*/ 209 w 227"/>
                    <a:gd name="T19" fmla="*/ 56 h 249"/>
                    <a:gd name="T20" fmla="*/ 223 w 227"/>
                    <a:gd name="T21" fmla="*/ 141 h 249"/>
                    <a:gd name="T22" fmla="*/ 68 w 227"/>
                    <a:gd name="T23" fmla="*/ 141 h 249"/>
                    <a:gd name="T24" fmla="*/ 116 w 227"/>
                    <a:gd name="T25" fmla="*/ 203 h 249"/>
                    <a:gd name="T26" fmla="*/ 155 w 227"/>
                    <a:gd name="T27" fmla="*/ 98 h 249"/>
                    <a:gd name="T28" fmla="*/ 116 w 227"/>
                    <a:gd name="T29" fmla="*/ 45 h 249"/>
                    <a:gd name="T30" fmla="*/ 71 w 227"/>
                    <a:gd name="T31" fmla="*/ 98 h 249"/>
                    <a:gd name="T32" fmla="*/ 155 w 227"/>
                    <a:gd name="T33" fmla="*/ 98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7" h="249">
                      <a:moveTo>
                        <a:pt x="116" y="203"/>
                      </a:moveTo>
                      <a:cubicBezTo>
                        <a:pt x="133" y="203"/>
                        <a:pt x="150" y="197"/>
                        <a:pt x="155" y="169"/>
                      </a:cubicBezTo>
                      <a:lnTo>
                        <a:pt x="218" y="169"/>
                      </a:lnTo>
                      <a:cubicBezTo>
                        <a:pt x="218" y="180"/>
                        <a:pt x="215" y="200"/>
                        <a:pt x="195" y="220"/>
                      </a:cubicBezTo>
                      <a:cubicBezTo>
                        <a:pt x="178" y="237"/>
                        <a:pt x="147" y="248"/>
                        <a:pt x="113" y="248"/>
                      </a:cubicBezTo>
                      <a:cubicBezTo>
                        <a:pt x="93" y="248"/>
                        <a:pt x="54" y="245"/>
                        <a:pt x="31" y="220"/>
                      </a:cubicBezTo>
                      <a:cubicBezTo>
                        <a:pt x="9" y="197"/>
                        <a:pt x="0" y="166"/>
                        <a:pt x="0" y="129"/>
                      </a:cubicBezTo>
                      <a:cubicBezTo>
                        <a:pt x="0" y="93"/>
                        <a:pt x="9" y="45"/>
                        <a:pt x="48" y="19"/>
                      </a:cubicBezTo>
                      <a:cubicBezTo>
                        <a:pt x="65" y="8"/>
                        <a:pt x="88" y="0"/>
                        <a:pt x="113" y="0"/>
                      </a:cubicBezTo>
                      <a:cubicBezTo>
                        <a:pt x="147" y="0"/>
                        <a:pt x="187" y="14"/>
                        <a:pt x="209" y="56"/>
                      </a:cubicBezTo>
                      <a:cubicBezTo>
                        <a:pt x="226" y="87"/>
                        <a:pt x="223" y="124"/>
                        <a:pt x="223" y="141"/>
                      </a:cubicBezTo>
                      <a:lnTo>
                        <a:pt x="68" y="141"/>
                      </a:lnTo>
                      <a:cubicBezTo>
                        <a:pt x="68" y="155"/>
                        <a:pt x="68" y="203"/>
                        <a:pt x="116" y="203"/>
                      </a:cubicBezTo>
                      <a:close/>
                      <a:moveTo>
                        <a:pt x="155" y="98"/>
                      </a:moveTo>
                      <a:cubicBezTo>
                        <a:pt x="155" y="87"/>
                        <a:pt x="155" y="45"/>
                        <a:pt x="116" y="45"/>
                      </a:cubicBezTo>
                      <a:cubicBezTo>
                        <a:pt x="85" y="45"/>
                        <a:pt x="74" y="70"/>
                        <a:pt x="71" y="98"/>
                      </a:cubicBezTo>
                      <a:lnTo>
                        <a:pt x="155" y="98"/>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11" name="Freeform 100"/>
                <p:cNvSpPr>
                  <a:spLocks noChangeArrowheads="1"/>
                </p:cNvSpPr>
                <p:nvPr/>
              </p:nvSpPr>
              <p:spPr bwMode="auto">
                <a:xfrm>
                  <a:off x="3930650" y="3106738"/>
                  <a:ext cx="52388" cy="87312"/>
                </a:xfrm>
                <a:custGeom>
                  <a:avLst/>
                  <a:gdLst>
                    <a:gd name="T0" fmla="*/ 3 w 145"/>
                    <a:gd name="T1" fmla="*/ 62 h 241"/>
                    <a:gd name="T2" fmla="*/ 0 w 145"/>
                    <a:gd name="T3" fmla="*/ 3 h 241"/>
                    <a:gd name="T4" fmla="*/ 65 w 145"/>
                    <a:gd name="T5" fmla="*/ 3 h 241"/>
                    <a:gd name="T6" fmla="*/ 65 w 145"/>
                    <a:gd name="T7" fmla="*/ 48 h 241"/>
                    <a:gd name="T8" fmla="*/ 144 w 145"/>
                    <a:gd name="T9" fmla="*/ 3 h 241"/>
                    <a:gd name="T10" fmla="*/ 144 w 145"/>
                    <a:gd name="T11" fmla="*/ 65 h 241"/>
                    <a:gd name="T12" fmla="*/ 70 w 145"/>
                    <a:gd name="T13" fmla="*/ 125 h 241"/>
                    <a:gd name="T14" fmla="*/ 70 w 145"/>
                    <a:gd name="T15" fmla="*/ 240 h 241"/>
                    <a:gd name="T16" fmla="*/ 3 w 145"/>
                    <a:gd name="T17" fmla="*/ 240 h 241"/>
                    <a:gd name="T18" fmla="*/ 3 w 145"/>
                    <a:gd name="T19" fmla="*/ 62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5" h="241">
                      <a:moveTo>
                        <a:pt x="3" y="62"/>
                      </a:moveTo>
                      <a:cubicBezTo>
                        <a:pt x="3" y="51"/>
                        <a:pt x="0" y="17"/>
                        <a:pt x="0" y="3"/>
                      </a:cubicBezTo>
                      <a:lnTo>
                        <a:pt x="65" y="3"/>
                      </a:lnTo>
                      <a:lnTo>
                        <a:pt x="65" y="48"/>
                      </a:lnTo>
                      <a:cubicBezTo>
                        <a:pt x="73" y="29"/>
                        <a:pt x="90" y="0"/>
                        <a:pt x="144" y="3"/>
                      </a:cubicBezTo>
                      <a:lnTo>
                        <a:pt x="144" y="65"/>
                      </a:lnTo>
                      <a:cubicBezTo>
                        <a:pt x="73" y="60"/>
                        <a:pt x="70" y="94"/>
                        <a:pt x="70" y="125"/>
                      </a:cubicBezTo>
                      <a:lnTo>
                        <a:pt x="70" y="240"/>
                      </a:lnTo>
                      <a:lnTo>
                        <a:pt x="3" y="240"/>
                      </a:lnTo>
                      <a:lnTo>
                        <a:pt x="3" y="62"/>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grpSp>
        <p:grpSp>
          <p:nvGrpSpPr>
            <p:cNvPr id="586" name="Group 585"/>
            <p:cNvGrpSpPr/>
            <p:nvPr/>
          </p:nvGrpSpPr>
          <p:grpSpPr>
            <a:xfrm>
              <a:off x="4186644" y="4191353"/>
              <a:ext cx="553480" cy="451191"/>
              <a:chOff x="6096000" y="3684588"/>
              <a:chExt cx="627063" cy="511175"/>
            </a:xfrm>
            <a:solidFill>
              <a:schemeClr val="tx1"/>
            </a:solidFill>
          </p:grpSpPr>
          <p:sp>
            <p:nvSpPr>
              <p:cNvPr id="588" name="Freeform 20"/>
              <p:cNvSpPr>
                <a:spLocks noChangeArrowheads="1"/>
              </p:cNvSpPr>
              <p:nvPr/>
            </p:nvSpPr>
            <p:spPr bwMode="auto">
              <a:xfrm>
                <a:off x="6584950" y="3997325"/>
                <a:ext cx="138113" cy="66675"/>
              </a:xfrm>
              <a:custGeom>
                <a:avLst/>
                <a:gdLst>
                  <a:gd name="T0" fmla="*/ 383 w 384"/>
                  <a:gd name="T1" fmla="*/ 0 h 184"/>
                  <a:gd name="T2" fmla="*/ 0 w 384"/>
                  <a:gd name="T3" fmla="*/ 0 h 184"/>
                  <a:gd name="T4" fmla="*/ 0 w 384"/>
                  <a:gd name="T5" fmla="*/ 183 h 184"/>
                  <a:gd name="T6" fmla="*/ 383 w 384"/>
                  <a:gd name="T7" fmla="*/ 183 h 184"/>
                  <a:gd name="T8" fmla="*/ 383 w 384"/>
                  <a:gd name="T9" fmla="*/ 0 h 184"/>
                  <a:gd name="T10" fmla="*/ 333 w 384"/>
                  <a:gd name="T11" fmla="*/ 87 h 184"/>
                  <a:gd name="T12" fmla="*/ 304 w 384"/>
                  <a:gd name="T13" fmla="*/ 116 h 184"/>
                  <a:gd name="T14" fmla="*/ 275 w 384"/>
                  <a:gd name="T15" fmla="*/ 87 h 184"/>
                  <a:gd name="T16" fmla="*/ 304 w 384"/>
                  <a:gd name="T17" fmla="*/ 58 h 184"/>
                  <a:gd name="T18" fmla="*/ 333 w 384"/>
                  <a:gd name="T19" fmla="*/ 87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4" h="184">
                    <a:moveTo>
                      <a:pt x="383" y="0"/>
                    </a:moveTo>
                    <a:lnTo>
                      <a:pt x="0" y="0"/>
                    </a:lnTo>
                    <a:lnTo>
                      <a:pt x="0" y="183"/>
                    </a:lnTo>
                    <a:lnTo>
                      <a:pt x="383" y="183"/>
                    </a:lnTo>
                    <a:lnTo>
                      <a:pt x="383" y="0"/>
                    </a:lnTo>
                    <a:close/>
                    <a:moveTo>
                      <a:pt x="333" y="87"/>
                    </a:moveTo>
                    <a:cubicBezTo>
                      <a:pt x="333" y="104"/>
                      <a:pt x="321" y="116"/>
                      <a:pt x="304" y="116"/>
                    </a:cubicBezTo>
                    <a:cubicBezTo>
                      <a:pt x="287" y="116"/>
                      <a:pt x="275" y="104"/>
                      <a:pt x="275" y="87"/>
                    </a:cubicBezTo>
                    <a:cubicBezTo>
                      <a:pt x="275" y="71"/>
                      <a:pt x="287" y="58"/>
                      <a:pt x="304" y="58"/>
                    </a:cubicBezTo>
                    <a:cubicBezTo>
                      <a:pt x="321" y="58"/>
                      <a:pt x="333" y="71"/>
                      <a:pt x="333" y="87"/>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89" name="Freeform 21"/>
              <p:cNvSpPr>
                <a:spLocks noChangeArrowheads="1"/>
              </p:cNvSpPr>
              <p:nvPr/>
            </p:nvSpPr>
            <p:spPr bwMode="auto">
              <a:xfrm>
                <a:off x="6584950" y="4081463"/>
                <a:ext cx="138113" cy="66675"/>
              </a:xfrm>
              <a:custGeom>
                <a:avLst/>
                <a:gdLst>
                  <a:gd name="T0" fmla="*/ 354 w 384"/>
                  <a:gd name="T1" fmla="*/ 183 h 184"/>
                  <a:gd name="T2" fmla="*/ 383 w 384"/>
                  <a:gd name="T3" fmla="*/ 154 h 184"/>
                  <a:gd name="T4" fmla="*/ 383 w 384"/>
                  <a:gd name="T5" fmla="*/ 0 h 184"/>
                  <a:gd name="T6" fmla="*/ 0 w 384"/>
                  <a:gd name="T7" fmla="*/ 0 h 184"/>
                  <a:gd name="T8" fmla="*/ 0 w 384"/>
                  <a:gd name="T9" fmla="*/ 183 h 184"/>
                  <a:gd name="T10" fmla="*/ 354 w 384"/>
                  <a:gd name="T11" fmla="*/ 183 h 184"/>
                  <a:gd name="T12" fmla="*/ 333 w 384"/>
                  <a:gd name="T13" fmla="*/ 87 h 184"/>
                  <a:gd name="T14" fmla="*/ 304 w 384"/>
                  <a:gd name="T15" fmla="*/ 116 h 184"/>
                  <a:gd name="T16" fmla="*/ 275 w 384"/>
                  <a:gd name="T17" fmla="*/ 87 h 184"/>
                  <a:gd name="T18" fmla="*/ 304 w 384"/>
                  <a:gd name="T19" fmla="*/ 58 h 184"/>
                  <a:gd name="T20" fmla="*/ 333 w 384"/>
                  <a:gd name="T21" fmla="*/ 87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84" h="184">
                    <a:moveTo>
                      <a:pt x="354" y="183"/>
                    </a:moveTo>
                    <a:cubicBezTo>
                      <a:pt x="370" y="183"/>
                      <a:pt x="383" y="170"/>
                      <a:pt x="383" y="154"/>
                    </a:cubicBezTo>
                    <a:lnTo>
                      <a:pt x="383" y="0"/>
                    </a:lnTo>
                    <a:lnTo>
                      <a:pt x="0" y="0"/>
                    </a:lnTo>
                    <a:lnTo>
                      <a:pt x="0" y="183"/>
                    </a:lnTo>
                    <a:lnTo>
                      <a:pt x="354" y="183"/>
                    </a:lnTo>
                    <a:close/>
                    <a:moveTo>
                      <a:pt x="333" y="87"/>
                    </a:moveTo>
                    <a:cubicBezTo>
                      <a:pt x="333" y="104"/>
                      <a:pt x="321" y="116"/>
                      <a:pt x="304" y="116"/>
                    </a:cubicBezTo>
                    <a:cubicBezTo>
                      <a:pt x="287" y="116"/>
                      <a:pt x="275" y="104"/>
                      <a:pt x="275" y="87"/>
                    </a:cubicBezTo>
                    <a:cubicBezTo>
                      <a:pt x="275" y="70"/>
                      <a:pt x="287" y="58"/>
                      <a:pt x="304" y="58"/>
                    </a:cubicBezTo>
                    <a:cubicBezTo>
                      <a:pt x="321" y="58"/>
                      <a:pt x="333" y="70"/>
                      <a:pt x="333" y="87"/>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90" name="Freeform 22"/>
              <p:cNvSpPr>
                <a:spLocks noChangeArrowheads="1"/>
              </p:cNvSpPr>
              <p:nvPr/>
            </p:nvSpPr>
            <p:spPr bwMode="auto">
              <a:xfrm>
                <a:off x="6584950" y="3744913"/>
                <a:ext cx="138113" cy="65087"/>
              </a:xfrm>
              <a:custGeom>
                <a:avLst/>
                <a:gdLst>
                  <a:gd name="T0" fmla="*/ 383 w 384"/>
                  <a:gd name="T1" fmla="*/ 182 h 183"/>
                  <a:gd name="T2" fmla="*/ 383 w 384"/>
                  <a:gd name="T3" fmla="*/ 29 h 183"/>
                  <a:gd name="T4" fmla="*/ 354 w 384"/>
                  <a:gd name="T5" fmla="*/ 0 h 183"/>
                  <a:gd name="T6" fmla="*/ 0 w 384"/>
                  <a:gd name="T7" fmla="*/ 0 h 183"/>
                  <a:gd name="T8" fmla="*/ 0 w 384"/>
                  <a:gd name="T9" fmla="*/ 182 h 183"/>
                  <a:gd name="T10" fmla="*/ 383 w 384"/>
                  <a:gd name="T11" fmla="*/ 182 h 183"/>
                  <a:gd name="T12" fmla="*/ 333 w 384"/>
                  <a:gd name="T13" fmla="*/ 91 h 183"/>
                  <a:gd name="T14" fmla="*/ 304 w 384"/>
                  <a:gd name="T15" fmla="*/ 120 h 183"/>
                  <a:gd name="T16" fmla="*/ 275 w 384"/>
                  <a:gd name="T17" fmla="*/ 91 h 183"/>
                  <a:gd name="T18" fmla="*/ 304 w 384"/>
                  <a:gd name="T19" fmla="*/ 62 h 183"/>
                  <a:gd name="T20" fmla="*/ 333 w 384"/>
                  <a:gd name="T21" fmla="*/ 91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84" h="183">
                    <a:moveTo>
                      <a:pt x="383" y="182"/>
                    </a:moveTo>
                    <a:lnTo>
                      <a:pt x="383" y="29"/>
                    </a:lnTo>
                    <a:cubicBezTo>
                      <a:pt x="383" y="12"/>
                      <a:pt x="370" y="0"/>
                      <a:pt x="354" y="0"/>
                    </a:cubicBezTo>
                    <a:lnTo>
                      <a:pt x="0" y="0"/>
                    </a:lnTo>
                    <a:lnTo>
                      <a:pt x="0" y="182"/>
                    </a:lnTo>
                    <a:lnTo>
                      <a:pt x="383" y="182"/>
                    </a:lnTo>
                    <a:close/>
                    <a:moveTo>
                      <a:pt x="333" y="91"/>
                    </a:moveTo>
                    <a:cubicBezTo>
                      <a:pt x="333" y="108"/>
                      <a:pt x="321" y="120"/>
                      <a:pt x="304" y="120"/>
                    </a:cubicBezTo>
                    <a:cubicBezTo>
                      <a:pt x="287" y="120"/>
                      <a:pt x="275" y="108"/>
                      <a:pt x="275" y="91"/>
                    </a:cubicBezTo>
                    <a:cubicBezTo>
                      <a:pt x="275" y="74"/>
                      <a:pt x="287" y="62"/>
                      <a:pt x="304" y="62"/>
                    </a:cubicBezTo>
                    <a:cubicBezTo>
                      <a:pt x="321" y="62"/>
                      <a:pt x="333" y="74"/>
                      <a:pt x="333" y="91"/>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91" name="Freeform 23"/>
              <p:cNvSpPr>
                <a:spLocks noChangeArrowheads="1"/>
              </p:cNvSpPr>
              <p:nvPr/>
            </p:nvSpPr>
            <p:spPr bwMode="auto">
              <a:xfrm>
                <a:off x="6584950" y="3827463"/>
                <a:ext cx="138113" cy="66675"/>
              </a:xfrm>
              <a:custGeom>
                <a:avLst/>
                <a:gdLst>
                  <a:gd name="T0" fmla="*/ 383 w 384"/>
                  <a:gd name="T1" fmla="*/ 0 h 184"/>
                  <a:gd name="T2" fmla="*/ 0 w 384"/>
                  <a:gd name="T3" fmla="*/ 0 h 184"/>
                  <a:gd name="T4" fmla="*/ 0 w 384"/>
                  <a:gd name="T5" fmla="*/ 183 h 184"/>
                  <a:gd name="T6" fmla="*/ 383 w 384"/>
                  <a:gd name="T7" fmla="*/ 183 h 184"/>
                  <a:gd name="T8" fmla="*/ 383 w 384"/>
                  <a:gd name="T9" fmla="*/ 0 h 184"/>
                  <a:gd name="T10" fmla="*/ 333 w 384"/>
                  <a:gd name="T11" fmla="*/ 96 h 184"/>
                  <a:gd name="T12" fmla="*/ 304 w 384"/>
                  <a:gd name="T13" fmla="*/ 125 h 184"/>
                  <a:gd name="T14" fmla="*/ 275 w 384"/>
                  <a:gd name="T15" fmla="*/ 96 h 184"/>
                  <a:gd name="T16" fmla="*/ 304 w 384"/>
                  <a:gd name="T17" fmla="*/ 67 h 184"/>
                  <a:gd name="T18" fmla="*/ 333 w 384"/>
                  <a:gd name="T19" fmla="*/ 96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4" h="184">
                    <a:moveTo>
                      <a:pt x="383" y="0"/>
                    </a:moveTo>
                    <a:lnTo>
                      <a:pt x="0" y="0"/>
                    </a:lnTo>
                    <a:lnTo>
                      <a:pt x="0" y="183"/>
                    </a:lnTo>
                    <a:lnTo>
                      <a:pt x="383" y="183"/>
                    </a:lnTo>
                    <a:lnTo>
                      <a:pt x="383" y="0"/>
                    </a:lnTo>
                    <a:close/>
                    <a:moveTo>
                      <a:pt x="333" y="96"/>
                    </a:moveTo>
                    <a:cubicBezTo>
                      <a:pt x="333" y="113"/>
                      <a:pt x="321" y="125"/>
                      <a:pt x="304" y="125"/>
                    </a:cubicBezTo>
                    <a:cubicBezTo>
                      <a:pt x="287" y="125"/>
                      <a:pt x="275" y="113"/>
                      <a:pt x="275" y="96"/>
                    </a:cubicBezTo>
                    <a:cubicBezTo>
                      <a:pt x="275" y="79"/>
                      <a:pt x="287" y="67"/>
                      <a:pt x="304" y="67"/>
                    </a:cubicBezTo>
                    <a:cubicBezTo>
                      <a:pt x="321" y="67"/>
                      <a:pt x="333" y="79"/>
                      <a:pt x="333" y="96"/>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92" name="Freeform 24"/>
              <p:cNvSpPr>
                <a:spLocks noChangeArrowheads="1"/>
              </p:cNvSpPr>
              <p:nvPr/>
            </p:nvSpPr>
            <p:spPr bwMode="auto">
              <a:xfrm>
                <a:off x="6584950" y="3911600"/>
                <a:ext cx="138113" cy="66675"/>
              </a:xfrm>
              <a:custGeom>
                <a:avLst/>
                <a:gdLst>
                  <a:gd name="T0" fmla="*/ 383 w 384"/>
                  <a:gd name="T1" fmla="*/ 0 h 184"/>
                  <a:gd name="T2" fmla="*/ 0 w 384"/>
                  <a:gd name="T3" fmla="*/ 0 h 184"/>
                  <a:gd name="T4" fmla="*/ 0 w 384"/>
                  <a:gd name="T5" fmla="*/ 183 h 184"/>
                  <a:gd name="T6" fmla="*/ 383 w 384"/>
                  <a:gd name="T7" fmla="*/ 183 h 184"/>
                  <a:gd name="T8" fmla="*/ 383 w 384"/>
                  <a:gd name="T9" fmla="*/ 0 h 184"/>
                  <a:gd name="T10" fmla="*/ 333 w 384"/>
                  <a:gd name="T11" fmla="*/ 92 h 184"/>
                  <a:gd name="T12" fmla="*/ 304 w 384"/>
                  <a:gd name="T13" fmla="*/ 121 h 184"/>
                  <a:gd name="T14" fmla="*/ 275 w 384"/>
                  <a:gd name="T15" fmla="*/ 92 h 184"/>
                  <a:gd name="T16" fmla="*/ 304 w 384"/>
                  <a:gd name="T17" fmla="*/ 62 h 184"/>
                  <a:gd name="T18" fmla="*/ 333 w 384"/>
                  <a:gd name="T19" fmla="*/ 92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4" h="184">
                    <a:moveTo>
                      <a:pt x="383" y="0"/>
                    </a:moveTo>
                    <a:lnTo>
                      <a:pt x="0" y="0"/>
                    </a:lnTo>
                    <a:lnTo>
                      <a:pt x="0" y="183"/>
                    </a:lnTo>
                    <a:lnTo>
                      <a:pt x="383" y="183"/>
                    </a:lnTo>
                    <a:lnTo>
                      <a:pt x="383" y="0"/>
                    </a:lnTo>
                    <a:close/>
                    <a:moveTo>
                      <a:pt x="333" y="92"/>
                    </a:moveTo>
                    <a:cubicBezTo>
                      <a:pt x="333" y="109"/>
                      <a:pt x="321" y="121"/>
                      <a:pt x="304" y="121"/>
                    </a:cubicBezTo>
                    <a:cubicBezTo>
                      <a:pt x="287" y="121"/>
                      <a:pt x="275" y="109"/>
                      <a:pt x="275" y="92"/>
                    </a:cubicBezTo>
                    <a:cubicBezTo>
                      <a:pt x="275" y="76"/>
                      <a:pt x="287" y="62"/>
                      <a:pt x="304" y="62"/>
                    </a:cubicBezTo>
                    <a:cubicBezTo>
                      <a:pt x="321" y="62"/>
                      <a:pt x="333" y="76"/>
                      <a:pt x="333" y="92"/>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93" name="Freeform 25"/>
              <p:cNvSpPr>
                <a:spLocks noChangeArrowheads="1"/>
              </p:cNvSpPr>
              <p:nvPr/>
            </p:nvSpPr>
            <p:spPr bwMode="auto">
              <a:xfrm>
                <a:off x="6315075" y="4003675"/>
                <a:ext cx="252413" cy="84138"/>
              </a:xfrm>
              <a:custGeom>
                <a:avLst/>
                <a:gdLst>
                  <a:gd name="T0" fmla="*/ 0 w 700"/>
                  <a:gd name="T1" fmla="*/ 4 h 233"/>
                  <a:gd name="T2" fmla="*/ 0 w 700"/>
                  <a:gd name="T3" fmla="*/ 20 h 233"/>
                  <a:gd name="T4" fmla="*/ 0 w 700"/>
                  <a:gd name="T5" fmla="*/ 20 h 233"/>
                  <a:gd name="T6" fmla="*/ 54 w 700"/>
                  <a:gd name="T7" fmla="*/ 37 h 233"/>
                  <a:gd name="T8" fmla="*/ 137 w 700"/>
                  <a:gd name="T9" fmla="*/ 62 h 233"/>
                  <a:gd name="T10" fmla="*/ 162 w 700"/>
                  <a:gd name="T11" fmla="*/ 70 h 233"/>
                  <a:gd name="T12" fmla="*/ 283 w 700"/>
                  <a:gd name="T13" fmla="*/ 232 h 233"/>
                  <a:gd name="T14" fmla="*/ 699 w 700"/>
                  <a:gd name="T15" fmla="*/ 232 h 233"/>
                  <a:gd name="T16" fmla="*/ 699 w 700"/>
                  <a:gd name="T17" fmla="*/ 0 h 233"/>
                  <a:gd name="T18" fmla="*/ 0 w 700"/>
                  <a:gd name="T19" fmla="*/ 0 h 233"/>
                  <a:gd name="T20" fmla="*/ 0 w 700"/>
                  <a:gd name="T21" fmla="*/ 4 h 233"/>
                  <a:gd name="T22" fmla="*/ 603 w 700"/>
                  <a:gd name="T23" fmla="*/ 158 h 233"/>
                  <a:gd name="T24" fmla="*/ 566 w 700"/>
                  <a:gd name="T25" fmla="*/ 120 h 233"/>
                  <a:gd name="T26" fmla="*/ 603 w 700"/>
                  <a:gd name="T27" fmla="*/ 83 h 233"/>
                  <a:gd name="T28" fmla="*/ 640 w 700"/>
                  <a:gd name="T29" fmla="*/ 120 h 233"/>
                  <a:gd name="T30" fmla="*/ 603 w 700"/>
                  <a:gd name="T31" fmla="*/ 158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00" h="233">
                    <a:moveTo>
                      <a:pt x="0" y="4"/>
                    </a:moveTo>
                    <a:lnTo>
                      <a:pt x="0" y="20"/>
                    </a:lnTo>
                    <a:lnTo>
                      <a:pt x="0" y="20"/>
                    </a:lnTo>
                    <a:cubicBezTo>
                      <a:pt x="17" y="25"/>
                      <a:pt x="33" y="29"/>
                      <a:pt x="54" y="37"/>
                    </a:cubicBezTo>
                    <a:cubicBezTo>
                      <a:pt x="87" y="45"/>
                      <a:pt x="117" y="54"/>
                      <a:pt x="137" y="62"/>
                    </a:cubicBezTo>
                    <a:lnTo>
                      <a:pt x="162" y="70"/>
                    </a:lnTo>
                    <a:cubicBezTo>
                      <a:pt x="225" y="104"/>
                      <a:pt x="270" y="166"/>
                      <a:pt x="283" y="232"/>
                    </a:cubicBezTo>
                    <a:lnTo>
                      <a:pt x="699" y="232"/>
                    </a:lnTo>
                    <a:lnTo>
                      <a:pt x="699" y="0"/>
                    </a:lnTo>
                    <a:lnTo>
                      <a:pt x="0" y="0"/>
                    </a:lnTo>
                    <a:lnTo>
                      <a:pt x="0" y="4"/>
                    </a:lnTo>
                    <a:close/>
                    <a:moveTo>
                      <a:pt x="603" y="158"/>
                    </a:moveTo>
                    <a:cubicBezTo>
                      <a:pt x="582" y="158"/>
                      <a:pt x="566" y="141"/>
                      <a:pt x="566" y="120"/>
                    </a:cubicBezTo>
                    <a:cubicBezTo>
                      <a:pt x="566" y="99"/>
                      <a:pt x="582" y="83"/>
                      <a:pt x="603" y="83"/>
                    </a:cubicBezTo>
                    <a:cubicBezTo>
                      <a:pt x="624" y="83"/>
                      <a:pt x="640" y="99"/>
                      <a:pt x="640" y="120"/>
                    </a:cubicBezTo>
                    <a:cubicBezTo>
                      <a:pt x="640" y="141"/>
                      <a:pt x="624" y="158"/>
                      <a:pt x="603" y="158"/>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94" name="Freeform 26"/>
              <p:cNvSpPr>
                <a:spLocks noChangeArrowheads="1"/>
              </p:cNvSpPr>
              <p:nvPr/>
            </p:nvSpPr>
            <p:spPr bwMode="auto">
              <a:xfrm>
                <a:off x="6418263" y="4111625"/>
                <a:ext cx="149225" cy="82550"/>
              </a:xfrm>
              <a:custGeom>
                <a:avLst/>
                <a:gdLst>
                  <a:gd name="T0" fmla="*/ 0 w 413"/>
                  <a:gd name="T1" fmla="*/ 0 h 230"/>
                  <a:gd name="T2" fmla="*/ 0 w 413"/>
                  <a:gd name="T3" fmla="*/ 229 h 230"/>
                  <a:gd name="T4" fmla="*/ 378 w 413"/>
                  <a:gd name="T5" fmla="*/ 229 h 230"/>
                  <a:gd name="T6" fmla="*/ 412 w 413"/>
                  <a:gd name="T7" fmla="*/ 195 h 230"/>
                  <a:gd name="T8" fmla="*/ 412 w 413"/>
                  <a:gd name="T9" fmla="*/ 0 h 230"/>
                  <a:gd name="T10" fmla="*/ 0 w 413"/>
                  <a:gd name="T11" fmla="*/ 0 h 230"/>
                  <a:gd name="T12" fmla="*/ 316 w 413"/>
                  <a:gd name="T13" fmla="*/ 150 h 230"/>
                  <a:gd name="T14" fmla="*/ 279 w 413"/>
                  <a:gd name="T15" fmla="*/ 112 h 230"/>
                  <a:gd name="T16" fmla="*/ 316 w 413"/>
                  <a:gd name="T17" fmla="*/ 75 h 230"/>
                  <a:gd name="T18" fmla="*/ 353 w 413"/>
                  <a:gd name="T19" fmla="*/ 112 h 230"/>
                  <a:gd name="T20" fmla="*/ 316 w 413"/>
                  <a:gd name="T21" fmla="*/ 150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13" h="230">
                    <a:moveTo>
                      <a:pt x="0" y="0"/>
                    </a:moveTo>
                    <a:lnTo>
                      <a:pt x="0" y="229"/>
                    </a:lnTo>
                    <a:lnTo>
                      <a:pt x="378" y="229"/>
                    </a:lnTo>
                    <a:cubicBezTo>
                      <a:pt x="399" y="229"/>
                      <a:pt x="412" y="212"/>
                      <a:pt x="412" y="195"/>
                    </a:cubicBezTo>
                    <a:lnTo>
                      <a:pt x="412" y="0"/>
                    </a:lnTo>
                    <a:lnTo>
                      <a:pt x="0" y="0"/>
                    </a:lnTo>
                    <a:close/>
                    <a:moveTo>
                      <a:pt x="316" y="150"/>
                    </a:moveTo>
                    <a:cubicBezTo>
                      <a:pt x="295" y="150"/>
                      <a:pt x="279" y="133"/>
                      <a:pt x="279" y="112"/>
                    </a:cubicBezTo>
                    <a:cubicBezTo>
                      <a:pt x="279" y="92"/>
                      <a:pt x="295" y="75"/>
                      <a:pt x="316" y="75"/>
                    </a:cubicBezTo>
                    <a:cubicBezTo>
                      <a:pt x="337" y="75"/>
                      <a:pt x="353" y="92"/>
                      <a:pt x="353" y="112"/>
                    </a:cubicBezTo>
                    <a:cubicBezTo>
                      <a:pt x="353" y="133"/>
                      <a:pt x="337" y="150"/>
                      <a:pt x="316" y="150"/>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95" name="Freeform 27"/>
              <p:cNvSpPr>
                <a:spLocks noChangeArrowheads="1"/>
              </p:cNvSpPr>
              <p:nvPr/>
            </p:nvSpPr>
            <p:spPr bwMode="auto">
              <a:xfrm>
                <a:off x="6316663" y="3684588"/>
                <a:ext cx="252412" cy="82550"/>
              </a:xfrm>
              <a:custGeom>
                <a:avLst/>
                <a:gdLst>
                  <a:gd name="T0" fmla="*/ 695 w 700"/>
                  <a:gd name="T1" fmla="*/ 34 h 230"/>
                  <a:gd name="T2" fmla="*/ 661 w 700"/>
                  <a:gd name="T3" fmla="*/ 0 h 230"/>
                  <a:gd name="T4" fmla="*/ 34 w 700"/>
                  <a:gd name="T5" fmla="*/ 0 h 230"/>
                  <a:gd name="T6" fmla="*/ 0 w 700"/>
                  <a:gd name="T7" fmla="*/ 34 h 230"/>
                  <a:gd name="T8" fmla="*/ 0 w 700"/>
                  <a:gd name="T9" fmla="*/ 229 h 230"/>
                  <a:gd name="T10" fmla="*/ 699 w 700"/>
                  <a:gd name="T11" fmla="*/ 229 h 230"/>
                  <a:gd name="T12" fmla="*/ 699 w 700"/>
                  <a:gd name="T13" fmla="*/ 34 h 230"/>
                  <a:gd name="T14" fmla="*/ 695 w 700"/>
                  <a:gd name="T15" fmla="*/ 34 h 230"/>
                  <a:gd name="T16" fmla="*/ 562 w 700"/>
                  <a:gd name="T17" fmla="*/ 121 h 230"/>
                  <a:gd name="T18" fmla="*/ 599 w 700"/>
                  <a:gd name="T19" fmla="*/ 83 h 230"/>
                  <a:gd name="T20" fmla="*/ 636 w 700"/>
                  <a:gd name="T21" fmla="*/ 121 h 230"/>
                  <a:gd name="T22" fmla="*/ 599 w 700"/>
                  <a:gd name="T23" fmla="*/ 158 h 230"/>
                  <a:gd name="T24" fmla="*/ 562 w 700"/>
                  <a:gd name="T25" fmla="*/ 121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0" h="230">
                    <a:moveTo>
                      <a:pt x="695" y="34"/>
                    </a:moveTo>
                    <a:cubicBezTo>
                      <a:pt x="695" y="13"/>
                      <a:pt x="678" y="0"/>
                      <a:pt x="661" y="0"/>
                    </a:cubicBezTo>
                    <a:lnTo>
                      <a:pt x="34" y="0"/>
                    </a:lnTo>
                    <a:cubicBezTo>
                      <a:pt x="13" y="0"/>
                      <a:pt x="0" y="17"/>
                      <a:pt x="0" y="34"/>
                    </a:cubicBezTo>
                    <a:lnTo>
                      <a:pt x="0" y="229"/>
                    </a:lnTo>
                    <a:lnTo>
                      <a:pt x="699" y="229"/>
                    </a:lnTo>
                    <a:lnTo>
                      <a:pt x="699" y="34"/>
                    </a:lnTo>
                    <a:lnTo>
                      <a:pt x="695" y="34"/>
                    </a:lnTo>
                    <a:close/>
                    <a:moveTo>
                      <a:pt x="562" y="121"/>
                    </a:moveTo>
                    <a:cubicBezTo>
                      <a:pt x="562" y="100"/>
                      <a:pt x="578" y="83"/>
                      <a:pt x="599" y="83"/>
                    </a:cubicBezTo>
                    <a:cubicBezTo>
                      <a:pt x="620" y="83"/>
                      <a:pt x="636" y="100"/>
                      <a:pt x="636" y="121"/>
                    </a:cubicBezTo>
                    <a:cubicBezTo>
                      <a:pt x="636" y="142"/>
                      <a:pt x="620" y="158"/>
                      <a:pt x="599" y="158"/>
                    </a:cubicBezTo>
                    <a:cubicBezTo>
                      <a:pt x="578" y="158"/>
                      <a:pt x="562" y="142"/>
                      <a:pt x="562" y="121"/>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96" name="Freeform 28"/>
              <p:cNvSpPr>
                <a:spLocks noChangeArrowheads="1"/>
              </p:cNvSpPr>
              <p:nvPr/>
            </p:nvSpPr>
            <p:spPr bwMode="auto">
              <a:xfrm>
                <a:off x="6327775" y="3897313"/>
                <a:ext cx="239713" cy="84137"/>
              </a:xfrm>
              <a:custGeom>
                <a:avLst/>
                <a:gdLst>
                  <a:gd name="T0" fmla="*/ 21 w 667"/>
                  <a:gd name="T1" fmla="*/ 4 h 233"/>
                  <a:gd name="T2" fmla="*/ 13 w 667"/>
                  <a:gd name="T3" fmla="*/ 66 h 233"/>
                  <a:gd name="T4" fmla="*/ 25 w 667"/>
                  <a:gd name="T5" fmla="*/ 133 h 233"/>
                  <a:gd name="T6" fmla="*/ 17 w 667"/>
                  <a:gd name="T7" fmla="*/ 191 h 233"/>
                  <a:gd name="T8" fmla="*/ 0 w 667"/>
                  <a:gd name="T9" fmla="*/ 232 h 233"/>
                  <a:gd name="T10" fmla="*/ 666 w 667"/>
                  <a:gd name="T11" fmla="*/ 232 h 233"/>
                  <a:gd name="T12" fmla="*/ 666 w 667"/>
                  <a:gd name="T13" fmla="*/ 0 h 233"/>
                  <a:gd name="T14" fmla="*/ 21 w 667"/>
                  <a:gd name="T15" fmla="*/ 0 h 233"/>
                  <a:gd name="T16" fmla="*/ 21 w 667"/>
                  <a:gd name="T17" fmla="*/ 4 h 233"/>
                  <a:gd name="T18" fmla="*/ 570 w 667"/>
                  <a:gd name="T19" fmla="*/ 157 h 233"/>
                  <a:gd name="T20" fmla="*/ 533 w 667"/>
                  <a:gd name="T21" fmla="*/ 120 h 233"/>
                  <a:gd name="T22" fmla="*/ 570 w 667"/>
                  <a:gd name="T23" fmla="*/ 83 h 233"/>
                  <a:gd name="T24" fmla="*/ 607 w 667"/>
                  <a:gd name="T25" fmla="*/ 120 h 233"/>
                  <a:gd name="T26" fmla="*/ 570 w 667"/>
                  <a:gd name="T27" fmla="*/ 157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67" h="233">
                    <a:moveTo>
                      <a:pt x="21" y="4"/>
                    </a:moveTo>
                    <a:cubicBezTo>
                      <a:pt x="21" y="24"/>
                      <a:pt x="17" y="45"/>
                      <a:pt x="13" y="66"/>
                    </a:cubicBezTo>
                    <a:cubicBezTo>
                      <a:pt x="25" y="87"/>
                      <a:pt x="29" y="112"/>
                      <a:pt x="25" y="133"/>
                    </a:cubicBezTo>
                    <a:lnTo>
                      <a:pt x="17" y="191"/>
                    </a:lnTo>
                    <a:cubicBezTo>
                      <a:pt x="13" y="207"/>
                      <a:pt x="9" y="220"/>
                      <a:pt x="0" y="232"/>
                    </a:cubicBezTo>
                    <a:lnTo>
                      <a:pt x="666" y="232"/>
                    </a:lnTo>
                    <a:lnTo>
                      <a:pt x="666" y="0"/>
                    </a:lnTo>
                    <a:lnTo>
                      <a:pt x="21" y="0"/>
                    </a:lnTo>
                    <a:lnTo>
                      <a:pt x="21" y="4"/>
                    </a:lnTo>
                    <a:close/>
                    <a:moveTo>
                      <a:pt x="570" y="157"/>
                    </a:moveTo>
                    <a:cubicBezTo>
                      <a:pt x="549" y="157"/>
                      <a:pt x="533" y="141"/>
                      <a:pt x="533" y="120"/>
                    </a:cubicBezTo>
                    <a:cubicBezTo>
                      <a:pt x="533" y="99"/>
                      <a:pt x="549" y="83"/>
                      <a:pt x="570" y="83"/>
                    </a:cubicBezTo>
                    <a:cubicBezTo>
                      <a:pt x="591" y="83"/>
                      <a:pt x="607" y="99"/>
                      <a:pt x="607" y="120"/>
                    </a:cubicBezTo>
                    <a:cubicBezTo>
                      <a:pt x="607" y="141"/>
                      <a:pt x="591" y="157"/>
                      <a:pt x="570" y="157"/>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97" name="Freeform 29"/>
              <p:cNvSpPr>
                <a:spLocks noChangeArrowheads="1"/>
              </p:cNvSpPr>
              <p:nvPr/>
            </p:nvSpPr>
            <p:spPr bwMode="auto">
              <a:xfrm>
                <a:off x="6315075" y="3790950"/>
                <a:ext cx="252413" cy="84138"/>
              </a:xfrm>
              <a:custGeom>
                <a:avLst/>
                <a:gdLst>
                  <a:gd name="T0" fmla="*/ 0 w 700"/>
                  <a:gd name="T1" fmla="*/ 0 h 234"/>
                  <a:gd name="T2" fmla="*/ 0 w 700"/>
                  <a:gd name="T3" fmla="*/ 138 h 234"/>
                  <a:gd name="T4" fmla="*/ 50 w 700"/>
                  <a:gd name="T5" fmla="*/ 233 h 234"/>
                  <a:gd name="T6" fmla="*/ 699 w 700"/>
                  <a:gd name="T7" fmla="*/ 233 h 234"/>
                  <a:gd name="T8" fmla="*/ 699 w 700"/>
                  <a:gd name="T9" fmla="*/ 0 h 234"/>
                  <a:gd name="T10" fmla="*/ 0 w 700"/>
                  <a:gd name="T11" fmla="*/ 0 h 234"/>
                  <a:gd name="T12" fmla="*/ 603 w 700"/>
                  <a:gd name="T13" fmla="*/ 158 h 234"/>
                  <a:gd name="T14" fmla="*/ 566 w 700"/>
                  <a:gd name="T15" fmla="*/ 121 h 234"/>
                  <a:gd name="T16" fmla="*/ 603 w 700"/>
                  <a:gd name="T17" fmla="*/ 84 h 234"/>
                  <a:gd name="T18" fmla="*/ 640 w 700"/>
                  <a:gd name="T19" fmla="*/ 121 h 234"/>
                  <a:gd name="T20" fmla="*/ 603 w 700"/>
                  <a:gd name="T21" fmla="*/ 158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00" h="234">
                    <a:moveTo>
                      <a:pt x="0" y="0"/>
                    </a:moveTo>
                    <a:lnTo>
                      <a:pt x="0" y="138"/>
                    </a:lnTo>
                    <a:cubicBezTo>
                      <a:pt x="25" y="167"/>
                      <a:pt x="42" y="200"/>
                      <a:pt x="50" y="233"/>
                    </a:cubicBezTo>
                    <a:lnTo>
                      <a:pt x="699" y="233"/>
                    </a:lnTo>
                    <a:lnTo>
                      <a:pt x="699" y="0"/>
                    </a:lnTo>
                    <a:lnTo>
                      <a:pt x="0" y="0"/>
                    </a:lnTo>
                    <a:close/>
                    <a:moveTo>
                      <a:pt x="603" y="158"/>
                    </a:moveTo>
                    <a:cubicBezTo>
                      <a:pt x="582" y="158"/>
                      <a:pt x="566" y="142"/>
                      <a:pt x="566" y="121"/>
                    </a:cubicBezTo>
                    <a:cubicBezTo>
                      <a:pt x="566" y="100"/>
                      <a:pt x="582" y="84"/>
                      <a:pt x="603" y="84"/>
                    </a:cubicBezTo>
                    <a:cubicBezTo>
                      <a:pt x="624" y="84"/>
                      <a:pt x="640" y="100"/>
                      <a:pt x="640" y="121"/>
                    </a:cubicBezTo>
                    <a:cubicBezTo>
                      <a:pt x="640" y="142"/>
                      <a:pt x="624" y="158"/>
                      <a:pt x="603" y="158"/>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98" name="Freeform 30"/>
              <p:cNvSpPr>
                <a:spLocks noChangeArrowheads="1"/>
              </p:cNvSpPr>
              <p:nvPr/>
            </p:nvSpPr>
            <p:spPr bwMode="auto">
              <a:xfrm>
                <a:off x="6175375" y="3824288"/>
                <a:ext cx="141288" cy="206375"/>
              </a:xfrm>
              <a:custGeom>
                <a:avLst/>
                <a:gdLst>
                  <a:gd name="T0" fmla="*/ 13 w 392"/>
                  <a:gd name="T1" fmla="*/ 391 h 575"/>
                  <a:gd name="T2" fmla="*/ 50 w 392"/>
                  <a:gd name="T3" fmla="*/ 424 h 575"/>
                  <a:gd name="T4" fmla="*/ 196 w 392"/>
                  <a:gd name="T5" fmla="*/ 574 h 575"/>
                  <a:gd name="T6" fmla="*/ 341 w 392"/>
                  <a:gd name="T7" fmla="*/ 424 h 575"/>
                  <a:gd name="T8" fmla="*/ 379 w 392"/>
                  <a:gd name="T9" fmla="*/ 391 h 575"/>
                  <a:gd name="T10" fmla="*/ 387 w 392"/>
                  <a:gd name="T11" fmla="*/ 333 h 575"/>
                  <a:gd name="T12" fmla="*/ 366 w 392"/>
                  <a:gd name="T13" fmla="*/ 295 h 575"/>
                  <a:gd name="T14" fmla="*/ 379 w 392"/>
                  <a:gd name="T15" fmla="*/ 187 h 575"/>
                  <a:gd name="T16" fmla="*/ 233 w 392"/>
                  <a:gd name="T17" fmla="*/ 37 h 575"/>
                  <a:gd name="T18" fmla="*/ 204 w 392"/>
                  <a:gd name="T19" fmla="*/ 0 h 575"/>
                  <a:gd name="T20" fmla="*/ 4 w 392"/>
                  <a:gd name="T21" fmla="*/ 170 h 575"/>
                  <a:gd name="T22" fmla="*/ 4 w 392"/>
                  <a:gd name="T23" fmla="*/ 191 h 575"/>
                  <a:gd name="T24" fmla="*/ 17 w 392"/>
                  <a:gd name="T25" fmla="*/ 291 h 575"/>
                  <a:gd name="T26" fmla="*/ 4 w 392"/>
                  <a:gd name="T27" fmla="*/ 333 h 575"/>
                  <a:gd name="T28" fmla="*/ 13 w 392"/>
                  <a:gd name="T29" fmla="*/ 391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92" h="575">
                    <a:moveTo>
                      <a:pt x="13" y="391"/>
                    </a:moveTo>
                    <a:cubicBezTo>
                      <a:pt x="17" y="407"/>
                      <a:pt x="29" y="424"/>
                      <a:pt x="50" y="424"/>
                    </a:cubicBezTo>
                    <a:cubicBezTo>
                      <a:pt x="71" y="565"/>
                      <a:pt x="180" y="574"/>
                      <a:pt x="196" y="574"/>
                    </a:cubicBezTo>
                    <a:cubicBezTo>
                      <a:pt x="213" y="574"/>
                      <a:pt x="320" y="569"/>
                      <a:pt x="341" y="424"/>
                    </a:cubicBezTo>
                    <a:cubicBezTo>
                      <a:pt x="362" y="424"/>
                      <a:pt x="374" y="412"/>
                      <a:pt x="379" y="391"/>
                    </a:cubicBezTo>
                    <a:lnTo>
                      <a:pt x="387" y="333"/>
                    </a:lnTo>
                    <a:cubicBezTo>
                      <a:pt x="391" y="316"/>
                      <a:pt x="383" y="299"/>
                      <a:pt x="366" y="295"/>
                    </a:cubicBezTo>
                    <a:cubicBezTo>
                      <a:pt x="370" y="270"/>
                      <a:pt x="379" y="224"/>
                      <a:pt x="379" y="187"/>
                    </a:cubicBezTo>
                    <a:cubicBezTo>
                      <a:pt x="379" y="116"/>
                      <a:pt x="316" y="46"/>
                      <a:pt x="233" y="37"/>
                    </a:cubicBezTo>
                    <a:lnTo>
                      <a:pt x="204" y="0"/>
                    </a:lnTo>
                    <a:cubicBezTo>
                      <a:pt x="4" y="8"/>
                      <a:pt x="4" y="170"/>
                      <a:pt x="4" y="170"/>
                    </a:cubicBezTo>
                    <a:lnTo>
                      <a:pt x="4" y="191"/>
                    </a:lnTo>
                    <a:cubicBezTo>
                      <a:pt x="4" y="229"/>
                      <a:pt x="13" y="270"/>
                      <a:pt x="17" y="291"/>
                    </a:cubicBezTo>
                    <a:cubicBezTo>
                      <a:pt x="9" y="303"/>
                      <a:pt x="0" y="316"/>
                      <a:pt x="4" y="333"/>
                    </a:cubicBezTo>
                    <a:lnTo>
                      <a:pt x="13" y="391"/>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99" name="Freeform 31"/>
              <p:cNvSpPr>
                <a:spLocks noChangeArrowheads="1"/>
              </p:cNvSpPr>
              <p:nvPr/>
            </p:nvSpPr>
            <p:spPr bwMode="auto">
              <a:xfrm>
                <a:off x="6096000" y="4029075"/>
                <a:ext cx="300038" cy="166688"/>
              </a:xfrm>
              <a:custGeom>
                <a:avLst/>
                <a:gdLst>
                  <a:gd name="T0" fmla="*/ 0 w 832"/>
                  <a:gd name="T1" fmla="*/ 462 h 463"/>
                  <a:gd name="T2" fmla="*/ 0 w 832"/>
                  <a:gd name="T3" fmla="*/ 204 h 463"/>
                  <a:gd name="T4" fmla="*/ 87 w 832"/>
                  <a:gd name="T5" fmla="*/ 54 h 463"/>
                  <a:gd name="T6" fmla="*/ 87 w 832"/>
                  <a:gd name="T7" fmla="*/ 54 h 463"/>
                  <a:gd name="T8" fmla="*/ 183 w 832"/>
                  <a:gd name="T9" fmla="*/ 25 h 463"/>
                  <a:gd name="T10" fmla="*/ 237 w 832"/>
                  <a:gd name="T11" fmla="*/ 9 h 463"/>
                  <a:gd name="T12" fmla="*/ 274 w 832"/>
                  <a:gd name="T13" fmla="*/ 0 h 463"/>
                  <a:gd name="T14" fmla="*/ 416 w 832"/>
                  <a:gd name="T15" fmla="*/ 59 h 463"/>
                  <a:gd name="T16" fmla="*/ 416 w 832"/>
                  <a:gd name="T17" fmla="*/ 59 h 463"/>
                  <a:gd name="T18" fmla="*/ 557 w 832"/>
                  <a:gd name="T19" fmla="*/ 0 h 463"/>
                  <a:gd name="T20" fmla="*/ 594 w 832"/>
                  <a:gd name="T21" fmla="*/ 9 h 463"/>
                  <a:gd name="T22" fmla="*/ 649 w 832"/>
                  <a:gd name="T23" fmla="*/ 25 h 463"/>
                  <a:gd name="T24" fmla="*/ 744 w 832"/>
                  <a:gd name="T25" fmla="*/ 54 h 463"/>
                  <a:gd name="T26" fmla="*/ 744 w 832"/>
                  <a:gd name="T27" fmla="*/ 54 h 463"/>
                  <a:gd name="T28" fmla="*/ 831 w 832"/>
                  <a:gd name="T29" fmla="*/ 204 h 463"/>
                  <a:gd name="T30" fmla="*/ 831 w 832"/>
                  <a:gd name="T31" fmla="*/ 462 h 463"/>
                  <a:gd name="T32" fmla="*/ 0 w 832"/>
                  <a:gd name="T33" fmla="*/ 462 h 4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32" h="463">
                    <a:moveTo>
                      <a:pt x="0" y="462"/>
                    </a:moveTo>
                    <a:lnTo>
                      <a:pt x="0" y="204"/>
                    </a:lnTo>
                    <a:cubicBezTo>
                      <a:pt x="0" y="142"/>
                      <a:pt x="37" y="84"/>
                      <a:pt x="87" y="54"/>
                    </a:cubicBezTo>
                    <a:lnTo>
                      <a:pt x="87" y="54"/>
                    </a:lnTo>
                    <a:cubicBezTo>
                      <a:pt x="116" y="46"/>
                      <a:pt x="150" y="34"/>
                      <a:pt x="183" y="25"/>
                    </a:cubicBezTo>
                    <a:cubicBezTo>
                      <a:pt x="204" y="21"/>
                      <a:pt x="220" y="13"/>
                      <a:pt x="237" y="9"/>
                    </a:cubicBezTo>
                    <a:cubicBezTo>
                      <a:pt x="258" y="5"/>
                      <a:pt x="274" y="0"/>
                      <a:pt x="274" y="0"/>
                    </a:cubicBezTo>
                    <a:cubicBezTo>
                      <a:pt x="303" y="38"/>
                      <a:pt x="358" y="59"/>
                      <a:pt x="416" y="59"/>
                    </a:cubicBezTo>
                    <a:lnTo>
                      <a:pt x="416" y="59"/>
                    </a:lnTo>
                    <a:cubicBezTo>
                      <a:pt x="474" y="59"/>
                      <a:pt x="528" y="38"/>
                      <a:pt x="557" y="0"/>
                    </a:cubicBezTo>
                    <a:cubicBezTo>
                      <a:pt x="557" y="0"/>
                      <a:pt x="574" y="5"/>
                      <a:pt x="594" y="9"/>
                    </a:cubicBezTo>
                    <a:cubicBezTo>
                      <a:pt x="611" y="13"/>
                      <a:pt x="628" y="17"/>
                      <a:pt x="649" y="25"/>
                    </a:cubicBezTo>
                    <a:cubicBezTo>
                      <a:pt x="682" y="34"/>
                      <a:pt x="719" y="46"/>
                      <a:pt x="744" y="54"/>
                    </a:cubicBezTo>
                    <a:lnTo>
                      <a:pt x="744" y="54"/>
                    </a:lnTo>
                    <a:cubicBezTo>
                      <a:pt x="794" y="84"/>
                      <a:pt x="831" y="138"/>
                      <a:pt x="831" y="204"/>
                    </a:cubicBezTo>
                    <a:lnTo>
                      <a:pt x="831" y="462"/>
                    </a:lnTo>
                    <a:lnTo>
                      <a:pt x="0" y="462"/>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587" name="Rectangle 586"/>
            <p:cNvSpPr/>
            <p:nvPr/>
          </p:nvSpPr>
          <p:spPr>
            <a:xfrm>
              <a:off x="4143850" y="4069093"/>
              <a:ext cx="639069" cy="1019296"/>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p>
          </p:txBody>
        </p:sp>
      </p:grpSp>
      <p:grpSp>
        <p:nvGrpSpPr>
          <p:cNvPr id="620" name="Group 619"/>
          <p:cNvGrpSpPr/>
          <p:nvPr/>
        </p:nvGrpSpPr>
        <p:grpSpPr>
          <a:xfrm>
            <a:off x="2018756" y="2765941"/>
            <a:ext cx="638903" cy="1099905"/>
            <a:chOff x="2568775" y="4077183"/>
            <a:chExt cx="639069" cy="1100192"/>
          </a:xfrm>
        </p:grpSpPr>
        <p:grpSp>
          <p:nvGrpSpPr>
            <p:cNvPr id="621" name="Group 620"/>
            <p:cNvGrpSpPr/>
            <p:nvPr/>
          </p:nvGrpSpPr>
          <p:grpSpPr>
            <a:xfrm>
              <a:off x="2593484" y="4784913"/>
              <a:ext cx="589651" cy="360286"/>
              <a:chOff x="5573395" y="2827618"/>
              <a:chExt cx="922337" cy="563563"/>
            </a:xfrm>
          </p:grpSpPr>
          <p:grpSp>
            <p:nvGrpSpPr>
              <p:cNvPr id="629" name="Group 628"/>
              <p:cNvGrpSpPr/>
              <p:nvPr/>
            </p:nvGrpSpPr>
            <p:grpSpPr>
              <a:xfrm>
                <a:off x="5589270" y="2827618"/>
                <a:ext cx="827087" cy="125413"/>
                <a:chOff x="1293813" y="2730500"/>
                <a:chExt cx="827087" cy="125413"/>
              </a:xfrm>
              <a:solidFill>
                <a:srgbClr val="5F5F5F"/>
              </a:solidFill>
            </p:grpSpPr>
            <p:sp>
              <p:nvSpPr>
                <p:cNvPr id="649" name="Freeform 45"/>
                <p:cNvSpPr>
                  <a:spLocks noChangeArrowheads="1"/>
                </p:cNvSpPr>
                <p:nvPr/>
              </p:nvSpPr>
              <p:spPr bwMode="auto">
                <a:xfrm>
                  <a:off x="1293813" y="2730500"/>
                  <a:ext cx="101600" cy="125413"/>
                </a:xfrm>
                <a:custGeom>
                  <a:avLst/>
                  <a:gdLst>
                    <a:gd name="T0" fmla="*/ 207 w 284"/>
                    <a:gd name="T1" fmla="*/ 116 h 348"/>
                    <a:gd name="T2" fmla="*/ 153 w 284"/>
                    <a:gd name="T3" fmla="*/ 57 h 348"/>
                    <a:gd name="T4" fmla="*/ 77 w 284"/>
                    <a:gd name="T5" fmla="*/ 181 h 348"/>
                    <a:gd name="T6" fmla="*/ 147 w 284"/>
                    <a:gd name="T7" fmla="*/ 297 h 348"/>
                    <a:gd name="T8" fmla="*/ 207 w 284"/>
                    <a:gd name="T9" fmla="*/ 232 h 348"/>
                    <a:gd name="T10" fmla="*/ 283 w 284"/>
                    <a:gd name="T11" fmla="*/ 232 h 348"/>
                    <a:gd name="T12" fmla="*/ 252 w 284"/>
                    <a:gd name="T13" fmla="*/ 311 h 348"/>
                    <a:gd name="T14" fmla="*/ 153 w 284"/>
                    <a:gd name="T15" fmla="*/ 347 h 348"/>
                    <a:gd name="T16" fmla="*/ 0 w 284"/>
                    <a:gd name="T17" fmla="*/ 178 h 348"/>
                    <a:gd name="T18" fmla="*/ 153 w 284"/>
                    <a:gd name="T19" fmla="*/ 0 h 348"/>
                    <a:gd name="T20" fmla="*/ 277 w 284"/>
                    <a:gd name="T21" fmla="*/ 110 h 348"/>
                    <a:gd name="T22" fmla="*/ 207 w 284"/>
                    <a:gd name="T23" fmla="*/ 110 h 348"/>
                    <a:gd name="T24" fmla="*/ 207 w 284"/>
                    <a:gd name="T25" fmla="*/ 116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84" h="348">
                      <a:moveTo>
                        <a:pt x="207" y="116"/>
                      </a:moveTo>
                      <a:cubicBezTo>
                        <a:pt x="207" y="105"/>
                        <a:pt x="201" y="57"/>
                        <a:pt x="153" y="57"/>
                      </a:cubicBezTo>
                      <a:cubicBezTo>
                        <a:pt x="99" y="57"/>
                        <a:pt x="77" y="113"/>
                        <a:pt x="77" y="181"/>
                      </a:cubicBezTo>
                      <a:cubicBezTo>
                        <a:pt x="77" y="201"/>
                        <a:pt x="77" y="297"/>
                        <a:pt x="147" y="297"/>
                      </a:cubicBezTo>
                      <a:cubicBezTo>
                        <a:pt x="178" y="297"/>
                        <a:pt x="207" y="277"/>
                        <a:pt x="207" y="232"/>
                      </a:cubicBezTo>
                      <a:lnTo>
                        <a:pt x="283" y="232"/>
                      </a:lnTo>
                      <a:cubicBezTo>
                        <a:pt x="283" y="251"/>
                        <a:pt x="280" y="282"/>
                        <a:pt x="252" y="311"/>
                      </a:cubicBezTo>
                      <a:cubicBezTo>
                        <a:pt x="221" y="342"/>
                        <a:pt x="184" y="347"/>
                        <a:pt x="153" y="347"/>
                      </a:cubicBezTo>
                      <a:cubicBezTo>
                        <a:pt x="37" y="347"/>
                        <a:pt x="0" y="263"/>
                        <a:pt x="0" y="178"/>
                      </a:cubicBezTo>
                      <a:cubicBezTo>
                        <a:pt x="0" y="71"/>
                        <a:pt x="60" y="0"/>
                        <a:pt x="153" y="0"/>
                      </a:cubicBezTo>
                      <a:cubicBezTo>
                        <a:pt x="226" y="0"/>
                        <a:pt x="277" y="45"/>
                        <a:pt x="277" y="110"/>
                      </a:cubicBezTo>
                      <a:lnTo>
                        <a:pt x="207" y="110"/>
                      </a:lnTo>
                      <a:lnTo>
                        <a:pt x="207" y="116"/>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50" name="Freeform 46"/>
                <p:cNvSpPr>
                  <a:spLocks noChangeArrowheads="1"/>
                </p:cNvSpPr>
                <p:nvPr/>
              </p:nvSpPr>
              <p:spPr bwMode="auto">
                <a:xfrm>
                  <a:off x="1419225" y="2768600"/>
                  <a:ext cx="80963" cy="87313"/>
                </a:xfrm>
                <a:custGeom>
                  <a:avLst/>
                  <a:gdLst>
                    <a:gd name="T0" fmla="*/ 70 w 227"/>
                    <a:gd name="T1" fmla="*/ 3 h 241"/>
                    <a:gd name="T2" fmla="*/ 70 w 227"/>
                    <a:gd name="T3" fmla="*/ 141 h 241"/>
                    <a:gd name="T4" fmla="*/ 107 w 227"/>
                    <a:gd name="T5" fmla="*/ 192 h 241"/>
                    <a:gd name="T6" fmla="*/ 152 w 227"/>
                    <a:gd name="T7" fmla="*/ 118 h 241"/>
                    <a:gd name="T8" fmla="*/ 152 w 227"/>
                    <a:gd name="T9" fmla="*/ 0 h 241"/>
                    <a:gd name="T10" fmla="*/ 223 w 227"/>
                    <a:gd name="T11" fmla="*/ 0 h 241"/>
                    <a:gd name="T12" fmla="*/ 223 w 227"/>
                    <a:gd name="T13" fmla="*/ 155 h 241"/>
                    <a:gd name="T14" fmla="*/ 223 w 227"/>
                    <a:gd name="T15" fmla="*/ 217 h 241"/>
                    <a:gd name="T16" fmla="*/ 226 w 227"/>
                    <a:gd name="T17" fmla="*/ 234 h 241"/>
                    <a:gd name="T18" fmla="*/ 158 w 227"/>
                    <a:gd name="T19" fmla="*/ 234 h 241"/>
                    <a:gd name="T20" fmla="*/ 155 w 227"/>
                    <a:gd name="T21" fmla="*/ 203 h 241"/>
                    <a:gd name="T22" fmla="*/ 84 w 227"/>
                    <a:gd name="T23" fmla="*/ 240 h 241"/>
                    <a:gd name="T24" fmla="*/ 14 w 227"/>
                    <a:gd name="T25" fmla="*/ 209 h 241"/>
                    <a:gd name="T26" fmla="*/ 0 w 227"/>
                    <a:gd name="T27" fmla="*/ 146 h 241"/>
                    <a:gd name="T28" fmla="*/ 0 w 227"/>
                    <a:gd name="T29" fmla="*/ 0 h 241"/>
                    <a:gd name="T30" fmla="*/ 70 w 227"/>
                    <a:gd name="T31" fmla="*/ 0 h 241"/>
                    <a:gd name="T32" fmla="*/ 70 w 227"/>
                    <a:gd name="T33" fmla="*/ 3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7" h="241">
                      <a:moveTo>
                        <a:pt x="70" y="3"/>
                      </a:moveTo>
                      <a:lnTo>
                        <a:pt x="70" y="141"/>
                      </a:lnTo>
                      <a:cubicBezTo>
                        <a:pt x="70" y="161"/>
                        <a:pt x="70" y="192"/>
                        <a:pt x="107" y="192"/>
                      </a:cubicBezTo>
                      <a:cubicBezTo>
                        <a:pt x="152" y="192"/>
                        <a:pt x="152" y="158"/>
                        <a:pt x="152" y="118"/>
                      </a:cubicBezTo>
                      <a:lnTo>
                        <a:pt x="152" y="0"/>
                      </a:lnTo>
                      <a:lnTo>
                        <a:pt x="223" y="0"/>
                      </a:lnTo>
                      <a:lnTo>
                        <a:pt x="223" y="155"/>
                      </a:lnTo>
                      <a:cubicBezTo>
                        <a:pt x="223" y="206"/>
                        <a:pt x="223" y="211"/>
                        <a:pt x="223" y="217"/>
                      </a:cubicBezTo>
                      <a:cubicBezTo>
                        <a:pt x="223" y="223"/>
                        <a:pt x="223" y="228"/>
                        <a:pt x="226" y="234"/>
                      </a:cubicBezTo>
                      <a:lnTo>
                        <a:pt x="158" y="234"/>
                      </a:lnTo>
                      <a:lnTo>
                        <a:pt x="155" y="203"/>
                      </a:lnTo>
                      <a:cubicBezTo>
                        <a:pt x="149" y="214"/>
                        <a:pt x="130" y="240"/>
                        <a:pt x="84" y="240"/>
                      </a:cubicBezTo>
                      <a:cubicBezTo>
                        <a:pt x="53" y="240"/>
                        <a:pt x="28" y="225"/>
                        <a:pt x="14" y="209"/>
                      </a:cubicBezTo>
                      <a:cubicBezTo>
                        <a:pt x="0" y="189"/>
                        <a:pt x="0" y="158"/>
                        <a:pt x="0" y="146"/>
                      </a:cubicBezTo>
                      <a:lnTo>
                        <a:pt x="0" y="0"/>
                      </a:lnTo>
                      <a:lnTo>
                        <a:pt x="70" y="0"/>
                      </a:lnTo>
                      <a:lnTo>
                        <a:pt x="70" y="3"/>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51" name="Freeform 47"/>
                <p:cNvSpPr>
                  <a:spLocks noChangeArrowheads="1"/>
                </p:cNvSpPr>
                <p:nvPr/>
              </p:nvSpPr>
              <p:spPr bwMode="auto">
                <a:xfrm>
                  <a:off x="1524000" y="2767013"/>
                  <a:ext cx="73025" cy="88900"/>
                </a:xfrm>
                <a:custGeom>
                  <a:avLst/>
                  <a:gdLst>
                    <a:gd name="T0" fmla="*/ 65 w 204"/>
                    <a:gd name="T1" fmla="*/ 172 h 249"/>
                    <a:gd name="T2" fmla="*/ 105 w 204"/>
                    <a:gd name="T3" fmla="*/ 203 h 249"/>
                    <a:gd name="T4" fmla="*/ 141 w 204"/>
                    <a:gd name="T5" fmla="*/ 175 h 249"/>
                    <a:gd name="T6" fmla="*/ 108 w 204"/>
                    <a:gd name="T7" fmla="*/ 149 h 249"/>
                    <a:gd name="T8" fmla="*/ 65 w 204"/>
                    <a:gd name="T9" fmla="*/ 138 h 249"/>
                    <a:gd name="T10" fmla="*/ 6 w 204"/>
                    <a:gd name="T11" fmla="*/ 73 h 249"/>
                    <a:gd name="T12" fmla="*/ 108 w 204"/>
                    <a:gd name="T13" fmla="*/ 0 h 249"/>
                    <a:gd name="T14" fmla="*/ 198 w 204"/>
                    <a:gd name="T15" fmla="*/ 70 h 249"/>
                    <a:gd name="T16" fmla="*/ 136 w 204"/>
                    <a:gd name="T17" fmla="*/ 70 h 249"/>
                    <a:gd name="T18" fmla="*/ 102 w 204"/>
                    <a:gd name="T19" fmla="*/ 42 h 249"/>
                    <a:gd name="T20" fmla="*/ 68 w 204"/>
                    <a:gd name="T21" fmla="*/ 65 h 249"/>
                    <a:gd name="T22" fmla="*/ 99 w 204"/>
                    <a:gd name="T23" fmla="*/ 90 h 249"/>
                    <a:gd name="T24" fmla="*/ 141 w 204"/>
                    <a:gd name="T25" fmla="*/ 101 h 249"/>
                    <a:gd name="T26" fmla="*/ 203 w 204"/>
                    <a:gd name="T27" fmla="*/ 166 h 249"/>
                    <a:gd name="T28" fmla="*/ 96 w 204"/>
                    <a:gd name="T29" fmla="*/ 248 h 249"/>
                    <a:gd name="T30" fmla="*/ 17 w 204"/>
                    <a:gd name="T31" fmla="*/ 220 h 249"/>
                    <a:gd name="T32" fmla="*/ 0 w 204"/>
                    <a:gd name="T33" fmla="*/ 175 h 249"/>
                    <a:gd name="T34" fmla="*/ 65 w 204"/>
                    <a:gd name="T35" fmla="*/ 175 h 249"/>
                    <a:gd name="T36" fmla="*/ 65 w 204"/>
                    <a:gd name="T37" fmla="*/ 17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4" h="249">
                      <a:moveTo>
                        <a:pt x="65" y="172"/>
                      </a:moveTo>
                      <a:cubicBezTo>
                        <a:pt x="65" y="186"/>
                        <a:pt x="76" y="203"/>
                        <a:pt x="105" y="203"/>
                      </a:cubicBezTo>
                      <a:cubicBezTo>
                        <a:pt x="130" y="203"/>
                        <a:pt x="141" y="189"/>
                        <a:pt x="141" y="175"/>
                      </a:cubicBezTo>
                      <a:cubicBezTo>
                        <a:pt x="141" y="164"/>
                        <a:pt x="136" y="155"/>
                        <a:pt x="108" y="149"/>
                      </a:cubicBezTo>
                      <a:lnTo>
                        <a:pt x="65" y="138"/>
                      </a:lnTo>
                      <a:cubicBezTo>
                        <a:pt x="45" y="132"/>
                        <a:pt x="6" y="121"/>
                        <a:pt x="6" y="73"/>
                      </a:cubicBezTo>
                      <a:cubicBezTo>
                        <a:pt x="6" y="28"/>
                        <a:pt x="48" y="0"/>
                        <a:pt x="108" y="0"/>
                      </a:cubicBezTo>
                      <a:cubicBezTo>
                        <a:pt x="155" y="0"/>
                        <a:pt x="195" y="22"/>
                        <a:pt x="198" y="70"/>
                      </a:cubicBezTo>
                      <a:lnTo>
                        <a:pt x="136" y="70"/>
                      </a:lnTo>
                      <a:cubicBezTo>
                        <a:pt x="133" y="45"/>
                        <a:pt x="113" y="42"/>
                        <a:pt x="102" y="42"/>
                      </a:cubicBezTo>
                      <a:cubicBezTo>
                        <a:pt x="82" y="42"/>
                        <a:pt x="68" y="51"/>
                        <a:pt x="68" y="65"/>
                      </a:cubicBezTo>
                      <a:cubicBezTo>
                        <a:pt x="68" y="82"/>
                        <a:pt x="79" y="85"/>
                        <a:pt x="99" y="90"/>
                      </a:cubicBezTo>
                      <a:lnTo>
                        <a:pt x="141" y="101"/>
                      </a:lnTo>
                      <a:cubicBezTo>
                        <a:pt x="184" y="113"/>
                        <a:pt x="203" y="135"/>
                        <a:pt x="203" y="166"/>
                      </a:cubicBezTo>
                      <a:cubicBezTo>
                        <a:pt x="203" y="206"/>
                        <a:pt x="170" y="248"/>
                        <a:pt x="96" y="248"/>
                      </a:cubicBezTo>
                      <a:cubicBezTo>
                        <a:pt x="65" y="248"/>
                        <a:pt x="37" y="243"/>
                        <a:pt x="17" y="220"/>
                      </a:cubicBezTo>
                      <a:cubicBezTo>
                        <a:pt x="3" y="203"/>
                        <a:pt x="0" y="186"/>
                        <a:pt x="0" y="175"/>
                      </a:cubicBezTo>
                      <a:lnTo>
                        <a:pt x="65" y="175"/>
                      </a:lnTo>
                      <a:lnTo>
                        <a:pt x="65" y="172"/>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52" name="Freeform 48"/>
                <p:cNvSpPr>
                  <a:spLocks noChangeArrowheads="1"/>
                </p:cNvSpPr>
                <p:nvPr/>
              </p:nvSpPr>
              <p:spPr bwMode="auto">
                <a:xfrm>
                  <a:off x="1611313" y="2744788"/>
                  <a:ext cx="61912" cy="111125"/>
                </a:xfrm>
                <a:custGeom>
                  <a:avLst/>
                  <a:gdLst>
                    <a:gd name="T0" fmla="*/ 169 w 170"/>
                    <a:gd name="T1" fmla="*/ 299 h 308"/>
                    <a:gd name="T2" fmla="*/ 116 w 170"/>
                    <a:gd name="T3" fmla="*/ 307 h 308"/>
                    <a:gd name="T4" fmla="*/ 45 w 170"/>
                    <a:gd name="T5" fmla="*/ 245 h 308"/>
                    <a:gd name="T6" fmla="*/ 45 w 170"/>
                    <a:gd name="T7" fmla="*/ 115 h 308"/>
                    <a:gd name="T8" fmla="*/ 0 w 170"/>
                    <a:gd name="T9" fmla="*/ 115 h 308"/>
                    <a:gd name="T10" fmla="*/ 0 w 170"/>
                    <a:gd name="T11" fmla="*/ 70 h 308"/>
                    <a:gd name="T12" fmla="*/ 45 w 170"/>
                    <a:gd name="T13" fmla="*/ 70 h 308"/>
                    <a:gd name="T14" fmla="*/ 45 w 170"/>
                    <a:gd name="T15" fmla="*/ 25 h 308"/>
                    <a:gd name="T16" fmla="*/ 113 w 170"/>
                    <a:gd name="T17" fmla="*/ 0 h 308"/>
                    <a:gd name="T18" fmla="*/ 113 w 170"/>
                    <a:gd name="T19" fmla="*/ 70 h 308"/>
                    <a:gd name="T20" fmla="*/ 169 w 170"/>
                    <a:gd name="T21" fmla="*/ 70 h 308"/>
                    <a:gd name="T22" fmla="*/ 169 w 170"/>
                    <a:gd name="T23" fmla="*/ 115 h 308"/>
                    <a:gd name="T24" fmla="*/ 113 w 170"/>
                    <a:gd name="T25" fmla="*/ 115 h 308"/>
                    <a:gd name="T26" fmla="*/ 113 w 170"/>
                    <a:gd name="T27" fmla="*/ 220 h 308"/>
                    <a:gd name="T28" fmla="*/ 144 w 170"/>
                    <a:gd name="T29" fmla="*/ 254 h 308"/>
                    <a:gd name="T30" fmla="*/ 167 w 170"/>
                    <a:gd name="T31" fmla="*/ 254 h 308"/>
                    <a:gd name="T32" fmla="*/ 167 w 170"/>
                    <a:gd name="T33" fmla="*/ 299 h 308"/>
                    <a:gd name="T34" fmla="*/ 169 w 170"/>
                    <a:gd name="T35" fmla="*/ 299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0" h="308">
                      <a:moveTo>
                        <a:pt x="169" y="299"/>
                      </a:moveTo>
                      <a:cubicBezTo>
                        <a:pt x="147" y="305"/>
                        <a:pt x="127" y="307"/>
                        <a:pt x="116" y="307"/>
                      </a:cubicBezTo>
                      <a:cubicBezTo>
                        <a:pt x="45" y="307"/>
                        <a:pt x="45" y="265"/>
                        <a:pt x="45" y="245"/>
                      </a:cubicBezTo>
                      <a:lnTo>
                        <a:pt x="45" y="115"/>
                      </a:lnTo>
                      <a:lnTo>
                        <a:pt x="0" y="115"/>
                      </a:lnTo>
                      <a:lnTo>
                        <a:pt x="0" y="70"/>
                      </a:lnTo>
                      <a:lnTo>
                        <a:pt x="45" y="70"/>
                      </a:lnTo>
                      <a:lnTo>
                        <a:pt x="45" y="25"/>
                      </a:lnTo>
                      <a:lnTo>
                        <a:pt x="113" y="0"/>
                      </a:lnTo>
                      <a:lnTo>
                        <a:pt x="113" y="70"/>
                      </a:lnTo>
                      <a:lnTo>
                        <a:pt x="169" y="70"/>
                      </a:lnTo>
                      <a:lnTo>
                        <a:pt x="169" y="115"/>
                      </a:lnTo>
                      <a:lnTo>
                        <a:pt x="113" y="115"/>
                      </a:lnTo>
                      <a:lnTo>
                        <a:pt x="113" y="220"/>
                      </a:lnTo>
                      <a:cubicBezTo>
                        <a:pt x="113" y="242"/>
                        <a:pt x="113" y="254"/>
                        <a:pt x="144" y="254"/>
                      </a:cubicBezTo>
                      <a:cubicBezTo>
                        <a:pt x="155" y="254"/>
                        <a:pt x="158" y="254"/>
                        <a:pt x="167" y="254"/>
                      </a:cubicBezTo>
                      <a:lnTo>
                        <a:pt x="167" y="299"/>
                      </a:lnTo>
                      <a:lnTo>
                        <a:pt x="169" y="29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53" name="Freeform 49"/>
                <p:cNvSpPr>
                  <a:spLocks noChangeArrowheads="1"/>
                </p:cNvSpPr>
                <p:nvPr/>
              </p:nvSpPr>
              <p:spPr bwMode="auto">
                <a:xfrm>
                  <a:off x="1687513" y="2767013"/>
                  <a:ext cx="87312" cy="88900"/>
                </a:xfrm>
                <a:custGeom>
                  <a:avLst/>
                  <a:gdLst>
                    <a:gd name="T0" fmla="*/ 121 w 243"/>
                    <a:gd name="T1" fmla="*/ 0 h 249"/>
                    <a:gd name="T2" fmla="*/ 242 w 243"/>
                    <a:gd name="T3" fmla="*/ 124 h 249"/>
                    <a:gd name="T4" fmla="*/ 118 w 243"/>
                    <a:gd name="T5" fmla="*/ 248 h 249"/>
                    <a:gd name="T6" fmla="*/ 0 w 243"/>
                    <a:gd name="T7" fmla="*/ 124 h 249"/>
                    <a:gd name="T8" fmla="*/ 121 w 243"/>
                    <a:gd name="T9" fmla="*/ 0 h 249"/>
                    <a:gd name="T10" fmla="*/ 121 w 243"/>
                    <a:gd name="T11" fmla="*/ 200 h 249"/>
                    <a:gd name="T12" fmla="*/ 172 w 243"/>
                    <a:gd name="T13" fmla="*/ 121 h 249"/>
                    <a:gd name="T14" fmla="*/ 121 w 243"/>
                    <a:gd name="T15" fmla="*/ 48 h 249"/>
                    <a:gd name="T16" fmla="*/ 70 w 243"/>
                    <a:gd name="T17" fmla="*/ 127 h 249"/>
                    <a:gd name="T18" fmla="*/ 121 w 243"/>
                    <a:gd name="T19" fmla="*/ 200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3" h="249">
                      <a:moveTo>
                        <a:pt x="121" y="0"/>
                      </a:moveTo>
                      <a:cubicBezTo>
                        <a:pt x="206" y="0"/>
                        <a:pt x="242" y="56"/>
                        <a:pt x="242" y="124"/>
                      </a:cubicBezTo>
                      <a:cubicBezTo>
                        <a:pt x="242" y="189"/>
                        <a:pt x="206" y="248"/>
                        <a:pt x="118" y="248"/>
                      </a:cubicBezTo>
                      <a:cubicBezTo>
                        <a:pt x="50" y="248"/>
                        <a:pt x="0" y="206"/>
                        <a:pt x="0" y="124"/>
                      </a:cubicBezTo>
                      <a:cubicBezTo>
                        <a:pt x="0" y="68"/>
                        <a:pt x="28" y="0"/>
                        <a:pt x="121" y="0"/>
                      </a:cubicBezTo>
                      <a:close/>
                      <a:moveTo>
                        <a:pt x="121" y="200"/>
                      </a:moveTo>
                      <a:cubicBezTo>
                        <a:pt x="152" y="200"/>
                        <a:pt x="172" y="183"/>
                        <a:pt x="172" y="121"/>
                      </a:cubicBezTo>
                      <a:cubicBezTo>
                        <a:pt x="172" y="90"/>
                        <a:pt x="166" y="48"/>
                        <a:pt x="121" y="48"/>
                      </a:cubicBezTo>
                      <a:cubicBezTo>
                        <a:pt x="70" y="48"/>
                        <a:pt x="70" y="107"/>
                        <a:pt x="70" y="127"/>
                      </a:cubicBezTo>
                      <a:cubicBezTo>
                        <a:pt x="70" y="178"/>
                        <a:pt x="87" y="200"/>
                        <a:pt x="121" y="200"/>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54" name="Freeform 50"/>
                <p:cNvSpPr>
                  <a:spLocks noChangeArrowheads="1"/>
                </p:cNvSpPr>
                <p:nvPr/>
              </p:nvSpPr>
              <p:spPr bwMode="auto">
                <a:xfrm>
                  <a:off x="1801813" y="2765425"/>
                  <a:ext cx="134937" cy="88900"/>
                </a:xfrm>
                <a:custGeom>
                  <a:avLst/>
                  <a:gdLst>
                    <a:gd name="T0" fmla="*/ 3 w 376"/>
                    <a:gd name="T1" fmla="*/ 51 h 247"/>
                    <a:gd name="T2" fmla="*/ 0 w 376"/>
                    <a:gd name="T3" fmla="*/ 6 h 247"/>
                    <a:gd name="T4" fmla="*/ 67 w 376"/>
                    <a:gd name="T5" fmla="*/ 6 h 247"/>
                    <a:gd name="T6" fmla="*/ 70 w 376"/>
                    <a:gd name="T7" fmla="*/ 37 h 247"/>
                    <a:gd name="T8" fmla="*/ 144 w 376"/>
                    <a:gd name="T9" fmla="*/ 0 h 247"/>
                    <a:gd name="T10" fmla="*/ 217 w 376"/>
                    <a:gd name="T11" fmla="*/ 45 h 247"/>
                    <a:gd name="T12" fmla="*/ 293 w 376"/>
                    <a:gd name="T13" fmla="*/ 3 h 247"/>
                    <a:gd name="T14" fmla="*/ 364 w 376"/>
                    <a:gd name="T15" fmla="*/ 40 h 247"/>
                    <a:gd name="T16" fmla="*/ 375 w 376"/>
                    <a:gd name="T17" fmla="*/ 110 h 247"/>
                    <a:gd name="T18" fmla="*/ 375 w 376"/>
                    <a:gd name="T19" fmla="*/ 243 h 247"/>
                    <a:gd name="T20" fmla="*/ 304 w 376"/>
                    <a:gd name="T21" fmla="*/ 243 h 247"/>
                    <a:gd name="T22" fmla="*/ 304 w 376"/>
                    <a:gd name="T23" fmla="*/ 104 h 247"/>
                    <a:gd name="T24" fmla="*/ 265 w 376"/>
                    <a:gd name="T25" fmla="*/ 51 h 247"/>
                    <a:gd name="T26" fmla="*/ 223 w 376"/>
                    <a:gd name="T27" fmla="*/ 124 h 247"/>
                    <a:gd name="T28" fmla="*/ 223 w 376"/>
                    <a:gd name="T29" fmla="*/ 243 h 247"/>
                    <a:gd name="T30" fmla="*/ 152 w 376"/>
                    <a:gd name="T31" fmla="*/ 243 h 247"/>
                    <a:gd name="T32" fmla="*/ 152 w 376"/>
                    <a:gd name="T33" fmla="*/ 104 h 247"/>
                    <a:gd name="T34" fmla="*/ 113 w 376"/>
                    <a:gd name="T35" fmla="*/ 54 h 247"/>
                    <a:gd name="T36" fmla="*/ 70 w 376"/>
                    <a:gd name="T37" fmla="*/ 107 h 247"/>
                    <a:gd name="T38" fmla="*/ 70 w 376"/>
                    <a:gd name="T39" fmla="*/ 246 h 247"/>
                    <a:gd name="T40" fmla="*/ 3 w 376"/>
                    <a:gd name="T41" fmla="*/ 246 h 247"/>
                    <a:gd name="T42" fmla="*/ 3 w 376"/>
                    <a:gd name="T43" fmla="*/ 51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76" h="247">
                      <a:moveTo>
                        <a:pt x="3" y="51"/>
                      </a:moveTo>
                      <a:cubicBezTo>
                        <a:pt x="3" y="37"/>
                        <a:pt x="3" y="23"/>
                        <a:pt x="0" y="6"/>
                      </a:cubicBezTo>
                      <a:lnTo>
                        <a:pt x="67" y="6"/>
                      </a:lnTo>
                      <a:lnTo>
                        <a:pt x="70" y="37"/>
                      </a:lnTo>
                      <a:cubicBezTo>
                        <a:pt x="79" y="25"/>
                        <a:pt x="96" y="0"/>
                        <a:pt x="144" y="0"/>
                      </a:cubicBezTo>
                      <a:cubicBezTo>
                        <a:pt x="197" y="0"/>
                        <a:pt x="214" y="34"/>
                        <a:pt x="217" y="45"/>
                      </a:cubicBezTo>
                      <a:cubicBezTo>
                        <a:pt x="237" y="9"/>
                        <a:pt x="268" y="3"/>
                        <a:pt x="293" y="3"/>
                      </a:cubicBezTo>
                      <a:cubicBezTo>
                        <a:pt x="341" y="3"/>
                        <a:pt x="361" y="31"/>
                        <a:pt x="364" y="40"/>
                      </a:cubicBezTo>
                      <a:cubicBezTo>
                        <a:pt x="375" y="59"/>
                        <a:pt x="375" y="88"/>
                        <a:pt x="375" y="110"/>
                      </a:cubicBezTo>
                      <a:lnTo>
                        <a:pt x="375" y="243"/>
                      </a:lnTo>
                      <a:lnTo>
                        <a:pt x="304" y="243"/>
                      </a:lnTo>
                      <a:lnTo>
                        <a:pt x="304" y="104"/>
                      </a:lnTo>
                      <a:cubicBezTo>
                        <a:pt x="304" y="79"/>
                        <a:pt x="302" y="51"/>
                        <a:pt x="265" y="51"/>
                      </a:cubicBezTo>
                      <a:cubicBezTo>
                        <a:pt x="223" y="51"/>
                        <a:pt x="223" y="90"/>
                        <a:pt x="223" y="124"/>
                      </a:cubicBezTo>
                      <a:lnTo>
                        <a:pt x="223" y="243"/>
                      </a:lnTo>
                      <a:lnTo>
                        <a:pt x="152" y="243"/>
                      </a:lnTo>
                      <a:lnTo>
                        <a:pt x="152" y="104"/>
                      </a:lnTo>
                      <a:cubicBezTo>
                        <a:pt x="152" y="88"/>
                        <a:pt x="152" y="54"/>
                        <a:pt x="113" y="54"/>
                      </a:cubicBezTo>
                      <a:cubicBezTo>
                        <a:pt x="70" y="54"/>
                        <a:pt x="70" y="90"/>
                        <a:pt x="70" y="107"/>
                      </a:cubicBezTo>
                      <a:lnTo>
                        <a:pt x="70" y="246"/>
                      </a:lnTo>
                      <a:lnTo>
                        <a:pt x="3" y="246"/>
                      </a:lnTo>
                      <a:lnTo>
                        <a:pt x="3" y="51"/>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55" name="Freeform 51"/>
                <p:cNvSpPr>
                  <a:spLocks noChangeArrowheads="1"/>
                </p:cNvSpPr>
                <p:nvPr/>
              </p:nvSpPr>
              <p:spPr bwMode="auto">
                <a:xfrm>
                  <a:off x="1963738" y="2765425"/>
                  <a:ext cx="80962" cy="88900"/>
                </a:xfrm>
                <a:custGeom>
                  <a:avLst/>
                  <a:gdLst>
                    <a:gd name="T0" fmla="*/ 116 w 227"/>
                    <a:gd name="T1" fmla="*/ 203 h 249"/>
                    <a:gd name="T2" fmla="*/ 156 w 227"/>
                    <a:gd name="T3" fmla="*/ 169 h 249"/>
                    <a:gd name="T4" fmla="*/ 218 w 227"/>
                    <a:gd name="T5" fmla="*/ 169 h 249"/>
                    <a:gd name="T6" fmla="*/ 195 w 227"/>
                    <a:gd name="T7" fmla="*/ 220 h 249"/>
                    <a:gd name="T8" fmla="*/ 113 w 227"/>
                    <a:gd name="T9" fmla="*/ 248 h 249"/>
                    <a:gd name="T10" fmla="*/ 31 w 227"/>
                    <a:gd name="T11" fmla="*/ 220 h 249"/>
                    <a:gd name="T12" fmla="*/ 0 w 227"/>
                    <a:gd name="T13" fmla="*/ 130 h 249"/>
                    <a:gd name="T14" fmla="*/ 48 w 227"/>
                    <a:gd name="T15" fmla="*/ 20 h 249"/>
                    <a:gd name="T16" fmla="*/ 113 w 227"/>
                    <a:gd name="T17" fmla="*/ 0 h 249"/>
                    <a:gd name="T18" fmla="*/ 209 w 227"/>
                    <a:gd name="T19" fmla="*/ 56 h 249"/>
                    <a:gd name="T20" fmla="*/ 223 w 227"/>
                    <a:gd name="T21" fmla="*/ 141 h 249"/>
                    <a:gd name="T22" fmla="*/ 68 w 227"/>
                    <a:gd name="T23" fmla="*/ 141 h 249"/>
                    <a:gd name="T24" fmla="*/ 116 w 227"/>
                    <a:gd name="T25" fmla="*/ 203 h 249"/>
                    <a:gd name="T26" fmla="*/ 156 w 227"/>
                    <a:gd name="T27" fmla="*/ 99 h 249"/>
                    <a:gd name="T28" fmla="*/ 116 w 227"/>
                    <a:gd name="T29" fmla="*/ 45 h 249"/>
                    <a:gd name="T30" fmla="*/ 71 w 227"/>
                    <a:gd name="T31" fmla="*/ 99 h 249"/>
                    <a:gd name="T32" fmla="*/ 156 w 227"/>
                    <a:gd name="T33" fmla="*/ 99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7" h="249">
                      <a:moveTo>
                        <a:pt x="116" y="203"/>
                      </a:moveTo>
                      <a:cubicBezTo>
                        <a:pt x="133" y="203"/>
                        <a:pt x="150" y="198"/>
                        <a:pt x="156" y="169"/>
                      </a:cubicBezTo>
                      <a:lnTo>
                        <a:pt x="218" y="169"/>
                      </a:lnTo>
                      <a:cubicBezTo>
                        <a:pt x="218" y="181"/>
                        <a:pt x="215" y="200"/>
                        <a:pt x="195" y="220"/>
                      </a:cubicBezTo>
                      <a:cubicBezTo>
                        <a:pt x="178" y="237"/>
                        <a:pt x="147" y="248"/>
                        <a:pt x="113" y="248"/>
                      </a:cubicBezTo>
                      <a:cubicBezTo>
                        <a:pt x="94" y="248"/>
                        <a:pt x="54" y="246"/>
                        <a:pt x="31" y="220"/>
                      </a:cubicBezTo>
                      <a:cubicBezTo>
                        <a:pt x="9" y="198"/>
                        <a:pt x="0" y="167"/>
                        <a:pt x="0" y="130"/>
                      </a:cubicBezTo>
                      <a:cubicBezTo>
                        <a:pt x="0" y="93"/>
                        <a:pt x="9" y="45"/>
                        <a:pt x="48" y="20"/>
                      </a:cubicBezTo>
                      <a:cubicBezTo>
                        <a:pt x="65" y="9"/>
                        <a:pt x="88" y="0"/>
                        <a:pt x="113" y="0"/>
                      </a:cubicBezTo>
                      <a:cubicBezTo>
                        <a:pt x="147" y="0"/>
                        <a:pt x="187" y="14"/>
                        <a:pt x="209" y="56"/>
                      </a:cubicBezTo>
                      <a:cubicBezTo>
                        <a:pt x="226" y="88"/>
                        <a:pt x="223" y="124"/>
                        <a:pt x="223" y="141"/>
                      </a:cubicBezTo>
                      <a:lnTo>
                        <a:pt x="68" y="141"/>
                      </a:lnTo>
                      <a:cubicBezTo>
                        <a:pt x="68" y="155"/>
                        <a:pt x="68" y="203"/>
                        <a:pt x="116" y="203"/>
                      </a:cubicBezTo>
                      <a:close/>
                      <a:moveTo>
                        <a:pt x="156" y="99"/>
                      </a:moveTo>
                      <a:cubicBezTo>
                        <a:pt x="156" y="88"/>
                        <a:pt x="156" y="45"/>
                        <a:pt x="116" y="45"/>
                      </a:cubicBezTo>
                      <a:cubicBezTo>
                        <a:pt x="85" y="45"/>
                        <a:pt x="74" y="71"/>
                        <a:pt x="71" y="99"/>
                      </a:cubicBezTo>
                      <a:lnTo>
                        <a:pt x="156" y="99"/>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56" name="Freeform 52"/>
                <p:cNvSpPr>
                  <a:spLocks noChangeArrowheads="1"/>
                </p:cNvSpPr>
                <p:nvPr/>
              </p:nvSpPr>
              <p:spPr bwMode="auto">
                <a:xfrm>
                  <a:off x="2068513" y="2767013"/>
                  <a:ext cx="52387" cy="87312"/>
                </a:xfrm>
                <a:custGeom>
                  <a:avLst/>
                  <a:gdLst>
                    <a:gd name="T0" fmla="*/ 3 w 145"/>
                    <a:gd name="T1" fmla="*/ 62 h 241"/>
                    <a:gd name="T2" fmla="*/ 0 w 145"/>
                    <a:gd name="T3" fmla="*/ 3 h 241"/>
                    <a:gd name="T4" fmla="*/ 65 w 145"/>
                    <a:gd name="T5" fmla="*/ 3 h 241"/>
                    <a:gd name="T6" fmla="*/ 65 w 145"/>
                    <a:gd name="T7" fmla="*/ 48 h 241"/>
                    <a:gd name="T8" fmla="*/ 144 w 145"/>
                    <a:gd name="T9" fmla="*/ 3 h 241"/>
                    <a:gd name="T10" fmla="*/ 144 w 145"/>
                    <a:gd name="T11" fmla="*/ 65 h 241"/>
                    <a:gd name="T12" fmla="*/ 71 w 145"/>
                    <a:gd name="T13" fmla="*/ 124 h 241"/>
                    <a:gd name="T14" fmla="*/ 71 w 145"/>
                    <a:gd name="T15" fmla="*/ 240 h 241"/>
                    <a:gd name="T16" fmla="*/ 3 w 145"/>
                    <a:gd name="T17" fmla="*/ 240 h 241"/>
                    <a:gd name="T18" fmla="*/ 3 w 145"/>
                    <a:gd name="T19" fmla="*/ 62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5" h="241">
                      <a:moveTo>
                        <a:pt x="3" y="62"/>
                      </a:moveTo>
                      <a:cubicBezTo>
                        <a:pt x="3" y="51"/>
                        <a:pt x="0" y="17"/>
                        <a:pt x="0" y="3"/>
                      </a:cubicBezTo>
                      <a:lnTo>
                        <a:pt x="65" y="3"/>
                      </a:lnTo>
                      <a:lnTo>
                        <a:pt x="65" y="48"/>
                      </a:lnTo>
                      <a:cubicBezTo>
                        <a:pt x="73" y="28"/>
                        <a:pt x="90" y="0"/>
                        <a:pt x="144" y="3"/>
                      </a:cubicBezTo>
                      <a:lnTo>
                        <a:pt x="144" y="65"/>
                      </a:lnTo>
                      <a:cubicBezTo>
                        <a:pt x="73" y="59"/>
                        <a:pt x="71" y="93"/>
                        <a:pt x="71" y="124"/>
                      </a:cubicBezTo>
                      <a:lnTo>
                        <a:pt x="71" y="240"/>
                      </a:lnTo>
                      <a:lnTo>
                        <a:pt x="3" y="240"/>
                      </a:lnTo>
                      <a:lnTo>
                        <a:pt x="3" y="62"/>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grpSp>
            <p:nvGrpSpPr>
              <p:cNvPr id="630" name="Group 629"/>
              <p:cNvGrpSpPr/>
              <p:nvPr/>
            </p:nvGrpSpPr>
            <p:grpSpPr>
              <a:xfrm>
                <a:off x="5624195" y="3037168"/>
                <a:ext cx="760412" cy="123825"/>
                <a:chOff x="1328738" y="2940050"/>
                <a:chExt cx="760412" cy="123825"/>
              </a:xfrm>
              <a:solidFill>
                <a:srgbClr val="5F5F5F"/>
              </a:solidFill>
            </p:grpSpPr>
            <p:sp>
              <p:nvSpPr>
                <p:cNvPr id="641" name="Freeform 53"/>
                <p:cNvSpPr>
                  <a:spLocks noChangeArrowheads="1"/>
                </p:cNvSpPr>
                <p:nvPr/>
              </p:nvSpPr>
              <p:spPr bwMode="auto">
                <a:xfrm>
                  <a:off x="1328738" y="2940050"/>
                  <a:ext cx="85725" cy="120650"/>
                </a:xfrm>
                <a:custGeom>
                  <a:avLst/>
                  <a:gdLst>
                    <a:gd name="T0" fmla="*/ 0 w 239"/>
                    <a:gd name="T1" fmla="*/ 0 h 336"/>
                    <a:gd name="T2" fmla="*/ 102 w 239"/>
                    <a:gd name="T3" fmla="*/ 0 h 336"/>
                    <a:gd name="T4" fmla="*/ 218 w 239"/>
                    <a:gd name="T5" fmla="*/ 36 h 336"/>
                    <a:gd name="T6" fmla="*/ 238 w 239"/>
                    <a:gd name="T7" fmla="*/ 98 h 336"/>
                    <a:gd name="T8" fmla="*/ 195 w 239"/>
                    <a:gd name="T9" fmla="*/ 189 h 336"/>
                    <a:gd name="T10" fmla="*/ 119 w 239"/>
                    <a:gd name="T11" fmla="*/ 206 h 336"/>
                    <a:gd name="T12" fmla="*/ 74 w 239"/>
                    <a:gd name="T13" fmla="*/ 206 h 336"/>
                    <a:gd name="T14" fmla="*/ 74 w 239"/>
                    <a:gd name="T15" fmla="*/ 335 h 336"/>
                    <a:gd name="T16" fmla="*/ 0 w 239"/>
                    <a:gd name="T17" fmla="*/ 335 h 336"/>
                    <a:gd name="T18" fmla="*/ 0 w 239"/>
                    <a:gd name="T19" fmla="*/ 0 h 336"/>
                    <a:gd name="T20" fmla="*/ 71 w 239"/>
                    <a:gd name="T21" fmla="*/ 152 h 336"/>
                    <a:gd name="T22" fmla="*/ 99 w 239"/>
                    <a:gd name="T23" fmla="*/ 152 h 336"/>
                    <a:gd name="T24" fmla="*/ 167 w 239"/>
                    <a:gd name="T25" fmla="*/ 101 h 336"/>
                    <a:gd name="T26" fmla="*/ 108 w 239"/>
                    <a:gd name="T27" fmla="*/ 56 h 336"/>
                    <a:gd name="T28" fmla="*/ 71 w 239"/>
                    <a:gd name="T29" fmla="*/ 56 h 336"/>
                    <a:gd name="T30" fmla="*/ 71 w 239"/>
                    <a:gd name="T31" fmla="*/ 152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39" h="336">
                      <a:moveTo>
                        <a:pt x="0" y="0"/>
                      </a:moveTo>
                      <a:lnTo>
                        <a:pt x="102" y="0"/>
                      </a:lnTo>
                      <a:cubicBezTo>
                        <a:pt x="150" y="0"/>
                        <a:pt x="190" y="2"/>
                        <a:pt x="218" y="36"/>
                      </a:cubicBezTo>
                      <a:cubicBezTo>
                        <a:pt x="235" y="59"/>
                        <a:pt x="238" y="81"/>
                        <a:pt x="238" y="98"/>
                      </a:cubicBezTo>
                      <a:cubicBezTo>
                        <a:pt x="238" y="138"/>
                        <a:pt x="221" y="169"/>
                        <a:pt x="195" y="189"/>
                      </a:cubicBezTo>
                      <a:cubicBezTo>
                        <a:pt x="170" y="206"/>
                        <a:pt x="136" y="206"/>
                        <a:pt x="119" y="206"/>
                      </a:cubicBezTo>
                      <a:lnTo>
                        <a:pt x="74" y="206"/>
                      </a:lnTo>
                      <a:lnTo>
                        <a:pt x="74" y="335"/>
                      </a:lnTo>
                      <a:lnTo>
                        <a:pt x="0" y="335"/>
                      </a:lnTo>
                      <a:lnTo>
                        <a:pt x="0" y="0"/>
                      </a:lnTo>
                      <a:close/>
                      <a:moveTo>
                        <a:pt x="71" y="152"/>
                      </a:moveTo>
                      <a:lnTo>
                        <a:pt x="99" y="152"/>
                      </a:lnTo>
                      <a:cubicBezTo>
                        <a:pt x="122" y="152"/>
                        <a:pt x="167" y="152"/>
                        <a:pt x="167" y="101"/>
                      </a:cubicBezTo>
                      <a:cubicBezTo>
                        <a:pt x="167" y="56"/>
                        <a:pt x="127" y="56"/>
                        <a:pt x="108" y="56"/>
                      </a:cubicBezTo>
                      <a:lnTo>
                        <a:pt x="71" y="56"/>
                      </a:lnTo>
                      <a:lnTo>
                        <a:pt x="71" y="152"/>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42" name="Freeform 54"/>
                <p:cNvSpPr>
                  <a:spLocks noChangeArrowheads="1"/>
                </p:cNvSpPr>
                <p:nvPr/>
              </p:nvSpPr>
              <p:spPr bwMode="auto">
                <a:xfrm>
                  <a:off x="1438275" y="2974975"/>
                  <a:ext cx="52388" cy="85725"/>
                </a:xfrm>
                <a:custGeom>
                  <a:avLst/>
                  <a:gdLst>
                    <a:gd name="T0" fmla="*/ 0 w 145"/>
                    <a:gd name="T1" fmla="*/ 2 h 240"/>
                    <a:gd name="T2" fmla="*/ 65 w 145"/>
                    <a:gd name="T3" fmla="*/ 2 h 240"/>
                    <a:gd name="T4" fmla="*/ 65 w 145"/>
                    <a:gd name="T5" fmla="*/ 48 h 240"/>
                    <a:gd name="T6" fmla="*/ 144 w 145"/>
                    <a:gd name="T7" fmla="*/ 2 h 240"/>
                    <a:gd name="T8" fmla="*/ 144 w 145"/>
                    <a:gd name="T9" fmla="*/ 64 h 240"/>
                    <a:gd name="T10" fmla="*/ 71 w 145"/>
                    <a:gd name="T11" fmla="*/ 124 h 240"/>
                    <a:gd name="T12" fmla="*/ 71 w 145"/>
                    <a:gd name="T13" fmla="*/ 239 h 240"/>
                    <a:gd name="T14" fmla="*/ 3 w 145"/>
                    <a:gd name="T15" fmla="*/ 239 h 240"/>
                    <a:gd name="T16" fmla="*/ 3 w 145"/>
                    <a:gd name="T17" fmla="*/ 62 h 240"/>
                    <a:gd name="T18" fmla="*/ 0 w 145"/>
                    <a:gd name="T19" fmla="*/ 2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5" h="240">
                      <a:moveTo>
                        <a:pt x="0" y="2"/>
                      </a:moveTo>
                      <a:lnTo>
                        <a:pt x="65" y="2"/>
                      </a:lnTo>
                      <a:lnTo>
                        <a:pt x="65" y="48"/>
                      </a:lnTo>
                      <a:cubicBezTo>
                        <a:pt x="74" y="28"/>
                        <a:pt x="91" y="0"/>
                        <a:pt x="144" y="2"/>
                      </a:cubicBezTo>
                      <a:lnTo>
                        <a:pt x="144" y="64"/>
                      </a:lnTo>
                      <a:cubicBezTo>
                        <a:pt x="74" y="59"/>
                        <a:pt x="71" y="93"/>
                        <a:pt x="71" y="124"/>
                      </a:cubicBezTo>
                      <a:lnTo>
                        <a:pt x="71" y="239"/>
                      </a:lnTo>
                      <a:lnTo>
                        <a:pt x="3" y="239"/>
                      </a:lnTo>
                      <a:lnTo>
                        <a:pt x="3" y="62"/>
                      </a:lnTo>
                      <a:cubicBezTo>
                        <a:pt x="3" y="50"/>
                        <a:pt x="0" y="16"/>
                        <a:pt x="0" y="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43" name="Freeform 55"/>
                <p:cNvSpPr>
                  <a:spLocks noChangeArrowheads="1"/>
                </p:cNvSpPr>
                <p:nvPr/>
              </p:nvSpPr>
              <p:spPr bwMode="auto">
                <a:xfrm>
                  <a:off x="1503363" y="2974975"/>
                  <a:ext cx="80962" cy="88900"/>
                </a:xfrm>
                <a:custGeom>
                  <a:avLst/>
                  <a:gdLst>
                    <a:gd name="T0" fmla="*/ 116 w 227"/>
                    <a:gd name="T1" fmla="*/ 203 h 249"/>
                    <a:gd name="T2" fmla="*/ 155 w 227"/>
                    <a:gd name="T3" fmla="*/ 169 h 249"/>
                    <a:gd name="T4" fmla="*/ 217 w 227"/>
                    <a:gd name="T5" fmla="*/ 169 h 249"/>
                    <a:gd name="T6" fmla="*/ 195 w 227"/>
                    <a:gd name="T7" fmla="*/ 220 h 249"/>
                    <a:gd name="T8" fmla="*/ 113 w 227"/>
                    <a:gd name="T9" fmla="*/ 248 h 249"/>
                    <a:gd name="T10" fmla="*/ 31 w 227"/>
                    <a:gd name="T11" fmla="*/ 220 h 249"/>
                    <a:gd name="T12" fmla="*/ 0 w 227"/>
                    <a:gd name="T13" fmla="*/ 129 h 249"/>
                    <a:gd name="T14" fmla="*/ 48 w 227"/>
                    <a:gd name="T15" fmla="*/ 19 h 249"/>
                    <a:gd name="T16" fmla="*/ 113 w 227"/>
                    <a:gd name="T17" fmla="*/ 0 h 249"/>
                    <a:gd name="T18" fmla="*/ 209 w 227"/>
                    <a:gd name="T19" fmla="*/ 56 h 249"/>
                    <a:gd name="T20" fmla="*/ 223 w 227"/>
                    <a:gd name="T21" fmla="*/ 141 h 249"/>
                    <a:gd name="T22" fmla="*/ 68 w 227"/>
                    <a:gd name="T23" fmla="*/ 141 h 249"/>
                    <a:gd name="T24" fmla="*/ 116 w 227"/>
                    <a:gd name="T25" fmla="*/ 203 h 249"/>
                    <a:gd name="T26" fmla="*/ 155 w 227"/>
                    <a:gd name="T27" fmla="*/ 96 h 249"/>
                    <a:gd name="T28" fmla="*/ 116 w 227"/>
                    <a:gd name="T29" fmla="*/ 42 h 249"/>
                    <a:gd name="T30" fmla="*/ 71 w 227"/>
                    <a:gd name="T31" fmla="*/ 96 h 249"/>
                    <a:gd name="T32" fmla="*/ 155 w 227"/>
                    <a:gd name="T33" fmla="*/ 96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7" h="249">
                      <a:moveTo>
                        <a:pt x="116" y="203"/>
                      </a:moveTo>
                      <a:cubicBezTo>
                        <a:pt x="133" y="203"/>
                        <a:pt x="150" y="197"/>
                        <a:pt x="155" y="169"/>
                      </a:cubicBezTo>
                      <a:lnTo>
                        <a:pt x="217" y="169"/>
                      </a:lnTo>
                      <a:cubicBezTo>
                        <a:pt x="217" y="180"/>
                        <a:pt x="214" y="200"/>
                        <a:pt x="195" y="220"/>
                      </a:cubicBezTo>
                      <a:cubicBezTo>
                        <a:pt x="178" y="237"/>
                        <a:pt x="147" y="248"/>
                        <a:pt x="113" y="248"/>
                      </a:cubicBezTo>
                      <a:cubicBezTo>
                        <a:pt x="93" y="248"/>
                        <a:pt x="54" y="245"/>
                        <a:pt x="31" y="220"/>
                      </a:cubicBezTo>
                      <a:cubicBezTo>
                        <a:pt x="8" y="197"/>
                        <a:pt x="0" y="166"/>
                        <a:pt x="0" y="129"/>
                      </a:cubicBezTo>
                      <a:cubicBezTo>
                        <a:pt x="0" y="93"/>
                        <a:pt x="8" y="45"/>
                        <a:pt x="48" y="19"/>
                      </a:cubicBezTo>
                      <a:cubicBezTo>
                        <a:pt x="65" y="8"/>
                        <a:pt x="88" y="0"/>
                        <a:pt x="113" y="0"/>
                      </a:cubicBezTo>
                      <a:cubicBezTo>
                        <a:pt x="147" y="0"/>
                        <a:pt x="186" y="14"/>
                        <a:pt x="209" y="56"/>
                      </a:cubicBezTo>
                      <a:cubicBezTo>
                        <a:pt x="226" y="87"/>
                        <a:pt x="223" y="124"/>
                        <a:pt x="223" y="141"/>
                      </a:cubicBezTo>
                      <a:lnTo>
                        <a:pt x="68" y="141"/>
                      </a:lnTo>
                      <a:cubicBezTo>
                        <a:pt x="68" y="155"/>
                        <a:pt x="68" y="203"/>
                        <a:pt x="116" y="203"/>
                      </a:cubicBezTo>
                      <a:close/>
                      <a:moveTo>
                        <a:pt x="155" y="96"/>
                      </a:moveTo>
                      <a:cubicBezTo>
                        <a:pt x="155" y="84"/>
                        <a:pt x="155" y="42"/>
                        <a:pt x="116" y="42"/>
                      </a:cubicBezTo>
                      <a:cubicBezTo>
                        <a:pt x="85" y="42"/>
                        <a:pt x="73" y="67"/>
                        <a:pt x="71" y="96"/>
                      </a:cubicBezTo>
                      <a:lnTo>
                        <a:pt x="155" y="96"/>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44" name="Freeform 56"/>
                <p:cNvSpPr>
                  <a:spLocks noChangeArrowheads="1"/>
                </p:cNvSpPr>
                <p:nvPr/>
              </p:nvSpPr>
              <p:spPr bwMode="auto">
                <a:xfrm>
                  <a:off x="1608138" y="2974975"/>
                  <a:ext cx="134937" cy="88900"/>
                </a:xfrm>
                <a:custGeom>
                  <a:avLst/>
                  <a:gdLst>
                    <a:gd name="T0" fmla="*/ 3 w 376"/>
                    <a:gd name="T1" fmla="*/ 48 h 247"/>
                    <a:gd name="T2" fmla="*/ 0 w 376"/>
                    <a:gd name="T3" fmla="*/ 3 h 247"/>
                    <a:gd name="T4" fmla="*/ 67 w 376"/>
                    <a:gd name="T5" fmla="*/ 3 h 247"/>
                    <a:gd name="T6" fmla="*/ 70 w 376"/>
                    <a:gd name="T7" fmla="*/ 34 h 247"/>
                    <a:gd name="T8" fmla="*/ 144 w 376"/>
                    <a:gd name="T9" fmla="*/ 0 h 247"/>
                    <a:gd name="T10" fmla="*/ 217 w 376"/>
                    <a:gd name="T11" fmla="*/ 46 h 247"/>
                    <a:gd name="T12" fmla="*/ 293 w 376"/>
                    <a:gd name="T13" fmla="*/ 3 h 247"/>
                    <a:gd name="T14" fmla="*/ 364 w 376"/>
                    <a:gd name="T15" fmla="*/ 40 h 247"/>
                    <a:gd name="T16" fmla="*/ 375 w 376"/>
                    <a:gd name="T17" fmla="*/ 110 h 247"/>
                    <a:gd name="T18" fmla="*/ 375 w 376"/>
                    <a:gd name="T19" fmla="*/ 243 h 247"/>
                    <a:gd name="T20" fmla="*/ 304 w 376"/>
                    <a:gd name="T21" fmla="*/ 243 h 247"/>
                    <a:gd name="T22" fmla="*/ 304 w 376"/>
                    <a:gd name="T23" fmla="*/ 105 h 247"/>
                    <a:gd name="T24" fmla="*/ 265 w 376"/>
                    <a:gd name="T25" fmla="*/ 51 h 247"/>
                    <a:gd name="T26" fmla="*/ 223 w 376"/>
                    <a:gd name="T27" fmla="*/ 125 h 247"/>
                    <a:gd name="T28" fmla="*/ 223 w 376"/>
                    <a:gd name="T29" fmla="*/ 243 h 247"/>
                    <a:gd name="T30" fmla="*/ 152 w 376"/>
                    <a:gd name="T31" fmla="*/ 243 h 247"/>
                    <a:gd name="T32" fmla="*/ 152 w 376"/>
                    <a:gd name="T33" fmla="*/ 105 h 247"/>
                    <a:gd name="T34" fmla="*/ 113 w 376"/>
                    <a:gd name="T35" fmla="*/ 54 h 247"/>
                    <a:gd name="T36" fmla="*/ 70 w 376"/>
                    <a:gd name="T37" fmla="*/ 108 h 247"/>
                    <a:gd name="T38" fmla="*/ 70 w 376"/>
                    <a:gd name="T39" fmla="*/ 246 h 247"/>
                    <a:gd name="T40" fmla="*/ 0 w 376"/>
                    <a:gd name="T41" fmla="*/ 246 h 247"/>
                    <a:gd name="T42" fmla="*/ 0 w 376"/>
                    <a:gd name="T43" fmla="*/ 48 h 247"/>
                    <a:gd name="T44" fmla="*/ 3 w 376"/>
                    <a:gd name="T45" fmla="*/ 4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76" h="247">
                      <a:moveTo>
                        <a:pt x="3" y="48"/>
                      </a:moveTo>
                      <a:cubicBezTo>
                        <a:pt x="3" y="34"/>
                        <a:pt x="3" y="20"/>
                        <a:pt x="0" y="3"/>
                      </a:cubicBezTo>
                      <a:lnTo>
                        <a:pt x="67" y="3"/>
                      </a:lnTo>
                      <a:lnTo>
                        <a:pt x="70" y="34"/>
                      </a:lnTo>
                      <a:cubicBezTo>
                        <a:pt x="79" y="23"/>
                        <a:pt x="96" y="0"/>
                        <a:pt x="144" y="0"/>
                      </a:cubicBezTo>
                      <a:cubicBezTo>
                        <a:pt x="197" y="0"/>
                        <a:pt x="214" y="34"/>
                        <a:pt x="217" y="46"/>
                      </a:cubicBezTo>
                      <a:cubicBezTo>
                        <a:pt x="237" y="9"/>
                        <a:pt x="268" y="3"/>
                        <a:pt x="293" y="3"/>
                      </a:cubicBezTo>
                      <a:cubicBezTo>
                        <a:pt x="341" y="3"/>
                        <a:pt x="361" y="31"/>
                        <a:pt x="364" y="40"/>
                      </a:cubicBezTo>
                      <a:cubicBezTo>
                        <a:pt x="375" y="60"/>
                        <a:pt x="375" y="88"/>
                        <a:pt x="375" y="110"/>
                      </a:cubicBezTo>
                      <a:lnTo>
                        <a:pt x="375" y="243"/>
                      </a:lnTo>
                      <a:lnTo>
                        <a:pt x="304" y="243"/>
                      </a:lnTo>
                      <a:lnTo>
                        <a:pt x="304" y="105"/>
                      </a:lnTo>
                      <a:cubicBezTo>
                        <a:pt x="304" y="79"/>
                        <a:pt x="302" y="51"/>
                        <a:pt x="265" y="51"/>
                      </a:cubicBezTo>
                      <a:cubicBezTo>
                        <a:pt x="223" y="51"/>
                        <a:pt x="223" y="91"/>
                        <a:pt x="223" y="125"/>
                      </a:cubicBezTo>
                      <a:lnTo>
                        <a:pt x="223" y="243"/>
                      </a:lnTo>
                      <a:lnTo>
                        <a:pt x="152" y="243"/>
                      </a:lnTo>
                      <a:lnTo>
                        <a:pt x="152" y="105"/>
                      </a:lnTo>
                      <a:cubicBezTo>
                        <a:pt x="152" y="88"/>
                        <a:pt x="152" y="54"/>
                        <a:pt x="113" y="54"/>
                      </a:cubicBezTo>
                      <a:cubicBezTo>
                        <a:pt x="70" y="54"/>
                        <a:pt x="70" y="91"/>
                        <a:pt x="70" y="108"/>
                      </a:cubicBezTo>
                      <a:lnTo>
                        <a:pt x="70" y="246"/>
                      </a:lnTo>
                      <a:lnTo>
                        <a:pt x="0" y="246"/>
                      </a:lnTo>
                      <a:lnTo>
                        <a:pt x="0" y="48"/>
                      </a:lnTo>
                      <a:lnTo>
                        <a:pt x="3" y="48"/>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45" name="Freeform 57"/>
                <p:cNvSpPr>
                  <a:spLocks noChangeArrowheads="1"/>
                </p:cNvSpPr>
                <p:nvPr/>
              </p:nvSpPr>
              <p:spPr bwMode="auto">
                <a:xfrm>
                  <a:off x="1773238" y="2940050"/>
                  <a:ext cx="26987" cy="120650"/>
                </a:xfrm>
                <a:custGeom>
                  <a:avLst/>
                  <a:gdLst>
                    <a:gd name="T0" fmla="*/ 0 w 74"/>
                    <a:gd name="T1" fmla="*/ 0 h 336"/>
                    <a:gd name="T2" fmla="*/ 73 w 74"/>
                    <a:gd name="T3" fmla="*/ 0 h 336"/>
                    <a:gd name="T4" fmla="*/ 73 w 74"/>
                    <a:gd name="T5" fmla="*/ 59 h 336"/>
                    <a:gd name="T6" fmla="*/ 0 w 74"/>
                    <a:gd name="T7" fmla="*/ 59 h 336"/>
                    <a:gd name="T8" fmla="*/ 0 w 74"/>
                    <a:gd name="T9" fmla="*/ 0 h 336"/>
                    <a:gd name="T10" fmla="*/ 3 w 74"/>
                    <a:gd name="T11" fmla="*/ 101 h 336"/>
                    <a:gd name="T12" fmla="*/ 70 w 74"/>
                    <a:gd name="T13" fmla="*/ 101 h 336"/>
                    <a:gd name="T14" fmla="*/ 70 w 74"/>
                    <a:gd name="T15" fmla="*/ 335 h 336"/>
                    <a:gd name="T16" fmla="*/ 3 w 74"/>
                    <a:gd name="T17" fmla="*/ 335 h 336"/>
                    <a:gd name="T18" fmla="*/ 3 w 74"/>
                    <a:gd name="T19" fmla="*/ 101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4" h="336">
                      <a:moveTo>
                        <a:pt x="0" y="0"/>
                      </a:moveTo>
                      <a:lnTo>
                        <a:pt x="73" y="0"/>
                      </a:lnTo>
                      <a:lnTo>
                        <a:pt x="73" y="59"/>
                      </a:lnTo>
                      <a:lnTo>
                        <a:pt x="0" y="59"/>
                      </a:lnTo>
                      <a:lnTo>
                        <a:pt x="0" y="0"/>
                      </a:lnTo>
                      <a:close/>
                      <a:moveTo>
                        <a:pt x="3" y="101"/>
                      </a:moveTo>
                      <a:lnTo>
                        <a:pt x="70" y="101"/>
                      </a:lnTo>
                      <a:lnTo>
                        <a:pt x="70" y="335"/>
                      </a:lnTo>
                      <a:lnTo>
                        <a:pt x="3" y="335"/>
                      </a:lnTo>
                      <a:lnTo>
                        <a:pt x="3" y="101"/>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46" name="Freeform 58"/>
                <p:cNvSpPr>
                  <a:spLocks noChangeArrowheads="1"/>
                </p:cNvSpPr>
                <p:nvPr/>
              </p:nvSpPr>
              <p:spPr bwMode="auto">
                <a:xfrm>
                  <a:off x="1822450" y="2974975"/>
                  <a:ext cx="73025" cy="88900"/>
                </a:xfrm>
                <a:custGeom>
                  <a:avLst/>
                  <a:gdLst>
                    <a:gd name="T0" fmla="*/ 65 w 204"/>
                    <a:gd name="T1" fmla="*/ 172 h 249"/>
                    <a:gd name="T2" fmla="*/ 104 w 204"/>
                    <a:gd name="T3" fmla="*/ 203 h 249"/>
                    <a:gd name="T4" fmla="*/ 141 w 204"/>
                    <a:gd name="T5" fmla="*/ 175 h 249"/>
                    <a:gd name="T6" fmla="*/ 107 w 204"/>
                    <a:gd name="T7" fmla="*/ 149 h 249"/>
                    <a:gd name="T8" fmla="*/ 65 w 204"/>
                    <a:gd name="T9" fmla="*/ 138 h 249"/>
                    <a:gd name="T10" fmla="*/ 6 w 204"/>
                    <a:gd name="T11" fmla="*/ 73 h 249"/>
                    <a:gd name="T12" fmla="*/ 107 w 204"/>
                    <a:gd name="T13" fmla="*/ 0 h 249"/>
                    <a:gd name="T14" fmla="*/ 198 w 204"/>
                    <a:gd name="T15" fmla="*/ 70 h 249"/>
                    <a:gd name="T16" fmla="*/ 135 w 204"/>
                    <a:gd name="T17" fmla="*/ 70 h 249"/>
                    <a:gd name="T18" fmla="*/ 102 w 204"/>
                    <a:gd name="T19" fmla="*/ 42 h 249"/>
                    <a:gd name="T20" fmla="*/ 68 w 204"/>
                    <a:gd name="T21" fmla="*/ 64 h 249"/>
                    <a:gd name="T22" fmla="*/ 99 w 204"/>
                    <a:gd name="T23" fmla="*/ 90 h 249"/>
                    <a:gd name="T24" fmla="*/ 141 w 204"/>
                    <a:gd name="T25" fmla="*/ 101 h 249"/>
                    <a:gd name="T26" fmla="*/ 203 w 204"/>
                    <a:gd name="T27" fmla="*/ 166 h 249"/>
                    <a:gd name="T28" fmla="*/ 96 w 204"/>
                    <a:gd name="T29" fmla="*/ 248 h 249"/>
                    <a:gd name="T30" fmla="*/ 17 w 204"/>
                    <a:gd name="T31" fmla="*/ 220 h 249"/>
                    <a:gd name="T32" fmla="*/ 0 w 204"/>
                    <a:gd name="T33" fmla="*/ 175 h 249"/>
                    <a:gd name="T34" fmla="*/ 65 w 204"/>
                    <a:gd name="T35" fmla="*/ 175 h 249"/>
                    <a:gd name="T36" fmla="*/ 65 w 204"/>
                    <a:gd name="T37" fmla="*/ 17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4" h="249">
                      <a:moveTo>
                        <a:pt x="65" y="172"/>
                      </a:moveTo>
                      <a:cubicBezTo>
                        <a:pt x="65" y="186"/>
                        <a:pt x="76" y="203"/>
                        <a:pt x="104" y="203"/>
                      </a:cubicBezTo>
                      <a:cubicBezTo>
                        <a:pt x="130" y="203"/>
                        <a:pt x="141" y="189"/>
                        <a:pt x="141" y="175"/>
                      </a:cubicBezTo>
                      <a:cubicBezTo>
                        <a:pt x="141" y="163"/>
                        <a:pt x="135" y="155"/>
                        <a:pt x="107" y="149"/>
                      </a:cubicBezTo>
                      <a:lnTo>
                        <a:pt x="65" y="138"/>
                      </a:lnTo>
                      <a:cubicBezTo>
                        <a:pt x="45" y="132"/>
                        <a:pt x="6" y="121"/>
                        <a:pt x="6" y="73"/>
                      </a:cubicBezTo>
                      <a:cubicBezTo>
                        <a:pt x="6" y="28"/>
                        <a:pt x="48" y="0"/>
                        <a:pt x="107" y="0"/>
                      </a:cubicBezTo>
                      <a:cubicBezTo>
                        <a:pt x="155" y="0"/>
                        <a:pt x="195" y="22"/>
                        <a:pt x="198" y="70"/>
                      </a:cubicBezTo>
                      <a:lnTo>
                        <a:pt x="135" y="70"/>
                      </a:lnTo>
                      <a:cubicBezTo>
                        <a:pt x="133" y="45"/>
                        <a:pt x="113" y="42"/>
                        <a:pt x="102" y="42"/>
                      </a:cubicBezTo>
                      <a:cubicBezTo>
                        <a:pt x="82" y="42"/>
                        <a:pt x="68" y="50"/>
                        <a:pt x="68" y="64"/>
                      </a:cubicBezTo>
                      <a:cubicBezTo>
                        <a:pt x="68" y="81"/>
                        <a:pt x="79" y="84"/>
                        <a:pt x="99" y="90"/>
                      </a:cubicBezTo>
                      <a:lnTo>
                        <a:pt x="141" y="101"/>
                      </a:lnTo>
                      <a:cubicBezTo>
                        <a:pt x="183" y="112"/>
                        <a:pt x="203" y="135"/>
                        <a:pt x="203" y="166"/>
                      </a:cubicBezTo>
                      <a:cubicBezTo>
                        <a:pt x="203" y="206"/>
                        <a:pt x="169" y="248"/>
                        <a:pt x="96" y="248"/>
                      </a:cubicBezTo>
                      <a:cubicBezTo>
                        <a:pt x="65" y="248"/>
                        <a:pt x="37" y="242"/>
                        <a:pt x="17" y="220"/>
                      </a:cubicBezTo>
                      <a:cubicBezTo>
                        <a:pt x="3" y="203"/>
                        <a:pt x="0" y="186"/>
                        <a:pt x="0" y="175"/>
                      </a:cubicBezTo>
                      <a:lnTo>
                        <a:pt x="65" y="175"/>
                      </a:lnTo>
                      <a:lnTo>
                        <a:pt x="65" y="172"/>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47" name="Freeform 59"/>
                <p:cNvSpPr>
                  <a:spLocks noChangeArrowheads="1"/>
                </p:cNvSpPr>
                <p:nvPr/>
              </p:nvSpPr>
              <p:spPr bwMode="auto">
                <a:xfrm>
                  <a:off x="1916113" y="2974975"/>
                  <a:ext cx="80962" cy="88900"/>
                </a:xfrm>
                <a:custGeom>
                  <a:avLst/>
                  <a:gdLst>
                    <a:gd name="T0" fmla="*/ 115 w 226"/>
                    <a:gd name="T1" fmla="*/ 203 h 249"/>
                    <a:gd name="T2" fmla="*/ 155 w 226"/>
                    <a:gd name="T3" fmla="*/ 169 h 249"/>
                    <a:gd name="T4" fmla="*/ 217 w 226"/>
                    <a:gd name="T5" fmla="*/ 169 h 249"/>
                    <a:gd name="T6" fmla="*/ 194 w 226"/>
                    <a:gd name="T7" fmla="*/ 220 h 249"/>
                    <a:gd name="T8" fmla="*/ 112 w 226"/>
                    <a:gd name="T9" fmla="*/ 248 h 249"/>
                    <a:gd name="T10" fmla="*/ 31 w 226"/>
                    <a:gd name="T11" fmla="*/ 220 h 249"/>
                    <a:gd name="T12" fmla="*/ 0 w 226"/>
                    <a:gd name="T13" fmla="*/ 129 h 249"/>
                    <a:gd name="T14" fmla="*/ 48 w 226"/>
                    <a:gd name="T15" fmla="*/ 19 h 249"/>
                    <a:gd name="T16" fmla="*/ 112 w 226"/>
                    <a:gd name="T17" fmla="*/ 0 h 249"/>
                    <a:gd name="T18" fmla="*/ 208 w 226"/>
                    <a:gd name="T19" fmla="*/ 56 h 249"/>
                    <a:gd name="T20" fmla="*/ 223 w 226"/>
                    <a:gd name="T21" fmla="*/ 141 h 249"/>
                    <a:gd name="T22" fmla="*/ 67 w 226"/>
                    <a:gd name="T23" fmla="*/ 141 h 249"/>
                    <a:gd name="T24" fmla="*/ 115 w 226"/>
                    <a:gd name="T25" fmla="*/ 203 h 249"/>
                    <a:gd name="T26" fmla="*/ 155 w 226"/>
                    <a:gd name="T27" fmla="*/ 96 h 249"/>
                    <a:gd name="T28" fmla="*/ 115 w 226"/>
                    <a:gd name="T29" fmla="*/ 42 h 249"/>
                    <a:gd name="T30" fmla="*/ 70 w 226"/>
                    <a:gd name="T31" fmla="*/ 96 h 249"/>
                    <a:gd name="T32" fmla="*/ 155 w 226"/>
                    <a:gd name="T33" fmla="*/ 96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6" h="249">
                      <a:moveTo>
                        <a:pt x="115" y="203"/>
                      </a:moveTo>
                      <a:cubicBezTo>
                        <a:pt x="132" y="203"/>
                        <a:pt x="149" y="197"/>
                        <a:pt x="155" y="169"/>
                      </a:cubicBezTo>
                      <a:lnTo>
                        <a:pt x="217" y="169"/>
                      </a:lnTo>
                      <a:cubicBezTo>
                        <a:pt x="217" y="180"/>
                        <a:pt x="214" y="200"/>
                        <a:pt x="194" y="220"/>
                      </a:cubicBezTo>
                      <a:cubicBezTo>
                        <a:pt x="177" y="237"/>
                        <a:pt x="146" y="248"/>
                        <a:pt x="112" y="248"/>
                      </a:cubicBezTo>
                      <a:cubicBezTo>
                        <a:pt x="93" y="248"/>
                        <a:pt x="53" y="245"/>
                        <a:pt x="31" y="220"/>
                      </a:cubicBezTo>
                      <a:cubicBezTo>
                        <a:pt x="8" y="197"/>
                        <a:pt x="0" y="166"/>
                        <a:pt x="0" y="129"/>
                      </a:cubicBezTo>
                      <a:cubicBezTo>
                        <a:pt x="0" y="93"/>
                        <a:pt x="8" y="45"/>
                        <a:pt x="48" y="19"/>
                      </a:cubicBezTo>
                      <a:cubicBezTo>
                        <a:pt x="65" y="8"/>
                        <a:pt x="87" y="0"/>
                        <a:pt x="112" y="0"/>
                      </a:cubicBezTo>
                      <a:cubicBezTo>
                        <a:pt x="146" y="0"/>
                        <a:pt x="186" y="14"/>
                        <a:pt x="208" y="56"/>
                      </a:cubicBezTo>
                      <a:cubicBezTo>
                        <a:pt x="225" y="87"/>
                        <a:pt x="223" y="124"/>
                        <a:pt x="223" y="141"/>
                      </a:cubicBezTo>
                      <a:lnTo>
                        <a:pt x="67" y="141"/>
                      </a:lnTo>
                      <a:cubicBezTo>
                        <a:pt x="67" y="155"/>
                        <a:pt x="67" y="203"/>
                        <a:pt x="115" y="203"/>
                      </a:cubicBezTo>
                      <a:close/>
                      <a:moveTo>
                        <a:pt x="155" y="96"/>
                      </a:moveTo>
                      <a:cubicBezTo>
                        <a:pt x="155" y="84"/>
                        <a:pt x="155" y="42"/>
                        <a:pt x="115" y="42"/>
                      </a:cubicBezTo>
                      <a:cubicBezTo>
                        <a:pt x="84" y="42"/>
                        <a:pt x="73" y="67"/>
                        <a:pt x="70" y="96"/>
                      </a:cubicBezTo>
                      <a:lnTo>
                        <a:pt x="155" y="96"/>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48" name="Freeform 60"/>
                <p:cNvSpPr>
                  <a:spLocks noChangeArrowheads="1"/>
                </p:cNvSpPr>
                <p:nvPr/>
              </p:nvSpPr>
              <p:spPr bwMode="auto">
                <a:xfrm>
                  <a:off x="2016125" y="2974975"/>
                  <a:ext cx="73025" cy="88900"/>
                </a:xfrm>
                <a:custGeom>
                  <a:avLst/>
                  <a:gdLst>
                    <a:gd name="T0" fmla="*/ 65 w 204"/>
                    <a:gd name="T1" fmla="*/ 172 h 249"/>
                    <a:gd name="T2" fmla="*/ 105 w 204"/>
                    <a:gd name="T3" fmla="*/ 203 h 249"/>
                    <a:gd name="T4" fmla="*/ 141 w 204"/>
                    <a:gd name="T5" fmla="*/ 175 h 249"/>
                    <a:gd name="T6" fmla="*/ 107 w 204"/>
                    <a:gd name="T7" fmla="*/ 149 h 249"/>
                    <a:gd name="T8" fmla="*/ 65 w 204"/>
                    <a:gd name="T9" fmla="*/ 138 h 249"/>
                    <a:gd name="T10" fmla="*/ 6 w 204"/>
                    <a:gd name="T11" fmla="*/ 73 h 249"/>
                    <a:gd name="T12" fmla="*/ 107 w 204"/>
                    <a:gd name="T13" fmla="*/ 0 h 249"/>
                    <a:gd name="T14" fmla="*/ 198 w 204"/>
                    <a:gd name="T15" fmla="*/ 70 h 249"/>
                    <a:gd name="T16" fmla="*/ 136 w 204"/>
                    <a:gd name="T17" fmla="*/ 70 h 249"/>
                    <a:gd name="T18" fmla="*/ 102 w 204"/>
                    <a:gd name="T19" fmla="*/ 42 h 249"/>
                    <a:gd name="T20" fmla="*/ 68 w 204"/>
                    <a:gd name="T21" fmla="*/ 64 h 249"/>
                    <a:gd name="T22" fmla="*/ 99 w 204"/>
                    <a:gd name="T23" fmla="*/ 90 h 249"/>
                    <a:gd name="T24" fmla="*/ 141 w 204"/>
                    <a:gd name="T25" fmla="*/ 101 h 249"/>
                    <a:gd name="T26" fmla="*/ 203 w 204"/>
                    <a:gd name="T27" fmla="*/ 166 h 249"/>
                    <a:gd name="T28" fmla="*/ 96 w 204"/>
                    <a:gd name="T29" fmla="*/ 248 h 249"/>
                    <a:gd name="T30" fmla="*/ 17 w 204"/>
                    <a:gd name="T31" fmla="*/ 220 h 249"/>
                    <a:gd name="T32" fmla="*/ 0 w 204"/>
                    <a:gd name="T33" fmla="*/ 175 h 249"/>
                    <a:gd name="T34" fmla="*/ 65 w 204"/>
                    <a:gd name="T35" fmla="*/ 175 h 249"/>
                    <a:gd name="T36" fmla="*/ 65 w 204"/>
                    <a:gd name="T37" fmla="*/ 17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4" h="249">
                      <a:moveTo>
                        <a:pt x="65" y="172"/>
                      </a:moveTo>
                      <a:cubicBezTo>
                        <a:pt x="65" y="186"/>
                        <a:pt x="76" y="203"/>
                        <a:pt x="105" y="203"/>
                      </a:cubicBezTo>
                      <a:cubicBezTo>
                        <a:pt x="130" y="203"/>
                        <a:pt x="141" y="189"/>
                        <a:pt x="141" y="175"/>
                      </a:cubicBezTo>
                      <a:cubicBezTo>
                        <a:pt x="141" y="163"/>
                        <a:pt x="136" y="155"/>
                        <a:pt x="107" y="149"/>
                      </a:cubicBezTo>
                      <a:lnTo>
                        <a:pt x="65" y="138"/>
                      </a:lnTo>
                      <a:cubicBezTo>
                        <a:pt x="45" y="132"/>
                        <a:pt x="6" y="121"/>
                        <a:pt x="6" y="73"/>
                      </a:cubicBezTo>
                      <a:cubicBezTo>
                        <a:pt x="6" y="28"/>
                        <a:pt x="48" y="0"/>
                        <a:pt x="107" y="0"/>
                      </a:cubicBezTo>
                      <a:cubicBezTo>
                        <a:pt x="155" y="0"/>
                        <a:pt x="195" y="22"/>
                        <a:pt x="198" y="70"/>
                      </a:cubicBezTo>
                      <a:lnTo>
                        <a:pt x="136" y="70"/>
                      </a:lnTo>
                      <a:cubicBezTo>
                        <a:pt x="133" y="45"/>
                        <a:pt x="113" y="42"/>
                        <a:pt x="102" y="42"/>
                      </a:cubicBezTo>
                      <a:cubicBezTo>
                        <a:pt x="82" y="42"/>
                        <a:pt x="68" y="50"/>
                        <a:pt x="68" y="64"/>
                      </a:cubicBezTo>
                      <a:cubicBezTo>
                        <a:pt x="68" y="81"/>
                        <a:pt x="79" y="84"/>
                        <a:pt x="99" y="90"/>
                      </a:cubicBezTo>
                      <a:lnTo>
                        <a:pt x="141" y="101"/>
                      </a:lnTo>
                      <a:cubicBezTo>
                        <a:pt x="184" y="112"/>
                        <a:pt x="203" y="135"/>
                        <a:pt x="203" y="166"/>
                      </a:cubicBezTo>
                      <a:cubicBezTo>
                        <a:pt x="203" y="206"/>
                        <a:pt x="169" y="248"/>
                        <a:pt x="96" y="248"/>
                      </a:cubicBezTo>
                      <a:cubicBezTo>
                        <a:pt x="65" y="248"/>
                        <a:pt x="37" y="242"/>
                        <a:pt x="17" y="220"/>
                      </a:cubicBezTo>
                      <a:cubicBezTo>
                        <a:pt x="3" y="203"/>
                        <a:pt x="0" y="186"/>
                        <a:pt x="0" y="175"/>
                      </a:cubicBezTo>
                      <a:lnTo>
                        <a:pt x="65" y="175"/>
                      </a:lnTo>
                      <a:lnTo>
                        <a:pt x="65" y="172"/>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grpSp>
            <p:nvGrpSpPr>
              <p:cNvPr id="631" name="Group 630"/>
              <p:cNvGrpSpPr/>
              <p:nvPr/>
            </p:nvGrpSpPr>
            <p:grpSpPr>
              <a:xfrm>
                <a:off x="5573395" y="3237193"/>
                <a:ext cx="922337" cy="153988"/>
                <a:chOff x="1277938" y="3140075"/>
                <a:chExt cx="922337" cy="153988"/>
              </a:xfrm>
              <a:solidFill>
                <a:srgbClr val="5F5F5F"/>
              </a:solidFill>
            </p:grpSpPr>
            <p:sp>
              <p:nvSpPr>
                <p:cNvPr id="632" name="Freeform 61"/>
                <p:cNvSpPr>
                  <a:spLocks noChangeArrowheads="1"/>
                </p:cNvSpPr>
                <p:nvPr/>
              </p:nvSpPr>
              <p:spPr bwMode="auto">
                <a:xfrm>
                  <a:off x="1277938" y="3140075"/>
                  <a:ext cx="82550" cy="120650"/>
                </a:xfrm>
                <a:custGeom>
                  <a:avLst/>
                  <a:gdLst>
                    <a:gd name="T0" fmla="*/ 223 w 230"/>
                    <a:gd name="T1" fmla="*/ 0 h 334"/>
                    <a:gd name="T2" fmla="*/ 223 w 230"/>
                    <a:gd name="T3" fmla="*/ 53 h 334"/>
                    <a:gd name="T4" fmla="*/ 71 w 230"/>
                    <a:gd name="T5" fmla="*/ 53 h 334"/>
                    <a:gd name="T6" fmla="*/ 71 w 230"/>
                    <a:gd name="T7" fmla="*/ 132 h 334"/>
                    <a:gd name="T8" fmla="*/ 215 w 230"/>
                    <a:gd name="T9" fmla="*/ 132 h 334"/>
                    <a:gd name="T10" fmla="*/ 215 w 230"/>
                    <a:gd name="T11" fmla="*/ 186 h 334"/>
                    <a:gd name="T12" fmla="*/ 71 w 230"/>
                    <a:gd name="T13" fmla="*/ 186 h 334"/>
                    <a:gd name="T14" fmla="*/ 71 w 230"/>
                    <a:gd name="T15" fmla="*/ 276 h 334"/>
                    <a:gd name="T16" fmla="*/ 229 w 230"/>
                    <a:gd name="T17" fmla="*/ 276 h 334"/>
                    <a:gd name="T18" fmla="*/ 229 w 230"/>
                    <a:gd name="T19" fmla="*/ 333 h 334"/>
                    <a:gd name="T20" fmla="*/ 0 w 230"/>
                    <a:gd name="T21" fmla="*/ 333 h 334"/>
                    <a:gd name="T22" fmla="*/ 0 w 230"/>
                    <a:gd name="T23" fmla="*/ 0 h 334"/>
                    <a:gd name="T24" fmla="*/ 223 w 230"/>
                    <a:gd name="T25" fmla="*/ 0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0" h="334">
                      <a:moveTo>
                        <a:pt x="223" y="0"/>
                      </a:moveTo>
                      <a:lnTo>
                        <a:pt x="223" y="53"/>
                      </a:lnTo>
                      <a:lnTo>
                        <a:pt x="71" y="53"/>
                      </a:lnTo>
                      <a:lnTo>
                        <a:pt x="71" y="132"/>
                      </a:lnTo>
                      <a:lnTo>
                        <a:pt x="215" y="132"/>
                      </a:lnTo>
                      <a:lnTo>
                        <a:pt x="215" y="186"/>
                      </a:lnTo>
                      <a:lnTo>
                        <a:pt x="71" y="186"/>
                      </a:lnTo>
                      <a:lnTo>
                        <a:pt x="71" y="276"/>
                      </a:lnTo>
                      <a:lnTo>
                        <a:pt x="229" y="276"/>
                      </a:lnTo>
                      <a:lnTo>
                        <a:pt x="229" y="333"/>
                      </a:lnTo>
                      <a:lnTo>
                        <a:pt x="0" y="333"/>
                      </a:lnTo>
                      <a:lnTo>
                        <a:pt x="0" y="0"/>
                      </a:lnTo>
                      <a:lnTo>
                        <a:pt x="223"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33" name="Freeform 62"/>
                <p:cNvSpPr>
                  <a:spLocks noChangeArrowheads="1"/>
                </p:cNvSpPr>
                <p:nvPr/>
              </p:nvSpPr>
              <p:spPr bwMode="auto">
                <a:xfrm>
                  <a:off x="1381125" y="3175000"/>
                  <a:ext cx="87313" cy="119063"/>
                </a:xfrm>
                <a:custGeom>
                  <a:avLst/>
                  <a:gdLst>
                    <a:gd name="T0" fmla="*/ 240 w 241"/>
                    <a:gd name="T1" fmla="*/ 48 h 329"/>
                    <a:gd name="T2" fmla="*/ 240 w 241"/>
                    <a:gd name="T3" fmla="*/ 328 h 329"/>
                    <a:gd name="T4" fmla="*/ 170 w 241"/>
                    <a:gd name="T5" fmla="*/ 328 h 329"/>
                    <a:gd name="T6" fmla="*/ 170 w 241"/>
                    <a:gd name="T7" fmla="*/ 212 h 329"/>
                    <a:gd name="T8" fmla="*/ 105 w 241"/>
                    <a:gd name="T9" fmla="*/ 243 h 329"/>
                    <a:gd name="T10" fmla="*/ 0 w 241"/>
                    <a:gd name="T11" fmla="*/ 119 h 329"/>
                    <a:gd name="T12" fmla="*/ 99 w 241"/>
                    <a:gd name="T13" fmla="*/ 0 h 329"/>
                    <a:gd name="T14" fmla="*/ 170 w 241"/>
                    <a:gd name="T15" fmla="*/ 40 h 329"/>
                    <a:gd name="T16" fmla="*/ 173 w 241"/>
                    <a:gd name="T17" fmla="*/ 6 h 329"/>
                    <a:gd name="T18" fmla="*/ 240 w 241"/>
                    <a:gd name="T19" fmla="*/ 6 h 329"/>
                    <a:gd name="T20" fmla="*/ 240 w 241"/>
                    <a:gd name="T21" fmla="*/ 48 h 329"/>
                    <a:gd name="T22" fmla="*/ 85 w 241"/>
                    <a:gd name="T23" fmla="*/ 178 h 329"/>
                    <a:gd name="T24" fmla="*/ 122 w 241"/>
                    <a:gd name="T25" fmla="*/ 195 h 329"/>
                    <a:gd name="T26" fmla="*/ 173 w 241"/>
                    <a:gd name="T27" fmla="*/ 122 h 329"/>
                    <a:gd name="T28" fmla="*/ 119 w 241"/>
                    <a:gd name="T29" fmla="*/ 45 h 329"/>
                    <a:gd name="T30" fmla="*/ 71 w 241"/>
                    <a:gd name="T31" fmla="*/ 122 h 329"/>
                    <a:gd name="T32" fmla="*/ 85 w 241"/>
                    <a:gd name="T33" fmla="*/ 178 h 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1" h="329">
                      <a:moveTo>
                        <a:pt x="240" y="48"/>
                      </a:moveTo>
                      <a:lnTo>
                        <a:pt x="240" y="328"/>
                      </a:lnTo>
                      <a:lnTo>
                        <a:pt x="170" y="328"/>
                      </a:lnTo>
                      <a:lnTo>
                        <a:pt x="170" y="212"/>
                      </a:lnTo>
                      <a:cubicBezTo>
                        <a:pt x="164" y="220"/>
                        <a:pt x="144" y="243"/>
                        <a:pt x="105" y="243"/>
                      </a:cubicBezTo>
                      <a:cubicBezTo>
                        <a:pt x="57" y="243"/>
                        <a:pt x="0" y="209"/>
                        <a:pt x="0" y="119"/>
                      </a:cubicBezTo>
                      <a:cubicBezTo>
                        <a:pt x="0" y="29"/>
                        <a:pt x="54" y="0"/>
                        <a:pt x="99" y="0"/>
                      </a:cubicBezTo>
                      <a:cubicBezTo>
                        <a:pt x="147" y="0"/>
                        <a:pt x="164" y="29"/>
                        <a:pt x="170" y="40"/>
                      </a:cubicBezTo>
                      <a:lnTo>
                        <a:pt x="173" y="6"/>
                      </a:lnTo>
                      <a:lnTo>
                        <a:pt x="240" y="6"/>
                      </a:lnTo>
                      <a:lnTo>
                        <a:pt x="240" y="48"/>
                      </a:lnTo>
                      <a:close/>
                      <a:moveTo>
                        <a:pt x="85" y="178"/>
                      </a:moveTo>
                      <a:cubicBezTo>
                        <a:pt x="96" y="192"/>
                        <a:pt x="110" y="195"/>
                        <a:pt x="122" y="195"/>
                      </a:cubicBezTo>
                      <a:cubicBezTo>
                        <a:pt x="167" y="195"/>
                        <a:pt x="173" y="147"/>
                        <a:pt x="173" y="122"/>
                      </a:cubicBezTo>
                      <a:cubicBezTo>
                        <a:pt x="173" y="96"/>
                        <a:pt x="167" y="45"/>
                        <a:pt x="119" y="45"/>
                      </a:cubicBezTo>
                      <a:cubicBezTo>
                        <a:pt x="79" y="45"/>
                        <a:pt x="71" y="85"/>
                        <a:pt x="71" y="122"/>
                      </a:cubicBezTo>
                      <a:cubicBezTo>
                        <a:pt x="71" y="136"/>
                        <a:pt x="71" y="161"/>
                        <a:pt x="85" y="178"/>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34" name="Freeform 63"/>
                <p:cNvSpPr>
                  <a:spLocks noChangeArrowheads="1"/>
                </p:cNvSpPr>
                <p:nvPr/>
              </p:nvSpPr>
              <p:spPr bwMode="auto">
                <a:xfrm>
                  <a:off x="1495425" y="3175000"/>
                  <a:ext cx="80963" cy="87313"/>
                </a:xfrm>
                <a:custGeom>
                  <a:avLst/>
                  <a:gdLst>
                    <a:gd name="T0" fmla="*/ 71 w 227"/>
                    <a:gd name="T1" fmla="*/ 3 h 241"/>
                    <a:gd name="T2" fmla="*/ 71 w 227"/>
                    <a:gd name="T3" fmla="*/ 141 h 241"/>
                    <a:gd name="T4" fmla="*/ 108 w 227"/>
                    <a:gd name="T5" fmla="*/ 192 h 241"/>
                    <a:gd name="T6" fmla="*/ 153 w 227"/>
                    <a:gd name="T7" fmla="*/ 119 h 241"/>
                    <a:gd name="T8" fmla="*/ 153 w 227"/>
                    <a:gd name="T9" fmla="*/ 0 h 241"/>
                    <a:gd name="T10" fmla="*/ 223 w 227"/>
                    <a:gd name="T11" fmla="*/ 0 h 241"/>
                    <a:gd name="T12" fmla="*/ 223 w 227"/>
                    <a:gd name="T13" fmla="*/ 156 h 241"/>
                    <a:gd name="T14" fmla="*/ 223 w 227"/>
                    <a:gd name="T15" fmla="*/ 218 h 241"/>
                    <a:gd name="T16" fmla="*/ 226 w 227"/>
                    <a:gd name="T17" fmla="*/ 235 h 241"/>
                    <a:gd name="T18" fmla="*/ 158 w 227"/>
                    <a:gd name="T19" fmla="*/ 235 h 241"/>
                    <a:gd name="T20" fmla="*/ 156 w 227"/>
                    <a:gd name="T21" fmla="*/ 203 h 241"/>
                    <a:gd name="T22" fmla="*/ 85 w 227"/>
                    <a:gd name="T23" fmla="*/ 240 h 241"/>
                    <a:gd name="T24" fmla="*/ 15 w 227"/>
                    <a:gd name="T25" fmla="*/ 209 h 241"/>
                    <a:gd name="T26" fmla="*/ 0 w 227"/>
                    <a:gd name="T27" fmla="*/ 147 h 241"/>
                    <a:gd name="T28" fmla="*/ 0 w 227"/>
                    <a:gd name="T29" fmla="*/ 0 h 241"/>
                    <a:gd name="T30" fmla="*/ 71 w 227"/>
                    <a:gd name="T31" fmla="*/ 0 h 241"/>
                    <a:gd name="T32" fmla="*/ 71 w 227"/>
                    <a:gd name="T33" fmla="*/ 3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7" h="241">
                      <a:moveTo>
                        <a:pt x="71" y="3"/>
                      </a:moveTo>
                      <a:lnTo>
                        <a:pt x="71" y="141"/>
                      </a:lnTo>
                      <a:cubicBezTo>
                        <a:pt x="71" y="161"/>
                        <a:pt x="71" y="192"/>
                        <a:pt x="108" y="192"/>
                      </a:cubicBezTo>
                      <a:cubicBezTo>
                        <a:pt x="153" y="192"/>
                        <a:pt x="153" y="158"/>
                        <a:pt x="153" y="119"/>
                      </a:cubicBezTo>
                      <a:lnTo>
                        <a:pt x="153" y="0"/>
                      </a:lnTo>
                      <a:lnTo>
                        <a:pt x="223" y="0"/>
                      </a:lnTo>
                      <a:lnTo>
                        <a:pt x="223" y="156"/>
                      </a:lnTo>
                      <a:cubicBezTo>
                        <a:pt x="223" y="206"/>
                        <a:pt x="223" y="212"/>
                        <a:pt x="223" y="218"/>
                      </a:cubicBezTo>
                      <a:cubicBezTo>
                        <a:pt x="223" y="223"/>
                        <a:pt x="223" y="229"/>
                        <a:pt x="226" y="235"/>
                      </a:cubicBezTo>
                      <a:lnTo>
                        <a:pt x="158" y="235"/>
                      </a:lnTo>
                      <a:lnTo>
                        <a:pt x="156" y="203"/>
                      </a:lnTo>
                      <a:cubicBezTo>
                        <a:pt x="150" y="215"/>
                        <a:pt x="130" y="240"/>
                        <a:pt x="85" y="240"/>
                      </a:cubicBezTo>
                      <a:cubicBezTo>
                        <a:pt x="54" y="240"/>
                        <a:pt x="29" y="226"/>
                        <a:pt x="15" y="209"/>
                      </a:cubicBezTo>
                      <a:cubicBezTo>
                        <a:pt x="0" y="189"/>
                        <a:pt x="0" y="158"/>
                        <a:pt x="0" y="147"/>
                      </a:cubicBezTo>
                      <a:lnTo>
                        <a:pt x="0" y="0"/>
                      </a:lnTo>
                      <a:lnTo>
                        <a:pt x="71" y="0"/>
                      </a:lnTo>
                      <a:lnTo>
                        <a:pt x="71" y="3"/>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35" name="Freeform 64"/>
                <p:cNvSpPr>
                  <a:spLocks noChangeArrowheads="1"/>
                </p:cNvSpPr>
                <p:nvPr/>
              </p:nvSpPr>
              <p:spPr bwMode="auto">
                <a:xfrm>
                  <a:off x="1604963" y="3140075"/>
                  <a:ext cx="26987" cy="120650"/>
                </a:xfrm>
                <a:custGeom>
                  <a:avLst/>
                  <a:gdLst>
                    <a:gd name="T0" fmla="*/ 0 w 74"/>
                    <a:gd name="T1" fmla="*/ 0 h 336"/>
                    <a:gd name="T2" fmla="*/ 73 w 74"/>
                    <a:gd name="T3" fmla="*/ 0 h 336"/>
                    <a:gd name="T4" fmla="*/ 73 w 74"/>
                    <a:gd name="T5" fmla="*/ 59 h 336"/>
                    <a:gd name="T6" fmla="*/ 0 w 74"/>
                    <a:gd name="T7" fmla="*/ 59 h 336"/>
                    <a:gd name="T8" fmla="*/ 0 w 74"/>
                    <a:gd name="T9" fmla="*/ 0 h 336"/>
                    <a:gd name="T10" fmla="*/ 3 w 74"/>
                    <a:gd name="T11" fmla="*/ 101 h 336"/>
                    <a:gd name="T12" fmla="*/ 71 w 74"/>
                    <a:gd name="T13" fmla="*/ 101 h 336"/>
                    <a:gd name="T14" fmla="*/ 71 w 74"/>
                    <a:gd name="T15" fmla="*/ 335 h 336"/>
                    <a:gd name="T16" fmla="*/ 3 w 74"/>
                    <a:gd name="T17" fmla="*/ 335 h 336"/>
                    <a:gd name="T18" fmla="*/ 3 w 74"/>
                    <a:gd name="T19" fmla="*/ 101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4" h="336">
                      <a:moveTo>
                        <a:pt x="0" y="0"/>
                      </a:moveTo>
                      <a:lnTo>
                        <a:pt x="73" y="0"/>
                      </a:lnTo>
                      <a:lnTo>
                        <a:pt x="73" y="59"/>
                      </a:lnTo>
                      <a:lnTo>
                        <a:pt x="0" y="59"/>
                      </a:lnTo>
                      <a:lnTo>
                        <a:pt x="0" y="0"/>
                      </a:lnTo>
                      <a:close/>
                      <a:moveTo>
                        <a:pt x="3" y="101"/>
                      </a:moveTo>
                      <a:lnTo>
                        <a:pt x="71" y="101"/>
                      </a:lnTo>
                      <a:lnTo>
                        <a:pt x="71" y="335"/>
                      </a:lnTo>
                      <a:lnTo>
                        <a:pt x="3" y="335"/>
                      </a:lnTo>
                      <a:lnTo>
                        <a:pt x="3" y="101"/>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36" name="Freeform 65"/>
                <p:cNvSpPr>
                  <a:spLocks noChangeArrowheads="1"/>
                </p:cNvSpPr>
                <p:nvPr/>
              </p:nvSpPr>
              <p:spPr bwMode="auto">
                <a:xfrm>
                  <a:off x="1660525" y="3175000"/>
                  <a:ext cx="85725" cy="117475"/>
                </a:xfrm>
                <a:custGeom>
                  <a:avLst/>
                  <a:gdLst>
                    <a:gd name="T0" fmla="*/ 65 w 238"/>
                    <a:gd name="T1" fmla="*/ 3 h 326"/>
                    <a:gd name="T2" fmla="*/ 68 w 238"/>
                    <a:gd name="T3" fmla="*/ 37 h 326"/>
                    <a:gd name="T4" fmla="*/ 139 w 238"/>
                    <a:gd name="T5" fmla="*/ 0 h 326"/>
                    <a:gd name="T6" fmla="*/ 237 w 238"/>
                    <a:gd name="T7" fmla="*/ 116 h 326"/>
                    <a:gd name="T8" fmla="*/ 136 w 238"/>
                    <a:gd name="T9" fmla="*/ 240 h 326"/>
                    <a:gd name="T10" fmla="*/ 71 w 238"/>
                    <a:gd name="T11" fmla="*/ 209 h 326"/>
                    <a:gd name="T12" fmla="*/ 71 w 238"/>
                    <a:gd name="T13" fmla="*/ 325 h 326"/>
                    <a:gd name="T14" fmla="*/ 0 w 238"/>
                    <a:gd name="T15" fmla="*/ 325 h 326"/>
                    <a:gd name="T16" fmla="*/ 0 w 238"/>
                    <a:gd name="T17" fmla="*/ 0 h 326"/>
                    <a:gd name="T18" fmla="*/ 65 w 238"/>
                    <a:gd name="T19" fmla="*/ 0 h 326"/>
                    <a:gd name="T20" fmla="*/ 65 w 238"/>
                    <a:gd name="T21" fmla="*/ 3 h 326"/>
                    <a:gd name="T22" fmla="*/ 167 w 238"/>
                    <a:gd name="T23" fmla="*/ 119 h 326"/>
                    <a:gd name="T24" fmla="*/ 119 w 238"/>
                    <a:gd name="T25" fmla="*/ 43 h 326"/>
                    <a:gd name="T26" fmla="*/ 65 w 238"/>
                    <a:gd name="T27" fmla="*/ 122 h 326"/>
                    <a:gd name="T28" fmla="*/ 116 w 238"/>
                    <a:gd name="T29" fmla="*/ 195 h 326"/>
                    <a:gd name="T30" fmla="*/ 167 w 238"/>
                    <a:gd name="T31" fmla="*/ 119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38" h="326">
                      <a:moveTo>
                        <a:pt x="65" y="3"/>
                      </a:moveTo>
                      <a:lnTo>
                        <a:pt x="68" y="37"/>
                      </a:lnTo>
                      <a:cubicBezTo>
                        <a:pt x="91" y="0"/>
                        <a:pt x="127" y="0"/>
                        <a:pt x="139" y="0"/>
                      </a:cubicBezTo>
                      <a:cubicBezTo>
                        <a:pt x="201" y="0"/>
                        <a:pt x="237" y="45"/>
                        <a:pt x="237" y="116"/>
                      </a:cubicBezTo>
                      <a:cubicBezTo>
                        <a:pt x="237" y="184"/>
                        <a:pt x="204" y="240"/>
                        <a:pt x="136" y="240"/>
                      </a:cubicBezTo>
                      <a:cubicBezTo>
                        <a:pt x="94" y="240"/>
                        <a:pt x="77" y="218"/>
                        <a:pt x="71" y="209"/>
                      </a:cubicBezTo>
                      <a:lnTo>
                        <a:pt x="71" y="325"/>
                      </a:lnTo>
                      <a:lnTo>
                        <a:pt x="0" y="325"/>
                      </a:lnTo>
                      <a:lnTo>
                        <a:pt x="0" y="0"/>
                      </a:lnTo>
                      <a:lnTo>
                        <a:pt x="65" y="0"/>
                      </a:lnTo>
                      <a:lnTo>
                        <a:pt x="65" y="3"/>
                      </a:lnTo>
                      <a:close/>
                      <a:moveTo>
                        <a:pt x="167" y="119"/>
                      </a:moveTo>
                      <a:cubicBezTo>
                        <a:pt x="167" y="91"/>
                        <a:pt x="161" y="43"/>
                        <a:pt x="119" y="43"/>
                      </a:cubicBezTo>
                      <a:cubicBezTo>
                        <a:pt x="96" y="43"/>
                        <a:pt x="65" y="60"/>
                        <a:pt x="65" y="122"/>
                      </a:cubicBezTo>
                      <a:cubicBezTo>
                        <a:pt x="65" y="136"/>
                        <a:pt x="65" y="195"/>
                        <a:pt x="116" y="195"/>
                      </a:cubicBezTo>
                      <a:cubicBezTo>
                        <a:pt x="150" y="195"/>
                        <a:pt x="167" y="164"/>
                        <a:pt x="167" y="119"/>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37" name="Freeform 66"/>
                <p:cNvSpPr>
                  <a:spLocks noChangeArrowheads="1"/>
                </p:cNvSpPr>
                <p:nvPr/>
              </p:nvSpPr>
              <p:spPr bwMode="auto">
                <a:xfrm>
                  <a:off x="1771650" y="3173413"/>
                  <a:ext cx="134938" cy="88900"/>
                </a:xfrm>
                <a:custGeom>
                  <a:avLst/>
                  <a:gdLst>
                    <a:gd name="T0" fmla="*/ 3 w 376"/>
                    <a:gd name="T1" fmla="*/ 51 h 247"/>
                    <a:gd name="T2" fmla="*/ 0 w 376"/>
                    <a:gd name="T3" fmla="*/ 6 h 247"/>
                    <a:gd name="T4" fmla="*/ 68 w 376"/>
                    <a:gd name="T5" fmla="*/ 6 h 247"/>
                    <a:gd name="T6" fmla="*/ 71 w 376"/>
                    <a:gd name="T7" fmla="*/ 37 h 247"/>
                    <a:gd name="T8" fmla="*/ 144 w 376"/>
                    <a:gd name="T9" fmla="*/ 0 h 247"/>
                    <a:gd name="T10" fmla="*/ 217 w 376"/>
                    <a:gd name="T11" fmla="*/ 46 h 247"/>
                    <a:gd name="T12" fmla="*/ 294 w 376"/>
                    <a:gd name="T13" fmla="*/ 3 h 247"/>
                    <a:gd name="T14" fmla="*/ 364 w 376"/>
                    <a:gd name="T15" fmla="*/ 40 h 247"/>
                    <a:gd name="T16" fmla="*/ 375 w 376"/>
                    <a:gd name="T17" fmla="*/ 111 h 247"/>
                    <a:gd name="T18" fmla="*/ 375 w 376"/>
                    <a:gd name="T19" fmla="*/ 243 h 247"/>
                    <a:gd name="T20" fmla="*/ 305 w 376"/>
                    <a:gd name="T21" fmla="*/ 243 h 247"/>
                    <a:gd name="T22" fmla="*/ 305 w 376"/>
                    <a:gd name="T23" fmla="*/ 105 h 247"/>
                    <a:gd name="T24" fmla="*/ 265 w 376"/>
                    <a:gd name="T25" fmla="*/ 51 h 247"/>
                    <a:gd name="T26" fmla="*/ 223 w 376"/>
                    <a:gd name="T27" fmla="*/ 125 h 247"/>
                    <a:gd name="T28" fmla="*/ 223 w 376"/>
                    <a:gd name="T29" fmla="*/ 243 h 247"/>
                    <a:gd name="T30" fmla="*/ 152 w 376"/>
                    <a:gd name="T31" fmla="*/ 243 h 247"/>
                    <a:gd name="T32" fmla="*/ 152 w 376"/>
                    <a:gd name="T33" fmla="*/ 105 h 247"/>
                    <a:gd name="T34" fmla="*/ 113 w 376"/>
                    <a:gd name="T35" fmla="*/ 54 h 247"/>
                    <a:gd name="T36" fmla="*/ 71 w 376"/>
                    <a:gd name="T37" fmla="*/ 108 h 247"/>
                    <a:gd name="T38" fmla="*/ 71 w 376"/>
                    <a:gd name="T39" fmla="*/ 246 h 247"/>
                    <a:gd name="T40" fmla="*/ 3 w 376"/>
                    <a:gd name="T41" fmla="*/ 246 h 247"/>
                    <a:gd name="T42" fmla="*/ 3 w 376"/>
                    <a:gd name="T43" fmla="*/ 51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76" h="247">
                      <a:moveTo>
                        <a:pt x="3" y="51"/>
                      </a:moveTo>
                      <a:cubicBezTo>
                        <a:pt x="3" y="37"/>
                        <a:pt x="3" y="23"/>
                        <a:pt x="0" y="6"/>
                      </a:cubicBezTo>
                      <a:lnTo>
                        <a:pt x="68" y="6"/>
                      </a:lnTo>
                      <a:lnTo>
                        <a:pt x="71" y="37"/>
                      </a:lnTo>
                      <a:cubicBezTo>
                        <a:pt x="79" y="26"/>
                        <a:pt x="96" y="0"/>
                        <a:pt x="144" y="0"/>
                      </a:cubicBezTo>
                      <a:cubicBezTo>
                        <a:pt x="198" y="0"/>
                        <a:pt x="215" y="34"/>
                        <a:pt x="217" y="46"/>
                      </a:cubicBezTo>
                      <a:cubicBezTo>
                        <a:pt x="237" y="9"/>
                        <a:pt x="268" y="3"/>
                        <a:pt x="294" y="3"/>
                      </a:cubicBezTo>
                      <a:cubicBezTo>
                        <a:pt x="342" y="3"/>
                        <a:pt x="361" y="32"/>
                        <a:pt x="364" y="40"/>
                      </a:cubicBezTo>
                      <a:cubicBezTo>
                        <a:pt x="375" y="60"/>
                        <a:pt x="375" y="88"/>
                        <a:pt x="375" y="111"/>
                      </a:cubicBezTo>
                      <a:lnTo>
                        <a:pt x="375" y="243"/>
                      </a:lnTo>
                      <a:lnTo>
                        <a:pt x="305" y="243"/>
                      </a:lnTo>
                      <a:lnTo>
                        <a:pt x="305" y="105"/>
                      </a:lnTo>
                      <a:cubicBezTo>
                        <a:pt x="305" y="80"/>
                        <a:pt x="302" y="51"/>
                        <a:pt x="265" y="51"/>
                      </a:cubicBezTo>
                      <a:cubicBezTo>
                        <a:pt x="223" y="51"/>
                        <a:pt x="223" y="91"/>
                        <a:pt x="223" y="125"/>
                      </a:cubicBezTo>
                      <a:lnTo>
                        <a:pt x="223" y="243"/>
                      </a:lnTo>
                      <a:lnTo>
                        <a:pt x="152" y="243"/>
                      </a:lnTo>
                      <a:lnTo>
                        <a:pt x="152" y="105"/>
                      </a:lnTo>
                      <a:cubicBezTo>
                        <a:pt x="152" y="88"/>
                        <a:pt x="152" y="54"/>
                        <a:pt x="113" y="54"/>
                      </a:cubicBezTo>
                      <a:cubicBezTo>
                        <a:pt x="71" y="54"/>
                        <a:pt x="71" y="91"/>
                        <a:pt x="71" y="108"/>
                      </a:cubicBezTo>
                      <a:lnTo>
                        <a:pt x="71" y="246"/>
                      </a:lnTo>
                      <a:lnTo>
                        <a:pt x="3" y="246"/>
                      </a:lnTo>
                      <a:lnTo>
                        <a:pt x="3" y="51"/>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38" name="Freeform 67"/>
                <p:cNvSpPr>
                  <a:spLocks noChangeArrowheads="1"/>
                </p:cNvSpPr>
                <p:nvPr/>
              </p:nvSpPr>
              <p:spPr bwMode="auto">
                <a:xfrm>
                  <a:off x="1933575" y="3173413"/>
                  <a:ext cx="80963" cy="90487"/>
                </a:xfrm>
                <a:custGeom>
                  <a:avLst/>
                  <a:gdLst>
                    <a:gd name="T0" fmla="*/ 115 w 227"/>
                    <a:gd name="T1" fmla="*/ 204 h 250"/>
                    <a:gd name="T2" fmla="*/ 155 w 227"/>
                    <a:gd name="T3" fmla="*/ 170 h 250"/>
                    <a:gd name="T4" fmla="*/ 217 w 227"/>
                    <a:gd name="T5" fmla="*/ 170 h 250"/>
                    <a:gd name="T6" fmla="*/ 194 w 227"/>
                    <a:gd name="T7" fmla="*/ 221 h 250"/>
                    <a:gd name="T8" fmla="*/ 113 w 227"/>
                    <a:gd name="T9" fmla="*/ 249 h 250"/>
                    <a:gd name="T10" fmla="*/ 31 w 227"/>
                    <a:gd name="T11" fmla="*/ 221 h 250"/>
                    <a:gd name="T12" fmla="*/ 0 w 227"/>
                    <a:gd name="T13" fmla="*/ 130 h 250"/>
                    <a:gd name="T14" fmla="*/ 48 w 227"/>
                    <a:gd name="T15" fmla="*/ 20 h 250"/>
                    <a:gd name="T16" fmla="*/ 113 w 227"/>
                    <a:gd name="T17" fmla="*/ 0 h 250"/>
                    <a:gd name="T18" fmla="*/ 209 w 227"/>
                    <a:gd name="T19" fmla="*/ 57 h 250"/>
                    <a:gd name="T20" fmla="*/ 223 w 227"/>
                    <a:gd name="T21" fmla="*/ 142 h 250"/>
                    <a:gd name="T22" fmla="*/ 67 w 227"/>
                    <a:gd name="T23" fmla="*/ 142 h 250"/>
                    <a:gd name="T24" fmla="*/ 115 w 227"/>
                    <a:gd name="T25" fmla="*/ 204 h 250"/>
                    <a:gd name="T26" fmla="*/ 155 w 227"/>
                    <a:gd name="T27" fmla="*/ 96 h 250"/>
                    <a:gd name="T28" fmla="*/ 115 w 227"/>
                    <a:gd name="T29" fmla="*/ 43 h 250"/>
                    <a:gd name="T30" fmla="*/ 70 w 227"/>
                    <a:gd name="T31" fmla="*/ 96 h 250"/>
                    <a:gd name="T32" fmla="*/ 155 w 227"/>
                    <a:gd name="T33" fmla="*/ 96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7" h="250">
                      <a:moveTo>
                        <a:pt x="115" y="204"/>
                      </a:moveTo>
                      <a:cubicBezTo>
                        <a:pt x="132" y="204"/>
                        <a:pt x="149" y="198"/>
                        <a:pt x="155" y="170"/>
                      </a:cubicBezTo>
                      <a:lnTo>
                        <a:pt x="217" y="170"/>
                      </a:lnTo>
                      <a:cubicBezTo>
                        <a:pt x="217" y="181"/>
                        <a:pt x="214" y="201"/>
                        <a:pt x="194" y="221"/>
                      </a:cubicBezTo>
                      <a:cubicBezTo>
                        <a:pt x="178" y="238"/>
                        <a:pt x="147" y="249"/>
                        <a:pt x="113" y="249"/>
                      </a:cubicBezTo>
                      <a:cubicBezTo>
                        <a:pt x="93" y="249"/>
                        <a:pt x="53" y="246"/>
                        <a:pt x="31" y="221"/>
                      </a:cubicBezTo>
                      <a:cubicBezTo>
                        <a:pt x="8" y="198"/>
                        <a:pt x="0" y="167"/>
                        <a:pt x="0" y="130"/>
                      </a:cubicBezTo>
                      <a:cubicBezTo>
                        <a:pt x="0" y="94"/>
                        <a:pt x="8" y="46"/>
                        <a:pt x="48" y="20"/>
                      </a:cubicBezTo>
                      <a:cubicBezTo>
                        <a:pt x="65" y="9"/>
                        <a:pt x="87" y="0"/>
                        <a:pt x="113" y="0"/>
                      </a:cubicBezTo>
                      <a:cubicBezTo>
                        <a:pt x="147" y="0"/>
                        <a:pt x="186" y="15"/>
                        <a:pt x="209" y="57"/>
                      </a:cubicBezTo>
                      <a:cubicBezTo>
                        <a:pt x="226" y="88"/>
                        <a:pt x="223" y="125"/>
                        <a:pt x="223" y="142"/>
                      </a:cubicBezTo>
                      <a:lnTo>
                        <a:pt x="67" y="142"/>
                      </a:lnTo>
                      <a:cubicBezTo>
                        <a:pt x="67" y="156"/>
                        <a:pt x="67" y="204"/>
                        <a:pt x="115" y="204"/>
                      </a:cubicBezTo>
                      <a:close/>
                      <a:moveTo>
                        <a:pt x="155" y="96"/>
                      </a:moveTo>
                      <a:cubicBezTo>
                        <a:pt x="155" y="85"/>
                        <a:pt x="155" y="43"/>
                        <a:pt x="115" y="43"/>
                      </a:cubicBezTo>
                      <a:cubicBezTo>
                        <a:pt x="84" y="43"/>
                        <a:pt x="73" y="68"/>
                        <a:pt x="70" y="96"/>
                      </a:cubicBezTo>
                      <a:lnTo>
                        <a:pt x="155" y="96"/>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39" name="Freeform 68"/>
                <p:cNvSpPr>
                  <a:spLocks noChangeArrowheads="1"/>
                </p:cNvSpPr>
                <p:nvPr/>
              </p:nvSpPr>
              <p:spPr bwMode="auto">
                <a:xfrm>
                  <a:off x="2036763" y="3175000"/>
                  <a:ext cx="80962" cy="87313"/>
                </a:xfrm>
                <a:custGeom>
                  <a:avLst/>
                  <a:gdLst>
                    <a:gd name="T0" fmla="*/ 3 w 224"/>
                    <a:gd name="T1" fmla="*/ 45 h 244"/>
                    <a:gd name="T2" fmla="*/ 3 w 224"/>
                    <a:gd name="T3" fmla="*/ 3 h 244"/>
                    <a:gd name="T4" fmla="*/ 68 w 224"/>
                    <a:gd name="T5" fmla="*/ 3 h 244"/>
                    <a:gd name="T6" fmla="*/ 71 w 224"/>
                    <a:gd name="T7" fmla="*/ 40 h 244"/>
                    <a:gd name="T8" fmla="*/ 147 w 224"/>
                    <a:gd name="T9" fmla="*/ 0 h 244"/>
                    <a:gd name="T10" fmla="*/ 218 w 224"/>
                    <a:gd name="T11" fmla="*/ 45 h 244"/>
                    <a:gd name="T12" fmla="*/ 223 w 224"/>
                    <a:gd name="T13" fmla="*/ 116 h 244"/>
                    <a:gd name="T14" fmla="*/ 223 w 224"/>
                    <a:gd name="T15" fmla="*/ 243 h 244"/>
                    <a:gd name="T16" fmla="*/ 153 w 224"/>
                    <a:gd name="T17" fmla="*/ 243 h 244"/>
                    <a:gd name="T18" fmla="*/ 153 w 224"/>
                    <a:gd name="T19" fmla="*/ 91 h 244"/>
                    <a:gd name="T20" fmla="*/ 150 w 224"/>
                    <a:gd name="T21" fmla="*/ 65 h 244"/>
                    <a:gd name="T22" fmla="*/ 116 w 224"/>
                    <a:gd name="T23" fmla="*/ 45 h 244"/>
                    <a:gd name="T24" fmla="*/ 79 w 224"/>
                    <a:gd name="T25" fmla="*/ 62 h 244"/>
                    <a:gd name="T26" fmla="*/ 71 w 224"/>
                    <a:gd name="T27" fmla="*/ 99 h 244"/>
                    <a:gd name="T28" fmla="*/ 71 w 224"/>
                    <a:gd name="T29" fmla="*/ 237 h 244"/>
                    <a:gd name="T30" fmla="*/ 0 w 224"/>
                    <a:gd name="T31" fmla="*/ 237 h 244"/>
                    <a:gd name="T32" fmla="*/ 0 w 224"/>
                    <a:gd name="T33" fmla="*/ 45 h 244"/>
                    <a:gd name="T34" fmla="*/ 3 w 224"/>
                    <a:gd name="T35" fmla="*/ 45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24" h="244">
                      <a:moveTo>
                        <a:pt x="3" y="45"/>
                      </a:moveTo>
                      <a:cubicBezTo>
                        <a:pt x="3" y="45"/>
                        <a:pt x="3" y="20"/>
                        <a:pt x="3" y="3"/>
                      </a:cubicBezTo>
                      <a:lnTo>
                        <a:pt x="68" y="3"/>
                      </a:lnTo>
                      <a:lnTo>
                        <a:pt x="71" y="40"/>
                      </a:lnTo>
                      <a:cubicBezTo>
                        <a:pt x="77" y="29"/>
                        <a:pt x="96" y="0"/>
                        <a:pt x="147" y="0"/>
                      </a:cubicBezTo>
                      <a:cubicBezTo>
                        <a:pt x="192" y="0"/>
                        <a:pt x="212" y="29"/>
                        <a:pt x="218" y="45"/>
                      </a:cubicBezTo>
                      <a:cubicBezTo>
                        <a:pt x="223" y="60"/>
                        <a:pt x="223" y="71"/>
                        <a:pt x="223" y="116"/>
                      </a:cubicBezTo>
                      <a:lnTo>
                        <a:pt x="223" y="243"/>
                      </a:lnTo>
                      <a:lnTo>
                        <a:pt x="153" y="243"/>
                      </a:lnTo>
                      <a:lnTo>
                        <a:pt x="153" y="91"/>
                      </a:lnTo>
                      <a:cubicBezTo>
                        <a:pt x="153" y="82"/>
                        <a:pt x="153" y="74"/>
                        <a:pt x="150" y="65"/>
                      </a:cubicBezTo>
                      <a:cubicBezTo>
                        <a:pt x="144" y="54"/>
                        <a:pt x="133" y="45"/>
                        <a:pt x="116" y="45"/>
                      </a:cubicBezTo>
                      <a:cubicBezTo>
                        <a:pt x="102" y="45"/>
                        <a:pt x="88" y="51"/>
                        <a:pt x="79" y="62"/>
                      </a:cubicBezTo>
                      <a:cubicBezTo>
                        <a:pt x="77" y="68"/>
                        <a:pt x="71" y="79"/>
                        <a:pt x="71" y="99"/>
                      </a:cubicBezTo>
                      <a:lnTo>
                        <a:pt x="71" y="237"/>
                      </a:lnTo>
                      <a:lnTo>
                        <a:pt x="0" y="237"/>
                      </a:lnTo>
                      <a:lnTo>
                        <a:pt x="0" y="45"/>
                      </a:lnTo>
                      <a:lnTo>
                        <a:pt x="3" y="45"/>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40" name="Freeform 69"/>
                <p:cNvSpPr>
                  <a:spLocks noChangeArrowheads="1"/>
                </p:cNvSpPr>
                <p:nvPr/>
              </p:nvSpPr>
              <p:spPr bwMode="auto">
                <a:xfrm>
                  <a:off x="2138363" y="3151188"/>
                  <a:ext cx="61912" cy="111125"/>
                </a:xfrm>
                <a:custGeom>
                  <a:avLst/>
                  <a:gdLst>
                    <a:gd name="T0" fmla="*/ 113 w 170"/>
                    <a:gd name="T1" fmla="*/ 308 h 309"/>
                    <a:gd name="T2" fmla="*/ 42 w 170"/>
                    <a:gd name="T3" fmla="*/ 246 h 309"/>
                    <a:gd name="T4" fmla="*/ 42 w 170"/>
                    <a:gd name="T5" fmla="*/ 116 h 309"/>
                    <a:gd name="T6" fmla="*/ 0 w 170"/>
                    <a:gd name="T7" fmla="*/ 116 h 309"/>
                    <a:gd name="T8" fmla="*/ 0 w 170"/>
                    <a:gd name="T9" fmla="*/ 71 h 309"/>
                    <a:gd name="T10" fmla="*/ 45 w 170"/>
                    <a:gd name="T11" fmla="*/ 71 h 309"/>
                    <a:gd name="T12" fmla="*/ 45 w 170"/>
                    <a:gd name="T13" fmla="*/ 26 h 309"/>
                    <a:gd name="T14" fmla="*/ 113 w 170"/>
                    <a:gd name="T15" fmla="*/ 0 h 309"/>
                    <a:gd name="T16" fmla="*/ 113 w 170"/>
                    <a:gd name="T17" fmla="*/ 71 h 309"/>
                    <a:gd name="T18" fmla="*/ 169 w 170"/>
                    <a:gd name="T19" fmla="*/ 71 h 309"/>
                    <a:gd name="T20" fmla="*/ 169 w 170"/>
                    <a:gd name="T21" fmla="*/ 116 h 309"/>
                    <a:gd name="T22" fmla="*/ 113 w 170"/>
                    <a:gd name="T23" fmla="*/ 116 h 309"/>
                    <a:gd name="T24" fmla="*/ 113 w 170"/>
                    <a:gd name="T25" fmla="*/ 221 h 309"/>
                    <a:gd name="T26" fmla="*/ 144 w 170"/>
                    <a:gd name="T27" fmla="*/ 254 h 309"/>
                    <a:gd name="T28" fmla="*/ 166 w 170"/>
                    <a:gd name="T29" fmla="*/ 254 h 309"/>
                    <a:gd name="T30" fmla="*/ 166 w 170"/>
                    <a:gd name="T31" fmla="*/ 300 h 309"/>
                    <a:gd name="T32" fmla="*/ 113 w 170"/>
                    <a:gd name="T33" fmla="*/ 308 h 3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70" h="309">
                      <a:moveTo>
                        <a:pt x="113" y="308"/>
                      </a:moveTo>
                      <a:cubicBezTo>
                        <a:pt x="42" y="308"/>
                        <a:pt x="42" y="266"/>
                        <a:pt x="42" y="246"/>
                      </a:cubicBezTo>
                      <a:lnTo>
                        <a:pt x="42" y="116"/>
                      </a:lnTo>
                      <a:lnTo>
                        <a:pt x="0" y="116"/>
                      </a:lnTo>
                      <a:lnTo>
                        <a:pt x="0" y="71"/>
                      </a:lnTo>
                      <a:lnTo>
                        <a:pt x="45" y="71"/>
                      </a:lnTo>
                      <a:lnTo>
                        <a:pt x="45" y="26"/>
                      </a:lnTo>
                      <a:lnTo>
                        <a:pt x="113" y="0"/>
                      </a:lnTo>
                      <a:lnTo>
                        <a:pt x="113" y="71"/>
                      </a:lnTo>
                      <a:lnTo>
                        <a:pt x="169" y="71"/>
                      </a:lnTo>
                      <a:lnTo>
                        <a:pt x="169" y="116"/>
                      </a:lnTo>
                      <a:lnTo>
                        <a:pt x="113" y="116"/>
                      </a:lnTo>
                      <a:lnTo>
                        <a:pt x="113" y="221"/>
                      </a:lnTo>
                      <a:cubicBezTo>
                        <a:pt x="113" y="243"/>
                        <a:pt x="113" y="254"/>
                        <a:pt x="144" y="254"/>
                      </a:cubicBezTo>
                      <a:lnTo>
                        <a:pt x="166" y="254"/>
                      </a:lnTo>
                      <a:lnTo>
                        <a:pt x="166" y="300"/>
                      </a:lnTo>
                      <a:cubicBezTo>
                        <a:pt x="144" y="305"/>
                        <a:pt x="124" y="308"/>
                        <a:pt x="113" y="30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grpSp>
        <p:grpSp>
          <p:nvGrpSpPr>
            <p:cNvPr id="622" name="Group 621"/>
            <p:cNvGrpSpPr/>
            <p:nvPr/>
          </p:nvGrpSpPr>
          <p:grpSpPr>
            <a:xfrm>
              <a:off x="2611335" y="4230683"/>
              <a:ext cx="553948" cy="388711"/>
              <a:chOff x="2615706" y="4270162"/>
              <a:chExt cx="553948" cy="388711"/>
            </a:xfrm>
          </p:grpSpPr>
          <p:sp>
            <p:nvSpPr>
              <p:cNvPr id="624" name="Freeform 15"/>
              <p:cNvSpPr>
                <a:spLocks noChangeArrowheads="1"/>
              </p:cNvSpPr>
              <p:nvPr/>
            </p:nvSpPr>
            <p:spPr bwMode="auto">
              <a:xfrm>
                <a:off x="2801259" y="4404247"/>
                <a:ext cx="368395" cy="117833"/>
              </a:xfrm>
              <a:custGeom>
                <a:avLst/>
                <a:gdLst>
                  <a:gd name="T0" fmla="*/ 70 w 1198"/>
                  <a:gd name="T1" fmla="*/ 4 h 383"/>
                  <a:gd name="T2" fmla="*/ 62 w 1198"/>
                  <a:gd name="T3" fmla="*/ 58 h 383"/>
                  <a:gd name="T4" fmla="*/ 74 w 1198"/>
                  <a:gd name="T5" fmla="*/ 125 h 383"/>
                  <a:gd name="T6" fmla="*/ 66 w 1198"/>
                  <a:gd name="T7" fmla="*/ 183 h 383"/>
                  <a:gd name="T8" fmla="*/ 20 w 1198"/>
                  <a:gd name="T9" fmla="*/ 254 h 383"/>
                  <a:gd name="T10" fmla="*/ 0 w 1198"/>
                  <a:gd name="T11" fmla="*/ 308 h 383"/>
                  <a:gd name="T12" fmla="*/ 12 w 1198"/>
                  <a:gd name="T13" fmla="*/ 312 h 383"/>
                  <a:gd name="T14" fmla="*/ 66 w 1198"/>
                  <a:gd name="T15" fmla="*/ 328 h 383"/>
                  <a:gd name="T16" fmla="*/ 149 w 1198"/>
                  <a:gd name="T17" fmla="*/ 353 h 383"/>
                  <a:gd name="T18" fmla="*/ 174 w 1198"/>
                  <a:gd name="T19" fmla="*/ 362 h 383"/>
                  <a:gd name="T20" fmla="*/ 208 w 1198"/>
                  <a:gd name="T21" fmla="*/ 382 h 383"/>
                  <a:gd name="T22" fmla="*/ 1197 w 1198"/>
                  <a:gd name="T23" fmla="*/ 382 h 383"/>
                  <a:gd name="T24" fmla="*/ 1197 w 1198"/>
                  <a:gd name="T25" fmla="*/ 0 h 383"/>
                  <a:gd name="T26" fmla="*/ 70 w 1198"/>
                  <a:gd name="T27" fmla="*/ 0 h 383"/>
                  <a:gd name="T28" fmla="*/ 70 w 1198"/>
                  <a:gd name="T29" fmla="*/ 4 h 383"/>
                  <a:gd name="T30" fmla="*/ 1010 w 1198"/>
                  <a:gd name="T31" fmla="*/ 258 h 383"/>
                  <a:gd name="T32" fmla="*/ 948 w 1198"/>
                  <a:gd name="T33" fmla="*/ 195 h 383"/>
                  <a:gd name="T34" fmla="*/ 1010 w 1198"/>
                  <a:gd name="T35" fmla="*/ 133 h 383"/>
                  <a:gd name="T36" fmla="*/ 1072 w 1198"/>
                  <a:gd name="T37" fmla="*/ 195 h 383"/>
                  <a:gd name="T38" fmla="*/ 1010 w 1198"/>
                  <a:gd name="T39" fmla="*/ 258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98" h="383">
                    <a:moveTo>
                      <a:pt x="70" y="4"/>
                    </a:moveTo>
                    <a:cubicBezTo>
                      <a:pt x="70" y="21"/>
                      <a:pt x="66" y="42"/>
                      <a:pt x="62" y="58"/>
                    </a:cubicBezTo>
                    <a:cubicBezTo>
                      <a:pt x="74" y="79"/>
                      <a:pt x="79" y="104"/>
                      <a:pt x="74" y="125"/>
                    </a:cubicBezTo>
                    <a:lnTo>
                      <a:pt x="66" y="183"/>
                    </a:lnTo>
                    <a:cubicBezTo>
                      <a:pt x="62" y="212"/>
                      <a:pt x="45" y="237"/>
                      <a:pt x="20" y="254"/>
                    </a:cubicBezTo>
                    <a:cubicBezTo>
                      <a:pt x="16" y="270"/>
                      <a:pt x="8" y="291"/>
                      <a:pt x="0" y="308"/>
                    </a:cubicBezTo>
                    <a:lnTo>
                      <a:pt x="12" y="312"/>
                    </a:lnTo>
                    <a:cubicBezTo>
                      <a:pt x="29" y="316"/>
                      <a:pt x="45" y="320"/>
                      <a:pt x="66" y="328"/>
                    </a:cubicBezTo>
                    <a:cubicBezTo>
                      <a:pt x="99" y="337"/>
                      <a:pt x="129" y="345"/>
                      <a:pt x="149" y="353"/>
                    </a:cubicBezTo>
                    <a:lnTo>
                      <a:pt x="174" y="362"/>
                    </a:lnTo>
                    <a:cubicBezTo>
                      <a:pt x="187" y="370"/>
                      <a:pt x="199" y="374"/>
                      <a:pt x="208" y="382"/>
                    </a:cubicBezTo>
                    <a:lnTo>
                      <a:pt x="1197" y="382"/>
                    </a:lnTo>
                    <a:lnTo>
                      <a:pt x="1197" y="0"/>
                    </a:lnTo>
                    <a:lnTo>
                      <a:pt x="70" y="0"/>
                    </a:lnTo>
                    <a:lnTo>
                      <a:pt x="70" y="4"/>
                    </a:lnTo>
                    <a:close/>
                    <a:moveTo>
                      <a:pt x="1010" y="258"/>
                    </a:moveTo>
                    <a:cubicBezTo>
                      <a:pt x="977" y="258"/>
                      <a:pt x="948" y="229"/>
                      <a:pt x="948" y="195"/>
                    </a:cubicBezTo>
                    <a:cubicBezTo>
                      <a:pt x="948" y="162"/>
                      <a:pt x="977" y="133"/>
                      <a:pt x="1010" y="133"/>
                    </a:cubicBezTo>
                    <a:cubicBezTo>
                      <a:pt x="1043" y="133"/>
                      <a:pt x="1072" y="162"/>
                      <a:pt x="1072" y="195"/>
                    </a:cubicBezTo>
                    <a:cubicBezTo>
                      <a:pt x="1072" y="229"/>
                      <a:pt x="1043" y="258"/>
                      <a:pt x="1010" y="258"/>
                    </a:cubicBezTo>
                    <a:close/>
                  </a:path>
                </a:pathLst>
              </a:custGeom>
              <a:solidFill>
                <a:schemeClr val="tx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25" name="Freeform 16"/>
              <p:cNvSpPr>
                <a:spLocks noChangeArrowheads="1"/>
              </p:cNvSpPr>
              <p:nvPr/>
            </p:nvSpPr>
            <p:spPr bwMode="auto">
              <a:xfrm>
                <a:off x="2882522" y="4541041"/>
                <a:ext cx="287132" cy="117832"/>
              </a:xfrm>
              <a:custGeom>
                <a:avLst/>
                <a:gdLst>
                  <a:gd name="T0" fmla="*/ 0 w 936"/>
                  <a:gd name="T1" fmla="*/ 0 h 383"/>
                  <a:gd name="T2" fmla="*/ 2 w 936"/>
                  <a:gd name="T3" fmla="*/ 4 h 383"/>
                  <a:gd name="T4" fmla="*/ 0 w 936"/>
                  <a:gd name="T5" fmla="*/ 4 h 383"/>
                  <a:gd name="T6" fmla="*/ 0 w 936"/>
                  <a:gd name="T7" fmla="*/ 0 h 383"/>
                  <a:gd name="T8" fmla="*/ 37 w 936"/>
                  <a:gd name="T9" fmla="*/ 125 h 383"/>
                  <a:gd name="T10" fmla="*/ 37 w 936"/>
                  <a:gd name="T11" fmla="*/ 382 h 383"/>
                  <a:gd name="T12" fmla="*/ 873 w 936"/>
                  <a:gd name="T13" fmla="*/ 382 h 383"/>
                  <a:gd name="T14" fmla="*/ 935 w 936"/>
                  <a:gd name="T15" fmla="*/ 320 h 383"/>
                  <a:gd name="T16" fmla="*/ 935 w 936"/>
                  <a:gd name="T17" fmla="*/ 4 h 383"/>
                  <a:gd name="T18" fmla="*/ 2 w 936"/>
                  <a:gd name="T19" fmla="*/ 4 h 383"/>
                  <a:gd name="T20" fmla="*/ 37 w 936"/>
                  <a:gd name="T21" fmla="*/ 125 h 383"/>
                  <a:gd name="T22" fmla="*/ 740 w 936"/>
                  <a:gd name="T23" fmla="*/ 253 h 383"/>
                  <a:gd name="T24" fmla="*/ 678 w 936"/>
                  <a:gd name="T25" fmla="*/ 191 h 383"/>
                  <a:gd name="T26" fmla="*/ 740 w 936"/>
                  <a:gd name="T27" fmla="*/ 129 h 383"/>
                  <a:gd name="T28" fmla="*/ 802 w 936"/>
                  <a:gd name="T29" fmla="*/ 191 h 383"/>
                  <a:gd name="T30" fmla="*/ 740 w 936"/>
                  <a:gd name="T31" fmla="*/ 253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36" h="383">
                    <a:moveTo>
                      <a:pt x="0" y="0"/>
                    </a:moveTo>
                    <a:cubicBezTo>
                      <a:pt x="1" y="1"/>
                      <a:pt x="1" y="3"/>
                      <a:pt x="2" y="4"/>
                    </a:cubicBezTo>
                    <a:lnTo>
                      <a:pt x="0" y="4"/>
                    </a:lnTo>
                    <a:lnTo>
                      <a:pt x="0" y="0"/>
                    </a:lnTo>
                    <a:close/>
                    <a:moveTo>
                      <a:pt x="37" y="125"/>
                    </a:moveTo>
                    <a:lnTo>
                      <a:pt x="37" y="382"/>
                    </a:lnTo>
                    <a:lnTo>
                      <a:pt x="873" y="382"/>
                    </a:lnTo>
                    <a:cubicBezTo>
                      <a:pt x="910" y="382"/>
                      <a:pt x="935" y="353"/>
                      <a:pt x="935" y="320"/>
                    </a:cubicBezTo>
                    <a:lnTo>
                      <a:pt x="935" y="4"/>
                    </a:lnTo>
                    <a:lnTo>
                      <a:pt x="2" y="4"/>
                    </a:lnTo>
                    <a:cubicBezTo>
                      <a:pt x="22" y="40"/>
                      <a:pt x="37" y="80"/>
                      <a:pt x="37" y="125"/>
                    </a:cubicBezTo>
                    <a:close/>
                    <a:moveTo>
                      <a:pt x="740" y="253"/>
                    </a:moveTo>
                    <a:cubicBezTo>
                      <a:pt x="707" y="253"/>
                      <a:pt x="678" y="224"/>
                      <a:pt x="678" y="191"/>
                    </a:cubicBezTo>
                    <a:cubicBezTo>
                      <a:pt x="678" y="158"/>
                      <a:pt x="707" y="129"/>
                      <a:pt x="740" y="129"/>
                    </a:cubicBezTo>
                    <a:cubicBezTo>
                      <a:pt x="773" y="129"/>
                      <a:pt x="802" y="158"/>
                      <a:pt x="802" y="191"/>
                    </a:cubicBezTo>
                    <a:cubicBezTo>
                      <a:pt x="802" y="228"/>
                      <a:pt x="773" y="253"/>
                      <a:pt x="740" y="253"/>
                    </a:cubicBezTo>
                    <a:close/>
                  </a:path>
                </a:pathLst>
              </a:custGeom>
              <a:solidFill>
                <a:schemeClr val="tx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26" name="Freeform 17"/>
              <p:cNvSpPr>
                <a:spLocks noChangeArrowheads="1"/>
              </p:cNvSpPr>
              <p:nvPr/>
            </p:nvSpPr>
            <p:spPr bwMode="auto">
              <a:xfrm>
                <a:off x="2776879" y="4270162"/>
                <a:ext cx="392775" cy="116478"/>
              </a:xfrm>
              <a:custGeom>
                <a:avLst/>
                <a:gdLst>
                  <a:gd name="T0" fmla="*/ 1214 w 1277"/>
                  <a:gd name="T1" fmla="*/ 0 h 379"/>
                  <a:gd name="T2" fmla="*/ 62 w 1277"/>
                  <a:gd name="T3" fmla="*/ 0 h 379"/>
                  <a:gd name="T4" fmla="*/ 0 w 1277"/>
                  <a:gd name="T5" fmla="*/ 62 h 379"/>
                  <a:gd name="T6" fmla="*/ 0 w 1277"/>
                  <a:gd name="T7" fmla="*/ 207 h 379"/>
                  <a:gd name="T8" fmla="*/ 141 w 1277"/>
                  <a:gd name="T9" fmla="*/ 378 h 379"/>
                  <a:gd name="T10" fmla="*/ 1276 w 1277"/>
                  <a:gd name="T11" fmla="*/ 378 h 379"/>
                  <a:gd name="T12" fmla="*/ 1276 w 1277"/>
                  <a:gd name="T13" fmla="*/ 62 h 379"/>
                  <a:gd name="T14" fmla="*/ 1214 w 1277"/>
                  <a:gd name="T15" fmla="*/ 0 h 379"/>
                  <a:gd name="T16" fmla="*/ 1081 w 1277"/>
                  <a:gd name="T17" fmla="*/ 253 h 379"/>
                  <a:gd name="T18" fmla="*/ 1019 w 1277"/>
                  <a:gd name="T19" fmla="*/ 191 h 379"/>
                  <a:gd name="T20" fmla="*/ 1081 w 1277"/>
                  <a:gd name="T21" fmla="*/ 128 h 379"/>
                  <a:gd name="T22" fmla="*/ 1143 w 1277"/>
                  <a:gd name="T23" fmla="*/ 191 h 379"/>
                  <a:gd name="T24" fmla="*/ 1081 w 1277"/>
                  <a:gd name="T25" fmla="*/ 253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77" h="379">
                    <a:moveTo>
                      <a:pt x="1214" y="0"/>
                    </a:moveTo>
                    <a:lnTo>
                      <a:pt x="62" y="0"/>
                    </a:lnTo>
                    <a:cubicBezTo>
                      <a:pt x="25" y="0"/>
                      <a:pt x="0" y="29"/>
                      <a:pt x="0" y="62"/>
                    </a:cubicBezTo>
                    <a:lnTo>
                      <a:pt x="0" y="207"/>
                    </a:lnTo>
                    <a:cubicBezTo>
                      <a:pt x="75" y="237"/>
                      <a:pt x="133" y="303"/>
                      <a:pt x="141" y="378"/>
                    </a:cubicBezTo>
                    <a:lnTo>
                      <a:pt x="1276" y="378"/>
                    </a:lnTo>
                    <a:lnTo>
                      <a:pt x="1276" y="62"/>
                    </a:lnTo>
                    <a:cubicBezTo>
                      <a:pt x="1276" y="29"/>
                      <a:pt x="1247" y="0"/>
                      <a:pt x="1214" y="0"/>
                    </a:cubicBezTo>
                    <a:close/>
                    <a:moveTo>
                      <a:pt x="1081" y="253"/>
                    </a:moveTo>
                    <a:cubicBezTo>
                      <a:pt x="1048" y="253"/>
                      <a:pt x="1019" y="224"/>
                      <a:pt x="1019" y="191"/>
                    </a:cubicBezTo>
                    <a:cubicBezTo>
                      <a:pt x="1019" y="158"/>
                      <a:pt x="1048" y="128"/>
                      <a:pt x="1081" y="128"/>
                    </a:cubicBezTo>
                    <a:cubicBezTo>
                      <a:pt x="1114" y="128"/>
                      <a:pt x="1143" y="158"/>
                      <a:pt x="1143" y="191"/>
                    </a:cubicBezTo>
                    <a:cubicBezTo>
                      <a:pt x="1143" y="224"/>
                      <a:pt x="1114" y="253"/>
                      <a:pt x="1081" y="253"/>
                    </a:cubicBezTo>
                    <a:close/>
                  </a:path>
                </a:pathLst>
              </a:custGeom>
              <a:solidFill>
                <a:schemeClr val="tx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27" name="Freeform 18"/>
              <p:cNvSpPr>
                <a:spLocks noChangeArrowheads="1"/>
              </p:cNvSpPr>
              <p:nvPr/>
            </p:nvSpPr>
            <p:spPr bwMode="auto">
              <a:xfrm>
                <a:off x="2684781" y="4341945"/>
                <a:ext cx="119187" cy="176071"/>
              </a:xfrm>
              <a:custGeom>
                <a:avLst/>
                <a:gdLst>
                  <a:gd name="T0" fmla="*/ 8 w 387"/>
                  <a:gd name="T1" fmla="*/ 391 h 575"/>
                  <a:gd name="T2" fmla="*/ 45 w 387"/>
                  <a:gd name="T3" fmla="*/ 424 h 575"/>
                  <a:gd name="T4" fmla="*/ 191 w 387"/>
                  <a:gd name="T5" fmla="*/ 574 h 575"/>
                  <a:gd name="T6" fmla="*/ 336 w 387"/>
                  <a:gd name="T7" fmla="*/ 424 h 575"/>
                  <a:gd name="T8" fmla="*/ 374 w 387"/>
                  <a:gd name="T9" fmla="*/ 391 h 575"/>
                  <a:gd name="T10" fmla="*/ 382 w 387"/>
                  <a:gd name="T11" fmla="*/ 333 h 575"/>
                  <a:gd name="T12" fmla="*/ 361 w 387"/>
                  <a:gd name="T13" fmla="*/ 296 h 575"/>
                  <a:gd name="T14" fmla="*/ 374 w 387"/>
                  <a:gd name="T15" fmla="*/ 187 h 575"/>
                  <a:gd name="T16" fmla="*/ 228 w 387"/>
                  <a:gd name="T17" fmla="*/ 38 h 575"/>
                  <a:gd name="T18" fmla="*/ 199 w 387"/>
                  <a:gd name="T19" fmla="*/ 0 h 575"/>
                  <a:gd name="T20" fmla="*/ 0 w 387"/>
                  <a:gd name="T21" fmla="*/ 171 h 575"/>
                  <a:gd name="T22" fmla="*/ 0 w 387"/>
                  <a:gd name="T23" fmla="*/ 192 h 575"/>
                  <a:gd name="T24" fmla="*/ 12 w 387"/>
                  <a:gd name="T25" fmla="*/ 291 h 575"/>
                  <a:gd name="T26" fmla="*/ 0 w 387"/>
                  <a:gd name="T27" fmla="*/ 333 h 575"/>
                  <a:gd name="T28" fmla="*/ 8 w 387"/>
                  <a:gd name="T29" fmla="*/ 391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87" h="575">
                    <a:moveTo>
                      <a:pt x="8" y="391"/>
                    </a:moveTo>
                    <a:cubicBezTo>
                      <a:pt x="12" y="408"/>
                      <a:pt x="25" y="424"/>
                      <a:pt x="45" y="424"/>
                    </a:cubicBezTo>
                    <a:cubicBezTo>
                      <a:pt x="66" y="566"/>
                      <a:pt x="174" y="574"/>
                      <a:pt x="191" y="574"/>
                    </a:cubicBezTo>
                    <a:cubicBezTo>
                      <a:pt x="208" y="574"/>
                      <a:pt x="316" y="570"/>
                      <a:pt x="336" y="424"/>
                    </a:cubicBezTo>
                    <a:cubicBezTo>
                      <a:pt x="357" y="424"/>
                      <a:pt x="370" y="412"/>
                      <a:pt x="374" y="391"/>
                    </a:cubicBezTo>
                    <a:lnTo>
                      <a:pt x="382" y="333"/>
                    </a:lnTo>
                    <a:cubicBezTo>
                      <a:pt x="386" y="316"/>
                      <a:pt x="378" y="300"/>
                      <a:pt x="361" y="296"/>
                    </a:cubicBezTo>
                    <a:cubicBezTo>
                      <a:pt x="365" y="271"/>
                      <a:pt x="374" y="225"/>
                      <a:pt x="374" y="187"/>
                    </a:cubicBezTo>
                    <a:cubicBezTo>
                      <a:pt x="374" y="117"/>
                      <a:pt x="311" y="46"/>
                      <a:pt x="228" y="38"/>
                    </a:cubicBezTo>
                    <a:lnTo>
                      <a:pt x="199" y="0"/>
                    </a:lnTo>
                    <a:cubicBezTo>
                      <a:pt x="0" y="9"/>
                      <a:pt x="0" y="171"/>
                      <a:pt x="0" y="171"/>
                    </a:cubicBezTo>
                    <a:lnTo>
                      <a:pt x="0" y="192"/>
                    </a:lnTo>
                    <a:cubicBezTo>
                      <a:pt x="0" y="229"/>
                      <a:pt x="8" y="271"/>
                      <a:pt x="12" y="291"/>
                    </a:cubicBezTo>
                    <a:cubicBezTo>
                      <a:pt x="8" y="300"/>
                      <a:pt x="0" y="316"/>
                      <a:pt x="0" y="333"/>
                    </a:cubicBezTo>
                    <a:lnTo>
                      <a:pt x="8" y="391"/>
                    </a:lnTo>
                  </a:path>
                </a:pathLst>
              </a:custGeom>
              <a:solidFill>
                <a:schemeClr val="tx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28" name="Freeform 19"/>
              <p:cNvSpPr>
                <a:spLocks noChangeArrowheads="1"/>
              </p:cNvSpPr>
              <p:nvPr/>
            </p:nvSpPr>
            <p:spPr bwMode="auto">
              <a:xfrm>
                <a:off x="2615706" y="4516662"/>
                <a:ext cx="255981" cy="142211"/>
              </a:xfrm>
              <a:custGeom>
                <a:avLst/>
                <a:gdLst>
                  <a:gd name="T0" fmla="*/ 0 w 833"/>
                  <a:gd name="T1" fmla="*/ 461 h 462"/>
                  <a:gd name="T2" fmla="*/ 0 w 833"/>
                  <a:gd name="T3" fmla="*/ 204 h 462"/>
                  <a:gd name="T4" fmla="*/ 87 w 833"/>
                  <a:gd name="T5" fmla="*/ 54 h 462"/>
                  <a:gd name="T6" fmla="*/ 87 w 833"/>
                  <a:gd name="T7" fmla="*/ 54 h 462"/>
                  <a:gd name="T8" fmla="*/ 183 w 833"/>
                  <a:gd name="T9" fmla="*/ 25 h 462"/>
                  <a:gd name="T10" fmla="*/ 237 w 833"/>
                  <a:gd name="T11" fmla="*/ 8 h 462"/>
                  <a:gd name="T12" fmla="*/ 275 w 833"/>
                  <a:gd name="T13" fmla="*/ 0 h 462"/>
                  <a:gd name="T14" fmla="*/ 416 w 833"/>
                  <a:gd name="T15" fmla="*/ 58 h 462"/>
                  <a:gd name="T16" fmla="*/ 416 w 833"/>
                  <a:gd name="T17" fmla="*/ 58 h 462"/>
                  <a:gd name="T18" fmla="*/ 557 w 833"/>
                  <a:gd name="T19" fmla="*/ 0 h 462"/>
                  <a:gd name="T20" fmla="*/ 595 w 833"/>
                  <a:gd name="T21" fmla="*/ 8 h 462"/>
                  <a:gd name="T22" fmla="*/ 649 w 833"/>
                  <a:gd name="T23" fmla="*/ 25 h 462"/>
                  <a:gd name="T24" fmla="*/ 744 w 833"/>
                  <a:gd name="T25" fmla="*/ 54 h 462"/>
                  <a:gd name="T26" fmla="*/ 744 w 833"/>
                  <a:gd name="T27" fmla="*/ 54 h 462"/>
                  <a:gd name="T28" fmla="*/ 832 w 833"/>
                  <a:gd name="T29" fmla="*/ 204 h 462"/>
                  <a:gd name="T30" fmla="*/ 832 w 833"/>
                  <a:gd name="T31" fmla="*/ 461 h 462"/>
                  <a:gd name="T32" fmla="*/ 0 w 833"/>
                  <a:gd name="T33" fmla="*/ 461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33" h="462">
                    <a:moveTo>
                      <a:pt x="0" y="461"/>
                    </a:moveTo>
                    <a:lnTo>
                      <a:pt x="0" y="204"/>
                    </a:lnTo>
                    <a:cubicBezTo>
                      <a:pt x="0" y="141"/>
                      <a:pt x="38" y="83"/>
                      <a:pt x="87" y="54"/>
                    </a:cubicBezTo>
                    <a:lnTo>
                      <a:pt x="87" y="54"/>
                    </a:lnTo>
                    <a:cubicBezTo>
                      <a:pt x="117" y="46"/>
                      <a:pt x="150" y="33"/>
                      <a:pt x="183" y="25"/>
                    </a:cubicBezTo>
                    <a:cubicBezTo>
                      <a:pt x="204" y="21"/>
                      <a:pt x="220" y="12"/>
                      <a:pt x="237" y="8"/>
                    </a:cubicBezTo>
                    <a:cubicBezTo>
                      <a:pt x="258" y="4"/>
                      <a:pt x="275" y="0"/>
                      <a:pt x="275" y="0"/>
                    </a:cubicBezTo>
                    <a:cubicBezTo>
                      <a:pt x="304" y="37"/>
                      <a:pt x="358" y="58"/>
                      <a:pt x="416" y="58"/>
                    </a:cubicBezTo>
                    <a:lnTo>
                      <a:pt x="416" y="58"/>
                    </a:lnTo>
                    <a:cubicBezTo>
                      <a:pt x="474" y="58"/>
                      <a:pt x="528" y="37"/>
                      <a:pt x="557" y="0"/>
                    </a:cubicBezTo>
                    <a:cubicBezTo>
                      <a:pt x="557" y="0"/>
                      <a:pt x="574" y="4"/>
                      <a:pt x="595" y="8"/>
                    </a:cubicBezTo>
                    <a:cubicBezTo>
                      <a:pt x="611" y="12"/>
                      <a:pt x="628" y="16"/>
                      <a:pt x="649" y="25"/>
                    </a:cubicBezTo>
                    <a:cubicBezTo>
                      <a:pt x="682" y="33"/>
                      <a:pt x="719" y="46"/>
                      <a:pt x="744" y="54"/>
                    </a:cubicBezTo>
                    <a:lnTo>
                      <a:pt x="744" y="54"/>
                    </a:lnTo>
                    <a:cubicBezTo>
                      <a:pt x="794" y="83"/>
                      <a:pt x="832" y="137"/>
                      <a:pt x="832" y="204"/>
                    </a:cubicBezTo>
                    <a:lnTo>
                      <a:pt x="832" y="461"/>
                    </a:lnTo>
                    <a:lnTo>
                      <a:pt x="0" y="461"/>
                    </a:lnTo>
                  </a:path>
                </a:pathLst>
              </a:custGeom>
              <a:solidFill>
                <a:schemeClr val="tx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623" name="Rectangle 622"/>
            <p:cNvSpPr/>
            <p:nvPr/>
          </p:nvSpPr>
          <p:spPr>
            <a:xfrm>
              <a:off x="2568775" y="4077183"/>
              <a:ext cx="639069" cy="1100192"/>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p>
          </p:txBody>
        </p:sp>
      </p:grpSp>
      <p:grpSp>
        <p:nvGrpSpPr>
          <p:cNvPr id="672" name="Group 671"/>
          <p:cNvGrpSpPr/>
          <p:nvPr/>
        </p:nvGrpSpPr>
        <p:grpSpPr>
          <a:xfrm>
            <a:off x="6921811" y="1646480"/>
            <a:ext cx="443531" cy="411746"/>
            <a:chOff x="8857983" y="2103309"/>
            <a:chExt cx="639069" cy="695710"/>
          </a:xfrm>
        </p:grpSpPr>
        <p:grpSp>
          <p:nvGrpSpPr>
            <p:cNvPr id="673" name="Group 672"/>
            <p:cNvGrpSpPr/>
            <p:nvPr/>
          </p:nvGrpSpPr>
          <p:grpSpPr>
            <a:xfrm>
              <a:off x="8927940" y="2183827"/>
              <a:ext cx="504696" cy="555406"/>
              <a:chOff x="7058025" y="2714625"/>
              <a:chExt cx="331788" cy="365125"/>
            </a:xfrm>
            <a:solidFill>
              <a:srgbClr val="F80000"/>
            </a:solidFill>
          </p:grpSpPr>
          <p:sp>
            <p:nvSpPr>
              <p:cNvPr id="675" name="Freeform 38"/>
              <p:cNvSpPr>
                <a:spLocks noChangeArrowheads="1"/>
              </p:cNvSpPr>
              <p:nvPr/>
            </p:nvSpPr>
            <p:spPr bwMode="auto">
              <a:xfrm>
                <a:off x="7058025" y="2714625"/>
                <a:ext cx="331788" cy="365125"/>
              </a:xfrm>
              <a:custGeom>
                <a:avLst/>
                <a:gdLst>
                  <a:gd name="T0" fmla="*/ 869 w 921"/>
                  <a:gd name="T1" fmla="*/ 0 h 1014"/>
                  <a:gd name="T2" fmla="*/ 917 w 921"/>
                  <a:gd name="T3" fmla="*/ 62 h 1014"/>
                  <a:gd name="T4" fmla="*/ 917 w 921"/>
                  <a:gd name="T5" fmla="*/ 962 h 1014"/>
                  <a:gd name="T6" fmla="*/ 867 w 921"/>
                  <a:gd name="T7" fmla="*/ 1013 h 1014"/>
                  <a:gd name="T8" fmla="*/ 51 w 921"/>
                  <a:gd name="T9" fmla="*/ 1013 h 1014"/>
                  <a:gd name="T10" fmla="*/ 0 w 921"/>
                  <a:gd name="T11" fmla="*/ 962 h 1014"/>
                  <a:gd name="T12" fmla="*/ 0 w 921"/>
                  <a:gd name="T13" fmla="*/ 533 h 1014"/>
                  <a:gd name="T14" fmla="*/ 147 w 921"/>
                  <a:gd name="T15" fmla="*/ 533 h 1014"/>
                  <a:gd name="T16" fmla="*/ 147 w 921"/>
                  <a:gd name="T17" fmla="*/ 725 h 1014"/>
                  <a:gd name="T18" fmla="*/ 223 w 921"/>
                  <a:gd name="T19" fmla="*/ 801 h 1014"/>
                  <a:gd name="T20" fmla="*/ 387 w 921"/>
                  <a:gd name="T21" fmla="*/ 801 h 1014"/>
                  <a:gd name="T22" fmla="*/ 463 w 921"/>
                  <a:gd name="T23" fmla="*/ 725 h 1014"/>
                  <a:gd name="T24" fmla="*/ 463 w 921"/>
                  <a:gd name="T25" fmla="*/ 556 h 1014"/>
                  <a:gd name="T26" fmla="*/ 646 w 921"/>
                  <a:gd name="T27" fmla="*/ 731 h 1014"/>
                  <a:gd name="T28" fmla="*/ 621 w 921"/>
                  <a:gd name="T29" fmla="*/ 756 h 1014"/>
                  <a:gd name="T30" fmla="*/ 723 w 921"/>
                  <a:gd name="T31" fmla="*/ 782 h 1014"/>
                  <a:gd name="T32" fmla="*/ 694 w 921"/>
                  <a:gd name="T33" fmla="*/ 680 h 1014"/>
                  <a:gd name="T34" fmla="*/ 669 w 921"/>
                  <a:gd name="T35" fmla="*/ 705 h 1014"/>
                  <a:gd name="T36" fmla="*/ 488 w 921"/>
                  <a:gd name="T37" fmla="*/ 530 h 1014"/>
                  <a:gd name="T38" fmla="*/ 723 w 921"/>
                  <a:gd name="T39" fmla="*/ 530 h 1014"/>
                  <a:gd name="T40" fmla="*/ 723 w 921"/>
                  <a:gd name="T41" fmla="*/ 564 h 1014"/>
                  <a:gd name="T42" fmla="*/ 813 w 921"/>
                  <a:gd name="T43" fmla="*/ 511 h 1014"/>
                  <a:gd name="T44" fmla="*/ 723 w 921"/>
                  <a:gd name="T45" fmla="*/ 457 h 1014"/>
                  <a:gd name="T46" fmla="*/ 723 w 921"/>
                  <a:gd name="T47" fmla="*/ 491 h 1014"/>
                  <a:gd name="T48" fmla="*/ 491 w 921"/>
                  <a:gd name="T49" fmla="*/ 491 h 1014"/>
                  <a:gd name="T50" fmla="*/ 672 w 921"/>
                  <a:gd name="T51" fmla="*/ 316 h 1014"/>
                  <a:gd name="T52" fmla="*/ 697 w 921"/>
                  <a:gd name="T53" fmla="*/ 341 h 1014"/>
                  <a:gd name="T54" fmla="*/ 726 w 921"/>
                  <a:gd name="T55" fmla="*/ 240 h 1014"/>
                  <a:gd name="T56" fmla="*/ 624 w 921"/>
                  <a:gd name="T57" fmla="*/ 265 h 1014"/>
                  <a:gd name="T58" fmla="*/ 649 w 921"/>
                  <a:gd name="T59" fmla="*/ 290 h 1014"/>
                  <a:gd name="T60" fmla="*/ 466 w 921"/>
                  <a:gd name="T61" fmla="*/ 465 h 1014"/>
                  <a:gd name="T62" fmla="*/ 466 w 921"/>
                  <a:gd name="T63" fmla="*/ 296 h 1014"/>
                  <a:gd name="T64" fmla="*/ 390 w 921"/>
                  <a:gd name="T65" fmla="*/ 220 h 1014"/>
                  <a:gd name="T66" fmla="*/ 226 w 921"/>
                  <a:gd name="T67" fmla="*/ 220 h 1014"/>
                  <a:gd name="T68" fmla="*/ 150 w 921"/>
                  <a:gd name="T69" fmla="*/ 296 h 1014"/>
                  <a:gd name="T70" fmla="*/ 150 w 921"/>
                  <a:gd name="T71" fmla="*/ 488 h 1014"/>
                  <a:gd name="T72" fmla="*/ 3 w 921"/>
                  <a:gd name="T73" fmla="*/ 488 h 1014"/>
                  <a:gd name="T74" fmla="*/ 3 w 921"/>
                  <a:gd name="T75" fmla="*/ 51 h 1014"/>
                  <a:gd name="T76" fmla="*/ 54 w 921"/>
                  <a:gd name="T77" fmla="*/ 0 h 1014"/>
                  <a:gd name="T78" fmla="*/ 869 w 921"/>
                  <a:gd name="T79" fmla="*/ 0 h 10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921" h="1014">
                    <a:moveTo>
                      <a:pt x="869" y="0"/>
                    </a:moveTo>
                    <a:cubicBezTo>
                      <a:pt x="898" y="0"/>
                      <a:pt x="920" y="22"/>
                      <a:pt x="917" y="62"/>
                    </a:cubicBezTo>
                    <a:lnTo>
                      <a:pt x="917" y="962"/>
                    </a:lnTo>
                    <a:cubicBezTo>
                      <a:pt x="917" y="990"/>
                      <a:pt x="895" y="1013"/>
                      <a:pt x="867" y="1013"/>
                    </a:cubicBezTo>
                    <a:lnTo>
                      <a:pt x="51" y="1013"/>
                    </a:lnTo>
                    <a:cubicBezTo>
                      <a:pt x="23" y="1013"/>
                      <a:pt x="0" y="990"/>
                      <a:pt x="0" y="962"/>
                    </a:cubicBezTo>
                    <a:lnTo>
                      <a:pt x="0" y="533"/>
                    </a:lnTo>
                    <a:lnTo>
                      <a:pt x="147" y="533"/>
                    </a:lnTo>
                    <a:lnTo>
                      <a:pt x="147" y="725"/>
                    </a:lnTo>
                    <a:cubicBezTo>
                      <a:pt x="147" y="767"/>
                      <a:pt x="181" y="801"/>
                      <a:pt x="223" y="801"/>
                    </a:cubicBezTo>
                    <a:lnTo>
                      <a:pt x="387" y="801"/>
                    </a:lnTo>
                    <a:cubicBezTo>
                      <a:pt x="429" y="801"/>
                      <a:pt x="463" y="767"/>
                      <a:pt x="463" y="725"/>
                    </a:cubicBezTo>
                    <a:lnTo>
                      <a:pt x="463" y="556"/>
                    </a:lnTo>
                    <a:lnTo>
                      <a:pt x="646" y="731"/>
                    </a:lnTo>
                    <a:lnTo>
                      <a:pt x="621" y="756"/>
                    </a:lnTo>
                    <a:lnTo>
                      <a:pt x="723" y="782"/>
                    </a:lnTo>
                    <a:lnTo>
                      <a:pt x="694" y="680"/>
                    </a:lnTo>
                    <a:lnTo>
                      <a:pt x="669" y="705"/>
                    </a:lnTo>
                    <a:lnTo>
                      <a:pt x="488" y="530"/>
                    </a:lnTo>
                    <a:lnTo>
                      <a:pt x="723" y="530"/>
                    </a:lnTo>
                    <a:lnTo>
                      <a:pt x="723" y="564"/>
                    </a:lnTo>
                    <a:lnTo>
                      <a:pt x="813" y="511"/>
                    </a:lnTo>
                    <a:lnTo>
                      <a:pt x="723" y="457"/>
                    </a:lnTo>
                    <a:lnTo>
                      <a:pt x="723" y="491"/>
                    </a:lnTo>
                    <a:lnTo>
                      <a:pt x="491" y="491"/>
                    </a:lnTo>
                    <a:lnTo>
                      <a:pt x="672" y="316"/>
                    </a:lnTo>
                    <a:lnTo>
                      <a:pt x="697" y="341"/>
                    </a:lnTo>
                    <a:lnTo>
                      <a:pt x="726" y="240"/>
                    </a:lnTo>
                    <a:lnTo>
                      <a:pt x="624" y="265"/>
                    </a:lnTo>
                    <a:lnTo>
                      <a:pt x="649" y="290"/>
                    </a:lnTo>
                    <a:lnTo>
                      <a:pt x="466" y="465"/>
                    </a:lnTo>
                    <a:lnTo>
                      <a:pt x="466" y="296"/>
                    </a:lnTo>
                    <a:cubicBezTo>
                      <a:pt x="466" y="254"/>
                      <a:pt x="432" y="220"/>
                      <a:pt x="390" y="220"/>
                    </a:cubicBezTo>
                    <a:lnTo>
                      <a:pt x="226" y="220"/>
                    </a:lnTo>
                    <a:cubicBezTo>
                      <a:pt x="184" y="220"/>
                      <a:pt x="150" y="254"/>
                      <a:pt x="150" y="296"/>
                    </a:cubicBezTo>
                    <a:lnTo>
                      <a:pt x="150" y="488"/>
                    </a:lnTo>
                    <a:lnTo>
                      <a:pt x="3" y="488"/>
                    </a:lnTo>
                    <a:lnTo>
                      <a:pt x="3" y="51"/>
                    </a:lnTo>
                    <a:cubicBezTo>
                      <a:pt x="3" y="22"/>
                      <a:pt x="26" y="0"/>
                      <a:pt x="54" y="0"/>
                    </a:cubicBezTo>
                    <a:lnTo>
                      <a:pt x="869"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76" name="Freeform 39"/>
              <p:cNvSpPr>
                <a:spLocks noChangeArrowheads="1"/>
              </p:cNvSpPr>
              <p:nvPr/>
            </p:nvSpPr>
            <p:spPr bwMode="auto">
              <a:xfrm>
                <a:off x="7124700" y="2806700"/>
                <a:ext cx="87313" cy="179388"/>
              </a:xfrm>
              <a:custGeom>
                <a:avLst/>
                <a:gdLst>
                  <a:gd name="T0" fmla="*/ 0 w 244"/>
                  <a:gd name="T1" fmla="*/ 460 h 500"/>
                  <a:gd name="T2" fmla="*/ 0 w 244"/>
                  <a:gd name="T3" fmla="*/ 271 h 500"/>
                  <a:gd name="T4" fmla="*/ 130 w 244"/>
                  <a:gd name="T5" fmla="*/ 271 h 500"/>
                  <a:gd name="T6" fmla="*/ 130 w 244"/>
                  <a:gd name="T7" fmla="*/ 304 h 500"/>
                  <a:gd name="T8" fmla="*/ 221 w 244"/>
                  <a:gd name="T9" fmla="*/ 251 h 500"/>
                  <a:gd name="T10" fmla="*/ 130 w 244"/>
                  <a:gd name="T11" fmla="*/ 197 h 500"/>
                  <a:gd name="T12" fmla="*/ 130 w 244"/>
                  <a:gd name="T13" fmla="*/ 231 h 500"/>
                  <a:gd name="T14" fmla="*/ 0 w 244"/>
                  <a:gd name="T15" fmla="*/ 231 h 500"/>
                  <a:gd name="T16" fmla="*/ 0 w 244"/>
                  <a:gd name="T17" fmla="*/ 39 h 500"/>
                  <a:gd name="T18" fmla="*/ 40 w 244"/>
                  <a:gd name="T19" fmla="*/ 0 h 500"/>
                  <a:gd name="T20" fmla="*/ 204 w 244"/>
                  <a:gd name="T21" fmla="*/ 0 h 500"/>
                  <a:gd name="T22" fmla="*/ 243 w 244"/>
                  <a:gd name="T23" fmla="*/ 39 h 500"/>
                  <a:gd name="T24" fmla="*/ 243 w 244"/>
                  <a:gd name="T25" fmla="*/ 460 h 500"/>
                  <a:gd name="T26" fmla="*/ 204 w 244"/>
                  <a:gd name="T27" fmla="*/ 499 h 500"/>
                  <a:gd name="T28" fmla="*/ 40 w 244"/>
                  <a:gd name="T29" fmla="*/ 499 h 500"/>
                  <a:gd name="T30" fmla="*/ 0 w 244"/>
                  <a:gd name="T31" fmla="*/ 460 h 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44" h="500">
                    <a:moveTo>
                      <a:pt x="0" y="460"/>
                    </a:moveTo>
                    <a:lnTo>
                      <a:pt x="0" y="271"/>
                    </a:lnTo>
                    <a:lnTo>
                      <a:pt x="130" y="271"/>
                    </a:lnTo>
                    <a:lnTo>
                      <a:pt x="130" y="304"/>
                    </a:lnTo>
                    <a:lnTo>
                      <a:pt x="221" y="251"/>
                    </a:lnTo>
                    <a:lnTo>
                      <a:pt x="130" y="197"/>
                    </a:lnTo>
                    <a:lnTo>
                      <a:pt x="130" y="231"/>
                    </a:lnTo>
                    <a:lnTo>
                      <a:pt x="0" y="231"/>
                    </a:lnTo>
                    <a:lnTo>
                      <a:pt x="0" y="39"/>
                    </a:lnTo>
                    <a:cubicBezTo>
                      <a:pt x="0" y="17"/>
                      <a:pt x="17" y="0"/>
                      <a:pt x="40" y="0"/>
                    </a:cubicBezTo>
                    <a:lnTo>
                      <a:pt x="204" y="0"/>
                    </a:lnTo>
                    <a:cubicBezTo>
                      <a:pt x="226" y="0"/>
                      <a:pt x="243" y="17"/>
                      <a:pt x="243" y="39"/>
                    </a:cubicBezTo>
                    <a:lnTo>
                      <a:pt x="243" y="460"/>
                    </a:lnTo>
                    <a:cubicBezTo>
                      <a:pt x="243" y="482"/>
                      <a:pt x="226" y="499"/>
                      <a:pt x="204" y="499"/>
                    </a:cubicBezTo>
                    <a:lnTo>
                      <a:pt x="40" y="499"/>
                    </a:lnTo>
                    <a:cubicBezTo>
                      <a:pt x="17" y="499"/>
                      <a:pt x="0" y="482"/>
                      <a:pt x="0" y="46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674" name="Rectangle 673"/>
            <p:cNvSpPr/>
            <p:nvPr/>
          </p:nvSpPr>
          <p:spPr>
            <a:xfrm>
              <a:off x="8857983" y="2103309"/>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p>
          </p:txBody>
        </p:sp>
      </p:grpSp>
      <p:sp>
        <p:nvSpPr>
          <p:cNvPr id="361" name="Line 55"/>
          <p:cNvSpPr>
            <a:spLocks noChangeShapeType="1"/>
          </p:cNvSpPr>
          <p:nvPr/>
        </p:nvSpPr>
        <p:spPr bwMode="auto">
          <a:xfrm flipH="1" flipV="1">
            <a:off x="7212913" y="2014685"/>
            <a:ext cx="879923" cy="348060"/>
          </a:xfrm>
          <a:prstGeom prst="line">
            <a:avLst/>
          </a:prstGeom>
          <a:noFill/>
          <a:ln w="12700">
            <a:solidFill>
              <a:schemeClr val="tx1"/>
            </a:solidFill>
            <a:prstDash val="dash"/>
            <a:round/>
            <a:headEnd type="oval" w="sm" len="sm"/>
            <a:tailEnd type="oval" w="sm" len="sm"/>
          </a:ln>
          <a:effectLst/>
        </p:spPr>
        <p:txBody>
          <a:bodyPr wrap="square" lIns="92027" tIns="46014" rIns="92027" bIns="46014">
            <a:spAutoFit/>
          </a:bodyPr>
          <a:lstStyle/>
          <a:p>
            <a:pPr>
              <a:defRPr/>
            </a:pPr>
            <a:endParaRPr lang="en-US" sz="1798" dirty="0">
              <a:solidFill>
                <a:schemeClr val="bg2">
                  <a:lumMod val="10000"/>
                </a:schemeClr>
              </a:solidFill>
            </a:endParaRPr>
          </a:p>
        </p:txBody>
      </p:sp>
      <p:sp>
        <p:nvSpPr>
          <p:cNvPr id="166" name="Line 55"/>
          <p:cNvSpPr>
            <a:spLocks noChangeShapeType="1"/>
          </p:cNvSpPr>
          <p:nvPr/>
        </p:nvSpPr>
        <p:spPr bwMode="auto">
          <a:xfrm flipV="1">
            <a:off x="6428543" y="2018350"/>
            <a:ext cx="638421" cy="360019"/>
          </a:xfrm>
          <a:prstGeom prst="line">
            <a:avLst/>
          </a:prstGeom>
          <a:noFill/>
          <a:ln w="12700">
            <a:solidFill>
              <a:schemeClr val="tx1"/>
            </a:solidFill>
            <a:round/>
            <a:headEnd type="oval" w="sm" len="sm"/>
            <a:tailEnd type="oval" w="sm" len="sm"/>
          </a:ln>
          <a:effectLst/>
        </p:spPr>
        <p:txBody>
          <a:bodyPr wrap="square" lIns="92027" tIns="46014" rIns="92027" bIns="46014">
            <a:spAutoFit/>
          </a:bodyPr>
          <a:lstStyle/>
          <a:p>
            <a:pPr>
              <a:defRPr/>
            </a:pPr>
            <a:endParaRPr lang="en-US" sz="1798" dirty="0">
              <a:solidFill>
                <a:schemeClr val="bg2">
                  <a:lumMod val="10000"/>
                </a:schemeClr>
              </a:solidFill>
            </a:endParaRPr>
          </a:p>
        </p:txBody>
      </p:sp>
      <p:sp>
        <p:nvSpPr>
          <p:cNvPr id="677" name="Text Box 30"/>
          <p:cNvSpPr txBox="1">
            <a:spLocks noChangeArrowheads="1"/>
          </p:cNvSpPr>
          <p:nvPr/>
        </p:nvSpPr>
        <p:spPr bwMode="auto">
          <a:xfrm>
            <a:off x="6180723" y="1709004"/>
            <a:ext cx="809164" cy="123079"/>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a:solidFill>
                  <a:schemeClr val="bg2">
                    <a:lumMod val="10000"/>
                  </a:schemeClr>
                </a:solidFill>
              </a:rPr>
              <a:t>Load Balancer </a:t>
            </a:r>
            <a:endParaRPr lang="en-US" sz="800" dirty="0">
              <a:solidFill>
                <a:schemeClr val="bg2">
                  <a:lumMod val="10000"/>
                </a:schemeClr>
              </a:solidFill>
            </a:endParaRPr>
          </a:p>
        </p:txBody>
      </p:sp>
      <p:grpSp>
        <p:nvGrpSpPr>
          <p:cNvPr id="696" name="Group 695"/>
          <p:cNvGrpSpPr/>
          <p:nvPr/>
        </p:nvGrpSpPr>
        <p:grpSpPr>
          <a:xfrm>
            <a:off x="4160638" y="5093099"/>
            <a:ext cx="413113" cy="468971"/>
            <a:chOff x="8833714" y="4158080"/>
            <a:chExt cx="639069" cy="695710"/>
          </a:xfrm>
        </p:grpSpPr>
        <p:grpSp>
          <p:nvGrpSpPr>
            <p:cNvPr id="697" name="Group 696"/>
            <p:cNvGrpSpPr/>
            <p:nvPr/>
          </p:nvGrpSpPr>
          <p:grpSpPr>
            <a:xfrm>
              <a:off x="8904523" y="4257210"/>
              <a:ext cx="497450" cy="497450"/>
              <a:chOff x="7046913" y="4090988"/>
              <a:chExt cx="327025" cy="327025"/>
            </a:xfrm>
            <a:solidFill>
              <a:srgbClr val="F80000"/>
            </a:solidFill>
          </p:grpSpPr>
          <p:sp>
            <p:nvSpPr>
              <p:cNvPr id="699" name="Freeform 32"/>
              <p:cNvSpPr>
                <a:spLocks noChangeArrowheads="1"/>
              </p:cNvSpPr>
              <p:nvPr/>
            </p:nvSpPr>
            <p:spPr bwMode="auto">
              <a:xfrm>
                <a:off x="7204075" y="4281488"/>
                <a:ext cx="68263" cy="53975"/>
              </a:xfrm>
              <a:custGeom>
                <a:avLst/>
                <a:gdLst>
                  <a:gd name="T0" fmla="*/ 11 w 190"/>
                  <a:gd name="T1" fmla="*/ 0 h 148"/>
                  <a:gd name="T2" fmla="*/ 186 w 190"/>
                  <a:gd name="T3" fmla="*/ 20 h 148"/>
                  <a:gd name="T4" fmla="*/ 189 w 190"/>
                  <a:gd name="T5" fmla="*/ 31 h 148"/>
                  <a:gd name="T6" fmla="*/ 70 w 190"/>
                  <a:gd name="T7" fmla="*/ 147 h 148"/>
                  <a:gd name="T8" fmla="*/ 50 w 190"/>
                  <a:gd name="T9" fmla="*/ 141 h 148"/>
                  <a:gd name="T10" fmla="*/ 48 w 190"/>
                  <a:gd name="T11" fmla="*/ 141 h 148"/>
                  <a:gd name="T12" fmla="*/ 0 w 190"/>
                  <a:gd name="T13" fmla="*/ 17 h 148"/>
                  <a:gd name="T14" fmla="*/ 11 w 190"/>
                  <a:gd name="T15" fmla="*/ 0 h 1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0" h="148">
                    <a:moveTo>
                      <a:pt x="11" y="0"/>
                    </a:moveTo>
                    <a:lnTo>
                      <a:pt x="186" y="20"/>
                    </a:lnTo>
                    <a:cubicBezTo>
                      <a:pt x="186" y="25"/>
                      <a:pt x="186" y="28"/>
                      <a:pt x="189" y="31"/>
                    </a:cubicBezTo>
                    <a:lnTo>
                      <a:pt x="70" y="147"/>
                    </a:lnTo>
                    <a:cubicBezTo>
                      <a:pt x="65" y="144"/>
                      <a:pt x="59" y="141"/>
                      <a:pt x="50" y="141"/>
                    </a:cubicBezTo>
                    <a:lnTo>
                      <a:pt x="48" y="141"/>
                    </a:lnTo>
                    <a:lnTo>
                      <a:pt x="0" y="17"/>
                    </a:lnTo>
                    <a:cubicBezTo>
                      <a:pt x="2" y="11"/>
                      <a:pt x="8" y="6"/>
                      <a:pt x="11"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00" name="Freeform 33"/>
              <p:cNvSpPr>
                <a:spLocks noChangeArrowheads="1"/>
              </p:cNvSpPr>
              <p:nvPr/>
            </p:nvSpPr>
            <p:spPr bwMode="auto">
              <a:xfrm>
                <a:off x="7148513" y="4283075"/>
                <a:ext cx="63500" cy="52388"/>
              </a:xfrm>
              <a:custGeom>
                <a:avLst/>
                <a:gdLst>
                  <a:gd name="T0" fmla="*/ 125 w 176"/>
                  <a:gd name="T1" fmla="*/ 25 h 145"/>
                  <a:gd name="T2" fmla="*/ 175 w 176"/>
                  <a:gd name="T3" fmla="*/ 144 h 145"/>
                  <a:gd name="T4" fmla="*/ 0 w 176"/>
                  <a:gd name="T5" fmla="*/ 20 h 145"/>
                  <a:gd name="T6" fmla="*/ 3 w 176"/>
                  <a:gd name="T7" fmla="*/ 14 h 145"/>
                  <a:gd name="T8" fmla="*/ 85 w 176"/>
                  <a:gd name="T9" fmla="*/ 0 h 145"/>
                  <a:gd name="T10" fmla="*/ 125 w 176"/>
                  <a:gd name="T11" fmla="*/ 25 h 145"/>
                </a:gdLst>
                <a:ahLst/>
                <a:cxnLst>
                  <a:cxn ang="0">
                    <a:pos x="T0" y="T1"/>
                  </a:cxn>
                  <a:cxn ang="0">
                    <a:pos x="T2" y="T3"/>
                  </a:cxn>
                  <a:cxn ang="0">
                    <a:pos x="T4" y="T5"/>
                  </a:cxn>
                  <a:cxn ang="0">
                    <a:pos x="T6" y="T7"/>
                  </a:cxn>
                  <a:cxn ang="0">
                    <a:pos x="T8" y="T9"/>
                  </a:cxn>
                  <a:cxn ang="0">
                    <a:pos x="T10" y="T11"/>
                  </a:cxn>
                </a:cxnLst>
                <a:rect l="0" t="0" r="r" b="b"/>
                <a:pathLst>
                  <a:path w="176" h="145">
                    <a:moveTo>
                      <a:pt x="125" y="25"/>
                    </a:moveTo>
                    <a:cubicBezTo>
                      <a:pt x="127" y="25"/>
                      <a:pt x="175" y="144"/>
                      <a:pt x="175" y="144"/>
                    </a:cubicBezTo>
                    <a:lnTo>
                      <a:pt x="0" y="20"/>
                    </a:lnTo>
                    <a:cubicBezTo>
                      <a:pt x="3" y="20"/>
                      <a:pt x="3" y="17"/>
                      <a:pt x="3" y="14"/>
                    </a:cubicBezTo>
                    <a:lnTo>
                      <a:pt x="85" y="0"/>
                    </a:lnTo>
                    <a:cubicBezTo>
                      <a:pt x="91" y="14"/>
                      <a:pt x="108" y="25"/>
                      <a:pt x="125" y="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01" name="Freeform 34"/>
              <p:cNvSpPr>
                <a:spLocks noChangeArrowheads="1"/>
              </p:cNvSpPr>
              <p:nvPr/>
            </p:nvSpPr>
            <p:spPr bwMode="auto">
              <a:xfrm>
                <a:off x="7140575" y="4210050"/>
                <a:ext cx="42863" cy="68263"/>
              </a:xfrm>
              <a:custGeom>
                <a:avLst/>
                <a:gdLst>
                  <a:gd name="T0" fmla="*/ 116 w 117"/>
                  <a:gd name="T1" fmla="*/ 149 h 190"/>
                  <a:gd name="T2" fmla="*/ 99 w 117"/>
                  <a:gd name="T3" fmla="*/ 175 h 190"/>
                  <a:gd name="T4" fmla="*/ 17 w 117"/>
                  <a:gd name="T5" fmla="*/ 189 h 190"/>
                  <a:gd name="T6" fmla="*/ 0 w 117"/>
                  <a:gd name="T7" fmla="*/ 172 h 190"/>
                  <a:gd name="T8" fmla="*/ 42 w 117"/>
                  <a:gd name="T9" fmla="*/ 0 h 190"/>
                  <a:gd name="T10" fmla="*/ 45 w 117"/>
                  <a:gd name="T11" fmla="*/ 0 h 190"/>
                  <a:gd name="T12" fmla="*/ 116 w 117"/>
                  <a:gd name="T13" fmla="*/ 149 h 190"/>
                </a:gdLst>
                <a:ahLst/>
                <a:cxnLst>
                  <a:cxn ang="0">
                    <a:pos x="T0" y="T1"/>
                  </a:cxn>
                  <a:cxn ang="0">
                    <a:pos x="T2" y="T3"/>
                  </a:cxn>
                  <a:cxn ang="0">
                    <a:pos x="T4" y="T5"/>
                  </a:cxn>
                  <a:cxn ang="0">
                    <a:pos x="T6" y="T7"/>
                  </a:cxn>
                  <a:cxn ang="0">
                    <a:pos x="T8" y="T9"/>
                  </a:cxn>
                  <a:cxn ang="0">
                    <a:pos x="T10" y="T11"/>
                  </a:cxn>
                  <a:cxn ang="0">
                    <a:pos x="T12" y="T13"/>
                  </a:cxn>
                </a:cxnLst>
                <a:rect l="0" t="0" r="r" b="b"/>
                <a:pathLst>
                  <a:path w="117" h="190">
                    <a:moveTo>
                      <a:pt x="116" y="149"/>
                    </a:moveTo>
                    <a:cubicBezTo>
                      <a:pt x="110" y="155"/>
                      <a:pt x="104" y="166"/>
                      <a:pt x="99" y="175"/>
                    </a:cubicBezTo>
                    <a:lnTo>
                      <a:pt x="17" y="189"/>
                    </a:lnTo>
                    <a:cubicBezTo>
                      <a:pt x="11" y="183"/>
                      <a:pt x="5" y="177"/>
                      <a:pt x="0" y="172"/>
                    </a:cubicBezTo>
                    <a:lnTo>
                      <a:pt x="42" y="0"/>
                    </a:lnTo>
                    <a:cubicBezTo>
                      <a:pt x="45" y="0"/>
                      <a:pt x="45" y="0"/>
                      <a:pt x="45" y="0"/>
                    </a:cubicBezTo>
                    <a:lnTo>
                      <a:pt x="116" y="14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02" name="Freeform 35"/>
              <p:cNvSpPr>
                <a:spLocks noChangeArrowheads="1"/>
              </p:cNvSpPr>
              <p:nvPr/>
            </p:nvSpPr>
            <p:spPr bwMode="auto">
              <a:xfrm>
                <a:off x="7165975" y="4198938"/>
                <a:ext cx="92075" cy="63500"/>
              </a:xfrm>
              <a:custGeom>
                <a:avLst/>
                <a:gdLst>
                  <a:gd name="T0" fmla="*/ 74 w 255"/>
                  <a:gd name="T1" fmla="*/ 169 h 176"/>
                  <a:gd name="T2" fmla="*/ 71 w 255"/>
                  <a:gd name="T3" fmla="*/ 166 h 176"/>
                  <a:gd name="T4" fmla="*/ 0 w 255"/>
                  <a:gd name="T5" fmla="*/ 17 h 176"/>
                  <a:gd name="T6" fmla="*/ 11 w 255"/>
                  <a:gd name="T7" fmla="*/ 0 h 176"/>
                  <a:gd name="T8" fmla="*/ 251 w 255"/>
                  <a:gd name="T9" fmla="*/ 5 h 176"/>
                  <a:gd name="T10" fmla="*/ 254 w 255"/>
                  <a:gd name="T11" fmla="*/ 14 h 176"/>
                  <a:gd name="T12" fmla="*/ 93 w 255"/>
                  <a:gd name="T13" fmla="*/ 175 h 176"/>
                  <a:gd name="T14" fmla="*/ 74 w 255"/>
                  <a:gd name="T15" fmla="*/ 169 h 1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5" h="176">
                    <a:moveTo>
                      <a:pt x="74" y="169"/>
                    </a:moveTo>
                    <a:cubicBezTo>
                      <a:pt x="74" y="169"/>
                      <a:pt x="71" y="169"/>
                      <a:pt x="71" y="166"/>
                    </a:cubicBezTo>
                    <a:lnTo>
                      <a:pt x="0" y="17"/>
                    </a:lnTo>
                    <a:cubicBezTo>
                      <a:pt x="6" y="14"/>
                      <a:pt x="9" y="5"/>
                      <a:pt x="11" y="0"/>
                    </a:cubicBezTo>
                    <a:lnTo>
                      <a:pt x="251" y="5"/>
                    </a:lnTo>
                    <a:cubicBezTo>
                      <a:pt x="251" y="8"/>
                      <a:pt x="254" y="11"/>
                      <a:pt x="254" y="14"/>
                    </a:cubicBezTo>
                    <a:lnTo>
                      <a:pt x="93" y="175"/>
                    </a:lnTo>
                    <a:cubicBezTo>
                      <a:pt x="88" y="172"/>
                      <a:pt x="82" y="169"/>
                      <a:pt x="74" y="16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03" name="Freeform 36"/>
              <p:cNvSpPr>
                <a:spLocks noChangeArrowheads="1"/>
              </p:cNvSpPr>
              <p:nvPr/>
            </p:nvSpPr>
            <p:spPr bwMode="auto">
              <a:xfrm>
                <a:off x="7207250" y="4210050"/>
                <a:ext cx="71438" cy="69850"/>
              </a:xfrm>
              <a:custGeom>
                <a:avLst/>
                <a:gdLst>
                  <a:gd name="T0" fmla="*/ 161 w 198"/>
                  <a:gd name="T1" fmla="*/ 0 h 193"/>
                  <a:gd name="T2" fmla="*/ 172 w 198"/>
                  <a:gd name="T3" fmla="*/ 5 h 193"/>
                  <a:gd name="T4" fmla="*/ 197 w 198"/>
                  <a:gd name="T5" fmla="*/ 169 h 193"/>
                  <a:gd name="T6" fmla="*/ 178 w 198"/>
                  <a:gd name="T7" fmla="*/ 192 h 193"/>
                  <a:gd name="T8" fmla="*/ 3 w 198"/>
                  <a:gd name="T9" fmla="*/ 172 h 193"/>
                  <a:gd name="T10" fmla="*/ 0 w 198"/>
                  <a:gd name="T11" fmla="*/ 161 h 193"/>
                  <a:gd name="T12" fmla="*/ 161 w 198"/>
                  <a:gd name="T13" fmla="*/ 0 h 193"/>
                </a:gdLst>
                <a:ahLst/>
                <a:cxnLst>
                  <a:cxn ang="0">
                    <a:pos x="T0" y="T1"/>
                  </a:cxn>
                  <a:cxn ang="0">
                    <a:pos x="T2" y="T3"/>
                  </a:cxn>
                  <a:cxn ang="0">
                    <a:pos x="T4" y="T5"/>
                  </a:cxn>
                  <a:cxn ang="0">
                    <a:pos x="T6" y="T7"/>
                  </a:cxn>
                  <a:cxn ang="0">
                    <a:pos x="T8" y="T9"/>
                  </a:cxn>
                  <a:cxn ang="0">
                    <a:pos x="T10" y="T11"/>
                  </a:cxn>
                  <a:cxn ang="0">
                    <a:pos x="T12" y="T13"/>
                  </a:cxn>
                </a:cxnLst>
                <a:rect l="0" t="0" r="r" b="b"/>
                <a:pathLst>
                  <a:path w="198" h="193">
                    <a:moveTo>
                      <a:pt x="161" y="0"/>
                    </a:moveTo>
                    <a:cubicBezTo>
                      <a:pt x="164" y="3"/>
                      <a:pt x="169" y="5"/>
                      <a:pt x="172" y="5"/>
                    </a:cubicBezTo>
                    <a:lnTo>
                      <a:pt x="197" y="169"/>
                    </a:lnTo>
                    <a:cubicBezTo>
                      <a:pt x="189" y="175"/>
                      <a:pt x="183" y="183"/>
                      <a:pt x="178" y="192"/>
                    </a:cubicBezTo>
                    <a:lnTo>
                      <a:pt x="3" y="172"/>
                    </a:lnTo>
                    <a:cubicBezTo>
                      <a:pt x="3" y="169"/>
                      <a:pt x="3" y="163"/>
                      <a:pt x="0" y="161"/>
                    </a:cubicBezTo>
                    <a:lnTo>
                      <a:pt x="161"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04" name="Freeform 37"/>
              <p:cNvSpPr>
                <a:spLocks noChangeArrowheads="1"/>
              </p:cNvSpPr>
              <p:nvPr/>
            </p:nvSpPr>
            <p:spPr bwMode="auto">
              <a:xfrm>
                <a:off x="7046913" y="4090988"/>
                <a:ext cx="327025" cy="327025"/>
              </a:xfrm>
              <a:custGeom>
                <a:avLst/>
                <a:gdLst>
                  <a:gd name="T0" fmla="*/ 455 w 910"/>
                  <a:gd name="T1" fmla="*/ 0 h 909"/>
                  <a:gd name="T2" fmla="*/ 909 w 910"/>
                  <a:gd name="T3" fmla="*/ 454 h 909"/>
                  <a:gd name="T4" fmla="*/ 455 w 910"/>
                  <a:gd name="T5" fmla="*/ 908 h 909"/>
                  <a:gd name="T6" fmla="*/ 0 w 910"/>
                  <a:gd name="T7" fmla="*/ 454 h 909"/>
                  <a:gd name="T8" fmla="*/ 455 w 910"/>
                  <a:gd name="T9" fmla="*/ 0 h 909"/>
                  <a:gd name="T10" fmla="*/ 669 w 910"/>
                  <a:gd name="T11" fmla="*/ 589 h 909"/>
                  <a:gd name="T12" fmla="*/ 717 w 910"/>
                  <a:gd name="T13" fmla="*/ 542 h 909"/>
                  <a:gd name="T14" fmla="*/ 677 w 910"/>
                  <a:gd name="T15" fmla="*/ 496 h 909"/>
                  <a:gd name="T16" fmla="*/ 652 w 910"/>
                  <a:gd name="T17" fmla="*/ 333 h 909"/>
                  <a:gd name="T18" fmla="*/ 677 w 910"/>
                  <a:gd name="T19" fmla="*/ 293 h 909"/>
                  <a:gd name="T20" fmla="*/ 632 w 910"/>
                  <a:gd name="T21" fmla="*/ 248 h 909"/>
                  <a:gd name="T22" fmla="*/ 590 w 910"/>
                  <a:gd name="T23" fmla="*/ 279 h 909"/>
                  <a:gd name="T24" fmla="*/ 347 w 910"/>
                  <a:gd name="T25" fmla="*/ 273 h 909"/>
                  <a:gd name="T26" fmla="*/ 305 w 910"/>
                  <a:gd name="T27" fmla="*/ 242 h 909"/>
                  <a:gd name="T28" fmla="*/ 260 w 910"/>
                  <a:gd name="T29" fmla="*/ 288 h 909"/>
                  <a:gd name="T30" fmla="*/ 282 w 910"/>
                  <a:gd name="T31" fmla="*/ 327 h 909"/>
                  <a:gd name="T32" fmla="*/ 240 w 910"/>
                  <a:gd name="T33" fmla="*/ 499 h 909"/>
                  <a:gd name="T34" fmla="*/ 198 w 910"/>
                  <a:gd name="T35" fmla="*/ 544 h 909"/>
                  <a:gd name="T36" fmla="*/ 243 w 910"/>
                  <a:gd name="T37" fmla="*/ 589 h 909"/>
                  <a:gd name="T38" fmla="*/ 271 w 910"/>
                  <a:gd name="T39" fmla="*/ 581 h 909"/>
                  <a:gd name="T40" fmla="*/ 449 w 910"/>
                  <a:gd name="T41" fmla="*/ 705 h 909"/>
                  <a:gd name="T42" fmla="*/ 446 w 910"/>
                  <a:gd name="T43" fmla="*/ 719 h 909"/>
                  <a:gd name="T44" fmla="*/ 491 w 910"/>
                  <a:gd name="T45" fmla="*/ 764 h 909"/>
                  <a:gd name="T46" fmla="*/ 536 w 910"/>
                  <a:gd name="T47" fmla="*/ 719 h 909"/>
                  <a:gd name="T48" fmla="*/ 531 w 910"/>
                  <a:gd name="T49" fmla="*/ 700 h 909"/>
                  <a:gd name="T50" fmla="*/ 649 w 910"/>
                  <a:gd name="T51" fmla="*/ 584 h 909"/>
                  <a:gd name="T52" fmla="*/ 669 w 910"/>
                  <a:gd name="T53" fmla="*/ 589 h 9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10" h="909">
                    <a:moveTo>
                      <a:pt x="455" y="0"/>
                    </a:moveTo>
                    <a:cubicBezTo>
                      <a:pt x="706" y="0"/>
                      <a:pt x="909" y="203"/>
                      <a:pt x="909" y="454"/>
                    </a:cubicBezTo>
                    <a:cubicBezTo>
                      <a:pt x="909" y="705"/>
                      <a:pt x="707" y="908"/>
                      <a:pt x="455" y="908"/>
                    </a:cubicBezTo>
                    <a:cubicBezTo>
                      <a:pt x="204" y="908"/>
                      <a:pt x="0" y="705"/>
                      <a:pt x="0" y="454"/>
                    </a:cubicBezTo>
                    <a:cubicBezTo>
                      <a:pt x="0" y="203"/>
                      <a:pt x="203" y="0"/>
                      <a:pt x="455" y="0"/>
                    </a:cubicBezTo>
                    <a:close/>
                    <a:moveTo>
                      <a:pt x="669" y="589"/>
                    </a:moveTo>
                    <a:cubicBezTo>
                      <a:pt x="694" y="589"/>
                      <a:pt x="714" y="570"/>
                      <a:pt x="717" y="542"/>
                    </a:cubicBezTo>
                    <a:cubicBezTo>
                      <a:pt x="717" y="519"/>
                      <a:pt x="700" y="499"/>
                      <a:pt x="677" y="496"/>
                    </a:cubicBezTo>
                    <a:lnTo>
                      <a:pt x="652" y="333"/>
                    </a:lnTo>
                    <a:cubicBezTo>
                      <a:pt x="666" y="327"/>
                      <a:pt x="677" y="310"/>
                      <a:pt x="677" y="293"/>
                    </a:cubicBezTo>
                    <a:cubicBezTo>
                      <a:pt x="677" y="268"/>
                      <a:pt x="658" y="248"/>
                      <a:pt x="632" y="248"/>
                    </a:cubicBezTo>
                    <a:cubicBezTo>
                      <a:pt x="613" y="248"/>
                      <a:pt x="596" y="262"/>
                      <a:pt x="590" y="279"/>
                    </a:cubicBezTo>
                    <a:lnTo>
                      <a:pt x="347" y="273"/>
                    </a:lnTo>
                    <a:cubicBezTo>
                      <a:pt x="342" y="256"/>
                      <a:pt x="325" y="242"/>
                      <a:pt x="305" y="242"/>
                    </a:cubicBezTo>
                    <a:cubicBezTo>
                      <a:pt x="280" y="242"/>
                      <a:pt x="260" y="262"/>
                      <a:pt x="260" y="288"/>
                    </a:cubicBezTo>
                    <a:cubicBezTo>
                      <a:pt x="260" y="304"/>
                      <a:pt x="268" y="319"/>
                      <a:pt x="282" y="327"/>
                    </a:cubicBezTo>
                    <a:lnTo>
                      <a:pt x="240" y="499"/>
                    </a:lnTo>
                    <a:cubicBezTo>
                      <a:pt x="217" y="502"/>
                      <a:pt x="198" y="522"/>
                      <a:pt x="198" y="544"/>
                    </a:cubicBezTo>
                    <a:cubicBezTo>
                      <a:pt x="198" y="570"/>
                      <a:pt x="217" y="589"/>
                      <a:pt x="243" y="589"/>
                    </a:cubicBezTo>
                    <a:cubicBezTo>
                      <a:pt x="254" y="589"/>
                      <a:pt x="263" y="587"/>
                      <a:pt x="271" y="581"/>
                    </a:cubicBezTo>
                    <a:lnTo>
                      <a:pt x="449" y="705"/>
                    </a:lnTo>
                    <a:cubicBezTo>
                      <a:pt x="446" y="711"/>
                      <a:pt x="446" y="714"/>
                      <a:pt x="446" y="719"/>
                    </a:cubicBezTo>
                    <a:cubicBezTo>
                      <a:pt x="446" y="745"/>
                      <a:pt x="466" y="764"/>
                      <a:pt x="491" y="764"/>
                    </a:cubicBezTo>
                    <a:cubicBezTo>
                      <a:pt x="517" y="764"/>
                      <a:pt x="536" y="745"/>
                      <a:pt x="536" y="719"/>
                    </a:cubicBezTo>
                    <a:cubicBezTo>
                      <a:pt x="536" y="714"/>
                      <a:pt x="534" y="705"/>
                      <a:pt x="531" y="700"/>
                    </a:cubicBezTo>
                    <a:lnTo>
                      <a:pt x="649" y="584"/>
                    </a:lnTo>
                    <a:cubicBezTo>
                      <a:pt x="655" y="587"/>
                      <a:pt x="661" y="589"/>
                      <a:pt x="669" y="589"/>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698" name="Rectangle 697"/>
            <p:cNvSpPr/>
            <p:nvPr/>
          </p:nvSpPr>
          <p:spPr>
            <a:xfrm>
              <a:off x="8833714" y="4158080"/>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p>
          </p:txBody>
        </p:sp>
      </p:grpSp>
      <p:grpSp>
        <p:nvGrpSpPr>
          <p:cNvPr id="863" name="Group 862"/>
          <p:cNvGrpSpPr/>
          <p:nvPr/>
        </p:nvGrpSpPr>
        <p:grpSpPr>
          <a:xfrm>
            <a:off x="6073209" y="4670263"/>
            <a:ext cx="467504" cy="426387"/>
            <a:chOff x="2540097" y="2103309"/>
            <a:chExt cx="639069" cy="695710"/>
          </a:xfrm>
        </p:grpSpPr>
        <p:grpSp>
          <p:nvGrpSpPr>
            <p:cNvPr id="864" name="Group 863"/>
            <p:cNvGrpSpPr/>
            <p:nvPr/>
          </p:nvGrpSpPr>
          <p:grpSpPr>
            <a:xfrm>
              <a:off x="2617990" y="2212926"/>
              <a:ext cx="483282" cy="476476"/>
              <a:chOff x="1836738" y="4440238"/>
              <a:chExt cx="225425" cy="222250"/>
            </a:xfrm>
            <a:solidFill>
              <a:srgbClr val="F80000"/>
            </a:solidFill>
          </p:grpSpPr>
          <p:sp>
            <p:nvSpPr>
              <p:cNvPr id="866" name="Freeform 23"/>
              <p:cNvSpPr>
                <a:spLocks noChangeArrowheads="1"/>
              </p:cNvSpPr>
              <p:nvPr/>
            </p:nvSpPr>
            <p:spPr bwMode="auto">
              <a:xfrm>
                <a:off x="1836738" y="4440238"/>
                <a:ext cx="55562" cy="58737"/>
              </a:xfrm>
              <a:custGeom>
                <a:avLst/>
                <a:gdLst>
                  <a:gd name="T0" fmla="*/ 77 w 156"/>
                  <a:gd name="T1" fmla="*/ 161 h 162"/>
                  <a:gd name="T2" fmla="*/ 0 w 156"/>
                  <a:gd name="T3" fmla="*/ 161 h 162"/>
                  <a:gd name="T4" fmla="*/ 0 w 156"/>
                  <a:gd name="T5" fmla="*/ 0 h 162"/>
                  <a:gd name="T6" fmla="*/ 155 w 156"/>
                  <a:gd name="T7" fmla="*/ 0 h 162"/>
                  <a:gd name="T8" fmla="*/ 155 w 156"/>
                  <a:gd name="T9" fmla="*/ 161 h 162"/>
                  <a:gd name="T10" fmla="*/ 77 w 156"/>
                  <a:gd name="T11" fmla="*/ 161 h 162"/>
                </a:gdLst>
                <a:ahLst/>
                <a:cxnLst>
                  <a:cxn ang="0">
                    <a:pos x="T0" y="T1"/>
                  </a:cxn>
                  <a:cxn ang="0">
                    <a:pos x="T2" y="T3"/>
                  </a:cxn>
                  <a:cxn ang="0">
                    <a:pos x="T4" y="T5"/>
                  </a:cxn>
                  <a:cxn ang="0">
                    <a:pos x="T6" y="T7"/>
                  </a:cxn>
                  <a:cxn ang="0">
                    <a:pos x="T8" y="T9"/>
                  </a:cxn>
                  <a:cxn ang="0">
                    <a:pos x="T10" y="T11"/>
                  </a:cxn>
                </a:cxnLst>
                <a:rect l="0" t="0" r="r" b="b"/>
                <a:pathLst>
                  <a:path w="156" h="162">
                    <a:moveTo>
                      <a:pt x="77" y="161"/>
                    </a:moveTo>
                    <a:lnTo>
                      <a:pt x="0" y="161"/>
                    </a:lnTo>
                    <a:lnTo>
                      <a:pt x="0" y="0"/>
                    </a:lnTo>
                    <a:lnTo>
                      <a:pt x="155" y="0"/>
                    </a:lnTo>
                    <a:lnTo>
                      <a:pt x="155" y="161"/>
                    </a:lnTo>
                    <a:lnTo>
                      <a:pt x="77" y="161"/>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67" name="Freeform 24"/>
              <p:cNvSpPr>
                <a:spLocks noChangeArrowheads="1"/>
              </p:cNvSpPr>
              <p:nvPr/>
            </p:nvSpPr>
            <p:spPr bwMode="auto">
              <a:xfrm>
                <a:off x="1911350" y="4440238"/>
                <a:ext cx="150813" cy="58737"/>
              </a:xfrm>
              <a:custGeom>
                <a:avLst/>
                <a:gdLst>
                  <a:gd name="T0" fmla="*/ 420 w 421"/>
                  <a:gd name="T1" fmla="*/ 161 h 162"/>
                  <a:gd name="T2" fmla="*/ 420 w 421"/>
                  <a:gd name="T3" fmla="*/ 0 h 162"/>
                  <a:gd name="T4" fmla="*/ 0 w 421"/>
                  <a:gd name="T5" fmla="*/ 0 h 162"/>
                  <a:gd name="T6" fmla="*/ 0 w 421"/>
                  <a:gd name="T7" fmla="*/ 161 h 162"/>
                  <a:gd name="T8" fmla="*/ 420 w 421"/>
                  <a:gd name="T9" fmla="*/ 161 h 162"/>
                  <a:gd name="T10" fmla="*/ 299 w 421"/>
                  <a:gd name="T11" fmla="*/ 62 h 162"/>
                  <a:gd name="T12" fmla="*/ 322 w 421"/>
                  <a:gd name="T13" fmla="*/ 62 h 162"/>
                  <a:gd name="T14" fmla="*/ 333 w 421"/>
                  <a:gd name="T15" fmla="*/ 85 h 162"/>
                  <a:gd name="T16" fmla="*/ 347 w 421"/>
                  <a:gd name="T17" fmla="*/ 62 h 162"/>
                  <a:gd name="T18" fmla="*/ 367 w 421"/>
                  <a:gd name="T19" fmla="*/ 62 h 162"/>
                  <a:gd name="T20" fmla="*/ 344 w 421"/>
                  <a:gd name="T21" fmla="*/ 93 h 162"/>
                  <a:gd name="T22" fmla="*/ 367 w 421"/>
                  <a:gd name="T23" fmla="*/ 127 h 162"/>
                  <a:gd name="T24" fmla="*/ 344 w 421"/>
                  <a:gd name="T25" fmla="*/ 127 h 162"/>
                  <a:gd name="T26" fmla="*/ 330 w 421"/>
                  <a:gd name="T27" fmla="*/ 102 h 162"/>
                  <a:gd name="T28" fmla="*/ 316 w 421"/>
                  <a:gd name="T29" fmla="*/ 127 h 162"/>
                  <a:gd name="T30" fmla="*/ 296 w 421"/>
                  <a:gd name="T31" fmla="*/ 127 h 162"/>
                  <a:gd name="T32" fmla="*/ 319 w 421"/>
                  <a:gd name="T33" fmla="*/ 90 h 162"/>
                  <a:gd name="T34" fmla="*/ 299 w 421"/>
                  <a:gd name="T35" fmla="*/ 62 h 162"/>
                  <a:gd name="T36" fmla="*/ 262 w 421"/>
                  <a:gd name="T37" fmla="*/ 110 h 162"/>
                  <a:gd name="T38" fmla="*/ 279 w 421"/>
                  <a:gd name="T39" fmla="*/ 110 h 162"/>
                  <a:gd name="T40" fmla="*/ 279 w 421"/>
                  <a:gd name="T41" fmla="*/ 127 h 162"/>
                  <a:gd name="T42" fmla="*/ 262 w 421"/>
                  <a:gd name="T43" fmla="*/ 127 h 162"/>
                  <a:gd name="T44" fmla="*/ 262 w 421"/>
                  <a:gd name="T45" fmla="*/ 110 h 162"/>
                  <a:gd name="T46" fmla="*/ 178 w 421"/>
                  <a:gd name="T47" fmla="*/ 62 h 162"/>
                  <a:gd name="T48" fmla="*/ 200 w 421"/>
                  <a:gd name="T49" fmla="*/ 62 h 162"/>
                  <a:gd name="T50" fmla="*/ 211 w 421"/>
                  <a:gd name="T51" fmla="*/ 85 h 162"/>
                  <a:gd name="T52" fmla="*/ 226 w 421"/>
                  <a:gd name="T53" fmla="*/ 62 h 162"/>
                  <a:gd name="T54" fmla="*/ 245 w 421"/>
                  <a:gd name="T55" fmla="*/ 62 h 162"/>
                  <a:gd name="T56" fmla="*/ 223 w 421"/>
                  <a:gd name="T57" fmla="*/ 93 h 162"/>
                  <a:gd name="T58" fmla="*/ 245 w 421"/>
                  <a:gd name="T59" fmla="*/ 127 h 162"/>
                  <a:gd name="T60" fmla="*/ 223 w 421"/>
                  <a:gd name="T61" fmla="*/ 127 h 162"/>
                  <a:gd name="T62" fmla="*/ 209 w 421"/>
                  <a:gd name="T63" fmla="*/ 102 h 162"/>
                  <a:gd name="T64" fmla="*/ 195 w 421"/>
                  <a:gd name="T65" fmla="*/ 127 h 162"/>
                  <a:gd name="T66" fmla="*/ 175 w 421"/>
                  <a:gd name="T67" fmla="*/ 127 h 162"/>
                  <a:gd name="T68" fmla="*/ 197 w 421"/>
                  <a:gd name="T69" fmla="*/ 90 h 162"/>
                  <a:gd name="T70" fmla="*/ 178 w 421"/>
                  <a:gd name="T71" fmla="*/ 62 h 162"/>
                  <a:gd name="T72" fmla="*/ 141 w 421"/>
                  <a:gd name="T73" fmla="*/ 110 h 162"/>
                  <a:gd name="T74" fmla="*/ 158 w 421"/>
                  <a:gd name="T75" fmla="*/ 110 h 162"/>
                  <a:gd name="T76" fmla="*/ 158 w 421"/>
                  <a:gd name="T77" fmla="*/ 127 h 162"/>
                  <a:gd name="T78" fmla="*/ 141 w 421"/>
                  <a:gd name="T79" fmla="*/ 127 h 162"/>
                  <a:gd name="T80" fmla="*/ 141 w 421"/>
                  <a:gd name="T81" fmla="*/ 110 h 162"/>
                  <a:gd name="T82" fmla="*/ 76 w 421"/>
                  <a:gd name="T83" fmla="*/ 62 h 162"/>
                  <a:gd name="T84" fmla="*/ 87 w 421"/>
                  <a:gd name="T85" fmla="*/ 85 h 162"/>
                  <a:gd name="T86" fmla="*/ 101 w 421"/>
                  <a:gd name="T87" fmla="*/ 62 h 162"/>
                  <a:gd name="T88" fmla="*/ 121 w 421"/>
                  <a:gd name="T89" fmla="*/ 62 h 162"/>
                  <a:gd name="T90" fmla="*/ 99 w 421"/>
                  <a:gd name="T91" fmla="*/ 93 h 162"/>
                  <a:gd name="T92" fmla="*/ 121 w 421"/>
                  <a:gd name="T93" fmla="*/ 127 h 162"/>
                  <a:gd name="T94" fmla="*/ 99 w 421"/>
                  <a:gd name="T95" fmla="*/ 127 h 162"/>
                  <a:gd name="T96" fmla="*/ 84 w 421"/>
                  <a:gd name="T97" fmla="*/ 102 h 162"/>
                  <a:gd name="T98" fmla="*/ 70 w 421"/>
                  <a:gd name="T99" fmla="*/ 127 h 162"/>
                  <a:gd name="T100" fmla="*/ 51 w 421"/>
                  <a:gd name="T101" fmla="*/ 127 h 162"/>
                  <a:gd name="T102" fmla="*/ 73 w 421"/>
                  <a:gd name="T103" fmla="*/ 90 h 162"/>
                  <a:gd name="T104" fmla="*/ 53 w 421"/>
                  <a:gd name="T105" fmla="*/ 59 h 162"/>
                  <a:gd name="T106" fmla="*/ 76 w 421"/>
                  <a:gd name="T107" fmla="*/ 59 h 162"/>
                  <a:gd name="T108" fmla="*/ 76 w 421"/>
                  <a:gd name="T109" fmla="*/ 6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21" h="162">
                    <a:moveTo>
                      <a:pt x="420" y="161"/>
                    </a:moveTo>
                    <a:lnTo>
                      <a:pt x="420" y="0"/>
                    </a:lnTo>
                    <a:lnTo>
                      <a:pt x="0" y="0"/>
                    </a:lnTo>
                    <a:lnTo>
                      <a:pt x="0" y="161"/>
                    </a:lnTo>
                    <a:lnTo>
                      <a:pt x="420" y="161"/>
                    </a:lnTo>
                    <a:close/>
                    <a:moveTo>
                      <a:pt x="299" y="62"/>
                    </a:moveTo>
                    <a:lnTo>
                      <a:pt x="322" y="62"/>
                    </a:lnTo>
                    <a:lnTo>
                      <a:pt x="333" y="85"/>
                    </a:lnTo>
                    <a:lnTo>
                      <a:pt x="347" y="62"/>
                    </a:lnTo>
                    <a:lnTo>
                      <a:pt x="367" y="62"/>
                    </a:lnTo>
                    <a:lnTo>
                      <a:pt x="344" y="93"/>
                    </a:lnTo>
                    <a:lnTo>
                      <a:pt x="367" y="127"/>
                    </a:lnTo>
                    <a:lnTo>
                      <a:pt x="344" y="127"/>
                    </a:lnTo>
                    <a:lnTo>
                      <a:pt x="330" y="102"/>
                    </a:lnTo>
                    <a:lnTo>
                      <a:pt x="316" y="127"/>
                    </a:lnTo>
                    <a:lnTo>
                      <a:pt x="296" y="127"/>
                    </a:lnTo>
                    <a:lnTo>
                      <a:pt x="319" y="90"/>
                    </a:lnTo>
                    <a:lnTo>
                      <a:pt x="299" y="62"/>
                    </a:lnTo>
                    <a:close/>
                    <a:moveTo>
                      <a:pt x="262" y="110"/>
                    </a:moveTo>
                    <a:lnTo>
                      <a:pt x="279" y="110"/>
                    </a:lnTo>
                    <a:lnTo>
                      <a:pt x="279" y="127"/>
                    </a:lnTo>
                    <a:lnTo>
                      <a:pt x="262" y="127"/>
                    </a:lnTo>
                    <a:lnTo>
                      <a:pt x="262" y="110"/>
                    </a:lnTo>
                    <a:close/>
                    <a:moveTo>
                      <a:pt x="178" y="62"/>
                    </a:moveTo>
                    <a:lnTo>
                      <a:pt x="200" y="62"/>
                    </a:lnTo>
                    <a:lnTo>
                      <a:pt x="211" y="85"/>
                    </a:lnTo>
                    <a:lnTo>
                      <a:pt x="226" y="62"/>
                    </a:lnTo>
                    <a:lnTo>
                      <a:pt x="245" y="62"/>
                    </a:lnTo>
                    <a:lnTo>
                      <a:pt x="223" y="93"/>
                    </a:lnTo>
                    <a:lnTo>
                      <a:pt x="245" y="127"/>
                    </a:lnTo>
                    <a:lnTo>
                      <a:pt x="223" y="127"/>
                    </a:lnTo>
                    <a:lnTo>
                      <a:pt x="209" y="102"/>
                    </a:lnTo>
                    <a:lnTo>
                      <a:pt x="195" y="127"/>
                    </a:lnTo>
                    <a:lnTo>
                      <a:pt x="175" y="127"/>
                    </a:lnTo>
                    <a:lnTo>
                      <a:pt x="197" y="90"/>
                    </a:lnTo>
                    <a:lnTo>
                      <a:pt x="178" y="62"/>
                    </a:lnTo>
                    <a:close/>
                    <a:moveTo>
                      <a:pt x="141" y="110"/>
                    </a:moveTo>
                    <a:lnTo>
                      <a:pt x="158" y="110"/>
                    </a:lnTo>
                    <a:lnTo>
                      <a:pt x="158" y="127"/>
                    </a:lnTo>
                    <a:lnTo>
                      <a:pt x="141" y="127"/>
                    </a:lnTo>
                    <a:lnTo>
                      <a:pt x="141" y="110"/>
                    </a:lnTo>
                    <a:close/>
                    <a:moveTo>
                      <a:pt x="76" y="62"/>
                    </a:moveTo>
                    <a:lnTo>
                      <a:pt x="87" y="85"/>
                    </a:lnTo>
                    <a:lnTo>
                      <a:pt x="101" y="62"/>
                    </a:lnTo>
                    <a:lnTo>
                      <a:pt x="121" y="62"/>
                    </a:lnTo>
                    <a:lnTo>
                      <a:pt x="99" y="93"/>
                    </a:lnTo>
                    <a:lnTo>
                      <a:pt x="121" y="127"/>
                    </a:lnTo>
                    <a:lnTo>
                      <a:pt x="99" y="127"/>
                    </a:lnTo>
                    <a:lnTo>
                      <a:pt x="84" y="102"/>
                    </a:lnTo>
                    <a:lnTo>
                      <a:pt x="70" y="127"/>
                    </a:lnTo>
                    <a:lnTo>
                      <a:pt x="51" y="127"/>
                    </a:lnTo>
                    <a:lnTo>
                      <a:pt x="73" y="90"/>
                    </a:lnTo>
                    <a:lnTo>
                      <a:pt x="53" y="59"/>
                    </a:lnTo>
                    <a:lnTo>
                      <a:pt x="76" y="59"/>
                    </a:lnTo>
                    <a:lnTo>
                      <a:pt x="76" y="62"/>
                    </a:lnTo>
                    <a:close/>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68" name="Freeform 25"/>
              <p:cNvSpPr>
                <a:spLocks noChangeArrowheads="1"/>
              </p:cNvSpPr>
              <p:nvPr/>
            </p:nvSpPr>
            <p:spPr bwMode="auto">
              <a:xfrm>
                <a:off x="1836738" y="4522788"/>
                <a:ext cx="55562" cy="58737"/>
              </a:xfrm>
              <a:custGeom>
                <a:avLst/>
                <a:gdLst>
                  <a:gd name="T0" fmla="*/ 77 w 156"/>
                  <a:gd name="T1" fmla="*/ 161 h 162"/>
                  <a:gd name="T2" fmla="*/ 0 w 156"/>
                  <a:gd name="T3" fmla="*/ 161 h 162"/>
                  <a:gd name="T4" fmla="*/ 0 w 156"/>
                  <a:gd name="T5" fmla="*/ 0 h 162"/>
                  <a:gd name="T6" fmla="*/ 155 w 156"/>
                  <a:gd name="T7" fmla="*/ 0 h 162"/>
                  <a:gd name="T8" fmla="*/ 155 w 156"/>
                  <a:gd name="T9" fmla="*/ 161 h 162"/>
                  <a:gd name="T10" fmla="*/ 77 w 156"/>
                  <a:gd name="T11" fmla="*/ 161 h 162"/>
                </a:gdLst>
                <a:ahLst/>
                <a:cxnLst>
                  <a:cxn ang="0">
                    <a:pos x="T0" y="T1"/>
                  </a:cxn>
                  <a:cxn ang="0">
                    <a:pos x="T2" y="T3"/>
                  </a:cxn>
                  <a:cxn ang="0">
                    <a:pos x="T4" y="T5"/>
                  </a:cxn>
                  <a:cxn ang="0">
                    <a:pos x="T6" y="T7"/>
                  </a:cxn>
                  <a:cxn ang="0">
                    <a:pos x="T8" y="T9"/>
                  </a:cxn>
                  <a:cxn ang="0">
                    <a:pos x="T10" y="T11"/>
                  </a:cxn>
                </a:cxnLst>
                <a:rect l="0" t="0" r="r" b="b"/>
                <a:pathLst>
                  <a:path w="156" h="162">
                    <a:moveTo>
                      <a:pt x="77" y="161"/>
                    </a:moveTo>
                    <a:lnTo>
                      <a:pt x="0" y="161"/>
                    </a:lnTo>
                    <a:lnTo>
                      <a:pt x="0" y="0"/>
                    </a:lnTo>
                    <a:lnTo>
                      <a:pt x="155" y="0"/>
                    </a:lnTo>
                    <a:lnTo>
                      <a:pt x="155" y="161"/>
                    </a:lnTo>
                    <a:lnTo>
                      <a:pt x="77" y="161"/>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69" name="Freeform 26"/>
              <p:cNvSpPr>
                <a:spLocks noChangeArrowheads="1"/>
              </p:cNvSpPr>
              <p:nvPr/>
            </p:nvSpPr>
            <p:spPr bwMode="auto">
              <a:xfrm>
                <a:off x="1911350" y="4522788"/>
                <a:ext cx="150813" cy="58737"/>
              </a:xfrm>
              <a:custGeom>
                <a:avLst/>
                <a:gdLst>
                  <a:gd name="T0" fmla="*/ 420 w 421"/>
                  <a:gd name="T1" fmla="*/ 161 h 162"/>
                  <a:gd name="T2" fmla="*/ 420 w 421"/>
                  <a:gd name="T3" fmla="*/ 0 h 162"/>
                  <a:gd name="T4" fmla="*/ 0 w 421"/>
                  <a:gd name="T5" fmla="*/ 0 h 162"/>
                  <a:gd name="T6" fmla="*/ 0 w 421"/>
                  <a:gd name="T7" fmla="*/ 161 h 162"/>
                  <a:gd name="T8" fmla="*/ 420 w 421"/>
                  <a:gd name="T9" fmla="*/ 161 h 162"/>
                  <a:gd name="T10" fmla="*/ 299 w 421"/>
                  <a:gd name="T11" fmla="*/ 53 h 162"/>
                  <a:gd name="T12" fmla="*/ 322 w 421"/>
                  <a:gd name="T13" fmla="*/ 53 h 162"/>
                  <a:gd name="T14" fmla="*/ 333 w 421"/>
                  <a:gd name="T15" fmla="*/ 76 h 162"/>
                  <a:gd name="T16" fmla="*/ 347 w 421"/>
                  <a:gd name="T17" fmla="*/ 53 h 162"/>
                  <a:gd name="T18" fmla="*/ 367 w 421"/>
                  <a:gd name="T19" fmla="*/ 53 h 162"/>
                  <a:gd name="T20" fmla="*/ 344 w 421"/>
                  <a:gd name="T21" fmla="*/ 84 h 162"/>
                  <a:gd name="T22" fmla="*/ 367 w 421"/>
                  <a:gd name="T23" fmla="*/ 118 h 162"/>
                  <a:gd name="T24" fmla="*/ 344 w 421"/>
                  <a:gd name="T25" fmla="*/ 118 h 162"/>
                  <a:gd name="T26" fmla="*/ 330 w 421"/>
                  <a:gd name="T27" fmla="*/ 93 h 162"/>
                  <a:gd name="T28" fmla="*/ 316 w 421"/>
                  <a:gd name="T29" fmla="*/ 118 h 162"/>
                  <a:gd name="T30" fmla="*/ 296 w 421"/>
                  <a:gd name="T31" fmla="*/ 118 h 162"/>
                  <a:gd name="T32" fmla="*/ 319 w 421"/>
                  <a:gd name="T33" fmla="*/ 82 h 162"/>
                  <a:gd name="T34" fmla="*/ 299 w 421"/>
                  <a:gd name="T35" fmla="*/ 53 h 162"/>
                  <a:gd name="T36" fmla="*/ 262 w 421"/>
                  <a:gd name="T37" fmla="*/ 101 h 162"/>
                  <a:gd name="T38" fmla="*/ 279 w 421"/>
                  <a:gd name="T39" fmla="*/ 101 h 162"/>
                  <a:gd name="T40" fmla="*/ 279 w 421"/>
                  <a:gd name="T41" fmla="*/ 118 h 162"/>
                  <a:gd name="T42" fmla="*/ 262 w 421"/>
                  <a:gd name="T43" fmla="*/ 118 h 162"/>
                  <a:gd name="T44" fmla="*/ 262 w 421"/>
                  <a:gd name="T45" fmla="*/ 101 h 162"/>
                  <a:gd name="T46" fmla="*/ 178 w 421"/>
                  <a:gd name="T47" fmla="*/ 53 h 162"/>
                  <a:gd name="T48" fmla="*/ 200 w 421"/>
                  <a:gd name="T49" fmla="*/ 53 h 162"/>
                  <a:gd name="T50" fmla="*/ 211 w 421"/>
                  <a:gd name="T51" fmla="*/ 76 h 162"/>
                  <a:gd name="T52" fmla="*/ 226 w 421"/>
                  <a:gd name="T53" fmla="*/ 53 h 162"/>
                  <a:gd name="T54" fmla="*/ 245 w 421"/>
                  <a:gd name="T55" fmla="*/ 53 h 162"/>
                  <a:gd name="T56" fmla="*/ 223 w 421"/>
                  <a:gd name="T57" fmla="*/ 84 h 162"/>
                  <a:gd name="T58" fmla="*/ 245 w 421"/>
                  <a:gd name="T59" fmla="*/ 118 h 162"/>
                  <a:gd name="T60" fmla="*/ 223 w 421"/>
                  <a:gd name="T61" fmla="*/ 118 h 162"/>
                  <a:gd name="T62" fmla="*/ 209 w 421"/>
                  <a:gd name="T63" fmla="*/ 93 h 162"/>
                  <a:gd name="T64" fmla="*/ 195 w 421"/>
                  <a:gd name="T65" fmla="*/ 118 h 162"/>
                  <a:gd name="T66" fmla="*/ 175 w 421"/>
                  <a:gd name="T67" fmla="*/ 118 h 162"/>
                  <a:gd name="T68" fmla="*/ 197 w 421"/>
                  <a:gd name="T69" fmla="*/ 82 h 162"/>
                  <a:gd name="T70" fmla="*/ 178 w 421"/>
                  <a:gd name="T71" fmla="*/ 53 h 162"/>
                  <a:gd name="T72" fmla="*/ 141 w 421"/>
                  <a:gd name="T73" fmla="*/ 101 h 162"/>
                  <a:gd name="T74" fmla="*/ 158 w 421"/>
                  <a:gd name="T75" fmla="*/ 101 h 162"/>
                  <a:gd name="T76" fmla="*/ 158 w 421"/>
                  <a:gd name="T77" fmla="*/ 118 h 162"/>
                  <a:gd name="T78" fmla="*/ 141 w 421"/>
                  <a:gd name="T79" fmla="*/ 118 h 162"/>
                  <a:gd name="T80" fmla="*/ 141 w 421"/>
                  <a:gd name="T81" fmla="*/ 101 h 162"/>
                  <a:gd name="T82" fmla="*/ 76 w 421"/>
                  <a:gd name="T83" fmla="*/ 53 h 162"/>
                  <a:gd name="T84" fmla="*/ 87 w 421"/>
                  <a:gd name="T85" fmla="*/ 76 h 162"/>
                  <a:gd name="T86" fmla="*/ 101 w 421"/>
                  <a:gd name="T87" fmla="*/ 53 h 162"/>
                  <a:gd name="T88" fmla="*/ 121 w 421"/>
                  <a:gd name="T89" fmla="*/ 53 h 162"/>
                  <a:gd name="T90" fmla="*/ 99 w 421"/>
                  <a:gd name="T91" fmla="*/ 84 h 162"/>
                  <a:gd name="T92" fmla="*/ 121 w 421"/>
                  <a:gd name="T93" fmla="*/ 118 h 162"/>
                  <a:gd name="T94" fmla="*/ 99 w 421"/>
                  <a:gd name="T95" fmla="*/ 118 h 162"/>
                  <a:gd name="T96" fmla="*/ 84 w 421"/>
                  <a:gd name="T97" fmla="*/ 93 h 162"/>
                  <a:gd name="T98" fmla="*/ 70 w 421"/>
                  <a:gd name="T99" fmla="*/ 118 h 162"/>
                  <a:gd name="T100" fmla="*/ 51 w 421"/>
                  <a:gd name="T101" fmla="*/ 118 h 162"/>
                  <a:gd name="T102" fmla="*/ 73 w 421"/>
                  <a:gd name="T103" fmla="*/ 82 h 162"/>
                  <a:gd name="T104" fmla="*/ 53 w 421"/>
                  <a:gd name="T105" fmla="*/ 50 h 162"/>
                  <a:gd name="T106" fmla="*/ 76 w 421"/>
                  <a:gd name="T107" fmla="*/ 50 h 162"/>
                  <a:gd name="T108" fmla="*/ 76 w 421"/>
                  <a:gd name="T109" fmla="*/ 53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21" h="162">
                    <a:moveTo>
                      <a:pt x="420" y="161"/>
                    </a:moveTo>
                    <a:lnTo>
                      <a:pt x="420" y="0"/>
                    </a:lnTo>
                    <a:lnTo>
                      <a:pt x="0" y="0"/>
                    </a:lnTo>
                    <a:lnTo>
                      <a:pt x="0" y="161"/>
                    </a:lnTo>
                    <a:lnTo>
                      <a:pt x="420" y="161"/>
                    </a:lnTo>
                    <a:close/>
                    <a:moveTo>
                      <a:pt x="299" y="53"/>
                    </a:moveTo>
                    <a:lnTo>
                      <a:pt x="322" y="53"/>
                    </a:lnTo>
                    <a:lnTo>
                      <a:pt x="333" y="76"/>
                    </a:lnTo>
                    <a:lnTo>
                      <a:pt x="347" y="53"/>
                    </a:lnTo>
                    <a:lnTo>
                      <a:pt x="367" y="53"/>
                    </a:lnTo>
                    <a:lnTo>
                      <a:pt x="344" y="84"/>
                    </a:lnTo>
                    <a:lnTo>
                      <a:pt x="367" y="118"/>
                    </a:lnTo>
                    <a:lnTo>
                      <a:pt x="344" y="118"/>
                    </a:lnTo>
                    <a:lnTo>
                      <a:pt x="330" y="93"/>
                    </a:lnTo>
                    <a:lnTo>
                      <a:pt x="316" y="118"/>
                    </a:lnTo>
                    <a:lnTo>
                      <a:pt x="296" y="118"/>
                    </a:lnTo>
                    <a:lnTo>
                      <a:pt x="319" y="82"/>
                    </a:lnTo>
                    <a:lnTo>
                      <a:pt x="299" y="53"/>
                    </a:lnTo>
                    <a:close/>
                    <a:moveTo>
                      <a:pt x="262" y="101"/>
                    </a:moveTo>
                    <a:lnTo>
                      <a:pt x="279" y="101"/>
                    </a:lnTo>
                    <a:lnTo>
                      <a:pt x="279" y="118"/>
                    </a:lnTo>
                    <a:lnTo>
                      <a:pt x="262" y="118"/>
                    </a:lnTo>
                    <a:lnTo>
                      <a:pt x="262" y="101"/>
                    </a:lnTo>
                    <a:close/>
                    <a:moveTo>
                      <a:pt x="178" y="53"/>
                    </a:moveTo>
                    <a:lnTo>
                      <a:pt x="200" y="53"/>
                    </a:lnTo>
                    <a:lnTo>
                      <a:pt x="211" y="76"/>
                    </a:lnTo>
                    <a:lnTo>
                      <a:pt x="226" y="53"/>
                    </a:lnTo>
                    <a:lnTo>
                      <a:pt x="245" y="53"/>
                    </a:lnTo>
                    <a:lnTo>
                      <a:pt x="223" y="84"/>
                    </a:lnTo>
                    <a:lnTo>
                      <a:pt x="245" y="118"/>
                    </a:lnTo>
                    <a:lnTo>
                      <a:pt x="223" y="118"/>
                    </a:lnTo>
                    <a:lnTo>
                      <a:pt x="209" y="93"/>
                    </a:lnTo>
                    <a:lnTo>
                      <a:pt x="195" y="118"/>
                    </a:lnTo>
                    <a:lnTo>
                      <a:pt x="175" y="118"/>
                    </a:lnTo>
                    <a:lnTo>
                      <a:pt x="197" y="82"/>
                    </a:lnTo>
                    <a:lnTo>
                      <a:pt x="178" y="53"/>
                    </a:lnTo>
                    <a:close/>
                    <a:moveTo>
                      <a:pt x="141" y="101"/>
                    </a:moveTo>
                    <a:lnTo>
                      <a:pt x="158" y="101"/>
                    </a:lnTo>
                    <a:lnTo>
                      <a:pt x="158" y="118"/>
                    </a:lnTo>
                    <a:lnTo>
                      <a:pt x="141" y="118"/>
                    </a:lnTo>
                    <a:lnTo>
                      <a:pt x="141" y="101"/>
                    </a:lnTo>
                    <a:close/>
                    <a:moveTo>
                      <a:pt x="76" y="53"/>
                    </a:moveTo>
                    <a:lnTo>
                      <a:pt x="87" y="76"/>
                    </a:lnTo>
                    <a:lnTo>
                      <a:pt x="101" y="53"/>
                    </a:lnTo>
                    <a:lnTo>
                      <a:pt x="121" y="53"/>
                    </a:lnTo>
                    <a:lnTo>
                      <a:pt x="99" y="84"/>
                    </a:lnTo>
                    <a:lnTo>
                      <a:pt x="121" y="118"/>
                    </a:lnTo>
                    <a:lnTo>
                      <a:pt x="99" y="118"/>
                    </a:lnTo>
                    <a:lnTo>
                      <a:pt x="84" y="93"/>
                    </a:lnTo>
                    <a:lnTo>
                      <a:pt x="70" y="118"/>
                    </a:lnTo>
                    <a:lnTo>
                      <a:pt x="51" y="118"/>
                    </a:lnTo>
                    <a:lnTo>
                      <a:pt x="73" y="82"/>
                    </a:lnTo>
                    <a:lnTo>
                      <a:pt x="53" y="50"/>
                    </a:lnTo>
                    <a:lnTo>
                      <a:pt x="76" y="50"/>
                    </a:lnTo>
                    <a:lnTo>
                      <a:pt x="76" y="53"/>
                    </a:lnTo>
                    <a:close/>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70" name="Freeform 27"/>
              <p:cNvSpPr>
                <a:spLocks noChangeArrowheads="1"/>
              </p:cNvSpPr>
              <p:nvPr/>
            </p:nvSpPr>
            <p:spPr bwMode="auto">
              <a:xfrm>
                <a:off x="1911350" y="4603750"/>
                <a:ext cx="150813" cy="58738"/>
              </a:xfrm>
              <a:custGeom>
                <a:avLst/>
                <a:gdLst>
                  <a:gd name="T0" fmla="*/ 420 w 421"/>
                  <a:gd name="T1" fmla="*/ 161 h 162"/>
                  <a:gd name="T2" fmla="*/ 420 w 421"/>
                  <a:gd name="T3" fmla="*/ 0 h 162"/>
                  <a:gd name="T4" fmla="*/ 0 w 421"/>
                  <a:gd name="T5" fmla="*/ 0 h 162"/>
                  <a:gd name="T6" fmla="*/ 0 w 421"/>
                  <a:gd name="T7" fmla="*/ 161 h 162"/>
                  <a:gd name="T8" fmla="*/ 420 w 421"/>
                  <a:gd name="T9" fmla="*/ 161 h 162"/>
                  <a:gd name="T10" fmla="*/ 299 w 421"/>
                  <a:gd name="T11" fmla="*/ 45 h 162"/>
                  <a:gd name="T12" fmla="*/ 322 w 421"/>
                  <a:gd name="T13" fmla="*/ 45 h 162"/>
                  <a:gd name="T14" fmla="*/ 333 w 421"/>
                  <a:gd name="T15" fmla="*/ 68 h 162"/>
                  <a:gd name="T16" fmla="*/ 347 w 421"/>
                  <a:gd name="T17" fmla="*/ 45 h 162"/>
                  <a:gd name="T18" fmla="*/ 367 w 421"/>
                  <a:gd name="T19" fmla="*/ 45 h 162"/>
                  <a:gd name="T20" fmla="*/ 344 w 421"/>
                  <a:gd name="T21" fmla="*/ 76 h 162"/>
                  <a:gd name="T22" fmla="*/ 367 w 421"/>
                  <a:gd name="T23" fmla="*/ 110 h 162"/>
                  <a:gd name="T24" fmla="*/ 344 w 421"/>
                  <a:gd name="T25" fmla="*/ 110 h 162"/>
                  <a:gd name="T26" fmla="*/ 330 w 421"/>
                  <a:gd name="T27" fmla="*/ 85 h 162"/>
                  <a:gd name="T28" fmla="*/ 316 w 421"/>
                  <a:gd name="T29" fmla="*/ 110 h 162"/>
                  <a:gd name="T30" fmla="*/ 296 w 421"/>
                  <a:gd name="T31" fmla="*/ 110 h 162"/>
                  <a:gd name="T32" fmla="*/ 319 w 421"/>
                  <a:gd name="T33" fmla="*/ 74 h 162"/>
                  <a:gd name="T34" fmla="*/ 299 w 421"/>
                  <a:gd name="T35" fmla="*/ 45 h 162"/>
                  <a:gd name="T36" fmla="*/ 262 w 421"/>
                  <a:gd name="T37" fmla="*/ 93 h 162"/>
                  <a:gd name="T38" fmla="*/ 279 w 421"/>
                  <a:gd name="T39" fmla="*/ 93 h 162"/>
                  <a:gd name="T40" fmla="*/ 279 w 421"/>
                  <a:gd name="T41" fmla="*/ 110 h 162"/>
                  <a:gd name="T42" fmla="*/ 262 w 421"/>
                  <a:gd name="T43" fmla="*/ 110 h 162"/>
                  <a:gd name="T44" fmla="*/ 262 w 421"/>
                  <a:gd name="T45" fmla="*/ 93 h 162"/>
                  <a:gd name="T46" fmla="*/ 178 w 421"/>
                  <a:gd name="T47" fmla="*/ 45 h 162"/>
                  <a:gd name="T48" fmla="*/ 200 w 421"/>
                  <a:gd name="T49" fmla="*/ 45 h 162"/>
                  <a:gd name="T50" fmla="*/ 211 w 421"/>
                  <a:gd name="T51" fmla="*/ 68 h 162"/>
                  <a:gd name="T52" fmla="*/ 226 w 421"/>
                  <a:gd name="T53" fmla="*/ 45 h 162"/>
                  <a:gd name="T54" fmla="*/ 245 w 421"/>
                  <a:gd name="T55" fmla="*/ 45 h 162"/>
                  <a:gd name="T56" fmla="*/ 223 w 421"/>
                  <a:gd name="T57" fmla="*/ 76 h 162"/>
                  <a:gd name="T58" fmla="*/ 245 w 421"/>
                  <a:gd name="T59" fmla="*/ 110 h 162"/>
                  <a:gd name="T60" fmla="*/ 223 w 421"/>
                  <a:gd name="T61" fmla="*/ 110 h 162"/>
                  <a:gd name="T62" fmla="*/ 209 w 421"/>
                  <a:gd name="T63" fmla="*/ 85 h 162"/>
                  <a:gd name="T64" fmla="*/ 195 w 421"/>
                  <a:gd name="T65" fmla="*/ 110 h 162"/>
                  <a:gd name="T66" fmla="*/ 175 w 421"/>
                  <a:gd name="T67" fmla="*/ 110 h 162"/>
                  <a:gd name="T68" fmla="*/ 197 w 421"/>
                  <a:gd name="T69" fmla="*/ 74 h 162"/>
                  <a:gd name="T70" fmla="*/ 178 w 421"/>
                  <a:gd name="T71" fmla="*/ 45 h 162"/>
                  <a:gd name="T72" fmla="*/ 141 w 421"/>
                  <a:gd name="T73" fmla="*/ 93 h 162"/>
                  <a:gd name="T74" fmla="*/ 158 w 421"/>
                  <a:gd name="T75" fmla="*/ 93 h 162"/>
                  <a:gd name="T76" fmla="*/ 158 w 421"/>
                  <a:gd name="T77" fmla="*/ 110 h 162"/>
                  <a:gd name="T78" fmla="*/ 141 w 421"/>
                  <a:gd name="T79" fmla="*/ 110 h 162"/>
                  <a:gd name="T80" fmla="*/ 141 w 421"/>
                  <a:gd name="T81" fmla="*/ 93 h 162"/>
                  <a:gd name="T82" fmla="*/ 76 w 421"/>
                  <a:gd name="T83" fmla="*/ 45 h 162"/>
                  <a:gd name="T84" fmla="*/ 87 w 421"/>
                  <a:gd name="T85" fmla="*/ 68 h 162"/>
                  <a:gd name="T86" fmla="*/ 101 w 421"/>
                  <a:gd name="T87" fmla="*/ 45 h 162"/>
                  <a:gd name="T88" fmla="*/ 121 w 421"/>
                  <a:gd name="T89" fmla="*/ 45 h 162"/>
                  <a:gd name="T90" fmla="*/ 99 w 421"/>
                  <a:gd name="T91" fmla="*/ 76 h 162"/>
                  <a:gd name="T92" fmla="*/ 121 w 421"/>
                  <a:gd name="T93" fmla="*/ 110 h 162"/>
                  <a:gd name="T94" fmla="*/ 99 w 421"/>
                  <a:gd name="T95" fmla="*/ 110 h 162"/>
                  <a:gd name="T96" fmla="*/ 87 w 421"/>
                  <a:gd name="T97" fmla="*/ 85 h 162"/>
                  <a:gd name="T98" fmla="*/ 73 w 421"/>
                  <a:gd name="T99" fmla="*/ 110 h 162"/>
                  <a:gd name="T100" fmla="*/ 53 w 421"/>
                  <a:gd name="T101" fmla="*/ 110 h 162"/>
                  <a:gd name="T102" fmla="*/ 76 w 421"/>
                  <a:gd name="T103" fmla="*/ 74 h 162"/>
                  <a:gd name="T104" fmla="*/ 56 w 421"/>
                  <a:gd name="T105" fmla="*/ 43 h 162"/>
                  <a:gd name="T106" fmla="*/ 76 w 421"/>
                  <a:gd name="T107" fmla="*/ 43 h 162"/>
                  <a:gd name="T108" fmla="*/ 76 w 421"/>
                  <a:gd name="T109" fmla="*/ 45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21" h="162">
                    <a:moveTo>
                      <a:pt x="420" y="161"/>
                    </a:moveTo>
                    <a:lnTo>
                      <a:pt x="420" y="0"/>
                    </a:lnTo>
                    <a:lnTo>
                      <a:pt x="0" y="0"/>
                    </a:lnTo>
                    <a:lnTo>
                      <a:pt x="0" y="161"/>
                    </a:lnTo>
                    <a:lnTo>
                      <a:pt x="420" y="161"/>
                    </a:lnTo>
                    <a:close/>
                    <a:moveTo>
                      <a:pt x="299" y="45"/>
                    </a:moveTo>
                    <a:lnTo>
                      <a:pt x="322" y="45"/>
                    </a:lnTo>
                    <a:lnTo>
                      <a:pt x="333" y="68"/>
                    </a:lnTo>
                    <a:lnTo>
                      <a:pt x="347" y="45"/>
                    </a:lnTo>
                    <a:lnTo>
                      <a:pt x="367" y="45"/>
                    </a:lnTo>
                    <a:lnTo>
                      <a:pt x="344" y="76"/>
                    </a:lnTo>
                    <a:lnTo>
                      <a:pt x="367" y="110"/>
                    </a:lnTo>
                    <a:lnTo>
                      <a:pt x="344" y="110"/>
                    </a:lnTo>
                    <a:lnTo>
                      <a:pt x="330" y="85"/>
                    </a:lnTo>
                    <a:lnTo>
                      <a:pt x="316" y="110"/>
                    </a:lnTo>
                    <a:lnTo>
                      <a:pt x="296" y="110"/>
                    </a:lnTo>
                    <a:lnTo>
                      <a:pt x="319" y="74"/>
                    </a:lnTo>
                    <a:lnTo>
                      <a:pt x="299" y="45"/>
                    </a:lnTo>
                    <a:close/>
                    <a:moveTo>
                      <a:pt x="262" y="93"/>
                    </a:moveTo>
                    <a:lnTo>
                      <a:pt x="279" y="93"/>
                    </a:lnTo>
                    <a:lnTo>
                      <a:pt x="279" y="110"/>
                    </a:lnTo>
                    <a:lnTo>
                      <a:pt x="262" y="110"/>
                    </a:lnTo>
                    <a:lnTo>
                      <a:pt x="262" y="93"/>
                    </a:lnTo>
                    <a:close/>
                    <a:moveTo>
                      <a:pt x="178" y="45"/>
                    </a:moveTo>
                    <a:lnTo>
                      <a:pt x="200" y="45"/>
                    </a:lnTo>
                    <a:lnTo>
                      <a:pt x="211" y="68"/>
                    </a:lnTo>
                    <a:lnTo>
                      <a:pt x="226" y="45"/>
                    </a:lnTo>
                    <a:lnTo>
                      <a:pt x="245" y="45"/>
                    </a:lnTo>
                    <a:lnTo>
                      <a:pt x="223" y="76"/>
                    </a:lnTo>
                    <a:lnTo>
                      <a:pt x="245" y="110"/>
                    </a:lnTo>
                    <a:lnTo>
                      <a:pt x="223" y="110"/>
                    </a:lnTo>
                    <a:lnTo>
                      <a:pt x="209" y="85"/>
                    </a:lnTo>
                    <a:lnTo>
                      <a:pt x="195" y="110"/>
                    </a:lnTo>
                    <a:lnTo>
                      <a:pt x="175" y="110"/>
                    </a:lnTo>
                    <a:lnTo>
                      <a:pt x="197" y="74"/>
                    </a:lnTo>
                    <a:lnTo>
                      <a:pt x="178" y="45"/>
                    </a:lnTo>
                    <a:close/>
                    <a:moveTo>
                      <a:pt x="141" y="93"/>
                    </a:moveTo>
                    <a:lnTo>
                      <a:pt x="158" y="93"/>
                    </a:lnTo>
                    <a:lnTo>
                      <a:pt x="158" y="110"/>
                    </a:lnTo>
                    <a:lnTo>
                      <a:pt x="141" y="110"/>
                    </a:lnTo>
                    <a:lnTo>
                      <a:pt x="141" y="93"/>
                    </a:lnTo>
                    <a:close/>
                    <a:moveTo>
                      <a:pt x="76" y="45"/>
                    </a:moveTo>
                    <a:lnTo>
                      <a:pt x="87" y="68"/>
                    </a:lnTo>
                    <a:lnTo>
                      <a:pt x="101" y="45"/>
                    </a:lnTo>
                    <a:lnTo>
                      <a:pt x="121" y="45"/>
                    </a:lnTo>
                    <a:lnTo>
                      <a:pt x="99" y="76"/>
                    </a:lnTo>
                    <a:lnTo>
                      <a:pt x="121" y="110"/>
                    </a:lnTo>
                    <a:lnTo>
                      <a:pt x="99" y="110"/>
                    </a:lnTo>
                    <a:lnTo>
                      <a:pt x="87" y="85"/>
                    </a:lnTo>
                    <a:lnTo>
                      <a:pt x="73" y="110"/>
                    </a:lnTo>
                    <a:lnTo>
                      <a:pt x="53" y="110"/>
                    </a:lnTo>
                    <a:lnTo>
                      <a:pt x="76" y="74"/>
                    </a:lnTo>
                    <a:lnTo>
                      <a:pt x="56" y="43"/>
                    </a:lnTo>
                    <a:lnTo>
                      <a:pt x="76" y="43"/>
                    </a:lnTo>
                    <a:lnTo>
                      <a:pt x="76" y="45"/>
                    </a:lnTo>
                    <a:close/>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71" name="Freeform 28"/>
              <p:cNvSpPr>
                <a:spLocks noChangeArrowheads="1"/>
              </p:cNvSpPr>
              <p:nvPr/>
            </p:nvSpPr>
            <p:spPr bwMode="auto">
              <a:xfrm>
                <a:off x="1836738" y="4603750"/>
                <a:ext cx="55562" cy="58738"/>
              </a:xfrm>
              <a:custGeom>
                <a:avLst/>
                <a:gdLst>
                  <a:gd name="T0" fmla="*/ 77 w 156"/>
                  <a:gd name="T1" fmla="*/ 161 h 162"/>
                  <a:gd name="T2" fmla="*/ 0 w 156"/>
                  <a:gd name="T3" fmla="*/ 161 h 162"/>
                  <a:gd name="T4" fmla="*/ 0 w 156"/>
                  <a:gd name="T5" fmla="*/ 0 h 162"/>
                  <a:gd name="T6" fmla="*/ 155 w 156"/>
                  <a:gd name="T7" fmla="*/ 0 h 162"/>
                  <a:gd name="T8" fmla="*/ 155 w 156"/>
                  <a:gd name="T9" fmla="*/ 161 h 162"/>
                  <a:gd name="T10" fmla="*/ 77 w 156"/>
                  <a:gd name="T11" fmla="*/ 161 h 162"/>
                </a:gdLst>
                <a:ahLst/>
                <a:cxnLst>
                  <a:cxn ang="0">
                    <a:pos x="T0" y="T1"/>
                  </a:cxn>
                  <a:cxn ang="0">
                    <a:pos x="T2" y="T3"/>
                  </a:cxn>
                  <a:cxn ang="0">
                    <a:pos x="T4" y="T5"/>
                  </a:cxn>
                  <a:cxn ang="0">
                    <a:pos x="T6" y="T7"/>
                  </a:cxn>
                  <a:cxn ang="0">
                    <a:pos x="T8" y="T9"/>
                  </a:cxn>
                  <a:cxn ang="0">
                    <a:pos x="T10" y="T11"/>
                  </a:cxn>
                </a:cxnLst>
                <a:rect l="0" t="0" r="r" b="b"/>
                <a:pathLst>
                  <a:path w="156" h="162">
                    <a:moveTo>
                      <a:pt x="77" y="161"/>
                    </a:moveTo>
                    <a:lnTo>
                      <a:pt x="0" y="161"/>
                    </a:lnTo>
                    <a:lnTo>
                      <a:pt x="0" y="0"/>
                    </a:lnTo>
                    <a:lnTo>
                      <a:pt x="155" y="0"/>
                    </a:lnTo>
                    <a:lnTo>
                      <a:pt x="155" y="161"/>
                    </a:lnTo>
                    <a:lnTo>
                      <a:pt x="77" y="161"/>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72" name="Freeform 161"/>
              <p:cNvSpPr>
                <a:spLocks noChangeArrowheads="1"/>
              </p:cNvSpPr>
              <p:nvPr/>
            </p:nvSpPr>
            <p:spPr bwMode="auto">
              <a:xfrm>
                <a:off x="1836738" y="4440238"/>
                <a:ext cx="55562" cy="58737"/>
              </a:xfrm>
              <a:custGeom>
                <a:avLst/>
                <a:gdLst>
                  <a:gd name="T0" fmla="*/ 77 w 156"/>
                  <a:gd name="T1" fmla="*/ 161 h 162"/>
                  <a:gd name="T2" fmla="*/ 0 w 156"/>
                  <a:gd name="T3" fmla="*/ 161 h 162"/>
                  <a:gd name="T4" fmla="*/ 0 w 156"/>
                  <a:gd name="T5" fmla="*/ 0 h 162"/>
                  <a:gd name="T6" fmla="*/ 155 w 156"/>
                  <a:gd name="T7" fmla="*/ 0 h 162"/>
                  <a:gd name="T8" fmla="*/ 155 w 156"/>
                  <a:gd name="T9" fmla="*/ 161 h 162"/>
                  <a:gd name="T10" fmla="*/ 77 w 156"/>
                  <a:gd name="T11" fmla="*/ 161 h 162"/>
                </a:gdLst>
                <a:ahLst/>
                <a:cxnLst>
                  <a:cxn ang="0">
                    <a:pos x="T0" y="T1"/>
                  </a:cxn>
                  <a:cxn ang="0">
                    <a:pos x="T2" y="T3"/>
                  </a:cxn>
                  <a:cxn ang="0">
                    <a:pos x="T4" y="T5"/>
                  </a:cxn>
                  <a:cxn ang="0">
                    <a:pos x="T6" y="T7"/>
                  </a:cxn>
                  <a:cxn ang="0">
                    <a:pos x="T8" y="T9"/>
                  </a:cxn>
                  <a:cxn ang="0">
                    <a:pos x="T10" y="T11"/>
                  </a:cxn>
                </a:cxnLst>
                <a:rect l="0" t="0" r="r" b="b"/>
                <a:pathLst>
                  <a:path w="156" h="162">
                    <a:moveTo>
                      <a:pt x="77" y="161"/>
                    </a:moveTo>
                    <a:lnTo>
                      <a:pt x="0" y="161"/>
                    </a:lnTo>
                    <a:lnTo>
                      <a:pt x="0" y="0"/>
                    </a:lnTo>
                    <a:lnTo>
                      <a:pt x="155" y="0"/>
                    </a:lnTo>
                    <a:lnTo>
                      <a:pt x="155" y="161"/>
                    </a:lnTo>
                    <a:lnTo>
                      <a:pt x="77" y="161"/>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73" name="Freeform 162"/>
              <p:cNvSpPr>
                <a:spLocks noChangeArrowheads="1"/>
              </p:cNvSpPr>
              <p:nvPr/>
            </p:nvSpPr>
            <p:spPr bwMode="auto">
              <a:xfrm>
                <a:off x="1911350" y="4440238"/>
                <a:ext cx="150813" cy="58737"/>
              </a:xfrm>
              <a:custGeom>
                <a:avLst/>
                <a:gdLst>
                  <a:gd name="T0" fmla="*/ 420 w 421"/>
                  <a:gd name="T1" fmla="*/ 161 h 162"/>
                  <a:gd name="T2" fmla="*/ 420 w 421"/>
                  <a:gd name="T3" fmla="*/ 0 h 162"/>
                  <a:gd name="T4" fmla="*/ 0 w 421"/>
                  <a:gd name="T5" fmla="*/ 0 h 162"/>
                  <a:gd name="T6" fmla="*/ 0 w 421"/>
                  <a:gd name="T7" fmla="*/ 161 h 162"/>
                  <a:gd name="T8" fmla="*/ 420 w 421"/>
                  <a:gd name="T9" fmla="*/ 161 h 162"/>
                  <a:gd name="T10" fmla="*/ 299 w 421"/>
                  <a:gd name="T11" fmla="*/ 62 h 162"/>
                  <a:gd name="T12" fmla="*/ 322 w 421"/>
                  <a:gd name="T13" fmla="*/ 62 h 162"/>
                  <a:gd name="T14" fmla="*/ 333 w 421"/>
                  <a:gd name="T15" fmla="*/ 85 h 162"/>
                  <a:gd name="T16" fmla="*/ 347 w 421"/>
                  <a:gd name="T17" fmla="*/ 62 h 162"/>
                  <a:gd name="T18" fmla="*/ 367 w 421"/>
                  <a:gd name="T19" fmla="*/ 62 h 162"/>
                  <a:gd name="T20" fmla="*/ 344 w 421"/>
                  <a:gd name="T21" fmla="*/ 93 h 162"/>
                  <a:gd name="T22" fmla="*/ 367 w 421"/>
                  <a:gd name="T23" fmla="*/ 127 h 162"/>
                  <a:gd name="T24" fmla="*/ 344 w 421"/>
                  <a:gd name="T25" fmla="*/ 127 h 162"/>
                  <a:gd name="T26" fmla="*/ 330 w 421"/>
                  <a:gd name="T27" fmla="*/ 102 h 162"/>
                  <a:gd name="T28" fmla="*/ 316 w 421"/>
                  <a:gd name="T29" fmla="*/ 127 h 162"/>
                  <a:gd name="T30" fmla="*/ 296 w 421"/>
                  <a:gd name="T31" fmla="*/ 127 h 162"/>
                  <a:gd name="T32" fmla="*/ 319 w 421"/>
                  <a:gd name="T33" fmla="*/ 90 h 162"/>
                  <a:gd name="T34" fmla="*/ 299 w 421"/>
                  <a:gd name="T35" fmla="*/ 62 h 162"/>
                  <a:gd name="T36" fmla="*/ 262 w 421"/>
                  <a:gd name="T37" fmla="*/ 110 h 162"/>
                  <a:gd name="T38" fmla="*/ 279 w 421"/>
                  <a:gd name="T39" fmla="*/ 110 h 162"/>
                  <a:gd name="T40" fmla="*/ 279 w 421"/>
                  <a:gd name="T41" fmla="*/ 127 h 162"/>
                  <a:gd name="T42" fmla="*/ 262 w 421"/>
                  <a:gd name="T43" fmla="*/ 127 h 162"/>
                  <a:gd name="T44" fmla="*/ 262 w 421"/>
                  <a:gd name="T45" fmla="*/ 110 h 162"/>
                  <a:gd name="T46" fmla="*/ 178 w 421"/>
                  <a:gd name="T47" fmla="*/ 62 h 162"/>
                  <a:gd name="T48" fmla="*/ 200 w 421"/>
                  <a:gd name="T49" fmla="*/ 62 h 162"/>
                  <a:gd name="T50" fmla="*/ 211 w 421"/>
                  <a:gd name="T51" fmla="*/ 85 h 162"/>
                  <a:gd name="T52" fmla="*/ 226 w 421"/>
                  <a:gd name="T53" fmla="*/ 62 h 162"/>
                  <a:gd name="T54" fmla="*/ 245 w 421"/>
                  <a:gd name="T55" fmla="*/ 62 h 162"/>
                  <a:gd name="T56" fmla="*/ 223 w 421"/>
                  <a:gd name="T57" fmla="*/ 93 h 162"/>
                  <a:gd name="T58" fmla="*/ 245 w 421"/>
                  <a:gd name="T59" fmla="*/ 127 h 162"/>
                  <a:gd name="T60" fmla="*/ 223 w 421"/>
                  <a:gd name="T61" fmla="*/ 127 h 162"/>
                  <a:gd name="T62" fmla="*/ 209 w 421"/>
                  <a:gd name="T63" fmla="*/ 102 h 162"/>
                  <a:gd name="T64" fmla="*/ 195 w 421"/>
                  <a:gd name="T65" fmla="*/ 127 h 162"/>
                  <a:gd name="T66" fmla="*/ 175 w 421"/>
                  <a:gd name="T67" fmla="*/ 127 h 162"/>
                  <a:gd name="T68" fmla="*/ 197 w 421"/>
                  <a:gd name="T69" fmla="*/ 90 h 162"/>
                  <a:gd name="T70" fmla="*/ 178 w 421"/>
                  <a:gd name="T71" fmla="*/ 62 h 162"/>
                  <a:gd name="T72" fmla="*/ 141 w 421"/>
                  <a:gd name="T73" fmla="*/ 110 h 162"/>
                  <a:gd name="T74" fmla="*/ 158 w 421"/>
                  <a:gd name="T75" fmla="*/ 110 h 162"/>
                  <a:gd name="T76" fmla="*/ 158 w 421"/>
                  <a:gd name="T77" fmla="*/ 127 h 162"/>
                  <a:gd name="T78" fmla="*/ 141 w 421"/>
                  <a:gd name="T79" fmla="*/ 127 h 162"/>
                  <a:gd name="T80" fmla="*/ 141 w 421"/>
                  <a:gd name="T81" fmla="*/ 110 h 162"/>
                  <a:gd name="T82" fmla="*/ 76 w 421"/>
                  <a:gd name="T83" fmla="*/ 62 h 162"/>
                  <a:gd name="T84" fmla="*/ 87 w 421"/>
                  <a:gd name="T85" fmla="*/ 85 h 162"/>
                  <a:gd name="T86" fmla="*/ 101 w 421"/>
                  <a:gd name="T87" fmla="*/ 62 h 162"/>
                  <a:gd name="T88" fmla="*/ 121 w 421"/>
                  <a:gd name="T89" fmla="*/ 62 h 162"/>
                  <a:gd name="T90" fmla="*/ 99 w 421"/>
                  <a:gd name="T91" fmla="*/ 93 h 162"/>
                  <a:gd name="T92" fmla="*/ 121 w 421"/>
                  <a:gd name="T93" fmla="*/ 127 h 162"/>
                  <a:gd name="T94" fmla="*/ 99 w 421"/>
                  <a:gd name="T95" fmla="*/ 127 h 162"/>
                  <a:gd name="T96" fmla="*/ 84 w 421"/>
                  <a:gd name="T97" fmla="*/ 102 h 162"/>
                  <a:gd name="T98" fmla="*/ 70 w 421"/>
                  <a:gd name="T99" fmla="*/ 127 h 162"/>
                  <a:gd name="T100" fmla="*/ 51 w 421"/>
                  <a:gd name="T101" fmla="*/ 127 h 162"/>
                  <a:gd name="T102" fmla="*/ 73 w 421"/>
                  <a:gd name="T103" fmla="*/ 90 h 162"/>
                  <a:gd name="T104" fmla="*/ 53 w 421"/>
                  <a:gd name="T105" fmla="*/ 59 h 162"/>
                  <a:gd name="T106" fmla="*/ 76 w 421"/>
                  <a:gd name="T107" fmla="*/ 59 h 162"/>
                  <a:gd name="T108" fmla="*/ 76 w 421"/>
                  <a:gd name="T109" fmla="*/ 6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21" h="162">
                    <a:moveTo>
                      <a:pt x="420" y="161"/>
                    </a:moveTo>
                    <a:lnTo>
                      <a:pt x="420" y="0"/>
                    </a:lnTo>
                    <a:lnTo>
                      <a:pt x="0" y="0"/>
                    </a:lnTo>
                    <a:lnTo>
                      <a:pt x="0" y="161"/>
                    </a:lnTo>
                    <a:lnTo>
                      <a:pt x="420" y="161"/>
                    </a:lnTo>
                    <a:close/>
                    <a:moveTo>
                      <a:pt x="299" y="62"/>
                    </a:moveTo>
                    <a:lnTo>
                      <a:pt x="322" y="62"/>
                    </a:lnTo>
                    <a:lnTo>
                      <a:pt x="333" y="85"/>
                    </a:lnTo>
                    <a:lnTo>
                      <a:pt x="347" y="62"/>
                    </a:lnTo>
                    <a:lnTo>
                      <a:pt x="367" y="62"/>
                    </a:lnTo>
                    <a:lnTo>
                      <a:pt x="344" y="93"/>
                    </a:lnTo>
                    <a:lnTo>
                      <a:pt x="367" y="127"/>
                    </a:lnTo>
                    <a:lnTo>
                      <a:pt x="344" y="127"/>
                    </a:lnTo>
                    <a:lnTo>
                      <a:pt x="330" y="102"/>
                    </a:lnTo>
                    <a:lnTo>
                      <a:pt x="316" y="127"/>
                    </a:lnTo>
                    <a:lnTo>
                      <a:pt x="296" y="127"/>
                    </a:lnTo>
                    <a:lnTo>
                      <a:pt x="319" y="90"/>
                    </a:lnTo>
                    <a:lnTo>
                      <a:pt x="299" y="62"/>
                    </a:lnTo>
                    <a:close/>
                    <a:moveTo>
                      <a:pt x="262" y="110"/>
                    </a:moveTo>
                    <a:lnTo>
                      <a:pt x="279" y="110"/>
                    </a:lnTo>
                    <a:lnTo>
                      <a:pt x="279" y="127"/>
                    </a:lnTo>
                    <a:lnTo>
                      <a:pt x="262" y="127"/>
                    </a:lnTo>
                    <a:lnTo>
                      <a:pt x="262" y="110"/>
                    </a:lnTo>
                    <a:close/>
                    <a:moveTo>
                      <a:pt x="178" y="62"/>
                    </a:moveTo>
                    <a:lnTo>
                      <a:pt x="200" y="62"/>
                    </a:lnTo>
                    <a:lnTo>
                      <a:pt x="211" y="85"/>
                    </a:lnTo>
                    <a:lnTo>
                      <a:pt x="226" y="62"/>
                    </a:lnTo>
                    <a:lnTo>
                      <a:pt x="245" y="62"/>
                    </a:lnTo>
                    <a:lnTo>
                      <a:pt x="223" y="93"/>
                    </a:lnTo>
                    <a:lnTo>
                      <a:pt x="245" y="127"/>
                    </a:lnTo>
                    <a:lnTo>
                      <a:pt x="223" y="127"/>
                    </a:lnTo>
                    <a:lnTo>
                      <a:pt x="209" y="102"/>
                    </a:lnTo>
                    <a:lnTo>
                      <a:pt x="195" y="127"/>
                    </a:lnTo>
                    <a:lnTo>
                      <a:pt x="175" y="127"/>
                    </a:lnTo>
                    <a:lnTo>
                      <a:pt x="197" y="90"/>
                    </a:lnTo>
                    <a:lnTo>
                      <a:pt x="178" y="62"/>
                    </a:lnTo>
                    <a:close/>
                    <a:moveTo>
                      <a:pt x="141" y="110"/>
                    </a:moveTo>
                    <a:lnTo>
                      <a:pt x="158" y="110"/>
                    </a:lnTo>
                    <a:lnTo>
                      <a:pt x="158" y="127"/>
                    </a:lnTo>
                    <a:lnTo>
                      <a:pt x="141" y="127"/>
                    </a:lnTo>
                    <a:lnTo>
                      <a:pt x="141" y="110"/>
                    </a:lnTo>
                    <a:close/>
                    <a:moveTo>
                      <a:pt x="76" y="62"/>
                    </a:moveTo>
                    <a:lnTo>
                      <a:pt x="87" y="85"/>
                    </a:lnTo>
                    <a:lnTo>
                      <a:pt x="101" y="62"/>
                    </a:lnTo>
                    <a:lnTo>
                      <a:pt x="121" y="62"/>
                    </a:lnTo>
                    <a:lnTo>
                      <a:pt x="99" y="93"/>
                    </a:lnTo>
                    <a:lnTo>
                      <a:pt x="121" y="127"/>
                    </a:lnTo>
                    <a:lnTo>
                      <a:pt x="99" y="127"/>
                    </a:lnTo>
                    <a:lnTo>
                      <a:pt x="84" y="102"/>
                    </a:lnTo>
                    <a:lnTo>
                      <a:pt x="70" y="127"/>
                    </a:lnTo>
                    <a:lnTo>
                      <a:pt x="51" y="127"/>
                    </a:lnTo>
                    <a:lnTo>
                      <a:pt x="73" y="90"/>
                    </a:lnTo>
                    <a:lnTo>
                      <a:pt x="53" y="59"/>
                    </a:lnTo>
                    <a:lnTo>
                      <a:pt x="76" y="59"/>
                    </a:lnTo>
                    <a:lnTo>
                      <a:pt x="76" y="62"/>
                    </a:lnTo>
                    <a:close/>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74" name="Freeform 163"/>
              <p:cNvSpPr>
                <a:spLocks noChangeArrowheads="1"/>
              </p:cNvSpPr>
              <p:nvPr/>
            </p:nvSpPr>
            <p:spPr bwMode="auto">
              <a:xfrm>
                <a:off x="1836738" y="4522788"/>
                <a:ext cx="55562" cy="58737"/>
              </a:xfrm>
              <a:custGeom>
                <a:avLst/>
                <a:gdLst>
                  <a:gd name="T0" fmla="*/ 77 w 156"/>
                  <a:gd name="T1" fmla="*/ 161 h 162"/>
                  <a:gd name="T2" fmla="*/ 0 w 156"/>
                  <a:gd name="T3" fmla="*/ 161 h 162"/>
                  <a:gd name="T4" fmla="*/ 0 w 156"/>
                  <a:gd name="T5" fmla="*/ 0 h 162"/>
                  <a:gd name="T6" fmla="*/ 155 w 156"/>
                  <a:gd name="T7" fmla="*/ 0 h 162"/>
                  <a:gd name="T8" fmla="*/ 155 w 156"/>
                  <a:gd name="T9" fmla="*/ 161 h 162"/>
                  <a:gd name="T10" fmla="*/ 77 w 156"/>
                  <a:gd name="T11" fmla="*/ 161 h 162"/>
                </a:gdLst>
                <a:ahLst/>
                <a:cxnLst>
                  <a:cxn ang="0">
                    <a:pos x="T0" y="T1"/>
                  </a:cxn>
                  <a:cxn ang="0">
                    <a:pos x="T2" y="T3"/>
                  </a:cxn>
                  <a:cxn ang="0">
                    <a:pos x="T4" y="T5"/>
                  </a:cxn>
                  <a:cxn ang="0">
                    <a:pos x="T6" y="T7"/>
                  </a:cxn>
                  <a:cxn ang="0">
                    <a:pos x="T8" y="T9"/>
                  </a:cxn>
                  <a:cxn ang="0">
                    <a:pos x="T10" y="T11"/>
                  </a:cxn>
                </a:cxnLst>
                <a:rect l="0" t="0" r="r" b="b"/>
                <a:pathLst>
                  <a:path w="156" h="162">
                    <a:moveTo>
                      <a:pt x="77" y="161"/>
                    </a:moveTo>
                    <a:lnTo>
                      <a:pt x="0" y="161"/>
                    </a:lnTo>
                    <a:lnTo>
                      <a:pt x="0" y="0"/>
                    </a:lnTo>
                    <a:lnTo>
                      <a:pt x="155" y="0"/>
                    </a:lnTo>
                    <a:lnTo>
                      <a:pt x="155" y="161"/>
                    </a:lnTo>
                    <a:lnTo>
                      <a:pt x="77" y="161"/>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75" name="Freeform 164"/>
              <p:cNvSpPr>
                <a:spLocks noChangeArrowheads="1"/>
              </p:cNvSpPr>
              <p:nvPr/>
            </p:nvSpPr>
            <p:spPr bwMode="auto">
              <a:xfrm>
                <a:off x="1911350" y="4522788"/>
                <a:ext cx="150813" cy="58737"/>
              </a:xfrm>
              <a:custGeom>
                <a:avLst/>
                <a:gdLst>
                  <a:gd name="T0" fmla="*/ 420 w 421"/>
                  <a:gd name="T1" fmla="*/ 161 h 162"/>
                  <a:gd name="T2" fmla="*/ 420 w 421"/>
                  <a:gd name="T3" fmla="*/ 0 h 162"/>
                  <a:gd name="T4" fmla="*/ 0 w 421"/>
                  <a:gd name="T5" fmla="*/ 0 h 162"/>
                  <a:gd name="T6" fmla="*/ 0 w 421"/>
                  <a:gd name="T7" fmla="*/ 161 h 162"/>
                  <a:gd name="T8" fmla="*/ 420 w 421"/>
                  <a:gd name="T9" fmla="*/ 161 h 162"/>
                  <a:gd name="T10" fmla="*/ 299 w 421"/>
                  <a:gd name="T11" fmla="*/ 53 h 162"/>
                  <a:gd name="T12" fmla="*/ 322 w 421"/>
                  <a:gd name="T13" fmla="*/ 53 h 162"/>
                  <a:gd name="T14" fmla="*/ 333 w 421"/>
                  <a:gd name="T15" fmla="*/ 76 h 162"/>
                  <a:gd name="T16" fmla="*/ 347 w 421"/>
                  <a:gd name="T17" fmla="*/ 53 h 162"/>
                  <a:gd name="T18" fmla="*/ 367 w 421"/>
                  <a:gd name="T19" fmla="*/ 53 h 162"/>
                  <a:gd name="T20" fmla="*/ 344 w 421"/>
                  <a:gd name="T21" fmla="*/ 84 h 162"/>
                  <a:gd name="T22" fmla="*/ 367 w 421"/>
                  <a:gd name="T23" fmla="*/ 118 h 162"/>
                  <a:gd name="T24" fmla="*/ 344 w 421"/>
                  <a:gd name="T25" fmla="*/ 118 h 162"/>
                  <a:gd name="T26" fmla="*/ 330 w 421"/>
                  <a:gd name="T27" fmla="*/ 93 h 162"/>
                  <a:gd name="T28" fmla="*/ 316 w 421"/>
                  <a:gd name="T29" fmla="*/ 118 h 162"/>
                  <a:gd name="T30" fmla="*/ 296 w 421"/>
                  <a:gd name="T31" fmla="*/ 118 h 162"/>
                  <a:gd name="T32" fmla="*/ 319 w 421"/>
                  <a:gd name="T33" fmla="*/ 82 h 162"/>
                  <a:gd name="T34" fmla="*/ 299 w 421"/>
                  <a:gd name="T35" fmla="*/ 53 h 162"/>
                  <a:gd name="T36" fmla="*/ 262 w 421"/>
                  <a:gd name="T37" fmla="*/ 101 h 162"/>
                  <a:gd name="T38" fmla="*/ 279 w 421"/>
                  <a:gd name="T39" fmla="*/ 101 h 162"/>
                  <a:gd name="T40" fmla="*/ 279 w 421"/>
                  <a:gd name="T41" fmla="*/ 118 h 162"/>
                  <a:gd name="T42" fmla="*/ 262 w 421"/>
                  <a:gd name="T43" fmla="*/ 118 h 162"/>
                  <a:gd name="T44" fmla="*/ 262 w 421"/>
                  <a:gd name="T45" fmla="*/ 101 h 162"/>
                  <a:gd name="T46" fmla="*/ 178 w 421"/>
                  <a:gd name="T47" fmla="*/ 53 h 162"/>
                  <a:gd name="T48" fmla="*/ 200 w 421"/>
                  <a:gd name="T49" fmla="*/ 53 h 162"/>
                  <a:gd name="T50" fmla="*/ 211 w 421"/>
                  <a:gd name="T51" fmla="*/ 76 h 162"/>
                  <a:gd name="T52" fmla="*/ 226 w 421"/>
                  <a:gd name="T53" fmla="*/ 53 h 162"/>
                  <a:gd name="T54" fmla="*/ 245 w 421"/>
                  <a:gd name="T55" fmla="*/ 53 h 162"/>
                  <a:gd name="T56" fmla="*/ 223 w 421"/>
                  <a:gd name="T57" fmla="*/ 84 h 162"/>
                  <a:gd name="T58" fmla="*/ 245 w 421"/>
                  <a:gd name="T59" fmla="*/ 118 h 162"/>
                  <a:gd name="T60" fmla="*/ 223 w 421"/>
                  <a:gd name="T61" fmla="*/ 118 h 162"/>
                  <a:gd name="T62" fmla="*/ 209 w 421"/>
                  <a:gd name="T63" fmla="*/ 93 h 162"/>
                  <a:gd name="T64" fmla="*/ 195 w 421"/>
                  <a:gd name="T65" fmla="*/ 118 h 162"/>
                  <a:gd name="T66" fmla="*/ 175 w 421"/>
                  <a:gd name="T67" fmla="*/ 118 h 162"/>
                  <a:gd name="T68" fmla="*/ 197 w 421"/>
                  <a:gd name="T69" fmla="*/ 82 h 162"/>
                  <a:gd name="T70" fmla="*/ 178 w 421"/>
                  <a:gd name="T71" fmla="*/ 53 h 162"/>
                  <a:gd name="T72" fmla="*/ 141 w 421"/>
                  <a:gd name="T73" fmla="*/ 101 h 162"/>
                  <a:gd name="T74" fmla="*/ 158 w 421"/>
                  <a:gd name="T75" fmla="*/ 101 h 162"/>
                  <a:gd name="T76" fmla="*/ 158 w 421"/>
                  <a:gd name="T77" fmla="*/ 118 h 162"/>
                  <a:gd name="T78" fmla="*/ 141 w 421"/>
                  <a:gd name="T79" fmla="*/ 118 h 162"/>
                  <a:gd name="T80" fmla="*/ 141 w 421"/>
                  <a:gd name="T81" fmla="*/ 101 h 162"/>
                  <a:gd name="T82" fmla="*/ 76 w 421"/>
                  <a:gd name="T83" fmla="*/ 53 h 162"/>
                  <a:gd name="T84" fmla="*/ 87 w 421"/>
                  <a:gd name="T85" fmla="*/ 76 h 162"/>
                  <a:gd name="T86" fmla="*/ 101 w 421"/>
                  <a:gd name="T87" fmla="*/ 53 h 162"/>
                  <a:gd name="T88" fmla="*/ 121 w 421"/>
                  <a:gd name="T89" fmla="*/ 53 h 162"/>
                  <a:gd name="T90" fmla="*/ 99 w 421"/>
                  <a:gd name="T91" fmla="*/ 84 h 162"/>
                  <a:gd name="T92" fmla="*/ 121 w 421"/>
                  <a:gd name="T93" fmla="*/ 118 h 162"/>
                  <a:gd name="T94" fmla="*/ 99 w 421"/>
                  <a:gd name="T95" fmla="*/ 118 h 162"/>
                  <a:gd name="T96" fmla="*/ 84 w 421"/>
                  <a:gd name="T97" fmla="*/ 93 h 162"/>
                  <a:gd name="T98" fmla="*/ 70 w 421"/>
                  <a:gd name="T99" fmla="*/ 118 h 162"/>
                  <a:gd name="T100" fmla="*/ 51 w 421"/>
                  <a:gd name="T101" fmla="*/ 118 h 162"/>
                  <a:gd name="T102" fmla="*/ 73 w 421"/>
                  <a:gd name="T103" fmla="*/ 82 h 162"/>
                  <a:gd name="T104" fmla="*/ 53 w 421"/>
                  <a:gd name="T105" fmla="*/ 50 h 162"/>
                  <a:gd name="T106" fmla="*/ 76 w 421"/>
                  <a:gd name="T107" fmla="*/ 50 h 162"/>
                  <a:gd name="T108" fmla="*/ 76 w 421"/>
                  <a:gd name="T109" fmla="*/ 53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21" h="162">
                    <a:moveTo>
                      <a:pt x="420" y="161"/>
                    </a:moveTo>
                    <a:lnTo>
                      <a:pt x="420" y="0"/>
                    </a:lnTo>
                    <a:lnTo>
                      <a:pt x="0" y="0"/>
                    </a:lnTo>
                    <a:lnTo>
                      <a:pt x="0" y="161"/>
                    </a:lnTo>
                    <a:lnTo>
                      <a:pt x="420" y="161"/>
                    </a:lnTo>
                    <a:close/>
                    <a:moveTo>
                      <a:pt x="299" y="53"/>
                    </a:moveTo>
                    <a:lnTo>
                      <a:pt x="322" y="53"/>
                    </a:lnTo>
                    <a:lnTo>
                      <a:pt x="333" y="76"/>
                    </a:lnTo>
                    <a:lnTo>
                      <a:pt x="347" y="53"/>
                    </a:lnTo>
                    <a:lnTo>
                      <a:pt x="367" y="53"/>
                    </a:lnTo>
                    <a:lnTo>
                      <a:pt x="344" y="84"/>
                    </a:lnTo>
                    <a:lnTo>
                      <a:pt x="367" y="118"/>
                    </a:lnTo>
                    <a:lnTo>
                      <a:pt x="344" y="118"/>
                    </a:lnTo>
                    <a:lnTo>
                      <a:pt x="330" y="93"/>
                    </a:lnTo>
                    <a:lnTo>
                      <a:pt x="316" y="118"/>
                    </a:lnTo>
                    <a:lnTo>
                      <a:pt x="296" y="118"/>
                    </a:lnTo>
                    <a:lnTo>
                      <a:pt x="319" y="82"/>
                    </a:lnTo>
                    <a:lnTo>
                      <a:pt x="299" y="53"/>
                    </a:lnTo>
                    <a:close/>
                    <a:moveTo>
                      <a:pt x="262" y="101"/>
                    </a:moveTo>
                    <a:lnTo>
                      <a:pt x="279" y="101"/>
                    </a:lnTo>
                    <a:lnTo>
                      <a:pt x="279" y="118"/>
                    </a:lnTo>
                    <a:lnTo>
                      <a:pt x="262" y="118"/>
                    </a:lnTo>
                    <a:lnTo>
                      <a:pt x="262" y="101"/>
                    </a:lnTo>
                    <a:close/>
                    <a:moveTo>
                      <a:pt x="178" y="53"/>
                    </a:moveTo>
                    <a:lnTo>
                      <a:pt x="200" y="53"/>
                    </a:lnTo>
                    <a:lnTo>
                      <a:pt x="211" y="76"/>
                    </a:lnTo>
                    <a:lnTo>
                      <a:pt x="226" y="53"/>
                    </a:lnTo>
                    <a:lnTo>
                      <a:pt x="245" y="53"/>
                    </a:lnTo>
                    <a:lnTo>
                      <a:pt x="223" y="84"/>
                    </a:lnTo>
                    <a:lnTo>
                      <a:pt x="245" y="118"/>
                    </a:lnTo>
                    <a:lnTo>
                      <a:pt x="223" y="118"/>
                    </a:lnTo>
                    <a:lnTo>
                      <a:pt x="209" y="93"/>
                    </a:lnTo>
                    <a:lnTo>
                      <a:pt x="195" y="118"/>
                    </a:lnTo>
                    <a:lnTo>
                      <a:pt x="175" y="118"/>
                    </a:lnTo>
                    <a:lnTo>
                      <a:pt x="197" y="82"/>
                    </a:lnTo>
                    <a:lnTo>
                      <a:pt x="178" y="53"/>
                    </a:lnTo>
                    <a:close/>
                    <a:moveTo>
                      <a:pt x="141" y="101"/>
                    </a:moveTo>
                    <a:lnTo>
                      <a:pt x="158" y="101"/>
                    </a:lnTo>
                    <a:lnTo>
                      <a:pt x="158" y="118"/>
                    </a:lnTo>
                    <a:lnTo>
                      <a:pt x="141" y="118"/>
                    </a:lnTo>
                    <a:lnTo>
                      <a:pt x="141" y="101"/>
                    </a:lnTo>
                    <a:close/>
                    <a:moveTo>
                      <a:pt x="76" y="53"/>
                    </a:moveTo>
                    <a:lnTo>
                      <a:pt x="87" y="76"/>
                    </a:lnTo>
                    <a:lnTo>
                      <a:pt x="101" y="53"/>
                    </a:lnTo>
                    <a:lnTo>
                      <a:pt x="121" y="53"/>
                    </a:lnTo>
                    <a:lnTo>
                      <a:pt x="99" y="84"/>
                    </a:lnTo>
                    <a:lnTo>
                      <a:pt x="121" y="118"/>
                    </a:lnTo>
                    <a:lnTo>
                      <a:pt x="99" y="118"/>
                    </a:lnTo>
                    <a:lnTo>
                      <a:pt x="84" y="93"/>
                    </a:lnTo>
                    <a:lnTo>
                      <a:pt x="70" y="118"/>
                    </a:lnTo>
                    <a:lnTo>
                      <a:pt x="51" y="118"/>
                    </a:lnTo>
                    <a:lnTo>
                      <a:pt x="73" y="82"/>
                    </a:lnTo>
                    <a:lnTo>
                      <a:pt x="53" y="50"/>
                    </a:lnTo>
                    <a:lnTo>
                      <a:pt x="76" y="50"/>
                    </a:lnTo>
                    <a:lnTo>
                      <a:pt x="76" y="53"/>
                    </a:lnTo>
                    <a:close/>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76" name="Freeform 165"/>
              <p:cNvSpPr>
                <a:spLocks noChangeArrowheads="1"/>
              </p:cNvSpPr>
              <p:nvPr/>
            </p:nvSpPr>
            <p:spPr bwMode="auto">
              <a:xfrm>
                <a:off x="1911350" y="4603750"/>
                <a:ext cx="150813" cy="58738"/>
              </a:xfrm>
              <a:custGeom>
                <a:avLst/>
                <a:gdLst>
                  <a:gd name="T0" fmla="*/ 420 w 421"/>
                  <a:gd name="T1" fmla="*/ 161 h 162"/>
                  <a:gd name="T2" fmla="*/ 420 w 421"/>
                  <a:gd name="T3" fmla="*/ 0 h 162"/>
                  <a:gd name="T4" fmla="*/ 0 w 421"/>
                  <a:gd name="T5" fmla="*/ 0 h 162"/>
                  <a:gd name="T6" fmla="*/ 0 w 421"/>
                  <a:gd name="T7" fmla="*/ 161 h 162"/>
                  <a:gd name="T8" fmla="*/ 420 w 421"/>
                  <a:gd name="T9" fmla="*/ 161 h 162"/>
                  <a:gd name="T10" fmla="*/ 299 w 421"/>
                  <a:gd name="T11" fmla="*/ 45 h 162"/>
                  <a:gd name="T12" fmla="*/ 322 w 421"/>
                  <a:gd name="T13" fmla="*/ 45 h 162"/>
                  <a:gd name="T14" fmla="*/ 333 w 421"/>
                  <a:gd name="T15" fmla="*/ 68 h 162"/>
                  <a:gd name="T16" fmla="*/ 347 w 421"/>
                  <a:gd name="T17" fmla="*/ 45 h 162"/>
                  <a:gd name="T18" fmla="*/ 367 w 421"/>
                  <a:gd name="T19" fmla="*/ 45 h 162"/>
                  <a:gd name="T20" fmla="*/ 344 w 421"/>
                  <a:gd name="T21" fmla="*/ 76 h 162"/>
                  <a:gd name="T22" fmla="*/ 367 w 421"/>
                  <a:gd name="T23" fmla="*/ 110 h 162"/>
                  <a:gd name="T24" fmla="*/ 344 w 421"/>
                  <a:gd name="T25" fmla="*/ 110 h 162"/>
                  <a:gd name="T26" fmla="*/ 330 w 421"/>
                  <a:gd name="T27" fmla="*/ 85 h 162"/>
                  <a:gd name="T28" fmla="*/ 316 w 421"/>
                  <a:gd name="T29" fmla="*/ 110 h 162"/>
                  <a:gd name="T30" fmla="*/ 296 w 421"/>
                  <a:gd name="T31" fmla="*/ 110 h 162"/>
                  <a:gd name="T32" fmla="*/ 319 w 421"/>
                  <a:gd name="T33" fmla="*/ 74 h 162"/>
                  <a:gd name="T34" fmla="*/ 299 w 421"/>
                  <a:gd name="T35" fmla="*/ 45 h 162"/>
                  <a:gd name="T36" fmla="*/ 262 w 421"/>
                  <a:gd name="T37" fmla="*/ 93 h 162"/>
                  <a:gd name="T38" fmla="*/ 279 w 421"/>
                  <a:gd name="T39" fmla="*/ 93 h 162"/>
                  <a:gd name="T40" fmla="*/ 279 w 421"/>
                  <a:gd name="T41" fmla="*/ 110 h 162"/>
                  <a:gd name="T42" fmla="*/ 262 w 421"/>
                  <a:gd name="T43" fmla="*/ 110 h 162"/>
                  <a:gd name="T44" fmla="*/ 262 w 421"/>
                  <a:gd name="T45" fmla="*/ 93 h 162"/>
                  <a:gd name="T46" fmla="*/ 178 w 421"/>
                  <a:gd name="T47" fmla="*/ 45 h 162"/>
                  <a:gd name="T48" fmla="*/ 200 w 421"/>
                  <a:gd name="T49" fmla="*/ 45 h 162"/>
                  <a:gd name="T50" fmla="*/ 211 w 421"/>
                  <a:gd name="T51" fmla="*/ 68 h 162"/>
                  <a:gd name="T52" fmla="*/ 226 w 421"/>
                  <a:gd name="T53" fmla="*/ 45 h 162"/>
                  <a:gd name="T54" fmla="*/ 245 w 421"/>
                  <a:gd name="T55" fmla="*/ 45 h 162"/>
                  <a:gd name="T56" fmla="*/ 223 w 421"/>
                  <a:gd name="T57" fmla="*/ 76 h 162"/>
                  <a:gd name="T58" fmla="*/ 245 w 421"/>
                  <a:gd name="T59" fmla="*/ 110 h 162"/>
                  <a:gd name="T60" fmla="*/ 223 w 421"/>
                  <a:gd name="T61" fmla="*/ 110 h 162"/>
                  <a:gd name="T62" fmla="*/ 209 w 421"/>
                  <a:gd name="T63" fmla="*/ 85 h 162"/>
                  <a:gd name="T64" fmla="*/ 195 w 421"/>
                  <a:gd name="T65" fmla="*/ 110 h 162"/>
                  <a:gd name="T66" fmla="*/ 175 w 421"/>
                  <a:gd name="T67" fmla="*/ 110 h 162"/>
                  <a:gd name="T68" fmla="*/ 197 w 421"/>
                  <a:gd name="T69" fmla="*/ 74 h 162"/>
                  <a:gd name="T70" fmla="*/ 178 w 421"/>
                  <a:gd name="T71" fmla="*/ 45 h 162"/>
                  <a:gd name="T72" fmla="*/ 141 w 421"/>
                  <a:gd name="T73" fmla="*/ 93 h 162"/>
                  <a:gd name="T74" fmla="*/ 158 w 421"/>
                  <a:gd name="T75" fmla="*/ 93 h 162"/>
                  <a:gd name="T76" fmla="*/ 158 w 421"/>
                  <a:gd name="T77" fmla="*/ 110 h 162"/>
                  <a:gd name="T78" fmla="*/ 141 w 421"/>
                  <a:gd name="T79" fmla="*/ 110 h 162"/>
                  <a:gd name="T80" fmla="*/ 141 w 421"/>
                  <a:gd name="T81" fmla="*/ 93 h 162"/>
                  <a:gd name="T82" fmla="*/ 76 w 421"/>
                  <a:gd name="T83" fmla="*/ 45 h 162"/>
                  <a:gd name="T84" fmla="*/ 87 w 421"/>
                  <a:gd name="T85" fmla="*/ 68 h 162"/>
                  <a:gd name="T86" fmla="*/ 101 w 421"/>
                  <a:gd name="T87" fmla="*/ 45 h 162"/>
                  <a:gd name="T88" fmla="*/ 121 w 421"/>
                  <a:gd name="T89" fmla="*/ 45 h 162"/>
                  <a:gd name="T90" fmla="*/ 99 w 421"/>
                  <a:gd name="T91" fmla="*/ 76 h 162"/>
                  <a:gd name="T92" fmla="*/ 121 w 421"/>
                  <a:gd name="T93" fmla="*/ 110 h 162"/>
                  <a:gd name="T94" fmla="*/ 99 w 421"/>
                  <a:gd name="T95" fmla="*/ 110 h 162"/>
                  <a:gd name="T96" fmla="*/ 87 w 421"/>
                  <a:gd name="T97" fmla="*/ 85 h 162"/>
                  <a:gd name="T98" fmla="*/ 73 w 421"/>
                  <a:gd name="T99" fmla="*/ 110 h 162"/>
                  <a:gd name="T100" fmla="*/ 53 w 421"/>
                  <a:gd name="T101" fmla="*/ 110 h 162"/>
                  <a:gd name="T102" fmla="*/ 76 w 421"/>
                  <a:gd name="T103" fmla="*/ 74 h 162"/>
                  <a:gd name="T104" fmla="*/ 56 w 421"/>
                  <a:gd name="T105" fmla="*/ 43 h 162"/>
                  <a:gd name="T106" fmla="*/ 76 w 421"/>
                  <a:gd name="T107" fmla="*/ 43 h 162"/>
                  <a:gd name="T108" fmla="*/ 76 w 421"/>
                  <a:gd name="T109" fmla="*/ 45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21" h="162">
                    <a:moveTo>
                      <a:pt x="420" y="161"/>
                    </a:moveTo>
                    <a:lnTo>
                      <a:pt x="420" y="0"/>
                    </a:lnTo>
                    <a:lnTo>
                      <a:pt x="0" y="0"/>
                    </a:lnTo>
                    <a:lnTo>
                      <a:pt x="0" y="161"/>
                    </a:lnTo>
                    <a:lnTo>
                      <a:pt x="420" y="161"/>
                    </a:lnTo>
                    <a:close/>
                    <a:moveTo>
                      <a:pt x="299" y="45"/>
                    </a:moveTo>
                    <a:lnTo>
                      <a:pt x="322" y="45"/>
                    </a:lnTo>
                    <a:lnTo>
                      <a:pt x="333" y="68"/>
                    </a:lnTo>
                    <a:lnTo>
                      <a:pt x="347" y="45"/>
                    </a:lnTo>
                    <a:lnTo>
                      <a:pt x="367" y="45"/>
                    </a:lnTo>
                    <a:lnTo>
                      <a:pt x="344" y="76"/>
                    </a:lnTo>
                    <a:lnTo>
                      <a:pt x="367" y="110"/>
                    </a:lnTo>
                    <a:lnTo>
                      <a:pt x="344" y="110"/>
                    </a:lnTo>
                    <a:lnTo>
                      <a:pt x="330" y="85"/>
                    </a:lnTo>
                    <a:lnTo>
                      <a:pt x="316" y="110"/>
                    </a:lnTo>
                    <a:lnTo>
                      <a:pt x="296" y="110"/>
                    </a:lnTo>
                    <a:lnTo>
                      <a:pt x="319" y="74"/>
                    </a:lnTo>
                    <a:lnTo>
                      <a:pt x="299" y="45"/>
                    </a:lnTo>
                    <a:close/>
                    <a:moveTo>
                      <a:pt x="262" y="93"/>
                    </a:moveTo>
                    <a:lnTo>
                      <a:pt x="279" y="93"/>
                    </a:lnTo>
                    <a:lnTo>
                      <a:pt x="279" y="110"/>
                    </a:lnTo>
                    <a:lnTo>
                      <a:pt x="262" y="110"/>
                    </a:lnTo>
                    <a:lnTo>
                      <a:pt x="262" y="93"/>
                    </a:lnTo>
                    <a:close/>
                    <a:moveTo>
                      <a:pt x="178" y="45"/>
                    </a:moveTo>
                    <a:lnTo>
                      <a:pt x="200" y="45"/>
                    </a:lnTo>
                    <a:lnTo>
                      <a:pt x="211" y="68"/>
                    </a:lnTo>
                    <a:lnTo>
                      <a:pt x="226" y="45"/>
                    </a:lnTo>
                    <a:lnTo>
                      <a:pt x="245" y="45"/>
                    </a:lnTo>
                    <a:lnTo>
                      <a:pt x="223" y="76"/>
                    </a:lnTo>
                    <a:lnTo>
                      <a:pt x="245" y="110"/>
                    </a:lnTo>
                    <a:lnTo>
                      <a:pt x="223" y="110"/>
                    </a:lnTo>
                    <a:lnTo>
                      <a:pt x="209" y="85"/>
                    </a:lnTo>
                    <a:lnTo>
                      <a:pt x="195" y="110"/>
                    </a:lnTo>
                    <a:lnTo>
                      <a:pt x="175" y="110"/>
                    </a:lnTo>
                    <a:lnTo>
                      <a:pt x="197" y="74"/>
                    </a:lnTo>
                    <a:lnTo>
                      <a:pt x="178" y="45"/>
                    </a:lnTo>
                    <a:close/>
                    <a:moveTo>
                      <a:pt x="141" y="93"/>
                    </a:moveTo>
                    <a:lnTo>
                      <a:pt x="158" y="93"/>
                    </a:lnTo>
                    <a:lnTo>
                      <a:pt x="158" y="110"/>
                    </a:lnTo>
                    <a:lnTo>
                      <a:pt x="141" y="110"/>
                    </a:lnTo>
                    <a:lnTo>
                      <a:pt x="141" y="93"/>
                    </a:lnTo>
                    <a:close/>
                    <a:moveTo>
                      <a:pt x="76" y="45"/>
                    </a:moveTo>
                    <a:lnTo>
                      <a:pt x="87" y="68"/>
                    </a:lnTo>
                    <a:lnTo>
                      <a:pt x="101" y="45"/>
                    </a:lnTo>
                    <a:lnTo>
                      <a:pt x="121" y="45"/>
                    </a:lnTo>
                    <a:lnTo>
                      <a:pt x="99" y="76"/>
                    </a:lnTo>
                    <a:lnTo>
                      <a:pt x="121" y="110"/>
                    </a:lnTo>
                    <a:lnTo>
                      <a:pt x="99" y="110"/>
                    </a:lnTo>
                    <a:lnTo>
                      <a:pt x="87" y="85"/>
                    </a:lnTo>
                    <a:lnTo>
                      <a:pt x="73" y="110"/>
                    </a:lnTo>
                    <a:lnTo>
                      <a:pt x="53" y="110"/>
                    </a:lnTo>
                    <a:lnTo>
                      <a:pt x="76" y="74"/>
                    </a:lnTo>
                    <a:lnTo>
                      <a:pt x="56" y="43"/>
                    </a:lnTo>
                    <a:lnTo>
                      <a:pt x="76" y="43"/>
                    </a:lnTo>
                    <a:lnTo>
                      <a:pt x="76" y="45"/>
                    </a:lnTo>
                    <a:close/>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77" name="Freeform 166"/>
              <p:cNvSpPr>
                <a:spLocks noChangeArrowheads="1"/>
              </p:cNvSpPr>
              <p:nvPr/>
            </p:nvSpPr>
            <p:spPr bwMode="auto">
              <a:xfrm>
                <a:off x="1836738" y="4603750"/>
                <a:ext cx="55562" cy="58738"/>
              </a:xfrm>
              <a:custGeom>
                <a:avLst/>
                <a:gdLst>
                  <a:gd name="T0" fmla="*/ 77 w 156"/>
                  <a:gd name="T1" fmla="*/ 161 h 162"/>
                  <a:gd name="T2" fmla="*/ 0 w 156"/>
                  <a:gd name="T3" fmla="*/ 161 h 162"/>
                  <a:gd name="T4" fmla="*/ 0 w 156"/>
                  <a:gd name="T5" fmla="*/ 0 h 162"/>
                  <a:gd name="T6" fmla="*/ 155 w 156"/>
                  <a:gd name="T7" fmla="*/ 0 h 162"/>
                  <a:gd name="T8" fmla="*/ 155 w 156"/>
                  <a:gd name="T9" fmla="*/ 161 h 162"/>
                  <a:gd name="T10" fmla="*/ 77 w 156"/>
                  <a:gd name="T11" fmla="*/ 161 h 162"/>
                </a:gdLst>
                <a:ahLst/>
                <a:cxnLst>
                  <a:cxn ang="0">
                    <a:pos x="T0" y="T1"/>
                  </a:cxn>
                  <a:cxn ang="0">
                    <a:pos x="T2" y="T3"/>
                  </a:cxn>
                  <a:cxn ang="0">
                    <a:pos x="T4" y="T5"/>
                  </a:cxn>
                  <a:cxn ang="0">
                    <a:pos x="T6" y="T7"/>
                  </a:cxn>
                  <a:cxn ang="0">
                    <a:pos x="T8" y="T9"/>
                  </a:cxn>
                  <a:cxn ang="0">
                    <a:pos x="T10" y="T11"/>
                  </a:cxn>
                </a:cxnLst>
                <a:rect l="0" t="0" r="r" b="b"/>
                <a:pathLst>
                  <a:path w="156" h="162">
                    <a:moveTo>
                      <a:pt x="77" y="161"/>
                    </a:moveTo>
                    <a:lnTo>
                      <a:pt x="0" y="161"/>
                    </a:lnTo>
                    <a:lnTo>
                      <a:pt x="0" y="0"/>
                    </a:lnTo>
                    <a:lnTo>
                      <a:pt x="155" y="0"/>
                    </a:lnTo>
                    <a:lnTo>
                      <a:pt x="155" y="161"/>
                    </a:lnTo>
                    <a:lnTo>
                      <a:pt x="77" y="161"/>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865" name="Rectangle 864"/>
            <p:cNvSpPr/>
            <p:nvPr/>
          </p:nvSpPr>
          <p:spPr>
            <a:xfrm>
              <a:off x="2540097" y="2103309"/>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p>
          </p:txBody>
        </p:sp>
      </p:grpSp>
      <p:grpSp>
        <p:nvGrpSpPr>
          <p:cNvPr id="878" name="Group 877"/>
          <p:cNvGrpSpPr/>
          <p:nvPr/>
        </p:nvGrpSpPr>
        <p:grpSpPr>
          <a:xfrm>
            <a:off x="6601440" y="4662506"/>
            <a:ext cx="475202" cy="441936"/>
            <a:chOff x="4198441" y="2095219"/>
            <a:chExt cx="639069" cy="695710"/>
          </a:xfrm>
        </p:grpSpPr>
        <p:grpSp>
          <p:nvGrpSpPr>
            <p:cNvPr id="879" name="Group 878"/>
            <p:cNvGrpSpPr/>
            <p:nvPr/>
          </p:nvGrpSpPr>
          <p:grpSpPr>
            <a:xfrm>
              <a:off x="4324477" y="2186450"/>
              <a:ext cx="386997" cy="513249"/>
              <a:chOff x="3302000" y="4402138"/>
              <a:chExt cx="223838" cy="296862"/>
            </a:xfrm>
            <a:solidFill>
              <a:srgbClr val="F80000"/>
            </a:solidFill>
          </p:grpSpPr>
          <p:sp>
            <p:nvSpPr>
              <p:cNvPr id="881" name="Freeform 53"/>
              <p:cNvSpPr>
                <a:spLocks noChangeArrowheads="1"/>
              </p:cNvSpPr>
              <p:nvPr/>
            </p:nvSpPr>
            <p:spPr bwMode="auto">
              <a:xfrm>
                <a:off x="3302000" y="4402138"/>
                <a:ext cx="223838" cy="296862"/>
              </a:xfrm>
              <a:custGeom>
                <a:avLst/>
                <a:gdLst>
                  <a:gd name="T0" fmla="*/ 310 w 622"/>
                  <a:gd name="T1" fmla="*/ 0 h 825"/>
                  <a:gd name="T2" fmla="*/ 0 w 622"/>
                  <a:gd name="T3" fmla="*/ 132 h 825"/>
                  <a:gd name="T4" fmla="*/ 0 w 622"/>
                  <a:gd name="T5" fmla="*/ 426 h 825"/>
                  <a:gd name="T6" fmla="*/ 0 w 622"/>
                  <a:gd name="T7" fmla="*/ 426 h 825"/>
                  <a:gd name="T8" fmla="*/ 310 w 622"/>
                  <a:gd name="T9" fmla="*/ 824 h 825"/>
                  <a:gd name="T10" fmla="*/ 621 w 622"/>
                  <a:gd name="T11" fmla="*/ 426 h 825"/>
                  <a:gd name="T12" fmla="*/ 621 w 622"/>
                  <a:gd name="T13" fmla="*/ 426 h 825"/>
                  <a:gd name="T14" fmla="*/ 621 w 622"/>
                  <a:gd name="T15" fmla="*/ 132 h 825"/>
                  <a:gd name="T16" fmla="*/ 310 w 622"/>
                  <a:gd name="T17" fmla="*/ 0 h 825"/>
                  <a:gd name="T18" fmla="*/ 364 w 622"/>
                  <a:gd name="T19" fmla="*/ 539 h 825"/>
                  <a:gd name="T20" fmla="*/ 141 w 622"/>
                  <a:gd name="T21" fmla="*/ 539 h 825"/>
                  <a:gd name="T22" fmla="*/ 141 w 622"/>
                  <a:gd name="T23" fmla="*/ 508 h 825"/>
                  <a:gd name="T24" fmla="*/ 364 w 622"/>
                  <a:gd name="T25" fmla="*/ 508 h 825"/>
                  <a:gd name="T26" fmla="*/ 364 w 622"/>
                  <a:gd name="T27" fmla="*/ 539 h 825"/>
                  <a:gd name="T28" fmla="*/ 364 w 622"/>
                  <a:gd name="T29" fmla="*/ 417 h 825"/>
                  <a:gd name="T30" fmla="*/ 141 w 622"/>
                  <a:gd name="T31" fmla="*/ 417 h 825"/>
                  <a:gd name="T32" fmla="*/ 141 w 622"/>
                  <a:gd name="T33" fmla="*/ 386 h 825"/>
                  <a:gd name="T34" fmla="*/ 364 w 622"/>
                  <a:gd name="T35" fmla="*/ 386 h 825"/>
                  <a:gd name="T36" fmla="*/ 364 w 622"/>
                  <a:gd name="T37" fmla="*/ 417 h 825"/>
                  <a:gd name="T38" fmla="*/ 364 w 622"/>
                  <a:gd name="T39" fmla="*/ 290 h 825"/>
                  <a:gd name="T40" fmla="*/ 141 w 622"/>
                  <a:gd name="T41" fmla="*/ 290 h 825"/>
                  <a:gd name="T42" fmla="*/ 141 w 622"/>
                  <a:gd name="T43" fmla="*/ 259 h 825"/>
                  <a:gd name="T44" fmla="*/ 364 w 622"/>
                  <a:gd name="T45" fmla="*/ 259 h 825"/>
                  <a:gd name="T46" fmla="*/ 364 w 622"/>
                  <a:gd name="T47" fmla="*/ 290 h 825"/>
                  <a:gd name="T48" fmla="*/ 497 w 622"/>
                  <a:gd name="T49" fmla="*/ 496 h 825"/>
                  <a:gd name="T50" fmla="*/ 443 w 622"/>
                  <a:gd name="T51" fmla="*/ 550 h 825"/>
                  <a:gd name="T52" fmla="*/ 409 w 622"/>
                  <a:gd name="T53" fmla="*/ 516 h 825"/>
                  <a:gd name="T54" fmla="*/ 409 w 622"/>
                  <a:gd name="T55" fmla="*/ 502 h 825"/>
                  <a:gd name="T56" fmla="*/ 423 w 622"/>
                  <a:gd name="T57" fmla="*/ 502 h 825"/>
                  <a:gd name="T58" fmla="*/ 443 w 622"/>
                  <a:gd name="T59" fmla="*/ 522 h 825"/>
                  <a:gd name="T60" fmla="*/ 483 w 622"/>
                  <a:gd name="T61" fmla="*/ 482 h 825"/>
                  <a:gd name="T62" fmla="*/ 497 w 622"/>
                  <a:gd name="T63" fmla="*/ 482 h 825"/>
                  <a:gd name="T64" fmla="*/ 497 w 622"/>
                  <a:gd name="T65" fmla="*/ 496 h 825"/>
                  <a:gd name="T66" fmla="*/ 421 w 622"/>
                  <a:gd name="T67" fmla="*/ 375 h 825"/>
                  <a:gd name="T68" fmla="*/ 421 w 622"/>
                  <a:gd name="T69" fmla="*/ 361 h 825"/>
                  <a:gd name="T70" fmla="*/ 435 w 622"/>
                  <a:gd name="T71" fmla="*/ 361 h 825"/>
                  <a:gd name="T72" fmla="*/ 454 w 622"/>
                  <a:gd name="T73" fmla="*/ 381 h 825"/>
                  <a:gd name="T74" fmla="*/ 474 w 622"/>
                  <a:gd name="T75" fmla="*/ 361 h 825"/>
                  <a:gd name="T76" fmla="*/ 488 w 622"/>
                  <a:gd name="T77" fmla="*/ 361 h 825"/>
                  <a:gd name="T78" fmla="*/ 488 w 622"/>
                  <a:gd name="T79" fmla="*/ 375 h 825"/>
                  <a:gd name="T80" fmla="*/ 468 w 622"/>
                  <a:gd name="T81" fmla="*/ 395 h 825"/>
                  <a:gd name="T82" fmla="*/ 488 w 622"/>
                  <a:gd name="T83" fmla="*/ 415 h 825"/>
                  <a:gd name="T84" fmla="*/ 488 w 622"/>
                  <a:gd name="T85" fmla="*/ 429 h 825"/>
                  <a:gd name="T86" fmla="*/ 480 w 622"/>
                  <a:gd name="T87" fmla="*/ 431 h 825"/>
                  <a:gd name="T88" fmla="*/ 471 w 622"/>
                  <a:gd name="T89" fmla="*/ 429 h 825"/>
                  <a:gd name="T90" fmla="*/ 452 w 622"/>
                  <a:gd name="T91" fmla="*/ 409 h 825"/>
                  <a:gd name="T92" fmla="*/ 432 w 622"/>
                  <a:gd name="T93" fmla="*/ 429 h 825"/>
                  <a:gd name="T94" fmla="*/ 423 w 622"/>
                  <a:gd name="T95" fmla="*/ 431 h 825"/>
                  <a:gd name="T96" fmla="*/ 415 w 622"/>
                  <a:gd name="T97" fmla="*/ 429 h 825"/>
                  <a:gd name="T98" fmla="*/ 415 w 622"/>
                  <a:gd name="T99" fmla="*/ 415 h 825"/>
                  <a:gd name="T100" fmla="*/ 435 w 622"/>
                  <a:gd name="T101" fmla="*/ 395 h 825"/>
                  <a:gd name="T102" fmla="*/ 421 w 622"/>
                  <a:gd name="T103" fmla="*/ 375 h 825"/>
                  <a:gd name="T104" fmla="*/ 500 w 622"/>
                  <a:gd name="T105" fmla="*/ 256 h 825"/>
                  <a:gd name="T106" fmla="*/ 446 w 622"/>
                  <a:gd name="T107" fmla="*/ 310 h 825"/>
                  <a:gd name="T108" fmla="*/ 412 w 622"/>
                  <a:gd name="T109" fmla="*/ 276 h 825"/>
                  <a:gd name="T110" fmla="*/ 412 w 622"/>
                  <a:gd name="T111" fmla="*/ 262 h 825"/>
                  <a:gd name="T112" fmla="*/ 426 w 622"/>
                  <a:gd name="T113" fmla="*/ 262 h 825"/>
                  <a:gd name="T114" fmla="*/ 446 w 622"/>
                  <a:gd name="T115" fmla="*/ 282 h 825"/>
                  <a:gd name="T116" fmla="*/ 485 w 622"/>
                  <a:gd name="T117" fmla="*/ 242 h 825"/>
                  <a:gd name="T118" fmla="*/ 500 w 622"/>
                  <a:gd name="T119" fmla="*/ 242 h 825"/>
                  <a:gd name="T120" fmla="*/ 500 w 622"/>
                  <a:gd name="T121" fmla="*/ 256 h 8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22" h="825">
                    <a:moveTo>
                      <a:pt x="310" y="0"/>
                    </a:moveTo>
                    <a:lnTo>
                      <a:pt x="0" y="132"/>
                    </a:lnTo>
                    <a:lnTo>
                      <a:pt x="0" y="426"/>
                    </a:lnTo>
                    <a:lnTo>
                      <a:pt x="0" y="426"/>
                    </a:lnTo>
                    <a:cubicBezTo>
                      <a:pt x="8" y="589"/>
                      <a:pt x="130" y="733"/>
                      <a:pt x="310" y="824"/>
                    </a:cubicBezTo>
                    <a:cubicBezTo>
                      <a:pt x="491" y="733"/>
                      <a:pt x="610" y="589"/>
                      <a:pt x="621" y="426"/>
                    </a:cubicBezTo>
                    <a:lnTo>
                      <a:pt x="621" y="426"/>
                    </a:lnTo>
                    <a:lnTo>
                      <a:pt x="621" y="132"/>
                    </a:lnTo>
                    <a:lnTo>
                      <a:pt x="310" y="0"/>
                    </a:lnTo>
                    <a:close/>
                    <a:moveTo>
                      <a:pt x="364" y="539"/>
                    </a:moveTo>
                    <a:lnTo>
                      <a:pt x="141" y="539"/>
                    </a:lnTo>
                    <a:lnTo>
                      <a:pt x="141" y="508"/>
                    </a:lnTo>
                    <a:lnTo>
                      <a:pt x="364" y="508"/>
                    </a:lnTo>
                    <a:lnTo>
                      <a:pt x="364" y="539"/>
                    </a:lnTo>
                    <a:close/>
                    <a:moveTo>
                      <a:pt x="364" y="417"/>
                    </a:moveTo>
                    <a:lnTo>
                      <a:pt x="141" y="417"/>
                    </a:lnTo>
                    <a:lnTo>
                      <a:pt x="141" y="386"/>
                    </a:lnTo>
                    <a:lnTo>
                      <a:pt x="364" y="386"/>
                    </a:lnTo>
                    <a:lnTo>
                      <a:pt x="364" y="417"/>
                    </a:lnTo>
                    <a:close/>
                    <a:moveTo>
                      <a:pt x="364" y="290"/>
                    </a:moveTo>
                    <a:lnTo>
                      <a:pt x="141" y="290"/>
                    </a:lnTo>
                    <a:lnTo>
                      <a:pt x="141" y="259"/>
                    </a:lnTo>
                    <a:lnTo>
                      <a:pt x="364" y="259"/>
                    </a:lnTo>
                    <a:lnTo>
                      <a:pt x="364" y="290"/>
                    </a:lnTo>
                    <a:close/>
                    <a:moveTo>
                      <a:pt x="497" y="496"/>
                    </a:moveTo>
                    <a:lnTo>
                      <a:pt x="443" y="550"/>
                    </a:lnTo>
                    <a:lnTo>
                      <a:pt x="409" y="516"/>
                    </a:lnTo>
                    <a:cubicBezTo>
                      <a:pt x="406" y="513"/>
                      <a:pt x="406" y="505"/>
                      <a:pt x="409" y="502"/>
                    </a:cubicBezTo>
                    <a:cubicBezTo>
                      <a:pt x="412" y="499"/>
                      <a:pt x="421" y="499"/>
                      <a:pt x="423" y="502"/>
                    </a:cubicBezTo>
                    <a:lnTo>
                      <a:pt x="443" y="522"/>
                    </a:lnTo>
                    <a:lnTo>
                      <a:pt x="483" y="482"/>
                    </a:lnTo>
                    <a:cubicBezTo>
                      <a:pt x="485" y="479"/>
                      <a:pt x="494" y="479"/>
                      <a:pt x="497" y="482"/>
                    </a:cubicBezTo>
                    <a:cubicBezTo>
                      <a:pt x="502" y="485"/>
                      <a:pt x="502" y="494"/>
                      <a:pt x="497" y="496"/>
                    </a:cubicBezTo>
                    <a:close/>
                    <a:moveTo>
                      <a:pt x="421" y="375"/>
                    </a:moveTo>
                    <a:cubicBezTo>
                      <a:pt x="418" y="372"/>
                      <a:pt x="418" y="364"/>
                      <a:pt x="421" y="361"/>
                    </a:cubicBezTo>
                    <a:cubicBezTo>
                      <a:pt x="423" y="358"/>
                      <a:pt x="432" y="358"/>
                      <a:pt x="435" y="361"/>
                    </a:cubicBezTo>
                    <a:lnTo>
                      <a:pt x="454" y="381"/>
                    </a:lnTo>
                    <a:lnTo>
                      <a:pt x="474" y="361"/>
                    </a:lnTo>
                    <a:cubicBezTo>
                      <a:pt x="477" y="358"/>
                      <a:pt x="485" y="358"/>
                      <a:pt x="488" y="361"/>
                    </a:cubicBezTo>
                    <a:cubicBezTo>
                      <a:pt x="491" y="364"/>
                      <a:pt x="491" y="372"/>
                      <a:pt x="488" y="375"/>
                    </a:cubicBezTo>
                    <a:lnTo>
                      <a:pt x="468" y="395"/>
                    </a:lnTo>
                    <a:lnTo>
                      <a:pt x="488" y="415"/>
                    </a:lnTo>
                    <a:cubicBezTo>
                      <a:pt x="491" y="417"/>
                      <a:pt x="491" y="427"/>
                      <a:pt x="488" y="429"/>
                    </a:cubicBezTo>
                    <a:cubicBezTo>
                      <a:pt x="485" y="432"/>
                      <a:pt x="483" y="431"/>
                      <a:pt x="480" y="431"/>
                    </a:cubicBezTo>
                    <a:cubicBezTo>
                      <a:pt x="477" y="431"/>
                      <a:pt x="474" y="431"/>
                      <a:pt x="471" y="429"/>
                    </a:cubicBezTo>
                    <a:lnTo>
                      <a:pt x="452" y="409"/>
                    </a:lnTo>
                    <a:lnTo>
                      <a:pt x="432" y="429"/>
                    </a:lnTo>
                    <a:cubicBezTo>
                      <a:pt x="429" y="431"/>
                      <a:pt x="426" y="431"/>
                      <a:pt x="423" y="431"/>
                    </a:cubicBezTo>
                    <a:cubicBezTo>
                      <a:pt x="421" y="431"/>
                      <a:pt x="418" y="431"/>
                      <a:pt x="415" y="429"/>
                    </a:cubicBezTo>
                    <a:cubicBezTo>
                      <a:pt x="412" y="426"/>
                      <a:pt x="412" y="417"/>
                      <a:pt x="415" y="415"/>
                    </a:cubicBezTo>
                    <a:lnTo>
                      <a:pt x="435" y="395"/>
                    </a:lnTo>
                    <a:lnTo>
                      <a:pt x="421" y="375"/>
                    </a:lnTo>
                    <a:close/>
                    <a:moveTo>
                      <a:pt x="500" y="256"/>
                    </a:moveTo>
                    <a:lnTo>
                      <a:pt x="446" y="310"/>
                    </a:lnTo>
                    <a:lnTo>
                      <a:pt x="412" y="276"/>
                    </a:lnTo>
                    <a:cubicBezTo>
                      <a:pt x="409" y="273"/>
                      <a:pt x="409" y="265"/>
                      <a:pt x="412" y="262"/>
                    </a:cubicBezTo>
                    <a:cubicBezTo>
                      <a:pt x="415" y="259"/>
                      <a:pt x="423" y="259"/>
                      <a:pt x="426" y="262"/>
                    </a:cubicBezTo>
                    <a:lnTo>
                      <a:pt x="446" y="282"/>
                    </a:lnTo>
                    <a:lnTo>
                      <a:pt x="485" y="242"/>
                    </a:lnTo>
                    <a:cubicBezTo>
                      <a:pt x="488" y="240"/>
                      <a:pt x="497" y="240"/>
                      <a:pt x="500" y="242"/>
                    </a:cubicBezTo>
                    <a:cubicBezTo>
                      <a:pt x="502" y="248"/>
                      <a:pt x="502" y="254"/>
                      <a:pt x="500" y="256"/>
                    </a:cubicBezTo>
                    <a:close/>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82" name="Freeform 191"/>
              <p:cNvSpPr>
                <a:spLocks noChangeArrowheads="1"/>
              </p:cNvSpPr>
              <p:nvPr/>
            </p:nvSpPr>
            <p:spPr bwMode="auto">
              <a:xfrm>
                <a:off x="3302000" y="4402138"/>
                <a:ext cx="223838" cy="296862"/>
              </a:xfrm>
              <a:custGeom>
                <a:avLst/>
                <a:gdLst>
                  <a:gd name="T0" fmla="*/ 310 w 622"/>
                  <a:gd name="T1" fmla="*/ 0 h 825"/>
                  <a:gd name="T2" fmla="*/ 0 w 622"/>
                  <a:gd name="T3" fmla="*/ 132 h 825"/>
                  <a:gd name="T4" fmla="*/ 0 w 622"/>
                  <a:gd name="T5" fmla="*/ 426 h 825"/>
                  <a:gd name="T6" fmla="*/ 0 w 622"/>
                  <a:gd name="T7" fmla="*/ 426 h 825"/>
                  <a:gd name="T8" fmla="*/ 310 w 622"/>
                  <a:gd name="T9" fmla="*/ 824 h 825"/>
                  <a:gd name="T10" fmla="*/ 621 w 622"/>
                  <a:gd name="T11" fmla="*/ 426 h 825"/>
                  <a:gd name="T12" fmla="*/ 621 w 622"/>
                  <a:gd name="T13" fmla="*/ 426 h 825"/>
                  <a:gd name="T14" fmla="*/ 621 w 622"/>
                  <a:gd name="T15" fmla="*/ 132 h 825"/>
                  <a:gd name="T16" fmla="*/ 310 w 622"/>
                  <a:gd name="T17" fmla="*/ 0 h 825"/>
                  <a:gd name="T18" fmla="*/ 364 w 622"/>
                  <a:gd name="T19" fmla="*/ 539 h 825"/>
                  <a:gd name="T20" fmla="*/ 141 w 622"/>
                  <a:gd name="T21" fmla="*/ 539 h 825"/>
                  <a:gd name="T22" fmla="*/ 141 w 622"/>
                  <a:gd name="T23" fmla="*/ 508 h 825"/>
                  <a:gd name="T24" fmla="*/ 364 w 622"/>
                  <a:gd name="T25" fmla="*/ 508 h 825"/>
                  <a:gd name="T26" fmla="*/ 364 w 622"/>
                  <a:gd name="T27" fmla="*/ 539 h 825"/>
                  <a:gd name="T28" fmla="*/ 364 w 622"/>
                  <a:gd name="T29" fmla="*/ 417 h 825"/>
                  <a:gd name="T30" fmla="*/ 141 w 622"/>
                  <a:gd name="T31" fmla="*/ 417 h 825"/>
                  <a:gd name="T32" fmla="*/ 141 w 622"/>
                  <a:gd name="T33" fmla="*/ 386 h 825"/>
                  <a:gd name="T34" fmla="*/ 364 w 622"/>
                  <a:gd name="T35" fmla="*/ 386 h 825"/>
                  <a:gd name="T36" fmla="*/ 364 w 622"/>
                  <a:gd name="T37" fmla="*/ 417 h 825"/>
                  <a:gd name="T38" fmla="*/ 364 w 622"/>
                  <a:gd name="T39" fmla="*/ 290 h 825"/>
                  <a:gd name="T40" fmla="*/ 141 w 622"/>
                  <a:gd name="T41" fmla="*/ 290 h 825"/>
                  <a:gd name="T42" fmla="*/ 141 w 622"/>
                  <a:gd name="T43" fmla="*/ 259 h 825"/>
                  <a:gd name="T44" fmla="*/ 364 w 622"/>
                  <a:gd name="T45" fmla="*/ 259 h 825"/>
                  <a:gd name="T46" fmla="*/ 364 w 622"/>
                  <a:gd name="T47" fmla="*/ 290 h 825"/>
                  <a:gd name="T48" fmla="*/ 497 w 622"/>
                  <a:gd name="T49" fmla="*/ 496 h 825"/>
                  <a:gd name="T50" fmla="*/ 443 w 622"/>
                  <a:gd name="T51" fmla="*/ 550 h 825"/>
                  <a:gd name="T52" fmla="*/ 409 w 622"/>
                  <a:gd name="T53" fmla="*/ 516 h 825"/>
                  <a:gd name="T54" fmla="*/ 409 w 622"/>
                  <a:gd name="T55" fmla="*/ 502 h 825"/>
                  <a:gd name="T56" fmla="*/ 423 w 622"/>
                  <a:gd name="T57" fmla="*/ 502 h 825"/>
                  <a:gd name="T58" fmla="*/ 443 w 622"/>
                  <a:gd name="T59" fmla="*/ 522 h 825"/>
                  <a:gd name="T60" fmla="*/ 483 w 622"/>
                  <a:gd name="T61" fmla="*/ 482 h 825"/>
                  <a:gd name="T62" fmla="*/ 497 w 622"/>
                  <a:gd name="T63" fmla="*/ 482 h 825"/>
                  <a:gd name="T64" fmla="*/ 497 w 622"/>
                  <a:gd name="T65" fmla="*/ 496 h 825"/>
                  <a:gd name="T66" fmla="*/ 421 w 622"/>
                  <a:gd name="T67" fmla="*/ 375 h 825"/>
                  <a:gd name="T68" fmla="*/ 421 w 622"/>
                  <a:gd name="T69" fmla="*/ 361 h 825"/>
                  <a:gd name="T70" fmla="*/ 435 w 622"/>
                  <a:gd name="T71" fmla="*/ 361 h 825"/>
                  <a:gd name="T72" fmla="*/ 454 w 622"/>
                  <a:gd name="T73" fmla="*/ 381 h 825"/>
                  <a:gd name="T74" fmla="*/ 474 w 622"/>
                  <a:gd name="T75" fmla="*/ 361 h 825"/>
                  <a:gd name="T76" fmla="*/ 488 w 622"/>
                  <a:gd name="T77" fmla="*/ 361 h 825"/>
                  <a:gd name="T78" fmla="*/ 488 w 622"/>
                  <a:gd name="T79" fmla="*/ 375 h 825"/>
                  <a:gd name="T80" fmla="*/ 468 w 622"/>
                  <a:gd name="T81" fmla="*/ 395 h 825"/>
                  <a:gd name="T82" fmla="*/ 488 w 622"/>
                  <a:gd name="T83" fmla="*/ 415 h 825"/>
                  <a:gd name="T84" fmla="*/ 488 w 622"/>
                  <a:gd name="T85" fmla="*/ 429 h 825"/>
                  <a:gd name="T86" fmla="*/ 480 w 622"/>
                  <a:gd name="T87" fmla="*/ 431 h 825"/>
                  <a:gd name="T88" fmla="*/ 471 w 622"/>
                  <a:gd name="T89" fmla="*/ 429 h 825"/>
                  <a:gd name="T90" fmla="*/ 452 w 622"/>
                  <a:gd name="T91" fmla="*/ 409 h 825"/>
                  <a:gd name="T92" fmla="*/ 432 w 622"/>
                  <a:gd name="T93" fmla="*/ 429 h 825"/>
                  <a:gd name="T94" fmla="*/ 423 w 622"/>
                  <a:gd name="T95" fmla="*/ 431 h 825"/>
                  <a:gd name="T96" fmla="*/ 415 w 622"/>
                  <a:gd name="T97" fmla="*/ 429 h 825"/>
                  <a:gd name="T98" fmla="*/ 415 w 622"/>
                  <a:gd name="T99" fmla="*/ 415 h 825"/>
                  <a:gd name="T100" fmla="*/ 435 w 622"/>
                  <a:gd name="T101" fmla="*/ 395 h 825"/>
                  <a:gd name="T102" fmla="*/ 421 w 622"/>
                  <a:gd name="T103" fmla="*/ 375 h 825"/>
                  <a:gd name="T104" fmla="*/ 500 w 622"/>
                  <a:gd name="T105" fmla="*/ 256 h 825"/>
                  <a:gd name="T106" fmla="*/ 446 w 622"/>
                  <a:gd name="T107" fmla="*/ 310 h 825"/>
                  <a:gd name="T108" fmla="*/ 412 w 622"/>
                  <a:gd name="T109" fmla="*/ 276 h 825"/>
                  <a:gd name="T110" fmla="*/ 412 w 622"/>
                  <a:gd name="T111" fmla="*/ 262 h 825"/>
                  <a:gd name="T112" fmla="*/ 426 w 622"/>
                  <a:gd name="T113" fmla="*/ 262 h 825"/>
                  <a:gd name="T114" fmla="*/ 446 w 622"/>
                  <a:gd name="T115" fmla="*/ 282 h 825"/>
                  <a:gd name="T116" fmla="*/ 485 w 622"/>
                  <a:gd name="T117" fmla="*/ 242 h 825"/>
                  <a:gd name="T118" fmla="*/ 500 w 622"/>
                  <a:gd name="T119" fmla="*/ 242 h 825"/>
                  <a:gd name="T120" fmla="*/ 500 w 622"/>
                  <a:gd name="T121" fmla="*/ 256 h 8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22" h="825">
                    <a:moveTo>
                      <a:pt x="310" y="0"/>
                    </a:moveTo>
                    <a:lnTo>
                      <a:pt x="0" y="132"/>
                    </a:lnTo>
                    <a:lnTo>
                      <a:pt x="0" y="426"/>
                    </a:lnTo>
                    <a:lnTo>
                      <a:pt x="0" y="426"/>
                    </a:lnTo>
                    <a:cubicBezTo>
                      <a:pt x="8" y="589"/>
                      <a:pt x="130" y="733"/>
                      <a:pt x="310" y="824"/>
                    </a:cubicBezTo>
                    <a:cubicBezTo>
                      <a:pt x="491" y="733"/>
                      <a:pt x="610" y="589"/>
                      <a:pt x="621" y="426"/>
                    </a:cubicBezTo>
                    <a:lnTo>
                      <a:pt x="621" y="426"/>
                    </a:lnTo>
                    <a:lnTo>
                      <a:pt x="621" y="132"/>
                    </a:lnTo>
                    <a:lnTo>
                      <a:pt x="310" y="0"/>
                    </a:lnTo>
                    <a:close/>
                    <a:moveTo>
                      <a:pt x="364" y="539"/>
                    </a:moveTo>
                    <a:lnTo>
                      <a:pt x="141" y="539"/>
                    </a:lnTo>
                    <a:lnTo>
                      <a:pt x="141" y="508"/>
                    </a:lnTo>
                    <a:lnTo>
                      <a:pt x="364" y="508"/>
                    </a:lnTo>
                    <a:lnTo>
                      <a:pt x="364" y="539"/>
                    </a:lnTo>
                    <a:close/>
                    <a:moveTo>
                      <a:pt x="364" y="417"/>
                    </a:moveTo>
                    <a:lnTo>
                      <a:pt x="141" y="417"/>
                    </a:lnTo>
                    <a:lnTo>
                      <a:pt x="141" y="386"/>
                    </a:lnTo>
                    <a:lnTo>
                      <a:pt x="364" y="386"/>
                    </a:lnTo>
                    <a:lnTo>
                      <a:pt x="364" y="417"/>
                    </a:lnTo>
                    <a:close/>
                    <a:moveTo>
                      <a:pt x="364" y="290"/>
                    </a:moveTo>
                    <a:lnTo>
                      <a:pt x="141" y="290"/>
                    </a:lnTo>
                    <a:lnTo>
                      <a:pt x="141" y="259"/>
                    </a:lnTo>
                    <a:lnTo>
                      <a:pt x="364" y="259"/>
                    </a:lnTo>
                    <a:lnTo>
                      <a:pt x="364" y="290"/>
                    </a:lnTo>
                    <a:close/>
                    <a:moveTo>
                      <a:pt x="497" y="496"/>
                    </a:moveTo>
                    <a:lnTo>
                      <a:pt x="443" y="550"/>
                    </a:lnTo>
                    <a:lnTo>
                      <a:pt x="409" y="516"/>
                    </a:lnTo>
                    <a:cubicBezTo>
                      <a:pt x="406" y="513"/>
                      <a:pt x="406" y="505"/>
                      <a:pt x="409" y="502"/>
                    </a:cubicBezTo>
                    <a:cubicBezTo>
                      <a:pt x="412" y="499"/>
                      <a:pt x="421" y="499"/>
                      <a:pt x="423" y="502"/>
                    </a:cubicBezTo>
                    <a:lnTo>
                      <a:pt x="443" y="522"/>
                    </a:lnTo>
                    <a:lnTo>
                      <a:pt x="483" y="482"/>
                    </a:lnTo>
                    <a:cubicBezTo>
                      <a:pt x="485" y="479"/>
                      <a:pt x="494" y="479"/>
                      <a:pt x="497" y="482"/>
                    </a:cubicBezTo>
                    <a:cubicBezTo>
                      <a:pt x="502" y="485"/>
                      <a:pt x="502" y="494"/>
                      <a:pt x="497" y="496"/>
                    </a:cubicBezTo>
                    <a:close/>
                    <a:moveTo>
                      <a:pt x="421" y="375"/>
                    </a:moveTo>
                    <a:cubicBezTo>
                      <a:pt x="418" y="372"/>
                      <a:pt x="418" y="364"/>
                      <a:pt x="421" y="361"/>
                    </a:cubicBezTo>
                    <a:cubicBezTo>
                      <a:pt x="423" y="358"/>
                      <a:pt x="432" y="358"/>
                      <a:pt x="435" y="361"/>
                    </a:cubicBezTo>
                    <a:lnTo>
                      <a:pt x="454" y="381"/>
                    </a:lnTo>
                    <a:lnTo>
                      <a:pt x="474" y="361"/>
                    </a:lnTo>
                    <a:cubicBezTo>
                      <a:pt x="477" y="358"/>
                      <a:pt x="485" y="358"/>
                      <a:pt x="488" y="361"/>
                    </a:cubicBezTo>
                    <a:cubicBezTo>
                      <a:pt x="491" y="364"/>
                      <a:pt x="491" y="372"/>
                      <a:pt x="488" y="375"/>
                    </a:cubicBezTo>
                    <a:lnTo>
                      <a:pt x="468" y="395"/>
                    </a:lnTo>
                    <a:lnTo>
                      <a:pt x="488" y="415"/>
                    </a:lnTo>
                    <a:cubicBezTo>
                      <a:pt x="491" y="417"/>
                      <a:pt x="491" y="427"/>
                      <a:pt x="488" y="429"/>
                    </a:cubicBezTo>
                    <a:cubicBezTo>
                      <a:pt x="485" y="432"/>
                      <a:pt x="483" y="431"/>
                      <a:pt x="480" y="431"/>
                    </a:cubicBezTo>
                    <a:cubicBezTo>
                      <a:pt x="477" y="431"/>
                      <a:pt x="474" y="431"/>
                      <a:pt x="471" y="429"/>
                    </a:cubicBezTo>
                    <a:lnTo>
                      <a:pt x="452" y="409"/>
                    </a:lnTo>
                    <a:lnTo>
                      <a:pt x="432" y="429"/>
                    </a:lnTo>
                    <a:cubicBezTo>
                      <a:pt x="429" y="431"/>
                      <a:pt x="426" y="431"/>
                      <a:pt x="423" y="431"/>
                    </a:cubicBezTo>
                    <a:cubicBezTo>
                      <a:pt x="421" y="431"/>
                      <a:pt x="418" y="431"/>
                      <a:pt x="415" y="429"/>
                    </a:cubicBezTo>
                    <a:cubicBezTo>
                      <a:pt x="412" y="426"/>
                      <a:pt x="412" y="417"/>
                      <a:pt x="415" y="415"/>
                    </a:cubicBezTo>
                    <a:lnTo>
                      <a:pt x="435" y="395"/>
                    </a:lnTo>
                    <a:lnTo>
                      <a:pt x="421" y="375"/>
                    </a:lnTo>
                    <a:close/>
                    <a:moveTo>
                      <a:pt x="500" y="256"/>
                    </a:moveTo>
                    <a:lnTo>
                      <a:pt x="446" y="310"/>
                    </a:lnTo>
                    <a:lnTo>
                      <a:pt x="412" y="276"/>
                    </a:lnTo>
                    <a:cubicBezTo>
                      <a:pt x="409" y="273"/>
                      <a:pt x="409" y="265"/>
                      <a:pt x="412" y="262"/>
                    </a:cubicBezTo>
                    <a:cubicBezTo>
                      <a:pt x="415" y="259"/>
                      <a:pt x="423" y="259"/>
                      <a:pt x="426" y="262"/>
                    </a:cubicBezTo>
                    <a:lnTo>
                      <a:pt x="446" y="282"/>
                    </a:lnTo>
                    <a:lnTo>
                      <a:pt x="485" y="242"/>
                    </a:lnTo>
                    <a:cubicBezTo>
                      <a:pt x="488" y="240"/>
                      <a:pt x="497" y="240"/>
                      <a:pt x="500" y="242"/>
                    </a:cubicBezTo>
                    <a:cubicBezTo>
                      <a:pt x="502" y="248"/>
                      <a:pt x="502" y="254"/>
                      <a:pt x="500" y="256"/>
                    </a:cubicBezTo>
                    <a:close/>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880" name="Rectangle 879"/>
            <p:cNvSpPr/>
            <p:nvPr/>
          </p:nvSpPr>
          <p:spPr>
            <a:xfrm>
              <a:off x="4198441" y="2095219"/>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p>
          </p:txBody>
        </p:sp>
      </p:grpSp>
      <p:sp>
        <p:nvSpPr>
          <p:cNvPr id="938" name="Text Box 30"/>
          <p:cNvSpPr txBox="1">
            <a:spLocks noChangeArrowheads="1"/>
          </p:cNvSpPr>
          <p:nvPr/>
        </p:nvSpPr>
        <p:spPr bwMode="auto">
          <a:xfrm>
            <a:off x="6112310" y="5079136"/>
            <a:ext cx="381272" cy="246157"/>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a:solidFill>
                  <a:schemeClr val="bg2">
                    <a:lumMod val="10000"/>
                  </a:schemeClr>
                </a:solidFill>
              </a:rPr>
              <a:t>Route Table</a:t>
            </a:r>
            <a:endParaRPr lang="en-US" sz="800" dirty="0">
              <a:solidFill>
                <a:schemeClr val="bg2">
                  <a:lumMod val="10000"/>
                </a:schemeClr>
              </a:solidFill>
            </a:endParaRPr>
          </a:p>
        </p:txBody>
      </p:sp>
      <p:sp>
        <p:nvSpPr>
          <p:cNvPr id="939" name="Text Box 30"/>
          <p:cNvSpPr txBox="1">
            <a:spLocks noChangeArrowheads="1"/>
          </p:cNvSpPr>
          <p:nvPr/>
        </p:nvSpPr>
        <p:spPr bwMode="auto">
          <a:xfrm>
            <a:off x="6646465" y="5068442"/>
            <a:ext cx="381272" cy="246157"/>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solidFill>
                  <a:schemeClr val="bg2">
                    <a:lumMod val="10000"/>
                  </a:schemeClr>
                </a:solidFill>
              </a:rPr>
              <a:t>Security List</a:t>
            </a:r>
          </a:p>
        </p:txBody>
      </p:sp>
      <p:sp>
        <p:nvSpPr>
          <p:cNvPr id="946" name="Text Box 30"/>
          <p:cNvSpPr txBox="1">
            <a:spLocks noChangeArrowheads="1"/>
          </p:cNvSpPr>
          <p:nvPr/>
        </p:nvSpPr>
        <p:spPr bwMode="auto">
          <a:xfrm>
            <a:off x="3457447" y="4073493"/>
            <a:ext cx="640811" cy="369332"/>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solidFill>
                  <a:schemeClr val="bg2">
                    <a:lumMod val="10000"/>
                  </a:schemeClr>
                </a:solidFill>
              </a:rPr>
              <a:t>Dynamic Routable Gateway</a:t>
            </a:r>
          </a:p>
        </p:txBody>
      </p:sp>
      <p:sp>
        <p:nvSpPr>
          <p:cNvPr id="956" name="Text Box 30"/>
          <p:cNvSpPr txBox="1">
            <a:spLocks noChangeArrowheads="1"/>
          </p:cNvSpPr>
          <p:nvPr/>
        </p:nvSpPr>
        <p:spPr bwMode="auto">
          <a:xfrm>
            <a:off x="3467335" y="5157683"/>
            <a:ext cx="640811" cy="246221"/>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solidFill>
                  <a:schemeClr val="bg2">
                    <a:lumMod val="10000"/>
                  </a:schemeClr>
                </a:solidFill>
              </a:rPr>
              <a:t>Internet  Gateway</a:t>
            </a:r>
          </a:p>
        </p:txBody>
      </p:sp>
      <p:cxnSp>
        <p:nvCxnSpPr>
          <p:cNvPr id="959" name="Straight Arrow Connector 958"/>
          <p:cNvCxnSpPr>
            <a:cxnSpLocks/>
          </p:cNvCxnSpPr>
          <p:nvPr/>
        </p:nvCxnSpPr>
        <p:spPr>
          <a:xfrm>
            <a:off x="6622790" y="4087142"/>
            <a:ext cx="899105" cy="0"/>
          </a:xfrm>
          <a:prstGeom prst="straightConnector1">
            <a:avLst/>
          </a:prstGeom>
          <a:ln w="19050">
            <a:solidFill>
              <a:schemeClr val="tx1"/>
            </a:solidFill>
            <a:prstDash val="dash"/>
            <a:miter lim="800000"/>
            <a:headEnd type="none" w="med" len="med"/>
            <a:tailEnd type="triangle" w="med" len="med"/>
          </a:ln>
        </p:spPr>
        <p:style>
          <a:lnRef idx="1">
            <a:schemeClr val="accent1"/>
          </a:lnRef>
          <a:fillRef idx="0">
            <a:schemeClr val="accent1"/>
          </a:fillRef>
          <a:effectRef idx="0">
            <a:schemeClr val="accent1"/>
          </a:effectRef>
          <a:fontRef idx="minor">
            <a:schemeClr val="tx1"/>
          </a:fontRef>
        </p:style>
      </p:cxnSp>
      <p:sp>
        <p:nvSpPr>
          <p:cNvPr id="960" name="TextBox 959">
            <a:extLst/>
          </p:cNvPr>
          <p:cNvSpPr txBox="1"/>
          <p:nvPr/>
        </p:nvSpPr>
        <p:spPr>
          <a:xfrm>
            <a:off x="6444148" y="3922131"/>
            <a:ext cx="626700" cy="139284"/>
          </a:xfrm>
          <a:prstGeom prst="rect">
            <a:avLst/>
          </a:prstGeom>
          <a:noFill/>
        </p:spPr>
        <p:txBody>
          <a:bodyPr wrap="square" lIns="0" tIns="0" rIns="0" bIns="0" rtlCol="0">
            <a:noAutofit/>
          </a:bodyPr>
          <a:lstStyle/>
          <a:p>
            <a:pPr algn="ctr">
              <a:lnSpc>
                <a:spcPct val="90000"/>
              </a:lnSpc>
            </a:pPr>
            <a:r>
              <a:rPr lang="en-US" sz="900">
                <a:solidFill>
                  <a:schemeClr val="bg2">
                    <a:lumMod val="10000"/>
                  </a:schemeClr>
                </a:solidFill>
              </a:rPr>
              <a:t>Data </a:t>
            </a:r>
            <a:r>
              <a:rPr lang="en-US" sz="900" dirty="0">
                <a:solidFill>
                  <a:schemeClr val="bg2">
                    <a:lumMod val="10000"/>
                  </a:schemeClr>
                </a:solidFill>
              </a:rPr>
              <a:t>Guard</a:t>
            </a:r>
            <a:endParaRPr lang="en-US" sz="1050" dirty="0">
              <a:solidFill>
                <a:schemeClr val="bg2">
                  <a:lumMod val="10000"/>
                </a:schemeClr>
              </a:solidFill>
            </a:endParaRPr>
          </a:p>
        </p:txBody>
      </p:sp>
      <p:sp>
        <p:nvSpPr>
          <p:cNvPr id="345" name="Text Box 30"/>
          <p:cNvSpPr txBox="1">
            <a:spLocks noChangeArrowheads="1"/>
          </p:cNvSpPr>
          <p:nvPr/>
        </p:nvSpPr>
        <p:spPr bwMode="auto">
          <a:xfrm>
            <a:off x="5833672" y="4298574"/>
            <a:ext cx="540509" cy="246221"/>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solidFill>
                  <a:schemeClr val="bg2">
                    <a:lumMod val="10000"/>
                  </a:schemeClr>
                </a:solidFill>
              </a:rPr>
              <a:t>Database/ Exadata</a:t>
            </a:r>
          </a:p>
        </p:txBody>
      </p:sp>
      <p:grpSp>
        <p:nvGrpSpPr>
          <p:cNvPr id="273" name="Group 272"/>
          <p:cNvGrpSpPr>
            <a:grpSpLocks noChangeAspect="1"/>
          </p:cNvGrpSpPr>
          <p:nvPr/>
        </p:nvGrpSpPr>
        <p:grpSpPr>
          <a:xfrm>
            <a:off x="5856713" y="3784073"/>
            <a:ext cx="504207" cy="548895"/>
            <a:chOff x="7248176" y="2103309"/>
            <a:chExt cx="639069" cy="695710"/>
          </a:xfrm>
        </p:grpSpPr>
        <p:grpSp>
          <p:nvGrpSpPr>
            <p:cNvPr id="274" name="Group 273"/>
            <p:cNvGrpSpPr/>
            <p:nvPr/>
          </p:nvGrpSpPr>
          <p:grpSpPr>
            <a:xfrm>
              <a:off x="7310016" y="2183827"/>
              <a:ext cx="502281" cy="548163"/>
              <a:chOff x="7310016" y="2183827"/>
              <a:chExt cx="502281" cy="548163"/>
            </a:xfrm>
            <a:solidFill>
              <a:srgbClr val="F80000"/>
            </a:solidFill>
          </p:grpSpPr>
          <p:sp>
            <p:nvSpPr>
              <p:cNvPr id="276" name="Freeform 30"/>
              <p:cNvSpPr>
                <a:spLocks noChangeArrowheads="1"/>
              </p:cNvSpPr>
              <p:nvPr/>
            </p:nvSpPr>
            <p:spPr bwMode="auto">
              <a:xfrm>
                <a:off x="7570816" y="2463945"/>
                <a:ext cx="123156" cy="127986"/>
              </a:xfrm>
              <a:custGeom>
                <a:avLst/>
                <a:gdLst>
                  <a:gd name="T0" fmla="*/ 150 w 227"/>
                  <a:gd name="T1" fmla="*/ 54 h 233"/>
                  <a:gd name="T2" fmla="*/ 173 w 227"/>
                  <a:gd name="T3" fmla="*/ 74 h 233"/>
                  <a:gd name="T4" fmla="*/ 226 w 227"/>
                  <a:gd name="T5" fmla="*/ 74 h 233"/>
                  <a:gd name="T6" fmla="*/ 226 w 227"/>
                  <a:gd name="T7" fmla="*/ 158 h 233"/>
                  <a:gd name="T8" fmla="*/ 173 w 227"/>
                  <a:gd name="T9" fmla="*/ 158 h 233"/>
                  <a:gd name="T10" fmla="*/ 153 w 227"/>
                  <a:gd name="T11" fmla="*/ 178 h 233"/>
                  <a:gd name="T12" fmla="*/ 153 w 227"/>
                  <a:gd name="T13" fmla="*/ 232 h 233"/>
                  <a:gd name="T14" fmla="*/ 0 w 227"/>
                  <a:gd name="T15" fmla="*/ 232 h 233"/>
                  <a:gd name="T16" fmla="*/ 0 w 227"/>
                  <a:gd name="T17" fmla="*/ 74 h 233"/>
                  <a:gd name="T18" fmla="*/ 51 w 227"/>
                  <a:gd name="T19" fmla="*/ 74 h 233"/>
                  <a:gd name="T20" fmla="*/ 71 w 227"/>
                  <a:gd name="T21" fmla="*/ 54 h 233"/>
                  <a:gd name="T22" fmla="*/ 71 w 227"/>
                  <a:gd name="T23" fmla="*/ 0 h 233"/>
                  <a:gd name="T24" fmla="*/ 150 w 227"/>
                  <a:gd name="T25" fmla="*/ 0 h 233"/>
                  <a:gd name="T26" fmla="*/ 150 w 227"/>
                  <a:gd name="T27" fmla="*/ 5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27" h="233">
                    <a:moveTo>
                      <a:pt x="150" y="54"/>
                    </a:moveTo>
                    <a:cubicBezTo>
                      <a:pt x="150" y="65"/>
                      <a:pt x="161" y="74"/>
                      <a:pt x="173" y="74"/>
                    </a:cubicBezTo>
                    <a:lnTo>
                      <a:pt x="226" y="74"/>
                    </a:lnTo>
                    <a:lnTo>
                      <a:pt x="226" y="158"/>
                    </a:lnTo>
                    <a:lnTo>
                      <a:pt x="173" y="158"/>
                    </a:lnTo>
                    <a:cubicBezTo>
                      <a:pt x="161" y="158"/>
                      <a:pt x="153" y="167"/>
                      <a:pt x="153" y="178"/>
                    </a:cubicBezTo>
                    <a:lnTo>
                      <a:pt x="153" y="232"/>
                    </a:lnTo>
                    <a:lnTo>
                      <a:pt x="0" y="232"/>
                    </a:lnTo>
                    <a:lnTo>
                      <a:pt x="0" y="74"/>
                    </a:lnTo>
                    <a:lnTo>
                      <a:pt x="51" y="74"/>
                    </a:lnTo>
                    <a:cubicBezTo>
                      <a:pt x="63" y="74"/>
                      <a:pt x="71" y="65"/>
                      <a:pt x="71" y="54"/>
                    </a:cubicBezTo>
                    <a:lnTo>
                      <a:pt x="71" y="0"/>
                    </a:lnTo>
                    <a:lnTo>
                      <a:pt x="150" y="0"/>
                    </a:lnTo>
                    <a:lnTo>
                      <a:pt x="150" y="54"/>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77" name="Freeform 31"/>
              <p:cNvSpPr>
                <a:spLocks noChangeArrowheads="1"/>
              </p:cNvSpPr>
              <p:nvPr/>
            </p:nvSpPr>
            <p:spPr bwMode="auto">
              <a:xfrm>
                <a:off x="7310016" y="2183827"/>
                <a:ext cx="502281" cy="548163"/>
              </a:xfrm>
              <a:custGeom>
                <a:avLst/>
                <a:gdLst>
                  <a:gd name="T0" fmla="*/ 918 w 919"/>
                  <a:gd name="T1" fmla="*/ 51 h 1003"/>
                  <a:gd name="T2" fmla="*/ 867 w 919"/>
                  <a:gd name="T3" fmla="*/ 1002 h 1003"/>
                  <a:gd name="T4" fmla="*/ 0 w 919"/>
                  <a:gd name="T5" fmla="*/ 951 h 1003"/>
                  <a:gd name="T6" fmla="*/ 51 w 919"/>
                  <a:gd name="T7" fmla="*/ 0 h 1003"/>
                  <a:gd name="T8" fmla="*/ 799 w 919"/>
                  <a:gd name="T9" fmla="*/ 567 h 1003"/>
                  <a:gd name="T10" fmla="*/ 793 w 919"/>
                  <a:gd name="T11" fmla="*/ 432 h 1003"/>
                  <a:gd name="T12" fmla="*/ 641 w 919"/>
                  <a:gd name="T13" fmla="*/ 412 h 1003"/>
                  <a:gd name="T14" fmla="*/ 621 w 919"/>
                  <a:gd name="T15" fmla="*/ 485 h 1003"/>
                  <a:gd name="T16" fmla="*/ 542 w 919"/>
                  <a:gd name="T17" fmla="*/ 432 h 1003"/>
                  <a:gd name="T18" fmla="*/ 472 w 919"/>
                  <a:gd name="T19" fmla="*/ 412 h 1003"/>
                  <a:gd name="T20" fmla="*/ 525 w 919"/>
                  <a:gd name="T21" fmla="*/ 327 h 1003"/>
                  <a:gd name="T22" fmla="*/ 545 w 919"/>
                  <a:gd name="T23" fmla="*/ 175 h 1003"/>
                  <a:gd name="T24" fmla="*/ 393 w 919"/>
                  <a:gd name="T25" fmla="*/ 155 h 1003"/>
                  <a:gd name="T26" fmla="*/ 373 w 919"/>
                  <a:gd name="T27" fmla="*/ 307 h 1003"/>
                  <a:gd name="T28" fmla="*/ 443 w 919"/>
                  <a:gd name="T29" fmla="*/ 327 h 1003"/>
                  <a:gd name="T30" fmla="*/ 390 w 919"/>
                  <a:gd name="T31" fmla="*/ 412 h 1003"/>
                  <a:gd name="T32" fmla="*/ 370 w 919"/>
                  <a:gd name="T33" fmla="*/ 485 h 1003"/>
                  <a:gd name="T34" fmla="*/ 291 w 919"/>
                  <a:gd name="T35" fmla="*/ 432 h 1003"/>
                  <a:gd name="T36" fmla="*/ 139 w 919"/>
                  <a:gd name="T37" fmla="*/ 412 h 1003"/>
                  <a:gd name="T38" fmla="*/ 119 w 919"/>
                  <a:gd name="T39" fmla="*/ 564 h 1003"/>
                  <a:gd name="T40" fmla="*/ 192 w 919"/>
                  <a:gd name="T41" fmla="*/ 584 h 1003"/>
                  <a:gd name="T42" fmla="*/ 139 w 919"/>
                  <a:gd name="T43" fmla="*/ 669 h 1003"/>
                  <a:gd name="T44" fmla="*/ 119 w 919"/>
                  <a:gd name="T45" fmla="*/ 821 h 1003"/>
                  <a:gd name="T46" fmla="*/ 274 w 919"/>
                  <a:gd name="T47" fmla="*/ 841 h 1003"/>
                  <a:gd name="T48" fmla="*/ 294 w 919"/>
                  <a:gd name="T49" fmla="*/ 688 h 1003"/>
                  <a:gd name="T50" fmla="*/ 220 w 919"/>
                  <a:gd name="T51" fmla="*/ 669 h 1003"/>
                  <a:gd name="T52" fmla="*/ 274 w 919"/>
                  <a:gd name="T53" fmla="*/ 584 h 1003"/>
                  <a:gd name="T54" fmla="*/ 294 w 919"/>
                  <a:gd name="T55" fmla="*/ 511 h 1003"/>
                  <a:gd name="T56" fmla="*/ 373 w 919"/>
                  <a:gd name="T57" fmla="*/ 564 h 1003"/>
                  <a:gd name="T58" fmla="*/ 446 w 919"/>
                  <a:gd name="T59" fmla="*/ 584 h 1003"/>
                  <a:gd name="T60" fmla="*/ 627 w 919"/>
                  <a:gd name="T61" fmla="*/ 770 h 1003"/>
                  <a:gd name="T62" fmla="*/ 647 w 919"/>
                  <a:gd name="T63" fmla="*/ 844 h 1003"/>
                  <a:gd name="T64" fmla="*/ 799 w 919"/>
                  <a:gd name="T65" fmla="*/ 824 h 1003"/>
                  <a:gd name="T66" fmla="*/ 779 w 919"/>
                  <a:gd name="T67" fmla="*/ 671 h 1003"/>
                  <a:gd name="T68" fmla="*/ 726 w 919"/>
                  <a:gd name="T69" fmla="*/ 587 h 1003"/>
                  <a:gd name="T70" fmla="*/ 799 w 919"/>
                  <a:gd name="T71" fmla="*/ 56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19" h="1003">
                    <a:moveTo>
                      <a:pt x="867" y="0"/>
                    </a:moveTo>
                    <a:cubicBezTo>
                      <a:pt x="895" y="0"/>
                      <a:pt x="918" y="22"/>
                      <a:pt x="918" y="51"/>
                    </a:cubicBezTo>
                    <a:lnTo>
                      <a:pt x="918" y="951"/>
                    </a:lnTo>
                    <a:cubicBezTo>
                      <a:pt x="918" y="979"/>
                      <a:pt x="895" y="1002"/>
                      <a:pt x="867" y="1002"/>
                    </a:cubicBezTo>
                    <a:lnTo>
                      <a:pt x="51" y="1002"/>
                    </a:lnTo>
                    <a:cubicBezTo>
                      <a:pt x="23" y="1002"/>
                      <a:pt x="0" y="979"/>
                      <a:pt x="0" y="951"/>
                    </a:cubicBezTo>
                    <a:lnTo>
                      <a:pt x="0" y="51"/>
                    </a:lnTo>
                    <a:cubicBezTo>
                      <a:pt x="0" y="22"/>
                      <a:pt x="23" y="0"/>
                      <a:pt x="51" y="0"/>
                    </a:cubicBezTo>
                    <a:lnTo>
                      <a:pt x="867" y="0"/>
                    </a:lnTo>
                    <a:close/>
                    <a:moveTo>
                      <a:pt x="799" y="567"/>
                    </a:moveTo>
                    <a:lnTo>
                      <a:pt x="793" y="567"/>
                    </a:lnTo>
                    <a:lnTo>
                      <a:pt x="793" y="432"/>
                    </a:lnTo>
                    <a:cubicBezTo>
                      <a:pt x="793" y="420"/>
                      <a:pt x="785" y="412"/>
                      <a:pt x="774" y="412"/>
                    </a:cubicBezTo>
                    <a:lnTo>
                      <a:pt x="641" y="412"/>
                    </a:lnTo>
                    <a:cubicBezTo>
                      <a:pt x="630" y="412"/>
                      <a:pt x="621" y="420"/>
                      <a:pt x="621" y="432"/>
                    </a:cubicBezTo>
                    <a:lnTo>
                      <a:pt x="621" y="485"/>
                    </a:lnTo>
                    <a:lnTo>
                      <a:pt x="542" y="485"/>
                    </a:lnTo>
                    <a:lnTo>
                      <a:pt x="542" y="432"/>
                    </a:lnTo>
                    <a:cubicBezTo>
                      <a:pt x="542" y="420"/>
                      <a:pt x="534" y="412"/>
                      <a:pt x="522" y="412"/>
                    </a:cubicBezTo>
                    <a:lnTo>
                      <a:pt x="472" y="412"/>
                    </a:lnTo>
                    <a:lnTo>
                      <a:pt x="472" y="327"/>
                    </a:lnTo>
                    <a:lnTo>
                      <a:pt x="525" y="327"/>
                    </a:lnTo>
                    <a:cubicBezTo>
                      <a:pt x="537" y="327"/>
                      <a:pt x="545" y="319"/>
                      <a:pt x="545" y="307"/>
                    </a:cubicBezTo>
                    <a:lnTo>
                      <a:pt x="545" y="175"/>
                    </a:lnTo>
                    <a:cubicBezTo>
                      <a:pt x="545" y="163"/>
                      <a:pt x="537" y="155"/>
                      <a:pt x="525" y="155"/>
                    </a:cubicBezTo>
                    <a:lnTo>
                      <a:pt x="393" y="155"/>
                    </a:lnTo>
                    <a:cubicBezTo>
                      <a:pt x="381" y="155"/>
                      <a:pt x="373" y="163"/>
                      <a:pt x="373" y="175"/>
                    </a:cubicBezTo>
                    <a:lnTo>
                      <a:pt x="373" y="307"/>
                    </a:lnTo>
                    <a:cubicBezTo>
                      <a:pt x="373" y="319"/>
                      <a:pt x="381" y="327"/>
                      <a:pt x="393" y="327"/>
                    </a:cubicBezTo>
                    <a:lnTo>
                      <a:pt x="443" y="327"/>
                    </a:lnTo>
                    <a:lnTo>
                      <a:pt x="443" y="412"/>
                    </a:lnTo>
                    <a:lnTo>
                      <a:pt x="390" y="412"/>
                    </a:lnTo>
                    <a:cubicBezTo>
                      <a:pt x="378" y="412"/>
                      <a:pt x="370" y="420"/>
                      <a:pt x="370" y="432"/>
                    </a:cubicBezTo>
                    <a:lnTo>
                      <a:pt x="370" y="485"/>
                    </a:lnTo>
                    <a:lnTo>
                      <a:pt x="291" y="485"/>
                    </a:lnTo>
                    <a:lnTo>
                      <a:pt x="291" y="432"/>
                    </a:lnTo>
                    <a:cubicBezTo>
                      <a:pt x="291" y="420"/>
                      <a:pt x="283" y="412"/>
                      <a:pt x="271" y="412"/>
                    </a:cubicBezTo>
                    <a:lnTo>
                      <a:pt x="139" y="412"/>
                    </a:lnTo>
                    <a:cubicBezTo>
                      <a:pt x="127" y="412"/>
                      <a:pt x="119" y="420"/>
                      <a:pt x="119" y="432"/>
                    </a:cubicBezTo>
                    <a:lnTo>
                      <a:pt x="119" y="564"/>
                    </a:lnTo>
                    <a:cubicBezTo>
                      <a:pt x="119" y="575"/>
                      <a:pt x="127" y="584"/>
                      <a:pt x="139" y="584"/>
                    </a:cubicBezTo>
                    <a:lnTo>
                      <a:pt x="192" y="584"/>
                    </a:lnTo>
                    <a:lnTo>
                      <a:pt x="192" y="669"/>
                    </a:lnTo>
                    <a:lnTo>
                      <a:pt x="139" y="669"/>
                    </a:lnTo>
                    <a:cubicBezTo>
                      <a:pt x="127" y="669"/>
                      <a:pt x="119" y="677"/>
                      <a:pt x="119" y="688"/>
                    </a:cubicBezTo>
                    <a:lnTo>
                      <a:pt x="119" y="821"/>
                    </a:lnTo>
                    <a:cubicBezTo>
                      <a:pt x="119" y="832"/>
                      <a:pt x="127" y="841"/>
                      <a:pt x="139" y="841"/>
                    </a:cubicBezTo>
                    <a:lnTo>
                      <a:pt x="274" y="841"/>
                    </a:lnTo>
                    <a:cubicBezTo>
                      <a:pt x="285" y="841"/>
                      <a:pt x="294" y="832"/>
                      <a:pt x="294" y="821"/>
                    </a:cubicBezTo>
                    <a:lnTo>
                      <a:pt x="294" y="688"/>
                    </a:lnTo>
                    <a:cubicBezTo>
                      <a:pt x="294" y="677"/>
                      <a:pt x="285" y="669"/>
                      <a:pt x="274" y="669"/>
                    </a:cubicBezTo>
                    <a:lnTo>
                      <a:pt x="220" y="669"/>
                    </a:lnTo>
                    <a:lnTo>
                      <a:pt x="220" y="584"/>
                    </a:lnTo>
                    <a:lnTo>
                      <a:pt x="274" y="584"/>
                    </a:lnTo>
                    <a:cubicBezTo>
                      <a:pt x="285" y="584"/>
                      <a:pt x="294" y="575"/>
                      <a:pt x="294" y="564"/>
                    </a:cubicBezTo>
                    <a:lnTo>
                      <a:pt x="294" y="511"/>
                    </a:lnTo>
                    <a:lnTo>
                      <a:pt x="373" y="511"/>
                    </a:lnTo>
                    <a:lnTo>
                      <a:pt x="373" y="564"/>
                    </a:lnTo>
                    <a:cubicBezTo>
                      <a:pt x="373" y="575"/>
                      <a:pt x="381" y="584"/>
                      <a:pt x="393" y="584"/>
                    </a:cubicBezTo>
                    <a:lnTo>
                      <a:pt x="446" y="584"/>
                    </a:lnTo>
                    <a:lnTo>
                      <a:pt x="446" y="770"/>
                    </a:lnTo>
                    <a:lnTo>
                      <a:pt x="627" y="770"/>
                    </a:lnTo>
                    <a:lnTo>
                      <a:pt x="627" y="824"/>
                    </a:lnTo>
                    <a:cubicBezTo>
                      <a:pt x="627" y="835"/>
                      <a:pt x="635" y="844"/>
                      <a:pt x="647" y="844"/>
                    </a:cubicBezTo>
                    <a:lnTo>
                      <a:pt x="779" y="844"/>
                    </a:lnTo>
                    <a:cubicBezTo>
                      <a:pt x="791" y="844"/>
                      <a:pt x="799" y="835"/>
                      <a:pt x="799" y="824"/>
                    </a:cubicBezTo>
                    <a:lnTo>
                      <a:pt x="799" y="691"/>
                    </a:lnTo>
                    <a:cubicBezTo>
                      <a:pt x="799" y="680"/>
                      <a:pt x="791" y="671"/>
                      <a:pt x="779" y="671"/>
                    </a:cubicBezTo>
                    <a:lnTo>
                      <a:pt x="726" y="671"/>
                    </a:lnTo>
                    <a:lnTo>
                      <a:pt x="726" y="587"/>
                    </a:lnTo>
                    <a:lnTo>
                      <a:pt x="779" y="587"/>
                    </a:lnTo>
                    <a:cubicBezTo>
                      <a:pt x="791" y="587"/>
                      <a:pt x="799" y="578"/>
                      <a:pt x="799" y="567"/>
                    </a:cubicBez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275" name="Rectangle 274"/>
            <p:cNvSpPr/>
            <p:nvPr/>
          </p:nvSpPr>
          <p:spPr>
            <a:xfrm>
              <a:off x="7248176" y="2103309"/>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grpSp>
      <p:grpSp>
        <p:nvGrpSpPr>
          <p:cNvPr id="3" name="Group 2"/>
          <p:cNvGrpSpPr/>
          <p:nvPr/>
        </p:nvGrpSpPr>
        <p:grpSpPr>
          <a:xfrm>
            <a:off x="7395857" y="2386254"/>
            <a:ext cx="2220278" cy="2344675"/>
            <a:chOff x="9517783" y="1505556"/>
            <a:chExt cx="2220278" cy="2344675"/>
          </a:xfrm>
        </p:grpSpPr>
        <p:sp>
          <p:nvSpPr>
            <p:cNvPr id="387" name="TextBox 386"/>
            <p:cNvSpPr txBox="1"/>
            <p:nvPr/>
          </p:nvSpPr>
          <p:spPr>
            <a:xfrm>
              <a:off x="11050658" y="1505556"/>
              <a:ext cx="687403" cy="2294887"/>
            </a:xfrm>
            <a:prstGeom prst="rect">
              <a:avLst/>
            </a:prstGeom>
            <a:noFill/>
            <a:ln w="19050">
              <a:solidFill>
                <a:schemeClr val="accent3"/>
              </a:solidFill>
              <a:prstDash val="sysDash"/>
            </a:ln>
          </p:spPr>
          <p:txBody>
            <a:bodyPr wrap="square" rtlCol="0">
              <a:noAutofit/>
            </a:bodyPr>
            <a:lstStyle/>
            <a:p>
              <a:pPr algn="r"/>
              <a:r>
                <a:rPr lang="en-US" sz="1000" b="1" dirty="0">
                  <a:solidFill>
                    <a:schemeClr val="bg2">
                      <a:lumMod val="10000"/>
                    </a:schemeClr>
                  </a:solidFill>
                </a:rPr>
                <a:t>Bastion</a:t>
              </a:r>
            </a:p>
          </p:txBody>
        </p:sp>
        <p:sp>
          <p:nvSpPr>
            <p:cNvPr id="388" name="Text Box 30"/>
            <p:cNvSpPr txBox="1">
              <a:spLocks noChangeArrowheads="1"/>
            </p:cNvSpPr>
            <p:nvPr/>
          </p:nvSpPr>
          <p:spPr bwMode="auto">
            <a:xfrm>
              <a:off x="11052577" y="2372963"/>
              <a:ext cx="683563" cy="122033"/>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solidFill>
                    <a:schemeClr val="bg2">
                      <a:lumMod val="10000"/>
                    </a:schemeClr>
                  </a:solidFill>
                </a:rPr>
                <a:t>Bastion Server</a:t>
              </a:r>
            </a:p>
          </p:txBody>
        </p:sp>
        <p:sp>
          <p:nvSpPr>
            <p:cNvPr id="421" name="Rectangle 420"/>
            <p:cNvSpPr/>
            <p:nvPr/>
          </p:nvSpPr>
          <p:spPr>
            <a:xfrm>
              <a:off x="11083347" y="1770406"/>
              <a:ext cx="638737" cy="695348"/>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92" tIns="45696" rIns="91392" bIns="45696" numCol="1" spcCol="0" rtlCol="0" fromWordArt="0" anchor="ctr" anchorCtr="0" forceAA="0" compatLnSpc="1">
              <a:prstTxWarp prst="textNoShape">
                <a:avLst/>
              </a:prstTxWarp>
              <a:noAutofit/>
            </a:bodyPr>
            <a:lstStyle/>
            <a:p>
              <a:pPr algn="ctr">
                <a:lnSpc>
                  <a:spcPct val="90000"/>
                </a:lnSpc>
              </a:pPr>
              <a:endParaRPr lang="en-US" sz="1798">
                <a:solidFill>
                  <a:schemeClr val="bg2">
                    <a:lumMod val="10000"/>
                  </a:schemeClr>
                </a:solidFill>
              </a:endParaRPr>
            </a:p>
          </p:txBody>
        </p:sp>
        <p:sp>
          <p:nvSpPr>
            <p:cNvPr id="390" name="TextBox 389"/>
            <p:cNvSpPr txBox="1"/>
            <p:nvPr/>
          </p:nvSpPr>
          <p:spPr>
            <a:xfrm>
              <a:off x="9517784" y="2706628"/>
              <a:ext cx="1438856" cy="1087669"/>
            </a:xfrm>
            <a:prstGeom prst="rect">
              <a:avLst/>
            </a:prstGeom>
            <a:noFill/>
            <a:ln w="19050">
              <a:solidFill>
                <a:schemeClr val="accent3"/>
              </a:solidFill>
              <a:prstDash val="sysDash"/>
            </a:ln>
          </p:spPr>
          <p:txBody>
            <a:bodyPr wrap="square" rtlCol="0">
              <a:noAutofit/>
            </a:bodyPr>
            <a:lstStyle/>
            <a:p>
              <a:pPr algn="r"/>
              <a:r>
                <a:rPr lang="en-US" sz="1000" b="1" dirty="0">
                  <a:solidFill>
                    <a:schemeClr val="bg2">
                      <a:lumMod val="10000"/>
                    </a:schemeClr>
                  </a:solidFill>
                </a:rPr>
                <a:t>Database Tier</a:t>
              </a:r>
            </a:p>
          </p:txBody>
        </p:sp>
        <p:sp>
          <p:nvSpPr>
            <p:cNvPr id="391" name="TextBox 390"/>
            <p:cNvSpPr txBox="1"/>
            <p:nvPr/>
          </p:nvSpPr>
          <p:spPr>
            <a:xfrm>
              <a:off x="9517783" y="1505944"/>
              <a:ext cx="1438856" cy="1153835"/>
            </a:xfrm>
            <a:prstGeom prst="rect">
              <a:avLst/>
            </a:prstGeom>
            <a:noFill/>
            <a:ln w="19050">
              <a:solidFill>
                <a:schemeClr val="accent3"/>
              </a:solidFill>
              <a:prstDash val="sysDash"/>
            </a:ln>
          </p:spPr>
          <p:txBody>
            <a:bodyPr wrap="square" rtlCol="0">
              <a:noAutofit/>
            </a:bodyPr>
            <a:lstStyle/>
            <a:p>
              <a:pPr algn="r"/>
              <a:r>
                <a:rPr lang="en-US" sz="1000" b="1" dirty="0">
                  <a:solidFill>
                    <a:schemeClr val="bg2">
                      <a:lumMod val="10000"/>
                    </a:schemeClr>
                  </a:solidFill>
                </a:rPr>
                <a:t>Application Tier</a:t>
              </a:r>
            </a:p>
          </p:txBody>
        </p:sp>
        <p:sp>
          <p:nvSpPr>
            <p:cNvPr id="392" name="Line 55"/>
            <p:cNvSpPr>
              <a:spLocks noChangeShapeType="1"/>
            </p:cNvSpPr>
            <p:nvPr/>
          </p:nvSpPr>
          <p:spPr bwMode="auto">
            <a:xfrm flipV="1">
              <a:off x="10930166" y="2024002"/>
              <a:ext cx="153181" cy="0"/>
            </a:xfrm>
            <a:prstGeom prst="line">
              <a:avLst/>
            </a:prstGeom>
            <a:noFill/>
            <a:ln w="12700">
              <a:solidFill>
                <a:schemeClr val="tx1"/>
              </a:solidFill>
              <a:round/>
              <a:headEnd type="oval" w="sm" len="sm"/>
              <a:tailEnd type="oval" w="sm" len="sm"/>
            </a:ln>
            <a:effectLst/>
          </p:spPr>
          <p:txBody>
            <a:bodyPr wrap="square" lIns="92027" tIns="46014" rIns="92027" bIns="46014">
              <a:spAutoFit/>
            </a:bodyPr>
            <a:lstStyle/>
            <a:p>
              <a:pPr>
                <a:defRPr/>
              </a:pPr>
              <a:endParaRPr lang="en-US" sz="1798">
                <a:solidFill>
                  <a:schemeClr val="bg2">
                    <a:lumMod val="10000"/>
                  </a:schemeClr>
                </a:solidFill>
              </a:endParaRPr>
            </a:p>
          </p:txBody>
        </p:sp>
        <p:sp>
          <p:nvSpPr>
            <p:cNvPr id="393" name="Line 55"/>
            <p:cNvSpPr>
              <a:spLocks noChangeShapeType="1"/>
            </p:cNvSpPr>
            <p:nvPr/>
          </p:nvSpPr>
          <p:spPr bwMode="auto">
            <a:xfrm flipV="1">
              <a:off x="10930166" y="3253057"/>
              <a:ext cx="128041" cy="0"/>
            </a:xfrm>
            <a:prstGeom prst="line">
              <a:avLst/>
            </a:prstGeom>
            <a:noFill/>
            <a:ln w="12700">
              <a:solidFill>
                <a:schemeClr val="tx1"/>
              </a:solidFill>
              <a:round/>
              <a:headEnd type="oval" w="sm" len="sm"/>
              <a:tailEnd type="oval" w="sm" len="sm"/>
            </a:ln>
            <a:effectLst/>
          </p:spPr>
          <p:txBody>
            <a:bodyPr wrap="square" lIns="92027" tIns="46014" rIns="92027" bIns="46014">
              <a:spAutoFit/>
            </a:bodyPr>
            <a:lstStyle/>
            <a:p>
              <a:pPr>
                <a:defRPr/>
              </a:pPr>
              <a:endParaRPr lang="en-US" sz="1798">
                <a:solidFill>
                  <a:schemeClr val="bg2">
                    <a:lumMod val="10000"/>
                  </a:schemeClr>
                </a:solidFill>
              </a:endParaRPr>
            </a:p>
          </p:txBody>
        </p:sp>
        <p:sp>
          <p:nvSpPr>
            <p:cNvPr id="394" name="Line 54"/>
            <p:cNvSpPr>
              <a:spLocks noChangeShapeType="1"/>
            </p:cNvSpPr>
            <p:nvPr/>
          </p:nvSpPr>
          <p:spPr bwMode="auto">
            <a:xfrm flipV="1">
              <a:off x="10070815" y="2574551"/>
              <a:ext cx="1" cy="187803"/>
            </a:xfrm>
            <a:prstGeom prst="line">
              <a:avLst/>
            </a:prstGeom>
            <a:noFill/>
            <a:ln w="12700">
              <a:solidFill>
                <a:schemeClr val="tx1"/>
              </a:solidFill>
              <a:round/>
              <a:headEnd type="oval" w="sm" len="sm"/>
              <a:tailEnd type="oval" w="sm" len="sm"/>
            </a:ln>
            <a:effectLst/>
          </p:spPr>
          <p:txBody>
            <a:bodyPr wrap="square" lIns="92027" tIns="46014" rIns="92027" bIns="46014">
              <a:spAutoFit/>
            </a:bodyPr>
            <a:lstStyle/>
            <a:p>
              <a:pPr>
                <a:defRPr/>
              </a:pPr>
              <a:endParaRPr lang="en-US" sz="1600">
                <a:solidFill>
                  <a:schemeClr val="bg2">
                    <a:lumMod val="10000"/>
                  </a:schemeClr>
                </a:solidFill>
              </a:endParaRPr>
            </a:p>
          </p:txBody>
        </p:sp>
        <p:grpSp>
          <p:nvGrpSpPr>
            <p:cNvPr id="397" name="Group 396"/>
            <p:cNvGrpSpPr/>
            <p:nvPr/>
          </p:nvGrpSpPr>
          <p:grpSpPr>
            <a:xfrm>
              <a:off x="9566159" y="1789281"/>
              <a:ext cx="505063" cy="549829"/>
              <a:chOff x="4174173" y="2103309"/>
              <a:chExt cx="639069" cy="695710"/>
            </a:xfrm>
          </p:grpSpPr>
          <p:grpSp>
            <p:nvGrpSpPr>
              <p:cNvPr id="413" name="Group 120"/>
              <p:cNvGrpSpPr/>
              <p:nvPr/>
            </p:nvGrpSpPr>
            <p:grpSpPr>
              <a:xfrm>
                <a:off x="4235962" y="2181412"/>
                <a:ext cx="502281" cy="548163"/>
                <a:chOff x="2505075" y="2108200"/>
                <a:chExt cx="330200" cy="360363"/>
              </a:xfrm>
              <a:solidFill>
                <a:srgbClr val="F80000"/>
              </a:solidFill>
            </p:grpSpPr>
            <p:sp>
              <p:nvSpPr>
                <p:cNvPr id="415" name="Freeform 414"/>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1798">
                    <a:solidFill>
                      <a:schemeClr val="bg2">
                        <a:lumMod val="10000"/>
                      </a:schemeClr>
                    </a:solidFill>
                  </a:endParaRPr>
                </a:p>
              </p:txBody>
            </p:sp>
            <p:sp>
              <p:nvSpPr>
                <p:cNvPr id="416" name="Freeform 415"/>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1798">
                    <a:solidFill>
                      <a:schemeClr val="bg2">
                        <a:lumMod val="10000"/>
                      </a:schemeClr>
                    </a:solidFill>
                  </a:endParaRPr>
                </a:p>
              </p:txBody>
            </p:sp>
          </p:grpSp>
          <p:sp>
            <p:nvSpPr>
              <p:cNvPr id="414" name="Rectangle 413"/>
              <p:cNvSpPr/>
              <p:nvPr/>
            </p:nvSpPr>
            <p:spPr>
              <a:xfrm>
                <a:off x="4174173" y="2103309"/>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92" tIns="45696" rIns="91392" bIns="45696" numCol="1" spcCol="0" rtlCol="0" fromWordArt="0" anchor="ctr" anchorCtr="0" forceAA="0" compatLnSpc="1">
                <a:prstTxWarp prst="textNoShape">
                  <a:avLst/>
                </a:prstTxWarp>
                <a:noAutofit/>
              </a:bodyPr>
              <a:lstStyle/>
              <a:p>
                <a:pPr algn="ctr">
                  <a:lnSpc>
                    <a:spcPct val="90000"/>
                  </a:lnSpc>
                </a:pPr>
                <a:endParaRPr lang="en-US" sz="1798">
                  <a:solidFill>
                    <a:schemeClr val="bg2">
                      <a:lumMod val="10000"/>
                    </a:schemeClr>
                  </a:solidFill>
                </a:endParaRPr>
              </a:p>
            </p:txBody>
          </p:sp>
        </p:grpSp>
        <p:sp>
          <p:nvSpPr>
            <p:cNvPr id="398" name="Text Box 30"/>
            <p:cNvSpPr txBox="1">
              <a:spLocks noChangeArrowheads="1"/>
            </p:cNvSpPr>
            <p:nvPr/>
          </p:nvSpPr>
          <p:spPr bwMode="auto">
            <a:xfrm>
              <a:off x="10177941" y="2305927"/>
              <a:ext cx="540509" cy="246157"/>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solidFill>
                    <a:schemeClr val="bg2">
                      <a:lumMod val="10000"/>
                    </a:schemeClr>
                  </a:solidFill>
                </a:rPr>
                <a:t>Concurrent Mgr. VM</a:t>
              </a:r>
            </a:p>
          </p:txBody>
        </p:sp>
        <p:grpSp>
          <p:nvGrpSpPr>
            <p:cNvPr id="399" name="Group 398"/>
            <p:cNvGrpSpPr/>
            <p:nvPr/>
          </p:nvGrpSpPr>
          <p:grpSpPr>
            <a:xfrm>
              <a:off x="10192612" y="1794369"/>
              <a:ext cx="505063" cy="549829"/>
              <a:chOff x="4174173" y="2103309"/>
              <a:chExt cx="639069" cy="695710"/>
            </a:xfrm>
          </p:grpSpPr>
          <p:grpSp>
            <p:nvGrpSpPr>
              <p:cNvPr id="409" name="Group 120"/>
              <p:cNvGrpSpPr/>
              <p:nvPr/>
            </p:nvGrpSpPr>
            <p:grpSpPr>
              <a:xfrm>
                <a:off x="4235962" y="2181412"/>
                <a:ext cx="502281" cy="548163"/>
                <a:chOff x="2505075" y="2108200"/>
                <a:chExt cx="330200" cy="360363"/>
              </a:xfrm>
              <a:solidFill>
                <a:srgbClr val="F80000"/>
              </a:solidFill>
            </p:grpSpPr>
            <p:sp>
              <p:nvSpPr>
                <p:cNvPr id="411" name="Freeform 410"/>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1798">
                    <a:solidFill>
                      <a:schemeClr val="bg2">
                        <a:lumMod val="10000"/>
                      </a:schemeClr>
                    </a:solidFill>
                  </a:endParaRPr>
                </a:p>
              </p:txBody>
            </p:sp>
            <p:sp>
              <p:nvSpPr>
                <p:cNvPr id="412" name="Freeform 411"/>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1798">
                    <a:solidFill>
                      <a:schemeClr val="bg2">
                        <a:lumMod val="10000"/>
                      </a:schemeClr>
                    </a:solidFill>
                  </a:endParaRPr>
                </a:p>
              </p:txBody>
            </p:sp>
          </p:grpSp>
          <p:sp>
            <p:nvSpPr>
              <p:cNvPr id="410" name="Rectangle 409"/>
              <p:cNvSpPr/>
              <p:nvPr/>
            </p:nvSpPr>
            <p:spPr>
              <a:xfrm>
                <a:off x="4174173" y="2103309"/>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92" tIns="45696" rIns="91392" bIns="45696" numCol="1" spcCol="0" rtlCol="0" fromWordArt="0" anchor="ctr" anchorCtr="0" forceAA="0" compatLnSpc="1">
                <a:prstTxWarp prst="textNoShape">
                  <a:avLst/>
                </a:prstTxWarp>
                <a:noAutofit/>
              </a:bodyPr>
              <a:lstStyle/>
              <a:p>
                <a:pPr algn="ctr">
                  <a:lnSpc>
                    <a:spcPct val="90000"/>
                  </a:lnSpc>
                </a:pPr>
                <a:endParaRPr lang="en-US" sz="1798">
                  <a:solidFill>
                    <a:schemeClr val="bg2">
                      <a:lumMod val="10000"/>
                    </a:schemeClr>
                  </a:solidFill>
                </a:endParaRPr>
              </a:p>
            </p:txBody>
          </p:sp>
        </p:grpSp>
        <p:sp>
          <p:nvSpPr>
            <p:cNvPr id="406" name="Rectangle 405"/>
            <p:cNvSpPr/>
            <p:nvPr/>
          </p:nvSpPr>
          <p:spPr>
            <a:xfrm>
              <a:off x="9781787" y="2976428"/>
              <a:ext cx="521491" cy="571917"/>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92" tIns="45696" rIns="91392" bIns="45696" numCol="1" spcCol="0" rtlCol="0" fromWordArt="0" anchor="ctr" anchorCtr="0" forceAA="0" compatLnSpc="1">
              <a:prstTxWarp prst="textNoShape">
                <a:avLst/>
              </a:prstTxWarp>
              <a:noAutofit/>
            </a:bodyPr>
            <a:lstStyle/>
            <a:p>
              <a:pPr algn="ctr">
                <a:lnSpc>
                  <a:spcPct val="90000"/>
                </a:lnSpc>
              </a:pPr>
              <a:endParaRPr lang="en-US" sz="1798">
                <a:solidFill>
                  <a:schemeClr val="bg2">
                    <a:lumMod val="10000"/>
                  </a:schemeClr>
                </a:solidFill>
              </a:endParaRPr>
            </a:p>
          </p:txBody>
        </p:sp>
        <p:sp>
          <p:nvSpPr>
            <p:cNvPr id="402" name="TextBox 401"/>
            <p:cNvSpPr txBox="1"/>
            <p:nvPr/>
          </p:nvSpPr>
          <p:spPr>
            <a:xfrm>
              <a:off x="11190906" y="3681282"/>
              <a:ext cx="456157" cy="168949"/>
            </a:xfrm>
            <a:prstGeom prst="rect">
              <a:avLst/>
            </a:prstGeom>
            <a:noFill/>
          </p:spPr>
          <p:txBody>
            <a:bodyPr wrap="square" lIns="0" tIns="0" rIns="0" bIns="0" rtlCol="0">
              <a:noAutofit/>
            </a:bodyPr>
            <a:lstStyle/>
            <a:p>
              <a:pPr>
                <a:lnSpc>
                  <a:spcPct val="90000"/>
                </a:lnSpc>
              </a:pPr>
              <a:r>
                <a:rPr lang="en-US" sz="800" dirty="0">
                  <a:solidFill>
                    <a:schemeClr val="bg2">
                      <a:lumMod val="10000"/>
                    </a:schemeClr>
                  </a:solidFill>
                </a:rPr>
                <a:t>Subnet A</a:t>
              </a:r>
            </a:p>
          </p:txBody>
        </p:sp>
        <p:sp>
          <p:nvSpPr>
            <p:cNvPr id="403" name="TextBox 402"/>
            <p:cNvSpPr txBox="1"/>
            <p:nvPr/>
          </p:nvSpPr>
          <p:spPr>
            <a:xfrm>
              <a:off x="10498504" y="2530465"/>
              <a:ext cx="456157" cy="168949"/>
            </a:xfrm>
            <a:prstGeom prst="rect">
              <a:avLst/>
            </a:prstGeom>
            <a:noFill/>
          </p:spPr>
          <p:txBody>
            <a:bodyPr wrap="square" lIns="0" tIns="0" rIns="0" bIns="0" rtlCol="0">
              <a:noAutofit/>
            </a:bodyPr>
            <a:lstStyle/>
            <a:p>
              <a:pPr>
                <a:lnSpc>
                  <a:spcPct val="90000"/>
                </a:lnSpc>
              </a:pPr>
              <a:r>
                <a:rPr lang="en-US" sz="800" dirty="0">
                  <a:solidFill>
                    <a:schemeClr val="bg2">
                      <a:lumMod val="10000"/>
                    </a:schemeClr>
                  </a:solidFill>
                </a:rPr>
                <a:t>Subnet B</a:t>
              </a:r>
            </a:p>
          </p:txBody>
        </p:sp>
        <p:sp>
          <p:nvSpPr>
            <p:cNvPr id="404" name="TextBox 403"/>
            <p:cNvSpPr txBox="1"/>
            <p:nvPr/>
          </p:nvSpPr>
          <p:spPr>
            <a:xfrm>
              <a:off x="10481240" y="3664795"/>
              <a:ext cx="456157" cy="168949"/>
            </a:xfrm>
            <a:prstGeom prst="rect">
              <a:avLst/>
            </a:prstGeom>
            <a:noFill/>
          </p:spPr>
          <p:txBody>
            <a:bodyPr wrap="square" lIns="0" tIns="0" rIns="0" bIns="0" rtlCol="0">
              <a:noAutofit/>
            </a:bodyPr>
            <a:lstStyle/>
            <a:p>
              <a:pPr>
                <a:lnSpc>
                  <a:spcPct val="90000"/>
                </a:lnSpc>
              </a:pPr>
              <a:r>
                <a:rPr lang="en-US" sz="800" dirty="0">
                  <a:solidFill>
                    <a:schemeClr val="bg2">
                      <a:lumMod val="10000"/>
                    </a:schemeClr>
                  </a:solidFill>
                </a:rPr>
                <a:t>Subnet C</a:t>
              </a:r>
            </a:p>
          </p:txBody>
        </p:sp>
        <p:sp>
          <p:nvSpPr>
            <p:cNvPr id="957" name="Text Box 30"/>
            <p:cNvSpPr txBox="1">
              <a:spLocks noChangeArrowheads="1"/>
            </p:cNvSpPr>
            <p:nvPr/>
          </p:nvSpPr>
          <p:spPr bwMode="auto">
            <a:xfrm>
              <a:off x="9543216" y="2337597"/>
              <a:ext cx="540509" cy="246157"/>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solidFill>
                    <a:schemeClr val="bg2">
                      <a:lumMod val="10000"/>
                    </a:schemeClr>
                  </a:solidFill>
                </a:rPr>
                <a:t>EBS App VM </a:t>
              </a:r>
            </a:p>
          </p:txBody>
        </p:sp>
        <p:sp>
          <p:nvSpPr>
            <p:cNvPr id="346" name="Text Box 30"/>
            <p:cNvSpPr txBox="1">
              <a:spLocks noChangeArrowheads="1"/>
            </p:cNvSpPr>
            <p:nvPr/>
          </p:nvSpPr>
          <p:spPr bwMode="auto">
            <a:xfrm>
              <a:off x="10011886" y="3418574"/>
              <a:ext cx="540509" cy="246221"/>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solidFill>
                    <a:schemeClr val="bg2">
                      <a:lumMod val="10000"/>
                    </a:schemeClr>
                  </a:solidFill>
                </a:rPr>
                <a:t>Database/ Exadata</a:t>
              </a:r>
            </a:p>
          </p:txBody>
        </p:sp>
        <p:sp>
          <p:nvSpPr>
            <p:cNvPr id="280" name="Rectangle 279"/>
            <p:cNvSpPr/>
            <p:nvPr/>
          </p:nvSpPr>
          <p:spPr>
            <a:xfrm>
              <a:off x="9917676" y="2866604"/>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grpSp>
      <p:cxnSp>
        <p:nvCxnSpPr>
          <p:cNvPr id="283" name="Straight Arrow Connector 282"/>
          <p:cNvCxnSpPr/>
          <p:nvPr/>
        </p:nvCxnSpPr>
        <p:spPr>
          <a:xfrm flipV="1">
            <a:off x="6812575" y="2909410"/>
            <a:ext cx="635629" cy="1564"/>
          </a:xfrm>
          <a:prstGeom prst="straightConnector1">
            <a:avLst/>
          </a:prstGeom>
          <a:ln w="19050">
            <a:solidFill>
              <a:schemeClr val="tx1"/>
            </a:solidFill>
            <a:prstDash val="dash"/>
            <a:miter lim="800000"/>
            <a:headEnd type="none" w="med" len="med"/>
            <a:tailEnd type="triangle" w="med" len="med"/>
          </a:ln>
        </p:spPr>
        <p:style>
          <a:lnRef idx="1">
            <a:schemeClr val="accent1"/>
          </a:lnRef>
          <a:fillRef idx="0">
            <a:schemeClr val="accent1"/>
          </a:fillRef>
          <a:effectRef idx="0">
            <a:schemeClr val="accent1"/>
          </a:effectRef>
          <a:fontRef idx="minor">
            <a:schemeClr val="tx1"/>
          </a:fontRef>
        </p:style>
      </p:cxnSp>
      <p:sp>
        <p:nvSpPr>
          <p:cNvPr id="285" name="TextBox 284">
            <a:extLst/>
          </p:cNvPr>
          <p:cNvSpPr txBox="1"/>
          <p:nvPr/>
        </p:nvSpPr>
        <p:spPr>
          <a:xfrm>
            <a:off x="6563376" y="2727941"/>
            <a:ext cx="626700" cy="139284"/>
          </a:xfrm>
          <a:prstGeom prst="rect">
            <a:avLst/>
          </a:prstGeom>
          <a:noFill/>
        </p:spPr>
        <p:txBody>
          <a:bodyPr wrap="square" lIns="0" tIns="0" rIns="0" bIns="0" rtlCol="0">
            <a:noAutofit/>
          </a:bodyPr>
          <a:lstStyle/>
          <a:p>
            <a:pPr algn="ctr">
              <a:lnSpc>
                <a:spcPct val="90000"/>
              </a:lnSpc>
            </a:pPr>
            <a:r>
              <a:rPr lang="en-US" sz="900" dirty="0">
                <a:solidFill>
                  <a:schemeClr val="bg2">
                    <a:lumMod val="10000"/>
                  </a:schemeClr>
                </a:solidFill>
              </a:rPr>
              <a:t>rsync</a:t>
            </a:r>
            <a:endParaRPr lang="en-US" sz="1050" dirty="0">
              <a:solidFill>
                <a:schemeClr val="bg2">
                  <a:lumMod val="10000"/>
                </a:schemeClr>
              </a:solidFill>
            </a:endParaRPr>
          </a:p>
        </p:txBody>
      </p:sp>
      <p:grpSp>
        <p:nvGrpSpPr>
          <p:cNvPr id="287" name="Group 286"/>
          <p:cNvGrpSpPr/>
          <p:nvPr/>
        </p:nvGrpSpPr>
        <p:grpSpPr>
          <a:xfrm>
            <a:off x="8599311" y="4672444"/>
            <a:ext cx="467504" cy="426387"/>
            <a:chOff x="2540097" y="2103309"/>
            <a:chExt cx="639069" cy="695710"/>
          </a:xfrm>
        </p:grpSpPr>
        <p:grpSp>
          <p:nvGrpSpPr>
            <p:cNvPr id="288" name="Group 287"/>
            <p:cNvGrpSpPr/>
            <p:nvPr/>
          </p:nvGrpSpPr>
          <p:grpSpPr>
            <a:xfrm>
              <a:off x="2617990" y="2212926"/>
              <a:ext cx="483282" cy="476476"/>
              <a:chOff x="1836738" y="4440238"/>
              <a:chExt cx="225425" cy="222250"/>
            </a:xfrm>
            <a:solidFill>
              <a:srgbClr val="F80000"/>
            </a:solidFill>
          </p:grpSpPr>
          <p:sp>
            <p:nvSpPr>
              <p:cNvPr id="290" name="Freeform 23"/>
              <p:cNvSpPr>
                <a:spLocks noChangeArrowheads="1"/>
              </p:cNvSpPr>
              <p:nvPr/>
            </p:nvSpPr>
            <p:spPr bwMode="auto">
              <a:xfrm>
                <a:off x="1836738" y="4440238"/>
                <a:ext cx="55562" cy="58737"/>
              </a:xfrm>
              <a:custGeom>
                <a:avLst/>
                <a:gdLst>
                  <a:gd name="T0" fmla="*/ 77 w 156"/>
                  <a:gd name="T1" fmla="*/ 161 h 162"/>
                  <a:gd name="T2" fmla="*/ 0 w 156"/>
                  <a:gd name="T3" fmla="*/ 161 h 162"/>
                  <a:gd name="T4" fmla="*/ 0 w 156"/>
                  <a:gd name="T5" fmla="*/ 0 h 162"/>
                  <a:gd name="T6" fmla="*/ 155 w 156"/>
                  <a:gd name="T7" fmla="*/ 0 h 162"/>
                  <a:gd name="T8" fmla="*/ 155 w 156"/>
                  <a:gd name="T9" fmla="*/ 161 h 162"/>
                  <a:gd name="T10" fmla="*/ 77 w 156"/>
                  <a:gd name="T11" fmla="*/ 161 h 162"/>
                </a:gdLst>
                <a:ahLst/>
                <a:cxnLst>
                  <a:cxn ang="0">
                    <a:pos x="T0" y="T1"/>
                  </a:cxn>
                  <a:cxn ang="0">
                    <a:pos x="T2" y="T3"/>
                  </a:cxn>
                  <a:cxn ang="0">
                    <a:pos x="T4" y="T5"/>
                  </a:cxn>
                  <a:cxn ang="0">
                    <a:pos x="T6" y="T7"/>
                  </a:cxn>
                  <a:cxn ang="0">
                    <a:pos x="T8" y="T9"/>
                  </a:cxn>
                  <a:cxn ang="0">
                    <a:pos x="T10" y="T11"/>
                  </a:cxn>
                </a:cxnLst>
                <a:rect l="0" t="0" r="r" b="b"/>
                <a:pathLst>
                  <a:path w="156" h="162">
                    <a:moveTo>
                      <a:pt x="77" y="161"/>
                    </a:moveTo>
                    <a:lnTo>
                      <a:pt x="0" y="161"/>
                    </a:lnTo>
                    <a:lnTo>
                      <a:pt x="0" y="0"/>
                    </a:lnTo>
                    <a:lnTo>
                      <a:pt x="155" y="0"/>
                    </a:lnTo>
                    <a:lnTo>
                      <a:pt x="155" y="161"/>
                    </a:lnTo>
                    <a:lnTo>
                      <a:pt x="77" y="161"/>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91" name="Freeform 24"/>
              <p:cNvSpPr>
                <a:spLocks noChangeArrowheads="1"/>
              </p:cNvSpPr>
              <p:nvPr/>
            </p:nvSpPr>
            <p:spPr bwMode="auto">
              <a:xfrm>
                <a:off x="1911350" y="4440238"/>
                <a:ext cx="150813" cy="58737"/>
              </a:xfrm>
              <a:custGeom>
                <a:avLst/>
                <a:gdLst>
                  <a:gd name="T0" fmla="*/ 420 w 421"/>
                  <a:gd name="T1" fmla="*/ 161 h 162"/>
                  <a:gd name="T2" fmla="*/ 420 w 421"/>
                  <a:gd name="T3" fmla="*/ 0 h 162"/>
                  <a:gd name="T4" fmla="*/ 0 w 421"/>
                  <a:gd name="T5" fmla="*/ 0 h 162"/>
                  <a:gd name="T6" fmla="*/ 0 w 421"/>
                  <a:gd name="T7" fmla="*/ 161 h 162"/>
                  <a:gd name="T8" fmla="*/ 420 w 421"/>
                  <a:gd name="T9" fmla="*/ 161 h 162"/>
                  <a:gd name="T10" fmla="*/ 299 w 421"/>
                  <a:gd name="T11" fmla="*/ 62 h 162"/>
                  <a:gd name="T12" fmla="*/ 322 w 421"/>
                  <a:gd name="T13" fmla="*/ 62 h 162"/>
                  <a:gd name="T14" fmla="*/ 333 w 421"/>
                  <a:gd name="T15" fmla="*/ 85 h 162"/>
                  <a:gd name="T16" fmla="*/ 347 w 421"/>
                  <a:gd name="T17" fmla="*/ 62 h 162"/>
                  <a:gd name="T18" fmla="*/ 367 w 421"/>
                  <a:gd name="T19" fmla="*/ 62 h 162"/>
                  <a:gd name="T20" fmla="*/ 344 w 421"/>
                  <a:gd name="T21" fmla="*/ 93 h 162"/>
                  <a:gd name="T22" fmla="*/ 367 w 421"/>
                  <a:gd name="T23" fmla="*/ 127 h 162"/>
                  <a:gd name="T24" fmla="*/ 344 w 421"/>
                  <a:gd name="T25" fmla="*/ 127 h 162"/>
                  <a:gd name="T26" fmla="*/ 330 w 421"/>
                  <a:gd name="T27" fmla="*/ 102 h 162"/>
                  <a:gd name="T28" fmla="*/ 316 w 421"/>
                  <a:gd name="T29" fmla="*/ 127 h 162"/>
                  <a:gd name="T30" fmla="*/ 296 w 421"/>
                  <a:gd name="T31" fmla="*/ 127 h 162"/>
                  <a:gd name="T32" fmla="*/ 319 w 421"/>
                  <a:gd name="T33" fmla="*/ 90 h 162"/>
                  <a:gd name="T34" fmla="*/ 299 w 421"/>
                  <a:gd name="T35" fmla="*/ 62 h 162"/>
                  <a:gd name="T36" fmla="*/ 262 w 421"/>
                  <a:gd name="T37" fmla="*/ 110 h 162"/>
                  <a:gd name="T38" fmla="*/ 279 w 421"/>
                  <a:gd name="T39" fmla="*/ 110 h 162"/>
                  <a:gd name="T40" fmla="*/ 279 w 421"/>
                  <a:gd name="T41" fmla="*/ 127 h 162"/>
                  <a:gd name="T42" fmla="*/ 262 w 421"/>
                  <a:gd name="T43" fmla="*/ 127 h 162"/>
                  <a:gd name="T44" fmla="*/ 262 w 421"/>
                  <a:gd name="T45" fmla="*/ 110 h 162"/>
                  <a:gd name="T46" fmla="*/ 178 w 421"/>
                  <a:gd name="T47" fmla="*/ 62 h 162"/>
                  <a:gd name="T48" fmla="*/ 200 w 421"/>
                  <a:gd name="T49" fmla="*/ 62 h 162"/>
                  <a:gd name="T50" fmla="*/ 211 w 421"/>
                  <a:gd name="T51" fmla="*/ 85 h 162"/>
                  <a:gd name="T52" fmla="*/ 226 w 421"/>
                  <a:gd name="T53" fmla="*/ 62 h 162"/>
                  <a:gd name="T54" fmla="*/ 245 w 421"/>
                  <a:gd name="T55" fmla="*/ 62 h 162"/>
                  <a:gd name="T56" fmla="*/ 223 w 421"/>
                  <a:gd name="T57" fmla="*/ 93 h 162"/>
                  <a:gd name="T58" fmla="*/ 245 w 421"/>
                  <a:gd name="T59" fmla="*/ 127 h 162"/>
                  <a:gd name="T60" fmla="*/ 223 w 421"/>
                  <a:gd name="T61" fmla="*/ 127 h 162"/>
                  <a:gd name="T62" fmla="*/ 209 w 421"/>
                  <a:gd name="T63" fmla="*/ 102 h 162"/>
                  <a:gd name="T64" fmla="*/ 195 w 421"/>
                  <a:gd name="T65" fmla="*/ 127 h 162"/>
                  <a:gd name="T66" fmla="*/ 175 w 421"/>
                  <a:gd name="T67" fmla="*/ 127 h 162"/>
                  <a:gd name="T68" fmla="*/ 197 w 421"/>
                  <a:gd name="T69" fmla="*/ 90 h 162"/>
                  <a:gd name="T70" fmla="*/ 178 w 421"/>
                  <a:gd name="T71" fmla="*/ 62 h 162"/>
                  <a:gd name="T72" fmla="*/ 141 w 421"/>
                  <a:gd name="T73" fmla="*/ 110 h 162"/>
                  <a:gd name="T74" fmla="*/ 158 w 421"/>
                  <a:gd name="T75" fmla="*/ 110 h 162"/>
                  <a:gd name="T76" fmla="*/ 158 w 421"/>
                  <a:gd name="T77" fmla="*/ 127 h 162"/>
                  <a:gd name="T78" fmla="*/ 141 w 421"/>
                  <a:gd name="T79" fmla="*/ 127 h 162"/>
                  <a:gd name="T80" fmla="*/ 141 w 421"/>
                  <a:gd name="T81" fmla="*/ 110 h 162"/>
                  <a:gd name="T82" fmla="*/ 76 w 421"/>
                  <a:gd name="T83" fmla="*/ 62 h 162"/>
                  <a:gd name="T84" fmla="*/ 87 w 421"/>
                  <a:gd name="T85" fmla="*/ 85 h 162"/>
                  <a:gd name="T86" fmla="*/ 101 w 421"/>
                  <a:gd name="T87" fmla="*/ 62 h 162"/>
                  <a:gd name="T88" fmla="*/ 121 w 421"/>
                  <a:gd name="T89" fmla="*/ 62 h 162"/>
                  <a:gd name="T90" fmla="*/ 99 w 421"/>
                  <a:gd name="T91" fmla="*/ 93 h 162"/>
                  <a:gd name="T92" fmla="*/ 121 w 421"/>
                  <a:gd name="T93" fmla="*/ 127 h 162"/>
                  <a:gd name="T94" fmla="*/ 99 w 421"/>
                  <a:gd name="T95" fmla="*/ 127 h 162"/>
                  <a:gd name="T96" fmla="*/ 84 w 421"/>
                  <a:gd name="T97" fmla="*/ 102 h 162"/>
                  <a:gd name="T98" fmla="*/ 70 w 421"/>
                  <a:gd name="T99" fmla="*/ 127 h 162"/>
                  <a:gd name="T100" fmla="*/ 51 w 421"/>
                  <a:gd name="T101" fmla="*/ 127 h 162"/>
                  <a:gd name="T102" fmla="*/ 73 w 421"/>
                  <a:gd name="T103" fmla="*/ 90 h 162"/>
                  <a:gd name="T104" fmla="*/ 53 w 421"/>
                  <a:gd name="T105" fmla="*/ 59 h 162"/>
                  <a:gd name="T106" fmla="*/ 76 w 421"/>
                  <a:gd name="T107" fmla="*/ 59 h 162"/>
                  <a:gd name="T108" fmla="*/ 76 w 421"/>
                  <a:gd name="T109" fmla="*/ 6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21" h="162">
                    <a:moveTo>
                      <a:pt x="420" y="161"/>
                    </a:moveTo>
                    <a:lnTo>
                      <a:pt x="420" y="0"/>
                    </a:lnTo>
                    <a:lnTo>
                      <a:pt x="0" y="0"/>
                    </a:lnTo>
                    <a:lnTo>
                      <a:pt x="0" y="161"/>
                    </a:lnTo>
                    <a:lnTo>
                      <a:pt x="420" y="161"/>
                    </a:lnTo>
                    <a:close/>
                    <a:moveTo>
                      <a:pt x="299" y="62"/>
                    </a:moveTo>
                    <a:lnTo>
                      <a:pt x="322" y="62"/>
                    </a:lnTo>
                    <a:lnTo>
                      <a:pt x="333" y="85"/>
                    </a:lnTo>
                    <a:lnTo>
                      <a:pt x="347" y="62"/>
                    </a:lnTo>
                    <a:lnTo>
                      <a:pt x="367" y="62"/>
                    </a:lnTo>
                    <a:lnTo>
                      <a:pt x="344" y="93"/>
                    </a:lnTo>
                    <a:lnTo>
                      <a:pt x="367" y="127"/>
                    </a:lnTo>
                    <a:lnTo>
                      <a:pt x="344" y="127"/>
                    </a:lnTo>
                    <a:lnTo>
                      <a:pt x="330" y="102"/>
                    </a:lnTo>
                    <a:lnTo>
                      <a:pt x="316" y="127"/>
                    </a:lnTo>
                    <a:lnTo>
                      <a:pt x="296" y="127"/>
                    </a:lnTo>
                    <a:lnTo>
                      <a:pt x="319" y="90"/>
                    </a:lnTo>
                    <a:lnTo>
                      <a:pt x="299" y="62"/>
                    </a:lnTo>
                    <a:close/>
                    <a:moveTo>
                      <a:pt x="262" y="110"/>
                    </a:moveTo>
                    <a:lnTo>
                      <a:pt x="279" y="110"/>
                    </a:lnTo>
                    <a:lnTo>
                      <a:pt x="279" y="127"/>
                    </a:lnTo>
                    <a:lnTo>
                      <a:pt x="262" y="127"/>
                    </a:lnTo>
                    <a:lnTo>
                      <a:pt x="262" y="110"/>
                    </a:lnTo>
                    <a:close/>
                    <a:moveTo>
                      <a:pt x="178" y="62"/>
                    </a:moveTo>
                    <a:lnTo>
                      <a:pt x="200" y="62"/>
                    </a:lnTo>
                    <a:lnTo>
                      <a:pt x="211" y="85"/>
                    </a:lnTo>
                    <a:lnTo>
                      <a:pt x="226" y="62"/>
                    </a:lnTo>
                    <a:lnTo>
                      <a:pt x="245" y="62"/>
                    </a:lnTo>
                    <a:lnTo>
                      <a:pt x="223" y="93"/>
                    </a:lnTo>
                    <a:lnTo>
                      <a:pt x="245" y="127"/>
                    </a:lnTo>
                    <a:lnTo>
                      <a:pt x="223" y="127"/>
                    </a:lnTo>
                    <a:lnTo>
                      <a:pt x="209" y="102"/>
                    </a:lnTo>
                    <a:lnTo>
                      <a:pt x="195" y="127"/>
                    </a:lnTo>
                    <a:lnTo>
                      <a:pt x="175" y="127"/>
                    </a:lnTo>
                    <a:lnTo>
                      <a:pt x="197" y="90"/>
                    </a:lnTo>
                    <a:lnTo>
                      <a:pt x="178" y="62"/>
                    </a:lnTo>
                    <a:close/>
                    <a:moveTo>
                      <a:pt x="141" y="110"/>
                    </a:moveTo>
                    <a:lnTo>
                      <a:pt x="158" y="110"/>
                    </a:lnTo>
                    <a:lnTo>
                      <a:pt x="158" y="127"/>
                    </a:lnTo>
                    <a:lnTo>
                      <a:pt x="141" y="127"/>
                    </a:lnTo>
                    <a:lnTo>
                      <a:pt x="141" y="110"/>
                    </a:lnTo>
                    <a:close/>
                    <a:moveTo>
                      <a:pt x="76" y="62"/>
                    </a:moveTo>
                    <a:lnTo>
                      <a:pt x="87" y="85"/>
                    </a:lnTo>
                    <a:lnTo>
                      <a:pt x="101" y="62"/>
                    </a:lnTo>
                    <a:lnTo>
                      <a:pt x="121" y="62"/>
                    </a:lnTo>
                    <a:lnTo>
                      <a:pt x="99" y="93"/>
                    </a:lnTo>
                    <a:lnTo>
                      <a:pt x="121" y="127"/>
                    </a:lnTo>
                    <a:lnTo>
                      <a:pt x="99" y="127"/>
                    </a:lnTo>
                    <a:lnTo>
                      <a:pt x="84" y="102"/>
                    </a:lnTo>
                    <a:lnTo>
                      <a:pt x="70" y="127"/>
                    </a:lnTo>
                    <a:lnTo>
                      <a:pt x="51" y="127"/>
                    </a:lnTo>
                    <a:lnTo>
                      <a:pt x="73" y="90"/>
                    </a:lnTo>
                    <a:lnTo>
                      <a:pt x="53" y="59"/>
                    </a:lnTo>
                    <a:lnTo>
                      <a:pt x="76" y="59"/>
                    </a:lnTo>
                    <a:lnTo>
                      <a:pt x="76" y="62"/>
                    </a:lnTo>
                    <a:close/>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92" name="Freeform 25"/>
              <p:cNvSpPr>
                <a:spLocks noChangeArrowheads="1"/>
              </p:cNvSpPr>
              <p:nvPr/>
            </p:nvSpPr>
            <p:spPr bwMode="auto">
              <a:xfrm>
                <a:off x="1836738" y="4522788"/>
                <a:ext cx="55562" cy="58737"/>
              </a:xfrm>
              <a:custGeom>
                <a:avLst/>
                <a:gdLst>
                  <a:gd name="T0" fmla="*/ 77 w 156"/>
                  <a:gd name="T1" fmla="*/ 161 h 162"/>
                  <a:gd name="T2" fmla="*/ 0 w 156"/>
                  <a:gd name="T3" fmla="*/ 161 h 162"/>
                  <a:gd name="T4" fmla="*/ 0 w 156"/>
                  <a:gd name="T5" fmla="*/ 0 h 162"/>
                  <a:gd name="T6" fmla="*/ 155 w 156"/>
                  <a:gd name="T7" fmla="*/ 0 h 162"/>
                  <a:gd name="T8" fmla="*/ 155 w 156"/>
                  <a:gd name="T9" fmla="*/ 161 h 162"/>
                  <a:gd name="T10" fmla="*/ 77 w 156"/>
                  <a:gd name="T11" fmla="*/ 161 h 162"/>
                </a:gdLst>
                <a:ahLst/>
                <a:cxnLst>
                  <a:cxn ang="0">
                    <a:pos x="T0" y="T1"/>
                  </a:cxn>
                  <a:cxn ang="0">
                    <a:pos x="T2" y="T3"/>
                  </a:cxn>
                  <a:cxn ang="0">
                    <a:pos x="T4" y="T5"/>
                  </a:cxn>
                  <a:cxn ang="0">
                    <a:pos x="T6" y="T7"/>
                  </a:cxn>
                  <a:cxn ang="0">
                    <a:pos x="T8" y="T9"/>
                  </a:cxn>
                  <a:cxn ang="0">
                    <a:pos x="T10" y="T11"/>
                  </a:cxn>
                </a:cxnLst>
                <a:rect l="0" t="0" r="r" b="b"/>
                <a:pathLst>
                  <a:path w="156" h="162">
                    <a:moveTo>
                      <a:pt x="77" y="161"/>
                    </a:moveTo>
                    <a:lnTo>
                      <a:pt x="0" y="161"/>
                    </a:lnTo>
                    <a:lnTo>
                      <a:pt x="0" y="0"/>
                    </a:lnTo>
                    <a:lnTo>
                      <a:pt x="155" y="0"/>
                    </a:lnTo>
                    <a:lnTo>
                      <a:pt x="155" y="161"/>
                    </a:lnTo>
                    <a:lnTo>
                      <a:pt x="77" y="161"/>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93" name="Freeform 26"/>
              <p:cNvSpPr>
                <a:spLocks noChangeArrowheads="1"/>
              </p:cNvSpPr>
              <p:nvPr/>
            </p:nvSpPr>
            <p:spPr bwMode="auto">
              <a:xfrm>
                <a:off x="1911350" y="4522788"/>
                <a:ext cx="150813" cy="58737"/>
              </a:xfrm>
              <a:custGeom>
                <a:avLst/>
                <a:gdLst>
                  <a:gd name="T0" fmla="*/ 420 w 421"/>
                  <a:gd name="T1" fmla="*/ 161 h 162"/>
                  <a:gd name="T2" fmla="*/ 420 w 421"/>
                  <a:gd name="T3" fmla="*/ 0 h 162"/>
                  <a:gd name="T4" fmla="*/ 0 w 421"/>
                  <a:gd name="T5" fmla="*/ 0 h 162"/>
                  <a:gd name="T6" fmla="*/ 0 w 421"/>
                  <a:gd name="T7" fmla="*/ 161 h 162"/>
                  <a:gd name="T8" fmla="*/ 420 w 421"/>
                  <a:gd name="T9" fmla="*/ 161 h 162"/>
                  <a:gd name="T10" fmla="*/ 299 w 421"/>
                  <a:gd name="T11" fmla="*/ 53 h 162"/>
                  <a:gd name="T12" fmla="*/ 322 w 421"/>
                  <a:gd name="T13" fmla="*/ 53 h 162"/>
                  <a:gd name="T14" fmla="*/ 333 w 421"/>
                  <a:gd name="T15" fmla="*/ 76 h 162"/>
                  <a:gd name="T16" fmla="*/ 347 w 421"/>
                  <a:gd name="T17" fmla="*/ 53 h 162"/>
                  <a:gd name="T18" fmla="*/ 367 w 421"/>
                  <a:gd name="T19" fmla="*/ 53 h 162"/>
                  <a:gd name="T20" fmla="*/ 344 w 421"/>
                  <a:gd name="T21" fmla="*/ 84 h 162"/>
                  <a:gd name="T22" fmla="*/ 367 w 421"/>
                  <a:gd name="T23" fmla="*/ 118 h 162"/>
                  <a:gd name="T24" fmla="*/ 344 w 421"/>
                  <a:gd name="T25" fmla="*/ 118 h 162"/>
                  <a:gd name="T26" fmla="*/ 330 w 421"/>
                  <a:gd name="T27" fmla="*/ 93 h 162"/>
                  <a:gd name="T28" fmla="*/ 316 w 421"/>
                  <a:gd name="T29" fmla="*/ 118 h 162"/>
                  <a:gd name="T30" fmla="*/ 296 w 421"/>
                  <a:gd name="T31" fmla="*/ 118 h 162"/>
                  <a:gd name="T32" fmla="*/ 319 w 421"/>
                  <a:gd name="T33" fmla="*/ 82 h 162"/>
                  <a:gd name="T34" fmla="*/ 299 w 421"/>
                  <a:gd name="T35" fmla="*/ 53 h 162"/>
                  <a:gd name="T36" fmla="*/ 262 w 421"/>
                  <a:gd name="T37" fmla="*/ 101 h 162"/>
                  <a:gd name="T38" fmla="*/ 279 w 421"/>
                  <a:gd name="T39" fmla="*/ 101 h 162"/>
                  <a:gd name="T40" fmla="*/ 279 w 421"/>
                  <a:gd name="T41" fmla="*/ 118 h 162"/>
                  <a:gd name="T42" fmla="*/ 262 w 421"/>
                  <a:gd name="T43" fmla="*/ 118 h 162"/>
                  <a:gd name="T44" fmla="*/ 262 w 421"/>
                  <a:gd name="T45" fmla="*/ 101 h 162"/>
                  <a:gd name="T46" fmla="*/ 178 w 421"/>
                  <a:gd name="T47" fmla="*/ 53 h 162"/>
                  <a:gd name="T48" fmla="*/ 200 w 421"/>
                  <a:gd name="T49" fmla="*/ 53 h 162"/>
                  <a:gd name="T50" fmla="*/ 211 w 421"/>
                  <a:gd name="T51" fmla="*/ 76 h 162"/>
                  <a:gd name="T52" fmla="*/ 226 w 421"/>
                  <a:gd name="T53" fmla="*/ 53 h 162"/>
                  <a:gd name="T54" fmla="*/ 245 w 421"/>
                  <a:gd name="T55" fmla="*/ 53 h 162"/>
                  <a:gd name="T56" fmla="*/ 223 w 421"/>
                  <a:gd name="T57" fmla="*/ 84 h 162"/>
                  <a:gd name="T58" fmla="*/ 245 w 421"/>
                  <a:gd name="T59" fmla="*/ 118 h 162"/>
                  <a:gd name="T60" fmla="*/ 223 w 421"/>
                  <a:gd name="T61" fmla="*/ 118 h 162"/>
                  <a:gd name="T62" fmla="*/ 209 w 421"/>
                  <a:gd name="T63" fmla="*/ 93 h 162"/>
                  <a:gd name="T64" fmla="*/ 195 w 421"/>
                  <a:gd name="T65" fmla="*/ 118 h 162"/>
                  <a:gd name="T66" fmla="*/ 175 w 421"/>
                  <a:gd name="T67" fmla="*/ 118 h 162"/>
                  <a:gd name="T68" fmla="*/ 197 w 421"/>
                  <a:gd name="T69" fmla="*/ 82 h 162"/>
                  <a:gd name="T70" fmla="*/ 178 w 421"/>
                  <a:gd name="T71" fmla="*/ 53 h 162"/>
                  <a:gd name="T72" fmla="*/ 141 w 421"/>
                  <a:gd name="T73" fmla="*/ 101 h 162"/>
                  <a:gd name="T74" fmla="*/ 158 w 421"/>
                  <a:gd name="T75" fmla="*/ 101 h 162"/>
                  <a:gd name="T76" fmla="*/ 158 w 421"/>
                  <a:gd name="T77" fmla="*/ 118 h 162"/>
                  <a:gd name="T78" fmla="*/ 141 w 421"/>
                  <a:gd name="T79" fmla="*/ 118 h 162"/>
                  <a:gd name="T80" fmla="*/ 141 w 421"/>
                  <a:gd name="T81" fmla="*/ 101 h 162"/>
                  <a:gd name="T82" fmla="*/ 76 w 421"/>
                  <a:gd name="T83" fmla="*/ 53 h 162"/>
                  <a:gd name="T84" fmla="*/ 87 w 421"/>
                  <a:gd name="T85" fmla="*/ 76 h 162"/>
                  <a:gd name="T86" fmla="*/ 101 w 421"/>
                  <a:gd name="T87" fmla="*/ 53 h 162"/>
                  <a:gd name="T88" fmla="*/ 121 w 421"/>
                  <a:gd name="T89" fmla="*/ 53 h 162"/>
                  <a:gd name="T90" fmla="*/ 99 w 421"/>
                  <a:gd name="T91" fmla="*/ 84 h 162"/>
                  <a:gd name="T92" fmla="*/ 121 w 421"/>
                  <a:gd name="T93" fmla="*/ 118 h 162"/>
                  <a:gd name="T94" fmla="*/ 99 w 421"/>
                  <a:gd name="T95" fmla="*/ 118 h 162"/>
                  <a:gd name="T96" fmla="*/ 84 w 421"/>
                  <a:gd name="T97" fmla="*/ 93 h 162"/>
                  <a:gd name="T98" fmla="*/ 70 w 421"/>
                  <a:gd name="T99" fmla="*/ 118 h 162"/>
                  <a:gd name="T100" fmla="*/ 51 w 421"/>
                  <a:gd name="T101" fmla="*/ 118 h 162"/>
                  <a:gd name="T102" fmla="*/ 73 w 421"/>
                  <a:gd name="T103" fmla="*/ 82 h 162"/>
                  <a:gd name="T104" fmla="*/ 53 w 421"/>
                  <a:gd name="T105" fmla="*/ 50 h 162"/>
                  <a:gd name="T106" fmla="*/ 76 w 421"/>
                  <a:gd name="T107" fmla="*/ 50 h 162"/>
                  <a:gd name="T108" fmla="*/ 76 w 421"/>
                  <a:gd name="T109" fmla="*/ 53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21" h="162">
                    <a:moveTo>
                      <a:pt x="420" y="161"/>
                    </a:moveTo>
                    <a:lnTo>
                      <a:pt x="420" y="0"/>
                    </a:lnTo>
                    <a:lnTo>
                      <a:pt x="0" y="0"/>
                    </a:lnTo>
                    <a:lnTo>
                      <a:pt x="0" y="161"/>
                    </a:lnTo>
                    <a:lnTo>
                      <a:pt x="420" y="161"/>
                    </a:lnTo>
                    <a:close/>
                    <a:moveTo>
                      <a:pt x="299" y="53"/>
                    </a:moveTo>
                    <a:lnTo>
                      <a:pt x="322" y="53"/>
                    </a:lnTo>
                    <a:lnTo>
                      <a:pt x="333" y="76"/>
                    </a:lnTo>
                    <a:lnTo>
                      <a:pt x="347" y="53"/>
                    </a:lnTo>
                    <a:lnTo>
                      <a:pt x="367" y="53"/>
                    </a:lnTo>
                    <a:lnTo>
                      <a:pt x="344" y="84"/>
                    </a:lnTo>
                    <a:lnTo>
                      <a:pt x="367" y="118"/>
                    </a:lnTo>
                    <a:lnTo>
                      <a:pt x="344" y="118"/>
                    </a:lnTo>
                    <a:lnTo>
                      <a:pt x="330" y="93"/>
                    </a:lnTo>
                    <a:lnTo>
                      <a:pt x="316" y="118"/>
                    </a:lnTo>
                    <a:lnTo>
                      <a:pt x="296" y="118"/>
                    </a:lnTo>
                    <a:lnTo>
                      <a:pt x="319" y="82"/>
                    </a:lnTo>
                    <a:lnTo>
                      <a:pt x="299" y="53"/>
                    </a:lnTo>
                    <a:close/>
                    <a:moveTo>
                      <a:pt x="262" y="101"/>
                    </a:moveTo>
                    <a:lnTo>
                      <a:pt x="279" y="101"/>
                    </a:lnTo>
                    <a:lnTo>
                      <a:pt x="279" y="118"/>
                    </a:lnTo>
                    <a:lnTo>
                      <a:pt x="262" y="118"/>
                    </a:lnTo>
                    <a:lnTo>
                      <a:pt x="262" y="101"/>
                    </a:lnTo>
                    <a:close/>
                    <a:moveTo>
                      <a:pt x="178" y="53"/>
                    </a:moveTo>
                    <a:lnTo>
                      <a:pt x="200" y="53"/>
                    </a:lnTo>
                    <a:lnTo>
                      <a:pt x="211" y="76"/>
                    </a:lnTo>
                    <a:lnTo>
                      <a:pt x="226" y="53"/>
                    </a:lnTo>
                    <a:lnTo>
                      <a:pt x="245" y="53"/>
                    </a:lnTo>
                    <a:lnTo>
                      <a:pt x="223" y="84"/>
                    </a:lnTo>
                    <a:lnTo>
                      <a:pt x="245" y="118"/>
                    </a:lnTo>
                    <a:lnTo>
                      <a:pt x="223" y="118"/>
                    </a:lnTo>
                    <a:lnTo>
                      <a:pt x="209" y="93"/>
                    </a:lnTo>
                    <a:lnTo>
                      <a:pt x="195" y="118"/>
                    </a:lnTo>
                    <a:lnTo>
                      <a:pt x="175" y="118"/>
                    </a:lnTo>
                    <a:lnTo>
                      <a:pt x="197" y="82"/>
                    </a:lnTo>
                    <a:lnTo>
                      <a:pt x="178" y="53"/>
                    </a:lnTo>
                    <a:close/>
                    <a:moveTo>
                      <a:pt x="141" y="101"/>
                    </a:moveTo>
                    <a:lnTo>
                      <a:pt x="158" y="101"/>
                    </a:lnTo>
                    <a:lnTo>
                      <a:pt x="158" y="118"/>
                    </a:lnTo>
                    <a:lnTo>
                      <a:pt x="141" y="118"/>
                    </a:lnTo>
                    <a:lnTo>
                      <a:pt x="141" y="101"/>
                    </a:lnTo>
                    <a:close/>
                    <a:moveTo>
                      <a:pt x="76" y="53"/>
                    </a:moveTo>
                    <a:lnTo>
                      <a:pt x="87" y="76"/>
                    </a:lnTo>
                    <a:lnTo>
                      <a:pt x="101" y="53"/>
                    </a:lnTo>
                    <a:lnTo>
                      <a:pt x="121" y="53"/>
                    </a:lnTo>
                    <a:lnTo>
                      <a:pt x="99" y="84"/>
                    </a:lnTo>
                    <a:lnTo>
                      <a:pt x="121" y="118"/>
                    </a:lnTo>
                    <a:lnTo>
                      <a:pt x="99" y="118"/>
                    </a:lnTo>
                    <a:lnTo>
                      <a:pt x="84" y="93"/>
                    </a:lnTo>
                    <a:lnTo>
                      <a:pt x="70" y="118"/>
                    </a:lnTo>
                    <a:lnTo>
                      <a:pt x="51" y="118"/>
                    </a:lnTo>
                    <a:lnTo>
                      <a:pt x="73" y="82"/>
                    </a:lnTo>
                    <a:lnTo>
                      <a:pt x="53" y="50"/>
                    </a:lnTo>
                    <a:lnTo>
                      <a:pt x="76" y="50"/>
                    </a:lnTo>
                    <a:lnTo>
                      <a:pt x="76" y="53"/>
                    </a:lnTo>
                    <a:close/>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94" name="Freeform 27"/>
              <p:cNvSpPr>
                <a:spLocks noChangeArrowheads="1"/>
              </p:cNvSpPr>
              <p:nvPr/>
            </p:nvSpPr>
            <p:spPr bwMode="auto">
              <a:xfrm>
                <a:off x="1911350" y="4603750"/>
                <a:ext cx="150813" cy="58738"/>
              </a:xfrm>
              <a:custGeom>
                <a:avLst/>
                <a:gdLst>
                  <a:gd name="T0" fmla="*/ 420 w 421"/>
                  <a:gd name="T1" fmla="*/ 161 h 162"/>
                  <a:gd name="T2" fmla="*/ 420 w 421"/>
                  <a:gd name="T3" fmla="*/ 0 h 162"/>
                  <a:gd name="T4" fmla="*/ 0 w 421"/>
                  <a:gd name="T5" fmla="*/ 0 h 162"/>
                  <a:gd name="T6" fmla="*/ 0 w 421"/>
                  <a:gd name="T7" fmla="*/ 161 h 162"/>
                  <a:gd name="T8" fmla="*/ 420 w 421"/>
                  <a:gd name="T9" fmla="*/ 161 h 162"/>
                  <a:gd name="T10" fmla="*/ 299 w 421"/>
                  <a:gd name="T11" fmla="*/ 45 h 162"/>
                  <a:gd name="T12" fmla="*/ 322 w 421"/>
                  <a:gd name="T13" fmla="*/ 45 h 162"/>
                  <a:gd name="T14" fmla="*/ 333 w 421"/>
                  <a:gd name="T15" fmla="*/ 68 h 162"/>
                  <a:gd name="T16" fmla="*/ 347 w 421"/>
                  <a:gd name="T17" fmla="*/ 45 h 162"/>
                  <a:gd name="T18" fmla="*/ 367 w 421"/>
                  <a:gd name="T19" fmla="*/ 45 h 162"/>
                  <a:gd name="T20" fmla="*/ 344 w 421"/>
                  <a:gd name="T21" fmla="*/ 76 h 162"/>
                  <a:gd name="T22" fmla="*/ 367 w 421"/>
                  <a:gd name="T23" fmla="*/ 110 h 162"/>
                  <a:gd name="T24" fmla="*/ 344 w 421"/>
                  <a:gd name="T25" fmla="*/ 110 h 162"/>
                  <a:gd name="T26" fmla="*/ 330 w 421"/>
                  <a:gd name="T27" fmla="*/ 85 h 162"/>
                  <a:gd name="T28" fmla="*/ 316 w 421"/>
                  <a:gd name="T29" fmla="*/ 110 h 162"/>
                  <a:gd name="T30" fmla="*/ 296 w 421"/>
                  <a:gd name="T31" fmla="*/ 110 h 162"/>
                  <a:gd name="T32" fmla="*/ 319 w 421"/>
                  <a:gd name="T33" fmla="*/ 74 h 162"/>
                  <a:gd name="T34" fmla="*/ 299 w 421"/>
                  <a:gd name="T35" fmla="*/ 45 h 162"/>
                  <a:gd name="T36" fmla="*/ 262 w 421"/>
                  <a:gd name="T37" fmla="*/ 93 h 162"/>
                  <a:gd name="T38" fmla="*/ 279 w 421"/>
                  <a:gd name="T39" fmla="*/ 93 h 162"/>
                  <a:gd name="T40" fmla="*/ 279 w 421"/>
                  <a:gd name="T41" fmla="*/ 110 h 162"/>
                  <a:gd name="T42" fmla="*/ 262 w 421"/>
                  <a:gd name="T43" fmla="*/ 110 h 162"/>
                  <a:gd name="T44" fmla="*/ 262 w 421"/>
                  <a:gd name="T45" fmla="*/ 93 h 162"/>
                  <a:gd name="T46" fmla="*/ 178 w 421"/>
                  <a:gd name="T47" fmla="*/ 45 h 162"/>
                  <a:gd name="T48" fmla="*/ 200 w 421"/>
                  <a:gd name="T49" fmla="*/ 45 h 162"/>
                  <a:gd name="T50" fmla="*/ 211 w 421"/>
                  <a:gd name="T51" fmla="*/ 68 h 162"/>
                  <a:gd name="T52" fmla="*/ 226 w 421"/>
                  <a:gd name="T53" fmla="*/ 45 h 162"/>
                  <a:gd name="T54" fmla="*/ 245 w 421"/>
                  <a:gd name="T55" fmla="*/ 45 h 162"/>
                  <a:gd name="T56" fmla="*/ 223 w 421"/>
                  <a:gd name="T57" fmla="*/ 76 h 162"/>
                  <a:gd name="T58" fmla="*/ 245 w 421"/>
                  <a:gd name="T59" fmla="*/ 110 h 162"/>
                  <a:gd name="T60" fmla="*/ 223 w 421"/>
                  <a:gd name="T61" fmla="*/ 110 h 162"/>
                  <a:gd name="T62" fmla="*/ 209 w 421"/>
                  <a:gd name="T63" fmla="*/ 85 h 162"/>
                  <a:gd name="T64" fmla="*/ 195 w 421"/>
                  <a:gd name="T65" fmla="*/ 110 h 162"/>
                  <a:gd name="T66" fmla="*/ 175 w 421"/>
                  <a:gd name="T67" fmla="*/ 110 h 162"/>
                  <a:gd name="T68" fmla="*/ 197 w 421"/>
                  <a:gd name="T69" fmla="*/ 74 h 162"/>
                  <a:gd name="T70" fmla="*/ 178 w 421"/>
                  <a:gd name="T71" fmla="*/ 45 h 162"/>
                  <a:gd name="T72" fmla="*/ 141 w 421"/>
                  <a:gd name="T73" fmla="*/ 93 h 162"/>
                  <a:gd name="T74" fmla="*/ 158 w 421"/>
                  <a:gd name="T75" fmla="*/ 93 h 162"/>
                  <a:gd name="T76" fmla="*/ 158 w 421"/>
                  <a:gd name="T77" fmla="*/ 110 h 162"/>
                  <a:gd name="T78" fmla="*/ 141 w 421"/>
                  <a:gd name="T79" fmla="*/ 110 h 162"/>
                  <a:gd name="T80" fmla="*/ 141 w 421"/>
                  <a:gd name="T81" fmla="*/ 93 h 162"/>
                  <a:gd name="T82" fmla="*/ 76 w 421"/>
                  <a:gd name="T83" fmla="*/ 45 h 162"/>
                  <a:gd name="T84" fmla="*/ 87 w 421"/>
                  <a:gd name="T85" fmla="*/ 68 h 162"/>
                  <a:gd name="T86" fmla="*/ 101 w 421"/>
                  <a:gd name="T87" fmla="*/ 45 h 162"/>
                  <a:gd name="T88" fmla="*/ 121 w 421"/>
                  <a:gd name="T89" fmla="*/ 45 h 162"/>
                  <a:gd name="T90" fmla="*/ 99 w 421"/>
                  <a:gd name="T91" fmla="*/ 76 h 162"/>
                  <a:gd name="T92" fmla="*/ 121 w 421"/>
                  <a:gd name="T93" fmla="*/ 110 h 162"/>
                  <a:gd name="T94" fmla="*/ 99 w 421"/>
                  <a:gd name="T95" fmla="*/ 110 h 162"/>
                  <a:gd name="T96" fmla="*/ 87 w 421"/>
                  <a:gd name="T97" fmla="*/ 85 h 162"/>
                  <a:gd name="T98" fmla="*/ 73 w 421"/>
                  <a:gd name="T99" fmla="*/ 110 h 162"/>
                  <a:gd name="T100" fmla="*/ 53 w 421"/>
                  <a:gd name="T101" fmla="*/ 110 h 162"/>
                  <a:gd name="T102" fmla="*/ 76 w 421"/>
                  <a:gd name="T103" fmla="*/ 74 h 162"/>
                  <a:gd name="T104" fmla="*/ 56 w 421"/>
                  <a:gd name="T105" fmla="*/ 43 h 162"/>
                  <a:gd name="T106" fmla="*/ 76 w 421"/>
                  <a:gd name="T107" fmla="*/ 43 h 162"/>
                  <a:gd name="T108" fmla="*/ 76 w 421"/>
                  <a:gd name="T109" fmla="*/ 45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21" h="162">
                    <a:moveTo>
                      <a:pt x="420" y="161"/>
                    </a:moveTo>
                    <a:lnTo>
                      <a:pt x="420" y="0"/>
                    </a:lnTo>
                    <a:lnTo>
                      <a:pt x="0" y="0"/>
                    </a:lnTo>
                    <a:lnTo>
                      <a:pt x="0" y="161"/>
                    </a:lnTo>
                    <a:lnTo>
                      <a:pt x="420" y="161"/>
                    </a:lnTo>
                    <a:close/>
                    <a:moveTo>
                      <a:pt x="299" y="45"/>
                    </a:moveTo>
                    <a:lnTo>
                      <a:pt x="322" y="45"/>
                    </a:lnTo>
                    <a:lnTo>
                      <a:pt x="333" y="68"/>
                    </a:lnTo>
                    <a:lnTo>
                      <a:pt x="347" y="45"/>
                    </a:lnTo>
                    <a:lnTo>
                      <a:pt x="367" y="45"/>
                    </a:lnTo>
                    <a:lnTo>
                      <a:pt x="344" y="76"/>
                    </a:lnTo>
                    <a:lnTo>
                      <a:pt x="367" y="110"/>
                    </a:lnTo>
                    <a:lnTo>
                      <a:pt x="344" y="110"/>
                    </a:lnTo>
                    <a:lnTo>
                      <a:pt x="330" y="85"/>
                    </a:lnTo>
                    <a:lnTo>
                      <a:pt x="316" y="110"/>
                    </a:lnTo>
                    <a:lnTo>
                      <a:pt x="296" y="110"/>
                    </a:lnTo>
                    <a:lnTo>
                      <a:pt x="319" y="74"/>
                    </a:lnTo>
                    <a:lnTo>
                      <a:pt x="299" y="45"/>
                    </a:lnTo>
                    <a:close/>
                    <a:moveTo>
                      <a:pt x="262" y="93"/>
                    </a:moveTo>
                    <a:lnTo>
                      <a:pt x="279" y="93"/>
                    </a:lnTo>
                    <a:lnTo>
                      <a:pt x="279" y="110"/>
                    </a:lnTo>
                    <a:lnTo>
                      <a:pt x="262" y="110"/>
                    </a:lnTo>
                    <a:lnTo>
                      <a:pt x="262" y="93"/>
                    </a:lnTo>
                    <a:close/>
                    <a:moveTo>
                      <a:pt x="178" y="45"/>
                    </a:moveTo>
                    <a:lnTo>
                      <a:pt x="200" y="45"/>
                    </a:lnTo>
                    <a:lnTo>
                      <a:pt x="211" y="68"/>
                    </a:lnTo>
                    <a:lnTo>
                      <a:pt x="226" y="45"/>
                    </a:lnTo>
                    <a:lnTo>
                      <a:pt x="245" y="45"/>
                    </a:lnTo>
                    <a:lnTo>
                      <a:pt x="223" y="76"/>
                    </a:lnTo>
                    <a:lnTo>
                      <a:pt x="245" y="110"/>
                    </a:lnTo>
                    <a:lnTo>
                      <a:pt x="223" y="110"/>
                    </a:lnTo>
                    <a:lnTo>
                      <a:pt x="209" y="85"/>
                    </a:lnTo>
                    <a:lnTo>
                      <a:pt x="195" y="110"/>
                    </a:lnTo>
                    <a:lnTo>
                      <a:pt x="175" y="110"/>
                    </a:lnTo>
                    <a:lnTo>
                      <a:pt x="197" y="74"/>
                    </a:lnTo>
                    <a:lnTo>
                      <a:pt x="178" y="45"/>
                    </a:lnTo>
                    <a:close/>
                    <a:moveTo>
                      <a:pt x="141" y="93"/>
                    </a:moveTo>
                    <a:lnTo>
                      <a:pt x="158" y="93"/>
                    </a:lnTo>
                    <a:lnTo>
                      <a:pt x="158" y="110"/>
                    </a:lnTo>
                    <a:lnTo>
                      <a:pt x="141" y="110"/>
                    </a:lnTo>
                    <a:lnTo>
                      <a:pt x="141" y="93"/>
                    </a:lnTo>
                    <a:close/>
                    <a:moveTo>
                      <a:pt x="76" y="45"/>
                    </a:moveTo>
                    <a:lnTo>
                      <a:pt x="87" y="68"/>
                    </a:lnTo>
                    <a:lnTo>
                      <a:pt x="101" y="45"/>
                    </a:lnTo>
                    <a:lnTo>
                      <a:pt x="121" y="45"/>
                    </a:lnTo>
                    <a:lnTo>
                      <a:pt x="99" y="76"/>
                    </a:lnTo>
                    <a:lnTo>
                      <a:pt x="121" y="110"/>
                    </a:lnTo>
                    <a:lnTo>
                      <a:pt x="99" y="110"/>
                    </a:lnTo>
                    <a:lnTo>
                      <a:pt x="87" y="85"/>
                    </a:lnTo>
                    <a:lnTo>
                      <a:pt x="73" y="110"/>
                    </a:lnTo>
                    <a:lnTo>
                      <a:pt x="53" y="110"/>
                    </a:lnTo>
                    <a:lnTo>
                      <a:pt x="76" y="74"/>
                    </a:lnTo>
                    <a:lnTo>
                      <a:pt x="56" y="43"/>
                    </a:lnTo>
                    <a:lnTo>
                      <a:pt x="76" y="43"/>
                    </a:lnTo>
                    <a:lnTo>
                      <a:pt x="76" y="45"/>
                    </a:lnTo>
                    <a:close/>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95" name="Freeform 28"/>
              <p:cNvSpPr>
                <a:spLocks noChangeArrowheads="1"/>
              </p:cNvSpPr>
              <p:nvPr/>
            </p:nvSpPr>
            <p:spPr bwMode="auto">
              <a:xfrm>
                <a:off x="1836738" y="4603750"/>
                <a:ext cx="55562" cy="58738"/>
              </a:xfrm>
              <a:custGeom>
                <a:avLst/>
                <a:gdLst>
                  <a:gd name="T0" fmla="*/ 77 w 156"/>
                  <a:gd name="T1" fmla="*/ 161 h 162"/>
                  <a:gd name="T2" fmla="*/ 0 w 156"/>
                  <a:gd name="T3" fmla="*/ 161 h 162"/>
                  <a:gd name="T4" fmla="*/ 0 w 156"/>
                  <a:gd name="T5" fmla="*/ 0 h 162"/>
                  <a:gd name="T6" fmla="*/ 155 w 156"/>
                  <a:gd name="T7" fmla="*/ 0 h 162"/>
                  <a:gd name="T8" fmla="*/ 155 w 156"/>
                  <a:gd name="T9" fmla="*/ 161 h 162"/>
                  <a:gd name="T10" fmla="*/ 77 w 156"/>
                  <a:gd name="T11" fmla="*/ 161 h 162"/>
                </a:gdLst>
                <a:ahLst/>
                <a:cxnLst>
                  <a:cxn ang="0">
                    <a:pos x="T0" y="T1"/>
                  </a:cxn>
                  <a:cxn ang="0">
                    <a:pos x="T2" y="T3"/>
                  </a:cxn>
                  <a:cxn ang="0">
                    <a:pos x="T4" y="T5"/>
                  </a:cxn>
                  <a:cxn ang="0">
                    <a:pos x="T6" y="T7"/>
                  </a:cxn>
                  <a:cxn ang="0">
                    <a:pos x="T8" y="T9"/>
                  </a:cxn>
                  <a:cxn ang="0">
                    <a:pos x="T10" y="T11"/>
                  </a:cxn>
                </a:cxnLst>
                <a:rect l="0" t="0" r="r" b="b"/>
                <a:pathLst>
                  <a:path w="156" h="162">
                    <a:moveTo>
                      <a:pt x="77" y="161"/>
                    </a:moveTo>
                    <a:lnTo>
                      <a:pt x="0" y="161"/>
                    </a:lnTo>
                    <a:lnTo>
                      <a:pt x="0" y="0"/>
                    </a:lnTo>
                    <a:lnTo>
                      <a:pt x="155" y="0"/>
                    </a:lnTo>
                    <a:lnTo>
                      <a:pt x="155" y="161"/>
                    </a:lnTo>
                    <a:lnTo>
                      <a:pt x="77" y="161"/>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96" name="Freeform 161"/>
              <p:cNvSpPr>
                <a:spLocks noChangeArrowheads="1"/>
              </p:cNvSpPr>
              <p:nvPr/>
            </p:nvSpPr>
            <p:spPr bwMode="auto">
              <a:xfrm>
                <a:off x="1836738" y="4440238"/>
                <a:ext cx="55562" cy="58737"/>
              </a:xfrm>
              <a:custGeom>
                <a:avLst/>
                <a:gdLst>
                  <a:gd name="T0" fmla="*/ 77 w 156"/>
                  <a:gd name="T1" fmla="*/ 161 h 162"/>
                  <a:gd name="T2" fmla="*/ 0 w 156"/>
                  <a:gd name="T3" fmla="*/ 161 h 162"/>
                  <a:gd name="T4" fmla="*/ 0 w 156"/>
                  <a:gd name="T5" fmla="*/ 0 h 162"/>
                  <a:gd name="T6" fmla="*/ 155 w 156"/>
                  <a:gd name="T7" fmla="*/ 0 h 162"/>
                  <a:gd name="T8" fmla="*/ 155 w 156"/>
                  <a:gd name="T9" fmla="*/ 161 h 162"/>
                  <a:gd name="T10" fmla="*/ 77 w 156"/>
                  <a:gd name="T11" fmla="*/ 161 h 162"/>
                </a:gdLst>
                <a:ahLst/>
                <a:cxnLst>
                  <a:cxn ang="0">
                    <a:pos x="T0" y="T1"/>
                  </a:cxn>
                  <a:cxn ang="0">
                    <a:pos x="T2" y="T3"/>
                  </a:cxn>
                  <a:cxn ang="0">
                    <a:pos x="T4" y="T5"/>
                  </a:cxn>
                  <a:cxn ang="0">
                    <a:pos x="T6" y="T7"/>
                  </a:cxn>
                  <a:cxn ang="0">
                    <a:pos x="T8" y="T9"/>
                  </a:cxn>
                  <a:cxn ang="0">
                    <a:pos x="T10" y="T11"/>
                  </a:cxn>
                </a:cxnLst>
                <a:rect l="0" t="0" r="r" b="b"/>
                <a:pathLst>
                  <a:path w="156" h="162">
                    <a:moveTo>
                      <a:pt x="77" y="161"/>
                    </a:moveTo>
                    <a:lnTo>
                      <a:pt x="0" y="161"/>
                    </a:lnTo>
                    <a:lnTo>
                      <a:pt x="0" y="0"/>
                    </a:lnTo>
                    <a:lnTo>
                      <a:pt x="155" y="0"/>
                    </a:lnTo>
                    <a:lnTo>
                      <a:pt x="155" y="161"/>
                    </a:lnTo>
                    <a:lnTo>
                      <a:pt x="77" y="161"/>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97" name="Freeform 162"/>
              <p:cNvSpPr>
                <a:spLocks noChangeArrowheads="1"/>
              </p:cNvSpPr>
              <p:nvPr/>
            </p:nvSpPr>
            <p:spPr bwMode="auto">
              <a:xfrm>
                <a:off x="1911350" y="4440238"/>
                <a:ext cx="150813" cy="58737"/>
              </a:xfrm>
              <a:custGeom>
                <a:avLst/>
                <a:gdLst>
                  <a:gd name="T0" fmla="*/ 420 w 421"/>
                  <a:gd name="T1" fmla="*/ 161 h 162"/>
                  <a:gd name="T2" fmla="*/ 420 w 421"/>
                  <a:gd name="T3" fmla="*/ 0 h 162"/>
                  <a:gd name="T4" fmla="*/ 0 w 421"/>
                  <a:gd name="T5" fmla="*/ 0 h 162"/>
                  <a:gd name="T6" fmla="*/ 0 w 421"/>
                  <a:gd name="T7" fmla="*/ 161 h 162"/>
                  <a:gd name="T8" fmla="*/ 420 w 421"/>
                  <a:gd name="T9" fmla="*/ 161 h 162"/>
                  <a:gd name="T10" fmla="*/ 299 w 421"/>
                  <a:gd name="T11" fmla="*/ 62 h 162"/>
                  <a:gd name="T12" fmla="*/ 322 w 421"/>
                  <a:gd name="T13" fmla="*/ 62 h 162"/>
                  <a:gd name="T14" fmla="*/ 333 w 421"/>
                  <a:gd name="T15" fmla="*/ 85 h 162"/>
                  <a:gd name="T16" fmla="*/ 347 w 421"/>
                  <a:gd name="T17" fmla="*/ 62 h 162"/>
                  <a:gd name="T18" fmla="*/ 367 w 421"/>
                  <a:gd name="T19" fmla="*/ 62 h 162"/>
                  <a:gd name="T20" fmla="*/ 344 w 421"/>
                  <a:gd name="T21" fmla="*/ 93 h 162"/>
                  <a:gd name="T22" fmla="*/ 367 w 421"/>
                  <a:gd name="T23" fmla="*/ 127 h 162"/>
                  <a:gd name="T24" fmla="*/ 344 w 421"/>
                  <a:gd name="T25" fmla="*/ 127 h 162"/>
                  <a:gd name="T26" fmla="*/ 330 w 421"/>
                  <a:gd name="T27" fmla="*/ 102 h 162"/>
                  <a:gd name="T28" fmla="*/ 316 w 421"/>
                  <a:gd name="T29" fmla="*/ 127 h 162"/>
                  <a:gd name="T30" fmla="*/ 296 w 421"/>
                  <a:gd name="T31" fmla="*/ 127 h 162"/>
                  <a:gd name="T32" fmla="*/ 319 w 421"/>
                  <a:gd name="T33" fmla="*/ 90 h 162"/>
                  <a:gd name="T34" fmla="*/ 299 w 421"/>
                  <a:gd name="T35" fmla="*/ 62 h 162"/>
                  <a:gd name="T36" fmla="*/ 262 w 421"/>
                  <a:gd name="T37" fmla="*/ 110 h 162"/>
                  <a:gd name="T38" fmla="*/ 279 w 421"/>
                  <a:gd name="T39" fmla="*/ 110 h 162"/>
                  <a:gd name="T40" fmla="*/ 279 w 421"/>
                  <a:gd name="T41" fmla="*/ 127 h 162"/>
                  <a:gd name="T42" fmla="*/ 262 w 421"/>
                  <a:gd name="T43" fmla="*/ 127 h 162"/>
                  <a:gd name="T44" fmla="*/ 262 w 421"/>
                  <a:gd name="T45" fmla="*/ 110 h 162"/>
                  <a:gd name="T46" fmla="*/ 178 w 421"/>
                  <a:gd name="T47" fmla="*/ 62 h 162"/>
                  <a:gd name="T48" fmla="*/ 200 w 421"/>
                  <a:gd name="T49" fmla="*/ 62 h 162"/>
                  <a:gd name="T50" fmla="*/ 211 w 421"/>
                  <a:gd name="T51" fmla="*/ 85 h 162"/>
                  <a:gd name="T52" fmla="*/ 226 w 421"/>
                  <a:gd name="T53" fmla="*/ 62 h 162"/>
                  <a:gd name="T54" fmla="*/ 245 w 421"/>
                  <a:gd name="T55" fmla="*/ 62 h 162"/>
                  <a:gd name="T56" fmla="*/ 223 w 421"/>
                  <a:gd name="T57" fmla="*/ 93 h 162"/>
                  <a:gd name="T58" fmla="*/ 245 w 421"/>
                  <a:gd name="T59" fmla="*/ 127 h 162"/>
                  <a:gd name="T60" fmla="*/ 223 w 421"/>
                  <a:gd name="T61" fmla="*/ 127 h 162"/>
                  <a:gd name="T62" fmla="*/ 209 w 421"/>
                  <a:gd name="T63" fmla="*/ 102 h 162"/>
                  <a:gd name="T64" fmla="*/ 195 w 421"/>
                  <a:gd name="T65" fmla="*/ 127 h 162"/>
                  <a:gd name="T66" fmla="*/ 175 w 421"/>
                  <a:gd name="T67" fmla="*/ 127 h 162"/>
                  <a:gd name="T68" fmla="*/ 197 w 421"/>
                  <a:gd name="T69" fmla="*/ 90 h 162"/>
                  <a:gd name="T70" fmla="*/ 178 w 421"/>
                  <a:gd name="T71" fmla="*/ 62 h 162"/>
                  <a:gd name="T72" fmla="*/ 141 w 421"/>
                  <a:gd name="T73" fmla="*/ 110 h 162"/>
                  <a:gd name="T74" fmla="*/ 158 w 421"/>
                  <a:gd name="T75" fmla="*/ 110 h 162"/>
                  <a:gd name="T76" fmla="*/ 158 w 421"/>
                  <a:gd name="T77" fmla="*/ 127 h 162"/>
                  <a:gd name="T78" fmla="*/ 141 w 421"/>
                  <a:gd name="T79" fmla="*/ 127 h 162"/>
                  <a:gd name="T80" fmla="*/ 141 w 421"/>
                  <a:gd name="T81" fmla="*/ 110 h 162"/>
                  <a:gd name="T82" fmla="*/ 76 w 421"/>
                  <a:gd name="T83" fmla="*/ 62 h 162"/>
                  <a:gd name="T84" fmla="*/ 87 w 421"/>
                  <a:gd name="T85" fmla="*/ 85 h 162"/>
                  <a:gd name="T86" fmla="*/ 101 w 421"/>
                  <a:gd name="T87" fmla="*/ 62 h 162"/>
                  <a:gd name="T88" fmla="*/ 121 w 421"/>
                  <a:gd name="T89" fmla="*/ 62 h 162"/>
                  <a:gd name="T90" fmla="*/ 99 w 421"/>
                  <a:gd name="T91" fmla="*/ 93 h 162"/>
                  <a:gd name="T92" fmla="*/ 121 w 421"/>
                  <a:gd name="T93" fmla="*/ 127 h 162"/>
                  <a:gd name="T94" fmla="*/ 99 w 421"/>
                  <a:gd name="T95" fmla="*/ 127 h 162"/>
                  <a:gd name="T96" fmla="*/ 84 w 421"/>
                  <a:gd name="T97" fmla="*/ 102 h 162"/>
                  <a:gd name="T98" fmla="*/ 70 w 421"/>
                  <a:gd name="T99" fmla="*/ 127 h 162"/>
                  <a:gd name="T100" fmla="*/ 51 w 421"/>
                  <a:gd name="T101" fmla="*/ 127 h 162"/>
                  <a:gd name="T102" fmla="*/ 73 w 421"/>
                  <a:gd name="T103" fmla="*/ 90 h 162"/>
                  <a:gd name="T104" fmla="*/ 53 w 421"/>
                  <a:gd name="T105" fmla="*/ 59 h 162"/>
                  <a:gd name="T106" fmla="*/ 76 w 421"/>
                  <a:gd name="T107" fmla="*/ 59 h 162"/>
                  <a:gd name="T108" fmla="*/ 76 w 421"/>
                  <a:gd name="T109" fmla="*/ 6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21" h="162">
                    <a:moveTo>
                      <a:pt x="420" y="161"/>
                    </a:moveTo>
                    <a:lnTo>
                      <a:pt x="420" y="0"/>
                    </a:lnTo>
                    <a:lnTo>
                      <a:pt x="0" y="0"/>
                    </a:lnTo>
                    <a:lnTo>
                      <a:pt x="0" y="161"/>
                    </a:lnTo>
                    <a:lnTo>
                      <a:pt x="420" y="161"/>
                    </a:lnTo>
                    <a:close/>
                    <a:moveTo>
                      <a:pt x="299" y="62"/>
                    </a:moveTo>
                    <a:lnTo>
                      <a:pt x="322" y="62"/>
                    </a:lnTo>
                    <a:lnTo>
                      <a:pt x="333" y="85"/>
                    </a:lnTo>
                    <a:lnTo>
                      <a:pt x="347" y="62"/>
                    </a:lnTo>
                    <a:lnTo>
                      <a:pt x="367" y="62"/>
                    </a:lnTo>
                    <a:lnTo>
                      <a:pt x="344" y="93"/>
                    </a:lnTo>
                    <a:lnTo>
                      <a:pt x="367" y="127"/>
                    </a:lnTo>
                    <a:lnTo>
                      <a:pt x="344" y="127"/>
                    </a:lnTo>
                    <a:lnTo>
                      <a:pt x="330" y="102"/>
                    </a:lnTo>
                    <a:lnTo>
                      <a:pt x="316" y="127"/>
                    </a:lnTo>
                    <a:lnTo>
                      <a:pt x="296" y="127"/>
                    </a:lnTo>
                    <a:lnTo>
                      <a:pt x="319" y="90"/>
                    </a:lnTo>
                    <a:lnTo>
                      <a:pt x="299" y="62"/>
                    </a:lnTo>
                    <a:close/>
                    <a:moveTo>
                      <a:pt x="262" y="110"/>
                    </a:moveTo>
                    <a:lnTo>
                      <a:pt x="279" y="110"/>
                    </a:lnTo>
                    <a:lnTo>
                      <a:pt x="279" y="127"/>
                    </a:lnTo>
                    <a:lnTo>
                      <a:pt x="262" y="127"/>
                    </a:lnTo>
                    <a:lnTo>
                      <a:pt x="262" y="110"/>
                    </a:lnTo>
                    <a:close/>
                    <a:moveTo>
                      <a:pt x="178" y="62"/>
                    </a:moveTo>
                    <a:lnTo>
                      <a:pt x="200" y="62"/>
                    </a:lnTo>
                    <a:lnTo>
                      <a:pt x="211" y="85"/>
                    </a:lnTo>
                    <a:lnTo>
                      <a:pt x="226" y="62"/>
                    </a:lnTo>
                    <a:lnTo>
                      <a:pt x="245" y="62"/>
                    </a:lnTo>
                    <a:lnTo>
                      <a:pt x="223" y="93"/>
                    </a:lnTo>
                    <a:lnTo>
                      <a:pt x="245" y="127"/>
                    </a:lnTo>
                    <a:lnTo>
                      <a:pt x="223" y="127"/>
                    </a:lnTo>
                    <a:lnTo>
                      <a:pt x="209" y="102"/>
                    </a:lnTo>
                    <a:lnTo>
                      <a:pt x="195" y="127"/>
                    </a:lnTo>
                    <a:lnTo>
                      <a:pt x="175" y="127"/>
                    </a:lnTo>
                    <a:lnTo>
                      <a:pt x="197" y="90"/>
                    </a:lnTo>
                    <a:lnTo>
                      <a:pt x="178" y="62"/>
                    </a:lnTo>
                    <a:close/>
                    <a:moveTo>
                      <a:pt x="141" y="110"/>
                    </a:moveTo>
                    <a:lnTo>
                      <a:pt x="158" y="110"/>
                    </a:lnTo>
                    <a:lnTo>
                      <a:pt x="158" y="127"/>
                    </a:lnTo>
                    <a:lnTo>
                      <a:pt x="141" y="127"/>
                    </a:lnTo>
                    <a:lnTo>
                      <a:pt x="141" y="110"/>
                    </a:lnTo>
                    <a:close/>
                    <a:moveTo>
                      <a:pt x="76" y="62"/>
                    </a:moveTo>
                    <a:lnTo>
                      <a:pt x="87" y="85"/>
                    </a:lnTo>
                    <a:lnTo>
                      <a:pt x="101" y="62"/>
                    </a:lnTo>
                    <a:lnTo>
                      <a:pt x="121" y="62"/>
                    </a:lnTo>
                    <a:lnTo>
                      <a:pt x="99" y="93"/>
                    </a:lnTo>
                    <a:lnTo>
                      <a:pt x="121" y="127"/>
                    </a:lnTo>
                    <a:lnTo>
                      <a:pt x="99" y="127"/>
                    </a:lnTo>
                    <a:lnTo>
                      <a:pt x="84" y="102"/>
                    </a:lnTo>
                    <a:lnTo>
                      <a:pt x="70" y="127"/>
                    </a:lnTo>
                    <a:lnTo>
                      <a:pt x="51" y="127"/>
                    </a:lnTo>
                    <a:lnTo>
                      <a:pt x="73" y="90"/>
                    </a:lnTo>
                    <a:lnTo>
                      <a:pt x="53" y="59"/>
                    </a:lnTo>
                    <a:lnTo>
                      <a:pt x="76" y="59"/>
                    </a:lnTo>
                    <a:lnTo>
                      <a:pt x="76" y="62"/>
                    </a:lnTo>
                    <a:close/>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98" name="Freeform 163"/>
              <p:cNvSpPr>
                <a:spLocks noChangeArrowheads="1"/>
              </p:cNvSpPr>
              <p:nvPr/>
            </p:nvSpPr>
            <p:spPr bwMode="auto">
              <a:xfrm>
                <a:off x="1836738" y="4522788"/>
                <a:ext cx="55562" cy="58737"/>
              </a:xfrm>
              <a:custGeom>
                <a:avLst/>
                <a:gdLst>
                  <a:gd name="T0" fmla="*/ 77 w 156"/>
                  <a:gd name="T1" fmla="*/ 161 h 162"/>
                  <a:gd name="T2" fmla="*/ 0 w 156"/>
                  <a:gd name="T3" fmla="*/ 161 h 162"/>
                  <a:gd name="T4" fmla="*/ 0 w 156"/>
                  <a:gd name="T5" fmla="*/ 0 h 162"/>
                  <a:gd name="T6" fmla="*/ 155 w 156"/>
                  <a:gd name="T7" fmla="*/ 0 h 162"/>
                  <a:gd name="T8" fmla="*/ 155 w 156"/>
                  <a:gd name="T9" fmla="*/ 161 h 162"/>
                  <a:gd name="T10" fmla="*/ 77 w 156"/>
                  <a:gd name="T11" fmla="*/ 161 h 162"/>
                </a:gdLst>
                <a:ahLst/>
                <a:cxnLst>
                  <a:cxn ang="0">
                    <a:pos x="T0" y="T1"/>
                  </a:cxn>
                  <a:cxn ang="0">
                    <a:pos x="T2" y="T3"/>
                  </a:cxn>
                  <a:cxn ang="0">
                    <a:pos x="T4" y="T5"/>
                  </a:cxn>
                  <a:cxn ang="0">
                    <a:pos x="T6" y="T7"/>
                  </a:cxn>
                  <a:cxn ang="0">
                    <a:pos x="T8" y="T9"/>
                  </a:cxn>
                  <a:cxn ang="0">
                    <a:pos x="T10" y="T11"/>
                  </a:cxn>
                </a:cxnLst>
                <a:rect l="0" t="0" r="r" b="b"/>
                <a:pathLst>
                  <a:path w="156" h="162">
                    <a:moveTo>
                      <a:pt x="77" y="161"/>
                    </a:moveTo>
                    <a:lnTo>
                      <a:pt x="0" y="161"/>
                    </a:lnTo>
                    <a:lnTo>
                      <a:pt x="0" y="0"/>
                    </a:lnTo>
                    <a:lnTo>
                      <a:pt x="155" y="0"/>
                    </a:lnTo>
                    <a:lnTo>
                      <a:pt x="155" y="161"/>
                    </a:lnTo>
                    <a:lnTo>
                      <a:pt x="77" y="161"/>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99" name="Freeform 164"/>
              <p:cNvSpPr>
                <a:spLocks noChangeArrowheads="1"/>
              </p:cNvSpPr>
              <p:nvPr/>
            </p:nvSpPr>
            <p:spPr bwMode="auto">
              <a:xfrm>
                <a:off x="1911350" y="4522788"/>
                <a:ext cx="150813" cy="58737"/>
              </a:xfrm>
              <a:custGeom>
                <a:avLst/>
                <a:gdLst>
                  <a:gd name="T0" fmla="*/ 420 w 421"/>
                  <a:gd name="T1" fmla="*/ 161 h 162"/>
                  <a:gd name="T2" fmla="*/ 420 w 421"/>
                  <a:gd name="T3" fmla="*/ 0 h 162"/>
                  <a:gd name="T4" fmla="*/ 0 w 421"/>
                  <a:gd name="T5" fmla="*/ 0 h 162"/>
                  <a:gd name="T6" fmla="*/ 0 w 421"/>
                  <a:gd name="T7" fmla="*/ 161 h 162"/>
                  <a:gd name="T8" fmla="*/ 420 w 421"/>
                  <a:gd name="T9" fmla="*/ 161 h 162"/>
                  <a:gd name="T10" fmla="*/ 299 w 421"/>
                  <a:gd name="T11" fmla="*/ 53 h 162"/>
                  <a:gd name="T12" fmla="*/ 322 w 421"/>
                  <a:gd name="T13" fmla="*/ 53 h 162"/>
                  <a:gd name="T14" fmla="*/ 333 w 421"/>
                  <a:gd name="T15" fmla="*/ 76 h 162"/>
                  <a:gd name="T16" fmla="*/ 347 w 421"/>
                  <a:gd name="T17" fmla="*/ 53 h 162"/>
                  <a:gd name="T18" fmla="*/ 367 w 421"/>
                  <a:gd name="T19" fmla="*/ 53 h 162"/>
                  <a:gd name="T20" fmla="*/ 344 w 421"/>
                  <a:gd name="T21" fmla="*/ 84 h 162"/>
                  <a:gd name="T22" fmla="*/ 367 w 421"/>
                  <a:gd name="T23" fmla="*/ 118 h 162"/>
                  <a:gd name="T24" fmla="*/ 344 w 421"/>
                  <a:gd name="T25" fmla="*/ 118 h 162"/>
                  <a:gd name="T26" fmla="*/ 330 w 421"/>
                  <a:gd name="T27" fmla="*/ 93 h 162"/>
                  <a:gd name="T28" fmla="*/ 316 w 421"/>
                  <a:gd name="T29" fmla="*/ 118 h 162"/>
                  <a:gd name="T30" fmla="*/ 296 w 421"/>
                  <a:gd name="T31" fmla="*/ 118 h 162"/>
                  <a:gd name="T32" fmla="*/ 319 w 421"/>
                  <a:gd name="T33" fmla="*/ 82 h 162"/>
                  <a:gd name="T34" fmla="*/ 299 w 421"/>
                  <a:gd name="T35" fmla="*/ 53 h 162"/>
                  <a:gd name="T36" fmla="*/ 262 w 421"/>
                  <a:gd name="T37" fmla="*/ 101 h 162"/>
                  <a:gd name="T38" fmla="*/ 279 w 421"/>
                  <a:gd name="T39" fmla="*/ 101 h 162"/>
                  <a:gd name="T40" fmla="*/ 279 w 421"/>
                  <a:gd name="T41" fmla="*/ 118 h 162"/>
                  <a:gd name="T42" fmla="*/ 262 w 421"/>
                  <a:gd name="T43" fmla="*/ 118 h 162"/>
                  <a:gd name="T44" fmla="*/ 262 w 421"/>
                  <a:gd name="T45" fmla="*/ 101 h 162"/>
                  <a:gd name="T46" fmla="*/ 178 w 421"/>
                  <a:gd name="T47" fmla="*/ 53 h 162"/>
                  <a:gd name="T48" fmla="*/ 200 w 421"/>
                  <a:gd name="T49" fmla="*/ 53 h 162"/>
                  <a:gd name="T50" fmla="*/ 211 w 421"/>
                  <a:gd name="T51" fmla="*/ 76 h 162"/>
                  <a:gd name="T52" fmla="*/ 226 w 421"/>
                  <a:gd name="T53" fmla="*/ 53 h 162"/>
                  <a:gd name="T54" fmla="*/ 245 w 421"/>
                  <a:gd name="T55" fmla="*/ 53 h 162"/>
                  <a:gd name="T56" fmla="*/ 223 w 421"/>
                  <a:gd name="T57" fmla="*/ 84 h 162"/>
                  <a:gd name="T58" fmla="*/ 245 w 421"/>
                  <a:gd name="T59" fmla="*/ 118 h 162"/>
                  <a:gd name="T60" fmla="*/ 223 w 421"/>
                  <a:gd name="T61" fmla="*/ 118 h 162"/>
                  <a:gd name="T62" fmla="*/ 209 w 421"/>
                  <a:gd name="T63" fmla="*/ 93 h 162"/>
                  <a:gd name="T64" fmla="*/ 195 w 421"/>
                  <a:gd name="T65" fmla="*/ 118 h 162"/>
                  <a:gd name="T66" fmla="*/ 175 w 421"/>
                  <a:gd name="T67" fmla="*/ 118 h 162"/>
                  <a:gd name="T68" fmla="*/ 197 w 421"/>
                  <a:gd name="T69" fmla="*/ 82 h 162"/>
                  <a:gd name="T70" fmla="*/ 178 w 421"/>
                  <a:gd name="T71" fmla="*/ 53 h 162"/>
                  <a:gd name="T72" fmla="*/ 141 w 421"/>
                  <a:gd name="T73" fmla="*/ 101 h 162"/>
                  <a:gd name="T74" fmla="*/ 158 w 421"/>
                  <a:gd name="T75" fmla="*/ 101 h 162"/>
                  <a:gd name="T76" fmla="*/ 158 w 421"/>
                  <a:gd name="T77" fmla="*/ 118 h 162"/>
                  <a:gd name="T78" fmla="*/ 141 w 421"/>
                  <a:gd name="T79" fmla="*/ 118 h 162"/>
                  <a:gd name="T80" fmla="*/ 141 w 421"/>
                  <a:gd name="T81" fmla="*/ 101 h 162"/>
                  <a:gd name="T82" fmla="*/ 76 w 421"/>
                  <a:gd name="T83" fmla="*/ 53 h 162"/>
                  <a:gd name="T84" fmla="*/ 87 w 421"/>
                  <a:gd name="T85" fmla="*/ 76 h 162"/>
                  <a:gd name="T86" fmla="*/ 101 w 421"/>
                  <a:gd name="T87" fmla="*/ 53 h 162"/>
                  <a:gd name="T88" fmla="*/ 121 w 421"/>
                  <a:gd name="T89" fmla="*/ 53 h 162"/>
                  <a:gd name="T90" fmla="*/ 99 w 421"/>
                  <a:gd name="T91" fmla="*/ 84 h 162"/>
                  <a:gd name="T92" fmla="*/ 121 w 421"/>
                  <a:gd name="T93" fmla="*/ 118 h 162"/>
                  <a:gd name="T94" fmla="*/ 99 w 421"/>
                  <a:gd name="T95" fmla="*/ 118 h 162"/>
                  <a:gd name="T96" fmla="*/ 84 w 421"/>
                  <a:gd name="T97" fmla="*/ 93 h 162"/>
                  <a:gd name="T98" fmla="*/ 70 w 421"/>
                  <a:gd name="T99" fmla="*/ 118 h 162"/>
                  <a:gd name="T100" fmla="*/ 51 w 421"/>
                  <a:gd name="T101" fmla="*/ 118 h 162"/>
                  <a:gd name="T102" fmla="*/ 73 w 421"/>
                  <a:gd name="T103" fmla="*/ 82 h 162"/>
                  <a:gd name="T104" fmla="*/ 53 w 421"/>
                  <a:gd name="T105" fmla="*/ 50 h 162"/>
                  <a:gd name="T106" fmla="*/ 76 w 421"/>
                  <a:gd name="T107" fmla="*/ 50 h 162"/>
                  <a:gd name="T108" fmla="*/ 76 w 421"/>
                  <a:gd name="T109" fmla="*/ 53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21" h="162">
                    <a:moveTo>
                      <a:pt x="420" y="161"/>
                    </a:moveTo>
                    <a:lnTo>
                      <a:pt x="420" y="0"/>
                    </a:lnTo>
                    <a:lnTo>
                      <a:pt x="0" y="0"/>
                    </a:lnTo>
                    <a:lnTo>
                      <a:pt x="0" y="161"/>
                    </a:lnTo>
                    <a:lnTo>
                      <a:pt x="420" y="161"/>
                    </a:lnTo>
                    <a:close/>
                    <a:moveTo>
                      <a:pt x="299" y="53"/>
                    </a:moveTo>
                    <a:lnTo>
                      <a:pt x="322" y="53"/>
                    </a:lnTo>
                    <a:lnTo>
                      <a:pt x="333" y="76"/>
                    </a:lnTo>
                    <a:lnTo>
                      <a:pt x="347" y="53"/>
                    </a:lnTo>
                    <a:lnTo>
                      <a:pt x="367" y="53"/>
                    </a:lnTo>
                    <a:lnTo>
                      <a:pt x="344" y="84"/>
                    </a:lnTo>
                    <a:lnTo>
                      <a:pt x="367" y="118"/>
                    </a:lnTo>
                    <a:lnTo>
                      <a:pt x="344" y="118"/>
                    </a:lnTo>
                    <a:lnTo>
                      <a:pt x="330" y="93"/>
                    </a:lnTo>
                    <a:lnTo>
                      <a:pt x="316" y="118"/>
                    </a:lnTo>
                    <a:lnTo>
                      <a:pt x="296" y="118"/>
                    </a:lnTo>
                    <a:lnTo>
                      <a:pt x="319" y="82"/>
                    </a:lnTo>
                    <a:lnTo>
                      <a:pt x="299" y="53"/>
                    </a:lnTo>
                    <a:close/>
                    <a:moveTo>
                      <a:pt x="262" y="101"/>
                    </a:moveTo>
                    <a:lnTo>
                      <a:pt x="279" y="101"/>
                    </a:lnTo>
                    <a:lnTo>
                      <a:pt x="279" y="118"/>
                    </a:lnTo>
                    <a:lnTo>
                      <a:pt x="262" y="118"/>
                    </a:lnTo>
                    <a:lnTo>
                      <a:pt x="262" y="101"/>
                    </a:lnTo>
                    <a:close/>
                    <a:moveTo>
                      <a:pt x="178" y="53"/>
                    </a:moveTo>
                    <a:lnTo>
                      <a:pt x="200" y="53"/>
                    </a:lnTo>
                    <a:lnTo>
                      <a:pt x="211" y="76"/>
                    </a:lnTo>
                    <a:lnTo>
                      <a:pt x="226" y="53"/>
                    </a:lnTo>
                    <a:lnTo>
                      <a:pt x="245" y="53"/>
                    </a:lnTo>
                    <a:lnTo>
                      <a:pt x="223" y="84"/>
                    </a:lnTo>
                    <a:lnTo>
                      <a:pt x="245" y="118"/>
                    </a:lnTo>
                    <a:lnTo>
                      <a:pt x="223" y="118"/>
                    </a:lnTo>
                    <a:lnTo>
                      <a:pt x="209" y="93"/>
                    </a:lnTo>
                    <a:lnTo>
                      <a:pt x="195" y="118"/>
                    </a:lnTo>
                    <a:lnTo>
                      <a:pt x="175" y="118"/>
                    </a:lnTo>
                    <a:lnTo>
                      <a:pt x="197" y="82"/>
                    </a:lnTo>
                    <a:lnTo>
                      <a:pt x="178" y="53"/>
                    </a:lnTo>
                    <a:close/>
                    <a:moveTo>
                      <a:pt x="141" y="101"/>
                    </a:moveTo>
                    <a:lnTo>
                      <a:pt x="158" y="101"/>
                    </a:lnTo>
                    <a:lnTo>
                      <a:pt x="158" y="118"/>
                    </a:lnTo>
                    <a:lnTo>
                      <a:pt x="141" y="118"/>
                    </a:lnTo>
                    <a:lnTo>
                      <a:pt x="141" y="101"/>
                    </a:lnTo>
                    <a:close/>
                    <a:moveTo>
                      <a:pt x="76" y="53"/>
                    </a:moveTo>
                    <a:lnTo>
                      <a:pt x="87" y="76"/>
                    </a:lnTo>
                    <a:lnTo>
                      <a:pt x="101" y="53"/>
                    </a:lnTo>
                    <a:lnTo>
                      <a:pt x="121" y="53"/>
                    </a:lnTo>
                    <a:lnTo>
                      <a:pt x="99" y="84"/>
                    </a:lnTo>
                    <a:lnTo>
                      <a:pt x="121" y="118"/>
                    </a:lnTo>
                    <a:lnTo>
                      <a:pt x="99" y="118"/>
                    </a:lnTo>
                    <a:lnTo>
                      <a:pt x="84" y="93"/>
                    </a:lnTo>
                    <a:lnTo>
                      <a:pt x="70" y="118"/>
                    </a:lnTo>
                    <a:lnTo>
                      <a:pt x="51" y="118"/>
                    </a:lnTo>
                    <a:lnTo>
                      <a:pt x="73" y="82"/>
                    </a:lnTo>
                    <a:lnTo>
                      <a:pt x="53" y="50"/>
                    </a:lnTo>
                    <a:lnTo>
                      <a:pt x="76" y="50"/>
                    </a:lnTo>
                    <a:lnTo>
                      <a:pt x="76" y="53"/>
                    </a:lnTo>
                    <a:close/>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00" name="Freeform 165"/>
              <p:cNvSpPr>
                <a:spLocks noChangeArrowheads="1"/>
              </p:cNvSpPr>
              <p:nvPr/>
            </p:nvSpPr>
            <p:spPr bwMode="auto">
              <a:xfrm>
                <a:off x="1911350" y="4603750"/>
                <a:ext cx="150813" cy="58738"/>
              </a:xfrm>
              <a:custGeom>
                <a:avLst/>
                <a:gdLst>
                  <a:gd name="T0" fmla="*/ 420 w 421"/>
                  <a:gd name="T1" fmla="*/ 161 h 162"/>
                  <a:gd name="T2" fmla="*/ 420 w 421"/>
                  <a:gd name="T3" fmla="*/ 0 h 162"/>
                  <a:gd name="T4" fmla="*/ 0 w 421"/>
                  <a:gd name="T5" fmla="*/ 0 h 162"/>
                  <a:gd name="T6" fmla="*/ 0 w 421"/>
                  <a:gd name="T7" fmla="*/ 161 h 162"/>
                  <a:gd name="T8" fmla="*/ 420 w 421"/>
                  <a:gd name="T9" fmla="*/ 161 h 162"/>
                  <a:gd name="T10" fmla="*/ 299 w 421"/>
                  <a:gd name="T11" fmla="*/ 45 h 162"/>
                  <a:gd name="T12" fmla="*/ 322 w 421"/>
                  <a:gd name="T13" fmla="*/ 45 h 162"/>
                  <a:gd name="T14" fmla="*/ 333 w 421"/>
                  <a:gd name="T15" fmla="*/ 68 h 162"/>
                  <a:gd name="T16" fmla="*/ 347 w 421"/>
                  <a:gd name="T17" fmla="*/ 45 h 162"/>
                  <a:gd name="T18" fmla="*/ 367 w 421"/>
                  <a:gd name="T19" fmla="*/ 45 h 162"/>
                  <a:gd name="T20" fmla="*/ 344 w 421"/>
                  <a:gd name="T21" fmla="*/ 76 h 162"/>
                  <a:gd name="T22" fmla="*/ 367 w 421"/>
                  <a:gd name="T23" fmla="*/ 110 h 162"/>
                  <a:gd name="T24" fmla="*/ 344 w 421"/>
                  <a:gd name="T25" fmla="*/ 110 h 162"/>
                  <a:gd name="T26" fmla="*/ 330 w 421"/>
                  <a:gd name="T27" fmla="*/ 85 h 162"/>
                  <a:gd name="T28" fmla="*/ 316 w 421"/>
                  <a:gd name="T29" fmla="*/ 110 h 162"/>
                  <a:gd name="T30" fmla="*/ 296 w 421"/>
                  <a:gd name="T31" fmla="*/ 110 h 162"/>
                  <a:gd name="T32" fmla="*/ 319 w 421"/>
                  <a:gd name="T33" fmla="*/ 74 h 162"/>
                  <a:gd name="T34" fmla="*/ 299 w 421"/>
                  <a:gd name="T35" fmla="*/ 45 h 162"/>
                  <a:gd name="T36" fmla="*/ 262 w 421"/>
                  <a:gd name="T37" fmla="*/ 93 h 162"/>
                  <a:gd name="T38" fmla="*/ 279 w 421"/>
                  <a:gd name="T39" fmla="*/ 93 h 162"/>
                  <a:gd name="T40" fmla="*/ 279 w 421"/>
                  <a:gd name="T41" fmla="*/ 110 h 162"/>
                  <a:gd name="T42" fmla="*/ 262 w 421"/>
                  <a:gd name="T43" fmla="*/ 110 h 162"/>
                  <a:gd name="T44" fmla="*/ 262 w 421"/>
                  <a:gd name="T45" fmla="*/ 93 h 162"/>
                  <a:gd name="T46" fmla="*/ 178 w 421"/>
                  <a:gd name="T47" fmla="*/ 45 h 162"/>
                  <a:gd name="T48" fmla="*/ 200 w 421"/>
                  <a:gd name="T49" fmla="*/ 45 h 162"/>
                  <a:gd name="T50" fmla="*/ 211 w 421"/>
                  <a:gd name="T51" fmla="*/ 68 h 162"/>
                  <a:gd name="T52" fmla="*/ 226 w 421"/>
                  <a:gd name="T53" fmla="*/ 45 h 162"/>
                  <a:gd name="T54" fmla="*/ 245 w 421"/>
                  <a:gd name="T55" fmla="*/ 45 h 162"/>
                  <a:gd name="T56" fmla="*/ 223 w 421"/>
                  <a:gd name="T57" fmla="*/ 76 h 162"/>
                  <a:gd name="T58" fmla="*/ 245 w 421"/>
                  <a:gd name="T59" fmla="*/ 110 h 162"/>
                  <a:gd name="T60" fmla="*/ 223 w 421"/>
                  <a:gd name="T61" fmla="*/ 110 h 162"/>
                  <a:gd name="T62" fmla="*/ 209 w 421"/>
                  <a:gd name="T63" fmla="*/ 85 h 162"/>
                  <a:gd name="T64" fmla="*/ 195 w 421"/>
                  <a:gd name="T65" fmla="*/ 110 h 162"/>
                  <a:gd name="T66" fmla="*/ 175 w 421"/>
                  <a:gd name="T67" fmla="*/ 110 h 162"/>
                  <a:gd name="T68" fmla="*/ 197 w 421"/>
                  <a:gd name="T69" fmla="*/ 74 h 162"/>
                  <a:gd name="T70" fmla="*/ 178 w 421"/>
                  <a:gd name="T71" fmla="*/ 45 h 162"/>
                  <a:gd name="T72" fmla="*/ 141 w 421"/>
                  <a:gd name="T73" fmla="*/ 93 h 162"/>
                  <a:gd name="T74" fmla="*/ 158 w 421"/>
                  <a:gd name="T75" fmla="*/ 93 h 162"/>
                  <a:gd name="T76" fmla="*/ 158 w 421"/>
                  <a:gd name="T77" fmla="*/ 110 h 162"/>
                  <a:gd name="T78" fmla="*/ 141 w 421"/>
                  <a:gd name="T79" fmla="*/ 110 h 162"/>
                  <a:gd name="T80" fmla="*/ 141 w 421"/>
                  <a:gd name="T81" fmla="*/ 93 h 162"/>
                  <a:gd name="T82" fmla="*/ 76 w 421"/>
                  <a:gd name="T83" fmla="*/ 45 h 162"/>
                  <a:gd name="T84" fmla="*/ 87 w 421"/>
                  <a:gd name="T85" fmla="*/ 68 h 162"/>
                  <a:gd name="T86" fmla="*/ 101 w 421"/>
                  <a:gd name="T87" fmla="*/ 45 h 162"/>
                  <a:gd name="T88" fmla="*/ 121 w 421"/>
                  <a:gd name="T89" fmla="*/ 45 h 162"/>
                  <a:gd name="T90" fmla="*/ 99 w 421"/>
                  <a:gd name="T91" fmla="*/ 76 h 162"/>
                  <a:gd name="T92" fmla="*/ 121 w 421"/>
                  <a:gd name="T93" fmla="*/ 110 h 162"/>
                  <a:gd name="T94" fmla="*/ 99 w 421"/>
                  <a:gd name="T95" fmla="*/ 110 h 162"/>
                  <a:gd name="T96" fmla="*/ 87 w 421"/>
                  <a:gd name="T97" fmla="*/ 85 h 162"/>
                  <a:gd name="T98" fmla="*/ 73 w 421"/>
                  <a:gd name="T99" fmla="*/ 110 h 162"/>
                  <a:gd name="T100" fmla="*/ 53 w 421"/>
                  <a:gd name="T101" fmla="*/ 110 h 162"/>
                  <a:gd name="T102" fmla="*/ 76 w 421"/>
                  <a:gd name="T103" fmla="*/ 74 h 162"/>
                  <a:gd name="T104" fmla="*/ 56 w 421"/>
                  <a:gd name="T105" fmla="*/ 43 h 162"/>
                  <a:gd name="T106" fmla="*/ 76 w 421"/>
                  <a:gd name="T107" fmla="*/ 43 h 162"/>
                  <a:gd name="T108" fmla="*/ 76 w 421"/>
                  <a:gd name="T109" fmla="*/ 45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21" h="162">
                    <a:moveTo>
                      <a:pt x="420" y="161"/>
                    </a:moveTo>
                    <a:lnTo>
                      <a:pt x="420" y="0"/>
                    </a:lnTo>
                    <a:lnTo>
                      <a:pt x="0" y="0"/>
                    </a:lnTo>
                    <a:lnTo>
                      <a:pt x="0" y="161"/>
                    </a:lnTo>
                    <a:lnTo>
                      <a:pt x="420" y="161"/>
                    </a:lnTo>
                    <a:close/>
                    <a:moveTo>
                      <a:pt x="299" y="45"/>
                    </a:moveTo>
                    <a:lnTo>
                      <a:pt x="322" y="45"/>
                    </a:lnTo>
                    <a:lnTo>
                      <a:pt x="333" y="68"/>
                    </a:lnTo>
                    <a:lnTo>
                      <a:pt x="347" y="45"/>
                    </a:lnTo>
                    <a:lnTo>
                      <a:pt x="367" y="45"/>
                    </a:lnTo>
                    <a:lnTo>
                      <a:pt x="344" y="76"/>
                    </a:lnTo>
                    <a:lnTo>
                      <a:pt x="367" y="110"/>
                    </a:lnTo>
                    <a:lnTo>
                      <a:pt x="344" y="110"/>
                    </a:lnTo>
                    <a:lnTo>
                      <a:pt x="330" y="85"/>
                    </a:lnTo>
                    <a:lnTo>
                      <a:pt x="316" y="110"/>
                    </a:lnTo>
                    <a:lnTo>
                      <a:pt x="296" y="110"/>
                    </a:lnTo>
                    <a:lnTo>
                      <a:pt x="319" y="74"/>
                    </a:lnTo>
                    <a:lnTo>
                      <a:pt x="299" y="45"/>
                    </a:lnTo>
                    <a:close/>
                    <a:moveTo>
                      <a:pt x="262" y="93"/>
                    </a:moveTo>
                    <a:lnTo>
                      <a:pt x="279" y="93"/>
                    </a:lnTo>
                    <a:lnTo>
                      <a:pt x="279" y="110"/>
                    </a:lnTo>
                    <a:lnTo>
                      <a:pt x="262" y="110"/>
                    </a:lnTo>
                    <a:lnTo>
                      <a:pt x="262" y="93"/>
                    </a:lnTo>
                    <a:close/>
                    <a:moveTo>
                      <a:pt x="178" y="45"/>
                    </a:moveTo>
                    <a:lnTo>
                      <a:pt x="200" y="45"/>
                    </a:lnTo>
                    <a:lnTo>
                      <a:pt x="211" y="68"/>
                    </a:lnTo>
                    <a:lnTo>
                      <a:pt x="226" y="45"/>
                    </a:lnTo>
                    <a:lnTo>
                      <a:pt x="245" y="45"/>
                    </a:lnTo>
                    <a:lnTo>
                      <a:pt x="223" y="76"/>
                    </a:lnTo>
                    <a:lnTo>
                      <a:pt x="245" y="110"/>
                    </a:lnTo>
                    <a:lnTo>
                      <a:pt x="223" y="110"/>
                    </a:lnTo>
                    <a:lnTo>
                      <a:pt x="209" y="85"/>
                    </a:lnTo>
                    <a:lnTo>
                      <a:pt x="195" y="110"/>
                    </a:lnTo>
                    <a:lnTo>
                      <a:pt x="175" y="110"/>
                    </a:lnTo>
                    <a:lnTo>
                      <a:pt x="197" y="74"/>
                    </a:lnTo>
                    <a:lnTo>
                      <a:pt x="178" y="45"/>
                    </a:lnTo>
                    <a:close/>
                    <a:moveTo>
                      <a:pt x="141" y="93"/>
                    </a:moveTo>
                    <a:lnTo>
                      <a:pt x="158" y="93"/>
                    </a:lnTo>
                    <a:lnTo>
                      <a:pt x="158" y="110"/>
                    </a:lnTo>
                    <a:lnTo>
                      <a:pt x="141" y="110"/>
                    </a:lnTo>
                    <a:lnTo>
                      <a:pt x="141" y="93"/>
                    </a:lnTo>
                    <a:close/>
                    <a:moveTo>
                      <a:pt x="76" y="45"/>
                    </a:moveTo>
                    <a:lnTo>
                      <a:pt x="87" y="68"/>
                    </a:lnTo>
                    <a:lnTo>
                      <a:pt x="101" y="45"/>
                    </a:lnTo>
                    <a:lnTo>
                      <a:pt x="121" y="45"/>
                    </a:lnTo>
                    <a:lnTo>
                      <a:pt x="99" y="76"/>
                    </a:lnTo>
                    <a:lnTo>
                      <a:pt x="121" y="110"/>
                    </a:lnTo>
                    <a:lnTo>
                      <a:pt x="99" y="110"/>
                    </a:lnTo>
                    <a:lnTo>
                      <a:pt x="87" y="85"/>
                    </a:lnTo>
                    <a:lnTo>
                      <a:pt x="73" y="110"/>
                    </a:lnTo>
                    <a:lnTo>
                      <a:pt x="53" y="110"/>
                    </a:lnTo>
                    <a:lnTo>
                      <a:pt x="76" y="74"/>
                    </a:lnTo>
                    <a:lnTo>
                      <a:pt x="56" y="43"/>
                    </a:lnTo>
                    <a:lnTo>
                      <a:pt x="76" y="43"/>
                    </a:lnTo>
                    <a:lnTo>
                      <a:pt x="76" y="45"/>
                    </a:lnTo>
                    <a:close/>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01" name="Freeform 166"/>
              <p:cNvSpPr>
                <a:spLocks noChangeArrowheads="1"/>
              </p:cNvSpPr>
              <p:nvPr/>
            </p:nvSpPr>
            <p:spPr bwMode="auto">
              <a:xfrm>
                <a:off x="1836738" y="4603750"/>
                <a:ext cx="55562" cy="58738"/>
              </a:xfrm>
              <a:custGeom>
                <a:avLst/>
                <a:gdLst>
                  <a:gd name="T0" fmla="*/ 77 w 156"/>
                  <a:gd name="T1" fmla="*/ 161 h 162"/>
                  <a:gd name="T2" fmla="*/ 0 w 156"/>
                  <a:gd name="T3" fmla="*/ 161 h 162"/>
                  <a:gd name="T4" fmla="*/ 0 w 156"/>
                  <a:gd name="T5" fmla="*/ 0 h 162"/>
                  <a:gd name="T6" fmla="*/ 155 w 156"/>
                  <a:gd name="T7" fmla="*/ 0 h 162"/>
                  <a:gd name="T8" fmla="*/ 155 w 156"/>
                  <a:gd name="T9" fmla="*/ 161 h 162"/>
                  <a:gd name="T10" fmla="*/ 77 w 156"/>
                  <a:gd name="T11" fmla="*/ 161 h 162"/>
                </a:gdLst>
                <a:ahLst/>
                <a:cxnLst>
                  <a:cxn ang="0">
                    <a:pos x="T0" y="T1"/>
                  </a:cxn>
                  <a:cxn ang="0">
                    <a:pos x="T2" y="T3"/>
                  </a:cxn>
                  <a:cxn ang="0">
                    <a:pos x="T4" y="T5"/>
                  </a:cxn>
                  <a:cxn ang="0">
                    <a:pos x="T6" y="T7"/>
                  </a:cxn>
                  <a:cxn ang="0">
                    <a:pos x="T8" y="T9"/>
                  </a:cxn>
                  <a:cxn ang="0">
                    <a:pos x="T10" y="T11"/>
                  </a:cxn>
                </a:cxnLst>
                <a:rect l="0" t="0" r="r" b="b"/>
                <a:pathLst>
                  <a:path w="156" h="162">
                    <a:moveTo>
                      <a:pt x="77" y="161"/>
                    </a:moveTo>
                    <a:lnTo>
                      <a:pt x="0" y="161"/>
                    </a:lnTo>
                    <a:lnTo>
                      <a:pt x="0" y="0"/>
                    </a:lnTo>
                    <a:lnTo>
                      <a:pt x="155" y="0"/>
                    </a:lnTo>
                    <a:lnTo>
                      <a:pt x="155" y="161"/>
                    </a:lnTo>
                    <a:lnTo>
                      <a:pt x="77" y="161"/>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289" name="Rectangle 288"/>
            <p:cNvSpPr/>
            <p:nvPr/>
          </p:nvSpPr>
          <p:spPr>
            <a:xfrm>
              <a:off x="2540097" y="2103309"/>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p>
          </p:txBody>
        </p:sp>
      </p:grpSp>
      <p:grpSp>
        <p:nvGrpSpPr>
          <p:cNvPr id="302" name="Group 301"/>
          <p:cNvGrpSpPr/>
          <p:nvPr/>
        </p:nvGrpSpPr>
        <p:grpSpPr>
          <a:xfrm>
            <a:off x="9127542" y="4664687"/>
            <a:ext cx="475202" cy="441936"/>
            <a:chOff x="4198441" y="2095219"/>
            <a:chExt cx="639069" cy="695710"/>
          </a:xfrm>
        </p:grpSpPr>
        <p:grpSp>
          <p:nvGrpSpPr>
            <p:cNvPr id="303" name="Group 302"/>
            <p:cNvGrpSpPr/>
            <p:nvPr/>
          </p:nvGrpSpPr>
          <p:grpSpPr>
            <a:xfrm>
              <a:off x="4324477" y="2186450"/>
              <a:ext cx="386997" cy="513249"/>
              <a:chOff x="3302000" y="4402138"/>
              <a:chExt cx="223838" cy="296862"/>
            </a:xfrm>
            <a:solidFill>
              <a:srgbClr val="F80000"/>
            </a:solidFill>
          </p:grpSpPr>
          <p:sp>
            <p:nvSpPr>
              <p:cNvPr id="305" name="Freeform 53"/>
              <p:cNvSpPr>
                <a:spLocks noChangeArrowheads="1"/>
              </p:cNvSpPr>
              <p:nvPr/>
            </p:nvSpPr>
            <p:spPr bwMode="auto">
              <a:xfrm>
                <a:off x="3302000" y="4402138"/>
                <a:ext cx="223838" cy="296862"/>
              </a:xfrm>
              <a:custGeom>
                <a:avLst/>
                <a:gdLst>
                  <a:gd name="T0" fmla="*/ 310 w 622"/>
                  <a:gd name="T1" fmla="*/ 0 h 825"/>
                  <a:gd name="T2" fmla="*/ 0 w 622"/>
                  <a:gd name="T3" fmla="*/ 132 h 825"/>
                  <a:gd name="T4" fmla="*/ 0 w 622"/>
                  <a:gd name="T5" fmla="*/ 426 h 825"/>
                  <a:gd name="T6" fmla="*/ 0 w 622"/>
                  <a:gd name="T7" fmla="*/ 426 h 825"/>
                  <a:gd name="T8" fmla="*/ 310 w 622"/>
                  <a:gd name="T9" fmla="*/ 824 h 825"/>
                  <a:gd name="T10" fmla="*/ 621 w 622"/>
                  <a:gd name="T11" fmla="*/ 426 h 825"/>
                  <a:gd name="T12" fmla="*/ 621 w 622"/>
                  <a:gd name="T13" fmla="*/ 426 h 825"/>
                  <a:gd name="T14" fmla="*/ 621 w 622"/>
                  <a:gd name="T15" fmla="*/ 132 h 825"/>
                  <a:gd name="T16" fmla="*/ 310 w 622"/>
                  <a:gd name="T17" fmla="*/ 0 h 825"/>
                  <a:gd name="T18" fmla="*/ 364 w 622"/>
                  <a:gd name="T19" fmla="*/ 539 h 825"/>
                  <a:gd name="T20" fmla="*/ 141 w 622"/>
                  <a:gd name="T21" fmla="*/ 539 h 825"/>
                  <a:gd name="T22" fmla="*/ 141 w 622"/>
                  <a:gd name="T23" fmla="*/ 508 h 825"/>
                  <a:gd name="T24" fmla="*/ 364 w 622"/>
                  <a:gd name="T25" fmla="*/ 508 h 825"/>
                  <a:gd name="T26" fmla="*/ 364 w 622"/>
                  <a:gd name="T27" fmla="*/ 539 h 825"/>
                  <a:gd name="T28" fmla="*/ 364 w 622"/>
                  <a:gd name="T29" fmla="*/ 417 h 825"/>
                  <a:gd name="T30" fmla="*/ 141 w 622"/>
                  <a:gd name="T31" fmla="*/ 417 h 825"/>
                  <a:gd name="T32" fmla="*/ 141 w 622"/>
                  <a:gd name="T33" fmla="*/ 386 h 825"/>
                  <a:gd name="T34" fmla="*/ 364 w 622"/>
                  <a:gd name="T35" fmla="*/ 386 h 825"/>
                  <a:gd name="T36" fmla="*/ 364 w 622"/>
                  <a:gd name="T37" fmla="*/ 417 h 825"/>
                  <a:gd name="T38" fmla="*/ 364 w 622"/>
                  <a:gd name="T39" fmla="*/ 290 h 825"/>
                  <a:gd name="T40" fmla="*/ 141 w 622"/>
                  <a:gd name="T41" fmla="*/ 290 h 825"/>
                  <a:gd name="T42" fmla="*/ 141 w 622"/>
                  <a:gd name="T43" fmla="*/ 259 h 825"/>
                  <a:gd name="T44" fmla="*/ 364 w 622"/>
                  <a:gd name="T45" fmla="*/ 259 h 825"/>
                  <a:gd name="T46" fmla="*/ 364 w 622"/>
                  <a:gd name="T47" fmla="*/ 290 h 825"/>
                  <a:gd name="T48" fmla="*/ 497 w 622"/>
                  <a:gd name="T49" fmla="*/ 496 h 825"/>
                  <a:gd name="T50" fmla="*/ 443 w 622"/>
                  <a:gd name="T51" fmla="*/ 550 h 825"/>
                  <a:gd name="T52" fmla="*/ 409 w 622"/>
                  <a:gd name="T53" fmla="*/ 516 h 825"/>
                  <a:gd name="T54" fmla="*/ 409 w 622"/>
                  <a:gd name="T55" fmla="*/ 502 h 825"/>
                  <a:gd name="T56" fmla="*/ 423 w 622"/>
                  <a:gd name="T57" fmla="*/ 502 h 825"/>
                  <a:gd name="T58" fmla="*/ 443 w 622"/>
                  <a:gd name="T59" fmla="*/ 522 h 825"/>
                  <a:gd name="T60" fmla="*/ 483 w 622"/>
                  <a:gd name="T61" fmla="*/ 482 h 825"/>
                  <a:gd name="T62" fmla="*/ 497 w 622"/>
                  <a:gd name="T63" fmla="*/ 482 h 825"/>
                  <a:gd name="T64" fmla="*/ 497 w 622"/>
                  <a:gd name="T65" fmla="*/ 496 h 825"/>
                  <a:gd name="T66" fmla="*/ 421 w 622"/>
                  <a:gd name="T67" fmla="*/ 375 h 825"/>
                  <a:gd name="T68" fmla="*/ 421 w 622"/>
                  <a:gd name="T69" fmla="*/ 361 h 825"/>
                  <a:gd name="T70" fmla="*/ 435 w 622"/>
                  <a:gd name="T71" fmla="*/ 361 h 825"/>
                  <a:gd name="T72" fmla="*/ 454 w 622"/>
                  <a:gd name="T73" fmla="*/ 381 h 825"/>
                  <a:gd name="T74" fmla="*/ 474 w 622"/>
                  <a:gd name="T75" fmla="*/ 361 h 825"/>
                  <a:gd name="T76" fmla="*/ 488 w 622"/>
                  <a:gd name="T77" fmla="*/ 361 h 825"/>
                  <a:gd name="T78" fmla="*/ 488 w 622"/>
                  <a:gd name="T79" fmla="*/ 375 h 825"/>
                  <a:gd name="T80" fmla="*/ 468 w 622"/>
                  <a:gd name="T81" fmla="*/ 395 h 825"/>
                  <a:gd name="T82" fmla="*/ 488 w 622"/>
                  <a:gd name="T83" fmla="*/ 415 h 825"/>
                  <a:gd name="T84" fmla="*/ 488 w 622"/>
                  <a:gd name="T85" fmla="*/ 429 h 825"/>
                  <a:gd name="T86" fmla="*/ 480 w 622"/>
                  <a:gd name="T87" fmla="*/ 431 h 825"/>
                  <a:gd name="T88" fmla="*/ 471 w 622"/>
                  <a:gd name="T89" fmla="*/ 429 h 825"/>
                  <a:gd name="T90" fmla="*/ 452 w 622"/>
                  <a:gd name="T91" fmla="*/ 409 h 825"/>
                  <a:gd name="T92" fmla="*/ 432 w 622"/>
                  <a:gd name="T93" fmla="*/ 429 h 825"/>
                  <a:gd name="T94" fmla="*/ 423 w 622"/>
                  <a:gd name="T95" fmla="*/ 431 h 825"/>
                  <a:gd name="T96" fmla="*/ 415 w 622"/>
                  <a:gd name="T97" fmla="*/ 429 h 825"/>
                  <a:gd name="T98" fmla="*/ 415 w 622"/>
                  <a:gd name="T99" fmla="*/ 415 h 825"/>
                  <a:gd name="T100" fmla="*/ 435 w 622"/>
                  <a:gd name="T101" fmla="*/ 395 h 825"/>
                  <a:gd name="T102" fmla="*/ 421 w 622"/>
                  <a:gd name="T103" fmla="*/ 375 h 825"/>
                  <a:gd name="T104" fmla="*/ 500 w 622"/>
                  <a:gd name="T105" fmla="*/ 256 h 825"/>
                  <a:gd name="T106" fmla="*/ 446 w 622"/>
                  <a:gd name="T107" fmla="*/ 310 h 825"/>
                  <a:gd name="T108" fmla="*/ 412 w 622"/>
                  <a:gd name="T109" fmla="*/ 276 h 825"/>
                  <a:gd name="T110" fmla="*/ 412 w 622"/>
                  <a:gd name="T111" fmla="*/ 262 h 825"/>
                  <a:gd name="T112" fmla="*/ 426 w 622"/>
                  <a:gd name="T113" fmla="*/ 262 h 825"/>
                  <a:gd name="T114" fmla="*/ 446 w 622"/>
                  <a:gd name="T115" fmla="*/ 282 h 825"/>
                  <a:gd name="T116" fmla="*/ 485 w 622"/>
                  <a:gd name="T117" fmla="*/ 242 h 825"/>
                  <a:gd name="T118" fmla="*/ 500 w 622"/>
                  <a:gd name="T119" fmla="*/ 242 h 825"/>
                  <a:gd name="T120" fmla="*/ 500 w 622"/>
                  <a:gd name="T121" fmla="*/ 256 h 8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22" h="825">
                    <a:moveTo>
                      <a:pt x="310" y="0"/>
                    </a:moveTo>
                    <a:lnTo>
                      <a:pt x="0" y="132"/>
                    </a:lnTo>
                    <a:lnTo>
                      <a:pt x="0" y="426"/>
                    </a:lnTo>
                    <a:lnTo>
                      <a:pt x="0" y="426"/>
                    </a:lnTo>
                    <a:cubicBezTo>
                      <a:pt x="8" y="589"/>
                      <a:pt x="130" y="733"/>
                      <a:pt x="310" y="824"/>
                    </a:cubicBezTo>
                    <a:cubicBezTo>
                      <a:pt x="491" y="733"/>
                      <a:pt x="610" y="589"/>
                      <a:pt x="621" y="426"/>
                    </a:cubicBezTo>
                    <a:lnTo>
                      <a:pt x="621" y="426"/>
                    </a:lnTo>
                    <a:lnTo>
                      <a:pt x="621" y="132"/>
                    </a:lnTo>
                    <a:lnTo>
                      <a:pt x="310" y="0"/>
                    </a:lnTo>
                    <a:close/>
                    <a:moveTo>
                      <a:pt x="364" y="539"/>
                    </a:moveTo>
                    <a:lnTo>
                      <a:pt x="141" y="539"/>
                    </a:lnTo>
                    <a:lnTo>
                      <a:pt x="141" y="508"/>
                    </a:lnTo>
                    <a:lnTo>
                      <a:pt x="364" y="508"/>
                    </a:lnTo>
                    <a:lnTo>
                      <a:pt x="364" y="539"/>
                    </a:lnTo>
                    <a:close/>
                    <a:moveTo>
                      <a:pt x="364" y="417"/>
                    </a:moveTo>
                    <a:lnTo>
                      <a:pt x="141" y="417"/>
                    </a:lnTo>
                    <a:lnTo>
                      <a:pt x="141" y="386"/>
                    </a:lnTo>
                    <a:lnTo>
                      <a:pt x="364" y="386"/>
                    </a:lnTo>
                    <a:lnTo>
                      <a:pt x="364" y="417"/>
                    </a:lnTo>
                    <a:close/>
                    <a:moveTo>
                      <a:pt x="364" y="290"/>
                    </a:moveTo>
                    <a:lnTo>
                      <a:pt x="141" y="290"/>
                    </a:lnTo>
                    <a:lnTo>
                      <a:pt x="141" y="259"/>
                    </a:lnTo>
                    <a:lnTo>
                      <a:pt x="364" y="259"/>
                    </a:lnTo>
                    <a:lnTo>
                      <a:pt x="364" y="290"/>
                    </a:lnTo>
                    <a:close/>
                    <a:moveTo>
                      <a:pt x="497" y="496"/>
                    </a:moveTo>
                    <a:lnTo>
                      <a:pt x="443" y="550"/>
                    </a:lnTo>
                    <a:lnTo>
                      <a:pt x="409" y="516"/>
                    </a:lnTo>
                    <a:cubicBezTo>
                      <a:pt x="406" y="513"/>
                      <a:pt x="406" y="505"/>
                      <a:pt x="409" y="502"/>
                    </a:cubicBezTo>
                    <a:cubicBezTo>
                      <a:pt x="412" y="499"/>
                      <a:pt x="421" y="499"/>
                      <a:pt x="423" y="502"/>
                    </a:cubicBezTo>
                    <a:lnTo>
                      <a:pt x="443" y="522"/>
                    </a:lnTo>
                    <a:lnTo>
                      <a:pt x="483" y="482"/>
                    </a:lnTo>
                    <a:cubicBezTo>
                      <a:pt x="485" y="479"/>
                      <a:pt x="494" y="479"/>
                      <a:pt x="497" y="482"/>
                    </a:cubicBezTo>
                    <a:cubicBezTo>
                      <a:pt x="502" y="485"/>
                      <a:pt x="502" y="494"/>
                      <a:pt x="497" y="496"/>
                    </a:cubicBezTo>
                    <a:close/>
                    <a:moveTo>
                      <a:pt x="421" y="375"/>
                    </a:moveTo>
                    <a:cubicBezTo>
                      <a:pt x="418" y="372"/>
                      <a:pt x="418" y="364"/>
                      <a:pt x="421" y="361"/>
                    </a:cubicBezTo>
                    <a:cubicBezTo>
                      <a:pt x="423" y="358"/>
                      <a:pt x="432" y="358"/>
                      <a:pt x="435" y="361"/>
                    </a:cubicBezTo>
                    <a:lnTo>
                      <a:pt x="454" y="381"/>
                    </a:lnTo>
                    <a:lnTo>
                      <a:pt x="474" y="361"/>
                    </a:lnTo>
                    <a:cubicBezTo>
                      <a:pt x="477" y="358"/>
                      <a:pt x="485" y="358"/>
                      <a:pt x="488" y="361"/>
                    </a:cubicBezTo>
                    <a:cubicBezTo>
                      <a:pt x="491" y="364"/>
                      <a:pt x="491" y="372"/>
                      <a:pt x="488" y="375"/>
                    </a:cubicBezTo>
                    <a:lnTo>
                      <a:pt x="468" y="395"/>
                    </a:lnTo>
                    <a:lnTo>
                      <a:pt x="488" y="415"/>
                    </a:lnTo>
                    <a:cubicBezTo>
                      <a:pt x="491" y="417"/>
                      <a:pt x="491" y="427"/>
                      <a:pt x="488" y="429"/>
                    </a:cubicBezTo>
                    <a:cubicBezTo>
                      <a:pt x="485" y="432"/>
                      <a:pt x="483" y="431"/>
                      <a:pt x="480" y="431"/>
                    </a:cubicBezTo>
                    <a:cubicBezTo>
                      <a:pt x="477" y="431"/>
                      <a:pt x="474" y="431"/>
                      <a:pt x="471" y="429"/>
                    </a:cubicBezTo>
                    <a:lnTo>
                      <a:pt x="452" y="409"/>
                    </a:lnTo>
                    <a:lnTo>
                      <a:pt x="432" y="429"/>
                    </a:lnTo>
                    <a:cubicBezTo>
                      <a:pt x="429" y="431"/>
                      <a:pt x="426" y="431"/>
                      <a:pt x="423" y="431"/>
                    </a:cubicBezTo>
                    <a:cubicBezTo>
                      <a:pt x="421" y="431"/>
                      <a:pt x="418" y="431"/>
                      <a:pt x="415" y="429"/>
                    </a:cubicBezTo>
                    <a:cubicBezTo>
                      <a:pt x="412" y="426"/>
                      <a:pt x="412" y="417"/>
                      <a:pt x="415" y="415"/>
                    </a:cubicBezTo>
                    <a:lnTo>
                      <a:pt x="435" y="395"/>
                    </a:lnTo>
                    <a:lnTo>
                      <a:pt x="421" y="375"/>
                    </a:lnTo>
                    <a:close/>
                    <a:moveTo>
                      <a:pt x="500" y="256"/>
                    </a:moveTo>
                    <a:lnTo>
                      <a:pt x="446" y="310"/>
                    </a:lnTo>
                    <a:lnTo>
                      <a:pt x="412" y="276"/>
                    </a:lnTo>
                    <a:cubicBezTo>
                      <a:pt x="409" y="273"/>
                      <a:pt x="409" y="265"/>
                      <a:pt x="412" y="262"/>
                    </a:cubicBezTo>
                    <a:cubicBezTo>
                      <a:pt x="415" y="259"/>
                      <a:pt x="423" y="259"/>
                      <a:pt x="426" y="262"/>
                    </a:cubicBezTo>
                    <a:lnTo>
                      <a:pt x="446" y="282"/>
                    </a:lnTo>
                    <a:lnTo>
                      <a:pt x="485" y="242"/>
                    </a:lnTo>
                    <a:cubicBezTo>
                      <a:pt x="488" y="240"/>
                      <a:pt x="497" y="240"/>
                      <a:pt x="500" y="242"/>
                    </a:cubicBezTo>
                    <a:cubicBezTo>
                      <a:pt x="502" y="248"/>
                      <a:pt x="502" y="254"/>
                      <a:pt x="500" y="256"/>
                    </a:cubicBezTo>
                    <a:close/>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06" name="Freeform 191"/>
              <p:cNvSpPr>
                <a:spLocks noChangeArrowheads="1"/>
              </p:cNvSpPr>
              <p:nvPr/>
            </p:nvSpPr>
            <p:spPr bwMode="auto">
              <a:xfrm>
                <a:off x="3302000" y="4402138"/>
                <a:ext cx="223838" cy="296862"/>
              </a:xfrm>
              <a:custGeom>
                <a:avLst/>
                <a:gdLst>
                  <a:gd name="T0" fmla="*/ 310 w 622"/>
                  <a:gd name="T1" fmla="*/ 0 h 825"/>
                  <a:gd name="T2" fmla="*/ 0 w 622"/>
                  <a:gd name="T3" fmla="*/ 132 h 825"/>
                  <a:gd name="T4" fmla="*/ 0 w 622"/>
                  <a:gd name="T5" fmla="*/ 426 h 825"/>
                  <a:gd name="T6" fmla="*/ 0 w 622"/>
                  <a:gd name="T7" fmla="*/ 426 h 825"/>
                  <a:gd name="T8" fmla="*/ 310 w 622"/>
                  <a:gd name="T9" fmla="*/ 824 h 825"/>
                  <a:gd name="T10" fmla="*/ 621 w 622"/>
                  <a:gd name="T11" fmla="*/ 426 h 825"/>
                  <a:gd name="T12" fmla="*/ 621 w 622"/>
                  <a:gd name="T13" fmla="*/ 426 h 825"/>
                  <a:gd name="T14" fmla="*/ 621 w 622"/>
                  <a:gd name="T15" fmla="*/ 132 h 825"/>
                  <a:gd name="T16" fmla="*/ 310 w 622"/>
                  <a:gd name="T17" fmla="*/ 0 h 825"/>
                  <a:gd name="T18" fmla="*/ 364 w 622"/>
                  <a:gd name="T19" fmla="*/ 539 h 825"/>
                  <a:gd name="T20" fmla="*/ 141 w 622"/>
                  <a:gd name="T21" fmla="*/ 539 h 825"/>
                  <a:gd name="T22" fmla="*/ 141 w 622"/>
                  <a:gd name="T23" fmla="*/ 508 h 825"/>
                  <a:gd name="T24" fmla="*/ 364 w 622"/>
                  <a:gd name="T25" fmla="*/ 508 h 825"/>
                  <a:gd name="T26" fmla="*/ 364 w 622"/>
                  <a:gd name="T27" fmla="*/ 539 h 825"/>
                  <a:gd name="T28" fmla="*/ 364 w 622"/>
                  <a:gd name="T29" fmla="*/ 417 h 825"/>
                  <a:gd name="T30" fmla="*/ 141 w 622"/>
                  <a:gd name="T31" fmla="*/ 417 h 825"/>
                  <a:gd name="T32" fmla="*/ 141 w 622"/>
                  <a:gd name="T33" fmla="*/ 386 h 825"/>
                  <a:gd name="T34" fmla="*/ 364 w 622"/>
                  <a:gd name="T35" fmla="*/ 386 h 825"/>
                  <a:gd name="T36" fmla="*/ 364 w 622"/>
                  <a:gd name="T37" fmla="*/ 417 h 825"/>
                  <a:gd name="T38" fmla="*/ 364 w 622"/>
                  <a:gd name="T39" fmla="*/ 290 h 825"/>
                  <a:gd name="T40" fmla="*/ 141 w 622"/>
                  <a:gd name="T41" fmla="*/ 290 h 825"/>
                  <a:gd name="T42" fmla="*/ 141 w 622"/>
                  <a:gd name="T43" fmla="*/ 259 h 825"/>
                  <a:gd name="T44" fmla="*/ 364 w 622"/>
                  <a:gd name="T45" fmla="*/ 259 h 825"/>
                  <a:gd name="T46" fmla="*/ 364 w 622"/>
                  <a:gd name="T47" fmla="*/ 290 h 825"/>
                  <a:gd name="T48" fmla="*/ 497 w 622"/>
                  <a:gd name="T49" fmla="*/ 496 h 825"/>
                  <a:gd name="T50" fmla="*/ 443 w 622"/>
                  <a:gd name="T51" fmla="*/ 550 h 825"/>
                  <a:gd name="T52" fmla="*/ 409 w 622"/>
                  <a:gd name="T53" fmla="*/ 516 h 825"/>
                  <a:gd name="T54" fmla="*/ 409 w 622"/>
                  <a:gd name="T55" fmla="*/ 502 h 825"/>
                  <a:gd name="T56" fmla="*/ 423 w 622"/>
                  <a:gd name="T57" fmla="*/ 502 h 825"/>
                  <a:gd name="T58" fmla="*/ 443 w 622"/>
                  <a:gd name="T59" fmla="*/ 522 h 825"/>
                  <a:gd name="T60" fmla="*/ 483 w 622"/>
                  <a:gd name="T61" fmla="*/ 482 h 825"/>
                  <a:gd name="T62" fmla="*/ 497 w 622"/>
                  <a:gd name="T63" fmla="*/ 482 h 825"/>
                  <a:gd name="T64" fmla="*/ 497 w 622"/>
                  <a:gd name="T65" fmla="*/ 496 h 825"/>
                  <a:gd name="T66" fmla="*/ 421 w 622"/>
                  <a:gd name="T67" fmla="*/ 375 h 825"/>
                  <a:gd name="T68" fmla="*/ 421 w 622"/>
                  <a:gd name="T69" fmla="*/ 361 h 825"/>
                  <a:gd name="T70" fmla="*/ 435 w 622"/>
                  <a:gd name="T71" fmla="*/ 361 h 825"/>
                  <a:gd name="T72" fmla="*/ 454 w 622"/>
                  <a:gd name="T73" fmla="*/ 381 h 825"/>
                  <a:gd name="T74" fmla="*/ 474 w 622"/>
                  <a:gd name="T75" fmla="*/ 361 h 825"/>
                  <a:gd name="T76" fmla="*/ 488 w 622"/>
                  <a:gd name="T77" fmla="*/ 361 h 825"/>
                  <a:gd name="T78" fmla="*/ 488 w 622"/>
                  <a:gd name="T79" fmla="*/ 375 h 825"/>
                  <a:gd name="T80" fmla="*/ 468 w 622"/>
                  <a:gd name="T81" fmla="*/ 395 h 825"/>
                  <a:gd name="T82" fmla="*/ 488 w 622"/>
                  <a:gd name="T83" fmla="*/ 415 h 825"/>
                  <a:gd name="T84" fmla="*/ 488 w 622"/>
                  <a:gd name="T85" fmla="*/ 429 h 825"/>
                  <a:gd name="T86" fmla="*/ 480 w 622"/>
                  <a:gd name="T87" fmla="*/ 431 h 825"/>
                  <a:gd name="T88" fmla="*/ 471 w 622"/>
                  <a:gd name="T89" fmla="*/ 429 h 825"/>
                  <a:gd name="T90" fmla="*/ 452 w 622"/>
                  <a:gd name="T91" fmla="*/ 409 h 825"/>
                  <a:gd name="T92" fmla="*/ 432 w 622"/>
                  <a:gd name="T93" fmla="*/ 429 h 825"/>
                  <a:gd name="T94" fmla="*/ 423 w 622"/>
                  <a:gd name="T95" fmla="*/ 431 h 825"/>
                  <a:gd name="T96" fmla="*/ 415 w 622"/>
                  <a:gd name="T97" fmla="*/ 429 h 825"/>
                  <a:gd name="T98" fmla="*/ 415 w 622"/>
                  <a:gd name="T99" fmla="*/ 415 h 825"/>
                  <a:gd name="T100" fmla="*/ 435 w 622"/>
                  <a:gd name="T101" fmla="*/ 395 h 825"/>
                  <a:gd name="T102" fmla="*/ 421 w 622"/>
                  <a:gd name="T103" fmla="*/ 375 h 825"/>
                  <a:gd name="T104" fmla="*/ 500 w 622"/>
                  <a:gd name="T105" fmla="*/ 256 h 825"/>
                  <a:gd name="T106" fmla="*/ 446 w 622"/>
                  <a:gd name="T107" fmla="*/ 310 h 825"/>
                  <a:gd name="T108" fmla="*/ 412 w 622"/>
                  <a:gd name="T109" fmla="*/ 276 h 825"/>
                  <a:gd name="T110" fmla="*/ 412 w 622"/>
                  <a:gd name="T111" fmla="*/ 262 h 825"/>
                  <a:gd name="T112" fmla="*/ 426 w 622"/>
                  <a:gd name="T113" fmla="*/ 262 h 825"/>
                  <a:gd name="T114" fmla="*/ 446 w 622"/>
                  <a:gd name="T115" fmla="*/ 282 h 825"/>
                  <a:gd name="T116" fmla="*/ 485 w 622"/>
                  <a:gd name="T117" fmla="*/ 242 h 825"/>
                  <a:gd name="T118" fmla="*/ 500 w 622"/>
                  <a:gd name="T119" fmla="*/ 242 h 825"/>
                  <a:gd name="T120" fmla="*/ 500 w 622"/>
                  <a:gd name="T121" fmla="*/ 256 h 8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22" h="825">
                    <a:moveTo>
                      <a:pt x="310" y="0"/>
                    </a:moveTo>
                    <a:lnTo>
                      <a:pt x="0" y="132"/>
                    </a:lnTo>
                    <a:lnTo>
                      <a:pt x="0" y="426"/>
                    </a:lnTo>
                    <a:lnTo>
                      <a:pt x="0" y="426"/>
                    </a:lnTo>
                    <a:cubicBezTo>
                      <a:pt x="8" y="589"/>
                      <a:pt x="130" y="733"/>
                      <a:pt x="310" y="824"/>
                    </a:cubicBezTo>
                    <a:cubicBezTo>
                      <a:pt x="491" y="733"/>
                      <a:pt x="610" y="589"/>
                      <a:pt x="621" y="426"/>
                    </a:cubicBezTo>
                    <a:lnTo>
                      <a:pt x="621" y="426"/>
                    </a:lnTo>
                    <a:lnTo>
                      <a:pt x="621" y="132"/>
                    </a:lnTo>
                    <a:lnTo>
                      <a:pt x="310" y="0"/>
                    </a:lnTo>
                    <a:close/>
                    <a:moveTo>
                      <a:pt x="364" y="539"/>
                    </a:moveTo>
                    <a:lnTo>
                      <a:pt x="141" y="539"/>
                    </a:lnTo>
                    <a:lnTo>
                      <a:pt x="141" y="508"/>
                    </a:lnTo>
                    <a:lnTo>
                      <a:pt x="364" y="508"/>
                    </a:lnTo>
                    <a:lnTo>
                      <a:pt x="364" y="539"/>
                    </a:lnTo>
                    <a:close/>
                    <a:moveTo>
                      <a:pt x="364" y="417"/>
                    </a:moveTo>
                    <a:lnTo>
                      <a:pt x="141" y="417"/>
                    </a:lnTo>
                    <a:lnTo>
                      <a:pt x="141" y="386"/>
                    </a:lnTo>
                    <a:lnTo>
                      <a:pt x="364" y="386"/>
                    </a:lnTo>
                    <a:lnTo>
                      <a:pt x="364" y="417"/>
                    </a:lnTo>
                    <a:close/>
                    <a:moveTo>
                      <a:pt x="364" y="290"/>
                    </a:moveTo>
                    <a:lnTo>
                      <a:pt x="141" y="290"/>
                    </a:lnTo>
                    <a:lnTo>
                      <a:pt x="141" y="259"/>
                    </a:lnTo>
                    <a:lnTo>
                      <a:pt x="364" y="259"/>
                    </a:lnTo>
                    <a:lnTo>
                      <a:pt x="364" y="290"/>
                    </a:lnTo>
                    <a:close/>
                    <a:moveTo>
                      <a:pt x="497" y="496"/>
                    </a:moveTo>
                    <a:lnTo>
                      <a:pt x="443" y="550"/>
                    </a:lnTo>
                    <a:lnTo>
                      <a:pt x="409" y="516"/>
                    </a:lnTo>
                    <a:cubicBezTo>
                      <a:pt x="406" y="513"/>
                      <a:pt x="406" y="505"/>
                      <a:pt x="409" y="502"/>
                    </a:cubicBezTo>
                    <a:cubicBezTo>
                      <a:pt x="412" y="499"/>
                      <a:pt x="421" y="499"/>
                      <a:pt x="423" y="502"/>
                    </a:cubicBezTo>
                    <a:lnTo>
                      <a:pt x="443" y="522"/>
                    </a:lnTo>
                    <a:lnTo>
                      <a:pt x="483" y="482"/>
                    </a:lnTo>
                    <a:cubicBezTo>
                      <a:pt x="485" y="479"/>
                      <a:pt x="494" y="479"/>
                      <a:pt x="497" y="482"/>
                    </a:cubicBezTo>
                    <a:cubicBezTo>
                      <a:pt x="502" y="485"/>
                      <a:pt x="502" y="494"/>
                      <a:pt x="497" y="496"/>
                    </a:cubicBezTo>
                    <a:close/>
                    <a:moveTo>
                      <a:pt x="421" y="375"/>
                    </a:moveTo>
                    <a:cubicBezTo>
                      <a:pt x="418" y="372"/>
                      <a:pt x="418" y="364"/>
                      <a:pt x="421" y="361"/>
                    </a:cubicBezTo>
                    <a:cubicBezTo>
                      <a:pt x="423" y="358"/>
                      <a:pt x="432" y="358"/>
                      <a:pt x="435" y="361"/>
                    </a:cubicBezTo>
                    <a:lnTo>
                      <a:pt x="454" y="381"/>
                    </a:lnTo>
                    <a:lnTo>
                      <a:pt x="474" y="361"/>
                    </a:lnTo>
                    <a:cubicBezTo>
                      <a:pt x="477" y="358"/>
                      <a:pt x="485" y="358"/>
                      <a:pt x="488" y="361"/>
                    </a:cubicBezTo>
                    <a:cubicBezTo>
                      <a:pt x="491" y="364"/>
                      <a:pt x="491" y="372"/>
                      <a:pt x="488" y="375"/>
                    </a:cubicBezTo>
                    <a:lnTo>
                      <a:pt x="468" y="395"/>
                    </a:lnTo>
                    <a:lnTo>
                      <a:pt x="488" y="415"/>
                    </a:lnTo>
                    <a:cubicBezTo>
                      <a:pt x="491" y="417"/>
                      <a:pt x="491" y="427"/>
                      <a:pt x="488" y="429"/>
                    </a:cubicBezTo>
                    <a:cubicBezTo>
                      <a:pt x="485" y="432"/>
                      <a:pt x="483" y="431"/>
                      <a:pt x="480" y="431"/>
                    </a:cubicBezTo>
                    <a:cubicBezTo>
                      <a:pt x="477" y="431"/>
                      <a:pt x="474" y="431"/>
                      <a:pt x="471" y="429"/>
                    </a:cubicBezTo>
                    <a:lnTo>
                      <a:pt x="452" y="409"/>
                    </a:lnTo>
                    <a:lnTo>
                      <a:pt x="432" y="429"/>
                    </a:lnTo>
                    <a:cubicBezTo>
                      <a:pt x="429" y="431"/>
                      <a:pt x="426" y="431"/>
                      <a:pt x="423" y="431"/>
                    </a:cubicBezTo>
                    <a:cubicBezTo>
                      <a:pt x="421" y="431"/>
                      <a:pt x="418" y="431"/>
                      <a:pt x="415" y="429"/>
                    </a:cubicBezTo>
                    <a:cubicBezTo>
                      <a:pt x="412" y="426"/>
                      <a:pt x="412" y="417"/>
                      <a:pt x="415" y="415"/>
                    </a:cubicBezTo>
                    <a:lnTo>
                      <a:pt x="435" y="395"/>
                    </a:lnTo>
                    <a:lnTo>
                      <a:pt x="421" y="375"/>
                    </a:lnTo>
                    <a:close/>
                    <a:moveTo>
                      <a:pt x="500" y="256"/>
                    </a:moveTo>
                    <a:lnTo>
                      <a:pt x="446" y="310"/>
                    </a:lnTo>
                    <a:lnTo>
                      <a:pt x="412" y="276"/>
                    </a:lnTo>
                    <a:cubicBezTo>
                      <a:pt x="409" y="273"/>
                      <a:pt x="409" y="265"/>
                      <a:pt x="412" y="262"/>
                    </a:cubicBezTo>
                    <a:cubicBezTo>
                      <a:pt x="415" y="259"/>
                      <a:pt x="423" y="259"/>
                      <a:pt x="426" y="262"/>
                    </a:cubicBezTo>
                    <a:lnTo>
                      <a:pt x="446" y="282"/>
                    </a:lnTo>
                    <a:lnTo>
                      <a:pt x="485" y="242"/>
                    </a:lnTo>
                    <a:cubicBezTo>
                      <a:pt x="488" y="240"/>
                      <a:pt x="497" y="240"/>
                      <a:pt x="500" y="242"/>
                    </a:cubicBezTo>
                    <a:cubicBezTo>
                      <a:pt x="502" y="248"/>
                      <a:pt x="502" y="254"/>
                      <a:pt x="500" y="256"/>
                    </a:cubicBezTo>
                    <a:close/>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304" name="Rectangle 303"/>
            <p:cNvSpPr/>
            <p:nvPr/>
          </p:nvSpPr>
          <p:spPr>
            <a:xfrm>
              <a:off x="4198441" y="2095219"/>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p>
          </p:txBody>
        </p:sp>
      </p:grpSp>
      <p:sp>
        <p:nvSpPr>
          <p:cNvPr id="307" name="Text Box 30"/>
          <p:cNvSpPr txBox="1">
            <a:spLocks noChangeArrowheads="1"/>
          </p:cNvSpPr>
          <p:nvPr/>
        </p:nvSpPr>
        <p:spPr bwMode="auto">
          <a:xfrm>
            <a:off x="8638412" y="5081317"/>
            <a:ext cx="381272" cy="246157"/>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a:solidFill>
                  <a:schemeClr val="bg2">
                    <a:lumMod val="10000"/>
                  </a:schemeClr>
                </a:solidFill>
              </a:rPr>
              <a:t>Route Table</a:t>
            </a:r>
            <a:endParaRPr lang="en-US" sz="800" dirty="0">
              <a:solidFill>
                <a:schemeClr val="bg2">
                  <a:lumMod val="10000"/>
                </a:schemeClr>
              </a:solidFill>
            </a:endParaRPr>
          </a:p>
        </p:txBody>
      </p:sp>
      <p:sp>
        <p:nvSpPr>
          <p:cNvPr id="308" name="Text Box 30"/>
          <p:cNvSpPr txBox="1">
            <a:spLocks noChangeArrowheads="1"/>
          </p:cNvSpPr>
          <p:nvPr/>
        </p:nvSpPr>
        <p:spPr bwMode="auto">
          <a:xfrm>
            <a:off x="9172567" y="5070623"/>
            <a:ext cx="381272" cy="246157"/>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solidFill>
                  <a:schemeClr val="bg2">
                    <a:lumMod val="10000"/>
                  </a:schemeClr>
                </a:solidFill>
              </a:rPr>
              <a:t>Security List</a:t>
            </a:r>
          </a:p>
        </p:txBody>
      </p:sp>
      <p:grpSp>
        <p:nvGrpSpPr>
          <p:cNvPr id="319" name="Group 318"/>
          <p:cNvGrpSpPr>
            <a:grpSpLocks noChangeAspect="1"/>
          </p:cNvGrpSpPr>
          <p:nvPr/>
        </p:nvGrpSpPr>
        <p:grpSpPr>
          <a:xfrm>
            <a:off x="7889960" y="3770857"/>
            <a:ext cx="520643" cy="566788"/>
            <a:chOff x="7248176" y="2103309"/>
            <a:chExt cx="639069" cy="695710"/>
          </a:xfrm>
        </p:grpSpPr>
        <p:grpSp>
          <p:nvGrpSpPr>
            <p:cNvPr id="320" name="Group 319"/>
            <p:cNvGrpSpPr/>
            <p:nvPr/>
          </p:nvGrpSpPr>
          <p:grpSpPr>
            <a:xfrm>
              <a:off x="7310016" y="2183827"/>
              <a:ext cx="502281" cy="548163"/>
              <a:chOff x="7310016" y="2183827"/>
              <a:chExt cx="502281" cy="548163"/>
            </a:xfrm>
            <a:solidFill>
              <a:srgbClr val="F80000"/>
            </a:solidFill>
          </p:grpSpPr>
          <p:sp>
            <p:nvSpPr>
              <p:cNvPr id="322" name="Freeform 30"/>
              <p:cNvSpPr>
                <a:spLocks noChangeArrowheads="1"/>
              </p:cNvSpPr>
              <p:nvPr/>
            </p:nvSpPr>
            <p:spPr bwMode="auto">
              <a:xfrm>
                <a:off x="7570816" y="2463945"/>
                <a:ext cx="123156" cy="127986"/>
              </a:xfrm>
              <a:custGeom>
                <a:avLst/>
                <a:gdLst>
                  <a:gd name="T0" fmla="*/ 150 w 227"/>
                  <a:gd name="T1" fmla="*/ 54 h 233"/>
                  <a:gd name="T2" fmla="*/ 173 w 227"/>
                  <a:gd name="T3" fmla="*/ 74 h 233"/>
                  <a:gd name="T4" fmla="*/ 226 w 227"/>
                  <a:gd name="T5" fmla="*/ 74 h 233"/>
                  <a:gd name="T6" fmla="*/ 226 w 227"/>
                  <a:gd name="T7" fmla="*/ 158 h 233"/>
                  <a:gd name="T8" fmla="*/ 173 w 227"/>
                  <a:gd name="T9" fmla="*/ 158 h 233"/>
                  <a:gd name="T10" fmla="*/ 153 w 227"/>
                  <a:gd name="T11" fmla="*/ 178 h 233"/>
                  <a:gd name="T12" fmla="*/ 153 w 227"/>
                  <a:gd name="T13" fmla="*/ 232 h 233"/>
                  <a:gd name="T14" fmla="*/ 0 w 227"/>
                  <a:gd name="T15" fmla="*/ 232 h 233"/>
                  <a:gd name="T16" fmla="*/ 0 w 227"/>
                  <a:gd name="T17" fmla="*/ 74 h 233"/>
                  <a:gd name="T18" fmla="*/ 51 w 227"/>
                  <a:gd name="T19" fmla="*/ 74 h 233"/>
                  <a:gd name="T20" fmla="*/ 71 w 227"/>
                  <a:gd name="T21" fmla="*/ 54 h 233"/>
                  <a:gd name="T22" fmla="*/ 71 w 227"/>
                  <a:gd name="T23" fmla="*/ 0 h 233"/>
                  <a:gd name="T24" fmla="*/ 150 w 227"/>
                  <a:gd name="T25" fmla="*/ 0 h 233"/>
                  <a:gd name="T26" fmla="*/ 150 w 227"/>
                  <a:gd name="T27" fmla="*/ 5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27" h="233">
                    <a:moveTo>
                      <a:pt x="150" y="54"/>
                    </a:moveTo>
                    <a:cubicBezTo>
                      <a:pt x="150" y="65"/>
                      <a:pt x="161" y="74"/>
                      <a:pt x="173" y="74"/>
                    </a:cubicBezTo>
                    <a:lnTo>
                      <a:pt x="226" y="74"/>
                    </a:lnTo>
                    <a:lnTo>
                      <a:pt x="226" y="158"/>
                    </a:lnTo>
                    <a:lnTo>
                      <a:pt x="173" y="158"/>
                    </a:lnTo>
                    <a:cubicBezTo>
                      <a:pt x="161" y="158"/>
                      <a:pt x="153" y="167"/>
                      <a:pt x="153" y="178"/>
                    </a:cubicBezTo>
                    <a:lnTo>
                      <a:pt x="153" y="232"/>
                    </a:lnTo>
                    <a:lnTo>
                      <a:pt x="0" y="232"/>
                    </a:lnTo>
                    <a:lnTo>
                      <a:pt x="0" y="74"/>
                    </a:lnTo>
                    <a:lnTo>
                      <a:pt x="51" y="74"/>
                    </a:lnTo>
                    <a:cubicBezTo>
                      <a:pt x="63" y="74"/>
                      <a:pt x="71" y="65"/>
                      <a:pt x="71" y="54"/>
                    </a:cubicBezTo>
                    <a:lnTo>
                      <a:pt x="71" y="0"/>
                    </a:lnTo>
                    <a:lnTo>
                      <a:pt x="150" y="0"/>
                    </a:lnTo>
                    <a:lnTo>
                      <a:pt x="150" y="54"/>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23" name="Freeform 31"/>
              <p:cNvSpPr>
                <a:spLocks noChangeArrowheads="1"/>
              </p:cNvSpPr>
              <p:nvPr/>
            </p:nvSpPr>
            <p:spPr bwMode="auto">
              <a:xfrm>
                <a:off x="7310016" y="2183827"/>
                <a:ext cx="502281" cy="548163"/>
              </a:xfrm>
              <a:custGeom>
                <a:avLst/>
                <a:gdLst>
                  <a:gd name="T0" fmla="*/ 918 w 919"/>
                  <a:gd name="T1" fmla="*/ 51 h 1003"/>
                  <a:gd name="T2" fmla="*/ 867 w 919"/>
                  <a:gd name="T3" fmla="*/ 1002 h 1003"/>
                  <a:gd name="T4" fmla="*/ 0 w 919"/>
                  <a:gd name="T5" fmla="*/ 951 h 1003"/>
                  <a:gd name="T6" fmla="*/ 51 w 919"/>
                  <a:gd name="T7" fmla="*/ 0 h 1003"/>
                  <a:gd name="T8" fmla="*/ 799 w 919"/>
                  <a:gd name="T9" fmla="*/ 567 h 1003"/>
                  <a:gd name="T10" fmla="*/ 793 w 919"/>
                  <a:gd name="T11" fmla="*/ 432 h 1003"/>
                  <a:gd name="T12" fmla="*/ 641 w 919"/>
                  <a:gd name="T13" fmla="*/ 412 h 1003"/>
                  <a:gd name="T14" fmla="*/ 621 w 919"/>
                  <a:gd name="T15" fmla="*/ 485 h 1003"/>
                  <a:gd name="T16" fmla="*/ 542 w 919"/>
                  <a:gd name="T17" fmla="*/ 432 h 1003"/>
                  <a:gd name="T18" fmla="*/ 472 w 919"/>
                  <a:gd name="T19" fmla="*/ 412 h 1003"/>
                  <a:gd name="T20" fmla="*/ 525 w 919"/>
                  <a:gd name="T21" fmla="*/ 327 h 1003"/>
                  <a:gd name="T22" fmla="*/ 545 w 919"/>
                  <a:gd name="T23" fmla="*/ 175 h 1003"/>
                  <a:gd name="T24" fmla="*/ 393 w 919"/>
                  <a:gd name="T25" fmla="*/ 155 h 1003"/>
                  <a:gd name="T26" fmla="*/ 373 w 919"/>
                  <a:gd name="T27" fmla="*/ 307 h 1003"/>
                  <a:gd name="T28" fmla="*/ 443 w 919"/>
                  <a:gd name="T29" fmla="*/ 327 h 1003"/>
                  <a:gd name="T30" fmla="*/ 390 w 919"/>
                  <a:gd name="T31" fmla="*/ 412 h 1003"/>
                  <a:gd name="T32" fmla="*/ 370 w 919"/>
                  <a:gd name="T33" fmla="*/ 485 h 1003"/>
                  <a:gd name="T34" fmla="*/ 291 w 919"/>
                  <a:gd name="T35" fmla="*/ 432 h 1003"/>
                  <a:gd name="T36" fmla="*/ 139 w 919"/>
                  <a:gd name="T37" fmla="*/ 412 h 1003"/>
                  <a:gd name="T38" fmla="*/ 119 w 919"/>
                  <a:gd name="T39" fmla="*/ 564 h 1003"/>
                  <a:gd name="T40" fmla="*/ 192 w 919"/>
                  <a:gd name="T41" fmla="*/ 584 h 1003"/>
                  <a:gd name="T42" fmla="*/ 139 w 919"/>
                  <a:gd name="T43" fmla="*/ 669 h 1003"/>
                  <a:gd name="T44" fmla="*/ 119 w 919"/>
                  <a:gd name="T45" fmla="*/ 821 h 1003"/>
                  <a:gd name="T46" fmla="*/ 274 w 919"/>
                  <a:gd name="T47" fmla="*/ 841 h 1003"/>
                  <a:gd name="T48" fmla="*/ 294 w 919"/>
                  <a:gd name="T49" fmla="*/ 688 h 1003"/>
                  <a:gd name="T50" fmla="*/ 220 w 919"/>
                  <a:gd name="T51" fmla="*/ 669 h 1003"/>
                  <a:gd name="T52" fmla="*/ 274 w 919"/>
                  <a:gd name="T53" fmla="*/ 584 h 1003"/>
                  <a:gd name="T54" fmla="*/ 294 w 919"/>
                  <a:gd name="T55" fmla="*/ 511 h 1003"/>
                  <a:gd name="T56" fmla="*/ 373 w 919"/>
                  <a:gd name="T57" fmla="*/ 564 h 1003"/>
                  <a:gd name="T58" fmla="*/ 446 w 919"/>
                  <a:gd name="T59" fmla="*/ 584 h 1003"/>
                  <a:gd name="T60" fmla="*/ 627 w 919"/>
                  <a:gd name="T61" fmla="*/ 770 h 1003"/>
                  <a:gd name="T62" fmla="*/ 647 w 919"/>
                  <a:gd name="T63" fmla="*/ 844 h 1003"/>
                  <a:gd name="T64" fmla="*/ 799 w 919"/>
                  <a:gd name="T65" fmla="*/ 824 h 1003"/>
                  <a:gd name="T66" fmla="*/ 779 w 919"/>
                  <a:gd name="T67" fmla="*/ 671 h 1003"/>
                  <a:gd name="T68" fmla="*/ 726 w 919"/>
                  <a:gd name="T69" fmla="*/ 587 h 1003"/>
                  <a:gd name="T70" fmla="*/ 799 w 919"/>
                  <a:gd name="T71" fmla="*/ 56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19" h="1003">
                    <a:moveTo>
                      <a:pt x="867" y="0"/>
                    </a:moveTo>
                    <a:cubicBezTo>
                      <a:pt x="895" y="0"/>
                      <a:pt x="918" y="22"/>
                      <a:pt x="918" y="51"/>
                    </a:cubicBezTo>
                    <a:lnTo>
                      <a:pt x="918" y="951"/>
                    </a:lnTo>
                    <a:cubicBezTo>
                      <a:pt x="918" y="979"/>
                      <a:pt x="895" y="1002"/>
                      <a:pt x="867" y="1002"/>
                    </a:cubicBezTo>
                    <a:lnTo>
                      <a:pt x="51" y="1002"/>
                    </a:lnTo>
                    <a:cubicBezTo>
                      <a:pt x="23" y="1002"/>
                      <a:pt x="0" y="979"/>
                      <a:pt x="0" y="951"/>
                    </a:cubicBezTo>
                    <a:lnTo>
                      <a:pt x="0" y="51"/>
                    </a:lnTo>
                    <a:cubicBezTo>
                      <a:pt x="0" y="22"/>
                      <a:pt x="23" y="0"/>
                      <a:pt x="51" y="0"/>
                    </a:cubicBezTo>
                    <a:lnTo>
                      <a:pt x="867" y="0"/>
                    </a:lnTo>
                    <a:close/>
                    <a:moveTo>
                      <a:pt x="799" y="567"/>
                    </a:moveTo>
                    <a:lnTo>
                      <a:pt x="793" y="567"/>
                    </a:lnTo>
                    <a:lnTo>
                      <a:pt x="793" y="432"/>
                    </a:lnTo>
                    <a:cubicBezTo>
                      <a:pt x="793" y="420"/>
                      <a:pt x="785" y="412"/>
                      <a:pt x="774" y="412"/>
                    </a:cubicBezTo>
                    <a:lnTo>
                      <a:pt x="641" y="412"/>
                    </a:lnTo>
                    <a:cubicBezTo>
                      <a:pt x="630" y="412"/>
                      <a:pt x="621" y="420"/>
                      <a:pt x="621" y="432"/>
                    </a:cubicBezTo>
                    <a:lnTo>
                      <a:pt x="621" y="485"/>
                    </a:lnTo>
                    <a:lnTo>
                      <a:pt x="542" y="485"/>
                    </a:lnTo>
                    <a:lnTo>
                      <a:pt x="542" y="432"/>
                    </a:lnTo>
                    <a:cubicBezTo>
                      <a:pt x="542" y="420"/>
                      <a:pt x="534" y="412"/>
                      <a:pt x="522" y="412"/>
                    </a:cubicBezTo>
                    <a:lnTo>
                      <a:pt x="472" y="412"/>
                    </a:lnTo>
                    <a:lnTo>
                      <a:pt x="472" y="327"/>
                    </a:lnTo>
                    <a:lnTo>
                      <a:pt x="525" y="327"/>
                    </a:lnTo>
                    <a:cubicBezTo>
                      <a:pt x="537" y="327"/>
                      <a:pt x="545" y="319"/>
                      <a:pt x="545" y="307"/>
                    </a:cubicBezTo>
                    <a:lnTo>
                      <a:pt x="545" y="175"/>
                    </a:lnTo>
                    <a:cubicBezTo>
                      <a:pt x="545" y="163"/>
                      <a:pt x="537" y="155"/>
                      <a:pt x="525" y="155"/>
                    </a:cubicBezTo>
                    <a:lnTo>
                      <a:pt x="393" y="155"/>
                    </a:lnTo>
                    <a:cubicBezTo>
                      <a:pt x="381" y="155"/>
                      <a:pt x="373" y="163"/>
                      <a:pt x="373" y="175"/>
                    </a:cubicBezTo>
                    <a:lnTo>
                      <a:pt x="373" y="307"/>
                    </a:lnTo>
                    <a:cubicBezTo>
                      <a:pt x="373" y="319"/>
                      <a:pt x="381" y="327"/>
                      <a:pt x="393" y="327"/>
                    </a:cubicBezTo>
                    <a:lnTo>
                      <a:pt x="443" y="327"/>
                    </a:lnTo>
                    <a:lnTo>
                      <a:pt x="443" y="412"/>
                    </a:lnTo>
                    <a:lnTo>
                      <a:pt x="390" y="412"/>
                    </a:lnTo>
                    <a:cubicBezTo>
                      <a:pt x="378" y="412"/>
                      <a:pt x="370" y="420"/>
                      <a:pt x="370" y="432"/>
                    </a:cubicBezTo>
                    <a:lnTo>
                      <a:pt x="370" y="485"/>
                    </a:lnTo>
                    <a:lnTo>
                      <a:pt x="291" y="485"/>
                    </a:lnTo>
                    <a:lnTo>
                      <a:pt x="291" y="432"/>
                    </a:lnTo>
                    <a:cubicBezTo>
                      <a:pt x="291" y="420"/>
                      <a:pt x="283" y="412"/>
                      <a:pt x="271" y="412"/>
                    </a:cubicBezTo>
                    <a:lnTo>
                      <a:pt x="139" y="412"/>
                    </a:lnTo>
                    <a:cubicBezTo>
                      <a:pt x="127" y="412"/>
                      <a:pt x="119" y="420"/>
                      <a:pt x="119" y="432"/>
                    </a:cubicBezTo>
                    <a:lnTo>
                      <a:pt x="119" y="564"/>
                    </a:lnTo>
                    <a:cubicBezTo>
                      <a:pt x="119" y="575"/>
                      <a:pt x="127" y="584"/>
                      <a:pt x="139" y="584"/>
                    </a:cubicBezTo>
                    <a:lnTo>
                      <a:pt x="192" y="584"/>
                    </a:lnTo>
                    <a:lnTo>
                      <a:pt x="192" y="669"/>
                    </a:lnTo>
                    <a:lnTo>
                      <a:pt x="139" y="669"/>
                    </a:lnTo>
                    <a:cubicBezTo>
                      <a:pt x="127" y="669"/>
                      <a:pt x="119" y="677"/>
                      <a:pt x="119" y="688"/>
                    </a:cubicBezTo>
                    <a:lnTo>
                      <a:pt x="119" y="821"/>
                    </a:lnTo>
                    <a:cubicBezTo>
                      <a:pt x="119" y="832"/>
                      <a:pt x="127" y="841"/>
                      <a:pt x="139" y="841"/>
                    </a:cubicBezTo>
                    <a:lnTo>
                      <a:pt x="274" y="841"/>
                    </a:lnTo>
                    <a:cubicBezTo>
                      <a:pt x="285" y="841"/>
                      <a:pt x="294" y="832"/>
                      <a:pt x="294" y="821"/>
                    </a:cubicBezTo>
                    <a:lnTo>
                      <a:pt x="294" y="688"/>
                    </a:lnTo>
                    <a:cubicBezTo>
                      <a:pt x="294" y="677"/>
                      <a:pt x="285" y="669"/>
                      <a:pt x="274" y="669"/>
                    </a:cubicBezTo>
                    <a:lnTo>
                      <a:pt x="220" y="669"/>
                    </a:lnTo>
                    <a:lnTo>
                      <a:pt x="220" y="584"/>
                    </a:lnTo>
                    <a:lnTo>
                      <a:pt x="274" y="584"/>
                    </a:lnTo>
                    <a:cubicBezTo>
                      <a:pt x="285" y="584"/>
                      <a:pt x="294" y="575"/>
                      <a:pt x="294" y="564"/>
                    </a:cubicBezTo>
                    <a:lnTo>
                      <a:pt x="294" y="511"/>
                    </a:lnTo>
                    <a:lnTo>
                      <a:pt x="373" y="511"/>
                    </a:lnTo>
                    <a:lnTo>
                      <a:pt x="373" y="564"/>
                    </a:lnTo>
                    <a:cubicBezTo>
                      <a:pt x="373" y="575"/>
                      <a:pt x="381" y="584"/>
                      <a:pt x="393" y="584"/>
                    </a:cubicBezTo>
                    <a:lnTo>
                      <a:pt x="446" y="584"/>
                    </a:lnTo>
                    <a:lnTo>
                      <a:pt x="446" y="770"/>
                    </a:lnTo>
                    <a:lnTo>
                      <a:pt x="627" y="770"/>
                    </a:lnTo>
                    <a:lnTo>
                      <a:pt x="627" y="824"/>
                    </a:lnTo>
                    <a:cubicBezTo>
                      <a:pt x="627" y="835"/>
                      <a:pt x="635" y="844"/>
                      <a:pt x="647" y="844"/>
                    </a:cubicBezTo>
                    <a:lnTo>
                      <a:pt x="779" y="844"/>
                    </a:lnTo>
                    <a:cubicBezTo>
                      <a:pt x="791" y="844"/>
                      <a:pt x="799" y="835"/>
                      <a:pt x="799" y="824"/>
                    </a:cubicBezTo>
                    <a:lnTo>
                      <a:pt x="799" y="691"/>
                    </a:lnTo>
                    <a:cubicBezTo>
                      <a:pt x="799" y="680"/>
                      <a:pt x="791" y="671"/>
                      <a:pt x="779" y="671"/>
                    </a:cubicBezTo>
                    <a:lnTo>
                      <a:pt x="726" y="671"/>
                    </a:lnTo>
                    <a:lnTo>
                      <a:pt x="726" y="587"/>
                    </a:lnTo>
                    <a:lnTo>
                      <a:pt x="779" y="587"/>
                    </a:lnTo>
                    <a:cubicBezTo>
                      <a:pt x="791" y="587"/>
                      <a:pt x="799" y="578"/>
                      <a:pt x="799" y="567"/>
                    </a:cubicBez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321" name="Rectangle 320"/>
            <p:cNvSpPr/>
            <p:nvPr/>
          </p:nvSpPr>
          <p:spPr>
            <a:xfrm>
              <a:off x="7248176" y="2103309"/>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grpSp>
      <p:sp>
        <p:nvSpPr>
          <p:cNvPr id="330" name="Title 1">
            <a:extLst>
              <a:ext uri="{FF2B5EF4-FFF2-40B4-BE49-F238E27FC236}">
                <a16:creationId xmlns:a16="http://schemas.microsoft.com/office/drawing/2014/main" id="{63C24C0A-C24D-4A34-B016-73A6D3136474}"/>
              </a:ext>
            </a:extLst>
          </p:cNvPr>
          <p:cNvSpPr txBox="1">
            <a:spLocks/>
          </p:cNvSpPr>
          <p:nvPr/>
        </p:nvSpPr>
        <p:spPr>
          <a:xfrm>
            <a:off x="538265" y="540039"/>
            <a:ext cx="11119407" cy="558509"/>
          </a:xfrm>
          <a:prstGeom prst="rect">
            <a:avLst/>
          </a:prstGeom>
        </p:spPr>
        <p:txBody>
          <a:bodyPr vert="horz" lIns="0" tIns="0" rIns="0" bIns="0" rtlCol="0" anchor="b">
            <a:noAutofit/>
          </a:bodyPr>
          <a:lstStyle>
            <a:lvl1pPr algn="l" defTabSz="914400" rtl="0" eaLnBrk="1" latinLnBrk="0" hangingPunct="1">
              <a:lnSpc>
                <a:spcPct val="80000"/>
              </a:lnSpc>
              <a:spcBef>
                <a:spcPct val="0"/>
              </a:spcBef>
              <a:buNone/>
              <a:defRPr sz="3600" kern="1200">
                <a:solidFill>
                  <a:schemeClr val="tx1"/>
                </a:solidFill>
                <a:latin typeface="+mj-lt"/>
                <a:ea typeface="+mj-ea"/>
                <a:cs typeface="+mj-cs"/>
              </a:defRPr>
            </a:lvl1pPr>
          </a:lstStyle>
          <a:p>
            <a:pPr marL="0" marR="0" lvl="0" indent="0" algn="l" defTabSz="914400" rtl="0" eaLnBrk="1" fontAlgn="auto" latinLnBrk="0" hangingPunct="1">
              <a:lnSpc>
                <a:spcPct val="80000"/>
              </a:lnSpc>
              <a:spcBef>
                <a:spcPct val="0"/>
              </a:spcBef>
              <a:spcAft>
                <a:spcPts val="0"/>
              </a:spcAft>
              <a:buClrTx/>
              <a:buSzTx/>
              <a:buFontTx/>
              <a:buNone/>
              <a:tabLst/>
              <a:defRPr/>
            </a:pPr>
            <a:r>
              <a:rPr kumimoji="0" lang="en-US" sz="2800" b="0" i="0" u="none" strike="noStrike" kern="1200" cap="none" spc="0" normalizeH="0" baseline="0" noProof="0" dirty="0">
                <a:ln>
                  <a:noFill/>
                </a:ln>
                <a:solidFill>
                  <a:srgbClr val="58595B"/>
                </a:solidFill>
                <a:effectLst/>
                <a:uLnTx/>
                <a:uFillTx/>
                <a:latin typeface="Calibri"/>
                <a:ea typeface="+mj-ea"/>
                <a:cs typeface="+mj-cs"/>
              </a:rPr>
              <a:t>E-Business Suite Deployment Architecture</a:t>
            </a:r>
          </a:p>
          <a:p>
            <a:pPr marL="0" marR="0" lvl="0" indent="0" algn="l" defTabSz="914400" rtl="0" eaLnBrk="1" fontAlgn="auto" latinLnBrk="0" hangingPunct="1">
              <a:lnSpc>
                <a:spcPct val="80000"/>
              </a:lnSpc>
              <a:spcBef>
                <a:spcPct val="0"/>
              </a:spcBef>
              <a:spcAft>
                <a:spcPts val="0"/>
              </a:spcAft>
              <a:buClrTx/>
              <a:buSzTx/>
              <a:buFontTx/>
              <a:buNone/>
              <a:tabLst/>
              <a:defRPr/>
            </a:pPr>
            <a:r>
              <a:rPr kumimoji="0" lang="en-US" sz="1999" b="0" i="1" u="none" strike="noStrike" kern="1200" cap="none" spc="0" normalizeH="0" baseline="0" noProof="0" dirty="0">
                <a:ln>
                  <a:noFill/>
                </a:ln>
                <a:solidFill>
                  <a:srgbClr val="FF0000"/>
                </a:solidFill>
                <a:effectLst/>
                <a:uLnTx/>
                <a:uFillTx/>
                <a:latin typeface="Calibri"/>
                <a:ea typeface="+mj-ea"/>
                <a:cs typeface="+mj-cs"/>
              </a:rPr>
              <a:t>Multiple ADs</a:t>
            </a:r>
            <a:r>
              <a:rPr lang="en-US" sz="1999" i="1" dirty="0">
                <a:solidFill>
                  <a:srgbClr val="FF0000"/>
                </a:solidFill>
                <a:latin typeface="Calibri"/>
              </a:rPr>
              <a:t> </a:t>
            </a:r>
            <a:r>
              <a:rPr kumimoji="0" lang="en-US" sz="1999" b="0" i="1" u="none" strike="noStrike" kern="1200" cap="none" spc="0" normalizeH="0" baseline="0" noProof="0" dirty="0">
                <a:ln>
                  <a:noFill/>
                </a:ln>
                <a:solidFill>
                  <a:srgbClr val="FF0000"/>
                </a:solidFill>
                <a:effectLst/>
                <a:uLnTx/>
                <a:uFillTx/>
                <a:latin typeface="Calibri"/>
                <a:ea typeface="+mj-ea"/>
                <a:cs typeface="+mj-cs"/>
              </a:rPr>
              <a:t>for Dev/Test, DR in the Cloud</a:t>
            </a:r>
          </a:p>
        </p:txBody>
      </p:sp>
      <p:sp>
        <p:nvSpPr>
          <p:cNvPr id="331" name="Freeform 237">
            <a:extLst>
              <a:ext uri="{FF2B5EF4-FFF2-40B4-BE49-F238E27FC236}">
                <a16:creationId xmlns:a16="http://schemas.microsoft.com/office/drawing/2014/main" id="{4C1F47B6-1AD4-4DCD-9D8E-FF55B8D17D13}"/>
              </a:ext>
            </a:extLst>
          </p:cNvPr>
          <p:cNvSpPr>
            <a:spLocks noChangeArrowheads="1"/>
          </p:cNvSpPr>
          <p:nvPr/>
        </p:nvSpPr>
        <p:spPr bwMode="auto">
          <a:xfrm>
            <a:off x="5579841" y="2735548"/>
            <a:ext cx="396959" cy="433221"/>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solidFill>
            <a:srgbClr val="F80000"/>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1798">
              <a:solidFill>
                <a:schemeClr val="bg2">
                  <a:lumMod val="10000"/>
                </a:schemeClr>
              </a:solidFill>
            </a:endParaRPr>
          </a:p>
        </p:txBody>
      </p:sp>
      <p:grpSp>
        <p:nvGrpSpPr>
          <p:cNvPr id="332" name="Group 331">
            <a:extLst>
              <a:ext uri="{FF2B5EF4-FFF2-40B4-BE49-F238E27FC236}">
                <a16:creationId xmlns:a16="http://schemas.microsoft.com/office/drawing/2014/main" id="{E128967D-CDB6-40F7-BD7A-196007D2EFAF}"/>
              </a:ext>
            </a:extLst>
          </p:cNvPr>
          <p:cNvGrpSpPr>
            <a:grpSpLocks noChangeAspect="1"/>
          </p:cNvGrpSpPr>
          <p:nvPr/>
        </p:nvGrpSpPr>
        <p:grpSpPr>
          <a:xfrm>
            <a:off x="3755869" y="4574934"/>
            <a:ext cx="763529" cy="601570"/>
            <a:chOff x="5629019" y="2102017"/>
            <a:chExt cx="883014" cy="695710"/>
          </a:xfrm>
        </p:grpSpPr>
        <p:grpSp>
          <p:nvGrpSpPr>
            <p:cNvPr id="333" name="Group 332">
              <a:extLst>
                <a:ext uri="{FF2B5EF4-FFF2-40B4-BE49-F238E27FC236}">
                  <a16:creationId xmlns:a16="http://schemas.microsoft.com/office/drawing/2014/main" id="{DF6709ED-B8FE-4C29-AED2-EBCDC6D848F5}"/>
                </a:ext>
              </a:extLst>
            </p:cNvPr>
            <p:cNvGrpSpPr/>
            <p:nvPr/>
          </p:nvGrpSpPr>
          <p:grpSpPr>
            <a:xfrm>
              <a:off x="5678786" y="2142833"/>
              <a:ext cx="783479" cy="614078"/>
              <a:chOff x="5678786" y="2142833"/>
              <a:chExt cx="783479" cy="614078"/>
            </a:xfrm>
            <a:solidFill>
              <a:srgbClr val="F80000"/>
            </a:solidFill>
          </p:grpSpPr>
          <p:sp>
            <p:nvSpPr>
              <p:cNvPr id="335" name="Freeform 143">
                <a:extLst>
                  <a:ext uri="{FF2B5EF4-FFF2-40B4-BE49-F238E27FC236}">
                    <a16:creationId xmlns:a16="http://schemas.microsoft.com/office/drawing/2014/main" id="{120E4290-9A2B-489E-B92C-C8D93C988622}"/>
                  </a:ext>
                </a:extLst>
              </p:cNvPr>
              <p:cNvSpPr>
                <a:spLocks noChangeArrowheads="1"/>
              </p:cNvSpPr>
              <p:nvPr/>
            </p:nvSpPr>
            <p:spPr bwMode="auto">
              <a:xfrm>
                <a:off x="6056408" y="2142833"/>
                <a:ext cx="405857" cy="225868"/>
              </a:xfrm>
              <a:custGeom>
                <a:avLst/>
                <a:gdLst>
                  <a:gd name="T0" fmla="*/ 414 w 505"/>
                  <a:gd name="T1" fmla="*/ 104 h 283"/>
                  <a:gd name="T2" fmla="*/ 405 w 505"/>
                  <a:gd name="T3" fmla="*/ 104 h 283"/>
                  <a:gd name="T4" fmla="*/ 318 w 505"/>
                  <a:gd name="T5" fmla="*/ 39 h 283"/>
                  <a:gd name="T6" fmla="*/ 287 w 505"/>
                  <a:gd name="T7" fmla="*/ 45 h 283"/>
                  <a:gd name="T8" fmla="*/ 202 w 505"/>
                  <a:gd name="T9" fmla="*/ 0 h 283"/>
                  <a:gd name="T10" fmla="*/ 103 w 505"/>
                  <a:gd name="T11" fmla="*/ 79 h 283"/>
                  <a:gd name="T12" fmla="*/ 100 w 505"/>
                  <a:gd name="T13" fmla="*/ 79 h 283"/>
                  <a:gd name="T14" fmla="*/ 0 w 505"/>
                  <a:gd name="T15" fmla="*/ 180 h 283"/>
                  <a:gd name="T16" fmla="*/ 100 w 505"/>
                  <a:gd name="T17" fmla="*/ 282 h 283"/>
                  <a:gd name="T18" fmla="*/ 414 w 505"/>
                  <a:gd name="T19" fmla="*/ 282 h 283"/>
                  <a:gd name="T20" fmla="*/ 504 w 505"/>
                  <a:gd name="T21" fmla="*/ 192 h 283"/>
                  <a:gd name="T22" fmla="*/ 414 w 505"/>
                  <a:gd name="T23" fmla="*/ 104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05" h="283">
                    <a:moveTo>
                      <a:pt x="414" y="104"/>
                    </a:moveTo>
                    <a:cubicBezTo>
                      <a:pt x="411" y="104"/>
                      <a:pt x="408" y="104"/>
                      <a:pt x="405" y="104"/>
                    </a:cubicBezTo>
                    <a:cubicBezTo>
                      <a:pt x="394" y="68"/>
                      <a:pt x="360" y="39"/>
                      <a:pt x="318" y="39"/>
                    </a:cubicBezTo>
                    <a:cubicBezTo>
                      <a:pt x="306" y="39"/>
                      <a:pt x="298" y="42"/>
                      <a:pt x="287" y="45"/>
                    </a:cubicBezTo>
                    <a:cubicBezTo>
                      <a:pt x="267" y="17"/>
                      <a:pt x="236" y="0"/>
                      <a:pt x="202" y="0"/>
                    </a:cubicBezTo>
                    <a:cubicBezTo>
                      <a:pt x="154" y="0"/>
                      <a:pt x="112" y="34"/>
                      <a:pt x="103" y="79"/>
                    </a:cubicBezTo>
                    <a:lnTo>
                      <a:pt x="100" y="79"/>
                    </a:lnTo>
                    <a:cubicBezTo>
                      <a:pt x="45" y="79"/>
                      <a:pt x="0" y="123"/>
                      <a:pt x="0" y="180"/>
                    </a:cubicBezTo>
                    <a:cubicBezTo>
                      <a:pt x="0" y="236"/>
                      <a:pt x="45" y="282"/>
                      <a:pt x="100" y="282"/>
                    </a:cubicBezTo>
                    <a:lnTo>
                      <a:pt x="414" y="282"/>
                    </a:lnTo>
                    <a:cubicBezTo>
                      <a:pt x="464" y="282"/>
                      <a:pt x="504" y="243"/>
                      <a:pt x="504" y="192"/>
                    </a:cubicBezTo>
                    <a:cubicBezTo>
                      <a:pt x="504" y="141"/>
                      <a:pt x="462" y="104"/>
                      <a:pt x="414" y="104"/>
                    </a:cubicBez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336" name="Freeform 144">
                <a:extLst>
                  <a:ext uri="{FF2B5EF4-FFF2-40B4-BE49-F238E27FC236}">
                    <a16:creationId xmlns:a16="http://schemas.microsoft.com/office/drawing/2014/main" id="{53506C58-5618-410A-8EC8-F3E9114FE086}"/>
                  </a:ext>
                </a:extLst>
              </p:cNvPr>
              <p:cNvSpPr>
                <a:spLocks noChangeArrowheads="1"/>
              </p:cNvSpPr>
              <p:nvPr/>
            </p:nvSpPr>
            <p:spPr bwMode="auto">
              <a:xfrm>
                <a:off x="5968179" y="2361642"/>
                <a:ext cx="144695" cy="130581"/>
              </a:xfrm>
              <a:custGeom>
                <a:avLst/>
                <a:gdLst>
                  <a:gd name="T0" fmla="*/ 22 w 182"/>
                  <a:gd name="T1" fmla="*/ 164 h 165"/>
                  <a:gd name="T2" fmla="*/ 0 w 182"/>
                  <a:gd name="T3" fmla="*/ 136 h 165"/>
                  <a:gd name="T4" fmla="*/ 22 w 182"/>
                  <a:gd name="T5" fmla="*/ 116 h 165"/>
                  <a:gd name="T6" fmla="*/ 45 w 182"/>
                  <a:gd name="T7" fmla="*/ 144 h 165"/>
                  <a:gd name="T8" fmla="*/ 22 w 182"/>
                  <a:gd name="T9" fmla="*/ 164 h 165"/>
                  <a:gd name="T10" fmla="*/ 68 w 182"/>
                  <a:gd name="T11" fmla="*/ 125 h 165"/>
                  <a:gd name="T12" fmla="*/ 45 w 182"/>
                  <a:gd name="T13" fmla="*/ 96 h 165"/>
                  <a:gd name="T14" fmla="*/ 68 w 182"/>
                  <a:gd name="T15" fmla="*/ 77 h 165"/>
                  <a:gd name="T16" fmla="*/ 90 w 182"/>
                  <a:gd name="T17" fmla="*/ 105 h 165"/>
                  <a:gd name="T18" fmla="*/ 68 w 182"/>
                  <a:gd name="T19" fmla="*/ 125 h 165"/>
                  <a:gd name="T20" fmla="*/ 113 w 182"/>
                  <a:gd name="T21" fmla="*/ 88 h 165"/>
                  <a:gd name="T22" fmla="*/ 90 w 182"/>
                  <a:gd name="T23" fmla="*/ 60 h 165"/>
                  <a:gd name="T24" fmla="*/ 113 w 182"/>
                  <a:gd name="T25" fmla="*/ 40 h 165"/>
                  <a:gd name="T26" fmla="*/ 135 w 182"/>
                  <a:gd name="T27" fmla="*/ 68 h 165"/>
                  <a:gd name="T28" fmla="*/ 113 w 182"/>
                  <a:gd name="T29" fmla="*/ 88 h 165"/>
                  <a:gd name="T30" fmla="*/ 158 w 182"/>
                  <a:gd name="T31" fmla="*/ 48 h 165"/>
                  <a:gd name="T32" fmla="*/ 135 w 182"/>
                  <a:gd name="T33" fmla="*/ 20 h 165"/>
                  <a:gd name="T34" fmla="*/ 158 w 182"/>
                  <a:gd name="T35" fmla="*/ 0 h 165"/>
                  <a:gd name="T36" fmla="*/ 181 w 182"/>
                  <a:gd name="T37" fmla="*/ 29 h 165"/>
                  <a:gd name="T38" fmla="*/ 158 w 182"/>
                  <a:gd name="T39" fmla="*/ 48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82" h="165">
                    <a:moveTo>
                      <a:pt x="22" y="164"/>
                    </a:moveTo>
                    <a:lnTo>
                      <a:pt x="0" y="136"/>
                    </a:lnTo>
                    <a:lnTo>
                      <a:pt x="22" y="116"/>
                    </a:lnTo>
                    <a:lnTo>
                      <a:pt x="45" y="144"/>
                    </a:lnTo>
                    <a:lnTo>
                      <a:pt x="22" y="164"/>
                    </a:lnTo>
                    <a:close/>
                    <a:moveTo>
                      <a:pt x="68" y="125"/>
                    </a:moveTo>
                    <a:lnTo>
                      <a:pt x="45" y="96"/>
                    </a:lnTo>
                    <a:lnTo>
                      <a:pt x="68" y="77"/>
                    </a:lnTo>
                    <a:lnTo>
                      <a:pt x="90" y="105"/>
                    </a:lnTo>
                    <a:lnTo>
                      <a:pt x="68" y="125"/>
                    </a:lnTo>
                    <a:close/>
                    <a:moveTo>
                      <a:pt x="113" y="88"/>
                    </a:moveTo>
                    <a:lnTo>
                      <a:pt x="90" y="60"/>
                    </a:lnTo>
                    <a:lnTo>
                      <a:pt x="113" y="40"/>
                    </a:lnTo>
                    <a:lnTo>
                      <a:pt x="135" y="68"/>
                    </a:lnTo>
                    <a:lnTo>
                      <a:pt x="113" y="88"/>
                    </a:lnTo>
                    <a:close/>
                    <a:moveTo>
                      <a:pt x="158" y="48"/>
                    </a:moveTo>
                    <a:lnTo>
                      <a:pt x="135" y="20"/>
                    </a:lnTo>
                    <a:lnTo>
                      <a:pt x="158" y="0"/>
                    </a:lnTo>
                    <a:lnTo>
                      <a:pt x="181" y="29"/>
                    </a:lnTo>
                    <a:lnTo>
                      <a:pt x="158" y="48"/>
                    </a:lnTo>
                    <a:close/>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337" name="Freeform 145">
                <a:extLst>
                  <a:ext uri="{FF2B5EF4-FFF2-40B4-BE49-F238E27FC236}">
                    <a16:creationId xmlns:a16="http://schemas.microsoft.com/office/drawing/2014/main" id="{694E1C29-1978-49E9-B0FB-CD722224C48F}"/>
                  </a:ext>
                </a:extLst>
              </p:cNvPr>
              <p:cNvSpPr>
                <a:spLocks noChangeArrowheads="1"/>
              </p:cNvSpPr>
              <p:nvPr/>
            </p:nvSpPr>
            <p:spPr bwMode="auto">
              <a:xfrm>
                <a:off x="5678786" y="2432226"/>
                <a:ext cx="324685" cy="324685"/>
              </a:xfrm>
              <a:custGeom>
                <a:avLst/>
                <a:gdLst>
                  <a:gd name="T0" fmla="*/ 203 w 407"/>
                  <a:gd name="T1" fmla="*/ 0 h 407"/>
                  <a:gd name="T2" fmla="*/ 0 w 407"/>
                  <a:gd name="T3" fmla="*/ 203 h 407"/>
                  <a:gd name="T4" fmla="*/ 203 w 407"/>
                  <a:gd name="T5" fmla="*/ 406 h 407"/>
                  <a:gd name="T6" fmla="*/ 406 w 407"/>
                  <a:gd name="T7" fmla="*/ 203 h 407"/>
                  <a:gd name="T8" fmla="*/ 203 w 407"/>
                  <a:gd name="T9" fmla="*/ 0 h 407"/>
                  <a:gd name="T10" fmla="*/ 53 w 407"/>
                  <a:gd name="T11" fmla="*/ 192 h 407"/>
                  <a:gd name="T12" fmla="*/ 104 w 407"/>
                  <a:gd name="T13" fmla="*/ 192 h 407"/>
                  <a:gd name="T14" fmla="*/ 104 w 407"/>
                  <a:gd name="T15" fmla="*/ 161 h 407"/>
                  <a:gd name="T16" fmla="*/ 177 w 407"/>
                  <a:gd name="T17" fmla="*/ 203 h 407"/>
                  <a:gd name="T18" fmla="*/ 104 w 407"/>
                  <a:gd name="T19" fmla="*/ 246 h 407"/>
                  <a:gd name="T20" fmla="*/ 104 w 407"/>
                  <a:gd name="T21" fmla="*/ 215 h 407"/>
                  <a:gd name="T22" fmla="*/ 53 w 407"/>
                  <a:gd name="T23" fmla="*/ 215 h 407"/>
                  <a:gd name="T24" fmla="*/ 53 w 407"/>
                  <a:gd name="T25" fmla="*/ 192 h 407"/>
                  <a:gd name="T26" fmla="*/ 206 w 407"/>
                  <a:gd name="T27" fmla="*/ 353 h 407"/>
                  <a:gd name="T28" fmla="*/ 163 w 407"/>
                  <a:gd name="T29" fmla="*/ 279 h 407"/>
                  <a:gd name="T30" fmla="*/ 194 w 407"/>
                  <a:gd name="T31" fmla="*/ 279 h 407"/>
                  <a:gd name="T32" fmla="*/ 194 w 407"/>
                  <a:gd name="T33" fmla="*/ 127 h 407"/>
                  <a:gd name="T34" fmla="*/ 163 w 407"/>
                  <a:gd name="T35" fmla="*/ 127 h 407"/>
                  <a:gd name="T36" fmla="*/ 206 w 407"/>
                  <a:gd name="T37" fmla="*/ 54 h 407"/>
                  <a:gd name="T38" fmla="*/ 248 w 407"/>
                  <a:gd name="T39" fmla="*/ 127 h 407"/>
                  <a:gd name="T40" fmla="*/ 217 w 407"/>
                  <a:gd name="T41" fmla="*/ 127 h 407"/>
                  <a:gd name="T42" fmla="*/ 217 w 407"/>
                  <a:gd name="T43" fmla="*/ 279 h 407"/>
                  <a:gd name="T44" fmla="*/ 248 w 407"/>
                  <a:gd name="T45" fmla="*/ 279 h 407"/>
                  <a:gd name="T46" fmla="*/ 206 w 407"/>
                  <a:gd name="T47" fmla="*/ 353 h 407"/>
                  <a:gd name="T48" fmla="*/ 307 w 407"/>
                  <a:gd name="T49" fmla="*/ 246 h 407"/>
                  <a:gd name="T50" fmla="*/ 234 w 407"/>
                  <a:gd name="T51" fmla="*/ 203 h 407"/>
                  <a:gd name="T52" fmla="*/ 307 w 407"/>
                  <a:gd name="T53" fmla="*/ 161 h 407"/>
                  <a:gd name="T54" fmla="*/ 307 w 407"/>
                  <a:gd name="T55" fmla="*/ 192 h 407"/>
                  <a:gd name="T56" fmla="*/ 358 w 407"/>
                  <a:gd name="T57" fmla="*/ 192 h 407"/>
                  <a:gd name="T58" fmla="*/ 358 w 407"/>
                  <a:gd name="T59" fmla="*/ 215 h 407"/>
                  <a:gd name="T60" fmla="*/ 307 w 407"/>
                  <a:gd name="T61" fmla="*/ 215 h 407"/>
                  <a:gd name="T62" fmla="*/ 307 w 407"/>
                  <a:gd name="T63" fmla="*/ 246 h 4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07" h="407">
                    <a:moveTo>
                      <a:pt x="203" y="0"/>
                    </a:moveTo>
                    <a:cubicBezTo>
                      <a:pt x="90" y="0"/>
                      <a:pt x="0" y="90"/>
                      <a:pt x="0" y="203"/>
                    </a:cubicBezTo>
                    <a:cubicBezTo>
                      <a:pt x="0" y="316"/>
                      <a:pt x="90" y="406"/>
                      <a:pt x="203" y="406"/>
                    </a:cubicBezTo>
                    <a:cubicBezTo>
                      <a:pt x="316" y="406"/>
                      <a:pt x="406" y="316"/>
                      <a:pt x="406" y="203"/>
                    </a:cubicBezTo>
                    <a:cubicBezTo>
                      <a:pt x="406" y="90"/>
                      <a:pt x="316" y="0"/>
                      <a:pt x="203" y="0"/>
                    </a:cubicBezTo>
                    <a:close/>
                    <a:moveTo>
                      <a:pt x="53" y="192"/>
                    </a:moveTo>
                    <a:lnTo>
                      <a:pt x="104" y="192"/>
                    </a:lnTo>
                    <a:lnTo>
                      <a:pt x="104" y="161"/>
                    </a:lnTo>
                    <a:lnTo>
                      <a:pt x="177" y="203"/>
                    </a:lnTo>
                    <a:lnTo>
                      <a:pt x="104" y="246"/>
                    </a:lnTo>
                    <a:lnTo>
                      <a:pt x="104" y="215"/>
                    </a:lnTo>
                    <a:lnTo>
                      <a:pt x="53" y="215"/>
                    </a:lnTo>
                    <a:lnTo>
                      <a:pt x="53" y="192"/>
                    </a:lnTo>
                    <a:close/>
                    <a:moveTo>
                      <a:pt x="206" y="353"/>
                    </a:moveTo>
                    <a:lnTo>
                      <a:pt x="163" y="279"/>
                    </a:lnTo>
                    <a:lnTo>
                      <a:pt x="194" y="279"/>
                    </a:lnTo>
                    <a:lnTo>
                      <a:pt x="194" y="127"/>
                    </a:lnTo>
                    <a:lnTo>
                      <a:pt x="163" y="127"/>
                    </a:lnTo>
                    <a:lnTo>
                      <a:pt x="206" y="54"/>
                    </a:lnTo>
                    <a:lnTo>
                      <a:pt x="248" y="127"/>
                    </a:lnTo>
                    <a:lnTo>
                      <a:pt x="217" y="127"/>
                    </a:lnTo>
                    <a:lnTo>
                      <a:pt x="217" y="279"/>
                    </a:lnTo>
                    <a:lnTo>
                      <a:pt x="248" y="279"/>
                    </a:lnTo>
                    <a:lnTo>
                      <a:pt x="206" y="353"/>
                    </a:lnTo>
                    <a:close/>
                    <a:moveTo>
                      <a:pt x="307" y="246"/>
                    </a:moveTo>
                    <a:lnTo>
                      <a:pt x="234" y="203"/>
                    </a:lnTo>
                    <a:lnTo>
                      <a:pt x="307" y="161"/>
                    </a:lnTo>
                    <a:lnTo>
                      <a:pt x="307" y="192"/>
                    </a:lnTo>
                    <a:lnTo>
                      <a:pt x="358" y="192"/>
                    </a:lnTo>
                    <a:lnTo>
                      <a:pt x="358" y="215"/>
                    </a:lnTo>
                    <a:lnTo>
                      <a:pt x="307" y="215"/>
                    </a:lnTo>
                    <a:lnTo>
                      <a:pt x="307" y="246"/>
                    </a:lnTo>
                    <a:close/>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338" name="Freeform 300">
                <a:extLst>
                  <a:ext uri="{FF2B5EF4-FFF2-40B4-BE49-F238E27FC236}">
                    <a16:creationId xmlns:a16="http://schemas.microsoft.com/office/drawing/2014/main" id="{5A2D9F85-32AC-4ECD-AD81-2B8C361AFD7D}"/>
                  </a:ext>
                </a:extLst>
              </p:cNvPr>
              <p:cNvSpPr>
                <a:spLocks noChangeArrowheads="1"/>
              </p:cNvSpPr>
              <p:nvPr/>
            </p:nvSpPr>
            <p:spPr bwMode="auto">
              <a:xfrm>
                <a:off x="6056408" y="2142833"/>
                <a:ext cx="405857" cy="225868"/>
              </a:xfrm>
              <a:custGeom>
                <a:avLst/>
                <a:gdLst>
                  <a:gd name="T0" fmla="*/ 414 w 505"/>
                  <a:gd name="T1" fmla="*/ 104 h 283"/>
                  <a:gd name="T2" fmla="*/ 405 w 505"/>
                  <a:gd name="T3" fmla="*/ 104 h 283"/>
                  <a:gd name="T4" fmla="*/ 318 w 505"/>
                  <a:gd name="T5" fmla="*/ 39 h 283"/>
                  <a:gd name="T6" fmla="*/ 287 w 505"/>
                  <a:gd name="T7" fmla="*/ 45 h 283"/>
                  <a:gd name="T8" fmla="*/ 202 w 505"/>
                  <a:gd name="T9" fmla="*/ 0 h 283"/>
                  <a:gd name="T10" fmla="*/ 103 w 505"/>
                  <a:gd name="T11" fmla="*/ 79 h 283"/>
                  <a:gd name="T12" fmla="*/ 100 w 505"/>
                  <a:gd name="T13" fmla="*/ 79 h 283"/>
                  <a:gd name="T14" fmla="*/ 0 w 505"/>
                  <a:gd name="T15" fmla="*/ 180 h 283"/>
                  <a:gd name="T16" fmla="*/ 100 w 505"/>
                  <a:gd name="T17" fmla="*/ 282 h 283"/>
                  <a:gd name="T18" fmla="*/ 414 w 505"/>
                  <a:gd name="T19" fmla="*/ 282 h 283"/>
                  <a:gd name="T20" fmla="*/ 504 w 505"/>
                  <a:gd name="T21" fmla="*/ 192 h 283"/>
                  <a:gd name="T22" fmla="*/ 414 w 505"/>
                  <a:gd name="T23" fmla="*/ 104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05" h="283">
                    <a:moveTo>
                      <a:pt x="414" y="104"/>
                    </a:moveTo>
                    <a:cubicBezTo>
                      <a:pt x="411" y="104"/>
                      <a:pt x="408" y="104"/>
                      <a:pt x="405" y="104"/>
                    </a:cubicBezTo>
                    <a:cubicBezTo>
                      <a:pt x="394" y="68"/>
                      <a:pt x="360" y="39"/>
                      <a:pt x="318" y="39"/>
                    </a:cubicBezTo>
                    <a:cubicBezTo>
                      <a:pt x="306" y="39"/>
                      <a:pt x="298" y="42"/>
                      <a:pt x="287" y="45"/>
                    </a:cubicBezTo>
                    <a:cubicBezTo>
                      <a:pt x="267" y="17"/>
                      <a:pt x="236" y="0"/>
                      <a:pt x="202" y="0"/>
                    </a:cubicBezTo>
                    <a:cubicBezTo>
                      <a:pt x="154" y="0"/>
                      <a:pt x="112" y="34"/>
                      <a:pt x="103" y="79"/>
                    </a:cubicBezTo>
                    <a:lnTo>
                      <a:pt x="100" y="79"/>
                    </a:lnTo>
                    <a:cubicBezTo>
                      <a:pt x="45" y="79"/>
                      <a:pt x="0" y="123"/>
                      <a:pt x="0" y="180"/>
                    </a:cubicBezTo>
                    <a:cubicBezTo>
                      <a:pt x="0" y="236"/>
                      <a:pt x="45" y="282"/>
                      <a:pt x="100" y="282"/>
                    </a:cubicBezTo>
                    <a:lnTo>
                      <a:pt x="414" y="282"/>
                    </a:lnTo>
                    <a:cubicBezTo>
                      <a:pt x="464" y="282"/>
                      <a:pt x="504" y="243"/>
                      <a:pt x="504" y="192"/>
                    </a:cubicBezTo>
                    <a:cubicBezTo>
                      <a:pt x="504" y="141"/>
                      <a:pt x="462" y="104"/>
                      <a:pt x="414" y="104"/>
                    </a:cubicBez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339" name="Freeform 301">
                <a:extLst>
                  <a:ext uri="{FF2B5EF4-FFF2-40B4-BE49-F238E27FC236}">
                    <a16:creationId xmlns:a16="http://schemas.microsoft.com/office/drawing/2014/main" id="{898AFC3D-CF02-41E6-9FFE-5FA349636E55}"/>
                  </a:ext>
                </a:extLst>
              </p:cNvPr>
              <p:cNvSpPr>
                <a:spLocks noChangeArrowheads="1"/>
              </p:cNvSpPr>
              <p:nvPr/>
            </p:nvSpPr>
            <p:spPr bwMode="auto">
              <a:xfrm>
                <a:off x="5968179" y="2361642"/>
                <a:ext cx="144695" cy="130581"/>
              </a:xfrm>
              <a:custGeom>
                <a:avLst/>
                <a:gdLst>
                  <a:gd name="T0" fmla="*/ 22 w 182"/>
                  <a:gd name="T1" fmla="*/ 164 h 165"/>
                  <a:gd name="T2" fmla="*/ 0 w 182"/>
                  <a:gd name="T3" fmla="*/ 136 h 165"/>
                  <a:gd name="T4" fmla="*/ 22 w 182"/>
                  <a:gd name="T5" fmla="*/ 116 h 165"/>
                  <a:gd name="T6" fmla="*/ 45 w 182"/>
                  <a:gd name="T7" fmla="*/ 144 h 165"/>
                  <a:gd name="T8" fmla="*/ 22 w 182"/>
                  <a:gd name="T9" fmla="*/ 164 h 165"/>
                  <a:gd name="T10" fmla="*/ 68 w 182"/>
                  <a:gd name="T11" fmla="*/ 125 h 165"/>
                  <a:gd name="T12" fmla="*/ 45 w 182"/>
                  <a:gd name="T13" fmla="*/ 96 h 165"/>
                  <a:gd name="T14" fmla="*/ 68 w 182"/>
                  <a:gd name="T15" fmla="*/ 77 h 165"/>
                  <a:gd name="T16" fmla="*/ 90 w 182"/>
                  <a:gd name="T17" fmla="*/ 105 h 165"/>
                  <a:gd name="T18" fmla="*/ 68 w 182"/>
                  <a:gd name="T19" fmla="*/ 125 h 165"/>
                  <a:gd name="T20" fmla="*/ 113 w 182"/>
                  <a:gd name="T21" fmla="*/ 88 h 165"/>
                  <a:gd name="T22" fmla="*/ 90 w 182"/>
                  <a:gd name="T23" fmla="*/ 60 h 165"/>
                  <a:gd name="T24" fmla="*/ 113 w 182"/>
                  <a:gd name="T25" fmla="*/ 40 h 165"/>
                  <a:gd name="T26" fmla="*/ 135 w 182"/>
                  <a:gd name="T27" fmla="*/ 68 h 165"/>
                  <a:gd name="T28" fmla="*/ 113 w 182"/>
                  <a:gd name="T29" fmla="*/ 88 h 165"/>
                  <a:gd name="T30" fmla="*/ 158 w 182"/>
                  <a:gd name="T31" fmla="*/ 48 h 165"/>
                  <a:gd name="T32" fmla="*/ 135 w 182"/>
                  <a:gd name="T33" fmla="*/ 20 h 165"/>
                  <a:gd name="T34" fmla="*/ 158 w 182"/>
                  <a:gd name="T35" fmla="*/ 0 h 165"/>
                  <a:gd name="T36" fmla="*/ 181 w 182"/>
                  <a:gd name="T37" fmla="*/ 29 h 165"/>
                  <a:gd name="T38" fmla="*/ 158 w 182"/>
                  <a:gd name="T39" fmla="*/ 48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82" h="165">
                    <a:moveTo>
                      <a:pt x="22" y="164"/>
                    </a:moveTo>
                    <a:lnTo>
                      <a:pt x="0" y="136"/>
                    </a:lnTo>
                    <a:lnTo>
                      <a:pt x="22" y="116"/>
                    </a:lnTo>
                    <a:lnTo>
                      <a:pt x="45" y="144"/>
                    </a:lnTo>
                    <a:lnTo>
                      <a:pt x="22" y="164"/>
                    </a:lnTo>
                    <a:close/>
                    <a:moveTo>
                      <a:pt x="68" y="125"/>
                    </a:moveTo>
                    <a:lnTo>
                      <a:pt x="45" y="96"/>
                    </a:lnTo>
                    <a:lnTo>
                      <a:pt x="68" y="77"/>
                    </a:lnTo>
                    <a:lnTo>
                      <a:pt x="90" y="105"/>
                    </a:lnTo>
                    <a:lnTo>
                      <a:pt x="68" y="125"/>
                    </a:lnTo>
                    <a:close/>
                    <a:moveTo>
                      <a:pt x="113" y="88"/>
                    </a:moveTo>
                    <a:lnTo>
                      <a:pt x="90" y="60"/>
                    </a:lnTo>
                    <a:lnTo>
                      <a:pt x="113" y="40"/>
                    </a:lnTo>
                    <a:lnTo>
                      <a:pt x="135" y="68"/>
                    </a:lnTo>
                    <a:lnTo>
                      <a:pt x="113" y="88"/>
                    </a:lnTo>
                    <a:close/>
                    <a:moveTo>
                      <a:pt x="158" y="48"/>
                    </a:moveTo>
                    <a:lnTo>
                      <a:pt x="135" y="20"/>
                    </a:lnTo>
                    <a:lnTo>
                      <a:pt x="158" y="0"/>
                    </a:lnTo>
                    <a:lnTo>
                      <a:pt x="181" y="29"/>
                    </a:lnTo>
                    <a:lnTo>
                      <a:pt x="158" y="48"/>
                    </a:lnTo>
                    <a:close/>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340" name="Freeform 302">
                <a:extLst>
                  <a:ext uri="{FF2B5EF4-FFF2-40B4-BE49-F238E27FC236}">
                    <a16:creationId xmlns:a16="http://schemas.microsoft.com/office/drawing/2014/main" id="{299E7EF5-FDD2-46A7-8AF3-DC6115010A2E}"/>
                  </a:ext>
                </a:extLst>
              </p:cNvPr>
              <p:cNvSpPr>
                <a:spLocks noChangeArrowheads="1"/>
              </p:cNvSpPr>
              <p:nvPr/>
            </p:nvSpPr>
            <p:spPr bwMode="auto">
              <a:xfrm>
                <a:off x="5678786" y="2432226"/>
                <a:ext cx="324685" cy="324685"/>
              </a:xfrm>
              <a:custGeom>
                <a:avLst/>
                <a:gdLst>
                  <a:gd name="T0" fmla="*/ 203 w 407"/>
                  <a:gd name="T1" fmla="*/ 0 h 407"/>
                  <a:gd name="T2" fmla="*/ 0 w 407"/>
                  <a:gd name="T3" fmla="*/ 203 h 407"/>
                  <a:gd name="T4" fmla="*/ 203 w 407"/>
                  <a:gd name="T5" fmla="*/ 406 h 407"/>
                  <a:gd name="T6" fmla="*/ 406 w 407"/>
                  <a:gd name="T7" fmla="*/ 203 h 407"/>
                  <a:gd name="T8" fmla="*/ 203 w 407"/>
                  <a:gd name="T9" fmla="*/ 0 h 407"/>
                  <a:gd name="T10" fmla="*/ 53 w 407"/>
                  <a:gd name="T11" fmla="*/ 192 h 407"/>
                  <a:gd name="T12" fmla="*/ 104 w 407"/>
                  <a:gd name="T13" fmla="*/ 192 h 407"/>
                  <a:gd name="T14" fmla="*/ 104 w 407"/>
                  <a:gd name="T15" fmla="*/ 161 h 407"/>
                  <a:gd name="T16" fmla="*/ 177 w 407"/>
                  <a:gd name="T17" fmla="*/ 203 h 407"/>
                  <a:gd name="T18" fmla="*/ 104 w 407"/>
                  <a:gd name="T19" fmla="*/ 246 h 407"/>
                  <a:gd name="T20" fmla="*/ 104 w 407"/>
                  <a:gd name="T21" fmla="*/ 215 h 407"/>
                  <a:gd name="T22" fmla="*/ 53 w 407"/>
                  <a:gd name="T23" fmla="*/ 215 h 407"/>
                  <a:gd name="T24" fmla="*/ 53 w 407"/>
                  <a:gd name="T25" fmla="*/ 192 h 407"/>
                  <a:gd name="T26" fmla="*/ 206 w 407"/>
                  <a:gd name="T27" fmla="*/ 353 h 407"/>
                  <a:gd name="T28" fmla="*/ 163 w 407"/>
                  <a:gd name="T29" fmla="*/ 279 h 407"/>
                  <a:gd name="T30" fmla="*/ 194 w 407"/>
                  <a:gd name="T31" fmla="*/ 279 h 407"/>
                  <a:gd name="T32" fmla="*/ 194 w 407"/>
                  <a:gd name="T33" fmla="*/ 127 h 407"/>
                  <a:gd name="T34" fmla="*/ 163 w 407"/>
                  <a:gd name="T35" fmla="*/ 127 h 407"/>
                  <a:gd name="T36" fmla="*/ 206 w 407"/>
                  <a:gd name="T37" fmla="*/ 54 h 407"/>
                  <a:gd name="T38" fmla="*/ 248 w 407"/>
                  <a:gd name="T39" fmla="*/ 127 h 407"/>
                  <a:gd name="T40" fmla="*/ 217 w 407"/>
                  <a:gd name="T41" fmla="*/ 127 h 407"/>
                  <a:gd name="T42" fmla="*/ 217 w 407"/>
                  <a:gd name="T43" fmla="*/ 279 h 407"/>
                  <a:gd name="T44" fmla="*/ 248 w 407"/>
                  <a:gd name="T45" fmla="*/ 279 h 407"/>
                  <a:gd name="T46" fmla="*/ 206 w 407"/>
                  <a:gd name="T47" fmla="*/ 353 h 407"/>
                  <a:gd name="T48" fmla="*/ 307 w 407"/>
                  <a:gd name="T49" fmla="*/ 246 h 407"/>
                  <a:gd name="T50" fmla="*/ 234 w 407"/>
                  <a:gd name="T51" fmla="*/ 203 h 407"/>
                  <a:gd name="T52" fmla="*/ 307 w 407"/>
                  <a:gd name="T53" fmla="*/ 161 h 407"/>
                  <a:gd name="T54" fmla="*/ 307 w 407"/>
                  <a:gd name="T55" fmla="*/ 192 h 407"/>
                  <a:gd name="T56" fmla="*/ 358 w 407"/>
                  <a:gd name="T57" fmla="*/ 192 h 407"/>
                  <a:gd name="T58" fmla="*/ 358 w 407"/>
                  <a:gd name="T59" fmla="*/ 215 h 407"/>
                  <a:gd name="T60" fmla="*/ 307 w 407"/>
                  <a:gd name="T61" fmla="*/ 215 h 407"/>
                  <a:gd name="T62" fmla="*/ 307 w 407"/>
                  <a:gd name="T63" fmla="*/ 246 h 4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07" h="407">
                    <a:moveTo>
                      <a:pt x="203" y="0"/>
                    </a:moveTo>
                    <a:cubicBezTo>
                      <a:pt x="90" y="0"/>
                      <a:pt x="0" y="90"/>
                      <a:pt x="0" y="203"/>
                    </a:cubicBezTo>
                    <a:cubicBezTo>
                      <a:pt x="0" y="316"/>
                      <a:pt x="90" y="406"/>
                      <a:pt x="203" y="406"/>
                    </a:cubicBezTo>
                    <a:cubicBezTo>
                      <a:pt x="316" y="406"/>
                      <a:pt x="406" y="316"/>
                      <a:pt x="406" y="203"/>
                    </a:cubicBezTo>
                    <a:cubicBezTo>
                      <a:pt x="406" y="90"/>
                      <a:pt x="316" y="0"/>
                      <a:pt x="203" y="0"/>
                    </a:cubicBezTo>
                    <a:close/>
                    <a:moveTo>
                      <a:pt x="53" y="192"/>
                    </a:moveTo>
                    <a:lnTo>
                      <a:pt x="104" y="192"/>
                    </a:lnTo>
                    <a:lnTo>
                      <a:pt x="104" y="161"/>
                    </a:lnTo>
                    <a:lnTo>
                      <a:pt x="177" y="203"/>
                    </a:lnTo>
                    <a:lnTo>
                      <a:pt x="104" y="246"/>
                    </a:lnTo>
                    <a:lnTo>
                      <a:pt x="104" y="215"/>
                    </a:lnTo>
                    <a:lnTo>
                      <a:pt x="53" y="215"/>
                    </a:lnTo>
                    <a:lnTo>
                      <a:pt x="53" y="192"/>
                    </a:lnTo>
                    <a:close/>
                    <a:moveTo>
                      <a:pt x="206" y="353"/>
                    </a:moveTo>
                    <a:lnTo>
                      <a:pt x="163" y="279"/>
                    </a:lnTo>
                    <a:lnTo>
                      <a:pt x="194" y="279"/>
                    </a:lnTo>
                    <a:lnTo>
                      <a:pt x="194" y="127"/>
                    </a:lnTo>
                    <a:lnTo>
                      <a:pt x="163" y="127"/>
                    </a:lnTo>
                    <a:lnTo>
                      <a:pt x="206" y="54"/>
                    </a:lnTo>
                    <a:lnTo>
                      <a:pt x="248" y="127"/>
                    </a:lnTo>
                    <a:lnTo>
                      <a:pt x="217" y="127"/>
                    </a:lnTo>
                    <a:lnTo>
                      <a:pt x="217" y="279"/>
                    </a:lnTo>
                    <a:lnTo>
                      <a:pt x="248" y="279"/>
                    </a:lnTo>
                    <a:lnTo>
                      <a:pt x="206" y="353"/>
                    </a:lnTo>
                    <a:close/>
                    <a:moveTo>
                      <a:pt x="307" y="246"/>
                    </a:moveTo>
                    <a:lnTo>
                      <a:pt x="234" y="203"/>
                    </a:lnTo>
                    <a:lnTo>
                      <a:pt x="307" y="161"/>
                    </a:lnTo>
                    <a:lnTo>
                      <a:pt x="307" y="192"/>
                    </a:lnTo>
                    <a:lnTo>
                      <a:pt x="358" y="192"/>
                    </a:lnTo>
                    <a:lnTo>
                      <a:pt x="358" y="215"/>
                    </a:lnTo>
                    <a:lnTo>
                      <a:pt x="307" y="215"/>
                    </a:lnTo>
                    <a:lnTo>
                      <a:pt x="307" y="246"/>
                    </a:lnTo>
                    <a:close/>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grpSp>
        <p:sp>
          <p:nvSpPr>
            <p:cNvPr id="334" name="Rectangle 333">
              <a:extLst>
                <a:ext uri="{FF2B5EF4-FFF2-40B4-BE49-F238E27FC236}">
                  <a16:creationId xmlns:a16="http://schemas.microsoft.com/office/drawing/2014/main" id="{408CFDA8-2E15-4EED-92B0-31AAF5620783}"/>
                </a:ext>
              </a:extLst>
            </p:cNvPr>
            <p:cNvSpPr/>
            <p:nvPr/>
          </p:nvSpPr>
          <p:spPr>
            <a:xfrm>
              <a:off x="5629019" y="2102017"/>
              <a:ext cx="883014"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p>
          </p:txBody>
        </p:sp>
      </p:grpSp>
      <p:grpSp>
        <p:nvGrpSpPr>
          <p:cNvPr id="13" name="Group 12">
            <a:extLst>
              <a:ext uri="{FF2B5EF4-FFF2-40B4-BE49-F238E27FC236}">
                <a16:creationId xmlns:a16="http://schemas.microsoft.com/office/drawing/2014/main" id="{827D4897-360D-4B7B-8EF2-C73D11AC6B62}"/>
              </a:ext>
            </a:extLst>
          </p:cNvPr>
          <p:cNvGrpSpPr/>
          <p:nvPr/>
        </p:nvGrpSpPr>
        <p:grpSpPr>
          <a:xfrm>
            <a:off x="4842339" y="2728282"/>
            <a:ext cx="396959" cy="433221"/>
            <a:chOff x="4013283" y="2728282"/>
            <a:chExt cx="396959" cy="433221"/>
          </a:xfrm>
        </p:grpSpPr>
        <p:sp>
          <p:nvSpPr>
            <p:cNvPr id="352" name="Freeform 237">
              <a:extLst>
                <a:ext uri="{FF2B5EF4-FFF2-40B4-BE49-F238E27FC236}">
                  <a16:creationId xmlns:a16="http://schemas.microsoft.com/office/drawing/2014/main" id="{52CA445C-7A36-4DE9-9173-35E2199E2BC6}"/>
                </a:ext>
              </a:extLst>
            </p:cNvPr>
            <p:cNvSpPr>
              <a:spLocks noChangeArrowheads="1"/>
            </p:cNvSpPr>
            <p:nvPr/>
          </p:nvSpPr>
          <p:spPr bwMode="auto">
            <a:xfrm>
              <a:off x="4013283" y="2728282"/>
              <a:ext cx="396959" cy="433221"/>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solidFill>
              <a:srgbClr val="F80000"/>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1798">
                <a:solidFill>
                  <a:schemeClr val="bg2">
                    <a:lumMod val="10000"/>
                  </a:schemeClr>
                </a:solidFill>
              </a:endParaRPr>
            </a:p>
          </p:txBody>
        </p:sp>
        <p:sp>
          <p:nvSpPr>
            <p:cNvPr id="353" name="Freeform 236">
              <a:extLst>
                <a:ext uri="{FF2B5EF4-FFF2-40B4-BE49-F238E27FC236}">
                  <a16:creationId xmlns:a16="http://schemas.microsoft.com/office/drawing/2014/main" id="{EC86179C-9942-4096-9800-D0A16C93CC8B}"/>
                </a:ext>
              </a:extLst>
            </p:cNvPr>
            <p:cNvSpPr>
              <a:spLocks noChangeArrowheads="1"/>
            </p:cNvSpPr>
            <p:nvPr/>
          </p:nvSpPr>
          <p:spPr bwMode="auto">
            <a:xfrm>
              <a:off x="4285850" y="3027384"/>
              <a:ext cx="26718" cy="26718"/>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solidFill>
              <a:srgbClr val="F80000"/>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1798">
                <a:solidFill>
                  <a:schemeClr val="bg2">
                    <a:lumMod val="10000"/>
                  </a:schemeClr>
                </a:solidFill>
              </a:endParaRPr>
            </a:p>
          </p:txBody>
        </p:sp>
      </p:grpSp>
      <p:grpSp>
        <p:nvGrpSpPr>
          <p:cNvPr id="354" name="Group 353">
            <a:extLst>
              <a:ext uri="{FF2B5EF4-FFF2-40B4-BE49-F238E27FC236}">
                <a16:creationId xmlns:a16="http://schemas.microsoft.com/office/drawing/2014/main" id="{F2642FD6-A520-4460-9617-BF8EB048BDE8}"/>
              </a:ext>
            </a:extLst>
          </p:cNvPr>
          <p:cNvGrpSpPr/>
          <p:nvPr/>
        </p:nvGrpSpPr>
        <p:grpSpPr>
          <a:xfrm>
            <a:off x="9078942" y="2735547"/>
            <a:ext cx="396959" cy="433221"/>
            <a:chOff x="4013283" y="2728282"/>
            <a:chExt cx="396959" cy="433221"/>
          </a:xfrm>
        </p:grpSpPr>
        <p:sp>
          <p:nvSpPr>
            <p:cNvPr id="356" name="Freeform 237">
              <a:extLst>
                <a:ext uri="{FF2B5EF4-FFF2-40B4-BE49-F238E27FC236}">
                  <a16:creationId xmlns:a16="http://schemas.microsoft.com/office/drawing/2014/main" id="{4AC2107C-221B-4B6F-B7C2-0946024AD2C2}"/>
                </a:ext>
              </a:extLst>
            </p:cNvPr>
            <p:cNvSpPr>
              <a:spLocks noChangeArrowheads="1"/>
            </p:cNvSpPr>
            <p:nvPr/>
          </p:nvSpPr>
          <p:spPr bwMode="auto">
            <a:xfrm>
              <a:off x="4013283" y="2728282"/>
              <a:ext cx="396959" cy="433221"/>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solidFill>
              <a:srgbClr val="F80000"/>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1798">
                <a:solidFill>
                  <a:schemeClr val="bg2">
                    <a:lumMod val="10000"/>
                  </a:schemeClr>
                </a:solidFill>
              </a:endParaRPr>
            </a:p>
          </p:txBody>
        </p:sp>
        <p:sp>
          <p:nvSpPr>
            <p:cNvPr id="357" name="Freeform 236">
              <a:extLst>
                <a:ext uri="{FF2B5EF4-FFF2-40B4-BE49-F238E27FC236}">
                  <a16:creationId xmlns:a16="http://schemas.microsoft.com/office/drawing/2014/main" id="{19B49F2C-B413-4A25-A317-BF56D1C9C487}"/>
                </a:ext>
              </a:extLst>
            </p:cNvPr>
            <p:cNvSpPr>
              <a:spLocks noChangeArrowheads="1"/>
            </p:cNvSpPr>
            <p:nvPr/>
          </p:nvSpPr>
          <p:spPr bwMode="auto">
            <a:xfrm>
              <a:off x="4285850" y="3027384"/>
              <a:ext cx="26718" cy="26718"/>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solidFill>
              <a:srgbClr val="F80000"/>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1798">
                <a:solidFill>
                  <a:schemeClr val="bg2">
                    <a:lumMod val="10000"/>
                  </a:schemeClr>
                </a:solidFill>
              </a:endParaRPr>
            </a:p>
          </p:txBody>
        </p:sp>
      </p:grpSp>
      <p:cxnSp>
        <p:nvCxnSpPr>
          <p:cNvPr id="371" name="Straight Connector 370">
            <a:extLst>
              <a:ext uri="{FF2B5EF4-FFF2-40B4-BE49-F238E27FC236}">
                <a16:creationId xmlns:a16="http://schemas.microsoft.com/office/drawing/2014/main" id="{71C5B855-85E9-468E-9C41-B4526FED2C4F}"/>
              </a:ext>
            </a:extLst>
          </p:cNvPr>
          <p:cNvCxnSpPr>
            <a:cxnSpLocks/>
            <a:endCxn id="570" idx="1"/>
          </p:cNvCxnSpPr>
          <p:nvPr/>
        </p:nvCxnSpPr>
        <p:spPr>
          <a:xfrm>
            <a:off x="3575305" y="3224896"/>
            <a:ext cx="170182" cy="347314"/>
          </a:xfrm>
          <a:prstGeom prst="line">
            <a:avLst/>
          </a:prstGeom>
          <a:ln w="12700">
            <a:solidFill>
              <a:srgbClr val="5F5F5F"/>
            </a:solidFill>
            <a:miter lim="800000"/>
            <a:headEnd type="none" w="sm" len="sm"/>
            <a:tailEnd type="oval" w="sm" len="sm"/>
          </a:ln>
        </p:spPr>
        <p:style>
          <a:lnRef idx="1">
            <a:schemeClr val="accent1"/>
          </a:lnRef>
          <a:fillRef idx="0">
            <a:schemeClr val="accent1"/>
          </a:fillRef>
          <a:effectRef idx="0">
            <a:schemeClr val="accent1"/>
          </a:effectRef>
          <a:fontRef idx="minor">
            <a:schemeClr val="tx1"/>
          </a:fontRef>
        </p:style>
      </p:cxnSp>
      <p:grpSp>
        <p:nvGrpSpPr>
          <p:cNvPr id="358" name="Group 357">
            <a:extLst>
              <a:ext uri="{FF2B5EF4-FFF2-40B4-BE49-F238E27FC236}">
                <a16:creationId xmlns:a16="http://schemas.microsoft.com/office/drawing/2014/main" id="{AB625B70-BA99-4B42-B2B7-82BFC65C32A5}"/>
              </a:ext>
            </a:extLst>
          </p:cNvPr>
          <p:cNvGrpSpPr/>
          <p:nvPr/>
        </p:nvGrpSpPr>
        <p:grpSpPr>
          <a:xfrm>
            <a:off x="3354203" y="2535046"/>
            <a:ext cx="913874" cy="776404"/>
            <a:chOff x="8809444" y="2046682"/>
            <a:chExt cx="914112" cy="776606"/>
          </a:xfrm>
        </p:grpSpPr>
        <p:grpSp>
          <p:nvGrpSpPr>
            <p:cNvPr id="362" name="Group 361">
              <a:extLst>
                <a:ext uri="{FF2B5EF4-FFF2-40B4-BE49-F238E27FC236}">
                  <a16:creationId xmlns:a16="http://schemas.microsoft.com/office/drawing/2014/main" id="{27E4EA16-D66C-45C4-B6CC-5A2FA426E46A}"/>
                </a:ext>
              </a:extLst>
            </p:cNvPr>
            <p:cNvGrpSpPr/>
            <p:nvPr/>
          </p:nvGrpSpPr>
          <p:grpSpPr>
            <a:xfrm>
              <a:off x="8884399" y="2106486"/>
              <a:ext cx="764202" cy="656998"/>
              <a:chOff x="6159500" y="2681288"/>
              <a:chExt cx="792163" cy="681037"/>
            </a:xfrm>
            <a:solidFill>
              <a:srgbClr val="F80000"/>
            </a:solidFill>
          </p:grpSpPr>
          <p:sp>
            <p:nvSpPr>
              <p:cNvPr id="364" name="Freeform 1">
                <a:extLst>
                  <a:ext uri="{FF2B5EF4-FFF2-40B4-BE49-F238E27FC236}">
                    <a16:creationId xmlns:a16="http://schemas.microsoft.com/office/drawing/2014/main" id="{2E4B3F66-146B-4C81-B1CC-CC34DE15B921}"/>
                  </a:ext>
                </a:extLst>
              </p:cNvPr>
              <p:cNvSpPr>
                <a:spLocks noChangeArrowheads="1"/>
              </p:cNvSpPr>
              <p:nvPr/>
            </p:nvSpPr>
            <p:spPr bwMode="auto">
              <a:xfrm>
                <a:off x="6161088" y="3032125"/>
                <a:ext cx="279400" cy="92075"/>
              </a:xfrm>
              <a:custGeom>
                <a:avLst/>
                <a:gdLst>
                  <a:gd name="T0" fmla="*/ 740 w 778"/>
                  <a:gd name="T1" fmla="*/ 0 h 255"/>
                  <a:gd name="T2" fmla="*/ 37 w 778"/>
                  <a:gd name="T3" fmla="*/ 0 h 255"/>
                  <a:gd name="T4" fmla="*/ 0 w 778"/>
                  <a:gd name="T5" fmla="*/ 37 h 255"/>
                  <a:gd name="T6" fmla="*/ 0 w 778"/>
                  <a:gd name="T7" fmla="*/ 254 h 255"/>
                  <a:gd name="T8" fmla="*/ 777 w 778"/>
                  <a:gd name="T9" fmla="*/ 254 h 255"/>
                  <a:gd name="T10" fmla="*/ 777 w 778"/>
                  <a:gd name="T11" fmla="*/ 37 h 255"/>
                  <a:gd name="T12" fmla="*/ 740 w 778"/>
                  <a:gd name="T13" fmla="*/ 0 h 255"/>
                  <a:gd name="T14" fmla="*/ 669 w 778"/>
                  <a:gd name="T15" fmla="*/ 170 h 255"/>
                  <a:gd name="T16" fmla="*/ 628 w 778"/>
                  <a:gd name="T17" fmla="*/ 129 h 255"/>
                  <a:gd name="T18" fmla="*/ 669 w 778"/>
                  <a:gd name="T19" fmla="*/ 87 h 255"/>
                  <a:gd name="T20" fmla="*/ 711 w 778"/>
                  <a:gd name="T21" fmla="*/ 129 h 255"/>
                  <a:gd name="T22" fmla="*/ 669 w 778"/>
                  <a:gd name="T23" fmla="*/ 170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78" h="255">
                    <a:moveTo>
                      <a:pt x="740" y="0"/>
                    </a:moveTo>
                    <a:lnTo>
                      <a:pt x="37" y="0"/>
                    </a:lnTo>
                    <a:cubicBezTo>
                      <a:pt x="17" y="0"/>
                      <a:pt x="0" y="17"/>
                      <a:pt x="0" y="37"/>
                    </a:cubicBezTo>
                    <a:lnTo>
                      <a:pt x="0" y="254"/>
                    </a:lnTo>
                    <a:lnTo>
                      <a:pt x="777" y="254"/>
                    </a:lnTo>
                    <a:lnTo>
                      <a:pt x="777" y="37"/>
                    </a:lnTo>
                    <a:cubicBezTo>
                      <a:pt x="777" y="17"/>
                      <a:pt x="761" y="0"/>
                      <a:pt x="740" y="0"/>
                    </a:cubicBezTo>
                    <a:close/>
                    <a:moveTo>
                      <a:pt x="669" y="170"/>
                    </a:moveTo>
                    <a:cubicBezTo>
                      <a:pt x="644" y="170"/>
                      <a:pt x="628" y="150"/>
                      <a:pt x="628" y="129"/>
                    </a:cubicBezTo>
                    <a:cubicBezTo>
                      <a:pt x="628" y="104"/>
                      <a:pt x="648" y="87"/>
                      <a:pt x="669" y="87"/>
                    </a:cubicBezTo>
                    <a:cubicBezTo>
                      <a:pt x="694" y="87"/>
                      <a:pt x="711" y="108"/>
                      <a:pt x="711" y="129"/>
                    </a:cubicBezTo>
                    <a:cubicBezTo>
                      <a:pt x="711" y="154"/>
                      <a:pt x="690" y="170"/>
                      <a:pt x="669" y="170"/>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799"/>
              </a:p>
            </p:txBody>
          </p:sp>
          <p:sp>
            <p:nvSpPr>
              <p:cNvPr id="365" name="Freeform 2">
                <a:extLst>
                  <a:ext uri="{FF2B5EF4-FFF2-40B4-BE49-F238E27FC236}">
                    <a16:creationId xmlns:a16="http://schemas.microsoft.com/office/drawing/2014/main" id="{12319658-1609-44B1-ACD7-DEB2F17DE773}"/>
                  </a:ext>
                </a:extLst>
              </p:cNvPr>
              <p:cNvSpPr>
                <a:spLocks noChangeArrowheads="1"/>
              </p:cNvSpPr>
              <p:nvPr/>
            </p:nvSpPr>
            <p:spPr bwMode="auto">
              <a:xfrm>
                <a:off x="6161088" y="3149600"/>
                <a:ext cx="279400" cy="93663"/>
              </a:xfrm>
              <a:custGeom>
                <a:avLst/>
                <a:gdLst>
                  <a:gd name="T0" fmla="*/ 0 w 778"/>
                  <a:gd name="T1" fmla="*/ 0 h 259"/>
                  <a:gd name="T2" fmla="*/ 0 w 778"/>
                  <a:gd name="T3" fmla="*/ 258 h 259"/>
                  <a:gd name="T4" fmla="*/ 777 w 778"/>
                  <a:gd name="T5" fmla="*/ 258 h 259"/>
                  <a:gd name="T6" fmla="*/ 777 w 778"/>
                  <a:gd name="T7" fmla="*/ 0 h 259"/>
                  <a:gd name="T8" fmla="*/ 0 w 778"/>
                  <a:gd name="T9" fmla="*/ 0 h 259"/>
                  <a:gd name="T10" fmla="*/ 669 w 778"/>
                  <a:gd name="T11" fmla="*/ 175 h 259"/>
                  <a:gd name="T12" fmla="*/ 628 w 778"/>
                  <a:gd name="T13" fmla="*/ 133 h 259"/>
                  <a:gd name="T14" fmla="*/ 669 w 778"/>
                  <a:gd name="T15" fmla="*/ 92 h 259"/>
                  <a:gd name="T16" fmla="*/ 711 w 778"/>
                  <a:gd name="T17" fmla="*/ 133 h 259"/>
                  <a:gd name="T18" fmla="*/ 669 w 778"/>
                  <a:gd name="T19" fmla="*/ 175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78" h="259">
                    <a:moveTo>
                      <a:pt x="0" y="0"/>
                    </a:moveTo>
                    <a:lnTo>
                      <a:pt x="0" y="258"/>
                    </a:lnTo>
                    <a:lnTo>
                      <a:pt x="777" y="258"/>
                    </a:lnTo>
                    <a:lnTo>
                      <a:pt x="777" y="0"/>
                    </a:lnTo>
                    <a:lnTo>
                      <a:pt x="0" y="0"/>
                    </a:lnTo>
                    <a:close/>
                    <a:moveTo>
                      <a:pt x="669" y="175"/>
                    </a:moveTo>
                    <a:cubicBezTo>
                      <a:pt x="644" y="175"/>
                      <a:pt x="628" y="154"/>
                      <a:pt x="628" y="133"/>
                    </a:cubicBezTo>
                    <a:cubicBezTo>
                      <a:pt x="628" y="108"/>
                      <a:pt x="648" y="92"/>
                      <a:pt x="669" y="92"/>
                    </a:cubicBezTo>
                    <a:cubicBezTo>
                      <a:pt x="694" y="92"/>
                      <a:pt x="711" y="113"/>
                      <a:pt x="711" y="133"/>
                    </a:cubicBezTo>
                    <a:cubicBezTo>
                      <a:pt x="711" y="158"/>
                      <a:pt x="690" y="175"/>
                      <a:pt x="669" y="175"/>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799"/>
              </a:p>
            </p:txBody>
          </p:sp>
          <p:sp>
            <p:nvSpPr>
              <p:cNvPr id="366" name="Freeform 3">
                <a:extLst>
                  <a:ext uri="{FF2B5EF4-FFF2-40B4-BE49-F238E27FC236}">
                    <a16:creationId xmlns:a16="http://schemas.microsoft.com/office/drawing/2014/main" id="{B77B7E32-9F8A-4541-8580-2483ACE43C72}"/>
                  </a:ext>
                </a:extLst>
              </p:cNvPr>
              <p:cNvSpPr>
                <a:spLocks noChangeArrowheads="1"/>
              </p:cNvSpPr>
              <p:nvPr/>
            </p:nvSpPr>
            <p:spPr bwMode="auto">
              <a:xfrm>
                <a:off x="6159500" y="3270250"/>
                <a:ext cx="279400" cy="92075"/>
              </a:xfrm>
              <a:custGeom>
                <a:avLst/>
                <a:gdLst>
                  <a:gd name="T0" fmla="*/ 4 w 778"/>
                  <a:gd name="T1" fmla="*/ 216 h 254"/>
                  <a:gd name="T2" fmla="*/ 41 w 778"/>
                  <a:gd name="T3" fmla="*/ 253 h 254"/>
                  <a:gd name="T4" fmla="*/ 740 w 778"/>
                  <a:gd name="T5" fmla="*/ 253 h 254"/>
                  <a:gd name="T6" fmla="*/ 777 w 778"/>
                  <a:gd name="T7" fmla="*/ 216 h 254"/>
                  <a:gd name="T8" fmla="*/ 777 w 778"/>
                  <a:gd name="T9" fmla="*/ 0 h 254"/>
                  <a:gd name="T10" fmla="*/ 0 w 778"/>
                  <a:gd name="T11" fmla="*/ 0 h 254"/>
                  <a:gd name="T12" fmla="*/ 0 w 778"/>
                  <a:gd name="T13" fmla="*/ 216 h 254"/>
                  <a:gd name="T14" fmla="*/ 4 w 778"/>
                  <a:gd name="T15" fmla="*/ 216 h 254"/>
                  <a:gd name="T16" fmla="*/ 673 w 778"/>
                  <a:gd name="T17" fmla="*/ 83 h 254"/>
                  <a:gd name="T18" fmla="*/ 715 w 778"/>
                  <a:gd name="T19" fmla="*/ 125 h 254"/>
                  <a:gd name="T20" fmla="*/ 673 w 778"/>
                  <a:gd name="T21" fmla="*/ 166 h 254"/>
                  <a:gd name="T22" fmla="*/ 632 w 778"/>
                  <a:gd name="T23" fmla="*/ 125 h 254"/>
                  <a:gd name="T24" fmla="*/ 673 w 778"/>
                  <a:gd name="T25" fmla="*/ 83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78" h="254">
                    <a:moveTo>
                      <a:pt x="4" y="216"/>
                    </a:moveTo>
                    <a:cubicBezTo>
                      <a:pt x="4" y="237"/>
                      <a:pt x="21" y="253"/>
                      <a:pt x="41" y="253"/>
                    </a:cubicBezTo>
                    <a:lnTo>
                      <a:pt x="740" y="253"/>
                    </a:lnTo>
                    <a:cubicBezTo>
                      <a:pt x="761" y="253"/>
                      <a:pt x="777" y="237"/>
                      <a:pt x="777" y="216"/>
                    </a:cubicBezTo>
                    <a:lnTo>
                      <a:pt x="777" y="0"/>
                    </a:lnTo>
                    <a:lnTo>
                      <a:pt x="0" y="0"/>
                    </a:lnTo>
                    <a:lnTo>
                      <a:pt x="0" y="216"/>
                    </a:lnTo>
                    <a:lnTo>
                      <a:pt x="4" y="216"/>
                    </a:lnTo>
                    <a:close/>
                    <a:moveTo>
                      <a:pt x="673" y="83"/>
                    </a:moveTo>
                    <a:cubicBezTo>
                      <a:pt x="698" y="83"/>
                      <a:pt x="715" y="104"/>
                      <a:pt x="715" y="125"/>
                    </a:cubicBezTo>
                    <a:cubicBezTo>
                      <a:pt x="715" y="150"/>
                      <a:pt x="694" y="166"/>
                      <a:pt x="673" y="166"/>
                    </a:cubicBezTo>
                    <a:cubicBezTo>
                      <a:pt x="648" y="166"/>
                      <a:pt x="632" y="145"/>
                      <a:pt x="632" y="125"/>
                    </a:cubicBezTo>
                    <a:cubicBezTo>
                      <a:pt x="632" y="100"/>
                      <a:pt x="648" y="83"/>
                      <a:pt x="673" y="83"/>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799"/>
              </a:p>
            </p:txBody>
          </p:sp>
          <p:sp>
            <p:nvSpPr>
              <p:cNvPr id="367" name="Freeform 4">
                <a:extLst>
                  <a:ext uri="{FF2B5EF4-FFF2-40B4-BE49-F238E27FC236}">
                    <a16:creationId xmlns:a16="http://schemas.microsoft.com/office/drawing/2014/main" id="{98FAD983-05BD-4FE7-B60A-0B5EBC783D64}"/>
                  </a:ext>
                </a:extLst>
              </p:cNvPr>
              <p:cNvSpPr>
                <a:spLocks noChangeArrowheads="1"/>
              </p:cNvSpPr>
              <p:nvPr/>
            </p:nvSpPr>
            <p:spPr bwMode="auto">
              <a:xfrm>
                <a:off x="6537325" y="2681288"/>
                <a:ext cx="414338" cy="231775"/>
              </a:xfrm>
              <a:custGeom>
                <a:avLst/>
                <a:gdLst>
                  <a:gd name="T0" fmla="*/ 940 w 1153"/>
                  <a:gd name="T1" fmla="*/ 233 h 646"/>
                  <a:gd name="T2" fmla="*/ 923 w 1153"/>
                  <a:gd name="T3" fmla="*/ 233 h 646"/>
                  <a:gd name="T4" fmla="*/ 728 w 1153"/>
                  <a:gd name="T5" fmla="*/ 88 h 646"/>
                  <a:gd name="T6" fmla="*/ 661 w 1153"/>
                  <a:gd name="T7" fmla="*/ 100 h 646"/>
                  <a:gd name="T8" fmla="*/ 470 w 1153"/>
                  <a:gd name="T9" fmla="*/ 0 h 646"/>
                  <a:gd name="T10" fmla="*/ 242 w 1153"/>
                  <a:gd name="T11" fmla="*/ 179 h 646"/>
                  <a:gd name="T12" fmla="*/ 233 w 1153"/>
                  <a:gd name="T13" fmla="*/ 179 h 646"/>
                  <a:gd name="T14" fmla="*/ 0 w 1153"/>
                  <a:gd name="T15" fmla="*/ 412 h 646"/>
                  <a:gd name="T16" fmla="*/ 233 w 1153"/>
                  <a:gd name="T17" fmla="*/ 645 h 646"/>
                  <a:gd name="T18" fmla="*/ 944 w 1153"/>
                  <a:gd name="T19" fmla="*/ 645 h 646"/>
                  <a:gd name="T20" fmla="*/ 1152 w 1153"/>
                  <a:gd name="T21" fmla="*/ 437 h 646"/>
                  <a:gd name="T22" fmla="*/ 940 w 1153"/>
                  <a:gd name="T23" fmla="*/ 233 h 6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53" h="646">
                    <a:moveTo>
                      <a:pt x="940" y="233"/>
                    </a:moveTo>
                    <a:cubicBezTo>
                      <a:pt x="936" y="233"/>
                      <a:pt x="927" y="233"/>
                      <a:pt x="923" y="233"/>
                    </a:cubicBezTo>
                    <a:cubicBezTo>
                      <a:pt x="898" y="150"/>
                      <a:pt x="819" y="88"/>
                      <a:pt x="728" y="88"/>
                    </a:cubicBezTo>
                    <a:cubicBezTo>
                      <a:pt x="703" y="88"/>
                      <a:pt x="682" y="92"/>
                      <a:pt x="661" y="100"/>
                    </a:cubicBezTo>
                    <a:cubicBezTo>
                      <a:pt x="620" y="38"/>
                      <a:pt x="549" y="0"/>
                      <a:pt x="470" y="0"/>
                    </a:cubicBezTo>
                    <a:cubicBezTo>
                      <a:pt x="358" y="0"/>
                      <a:pt x="266" y="75"/>
                      <a:pt x="242" y="179"/>
                    </a:cubicBezTo>
                    <a:cubicBezTo>
                      <a:pt x="237" y="179"/>
                      <a:pt x="237" y="179"/>
                      <a:pt x="233" y="179"/>
                    </a:cubicBezTo>
                    <a:cubicBezTo>
                      <a:pt x="104" y="179"/>
                      <a:pt x="0" y="283"/>
                      <a:pt x="0" y="412"/>
                    </a:cubicBezTo>
                    <a:cubicBezTo>
                      <a:pt x="0" y="541"/>
                      <a:pt x="104" y="645"/>
                      <a:pt x="233" y="645"/>
                    </a:cubicBezTo>
                    <a:lnTo>
                      <a:pt x="944" y="645"/>
                    </a:lnTo>
                    <a:cubicBezTo>
                      <a:pt x="1056" y="645"/>
                      <a:pt x="1152" y="553"/>
                      <a:pt x="1152" y="437"/>
                    </a:cubicBezTo>
                    <a:cubicBezTo>
                      <a:pt x="1152" y="320"/>
                      <a:pt x="1056" y="233"/>
                      <a:pt x="940" y="233"/>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799"/>
              </a:p>
            </p:txBody>
          </p:sp>
          <p:sp>
            <p:nvSpPr>
              <p:cNvPr id="368" name="Freeform 5">
                <a:extLst>
                  <a:ext uri="{FF2B5EF4-FFF2-40B4-BE49-F238E27FC236}">
                    <a16:creationId xmlns:a16="http://schemas.microsoft.com/office/drawing/2014/main" id="{F8522E0B-C5A6-4B5A-9D28-FB85C12EAA2C}"/>
                  </a:ext>
                </a:extLst>
              </p:cNvPr>
              <p:cNvSpPr>
                <a:spLocks noChangeArrowheads="1"/>
              </p:cNvSpPr>
              <p:nvPr/>
            </p:nvSpPr>
            <p:spPr bwMode="auto">
              <a:xfrm>
                <a:off x="6443663" y="2911475"/>
                <a:ext cx="147637" cy="130175"/>
              </a:xfrm>
              <a:custGeom>
                <a:avLst/>
                <a:gdLst>
                  <a:gd name="T0" fmla="*/ 54 w 412"/>
                  <a:gd name="T1" fmla="*/ 362 h 363"/>
                  <a:gd name="T2" fmla="*/ 0 w 412"/>
                  <a:gd name="T3" fmla="*/ 300 h 363"/>
                  <a:gd name="T4" fmla="*/ 50 w 412"/>
                  <a:gd name="T5" fmla="*/ 258 h 363"/>
                  <a:gd name="T6" fmla="*/ 104 w 412"/>
                  <a:gd name="T7" fmla="*/ 320 h 363"/>
                  <a:gd name="T8" fmla="*/ 54 w 412"/>
                  <a:gd name="T9" fmla="*/ 362 h 363"/>
                  <a:gd name="T10" fmla="*/ 158 w 412"/>
                  <a:gd name="T11" fmla="*/ 275 h 363"/>
                  <a:gd name="T12" fmla="*/ 104 w 412"/>
                  <a:gd name="T13" fmla="*/ 212 h 363"/>
                  <a:gd name="T14" fmla="*/ 153 w 412"/>
                  <a:gd name="T15" fmla="*/ 171 h 363"/>
                  <a:gd name="T16" fmla="*/ 208 w 412"/>
                  <a:gd name="T17" fmla="*/ 233 h 363"/>
                  <a:gd name="T18" fmla="*/ 158 w 412"/>
                  <a:gd name="T19" fmla="*/ 275 h 363"/>
                  <a:gd name="T20" fmla="*/ 257 w 412"/>
                  <a:gd name="T21" fmla="*/ 187 h 363"/>
                  <a:gd name="T22" fmla="*/ 203 w 412"/>
                  <a:gd name="T23" fmla="*/ 125 h 363"/>
                  <a:gd name="T24" fmla="*/ 253 w 412"/>
                  <a:gd name="T25" fmla="*/ 83 h 363"/>
                  <a:gd name="T26" fmla="*/ 307 w 412"/>
                  <a:gd name="T27" fmla="*/ 146 h 363"/>
                  <a:gd name="T28" fmla="*/ 257 w 412"/>
                  <a:gd name="T29" fmla="*/ 187 h 363"/>
                  <a:gd name="T30" fmla="*/ 361 w 412"/>
                  <a:gd name="T31" fmla="*/ 104 h 363"/>
                  <a:gd name="T32" fmla="*/ 307 w 412"/>
                  <a:gd name="T33" fmla="*/ 42 h 363"/>
                  <a:gd name="T34" fmla="*/ 357 w 412"/>
                  <a:gd name="T35" fmla="*/ 0 h 363"/>
                  <a:gd name="T36" fmla="*/ 411 w 412"/>
                  <a:gd name="T37" fmla="*/ 63 h 363"/>
                  <a:gd name="T38" fmla="*/ 361 w 412"/>
                  <a:gd name="T39" fmla="*/ 104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12" h="363">
                    <a:moveTo>
                      <a:pt x="54" y="362"/>
                    </a:moveTo>
                    <a:lnTo>
                      <a:pt x="0" y="300"/>
                    </a:lnTo>
                    <a:lnTo>
                      <a:pt x="50" y="258"/>
                    </a:lnTo>
                    <a:lnTo>
                      <a:pt x="104" y="320"/>
                    </a:lnTo>
                    <a:lnTo>
                      <a:pt x="54" y="362"/>
                    </a:lnTo>
                    <a:close/>
                    <a:moveTo>
                      <a:pt x="158" y="275"/>
                    </a:moveTo>
                    <a:lnTo>
                      <a:pt x="104" y="212"/>
                    </a:lnTo>
                    <a:lnTo>
                      <a:pt x="153" y="171"/>
                    </a:lnTo>
                    <a:lnTo>
                      <a:pt x="208" y="233"/>
                    </a:lnTo>
                    <a:lnTo>
                      <a:pt x="158" y="275"/>
                    </a:lnTo>
                    <a:close/>
                    <a:moveTo>
                      <a:pt x="257" y="187"/>
                    </a:moveTo>
                    <a:lnTo>
                      <a:pt x="203" y="125"/>
                    </a:lnTo>
                    <a:lnTo>
                      <a:pt x="253" y="83"/>
                    </a:lnTo>
                    <a:lnTo>
                      <a:pt x="307" y="146"/>
                    </a:lnTo>
                    <a:lnTo>
                      <a:pt x="257" y="187"/>
                    </a:lnTo>
                    <a:close/>
                    <a:moveTo>
                      <a:pt x="361" y="104"/>
                    </a:moveTo>
                    <a:lnTo>
                      <a:pt x="307" y="42"/>
                    </a:lnTo>
                    <a:lnTo>
                      <a:pt x="357" y="0"/>
                    </a:lnTo>
                    <a:lnTo>
                      <a:pt x="411" y="63"/>
                    </a:lnTo>
                    <a:lnTo>
                      <a:pt x="361" y="104"/>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799"/>
              </a:p>
            </p:txBody>
          </p:sp>
        </p:grpSp>
        <p:sp>
          <p:nvSpPr>
            <p:cNvPr id="363" name="Rectangle 362">
              <a:extLst>
                <a:ext uri="{FF2B5EF4-FFF2-40B4-BE49-F238E27FC236}">
                  <a16:creationId xmlns:a16="http://schemas.microsoft.com/office/drawing/2014/main" id="{5E7FF13A-FC61-4082-9F57-6C9DFC4A8704}"/>
                </a:ext>
              </a:extLst>
            </p:cNvPr>
            <p:cNvSpPr/>
            <p:nvPr/>
          </p:nvSpPr>
          <p:spPr>
            <a:xfrm>
              <a:off x="8809444" y="2046682"/>
              <a:ext cx="914112" cy="776606"/>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sz="1799"/>
            </a:p>
          </p:txBody>
        </p:sp>
      </p:grpSp>
      <p:sp>
        <p:nvSpPr>
          <p:cNvPr id="372" name="Text Box 30">
            <a:extLst>
              <a:ext uri="{FF2B5EF4-FFF2-40B4-BE49-F238E27FC236}">
                <a16:creationId xmlns:a16="http://schemas.microsoft.com/office/drawing/2014/main" id="{816944FE-952E-4AA9-98CC-C60139435500}"/>
              </a:ext>
            </a:extLst>
          </p:cNvPr>
          <p:cNvSpPr txBox="1">
            <a:spLocks noChangeArrowheads="1"/>
          </p:cNvSpPr>
          <p:nvPr/>
        </p:nvSpPr>
        <p:spPr bwMode="auto">
          <a:xfrm>
            <a:off x="3097762" y="2760381"/>
            <a:ext cx="640811" cy="107722"/>
          </a:xfrm>
          <a:prstGeom prst="rect">
            <a:avLst/>
          </a:prstGeom>
          <a:noFill/>
          <a:ln w="9525">
            <a:noFill/>
            <a:miter lim="800000"/>
            <a:headEnd/>
            <a:tailEnd/>
          </a:ln>
        </p:spPr>
        <p:txBody>
          <a:bodyPr wrap="square" lIns="0" tIns="0" rIns="0" bIns="0" anchor="ctr">
            <a:spAutoFit/>
          </a:bodyPr>
          <a:lstStyle/>
          <a:p>
            <a:pPr algn="ctr">
              <a:buClr>
                <a:srgbClr val="FD0000"/>
              </a:buClr>
            </a:pPr>
            <a:r>
              <a:rPr lang="en-US" sz="700" dirty="0" err="1">
                <a:solidFill>
                  <a:schemeClr val="bg2">
                    <a:lumMod val="10000"/>
                  </a:schemeClr>
                </a:solidFill>
              </a:rPr>
              <a:t>FastConnect</a:t>
            </a:r>
            <a:endParaRPr lang="en-US" sz="700" dirty="0">
              <a:solidFill>
                <a:schemeClr val="bg2">
                  <a:lumMod val="10000"/>
                </a:schemeClr>
              </a:solidFill>
            </a:endParaRPr>
          </a:p>
        </p:txBody>
      </p:sp>
      <p:cxnSp>
        <p:nvCxnSpPr>
          <p:cNvPr id="373" name="Straight Connector 372">
            <a:extLst>
              <a:ext uri="{FF2B5EF4-FFF2-40B4-BE49-F238E27FC236}">
                <a16:creationId xmlns:a16="http://schemas.microsoft.com/office/drawing/2014/main" id="{CDE44D24-0835-4211-869A-15EC9D229124}"/>
              </a:ext>
            </a:extLst>
          </p:cNvPr>
          <p:cNvCxnSpPr>
            <a:cxnSpLocks/>
          </p:cNvCxnSpPr>
          <p:nvPr/>
        </p:nvCxnSpPr>
        <p:spPr>
          <a:xfrm>
            <a:off x="2833101" y="3070912"/>
            <a:ext cx="596037" cy="0"/>
          </a:xfrm>
          <a:prstGeom prst="line">
            <a:avLst/>
          </a:prstGeom>
          <a:ln w="12700" cmpd="sng">
            <a:solidFill>
              <a:srgbClr val="5F5F5F"/>
            </a:solidFill>
            <a:miter lim="800000"/>
          </a:ln>
        </p:spPr>
        <p:style>
          <a:lnRef idx="1">
            <a:schemeClr val="accent1"/>
          </a:lnRef>
          <a:fillRef idx="0">
            <a:schemeClr val="accent1"/>
          </a:fillRef>
          <a:effectRef idx="0">
            <a:schemeClr val="accent1"/>
          </a:effectRef>
          <a:fontRef idx="minor">
            <a:schemeClr val="tx1"/>
          </a:fontRef>
        </p:style>
      </p:cxnSp>
      <p:grpSp>
        <p:nvGrpSpPr>
          <p:cNvPr id="374" name="Group 373">
            <a:extLst>
              <a:ext uri="{FF2B5EF4-FFF2-40B4-BE49-F238E27FC236}">
                <a16:creationId xmlns:a16="http://schemas.microsoft.com/office/drawing/2014/main" id="{B62FBA89-E386-43A9-8FF7-6DE2B5CA2958}"/>
              </a:ext>
            </a:extLst>
          </p:cNvPr>
          <p:cNvGrpSpPr/>
          <p:nvPr/>
        </p:nvGrpSpPr>
        <p:grpSpPr>
          <a:xfrm>
            <a:off x="9927781" y="4066669"/>
            <a:ext cx="475077" cy="641225"/>
            <a:chOff x="5521685" y="5536800"/>
            <a:chExt cx="475077" cy="641225"/>
          </a:xfrm>
        </p:grpSpPr>
        <p:grpSp>
          <p:nvGrpSpPr>
            <p:cNvPr id="375" name="Group 374">
              <a:extLst>
                <a:ext uri="{FF2B5EF4-FFF2-40B4-BE49-F238E27FC236}">
                  <a16:creationId xmlns:a16="http://schemas.microsoft.com/office/drawing/2014/main" id="{74BBD977-CAC6-4BAD-9DF9-E9CEC72EE849}"/>
                </a:ext>
              </a:extLst>
            </p:cNvPr>
            <p:cNvGrpSpPr/>
            <p:nvPr/>
          </p:nvGrpSpPr>
          <p:grpSpPr>
            <a:xfrm>
              <a:off x="5521685" y="5536800"/>
              <a:ext cx="475077" cy="438068"/>
              <a:chOff x="7248176" y="4158080"/>
              <a:chExt cx="639069" cy="695710"/>
            </a:xfrm>
          </p:grpSpPr>
          <p:sp>
            <p:nvSpPr>
              <p:cNvPr id="377" name="Freeform 29">
                <a:extLst>
                  <a:ext uri="{FF2B5EF4-FFF2-40B4-BE49-F238E27FC236}">
                    <a16:creationId xmlns:a16="http://schemas.microsoft.com/office/drawing/2014/main" id="{6203D210-4F3C-468B-97DB-90CDEF03A1F9}"/>
                  </a:ext>
                </a:extLst>
              </p:cNvPr>
              <p:cNvSpPr>
                <a:spLocks noChangeArrowheads="1"/>
              </p:cNvSpPr>
              <p:nvPr/>
            </p:nvSpPr>
            <p:spPr bwMode="auto">
              <a:xfrm>
                <a:off x="7326921" y="4243662"/>
                <a:ext cx="468473" cy="509524"/>
              </a:xfrm>
              <a:custGeom>
                <a:avLst/>
                <a:gdLst>
                  <a:gd name="T0" fmla="*/ 658 w 854"/>
                  <a:gd name="T1" fmla="*/ 14 h 929"/>
                  <a:gd name="T2" fmla="*/ 853 w 854"/>
                  <a:gd name="T3" fmla="*/ 79 h 929"/>
                  <a:gd name="T4" fmla="*/ 853 w 854"/>
                  <a:gd name="T5" fmla="*/ 849 h 929"/>
                  <a:gd name="T6" fmla="*/ 658 w 854"/>
                  <a:gd name="T7" fmla="*/ 914 h 929"/>
                  <a:gd name="T8" fmla="*/ 427 w 854"/>
                  <a:gd name="T9" fmla="*/ 928 h 929"/>
                  <a:gd name="T10" fmla="*/ 195 w 854"/>
                  <a:gd name="T11" fmla="*/ 914 h 929"/>
                  <a:gd name="T12" fmla="*/ 0 w 854"/>
                  <a:gd name="T13" fmla="*/ 849 h 929"/>
                  <a:gd name="T14" fmla="*/ 0 w 854"/>
                  <a:gd name="T15" fmla="*/ 79 h 929"/>
                  <a:gd name="T16" fmla="*/ 195 w 854"/>
                  <a:gd name="T17" fmla="*/ 14 h 929"/>
                  <a:gd name="T18" fmla="*/ 427 w 854"/>
                  <a:gd name="T19" fmla="*/ 0 h 929"/>
                  <a:gd name="T20" fmla="*/ 658 w 854"/>
                  <a:gd name="T21" fmla="*/ 14 h 929"/>
                  <a:gd name="T22" fmla="*/ 226 w 854"/>
                  <a:gd name="T23" fmla="*/ 668 h 929"/>
                  <a:gd name="T24" fmla="*/ 283 w 854"/>
                  <a:gd name="T25" fmla="*/ 612 h 929"/>
                  <a:gd name="T26" fmla="*/ 226 w 854"/>
                  <a:gd name="T27" fmla="*/ 556 h 929"/>
                  <a:gd name="T28" fmla="*/ 170 w 854"/>
                  <a:gd name="T29" fmla="*/ 612 h 929"/>
                  <a:gd name="T30" fmla="*/ 226 w 854"/>
                  <a:gd name="T31" fmla="*/ 668 h 929"/>
                  <a:gd name="T32" fmla="*/ 246 w 854"/>
                  <a:gd name="T33" fmla="*/ 420 h 929"/>
                  <a:gd name="T34" fmla="*/ 376 w 854"/>
                  <a:gd name="T35" fmla="*/ 420 h 929"/>
                  <a:gd name="T36" fmla="*/ 311 w 854"/>
                  <a:gd name="T37" fmla="*/ 290 h 929"/>
                  <a:gd name="T38" fmla="*/ 246 w 854"/>
                  <a:gd name="T39" fmla="*/ 420 h 929"/>
                  <a:gd name="T40" fmla="*/ 356 w 854"/>
                  <a:gd name="T41" fmla="*/ 508 h 929"/>
                  <a:gd name="T42" fmla="*/ 356 w 854"/>
                  <a:gd name="T43" fmla="*/ 604 h 929"/>
                  <a:gd name="T44" fmla="*/ 424 w 854"/>
                  <a:gd name="T45" fmla="*/ 632 h 929"/>
                  <a:gd name="T46" fmla="*/ 491 w 854"/>
                  <a:gd name="T47" fmla="*/ 604 h 929"/>
                  <a:gd name="T48" fmla="*/ 491 w 854"/>
                  <a:gd name="T49" fmla="*/ 508 h 929"/>
                  <a:gd name="T50" fmla="*/ 424 w 854"/>
                  <a:gd name="T51" fmla="*/ 479 h 929"/>
                  <a:gd name="T52" fmla="*/ 356 w 854"/>
                  <a:gd name="T53" fmla="*/ 508 h 929"/>
                  <a:gd name="T54" fmla="*/ 446 w 854"/>
                  <a:gd name="T55" fmla="*/ 810 h 929"/>
                  <a:gd name="T56" fmla="*/ 503 w 854"/>
                  <a:gd name="T57" fmla="*/ 753 h 929"/>
                  <a:gd name="T58" fmla="*/ 446 w 854"/>
                  <a:gd name="T59" fmla="*/ 697 h 929"/>
                  <a:gd name="T60" fmla="*/ 390 w 854"/>
                  <a:gd name="T61" fmla="*/ 753 h 929"/>
                  <a:gd name="T62" fmla="*/ 446 w 854"/>
                  <a:gd name="T63" fmla="*/ 810 h 929"/>
                  <a:gd name="T64" fmla="*/ 489 w 854"/>
                  <a:gd name="T65" fmla="*/ 358 h 929"/>
                  <a:gd name="T66" fmla="*/ 562 w 854"/>
                  <a:gd name="T67" fmla="*/ 431 h 929"/>
                  <a:gd name="T68" fmla="*/ 635 w 854"/>
                  <a:gd name="T69" fmla="*/ 358 h 929"/>
                  <a:gd name="T70" fmla="*/ 562 w 854"/>
                  <a:gd name="T71" fmla="*/ 285 h 929"/>
                  <a:gd name="T72" fmla="*/ 489 w 854"/>
                  <a:gd name="T73" fmla="*/ 358 h 929"/>
                  <a:gd name="T74" fmla="*/ 590 w 854"/>
                  <a:gd name="T75" fmla="*/ 640 h 929"/>
                  <a:gd name="T76" fmla="*/ 703 w 854"/>
                  <a:gd name="T77" fmla="*/ 640 h 929"/>
                  <a:gd name="T78" fmla="*/ 647 w 854"/>
                  <a:gd name="T79" fmla="*/ 525 h 929"/>
                  <a:gd name="T80" fmla="*/ 590 w 854"/>
                  <a:gd name="T81" fmla="*/ 640 h 929"/>
                  <a:gd name="T82" fmla="*/ 819 w 854"/>
                  <a:gd name="T83" fmla="*/ 138 h 929"/>
                  <a:gd name="T84" fmla="*/ 429 w 854"/>
                  <a:gd name="T85" fmla="*/ 76 h 929"/>
                  <a:gd name="T86" fmla="*/ 40 w 854"/>
                  <a:gd name="T87" fmla="*/ 138 h 929"/>
                  <a:gd name="T88" fmla="*/ 40 w 854"/>
                  <a:gd name="T89" fmla="*/ 138 h 929"/>
                  <a:gd name="T90" fmla="*/ 429 w 854"/>
                  <a:gd name="T91" fmla="*/ 200 h 929"/>
                  <a:gd name="T92" fmla="*/ 819 w 854"/>
                  <a:gd name="T93" fmla="*/ 138 h 9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54" h="929">
                    <a:moveTo>
                      <a:pt x="658" y="14"/>
                    </a:moveTo>
                    <a:cubicBezTo>
                      <a:pt x="853" y="36"/>
                      <a:pt x="853" y="76"/>
                      <a:pt x="853" y="79"/>
                    </a:cubicBezTo>
                    <a:lnTo>
                      <a:pt x="853" y="849"/>
                    </a:lnTo>
                    <a:cubicBezTo>
                      <a:pt x="853" y="852"/>
                      <a:pt x="850" y="891"/>
                      <a:pt x="658" y="914"/>
                    </a:cubicBezTo>
                    <a:cubicBezTo>
                      <a:pt x="545" y="928"/>
                      <a:pt x="433" y="928"/>
                      <a:pt x="427" y="928"/>
                    </a:cubicBezTo>
                    <a:cubicBezTo>
                      <a:pt x="422" y="928"/>
                      <a:pt x="305" y="928"/>
                      <a:pt x="195" y="914"/>
                    </a:cubicBezTo>
                    <a:cubicBezTo>
                      <a:pt x="3" y="889"/>
                      <a:pt x="0" y="849"/>
                      <a:pt x="0" y="849"/>
                    </a:cubicBezTo>
                    <a:lnTo>
                      <a:pt x="0" y="79"/>
                    </a:lnTo>
                    <a:cubicBezTo>
                      <a:pt x="0" y="76"/>
                      <a:pt x="3" y="36"/>
                      <a:pt x="195" y="14"/>
                    </a:cubicBezTo>
                    <a:cubicBezTo>
                      <a:pt x="308" y="0"/>
                      <a:pt x="422" y="0"/>
                      <a:pt x="427" y="0"/>
                    </a:cubicBezTo>
                    <a:cubicBezTo>
                      <a:pt x="433" y="0"/>
                      <a:pt x="548" y="0"/>
                      <a:pt x="658" y="14"/>
                    </a:cubicBezTo>
                    <a:close/>
                    <a:moveTo>
                      <a:pt x="226" y="668"/>
                    </a:moveTo>
                    <a:cubicBezTo>
                      <a:pt x="257" y="668"/>
                      <a:pt x="283" y="643"/>
                      <a:pt x="283" y="612"/>
                    </a:cubicBezTo>
                    <a:cubicBezTo>
                      <a:pt x="283" y="581"/>
                      <a:pt x="257" y="556"/>
                      <a:pt x="226" y="556"/>
                    </a:cubicBezTo>
                    <a:cubicBezTo>
                      <a:pt x="195" y="556"/>
                      <a:pt x="170" y="581"/>
                      <a:pt x="170" y="612"/>
                    </a:cubicBezTo>
                    <a:cubicBezTo>
                      <a:pt x="170" y="643"/>
                      <a:pt x="195" y="668"/>
                      <a:pt x="226" y="668"/>
                    </a:cubicBezTo>
                    <a:close/>
                    <a:moveTo>
                      <a:pt x="246" y="420"/>
                    </a:moveTo>
                    <a:lnTo>
                      <a:pt x="376" y="420"/>
                    </a:lnTo>
                    <a:lnTo>
                      <a:pt x="311" y="290"/>
                    </a:lnTo>
                    <a:lnTo>
                      <a:pt x="246" y="420"/>
                    </a:lnTo>
                    <a:close/>
                    <a:moveTo>
                      <a:pt x="356" y="508"/>
                    </a:moveTo>
                    <a:lnTo>
                      <a:pt x="356" y="604"/>
                    </a:lnTo>
                    <a:lnTo>
                      <a:pt x="424" y="632"/>
                    </a:lnTo>
                    <a:lnTo>
                      <a:pt x="491" y="604"/>
                    </a:lnTo>
                    <a:lnTo>
                      <a:pt x="491" y="508"/>
                    </a:lnTo>
                    <a:lnTo>
                      <a:pt x="424" y="479"/>
                    </a:lnTo>
                    <a:lnTo>
                      <a:pt x="356" y="508"/>
                    </a:lnTo>
                    <a:close/>
                    <a:moveTo>
                      <a:pt x="446" y="810"/>
                    </a:moveTo>
                    <a:cubicBezTo>
                      <a:pt x="477" y="810"/>
                      <a:pt x="503" y="784"/>
                      <a:pt x="503" y="753"/>
                    </a:cubicBezTo>
                    <a:cubicBezTo>
                      <a:pt x="503" y="722"/>
                      <a:pt x="477" y="697"/>
                      <a:pt x="446" y="697"/>
                    </a:cubicBezTo>
                    <a:cubicBezTo>
                      <a:pt x="415" y="697"/>
                      <a:pt x="390" y="722"/>
                      <a:pt x="390" y="753"/>
                    </a:cubicBezTo>
                    <a:cubicBezTo>
                      <a:pt x="390" y="784"/>
                      <a:pt x="415" y="810"/>
                      <a:pt x="446" y="810"/>
                    </a:cubicBezTo>
                    <a:close/>
                    <a:moveTo>
                      <a:pt x="489" y="358"/>
                    </a:moveTo>
                    <a:cubicBezTo>
                      <a:pt x="489" y="398"/>
                      <a:pt x="522" y="429"/>
                      <a:pt x="562" y="431"/>
                    </a:cubicBezTo>
                    <a:cubicBezTo>
                      <a:pt x="604" y="431"/>
                      <a:pt x="635" y="398"/>
                      <a:pt x="635" y="358"/>
                    </a:cubicBezTo>
                    <a:cubicBezTo>
                      <a:pt x="635" y="316"/>
                      <a:pt x="601" y="285"/>
                      <a:pt x="562" y="285"/>
                    </a:cubicBezTo>
                    <a:cubicBezTo>
                      <a:pt x="520" y="285"/>
                      <a:pt x="489" y="318"/>
                      <a:pt x="489" y="358"/>
                    </a:cubicBezTo>
                    <a:close/>
                    <a:moveTo>
                      <a:pt x="590" y="640"/>
                    </a:moveTo>
                    <a:lnTo>
                      <a:pt x="703" y="640"/>
                    </a:lnTo>
                    <a:lnTo>
                      <a:pt x="647" y="525"/>
                    </a:lnTo>
                    <a:lnTo>
                      <a:pt x="590" y="640"/>
                    </a:lnTo>
                    <a:close/>
                    <a:moveTo>
                      <a:pt x="819" y="138"/>
                    </a:moveTo>
                    <a:cubicBezTo>
                      <a:pt x="805" y="115"/>
                      <a:pt x="666" y="79"/>
                      <a:pt x="429" y="76"/>
                    </a:cubicBezTo>
                    <a:cubicBezTo>
                      <a:pt x="192" y="76"/>
                      <a:pt x="54" y="115"/>
                      <a:pt x="40" y="138"/>
                    </a:cubicBezTo>
                    <a:lnTo>
                      <a:pt x="40" y="138"/>
                    </a:lnTo>
                    <a:cubicBezTo>
                      <a:pt x="54" y="160"/>
                      <a:pt x="192" y="200"/>
                      <a:pt x="429" y="200"/>
                    </a:cubicBezTo>
                    <a:cubicBezTo>
                      <a:pt x="666" y="200"/>
                      <a:pt x="805" y="160"/>
                      <a:pt x="819" y="138"/>
                    </a:cubicBezTo>
                    <a:close/>
                  </a:path>
                </a:pathLst>
              </a:custGeom>
              <a:solidFill>
                <a:srgbClr val="F80000"/>
              </a:solidFill>
              <a:ln>
                <a:noFill/>
              </a:ln>
              <a:effectLst/>
            </p:spPr>
            <p:txBody>
              <a:bodyPr wrap="none" anchor="ctr"/>
              <a:lstStyle/>
              <a:p>
                <a:endParaRPr lang="en-US"/>
              </a:p>
            </p:txBody>
          </p:sp>
          <p:sp>
            <p:nvSpPr>
              <p:cNvPr id="378" name="Rectangle 377">
                <a:extLst>
                  <a:ext uri="{FF2B5EF4-FFF2-40B4-BE49-F238E27FC236}">
                    <a16:creationId xmlns:a16="http://schemas.microsoft.com/office/drawing/2014/main" id="{0183C472-4CB4-48EC-8BB1-D63AAEC7A2B5}"/>
                  </a:ext>
                </a:extLst>
              </p:cNvPr>
              <p:cNvSpPr/>
              <p:nvPr/>
            </p:nvSpPr>
            <p:spPr>
              <a:xfrm>
                <a:off x="7248176" y="4158080"/>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p>
            </p:txBody>
          </p:sp>
        </p:grpSp>
        <p:sp>
          <p:nvSpPr>
            <p:cNvPr id="376" name="Text Box 30">
              <a:extLst>
                <a:ext uri="{FF2B5EF4-FFF2-40B4-BE49-F238E27FC236}">
                  <a16:creationId xmlns:a16="http://schemas.microsoft.com/office/drawing/2014/main" id="{812E0B3E-C728-4DED-8697-5A0ED05B9E08}"/>
                </a:ext>
              </a:extLst>
            </p:cNvPr>
            <p:cNvSpPr txBox="1">
              <a:spLocks noChangeArrowheads="1"/>
            </p:cNvSpPr>
            <p:nvPr/>
          </p:nvSpPr>
          <p:spPr bwMode="auto">
            <a:xfrm>
              <a:off x="5568246" y="5931868"/>
              <a:ext cx="381272" cy="246157"/>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solidFill>
                    <a:schemeClr val="bg2">
                      <a:lumMod val="10000"/>
                    </a:schemeClr>
                  </a:solidFill>
                </a:rPr>
                <a:t>Object Storage</a:t>
              </a:r>
            </a:p>
          </p:txBody>
        </p:sp>
      </p:grpSp>
      <p:grpSp>
        <p:nvGrpSpPr>
          <p:cNvPr id="379" name="Group 378">
            <a:extLst>
              <a:ext uri="{FF2B5EF4-FFF2-40B4-BE49-F238E27FC236}">
                <a16:creationId xmlns:a16="http://schemas.microsoft.com/office/drawing/2014/main" id="{3313C7F2-EE0B-4860-BF57-A40B582BAEF6}"/>
              </a:ext>
            </a:extLst>
          </p:cNvPr>
          <p:cNvGrpSpPr/>
          <p:nvPr/>
        </p:nvGrpSpPr>
        <p:grpSpPr>
          <a:xfrm>
            <a:off x="9958826" y="3476419"/>
            <a:ext cx="531696" cy="542675"/>
            <a:chOff x="6049490" y="5496446"/>
            <a:chExt cx="531696" cy="542675"/>
          </a:xfrm>
        </p:grpSpPr>
        <p:grpSp>
          <p:nvGrpSpPr>
            <p:cNvPr id="380" name="Group 379">
              <a:extLst>
                <a:ext uri="{FF2B5EF4-FFF2-40B4-BE49-F238E27FC236}">
                  <a16:creationId xmlns:a16="http://schemas.microsoft.com/office/drawing/2014/main" id="{82F2C3D1-59CF-4DB3-9C73-73F2D92F1BFC}"/>
                </a:ext>
              </a:extLst>
            </p:cNvPr>
            <p:cNvGrpSpPr/>
            <p:nvPr/>
          </p:nvGrpSpPr>
          <p:grpSpPr>
            <a:xfrm>
              <a:off x="6058617" y="5496446"/>
              <a:ext cx="522569" cy="489361"/>
              <a:chOff x="4141814" y="4117631"/>
              <a:chExt cx="792769" cy="695710"/>
            </a:xfrm>
          </p:grpSpPr>
          <p:grpSp>
            <p:nvGrpSpPr>
              <p:cNvPr id="382" name="Group 381">
                <a:extLst>
                  <a:ext uri="{FF2B5EF4-FFF2-40B4-BE49-F238E27FC236}">
                    <a16:creationId xmlns:a16="http://schemas.microsoft.com/office/drawing/2014/main" id="{FF369CCB-0C6C-464D-BF84-051CDD0BDD86}"/>
                  </a:ext>
                </a:extLst>
              </p:cNvPr>
              <p:cNvGrpSpPr/>
              <p:nvPr/>
            </p:nvGrpSpPr>
            <p:grpSpPr>
              <a:xfrm>
                <a:off x="4197861" y="4226701"/>
                <a:ext cx="680674" cy="477570"/>
                <a:chOff x="3219450" y="5653088"/>
                <a:chExt cx="393700" cy="276225"/>
              </a:xfrm>
              <a:solidFill>
                <a:srgbClr val="F80000"/>
              </a:solidFill>
            </p:grpSpPr>
            <p:sp>
              <p:nvSpPr>
                <p:cNvPr id="386" name="Freeform 62">
                  <a:extLst>
                    <a:ext uri="{FF2B5EF4-FFF2-40B4-BE49-F238E27FC236}">
                      <a16:creationId xmlns:a16="http://schemas.microsoft.com/office/drawing/2014/main" id="{DAA9BF81-82CF-4F6A-ADFC-8039A388DBBB}"/>
                    </a:ext>
                  </a:extLst>
                </p:cNvPr>
                <p:cNvSpPr>
                  <a:spLocks noChangeArrowheads="1"/>
                </p:cNvSpPr>
                <p:nvPr/>
              </p:nvSpPr>
              <p:spPr bwMode="auto">
                <a:xfrm>
                  <a:off x="3417888" y="5757863"/>
                  <a:ext cx="166687" cy="88900"/>
                </a:xfrm>
                <a:custGeom>
                  <a:avLst/>
                  <a:gdLst>
                    <a:gd name="T0" fmla="*/ 451 w 465"/>
                    <a:gd name="T1" fmla="*/ 214 h 246"/>
                    <a:gd name="T2" fmla="*/ 438 w 465"/>
                    <a:gd name="T3" fmla="*/ 245 h 246"/>
                    <a:gd name="T4" fmla="*/ 0 w 465"/>
                    <a:gd name="T5" fmla="*/ 62 h 246"/>
                    <a:gd name="T6" fmla="*/ 26 w 465"/>
                    <a:gd name="T7" fmla="*/ 0 h 246"/>
                    <a:gd name="T8" fmla="*/ 464 w 465"/>
                    <a:gd name="T9" fmla="*/ 183 h 246"/>
                    <a:gd name="T10" fmla="*/ 451 w 465"/>
                    <a:gd name="T11" fmla="*/ 214 h 246"/>
                  </a:gdLst>
                  <a:ahLst/>
                  <a:cxnLst>
                    <a:cxn ang="0">
                      <a:pos x="T0" y="T1"/>
                    </a:cxn>
                    <a:cxn ang="0">
                      <a:pos x="T2" y="T3"/>
                    </a:cxn>
                    <a:cxn ang="0">
                      <a:pos x="T4" y="T5"/>
                    </a:cxn>
                    <a:cxn ang="0">
                      <a:pos x="T6" y="T7"/>
                    </a:cxn>
                    <a:cxn ang="0">
                      <a:pos x="T8" y="T9"/>
                    </a:cxn>
                    <a:cxn ang="0">
                      <a:pos x="T10" y="T11"/>
                    </a:cxn>
                  </a:cxnLst>
                  <a:rect l="0" t="0" r="r" b="b"/>
                  <a:pathLst>
                    <a:path w="465" h="246">
                      <a:moveTo>
                        <a:pt x="451" y="214"/>
                      </a:moveTo>
                      <a:lnTo>
                        <a:pt x="438" y="245"/>
                      </a:lnTo>
                      <a:lnTo>
                        <a:pt x="0" y="62"/>
                      </a:lnTo>
                      <a:lnTo>
                        <a:pt x="26" y="0"/>
                      </a:lnTo>
                      <a:lnTo>
                        <a:pt x="464" y="183"/>
                      </a:lnTo>
                      <a:lnTo>
                        <a:pt x="451" y="214"/>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95" name="Freeform 63">
                  <a:extLst>
                    <a:ext uri="{FF2B5EF4-FFF2-40B4-BE49-F238E27FC236}">
                      <a16:creationId xmlns:a16="http://schemas.microsoft.com/office/drawing/2014/main" id="{956AB1F4-8C68-4469-B596-6C3CF8646F0D}"/>
                    </a:ext>
                  </a:extLst>
                </p:cNvPr>
                <p:cNvSpPr>
                  <a:spLocks noChangeArrowheads="1"/>
                </p:cNvSpPr>
                <p:nvPr/>
              </p:nvSpPr>
              <p:spPr bwMode="auto">
                <a:xfrm>
                  <a:off x="3348038" y="5653088"/>
                  <a:ext cx="95250" cy="49212"/>
                </a:xfrm>
                <a:custGeom>
                  <a:avLst/>
                  <a:gdLst>
                    <a:gd name="T0" fmla="*/ 14 w 266"/>
                    <a:gd name="T1" fmla="*/ 39 h 136"/>
                    <a:gd name="T2" fmla="*/ 3 w 266"/>
                    <a:gd name="T3" fmla="*/ 14 h 136"/>
                    <a:gd name="T4" fmla="*/ 28 w 266"/>
                    <a:gd name="T5" fmla="*/ 2 h 136"/>
                    <a:gd name="T6" fmla="*/ 251 w 266"/>
                    <a:gd name="T7" fmla="*/ 96 h 136"/>
                    <a:gd name="T8" fmla="*/ 262 w 266"/>
                    <a:gd name="T9" fmla="*/ 121 h 136"/>
                    <a:gd name="T10" fmla="*/ 237 w 266"/>
                    <a:gd name="T11" fmla="*/ 132 h 136"/>
                    <a:gd name="T12" fmla="*/ 14 w 266"/>
                    <a:gd name="T13" fmla="*/ 39 h 136"/>
                  </a:gdLst>
                  <a:ahLst/>
                  <a:cxnLst>
                    <a:cxn ang="0">
                      <a:pos x="T0" y="T1"/>
                    </a:cxn>
                    <a:cxn ang="0">
                      <a:pos x="T2" y="T3"/>
                    </a:cxn>
                    <a:cxn ang="0">
                      <a:pos x="T4" y="T5"/>
                    </a:cxn>
                    <a:cxn ang="0">
                      <a:pos x="T6" y="T7"/>
                    </a:cxn>
                    <a:cxn ang="0">
                      <a:pos x="T8" y="T9"/>
                    </a:cxn>
                    <a:cxn ang="0">
                      <a:pos x="T10" y="T11"/>
                    </a:cxn>
                    <a:cxn ang="0">
                      <a:pos x="T12" y="T13"/>
                    </a:cxn>
                  </a:cxnLst>
                  <a:rect l="0" t="0" r="r" b="b"/>
                  <a:pathLst>
                    <a:path w="266" h="136">
                      <a:moveTo>
                        <a:pt x="14" y="39"/>
                      </a:moveTo>
                      <a:cubicBezTo>
                        <a:pt x="6" y="36"/>
                        <a:pt x="0" y="25"/>
                        <a:pt x="3" y="14"/>
                      </a:cubicBezTo>
                      <a:cubicBezTo>
                        <a:pt x="6" y="5"/>
                        <a:pt x="17" y="0"/>
                        <a:pt x="28" y="2"/>
                      </a:cubicBezTo>
                      <a:lnTo>
                        <a:pt x="251" y="96"/>
                      </a:lnTo>
                      <a:cubicBezTo>
                        <a:pt x="260" y="98"/>
                        <a:pt x="265" y="110"/>
                        <a:pt x="262" y="121"/>
                      </a:cubicBezTo>
                      <a:cubicBezTo>
                        <a:pt x="257" y="132"/>
                        <a:pt x="246" y="135"/>
                        <a:pt x="237" y="132"/>
                      </a:cubicBezTo>
                      <a:lnTo>
                        <a:pt x="14" y="39"/>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96" name="Freeform 64">
                  <a:extLst>
                    <a:ext uri="{FF2B5EF4-FFF2-40B4-BE49-F238E27FC236}">
                      <a16:creationId xmlns:a16="http://schemas.microsoft.com/office/drawing/2014/main" id="{6AE145E7-D837-4242-BE8C-F20EDDC41526}"/>
                    </a:ext>
                  </a:extLst>
                </p:cNvPr>
                <p:cNvSpPr>
                  <a:spLocks noChangeArrowheads="1"/>
                </p:cNvSpPr>
                <p:nvPr/>
              </p:nvSpPr>
              <p:spPr bwMode="auto">
                <a:xfrm>
                  <a:off x="3348038" y="5675313"/>
                  <a:ext cx="84137" cy="41275"/>
                </a:xfrm>
                <a:custGeom>
                  <a:avLst/>
                  <a:gdLst>
                    <a:gd name="T0" fmla="*/ 229 w 234"/>
                    <a:gd name="T1" fmla="*/ 104 h 115"/>
                    <a:gd name="T2" fmla="*/ 224 w 234"/>
                    <a:gd name="T3" fmla="*/ 114 h 115"/>
                    <a:gd name="T4" fmla="*/ 0 w 234"/>
                    <a:gd name="T5" fmla="*/ 21 h 115"/>
                    <a:gd name="T6" fmla="*/ 9 w 234"/>
                    <a:gd name="T7" fmla="*/ 0 h 115"/>
                    <a:gd name="T8" fmla="*/ 233 w 234"/>
                    <a:gd name="T9" fmla="*/ 93 h 115"/>
                    <a:gd name="T10" fmla="*/ 229 w 234"/>
                    <a:gd name="T11" fmla="*/ 104 h 115"/>
                  </a:gdLst>
                  <a:ahLst/>
                  <a:cxnLst>
                    <a:cxn ang="0">
                      <a:pos x="T0" y="T1"/>
                    </a:cxn>
                    <a:cxn ang="0">
                      <a:pos x="T2" y="T3"/>
                    </a:cxn>
                    <a:cxn ang="0">
                      <a:pos x="T4" y="T5"/>
                    </a:cxn>
                    <a:cxn ang="0">
                      <a:pos x="T6" y="T7"/>
                    </a:cxn>
                    <a:cxn ang="0">
                      <a:pos x="T8" y="T9"/>
                    </a:cxn>
                    <a:cxn ang="0">
                      <a:pos x="T10" y="T11"/>
                    </a:cxn>
                  </a:cxnLst>
                  <a:rect l="0" t="0" r="r" b="b"/>
                  <a:pathLst>
                    <a:path w="234" h="115">
                      <a:moveTo>
                        <a:pt x="229" y="104"/>
                      </a:moveTo>
                      <a:lnTo>
                        <a:pt x="224" y="114"/>
                      </a:lnTo>
                      <a:lnTo>
                        <a:pt x="0" y="21"/>
                      </a:lnTo>
                      <a:lnTo>
                        <a:pt x="9" y="0"/>
                      </a:lnTo>
                      <a:lnTo>
                        <a:pt x="233" y="93"/>
                      </a:lnTo>
                      <a:lnTo>
                        <a:pt x="229" y="104"/>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00" name="Freeform 65">
                  <a:extLst>
                    <a:ext uri="{FF2B5EF4-FFF2-40B4-BE49-F238E27FC236}">
                      <a16:creationId xmlns:a16="http://schemas.microsoft.com/office/drawing/2014/main" id="{90C26E5A-BF8B-4B72-BC19-11033015D224}"/>
                    </a:ext>
                  </a:extLst>
                </p:cNvPr>
                <p:cNvSpPr>
                  <a:spLocks noChangeArrowheads="1"/>
                </p:cNvSpPr>
                <p:nvPr/>
              </p:nvSpPr>
              <p:spPr bwMode="auto">
                <a:xfrm>
                  <a:off x="3289300" y="5797550"/>
                  <a:ext cx="95250" cy="49213"/>
                </a:xfrm>
                <a:custGeom>
                  <a:avLst/>
                  <a:gdLst>
                    <a:gd name="T0" fmla="*/ 251 w 266"/>
                    <a:gd name="T1" fmla="*/ 96 h 137"/>
                    <a:gd name="T2" fmla="*/ 262 w 266"/>
                    <a:gd name="T3" fmla="*/ 122 h 137"/>
                    <a:gd name="T4" fmla="*/ 237 w 266"/>
                    <a:gd name="T5" fmla="*/ 133 h 137"/>
                    <a:gd name="T6" fmla="*/ 14 w 266"/>
                    <a:gd name="T7" fmla="*/ 40 h 137"/>
                    <a:gd name="T8" fmla="*/ 2 w 266"/>
                    <a:gd name="T9" fmla="*/ 14 h 137"/>
                    <a:gd name="T10" fmla="*/ 28 w 266"/>
                    <a:gd name="T11" fmla="*/ 3 h 137"/>
                    <a:gd name="T12" fmla="*/ 251 w 266"/>
                    <a:gd name="T13" fmla="*/ 96 h 137"/>
                  </a:gdLst>
                  <a:ahLst/>
                  <a:cxnLst>
                    <a:cxn ang="0">
                      <a:pos x="T0" y="T1"/>
                    </a:cxn>
                    <a:cxn ang="0">
                      <a:pos x="T2" y="T3"/>
                    </a:cxn>
                    <a:cxn ang="0">
                      <a:pos x="T4" y="T5"/>
                    </a:cxn>
                    <a:cxn ang="0">
                      <a:pos x="T6" y="T7"/>
                    </a:cxn>
                    <a:cxn ang="0">
                      <a:pos x="T8" y="T9"/>
                    </a:cxn>
                    <a:cxn ang="0">
                      <a:pos x="T10" y="T11"/>
                    </a:cxn>
                    <a:cxn ang="0">
                      <a:pos x="T12" y="T13"/>
                    </a:cxn>
                  </a:cxnLst>
                  <a:rect l="0" t="0" r="r" b="b"/>
                  <a:pathLst>
                    <a:path w="266" h="137">
                      <a:moveTo>
                        <a:pt x="251" y="96"/>
                      </a:moveTo>
                      <a:cubicBezTo>
                        <a:pt x="259" y="99"/>
                        <a:pt x="265" y="110"/>
                        <a:pt x="262" y="122"/>
                      </a:cubicBezTo>
                      <a:cubicBezTo>
                        <a:pt x="259" y="130"/>
                        <a:pt x="248" y="136"/>
                        <a:pt x="237" y="133"/>
                      </a:cubicBezTo>
                      <a:lnTo>
                        <a:pt x="14" y="40"/>
                      </a:lnTo>
                      <a:cubicBezTo>
                        <a:pt x="5" y="37"/>
                        <a:pt x="0" y="26"/>
                        <a:pt x="2" y="14"/>
                      </a:cubicBezTo>
                      <a:cubicBezTo>
                        <a:pt x="8" y="6"/>
                        <a:pt x="19" y="0"/>
                        <a:pt x="28" y="3"/>
                      </a:cubicBezTo>
                      <a:lnTo>
                        <a:pt x="251" y="96"/>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01" name="Freeform 66">
                  <a:extLst>
                    <a:ext uri="{FF2B5EF4-FFF2-40B4-BE49-F238E27FC236}">
                      <a16:creationId xmlns:a16="http://schemas.microsoft.com/office/drawing/2014/main" id="{E31782CA-443D-41F4-8265-1E27E95995DA}"/>
                    </a:ext>
                  </a:extLst>
                </p:cNvPr>
                <p:cNvSpPr>
                  <a:spLocks noChangeArrowheads="1"/>
                </p:cNvSpPr>
                <p:nvPr/>
              </p:nvSpPr>
              <p:spPr bwMode="auto">
                <a:xfrm>
                  <a:off x="3300413" y="5783263"/>
                  <a:ext cx="84137" cy="41275"/>
                </a:xfrm>
                <a:custGeom>
                  <a:avLst/>
                  <a:gdLst>
                    <a:gd name="T0" fmla="*/ 229 w 234"/>
                    <a:gd name="T1" fmla="*/ 104 h 115"/>
                    <a:gd name="T2" fmla="*/ 224 w 234"/>
                    <a:gd name="T3" fmla="*/ 114 h 115"/>
                    <a:gd name="T4" fmla="*/ 0 w 234"/>
                    <a:gd name="T5" fmla="*/ 21 h 115"/>
                    <a:gd name="T6" fmla="*/ 9 w 234"/>
                    <a:gd name="T7" fmla="*/ 0 h 115"/>
                    <a:gd name="T8" fmla="*/ 233 w 234"/>
                    <a:gd name="T9" fmla="*/ 94 h 115"/>
                    <a:gd name="T10" fmla="*/ 229 w 234"/>
                    <a:gd name="T11" fmla="*/ 104 h 115"/>
                  </a:gdLst>
                  <a:ahLst/>
                  <a:cxnLst>
                    <a:cxn ang="0">
                      <a:pos x="T0" y="T1"/>
                    </a:cxn>
                    <a:cxn ang="0">
                      <a:pos x="T2" y="T3"/>
                    </a:cxn>
                    <a:cxn ang="0">
                      <a:pos x="T4" y="T5"/>
                    </a:cxn>
                    <a:cxn ang="0">
                      <a:pos x="T6" y="T7"/>
                    </a:cxn>
                    <a:cxn ang="0">
                      <a:pos x="T8" y="T9"/>
                    </a:cxn>
                    <a:cxn ang="0">
                      <a:pos x="T10" y="T11"/>
                    </a:cxn>
                  </a:cxnLst>
                  <a:rect l="0" t="0" r="r" b="b"/>
                  <a:pathLst>
                    <a:path w="234" h="115">
                      <a:moveTo>
                        <a:pt x="229" y="104"/>
                      </a:moveTo>
                      <a:lnTo>
                        <a:pt x="224" y="114"/>
                      </a:lnTo>
                      <a:lnTo>
                        <a:pt x="0" y="21"/>
                      </a:lnTo>
                      <a:lnTo>
                        <a:pt x="9" y="0"/>
                      </a:lnTo>
                      <a:lnTo>
                        <a:pt x="233" y="94"/>
                      </a:lnTo>
                      <a:lnTo>
                        <a:pt x="229" y="104"/>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05" name="Freeform 67">
                  <a:extLst>
                    <a:ext uri="{FF2B5EF4-FFF2-40B4-BE49-F238E27FC236}">
                      <a16:creationId xmlns:a16="http://schemas.microsoft.com/office/drawing/2014/main" id="{CF26616F-272E-4C6A-BA9C-8815178E5B78}"/>
                    </a:ext>
                  </a:extLst>
                </p:cNvPr>
                <p:cNvSpPr>
                  <a:spLocks noChangeArrowheads="1"/>
                </p:cNvSpPr>
                <p:nvPr/>
              </p:nvSpPr>
              <p:spPr bwMode="auto">
                <a:xfrm>
                  <a:off x="3302000" y="5686425"/>
                  <a:ext cx="128588" cy="127000"/>
                </a:xfrm>
                <a:custGeom>
                  <a:avLst/>
                  <a:gdLst>
                    <a:gd name="T0" fmla="*/ 306 w 358"/>
                    <a:gd name="T1" fmla="*/ 229 h 352"/>
                    <a:gd name="T2" fmla="*/ 255 w 358"/>
                    <a:gd name="T3" fmla="*/ 351 h 352"/>
                    <a:gd name="T4" fmla="*/ 0 w 358"/>
                    <a:gd name="T5" fmla="*/ 245 h 352"/>
                    <a:gd name="T6" fmla="*/ 102 w 358"/>
                    <a:gd name="T7" fmla="*/ 0 h 352"/>
                    <a:gd name="T8" fmla="*/ 357 w 358"/>
                    <a:gd name="T9" fmla="*/ 106 h 352"/>
                    <a:gd name="T10" fmla="*/ 306 w 358"/>
                    <a:gd name="T11" fmla="*/ 229 h 352"/>
                  </a:gdLst>
                  <a:ahLst/>
                  <a:cxnLst>
                    <a:cxn ang="0">
                      <a:pos x="T0" y="T1"/>
                    </a:cxn>
                    <a:cxn ang="0">
                      <a:pos x="T2" y="T3"/>
                    </a:cxn>
                    <a:cxn ang="0">
                      <a:pos x="T4" y="T5"/>
                    </a:cxn>
                    <a:cxn ang="0">
                      <a:pos x="T6" y="T7"/>
                    </a:cxn>
                    <a:cxn ang="0">
                      <a:pos x="T8" y="T9"/>
                    </a:cxn>
                    <a:cxn ang="0">
                      <a:pos x="T10" y="T11"/>
                    </a:cxn>
                  </a:cxnLst>
                  <a:rect l="0" t="0" r="r" b="b"/>
                  <a:pathLst>
                    <a:path w="358" h="352">
                      <a:moveTo>
                        <a:pt x="306" y="229"/>
                      </a:moveTo>
                      <a:lnTo>
                        <a:pt x="255" y="351"/>
                      </a:lnTo>
                      <a:lnTo>
                        <a:pt x="0" y="245"/>
                      </a:lnTo>
                      <a:lnTo>
                        <a:pt x="102" y="0"/>
                      </a:lnTo>
                      <a:lnTo>
                        <a:pt x="357" y="106"/>
                      </a:lnTo>
                      <a:lnTo>
                        <a:pt x="306" y="229"/>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07" name="Freeform 68">
                  <a:extLst>
                    <a:ext uri="{FF2B5EF4-FFF2-40B4-BE49-F238E27FC236}">
                      <a16:creationId xmlns:a16="http://schemas.microsoft.com/office/drawing/2014/main" id="{BC75A318-481D-4A02-A008-AFDB5C30C346}"/>
                    </a:ext>
                  </a:extLst>
                </p:cNvPr>
                <p:cNvSpPr>
                  <a:spLocks noChangeArrowheads="1"/>
                </p:cNvSpPr>
                <p:nvPr/>
              </p:nvSpPr>
              <p:spPr bwMode="auto">
                <a:xfrm>
                  <a:off x="3579813" y="5821363"/>
                  <a:ext cx="33337" cy="39687"/>
                </a:xfrm>
                <a:custGeom>
                  <a:avLst/>
                  <a:gdLst>
                    <a:gd name="T0" fmla="*/ 36 w 94"/>
                    <a:gd name="T1" fmla="*/ 0 h 111"/>
                    <a:gd name="T2" fmla="*/ 0 w 94"/>
                    <a:gd name="T3" fmla="*/ 88 h 111"/>
                    <a:gd name="T4" fmla="*/ 17 w 94"/>
                    <a:gd name="T5" fmla="*/ 99 h 111"/>
                    <a:gd name="T6" fmla="*/ 84 w 94"/>
                    <a:gd name="T7" fmla="*/ 71 h 111"/>
                    <a:gd name="T8" fmla="*/ 56 w 94"/>
                    <a:gd name="T9" fmla="*/ 3 h 111"/>
                    <a:gd name="T10" fmla="*/ 36 w 94"/>
                    <a:gd name="T11" fmla="*/ 0 h 111"/>
                  </a:gdLst>
                  <a:ahLst/>
                  <a:cxnLst>
                    <a:cxn ang="0">
                      <a:pos x="T0" y="T1"/>
                    </a:cxn>
                    <a:cxn ang="0">
                      <a:pos x="T2" y="T3"/>
                    </a:cxn>
                    <a:cxn ang="0">
                      <a:pos x="T4" y="T5"/>
                    </a:cxn>
                    <a:cxn ang="0">
                      <a:pos x="T6" y="T7"/>
                    </a:cxn>
                    <a:cxn ang="0">
                      <a:pos x="T8" y="T9"/>
                    </a:cxn>
                    <a:cxn ang="0">
                      <a:pos x="T10" y="T11"/>
                    </a:cxn>
                  </a:cxnLst>
                  <a:rect l="0" t="0" r="r" b="b"/>
                  <a:pathLst>
                    <a:path w="94" h="111">
                      <a:moveTo>
                        <a:pt x="36" y="0"/>
                      </a:moveTo>
                      <a:lnTo>
                        <a:pt x="0" y="88"/>
                      </a:lnTo>
                      <a:cubicBezTo>
                        <a:pt x="5" y="93"/>
                        <a:pt x="11" y="96"/>
                        <a:pt x="17" y="99"/>
                      </a:cubicBezTo>
                      <a:cubicBezTo>
                        <a:pt x="42" y="110"/>
                        <a:pt x="73" y="99"/>
                        <a:pt x="84" y="71"/>
                      </a:cubicBezTo>
                      <a:cubicBezTo>
                        <a:pt x="93" y="42"/>
                        <a:pt x="81" y="14"/>
                        <a:pt x="56" y="3"/>
                      </a:cubicBezTo>
                      <a:cubicBezTo>
                        <a:pt x="50" y="0"/>
                        <a:pt x="42" y="0"/>
                        <a:pt x="36" y="0"/>
                      </a:cubicBez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08" name="Freeform 69">
                  <a:extLst>
                    <a:ext uri="{FF2B5EF4-FFF2-40B4-BE49-F238E27FC236}">
                      <a16:creationId xmlns:a16="http://schemas.microsoft.com/office/drawing/2014/main" id="{F9272086-0DFA-4083-8919-0147ABEFD75E}"/>
                    </a:ext>
                  </a:extLst>
                </p:cNvPr>
                <p:cNvSpPr>
                  <a:spLocks noChangeArrowheads="1"/>
                </p:cNvSpPr>
                <p:nvPr/>
              </p:nvSpPr>
              <p:spPr bwMode="auto">
                <a:xfrm>
                  <a:off x="3219450" y="5876925"/>
                  <a:ext cx="233363" cy="52388"/>
                </a:xfrm>
                <a:custGeom>
                  <a:avLst/>
                  <a:gdLst>
                    <a:gd name="T0" fmla="*/ 649 w 650"/>
                    <a:gd name="T1" fmla="*/ 48 h 145"/>
                    <a:gd name="T2" fmla="*/ 324 w 650"/>
                    <a:gd name="T3" fmla="*/ 0 h 145"/>
                    <a:gd name="T4" fmla="*/ 0 w 650"/>
                    <a:gd name="T5" fmla="*/ 48 h 145"/>
                    <a:gd name="T6" fmla="*/ 0 w 650"/>
                    <a:gd name="T7" fmla="*/ 96 h 145"/>
                    <a:gd name="T8" fmla="*/ 0 w 650"/>
                    <a:gd name="T9" fmla="*/ 96 h 145"/>
                    <a:gd name="T10" fmla="*/ 0 w 650"/>
                    <a:gd name="T11" fmla="*/ 96 h 145"/>
                    <a:gd name="T12" fmla="*/ 324 w 650"/>
                    <a:gd name="T13" fmla="*/ 144 h 145"/>
                    <a:gd name="T14" fmla="*/ 649 w 650"/>
                    <a:gd name="T15" fmla="*/ 96 h 145"/>
                    <a:gd name="T16" fmla="*/ 649 w 650"/>
                    <a:gd name="T17" fmla="*/ 96 h 145"/>
                    <a:gd name="T18" fmla="*/ 649 w 650"/>
                    <a:gd name="T19" fmla="*/ 96 h 145"/>
                    <a:gd name="T20" fmla="*/ 649 w 650"/>
                    <a:gd name="T21" fmla="*/ 48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50" h="145">
                      <a:moveTo>
                        <a:pt x="649" y="48"/>
                      </a:moveTo>
                      <a:cubicBezTo>
                        <a:pt x="649" y="20"/>
                        <a:pt x="502" y="0"/>
                        <a:pt x="324" y="0"/>
                      </a:cubicBezTo>
                      <a:cubicBezTo>
                        <a:pt x="144" y="0"/>
                        <a:pt x="0" y="23"/>
                        <a:pt x="0" y="48"/>
                      </a:cubicBezTo>
                      <a:lnTo>
                        <a:pt x="0" y="96"/>
                      </a:lnTo>
                      <a:lnTo>
                        <a:pt x="0" y="96"/>
                      </a:lnTo>
                      <a:lnTo>
                        <a:pt x="0" y="96"/>
                      </a:lnTo>
                      <a:cubicBezTo>
                        <a:pt x="0" y="125"/>
                        <a:pt x="146" y="144"/>
                        <a:pt x="324" y="144"/>
                      </a:cubicBezTo>
                      <a:cubicBezTo>
                        <a:pt x="505" y="144"/>
                        <a:pt x="649" y="122"/>
                        <a:pt x="649" y="96"/>
                      </a:cubicBezTo>
                      <a:lnTo>
                        <a:pt x="649" y="96"/>
                      </a:lnTo>
                      <a:lnTo>
                        <a:pt x="649" y="96"/>
                      </a:lnTo>
                      <a:lnTo>
                        <a:pt x="649" y="48"/>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17" name="Freeform 200">
                  <a:extLst>
                    <a:ext uri="{FF2B5EF4-FFF2-40B4-BE49-F238E27FC236}">
                      <a16:creationId xmlns:a16="http://schemas.microsoft.com/office/drawing/2014/main" id="{475F8A24-A3B4-4858-9830-B98FEEDDFC00}"/>
                    </a:ext>
                  </a:extLst>
                </p:cNvPr>
                <p:cNvSpPr>
                  <a:spLocks noChangeArrowheads="1"/>
                </p:cNvSpPr>
                <p:nvPr/>
              </p:nvSpPr>
              <p:spPr bwMode="auto">
                <a:xfrm>
                  <a:off x="3417888" y="5757863"/>
                  <a:ext cx="166687" cy="88900"/>
                </a:xfrm>
                <a:custGeom>
                  <a:avLst/>
                  <a:gdLst>
                    <a:gd name="T0" fmla="*/ 451 w 465"/>
                    <a:gd name="T1" fmla="*/ 214 h 246"/>
                    <a:gd name="T2" fmla="*/ 438 w 465"/>
                    <a:gd name="T3" fmla="*/ 245 h 246"/>
                    <a:gd name="T4" fmla="*/ 0 w 465"/>
                    <a:gd name="T5" fmla="*/ 62 h 246"/>
                    <a:gd name="T6" fmla="*/ 26 w 465"/>
                    <a:gd name="T7" fmla="*/ 0 h 246"/>
                    <a:gd name="T8" fmla="*/ 464 w 465"/>
                    <a:gd name="T9" fmla="*/ 183 h 246"/>
                    <a:gd name="T10" fmla="*/ 451 w 465"/>
                    <a:gd name="T11" fmla="*/ 214 h 246"/>
                  </a:gdLst>
                  <a:ahLst/>
                  <a:cxnLst>
                    <a:cxn ang="0">
                      <a:pos x="T0" y="T1"/>
                    </a:cxn>
                    <a:cxn ang="0">
                      <a:pos x="T2" y="T3"/>
                    </a:cxn>
                    <a:cxn ang="0">
                      <a:pos x="T4" y="T5"/>
                    </a:cxn>
                    <a:cxn ang="0">
                      <a:pos x="T6" y="T7"/>
                    </a:cxn>
                    <a:cxn ang="0">
                      <a:pos x="T8" y="T9"/>
                    </a:cxn>
                    <a:cxn ang="0">
                      <a:pos x="T10" y="T11"/>
                    </a:cxn>
                  </a:cxnLst>
                  <a:rect l="0" t="0" r="r" b="b"/>
                  <a:pathLst>
                    <a:path w="465" h="246">
                      <a:moveTo>
                        <a:pt x="451" y="214"/>
                      </a:moveTo>
                      <a:lnTo>
                        <a:pt x="438" y="245"/>
                      </a:lnTo>
                      <a:lnTo>
                        <a:pt x="0" y="62"/>
                      </a:lnTo>
                      <a:lnTo>
                        <a:pt x="26" y="0"/>
                      </a:lnTo>
                      <a:lnTo>
                        <a:pt x="464" y="183"/>
                      </a:lnTo>
                      <a:lnTo>
                        <a:pt x="451" y="214"/>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18" name="Freeform 201">
                  <a:extLst>
                    <a:ext uri="{FF2B5EF4-FFF2-40B4-BE49-F238E27FC236}">
                      <a16:creationId xmlns:a16="http://schemas.microsoft.com/office/drawing/2014/main" id="{524F7B17-B5DE-42F7-A71D-76088B75D150}"/>
                    </a:ext>
                  </a:extLst>
                </p:cNvPr>
                <p:cNvSpPr>
                  <a:spLocks noChangeArrowheads="1"/>
                </p:cNvSpPr>
                <p:nvPr/>
              </p:nvSpPr>
              <p:spPr bwMode="auto">
                <a:xfrm>
                  <a:off x="3348038" y="5653088"/>
                  <a:ext cx="95250" cy="49212"/>
                </a:xfrm>
                <a:custGeom>
                  <a:avLst/>
                  <a:gdLst>
                    <a:gd name="T0" fmla="*/ 14 w 266"/>
                    <a:gd name="T1" fmla="*/ 39 h 136"/>
                    <a:gd name="T2" fmla="*/ 3 w 266"/>
                    <a:gd name="T3" fmla="*/ 14 h 136"/>
                    <a:gd name="T4" fmla="*/ 28 w 266"/>
                    <a:gd name="T5" fmla="*/ 2 h 136"/>
                    <a:gd name="T6" fmla="*/ 251 w 266"/>
                    <a:gd name="T7" fmla="*/ 96 h 136"/>
                    <a:gd name="T8" fmla="*/ 262 w 266"/>
                    <a:gd name="T9" fmla="*/ 121 h 136"/>
                    <a:gd name="T10" fmla="*/ 237 w 266"/>
                    <a:gd name="T11" fmla="*/ 132 h 136"/>
                    <a:gd name="T12" fmla="*/ 14 w 266"/>
                    <a:gd name="T13" fmla="*/ 39 h 136"/>
                  </a:gdLst>
                  <a:ahLst/>
                  <a:cxnLst>
                    <a:cxn ang="0">
                      <a:pos x="T0" y="T1"/>
                    </a:cxn>
                    <a:cxn ang="0">
                      <a:pos x="T2" y="T3"/>
                    </a:cxn>
                    <a:cxn ang="0">
                      <a:pos x="T4" y="T5"/>
                    </a:cxn>
                    <a:cxn ang="0">
                      <a:pos x="T6" y="T7"/>
                    </a:cxn>
                    <a:cxn ang="0">
                      <a:pos x="T8" y="T9"/>
                    </a:cxn>
                    <a:cxn ang="0">
                      <a:pos x="T10" y="T11"/>
                    </a:cxn>
                    <a:cxn ang="0">
                      <a:pos x="T12" y="T13"/>
                    </a:cxn>
                  </a:cxnLst>
                  <a:rect l="0" t="0" r="r" b="b"/>
                  <a:pathLst>
                    <a:path w="266" h="136">
                      <a:moveTo>
                        <a:pt x="14" y="39"/>
                      </a:moveTo>
                      <a:cubicBezTo>
                        <a:pt x="6" y="36"/>
                        <a:pt x="0" y="25"/>
                        <a:pt x="3" y="14"/>
                      </a:cubicBezTo>
                      <a:cubicBezTo>
                        <a:pt x="6" y="5"/>
                        <a:pt x="17" y="0"/>
                        <a:pt x="28" y="2"/>
                      </a:cubicBezTo>
                      <a:lnTo>
                        <a:pt x="251" y="96"/>
                      </a:lnTo>
                      <a:cubicBezTo>
                        <a:pt x="260" y="98"/>
                        <a:pt x="265" y="110"/>
                        <a:pt x="262" y="121"/>
                      </a:cubicBezTo>
                      <a:cubicBezTo>
                        <a:pt x="257" y="132"/>
                        <a:pt x="246" y="135"/>
                        <a:pt x="237" y="132"/>
                      </a:cubicBezTo>
                      <a:lnTo>
                        <a:pt x="14" y="39"/>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19" name="Freeform 202">
                  <a:extLst>
                    <a:ext uri="{FF2B5EF4-FFF2-40B4-BE49-F238E27FC236}">
                      <a16:creationId xmlns:a16="http://schemas.microsoft.com/office/drawing/2014/main" id="{9341E682-16F8-4066-B8D9-2C45F5A73111}"/>
                    </a:ext>
                  </a:extLst>
                </p:cNvPr>
                <p:cNvSpPr>
                  <a:spLocks noChangeArrowheads="1"/>
                </p:cNvSpPr>
                <p:nvPr/>
              </p:nvSpPr>
              <p:spPr bwMode="auto">
                <a:xfrm>
                  <a:off x="3348038" y="5675313"/>
                  <a:ext cx="84137" cy="41275"/>
                </a:xfrm>
                <a:custGeom>
                  <a:avLst/>
                  <a:gdLst>
                    <a:gd name="T0" fmla="*/ 229 w 234"/>
                    <a:gd name="T1" fmla="*/ 104 h 115"/>
                    <a:gd name="T2" fmla="*/ 224 w 234"/>
                    <a:gd name="T3" fmla="*/ 114 h 115"/>
                    <a:gd name="T4" fmla="*/ 0 w 234"/>
                    <a:gd name="T5" fmla="*/ 21 h 115"/>
                    <a:gd name="T6" fmla="*/ 9 w 234"/>
                    <a:gd name="T7" fmla="*/ 0 h 115"/>
                    <a:gd name="T8" fmla="*/ 233 w 234"/>
                    <a:gd name="T9" fmla="*/ 93 h 115"/>
                    <a:gd name="T10" fmla="*/ 229 w 234"/>
                    <a:gd name="T11" fmla="*/ 104 h 115"/>
                  </a:gdLst>
                  <a:ahLst/>
                  <a:cxnLst>
                    <a:cxn ang="0">
                      <a:pos x="T0" y="T1"/>
                    </a:cxn>
                    <a:cxn ang="0">
                      <a:pos x="T2" y="T3"/>
                    </a:cxn>
                    <a:cxn ang="0">
                      <a:pos x="T4" y="T5"/>
                    </a:cxn>
                    <a:cxn ang="0">
                      <a:pos x="T6" y="T7"/>
                    </a:cxn>
                    <a:cxn ang="0">
                      <a:pos x="T8" y="T9"/>
                    </a:cxn>
                    <a:cxn ang="0">
                      <a:pos x="T10" y="T11"/>
                    </a:cxn>
                  </a:cxnLst>
                  <a:rect l="0" t="0" r="r" b="b"/>
                  <a:pathLst>
                    <a:path w="234" h="115">
                      <a:moveTo>
                        <a:pt x="229" y="104"/>
                      </a:moveTo>
                      <a:lnTo>
                        <a:pt x="224" y="114"/>
                      </a:lnTo>
                      <a:lnTo>
                        <a:pt x="0" y="21"/>
                      </a:lnTo>
                      <a:lnTo>
                        <a:pt x="9" y="0"/>
                      </a:lnTo>
                      <a:lnTo>
                        <a:pt x="233" y="93"/>
                      </a:lnTo>
                      <a:lnTo>
                        <a:pt x="229" y="104"/>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24" name="Freeform 203">
                  <a:extLst>
                    <a:ext uri="{FF2B5EF4-FFF2-40B4-BE49-F238E27FC236}">
                      <a16:creationId xmlns:a16="http://schemas.microsoft.com/office/drawing/2014/main" id="{0FF19963-ABE0-4F1D-BE96-2197C8D4C505}"/>
                    </a:ext>
                  </a:extLst>
                </p:cNvPr>
                <p:cNvSpPr>
                  <a:spLocks noChangeArrowheads="1"/>
                </p:cNvSpPr>
                <p:nvPr/>
              </p:nvSpPr>
              <p:spPr bwMode="auto">
                <a:xfrm>
                  <a:off x="3289300" y="5797550"/>
                  <a:ext cx="95250" cy="49213"/>
                </a:xfrm>
                <a:custGeom>
                  <a:avLst/>
                  <a:gdLst>
                    <a:gd name="T0" fmla="*/ 251 w 266"/>
                    <a:gd name="T1" fmla="*/ 96 h 137"/>
                    <a:gd name="T2" fmla="*/ 262 w 266"/>
                    <a:gd name="T3" fmla="*/ 122 h 137"/>
                    <a:gd name="T4" fmla="*/ 237 w 266"/>
                    <a:gd name="T5" fmla="*/ 133 h 137"/>
                    <a:gd name="T6" fmla="*/ 14 w 266"/>
                    <a:gd name="T7" fmla="*/ 40 h 137"/>
                    <a:gd name="T8" fmla="*/ 2 w 266"/>
                    <a:gd name="T9" fmla="*/ 14 h 137"/>
                    <a:gd name="T10" fmla="*/ 28 w 266"/>
                    <a:gd name="T11" fmla="*/ 3 h 137"/>
                    <a:gd name="T12" fmla="*/ 251 w 266"/>
                    <a:gd name="T13" fmla="*/ 96 h 137"/>
                  </a:gdLst>
                  <a:ahLst/>
                  <a:cxnLst>
                    <a:cxn ang="0">
                      <a:pos x="T0" y="T1"/>
                    </a:cxn>
                    <a:cxn ang="0">
                      <a:pos x="T2" y="T3"/>
                    </a:cxn>
                    <a:cxn ang="0">
                      <a:pos x="T4" y="T5"/>
                    </a:cxn>
                    <a:cxn ang="0">
                      <a:pos x="T6" y="T7"/>
                    </a:cxn>
                    <a:cxn ang="0">
                      <a:pos x="T8" y="T9"/>
                    </a:cxn>
                    <a:cxn ang="0">
                      <a:pos x="T10" y="T11"/>
                    </a:cxn>
                    <a:cxn ang="0">
                      <a:pos x="T12" y="T13"/>
                    </a:cxn>
                  </a:cxnLst>
                  <a:rect l="0" t="0" r="r" b="b"/>
                  <a:pathLst>
                    <a:path w="266" h="137">
                      <a:moveTo>
                        <a:pt x="251" y="96"/>
                      </a:moveTo>
                      <a:cubicBezTo>
                        <a:pt x="259" y="99"/>
                        <a:pt x="265" y="110"/>
                        <a:pt x="262" y="122"/>
                      </a:cubicBezTo>
                      <a:cubicBezTo>
                        <a:pt x="259" y="130"/>
                        <a:pt x="248" y="136"/>
                        <a:pt x="237" y="133"/>
                      </a:cubicBezTo>
                      <a:lnTo>
                        <a:pt x="14" y="40"/>
                      </a:lnTo>
                      <a:cubicBezTo>
                        <a:pt x="5" y="37"/>
                        <a:pt x="0" y="26"/>
                        <a:pt x="2" y="14"/>
                      </a:cubicBezTo>
                      <a:cubicBezTo>
                        <a:pt x="8" y="6"/>
                        <a:pt x="19" y="0"/>
                        <a:pt x="28" y="3"/>
                      </a:cubicBezTo>
                      <a:lnTo>
                        <a:pt x="251" y="96"/>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25" name="Freeform 204">
                  <a:extLst>
                    <a:ext uri="{FF2B5EF4-FFF2-40B4-BE49-F238E27FC236}">
                      <a16:creationId xmlns:a16="http://schemas.microsoft.com/office/drawing/2014/main" id="{C321A23F-D669-4613-B0EF-483A55A34666}"/>
                    </a:ext>
                  </a:extLst>
                </p:cNvPr>
                <p:cNvSpPr>
                  <a:spLocks noChangeArrowheads="1"/>
                </p:cNvSpPr>
                <p:nvPr/>
              </p:nvSpPr>
              <p:spPr bwMode="auto">
                <a:xfrm>
                  <a:off x="3300413" y="5783263"/>
                  <a:ext cx="84137" cy="41275"/>
                </a:xfrm>
                <a:custGeom>
                  <a:avLst/>
                  <a:gdLst>
                    <a:gd name="T0" fmla="*/ 229 w 234"/>
                    <a:gd name="T1" fmla="*/ 104 h 115"/>
                    <a:gd name="T2" fmla="*/ 224 w 234"/>
                    <a:gd name="T3" fmla="*/ 114 h 115"/>
                    <a:gd name="T4" fmla="*/ 0 w 234"/>
                    <a:gd name="T5" fmla="*/ 21 h 115"/>
                    <a:gd name="T6" fmla="*/ 9 w 234"/>
                    <a:gd name="T7" fmla="*/ 0 h 115"/>
                    <a:gd name="T8" fmla="*/ 233 w 234"/>
                    <a:gd name="T9" fmla="*/ 94 h 115"/>
                    <a:gd name="T10" fmla="*/ 229 w 234"/>
                    <a:gd name="T11" fmla="*/ 104 h 115"/>
                  </a:gdLst>
                  <a:ahLst/>
                  <a:cxnLst>
                    <a:cxn ang="0">
                      <a:pos x="T0" y="T1"/>
                    </a:cxn>
                    <a:cxn ang="0">
                      <a:pos x="T2" y="T3"/>
                    </a:cxn>
                    <a:cxn ang="0">
                      <a:pos x="T4" y="T5"/>
                    </a:cxn>
                    <a:cxn ang="0">
                      <a:pos x="T6" y="T7"/>
                    </a:cxn>
                    <a:cxn ang="0">
                      <a:pos x="T8" y="T9"/>
                    </a:cxn>
                    <a:cxn ang="0">
                      <a:pos x="T10" y="T11"/>
                    </a:cxn>
                  </a:cxnLst>
                  <a:rect l="0" t="0" r="r" b="b"/>
                  <a:pathLst>
                    <a:path w="234" h="115">
                      <a:moveTo>
                        <a:pt x="229" y="104"/>
                      </a:moveTo>
                      <a:lnTo>
                        <a:pt x="224" y="114"/>
                      </a:lnTo>
                      <a:lnTo>
                        <a:pt x="0" y="21"/>
                      </a:lnTo>
                      <a:lnTo>
                        <a:pt x="9" y="0"/>
                      </a:lnTo>
                      <a:lnTo>
                        <a:pt x="233" y="94"/>
                      </a:lnTo>
                      <a:lnTo>
                        <a:pt x="229" y="104"/>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26" name="Freeform 205">
                  <a:extLst>
                    <a:ext uri="{FF2B5EF4-FFF2-40B4-BE49-F238E27FC236}">
                      <a16:creationId xmlns:a16="http://schemas.microsoft.com/office/drawing/2014/main" id="{A02B79DB-F9D8-4EFE-90C3-103AA8642141}"/>
                    </a:ext>
                  </a:extLst>
                </p:cNvPr>
                <p:cNvSpPr>
                  <a:spLocks noChangeArrowheads="1"/>
                </p:cNvSpPr>
                <p:nvPr/>
              </p:nvSpPr>
              <p:spPr bwMode="auto">
                <a:xfrm>
                  <a:off x="3302000" y="5686425"/>
                  <a:ext cx="128588" cy="127000"/>
                </a:xfrm>
                <a:custGeom>
                  <a:avLst/>
                  <a:gdLst>
                    <a:gd name="T0" fmla="*/ 306 w 358"/>
                    <a:gd name="T1" fmla="*/ 229 h 352"/>
                    <a:gd name="T2" fmla="*/ 255 w 358"/>
                    <a:gd name="T3" fmla="*/ 351 h 352"/>
                    <a:gd name="T4" fmla="*/ 0 w 358"/>
                    <a:gd name="T5" fmla="*/ 245 h 352"/>
                    <a:gd name="T6" fmla="*/ 102 w 358"/>
                    <a:gd name="T7" fmla="*/ 0 h 352"/>
                    <a:gd name="T8" fmla="*/ 357 w 358"/>
                    <a:gd name="T9" fmla="*/ 106 h 352"/>
                    <a:gd name="T10" fmla="*/ 306 w 358"/>
                    <a:gd name="T11" fmla="*/ 229 h 352"/>
                  </a:gdLst>
                  <a:ahLst/>
                  <a:cxnLst>
                    <a:cxn ang="0">
                      <a:pos x="T0" y="T1"/>
                    </a:cxn>
                    <a:cxn ang="0">
                      <a:pos x="T2" y="T3"/>
                    </a:cxn>
                    <a:cxn ang="0">
                      <a:pos x="T4" y="T5"/>
                    </a:cxn>
                    <a:cxn ang="0">
                      <a:pos x="T6" y="T7"/>
                    </a:cxn>
                    <a:cxn ang="0">
                      <a:pos x="T8" y="T9"/>
                    </a:cxn>
                    <a:cxn ang="0">
                      <a:pos x="T10" y="T11"/>
                    </a:cxn>
                  </a:cxnLst>
                  <a:rect l="0" t="0" r="r" b="b"/>
                  <a:pathLst>
                    <a:path w="358" h="352">
                      <a:moveTo>
                        <a:pt x="306" y="229"/>
                      </a:moveTo>
                      <a:lnTo>
                        <a:pt x="255" y="351"/>
                      </a:lnTo>
                      <a:lnTo>
                        <a:pt x="0" y="245"/>
                      </a:lnTo>
                      <a:lnTo>
                        <a:pt x="102" y="0"/>
                      </a:lnTo>
                      <a:lnTo>
                        <a:pt x="357" y="106"/>
                      </a:lnTo>
                      <a:lnTo>
                        <a:pt x="306" y="229"/>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27" name="Freeform 206">
                  <a:extLst>
                    <a:ext uri="{FF2B5EF4-FFF2-40B4-BE49-F238E27FC236}">
                      <a16:creationId xmlns:a16="http://schemas.microsoft.com/office/drawing/2014/main" id="{38CC3E91-BE2B-4D5D-90D2-AF86FEC9011B}"/>
                    </a:ext>
                  </a:extLst>
                </p:cNvPr>
                <p:cNvSpPr>
                  <a:spLocks noChangeArrowheads="1"/>
                </p:cNvSpPr>
                <p:nvPr/>
              </p:nvSpPr>
              <p:spPr bwMode="auto">
                <a:xfrm>
                  <a:off x="3579813" y="5821363"/>
                  <a:ext cx="33337" cy="39687"/>
                </a:xfrm>
                <a:custGeom>
                  <a:avLst/>
                  <a:gdLst>
                    <a:gd name="T0" fmla="*/ 36 w 94"/>
                    <a:gd name="T1" fmla="*/ 0 h 111"/>
                    <a:gd name="T2" fmla="*/ 0 w 94"/>
                    <a:gd name="T3" fmla="*/ 88 h 111"/>
                    <a:gd name="T4" fmla="*/ 17 w 94"/>
                    <a:gd name="T5" fmla="*/ 99 h 111"/>
                    <a:gd name="T6" fmla="*/ 84 w 94"/>
                    <a:gd name="T7" fmla="*/ 71 h 111"/>
                    <a:gd name="T8" fmla="*/ 56 w 94"/>
                    <a:gd name="T9" fmla="*/ 3 h 111"/>
                    <a:gd name="T10" fmla="*/ 36 w 94"/>
                    <a:gd name="T11" fmla="*/ 0 h 111"/>
                  </a:gdLst>
                  <a:ahLst/>
                  <a:cxnLst>
                    <a:cxn ang="0">
                      <a:pos x="T0" y="T1"/>
                    </a:cxn>
                    <a:cxn ang="0">
                      <a:pos x="T2" y="T3"/>
                    </a:cxn>
                    <a:cxn ang="0">
                      <a:pos x="T4" y="T5"/>
                    </a:cxn>
                    <a:cxn ang="0">
                      <a:pos x="T6" y="T7"/>
                    </a:cxn>
                    <a:cxn ang="0">
                      <a:pos x="T8" y="T9"/>
                    </a:cxn>
                    <a:cxn ang="0">
                      <a:pos x="T10" y="T11"/>
                    </a:cxn>
                  </a:cxnLst>
                  <a:rect l="0" t="0" r="r" b="b"/>
                  <a:pathLst>
                    <a:path w="94" h="111">
                      <a:moveTo>
                        <a:pt x="36" y="0"/>
                      </a:moveTo>
                      <a:lnTo>
                        <a:pt x="0" y="88"/>
                      </a:lnTo>
                      <a:cubicBezTo>
                        <a:pt x="5" y="93"/>
                        <a:pt x="11" y="96"/>
                        <a:pt x="17" y="99"/>
                      </a:cubicBezTo>
                      <a:cubicBezTo>
                        <a:pt x="42" y="110"/>
                        <a:pt x="73" y="99"/>
                        <a:pt x="84" y="71"/>
                      </a:cubicBezTo>
                      <a:cubicBezTo>
                        <a:pt x="93" y="42"/>
                        <a:pt x="81" y="14"/>
                        <a:pt x="56" y="3"/>
                      </a:cubicBezTo>
                      <a:cubicBezTo>
                        <a:pt x="50" y="0"/>
                        <a:pt x="42" y="0"/>
                        <a:pt x="36" y="0"/>
                      </a:cubicBez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28" name="Freeform 207">
                  <a:extLst>
                    <a:ext uri="{FF2B5EF4-FFF2-40B4-BE49-F238E27FC236}">
                      <a16:creationId xmlns:a16="http://schemas.microsoft.com/office/drawing/2014/main" id="{4B8CE166-60E0-4BC2-9CAD-7D3EC775277E}"/>
                    </a:ext>
                  </a:extLst>
                </p:cNvPr>
                <p:cNvSpPr>
                  <a:spLocks noChangeArrowheads="1"/>
                </p:cNvSpPr>
                <p:nvPr/>
              </p:nvSpPr>
              <p:spPr bwMode="auto">
                <a:xfrm>
                  <a:off x="3219450" y="5876925"/>
                  <a:ext cx="233363" cy="52388"/>
                </a:xfrm>
                <a:custGeom>
                  <a:avLst/>
                  <a:gdLst>
                    <a:gd name="T0" fmla="*/ 649 w 650"/>
                    <a:gd name="T1" fmla="*/ 48 h 145"/>
                    <a:gd name="T2" fmla="*/ 324 w 650"/>
                    <a:gd name="T3" fmla="*/ 0 h 145"/>
                    <a:gd name="T4" fmla="*/ 0 w 650"/>
                    <a:gd name="T5" fmla="*/ 48 h 145"/>
                    <a:gd name="T6" fmla="*/ 0 w 650"/>
                    <a:gd name="T7" fmla="*/ 96 h 145"/>
                    <a:gd name="T8" fmla="*/ 0 w 650"/>
                    <a:gd name="T9" fmla="*/ 96 h 145"/>
                    <a:gd name="T10" fmla="*/ 0 w 650"/>
                    <a:gd name="T11" fmla="*/ 96 h 145"/>
                    <a:gd name="T12" fmla="*/ 324 w 650"/>
                    <a:gd name="T13" fmla="*/ 144 h 145"/>
                    <a:gd name="T14" fmla="*/ 649 w 650"/>
                    <a:gd name="T15" fmla="*/ 96 h 145"/>
                    <a:gd name="T16" fmla="*/ 649 w 650"/>
                    <a:gd name="T17" fmla="*/ 96 h 145"/>
                    <a:gd name="T18" fmla="*/ 649 w 650"/>
                    <a:gd name="T19" fmla="*/ 96 h 145"/>
                    <a:gd name="T20" fmla="*/ 649 w 650"/>
                    <a:gd name="T21" fmla="*/ 48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50" h="145">
                      <a:moveTo>
                        <a:pt x="649" y="48"/>
                      </a:moveTo>
                      <a:cubicBezTo>
                        <a:pt x="649" y="20"/>
                        <a:pt x="502" y="0"/>
                        <a:pt x="324" y="0"/>
                      </a:cubicBezTo>
                      <a:cubicBezTo>
                        <a:pt x="144" y="0"/>
                        <a:pt x="0" y="23"/>
                        <a:pt x="0" y="48"/>
                      </a:cubicBezTo>
                      <a:lnTo>
                        <a:pt x="0" y="96"/>
                      </a:lnTo>
                      <a:lnTo>
                        <a:pt x="0" y="96"/>
                      </a:lnTo>
                      <a:lnTo>
                        <a:pt x="0" y="96"/>
                      </a:lnTo>
                      <a:cubicBezTo>
                        <a:pt x="0" y="125"/>
                        <a:pt x="146" y="144"/>
                        <a:pt x="324" y="144"/>
                      </a:cubicBezTo>
                      <a:cubicBezTo>
                        <a:pt x="505" y="144"/>
                        <a:pt x="649" y="122"/>
                        <a:pt x="649" y="96"/>
                      </a:cubicBezTo>
                      <a:lnTo>
                        <a:pt x="649" y="96"/>
                      </a:lnTo>
                      <a:lnTo>
                        <a:pt x="649" y="96"/>
                      </a:lnTo>
                      <a:lnTo>
                        <a:pt x="649" y="48"/>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385" name="Rectangle 384">
                <a:extLst>
                  <a:ext uri="{FF2B5EF4-FFF2-40B4-BE49-F238E27FC236}">
                    <a16:creationId xmlns:a16="http://schemas.microsoft.com/office/drawing/2014/main" id="{C9CCC260-678F-40D6-B762-8C5481645865}"/>
                  </a:ext>
                </a:extLst>
              </p:cNvPr>
              <p:cNvSpPr/>
              <p:nvPr/>
            </p:nvSpPr>
            <p:spPr>
              <a:xfrm>
                <a:off x="4141814" y="4117631"/>
                <a:ext cx="7927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p>
            </p:txBody>
          </p:sp>
        </p:grpSp>
        <p:sp>
          <p:nvSpPr>
            <p:cNvPr id="381" name="Text Box 30">
              <a:extLst>
                <a:ext uri="{FF2B5EF4-FFF2-40B4-BE49-F238E27FC236}">
                  <a16:creationId xmlns:a16="http://schemas.microsoft.com/office/drawing/2014/main" id="{E129CD24-B5E3-4285-9556-F5BCB0A99491}"/>
                </a:ext>
              </a:extLst>
            </p:cNvPr>
            <p:cNvSpPr txBox="1">
              <a:spLocks noChangeArrowheads="1"/>
            </p:cNvSpPr>
            <p:nvPr/>
          </p:nvSpPr>
          <p:spPr bwMode="auto">
            <a:xfrm>
              <a:off x="6049490" y="5916042"/>
              <a:ext cx="381272" cy="123079"/>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solidFill>
                    <a:schemeClr val="bg2">
                      <a:lumMod val="10000"/>
                    </a:schemeClr>
                  </a:solidFill>
                </a:rPr>
                <a:t>Polices</a:t>
              </a:r>
            </a:p>
          </p:txBody>
        </p:sp>
      </p:grpSp>
      <p:grpSp>
        <p:nvGrpSpPr>
          <p:cNvPr id="429" name="Group 428">
            <a:extLst>
              <a:ext uri="{FF2B5EF4-FFF2-40B4-BE49-F238E27FC236}">
                <a16:creationId xmlns:a16="http://schemas.microsoft.com/office/drawing/2014/main" id="{1B5C329A-2187-4D0D-BC16-11A008D1967D}"/>
              </a:ext>
            </a:extLst>
          </p:cNvPr>
          <p:cNvGrpSpPr/>
          <p:nvPr/>
        </p:nvGrpSpPr>
        <p:grpSpPr>
          <a:xfrm>
            <a:off x="9869358" y="2848636"/>
            <a:ext cx="601072" cy="626561"/>
            <a:chOff x="6609905" y="5508747"/>
            <a:chExt cx="601072" cy="626561"/>
          </a:xfrm>
        </p:grpSpPr>
        <p:grpSp>
          <p:nvGrpSpPr>
            <p:cNvPr id="430" name="Group 429">
              <a:extLst>
                <a:ext uri="{FF2B5EF4-FFF2-40B4-BE49-F238E27FC236}">
                  <a16:creationId xmlns:a16="http://schemas.microsoft.com/office/drawing/2014/main" id="{D8BC9976-5E11-4B99-9E7D-22A48FE77F11}"/>
                </a:ext>
              </a:extLst>
            </p:cNvPr>
            <p:cNvGrpSpPr/>
            <p:nvPr/>
          </p:nvGrpSpPr>
          <p:grpSpPr>
            <a:xfrm>
              <a:off x="6616939" y="5508747"/>
              <a:ext cx="552462" cy="477059"/>
              <a:chOff x="2451118" y="4158080"/>
              <a:chExt cx="865570" cy="695710"/>
            </a:xfrm>
          </p:grpSpPr>
          <p:grpSp>
            <p:nvGrpSpPr>
              <p:cNvPr id="432" name="Group 431">
                <a:extLst>
                  <a:ext uri="{FF2B5EF4-FFF2-40B4-BE49-F238E27FC236}">
                    <a16:creationId xmlns:a16="http://schemas.microsoft.com/office/drawing/2014/main" id="{E9830768-D7BC-4DB8-9BAD-EFC3D50CBAFA}"/>
                  </a:ext>
                </a:extLst>
              </p:cNvPr>
              <p:cNvGrpSpPr/>
              <p:nvPr/>
            </p:nvGrpSpPr>
            <p:grpSpPr>
              <a:xfrm>
                <a:off x="2505985" y="4304032"/>
                <a:ext cx="755836" cy="470888"/>
                <a:chOff x="2851150" y="4108450"/>
                <a:chExt cx="496888" cy="309563"/>
              </a:xfrm>
              <a:solidFill>
                <a:srgbClr val="F80000"/>
              </a:solidFill>
            </p:grpSpPr>
            <p:sp>
              <p:nvSpPr>
                <p:cNvPr id="434" name="Freeform 1">
                  <a:extLst>
                    <a:ext uri="{FF2B5EF4-FFF2-40B4-BE49-F238E27FC236}">
                      <a16:creationId xmlns:a16="http://schemas.microsoft.com/office/drawing/2014/main" id="{5395537E-6782-4F55-855F-E7046F1CF7BF}"/>
                    </a:ext>
                  </a:extLst>
                </p:cNvPr>
                <p:cNvSpPr>
                  <a:spLocks noChangeArrowheads="1"/>
                </p:cNvSpPr>
                <p:nvPr/>
              </p:nvSpPr>
              <p:spPr bwMode="auto">
                <a:xfrm>
                  <a:off x="3025775" y="4379913"/>
                  <a:ext cx="38100" cy="38100"/>
                </a:xfrm>
                <a:custGeom>
                  <a:avLst/>
                  <a:gdLst>
                    <a:gd name="T0" fmla="*/ 107 w 108"/>
                    <a:gd name="T1" fmla="*/ 54 h 108"/>
                    <a:gd name="T2" fmla="*/ 100 w 108"/>
                    <a:gd name="T3" fmla="*/ 80 h 108"/>
                    <a:gd name="T4" fmla="*/ 81 w 108"/>
                    <a:gd name="T5" fmla="*/ 100 h 108"/>
                    <a:gd name="T6" fmla="*/ 54 w 108"/>
                    <a:gd name="T7" fmla="*/ 107 h 108"/>
                    <a:gd name="T8" fmla="*/ 27 w 108"/>
                    <a:gd name="T9" fmla="*/ 100 h 108"/>
                    <a:gd name="T10" fmla="*/ 7 w 108"/>
                    <a:gd name="T11" fmla="*/ 80 h 108"/>
                    <a:gd name="T12" fmla="*/ 0 w 108"/>
                    <a:gd name="T13" fmla="*/ 54 h 108"/>
                    <a:gd name="T14" fmla="*/ 7 w 108"/>
                    <a:gd name="T15" fmla="*/ 27 h 108"/>
                    <a:gd name="T16" fmla="*/ 27 w 108"/>
                    <a:gd name="T17" fmla="*/ 7 h 108"/>
                    <a:gd name="T18" fmla="*/ 54 w 108"/>
                    <a:gd name="T19" fmla="*/ 0 h 108"/>
                    <a:gd name="T20" fmla="*/ 81 w 108"/>
                    <a:gd name="T21" fmla="*/ 7 h 108"/>
                    <a:gd name="T22" fmla="*/ 100 w 108"/>
                    <a:gd name="T23" fmla="*/ 27 h 108"/>
                    <a:gd name="T24" fmla="*/ 107 w 108"/>
                    <a:gd name="T25" fmla="*/ 54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8" h="108">
                      <a:moveTo>
                        <a:pt x="107" y="54"/>
                      </a:moveTo>
                      <a:cubicBezTo>
                        <a:pt x="107" y="63"/>
                        <a:pt x="105" y="72"/>
                        <a:pt x="100" y="80"/>
                      </a:cubicBezTo>
                      <a:cubicBezTo>
                        <a:pt x="95" y="89"/>
                        <a:pt x="89" y="95"/>
                        <a:pt x="81" y="100"/>
                      </a:cubicBezTo>
                      <a:cubicBezTo>
                        <a:pt x="72" y="105"/>
                        <a:pt x="64" y="107"/>
                        <a:pt x="54" y="107"/>
                      </a:cubicBezTo>
                      <a:cubicBezTo>
                        <a:pt x="44" y="107"/>
                        <a:pt x="36" y="105"/>
                        <a:pt x="27" y="100"/>
                      </a:cubicBezTo>
                      <a:cubicBezTo>
                        <a:pt x="18" y="95"/>
                        <a:pt x="12" y="89"/>
                        <a:pt x="7" y="80"/>
                      </a:cubicBezTo>
                      <a:cubicBezTo>
                        <a:pt x="2" y="72"/>
                        <a:pt x="0" y="64"/>
                        <a:pt x="0" y="54"/>
                      </a:cubicBezTo>
                      <a:cubicBezTo>
                        <a:pt x="0" y="45"/>
                        <a:pt x="2" y="36"/>
                        <a:pt x="7" y="27"/>
                      </a:cubicBezTo>
                      <a:cubicBezTo>
                        <a:pt x="12" y="19"/>
                        <a:pt x="18" y="12"/>
                        <a:pt x="27" y="7"/>
                      </a:cubicBezTo>
                      <a:cubicBezTo>
                        <a:pt x="36" y="2"/>
                        <a:pt x="44" y="0"/>
                        <a:pt x="54" y="0"/>
                      </a:cubicBezTo>
                      <a:cubicBezTo>
                        <a:pt x="64" y="0"/>
                        <a:pt x="72" y="2"/>
                        <a:pt x="81" y="7"/>
                      </a:cubicBezTo>
                      <a:cubicBezTo>
                        <a:pt x="89" y="12"/>
                        <a:pt x="95" y="19"/>
                        <a:pt x="100" y="27"/>
                      </a:cubicBezTo>
                      <a:cubicBezTo>
                        <a:pt x="105" y="36"/>
                        <a:pt x="107" y="44"/>
                        <a:pt x="107" y="5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35" name="Freeform 2">
                  <a:extLst>
                    <a:ext uri="{FF2B5EF4-FFF2-40B4-BE49-F238E27FC236}">
                      <a16:creationId xmlns:a16="http://schemas.microsoft.com/office/drawing/2014/main" id="{3F3B5558-C91A-4696-9E2F-D01B5BD7F8C3}"/>
                    </a:ext>
                  </a:extLst>
                </p:cNvPr>
                <p:cNvSpPr>
                  <a:spLocks noChangeArrowheads="1"/>
                </p:cNvSpPr>
                <p:nvPr/>
              </p:nvSpPr>
              <p:spPr bwMode="auto">
                <a:xfrm>
                  <a:off x="3079750" y="4379913"/>
                  <a:ext cx="38100" cy="38100"/>
                </a:xfrm>
                <a:custGeom>
                  <a:avLst/>
                  <a:gdLst>
                    <a:gd name="T0" fmla="*/ 53 w 108"/>
                    <a:gd name="T1" fmla="*/ 0 h 108"/>
                    <a:gd name="T2" fmla="*/ 107 w 108"/>
                    <a:gd name="T3" fmla="*/ 54 h 108"/>
                    <a:gd name="T4" fmla="*/ 53 w 108"/>
                    <a:gd name="T5" fmla="*/ 107 h 108"/>
                    <a:gd name="T6" fmla="*/ 0 w 108"/>
                    <a:gd name="T7" fmla="*/ 54 h 108"/>
                    <a:gd name="T8" fmla="*/ 53 w 108"/>
                    <a:gd name="T9" fmla="*/ 0 h 108"/>
                    <a:gd name="T10" fmla="*/ 53 w 108"/>
                    <a:gd name="T11" fmla="*/ 85 h 108"/>
                    <a:gd name="T12" fmla="*/ 84 w 108"/>
                    <a:gd name="T13" fmla="*/ 54 h 108"/>
                    <a:gd name="T14" fmla="*/ 53 w 108"/>
                    <a:gd name="T15" fmla="*/ 23 h 108"/>
                    <a:gd name="T16" fmla="*/ 22 w 108"/>
                    <a:gd name="T17" fmla="*/ 54 h 108"/>
                    <a:gd name="T18" fmla="*/ 53 w 108"/>
                    <a:gd name="T19" fmla="*/ 85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8" h="108">
                      <a:moveTo>
                        <a:pt x="53" y="0"/>
                      </a:moveTo>
                      <a:cubicBezTo>
                        <a:pt x="84" y="0"/>
                        <a:pt x="107" y="26"/>
                        <a:pt x="107" y="54"/>
                      </a:cubicBezTo>
                      <a:cubicBezTo>
                        <a:pt x="107" y="83"/>
                        <a:pt x="84" y="107"/>
                        <a:pt x="53" y="107"/>
                      </a:cubicBezTo>
                      <a:cubicBezTo>
                        <a:pt x="25" y="107"/>
                        <a:pt x="0" y="83"/>
                        <a:pt x="0" y="54"/>
                      </a:cubicBezTo>
                      <a:cubicBezTo>
                        <a:pt x="0" y="26"/>
                        <a:pt x="22" y="0"/>
                        <a:pt x="53" y="0"/>
                      </a:cubicBezTo>
                      <a:close/>
                      <a:moveTo>
                        <a:pt x="53" y="85"/>
                      </a:moveTo>
                      <a:cubicBezTo>
                        <a:pt x="70" y="85"/>
                        <a:pt x="84" y="71"/>
                        <a:pt x="84" y="54"/>
                      </a:cubicBezTo>
                      <a:cubicBezTo>
                        <a:pt x="84" y="37"/>
                        <a:pt x="70" y="23"/>
                        <a:pt x="53" y="23"/>
                      </a:cubicBezTo>
                      <a:cubicBezTo>
                        <a:pt x="36" y="23"/>
                        <a:pt x="22" y="37"/>
                        <a:pt x="22" y="54"/>
                      </a:cubicBezTo>
                      <a:cubicBezTo>
                        <a:pt x="22" y="71"/>
                        <a:pt x="36" y="85"/>
                        <a:pt x="53" y="85"/>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36" name="Freeform 3">
                  <a:extLst>
                    <a:ext uri="{FF2B5EF4-FFF2-40B4-BE49-F238E27FC236}">
                      <a16:creationId xmlns:a16="http://schemas.microsoft.com/office/drawing/2014/main" id="{03BD2F9B-8E6D-4C4A-ADCB-2CF3B1A7E653}"/>
                    </a:ext>
                  </a:extLst>
                </p:cNvPr>
                <p:cNvSpPr>
                  <a:spLocks noChangeArrowheads="1"/>
                </p:cNvSpPr>
                <p:nvPr/>
              </p:nvSpPr>
              <p:spPr bwMode="auto">
                <a:xfrm>
                  <a:off x="3135313" y="4379913"/>
                  <a:ext cx="38100" cy="38100"/>
                </a:xfrm>
                <a:custGeom>
                  <a:avLst/>
                  <a:gdLst>
                    <a:gd name="T0" fmla="*/ 54 w 108"/>
                    <a:gd name="T1" fmla="*/ 0 h 108"/>
                    <a:gd name="T2" fmla="*/ 107 w 108"/>
                    <a:gd name="T3" fmla="*/ 54 h 108"/>
                    <a:gd name="T4" fmla="*/ 54 w 108"/>
                    <a:gd name="T5" fmla="*/ 107 h 108"/>
                    <a:gd name="T6" fmla="*/ 0 w 108"/>
                    <a:gd name="T7" fmla="*/ 54 h 108"/>
                    <a:gd name="T8" fmla="*/ 54 w 108"/>
                    <a:gd name="T9" fmla="*/ 0 h 108"/>
                    <a:gd name="T10" fmla="*/ 54 w 108"/>
                    <a:gd name="T11" fmla="*/ 85 h 108"/>
                    <a:gd name="T12" fmla="*/ 85 w 108"/>
                    <a:gd name="T13" fmla="*/ 54 h 108"/>
                    <a:gd name="T14" fmla="*/ 54 w 108"/>
                    <a:gd name="T15" fmla="*/ 23 h 108"/>
                    <a:gd name="T16" fmla="*/ 23 w 108"/>
                    <a:gd name="T17" fmla="*/ 54 h 108"/>
                    <a:gd name="T18" fmla="*/ 54 w 108"/>
                    <a:gd name="T19" fmla="*/ 85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8" h="108">
                      <a:moveTo>
                        <a:pt x="54" y="0"/>
                      </a:moveTo>
                      <a:cubicBezTo>
                        <a:pt x="82" y="0"/>
                        <a:pt x="107" y="26"/>
                        <a:pt x="107" y="54"/>
                      </a:cubicBezTo>
                      <a:cubicBezTo>
                        <a:pt x="107" y="83"/>
                        <a:pt x="85" y="107"/>
                        <a:pt x="54" y="107"/>
                      </a:cubicBezTo>
                      <a:cubicBezTo>
                        <a:pt x="26" y="107"/>
                        <a:pt x="0" y="83"/>
                        <a:pt x="0" y="54"/>
                      </a:cubicBezTo>
                      <a:cubicBezTo>
                        <a:pt x="0" y="26"/>
                        <a:pt x="23" y="0"/>
                        <a:pt x="54" y="0"/>
                      </a:cubicBezTo>
                      <a:close/>
                      <a:moveTo>
                        <a:pt x="54" y="85"/>
                      </a:moveTo>
                      <a:cubicBezTo>
                        <a:pt x="71" y="85"/>
                        <a:pt x="85" y="71"/>
                        <a:pt x="85" y="54"/>
                      </a:cubicBezTo>
                      <a:cubicBezTo>
                        <a:pt x="85" y="37"/>
                        <a:pt x="71" y="23"/>
                        <a:pt x="54" y="23"/>
                      </a:cubicBezTo>
                      <a:cubicBezTo>
                        <a:pt x="37" y="23"/>
                        <a:pt x="23" y="37"/>
                        <a:pt x="23" y="54"/>
                      </a:cubicBezTo>
                      <a:cubicBezTo>
                        <a:pt x="23" y="71"/>
                        <a:pt x="37" y="85"/>
                        <a:pt x="54" y="85"/>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37" name="Freeform 4">
                  <a:extLst>
                    <a:ext uri="{FF2B5EF4-FFF2-40B4-BE49-F238E27FC236}">
                      <a16:creationId xmlns:a16="http://schemas.microsoft.com/office/drawing/2014/main" id="{56243BEF-BB88-422D-B1A7-3A9C87E3BBA5}"/>
                    </a:ext>
                  </a:extLst>
                </p:cNvPr>
                <p:cNvSpPr>
                  <a:spLocks noChangeArrowheads="1"/>
                </p:cNvSpPr>
                <p:nvPr/>
              </p:nvSpPr>
              <p:spPr bwMode="auto">
                <a:xfrm>
                  <a:off x="3300413" y="4200525"/>
                  <a:ext cx="47625" cy="73025"/>
                </a:xfrm>
                <a:custGeom>
                  <a:avLst/>
                  <a:gdLst>
                    <a:gd name="T0" fmla="*/ 102 w 134"/>
                    <a:gd name="T1" fmla="*/ 71 h 205"/>
                    <a:gd name="T2" fmla="*/ 133 w 134"/>
                    <a:gd name="T3" fmla="*/ 102 h 205"/>
                    <a:gd name="T4" fmla="*/ 102 w 134"/>
                    <a:gd name="T5" fmla="*/ 133 h 205"/>
                    <a:gd name="T6" fmla="*/ 37 w 134"/>
                    <a:gd name="T7" fmla="*/ 198 h 205"/>
                    <a:gd name="T8" fmla="*/ 17 w 134"/>
                    <a:gd name="T9" fmla="*/ 198 h 205"/>
                    <a:gd name="T10" fmla="*/ 6 w 134"/>
                    <a:gd name="T11" fmla="*/ 187 h 205"/>
                    <a:gd name="T12" fmla="*/ 6 w 134"/>
                    <a:gd name="T13" fmla="*/ 167 h 205"/>
                    <a:gd name="T14" fmla="*/ 71 w 134"/>
                    <a:gd name="T15" fmla="*/ 102 h 205"/>
                    <a:gd name="T16" fmla="*/ 6 w 134"/>
                    <a:gd name="T17" fmla="*/ 37 h 205"/>
                    <a:gd name="T18" fmla="*/ 6 w 134"/>
                    <a:gd name="T19" fmla="*/ 17 h 205"/>
                    <a:gd name="T20" fmla="*/ 17 w 134"/>
                    <a:gd name="T21" fmla="*/ 6 h 205"/>
                    <a:gd name="T22" fmla="*/ 37 w 134"/>
                    <a:gd name="T23" fmla="*/ 6 h 205"/>
                    <a:gd name="T24" fmla="*/ 102 w 134"/>
                    <a:gd name="T25" fmla="*/ 71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4" h="205">
                      <a:moveTo>
                        <a:pt x="102" y="71"/>
                      </a:moveTo>
                      <a:lnTo>
                        <a:pt x="133" y="102"/>
                      </a:lnTo>
                      <a:lnTo>
                        <a:pt x="102" y="133"/>
                      </a:lnTo>
                      <a:lnTo>
                        <a:pt x="37" y="198"/>
                      </a:lnTo>
                      <a:cubicBezTo>
                        <a:pt x="31" y="204"/>
                        <a:pt x="23" y="204"/>
                        <a:pt x="17" y="198"/>
                      </a:cubicBezTo>
                      <a:lnTo>
                        <a:pt x="6" y="187"/>
                      </a:lnTo>
                      <a:cubicBezTo>
                        <a:pt x="0" y="181"/>
                        <a:pt x="0" y="173"/>
                        <a:pt x="6" y="167"/>
                      </a:cubicBezTo>
                      <a:lnTo>
                        <a:pt x="71" y="102"/>
                      </a:lnTo>
                      <a:lnTo>
                        <a:pt x="6" y="37"/>
                      </a:lnTo>
                      <a:cubicBezTo>
                        <a:pt x="0" y="32"/>
                        <a:pt x="0" y="23"/>
                        <a:pt x="6" y="17"/>
                      </a:cubicBezTo>
                      <a:lnTo>
                        <a:pt x="17" y="6"/>
                      </a:lnTo>
                      <a:cubicBezTo>
                        <a:pt x="23" y="0"/>
                        <a:pt x="31" y="0"/>
                        <a:pt x="37" y="6"/>
                      </a:cubicBezTo>
                      <a:lnTo>
                        <a:pt x="102" y="71"/>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38" name="Freeform 5">
                  <a:extLst>
                    <a:ext uri="{FF2B5EF4-FFF2-40B4-BE49-F238E27FC236}">
                      <a16:creationId xmlns:a16="http://schemas.microsoft.com/office/drawing/2014/main" id="{C4AADC5A-3543-4B67-A1D2-D689B980C601}"/>
                    </a:ext>
                  </a:extLst>
                </p:cNvPr>
                <p:cNvSpPr>
                  <a:spLocks noChangeArrowheads="1"/>
                </p:cNvSpPr>
                <p:nvPr/>
              </p:nvSpPr>
              <p:spPr bwMode="auto">
                <a:xfrm>
                  <a:off x="2851150" y="4198938"/>
                  <a:ext cx="47625" cy="73025"/>
                </a:xfrm>
                <a:custGeom>
                  <a:avLst/>
                  <a:gdLst>
                    <a:gd name="T0" fmla="*/ 127 w 133"/>
                    <a:gd name="T1" fmla="*/ 17 h 204"/>
                    <a:gd name="T2" fmla="*/ 127 w 133"/>
                    <a:gd name="T3" fmla="*/ 36 h 204"/>
                    <a:gd name="T4" fmla="*/ 62 w 133"/>
                    <a:gd name="T5" fmla="*/ 101 h 204"/>
                    <a:gd name="T6" fmla="*/ 127 w 133"/>
                    <a:gd name="T7" fmla="*/ 166 h 204"/>
                    <a:gd name="T8" fmla="*/ 127 w 133"/>
                    <a:gd name="T9" fmla="*/ 186 h 204"/>
                    <a:gd name="T10" fmla="*/ 115 w 133"/>
                    <a:gd name="T11" fmla="*/ 197 h 204"/>
                    <a:gd name="T12" fmla="*/ 96 w 133"/>
                    <a:gd name="T13" fmla="*/ 197 h 204"/>
                    <a:gd name="T14" fmla="*/ 31 w 133"/>
                    <a:gd name="T15" fmla="*/ 132 h 204"/>
                    <a:gd name="T16" fmla="*/ 0 w 133"/>
                    <a:gd name="T17" fmla="*/ 101 h 204"/>
                    <a:gd name="T18" fmla="*/ 31 w 133"/>
                    <a:gd name="T19" fmla="*/ 70 h 204"/>
                    <a:gd name="T20" fmla="*/ 96 w 133"/>
                    <a:gd name="T21" fmla="*/ 5 h 204"/>
                    <a:gd name="T22" fmla="*/ 115 w 133"/>
                    <a:gd name="T23" fmla="*/ 5 h 204"/>
                    <a:gd name="T24" fmla="*/ 127 w 133"/>
                    <a:gd name="T25" fmla="*/ 17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3" h="204">
                      <a:moveTo>
                        <a:pt x="127" y="17"/>
                      </a:moveTo>
                      <a:cubicBezTo>
                        <a:pt x="132" y="22"/>
                        <a:pt x="132" y="31"/>
                        <a:pt x="127" y="36"/>
                      </a:cubicBezTo>
                      <a:lnTo>
                        <a:pt x="62" y="101"/>
                      </a:lnTo>
                      <a:lnTo>
                        <a:pt x="127" y="166"/>
                      </a:lnTo>
                      <a:cubicBezTo>
                        <a:pt x="132" y="172"/>
                        <a:pt x="132" y="180"/>
                        <a:pt x="127" y="186"/>
                      </a:cubicBezTo>
                      <a:lnTo>
                        <a:pt x="115" y="197"/>
                      </a:lnTo>
                      <a:cubicBezTo>
                        <a:pt x="110" y="203"/>
                        <a:pt x="101" y="203"/>
                        <a:pt x="96" y="197"/>
                      </a:cubicBezTo>
                      <a:lnTo>
                        <a:pt x="31" y="132"/>
                      </a:lnTo>
                      <a:lnTo>
                        <a:pt x="0" y="101"/>
                      </a:lnTo>
                      <a:lnTo>
                        <a:pt x="31" y="70"/>
                      </a:lnTo>
                      <a:lnTo>
                        <a:pt x="96" y="5"/>
                      </a:lnTo>
                      <a:cubicBezTo>
                        <a:pt x="101" y="0"/>
                        <a:pt x="110" y="0"/>
                        <a:pt x="115" y="5"/>
                      </a:cubicBezTo>
                      <a:lnTo>
                        <a:pt x="127" y="17"/>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39" name="Freeform 6">
                  <a:extLst>
                    <a:ext uri="{FF2B5EF4-FFF2-40B4-BE49-F238E27FC236}">
                      <a16:creationId xmlns:a16="http://schemas.microsoft.com/office/drawing/2014/main" id="{6D2A5F33-0691-4E86-ADFA-09E49C4CD5D7}"/>
                    </a:ext>
                  </a:extLst>
                </p:cNvPr>
                <p:cNvSpPr>
                  <a:spLocks noChangeArrowheads="1"/>
                </p:cNvSpPr>
                <p:nvPr/>
              </p:nvSpPr>
              <p:spPr bwMode="auto">
                <a:xfrm>
                  <a:off x="2913063" y="4108450"/>
                  <a:ext cx="371475" cy="255588"/>
                </a:xfrm>
                <a:custGeom>
                  <a:avLst/>
                  <a:gdLst>
                    <a:gd name="T0" fmla="*/ 1033 w 1034"/>
                    <a:gd name="T1" fmla="*/ 29 h 710"/>
                    <a:gd name="T2" fmla="*/ 1005 w 1034"/>
                    <a:gd name="T3" fmla="*/ 709 h 710"/>
                    <a:gd name="T4" fmla="*/ 0 w 1034"/>
                    <a:gd name="T5" fmla="*/ 681 h 710"/>
                    <a:gd name="T6" fmla="*/ 28 w 1034"/>
                    <a:gd name="T7" fmla="*/ 0 h 710"/>
                    <a:gd name="T8" fmla="*/ 655 w 1034"/>
                    <a:gd name="T9" fmla="*/ 156 h 710"/>
                    <a:gd name="T10" fmla="*/ 705 w 1034"/>
                    <a:gd name="T11" fmla="*/ 206 h 710"/>
                    <a:gd name="T12" fmla="*/ 655 w 1034"/>
                    <a:gd name="T13" fmla="*/ 156 h 710"/>
                    <a:gd name="T14" fmla="*/ 570 w 1034"/>
                    <a:gd name="T15" fmla="*/ 102 h 710"/>
                    <a:gd name="T16" fmla="*/ 107 w 1034"/>
                    <a:gd name="T17" fmla="*/ 539 h 710"/>
                    <a:gd name="T18" fmla="*/ 257 w 1034"/>
                    <a:gd name="T19" fmla="*/ 466 h 710"/>
                    <a:gd name="T20" fmla="*/ 409 w 1034"/>
                    <a:gd name="T21" fmla="*/ 466 h 710"/>
                    <a:gd name="T22" fmla="*/ 570 w 1034"/>
                    <a:gd name="T23" fmla="*/ 551 h 710"/>
                    <a:gd name="T24" fmla="*/ 652 w 1034"/>
                    <a:gd name="T25" fmla="*/ 381 h 710"/>
                    <a:gd name="T26" fmla="*/ 705 w 1034"/>
                    <a:gd name="T27" fmla="*/ 331 h 710"/>
                    <a:gd name="T28" fmla="*/ 705 w 1034"/>
                    <a:gd name="T29" fmla="*/ 559 h 710"/>
                    <a:gd name="T30" fmla="*/ 652 w 1034"/>
                    <a:gd name="T31" fmla="*/ 508 h 710"/>
                    <a:gd name="T32" fmla="*/ 705 w 1034"/>
                    <a:gd name="T33" fmla="*/ 559 h 710"/>
                    <a:gd name="T34" fmla="*/ 926 w 1034"/>
                    <a:gd name="T35" fmla="*/ 480 h 710"/>
                    <a:gd name="T36" fmla="*/ 844 w 1034"/>
                    <a:gd name="T37" fmla="*/ 539 h 710"/>
                    <a:gd name="T38" fmla="*/ 790 w 1034"/>
                    <a:gd name="T39" fmla="*/ 508 h 710"/>
                    <a:gd name="T40" fmla="*/ 841 w 1034"/>
                    <a:gd name="T41" fmla="*/ 582 h 710"/>
                    <a:gd name="T42" fmla="*/ 801 w 1034"/>
                    <a:gd name="T43" fmla="*/ 317 h 710"/>
                    <a:gd name="T44" fmla="*/ 801 w 1034"/>
                    <a:gd name="T45" fmla="*/ 379 h 710"/>
                    <a:gd name="T46" fmla="*/ 813 w 1034"/>
                    <a:gd name="T47" fmla="*/ 407 h 710"/>
                    <a:gd name="T48" fmla="*/ 855 w 1034"/>
                    <a:gd name="T49" fmla="*/ 370 h 710"/>
                    <a:gd name="T50" fmla="*/ 897 w 1034"/>
                    <a:gd name="T51" fmla="*/ 407 h 710"/>
                    <a:gd name="T52" fmla="*/ 909 w 1034"/>
                    <a:gd name="T53" fmla="*/ 379 h 710"/>
                    <a:gd name="T54" fmla="*/ 909 w 1034"/>
                    <a:gd name="T55" fmla="*/ 317 h 710"/>
                    <a:gd name="T56" fmla="*/ 886 w 1034"/>
                    <a:gd name="T57" fmla="*/ 294 h 710"/>
                    <a:gd name="T58" fmla="*/ 824 w 1034"/>
                    <a:gd name="T59" fmla="*/ 294 h 710"/>
                    <a:gd name="T60" fmla="*/ 801 w 1034"/>
                    <a:gd name="T61" fmla="*/ 317 h 710"/>
                    <a:gd name="T62" fmla="*/ 926 w 1034"/>
                    <a:gd name="T63" fmla="*/ 127 h 710"/>
                    <a:gd name="T64" fmla="*/ 844 w 1034"/>
                    <a:gd name="T65" fmla="*/ 187 h 710"/>
                    <a:gd name="T66" fmla="*/ 790 w 1034"/>
                    <a:gd name="T67" fmla="*/ 156 h 710"/>
                    <a:gd name="T68" fmla="*/ 841 w 1034"/>
                    <a:gd name="T69" fmla="*/ 229 h 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34" h="710">
                      <a:moveTo>
                        <a:pt x="1005" y="0"/>
                      </a:moveTo>
                      <a:cubicBezTo>
                        <a:pt x="1022" y="0"/>
                        <a:pt x="1033" y="12"/>
                        <a:pt x="1033" y="29"/>
                      </a:cubicBezTo>
                      <a:lnTo>
                        <a:pt x="1033" y="681"/>
                      </a:lnTo>
                      <a:cubicBezTo>
                        <a:pt x="1033" y="695"/>
                        <a:pt x="1022" y="709"/>
                        <a:pt x="1005" y="709"/>
                      </a:cubicBezTo>
                      <a:lnTo>
                        <a:pt x="28" y="709"/>
                      </a:lnTo>
                      <a:cubicBezTo>
                        <a:pt x="14" y="709"/>
                        <a:pt x="0" y="698"/>
                        <a:pt x="0" y="681"/>
                      </a:cubicBezTo>
                      <a:lnTo>
                        <a:pt x="0" y="29"/>
                      </a:lnTo>
                      <a:cubicBezTo>
                        <a:pt x="0" y="15"/>
                        <a:pt x="11" y="0"/>
                        <a:pt x="28" y="0"/>
                      </a:cubicBezTo>
                      <a:lnTo>
                        <a:pt x="1005" y="0"/>
                      </a:lnTo>
                      <a:close/>
                      <a:moveTo>
                        <a:pt x="655" y="156"/>
                      </a:moveTo>
                      <a:lnTo>
                        <a:pt x="655" y="206"/>
                      </a:lnTo>
                      <a:lnTo>
                        <a:pt x="705" y="206"/>
                      </a:lnTo>
                      <a:lnTo>
                        <a:pt x="705" y="156"/>
                      </a:lnTo>
                      <a:lnTo>
                        <a:pt x="655" y="156"/>
                      </a:lnTo>
                      <a:close/>
                      <a:moveTo>
                        <a:pt x="570" y="551"/>
                      </a:moveTo>
                      <a:lnTo>
                        <a:pt x="570" y="102"/>
                      </a:lnTo>
                      <a:lnTo>
                        <a:pt x="107" y="102"/>
                      </a:lnTo>
                      <a:lnTo>
                        <a:pt x="107" y="539"/>
                      </a:lnTo>
                      <a:cubicBezTo>
                        <a:pt x="113" y="534"/>
                        <a:pt x="118" y="531"/>
                        <a:pt x="124" y="528"/>
                      </a:cubicBezTo>
                      <a:lnTo>
                        <a:pt x="257" y="466"/>
                      </a:lnTo>
                      <a:cubicBezTo>
                        <a:pt x="257" y="466"/>
                        <a:pt x="279" y="492"/>
                        <a:pt x="333" y="492"/>
                      </a:cubicBezTo>
                      <a:cubicBezTo>
                        <a:pt x="387" y="492"/>
                        <a:pt x="409" y="466"/>
                        <a:pt x="409" y="466"/>
                      </a:cubicBezTo>
                      <a:lnTo>
                        <a:pt x="542" y="528"/>
                      </a:lnTo>
                      <a:cubicBezTo>
                        <a:pt x="553" y="534"/>
                        <a:pt x="562" y="542"/>
                        <a:pt x="570" y="551"/>
                      </a:cubicBezTo>
                      <a:close/>
                      <a:moveTo>
                        <a:pt x="652" y="331"/>
                      </a:moveTo>
                      <a:lnTo>
                        <a:pt x="652" y="381"/>
                      </a:lnTo>
                      <a:lnTo>
                        <a:pt x="705" y="381"/>
                      </a:lnTo>
                      <a:lnTo>
                        <a:pt x="705" y="331"/>
                      </a:lnTo>
                      <a:lnTo>
                        <a:pt x="652" y="331"/>
                      </a:lnTo>
                      <a:close/>
                      <a:moveTo>
                        <a:pt x="705" y="559"/>
                      </a:moveTo>
                      <a:lnTo>
                        <a:pt x="705" y="508"/>
                      </a:lnTo>
                      <a:lnTo>
                        <a:pt x="652" y="508"/>
                      </a:lnTo>
                      <a:lnTo>
                        <a:pt x="652" y="559"/>
                      </a:lnTo>
                      <a:lnTo>
                        <a:pt x="705" y="559"/>
                      </a:lnTo>
                      <a:close/>
                      <a:moveTo>
                        <a:pt x="923" y="500"/>
                      </a:moveTo>
                      <a:cubicBezTo>
                        <a:pt x="931" y="494"/>
                        <a:pt x="931" y="486"/>
                        <a:pt x="926" y="480"/>
                      </a:cubicBezTo>
                      <a:cubicBezTo>
                        <a:pt x="917" y="475"/>
                        <a:pt x="909" y="475"/>
                        <a:pt x="903" y="480"/>
                      </a:cubicBezTo>
                      <a:lnTo>
                        <a:pt x="844" y="539"/>
                      </a:lnTo>
                      <a:lnTo>
                        <a:pt x="813" y="508"/>
                      </a:lnTo>
                      <a:cubicBezTo>
                        <a:pt x="804" y="503"/>
                        <a:pt x="796" y="503"/>
                        <a:pt x="790" y="508"/>
                      </a:cubicBezTo>
                      <a:cubicBezTo>
                        <a:pt x="784" y="517"/>
                        <a:pt x="784" y="525"/>
                        <a:pt x="790" y="531"/>
                      </a:cubicBezTo>
                      <a:lnTo>
                        <a:pt x="841" y="582"/>
                      </a:lnTo>
                      <a:lnTo>
                        <a:pt x="923" y="500"/>
                      </a:lnTo>
                      <a:close/>
                      <a:moveTo>
                        <a:pt x="801" y="317"/>
                      </a:moveTo>
                      <a:lnTo>
                        <a:pt x="832" y="348"/>
                      </a:lnTo>
                      <a:lnTo>
                        <a:pt x="801" y="379"/>
                      </a:lnTo>
                      <a:cubicBezTo>
                        <a:pt x="796" y="387"/>
                        <a:pt x="796" y="396"/>
                        <a:pt x="801" y="401"/>
                      </a:cubicBezTo>
                      <a:cubicBezTo>
                        <a:pt x="804" y="404"/>
                        <a:pt x="807" y="407"/>
                        <a:pt x="813" y="407"/>
                      </a:cubicBezTo>
                      <a:cubicBezTo>
                        <a:pt x="818" y="407"/>
                        <a:pt x="821" y="404"/>
                        <a:pt x="824" y="401"/>
                      </a:cubicBezTo>
                      <a:lnTo>
                        <a:pt x="855" y="370"/>
                      </a:lnTo>
                      <a:lnTo>
                        <a:pt x="886" y="401"/>
                      </a:lnTo>
                      <a:cubicBezTo>
                        <a:pt x="889" y="404"/>
                        <a:pt x="895" y="407"/>
                        <a:pt x="897" y="407"/>
                      </a:cubicBezTo>
                      <a:cubicBezTo>
                        <a:pt x="903" y="407"/>
                        <a:pt x="906" y="404"/>
                        <a:pt x="909" y="401"/>
                      </a:cubicBezTo>
                      <a:cubicBezTo>
                        <a:pt x="914" y="393"/>
                        <a:pt x="914" y="384"/>
                        <a:pt x="909" y="379"/>
                      </a:cubicBezTo>
                      <a:lnTo>
                        <a:pt x="878" y="348"/>
                      </a:lnTo>
                      <a:lnTo>
                        <a:pt x="909" y="317"/>
                      </a:lnTo>
                      <a:cubicBezTo>
                        <a:pt x="914" y="308"/>
                        <a:pt x="914" y="300"/>
                        <a:pt x="909" y="294"/>
                      </a:cubicBezTo>
                      <a:cubicBezTo>
                        <a:pt x="900" y="288"/>
                        <a:pt x="892" y="288"/>
                        <a:pt x="886" y="294"/>
                      </a:cubicBezTo>
                      <a:lnTo>
                        <a:pt x="855" y="325"/>
                      </a:lnTo>
                      <a:lnTo>
                        <a:pt x="824" y="294"/>
                      </a:lnTo>
                      <a:cubicBezTo>
                        <a:pt x="815" y="288"/>
                        <a:pt x="807" y="288"/>
                        <a:pt x="801" y="294"/>
                      </a:cubicBezTo>
                      <a:cubicBezTo>
                        <a:pt x="796" y="302"/>
                        <a:pt x="796" y="311"/>
                        <a:pt x="801" y="317"/>
                      </a:cubicBezTo>
                      <a:close/>
                      <a:moveTo>
                        <a:pt x="923" y="147"/>
                      </a:moveTo>
                      <a:cubicBezTo>
                        <a:pt x="931" y="142"/>
                        <a:pt x="931" y="130"/>
                        <a:pt x="926" y="127"/>
                      </a:cubicBezTo>
                      <a:cubicBezTo>
                        <a:pt x="917" y="122"/>
                        <a:pt x="909" y="122"/>
                        <a:pt x="903" y="127"/>
                      </a:cubicBezTo>
                      <a:lnTo>
                        <a:pt x="844" y="187"/>
                      </a:lnTo>
                      <a:lnTo>
                        <a:pt x="813" y="156"/>
                      </a:lnTo>
                      <a:cubicBezTo>
                        <a:pt x="804" y="150"/>
                        <a:pt x="796" y="150"/>
                        <a:pt x="790" y="156"/>
                      </a:cubicBezTo>
                      <a:cubicBezTo>
                        <a:pt x="784" y="164"/>
                        <a:pt x="784" y="173"/>
                        <a:pt x="790" y="178"/>
                      </a:cubicBezTo>
                      <a:lnTo>
                        <a:pt x="841" y="229"/>
                      </a:lnTo>
                      <a:lnTo>
                        <a:pt x="923" y="147"/>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40" name="Freeform 7">
                  <a:extLst>
                    <a:ext uri="{FF2B5EF4-FFF2-40B4-BE49-F238E27FC236}">
                      <a16:creationId xmlns:a16="http://schemas.microsoft.com/office/drawing/2014/main" id="{12D4E1EE-89A6-4500-A240-A51B3CA073DD}"/>
                    </a:ext>
                  </a:extLst>
                </p:cNvPr>
                <p:cNvSpPr>
                  <a:spLocks noChangeArrowheads="1"/>
                </p:cNvSpPr>
                <p:nvPr/>
              </p:nvSpPr>
              <p:spPr bwMode="auto">
                <a:xfrm>
                  <a:off x="2997200" y="4162425"/>
                  <a:ext cx="73025" cy="106363"/>
                </a:xfrm>
                <a:custGeom>
                  <a:avLst/>
                  <a:gdLst>
                    <a:gd name="T0" fmla="*/ 0 w 205"/>
                    <a:gd name="T1" fmla="*/ 172 h 297"/>
                    <a:gd name="T2" fmla="*/ 9 w 205"/>
                    <a:gd name="T3" fmla="*/ 155 h 297"/>
                    <a:gd name="T4" fmla="*/ 3 w 205"/>
                    <a:gd name="T5" fmla="*/ 102 h 297"/>
                    <a:gd name="T6" fmla="*/ 3 w 205"/>
                    <a:gd name="T7" fmla="*/ 90 h 297"/>
                    <a:gd name="T8" fmla="*/ 108 w 205"/>
                    <a:gd name="T9" fmla="*/ 0 h 297"/>
                    <a:gd name="T10" fmla="*/ 122 w 205"/>
                    <a:gd name="T11" fmla="*/ 20 h 297"/>
                    <a:gd name="T12" fmla="*/ 198 w 205"/>
                    <a:gd name="T13" fmla="*/ 96 h 297"/>
                    <a:gd name="T14" fmla="*/ 192 w 205"/>
                    <a:gd name="T15" fmla="*/ 152 h 297"/>
                    <a:gd name="T16" fmla="*/ 204 w 205"/>
                    <a:gd name="T17" fmla="*/ 172 h 297"/>
                    <a:gd name="T18" fmla="*/ 198 w 205"/>
                    <a:gd name="T19" fmla="*/ 203 h 297"/>
                    <a:gd name="T20" fmla="*/ 178 w 205"/>
                    <a:gd name="T21" fmla="*/ 220 h 297"/>
                    <a:gd name="T22" fmla="*/ 178 w 205"/>
                    <a:gd name="T23" fmla="*/ 220 h 297"/>
                    <a:gd name="T24" fmla="*/ 102 w 205"/>
                    <a:gd name="T25" fmla="*/ 296 h 297"/>
                    <a:gd name="T26" fmla="*/ 102 w 205"/>
                    <a:gd name="T27" fmla="*/ 296 h 297"/>
                    <a:gd name="T28" fmla="*/ 102 w 205"/>
                    <a:gd name="T29" fmla="*/ 296 h 297"/>
                    <a:gd name="T30" fmla="*/ 102 w 205"/>
                    <a:gd name="T31" fmla="*/ 296 h 297"/>
                    <a:gd name="T32" fmla="*/ 102 w 205"/>
                    <a:gd name="T33" fmla="*/ 296 h 297"/>
                    <a:gd name="T34" fmla="*/ 102 w 205"/>
                    <a:gd name="T35" fmla="*/ 296 h 297"/>
                    <a:gd name="T36" fmla="*/ 102 w 205"/>
                    <a:gd name="T37" fmla="*/ 296 h 297"/>
                    <a:gd name="T38" fmla="*/ 102 w 205"/>
                    <a:gd name="T39" fmla="*/ 296 h 297"/>
                    <a:gd name="T40" fmla="*/ 102 w 205"/>
                    <a:gd name="T41" fmla="*/ 296 h 297"/>
                    <a:gd name="T42" fmla="*/ 102 w 205"/>
                    <a:gd name="T43" fmla="*/ 296 h 297"/>
                    <a:gd name="T44" fmla="*/ 102 w 205"/>
                    <a:gd name="T45" fmla="*/ 296 h 297"/>
                    <a:gd name="T46" fmla="*/ 26 w 205"/>
                    <a:gd name="T47" fmla="*/ 220 h 297"/>
                    <a:gd name="T48" fmla="*/ 26 w 205"/>
                    <a:gd name="T49" fmla="*/ 220 h 297"/>
                    <a:gd name="T50" fmla="*/ 6 w 205"/>
                    <a:gd name="T51" fmla="*/ 203 h 297"/>
                    <a:gd name="T52" fmla="*/ 0 w 205"/>
                    <a:gd name="T53" fmla="*/ 172 h 2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05" h="297">
                      <a:moveTo>
                        <a:pt x="0" y="172"/>
                      </a:moveTo>
                      <a:cubicBezTo>
                        <a:pt x="0" y="164"/>
                        <a:pt x="3" y="155"/>
                        <a:pt x="9" y="155"/>
                      </a:cubicBezTo>
                      <a:cubicBezTo>
                        <a:pt x="6" y="144"/>
                        <a:pt x="3" y="121"/>
                        <a:pt x="3" y="102"/>
                      </a:cubicBezTo>
                      <a:lnTo>
                        <a:pt x="3" y="90"/>
                      </a:lnTo>
                      <a:cubicBezTo>
                        <a:pt x="3" y="90"/>
                        <a:pt x="3" y="6"/>
                        <a:pt x="108" y="0"/>
                      </a:cubicBezTo>
                      <a:lnTo>
                        <a:pt x="122" y="20"/>
                      </a:lnTo>
                      <a:cubicBezTo>
                        <a:pt x="164" y="23"/>
                        <a:pt x="198" y="59"/>
                        <a:pt x="198" y="96"/>
                      </a:cubicBezTo>
                      <a:cubicBezTo>
                        <a:pt x="198" y="116"/>
                        <a:pt x="195" y="141"/>
                        <a:pt x="192" y="152"/>
                      </a:cubicBezTo>
                      <a:cubicBezTo>
                        <a:pt x="201" y="155"/>
                        <a:pt x="204" y="164"/>
                        <a:pt x="204" y="172"/>
                      </a:cubicBezTo>
                      <a:lnTo>
                        <a:pt x="198" y="203"/>
                      </a:lnTo>
                      <a:cubicBezTo>
                        <a:pt x="195" y="212"/>
                        <a:pt x="189" y="220"/>
                        <a:pt x="178" y="220"/>
                      </a:cubicBezTo>
                      <a:lnTo>
                        <a:pt x="178" y="220"/>
                      </a:lnTo>
                      <a:cubicBezTo>
                        <a:pt x="167" y="294"/>
                        <a:pt x="110" y="296"/>
                        <a:pt x="102" y="296"/>
                      </a:cubicBezTo>
                      <a:lnTo>
                        <a:pt x="102" y="296"/>
                      </a:lnTo>
                      <a:lnTo>
                        <a:pt x="102" y="296"/>
                      </a:lnTo>
                      <a:lnTo>
                        <a:pt x="102" y="296"/>
                      </a:lnTo>
                      <a:lnTo>
                        <a:pt x="102" y="296"/>
                      </a:lnTo>
                      <a:lnTo>
                        <a:pt x="102" y="296"/>
                      </a:lnTo>
                      <a:lnTo>
                        <a:pt x="102" y="296"/>
                      </a:lnTo>
                      <a:lnTo>
                        <a:pt x="102" y="296"/>
                      </a:lnTo>
                      <a:lnTo>
                        <a:pt x="102" y="296"/>
                      </a:lnTo>
                      <a:lnTo>
                        <a:pt x="102" y="296"/>
                      </a:lnTo>
                      <a:lnTo>
                        <a:pt x="102" y="296"/>
                      </a:lnTo>
                      <a:cubicBezTo>
                        <a:pt x="93" y="296"/>
                        <a:pt x="37" y="294"/>
                        <a:pt x="26" y="220"/>
                      </a:cubicBezTo>
                      <a:lnTo>
                        <a:pt x="26" y="220"/>
                      </a:lnTo>
                      <a:cubicBezTo>
                        <a:pt x="14" y="220"/>
                        <a:pt x="6" y="212"/>
                        <a:pt x="6" y="203"/>
                      </a:cubicBezTo>
                      <a:lnTo>
                        <a:pt x="0" y="172"/>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433" name="Rectangle 432">
                <a:extLst>
                  <a:ext uri="{FF2B5EF4-FFF2-40B4-BE49-F238E27FC236}">
                    <a16:creationId xmlns:a16="http://schemas.microsoft.com/office/drawing/2014/main" id="{FBC7049D-BD9B-48F0-B542-6CB414FC413A}"/>
                  </a:ext>
                </a:extLst>
              </p:cNvPr>
              <p:cNvSpPr/>
              <p:nvPr/>
            </p:nvSpPr>
            <p:spPr>
              <a:xfrm>
                <a:off x="2451118" y="4158080"/>
                <a:ext cx="865570"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p>
            </p:txBody>
          </p:sp>
        </p:grpSp>
        <p:sp>
          <p:nvSpPr>
            <p:cNvPr id="431" name="Text Box 30">
              <a:extLst>
                <a:ext uri="{FF2B5EF4-FFF2-40B4-BE49-F238E27FC236}">
                  <a16:creationId xmlns:a16="http://schemas.microsoft.com/office/drawing/2014/main" id="{99FC6DEA-2F96-4689-A768-8F83575C73C6}"/>
                </a:ext>
              </a:extLst>
            </p:cNvPr>
            <p:cNvSpPr txBox="1">
              <a:spLocks noChangeArrowheads="1"/>
            </p:cNvSpPr>
            <p:nvPr/>
          </p:nvSpPr>
          <p:spPr bwMode="auto">
            <a:xfrm>
              <a:off x="6609905" y="5889087"/>
              <a:ext cx="601072" cy="246221"/>
            </a:xfrm>
            <a:prstGeom prst="rect">
              <a:avLst/>
            </a:prstGeom>
            <a:solidFill>
              <a:schemeClr val="bg1"/>
            </a:solidFill>
            <a:ln w="9525">
              <a:noFill/>
              <a:miter lim="800000"/>
              <a:headEnd/>
              <a:tailEnd/>
            </a:ln>
          </p:spPr>
          <p:txBody>
            <a:bodyPr wrap="square" lIns="0" tIns="0" rIns="0" bIns="0" anchor="ctr">
              <a:spAutoFit/>
            </a:bodyPr>
            <a:lstStyle/>
            <a:p>
              <a:pPr algn="ctr">
                <a:buClr>
                  <a:srgbClr val="FD0000"/>
                </a:buClr>
              </a:pPr>
              <a:r>
                <a:rPr lang="en-US" sz="800" dirty="0">
                  <a:solidFill>
                    <a:schemeClr val="bg2">
                      <a:lumMod val="10000"/>
                    </a:schemeClr>
                  </a:solidFill>
                </a:rPr>
                <a:t>ID &amp; Access Management</a:t>
              </a:r>
            </a:p>
          </p:txBody>
        </p:sp>
      </p:grpSp>
      <p:grpSp>
        <p:nvGrpSpPr>
          <p:cNvPr id="441" name="Group 440">
            <a:extLst>
              <a:ext uri="{FF2B5EF4-FFF2-40B4-BE49-F238E27FC236}">
                <a16:creationId xmlns:a16="http://schemas.microsoft.com/office/drawing/2014/main" id="{6F76B8EA-C660-4C62-A42A-2BABDD114D5F}"/>
              </a:ext>
            </a:extLst>
          </p:cNvPr>
          <p:cNvGrpSpPr/>
          <p:nvPr/>
        </p:nvGrpSpPr>
        <p:grpSpPr>
          <a:xfrm>
            <a:off x="9915093" y="2251736"/>
            <a:ext cx="495559" cy="600714"/>
            <a:chOff x="7283585" y="5496258"/>
            <a:chExt cx="495559" cy="600714"/>
          </a:xfrm>
        </p:grpSpPr>
        <p:grpSp>
          <p:nvGrpSpPr>
            <p:cNvPr id="442" name="Group 441">
              <a:extLst>
                <a:ext uri="{FF2B5EF4-FFF2-40B4-BE49-F238E27FC236}">
                  <a16:creationId xmlns:a16="http://schemas.microsoft.com/office/drawing/2014/main" id="{E37CA788-17E1-4E5E-BAE1-DB241F302AA0}"/>
                </a:ext>
              </a:extLst>
            </p:cNvPr>
            <p:cNvGrpSpPr/>
            <p:nvPr/>
          </p:nvGrpSpPr>
          <p:grpSpPr>
            <a:xfrm>
              <a:off x="7283585" y="5496258"/>
              <a:ext cx="495559" cy="543422"/>
              <a:chOff x="4149905" y="4158080"/>
              <a:chExt cx="639069" cy="695710"/>
            </a:xfrm>
          </p:grpSpPr>
          <p:grpSp>
            <p:nvGrpSpPr>
              <p:cNvPr id="444" name="Group 443">
                <a:extLst>
                  <a:ext uri="{FF2B5EF4-FFF2-40B4-BE49-F238E27FC236}">
                    <a16:creationId xmlns:a16="http://schemas.microsoft.com/office/drawing/2014/main" id="{F851B8E1-93EA-4748-AA73-F0E08A83AE6B}"/>
                  </a:ext>
                </a:extLst>
              </p:cNvPr>
              <p:cNvGrpSpPr/>
              <p:nvPr/>
            </p:nvGrpSpPr>
            <p:grpSpPr>
              <a:xfrm>
                <a:off x="4195359" y="4291017"/>
                <a:ext cx="548161" cy="429836"/>
                <a:chOff x="3944938" y="4110038"/>
                <a:chExt cx="360362" cy="282575"/>
              </a:xfrm>
              <a:solidFill>
                <a:srgbClr val="F80000"/>
              </a:solidFill>
            </p:grpSpPr>
            <p:sp>
              <p:nvSpPr>
                <p:cNvPr id="446" name="Freeform 8">
                  <a:extLst>
                    <a:ext uri="{FF2B5EF4-FFF2-40B4-BE49-F238E27FC236}">
                      <a16:creationId xmlns:a16="http://schemas.microsoft.com/office/drawing/2014/main" id="{7D6DCA6B-898F-4AC0-98B6-41437C3528AF}"/>
                    </a:ext>
                  </a:extLst>
                </p:cNvPr>
                <p:cNvSpPr>
                  <a:spLocks noChangeArrowheads="1"/>
                </p:cNvSpPr>
                <p:nvPr/>
              </p:nvSpPr>
              <p:spPr bwMode="auto">
                <a:xfrm>
                  <a:off x="3981450" y="4176713"/>
                  <a:ext cx="17463" cy="12700"/>
                </a:xfrm>
                <a:custGeom>
                  <a:avLst/>
                  <a:gdLst>
                    <a:gd name="T0" fmla="*/ 24 w 49"/>
                    <a:gd name="T1" fmla="*/ 36 h 37"/>
                    <a:gd name="T2" fmla="*/ 0 w 49"/>
                    <a:gd name="T3" fmla="*/ 36 h 37"/>
                    <a:gd name="T4" fmla="*/ 0 w 49"/>
                    <a:gd name="T5" fmla="*/ 0 h 37"/>
                    <a:gd name="T6" fmla="*/ 48 w 49"/>
                    <a:gd name="T7" fmla="*/ 0 h 37"/>
                    <a:gd name="T8" fmla="*/ 48 w 49"/>
                    <a:gd name="T9" fmla="*/ 36 h 37"/>
                    <a:gd name="T10" fmla="*/ 24 w 49"/>
                    <a:gd name="T11" fmla="*/ 36 h 37"/>
                  </a:gdLst>
                  <a:ahLst/>
                  <a:cxnLst>
                    <a:cxn ang="0">
                      <a:pos x="T0" y="T1"/>
                    </a:cxn>
                    <a:cxn ang="0">
                      <a:pos x="T2" y="T3"/>
                    </a:cxn>
                    <a:cxn ang="0">
                      <a:pos x="T4" y="T5"/>
                    </a:cxn>
                    <a:cxn ang="0">
                      <a:pos x="T6" y="T7"/>
                    </a:cxn>
                    <a:cxn ang="0">
                      <a:pos x="T8" y="T9"/>
                    </a:cxn>
                    <a:cxn ang="0">
                      <a:pos x="T10" y="T11"/>
                    </a:cxn>
                  </a:cxnLst>
                  <a:rect l="0" t="0" r="r" b="b"/>
                  <a:pathLst>
                    <a:path w="49" h="37">
                      <a:moveTo>
                        <a:pt x="24" y="36"/>
                      </a:moveTo>
                      <a:lnTo>
                        <a:pt x="0" y="36"/>
                      </a:lnTo>
                      <a:lnTo>
                        <a:pt x="0" y="0"/>
                      </a:lnTo>
                      <a:lnTo>
                        <a:pt x="48" y="0"/>
                      </a:lnTo>
                      <a:lnTo>
                        <a:pt x="48" y="36"/>
                      </a:lnTo>
                      <a:lnTo>
                        <a:pt x="24" y="36"/>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47" name="Freeform 9">
                  <a:extLst>
                    <a:ext uri="{FF2B5EF4-FFF2-40B4-BE49-F238E27FC236}">
                      <a16:creationId xmlns:a16="http://schemas.microsoft.com/office/drawing/2014/main" id="{068F01F4-4F7F-4E43-8173-C782A4FB72B9}"/>
                    </a:ext>
                  </a:extLst>
                </p:cNvPr>
                <p:cNvSpPr>
                  <a:spLocks noChangeArrowheads="1"/>
                </p:cNvSpPr>
                <p:nvPr/>
              </p:nvSpPr>
              <p:spPr bwMode="auto">
                <a:xfrm>
                  <a:off x="4114800" y="4176713"/>
                  <a:ext cx="134938" cy="12700"/>
                </a:xfrm>
                <a:custGeom>
                  <a:avLst/>
                  <a:gdLst>
                    <a:gd name="T0" fmla="*/ 188 w 377"/>
                    <a:gd name="T1" fmla="*/ 36 h 37"/>
                    <a:gd name="T2" fmla="*/ 0 w 377"/>
                    <a:gd name="T3" fmla="*/ 36 h 37"/>
                    <a:gd name="T4" fmla="*/ 0 w 377"/>
                    <a:gd name="T5" fmla="*/ 0 h 37"/>
                    <a:gd name="T6" fmla="*/ 376 w 377"/>
                    <a:gd name="T7" fmla="*/ 0 h 37"/>
                    <a:gd name="T8" fmla="*/ 376 w 377"/>
                    <a:gd name="T9" fmla="*/ 36 h 37"/>
                    <a:gd name="T10" fmla="*/ 188 w 377"/>
                    <a:gd name="T11" fmla="*/ 36 h 37"/>
                  </a:gdLst>
                  <a:ahLst/>
                  <a:cxnLst>
                    <a:cxn ang="0">
                      <a:pos x="T0" y="T1"/>
                    </a:cxn>
                    <a:cxn ang="0">
                      <a:pos x="T2" y="T3"/>
                    </a:cxn>
                    <a:cxn ang="0">
                      <a:pos x="T4" y="T5"/>
                    </a:cxn>
                    <a:cxn ang="0">
                      <a:pos x="T6" y="T7"/>
                    </a:cxn>
                    <a:cxn ang="0">
                      <a:pos x="T8" y="T9"/>
                    </a:cxn>
                    <a:cxn ang="0">
                      <a:pos x="T10" y="T11"/>
                    </a:cxn>
                  </a:cxnLst>
                  <a:rect l="0" t="0" r="r" b="b"/>
                  <a:pathLst>
                    <a:path w="377" h="37">
                      <a:moveTo>
                        <a:pt x="188" y="36"/>
                      </a:moveTo>
                      <a:lnTo>
                        <a:pt x="0" y="36"/>
                      </a:lnTo>
                      <a:lnTo>
                        <a:pt x="0" y="0"/>
                      </a:lnTo>
                      <a:lnTo>
                        <a:pt x="376" y="0"/>
                      </a:lnTo>
                      <a:lnTo>
                        <a:pt x="376" y="36"/>
                      </a:lnTo>
                      <a:lnTo>
                        <a:pt x="188" y="36"/>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48" name="Freeform 10">
                  <a:extLst>
                    <a:ext uri="{FF2B5EF4-FFF2-40B4-BE49-F238E27FC236}">
                      <a16:creationId xmlns:a16="http://schemas.microsoft.com/office/drawing/2014/main" id="{0C311889-75F5-4F7E-A56A-92118EECD5D4}"/>
                    </a:ext>
                  </a:extLst>
                </p:cNvPr>
                <p:cNvSpPr>
                  <a:spLocks noChangeArrowheads="1"/>
                </p:cNvSpPr>
                <p:nvPr/>
              </p:nvSpPr>
              <p:spPr bwMode="auto">
                <a:xfrm>
                  <a:off x="4016375" y="4176713"/>
                  <a:ext cx="80963" cy="12700"/>
                </a:xfrm>
                <a:custGeom>
                  <a:avLst/>
                  <a:gdLst>
                    <a:gd name="T0" fmla="*/ 113 w 227"/>
                    <a:gd name="T1" fmla="*/ 36 h 37"/>
                    <a:gd name="T2" fmla="*/ 0 w 227"/>
                    <a:gd name="T3" fmla="*/ 36 h 37"/>
                    <a:gd name="T4" fmla="*/ 0 w 227"/>
                    <a:gd name="T5" fmla="*/ 0 h 37"/>
                    <a:gd name="T6" fmla="*/ 226 w 227"/>
                    <a:gd name="T7" fmla="*/ 0 h 37"/>
                    <a:gd name="T8" fmla="*/ 226 w 227"/>
                    <a:gd name="T9" fmla="*/ 36 h 37"/>
                    <a:gd name="T10" fmla="*/ 113 w 227"/>
                    <a:gd name="T11" fmla="*/ 36 h 37"/>
                  </a:gdLst>
                  <a:ahLst/>
                  <a:cxnLst>
                    <a:cxn ang="0">
                      <a:pos x="T0" y="T1"/>
                    </a:cxn>
                    <a:cxn ang="0">
                      <a:pos x="T2" y="T3"/>
                    </a:cxn>
                    <a:cxn ang="0">
                      <a:pos x="T4" y="T5"/>
                    </a:cxn>
                    <a:cxn ang="0">
                      <a:pos x="T6" y="T7"/>
                    </a:cxn>
                    <a:cxn ang="0">
                      <a:pos x="T8" y="T9"/>
                    </a:cxn>
                    <a:cxn ang="0">
                      <a:pos x="T10" y="T11"/>
                    </a:cxn>
                  </a:cxnLst>
                  <a:rect l="0" t="0" r="r" b="b"/>
                  <a:pathLst>
                    <a:path w="227" h="37">
                      <a:moveTo>
                        <a:pt x="113" y="36"/>
                      </a:moveTo>
                      <a:lnTo>
                        <a:pt x="0" y="36"/>
                      </a:lnTo>
                      <a:lnTo>
                        <a:pt x="0" y="0"/>
                      </a:lnTo>
                      <a:lnTo>
                        <a:pt x="226" y="0"/>
                      </a:lnTo>
                      <a:lnTo>
                        <a:pt x="226" y="36"/>
                      </a:lnTo>
                      <a:lnTo>
                        <a:pt x="113" y="36"/>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49" name="Freeform 11">
                  <a:extLst>
                    <a:ext uri="{FF2B5EF4-FFF2-40B4-BE49-F238E27FC236}">
                      <a16:creationId xmlns:a16="http://schemas.microsoft.com/office/drawing/2014/main" id="{4E68BCD9-9917-48D5-8E19-5D1DF596FDE5}"/>
                    </a:ext>
                  </a:extLst>
                </p:cNvPr>
                <p:cNvSpPr>
                  <a:spLocks noChangeArrowheads="1"/>
                </p:cNvSpPr>
                <p:nvPr/>
              </p:nvSpPr>
              <p:spPr bwMode="auto">
                <a:xfrm>
                  <a:off x="3944938" y="4110038"/>
                  <a:ext cx="360362" cy="282575"/>
                </a:xfrm>
                <a:custGeom>
                  <a:avLst/>
                  <a:gdLst>
                    <a:gd name="T0" fmla="*/ 985 w 1003"/>
                    <a:gd name="T1" fmla="*/ 0 h 783"/>
                    <a:gd name="T2" fmla="*/ 1002 w 1003"/>
                    <a:gd name="T3" fmla="*/ 20 h 783"/>
                    <a:gd name="T4" fmla="*/ 1002 w 1003"/>
                    <a:gd name="T5" fmla="*/ 559 h 783"/>
                    <a:gd name="T6" fmla="*/ 965 w 1003"/>
                    <a:gd name="T7" fmla="*/ 559 h 783"/>
                    <a:gd name="T8" fmla="*/ 965 w 1003"/>
                    <a:gd name="T9" fmla="*/ 133 h 783"/>
                    <a:gd name="T10" fmla="*/ 37 w 1003"/>
                    <a:gd name="T11" fmla="*/ 133 h 783"/>
                    <a:gd name="T12" fmla="*/ 37 w 1003"/>
                    <a:gd name="T13" fmla="*/ 782 h 783"/>
                    <a:gd name="T14" fmla="*/ 0 w 1003"/>
                    <a:gd name="T15" fmla="*/ 782 h 783"/>
                    <a:gd name="T16" fmla="*/ 0 w 1003"/>
                    <a:gd name="T17" fmla="*/ 20 h 783"/>
                    <a:gd name="T18" fmla="*/ 20 w 1003"/>
                    <a:gd name="T19" fmla="*/ 0 h 783"/>
                    <a:gd name="T20" fmla="*/ 985 w 1003"/>
                    <a:gd name="T21" fmla="*/ 0 h 783"/>
                    <a:gd name="T22" fmla="*/ 93 w 1003"/>
                    <a:gd name="T23" fmla="*/ 93 h 783"/>
                    <a:gd name="T24" fmla="*/ 93 w 1003"/>
                    <a:gd name="T25" fmla="*/ 37 h 783"/>
                    <a:gd name="T26" fmla="*/ 37 w 1003"/>
                    <a:gd name="T27" fmla="*/ 37 h 783"/>
                    <a:gd name="T28" fmla="*/ 37 w 1003"/>
                    <a:gd name="T29" fmla="*/ 93 h 783"/>
                    <a:gd name="T30" fmla="*/ 93 w 1003"/>
                    <a:gd name="T31" fmla="*/ 93 h 7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03" h="783">
                      <a:moveTo>
                        <a:pt x="985" y="0"/>
                      </a:moveTo>
                      <a:cubicBezTo>
                        <a:pt x="994" y="0"/>
                        <a:pt x="1002" y="9"/>
                        <a:pt x="1002" y="20"/>
                      </a:cubicBezTo>
                      <a:lnTo>
                        <a:pt x="1002" y="559"/>
                      </a:lnTo>
                      <a:lnTo>
                        <a:pt x="965" y="559"/>
                      </a:lnTo>
                      <a:lnTo>
                        <a:pt x="965" y="133"/>
                      </a:lnTo>
                      <a:lnTo>
                        <a:pt x="37" y="133"/>
                      </a:lnTo>
                      <a:lnTo>
                        <a:pt x="37" y="782"/>
                      </a:lnTo>
                      <a:lnTo>
                        <a:pt x="0" y="782"/>
                      </a:lnTo>
                      <a:lnTo>
                        <a:pt x="0" y="20"/>
                      </a:lnTo>
                      <a:cubicBezTo>
                        <a:pt x="0" y="9"/>
                        <a:pt x="9" y="0"/>
                        <a:pt x="20" y="0"/>
                      </a:cubicBezTo>
                      <a:lnTo>
                        <a:pt x="985" y="0"/>
                      </a:lnTo>
                      <a:close/>
                      <a:moveTo>
                        <a:pt x="93" y="93"/>
                      </a:moveTo>
                      <a:lnTo>
                        <a:pt x="93" y="37"/>
                      </a:lnTo>
                      <a:lnTo>
                        <a:pt x="37" y="37"/>
                      </a:lnTo>
                      <a:lnTo>
                        <a:pt x="37" y="93"/>
                      </a:lnTo>
                      <a:lnTo>
                        <a:pt x="93" y="93"/>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50" name="Freeform 12">
                  <a:extLst>
                    <a:ext uri="{FF2B5EF4-FFF2-40B4-BE49-F238E27FC236}">
                      <a16:creationId xmlns:a16="http://schemas.microsoft.com/office/drawing/2014/main" id="{ED9CED5B-5E2F-4BB7-863D-DFFA851D1D2A}"/>
                    </a:ext>
                  </a:extLst>
                </p:cNvPr>
                <p:cNvSpPr>
                  <a:spLocks noChangeArrowheads="1"/>
                </p:cNvSpPr>
                <p:nvPr/>
              </p:nvSpPr>
              <p:spPr bwMode="auto">
                <a:xfrm>
                  <a:off x="3981450" y="4276725"/>
                  <a:ext cx="14288" cy="14288"/>
                </a:xfrm>
                <a:custGeom>
                  <a:avLst/>
                  <a:gdLst>
                    <a:gd name="T0" fmla="*/ 20 w 40"/>
                    <a:gd name="T1" fmla="*/ 37 h 38"/>
                    <a:gd name="T2" fmla="*/ 0 w 40"/>
                    <a:gd name="T3" fmla="*/ 37 h 38"/>
                    <a:gd name="T4" fmla="*/ 0 w 40"/>
                    <a:gd name="T5" fmla="*/ 0 h 38"/>
                    <a:gd name="T6" fmla="*/ 39 w 40"/>
                    <a:gd name="T7" fmla="*/ 0 h 38"/>
                    <a:gd name="T8" fmla="*/ 39 w 40"/>
                    <a:gd name="T9" fmla="*/ 37 h 38"/>
                    <a:gd name="T10" fmla="*/ 20 w 40"/>
                    <a:gd name="T11" fmla="*/ 37 h 38"/>
                  </a:gdLst>
                  <a:ahLst/>
                  <a:cxnLst>
                    <a:cxn ang="0">
                      <a:pos x="T0" y="T1"/>
                    </a:cxn>
                    <a:cxn ang="0">
                      <a:pos x="T2" y="T3"/>
                    </a:cxn>
                    <a:cxn ang="0">
                      <a:pos x="T4" y="T5"/>
                    </a:cxn>
                    <a:cxn ang="0">
                      <a:pos x="T6" y="T7"/>
                    </a:cxn>
                    <a:cxn ang="0">
                      <a:pos x="T8" y="T9"/>
                    </a:cxn>
                    <a:cxn ang="0">
                      <a:pos x="T10" y="T11"/>
                    </a:cxn>
                  </a:cxnLst>
                  <a:rect l="0" t="0" r="r" b="b"/>
                  <a:pathLst>
                    <a:path w="40" h="38">
                      <a:moveTo>
                        <a:pt x="20" y="37"/>
                      </a:moveTo>
                      <a:lnTo>
                        <a:pt x="0" y="37"/>
                      </a:lnTo>
                      <a:lnTo>
                        <a:pt x="0" y="0"/>
                      </a:lnTo>
                      <a:lnTo>
                        <a:pt x="39" y="0"/>
                      </a:lnTo>
                      <a:lnTo>
                        <a:pt x="39" y="37"/>
                      </a:lnTo>
                      <a:lnTo>
                        <a:pt x="20" y="37"/>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51" name="Freeform 13">
                  <a:extLst>
                    <a:ext uri="{FF2B5EF4-FFF2-40B4-BE49-F238E27FC236}">
                      <a16:creationId xmlns:a16="http://schemas.microsoft.com/office/drawing/2014/main" id="{CF14E433-FABF-47C3-87B7-79A89B90ADDB}"/>
                    </a:ext>
                  </a:extLst>
                </p:cNvPr>
                <p:cNvSpPr>
                  <a:spLocks noChangeArrowheads="1"/>
                </p:cNvSpPr>
                <p:nvPr/>
              </p:nvSpPr>
              <p:spPr bwMode="auto">
                <a:xfrm>
                  <a:off x="4011613" y="4276725"/>
                  <a:ext cx="14287" cy="14288"/>
                </a:xfrm>
                <a:custGeom>
                  <a:avLst/>
                  <a:gdLst>
                    <a:gd name="T0" fmla="*/ 19 w 40"/>
                    <a:gd name="T1" fmla="*/ 37 h 38"/>
                    <a:gd name="T2" fmla="*/ 0 w 40"/>
                    <a:gd name="T3" fmla="*/ 37 h 38"/>
                    <a:gd name="T4" fmla="*/ 0 w 40"/>
                    <a:gd name="T5" fmla="*/ 0 h 38"/>
                    <a:gd name="T6" fmla="*/ 39 w 40"/>
                    <a:gd name="T7" fmla="*/ 0 h 38"/>
                    <a:gd name="T8" fmla="*/ 39 w 40"/>
                    <a:gd name="T9" fmla="*/ 37 h 38"/>
                    <a:gd name="T10" fmla="*/ 19 w 40"/>
                    <a:gd name="T11" fmla="*/ 37 h 38"/>
                  </a:gdLst>
                  <a:ahLst/>
                  <a:cxnLst>
                    <a:cxn ang="0">
                      <a:pos x="T0" y="T1"/>
                    </a:cxn>
                    <a:cxn ang="0">
                      <a:pos x="T2" y="T3"/>
                    </a:cxn>
                    <a:cxn ang="0">
                      <a:pos x="T4" y="T5"/>
                    </a:cxn>
                    <a:cxn ang="0">
                      <a:pos x="T6" y="T7"/>
                    </a:cxn>
                    <a:cxn ang="0">
                      <a:pos x="T8" y="T9"/>
                    </a:cxn>
                    <a:cxn ang="0">
                      <a:pos x="T10" y="T11"/>
                    </a:cxn>
                  </a:cxnLst>
                  <a:rect l="0" t="0" r="r" b="b"/>
                  <a:pathLst>
                    <a:path w="40" h="38">
                      <a:moveTo>
                        <a:pt x="19" y="37"/>
                      </a:moveTo>
                      <a:lnTo>
                        <a:pt x="0" y="37"/>
                      </a:lnTo>
                      <a:lnTo>
                        <a:pt x="0" y="0"/>
                      </a:lnTo>
                      <a:lnTo>
                        <a:pt x="39" y="0"/>
                      </a:lnTo>
                      <a:lnTo>
                        <a:pt x="39" y="37"/>
                      </a:lnTo>
                      <a:lnTo>
                        <a:pt x="19" y="37"/>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52" name="Freeform 14">
                  <a:extLst>
                    <a:ext uri="{FF2B5EF4-FFF2-40B4-BE49-F238E27FC236}">
                      <a16:creationId xmlns:a16="http://schemas.microsoft.com/office/drawing/2014/main" id="{7BE78E42-91D2-4D07-959E-39E0138DDF63}"/>
                    </a:ext>
                  </a:extLst>
                </p:cNvPr>
                <p:cNvSpPr>
                  <a:spLocks noChangeArrowheads="1"/>
                </p:cNvSpPr>
                <p:nvPr/>
              </p:nvSpPr>
              <p:spPr bwMode="auto">
                <a:xfrm>
                  <a:off x="4041775" y="4276725"/>
                  <a:ext cx="14288" cy="14288"/>
                </a:xfrm>
                <a:custGeom>
                  <a:avLst/>
                  <a:gdLst>
                    <a:gd name="T0" fmla="*/ 20 w 41"/>
                    <a:gd name="T1" fmla="*/ 37 h 38"/>
                    <a:gd name="T2" fmla="*/ 0 w 41"/>
                    <a:gd name="T3" fmla="*/ 37 h 38"/>
                    <a:gd name="T4" fmla="*/ 0 w 41"/>
                    <a:gd name="T5" fmla="*/ 0 h 38"/>
                    <a:gd name="T6" fmla="*/ 40 w 41"/>
                    <a:gd name="T7" fmla="*/ 0 h 38"/>
                    <a:gd name="T8" fmla="*/ 40 w 41"/>
                    <a:gd name="T9" fmla="*/ 37 h 38"/>
                    <a:gd name="T10" fmla="*/ 20 w 41"/>
                    <a:gd name="T11" fmla="*/ 37 h 38"/>
                  </a:gdLst>
                  <a:ahLst/>
                  <a:cxnLst>
                    <a:cxn ang="0">
                      <a:pos x="T0" y="T1"/>
                    </a:cxn>
                    <a:cxn ang="0">
                      <a:pos x="T2" y="T3"/>
                    </a:cxn>
                    <a:cxn ang="0">
                      <a:pos x="T4" y="T5"/>
                    </a:cxn>
                    <a:cxn ang="0">
                      <a:pos x="T6" y="T7"/>
                    </a:cxn>
                    <a:cxn ang="0">
                      <a:pos x="T8" y="T9"/>
                    </a:cxn>
                    <a:cxn ang="0">
                      <a:pos x="T10" y="T11"/>
                    </a:cxn>
                  </a:cxnLst>
                  <a:rect l="0" t="0" r="r" b="b"/>
                  <a:pathLst>
                    <a:path w="41" h="38">
                      <a:moveTo>
                        <a:pt x="20" y="37"/>
                      </a:moveTo>
                      <a:lnTo>
                        <a:pt x="0" y="37"/>
                      </a:lnTo>
                      <a:lnTo>
                        <a:pt x="0" y="0"/>
                      </a:lnTo>
                      <a:lnTo>
                        <a:pt x="40" y="0"/>
                      </a:lnTo>
                      <a:lnTo>
                        <a:pt x="40" y="37"/>
                      </a:lnTo>
                      <a:lnTo>
                        <a:pt x="20" y="37"/>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53" name="Freeform 15">
                  <a:extLst>
                    <a:ext uri="{FF2B5EF4-FFF2-40B4-BE49-F238E27FC236}">
                      <a16:creationId xmlns:a16="http://schemas.microsoft.com/office/drawing/2014/main" id="{A156F106-B892-4833-AF70-EDF4187CE6B7}"/>
                    </a:ext>
                  </a:extLst>
                </p:cNvPr>
                <p:cNvSpPr>
                  <a:spLocks noChangeArrowheads="1"/>
                </p:cNvSpPr>
                <p:nvPr/>
              </p:nvSpPr>
              <p:spPr bwMode="auto">
                <a:xfrm>
                  <a:off x="4070350" y="4276725"/>
                  <a:ext cx="125413" cy="14288"/>
                </a:xfrm>
                <a:custGeom>
                  <a:avLst/>
                  <a:gdLst>
                    <a:gd name="T0" fmla="*/ 174 w 348"/>
                    <a:gd name="T1" fmla="*/ 37 h 38"/>
                    <a:gd name="T2" fmla="*/ 0 w 348"/>
                    <a:gd name="T3" fmla="*/ 37 h 38"/>
                    <a:gd name="T4" fmla="*/ 0 w 348"/>
                    <a:gd name="T5" fmla="*/ 0 h 38"/>
                    <a:gd name="T6" fmla="*/ 347 w 348"/>
                    <a:gd name="T7" fmla="*/ 0 h 38"/>
                    <a:gd name="T8" fmla="*/ 347 w 348"/>
                    <a:gd name="T9" fmla="*/ 37 h 38"/>
                    <a:gd name="T10" fmla="*/ 174 w 348"/>
                    <a:gd name="T11" fmla="*/ 37 h 38"/>
                  </a:gdLst>
                  <a:ahLst/>
                  <a:cxnLst>
                    <a:cxn ang="0">
                      <a:pos x="T0" y="T1"/>
                    </a:cxn>
                    <a:cxn ang="0">
                      <a:pos x="T2" y="T3"/>
                    </a:cxn>
                    <a:cxn ang="0">
                      <a:pos x="T4" y="T5"/>
                    </a:cxn>
                    <a:cxn ang="0">
                      <a:pos x="T6" y="T7"/>
                    </a:cxn>
                    <a:cxn ang="0">
                      <a:pos x="T8" y="T9"/>
                    </a:cxn>
                    <a:cxn ang="0">
                      <a:pos x="T10" y="T11"/>
                    </a:cxn>
                  </a:cxnLst>
                  <a:rect l="0" t="0" r="r" b="b"/>
                  <a:pathLst>
                    <a:path w="348" h="38">
                      <a:moveTo>
                        <a:pt x="174" y="37"/>
                      </a:moveTo>
                      <a:lnTo>
                        <a:pt x="0" y="37"/>
                      </a:lnTo>
                      <a:lnTo>
                        <a:pt x="0" y="0"/>
                      </a:lnTo>
                      <a:lnTo>
                        <a:pt x="347" y="0"/>
                      </a:lnTo>
                      <a:lnTo>
                        <a:pt x="347" y="37"/>
                      </a:lnTo>
                      <a:lnTo>
                        <a:pt x="174" y="37"/>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54" name="Freeform 16">
                  <a:extLst>
                    <a:ext uri="{FF2B5EF4-FFF2-40B4-BE49-F238E27FC236}">
                      <a16:creationId xmlns:a16="http://schemas.microsoft.com/office/drawing/2014/main" id="{427804D4-F8EA-42D2-B7DA-917BACFDF3F3}"/>
                    </a:ext>
                  </a:extLst>
                </p:cNvPr>
                <p:cNvSpPr>
                  <a:spLocks noChangeArrowheads="1"/>
                </p:cNvSpPr>
                <p:nvPr/>
              </p:nvSpPr>
              <p:spPr bwMode="auto">
                <a:xfrm>
                  <a:off x="3981450" y="4310063"/>
                  <a:ext cx="104775" cy="14287"/>
                </a:xfrm>
                <a:custGeom>
                  <a:avLst/>
                  <a:gdLst>
                    <a:gd name="T0" fmla="*/ 144 w 289"/>
                    <a:gd name="T1" fmla="*/ 37 h 38"/>
                    <a:gd name="T2" fmla="*/ 0 w 289"/>
                    <a:gd name="T3" fmla="*/ 37 h 38"/>
                    <a:gd name="T4" fmla="*/ 0 w 289"/>
                    <a:gd name="T5" fmla="*/ 0 h 38"/>
                    <a:gd name="T6" fmla="*/ 288 w 289"/>
                    <a:gd name="T7" fmla="*/ 0 h 38"/>
                    <a:gd name="T8" fmla="*/ 288 w 289"/>
                    <a:gd name="T9" fmla="*/ 37 h 38"/>
                    <a:gd name="T10" fmla="*/ 144 w 289"/>
                    <a:gd name="T11" fmla="*/ 37 h 38"/>
                  </a:gdLst>
                  <a:ahLst/>
                  <a:cxnLst>
                    <a:cxn ang="0">
                      <a:pos x="T0" y="T1"/>
                    </a:cxn>
                    <a:cxn ang="0">
                      <a:pos x="T2" y="T3"/>
                    </a:cxn>
                    <a:cxn ang="0">
                      <a:pos x="T4" y="T5"/>
                    </a:cxn>
                    <a:cxn ang="0">
                      <a:pos x="T6" y="T7"/>
                    </a:cxn>
                    <a:cxn ang="0">
                      <a:pos x="T8" y="T9"/>
                    </a:cxn>
                    <a:cxn ang="0">
                      <a:pos x="T10" y="T11"/>
                    </a:cxn>
                  </a:cxnLst>
                  <a:rect l="0" t="0" r="r" b="b"/>
                  <a:pathLst>
                    <a:path w="289" h="38">
                      <a:moveTo>
                        <a:pt x="144" y="37"/>
                      </a:moveTo>
                      <a:lnTo>
                        <a:pt x="0" y="37"/>
                      </a:lnTo>
                      <a:lnTo>
                        <a:pt x="0" y="0"/>
                      </a:lnTo>
                      <a:lnTo>
                        <a:pt x="288" y="0"/>
                      </a:lnTo>
                      <a:lnTo>
                        <a:pt x="288" y="37"/>
                      </a:lnTo>
                      <a:lnTo>
                        <a:pt x="144" y="37"/>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55" name="Freeform 17">
                  <a:extLst>
                    <a:ext uri="{FF2B5EF4-FFF2-40B4-BE49-F238E27FC236}">
                      <a16:creationId xmlns:a16="http://schemas.microsoft.com/office/drawing/2014/main" id="{C0D661CB-945E-499C-BE9E-52FAC1102DA4}"/>
                    </a:ext>
                  </a:extLst>
                </p:cNvPr>
                <p:cNvSpPr>
                  <a:spLocks noChangeArrowheads="1"/>
                </p:cNvSpPr>
                <p:nvPr/>
              </p:nvSpPr>
              <p:spPr bwMode="auto">
                <a:xfrm>
                  <a:off x="4098925" y="4310063"/>
                  <a:ext cx="17463" cy="14287"/>
                </a:xfrm>
                <a:custGeom>
                  <a:avLst/>
                  <a:gdLst>
                    <a:gd name="T0" fmla="*/ 23 w 47"/>
                    <a:gd name="T1" fmla="*/ 37 h 38"/>
                    <a:gd name="T2" fmla="*/ 0 w 47"/>
                    <a:gd name="T3" fmla="*/ 37 h 38"/>
                    <a:gd name="T4" fmla="*/ 0 w 47"/>
                    <a:gd name="T5" fmla="*/ 0 h 38"/>
                    <a:gd name="T6" fmla="*/ 46 w 47"/>
                    <a:gd name="T7" fmla="*/ 0 h 38"/>
                    <a:gd name="T8" fmla="*/ 46 w 47"/>
                    <a:gd name="T9" fmla="*/ 37 h 38"/>
                    <a:gd name="T10" fmla="*/ 23 w 47"/>
                    <a:gd name="T11" fmla="*/ 37 h 38"/>
                  </a:gdLst>
                  <a:ahLst/>
                  <a:cxnLst>
                    <a:cxn ang="0">
                      <a:pos x="T0" y="T1"/>
                    </a:cxn>
                    <a:cxn ang="0">
                      <a:pos x="T2" y="T3"/>
                    </a:cxn>
                    <a:cxn ang="0">
                      <a:pos x="T4" y="T5"/>
                    </a:cxn>
                    <a:cxn ang="0">
                      <a:pos x="T6" y="T7"/>
                    </a:cxn>
                    <a:cxn ang="0">
                      <a:pos x="T8" y="T9"/>
                    </a:cxn>
                    <a:cxn ang="0">
                      <a:pos x="T10" y="T11"/>
                    </a:cxn>
                  </a:cxnLst>
                  <a:rect l="0" t="0" r="r" b="b"/>
                  <a:pathLst>
                    <a:path w="47" h="38">
                      <a:moveTo>
                        <a:pt x="23" y="37"/>
                      </a:moveTo>
                      <a:lnTo>
                        <a:pt x="0" y="37"/>
                      </a:lnTo>
                      <a:lnTo>
                        <a:pt x="0" y="0"/>
                      </a:lnTo>
                      <a:lnTo>
                        <a:pt x="46" y="0"/>
                      </a:lnTo>
                      <a:lnTo>
                        <a:pt x="46" y="37"/>
                      </a:lnTo>
                      <a:lnTo>
                        <a:pt x="23" y="37"/>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56" name="Freeform 18">
                  <a:extLst>
                    <a:ext uri="{FF2B5EF4-FFF2-40B4-BE49-F238E27FC236}">
                      <a16:creationId xmlns:a16="http://schemas.microsoft.com/office/drawing/2014/main" id="{BE30C853-40A4-45B8-A23A-B661098AAD40}"/>
                    </a:ext>
                  </a:extLst>
                </p:cNvPr>
                <p:cNvSpPr>
                  <a:spLocks noChangeArrowheads="1"/>
                </p:cNvSpPr>
                <p:nvPr/>
              </p:nvSpPr>
              <p:spPr bwMode="auto">
                <a:xfrm>
                  <a:off x="3981450" y="4343400"/>
                  <a:ext cx="69850" cy="14288"/>
                </a:xfrm>
                <a:custGeom>
                  <a:avLst/>
                  <a:gdLst>
                    <a:gd name="T0" fmla="*/ 96 w 193"/>
                    <a:gd name="T1" fmla="*/ 37 h 38"/>
                    <a:gd name="T2" fmla="*/ 0 w 193"/>
                    <a:gd name="T3" fmla="*/ 37 h 38"/>
                    <a:gd name="T4" fmla="*/ 0 w 193"/>
                    <a:gd name="T5" fmla="*/ 0 h 38"/>
                    <a:gd name="T6" fmla="*/ 192 w 193"/>
                    <a:gd name="T7" fmla="*/ 0 h 38"/>
                    <a:gd name="T8" fmla="*/ 192 w 193"/>
                    <a:gd name="T9" fmla="*/ 37 h 38"/>
                    <a:gd name="T10" fmla="*/ 96 w 193"/>
                    <a:gd name="T11" fmla="*/ 37 h 38"/>
                  </a:gdLst>
                  <a:ahLst/>
                  <a:cxnLst>
                    <a:cxn ang="0">
                      <a:pos x="T0" y="T1"/>
                    </a:cxn>
                    <a:cxn ang="0">
                      <a:pos x="T2" y="T3"/>
                    </a:cxn>
                    <a:cxn ang="0">
                      <a:pos x="T4" y="T5"/>
                    </a:cxn>
                    <a:cxn ang="0">
                      <a:pos x="T6" y="T7"/>
                    </a:cxn>
                    <a:cxn ang="0">
                      <a:pos x="T8" y="T9"/>
                    </a:cxn>
                    <a:cxn ang="0">
                      <a:pos x="T10" y="T11"/>
                    </a:cxn>
                  </a:cxnLst>
                  <a:rect l="0" t="0" r="r" b="b"/>
                  <a:pathLst>
                    <a:path w="193" h="38">
                      <a:moveTo>
                        <a:pt x="96" y="37"/>
                      </a:moveTo>
                      <a:lnTo>
                        <a:pt x="0" y="37"/>
                      </a:lnTo>
                      <a:lnTo>
                        <a:pt x="0" y="0"/>
                      </a:lnTo>
                      <a:lnTo>
                        <a:pt x="192" y="0"/>
                      </a:lnTo>
                      <a:lnTo>
                        <a:pt x="192" y="37"/>
                      </a:lnTo>
                      <a:lnTo>
                        <a:pt x="96" y="37"/>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57" name="Freeform 19">
                  <a:extLst>
                    <a:ext uri="{FF2B5EF4-FFF2-40B4-BE49-F238E27FC236}">
                      <a16:creationId xmlns:a16="http://schemas.microsoft.com/office/drawing/2014/main" id="{63AF40BB-E884-4334-8189-B77F75657C85}"/>
                    </a:ext>
                  </a:extLst>
                </p:cNvPr>
                <p:cNvSpPr>
                  <a:spLocks noChangeArrowheads="1"/>
                </p:cNvSpPr>
                <p:nvPr/>
              </p:nvSpPr>
              <p:spPr bwMode="auto">
                <a:xfrm>
                  <a:off x="4062413" y="4343400"/>
                  <a:ext cx="69850" cy="14288"/>
                </a:xfrm>
                <a:custGeom>
                  <a:avLst/>
                  <a:gdLst>
                    <a:gd name="T0" fmla="*/ 96 w 193"/>
                    <a:gd name="T1" fmla="*/ 37 h 38"/>
                    <a:gd name="T2" fmla="*/ 0 w 193"/>
                    <a:gd name="T3" fmla="*/ 37 h 38"/>
                    <a:gd name="T4" fmla="*/ 0 w 193"/>
                    <a:gd name="T5" fmla="*/ 0 h 38"/>
                    <a:gd name="T6" fmla="*/ 192 w 193"/>
                    <a:gd name="T7" fmla="*/ 0 h 38"/>
                    <a:gd name="T8" fmla="*/ 192 w 193"/>
                    <a:gd name="T9" fmla="*/ 37 h 38"/>
                    <a:gd name="T10" fmla="*/ 96 w 193"/>
                    <a:gd name="T11" fmla="*/ 37 h 38"/>
                  </a:gdLst>
                  <a:ahLst/>
                  <a:cxnLst>
                    <a:cxn ang="0">
                      <a:pos x="T0" y="T1"/>
                    </a:cxn>
                    <a:cxn ang="0">
                      <a:pos x="T2" y="T3"/>
                    </a:cxn>
                    <a:cxn ang="0">
                      <a:pos x="T4" y="T5"/>
                    </a:cxn>
                    <a:cxn ang="0">
                      <a:pos x="T6" y="T7"/>
                    </a:cxn>
                    <a:cxn ang="0">
                      <a:pos x="T8" y="T9"/>
                    </a:cxn>
                    <a:cxn ang="0">
                      <a:pos x="T10" y="T11"/>
                    </a:cxn>
                  </a:cxnLst>
                  <a:rect l="0" t="0" r="r" b="b"/>
                  <a:pathLst>
                    <a:path w="193" h="38">
                      <a:moveTo>
                        <a:pt x="96" y="37"/>
                      </a:moveTo>
                      <a:lnTo>
                        <a:pt x="0" y="37"/>
                      </a:lnTo>
                      <a:lnTo>
                        <a:pt x="0" y="0"/>
                      </a:lnTo>
                      <a:lnTo>
                        <a:pt x="192" y="0"/>
                      </a:lnTo>
                      <a:lnTo>
                        <a:pt x="192" y="37"/>
                      </a:lnTo>
                      <a:lnTo>
                        <a:pt x="96" y="37"/>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58" name="Freeform 20">
                  <a:extLst>
                    <a:ext uri="{FF2B5EF4-FFF2-40B4-BE49-F238E27FC236}">
                      <a16:creationId xmlns:a16="http://schemas.microsoft.com/office/drawing/2014/main" id="{4401C822-DC65-4DCB-9C78-B434DA961828}"/>
                    </a:ext>
                  </a:extLst>
                </p:cNvPr>
                <p:cNvSpPr>
                  <a:spLocks noChangeArrowheads="1"/>
                </p:cNvSpPr>
                <p:nvPr/>
              </p:nvSpPr>
              <p:spPr bwMode="auto">
                <a:xfrm>
                  <a:off x="4141788" y="4343400"/>
                  <a:ext cx="15875" cy="14288"/>
                </a:xfrm>
                <a:custGeom>
                  <a:avLst/>
                  <a:gdLst>
                    <a:gd name="T0" fmla="*/ 22 w 46"/>
                    <a:gd name="T1" fmla="*/ 37 h 38"/>
                    <a:gd name="T2" fmla="*/ 0 w 46"/>
                    <a:gd name="T3" fmla="*/ 37 h 38"/>
                    <a:gd name="T4" fmla="*/ 0 w 46"/>
                    <a:gd name="T5" fmla="*/ 0 h 38"/>
                    <a:gd name="T6" fmla="*/ 45 w 46"/>
                    <a:gd name="T7" fmla="*/ 0 h 38"/>
                    <a:gd name="T8" fmla="*/ 45 w 46"/>
                    <a:gd name="T9" fmla="*/ 37 h 38"/>
                    <a:gd name="T10" fmla="*/ 22 w 46"/>
                    <a:gd name="T11" fmla="*/ 37 h 38"/>
                  </a:gdLst>
                  <a:ahLst/>
                  <a:cxnLst>
                    <a:cxn ang="0">
                      <a:pos x="T0" y="T1"/>
                    </a:cxn>
                    <a:cxn ang="0">
                      <a:pos x="T2" y="T3"/>
                    </a:cxn>
                    <a:cxn ang="0">
                      <a:pos x="T4" y="T5"/>
                    </a:cxn>
                    <a:cxn ang="0">
                      <a:pos x="T6" y="T7"/>
                    </a:cxn>
                    <a:cxn ang="0">
                      <a:pos x="T8" y="T9"/>
                    </a:cxn>
                    <a:cxn ang="0">
                      <a:pos x="T10" y="T11"/>
                    </a:cxn>
                  </a:cxnLst>
                  <a:rect l="0" t="0" r="r" b="b"/>
                  <a:pathLst>
                    <a:path w="46" h="38">
                      <a:moveTo>
                        <a:pt x="22" y="37"/>
                      </a:moveTo>
                      <a:lnTo>
                        <a:pt x="0" y="37"/>
                      </a:lnTo>
                      <a:lnTo>
                        <a:pt x="0" y="0"/>
                      </a:lnTo>
                      <a:lnTo>
                        <a:pt x="45" y="0"/>
                      </a:lnTo>
                      <a:lnTo>
                        <a:pt x="45" y="37"/>
                      </a:lnTo>
                      <a:lnTo>
                        <a:pt x="22" y="37"/>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59" name="Freeform 21">
                  <a:extLst>
                    <a:ext uri="{FF2B5EF4-FFF2-40B4-BE49-F238E27FC236}">
                      <a16:creationId xmlns:a16="http://schemas.microsoft.com/office/drawing/2014/main" id="{C3D7F9D8-EE78-4C85-9D2A-CA4813D9966C}"/>
                    </a:ext>
                  </a:extLst>
                </p:cNvPr>
                <p:cNvSpPr>
                  <a:spLocks noChangeArrowheads="1"/>
                </p:cNvSpPr>
                <p:nvPr/>
              </p:nvSpPr>
              <p:spPr bwMode="auto">
                <a:xfrm>
                  <a:off x="3981450" y="4243388"/>
                  <a:ext cx="74613" cy="14287"/>
                </a:xfrm>
                <a:custGeom>
                  <a:avLst/>
                  <a:gdLst>
                    <a:gd name="T0" fmla="*/ 103 w 207"/>
                    <a:gd name="T1" fmla="*/ 37 h 38"/>
                    <a:gd name="T2" fmla="*/ 0 w 207"/>
                    <a:gd name="T3" fmla="*/ 37 h 38"/>
                    <a:gd name="T4" fmla="*/ 0 w 207"/>
                    <a:gd name="T5" fmla="*/ 0 h 38"/>
                    <a:gd name="T6" fmla="*/ 206 w 207"/>
                    <a:gd name="T7" fmla="*/ 0 h 38"/>
                    <a:gd name="T8" fmla="*/ 206 w 207"/>
                    <a:gd name="T9" fmla="*/ 37 h 38"/>
                    <a:gd name="T10" fmla="*/ 103 w 207"/>
                    <a:gd name="T11" fmla="*/ 37 h 38"/>
                  </a:gdLst>
                  <a:ahLst/>
                  <a:cxnLst>
                    <a:cxn ang="0">
                      <a:pos x="T0" y="T1"/>
                    </a:cxn>
                    <a:cxn ang="0">
                      <a:pos x="T2" y="T3"/>
                    </a:cxn>
                    <a:cxn ang="0">
                      <a:pos x="T4" y="T5"/>
                    </a:cxn>
                    <a:cxn ang="0">
                      <a:pos x="T6" y="T7"/>
                    </a:cxn>
                    <a:cxn ang="0">
                      <a:pos x="T8" y="T9"/>
                    </a:cxn>
                    <a:cxn ang="0">
                      <a:pos x="T10" y="T11"/>
                    </a:cxn>
                  </a:cxnLst>
                  <a:rect l="0" t="0" r="r" b="b"/>
                  <a:pathLst>
                    <a:path w="207" h="38">
                      <a:moveTo>
                        <a:pt x="103" y="37"/>
                      </a:moveTo>
                      <a:lnTo>
                        <a:pt x="0" y="37"/>
                      </a:lnTo>
                      <a:lnTo>
                        <a:pt x="0" y="0"/>
                      </a:lnTo>
                      <a:lnTo>
                        <a:pt x="206" y="0"/>
                      </a:lnTo>
                      <a:lnTo>
                        <a:pt x="206" y="37"/>
                      </a:lnTo>
                      <a:lnTo>
                        <a:pt x="103" y="37"/>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60" name="Freeform 22">
                  <a:extLst>
                    <a:ext uri="{FF2B5EF4-FFF2-40B4-BE49-F238E27FC236}">
                      <a16:creationId xmlns:a16="http://schemas.microsoft.com/office/drawing/2014/main" id="{CFECBE52-4146-4705-9DAF-F28766BE5A66}"/>
                    </a:ext>
                  </a:extLst>
                </p:cNvPr>
                <p:cNvSpPr>
                  <a:spLocks noChangeArrowheads="1"/>
                </p:cNvSpPr>
                <p:nvPr/>
              </p:nvSpPr>
              <p:spPr bwMode="auto">
                <a:xfrm>
                  <a:off x="4070350" y="4243388"/>
                  <a:ext cx="74613" cy="14287"/>
                </a:xfrm>
                <a:custGeom>
                  <a:avLst/>
                  <a:gdLst>
                    <a:gd name="T0" fmla="*/ 103 w 207"/>
                    <a:gd name="T1" fmla="*/ 37 h 38"/>
                    <a:gd name="T2" fmla="*/ 0 w 207"/>
                    <a:gd name="T3" fmla="*/ 37 h 38"/>
                    <a:gd name="T4" fmla="*/ 0 w 207"/>
                    <a:gd name="T5" fmla="*/ 0 h 38"/>
                    <a:gd name="T6" fmla="*/ 206 w 207"/>
                    <a:gd name="T7" fmla="*/ 0 h 38"/>
                    <a:gd name="T8" fmla="*/ 206 w 207"/>
                    <a:gd name="T9" fmla="*/ 37 h 38"/>
                    <a:gd name="T10" fmla="*/ 103 w 207"/>
                    <a:gd name="T11" fmla="*/ 37 h 38"/>
                  </a:gdLst>
                  <a:ahLst/>
                  <a:cxnLst>
                    <a:cxn ang="0">
                      <a:pos x="T0" y="T1"/>
                    </a:cxn>
                    <a:cxn ang="0">
                      <a:pos x="T2" y="T3"/>
                    </a:cxn>
                    <a:cxn ang="0">
                      <a:pos x="T4" y="T5"/>
                    </a:cxn>
                    <a:cxn ang="0">
                      <a:pos x="T6" y="T7"/>
                    </a:cxn>
                    <a:cxn ang="0">
                      <a:pos x="T8" y="T9"/>
                    </a:cxn>
                    <a:cxn ang="0">
                      <a:pos x="T10" y="T11"/>
                    </a:cxn>
                  </a:cxnLst>
                  <a:rect l="0" t="0" r="r" b="b"/>
                  <a:pathLst>
                    <a:path w="207" h="38">
                      <a:moveTo>
                        <a:pt x="103" y="37"/>
                      </a:moveTo>
                      <a:lnTo>
                        <a:pt x="0" y="37"/>
                      </a:lnTo>
                      <a:lnTo>
                        <a:pt x="0" y="0"/>
                      </a:lnTo>
                      <a:lnTo>
                        <a:pt x="206" y="0"/>
                      </a:lnTo>
                      <a:lnTo>
                        <a:pt x="206" y="37"/>
                      </a:lnTo>
                      <a:lnTo>
                        <a:pt x="103" y="37"/>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61" name="Freeform 23">
                  <a:extLst>
                    <a:ext uri="{FF2B5EF4-FFF2-40B4-BE49-F238E27FC236}">
                      <a16:creationId xmlns:a16="http://schemas.microsoft.com/office/drawing/2014/main" id="{130EC539-6A73-4D13-8700-EB89922480B2}"/>
                    </a:ext>
                  </a:extLst>
                </p:cNvPr>
                <p:cNvSpPr>
                  <a:spLocks noChangeArrowheads="1"/>
                </p:cNvSpPr>
                <p:nvPr/>
              </p:nvSpPr>
              <p:spPr bwMode="auto">
                <a:xfrm>
                  <a:off x="4157663" y="4243388"/>
                  <a:ext cx="74612" cy="14287"/>
                </a:xfrm>
                <a:custGeom>
                  <a:avLst/>
                  <a:gdLst>
                    <a:gd name="T0" fmla="*/ 103 w 207"/>
                    <a:gd name="T1" fmla="*/ 37 h 38"/>
                    <a:gd name="T2" fmla="*/ 0 w 207"/>
                    <a:gd name="T3" fmla="*/ 37 h 38"/>
                    <a:gd name="T4" fmla="*/ 0 w 207"/>
                    <a:gd name="T5" fmla="*/ 0 h 38"/>
                    <a:gd name="T6" fmla="*/ 206 w 207"/>
                    <a:gd name="T7" fmla="*/ 0 h 38"/>
                    <a:gd name="T8" fmla="*/ 206 w 207"/>
                    <a:gd name="T9" fmla="*/ 37 h 38"/>
                    <a:gd name="T10" fmla="*/ 103 w 207"/>
                    <a:gd name="T11" fmla="*/ 37 h 38"/>
                  </a:gdLst>
                  <a:ahLst/>
                  <a:cxnLst>
                    <a:cxn ang="0">
                      <a:pos x="T0" y="T1"/>
                    </a:cxn>
                    <a:cxn ang="0">
                      <a:pos x="T2" y="T3"/>
                    </a:cxn>
                    <a:cxn ang="0">
                      <a:pos x="T4" y="T5"/>
                    </a:cxn>
                    <a:cxn ang="0">
                      <a:pos x="T6" y="T7"/>
                    </a:cxn>
                    <a:cxn ang="0">
                      <a:pos x="T8" y="T9"/>
                    </a:cxn>
                    <a:cxn ang="0">
                      <a:pos x="T10" y="T11"/>
                    </a:cxn>
                  </a:cxnLst>
                  <a:rect l="0" t="0" r="r" b="b"/>
                  <a:pathLst>
                    <a:path w="207" h="38">
                      <a:moveTo>
                        <a:pt x="103" y="37"/>
                      </a:moveTo>
                      <a:lnTo>
                        <a:pt x="0" y="37"/>
                      </a:lnTo>
                      <a:lnTo>
                        <a:pt x="0" y="0"/>
                      </a:lnTo>
                      <a:lnTo>
                        <a:pt x="206" y="0"/>
                      </a:lnTo>
                      <a:lnTo>
                        <a:pt x="206" y="37"/>
                      </a:lnTo>
                      <a:lnTo>
                        <a:pt x="103" y="37"/>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62" name="Freeform 24">
                  <a:extLst>
                    <a:ext uri="{FF2B5EF4-FFF2-40B4-BE49-F238E27FC236}">
                      <a16:creationId xmlns:a16="http://schemas.microsoft.com/office/drawing/2014/main" id="{C89F5724-4618-4B75-BD08-6FCD43EAF05B}"/>
                    </a:ext>
                  </a:extLst>
                </p:cNvPr>
                <p:cNvSpPr>
                  <a:spLocks noChangeArrowheads="1"/>
                </p:cNvSpPr>
                <p:nvPr/>
              </p:nvSpPr>
              <p:spPr bwMode="auto">
                <a:xfrm>
                  <a:off x="3981450" y="4210050"/>
                  <a:ext cx="84138" cy="12700"/>
                </a:xfrm>
                <a:custGeom>
                  <a:avLst/>
                  <a:gdLst>
                    <a:gd name="T0" fmla="*/ 116 w 232"/>
                    <a:gd name="T1" fmla="*/ 36 h 37"/>
                    <a:gd name="T2" fmla="*/ 0 w 232"/>
                    <a:gd name="T3" fmla="*/ 36 h 37"/>
                    <a:gd name="T4" fmla="*/ 0 w 232"/>
                    <a:gd name="T5" fmla="*/ 0 h 37"/>
                    <a:gd name="T6" fmla="*/ 231 w 232"/>
                    <a:gd name="T7" fmla="*/ 0 h 37"/>
                    <a:gd name="T8" fmla="*/ 231 w 232"/>
                    <a:gd name="T9" fmla="*/ 36 h 37"/>
                    <a:gd name="T10" fmla="*/ 116 w 232"/>
                    <a:gd name="T11" fmla="*/ 36 h 37"/>
                  </a:gdLst>
                  <a:ahLst/>
                  <a:cxnLst>
                    <a:cxn ang="0">
                      <a:pos x="T0" y="T1"/>
                    </a:cxn>
                    <a:cxn ang="0">
                      <a:pos x="T2" y="T3"/>
                    </a:cxn>
                    <a:cxn ang="0">
                      <a:pos x="T4" y="T5"/>
                    </a:cxn>
                    <a:cxn ang="0">
                      <a:pos x="T6" y="T7"/>
                    </a:cxn>
                    <a:cxn ang="0">
                      <a:pos x="T8" y="T9"/>
                    </a:cxn>
                    <a:cxn ang="0">
                      <a:pos x="T10" y="T11"/>
                    </a:cxn>
                  </a:cxnLst>
                  <a:rect l="0" t="0" r="r" b="b"/>
                  <a:pathLst>
                    <a:path w="232" h="37">
                      <a:moveTo>
                        <a:pt x="116" y="36"/>
                      </a:moveTo>
                      <a:lnTo>
                        <a:pt x="0" y="36"/>
                      </a:lnTo>
                      <a:lnTo>
                        <a:pt x="0" y="0"/>
                      </a:lnTo>
                      <a:lnTo>
                        <a:pt x="231" y="0"/>
                      </a:lnTo>
                      <a:lnTo>
                        <a:pt x="231" y="36"/>
                      </a:lnTo>
                      <a:lnTo>
                        <a:pt x="116" y="36"/>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63" name="Freeform 25">
                  <a:extLst>
                    <a:ext uri="{FF2B5EF4-FFF2-40B4-BE49-F238E27FC236}">
                      <a16:creationId xmlns:a16="http://schemas.microsoft.com/office/drawing/2014/main" id="{91B395A4-CABC-424A-94B5-0525839994AC}"/>
                    </a:ext>
                  </a:extLst>
                </p:cNvPr>
                <p:cNvSpPr>
                  <a:spLocks noChangeArrowheads="1"/>
                </p:cNvSpPr>
                <p:nvPr/>
              </p:nvSpPr>
              <p:spPr bwMode="auto">
                <a:xfrm>
                  <a:off x="4079875" y="4210050"/>
                  <a:ext cx="19050" cy="12700"/>
                </a:xfrm>
                <a:custGeom>
                  <a:avLst/>
                  <a:gdLst>
                    <a:gd name="T0" fmla="*/ 25 w 51"/>
                    <a:gd name="T1" fmla="*/ 36 h 37"/>
                    <a:gd name="T2" fmla="*/ 0 w 51"/>
                    <a:gd name="T3" fmla="*/ 36 h 37"/>
                    <a:gd name="T4" fmla="*/ 0 w 51"/>
                    <a:gd name="T5" fmla="*/ 0 h 37"/>
                    <a:gd name="T6" fmla="*/ 50 w 51"/>
                    <a:gd name="T7" fmla="*/ 0 h 37"/>
                    <a:gd name="T8" fmla="*/ 50 w 51"/>
                    <a:gd name="T9" fmla="*/ 36 h 37"/>
                    <a:gd name="T10" fmla="*/ 25 w 51"/>
                    <a:gd name="T11" fmla="*/ 36 h 37"/>
                  </a:gdLst>
                  <a:ahLst/>
                  <a:cxnLst>
                    <a:cxn ang="0">
                      <a:pos x="T0" y="T1"/>
                    </a:cxn>
                    <a:cxn ang="0">
                      <a:pos x="T2" y="T3"/>
                    </a:cxn>
                    <a:cxn ang="0">
                      <a:pos x="T4" y="T5"/>
                    </a:cxn>
                    <a:cxn ang="0">
                      <a:pos x="T6" y="T7"/>
                    </a:cxn>
                    <a:cxn ang="0">
                      <a:pos x="T8" y="T9"/>
                    </a:cxn>
                    <a:cxn ang="0">
                      <a:pos x="T10" y="T11"/>
                    </a:cxn>
                  </a:cxnLst>
                  <a:rect l="0" t="0" r="r" b="b"/>
                  <a:pathLst>
                    <a:path w="51" h="37">
                      <a:moveTo>
                        <a:pt x="25" y="36"/>
                      </a:moveTo>
                      <a:lnTo>
                        <a:pt x="0" y="36"/>
                      </a:lnTo>
                      <a:lnTo>
                        <a:pt x="0" y="0"/>
                      </a:lnTo>
                      <a:lnTo>
                        <a:pt x="50" y="0"/>
                      </a:lnTo>
                      <a:lnTo>
                        <a:pt x="50" y="36"/>
                      </a:lnTo>
                      <a:lnTo>
                        <a:pt x="25" y="36"/>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64" name="Freeform 26">
                  <a:extLst>
                    <a:ext uri="{FF2B5EF4-FFF2-40B4-BE49-F238E27FC236}">
                      <a16:creationId xmlns:a16="http://schemas.microsoft.com/office/drawing/2014/main" id="{349D60F0-F785-438C-A3FC-41BC359BA877}"/>
                    </a:ext>
                  </a:extLst>
                </p:cNvPr>
                <p:cNvSpPr>
                  <a:spLocks noChangeArrowheads="1"/>
                </p:cNvSpPr>
                <p:nvPr/>
              </p:nvSpPr>
              <p:spPr bwMode="auto">
                <a:xfrm>
                  <a:off x="4113213" y="4210050"/>
                  <a:ext cx="19050" cy="12700"/>
                </a:xfrm>
                <a:custGeom>
                  <a:avLst/>
                  <a:gdLst>
                    <a:gd name="T0" fmla="*/ 25 w 52"/>
                    <a:gd name="T1" fmla="*/ 36 h 37"/>
                    <a:gd name="T2" fmla="*/ 0 w 52"/>
                    <a:gd name="T3" fmla="*/ 36 h 37"/>
                    <a:gd name="T4" fmla="*/ 0 w 52"/>
                    <a:gd name="T5" fmla="*/ 0 h 37"/>
                    <a:gd name="T6" fmla="*/ 51 w 52"/>
                    <a:gd name="T7" fmla="*/ 0 h 37"/>
                    <a:gd name="T8" fmla="*/ 51 w 52"/>
                    <a:gd name="T9" fmla="*/ 36 h 37"/>
                    <a:gd name="T10" fmla="*/ 25 w 52"/>
                    <a:gd name="T11" fmla="*/ 36 h 37"/>
                  </a:gdLst>
                  <a:ahLst/>
                  <a:cxnLst>
                    <a:cxn ang="0">
                      <a:pos x="T0" y="T1"/>
                    </a:cxn>
                    <a:cxn ang="0">
                      <a:pos x="T2" y="T3"/>
                    </a:cxn>
                    <a:cxn ang="0">
                      <a:pos x="T4" y="T5"/>
                    </a:cxn>
                    <a:cxn ang="0">
                      <a:pos x="T6" y="T7"/>
                    </a:cxn>
                    <a:cxn ang="0">
                      <a:pos x="T8" y="T9"/>
                    </a:cxn>
                    <a:cxn ang="0">
                      <a:pos x="T10" y="T11"/>
                    </a:cxn>
                  </a:cxnLst>
                  <a:rect l="0" t="0" r="r" b="b"/>
                  <a:pathLst>
                    <a:path w="52" h="37">
                      <a:moveTo>
                        <a:pt x="25" y="36"/>
                      </a:moveTo>
                      <a:lnTo>
                        <a:pt x="0" y="36"/>
                      </a:lnTo>
                      <a:lnTo>
                        <a:pt x="0" y="0"/>
                      </a:lnTo>
                      <a:lnTo>
                        <a:pt x="51" y="0"/>
                      </a:lnTo>
                      <a:lnTo>
                        <a:pt x="51" y="36"/>
                      </a:lnTo>
                      <a:lnTo>
                        <a:pt x="25" y="36"/>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65" name="Freeform 27">
                  <a:extLst>
                    <a:ext uri="{FF2B5EF4-FFF2-40B4-BE49-F238E27FC236}">
                      <a16:creationId xmlns:a16="http://schemas.microsoft.com/office/drawing/2014/main" id="{D80894F0-91FF-4BAD-9251-239D05DACF22}"/>
                    </a:ext>
                  </a:extLst>
                </p:cNvPr>
                <p:cNvSpPr>
                  <a:spLocks noChangeArrowheads="1"/>
                </p:cNvSpPr>
                <p:nvPr/>
              </p:nvSpPr>
              <p:spPr bwMode="auto">
                <a:xfrm>
                  <a:off x="4146550" y="4210050"/>
                  <a:ext cx="19050" cy="12700"/>
                </a:xfrm>
                <a:custGeom>
                  <a:avLst/>
                  <a:gdLst>
                    <a:gd name="T0" fmla="*/ 25 w 52"/>
                    <a:gd name="T1" fmla="*/ 36 h 37"/>
                    <a:gd name="T2" fmla="*/ 0 w 52"/>
                    <a:gd name="T3" fmla="*/ 36 h 37"/>
                    <a:gd name="T4" fmla="*/ 0 w 52"/>
                    <a:gd name="T5" fmla="*/ 0 h 37"/>
                    <a:gd name="T6" fmla="*/ 51 w 52"/>
                    <a:gd name="T7" fmla="*/ 0 h 37"/>
                    <a:gd name="T8" fmla="*/ 51 w 52"/>
                    <a:gd name="T9" fmla="*/ 36 h 37"/>
                    <a:gd name="T10" fmla="*/ 25 w 52"/>
                    <a:gd name="T11" fmla="*/ 36 h 37"/>
                  </a:gdLst>
                  <a:ahLst/>
                  <a:cxnLst>
                    <a:cxn ang="0">
                      <a:pos x="T0" y="T1"/>
                    </a:cxn>
                    <a:cxn ang="0">
                      <a:pos x="T2" y="T3"/>
                    </a:cxn>
                    <a:cxn ang="0">
                      <a:pos x="T4" y="T5"/>
                    </a:cxn>
                    <a:cxn ang="0">
                      <a:pos x="T6" y="T7"/>
                    </a:cxn>
                    <a:cxn ang="0">
                      <a:pos x="T8" y="T9"/>
                    </a:cxn>
                    <a:cxn ang="0">
                      <a:pos x="T10" y="T11"/>
                    </a:cxn>
                  </a:cxnLst>
                  <a:rect l="0" t="0" r="r" b="b"/>
                  <a:pathLst>
                    <a:path w="52" h="37">
                      <a:moveTo>
                        <a:pt x="25" y="36"/>
                      </a:moveTo>
                      <a:lnTo>
                        <a:pt x="0" y="36"/>
                      </a:lnTo>
                      <a:lnTo>
                        <a:pt x="0" y="0"/>
                      </a:lnTo>
                      <a:lnTo>
                        <a:pt x="51" y="0"/>
                      </a:lnTo>
                      <a:lnTo>
                        <a:pt x="51" y="36"/>
                      </a:lnTo>
                      <a:lnTo>
                        <a:pt x="25" y="36"/>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445" name="Rectangle 444">
                <a:extLst>
                  <a:ext uri="{FF2B5EF4-FFF2-40B4-BE49-F238E27FC236}">
                    <a16:creationId xmlns:a16="http://schemas.microsoft.com/office/drawing/2014/main" id="{5B96CE88-4DD4-48C8-BC5D-43F192DEA8A3}"/>
                  </a:ext>
                </a:extLst>
              </p:cNvPr>
              <p:cNvSpPr/>
              <p:nvPr/>
            </p:nvSpPr>
            <p:spPr>
              <a:xfrm>
                <a:off x="4149905" y="4158080"/>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p>
            </p:txBody>
          </p:sp>
        </p:grpSp>
        <p:sp>
          <p:nvSpPr>
            <p:cNvPr id="443" name="Text Box 30">
              <a:extLst>
                <a:ext uri="{FF2B5EF4-FFF2-40B4-BE49-F238E27FC236}">
                  <a16:creationId xmlns:a16="http://schemas.microsoft.com/office/drawing/2014/main" id="{082592D9-7813-432D-B699-84E0FFD2A9B1}"/>
                </a:ext>
              </a:extLst>
            </p:cNvPr>
            <p:cNvSpPr txBox="1">
              <a:spLocks noChangeArrowheads="1"/>
            </p:cNvSpPr>
            <p:nvPr/>
          </p:nvSpPr>
          <p:spPr bwMode="auto">
            <a:xfrm>
              <a:off x="7355563" y="5973893"/>
              <a:ext cx="381272" cy="123079"/>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solidFill>
                    <a:schemeClr val="bg2">
                      <a:lumMod val="10000"/>
                    </a:schemeClr>
                  </a:solidFill>
                </a:rPr>
                <a:t>Auditing</a:t>
              </a:r>
            </a:p>
          </p:txBody>
        </p:sp>
      </p:grpSp>
      <p:grpSp>
        <p:nvGrpSpPr>
          <p:cNvPr id="466" name="Group 465">
            <a:extLst>
              <a:ext uri="{FF2B5EF4-FFF2-40B4-BE49-F238E27FC236}">
                <a16:creationId xmlns:a16="http://schemas.microsoft.com/office/drawing/2014/main" id="{CD41EEA4-006B-4131-8C57-6723DE24C08A}"/>
              </a:ext>
            </a:extLst>
          </p:cNvPr>
          <p:cNvGrpSpPr>
            <a:grpSpLocks noChangeAspect="1"/>
          </p:cNvGrpSpPr>
          <p:nvPr/>
        </p:nvGrpSpPr>
        <p:grpSpPr>
          <a:xfrm>
            <a:off x="9927562" y="4695597"/>
            <a:ext cx="501115" cy="546002"/>
            <a:chOff x="8104793" y="3991725"/>
            <a:chExt cx="582945" cy="635162"/>
          </a:xfrm>
        </p:grpSpPr>
        <p:sp>
          <p:nvSpPr>
            <p:cNvPr id="467" name="Rectangle 466">
              <a:extLst>
                <a:ext uri="{FF2B5EF4-FFF2-40B4-BE49-F238E27FC236}">
                  <a16:creationId xmlns:a16="http://schemas.microsoft.com/office/drawing/2014/main" id="{44BD14E5-82E0-4BE1-9252-31C487A1AA03}"/>
                </a:ext>
              </a:extLst>
            </p:cNvPr>
            <p:cNvSpPr/>
            <p:nvPr/>
          </p:nvSpPr>
          <p:spPr>
            <a:xfrm>
              <a:off x="8104793" y="3991725"/>
              <a:ext cx="582945" cy="635162"/>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sp>
          <p:nvSpPr>
            <p:cNvPr id="468" name="Freeform 62">
              <a:extLst>
                <a:ext uri="{FF2B5EF4-FFF2-40B4-BE49-F238E27FC236}">
                  <a16:creationId xmlns:a16="http://schemas.microsoft.com/office/drawing/2014/main" id="{6AB2DB98-DEEB-4BC0-93ED-BA729D448AA1}"/>
                </a:ext>
              </a:extLst>
            </p:cNvPr>
            <p:cNvSpPr>
              <a:spLocks noChangeArrowheads="1"/>
            </p:cNvSpPr>
            <p:nvPr/>
          </p:nvSpPr>
          <p:spPr bwMode="auto">
            <a:xfrm>
              <a:off x="8196611" y="4099084"/>
              <a:ext cx="396254" cy="430369"/>
            </a:xfrm>
            <a:custGeom>
              <a:avLst/>
              <a:gdLst>
                <a:gd name="T0" fmla="*/ 1025 w 1332"/>
                <a:gd name="T1" fmla="*/ 21 h 1446"/>
                <a:gd name="T2" fmla="*/ 666 w 1332"/>
                <a:gd name="T3" fmla="*/ 0 h 1446"/>
                <a:gd name="T4" fmla="*/ 306 w 1332"/>
                <a:gd name="T5" fmla="*/ 21 h 1446"/>
                <a:gd name="T6" fmla="*/ 0 w 1332"/>
                <a:gd name="T7" fmla="*/ 121 h 1446"/>
                <a:gd name="T8" fmla="*/ 0 w 1332"/>
                <a:gd name="T9" fmla="*/ 1324 h 1446"/>
                <a:gd name="T10" fmla="*/ 306 w 1332"/>
                <a:gd name="T11" fmla="*/ 1424 h 1446"/>
                <a:gd name="T12" fmla="*/ 666 w 1332"/>
                <a:gd name="T13" fmla="*/ 1445 h 1446"/>
                <a:gd name="T14" fmla="*/ 1025 w 1332"/>
                <a:gd name="T15" fmla="*/ 1424 h 1446"/>
                <a:gd name="T16" fmla="*/ 1331 w 1332"/>
                <a:gd name="T17" fmla="*/ 1324 h 1446"/>
                <a:gd name="T18" fmla="*/ 1331 w 1332"/>
                <a:gd name="T19" fmla="*/ 121 h 1446"/>
                <a:gd name="T20" fmla="*/ 1025 w 1332"/>
                <a:gd name="T21" fmla="*/ 21 h 1446"/>
                <a:gd name="T22" fmla="*/ 988 w 1332"/>
                <a:gd name="T23" fmla="*/ 1164 h 1446"/>
                <a:gd name="T24" fmla="*/ 988 w 1332"/>
                <a:gd name="T25" fmla="*/ 1169 h 1446"/>
                <a:gd name="T26" fmla="*/ 228 w 1332"/>
                <a:gd name="T27" fmla="*/ 1169 h 1446"/>
                <a:gd name="T28" fmla="*/ 228 w 1332"/>
                <a:gd name="T29" fmla="*/ 632 h 1446"/>
                <a:gd name="T30" fmla="*/ 233 w 1332"/>
                <a:gd name="T31" fmla="*/ 632 h 1446"/>
                <a:gd name="T32" fmla="*/ 472 w 1332"/>
                <a:gd name="T33" fmla="*/ 632 h 1446"/>
                <a:gd name="T34" fmla="*/ 479 w 1332"/>
                <a:gd name="T35" fmla="*/ 637 h 1446"/>
                <a:gd name="T36" fmla="*/ 511 w 1332"/>
                <a:gd name="T37" fmla="*/ 695 h 1446"/>
                <a:gd name="T38" fmla="*/ 521 w 1332"/>
                <a:gd name="T39" fmla="*/ 700 h 1446"/>
                <a:gd name="T40" fmla="*/ 917 w 1332"/>
                <a:gd name="T41" fmla="*/ 700 h 1446"/>
                <a:gd name="T42" fmla="*/ 988 w 1332"/>
                <a:gd name="T43" fmla="*/ 771 h 1446"/>
                <a:gd name="T44" fmla="*/ 988 w 1332"/>
                <a:gd name="T45" fmla="*/ 1164 h 1446"/>
                <a:gd name="T46" fmla="*/ 1103 w 1332"/>
                <a:gd name="T47" fmla="*/ 1041 h 1446"/>
                <a:gd name="T48" fmla="*/ 1046 w 1332"/>
                <a:gd name="T49" fmla="*/ 1041 h 1446"/>
                <a:gd name="T50" fmla="*/ 1046 w 1332"/>
                <a:gd name="T51" fmla="*/ 1033 h 1446"/>
                <a:gd name="T52" fmla="*/ 1046 w 1332"/>
                <a:gd name="T53" fmla="*/ 708 h 1446"/>
                <a:gd name="T54" fmla="*/ 975 w 1332"/>
                <a:gd name="T55" fmla="*/ 637 h 1446"/>
                <a:gd name="T56" fmla="*/ 582 w 1332"/>
                <a:gd name="T57" fmla="*/ 637 h 1446"/>
                <a:gd name="T58" fmla="*/ 571 w 1332"/>
                <a:gd name="T59" fmla="*/ 632 h 1446"/>
                <a:gd name="T60" fmla="*/ 540 w 1332"/>
                <a:gd name="T61" fmla="*/ 574 h 1446"/>
                <a:gd name="T62" fmla="*/ 532 w 1332"/>
                <a:gd name="T63" fmla="*/ 569 h 1446"/>
                <a:gd name="T64" fmla="*/ 351 w 1332"/>
                <a:gd name="T65" fmla="*/ 569 h 1446"/>
                <a:gd name="T66" fmla="*/ 343 w 1332"/>
                <a:gd name="T67" fmla="*/ 569 h 1446"/>
                <a:gd name="T68" fmla="*/ 343 w 1332"/>
                <a:gd name="T69" fmla="*/ 506 h 1446"/>
                <a:gd name="T70" fmla="*/ 348 w 1332"/>
                <a:gd name="T71" fmla="*/ 506 h 1446"/>
                <a:gd name="T72" fmla="*/ 587 w 1332"/>
                <a:gd name="T73" fmla="*/ 506 h 1446"/>
                <a:gd name="T74" fmla="*/ 595 w 1332"/>
                <a:gd name="T75" fmla="*/ 511 h 1446"/>
                <a:gd name="T76" fmla="*/ 626 w 1332"/>
                <a:gd name="T77" fmla="*/ 569 h 1446"/>
                <a:gd name="T78" fmla="*/ 637 w 1332"/>
                <a:gd name="T79" fmla="*/ 574 h 1446"/>
                <a:gd name="T80" fmla="*/ 1033 w 1332"/>
                <a:gd name="T81" fmla="*/ 574 h 1446"/>
                <a:gd name="T82" fmla="*/ 1103 w 1332"/>
                <a:gd name="T83" fmla="*/ 635 h 1446"/>
                <a:gd name="T84" fmla="*/ 1103 w 1332"/>
                <a:gd name="T85" fmla="*/ 645 h 1446"/>
                <a:gd name="T86" fmla="*/ 1103 w 1332"/>
                <a:gd name="T87" fmla="*/ 1038 h 1446"/>
                <a:gd name="T88" fmla="*/ 1103 w 1332"/>
                <a:gd name="T89" fmla="*/ 1041 h 1446"/>
                <a:gd name="T90" fmla="*/ 1274 w 1332"/>
                <a:gd name="T91" fmla="*/ 220 h 1446"/>
                <a:gd name="T92" fmla="*/ 666 w 1332"/>
                <a:gd name="T93" fmla="*/ 315 h 1446"/>
                <a:gd name="T94" fmla="*/ 57 w 1332"/>
                <a:gd name="T95" fmla="*/ 220 h 1446"/>
                <a:gd name="T96" fmla="*/ 57 w 1332"/>
                <a:gd name="T97" fmla="*/ 220 h 1446"/>
                <a:gd name="T98" fmla="*/ 666 w 1332"/>
                <a:gd name="T99" fmla="*/ 126 h 1446"/>
                <a:gd name="T100" fmla="*/ 1274 w 1332"/>
                <a:gd name="T101" fmla="*/ 220 h 14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332" h="1446">
                  <a:moveTo>
                    <a:pt x="1025" y="21"/>
                  </a:moveTo>
                  <a:cubicBezTo>
                    <a:pt x="852" y="0"/>
                    <a:pt x="673" y="0"/>
                    <a:pt x="666" y="0"/>
                  </a:cubicBezTo>
                  <a:cubicBezTo>
                    <a:pt x="658" y="0"/>
                    <a:pt x="479" y="0"/>
                    <a:pt x="306" y="21"/>
                  </a:cubicBezTo>
                  <a:cubicBezTo>
                    <a:pt x="5" y="58"/>
                    <a:pt x="0" y="121"/>
                    <a:pt x="0" y="121"/>
                  </a:cubicBezTo>
                  <a:lnTo>
                    <a:pt x="0" y="1324"/>
                  </a:lnTo>
                  <a:cubicBezTo>
                    <a:pt x="0" y="1324"/>
                    <a:pt x="2" y="1387"/>
                    <a:pt x="306" y="1424"/>
                  </a:cubicBezTo>
                  <a:cubicBezTo>
                    <a:pt x="479" y="1445"/>
                    <a:pt x="658" y="1445"/>
                    <a:pt x="666" y="1445"/>
                  </a:cubicBezTo>
                  <a:cubicBezTo>
                    <a:pt x="673" y="1445"/>
                    <a:pt x="852" y="1445"/>
                    <a:pt x="1025" y="1424"/>
                  </a:cubicBezTo>
                  <a:cubicBezTo>
                    <a:pt x="1326" y="1387"/>
                    <a:pt x="1331" y="1324"/>
                    <a:pt x="1331" y="1324"/>
                  </a:cubicBezTo>
                  <a:lnTo>
                    <a:pt x="1331" y="121"/>
                  </a:lnTo>
                  <a:cubicBezTo>
                    <a:pt x="1329" y="121"/>
                    <a:pt x="1326" y="58"/>
                    <a:pt x="1025" y="21"/>
                  </a:cubicBezTo>
                  <a:close/>
                  <a:moveTo>
                    <a:pt x="988" y="1164"/>
                  </a:moveTo>
                  <a:cubicBezTo>
                    <a:pt x="988" y="1167"/>
                    <a:pt x="988" y="1169"/>
                    <a:pt x="988" y="1169"/>
                  </a:cubicBezTo>
                  <a:cubicBezTo>
                    <a:pt x="734" y="1169"/>
                    <a:pt x="479" y="1169"/>
                    <a:pt x="228" y="1169"/>
                  </a:cubicBezTo>
                  <a:cubicBezTo>
                    <a:pt x="228" y="965"/>
                    <a:pt x="228" y="836"/>
                    <a:pt x="228" y="632"/>
                  </a:cubicBezTo>
                  <a:cubicBezTo>
                    <a:pt x="230" y="632"/>
                    <a:pt x="233" y="632"/>
                    <a:pt x="233" y="632"/>
                  </a:cubicBezTo>
                  <a:cubicBezTo>
                    <a:pt x="312" y="632"/>
                    <a:pt x="393" y="632"/>
                    <a:pt x="472" y="632"/>
                  </a:cubicBezTo>
                  <a:cubicBezTo>
                    <a:pt x="477" y="632"/>
                    <a:pt x="477" y="632"/>
                    <a:pt x="479" y="637"/>
                  </a:cubicBezTo>
                  <a:cubicBezTo>
                    <a:pt x="490" y="656"/>
                    <a:pt x="500" y="677"/>
                    <a:pt x="511" y="695"/>
                  </a:cubicBezTo>
                  <a:cubicBezTo>
                    <a:pt x="514" y="700"/>
                    <a:pt x="516" y="700"/>
                    <a:pt x="521" y="700"/>
                  </a:cubicBezTo>
                  <a:cubicBezTo>
                    <a:pt x="652" y="700"/>
                    <a:pt x="786" y="700"/>
                    <a:pt x="917" y="700"/>
                  </a:cubicBezTo>
                  <a:cubicBezTo>
                    <a:pt x="954" y="700"/>
                    <a:pt x="988" y="729"/>
                    <a:pt x="988" y="771"/>
                  </a:cubicBezTo>
                  <a:cubicBezTo>
                    <a:pt x="985" y="928"/>
                    <a:pt x="988" y="1009"/>
                    <a:pt x="988" y="1164"/>
                  </a:cubicBezTo>
                  <a:close/>
                  <a:moveTo>
                    <a:pt x="1103" y="1041"/>
                  </a:moveTo>
                  <a:cubicBezTo>
                    <a:pt x="1082" y="1041"/>
                    <a:pt x="1064" y="1041"/>
                    <a:pt x="1046" y="1041"/>
                  </a:cubicBezTo>
                  <a:cubicBezTo>
                    <a:pt x="1046" y="1038"/>
                    <a:pt x="1046" y="1036"/>
                    <a:pt x="1046" y="1033"/>
                  </a:cubicBezTo>
                  <a:cubicBezTo>
                    <a:pt x="1046" y="899"/>
                    <a:pt x="1046" y="842"/>
                    <a:pt x="1046" y="708"/>
                  </a:cubicBezTo>
                  <a:cubicBezTo>
                    <a:pt x="1046" y="674"/>
                    <a:pt x="1019" y="637"/>
                    <a:pt x="975" y="637"/>
                  </a:cubicBezTo>
                  <a:cubicBezTo>
                    <a:pt x="844" y="637"/>
                    <a:pt x="713" y="637"/>
                    <a:pt x="582" y="637"/>
                  </a:cubicBezTo>
                  <a:cubicBezTo>
                    <a:pt x="576" y="637"/>
                    <a:pt x="574" y="635"/>
                    <a:pt x="571" y="632"/>
                  </a:cubicBezTo>
                  <a:cubicBezTo>
                    <a:pt x="561" y="614"/>
                    <a:pt x="550" y="595"/>
                    <a:pt x="540" y="574"/>
                  </a:cubicBezTo>
                  <a:cubicBezTo>
                    <a:pt x="537" y="572"/>
                    <a:pt x="535" y="569"/>
                    <a:pt x="532" y="569"/>
                  </a:cubicBezTo>
                  <a:cubicBezTo>
                    <a:pt x="472" y="569"/>
                    <a:pt x="411" y="569"/>
                    <a:pt x="351" y="569"/>
                  </a:cubicBezTo>
                  <a:cubicBezTo>
                    <a:pt x="348" y="569"/>
                    <a:pt x="346" y="569"/>
                    <a:pt x="343" y="569"/>
                  </a:cubicBezTo>
                  <a:cubicBezTo>
                    <a:pt x="343" y="548"/>
                    <a:pt x="343" y="527"/>
                    <a:pt x="343" y="506"/>
                  </a:cubicBezTo>
                  <a:cubicBezTo>
                    <a:pt x="346" y="506"/>
                    <a:pt x="348" y="506"/>
                    <a:pt x="348" y="506"/>
                  </a:cubicBezTo>
                  <a:cubicBezTo>
                    <a:pt x="427" y="506"/>
                    <a:pt x="508" y="506"/>
                    <a:pt x="587" y="506"/>
                  </a:cubicBezTo>
                  <a:cubicBezTo>
                    <a:pt x="592" y="506"/>
                    <a:pt x="592" y="509"/>
                    <a:pt x="595" y="511"/>
                  </a:cubicBezTo>
                  <a:cubicBezTo>
                    <a:pt x="605" y="530"/>
                    <a:pt x="616" y="548"/>
                    <a:pt x="626" y="569"/>
                  </a:cubicBezTo>
                  <a:cubicBezTo>
                    <a:pt x="629" y="574"/>
                    <a:pt x="632" y="574"/>
                    <a:pt x="637" y="574"/>
                  </a:cubicBezTo>
                  <a:cubicBezTo>
                    <a:pt x="768" y="574"/>
                    <a:pt x="902" y="574"/>
                    <a:pt x="1033" y="574"/>
                  </a:cubicBezTo>
                  <a:cubicBezTo>
                    <a:pt x="1069" y="574"/>
                    <a:pt x="1098" y="598"/>
                    <a:pt x="1103" y="635"/>
                  </a:cubicBezTo>
                  <a:cubicBezTo>
                    <a:pt x="1103" y="637"/>
                    <a:pt x="1103" y="642"/>
                    <a:pt x="1103" y="645"/>
                  </a:cubicBezTo>
                  <a:cubicBezTo>
                    <a:pt x="1103" y="800"/>
                    <a:pt x="1103" y="884"/>
                    <a:pt x="1103" y="1038"/>
                  </a:cubicBezTo>
                  <a:cubicBezTo>
                    <a:pt x="1103" y="1036"/>
                    <a:pt x="1103" y="1038"/>
                    <a:pt x="1103" y="1041"/>
                  </a:cubicBezTo>
                  <a:close/>
                  <a:moveTo>
                    <a:pt x="1274" y="220"/>
                  </a:moveTo>
                  <a:cubicBezTo>
                    <a:pt x="1250" y="254"/>
                    <a:pt x="1036" y="315"/>
                    <a:pt x="666" y="315"/>
                  </a:cubicBezTo>
                  <a:cubicBezTo>
                    <a:pt x="297" y="315"/>
                    <a:pt x="81" y="254"/>
                    <a:pt x="57" y="220"/>
                  </a:cubicBezTo>
                  <a:lnTo>
                    <a:pt x="57" y="220"/>
                  </a:lnTo>
                  <a:cubicBezTo>
                    <a:pt x="78" y="186"/>
                    <a:pt x="296" y="126"/>
                    <a:pt x="666" y="126"/>
                  </a:cubicBezTo>
                  <a:cubicBezTo>
                    <a:pt x="1035" y="123"/>
                    <a:pt x="1253" y="184"/>
                    <a:pt x="1274" y="220"/>
                  </a:cubicBezTo>
                  <a:close/>
                </a:path>
              </a:pathLst>
            </a:custGeom>
            <a:solidFill>
              <a:srgbClr val="F80000"/>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469" name="Text Box 30">
            <a:extLst>
              <a:ext uri="{FF2B5EF4-FFF2-40B4-BE49-F238E27FC236}">
                <a16:creationId xmlns:a16="http://schemas.microsoft.com/office/drawing/2014/main" id="{CF09FDF0-FF76-4D2B-8EC4-12ACA9B2FCA3}"/>
              </a:ext>
            </a:extLst>
          </p:cNvPr>
          <p:cNvSpPr txBox="1">
            <a:spLocks noChangeArrowheads="1"/>
          </p:cNvSpPr>
          <p:nvPr/>
        </p:nvSpPr>
        <p:spPr bwMode="auto">
          <a:xfrm>
            <a:off x="9981000" y="5174124"/>
            <a:ext cx="381272" cy="246221"/>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solidFill>
                  <a:schemeClr val="bg2">
                    <a:lumMod val="10000"/>
                  </a:schemeClr>
                </a:solidFill>
              </a:rPr>
              <a:t>File Storage</a:t>
            </a:r>
          </a:p>
        </p:txBody>
      </p:sp>
      <p:sp>
        <p:nvSpPr>
          <p:cNvPr id="369" name="TextBox 368">
            <a:extLst>
              <a:ext uri="{FF2B5EF4-FFF2-40B4-BE49-F238E27FC236}">
                <a16:creationId xmlns:a16="http://schemas.microsoft.com/office/drawing/2014/main" id="{2F1B6186-7A6C-4ABC-943E-E26CED2401B6}"/>
              </a:ext>
            </a:extLst>
          </p:cNvPr>
          <p:cNvSpPr txBox="1"/>
          <p:nvPr/>
        </p:nvSpPr>
        <p:spPr>
          <a:xfrm>
            <a:off x="4580956" y="5258474"/>
            <a:ext cx="362600" cy="215444"/>
          </a:xfrm>
          <a:prstGeom prst="rect">
            <a:avLst/>
          </a:prstGeom>
          <a:noFill/>
        </p:spPr>
        <p:txBody>
          <a:bodyPr wrap="none" rtlCol="0">
            <a:spAutoFit/>
          </a:bodyPr>
          <a:lstStyle/>
          <a:p>
            <a:r>
              <a:rPr lang="en-US" sz="800" dirty="0"/>
              <a:t>VCN</a:t>
            </a:r>
          </a:p>
        </p:txBody>
      </p:sp>
    </p:spTree>
    <p:extLst>
      <p:ext uri="{BB962C8B-B14F-4D97-AF65-F5344CB8AC3E}">
        <p14:creationId xmlns:p14="http://schemas.microsoft.com/office/powerpoint/2010/main" val="199035360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101ACF3D-4511-2A4F-8EC0-5FCE3F455FBD}"/>
              </a:ext>
            </a:extLst>
          </p:cNvPr>
          <p:cNvSpPr>
            <a:spLocks noGrp="1"/>
          </p:cNvSpPr>
          <p:nvPr>
            <p:ph type="title"/>
          </p:nvPr>
        </p:nvSpPr>
        <p:spPr/>
        <p:txBody>
          <a:bodyPr>
            <a:normAutofit/>
          </a:bodyPr>
          <a:lstStyle/>
          <a:p>
            <a:r>
              <a:rPr lang="en-US" sz="3600" dirty="0"/>
              <a:t>Identity &amp; security technology firm saves on infrastructure</a:t>
            </a:r>
          </a:p>
        </p:txBody>
      </p:sp>
      <p:sp>
        <p:nvSpPr>
          <p:cNvPr id="4" name="Text Placeholder 3">
            <a:extLst>
              <a:ext uri="{FF2B5EF4-FFF2-40B4-BE49-F238E27FC236}">
                <a16:creationId xmlns:a16="http://schemas.microsoft.com/office/drawing/2014/main" id="{7E6E54D1-7934-814A-BC6A-7C6CE96D61CA}"/>
              </a:ext>
            </a:extLst>
          </p:cNvPr>
          <p:cNvSpPr>
            <a:spLocks noGrp="1"/>
          </p:cNvSpPr>
          <p:nvPr>
            <p:ph type="body" sz="quarter" idx="11"/>
          </p:nvPr>
        </p:nvSpPr>
        <p:spPr/>
        <p:txBody>
          <a:bodyPr>
            <a:normAutofit/>
          </a:bodyPr>
          <a:lstStyle/>
          <a:p>
            <a:r>
              <a:rPr lang="en-US" dirty="0"/>
              <a:t>Moving Oracle E-Business Suite disaster recovery to the cloud</a:t>
            </a:r>
          </a:p>
        </p:txBody>
      </p:sp>
      <p:sp>
        <p:nvSpPr>
          <p:cNvPr id="6" name="Text Placeholder 5">
            <a:extLst>
              <a:ext uri="{FF2B5EF4-FFF2-40B4-BE49-F238E27FC236}">
                <a16:creationId xmlns:a16="http://schemas.microsoft.com/office/drawing/2014/main" id="{10C63AA0-C0F5-FE47-95FF-66605775B93F}"/>
              </a:ext>
            </a:extLst>
          </p:cNvPr>
          <p:cNvSpPr>
            <a:spLocks noGrp="1"/>
          </p:cNvSpPr>
          <p:nvPr>
            <p:ph type="body" sz="quarter" idx="13"/>
          </p:nvPr>
        </p:nvSpPr>
        <p:spPr/>
        <p:txBody>
          <a:bodyPr/>
          <a:lstStyle/>
          <a:p>
            <a:r>
              <a:rPr lang="en-US" dirty="0"/>
              <a:t>Avoided the expense of DR infrastructure</a:t>
            </a:r>
          </a:p>
        </p:txBody>
      </p:sp>
      <p:sp>
        <p:nvSpPr>
          <p:cNvPr id="2" name="Text Placeholder 1">
            <a:extLst>
              <a:ext uri="{FF2B5EF4-FFF2-40B4-BE49-F238E27FC236}">
                <a16:creationId xmlns:a16="http://schemas.microsoft.com/office/drawing/2014/main" id="{CAF3E77C-7657-4DBA-868E-2372224452DD}"/>
              </a:ext>
            </a:extLst>
          </p:cNvPr>
          <p:cNvSpPr>
            <a:spLocks noGrp="1"/>
          </p:cNvSpPr>
          <p:nvPr>
            <p:ph type="body" sz="quarter" idx="15"/>
          </p:nvPr>
        </p:nvSpPr>
        <p:spPr/>
        <p:txBody>
          <a:bodyPr>
            <a:normAutofit/>
          </a:bodyPr>
          <a:lstStyle/>
          <a:p>
            <a:r>
              <a:rPr lang="en-US" dirty="0"/>
              <a:t>Updating DR environments</a:t>
            </a:r>
          </a:p>
          <a:p>
            <a:endParaRPr lang="en-US" dirty="0"/>
          </a:p>
        </p:txBody>
      </p:sp>
      <p:sp>
        <p:nvSpPr>
          <p:cNvPr id="5" name="Text Placeholder 4">
            <a:extLst>
              <a:ext uri="{FF2B5EF4-FFF2-40B4-BE49-F238E27FC236}">
                <a16:creationId xmlns:a16="http://schemas.microsoft.com/office/drawing/2014/main" id="{3929EE16-C63A-410C-B411-3863D825371E}"/>
              </a:ext>
            </a:extLst>
          </p:cNvPr>
          <p:cNvSpPr>
            <a:spLocks noGrp="1"/>
          </p:cNvSpPr>
          <p:nvPr>
            <p:ph type="body" sz="quarter" idx="17"/>
          </p:nvPr>
        </p:nvSpPr>
        <p:spPr/>
        <p:txBody>
          <a:bodyPr/>
          <a:lstStyle/>
          <a:p>
            <a:r>
              <a:rPr lang="en-US" dirty="0"/>
              <a:t>Protect against more DR scenarios</a:t>
            </a:r>
          </a:p>
        </p:txBody>
      </p:sp>
      <p:pic>
        <p:nvPicPr>
          <p:cNvPr id="13" name="Picture 12">
            <a:extLst>
              <a:ext uri="{FF2B5EF4-FFF2-40B4-BE49-F238E27FC236}">
                <a16:creationId xmlns:a16="http://schemas.microsoft.com/office/drawing/2014/main" id="{B895A6A7-C495-7E4D-9C01-BD3C2DE2271E}"/>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4586905" y="1532270"/>
            <a:ext cx="3015014" cy="1507508"/>
          </a:xfrm>
          <a:prstGeom prst="rect">
            <a:avLst/>
          </a:prstGeom>
        </p:spPr>
      </p:pic>
    </p:spTree>
    <p:extLst>
      <p:ext uri="{BB962C8B-B14F-4D97-AF65-F5344CB8AC3E}">
        <p14:creationId xmlns:p14="http://schemas.microsoft.com/office/powerpoint/2010/main" val="362723012"/>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1">
            <a:extLst>
              <a:ext uri="{FF2B5EF4-FFF2-40B4-BE49-F238E27FC236}">
                <a16:creationId xmlns:a16="http://schemas.microsoft.com/office/drawing/2014/main" id="{0C296602-0E1F-43CC-80E4-CD7A9858FF77}"/>
              </a:ext>
            </a:extLst>
          </p:cNvPr>
          <p:cNvSpPr txBox="1">
            <a:spLocks/>
          </p:cNvSpPr>
          <p:nvPr/>
        </p:nvSpPr>
        <p:spPr>
          <a:xfrm>
            <a:off x="530517" y="294181"/>
            <a:ext cx="11119407" cy="558509"/>
          </a:xfrm>
          <a:prstGeom prst="rect">
            <a:avLst/>
          </a:prstGeom>
        </p:spPr>
        <p:txBody>
          <a:bodyPr vert="horz" lIns="0" tIns="0" rIns="0" bIns="0" rtlCol="0" anchor="b">
            <a:noAutofit/>
          </a:bodyPr>
          <a:lstStyle>
            <a:lvl1pPr algn="l" defTabSz="914400" rtl="0" eaLnBrk="1" latinLnBrk="0" hangingPunct="1">
              <a:lnSpc>
                <a:spcPct val="80000"/>
              </a:lnSpc>
              <a:spcBef>
                <a:spcPct val="0"/>
              </a:spcBef>
              <a:buNone/>
              <a:defRPr sz="3600" kern="1200">
                <a:solidFill>
                  <a:schemeClr val="tx1"/>
                </a:solidFill>
                <a:latin typeface="+mj-lt"/>
                <a:ea typeface="+mj-ea"/>
                <a:cs typeface="+mj-cs"/>
              </a:defRPr>
            </a:lvl1pPr>
          </a:lstStyle>
          <a:p>
            <a:pPr marL="0" marR="0" lvl="0" indent="0" algn="l" defTabSz="914400" rtl="0" eaLnBrk="1" fontAlgn="auto" latinLnBrk="0" hangingPunct="1">
              <a:lnSpc>
                <a:spcPct val="80000"/>
              </a:lnSpc>
              <a:spcBef>
                <a:spcPct val="0"/>
              </a:spcBef>
              <a:spcAft>
                <a:spcPts val="0"/>
              </a:spcAft>
              <a:buClrTx/>
              <a:buSzTx/>
              <a:buFontTx/>
              <a:buNone/>
              <a:tabLst/>
              <a:defRPr/>
            </a:pPr>
            <a:r>
              <a:rPr kumimoji="0" lang="en-US" sz="2800" b="0" i="0" u="none" strike="noStrike" kern="1200" cap="none" spc="0" normalizeH="0" baseline="0" noProof="0" dirty="0">
                <a:ln>
                  <a:noFill/>
                </a:ln>
                <a:solidFill>
                  <a:srgbClr val="58595B"/>
                </a:solidFill>
                <a:effectLst/>
                <a:uLnTx/>
                <a:uFillTx/>
                <a:latin typeface="Calibri"/>
                <a:ea typeface="+mj-ea"/>
                <a:cs typeface="+mj-cs"/>
              </a:rPr>
              <a:t>E-Business Suite Deployment Architecture</a:t>
            </a:r>
          </a:p>
          <a:p>
            <a:pPr marL="0" marR="0" lvl="0" indent="0" algn="l" defTabSz="914400" rtl="0" eaLnBrk="1" fontAlgn="auto" latinLnBrk="0" hangingPunct="1">
              <a:lnSpc>
                <a:spcPct val="80000"/>
              </a:lnSpc>
              <a:spcBef>
                <a:spcPct val="0"/>
              </a:spcBef>
              <a:spcAft>
                <a:spcPts val="0"/>
              </a:spcAft>
              <a:buClrTx/>
              <a:buSzTx/>
              <a:buFontTx/>
              <a:buNone/>
              <a:tabLst/>
              <a:defRPr/>
            </a:pPr>
            <a:r>
              <a:rPr kumimoji="0" lang="en-US" sz="1999" b="0" i="1" u="none" strike="noStrike" kern="1200" cap="none" spc="0" normalizeH="0" baseline="0" noProof="0" dirty="0">
                <a:ln>
                  <a:noFill/>
                </a:ln>
                <a:solidFill>
                  <a:srgbClr val="FF0000"/>
                </a:solidFill>
                <a:effectLst/>
                <a:uLnTx/>
                <a:uFillTx/>
                <a:latin typeface="Calibri"/>
                <a:ea typeface="+mj-ea"/>
                <a:cs typeface="+mj-cs"/>
              </a:rPr>
              <a:t>Multiple Regions with High Performance, High Availability &amp; Disaster Recovery for Production</a:t>
            </a:r>
          </a:p>
        </p:txBody>
      </p:sp>
      <p:cxnSp>
        <p:nvCxnSpPr>
          <p:cNvPr id="13" name="Straight Connector 12">
            <a:extLst>
              <a:ext uri="{FF2B5EF4-FFF2-40B4-BE49-F238E27FC236}">
                <a16:creationId xmlns:a16="http://schemas.microsoft.com/office/drawing/2014/main" id="{AA807A63-10B6-4A9E-BA64-A96E79F64346}"/>
              </a:ext>
            </a:extLst>
          </p:cNvPr>
          <p:cNvCxnSpPr/>
          <p:nvPr/>
        </p:nvCxnSpPr>
        <p:spPr>
          <a:xfrm>
            <a:off x="760461" y="3763771"/>
            <a:ext cx="1960657" cy="8845"/>
          </a:xfrm>
          <a:prstGeom prst="line">
            <a:avLst/>
          </a:prstGeom>
          <a:ln w="12700">
            <a:solidFill>
              <a:srgbClr val="5F5F5F"/>
            </a:solidFill>
            <a:miter lim="800000"/>
            <a:headEnd type="none" w="sm" len="sm"/>
            <a:tailEnd type="oval" w="sm" len="sm"/>
          </a:ln>
        </p:spPr>
        <p:style>
          <a:lnRef idx="1">
            <a:schemeClr val="accent1"/>
          </a:lnRef>
          <a:fillRef idx="0">
            <a:schemeClr val="accent1"/>
          </a:fillRef>
          <a:effectRef idx="0">
            <a:schemeClr val="accent1"/>
          </a:effectRef>
          <a:fontRef idx="minor">
            <a:schemeClr val="tx1"/>
          </a:fontRef>
        </p:style>
      </p:cxnSp>
      <p:sp>
        <p:nvSpPr>
          <p:cNvPr id="14" name="Rectangle 13">
            <a:extLst>
              <a:ext uri="{FF2B5EF4-FFF2-40B4-BE49-F238E27FC236}">
                <a16:creationId xmlns:a16="http://schemas.microsoft.com/office/drawing/2014/main" id="{8404D346-9851-47D1-90CC-2532D21D0037}"/>
              </a:ext>
            </a:extLst>
          </p:cNvPr>
          <p:cNvSpPr/>
          <p:nvPr/>
        </p:nvSpPr>
        <p:spPr>
          <a:xfrm>
            <a:off x="2354723" y="2256191"/>
            <a:ext cx="5387657" cy="3199139"/>
          </a:xfrm>
          <a:prstGeom prst="rect">
            <a:avLst/>
          </a:prstGeom>
          <a:noFill/>
          <a:ln w="19050" cmpd="sng">
            <a:solidFill>
              <a:schemeClr val="accent3"/>
            </a:solidFill>
            <a:prstDash val="sysDash"/>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92" tIns="45696" rIns="91392" bIns="45696" numCol="1" spcCol="0" rtlCol="0" fromWordArt="0" anchor="ctr" anchorCtr="0" forceAA="0" compatLnSpc="1">
            <a:prstTxWarp prst="textNoShape">
              <a:avLst/>
            </a:prstTxWarp>
            <a:noAutofit/>
          </a:bodyPr>
          <a:lstStyle/>
          <a:p>
            <a:pPr algn="ctr">
              <a:lnSpc>
                <a:spcPct val="90000"/>
              </a:lnSpc>
            </a:pPr>
            <a:endParaRPr lang="en-US" sz="1798" dirty="0">
              <a:solidFill>
                <a:schemeClr val="bg2">
                  <a:lumMod val="10000"/>
                </a:schemeClr>
              </a:solidFill>
            </a:endParaRPr>
          </a:p>
        </p:txBody>
      </p:sp>
      <p:sp>
        <p:nvSpPr>
          <p:cNvPr id="15" name="Rectangle 14">
            <a:extLst>
              <a:ext uri="{FF2B5EF4-FFF2-40B4-BE49-F238E27FC236}">
                <a16:creationId xmlns:a16="http://schemas.microsoft.com/office/drawing/2014/main" id="{798766E4-4C96-4FE8-B0E9-8B38169E34DF}"/>
              </a:ext>
            </a:extLst>
          </p:cNvPr>
          <p:cNvSpPr/>
          <p:nvPr/>
        </p:nvSpPr>
        <p:spPr>
          <a:xfrm>
            <a:off x="1911315" y="1653254"/>
            <a:ext cx="6145246" cy="4481328"/>
          </a:xfrm>
          <a:prstGeom prst="rect">
            <a:avLst/>
          </a:prstGeom>
          <a:noFill/>
          <a:ln w="19050">
            <a:solidFill>
              <a:srgbClr val="5F5F5F"/>
            </a:solid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92" tIns="45696" rIns="91392" bIns="45696" numCol="1" spcCol="0" rtlCol="0" fromWordArt="0" anchor="t" anchorCtr="0" forceAA="0" compatLnSpc="1">
            <a:prstTxWarp prst="textNoShape">
              <a:avLst/>
            </a:prstTxWarp>
            <a:noAutofit/>
          </a:bodyPr>
          <a:lstStyle/>
          <a:p>
            <a:pPr lvl="0" algn="r">
              <a:lnSpc>
                <a:spcPct val="90000"/>
              </a:lnSpc>
            </a:pPr>
            <a:r>
              <a:rPr lang="en-US" sz="800" b="1" dirty="0">
                <a:solidFill>
                  <a:schemeClr val="bg2">
                    <a:lumMod val="10000"/>
                  </a:schemeClr>
                </a:solidFill>
              </a:rPr>
              <a:t>ORACLE CLOUD INFRASTRUCTURE (REGION)    </a:t>
            </a:r>
          </a:p>
        </p:txBody>
      </p:sp>
      <p:sp>
        <p:nvSpPr>
          <p:cNvPr id="16" name="Rectangle 15">
            <a:extLst>
              <a:ext uri="{FF2B5EF4-FFF2-40B4-BE49-F238E27FC236}">
                <a16:creationId xmlns:a16="http://schemas.microsoft.com/office/drawing/2014/main" id="{2E83BC87-5DAC-4FAE-9806-2E2362C8FD09}"/>
              </a:ext>
            </a:extLst>
          </p:cNvPr>
          <p:cNvSpPr/>
          <p:nvPr/>
        </p:nvSpPr>
        <p:spPr>
          <a:xfrm>
            <a:off x="2563195" y="2081022"/>
            <a:ext cx="2458140" cy="3481857"/>
          </a:xfrm>
          <a:prstGeom prst="rect">
            <a:avLst/>
          </a:prstGeom>
          <a:noFill/>
          <a:ln w="19050">
            <a:solidFill>
              <a:schemeClr val="tx1"/>
            </a:solid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92" tIns="45696" rIns="91392" bIns="45696" numCol="1" spcCol="0" rtlCol="0" fromWordArt="0" anchor="t" anchorCtr="0" forceAA="0" compatLnSpc="1">
            <a:prstTxWarp prst="textNoShape">
              <a:avLst/>
            </a:prstTxWarp>
            <a:noAutofit/>
          </a:bodyPr>
          <a:lstStyle/>
          <a:p>
            <a:pPr lvl="0">
              <a:lnSpc>
                <a:spcPct val="90000"/>
              </a:lnSpc>
            </a:pPr>
            <a:r>
              <a:rPr lang="en-US" sz="900" dirty="0">
                <a:solidFill>
                  <a:schemeClr val="bg2">
                    <a:lumMod val="10000"/>
                  </a:schemeClr>
                </a:solidFill>
              </a:rPr>
              <a:t>Availability Domain 1 - Primary</a:t>
            </a:r>
          </a:p>
        </p:txBody>
      </p:sp>
      <p:sp>
        <p:nvSpPr>
          <p:cNvPr id="17" name="Rectangle 16">
            <a:extLst>
              <a:ext uri="{FF2B5EF4-FFF2-40B4-BE49-F238E27FC236}">
                <a16:creationId xmlns:a16="http://schemas.microsoft.com/office/drawing/2014/main" id="{E203DC8B-52DC-4C9F-A81C-B0F820BDC3CA}"/>
              </a:ext>
            </a:extLst>
          </p:cNvPr>
          <p:cNvSpPr/>
          <p:nvPr/>
        </p:nvSpPr>
        <p:spPr>
          <a:xfrm>
            <a:off x="5106047" y="2073019"/>
            <a:ext cx="2533294" cy="3489860"/>
          </a:xfrm>
          <a:prstGeom prst="rect">
            <a:avLst/>
          </a:prstGeom>
          <a:noFill/>
          <a:ln w="19050">
            <a:solidFill>
              <a:schemeClr val="tx1"/>
            </a:solid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92" tIns="45696" rIns="91392" bIns="45696" numCol="1" spcCol="0" rtlCol="0" fromWordArt="0" anchor="t" anchorCtr="0" forceAA="0" compatLnSpc="1">
            <a:prstTxWarp prst="textNoShape">
              <a:avLst/>
            </a:prstTxWarp>
            <a:noAutofit/>
          </a:bodyPr>
          <a:lstStyle/>
          <a:p>
            <a:pPr lvl="0">
              <a:lnSpc>
                <a:spcPct val="90000"/>
              </a:lnSpc>
            </a:pPr>
            <a:r>
              <a:rPr lang="en-US" sz="900" dirty="0">
                <a:solidFill>
                  <a:schemeClr val="bg2">
                    <a:lumMod val="10000"/>
                  </a:schemeClr>
                </a:solidFill>
              </a:rPr>
              <a:t>Availability Domain 2 - Secondary</a:t>
            </a:r>
          </a:p>
        </p:txBody>
      </p:sp>
      <p:cxnSp>
        <p:nvCxnSpPr>
          <p:cNvPr id="18" name="Straight Connector 17">
            <a:extLst>
              <a:ext uri="{FF2B5EF4-FFF2-40B4-BE49-F238E27FC236}">
                <a16:creationId xmlns:a16="http://schemas.microsoft.com/office/drawing/2014/main" id="{5803E8E6-0795-42FA-88DE-A57D8786994F}"/>
              </a:ext>
            </a:extLst>
          </p:cNvPr>
          <p:cNvCxnSpPr/>
          <p:nvPr/>
        </p:nvCxnSpPr>
        <p:spPr>
          <a:xfrm flipH="1" flipV="1">
            <a:off x="1150566" y="3120183"/>
            <a:ext cx="1" cy="640877"/>
          </a:xfrm>
          <a:prstGeom prst="line">
            <a:avLst/>
          </a:prstGeom>
          <a:ln w="12700" cmpd="sng">
            <a:solidFill>
              <a:srgbClr val="5F5F5F"/>
            </a:solidFill>
            <a:miter lim="800000"/>
          </a:ln>
        </p:spPr>
        <p:style>
          <a:lnRef idx="1">
            <a:schemeClr val="accent1"/>
          </a:lnRef>
          <a:fillRef idx="0">
            <a:schemeClr val="accent1"/>
          </a:fillRef>
          <a:effectRef idx="0">
            <a:schemeClr val="accent1"/>
          </a:effectRef>
          <a:fontRef idx="minor">
            <a:schemeClr val="tx1"/>
          </a:fontRef>
        </p:style>
      </p:cxnSp>
      <p:cxnSp>
        <p:nvCxnSpPr>
          <p:cNvPr id="19" name="Straight Connector 18">
            <a:extLst>
              <a:ext uri="{FF2B5EF4-FFF2-40B4-BE49-F238E27FC236}">
                <a16:creationId xmlns:a16="http://schemas.microsoft.com/office/drawing/2014/main" id="{A2242768-BFE5-449C-AA14-569DF126141D}"/>
              </a:ext>
            </a:extLst>
          </p:cNvPr>
          <p:cNvCxnSpPr/>
          <p:nvPr/>
        </p:nvCxnSpPr>
        <p:spPr>
          <a:xfrm>
            <a:off x="850291" y="3120181"/>
            <a:ext cx="815121" cy="0"/>
          </a:xfrm>
          <a:prstGeom prst="line">
            <a:avLst/>
          </a:prstGeom>
          <a:ln w="12700" cmpd="sng">
            <a:solidFill>
              <a:srgbClr val="5F5F5F"/>
            </a:solidFill>
            <a:miter lim="800000"/>
          </a:ln>
        </p:spPr>
        <p:style>
          <a:lnRef idx="1">
            <a:schemeClr val="accent1"/>
          </a:lnRef>
          <a:fillRef idx="0">
            <a:schemeClr val="accent1"/>
          </a:fillRef>
          <a:effectRef idx="0">
            <a:schemeClr val="accent1"/>
          </a:effectRef>
          <a:fontRef idx="minor">
            <a:schemeClr val="tx1"/>
          </a:fontRef>
        </p:style>
      </p:cxnSp>
      <p:sp>
        <p:nvSpPr>
          <p:cNvPr id="20" name="Rectangle 19">
            <a:extLst>
              <a:ext uri="{FF2B5EF4-FFF2-40B4-BE49-F238E27FC236}">
                <a16:creationId xmlns:a16="http://schemas.microsoft.com/office/drawing/2014/main" id="{9E6459B6-5C48-432C-9674-DF3E154FD61C}"/>
              </a:ext>
            </a:extLst>
          </p:cNvPr>
          <p:cNvSpPr/>
          <p:nvPr/>
        </p:nvSpPr>
        <p:spPr>
          <a:xfrm>
            <a:off x="351105" y="4153421"/>
            <a:ext cx="807300" cy="341454"/>
          </a:xfrm>
          <a:prstGeom prst="rect">
            <a:avLst/>
          </a:prstGeom>
        </p:spPr>
        <p:style>
          <a:lnRef idx="2">
            <a:schemeClr val="accent4"/>
          </a:lnRef>
          <a:fillRef idx="1">
            <a:schemeClr val="lt1"/>
          </a:fillRef>
          <a:effectRef idx="0">
            <a:schemeClr val="accent4"/>
          </a:effectRef>
          <a:fontRef idx="minor">
            <a:schemeClr val="dk1"/>
          </a:fontRef>
        </p:style>
        <p:txBody>
          <a:bodyPr wrap="square">
            <a:spAutoFit/>
          </a:bodyPr>
          <a:lstStyle/>
          <a:p>
            <a:pPr algn="ctr">
              <a:lnSpc>
                <a:spcPct val="90000"/>
              </a:lnSpc>
            </a:pPr>
            <a:r>
              <a:rPr lang="en-US" altLang="en-US" sz="900" b="1" dirty="0">
                <a:solidFill>
                  <a:srgbClr val="5F5F5F"/>
                </a:solidFill>
              </a:rPr>
              <a:t>Internal Web Client</a:t>
            </a:r>
          </a:p>
        </p:txBody>
      </p:sp>
      <p:cxnSp>
        <p:nvCxnSpPr>
          <p:cNvPr id="21" name="Straight Arrow Connector 20">
            <a:extLst>
              <a:ext uri="{FF2B5EF4-FFF2-40B4-BE49-F238E27FC236}">
                <a16:creationId xmlns:a16="http://schemas.microsoft.com/office/drawing/2014/main" id="{9AABEACC-05FB-4F7E-94B7-308BB1B02F03}"/>
              </a:ext>
            </a:extLst>
          </p:cNvPr>
          <p:cNvCxnSpPr>
            <a:cxnSpLocks/>
          </p:cNvCxnSpPr>
          <p:nvPr/>
        </p:nvCxnSpPr>
        <p:spPr>
          <a:xfrm flipV="1">
            <a:off x="789542" y="4078883"/>
            <a:ext cx="179847" cy="80769"/>
          </a:xfrm>
          <a:prstGeom prst="straightConnector1">
            <a:avLst/>
          </a:prstGeom>
          <a:ln w="19050">
            <a:solidFill>
              <a:schemeClr val="accent5"/>
            </a:solidFill>
            <a:miter lim="800000"/>
            <a:tailEnd type="arrow"/>
          </a:ln>
        </p:spPr>
        <p:style>
          <a:lnRef idx="1">
            <a:schemeClr val="accent1"/>
          </a:lnRef>
          <a:fillRef idx="0">
            <a:schemeClr val="accent1"/>
          </a:fillRef>
          <a:effectRef idx="0">
            <a:schemeClr val="accent1"/>
          </a:effectRef>
          <a:fontRef idx="minor">
            <a:schemeClr val="tx1"/>
          </a:fontRef>
        </p:style>
      </p:cxnSp>
      <p:sp>
        <p:nvSpPr>
          <p:cNvPr id="22" name="TextBox 21">
            <a:extLst>
              <a:ext uri="{FF2B5EF4-FFF2-40B4-BE49-F238E27FC236}">
                <a16:creationId xmlns:a16="http://schemas.microsoft.com/office/drawing/2014/main" id="{53B8148C-4061-4A38-824C-44D514BE42A5}"/>
              </a:ext>
            </a:extLst>
          </p:cNvPr>
          <p:cNvSpPr txBox="1"/>
          <p:nvPr/>
        </p:nvSpPr>
        <p:spPr>
          <a:xfrm>
            <a:off x="3028420" y="1724611"/>
            <a:ext cx="1175433" cy="263768"/>
          </a:xfrm>
          <a:prstGeom prst="rect">
            <a:avLst/>
          </a:prstGeom>
          <a:noFill/>
        </p:spPr>
        <p:txBody>
          <a:bodyPr wrap="square" lIns="0" tIns="0" rIns="0" bIns="0" rtlCol="0">
            <a:noAutofit/>
          </a:bodyPr>
          <a:lstStyle/>
          <a:p>
            <a:pPr>
              <a:lnSpc>
                <a:spcPct val="90000"/>
              </a:lnSpc>
            </a:pPr>
            <a:r>
              <a:rPr lang="en-US" sz="1000">
                <a:solidFill>
                  <a:schemeClr val="bg2">
                    <a:lumMod val="10000"/>
                  </a:schemeClr>
                </a:solidFill>
              </a:rPr>
              <a:t>Web Traffic</a:t>
            </a:r>
          </a:p>
        </p:txBody>
      </p:sp>
      <p:sp>
        <p:nvSpPr>
          <p:cNvPr id="23" name="TextBox 22">
            <a:extLst>
              <a:ext uri="{FF2B5EF4-FFF2-40B4-BE49-F238E27FC236}">
                <a16:creationId xmlns:a16="http://schemas.microsoft.com/office/drawing/2014/main" id="{4BF1463B-003B-4FC6-A6E0-6ED12B13A595}"/>
              </a:ext>
            </a:extLst>
          </p:cNvPr>
          <p:cNvSpPr txBox="1"/>
          <p:nvPr/>
        </p:nvSpPr>
        <p:spPr>
          <a:xfrm>
            <a:off x="2187173" y="3651051"/>
            <a:ext cx="369762" cy="185181"/>
          </a:xfrm>
          <a:prstGeom prst="rect">
            <a:avLst/>
          </a:prstGeom>
          <a:noFill/>
        </p:spPr>
        <p:txBody>
          <a:bodyPr wrap="square" lIns="0" tIns="0" rIns="0" bIns="0" rtlCol="0">
            <a:noAutofit/>
          </a:bodyPr>
          <a:lstStyle/>
          <a:p>
            <a:pPr>
              <a:lnSpc>
                <a:spcPct val="90000"/>
              </a:lnSpc>
            </a:pPr>
            <a:r>
              <a:rPr lang="en-US" sz="800" dirty="0">
                <a:solidFill>
                  <a:schemeClr val="bg2">
                    <a:lumMod val="10000"/>
                  </a:schemeClr>
                </a:solidFill>
              </a:rPr>
              <a:t>SSH</a:t>
            </a:r>
          </a:p>
        </p:txBody>
      </p:sp>
      <p:cxnSp>
        <p:nvCxnSpPr>
          <p:cNvPr id="24" name="Straight Connector 23">
            <a:extLst>
              <a:ext uri="{FF2B5EF4-FFF2-40B4-BE49-F238E27FC236}">
                <a16:creationId xmlns:a16="http://schemas.microsoft.com/office/drawing/2014/main" id="{25B110BC-9CC5-407D-918C-65559D4F7A67}"/>
              </a:ext>
            </a:extLst>
          </p:cNvPr>
          <p:cNvCxnSpPr>
            <a:endCxn id="63" idx="0"/>
          </p:cNvCxnSpPr>
          <p:nvPr/>
        </p:nvCxnSpPr>
        <p:spPr>
          <a:xfrm flipH="1">
            <a:off x="2118650" y="1860513"/>
            <a:ext cx="33461" cy="1709090"/>
          </a:xfrm>
          <a:prstGeom prst="line">
            <a:avLst/>
          </a:prstGeom>
          <a:ln w="12700" cmpd="sng">
            <a:solidFill>
              <a:srgbClr val="5F5F5F"/>
            </a:solidFill>
            <a:miter lim="800000"/>
          </a:ln>
        </p:spPr>
        <p:style>
          <a:lnRef idx="1">
            <a:schemeClr val="accent1"/>
          </a:lnRef>
          <a:fillRef idx="0">
            <a:schemeClr val="accent1"/>
          </a:fillRef>
          <a:effectRef idx="0">
            <a:schemeClr val="accent1"/>
          </a:effectRef>
          <a:fontRef idx="minor">
            <a:schemeClr val="tx1"/>
          </a:fontRef>
        </p:style>
      </p:cxnSp>
      <p:cxnSp>
        <p:nvCxnSpPr>
          <p:cNvPr id="25" name="Straight Connector 24">
            <a:extLst>
              <a:ext uri="{FF2B5EF4-FFF2-40B4-BE49-F238E27FC236}">
                <a16:creationId xmlns:a16="http://schemas.microsoft.com/office/drawing/2014/main" id="{685F4486-6F04-4233-AF4A-096F458C841B}"/>
              </a:ext>
            </a:extLst>
          </p:cNvPr>
          <p:cNvCxnSpPr/>
          <p:nvPr/>
        </p:nvCxnSpPr>
        <p:spPr>
          <a:xfrm>
            <a:off x="2145851" y="1860513"/>
            <a:ext cx="2804092" cy="0"/>
          </a:xfrm>
          <a:prstGeom prst="line">
            <a:avLst/>
          </a:prstGeom>
          <a:ln w="12700" cmpd="sng">
            <a:solidFill>
              <a:srgbClr val="5F5F5F"/>
            </a:solidFill>
            <a:miter lim="800000"/>
          </a:ln>
        </p:spPr>
        <p:style>
          <a:lnRef idx="1">
            <a:schemeClr val="accent1"/>
          </a:lnRef>
          <a:fillRef idx="0">
            <a:schemeClr val="accent1"/>
          </a:fillRef>
          <a:effectRef idx="0">
            <a:schemeClr val="accent1"/>
          </a:effectRef>
          <a:fontRef idx="minor">
            <a:schemeClr val="tx1"/>
          </a:fontRef>
        </p:style>
      </p:cxnSp>
      <p:grpSp>
        <p:nvGrpSpPr>
          <p:cNvPr id="26" name="Group 25">
            <a:extLst>
              <a:ext uri="{FF2B5EF4-FFF2-40B4-BE49-F238E27FC236}">
                <a16:creationId xmlns:a16="http://schemas.microsoft.com/office/drawing/2014/main" id="{ED2F84C0-10BC-4306-93BD-560618C957A5}"/>
              </a:ext>
            </a:extLst>
          </p:cNvPr>
          <p:cNvGrpSpPr/>
          <p:nvPr/>
        </p:nvGrpSpPr>
        <p:grpSpPr>
          <a:xfrm>
            <a:off x="2631809" y="2370534"/>
            <a:ext cx="2230076" cy="2344675"/>
            <a:chOff x="2941780" y="3707078"/>
            <a:chExt cx="2230655" cy="2345286"/>
          </a:xfrm>
        </p:grpSpPr>
        <p:sp>
          <p:nvSpPr>
            <p:cNvPr id="27" name="TextBox 26">
              <a:extLst>
                <a:ext uri="{FF2B5EF4-FFF2-40B4-BE49-F238E27FC236}">
                  <a16:creationId xmlns:a16="http://schemas.microsoft.com/office/drawing/2014/main" id="{D2D8FA57-A6DA-4FA6-A379-2E973CF0FB6C}"/>
                </a:ext>
              </a:extLst>
            </p:cNvPr>
            <p:cNvSpPr txBox="1"/>
            <p:nvPr/>
          </p:nvSpPr>
          <p:spPr>
            <a:xfrm>
              <a:off x="2941780" y="3707078"/>
              <a:ext cx="687582" cy="2295485"/>
            </a:xfrm>
            <a:prstGeom prst="rect">
              <a:avLst/>
            </a:prstGeom>
            <a:noFill/>
            <a:ln w="19050">
              <a:solidFill>
                <a:schemeClr val="accent3"/>
              </a:solidFill>
              <a:prstDash val="sysDash"/>
            </a:ln>
          </p:spPr>
          <p:txBody>
            <a:bodyPr wrap="square" rtlCol="0">
              <a:noAutofit/>
            </a:bodyPr>
            <a:lstStyle/>
            <a:p>
              <a:pPr algn="r"/>
              <a:r>
                <a:rPr lang="en-US" sz="1000" b="1" dirty="0">
                  <a:solidFill>
                    <a:schemeClr val="bg2">
                      <a:lumMod val="10000"/>
                    </a:schemeClr>
                  </a:solidFill>
                </a:rPr>
                <a:t>Bastion</a:t>
              </a:r>
            </a:p>
          </p:txBody>
        </p:sp>
        <p:sp>
          <p:nvSpPr>
            <p:cNvPr id="28" name="Text Box 30">
              <a:extLst>
                <a:ext uri="{FF2B5EF4-FFF2-40B4-BE49-F238E27FC236}">
                  <a16:creationId xmlns:a16="http://schemas.microsoft.com/office/drawing/2014/main" id="{702A07EF-AC0D-4904-A71A-1D39D92A1D3B}"/>
                </a:ext>
              </a:extLst>
            </p:cNvPr>
            <p:cNvSpPr txBox="1">
              <a:spLocks noChangeArrowheads="1"/>
            </p:cNvSpPr>
            <p:nvPr/>
          </p:nvSpPr>
          <p:spPr bwMode="auto">
            <a:xfrm>
              <a:off x="2945620" y="4553253"/>
              <a:ext cx="683741" cy="122065"/>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solidFill>
                    <a:schemeClr val="bg2">
                      <a:lumMod val="10000"/>
                    </a:schemeClr>
                  </a:solidFill>
                </a:rPr>
                <a:t>Bastion Server</a:t>
              </a:r>
            </a:p>
          </p:txBody>
        </p:sp>
        <p:sp>
          <p:nvSpPr>
            <p:cNvPr id="50" name="Rectangle 49">
              <a:extLst>
                <a:ext uri="{FF2B5EF4-FFF2-40B4-BE49-F238E27FC236}">
                  <a16:creationId xmlns:a16="http://schemas.microsoft.com/office/drawing/2014/main" id="{2B0101CB-5CE7-43DB-8234-1317B80C04A4}"/>
                </a:ext>
              </a:extLst>
            </p:cNvPr>
            <p:cNvSpPr/>
            <p:nvPr/>
          </p:nvSpPr>
          <p:spPr>
            <a:xfrm>
              <a:off x="2974478" y="3971997"/>
              <a:ext cx="638903" cy="695529"/>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92" tIns="45696" rIns="91392" bIns="45696" numCol="1" spcCol="0" rtlCol="0" fromWordArt="0" anchor="ctr" anchorCtr="0" forceAA="0" compatLnSpc="1">
              <a:prstTxWarp prst="textNoShape">
                <a:avLst/>
              </a:prstTxWarp>
              <a:noAutofit/>
            </a:bodyPr>
            <a:lstStyle/>
            <a:p>
              <a:pPr algn="ctr">
                <a:lnSpc>
                  <a:spcPct val="90000"/>
                </a:lnSpc>
              </a:pPr>
              <a:endParaRPr lang="en-US" sz="1798">
                <a:solidFill>
                  <a:schemeClr val="bg2">
                    <a:lumMod val="10000"/>
                  </a:schemeClr>
                </a:solidFill>
              </a:endParaRPr>
            </a:p>
          </p:txBody>
        </p:sp>
        <p:sp>
          <p:nvSpPr>
            <p:cNvPr id="30" name="TextBox 29">
              <a:extLst>
                <a:ext uri="{FF2B5EF4-FFF2-40B4-BE49-F238E27FC236}">
                  <a16:creationId xmlns:a16="http://schemas.microsoft.com/office/drawing/2014/main" id="{900BEC8B-F469-4A20-968C-B2D4DB14A174}"/>
                </a:ext>
              </a:extLst>
            </p:cNvPr>
            <p:cNvSpPr txBox="1"/>
            <p:nvPr/>
          </p:nvSpPr>
          <p:spPr>
            <a:xfrm>
              <a:off x="3700448" y="4908076"/>
              <a:ext cx="1439231" cy="1087952"/>
            </a:xfrm>
            <a:prstGeom prst="rect">
              <a:avLst/>
            </a:prstGeom>
            <a:noFill/>
            <a:ln w="19050">
              <a:solidFill>
                <a:schemeClr val="accent3"/>
              </a:solidFill>
              <a:prstDash val="sysDash"/>
            </a:ln>
          </p:spPr>
          <p:txBody>
            <a:bodyPr wrap="square" rtlCol="0">
              <a:noAutofit/>
            </a:bodyPr>
            <a:lstStyle/>
            <a:p>
              <a:pPr algn="r"/>
              <a:r>
                <a:rPr lang="en-US" sz="1000" b="1" dirty="0">
                  <a:solidFill>
                    <a:schemeClr val="bg2">
                      <a:lumMod val="10000"/>
                    </a:schemeClr>
                  </a:solidFill>
                </a:rPr>
                <a:t>Database Tier</a:t>
              </a:r>
            </a:p>
          </p:txBody>
        </p:sp>
        <p:sp>
          <p:nvSpPr>
            <p:cNvPr id="31" name="TextBox 30">
              <a:extLst>
                <a:ext uri="{FF2B5EF4-FFF2-40B4-BE49-F238E27FC236}">
                  <a16:creationId xmlns:a16="http://schemas.microsoft.com/office/drawing/2014/main" id="{BCE52647-7A25-4E37-9FC2-DBC8EBA55A18}"/>
                </a:ext>
              </a:extLst>
            </p:cNvPr>
            <p:cNvSpPr txBox="1"/>
            <p:nvPr/>
          </p:nvSpPr>
          <p:spPr>
            <a:xfrm>
              <a:off x="3700447" y="3707079"/>
              <a:ext cx="1439231" cy="1154136"/>
            </a:xfrm>
            <a:prstGeom prst="rect">
              <a:avLst/>
            </a:prstGeom>
            <a:noFill/>
            <a:ln w="19050">
              <a:solidFill>
                <a:schemeClr val="accent3"/>
              </a:solidFill>
              <a:prstDash val="sysDash"/>
            </a:ln>
          </p:spPr>
          <p:txBody>
            <a:bodyPr wrap="square" rtlCol="0">
              <a:noAutofit/>
            </a:bodyPr>
            <a:lstStyle/>
            <a:p>
              <a:pPr algn="r"/>
              <a:r>
                <a:rPr lang="en-US" sz="1000" b="1" dirty="0">
                  <a:solidFill>
                    <a:schemeClr val="bg2">
                      <a:lumMod val="10000"/>
                    </a:schemeClr>
                  </a:solidFill>
                </a:rPr>
                <a:t>Application Tier</a:t>
              </a:r>
            </a:p>
          </p:txBody>
        </p:sp>
        <p:sp>
          <p:nvSpPr>
            <p:cNvPr id="32" name="Line 55">
              <a:extLst>
                <a:ext uri="{FF2B5EF4-FFF2-40B4-BE49-F238E27FC236}">
                  <a16:creationId xmlns:a16="http://schemas.microsoft.com/office/drawing/2014/main" id="{2BAEA495-07F0-4AC7-8599-2D71DF189182}"/>
                </a:ext>
              </a:extLst>
            </p:cNvPr>
            <p:cNvSpPr>
              <a:spLocks noChangeShapeType="1"/>
            </p:cNvSpPr>
            <p:nvPr/>
          </p:nvSpPr>
          <p:spPr bwMode="auto">
            <a:xfrm flipV="1">
              <a:off x="3583238" y="3871353"/>
              <a:ext cx="153221" cy="0"/>
            </a:xfrm>
            <a:prstGeom prst="line">
              <a:avLst/>
            </a:prstGeom>
            <a:noFill/>
            <a:ln w="12700">
              <a:solidFill>
                <a:schemeClr val="tx1"/>
              </a:solidFill>
              <a:round/>
              <a:headEnd type="oval" w="sm" len="sm"/>
              <a:tailEnd type="oval" w="sm" len="sm"/>
            </a:ln>
            <a:effectLst/>
          </p:spPr>
          <p:txBody>
            <a:bodyPr wrap="square" lIns="92027" tIns="46014" rIns="92027" bIns="46014">
              <a:spAutoFit/>
            </a:bodyPr>
            <a:lstStyle/>
            <a:p>
              <a:pPr>
                <a:defRPr/>
              </a:pPr>
              <a:endParaRPr lang="en-US" sz="1798">
                <a:solidFill>
                  <a:schemeClr val="bg2">
                    <a:lumMod val="10000"/>
                  </a:schemeClr>
                </a:solidFill>
              </a:endParaRPr>
            </a:p>
          </p:txBody>
        </p:sp>
        <p:sp>
          <p:nvSpPr>
            <p:cNvPr id="33" name="Line 55">
              <a:extLst>
                <a:ext uri="{FF2B5EF4-FFF2-40B4-BE49-F238E27FC236}">
                  <a16:creationId xmlns:a16="http://schemas.microsoft.com/office/drawing/2014/main" id="{9B0FC006-33D4-4601-94D3-2BC58C8D353A}"/>
                </a:ext>
              </a:extLst>
            </p:cNvPr>
            <p:cNvSpPr>
              <a:spLocks noChangeShapeType="1"/>
            </p:cNvSpPr>
            <p:nvPr/>
          </p:nvSpPr>
          <p:spPr bwMode="auto">
            <a:xfrm flipV="1">
              <a:off x="3588701" y="5419600"/>
              <a:ext cx="128074" cy="0"/>
            </a:xfrm>
            <a:prstGeom prst="line">
              <a:avLst/>
            </a:prstGeom>
            <a:noFill/>
            <a:ln w="12700">
              <a:solidFill>
                <a:schemeClr val="tx1"/>
              </a:solidFill>
              <a:round/>
              <a:headEnd type="oval" w="sm" len="sm"/>
              <a:tailEnd type="oval" w="sm" len="sm"/>
            </a:ln>
            <a:effectLst/>
          </p:spPr>
          <p:txBody>
            <a:bodyPr wrap="square" lIns="92027" tIns="46014" rIns="92027" bIns="46014">
              <a:spAutoFit/>
            </a:bodyPr>
            <a:lstStyle/>
            <a:p>
              <a:pPr>
                <a:defRPr/>
              </a:pPr>
              <a:endParaRPr lang="en-US" sz="1798">
                <a:solidFill>
                  <a:schemeClr val="bg2">
                    <a:lumMod val="10000"/>
                  </a:schemeClr>
                </a:solidFill>
              </a:endParaRPr>
            </a:p>
          </p:txBody>
        </p:sp>
        <p:sp>
          <p:nvSpPr>
            <p:cNvPr id="34" name="Line 54">
              <a:extLst>
                <a:ext uri="{FF2B5EF4-FFF2-40B4-BE49-F238E27FC236}">
                  <a16:creationId xmlns:a16="http://schemas.microsoft.com/office/drawing/2014/main" id="{0C40F6AF-2D02-42C9-B98F-F4188E8F925D}"/>
                </a:ext>
              </a:extLst>
            </p:cNvPr>
            <p:cNvSpPr>
              <a:spLocks noChangeShapeType="1"/>
            </p:cNvSpPr>
            <p:nvPr/>
          </p:nvSpPr>
          <p:spPr bwMode="auto">
            <a:xfrm flipV="1">
              <a:off x="4253623" y="4775964"/>
              <a:ext cx="1" cy="187852"/>
            </a:xfrm>
            <a:prstGeom prst="line">
              <a:avLst/>
            </a:prstGeom>
            <a:noFill/>
            <a:ln w="12700">
              <a:solidFill>
                <a:schemeClr val="tx1"/>
              </a:solidFill>
              <a:round/>
              <a:headEnd type="oval" w="sm" len="sm"/>
              <a:tailEnd type="oval" w="sm" len="sm"/>
            </a:ln>
            <a:effectLst/>
          </p:spPr>
          <p:txBody>
            <a:bodyPr wrap="square" lIns="92027" tIns="46014" rIns="92027" bIns="46014">
              <a:spAutoFit/>
            </a:bodyPr>
            <a:lstStyle/>
            <a:p>
              <a:pPr>
                <a:defRPr/>
              </a:pPr>
              <a:endParaRPr lang="en-US" sz="1600">
                <a:solidFill>
                  <a:schemeClr val="bg2">
                    <a:lumMod val="10000"/>
                  </a:schemeClr>
                </a:solidFill>
              </a:endParaRPr>
            </a:p>
          </p:txBody>
        </p:sp>
        <p:sp>
          <p:nvSpPr>
            <p:cNvPr id="35" name="Text Box 30">
              <a:extLst>
                <a:ext uri="{FF2B5EF4-FFF2-40B4-BE49-F238E27FC236}">
                  <a16:creationId xmlns:a16="http://schemas.microsoft.com/office/drawing/2014/main" id="{6F6AD541-D400-4F45-8FCB-9B6D95C5D5D7}"/>
                </a:ext>
              </a:extLst>
            </p:cNvPr>
            <p:cNvSpPr txBox="1">
              <a:spLocks noChangeArrowheads="1"/>
            </p:cNvSpPr>
            <p:nvPr/>
          </p:nvSpPr>
          <p:spPr bwMode="auto">
            <a:xfrm>
              <a:off x="3727221" y="4568809"/>
              <a:ext cx="540650" cy="123143"/>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solidFill>
                    <a:schemeClr val="bg2">
                      <a:lumMod val="10000"/>
                    </a:schemeClr>
                  </a:solidFill>
                </a:rPr>
                <a:t>EBS App BM </a:t>
              </a:r>
            </a:p>
          </p:txBody>
        </p:sp>
        <p:sp>
          <p:nvSpPr>
            <p:cNvPr id="48" name="Rectangle 47">
              <a:extLst>
                <a:ext uri="{FF2B5EF4-FFF2-40B4-BE49-F238E27FC236}">
                  <a16:creationId xmlns:a16="http://schemas.microsoft.com/office/drawing/2014/main" id="{43676A0C-3A03-4804-BC37-6BA339C8A8F3}"/>
                </a:ext>
              </a:extLst>
            </p:cNvPr>
            <p:cNvSpPr/>
            <p:nvPr/>
          </p:nvSpPr>
          <p:spPr>
            <a:xfrm>
              <a:off x="3748835" y="3990490"/>
              <a:ext cx="505195" cy="549972"/>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92" tIns="45696" rIns="91392" bIns="45696" numCol="1" spcCol="0" rtlCol="0" fromWordArt="0" anchor="ctr" anchorCtr="0" forceAA="0" compatLnSpc="1">
              <a:prstTxWarp prst="textNoShape">
                <a:avLst/>
              </a:prstTxWarp>
              <a:noAutofit/>
            </a:bodyPr>
            <a:lstStyle/>
            <a:p>
              <a:pPr algn="ctr">
                <a:lnSpc>
                  <a:spcPct val="90000"/>
                </a:lnSpc>
              </a:pPr>
              <a:endParaRPr lang="en-US" sz="1798">
                <a:solidFill>
                  <a:schemeClr val="bg2">
                    <a:lumMod val="10000"/>
                  </a:schemeClr>
                </a:solidFill>
              </a:endParaRPr>
            </a:p>
          </p:txBody>
        </p:sp>
        <p:sp>
          <p:nvSpPr>
            <p:cNvPr id="37" name="Text Box 30">
              <a:extLst>
                <a:ext uri="{FF2B5EF4-FFF2-40B4-BE49-F238E27FC236}">
                  <a16:creationId xmlns:a16="http://schemas.microsoft.com/office/drawing/2014/main" id="{CD0F3412-A857-48F6-A6CC-18FA916D3C47}"/>
                </a:ext>
              </a:extLst>
            </p:cNvPr>
            <p:cNvSpPr txBox="1">
              <a:spLocks noChangeArrowheads="1"/>
            </p:cNvSpPr>
            <p:nvPr/>
          </p:nvSpPr>
          <p:spPr bwMode="auto">
            <a:xfrm>
              <a:off x="4360777" y="4507270"/>
              <a:ext cx="540650" cy="246221"/>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solidFill>
                    <a:schemeClr val="bg2">
                      <a:lumMod val="10000"/>
                    </a:schemeClr>
                  </a:solidFill>
                </a:rPr>
                <a:t>Concurrent Mgr. BM</a:t>
              </a:r>
            </a:p>
          </p:txBody>
        </p:sp>
        <p:sp>
          <p:nvSpPr>
            <p:cNvPr id="44" name="Rectangle 43">
              <a:extLst>
                <a:ext uri="{FF2B5EF4-FFF2-40B4-BE49-F238E27FC236}">
                  <a16:creationId xmlns:a16="http://schemas.microsoft.com/office/drawing/2014/main" id="{9578D12F-6B38-441B-A539-58BB69BBF8FB}"/>
                </a:ext>
              </a:extLst>
            </p:cNvPr>
            <p:cNvSpPr/>
            <p:nvPr/>
          </p:nvSpPr>
          <p:spPr>
            <a:xfrm>
              <a:off x="4375452" y="3995579"/>
              <a:ext cx="505195" cy="549972"/>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92" tIns="45696" rIns="91392" bIns="45696" numCol="1" spcCol="0" rtlCol="0" fromWordArt="0" anchor="ctr" anchorCtr="0" forceAA="0" compatLnSpc="1">
              <a:prstTxWarp prst="textNoShape">
                <a:avLst/>
              </a:prstTxWarp>
              <a:noAutofit/>
            </a:bodyPr>
            <a:lstStyle/>
            <a:p>
              <a:pPr algn="ctr">
                <a:lnSpc>
                  <a:spcPct val="90000"/>
                </a:lnSpc>
              </a:pPr>
              <a:endParaRPr lang="en-US" sz="1798">
                <a:solidFill>
                  <a:schemeClr val="bg2">
                    <a:lumMod val="10000"/>
                  </a:schemeClr>
                </a:solidFill>
              </a:endParaRPr>
            </a:p>
          </p:txBody>
        </p:sp>
        <p:sp>
          <p:nvSpPr>
            <p:cNvPr id="39" name="Rectangle 38">
              <a:extLst>
                <a:ext uri="{FF2B5EF4-FFF2-40B4-BE49-F238E27FC236}">
                  <a16:creationId xmlns:a16="http://schemas.microsoft.com/office/drawing/2014/main" id="{353A119F-A453-488A-B218-3D585F0D63C9}"/>
                </a:ext>
              </a:extLst>
            </p:cNvPr>
            <p:cNvSpPr/>
            <p:nvPr/>
          </p:nvSpPr>
          <p:spPr>
            <a:xfrm>
              <a:off x="3964520" y="5177946"/>
              <a:ext cx="521627" cy="572066"/>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92" tIns="45696" rIns="91392" bIns="45696" numCol="1" spcCol="0" rtlCol="0" fromWordArt="0" anchor="ctr" anchorCtr="0" forceAA="0" compatLnSpc="1">
              <a:prstTxWarp prst="textNoShape">
                <a:avLst/>
              </a:prstTxWarp>
              <a:noAutofit/>
            </a:bodyPr>
            <a:lstStyle/>
            <a:p>
              <a:pPr algn="ctr">
                <a:lnSpc>
                  <a:spcPct val="90000"/>
                </a:lnSpc>
              </a:pPr>
              <a:endParaRPr lang="en-US" sz="1798">
                <a:solidFill>
                  <a:schemeClr val="bg2">
                    <a:lumMod val="10000"/>
                  </a:schemeClr>
                </a:solidFill>
              </a:endParaRPr>
            </a:p>
          </p:txBody>
        </p:sp>
        <p:sp>
          <p:nvSpPr>
            <p:cNvPr id="40" name="TextBox 39">
              <a:extLst>
                <a:ext uri="{FF2B5EF4-FFF2-40B4-BE49-F238E27FC236}">
                  <a16:creationId xmlns:a16="http://schemas.microsoft.com/office/drawing/2014/main" id="{E3C77402-7B3D-4807-9F77-52654883B943}"/>
                </a:ext>
              </a:extLst>
            </p:cNvPr>
            <p:cNvSpPr txBox="1"/>
            <p:nvPr/>
          </p:nvSpPr>
          <p:spPr>
            <a:xfrm>
              <a:off x="3082065" y="5883371"/>
              <a:ext cx="456276" cy="168993"/>
            </a:xfrm>
            <a:prstGeom prst="rect">
              <a:avLst/>
            </a:prstGeom>
            <a:noFill/>
          </p:spPr>
          <p:txBody>
            <a:bodyPr wrap="square" lIns="0" tIns="0" rIns="0" bIns="0" rtlCol="0">
              <a:noAutofit/>
            </a:bodyPr>
            <a:lstStyle/>
            <a:p>
              <a:pPr>
                <a:lnSpc>
                  <a:spcPct val="90000"/>
                </a:lnSpc>
              </a:pPr>
              <a:r>
                <a:rPr lang="en-US" sz="800" dirty="0">
                  <a:solidFill>
                    <a:schemeClr val="bg2">
                      <a:lumMod val="10000"/>
                    </a:schemeClr>
                  </a:solidFill>
                </a:rPr>
                <a:t>Subnet A</a:t>
              </a:r>
            </a:p>
          </p:txBody>
        </p:sp>
        <p:sp>
          <p:nvSpPr>
            <p:cNvPr id="41" name="TextBox 40">
              <a:extLst>
                <a:ext uri="{FF2B5EF4-FFF2-40B4-BE49-F238E27FC236}">
                  <a16:creationId xmlns:a16="http://schemas.microsoft.com/office/drawing/2014/main" id="{CB10665D-F4E5-4524-B05B-DDB0304FC144}"/>
                </a:ext>
              </a:extLst>
            </p:cNvPr>
            <p:cNvSpPr txBox="1"/>
            <p:nvPr/>
          </p:nvSpPr>
          <p:spPr>
            <a:xfrm>
              <a:off x="4716159" y="4750661"/>
              <a:ext cx="456276" cy="168993"/>
            </a:xfrm>
            <a:prstGeom prst="rect">
              <a:avLst/>
            </a:prstGeom>
            <a:noFill/>
          </p:spPr>
          <p:txBody>
            <a:bodyPr wrap="square" lIns="0" tIns="0" rIns="0" bIns="0" rtlCol="0">
              <a:noAutofit/>
            </a:bodyPr>
            <a:lstStyle/>
            <a:p>
              <a:pPr>
                <a:lnSpc>
                  <a:spcPct val="90000"/>
                </a:lnSpc>
              </a:pPr>
              <a:r>
                <a:rPr lang="en-US" sz="800" dirty="0">
                  <a:solidFill>
                    <a:schemeClr val="bg2">
                      <a:lumMod val="10000"/>
                    </a:schemeClr>
                  </a:solidFill>
                </a:rPr>
                <a:t>Subnet B</a:t>
              </a:r>
            </a:p>
          </p:txBody>
        </p:sp>
        <p:sp>
          <p:nvSpPr>
            <p:cNvPr id="42" name="TextBox 41">
              <a:extLst>
                <a:ext uri="{FF2B5EF4-FFF2-40B4-BE49-F238E27FC236}">
                  <a16:creationId xmlns:a16="http://schemas.microsoft.com/office/drawing/2014/main" id="{590DC552-6D96-4061-98EC-7D7C66E0F9FB}"/>
                </a:ext>
              </a:extLst>
            </p:cNvPr>
            <p:cNvSpPr txBox="1"/>
            <p:nvPr/>
          </p:nvSpPr>
          <p:spPr>
            <a:xfrm>
              <a:off x="4708061" y="5872412"/>
              <a:ext cx="456276" cy="168993"/>
            </a:xfrm>
            <a:prstGeom prst="rect">
              <a:avLst/>
            </a:prstGeom>
            <a:noFill/>
          </p:spPr>
          <p:txBody>
            <a:bodyPr wrap="square" lIns="0" tIns="0" rIns="0" bIns="0" rtlCol="0">
              <a:noAutofit/>
            </a:bodyPr>
            <a:lstStyle/>
            <a:p>
              <a:pPr>
                <a:lnSpc>
                  <a:spcPct val="90000"/>
                </a:lnSpc>
              </a:pPr>
              <a:r>
                <a:rPr lang="en-US" sz="800" dirty="0">
                  <a:solidFill>
                    <a:schemeClr val="bg2">
                      <a:lumMod val="10000"/>
                    </a:schemeClr>
                  </a:solidFill>
                </a:rPr>
                <a:t>Subnet C</a:t>
              </a:r>
            </a:p>
          </p:txBody>
        </p:sp>
      </p:grpSp>
      <p:sp>
        <p:nvSpPr>
          <p:cNvPr id="53" name="Rectangle 52">
            <a:extLst>
              <a:ext uri="{FF2B5EF4-FFF2-40B4-BE49-F238E27FC236}">
                <a16:creationId xmlns:a16="http://schemas.microsoft.com/office/drawing/2014/main" id="{D79C3492-2BC4-4754-BE7C-66AB0210EDEC}"/>
              </a:ext>
            </a:extLst>
          </p:cNvPr>
          <p:cNvSpPr/>
          <p:nvPr/>
        </p:nvSpPr>
        <p:spPr>
          <a:xfrm>
            <a:off x="364775" y="4791333"/>
            <a:ext cx="845380" cy="341454"/>
          </a:xfrm>
          <a:prstGeom prst="rect">
            <a:avLst/>
          </a:prstGeom>
        </p:spPr>
        <p:style>
          <a:lnRef idx="2">
            <a:schemeClr val="accent4"/>
          </a:lnRef>
          <a:fillRef idx="1">
            <a:schemeClr val="lt1"/>
          </a:fillRef>
          <a:effectRef idx="0">
            <a:schemeClr val="accent4"/>
          </a:effectRef>
          <a:fontRef idx="minor">
            <a:schemeClr val="dk1"/>
          </a:fontRef>
        </p:style>
        <p:txBody>
          <a:bodyPr wrap="square">
            <a:spAutoFit/>
          </a:bodyPr>
          <a:lstStyle/>
          <a:p>
            <a:pPr algn="ctr">
              <a:lnSpc>
                <a:spcPct val="90000"/>
              </a:lnSpc>
            </a:pPr>
            <a:r>
              <a:rPr lang="en-US" altLang="en-US" sz="900" b="1" dirty="0">
                <a:solidFill>
                  <a:schemeClr val="bg2">
                    <a:lumMod val="10000"/>
                  </a:schemeClr>
                </a:solidFill>
              </a:rPr>
              <a:t>External </a:t>
            </a:r>
          </a:p>
          <a:p>
            <a:pPr algn="ctr">
              <a:lnSpc>
                <a:spcPct val="90000"/>
              </a:lnSpc>
            </a:pPr>
            <a:r>
              <a:rPr lang="en-US" altLang="en-US" sz="900" b="1" dirty="0">
                <a:solidFill>
                  <a:schemeClr val="bg2">
                    <a:lumMod val="10000"/>
                  </a:schemeClr>
                </a:solidFill>
              </a:rPr>
              <a:t>Web Client</a:t>
            </a:r>
          </a:p>
        </p:txBody>
      </p:sp>
      <p:cxnSp>
        <p:nvCxnSpPr>
          <p:cNvPr id="54" name="Straight Arrow Connector 53">
            <a:extLst>
              <a:ext uri="{FF2B5EF4-FFF2-40B4-BE49-F238E27FC236}">
                <a16:creationId xmlns:a16="http://schemas.microsoft.com/office/drawing/2014/main" id="{170AB36A-2BF2-4125-9FA0-D37C13B077C3}"/>
              </a:ext>
            </a:extLst>
          </p:cNvPr>
          <p:cNvCxnSpPr>
            <a:cxnSpLocks/>
          </p:cNvCxnSpPr>
          <p:nvPr/>
        </p:nvCxnSpPr>
        <p:spPr>
          <a:xfrm>
            <a:off x="1215327" y="4816381"/>
            <a:ext cx="467902" cy="200895"/>
          </a:xfrm>
          <a:prstGeom prst="straightConnector1">
            <a:avLst/>
          </a:prstGeom>
          <a:ln w="19050">
            <a:solidFill>
              <a:schemeClr val="accent5"/>
            </a:solidFill>
            <a:miter lim="800000"/>
            <a:tailEnd type="arrow"/>
          </a:ln>
        </p:spPr>
        <p:style>
          <a:lnRef idx="1">
            <a:schemeClr val="accent1"/>
          </a:lnRef>
          <a:fillRef idx="0">
            <a:schemeClr val="accent1"/>
          </a:fillRef>
          <a:effectRef idx="0">
            <a:schemeClr val="accent1"/>
          </a:effectRef>
          <a:fontRef idx="minor">
            <a:schemeClr val="tx1"/>
          </a:fontRef>
        </p:style>
      </p:cxnSp>
      <p:grpSp>
        <p:nvGrpSpPr>
          <p:cNvPr id="55" name="Group 54">
            <a:extLst>
              <a:ext uri="{FF2B5EF4-FFF2-40B4-BE49-F238E27FC236}">
                <a16:creationId xmlns:a16="http://schemas.microsoft.com/office/drawing/2014/main" id="{1BE4E7D6-353D-406F-BE49-ADC45FA16F44}"/>
              </a:ext>
            </a:extLst>
          </p:cNvPr>
          <p:cNvGrpSpPr/>
          <p:nvPr/>
        </p:nvGrpSpPr>
        <p:grpSpPr>
          <a:xfrm>
            <a:off x="1582423" y="3488468"/>
            <a:ext cx="638903" cy="695529"/>
            <a:chOff x="7231996" y="2103309"/>
            <a:chExt cx="639069" cy="695710"/>
          </a:xfrm>
        </p:grpSpPr>
        <p:grpSp>
          <p:nvGrpSpPr>
            <p:cNvPr id="56" name="Group 55">
              <a:extLst>
                <a:ext uri="{FF2B5EF4-FFF2-40B4-BE49-F238E27FC236}">
                  <a16:creationId xmlns:a16="http://schemas.microsoft.com/office/drawing/2014/main" id="{5D2130F3-E756-4D48-AB7D-A9BC24017E75}"/>
                </a:ext>
              </a:extLst>
            </p:cNvPr>
            <p:cNvGrpSpPr/>
            <p:nvPr/>
          </p:nvGrpSpPr>
          <p:grpSpPr>
            <a:xfrm>
              <a:off x="7307489" y="2184465"/>
              <a:ext cx="488082" cy="533399"/>
              <a:chOff x="4448175" y="3117850"/>
              <a:chExt cx="1265238" cy="1382713"/>
            </a:xfrm>
            <a:solidFill>
              <a:srgbClr val="F80000"/>
            </a:solidFill>
          </p:grpSpPr>
          <p:sp>
            <p:nvSpPr>
              <p:cNvPr id="58" name="Freeform 1">
                <a:extLst>
                  <a:ext uri="{FF2B5EF4-FFF2-40B4-BE49-F238E27FC236}">
                    <a16:creationId xmlns:a16="http://schemas.microsoft.com/office/drawing/2014/main" id="{AD3A6631-1B16-4C13-A4D9-C0045A90056F}"/>
                  </a:ext>
                </a:extLst>
              </p:cNvPr>
              <p:cNvSpPr>
                <a:spLocks noChangeArrowheads="1"/>
              </p:cNvSpPr>
              <p:nvPr/>
            </p:nvSpPr>
            <p:spPr bwMode="auto">
              <a:xfrm>
                <a:off x="5006975" y="3382963"/>
                <a:ext cx="153988" cy="544512"/>
              </a:xfrm>
              <a:custGeom>
                <a:avLst/>
                <a:gdLst>
                  <a:gd name="T0" fmla="*/ 267 w 429"/>
                  <a:gd name="T1" fmla="*/ 369 h 1512"/>
                  <a:gd name="T2" fmla="*/ 428 w 429"/>
                  <a:gd name="T3" fmla="*/ 369 h 1512"/>
                  <a:gd name="T4" fmla="*/ 214 w 429"/>
                  <a:gd name="T5" fmla="*/ 0 h 1512"/>
                  <a:gd name="T6" fmla="*/ 0 w 429"/>
                  <a:gd name="T7" fmla="*/ 369 h 1512"/>
                  <a:gd name="T8" fmla="*/ 161 w 429"/>
                  <a:gd name="T9" fmla="*/ 369 h 1512"/>
                  <a:gd name="T10" fmla="*/ 161 w 429"/>
                  <a:gd name="T11" fmla="*/ 1142 h 1512"/>
                  <a:gd name="T12" fmla="*/ 0 w 429"/>
                  <a:gd name="T13" fmla="*/ 1142 h 1512"/>
                  <a:gd name="T14" fmla="*/ 214 w 429"/>
                  <a:gd name="T15" fmla="*/ 1511 h 1512"/>
                  <a:gd name="T16" fmla="*/ 428 w 429"/>
                  <a:gd name="T17" fmla="*/ 1142 h 1512"/>
                  <a:gd name="T18" fmla="*/ 267 w 429"/>
                  <a:gd name="T19" fmla="*/ 1142 h 1512"/>
                  <a:gd name="T20" fmla="*/ 267 w 429"/>
                  <a:gd name="T21" fmla="*/ 369 h 15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29" h="1512">
                    <a:moveTo>
                      <a:pt x="267" y="369"/>
                    </a:moveTo>
                    <a:lnTo>
                      <a:pt x="428" y="369"/>
                    </a:lnTo>
                    <a:lnTo>
                      <a:pt x="214" y="0"/>
                    </a:lnTo>
                    <a:lnTo>
                      <a:pt x="0" y="369"/>
                    </a:lnTo>
                    <a:lnTo>
                      <a:pt x="161" y="369"/>
                    </a:lnTo>
                    <a:lnTo>
                      <a:pt x="161" y="1142"/>
                    </a:lnTo>
                    <a:lnTo>
                      <a:pt x="0" y="1142"/>
                    </a:lnTo>
                    <a:lnTo>
                      <a:pt x="214" y="1511"/>
                    </a:lnTo>
                    <a:lnTo>
                      <a:pt x="428" y="1142"/>
                    </a:lnTo>
                    <a:lnTo>
                      <a:pt x="267" y="1142"/>
                    </a:lnTo>
                    <a:lnTo>
                      <a:pt x="267" y="36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chemeClr val="bg2">
                      <a:lumMod val="10000"/>
                    </a:schemeClr>
                  </a:solidFill>
                </a:endParaRPr>
              </a:p>
            </p:txBody>
          </p:sp>
          <p:sp>
            <p:nvSpPr>
              <p:cNvPr id="59" name="Freeform 2">
                <a:extLst>
                  <a:ext uri="{FF2B5EF4-FFF2-40B4-BE49-F238E27FC236}">
                    <a16:creationId xmlns:a16="http://schemas.microsoft.com/office/drawing/2014/main" id="{824FF96F-D8EC-4775-86CE-1F7EA907E4C1}"/>
                  </a:ext>
                </a:extLst>
              </p:cNvPr>
              <p:cNvSpPr>
                <a:spLocks noChangeArrowheads="1"/>
              </p:cNvSpPr>
              <p:nvPr/>
            </p:nvSpPr>
            <p:spPr bwMode="auto">
              <a:xfrm>
                <a:off x="4806950" y="3578225"/>
                <a:ext cx="228600" cy="153988"/>
              </a:xfrm>
              <a:custGeom>
                <a:avLst/>
                <a:gdLst>
                  <a:gd name="T0" fmla="*/ 632 w 633"/>
                  <a:gd name="T1" fmla="*/ 214 h 429"/>
                  <a:gd name="T2" fmla="*/ 259 w 633"/>
                  <a:gd name="T3" fmla="*/ 0 h 429"/>
                  <a:gd name="T4" fmla="*/ 259 w 633"/>
                  <a:gd name="T5" fmla="*/ 160 h 429"/>
                  <a:gd name="T6" fmla="*/ 0 w 633"/>
                  <a:gd name="T7" fmla="*/ 160 h 429"/>
                  <a:gd name="T8" fmla="*/ 0 w 633"/>
                  <a:gd name="T9" fmla="*/ 268 h 429"/>
                  <a:gd name="T10" fmla="*/ 259 w 633"/>
                  <a:gd name="T11" fmla="*/ 268 h 429"/>
                  <a:gd name="T12" fmla="*/ 259 w 633"/>
                  <a:gd name="T13" fmla="*/ 428 h 429"/>
                  <a:gd name="T14" fmla="*/ 632 w 633"/>
                  <a:gd name="T15" fmla="*/ 214 h 4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33" h="429">
                    <a:moveTo>
                      <a:pt x="632" y="214"/>
                    </a:moveTo>
                    <a:lnTo>
                      <a:pt x="259" y="0"/>
                    </a:lnTo>
                    <a:lnTo>
                      <a:pt x="259" y="160"/>
                    </a:lnTo>
                    <a:lnTo>
                      <a:pt x="0" y="160"/>
                    </a:lnTo>
                    <a:lnTo>
                      <a:pt x="0" y="268"/>
                    </a:lnTo>
                    <a:lnTo>
                      <a:pt x="259" y="268"/>
                    </a:lnTo>
                    <a:lnTo>
                      <a:pt x="259" y="428"/>
                    </a:lnTo>
                    <a:lnTo>
                      <a:pt x="632" y="214"/>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chemeClr val="bg2">
                      <a:lumMod val="10000"/>
                    </a:schemeClr>
                  </a:solidFill>
                </a:endParaRPr>
              </a:p>
            </p:txBody>
          </p:sp>
          <p:sp>
            <p:nvSpPr>
              <p:cNvPr id="60" name="Freeform 3">
                <a:extLst>
                  <a:ext uri="{FF2B5EF4-FFF2-40B4-BE49-F238E27FC236}">
                    <a16:creationId xmlns:a16="http://schemas.microsoft.com/office/drawing/2014/main" id="{85BDF797-5BA6-4903-A707-8C6DD4D8F8E4}"/>
                  </a:ext>
                </a:extLst>
              </p:cNvPr>
              <p:cNvSpPr>
                <a:spLocks noChangeArrowheads="1"/>
              </p:cNvSpPr>
              <p:nvPr/>
            </p:nvSpPr>
            <p:spPr bwMode="auto">
              <a:xfrm>
                <a:off x="5133975" y="3578225"/>
                <a:ext cx="228600" cy="153988"/>
              </a:xfrm>
              <a:custGeom>
                <a:avLst/>
                <a:gdLst>
                  <a:gd name="T0" fmla="*/ 373 w 633"/>
                  <a:gd name="T1" fmla="*/ 0 h 429"/>
                  <a:gd name="T2" fmla="*/ 0 w 633"/>
                  <a:gd name="T3" fmla="*/ 214 h 429"/>
                  <a:gd name="T4" fmla="*/ 373 w 633"/>
                  <a:gd name="T5" fmla="*/ 428 h 429"/>
                  <a:gd name="T6" fmla="*/ 373 w 633"/>
                  <a:gd name="T7" fmla="*/ 268 h 429"/>
                  <a:gd name="T8" fmla="*/ 632 w 633"/>
                  <a:gd name="T9" fmla="*/ 268 h 429"/>
                  <a:gd name="T10" fmla="*/ 632 w 633"/>
                  <a:gd name="T11" fmla="*/ 160 h 429"/>
                  <a:gd name="T12" fmla="*/ 373 w 633"/>
                  <a:gd name="T13" fmla="*/ 160 h 429"/>
                  <a:gd name="T14" fmla="*/ 373 w 633"/>
                  <a:gd name="T15" fmla="*/ 0 h 4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33" h="429">
                    <a:moveTo>
                      <a:pt x="373" y="0"/>
                    </a:moveTo>
                    <a:lnTo>
                      <a:pt x="0" y="214"/>
                    </a:lnTo>
                    <a:lnTo>
                      <a:pt x="373" y="428"/>
                    </a:lnTo>
                    <a:lnTo>
                      <a:pt x="373" y="268"/>
                    </a:lnTo>
                    <a:lnTo>
                      <a:pt x="632" y="268"/>
                    </a:lnTo>
                    <a:lnTo>
                      <a:pt x="632" y="160"/>
                    </a:lnTo>
                    <a:lnTo>
                      <a:pt x="373" y="160"/>
                    </a:lnTo>
                    <a:lnTo>
                      <a:pt x="373"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chemeClr val="bg2">
                      <a:lumMod val="10000"/>
                    </a:schemeClr>
                  </a:solidFill>
                </a:endParaRPr>
              </a:p>
            </p:txBody>
          </p:sp>
          <p:sp>
            <p:nvSpPr>
              <p:cNvPr id="61" name="Freeform 4">
                <a:extLst>
                  <a:ext uri="{FF2B5EF4-FFF2-40B4-BE49-F238E27FC236}">
                    <a16:creationId xmlns:a16="http://schemas.microsoft.com/office/drawing/2014/main" id="{1933DD70-AF1E-4387-887B-6BBA0C935638}"/>
                  </a:ext>
                </a:extLst>
              </p:cNvPr>
              <p:cNvSpPr>
                <a:spLocks noChangeArrowheads="1"/>
              </p:cNvSpPr>
              <p:nvPr/>
            </p:nvSpPr>
            <p:spPr bwMode="auto">
              <a:xfrm>
                <a:off x="5048250" y="4208463"/>
                <a:ext cx="57150" cy="46037"/>
              </a:xfrm>
              <a:custGeom>
                <a:avLst/>
                <a:gdLst>
                  <a:gd name="T0" fmla="*/ 131 w 158"/>
                  <a:gd name="T1" fmla="*/ 11 h 130"/>
                  <a:gd name="T2" fmla="*/ 67 w 158"/>
                  <a:gd name="T3" fmla="*/ 0 h 130"/>
                  <a:gd name="T4" fmla="*/ 0 w 158"/>
                  <a:gd name="T5" fmla="*/ 0 h 130"/>
                  <a:gd name="T6" fmla="*/ 0 w 158"/>
                  <a:gd name="T7" fmla="*/ 129 h 130"/>
                  <a:gd name="T8" fmla="*/ 81 w 158"/>
                  <a:gd name="T9" fmla="*/ 129 h 130"/>
                  <a:gd name="T10" fmla="*/ 131 w 158"/>
                  <a:gd name="T11" fmla="*/ 115 h 130"/>
                  <a:gd name="T12" fmla="*/ 157 w 158"/>
                  <a:gd name="T13" fmla="*/ 62 h 130"/>
                  <a:gd name="T14" fmla="*/ 131 w 158"/>
                  <a:gd name="T15" fmla="*/ 11 h 1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8" h="130">
                    <a:moveTo>
                      <a:pt x="131" y="11"/>
                    </a:moveTo>
                    <a:cubicBezTo>
                      <a:pt x="114" y="0"/>
                      <a:pt x="98" y="0"/>
                      <a:pt x="67" y="0"/>
                    </a:cubicBezTo>
                    <a:lnTo>
                      <a:pt x="0" y="0"/>
                    </a:lnTo>
                    <a:lnTo>
                      <a:pt x="0" y="129"/>
                    </a:lnTo>
                    <a:lnTo>
                      <a:pt x="81" y="129"/>
                    </a:lnTo>
                    <a:cubicBezTo>
                      <a:pt x="93" y="129"/>
                      <a:pt x="114" y="129"/>
                      <a:pt x="131" y="115"/>
                    </a:cubicBezTo>
                    <a:cubicBezTo>
                      <a:pt x="140" y="110"/>
                      <a:pt x="157" y="93"/>
                      <a:pt x="157" y="62"/>
                    </a:cubicBezTo>
                    <a:cubicBezTo>
                      <a:pt x="157" y="31"/>
                      <a:pt x="140" y="17"/>
                      <a:pt x="131" y="1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chemeClr val="bg2">
                      <a:lumMod val="10000"/>
                    </a:schemeClr>
                  </a:solidFill>
                </a:endParaRPr>
              </a:p>
            </p:txBody>
          </p:sp>
          <p:sp>
            <p:nvSpPr>
              <p:cNvPr id="62" name="Freeform 5">
                <a:extLst>
                  <a:ext uri="{FF2B5EF4-FFF2-40B4-BE49-F238E27FC236}">
                    <a16:creationId xmlns:a16="http://schemas.microsoft.com/office/drawing/2014/main" id="{49FC2ED8-F786-4D45-89C8-4C9CBA618328}"/>
                  </a:ext>
                </a:extLst>
              </p:cNvPr>
              <p:cNvSpPr>
                <a:spLocks noChangeArrowheads="1"/>
              </p:cNvSpPr>
              <p:nvPr/>
            </p:nvSpPr>
            <p:spPr bwMode="auto">
              <a:xfrm>
                <a:off x="4875213" y="4210050"/>
                <a:ext cx="68262" cy="114300"/>
              </a:xfrm>
              <a:custGeom>
                <a:avLst/>
                <a:gdLst>
                  <a:gd name="T0" fmla="*/ 104 w 190"/>
                  <a:gd name="T1" fmla="*/ 9 h 317"/>
                  <a:gd name="T2" fmla="*/ 0 w 190"/>
                  <a:gd name="T3" fmla="*/ 3 h 317"/>
                  <a:gd name="T4" fmla="*/ 0 w 190"/>
                  <a:gd name="T5" fmla="*/ 316 h 317"/>
                  <a:gd name="T6" fmla="*/ 39 w 190"/>
                  <a:gd name="T7" fmla="*/ 316 h 317"/>
                  <a:gd name="T8" fmla="*/ 146 w 190"/>
                  <a:gd name="T9" fmla="*/ 285 h 317"/>
                  <a:gd name="T10" fmla="*/ 189 w 190"/>
                  <a:gd name="T11" fmla="*/ 153 h 317"/>
                  <a:gd name="T12" fmla="*/ 104 w 190"/>
                  <a:gd name="T13" fmla="*/ 9 h 317"/>
                </a:gdLst>
                <a:ahLst/>
                <a:cxnLst>
                  <a:cxn ang="0">
                    <a:pos x="T0" y="T1"/>
                  </a:cxn>
                  <a:cxn ang="0">
                    <a:pos x="T2" y="T3"/>
                  </a:cxn>
                  <a:cxn ang="0">
                    <a:pos x="T4" y="T5"/>
                  </a:cxn>
                  <a:cxn ang="0">
                    <a:pos x="T6" y="T7"/>
                  </a:cxn>
                  <a:cxn ang="0">
                    <a:pos x="T8" y="T9"/>
                  </a:cxn>
                  <a:cxn ang="0">
                    <a:pos x="T10" y="T11"/>
                  </a:cxn>
                  <a:cxn ang="0">
                    <a:pos x="T12" y="T13"/>
                  </a:cxn>
                </a:cxnLst>
                <a:rect l="0" t="0" r="r" b="b"/>
                <a:pathLst>
                  <a:path w="190" h="317">
                    <a:moveTo>
                      <a:pt x="104" y="9"/>
                    </a:moveTo>
                    <a:cubicBezTo>
                      <a:pt x="84" y="3"/>
                      <a:pt x="56" y="0"/>
                      <a:pt x="0" y="3"/>
                    </a:cubicBezTo>
                    <a:lnTo>
                      <a:pt x="0" y="316"/>
                    </a:lnTo>
                    <a:cubicBezTo>
                      <a:pt x="11" y="316"/>
                      <a:pt x="28" y="316"/>
                      <a:pt x="39" y="316"/>
                    </a:cubicBezTo>
                    <a:cubicBezTo>
                      <a:pt x="82" y="316"/>
                      <a:pt x="117" y="314"/>
                      <a:pt x="146" y="285"/>
                    </a:cubicBezTo>
                    <a:cubicBezTo>
                      <a:pt x="185" y="246"/>
                      <a:pt x="189" y="175"/>
                      <a:pt x="189" y="153"/>
                    </a:cubicBezTo>
                    <a:cubicBezTo>
                      <a:pt x="189" y="85"/>
                      <a:pt x="166" y="26"/>
                      <a:pt x="104" y="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chemeClr val="bg2">
                      <a:lumMod val="10000"/>
                    </a:schemeClr>
                  </a:solidFill>
                </a:endParaRPr>
              </a:p>
            </p:txBody>
          </p:sp>
          <p:sp>
            <p:nvSpPr>
              <p:cNvPr id="63" name="Freeform 6">
                <a:extLst>
                  <a:ext uri="{FF2B5EF4-FFF2-40B4-BE49-F238E27FC236}">
                    <a16:creationId xmlns:a16="http://schemas.microsoft.com/office/drawing/2014/main" id="{C9D7388F-A6A2-41E1-B4E9-3501C2875CCD}"/>
                  </a:ext>
                </a:extLst>
              </p:cNvPr>
              <p:cNvSpPr>
                <a:spLocks noChangeArrowheads="1"/>
              </p:cNvSpPr>
              <p:nvPr/>
            </p:nvSpPr>
            <p:spPr bwMode="auto">
              <a:xfrm>
                <a:off x="4448175" y="3117850"/>
                <a:ext cx="1265238" cy="1382713"/>
              </a:xfrm>
              <a:custGeom>
                <a:avLst/>
                <a:gdLst>
                  <a:gd name="T0" fmla="*/ 3320 w 3516"/>
                  <a:gd name="T1" fmla="*/ 0 h 3840"/>
                  <a:gd name="T2" fmla="*/ 195 w 3516"/>
                  <a:gd name="T3" fmla="*/ 0 h 3840"/>
                  <a:gd name="T4" fmla="*/ 0 w 3516"/>
                  <a:gd name="T5" fmla="*/ 191 h 3840"/>
                  <a:gd name="T6" fmla="*/ 0 w 3516"/>
                  <a:gd name="T7" fmla="*/ 3644 h 3840"/>
                  <a:gd name="T8" fmla="*/ 195 w 3516"/>
                  <a:gd name="T9" fmla="*/ 3839 h 3840"/>
                  <a:gd name="T10" fmla="*/ 3320 w 3516"/>
                  <a:gd name="T11" fmla="*/ 3839 h 3840"/>
                  <a:gd name="T12" fmla="*/ 3515 w 3516"/>
                  <a:gd name="T13" fmla="*/ 3644 h 3840"/>
                  <a:gd name="T14" fmla="*/ 3515 w 3516"/>
                  <a:gd name="T15" fmla="*/ 191 h 3840"/>
                  <a:gd name="T16" fmla="*/ 3320 w 3516"/>
                  <a:gd name="T17" fmla="*/ 0 h 3840"/>
                  <a:gd name="T18" fmla="*/ 1315 w 3516"/>
                  <a:gd name="T19" fmla="*/ 3421 h 3840"/>
                  <a:gd name="T20" fmla="*/ 1230 w 3516"/>
                  <a:gd name="T21" fmla="*/ 3427 h 3840"/>
                  <a:gd name="T22" fmla="*/ 1083 w 3516"/>
                  <a:gd name="T23" fmla="*/ 3427 h 3840"/>
                  <a:gd name="T24" fmla="*/ 1083 w 3516"/>
                  <a:gd name="T25" fmla="*/ 2961 h 3840"/>
                  <a:gd name="T26" fmla="*/ 1239 w 3516"/>
                  <a:gd name="T27" fmla="*/ 2961 h 3840"/>
                  <a:gd name="T28" fmla="*/ 1399 w 3516"/>
                  <a:gd name="T29" fmla="*/ 3003 h 3840"/>
                  <a:gd name="T30" fmla="*/ 1478 w 3516"/>
                  <a:gd name="T31" fmla="*/ 3187 h 3840"/>
                  <a:gd name="T32" fmla="*/ 1315 w 3516"/>
                  <a:gd name="T33" fmla="*/ 3421 h 3840"/>
                  <a:gd name="T34" fmla="*/ 1805 w 3516"/>
                  <a:gd name="T35" fmla="*/ 3263 h 3840"/>
                  <a:gd name="T36" fmla="*/ 1755 w 3516"/>
                  <a:gd name="T37" fmla="*/ 3238 h 3840"/>
                  <a:gd name="T38" fmla="*/ 1667 w 3516"/>
                  <a:gd name="T39" fmla="*/ 3238 h 3840"/>
                  <a:gd name="T40" fmla="*/ 1667 w 3516"/>
                  <a:gd name="T41" fmla="*/ 3427 h 3840"/>
                  <a:gd name="T42" fmla="*/ 1566 w 3516"/>
                  <a:gd name="T43" fmla="*/ 3427 h 3840"/>
                  <a:gd name="T44" fmla="*/ 1566 w 3516"/>
                  <a:gd name="T45" fmla="*/ 2958 h 3840"/>
                  <a:gd name="T46" fmla="*/ 1744 w 3516"/>
                  <a:gd name="T47" fmla="*/ 2958 h 3840"/>
                  <a:gd name="T48" fmla="*/ 1884 w 3516"/>
                  <a:gd name="T49" fmla="*/ 2989 h 3840"/>
                  <a:gd name="T50" fmla="*/ 1923 w 3516"/>
                  <a:gd name="T51" fmla="*/ 3080 h 3840"/>
                  <a:gd name="T52" fmla="*/ 1824 w 3516"/>
                  <a:gd name="T53" fmla="*/ 3195 h 3840"/>
                  <a:gd name="T54" fmla="*/ 1909 w 3516"/>
                  <a:gd name="T55" fmla="*/ 3302 h 3840"/>
                  <a:gd name="T56" fmla="*/ 1923 w 3516"/>
                  <a:gd name="T57" fmla="*/ 3393 h 3840"/>
                  <a:gd name="T58" fmla="*/ 1937 w 3516"/>
                  <a:gd name="T59" fmla="*/ 3427 h 3840"/>
                  <a:gd name="T60" fmla="*/ 1830 w 3516"/>
                  <a:gd name="T61" fmla="*/ 3427 h 3840"/>
                  <a:gd name="T62" fmla="*/ 1805 w 3516"/>
                  <a:gd name="T63" fmla="*/ 3263 h 3840"/>
                  <a:gd name="T64" fmla="*/ 2135 w 3516"/>
                  <a:gd name="T65" fmla="*/ 3322 h 3840"/>
                  <a:gd name="T66" fmla="*/ 2245 w 3516"/>
                  <a:gd name="T67" fmla="*/ 3362 h 3840"/>
                  <a:gd name="T68" fmla="*/ 2321 w 3516"/>
                  <a:gd name="T69" fmla="*/ 3353 h 3840"/>
                  <a:gd name="T70" fmla="*/ 2321 w 3516"/>
                  <a:gd name="T71" fmla="*/ 3254 h 3840"/>
                  <a:gd name="T72" fmla="*/ 2231 w 3516"/>
                  <a:gd name="T73" fmla="*/ 3254 h 3840"/>
                  <a:gd name="T74" fmla="*/ 2231 w 3516"/>
                  <a:gd name="T75" fmla="*/ 3178 h 3840"/>
                  <a:gd name="T76" fmla="*/ 2423 w 3516"/>
                  <a:gd name="T77" fmla="*/ 3178 h 3840"/>
                  <a:gd name="T78" fmla="*/ 2423 w 3516"/>
                  <a:gd name="T79" fmla="*/ 3412 h 3840"/>
                  <a:gd name="T80" fmla="*/ 2253 w 3516"/>
                  <a:gd name="T81" fmla="*/ 3438 h 3840"/>
                  <a:gd name="T82" fmla="*/ 2056 w 3516"/>
                  <a:gd name="T83" fmla="*/ 3376 h 3840"/>
                  <a:gd name="T84" fmla="*/ 1994 w 3516"/>
                  <a:gd name="T85" fmla="*/ 3201 h 3840"/>
                  <a:gd name="T86" fmla="*/ 2239 w 3516"/>
                  <a:gd name="T87" fmla="*/ 2947 h 3840"/>
                  <a:gd name="T88" fmla="*/ 2397 w 3516"/>
                  <a:gd name="T89" fmla="*/ 3006 h 3840"/>
                  <a:gd name="T90" fmla="*/ 2431 w 3516"/>
                  <a:gd name="T91" fmla="*/ 3105 h 3840"/>
                  <a:gd name="T92" fmla="*/ 2327 w 3516"/>
                  <a:gd name="T93" fmla="*/ 3105 h 3840"/>
                  <a:gd name="T94" fmla="*/ 2313 w 3516"/>
                  <a:gd name="T95" fmla="*/ 3057 h 3840"/>
                  <a:gd name="T96" fmla="*/ 2234 w 3516"/>
                  <a:gd name="T97" fmla="*/ 3020 h 3840"/>
                  <a:gd name="T98" fmla="*/ 2098 w 3516"/>
                  <a:gd name="T99" fmla="*/ 3198 h 3840"/>
                  <a:gd name="T100" fmla="*/ 2135 w 3516"/>
                  <a:gd name="T101" fmla="*/ 3322 h 3840"/>
                  <a:gd name="T102" fmla="*/ 1758 w 3516"/>
                  <a:gd name="T103" fmla="*/ 2524 h 3840"/>
                  <a:gd name="T104" fmla="*/ 728 w 3516"/>
                  <a:gd name="T105" fmla="*/ 1495 h 3840"/>
                  <a:gd name="T106" fmla="*/ 1758 w 3516"/>
                  <a:gd name="T107" fmla="*/ 465 h 3840"/>
                  <a:gd name="T108" fmla="*/ 2787 w 3516"/>
                  <a:gd name="T109" fmla="*/ 1495 h 3840"/>
                  <a:gd name="T110" fmla="*/ 1758 w 3516"/>
                  <a:gd name="T111" fmla="*/ 2524 h 3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516" h="3840">
                    <a:moveTo>
                      <a:pt x="3320" y="0"/>
                    </a:moveTo>
                    <a:lnTo>
                      <a:pt x="195" y="0"/>
                    </a:lnTo>
                    <a:cubicBezTo>
                      <a:pt x="87" y="0"/>
                      <a:pt x="0" y="84"/>
                      <a:pt x="0" y="191"/>
                    </a:cubicBezTo>
                    <a:lnTo>
                      <a:pt x="0" y="3644"/>
                    </a:lnTo>
                    <a:cubicBezTo>
                      <a:pt x="0" y="3751"/>
                      <a:pt x="87" y="3839"/>
                      <a:pt x="195" y="3839"/>
                    </a:cubicBezTo>
                    <a:lnTo>
                      <a:pt x="3320" y="3839"/>
                    </a:lnTo>
                    <a:cubicBezTo>
                      <a:pt x="3427" y="3839"/>
                      <a:pt x="3515" y="3751"/>
                      <a:pt x="3515" y="3644"/>
                    </a:cubicBezTo>
                    <a:lnTo>
                      <a:pt x="3515" y="191"/>
                    </a:lnTo>
                    <a:cubicBezTo>
                      <a:pt x="3515" y="84"/>
                      <a:pt x="3427" y="0"/>
                      <a:pt x="3320" y="0"/>
                    </a:cubicBezTo>
                    <a:close/>
                    <a:moveTo>
                      <a:pt x="1315" y="3421"/>
                    </a:moveTo>
                    <a:cubicBezTo>
                      <a:pt x="1298" y="3424"/>
                      <a:pt x="1278" y="3427"/>
                      <a:pt x="1230" y="3427"/>
                    </a:cubicBezTo>
                    <a:lnTo>
                      <a:pt x="1083" y="3427"/>
                    </a:lnTo>
                    <a:lnTo>
                      <a:pt x="1083" y="2961"/>
                    </a:lnTo>
                    <a:lnTo>
                      <a:pt x="1239" y="2961"/>
                    </a:lnTo>
                    <a:cubicBezTo>
                      <a:pt x="1264" y="2961"/>
                      <a:pt x="1343" y="2961"/>
                      <a:pt x="1399" y="3003"/>
                    </a:cubicBezTo>
                    <a:cubicBezTo>
                      <a:pt x="1459" y="3046"/>
                      <a:pt x="1478" y="3119"/>
                      <a:pt x="1478" y="3187"/>
                    </a:cubicBezTo>
                    <a:cubicBezTo>
                      <a:pt x="1481" y="3331"/>
                      <a:pt x="1405" y="3404"/>
                      <a:pt x="1315" y="3421"/>
                    </a:cubicBezTo>
                    <a:close/>
                    <a:moveTo>
                      <a:pt x="1805" y="3263"/>
                    </a:moveTo>
                    <a:cubicBezTo>
                      <a:pt x="1796" y="3238"/>
                      <a:pt x="1772" y="3238"/>
                      <a:pt x="1755" y="3238"/>
                    </a:cubicBezTo>
                    <a:lnTo>
                      <a:pt x="1667" y="3238"/>
                    </a:lnTo>
                    <a:lnTo>
                      <a:pt x="1667" y="3427"/>
                    </a:lnTo>
                    <a:lnTo>
                      <a:pt x="1566" y="3427"/>
                    </a:lnTo>
                    <a:lnTo>
                      <a:pt x="1566" y="2958"/>
                    </a:lnTo>
                    <a:lnTo>
                      <a:pt x="1744" y="2958"/>
                    </a:lnTo>
                    <a:cubicBezTo>
                      <a:pt x="1793" y="2958"/>
                      <a:pt x="1847" y="2958"/>
                      <a:pt x="1884" y="2989"/>
                    </a:cubicBezTo>
                    <a:cubicBezTo>
                      <a:pt x="1912" y="3015"/>
                      <a:pt x="1923" y="3049"/>
                      <a:pt x="1923" y="3080"/>
                    </a:cubicBezTo>
                    <a:cubicBezTo>
                      <a:pt x="1923" y="3167"/>
                      <a:pt x="1847" y="3187"/>
                      <a:pt x="1824" y="3195"/>
                    </a:cubicBezTo>
                    <a:cubicBezTo>
                      <a:pt x="1895" y="3201"/>
                      <a:pt x="1901" y="3240"/>
                      <a:pt x="1909" y="3302"/>
                    </a:cubicBezTo>
                    <a:cubicBezTo>
                      <a:pt x="1918" y="3356"/>
                      <a:pt x="1920" y="3379"/>
                      <a:pt x="1923" y="3393"/>
                    </a:cubicBezTo>
                    <a:cubicBezTo>
                      <a:pt x="1929" y="3412"/>
                      <a:pt x="1932" y="3418"/>
                      <a:pt x="1937" y="3427"/>
                    </a:cubicBezTo>
                    <a:lnTo>
                      <a:pt x="1830" y="3427"/>
                    </a:lnTo>
                    <a:cubicBezTo>
                      <a:pt x="1824" y="3401"/>
                      <a:pt x="1810" y="3283"/>
                      <a:pt x="1805" y="3263"/>
                    </a:cubicBezTo>
                    <a:close/>
                    <a:moveTo>
                      <a:pt x="2135" y="3322"/>
                    </a:moveTo>
                    <a:cubicBezTo>
                      <a:pt x="2157" y="3348"/>
                      <a:pt x="2188" y="3362"/>
                      <a:pt x="2245" y="3362"/>
                    </a:cubicBezTo>
                    <a:cubicBezTo>
                      <a:pt x="2293" y="3362"/>
                      <a:pt x="2310" y="3356"/>
                      <a:pt x="2321" y="3353"/>
                    </a:cubicBezTo>
                    <a:lnTo>
                      <a:pt x="2321" y="3254"/>
                    </a:lnTo>
                    <a:lnTo>
                      <a:pt x="2231" y="3254"/>
                    </a:lnTo>
                    <a:lnTo>
                      <a:pt x="2231" y="3178"/>
                    </a:lnTo>
                    <a:lnTo>
                      <a:pt x="2423" y="3178"/>
                    </a:lnTo>
                    <a:lnTo>
                      <a:pt x="2423" y="3412"/>
                    </a:lnTo>
                    <a:cubicBezTo>
                      <a:pt x="2394" y="3421"/>
                      <a:pt x="2346" y="3438"/>
                      <a:pt x="2253" y="3438"/>
                    </a:cubicBezTo>
                    <a:cubicBezTo>
                      <a:pt x="2146" y="3438"/>
                      <a:pt x="2093" y="3412"/>
                      <a:pt x="2056" y="3376"/>
                    </a:cubicBezTo>
                    <a:cubicBezTo>
                      <a:pt x="2002" y="3325"/>
                      <a:pt x="1994" y="3252"/>
                      <a:pt x="1994" y="3201"/>
                    </a:cubicBezTo>
                    <a:cubicBezTo>
                      <a:pt x="1994" y="3034"/>
                      <a:pt x="2098" y="2947"/>
                      <a:pt x="2239" y="2947"/>
                    </a:cubicBezTo>
                    <a:cubicBezTo>
                      <a:pt x="2299" y="2947"/>
                      <a:pt x="2361" y="2964"/>
                      <a:pt x="2397" y="3006"/>
                    </a:cubicBezTo>
                    <a:cubicBezTo>
                      <a:pt x="2428" y="3043"/>
                      <a:pt x="2431" y="3080"/>
                      <a:pt x="2431" y="3105"/>
                    </a:cubicBezTo>
                    <a:lnTo>
                      <a:pt x="2327" y="3105"/>
                    </a:lnTo>
                    <a:cubicBezTo>
                      <a:pt x="2327" y="3094"/>
                      <a:pt x="2327" y="3077"/>
                      <a:pt x="2313" y="3057"/>
                    </a:cubicBezTo>
                    <a:cubicBezTo>
                      <a:pt x="2293" y="3026"/>
                      <a:pt x="2256" y="3020"/>
                      <a:pt x="2234" y="3020"/>
                    </a:cubicBezTo>
                    <a:cubicBezTo>
                      <a:pt x="2121" y="3020"/>
                      <a:pt x="2098" y="3128"/>
                      <a:pt x="2098" y="3198"/>
                    </a:cubicBezTo>
                    <a:cubicBezTo>
                      <a:pt x="2098" y="3229"/>
                      <a:pt x="2101" y="3286"/>
                      <a:pt x="2135" y="3322"/>
                    </a:cubicBezTo>
                    <a:close/>
                    <a:moveTo>
                      <a:pt x="1758" y="2524"/>
                    </a:moveTo>
                    <a:cubicBezTo>
                      <a:pt x="1191" y="2524"/>
                      <a:pt x="728" y="2064"/>
                      <a:pt x="728" y="1495"/>
                    </a:cubicBezTo>
                    <a:cubicBezTo>
                      <a:pt x="728" y="928"/>
                      <a:pt x="1188" y="465"/>
                      <a:pt x="1758" y="465"/>
                    </a:cubicBezTo>
                    <a:cubicBezTo>
                      <a:pt x="2324" y="465"/>
                      <a:pt x="2787" y="925"/>
                      <a:pt x="2787" y="1495"/>
                    </a:cubicBezTo>
                    <a:cubicBezTo>
                      <a:pt x="2787" y="2061"/>
                      <a:pt x="2324" y="2524"/>
                      <a:pt x="1758" y="2524"/>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chemeClr val="bg2">
                      <a:lumMod val="10000"/>
                    </a:schemeClr>
                  </a:solidFill>
                </a:endParaRPr>
              </a:p>
            </p:txBody>
          </p:sp>
        </p:grpSp>
        <p:sp>
          <p:nvSpPr>
            <p:cNvPr id="57" name="Rectangle 56">
              <a:extLst>
                <a:ext uri="{FF2B5EF4-FFF2-40B4-BE49-F238E27FC236}">
                  <a16:creationId xmlns:a16="http://schemas.microsoft.com/office/drawing/2014/main" id="{5D3FF084-1E0C-4D5B-A2F5-AD4F0933DEF1}"/>
                </a:ext>
              </a:extLst>
            </p:cNvPr>
            <p:cNvSpPr/>
            <p:nvPr/>
          </p:nvSpPr>
          <p:spPr>
            <a:xfrm>
              <a:off x="7231996" y="2103309"/>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solidFill>
                  <a:schemeClr val="bg2">
                    <a:lumMod val="10000"/>
                  </a:schemeClr>
                </a:solidFill>
              </a:endParaRPr>
            </a:p>
          </p:txBody>
        </p:sp>
      </p:grpSp>
      <p:grpSp>
        <p:nvGrpSpPr>
          <p:cNvPr id="64" name="Group 63">
            <a:extLst>
              <a:ext uri="{FF2B5EF4-FFF2-40B4-BE49-F238E27FC236}">
                <a16:creationId xmlns:a16="http://schemas.microsoft.com/office/drawing/2014/main" id="{46E02B13-A2FD-4EB5-8146-475C954B53D1}"/>
              </a:ext>
            </a:extLst>
          </p:cNvPr>
          <p:cNvGrpSpPr/>
          <p:nvPr/>
        </p:nvGrpSpPr>
        <p:grpSpPr>
          <a:xfrm>
            <a:off x="832256" y="3395056"/>
            <a:ext cx="670409" cy="647003"/>
            <a:chOff x="4177575" y="2127578"/>
            <a:chExt cx="670584" cy="647172"/>
          </a:xfrm>
        </p:grpSpPr>
        <p:grpSp>
          <p:nvGrpSpPr>
            <p:cNvPr id="65" name="Group 64">
              <a:extLst>
                <a:ext uri="{FF2B5EF4-FFF2-40B4-BE49-F238E27FC236}">
                  <a16:creationId xmlns:a16="http://schemas.microsoft.com/office/drawing/2014/main" id="{67399766-CF5A-412D-B2AA-3A0840096B3A}"/>
                </a:ext>
              </a:extLst>
            </p:cNvPr>
            <p:cNvGrpSpPr/>
            <p:nvPr/>
          </p:nvGrpSpPr>
          <p:grpSpPr>
            <a:xfrm>
              <a:off x="4177575" y="2201542"/>
              <a:ext cx="670584" cy="499244"/>
              <a:chOff x="3235325" y="1938338"/>
              <a:chExt cx="360363" cy="268287"/>
            </a:xfrm>
            <a:solidFill>
              <a:srgbClr val="F80000"/>
            </a:solidFill>
          </p:grpSpPr>
          <p:sp>
            <p:nvSpPr>
              <p:cNvPr id="67" name="Freeform 74">
                <a:extLst>
                  <a:ext uri="{FF2B5EF4-FFF2-40B4-BE49-F238E27FC236}">
                    <a16:creationId xmlns:a16="http://schemas.microsoft.com/office/drawing/2014/main" id="{4B334058-942C-482F-B493-7225159945A7}"/>
                  </a:ext>
                </a:extLst>
              </p:cNvPr>
              <p:cNvSpPr>
                <a:spLocks noChangeArrowheads="1"/>
              </p:cNvSpPr>
              <p:nvPr/>
            </p:nvSpPr>
            <p:spPr bwMode="auto">
              <a:xfrm>
                <a:off x="3235325" y="1938338"/>
                <a:ext cx="360363" cy="268287"/>
              </a:xfrm>
              <a:custGeom>
                <a:avLst/>
                <a:gdLst>
                  <a:gd name="T0" fmla="*/ 878 w 1000"/>
                  <a:gd name="T1" fmla="*/ 370 h 746"/>
                  <a:gd name="T2" fmla="*/ 765 w 1000"/>
                  <a:gd name="T3" fmla="*/ 424 h 746"/>
                  <a:gd name="T4" fmla="*/ 691 w 1000"/>
                  <a:gd name="T5" fmla="*/ 280 h 746"/>
                  <a:gd name="T6" fmla="*/ 499 w 1000"/>
                  <a:gd name="T7" fmla="*/ 0 h 746"/>
                  <a:gd name="T8" fmla="*/ 308 w 1000"/>
                  <a:gd name="T9" fmla="*/ 280 h 746"/>
                  <a:gd name="T10" fmla="*/ 234 w 1000"/>
                  <a:gd name="T11" fmla="*/ 424 h 746"/>
                  <a:gd name="T12" fmla="*/ 121 w 1000"/>
                  <a:gd name="T13" fmla="*/ 370 h 746"/>
                  <a:gd name="T14" fmla="*/ 121 w 1000"/>
                  <a:gd name="T15" fmla="*/ 511 h 746"/>
                  <a:gd name="T16" fmla="*/ 234 w 1000"/>
                  <a:gd name="T17" fmla="*/ 458 h 746"/>
                  <a:gd name="T18" fmla="*/ 499 w 1000"/>
                  <a:gd name="T19" fmla="*/ 745 h 746"/>
                  <a:gd name="T20" fmla="*/ 765 w 1000"/>
                  <a:gd name="T21" fmla="*/ 458 h 746"/>
                  <a:gd name="T22" fmla="*/ 878 w 1000"/>
                  <a:gd name="T23" fmla="*/ 511 h 746"/>
                  <a:gd name="T24" fmla="*/ 293 w 1000"/>
                  <a:gd name="T25" fmla="*/ 458 h 746"/>
                  <a:gd name="T26" fmla="*/ 265 w 1000"/>
                  <a:gd name="T27" fmla="*/ 424 h 746"/>
                  <a:gd name="T28" fmla="*/ 293 w 1000"/>
                  <a:gd name="T29" fmla="*/ 458 h 746"/>
                  <a:gd name="T30" fmla="*/ 324 w 1000"/>
                  <a:gd name="T31" fmla="*/ 458 h 746"/>
                  <a:gd name="T32" fmla="*/ 353 w 1000"/>
                  <a:gd name="T33" fmla="*/ 424 h 746"/>
                  <a:gd name="T34" fmla="*/ 412 w 1000"/>
                  <a:gd name="T35" fmla="*/ 458 h 746"/>
                  <a:gd name="T36" fmla="*/ 384 w 1000"/>
                  <a:gd name="T37" fmla="*/ 424 h 746"/>
                  <a:gd name="T38" fmla="*/ 412 w 1000"/>
                  <a:gd name="T39" fmla="*/ 458 h 746"/>
                  <a:gd name="T40" fmla="*/ 536 w 1000"/>
                  <a:gd name="T41" fmla="*/ 579 h 746"/>
                  <a:gd name="T42" fmla="*/ 480 w 1000"/>
                  <a:gd name="T43" fmla="*/ 480 h 746"/>
                  <a:gd name="T44" fmla="*/ 499 w 1000"/>
                  <a:gd name="T45" fmla="*/ 353 h 746"/>
                  <a:gd name="T46" fmla="*/ 519 w 1000"/>
                  <a:gd name="T47" fmla="*/ 480 h 746"/>
                  <a:gd name="T48" fmla="*/ 590 w 1000"/>
                  <a:gd name="T49" fmla="*/ 458 h 746"/>
                  <a:gd name="T50" fmla="*/ 618 w 1000"/>
                  <a:gd name="T51" fmla="*/ 424 h 746"/>
                  <a:gd name="T52" fmla="*/ 621 w 1000"/>
                  <a:gd name="T53" fmla="*/ 277 h 746"/>
                  <a:gd name="T54" fmla="*/ 381 w 1000"/>
                  <a:gd name="T55" fmla="*/ 190 h 746"/>
                  <a:gd name="T56" fmla="*/ 624 w 1000"/>
                  <a:gd name="T57" fmla="*/ 190 h 746"/>
                  <a:gd name="T58" fmla="*/ 621 w 1000"/>
                  <a:gd name="T59" fmla="*/ 277 h 746"/>
                  <a:gd name="T60" fmla="*/ 649 w 1000"/>
                  <a:gd name="T61" fmla="*/ 458 h 746"/>
                  <a:gd name="T62" fmla="*/ 677 w 1000"/>
                  <a:gd name="T63" fmla="*/ 424 h 746"/>
                  <a:gd name="T64" fmla="*/ 737 w 1000"/>
                  <a:gd name="T65" fmla="*/ 458 h 746"/>
                  <a:gd name="T66" fmla="*/ 708 w 1000"/>
                  <a:gd name="T67" fmla="*/ 424 h 746"/>
                  <a:gd name="T68" fmla="*/ 737 w 1000"/>
                  <a:gd name="T69" fmla="*/ 458 h 7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00" h="746">
                    <a:moveTo>
                      <a:pt x="999" y="441"/>
                    </a:moveTo>
                    <a:lnTo>
                      <a:pt x="878" y="370"/>
                    </a:lnTo>
                    <a:lnTo>
                      <a:pt x="878" y="424"/>
                    </a:lnTo>
                    <a:lnTo>
                      <a:pt x="765" y="424"/>
                    </a:lnTo>
                    <a:lnTo>
                      <a:pt x="765" y="280"/>
                    </a:lnTo>
                    <a:lnTo>
                      <a:pt x="691" y="280"/>
                    </a:lnTo>
                    <a:lnTo>
                      <a:pt x="691" y="192"/>
                    </a:lnTo>
                    <a:cubicBezTo>
                      <a:pt x="691" y="85"/>
                      <a:pt x="604" y="0"/>
                      <a:pt x="499" y="0"/>
                    </a:cubicBezTo>
                    <a:cubicBezTo>
                      <a:pt x="392" y="0"/>
                      <a:pt x="308" y="88"/>
                      <a:pt x="308" y="192"/>
                    </a:cubicBezTo>
                    <a:lnTo>
                      <a:pt x="308" y="280"/>
                    </a:lnTo>
                    <a:lnTo>
                      <a:pt x="234" y="280"/>
                    </a:lnTo>
                    <a:lnTo>
                      <a:pt x="234" y="424"/>
                    </a:lnTo>
                    <a:lnTo>
                      <a:pt x="121" y="424"/>
                    </a:lnTo>
                    <a:lnTo>
                      <a:pt x="121" y="370"/>
                    </a:lnTo>
                    <a:lnTo>
                      <a:pt x="0" y="441"/>
                    </a:lnTo>
                    <a:lnTo>
                      <a:pt x="121" y="511"/>
                    </a:lnTo>
                    <a:lnTo>
                      <a:pt x="121" y="458"/>
                    </a:lnTo>
                    <a:lnTo>
                      <a:pt x="234" y="458"/>
                    </a:lnTo>
                    <a:lnTo>
                      <a:pt x="234" y="633"/>
                    </a:lnTo>
                    <a:lnTo>
                      <a:pt x="499" y="745"/>
                    </a:lnTo>
                    <a:lnTo>
                      <a:pt x="765" y="633"/>
                    </a:lnTo>
                    <a:lnTo>
                      <a:pt x="765" y="458"/>
                    </a:lnTo>
                    <a:lnTo>
                      <a:pt x="878" y="458"/>
                    </a:lnTo>
                    <a:lnTo>
                      <a:pt x="878" y="511"/>
                    </a:lnTo>
                    <a:lnTo>
                      <a:pt x="999" y="441"/>
                    </a:lnTo>
                    <a:close/>
                    <a:moveTo>
                      <a:pt x="293" y="458"/>
                    </a:moveTo>
                    <a:lnTo>
                      <a:pt x="265" y="458"/>
                    </a:lnTo>
                    <a:lnTo>
                      <a:pt x="265" y="424"/>
                    </a:lnTo>
                    <a:lnTo>
                      <a:pt x="293" y="424"/>
                    </a:lnTo>
                    <a:lnTo>
                      <a:pt x="293" y="458"/>
                    </a:lnTo>
                    <a:close/>
                    <a:moveTo>
                      <a:pt x="353" y="458"/>
                    </a:moveTo>
                    <a:lnTo>
                      <a:pt x="324" y="458"/>
                    </a:lnTo>
                    <a:lnTo>
                      <a:pt x="324" y="424"/>
                    </a:lnTo>
                    <a:lnTo>
                      <a:pt x="353" y="424"/>
                    </a:lnTo>
                    <a:lnTo>
                      <a:pt x="353" y="458"/>
                    </a:lnTo>
                    <a:close/>
                    <a:moveTo>
                      <a:pt x="412" y="458"/>
                    </a:moveTo>
                    <a:lnTo>
                      <a:pt x="384" y="458"/>
                    </a:lnTo>
                    <a:lnTo>
                      <a:pt x="384" y="424"/>
                    </a:lnTo>
                    <a:lnTo>
                      <a:pt x="412" y="424"/>
                    </a:lnTo>
                    <a:lnTo>
                      <a:pt x="412" y="458"/>
                    </a:lnTo>
                    <a:close/>
                    <a:moveTo>
                      <a:pt x="519" y="480"/>
                    </a:moveTo>
                    <a:lnTo>
                      <a:pt x="536" y="579"/>
                    </a:lnTo>
                    <a:lnTo>
                      <a:pt x="460" y="579"/>
                    </a:lnTo>
                    <a:lnTo>
                      <a:pt x="480" y="480"/>
                    </a:lnTo>
                    <a:cubicBezTo>
                      <a:pt x="454" y="472"/>
                      <a:pt x="435" y="449"/>
                      <a:pt x="435" y="418"/>
                    </a:cubicBezTo>
                    <a:cubicBezTo>
                      <a:pt x="435" y="381"/>
                      <a:pt x="462" y="353"/>
                      <a:pt x="499" y="353"/>
                    </a:cubicBezTo>
                    <a:cubicBezTo>
                      <a:pt x="535" y="353"/>
                      <a:pt x="564" y="381"/>
                      <a:pt x="564" y="418"/>
                    </a:cubicBezTo>
                    <a:cubicBezTo>
                      <a:pt x="564" y="446"/>
                      <a:pt x="545" y="472"/>
                      <a:pt x="519" y="480"/>
                    </a:cubicBezTo>
                    <a:close/>
                    <a:moveTo>
                      <a:pt x="618" y="458"/>
                    </a:moveTo>
                    <a:lnTo>
                      <a:pt x="590" y="458"/>
                    </a:lnTo>
                    <a:lnTo>
                      <a:pt x="590" y="424"/>
                    </a:lnTo>
                    <a:lnTo>
                      <a:pt x="618" y="424"/>
                    </a:lnTo>
                    <a:lnTo>
                      <a:pt x="618" y="458"/>
                    </a:lnTo>
                    <a:close/>
                    <a:moveTo>
                      <a:pt x="621" y="277"/>
                    </a:moveTo>
                    <a:lnTo>
                      <a:pt x="381" y="277"/>
                    </a:lnTo>
                    <a:lnTo>
                      <a:pt x="381" y="190"/>
                    </a:lnTo>
                    <a:cubicBezTo>
                      <a:pt x="381" y="122"/>
                      <a:pt x="434" y="68"/>
                      <a:pt x="502" y="68"/>
                    </a:cubicBezTo>
                    <a:cubicBezTo>
                      <a:pt x="569" y="68"/>
                      <a:pt x="624" y="122"/>
                      <a:pt x="624" y="190"/>
                    </a:cubicBezTo>
                    <a:lnTo>
                      <a:pt x="624" y="277"/>
                    </a:lnTo>
                    <a:lnTo>
                      <a:pt x="621" y="277"/>
                    </a:lnTo>
                    <a:close/>
                    <a:moveTo>
                      <a:pt x="677" y="458"/>
                    </a:moveTo>
                    <a:lnTo>
                      <a:pt x="649" y="458"/>
                    </a:lnTo>
                    <a:lnTo>
                      <a:pt x="649" y="424"/>
                    </a:lnTo>
                    <a:lnTo>
                      <a:pt x="677" y="424"/>
                    </a:lnTo>
                    <a:lnTo>
                      <a:pt x="677" y="458"/>
                    </a:lnTo>
                    <a:close/>
                    <a:moveTo>
                      <a:pt x="737" y="458"/>
                    </a:moveTo>
                    <a:lnTo>
                      <a:pt x="708" y="458"/>
                    </a:lnTo>
                    <a:lnTo>
                      <a:pt x="708" y="424"/>
                    </a:lnTo>
                    <a:lnTo>
                      <a:pt x="737" y="424"/>
                    </a:lnTo>
                    <a:lnTo>
                      <a:pt x="737" y="458"/>
                    </a:lnTo>
                    <a:close/>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68" name="Freeform 231">
                <a:extLst>
                  <a:ext uri="{FF2B5EF4-FFF2-40B4-BE49-F238E27FC236}">
                    <a16:creationId xmlns:a16="http://schemas.microsoft.com/office/drawing/2014/main" id="{203E5F8D-3C58-4FCF-A917-9606BDDE7A21}"/>
                  </a:ext>
                </a:extLst>
              </p:cNvPr>
              <p:cNvSpPr>
                <a:spLocks noChangeArrowheads="1"/>
              </p:cNvSpPr>
              <p:nvPr/>
            </p:nvSpPr>
            <p:spPr bwMode="auto">
              <a:xfrm>
                <a:off x="3235325" y="1938338"/>
                <a:ext cx="360363" cy="268287"/>
              </a:xfrm>
              <a:custGeom>
                <a:avLst/>
                <a:gdLst>
                  <a:gd name="T0" fmla="*/ 878 w 1000"/>
                  <a:gd name="T1" fmla="*/ 370 h 746"/>
                  <a:gd name="T2" fmla="*/ 765 w 1000"/>
                  <a:gd name="T3" fmla="*/ 424 h 746"/>
                  <a:gd name="T4" fmla="*/ 691 w 1000"/>
                  <a:gd name="T5" fmla="*/ 280 h 746"/>
                  <a:gd name="T6" fmla="*/ 499 w 1000"/>
                  <a:gd name="T7" fmla="*/ 0 h 746"/>
                  <a:gd name="T8" fmla="*/ 308 w 1000"/>
                  <a:gd name="T9" fmla="*/ 280 h 746"/>
                  <a:gd name="T10" fmla="*/ 234 w 1000"/>
                  <a:gd name="T11" fmla="*/ 424 h 746"/>
                  <a:gd name="T12" fmla="*/ 121 w 1000"/>
                  <a:gd name="T13" fmla="*/ 370 h 746"/>
                  <a:gd name="T14" fmla="*/ 121 w 1000"/>
                  <a:gd name="T15" fmla="*/ 511 h 746"/>
                  <a:gd name="T16" fmla="*/ 234 w 1000"/>
                  <a:gd name="T17" fmla="*/ 458 h 746"/>
                  <a:gd name="T18" fmla="*/ 499 w 1000"/>
                  <a:gd name="T19" fmla="*/ 745 h 746"/>
                  <a:gd name="T20" fmla="*/ 765 w 1000"/>
                  <a:gd name="T21" fmla="*/ 458 h 746"/>
                  <a:gd name="T22" fmla="*/ 878 w 1000"/>
                  <a:gd name="T23" fmla="*/ 511 h 746"/>
                  <a:gd name="T24" fmla="*/ 293 w 1000"/>
                  <a:gd name="T25" fmla="*/ 458 h 746"/>
                  <a:gd name="T26" fmla="*/ 265 w 1000"/>
                  <a:gd name="T27" fmla="*/ 424 h 746"/>
                  <a:gd name="T28" fmla="*/ 293 w 1000"/>
                  <a:gd name="T29" fmla="*/ 458 h 746"/>
                  <a:gd name="T30" fmla="*/ 324 w 1000"/>
                  <a:gd name="T31" fmla="*/ 458 h 746"/>
                  <a:gd name="T32" fmla="*/ 353 w 1000"/>
                  <a:gd name="T33" fmla="*/ 424 h 746"/>
                  <a:gd name="T34" fmla="*/ 412 w 1000"/>
                  <a:gd name="T35" fmla="*/ 458 h 746"/>
                  <a:gd name="T36" fmla="*/ 384 w 1000"/>
                  <a:gd name="T37" fmla="*/ 424 h 746"/>
                  <a:gd name="T38" fmla="*/ 412 w 1000"/>
                  <a:gd name="T39" fmla="*/ 458 h 746"/>
                  <a:gd name="T40" fmla="*/ 536 w 1000"/>
                  <a:gd name="T41" fmla="*/ 579 h 746"/>
                  <a:gd name="T42" fmla="*/ 480 w 1000"/>
                  <a:gd name="T43" fmla="*/ 480 h 746"/>
                  <a:gd name="T44" fmla="*/ 499 w 1000"/>
                  <a:gd name="T45" fmla="*/ 353 h 746"/>
                  <a:gd name="T46" fmla="*/ 519 w 1000"/>
                  <a:gd name="T47" fmla="*/ 480 h 746"/>
                  <a:gd name="T48" fmla="*/ 590 w 1000"/>
                  <a:gd name="T49" fmla="*/ 458 h 746"/>
                  <a:gd name="T50" fmla="*/ 618 w 1000"/>
                  <a:gd name="T51" fmla="*/ 424 h 746"/>
                  <a:gd name="T52" fmla="*/ 621 w 1000"/>
                  <a:gd name="T53" fmla="*/ 277 h 746"/>
                  <a:gd name="T54" fmla="*/ 381 w 1000"/>
                  <a:gd name="T55" fmla="*/ 190 h 746"/>
                  <a:gd name="T56" fmla="*/ 624 w 1000"/>
                  <a:gd name="T57" fmla="*/ 190 h 746"/>
                  <a:gd name="T58" fmla="*/ 621 w 1000"/>
                  <a:gd name="T59" fmla="*/ 277 h 746"/>
                  <a:gd name="T60" fmla="*/ 649 w 1000"/>
                  <a:gd name="T61" fmla="*/ 458 h 746"/>
                  <a:gd name="T62" fmla="*/ 677 w 1000"/>
                  <a:gd name="T63" fmla="*/ 424 h 746"/>
                  <a:gd name="T64" fmla="*/ 737 w 1000"/>
                  <a:gd name="T65" fmla="*/ 458 h 746"/>
                  <a:gd name="T66" fmla="*/ 708 w 1000"/>
                  <a:gd name="T67" fmla="*/ 424 h 746"/>
                  <a:gd name="T68" fmla="*/ 737 w 1000"/>
                  <a:gd name="T69" fmla="*/ 458 h 7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00" h="746">
                    <a:moveTo>
                      <a:pt x="999" y="441"/>
                    </a:moveTo>
                    <a:lnTo>
                      <a:pt x="878" y="370"/>
                    </a:lnTo>
                    <a:lnTo>
                      <a:pt x="878" y="424"/>
                    </a:lnTo>
                    <a:lnTo>
                      <a:pt x="765" y="424"/>
                    </a:lnTo>
                    <a:lnTo>
                      <a:pt x="765" y="280"/>
                    </a:lnTo>
                    <a:lnTo>
                      <a:pt x="691" y="280"/>
                    </a:lnTo>
                    <a:lnTo>
                      <a:pt x="691" y="192"/>
                    </a:lnTo>
                    <a:cubicBezTo>
                      <a:pt x="691" y="85"/>
                      <a:pt x="604" y="0"/>
                      <a:pt x="499" y="0"/>
                    </a:cubicBezTo>
                    <a:cubicBezTo>
                      <a:pt x="392" y="0"/>
                      <a:pt x="308" y="88"/>
                      <a:pt x="308" y="192"/>
                    </a:cubicBezTo>
                    <a:lnTo>
                      <a:pt x="308" y="280"/>
                    </a:lnTo>
                    <a:lnTo>
                      <a:pt x="234" y="280"/>
                    </a:lnTo>
                    <a:lnTo>
                      <a:pt x="234" y="424"/>
                    </a:lnTo>
                    <a:lnTo>
                      <a:pt x="121" y="424"/>
                    </a:lnTo>
                    <a:lnTo>
                      <a:pt x="121" y="370"/>
                    </a:lnTo>
                    <a:lnTo>
                      <a:pt x="0" y="441"/>
                    </a:lnTo>
                    <a:lnTo>
                      <a:pt x="121" y="511"/>
                    </a:lnTo>
                    <a:lnTo>
                      <a:pt x="121" y="458"/>
                    </a:lnTo>
                    <a:lnTo>
                      <a:pt x="234" y="458"/>
                    </a:lnTo>
                    <a:lnTo>
                      <a:pt x="234" y="633"/>
                    </a:lnTo>
                    <a:lnTo>
                      <a:pt x="499" y="745"/>
                    </a:lnTo>
                    <a:lnTo>
                      <a:pt x="765" y="633"/>
                    </a:lnTo>
                    <a:lnTo>
                      <a:pt x="765" y="458"/>
                    </a:lnTo>
                    <a:lnTo>
                      <a:pt x="878" y="458"/>
                    </a:lnTo>
                    <a:lnTo>
                      <a:pt x="878" y="511"/>
                    </a:lnTo>
                    <a:lnTo>
                      <a:pt x="999" y="441"/>
                    </a:lnTo>
                    <a:close/>
                    <a:moveTo>
                      <a:pt x="293" y="458"/>
                    </a:moveTo>
                    <a:lnTo>
                      <a:pt x="265" y="458"/>
                    </a:lnTo>
                    <a:lnTo>
                      <a:pt x="265" y="424"/>
                    </a:lnTo>
                    <a:lnTo>
                      <a:pt x="293" y="424"/>
                    </a:lnTo>
                    <a:lnTo>
                      <a:pt x="293" y="458"/>
                    </a:lnTo>
                    <a:close/>
                    <a:moveTo>
                      <a:pt x="353" y="458"/>
                    </a:moveTo>
                    <a:lnTo>
                      <a:pt x="324" y="458"/>
                    </a:lnTo>
                    <a:lnTo>
                      <a:pt x="324" y="424"/>
                    </a:lnTo>
                    <a:lnTo>
                      <a:pt x="353" y="424"/>
                    </a:lnTo>
                    <a:lnTo>
                      <a:pt x="353" y="458"/>
                    </a:lnTo>
                    <a:close/>
                    <a:moveTo>
                      <a:pt x="412" y="458"/>
                    </a:moveTo>
                    <a:lnTo>
                      <a:pt x="384" y="458"/>
                    </a:lnTo>
                    <a:lnTo>
                      <a:pt x="384" y="424"/>
                    </a:lnTo>
                    <a:lnTo>
                      <a:pt x="412" y="424"/>
                    </a:lnTo>
                    <a:lnTo>
                      <a:pt x="412" y="458"/>
                    </a:lnTo>
                    <a:close/>
                    <a:moveTo>
                      <a:pt x="519" y="480"/>
                    </a:moveTo>
                    <a:lnTo>
                      <a:pt x="536" y="579"/>
                    </a:lnTo>
                    <a:lnTo>
                      <a:pt x="460" y="579"/>
                    </a:lnTo>
                    <a:lnTo>
                      <a:pt x="480" y="480"/>
                    </a:lnTo>
                    <a:cubicBezTo>
                      <a:pt x="454" y="472"/>
                      <a:pt x="435" y="449"/>
                      <a:pt x="435" y="418"/>
                    </a:cubicBezTo>
                    <a:cubicBezTo>
                      <a:pt x="435" y="381"/>
                      <a:pt x="462" y="353"/>
                      <a:pt x="499" y="353"/>
                    </a:cubicBezTo>
                    <a:cubicBezTo>
                      <a:pt x="535" y="353"/>
                      <a:pt x="564" y="381"/>
                      <a:pt x="564" y="418"/>
                    </a:cubicBezTo>
                    <a:cubicBezTo>
                      <a:pt x="564" y="446"/>
                      <a:pt x="545" y="472"/>
                      <a:pt x="519" y="480"/>
                    </a:cubicBezTo>
                    <a:close/>
                    <a:moveTo>
                      <a:pt x="618" y="458"/>
                    </a:moveTo>
                    <a:lnTo>
                      <a:pt x="590" y="458"/>
                    </a:lnTo>
                    <a:lnTo>
                      <a:pt x="590" y="424"/>
                    </a:lnTo>
                    <a:lnTo>
                      <a:pt x="618" y="424"/>
                    </a:lnTo>
                    <a:lnTo>
                      <a:pt x="618" y="458"/>
                    </a:lnTo>
                    <a:close/>
                    <a:moveTo>
                      <a:pt x="621" y="277"/>
                    </a:moveTo>
                    <a:lnTo>
                      <a:pt x="381" y="277"/>
                    </a:lnTo>
                    <a:lnTo>
                      <a:pt x="381" y="190"/>
                    </a:lnTo>
                    <a:cubicBezTo>
                      <a:pt x="381" y="122"/>
                      <a:pt x="434" y="68"/>
                      <a:pt x="502" y="68"/>
                    </a:cubicBezTo>
                    <a:cubicBezTo>
                      <a:pt x="569" y="68"/>
                      <a:pt x="624" y="122"/>
                      <a:pt x="624" y="190"/>
                    </a:cubicBezTo>
                    <a:lnTo>
                      <a:pt x="624" y="277"/>
                    </a:lnTo>
                    <a:lnTo>
                      <a:pt x="621" y="277"/>
                    </a:lnTo>
                    <a:close/>
                    <a:moveTo>
                      <a:pt x="677" y="458"/>
                    </a:moveTo>
                    <a:lnTo>
                      <a:pt x="649" y="458"/>
                    </a:lnTo>
                    <a:lnTo>
                      <a:pt x="649" y="424"/>
                    </a:lnTo>
                    <a:lnTo>
                      <a:pt x="677" y="424"/>
                    </a:lnTo>
                    <a:lnTo>
                      <a:pt x="677" y="458"/>
                    </a:lnTo>
                    <a:close/>
                    <a:moveTo>
                      <a:pt x="737" y="458"/>
                    </a:moveTo>
                    <a:lnTo>
                      <a:pt x="708" y="458"/>
                    </a:lnTo>
                    <a:lnTo>
                      <a:pt x="708" y="424"/>
                    </a:lnTo>
                    <a:lnTo>
                      <a:pt x="737" y="424"/>
                    </a:lnTo>
                    <a:lnTo>
                      <a:pt x="737" y="458"/>
                    </a:lnTo>
                    <a:close/>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grpSp>
        <p:sp>
          <p:nvSpPr>
            <p:cNvPr id="66" name="Rectangle 65">
              <a:extLst>
                <a:ext uri="{FF2B5EF4-FFF2-40B4-BE49-F238E27FC236}">
                  <a16:creationId xmlns:a16="http://schemas.microsoft.com/office/drawing/2014/main" id="{0203BFFC-FAAC-4D6F-8C35-0B362DE9860F}"/>
                </a:ext>
              </a:extLst>
            </p:cNvPr>
            <p:cNvSpPr/>
            <p:nvPr/>
          </p:nvSpPr>
          <p:spPr>
            <a:xfrm>
              <a:off x="4193333" y="2127578"/>
              <a:ext cx="639069" cy="647172"/>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p>
          </p:txBody>
        </p:sp>
      </p:grpSp>
      <p:sp>
        <p:nvSpPr>
          <p:cNvPr id="69" name="Text Box 30">
            <a:extLst>
              <a:ext uri="{FF2B5EF4-FFF2-40B4-BE49-F238E27FC236}">
                <a16:creationId xmlns:a16="http://schemas.microsoft.com/office/drawing/2014/main" id="{2D1EC004-FB24-4BA7-A850-41BE05F17011}"/>
              </a:ext>
            </a:extLst>
          </p:cNvPr>
          <p:cNvSpPr txBox="1">
            <a:spLocks noChangeArrowheads="1"/>
          </p:cNvSpPr>
          <p:nvPr/>
        </p:nvSpPr>
        <p:spPr bwMode="auto">
          <a:xfrm>
            <a:off x="821567" y="3961713"/>
            <a:ext cx="683563" cy="122033"/>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solidFill>
                  <a:schemeClr val="bg2">
                    <a:lumMod val="10000"/>
                  </a:schemeClr>
                </a:solidFill>
              </a:rPr>
              <a:t>VPN IPSec</a:t>
            </a:r>
          </a:p>
        </p:txBody>
      </p:sp>
      <p:cxnSp>
        <p:nvCxnSpPr>
          <p:cNvPr id="70" name="Straight Connector 69">
            <a:extLst>
              <a:ext uri="{FF2B5EF4-FFF2-40B4-BE49-F238E27FC236}">
                <a16:creationId xmlns:a16="http://schemas.microsoft.com/office/drawing/2014/main" id="{77CD2B7C-71BA-49AC-90BC-087471046523}"/>
              </a:ext>
            </a:extLst>
          </p:cNvPr>
          <p:cNvCxnSpPr/>
          <p:nvPr/>
        </p:nvCxnSpPr>
        <p:spPr>
          <a:xfrm>
            <a:off x="561723" y="3118392"/>
            <a:ext cx="815333" cy="0"/>
          </a:xfrm>
          <a:prstGeom prst="line">
            <a:avLst/>
          </a:prstGeom>
          <a:ln w="12700" cmpd="sng">
            <a:solidFill>
              <a:srgbClr val="5F5F5F"/>
            </a:solidFill>
            <a:miter lim="800000"/>
          </a:ln>
        </p:spPr>
        <p:style>
          <a:lnRef idx="1">
            <a:schemeClr val="accent1"/>
          </a:lnRef>
          <a:fillRef idx="0">
            <a:schemeClr val="accent1"/>
          </a:fillRef>
          <a:effectRef idx="0">
            <a:schemeClr val="accent1"/>
          </a:effectRef>
          <a:fontRef idx="minor">
            <a:schemeClr val="tx1"/>
          </a:fontRef>
        </p:style>
      </p:cxnSp>
      <p:sp>
        <p:nvSpPr>
          <p:cNvPr id="71" name="Rectangle 70">
            <a:extLst>
              <a:ext uri="{FF2B5EF4-FFF2-40B4-BE49-F238E27FC236}">
                <a16:creationId xmlns:a16="http://schemas.microsoft.com/office/drawing/2014/main" id="{B27B37B3-878E-4A5E-B82B-C3F98EF6F06C}"/>
              </a:ext>
            </a:extLst>
          </p:cNvPr>
          <p:cNvSpPr/>
          <p:nvPr/>
        </p:nvSpPr>
        <p:spPr>
          <a:xfrm>
            <a:off x="258856" y="2046034"/>
            <a:ext cx="1466759" cy="1070408"/>
          </a:xfrm>
          <a:prstGeom prst="rect">
            <a:avLst/>
          </a:prstGeom>
          <a:noFill/>
          <a:ln w="19050">
            <a:solidFill>
              <a:schemeClr val="tx1"/>
            </a:solidFill>
            <a:prstDash val="solid"/>
          </a:ln>
          <a:effectLst/>
        </p:spPr>
        <p:style>
          <a:lnRef idx="1">
            <a:schemeClr val="accent1"/>
          </a:lnRef>
          <a:fillRef idx="3">
            <a:schemeClr val="accent1"/>
          </a:fillRef>
          <a:effectRef idx="2">
            <a:schemeClr val="accent1"/>
          </a:effectRef>
          <a:fontRef idx="minor">
            <a:schemeClr val="lt1"/>
          </a:fontRef>
        </p:style>
        <p:txBody>
          <a:bodyPr anchor="b"/>
          <a:lstStyle/>
          <a:p>
            <a:pPr fontAlgn="auto">
              <a:spcBef>
                <a:spcPts val="0"/>
              </a:spcBef>
              <a:spcAft>
                <a:spcPts val="0"/>
              </a:spcAft>
              <a:defRPr/>
            </a:pPr>
            <a:endParaRPr lang="en-US" sz="1200" b="1" dirty="0">
              <a:solidFill>
                <a:schemeClr val="tx1"/>
              </a:solidFill>
              <a:latin typeface="Calibri" charset="0"/>
              <a:ea typeface="Calibri" charset="0"/>
              <a:cs typeface="Calibri" charset="0"/>
            </a:endParaRPr>
          </a:p>
        </p:txBody>
      </p:sp>
      <p:grpSp>
        <p:nvGrpSpPr>
          <p:cNvPr id="72" name="Group 71">
            <a:extLst>
              <a:ext uri="{FF2B5EF4-FFF2-40B4-BE49-F238E27FC236}">
                <a16:creationId xmlns:a16="http://schemas.microsoft.com/office/drawing/2014/main" id="{26610C5F-D6BC-4E85-8718-C6D66727E1EF}"/>
              </a:ext>
            </a:extLst>
          </p:cNvPr>
          <p:cNvGrpSpPr>
            <a:grpSpLocks noChangeAspect="1"/>
          </p:cNvGrpSpPr>
          <p:nvPr/>
        </p:nvGrpSpPr>
        <p:grpSpPr>
          <a:xfrm>
            <a:off x="352455" y="2086669"/>
            <a:ext cx="568119" cy="906133"/>
            <a:chOff x="4143850" y="4069093"/>
            <a:chExt cx="639069" cy="1019296"/>
          </a:xfrm>
        </p:grpSpPr>
        <p:grpSp>
          <p:nvGrpSpPr>
            <p:cNvPr id="73" name="Group 72">
              <a:extLst>
                <a:ext uri="{FF2B5EF4-FFF2-40B4-BE49-F238E27FC236}">
                  <a16:creationId xmlns:a16="http://schemas.microsoft.com/office/drawing/2014/main" id="{D3DA3663-5987-4DBC-BB2E-DF910E70DB00}"/>
                </a:ext>
              </a:extLst>
            </p:cNvPr>
            <p:cNvGrpSpPr/>
            <p:nvPr/>
          </p:nvGrpSpPr>
          <p:grpSpPr>
            <a:xfrm>
              <a:off x="4145193" y="4788087"/>
              <a:ext cx="636383" cy="209796"/>
              <a:chOff x="2971800" y="2860675"/>
              <a:chExt cx="1011238" cy="333375"/>
            </a:xfrm>
            <a:solidFill>
              <a:srgbClr val="5F5F5F"/>
            </a:solidFill>
          </p:grpSpPr>
          <p:grpSp>
            <p:nvGrpSpPr>
              <p:cNvPr id="88" name="Group 87">
                <a:extLst>
                  <a:ext uri="{FF2B5EF4-FFF2-40B4-BE49-F238E27FC236}">
                    <a16:creationId xmlns:a16="http://schemas.microsoft.com/office/drawing/2014/main" id="{A62976AB-2C55-4408-8342-EA805BC964C4}"/>
                  </a:ext>
                </a:extLst>
              </p:cNvPr>
              <p:cNvGrpSpPr/>
              <p:nvPr/>
            </p:nvGrpSpPr>
            <p:grpSpPr>
              <a:xfrm>
                <a:off x="3060700" y="2860675"/>
                <a:ext cx="827088" cy="127000"/>
                <a:chOff x="3060700" y="2860675"/>
                <a:chExt cx="827088" cy="127000"/>
              </a:xfrm>
              <a:grpFill/>
            </p:grpSpPr>
            <p:sp>
              <p:nvSpPr>
                <p:cNvPr id="100" name="Freeform 83">
                  <a:extLst>
                    <a:ext uri="{FF2B5EF4-FFF2-40B4-BE49-F238E27FC236}">
                      <a16:creationId xmlns:a16="http://schemas.microsoft.com/office/drawing/2014/main" id="{CE23EE61-2B88-476C-B27A-5037EA2022AF}"/>
                    </a:ext>
                  </a:extLst>
                </p:cNvPr>
                <p:cNvSpPr>
                  <a:spLocks noChangeArrowheads="1"/>
                </p:cNvSpPr>
                <p:nvPr/>
              </p:nvSpPr>
              <p:spPr bwMode="auto">
                <a:xfrm>
                  <a:off x="3060700" y="2860675"/>
                  <a:ext cx="101600" cy="125413"/>
                </a:xfrm>
                <a:custGeom>
                  <a:avLst/>
                  <a:gdLst>
                    <a:gd name="T0" fmla="*/ 206 w 283"/>
                    <a:gd name="T1" fmla="*/ 116 h 348"/>
                    <a:gd name="T2" fmla="*/ 152 w 283"/>
                    <a:gd name="T3" fmla="*/ 57 h 348"/>
                    <a:gd name="T4" fmla="*/ 76 w 283"/>
                    <a:gd name="T5" fmla="*/ 181 h 348"/>
                    <a:gd name="T6" fmla="*/ 147 w 283"/>
                    <a:gd name="T7" fmla="*/ 297 h 348"/>
                    <a:gd name="T8" fmla="*/ 206 w 283"/>
                    <a:gd name="T9" fmla="*/ 232 h 348"/>
                    <a:gd name="T10" fmla="*/ 282 w 283"/>
                    <a:gd name="T11" fmla="*/ 232 h 348"/>
                    <a:gd name="T12" fmla="*/ 251 w 283"/>
                    <a:gd name="T13" fmla="*/ 311 h 348"/>
                    <a:gd name="T14" fmla="*/ 152 w 283"/>
                    <a:gd name="T15" fmla="*/ 347 h 348"/>
                    <a:gd name="T16" fmla="*/ 0 w 283"/>
                    <a:gd name="T17" fmla="*/ 178 h 348"/>
                    <a:gd name="T18" fmla="*/ 152 w 283"/>
                    <a:gd name="T19" fmla="*/ 0 h 348"/>
                    <a:gd name="T20" fmla="*/ 277 w 283"/>
                    <a:gd name="T21" fmla="*/ 110 h 348"/>
                    <a:gd name="T22" fmla="*/ 206 w 283"/>
                    <a:gd name="T23" fmla="*/ 110 h 348"/>
                    <a:gd name="T24" fmla="*/ 206 w 283"/>
                    <a:gd name="T25" fmla="*/ 116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83" h="348">
                      <a:moveTo>
                        <a:pt x="206" y="116"/>
                      </a:moveTo>
                      <a:cubicBezTo>
                        <a:pt x="203" y="105"/>
                        <a:pt x="200" y="57"/>
                        <a:pt x="152" y="57"/>
                      </a:cubicBezTo>
                      <a:cubicBezTo>
                        <a:pt x="99" y="57"/>
                        <a:pt x="76" y="113"/>
                        <a:pt x="76" y="181"/>
                      </a:cubicBezTo>
                      <a:cubicBezTo>
                        <a:pt x="76" y="201"/>
                        <a:pt x="76" y="297"/>
                        <a:pt x="147" y="297"/>
                      </a:cubicBezTo>
                      <a:cubicBezTo>
                        <a:pt x="178" y="297"/>
                        <a:pt x="206" y="277"/>
                        <a:pt x="206" y="232"/>
                      </a:cubicBezTo>
                      <a:lnTo>
                        <a:pt x="282" y="232"/>
                      </a:lnTo>
                      <a:cubicBezTo>
                        <a:pt x="279" y="251"/>
                        <a:pt x="279" y="283"/>
                        <a:pt x="251" y="311"/>
                      </a:cubicBezTo>
                      <a:cubicBezTo>
                        <a:pt x="220" y="342"/>
                        <a:pt x="184" y="347"/>
                        <a:pt x="152" y="347"/>
                      </a:cubicBezTo>
                      <a:cubicBezTo>
                        <a:pt x="37" y="347"/>
                        <a:pt x="0" y="263"/>
                        <a:pt x="0" y="178"/>
                      </a:cubicBezTo>
                      <a:cubicBezTo>
                        <a:pt x="0" y="71"/>
                        <a:pt x="59" y="0"/>
                        <a:pt x="152" y="0"/>
                      </a:cubicBezTo>
                      <a:cubicBezTo>
                        <a:pt x="226" y="0"/>
                        <a:pt x="277" y="45"/>
                        <a:pt x="277" y="110"/>
                      </a:cubicBezTo>
                      <a:lnTo>
                        <a:pt x="206" y="110"/>
                      </a:lnTo>
                      <a:lnTo>
                        <a:pt x="206" y="116"/>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01" name="Freeform 84">
                  <a:extLst>
                    <a:ext uri="{FF2B5EF4-FFF2-40B4-BE49-F238E27FC236}">
                      <a16:creationId xmlns:a16="http://schemas.microsoft.com/office/drawing/2014/main" id="{A41A2255-D7F6-4D3F-93EF-0402CAE960DD}"/>
                    </a:ext>
                  </a:extLst>
                </p:cNvPr>
                <p:cNvSpPr>
                  <a:spLocks noChangeArrowheads="1"/>
                </p:cNvSpPr>
                <p:nvPr/>
              </p:nvSpPr>
              <p:spPr bwMode="auto">
                <a:xfrm>
                  <a:off x="3186113" y="2898775"/>
                  <a:ext cx="80962" cy="87313"/>
                </a:xfrm>
                <a:custGeom>
                  <a:avLst/>
                  <a:gdLst>
                    <a:gd name="T0" fmla="*/ 68 w 224"/>
                    <a:gd name="T1" fmla="*/ 3 h 241"/>
                    <a:gd name="T2" fmla="*/ 68 w 224"/>
                    <a:gd name="T3" fmla="*/ 141 h 241"/>
                    <a:gd name="T4" fmla="*/ 105 w 224"/>
                    <a:gd name="T5" fmla="*/ 192 h 241"/>
                    <a:gd name="T6" fmla="*/ 150 w 224"/>
                    <a:gd name="T7" fmla="*/ 118 h 241"/>
                    <a:gd name="T8" fmla="*/ 150 w 224"/>
                    <a:gd name="T9" fmla="*/ 0 h 241"/>
                    <a:gd name="T10" fmla="*/ 220 w 224"/>
                    <a:gd name="T11" fmla="*/ 0 h 241"/>
                    <a:gd name="T12" fmla="*/ 220 w 224"/>
                    <a:gd name="T13" fmla="*/ 155 h 241"/>
                    <a:gd name="T14" fmla="*/ 220 w 224"/>
                    <a:gd name="T15" fmla="*/ 217 h 241"/>
                    <a:gd name="T16" fmla="*/ 223 w 224"/>
                    <a:gd name="T17" fmla="*/ 234 h 241"/>
                    <a:gd name="T18" fmla="*/ 155 w 224"/>
                    <a:gd name="T19" fmla="*/ 234 h 241"/>
                    <a:gd name="T20" fmla="*/ 153 w 224"/>
                    <a:gd name="T21" fmla="*/ 203 h 241"/>
                    <a:gd name="T22" fmla="*/ 85 w 224"/>
                    <a:gd name="T23" fmla="*/ 240 h 241"/>
                    <a:gd name="T24" fmla="*/ 14 w 224"/>
                    <a:gd name="T25" fmla="*/ 209 h 241"/>
                    <a:gd name="T26" fmla="*/ 0 w 224"/>
                    <a:gd name="T27" fmla="*/ 146 h 241"/>
                    <a:gd name="T28" fmla="*/ 0 w 224"/>
                    <a:gd name="T29" fmla="*/ 0 h 241"/>
                    <a:gd name="T30" fmla="*/ 68 w 224"/>
                    <a:gd name="T31" fmla="*/ 0 h 241"/>
                    <a:gd name="T32" fmla="*/ 68 w 224"/>
                    <a:gd name="T33" fmla="*/ 3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4" h="241">
                      <a:moveTo>
                        <a:pt x="68" y="3"/>
                      </a:moveTo>
                      <a:lnTo>
                        <a:pt x="68" y="141"/>
                      </a:lnTo>
                      <a:cubicBezTo>
                        <a:pt x="68" y="161"/>
                        <a:pt x="68" y="192"/>
                        <a:pt x="105" y="192"/>
                      </a:cubicBezTo>
                      <a:cubicBezTo>
                        <a:pt x="150" y="192"/>
                        <a:pt x="150" y="158"/>
                        <a:pt x="150" y="118"/>
                      </a:cubicBezTo>
                      <a:lnTo>
                        <a:pt x="150" y="0"/>
                      </a:lnTo>
                      <a:lnTo>
                        <a:pt x="220" y="0"/>
                      </a:lnTo>
                      <a:lnTo>
                        <a:pt x="220" y="155"/>
                      </a:lnTo>
                      <a:cubicBezTo>
                        <a:pt x="220" y="206"/>
                        <a:pt x="220" y="211"/>
                        <a:pt x="220" y="217"/>
                      </a:cubicBezTo>
                      <a:cubicBezTo>
                        <a:pt x="220" y="223"/>
                        <a:pt x="220" y="228"/>
                        <a:pt x="223" y="234"/>
                      </a:cubicBezTo>
                      <a:lnTo>
                        <a:pt x="155" y="234"/>
                      </a:lnTo>
                      <a:lnTo>
                        <a:pt x="153" y="203"/>
                      </a:lnTo>
                      <a:cubicBezTo>
                        <a:pt x="147" y="214"/>
                        <a:pt x="127" y="240"/>
                        <a:pt x="85" y="240"/>
                      </a:cubicBezTo>
                      <a:cubicBezTo>
                        <a:pt x="54" y="240"/>
                        <a:pt x="28" y="225"/>
                        <a:pt x="14" y="209"/>
                      </a:cubicBezTo>
                      <a:cubicBezTo>
                        <a:pt x="0" y="189"/>
                        <a:pt x="0" y="158"/>
                        <a:pt x="0" y="146"/>
                      </a:cubicBezTo>
                      <a:lnTo>
                        <a:pt x="0" y="0"/>
                      </a:lnTo>
                      <a:lnTo>
                        <a:pt x="68" y="0"/>
                      </a:lnTo>
                      <a:lnTo>
                        <a:pt x="68" y="3"/>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02" name="Freeform 85">
                  <a:extLst>
                    <a:ext uri="{FF2B5EF4-FFF2-40B4-BE49-F238E27FC236}">
                      <a16:creationId xmlns:a16="http://schemas.microsoft.com/office/drawing/2014/main" id="{EE120A9D-100D-491C-A6B6-8A55666C1EE2}"/>
                    </a:ext>
                  </a:extLst>
                </p:cNvPr>
                <p:cNvSpPr>
                  <a:spLocks noChangeArrowheads="1"/>
                </p:cNvSpPr>
                <p:nvPr/>
              </p:nvSpPr>
              <p:spPr bwMode="auto">
                <a:xfrm>
                  <a:off x="3290888" y="2898775"/>
                  <a:ext cx="73025" cy="88900"/>
                </a:xfrm>
                <a:custGeom>
                  <a:avLst/>
                  <a:gdLst>
                    <a:gd name="T0" fmla="*/ 65 w 204"/>
                    <a:gd name="T1" fmla="*/ 172 h 249"/>
                    <a:gd name="T2" fmla="*/ 104 w 204"/>
                    <a:gd name="T3" fmla="*/ 203 h 249"/>
                    <a:gd name="T4" fmla="*/ 141 w 204"/>
                    <a:gd name="T5" fmla="*/ 175 h 249"/>
                    <a:gd name="T6" fmla="*/ 107 w 204"/>
                    <a:gd name="T7" fmla="*/ 149 h 249"/>
                    <a:gd name="T8" fmla="*/ 65 w 204"/>
                    <a:gd name="T9" fmla="*/ 138 h 249"/>
                    <a:gd name="T10" fmla="*/ 6 w 204"/>
                    <a:gd name="T11" fmla="*/ 73 h 249"/>
                    <a:gd name="T12" fmla="*/ 107 w 204"/>
                    <a:gd name="T13" fmla="*/ 0 h 249"/>
                    <a:gd name="T14" fmla="*/ 197 w 204"/>
                    <a:gd name="T15" fmla="*/ 70 h 249"/>
                    <a:gd name="T16" fmla="*/ 135 w 204"/>
                    <a:gd name="T17" fmla="*/ 70 h 249"/>
                    <a:gd name="T18" fmla="*/ 101 w 204"/>
                    <a:gd name="T19" fmla="*/ 42 h 249"/>
                    <a:gd name="T20" fmla="*/ 68 w 204"/>
                    <a:gd name="T21" fmla="*/ 65 h 249"/>
                    <a:gd name="T22" fmla="*/ 99 w 204"/>
                    <a:gd name="T23" fmla="*/ 90 h 249"/>
                    <a:gd name="T24" fmla="*/ 141 w 204"/>
                    <a:gd name="T25" fmla="*/ 101 h 249"/>
                    <a:gd name="T26" fmla="*/ 203 w 204"/>
                    <a:gd name="T27" fmla="*/ 166 h 249"/>
                    <a:gd name="T28" fmla="*/ 96 w 204"/>
                    <a:gd name="T29" fmla="*/ 248 h 249"/>
                    <a:gd name="T30" fmla="*/ 17 w 204"/>
                    <a:gd name="T31" fmla="*/ 220 h 249"/>
                    <a:gd name="T32" fmla="*/ 0 w 204"/>
                    <a:gd name="T33" fmla="*/ 175 h 249"/>
                    <a:gd name="T34" fmla="*/ 65 w 204"/>
                    <a:gd name="T35" fmla="*/ 175 h 249"/>
                    <a:gd name="T36" fmla="*/ 65 w 204"/>
                    <a:gd name="T37" fmla="*/ 17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4" h="249">
                      <a:moveTo>
                        <a:pt x="65" y="172"/>
                      </a:moveTo>
                      <a:cubicBezTo>
                        <a:pt x="65" y="186"/>
                        <a:pt x="76" y="203"/>
                        <a:pt x="104" y="203"/>
                      </a:cubicBezTo>
                      <a:cubicBezTo>
                        <a:pt x="130" y="203"/>
                        <a:pt x="141" y="189"/>
                        <a:pt x="141" y="175"/>
                      </a:cubicBezTo>
                      <a:cubicBezTo>
                        <a:pt x="141" y="164"/>
                        <a:pt x="135" y="155"/>
                        <a:pt x="107" y="149"/>
                      </a:cubicBezTo>
                      <a:lnTo>
                        <a:pt x="65" y="138"/>
                      </a:lnTo>
                      <a:cubicBezTo>
                        <a:pt x="45" y="133"/>
                        <a:pt x="6" y="121"/>
                        <a:pt x="6" y="73"/>
                      </a:cubicBezTo>
                      <a:cubicBezTo>
                        <a:pt x="6" y="28"/>
                        <a:pt x="48" y="0"/>
                        <a:pt x="107" y="0"/>
                      </a:cubicBezTo>
                      <a:cubicBezTo>
                        <a:pt x="155" y="0"/>
                        <a:pt x="195" y="22"/>
                        <a:pt x="197" y="70"/>
                      </a:cubicBezTo>
                      <a:lnTo>
                        <a:pt x="135" y="70"/>
                      </a:lnTo>
                      <a:cubicBezTo>
                        <a:pt x="132" y="45"/>
                        <a:pt x="113" y="42"/>
                        <a:pt x="101" y="42"/>
                      </a:cubicBezTo>
                      <a:cubicBezTo>
                        <a:pt x="82" y="42"/>
                        <a:pt x="68" y="51"/>
                        <a:pt x="68" y="65"/>
                      </a:cubicBezTo>
                      <a:cubicBezTo>
                        <a:pt x="68" y="82"/>
                        <a:pt x="79" y="85"/>
                        <a:pt x="99" y="90"/>
                      </a:cubicBezTo>
                      <a:lnTo>
                        <a:pt x="141" y="101"/>
                      </a:lnTo>
                      <a:cubicBezTo>
                        <a:pt x="183" y="113"/>
                        <a:pt x="203" y="135"/>
                        <a:pt x="203" y="166"/>
                      </a:cubicBezTo>
                      <a:cubicBezTo>
                        <a:pt x="203" y="206"/>
                        <a:pt x="169" y="248"/>
                        <a:pt x="96" y="248"/>
                      </a:cubicBezTo>
                      <a:cubicBezTo>
                        <a:pt x="65" y="248"/>
                        <a:pt x="37" y="243"/>
                        <a:pt x="17" y="220"/>
                      </a:cubicBezTo>
                      <a:cubicBezTo>
                        <a:pt x="3" y="203"/>
                        <a:pt x="0" y="186"/>
                        <a:pt x="0" y="175"/>
                      </a:cubicBezTo>
                      <a:lnTo>
                        <a:pt x="65" y="175"/>
                      </a:lnTo>
                      <a:lnTo>
                        <a:pt x="65" y="172"/>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03" name="Freeform 86">
                  <a:extLst>
                    <a:ext uri="{FF2B5EF4-FFF2-40B4-BE49-F238E27FC236}">
                      <a16:creationId xmlns:a16="http://schemas.microsoft.com/office/drawing/2014/main" id="{93F4D104-F8D8-4051-A65F-EC96556D7CAA}"/>
                    </a:ext>
                  </a:extLst>
                </p:cNvPr>
                <p:cNvSpPr>
                  <a:spLocks noChangeArrowheads="1"/>
                </p:cNvSpPr>
                <p:nvPr/>
              </p:nvSpPr>
              <p:spPr bwMode="auto">
                <a:xfrm>
                  <a:off x="3378200" y="2874963"/>
                  <a:ext cx="61913" cy="111125"/>
                </a:xfrm>
                <a:custGeom>
                  <a:avLst/>
                  <a:gdLst>
                    <a:gd name="T0" fmla="*/ 169 w 170"/>
                    <a:gd name="T1" fmla="*/ 299 h 308"/>
                    <a:gd name="T2" fmla="*/ 115 w 170"/>
                    <a:gd name="T3" fmla="*/ 307 h 308"/>
                    <a:gd name="T4" fmla="*/ 45 w 170"/>
                    <a:gd name="T5" fmla="*/ 245 h 308"/>
                    <a:gd name="T6" fmla="*/ 45 w 170"/>
                    <a:gd name="T7" fmla="*/ 116 h 308"/>
                    <a:gd name="T8" fmla="*/ 0 w 170"/>
                    <a:gd name="T9" fmla="*/ 116 h 308"/>
                    <a:gd name="T10" fmla="*/ 0 w 170"/>
                    <a:gd name="T11" fmla="*/ 70 h 308"/>
                    <a:gd name="T12" fmla="*/ 45 w 170"/>
                    <a:gd name="T13" fmla="*/ 70 h 308"/>
                    <a:gd name="T14" fmla="*/ 45 w 170"/>
                    <a:gd name="T15" fmla="*/ 25 h 308"/>
                    <a:gd name="T16" fmla="*/ 113 w 170"/>
                    <a:gd name="T17" fmla="*/ 0 h 308"/>
                    <a:gd name="T18" fmla="*/ 113 w 170"/>
                    <a:gd name="T19" fmla="*/ 70 h 308"/>
                    <a:gd name="T20" fmla="*/ 169 w 170"/>
                    <a:gd name="T21" fmla="*/ 70 h 308"/>
                    <a:gd name="T22" fmla="*/ 169 w 170"/>
                    <a:gd name="T23" fmla="*/ 116 h 308"/>
                    <a:gd name="T24" fmla="*/ 113 w 170"/>
                    <a:gd name="T25" fmla="*/ 116 h 308"/>
                    <a:gd name="T26" fmla="*/ 113 w 170"/>
                    <a:gd name="T27" fmla="*/ 220 h 308"/>
                    <a:gd name="T28" fmla="*/ 144 w 170"/>
                    <a:gd name="T29" fmla="*/ 254 h 308"/>
                    <a:gd name="T30" fmla="*/ 166 w 170"/>
                    <a:gd name="T31" fmla="*/ 254 h 308"/>
                    <a:gd name="T32" fmla="*/ 166 w 170"/>
                    <a:gd name="T33" fmla="*/ 299 h 308"/>
                    <a:gd name="T34" fmla="*/ 169 w 170"/>
                    <a:gd name="T35" fmla="*/ 299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0" h="308">
                      <a:moveTo>
                        <a:pt x="169" y="299"/>
                      </a:moveTo>
                      <a:cubicBezTo>
                        <a:pt x="146" y="305"/>
                        <a:pt x="127" y="307"/>
                        <a:pt x="115" y="307"/>
                      </a:cubicBezTo>
                      <a:cubicBezTo>
                        <a:pt x="45" y="307"/>
                        <a:pt x="45" y="265"/>
                        <a:pt x="45" y="245"/>
                      </a:cubicBezTo>
                      <a:lnTo>
                        <a:pt x="45" y="116"/>
                      </a:lnTo>
                      <a:lnTo>
                        <a:pt x="0" y="116"/>
                      </a:lnTo>
                      <a:lnTo>
                        <a:pt x="0" y="70"/>
                      </a:lnTo>
                      <a:lnTo>
                        <a:pt x="45" y="70"/>
                      </a:lnTo>
                      <a:lnTo>
                        <a:pt x="45" y="25"/>
                      </a:lnTo>
                      <a:lnTo>
                        <a:pt x="113" y="0"/>
                      </a:lnTo>
                      <a:lnTo>
                        <a:pt x="113" y="70"/>
                      </a:lnTo>
                      <a:lnTo>
                        <a:pt x="169" y="70"/>
                      </a:lnTo>
                      <a:lnTo>
                        <a:pt x="169" y="116"/>
                      </a:lnTo>
                      <a:lnTo>
                        <a:pt x="113" y="116"/>
                      </a:lnTo>
                      <a:lnTo>
                        <a:pt x="113" y="220"/>
                      </a:lnTo>
                      <a:cubicBezTo>
                        <a:pt x="113" y="243"/>
                        <a:pt x="113" y="254"/>
                        <a:pt x="144" y="254"/>
                      </a:cubicBezTo>
                      <a:cubicBezTo>
                        <a:pt x="155" y="254"/>
                        <a:pt x="158" y="254"/>
                        <a:pt x="166" y="254"/>
                      </a:cubicBezTo>
                      <a:lnTo>
                        <a:pt x="166" y="299"/>
                      </a:lnTo>
                      <a:lnTo>
                        <a:pt x="169" y="29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04" name="Freeform 87">
                  <a:extLst>
                    <a:ext uri="{FF2B5EF4-FFF2-40B4-BE49-F238E27FC236}">
                      <a16:creationId xmlns:a16="http://schemas.microsoft.com/office/drawing/2014/main" id="{F184AD0E-8E29-451F-A512-44145DEF1F69}"/>
                    </a:ext>
                  </a:extLst>
                </p:cNvPr>
                <p:cNvSpPr>
                  <a:spLocks noChangeArrowheads="1"/>
                </p:cNvSpPr>
                <p:nvPr/>
              </p:nvSpPr>
              <p:spPr bwMode="auto">
                <a:xfrm>
                  <a:off x="3454400" y="2898775"/>
                  <a:ext cx="87313" cy="88900"/>
                </a:xfrm>
                <a:custGeom>
                  <a:avLst/>
                  <a:gdLst>
                    <a:gd name="T0" fmla="*/ 122 w 244"/>
                    <a:gd name="T1" fmla="*/ 0 h 249"/>
                    <a:gd name="T2" fmla="*/ 243 w 244"/>
                    <a:gd name="T3" fmla="*/ 124 h 249"/>
                    <a:gd name="T4" fmla="*/ 119 w 244"/>
                    <a:gd name="T5" fmla="*/ 248 h 249"/>
                    <a:gd name="T6" fmla="*/ 0 w 244"/>
                    <a:gd name="T7" fmla="*/ 124 h 249"/>
                    <a:gd name="T8" fmla="*/ 122 w 244"/>
                    <a:gd name="T9" fmla="*/ 0 h 249"/>
                    <a:gd name="T10" fmla="*/ 122 w 244"/>
                    <a:gd name="T11" fmla="*/ 200 h 249"/>
                    <a:gd name="T12" fmla="*/ 172 w 244"/>
                    <a:gd name="T13" fmla="*/ 121 h 249"/>
                    <a:gd name="T14" fmla="*/ 122 w 244"/>
                    <a:gd name="T15" fmla="*/ 48 h 249"/>
                    <a:gd name="T16" fmla="*/ 71 w 244"/>
                    <a:gd name="T17" fmla="*/ 127 h 249"/>
                    <a:gd name="T18" fmla="*/ 122 w 244"/>
                    <a:gd name="T19" fmla="*/ 200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4" h="249">
                      <a:moveTo>
                        <a:pt x="122" y="0"/>
                      </a:moveTo>
                      <a:cubicBezTo>
                        <a:pt x="206" y="0"/>
                        <a:pt x="243" y="56"/>
                        <a:pt x="243" y="124"/>
                      </a:cubicBezTo>
                      <a:cubicBezTo>
                        <a:pt x="243" y="189"/>
                        <a:pt x="206" y="248"/>
                        <a:pt x="119" y="248"/>
                      </a:cubicBezTo>
                      <a:cubicBezTo>
                        <a:pt x="51" y="248"/>
                        <a:pt x="0" y="206"/>
                        <a:pt x="0" y="124"/>
                      </a:cubicBezTo>
                      <a:cubicBezTo>
                        <a:pt x="0" y="68"/>
                        <a:pt x="28" y="0"/>
                        <a:pt x="122" y="0"/>
                      </a:cubicBezTo>
                      <a:close/>
                      <a:moveTo>
                        <a:pt x="122" y="200"/>
                      </a:moveTo>
                      <a:cubicBezTo>
                        <a:pt x="153" y="200"/>
                        <a:pt x="172" y="183"/>
                        <a:pt x="172" y="121"/>
                      </a:cubicBezTo>
                      <a:cubicBezTo>
                        <a:pt x="172" y="90"/>
                        <a:pt x="167" y="48"/>
                        <a:pt x="122" y="48"/>
                      </a:cubicBezTo>
                      <a:cubicBezTo>
                        <a:pt x="71" y="48"/>
                        <a:pt x="71" y="107"/>
                        <a:pt x="71" y="127"/>
                      </a:cubicBezTo>
                      <a:cubicBezTo>
                        <a:pt x="71" y="178"/>
                        <a:pt x="88" y="200"/>
                        <a:pt x="122" y="200"/>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05" name="Freeform 88">
                  <a:extLst>
                    <a:ext uri="{FF2B5EF4-FFF2-40B4-BE49-F238E27FC236}">
                      <a16:creationId xmlns:a16="http://schemas.microsoft.com/office/drawing/2014/main" id="{5603D10F-D639-46FC-89F8-3960E143FE53}"/>
                    </a:ext>
                  </a:extLst>
                </p:cNvPr>
                <p:cNvSpPr>
                  <a:spLocks noChangeArrowheads="1"/>
                </p:cNvSpPr>
                <p:nvPr/>
              </p:nvSpPr>
              <p:spPr bwMode="auto">
                <a:xfrm>
                  <a:off x="3568700" y="2898775"/>
                  <a:ext cx="134938" cy="88900"/>
                </a:xfrm>
                <a:custGeom>
                  <a:avLst/>
                  <a:gdLst>
                    <a:gd name="T0" fmla="*/ 3 w 377"/>
                    <a:gd name="T1" fmla="*/ 51 h 246"/>
                    <a:gd name="T2" fmla="*/ 0 w 377"/>
                    <a:gd name="T3" fmla="*/ 6 h 246"/>
                    <a:gd name="T4" fmla="*/ 68 w 377"/>
                    <a:gd name="T5" fmla="*/ 6 h 246"/>
                    <a:gd name="T6" fmla="*/ 71 w 377"/>
                    <a:gd name="T7" fmla="*/ 37 h 246"/>
                    <a:gd name="T8" fmla="*/ 144 w 377"/>
                    <a:gd name="T9" fmla="*/ 0 h 246"/>
                    <a:gd name="T10" fmla="*/ 218 w 377"/>
                    <a:gd name="T11" fmla="*/ 45 h 246"/>
                    <a:gd name="T12" fmla="*/ 294 w 377"/>
                    <a:gd name="T13" fmla="*/ 3 h 246"/>
                    <a:gd name="T14" fmla="*/ 364 w 377"/>
                    <a:gd name="T15" fmla="*/ 39 h 246"/>
                    <a:gd name="T16" fmla="*/ 376 w 377"/>
                    <a:gd name="T17" fmla="*/ 110 h 246"/>
                    <a:gd name="T18" fmla="*/ 376 w 377"/>
                    <a:gd name="T19" fmla="*/ 243 h 246"/>
                    <a:gd name="T20" fmla="*/ 305 w 377"/>
                    <a:gd name="T21" fmla="*/ 243 h 246"/>
                    <a:gd name="T22" fmla="*/ 305 w 377"/>
                    <a:gd name="T23" fmla="*/ 104 h 246"/>
                    <a:gd name="T24" fmla="*/ 266 w 377"/>
                    <a:gd name="T25" fmla="*/ 51 h 246"/>
                    <a:gd name="T26" fmla="*/ 223 w 377"/>
                    <a:gd name="T27" fmla="*/ 124 h 246"/>
                    <a:gd name="T28" fmla="*/ 223 w 377"/>
                    <a:gd name="T29" fmla="*/ 243 h 246"/>
                    <a:gd name="T30" fmla="*/ 153 w 377"/>
                    <a:gd name="T31" fmla="*/ 243 h 246"/>
                    <a:gd name="T32" fmla="*/ 153 w 377"/>
                    <a:gd name="T33" fmla="*/ 104 h 246"/>
                    <a:gd name="T34" fmla="*/ 113 w 377"/>
                    <a:gd name="T35" fmla="*/ 54 h 246"/>
                    <a:gd name="T36" fmla="*/ 71 w 377"/>
                    <a:gd name="T37" fmla="*/ 107 h 246"/>
                    <a:gd name="T38" fmla="*/ 71 w 377"/>
                    <a:gd name="T39" fmla="*/ 245 h 246"/>
                    <a:gd name="T40" fmla="*/ 0 w 377"/>
                    <a:gd name="T41" fmla="*/ 245 h 246"/>
                    <a:gd name="T42" fmla="*/ 0 w 377"/>
                    <a:gd name="T43" fmla="*/ 51 h 246"/>
                    <a:gd name="T44" fmla="*/ 3 w 377"/>
                    <a:gd name="T45" fmla="*/ 51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77" h="246">
                      <a:moveTo>
                        <a:pt x="3" y="51"/>
                      </a:moveTo>
                      <a:cubicBezTo>
                        <a:pt x="3" y="37"/>
                        <a:pt x="3" y="22"/>
                        <a:pt x="0" y="6"/>
                      </a:cubicBezTo>
                      <a:lnTo>
                        <a:pt x="68" y="6"/>
                      </a:lnTo>
                      <a:lnTo>
                        <a:pt x="71" y="37"/>
                      </a:lnTo>
                      <a:cubicBezTo>
                        <a:pt x="79" y="25"/>
                        <a:pt x="96" y="0"/>
                        <a:pt x="144" y="0"/>
                      </a:cubicBezTo>
                      <a:cubicBezTo>
                        <a:pt x="198" y="0"/>
                        <a:pt x="212" y="34"/>
                        <a:pt x="218" y="45"/>
                      </a:cubicBezTo>
                      <a:cubicBezTo>
                        <a:pt x="237" y="8"/>
                        <a:pt x="268" y="3"/>
                        <a:pt x="294" y="3"/>
                      </a:cubicBezTo>
                      <a:cubicBezTo>
                        <a:pt x="342" y="3"/>
                        <a:pt x="359" y="31"/>
                        <a:pt x="364" y="39"/>
                      </a:cubicBezTo>
                      <a:cubicBezTo>
                        <a:pt x="376" y="59"/>
                        <a:pt x="376" y="87"/>
                        <a:pt x="376" y="110"/>
                      </a:cubicBezTo>
                      <a:lnTo>
                        <a:pt x="376" y="243"/>
                      </a:lnTo>
                      <a:lnTo>
                        <a:pt x="305" y="243"/>
                      </a:lnTo>
                      <a:lnTo>
                        <a:pt x="305" y="104"/>
                      </a:lnTo>
                      <a:cubicBezTo>
                        <a:pt x="305" y="79"/>
                        <a:pt x="302" y="51"/>
                        <a:pt x="266" y="51"/>
                      </a:cubicBezTo>
                      <a:cubicBezTo>
                        <a:pt x="223" y="51"/>
                        <a:pt x="223" y="90"/>
                        <a:pt x="223" y="124"/>
                      </a:cubicBezTo>
                      <a:lnTo>
                        <a:pt x="223" y="243"/>
                      </a:lnTo>
                      <a:lnTo>
                        <a:pt x="153" y="243"/>
                      </a:lnTo>
                      <a:lnTo>
                        <a:pt x="153" y="104"/>
                      </a:lnTo>
                      <a:cubicBezTo>
                        <a:pt x="153" y="87"/>
                        <a:pt x="153" y="54"/>
                        <a:pt x="113" y="54"/>
                      </a:cubicBezTo>
                      <a:cubicBezTo>
                        <a:pt x="71" y="54"/>
                        <a:pt x="71" y="90"/>
                        <a:pt x="71" y="107"/>
                      </a:cubicBezTo>
                      <a:lnTo>
                        <a:pt x="71" y="245"/>
                      </a:lnTo>
                      <a:lnTo>
                        <a:pt x="0" y="245"/>
                      </a:lnTo>
                      <a:lnTo>
                        <a:pt x="0" y="51"/>
                      </a:lnTo>
                      <a:lnTo>
                        <a:pt x="3" y="51"/>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06" name="Freeform 89">
                  <a:extLst>
                    <a:ext uri="{FF2B5EF4-FFF2-40B4-BE49-F238E27FC236}">
                      <a16:creationId xmlns:a16="http://schemas.microsoft.com/office/drawing/2014/main" id="{3D5A136B-CCF5-407A-9631-3295745CFC5A}"/>
                    </a:ext>
                  </a:extLst>
                </p:cNvPr>
                <p:cNvSpPr>
                  <a:spLocks noChangeArrowheads="1"/>
                </p:cNvSpPr>
                <p:nvPr/>
              </p:nvSpPr>
              <p:spPr bwMode="auto">
                <a:xfrm>
                  <a:off x="3730625" y="2898775"/>
                  <a:ext cx="80963" cy="88900"/>
                </a:xfrm>
                <a:custGeom>
                  <a:avLst/>
                  <a:gdLst>
                    <a:gd name="T0" fmla="*/ 116 w 227"/>
                    <a:gd name="T1" fmla="*/ 203 h 249"/>
                    <a:gd name="T2" fmla="*/ 155 w 227"/>
                    <a:gd name="T3" fmla="*/ 169 h 249"/>
                    <a:gd name="T4" fmla="*/ 217 w 227"/>
                    <a:gd name="T5" fmla="*/ 169 h 249"/>
                    <a:gd name="T6" fmla="*/ 195 w 227"/>
                    <a:gd name="T7" fmla="*/ 220 h 249"/>
                    <a:gd name="T8" fmla="*/ 113 w 227"/>
                    <a:gd name="T9" fmla="*/ 248 h 249"/>
                    <a:gd name="T10" fmla="*/ 31 w 227"/>
                    <a:gd name="T11" fmla="*/ 220 h 249"/>
                    <a:gd name="T12" fmla="*/ 0 w 227"/>
                    <a:gd name="T13" fmla="*/ 130 h 249"/>
                    <a:gd name="T14" fmla="*/ 48 w 227"/>
                    <a:gd name="T15" fmla="*/ 20 h 249"/>
                    <a:gd name="T16" fmla="*/ 113 w 227"/>
                    <a:gd name="T17" fmla="*/ 0 h 249"/>
                    <a:gd name="T18" fmla="*/ 209 w 227"/>
                    <a:gd name="T19" fmla="*/ 56 h 249"/>
                    <a:gd name="T20" fmla="*/ 223 w 227"/>
                    <a:gd name="T21" fmla="*/ 141 h 249"/>
                    <a:gd name="T22" fmla="*/ 68 w 227"/>
                    <a:gd name="T23" fmla="*/ 141 h 249"/>
                    <a:gd name="T24" fmla="*/ 116 w 227"/>
                    <a:gd name="T25" fmla="*/ 203 h 249"/>
                    <a:gd name="T26" fmla="*/ 155 w 227"/>
                    <a:gd name="T27" fmla="*/ 99 h 249"/>
                    <a:gd name="T28" fmla="*/ 116 w 227"/>
                    <a:gd name="T29" fmla="*/ 45 h 249"/>
                    <a:gd name="T30" fmla="*/ 71 w 227"/>
                    <a:gd name="T31" fmla="*/ 99 h 249"/>
                    <a:gd name="T32" fmla="*/ 155 w 227"/>
                    <a:gd name="T33" fmla="*/ 99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7" h="249">
                      <a:moveTo>
                        <a:pt x="116" y="203"/>
                      </a:moveTo>
                      <a:cubicBezTo>
                        <a:pt x="133" y="203"/>
                        <a:pt x="150" y="197"/>
                        <a:pt x="155" y="169"/>
                      </a:cubicBezTo>
                      <a:lnTo>
                        <a:pt x="217" y="169"/>
                      </a:lnTo>
                      <a:cubicBezTo>
                        <a:pt x="217" y="181"/>
                        <a:pt x="214" y="200"/>
                        <a:pt x="195" y="220"/>
                      </a:cubicBezTo>
                      <a:cubicBezTo>
                        <a:pt x="178" y="237"/>
                        <a:pt x="147" y="248"/>
                        <a:pt x="113" y="248"/>
                      </a:cubicBezTo>
                      <a:cubicBezTo>
                        <a:pt x="93" y="248"/>
                        <a:pt x="54" y="245"/>
                        <a:pt x="31" y="220"/>
                      </a:cubicBezTo>
                      <a:cubicBezTo>
                        <a:pt x="8" y="197"/>
                        <a:pt x="0" y="166"/>
                        <a:pt x="0" y="130"/>
                      </a:cubicBezTo>
                      <a:cubicBezTo>
                        <a:pt x="0" y="93"/>
                        <a:pt x="8" y="45"/>
                        <a:pt x="48" y="20"/>
                      </a:cubicBezTo>
                      <a:cubicBezTo>
                        <a:pt x="65" y="8"/>
                        <a:pt x="87" y="0"/>
                        <a:pt x="113" y="0"/>
                      </a:cubicBezTo>
                      <a:cubicBezTo>
                        <a:pt x="147" y="0"/>
                        <a:pt x="186" y="14"/>
                        <a:pt x="209" y="56"/>
                      </a:cubicBezTo>
                      <a:cubicBezTo>
                        <a:pt x="226" y="87"/>
                        <a:pt x="223" y="124"/>
                        <a:pt x="223" y="141"/>
                      </a:cubicBezTo>
                      <a:lnTo>
                        <a:pt x="68" y="141"/>
                      </a:lnTo>
                      <a:cubicBezTo>
                        <a:pt x="68" y="155"/>
                        <a:pt x="68" y="203"/>
                        <a:pt x="116" y="203"/>
                      </a:cubicBezTo>
                      <a:close/>
                      <a:moveTo>
                        <a:pt x="155" y="99"/>
                      </a:moveTo>
                      <a:cubicBezTo>
                        <a:pt x="155" y="87"/>
                        <a:pt x="155" y="45"/>
                        <a:pt x="116" y="45"/>
                      </a:cubicBezTo>
                      <a:cubicBezTo>
                        <a:pt x="85" y="45"/>
                        <a:pt x="73" y="70"/>
                        <a:pt x="71" y="99"/>
                      </a:cubicBezTo>
                      <a:lnTo>
                        <a:pt x="155" y="99"/>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07" name="Freeform 90">
                  <a:extLst>
                    <a:ext uri="{FF2B5EF4-FFF2-40B4-BE49-F238E27FC236}">
                      <a16:creationId xmlns:a16="http://schemas.microsoft.com/office/drawing/2014/main" id="{3B4134D8-4286-4576-8A85-1AA0DF1C95B0}"/>
                    </a:ext>
                  </a:extLst>
                </p:cNvPr>
                <p:cNvSpPr>
                  <a:spLocks noChangeArrowheads="1"/>
                </p:cNvSpPr>
                <p:nvPr/>
              </p:nvSpPr>
              <p:spPr bwMode="auto">
                <a:xfrm>
                  <a:off x="3835400" y="2898775"/>
                  <a:ext cx="52388" cy="87313"/>
                </a:xfrm>
                <a:custGeom>
                  <a:avLst/>
                  <a:gdLst>
                    <a:gd name="T0" fmla="*/ 2 w 145"/>
                    <a:gd name="T1" fmla="*/ 62 h 241"/>
                    <a:gd name="T2" fmla="*/ 0 w 145"/>
                    <a:gd name="T3" fmla="*/ 3 h 241"/>
                    <a:gd name="T4" fmla="*/ 65 w 145"/>
                    <a:gd name="T5" fmla="*/ 3 h 241"/>
                    <a:gd name="T6" fmla="*/ 65 w 145"/>
                    <a:gd name="T7" fmla="*/ 48 h 241"/>
                    <a:gd name="T8" fmla="*/ 144 w 145"/>
                    <a:gd name="T9" fmla="*/ 3 h 241"/>
                    <a:gd name="T10" fmla="*/ 144 w 145"/>
                    <a:gd name="T11" fmla="*/ 65 h 241"/>
                    <a:gd name="T12" fmla="*/ 70 w 145"/>
                    <a:gd name="T13" fmla="*/ 124 h 241"/>
                    <a:gd name="T14" fmla="*/ 70 w 145"/>
                    <a:gd name="T15" fmla="*/ 240 h 241"/>
                    <a:gd name="T16" fmla="*/ 2 w 145"/>
                    <a:gd name="T17" fmla="*/ 240 h 241"/>
                    <a:gd name="T18" fmla="*/ 2 w 145"/>
                    <a:gd name="T19" fmla="*/ 62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5" h="241">
                      <a:moveTo>
                        <a:pt x="2" y="62"/>
                      </a:moveTo>
                      <a:cubicBezTo>
                        <a:pt x="2" y="51"/>
                        <a:pt x="0" y="17"/>
                        <a:pt x="0" y="3"/>
                      </a:cubicBezTo>
                      <a:lnTo>
                        <a:pt x="65" y="3"/>
                      </a:lnTo>
                      <a:lnTo>
                        <a:pt x="65" y="48"/>
                      </a:lnTo>
                      <a:cubicBezTo>
                        <a:pt x="73" y="28"/>
                        <a:pt x="90" y="0"/>
                        <a:pt x="144" y="3"/>
                      </a:cubicBezTo>
                      <a:lnTo>
                        <a:pt x="144" y="65"/>
                      </a:lnTo>
                      <a:cubicBezTo>
                        <a:pt x="73" y="59"/>
                        <a:pt x="70" y="93"/>
                        <a:pt x="70" y="124"/>
                      </a:cubicBezTo>
                      <a:lnTo>
                        <a:pt x="70" y="240"/>
                      </a:lnTo>
                      <a:lnTo>
                        <a:pt x="2" y="240"/>
                      </a:lnTo>
                      <a:lnTo>
                        <a:pt x="2" y="62"/>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grpSp>
            <p:nvGrpSpPr>
              <p:cNvPr id="89" name="Group 88">
                <a:extLst>
                  <a:ext uri="{FF2B5EF4-FFF2-40B4-BE49-F238E27FC236}">
                    <a16:creationId xmlns:a16="http://schemas.microsoft.com/office/drawing/2014/main" id="{6BEC1C19-FF4A-4979-86E6-0EF0CC3E9694}"/>
                  </a:ext>
                </a:extLst>
              </p:cNvPr>
              <p:cNvGrpSpPr/>
              <p:nvPr/>
            </p:nvGrpSpPr>
            <p:grpSpPr>
              <a:xfrm>
                <a:off x="2971800" y="3068638"/>
                <a:ext cx="1011238" cy="125412"/>
                <a:chOff x="2971800" y="3068638"/>
                <a:chExt cx="1011238" cy="125412"/>
              </a:xfrm>
              <a:grpFill/>
            </p:grpSpPr>
            <p:sp>
              <p:nvSpPr>
                <p:cNvPr id="90" name="Freeform 91">
                  <a:extLst>
                    <a:ext uri="{FF2B5EF4-FFF2-40B4-BE49-F238E27FC236}">
                      <a16:creationId xmlns:a16="http://schemas.microsoft.com/office/drawing/2014/main" id="{740BD793-CDF2-4BB4-8EA1-7A67833FBB1D}"/>
                    </a:ext>
                  </a:extLst>
                </p:cNvPr>
                <p:cNvSpPr>
                  <a:spLocks noChangeArrowheads="1"/>
                </p:cNvSpPr>
                <p:nvPr/>
              </p:nvSpPr>
              <p:spPr bwMode="auto">
                <a:xfrm>
                  <a:off x="2971800" y="3071813"/>
                  <a:ext cx="101600" cy="120650"/>
                </a:xfrm>
                <a:custGeom>
                  <a:avLst/>
                  <a:gdLst>
                    <a:gd name="T0" fmla="*/ 110 w 283"/>
                    <a:gd name="T1" fmla="*/ 0 h 337"/>
                    <a:gd name="T2" fmla="*/ 225 w 283"/>
                    <a:gd name="T3" fmla="*/ 32 h 337"/>
                    <a:gd name="T4" fmla="*/ 282 w 283"/>
                    <a:gd name="T5" fmla="*/ 164 h 337"/>
                    <a:gd name="T6" fmla="*/ 163 w 283"/>
                    <a:gd name="T7" fmla="*/ 333 h 337"/>
                    <a:gd name="T8" fmla="*/ 104 w 283"/>
                    <a:gd name="T9" fmla="*/ 336 h 337"/>
                    <a:gd name="T10" fmla="*/ 0 w 283"/>
                    <a:gd name="T11" fmla="*/ 336 h 337"/>
                    <a:gd name="T12" fmla="*/ 0 w 283"/>
                    <a:gd name="T13" fmla="*/ 0 h 337"/>
                    <a:gd name="T14" fmla="*/ 110 w 283"/>
                    <a:gd name="T15" fmla="*/ 0 h 337"/>
                    <a:gd name="T16" fmla="*/ 101 w 283"/>
                    <a:gd name="T17" fmla="*/ 280 h 337"/>
                    <a:gd name="T18" fmla="*/ 180 w 283"/>
                    <a:gd name="T19" fmla="*/ 257 h 337"/>
                    <a:gd name="T20" fmla="*/ 211 w 283"/>
                    <a:gd name="T21" fmla="*/ 161 h 337"/>
                    <a:gd name="T22" fmla="*/ 149 w 283"/>
                    <a:gd name="T23" fmla="*/ 57 h 337"/>
                    <a:gd name="T24" fmla="*/ 73 w 283"/>
                    <a:gd name="T25" fmla="*/ 51 h 337"/>
                    <a:gd name="T26" fmla="*/ 73 w 283"/>
                    <a:gd name="T27" fmla="*/ 280 h 337"/>
                    <a:gd name="T28" fmla="*/ 101 w 283"/>
                    <a:gd name="T29" fmla="*/ 280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83" h="337">
                      <a:moveTo>
                        <a:pt x="110" y="0"/>
                      </a:moveTo>
                      <a:cubicBezTo>
                        <a:pt x="130" y="0"/>
                        <a:pt x="186" y="0"/>
                        <a:pt x="225" y="32"/>
                      </a:cubicBezTo>
                      <a:cubicBezTo>
                        <a:pt x="268" y="63"/>
                        <a:pt x="282" y="116"/>
                        <a:pt x="282" y="164"/>
                      </a:cubicBezTo>
                      <a:cubicBezTo>
                        <a:pt x="282" y="269"/>
                        <a:pt x="225" y="322"/>
                        <a:pt x="163" y="333"/>
                      </a:cubicBezTo>
                      <a:cubicBezTo>
                        <a:pt x="152" y="336"/>
                        <a:pt x="138" y="336"/>
                        <a:pt x="104" y="336"/>
                      </a:cubicBezTo>
                      <a:lnTo>
                        <a:pt x="0" y="336"/>
                      </a:lnTo>
                      <a:lnTo>
                        <a:pt x="0" y="0"/>
                      </a:lnTo>
                      <a:lnTo>
                        <a:pt x="110" y="0"/>
                      </a:lnTo>
                      <a:close/>
                      <a:moveTo>
                        <a:pt x="101" y="280"/>
                      </a:moveTo>
                      <a:cubicBezTo>
                        <a:pt x="132" y="280"/>
                        <a:pt x="158" y="277"/>
                        <a:pt x="180" y="257"/>
                      </a:cubicBezTo>
                      <a:cubicBezTo>
                        <a:pt x="209" y="229"/>
                        <a:pt x="211" y="178"/>
                        <a:pt x="211" y="161"/>
                      </a:cubicBezTo>
                      <a:cubicBezTo>
                        <a:pt x="211" y="113"/>
                        <a:pt x="194" y="71"/>
                        <a:pt x="149" y="57"/>
                      </a:cubicBezTo>
                      <a:cubicBezTo>
                        <a:pt x="135" y="54"/>
                        <a:pt x="115" y="51"/>
                        <a:pt x="73" y="51"/>
                      </a:cubicBezTo>
                      <a:lnTo>
                        <a:pt x="73" y="280"/>
                      </a:lnTo>
                      <a:lnTo>
                        <a:pt x="101" y="280"/>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1" name="Freeform 92">
                  <a:extLst>
                    <a:ext uri="{FF2B5EF4-FFF2-40B4-BE49-F238E27FC236}">
                      <a16:creationId xmlns:a16="http://schemas.microsoft.com/office/drawing/2014/main" id="{2C65D514-C88D-444B-8A0B-63EE8D4FB772}"/>
                    </a:ext>
                  </a:extLst>
                </p:cNvPr>
                <p:cNvSpPr>
                  <a:spLocks noChangeArrowheads="1"/>
                </p:cNvSpPr>
                <p:nvPr/>
              </p:nvSpPr>
              <p:spPr bwMode="auto">
                <a:xfrm>
                  <a:off x="3092450" y="3103563"/>
                  <a:ext cx="77788" cy="90487"/>
                </a:xfrm>
                <a:custGeom>
                  <a:avLst/>
                  <a:gdLst>
                    <a:gd name="T0" fmla="*/ 152 w 215"/>
                    <a:gd name="T1" fmla="*/ 245 h 252"/>
                    <a:gd name="T2" fmla="*/ 149 w 215"/>
                    <a:gd name="T3" fmla="*/ 214 h 252"/>
                    <a:gd name="T4" fmla="*/ 79 w 215"/>
                    <a:gd name="T5" fmla="*/ 251 h 252"/>
                    <a:gd name="T6" fmla="*/ 19 w 215"/>
                    <a:gd name="T7" fmla="*/ 231 h 252"/>
                    <a:gd name="T8" fmla="*/ 0 w 215"/>
                    <a:gd name="T9" fmla="*/ 180 h 252"/>
                    <a:gd name="T10" fmla="*/ 51 w 215"/>
                    <a:gd name="T11" fmla="*/ 107 h 252"/>
                    <a:gd name="T12" fmla="*/ 144 w 215"/>
                    <a:gd name="T13" fmla="*/ 93 h 252"/>
                    <a:gd name="T14" fmla="*/ 141 w 215"/>
                    <a:gd name="T15" fmla="*/ 62 h 252"/>
                    <a:gd name="T16" fmla="*/ 110 w 215"/>
                    <a:gd name="T17" fmla="*/ 42 h 252"/>
                    <a:gd name="T18" fmla="*/ 84 w 215"/>
                    <a:gd name="T19" fmla="*/ 56 h 252"/>
                    <a:gd name="T20" fmla="*/ 79 w 215"/>
                    <a:gd name="T21" fmla="*/ 76 h 252"/>
                    <a:gd name="T22" fmla="*/ 11 w 215"/>
                    <a:gd name="T23" fmla="*/ 76 h 252"/>
                    <a:gd name="T24" fmla="*/ 36 w 215"/>
                    <a:gd name="T25" fmla="*/ 20 h 252"/>
                    <a:gd name="T26" fmla="*/ 107 w 215"/>
                    <a:gd name="T27" fmla="*/ 0 h 252"/>
                    <a:gd name="T28" fmla="*/ 192 w 215"/>
                    <a:gd name="T29" fmla="*/ 31 h 252"/>
                    <a:gd name="T30" fmla="*/ 209 w 215"/>
                    <a:gd name="T31" fmla="*/ 87 h 252"/>
                    <a:gd name="T32" fmla="*/ 209 w 215"/>
                    <a:gd name="T33" fmla="*/ 180 h 252"/>
                    <a:gd name="T34" fmla="*/ 214 w 215"/>
                    <a:gd name="T35" fmla="*/ 240 h 252"/>
                    <a:gd name="T36" fmla="*/ 152 w 215"/>
                    <a:gd name="T37" fmla="*/ 240 h 252"/>
                    <a:gd name="T38" fmla="*/ 152 w 215"/>
                    <a:gd name="T39" fmla="*/ 245 h 252"/>
                    <a:gd name="T40" fmla="*/ 70 w 215"/>
                    <a:gd name="T41" fmla="*/ 172 h 252"/>
                    <a:gd name="T42" fmla="*/ 104 w 215"/>
                    <a:gd name="T43" fmla="*/ 206 h 252"/>
                    <a:gd name="T44" fmla="*/ 132 w 215"/>
                    <a:gd name="T45" fmla="*/ 192 h 252"/>
                    <a:gd name="T46" fmla="*/ 146 w 215"/>
                    <a:gd name="T47" fmla="*/ 132 h 252"/>
                    <a:gd name="T48" fmla="*/ 70 w 215"/>
                    <a:gd name="T49" fmla="*/ 172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15" h="252">
                      <a:moveTo>
                        <a:pt x="152" y="245"/>
                      </a:moveTo>
                      <a:cubicBezTo>
                        <a:pt x="149" y="231"/>
                        <a:pt x="149" y="220"/>
                        <a:pt x="149" y="214"/>
                      </a:cubicBezTo>
                      <a:cubicBezTo>
                        <a:pt x="124" y="251"/>
                        <a:pt x="93" y="251"/>
                        <a:pt x="79" y="251"/>
                      </a:cubicBezTo>
                      <a:cubicBezTo>
                        <a:pt x="45" y="251"/>
                        <a:pt x="31" y="242"/>
                        <a:pt x="19" y="231"/>
                      </a:cubicBezTo>
                      <a:cubicBezTo>
                        <a:pt x="5" y="217"/>
                        <a:pt x="0" y="197"/>
                        <a:pt x="0" y="180"/>
                      </a:cubicBezTo>
                      <a:cubicBezTo>
                        <a:pt x="0" y="161"/>
                        <a:pt x="5" y="127"/>
                        <a:pt x="51" y="107"/>
                      </a:cubicBezTo>
                      <a:cubicBezTo>
                        <a:pt x="79" y="93"/>
                        <a:pt x="121" y="93"/>
                        <a:pt x="144" y="93"/>
                      </a:cubicBezTo>
                      <a:cubicBezTo>
                        <a:pt x="144" y="79"/>
                        <a:pt x="144" y="70"/>
                        <a:pt x="141" y="62"/>
                      </a:cubicBezTo>
                      <a:cubicBezTo>
                        <a:pt x="135" y="45"/>
                        <a:pt x="115" y="42"/>
                        <a:pt x="110" y="42"/>
                      </a:cubicBezTo>
                      <a:cubicBezTo>
                        <a:pt x="101" y="42"/>
                        <a:pt x="90" y="45"/>
                        <a:pt x="84" y="56"/>
                      </a:cubicBezTo>
                      <a:cubicBezTo>
                        <a:pt x="79" y="65"/>
                        <a:pt x="79" y="70"/>
                        <a:pt x="79" y="76"/>
                      </a:cubicBezTo>
                      <a:lnTo>
                        <a:pt x="11" y="76"/>
                      </a:lnTo>
                      <a:cubicBezTo>
                        <a:pt x="11" y="65"/>
                        <a:pt x="14" y="39"/>
                        <a:pt x="36" y="20"/>
                      </a:cubicBezTo>
                      <a:cubicBezTo>
                        <a:pt x="59" y="5"/>
                        <a:pt x="84" y="0"/>
                        <a:pt x="107" y="0"/>
                      </a:cubicBezTo>
                      <a:cubicBezTo>
                        <a:pt x="127" y="0"/>
                        <a:pt x="166" y="3"/>
                        <a:pt x="192" y="31"/>
                      </a:cubicBezTo>
                      <a:cubicBezTo>
                        <a:pt x="209" y="51"/>
                        <a:pt x="209" y="79"/>
                        <a:pt x="209" y="87"/>
                      </a:cubicBezTo>
                      <a:lnTo>
                        <a:pt x="209" y="180"/>
                      </a:lnTo>
                      <a:cubicBezTo>
                        <a:pt x="209" y="200"/>
                        <a:pt x="209" y="220"/>
                        <a:pt x="214" y="240"/>
                      </a:cubicBezTo>
                      <a:lnTo>
                        <a:pt x="152" y="240"/>
                      </a:lnTo>
                      <a:lnTo>
                        <a:pt x="152" y="245"/>
                      </a:lnTo>
                      <a:close/>
                      <a:moveTo>
                        <a:pt x="70" y="172"/>
                      </a:moveTo>
                      <a:cubicBezTo>
                        <a:pt x="70" y="189"/>
                        <a:pt x="82" y="206"/>
                        <a:pt x="104" y="206"/>
                      </a:cubicBezTo>
                      <a:cubicBezTo>
                        <a:pt x="115" y="206"/>
                        <a:pt x="127" y="200"/>
                        <a:pt x="132" y="192"/>
                      </a:cubicBezTo>
                      <a:cubicBezTo>
                        <a:pt x="144" y="178"/>
                        <a:pt x="146" y="158"/>
                        <a:pt x="146" y="132"/>
                      </a:cubicBezTo>
                      <a:cubicBezTo>
                        <a:pt x="101" y="130"/>
                        <a:pt x="70" y="144"/>
                        <a:pt x="70" y="172"/>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2" name="Freeform 93">
                  <a:extLst>
                    <a:ext uri="{FF2B5EF4-FFF2-40B4-BE49-F238E27FC236}">
                      <a16:creationId xmlns:a16="http://schemas.microsoft.com/office/drawing/2014/main" id="{1479331E-1E56-40F5-9C46-98F2DBE5AAE3}"/>
                    </a:ext>
                  </a:extLst>
                </p:cNvPr>
                <p:cNvSpPr>
                  <a:spLocks noChangeArrowheads="1"/>
                </p:cNvSpPr>
                <p:nvPr/>
              </p:nvSpPr>
              <p:spPr bwMode="auto">
                <a:xfrm>
                  <a:off x="3186113" y="3082925"/>
                  <a:ext cx="61912" cy="111125"/>
                </a:xfrm>
                <a:custGeom>
                  <a:avLst/>
                  <a:gdLst>
                    <a:gd name="T0" fmla="*/ 170 w 171"/>
                    <a:gd name="T1" fmla="*/ 299 h 308"/>
                    <a:gd name="T2" fmla="*/ 116 w 171"/>
                    <a:gd name="T3" fmla="*/ 307 h 308"/>
                    <a:gd name="T4" fmla="*/ 45 w 171"/>
                    <a:gd name="T5" fmla="*/ 245 h 308"/>
                    <a:gd name="T6" fmla="*/ 45 w 171"/>
                    <a:gd name="T7" fmla="*/ 115 h 308"/>
                    <a:gd name="T8" fmla="*/ 0 w 171"/>
                    <a:gd name="T9" fmla="*/ 115 h 308"/>
                    <a:gd name="T10" fmla="*/ 0 w 171"/>
                    <a:gd name="T11" fmla="*/ 70 h 308"/>
                    <a:gd name="T12" fmla="*/ 45 w 171"/>
                    <a:gd name="T13" fmla="*/ 70 h 308"/>
                    <a:gd name="T14" fmla="*/ 45 w 171"/>
                    <a:gd name="T15" fmla="*/ 25 h 308"/>
                    <a:gd name="T16" fmla="*/ 113 w 171"/>
                    <a:gd name="T17" fmla="*/ 0 h 308"/>
                    <a:gd name="T18" fmla="*/ 113 w 171"/>
                    <a:gd name="T19" fmla="*/ 70 h 308"/>
                    <a:gd name="T20" fmla="*/ 170 w 171"/>
                    <a:gd name="T21" fmla="*/ 70 h 308"/>
                    <a:gd name="T22" fmla="*/ 170 w 171"/>
                    <a:gd name="T23" fmla="*/ 115 h 308"/>
                    <a:gd name="T24" fmla="*/ 113 w 171"/>
                    <a:gd name="T25" fmla="*/ 115 h 308"/>
                    <a:gd name="T26" fmla="*/ 113 w 171"/>
                    <a:gd name="T27" fmla="*/ 220 h 308"/>
                    <a:gd name="T28" fmla="*/ 144 w 171"/>
                    <a:gd name="T29" fmla="*/ 253 h 308"/>
                    <a:gd name="T30" fmla="*/ 167 w 171"/>
                    <a:gd name="T31" fmla="*/ 253 h 308"/>
                    <a:gd name="T32" fmla="*/ 167 w 171"/>
                    <a:gd name="T33" fmla="*/ 299 h 308"/>
                    <a:gd name="T34" fmla="*/ 170 w 171"/>
                    <a:gd name="T35" fmla="*/ 299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1" h="308">
                      <a:moveTo>
                        <a:pt x="170" y="299"/>
                      </a:moveTo>
                      <a:cubicBezTo>
                        <a:pt x="147" y="304"/>
                        <a:pt x="127" y="307"/>
                        <a:pt x="116" y="307"/>
                      </a:cubicBezTo>
                      <a:cubicBezTo>
                        <a:pt x="45" y="307"/>
                        <a:pt x="45" y="265"/>
                        <a:pt x="45" y="245"/>
                      </a:cubicBezTo>
                      <a:lnTo>
                        <a:pt x="45" y="115"/>
                      </a:lnTo>
                      <a:lnTo>
                        <a:pt x="0" y="115"/>
                      </a:lnTo>
                      <a:lnTo>
                        <a:pt x="0" y="70"/>
                      </a:lnTo>
                      <a:lnTo>
                        <a:pt x="45" y="70"/>
                      </a:lnTo>
                      <a:lnTo>
                        <a:pt x="45" y="25"/>
                      </a:lnTo>
                      <a:lnTo>
                        <a:pt x="113" y="0"/>
                      </a:lnTo>
                      <a:lnTo>
                        <a:pt x="113" y="70"/>
                      </a:lnTo>
                      <a:lnTo>
                        <a:pt x="170" y="70"/>
                      </a:lnTo>
                      <a:lnTo>
                        <a:pt x="170" y="115"/>
                      </a:lnTo>
                      <a:lnTo>
                        <a:pt x="113" y="115"/>
                      </a:lnTo>
                      <a:lnTo>
                        <a:pt x="113" y="220"/>
                      </a:lnTo>
                      <a:cubicBezTo>
                        <a:pt x="113" y="242"/>
                        <a:pt x="113" y="253"/>
                        <a:pt x="144" y="253"/>
                      </a:cubicBezTo>
                      <a:cubicBezTo>
                        <a:pt x="155" y="253"/>
                        <a:pt x="158" y="253"/>
                        <a:pt x="167" y="253"/>
                      </a:cubicBezTo>
                      <a:lnTo>
                        <a:pt x="167" y="299"/>
                      </a:lnTo>
                      <a:lnTo>
                        <a:pt x="170" y="29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3" name="Freeform 94">
                  <a:extLst>
                    <a:ext uri="{FF2B5EF4-FFF2-40B4-BE49-F238E27FC236}">
                      <a16:creationId xmlns:a16="http://schemas.microsoft.com/office/drawing/2014/main" id="{AB61CA01-0438-4C35-90EB-CA8E75DBABD0}"/>
                    </a:ext>
                  </a:extLst>
                </p:cNvPr>
                <p:cNvSpPr>
                  <a:spLocks noChangeArrowheads="1"/>
                </p:cNvSpPr>
                <p:nvPr/>
              </p:nvSpPr>
              <p:spPr bwMode="auto">
                <a:xfrm>
                  <a:off x="3267075" y="3103563"/>
                  <a:ext cx="77788" cy="90487"/>
                </a:xfrm>
                <a:custGeom>
                  <a:avLst/>
                  <a:gdLst>
                    <a:gd name="T0" fmla="*/ 153 w 216"/>
                    <a:gd name="T1" fmla="*/ 245 h 252"/>
                    <a:gd name="T2" fmla="*/ 150 w 216"/>
                    <a:gd name="T3" fmla="*/ 214 h 252"/>
                    <a:gd name="T4" fmla="*/ 79 w 216"/>
                    <a:gd name="T5" fmla="*/ 251 h 252"/>
                    <a:gd name="T6" fmla="*/ 20 w 216"/>
                    <a:gd name="T7" fmla="*/ 231 h 252"/>
                    <a:gd name="T8" fmla="*/ 0 w 216"/>
                    <a:gd name="T9" fmla="*/ 180 h 252"/>
                    <a:gd name="T10" fmla="*/ 51 w 216"/>
                    <a:gd name="T11" fmla="*/ 107 h 252"/>
                    <a:gd name="T12" fmla="*/ 144 w 216"/>
                    <a:gd name="T13" fmla="*/ 93 h 252"/>
                    <a:gd name="T14" fmla="*/ 141 w 216"/>
                    <a:gd name="T15" fmla="*/ 62 h 252"/>
                    <a:gd name="T16" fmla="*/ 110 w 216"/>
                    <a:gd name="T17" fmla="*/ 42 h 252"/>
                    <a:gd name="T18" fmla="*/ 85 w 216"/>
                    <a:gd name="T19" fmla="*/ 56 h 252"/>
                    <a:gd name="T20" fmla="*/ 79 w 216"/>
                    <a:gd name="T21" fmla="*/ 76 h 252"/>
                    <a:gd name="T22" fmla="*/ 11 w 216"/>
                    <a:gd name="T23" fmla="*/ 76 h 252"/>
                    <a:gd name="T24" fmla="*/ 37 w 216"/>
                    <a:gd name="T25" fmla="*/ 20 h 252"/>
                    <a:gd name="T26" fmla="*/ 107 w 216"/>
                    <a:gd name="T27" fmla="*/ 0 h 252"/>
                    <a:gd name="T28" fmla="*/ 192 w 216"/>
                    <a:gd name="T29" fmla="*/ 31 h 252"/>
                    <a:gd name="T30" fmla="*/ 209 w 216"/>
                    <a:gd name="T31" fmla="*/ 87 h 252"/>
                    <a:gd name="T32" fmla="*/ 209 w 216"/>
                    <a:gd name="T33" fmla="*/ 180 h 252"/>
                    <a:gd name="T34" fmla="*/ 215 w 216"/>
                    <a:gd name="T35" fmla="*/ 240 h 252"/>
                    <a:gd name="T36" fmla="*/ 153 w 216"/>
                    <a:gd name="T37" fmla="*/ 240 h 252"/>
                    <a:gd name="T38" fmla="*/ 153 w 216"/>
                    <a:gd name="T39" fmla="*/ 245 h 252"/>
                    <a:gd name="T40" fmla="*/ 68 w 216"/>
                    <a:gd name="T41" fmla="*/ 172 h 252"/>
                    <a:gd name="T42" fmla="*/ 102 w 216"/>
                    <a:gd name="T43" fmla="*/ 206 h 252"/>
                    <a:gd name="T44" fmla="*/ 130 w 216"/>
                    <a:gd name="T45" fmla="*/ 192 h 252"/>
                    <a:gd name="T46" fmla="*/ 144 w 216"/>
                    <a:gd name="T47" fmla="*/ 132 h 252"/>
                    <a:gd name="T48" fmla="*/ 68 w 216"/>
                    <a:gd name="T49" fmla="*/ 172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16" h="252">
                      <a:moveTo>
                        <a:pt x="153" y="245"/>
                      </a:moveTo>
                      <a:cubicBezTo>
                        <a:pt x="150" y="231"/>
                        <a:pt x="150" y="220"/>
                        <a:pt x="150" y="214"/>
                      </a:cubicBezTo>
                      <a:cubicBezTo>
                        <a:pt x="124" y="251"/>
                        <a:pt x="93" y="251"/>
                        <a:pt x="79" y="251"/>
                      </a:cubicBezTo>
                      <a:cubicBezTo>
                        <a:pt x="45" y="251"/>
                        <a:pt x="31" y="242"/>
                        <a:pt x="20" y="231"/>
                      </a:cubicBezTo>
                      <a:cubicBezTo>
                        <a:pt x="6" y="217"/>
                        <a:pt x="0" y="197"/>
                        <a:pt x="0" y="180"/>
                      </a:cubicBezTo>
                      <a:cubicBezTo>
                        <a:pt x="0" y="161"/>
                        <a:pt x="6" y="127"/>
                        <a:pt x="51" y="107"/>
                      </a:cubicBezTo>
                      <a:cubicBezTo>
                        <a:pt x="79" y="93"/>
                        <a:pt x="121" y="93"/>
                        <a:pt x="144" y="93"/>
                      </a:cubicBezTo>
                      <a:cubicBezTo>
                        <a:pt x="144" y="79"/>
                        <a:pt x="144" y="70"/>
                        <a:pt x="141" y="62"/>
                      </a:cubicBezTo>
                      <a:cubicBezTo>
                        <a:pt x="136" y="45"/>
                        <a:pt x="116" y="42"/>
                        <a:pt x="110" y="42"/>
                      </a:cubicBezTo>
                      <a:cubicBezTo>
                        <a:pt x="102" y="42"/>
                        <a:pt x="90" y="45"/>
                        <a:pt x="85" y="56"/>
                      </a:cubicBezTo>
                      <a:cubicBezTo>
                        <a:pt x="79" y="65"/>
                        <a:pt x="79" y="70"/>
                        <a:pt x="79" y="76"/>
                      </a:cubicBezTo>
                      <a:lnTo>
                        <a:pt x="11" y="76"/>
                      </a:lnTo>
                      <a:cubicBezTo>
                        <a:pt x="11" y="65"/>
                        <a:pt x="14" y="39"/>
                        <a:pt x="37" y="20"/>
                      </a:cubicBezTo>
                      <a:cubicBezTo>
                        <a:pt x="59" y="5"/>
                        <a:pt x="85" y="0"/>
                        <a:pt x="107" y="0"/>
                      </a:cubicBezTo>
                      <a:cubicBezTo>
                        <a:pt x="127" y="0"/>
                        <a:pt x="167" y="3"/>
                        <a:pt x="192" y="31"/>
                      </a:cubicBezTo>
                      <a:cubicBezTo>
                        <a:pt x="209" y="51"/>
                        <a:pt x="209" y="79"/>
                        <a:pt x="209" y="87"/>
                      </a:cubicBezTo>
                      <a:lnTo>
                        <a:pt x="209" y="180"/>
                      </a:lnTo>
                      <a:cubicBezTo>
                        <a:pt x="209" y="200"/>
                        <a:pt x="209" y="220"/>
                        <a:pt x="215" y="240"/>
                      </a:cubicBezTo>
                      <a:lnTo>
                        <a:pt x="153" y="240"/>
                      </a:lnTo>
                      <a:lnTo>
                        <a:pt x="153" y="245"/>
                      </a:lnTo>
                      <a:close/>
                      <a:moveTo>
                        <a:pt x="68" y="172"/>
                      </a:moveTo>
                      <a:cubicBezTo>
                        <a:pt x="68" y="189"/>
                        <a:pt x="79" y="206"/>
                        <a:pt x="102" y="206"/>
                      </a:cubicBezTo>
                      <a:cubicBezTo>
                        <a:pt x="113" y="206"/>
                        <a:pt x="124" y="200"/>
                        <a:pt x="130" y="192"/>
                      </a:cubicBezTo>
                      <a:cubicBezTo>
                        <a:pt x="141" y="178"/>
                        <a:pt x="144" y="158"/>
                        <a:pt x="144" y="132"/>
                      </a:cubicBezTo>
                      <a:cubicBezTo>
                        <a:pt x="99" y="130"/>
                        <a:pt x="68" y="144"/>
                        <a:pt x="68" y="172"/>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4" name="Freeform 95">
                  <a:extLst>
                    <a:ext uri="{FF2B5EF4-FFF2-40B4-BE49-F238E27FC236}">
                      <a16:creationId xmlns:a16="http://schemas.microsoft.com/office/drawing/2014/main" id="{22A22D47-ADD1-4EB2-A221-9E1FF88F1025}"/>
                    </a:ext>
                  </a:extLst>
                </p:cNvPr>
                <p:cNvSpPr>
                  <a:spLocks noChangeArrowheads="1"/>
                </p:cNvSpPr>
                <p:nvPr/>
              </p:nvSpPr>
              <p:spPr bwMode="auto">
                <a:xfrm>
                  <a:off x="3421063" y="3068638"/>
                  <a:ext cx="101600" cy="125412"/>
                </a:xfrm>
                <a:custGeom>
                  <a:avLst/>
                  <a:gdLst>
                    <a:gd name="T0" fmla="*/ 206 w 283"/>
                    <a:gd name="T1" fmla="*/ 116 h 348"/>
                    <a:gd name="T2" fmla="*/ 152 w 283"/>
                    <a:gd name="T3" fmla="*/ 56 h 348"/>
                    <a:gd name="T4" fmla="*/ 76 w 283"/>
                    <a:gd name="T5" fmla="*/ 181 h 348"/>
                    <a:gd name="T6" fmla="*/ 147 w 283"/>
                    <a:gd name="T7" fmla="*/ 296 h 348"/>
                    <a:gd name="T8" fmla="*/ 206 w 283"/>
                    <a:gd name="T9" fmla="*/ 231 h 348"/>
                    <a:gd name="T10" fmla="*/ 282 w 283"/>
                    <a:gd name="T11" fmla="*/ 231 h 348"/>
                    <a:gd name="T12" fmla="*/ 251 w 283"/>
                    <a:gd name="T13" fmla="*/ 310 h 348"/>
                    <a:gd name="T14" fmla="*/ 152 w 283"/>
                    <a:gd name="T15" fmla="*/ 347 h 348"/>
                    <a:gd name="T16" fmla="*/ 0 w 283"/>
                    <a:gd name="T17" fmla="*/ 178 h 348"/>
                    <a:gd name="T18" fmla="*/ 152 w 283"/>
                    <a:gd name="T19" fmla="*/ 0 h 348"/>
                    <a:gd name="T20" fmla="*/ 277 w 283"/>
                    <a:gd name="T21" fmla="*/ 110 h 348"/>
                    <a:gd name="T22" fmla="*/ 206 w 283"/>
                    <a:gd name="T23" fmla="*/ 110 h 348"/>
                    <a:gd name="T24" fmla="*/ 206 w 283"/>
                    <a:gd name="T25" fmla="*/ 116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83" h="348">
                      <a:moveTo>
                        <a:pt x="206" y="116"/>
                      </a:moveTo>
                      <a:cubicBezTo>
                        <a:pt x="206" y="104"/>
                        <a:pt x="200" y="56"/>
                        <a:pt x="152" y="56"/>
                      </a:cubicBezTo>
                      <a:cubicBezTo>
                        <a:pt x="99" y="56"/>
                        <a:pt x="76" y="113"/>
                        <a:pt x="76" y="181"/>
                      </a:cubicBezTo>
                      <a:cubicBezTo>
                        <a:pt x="76" y="200"/>
                        <a:pt x="76" y="296"/>
                        <a:pt x="147" y="296"/>
                      </a:cubicBezTo>
                      <a:cubicBezTo>
                        <a:pt x="178" y="296"/>
                        <a:pt x="206" y="277"/>
                        <a:pt x="206" y="231"/>
                      </a:cubicBezTo>
                      <a:lnTo>
                        <a:pt x="282" y="231"/>
                      </a:lnTo>
                      <a:cubicBezTo>
                        <a:pt x="282" y="251"/>
                        <a:pt x="279" y="282"/>
                        <a:pt x="251" y="310"/>
                      </a:cubicBezTo>
                      <a:cubicBezTo>
                        <a:pt x="220" y="341"/>
                        <a:pt x="184" y="347"/>
                        <a:pt x="152" y="347"/>
                      </a:cubicBezTo>
                      <a:cubicBezTo>
                        <a:pt x="37" y="347"/>
                        <a:pt x="0" y="262"/>
                        <a:pt x="0" y="178"/>
                      </a:cubicBezTo>
                      <a:cubicBezTo>
                        <a:pt x="0" y="71"/>
                        <a:pt x="59" y="0"/>
                        <a:pt x="152" y="0"/>
                      </a:cubicBezTo>
                      <a:cubicBezTo>
                        <a:pt x="226" y="0"/>
                        <a:pt x="277" y="45"/>
                        <a:pt x="277" y="110"/>
                      </a:cubicBezTo>
                      <a:lnTo>
                        <a:pt x="206" y="110"/>
                      </a:lnTo>
                      <a:lnTo>
                        <a:pt x="206" y="116"/>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5" name="Freeform 96">
                  <a:extLst>
                    <a:ext uri="{FF2B5EF4-FFF2-40B4-BE49-F238E27FC236}">
                      <a16:creationId xmlns:a16="http://schemas.microsoft.com/office/drawing/2014/main" id="{57D3942E-3D14-4CCE-9E95-1C47E453C3F9}"/>
                    </a:ext>
                  </a:extLst>
                </p:cNvPr>
                <p:cNvSpPr>
                  <a:spLocks noChangeArrowheads="1"/>
                </p:cNvSpPr>
                <p:nvPr/>
              </p:nvSpPr>
              <p:spPr bwMode="auto">
                <a:xfrm>
                  <a:off x="3541713" y="3105150"/>
                  <a:ext cx="80962" cy="88900"/>
                </a:xfrm>
                <a:custGeom>
                  <a:avLst/>
                  <a:gdLst>
                    <a:gd name="T0" fmla="*/ 116 w 227"/>
                    <a:gd name="T1" fmla="*/ 203 h 249"/>
                    <a:gd name="T2" fmla="*/ 155 w 227"/>
                    <a:gd name="T3" fmla="*/ 169 h 249"/>
                    <a:gd name="T4" fmla="*/ 217 w 227"/>
                    <a:gd name="T5" fmla="*/ 169 h 249"/>
                    <a:gd name="T6" fmla="*/ 195 w 227"/>
                    <a:gd name="T7" fmla="*/ 220 h 249"/>
                    <a:gd name="T8" fmla="*/ 113 w 227"/>
                    <a:gd name="T9" fmla="*/ 248 h 249"/>
                    <a:gd name="T10" fmla="*/ 31 w 227"/>
                    <a:gd name="T11" fmla="*/ 220 h 249"/>
                    <a:gd name="T12" fmla="*/ 0 w 227"/>
                    <a:gd name="T13" fmla="*/ 129 h 249"/>
                    <a:gd name="T14" fmla="*/ 48 w 227"/>
                    <a:gd name="T15" fmla="*/ 19 h 249"/>
                    <a:gd name="T16" fmla="*/ 113 w 227"/>
                    <a:gd name="T17" fmla="*/ 0 h 249"/>
                    <a:gd name="T18" fmla="*/ 209 w 227"/>
                    <a:gd name="T19" fmla="*/ 56 h 249"/>
                    <a:gd name="T20" fmla="*/ 223 w 227"/>
                    <a:gd name="T21" fmla="*/ 141 h 249"/>
                    <a:gd name="T22" fmla="*/ 68 w 227"/>
                    <a:gd name="T23" fmla="*/ 141 h 249"/>
                    <a:gd name="T24" fmla="*/ 116 w 227"/>
                    <a:gd name="T25" fmla="*/ 203 h 249"/>
                    <a:gd name="T26" fmla="*/ 155 w 227"/>
                    <a:gd name="T27" fmla="*/ 98 h 249"/>
                    <a:gd name="T28" fmla="*/ 116 w 227"/>
                    <a:gd name="T29" fmla="*/ 45 h 249"/>
                    <a:gd name="T30" fmla="*/ 71 w 227"/>
                    <a:gd name="T31" fmla="*/ 98 h 249"/>
                    <a:gd name="T32" fmla="*/ 155 w 227"/>
                    <a:gd name="T33" fmla="*/ 98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7" h="249">
                      <a:moveTo>
                        <a:pt x="116" y="203"/>
                      </a:moveTo>
                      <a:cubicBezTo>
                        <a:pt x="133" y="203"/>
                        <a:pt x="150" y="197"/>
                        <a:pt x="155" y="169"/>
                      </a:cubicBezTo>
                      <a:lnTo>
                        <a:pt x="217" y="169"/>
                      </a:lnTo>
                      <a:cubicBezTo>
                        <a:pt x="217" y="180"/>
                        <a:pt x="215" y="200"/>
                        <a:pt x="195" y="220"/>
                      </a:cubicBezTo>
                      <a:cubicBezTo>
                        <a:pt x="178" y="237"/>
                        <a:pt x="147" y="248"/>
                        <a:pt x="113" y="248"/>
                      </a:cubicBezTo>
                      <a:cubicBezTo>
                        <a:pt x="93" y="248"/>
                        <a:pt x="54" y="245"/>
                        <a:pt x="31" y="220"/>
                      </a:cubicBezTo>
                      <a:cubicBezTo>
                        <a:pt x="9" y="197"/>
                        <a:pt x="0" y="166"/>
                        <a:pt x="0" y="129"/>
                      </a:cubicBezTo>
                      <a:cubicBezTo>
                        <a:pt x="0" y="93"/>
                        <a:pt x="9" y="45"/>
                        <a:pt x="48" y="19"/>
                      </a:cubicBezTo>
                      <a:cubicBezTo>
                        <a:pt x="65" y="8"/>
                        <a:pt x="88" y="0"/>
                        <a:pt x="113" y="0"/>
                      </a:cubicBezTo>
                      <a:cubicBezTo>
                        <a:pt x="147" y="0"/>
                        <a:pt x="186" y="14"/>
                        <a:pt x="209" y="56"/>
                      </a:cubicBezTo>
                      <a:cubicBezTo>
                        <a:pt x="226" y="87"/>
                        <a:pt x="223" y="124"/>
                        <a:pt x="223" y="141"/>
                      </a:cubicBezTo>
                      <a:lnTo>
                        <a:pt x="68" y="141"/>
                      </a:lnTo>
                      <a:cubicBezTo>
                        <a:pt x="68" y="155"/>
                        <a:pt x="68" y="203"/>
                        <a:pt x="116" y="203"/>
                      </a:cubicBezTo>
                      <a:close/>
                      <a:moveTo>
                        <a:pt x="155" y="98"/>
                      </a:moveTo>
                      <a:cubicBezTo>
                        <a:pt x="155" y="87"/>
                        <a:pt x="155" y="45"/>
                        <a:pt x="116" y="45"/>
                      </a:cubicBezTo>
                      <a:cubicBezTo>
                        <a:pt x="85" y="45"/>
                        <a:pt x="73" y="70"/>
                        <a:pt x="71" y="98"/>
                      </a:cubicBezTo>
                      <a:lnTo>
                        <a:pt x="155" y="98"/>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6" name="Freeform 97">
                  <a:extLst>
                    <a:ext uri="{FF2B5EF4-FFF2-40B4-BE49-F238E27FC236}">
                      <a16:creationId xmlns:a16="http://schemas.microsoft.com/office/drawing/2014/main" id="{8E2BE9BE-CF79-49C7-8D24-7A04755CAD35}"/>
                    </a:ext>
                  </a:extLst>
                </p:cNvPr>
                <p:cNvSpPr>
                  <a:spLocks noChangeArrowheads="1"/>
                </p:cNvSpPr>
                <p:nvPr/>
              </p:nvSpPr>
              <p:spPr bwMode="auto">
                <a:xfrm>
                  <a:off x="3646488" y="3106738"/>
                  <a:ext cx="80962" cy="87312"/>
                </a:xfrm>
                <a:custGeom>
                  <a:avLst/>
                  <a:gdLst>
                    <a:gd name="T0" fmla="*/ 2 w 224"/>
                    <a:gd name="T1" fmla="*/ 46 h 244"/>
                    <a:gd name="T2" fmla="*/ 2 w 224"/>
                    <a:gd name="T3" fmla="*/ 3 h 244"/>
                    <a:gd name="T4" fmla="*/ 67 w 224"/>
                    <a:gd name="T5" fmla="*/ 3 h 244"/>
                    <a:gd name="T6" fmla="*/ 70 w 224"/>
                    <a:gd name="T7" fmla="*/ 40 h 244"/>
                    <a:gd name="T8" fmla="*/ 146 w 224"/>
                    <a:gd name="T9" fmla="*/ 0 h 244"/>
                    <a:gd name="T10" fmla="*/ 217 w 224"/>
                    <a:gd name="T11" fmla="*/ 46 h 244"/>
                    <a:gd name="T12" fmla="*/ 223 w 224"/>
                    <a:gd name="T13" fmla="*/ 116 h 244"/>
                    <a:gd name="T14" fmla="*/ 223 w 224"/>
                    <a:gd name="T15" fmla="*/ 243 h 244"/>
                    <a:gd name="T16" fmla="*/ 152 w 224"/>
                    <a:gd name="T17" fmla="*/ 243 h 244"/>
                    <a:gd name="T18" fmla="*/ 152 w 224"/>
                    <a:gd name="T19" fmla="*/ 96 h 244"/>
                    <a:gd name="T20" fmla="*/ 149 w 224"/>
                    <a:gd name="T21" fmla="*/ 71 h 244"/>
                    <a:gd name="T22" fmla="*/ 115 w 224"/>
                    <a:gd name="T23" fmla="*/ 51 h 244"/>
                    <a:gd name="T24" fmla="*/ 79 w 224"/>
                    <a:gd name="T25" fmla="*/ 68 h 244"/>
                    <a:gd name="T26" fmla="*/ 70 w 224"/>
                    <a:gd name="T27" fmla="*/ 105 h 244"/>
                    <a:gd name="T28" fmla="*/ 70 w 224"/>
                    <a:gd name="T29" fmla="*/ 243 h 244"/>
                    <a:gd name="T30" fmla="*/ 0 w 224"/>
                    <a:gd name="T31" fmla="*/ 243 h 244"/>
                    <a:gd name="T32" fmla="*/ 0 w 224"/>
                    <a:gd name="T33" fmla="*/ 46 h 244"/>
                    <a:gd name="T34" fmla="*/ 2 w 224"/>
                    <a:gd name="T35" fmla="*/ 46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24" h="244">
                      <a:moveTo>
                        <a:pt x="2" y="46"/>
                      </a:moveTo>
                      <a:cubicBezTo>
                        <a:pt x="2" y="46"/>
                        <a:pt x="2" y="20"/>
                        <a:pt x="2" y="3"/>
                      </a:cubicBezTo>
                      <a:lnTo>
                        <a:pt x="67" y="3"/>
                      </a:lnTo>
                      <a:lnTo>
                        <a:pt x="70" y="40"/>
                      </a:lnTo>
                      <a:cubicBezTo>
                        <a:pt x="76" y="29"/>
                        <a:pt x="96" y="0"/>
                        <a:pt x="146" y="0"/>
                      </a:cubicBezTo>
                      <a:cubicBezTo>
                        <a:pt x="191" y="0"/>
                        <a:pt x="211" y="29"/>
                        <a:pt x="217" y="46"/>
                      </a:cubicBezTo>
                      <a:cubicBezTo>
                        <a:pt x="223" y="60"/>
                        <a:pt x="223" y="71"/>
                        <a:pt x="223" y="116"/>
                      </a:cubicBezTo>
                      <a:lnTo>
                        <a:pt x="223" y="243"/>
                      </a:lnTo>
                      <a:lnTo>
                        <a:pt x="152" y="243"/>
                      </a:lnTo>
                      <a:lnTo>
                        <a:pt x="152" y="96"/>
                      </a:lnTo>
                      <a:cubicBezTo>
                        <a:pt x="152" y="88"/>
                        <a:pt x="152" y="79"/>
                        <a:pt x="149" y="71"/>
                      </a:cubicBezTo>
                      <a:cubicBezTo>
                        <a:pt x="144" y="60"/>
                        <a:pt x="132" y="51"/>
                        <a:pt x="115" y="51"/>
                      </a:cubicBezTo>
                      <a:cubicBezTo>
                        <a:pt x="101" y="51"/>
                        <a:pt x="87" y="57"/>
                        <a:pt x="79" y="68"/>
                      </a:cubicBezTo>
                      <a:cubicBezTo>
                        <a:pt x="76" y="74"/>
                        <a:pt x="70" y="85"/>
                        <a:pt x="70" y="105"/>
                      </a:cubicBezTo>
                      <a:lnTo>
                        <a:pt x="70" y="243"/>
                      </a:lnTo>
                      <a:lnTo>
                        <a:pt x="0" y="243"/>
                      </a:lnTo>
                      <a:lnTo>
                        <a:pt x="0" y="46"/>
                      </a:lnTo>
                      <a:lnTo>
                        <a:pt x="2" y="46"/>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7" name="Freeform 98">
                  <a:extLst>
                    <a:ext uri="{FF2B5EF4-FFF2-40B4-BE49-F238E27FC236}">
                      <a16:creationId xmlns:a16="http://schemas.microsoft.com/office/drawing/2014/main" id="{BD93E705-1805-439A-9D4A-4E36C34D667F}"/>
                    </a:ext>
                  </a:extLst>
                </p:cNvPr>
                <p:cNvSpPr>
                  <a:spLocks noChangeArrowheads="1"/>
                </p:cNvSpPr>
                <p:nvPr/>
              </p:nvSpPr>
              <p:spPr bwMode="auto">
                <a:xfrm>
                  <a:off x="3744913" y="3082925"/>
                  <a:ext cx="61912" cy="111125"/>
                </a:xfrm>
                <a:custGeom>
                  <a:avLst/>
                  <a:gdLst>
                    <a:gd name="T0" fmla="*/ 170 w 171"/>
                    <a:gd name="T1" fmla="*/ 299 h 308"/>
                    <a:gd name="T2" fmla="*/ 116 w 171"/>
                    <a:gd name="T3" fmla="*/ 307 h 308"/>
                    <a:gd name="T4" fmla="*/ 45 w 171"/>
                    <a:gd name="T5" fmla="*/ 245 h 308"/>
                    <a:gd name="T6" fmla="*/ 45 w 171"/>
                    <a:gd name="T7" fmla="*/ 115 h 308"/>
                    <a:gd name="T8" fmla="*/ 0 w 171"/>
                    <a:gd name="T9" fmla="*/ 115 h 308"/>
                    <a:gd name="T10" fmla="*/ 0 w 171"/>
                    <a:gd name="T11" fmla="*/ 70 h 308"/>
                    <a:gd name="T12" fmla="*/ 45 w 171"/>
                    <a:gd name="T13" fmla="*/ 70 h 308"/>
                    <a:gd name="T14" fmla="*/ 45 w 171"/>
                    <a:gd name="T15" fmla="*/ 25 h 308"/>
                    <a:gd name="T16" fmla="*/ 113 w 171"/>
                    <a:gd name="T17" fmla="*/ 0 h 308"/>
                    <a:gd name="T18" fmla="*/ 113 w 171"/>
                    <a:gd name="T19" fmla="*/ 70 h 308"/>
                    <a:gd name="T20" fmla="*/ 170 w 171"/>
                    <a:gd name="T21" fmla="*/ 70 h 308"/>
                    <a:gd name="T22" fmla="*/ 170 w 171"/>
                    <a:gd name="T23" fmla="*/ 115 h 308"/>
                    <a:gd name="T24" fmla="*/ 113 w 171"/>
                    <a:gd name="T25" fmla="*/ 115 h 308"/>
                    <a:gd name="T26" fmla="*/ 113 w 171"/>
                    <a:gd name="T27" fmla="*/ 220 h 308"/>
                    <a:gd name="T28" fmla="*/ 144 w 171"/>
                    <a:gd name="T29" fmla="*/ 253 h 308"/>
                    <a:gd name="T30" fmla="*/ 167 w 171"/>
                    <a:gd name="T31" fmla="*/ 253 h 308"/>
                    <a:gd name="T32" fmla="*/ 167 w 171"/>
                    <a:gd name="T33" fmla="*/ 299 h 308"/>
                    <a:gd name="T34" fmla="*/ 170 w 171"/>
                    <a:gd name="T35" fmla="*/ 299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1" h="308">
                      <a:moveTo>
                        <a:pt x="170" y="299"/>
                      </a:moveTo>
                      <a:cubicBezTo>
                        <a:pt x="147" y="304"/>
                        <a:pt x="127" y="307"/>
                        <a:pt x="116" y="307"/>
                      </a:cubicBezTo>
                      <a:cubicBezTo>
                        <a:pt x="45" y="307"/>
                        <a:pt x="45" y="265"/>
                        <a:pt x="45" y="245"/>
                      </a:cubicBezTo>
                      <a:lnTo>
                        <a:pt x="45" y="115"/>
                      </a:lnTo>
                      <a:lnTo>
                        <a:pt x="0" y="115"/>
                      </a:lnTo>
                      <a:lnTo>
                        <a:pt x="0" y="70"/>
                      </a:lnTo>
                      <a:lnTo>
                        <a:pt x="45" y="70"/>
                      </a:lnTo>
                      <a:lnTo>
                        <a:pt x="45" y="25"/>
                      </a:lnTo>
                      <a:lnTo>
                        <a:pt x="113" y="0"/>
                      </a:lnTo>
                      <a:lnTo>
                        <a:pt x="113" y="70"/>
                      </a:lnTo>
                      <a:lnTo>
                        <a:pt x="170" y="70"/>
                      </a:lnTo>
                      <a:lnTo>
                        <a:pt x="170" y="115"/>
                      </a:lnTo>
                      <a:lnTo>
                        <a:pt x="113" y="115"/>
                      </a:lnTo>
                      <a:lnTo>
                        <a:pt x="113" y="220"/>
                      </a:lnTo>
                      <a:cubicBezTo>
                        <a:pt x="113" y="242"/>
                        <a:pt x="113" y="253"/>
                        <a:pt x="144" y="253"/>
                      </a:cubicBezTo>
                      <a:cubicBezTo>
                        <a:pt x="156" y="253"/>
                        <a:pt x="158" y="253"/>
                        <a:pt x="167" y="253"/>
                      </a:cubicBezTo>
                      <a:lnTo>
                        <a:pt x="167" y="299"/>
                      </a:lnTo>
                      <a:lnTo>
                        <a:pt x="170" y="29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8" name="Freeform 99">
                  <a:extLst>
                    <a:ext uri="{FF2B5EF4-FFF2-40B4-BE49-F238E27FC236}">
                      <a16:creationId xmlns:a16="http://schemas.microsoft.com/office/drawing/2014/main" id="{55E976EB-48D5-41F2-94AD-885830471B78}"/>
                    </a:ext>
                  </a:extLst>
                </p:cNvPr>
                <p:cNvSpPr>
                  <a:spLocks noChangeArrowheads="1"/>
                </p:cNvSpPr>
                <p:nvPr/>
              </p:nvSpPr>
              <p:spPr bwMode="auto">
                <a:xfrm>
                  <a:off x="3825875" y="3105150"/>
                  <a:ext cx="80963" cy="88900"/>
                </a:xfrm>
                <a:custGeom>
                  <a:avLst/>
                  <a:gdLst>
                    <a:gd name="T0" fmla="*/ 116 w 227"/>
                    <a:gd name="T1" fmla="*/ 203 h 249"/>
                    <a:gd name="T2" fmla="*/ 155 w 227"/>
                    <a:gd name="T3" fmla="*/ 169 h 249"/>
                    <a:gd name="T4" fmla="*/ 218 w 227"/>
                    <a:gd name="T5" fmla="*/ 169 h 249"/>
                    <a:gd name="T6" fmla="*/ 195 w 227"/>
                    <a:gd name="T7" fmla="*/ 220 h 249"/>
                    <a:gd name="T8" fmla="*/ 113 w 227"/>
                    <a:gd name="T9" fmla="*/ 248 h 249"/>
                    <a:gd name="T10" fmla="*/ 31 w 227"/>
                    <a:gd name="T11" fmla="*/ 220 h 249"/>
                    <a:gd name="T12" fmla="*/ 0 w 227"/>
                    <a:gd name="T13" fmla="*/ 129 h 249"/>
                    <a:gd name="T14" fmla="*/ 48 w 227"/>
                    <a:gd name="T15" fmla="*/ 19 h 249"/>
                    <a:gd name="T16" fmla="*/ 113 w 227"/>
                    <a:gd name="T17" fmla="*/ 0 h 249"/>
                    <a:gd name="T18" fmla="*/ 209 w 227"/>
                    <a:gd name="T19" fmla="*/ 56 h 249"/>
                    <a:gd name="T20" fmla="*/ 223 w 227"/>
                    <a:gd name="T21" fmla="*/ 141 h 249"/>
                    <a:gd name="T22" fmla="*/ 68 w 227"/>
                    <a:gd name="T23" fmla="*/ 141 h 249"/>
                    <a:gd name="T24" fmla="*/ 116 w 227"/>
                    <a:gd name="T25" fmla="*/ 203 h 249"/>
                    <a:gd name="T26" fmla="*/ 155 w 227"/>
                    <a:gd name="T27" fmla="*/ 98 h 249"/>
                    <a:gd name="T28" fmla="*/ 116 w 227"/>
                    <a:gd name="T29" fmla="*/ 45 h 249"/>
                    <a:gd name="T30" fmla="*/ 71 w 227"/>
                    <a:gd name="T31" fmla="*/ 98 h 249"/>
                    <a:gd name="T32" fmla="*/ 155 w 227"/>
                    <a:gd name="T33" fmla="*/ 98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7" h="249">
                      <a:moveTo>
                        <a:pt x="116" y="203"/>
                      </a:moveTo>
                      <a:cubicBezTo>
                        <a:pt x="133" y="203"/>
                        <a:pt x="150" y="197"/>
                        <a:pt x="155" y="169"/>
                      </a:cubicBezTo>
                      <a:lnTo>
                        <a:pt x="218" y="169"/>
                      </a:lnTo>
                      <a:cubicBezTo>
                        <a:pt x="218" y="180"/>
                        <a:pt x="215" y="200"/>
                        <a:pt x="195" y="220"/>
                      </a:cubicBezTo>
                      <a:cubicBezTo>
                        <a:pt x="178" y="237"/>
                        <a:pt x="147" y="248"/>
                        <a:pt x="113" y="248"/>
                      </a:cubicBezTo>
                      <a:cubicBezTo>
                        <a:pt x="93" y="248"/>
                        <a:pt x="54" y="245"/>
                        <a:pt x="31" y="220"/>
                      </a:cubicBezTo>
                      <a:cubicBezTo>
                        <a:pt x="9" y="197"/>
                        <a:pt x="0" y="166"/>
                        <a:pt x="0" y="129"/>
                      </a:cubicBezTo>
                      <a:cubicBezTo>
                        <a:pt x="0" y="93"/>
                        <a:pt x="9" y="45"/>
                        <a:pt x="48" y="19"/>
                      </a:cubicBezTo>
                      <a:cubicBezTo>
                        <a:pt x="65" y="8"/>
                        <a:pt x="88" y="0"/>
                        <a:pt x="113" y="0"/>
                      </a:cubicBezTo>
                      <a:cubicBezTo>
                        <a:pt x="147" y="0"/>
                        <a:pt x="187" y="14"/>
                        <a:pt x="209" y="56"/>
                      </a:cubicBezTo>
                      <a:cubicBezTo>
                        <a:pt x="226" y="87"/>
                        <a:pt x="223" y="124"/>
                        <a:pt x="223" y="141"/>
                      </a:cubicBezTo>
                      <a:lnTo>
                        <a:pt x="68" y="141"/>
                      </a:lnTo>
                      <a:cubicBezTo>
                        <a:pt x="68" y="155"/>
                        <a:pt x="68" y="203"/>
                        <a:pt x="116" y="203"/>
                      </a:cubicBezTo>
                      <a:close/>
                      <a:moveTo>
                        <a:pt x="155" y="98"/>
                      </a:moveTo>
                      <a:cubicBezTo>
                        <a:pt x="155" y="87"/>
                        <a:pt x="155" y="45"/>
                        <a:pt x="116" y="45"/>
                      </a:cubicBezTo>
                      <a:cubicBezTo>
                        <a:pt x="85" y="45"/>
                        <a:pt x="74" y="70"/>
                        <a:pt x="71" y="98"/>
                      </a:cubicBezTo>
                      <a:lnTo>
                        <a:pt x="155" y="98"/>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9" name="Freeform 100">
                  <a:extLst>
                    <a:ext uri="{FF2B5EF4-FFF2-40B4-BE49-F238E27FC236}">
                      <a16:creationId xmlns:a16="http://schemas.microsoft.com/office/drawing/2014/main" id="{5EF56775-AB4F-4F80-8EAA-80393EE0F9C0}"/>
                    </a:ext>
                  </a:extLst>
                </p:cNvPr>
                <p:cNvSpPr>
                  <a:spLocks noChangeArrowheads="1"/>
                </p:cNvSpPr>
                <p:nvPr/>
              </p:nvSpPr>
              <p:spPr bwMode="auto">
                <a:xfrm>
                  <a:off x="3930650" y="3106738"/>
                  <a:ext cx="52388" cy="87312"/>
                </a:xfrm>
                <a:custGeom>
                  <a:avLst/>
                  <a:gdLst>
                    <a:gd name="T0" fmla="*/ 3 w 145"/>
                    <a:gd name="T1" fmla="*/ 62 h 241"/>
                    <a:gd name="T2" fmla="*/ 0 w 145"/>
                    <a:gd name="T3" fmla="*/ 3 h 241"/>
                    <a:gd name="T4" fmla="*/ 65 w 145"/>
                    <a:gd name="T5" fmla="*/ 3 h 241"/>
                    <a:gd name="T6" fmla="*/ 65 w 145"/>
                    <a:gd name="T7" fmla="*/ 48 h 241"/>
                    <a:gd name="T8" fmla="*/ 144 w 145"/>
                    <a:gd name="T9" fmla="*/ 3 h 241"/>
                    <a:gd name="T10" fmla="*/ 144 w 145"/>
                    <a:gd name="T11" fmla="*/ 65 h 241"/>
                    <a:gd name="T12" fmla="*/ 70 w 145"/>
                    <a:gd name="T13" fmla="*/ 125 h 241"/>
                    <a:gd name="T14" fmla="*/ 70 w 145"/>
                    <a:gd name="T15" fmla="*/ 240 h 241"/>
                    <a:gd name="T16" fmla="*/ 3 w 145"/>
                    <a:gd name="T17" fmla="*/ 240 h 241"/>
                    <a:gd name="T18" fmla="*/ 3 w 145"/>
                    <a:gd name="T19" fmla="*/ 62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5" h="241">
                      <a:moveTo>
                        <a:pt x="3" y="62"/>
                      </a:moveTo>
                      <a:cubicBezTo>
                        <a:pt x="3" y="51"/>
                        <a:pt x="0" y="17"/>
                        <a:pt x="0" y="3"/>
                      </a:cubicBezTo>
                      <a:lnTo>
                        <a:pt x="65" y="3"/>
                      </a:lnTo>
                      <a:lnTo>
                        <a:pt x="65" y="48"/>
                      </a:lnTo>
                      <a:cubicBezTo>
                        <a:pt x="73" y="29"/>
                        <a:pt x="90" y="0"/>
                        <a:pt x="144" y="3"/>
                      </a:cubicBezTo>
                      <a:lnTo>
                        <a:pt x="144" y="65"/>
                      </a:lnTo>
                      <a:cubicBezTo>
                        <a:pt x="73" y="60"/>
                        <a:pt x="70" y="94"/>
                        <a:pt x="70" y="125"/>
                      </a:cubicBezTo>
                      <a:lnTo>
                        <a:pt x="70" y="240"/>
                      </a:lnTo>
                      <a:lnTo>
                        <a:pt x="3" y="240"/>
                      </a:lnTo>
                      <a:lnTo>
                        <a:pt x="3" y="62"/>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grpSp>
        <p:grpSp>
          <p:nvGrpSpPr>
            <p:cNvPr id="74" name="Group 73">
              <a:extLst>
                <a:ext uri="{FF2B5EF4-FFF2-40B4-BE49-F238E27FC236}">
                  <a16:creationId xmlns:a16="http://schemas.microsoft.com/office/drawing/2014/main" id="{7755F2CC-AF64-4592-BEEF-0D20F62FA223}"/>
                </a:ext>
              </a:extLst>
            </p:cNvPr>
            <p:cNvGrpSpPr/>
            <p:nvPr/>
          </p:nvGrpSpPr>
          <p:grpSpPr>
            <a:xfrm>
              <a:off x="4186644" y="4191353"/>
              <a:ext cx="553480" cy="451191"/>
              <a:chOff x="6096000" y="3684588"/>
              <a:chExt cx="627063" cy="511175"/>
            </a:xfrm>
            <a:solidFill>
              <a:schemeClr val="tx1"/>
            </a:solidFill>
          </p:grpSpPr>
          <p:sp>
            <p:nvSpPr>
              <p:cNvPr id="76" name="Freeform 20">
                <a:extLst>
                  <a:ext uri="{FF2B5EF4-FFF2-40B4-BE49-F238E27FC236}">
                    <a16:creationId xmlns:a16="http://schemas.microsoft.com/office/drawing/2014/main" id="{9F8A61BE-E746-4E5C-BEFA-37C071832E90}"/>
                  </a:ext>
                </a:extLst>
              </p:cNvPr>
              <p:cNvSpPr>
                <a:spLocks noChangeArrowheads="1"/>
              </p:cNvSpPr>
              <p:nvPr/>
            </p:nvSpPr>
            <p:spPr bwMode="auto">
              <a:xfrm>
                <a:off x="6584950" y="3997325"/>
                <a:ext cx="138113" cy="66675"/>
              </a:xfrm>
              <a:custGeom>
                <a:avLst/>
                <a:gdLst>
                  <a:gd name="T0" fmla="*/ 383 w 384"/>
                  <a:gd name="T1" fmla="*/ 0 h 184"/>
                  <a:gd name="T2" fmla="*/ 0 w 384"/>
                  <a:gd name="T3" fmla="*/ 0 h 184"/>
                  <a:gd name="T4" fmla="*/ 0 w 384"/>
                  <a:gd name="T5" fmla="*/ 183 h 184"/>
                  <a:gd name="T6" fmla="*/ 383 w 384"/>
                  <a:gd name="T7" fmla="*/ 183 h 184"/>
                  <a:gd name="T8" fmla="*/ 383 w 384"/>
                  <a:gd name="T9" fmla="*/ 0 h 184"/>
                  <a:gd name="T10" fmla="*/ 333 w 384"/>
                  <a:gd name="T11" fmla="*/ 87 h 184"/>
                  <a:gd name="T12" fmla="*/ 304 w 384"/>
                  <a:gd name="T13" fmla="*/ 116 h 184"/>
                  <a:gd name="T14" fmla="*/ 275 w 384"/>
                  <a:gd name="T15" fmla="*/ 87 h 184"/>
                  <a:gd name="T16" fmla="*/ 304 w 384"/>
                  <a:gd name="T17" fmla="*/ 58 h 184"/>
                  <a:gd name="T18" fmla="*/ 333 w 384"/>
                  <a:gd name="T19" fmla="*/ 87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4" h="184">
                    <a:moveTo>
                      <a:pt x="383" y="0"/>
                    </a:moveTo>
                    <a:lnTo>
                      <a:pt x="0" y="0"/>
                    </a:lnTo>
                    <a:lnTo>
                      <a:pt x="0" y="183"/>
                    </a:lnTo>
                    <a:lnTo>
                      <a:pt x="383" y="183"/>
                    </a:lnTo>
                    <a:lnTo>
                      <a:pt x="383" y="0"/>
                    </a:lnTo>
                    <a:close/>
                    <a:moveTo>
                      <a:pt x="333" y="87"/>
                    </a:moveTo>
                    <a:cubicBezTo>
                      <a:pt x="333" y="104"/>
                      <a:pt x="321" y="116"/>
                      <a:pt x="304" y="116"/>
                    </a:cubicBezTo>
                    <a:cubicBezTo>
                      <a:pt x="287" y="116"/>
                      <a:pt x="275" y="104"/>
                      <a:pt x="275" y="87"/>
                    </a:cubicBezTo>
                    <a:cubicBezTo>
                      <a:pt x="275" y="71"/>
                      <a:pt x="287" y="58"/>
                      <a:pt x="304" y="58"/>
                    </a:cubicBezTo>
                    <a:cubicBezTo>
                      <a:pt x="321" y="58"/>
                      <a:pt x="333" y="71"/>
                      <a:pt x="333" y="87"/>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7" name="Freeform 21">
                <a:extLst>
                  <a:ext uri="{FF2B5EF4-FFF2-40B4-BE49-F238E27FC236}">
                    <a16:creationId xmlns:a16="http://schemas.microsoft.com/office/drawing/2014/main" id="{A8A91528-4289-4BC5-8477-83FE5D805170}"/>
                  </a:ext>
                </a:extLst>
              </p:cNvPr>
              <p:cNvSpPr>
                <a:spLocks noChangeArrowheads="1"/>
              </p:cNvSpPr>
              <p:nvPr/>
            </p:nvSpPr>
            <p:spPr bwMode="auto">
              <a:xfrm>
                <a:off x="6584950" y="4081463"/>
                <a:ext cx="138113" cy="66675"/>
              </a:xfrm>
              <a:custGeom>
                <a:avLst/>
                <a:gdLst>
                  <a:gd name="T0" fmla="*/ 354 w 384"/>
                  <a:gd name="T1" fmla="*/ 183 h 184"/>
                  <a:gd name="T2" fmla="*/ 383 w 384"/>
                  <a:gd name="T3" fmla="*/ 154 h 184"/>
                  <a:gd name="T4" fmla="*/ 383 w 384"/>
                  <a:gd name="T5" fmla="*/ 0 h 184"/>
                  <a:gd name="T6" fmla="*/ 0 w 384"/>
                  <a:gd name="T7" fmla="*/ 0 h 184"/>
                  <a:gd name="T8" fmla="*/ 0 w 384"/>
                  <a:gd name="T9" fmla="*/ 183 h 184"/>
                  <a:gd name="T10" fmla="*/ 354 w 384"/>
                  <a:gd name="T11" fmla="*/ 183 h 184"/>
                  <a:gd name="T12" fmla="*/ 333 w 384"/>
                  <a:gd name="T13" fmla="*/ 87 h 184"/>
                  <a:gd name="T14" fmla="*/ 304 w 384"/>
                  <a:gd name="T15" fmla="*/ 116 h 184"/>
                  <a:gd name="T16" fmla="*/ 275 w 384"/>
                  <a:gd name="T17" fmla="*/ 87 h 184"/>
                  <a:gd name="T18" fmla="*/ 304 w 384"/>
                  <a:gd name="T19" fmla="*/ 58 h 184"/>
                  <a:gd name="T20" fmla="*/ 333 w 384"/>
                  <a:gd name="T21" fmla="*/ 87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84" h="184">
                    <a:moveTo>
                      <a:pt x="354" y="183"/>
                    </a:moveTo>
                    <a:cubicBezTo>
                      <a:pt x="370" y="183"/>
                      <a:pt x="383" y="170"/>
                      <a:pt x="383" y="154"/>
                    </a:cubicBezTo>
                    <a:lnTo>
                      <a:pt x="383" y="0"/>
                    </a:lnTo>
                    <a:lnTo>
                      <a:pt x="0" y="0"/>
                    </a:lnTo>
                    <a:lnTo>
                      <a:pt x="0" y="183"/>
                    </a:lnTo>
                    <a:lnTo>
                      <a:pt x="354" y="183"/>
                    </a:lnTo>
                    <a:close/>
                    <a:moveTo>
                      <a:pt x="333" y="87"/>
                    </a:moveTo>
                    <a:cubicBezTo>
                      <a:pt x="333" y="104"/>
                      <a:pt x="321" y="116"/>
                      <a:pt x="304" y="116"/>
                    </a:cubicBezTo>
                    <a:cubicBezTo>
                      <a:pt x="287" y="116"/>
                      <a:pt x="275" y="104"/>
                      <a:pt x="275" y="87"/>
                    </a:cubicBezTo>
                    <a:cubicBezTo>
                      <a:pt x="275" y="70"/>
                      <a:pt x="287" y="58"/>
                      <a:pt x="304" y="58"/>
                    </a:cubicBezTo>
                    <a:cubicBezTo>
                      <a:pt x="321" y="58"/>
                      <a:pt x="333" y="70"/>
                      <a:pt x="333" y="87"/>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8" name="Freeform 22">
                <a:extLst>
                  <a:ext uri="{FF2B5EF4-FFF2-40B4-BE49-F238E27FC236}">
                    <a16:creationId xmlns:a16="http://schemas.microsoft.com/office/drawing/2014/main" id="{8BEA831A-8631-4FCF-9AD7-C2CBB9F93BCD}"/>
                  </a:ext>
                </a:extLst>
              </p:cNvPr>
              <p:cNvSpPr>
                <a:spLocks noChangeArrowheads="1"/>
              </p:cNvSpPr>
              <p:nvPr/>
            </p:nvSpPr>
            <p:spPr bwMode="auto">
              <a:xfrm>
                <a:off x="6584950" y="3744913"/>
                <a:ext cx="138113" cy="65087"/>
              </a:xfrm>
              <a:custGeom>
                <a:avLst/>
                <a:gdLst>
                  <a:gd name="T0" fmla="*/ 383 w 384"/>
                  <a:gd name="T1" fmla="*/ 182 h 183"/>
                  <a:gd name="T2" fmla="*/ 383 w 384"/>
                  <a:gd name="T3" fmla="*/ 29 h 183"/>
                  <a:gd name="T4" fmla="*/ 354 w 384"/>
                  <a:gd name="T5" fmla="*/ 0 h 183"/>
                  <a:gd name="T6" fmla="*/ 0 w 384"/>
                  <a:gd name="T7" fmla="*/ 0 h 183"/>
                  <a:gd name="T8" fmla="*/ 0 w 384"/>
                  <a:gd name="T9" fmla="*/ 182 h 183"/>
                  <a:gd name="T10" fmla="*/ 383 w 384"/>
                  <a:gd name="T11" fmla="*/ 182 h 183"/>
                  <a:gd name="T12" fmla="*/ 333 w 384"/>
                  <a:gd name="T13" fmla="*/ 91 h 183"/>
                  <a:gd name="T14" fmla="*/ 304 w 384"/>
                  <a:gd name="T15" fmla="*/ 120 h 183"/>
                  <a:gd name="T16" fmla="*/ 275 w 384"/>
                  <a:gd name="T17" fmla="*/ 91 h 183"/>
                  <a:gd name="T18" fmla="*/ 304 w 384"/>
                  <a:gd name="T19" fmla="*/ 62 h 183"/>
                  <a:gd name="T20" fmla="*/ 333 w 384"/>
                  <a:gd name="T21" fmla="*/ 91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84" h="183">
                    <a:moveTo>
                      <a:pt x="383" y="182"/>
                    </a:moveTo>
                    <a:lnTo>
                      <a:pt x="383" y="29"/>
                    </a:lnTo>
                    <a:cubicBezTo>
                      <a:pt x="383" y="12"/>
                      <a:pt x="370" y="0"/>
                      <a:pt x="354" y="0"/>
                    </a:cubicBezTo>
                    <a:lnTo>
                      <a:pt x="0" y="0"/>
                    </a:lnTo>
                    <a:lnTo>
                      <a:pt x="0" y="182"/>
                    </a:lnTo>
                    <a:lnTo>
                      <a:pt x="383" y="182"/>
                    </a:lnTo>
                    <a:close/>
                    <a:moveTo>
                      <a:pt x="333" y="91"/>
                    </a:moveTo>
                    <a:cubicBezTo>
                      <a:pt x="333" y="108"/>
                      <a:pt x="321" y="120"/>
                      <a:pt x="304" y="120"/>
                    </a:cubicBezTo>
                    <a:cubicBezTo>
                      <a:pt x="287" y="120"/>
                      <a:pt x="275" y="108"/>
                      <a:pt x="275" y="91"/>
                    </a:cubicBezTo>
                    <a:cubicBezTo>
                      <a:pt x="275" y="74"/>
                      <a:pt x="287" y="62"/>
                      <a:pt x="304" y="62"/>
                    </a:cubicBezTo>
                    <a:cubicBezTo>
                      <a:pt x="321" y="62"/>
                      <a:pt x="333" y="74"/>
                      <a:pt x="333" y="91"/>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9" name="Freeform 23">
                <a:extLst>
                  <a:ext uri="{FF2B5EF4-FFF2-40B4-BE49-F238E27FC236}">
                    <a16:creationId xmlns:a16="http://schemas.microsoft.com/office/drawing/2014/main" id="{5EC62BB6-6529-4431-909B-E3F91A1F3B9A}"/>
                  </a:ext>
                </a:extLst>
              </p:cNvPr>
              <p:cNvSpPr>
                <a:spLocks noChangeArrowheads="1"/>
              </p:cNvSpPr>
              <p:nvPr/>
            </p:nvSpPr>
            <p:spPr bwMode="auto">
              <a:xfrm>
                <a:off x="6584950" y="3827463"/>
                <a:ext cx="138113" cy="66675"/>
              </a:xfrm>
              <a:custGeom>
                <a:avLst/>
                <a:gdLst>
                  <a:gd name="T0" fmla="*/ 383 w 384"/>
                  <a:gd name="T1" fmla="*/ 0 h 184"/>
                  <a:gd name="T2" fmla="*/ 0 w 384"/>
                  <a:gd name="T3" fmla="*/ 0 h 184"/>
                  <a:gd name="T4" fmla="*/ 0 w 384"/>
                  <a:gd name="T5" fmla="*/ 183 h 184"/>
                  <a:gd name="T6" fmla="*/ 383 w 384"/>
                  <a:gd name="T7" fmla="*/ 183 h 184"/>
                  <a:gd name="T8" fmla="*/ 383 w 384"/>
                  <a:gd name="T9" fmla="*/ 0 h 184"/>
                  <a:gd name="T10" fmla="*/ 333 w 384"/>
                  <a:gd name="T11" fmla="*/ 96 h 184"/>
                  <a:gd name="T12" fmla="*/ 304 w 384"/>
                  <a:gd name="T13" fmla="*/ 125 h 184"/>
                  <a:gd name="T14" fmla="*/ 275 w 384"/>
                  <a:gd name="T15" fmla="*/ 96 h 184"/>
                  <a:gd name="T16" fmla="*/ 304 w 384"/>
                  <a:gd name="T17" fmla="*/ 67 h 184"/>
                  <a:gd name="T18" fmla="*/ 333 w 384"/>
                  <a:gd name="T19" fmla="*/ 96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4" h="184">
                    <a:moveTo>
                      <a:pt x="383" y="0"/>
                    </a:moveTo>
                    <a:lnTo>
                      <a:pt x="0" y="0"/>
                    </a:lnTo>
                    <a:lnTo>
                      <a:pt x="0" y="183"/>
                    </a:lnTo>
                    <a:lnTo>
                      <a:pt x="383" y="183"/>
                    </a:lnTo>
                    <a:lnTo>
                      <a:pt x="383" y="0"/>
                    </a:lnTo>
                    <a:close/>
                    <a:moveTo>
                      <a:pt x="333" y="96"/>
                    </a:moveTo>
                    <a:cubicBezTo>
                      <a:pt x="333" y="113"/>
                      <a:pt x="321" y="125"/>
                      <a:pt x="304" y="125"/>
                    </a:cubicBezTo>
                    <a:cubicBezTo>
                      <a:pt x="287" y="125"/>
                      <a:pt x="275" y="113"/>
                      <a:pt x="275" y="96"/>
                    </a:cubicBezTo>
                    <a:cubicBezTo>
                      <a:pt x="275" y="79"/>
                      <a:pt x="287" y="67"/>
                      <a:pt x="304" y="67"/>
                    </a:cubicBezTo>
                    <a:cubicBezTo>
                      <a:pt x="321" y="67"/>
                      <a:pt x="333" y="79"/>
                      <a:pt x="333" y="96"/>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0" name="Freeform 24">
                <a:extLst>
                  <a:ext uri="{FF2B5EF4-FFF2-40B4-BE49-F238E27FC236}">
                    <a16:creationId xmlns:a16="http://schemas.microsoft.com/office/drawing/2014/main" id="{E276BEA3-DB50-4EB6-A1E3-AA96CD87C2C6}"/>
                  </a:ext>
                </a:extLst>
              </p:cNvPr>
              <p:cNvSpPr>
                <a:spLocks noChangeArrowheads="1"/>
              </p:cNvSpPr>
              <p:nvPr/>
            </p:nvSpPr>
            <p:spPr bwMode="auto">
              <a:xfrm>
                <a:off x="6584950" y="3911600"/>
                <a:ext cx="138113" cy="66675"/>
              </a:xfrm>
              <a:custGeom>
                <a:avLst/>
                <a:gdLst>
                  <a:gd name="T0" fmla="*/ 383 w 384"/>
                  <a:gd name="T1" fmla="*/ 0 h 184"/>
                  <a:gd name="T2" fmla="*/ 0 w 384"/>
                  <a:gd name="T3" fmla="*/ 0 h 184"/>
                  <a:gd name="T4" fmla="*/ 0 w 384"/>
                  <a:gd name="T5" fmla="*/ 183 h 184"/>
                  <a:gd name="T6" fmla="*/ 383 w 384"/>
                  <a:gd name="T7" fmla="*/ 183 h 184"/>
                  <a:gd name="T8" fmla="*/ 383 w 384"/>
                  <a:gd name="T9" fmla="*/ 0 h 184"/>
                  <a:gd name="T10" fmla="*/ 333 w 384"/>
                  <a:gd name="T11" fmla="*/ 92 h 184"/>
                  <a:gd name="T12" fmla="*/ 304 w 384"/>
                  <a:gd name="T13" fmla="*/ 121 h 184"/>
                  <a:gd name="T14" fmla="*/ 275 w 384"/>
                  <a:gd name="T15" fmla="*/ 92 h 184"/>
                  <a:gd name="T16" fmla="*/ 304 w 384"/>
                  <a:gd name="T17" fmla="*/ 62 h 184"/>
                  <a:gd name="T18" fmla="*/ 333 w 384"/>
                  <a:gd name="T19" fmla="*/ 92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4" h="184">
                    <a:moveTo>
                      <a:pt x="383" y="0"/>
                    </a:moveTo>
                    <a:lnTo>
                      <a:pt x="0" y="0"/>
                    </a:lnTo>
                    <a:lnTo>
                      <a:pt x="0" y="183"/>
                    </a:lnTo>
                    <a:lnTo>
                      <a:pt x="383" y="183"/>
                    </a:lnTo>
                    <a:lnTo>
                      <a:pt x="383" y="0"/>
                    </a:lnTo>
                    <a:close/>
                    <a:moveTo>
                      <a:pt x="333" y="92"/>
                    </a:moveTo>
                    <a:cubicBezTo>
                      <a:pt x="333" y="109"/>
                      <a:pt x="321" y="121"/>
                      <a:pt x="304" y="121"/>
                    </a:cubicBezTo>
                    <a:cubicBezTo>
                      <a:pt x="287" y="121"/>
                      <a:pt x="275" y="109"/>
                      <a:pt x="275" y="92"/>
                    </a:cubicBezTo>
                    <a:cubicBezTo>
                      <a:pt x="275" y="76"/>
                      <a:pt x="287" y="62"/>
                      <a:pt x="304" y="62"/>
                    </a:cubicBezTo>
                    <a:cubicBezTo>
                      <a:pt x="321" y="62"/>
                      <a:pt x="333" y="76"/>
                      <a:pt x="333" y="92"/>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1" name="Freeform 25">
                <a:extLst>
                  <a:ext uri="{FF2B5EF4-FFF2-40B4-BE49-F238E27FC236}">
                    <a16:creationId xmlns:a16="http://schemas.microsoft.com/office/drawing/2014/main" id="{925E8991-E4A1-47F3-88D8-EA765F1EB936}"/>
                  </a:ext>
                </a:extLst>
              </p:cNvPr>
              <p:cNvSpPr>
                <a:spLocks noChangeArrowheads="1"/>
              </p:cNvSpPr>
              <p:nvPr/>
            </p:nvSpPr>
            <p:spPr bwMode="auto">
              <a:xfrm>
                <a:off x="6315075" y="4003675"/>
                <a:ext cx="252413" cy="84138"/>
              </a:xfrm>
              <a:custGeom>
                <a:avLst/>
                <a:gdLst>
                  <a:gd name="T0" fmla="*/ 0 w 700"/>
                  <a:gd name="T1" fmla="*/ 4 h 233"/>
                  <a:gd name="T2" fmla="*/ 0 w 700"/>
                  <a:gd name="T3" fmla="*/ 20 h 233"/>
                  <a:gd name="T4" fmla="*/ 0 w 700"/>
                  <a:gd name="T5" fmla="*/ 20 h 233"/>
                  <a:gd name="T6" fmla="*/ 54 w 700"/>
                  <a:gd name="T7" fmla="*/ 37 h 233"/>
                  <a:gd name="T8" fmla="*/ 137 w 700"/>
                  <a:gd name="T9" fmla="*/ 62 h 233"/>
                  <a:gd name="T10" fmla="*/ 162 w 700"/>
                  <a:gd name="T11" fmla="*/ 70 h 233"/>
                  <a:gd name="T12" fmla="*/ 283 w 700"/>
                  <a:gd name="T13" fmla="*/ 232 h 233"/>
                  <a:gd name="T14" fmla="*/ 699 w 700"/>
                  <a:gd name="T15" fmla="*/ 232 h 233"/>
                  <a:gd name="T16" fmla="*/ 699 w 700"/>
                  <a:gd name="T17" fmla="*/ 0 h 233"/>
                  <a:gd name="T18" fmla="*/ 0 w 700"/>
                  <a:gd name="T19" fmla="*/ 0 h 233"/>
                  <a:gd name="T20" fmla="*/ 0 w 700"/>
                  <a:gd name="T21" fmla="*/ 4 h 233"/>
                  <a:gd name="T22" fmla="*/ 603 w 700"/>
                  <a:gd name="T23" fmla="*/ 158 h 233"/>
                  <a:gd name="T24" fmla="*/ 566 w 700"/>
                  <a:gd name="T25" fmla="*/ 120 h 233"/>
                  <a:gd name="T26" fmla="*/ 603 w 700"/>
                  <a:gd name="T27" fmla="*/ 83 h 233"/>
                  <a:gd name="T28" fmla="*/ 640 w 700"/>
                  <a:gd name="T29" fmla="*/ 120 h 233"/>
                  <a:gd name="T30" fmla="*/ 603 w 700"/>
                  <a:gd name="T31" fmla="*/ 158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00" h="233">
                    <a:moveTo>
                      <a:pt x="0" y="4"/>
                    </a:moveTo>
                    <a:lnTo>
                      <a:pt x="0" y="20"/>
                    </a:lnTo>
                    <a:lnTo>
                      <a:pt x="0" y="20"/>
                    </a:lnTo>
                    <a:cubicBezTo>
                      <a:pt x="17" y="25"/>
                      <a:pt x="33" y="29"/>
                      <a:pt x="54" y="37"/>
                    </a:cubicBezTo>
                    <a:cubicBezTo>
                      <a:pt x="87" y="45"/>
                      <a:pt x="117" y="54"/>
                      <a:pt x="137" y="62"/>
                    </a:cubicBezTo>
                    <a:lnTo>
                      <a:pt x="162" y="70"/>
                    </a:lnTo>
                    <a:cubicBezTo>
                      <a:pt x="225" y="104"/>
                      <a:pt x="270" y="166"/>
                      <a:pt x="283" y="232"/>
                    </a:cubicBezTo>
                    <a:lnTo>
                      <a:pt x="699" y="232"/>
                    </a:lnTo>
                    <a:lnTo>
                      <a:pt x="699" y="0"/>
                    </a:lnTo>
                    <a:lnTo>
                      <a:pt x="0" y="0"/>
                    </a:lnTo>
                    <a:lnTo>
                      <a:pt x="0" y="4"/>
                    </a:lnTo>
                    <a:close/>
                    <a:moveTo>
                      <a:pt x="603" y="158"/>
                    </a:moveTo>
                    <a:cubicBezTo>
                      <a:pt x="582" y="158"/>
                      <a:pt x="566" y="141"/>
                      <a:pt x="566" y="120"/>
                    </a:cubicBezTo>
                    <a:cubicBezTo>
                      <a:pt x="566" y="99"/>
                      <a:pt x="582" y="83"/>
                      <a:pt x="603" y="83"/>
                    </a:cubicBezTo>
                    <a:cubicBezTo>
                      <a:pt x="624" y="83"/>
                      <a:pt x="640" y="99"/>
                      <a:pt x="640" y="120"/>
                    </a:cubicBezTo>
                    <a:cubicBezTo>
                      <a:pt x="640" y="141"/>
                      <a:pt x="624" y="158"/>
                      <a:pt x="603" y="158"/>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2" name="Freeform 26">
                <a:extLst>
                  <a:ext uri="{FF2B5EF4-FFF2-40B4-BE49-F238E27FC236}">
                    <a16:creationId xmlns:a16="http://schemas.microsoft.com/office/drawing/2014/main" id="{6A6A847B-5FCD-419A-B4DD-B7F53A8D22EC}"/>
                  </a:ext>
                </a:extLst>
              </p:cNvPr>
              <p:cNvSpPr>
                <a:spLocks noChangeArrowheads="1"/>
              </p:cNvSpPr>
              <p:nvPr/>
            </p:nvSpPr>
            <p:spPr bwMode="auto">
              <a:xfrm>
                <a:off x="6418263" y="4111625"/>
                <a:ext cx="149225" cy="82550"/>
              </a:xfrm>
              <a:custGeom>
                <a:avLst/>
                <a:gdLst>
                  <a:gd name="T0" fmla="*/ 0 w 413"/>
                  <a:gd name="T1" fmla="*/ 0 h 230"/>
                  <a:gd name="T2" fmla="*/ 0 w 413"/>
                  <a:gd name="T3" fmla="*/ 229 h 230"/>
                  <a:gd name="T4" fmla="*/ 378 w 413"/>
                  <a:gd name="T5" fmla="*/ 229 h 230"/>
                  <a:gd name="T6" fmla="*/ 412 w 413"/>
                  <a:gd name="T7" fmla="*/ 195 h 230"/>
                  <a:gd name="T8" fmla="*/ 412 w 413"/>
                  <a:gd name="T9" fmla="*/ 0 h 230"/>
                  <a:gd name="T10" fmla="*/ 0 w 413"/>
                  <a:gd name="T11" fmla="*/ 0 h 230"/>
                  <a:gd name="T12" fmla="*/ 316 w 413"/>
                  <a:gd name="T13" fmla="*/ 150 h 230"/>
                  <a:gd name="T14" fmla="*/ 279 w 413"/>
                  <a:gd name="T15" fmla="*/ 112 h 230"/>
                  <a:gd name="T16" fmla="*/ 316 w 413"/>
                  <a:gd name="T17" fmla="*/ 75 h 230"/>
                  <a:gd name="T18" fmla="*/ 353 w 413"/>
                  <a:gd name="T19" fmla="*/ 112 h 230"/>
                  <a:gd name="T20" fmla="*/ 316 w 413"/>
                  <a:gd name="T21" fmla="*/ 150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13" h="230">
                    <a:moveTo>
                      <a:pt x="0" y="0"/>
                    </a:moveTo>
                    <a:lnTo>
                      <a:pt x="0" y="229"/>
                    </a:lnTo>
                    <a:lnTo>
                      <a:pt x="378" y="229"/>
                    </a:lnTo>
                    <a:cubicBezTo>
                      <a:pt x="399" y="229"/>
                      <a:pt x="412" y="212"/>
                      <a:pt x="412" y="195"/>
                    </a:cubicBezTo>
                    <a:lnTo>
                      <a:pt x="412" y="0"/>
                    </a:lnTo>
                    <a:lnTo>
                      <a:pt x="0" y="0"/>
                    </a:lnTo>
                    <a:close/>
                    <a:moveTo>
                      <a:pt x="316" y="150"/>
                    </a:moveTo>
                    <a:cubicBezTo>
                      <a:pt x="295" y="150"/>
                      <a:pt x="279" y="133"/>
                      <a:pt x="279" y="112"/>
                    </a:cubicBezTo>
                    <a:cubicBezTo>
                      <a:pt x="279" y="92"/>
                      <a:pt x="295" y="75"/>
                      <a:pt x="316" y="75"/>
                    </a:cubicBezTo>
                    <a:cubicBezTo>
                      <a:pt x="337" y="75"/>
                      <a:pt x="353" y="92"/>
                      <a:pt x="353" y="112"/>
                    </a:cubicBezTo>
                    <a:cubicBezTo>
                      <a:pt x="353" y="133"/>
                      <a:pt x="337" y="150"/>
                      <a:pt x="316" y="150"/>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3" name="Freeform 27">
                <a:extLst>
                  <a:ext uri="{FF2B5EF4-FFF2-40B4-BE49-F238E27FC236}">
                    <a16:creationId xmlns:a16="http://schemas.microsoft.com/office/drawing/2014/main" id="{9F86B54B-556A-488F-8962-708D1EA98A82}"/>
                  </a:ext>
                </a:extLst>
              </p:cNvPr>
              <p:cNvSpPr>
                <a:spLocks noChangeArrowheads="1"/>
              </p:cNvSpPr>
              <p:nvPr/>
            </p:nvSpPr>
            <p:spPr bwMode="auto">
              <a:xfrm>
                <a:off x="6316663" y="3684588"/>
                <a:ext cx="252412" cy="82550"/>
              </a:xfrm>
              <a:custGeom>
                <a:avLst/>
                <a:gdLst>
                  <a:gd name="T0" fmla="*/ 695 w 700"/>
                  <a:gd name="T1" fmla="*/ 34 h 230"/>
                  <a:gd name="T2" fmla="*/ 661 w 700"/>
                  <a:gd name="T3" fmla="*/ 0 h 230"/>
                  <a:gd name="T4" fmla="*/ 34 w 700"/>
                  <a:gd name="T5" fmla="*/ 0 h 230"/>
                  <a:gd name="T6" fmla="*/ 0 w 700"/>
                  <a:gd name="T7" fmla="*/ 34 h 230"/>
                  <a:gd name="T8" fmla="*/ 0 w 700"/>
                  <a:gd name="T9" fmla="*/ 229 h 230"/>
                  <a:gd name="T10" fmla="*/ 699 w 700"/>
                  <a:gd name="T11" fmla="*/ 229 h 230"/>
                  <a:gd name="T12" fmla="*/ 699 w 700"/>
                  <a:gd name="T13" fmla="*/ 34 h 230"/>
                  <a:gd name="T14" fmla="*/ 695 w 700"/>
                  <a:gd name="T15" fmla="*/ 34 h 230"/>
                  <a:gd name="T16" fmla="*/ 562 w 700"/>
                  <a:gd name="T17" fmla="*/ 121 h 230"/>
                  <a:gd name="T18" fmla="*/ 599 w 700"/>
                  <a:gd name="T19" fmla="*/ 83 h 230"/>
                  <a:gd name="T20" fmla="*/ 636 w 700"/>
                  <a:gd name="T21" fmla="*/ 121 h 230"/>
                  <a:gd name="T22" fmla="*/ 599 w 700"/>
                  <a:gd name="T23" fmla="*/ 158 h 230"/>
                  <a:gd name="T24" fmla="*/ 562 w 700"/>
                  <a:gd name="T25" fmla="*/ 121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0" h="230">
                    <a:moveTo>
                      <a:pt x="695" y="34"/>
                    </a:moveTo>
                    <a:cubicBezTo>
                      <a:pt x="695" y="13"/>
                      <a:pt x="678" y="0"/>
                      <a:pt x="661" y="0"/>
                    </a:cubicBezTo>
                    <a:lnTo>
                      <a:pt x="34" y="0"/>
                    </a:lnTo>
                    <a:cubicBezTo>
                      <a:pt x="13" y="0"/>
                      <a:pt x="0" y="17"/>
                      <a:pt x="0" y="34"/>
                    </a:cubicBezTo>
                    <a:lnTo>
                      <a:pt x="0" y="229"/>
                    </a:lnTo>
                    <a:lnTo>
                      <a:pt x="699" y="229"/>
                    </a:lnTo>
                    <a:lnTo>
                      <a:pt x="699" y="34"/>
                    </a:lnTo>
                    <a:lnTo>
                      <a:pt x="695" y="34"/>
                    </a:lnTo>
                    <a:close/>
                    <a:moveTo>
                      <a:pt x="562" y="121"/>
                    </a:moveTo>
                    <a:cubicBezTo>
                      <a:pt x="562" y="100"/>
                      <a:pt x="578" y="83"/>
                      <a:pt x="599" y="83"/>
                    </a:cubicBezTo>
                    <a:cubicBezTo>
                      <a:pt x="620" y="83"/>
                      <a:pt x="636" y="100"/>
                      <a:pt x="636" y="121"/>
                    </a:cubicBezTo>
                    <a:cubicBezTo>
                      <a:pt x="636" y="142"/>
                      <a:pt x="620" y="158"/>
                      <a:pt x="599" y="158"/>
                    </a:cubicBezTo>
                    <a:cubicBezTo>
                      <a:pt x="578" y="158"/>
                      <a:pt x="562" y="142"/>
                      <a:pt x="562" y="121"/>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4" name="Freeform 28">
                <a:extLst>
                  <a:ext uri="{FF2B5EF4-FFF2-40B4-BE49-F238E27FC236}">
                    <a16:creationId xmlns:a16="http://schemas.microsoft.com/office/drawing/2014/main" id="{7C4C430D-F2E8-4050-BAA9-E76AF06E1C73}"/>
                  </a:ext>
                </a:extLst>
              </p:cNvPr>
              <p:cNvSpPr>
                <a:spLocks noChangeArrowheads="1"/>
              </p:cNvSpPr>
              <p:nvPr/>
            </p:nvSpPr>
            <p:spPr bwMode="auto">
              <a:xfrm>
                <a:off x="6327775" y="3897313"/>
                <a:ext cx="239713" cy="84137"/>
              </a:xfrm>
              <a:custGeom>
                <a:avLst/>
                <a:gdLst>
                  <a:gd name="T0" fmla="*/ 21 w 667"/>
                  <a:gd name="T1" fmla="*/ 4 h 233"/>
                  <a:gd name="T2" fmla="*/ 13 w 667"/>
                  <a:gd name="T3" fmla="*/ 66 h 233"/>
                  <a:gd name="T4" fmla="*/ 25 w 667"/>
                  <a:gd name="T5" fmla="*/ 133 h 233"/>
                  <a:gd name="T6" fmla="*/ 17 w 667"/>
                  <a:gd name="T7" fmla="*/ 191 h 233"/>
                  <a:gd name="T8" fmla="*/ 0 w 667"/>
                  <a:gd name="T9" fmla="*/ 232 h 233"/>
                  <a:gd name="T10" fmla="*/ 666 w 667"/>
                  <a:gd name="T11" fmla="*/ 232 h 233"/>
                  <a:gd name="T12" fmla="*/ 666 w 667"/>
                  <a:gd name="T13" fmla="*/ 0 h 233"/>
                  <a:gd name="T14" fmla="*/ 21 w 667"/>
                  <a:gd name="T15" fmla="*/ 0 h 233"/>
                  <a:gd name="T16" fmla="*/ 21 w 667"/>
                  <a:gd name="T17" fmla="*/ 4 h 233"/>
                  <a:gd name="T18" fmla="*/ 570 w 667"/>
                  <a:gd name="T19" fmla="*/ 157 h 233"/>
                  <a:gd name="T20" fmla="*/ 533 w 667"/>
                  <a:gd name="T21" fmla="*/ 120 h 233"/>
                  <a:gd name="T22" fmla="*/ 570 w 667"/>
                  <a:gd name="T23" fmla="*/ 83 h 233"/>
                  <a:gd name="T24" fmla="*/ 607 w 667"/>
                  <a:gd name="T25" fmla="*/ 120 h 233"/>
                  <a:gd name="T26" fmla="*/ 570 w 667"/>
                  <a:gd name="T27" fmla="*/ 157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67" h="233">
                    <a:moveTo>
                      <a:pt x="21" y="4"/>
                    </a:moveTo>
                    <a:cubicBezTo>
                      <a:pt x="21" y="24"/>
                      <a:pt x="17" y="45"/>
                      <a:pt x="13" y="66"/>
                    </a:cubicBezTo>
                    <a:cubicBezTo>
                      <a:pt x="25" y="87"/>
                      <a:pt x="29" y="112"/>
                      <a:pt x="25" y="133"/>
                    </a:cubicBezTo>
                    <a:lnTo>
                      <a:pt x="17" y="191"/>
                    </a:lnTo>
                    <a:cubicBezTo>
                      <a:pt x="13" y="207"/>
                      <a:pt x="9" y="220"/>
                      <a:pt x="0" y="232"/>
                    </a:cubicBezTo>
                    <a:lnTo>
                      <a:pt x="666" y="232"/>
                    </a:lnTo>
                    <a:lnTo>
                      <a:pt x="666" y="0"/>
                    </a:lnTo>
                    <a:lnTo>
                      <a:pt x="21" y="0"/>
                    </a:lnTo>
                    <a:lnTo>
                      <a:pt x="21" y="4"/>
                    </a:lnTo>
                    <a:close/>
                    <a:moveTo>
                      <a:pt x="570" y="157"/>
                    </a:moveTo>
                    <a:cubicBezTo>
                      <a:pt x="549" y="157"/>
                      <a:pt x="533" y="141"/>
                      <a:pt x="533" y="120"/>
                    </a:cubicBezTo>
                    <a:cubicBezTo>
                      <a:pt x="533" y="99"/>
                      <a:pt x="549" y="83"/>
                      <a:pt x="570" y="83"/>
                    </a:cubicBezTo>
                    <a:cubicBezTo>
                      <a:pt x="591" y="83"/>
                      <a:pt x="607" y="99"/>
                      <a:pt x="607" y="120"/>
                    </a:cubicBezTo>
                    <a:cubicBezTo>
                      <a:pt x="607" y="141"/>
                      <a:pt x="591" y="157"/>
                      <a:pt x="570" y="157"/>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5" name="Freeform 29">
                <a:extLst>
                  <a:ext uri="{FF2B5EF4-FFF2-40B4-BE49-F238E27FC236}">
                    <a16:creationId xmlns:a16="http://schemas.microsoft.com/office/drawing/2014/main" id="{D0BF0E26-D3C5-4DA8-BF95-7BBCEFE89192}"/>
                  </a:ext>
                </a:extLst>
              </p:cNvPr>
              <p:cNvSpPr>
                <a:spLocks noChangeArrowheads="1"/>
              </p:cNvSpPr>
              <p:nvPr/>
            </p:nvSpPr>
            <p:spPr bwMode="auto">
              <a:xfrm>
                <a:off x="6315075" y="3790950"/>
                <a:ext cx="252413" cy="84138"/>
              </a:xfrm>
              <a:custGeom>
                <a:avLst/>
                <a:gdLst>
                  <a:gd name="T0" fmla="*/ 0 w 700"/>
                  <a:gd name="T1" fmla="*/ 0 h 234"/>
                  <a:gd name="T2" fmla="*/ 0 w 700"/>
                  <a:gd name="T3" fmla="*/ 138 h 234"/>
                  <a:gd name="T4" fmla="*/ 50 w 700"/>
                  <a:gd name="T5" fmla="*/ 233 h 234"/>
                  <a:gd name="T6" fmla="*/ 699 w 700"/>
                  <a:gd name="T7" fmla="*/ 233 h 234"/>
                  <a:gd name="T8" fmla="*/ 699 w 700"/>
                  <a:gd name="T9" fmla="*/ 0 h 234"/>
                  <a:gd name="T10" fmla="*/ 0 w 700"/>
                  <a:gd name="T11" fmla="*/ 0 h 234"/>
                  <a:gd name="T12" fmla="*/ 603 w 700"/>
                  <a:gd name="T13" fmla="*/ 158 h 234"/>
                  <a:gd name="T14" fmla="*/ 566 w 700"/>
                  <a:gd name="T15" fmla="*/ 121 h 234"/>
                  <a:gd name="T16" fmla="*/ 603 w 700"/>
                  <a:gd name="T17" fmla="*/ 84 h 234"/>
                  <a:gd name="T18" fmla="*/ 640 w 700"/>
                  <a:gd name="T19" fmla="*/ 121 h 234"/>
                  <a:gd name="T20" fmla="*/ 603 w 700"/>
                  <a:gd name="T21" fmla="*/ 158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00" h="234">
                    <a:moveTo>
                      <a:pt x="0" y="0"/>
                    </a:moveTo>
                    <a:lnTo>
                      <a:pt x="0" y="138"/>
                    </a:lnTo>
                    <a:cubicBezTo>
                      <a:pt x="25" y="167"/>
                      <a:pt x="42" y="200"/>
                      <a:pt x="50" y="233"/>
                    </a:cubicBezTo>
                    <a:lnTo>
                      <a:pt x="699" y="233"/>
                    </a:lnTo>
                    <a:lnTo>
                      <a:pt x="699" y="0"/>
                    </a:lnTo>
                    <a:lnTo>
                      <a:pt x="0" y="0"/>
                    </a:lnTo>
                    <a:close/>
                    <a:moveTo>
                      <a:pt x="603" y="158"/>
                    </a:moveTo>
                    <a:cubicBezTo>
                      <a:pt x="582" y="158"/>
                      <a:pt x="566" y="142"/>
                      <a:pt x="566" y="121"/>
                    </a:cubicBezTo>
                    <a:cubicBezTo>
                      <a:pt x="566" y="100"/>
                      <a:pt x="582" y="84"/>
                      <a:pt x="603" y="84"/>
                    </a:cubicBezTo>
                    <a:cubicBezTo>
                      <a:pt x="624" y="84"/>
                      <a:pt x="640" y="100"/>
                      <a:pt x="640" y="121"/>
                    </a:cubicBezTo>
                    <a:cubicBezTo>
                      <a:pt x="640" y="142"/>
                      <a:pt x="624" y="158"/>
                      <a:pt x="603" y="158"/>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6" name="Freeform 30">
                <a:extLst>
                  <a:ext uri="{FF2B5EF4-FFF2-40B4-BE49-F238E27FC236}">
                    <a16:creationId xmlns:a16="http://schemas.microsoft.com/office/drawing/2014/main" id="{860B388D-C749-47F0-9539-8EBF7CFD19C5}"/>
                  </a:ext>
                </a:extLst>
              </p:cNvPr>
              <p:cNvSpPr>
                <a:spLocks noChangeArrowheads="1"/>
              </p:cNvSpPr>
              <p:nvPr/>
            </p:nvSpPr>
            <p:spPr bwMode="auto">
              <a:xfrm>
                <a:off x="6175375" y="3824288"/>
                <a:ext cx="141288" cy="206375"/>
              </a:xfrm>
              <a:custGeom>
                <a:avLst/>
                <a:gdLst>
                  <a:gd name="T0" fmla="*/ 13 w 392"/>
                  <a:gd name="T1" fmla="*/ 391 h 575"/>
                  <a:gd name="T2" fmla="*/ 50 w 392"/>
                  <a:gd name="T3" fmla="*/ 424 h 575"/>
                  <a:gd name="T4" fmla="*/ 196 w 392"/>
                  <a:gd name="T5" fmla="*/ 574 h 575"/>
                  <a:gd name="T6" fmla="*/ 341 w 392"/>
                  <a:gd name="T7" fmla="*/ 424 h 575"/>
                  <a:gd name="T8" fmla="*/ 379 w 392"/>
                  <a:gd name="T9" fmla="*/ 391 h 575"/>
                  <a:gd name="T10" fmla="*/ 387 w 392"/>
                  <a:gd name="T11" fmla="*/ 333 h 575"/>
                  <a:gd name="T12" fmla="*/ 366 w 392"/>
                  <a:gd name="T13" fmla="*/ 295 h 575"/>
                  <a:gd name="T14" fmla="*/ 379 w 392"/>
                  <a:gd name="T15" fmla="*/ 187 h 575"/>
                  <a:gd name="T16" fmla="*/ 233 w 392"/>
                  <a:gd name="T17" fmla="*/ 37 h 575"/>
                  <a:gd name="T18" fmla="*/ 204 w 392"/>
                  <a:gd name="T19" fmla="*/ 0 h 575"/>
                  <a:gd name="T20" fmla="*/ 4 w 392"/>
                  <a:gd name="T21" fmla="*/ 170 h 575"/>
                  <a:gd name="T22" fmla="*/ 4 w 392"/>
                  <a:gd name="T23" fmla="*/ 191 h 575"/>
                  <a:gd name="T24" fmla="*/ 17 w 392"/>
                  <a:gd name="T25" fmla="*/ 291 h 575"/>
                  <a:gd name="T26" fmla="*/ 4 w 392"/>
                  <a:gd name="T27" fmla="*/ 333 h 575"/>
                  <a:gd name="T28" fmla="*/ 13 w 392"/>
                  <a:gd name="T29" fmla="*/ 391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92" h="575">
                    <a:moveTo>
                      <a:pt x="13" y="391"/>
                    </a:moveTo>
                    <a:cubicBezTo>
                      <a:pt x="17" y="407"/>
                      <a:pt x="29" y="424"/>
                      <a:pt x="50" y="424"/>
                    </a:cubicBezTo>
                    <a:cubicBezTo>
                      <a:pt x="71" y="565"/>
                      <a:pt x="180" y="574"/>
                      <a:pt x="196" y="574"/>
                    </a:cubicBezTo>
                    <a:cubicBezTo>
                      <a:pt x="213" y="574"/>
                      <a:pt x="320" y="569"/>
                      <a:pt x="341" y="424"/>
                    </a:cubicBezTo>
                    <a:cubicBezTo>
                      <a:pt x="362" y="424"/>
                      <a:pt x="374" y="412"/>
                      <a:pt x="379" y="391"/>
                    </a:cubicBezTo>
                    <a:lnTo>
                      <a:pt x="387" y="333"/>
                    </a:lnTo>
                    <a:cubicBezTo>
                      <a:pt x="391" y="316"/>
                      <a:pt x="383" y="299"/>
                      <a:pt x="366" y="295"/>
                    </a:cubicBezTo>
                    <a:cubicBezTo>
                      <a:pt x="370" y="270"/>
                      <a:pt x="379" y="224"/>
                      <a:pt x="379" y="187"/>
                    </a:cubicBezTo>
                    <a:cubicBezTo>
                      <a:pt x="379" y="116"/>
                      <a:pt x="316" y="46"/>
                      <a:pt x="233" y="37"/>
                    </a:cubicBezTo>
                    <a:lnTo>
                      <a:pt x="204" y="0"/>
                    </a:lnTo>
                    <a:cubicBezTo>
                      <a:pt x="4" y="8"/>
                      <a:pt x="4" y="170"/>
                      <a:pt x="4" y="170"/>
                    </a:cubicBezTo>
                    <a:lnTo>
                      <a:pt x="4" y="191"/>
                    </a:lnTo>
                    <a:cubicBezTo>
                      <a:pt x="4" y="229"/>
                      <a:pt x="13" y="270"/>
                      <a:pt x="17" y="291"/>
                    </a:cubicBezTo>
                    <a:cubicBezTo>
                      <a:pt x="9" y="303"/>
                      <a:pt x="0" y="316"/>
                      <a:pt x="4" y="333"/>
                    </a:cubicBezTo>
                    <a:lnTo>
                      <a:pt x="13" y="391"/>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7" name="Freeform 31">
                <a:extLst>
                  <a:ext uri="{FF2B5EF4-FFF2-40B4-BE49-F238E27FC236}">
                    <a16:creationId xmlns:a16="http://schemas.microsoft.com/office/drawing/2014/main" id="{EDB214D5-FA80-49AD-A393-589BBDFAA8E4}"/>
                  </a:ext>
                </a:extLst>
              </p:cNvPr>
              <p:cNvSpPr>
                <a:spLocks noChangeArrowheads="1"/>
              </p:cNvSpPr>
              <p:nvPr/>
            </p:nvSpPr>
            <p:spPr bwMode="auto">
              <a:xfrm>
                <a:off x="6096000" y="4029075"/>
                <a:ext cx="300038" cy="166688"/>
              </a:xfrm>
              <a:custGeom>
                <a:avLst/>
                <a:gdLst>
                  <a:gd name="T0" fmla="*/ 0 w 832"/>
                  <a:gd name="T1" fmla="*/ 462 h 463"/>
                  <a:gd name="T2" fmla="*/ 0 w 832"/>
                  <a:gd name="T3" fmla="*/ 204 h 463"/>
                  <a:gd name="T4" fmla="*/ 87 w 832"/>
                  <a:gd name="T5" fmla="*/ 54 h 463"/>
                  <a:gd name="T6" fmla="*/ 87 w 832"/>
                  <a:gd name="T7" fmla="*/ 54 h 463"/>
                  <a:gd name="T8" fmla="*/ 183 w 832"/>
                  <a:gd name="T9" fmla="*/ 25 h 463"/>
                  <a:gd name="T10" fmla="*/ 237 w 832"/>
                  <a:gd name="T11" fmla="*/ 9 h 463"/>
                  <a:gd name="T12" fmla="*/ 274 w 832"/>
                  <a:gd name="T13" fmla="*/ 0 h 463"/>
                  <a:gd name="T14" fmla="*/ 416 w 832"/>
                  <a:gd name="T15" fmla="*/ 59 h 463"/>
                  <a:gd name="T16" fmla="*/ 416 w 832"/>
                  <a:gd name="T17" fmla="*/ 59 h 463"/>
                  <a:gd name="T18" fmla="*/ 557 w 832"/>
                  <a:gd name="T19" fmla="*/ 0 h 463"/>
                  <a:gd name="T20" fmla="*/ 594 w 832"/>
                  <a:gd name="T21" fmla="*/ 9 h 463"/>
                  <a:gd name="T22" fmla="*/ 649 w 832"/>
                  <a:gd name="T23" fmla="*/ 25 h 463"/>
                  <a:gd name="T24" fmla="*/ 744 w 832"/>
                  <a:gd name="T25" fmla="*/ 54 h 463"/>
                  <a:gd name="T26" fmla="*/ 744 w 832"/>
                  <a:gd name="T27" fmla="*/ 54 h 463"/>
                  <a:gd name="T28" fmla="*/ 831 w 832"/>
                  <a:gd name="T29" fmla="*/ 204 h 463"/>
                  <a:gd name="T30" fmla="*/ 831 w 832"/>
                  <a:gd name="T31" fmla="*/ 462 h 463"/>
                  <a:gd name="T32" fmla="*/ 0 w 832"/>
                  <a:gd name="T33" fmla="*/ 462 h 4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32" h="463">
                    <a:moveTo>
                      <a:pt x="0" y="462"/>
                    </a:moveTo>
                    <a:lnTo>
                      <a:pt x="0" y="204"/>
                    </a:lnTo>
                    <a:cubicBezTo>
                      <a:pt x="0" y="142"/>
                      <a:pt x="37" y="84"/>
                      <a:pt x="87" y="54"/>
                    </a:cubicBezTo>
                    <a:lnTo>
                      <a:pt x="87" y="54"/>
                    </a:lnTo>
                    <a:cubicBezTo>
                      <a:pt x="116" y="46"/>
                      <a:pt x="150" y="34"/>
                      <a:pt x="183" y="25"/>
                    </a:cubicBezTo>
                    <a:cubicBezTo>
                      <a:pt x="204" y="21"/>
                      <a:pt x="220" y="13"/>
                      <a:pt x="237" y="9"/>
                    </a:cubicBezTo>
                    <a:cubicBezTo>
                      <a:pt x="258" y="5"/>
                      <a:pt x="274" y="0"/>
                      <a:pt x="274" y="0"/>
                    </a:cubicBezTo>
                    <a:cubicBezTo>
                      <a:pt x="303" y="38"/>
                      <a:pt x="358" y="59"/>
                      <a:pt x="416" y="59"/>
                    </a:cubicBezTo>
                    <a:lnTo>
                      <a:pt x="416" y="59"/>
                    </a:lnTo>
                    <a:cubicBezTo>
                      <a:pt x="474" y="59"/>
                      <a:pt x="528" y="38"/>
                      <a:pt x="557" y="0"/>
                    </a:cubicBezTo>
                    <a:cubicBezTo>
                      <a:pt x="557" y="0"/>
                      <a:pt x="574" y="5"/>
                      <a:pt x="594" y="9"/>
                    </a:cubicBezTo>
                    <a:cubicBezTo>
                      <a:pt x="611" y="13"/>
                      <a:pt x="628" y="17"/>
                      <a:pt x="649" y="25"/>
                    </a:cubicBezTo>
                    <a:cubicBezTo>
                      <a:pt x="682" y="34"/>
                      <a:pt x="719" y="46"/>
                      <a:pt x="744" y="54"/>
                    </a:cubicBezTo>
                    <a:lnTo>
                      <a:pt x="744" y="54"/>
                    </a:lnTo>
                    <a:cubicBezTo>
                      <a:pt x="794" y="84"/>
                      <a:pt x="831" y="138"/>
                      <a:pt x="831" y="204"/>
                    </a:cubicBezTo>
                    <a:lnTo>
                      <a:pt x="831" y="462"/>
                    </a:lnTo>
                    <a:lnTo>
                      <a:pt x="0" y="462"/>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75" name="Rectangle 74">
              <a:extLst>
                <a:ext uri="{FF2B5EF4-FFF2-40B4-BE49-F238E27FC236}">
                  <a16:creationId xmlns:a16="http://schemas.microsoft.com/office/drawing/2014/main" id="{129F7788-E7A8-4A12-8AFF-14D93A4134BD}"/>
                </a:ext>
              </a:extLst>
            </p:cNvPr>
            <p:cNvSpPr/>
            <p:nvPr/>
          </p:nvSpPr>
          <p:spPr>
            <a:xfrm>
              <a:off x="4143850" y="4069093"/>
              <a:ext cx="639069" cy="1019296"/>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p>
          </p:txBody>
        </p:sp>
      </p:grpSp>
      <p:grpSp>
        <p:nvGrpSpPr>
          <p:cNvPr id="108" name="Group 107">
            <a:extLst>
              <a:ext uri="{FF2B5EF4-FFF2-40B4-BE49-F238E27FC236}">
                <a16:creationId xmlns:a16="http://schemas.microsoft.com/office/drawing/2014/main" id="{BF31B61A-B5AE-4CAD-8D89-0679B6F87FBA}"/>
              </a:ext>
            </a:extLst>
          </p:cNvPr>
          <p:cNvGrpSpPr>
            <a:grpSpLocks noChangeAspect="1"/>
          </p:cNvGrpSpPr>
          <p:nvPr/>
        </p:nvGrpSpPr>
        <p:grpSpPr>
          <a:xfrm>
            <a:off x="1025084" y="2092800"/>
            <a:ext cx="588827" cy="1013696"/>
            <a:chOff x="2568775" y="4077183"/>
            <a:chExt cx="639069" cy="1100192"/>
          </a:xfrm>
        </p:grpSpPr>
        <p:grpSp>
          <p:nvGrpSpPr>
            <p:cNvPr id="109" name="Group 108">
              <a:extLst>
                <a:ext uri="{FF2B5EF4-FFF2-40B4-BE49-F238E27FC236}">
                  <a16:creationId xmlns:a16="http://schemas.microsoft.com/office/drawing/2014/main" id="{91B552D2-92C6-42A6-BC3E-7EC4AC92B8D7}"/>
                </a:ext>
              </a:extLst>
            </p:cNvPr>
            <p:cNvGrpSpPr/>
            <p:nvPr/>
          </p:nvGrpSpPr>
          <p:grpSpPr>
            <a:xfrm>
              <a:off x="2593484" y="4784913"/>
              <a:ext cx="589651" cy="360286"/>
              <a:chOff x="5573395" y="2827618"/>
              <a:chExt cx="922337" cy="563563"/>
            </a:xfrm>
          </p:grpSpPr>
          <p:grpSp>
            <p:nvGrpSpPr>
              <p:cNvPr id="117" name="Group 116">
                <a:extLst>
                  <a:ext uri="{FF2B5EF4-FFF2-40B4-BE49-F238E27FC236}">
                    <a16:creationId xmlns:a16="http://schemas.microsoft.com/office/drawing/2014/main" id="{3F458508-58AC-4B2B-9AFE-0BF2C59EDDC9}"/>
                  </a:ext>
                </a:extLst>
              </p:cNvPr>
              <p:cNvGrpSpPr/>
              <p:nvPr/>
            </p:nvGrpSpPr>
            <p:grpSpPr>
              <a:xfrm>
                <a:off x="5589270" y="2827618"/>
                <a:ext cx="827087" cy="125413"/>
                <a:chOff x="1293813" y="2730500"/>
                <a:chExt cx="827087" cy="125413"/>
              </a:xfrm>
              <a:solidFill>
                <a:srgbClr val="5F5F5F"/>
              </a:solidFill>
            </p:grpSpPr>
            <p:sp>
              <p:nvSpPr>
                <p:cNvPr id="137" name="Freeform 45">
                  <a:extLst>
                    <a:ext uri="{FF2B5EF4-FFF2-40B4-BE49-F238E27FC236}">
                      <a16:creationId xmlns:a16="http://schemas.microsoft.com/office/drawing/2014/main" id="{8E03D79E-D48E-4D1C-A08E-B51C799E2D0C}"/>
                    </a:ext>
                  </a:extLst>
                </p:cNvPr>
                <p:cNvSpPr>
                  <a:spLocks noChangeArrowheads="1"/>
                </p:cNvSpPr>
                <p:nvPr/>
              </p:nvSpPr>
              <p:spPr bwMode="auto">
                <a:xfrm>
                  <a:off x="1293813" y="2730500"/>
                  <a:ext cx="101600" cy="125413"/>
                </a:xfrm>
                <a:custGeom>
                  <a:avLst/>
                  <a:gdLst>
                    <a:gd name="T0" fmla="*/ 207 w 284"/>
                    <a:gd name="T1" fmla="*/ 116 h 348"/>
                    <a:gd name="T2" fmla="*/ 153 w 284"/>
                    <a:gd name="T3" fmla="*/ 57 h 348"/>
                    <a:gd name="T4" fmla="*/ 77 w 284"/>
                    <a:gd name="T5" fmla="*/ 181 h 348"/>
                    <a:gd name="T6" fmla="*/ 147 w 284"/>
                    <a:gd name="T7" fmla="*/ 297 h 348"/>
                    <a:gd name="T8" fmla="*/ 207 w 284"/>
                    <a:gd name="T9" fmla="*/ 232 h 348"/>
                    <a:gd name="T10" fmla="*/ 283 w 284"/>
                    <a:gd name="T11" fmla="*/ 232 h 348"/>
                    <a:gd name="T12" fmla="*/ 252 w 284"/>
                    <a:gd name="T13" fmla="*/ 311 h 348"/>
                    <a:gd name="T14" fmla="*/ 153 w 284"/>
                    <a:gd name="T15" fmla="*/ 347 h 348"/>
                    <a:gd name="T16" fmla="*/ 0 w 284"/>
                    <a:gd name="T17" fmla="*/ 178 h 348"/>
                    <a:gd name="T18" fmla="*/ 153 w 284"/>
                    <a:gd name="T19" fmla="*/ 0 h 348"/>
                    <a:gd name="T20" fmla="*/ 277 w 284"/>
                    <a:gd name="T21" fmla="*/ 110 h 348"/>
                    <a:gd name="T22" fmla="*/ 207 w 284"/>
                    <a:gd name="T23" fmla="*/ 110 h 348"/>
                    <a:gd name="T24" fmla="*/ 207 w 284"/>
                    <a:gd name="T25" fmla="*/ 116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84" h="348">
                      <a:moveTo>
                        <a:pt x="207" y="116"/>
                      </a:moveTo>
                      <a:cubicBezTo>
                        <a:pt x="207" y="105"/>
                        <a:pt x="201" y="57"/>
                        <a:pt x="153" y="57"/>
                      </a:cubicBezTo>
                      <a:cubicBezTo>
                        <a:pt x="99" y="57"/>
                        <a:pt x="77" y="113"/>
                        <a:pt x="77" y="181"/>
                      </a:cubicBezTo>
                      <a:cubicBezTo>
                        <a:pt x="77" y="201"/>
                        <a:pt x="77" y="297"/>
                        <a:pt x="147" y="297"/>
                      </a:cubicBezTo>
                      <a:cubicBezTo>
                        <a:pt x="178" y="297"/>
                        <a:pt x="207" y="277"/>
                        <a:pt x="207" y="232"/>
                      </a:cubicBezTo>
                      <a:lnTo>
                        <a:pt x="283" y="232"/>
                      </a:lnTo>
                      <a:cubicBezTo>
                        <a:pt x="283" y="251"/>
                        <a:pt x="280" y="282"/>
                        <a:pt x="252" y="311"/>
                      </a:cubicBezTo>
                      <a:cubicBezTo>
                        <a:pt x="221" y="342"/>
                        <a:pt x="184" y="347"/>
                        <a:pt x="153" y="347"/>
                      </a:cubicBezTo>
                      <a:cubicBezTo>
                        <a:pt x="37" y="347"/>
                        <a:pt x="0" y="263"/>
                        <a:pt x="0" y="178"/>
                      </a:cubicBezTo>
                      <a:cubicBezTo>
                        <a:pt x="0" y="71"/>
                        <a:pt x="60" y="0"/>
                        <a:pt x="153" y="0"/>
                      </a:cubicBezTo>
                      <a:cubicBezTo>
                        <a:pt x="226" y="0"/>
                        <a:pt x="277" y="45"/>
                        <a:pt x="277" y="110"/>
                      </a:cubicBezTo>
                      <a:lnTo>
                        <a:pt x="207" y="110"/>
                      </a:lnTo>
                      <a:lnTo>
                        <a:pt x="207" y="116"/>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38" name="Freeform 46">
                  <a:extLst>
                    <a:ext uri="{FF2B5EF4-FFF2-40B4-BE49-F238E27FC236}">
                      <a16:creationId xmlns:a16="http://schemas.microsoft.com/office/drawing/2014/main" id="{2B51D89F-0679-4FD2-B9B8-BB398A9CCC62}"/>
                    </a:ext>
                  </a:extLst>
                </p:cNvPr>
                <p:cNvSpPr>
                  <a:spLocks noChangeArrowheads="1"/>
                </p:cNvSpPr>
                <p:nvPr/>
              </p:nvSpPr>
              <p:spPr bwMode="auto">
                <a:xfrm>
                  <a:off x="1419225" y="2768600"/>
                  <a:ext cx="80963" cy="87313"/>
                </a:xfrm>
                <a:custGeom>
                  <a:avLst/>
                  <a:gdLst>
                    <a:gd name="T0" fmla="*/ 70 w 227"/>
                    <a:gd name="T1" fmla="*/ 3 h 241"/>
                    <a:gd name="T2" fmla="*/ 70 w 227"/>
                    <a:gd name="T3" fmla="*/ 141 h 241"/>
                    <a:gd name="T4" fmla="*/ 107 w 227"/>
                    <a:gd name="T5" fmla="*/ 192 h 241"/>
                    <a:gd name="T6" fmla="*/ 152 w 227"/>
                    <a:gd name="T7" fmla="*/ 118 h 241"/>
                    <a:gd name="T8" fmla="*/ 152 w 227"/>
                    <a:gd name="T9" fmla="*/ 0 h 241"/>
                    <a:gd name="T10" fmla="*/ 223 w 227"/>
                    <a:gd name="T11" fmla="*/ 0 h 241"/>
                    <a:gd name="T12" fmla="*/ 223 w 227"/>
                    <a:gd name="T13" fmla="*/ 155 h 241"/>
                    <a:gd name="T14" fmla="*/ 223 w 227"/>
                    <a:gd name="T15" fmla="*/ 217 h 241"/>
                    <a:gd name="T16" fmla="*/ 226 w 227"/>
                    <a:gd name="T17" fmla="*/ 234 h 241"/>
                    <a:gd name="T18" fmla="*/ 158 w 227"/>
                    <a:gd name="T19" fmla="*/ 234 h 241"/>
                    <a:gd name="T20" fmla="*/ 155 w 227"/>
                    <a:gd name="T21" fmla="*/ 203 h 241"/>
                    <a:gd name="T22" fmla="*/ 84 w 227"/>
                    <a:gd name="T23" fmla="*/ 240 h 241"/>
                    <a:gd name="T24" fmla="*/ 14 w 227"/>
                    <a:gd name="T25" fmla="*/ 209 h 241"/>
                    <a:gd name="T26" fmla="*/ 0 w 227"/>
                    <a:gd name="T27" fmla="*/ 146 h 241"/>
                    <a:gd name="T28" fmla="*/ 0 w 227"/>
                    <a:gd name="T29" fmla="*/ 0 h 241"/>
                    <a:gd name="T30" fmla="*/ 70 w 227"/>
                    <a:gd name="T31" fmla="*/ 0 h 241"/>
                    <a:gd name="T32" fmla="*/ 70 w 227"/>
                    <a:gd name="T33" fmla="*/ 3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7" h="241">
                      <a:moveTo>
                        <a:pt x="70" y="3"/>
                      </a:moveTo>
                      <a:lnTo>
                        <a:pt x="70" y="141"/>
                      </a:lnTo>
                      <a:cubicBezTo>
                        <a:pt x="70" y="161"/>
                        <a:pt x="70" y="192"/>
                        <a:pt x="107" y="192"/>
                      </a:cubicBezTo>
                      <a:cubicBezTo>
                        <a:pt x="152" y="192"/>
                        <a:pt x="152" y="158"/>
                        <a:pt x="152" y="118"/>
                      </a:cubicBezTo>
                      <a:lnTo>
                        <a:pt x="152" y="0"/>
                      </a:lnTo>
                      <a:lnTo>
                        <a:pt x="223" y="0"/>
                      </a:lnTo>
                      <a:lnTo>
                        <a:pt x="223" y="155"/>
                      </a:lnTo>
                      <a:cubicBezTo>
                        <a:pt x="223" y="206"/>
                        <a:pt x="223" y="211"/>
                        <a:pt x="223" y="217"/>
                      </a:cubicBezTo>
                      <a:cubicBezTo>
                        <a:pt x="223" y="223"/>
                        <a:pt x="223" y="228"/>
                        <a:pt x="226" y="234"/>
                      </a:cubicBezTo>
                      <a:lnTo>
                        <a:pt x="158" y="234"/>
                      </a:lnTo>
                      <a:lnTo>
                        <a:pt x="155" y="203"/>
                      </a:lnTo>
                      <a:cubicBezTo>
                        <a:pt x="149" y="214"/>
                        <a:pt x="130" y="240"/>
                        <a:pt x="84" y="240"/>
                      </a:cubicBezTo>
                      <a:cubicBezTo>
                        <a:pt x="53" y="240"/>
                        <a:pt x="28" y="225"/>
                        <a:pt x="14" y="209"/>
                      </a:cubicBezTo>
                      <a:cubicBezTo>
                        <a:pt x="0" y="189"/>
                        <a:pt x="0" y="158"/>
                        <a:pt x="0" y="146"/>
                      </a:cubicBezTo>
                      <a:lnTo>
                        <a:pt x="0" y="0"/>
                      </a:lnTo>
                      <a:lnTo>
                        <a:pt x="70" y="0"/>
                      </a:lnTo>
                      <a:lnTo>
                        <a:pt x="70" y="3"/>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39" name="Freeform 47">
                  <a:extLst>
                    <a:ext uri="{FF2B5EF4-FFF2-40B4-BE49-F238E27FC236}">
                      <a16:creationId xmlns:a16="http://schemas.microsoft.com/office/drawing/2014/main" id="{D12B6830-7BE1-4DDA-898A-2D7D39D19DE6}"/>
                    </a:ext>
                  </a:extLst>
                </p:cNvPr>
                <p:cNvSpPr>
                  <a:spLocks noChangeArrowheads="1"/>
                </p:cNvSpPr>
                <p:nvPr/>
              </p:nvSpPr>
              <p:spPr bwMode="auto">
                <a:xfrm>
                  <a:off x="1524001" y="2767012"/>
                  <a:ext cx="73026" cy="88899"/>
                </a:xfrm>
                <a:custGeom>
                  <a:avLst/>
                  <a:gdLst>
                    <a:gd name="T0" fmla="*/ 65 w 204"/>
                    <a:gd name="T1" fmla="*/ 172 h 249"/>
                    <a:gd name="T2" fmla="*/ 105 w 204"/>
                    <a:gd name="T3" fmla="*/ 203 h 249"/>
                    <a:gd name="T4" fmla="*/ 141 w 204"/>
                    <a:gd name="T5" fmla="*/ 175 h 249"/>
                    <a:gd name="T6" fmla="*/ 108 w 204"/>
                    <a:gd name="T7" fmla="*/ 149 h 249"/>
                    <a:gd name="T8" fmla="*/ 65 w 204"/>
                    <a:gd name="T9" fmla="*/ 138 h 249"/>
                    <a:gd name="T10" fmla="*/ 6 w 204"/>
                    <a:gd name="T11" fmla="*/ 73 h 249"/>
                    <a:gd name="T12" fmla="*/ 108 w 204"/>
                    <a:gd name="T13" fmla="*/ 0 h 249"/>
                    <a:gd name="T14" fmla="*/ 198 w 204"/>
                    <a:gd name="T15" fmla="*/ 70 h 249"/>
                    <a:gd name="T16" fmla="*/ 136 w 204"/>
                    <a:gd name="T17" fmla="*/ 70 h 249"/>
                    <a:gd name="T18" fmla="*/ 102 w 204"/>
                    <a:gd name="T19" fmla="*/ 42 h 249"/>
                    <a:gd name="T20" fmla="*/ 68 w 204"/>
                    <a:gd name="T21" fmla="*/ 65 h 249"/>
                    <a:gd name="T22" fmla="*/ 99 w 204"/>
                    <a:gd name="T23" fmla="*/ 90 h 249"/>
                    <a:gd name="T24" fmla="*/ 141 w 204"/>
                    <a:gd name="T25" fmla="*/ 101 h 249"/>
                    <a:gd name="T26" fmla="*/ 203 w 204"/>
                    <a:gd name="T27" fmla="*/ 166 h 249"/>
                    <a:gd name="T28" fmla="*/ 96 w 204"/>
                    <a:gd name="T29" fmla="*/ 248 h 249"/>
                    <a:gd name="T30" fmla="*/ 17 w 204"/>
                    <a:gd name="T31" fmla="*/ 220 h 249"/>
                    <a:gd name="T32" fmla="*/ 0 w 204"/>
                    <a:gd name="T33" fmla="*/ 175 h 249"/>
                    <a:gd name="T34" fmla="*/ 65 w 204"/>
                    <a:gd name="T35" fmla="*/ 175 h 249"/>
                    <a:gd name="T36" fmla="*/ 65 w 204"/>
                    <a:gd name="T37" fmla="*/ 17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4" h="249">
                      <a:moveTo>
                        <a:pt x="65" y="172"/>
                      </a:moveTo>
                      <a:cubicBezTo>
                        <a:pt x="65" y="186"/>
                        <a:pt x="76" y="203"/>
                        <a:pt x="105" y="203"/>
                      </a:cubicBezTo>
                      <a:cubicBezTo>
                        <a:pt x="130" y="203"/>
                        <a:pt x="141" y="189"/>
                        <a:pt x="141" y="175"/>
                      </a:cubicBezTo>
                      <a:cubicBezTo>
                        <a:pt x="141" y="164"/>
                        <a:pt x="136" y="155"/>
                        <a:pt x="108" y="149"/>
                      </a:cubicBezTo>
                      <a:lnTo>
                        <a:pt x="65" y="138"/>
                      </a:lnTo>
                      <a:cubicBezTo>
                        <a:pt x="45" y="132"/>
                        <a:pt x="6" y="121"/>
                        <a:pt x="6" y="73"/>
                      </a:cubicBezTo>
                      <a:cubicBezTo>
                        <a:pt x="6" y="28"/>
                        <a:pt x="48" y="0"/>
                        <a:pt x="108" y="0"/>
                      </a:cubicBezTo>
                      <a:cubicBezTo>
                        <a:pt x="155" y="0"/>
                        <a:pt x="195" y="22"/>
                        <a:pt x="198" y="70"/>
                      </a:cubicBezTo>
                      <a:lnTo>
                        <a:pt x="136" y="70"/>
                      </a:lnTo>
                      <a:cubicBezTo>
                        <a:pt x="133" y="45"/>
                        <a:pt x="113" y="42"/>
                        <a:pt x="102" y="42"/>
                      </a:cubicBezTo>
                      <a:cubicBezTo>
                        <a:pt x="82" y="42"/>
                        <a:pt x="68" y="51"/>
                        <a:pt x="68" y="65"/>
                      </a:cubicBezTo>
                      <a:cubicBezTo>
                        <a:pt x="68" y="82"/>
                        <a:pt x="79" y="85"/>
                        <a:pt x="99" y="90"/>
                      </a:cubicBezTo>
                      <a:lnTo>
                        <a:pt x="141" y="101"/>
                      </a:lnTo>
                      <a:cubicBezTo>
                        <a:pt x="184" y="113"/>
                        <a:pt x="203" y="135"/>
                        <a:pt x="203" y="166"/>
                      </a:cubicBezTo>
                      <a:cubicBezTo>
                        <a:pt x="203" y="206"/>
                        <a:pt x="170" y="248"/>
                        <a:pt x="96" y="248"/>
                      </a:cubicBezTo>
                      <a:cubicBezTo>
                        <a:pt x="65" y="248"/>
                        <a:pt x="37" y="243"/>
                        <a:pt x="17" y="220"/>
                      </a:cubicBezTo>
                      <a:cubicBezTo>
                        <a:pt x="3" y="203"/>
                        <a:pt x="0" y="186"/>
                        <a:pt x="0" y="175"/>
                      </a:cubicBezTo>
                      <a:lnTo>
                        <a:pt x="65" y="175"/>
                      </a:lnTo>
                      <a:lnTo>
                        <a:pt x="65" y="172"/>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40" name="Freeform 48">
                  <a:extLst>
                    <a:ext uri="{FF2B5EF4-FFF2-40B4-BE49-F238E27FC236}">
                      <a16:creationId xmlns:a16="http://schemas.microsoft.com/office/drawing/2014/main" id="{45778DEC-596E-4C26-9A3C-63ED94CFD5B9}"/>
                    </a:ext>
                  </a:extLst>
                </p:cNvPr>
                <p:cNvSpPr>
                  <a:spLocks noChangeArrowheads="1"/>
                </p:cNvSpPr>
                <p:nvPr/>
              </p:nvSpPr>
              <p:spPr bwMode="auto">
                <a:xfrm>
                  <a:off x="1611313" y="2744788"/>
                  <a:ext cx="61912" cy="111125"/>
                </a:xfrm>
                <a:custGeom>
                  <a:avLst/>
                  <a:gdLst>
                    <a:gd name="T0" fmla="*/ 169 w 170"/>
                    <a:gd name="T1" fmla="*/ 299 h 308"/>
                    <a:gd name="T2" fmla="*/ 116 w 170"/>
                    <a:gd name="T3" fmla="*/ 307 h 308"/>
                    <a:gd name="T4" fmla="*/ 45 w 170"/>
                    <a:gd name="T5" fmla="*/ 245 h 308"/>
                    <a:gd name="T6" fmla="*/ 45 w 170"/>
                    <a:gd name="T7" fmla="*/ 115 h 308"/>
                    <a:gd name="T8" fmla="*/ 0 w 170"/>
                    <a:gd name="T9" fmla="*/ 115 h 308"/>
                    <a:gd name="T10" fmla="*/ 0 w 170"/>
                    <a:gd name="T11" fmla="*/ 70 h 308"/>
                    <a:gd name="T12" fmla="*/ 45 w 170"/>
                    <a:gd name="T13" fmla="*/ 70 h 308"/>
                    <a:gd name="T14" fmla="*/ 45 w 170"/>
                    <a:gd name="T15" fmla="*/ 25 h 308"/>
                    <a:gd name="T16" fmla="*/ 113 w 170"/>
                    <a:gd name="T17" fmla="*/ 0 h 308"/>
                    <a:gd name="T18" fmla="*/ 113 w 170"/>
                    <a:gd name="T19" fmla="*/ 70 h 308"/>
                    <a:gd name="T20" fmla="*/ 169 w 170"/>
                    <a:gd name="T21" fmla="*/ 70 h 308"/>
                    <a:gd name="T22" fmla="*/ 169 w 170"/>
                    <a:gd name="T23" fmla="*/ 115 h 308"/>
                    <a:gd name="T24" fmla="*/ 113 w 170"/>
                    <a:gd name="T25" fmla="*/ 115 h 308"/>
                    <a:gd name="T26" fmla="*/ 113 w 170"/>
                    <a:gd name="T27" fmla="*/ 220 h 308"/>
                    <a:gd name="T28" fmla="*/ 144 w 170"/>
                    <a:gd name="T29" fmla="*/ 254 h 308"/>
                    <a:gd name="T30" fmla="*/ 167 w 170"/>
                    <a:gd name="T31" fmla="*/ 254 h 308"/>
                    <a:gd name="T32" fmla="*/ 167 w 170"/>
                    <a:gd name="T33" fmla="*/ 299 h 308"/>
                    <a:gd name="T34" fmla="*/ 169 w 170"/>
                    <a:gd name="T35" fmla="*/ 299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0" h="308">
                      <a:moveTo>
                        <a:pt x="169" y="299"/>
                      </a:moveTo>
                      <a:cubicBezTo>
                        <a:pt x="147" y="305"/>
                        <a:pt x="127" y="307"/>
                        <a:pt x="116" y="307"/>
                      </a:cubicBezTo>
                      <a:cubicBezTo>
                        <a:pt x="45" y="307"/>
                        <a:pt x="45" y="265"/>
                        <a:pt x="45" y="245"/>
                      </a:cubicBezTo>
                      <a:lnTo>
                        <a:pt x="45" y="115"/>
                      </a:lnTo>
                      <a:lnTo>
                        <a:pt x="0" y="115"/>
                      </a:lnTo>
                      <a:lnTo>
                        <a:pt x="0" y="70"/>
                      </a:lnTo>
                      <a:lnTo>
                        <a:pt x="45" y="70"/>
                      </a:lnTo>
                      <a:lnTo>
                        <a:pt x="45" y="25"/>
                      </a:lnTo>
                      <a:lnTo>
                        <a:pt x="113" y="0"/>
                      </a:lnTo>
                      <a:lnTo>
                        <a:pt x="113" y="70"/>
                      </a:lnTo>
                      <a:lnTo>
                        <a:pt x="169" y="70"/>
                      </a:lnTo>
                      <a:lnTo>
                        <a:pt x="169" y="115"/>
                      </a:lnTo>
                      <a:lnTo>
                        <a:pt x="113" y="115"/>
                      </a:lnTo>
                      <a:lnTo>
                        <a:pt x="113" y="220"/>
                      </a:lnTo>
                      <a:cubicBezTo>
                        <a:pt x="113" y="242"/>
                        <a:pt x="113" y="254"/>
                        <a:pt x="144" y="254"/>
                      </a:cubicBezTo>
                      <a:cubicBezTo>
                        <a:pt x="155" y="254"/>
                        <a:pt x="158" y="254"/>
                        <a:pt x="167" y="254"/>
                      </a:cubicBezTo>
                      <a:lnTo>
                        <a:pt x="167" y="299"/>
                      </a:lnTo>
                      <a:lnTo>
                        <a:pt x="169" y="29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41" name="Freeform 49">
                  <a:extLst>
                    <a:ext uri="{FF2B5EF4-FFF2-40B4-BE49-F238E27FC236}">
                      <a16:creationId xmlns:a16="http://schemas.microsoft.com/office/drawing/2014/main" id="{D5C69C77-7949-41AE-880F-86D55D6AFA60}"/>
                    </a:ext>
                  </a:extLst>
                </p:cNvPr>
                <p:cNvSpPr>
                  <a:spLocks noChangeArrowheads="1"/>
                </p:cNvSpPr>
                <p:nvPr/>
              </p:nvSpPr>
              <p:spPr bwMode="auto">
                <a:xfrm>
                  <a:off x="1687513" y="2767013"/>
                  <a:ext cx="87312" cy="88900"/>
                </a:xfrm>
                <a:custGeom>
                  <a:avLst/>
                  <a:gdLst>
                    <a:gd name="T0" fmla="*/ 121 w 243"/>
                    <a:gd name="T1" fmla="*/ 0 h 249"/>
                    <a:gd name="T2" fmla="*/ 242 w 243"/>
                    <a:gd name="T3" fmla="*/ 124 h 249"/>
                    <a:gd name="T4" fmla="*/ 118 w 243"/>
                    <a:gd name="T5" fmla="*/ 248 h 249"/>
                    <a:gd name="T6" fmla="*/ 0 w 243"/>
                    <a:gd name="T7" fmla="*/ 124 h 249"/>
                    <a:gd name="T8" fmla="*/ 121 w 243"/>
                    <a:gd name="T9" fmla="*/ 0 h 249"/>
                    <a:gd name="T10" fmla="*/ 121 w 243"/>
                    <a:gd name="T11" fmla="*/ 200 h 249"/>
                    <a:gd name="T12" fmla="*/ 172 w 243"/>
                    <a:gd name="T13" fmla="*/ 121 h 249"/>
                    <a:gd name="T14" fmla="*/ 121 w 243"/>
                    <a:gd name="T15" fmla="*/ 48 h 249"/>
                    <a:gd name="T16" fmla="*/ 70 w 243"/>
                    <a:gd name="T17" fmla="*/ 127 h 249"/>
                    <a:gd name="T18" fmla="*/ 121 w 243"/>
                    <a:gd name="T19" fmla="*/ 200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3" h="249">
                      <a:moveTo>
                        <a:pt x="121" y="0"/>
                      </a:moveTo>
                      <a:cubicBezTo>
                        <a:pt x="206" y="0"/>
                        <a:pt x="242" y="56"/>
                        <a:pt x="242" y="124"/>
                      </a:cubicBezTo>
                      <a:cubicBezTo>
                        <a:pt x="242" y="189"/>
                        <a:pt x="206" y="248"/>
                        <a:pt x="118" y="248"/>
                      </a:cubicBezTo>
                      <a:cubicBezTo>
                        <a:pt x="50" y="248"/>
                        <a:pt x="0" y="206"/>
                        <a:pt x="0" y="124"/>
                      </a:cubicBezTo>
                      <a:cubicBezTo>
                        <a:pt x="0" y="68"/>
                        <a:pt x="28" y="0"/>
                        <a:pt x="121" y="0"/>
                      </a:cubicBezTo>
                      <a:close/>
                      <a:moveTo>
                        <a:pt x="121" y="200"/>
                      </a:moveTo>
                      <a:cubicBezTo>
                        <a:pt x="152" y="200"/>
                        <a:pt x="172" y="183"/>
                        <a:pt x="172" y="121"/>
                      </a:cubicBezTo>
                      <a:cubicBezTo>
                        <a:pt x="172" y="90"/>
                        <a:pt x="166" y="48"/>
                        <a:pt x="121" y="48"/>
                      </a:cubicBezTo>
                      <a:cubicBezTo>
                        <a:pt x="70" y="48"/>
                        <a:pt x="70" y="107"/>
                        <a:pt x="70" y="127"/>
                      </a:cubicBezTo>
                      <a:cubicBezTo>
                        <a:pt x="70" y="178"/>
                        <a:pt x="87" y="200"/>
                        <a:pt x="121" y="200"/>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42" name="Freeform 50">
                  <a:extLst>
                    <a:ext uri="{FF2B5EF4-FFF2-40B4-BE49-F238E27FC236}">
                      <a16:creationId xmlns:a16="http://schemas.microsoft.com/office/drawing/2014/main" id="{A09589C0-951A-4412-B56D-83726B596F81}"/>
                    </a:ext>
                  </a:extLst>
                </p:cNvPr>
                <p:cNvSpPr>
                  <a:spLocks noChangeArrowheads="1"/>
                </p:cNvSpPr>
                <p:nvPr/>
              </p:nvSpPr>
              <p:spPr bwMode="auto">
                <a:xfrm>
                  <a:off x="1801813" y="2765425"/>
                  <a:ext cx="134937" cy="88900"/>
                </a:xfrm>
                <a:custGeom>
                  <a:avLst/>
                  <a:gdLst>
                    <a:gd name="T0" fmla="*/ 3 w 376"/>
                    <a:gd name="T1" fmla="*/ 51 h 247"/>
                    <a:gd name="T2" fmla="*/ 0 w 376"/>
                    <a:gd name="T3" fmla="*/ 6 h 247"/>
                    <a:gd name="T4" fmla="*/ 67 w 376"/>
                    <a:gd name="T5" fmla="*/ 6 h 247"/>
                    <a:gd name="T6" fmla="*/ 70 w 376"/>
                    <a:gd name="T7" fmla="*/ 37 h 247"/>
                    <a:gd name="T8" fmla="*/ 144 w 376"/>
                    <a:gd name="T9" fmla="*/ 0 h 247"/>
                    <a:gd name="T10" fmla="*/ 217 w 376"/>
                    <a:gd name="T11" fmla="*/ 45 h 247"/>
                    <a:gd name="T12" fmla="*/ 293 w 376"/>
                    <a:gd name="T13" fmla="*/ 3 h 247"/>
                    <a:gd name="T14" fmla="*/ 364 w 376"/>
                    <a:gd name="T15" fmla="*/ 40 h 247"/>
                    <a:gd name="T16" fmla="*/ 375 w 376"/>
                    <a:gd name="T17" fmla="*/ 110 h 247"/>
                    <a:gd name="T18" fmla="*/ 375 w 376"/>
                    <a:gd name="T19" fmla="*/ 243 h 247"/>
                    <a:gd name="T20" fmla="*/ 304 w 376"/>
                    <a:gd name="T21" fmla="*/ 243 h 247"/>
                    <a:gd name="T22" fmla="*/ 304 w 376"/>
                    <a:gd name="T23" fmla="*/ 104 h 247"/>
                    <a:gd name="T24" fmla="*/ 265 w 376"/>
                    <a:gd name="T25" fmla="*/ 51 h 247"/>
                    <a:gd name="T26" fmla="*/ 223 w 376"/>
                    <a:gd name="T27" fmla="*/ 124 h 247"/>
                    <a:gd name="T28" fmla="*/ 223 w 376"/>
                    <a:gd name="T29" fmla="*/ 243 h 247"/>
                    <a:gd name="T30" fmla="*/ 152 w 376"/>
                    <a:gd name="T31" fmla="*/ 243 h 247"/>
                    <a:gd name="T32" fmla="*/ 152 w 376"/>
                    <a:gd name="T33" fmla="*/ 104 h 247"/>
                    <a:gd name="T34" fmla="*/ 113 w 376"/>
                    <a:gd name="T35" fmla="*/ 54 h 247"/>
                    <a:gd name="T36" fmla="*/ 70 w 376"/>
                    <a:gd name="T37" fmla="*/ 107 h 247"/>
                    <a:gd name="T38" fmla="*/ 70 w 376"/>
                    <a:gd name="T39" fmla="*/ 246 h 247"/>
                    <a:gd name="T40" fmla="*/ 3 w 376"/>
                    <a:gd name="T41" fmla="*/ 246 h 247"/>
                    <a:gd name="T42" fmla="*/ 3 w 376"/>
                    <a:gd name="T43" fmla="*/ 51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76" h="247">
                      <a:moveTo>
                        <a:pt x="3" y="51"/>
                      </a:moveTo>
                      <a:cubicBezTo>
                        <a:pt x="3" y="37"/>
                        <a:pt x="3" y="23"/>
                        <a:pt x="0" y="6"/>
                      </a:cubicBezTo>
                      <a:lnTo>
                        <a:pt x="67" y="6"/>
                      </a:lnTo>
                      <a:lnTo>
                        <a:pt x="70" y="37"/>
                      </a:lnTo>
                      <a:cubicBezTo>
                        <a:pt x="79" y="25"/>
                        <a:pt x="96" y="0"/>
                        <a:pt x="144" y="0"/>
                      </a:cubicBezTo>
                      <a:cubicBezTo>
                        <a:pt x="197" y="0"/>
                        <a:pt x="214" y="34"/>
                        <a:pt x="217" y="45"/>
                      </a:cubicBezTo>
                      <a:cubicBezTo>
                        <a:pt x="237" y="9"/>
                        <a:pt x="268" y="3"/>
                        <a:pt x="293" y="3"/>
                      </a:cubicBezTo>
                      <a:cubicBezTo>
                        <a:pt x="341" y="3"/>
                        <a:pt x="361" y="31"/>
                        <a:pt x="364" y="40"/>
                      </a:cubicBezTo>
                      <a:cubicBezTo>
                        <a:pt x="375" y="59"/>
                        <a:pt x="375" y="88"/>
                        <a:pt x="375" y="110"/>
                      </a:cubicBezTo>
                      <a:lnTo>
                        <a:pt x="375" y="243"/>
                      </a:lnTo>
                      <a:lnTo>
                        <a:pt x="304" y="243"/>
                      </a:lnTo>
                      <a:lnTo>
                        <a:pt x="304" y="104"/>
                      </a:lnTo>
                      <a:cubicBezTo>
                        <a:pt x="304" y="79"/>
                        <a:pt x="302" y="51"/>
                        <a:pt x="265" y="51"/>
                      </a:cubicBezTo>
                      <a:cubicBezTo>
                        <a:pt x="223" y="51"/>
                        <a:pt x="223" y="90"/>
                        <a:pt x="223" y="124"/>
                      </a:cubicBezTo>
                      <a:lnTo>
                        <a:pt x="223" y="243"/>
                      </a:lnTo>
                      <a:lnTo>
                        <a:pt x="152" y="243"/>
                      </a:lnTo>
                      <a:lnTo>
                        <a:pt x="152" y="104"/>
                      </a:lnTo>
                      <a:cubicBezTo>
                        <a:pt x="152" y="88"/>
                        <a:pt x="152" y="54"/>
                        <a:pt x="113" y="54"/>
                      </a:cubicBezTo>
                      <a:cubicBezTo>
                        <a:pt x="70" y="54"/>
                        <a:pt x="70" y="90"/>
                        <a:pt x="70" y="107"/>
                      </a:cubicBezTo>
                      <a:lnTo>
                        <a:pt x="70" y="246"/>
                      </a:lnTo>
                      <a:lnTo>
                        <a:pt x="3" y="246"/>
                      </a:lnTo>
                      <a:lnTo>
                        <a:pt x="3" y="51"/>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43" name="Freeform 51">
                  <a:extLst>
                    <a:ext uri="{FF2B5EF4-FFF2-40B4-BE49-F238E27FC236}">
                      <a16:creationId xmlns:a16="http://schemas.microsoft.com/office/drawing/2014/main" id="{59D7A767-EFBD-4CD2-B541-3703B1E664E1}"/>
                    </a:ext>
                  </a:extLst>
                </p:cNvPr>
                <p:cNvSpPr>
                  <a:spLocks noChangeArrowheads="1"/>
                </p:cNvSpPr>
                <p:nvPr/>
              </p:nvSpPr>
              <p:spPr bwMode="auto">
                <a:xfrm>
                  <a:off x="1963738" y="2765425"/>
                  <a:ext cx="80962" cy="88900"/>
                </a:xfrm>
                <a:custGeom>
                  <a:avLst/>
                  <a:gdLst>
                    <a:gd name="T0" fmla="*/ 116 w 227"/>
                    <a:gd name="T1" fmla="*/ 203 h 249"/>
                    <a:gd name="T2" fmla="*/ 156 w 227"/>
                    <a:gd name="T3" fmla="*/ 169 h 249"/>
                    <a:gd name="T4" fmla="*/ 218 w 227"/>
                    <a:gd name="T5" fmla="*/ 169 h 249"/>
                    <a:gd name="T6" fmla="*/ 195 w 227"/>
                    <a:gd name="T7" fmla="*/ 220 h 249"/>
                    <a:gd name="T8" fmla="*/ 113 w 227"/>
                    <a:gd name="T9" fmla="*/ 248 h 249"/>
                    <a:gd name="T10" fmla="*/ 31 w 227"/>
                    <a:gd name="T11" fmla="*/ 220 h 249"/>
                    <a:gd name="T12" fmla="*/ 0 w 227"/>
                    <a:gd name="T13" fmla="*/ 130 h 249"/>
                    <a:gd name="T14" fmla="*/ 48 w 227"/>
                    <a:gd name="T15" fmla="*/ 20 h 249"/>
                    <a:gd name="T16" fmla="*/ 113 w 227"/>
                    <a:gd name="T17" fmla="*/ 0 h 249"/>
                    <a:gd name="T18" fmla="*/ 209 w 227"/>
                    <a:gd name="T19" fmla="*/ 56 h 249"/>
                    <a:gd name="T20" fmla="*/ 223 w 227"/>
                    <a:gd name="T21" fmla="*/ 141 h 249"/>
                    <a:gd name="T22" fmla="*/ 68 w 227"/>
                    <a:gd name="T23" fmla="*/ 141 h 249"/>
                    <a:gd name="T24" fmla="*/ 116 w 227"/>
                    <a:gd name="T25" fmla="*/ 203 h 249"/>
                    <a:gd name="T26" fmla="*/ 156 w 227"/>
                    <a:gd name="T27" fmla="*/ 99 h 249"/>
                    <a:gd name="T28" fmla="*/ 116 w 227"/>
                    <a:gd name="T29" fmla="*/ 45 h 249"/>
                    <a:gd name="T30" fmla="*/ 71 w 227"/>
                    <a:gd name="T31" fmla="*/ 99 h 249"/>
                    <a:gd name="T32" fmla="*/ 156 w 227"/>
                    <a:gd name="T33" fmla="*/ 99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7" h="249">
                      <a:moveTo>
                        <a:pt x="116" y="203"/>
                      </a:moveTo>
                      <a:cubicBezTo>
                        <a:pt x="133" y="203"/>
                        <a:pt x="150" y="198"/>
                        <a:pt x="156" y="169"/>
                      </a:cubicBezTo>
                      <a:lnTo>
                        <a:pt x="218" y="169"/>
                      </a:lnTo>
                      <a:cubicBezTo>
                        <a:pt x="218" y="181"/>
                        <a:pt x="215" y="200"/>
                        <a:pt x="195" y="220"/>
                      </a:cubicBezTo>
                      <a:cubicBezTo>
                        <a:pt x="178" y="237"/>
                        <a:pt x="147" y="248"/>
                        <a:pt x="113" y="248"/>
                      </a:cubicBezTo>
                      <a:cubicBezTo>
                        <a:pt x="94" y="248"/>
                        <a:pt x="54" y="246"/>
                        <a:pt x="31" y="220"/>
                      </a:cubicBezTo>
                      <a:cubicBezTo>
                        <a:pt x="9" y="198"/>
                        <a:pt x="0" y="167"/>
                        <a:pt x="0" y="130"/>
                      </a:cubicBezTo>
                      <a:cubicBezTo>
                        <a:pt x="0" y="93"/>
                        <a:pt x="9" y="45"/>
                        <a:pt x="48" y="20"/>
                      </a:cubicBezTo>
                      <a:cubicBezTo>
                        <a:pt x="65" y="9"/>
                        <a:pt x="88" y="0"/>
                        <a:pt x="113" y="0"/>
                      </a:cubicBezTo>
                      <a:cubicBezTo>
                        <a:pt x="147" y="0"/>
                        <a:pt x="187" y="14"/>
                        <a:pt x="209" y="56"/>
                      </a:cubicBezTo>
                      <a:cubicBezTo>
                        <a:pt x="226" y="88"/>
                        <a:pt x="223" y="124"/>
                        <a:pt x="223" y="141"/>
                      </a:cubicBezTo>
                      <a:lnTo>
                        <a:pt x="68" y="141"/>
                      </a:lnTo>
                      <a:cubicBezTo>
                        <a:pt x="68" y="155"/>
                        <a:pt x="68" y="203"/>
                        <a:pt x="116" y="203"/>
                      </a:cubicBezTo>
                      <a:close/>
                      <a:moveTo>
                        <a:pt x="156" y="99"/>
                      </a:moveTo>
                      <a:cubicBezTo>
                        <a:pt x="156" y="88"/>
                        <a:pt x="156" y="45"/>
                        <a:pt x="116" y="45"/>
                      </a:cubicBezTo>
                      <a:cubicBezTo>
                        <a:pt x="85" y="45"/>
                        <a:pt x="74" y="71"/>
                        <a:pt x="71" y="99"/>
                      </a:cubicBezTo>
                      <a:lnTo>
                        <a:pt x="156" y="99"/>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44" name="Freeform 52">
                  <a:extLst>
                    <a:ext uri="{FF2B5EF4-FFF2-40B4-BE49-F238E27FC236}">
                      <a16:creationId xmlns:a16="http://schemas.microsoft.com/office/drawing/2014/main" id="{A22CF836-C4F7-43D1-8194-74CBCE4661A2}"/>
                    </a:ext>
                  </a:extLst>
                </p:cNvPr>
                <p:cNvSpPr>
                  <a:spLocks noChangeArrowheads="1"/>
                </p:cNvSpPr>
                <p:nvPr/>
              </p:nvSpPr>
              <p:spPr bwMode="auto">
                <a:xfrm>
                  <a:off x="2068513" y="2767013"/>
                  <a:ext cx="52387" cy="87312"/>
                </a:xfrm>
                <a:custGeom>
                  <a:avLst/>
                  <a:gdLst>
                    <a:gd name="T0" fmla="*/ 3 w 145"/>
                    <a:gd name="T1" fmla="*/ 62 h 241"/>
                    <a:gd name="T2" fmla="*/ 0 w 145"/>
                    <a:gd name="T3" fmla="*/ 3 h 241"/>
                    <a:gd name="T4" fmla="*/ 65 w 145"/>
                    <a:gd name="T5" fmla="*/ 3 h 241"/>
                    <a:gd name="T6" fmla="*/ 65 w 145"/>
                    <a:gd name="T7" fmla="*/ 48 h 241"/>
                    <a:gd name="T8" fmla="*/ 144 w 145"/>
                    <a:gd name="T9" fmla="*/ 3 h 241"/>
                    <a:gd name="T10" fmla="*/ 144 w 145"/>
                    <a:gd name="T11" fmla="*/ 65 h 241"/>
                    <a:gd name="T12" fmla="*/ 71 w 145"/>
                    <a:gd name="T13" fmla="*/ 124 h 241"/>
                    <a:gd name="T14" fmla="*/ 71 w 145"/>
                    <a:gd name="T15" fmla="*/ 240 h 241"/>
                    <a:gd name="T16" fmla="*/ 3 w 145"/>
                    <a:gd name="T17" fmla="*/ 240 h 241"/>
                    <a:gd name="T18" fmla="*/ 3 w 145"/>
                    <a:gd name="T19" fmla="*/ 62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5" h="241">
                      <a:moveTo>
                        <a:pt x="3" y="62"/>
                      </a:moveTo>
                      <a:cubicBezTo>
                        <a:pt x="3" y="51"/>
                        <a:pt x="0" y="17"/>
                        <a:pt x="0" y="3"/>
                      </a:cubicBezTo>
                      <a:lnTo>
                        <a:pt x="65" y="3"/>
                      </a:lnTo>
                      <a:lnTo>
                        <a:pt x="65" y="48"/>
                      </a:lnTo>
                      <a:cubicBezTo>
                        <a:pt x="73" y="28"/>
                        <a:pt x="90" y="0"/>
                        <a:pt x="144" y="3"/>
                      </a:cubicBezTo>
                      <a:lnTo>
                        <a:pt x="144" y="65"/>
                      </a:lnTo>
                      <a:cubicBezTo>
                        <a:pt x="73" y="59"/>
                        <a:pt x="71" y="93"/>
                        <a:pt x="71" y="124"/>
                      </a:cubicBezTo>
                      <a:lnTo>
                        <a:pt x="71" y="240"/>
                      </a:lnTo>
                      <a:lnTo>
                        <a:pt x="3" y="240"/>
                      </a:lnTo>
                      <a:lnTo>
                        <a:pt x="3" y="62"/>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grpSp>
            <p:nvGrpSpPr>
              <p:cNvPr id="118" name="Group 117">
                <a:extLst>
                  <a:ext uri="{FF2B5EF4-FFF2-40B4-BE49-F238E27FC236}">
                    <a16:creationId xmlns:a16="http://schemas.microsoft.com/office/drawing/2014/main" id="{892B6526-31B6-4A26-B034-4954BE41660A}"/>
                  </a:ext>
                </a:extLst>
              </p:cNvPr>
              <p:cNvGrpSpPr/>
              <p:nvPr/>
            </p:nvGrpSpPr>
            <p:grpSpPr>
              <a:xfrm>
                <a:off x="5624195" y="3037168"/>
                <a:ext cx="760412" cy="123825"/>
                <a:chOff x="1328738" y="2940050"/>
                <a:chExt cx="760412" cy="123825"/>
              </a:xfrm>
              <a:solidFill>
                <a:srgbClr val="5F5F5F"/>
              </a:solidFill>
            </p:grpSpPr>
            <p:sp>
              <p:nvSpPr>
                <p:cNvPr id="129" name="Freeform 53">
                  <a:extLst>
                    <a:ext uri="{FF2B5EF4-FFF2-40B4-BE49-F238E27FC236}">
                      <a16:creationId xmlns:a16="http://schemas.microsoft.com/office/drawing/2014/main" id="{0313A35A-252C-4838-9EE5-379CB4490968}"/>
                    </a:ext>
                  </a:extLst>
                </p:cNvPr>
                <p:cNvSpPr>
                  <a:spLocks noChangeArrowheads="1"/>
                </p:cNvSpPr>
                <p:nvPr/>
              </p:nvSpPr>
              <p:spPr bwMode="auto">
                <a:xfrm>
                  <a:off x="1328738" y="2940050"/>
                  <a:ext cx="85725" cy="120650"/>
                </a:xfrm>
                <a:custGeom>
                  <a:avLst/>
                  <a:gdLst>
                    <a:gd name="T0" fmla="*/ 0 w 239"/>
                    <a:gd name="T1" fmla="*/ 0 h 336"/>
                    <a:gd name="T2" fmla="*/ 102 w 239"/>
                    <a:gd name="T3" fmla="*/ 0 h 336"/>
                    <a:gd name="T4" fmla="*/ 218 w 239"/>
                    <a:gd name="T5" fmla="*/ 36 h 336"/>
                    <a:gd name="T6" fmla="*/ 238 w 239"/>
                    <a:gd name="T7" fmla="*/ 98 h 336"/>
                    <a:gd name="T8" fmla="*/ 195 w 239"/>
                    <a:gd name="T9" fmla="*/ 189 h 336"/>
                    <a:gd name="T10" fmla="*/ 119 w 239"/>
                    <a:gd name="T11" fmla="*/ 206 h 336"/>
                    <a:gd name="T12" fmla="*/ 74 w 239"/>
                    <a:gd name="T13" fmla="*/ 206 h 336"/>
                    <a:gd name="T14" fmla="*/ 74 w 239"/>
                    <a:gd name="T15" fmla="*/ 335 h 336"/>
                    <a:gd name="T16" fmla="*/ 0 w 239"/>
                    <a:gd name="T17" fmla="*/ 335 h 336"/>
                    <a:gd name="T18" fmla="*/ 0 w 239"/>
                    <a:gd name="T19" fmla="*/ 0 h 336"/>
                    <a:gd name="T20" fmla="*/ 71 w 239"/>
                    <a:gd name="T21" fmla="*/ 152 h 336"/>
                    <a:gd name="T22" fmla="*/ 99 w 239"/>
                    <a:gd name="T23" fmla="*/ 152 h 336"/>
                    <a:gd name="T24" fmla="*/ 167 w 239"/>
                    <a:gd name="T25" fmla="*/ 101 h 336"/>
                    <a:gd name="T26" fmla="*/ 108 w 239"/>
                    <a:gd name="T27" fmla="*/ 56 h 336"/>
                    <a:gd name="T28" fmla="*/ 71 w 239"/>
                    <a:gd name="T29" fmla="*/ 56 h 336"/>
                    <a:gd name="T30" fmla="*/ 71 w 239"/>
                    <a:gd name="T31" fmla="*/ 152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39" h="336">
                      <a:moveTo>
                        <a:pt x="0" y="0"/>
                      </a:moveTo>
                      <a:lnTo>
                        <a:pt x="102" y="0"/>
                      </a:lnTo>
                      <a:cubicBezTo>
                        <a:pt x="150" y="0"/>
                        <a:pt x="190" y="2"/>
                        <a:pt x="218" y="36"/>
                      </a:cubicBezTo>
                      <a:cubicBezTo>
                        <a:pt x="235" y="59"/>
                        <a:pt x="238" y="81"/>
                        <a:pt x="238" y="98"/>
                      </a:cubicBezTo>
                      <a:cubicBezTo>
                        <a:pt x="238" y="138"/>
                        <a:pt x="221" y="169"/>
                        <a:pt x="195" y="189"/>
                      </a:cubicBezTo>
                      <a:cubicBezTo>
                        <a:pt x="170" y="206"/>
                        <a:pt x="136" y="206"/>
                        <a:pt x="119" y="206"/>
                      </a:cubicBezTo>
                      <a:lnTo>
                        <a:pt x="74" y="206"/>
                      </a:lnTo>
                      <a:lnTo>
                        <a:pt x="74" y="335"/>
                      </a:lnTo>
                      <a:lnTo>
                        <a:pt x="0" y="335"/>
                      </a:lnTo>
                      <a:lnTo>
                        <a:pt x="0" y="0"/>
                      </a:lnTo>
                      <a:close/>
                      <a:moveTo>
                        <a:pt x="71" y="152"/>
                      </a:moveTo>
                      <a:lnTo>
                        <a:pt x="99" y="152"/>
                      </a:lnTo>
                      <a:cubicBezTo>
                        <a:pt x="122" y="152"/>
                        <a:pt x="167" y="152"/>
                        <a:pt x="167" y="101"/>
                      </a:cubicBezTo>
                      <a:cubicBezTo>
                        <a:pt x="167" y="56"/>
                        <a:pt x="127" y="56"/>
                        <a:pt x="108" y="56"/>
                      </a:cubicBezTo>
                      <a:lnTo>
                        <a:pt x="71" y="56"/>
                      </a:lnTo>
                      <a:lnTo>
                        <a:pt x="71" y="152"/>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30" name="Freeform 54">
                  <a:extLst>
                    <a:ext uri="{FF2B5EF4-FFF2-40B4-BE49-F238E27FC236}">
                      <a16:creationId xmlns:a16="http://schemas.microsoft.com/office/drawing/2014/main" id="{B08A1B59-08F2-44EC-B23E-A2C9343777F8}"/>
                    </a:ext>
                  </a:extLst>
                </p:cNvPr>
                <p:cNvSpPr>
                  <a:spLocks noChangeArrowheads="1"/>
                </p:cNvSpPr>
                <p:nvPr/>
              </p:nvSpPr>
              <p:spPr bwMode="auto">
                <a:xfrm>
                  <a:off x="1438275" y="2974975"/>
                  <a:ext cx="52388" cy="85725"/>
                </a:xfrm>
                <a:custGeom>
                  <a:avLst/>
                  <a:gdLst>
                    <a:gd name="T0" fmla="*/ 0 w 145"/>
                    <a:gd name="T1" fmla="*/ 2 h 240"/>
                    <a:gd name="T2" fmla="*/ 65 w 145"/>
                    <a:gd name="T3" fmla="*/ 2 h 240"/>
                    <a:gd name="T4" fmla="*/ 65 w 145"/>
                    <a:gd name="T5" fmla="*/ 48 h 240"/>
                    <a:gd name="T6" fmla="*/ 144 w 145"/>
                    <a:gd name="T7" fmla="*/ 2 h 240"/>
                    <a:gd name="T8" fmla="*/ 144 w 145"/>
                    <a:gd name="T9" fmla="*/ 64 h 240"/>
                    <a:gd name="T10" fmla="*/ 71 w 145"/>
                    <a:gd name="T11" fmla="*/ 124 h 240"/>
                    <a:gd name="T12" fmla="*/ 71 w 145"/>
                    <a:gd name="T13" fmla="*/ 239 h 240"/>
                    <a:gd name="T14" fmla="*/ 3 w 145"/>
                    <a:gd name="T15" fmla="*/ 239 h 240"/>
                    <a:gd name="T16" fmla="*/ 3 w 145"/>
                    <a:gd name="T17" fmla="*/ 62 h 240"/>
                    <a:gd name="T18" fmla="*/ 0 w 145"/>
                    <a:gd name="T19" fmla="*/ 2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5" h="240">
                      <a:moveTo>
                        <a:pt x="0" y="2"/>
                      </a:moveTo>
                      <a:lnTo>
                        <a:pt x="65" y="2"/>
                      </a:lnTo>
                      <a:lnTo>
                        <a:pt x="65" y="48"/>
                      </a:lnTo>
                      <a:cubicBezTo>
                        <a:pt x="74" y="28"/>
                        <a:pt x="91" y="0"/>
                        <a:pt x="144" y="2"/>
                      </a:cubicBezTo>
                      <a:lnTo>
                        <a:pt x="144" y="64"/>
                      </a:lnTo>
                      <a:cubicBezTo>
                        <a:pt x="74" y="59"/>
                        <a:pt x="71" y="93"/>
                        <a:pt x="71" y="124"/>
                      </a:cubicBezTo>
                      <a:lnTo>
                        <a:pt x="71" y="239"/>
                      </a:lnTo>
                      <a:lnTo>
                        <a:pt x="3" y="239"/>
                      </a:lnTo>
                      <a:lnTo>
                        <a:pt x="3" y="62"/>
                      </a:lnTo>
                      <a:cubicBezTo>
                        <a:pt x="3" y="50"/>
                        <a:pt x="0" y="16"/>
                        <a:pt x="0" y="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31" name="Freeform 55">
                  <a:extLst>
                    <a:ext uri="{FF2B5EF4-FFF2-40B4-BE49-F238E27FC236}">
                      <a16:creationId xmlns:a16="http://schemas.microsoft.com/office/drawing/2014/main" id="{81AF6D34-6E31-49F0-BF77-92634FBFF628}"/>
                    </a:ext>
                  </a:extLst>
                </p:cNvPr>
                <p:cNvSpPr>
                  <a:spLocks noChangeArrowheads="1"/>
                </p:cNvSpPr>
                <p:nvPr/>
              </p:nvSpPr>
              <p:spPr bwMode="auto">
                <a:xfrm>
                  <a:off x="1503363" y="2974975"/>
                  <a:ext cx="80962" cy="88900"/>
                </a:xfrm>
                <a:custGeom>
                  <a:avLst/>
                  <a:gdLst>
                    <a:gd name="T0" fmla="*/ 116 w 227"/>
                    <a:gd name="T1" fmla="*/ 203 h 249"/>
                    <a:gd name="T2" fmla="*/ 155 w 227"/>
                    <a:gd name="T3" fmla="*/ 169 h 249"/>
                    <a:gd name="T4" fmla="*/ 217 w 227"/>
                    <a:gd name="T5" fmla="*/ 169 h 249"/>
                    <a:gd name="T6" fmla="*/ 195 w 227"/>
                    <a:gd name="T7" fmla="*/ 220 h 249"/>
                    <a:gd name="T8" fmla="*/ 113 w 227"/>
                    <a:gd name="T9" fmla="*/ 248 h 249"/>
                    <a:gd name="T10" fmla="*/ 31 w 227"/>
                    <a:gd name="T11" fmla="*/ 220 h 249"/>
                    <a:gd name="T12" fmla="*/ 0 w 227"/>
                    <a:gd name="T13" fmla="*/ 129 h 249"/>
                    <a:gd name="T14" fmla="*/ 48 w 227"/>
                    <a:gd name="T15" fmla="*/ 19 h 249"/>
                    <a:gd name="T16" fmla="*/ 113 w 227"/>
                    <a:gd name="T17" fmla="*/ 0 h 249"/>
                    <a:gd name="T18" fmla="*/ 209 w 227"/>
                    <a:gd name="T19" fmla="*/ 56 h 249"/>
                    <a:gd name="T20" fmla="*/ 223 w 227"/>
                    <a:gd name="T21" fmla="*/ 141 h 249"/>
                    <a:gd name="T22" fmla="*/ 68 w 227"/>
                    <a:gd name="T23" fmla="*/ 141 h 249"/>
                    <a:gd name="T24" fmla="*/ 116 w 227"/>
                    <a:gd name="T25" fmla="*/ 203 h 249"/>
                    <a:gd name="T26" fmla="*/ 155 w 227"/>
                    <a:gd name="T27" fmla="*/ 96 h 249"/>
                    <a:gd name="T28" fmla="*/ 116 w 227"/>
                    <a:gd name="T29" fmla="*/ 42 h 249"/>
                    <a:gd name="T30" fmla="*/ 71 w 227"/>
                    <a:gd name="T31" fmla="*/ 96 h 249"/>
                    <a:gd name="T32" fmla="*/ 155 w 227"/>
                    <a:gd name="T33" fmla="*/ 96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7" h="249">
                      <a:moveTo>
                        <a:pt x="116" y="203"/>
                      </a:moveTo>
                      <a:cubicBezTo>
                        <a:pt x="133" y="203"/>
                        <a:pt x="150" y="197"/>
                        <a:pt x="155" y="169"/>
                      </a:cubicBezTo>
                      <a:lnTo>
                        <a:pt x="217" y="169"/>
                      </a:lnTo>
                      <a:cubicBezTo>
                        <a:pt x="217" y="180"/>
                        <a:pt x="214" y="200"/>
                        <a:pt x="195" y="220"/>
                      </a:cubicBezTo>
                      <a:cubicBezTo>
                        <a:pt x="178" y="237"/>
                        <a:pt x="147" y="248"/>
                        <a:pt x="113" y="248"/>
                      </a:cubicBezTo>
                      <a:cubicBezTo>
                        <a:pt x="93" y="248"/>
                        <a:pt x="54" y="245"/>
                        <a:pt x="31" y="220"/>
                      </a:cubicBezTo>
                      <a:cubicBezTo>
                        <a:pt x="8" y="197"/>
                        <a:pt x="0" y="166"/>
                        <a:pt x="0" y="129"/>
                      </a:cubicBezTo>
                      <a:cubicBezTo>
                        <a:pt x="0" y="93"/>
                        <a:pt x="8" y="45"/>
                        <a:pt x="48" y="19"/>
                      </a:cubicBezTo>
                      <a:cubicBezTo>
                        <a:pt x="65" y="8"/>
                        <a:pt x="88" y="0"/>
                        <a:pt x="113" y="0"/>
                      </a:cubicBezTo>
                      <a:cubicBezTo>
                        <a:pt x="147" y="0"/>
                        <a:pt x="186" y="14"/>
                        <a:pt x="209" y="56"/>
                      </a:cubicBezTo>
                      <a:cubicBezTo>
                        <a:pt x="226" y="87"/>
                        <a:pt x="223" y="124"/>
                        <a:pt x="223" y="141"/>
                      </a:cubicBezTo>
                      <a:lnTo>
                        <a:pt x="68" y="141"/>
                      </a:lnTo>
                      <a:cubicBezTo>
                        <a:pt x="68" y="155"/>
                        <a:pt x="68" y="203"/>
                        <a:pt x="116" y="203"/>
                      </a:cubicBezTo>
                      <a:close/>
                      <a:moveTo>
                        <a:pt x="155" y="96"/>
                      </a:moveTo>
                      <a:cubicBezTo>
                        <a:pt x="155" y="84"/>
                        <a:pt x="155" y="42"/>
                        <a:pt x="116" y="42"/>
                      </a:cubicBezTo>
                      <a:cubicBezTo>
                        <a:pt x="85" y="42"/>
                        <a:pt x="73" y="67"/>
                        <a:pt x="71" y="96"/>
                      </a:cubicBezTo>
                      <a:lnTo>
                        <a:pt x="155" y="96"/>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32" name="Freeform 56">
                  <a:extLst>
                    <a:ext uri="{FF2B5EF4-FFF2-40B4-BE49-F238E27FC236}">
                      <a16:creationId xmlns:a16="http://schemas.microsoft.com/office/drawing/2014/main" id="{F4063C07-171A-4CCF-8395-FE112B65FACB}"/>
                    </a:ext>
                  </a:extLst>
                </p:cNvPr>
                <p:cNvSpPr>
                  <a:spLocks noChangeArrowheads="1"/>
                </p:cNvSpPr>
                <p:nvPr/>
              </p:nvSpPr>
              <p:spPr bwMode="auto">
                <a:xfrm>
                  <a:off x="1608138" y="2974975"/>
                  <a:ext cx="134937" cy="88900"/>
                </a:xfrm>
                <a:custGeom>
                  <a:avLst/>
                  <a:gdLst>
                    <a:gd name="T0" fmla="*/ 3 w 376"/>
                    <a:gd name="T1" fmla="*/ 48 h 247"/>
                    <a:gd name="T2" fmla="*/ 0 w 376"/>
                    <a:gd name="T3" fmla="*/ 3 h 247"/>
                    <a:gd name="T4" fmla="*/ 67 w 376"/>
                    <a:gd name="T5" fmla="*/ 3 h 247"/>
                    <a:gd name="T6" fmla="*/ 70 w 376"/>
                    <a:gd name="T7" fmla="*/ 34 h 247"/>
                    <a:gd name="T8" fmla="*/ 144 w 376"/>
                    <a:gd name="T9" fmla="*/ 0 h 247"/>
                    <a:gd name="T10" fmla="*/ 217 w 376"/>
                    <a:gd name="T11" fmla="*/ 46 h 247"/>
                    <a:gd name="T12" fmla="*/ 293 w 376"/>
                    <a:gd name="T13" fmla="*/ 3 h 247"/>
                    <a:gd name="T14" fmla="*/ 364 w 376"/>
                    <a:gd name="T15" fmla="*/ 40 h 247"/>
                    <a:gd name="T16" fmla="*/ 375 w 376"/>
                    <a:gd name="T17" fmla="*/ 110 h 247"/>
                    <a:gd name="T18" fmla="*/ 375 w 376"/>
                    <a:gd name="T19" fmla="*/ 243 h 247"/>
                    <a:gd name="T20" fmla="*/ 304 w 376"/>
                    <a:gd name="T21" fmla="*/ 243 h 247"/>
                    <a:gd name="T22" fmla="*/ 304 w 376"/>
                    <a:gd name="T23" fmla="*/ 105 h 247"/>
                    <a:gd name="T24" fmla="*/ 265 w 376"/>
                    <a:gd name="T25" fmla="*/ 51 h 247"/>
                    <a:gd name="T26" fmla="*/ 223 w 376"/>
                    <a:gd name="T27" fmla="*/ 125 h 247"/>
                    <a:gd name="T28" fmla="*/ 223 w 376"/>
                    <a:gd name="T29" fmla="*/ 243 h 247"/>
                    <a:gd name="T30" fmla="*/ 152 w 376"/>
                    <a:gd name="T31" fmla="*/ 243 h 247"/>
                    <a:gd name="T32" fmla="*/ 152 w 376"/>
                    <a:gd name="T33" fmla="*/ 105 h 247"/>
                    <a:gd name="T34" fmla="*/ 113 w 376"/>
                    <a:gd name="T35" fmla="*/ 54 h 247"/>
                    <a:gd name="T36" fmla="*/ 70 w 376"/>
                    <a:gd name="T37" fmla="*/ 108 h 247"/>
                    <a:gd name="T38" fmla="*/ 70 w 376"/>
                    <a:gd name="T39" fmla="*/ 246 h 247"/>
                    <a:gd name="T40" fmla="*/ 0 w 376"/>
                    <a:gd name="T41" fmla="*/ 246 h 247"/>
                    <a:gd name="T42" fmla="*/ 0 w 376"/>
                    <a:gd name="T43" fmla="*/ 48 h 247"/>
                    <a:gd name="T44" fmla="*/ 3 w 376"/>
                    <a:gd name="T45" fmla="*/ 4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76" h="247">
                      <a:moveTo>
                        <a:pt x="3" y="48"/>
                      </a:moveTo>
                      <a:cubicBezTo>
                        <a:pt x="3" y="34"/>
                        <a:pt x="3" y="20"/>
                        <a:pt x="0" y="3"/>
                      </a:cubicBezTo>
                      <a:lnTo>
                        <a:pt x="67" y="3"/>
                      </a:lnTo>
                      <a:lnTo>
                        <a:pt x="70" y="34"/>
                      </a:lnTo>
                      <a:cubicBezTo>
                        <a:pt x="79" y="23"/>
                        <a:pt x="96" y="0"/>
                        <a:pt x="144" y="0"/>
                      </a:cubicBezTo>
                      <a:cubicBezTo>
                        <a:pt x="197" y="0"/>
                        <a:pt x="214" y="34"/>
                        <a:pt x="217" y="46"/>
                      </a:cubicBezTo>
                      <a:cubicBezTo>
                        <a:pt x="237" y="9"/>
                        <a:pt x="268" y="3"/>
                        <a:pt x="293" y="3"/>
                      </a:cubicBezTo>
                      <a:cubicBezTo>
                        <a:pt x="341" y="3"/>
                        <a:pt x="361" y="31"/>
                        <a:pt x="364" y="40"/>
                      </a:cubicBezTo>
                      <a:cubicBezTo>
                        <a:pt x="375" y="60"/>
                        <a:pt x="375" y="88"/>
                        <a:pt x="375" y="110"/>
                      </a:cubicBezTo>
                      <a:lnTo>
                        <a:pt x="375" y="243"/>
                      </a:lnTo>
                      <a:lnTo>
                        <a:pt x="304" y="243"/>
                      </a:lnTo>
                      <a:lnTo>
                        <a:pt x="304" y="105"/>
                      </a:lnTo>
                      <a:cubicBezTo>
                        <a:pt x="304" y="79"/>
                        <a:pt x="302" y="51"/>
                        <a:pt x="265" y="51"/>
                      </a:cubicBezTo>
                      <a:cubicBezTo>
                        <a:pt x="223" y="51"/>
                        <a:pt x="223" y="91"/>
                        <a:pt x="223" y="125"/>
                      </a:cubicBezTo>
                      <a:lnTo>
                        <a:pt x="223" y="243"/>
                      </a:lnTo>
                      <a:lnTo>
                        <a:pt x="152" y="243"/>
                      </a:lnTo>
                      <a:lnTo>
                        <a:pt x="152" y="105"/>
                      </a:lnTo>
                      <a:cubicBezTo>
                        <a:pt x="152" y="88"/>
                        <a:pt x="152" y="54"/>
                        <a:pt x="113" y="54"/>
                      </a:cubicBezTo>
                      <a:cubicBezTo>
                        <a:pt x="70" y="54"/>
                        <a:pt x="70" y="91"/>
                        <a:pt x="70" y="108"/>
                      </a:cubicBezTo>
                      <a:lnTo>
                        <a:pt x="70" y="246"/>
                      </a:lnTo>
                      <a:lnTo>
                        <a:pt x="0" y="246"/>
                      </a:lnTo>
                      <a:lnTo>
                        <a:pt x="0" y="48"/>
                      </a:lnTo>
                      <a:lnTo>
                        <a:pt x="3" y="48"/>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33" name="Freeform 57">
                  <a:extLst>
                    <a:ext uri="{FF2B5EF4-FFF2-40B4-BE49-F238E27FC236}">
                      <a16:creationId xmlns:a16="http://schemas.microsoft.com/office/drawing/2014/main" id="{A246C04C-AB8E-4D4B-AC33-871B153E1769}"/>
                    </a:ext>
                  </a:extLst>
                </p:cNvPr>
                <p:cNvSpPr>
                  <a:spLocks noChangeArrowheads="1"/>
                </p:cNvSpPr>
                <p:nvPr/>
              </p:nvSpPr>
              <p:spPr bwMode="auto">
                <a:xfrm>
                  <a:off x="1773238" y="2940050"/>
                  <a:ext cx="26987" cy="120650"/>
                </a:xfrm>
                <a:custGeom>
                  <a:avLst/>
                  <a:gdLst>
                    <a:gd name="T0" fmla="*/ 0 w 74"/>
                    <a:gd name="T1" fmla="*/ 0 h 336"/>
                    <a:gd name="T2" fmla="*/ 73 w 74"/>
                    <a:gd name="T3" fmla="*/ 0 h 336"/>
                    <a:gd name="T4" fmla="*/ 73 w 74"/>
                    <a:gd name="T5" fmla="*/ 59 h 336"/>
                    <a:gd name="T6" fmla="*/ 0 w 74"/>
                    <a:gd name="T7" fmla="*/ 59 h 336"/>
                    <a:gd name="T8" fmla="*/ 0 w 74"/>
                    <a:gd name="T9" fmla="*/ 0 h 336"/>
                    <a:gd name="T10" fmla="*/ 3 w 74"/>
                    <a:gd name="T11" fmla="*/ 101 h 336"/>
                    <a:gd name="T12" fmla="*/ 70 w 74"/>
                    <a:gd name="T13" fmla="*/ 101 h 336"/>
                    <a:gd name="T14" fmla="*/ 70 w 74"/>
                    <a:gd name="T15" fmla="*/ 335 h 336"/>
                    <a:gd name="T16" fmla="*/ 3 w 74"/>
                    <a:gd name="T17" fmla="*/ 335 h 336"/>
                    <a:gd name="T18" fmla="*/ 3 w 74"/>
                    <a:gd name="T19" fmla="*/ 101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4" h="336">
                      <a:moveTo>
                        <a:pt x="0" y="0"/>
                      </a:moveTo>
                      <a:lnTo>
                        <a:pt x="73" y="0"/>
                      </a:lnTo>
                      <a:lnTo>
                        <a:pt x="73" y="59"/>
                      </a:lnTo>
                      <a:lnTo>
                        <a:pt x="0" y="59"/>
                      </a:lnTo>
                      <a:lnTo>
                        <a:pt x="0" y="0"/>
                      </a:lnTo>
                      <a:close/>
                      <a:moveTo>
                        <a:pt x="3" y="101"/>
                      </a:moveTo>
                      <a:lnTo>
                        <a:pt x="70" y="101"/>
                      </a:lnTo>
                      <a:lnTo>
                        <a:pt x="70" y="335"/>
                      </a:lnTo>
                      <a:lnTo>
                        <a:pt x="3" y="335"/>
                      </a:lnTo>
                      <a:lnTo>
                        <a:pt x="3" y="101"/>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34" name="Freeform 58">
                  <a:extLst>
                    <a:ext uri="{FF2B5EF4-FFF2-40B4-BE49-F238E27FC236}">
                      <a16:creationId xmlns:a16="http://schemas.microsoft.com/office/drawing/2014/main" id="{5F1D454A-3840-4A36-9F68-A418FB1C8537}"/>
                    </a:ext>
                  </a:extLst>
                </p:cNvPr>
                <p:cNvSpPr>
                  <a:spLocks noChangeArrowheads="1"/>
                </p:cNvSpPr>
                <p:nvPr/>
              </p:nvSpPr>
              <p:spPr bwMode="auto">
                <a:xfrm>
                  <a:off x="1822450" y="2974975"/>
                  <a:ext cx="73025" cy="88900"/>
                </a:xfrm>
                <a:custGeom>
                  <a:avLst/>
                  <a:gdLst>
                    <a:gd name="T0" fmla="*/ 65 w 204"/>
                    <a:gd name="T1" fmla="*/ 172 h 249"/>
                    <a:gd name="T2" fmla="*/ 104 w 204"/>
                    <a:gd name="T3" fmla="*/ 203 h 249"/>
                    <a:gd name="T4" fmla="*/ 141 w 204"/>
                    <a:gd name="T5" fmla="*/ 175 h 249"/>
                    <a:gd name="T6" fmla="*/ 107 w 204"/>
                    <a:gd name="T7" fmla="*/ 149 h 249"/>
                    <a:gd name="T8" fmla="*/ 65 w 204"/>
                    <a:gd name="T9" fmla="*/ 138 h 249"/>
                    <a:gd name="T10" fmla="*/ 6 w 204"/>
                    <a:gd name="T11" fmla="*/ 73 h 249"/>
                    <a:gd name="T12" fmla="*/ 107 w 204"/>
                    <a:gd name="T13" fmla="*/ 0 h 249"/>
                    <a:gd name="T14" fmla="*/ 198 w 204"/>
                    <a:gd name="T15" fmla="*/ 70 h 249"/>
                    <a:gd name="T16" fmla="*/ 135 w 204"/>
                    <a:gd name="T17" fmla="*/ 70 h 249"/>
                    <a:gd name="T18" fmla="*/ 102 w 204"/>
                    <a:gd name="T19" fmla="*/ 42 h 249"/>
                    <a:gd name="T20" fmla="*/ 68 w 204"/>
                    <a:gd name="T21" fmla="*/ 64 h 249"/>
                    <a:gd name="T22" fmla="*/ 99 w 204"/>
                    <a:gd name="T23" fmla="*/ 90 h 249"/>
                    <a:gd name="T24" fmla="*/ 141 w 204"/>
                    <a:gd name="T25" fmla="*/ 101 h 249"/>
                    <a:gd name="T26" fmla="*/ 203 w 204"/>
                    <a:gd name="T27" fmla="*/ 166 h 249"/>
                    <a:gd name="T28" fmla="*/ 96 w 204"/>
                    <a:gd name="T29" fmla="*/ 248 h 249"/>
                    <a:gd name="T30" fmla="*/ 17 w 204"/>
                    <a:gd name="T31" fmla="*/ 220 h 249"/>
                    <a:gd name="T32" fmla="*/ 0 w 204"/>
                    <a:gd name="T33" fmla="*/ 175 h 249"/>
                    <a:gd name="T34" fmla="*/ 65 w 204"/>
                    <a:gd name="T35" fmla="*/ 175 h 249"/>
                    <a:gd name="T36" fmla="*/ 65 w 204"/>
                    <a:gd name="T37" fmla="*/ 17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4" h="249">
                      <a:moveTo>
                        <a:pt x="65" y="172"/>
                      </a:moveTo>
                      <a:cubicBezTo>
                        <a:pt x="65" y="186"/>
                        <a:pt x="76" y="203"/>
                        <a:pt x="104" y="203"/>
                      </a:cubicBezTo>
                      <a:cubicBezTo>
                        <a:pt x="130" y="203"/>
                        <a:pt x="141" y="189"/>
                        <a:pt x="141" y="175"/>
                      </a:cubicBezTo>
                      <a:cubicBezTo>
                        <a:pt x="141" y="163"/>
                        <a:pt x="135" y="155"/>
                        <a:pt x="107" y="149"/>
                      </a:cubicBezTo>
                      <a:lnTo>
                        <a:pt x="65" y="138"/>
                      </a:lnTo>
                      <a:cubicBezTo>
                        <a:pt x="45" y="132"/>
                        <a:pt x="6" y="121"/>
                        <a:pt x="6" y="73"/>
                      </a:cubicBezTo>
                      <a:cubicBezTo>
                        <a:pt x="6" y="28"/>
                        <a:pt x="48" y="0"/>
                        <a:pt x="107" y="0"/>
                      </a:cubicBezTo>
                      <a:cubicBezTo>
                        <a:pt x="155" y="0"/>
                        <a:pt x="195" y="22"/>
                        <a:pt x="198" y="70"/>
                      </a:cubicBezTo>
                      <a:lnTo>
                        <a:pt x="135" y="70"/>
                      </a:lnTo>
                      <a:cubicBezTo>
                        <a:pt x="133" y="45"/>
                        <a:pt x="113" y="42"/>
                        <a:pt x="102" y="42"/>
                      </a:cubicBezTo>
                      <a:cubicBezTo>
                        <a:pt x="82" y="42"/>
                        <a:pt x="68" y="50"/>
                        <a:pt x="68" y="64"/>
                      </a:cubicBezTo>
                      <a:cubicBezTo>
                        <a:pt x="68" y="81"/>
                        <a:pt x="79" y="84"/>
                        <a:pt x="99" y="90"/>
                      </a:cubicBezTo>
                      <a:lnTo>
                        <a:pt x="141" y="101"/>
                      </a:lnTo>
                      <a:cubicBezTo>
                        <a:pt x="183" y="112"/>
                        <a:pt x="203" y="135"/>
                        <a:pt x="203" y="166"/>
                      </a:cubicBezTo>
                      <a:cubicBezTo>
                        <a:pt x="203" y="206"/>
                        <a:pt x="169" y="248"/>
                        <a:pt x="96" y="248"/>
                      </a:cubicBezTo>
                      <a:cubicBezTo>
                        <a:pt x="65" y="248"/>
                        <a:pt x="37" y="242"/>
                        <a:pt x="17" y="220"/>
                      </a:cubicBezTo>
                      <a:cubicBezTo>
                        <a:pt x="3" y="203"/>
                        <a:pt x="0" y="186"/>
                        <a:pt x="0" y="175"/>
                      </a:cubicBezTo>
                      <a:lnTo>
                        <a:pt x="65" y="175"/>
                      </a:lnTo>
                      <a:lnTo>
                        <a:pt x="65" y="172"/>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35" name="Freeform 59">
                  <a:extLst>
                    <a:ext uri="{FF2B5EF4-FFF2-40B4-BE49-F238E27FC236}">
                      <a16:creationId xmlns:a16="http://schemas.microsoft.com/office/drawing/2014/main" id="{53CD032D-0D0C-4538-9A50-2C6B27D205C4}"/>
                    </a:ext>
                  </a:extLst>
                </p:cNvPr>
                <p:cNvSpPr>
                  <a:spLocks noChangeArrowheads="1"/>
                </p:cNvSpPr>
                <p:nvPr/>
              </p:nvSpPr>
              <p:spPr bwMode="auto">
                <a:xfrm>
                  <a:off x="1916113" y="2974975"/>
                  <a:ext cx="80962" cy="88900"/>
                </a:xfrm>
                <a:custGeom>
                  <a:avLst/>
                  <a:gdLst>
                    <a:gd name="T0" fmla="*/ 115 w 226"/>
                    <a:gd name="T1" fmla="*/ 203 h 249"/>
                    <a:gd name="T2" fmla="*/ 155 w 226"/>
                    <a:gd name="T3" fmla="*/ 169 h 249"/>
                    <a:gd name="T4" fmla="*/ 217 w 226"/>
                    <a:gd name="T5" fmla="*/ 169 h 249"/>
                    <a:gd name="T6" fmla="*/ 194 w 226"/>
                    <a:gd name="T7" fmla="*/ 220 h 249"/>
                    <a:gd name="T8" fmla="*/ 112 w 226"/>
                    <a:gd name="T9" fmla="*/ 248 h 249"/>
                    <a:gd name="T10" fmla="*/ 31 w 226"/>
                    <a:gd name="T11" fmla="*/ 220 h 249"/>
                    <a:gd name="T12" fmla="*/ 0 w 226"/>
                    <a:gd name="T13" fmla="*/ 129 h 249"/>
                    <a:gd name="T14" fmla="*/ 48 w 226"/>
                    <a:gd name="T15" fmla="*/ 19 h 249"/>
                    <a:gd name="T16" fmla="*/ 112 w 226"/>
                    <a:gd name="T17" fmla="*/ 0 h 249"/>
                    <a:gd name="T18" fmla="*/ 208 w 226"/>
                    <a:gd name="T19" fmla="*/ 56 h 249"/>
                    <a:gd name="T20" fmla="*/ 223 w 226"/>
                    <a:gd name="T21" fmla="*/ 141 h 249"/>
                    <a:gd name="T22" fmla="*/ 67 w 226"/>
                    <a:gd name="T23" fmla="*/ 141 h 249"/>
                    <a:gd name="T24" fmla="*/ 115 w 226"/>
                    <a:gd name="T25" fmla="*/ 203 h 249"/>
                    <a:gd name="T26" fmla="*/ 155 w 226"/>
                    <a:gd name="T27" fmla="*/ 96 h 249"/>
                    <a:gd name="T28" fmla="*/ 115 w 226"/>
                    <a:gd name="T29" fmla="*/ 42 h 249"/>
                    <a:gd name="T30" fmla="*/ 70 w 226"/>
                    <a:gd name="T31" fmla="*/ 96 h 249"/>
                    <a:gd name="T32" fmla="*/ 155 w 226"/>
                    <a:gd name="T33" fmla="*/ 96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6" h="249">
                      <a:moveTo>
                        <a:pt x="115" y="203"/>
                      </a:moveTo>
                      <a:cubicBezTo>
                        <a:pt x="132" y="203"/>
                        <a:pt x="149" y="197"/>
                        <a:pt x="155" y="169"/>
                      </a:cubicBezTo>
                      <a:lnTo>
                        <a:pt x="217" y="169"/>
                      </a:lnTo>
                      <a:cubicBezTo>
                        <a:pt x="217" y="180"/>
                        <a:pt x="214" y="200"/>
                        <a:pt x="194" y="220"/>
                      </a:cubicBezTo>
                      <a:cubicBezTo>
                        <a:pt x="177" y="237"/>
                        <a:pt x="146" y="248"/>
                        <a:pt x="112" y="248"/>
                      </a:cubicBezTo>
                      <a:cubicBezTo>
                        <a:pt x="93" y="248"/>
                        <a:pt x="53" y="245"/>
                        <a:pt x="31" y="220"/>
                      </a:cubicBezTo>
                      <a:cubicBezTo>
                        <a:pt x="8" y="197"/>
                        <a:pt x="0" y="166"/>
                        <a:pt x="0" y="129"/>
                      </a:cubicBezTo>
                      <a:cubicBezTo>
                        <a:pt x="0" y="93"/>
                        <a:pt x="8" y="45"/>
                        <a:pt x="48" y="19"/>
                      </a:cubicBezTo>
                      <a:cubicBezTo>
                        <a:pt x="65" y="8"/>
                        <a:pt x="87" y="0"/>
                        <a:pt x="112" y="0"/>
                      </a:cubicBezTo>
                      <a:cubicBezTo>
                        <a:pt x="146" y="0"/>
                        <a:pt x="186" y="14"/>
                        <a:pt x="208" y="56"/>
                      </a:cubicBezTo>
                      <a:cubicBezTo>
                        <a:pt x="225" y="87"/>
                        <a:pt x="223" y="124"/>
                        <a:pt x="223" y="141"/>
                      </a:cubicBezTo>
                      <a:lnTo>
                        <a:pt x="67" y="141"/>
                      </a:lnTo>
                      <a:cubicBezTo>
                        <a:pt x="67" y="155"/>
                        <a:pt x="67" y="203"/>
                        <a:pt x="115" y="203"/>
                      </a:cubicBezTo>
                      <a:close/>
                      <a:moveTo>
                        <a:pt x="155" y="96"/>
                      </a:moveTo>
                      <a:cubicBezTo>
                        <a:pt x="155" y="84"/>
                        <a:pt x="155" y="42"/>
                        <a:pt x="115" y="42"/>
                      </a:cubicBezTo>
                      <a:cubicBezTo>
                        <a:pt x="84" y="42"/>
                        <a:pt x="73" y="67"/>
                        <a:pt x="70" y="96"/>
                      </a:cubicBezTo>
                      <a:lnTo>
                        <a:pt x="155" y="96"/>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36" name="Freeform 60">
                  <a:extLst>
                    <a:ext uri="{FF2B5EF4-FFF2-40B4-BE49-F238E27FC236}">
                      <a16:creationId xmlns:a16="http://schemas.microsoft.com/office/drawing/2014/main" id="{CD8AF0FF-2DBE-4558-BF18-102EDCA0B948}"/>
                    </a:ext>
                  </a:extLst>
                </p:cNvPr>
                <p:cNvSpPr>
                  <a:spLocks noChangeArrowheads="1"/>
                </p:cNvSpPr>
                <p:nvPr/>
              </p:nvSpPr>
              <p:spPr bwMode="auto">
                <a:xfrm>
                  <a:off x="2016125" y="2974975"/>
                  <a:ext cx="73025" cy="88900"/>
                </a:xfrm>
                <a:custGeom>
                  <a:avLst/>
                  <a:gdLst>
                    <a:gd name="T0" fmla="*/ 65 w 204"/>
                    <a:gd name="T1" fmla="*/ 172 h 249"/>
                    <a:gd name="T2" fmla="*/ 105 w 204"/>
                    <a:gd name="T3" fmla="*/ 203 h 249"/>
                    <a:gd name="T4" fmla="*/ 141 w 204"/>
                    <a:gd name="T5" fmla="*/ 175 h 249"/>
                    <a:gd name="T6" fmla="*/ 107 w 204"/>
                    <a:gd name="T7" fmla="*/ 149 h 249"/>
                    <a:gd name="T8" fmla="*/ 65 w 204"/>
                    <a:gd name="T9" fmla="*/ 138 h 249"/>
                    <a:gd name="T10" fmla="*/ 6 w 204"/>
                    <a:gd name="T11" fmla="*/ 73 h 249"/>
                    <a:gd name="T12" fmla="*/ 107 w 204"/>
                    <a:gd name="T13" fmla="*/ 0 h 249"/>
                    <a:gd name="T14" fmla="*/ 198 w 204"/>
                    <a:gd name="T15" fmla="*/ 70 h 249"/>
                    <a:gd name="T16" fmla="*/ 136 w 204"/>
                    <a:gd name="T17" fmla="*/ 70 h 249"/>
                    <a:gd name="T18" fmla="*/ 102 w 204"/>
                    <a:gd name="T19" fmla="*/ 42 h 249"/>
                    <a:gd name="T20" fmla="*/ 68 w 204"/>
                    <a:gd name="T21" fmla="*/ 64 h 249"/>
                    <a:gd name="T22" fmla="*/ 99 w 204"/>
                    <a:gd name="T23" fmla="*/ 90 h 249"/>
                    <a:gd name="T24" fmla="*/ 141 w 204"/>
                    <a:gd name="T25" fmla="*/ 101 h 249"/>
                    <a:gd name="T26" fmla="*/ 203 w 204"/>
                    <a:gd name="T27" fmla="*/ 166 h 249"/>
                    <a:gd name="T28" fmla="*/ 96 w 204"/>
                    <a:gd name="T29" fmla="*/ 248 h 249"/>
                    <a:gd name="T30" fmla="*/ 17 w 204"/>
                    <a:gd name="T31" fmla="*/ 220 h 249"/>
                    <a:gd name="T32" fmla="*/ 0 w 204"/>
                    <a:gd name="T33" fmla="*/ 175 h 249"/>
                    <a:gd name="T34" fmla="*/ 65 w 204"/>
                    <a:gd name="T35" fmla="*/ 175 h 249"/>
                    <a:gd name="T36" fmla="*/ 65 w 204"/>
                    <a:gd name="T37" fmla="*/ 17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4" h="249">
                      <a:moveTo>
                        <a:pt x="65" y="172"/>
                      </a:moveTo>
                      <a:cubicBezTo>
                        <a:pt x="65" y="186"/>
                        <a:pt x="76" y="203"/>
                        <a:pt x="105" y="203"/>
                      </a:cubicBezTo>
                      <a:cubicBezTo>
                        <a:pt x="130" y="203"/>
                        <a:pt x="141" y="189"/>
                        <a:pt x="141" y="175"/>
                      </a:cubicBezTo>
                      <a:cubicBezTo>
                        <a:pt x="141" y="163"/>
                        <a:pt x="136" y="155"/>
                        <a:pt x="107" y="149"/>
                      </a:cubicBezTo>
                      <a:lnTo>
                        <a:pt x="65" y="138"/>
                      </a:lnTo>
                      <a:cubicBezTo>
                        <a:pt x="45" y="132"/>
                        <a:pt x="6" y="121"/>
                        <a:pt x="6" y="73"/>
                      </a:cubicBezTo>
                      <a:cubicBezTo>
                        <a:pt x="6" y="28"/>
                        <a:pt x="48" y="0"/>
                        <a:pt x="107" y="0"/>
                      </a:cubicBezTo>
                      <a:cubicBezTo>
                        <a:pt x="155" y="0"/>
                        <a:pt x="195" y="22"/>
                        <a:pt x="198" y="70"/>
                      </a:cubicBezTo>
                      <a:lnTo>
                        <a:pt x="136" y="70"/>
                      </a:lnTo>
                      <a:cubicBezTo>
                        <a:pt x="133" y="45"/>
                        <a:pt x="113" y="42"/>
                        <a:pt x="102" y="42"/>
                      </a:cubicBezTo>
                      <a:cubicBezTo>
                        <a:pt x="82" y="42"/>
                        <a:pt x="68" y="50"/>
                        <a:pt x="68" y="64"/>
                      </a:cubicBezTo>
                      <a:cubicBezTo>
                        <a:pt x="68" y="81"/>
                        <a:pt x="79" y="84"/>
                        <a:pt x="99" y="90"/>
                      </a:cubicBezTo>
                      <a:lnTo>
                        <a:pt x="141" y="101"/>
                      </a:lnTo>
                      <a:cubicBezTo>
                        <a:pt x="184" y="112"/>
                        <a:pt x="203" y="135"/>
                        <a:pt x="203" y="166"/>
                      </a:cubicBezTo>
                      <a:cubicBezTo>
                        <a:pt x="203" y="206"/>
                        <a:pt x="169" y="248"/>
                        <a:pt x="96" y="248"/>
                      </a:cubicBezTo>
                      <a:cubicBezTo>
                        <a:pt x="65" y="248"/>
                        <a:pt x="37" y="242"/>
                        <a:pt x="17" y="220"/>
                      </a:cubicBezTo>
                      <a:cubicBezTo>
                        <a:pt x="3" y="203"/>
                        <a:pt x="0" y="186"/>
                        <a:pt x="0" y="175"/>
                      </a:cubicBezTo>
                      <a:lnTo>
                        <a:pt x="65" y="175"/>
                      </a:lnTo>
                      <a:lnTo>
                        <a:pt x="65" y="172"/>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grpSp>
            <p:nvGrpSpPr>
              <p:cNvPr id="119" name="Group 118">
                <a:extLst>
                  <a:ext uri="{FF2B5EF4-FFF2-40B4-BE49-F238E27FC236}">
                    <a16:creationId xmlns:a16="http://schemas.microsoft.com/office/drawing/2014/main" id="{611AAF43-DBAE-4700-9895-825ADEA7015B}"/>
                  </a:ext>
                </a:extLst>
              </p:cNvPr>
              <p:cNvGrpSpPr/>
              <p:nvPr/>
            </p:nvGrpSpPr>
            <p:grpSpPr>
              <a:xfrm>
                <a:off x="5573395" y="3237193"/>
                <a:ext cx="922337" cy="153988"/>
                <a:chOff x="1277938" y="3140075"/>
                <a:chExt cx="922337" cy="153988"/>
              </a:xfrm>
              <a:solidFill>
                <a:srgbClr val="5F5F5F"/>
              </a:solidFill>
            </p:grpSpPr>
            <p:sp>
              <p:nvSpPr>
                <p:cNvPr id="120" name="Freeform 61">
                  <a:extLst>
                    <a:ext uri="{FF2B5EF4-FFF2-40B4-BE49-F238E27FC236}">
                      <a16:creationId xmlns:a16="http://schemas.microsoft.com/office/drawing/2014/main" id="{7910BC71-CB85-446A-B0D9-3D8FADEA6055}"/>
                    </a:ext>
                  </a:extLst>
                </p:cNvPr>
                <p:cNvSpPr>
                  <a:spLocks noChangeArrowheads="1"/>
                </p:cNvSpPr>
                <p:nvPr/>
              </p:nvSpPr>
              <p:spPr bwMode="auto">
                <a:xfrm>
                  <a:off x="1277938" y="3140075"/>
                  <a:ext cx="82550" cy="120650"/>
                </a:xfrm>
                <a:custGeom>
                  <a:avLst/>
                  <a:gdLst>
                    <a:gd name="T0" fmla="*/ 223 w 230"/>
                    <a:gd name="T1" fmla="*/ 0 h 334"/>
                    <a:gd name="T2" fmla="*/ 223 w 230"/>
                    <a:gd name="T3" fmla="*/ 53 h 334"/>
                    <a:gd name="T4" fmla="*/ 71 w 230"/>
                    <a:gd name="T5" fmla="*/ 53 h 334"/>
                    <a:gd name="T6" fmla="*/ 71 w 230"/>
                    <a:gd name="T7" fmla="*/ 132 h 334"/>
                    <a:gd name="T8" fmla="*/ 215 w 230"/>
                    <a:gd name="T9" fmla="*/ 132 h 334"/>
                    <a:gd name="T10" fmla="*/ 215 w 230"/>
                    <a:gd name="T11" fmla="*/ 186 h 334"/>
                    <a:gd name="T12" fmla="*/ 71 w 230"/>
                    <a:gd name="T13" fmla="*/ 186 h 334"/>
                    <a:gd name="T14" fmla="*/ 71 w 230"/>
                    <a:gd name="T15" fmla="*/ 276 h 334"/>
                    <a:gd name="T16" fmla="*/ 229 w 230"/>
                    <a:gd name="T17" fmla="*/ 276 h 334"/>
                    <a:gd name="T18" fmla="*/ 229 w 230"/>
                    <a:gd name="T19" fmla="*/ 333 h 334"/>
                    <a:gd name="T20" fmla="*/ 0 w 230"/>
                    <a:gd name="T21" fmla="*/ 333 h 334"/>
                    <a:gd name="T22" fmla="*/ 0 w 230"/>
                    <a:gd name="T23" fmla="*/ 0 h 334"/>
                    <a:gd name="T24" fmla="*/ 223 w 230"/>
                    <a:gd name="T25" fmla="*/ 0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0" h="334">
                      <a:moveTo>
                        <a:pt x="223" y="0"/>
                      </a:moveTo>
                      <a:lnTo>
                        <a:pt x="223" y="53"/>
                      </a:lnTo>
                      <a:lnTo>
                        <a:pt x="71" y="53"/>
                      </a:lnTo>
                      <a:lnTo>
                        <a:pt x="71" y="132"/>
                      </a:lnTo>
                      <a:lnTo>
                        <a:pt x="215" y="132"/>
                      </a:lnTo>
                      <a:lnTo>
                        <a:pt x="215" y="186"/>
                      </a:lnTo>
                      <a:lnTo>
                        <a:pt x="71" y="186"/>
                      </a:lnTo>
                      <a:lnTo>
                        <a:pt x="71" y="276"/>
                      </a:lnTo>
                      <a:lnTo>
                        <a:pt x="229" y="276"/>
                      </a:lnTo>
                      <a:lnTo>
                        <a:pt x="229" y="333"/>
                      </a:lnTo>
                      <a:lnTo>
                        <a:pt x="0" y="333"/>
                      </a:lnTo>
                      <a:lnTo>
                        <a:pt x="0" y="0"/>
                      </a:lnTo>
                      <a:lnTo>
                        <a:pt x="223"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21" name="Freeform 62">
                  <a:extLst>
                    <a:ext uri="{FF2B5EF4-FFF2-40B4-BE49-F238E27FC236}">
                      <a16:creationId xmlns:a16="http://schemas.microsoft.com/office/drawing/2014/main" id="{5BC6836A-FB3D-4B38-884A-64D41BA44309}"/>
                    </a:ext>
                  </a:extLst>
                </p:cNvPr>
                <p:cNvSpPr>
                  <a:spLocks noChangeArrowheads="1"/>
                </p:cNvSpPr>
                <p:nvPr/>
              </p:nvSpPr>
              <p:spPr bwMode="auto">
                <a:xfrm>
                  <a:off x="1381125" y="3175000"/>
                  <a:ext cx="87313" cy="119063"/>
                </a:xfrm>
                <a:custGeom>
                  <a:avLst/>
                  <a:gdLst>
                    <a:gd name="T0" fmla="*/ 240 w 241"/>
                    <a:gd name="T1" fmla="*/ 48 h 329"/>
                    <a:gd name="T2" fmla="*/ 240 w 241"/>
                    <a:gd name="T3" fmla="*/ 328 h 329"/>
                    <a:gd name="T4" fmla="*/ 170 w 241"/>
                    <a:gd name="T5" fmla="*/ 328 h 329"/>
                    <a:gd name="T6" fmla="*/ 170 w 241"/>
                    <a:gd name="T7" fmla="*/ 212 h 329"/>
                    <a:gd name="T8" fmla="*/ 105 w 241"/>
                    <a:gd name="T9" fmla="*/ 243 h 329"/>
                    <a:gd name="T10" fmla="*/ 0 w 241"/>
                    <a:gd name="T11" fmla="*/ 119 h 329"/>
                    <a:gd name="T12" fmla="*/ 99 w 241"/>
                    <a:gd name="T13" fmla="*/ 0 h 329"/>
                    <a:gd name="T14" fmla="*/ 170 w 241"/>
                    <a:gd name="T15" fmla="*/ 40 h 329"/>
                    <a:gd name="T16" fmla="*/ 173 w 241"/>
                    <a:gd name="T17" fmla="*/ 6 h 329"/>
                    <a:gd name="T18" fmla="*/ 240 w 241"/>
                    <a:gd name="T19" fmla="*/ 6 h 329"/>
                    <a:gd name="T20" fmla="*/ 240 w 241"/>
                    <a:gd name="T21" fmla="*/ 48 h 329"/>
                    <a:gd name="T22" fmla="*/ 85 w 241"/>
                    <a:gd name="T23" fmla="*/ 178 h 329"/>
                    <a:gd name="T24" fmla="*/ 122 w 241"/>
                    <a:gd name="T25" fmla="*/ 195 h 329"/>
                    <a:gd name="T26" fmla="*/ 173 w 241"/>
                    <a:gd name="T27" fmla="*/ 122 h 329"/>
                    <a:gd name="T28" fmla="*/ 119 w 241"/>
                    <a:gd name="T29" fmla="*/ 45 h 329"/>
                    <a:gd name="T30" fmla="*/ 71 w 241"/>
                    <a:gd name="T31" fmla="*/ 122 h 329"/>
                    <a:gd name="T32" fmla="*/ 85 w 241"/>
                    <a:gd name="T33" fmla="*/ 178 h 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1" h="329">
                      <a:moveTo>
                        <a:pt x="240" y="48"/>
                      </a:moveTo>
                      <a:lnTo>
                        <a:pt x="240" y="328"/>
                      </a:lnTo>
                      <a:lnTo>
                        <a:pt x="170" y="328"/>
                      </a:lnTo>
                      <a:lnTo>
                        <a:pt x="170" y="212"/>
                      </a:lnTo>
                      <a:cubicBezTo>
                        <a:pt x="164" y="220"/>
                        <a:pt x="144" y="243"/>
                        <a:pt x="105" y="243"/>
                      </a:cubicBezTo>
                      <a:cubicBezTo>
                        <a:pt x="57" y="243"/>
                        <a:pt x="0" y="209"/>
                        <a:pt x="0" y="119"/>
                      </a:cubicBezTo>
                      <a:cubicBezTo>
                        <a:pt x="0" y="29"/>
                        <a:pt x="54" y="0"/>
                        <a:pt x="99" y="0"/>
                      </a:cubicBezTo>
                      <a:cubicBezTo>
                        <a:pt x="147" y="0"/>
                        <a:pt x="164" y="29"/>
                        <a:pt x="170" y="40"/>
                      </a:cubicBezTo>
                      <a:lnTo>
                        <a:pt x="173" y="6"/>
                      </a:lnTo>
                      <a:lnTo>
                        <a:pt x="240" y="6"/>
                      </a:lnTo>
                      <a:lnTo>
                        <a:pt x="240" y="48"/>
                      </a:lnTo>
                      <a:close/>
                      <a:moveTo>
                        <a:pt x="85" y="178"/>
                      </a:moveTo>
                      <a:cubicBezTo>
                        <a:pt x="96" y="192"/>
                        <a:pt x="110" y="195"/>
                        <a:pt x="122" y="195"/>
                      </a:cubicBezTo>
                      <a:cubicBezTo>
                        <a:pt x="167" y="195"/>
                        <a:pt x="173" y="147"/>
                        <a:pt x="173" y="122"/>
                      </a:cubicBezTo>
                      <a:cubicBezTo>
                        <a:pt x="173" y="96"/>
                        <a:pt x="167" y="45"/>
                        <a:pt x="119" y="45"/>
                      </a:cubicBezTo>
                      <a:cubicBezTo>
                        <a:pt x="79" y="45"/>
                        <a:pt x="71" y="85"/>
                        <a:pt x="71" y="122"/>
                      </a:cubicBezTo>
                      <a:cubicBezTo>
                        <a:pt x="71" y="136"/>
                        <a:pt x="71" y="161"/>
                        <a:pt x="85" y="178"/>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22" name="Freeform 63">
                  <a:extLst>
                    <a:ext uri="{FF2B5EF4-FFF2-40B4-BE49-F238E27FC236}">
                      <a16:creationId xmlns:a16="http://schemas.microsoft.com/office/drawing/2014/main" id="{78ADDFD9-72F1-4E64-9936-99D866F58470}"/>
                    </a:ext>
                  </a:extLst>
                </p:cNvPr>
                <p:cNvSpPr>
                  <a:spLocks noChangeArrowheads="1"/>
                </p:cNvSpPr>
                <p:nvPr/>
              </p:nvSpPr>
              <p:spPr bwMode="auto">
                <a:xfrm>
                  <a:off x="1495425" y="3175000"/>
                  <a:ext cx="80963" cy="87313"/>
                </a:xfrm>
                <a:custGeom>
                  <a:avLst/>
                  <a:gdLst>
                    <a:gd name="T0" fmla="*/ 71 w 227"/>
                    <a:gd name="T1" fmla="*/ 3 h 241"/>
                    <a:gd name="T2" fmla="*/ 71 w 227"/>
                    <a:gd name="T3" fmla="*/ 141 h 241"/>
                    <a:gd name="T4" fmla="*/ 108 w 227"/>
                    <a:gd name="T5" fmla="*/ 192 h 241"/>
                    <a:gd name="T6" fmla="*/ 153 w 227"/>
                    <a:gd name="T7" fmla="*/ 119 h 241"/>
                    <a:gd name="T8" fmla="*/ 153 w 227"/>
                    <a:gd name="T9" fmla="*/ 0 h 241"/>
                    <a:gd name="T10" fmla="*/ 223 w 227"/>
                    <a:gd name="T11" fmla="*/ 0 h 241"/>
                    <a:gd name="T12" fmla="*/ 223 w 227"/>
                    <a:gd name="T13" fmla="*/ 156 h 241"/>
                    <a:gd name="T14" fmla="*/ 223 w 227"/>
                    <a:gd name="T15" fmla="*/ 218 h 241"/>
                    <a:gd name="T16" fmla="*/ 226 w 227"/>
                    <a:gd name="T17" fmla="*/ 235 h 241"/>
                    <a:gd name="T18" fmla="*/ 158 w 227"/>
                    <a:gd name="T19" fmla="*/ 235 h 241"/>
                    <a:gd name="T20" fmla="*/ 156 w 227"/>
                    <a:gd name="T21" fmla="*/ 203 h 241"/>
                    <a:gd name="T22" fmla="*/ 85 w 227"/>
                    <a:gd name="T23" fmla="*/ 240 h 241"/>
                    <a:gd name="T24" fmla="*/ 15 w 227"/>
                    <a:gd name="T25" fmla="*/ 209 h 241"/>
                    <a:gd name="T26" fmla="*/ 0 w 227"/>
                    <a:gd name="T27" fmla="*/ 147 h 241"/>
                    <a:gd name="T28" fmla="*/ 0 w 227"/>
                    <a:gd name="T29" fmla="*/ 0 h 241"/>
                    <a:gd name="T30" fmla="*/ 71 w 227"/>
                    <a:gd name="T31" fmla="*/ 0 h 241"/>
                    <a:gd name="T32" fmla="*/ 71 w 227"/>
                    <a:gd name="T33" fmla="*/ 3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7" h="241">
                      <a:moveTo>
                        <a:pt x="71" y="3"/>
                      </a:moveTo>
                      <a:lnTo>
                        <a:pt x="71" y="141"/>
                      </a:lnTo>
                      <a:cubicBezTo>
                        <a:pt x="71" y="161"/>
                        <a:pt x="71" y="192"/>
                        <a:pt x="108" y="192"/>
                      </a:cubicBezTo>
                      <a:cubicBezTo>
                        <a:pt x="153" y="192"/>
                        <a:pt x="153" y="158"/>
                        <a:pt x="153" y="119"/>
                      </a:cubicBezTo>
                      <a:lnTo>
                        <a:pt x="153" y="0"/>
                      </a:lnTo>
                      <a:lnTo>
                        <a:pt x="223" y="0"/>
                      </a:lnTo>
                      <a:lnTo>
                        <a:pt x="223" y="156"/>
                      </a:lnTo>
                      <a:cubicBezTo>
                        <a:pt x="223" y="206"/>
                        <a:pt x="223" y="212"/>
                        <a:pt x="223" y="218"/>
                      </a:cubicBezTo>
                      <a:cubicBezTo>
                        <a:pt x="223" y="223"/>
                        <a:pt x="223" y="229"/>
                        <a:pt x="226" y="235"/>
                      </a:cubicBezTo>
                      <a:lnTo>
                        <a:pt x="158" y="235"/>
                      </a:lnTo>
                      <a:lnTo>
                        <a:pt x="156" y="203"/>
                      </a:lnTo>
                      <a:cubicBezTo>
                        <a:pt x="150" y="215"/>
                        <a:pt x="130" y="240"/>
                        <a:pt x="85" y="240"/>
                      </a:cubicBezTo>
                      <a:cubicBezTo>
                        <a:pt x="54" y="240"/>
                        <a:pt x="29" y="226"/>
                        <a:pt x="15" y="209"/>
                      </a:cubicBezTo>
                      <a:cubicBezTo>
                        <a:pt x="0" y="189"/>
                        <a:pt x="0" y="158"/>
                        <a:pt x="0" y="147"/>
                      </a:cubicBezTo>
                      <a:lnTo>
                        <a:pt x="0" y="0"/>
                      </a:lnTo>
                      <a:lnTo>
                        <a:pt x="71" y="0"/>
                      </a:lnTo>
                      <a:lnTo>
                        <a:pt x="71" y="3"/>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23" name="Freeform 64">
                  <a:extLst>
                    <a:ext uri="{FF2B5EF4-FFF2-40B4-BE49-F238E27FC236}">
                      <a16:creationId xmlns:a16="http://schemas.microsoft.com/office/drawing/2014/main" id="{E8B4D1C6-D461-4557-A436-AC0BF2F007A5}"/>
                    </a:ext>
                  </a:extLst>
                </p:cNvPr>
                <p:cNvSpPr>
                  <a:spLocks noChangeArrowheads="1"/>
                </p:cNvSpPr>
                <p:nvPr/>
              </p:nvSpPr>
              <p:spPr bwMode="auto">
                <a:xfrm>
                  <a:off x="1604963" y="3140075"/>
                  <a:ext cx="26987" cy="120650"/>
                </a:xfrm>
                <a:custGeom>
                  <a:avLst/>
                  <a:gdLst>
                    <a:gd name="T0" fmla="*/ 0 w 74"/>
                    <a:gd name="T1" fmla="*/ 0 h 336"/>
                    <a:gd name="T2" fmla="*/ 73 w 74"/>
                    <a:gd name="T3" fmla="*/ 0 h 336"/>
                    <a:gd name="T4" fmla="*/ 73 w 74"/>
                    <a:gd name="T5" fmla="*/ 59 h 336"/>
                    <a:gd name="T6" fmla="*/ 0 w 74"/>
                    <a:gd name="T7" fmla="*/ 59 h 336"/>
                    <a:gd name="T8" fmla="*/ 0 w 74"/>
                    <a:gd name="T9" fmla="*/ 0 h 336"/>
                    <a:gd name="T10" fmla="*/ 3 w 74"/>
                    <a:gd name="T11" fmla="*/ 101 h 336"/>
                    <a:gd name="T12" fmla="*/ 71 w 74"/>
                    <a:gd name="T13" fmla="*/ 101 h 336"/>
                    <a:gd name="T14" fmla="*/ 71 w 74"/>
                    <a:gd name="T15" fmla="*/ 335 h 336"/>
                    <a:gd name="T16" fmla="*/ 3 w 74"/>
                    <a:gd name="T17" fmla="*/ 335 h 336"/>
                    <a:gd name="T18" fmla="*/ 3 w 74"/>
                    <a:gd name="T19" fmla="*/ 101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4" h="336">
                      <a:moveTo>
                        <a:pt x="0" y="0"/>
                      </a:moveTo>
                      <a:lnTo>
                        <a:pt x="73" y="0"/>
                      </a:lnTo>
                      <a:lnTo>
                        <a:pt x="73" y="59"/>
                      </a:lnTo>
                      <a:lnTo>
                        <a:pt x="0" y="59"/>
                      </a:lnTo>
                      <a:lnTo>
                        <a:pt x="0" y="0"/>
                      </a:lnTo>
                      <a:close/>
                      <a:moveTo>
                        <a:pt x="3" y="101"/>
                      </a:moveTo>
                      <a:lnTo>
                        <a:pt x="71" y="101"/>
                      </a:lnTo>
                      <a:lnTo>
                        <a:pt x="71" y="335"/>
                      </a:lnTo>
                      <a:lnTo>
                        <a:pt x="3" y="335"/>
                      </a:lnTo>
                      <a:lnTo>
                        <a:pt x="3" y="101"/>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24" name="Freeform 65">
                  <a:extLst>
                    <a:ext uri="{FF2B5EF4-FFF2-40B4-BE49-F238E27FC236}">
                      <a16:creationId xmlns:a16="http://schemas.microsoft.com/office/drawing/2014/main" id="{6D9DD8DC-0432-446B-96A8-672BE084A020}"/>
                    </a:ext>
                  </a:extLst>
                </p:cNvPr>
                <p:cNvSpPr>
                  <a:spLocks noChangeArrowheads="1"/>
                </p:cNvSpPr>
                <p:nvPr/>
              </p:nvSpPr>
              <p:spPr bwMode="auto">
                <a:xfrm>
                  <a:off x="1660525" y="3175000"/>
                  <a:ext cx="85725" cy="117475"/>
                </a:xfrm>
                <a:custGeom>
                  <a:avLst/>
                  <a:gdLst>
                    <a:gd name="T0" fmla="*/ 65 w 238"/>
                    <a:gd name="T1" fmla="*/ 3 h 326"/>
                    <a:gd name="T2" fmla="*/ 68 w 238"/>
                    <a:gd name="T3" fmla="*/ 37 h 326"/>
                    <a:gd name="T4" fmla="*/ 139 w 238"/>
                    <a:gd name="T5" fmla="*/ 0 h 326"/>
                    <a:gd name="T6" fmla="*/ 237 w 238"/>
                    <a:gd name="T7" fmla="*/ 116 h 326"/>
                    <a:gd name="T8" fmla="*/ 136 w 238"/>
                    <a:gd name="T9" fmla="*/ 240 h 326"/>
                    <a:gd name="T10" fmla="*/ 71 w 238"/>
                    <a:gd name="T11" fmla="*/ 209 h 326"/>
                    <a:gd name="T12" fmla="*/ 71 w 238"/>
                    <a:gd name="T13" fmla="*/ 325 h 326"/>
                    <a:gd name="T14" fmla="*/ 0 w 238"/>
                    <a:gd name="T15" fmla="*/ 325 h 326"/>
                    <a:gd name="T16" fmla="*/ 0 w 238"/>
                    <a:gd name="T17" fmla="*/ 0 h 326"/>
                    <a:gd name="T18" fmla="*/ 65 w 238"/>
                    <a:gd name="T19" fmla="*/ 0 h 326"/>
                    <a:gd name="T20" fmla="*/ 65 w 238"/>
                    <a:gd name="T21" fmla="*/ 3 h 326"/>
                    <a:gd name="T22" fmla="*/ 167 w 238"/>
                    <a:gd name="T23" fmla="*/ 119 h 326"/>
                    <a:gd name="T24" fmla="*/ 119 w 238"/>
                    <a:gd name="T25" fmla="*/ 43 h 326"/>
                    <a:gd name="T26" fmla="*/ 65 w 238"/>
                    <a:gd name="T27" fmla="*/ 122 h 326"/>
                    <a:gd name="T28" fmla="*/ 116 w 238"/>
                    <a:gd name="T29" fmla="*/ 195 h 326"/>
                    <a:gd name="T30" fmla="*/ 167 w 238"/>
                    <a:gd name="T31" fmla="*/ 119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38" h="326">
                      <a:moveTo>
                        <a:pt x="65" y="3"/>
                      </a:moveTo>
                      <a:lnTo>
                        <a:pt x="68" y="37"/>
                      </a:lnTo>
                      <a:cubicBezTo>
                        <a:pt x="91" y="0"/>
                        <a:pt x="127" y="0"/>
                        <a:pt x="139" y="0"/>
                      </a:cubicBezTo>
                      <a:cubicBezTo>
                        <a:pt x="201" y="0"/>
                        <a:pt x="237" y="45"/>
                        <a:pt x="237" y="116"/>
                      </a:cubicBezTo>
                      <a:cubicBezTo>
                        <a:pt x="237" y="184"/>
                        <a:pt x="204" y="240"/>
                        <a:pt x="136" y="240"/>
                      </a:cubicBezTo>
                      <a:cubicBezTo>
                        <a:pt x="94" y="240"/>
                        <a:pt x="77" y="218"/>
                        <a:pt x="71" y="209"/>
                      </a:cubicBezTo>
                      <a:lnTo>
                        <a:pt x="71" y="325"/>
                      </a:lnTo>
                      <a:lnTo>
                        <a:pt x="0" y="325"/>
                      </a:lnTo>
                      <a:lnTo>
                        <a:pt x="0" y="0"/>
                      </a:lnTo>
                      <a:lnTo>
                        <a:pt x="65" y="0"/>
                      </a:lnTo>
                      <a:lnTo>
                        <a:pt x="65" y="3"/>
                      </a:lnTo>
                      <a:close/>
                      <a:moveTo>
                        <a:pt x="167" y="119"/>
                      </a:moveTo>
                      <a:cubicBezTo>
                        <a:pt x="167" y="91"/>
                        <a:pt x="161" y="43"/>
                        <a:pt x="119" y="43"/>
                      </a:cubicBezTo>
                      <a:cubicBezTo>
                        <a:pt x="96" y="43"/>
                        <a:pt x="65" y="60"/>
                        <a:pt x="65" y="122"/>
                      </a:cubicBezTo>
                      <a:cubicBezTo>
                        <a:pt x="65" y="136"/>
                        <a:pt x="65" y="195"/>
                        <a:pt x="116" y="195"/>
                      </a:cubicBezTo>
                      <a:cubicBezTo>
                        <a:pt x="150" y="195"/>
                        <a:pt x="167" y="164"/>
                        <a:pt x="167" y="119"/>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25" name="Freeform 66">
                  <a:extLst>
                    <a:ext uri="{FF2B5EF4-FFF2-40B4-BE49-F238E27FC236}">
                      <a16:creationId xmlns:a16="http://schemas.microsoft.com/office/drawing/2014/main" id="{AFB069CE-BDF5-4DBD-AB73-45CC7FB82D0A}"/>
                    </a:ext>
                  </a:extLst>
                </p:cNvPr>
                <p:cNvSpPr>
                  <a:spLocks noChangeArrowheads="1"/>
                </p:cNvSpPr>
                <p:nvPr/>
              </p:nvSpPr>
              <p:spPr bwMode="auto">
                <a:xfrm>
                  <a:off x="1771650" y="3173413"/>
                  <a:ext cx="134938" cy="88900"/>
                </a:xfrm>
                <a:custGeom>
                  <a:avLst/>
                  <a:gdLst>
                    <a:gd name="T0" fmla="*/ 3 w 376"/>
                    <a:gd name="T1" fmla="*/ 51 h 247"/>
                    <a:gd name="T2" fmla="*/ 0 w 376"/>
                    <a:gd name="T3" fmla="*/ 6 h 247"/>
                    <a:gd name="T4" fmla="*/ 68 w 376"/>
                    <a:gd name="T5" fmla="*/ 6 h 247"/>
                    <a:gd name="T6" fmla="*/ 71 w 376"/>
                    <a:gd name="T7" fmla="*/ 37 h 247"/>
                    <a:gd name="T8" fmla="*/ 144 w 376"/>
                    <a:gd name="T9" fmla="*/ 0 h 247"/>
                    <a:gd name="T10" fmla="*/ 217 w 376"/>
                    <a:gd name="T11" fmla="*/ 46 h 247"/>
                    <a:gd name="T12" fmla="*/ 294 w 376"/>
                    <a:gd name="T13" fmla="*/ 3 h 247"/>
                    <a:gd name="T14" fmla="*/ 364 w 376"/>
                    <a:gd name="T15" fmla="*/ 40 h 247"/>
                    <a:gd name="T16" fmla="*/ 375 w 376"/>
                    <a:gd name="T17" fmla="*/ 111 h 247"/>
                    <a:gd name="T18" fmla="*/ 375 w 376"/>
                    <a:gd name="T19" fmla="*/ 243 h 247"/>
                    <a:gd name="T20" fmla="*/ 305 w 376"/>
                    <a:gd name="T21" fmla="*/ 243 h 247"/>
                    <a:gd name="T22" fmla="*/ 305 w 376"/>
                    <a:gd name="T23" fmla="*/ 105 h 247"/>
                    <a:gd name="T24" fmla="*/ 265 w 376"/>
                    <a:gd name="T25" fmla="*/ 51 h 247"/>
                    <a:gd name="T26" fmla="*/ 223 w 376"/>
                    <a:gd name="T27" fmla="*/ 125 h 247"/>
                    <a:gd name="T28" fmla="*/ 223 w 376"/>
                    <a:gd name="T29" fmla="*/ 243 h 247"/>
                    <a:gd name="T30" fmla="*/ 152 w 376"/>
                    <a:gd name="T31" fmla="*/ 243 h 247"/>
                    <a:gd name="T32" fmla="*/ 152 w 376"/>
                    <a:gd name="T33" fmla="*/ 105 h 247"/>
                    <a:gd name="T34" fmla="*/ 113 w 376"/>
                    <a:gd name="T35" fmla="*/ 54 h 247"/>
                    <a:gd name="T36" fmla="*/ 71 w 376"/>
                    <a:gd name="T37" fmla="*/ 108 h 247"/>
                    <a:gd name="T38" fmla="*/ 71 w 376"/>
                    <a:gd name="T39" fmla="*/ 246 h 247"/>
                    <a:gd name="T40" fmla="*/ 3 w 376"/>
                    <a:gd name="T41" fmla="*/ 246 h 247"/>
                    <a:gd name="T42" fmla="*/ 3 w 376"/>
                    <a:gd name="T43" fmla="*/ 51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76" h="247">
                      <a:moveTo>
                        <a:pt x="3" y="51"/>
                      </a:moveTo>
                      <a:cubicBezTo>
                        <a:pt x="3" y="37"/>
                        <a:pt x="3" y="23"/>
                        <a:pt x="0" y="6"/>
                      </a:cubicBezTo>
                      <a:lnTo>
                        <a:pt x="68" y="6"/>
                      </a:lnTo>
                      <a:lnTo>
                        <a:pt x="71" y="37"/>
                      </a:lnTo>
                      <a:cubicBezTo>
                        <a:pt x="79" y="26"/>
                        <a:pt x="96" y="0"/>
                        <a:pt x="144" y="0"/>
                      </a:cubicBezTo>
                      <a:cubicBezTo>
                        <a:pt x="198" y="0"/>
                        <a:pt x="215" y="34"/>
                        <a:pt x="217" y="46"/>
                      </a:cubicBezTo>
                      <a:cubicBezTo>
                        <a:pt x="237" y="9"/>
                        <a:pt x="268" y="3"/>
                        <a:pt x="294" y="3"/>
                      </a:cubicBezTo>
                      <a:cubicBezTo>
                        <a:pt x="342" y="3"/>
                        <a:pt x="361" y="32"/>
                        <a:pt x="364" y="40"/>
                      </a:cubicBezTo>
                      <a:cubicBezTo>
                        <a:pt x="375" y="60"/>
                        <a:pt x="375" y="88"/>
                        <a:pt x="375" y="111"/>
                      </a:cubicBezTo>
                      <a:lnTo>
                        <a:pt x="375" y="243"/>
                      </a:lnTo>
                      <a:lnTo>
                        <a:pt x="305" y="243"/>
                      </a:lnTo>
                      <a:lnTo>
                        <a:pt x="305" y="105"/>
                      </a:lnTo>
                      <a:cubicBezTo>
                        <a:pt x="305" y="80"/>
                        <a:pt x="302" y="51"/>
                        <a:pt x="265" y="51"/>
                      </a:cubicBezTo>
                      <a:cubicBezTo>
                        <a:pt x="223" y="51"/>
                        <a:pt x="223" y="91"/>
                        <a:pt x="223" y="125"/>
                      </a:cubicBezTo>
                      <a:lnTo>
                        <a:pt x="223" y="243"/>
                      </a:lnTo>
                      <a:lnTo>
                        <a:pt x="152" y="243"/>
                      </a:lnTo>
                      <a:lnTo>
                        <a:pt x="152" y="105"/>
                      </a:lnTo>
                      <a:cubicBezTo>
                        <a:pt x="152" y="88"/>
                        <a:pt x="152" y="54"/>
                        <a:pt x="113" y="54"/>
                      </a:cubicBezTo>
                      <a:cubicBezTo>
                        <a:pt x="71" y="54"/>
                        <a:pt x="71" y="91"/>
                        <a:pt x="71" y="108"/>
                      </a:cubicBezTo>
                      <a:lnTo>
                        <a:pt x="71" y="246"/>
                      </a:lnTo>
                      <a:lnTo>
                        <a:pt x="3" y="246"/>
                      </a:lnTo>
                      <a:lnTo>
                        <a:pt x="3" y="51"/>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26" name="Freeform 67">
                  <a:extLst>
                    <a:ext uri="{FF2B5EF4-FFF2-40B4-BE49-F238E27FC236}">
                      <a16:creationId xmlns:a16="http://schemas.microsoft.com/office/drawing/2014/main" id="{76DB9294-42F8-4018-AA33-46D3A6FF7301}"/>
                    </a:ext>
                  </a:extLst>
                </p:cNvPr>
                <p:cNvSpPr>
                  <a:spLocks noChangeArrowheads="1"/>
                </p:cNvSpPr>
                <p:nvPr/>
              </p:nvSpPr>
              <p:spPr bwMode="auto">
                <a:xfrm>
                  <a:off x="1933571" y="3173412"/>
                  <a:ext cx="80962" cy="90486"/>
                </a:xfrm>
                <a:custGeom>
                  <a:avLst/>
                  <a:gdLst>
                    <a:gd name="T0" fmla="*/ 115 w 227"/>
                    <a:gd name="T1" fmla="*/ 204 h 250"/>
                    <a:gd name="T2" fmla="*/ 155 w 227"/>
                    <a:gd name="T3" fmla="*/ 170 h 250"/>
                    <a:gd name="T4" fmla="*/ 217 w 227"/>
                    <a:gd name="T5" fmla="*/ 170 h 250"/>
                    <a:gd name="T6" fmla="*/ 194 w 227"/>
                    <a:gd name="T7" fmla="*/ 221 h 250"/>
                    <a:gd name="T8" fmla="*/ 113 w 227"/>
                    <a:gd name="T9" fmla="*/ 249 h 250"/>
                    <a:gd name="T10" fmla="*/ 31 w 227"/>
                    <a:gd name="T11" fmla="*/ 221 h 250"/>
                    <a:gd name="T12" fmla="*/ 0 w 227"/>
                    <a:gd name="T13" fmla="*/ 130 h 250"/>
                    <a:gd name="T14" fmla="*/ 48 w 227"/>
                    <a:gd name="T15" fmla="*/ 20 h 250"/>
                    <a:gd name="T16" fmla="*/ 113 w 227"/>
                    <a:gd name="T17" fmla="*/ 0 h 250"/>
                    <a:gd name="T18" fmla="*/ 209 w 227"/>
                    <a:gd name="T19" fmla="*/ 57 h 250"/>
                    <a:gd name="T20" fmla="*/ 223 w 227"/>
                    <a:gd name="T21" fmla="*/ 142 h 250"/>
                    <a:gd name="T22" fmla="*/ 67 w 227"/>
                    <a:gd name="T23" fmla="*/ 142 h 250"/>
                    <a:gd name="T24" fmla="*/ 115 w 227"/>
                    <a:gd name="T25" fmla="*/ 204 h 250"/>
                    <a:gd name="T26" fmla="*/ 155 w 227"/>
                    <a:gd name="T27" fmla="*/ 96 h 250"/>
                    <a:gd name="T28" fmla="*/ 115 w 227"/>
                    <a:gd name="T29" fmla="*/ 43 h 250"/>
                    <a:gd name="T30" fmla="*/ 70 w 227"/>
                    <a:gd name="T31" fmla="*/ 96 h 250"/>
                    <a:gd name="T32" fmla="*/ 155 w 227"/>
                    <a:gd name="T33" fmla="*/ 96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7" h="250">
                      <a:moveTo>
                        <a:pt x="115" y="204"/>
                      </a:moveTo>
                      <a:cubicBezTo>
                        <a:pt x="132" y="204"/>
                        <a:pt x="149" y="198"/>
                        <a:pt x="155" y="170"/>
                      </a:cubicBezTo>
                      <a:lnTo>
                        <a:pt x="217" y="170"/>
                      </a:lnTo>
                      <a:cubicBezTo>
                        <a:pt x="217" y="181"/>
                        <a:pt x="214" y="201"/>
                        <a:pt x="194" y="221"/>
                      </a:cubicBezTo>
                      <a:cubicBezTo>
                        <a:pt x="178" y="238"/>
                        <a:pt x="147" y="249"/>
                        <a:pt x="113" y="249"/>
                      </a:cubicBezTo>
                      <a:cubicBezTo>
                        <a:pt x="93" y="249"/>
                        <a:pt x="53" y="246"/>
                        <a:pt x="31" y="221"/>
                      </a:cubicBezTo>
                      <a:cubicBezTo>
                        <a:pt x="8" y="198"/>
                        <a:pt x="0" y="167"/>
                        <a:pt x="0" y="130"/>
                      </a:cubicBezTo>
                      <a:cubicBezTo>
                        <a:pt x="0" y="94"/>
                        <a:pt x="8" y="46"/>
                        <a:pt x="48" y="20"/>
                      </a:cubicBezTo>
                      <a:cubicBezTo>
                        <a:pt x="65" y="9"/>
                        <a:pt x="87" y="0"/>
                        <a:pt x="113" y="0"/>
                      </a:cubicBezTo>
                      <a:cubicBezTo>
                        <a:pt x="147" y="0"/>
                        <a:pt x="186" y="15"/>
                        <a:pt x="209" y="57"/>
                      </a:cubicBezTo>
                      <a:cubicBezTo>
                        <a:pt x="226" y="88"/>
                        <a:pt x="223" y="125"/>
                        <a:pt x="223" y="142"/>
                      </a:cubicBezTo>
                      <a:lnTo>
                        <a:pt x="67" y="142"/>
                      </a:lnTo>
                      <a:cubicBezTo>
                        <a:pt x="67" y="156"/>
                        <a:pt x="67" y="204"/>
                        <a:pt x="115" y="204"/>
                      </a:cubicBezTo>
                      <a:close/>
                      <a:moveTo>
                        <a:pt x="155" y="96"/>
                      </a:moveTo>
                      <a:cubicBezTo>
                        <a:pt x="155" y="85"/>
                        <a:pt x="155" y="43"/>
                        <a:pt x="115" y="43"/>
                      </a:cubicBezTo>
                      <a:cubicBezTo>
                        <a:pt x="84" y="43"/>
                        <a:pt x="73" y="68"/>
                        <a:pt x="70" y="96"/>
                      </a:cubicBezTo>
                      <a:lnTo>
                        <a:pt x="155" y="96"/>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27" name="Freeform 68">
                  <a:extLst>
                    <a:ext uri="{FF2B5EF4-FFF2-40B4-BE49-F238E27FC236}">
                      <a16:creationId xmlns:a16="http://schemas.microsoft.com/office/drawing/2014/main" id="{C2E242CB-7C9F-423B-BEF2-7BF59BD50FE4}"/>
                    </a:ext>
                  </a:extLst>
                </p:cNvPr>
                <p:cNvSpPr>
                  <a:spLocks noChangeArrowheads="1"/>
                </p:cNvSpPr>
                <p:nvPr/>
              </p:nvSpPr>
              <p:spPr bwMode="auto">
                <a:xfrm>
                  <a:off x="2036763" y="3175000"/>
                  <a:ext cx="80962" cy="87313"/>
                </a:xfrm>
                <a:custGeom>
                  <a:avLst/>
                  <a:gdLst>
                    <a:gd name="T0" fmla="*/ 3 w 224"/>
                    <a:gd name="T1" fmla="*/ 45 h 244"/>
                    <a:gd name="T2" fmla="*/ 3 w 224"/>
                    <a:gd name="T3" fmla="*/ 3 h 244"/>
                    <a:gd name="T4" fmla="*/ 68 w 224"/>
                    <a:gd name="T5" fmla="*/ 3 h 244"/>
                    <a:gd name="T6" fmla="*/ 71 w 224"/>
                    <a:gd name="T7" fmla="*/ 40 h 244"/>
                    <a:gd name="T8" fmla="*/ 147 w 224"/>
                    <a:gd name="T9" fmla="*/ 0 h 244"/>
                    <a:gd name="T10" fmla="*/ 218 w 224"/>
                    <a:gd name="T11" fmla="*/ 45 h 244"/>
                    <a:gd name="T12" fmla="*/ 223 w 224"/>
                    <a:gd name="T13" fmla="*/ 116 h 244"/>
                    <a:gd name="T14" fmla="*/ 223 w 224"/>
                    <a:gd name="T15" fmla="*/ 243 h 244"/>
                    <a:gd name="T16" fmla="*/ 153 w 224"/>
                    <a:gd name="T17" fmla="*/ 243 h 244"/>
                    <a:gd name="T18" fmla="*/ 153 w 224"/>
                    <a:gd name="T19" fmla="*/ 91 h 244"/>
                    <a:gd name="T20" fmla="*/ 150 w 224"/>
                    <a:gd name="T21" fmla="*/ 65 h 244"/>
                    <a:gd name="T22" fmla="*/ 116 w 224"/>
                    <a:gd name="T23" fmla="*/ 45 h 244"/>
                    <a:gd name="T24" fmla="*/ 79 w 224"/>
                    <a:gd name="T25" fmla="*/ 62 h 244"/>
                    <a:gd name="T26" fmla="*/ 71 w 224"/>
                    <a:gd name="T27" fmla="*/ 99 h 244"/>
                    <a:gd name="T28" fmla="*/ 71 w 224"/>
                    <a:gd name="T29" fmla="*/ 237 h 244"/>
                    <a:gd name="T30" fmla="*/ 0 w 224"/>
                    <a:gd name="T31" fmla="*/ 237 h 244"/>
                    <a:gd name="T32" fmla="*/ 0 w 224"/>
                    <a:gd name="T33" fmla="*/ 45 h 244"/>
                    <a:gd name="T34" fmla="*/ 3 w 224"/>
                    <a:gd name="T35" fmla="*/ 45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24" h="244">
                      <a:moveTo>
                        <a:pt x="3" y="45"/>
                      </a:moveTo>
                      <a:cubicBezTo>
                        <a:pt x="3" y="45"/>
                        <a:pt x="3" y="20"/>
                        <a:pt x="3" y="3"/>
                      </a:cubicBezTo>
                      <a:lnTo>
                        <a:pt x="68" y="3"/>
                      </a:lnTo>
                      <a:lnTo>
                        <a:pt x="71" y="40"/>
                      </a:lnTo>
                      <a:cubicBezTo>
                        <a:pt x="77" y="29"/>
                        <a:pt x="96" y="0"/>
                        <a:pt x="147" y="0"/>
                      </a:cubicBezTo>
                      <a:cubicBezTo>
                        <a:pt x="192" y="0"/>
                        <a:pt x="212" y="29"/>
                        <a:pt x="218" y="45"/>
                      </a:cubicBezTo>
                      <a:cubicBezTo>
                        <a:pt x="223" y="60"/>
                        <a:pt x="223" y="71"/>
                        <a:pt x="223" y="116"/>
                      </a:cubicBezTo>
                      <a:lnTo>
                        <a:pt x="223" y="243"/>
                      </a:lnTo>
                      <a:lnTo>
                        <a:pt x="153" y="243"/>
                      </a:lnTo>
                      <a:lnTo>
                        <a:pt x="153" y="91"/>
                      </a:lnTo>
                      <a:cubicBezTo>
                        <a:pt x="153" y="82"/>
                        <a:pt x="153" y="74"/>
                        <a:pt x="150" y="65"/>
                      </a:cubicBezTo>
                      <a:cubicBezTo>
                        <a:pt x="144" y="54"/>
                        <a:pt x="133" y="45"/>
                        <a:pt x="116" y="45"/>
                      </a:cubicBezTo>
                      <a:cubicBezTo>
                        <a:pt x="102" y="45"/>
                        <a:pt x="88" y="51"/>
                        <a:pt x="79" y="62"/>
                      </a:cubicBezTo>
                      <a:cubicBezTo>
                        <a:pt x="77" y="68"/>
                        <a:pt x="71" y="79"/>
                        <a:pt x="71" y="99"/>
                      </a:cubicBezTo>
                      <a:lnTo>
                        <a:pt x="71" y="237"/>
                      </a:lnTo>
                      <a:lnTo>
                        <a:pt x="0" y="237"/>
                      </a:lnTo>
                      <a:lnTo>
                        <a:pt x="0" y="45"/>
                      </a:lnTo>
                      <a:lnTo>
                        <a:pt x="3" y="45"/>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28" name="Freeform 69">
                  <a:extLst>
                    <a:ext uri="{FF2B5EF4-FFF2-40B4-BE49-F238E27FC236}">
                      <a16:creationId xmlns:a16="http://schemas.microsoft.com/office/drawing/2014/main" id="{B741A580-3C45-43DB-AACE-4CCB23E3A923}"/>
                    </a:ext>
                  </a:extLst>
                </p:cNvPr>
                <p:cNvSpPr>
                  <a:spLocks noChangeArrowheads="1"/>
                </p:cNvSpPr>
                <p:nvPr/>
              </p:nvSpPr>
              <p:spPr bwMode="auto">
                <a:xfrm>
                  <a:off x="2138363" y="3151188"/>
                  <a:ext cx="61912" cy="111125"/>
                </a:xfrm>
                <a:custGeom>
                  <a:avLst/>
                  <a:gdLst>
                    <a:gd name="T0" fmla="*/ 113 w 170"/>
                    <a:gd name="T1" fmla="*/ 308 h 309"/>
                    <a:gd name="T2" fmla="*/ 42 w 170"/>
                    <a:gd name="T3" fmla="*/ 246 h 309"/>
                    <a:gd name="T4" fmla="*/ 42 w 170"/>
                    <a:gd name="T5" fmla="*/ 116 h 309"/>
                    <a:gd name="T6" fmla="*/ 0 w 170"/>
                    <a:gd name="T7" fmla="*/ 116 h 309"/>
                    <a:gd name="T8" fmla="*/ 0 w 170"/>
                    <a:gd name="T9" fmla="*/ 71 h 309"/>
                    <a:gd name="T10" fmla="*/ 45 w 170"/>
                    <a:gd name="T11" fmla="*/ 71 h 309"/>
                    <a:gd name="T12" fmla="*/ 45 w 170"/>
                    <a:gd name="T13" fmla="*/ 26 h 309"/>
                    <a:gd name="T14" fmla="*/ 113 w 170"/>
                    <a:gd name="T15" fmla="*/ 0 h 309"/>
                    <a:gd name="T16" fmla="*/ 113 w 170"/>
                    <a:gd name="T17" fmla="*/ 71 h 309"/>
                    <a:gd name="T18" fmla="*/ 169 w 170"/>
                    <a:gd name="T19" fmla="*/ 71 h 309"/>
                    <a:gd name="T20" fmla="*/ 169 w 170"/>
                    <a:gd name="T21" fmla="*/ 116 h 309"/>
                    <a:gd name="T22" fmla="*/ 113 w 170"/>
                    <a:gd name="T23" fmla="*/ 116 h 309"/>
                    <a:gd name="T24" fmla="*/ 113 w 170"/>
                    <a:gd name="T25" fmla="*/ 221 h 309"/>
                    <a:gd name="T26" fmla="*/ 144 w 170"/>
                    <a:gd name="T27" fmla="*/ 254 h 309"/>
                    <a:gd name="T28" fmla="*/ 166 w 170"/>
                    <a:gd name="T29" fmla="*/ 254 h 309"/>
                    <a:gd name="T30" fmla="*/ 166 w 170"/>
                    <a:gd name="T31" fmla="*/ 300 h 309"/>
                    <a:gd name="T32" fmla="*/ 113 w 170"/>
                    <a:gd name="T33" fmla="*/ 308 h 3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70" h="309">
                      <a:moveTo>
                        <a:pt x="113" y="308"/>
                      </a:moveTo>
                      <a:cubicBezTo>
                        <a:pt x="42" y="308"/>
                        <a:pt x="42" y="266"/>
                        <a:pt x="42" y="246"/>
                      </a:cubicBezTo>
                      <a:lnTo>
                        <a:pt x="42" y="116"/>
                      </a:lnTo>
                      <a:lnTo>
                        <a:pt x="0" y="116"/>
                      </a:lnTo>
                      <a:lnTo>
                        <a:pt x="0" y="71"/>
                      </a:lnTo>
                      <a:lnTo>
                        <a:pt x="45" y="71"/>
                      </a:lnTo>
                      <a:lnTo>
                        <a:pt x="45" y="26"/>
                      </a:lnTo>
                      <a:lnTo>
                        <a:pt x="113" y="0"/>
                      </a:lnTo>
                      <a:lnTo>
                        <a:pt x="113" y="71"/>
                      </a:lnTo>
                      <a:lnTo>
                        <a:pt x="169" y="71"/>
                      </a:lnTo>
                      <a:lnTo>
                        <a:pt x="169" y="116"/>
                      </a:lnTo>
                      <a:lnTo>
                        <a:pt x="113" y="116"/>
                      </a:lnTo>
                      <a:lnTo>
                        <a:pt x="113" y="221"/>
                      </a:lnTo>
                      <a:cubicBezTo>
                        <a:pt x="113" y="243"/>
                        <a:pt x="113" y="254"/>
                        <a:pt x="144" y="254"/>
                      </a:cubicBezTo>
                      <a:lnTo>
                        <a:pt x="166" y="254"/>
                      </a:lnTo>
                      <a:lnTo>
                        <a:pt x="166" y="300"/>
                      </a:lnTo>
                      <a:cubicBezTo>
                        <a:pt x="144" y="305"/>
                        <a:pt x="124" y="308"/>
                        <a:pt x="113" y="30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grpSp>
        <p:grpSp>
          <p:nvGrpSpPr>
            <p:cNvPr id="110" name="Group 109">
              <a:extLst>
                <a:ext uri="{FF2B5EF4-FFF2-40B4-BE49-F238E27FC236}">
                  <a16:creationId xmlns:a16="http://schemas.microsoft.com/office/drawing/2014/main" id="{D0A94049-72EA-4EB0-8A8B-3345DED1DCC1}"/>
                </a:ext>
              </a:extLst>
            </p:cNvPr>
            <p:cNvGrpSpPr/>
            <p:nvPr/>
          </p:nvGrpSpPr>
          <p:grpSpPr>
            <a:xfrm>
              <a:off x="2611335" y="4230683"/>
              <a:ext cx="553948" cy="388711"/>
              <a:chOff x="2615706" y="4270162"/>
              <a:chExt cx="553948" cy="388711"/>
            </a:xfrm>
          </p:grpSpPr>
          <p:sp>
            <p:nvSpPr>
              <p:cNvPr id="112" name="Freeform 15">
                <a:extLst>
                  <a:ext uri="{FF2B5EF4-FFF2-40B4-BE49-F238E27FC236}">
                    <a16:creationId xmlns:a16="http://schemas.microsoft.com/office/drawing/2014/main" id="{EA3C4286-39F9-4379-93C2-379417BBBC88}"/>
                  </a:ext>
                </a:extLst>
              </p:cNvPr>
              <p:cNvSpPr>
                <a:spLocks noChangeArrowheads="1"/>
              </p:cNvSpPr>
              <p:nvPr/>
            </p:nvSpPr>
            <p:spPr bwMode="auto">
              <a:xfrm>
                <a:off x="2801259" y="4404247"/>
                <a:ext cx="368395" cy="117833"/>
              </a:xfrm>
              <a:custGeom>
                <a:avLst/>
                <a:gdLst>
                  <a:gd name="T0" fmla="*/ 70 w 1198"/>
                  <a:gd name="T1" fmla="*/ 4 h 383"/>
                  <a:gd name="T2" fmla="*/ 62 w 1198"/>
                  <a:gd name="T3" fmla="*/ 58 h 383"/>
                  <a:gd name="T4" fmla="*/ 74 w 1198"/>
                  <a:gd name="T5" fmla="*/ 125 h 383"/>
                  <a:gd name="T6" fmla="*/ 66 w 1198"/>
                  <a:gd name="T7" fmla="*/ 183 h 383"/>
                  <a:gd name="T8" fmla="*/ 20 w 1198"/>
                  <a:gd name="T9" fmla="*/ 254 h 383"/>
                  <a:gd name="T10" fmla="*/ 0 w 1198"/>
                  <a:gd name="T11" fmla="*/ 308 h 383"/>
                  <a:gd name="T12" fmla="*/ 12 w 1198"/>
                  <a:gd name="T13" fmla="*/ 312 h 383"/>
                  <a:gd name="T14" fmla="*/ 66 w 1198"/>
                  <a:gd name="T15" fmla="*/ 328 h 383"/>
                  <a:gd name="T16" fmla="*/ 149 w 1198"/>
                  <a:gd name="T17" fmla="*/ 353 h 383"/>
                  <a:gd name="T18" fmla="*/ 174 w 1198"/>
                  <a:gd name="T19" fmla="*/ 362 h 383"/>
                  <a:gd name="T20" fmla="*/ 208 w 1198"/>
                  <a:gd name="T21" fmla="*/ 382 h 383"/>
                  <a:gd name="T22" fmla="*/ 1197 w 1198"/>
                  <a:gd name="T23" fmla="*/ 382 h 383"/>
                  <a:gd name="T24" fmla="*/ 1197 w 1198"/>
                  <a:gd name="T25" fmla="*/ 0 h 383"/>
                  <a:gd name="T26" fmla="*/ 70 w 1198"/>
                  <a:gd name="T27" fmla="*/ 0 h 383"/>
                  <a:gd name="T28" fmla="*/ 70 w 1198"/>
                  <a:gd name="T29" fmla="*/ 4 h 383"/>
                  <a:gd name="T30" fmla="*/ 1010 w 1198"/>
                  <a:gd name="T31" fmla="*/ 258 h 383"/>
                  <a:gd name="T32" fmla="*/ 948 w 1198"/>
                  <a:gd name="T33" fmla="*/ 195 h 383"/>
                  <a:gd name="T34" fmla="*/ 1010 w 1198"/>
                  <a:gd name="T35" fmla="*/ 133 h 383"/>
                  <a:gd name="T36" fmla="*/ 1072 w 1198"/>
                  <a:gd name="T37" fmla="*/ 195 h 383"/>
                  <a:gd name="T38" fmla="*/ 1010 w 1198"/>
                  <a:gd name="T39" fmla="*/ 258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98" h="383">
                    <a:moveTo>
                      <a:pt x="70" y="4"/>
                    </a:moveTo>
                    <a:cubicBezTo>
                      <a:pt x="70" y="21"/>
                      <a:pt x="66" y="42"/>
                      <a:pt x="62" y="58"/>
                    </a:cubicBezTo>
                    <a:cubicBezTo>
                      <a:pt x="74" y="79"/>
                      <a:pt x="79" y="104"/>
                      <a:pt x="74" y="125"/>
                    </a:cubicBezTo>
                    <a:lnTo>
                      <a:pt x="66" y="183"/>
                    </a:lnTo>
                    <a:cubicBezTo>
                      <a:pt x="62" y="212"/>
                      <a:pt x="45" y="237"/>
                      <a:pt x="20" y="254"/>
                    </a:cubicBezTo>
                    <a:cubicBezTo>
                      <a:pt x="16" y="270"/>
                      <a:pt x="8" y="291"/>
                      <a:pt x="0" y="308"/>
                    </a:cubicBezTo>
                    <a:lnTo>
                      <a:pt x="12" y="312"/>
                    </a:lnTo>
                    <a:cubicBezTo>
                      <a:pt x="29" y="316"/>
                      <a:pt x="45" y="320"/>
                      <a:pt x="66" y="328"/>
                    </a:cubicBezTo>
                    <a:cubicBezTo>
                      <a:pt x="99" y="337"/>
                      <a:pt x="129" y="345"/>
                      <a:pt x="149" y="353"/>
                    </a:cubicBezTo>
                    <a:lnTo>
                      <a:pt x="174" y="362"/>
                    </a:lnTo>
                    <a:cubicBezTo>
                      <a:pt x="187" y="370"/>
                      <a:pt x="199" y="374"/>
                      <a:pt x="208" y="382"/>
                    </a:cubicBezTo>
                    <a:lnTo>
                      <a:pt x="1197" y="382"/>
                    </a:lnTo>
                    <a:lnTo>
                      <a:pt x="1197" y="0"/>
                    </a:lnTo>
                    <a:lnTo>
                      <a:pt x="70" y="0"/>
                    </a:lnTo>
                    <a:lnTo>
                      <a:pt x="70" y="4"/>
                    </a:lnTo>
                    <a:close/>
                    <a:moveTo>
                      <a:pt x="1010" y="258"/>
                    </a:moveTo>
                    <a:cubicBezTo>
                      <a:pt x="977" y="258"/>
                      <a:pt x="948" y="229"/>
                      <a:pt x="948" y="195"/>
                    </a:cubicBezTo>
                    <a:cubicBezTo>
                      <a:pt x="948" y="162"/>
                      <a:pt x="977" y="133"/>
                      <a:pt x="1010" y="133"/>
                    </a:cubicBezTo>
                    <a:cubicBezTo>
                      <a:pt x="1043" y="133"/>
                      <a:pt x="1072" y="162"/>
                      <a:pt x="1072" y="195"/>
                    </a:cubicBezTo>
                    <a:cubicBezTo>
                      <a:pt x="1072" y="229"/>
                      <a:pt x="1043" y="258"/>
                      <a:pt x="1010" y="258"/>
                    </a:cubicBezTo>
                    <a:close/>
                  </a:path>
                </a:pathLst>
              </a:custGeom>
              <a:solidFill>
                <a:schemeClr val="tx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3" name="Freeform 16">
                <a:extLst>
                  <a:ext uri="{FF2B5EF4-FFF2-40B4-BE49-F238E27FC236}">
                    <a16:creationId xmlns:a16="http://schemas.microsoft.com/office/drawing/2014/main" id="{44C8C412-ED47-4920-AF50-6EF3C1C19C7F}"/>
                  </a:ext>
                </a:extLst>
              </p:cNvPr>
              <p:cNvSpPr>
                <a:spLocks noChangeArrowheads="1"/>
              </p:cNvSpPr>
              <p:nvPr/>
            </p:nvSpPr>
            <p:spPr bwMode="auto">
              <a:xfrm>
                <a:off x="2882522" y="4541041"/>
                <a:ext cx="287132" cy="117832"/>
              </a:xfrm>
              <a:custGeom>
                <a:avLst/>
                <a:gdLst>
                  <a:gd name="T0" fmla="*/ 0 w 936"/>
                  <a:gd name="T1" fmla="*/ 0 h 383"/>
                  <a:gd name="T2" fmla="*/ 2 w 936"/>
                  <a:gd name="T3" fmla="*/ 4 h 383"/>
                  <a:gd name="T4" fmla="*/ 0 w 936"/>
                  <a:gd name="T5" fmla="*/ 4 h 383"/>
                  <a:gd name="T6" fmla="*/ 0 w 936"/>
                  <a:gd name="T7" fmla="*/ 0 h 383"/>
                  <a:gd name="T8" fmla="*/ 37 w 936"/>
                  <a:gd name="T9" fmla="*/ 125 h 383"/>
                  <a:gd name="T10" fmla="*/ 37 w 936"/>
                  <a:gd name="T11" fmla="*/ 382 h 383"/>
                  <a:gd name="T12" fmla="*/ 873 w 936"/>
                  <a:gd name="T13" fmla="*/ 382 h 383"/>
                  <a:gd name="T14" fmla="*/ 935 w 936"/>
                  <a:gd name="T15" fmla="*/ 320 h 383"/>
                  <a:gd name="T16" fmla="*/ 935 w 936"/>
                  <a:gd name="T17" fmla="*/ 4 h 383"/>
                  <a:gd name="T18" fmla="*/ 2 w 936"/>
                  <a:gd name="T19" fmla="*/ 4 h 383"/>
                  <a:gd name="T20" fmla="*/ 37 w 936"/>
                  <a:gd name="T21" fmla="*/ 125 h 383"/>
                  <a:gd name="T22" fmla="*/ 740 w 936"/>
                  <a:gd name="T23" fmla="*/ 253 h 383"/>
                  <a:gd name="T24" fmla="*/ 678 w 936"/>
                  <a:gd name="T25" fmla="*/ 191 h 383"/>
                  <a:gd name="T26" fmla="*/ 740 w 936"/>
                  <a:gd name="T27" fmla="*/ 129 h 383"/>
                  <a:gd name="T28" fmla="*/ 802 w 936"/>
                  <a:gd name="T29" fmla="*/ 191 h 383"/>
                  <a:gd name="T30" fmla="*/ 740 w 936"/>
                  <a:gd name="T31" fmla="*/ 253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36" h="383">
                    <a:moveTo>
                      <a:pt x="0" y="0"/>
                    </a:moveTo>
                    <a:cubicBezTo>
                      <a:pt x="1" y="1"/>
                      <a:pt x="1" y="3"/>
                      <a:pt x="2" y="4"/>
                    </a:cubicBezTo>
                    <a:lnTo>
                      <a:pt x="0" y="4"/>
                    </a:lnTo>
                    <a:lnTo>
                      <a:pt x="0" y="0"/>
                    </a:lnTo>
                    <a:close/>
                    <a:moveTo>
                      <a:pt x="37" y="125"/>
                    </a:moveTo>
                    <a:lnTo>
                      <a:pt x="37" y="382"/>
                    </a:lnTo>
                    <a:lnTo>
                      <a:pt x="873" y="382"/>
                    </a:lnTo>
                    <a:cubicBezTo>
                      <a:pt x="910" y="382"/>
                      <a:pt x="935" y="353"/>
                      <a:pt x="935" y="320"/>
                    </a:cubicBezTo>
                    <a:lnTo>
                      <a:pt x="935" y="4"/>
                    </a:lnTo>
                    <a:lnTo>
                      <a:pt x="2" y="4"/>
                    </a:lnTo>
                    <a:cubicBezTo>
                      <a:pt x="22" y="40"/>
                      <a:pt x="37" y="80"/>
                      <a:pt x="37" y="125"/>
                    </a:cubicBezTo>
                    <a:close/>
                    <a:moveTo>
                      <a:pt x="740" y="253"/>
                    </a:moveTo>
                    <a:cubicBezTo>
                      <a:pt x="707" y="253"/>
                      <a:pt x="678" y="224"/>
                      <a:pt x="678" y="191"/>
                    </a:cubicBezTo>
                    <a:cubicBezTo>
                      <a:pt x="678" y="158"/>
                      <a:pt x="707" y="129"/>
                      <a:pt x="740" y="129"/>
                    </a:cubicBezTo>
                    <a:cubicBezTo>
                      <a:pt x="773" y="129"/>
                      <a:pt x="802" y="158"/>
                      <a:pt x="802" y="191"/>
                    </a:cubicBezTo>
                    <a:cubicBezTo>
                      <a:pt x="802" y="228"/>
                      <a:pt x="773" y="253"/>
                      <a:pt x="740" y="253"/>
                    </a:cubicBezTo>
                    <a:close/>
                  </a:path>
                </a:pathLst>
              </a:custGeom>
              <a:solidFill>
                <a:schemeClr val="tx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4" name="Freeform 17">
                <a:extLst>
                  <a:ext uri="{FF2B5EF4-FFF2-40B4-BE49-F238E27FC236}">
                    <a16:creationId xmlns:a16="http://schemas.microsoft.com/office/drawing/2014/main" id="{44043747-67F2-4713-8DA3-6FB928620515}"/>
                  </a:ext>
                </a:extLst>
              </p:cNvPr>
              <p:cNvSpPr>
                <a:spLocks noChangeArrowheads="1"/>
              </p:cNvSpPr>
              <p:nvPr/>
            </p:nvSpPr>
            <p:spPr bwMode="auto">
              <a:xfrm>
                <a:off x="2776879" y="4270162"/>
                <a:ext cx="392775" cy="116478"/>
              </a:xfrm>
              <a:custGeom>
                <a:avLst/>
                <a:gdLst>
                  <a:gd name="T0" fmla="*/ 1214 w 1277"/>
                  <a:gd name="T1" fmla="*/ 0 h 379"/>
                  <a:gd name="T2" fmla="*/ 62 w 1277"/>
                  <a:gd name="T3" fmla="*/ 0 h 379"/>
                  <a:gd name="T4" fmla="*/ 0 w 1277"/>
                  <a:gd name="T5" fmla="*/ 62 h 379"/>
                  <a:gd name="T6" fmla="*/ 0 w 1277"/>
                  <a:gd name="T7" fmla="*/ 207 h 379"/>
                  <a:gd name="T8" fmla="*/ 141 w 1277"/>
                  <a:gd name="T9" fmla="*/ 378 h 379"/>
                  <a:gd name="T10" fmla="*/ 1276 w 1277"/>
                  <a:gd name="T11" fmla="*/ 378 h 379"/>
                  <a:gd name="T12" fmla="*/ 1276 w 1277"/>
                  <a:gd name="T13" fmla="*/ 62 h 379"/>
                  <a:gd name="T14" fmla="*/ 1214 w 1277"/>
                  <a:gd name="T15" fmla="*/ 0 h 379"/>
                  <a:gd name="T16" fmla="*/ 1081 w 1277"/>
                  <a:gd name="T17" fmla="*/ 253 h 379"/>
                  <a:gd name="T18" fmla="*/ 1019 w 1277"/>
                  <a:gd name="T19" fmla="*/ 191 h 379"/>
                  <a:gd name="T20" fmla="*/ 1081 w 1277"/>
                  <a:gd name="T21" fmla="*/ 128 h 379"/>
                  <a:gd name="T22" fmla="*/ 1143 w 1277"/>
                  <a:gd name="T23" fmla="*/ 191 h 379"/>
                  <a:gd name="T24" fmla="*/ 1081 w 1277"/>
                  <a:gd name="T25" fmla="*/ 253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77" h="379">
                    <a:moveTo>
                      <a:pt x="1214" y="0"/>
                    </a:moveTo>
                    <a:lnTo>
                      <a:pt x="62" y="0"/>
                    </a:lnTo>
                    <a:cubicBezTo>
                      <a:pt x="25" y="0"/>
                      <a:pt x="0" y="29"/>
                      <a:pt x="0" y="62"/>
                    </a:cubicBezTo>
                    <a:lnTo>
                      <a:pt x="0" y="207"/>
                    </a:lnTo>
                    <a:cubicBezTo>
                      <a:pt x="75" y="237"/>
                      <a:pt x="133" y="303"/>
                      <a:pt x="141" y="378"/>
                    </a:cubicBezTo>
                    <a:lnTo>
                      <a:pt x="1276" y="378"/>
                    </a:lnTo>
                    <a:lnTo>
                      <a:pt x="1276" y="62"/>
                    </a:lnTo>
                    <a:cubicBezTo>
                      <a:pt x="1276" y="29"/>
                      <a:pt x="1247" y="0"/>
                      <a:pt x="1214" y="0"/>
                    </a:cubicBezTo>
                    <a:close/>
                    <a:moveTo>
                      <a:pt x="1081" y="253"/>
                    </a:moveTo>
                    <a:cubicBezTo>
                      <a:pt x="1048" y="253"/>
                      <a:pt x="1019" y="224"/>
                      <a:pt x="1019" y="191"/>
                    </a:cubicBezTo>
                    <a:cubicBezTo>
                      <a:pt x="1019" y="158"/>
                      <a:pt x="1048" y="128"/>
                      <a:pt x="1081" y="128"/>
                    </a:cubicBezTo>
                    <a:cubicBezTo>
                      <a:pt x="1114" y="128"/>
                      <a:pt x="1143" y="158"/>
                      <a:pt x="1143" y="191"/>
                    </a:cubicBezTo>
                    <a:cubicBezTo>
                      <a:pt x="1143" y="224"/>
                      <a:pt x="1114" y="253"/>
                      <a:pt x="1081" y="253"/>
                    </a:cubicBezTo>
                    <a:close/>
                  </a:path>
                </a:pathLst>
              </a:custGeom>
              <a:solidFill>
                <a:schemeClr val="tx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5" name="Freeform 18">
                <a:extLst>
                  <a:ext uri="{FF2B5EF4-FFF2-40B4-BE49-F238E27FC236}">
                    <a16:creationId xmlns:a16="http://schemas.microsoft.com/office/drawing/2014/main" id="{79CCBCCD-9383-4DCC-A842-65EFA63B716A}"/>
                  </a:ext>
                </a:extLst>
              </p:cNvPr>
              <p:cNvSpPr>
                <a:spLocks noChangeArrowheads="1"/>
              </p:cNvSpPr>
              <p:nvPr/>
            </p:nvSpPr>
            <p:spPr bwMode="auto">
              <a:xfrm>
                <a:off x="2684781" y="4341945"/>
                <a:ext cx="119187" cy="176071"/>
              </a:xfrm>
              <a:custGeom>
                <a:avLst/>
                <a:gdLst>
                  <a:gd name="T0" fmla="*/ 8 w 387"/>
                  <a:gd name="T1" fmla="*/ 391 h 575"/>
                  <a:gd name="T2" fmla="*/ 45 w 387"/>
                  <a:gd name="T3" fmla="*/ 424 h 575"/>
                  <a:gd name="T4" fmla="*/ 191 w 387"/>
                  <a:gd name="T5" fmla="*/ 574 h 575"/>
                  <a:gd name="T6" fmla="*/ 336 w 387"/>
                  <a:gd name="T7" fmla="*/ 424 h 575"/>
                  <a:gd name="T8" fmla="*/ 374 w 387"/>
                  <a:gd name="T9" fmla="*/ 391 h 575"/>
                  <a:gd name="T10" fmla="*/ 382 w 387"/>
                  <a:gd name="T11" fmla="*/ 333 h 575"/>
                  <a:gd name="T12" fmla="*/ 361 w 387"/>
                  <a:gd name="T13" fmla="*/ 296 h 575"/>
                  <a:gd name="T14" fmla="*/ 374 w 387"/>
                  <a:gd name="T15" fmla="*/ 187 h 575"/>
                  <a:gd name="T16" fmla="*/ 228 w 387"/>
                  <a:gd name="T17" fmla="*/ 38 h 575"/>
                  <a:gd name="T18" fmla="*/ 199 w 387"/>
                  <a:gd name="T19" fmla="*/ 0 h 575"/>
                  <a:gd name="T20" fmla="*/ 0 w 387"/>
                  <a:gd name="T21" fmla="*/ 171 h 575"/>
                  <a:gd name="T22" fmla="*/ 0 w 387"/>
                  <a:gd name="T23" fmla="*/ 192 h 575"/>
                  <a:gd name="T24" fmla="*/ 12 w 387"/>
                  <a:gd name="T25" fmla="*/ 291 h 575"/>
                  <a:gd name="T26" fmla="*/ 0 w 387"/>
                  <a:gd name="T27" fmla="*/ 333 h 575"/>
                  <a:gd name="T28" fmla="*/ 8 w 387"/>
                  <a:gd name="T29" fmla="*/ 391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87" h="575">
                    <a:moveTo>
                      <a:pt x="8" y="391"/>
                    </a:moveTo>
                    <a:cubicBezTo>
                      <a:pt x="12" y="408"/>
                      <a:pt x="25" y="424"/>
                      <a:pt x="45" y="424"/>
                    </a:cubicBezTo>
                    <a:cubicBezTo>
                      <a:pt x="66" y="566"/>
                      <a:pt x="174" y="574"/>
                      <a:pt x="191" y="574"/>
                    </a:cubicBezTo>
                    <a:cubicBezTo>
                      <a:pt x="208" y="574"/>
                      <a:pt x="316" y="570"/>
                      <a:pt x="336" y="424"/>
                    </a:cubicBezTo>
                    <a:cubicBezTo>
                      <a:pt x="357" y="424"/>
                      <a:pt x="370" y="412"/>
                      <a:pt x="374" y="391"/>
                    </a:cubicBezTo>
                    <a:lnTo>
                      <a:pt x="382" y="333"/>
                    </a:lnTo>
                    <a:cubicBezTo>
                      <a:pt x="386" y="316"/>
                      <a:pt x="378" y="300"/>
                      <a:pt x="361" y="296"/>
                    </a:cubicBezTo>
                    <a:cubicBezTo>
                      <a:pt x="365" y="271"/>
                      <a:pt x="374" y="225"/>
                      <a:pt x="374" y="187"/>
                    </a:cubicBezTo>
                    <a:cubicBezTo>
                      <a:pt x="374" y="117"/>
                      <a:pt x="311" y="46"/>
                      <a:pt x="228" y="38"/>
                    </a:cubicBezTo>
                    <a:lnTo>
                      <a:pt x="199" y="0"/>
                    </a:lnTo>
                    <a:cubicBezTo>
                      <a:pt x="0" y="9"/>
                      <a:pt x="0" y="171"/>
                      <a:pt x="0" y="171"/>
                    </a:cubicBezTo>
                    <a:lnTo>
                      <a:pt x="0" y="192"/>
                    </a:lnTo>
                    <a:cubicBezTo>
                      <a:pt x="0" y="229"/>
                      <a:pt x="8" y="271"/>
                      <a:pt x="12" y="291"/>
                    </a:cubicBezTo>
                    <a:cubicBezTo>
                      <a:pt x="8" y="300"/>
                      <a:pt x="0" y="316"/>
                      <a:pt x="0" y="333"/>
                    </a:cubicBezTo>
                    <a:lnTo>
                      <a:pt x="8" y="391"/>
                    </a:lnTo>
                  </a:path>
                </a:pathLst>
              </a:custGeom>
              <a:solidFill>
                <a:schemeClr val="tx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6" name="Freeform 19">
                <a:extLst>
                  <a:ext uri="{FF2B5EF4-FFF2-40B4-BE49-F238E27FC236}">
                    <a16:creationId xmlns:a16="http://schemas.microsoft.com/office/drawing/2014/main" id="{CCF3B92D-236B-47C2-962C-BD27C5E9DF9D}"/>
                  </a:ext>
                </a:extLst>
              </p:cNvPr>
              <p:cNvSpPr>
                <a:spLocks noChangeArrowheads="1"/>
              </p:cNvSpPr>
              <p:nvPr/>
            </p:nvSpPr>
            <p:spPr bwMode="auto">
              <a:xfrm>
                <a:off x="2615706" y="4516662"/>
                <a:ext cx="255981" cy="142211"/>
              </a:xfrm>
              <a:custGeom>
                <a:avLst/>
                <a:gdLst>
                  <a:gd name="T0" fmla="*/ 0 w 833"/>
                  <a:gd name="T1" fmla="*/ 461 h 462"/>
                  <a:gd name="T2" fmla="*/ 0 w 833"/>
                  <a:gd name="T3" fmla="*/ 204 h 462"/>
                  <a:gd name="T4" fmla="*/ 87 w 833"/>
                  <a:gd name="T5" fmla="*/ 54 h 462"/>
                  <a:gd name="T6" fmla="*/ 87 w 833"/>
                  <a:gd name="T7" fmla="*/ 54 h 462"/>
                  <a:gd name="T8" fmla="*/ 183 w 833"/>
                  <a:gd name="T9" fmla="*/ 25 h 462"/>
                  <a:gd name="T10" fmla="*/ 237 w 833"/>
                  <a:gd name="T11" fmla="*/ 8 h 462"/>
                  <a:gd name="T12" fmla="*/ 275 w 833"/>
                  <a:gd name="T13" fmla="*/ 0 h 462"/>
                  <a:gd name="T14" fmla="*/ 416 w 833"/>
                  <a:gd name="T15" fmla="*/ 58 h 462"/>
                  <a:gd name="T16" fmla="*/ 416 w 833"/>
                  <a:gd name="T17" fmla="*/ 58 h 462"/>
                  <a:gd name="T18" fmla="*/ 557 w 833"/>
                  <a:gd name="T19" fmla="*/ 0 h 462"/>
                  <a:gd name="T20" fmla="*/ 595 w 833"/>
                  <a:gd name="T21" fmla="*/ 8 h 462"/>
                  <a:gd name="T22" fmla="*/ 649 w 833"/>
                  <a:gd name="T23" fmla="*/ 25 h 462"/>
                  <a:gd name="T24" fmla="*/ 744 w 833"/>
                  <a:gd name="T25" fmla="*/ 54 h 462"/>
                  <a:gd name="T26" fmla="*/ 744 w 833"/>
                  <a:gd name="T27" fmla="*/ 54 h 462"/>
                  <a:gd name="T28" fmla="*/ 832 w 833"/>
                  <a:gd name="T29" fmla="*/ 204 h 462"/>
                  <a:gd name="T30" fmla="*/ 832 w 833"/>
                  <a:gd name="T31" fmla="*/ 461 h 462"/>
                  <a:gd name="T32" fmla="*/ 0 w 833"/>
                  <a:gd name="T33" fmla="*/ 461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33" h="462">
                    <a:moveTo>
                      <a:pt x="0" y="461"/>
                    </a:moveTo>
                    <a:lnTo>
                      <a:pt x="0" y="204"/>
                    </a:lnTo>
                    <a:cubicBezTo>
                      <a:pt x="0" y="141"/>
                      <a:pt x="38" y="83"/>
                      <a:pt x="87" y="54"/>
                    </a:cubicBezTo>
                    <a:lnTo>
                      <a:pt x="87" y="54"/>
                    </a:lnTo>
                    <a:cubicBezTo>
                      <a:pt x="117" y="46"/>
                      <a:pt x="150" y="33"/>
                      <a:pt x="183" y="25"/>
                    </a:cubicBezTo>
                    <a:cubicBezTo>
                      <a:pt x="204" y="21"/>
                      <a:pt x="220" y="12"/>
                      <a:pt x="237" y="8"/>
                    </a:cubicBezTo>
                    <a:cubicBezTo>
                      <a:pt x="258" y="4"/>
                      <a:pt x="275" y="0"/>
                      <a:pt x="275" y="0"/>
                    </a:cubicBezTo>
                    <a:cubicBezTo>
                      <a:pt x="304" y="37"/>
                      <a:pt x="358" y="58"/>
                      <a:pt x="416" y="58"/>
                    </a:cubicBezTo>
                    <a:lnTo>
                      <a:pt x="416" y="58"/>
                    </a:lnTo>
                    <a:cubicBezTo>
                      <a:pt x="474" y="58"/>
                      <a:pt x="528" y="37"/>
                      <a:pt x="557" y="0"/>
                    </a:cubicBezTo>
                    <a:cubicBezTo>
                      <a:pt x="557" y="0"/>
                      <a:pt x="574" y="4"/>
                      <a:pt x="595" y="8"/>
                    </a:cubicBezTo>
                    <a:cubicBezTo>
                      <a:pt x="611" y="12"/>
                      <a:pt x="628" y="16"/>
                      <a:pt x="649" y="25"/>
                    </a:cubicBezTo>
                    <a:cubicBezTo>
                      <a:pt x="682" y="33"/>
                      <a:pt x="719" y="46"/>
                      <a:pt x="744" y="54"/>
                    </a:cubicBezTo>
                    <a:lnTo>
                      <a:pt x="744" y="54"/>
                    </a:lnTo>
                    <a:cubicBezTo>
                      <a:pt x="794" y="83"/>
                      <a:pt x="832" y="137"/>
                      <a:pt x="832" y="204"/>
                    </a:cubicBezTo>
                    <a:lnTo>
                      <a:pt x="832" y="461"/>
                    </a:lnTo>
                    <a:lnTo>
                      <a:pt x="0" y="461"/>
                    </a:lnTo>
                  </a:path>
                </a:pathLst>
              </a:custGeom>
              <a:solidFill>
                <a:schemeClr val="tx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111" name="Rectangle 110">
              <a:extLst>
                <a:ext uri="{FF2B5EF4-FFF2-40B4-BE49-F238E27FC236}">
                  <a16:creationId xmlns:a16="http://schemas.microsoft.com/office/drawing/2014/main" id="{B52E0A49-405C-485F-8E52-10DBFFEF3776}"/>
                </a:ext>
              </a:extLst>
            </p:cNvPr>
            <p:cNvSpPr/>
            <p:nvPr/>
          </p:nvSpPr>
          <p:spPr>
            <a:xfrm>
              <a:off x="2568775" y="4077183"/>
              <a:ext cx="639069" cy="1100192"/>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p>
          </p:txBody>
        </p:sp>
      </p:grpSp>
      <p:grpSp>
        <p:nvGrpSpPr>
          <p:cNvPr id="145" name="Group 144">
            <a:extLst>
              <a:ext uri="{FF2B5EF4-FFF2-40B4-BE49-F238E27FC236}">
                <a16:creationId xmlns:a16="http://schemas.microsoft.com/office/drawing/2014/main" id="{F73DDB81-37EF-4F6C-B290-5E2505B74BBB}"/>
              </a:ext>
            </a:extLst>
          </p:cNvPr>
          <p:cNvGrpSpPr/>
          <p:nvPr/>
        </p:nvGrpSpPr>
        <p:grpSpPr>
          <a:xfrm>
            <a:off x="4849171" y="1634288"/>
            <a:ext cx="443531" cy="411746"/>
            <a:chOff x="8857983" y="2103309"/>
            <a:chExt cx="639069" cy="695710"/>
          </a:xfrm>
        </p:grpSpPr>
        <p:grpSp>
          <p:nvGrpSpPr>
            <p:cNvPr id="146" name="Group 145">
              <a:extLst>
                <a:ext uri="{FF2B5EF4-FFF2-40B4-BE49-F238E27FC236}">
                  <a16:creationId xmlns:a16="http://schemas.microsoft.com/office/drawing/2014/main" id="{9BC4C88E-9450-4FC3-8A0E-3E0F3AB9CE59}"/>
                </a:ext>
              </a:extLst>
            </p:cNvPr>
            <p:cNvGrpSpPr/>
            <p:nvPr/>
          </p:nvGrpSpPr>
          <p:grpSpPr>
            <a:xfrm>
              <a:off x="8927940" y="2183827"/>
              <a:ext cx="504696" cy="555406"/>
              <a:chOff x="7058025" y="2714625"/>
              <a:chExt cx="331788" cy="365125"/>
            </a:xfrm>
            <a:solidFill>
              <a:srgbClr val="F80000"/>
            </a:solidFill>
          </p:grpSpPr>
          <p:sp>
            <p:nvSpPr>
              <p:cNvPr id="148" name="Freeform 38">
                <a:extLst>
                  <a:ext uri="{FF2B5EF4-FFF2-40B4-BE49-F238E27FC236}">
                    <a16:creationId xmlns:a16="http://schemas.microsoft.com/office/drawing/2014/main" id="{CA5513C1-6931-49C5-850D-E0623755870E}"/>
                  </a:ext>
                </a:extLst>
              </p:cNvPr>
              <p:cNvSpPr>
                <a:spLocks noChangeArrowheads="1"/>
              </p:cNvSpPr>
              <p:nvPr/>
            </p:nvSpPr>
            <p:spPr bwMode="auto">
              <a:xfrm>
                <a:off x="7058025" y="2714625"/>
                <a:ext cx="331788" cy="365125"/>
              </a:xfrm>
              <a:custGeom>
                <a:avLst/>
                <a:gdLst>
                  <a:gd name="T0" fmla="*/ 869 w 921"/>
                  <a:gd name="T1" fmla="*/ 0 h 1014"/>
                  <a:gd name="T2" fmla="*/ 917 w 921"/>
                  <a:gd name="T3" fmla="*/ 62 h 1014"/>
                  <a:gd name="T4" fmla="*/ 917 w 921"/>
                  <a:gd name="T5" fmla="*/ 962 h 1014"/>
                  <a:gd name="T6" fmla="*/ 867 w 921"/>
                  <a:gd name="T7" fmla="*/ 1013 h 1014"/>
                  <a:gd name="T8" fmla="*/ 51 w 921"/>
                  <a:gd name="T9" fmla="*/ 1013 h 1014"/>
                  <a:gd name="T10" fmla="*/ 0 w 921"/>
                  <a:gd name="T11" fmla="*/ 962 h 1014"/>
                  <a:gd name="T12" fmla="*/ 0 w 921"/>
                  <a:gd name="T13" fmla="*/ 533 h 1014"/>
                  <a:gd name="T14" fmla="*/ 147 w 921"/>
                  <a:gd name="T15" fmla="*/ 533 h 1014"/>
                  <a:gd name="T16" fmla="*/ 147 w 921"/>
                  <a:gd name="T17" fmla="*/ 725 h 1014"/>
                  <a:gd name="T18" fmla="*/ 223 w 921"/>
                  <a:gd name="T19" fmla="*/ 801 h 1014"/>
                  <a:gd name="T20" fmla="*/ 387 w 921"/>
                  <a:gd name="T21" fmla="*/ 801 h 1014"/>
                  <a:gd name="T22" fmla="*/ 463 w 921"/>
                  <a:gd name="T23" fmla="*/ 725 h 1014"/>
                  <a:gd name="T24" fmla="*/ 463 w 921"/>
                  <a:gd name="T25" fmla="*/ 556 h 1014"/>
                  <a:gd name="T26" fmla="*/ 646 w 921"/>
                  <a:gd name="T27" fmla="*/ 731 h 1014"/>
                  <a:gd name="T28" fmla="*/ 621 w 921"/>
                  <a:gd name="T29" fmla="*/ 756 h 1014"/>
                  <a:gd name="T30" fmla="*/ 723 w 921"/>
                  <a:gd name="T31" fmla="*/ 782 h 1014"/>
                  <a:gd name="T32" fmla="*/ 694 w 921"/>
                  <a:gd name="T33" fmla="*/ 680 h 1014"/>
                  <a:gd name="T34" fmla="*/ 669 w 921"/>
                  <a:gd name="T35" fmla="*/ 705 h 1014"/>
                  <a:gd name="T36" fmla="*/ 488 w 921"/>
                  <a:gd name="T37" fmla="*/ 530 h 1014"/>
                  <a:gd name="T38" fmla="*/ 723 w 921"/>
                  <a:gd name="T39" fmla="*/ 530 h 1014"/>
                  <a:gd name="T40" fmla="*/ 723 w 921"/>
                  <a:gd name="T41" fmla="*/ 564 h 1014"/>
                  <a:gd name="T42" fmla="*/ 813 w 921"/>
                  <a:gd name="T43" fmla="*/ 511 h 1014"/>
                  <a:gd name="T44" fmla="*/ 723 w 921"/>
                  <a:gd name="T45" fmla="*/ 457 h 1014"/>
                  <a:gd name="T46" fmla="*/ 723 w 921"/>
                  <a:gd name="T47" fmla="*/ 491 h 1014"/>
                  <a:gd name="T48" fmla="*/ 491 w 921"/>
                  <a:gd name="T49" fmla="*/ 491 h 1014"/>
                  <a:gd name="T50" fmla="*/ 672 w 921"/>
                  <a:gd name="T51" fmla="*/ 316 h 1014"/>
                  <a:gd name="T52" fmla="*/ 697 w 921"/>
                  <a:gd name="T53" fmla="*/ 341 h 1014"/>
                  <a:gd name="T54" fmla="*/ 726 w 921"/>
                  <a:gd name="T55" fmla="*/ 240 h 1014"/>
                  <a:gd name="T56" fmla="*/ 624 w 921"/>
                  <a:gd name="T57" fmla="*/ 265 h 1014"/>
                  <a:gd name="T58" fmla="*/ 649 w 921"/>
                  <a:gd name="T59" fmla="*/ 290 h 1014"/>
                  <a:gd name="T60" fmla="*/ 466 w 921"/>
                  <a:gd name="T61" fmla="*/ 465 h 1014"/>
                  <a:gd name="T62" fmla="*/ 466 w 921"/>
                  <a:gd name="T63" fmla="*/ 296 h 1014"/>
                  <a:gd name="T64" fmla="*/ 390 w 921"/>
                  <a:gd name="T65" fmla="*/ 220 h 1014"/>
                  <a:gd name="T66" fmla="*/ 226 w 921"/>
                  <a:gd name="T67" fmla="*/ 220 h 1014"/>
                  <a:gd name="T68" fmla="*/ 150 w 921"/>
                  <a:gd name="T69" fmla="*/ 296 h 1014"/>
                  <a:gd name="T70" fmla="*/ 150 w 921"/>
                  <a:gd name="T71" fmla="*/ 488 h 1014"/>
                  <a:gd name="T72" fmla="*/ 3 w 921"/>
                  <a:gd name="T73" fmla="*/ 488 h 1014"/>
                  <a:gd name="T74" fmla="*/ 3 w 921"/>
                  <a:gd name="T75" fmla="*/ 51 h 1014"/>
                  <a:gd name="T76" fmla="*/ 54 w 921"/>
                  <a:gd name="T77" fmla="*/ 0 h 1014"/>
                  <a:gd name="T78" fmla="*/ 869 w 921"/>
                  <a:gd name="T79" fmla="*/ 0 h 10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921" h="1014">
                    <a:moveTo>
                      <a:pt x="869" y="0"/>
                    </a:moveTo>
                    <a:cubicBezTo>
                      <a:pt x="898" y="0"/>
                      <a:pt x="920" y="22"/>
                      <a:pt x="917" y="62"/>
                    </a:cubicBezTo>
                    <a:lnTo>
                      <a:pt x="917" y="962"/>
                    </a:lnTo>
                    <a:cubicBezTo>
                      <a:pt x="917" y="990"/>
                      <a:pt x="895" y="1013"/>
                      <a:pt x="867" y="1013"/>
                    </a:cubicBezTo>
                    <a:lnTo>
                      <a:pt x="51" y="1013"/>
                    </a:lnTo>
                    <a:cubicBezTo>
                      <a:pt x="23" y="1013"/>
                      <a:pt x="0" y="990"/>
                      <a:pt x="0" y="962"/>
                    </a:cubicBezTo>
                    <a:lnTo>
                      <a:pt x="0" y="533"/>
                    </a:lnTo>
                    <a:lnTo>
                      <a:pt x="147" y="533"/>
                    </a:lnTo>
                    <a:lnTo>
                      <a:pt x="147" y="725"/>
                    </a:lnTo>
                    <a:cubicBezTo>
                      <a:pt x="147" y="767"/>
                      <a:pt x="181" y="801"/>
                      <a:pt x="223" y="801"/>
                    </a:cubicBezTo>
                    <a:lnTo>
                      <a:pt x="387" y="801"/>
                    </a:lnTo>
                    <a:cubicBezTo>
                      <a:pt x="429" y="801"/>
                      <a:pt x="463" y="767"/>
                      <a:pt x="463" y="725"/>
                    </a:cubicBezTo>
                    <a:lnTo>
                      <a:pt x="463" y="556"/>
                    </a:lnTo>
                    <a:lnTo>
                      <a:pt x="646" y="731"/>
                    </a:lnTo>
                    <a:lnTo>
                      <a:pt x="621" y="756"/>
                    </a:lnTo>
                    <a:lnTo>
                      <a:pt x="723" y="782"/>
                    </a:lnTo>
                    <a:lnTo>
                      <a:pt x="694" y="680"/>
                    </a:lnTo>
                    <a:lnTo>
                      <a:pt x="669" y="705"/>
                    </a:lnTo>
                    <a:lnTo>
                      <a:pt x="488" y="530"/>
                    </a:lnTo>
                    <a:lnTo>
                      <a:pt x="723" y="530"/>
                    </a:lnTo>
                    <a:lnTo>
                      <a:pt x="723" y="564"/>
                    </a:lnTo>
                    <a:lnTo>
                      <a:pt x="813" y="511"/>
                    </a:lnTo>
                    <a:lnTo>
                      <a:pt x="723" y="457"/>
                    </a:lnTo>
                    <a:lnTo>
                      <a:pt x="723" y="491"/>
                    </a:lnTo>
                    <a:lnTo>
                      <a:pt x="491" y="491"/>
                    </a:lnTo>
                    <a:lnTo>
                      <a:pt x="672" y="316"/>
                    </a:lnTo>
                    <a:lnTo>
                      <a:pt x="697" y="341"/>
                    </a:lnTo>
                    <a:lnTo>
                      <a:pt x="726" y="240"/>
                    </a:lnTo>
                    <a:lnTo>
                      <a:pt x="624" y="265"/>
                    </a:lnTo>
                    <a:lnTo>
                      <a:pt x="649" y="290"/>
                    </a:lnTo>
                    <a:lnTo>
                      <a:pt x="466" y="465"/>
                    </a:lnTo>
                    <a:lnTo>
                      <a:pt x="466" y="296"/>
                    </a:lnTo>
                    <a:cubicBezTo>
                      <a:pt x="466" y="254"/>
                      <a:pt x="432" y="220"/>
                      <a:pt x="390" y="220"/>
                    </a:cubicBezTo>
                    <a:lnTo>
                      <a:pt x="226" y="220"/>
                    </a:lnTo>
                    <a:cubicBezTo>
                      <a:pt x="184" y="220"/>
                      <a:pt x="150" y="254"/>
                      <a:pt x="150" y="296"/>
                    </a:cubicBezTo>
                    <a:lnTo>
                      <a:pt x="150" y="488"/>
                    </a:lnTo>
                    <a:lnTo>
                      <a:pt x="3" y="488"/>
                    </a:lnTo>
                    <a:lnTo>
                      <a:pt x="3" y="51"/>
                    </a:lnTo>
                    <a:cubicBezTo>
                      <a:pt x="3" y="22"/>
                      <a:pt x="26" y="0"/>
                      <a:pt x="54" y="0"/>
                    </a:cubicBezTo>
                    <a:lnTo>
                      <a:pt x="869"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49" name="Freeform 39">
                <a:extLst>
                  <a:ext uri="{FF2B5EF4-FFF2-40B4-BE49-F238E27FC236}">
                    <a16:creationId xmlns:a16="http://schemas.microsoft.com/office/drawing/2014/main" id="{BA98DC95-47CE-4DDB-A41C-6EC290A50716}"/>
                  </a:ext>
                </a:extLst>
              </p:cNvPr>
              <p:cNvSpPr>
                <a:spLocks noChangeArrowheads="1"/>
              </p:cNvSpPr>
              <p:nvPr/>
            </p:nvSpPr>
            <p:spPr bwMode="auto">
              <a:xfrm>
                <a:off x="7124700" y="2806700"/>
                <a:ext cx="87313" cy="179388"/>
              </a:xfrm>
              <a:custGeom>
                <a:avLst/>
                <a:gdLst>
                  <a:gd name="T0" fmla="*/ 0 w 244"/>
                  <a:gd name="T1" fmla="*/ 460 h 500"/>
                  <a:gd name="T2" fmla="*/ 0 w 244"/>
                  <a:gd name="T3" fmla="*/ 271 h 500"/>
                  <a:gd name="T4" fmla="*/ 130 w 244"/>
                  <a:gd name="T5" fmla="*/ 271 h 500"/>
                  <a:gd name="T6" fmla="*/ 130 w 244"/>
                  <a:gd name="T7" fmla="*/ 304 h 500"/>
                  <a:gd name="T8" fmla="*/ 221 w 244"/>
                  <a:gd name="T9" fmla="*/ 251 h 500"/>
                  <a:gd name="T10" fmla="*/ 130 w 244"/>
                  <a:gd name="T11" fmla="*/ 197 h 500"/>
                  <a:gd name="T12" fmla="*/ 130 w 244"/>
                  <a:gd name="T13" fmla="*/ 231 h 500"/>
                  <a:gd name="T14" fmla="*/ 0 w 244"/>
                  <a:gd name="T15" fmla="*/ 231 h 500"/>
                  <a:gd name="T16" fmla="*/ 0 w 244"/>
                  <a:gd name="T17" fmla="*/ 39 h 500"/>
                  <a:gd name="T18" fmla="*/ 40 w 244"/>
                  <a:gd name="T19" fmla="*/ 0 h 500"/>
                  <a:gd name="T20" fmla="*/ 204 w 244"/>
                  <a:gd name="T21" fmla="*/ 0 h 500"/>
                  <a:gd name="T22" fmla="*/ 243 w 244"/>
                  <a:gd name="T23" fmla="*/ 39 h 500"/>
                  <a:gd name="T24" fmla="*/ 243 w 244"/>
                  <a:gd name="T25" fmla="*/ 460 h 500"/>
                  <a:gd name="T26" fmla="*/ 204 w 244"/>
                  <a:gd name="T27" fmla="*/ 499 h 500"/>
                  <a:gd name="T28" fmla="*/ 40 w 244"/>
                  <a:gd name="T29" fmla="*/ 499 h 500"/>
                  <a:gd name="T30" fmla="*/ 0 w 244"/>
                  <a:gd name="T31" fmla="*/ 460 h 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44" h="500">
                    <a:moveTo>
                      <a:pt x="0" y="460"/>
                    </a:moveTo>
                    <a:lnTo>
                      <a:pt x="0" y="271"/>
                    </a:lnTo>
                    <a:lnTo>
                      <a:pt x="130" y="271"/>
                    </a:lnTo>
                    <a:lnTo>
                      <a:pt x="130" y="304"/>
                    </a:lnTo>
                    <a:lnTo>
                      <a:pt x="221" y="251"/>
                    </a:lnTo>
                    <a:lnTo>
                      <a:pt x="130" y="197"/>
                    </a:lnTo>
                    <a:lnTo>
                      <a:pt x="130" y="231"/>
                    </a:lnTo>
                    <a:lnTo>
                      <a:pt x="0" y="231"/>
                    </a:lnTo>
                    <a:lnTo>
                      <a:pt x="0" y="39"/>
                    </a:lnTo>
                    <a:cubicBezTo>
                      <a:pt x="0" y="17"/>
                      <a:pt x="17" y="0"/>
                      <a:pt x="40" y="0"/>
                    </a:cubicBezTo>
                    <a:lnTo>
                      <a:pt x="204" y="0"/>
                    </a:lnTo>
                    <a:cubicBezTo>
                      <a:pt x="226" y="0"/>
                      <a:pt x="243" y="17"/>
                      <a:pt x="243" y="39"/>
                    </a:cubicBezTo>
                    <a:lnTo>
                      <a:pt x="243" y="460"/>
                    </a:lnTo>
                    <a:cubicBezTo>
                      <a:pt x="243" y="482"/>
                      <a:pt x="226" y="499"/>
                      <a:pt x="204" y="499"/>
                    </a:cubicBezTo>
                    <a:lnTo>
                      <a:pt x="40" y="499"/>
                    </a:lnTo>
                    <a:cubicBezTo>
                      <a:pt x="17" y="499"/>
                      <a:pt x="0" y="482"/>
                      <a:pt x="0" y="46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147" name="Rectangle 146">
              <a:extLst>
                <a:ext uri="{FF2B5EF4-FFF2-40B4-BE49-F238E27FC236}">
                  <a16:creationId xmlns:a16="http://schemas.microsoft.com/office/drawing/2014/main" id="{8A57ED87-D986-4BD6-9314-08CE47816F25}"/>
                </a:ext>
              </a:extLst>
            </p:cNvPr>
            <p:cNvSpPr/>
            <p:nvPr/>
          </p:nvSpPr>
          <p:spPr>
            <a:xfrm>
              <a:off x="8857983" y="2103309"/>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p>
          </p:txBody>
        </p:sp>
      </p:grpSp>
      <p:sp>
        <p:nvSpPr>
          <p:cNvPr id="150" name="Line 55">
            <a:extLst>
              <a:ext uri="{FF2B5EF4-FFF2-40B4-BE49-F238E27FC236}">
                <a16:creationId xmlns:a16="http://schemas.microsoft.com/office/drawing/2014/main" id="{3178B41D-14CF-4FBB-99B2-2EB33EA02D1F}"/>
              </a:ext>
            </a:extLst>
          </p:cNvPr>
          <p:cNvSpPr>
            <a:spLocks noChangeShapeType="1"/>
          </p:cNvSpPr>
          <p:nvPr/>
        </p:nvSpPr>
        <p:spPr bwMode="auto">
          <a:xfrm flipH="1" flipV="1">
            <a:off x="5140273" y="2002493"/>
            <a:ext cx="879923" cy="348060"/>
          </a:xfrm>
          <a:prstGeom prst="line">
            <a:avLst/>
          </a:prstGeom>
          <a:noFill/>
          <a:ln w="12700">
            <a:solidFill>
              <a:schemeClr val="tx1"/>
            </a:solidFill>
            <a:prstDash val="dash"/>
            <a:round/>
            <a:headEnd type="oval" w="sm" len="sm"/>
            <a:tailEnd type="oval" w="sm" len="sm"/>
          </a:ln>
          <a:effectLst/>
        </p:spPr>
        <p:txBody>
          <a:bodyPr wrap="square" lIns="92027" tIns="46014" rIns="92027" bIns="46014">
            <a:spAutoFit/>
          </a:bodyPr>
          <a:lstStyle/>
          <a:p>
            <a:pPr>
              <a:defRPr/>
            </a:pPr>
            <a:endParaRPr lang="en-US" sz="1798" dirty="0">
              <a:solidFill>
                <a:schemeClr val="bg2">
                  <a:lumMod val="10000"/>
                </a:schemeClr>
              </a:solidFill>
            </a:endParaRPr>
          </a:p>
        </p:txBody>
      </p:sp>
      <p:sp>
        <p:nvSpPr>
          <p:cNvPr id="151" name="Line 55">
            <a:extLst>
              <a:ext uri="{FF2B5EF4-FFF2-40B4-BE49-F238E27FC236}">
                <a16:creationId xmlns:a16="http://schemas.microsoft.com/office/drawing/2014/main" id="{3A011FA4-F842-474B-8C14-230192ECACC1}"/>
              </a:ext>
            </a:extLst>
          </p:cNvPr>
          <p:cNvSpPr>
            <a:spLocks noChangeShapeType="1"/>
          </p:cNvSpPr>
          <p:nvPr/>
        </p:nvSpPr>
        <p:spPr bwMode="auto">
          <a:xfrm flipV="1">
            <a:off x="4355903" y="2006158"/>
            <a:ext cx="638421" cy="360019"/>
          </a:xfrm>
          <a:prstGeom prst="line">
            <a:avLst/>
          </a:prstGeom>
          <a:noFill/>
          <a:ln w="12700">
            <a:solidFill>
              <a:schemeClr val="tx1"/>
            </a:solidFill>
            <a:round/>
            <a:headEnd type="oval" w="sm" len="sm"/>
            <a:tailEnd type="oval" w="sm" len="sm"/>
          </a:ln>
          <a:effectLst/>
        </p:spPr>
        <p:txBody>
          <a:bodyPr wrap="square" lIns="92027" tIns="46014" rIns="92027" bIns="46014">
            <a:spAutoFit/>
          </a:bodyPr>
          <a:lstStyle/>
          <a:p>
            <a:pPr>
              <a:defRPr/>
            </a:pPr>
            <a:endParaRPr lang="en-US" sz="1798" dirty="0">
              <a:solidFill>
                <a:schemeClr val="bg2">
                  <a:lumMod val="10000"/>
                </a:schemeClr>
              </a:solidFill>
            </a:endParaRPr>
          </a:p>
        </p:txBody>
      </p:sp>
      <p:sp>
        <p:nvSpPr>
          <p:cNvPr id="152" name="Text Box 30">
            <a:extLst>
              <a:ext uri="{FF2B5EF4-FFF2-40B4-BE49-F238E27FC236}">
                <a16:creationId xmlns:a16="http://schemas.microsoft.com/office/drawing/2014/main" id="{8DC88BC9-03B3-4517-9ACF-BDA22C835005}"/>
              </a:ext>
            </a:extLst>
          </p:cNvPr>
          <p:cNvSpPr txBox="1">
            <a:spLocks noChangeArrowheads="1"/>
          </p:cNvSpPr>
          <p:nvPr/>
        </p:nvSpPr>
        <p:spPr bwMode="auto">
          <a:xfrm>
            <a:off x="4108083" y="1696812"/>
            <a:ext cx="809164" cy="123079"/>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a:solidFill>
                  <a:schemeClr val="bg2">
                    <a:lumMod val="10000"/>
                  </a:schemeClr>
                </a:solidFill>
              </a:rPr>
              <a:t>Load Balancer </a:t>
            </a:r>
            <a:endParaRPr lang="en-US" sz="800" dirty="0">
              <a:solidFill>
                <a:schemeClr val="bg2">
                  <a:lumMod val="10000"/>
                </a:schemeClr>
              </a:solidFill>
            </a:endParaRPr>
          </a:p>
        </p:txBody>
      </p:sp>
      <p:grpSp>
        <p:nvGrpSpPr>
          <p:cNvPr id="153" name="Group 152">
            <a:extLst>
              <a:ext uri="{FF2B5EF4-FFF2-40B4-BE49-F238E27FC236}">
                <a16:creationId xmlns:a16="http://schemas.microsoft.com/office/drawing/2014/main" id="{1209CCCA-D456-4974-8CDC-68CB190020E3}"/>
              </a:ext>
            </a:extLst>
          </p:cNvPr>
          <p:cNvGrpSpPr/>
          <p:nvPr/>
        </p:nvGrpSpPr>
        <p:grpSpPr>
          <a:xfrm>
            <a:off x="2087998" y="5080907"/>
            <a:ext cx="413113" cy="468971"/>
            <a:chOff x="8833714" y="4158080"/>
            <a:chExt cx="639069" cy="695710"/>
          </a:xfrm>
        </p:grpSpPr>
        <p:grpSp>
          <p:nvGrpSpPr>
            <p:cNvPr id="154" name="Group 153">
              <a:extLst>
                <a:ext uri="{FF2B5EF4-FFF2-40B4-BE49-F238E27FC236}">
                  <a16:creationId xmlns:a16="http://schemas.microsoft.com/office/drawing/2014/main" id="{DCFA1FD5-E67E-4FA6-8B31-4F9972BD262C}"/>
                </a:ext>
              </a:extLst>
            </p:cNvPr>
            <p:cNvGrpSpPr/>
            <p:nvPr/>
          </p:nvGrpSpPr>
          <p:grpSpPr>
            <a:xfrm>
              <a:off x="8904523" y="4257210"/>
              <a:ext cx="497450" cy="497450"/>
              <a:chOff x="7046913" y="4090988"/>
              <a:chExt cx="327025" cy="327025"/>
            </a:xfrm>
            <a:solidFill>
              <a:srgbClr val="F80000"/>
            </a:solidFill>
          </p:grpSpPr>
          <p:sp>
            <p:nvSpPr>
              <p:cNvPr id="156" name="Freeform 32">
                <a:extLst>
                  <a:ext uri="{FF2B5EF4-FFF2-40B4-BE49-F238E27FC236}">
                    <a16:creationId xmlns:a16="http://schemas.microsoft.com/office/drawing/2014/main" id="{B963B5AE-D526-41E3-87F1-DDD3D4519BD5}"/>
                  </a:ext>
                </a:extLst>
              </p:cNvPr>
              <p:cNvSpPr>
                <a:spLocks noChangeArrowheads="1"/>
              </p:cNvSpPr>
              <p:nvPr/>
            </p:nvSpPr>
            <p:spPr bwMode="auto">
              <a:xfrm>
                <a:off x="7204075" y="4281488"/>
                <a:ext cx="68263" cy="53975"/>
              </a:xfrm>
              <a:custGeom>
                <a:avLst/>
                <a:gdLst>
                  <a:gd name="T0" fmla="*/ 11 w 190"/>
                  <a:gd name="T1" fmla="*/ 0 h 148"/>
                  <a:gd name="T2" fmla="*/ 186 w 190"/>
                  <a:gd name="T3" fmla="*/ 20 h 148"/>
                  <a:gd name="T4" fmla="*/ 189 w 190"/>
                  <a:gd name="T5" fmla="*/ 31 h 148"/>
                  <a:gd name="T6" fmla="*/ 70 w 190"/>
                  <a:gd name="T7" fmla="*/ 147 h 148"/>
                  <a:gd name="T8" fmla="*/ 50 w 190"/>
                  <a:gd name="T9" fmla="*/ 141 h 148"/>
                  <a:gd name="T10" fmla="*/ 48 w 190"/>
                  <a:gd name="T11" fmla="*/ 141 h 148"/>
                  <a:gd name="T12" fmla="*/ 0 w 190"/>
                  <a:gd name="T13" fmla="*/ 17 h 148"/>
                  <a:gd name="T14" fmla="*/ 11 w 190"/>
                  <a:gd name="T15" fmla="*/ 0 h 1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0" h="148">
                    <a:moveTo>
                      <a:pt x="11" y="0"/>
                    </a:moveTo>
                    <a:lnTo>
                      <a:pt x="186" y="20"/>
                    </a:lnTo>
                    <a:cubicBezTo>
                      <a:pt x="186" y="25"/>
                      <a:pt x="186" y="28"/>
                      <a:pt x="189" y="31"/>
                    </a:cubicBezTo>
                    <a:lnTo>
                      <a:pt x="70" y="147"/>
                    </a:lnTo>
                    <a:cubicBezTo>
                      <a:pt x="65" y="144"/>
                      <a:pt x="59" y="141"/>
                      <a:pt x="50" y="141"/>
                    </a:cubicBezTo>
                    <a:lnTo>
                      <a:pt x="48" y="141"/>
                    </a:lnTo>
                    <a:lnTo>
                      <a:pt x="0" y="17"/>
                    </a:lnTo>
                    <a:cubicBezTo>
                      <a:pt x="2" y="11"/>
                      <a:pt x="8" y="6"/>
                      <a:pt x="11"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57" name="Freeform 33">
                <a:extLst>
                  <a:ext uri="{FF2B5EF4-FFF2-40B4-BE49-F238E27FC236}">
                    <a16:creationId xmlns:a16="http://schemas.microsoft.com/office/drawing/2014/main" id="{1440C6BA-C374-45C5-A93E-AEE6C8E86577}"/>
                  </a:ext>
                </a:extLst>
              </p:cNvPr>
              <p:cNvSpPr>
                <a:spLocks noChangeArrowheads="1"/>
              </p:cNvSpPr>
              <p:nvPr/>
            </p:nvSpPr>
            <p:spPr bwMode="auto">
              <a:xfrm>
                <a:off x="7148513" y="4283075"/>
                <a:ext cx="63500" cy="52388"/>
              </a:xfrm>
              <a:custGeom>
                <a:avLst/>
                <a:gdLst>
                  <a:gd name="T0" fmla="*/ 125 w 176"/>
                  <a:gd name="T1" fmla="*/ 25 h 145"/>
                  <a:gd name="T2" fmla="*/ 175 w 176"/>
                  <a:gd name="T3" fmla="*/ 144 h 145"/>
                  <a:gd name="T4" fmla="*/ 0 w 176"/>
                  <a:gd name="T5" fmla="*/ 20 h 145"/>
                  <a:gd name="T6" fmla="*/ 3 w 176"/>
                  <a:gd name="T7" fmla="*/ 14 h 145"/>
                  <a:gd name="T8" fmla="*/ 85 w 176"/>
                  <a:gd name="T9" fmla="*/ 0 h 145"/>
                  <a:gd name="T10" fmla="*/ 125 w 176"/>
                  <a:gd name="T11" fmla="*/ 25 h 145"/>
                </a:gdLst>
                <a:ahLst/>
                <a:cxnLst>
                  <a:cxn ang="0">
                    <a:pos x="T0" y="T1"/>
                  </a:cxn>
                  <a:cxn ang="0">
                    <a:pos x="T2" y="T3"/>
                  </a:cxn>
                  <a:cxn ang="0">
                    <a:pos x="T4" y="T5"/>
                  </a:cxn>
                  <a:cxn ang="0">
                    <a:pos x="T6" y="T7"/>
                  </a:cxn>
                  <a:cxn ang="0">
                    <a:pos x="T8" y="T9"/>
                  </a:cxn>
                  <a:cxn ang="0">
                    <a:pos x="T10" y="T11"/>
                  </a:cxn>
                </a:cxnLst>
                <a:rect l="0" t="0" r="r" b="b"/>
                <a:pathLst>
                  <a:path w="176" h="145">
                    <a:moveTo>
                      <a:pt x="125" y="25"/>
                    </a:moveTo>
                    <a:cubicBezTo>
                      <a:pt x="127" y="25"/>
                      <a:pt x="175" y="144"/>
                      <a:pt x="175" y="144"/>
                    </a:cubicBezTo>
                    <a:lnTo>
                      <a:pt x="0" y="20"/>
                    </a:lnTo>
                    <a:cubicBezTo>
                      <a:pt x="3" y="20"/>
                      <a:pt x="3" y="17"/>
                      <a:pt x="3" y="14"/>
                    </a:cubicBezTo>
                    <a:lnTo>
                      <a:pt x="85" y="0"/>
                    </a:lnTo>
                    <a:cubicBezTo>
                      <a:pt x="91" y="14"/>
                      <a:pt x="108" y="25"/>
                      <a:pt x="125" y="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58" name="Freeform 34">
                <a:extLst>
                  <a:ext uri="{FF2B5EF4-FFF2-40B4-BE49-F238E27FC236}">
                    <a16:creationId xmlns:a16="http://schemas.microsoft.com/office/drawing/2014/main" id="{31EC1A13-DE6C-4D04-8F25-743E90C0C116}"/>
                  </a:ext>
                </a:extLst>
              </p:cNvPr>
              <p:cNvSpPr>
                <a:spLocks noChangeArrowheads="1"/>
              </p:cNvSpPr>
              <p:nvPr/>
            </p:nvSpPr>
            <p:spPr bwMode="auto">
              <a:xfrm>
                <a:off x="7140575" y="4210050"/>
                <a:ext cx="42863" cy="68263"/>
              </a:xfrm>
              <a:custGeom>
                <a:avLst/>
                <a:gdLst>
                  <a:gd name="T0" fmla="*/ 116 w 117"/>
                  <a:gd name="T1" fmla="*/ 149 h 190"/>
                  <a:gd name="T2" fmla="*/ 99 w 117"/>
                  <a:gd name="T3" fmla="*/ 175 h 190"/>
                  <a:gd name="T4" fmla="*/ 17 w 117"/>
                  <a:gd name="T5" fmla="*/ 189 h 190"/>
                  <a:gd name="T6" fmla="*/ 0 w 117"/>
                  <a:gd name="T7" fmla="*/ 172 h 190"/>
                  <a:gd name="T8" fmla="*/ 42 w 117"/>
                  <a:gd name="T9" fmla="*/ 0 h 190"/>
                  <a:gd name="T10" fmla="*/ 45 w 117"/>
                  <a:gd name="T11" fmla="*/ 0 h 190"/>
                  <a:gd name="T12" fmla="*/ 116 w 117"/>
                  <a:gd name="T13" fmla="*/ 149 h 190"/>
                </a:gdLst>
                <a:ahLst/>
                <a:cxnLst>
                  <a:cxn ang="0">
                    <a:pos x="T0" y="T1"/>
                  </a:cxn>
                  <a:cxn ang="0">
                    <a:pos x="T2" y="T3"/>
                  </a:cxn>
                  <a:cxn ang="0">
                    <a:pos x="T4" y="T5"/>
                  </a:cxn>
                  <a:cxn ang="0">
                    <a:pos x="T6" y="T7"/>
                  </a:cxn>
                  <a:cxn ang="0">
                    <a:pos x="T8" y="T9"/>
                  </a:cxn>
                  <a:cxn ang="0">
                    <a:pos x="T10" y="T11"/>
                  </a:cxn>
                  <a:cxn ang="0">
                    <a:pos x="T12" y="T13"/>
                  </a:cxn>
                </a:cxnLst>
                <a:rect l="0" t="0" r="r" b="b"/>
                <a:pathLst>
                  <a:path w="117" h="190">
                    <a:moveTo>
                      <a:pt x="116" y="149"/>
                    </a:moveTo>
                    <a:cubicBezTo>
                      <a:pt x="110" y="155"/>
                      <a:pt x="104" y="166"/>
                      <a:pt x="99" y="175"/>
                    </a:cubicBezTo>
                    <a:lnTo>
                      <a:pt x="17" y="189"/>
                    </a:lnTo>
                    <a:cubicBezTo>
                      <a:pt x="11" y="183"/>
                      <a:pt x="5" y="177"/>
                      <a:pt x="0" y="172"/>
                    </a:cubicBezTo>
                    <a:lnTo>
                      <a:pt x="42" y="0"/>
                    </a:lnTo>
                    <a:cubicBezTo>
                      <a:pt x="45" y="0"/>
                      <a:pt x="45" y="0"/>
                      <a:pt x="45" y="0"/>
                    </a:cubicBezTo>
                    <a:lnTo>
                      <a:pt x="116" y="14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59" name="Freeform 35">
                <a:extLst>
                  <a:ext uri="{FF2B5EF4-FFF2-40B4-BE49-F238E27FC236}">
                    <a16:creationId xmlns:a16="http://schemas.microsoft.com/office/drawing/2014/main" id="{7B3457FF-47FD-49E7-8E3F-B2B8126525FC}"/>
                  </a:ext>
                </a:extLst>
              </p:cNvPr>
              <p:cNvSpPr>
                <a:spLocks noChangeArrowheads="1"/>
              </p:cNvSpPr>
              <p:nvPr/>
            </p:nvSpPr>
            <p:spPr bwMode="auto">
              <a:xfrm>
                <a:off x="7165975" y="4198938"/>
                <a:ext cx="92075" cy="63500"/>
              </a:xfrm>
              <a:custGeom>
                <a:avLst/>
                <a:gdLst>
                  <a:gd name="T0" fmla="*/ 74 w 255"/>
                  <a:gd name="T1" fmla="*/ 169 h 176"/>
                  <a:gd name="T2" fmla="*/ 71 w 255"/>
                  <a:gd name="T3" fmla="*/ 166 h 176"/>
                  <a:gd name="T4" fmla="*/ 0 w 255"/>
                  <a:gd name="T5" fmla="*/ 17 h 176"/>
                  <a:gd name="T6" fmla="*/ 11 w 255"/>
                  <a:gd name="T7" fmla="*/ 0 h 176"/>
                  <a:gd name="T8" fmla="*/ 251 w 255"/>
                  <a:gd name="T9" fmla="*/ 5 h 176"/>
                  <a:gd name="T10" fmla="*/ 254 w 255"/>
                  <a:gd name="T11" fmla="*/ 14 h 176"/>
                  <a:gd name="T12" fmla="*/ 93 w 255"/>
                  <a:gd name="T13" fmla="*/ 175 h 176"/>
                  <a:gd name="T14" fmla="*/ 74 w 255"/>
                  <a:gd name="T15" fmla="*/ 169 h 1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5" h="176">
                    <a:moveTo>
                      <a:pt x="74" y="169"/>
                    </a:moveTo>
                    <a:cubicBezTo>
                      <a:pt x="74" y="169"/>
                      <a:pt x="71" y="169"/>
                      <a:pt x="71" y="166"/>
                    </a:cubicBezTo>
                    <a:lnTo>
                      <a:pt x="0" y="17"/>
                    </a:lnTo>
                    <a:cubicBezTo>
                      <a:pt x="6" y="14"/>
                      <a:pt x="9" y="5"/>
                      <a:pt x="11" y="0"/>
                    </a:cubicBezTo>
                    <a:lnTo>
                      <a:pt x="251" y="5"/>
                    </a:lnTo>
                    <a:cubicBezTo>
                      <a:pt x="251" y="8"/>
                      <a:pt x="254" y="11"/>
                      <a:pt x="254" y="14"/>
                    </a:cubicBezTo>
                    <a:lnTo>
                      <a:pt x="93" y="175"/>
                    </a:lnTo>
                    <a:cubicBezTo>
                      <a:pt x="88" y="172"/>
                      <a:pt x="82" y="169"/>
                      <a:pt x="74" y="16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60" name="Freeform 36">
                <a:extLst>
                  <a:ext uri="{FF2B5EF4-FFF2-40B4-BE49-F238E27FC236}">
                    <a16:creationId xmlns:a16="http://schemas.microsoft.com/office/drawing/2014/main" id="{B35E418D-67A0-4F4D-AE4D-827A8DDAE650}"/>
                  </a:ext>
                </a:extLst>
              </p:cNvPr>
              <p:cNvSpPr>
                <a:spLocks noChangeArrowheads="1"/>
              </p:cNvSpPr>
              <p:nvPr/>
            </p:nvSpPr>
            <p:spPr bwMode="auto">
              <a:xfrm>
                <a:off x="7207250" y="4210050"/>
                <a:ext cx="71438" cy="69850"/>
              </a:xfrm>
              <a:custGeom>
                <a:avLst/>
                <a:gdLst>
                  <a:gd name="T0" fmla="*/ 161 w 198"/>
                  <a:gd name="T1" fmla="*/ 0 h 193"/>
                  <a:gd name="T2" fmla="*/ 172 w 198"/>
                  <a:gd name="T3" fmla="*/ 5 h 193"/>
                  <a:gd name="T4" fmla="*/ 197 w 198"/>
                  <a:gd name="T5" fmla="*/ 169 h 193"/>
                  <a:gd name="T6" fmla="*/ 178 w 198"/>
                  <a:gd name="T7" fmla="*/ 192 h 193"/>
                  <a:gd name="T8" fmla="*/ 3 w 198"/>
                  <a:gd name="T9" fmla="*/ 172 h 193"/>
                  <a:gd name="T10" fmla="*/ 0 w 198"/>
                  <a:gd name="T11" fmla="*/ 161 h 193"/>
                  <a:gd name="T12" fmla="*/ 161 w 198"/>
                  <a:gd name="T13" fmla="*/ 0 h 193"/>
                </a:gdLst>
                <a:ahLst/>
                <a:cxnLst>
                  <a:cxn ang="0">
                    <a:pos x="T0" y="T1"/>
                  </a:cxn>
                  <a:cxn ang="0">
                    <a:pos x="T2" y="T3"/>
                  </a:cxn>
                  <a:cxn ang="0">
                    <a:pos x="T4" y="T5"/>
                  </a:cxn>
                  <a:cxn ang="0">
                    <a:pos x="T6" y="T7"/>
                  </a:cxn>
                  <a:cxn ang="0">
                    <a:pos x="T8" y="T9"/>
                  </a:cxn>
                  <a:cxn ang="0">
                    <a:pos x="T10" y="T11"/>
                  </a:cxn>
                  <a:cxn ang="0">
                    <a:pos x="T12" y="T13"/>
                  </a:cxn>
                </a:cxnLst>
                <a:rect l="0" t="0" r="r" b="b"/>
                <a:pathLst>
                  <a:path w="198" h="193">
                    <a:moveTo>
                      <a:pt x="161" y="0"/>
                    </a:moveTo>
                    <a:cubicBezTo>
                      <a:pt x="164" y="3"/>
                      <a:pt x="169" y="5"/>
                      <a:pt x="172" y="5"/>
                    </a:cubicBezTo>
                    <a:lnTo>
                      <a:pt x="197" y="169"/>
                    </a:lnTo>
                    <a:cubicBezTo>
                      <a:pt x="189" y="175"/>
                      <a:pt x="183" y="183"/>
                      <a:pt x="178" y="192"/>
                    </a:cubicBezTo>
                    <a:lnTo>
                      <a:pt x="3" y="172"/>
                    </a:lnTo>
                    <a:cubicBezTo>
                      <a:pt x="3" y="169"/>
                      <a:pt x="3" y="163"/>
                      <a:pt x="0" y="161"/>
                    </a:cubicBezTo>
                    <a:lnTo>
                      <a:pt x="161"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61" name="Freeform 37">
                <a:extLst>
                  <a:ext uri="{FF2B5EF4-FFF2-40B4-BE49-F238E27FC236}">
                    <a16:creationId xmlns:a16="http://schemas.microsoft.com/office/drawing/2014/main" id="{61C8885E-0798-4214-A5F4-00F04C2797C0}"/>
                  </a:ext>
                </a:extLst>
              </p:cNvPr>
              <p:cNvSpPr>
                <a:spLocks noChangeArrowheads="1"/>
              </p:cNvSpPr>
              <p:nvPr/>
            </p:nvSpPr>
            <p:spPr bwMode="auto">
              <a:xfrm>
                <a:off x="7046913" y="4090988"/>
                <a:ext cx="327025" cy="327025"/>
              </a:xfrm>
              <a:custGeom>
                <a:avLst/>
                <a:gdLst>
                  <a:gd name="T0" fmla="*/ 455 w 910"/>
                  <a:gd name="T1" fmla="*/ 0 h 909"/>
                  <a:gd name="T2" fmla="*/ 909 w 910"/>
                  <a:gd name="T3" fmla="*/ 454 h 909"/>
                  <a:gd name="T4" fmla="*/ 455 w 910"/>
                  <a:gd name="T5" fmla="*/ 908 h 909"/>
                  <a:gd name="T6" fmla="*/ 0 w 910"/>
                  <a:gd name="T7" fmla="*/ 454 h 909"/>
                  <a:gd name="T8" fmla="*/ 455 w 910"/>
                  <a:gd name="T9" fmla="*/ 0 h 909"/>
                  <a:gd name="T10" fmla="*/ 669 w 910"/>
                  <a:gd name="T11" fmla="*/ 589 h 909"/>
                  <a:gd name="T12" fmla="*/ 717 w 910"/>
                  <a:gd name="T13" fmla="*/ 542 h 909"/>
                  <a:gd name="T14" fmla="*/ 677 w 910"/>
                  <a:gd name="T15" fmla="*/ 496 h 909"/>
                  <a:gd name="T16" fmla="*/ 652 w 910"/>
                  <a:gd name="T17" fmla="*/ 333 h 909"/>
                  <a:gd name="T18" fmla="*/ 677 w 910"/>
                  <a:gd name="T19" fmla="*/ 293 h 909"/>
                  <a:gd name="T20" fmla="*/ 632 w 910"/>
                  <a:gd name="T21" fmla="*/ 248 h 909"/>
                  <a:gd name="T22" fmla="*/ 590 w 910"/>
                  <a:gd name="T23" fmla="*/ 279 h 909"/>
                  <a:gd name="T24" fmla="*/ 347 w 910"/>
                  <a:gd name="T25" fmla="*/ 273 h 909"/>
                  <a:gd name="T26" fmla="*/ 305 w 910"/>
                  <a:gd name="T27" fmla="*/ 242 h 909"/>
                  <a:gd name="T28" fmla="*/ 260 w 910"/>
                  <a:gd name="T29" fmla="*/ 288 h 909"/>
                  <a:gd name="T30" fmla="*/ 282 w 910"/>
                  <a:gd name="T31" fmla="*/ 327 h 909"/>
                  <a:gd name="T32" fmla="*/ 240 w 910"/>
                  <a:gd name="T33" fmla="*/ 499 h 909"/>
                  <a:gd name="T34" fmla="*/ 198 w 910"/>
                  <a:gd name="T35" fmla="*/ 544 h 909"/>
                  <a:gd name="T36" fmla="*/ 243 w 910"/>
                  <a:gd name="T37" fmla="*/ 589 h 909"/>
                  <a:gd name="T38" fmla="*/ 271 w 910"/>
                  <a:gd name="T39" fmla="*/ 581 h 909"/>
                  <a:gd name="T40" fmla="*/ 449 w 910"/>
                  <a:gd name="T41" fmla="*/ 705 h 909"/>
                  <a:gd name="T42" fmla="*/ 446 w 910"/>
                  <a:gd name="T43" fmla="*/ 719 h 909"/>
                  <a:gd name="T44" fmla="*/ 491 w 910"/>
                  <a:gd name="T45" fmla="*/ 764 h 909"/>
                  <a:gd name="T46" fmla="*/ 536 w 910"/>
                  <a:gd name="T47" fmla="*/ 719 h 909"/>
                  <a:gd name="T48" fmla="*/ 531 w 910"/>
                  <a:gd name="T49" fmla="*/ 700 h 909"/>
                  <a:gd name="T50" fmla="*/ 649 w 910"/>
                  <a:gd name="T51" fmla="*/ 584 h 909"/>
                  <a:gd name="T52" fmla="*/ 669 w 910"/>
                  <a:gd name="T53" fmla="*/ 589 h 9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10" h="909">
                    <a:moveTo>
                      <a:pt x="455" y="0"/>
                    </a:moveTo>
                    <a:cubicBezTo>
                      <a:pt x="706" y="0"/>
                      <a:pt x="909" y="203"/>
                      <a:pt x="909" y="454"/>
                    </a:cubicBezTo>
                    <a:cubicBezTo>
                      <a:pt x="909" y="705"/>
                      <a:pt x="707" y="908"/>
                      <a:pt x="455" y="908"/>
                    </a:cubicBezTo>
                    <a:cubicBezTo>
                      <a:pt x="204" y="908"/>
                      <a:pt x="0" y="705"/>
                      <a:pt x="0" y="454"/>
                    </a:cubicBezTo>
                    <a:cubicBezTo>
                      <a:pt x="0" y="203"/>
                      <a:pt x="203" y="0"/>
                      <a:pt x="455" y="0"/>
                    </a:cubicBezTo>
                    <a:close/>
                    <a:moveTo>
                      <a:pt x="669" y="589"/>
                    </a:moveTo>
                    <a:cubicBezTo>
                      <a:pt x="694" y="589"/>
                      <a:pt x="714" y="570"/>
                      <a:pt x="717" y="542"/>
                    </a:cubicBezTo>
                    <a:cubicBezTo>
                      <a:pt x="717" y="519"/>
                      <a:pt x="700" y="499"/>
                      <a:pt x="677" y="496"/>
                    </a:cubicBezTo>
                    <a:lnTo>
                      <a:pt x="652" y="333"/>
                    </a:lnTo>
                    <a:cubicBezTo>
                      <a:pt x="666" y="327"/>
                      <a:pt x="677" y="310"/>
                      <a:pt x="677" y="293"/>
                    </a:cubicBezTo>
                    <a:cubicBezTo>
                      <a:pt x="677" y="268"/>
                      <a:pt x="658" y="248"/>
                      <a:pt x="632" y="248"/>
                    </a:cubicBezTo>
                    <a:cubicBezTo>
                      <a:pt x="613" y="248"/>
                      <a:pt x="596" y="262"/>
                      <a:pt x="590" y="279"/>
                    </a:cubicBezTo>
                    <a:lnTo>
                      <a:pt x="347" y="273"/>
                    </a:lnTo>
                    <a:cubicBezTo>
                      <a:pt x="342" y="256"/>
                      <a:pt x="325" y="242"/>
                      <a:pt x="305" y="242"/>
                    </a:cubicBezTo>
                    <a:cubicBezTo>
                      <a:pt x="280" y="242"/>
                      <a:pt x="260" y="262"/>
                      <a:pt x="260" y="288"/>
                    </a:cubicBezTo>
                    <a:cubicBezTo>
                      <a:pt x="260" y="304"/>
                      <a:pt x="268" y="319"/>
                      <a:pt x="282" y="327"/>
                    </a:cubicBezTo>
                    <a:lnTo>
                      <a:pt x="240" y="499"/>
                    </a:lnTo>
                    <a:cubicBezTo>
                      <a:pt x="217" y="502"/>
                      <a:pt x="198" y="522"/>
                      <a:pt x="198" y="544"/>
                    </a:cubicBezTo>
                    <a:cubicBezTo>
                      <a:pt x="198" y="570"/>
                      <a:pt x="217" y="589"/>
                      <a:pt x="243" y="589"/>
                    </a:cubicBezTo>
                    <a:cubicBezTo>
                      <a:pt x="254" y="589"/>
                      <a:pt x="263" y="587"/>
                      <a:pt x="271" y="581"/>
                    </a:cubicBezTo>
                    <a:lnTo>
                      <a:pt x="449" y="705"/>
                    </a:lnTo>
                    <a:cubicBezTo>
                      <a:pt x="446" y="711"/>
                      <a:pt x="446" y="714"/>
                      <a:pt x="446" y="719"/>
                    </a:cubicBezTo>
                    <a:cubicBezTo>
                      <a:pt x="446" y="745"/>
                      <a:pt x="466" y="764"/>
                      <a:pt x="491" y="764"/>
                    </a:cubicBezTo>
                    <a:cubicBezTo>
                      <a:pt x="517" y="764"/>
                      <a:pt x="536" y="745"/>
                      <a:pt x="536" y="719"/>
                    </a:cubicBezTo>
                    <a:cubicBezTo>
                      <a:pt x="536" y="714"/>
                      <a:pt x="534" y="705"/>
                      <a:pt x="531" y="700"/>
                    </a:cubicBezTo>
                    <a:lnTo>
                      <a:pt x="649" y="584"/>
                    </a:lnTo>
                    <a:cubicBezTo>
                      <a:pt x="655" y="587"/>
                      <a:pt x="661" y="589"/>
                      <a:pt x="669" y="589"/>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155" name="Rectangle 154">
              <a:extLst>
                <a:ext uri="{FF2B5EF4-FFF2-40B4-BE49-F238E27FC236}">
                  <a16:creationId xmlns:a16="http://schemas.microsoft.com/office/drawing/2014/main" id="{DBCCF758-8B84-439C-B1DC-18003321747C}"/>
                </a:ext>
              </a:extLst>
            </p:cNvPr>
            <p:cNvSpPr/>
            <p:nvPr/>
          </p:nvSpPr>
          <p:spPr>
            <a:xfrm>
              <a:off x="8833714" y="4158080"/>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p>
          </p:txBody>
        </p:sp>
      </p:grpSp>
      <p:grpSp>
        <p:nvGrpSpPr>
          <p:cNvPr id="162" name="Group 161">
            <a:extLst>
              <a:ext uri="{FF2B5EF4-FFF2-40B4-BE49-F238E27FC236}">
                <a16:creationId xmlns:a16="http://schemas.microsoft.com/office/drawing/2014/main" id="{5C0EF9D3-5313-46BB-822E-2A5A6032E9B8}"/>
              </a:ext>
            </a:extLst>
          </p:cNvPr>
          <p:cNvGrpSpPr/>
          <p:nvPr/>
        </p:nvGrpSpPr>
        <p:grpSpPr>
          <a:xfrm>
            <a:off x="4000569" y="4658071"/>
            <a:ext cx="467504" cy="426387"/>
            <a:chOff x="2540097" y="2103309"/>
            <a:chExt cx="639069" cy="695710"/>
          </a:xfrm>
        </p:grpSpPr>
        <p:grpSp>
          <p:nvGrpSpPr>
            <p:cNvPr id="163" name="Group 162">
              <a:extLst>
                <a:ext uri="{FF2B5EF4-FFF2-40B4-BE49-F238E27FC236}">
                  <a16:creationId xmlns:a16="http://schemas.microsoft.com/office/drawing/2014/main" id="{8A653544-EA8F-474F-A9D8-C04ECC8B3B2D}"/>
                </a:ext>
              </a:extLst>
            </p:cNvPr>
            <p:cNvGrpSpPr/>
            <p:nvPr/>
          </p:nvGrpSpPr>
          <p:grpSpPr>
            <a:xfrm>
              <a:off x="2617990" y="2212926"/>
              <a:ext cx="483282" cy="476476"/>
              <a:chOff x="1836738" y="4440238"/>
              <a:chExt cx="225425" cy="222250"/>
            </a:xfrm>
            <a:solidFill>
              <a:srgbClr val="F80000"/>
            </a:solidFill>
          </p:grpSpPr>
          <p:sp>
            <p:nvSpPr>
              <p:cNvPr id="165" name="Freeform 23">
                <a:extLst>
                  <a:ext uri="{FF2B5EF4-FFF2-40B4-BE49-F238E27FC236}">
                    <a16:creationId xmlns:a16="http://schemas.microsoft.com/office/drawing/2014/main" id="{AE1709BF-8159-4F01-AF3A-23DA5D4B1F4A}"/>
                  </a:ext>
                </a:extLst>
              </p:cNvPr>
              <p:cNvSpPr>
                <a:spLocks noChangeArrowheads="1"/>
              </p:cNvSpPr>
              <p:nvPr/>
            </p:nvSpPr>
            <p:spPr bwMode="auto">
              <a:xfrm>
                <a:off x="1836738" y="4440238"/>
                <a:ext cx="55562" cy="58737"/>
              </a:xfrm>
              <a:custGeom>
                <a:avLst/>
                <a:gdLst>
                  <a:gd name="T0" fmla="*/ 77 w 156"/>
                  <a:gd name="T1" fmla="*/ 161 h 162"/>
                  <a:gd name="T2" fmla="*/ 0 w 156"/>
                  <a:gd name="T3" fmla="*/ 161 h 162"/>
                  <a:gd name="T4" fmla="*/ 0 w 156"/>
                  <a:gd name="T5" fmla="*/ 0 h 162"/>
                  <a:gd name="T6" fmla="*/ 155 w 156"/>
                  <a:gd name="T7" fmla="*/ 0 h 162"/>
                  <a:gd name="T8" fmla="*/ 155 w 156"/>
                  <a:gd name="T9" fmla="*/ 161 h 162"/>
                  <a:gd name="T10" fmla="*/ 77 w 156"/>
                  <a:gd name="T11" fmla="*/ 161 h 162"/>
                </a:gdLst>
                <a:ahLst/>
                <a:cxnLst>
                  <a:cxn ang="0">
                    <a:pos x="T0" y="T1"/>
                  </a:cxn>
                  <a:cxn ang="0">
                    <a:pos x="T2" y="T3"/>
                  </a:cxn>
                  <a:cxn ang="0">
                    <a:pos x="T4" y="T5"/>
                  </a:cxn>
                  <a:cxn ang="0">
                    <a:pos x="T6" y="T7"/>
                  </a:cxn>
                  <a:cxn ang="0">
                    <a:pos x="T8" y="T9"/>
                  </a:cxn>
                  <a:cxn ang="0">
                    <a:pos x="T10" y="T11"/>
                  </a:cxn>
                </a:cxnLst>
                <a:rect l="0" t="0" r="r" b="b"/>
                <a:pathLst>
                  <a:path w="156" h="162">
                    <a:moveTo>
                      <a:pt x="77" y="161"/>
                    </a:moveTo>
                    <a:lnTo>
                      <a:pt x="0" y="161"/>
                    </a:lnTo>
                    <a:lnTo>
                      <a:pt x="0" y="0"/>
                    </a:lnTo>
                    <a:lnTo>
                      <a:pt x="155" y="0"/>
                    </a:lnTo>
                    <a:lnTo>
                      <a:pt x="155" y="161"/>
                    </a:lnTo>
                    <a:lnTo>
                      <a:pt x="77" y="161"/>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66" name="Freeform 24">
                <a:extLst>
                  <a:ext uri="{FF2B5EF4-FFF2-40B4-BE49-F238E27FC236}">
                    <a16:creationId xmlns:a16="http://schemas.microsoft.com/office/drawing/2014/main" id="{F9CD39B0-188D-4814-A979-771F96F0D972}"/>
                  </a:ext>
                </a:extLst>
              </p:cNvPr>
              <p:cNvSpPr>
                <a:spLocks noChangeArrowheads="1"/>
              </p:cNvSpPr>
              <p:nvPr/>
            </p:nvSpPr>
            <p:spPr bwMode="auto">
              <a:xfrm>
                <a:off x="1911350" y="4440238"/>
                <a:ext cx="150813" cy="58737"/>
              </a:xfrm>
              <a:custGeom>
                <a:avLst/>
                <a:gdLst>
                  <a:gd name="T0" fmla="*/ 420 w 421"/>
                  <a:gd name="T1" fmla="*/ 161 h 162"/>
                  <a:gd name="T2" fmla="*/ 420 w 421"/>
                  <a:gd name="T3" fmla="*/ 0 h 162"/>
                  <a:gd name="T4" fmla="*/ 0 w 421"/>
                  <a:gd name="T5" fmla="*/ 0 h 162"/>
                  <a:gd name="T6" fmla="*/ 0 w 421"/>
                  <a:gd name="T7" fmla="*/ 161 h 162"/>
                  <a:gd name="T8" fmla="*/ 420 w 421"/>
                  <a:gd name="T9" fmla="*/ 161 h 162"/>
                  <a:gd name="T10" fmla="*/ 299 w 421"/>
                  <a:gd name="T11" fmla="*/ 62 h 162"/>
                  <a:gd name="T12" fmla="*/ 322 w 421"/>
                  <a:gd name="T13" fmla="*/ 62 h 162"/>
                  <a:gd name="T14" fmla="*/ 333 w 421"/>
                  <a:gd name="T15" fmla="*/ 85 h 162"/>
                  <a:gd name="T16" fmla="*/ 347 w 421"/>
                  <a:gd name="T17" fmla="*/ 62 h 162"/>
                  <a:gd name="T18" fmla="*/ 367 w 421"/>
                  <a:gd name="T19" fmla="*/ 62 h 162"/>
                  <a:gd name="T20" fmla="*/ 344 w 421"/>
                  <a:gd name="T21" fmla="*/ 93 h 162"/>
                  <a:gd name="T22" fmla="*/ 367 w 421"/>
                  <a:gd name="T23" fmla="*/ 127 h 162"/>
                  <a:gd name="T24" fmla="*/ 344 w 421"/>
                  <a:gd name="T25" fmla="*/ 127 h 162"/>
                  <a:gd name="T26" fmla="*/ 330 w 421"/>
                  <a:gd name="T27" fmla="*/ 102 h 162"/>
                  <a:gd name="T28" fmla="*/ 316 w 421"/>
                  <a:gd name="T29" fmla="*/ 127 h 162"/>
                  <a:gd name="T30" fmla="*/ 296 w 421"/>
                  <a:gd name="T31" fmla="*/ 127 h 162"/>
                  <a:gd name="T32" fmla="*/ 319 w 421"/>
                  <a:gd name="T33" fmla="*/ 90 h 162"/>
                  <a:gd name="T34" fmla="*/ 299 w 421"/>
                  <a:gd name="T35" fmla="*/ 62 h 162"/>
                  <a:gd name="T36" fmla="*/ 262 w 421"/>
                  <a:gd name="T37" fmla="*/ 110 h 162"/>
                  <a:gd name="T38" fmla="*/ 279 w 421"/>
                  <a:gd name="T39" fmla="*/ 110 h 162"/>
                  <a:gd name="T40" fmla="*/ 279 w 421"/>
                  <a:gd name="T41" fmla="*/ 127 h 162"/>
                  <a:gd name="T42" fmla="*/ 262 w 421"/>
                  <a:gd name="T43" fmla="*/ 127 h 162"/>
                  <a:gd name="T44" fmla="*/ 262 w 421"/>
                  <a:gd name="T45" fmla="*/ 110 h 162"/>
                  <a:gd name="T46" fmla="*/ 178 w 421"/>
                  <a:gd name="T47" fmla="*/ 62 h 162"/>
                  <a:gd name="T48" fmla="*/ 200 w 421"/>
                  <a:gd name="T49" fmla="*/ 62 h 162"/>
                  <a:gd name="T50" fmla="*/ 211 w 421"/>
                  <a:gd name="T51" fmla="*/ 85 h 162"/>
                  <a:gd name="T52" fmla="*/ 226 w 421"/>
                  <a:gd name="T53" fmla="*/ 62 h 162"/>
                  <a:gd name="T54" fmla="*/ 245 w 421"/>
                  <a:gd name="T55" fmla="*/ 62 h 162"/>
                  <a:gd name="T56" fmla="*/ 223 w 421"/>
                  <a:gd name="T57" fmla="*/ 93 h 162"/>
                  <a:gd name="T58" fmla="*/ 245 w 421"/>
                  <a:gd name="T59" fmla="*/ 127 h 162"/>
                  <a:gd name="T60" fmla="*/ 223 w 421"/>
                  <a:gd name="T61" fmla="*/ 127 h 162"/>
                  <a:gd name="T62" fmla="*/ 209 w 421"/>
                  <a:gd name="T63" fmla="*/ 102 h 162"/>
                  <a:gd name="T64" fmla="*/ 195 w 421"/>
                  <a:gd name="T65" fmla="*/ 127 h 162"/>
                  <a:gd name="T66" fmla="*/ 175 w 421"/>
                  <a:gd name="T67" fmla="*/ 127 h 162"/>
                  <a:gd name="T68" fmla="*/ 197 w 421"/>
                  <a:gd name="T69" fmla="*/ 90 h 162"/>
                  <a:gd name="T70" fmla="*/ 178 w 421"/>
                  <a:gd name="T71" fmla="*/ 62 h 162"/>
                  <a:gd name="T72" fmla="*/ 141 w 421"/>
                  <a:gd name="T73" fmla="*/ 110 h 162"/>
                  <a:gd name="T74" fmla="*/ 158 w 421"/>
                  <a:gd name="T75" fmla="*/ 110 h 162"/>
                  <a:gd name="T76" fmla="*/ 158 w 421"/>
                  <a:gd name="T77" fmla="*/ 127 h 162"/>
                  <a:gd name="T78" fmla="*/ 141 w 421"/>
                  <a:gd name="T79" fmla="*/ 127 h 162"/>
                  <a:gd name="T80" fmla="*/ 141 w 421"/>
                  <a:gd name="T81" fmla="*/ 110 h 162"/>
                  <a:gd name="T82" fmla="*/ 76 w 421"/>
                  <a:gd name="T83" fmla="*/ 62 h 162"/>
                  <a:gd name="T84" fmla="*/ 87 w 421"/>
                  <a:gd name="T85" fmla="*/ 85 h 162"/>
                  <a:gd name="T86" fmla="*/ 101 w 421"/>
                  <a:gd name="T87" fmla="*/ 62 h 162"/>
                  <a:gd name="T88" fmla="*/ 121 w 421"/>
                  <a:gd name="T89" fmla="*/ 62 h 162"/>
                  <a:gd name="T90" fmla="*/ 99 w 421"/>
                  <a:gd name="T91" fmla="*/ 93 h 162"/>
                  <a:gd name="T92" fmla="*/ 121 w 421"/>
                  <a:gd name="T93" fmla="*/ 127 h 162"/>
                  <a:gd name="T94" fmla="*/ 99 w 421"/>
                  <a:gd name="T95" fmla="*/ 127 h 162"/>
                  <a:gd name="T96" fmla="*/ 84 w 421"/>
                  <a:gd name="T97" fmla="*/ 102 h 162"/>
                  <a:gd name="T98" fmla="*/ 70 w 421"/>
                  <a:gd name="T99" fmla="*/ 127 h 162"/>
                  <a:gd name="T100" fmla="*/ 51 w 421"/>
                  <a:gd name="T101" fmla="*/ 127 h 162"/>
                  <a:gd name="T102" fmla="*/ 73 w 421"/>
                  <a:gd name="T103" fmla="*/ 90 h 162"/>
                  <a:gd name="T104" fmla="*/ 53 w 421"/>
                  <a:gd name="T105" fmla="*/ 59 h 162"/>
                  <a:gd name="T106" fmla="*/ 76 w 421"/>
                  <a:gd name="T107" fmla="*/ 59 h 162"/>
                  <a:gd name="T108" fmla="*/ 76 w 421"/>
                  <a:gd name="T109" fmla="*/ 6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21" h="162">
                    <a:moveTo>
                      <a:pt x="420" y="161"/>
                    </a:moveTo>
                    <a:lnTo>
                      <a:pt x="420" y="0"/>
                    </a:lnTo>
                    <a:lnTo>
                      <a:pt x="0" y="0"/>
                    </a:lnTo>
                    <a:lnTo>
                      <a:pt x="0" y="161"/>
                    </a:lnTo>
                    <a:lnTo>
                      <a:pt x="420" y="161"/>
                    </a:lnTo>
                    <a:close/>
                    <a:moveTo>
                      <a:pt x="299" y="62"/>
                    </a:moveTo>
                    <a:lnTo>
                      <a:pt x="322" y="62"/>
                    </a:lnTo>
                    <a:lnTo>
                      <a:pt x="333" y="85"/>
                    </a:lnTo>
                    <a:lnTo>
                      <a:pt x="347" y="62"/>
                    </a:lnTo>
                    <a:lnTo>
                      <a:pt x="367" y="62"/>
                    </a:lnTo>
                    <a:lnTo>
                      <a:pt x="344" y="93"/>
                    </a:lnTo>
                    <a:lnTo>
                      <a:pt x="367" y="127"/>
                    </a:lnTo>
                    <a:lnTo>
                      <a:pt x="344" y="127"/>
                    </a:lnTo>
                    <a:lnTo>
                      <a:pt x="330" y="102"/>
                    </a:lnTo>
                    <a:lnTo>
                      <a:pt x="316" y="127"/>
                    </a:lnTo>
                    <a:lnTo>
                      <a:pt x="296" y="127"/>
                    </a:lnTo>
                    <a:lnTo>
                      <a:pt x="319" y="90"/>
                    </a:lnTo>
                    <a:lnTo>
                      <a:pt x="299" y="62"/>
                    </a:lnTo>
                    <a:close/>
                    <a:moveTo>
                      <a:pt x="262" y="110"/>
                    </a:moveTo>
                    <a:lnTo>
                      <a:pt x="279" y="110"/>
                    </a:lnTo>
                    <a:lnTo>
                      <a:pt x="279" y="127"/>
                    </a:lnTo>
                    <a:lnTo>
                      <a:pt x="262" y="127"/>
                    </a:lnTo>
                    <a:lnTo>
                      <a:pt x="262" y="110"/>
                    </a:lnTo>
                    <a:close/>
                    <a:moveTo>
                      <a:pt x="178" y="62"/>
                    </a:moveTo>
                    <a:lnTo>
                      <a:pt x="200" y="62"/>
                    </a:lnTo>
                    <a:lnTo>
                      <a:pt x="211" y="85"/>
                    </a:lnTo>
                    <a:lnTo>
                      <a:pt x="226" y="62"/>
                    </a:lnTo>
                    <a:lnTo>
                      <a:pt x="245" y="62"/>
                    </a:lnTo>
                    <a:lnTo>
                      <a:pt x="223" y="93"/>
                    </a:lnTo>
                    <a:lnTo>
                      <a:pt x="245" y="127"/>
                    </a:lnTo>
                    <a:lnTo>
                      <a:pt x="223" y="127"/>
                    </a:lnTo>
                    <a:lnTo>
                      <a:pt x="209" y="102"/>
                    </a:lnTo>
                    <a:lnTo>
                      <a:pt x="195" y="127"/>
                    </a:lnTo>
                    <a:lnTo>
                      <a:pt x="175" y="127"/>
                    </a:lnTo>
                    <a:lnTo>
                      <a:pt x="197" y="90"/>
                    </a:lnTo>
                    <a:lnTo>
                      <a:pt x="178" y="62"/>
                    </a:lnTo>
                    <a:close/>
                    <a:moveTo>
                      <a:pt x="141" y="110"/>
                    </a:moveTo>
                    <a:lnTo>
                      <a:pt x="158" y="110"/>
                    </a:lnTo>
                    <a:lnTo>
                      <a:pt x="158" y="127"/>
                    </a:lnTo>
                    <a:lnTo>
                      <a:pt x="141" y="127"/>
                    </a:lnTo>
                    <a:lnTo>
                      <a:pt x="141" y="110"/>
                    </a:lnTo>
                    <a:close/>
                    <a:moveTo>
                      <a:pt x="76" y="62"/>
                    </a:moveTo>
                    <a:lnTo>
                      <a:pt x="87" y="85"/>
                    </a:lnTo>
                    <a:lnTo>
                      <a:pt x="101" y="62"/>
                    </a:lnTo>
                    <a:lnTo>
                      <a:pt x="121" y="62"/>
                    </a:lnTo>
                    <a:lnTo>
                      <a:pt x="99" y="93"/>
                    </a:lnTo>
                    <a:lnTo>
                      <a:pt x="121" y="127"/>
                    </a:lnTo>
                    <a:lnTo>
                      <a:pt x="99" y="127"/>
                    </a:lnTo>
                    <a:lnTo>
                      <a:pt x="84" y="102"/>
                    </a:lnTo>
                    <a:lnTo>
                      <a:pt x="70" y="127"/>
                    </a:lnTo>
                    <a:lnTo>
                      <a:pt x="51" y="127"/>
                    </a:lnTo>
                    <a:lnTo>
                      <a:pt x="73" y="90"/>
                    </a:lnTo>
                    <a:lnTo>
                      <a:pt x="53" y="59"/>
                    </a:lnTo>
                    <a:lnTo>
                      <a:pt x="76" y="59"/>
                    </a:lnTo>
                    <a:lnTo>
                      <a:pt x="76" y="62"/>
                    </a:lnTo>
                    <a:close/>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67" name="Freeform 25">
                <a:extLst>
                  <a:ext uri="{FF2B5EF4-FFF2-40B4-BE49-F238E27FC236}">
                    <a16:creationId xmlns:a16="http://schemas.microsoft.com/office/drawing/2014/main" id="{F5023513-EF82-4BDE-BF91-1254767A577E}"/>
                  </a:ext>
                </a:extLst>
              </p:cNvPr>
              <p:cNvSpPr>
                <a:spLocks noChangeArrowheads="1"/>
              </p:cNvSpPr>
              <p:nvPr/>
            </p:nvSpPr>
            <p:spPr bwMode="auto">
              <a:xfrm>
                <a:off x="1836738" y="4522788"/>
                <a:ext cx="55562" cy="58737"/>
              </a:xfrm>
              <a:custGeom>
                <a:avLst/>
                <a:gdLst>
                  <a:gd name="T0" fmla="*/ 77 w 156"/>
                  <a:gd name="T1" fmla="*/ 161 h 162"/>
                  <a:gd name="T2" fmla="*/ 0 w 156"/>
                  <a:gd name="T3" fmla="*/ 161 h 162"/>
                  <a:gd name="T4" fmla="*/ 0 w 156"/>
                  <a:gd name="T5" fmla="*/ 0 h 162"/>
                  <a:gd name="T6" fmla="*/ 155 w 156"/>
                  <a:gd name="T7" fmla="*/ 0 h 162"/>
                  <a:gd name="T8" fmla="*/ 155 w 156"/>
                  <a:gd name="T9" fmla="*/ 161 h 162"/>
                  <a:gd name="T10" fmla="*/ 77 w 156"/>
                  <a:gd name="T11" fmla="*/ 161 h 162"/>
                </a:gdLst>
                <a:ahLst/>
                <a:cxnLst>
                  <a:cxn ang="0">
                    <a:pos x="T0" y="T1"/>
                  </a:cxn>
                  <a:cxn ang="0">
                    <a:pos x="T2" y="T3"/>
                  </a:cxn>
                  <a:cxn ang="0">
                    <a:pos x="T4" y="T5"/>
                  </a:cxn>
                  <a:cxn ang="0">
                    <a:pos x="T6" y="T7"/>
                  </a:cxn>
                  <a:cxn ang="0">
                    <a:pos x="T8" y="T9"/>
                  </a:cxn>
                  <a:cxn ang="0">
                    <a:pos x="T10" y="T11"/>
                  </a:cxn>
                </a:cxnLst>
                <a:rect l="0" t="0" r="r" b="b"/>
                <a:pathLst>
                  <a:path w="156" h="162">
                    <a:moveTo>
                      <a:pt x="77" y="161"/>
                    </a:moveTo>
                    <a:lnTo>
                      <a:pt x="0" y="161"/>
                    </a:lnTo>
                    <a:lnTo>
                      <a:pt x="0" y="0"/>
                    </a:lnTo>
                    <a:lnTo>
                      <a:pt x="155" y="0"/>
                    </a:lnTo>
                    <a:lnTo>
                      <a:pt x="155" y="161"/>
                    </a:lnTo>
                    <a:lnTo>
                      <a:pt x="77" y="161"/>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68" name="Freeform 26">
                <a:extLst>
                  <a:ext uri="{FF2B5EF4-FFF2-40B4-BE49-F238E27FC236}">
                    <a16:creationId xmlns:a16="http://schemas.microsoft.com/office/drawing/2014/main" id="{90D97EDB-E1AC-4C5C-98E0-9514E34834D8}"/>
                  </a:ext>
                </a:extLst>
              </p:cNvPr>
              <p:cNvSpPr>
                <a:spLocks noChangeArrowheads="1"/>
              </p:cNvSpPr>
              <p:nvPr/>
            </p:nvSpPr>
            <p:spPr bwMode="auto">
              <a:xfrm>
                <a:off x="1911350" y="4522788"/>
                <a:ext cx="150813" cy="58737"/>
              </a:xfrm>
              <a:custGeom>
                <a:avLst/>
                <a:gdLst>
                  <a:gd name="T0" fmla="*/ 420 w 421"/>
                  <a:gd name="T1" fmla="*/ 161 h 162"/>
                  <a:gd name="T2" fmla="*/ 420 w 421"/>
                  <a:gd name="T3" fmla="*/ 0 h 162"/>
                  <a:gd name="T4" fmla="*/ 0 w 421"/>
                  <a:gd name="T5" fmla="*/ 0 h 162"/>
                  <a:gd name="T6" fmla="*/ 0 w 421"/>
                  <a:gd name="T7" fmla="*/ 161 h 162"/>
                  <a:gd name="T8" fmla="*/ 420 w 421"/>
                  <a:gd name="T9" fmla="*/ 161 h 162"/>
                  <a:gd name="T10" fmla="*/ 299 w 421"/>
                  <a:gd name="T11" fmla="*/ 53 h 162"/>
                  <a:gd name="T12" fmla="*/ 322 w 421"/>
                  <a:gd name="T13" fmla="*/ 53 h 162"/>
                  <a:gd name="T14" fmla="*/ 333 w 421"/>
                  <a:gd name="T15" fmla="*/ 76 h 162"/>
                  <a:gd name="T16" fmla="*/ 347 w 421"/>
                  <a:gd name="T17" fmla="*/ 53 h 162"/>
                  <a:gd name="T18" fmla="*/ 367 w 421"/>
                  <a:gd name="T19" fmla="*/ 53 h 162"/>
                  <a:gd name="T20" fmla="*/ 344 w 421"/>
                  <a:gd name="T21" fmla="*/ 84 h 162"/>
                  <a:gd name="T22" fmla="*/ 367 w 421"/>
                  <a:gd name="T23" fmla="*/ 118 h 162"/>
                  <a:gd name="T24" fmla="*/ 344 w 421"/>
                  <a:gd name="T25" fmla="*/ 118 h 162"/>
                  <a:gd name="T26" fmla="*/ 330 w 421"/>
                  <a:gd name="T27" fmla="*/ 93 h 162"/>
                  <a:gd name="T28" fmla="*/ 316 w 421"/>
                  <a:gd name="T29" fmla="*/ 118 h 162"/>
                  <a:gd name="T30" fmla="*/ 296 w 421"/>
                  <a:gd name="T31" fmla="*/ 118 h 162"/>
                  <a:gd name="T32" fmla="*/ 319 w 421"/>
                  <a:gd name="T33" fmla="*/ 82 h 162"/>
                  <a:gd name="T34" fmla="*/ 299 w 421"/>
                  <a:gd name="T35" fmla="*/ 53 h 162"/>
                  <a:gd name="T36" fmla="*/ 262 w 421"/>
                  <a:gd name="T37" fmla="*/ 101 h 162"/>
                  <a:gd name="T38" fmla="*/ 279 w 421"/>
                  <a:gd name="T39" fmla="*/ 101 h 162"/>
                  <a:gd name="T40" fmla="*/ 279 w 421"/>
                  <a:gd name="T41" fmla="*/ 118 h 162"/>
                  <a:gd name="T42" fmla="*/ 262 w 421"/>
                  <a:gd name="T43" fmla="*/ 118 h 162"/>
                  <a:gd name="T44" fmla="*/ 262 w 421"/>
                  <a:gd name="T45" fmla="*/ 101 h 162"/>
                  <a:gd name="T46" fmla="*/ 178 w 421"/>
                  <a:gd name="T47" fmla="*/ 53 h 162"/>
                  <a:gd name="T48" fmla="*/ 200 w 421"/>
                  <a:gd name="T49" fmla="*/ 53 h 162"/>
                  <a:gd name="T50" fmla="*/ 211 w 421"/>
                  <a:gd name="T51" fmla="*/ 76 h 162"/>
                  <a:gd name="T52" fmla="*/ 226 w 421"/>
                  <a:gd name="T53" fmla="*/ 53 h 162"/>
                  <a:gd name="T54" fmla="*/ 245 w 421"/>
                  <a:gd name="T55" fmla="*/ 53 h 162"/>
                  <a:gd name="T56" fmla="*/ 223 w 421"/>
                  <a:gd name="T57" fmla="*/ 84 h 162"/>
                  <a:gd name="T58" fmla="*/ 245 w 421"/>
                  <a:gd name="T59" fmla="*/ 118 h 162"/>
                  <a:gd name="T60" fmla="*/ 223 w 421"/>
                  <a:gd name="T61" fmla="*/ 118 h 162"/>
                  <a:gd name="T62" fmla="*/ 209 w 421"/>
                  <a:gd name="T63" fmla="*/ 93 h 162"/>
                  <a:gd name="T64" fmla="*/ 195 w 421"/>
                  <a:gd name="T65" fmla="*/ 118 h 162"/>
                  <a:gd name="T66" fmla="*/ 175 w 421"/>
                  <a:gd name="T67" fmla="*/ 118 h 162"/>
                  <a:gd name="T68" fmla="*/ 197 w 421"/>
                  <a:gd name="T69" fmla="*/ 82 h 162"/>
                  <a:gd name="T70" fmla="*/ 178 w 421"/>
                  <a:gd name="T71" fmla="*/ 53 h 162"/>
                  <a:gd name="T72" fmla="*/ 141 w 421"/>
                  <a:gd name="T73" fmla="*/ 101 h 162"/>
                  <a:gd name="T74" fmla="*/ 158 w 421"/>
                  <a:gd name="T75" fmla="*/ 101 h 162"/>
                  <a:gd name="T76" fmla="*/ 158 w 421"/>
                  <a:gd name="T77" fmla="*/ 118 h 162"/>
                  <a:gd name="T78" fmla="*/ 141 w 421"/>
                  <a:gd name="T79" fmla="*/ 118 h 162"/>
                  <a:gd name="T80" fmla="*/ 141 w 421"/>
                  <a:gd name="T81" fmla="*/ 101 h 162"/>
                  <a:gd name="T82" fmla="*/ 76 w 421"/>
                  <a:gd name="T83" fmla="*/ 53 h 162"/>
                  <a:gd name="T84" fmla="*/ 87 w 421"/>
                  <a:gd name="T85" fmla="*/ 76 h 162"/>
                  <a:gd name="T86" fmla="*/ 101 w 421"/>
                  <a:gd name="T87" fmla="*/ 53 h 162"/>
                  <a:gd name="T88" fmla="*/ 121 w 421"/>
                  <a:gd name="T89" fmla="*/ 53 h 162"/>
                  <a:gd name="T90" fmla="*/ 99 w 421"/>
                  <a:gd name="T91" fmla="*/ 84 h 162"/>
                  <a:gd name="T92" fmla="*/ 121 w 421"/>
                  <a:gd name="T93" fmla="*/ 118 h 162"/>
                  <a:gd name="T94" fmla="*/ 99 w 421"/>
                  <a:gd name="T95" fmla="*/ 118 h 162"/>
                  <a:gd name="T96" fmla="*/ 84 w 421"/>
                  <a:gd name="T97" fmla="*/ 93 h 162"/>
                  <a:gd name="T98" fmla="*/ 70 w 421"/>
                  <a:gd name="T99" fmla="*/ 118 h 162"/>
                  <a:gd name="T100" fmla="*/ 51 w 421"/>
                  <a:gd name="T101" fmla="*/ 118 h 162"/>
                  <a:gd name="T102" fmla="*/ 73 w 421"/>
                  <a:gd name="T103" fmla="*/ 82 h 162"/>
                  <a:gd name="T104" fmla="*/ 53 w 421"/>
                  <a:gd name="T105" fmla="*/ 50 h 162"/>
                  <a:gd name="T106" fmla="*/ 76 w 421"/>
                  <a:gd name="T107" fmla="*/ 50 h 162"/>
                  <a:gd name="T108" fmla="*/ 76 w 421"/>
                  <a:gd name="T109" fmla="*/ 53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21" h="162">
                    <a:moveTo>
                      <a:pt x="420" y="161"/>
                    </a:moveTo>
                    <a:lnTo>
                      <a:pt x="420" y="0"/>
                    </a:lnTo>
                    <a:lnTo>
                      <a:pt x="0" y="0"/>
                    </a:lnTo>
                    <a:lnTo>
                      <a:pt x="0" y="161"/>
                    </a:lnTo>
                    <a:lnTo>
                      <a:pt x="420" y="161"/>
                    </a:lnTo>
                    <a:close/>
                    <a:moveTo>
                      <a:pt x="299" y="53"/>
                    </a:moveTo>
                    <a:lnTo>
                      <a:pt x="322" y="53"/>
                    </a:lnTo>
                    <a:lnTo>
                      <a:pt x="333" y="76"/>
                    </a:lnTo>
                    <a:lnTo>
                      <a:pt x="347" y="53"/>
                    </a:lnTo>
                    <a:lnTo>
                      <a:pt x="367" y="53"/>
                    </a:lnTo>
                    <a:lnTo>
                      <a:pt x="344" y="84"/>
                    </a:lnTo>
                    <a:lnTo>
                      <a:pt x="367" y="118"/>
                    </a:lnTo>
                    <a:lnTo>
                      <a:pt x="344" y="118"/>
                    </a:lnTo>
                    <a:lnTo>
                      <a:pt x="330" y="93"/>
                    </a:lnTo>
                    <a:lnTo>
                      <a:pt x="316" y="118"/>
                    </a:lnTo>
                    <a:lnTo>
                      <a:pt x="296" y="118"/>
                    </a:lnTo>
                    <a:lnTo>
                      <a:pt x="319" y="82"/>
                    </a:lnTo>
                    <a:lnTo>
                      <a:pt x="299" y="53"/>
                    </a:lnTo>
                    <a:close/>
                    <a:moveTo>
                      <a:pt x="262" y="101"/>
                    </a:moveTo>
                    <a:lnTo>
                      <a:pt x="279" y="101"/>
                    </a:lnTo>
                    <a:lnTo>
                      <a:pt x="279" y="118"/>
                    </a:lnTo>
                    <a:lnTo>
                      <a:pt x="262" y="118"/>
                    </a:lnTo>
                    <a:lnTo>
                      <a:pt x="262" y="101"/>
                    </a:lnTo>
                    <a:close/>
                    <a:moveTo>
                      <a:pt x="178" y="53"/>
                    </a:moveTo>
                    <a:lnTo>
                      <a:pt x="200" y="53"/>
                    </a:lnTo>
                    <a:lnTo>
                      <a:pt x="211" y="76"/>
                    </a:lnTo>
                    <a:lnTo>
                      <a:pt x="226" y="53"/>
                    </a:lnTo>
                    <a:lnTo>
                      <a:pt x="245" y="53"/>
                    </a:lnTo>
                    <a:lnTo>
                      <a:pt x="223" y="84"/>
                    </a:lnTo>
                    <a:lnTo>
                      <a:pt x="245" y="118"/>
                    </a:lnTo>
                    <a:lnTo>
                      <a:pt x="223" y="118"/>
                    </a:lnTo>
                    <a:lnTo>
                      <a:pt x="209" y="93"/>
                    </a:lnTo>
                    <a:lnTo>
                      <a:pt x="195" y="118"/>
                    </a:lnTo>
                    <a:lnTo>
                      <a:pt x="175" y="118"/>
                    </a:lnTo>
                    <a:lnTo>
                      <a:pt x="197" y="82"/>
                    </a:lnTo>
                    <a:lnTo>
                      <a:pt x="178" y="53"/>
                    </a:lnTo>
                    <a:close/>
                    <a:moveTo>
                      <a:pt x="141" y="101"/>
                    </a:moveTo>
                    <a:lnTo>
                      <a:pt x="158" y="101"/>
                    </a:lnTo>
                    <a:lnTo>
                      <a:pt x="158" y="118"/>
                    </a:lnTo>
                    <a:lnTo>
                      <a:pt x="141" y="118"/>
                    </a:lnTo>
                    <a:lnTo>
                      <a:pt x="141" y="101"/>
                    </a:lnTo>
                    <a:close/>
                    <a:moveTo>
                      <a:pt x="76" y="53"/>
                    </a:moveTo>
                    <a:lnTo>
                      <a:pt x="87" y="76"/>
                    </a:lnTo>
                    <a:lnTo>
                      <a:pt x="101" y="53"/>
                    </a:lnTo>
                    <a:lnTo>
                      <a:pt x="121" y="53"/>
                    </a:lnTo>
                    <a:lnTo>
                      <a:pt x="99" y="84"/>
                    </a:lnTo>
                    <a:lnTo>
                      <a:pt x="121" y="118"/>
                    </a:lnTo>
                    <a:lnTo>
                      <a:pt x="99" y="118"/>
                    </a:lnTo>
                    <a:lnTo>
                      <a:pt x="84" y="93"/>
                    </a:lnTo>
                    <a:lnTo>
                      <a:pt x="70" y="118"/>
                    </a:lnTo>
                    <a:lnTo>
                      <a:pt x="51" y="118"/>
                    </a:lnTo>
                    <a:lnTo>
                      <a:pt x="73" y="82"/>
                    </a:lnTo>
                    <a:lnTo>
                      <a:pt x="53" y="50"/>
                    </a:lnTo>
                    <a:lnTo>
                      <a:pt x="76" y="50"/>
                    </a:lnTo>
                    <a:lnTo>
                      <a:pt x="76" y="53"/>
                    </a:lnTo>
                    <a:close/>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69" name="Freeform 27">
                <a:extLst>
                  <a:ext uri="{FF2B5EF4-FFF2-40B4-BE49-F238E27FC236}">
                    <a16:creationId xmlns:a16="http://schemas.microsoft.com/office/drawing/2014/main" id="{7F00C09E-680D-4C09-B2F0-57609C6E33D5}"/>
                  </a:ext>
                </a:extLst>
              </p:cNvPr>
              <p:cNvSpPr>
                <a:spLocks noChangeArrowheads="1"/>
              </p:cNvSpPr>
              <p:nvPr/>
            </p:nvSpPr>
            <p:spPr bwMode="auto">
              <a:xfrm>
                <a:off x="1911350" y="4603750"/>
                <a:ext cx="150813" cy="58738"/>
              </a:xfrm>
              <a:custGeom>
                <a:avLst/>
                <a:gdLst>
                  <a:gd name="T0" fmla="*/ 420 w 421"/>
                  <a:gd name="T1" fmla="*/ 161 h 162"/>
                  <a:gd name="T2" fmla="*/ 420 w 421"/>
                  <a:gd name="T3" fmla="*/ 0 h 162"/>
                  <a:gd name="T4" fmla="*/ 0 w 421"/>
                  <a:gd name="T5" fmla="*/ 0 h 162"/>
                  <a:gd name="T6" fmla="*/ 0 w 421"/>
                  <a:gd name="T7" fmla="*/ 161 h 162"/>
                  <a:gd name="T8" fmla="*/ 420 w 421"/>
                  <a:gd name="T9" fmla="*/ 161 h 162"/>
                  <a:gd name="T10" fmla="*/ 299 w 421"/>
                  <a:gd name="T11" fmla="*/ 45 h 162"/>
                  <a:gd name="T12" fmla="*/ 322 w 421"/>
                  <a:gd name="T13" fmla="*/ 45 h 162"/>
                  <a:gd name="T14" fmla="*/ 333 w 421"/>
                  <a:gd name="T15" fmla="*/ 68 h 162"/>
                  <a:gd name="T16" fmla="*/ 347 w 421"/>
                  <a:gd name="T17" fmla="*/ 45 h 162"/>
                  <a:gd name="T18" fmla="*/ 367 w 421"/>
                  <a:gd name="T19" fmla="*/ 45 h 162"/>
                  <a:gd name="T20" fmla="*/ 344 w 421"/>
                  <a:gd name="T21" fmla="*/ 76 h 162"/>
                  <a:gd name="T22" fmla="*/ 367 w 421"/>
                  <a:gd name="T23" fmla="*/ 110 h 162"/>
                  <a:gd name="T24" fmla="*/ 344 w 421"/>
                  <a:gd name="T25" fmla="*/ 110 h 162"/>
                  <a:gd name="T26" fmla="*/ 330 w 421"/>
                  <a:gd name="T27" fmla="*/ 85 h 162"/>
                  <a:gd name="T28" fmla="*/ 316 w 421"/>
                  <a:gd name="T29" fmla="*/ 110 h 162"/>
                  <a:gd name="T30" fmla="*/ 296 w 421"/>
                  <a:gd name="T31" fmla="*/ 110 h 162"/>
                  <a:gd name="T32" fmla="*/ 319 w 421"/>
                  <a:gd name="T33" fmla="*/ 74 h 162"/>
                  <a:gd name="T34" fmla="*/ 299 w 421"/>
                  <a:gd name="T35" fmla="*/ 45 h 162"/>
                  <a:gd name="T36" fmla="*/ 262 w 421"/>
                  <a:gd name="T37" fmla="*/ 93 h 162"/>
                  <a:gd name="T38" fmla="*/ 279 w 421"/>
                  <a:gd name="T39" fmla="*/ 93 h 162"/>
                  <a:gd name="T40" fmla="*/ 279 w 421"/>
                  <a:gd name="T41" fmla="*/ 110 h 162"/>
                  <a:gd name="T42" fmla="*/ 262 w 421"/>
                  <a:gd name="T43" fmla="*/ 110 h 162"/>
                  <a:gd name="T44" fmla="*/ 262 w 421"/>
                  <a:gd name="T45" fmla="*/ 93 h 162"/>
                  <a:gd name="T46" fmla="*/ 178 w 421"/>
                  <a:gd name="T47" fmla="*/ 45 h 162"/>
                  <a:gd name="T48" fmla="*/ 200 w 421"/>
                  <a:gd name="T49" fmla="*/ 45 h 162"/>
                  <a:gd name="T50" fmla="*/ 211 w 421"/>
                  <a:gd name="T51" fmla="*/ 68 h 162"/>
                  <a:gd name="T52" fmla="*/ 226 w 421"/>
                  <a:gd name="T53" fmla="*/ 45 h 162"/>
                  <a:gd name="T54" fmla="*/ 245 w 421"/>
                  <a:gd name="T55" fmla="*/ 45 h 162"/>
                  <a:gd name="T56" fmla="*/ 223 w 421"/>
                  <a:gd name="T57" fmla="*/ 76 h 162"/>
                  <a:gd name="T58" fmla="*/ 245 w 421"/>
                  <a:gd name="T59" fmla="*/ 110 h 162"/>
                  <a:gd name="T60" fmla="*/ 223 w 421"/>
                  <a:gd name="T61" fmla="*/ 110 h 162"/>
                  <a:gd name="T62" fmla="*/ 209 w 421"/>
                  <a:gd name="T63" fmla="*/ 85 h 162"/>
                  <a:gd name="T64" fmla="*/ 195 w 421"/>
                  <a:gd name="T65" fmla="*/ 110 h 162"/>
                  <a:gd name="T66" fmla="*/ 175 w 421"/>
                  <a:gd name="T67" fmla="*/ 110 h 162"/>
                  <a:gd name="T68" fmla="*/ 197 w 421"/>
                  <a:gd name="T69" fmla="*/ 74 h 162"/>
                  <a:gd name="T70" fmla="*/ 178 w 421"/>
                  <a:gd name="T71" fmla="*/ 45 h 162"/>
                  <a:gd name="T72" fmla="*/ 141 w 421"/>
                  <a:gd name="T73" fmla="*/ 93 h 162"/>
                  <a:gd name="T74" fmla="*/ 158 w 421"/>
                  <a:gd name="T75" fmla="*/ 93 h 162"/>
                  <a:gd name="T76" fmla="*/ 158 w 421"/>
                  <a:gd name="T77" fmla="*/ 110 h 162"/>
                  <a:gd name="T78" fmla="*/ 141 w 421"/>
                  <a:gd name="T79" fmla="*/ 110 h 162"/>
                  <a:gd name="T80" fmla="*/ 141 w 421"/>
                  <a:gd name="T81" fmla="*/ 93 h 162"/>
                  <a:gd name="T82" fmla="*/ 76 w 421"/>
                  <a:gd name="T83" fmla="*/ 45 h 162"/>
                  <a:gd name="T84" fmla="*/ 87 w 421"/>
                  <a:gd name="T85" fmla="*/ 68 h 162"/>
                  <a:gd name="T86" fmla="*/ 101 w 421"/>
                  <a:gd name="T87" fmla="*/ 45 h 162"/>
                  <a:gd name="T88" fmla="*/ 121 w 421"/>
                  <a:gd name="T89" fmla="*/ 45 h 162"/>
                  <a:gd name="T90" fmla="*/ 99 w 421"/>
                  <a:gd name="T91" fmla="*/ 76 h 162"/>
                  <a:gd name="T92" fmla="*/ 121 w 421"/>
                  <a:gd name="T93" fmla="*/ 110 h 162"/>
                  <a:gd name="T94" fmla="*/ 99 w 421"/>
                  <a:gd name="T95" fmla="*/ 110 h 162"/>
                  <a:gd name="T96" fmla="*/ 87 w 421"/>
                  <a:gd name="T97" fmla="*/ 85 h 162"/>
                  <a:gd name="T98" fmla="*/ 73 w 421"/>
                  <a:gd name="T99" fmla="*/ 110 h 162"/>
                  <a:gd name="T100" fmla="*/ 53 w 421"/>
                  <a:gd name="T101" fmla="*/ 110 h 162"/>
                  <a:gd name="T102" fmla="*/ 76 w 421"/>
                  <a:gd name="T103" fmla="*/ 74 h 162"/>
                  <a:gd name="T104" fmla="*/ 56 w 421"/>
                  <a:gd name="T105" fmla="*/ 43 h 162"/>
                  <a:gd name="T106" fmla="*/ 76 w 421"/>
                  <a:gd name="T107" fmla="*/ 43 h 162"/>
                  <a:gd name="T108" fmla="*/ 76 w 421"/>
                  <a:gd name="T109" fmla="*/ 45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21" h="162">
                    <a:moveTo>
                      <a:pt x="420" y="161"/>
                    </a:moveTo>
                    <a:lnTo>
                      <a:pt x="420" y="0"/>
                    </a:lnTo>
                    <a:lnTo>
                      <a:pt x="0" y="0"/>
                    </a:lnTo>
                    <a:lnTo>
                      <a:pt x="0" y="161"/>
                    </a:lnTo>
                    <a:lnTo>
                      <a:pt x="420" y="161"/>
                    </a:lnTo>
                    <a:close/>
                    <a:moveTo>
                      <a:pt x="299" y="45"/>
                    </a:moveTo>
                    <a:lnTo>
                      <a:pt x="322" y="45"/>
                    </a:lnTo>
                    <a:lnTo>
                      <a:pt x="333" y="68"/>
                    </a:lnTo>
                    <a:lnTo>
                      <a:pt x="347" y="45"/>
                    </a:lnTo>
                    <a:lnTo>
                      <a:pt x="367" y="45"/>
                    </a:lnTo>
                    <a:lnTo>
                      <a:pt x="344" y="76"/>
                    </a:lnTo>
                    <a:lnTo>
                      <a:pt x="367" y="110"/>
                    </a:lnTo>
                    <a:lnTo>
                      <a:pt x="344" y="110"/>
                    </a:lnTo>
                    <a:lnTo>
                      <a:pt x="330" y="85"/>
                    </a:lnTo>
                    <a:lnTo>
                      <a:pt x="316" y="110"/>
                    </a:lnTo>
                    <a:lnTo>
                      <a:pt x="296" y="110"/>
                    </a:lnTo>
                    <a:lnTo>
                      <a:pt x="319" y="74"/>
                    </a:lnTo>
                    <a:lnTo>
                      <a:pt x="299" y="45"/>
                    </a:lnTo>
                    <a:close/>
                    <a:moveTo>
                      <a:pt x="262" y="93"/>
                    </a:moveTo>
                    <a:lnTo>
                      <a:pt x="279" y="93"/>
                    </a:lnTo>
                    <a:lnTo>
                      <a:pt x="279" y="110"/>
                    </a:lnTo>
                    <a:lnTo>
                      <a:pt x="262" y="110"/>
                    </a:lnTo>
                    <a:lnTo>
                      <a:pt x="262" y="93"/>
                    </a:lnTo>
                    <a:close/>
                    <a:moveTo>
                      <a:pt x="178" y="45"/>
                    </a:moveTo>
                    <a:lnTo>
                      <a:pt x="200" y="45"/>
                    </a:lnTo>
                    <a:lnTo>
                      <a:pt x="211" y="68"/>
                    </a:lnTo>
                    <a:lnTo>
                      <a:pt x="226" y="45"/>
                    </a:lnTo>
                    <a:lnTo>
                      <a:pt x="245" y="45"/>
                    </a:lnTo>
                    <a:lnTo>
                      <a:pt x="223" y="76"/>
                    </a:lnTo>
                    <a:lnTo>
                      <a:pt x="245" y="110"/>
                    </a:lnTo>
                    <a:lnTo>
                      <a:pt x="223" y="110"/>
                    </a:lnTo>
                    <a:lnTo>
                      <a:pt x="209" y="85"/>
                    </a:lnTo>
                    <a:lnTo>
                      <a:pt x="195" y="110"/>
                    </a:lnTo>
                    <a:lnTo>
                      <a:pt x="175" y="110"/>
                    </a:lnTo>
                    <a:lnTo>
                      <a:pt x="197" y="74"/>
                    </a:lnTo>
                    <a:lnTo>
                      <a:pt x="178" y="45"/>
                    </a:lnTo>
                    <a:close/>
                    <a:moveTo>
                      <a:pt x="141" y="93"/>
                    </a:moveTo>
                    <a:lnTo>
                      <a:pt x="158" y="93"/>
                    </a:lnTo>
                    <a:lnTo>
                      <a:pt x="158" y="110"/>
                    </a:lnTo>
                    <a:lnTo>
                      <a:pt x="141" y="110"/>
                    </a:lnTo>
                    <a:lnTo>
                      <a:pt x="141" y="93"/>
                    </a:lnTo>
                    <a:close/>
                    <a:moveTo>
                      <a:pt x="76" y="45"/>
                    </a:moveTo>
                    <a:lnTo>
                      <a:pt x="87" y="68"/>
                    </a:lnTo>
                    <a:lnTo>
                      <a:pt x="101" y="45"/>
                    </a:lnTo>
                    <a:lnTo>
                      <a:pt x="121" y="45"/>
                    </a:lnTo>
                    <a:lnTo>
                      <a:pt x="99" y="76"/>
                    </a:lnTo>
                    <a:lnTo>
                      <a:pt x="121" y="110"/>
                    </a:lnTo>
                    <a:lnTo>
                      <a:pt x="99" y="110"/>
                    </a:lnTo>
                    <a:lnTo>
                      <a:pt x="87" y="85"/>
                    </a:lnTo>
                    <a:lnTo>
                      <a:pt x="73" y="110"/>
                    </a:lnTo>
                    <a:lnTo>
                      <a:pt x="53" y="110"/>
                    </a:lnTo>
                    <a:lnTo>
                      <a:pt x="76" y="74"/>
                    </a:lnTo>
                    <a:lnTo>
                      <a:pt x="56" y="43"/>
                    </a:lnTo>
                    <a:lnTo>
                      <a:pt x="76" y="43"/>
                    </a:lnTo>
                    <a:lnTo>
                      <a:pt x="76" y="45"/>
                    </a:lnTo>
                    <a:close/>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70" name="Freeform 28">
                <a:extLst>
                  <a:ext uri="{FF2B5EF4-FFF2-40B4-BE49-F238E27FC236}">
                    <a16:creationId xmlns:a16="http://schemas.microsoft.com/office/drawing/2014/main" id="{EF8410CE-88F1-498D-843C-2D086EF1FE27}"/>
                  </a:ext>
                </a:extLst>
              </p:cNvPr>
              <p:cNvSpPr>
                <a:spLocks noChangeArrowheads="1"/>
              </p:cNvSpPr>
              <p:nvPr/>
            </p:nvSpPr>
            <p:spPr bwMode="auto">
              <a:xfrm>
                <a:off x="1836738" y="4603750"/>
                <a:ext cx="55562" cy="58738"/>
              </a:xfrm>
              <a:custGeom>
                <a:avLst/>
                <a:gdLst>
                  <a:gd name="T0" fmla="*/ 77 w 156"/>
                  <a:gd name="T1" fmla="*/ 161 h 162"/>
                  <a:gd name="T2" fmla="*/ 0 w 156"/>
                  <a:gd name="T3" fmla="*/ 161 h 162"/>
                  <a:gd name="T4" fmla="*/ 0 w 156"/>
                  <a:gd name="T5" fmla="*/ 0 h 162"/>
                  <a:gd name="T6" fmla="*/ 155 w 156"/>
                  <a:gd name="T7" fmla="*/ 0 h 162"/>
                  <a:gd name="T8" fmla="*/ 155 w 156"/>
                  <a:gd name="T9" fmla="*/ 161 h 162"/>
                  <a:gd name="T10" fmla="*/ 77 w 156"/>
                  <a:gd name="T11" fmla="*/ 161 h 162"/>
                </a:gdLst>
                <a:ahLst/>
                <a:cxnLst>
                  <a:cxn ang="0">
                    <a:pos x="T0" y="T1"/>
                  </a:cxn>
                  <a:cxn ang="0">
                    <a:pos x="T2" y="T3"/>
                  </a:cxn>
                  <a:cxn ang="0">
                    <a:pos x="T4" y="T5"/>
                  </a:cxn>
                  <a:cxn ang="0">
                    <a:pos x="T6" y="T7"/>
                  </a:cxn>
                  <a:cxn ang="0">
                    <a:pos x="T8" y="T9"/>
                  </a:cxn>
                  <a:cxn ang="0">
                    <a:pos x="T10" y="T11"/>
                  </a:cxn>
                </a:cxnLst>
                <a:rect l="0" t="0" r="r" b="b"/>
                <a:pathLst>
                  <a:path w="156" h="162">
                    <a:moveTo>
                      <a:pt x="77" y="161"/>
                    </a:moveTo>
                    <a:lnTo>
                      <a:pt x="0" y="161"/>
                    </a:lnTo>
                    <a:lnTo>
                      <a:pt x="0" y="0"/>
                    </a:lnTo>
                    <a:lnTo>
                      <a:pt x="155" y="0"/>
                    </a:lnTo>
                    <a:lnTo>
                      <a:pt x="155" y="161"/>
                    </a:lnTo>
                    <a:lnTo>
                      <a:pt x="77" y="161"/>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71" name="Freeform 161">
                <a:extLst>
                  <a:ext uri="{FF2B5EF4-FFF2-40B4-BE49-F238E27FC236}">
                    <a16:creationId xmlns:a16="http://schemas.microsoft.com/office/drawing/2014/main" id="{AAE7609E-9B39-4123-9433-767AEF2BF879}"/>
                  </a:ext>
                </a:extLst>
              </p:cNvPr>
              <p:cNvSpPr>
                <a:spLocks noChangeArrowheads="1"/>
              </p:cNvSpPr>
              <p:nvPr/>
            </p:nvSpPr>
            <p:spPr bwMode="auto">
              <a:xfrm>
                <a:off x="1836738" y="4440238"/>
                <a:ext cx="55562" cy="58737"/>
              </a:xfrm>
              <a:custGeom>
                <a:avLst/>
                <a:gdLst>
                  <a:gd name="T0" fmla="*/ 77 w 156"/>
                  <a:gd name="T1" fmla="*/ 161 h 162"/>
                  <a:gd name="T2" fmla="*/ 0 w 156"/>
                  <a:gd name="T3" fmla="*/ 161 h 162"/>
                  <a:gd name="T4" fmla="*/ 0 w 156"/>
                  <a:gd name="T5" fmla="*/ 0 h 162"/>
                  <a:gd name="T6" fmla="*/ 155 w 156"/>
                  <a:gd name="T7" fmla="*/ 0 h 162"/>
                  <a:gd name="T8" fmla="*/ 155 w 156"/>
                  <a:gd name="T9" fmla="*/ 161 h 162"/>
                  <a:gd name="T10" fmla="*/ 77 w 156"/>
                  <a:gd name="T11" fmla="*/ 161 h 162"/>
                </a:gdLst>
                <a:ahLst/>
                <a:cxnLst>
                  <a:cxn ang="0">
                    <a:pos x="T0" y="T1"/>
                  </a:cxn>
                  <a:cxn ang="0">
                    <a:pos x="T2" y="T3"/>
                  </a:cxn>
                  <a:cxn ang="0">
                    <a:pos x="T4" y="T5"/>
                  </a:cxn>
                  <a:cxn ang="0">
                    <a:pos x="T6" y="T7"/>
                  </a:cxn>
                  <a:cxn ang="0">
                    <a:pos x="T8" y="T9"/>
                  </a:cxn>
                  <a:cxn ang="0">
                    <a:pos x="T10" y="T11"/>
                  </a:cxn>
                </a:cxnLst>
                <a:rect l="0" t="0" r="r" b="b"/>
                <a:pathLst>
                  <a:path w="156" h="162">
                    <a:moveTo>
                      <a:pt x="77" y="161"/>
                    </a:moveTo>
                    <a:lnTo>
                      <a:pt x="0" y="161"/>
                    </a:lnTo>
                    <a:lnTo>
                      <a:pt x="0" y="0"/>
                    </a:lnTo>
                    <a:lnTo>
                      <a:pt x="155" y="0"/>
                    </a:lnTo>
                    <a:lnTo>
                      <a:pt x="155" y="161"/>
                    </a:lnTo>
                    <a:lnTo>
                      <a:pt x="77" y="161"/>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72" name="Freeform 162">
                <a:extLst>
                  <a:ext uri="{FF2B5EF4-FFF2-40B4-BE49-F238E27FC236}">
                    <a16:creationId xmlns:a16="http://schemas.microsoft.com/office/drawing/2014/main" id="{13DFD54A-0645-46DA-AE79-27FCBC028362}"/>
                  </a:ext>
                </a:extLst>
              </p:cNvPr>
              <p:cNvSpPr>
                <a:spLocks noChangeArrowheads="1"/>
              </p:cNvSpPr>
              <p:nvPr/>
            </p:nvSpPr>
            <p:spPr bwMode="auto">
              <a:xfrm>
                <a:off x="1911350" y="4440238"/>
                <a:ext cx="150813" cy="58737"/>
              </a:xfrm>
              <a:custGeom>
                <a:avLst/>
                <a:gdLst>
                  <a:gd name="T0" fmla="*/ 420 w 421"/>
                  <a:gd name="T1" fmla="*/ 161 h 162"/>
                  <a:gd name="T2" fmla="*/ 420 w 421"/>
                  <a:gd name="T3" fmla="*/ 0 h 162"/>
                  <a:gd name="T4" fmla="*/ 0 w 421"/>
                  <a:gd name="T5" fmla="*/ 0 h 162"/>
                  <a:gd name="T6" fmla="*/ 0 w 421"/>
                  <a:gd name="T7" fmla="*/ 161 h 162"/>
                  <a:gd name="T8" fmla="*/ 420 w 421"/>
                  <a:gd name="T9" fmla="*/ 161 h 162"/>
                  <a:gd name="T10" fmla="*/ 299 w 421"/>
                  <a:gd name="T11" fmla="*/ 62 h 162"/>
                  <a:gd name="T12" fmla="*/ 322 w 421"/>
                  <a:gd name="T13" fmla="*/ 62 h 162"/>
                  <a:gd name="T14" fmla="*/ 333 w 421"/>
                  <a:gd name="T15" fmla="*/ 85 h 162"/>
                  <a:gd name="T16" fmla="*/ 347 w 421"/>
                  <a:gd name="T17" fmla="*/ 62 h 162"/>
                  <a:gd name="T18" fmla="*/ 367 w 421"/>
                  <a:gd name="T19" fmla="*/ 62 h 162"/>
                  <a:gd name="T20" fmla="*/ 344 w 421"/>
                  <a:gd name="T21" fmla="*/ 93 h 162"/>
                  <a:gd name="T22" fmla="*/ 367 w 421"/>
                  <a:gd name="T23" fmla="*/ 127 h 162"/>
                  <a:gd name="T24" fmla="*/ 344 w 421"/>
                  <a:gd name="T25" fmla="*/ 127 h 162"/>
                  <a:gd name="T26" fmla="*/ 330 w 421"/>
                  <a:gd name="T27" fmla="*/ 102 h 162"/>
                  <a:gd name="T28" fmla="*/ 316 w 421"/>
                  <a:gd name="T29" fmla="*/ 127 h 162"/>
                  <a:gd name="T30" fmla="*/ 296 w 421"/>
                  <a:gd name="T31" fmla="*/ 127 h 162"/>
                  <a:gd name="T32" fmla="*/ 319 w 421"/>
                  <a:gd name="T33" fmla="*/ 90 h 162"/>
                  <a:gd name="T34" fmla="*/ 299 w 421"/>
                  <a:gd name="T35" fmla="*/ 62 h 162"/>
                  <a:gd name="T36" fmla="*/ 262 w 421"/>
                  <a:gd name="T37" fmla="*/ 110 h 162"/>
                  <a:gd name="T38" fmla="*/ 279 w 421"/>
                  <a:gd name="T39" fmla="*/ 110 h 162"/>
                  <a:gd name="T40" fmla="*/ 279 w 421"/>
                  <a:gd name="T41" fmla="*/ 127 h 162"/>
                  <a:gd name="T42" fmla="*/ 262 w 421"/>
                  <a:gd name="T43" fmla="*/ 127 h 162"/>
                  <a:gd name="T44" fmla="*/ 262 w 421"/>
                  <a:gd name="T45" fmla="*/ 110 h 162"/>
                  <a:gd name="T46" fmla="*/ 178 w 421"/>
                  <a:gd name="T47" fmla="*/ 62 h 162"/>
                  <a:gd name="T48" fmla="*/ 200 w 421"/>
                  <a:gd name="T49" fmla="*/ 62 h 162"/>
                  <a:gd name="T50" fmla="*/ 211 w 421"/>
                  <a:gd name="T51" fmla="*/ 85 h 162"/>
                  <a:gd name="T52" fmla="*/ 226 w 421"/>
                  <a:gd name="T53" fmla="*/ 62 h 162"/>
                  <a:gd name="T54" fmla="*/ 245 w 421"/>
                  <a:gd name="T55" fmla="*/ 62 h 162"/>
                  <a:gd name="T56" fmla="*/ 223 w 421"/>
                  <a:gd name="T57" fmla="*/ 93 h 162"/>
                  <a:gd name="T58" fmla="*/ 245 w 421"/>
                  <a:gd name="T59" fmla="*/ 127 h 162"/>
                  <a:gd name="T60" fmla="*/ 223 w 421"/>
                  <a:gd name="T61" fmla="*/ 127 h 162"/>
                  <a:gd name="T62" fmla="*/ 209 w 421"/>
                  <a:gd name="T63" fmla="*/ 102 h 162"/>
                  <a:gd name="T64" fmla="*/ 195 w 421"/>
                  <a:gd name="T65" fmla="*/ 127 h 162"/>
                  <a:gd name="T66" fmla="*/ 175 w 421"/>
                  <a:gd name="T67" fmla="*/ 127 h 162"/>
                  <a:gd name="T68" fmla="*/ 197 w 421"/>
                  <a:gd name="T69" fmla="*/ 90 h 162"/>
                  <a:gd name="T70" fmla="*/ 178 w 421"/>
                  <a:gd name="T71" fmla="*/ 62 h 162"/>
                  <a:gd name="T72" fmla="*/ 141 w 421"/>
                  <a:gd name="T73" fmla="*/ 110 h 162"/>
                  <a:gd name="T74" fmla="*/ 158 w 421"/>
                  <a:gd name="T75" fmla="*/ 110 h 162"/>
                  <a:gd name="T76" fmla="*/ 158 w 421"/>
                  <a:gd name="T77" fmla="*/ 127 h 162"/>
                  <a:gd name="T78" fmla="*/ 141 w 421"/>
                  <a:gd name="T79" fmla="*/ 127 h 162"/>
                  <a:gd name="T80" fmla="*/ 141 w 421"/>
                  <a:gd name="T81" fmla="*/ 110 h 162"/>
                  <a:gd name="T82" fmla="*/ 76 w 421"/>
                  <a:gd name="T83" fmla="*/ 62 h 162"/>
                  <a:gd name="T84" fmla="*/ 87 w 421"/>
                  <a:gd name="T85" fmla="*/ 85 h 162"/>
                  <a:gd name="T86" fmla="*/ 101 w 421"/>
                  <a:gd name="T87" fmla="*/ 62 h 162"/>
                  <a:gd name="T88" fmla="*/ 121 w 421"/>
                  <a:gd name="T89" fmla="*/ 62 h 162"/>
                  <a:gd name="T90" fmla="*/ 99 w 421"/>
                  <a:gd name="T91" fmla="*/ 93 h 162"/>
                  <a:gd name="T92" fmla="*/ 121 w 421"/>
                  <a:gd name="T93" fmla="*/ 127 h 162"/>
                  <a:gd name="T94" fmla="*/ 99 w 421"/>
                  <a:gd name="T95" fmla="*/ 127 h 162"/>
                  <a:gd name="T96" fmla="*/ 84 w 421"/>
                  <a:gd name="T97" fmla="*/ 102 h 162"/>
                  <a:gd name="T98" fmla="*/ 70 w 421"/>
                  <a:gd name="T99" fmla="*/ 127 h 162"/>
                  <a:gd name="T100" fmla="*/ 51 w 421"/>
                  <a:gd name="T101" fmla="*/ 127 h 162"/>
                  <a:gd name="T102" fmla="*/ 73 w 421"/>
                  <a:gd name="T103" fmla="*/ 90 h 162"/>
                  <a:gd name="T104" fmla="*/ 53 w 421"/>
                  <a:gd name="T105" fmla="*/ 59 h 162"/>
                  <a:gd name="T106" fmla="*/ 76 w 421"/>
                  <a:gd name="T107" fmla="*/ 59 h 162"/>
                  <a:gd name="T108" fmla="*/ 76 w 421"/>
                  <a:gd name="T109" fmla="*/ 6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21" h="162">
                    <a:moveTo>
                      <a:pt x="420" y="161"/>
                    </a:moveTo>
                    <a:lnTo>
                      <a:pt x="420" y="0"/>
                    </a:lnTo>
                    <a:lnTo>
                      <a:pt x="0" y="0"/>
                    </a:lnTo>
                    <a:lnTo>
                      <a:pt x="0" y="161"/>
                    </a:lnTo>
                    <a:lnTo>
                      <a:pt x="420" y="161"/>
                    </a:lnTo>
                    <a:close/>
                    <a:moveTo>
                      <a:pt x="299" y="62"/>
                    </a:moveTo>
                    <a:lnTo>
                      <a:pt x="322" y="62"/>
                    </a:lnTo>
                    <a:lnTo>
                      <a:pt x="333" y="85"/>
                    </a:lnTo>
                    <a:lnTo>
                      <a:pt x="347" y="62"/>
                    </a:lnTo>
                    <a:lnTo>
                      <a:pt x="367" y="62"/>
                    </a:lnTo>
                    <a:lnTo>
                      <a:pt x="344" y="93"/>
                    </a:lnTo>
                    <a:lnTo>
                      <a:pt x="367" y="127"/>
                    </a:lnTo>
                    <a:lnTo>
                      <a:pt x="344" y="127"/>
                    </a:lnTo>
                    <a:lnTo>
                      <a:pt x="330" y="102"/>
                    </a:lnTo>
                    <a:lnTo>
                      <a:pt x="316" y="127"/>
                    </a:lnTo>
                    <a:lnTo>
                      <a:pt x="296" y="127"/>
                    </a:lnTo>
                    <a:lnTo>
                      <a:pt x="319" y="90"/>
                    </a:lnTo>
                    <a:lnTo>
                      <a:pt x="299" y="62"/>
                    </a:lnTo>
                    <a:close/>
                    <a:moveTo>
                      <a:pt x="262" y="110"/>
                    </a:moveTo>
                    <a:lnTo>
                      <a:pt x="279" y="110"/>
                    </a:lnTo>
                    <a:lnTo>
                      <a:pt x="279" y="127"/>
                    </a:lnTo>
                    <a:lnTo>
                      <a:pt x="262" y="127"/>
                    </a:lnTo>
                    <a:lnTo>
                      <a:pt x="262" y="110"/>
                    </a:lnTo>
                    <a:close/>
                    <a:moveTo>
                      <a:pt x="178" y="62"/>
                    </a:moveTo>
                    <a:lnTo>
                      <a:pt x="200" y="62"/>
                    </a:lnTo>
                    <a:lnTo>
                      <a:pt x="211" y="85"/>
                    </a:lnTo>
                    <a:lnTo>
                      <a:pt x="226" y="62"/>
                    </a:lnTo>
                    <a:lnTo>
                      <a:pt x="245" y="62"/>
                    </a:lnTo>
                    <a:lnTo>
                      <a:pt x="223" y="93"/>
                    </a:lnTo>
                    <a:lnTo>
                      <a:pt x="245" y="127"/>
                    </a:lnTo>
                    <a:lnTo>
                      <a:pt x="223" y="127"/>
                    </a:lnTo>
                    <a:lnTo>
                      <a:pt x="209" y="102"/>
                    </a:lnTo>
                    <a:lnTo>
                      <a:pt x="195" y="127"/>
                    </a:lnTo>
                    <a:lnTo>
                      <a:pt x="175" y="127"/>
                    </a:lnTo>
                    <a:lnTo>
                      <a:pt x="197" y="90"/>
                    </a:lnTo>
                    <a:lnTo>
                      <a:pt x="178" y="62"/>
                    </a:lnTo>
                    <a:close/>
                    <a:moveTo>
                      <a:pt x="141" y="110"/>
                    </a:moveTo>
                    <a:lnTo>
                      <a:pt x="158" y="110"/>
                    </a:lnTo>
                    <a:lnTo>
                      <a:pt x="158" y="127"/>
                    </a:lnTo>
                    <a:lnTo>
                      <a:pt x="141" y="127"/>
                    </a:lnTo>
                    <a:lnTo>
                      <a:pt x="141" y="110"/>
                    </a:lnTo>
                    <a:close/>
                    <a:moveTo>
                      <a:pt x="76" y="62"/>
                    </a:moveTo>
                    <a:lnTo>
                      <a:pt x="87" y="85"/>
                    </a:lnTo>
                    <a:lnTo>
                      <a:pt x="101" y="62"/>
                    </a:lnTo>
                    <a:lnTo>
                      <a:pt x="121" y="62"/>
                    </a:lnTo>
                    <a:lnTo>
                      <a:pt x="99" y="93"/>
                    </a:lnTo>
                    <a:lnTo>
                      <a:pt x="121" y="127"/>
                    </a:lnTo>
                    <a:lnTo>
                      <a:pt x="99" y="127"/>
                    </a:lnTo>
                    <a:lnTo>
                      <a:pt x="84" y="102"/>
                    </a:lnTo>
                    <a:lnTo>
                      <a:pt x="70" y="127"/>
                    </a:lnTo>
                    <a:lnTo>
                      <a:pt x="51" y="127"/>
                    </a:lnTo>
                    <a:lnTo>
                      <a:pt x="73" y="90"/>
                    </a:lnTo>
                    <a:lnTo>
                      <a:pt x="53" y="59"/>
                    </a:lnTo>
                    <a:lnTo>
                      <a:pt x="76" y="59"/>
                    </a:lnTo>
                    <a:lnTo>
                      <a:pt x="76" y="62"/>
                    </a:lnTo>
                    <a:close/>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73" name="Freeform 163">
                <a:extLst>
                  <a:ext uri="{FF2B5EF4-FFF2-40B4-BE49-F238E27FC236}">
                    <a16:creationId xmlns:a16="http://schemas.microsoft.com/office/drawing/2014/main" id="{566558E0-D07F-4A54-99BE-1CDE7C83A93F}"/>
                  </a:ext>
                </a:extLst>
              </p:cNvPr>
              <p:cNvSpPr>
                <a:spLocks noChangeArrowheads="1"/>
              </p:cNvSpPr>
              <p:nvPr/>
            </p:nvSpPr>
            <p:spPr bwMode="auto">
              <a:xfrm>
                <a:off x="1836738" y="4522788"/>
                <a:ext cx="55562" cy="58737"/>
              </a:xfrm>
              <a:custGeom>
                <a:avLst/>
                <a:gdLst>
                  <a:gd name="T0" fmla="*/ 77 w 156"/>
                  <a:gd name="T1" fmla="*/ 161 h 162"/>
                  <a:gd name="T2" fmla="*/ 0 w 156"/>
                  <a:gd name="T3" fmla="*/ 161 h 162"/>
                  <a:gd name="T4" fmla="*/ 0 w 156"/>
                  <a:gd name="T5" fmla="*/ 0 h 162"/>
                  <a:gd name="T6" fmla="*/ 155 w 156"/>
                  <a:gd name="T7" fmla="*/ 0 h 162"/>
                  <a:gd name="T8" fmla="*/ 155 w 156"/>
                  <a:gd name="T9" fmla="*/ 161 h 162"/>
                  <a:gd name="T10" fmla="*/ 77 w 156"/>
                  <a:gd name="T11" fmla="*/ 161 h 162"/>
                </a:gdLst>
                <a:ahLst/>
                <a:cxnLst>
                  <a:cxn ang="0">
                    <a:pos x="T0" y="T1"/>
                  </a:cxn>
                  <a:cxn ang="0">
                    <a:pos x="T2" y="T3"/>
                  </a:cxn>
                  <a:cxn ang="0">
                    <a:pos x="T4" y="T5"/>
                  </a:cxn>
                  <a:cxn ang="0">
                    <a:pos x="T6" y="T7"/>
                  </a:cxn>
                  <a:cxn ang="0">
                    <a:pos x="T8" y="T9"/>
                  </a:cxn>
                  <a:cxn ang="0">
                    <a:pos x="T10" y="T11"/>
                  </a:cxn>
                </a:cxnLst>
                <a:rect l="0" t="0" r="r" b="b"/>
                <a:pathLst>
                  <a:path w="156" h="162">
                    <a:moveTo>
                      <a:pt x="77" y="161"/>
                    </a:moveTo>
                    <a:lnTo>
                      <a:pt x="0" y="161"/>
                    </a:lnTo>
                    <a:lnTo>
                      <a:pt x="0" y="0"/>
                    </a:lnTo>
                    <a:lnTo>
                      <a:pt x="155" y="0"/>
                    </a:lnTo>
                    <a:lnTo>
                      <a:pt x="155" y="161"/>
                    </a:lnTo>
                    <a:lnTo>
                      <a:pt x="77" y="161"/>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74" name="Freeform 164">
                <a:extLst>
                  <a:ext uri="{FF2B5EF4-FFF2-40B4-BE49-F238E27FC236}">
                    <a16:creationId xmlns:a16="http://schemas.microsoft.com/office/drawing/2014/main" id="{8300FB83-67DF-4AF4-BBA1-7821BFF2F090}"/>
                  </a:ext>
                </a:extLst>
              </p:cNvPr>
              <p:cNvSpPr>
                <a:spLocks noChangeArrowheads="1"/>
              </p:cNvSpPr>
              <p:nvPr/>
            </p:nvSpPr>
            <p:spPr bwMode="auto">
              <a:xfrm>
                <a:off x="1911350" y="4522788"/>
                <a:ext cx="150813" cy="58737"/>
              </a:xfrm>
              <a:custGeom>
                <a:avLst/>
                <a:gdLst>
                  <a:gd name="T0" fmla="*/ 420 w 421"/>
                  <a:gd name="T1" fmla="*/ 161 h 162"/>
                  <a:gd name="T2" fmla="*/ 420 w 421"/>
                  <a:gd name="T3" fmla="*/ 0 h 162"/>
                  <a:gd name="T4" fmla="*/ 0 w 421"/>
                  <a:gd name="T5" fmla="*/ 0 h 162"/>
                  <a:gd name="T6" fmla="*/ 0 w 421"/>
                  <a:gd name="T7" fmla="*/ 161 h 162"/>
                  <a:gd name="T8" fmla="*/ 420 w 421"/>
                  <a:gd name="T9" fmla="*/ 161 h 162"/>
                  <a:gd name="T10" fmla="*/ 299 w 421"/>
                  <a:gd name="T11" fmla="*/ 53 h 162"/>
                  <a:gd name="T12" fmla="*/ 322 w 421"/>
                  <a:gd name="T13" fmla="*/ 53 h 162"/>
                  <a:gd name="T14" fmla="*/ 333 w 421"/>
                  <a:gd name="T15" fmla="*/ 76 h 162"/>
                  <a:gd name="T16" fmla="*/ 347 w 421"/>
                  <a:gd name="T17" fmla="*/ 53 h 162"/>
                  <a:gd name="T18" fmla="*/ 367 w 421"/>
                  <a:gd name="T19" fmla="*/ 53 h 162"/>
                  <a:gd name="T20" fmla="*/ 344 w 421"/>
                  <a:gd name="T21" fmla="*/ 84 h 162"/>
                  <a:gd name="T22" fmla="*/ 367 w 421"/>
                  <a:gd name="T23" fmla="*/ 118 h 162"/>
                  <a:gd name="T24" fmla="*/ 344 w 421"/>
                  <a:gd name="T25" fmla="*/ 118 h 162"/>
                  <a:gd name="T26" fmla="*/ 330 w 421"/>
                  <a:gd name="T27" fmla="*/ 93 h 162"/>
                  <a:gd name="T28" fmla="*/ 316 w 421"/>
                  <a:gd name="T29" fmla="*/ 118 h 162"/>
                  <a:gd name="T30" fmla="*/ 296 w 421"/>
                  <a:gd name="T31" fmla="*/ 118 h 162"/>
                  <a:gd name="T32" fmla="*/ 319 w 421"/>
                  <a:gd name="T33" fmla="*/ 82 h 162"/>
                  <a:gd name="T34" fmla="*/ 299 w 421"/>
                  <a:gd name="T35" fmla="*/ 53 h 162"/>
                  <a:gd name="T36" fmla="*/ 262 w 421"/>
                  <a:gd name="T37" fmla="*/ 101 h 162"/>
                  <a:gd name="T38" fmla="*/ 279 w 421"/>
                  <a:gd name="T39" fmla="*/ 101 h 162"/>
                  <a:gd name="T40" fmla="*/ 279 w 421"/>
                  <a:gd name="T41" fmla="*/ 118 h 162"/>
                  <a:gd name="T42" fmla="*/ 262 w 421"/>
                  <a:gd name="T43" fmla="*/ 118 h 162"/>
                  <a:gd name="T44" fmla="*/ 262 w 421"/>
                  <a:gd name="T45" fmla="*/ 101 h 162"/>
                  <a:gd name="T46" fmla="*/ 178 w 421"/>
                  <a:gd name="T47" fmla="*/ 53 h 162"/>
                  <a:gd name="T48" fmla="*/ 200 w 421"/>
                  <a:gd name="T49" fmla="*/ 53 h 162"/>
                  <a:gd name="T50" fmla="*/ 211 w 421"/>
                  <a:gd name="T51" fmla="*/ 76 h 162"/>
                  <a:gd name="T52" fmla="*/ 226 w 421"/>
                  <a:gd name="T53" fmla="*/ 53 h 162"/>
                  <a:gd name="T54" fmla="*/ 245 w 421"/>
                  <a:gd name="T55" fmla="*/ 53 h 162"/>
                  <a:gd name="T56" fmla="*/ 223 w 421"/>
                  <a:gd name="T57" fmla="*/ 84 h 162"/>
                  <a:gd name="T58" fmla="*/ 245 w 421"/>
                  <a:gd name="T59" fmla="*/ 118 h 162"/>
                  <a:gd name="T60" fmla="*/ 223 w 421"/>
                  <a:gd name="T61" fmla="*/ 118 h 162"/>
                  <a:gd name="T62" fmla="*/ 209 w 421"/>
                  <a:gd name="T63" fmla="*/ 93 h 162"/>
                  <a:gd name="T64" fmla="*/ 195 w 421"/>
                  <a:gd name="T65" fmla="*/ 118 h 162"/>
                  <a:gd name="T66" fmla="*/ 175 w 421"/>
                  <a:gd name="T67" fmla="*/ 118 h 162"/>
                  <a:gd name="T68" fmla="*/ 197 w 421"/>
                  <a:gd name="T69" fmla="*/ 82 h 162"/>
                  <a:gd name="T70" fmla="*/ 178 w 421"/>
                  <a:gd name="T71" fmla="*/ 53 h 162"/>
                  <a:gd name="T72" fmla="*/ 141 w 421"/>
                  <a:gd name="T73" fmla="*/ 101 h 162"/>
                  <a:gd name="T74" fmla="*/ 158 w 421"/>
                  <a:gd name="T75" fmla="*/ 101 h 162"/>
                  <a:gd name="T76" fmla="*/ 158 w 421"/>
                  <a:gd name="T77" fmla="*/ 118 h 162"/>
                  <a:gd name="T78" fmla="*/ 141 w 421"/>
                  <a:gd name="T79" fmla="*/ 118 h 162"/>
                  <a:gd name="T80" fmla="*/ 141 w 421"/>
                  <a:gd name="T81" fmla="*/ 101 h 162"/>
                  <a:gd name="T82" fmla="*/ 76 w 421"/>
                  <a:gd name="T83" fmla="*/ 53 h 162"/>
                  <a:gd name="T84" fmla="*/ 87 w 421"/>
                  <a:gd name="T85" fmla="*/ 76 h 162"/>
                  <a:gd name="T86" fmla="*/ 101 w 421"/>
                  <a:gd name="T87" fmla="*/ 53 h 162"/>
                  <a:gd name="T88" fmla="*/ 121 w 421"/>
                  <a:gd name="T89" fmla="*/ 53 h 162"/>
                  <a:gd name="T90" fmla="*/ 99 w 421"/>
                  <a:gd name="T91" fmla="*/ 84 h 162"/>
                  <a:gd name="T92" fmla="*/ 121 w 421"/>
                  <a:gd name="T93" fmla="*/ 118 h 162"/>
                  <a:gd name="T94" fmla="*/ 99 w 421"/>
                  <a:gd name="T95" fmla="*/ 118 h 162"/>
                  <a:gd name="T96" fmla="*/ 84 w 421"/>
                  <a:gd name="T97" fmla="*/ 93 h 162"/>
                  <a:gd name="T98" fmla="*/ 70 w 421"/>
                  <a:gd name="T99" fmla="*/ 118 h 162"/>
                  <a:gd name="T100" fmla="*/ 51 w 421"/>
                  <a:gd name="T101" fmla="*/ 118 h 162"/>
                  <a:gd name="T102" fmla="*/ 73 w 421"/>
                  <a:gd name="T103" fmla="*/ 82 h 162"/>
                  <a:gd name="T104" fmla="*/ 53 w 421"/>
                  <a:gd name="T105" fmla="*/ 50 h 162"/>
                  <a:gd name="T106" fmla="*/ 76 w 421"/>
                  <a:gd name="T107" fmla="*/ 50 h 162"/>
                  <a:gd name="T108" fmla="*/ 76 w 421"/>
                  <a:gd name="T109" fmla="*/ 53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21" h="162">
                    <a:moveTo>
                      <a:pt x="420" y="161"/>
                    </a:moveTo>
                    <a:lnTo>
                      <a:pt x="420" y="0"/>
                    </a:lnTo>
                    <a:lnTo>
                      <a:pt x="0" y="0"/>
                    </a:lnTo>
                    <a:lnTo>
                      <a:pt x="0" y="161"/>
                    </a:lnTo>
                    <a:lnTo>
                      <a:pt x="420" y="161"/>
                    </a:lnTo>
                    <a:close/>
                    <a:moveTo>
                      <a:pt x="299" y="53"/>
                    </a:moveTo>
                    <a:lnTo>
                      <a:pt x="322" y="53"/>
                    </a:lnTo>
                    <a:lnTo>
                      <a:pt x="333" y="76"/>
                    </a:lnTo>
                    <a:lnTo>
                      <a:pt x="347" y="53"/>
                    </a:lnTo>
                    <a:lnTo>
                      <a:pt x="367" y="53"/>
                    </a:lnTo>
                    <a:lnTo>
                      <a:pt x="344" y="84"/>
                    </a:lnTo>
                    <a:lnTo>
                      <a:pt x="367" y="118"/>
                    </a:lnTo>
                    <a:lnTo>
                      <a:pt x="344" y="118"/>
                    </a:lnTo>
                    <a:lnTo>
                      <a:pt x="330" y="93"/>
                    </a:lnTo>
                    <a:lnTo>
                      <a:pt x="316" y="118"/>
                    </a:lnTo>
                    <a:lnTo>
                      <a:pt x="296" y="118"/>
                    </a:lnTo>
                    <a:lnTo>
                      <a:pt x="319" y="82"/>
                    </a:lnTo>
                    <a:lnTo>
                      <a:pt x="299" y="53"/>
                    </a:lnTo>
                    <a:close/>
                    <a:moveTo>
                      <a:pt x="262" y="101"/>
                    </a:moveTo>
                    <a:lnTo>
                      <a:pt x="279" y="101"/>
                    </a:lnTo>
                    <a:lnTo>
                      <a:pt x="279" y="118"/>
                    </a:lnTo>
                    <a:lnTo>
                      <a:pt x="262" y="118"/>
                    </a:lnTo>
                    <a:lnTo>
                      <a:pt x="262" y="101"/>
                    </a:lnTo>
                    <a:close/>
                    <a:moveTo>
                      <a:pt x="178" y="53"/>
                    </a:moveTo>
                    <a:lnTo>
                      <a:pt x="200" y="53"/>
                    </a:lnTo>
                    <a:lnTo>
                      <a:pt x="211" y="76"/>
                    </a:lnTo>
                    <a:lnTo>
                      <a:pt x="226" y="53"/>
                    </a:lnTo>
                    <a:lnTo>
                      <a:pt x="245" y="53"/>
                    </a:lnTo>
                    <a:lnTo>
                      <a:pt x="223" y="84"/>
                    </a:lnTo>
                    <a:lnTo>
                      <a:pt x="245" y="118"/>
                    </a:lnTo>
                    <a:lnTo>
                      <a:pt x="223" y="118"/>
                    </a:lnTo>
                    <a:lnTo>
                      <a:pt x="209" y="93"/>
                    </a:lnTo>
                    <a:lnTo>
                      <a:pt x="195" y="118"/>
                    </a:lnTo>
                    <a:lnTo>
                      <a:pt x="175" y="118"/>
                    </a:lnTo>
                    <a:lnTo>
                      <a:pt x="197" y="82"/>
                    </a:lnTo>
                    <a:lnTo>
                      <a:pt x="178" y="53"/>
                    </a:lnTo>
                    <a:close/>
                    <a:moveTo>
                      <a:pt x="141" y="101"/>
                    </a:moveTo>
                    <a:lnTo>
                      <a:pt x="158" y="101"/>
                    </a:lnTo>
                    <a:lnTo>
                      <a:pt x="158" y="118"/>
                    </a:lnTo>
                    <a:lnTo>
                      <a:pt x="141" y="118"/>
                    </a:lnTo>
                    <a:lnTo>
                      <a:pt x="141" y="101"/>
                    </a:lnTo>
                    <a:close/>
                    <a:moveTo>
                      <a:pt x="76" y="53"/>
                    </a:moveTo>
                    <a:lnTo>
                      <a:pt x="87" y="76"/>
                    </a:lnTo>
                    <a:lnTo>
                      <a:pt x="101" y="53"/>
                    </a:lnTo>
                    <a:lnTo>
                      <a:pt x="121" y="53"/>
                    </a:lnTo>
                    <a:lnTo>
                      <a:pt x="99" y="84"/>
                    </a:lnTo>
                    <a:lnTo>
                      <a:pt x="121" y="118"/>
                    </a:lnTo>
                    <a:lnTo>
                      <a:pt x="99" y="118"/>
                    </a:lnTo>
                    <a:lnTo>
                      <a:pt x="84" y="93"/>
                    </a:lnTo>
                    <a:lnTo>
                      <a:pt x="70" y="118"/>
                    </a:lnTo>
                    <a:lnTo>
                      <a:pt x="51" y="118"/>
                    </a:lnTo>
                    <a:lnTo>
                      <a:pt x="73" y="82"/>
                    </a:lnTo>
                    <a:lnTo>
                      <a:pt x="53" y="50"/>
                    </a:lnTo>
                    <a:lnTo>
                      <a:pt x="76" y="50"/>
                    </a:lnTo>
                    <a:lnTo>
                      <a:pt x="76" y="53"/>
                    </a:lnTo>
                    <a:close/>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75" name="Freeform 165">
                <a:extLst>
                  <a:ext uri="{FF2B5EF4-FFF2-40B4-BE49-F238E27FC236}">
                    <a16:creationId xmlns:a16="http://schemas.microsoft.com/office/drawing/2014/main" id="{4C0E013F-AB99-4FB4-92DA-BA10B93D0755}"/>
                  </a:ext>
                </a:extLst>
              </p:cNvPr>
              <p:cNvSpPr>
                <a:spLocks noChangeArrowheads="1"/>
              </p:cNvSpPr>
              <p:nvPr/>
            </p:nvSpPr>
            <p:spPr bwMode="auto">
              <a:xfrm>
                <a:off x="1911350" y="4603750"/>
                <a:ext cx="150813" cy="58738"/>
              </a:xfrm>
              <a:custGeom>
                <a:avLst/>
                <a:gdLst>
                  <a:gd name="T0" fmla="*/ 420 w 421"/>
                  <a:gd name="T1" fmla="*/ 161 h 162"/>
                  <a:gd name="T2" fmla="*/ 420 w 421"/>
                  <a:gd name="T3" fmla="*/ 0 h 162"/>
                  <a:gd name="T4" fmla="*/ 0 w 421"/>
                  <a:gd name="T5" fmla="*/ 0 h 162"/>
                  <a:gd name="T6" fmla="*/ 0 w 421"/>
                  <a:gd name="T7" fmla="*/ 161 h 162"/>
                  <a:gd name="T8" fmla="*/ 420 w 421"/>
                  <a:gd name="T9" fmla="*/ 161 h 162"/>
                  <a:gd name="T10" fmla="*/ 299 w 421"/>
                  <a:gd name="T11" fmla="*/ 45 h 162"/>
                  <a:gd name="T12" fmla="*/ 322 w 421"/>
                  <a:gd name="T13" fmla="*/ 45 h 162"/>
                  <a:gd name="T14" fmla="*/ 333 w 421"/>
                  <a:gd name="T15" fmla="*/ 68 h 162"/>
                  <a:gd name="T16" fmla="*/ 347 w 421"/>
                  <a:gd name="T17" fmla="*/ 45 h 162"/>
                  <a:gd name="T18" fmla="*/ 367 w 421"/>
                  <a:gd name="T19" fmla="*/ 45 h 162"/>
                  <a:gd name="T20" fmla="*/ 344 w 421"/>
                  <a:gd name="T21" fmla="*/ 76 h 162"/>
                  <a:gd name="T22" fmla="*/ 367 w 421"/>
                  <a:gd name="T23" fmla="*/ 110 h 162"/>
                  <a:gd name="T24" fmla="*/ 344 w 421"/>
                  <a:gd name="T25" fmla="*/ 110 h 162"/>
                  <a:gd name="T26" fmla="*/ 330 w 421"/>
                  <a:gd name="T27" fmla="*/ 85 h 162"/>
                  <a:gd name="T28" fmla="*/ 316 w 421"/>
                  <a:gd name="T29" fmla="*/ 110 h 162"/>
                  <a:gd name="T30" fmla="*/ 296 w 421"/>
                  <a:gd name="T31" fmla="*/ 110 h 162"/>
                  <a:gd name="T32" fmla="*/ 319 w 421"/>
                  <a:gd name="T33" fmla="*/ 74 h 162"/>
                  <a:gd name="T34" fmla="*/ 299 w 421"/>
                  <a:gd name="T35" fmla="*/ 45 h 162"/>
                  <a:gd name="T36" fmla="*/ 262 w 421"/>
                  <a:gd name="T37" fmla="*/ 93 h 162"/>
                  <a:gd name="T38" fmla="*/ 279 w 421"/>
                  <a:gd name="T39" fmla="*/ 93 h 162"/>
                  <a:gd name="T40" fmla="*/ 279 w 421"/>
                  <a:gd name="T41" fmla="*/ 110 h 162"/>
                  <a:gd name="T42" fmla="*/ 262 w 421"/>
                  <a:gd name="T43" fmla="*/ 110 h 162"/>
                  <a:gd name="T44" fmla="*/ 262 w 421"/>
                  <a:gd name="T45" fmla="*/ 93 h 162"/>
                  <a:gd name="T46" fmla="*/ 178 w 421"/>
                  <a:gd name="T47" fmla="*/ 45 h 162"/>
                  <a:gd name="T48" fmla="*/ 200 w 421"/>
                  <a:gd name="T49" fmla="*/ 45 h 162"/>
                  <a:gd name="T50" fmla="*/ 211 w 421"/>
                  <a:gd name="T51" fmla="*/ 68 h 162"/>
                  <a:gd name="T52" fmla="*/ 226 w 421"/>
                  <a:gd name="T53" fmla="*/ 45 h 162"/>
                  <a:gd name="T54" fmla="*/ 245 w 421"/>
                  <a:gd name="T55" fmla="*/ 45 h 162"/>
                  <a:gd name="T56" fmla="*/ 223 w 421"/>
                  <a:gd name="T57" fmla="*/ 76 h 162"/>
                  <a:gd name="T58" fmla="*/ 245 w 421"/>
                  <a:gd name="T59" fmla="*/ 110 h 162"/>
                  <a:gd name="T60" fmla="*/ 223 w 421"/>
                  <a:gd name="T61" fmla="*/ 110 h 162"/>
                  <a:gd name="T62" fmla="*/ 209 w 421"/>
                  <a:gd name="T63" fmla="*/ 85 h 162"/>
                  <a:gd name="T64" fmla="*/ 195 w 421"/>
                  <a:gd name="T65" fmla="*/ 110 h 162"/>
                  <a:gd name="T66" fmla="*/ 175 w 421"/>
                  <a:gd name="T67" fmla="*/ 110 h 162"/>
                  <a:gd name="T68" fmla="*/ 197 w 421"/>
                  <a:gd name="T69" fmla="*/ 74 h 162"/>
                  <a:gd name="T70" fmla="*/ 178 w 421"/>
                  <a:gd name="T71" fmla="*/ 45 h 162"/>
                  <a:gd name="T72" fmla="*/ 141 w 421"/>
                  <a:gd name="T73" fmla="*/ 93 h 162"/>
                  <a:gd name="T74" fmla="*/ 158 w 421"/>
                  <a:gd name="T75" fmla="*/ 93 h 162"/>
                  <a:gd name="T76" fmla="*/ 158 w 421"/>
                  <a:gd name="T77" fmla="*/ 110 h 162"/>
                  <a:gd name="T78" fmla="*/ 141 w 421"/>
                  <a:gd name="T79" fmla="*/ 110 h 162"/>
                  <a:gd name="T80" fmla="*/ 141 w 421"/>
                  <a:gd name="T81" fmla="*/ 93 h 162"/>
                  <a:gd name="T82" fmla="*/ 76 w 421"/>
                  <a:gd name="T83" fmla="*/ 45 h 162"/>
                  <a:gd name="T84" fmla="*/ 87 w 421"/>
                  <a:gd name="T85" fmla="*/ 68 h 162"/>
                  <a:gd name="T86" fmla="*/ 101 w 421"/>
                  <a:gd name="T87" fmla="*/ 45 h 162"/>
                  <a:gd name="T88" fmla="*/ 121 w 421"/>
                  <a:gd name="T89" fmla="*/ 45 h 162"/>
                  <a:gd name="T90" fmla="*/ 99 w 421"/>
                  <a:gd name="T91" fmla="*/ 76 h 162"/>
                  <a:gd name="T92" fmla="*/ 121 w 421"/>
                  <a:gd name="T93" fmla="*/ 110 h 162"/>
                  <a:gd name="T94" fmla="*/ 99 w 421"/>
                  <a:gd name="T95" fmla="*/ 110 h 162"/>
                  <a:gd name="T96" fmla="*/ 87 w 421"/>
                  <a:gd name="T97" fmla="*/ 85 h 162"/>
                  <a:gd name="T98" fmla="*/ 73 w 421"/>
                  <a:gd name="T99" fmla="*/ 110 h 162"/>
                  <a:gd name="T100" fmla="*/ 53 w 421"/>
                  <a:gd name="T101" fmla="*/ 110 h 162"/>
                  <a:gd name="T102" fmla="*/ 76 w 421"/>
                  <a:gd name="T103" fmla="*/ 74 h 162"/>
                  <a:gd name="T104" fmla="*/ 56 w 421"/>
                  <a:gd name="T105" fmla="*/ 43 h 162"/>
                  <a:gd name="T106" fmla="*/ 76 w 421"/>
                  <a:gd name="T107" fmla="*/ 43 h 162"/>
                  <a:gd name="T108" fmla="*/ 76 w 421"/>
                  <a:gd name="T109" fmla="*/ 45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21" h="162">
                    <a:moveTo>
                      <a:pt x="420" y="161"/>
                    </a:moveTo>
                    <a:lnTo>
                      <a:pt x="420" y="0"/>
                    </a:lnTo>
                    <a:lnTo>
                      <a:pt x="0" y="0"/>
                    </a:lnTo>
                    <a:lnTo>
                      <a:pt x="0" y="161"/>
                    </a:lnTo>
                    <a:lnTo>
                      <a:pt x="420" y="161"/>
                    </a:lnTo>
                    <a:close/>
                    <a:moveTo>
                      <a:pt x="299" y="45"/>
                    </a:moveTo>
                    <a:lnTo>
                      <a:pt x="322" y="45"/>
                    </a:lnTo>
                    <a:lnTo>
                      <a:pt x="333" y="68"/>
                    </a:lnTo>
                    <a:lnTo>
                      <a:pt x="347" y="45"/>
                    </a:lnTo>
                    <a:lnTo>
                      <a:pt x="367" y="45"/>
                    </a:lnTo>
                    <a:lnTo>
                      <a:pt x="344" y="76"/>
                    </a:lnTo>
                    <a:lnTo>
                      <a:pt x="367" y="110"/>
                    </a:lnTo>
                    <a:lnTo>
                      <a:pt x="344" y="110"/>
                    </a:lnTo>
                    <a:lnTo>
                      <a:pt x="330" y="85"/>
                    </a:lnTo>
                    <a:lnTo>
                      <a:pt x="316" y="110"/>
                    </a:lnTo>
                    <a:lnTo>
                      <a:pt x="296" y="110"/>
                    </a:lnTo>
                    <a:lnTo>
                      <a:pt x="319" y="74"/>
                    </a:lnTo>
                    <a:lnTo>
                      <a:pt x="299" y="45"/>
                    </a:lnTo>
                    <a:close/>
                    <a:moveTo>
                      <a:pt x="262" y="93"/>
                    </a:moveTo>
                    <a:lnTo>
                      <a:pt x="279" y="93"/>
                    </a:lnTo>
                    <a:lnTo>
                      <a:pt x="279" y="110"/>
                    </a:lnTo>
                    <a:lnTo>
                      <a:pt x="262" y="110"/>
                    </a:lnTo>
                    <a:lnTo>
                      <a:pt x="262" y="93"/>
                    </a:lnTo>
                    <a:close/>
                    <a:moveTo>
                      <a:pt x="178" y="45"/>
                    </a:moveTo>
                    <a:lnTo>
                      <a:pt x="200" y="45"/>
                    </a:lnTo>
                    <a:lnTo>
                      <a:pt x="211" y="68"/>
                    </a:lnTo>
                    <a:lnTo>
                      <a:pt x="226" y="45"/>
                    </a:lnTo>
                    <a:lnTo>
                      <a:pt x="245" y="45"/>
                    </a:lnTo>
                    <a:lnTo>
                      <a:pt x="223" y="76"/>
                    </a:lnTo>
                    <a:lnTo>
                      <a:pt x="245" y="110"/>
                    </a:lnTo>
                    <a:lnTo>
                      <a:pt x="223" y="110"/>
                    </a:lnTo>
                    <a:lnTo>
                      <a:pt x="209" y="85"/>
                    </a:lnTo>
                    <a:lnTo>
                      <a:pt x="195" y="110"/>
                    </a:lnTo>
                    <a:lnTo>
                      <a:pt x="175" y="110"/>
                    </a:lnTo>
                    <a:lnTo>
                      <a:pt x="197" y="74"/>
                    </a:lnTo>
                    <a:lnTo>
                      <a:pt x="178" y="45"/>
                    </a:lnTo>
                    <a:close/>
                    <a:moveTo>
                      <a:pt x="141" y="93"/>
                    </a:moveTo>
                    <a:lnTo>
                      <a:pt x="158" y="93"/>
                    </a:lnTo>
                    <a:lnTo>
                      <a:pt x="158" y="110"/>
                    </a:lnTo>
                    <a:lnTo>
                      <a:pt x="141" y="110"/>
                    </a:lnTo>
                    <a:lnTo>
                      <a:pt x="141" y="93"/>
                    </a:lnTo>
                    <a:close/>
                    <a:moveTo>
                      <a:pt x="76" y="45"/>
                    </a:moveTo>
                    <a:lnTo>
                      <a:pt x="87" y="68"/>
                    </a:lnTo>
                    <a:lnTo>
                      <a:pt x="101" y="45"/>
                    </a:lnTo>
                    <a:lnTo>
                      <a:pt x="121" y="45"/>
                    </a:lnTo>
                    <a:lnTo>
                      <a:pt x="99" y="76"/>
                    </a:lnTo>
                    <a:lnTo>
                      <a:pt x="121" y="110"/>
                    </a:lnTo>
                    <a:lnTo>
                      <a:pt x="99" y="110"/>
                    </a:lnTo>
                    <a:lnTo>
                      <a:pt x="87" y="85"/>
                    </a:lnTo>
                    <a:lnTo>
                      <a:pt x="73" y="110"/>
                    </a:lnTo>
                    <a:lnTo>
                      <a:pt x="53" y="110"/>
                    </a:lnTo>
                    <a:lnTo>
                      <a:pt x="76" y="74"/>
                    </a:lnTo>
                    <a:lnTo>
                      <a:pt x="56" y="43"/>
                    </a:lnTo>
                    <a:lnTo>
                      <a:pt x="76" y="43"/>
                    </a:lnTo>
                    <a:lnTo>
                      <a:pt x="76" y="45"/>
                    </a:lnTo>
                    <a:close/>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76" name="Freeform 166">
                <a:extLst>
                  <a:ext uri="{FF2B5EF4-FFF2-40B4-BE49-F238E27FC236}">
                    <a16:creationId xmlns:a16="http://schemas.microsoft.com/office/drawing/2014/main" id="{D4CC9A91-B571-4409-905F-A1952B615D31}"/>
                  </a:ext>
                </a:extLst>
              </p:cNvPr>
              <p:cNvSpPr>
                <a:spLocks noChangeArrowheads="1"/>
              </p:cNvSpPr>
              <p:nvPr/>
            </p:nvSpPr>
            <p:spPr bwMode="auto">
              <a:xfrm>
                <a:off x="1836738" y="4603750"/>
                <a:ext cx="55562" cy="58738"/>
              </a:xfrm>
              <a:custGeom>
                <a:avLst/>
                <a:gdLst>
                  <a:gd name="T0" fmla="*/ 77 w 156"/>
                  <a:gd name="T1" fmla="*/ 161 h 162"/>
                  <a:gd name="T2" fmla="*/ 0 w 156"/>
                  <a:gd name="T3" fmla="*/ 161 h 162"/>
                  <a:gd name="T4" fmla="*/ 0 w 156"/>
                  <a:gd name="T5" fmla="*/ 0 h 162"/>
                  <a:gd name="T6" fmla="*/ 155 w 156"/>
                  <a:gd name="T7" fmla="*/ 0 h 162"/>
                  <a:gd name="T8" fmla="*/ 155 w 156"/>
                  <a:gd name="T9" fmla="*/ 161 h 162"/>
                  <a:gd name="T10" fmla="*/ 77 w 156"/>
                  <a:gd name="T11" fmla="*/ 161 h 162"/>
                </a:gdLst>
                <a:ahLst/>
                <a:cxnLst>
                  <a:cxn ang="0">
                    <a:pos x="T0" y="T1"/>
                  </a:cxn>
                  <a:cxn ang="0">
                    <a:pos x="T2" y="T3"/>
                  </a:cxn>
                  <a:cxn ang="0">
                    <a:pos x="T4" y="T5"/>
                  </a:cxn>
                  <a:cxn ang="0">
                    <a:pos x="T6" y="T7"/>
                  </a:cxn>
                  <a:cxn ang="0">
                    <a:pos x="T8" y="T9"/>
                  </a:cxn>
                  <a:cxn ang="0">
                    <a:pos x="T10" y="T11"/>
                  </a:cxn>
                </a:cxnLst>
                <a:rect l="0" t="0" r="r" b="b"/>
                <a:pathLst>
                  <a:path w="156" h="162">
                    <a:moveTo>
                      <a:pt x="77" y="161"/>
                    </a:moveTo>
                    <a:lnTo>
                      <a:pt x="0" y="161"/>
                    </a:lnTo>
                    <a:lnTo>
                      <a:pt x="0" y="0"/>
                    </a:lnTo>
                    <a:lnTo>
                      <a:pt x="155" y="0"/>
                    </a:lnTo>
                    <a:lnTo>
                      <a:pt x="155" y="161"/>
                    </a:lnTo>
                    <a:lnTo>
                      <a:pt x="77" y="161"/>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164" name="Rectangle 163">
              <a:extLst>
                <a:ext uri="{FF2B5EF4-FFF2-40B4-BE49-F238E27FC236}">
                  <a16:creationId xmlns:a16="http://schemas.microsoft.com/office/drawing/2014/main" id="{B15F9147-E4B8-4DBB-97DF-928D32E21B9E}"/>
                </a:ext>
              </a:extLst>
            </p:cNvPr>
            <p:cNvSpPr/>
            <p:nvPr/>
          </p:nvSpPr>
          <p:spPr>
            <a:xfrm>
              <a:off x="2540097" y="2103309"/>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p>
          </p:txBody>
        </p:sp>
      </p:grpSp>
      <p:grpSp>
        <p:nvGrpSpPr>
          <p:cNvPr id="177" name="Group 176">
            <a:extLst>
              <a:ext uri="{FF2B5EF4-FFF2-40B4-BE49-F238E27FC236}">
                <a16:creationId xmlns:a16="http://schemas.microsoft.com/office/drawing/2014/main" id="{85BAE89A-6A9E-4972-9E33-7711A645DBED}"/>
              </a:ext>
            </a:extLst>
          </p:cNvPr>
          <p:cNvGrpSpPr/>
          <p:nvPr/>
        </p:nvGrpSpPr>
        <p:grpSpPr>
          <a:xfrm>
            <a:off x="4528800" y="4650314"/>
            <a:ext cx="475202" cy="441936"/>
            <a:chOff x="4198441" y="2095219"/>
            <a:chExt cx="639069" cy="695710"/>
          </a:xfrm>
        </p:grpSpPr>
        <p:grpSp>
          <p:nvGrpSpPr>
            <p:cNvPr id="178" name="Group 177">
              <a:extLst>
                <a:ext uri="{FF2B5EF4-FFF2-40B4-BE49-F238E27FC236}">
                  <a16:creationId xmlns:a16="http://schemas.microsoft.com/office/drawing/2014/main" id="{4005873A-3E4C-4D3E-ACF3-D2C82C77D1FA}"/>
                </a:ext>
              </a:extLst>
            </p:cNvPr>
            <p:cNvGrpSpPr/>
            <p:nvPr/>
          </p:nvGrpSpPr>
          <p:grpSpPr>
            <a:xfrm>
              <a:off x="4324477" y="2186450"/>
              <a:ext cx="386997" cy="513249"/>
              <a:chOff x="3302000" y="4402138"/>
              <a:chExt cx="223838" cy="296862"/>
            </a:xfrm>
            <a:solidFill>
              <a:srgbClr val="F80000"/>
            </a:solidFill>
          </p:grpSpPr>
          <p:sp>
            <p:nvSpPr>
              <p:cNvPr id="180" name="Freeform 53">
                <a:extLst>
                  <a:ext uri="{FF2B5EF4-FFF2-40B4-BE49-F238E27FC236}">
                    <a16:creationId xmlns:a16="http://schemas.microsoft.com/office/drawing/2014/main" id="{BCA88336-2401-47A7-BFDA-63F1A9887DB1}"/>
                  </a:ext>
                </a:extLst>
              </p:cNvPr>
              <p:cNvSpPr>
                <a:spLocks noChangeArrowheads="1"/>
              </p:cNvSpPr>
              <p:nvPr/>
            </p:nvSpPr>
            <p:spPr bwMode="auto">
              <a:xfrm>
                <a:off x="3302000" y="4402138"/>
                <a:ext cx="223838" cy="296862"/>
              </a:xfrm>
              <a:custGeom>
                <a:avLst/>
                <a:gdLst>
                  <a:gd name="T0" fmla="*/ 310 w 622"/>
                  <a:gd name="T1" fmla="*/ 0 h 825"/>
                  <a:gd name="T2" fmla="*/ 0 w 622"/>
                  <a:gd name="T3" fmla="*/ 132 h 825"/>
                  <a:gd name="T4" fmla="*/ 0 w 622"/>
                  <a:gd name="T5" fmla="*/ 426 h 825"/>
                  <a:gd name="T6" fmla="*/ 0 w 622"/>
                  <a:gd name="T7" fmla="*/ 426 h 825"/>
                  <a:gd name="T8" fmla="*/ 310 w 622"/>
                  <a:gd name="T9" fmla="*/ 824 h 825"/>
                  <a:gd name="T10" fmla="*/ 621 w 622"/>
                  <a:gd name="T11" fmla="*/ 426 h 825"/>
                  <a:gd name="T12" fmla="*/ 621 w 622"/>
                  <a:gd name="T13" fmla="*/ 426 h 825"/>
                  <a:gd name="T14" fmla="*/ 621 w 622"/>
                  <a:gd name="T15" fmla="*/ 132 h 825"/>
                  <a:gd name="T16" fmla="*/ 310 w 622"/>
                  <a:gd name="T17" fmla="*/ 0 h 825"/>
                  <a:gd name="T18" fmla="*/ 364 w 622"/>
                  <a:gd name="T19" fmla="*/ 539 h 825"/>
                  <a:gd name="T20" fmla="*/ 141 w 622"/>
                  <a:gd name="T21" fmla="*/ 539 h 825"/>
                  <a:gd name="T22" fmla="*/ 141 w 622"/>
                  <a:gd name="T23" fmla="*/ 508 h 825"/>
                  <a:gd name="T24" fmla="*/ 364 w 622"/>
                  <a:gd name="T25" fmla="*/ 508 h 825"/>
                  <a:gd name="T26" fmla="*/ 364 w 622"/>
                  <a:gd name="T27" fmla="*/ 539 h 825"/>
                  <a:gd name="T28" fmla="*/ 364 w 622"/>
                  <a:gd name="T29" fmla="*/ 417 h 825"/>
                  <a:gd name="T30" fmla="*/ 141 w 622"/>
                  <a:gd name="T31" fmla="*/ 417 h 825"/>
                  <a:gd name="T32" fmla="*/ 141 w 622"/>
                  <a:gd name="T33" fmla="*/ 386 h 825"/>
                  <a:gd name="T34" fmla="*/ 364 w 622"/>
                  <a:gd name="T35" fmla="*/ 386 h 825"/>
                  <a:gd name="T36" fmla="*/ 364 w 622"/>
                  <a:gd name="T37" fmla="*/ 417 h 825"/>
                  <a:gd name="T38" fmla="*/ 364 w 622"/>
                  <a:gd name="T39" fmla="*/ 290 h 825"/>
                  <a:gd name="T40" fmla="*/ 141 w 622"/>
                  <a:gd name="T41" fmla="*/ 290 h 825"/>
                  <a:gd name="T42" fmla="*/ 141 w 622"/>
                  <a:gd name="T43" fmla="*/ 259 h 825"/>
                  <a:gd name="T44" fmla="*/ 364 w 622"/>
                  <a:gd name="T45" fmla="*/ 259 h 825"/>
                  <a:gd name="T46" fmla="*/ 364 w 622"/>
                  <a:gd name="T47" fmla="*/ 290 h 825"/>
                  <a:gd name="T48" fmla="*/ 497 w 622"/>
                  <a:gd name="T49" fmla="*/ 496 h 825"/>
                  <a:gd name="T50" fmla="*/ 443 w 622"/>
                  <a:gd name="T51" fmla="*/ 550 h 825"/>
                  <a:gd name="T52" fmla="*/ 409 w 622"/>
                  <a:gd name="T53" fmla="*/ 516 h 825"/>
                  <a:gd name="T54" fmla="*/ 409 w 622"/>
                  <a:gd name="T55" fmla="*/ 502 h 825"/>
                  <a:gd name="T56" fmla="*/ 423 w 622"/>
                  <a:gd name="T57" fmla="*/ 502 h 825"/>
                  <a:gd name="T58" fmla="*/ 443 w 622"/>
                  <a:gd name="T59" fmla="*/ 522 h 825"/>
                  <a:gd name="T60" fmla="*/ 483 w 622"/>
                  <a:gd name="T61" fmla="*/ 482 h 825"/>
                  <a:gd name="T62" fmla="*/ 497 w 622"/>
                  <a:gd name="T63" fmla="*/ 482 h 825"/>
                  <a:gd name="T64" fmla="*/ 497 w 622"/>
                  <a:gd name="T65" fmla="*/ 496 h 825"/>
                  <a:gd name="T66" fmla="*/ 421 w 622"/>
                  <a:gd name="T67" fmla="*/ 375 h 825"/>
                  <a:gd name="T68" fmla="*/ 421 w 622"/>
                  <a:gd name="T69" fmla="*/ 361 h 825"/>
                  <a:gd name="T70" fmla="*/ 435 w 622"/>
                  <a:gd name="T71" fmla="*/ 361 h 825"/>
                  <a:gd name="T72" fmla="*/ 454 w 622"/>
                  <a:gd name="T73" fmla="*/ 381 h 825"/>
                  <a:gd name="T74" fmla="*/ 474 w 622"/>
                  <a:gd name="T75" fmla="*/ 361 h 825"/>
                  <a:gd name="T76" fmla="*/ 488 w 622"/>
                  <a:gd name="T77" fmla="*/ 361 h 825"/>
                  <a:gd name="T78" fmla="*/ 488 w 622"/>
                  <a:gd name="T79" fmla="*/ 375 h 825"/>
                  <a:gd name="T80" fmla="*/ 468 w 622"/>
                  <a:gd name="T81" fmla="*/ 395 h 825"/>
                  <a:gd name="T82" fmla="*/ 488 w 622"/>
                  <a:gd name="T83" fmla="*/ 415 h 825"/>
                  <a:gd name="T84" fmla="*/ 488 w 622"/>
                  <a:gd name="T85" fmla="*/ 429 h 825"/>
                  <a:gd name="T86" fmla="*/ 480 w 622"/>
                  <a:gd name="T87" fmla="*/ 431 h 825"/>
                  <a:gd name="T88" fmla="*/ 471 w 622"/>
                  <a:gd name="T89" fmla="*/ 429 h 825"/>
                  <a:gd name="T90" fmla="*/ 452 w 622"/>
                  <a:gd name="T91" fmla="*/ 409 h 825"/>
                  <a:gd name="T92" fmla="*/ 432 w 622"/>
                  <a:gd name="T93" fmla="*/ 429 h 825"/>
                  <a:gd name="T94" fmla="*/ 423 w 622"/>
                  <a:gd name="T95" fmla="*/ 431 h 825"/>
                  <a:gd name="T96" fmla="*/ 415 w 622"/>
                  <a:gd name="T97" fmla="*/ 429 h 825"/>
                  <a:gd name="T98" fmla="*/ 415 w 622"/>
                  <a:gd name="T99" fmla="*/ 415 h 825"/>
                  <a:gd name="T100" fmla="*/ 435 w 622"/>
                  <a:gd name="T101" fmla="*/ 395 h 825"/>
                  <a:gd name="T102" fmla="*/ 421 w 622"/>
                  <a:gd name="T103" fmla="*/ 375 h 825"/>
                  <a:gd name="T104" fmla="*/ 500 w 622"/>
                  <a:gd name="T105" fmla="*/ 256 h 825"/>
                  <a:gd name="T106" fmla="*/ 446 w 622"/>
                  <a:gd name="T107" fmla="*/ 310 h 825"/>
                  <a:gd name="T108" fmla="*/ 412 w 622"/>
                  <a:gd name="T109" fmla="*/ 276 h 825"/>
                  <a:gd name="T110" fmla="*/ 412 w 622"/>
                  <a:gd name="T111" fmla="*/ 262 h 825"/>
                  <a:gd name="T112" fmla="*/ 426 w 622"/>
                  <a:gd name="T113" fmla="*/ 262 h 825"/>
                  <a:gd name="T114" fmla="*/ 446 w 622"/>
                  <a:gd name="T115" fmla="*/ 282 h 825"/>
                  <a:gd name="T116" fmla="*/ 485 w 622"/>
                  <a:gd name="T117" fmla="*/ 242 h 825"/>
                  <a:gd name="T118" fmla="*/ 500 w 622"/>
                  <a:gd name="T119" fmla="*/ 242 h 825"/>
                  <a:gd name="T120" fmla="*/ 500 w 622"/>
                  <a:gd name="T121" fmla="*/ 256 h 8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22" h="825">
                    <a:moveTo>
                      <a:pt x="310" y="0"/>
                    </a:moveTo>
                    <a:lnTo>
                      <a:pt x="0" y="132"/>
                    </a:lnTo>
                    <a:lnTo>
                      <a:pt x="0" y="426"/>
                    </a:lnTo>
                    <a:lnTo>
                      <a:pt x="0" y="426"/>
                    </a:lnTo>
                    <a:cubicBezTo>
                      <a:pt x="8" y="589"/>
                      <a:pt x="130" y="733"/>
                      <a:pt x="310" y="824"/>
                    </a:cubicBezTo>
                    <a:cubicBezTo>
                      <a:pt x="491" y="733"/>
                      <a:pt x="610" y="589"/>
                      <a:pt x="621" y="426"/>
                    </a:cubicBezTo>
                    <a:lnTo>
                      <a:pt x="621" y="426"/>
                    </a:lnTo>
                    <a:lnTo>
                      <a:pt x="621" y="132"/>
                    </a:lnTo>
                    <a:lnTo>
                      <a:pt x="310" y="0"/>
                    </a:lnTo>
                    <a:close/>
                    <a:moveTo>
                      <a:pt x="364" y="539"/>
                    </a:moveTo>
                    <a:lnTo>
                      <a:pt x="141" y="539"/>
                    </a:lnTo>
                    <a:lnTo>
                      <a:pt x="141" y="508"/>
                    </a:lnTo>
                    <a:lnTo>
                      <a:pt x="364" y="508"/>
                    </a:lnTo>
                    <a:lnTo>
                      <a:pt x="364" y="539"/>
                    </a:lnTo>
                    <a:close/>
                    <a:moveTo>
                      <a:pt x="364" y="417"/>
                    </a:moveTo>
                    <a:lnTo>
                      <a:pt x="141" y="417"/>
                    </a:lnTo>
                    <a:lnTo>
                      <a:pt x="141" y="386"/>
                    </a:lnTo>
                    <a:lnTo>
                      <a:pt x="364" y="386"/>
                    </a:lnTo>
                    <a:lnTo>
                      <a:pt x="364" y="417"/>
                    </a:lnTo>
                    <a:close/>
                    <a:moveTo>
                      <a:pt x="364" y="290"/>
                    </a:moveTo>
                    <a:lnTo>
                      <a:pt x="141" y="290"/>
                    </a:lnTo>
                    <a:lnTo>
                      <a:pt x="141" y="259"/>
                    </a:lnTo>
                    <a:lnTo>
                      <a:pt x="364" y="259"/>
                    </a:lnTo>
                    <a:lnTo>
                      <a:pt x="364" y="290"/>
                    </a:lnTo>
                    <a:close/>
                    <a:moveTo>
                      <a:pt x="497" y="496"/>
                    </a:moveTo>
                    <a:lnTo>
                      <a:pt x="443" y="550"/>
                    </a:lnTo>
                    <a:lnTo>
                      <a:pt x="409" y="516"/>
                    </a:lnTo>
                    <a:cubicBezTo>
                      <a:pt x="406" y="513"/>
                      <a:pt x="406" y="505"/>
                      <a:pt x="409" y="502"/>
                    </a:cubicBezTo>
                    <a:cubicBezTo>
                      <a:pt x="412" y="499"/>
                      <a:pt x="421" y="499"/>
                      <a:pt x="423" y="502"/>
                    </a:cubicBezTo>
                    <a:lnTo>
                      <a:pt x="443" y="522"/>
                    </a:lnTo>
                    <a:lnTo>
                      <a:pt x="483" y="482"/>
                    </a:lnTo>
                    <a:cubicBezTo>
                      <a:pt x="485" y="479"/>
                      <a:pt x="494" y="479"/>
                      <a:pt x="497" y="482"/>
                    </a:cubicBezTo>
                    <a:cubicBezTo>
                      <a:pt x="502" y="485"/>
                      <a:pt x="502" y="494"/>
                      <a:pt x="497" y="496"/>
                    </a:cubicBezTo>
                    <a:close/>
                    <a:moveTo>
                      <a:pt x="421" y="375"/>
                    </a:moveTo>
                    <a:cubicBezTo>
                      <a:pt x="418" y="372"/>
                      <a:pt x="418" y="364"/>
                      <a:pt x="421" y="361"/>
                    </a:cubicBezTo>
                    <a:cubicBezTo>
                      <a:pt x="423" y="358"/>
                      <a:pt x="432" y="358"/>
                      <a:pt x="435" y="361"/>
                    </a:cubicBezTo>
                    <a:lnTo>
                      <a:pt x="454" y="381"/>
                    </a:lnTo>
                    <a:lnTo>
                      <a:pt x="474" y="361"/>
                    </a:lnTo>
                    <a:cubicBezTo>
                      <a:pt x="477" y="358"/>
                      <a:pt x="485" y="358"/>
                      <a:pt x="488" y="361"/>
                    </a:cubicBezTo>
                    <a:cubicBezTo>
                      <a:pt x="491" y="364"/>
                      <a:pt x="491" y="372"/>
                      <a:pt x="488" y="375"/>
                    </a:cubicBezTo>
                    <a:lnTo>
                      <a:pt x="468" y="395"/>
                    </a:lnTo>
                    <a:lnTo>
                      <a:pt x="488" y="415"/>
                    </a:lnTo>
                    <a:cubicBezTo>
                      <a:pt x="491" y="417"/>
                      <a:pt x="491" y="427"/>
                      <a:pt x="488" y="429"/>
                    </a:cubicBezTo>
                    <a:cubicBezTo>
                      <a:pt x="485" y="432"/>
                      <a:pt x="483" y="431"/>
                      <a:pt x="480" y="431"/>
                    </a:cubicBezTo>
                    <a:cubicBezTo>
                      <a:pt x="477" y="431"/>
                      <a:pt x="474" y="431"/>
                      <a:pt x="471" y="429"/>
                    </a:cubicBezTo>
                    <a:lnTo>
                      <a:pt x="452" y="409"/>
                    </a:lnTo>
                    <a:lnTo>
                      <a:pt x="432" y="429"/>
                    </a:lnTo>
                    <a:cubicBezTo>
                      <a:pt x="429" y="431"/>
                      <a:pt x="426" y="431"/>
                      <a:pt x="423" y="431"/>
                    </a:cubicBezTo>
                    <a:cubicBezTo>
                      <a:pt x="421" y="431"/>
                      <a:pt x="418" y="431"/>
                      <a:pt x="415" y="429"/>
                    </a:cubicBezTo>
                    <a:cubicBezTo>
                      <a:pt x="412" y="426"/>
                      <a:pt x="412" y="417"/>
                      <a:pt x="415" y="415"/>
                    </a:cubicBezTo>
                    <a:lnTo>
                      <a:pt x="435" y="395"/>
                    </a:lnTo>
                    <a:lnTo>
                      <a:pt x="421" y="375"/>
                    </a:lnTo>
                    <a:close/>
                    <a:moveTo>
                      <a:pt x="500" y="256"/>
                    </a:moveTo>
                    <a:lnTo>
                      <a:pt x="446" y="310"/>
                    </a:lnTo>
                    <a:lnTo>
                      <a:pt x="412" y="276"/>
                    </a:lnTo>
                    <a:cubicBezTo>
                      <a:pt x="409" y="273"/>
                      <a:pt x="409" y="265"/>
                      <a:pt x="412" y="262"/>
                    </a:cubicBezTo>
                    <a:cubicBezTo>
                      <a:pt x="415" y="259"/>
                      <a:pt x="423" y="259"/>
                      <a:pt x="426" y="262"/>
                    </a:cubicBezTo>
                    <a:lnTo>
                      <a:pt x="446" y="282"/>
                    </a:lnTo>
                    <a:lnTo>
                      <a:pt x="485" y="242"/>
                    </a:lnTo>
                    <a:cubicBezTo>
                      <a:pt x="488" y="240"/>
                      <a:pt x="497" y="240"/>
                      <a:pt x="500" y="242"/>
                    </a:cubicBezTo>
                    <a:cubicBezTo>
                      <a:pt x="502" y="248"/>
                      <a:pt x="502" y="254"/>
                      <a:pt x="500" y="256"/>
                    </a:cubicBezTo>
                    <a:close/>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81" name="Freeform 191">
                <a:extLst>
                  <a:ext uri="{FF2B5EF4-FFF2-40B4-BE49-F238E27FC236}">
                    <a16:creationId xmlns:a16="http://schemas.microsoft.com/office/drawing/2014/main" id="{C6855FBD-AA8F-40CB-BB76-3B4B1226B4AF}"/>
                  </a:ext>
                </a:extLst>
              </p:cNvPr>
              <p:cNvSpPr>
                <a:spLocks noChangeArrowheads="1"/>
              </p:cNvSpPr>
              <p:nvPr/>
            </p:nvSpPr>
            <p:spPr bwMode="auto">
              <a:xfrm>
                <a:off x="3302000" y="4402138"/>
                <a:ext cx="223838" cy="296862"/>
              </a:xfrm>
              <a:custGeom>
                <a:avLst/>
                <a:gdLst>
                  <a:gd name="T0" fmla="*/ 310 w 622"/>
                  <a:gd name="T1" fmla="*/ 0 h 825"/>
                  <a:gd name="T2" fmla="*/ 0 w 622"/>
                  <a:gd name="T3" fmla="*/ 132 h 825"/>
                  <a:gd name="T4" fmla="*/ 0 w 622"/>
                  <a:gd name="T5" fmla="*/ 426 h 825"/>
                  <a:gd name="T6" fmla="*/ 0 w 622"/>
                  <a:gd name="T7" fmla="*/ 426 h 825"/>
                  <a:gd name="T8" fmla="*/ 310 w 622"/>
                  <a:gd name="T9" fmla="*/ 824 h 825"/>
                  <a:gd name="T10" fmla="*/ 621 w 622"/>
                  <a:gd name="T11" fmla="*/ 426 h 825"/>
                  <a:gd name="T12" fmla="*/ 621 w 622"/>
                  <a:gd name="T13" fmla="*/ 426 h 825"/>
                  <a:gd name="T14" fmla="*/ 621 w 622"/>
                  <a:gd name="T15" fmla="*/ 132 h 825"/>
                  <a:gd name="T16" fmla="*/ 310 w 622"/>
                  <a:gd name="T17" fmla="*/ 0 h 825"/>
                  <a:gd name="T18" fmla="*/ 364 w 622"/>
                  <a:gd name="T19" fmla="*/ 539 h 825"/>
                  <a:gd name="T20" fmla="*/ 141 w 622"/>
                  <a:gd name="T21" fmla="*/ 539 h 825"/>
                  <a:gd name="T22" fmla="*/ 141 w 622"/>
                  <a:gd name="T23" fmla="*/ 508 h 825"/>
                  <a:gd name="T24" fmla="*/ 364 w 622"/>
                  <a:gd name="T25" fmla="*/ 508 h 825"/>
                  <a:gd name="T26" fmla="*/ 364 w 622"/>
                  <a:gd name="T27" fmla="*/ 539 h 825"/>
                  <a:gd name="T28" fmla="*/ 364 w 622"/>
                  <a:gd name="T29" fmla="*/ 417 h 825"/>
                  <a:gd name="T30" fmla="*/ 141 w 622"/>
                  <a:gd name="T31" fmla="*/ 417 h 825"/>
                  <a:gd name="T32" fmla="*/ 141 w 622"/>
                  <a:gd name="T33" fmla="*/ 386 h 825"/>
                  <a:gd name="T34" fmla="*/ 364 w 622"/>
                  <a:gd name="T35" fmla="*/ 386 h 825"/>
                  <a:gd name="T36" fmla="*/ 364 w 622"/>
                  <a:gd name="T37" fmla="*/ 417 h 825"/>
                  <a:gd name="T38" fmla="*/ 364 w 622"/>
                  <a:gd name="T39" fmla="*/ 290 h 825"/>
                  <a:gd name="T40" fmla="*/ 141 w 622"/>
                  <a:gd name="T41" fmla="*/ 290 h 825"/>
                  <a:gd name="T42" fmla="*/ 141 w 622"/>
                  <a:gd name="T43" fmla="*/ 259 h 825"/>
                  <a:gd name="T44" fmla="*/ 364 w 622"/>
                  <a:gd name="T45" fmla="*/ 259 h 825"/>
                  <a:gd name="T46" fmla="*/ 364 w 622"/>
                  <a:gd name="T47" fmla="*/ 290 h 825"/>
                  <a:gd name="T48" fmla="*/ 497 w 622"/>
                  <a:gd name="T49" fmla="*/ 496 h 825"/>
                  <a:gd name="T50" fmla="*/ 443 w 622"/>
                  <a:gd name="T51" fmla="*/ 550 h 825"/>
                  <a:gd name="T52" fmla="*/ 409 w 622"/>
                  <a:gd name="T53" fmla="*/ 516 h 825"/>
                  <a:gd name="T54" fmla="*/ 409 w 622"/>
                  <a:gd name="T55" fmla="*/ 502 h 825"/>
                  <a:gd name="T56" fmla="*/ 423 w 622"/>
                  <a:gd name="T57" fmla="*/ 502 h 825"/>
                  <a:gd name="T58" fmla="*/ 443 w 622"/>
                  <a:gd name="T59" fmla="*/ 522 h 825"/>
                  <a:gd name="T60" fmla="*/ 483 w 622"/>
                  <a:gd name="T61" fmla="*/ 482 h 825"/>
                  <a:gd name="T62" fmla="*/ 497 w 622"/>
                  <a:gd name="T63" fmla="*/ 482 h 825"/>
                  <a:gd name="T64" fmla="*/ 497 w 622"/>
                  <a:gd name="T65" fmla="*/ 496 h 825"/>
                  <a:gd name="T66" fmla="*/ 421 w 622"/>
                  <a:gd name="T67" fmla="*/ 375 h 825"/>
                  <a:gd name="T68" fmla="*/ 421 w 622"/>
                  <a:gd name="T69" fmla="*/ 361 h 825"/>
                  <a:gd name="T70" fmla="*/ 435 w 622"/>
                  <a:gd name="T71" fmla="*/ 361 h 825"/>
                  <a:gd name="T72" fmla="*/ 454 w 622"/>
                  <a:gd name="T73" fmla="*/ 381 h 825"/>
                  <a:gd name="T74" fmla="*/ 474 w 622"/>
                  <a:gd name="T75" fmla="*/ 361 h 825"/>
                  <a:gd name="T76" fmla="*/ 488 w 622"/>
                  <a:gd name="T77" fmla="*/ 361 h 825"/>
                  <a:gd name="T78" fmla="*/ 488 w 622"/>
                  <a:gd name="T79" fmla="*/ 375 h 825"/>
                  <a:gd name="T80" fmla="*/ 468 w 622"/>
                  <a:gd name="T81" fmla="*/ 395 h 825"/>
                  <a:gd name="T82" fmla="*/ 488 w 622"/>
                  <a:gd name="T83" fmla="*/ 415 h 825"/>
                  <a:gd name="T84" fmla="*/ 488 w 622"/>
                  <a:gd name="T85" fmla="*/ 429 h 825"/>
                  <a:gd name="T86" fmla="*/ 480 w 622"/>
                  <a:gd name="T87" fmla="*/ 431 h 825"/>
                  <a:gd name="T88" fmla="*/ 471 w 622"/>
                  <a:gd name="T89" fmla="*/ 429 h 825"/>
                  <a:gd name="T90" fmla="*/ 452 w 622"/>
                  <a:gd name="T91" fmla="*/ 409 h 825"/>
                  <a:gd name="T92" fmla="*/ 432 w 622"/>
                  <a:gd name="T93" fmla="*/ 429 h 825"/>
                  <a:gd name="T94" fmla="*/ 423 w 622"/>
                  <a:gd name="T95" fmla="*/ 431 h 825"/>
                  <a:gd name="T96" fmla="*/ 415 w 622"/>
                  <a:gd name="T97" fmla="*/ 429 h 825"/>
                  <a:gd name="T98" fmla="*/ 415 w 622"/>
                  <a:gd name="T99" fmla="*/ 415 h 825"/>
                  <a:gd name="T100" fmla="*/ 435 w 622"/>
                  <a:gd name="T101" fmla="*/ 395 h 825"/>
                  <a:gd name="T102" fmla="*/ 421 w 622"/>
                  <a:gd name="T103" fmla="*/ 375 h 825"/>
                  <a:gd name="T104" fmla="*/ 500 w 622"/>
                  <a:gd name="T105" fmla="*/ 256 h 825"/>
                  <a:gd name="T106" fmla="*/ 446 w 622"/>
                  <a:gd name="T107" fmla="*/ 310 h 825"/>
                  <a:gd name="T108" fmla="*/ 412 w 622"/>
                  <a:gd name="T109" fmla="*/ 276 h 825"/>
                  <a:gd name="T110" fmla="*/ 412 w 622"/>
                  <a:gd name="T111" fmla="*/ 262 h 825"/>
                  <a:gd name="T112" fmla="*/ 426 w 622"/>
                  <a:gd name="T113" fmla="*/ 262 h 825"/>
                  <a:gd name="T114" fmla="*/ 446 w 622"/>
                  <a:gd name="T115" fmla="*/ 282 h 825"/>
                  <a:gd name="T116" fmla="*/ 485 w 622"/>
                  <a:gd name="T117" fmla="*/ 242 h 825"/>
                  <a:gd name="T118" fmla="*/ 500 w 622"/>
                  <a:gd name="T119" fmla="*/ 242 h 825"/>
                  <a:gd name="T120" fmla="*/ 500 w 622"/>
                  <a:gd name="T121" fmla="*/ 256 h 8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22" h="825">
                    <a:moveTo>
                      <a:pt x="310" y="0"/>
                    </a:moveTo>
                    <a:lnTo>
                      <a:pt x="0" y="132"/>
                    </a:lnTo>
                    <a:lnTo>
                      <a:pt x="0" y="426"/>
                    </a:lnTo>
                    <a:lnTo>
                      <a:pt x="0" y="426"/>
                    </a:lnTo>
                    <a:cubicBezTo>
                      <a:pt x="8" y="589"/>
                      <a:pt x="130" y="733"/>
                      <a:pt x="310" y="824"/>
                    </a:cubicBezTo>
                    <a:cubicBezTo>
                      <a:pt x="491" y="733"/>
                      <a:pt x="610" y="589"/>
                      <a:pt x="621" y="426"/>
                    </a:cubicBezTo>
                    <a:lnTo>
                      <a:pt x="621" y="426"/>
                    </a:lnTo>
                    <a:lnTo>
                      <a:pt x="621" y="132"/>
                    </a:lnTo>
                    <a:lnTo>
                      <a:pt x="310" y="0"/>
                    </a:lnTo>
                    <a:close/>
                    <a:moveTo>
                      <a:pt x="364" y="539"/>
                    </a:moveTo>
                    <a:lnTo>
                      <a:pt x="141" y="539"/>
                    </a:lnTo>
                    <a:lnTo>
                      <a:pt x="141" y="508"/>
                    </a:lnTo>
                    <a:lnTo>
                      <a:pt x="364" y="508"/>
                    </a:lnTo>
                    <a:lnTo>
                      <a:pt x="364" y="539"/>
                    </a:lnTo>
                    <a:close/>
                    <a:moveTo>
                      <a:pt x="364" y="417"/>
                    </a:moveTo>
                    <a:lnTo>
                      <a:pt x="141" y="417"/>
                    </a:lnTo>
                    <a:lnTo>
                      <a:pt x="141" y="386"/>
                    </a:lnTo>
                    <a:lnTo>
                      <a:pt x="364" y="386"/>
                    </a:lnTo>
                    <a:lnTo>
                      <a:pt x="364" y="417"/>
                    </a:lnTo>
                    <a:close/>
                    <a:moveTo>
                      <a:pt x="364" y="290"/>
                    </a:moveTo>
                    <a:lnTo>
                      <a:pt x="141" y="290"/>
                    </a:lnTo>
                    <a:lnTo>
                      <a:pt x="141" y="259"/>
                    </a:lnTo>
                    <a:lnTo>
                      <a:pt x="364" y="259"/>
                    </a:lnTo>
                    <a:lnTo>
                      <a:pt x="364" y="290"/>
                    </a:lnTo>
                    <a:close/>
                    <a:moveTo>
                      <a:pt x="497" y="496"/>
                    </a:moveTo>
                    <a:lnTo>
                      <a:pt x="443" y="550"/>
                    </a:lnTo>
                    <a:lnTo>
                      <a:pt x="409" y="516"/>
                    </a:lnTo>
                    <a:cubicBezTo>
                      <a:pt x="406" y="513"/>
                      <a:pt x="406" y="505"/>
                      <a:pt x="409" y="502"/>
                    </a:cubicBezTo>
                    <a:cubicBezTo>
                      <a:pt x="412" y="499"/>
                      <a:pt x="421" y="499"/>
                      <a:pt x="423" y="502"/>
                    </a:cubicBezTo>
                    <a:lnTo>
                      <a:pt x="443" y="522"/>
                    </a:lnTo>
                    <a:lnTo>
                      <a:pt x="483" y="482"/>
                    </a:lnTo>
                    <a:cubicBezTo>
                      <a:pt x="485" y="479"/>
                      <a:pt x="494" y="479"/>
                      <a:pt x="497" y="482"/>
                    </a:cubicBezTo>
                    <a:cubicBezTo>
                      <a:pt x="502" y="485"/>
                      <a:pt x="502" y="494"/>
                      <a:pt x="497" y="496"/>
                    </a:cubicBezTo>
                    <a:close/>
                    <a:moveTo>
                      <a:pt x="421" y="375"/>
                    </a:moveTo>
                    <a:cubicBezTo>
                      <a:pt x="418" y="372"/>
                      <a:pt x="418" y="364"/>
                      <a:pt x="421" y="361"/>
                    </a:cubicBezTo>
                    <a:cubicBezTo>
                      <a:pt x="423" y="358"/>
                      <a:pt x="432" y="358"/>
                      <a:pt x="435" y="361"/>
                    </a:cubicBezTo>
                    <a:lnTo>
                      <a:pt x="454" y="381"/>
                    </a:lnTo>
                    <a:lnTo>
                      <a:pt x="474" y="361"/>
                    </a:lnTo>
                    <a:cubicBezTo>
                      <a:pt x="477" y="358"/>
                      <a:pt x="485" y="358"/>
                      <a:pt x="488" y="361"/>
                    </a:cubicBezTo>
                    <a:cubicBezTo>
                      <a:pt x="491" y="364"/>
                      <a:pt x="491" y="372"/>
                      <a:pt x="488" y="375"/>
                    </a:cubicBezTo>
                    <a:lnTo>
                      <a:pt x="468" y="395"/>
                    </a:lnTo>
                    <a:lnTo>
                      <a:pt x="488" y="415"/>
                    </a:lnTo>
                    <a:cubicBezTo>
                      <a:pt x="491" y="417"/>
                      <a:pt x="491" y="427"/>
                      <a:pt x="488" y="429"/>
                    </a:cubicBezTo>
                    <a:cubicBezTo>
                      <a:pt x="485" y="432"/>
                      <a:pt x="483" y="431"/>
                      <a:pt x="480" y="431"/>
                    </a:cubicBezTo>
                    <a:cubicBezTo>
                      <a:pt x="477" y="431"/>
                      <a:pt x="474" y="431"/>
                      <a:pt x="471" y="429"/>
                    </a:cubicBezTo>
                    <a:lnTo>
                      <a:pt x="452" y="409"/>
                    </a:lnTo>
                    <a:lnTo>
                      <a:pt x="432" y="429"/>
                    </a:lnTo>
                    <a:cubicBezTo>
                      <a:pt x="429" y="431"/>
                      <a:pt x="426" y="431"/>
                      <a:pt x="423" y="431"/>
                    </a:cubicBezTo>
                    <a:cubicBezTo>
                      <a:pt x="421" y="431"/>
                      <a:pt x="418" y="431"/>
                      <a:pt x="415" y="429"/>
                    </a:cubicBezTo>
                    <a:cubicBezTo>
                      <a:pt x="412" y="426"/>
                      <a:pt x="412" y="417"/>
                      <a:pt x="415" y="415"/>
                    </a:cubicBezTo>
                    <a:lnTo>
                      <a:pt x="435" y="395"/>
                    </a:lnTo>
                    <a:lnTo>
                      <a:pt x="421" y="375"/>
                    </a:lnTo>
                    <a:close/>
                    <a:moveTo>
                      <a:pt x="500" y="256"/>
                    </a:moveTo>
                    <a:lnTo>
                      <a:pt x="446" y="310"/>
                    </a:lnTo>
                    <a:lnTo>
                      <a:pt x="412" y="276"/>
                    </a:lnTo>
                    <a:cubicBezTo>
                      <a:pt x="409" y="273"/>
                      <a:pt x="409" y="265"/>
                      <a:pt x="412" y="262"/>
                    </a:cubicBezTo>
                    <a:cubicBezTo>
                      <a:pt x="415" y="259"/>
                      <a:pt x="423" y="259"/>
                      <a:pt x="426" y="262"/>
                    </a:cubicBezTo>
                    <a:lnTo>
                      <a:pt x="446" y="282"/>
                    </a:lnTo>
                    <a:lnTo>
                      <a:pt x="485" y="242"/>
                    </a:lnTo>
                    <a:cubicBezTo>
                      <a:pt x="488" y="240"/>
                      <a:pt x="497" y="240"/>
                      <a:pt x="500" y="242"/>
                    </a:cubicBezTo>
                    <a:cubicBezTo>
                      <a:pt x="502" y="248"/>
                      <a:pt x="502" y="254"/>
                      <a:pt x="500" y="256"/>
                    </a:cubicBezTo>
                    <a:close/>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179" name="Rectangle 178">
              <a:extLst>
                <a:ext uri="{FF2B5EF4-FFF2-40B4-BE49-F238E27FC236}">
                  <a16:creationId xmlns:a16="http://schemas.microsoft.com/office/drawing/2014/main" id="{18CAD1D7-88C1-4234-A198-EC7103F43741}"/>
                </a:ext>
              </a:extLst>
            </p:cNvPr>
            <p:cNvSpPr/>
            <p:nvPr/>
          </p:nvSpPr>
          <p:spPr>
            <a:xfrm>
              <a:off x="4198441" y="2095219"/>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p>
          </p:txBody>
        </p:sp>
      </p:grpSp>
      <p:sp>
        <p:nvSpPr>
          <p:cNvPr id="182" name="Text Box 30">
            <a:extLst>
              <a:ext uri="{FF2B5EF4-FFF2-40B4-BE49-F238E27FC236}">
                <a16:creationId xmlns:a16="http://schemas.microsoft.com/office/drawing/2014/main" id="{7FBDD737-AF37-4C92-9AAD-F402E0841B84}"/>
              </a:ext>
            </a:extLst>
          </p:cNvPr>
          <p:cNvSpPr txBox="1">
            <a:spLocks noChangeArrowheads="1"/>
          </p:cNvSpPr>
          <p:nvPr/>
        </p:nvSpPr>
        <p:spPr bwMode="auto">
          <a:xfrm>
            <a:off x="4039670" y="5066944"/>
            <a:ext cx="381272" cy="246157"/>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a:solidFill>
                  <a:schemeClr val="bg2">
                    <a:lumMod val="10000"/>
                  </a:schemeClr>
                </a:solidFill>
              </a:rPr>
              <a:t>Route Table</a:t>
            </a:r>
            <a:endParaRPr lang="en-US" sz="800" dirty="0">
              <a:solidFill>
                <a:schemeClr val="bg2">
                  <a:lumMod val="10000"/>
                </a:schemeClr>
              </a:solidFill>
            </a:endParaRPr>
          </a:p>
        </p:txBody>
      </p:sp>
      <p:sp>
        <p:nvSpPr>
          <p:cNvPr id="183" name="Text Box 30">
            <a:extLst>
              <a:ext uri="{FF2B5EF4-FFF2-40B4-BE49-F238E27FC236}">
                <a16:creationId xmlns:a16="http://schemas.microsoft.com/office/drawing/2014/main" id="{BD1863F2-70BB-4B7A-B47E-0562A3A11DB2}"/>
              </a:ext>
            </a:extLst>
          </p:cNvPr>
          <p:cNvSpPr txBox="1">
            <a:spLocks noChangeArrowheads="1"/>
          </p:cNvSpPr>
          <p:nvPr/>
        </p:nvSpPr>
        <p:spPr bwMode="auto">
          <a:xfrm>
            <a:off x="4573825" y="5056250"/>
            <a:ext cx="381272" cy="246157"/>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solidFill>
                  <a:schemeClr val="bg2">
                    <a:lumMod val="10000"/>
                  </a:schemeClr>
                </a:solidFill>
              </a:rPr>
              <a:t>Security List</a:t>
            </a:r>
          </a:p>
        </p:txBody>
      </p:sp>
      <p:sp>
        <p:nvSpPr>
          <p:cNvPr id="184" name="Text Box 30">
            <a:extLst>
              <a:ext uri="{FF2B5EF4-FFF2-40B4-BE49-F238E27FC236}">
                <a16:creationId xmlns:a16="http://schemas.microsoft.com/office/drawing/2014/main" id="{EC158727-077A-415A-BF32-571D6FB13E84}"/>
              </a:ext>
            </a:extLst>
          </p:cNvPr>
          <p:cNvSpPr txBox="1">
            <a:spLocks noChangeArrowheads="1"/>
          </p:cNvSpPr>
          <p:nvPr/>
        </p:nvSpPr>
        <p:spPr bwMode="auto">
          <a:xfrm>
            <a:off x="1337663" y="4086282"/>
            <a:ext cx="640811" cy="369332"/>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solidFill>
                  <a:schemeClr val="bg2">
                    <a:lumMod val="10000"/>
                  </a:schemeClr>
                </a:solidFill>
              </a:rPr>
              <a:t>Dynamic Routable Gateway</a:t>
            </a:r>
          </a:p>
        </p:txBody>
      </p:sp>
      <p:sp>
        <p:nvSpPr>
          <p:cNvPr id="185" name="Text Box 30">
            <a:extLst>
              <a:ext uri="{FF2B5EF4-FFF2-40B4-BE49-F238E27FC236}">
                <a16:creationId xmlns:a16="http://schemas.microsoft.com/office/drawing/2014/main" id="{738BB8DB-FD09-42D1-B542-ED2547C19018}"/>
              </a:ext>
            </a:extLst>
          </p:cNvPr>
          <p:cNvSpPr txBox="1">
            <a:spLocks noChangeArrowheads="1"/>
          </p:cNvSpPr>
          <p:nvPr/>
        </p:nvSpPr>
        <p:spPr bwMode="auto">
          <a:xfrm>
            <a:off x="1394695" y="5145491"/>
            <a:ext cx="640811" cy="246221"/>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solidFill>
                  <a:schemeClr val="bg2">
                    <a:lumMod val="10000"/>
                  </a:schemeClr>
                </a:solidFill>
              </a:rPr>
              <a:t>Internet  Gateway</a:t>
            </a:r>
          </a:p>
        </p:txBody>
      </p:sp>
      <p:cxnSp>
        <p:nvCxnSpPr>
          <p:cNvPr id="186" name="Straight Arrow Connector 185">
            <a:extLst>
              <a:ext uri="{FF2B5EF4-FFF2-40B4-BE49-F238E27FC236}">
                <a16:creationId xmlns:a16="http://schemas.microsoft.com/office/drawing/2014/main" id="{784AC58F-BEA3-4B6E-8DD7-60724861F3BA}"/>
              </a:ext>
            </a:extLst>
          </p:cNvPr>
          <p:cNvCxnSpPr>
            <a:cxnSpLocks/>
          </p:cNvCxnSpPr>
          <p:nvPr/>
        </p:nvCxnSpPr>
        <p:spPr>
          <a:xfrm>
            <a:off x="4550150" y="4074950"/>
            <a:ext cx="899105" cy="0"/>
          </a:xfrm>
          <a:prstGeom prst="straightConnector1">
            <a:avLst/>
          </a:prstGeom>
          <a:ln w="19050">
            <a:solidFill>
              <a:schemeClr val="tx1"/>
            </a:solidFill>
            <a:prstDash val="dash"/>
            <a:miter lim="800000"/>
            <a:headEnd type="none" w="med" len="med"/>
            <a:tailEnd type="triangle" w="med" len="med"/>
          </a:ln>
        </p:spPr>
        <p:style>
          <a:lnRef idx="1">
            <a:schemeClr val="accent1"/>
          </a:lnRef>
          <a:fillRef idx="0">
            <a:schemeClr val="accent1"/>
          </a:fillRef>
          <a:effectRef idx="0">
            <a:schemeClr val="accent1"/>
          </a:effectRef>
          <a:fontRef idx="minor">
            <a:schemeClr val="tx1"/>
          </a:fontRef>
        </p:style>
      </p:cxnSp>
      <p:sp>
        <p:nvSpPr>
          <p:cNvPr id="187" name="TextBox 186">
            <a:extLst>
              <a:ext uri="{FF2B5EF4-FFF2-40B4-BE49-F238E27FC236}">
                <a16:creationId xmlns:a16="http://schemas.microsoft.com/office/drawing/2014/main" id="{6F0BF6F0-1CEA-4D79-A2E9-D8E5C1F58A04}"/>
              </a:ext>
            </a:extLst>
          </p:cNvPr>
          <p:cNvSpPr txBox="1"/>
          <p:nvPr/>
        </p:nvSpPr>
        <p:spPr>
          <a:xfrm>
            <a:off x="4371508" y="3909939"/>
            <a:ext cx="626700" cy="139284"/>
          </a:xfrm>
          <a:prstGeom prst="rect">
            <a:avLst/>
          </a:prstGeom>
          <a:noFill/>
        </p:spPr>
        <p:txBody>
          <a:bodyPr wrap="square" lIns="0" tIns="0" rIns="0" bIns="0" rtlCol="0">
            <a:noAutofit/>
          </a:bodyPr>
          <a:lstStyle/>
          <a:p>
            <a:pPr algn="ctr">
              <a:lnSpc>
                <a:spcPct val="90000"/>
              </a:lnSpc>
            </a:pPr>
            <a:r>
              <a:rPr lang="en-US" sz="900">
                <a:solidFill>
                  <a:schemeClr val="bg2">
                    <a:lumMod val="10000"/>
                  </a:schemeClr>
                </a:solidFill>
              </a:rPr>
              <a:t>Data </a:t>
            </a:r>
            <a:r>
              <a:rPr lang="en-US" sz="900" dirty="0">
                <a:solidFill>
                  <a:schemeClr val="bg2">
                    <a:lumMod val="10000"/>
                  </a:schemeClr>
                </a:solidFill>
              </a:rPr>
              <a:t>Guard</a:t>
            </a:r>
            <a:endParaRPr lang="en-US" sz="1050" dirty="0">
              <a:solidFill>
                <a:schemeClr val="bg2">
                  <a:lumMod val="10000"/>
                </a:schemeClr>
              </a:solidFill>
            </a:endParaRPr>
          </a:p>
        </p:txBody>
      </p:sp>
      <p:sp>
        <p:nvSpPr>
          <p:cNvPr id="188" name="Text Box 30">
            <a:extLst>
              <a:ext uri="{FF2B5EF4-FFF2-40B4-BE49-F238E27FC236}">
                <a16:creationId xmlns:a16="http://schemas.microsoft.com/office/drawing/2014/main" id="{31DDAE6B-FF7B-460E-9A31-8B0772FD5AED}"/>
              </a:ext>
            </a:extLst>
          </p:cNvPr>
          <p:cNvSpPr txBox="1">
            <a:spLocks noChangeArrowheads="1"/>
          </p:cNvSpPr>
          <p:nvPr/>
        </p:nvSpPr>
        <p:spPr bwMode="auto">
          <a:xfrm>
            <a:off x="3810704" y="4312508"/>
            <a:ext cx="540509" cy="246221"/>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solidFill>
                  <a:schemeClr val="bg2">
                    <a:lumMod val="10000"/>
                  </a:schemeClr>
                </a:solidFill>
              </a:rPr>
              <a:t>Database/ Exadata </a:t>
            </a:r>
          </a:p>
        </p:txBody>
      </p:sp>
      <p:grpSp>
        <p:nvGrpSpPr>
          <p:cNvPr id="189" name="Group 188">
            <a:extLst>
              <a:ext uri="{FF2B5EF4-FFF2-40B4-BE49-F238E27FC236}">
                <a16:creationId xmlns:a16="http://schemas.microsoft.com/office/drawing/2014/main" id="{F8A41BFF-0172-404A-AFEF-D96CE347B922}"/>
              </a:ext>
            </a:extLst>
          </p:cNvPr>
          <p:cNvGrpSpPr>
            <a:grpSpLocks noChangeAspect="1"/>
          </p:cNvGrpSpPr>
          <p:nvPr/>
        </p:nvGrpSpPr>
        <p:grpSpPr>
          <a:xfrm>
            <a:off x="3810584" y="3772190"/>
            <a:ext cx="518636" cy="564603"/>
            <a:chOff x="7248176" y="2103309"/>
            <a:chExt cx="639069" cy="695710"/>
          </a:xfrm>
        </p:grpSpPr>
        <p:grpSp>
          <p:nvGrpSpPr>
            <p:cNvPr id="190" name="Group 189">
              <a:extLst>
                <a:ext uri="{FF2B5EF4-FFF2-40B4-BE49-F238E27FC236}">
                  <a16:creationId xmlns:a16="http://schemas.microsoft.com/office/drawing/2014/main" id="{9FD24A45-8379-47AE-B539-38D7B918B848}"/>
                </a:ext>
              </a:extLst>
            </p:cNvPr>
            <p:cNvGrpSpPr/>
            <p:nvPr/>
          </p:nvGrpSpPr>
          <p:grpSpPr>
            <a:xfrm>
              <a:off x="7310016" y="2183827"/>
              <a:ext cx="502281" cy="548163"/>
              <a:chOff x="7310016" y="2183827"/>
              <a:chExt cx="502281" cy="548163"/>
            </a:xfrm>
            <a:solidFill>
              <a:srgbClr val="F80000"/>
            </a:solidFill>
          </p:grpSpPr>
          <p:sp>
            <p:nvSpPr>
              <p:cNvPr id="192" name="Freeform 30">
                <a:extLst>
                  <a:ext uri="{FF2B5EF4-FFF2-40B4-BE49-F238E27FC236}">
                    <a16:creationId xmlns:a16="http://schemas.microsoft.com/office/drawing/2014/main" id="{34FBD180-AFF3-4DC8-833C-1562FED9C2D1}"/>
                  </a:ext>
                </a:extLst>
              </p:cNvPr>
              <p:cNvSpPr>
                <a:spLocks noChangeArrowheads="1"/>
              </p:cNvSpPr>
              <p:nvPr/>
            </p:nvSpPr>
            <p:spPr bwMode="auto">
              <a:xfrm>
                <a:off x="7570816" y="2463945"/>
                <a:ext cx="123156" cy="127986"/>
              </a:xfrm>
              <a:custGeom>
                <a:avLst/>
                <a:gdLst>
                  <a:gd name="T0" fmla="*/ 150 w 227"/>
                  <a:gd name="T1" fmla="*/ 54 h 233"/>
                  <a:gd name="T2" fmla="*/ 173 w 227"/>
                  <a:gd name="T3" fmla="*/ 74 h 233"/>
                  <a:gd name="T4" fmla="*/ 226 w 227"/>
                  <a:gd name="T5" fmla="*/ 74 h 233"/>
                  <a:gd name="T6" fmla="*/ 226 w 227"/>
                  <a:gd name="T7" fmla="*/ 158 h 233"/>
                  <a:gd name="T8" fmla="*/ 173 w 227"/>
                  <a:gd name="T9" fmla="*/ 158 h 233"/>
                  <a:gd name="T10" fmla="*/ 153 w 227"/>
                  <a:gd name="T11" fmla="*/ 178 h 233"/>
                  <a:gd name="T12" fmla="*/ 153 w 227"/>
                  <a:gd name="T13" fmla="*/ 232 h 233"/>
                  <a:gd name="T14" fmla="*/ 0 w 227"/>
                  <a:gd name="T15" fmla="*/ 232 h 233"/>
                  <a:gd name="T16" fmla="*/ 0 w 227"/>
                  <a:gd name="T17" fmla="*/ 74 h 233"/>
                  <a:gd name="T18" fmla="*/ 51 w 227"/>
                  <a:gd name="T19" fmla="*/ 74 h 233"/>
                  <a:gd name="T20" fmla="*/ 71 w 227"/>
                  <a:gd name="T21" fmla="*/ 54 h 233"/>
                  <a:gd name="T22" fmla="*/ 71 w 227"/>
                  <a:gd name="T23" fmla="*/ 0 h 233"/>
                  <a:gd name="T24" fmla="*/ 150 w 227"/>
                  <a:gd name="T25" fmla="*/ 0 h 233"/>
                  <a:gd name="T26" fmla="*/ 150 w 227"/>
                  <a:gd name="T27" fmla="*/ 5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27" h="233">
                    <a:moveTo>
                      <a:pt x="150" y="54"/>
                    </a:moveTo>
                    <a:cubicBezTo>
                      <a:pt x="150" y="65"/>
                      <a:pt x="161" y="74"/>
                      <a:pt x="173" y="74"/>
                    </a:cubicBezTo>
                    <a:lnTo>
                      <a:pt x="226" y="74"/>
                    </a:lnTo>
                    <a:lnTo>
                      <a:pt x="226" y="158"/>
                    </a:lnTo>
                    <a:lnTo>
                      <a:pt x="173" y="158"/>
                    </a:lnTo>
                    <a:cubicBezTo>
                      <a:pt x="161" y="158"/>
                      <a:pt x="153" y="167"/>
                      <a:pt x="153" y="178"/>
                    </a:cubicBezTo>
                    <a:lnTo>
                      <a:pt x="153" y="232"/>
                    </a:lnTo>
                    <a:lnTo>
                      <a:pt x="0" y="232"/>
                    </a:lnTo>
                    <a:lnTo>
                      <a:pt x="0" y="74"/>
                    </a:lnTo>
                    <a:lnTo>
                      <a:pt x="51" y="74"/>
                    </a:lnTo>
                    <a:cubicBezTo>
                      <a:pt x="63" y="74"/>
                      <a:pt x="71" y="65"/>
                      <a:pt x="71" y="54"/>
                    </a:cubicBezTo>
                    <a:lnTo>
                      <a:pt x="71" y="0"/>
                    </a:lnTo>
                    <a:lnTo>
                      <a:pt x="150" y="0"/>
                    </a:lnTo>
                    <a:lnTo>
                      <a:pt x="150" y="54"/>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93" name="Freeform 31">
                <a:extLst>
                  <a:ext uri="{FF2B5EF4-FFF2-40B4-BE49-F238E27FC236}">
                    <a16:creationId xmlns:a16="http://schemas.microsoft.com/office/drawing/2014/main" id="{2EB7F2C3-F7DD-4389-959D-CD385EE0993F}"/>
                  </a:ext>
                </a:extLst>
              </p:cNvPr>
              <p:cNvSpPr>
                <a:spLocks noChangeArrowheads="1"/>
              </p:cNvSpPr>
              <p:nvPr/>
            </p:nvSpPr>
            <p:spPr bwMode="auto">
              <a:xfrm>
                <a:off x="7310016" y="2183827"/>
                <a:ext cx="502281" cy="548163"/>
              </a:xfrm>
              <a:custGeom>
                <a:avLst/>
                <a:gdLst>
                  <a:gd name="T0" fmla="*/ 918 w 919"/>
                  <a:gd name="T1" fmla="*/ 51 h 1003"/>
                  <a:gd name="T2" fmla="*/ 867 w 919"/>
                  <a:gd name="T3" fmla="*/ 1002 h 1003"/>
                  <a:gd name="T4" fmla="*/ 0 w 919"/>
                  <a:gd name="T5" fmla="*/ 951 h 1003"/>
                  <a:gd name="T6" fmla="*/ 51 w 919"/>
                  <a:gd name="T7" fmla="*/ 0 h 1003"/>
                  <a:gd name="T8" fmla="*/ 799 w 919"/>
                  <a:gd name="T9" fmla="*/ 567 h 1003"/>
                  <a:gd name="T10" fmla="*/ 793 w 919"/>
                  <a:gd name="T11" fmla="*/ 432 h 1003"/>
                  <a:gd name="T12" fmla="*/ 641 w 919"/>
                  <a:gd name="T13" fmla="*/ 412 h 1003"/>
                  <a:gd name="T14" fmla="*/ 621 w 919"/>
                  <a:gd name="T15" fmla="*/ 485 h 1003"/>
                  <a:gd name="T16" fmla="*/ 542 w 919"/>
                  <a:gd name="T17" fmla="*/ 432 h 1003"/>
                  <a:gd name="T18" fmla="*/ 472 w 919"/>
                  <a:gd name="T19" fmla="*/ 412 h 1003"/>
                  <a:gd name="T20" fmla="*/ 525 w 919"/>
                  <a:gd name="T21" fmla="*/ 327 h 1003"/>
                  <a:gd name="T22" fmla="*/ 545 w 919"/>
                  <a:gd name="T23" fmla="*/ 175 h 1003"/>
                  <a:gd name="T24" fmla="*/ 393 w 919"/>
                  <a:gd name="T25" fmla="*/ 155 h 1003"/>
                  <a:gd name="T26" fmla="*/ 373 w 919"/>
                  <a:gd name="T27" fmla="*/ 307 h 1003"/>
                  <a:gd name="T28" fmla="*/ 443 w 919"/>
                  <a:gd name="T29" fmla="*/ 327 h 1003"/>
                  <a:gd name="T30" fmla="*/ 390 w 919"/>
                  <a:gd name="T31" fmla="*/ 412 h 1003"/>
                  <a:gd name="T32" fmla="*/ 370 w 919"/>
                  <a:gd name="T33" fmla="*/ 485 h 1003"/>
                  <a:gd name="T34" fmla="*/ 291 w 919"/>
                  <a:gd name="T35" fmla="*/ 432 h 1003"/>
                  <a:gd name="T36" fmla="*/ 139 w 919"/>
                  <a:gd name="T37" fmla="*/ 412 h 1003"/>
                  <a:gd name="T38" fmla="*/ 119 w 919"/>
                  <a:gd name="T39" fmla="*/ 564 h 1003"/>
                  <a:gd name="T40" fmla="*/ 192 w 919"/>
                  <a:gd name="T41" fmla="*/ 584 h 1003"/>
                  <a:gd name="T42" fmla="*/ 139 w 919"/>
                  <a:gd name="T43" fmla="*/ 669 h 1003"/>
                  <a:gd name="T44" fmla="*/ 119 w 919"/>
                  <a:gd name="T45" fmla="*/ 821 h 1003"/>
                  <a:gd name="T46" fmla="*/ 274 w 919"/>
                  <a:gd name="T47" fmla="*/ 841 h 1003"/>
                  <a:gd name="T48" fmla="*/ 294 w 919"/>
                  <a:gd name="T49" fmla="*/ 688 h 1003"/>
                  <a:gd name="T50" fmla="*/ 220 w 919"/>
                  <a:gd name="T51" fmla="*/ 669 h 1003"/>
                  <a:gd name="T52" fmla="*/ 274 w 919"/>
                  <a:gd name="T53" fmla="*/ 584 h 1003"/>
                  <a:gd name="T54" fmla="*/ 294 w 919"/>
                  <a:gd name="T55" fmla="*/ 511 h 1003"/>
                  <a:gd name="T56" fmla="*/ 373 w 919"/>
                  <a:gd name="T57" fmla="*/ 564 h 1003"/>
                  <a:gd name="T58" fmla="*/ 446 w 919"/>
                  <a:gd name="T59" fmla="*/ 584 h 1003"/>
                  <a:gd name="T60" fmla="*/ 627 w 919"/>
                  <a:gd name="T61" fmla="*/ 770 h 1003"/>
                  <a:gd name="T62" fmla="*/ 647 w 919"/>
                  <a:gd name="T63" fmla="*/ 844 h 1003"/>
                  <a:gd name="T64" fmla="*/ 799 w 919"/>
                  <a:gd name="T65" fmla="*/ 824 h 1003"/>
                  <a:gd name="T66" fmla="*/ 779 w 919"/>
                  <a:gd name="T67" fmla="*/ 671 h 1003"/>
                  <a:gd name="T68" fmla="*/ 726 w 919"/>
                  <a:gd name="T69" fmla="*/ 587 h 1003"/>
                  <a:gd name="T70" fmla="*/ 799 w 919"/>
                  <a:gd name="T71" fmla="*/ 56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19" h="1003">
                    <a:moveTo>
                      <a:pt x="867" y="0"/>
                    </a:moveTo>
                    <a:cubicBezTo>
                      <a:pt x="895" y="0"/>
                      <a:pt x="918" y="22"/>
                      <a:pt x="918" y="51"/>
                    </a:cubicBezTo>
                    <a:lnTo>
                      <a:pt x="918" y="951"/>
                    </a:lnTo>
                    <a:cubicBezTo>
                      <a:pt x="918" y="979"/>
                      <a:pt x="895" y="1002"/>
                      <a:pt x="867" y="1002"/>
                    </a:cubicBezTo>
                    <a:lnTo>
                      <a:pt x="51" y="1002"/>
                    </a:lnTo>
                    <a:cubicBezTo>
                      <a:pt x="23" y="1002"/>
                      <a:pt x="0" y="979"/>
                      <a:pt x="0" y="951"/>
                    </a:cubicBezTo>
                    <a:lnTo>
                      <a:pt x="0" y="51"/>
                    </a:lnTo>
                    <a:cubicBezTo>
                      <a:pt x="0" y="22"/>
                      <a:pt x="23" y="0"/>
                      <a:pt x="51" y="0"/>
                    </a:cubicBezTo>
                    <a:lnTo>
                      <a:pt x="867" y="0"/>
                    </a:lnTo>
                    <a:close/>
                    <a:moveTo>
                      <a:pt x="799" y="567"/>
                    </a:moveTo>
                    <a:lnTo>
                      <a:pt x="793" y="567"/>
                    </a:lnTo>
                    <a:lnTo>
                      <a:pt x="793" y="432"/>
                    </a:lnTo>
                    <a:cubicBezTo>
                      <a:pt x="793" y="420"/>
                      <a:pt x="785" y="412"/>
                      <a:pt x="774" y="412"/>
                    </a:cubicBezTo>
                    <a:lnTo>
                      <a:pt x="641" y="412"/>
                    </a:lnTo>
                    <a:cubicBezTo>
                      <a:pt x="630" y="412"/>
                      <a:pt x="621" y="420"/>
                      <a:pt x="621" y="432"/>
                    </a:cubicBezTo>
                    <a:lnTo>
                      <a:pt x="621" y="485"/>
                    </a:lnTo>
                    <a:lnTo>
                      <a:pt x="542" y="485"/>
                    </a:lnTo>
                    <a:lnTo>
                      <a:pt x="542" y="432"/>
                    </a:lnTo>
                    <a:cubicBezTo>
                      <a:pt x="542" y="420"/>
                      <a:pt x="534" y="412"/>
                      <a:pt x="522" y="412"/>
                    </a:cubicBezTo>
                    <a:lnTo>
                      <a:pt x="472" y="412"/>
                    </a:lnTo>
                    <a:lnTo>
                      <a:pt x="472" y="327"/>
                    </a:lnTo>
                    <a:lnTo>
                      <a:pt x="525" y="327"/>
                    </a:lnTo>
                    <a:cubicBezTo>
                      <a:pt x="537" y="327"/>
                      <a:pt x="545" y="319"/>
                      <a:pt x="545" y="307"/>
                    </a:cubicBezTo>
                    <a:lnTo>
                      <a:pt x="545" y="175"/>
                    </a:lnTo>
                    <a:cubicBezTo>
                      <a:pt x="545" y="163"/>
                      <a:pt x="537" y="155"/>
                      <a:pt x="525" y="155"/>
                    </a:cubicBezTo>
                    <a:lnTo>
                      <a:pt x="393" y="155"/>
                    </a:lnTo>
                    <a:cubicBezTo>
                      <a:pt x="381" y="155"/>
                      <a:pt x="373" y="163"/>
                      <a:pt x="373" y="175"/>
                    </a:cubicBezTo>
                    <a:lnTo>
                      <a:pt x="373" y="307"/>
                    </a:lnTo>
                    <a:cubicBezTo>
                      <a:pt x="373" y="319"/>
                      <a:pt x="381" y="327"/>
                      <a:pt x="393" y="327"/>
                    </a:cubicBezTo>
                    <a:lnTo>
                      <a:pt x="443" y="327"/>
                    </a:lnTo>
                    <a:lnTo>
                      <a:pt x="443" y="412"/>
                    </a:lnTo>
                    <a:lnTo>
                      <a:pt x="390" y="412"/>
                    </a:lnTo>
                    <a:cubicBezTo>
                      <a:pt x="378" y="412"/>
                      <a:pt x="370" y="420"/>
                      <a:pt x="370" y="432"/>
                    </a:cubicBezTo>
                    <a:lnTo>
                      <a:pt x="370" y="485"/>
                    </a:lnTo>
                    <a:lnTo>
                      <a:pt x="291" y="485"/>
                    </a:lnTo>
                    <a:lnTo>
                      <a:pt x="291" y="432"/>
                    </a:lnTo>
                    <a:cubicBezTo>
                      <a:pt x="291" y="420"/>
                      <a:pt x="283" y="412"/>
                      <a:pt x="271" y="412"/>
                    </a:cubicBezTo>
                    <a:lnTo>
                      <a:pt x="139" y="412"/>
                    </a:lnTo>
                    <a:cubicBezTo>
                      <a:pt x="127" y="412"/>
                      <a:pt x="119" y="420"/>
                      <a:pt x="119" y="432"/>
                    </a:cubicBezTo>
                    <a:lnTo>
                      <a:pt x="119" y="564"/>
                    </a:lnTo>
                    <a:cubicBezTo>
                      <a:pt x="119" y="575"/>
                      <a:pt x="127" y="584"/>
                      <a:pt x="139" y="584"/>
                    </a:cubicBezTo>
                    <a:lnTo>
                      <a:pt x="192" y="584"/>
                    </a:lnTo>
                    <a:lnTo>
                      <a:pt x="192" y="669"/>
                    </a:lnTo>
                    <a:lnTo>
                      <a:pt x="139" y="669"/>
                    </a:lnTo>
                    <a:cubicBezTo>
                      <a:pt x="127" y="669"/>
                      <a:pt x="119" y="677"/>
                      <a:pt x="119" y="688"/>
                    </a:cubicBezTo>
                    <a:lnTo>
                      <a:pt x="119" y="821"/>
                    </a:lnTo>
                    <a:cubicBezTo>
                      <a:pt x="119" y="832"/>
                      <a:pt x="127" y="841"/>
                      <a:pt x="139" y="841"/>
                    </a:cubicBezTo>
                    <a:lnTo>
                      <a:pt x="274" y="841"/>
                    </a:lnTo>
                    <a:cubicBezTo>
                      <a:pt x="285" y="841"/>
                      <a:pt x="294" y="832"/>
                      <a:pt x="294" y="821"/>
                    </a:cubicBezTo>
                    <a:lnTo>
                      <a:pt x="294" y="688"/>
                    </a:lnTo>
                    <a:cubicBezTo>
                      <a:pt x="294" y="677"/>
                      <a:pt x="285" y="669"/>
                      <a:pt x="274" y="669"/>
                    </a:cubicBezTo>
                    <a:lnTo>
                      <a:pt x="220" y="669"/>
                    </a:lnTo>
                    <a:lnTo>
                      <a:pt x="220" y="584"/>
                    </a:lnTo>
                    <a:lnTo>
                      <a:pt x="274" y="584"/>
                    </a:lnTo>
                    <a:cubicBezTo>
                      <a:pt x="285" y="584"/>
                      <a:pt x="294" y="575"/>
                      <a:pt x="294" y="564"/>
                    </a:cubicBezTo>
                    <a:lnTo>
                      <a:pt x="294" y="511"/>
                    </a:lnTo>
                    <a:lnTo>
                      <a:pt x="373" y="511"/>
                    </a:lnTo>
                    <a:lnTo>
                      <a:pt x="373" y="564"/>
                    </a:lnTo>
                    <a:cubicBezTo>
                      <a:pt x="373" y="575"/>
                      <a:pt x="381" y="584"/>
                      <a:pt x="393" y="584"/>
                    </a:cubicBezTo>
                    <a:lnTo>
                      <a:pt x="446" y="584"/>
                    </a:lnTo>
                    <a:lnTo>
                      <a:pt x="446" y="770"/>
                    </a:lnTo>
                    <a:lnTo>
                      <a:pt x="627" y="770"/>
                    </a:lnTo>
                    <a:lnTo>
                      <a:pt x="627" y="824"/>
                    </a:lnTo>
                    <a:cubicBezTo>
                      <a:pt x="627" y="835"/>
                      <a:pt x="635" y="844"/>
                      <a:pt x="647" y="844"/>
                    </a:cubicBezTo>
                    <a:lnTo>
                      <a:pt x="779" y="844"/>
                    </a:lnTo>
                    <a:cubicBezTo>
                      <a:pt x="791" y="844"/>
                      <a:pt x="799" y="835"/>
                      <a:pt x="799" y="824"/>
                    </a:cubicBezTo>
                    <a:lnTo>
                      <a:pt x="799" y="691"/>
                    </a:lnTo>
                    <a:cubicBezTo>
                      <a:pt x="799" y="680"/>
                      <a:pt x="791" y="671"/>
                      <a:pt x="779" y="671"/>
                    </a:cubicBezTo>
                    <a:lnTo>
                      <a:pt x="726" y="671"/>
                    </a:lnTo>
                    <a:lnTo>
                      <a:pt x="726" y="587"/>
                    </a:lnTo>
                    <a:lnTo>
                      <a:pt x="779" y="587"/>
                    </a:lnTo>
                    <a:cubicBezTo>
                      <a:pt x="791" y="587"/>
                      <a:pt x="799" y="578"/>
                      <a:pt x="799" y="567"/>
                    </a:cubicBez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191" name="Rectangle 190">
              <a:extLst>
                <a:ext uri="{FF2B5EF4-FFF2-40B4-BE49-F238E27FC236}">
                  <a16:creationId xmlns:a16="http://schemas.microsoft.com/office/drawing/2014/main" id="{21792C66-D4F7-4CDA-A377-8386581F0DF9}"/>
                </a:ext>
              </a:extLst>
            </p:cNvPr>
            <p:cNvSpPr/>
            <p:nvPr/>
          </p:nvSpPr>
          <p:spPr>
            <a:xfrm>
              <a:off x="7248176" y="2103309"/>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grpSp>
      <p:grpSp>
        <p:nvGrpSpPr>
          <p:cNvPr id="194" name="Group 193">
            <a:extLst>
              <a:ext uri="{FF2B5EF4-FFF2-40B4-BE49-F238E27FC236}">
                <a16:creationId xmlns:a16="http://schemas.microsoft.com/office/drawing/2014/main" id="{C96B008B-9A8A-42D4-A05C-47F1D7BB0E96}"/>
              </a:ext>
            </a:extLst>
          </p:cNvPr>
          <p:cNvGrpSpPr/>
          <p:nvPr/>
        </p:nvGrpSpPr>
        <p:grpSpPr>
          <a:xfrm>
            <a:off x="5323218" y="2374062"/>
            <a:ext cx="2220277" cy="2344675"/>
            <a:chOff x="9517784" y="1505556"/>
            <a:chExt cx="2220277" cy="2344675"/>
          </a:xfrm>
        </p:grpSpPr>
        <p:sp>
          <p:nvSpPr>
            <p:cNvPr id="195" name="TextBox 194">
              <a:extLst>
                <a:ext uri="{FF2B5EF4-FFF2-40B4-BE49-F238E27FC236}">
                  <a16:creationId xmlns:a16="http://schemas.microsoft.com/office/drawing/2014/main" id="{58734E6E-50E1-44A5-AEAC-94E4B29257A1}"/>
                </a:ext>
              </a:extLst>
            </p:cNvPr>
            <p:cNvSpPr txBox="1"/>
            <p:nvPr/>
          </p:nvSpPr>
          <p:spPr>
            <a:xfrm>
              <a:off x="11050658" y="1505556"/>
              <a:ext cx="687403" cy="2294887"/>
            </a:xfrm>
            <a:prstGeom prst="rect">
              <a:avLst/>
            </a:prstGeom>
            <a:noFill/>
            <a:ln w="19050">
              <a:solidFill>
                <a:schemeClr val="accent3"/>
              </a:solidFill>
              <a:prstDash val="sysDash"/>
            </a:ln>
          </p:spPr>
          <p:txBody>
            <a:bodyPr wrap="square" rtlCol="0">
              <a:noAutofit/>
            </a:bodyPr>
            <a:lstStyle/>
            <a:p>
              <a:pPr algn="r"/>
              <a:r>
                <a:rPr lang="en-US" sz="1000" b="1" dirty="0">
                  <a:solidFill>
                    <a:schemeClr val="bg2">
                      <a:lumMod val="10000"/>
                    </a:schemeClr>
                  </a:solidFill>
                </a:rPr>
                <a:t>Bastion</a:t>
              </a:r>
            </a:p>
          </p:txBody>
        </p:sp>
        <p:sp>
          <p:nvSpPr>
            <p:cNvPr id="222" name="Rectangle 221">
              <a:extLst>
                <a:ext uri="{FF2B5EF4-FFF2-40B4-BE49-F238E27FC236}">
                  <a16:creationId xmlns:a16="http://schemas.microsoft.com/office/drawing/2014/main" id="{DF4238E7-713C-4BD5-996D-42094DE400D0}"/>
                </a:ext>
              </a:extLst>
            </p:cNvPr>
            <p:cNvSpPr/>
            <p:nvPr/>
          </p:nvSpPr>
          <p:spPr>
            <a:xfrm>
              <a:off x="11083347" y="1770406"/>
              <a:ext cx="638737" cy="695348"/>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92" tIns="45696" rIns="91392" bIns="45696" numCol="1" spcCol="0" rtlCol="0" fromWordArt="0" anchor="ctr" anchorCtr="0" forceAA="0" compatLnSpc="1">
              <a:prstTxWarp prst="textNoShape">
                <a:avLst/>
              </a:prstTxWarp>
              <a:noAutofit/>
            </a:bodyPr>
            <a:lstStyle/>
            <a:p>
              <a:pPr algn="ctr">
                <a:lnSpc>
                  <a:spcPct val="90000"/>
                </a:lnSpc>
              </a:pPr>
              <a:endParaRPr lang="en-US" sz="1798">
                <a:solidFill>
                  <a:schemeClr val="bg2">
                    <a:lumMod val="10000"/>
                  </a:schemeClr>
                </a:solidFill>
              </a:endParaRPr>
            </a:p>
          </p:txBody>
        </p:sp>
        <p:sp>
          <p:nvSpPr>
            <p:cNvPr id="198" name="TextBox 197">
              <a:extLst>
                <a:ext uri="{FF2B5EF4-FFF2-40B4-BE49-F238E27FC236}">
                  <a16:creationId xmlns:a16="http://schemas.microsoft.com/office/drawing/2014/main" id="{135D5708-723A-4467-BD2D-548C282B1258}"/>
                </a:ext>
              </a:extLst>
            </p:cNvPr>
            <p:cNvSpPr txBox="1"/>
            <p:nvPr/>
          </p:nvSpPr>
          <p:spPr>
            <a:xfrm>
              <a:off x="9517784" y="2706628"/>
              <a:ext cx="1438856" cy="1087669"/>
            </a:xfrm>
            <a:prstGeom prst="rect">
              <a:avLst/>
            </a:prstGeom>
            <a:noFill/>
            <a:ln w="19050">
              <a:solidFill>
                <a:schemeClr val="accent3"/>
              </a:solidFill>
              <a:prstDash val="sysDash"/>
            </a:ln>
          </p:spPr>
          <p:txBody>
            <a:bodyPr wrap="square" rtlCol="0">
              <a:noAutofit/>
            </a:bodyPr>
            <a:lstStyle/>
            <a:p>
              <a:pPr algn="r"/>
              <a:r>
                <a:rPr lang="en-US" sz="1000" b="1" dirty="0">
                  <a:solidFill>
                    <a:schemeClr val="bg2">
                      <a:lumMod val="10000"/>
                    </a:schemeClr>
                  </a:solidFill>
                </a:rPr>
                <a:t>Database Tier</a:t>
              </a:r>
            </a:p>
          </p:txBody>
        </p:sp>
        <p:sp>
          <p:nvSpPr>
            <p:cNvPr id="200" name="Line 55">
              <a:extLst>
                <a:ext uri="{FF2B5EF4-FFF2-40B4-BE49-F238E27FC236}">
                  <a16:creationId xmlns:a16="http://schemas.microsoft.com/office/drawing/2014/main" id="{38F39EFC-8AA0-4CB4-8D5B-80F3DF8A0BE8}"/>
                </a:ext>
              </a:extLst>
            </p:cNvPr>
            <p:cNvSpPr>
              <a:spLocks noChangeShapeType="1"/>
            </p:cNvSpPr>
            <p:nvPr/>
          </p:nvSpPr>
          <p:spPr bwMode="auto">
            <a:xfrm flipV="1">
              <a:off x="10930166" y="2024002"/>
              <a:ext cx="153181" cy="0"/>
            </a:xfrm>
            <a:prstGeom prst="line">
              <a:avLst/>
            </a:prstGeom>
            <a:noFill/>
            <a:ln w="12700">
              <a:solidFill>
                <a:schemeClr val="tx1"/>
              </a:solidFill>
              <a:round/>
              <a:headEnd type="oval" w="sm" len="sm"/>
              <a:tailEnd type="oval" w="sm" len="sm"/>
            </a:ln>
            <a:effectLst/>
          </p:spPr>
          <p:txBody>
            <a:bodyPr wrap="square" lIns="92027" tIns="46014" rIns="92027" bIns="46014">
              <a:spAutoFit/>
            </a:bodyPr>
            <a:lstStyle/>
            <a:p>
              <a:pPr>
                <a:defRPr/>
              </a:pPr>
              <a:endParaRPr lang="en-US" sz="1798">
                <a:solidFill>
                  <a:schemeClr val="bg2">
                    <a:lumMod val="10000"/>
                  </a:schemeClr>
                </a:solidFill>
              </a:endParaRPr>
            </a:p>
          </p:txBody>
        </p:sp>
        <p:sp>
          <p:nvSpPr>
            <p:cNvPr id="201" name="Line 55">
              <a:extLst>
                <a:ext uri="{FF2B5EF4-FFF2-40B4-BE49-F238E27FC236}">
                  <a16:creationId xmlns:a16="http://schemas.microsoft.com/office/drawing/2014/main" id="{85E15FF8-4251-45C6-B978-CDBCB7D05CA5}"/>
                </a:ext>
              </a:extLst>
            </p:cNvPr>
            <p:cNvSpPr>
              <a:spLocks noChangeShapeType="1"/>
            </p:cNvSpPr>
            <p:nvPr/>
          </p:nvSpPr>
          <p:spPr bwMode="auto">
            <a:xfrm flipV="1">
              <a:off x="10930166" y="3253057"/>
              <a:ext cx="128041" cy="0"/>
            </a:xfrm>
            <a:prstGeom prst="line">
              <a:avLst/>
            </a:prstGeom>
            <a:noFill/>
            <a:ln w="12700">
              <a:solidFill>
                <a:schemeClr val="tx1"/>
              </a:solidFill>
              <a:round/>
              <a:headEnd type="oval" w="sm" len="sm"/>
              <a:tailEnd type="oval" w="sm" len="sm"/>
            </a:ln>
            <a:effectLst/>
          </p:spPr>
          <p:txBody>
            <a:bodyPr wrap="square" lIns="92027" tIns="46014" rIns="92027" bIns="46014">
              <a:spAutoFit/>
            </a:bodyPr>
            <a:lstStyle/>
            <a:p>
              <a:pPr>
                <a:defRPr/>
              </a:pPr>
              <a:endParaRPr lang="en-US" sz="1798">
                <a:solidFill>
                  <a:schemeClr val="bg2">
                    <a:lumMod val="10000"/>
                  </a:schemeClr>
                </a:solidFill>
              </a:endParaRPr>
            </a:p>
          </p:txBody>
        </p:sp>
        <p:sp>
          <p:nvSpPr>
            <p:cNvPr id="202" name="Line 54">
              <a:extLst>
                <a:ext uri="{FF2B5EF4-FFF2-40B4-BE49-F238E27FC236}">
                  <a16:creationId xmlns:a16="http://schemas.microsoft.com/office/drawing/2014/main" id="{7C8F4141-7EF6-438E-884A-3F2028892E55}"/>
                </a:ext>
              </a:extLst>
            </p:cNvPr>
            <p:cNvSpPr>
              <a:spLocks noChangeShapeType="1"/>
            </p:cNvSpPr>
            <p:nvPr/>
          </p:nvSpPr>
          <p:spPr bwMode="auto">
            <a:xfrm flipV="1">
              <a:off x="10070815" y="2574551"/>
              <a:ext cx="1" cy="187803"/>
            </a:xfrm>
            <a:prstGeom prst="line">
              <a:avLst/>
            </a:prstGeom>
            <a:noFill/>
            <a:ln w="12700">
              <a:solidFill>
                <a:schemeClr val="tx1"/>
              </a:solidFill>
              <a:round/>
              <a:headEnd type="oval" w="sm" len="sm"/>
              <a:tailEnd type="oval" w="sm" len="sm"/>
            </a:ln>
            <a:effectLst/>
          </p:spPr>
          <p:txBody>
            <a:bodyPr wrap="square" lIns="92027" tIns="46014" rIns="92027" bIns="46014">
              <a:spAutoFit/>
            </a:bodyPr>
            <a:lstStyle/>
            <a:p>
              <a:pPr>
                <a:defRPr/>
              </a:pPr>
              <a:endParaRPr lang="en-US" sz="1600">
                <a:solidFill>
                  <a:schemeClr val="bg2">
                    <a:lumMod val="10000"/>
                  </a:schemeClr>
                </a:solidFill>
              </a:endParaRPr>
            </a:p>
          </p:txBody>
        </p:sp>
        <p:sp>
          <p:nvSpPr>
            <p:cNvPr id="218" name="Rectangle 217">
              <a:extLst>
                <a:ext uri="{FF2B5EF4-FFF2-40B4-BE49-F238E27FC236}">
                  <a16:creationId xmlns:a16="http://schemas.microsoft.com/office/drawing/2014/main" id="{B0B36360-930F-4966-8B88-43805CB9AA3F}"/>
                </a:ext>
              </a:extLst>
            </p:cNvPr>
            <p:cNvSpPr/>
            <p:nvPr/>
          </p:nvSpPr>
          <p:spPr>
            <a:xfrm>
              <a:off x="9566159" y="1789281"/>
              <a:ext cx="505063" cy="549829"/>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92" tIns="45696" rIns="91392" bIns="45696" numCol="1" spcCol="0" rtlCol="0" fromWordArt="0" anchor="ctr" anchorCtr="0" forceAA="0" compatLnSpc="1">
              <a:prstTxWarp prst="textNoShape">
                <a:avLst/>
              </a:prstTxWarp>
              <a:noAutofit/>
            </a:bodyPr>
            <a:lstStyle/>
            <a:p>
              <a:pPr algn="ctr">
                <a:lnSpc>
                  <a:spcPct val="90000"/>
                </a:lnSpc>
              </a:pPr>
              <a:endParaRPr lang="en-US" sz="1798">
                <a:solidFill>
                  <a:schemeClr val="bg2">
                    <a:lumMod val="10000"/>
                  </a:schemeClr>
                </a:solidFill>
              </a:endParaRPr>
            </a:p>
          </p:txBody>
        </p:sp>
        <p:sp>
          <p:nvSpPr>
            <p:cNvPr id="204" name="Text Box 30">
              <a:extLst>
                <a:ext uri="{FF2B5EF4-FFF2-40B4-BE49-F238E27FC236}">
                  <a16:creationId xmlns:a16="http://schemas.microsoft.com/office/drawing/2014/main" id="{4A4F9164-FC87-4EA4-A5A5-C39C15792D14}"/>
                </a:ext>
              </a:extLst>
            </p:cNvPr>
            <p:cNvSpPr txBox="1">
              <a:spLocks noChangeArrowheads="1"/>
            </p:cNvSpPr>
            <p:nvPr/>
          </p:nvSpPr>
          <p:spPr bwMode="auto">
            <a:xfrm>
              <a:off x="10177941" y="2305927"/>
              <a:ext cx="540509" cy="246157"/>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solidFill>
                    <a:schemeClr val="bg2">
                      <a:lumMod val="10000"/>
                    </a:schemeClr>
                  </a:solidFill>
                </a:rPr>
                <a:t>Concurrent Mgr. BM</a:t>
              </a:r>
            </a:p>
          </p:txBody>
        </p:sp>
        <p:sp>
          <p:nvSpPr>
            <p:cNvPr id="214" name="Rectangle 213">
              <a:extLst>
                <a:ext uri="{FF2B5EF4-FFF2-40B4-BE49-F238E27FC236}">
                  <a16:creationId xmlns:a16="http://schemas.microsoft.com/office/drawing/2014/main" id="{04E9AB08-D2BA-4F6D-BC78-98F472B2798D}"/>
                </a:ext>
              </a:extLst>
            </p:cNvPr>
            <p:cNvSpPr/>
            <p:nvPr/>
          </p:nvSpPr>
          <p:spPr>
            <a:xfrm>
              <a:off x="10192612" y="1794369"/>
              <a:ext cx="505063" cy="549829"/>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92" tIns="45696" rIns="91392" bIns="45696" numCol="1" spcCol="0" rtlCol="0" fromWordArt="0" anchor="ctr" anchorCtr="0" forceAA="0" compatLnSpc="1">
              <a:prstTxWarp prst="textNoShape">
                <a:avLst/>
              </a:prstTxWarp>
              <a:noAutofit/>
            </a:bodyPr>
            <a:lstStyle/>
            <a:p>
              <a:pPr algn="ctr">
                <a:lnSpc>
                  <a:spcPct val="90000"/>
                </a:lnSpc>
              </a:pPr>
              <a:endParaRPr lang="en-US" sz="1798">
                <a:solidFill>
                  <a:schemeClr val="bg2">
                    <a:lumMod val="10000"/>
                  </a:schemeClr>
                </a:solidFill>
              </a:endParaRPr>
            </a:p>
          </p:txBody>
        </p:sp>
        <p:sp>
          <p:nvSpPr>
            <p:cNvPr id="206" name="Rectangle 205">
              <a:extLst>
                <a:ext uri="{FF2B5EF4-FFF2-40B4-BE49-F238E27FC236}">
                  <a16:creationId xmlns:a16="http://schemas.microsoft.com/office/drawing/2014/main" id="{ABFEDC3B-2B3D-4C81-8A71-242AA320D96B}"/>
                </a:ext>
              </a:extLst>
            </p:cNvPr>
            <p:cNvSpPr/>
            <p:nvPr/>
          </p:nvSpPr>
          <p:spPr>
            <a:xfrm>
              <a:off x="9781787" y="2976428"/>
              <a:ext cx="521491" cy="571917"/>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92" tIns="45696" rIns="91392" bIns="45696" numCol="1" spcCol="0" rtlCol="0" fromWordArt="0" anchor="ctr" anchorCtr="0" forceAA="0" compatLnSpc="1">
              <a:prstTxWarp prst="textNoShape">
                <a:avLst/>
              </a:prstTxWarp>
              <a:noAutofit/>
            </a:bodyPr>
            <a:lstStyle/>
            <a:p>
              <a:pPr algn="ctr">
                <a:lnSpc>
                  <a:spcPct val="90000"/>
                </a:lnSpc>
              </a:pPr>
              <a:endParaRPr lang="en-US" sz="1798">
                <a:solidFill>
                  <a:schemeClr val="bg2">
                    <a:lumMod val="10000"/>
                  </a:schemeClr>
                </a:solidFill>
              </a:endParaRPr>
            </a:p>
          </p:txBody>
        </p:sp>
        <p:sp>
          <p:nvSpPr>
            <p:cNvPr id="207" name="TextBox 206">
              <a:extLst>
                <a:ext uri="{FF2B5EF4-FFF2-40B4-BE49-F238E27FC236}">
                  <a16:creationId xmlns:a16="http://schemas.microsoft.com/office/drawing/2014/main" id="{2E9A04C2-4211-41DC-8370-E2FECFEA9A5C}"/>
                </a:ext>
              </a:extLst>
            </p:cNvPr>
            <p:cNvSpPr txBox="1"/>
            <p:nvPr/>
          </p:nvSpPr>
          <p:spPr>
            <a:xfrm>
              <a:off x="11190906" y="3681282"/>
              <a:ext cx="456157" cy="168949"/>
            </a:xfrm>
            <a:prstGeom prst="rect">
              <a:avLst/>
            </a:prstGeom>
            <a:noFill/>
          </p:spPr>
          <p:txBody>
            <a:bodyPr wrap="square" lIns="0" tIns="0" rIns="0" bIns="0" rtlCol="0">
              <a:noAutofit/>
            </a:bodyPr>
            <a:lstStyle/>
            <a:p>
              <a:pPr>
                <a:lnSpc>
                  <a:spcPct val="90000"/>
                </a:lnSpc>
              </a:pPr>
              <a:r>
                <a:rPr lang="en-US" sz="800" dirty="0">
                  <a:solidFill>
                    <a:schemeClr val="bg2">
                      <a:lumMod val="10000"/>
                    </a:schemeClr>
                  </a:solidFill>
                </a:rPr>
                <a:t>Subnet A</a:t>
              </a:r>
            </a:p>
          </p:txBody>
        </p:sp>
        <p:sp>
          <p:nvSpPr>
            <p:cNvPr id="208" name="TextBox 207">
              <a:extLst>
                <a:ext uri="{FF2B5EF4-FFF2-40B4-BE49-F238E27FC236}">
                  <a16:creationId xmlns:a16="http://schemas.microsoft.com/office/drawing/2014/main" id="{62952B47-A0E4-42D3-B2C4-FB4FF37C3918}"/>
                </a:ext>
              </a:extLst>
            </p:cNvPr>
            <p:cNvSpPr txBox="1"/>
            <p:nvPr/>
          </p:nvSpPr>
          <p:spPr>
            <a:xfrm>
              <a:off x="10498504" y="2530465"/>
              <a:ext cx="456157" cy="168949"/>
            </a:xfrm>
            <a:prstGeom prst="rect">
              <a:avLst/>
            </a:prstGeom>
            <a:noFill/>
          </p:spPr>
          <p:txBody>
            <a:bodyPr wrap="square" lIns="0" tIns="0" rIns="0" bIns="0" rtlCol="0">
              <a:noAutofit/>
            </a:bodyPr>
            <a:lstStyle/>
            <a:p>
              <a:pPr>
                <a:lnSpc>
                  <a:spcPct val="90000"/>
                </a:lnSpc>
              </a:pPr>
              <a:r>
                <a:rPr lang="en-US" sz="800" dirty="0">
                  <a:solidFill>
                    <a:schemeClr val="bg2">
                      <a:lumMod val="10000"/>
                    </a:schemeClr>
                  </a:solidFill>
                </a:rPr>
                <a:t>Subnet B</a:t>
              </a:r>
            </a:p>
          </p:txBody>
        </p:sp>
        <p:sp>
          <p:nvSpPr>
            <p:cNvPr id="209" name="TextBox 208">
              <a:extLst>
                <a:ext uri="{FF2B5EF4-FFF2-40B4-BE49-F238E27FC236}">
                  <a16:creationId xmlns:a16="http://schemas.microsoft.com/office/drawing/2014/main" id="{D2F566DA-9103-4498-81FC-18D8DB9A848D}"/>
                </a:ext>
              </a:extLst>
            </p:cNvPr>
            <p:cNvSpPr txBox="1"/>
            <p:nvPr/>
          </p:nvSpPr>
          <p:spPr>
            <a:xfrm>
              <a:off x="10481240" y="3664795"/>
              <a:ext cx="456157" cy="168949"/>
            </a:xfrm>
            <a:prstGeom prst="rect">
              <a:avLst/>
            </a:prstGeom>
            <a:noFill/>
          </p:spPr>
          <p:txBody>
            <a:bodyPr wrap="square" lIns="0" tIns="0" rIns="0" bIns="0" rtlCol="0">
              <a:noAutofit/>
            </a:bodyPr>
            <a:lstStyle/>
            <a:p>
              <a:pPr>
                <a:lnSpc>
                  <a:spcPct val="90000"/>
                </a:lnSpc>
              </a:pPr>
              <a:r>
                <a:rPr lang="en-US" sz="800" dirty="0">
                  <a:solidFill>
                    <a:schemeClr val="bg2">
                      <a:lumMod val="10000"/>
                    </a:schemeClr>
                  </a:solidFill>
                </a:rPr>
                <a:t>Subnet C</a:t>
              </a:r>
            </a:p>
          </p:txBody>
        </p:sp>
        <p:sp>
          <p:nvSpPr>
            <p:cNvPr id="210" name="Text Box 30">
              <a:extLst>
                <a:ext uri="{FF2B5EF4-FFF2-40B4-BE49-F238E27FC236}">
                  <a16:creationId xmlns:a16="http://schemas.microsoft.com/office/drawing/2014/main" id="{1F379AA8-F396-4CE4-A97E-4BBD11145427}"/>
                </a:ext>
              </a:extLst>
            </p:cNvPr>
            <p:cNvSpPr txBox="1">
              <a:spLocks noChangeArrowheads="1"/>
            </p:cNvSpPr>
            <p:nvPr/>
          </p:nvSpPr>
          <p:spPr bwMode="auto">
            <a:xfrm>
              <a:off x="9554791" y="2352820"/>
              <a:ext cx="540509" cy="123111"/>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solidFill>
                    <a:schemeClr val="bg2">
                      <a:lumMod val="10000"/>
                    </a:schemeClr>
                  </a:solidFill>
                </a:rPr>
                <a:t>EBS App BM </a:t>
              </a:r>
            </a:p>
          </p:txBody>
        </p:sp>
        <p:sp>
          <p:nvSpPr>
            <p:cNvPr id="211" name="Text Box 30">
              <a:extLst>
                <a:ext uri="{FF2B5EF4-FFF2-40B4-BE49-F238E27FC236}">
                  <a16:creationId xmlns:a16="http://schemas.microsoft.com/office/drawing/2014/main" id="{128EC62A-581B-4249-BFCE-12C2C0ED7B37}"/>
                </a:ext>
              </a:extLst>
            </p:cNvPr>
            <p:cNvSpPr txBox="1">
              <a:spLocks noChangeArrowheads="1"/>
            </p:cNvSpPr>
            <p:nvPr/>
          </p:nvSpPr>
          <p:spPr bwMode="auto">
            <a:xfrm>
              <a:off x="9959510" y="3428854"/>
              <a:ext cx="540509" cy="246221"/>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solidFill>
                    <a:schemeClr val="bg2">
                      <a:lumMod val="10000"/>
                    </a:schemeClr>
                  </a:solidFill>
                </a:rPr>
                <a:t>Database/ Exadata</a:t>
              </a:r>
            </a:p>
          </p:txBody>
        </p:sp>
        <p:sp>
          <p:nvSpPr>
            <p:cNvPr id="212" name="Rectangle 211">
              <a:extLst>
                <a:ext uri="{FF2B5EF4-FFF2-40B4-BE49-F238E27FC236}">
                  <a16:creationId xmlns:a16="http://schemas.microsoft.com/office/drawing/2014/main" id="{AB51A18D-6D82-4A7B-8657-099982A2DFD6}"/>
                </a:ext>
              </a:extLst>
            </p:cNvPr>
            <p:cNvSpPr/>
            <p:nvPr/>
          </p:nvSpPr>
          <p:spPr>
            <a:xfrm>
              <a:off x="9917676" y="2866604"/>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grpSp>
      <p:cxnSp>
        <p:nvCxnSpPr>
          <p:cNvPr id="225" name="Straight Arrow Connector 224">
            <a:extLst>
              <a:ext uri="{FF2B5EF4-FFF2-40B4-BE49-F238E27FC236}">
                <a16:creationId xmlns:a16="http://schemas.microsoft.com/office/drawing/2014/main" id="{72CA4830-337F-46DE-A2EE-0698EC39F2E4}"/>
              </a:ext>
            </a:extLst>
          </p:cNvPr>
          <p:cNvCxnSpPr/>
          <p:nvPr/>
        </p:nvCxnSpPr>
        <p:spPr>
          <a:xfrm flipV="1">
            <a:off x="4739935" y="2897218"/>
            <a:ext cx="635629" cy="1564"/>
          </a:xfrm>
          <a:prstGeom prst="straightConnector1">
            <a:avLst/>
          </a:prstGeom>
          <a:ln w="19050">
            <a:solidFill>
              <a:schemeClr val="tx1"/>
            </a:solidFill>
            <a:prstDash val="dash"/>
            <a:miter lim="800000"/>
            <a:headEnd type="none" w="med" len="med"/>
            <a:tailEnd type="triangle" w="med" len="med"/>
          </a:ln>
        </p:spPr>
        <p:style>
          <a:lnRef idx="1">
            <a:schemeClr val="accent1"/>
          </a:lnRef>
          <a:fillRef idx="0">
            <a:schemeClr val="accent1"/>
          </a:fillRef>
          <a:effectRef idx="0">
            <a:schemeClr val="accent1"/>
          </a:effectRef>
          <a:fontRef idx="minor">
            <a:schemeClr val="tx1"/>
          </a:fontRef>
        </p:style>
      </p:cxnSp>
      <p:sp>
        <p:nvSpPr>
          <p:cNvPr id="226" name="TextBox 225">
            <a:extLst>
              <a:ext uri="{FF2B5EF4-FFF2-40B4-BE49-F238E27FC236}">
                <a16:creationId xmlns:a16="http://schemas.microsoft.com/office/drawing/2014/main" id="{36482320-6146-4A74-B910-55F875F54289}"/>
              </a:ext>
            </a:extLst>
          </p:cNvPr>
          <p:cNvSpPr txBox="1"/>
          <p:nvPr/>
        </p:nvSpPr>
        <p:spPr>
          <a:xfrm>
            <a:off x="4490736" y="2715749"/>
            <a:ext cx="626700" cy="139284"/>
          </a:xfrm>
          <a:prstGeom prst="rect">
            <a:avLst/>
          </a:prstGeom>
          <a:noFill/>
        </p:spPr>
        <p:txBody>
          <a:bodyPr wrap="square" lIns="0" tIns="0" rIns="0" bIns="0" rtlCol="0">
            <a:noAutofit/>
          </a:bodyPr>
          <a:lstStyle/>
          <a:p>
            <a:pPr algn="ctr">
              <a:lnSpc>
                <a:spcPct val="90000"/>
              </a:lnSpc>
            </a:pPr>
            <a:r>
              <a:rPr lang="en-US" sz="900" dirty="0">
                <a:solidFill>
                  <a:schemeClr val="bg2">
                    <a:lumMod val="10000"/>
                  </a:schemeClr>
                </a:solidFill>
              </a:rPr>
              <a:t>rsync</a:t>
            </a:r>
            <a:endParaRPr lang="en-US" sz="1050" dirty="0">
              <a:solidFill>
                <a:schemeClr val="bg2">
                  <a:lumMod val="10000"/>
                </a:schemeClr>
              </a:solidFill>
            </a:endParaRPr>
          </a:p>
        </p:txBody>
      </p:sp>
      <p:grpSp>
        <p:nvGrpSpPr>
          <p:cNvPr id="228" name="Group 227">
            <a:extLst>
              <a:ext uri="{FF2B5EF4-FFF2-40B4-BE49-F238E27FC236}">
                <a16:creationId xmlns:a16="http://schemas.microsoft.com/office/drawing/2014/main" id="{09271986-84A9-4959-8199-AAC0D4F17B7D}"/>
              </a:ext>
            </a:extLst>
          </p:cNvPr>
          <p:cNvGrpSpPr/>
          <p:nvPr/>
        </p:nvGrpSpPr>
        <p:grpSpPr>
          <a:xfrm>
            <a:off x="6526671" y="4660252"/>
            <a:ext cx="467504" cy="426387"/>
            <a:chOff x="2540097" y="2103309"/>
            <a:chExt cx="639069" cy="695710"/>
          </a:xfrm>
        </p:grpSpPr>
        <p:grpSp>
          <p:nvGrpSpPr>
            <p:cNvPr id="229" name="Group 228">
              <a:extLst>
                <a:ext uri="{FF2B5EF4-FFF2-40B4-BE49-F238E27FC236}">
                  <a16:creationId xmlns:a16="http://schemas.microsoft.com/office/drawing/2014/main" id="{65BFA3AB-4D7A-46D0-B531-CA7565E2F3B4}"/>
                </a:ext>
              </a:extLst>
            </p:cNvPr>
            <p:cNvGrpSpPr/>
            <p:nvPr/>
          </p:nvGrpSpPr>
          <p:grpSpPr>
            <a:xfrm>
              <a:off x="2617990" y="2212926"/>
              <a:ext cx="483282" cy="476476"/>
              <a:chOff x="1836738" y="4440238"/>
              <a:chExt cx="225425" cy="222250"/>
            </a:xfrm>
            <a:solidFill>
              <a:srgbClr val="F80000"/>
            </a:solidFill>
          </p:grpSpPr>
          <p:sp>
            <p:nvSpPr>
              <p:cNvPr id="231" name="Freeform 23">
                <a:extLst>
                  <a:ext uri="{FF2B5EF4-FFF2-40B4-BE49-F238E27FC236}">
                    <a16:creationId xmlns:a16="http://schemas.microsoft.com/office/drawing/2014/main" id="{B12F6E23-3D53-49BD-88EC-7ADDDE4CA3E4}"/>
                  </a:ext>
                </a:extLst>
              </p:cNvPr>
              <p:cNvSpPr>
                <a:spLocks noChangeArrowheads="1"/>
              </p:cNvSpPr>
              <p:nvPr/>
            </p:nvSpPr>
            <p:spPr bwMode="auto">
              <a:xfrm>
                <a:off x="1836738" y="4440238"/>
                <a:ext cx="55562" cy="58737"/>
              </a:xfrm>
              <a:custGeom>
                <a:avLst/>
                <a:gdLst>
                  <a:gd name="T0" fmla="*/ 77 w 156"/>
                  <a:gd name="T1" fmla="*/ 161 h 162"/>
                  <a:gd name="T2" fmla="*/ 0 w 156"/>
                  <a:gd name="T3" fmla="*/ 161 h 162"/>
                  <a:gd name="T4" fmla="*/ 0 w 156"/>
                  <a:gd name="T5" fmla="*/ 0 h 162"/>
                  <a:gd name="T6" fmla="*/ 155 w 156"/>
                  <a:gd name="T7" fmla="*/ 0 h 162"/>
                  <a:gd name="T8" fmla="*/ 155 w 156"/>
                  <a:gd name="T9" fmla="*/ 161 h 162"/>
                  <a:gd name="T10" fmla="*/ 77 w 156"/>
                  <a:gd name="T11" fmla="*/ 161 h 162"/>
                </a:gdLst>
                <a:ahLst/>
                <a:cxnLst>
                  <a:cxn ang="0">
                    <a:pos x="T0" y="T1"/>
                  </a:cxn>
                  <a:cxn ang="0">
                    <a:pos x="T2" y="T3"/>
                  </a:cxn>
                  <a:cxn ang="0">
                    <a:pos x="T4" y="T5"/>
                  </a:cxn>
                  <a:cxn ang="0">
                    <a:pos x="T6" y="T7"/>
                  </a:cxn>
                  <a:cxn ang="0">
                    <a:pos x="T8" y="T9"/>
                  </a:cxn>
                  <a:cxn ang="0">
                    <a:pos x="T10" y="T11"/>
                  </a:cxn>
                </a:cxnLst>
                <a:rect l="0" t="0" r="r" b="b"/>
                <a:pathLst>
                  <a:path w="156" h="162">
                    <a:moveTo>
                      <a:pt x="77" y="161"/>
                    </a:moveTo>
                    <a:lnTo>
                      <a:pt x="0" y="161"/>
                    </a:lnTo>
                    <a:lnTo>
                      <a:pt x="0" y="0"/>
                    </a:lnTo>
                    <a:lnTo>
                      <a:pt x="155" y="0"/>
                    </a:lnTo>
                    <a:lnTo>
                      <a:pt x="155" y="161"/>
                    </a:lnTo>
                    <a:lnTo>
                      <a:pt x="77" y="161"/>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32" name="Freeform 24">
                <a:extLst>
                  <a:ext uri="{FF2B5EF4-FFF2-40B4-BE49-F238E27FC236}">
                    <a16:creationId xmlns:a16="http://schemas.microsoft.com/office/drawing/2014/main" id="{6072A97F-0E66-4848-B530-538236476F0A}"/>
                  </a:ext>
                </a:extLst>
              </p:cNvPr>
              <p:cNvSpPr>
                <a:spLocks noChangeArrowheads="1"/>
              </p:cNvSpPr>
              <p:nvPr/>
            </p:nvSpPr>
            <p:spPr bwMode="auto">
              <a:xfrm>
                <a:off x="1911350" y="4440238"/>
                <a:ext cx="150813" cy="58737"/>
              </a:xfrm>
              <a:custGeom>
                <a:avLst/>
                <a:gdLst>
                  <a:gd name="T0" fmla="*/ 420 w 421"/>
                  <a:gd name="T1" fmla="*/ 161 h 162"/>
                  <a:gd name="T2" fmla="*/ 420 w 421"/>
                  <a:gd name="T3" fmla="*/ 0 h 162"/>
                  <a:gd name="T4" fmla="*/ 0 w 421"/>
                  <a:gd name="T5" fmla="*/ 0 h 162"/>
                  <a:gd name="T6" fmla="*/ 0 w 421"/>
                  <a:gd name="T7" fmla="*/ 161 h 162"/>
                  <a:gd name="T8" fmla="*/ 420 w 421"/>
                  <a:gd name="T9" fmla="*/ 161 h 162"/>
                  <a:gd name="T10" fmla="*/ 299 w 421"/>
                  <a:gd name="T11" fmla="*/ 62 h 162"/>
                  <a:gd name="T12" fmla="*/ 322 w 421"/>
                  <a:gd name="T13" fmla="*/ 62 h 162"/>
                  <a:gd name="T14" fmla="*/ 333 w 421"/>
                  <a:gd name="T15" fmla="*/ 85 h 162"/>
                  <a:gd name="T16" fmla="*/ 347 w 421"/>
                  <a:gd name="T17" fmla="*/ 62 h 162"/>
                  <a:gd name="T18" fmla="*/ 367 w 421"/>
                  <a:gd name="T19" fmla="*/ 62 h 162"/>
                  <a:gd name="T20" fmla="*/ 344 w 421"/>
                  <a:gd name="T21" fmla="*/ 93 h 162"/>
                  <a:gd name="T22" fmla="*/ 367 w 421"/>
                  <a:gd name="T23" fmla="*/ 127 h 162"/>
                  <a:gd name="T24" fmla="*/ 344 w 421"/>
                  <a:gd name="T25" fmla="*/ 127 h 162"/>
                  <a:gd name="T26" fmla="*/ 330 w 421"/>
                  <a:gd name="T27" fmla="*/ 102 h 162"/>
                  <a:gd name="T28" fmla="*/ 316 w 421"/>
                  <a:gd name="T29" fmla="*/ 127 h 162"/>
                  <a:gd name="T30" fmla="*/ 296 w 421"/>
                  <a:gd name="T31" fmla="*/ 127 h 162"/>
                  <a:gd name="T32" fmla="*/ 319 w 421"/>
                  <a:gd name="T33" fmla="*/ 90 h 162"/>
                  <a:gd name="T34" fmla="*/ 299 w 421"/>
                  <a:gd name="T35" fmla="*/ 62 h 162"/>
                  <a:gd name="T36" fmla="*/ 262 w 421"/>
                  <a:gd name="T37" fmla="*/ 110 h 162"/>
                  <a:gd name="T38" fmla="*/ 279 w 421"/>
                  <a:gd name="T39" fmla="*/ 110 h 162"/>
                  <a:gd name="T40" fmla="*/ 279 w 421"/>
                  <a:gd name="T41" fmla="*/ 127 h 162"/>
                  <a:gd name="T42" fmla="*/ 262 w 421"/>
                  <a:gd name="T43" fmla="*/ 127 h 162"/>
                  <a:gd name="T44" fmla="*/ 262 w 421"/>
                  <a:gd name="T45" fmla="*/ 110 h 162"/>
                  <a:gd name="T46" fmla="*/ 178 w 421"/>
                  <a:gd name="T47" fmla="*/ 62 h 162"/>
                  <a:gd name="T48" fmla="*/ 200 w 421"/>
                  <a:gd name="T49" fmla="*/ 62 h 162"/>
                  <a:gd name="T50" fmla="*/ 211 w 421"/>
                  <a:gd name="T51" fmla="*/ 85 h 162"/>
                  <a:gd name="T52" fmla="*/ 226 w 421"/>
                  <a:gd name="T53" fmla="*/ 62 h 162"/>
                  <a:gd name="T54" fmla="*/ 245 w 421"/>
                  <a:gd name="T55" fmla="*/ 62 h 162"/>
                  <a:gd name="T56" fmla="*/ 223 w 421"/>
                  <a:gd name="T57" fmla="*/ 93 h 162"/>
                  <a:gd name="T58" fmla="*/ 245 w 421"/>
                  <a:gd name="T59" fmla="*/ 127 h 162"/>
                  <a:gd name="T60" fmla="*/ 223 w 421"/>
                  <a:gd name="T61" fmla="*/ 127 h 162"/>
                  <a:gd name="T62" fmla="*/ 209 w 421"/>
                  <a:gd name="T63" fmla="*/ 102 h 162"/>
                  <a:gd name="T64" fmla="*/ 195 w 421"/>
                  <a:gd name="T65" fmla="*/ 127 h 162"/>
                  <a:gd name="T66" fmla="*/ 175 w 421"/>
                  <a:gd name="T67" fmla="*/ 127 h 162"/>
                  <a:gd name="T68" fmla="*/ 197 w 421"/>
                  <a:gd name="T69" fmla="*/ 90 h 162"/>
                  <a:gd name="T70" fmla="*/ 178 w 421"/>
                  <a:gd name="T71" fmla="*/ 62 h 162"/>
                  <a:gd name="T72" fmla="*/ 141 w 421"/>
                  <a:gd name="T73" fmla="*/ 110 h 162"/>
                  <a:gd name="T74" fmla="*/ 158 w 421"/>
                  <a:gd name="T75" fmla="*/ 110 h 162"/>
                  <a:gd name="T76" fmla="*/ 158 w 421"/>
                  <a:gd name="T77" fmla="*/ 127 h 162"/>
                  <a:gd name="T78" fmla="*/ 141 w 421"/>
                  <a:gd name="T79" fmla="*/ 127 h 162"/>
                  <a:gd name="T80" fmla="*/ 141 w 421"/>
                  <a:gd name="T81" fmla="*/ 110 h 162"/>
                  <a:gd name="T82" fmla="*/ 76 w 421"/>
                  <a:gd name="T83" fmla="*/ 62 h 162"/>
                  <a:gd name="T84" fmla="*/ 87 w 421"/>
                  <a:gd name="T85" fmla="*/ 85 h 162"/>
                  <a:gd name="T86" fmla="*/ 101 w 421"/>
                  <a:gd name="T87" fmla="*/ 62 h 162"/>
                  <a:gd name="T88" fmla="*/ 121 w 421"/>
                  <a:gd name="T89" fmla="*/ 62 h 162"/>
                  <a:gd name="T90" fmla="*/ 99 w 421"/>
                  <a:gd name="T91" fmla="*/ 93 h 162"/>
                  <a:gd name="T92" fmla="*/ 121 w 421"/>
                  <a:gd name="T93" fmla="*/ 127 h 162"/>
                  <a:gd name="T94" fmla="*/ 99 w 421"/>
                  <a:gd name="T95" fmla="*/ 127 h 162"/>
                  <a:gd name="T96" fmla="*/ 84 w 421"/>
                  <a:gd name="T97" fmla="*/ 102 h 162"/>
                  <a:gd name="T98" fmla="*/ 70 w 421"/>
                  <a:gd name="T99" fmla="*/ 127 h 162"/>
                  <a:gd name="T100" fmla="*/ 51 w 421"/>
                  <a:gd name="T101" fmla="*/ 127 h 162"/>
                  <a:gd name="T102" fmla="*/ 73 w 421"/>
                  <a:gd name="T103" fmla="*/ 90 h 162"/>
                  <a:gd name="T104" fmla="*/ 53 w 421"/>
                  <a:gd name="T105" fmla="*/ 59 h 162"/>
                  <a:gd name="T106" fmla="*/ 76 w 421"/>
                  <a:gd name="T107" fmla="*/ 59 h 162"/>
                  <a:gd name="T108" fmla="*/ 76 w 421"/>
                  <a:gd name="T109" fmla="*/ 6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21" h="162">
                    <a:moveTo>
                      <a:pt x="420" y="161"/>
                    </a:moveTo>
                    <a:lnTo>
                      <a:pt x="420" y="0"/>
                    </a:lnTo>
                    <a:lnTo>
                      <a:pt x="0" y="0"/>
                    </a:lnTo>
                    <a:lnTo>
                      <a:pt x="0" y="161"/>
                    </a:lnTo>
                    <a:lnTo>
                      <a:pt x="420" y="161"/>
                    </a:lnTo>
                    <a:close/>
                    <a:moveTo>
                      <a:pt x="299" y="62"/>
                    </a:moveTo>
                    <a:lnTo>
                      <a:pt x="322" y="62"/>
                    </a:lnTo>
                    <a:lnTo>
                      <a:pt x="333" y="85"/>
                    </a:lnTo>
                    <a:lnTo>
                      <a:pt x="347" y="62"/>
                    </a:lnTo>
                    <a:lnTo>
                      <a:pt x="367" y="62"/>
                    </a:lnTo>
                    <a:lnTo>
                      <a:pt x="344" y="93"/>
                    </a:lnTo>
                    <a:lnTo>
                      <a:pt x="367" y="127"/>
                    </a:lnTo>
                    <a:lnTo>
                      <a:pt x="344" y="127"/>
                    </a:lnTo>
                    <a:lnTo>
                      <a:pt x="330" y="102"/>
                    </a:lnTo>
                    <a:lnTo>
                      <a:pt x="316" y="127"/>
                    </a:lnTo>
                    <a:lnTo>
                      <a:pt x="296" y="127"/>
                    </a:lnTo>
                    <a:lnTo>
                      <a:pt x="319" y="90"/>
                    </a:lnTo>
                    <a:lnTo>
                      <a:pt x="299" y="62"/>
                    </a:lnTo>
                    <a:close/>
                    <a:moveTo>
                      <a:pt x="262" y="110"/>
                    </a:moveTo>
                    <a:lnTo>
                      <a:pt x="279" y="110"/>
                    </a:lnTo>
                    <a:lnTo>
                      <a:pt x="279" y="127"/>
                    </a:lnTo>
                    <a:lnTo>
                      <a:pt x="262" y="127"/>
                    </a:lnTo>
                    <a:lnTo>
                      <a:pt x="262" y="110"/>
                    </a:lnTo>
                    <a:close/>
                    <a:moveTo>
                      <a:pt x="178" y="62"/>
                    </a:moveTo>
                    <a:lnTo>
                      <a:pt x="200" y="62"/>
                    </a:lnTo>
                    <a:lnTo>
                      <a:pt x="211" y="85"/>
                    </a:lnTo>
                    <a:lnTo>
                      <a:pt x="226" y="62"/>
                    </a:lnTo>
                    <a:lnTo>
                      <a:pt x="245" y="62"/>
                    </a:lnTo>
                    <a:lnTo>
                      <a:pt x="223" y="93"/>
                    </a:lnTo>
                    <a:lnTo>
                      <a:pt x="245" y="127"/>
                    </a:lnTo>
                    <a:lnTo>
                      <a:pt x="223" y="127"/>
                    </a:lnTo>
                    <a:lnTo>
                      <a:pt x="209" y="102"/>
                    </a:lnTo>
                    <a:lnTo>
                      <a:pt x="195" y="127"/>
                    </a:lnTo>
                    <a:lnTo>
                      <a:pt x="175" y="127"/>
                    </a:lnTo>
                    <a:lnTo>
                      <a:pt x="197" y="90"/>
                    </a:lnTo>
                    <a:lnTo>
                      <a:pt x="178" y="62"/>
                    </a:lnTo>
                    <a:close/>
                    <a:moveTo>
                      <a:pt x="141" y="110"/>
                    </a:moveTo>
                    <a:lnTo>
                      <a:pt x="158" y="110"/>
                    </a:lnTo>
                    <a:lnTo>
                      <a:pt x="158" y="127"/>
                    </a:lnTo>
                    <a:lnTo>
                      <a:pt x="141" y="127"/>
                    </a:lnTo>
                    <a:lnTo>
                      <a:pt x="141" y="110"/>
                    </a:lnTo>
                    <a:close/>
                    <a:moveTo>
                      <a:pt x="76" y="62"/>
                    </a:moveTo>
                    <a:lnTo>
                      <a:pt x="87" y="85"/>
                    </a:lnTo>
                    <a:lnTo>
                      <a:pt x="101" y="62"/>
                    </a:lnTo>
                    <a:lnTo>
                      <a:pt x="121" y="62"/>
                    </a:lnTo>
                    <a:lnTo>
                      <a:pt x="99" y="93"/>
                    </a:lnTo>
                    <a:lnTo>
                      <a:pt x="121" y="127"/>
                    </a:lnTo>
                    <a:lnTo>
                      <a:pt x="99" y="127"/>
                    </a:lnTo>
                    <a:lnTo>
                      <a:pt x="84" y="102"/>
                    </a:lnTo>
                    <a:lnTo>
                      <a:pt x="70" y="127"/>
                    </a:lnTo>
                    <a:lnTo>
                      <a:pt x="51" y="127"/>
                    </a:lnTo>
                    <a:lnTo>
                      <a:pt x="73" y="90"/>
                    </a:lnTo>
                    <a:lnTo>
                      <a:pt x="53" y="59"/>
                    </a:lnTo>
                    <a:lnTo>
                      <a:pt x="76" y="59"/>
                    </a:lnTo>
                    <a:lnTo>
                      <a:pt x="76" y="62"/>
                    </a:lnTo>
                    <a:close/>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33" name="Freeform 25">
                <a:extLst>
                  <a:ext uri="{FF2B5EF4-FFF2-40B4-BE49-F238E27FC236}">
                    <a16:creationId xmlns:a16="http://schemas.microsoft.com/office/drawing/2014/main" id="{CF7C1FFB-5BA8-4445-AC12-8072559C2ED7}"/>
                  </a:ext>
                </a:extLst>
              </p:cNvPr>
              <p:cNvSpPr>
                <a:spLocks noChangeArrowheads="1"/>
              </p:cNvSpPr>
              <p:nvPr/>
            </p:nvSpPr>
            <p:spPr bwMode="auto">
              <a:xfrm>
                <a:off x="1836738" y="4522788"/>
                <a:ext cx="55562" cy="58737"/>
              </a:xfrm>
              <a:custGeom>
                <a:avLst/>
                <a:gdLst>
                  <a:gd name="T0" fmla="*/ 77 w 156"/>
                  <a:gd name="T1" fmla="*/ 161 h 162"/>
                  <a:gd name="T2" fmla="*/ 0 w 156"/>
                  <a:gd name="T3" fmla="*/ 161 h 162"/>
                  <a:gd name="T4" fmla="*/ 0 w 156"/>
                  <a:gd name="T5" fmla="*/ 0 h 162"/>
                  <a:gd name="T6" fmla="*/ 155 w 156"/>
                  <a:gd name="T7" fmla="*/ 0 h 162"/>
                  <a:gd name="T8" fmla="*/ 155 w 156"/>
                  <a:gd name="T9" fmla="*/ 161 h 162"/>
                  <a:gd name="T10" fmla="*/ 77 w 156"/>
                  <a:gd name="T11" fmla="*/ 161 h 162"/>
                </a:gdLst>
                <a:ahLst/>
                <a:cxnLst>
                  <a:cxn ang="0">
                    <a:pos x="T0" y="T1"/>
                  </a:cxn>
                  <a:cxn ang="0">
                    <a:pos x="T2" y="T3"/>
                  </a:cxn>
                  <a:cxn ang="0">
                    <a:pos x="T4" y="T5"/>
                  </a:cxn>
                  <a:cxn ang="0">
                    <a:pos x="T6" y="T7"/>
                  </a:cxn>
                  <a:cxn ang="0">
                    <a:pos x="T8" y="T9"/>
                  </a:cxn>
                  <a:cxn ang="0">
                    <a:pos x="T10" y="T11"/>
                  </a:cxn>
                </a:cxnLst>
                <a:rect l="0" t="0" r="r" b="b"/>
                <a:pathLst>
                  <a:path w="156" h="162">
                    <a:moveTo>
                      <a:pt x="77" y="161"/>
                    </a:moveTo>
                    <a:lnTo>
                      <a:pt x="0" y="161"/>
                    </a:lnTo>
                    <a:lnTo>
                      <a:pt x="0" y="0"/>
                    </a:lnTo>
                    <a:lnTo>
                      <a:pt x="155" y="0"/>
                    </a:lnTo>
                    <a:lnTo>
                      <a:pt x="155" y="161"/>
                    </a:lnTo>
                    <a:lnTo>
                      <a:pt x="77" y="161"/>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34" name="Freeform 26">
                <a:extLst>
                  <a:ext uri="{FF2B5EF4-FFF2-40B4-BE49-F238E27FC236}">
                    <a16:creationId xmlns:a16="http://schemas.microsoft.com/office/drawing/2014/main" id="{13CEEBEC-813F-4CAC-9055-13D4A1A0915E}"/>
                  </a:ext>
                </a:extLst>
              </p:cNvPr>
              <p:cNvSpPr>
                <a:spLocks noChangeArrowheads="1"/>
              </p:cNvSpPr>
              <p:nvPr/>
            </p:nvSpPr>
            <p:spPr bwMode="auto">
              <a:xfrm>
                <a:off x="1911350" y="4522788"/>
                <a:ext cx="150813" cy="58737"/>
              </a:xfrm>
              <a:custGeom>
                <a:avLst/>
                <a:gdLst>
                  <a:gd name="T0" fmla="*/ 420 w 421"/>
                  <a:gd name="T1" fmla="*/ 161 h 162"/>
                  <a:gd name="T2" fmla="*/ 420 w 421"/>
                  <a:gd name="T3" fmla="*/ 0 h 162"/>
                  <a:gd name="T4" fmla="*/ 0 w 421"/>
                  <a:gd name="T5" fmla="*/ 0 h 162"/>
                  <a:gd name="T6" fmla="*/ 0 w 421"/>
                  <a:gd name="T7" fmla="*/ 161 h 162"/>
                  <a:gd name="T8" fmla="*/ 420 w 421"/>
                  <a:gd name="T9" fmla="*/ 161 h 162"/>
                  <a:gd name="T10" fmla="*/ 299 w 421"/>
                  <a:gd name="T11" fmla="*/ 53 h 162"/>
                  <a:gd name="T12" fmla="*/ 322 w 421"/>
                  <a:gd name="T13" fmla="*/ 53 h 162"/>
                  <a:gd name="T14" fmla="*/ 333 w 421"/>
                  <a:gd name="T15" fmla="*/ 76 h 162"/>
                  <a:gd name="T16" fmla="*/ 347 w 421"/>
                  <a:gd name="T17" fmla="*/ 53 h 162"/>
                  <a:gd name="T18" fmla="*/ 367 w 421"/>
                  <a:gd name="T19" fmla="*/ 53 h 162"/>
                  <a:gd name="T20" fmla="*/ 344 w 421"/>
                  <a:gd name="T21" fmla="*/ 84 h 162"/>
                  <a:gd name="T22" fmla="*/ 367 w 421"/>
                  <a:gd name="T23" fmla="*/ 118 h 162"/>
                  <a:gd name="T24" fmla="*/ 344 w 421"/>
                  <a:gd name="T25" fmla="*/ 118 h 162"/>
                  <a:gd name="T26" fmla="*/ 330 w 421"/>
                  <a:gd name="T27" fmla="*/ 93 h 162"/>
                  <a:gd name="T28" fmla="*/ 316 w 421"/>
                  <a:gd name="T29" fmla="*/ 118 h 162"/>
                  <a:gd name="T30" fmla="*/ 296 w 421"/>
                  <a:gd name="T31" fmla="*/ 118 h 162"/>
                  <a:gd name="T32" fmla="*/ 319 w 421"/>
                  <a:gd name="T33" fmla="*/ 82 h 162"/>
                  <a:gd name="T34" fmla="*/ 299 w 421"/>
                  <a:gd name="T35" fmla="*/ 53 h 162"/>
                  <a:gd name="T36" fmla="*/ 262 w 421"/>
                  <a:gd name="T37" fmla="*/ 101 h 162"/>
                  <a:gd name="T38" fmla="*/ 279 w 421"/>
                  <a:gd name="T39" fmla="*/ 101 h 162"/>
                  <a:gd name="T40" fmla="*/ 279 w 421"/>
                  <a:gd name="T41" fmla="*/ 118 h 162"/>
                  <a:gd name="T42" fmla="*/ 262 w 421"/>
                  <a:gd name="T43" fmla="*/ 118 h 162"/>
                  <a:gd name="T44" fmla="*/ 262 w 421"/>
                  <a:gd name="T45" fmla="*/ 101 h 162"/>
                  <a:gd name="T46" fmla="*/ 178 w 421"/>
                  <a:gd name="T47" fmla="*/ 53 h 162"/>
                  <a:gd name="T48" fmla="*/ 200 w 421"/>
                  <a:gd name="T49" fmla="*/ 53 h 162"/>
                  <a:gd name="T50" fmla="*/ 211 w 421"/>
                  <a:gd name="T51" fmla="*/ 76 h 162"/>
                  <a:gd name="T52" fmla="*/ 226 w 421"/>
                  <a:gd name="T53" fmla="*/ 53 h 162"/>
                  <a:gd name="T54" fmla="*/ 245 w 421"/>
                  <a:gd name="T55" fmla="*/ 53 h 162"/>
                  <a:gd name="T56" fmla="*/ 223 w 421"/>
                  <a:gd name="T57" fmla="*/ 84 h 162"/>
                  <a:gd name="T58" fmla="*/ 245 w 421"/>
                  <a:gd name="T59" fmla="*/ 118 h 162"/>
                  <a:gd name="T60" fmla="*/ 223 w 421"/>
                  <a:gd name="T61" fmla="*/ 118 h 162"/>
                  <a:gd name="T62" fmla="*/ 209 w 421"/>
                  <a:gd name="T63" fmla="*/ 93 h 162"/>
                  <a:gd name="T64" fmla="*/ 195 w 421"/>
                  <a:gd name="T65" fmla="*/ 118 h 162"/>
                  <a:gd name="T66" fmla="*/ 175 w 421"/>
                  <a:gd name="T67" fmla="*/ 118 h 162"/>
                  <a:gd name="T68" fmla="*/ 197 w 421"/>
                  <a:gd name="T69" fmla="*/ 82 h 162"/>
                  <a:gd name="T70" fmla="*/ 178 w 421"/>
                  <a:gd name="T71" fmla="*/ 53 h 162"/>
                  <a:gd name="T72" fmla="*/ 141 w 421"/>
                  <a:gd name="T73" fmla="*/ 101 h 162"/>
                  <a:gd name="T74" fmla="*/ 158 w 421"/>
                  <a:gd name="T75" fmla="*/ 101 h 162"/>
                  <a:gd name="T76" fmla="*/ 158 w 421"/>
                  <a:gd name="T77" fmla="*/ 118 h 162"/>
                  <a:gd name="T78" fmla="*/ 141 w 421"/>
                  <a:gd name="T79" fmla="*/ 118 h 162"/>
                  <a:gd name="T80" fmla="*/ 141 w 421"/>
                  <a:gd name="T81" fmla="*/ 101 h 162"/>
                  <a:gd name="T82" fmla="*/ 76 w 421"/>
                  <a:gd name="T83" fmla="*/ 53 h 162"/>
                  <a:gd name="T84" fmla="*/ 87 w 421"/>
                  <a:gd name="T85" fmla="*/ 76 h 162"/>
                  <a:gd name="T86" fmla="*/ 101 w 421"/>
                  <a:gd name="T87" fmla="*/ 53 h 162"/>
                  <a:gd name="T88" fmla="*/ 121 w 421"/>
                  <a:gd name="T89" fmla="*/ 53 h 162"/>
                  <a:gd name="T90" fmla="*/ 99 w 421"/>
                  <a:gd name="T91" fmla="*/ 84 h 162"/>
                  <a:gd name="T92" fmla="*/ 121 w 421"/>
                  <a:gd name="T93" fmla="*/ 118 h 162"/>
                  <a:gd name="T94" fmla="*/ 99 w 421"/>
                  <a:gd name="T95" fmla="*/ 118 h 162"/>
                  <a:gd name="T96" fmla="*/ 84 w 421"/>
                  <a:gd name="T97" fmla="*/ 93 h 162"/>
                  <a:gd name="T98" fmla="*/ 70 w 421"/>
                  <a:gd name="T99" fmla="*/ 118 h 162"/>
                  <a:gd name="T100" fmla="*/ 51 w 421"/>
                  <a:gd name="T101" fmla="*/ 118 h 162"/>
                  <a:gd name="T102" fmla="*/ 73 w 421"/>
                  <a:gd name="T103" fmla="*/ 82 h 162"/>
                  <a:gd name="T104" fmla="*/ 53 w 421"/>
                  <a:gd name="T105" fmla="*/ 50 h 162"/>
                  <a:gd name="T106" fmla="*/ 76 w 421"/>
                  <a:gd name="T107" fmla="*/ 50 h 162"/>
                  <a:gd name="T108" fmla="*/ 76 w 421"/>
                  <a:gd name="T109" fmla="*/ 53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21" h="162">
                    <a:moveTo>
                      <a:pt x="420" y="161"/>
                    </a:moveTo>
                    <a:lnTo>
                      <a:pt x="420" y="0"/>
                    </a:lnTo>
                    <a:lnTo>
                      <a:pt x="0" y="0"/>
                    </a:lnTo>
                    <a:lnTo>
                      <a:pt x="0" y="161"/>
                    </a:lnTo>
                    <a:lnTo>
                      <a:pt x="420" y="161"/>
                    </a:lnTo>
                    <a:close/>
                    <a:moveTo>
                      <a:pt x="299" y="53"/>
                    </a:moveTo>
                    <a:lnTo>
                      <a:pt x="322" y="53"/>
                    </a:lnTo>
                    <a:lnTo>
                      <a:pt x="333" y="76"/>
                    </a:lnTo>
                    <a:lnTo>
                      <a:pt x="347" y="53"/>
                    </a:lnTo>
                    <a:lnTo>
                      <a:pt x="367" y="53"/>
                    </a:lnTo>
                    <a:lnTo>
                      <a:pt x="344" y="84"/>
                    </a:lnTo>
                    <a:lnTo>
                      <a:pt x="367" y="118"/>
                    </a:lnTo>
                    <a:lnTo>
                      <a:pt x="344" y="118"/>
                    </a:lnTo>
                    <a:lnTo>
                      <a:pt x="330" y="93"/>
                    </a:lnTo>
                    <a:lnTo>
                      <a:pt x="316" y="118"/>
                    </a:lnTo>
                    <a:lnTo>
                      <a:pt x="296" y="118"/>
                    </a:lnTo>
                    <a:lnTo>
                      <a:pt x="319" y="82"/>
                    </a:lnTo>
                    <a:lnTo>
                      <a:pt x="299" y="53"/>
                    </a:lnTo>
                    <a:close/>
                    <a:moveTo>
                      <a:pt x="262" y="101"/>
                    </a:moveTo>
                    <a:lnTo>
                      <a:pt x="279" y="101"/>
                    </a:lnTo>
                    <a:lnTo>
                      <a:pt x="279" y="118"/>
                    </a:lnTo>
                    <a:lnTo>
                      <a:pt x="262" y="118"/>
                    </a:lnTo>
                    <a:lnTo>
                      <a:pt x="262" y="101"/>
                    </a:lnTo>
                    <a:close/>
                    <a:moveTo>
                      <a:pt x="178" y="53"/>
                    </a:moveTo>
                    <a:lnTo>
                      <a:pt x="200" y="53"/>
                    </a:lnTo>
                    <a:lnTo>
                      <a:pt x="211" y="76"/>
                    </a:lnTo>
                    <a:lnTo>
                      <a:pt x="226" y="53"/>
                    </a:lnTo>
                    <a:lnTo>
                      <a:pt x="245" y="53"/>
                    </a:lnTo>
                    <a:lnTo>
                      <a:pt x="223" y="84"/>
                    </a:lnTo>
                    <a:lnTo>
                      <a:pt x="245" y="118"/>
                    </a:lnTo>
                    <a:lnTo>
                      <a:pt x="223" y="118"/>
                    </a:lnTo>
                    <a:lnTo>
                      <a:pt x="209" y="93"/>
                    </a:lnTo>
                    <a:lnTo>
                      <a:pt x="195" y="118"/>
                    </a:lnTo>
                    <a:lnTo>
                      <a:pt x="175" y="118"/>
                    </a:lnTo>
                    <a:lnTo>
                      <a:pt x="197" y="82"/>
                    </a:lnTo>
                    <a:lnTo>
                      <a:pt x="178" y="53"/>
                    </a:lnTo>
                    <a:close/>
                    <a:moveTo>
                      <a:pt x="141" y="101"/>
                    </a:moveTo>
                    <a:lnTo>
                      <a:pt x="158" y="101"/>
                    </a:lnTo>
                    <a:lnTo>
                      <a:pt x="158" y="118"/>
                    </a:lnTo>
                    <a:lnTo>
                      <a:pt x="141" y="118"/>
                    </a:lnTo>
                    <a:lnTo>
                      <a:pt x="141" y="101"/>
                    </a:lnTo>
                    <a:close/>
                    <a:moveTo>
                      <a:pt x="76" y="53"/>
                    </a:moveTo>
                    <a:lnTo>
                      <a:pt x="87" y="76"/>
                    </a:lnTo>
                    <a:lnTo>
                      <a:pt x="101" y="53"/>
                    </a:lnTo>
                    <a:lnTo>
                      <a:pt x="121" y="53"/>
                    </a:lnTo>
                    <a:lnTo>
                      <a:pt x="99" y="84"/>
                    </a:lnTo>
                    <a:lnTo>
                      <a:pt x="121" y="118"/>
                    </a:lnTo>
                    <a:lnTo>
                      <a:pt x="99" y="118"/>
                    </a:lnTo>
                    <a:lnTo>
                      <a:pt x="84" y="93"/>
                    </a:lnTo>
                    <a:lnTo>
                      <a:pt x="70" y="118"/>
                    </a:lnTo>
                    <a:lnTo>
                      <a:pt x="51" y="118"/>
                    </a:lnTo>
                    <a:lnTo>
                      <a:pt x="73" y="82"/>
                    </a:lnTo>
                    <a:lnTo>
                      <a:pt x="53" y="50"/>
                    </a:lnTo>
                    <a:lnTo>
                      <a:pt x="76" y="50"/>
                    </a:lnTo>
                    <a:lnTo>
                      <a:pt x="76" y="53"/>
                    </a:lnTo>
                    <a:close/>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35" name="Freeform 27">
                <a:extLst>
                  <a:ext uri="{FF2B5EF4-FFF2-40B4-BE49-F238E27FC236}">
                    <a16:creationId xmlns:a16="http://schemas.microsoft.com/office/drawing/2014/main" id="{5D9040D1-92AA-428C-B5FD-26DE97484D12}"/>
                  </a:ext>
                </a:extLst>
              </p:cNvPr>
              <p:cNvSpPr>
                <a:spLocks noChangeArrowheads="1"/>
              </p:cNvSpPr>
              <p:nvPr/>
            </p:nvSpPr>
            <p:spPr bwMode="auto">
              <a:xfrm>
                <a:off x="1911350" y="4603750"/>
                <a:ext cx="150813" cy="58738"/>
              </a:xfrm>
              <a:custGeom>
                <a:avLst/>
                <a:gdLst>
                  <a:gd name="T0" fmla="*/ 420 w 421"/>
                  <a:gd name="T1" fmla="*/ 161 h 162"/>
                  <a:gd name="T2" fmla="*/ 420 w 421"/>
                  <a:gd name="T3" fmla="*/ 0 h 162"/>
                  <a:gd name="T4" fmla="*/ 0 w 421"/>
                  <a:gd name="T5" fmla="*/ 0 h 162"/>
                  <a:gd name="T6" fmla="*/ 0 w 421"/>
                  <a:gd name="T7" fmla="*/ 161 h 162"/>
                  <a:gd name="T8" fmla="*/ 420 w 421"/>
                  <a:gd name="T9" fmla="*/ 161 h 162"/>
                  <a:gd name="T10" fmla="*/ 299 w 421"/>
                  <a:gd name="T11" fmla="*/ 45 h 162"/>
                  <a:gd name="T12" fmla="*/ 322 w 421"/>
                  <a:gd name="T13" fmla="*/ 45 h 162"/>
                  <a:gd name="T14" fmla="*/ 333 w 421"/>
                  <a:gd name="T15" fmla="*/ 68 h 162"/>
                  <a:gd name="T16" fmla="*/ 347 w 421"/>
                  <a:gd name="T17" fmla="*/ 45 h 162"/>
                  <a:gd name="T18" fmla="*/ 367 w 421"/>
                  <a:gd name="T19" fmla="*/ 45 h 162"/>
                  <a:gd name="T20" fmla="*/ 344 w 421"/>
                  <a:gd name="T21" fmla="*/ 76 h 162"/>
                  <a:gd name="T22" fmla="*/ 367 w 421"/>
                  <a:gd name="T23" fmla="*/ 110 h 162"/>
                  <a:gd name="T24" fmla="*/ 344 w 421"/>
                  <a:gd name="T25" fmla="*/ 110 h 162"/>
                  <a:gd name="T26" fmla="*/ 330 w 421"/>
                  <a:gd name="T27" fmla="*/ 85 h 162"/>
                  <a:gd name="T28" fmla="*/ 316 w 421"/>
                  <a:gd name="T29" fmla="*/ 110 h 162"/>
                  <a:gd name="T30" fmla="*/ 296 w 421"/>
                  <a:gd name="T31" fmla="*/ 110 h 162"/>
                  <a:gd name="T32" fmla="*/ 319 w 421"/>
                  <a:gd name="T33" fmla="*/ 74 h 162"/>
                  <a:gd name="T34" fmla="*/ 299 w 421"/>
                  <a:gd name="T35" fmla="*/ 45 h 162"/>
                  <a:gd name="T36" fmla="*/ 262 w 421"/>
                  <a:gd name="T37" fmla="*/ 93 h 162"/>
                  <a:gd name="T38" fmla="*/ 279 w 421"/>
                  <a:gd name="T39" fmla="*/ 93 h 162"/>
                  <a:gd name="T40" fmla="*/ 279 w 421"/>
                  <a:gd name="T41" fmla="*/ 110 h 162"/>
                  <a:gd name="T42" fmla="*/ 262 w 421"/>
                  <a:gd name="T43" fmla="*/ 110 h 162"/>
                  <a:gd name="T44" fmla="*/ 262 w 421"/>
                  <a:gd name="T45" fmla="*/ 93 h 162"/>
                  <a:gd name="T46" fmla="*/ 178 w 421"/>
                  <a:gd name="T47" fmla="*/ 45 h 162"/>
                  <a:gd name="T48" fmla="*/ 200 w 421"/>
                  <a:gd name="T49" fmla="*/ 45 h 162"/>
                  <a:gd name="T50" fmla="*/ 211 w 421"/>
                  <a:gd name="T51" fmla="*/ 68 h 162"/>
                  <a:gd name="T52" fmla="*/ 226 w 421"/>
                  <a:gd name="T53" fmla="*/ 45 h 162"/>
                  <a:gd name="T54" fmla="*/ 245 w 421"/>
                  <a:gd name="T55" fmla="*/ 45 h 162"/>
                  <a:gd name="T56" fmla="*/ 223 w 421"/>
                  <a:gd name="T57" fmla="*/ 76 h 162"/>
                  <a:gd name="T58" fmla="*/ 245 w 421"/>
                  <a:gd name="T59" fmla="*/ 110 h 162"/>
                  <a:gd name="T60" fmla="*/ 223 w 421"/>
                  <a:gd name="T61" fmla="*/ 110 h 162"/>
                  <a:gd name="T62" fmla="*/ 209 w 421"/>
                  <a:gd name="T63" fmla="*/ 85 h 162"/>
                  <a:gd name="T64" fmla="*/ 195 w 421"/>
                  <a:gd name="T65" fmla="*/ 110 h 162"/>
                  <a:gd name="T66" fmla="*/ 175 w 421"/>
                  <a:gd name="T67" fmla="*/ 110 h 162"/>
                  <a:gd name="T68" fmla="*/ 197 w 421"/>
                  <a:gd name="T69" fmla="*/ 74 h 162"/>
                  <a:gd name="T70" fmla="*/ 178 w 421"/>
                  <a:gd name="T71" fmla="*/ 45 h 162"/>
                  <a:gd name="T72" fmla="*/ 141 w 421"/>
                  <a:gd name="T73" fmla="*/ 93 h 162"/>
                  <a:gd name="T74" fmla="*/ 158 w 421"/>
                  <a:gd name="T75" fmla="*/ 93 h 162"/>
                  <a:gd name="T76" fmla="*/ 158 w 421"/>
                  <a:gd name="T77" fmla="*/ 110 h 162"/>
                  <a:gd name="T78" fmla="*/ 141 w 421"/>
                  <a:gd name="T79" fmla="*/ 110 h 162"/>
                  <a:gd name="T80" fmla="*/ 141 w 421"/>
                  <a:gd name="T81" fmla="*/ 93 h 162"/>
                  <a:gd name="T82" fmla="*/ 76 w 421"/>
                  <a:gd name="T83" fmla="*/ 45 h 162"/>
                  <a:gd name="T84" fmla="*/ 87 w 421"/>
                  <a:gd name="T85" fmla="*/ 68 h 162"/>
                  <a:gd name="T86" fmla="*/ 101 w 421"/>
                  <a:gd name="T87" fmla="*/ 45 h 162"/>
                  <a:gd name="T88" fmla="*/ 121 w 421"/>
                  <a:gd name="T89" fmla="*/ 45 h 162"/>
                  <a:gd name="T90" fmla="*/ 99 w 421"/>
                  <a:gd name="T91" fmla="*/ 76 h 162"/>
                  <a:gd name="T92" fmla="*/ 121 w 421"/>
                  <a:gd name="T93" fmla="*/ 110 h 162"/>
                  <a:gd name="T94" fmla="*/ 99 w 421"/>
                  <a:gd name="T95" fmla="*/ 110 h 162"/>
                  <a:gd name="T96" fmla="*/ 87 w 421"/>
                  <a:gd name="T97" fmla="*/ 85 h 162"/>
                  <a:gd name="T98" fmla="*/ 73 w 421"/>
                  <a:gd name="T99" fmla="*/ 110 h 162"/>
                  <a:gd name="T100" fmla="*/ 53 w 421"/>
                  <a:gd name="T101" fmla="*/ 110 h 162"/>
                  <a:gd name="T102" fmla="*/ 76 w 421"/>
                  <a:gd name="T103" fmla="*/ 74 h 162"/>
                  <a:gd name="T104" fmla="*/ 56 w 421"/>
                  <a:gd name="T105" fmla="*/ 43 h 162"/>
                  <a:gd name="T106" fmla="*/ 76 w 421"/>
                  <a:gd name="T107" fmla="*/ 43 h 162"/>
                  <a:gd name="T108" fmla="*/ 76 w 421"/>
                  <a:gd name="T109" fmla="*/ 45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21" h="162">
                    <a:moveTo>
                      <a:pt x="420" y="161"/>
                    </a:moveTo>
                    <a:lnTo>
                      <a:pt x="420" y="0"/>
                    </a:lnTo>
                    <a:lnTo>
                      <a:pt x="0" y="0"/>
                    </a:lnTo>
                    <a:lnTo>
                      <a:pt x="0" y="161"/>
                    </a:lnTo>
                    <a:lnTo>
                      <a:pt x="420" y="161"/>
                    </a:lnTo>
                    <a:close/>
                    <a:moveTo>
                      <a:pt x="299" y="45"/>
                    </a:moveTo>
                    <a:lnTo>
                      <a:pt x="322" y="45"/>
                    </a:lnTo>
                    <a:lnTo>
                      <a:pt x="333" y="68"/>
                    </a:lnTo>
                    <a:lnTo>
                      <a:pt x="347" y="45"/>
                    </a:lnTo>
                    <a:lnTo>
                      <a:pt x="367" y="45"/>
                    </a:lnTo>
                    <a:lnTo>
                      <a:pt x="344" y="76"/>
                    </a:lnTo>
                    <a:lnTo>
                      <a:pt x="367" y="110"/>
                    </a:lnTo>
                    <a:lnTo>
                      <a:pt x="344" y="110"/>
                    </a:lnTo>
                    <a:lnTo>
                      <a:pt x="330" y="85"/>
                    </a:lnTo>
                    <a:lnTo>
                      <a:pt x="316" y="110"/>
                    </a:lnTo>
                    <a:lnTo>
                      <a:pt x="296" y="110"/>
                    </a:lnTo>
                    <a:lnTo>
                      <a:pt x="319" y="74"/>
                    </a:lnTo>
                    <a:lnTo>
                      <a:pt x="299" y="45"/>
                    </a:lnTo>
                    <a:close/>
                    <a:moveTo>
                      <a:pt x="262" y="93"/>
                    </a:moveTo>
                    <a:lnTo>
                      <a:pt x="279" y="93"/>
                    </a:lnTo>
                    <a:lnTo>
                      <a:pt x="279" y="110"/>
                    </a:lnTo>
                    <a:lnTo>
                      <a:pt x="262" y="110"/>
                    </a:lnTo>
                    <a:lnTo>
                      <a:pt x="262" y="93"/>
                    </a:lnTo>
                    <a:close/>
                    <a:moveTo>
                      <a:pt x="178" y="45"/>
                    </a:moveTo>
                    <a:lnTo>
                      <a:pt x="200" y="45"/>
                    </a:lnTo>
                    <a:lnTo>
                      <a:pt x="211" y="68"/>
                    </a:lnTo>
                    <a:lnTo>
                      <a:pt x="226" y="45"/>
                    </a:lnTo>
                    <a:lnTo>
                      <a:pt x="245" y="45"/>
                    </a:lnTo>
                    <a:lnTo>
                      <a:pt x="223" y="76"/>
                    </a:lnTo>
                    <a:lnTo>
                      <a:pt x="245" y="110"/>
                    </a:lnTo>
                    <a:lnTo>
                      <a:pt x="223" y="110"/>
                    </a:lnTo>
                    <a:lnTo>
                      <a:pt x="209" y="85"/>
                    </a:lnTo>
                    <a:lnTo>
                      <a:pt x="195" y="110"/>
                    </a:lnTo>
                    <a:lnTo>
                      <a:pt x="175" y="110"/>
                    </a:lnTo>
                    <a:lnTo>
                      <a:pt x="197" y="74"/>
                    </a:lnTo>
                    <a:lnTo>
                      <a:pt x="178" y="45"/>
                    </a:lnTo>
                    <a:close/>
                    <a:moveTo>
                      <a:pt x="141" y="93"/>
                    </a:moveTo>
                    <a:lnTo>
                      <a:pt x="158" y="93"/>
                    </a:lnTo>
                    <a:lnTo>
                      <a:pt x="158" y="110"/>
                    </a:lnTo>
                    <a:lnTo>
                      <a:pt x="141" y="110"/>
                    </a:lnTo>
                    <a:lnTo>
                      <a:pt x="141" y="93"/>
                    </a:lnTo>
                    <a:close/>
                    <a:moveTo>
                      <a:pt x="76" y="45"/>
                    </a:moveTo>
                    <a:lnTo>
                      <a:pt x="87" y="68"/>
                    </a:lnTo>
                    <a:lnTo>
                      <a:pt x="101" y="45"/>
                    </a:lnTo>
                    <a:lnTo>
                      <a:pt x="121" y="45"/>
                    </a:lnTo>
                    <a:lnTo>
                      <a:pt x="99" y="76"/>
                    </a:lnTo>
                    <a:lnTo>
                      <a:pt x="121" y="110"/>
                    </a:lnTo>
                    <a:lnTo>
                      <a:pt x="99" y="110"/>
                    </a:lnTo>
                    <a:lnTo>
                      <a:pt x="87" y="85"/>
                    </a:lnTo>
                    <a:lnTo>
                      <a:pt x="73" y="110"/>
                    </a:lnTo>
                    <a:lnTo>
                      <a:pt x="53" y="110"/>
                    </a:lnTo>
                    <a:lnTo>
                      <a:pt x="76" y="74"/>
                    </a:lnTo>
                    <a:lnTo>
                      <a:pt x="56" y="43"/>
                    </a:lnTo>
                    <a:lnTo>
                      <a:pt x="76" y="43"/>
                    </a:lnTo>
                    <a:lnTo>
                      <a:pt x="76" y="45"/>
                    </a:lnTo>
                    <a:close/>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36" name="Freeform 28">
                <a:extLst>
                  <a:ext uri="{FF2B5EF4-FFF2-40B4-BE49-F238E27FC236}">
                    <a16:creationId xmlns:a16="http://schemas.microsoft.com/office/drawing/2014/main" id="{8050995B-897A-4E22-A8B0-48AADB25F8F1}"/>
                  </a:ext>
                </a:extLst>
              </p:cNvPr>
              <p:cNvSpPr>
                <a:spLocks noChangeArrowheads="1"/>
              </p:cNvSpPr>
              <p:nvPr/>
            </p:nvSpPr>
            <p:spPr bwMode="auto">
              <a:xfrm>
                <a:off x="1836738" y="4603750"/>
                <a:ext cx="55562" cy="58738"/>
              </a:xfrm>
              <a:custGeom>
                <a:avLst/>
                <a:gdLst>
                  <a:gd name="T0" fmla="*/ 77 w 156"/>
                  <a:gd name="T1" fmla="*/ 161 h 162"/>
                  <a:gd name="T2" fmla="*/ 0 w 156"/>
                  <a:gd name="T3" fmla="*/ 161 h 162"/>
                  <a:gd name="T4" fmla="*/ 0 w 156"/>
                  <a:gd name="T5" fmla="*/ 0 h 162"/>
                  <a:gd name="T6" fmla="*/ 155 w 156"/>
                  <a:gd name="T7" fmla="*/ 0 h 162"/>
                  <a:gd name="T8" fmla="*/ 155 w 156"/>
                  <a:gd name="T9" fmla="*/ 161 h 162"/>
                  <a:gd name="T10" fmla="*/ 77 w 156"/>
                  <a:gd name="T11" fmla="*/ 161 h 162"/>
                </a:gdLst>
                <a:ahLst/>
                <a:cxnLst>
                  <a:cxn ang="0">
                    <a:pos x="T0" y="T1"/>
                  </a:cxn>
                  <a:cxn ang="0">
                    <a:pos x="T2" y="T3"/>
                  </a:cxn>
                  <a:cxn ang="0">
                    <a:pos x="T4" y="T5"/>
                  </a:cxn>
                  <a:cxn ang="0">
                    <a:pos x="T6" y="T7"/>
                  </a:cxn>
                  <a:cxn ang="0">
                    <a:pos x="T8" y="T9"/>
                  </a:cxn>
                  <a:cxn ang="0">
                    <a:pos x="T10" y="T11"/>
                  </a:cxn>
                </a:cxnLst>
                <a:rect l="0" t="0" r="r" b="b"/>
                <a:pathLst>
                  <a:path w="156" h="162">
                    <a:moveTo>
                      <a:pt x="77" y="161"/>
                    </a:moveTo>
                    <a:lnTo>
                      <a:pt x="0" y="161"/>
                    </a:lnTo>
                    <a:lnTo>
                      <a:pt x="0" y="0"/>
                    </a:lnTo>
                    <a:lnTo>
                      <a:pt x="155" y="0"/>
                    </a:lnTo>
                    <a:lnTo>
                      <a:pt x="155" y="161"/>
                    </a:lnTo>
                    <a:lnTo>
                      <a:pt x="77" y="161"/>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37" name="Freeform 161">
                <a:extLst>
                  <a:ext uri="{FF2B5EF4-FFF2-40B4-BE49-F238E27FC236}">
                    <a16:creationId xmlns:a16="http://schemas.microsoft.com/office/drawing/2014/main" id="{8C5D6EEE-3E87-4598-ACCD-58EAC8961697}"/>
                  </a:ext>
                </a:extLst>
              </p:cNvPr>
              <p:cNvSpPr>
                <a:spLocks noChangeArrowheads="1"/>
              </p:cNvSpPr>
              <p:nvPr/>
            </p:nvSpPr>
            <p:spPr bwMode="auto">
              <a:xfrm>
                <a:off x="1836738" y="4440238"/>
                <a:ext cx="55562" cy="58737"/>
              </a:xfrm>
              <a:custGeom>
                <a:avLst/>
                <a:gdLst>
                  <a:gd name="T0" fmla="*/ 77 w 156"/>
                  <a:gd name="T1" fmla="*/ 161 h 162"/>
                  <a:gd name="T2" fmla="*/ 0 w 156"/>
                  <a:gd name="T3" fmla="*/ 161 h 162"/>
                  <a:gd name="T4" fmla="*/ 0 w 156"/>
                  <a:gd name="T5" fmla="*/ 0 h 162"/>
                  <a:gd name="T6" fmla="*/ 155 w 156"/>
                  <a:gd name="T7" fmla="*/ 0 h 162"/>
                  <a:gd name="T8" fmla="*/ 155 w 156"/>
                  <a:gd name="T9" fmla="*/ 161 h 162"/>
                  <a:gd name="T10" fmla="*/ 77 w 156"/>
                  <a:gd name="T11" fmla="*/ 161 h 162"/>
                </a:gdLst>
                <a:ahLst/>
                <a:cxnLst>
                  <a:cxn ang="0">
                    <a:pos x="T0" y="T1"/>
                  </a:cxn>
                  <a:cxn ang="0">
                    <a:pos x="T2" y="T3"/>
                  </a:cxn>
                  <a:cxn ang="0">
                    <a:pos x="T4" y="T5"/>
                  </a:cxn>
                  <a:cxn ang="0">
                    <a:pos x="T6" y="T7"/>
                  </a:cxn>
                  <a:cxn ang="0">
                    <a:pos x="T8" y="T9"/>
                  </a:cxn>
                  <a:cxn ang="0">
                    <a:pos x="T10" y="T11"/>
                  </a:cxn>
                </a:cxnLst>
                <a:rect l="0" t="0" r="r" b="b"/>
                <a:pathLst>
                  <a:path w="156" h="162">
                    <a:moveTo>
                      <a:pt x="77" y="161"/>
                    </a:moveTo>
                    <a:lnTo>
                      <a:pt x="0" y="161"/>
                    </a:lnTo>
                    <a:lnTo>
                      <a:pt x="0" y="0"/>
                    </a:lnTo>
                    <a:lnTo>
                      <a:pt x="155" y="0"/>
                    </a:lnTo>
                    <a:lnTo>
                      <a:pt x="155" y="161"/>
                    </a:lnTo>
                    <a:lnTo>
                      <a:pt x="77" y="161"/>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38" name="Freeform 162">
                <a:extLst>
                  <a:ext uri="{FF2B5EF4-FFF2-40B4-BE49-F238E27FC236}">
                    <a16:creationId xmlns:a16="http://schemas.microsoft.com/office/drawing/2014/main" id="{485510D9-426B-4EEC-A9CA-8FA43B7A3159}"/>
                  </a:ext>
                </a:extLst>
              </p:cNvPr>
              <p:cNvSpPr>
                <a:spLocks noChangeArrowheads="1"/>
              </p:cNvSpPr>
              <p:nvPr/>
            </p:nvSpPr>
            <p:spPr bwMode="auto">
              <a:xfrm>
                <a:off x="1911350" y="4440238"/>
                <a:ext cx="150813" cy="58737"/>
              </a:xfrm>
              <a:custGeom>
                <a:avLst/>
                <a:gdLst>
                  <a:gd name="T0" fmla="*/ 420 w 421"/>
                  <a:gd name="T1" fmla="*/ 161 h 162"/>
                  <a:gd name="T2" fmla="*/ 420 w 421"/>
                  <a:gd name="T3" fmla="*/ 0 h 162"/>
                  <a:gd name="T4" fmla="*/ 0 w 421"/>
                  <a:gd name="T5" fmla="*/ 0 h 162"/>
                  <a:gd name="T6" fmla="*/ 0 w 421"/>
                  <a:gd name="T7" fmla="*/ 161 h 162"/>
                  <a:gd name="T8" fmla="*/ 420 w 421"/>
                  <a:gd name="T9" fmla="*/ 161 h 162"/>
                  <a:gd name="T10" fmla="*/ 299 w 421"/>
                  <a:gd name="T11" fmla="*/ 62 h 162"/>
                  <a:gd name="T12" fmla="*/ 322 w 421"/>
                  <a:gd name="T13" fmla="*/ 62 h 162"/>
                  <a:gd name="T14" fmla="*/ 333 w 421"/>
                  <a:gd name="T15" fmla="*/ 85 h 162"/>
                  <a:gd name="T16" fmla="*/ 347 w 421"/>
                  <a:gd name="T17" fmla="*/ 62 h 162"/>
                  <a:gd name="T18" fmla="*/ 367 w 421"/>
                  <a:gd name="T19" fmla="*/ 62 h 162"/>
                  <a:gd name="T20" fmla="*/ 344 w 421"/>
                  <a:gd name="T21" fmla="*/ 93 h 162"/>
                  <a:gd name="T22" fmla="*/ 367 w 421"/>
                  <a:gd name="T23" fmla="*/ 127 h 162"/>
                  <a:gd name="T24" fmla="*/ 344 w 421"/>
                  <a:gd name="T25" fmla="*/ 127 h 162"/>
                  <a:gd name="T26" fmla="*/ 330 w 421"/>
                  <a:gd name="T27" fmla="*/ 102 h 162"/>
                  <a:gd name="T28" fmla="*/ 316 w 421"/>
                  <a:gd name="T29" fmla="*/ 127 h 162"/>
                  <a:gd name="T30" fmla="*/ 296 w 421"/>
                  <a:gd name="T31" fmla="*/ 127 h 162"/>
                  <a:gd name="T32" fmla="*/ 319 w 421"/>
                  <a:gd name="T33" fmla="*/ 90 h 162"/>
                  <a:gd name="T34" fmla="*/ 299 w 421"/>
                  <a:gd name="T35" fmla="*/ 62 h 162"/>
                  <a:gd name="T36" fmla="*/ 262 w 421"/>
                  <a:gd name="T37" fmla="*/ 110 h 162"/>
                  <a:gd name="T38" fmla="*/ 279 w 421"/>
                  <a:gd name="T39" fmla="*/ 110 h 162"/>
                  <a:gd name="T40" fmla="*/ 279 w 421"/>
                  <a:gd name="T41" fmla="*/ 127 h 162"/>
                  <a:gd name="T42" fmla="*/ 262 w 421"/>
                  <a:gd name="T43" fmla="*/ 127 h 162"/>
                  <a:gd name="T44" fmla="*/ 262 w 421"/>
                  <a:gd name="T45" fmla="*/ 110 h 162"/>
                  <a:gd name="T46" fmla="*/ 178 w 421"/>
                  <a:gd name="T47" fmla="*/ 62 h 162"/>
                  <a:gd name="T48" fmla="*/ 200 w 421"/>
                  <a:gd name="T49" fmla="*/ 62 h 162"/>
                  <a:gd name="T50" fmla="*/ 211 w 421"/>
                  <a:gd name="T51" fmla="*/ 85 h 162"/>
                  <a:gd name="T52" fmla="*/ 226 w 421"/>
                  <a:gd name="T53" fmla="*/ 62 h 162"/>
                  <a:gd name="T54" fmla="*/ 245 w 421"/>
                  <a:gd name="T55" fmla="*/ 62 h 162"/>
                  <a:gd name="T56" fmla="*/ 223 w 421"/>
                  <a:gd name="T57" fmla="*/ 93 h 162"/>
                  <a:gd name="T58" fmla="*/ 245 w 421"/>
                  <a:gd name="T59" fmla="*/ 127 h 162"/>
                  <a:gd name="T60" fmla="*/ 223 w 421"/>
                  <a:gd name="T61" fmla="*/ 127 h 162"/>
                  <a:gd name="T62" fmla="*/ 209 w 421"/>
                  <a:gd name="T63" fmla="*/ 102 h 162"/>
                  <a:gd name="T64" fmla="*/ 195 w 421"/>
                  <a:gd name="T65" fmla="*/ 127 h 162"/>
                  <a:gd name="T66" fmla="*/ 175 w 421"/>
                  <a:gd name="T67" fmla="*/ 127 h 162"/>
                  <a:gd name="T68" fmla="*/ 197 w 421"/>
                  <a:gd name="T69" fmla="*/ 90 h 162"/>
                  <a:gd name="T70" fmla="*/ 178 w 421"/>
                  <a:gd name="T71" fmla="*/ 62 h 162"/>
                  <a:gd name="T72" fmla="*/ 141 w 421"/>
                  <a:gd name="T73" fmla="*/ 110 h 162"/>
                  <a:gd name="T74" fmla="*/ 158 w 421"/>
                  <a:gd name="T75" fmla="*/ 110 h 162"/>
                  <a:gd name="T76" fmla="*/ 158 w 421"/>
                  <a:gd name="T77" fmla="*/ 127 h 162"/>
                  <a:gd name="T78" fmla="*/ 141 w 421"/>
                  <a:gd name="T79" fmla="*/ 127 h 162"/>
                  <a:gd name="T80" fmla="*/ 141 w 421"/>
                  <a:gd name="T81" fmla="*/ 110 h 162"/>
                  <a:gd name="T82" fmla="*/ 76 w 421"/>
                  <a:gd name="T83" fmla="*/ 62 h 162"/>
                  <a:gd name="T84" fmla="*/ 87 w 421"/>
                  <a:gd name="T85" fmla="*/ 85 h 162"/>
                  <a:gd name="T86" fmla="*/ 101 w 421"/>
                  <a:gd name="T87" fmla="*/ 62 h 162"/>
                  <a:gd name="T88" fmla="*/ 121 w 421"/>
                  <a:gd name="T89" fmla="*/ 62 h 162"/>
                  <a:gd name="T90" fmla="*/ 99 w 421"/>
                  <a:gd name="T91" fmla="*/ 93 h 162"/>
                  <a:gd name="T92" fmla="*/ 121 w 421"/>
                  <a:gd name="T93" fmla="*/ 127 h 162"/>
                  <a:gd name="T94" fmla="*/ 99 w 421"/>
                  <a:gd name="T95" fmla="*/ 127 h 162"/>
                  <a:gd name="T96" fmla="*/ 84 w 421"/>
                  <a:gd name="T97" fmla="*/ 102 h 162"/>
                  <a:gd name="T98" fmla="*/ 70 w 421"/>
                  <a:gd name="T99" fmla="*/ 127 h 162"/>
                  <a:gd name="T100" fmla="*/ 51 w 421"/>
                  <a:gd name="T101" fmla="*/ 127 h 162"/>
                  <a:gd name="T102" fmla="*/ 73 w 421"/>
                  <a:gd name="T103" fmla="*/ 90 h 162"/>
                  <a:gd name="T104" fmla="*/ 53 w 421"/>
                  <a:gd name="T105" fmla="*/ 59 h 162"/>
                  <a:gd name="T106" fmla="*/ 76 w 421"/>
                  <a:gd name="T107" fmla="*/ 59 h 162"/>
                  <a:gd name="T108" fmla="*/ 76 w 421"/>
                  <a:gd name="T109" fmla="*/ 6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21" h="162">
                    <a:moveTo>
                      <a:pt x="420" y="161"/>
                    </a:moveTo>
                    <a:lnTo>
                      <a:pt x="420" y="0"/>
                    </a:lnTo>
                    <a:lnTo>
                      <a:pt x="0" y="0"/>
                    </a:lnTo>
                    <a:lnTo>
                      <a:pt x="0" y="161"/>
                    </a:lnTo>
                    <a:lnTo>
                      <a:pt x="420" y="161"/>
                    </a:lnTo>
                    <a:close/>
                    <a:moveTo>
                      <a:pt x="299" y="62"/>
                    </a:moveTo>
                    <a:lnTo>
                      <a:pt x="322" y="62"/>
                    </a:lnTo>
                    <a:lnTo>
                      <a:pt x="333" y="85"/>
                    </a:lnTo>
                    <a:lnTo>
                      <a:pt x="347" y="62"/>
                    </a:lnTo>
                    <a:lnTo>
                      <a:pt x="367" y="62"/>
                    </a:lnTo>
                    <a:lnTo>
                      <a:pt x="344" y="93"/>
                    </a:lnTo>
                    <a:lnTo>
                      <a:pt x="367" y="127"/>
                    </a:lnTo>
                    <a:lnTo>
                      <a:pt x="344" y="127"/>
                    </a:lnTo>
                    <a:lnTo>
                      <a:pt x="330" y="102"/>
                    </a:lnTo>
                    <a:lnTo>
                      <a:pt x="316" y="127"/>
                    </a:lnTo>
                    <a:lnTo>
                      <a:pt x="296" y="127"/>
                    </a:lnTo>
                    <a:lnTo>
                      <a:pt x="319" y="90"/>
                    </a:lnTo>
                    <a:lnTo>
                      <a:pt x="299" y="62"/>
                    </a:lnTo>
                    <a:close/>
                    <a:moveTo>
                      <a:pt x="262" y="110"/>
                    </a:moveTo>
                    <a:lnTo>
                      <a:pt x="279" y="110"/>
                    </a:lnTo>
                    <a:lnTo>
                      <a:pt x="279" y="127"/>
                    </a:lnTo>
                    <a:lnTo>
                      <a:pt x="262" y="127"/>
                    </a:lnTo>
                    <a:lnTo>
                      <a:pt x="262" y="110"/>
                    </a:lnTo>
                    <a:close/>
                    <a:moveTo>
                      <a:pt x="178" y="62"/>
                    </a:moveTo>
                    <a:lnTo>
                      <a:pt x="200" y="62"/>
                    </a:lnTo>
                    <a:lnTo>
                      <a:pt x="211" y="85"/>
                    </a:lnTo>
                    <a:lnTo>
                      <a:pt x="226" y="62"/>
                    </a:lnTo>
                    <a:lnTo>
                      <a:pt x="245" y="62"/>
                    </a:lnTo>
                    <a:lnTo>
                      <a:pt x="223" y="93"/>
                    </a:lnTo>
                    <a:lnTo>
                      <a:pt x="245" y="127"/>
                    </a:lnTo>
                    <a:lnTo>
                      <a:pt x="223" y="127"/>
                    </a:lnTo>
                    <a:lnTo>
                      <a:pt x="209" y="102"/>
                    </a:lnTo>
                    <a:lnTo>
                      <a:pt x="195" y="127"/>
                    </a:lnTo>
                    <a:lnTo>
                      <a:pt x="175" y="127"/>
                    </a:lnTo>
                    <a:lnTo>
                      <a:pt x="197" y="90"/>
                    </a:lnTo>
                    <a:lnTo>
                      <a:pt x="178" y="62"/>
                    </a:lnTo>
                    <a:close/>
                    <a:moveTo>
                      <a:pt x="141" y="110"/>
                    </a:moveTo>
                    <a:lnTo>
                      <a:pt x="158" y="110"/>
                    </a:lnTo>
                    <a:lnTo>
                      <a:pt x="158" y="127"/>
                    </a:lnTo>
                    <a:lnTo>
                      <a:pt x="141" y="127"/>
                    </a:lnTo>
                    <a:lnTo>
                      <a:pt x="141" y="110"/>
                    </a:lnTo>
                    <a:close/>
                    <a:moveTo>
                      <a:pt x="76" y="62"/>
                    </a:moveTo>
                    <a:lnTo>
                      <a:pt x="87" y="85"/>
                    </a:lnTo>
                    <a:lnTo>
                      <a:pt x="101" y="62"/>
                    </a:lnTo>
                    <a:lnTo>
                      <a:pt x="121" y="62"/>
                    </a:lnTo>
                    <a:lnTo>
                      <a:pt x="99" y="93"/>
                    </a:lnTo>
                    <a:lnTo>
                      <a:pt x="121" y="127"/>
                    </a:lnTo>
                    <a:lnTo>
                      <a:pt x="99" y="127"/>
                    </a:lnTo>
                    <a:lnTo>
                      <a:pt x="84" y="102"/>
                    </a:lnTo>
                    <a:lnTo>
                      <a:pt x="70" y="127"/>
                    </a:lnTo>
                    <a:lnTo>
                      <a:pt x="51" y="127"/>
                    </a:lnTo>
                    <a:lnTo>
                      <a:pt x="73" y="90"/>
                    </a:lnTo>
                    <a:lnTo>
                      <a:pt x="53" y="59"/>
                    </a:lnTo>
                    <a:lnTo>
                      <a:pt x="76" y="59"/>
                    </a:lnTo>
                    <a:lnTo>
                      <a:pt x="76" y="62"/>
                    </a:lnTo>
                    <a:close/>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39" name="Freeform 163">
                <a:extLst>
                  <a:ext uri="{FF2B5EF4-FFF2-40B4-BE49-F238E27FC236}">
                    <a16:creationId xmlns:a16="http://schemas.microsoft.com/office/drawing/2014/main" id="{3C67C598-AA51-4132-AB15-0D4D2CFEF37F}"/>
                  </a:ext>
                </a:extLst>
              </p:cNvPr>
              <p:cNvSpPr>
                <a:spLocks noChangeArrowheads="1"/>
              </p:cNvSpPr>
              <p:nvPr/>
            </p:nvSpPr>
            <p:spPr bwMode="auto">
              <a:xfrm>
                <a:off x="1836738" y="4522788"/>
                <a:ext cx="55562" cy="58737"/>
              </a:xfrm>
              <a:custGeom>
                <a:avLst/>
                <a:gdLst>
                  <a:gd name="T0" fmla="*/ 77 w 156"/>
                  <a:gd name="T1" fmla="*/ 161 h 162"/>
                  <a:gd name="T2" fmla="*/ 0 w 156"/>
                  <a:gd name="T3" fmla="*/ 161 h 162"/>
                  <a:gd name="T4" fmla="*/ 0 w 156"/>
                  <a:gd name="T5" fmla="*/ 0 h 162"/>
                  <a:gd name="T6" fmla="*/ 155 w 156"/>
                  <a:gd name="T7" fmla="*/ 0 h 162"/>
                  <a:gd name="T8" fmla="*/ 155 w 156"/>
                  <a:gd name="T9" fmla="*/ 161 h 162"/>
                  <a:gd name="T10" fmla="*/ 77 w 156"/>
                  <a:gd name="T11" fmla="*/ 161 h 162"/>
                </a:gdLst>
                <a:ahLst/>
                <a:cxnLst>
                  <a:cxn ang="0">
                    <a:pos x="T0" y="T1"/>
                  </a:cxn>
                  <a:cxn ang="0">
                    <a:pos x="T2" y="T3"/>
                  </a:cxn>
                  <a:cxn ang="0">
                    <a:pos x="T4" y="T5"/>
                  </a:cxn>
                  <a:cxn ang="0">
                    <a:pos x="T6" y="T7"/>
                  </a:cxn>
                  <a:cxn ang="0">
                    <a:pos x="T8" y="T9"/>
                  </a:cxn>
                  <a:cxn ang="0">
                    <a:pos x="T10" y="T11"/>
                  </a:cxn>
                </a:cxnLst>
                <a:rect l="0" t="0" r="r" b="b"/>
                <a:pathLst>
                  <a:path w="156" h="162">
                    <a:moveTo>
                      <a:pt x="77" y="161"/>
                    </a:moveTo>
                    <a:lnTo>
                      <a:pt x="0" y="161"/>
                    </a:lnTo>
                    <a:lnTo>
                      <a:pt x="0" y="0"/>
                    </a:lnTo>
                    <a:lnTo>
                      <a:pt x="155" y="0"/>
                    </a:lnTo>
                    <a:lnTo>
                      <a:pt x="155" y="161"/>
                    </a:lnTo>
                    <a:lnTo>
                      <a:pt x="77" y="161"/>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40" name="Freeform 164">
                <a:extLst>
                  <a:ext uri="{FF2B5EF4-FFF2-40B4-BE49-F238E27FC236}">
                    <a16:creationId xmlns:a16="http://schemas.microsoft.com/office/drawing/2014/main" id="{9874A624-B22E-4B2F-8D68-3AB01EE2ACC0}"/>
                  </a:ext>
                </a:extLst>
              </p:cNvPr>
              <p:cNvSpPr>
                <a:spLocks noChangeArrowheads="1"/>
              </p:cNvSpPr>
              <p:nvPr/>
            </p:nvSpPr>
            <p:spPr bwMode="auto">
              <a:xfrm>
                <a:off x="1911350" y="4522788"/>
                <a:ext cx="150813" cy="58737"/>
              </a:xfrm>
              <a:custGeom>
                <a:avLst/>
                <a:gdLst>
                  <a:gd name="T0" fmla="*/ 420 w 421"/>
                  <a:gd name="T1" fmla="*/ 161 h 162"/>
                  <a:gd name="T2" fmla="*/ 420 w 421"/>
                  <a:gd name="T3" fmla="*/ 0 h 162"/>
                  <a:gd name="T4" fmla="*/ 0 w 421"/>
                  <a:gd name="T5" fmla="*/ 0 h 162"/>
                  <a:gd name="T6" fmla="*/ 0 w 421"/>
                  <a:gd name="T7" fmla="*/ 161 h 162"/>
                  <a:gd name="T8" fmla="*/ 420 w 421"/>
                  <a:gd name="T9" fmla="*/ 161 h 162"/>
                  <a:gd name="T10" fmla="*/ 299 w 421"/>
                  <a:gd name="T11" fmla="*/ 53 h 162"/>
                  <a:gd name="T12" fmla="*/ 322 w 421"/>
                  <a:gd name="T13" fmla="*/ 53 h 162"/>
                  <a:gd name="T14" fmla="*/ 333 w 421"/>
                  <a:gd name="T15" fmla="*/ 76 h 162"/>
                  <a:gd name="T16" fmla="*/ 347 w 421"/>
                  <a:gd name="T17" fmla="*/ 53 h 162"/>
                  <a:gd name="T18" fmla="*/ 367 w 421"/>
                  <a:gd name="T19" fmla="*/ 53 h 162"/>
                  <a:gd name="T20" fmla="*/ 344 w 421"/>
                  <a:gd name="T21" fmla="*/ 84 h 162"/>
                  <a:gd name="T22" fmla="*/ 367 w 421"/>
                  <a:gd name="T23" fmla="*/ 118 h 162"/>
                  <a:gd name="T24" fmla="*/ 344 w 421"/>
                  <a:gd name="T25" fmla="*/ 118 h 162"/>
                  <a:gd name="T26" fmla="*/ 330 w 421"/>
                  <a:gd name="T27" fmla="*/ 93 h 162"/>
                  <a:gd name="T28" fmla="*/ 316 w 421"/>
                  <a:gd name="T29" fmla="*/ 118 h 162"/>
                  <a:gd name="T30" fmla="*/ 296 w 421"/>
                  <a:gd name="T31" fmla="*/ 118 h 162"/>
                  <a:gd name="T32" fmla="*/ 319 w 421"/>
                  <a:gd name="T33" fmla="*/ 82 h 162"/>
                  <a:gd name="T34" fmla="*/ 299 w 421"/>
                  <a:gd name="T35" fmla="*/ 53 h 162"/>
                  <a:gd name="T36" fmla="*/ 262 w 421"/>
                  <a:gd name="T37" fmla="*/ 101 h 162"/>
                  <a:gd name="T38" fmla="*/ 279 w 421"/>
                  <a:gd name="T39" fmla="*/ 101 h 162"/>
                  <a:gd name="T40" fmla="*/ 279 w 421"/>
                  <a:gd name="T41" fmla="*/ 118 h 162"/>
                  <a:gd name="T42" fmla="*/ 262 w 421"/>
                  <a:gd name="T43" fmla="*/ 118 h 162"/>
                  <a:gd name="T44" fmla="*/ 262 w 421"/>
                  <a:gd name="T45" fmla="*/ 101 h 162"/>
                  <a:gd name="T46" fmla="*/ 178 w 421"/>
                  <a:gd name="T47" fmla="*/ 53 h 162"/>
                  <a:gd name="T48" fmla="*/ 200 w 421"/>
                  <a:gd name="T49" fmla="*/ 53 h 162"/>
                  <a:gd name="T50" fmla="*/ 211 w 421"/>
                  <a:gd name="T51" fmla="*/ 76 h 162"/>
                  <a:gd name="T52" fmla="*/ 226 w 421"/>
                  <a:gd name="T53" fmla="*/ 53 h 162"/>
                  <a:gd name="T54" fmla="*/ 245 w 421"/>
                  <a:gd name="T55" fmla="*/ 53 h 162"/>
                  <a:gd name="T56" fmla="*/ 223 w 421"/>
                  <a:gd name="T57" fmla="*/ 84 h 162"/>
                  <a:gd name="T58" fmla="*/ 245 w 421"/>
                  <a:gd name="T59" fmla="*/ 118 h 162"/>
                  <a:gd name="T60" fmla="*/ 223 w 421"/>
                  <a:gd name="T61" fmla="*/ 118 h 162"/>
                  <a:gd name="T62" fmla="*/ 209 w 421"/>
                  <a:gd name="T63" fmla="*/ 93 h 162"/>
                  <a:gd name="T64" fmla="*/ 195 w 421"/>
                  <a:gd name="T65" fmla="*/ 118 h 162"/>
                  <a:gd name="T66" fmla="*/ 175 w 421"/>
                  <a:gd name="T67" fmla="*/ 118 h 162"/>
                  <a:gd name="T68" fmla="*/ 197 w 421"/>
                  <a:gd name="T69" fmla="*/ 82 h 162"/>
                  <a:gd name="T70" fmla="*/ 178 w 421"/>
                  <a:gd name="T71" fmla="*/ 53 h 162"/>
                  <a:gd name="T72" fmla="*/ 141 w 421"/>
                  <a:gd name="T73" fmla="*/ 101 h 162"/>
                  <a:gd name="T74" fmla="*/ 158 w 421"/>
                  <a:gd name="T75" fmla="*/ 101 h 162"/>
                  <a:gd name="T76" fmla="*/ 158 w 421"/>
                  <a:gd name="T77" fmla="*/ 118 h 162"/>
                  <a:gd name="T78" fmla="*/ 141 w 421"/>
                  <a:gd name="T79" fmla="*/ 118 h 162"/>
                  <a:gd name="T80" fmla="*/ 141 w 421"/>
                  <a:gd name="T81" fmla="*/ 101 h 162"/>
                  <a:gd name="T82" fmla="*/ 76 w 421"/>
                  <a:gd name="T83" fmla="*/ 53 h 162"/>
                  <a:gd name="T84" fmla="*/ 87 w 421"/>
                  <a:gd name="T85" fmla="*/ 76 h 162"/>
                  <a:gd name="T86" fmla="*/ 101 w 421"/>
                  <a:gd name="T87" fmla="*/ 53 h 162"/>
                  <a:gd name="T88" fmla="*/ 121 w 421"/>
                  <a:gd name="T89" fmla="*/ 53 h 162"/>
                  <a:gd name="T90" fmla="*/ 99 w 421"/>
                  <a:gd name="T91" fmla="*/ 84 h 162"/>
                  <a:gd name="T92" fmla="*/ 121 w 421"/>
                  <a:gd name="T93" fmla="*/ 118 h 162"/>
                  <a:gd name="T94" fmla="*/ 99 w 421"/>
                  <a:gd name="T95" fmla="*/ 118 h 162"/>
                  <a:gd name="T96" fmla="*/ 84 w 421"/>
                  <a:gd name="T97" fmla="*/ 93 h 162"/>
                  <a:gd name="T98" fmla="*/ 70 w 421"/>
                  <a:gd name="T99" fmla="*/ 118 h 162"/>
                  <a:gd name="T100" fmla="*/ 51 w 421"/>
                  <a:gd name="T101" fmla="*/ 118 h 162"/>
                  <a:gd name="T102" fmla="*/ 73 w 421"/>
                  <a:gd name="T103" fmla="*/ 82 h 162"/>
                  <a:gd name="T104" fmla="*/ 53 w 421"/>
                  <a:gd name="T105" fmla="*/ 50 h 162"/>
                  <a:gd name="T106" fmla="*/ 76 w 421"/>
                  <a:gd name="T107" fmla="*/ 50 h 162"/>
                  <a:gd name="T108" fmla="*/ 76 w 421"/>
                  <a:gd name="T109" fmla="*/ 53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21" h="162">
                    <a:moveTo>
                      <a:pt x="420" y="161"/>
                    </a:moveTo>
                    <a:lnTo>
                      <a:pt x="420" y="0"/>
                    </a:lnTo>
                    <a:lnTo>
                      <a:pt x="0" y="0"/>
                    </a:lnTo>
                    <a:lnTo>
                      <a:pt x="0" y="161"/>
                    </a:lnTo>
                    <a:lnTo>
                      <a:pt x="420" y="161"/>
                    </a:lnTo>
                    <a:close/>
                    <a:moveTo>
                      <a:pt x="299" y="53"/>
                    </a:moveTo>
                    <a:lnTo>
                      <a:pt x="322" y="53"/>
                    </a:lnTo>
                    <a:lnTo>
                      <a:pt x="333" y="76"/>
                    </a:lnTo>
                    <a:lnTo>
                      <a:pt x="347" y="53"/>
                    </a:lnTo>
                    <a:lnTo>
                      <a:pt x="367" y="53"/>
                    </a:lnTo>
                    <a:lnTo>
                      <a:pt x="344" y="84"/>
                    </a:lnTo>
                    <a:lnTo>
                      <a:pt x="367" y="118"/>
                    </a:lnTo>
                    <a:lnTo>
                      <a:pt x="344" y="118"/>
                    </a:lnTo>
                    <a:lnTo>
                      <a:pt x="330" y="93"/>
                    </a:lnTo>
                    <a:lnTo>
                      <a:pt x="316" y="118"/>
                    </a:lnTo>
                    <a:lnTo>
                      <a:pt x="296" y="118"/>
                    </a:lnTo>
                    <a:lnTo>
                      <a:pt x="319" y="82"/>
                    </a:lnTo>
                    <a:lnTo>
                      <a:pt x="299" y="53"/>
                    </a:lnTo>
                    <a:close/>
                    <a:moveTo>
                      <a:pt x="262" y="101"/>
                    </a:moveTo>
                    <a:lnTo>
                      <a:pt x="279" y="101"/>
                    </a:lnTo>
                    <a:lnTo>
                      <a:pt x="279" y="118"/>
                    </a:lnTo>
                    <a:lnTo>
                      <a:pt x="262" y="118"/>
                    </a:lnTo>
                    <a:lnTo>
                      <a:pt x="262" y="101"/>
                    </a:lnTo>
                    <a:close/>
                    <a:moveTo>
                      <a:pt x="178" y="53"/>
                    </a:moveTo>
                    <a:lnTo>
                      <a:pt x="200" y="53"/>
                    </a:lnTo>
                    <a:lnTo>
                      <a:pt x="211" y="76"/>
                    </a:lnTo>
                    <a:lnTo>
                      <a:pt x="226" y="53"/>
                    </a:lnTo>
                    <a:lnTo>
                      <a:pt x="245" y="53"/>
                    </a:lnTo>
                    <a:lnTo>
                      <a:pt x="223" y="84"/>
                    </a:lnTo>
                    <a:lnTo>
                      <a:pt x="245" y="118"/>
                    </a:lnTo>
                    <a:lnTo>
                      <a:pt x="223" y="118"/>
                    </a:lnTo>
                    <a:lnTo>
                      <a:pt x="209" y="93"/>
                    </a:lnTo>
                    <a:lnTo>
                      <a:pt x="195" y="118"/>
                    </a:lnTo>
                    <a:lnTo>
                      <a:pt x="175" y="118"/>
                    </a:lnTo>
                    <a:lnTo>
                      <a:pt x="197" y="82"/>
                    </a:lnTo>
                    <a:lnTo>
                      <a:pt x="178" y="53"/>
                    </a:lnTo>
                    <a:close/>
                    <a:moveTo>
                      <a:pt x="141" y="101"/>
                    </a:moveTo>
                    <a:lnTo>
                      <a:pt x="158" y="101"/>
                    </a:lnTo>
                    <a:lnTo>
                      <a:pt x="158" y="118"/>
                    </a:lnTo>
                    <a:lnTo>
                      <a:pt x="141" y="118"/>
                    </a:lnTo>
                    <a:lnTo>
                      <a:pt x="141" y="101"/>
                    </a:lnTo>
                    <a:close/>
                    <a:moveTo>
                      <a:pt x="76" y="53"/>
                    </a:moveTo>
                    <a:lnTo>
                      <a:pt x="87" y="76"/>
                    </a:lnTo>
                    <a:lnTo>
                      <a:pt x="101" y="53"/>
                    </a:lnTo>
                    <a:lnTo>
                      <a:pt x="121" y="53"/>
                    </a:lnTo>
                    <a:lnTo>
                      <a:pt x="99" y="84"/>
                    </a:lnTo>
                    <a:lnTo>
                      <a:pt x="121" y="118"/>
                    </a:lnTo>
                    <a:lnTo>
                      <a:pt x="99" y="118"/>
                    </a:lnTo>
                    <a:lnTo>
                      <a:pt x="84" y="93"/>
                    </a:lnTo>
                    <a:lnTo>
                      <a:pt x="70" y="118"/>
                    </a:lnTo>
                    <a:lnTo>
                      <a:pt x="51" y="118"/>
                    </a:lnTo>
                    <a:lnTo>
                      <a:pt x="73" y="82"/>
                    </a:lnTo>
                    <a:lnTo>
                      <a:pt x="53" y="50"/>
                    </a:lnTo>
                    <a:lnTo>
                      <a:pt x="76" y="50"/>
                    </a:lnTo>
                    <a:lnTo>
                      <a:pt x="76" y="53"/>
                    </a:lnTo>
                    <a:close/>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41" name="Freeform 165">
                <a:extLst>
                  <a:ext uri="{FF2B5EF4-FFF2-40B4-BE49-F238E27FC236}">
                    <a16:creationId xmlns:a16="http://schemas.microsoft.com/office/drawing/2014/main" id="{60628CAB-2DA2-420A-8BF9-F236DB2ECF5E}"/>
                  </a:ext>
                </a:extLst>
              </p:cNvPr>
              <p:cNvSpPr>
                <a:spLocks noChangeArrowheads="1"/>
              </p:cNvSpPr>
              <p:nvPr/>
            </p:nvSpPr>
            <p:spPr bwMode="auto">
              <a:xfrm>
                <a:off x="1911350" y="4603750"/>
                <a:ext cx="150813" cy="58738"/>
              </a:xfrm>
              <a:custGeom>
                <a:avLst/>
                <a:gdLst>
                  <a:gd name="T0" fmla="*/ 420 w 421"/>
                  <a:gd name="T1" fmla="*/ 161 h 162"/>
                  <a:gd name="T2" fmla="*/ 420 w 421"/>
                  <a:gd name="T3" fmla="*/ 0 h 162"/>
                  <a:gd name="T4" fmla="*/ 0 w 421"/>
                  <a:gd name="T5" fmla="*/ 0 h 162"/>
                  <a:gd name="T6" fmla="*/ 0 w 421"/>
                  <a:gd name="T7" fmla="*/ 161 h 162"/>
                  <a:gd name="T8" fmla="*/ 420 w 421"/>
                  <a:gd name="T9" fmla="*/ 161 h 162"/>
                  <a:gd name="T10" fmla="*/ 299 w 421"/>
                  <a:gd name="T11" fmla="*/ 45 h 162"/>
                  <a:gd name="T12" fmla="*/ 322 w 421"/>
                  <a:gd name="T13" fmla="*/ 45 h 162"/>
                  <a:gd name="T14" fmla="*/ 333 w 421"/>
                  <a:gd name="T15" fmla="*/ 68 h 162"/>
                  <a:gd name="T16" fmla="*/ 347 w 421"/>
                  <a:gd name="T17" fmla="*/ 45 h 162"/>
                  <a:gd name="T18" fmla="*/ 367 w 421"/>
                  <a:gd name="T19" fmla="*/ 45 h 162"/>
                  <a:gd name="T20" fmla="*/ 344 w 421"/>
                  <a:gd name="T21" fmla="*/ 76 h 162"/>
                  <a:gd name="T22" fmla="*/ 367 w 421"/>
                  <a:gd name="T23" fmla="*/ 110 h 162"/>
                  <a:gd name="T24" fmla="*/ 344 w 421"/>
                  <a:gd name="T25" fmla="*/ 110 h 162"/>
                  <a:gd name="T26" fmla="*/ 330 w 421"/>
                  <a:gd name="T27" fmla="*/ 85 h 162"/>
                  <a:gd name="T28" fmla="*/ 316 w 421"/>
                  <a:gd name="T29" fmla="*/ 110 h 162"/>
                  <a:gd name="T30" fmla="*/ 296 w 421"/>
                  <a:gd name="T31" fmla="*/ 110 h 162"/>
                  <a:gd name="T32" fmla="*/ 319 w 421"/>
                  <a:gd name="T33" fmla="*/ 74 h 162"/>
                  <a:gd name="T34" fmla="*/ 299 w 421"/>
                  <a:gd name="T35" fmla="*/ 45 h 162"/>
                  <a:gd name="T36" fmla="*/ 262 w 421"/>
                  <a:gd name="T37" fmla="*/ 93 h 162"/>
                  <a:gd name="T38" fmla="*/ 279 w 421"/>
                  <a:gd name="T39" fmla="*/ 93 h 162"/>
                  <a:gd name="T40" fmla="*/ 279 w 421"/>
                  <a:gd name="T41" fmla="*/ 110 h 162"/>
                  <a:gd name="T42" fmla="*/ 262 w 421"/>
                  <a:gd name="T43" fmla="*/ 110 h 162"/>
                  <a:gd name="T44" fmla="*/ 262 w 421"/>
                  <a:gd name="T45" fmla="*/ 93 h 162"/>
                  <a:gd name="T46" fmla="*/ 178 w 421"/>
                  <a:gd name="T47" fmla="*/ 45 h 162"/>
                  <a:gd name="T48" fmla="*/ 200 w 421"/>
                  <a:gd name="T49" fmla="*/ 45 h 162"/>
                  <a:gd name="T50" fmla="*/ 211 w 421"/>
                  <a:gd name="T51" fmla="*/ 68 h 162"/>
                  <a:gd name="T52" fmla="*/ 226 w 421"/>
                  <a:gd name="T53" fmla="*/ 45 h 162"/>
                  <a:gd name="T54" fmla="*/ 245 w 421"/>
                  <a:gd name="T55" fmla="*/ 45 h 162"/>
                  <a:gd name="T56" fmla="*/ 223 w 421"/>
                  <a:gd name="T57" fmla="*/ 76 h 162"/>
                  <a:gd name="T58" fmla="*/ 245 w 421"/>
                  <a:gd name="T59" fmla="*/ 110 h 162"/>
                  <a:gd name="T60" fmla="*/ 223 w 421"/>
                  <a:gd name="T61" fmla="*/ 110 h 162"/>
                  <a:gd name="T62" fmla="*/ 209 w 421"/>
                  <a:gd name="T63" fmla="*/ 85 h 162"/>
                  <a:gd name="T64" fmla="*/ 195 w 421"/>
                  <a:gd name="T65" fmla="*/ 110 h 162"/>
                  <a:gd name="T66" fmla="*/ 175 w 421"/>
                  <a:gd name="T67" fmla="*/ 110 h 162"/>
                  <a:gd name="T68" fmla="*/ 197 w 421"/>
                  <a:gd name="T69" fmla="*/ 74 h 162"/>
                  <a:gd name="T70" fmla="*/ 178 w 421"/>
                  <a:gd name="T71" fmla="*/ 45 h 162"/>
                  <a:gd name="T72" fmla="*/ 141 w 421"/>
                  <a:gd name="T73" fmla="*/ 93 h 162"/>
                  <a:gd name="T74" fmla="*/ 158 w 421"/>
                  <a:gd name="T75" fmla="*/ 93 h 162"/>
                  <a:gd name="T76" fmla="*/ 158 w 421"/>
                  <a:gd name="T77" fmla="*/ 110 h 162"/>
                  <a:gd name="T78" fmla="*/ 141 w 421"/>
                  <a:gd name="T79" fmla="*/ 110 h 162"/>
                  <a:gd name="T80" fmla="*/ 141 w 421"/>
                  <a:gd name="T81" fmla="*/ 93 h 162"/>
                  <a:gd name="T82" fmla="*/ 76 w 421"/>
                  <a:gd name="T83" fmla="*/ 45 h 162"/>
                  <a:gd name="T84" fmla="*/ 87 w 421"/>
                  <a:gd name="T85" fmla="*/ 68 h 162"/>
                  <a:gd name="T86" fmla="*/ 101 w 421"/>
                  <a:gd name="T87" fmla="*/ 45 h 162"/>
                  <a:gd name="T88" fmla="*/ 121 w 421"/>
                  <a:gd name="T89" fmla="*/ 45 h 162"/>
                  <a:gd name="T90" fmla="*/ 99 w 421"/>
                  <a:gd name="T91" fmla="*/ 76 h 162"/>
                  <a:gd name="T92" fmla="*/ 121 w 421"/>
                  <a:gd name="T93" fmla="*/ 110 h 162"/>
                  <a:gd name="T94" fmla="*/ 99 w 421"/>
                  <a:gd name="T95" fmla="*/ 110 h 162"/>
                  <a:gd name="T96" fmla="*/ 87 w 421"/>
                  <a:gd name="T97" fmla="*/ 85 h 162"/>
                  <a:gd name="T98" fmla="*/ 73 w 421"/>
                  <a:gd name="T99" fmla="*/ 110 h 162"/>
                  <a:gd name="T100" fmla="*/ 53 w 421"/>
                  <a:gd name="T101" fmla="*/ 110 h 162"/>
                  <a:gd name="T102" fmla="*/ 76 w 421"/>
                  <a:gd name="T103" fmla="*/ 74 h 162"/>
                  <a:gd name="T104" fmla="*/ 56 w 421"/>
                  <a:gd name="T105" fmla="*/ 43 h 162"/>
                  <a:gd name="T106" fmla="*/ 76 w 421"/>
                  <a:gd name="T107" fmla="*/ 43 h 162"/>
                  <a:gd name="T108" fmla="*/ 76 w 421"/>
                  <a:gd name="T109" fmla="*/ 45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21" h="162">
                    <a:moveTo>
                      <a:pt x="420" y="161"/>
                    </a:moveTo>
                    <a:lnTo>
                      <a:pt x="420" y="0"/>
                    </a:lnTo>
                    <a:lnTo>
                      <a:pt x="0" y="0"/>
                    </a:lnTo>
                    <a:lnTo>
                      <a:pt x="0" y="161"/>
                    </a:lnTo>
                    <a:lnTo>
                      <a:pt x="420" y="161"/>
                    </a:lnTo>
                    <a:close/>
                    <a:moveTo>
                      <a:pt x="299" y="45"/>
                    </a:moveTo>
                    <a:lnTo>
                      <a:pt x="322" y="45"/>
                    </a:lnTo>
                    <a:lnTo>
                      <a:pt x="333" y="68"/>
                    </a:lnTo>
                    <a:lnTo>
                      <a:pt x="347" y="45"/>
                    </a:lnTo>
                    <a:lnTo>
                      <a:pt x="367" y="45"/>
                    </a:lnTo>
                    <a:lnTo>
                      <a:pt x="344" y="76"/>
                    </a:lnTo>
                    <a:lnTo>
                      <a:pt x="367" y="110"/>
                    </a:lnTo>
                    <a:lnTo>
                      <a:pt x="344" y="110"/>
                    </a:lnTo>
                    <a:lnTo>
                      <a:pt x="330" y="85"/>
                    </a:lnTo>
                    <a:lnTo>
                      <a:pt x="316" y="110"/>
                    </a:lnTo>
                    <a:lnTo>
                      <a:pt x="296" y="110"/>
                    </a:lnTo>
                    <a:lnTo>
                      <a:pt x="319" y="74"/>
                    </a:lnTo>
                    <a:lnTo>
                      <a:pt x="299" y="45"/>
                    </a:lnTo>
                    <a:close/>
                    <a:moveTo>
                      <a:pt x="262" y="93"/>
                    </a:moveTo>
                    <a:lnTo>
                      <a:pt x="279" y="93"/>
                    </a:lnTo>
                    <a:lnTo>
                      <a:pt x="279" y="110"/>
                    </a:lnTo>
                    <a:lnTo>
                      <a:pt x="262" y="110"/>
                    </a:lnTo>
                    <a:lnTo>
                      <a:pt x="262" y="93"/>
                    </a:lnTo>
                    <a:close/>
                    <a:moveTo>
                      <a:pt x="178" y="45"/>
                    </a:moveTo>
                    <a:lnTo>
                      <a:pt x="200" y="45"/>
                    </a:lnTo>
                    <a:lnTo>
                      <a:pt x="211" y="68"/>
                    </a:lnTo>
                    <a:lnTo>
                      <a:pt x="226" y="45"/>
                    </a:lnTo>
                    <a:lnTo>
                      <a:pt x="245" y="45"/>
                    </a:lnTo>
                    <a:lnTo>
                      <a:pt x="223" y="76"/>
                    </a:lnTo>
                    <a:lnTo>
                      <a:pt x="245" y="110"/>
                    </a:lnTo>
                    <a:lnTo>
                      <a:pt x="223" y="110"/>
                    </a:lnTo>
                    <a:lnTo>
                      <a:pt x="209" y="85"/>
                    </a:lnTo>
                    <a:lnTo>
                      <a:pt x="195" y="110"/>
                    </a:lnTo>
                    <a:lnTo>
                      <a:pt x="175" y="110"/>
                    </a:lnTo>
                    <a:lnTo>
                      <a:pt x="197" y="74"/>
                    </a:lnTo>
                    <a:lnTo>
                      <a:pt x="178" y="45"/>
                    </a:lnTo>
                    <a:close/>
                    <a:moveTo>
                      <a:pt x="141" y="93"/>
                    </a:moveTo>
                    <a:lnTo>
                      <a:pt x="158" y="93"/>
                    </a:lnTo>
                    <a:lnTo>
                      <a:pt x="158" y="110"/>
                    </a:lnTo>
                    <a:lnTo>
                      <a:pt x="141" y="110"/>
                    </a:lnTo>
                    <a:lnTo>
                      <a:pt x="141" y="93"/>
                    </a:lnTo>
                    <a:close/>
                    <a:moveTo>
                      <a:pt x="76" y="45"/>
                    </a:moveTo>
                    <a:lnTo>
                      <a:pt x="87" y="68"/>
                    </a:lnTo>
                    <a:lnTo>
                      <a:pt x="101" y="45"/>
                    </a:lnTo>
                    <a:lnTo>
                      <a:pt x="121" y="45"/>
                    </a:lnTo>
                    <a:lnTo>
                      <a:pt x="99" y="76"/>
                    </a:lnTo>
                    <a:lnTo>
                      <a:pt x="121" y="110"/>
                    </a:lnTo>
                    <a:lnTo>
                      <a:pt x="99" y="110"/>
                    </a:lnTo>
                    <a:lnTo>
                      <a:pt x="87" y="85"/>
                    </a:lnTo>
                    <a:lnTo>
                      <a:pt x="73" y="110"/>
                    </a:lnTo>
                    <a:lnTo>
                      <a:pt x="53" y="110"/>
                    </a:lnTo>
                    <a:lnTo>
                      <a:pt x="76" y="74"/>
                    </a:lnTo>
                    <a:lnTo>
                      <a:pt x="56" y="43"/>
                    </a:lnTo>
                    <a:lnTo>
                      <a:pt x="76" y="43"/>
                    </a:lnTo>
                    <a:lnTo>
                      <a:pt x="76" y="45"/>
                    </a:lnTo>
                    <a:close/>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42" name="Freeform 166">
                <a:extLst>
                  <a:ext uri="{FF2B5EF4-FFF2-40B4-BE49-F238E27FC236}">
                    <a16:creationId xmlns:a16="http://schemas.microsoft.com/office/drawing/2014/main" id="{3E5B1945-DB57-469F-B258-9F0E2C3CB19A}"/>
                  </a:ext>
                </a:extLst>
              </p:cNvPr>
              <p:cNvSpPr>
                <a:spLocks noChangeArrowheads="1"/>
              </p:cNvSpPr>
              <p:nvPr/>
            </p:nvSpPr>
            <p:spPr bwMode="auto">
              <a:xfrm>
                <a:off x="1836738" y="4603750"/>
                <a:ext cx="55562" cy="58738"/>
              </a:xfrm>
              <a:custGeom>
                <a:avLst/>
                <a:gdLst>
                  <a:gd name="T0" fmla="*/ 77 w 156"/>
                  <a:gd name="T1" fmla="*/ 161 h 162"/>
                  <a:gd name="T2" fmla="*/ 0 w 156"/>
                  <a:gd name="T3" fmla="*/ 161 h 162"/>
                  <a:gd name="T4" fmla="*/ 0 w 156"/>
                  <a:gd name="T5" fmla="*/ 0 h 162"/>
                  <a:gd name="T6" fmla="*/ 155 w 156"/>
                  <a:gd name="T7" fmla="*/ 0 h 162"/>
                  <a:gd name="T8" fmla="*/ 155 w 156"/>
                  <a:gd name="T9" fmla="*/ 161 h 162"/>
                  <a:gd name="T10" fmla="*/ 77 w 156"/>
                  <a:gd name="T11" fmla="*/ 161 h 162"/>
                </a:gdLst>
                <a:ahLst/>
                <a:cxnLst>
                  <a:cxn ang="0">
                    <a:pos x="T0" y="T1"/>
                  </a:cxn>
                  <a:cxn ang="0">
                    <a:pos x="T2" y="T3"/>
                  </a:cxn>
                  <a:cxn ang="0">
                    <a:pos x="T4" y="T5"/>
                  </a:cxn>
                  <a:cxn ang="0">
                    <a:pos x="T6" y="T7"/>
                  </a:cxn>
                  <a:cxn ang="0">
                    <a:pos x="T8" y="T9"/>
                  </a:cxn>
                  <a:cxn ang="0">
                    <a:pos x="T10" y="T11"/>
                  </a:cxn>
                </a:cxnLst>
                <a:rect l="0" t="0" r="r" b="b"/>
                <a:pathLst>
                  <a:path w="156" h="162">
                    <a:moveTo>
                      <a:pt x="77" y="161"/>
                    </a:moveTo>
                    <a:lnTo>
                      <a:pt x="0" y="161"/>
                    </a:lnTo>
                    <a:lnTo>
                      <a:pt x="0" y="0"/>
                    </a:lnTo>
                    <a:lnTo>
                      <a:pt x="155" y="0"/>
                    </a:lnTo>
                    <a:lnTo>
                      <a:pt x="155" y="161"/>
                    </a:lnTo>
                    <a:lnTo>
                      <a:pt x="77" y="161"/>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230" name="Rectangle 229">
              <a:extLst>
                <a:ext uri="{FF2B5EF4-FFF2-40B4-BE49-F238E27FC236}">
                  <a16:creationId xmlns:a16="http://schemas.microsoft.com/office/drawing/2014/main" id="{1E957CAA-614B-4DC8-B039-038E9286E736}"/>
                </a:ext>
              </a:extLst>
            </p:cNvPr>
            <p:cNvSpPr/>
            <p:nvPr/>
          </p:nvSpPr>
          <p:spPr>
            <a:xfrm>
              <a:off x="2540097" y="2103309"/>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p>
          </p:txBody>
        </p:sp>
      </p:grpSp>
      <p:grpSp>
        <p:nvGrpSpPr>
          <p:cNvPr id="243" name="Group 242">
            <a:extLst>
              <a:ext uri="{FF2B5EF4-FFF2-40B4-BE49-F238E27FC236}">
                <a16:creationId xmlns:a16="http://schemas.microsoft.com/office/drawing/2014/main" id="{985988F7-6107-41E4-AA2C-478C628F2381}"/>
              </a:ext>
            </a:extLst>
          </p:cNvPr>
          <p:cNvGrpSpPr/>
          <p:nvPr/>
        </p:nvGrpSpPr>
        <p:grpSpPr>
          <a:xfrm>
            <a:off x="7054902" y="4652495"/>
            <a:ext cx="475202" cy="441936"/>
            <a:chOff x="4198441" y="2095219"/>
            <a:chExt cx="639069" cy="695710"/>
          </a:xfrm>
        </p:grpSpPr>
        <p:grpSp>
          <p:nvGrpSpPr>
            <p:cNvPr id="244" name="Group 243">
              <a:extLst>
                <a:ext uri="{FF2B5EF4-FFF2-40B4-BE49-F238E27FC236}">
                  <a16:creationId xmlns:a16="http://schemas.microsoft.com/office/drawing/2014/main" id="{2C4A31A9-5E83-43E9-BFA4-4619AC44E231}"/>
                </a:ext>
              </a:extLst>
            </p:cNvPr>
            <p:cNvGrpSpPr/>
            <p:nvPr/>
          </p:nvGrpSpPr>
          <p:grpSpPr>
            <a:xfrm>
              <a:off x="4324477" y="2186450"/>
              <a:ext cx="386997" cy="513249"/>
              <a:chOff x="3302000" y="4402138"/>
              <a:chExt cx="223838" cy="296862"/>
            </a:xfrm>
            <a:solidFill>
              <a:srgbClr val="F80000"/>
            </a:solidFill>
          </p:grpSpPr>
          <p:sp>
            <p:nvSpPr>
              <p:cNvPr id="246" name="Freeform 53">
                <a:extLst>
                  <a:ext uri="{FF2B5EF4-FFF2-40B4-BE49-F238E27FC236}">
                    <a16:creationId xmlns:a16="http://schemas.microsoft.com/office/drawing/2014/main" id="{B3661C4B-F7BF-4246-B5D3-1DAE32DE07E2}"/>
                  </a:ext>
                </a:extLst>
              </p:cNvPr>
              <p:cNvSpPr>
                <a:spLocks noChangeArrowheads="1"/>
              </p:cNvSpPr>
              <p:nvPr/>
            </p:nvSpPr>
            <p:spPr bwMode="auto">
              <a:xfrm>
                <a:off x="3302000" y="4402138"/>
                <a:ext cx="223838" cy="296862"/>
              </a:xfrm>
              <a:custGeom>
                <a:avLst/>
                <a:gdLst>
                  <a:gd name="T0" fmla="*/ 310 w 622"/>
                  <a:gd name="T1" fmla="*/ 0 h 825"/>
                  <a:gd name="T2" fmla="*/ 0 w 622"/>
                  <a:gd name="T3" fmla="*/ 132 h 825"/>
                  <a:gd name="T4" fmla="*/ 0 w 622"/>
                  <a:gd name="T5" fmla="*/ 426 h 825"/>
                  <a:gd name="T6" fmla="*/ 0 w 622"/>
                  <a:gd name="T7" fmla="*/ 426 h 825"/>
                  <a:gd name="T8" fmla="*/ 310 w 622"/>
                  <a:gd name="T9" fmla="*/ 824 h 825"/>
                  <a:gd name="T10" fmla="*/ 621 w 622"/>
                  <a:gd name="T11" fmla="*/ 426 h 825"/>
                  <a:gd name="T12" fmla="*/ 621 w 622"/>
                  <a:gd name="T13" fmla="*/ 426 h 825"/>
                  <a:gd name="T14" fmla="*/ 621 w 622"/>
                  <a:gd name="T15" fmla="*/ 132 h 825"/>
                  <a:gd name="T16" fmla="*/ 310 w 622"/>
                  <a:gd name="T17" fmla="*/ 0 h 825"/>
                  <a:gd name="T18" fmla="*/ 364 w 622"/>
                  <a:gd name="T19" fmla="*/ 539 h 825"/>
                  <a:gd name="T20" fmla="*/ 141 w 622"/>
                  <a:gd name="T21" fmla="*/ 539 h 825"/>
                  <a:gd name="T22" fmla="*/ 141 w 622"/>
                  <a:gd name="T23" fmla="*/ 508 h 825"/>
                  <a:gd name="T24" fmla="*/ 364 w 622"/>
                  <a:gd name="T25" fmla="*/ 508 h 825"/>
                  <a:gd name="T26" fmla="*/ 364 w 622"/>
                  <a:gd name="T27" fmla="*/ 539 h 825"/>
                  <a:gd name="T28" fmla="*/ 364 w 622"/>
                  <a:gd name="T29" fmla="*/ 417 h 825"/>
                  <a:gd name="T30" fmla="*/ 141 w 622"/>
                  <a:gd name="T31" fmla="*/ 417 h 825"/>
                  <a:gd name="T32" fmla="*/ 141 w 622"/>
                  <a:gd name="T33" fmla="*/ 386 h 825"/>
                  <a:gd name="T34" fmla="*/ 364 w 622"/>
                  <a:gd name="T35" fmla="*/ 386 h 825"/>
                  <a:gd name="T36" fmla="*/ 364 w 622"/>
                  <a:gd name="T37" fmla="*/ 417 h 825"/>
                  <a:gd name="T38" fmla="*/ 364 w 622"/>
                  <a:gd name="T39" fmla="*/ 290 h 825"/>
                  <a:gd name="T40" fmla="*/ 141 w 622"/>
                  <a:gd name="T41" fmla="*/ 290 h 825"/>
                  <a:gd name="T42" fmla="*/ 141 w 622"/>
                  <a:gd name="T43" fmla="*/ 259 h 825"/>
                  <a:gd name="T44" fmla="*/ 364 w 622"/>
                  <a:gd name="T45" fmla="*/ 259 h 825"/>
                  <a:gd name="T46" fmla="*/ 364 w 622"/>
                  <a:gd name="T47" fmla="*/ 290 h 825"/>
                  <a:gd name="T48" fmla="*/ 497 w 622"/>
                  <a:gd name="T49" fmla="*/ 496 h 825"/>
                  <a:gd name="T50" fmla="*/ 443 w 622"/>
                  <a:gd name="T51" fmla="*/ 550 h 825"/>
                  <a:gd name="T52" fmla="*/ 409 w 622"/>
                  <a:gd name="T53" fmla="*/ 516 h 825"/>
                  <a:gd name="T54" fmla="*/ 409 w 622"/>
                  <a:gd name="T55" fmla="*/ 502 h 825"/>
                  <a:gd name="T56" fmla="*/ 423 w 622"/>
                  <a:gd name="T57" fmla="*/ 502 h 825"/>
                  <a:gd name="T58" fmla="*/ 443 w 622"/>
                  <a:gd name="T59" fmla="*/ 522 h 825"/>
                  <a:gd name="T60" fmla="*/ 483 w 622"/>
                  <a:gd name="T61" fmla="*/ 482 h 825"/>
                  <a:gd name="T62" fmla="*/ 497 w 622"/>
                  <a:gd name="T63" fmla="*/ 482 h 825"/>
                  <a:gd name="T64" fmla="*/ 497 w 622"/>
                  <a:gd name="T65" fmla="*/ 496 h 825"/>
                  <a:gd name="T66" fmla="*/ 421 w 622"/>
                  <a:gd name="T67" fmla="*/ 375 h 825"/>
                  <a:gd name="T68" fmla="*/ 421 w 622"/>
                  <a:gd name="T69" fmla="*/ 361 h 825"/>
                  <a:gd name="T70" fmla="*/ 435 w 622"/>
                  <a:gd name="T71" fmla="*/ 361 h 825"/>
                  <a:gd name="T72" fmla="*/ 454 w 622"/>
                  <a:gd name="T73" fmla="*/ 381 h 825"/>
                  <a:gd name="T74" fmla="*/ 474 w 622"/>
                  <a:gd name="T75" fmla="*/ 361 h 825"/>
                  <a:gd name="T76" fmla="*/ 488 w 622"/>
                  <a:gd name="T77" fmla="*/ 361 h 825"/>
                  <a:gd name="T78" fmla="*/ 488 w 622"/>
                  <a:gd name="T79" fmla="*/ 375 h 825"/>
                  <a:gd name="T80" fmla="*/ 468 w 622"/>
                  <a:gd name="T81" fmla="*/ 395 h 825"/>
                  <a:gd name="T82" fmla="*/ 488 w 622"/>
                  <a:gd name="T83" fmla="*/ 415 h 825"/>
                  <a:gd name="T84" fmla="*/ 488 w 622"/>
                  <a:gd name="T85" fmla="*/ 429 h 825"/>
                  <a:gd name="T86" fmla="*/ 480 w 622"/>
                  <a:gd name="T87" fmla="*/ 431 h 825"/>
                  <a:gd name="T88" fmla="*/ 471 w 622"/>
                  <a:gd name="T89" fmla="*/ 429 h 825"/>
                  <a:gd name="T90" fmla="*/ 452 w 622"/>
                  <a:gd name="T91" fmla="*/ 409 h 825"/>
                  <a:gd name="T92" fmla="*/ 432 w 622"/>
                  <a:gd name="T93" fmla="*/ 429 h 825"/>
                  <a:gd name="T94" fmla="*/ 423 w 622"/>
                  <a:gd name="T95" fmla="*/ 431 h 825"/>
                  <a:gd name="T96" fmla="*/ 415 w 622"/>
                  <a:gd name="T97" fmla="*/ 429 h 825"/>
                  <a:gd name="T98" fmla="*/ 415 w 622"/>
                  <a:gd name="T99" fmla="*/ 415 h 825"/>
                  <a:gd name="T100" fmla="*/ 435 w 622"/>
                  <a:gd name="T101" fmla="*/ 395 h 825"/>
                  <a:gd name="T102" fmla="*/ 421 w 622"/>
                  <a:gd name="T103" fmla="*/ 375 h 825"/>
                  <a:gd name="T104" fmla="*/ 500 w 622"/>
                  <a:gd name="T105" fmla="*/ 256 h 825"/>
                  <a:gd name="T106" fmla="*/ 446 w 622"/>
                  <a:gd name="T107" fmla="*/ 310 h 825"/>
                  <a:gd name="T108" fmla="*/ 412 w 622"/>
                  <a:gd name="T109" fmla="*/ 276 h 825"/>
                  <a:gd name="T110" fmla="*/ 412 w 622"/>
                  <a:gd name="T111" fmla="*/ 262 h 825"/>
                  <a:gd name="T112" fmla="*/ 426 w 622"/>
                  <a:gd name="T113" fmla="*/ 262 h 825"/>
                  <a:gd name="T114" fmla="*/ 446 w 622"/>
                  <a:gd name="T115" fmla="*/ 282 h 825"/>
                  <a:gd name="T116" fmla="*/ 485 w 622"/>
                  <a:gd name="T117" fmla="*/ 242 h 825"/>
                  <a:gd name="T118" fmla="*/ 500 w 622"/>
                  <a:gd name="T119" fmla="*/ 242 h 825"/>
                  <a:gd name="T120" fmla="*/ 500 w 622"/>
                  <a:gd name="T121" fmla="*/ 256 h 8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22" h="825">
                    <a:moveTo>
                      <a:pt x="310" y="0"/>
                    </a:moveTo>
                    <a:lnTo>
                      <a:pt x="0" y="132"/>
                    </a:lnTo>
                    <a:lnTo>
                      <a:pt x="0" y="426"/>
                    </a:lnTo>
                    <a:lnTo>
                      <a:pt x="0" y="426"/>
                    </a:lnTo>
                    <a:cubicBezTo>
                      <a:pt x="8" y="589"/>
                      <a:pt x="130" y="733"/>
                      <a:pt x="310" y="824"/>
                    </a:cubicBezTo>
                    <a:cubicBezTo>
                      <a:pt x="491" y="733"/>
                      <a:pt x="610" y="589"/>
                      <a:pt x="621" y="426"/>
                    </a:cubicBezTo>
                    <a:lnTo>
                      <a:pt x="621" y="426"/>
                    </a:lnTo>
                    <a:lnTo>
                      <a:pt x="621" y="132"/>
                    </a:lnTo>
                    <a:lnTo>
                      <a:pt x="310" y="0"/>
                    </a:lnTo>
                    <a:close/>
                    <a:moveTo>
                      <a:pt x="364" y="539"/>
                    </a:moveTo>
                    <a:lnTo>
                      <a:pt x="141" y="539"/>
                    </a:lnTo>
                    <a:lnTo>
                      <a:pt x="141" y="508"/>
                    </a:lnTo>
                    <a:lnTo>
                      <a:pt x="364" y="508"/>
                    </a:lnTo>
                    <a:lnTo>
                      <a:pt x="364" y="539"/>
                    </a:lnTo>
                    <a:close/>
                    <a:moveTo>
                      <a:pt x="364" y="417"/>
                    </a:moveTo>
                    <a:lnTo>
                      <a:pt x="141" y="417"/>
                    </a:lnTo>
                    <a:lnTo>
                      <a:pt x="141" y="386"/>
                    </a:lnTo>
                    <a:lnTo>
                      <a:pt x="364" y="386"/>
                    </a:lnTo>
                    <a:lnTo>
                      <a:pt x="364" y="417"/>
                    </a:lnTo>
                    <a:close/>
                    <a:moveTo>
                      <a:pt x="364" y="290"/>
                    </a:moveTo>
                    <a:lnTo>
                      <a:pt x="141" y="290"/>
                    </a:lnTo>
                    <a:lnTo>
                      <a:pt x="141" y="259"/>
                    </a:lnTo>
                    <a:lnTo>
                      <a:pt x="364" y="259"/>
                    </a:lnTo>
                    <a:lnTo>
                      <a:pt x="364" y="290"/>
                    </a:lnTo>
                    <a:close/>
                    <a:moveTo>
                      <a:pt x="497" y="496"/>
                    </a:moveTo>
                    <a:lnTo>
                      <a:pt x="443" y="550"/>
                    </a:lnTo>
                    <a:lnTo>
                      <a:pt x="409" y="516"/>
                    </a:lnTo>
                    <a:cubicBezTo>
                      <a:pt x="406" y="513"/>
                      <a:pt x="406" y="505"/>
                      <a:pt x="409" y="502"/>
                    </a:cubicBezTo>
                    <a:cubicBezTo>
                      <a:pt x="412" y="499"/>
                      <a:pt x="421" y="499"/>
                      <a:pt x="423" y="502"/>
                    </a:cubicBezTo>
                    <a:lnTo>
                      <a:pt x="443" y="522"/>
                    </a:lnTo>
                    <a:lnTo>
                      <a:pt x="483" y="482"/>
                    </a:lnTo>
                    <a:cubicBezTo>
                      <a:pt x="485" y="479"/>
                      <a:pt x="494" y="479"/>
                      <a:pt x="497" y="482"/>
                    </a:cubicBezTo>
                    <a:cubicBezTo>
                      <a:pt x="502" y="485"/>
                      <a:pt x="502" y="494"/>
                      <a:pt x="497" y="496"/>
                    </a:cubicBezTo>
                    <a:close/>
                    <a:moveTo>
                      <a:pt x="421" y="375"/>
                    </a:moveTo>
                    <a:cubicBezTo>
                      <a:pt x="418" y="372"/>
                      <a:pt x="418" y="364"/>
                      <a:pt x="421" y="361"/>
                    </a:cubicBezTo>
                    <a:cubicBezTo>
                      <a:pt x="423" y="358"/>
                      <a:pt x="432" y="358"/>
                      <a:pt x="435" y="361"/>
                    </a:cubicBezTo>
                    <a:lnTo>
                      <a:pt x="454" y="381"/>
                    </a:lnTo>
                    <a:lnTo>
                      <a:pt x="474" y="361"/>
                    </a:lnTo>
                    <a:cubicBezTo>
                      <a:pt x="477" y="358"/>
                      <a:pt x="485" y="358"/>
                      <a:pt x="488" y="361"/>
                    </a:cubicBezTo>
                    <a:cubicBezTo>
                      <a:pt x="491" y="364"/>
                      <a:pt x="491" y="372"/>
                      <a:pt x="488" y="375"/>
                    </a:cubicBezTo>
                    <a:lnTo>
                      <a:pt x="468" y="395"/>
                    </a:lnTo>
                    <a:lnTo>
                      <a:pt x="488" y="415"/>
                    </a:lnTo>
                    <a:cubicBezTo>
                      <a:pt x="491" y="417"/>
                      <a:pt x="491" y="427"/>
                      <a:pt x="488" y="429"/>
                    </a:cubicBezTo>
                    <a:cubicBezTo>
                      <a:pt x="485" y="432"/>
                      <a:pt x="483" y="431"/>
                      <a:pt x="480" y="431"/>
                    </a:cubicBezTo>
                    <a:cubicBezTo>
                      <a:pt x="477" y="431"/>
                      <a:pt x="474" y="431"/>
                      <a:pt x="471" y="429"/>
                    </a:cubicBezTo>
                    <a:lnTo>
                      <a:pt x="452" y="409"/>
                    </a:lnTo>
                    <a:lnTo>
                      <a:pt x="432" y="429"/>
                    </a:lnTo>
                    <a:cubicBezTo>
                      <a:pt x="429" y="431"/>
                      <a:pt x="426" y="431"/>
                      <a:pt x="423" y="431"/>
                    </a:cubicBezTo>
                    <a:cubicBezTo>
                      <a:pt x="421" y="431"/>
                      <a:pt x="418" y="431"/>
                      <a:pt x="415" y="429"/>
                    </a:cubicBezTo>
                    <a:cubicBezTo>
                      <a:pt x="412" y="426"/>
                      <a:pt x="412" y="417"/>
                      <a:pt x="415" y="415"/>
                    </a:cubicBezTo>
                    <a:lnTo>
                      <a:pt x="435" y="395"/>
                    </a:lnTo>
                    <a:lnTo>
                      <a:pt x="421" y="375"/>
                    </a:lnTo>
                    <a:close/>
                    <a:moveTo>
                      <a:pt x="500" y="256"/>
                    </a:moveTo>
                    <a:lnTo>
                      <a:pt x="446" y="310"/>
                    </a:lnTo>
                    <a:lnTo>
                      <a:pt x="412" y="276"/>
                    </a:lnTo>
                    <a:cubicBezTo>
                      <a:pt x="409" y="273"/>
                      <a:pt x="409" y="265"/>
                      <a:pt x="412" y="262"/>
                    </a:cubicBezTo>
                    <a:cubicBezTo>
                      <a:pt x="415" y="259"/>
                      <a:pt x="423" y="259"/>
                      <a:pt x="426" y="262"/>
                    </a:cubicBezTo>
                    <a:lnTo>
                      <a:pt x="446" y="282"/>
                    </a:lnTo>
                    <a:lnTo>
                      <a:pt x="485" y="242"/>
                    </a:lnTo>
                    <a:cubicBezTo>
                      <a:pt x="488" y="240"/>
                      <a:pt x="497" y="240"/>
                      <a:pt x="500" y="242"/>
                    </a:cubicBezTo>
                    <a:cubicBezTo>
                      <a:pt x="502" y="248"/>
                      <a:pt x="502" y="254"/>
                      <a:pt x="500" y="256"/>
                    </a:cubicBezTo>
                    <a:close/>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47" name="Freeform 191">
                <a:extLst>
                  <a:ext uri="{FF2B5EF4-FFF2-40B4-BE49-F238E27FC236}">
                    <a16:creationId xmlns:a16="http://schemas.microsoft.com/office/drawing/2014/main" id="{F7DDF67B-1F37-43CF-853A-76DDE4DE6440}"/>
                  </a:ext>
                </a:extLst>
              </p:cNvPr>
              <p:cNvSpPr>
                <a:spLocks noChangeArrowheads="1"/>
              </p:cNvSpPr>
              <p:nvPr/>
            </p:nvSpPr>
            <p:spPr bwMode="auto">
              <a:xfrm>
                <a:off x="3302000" y="4402138"/>
                <a:ext cx="223838" cy="296862"/>
              </a:xfrm>
              <a:custGeom>
                <a:avLst/>
                <a:gdLst>
                  <a:gd name="T0" fmla="*/ 310 w 622"/>
                  <a:gd name="T1" fmla="*/ 0 h 825"/>
                  <a:gd name="T2" fmla="*/ 0 w 622"/>
                  <a:gd name="T3" fmla="*/ 132 h 825"/>
                  <a:gd name="T4" fmla="*/ 0 w 622"/>
                  <a:gd name="T5" fmla="*/ 426 h 825"/>
                  <a:gd name="T6" fmla="*/ 0 w 622"/>
                  <a:gd name="T7" fmla="*/ 426 h 825"/>
                  <a:gd name="T8" fmla="*/ 310 w 622"/>
                  <a:gd name="T9" fmla="*/ 824 h 825"/>
                  <a:gd name="T10" fmla="*/ 621 w 622"/>
                  <a:gd name="T11" fmla="*/ 426 h 825"/>
                  <a:gd name="T12" fmla="*/ 621 w 622"/>
                  <a:gd name="T13" fmla="*/ 426 h 825"/>
                  <a:gd name="T14" fmla="*/ 621 w 622"/>
                  <a:gd name="T15" fmla="*/ 132 h 825"/>
                  <a:gd name="T16" fmla="*/ 310 w 622"/>
                  <a:gd name="T17" fmla="*/ 0 h 825"/>
                  <a:gd name="T18" fmla="*/ 364 w 622"/>
                  <a:gd name="T19" fmla="*/ 539 h 825"/>
                  <a:gd name="T20" fmla="*/ 141 w 622"/>
                  <a:gd name="T21" fmla="*/ 539 h 825"/>
                  <a:gd name="T22" fmla="*/ 141 w 622"/>
                  <a:gd name="T23" fmla="*/ 508 h 825"/>
                  <a:gd name="T24" fmla="*/ 364 w 622"/>
                  <a:gd name="T25" fmla="*/ 508 h 825"/>
                  <a:gd name="T26" fmla="*/ 364 w 622"/>
                  <a:gd name="T27" fmla="*/ 539 h 825"/>
                  <a:gd name="T28" fmla="*/ 364 w 622"/>
                  <a:gd name="T29" fmla="*/ 417 h 825"/>
                  <a:gd name="T30" fmla="*/ 141 w 622"/>
                  <a:gd name="T31" fmla="*/ 417 h 825"/>
                  <a:gd name="T32" fmla="*/ 141 w 622"/>
                  <a:gd name="T33" fmla="*/ 386 h 825"/>
                  <a:gd name="T34" fmla="*/ 364 w 622"/>
                  <a:gd name="T35" fmla="*/ 386 h 825"/>
                  <a:gd name="T36" fmla="*/ 364 w 622"/>
                  <a:gd name="T37" fmla="*/ 417 h 825"/>
                  <a:gd name="T38" fmla="*/ 364 w 622"/>
                  <a:gd name="T39" fmla="*/ 290 h 825"/>
                  <a:gd name="T40" fmla="*/ 141 w 622"/>
                  <a:gd name="T41" fmla="*/ 290 h 825"/>
                  <a:gd name="T42" fmla="*/ 141 w 622"/>
                  <a:gd name="T43" fmla="*/ 259 h 825"/>
                  <a:gd name="T44" fmla="*/ 364 w 622"/>
                  <a:gd name="T45" fmla="*/ 259 h 825"/>
                  <a:gd name="T46" fmla="*/ 364 w 622"/>
                  <a:gd name="T47" fmla="*/ 290 h 825"/>
                  <a:gd name="T48" fmla="*/ 497 w 622"/>
                  <a:gd name="T49" fmla="*/ 496 h 825"/>
                  <a:gd name="T50" fmla="*/ 443 w 622"/>
                  <a:gd name="T51" fmla="*/ 550 h 825"/>
                  <a:gd name="T52" fmla="*/ 409 w 622"/>
                  <a:gd name="T53" fmla="*/ 516 h 825"/>
                  <a:gd name="T54" fmla="*/ 409 w 622"/>
                  <a:gd name="T55" fmla="*/ 502 h 825"/>
                  <a:gd name="T56" fmla="*/ 423 w 622"/>
                  <a:gd name="T57" fmla="*/ 502 h 825"/>
                  <a:gd name="T58" fmla="*/ 443 w 622"/>
                  <a:gd name="T59" fmla="*/ 522 h 825"/>
                  <a:gd name="T60" fmla="*/ 483 w 622"/>
                  <a:gd name="T61" fmla="*/ 482 h 825"/>
                  <a:gd name="T62" fmla="*/ 497 w 622"/>
                  <a:gd name="T63" fmla="*/ 482 h 825"/>
                  <a:gd name="T64" fmla="*/ 497 w 622"/>
                  <a:gd name="T65" fmla="*/ 496 h 825"/>
                  <a:gd name="T66" fmla="*/ 421 w 622"/>
                  <a:gd name="T67" fmla="*/ 375 h 825"/>
                  <a:gd name="T68" fmla="*/ 421 w 622"/>
                  <a:gd name="T69" fmla="*/ 361 h 825"/>
                  <a:gd name="T70" fmla="*/ 435 w 622"/>
                  <a:gd name="T71" fmla="*/ 361 h 825"/>
                  <a:gd name="T72" fmla="*/ 454 w 622"/>
                  <a:gd name="T73" fmla="*/ 381 h 825"/>
                  <a:gd name="T74" fmla="*/ 474 w 622"/>
                  <a:gd name="T75" fmla="*/ 361 h 825"/>
                  <a:gd name="T76" fmla="*/ 488 w 622"/>
                  <a:gd name="T77" fmla="*/ 361 h 825"/>
                  <a:gd name="T78" fmla="*/ 488 w 622"/>
                  <a:gd name="T79" fmla="*/ 375 h 825"/>
                  <a:gd name="T80" fmla="*/ 468 w 622"/>
                  <a:gd name="T81" fmla="*/ 395 h 825"/>
                  <a:gd name="T82" fmla="*/ 488 w 622"/>
                  <a:gd name="T83" fmla="*/ 415 h 825"/>
                  <a:gd name="T84" fmla="*/ 488 w 622"/>
                  <a:gd name="T85" fmla="*/ 429 h 825"/>
                  <a:gd name="T86" fmla="*/ 480 w 622"/>
                  <a:gd name="T87" fmla="*/ 431 h 825"/>
                  <a:gd name="T88" fmla="*/ 471 w 622"/>
                  <a:gd name="T89" fmla="*/ 429 h 825"/>
                  <a:gd name="T90" fmla="*/ 452 w 622"/>
                  <a:gd name="T91" fmla="*/ 409 h 825"/>
                  <a:gd name="T92" fmla="*/ 432 w 622"/>
                  <a:gd name="T93" fmla="*/ 429 h 825"/>
                  <a:gd name="T94" fmla="*/ 423 w 622"/>
                  <a:gd name="T95" fmla="*/ 431 h 825"/>
                  <a:gd name="T96" fmla="*/ 415 w 622"/>
                  <a:gd name="T97" fmla="*/ 429 h 825"/>
                  <a:gd name="T98" fmla="*/ 415 w 622"/>
                  <a:gd name="T99" fmla="*/ 415 h 825"/>
                  <a:gd name="T100" fmla="*/ 435 w 622"/>
                  <a:gd name="T101" fmla="*/ 395 h 825"/>
                  <a:gd name="T102" fmla="*/ 421 w 622"/>
                  <a:gd name="T103" fmla="*/ 375 h 825"/>
                  <a:gd name="T104" fmla="*/ 500 w 622"/>
                  <a:gd name="T105" fmla="*/ 256 h 825"/>
                  <a:gd name="T106" fmla="*/ 446 w 622"/>
                  <a:gd name="T107" fmla="*/ 310 h 825"/>
                  <a:gd name="T108" fmla="*/ 412 w 622"/>
                  <a:gd name="T109" fmla="*/ 276 h 825"/>
                  <a:gd name="T110" fmla="*/ 412 w 622"/>
                  <a:gd name="T111" fmla="*/ 262 h 825"/>
                  <a:gd name="T112" fmla="*/ 426 w 622"/>
                  <a:gd name="T113" fmla="*/ 262 h 825"/>
                  <a:gd name="T114" fmla="*/ 446 w 622"/>
                  <a:gd name="T115" fmla="*/ 282 h 825"/>
                  <a:gd name="T116" fmla="*/ 485 w 622"/>
                  <a:gd name="T117" fmla="*/ 242 h 825"/>
                  <a:gd name="T118" fmla="*/ 500 w 622"/>
                  <a:gd name="T119" fmla="*/ 242 h 825"/>
                  <a:gd name="T120" fmla="*/ 500 w 622"/>
                  <a:gd name="T121" fmla="*/ 256 h 8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22" h="825">
                    <a:moveTo>
                      <a:pt x="310" y="0"/>
                    </a:moveTo>
                    <a:lnTo>
                      <a:pt x="0" y="132"/>
                    </a:lnTo>
                    <a:lnTo>
                      <a:pt x="0" y="426"/>
                    </a:lnTo>
                    <a:lnTo>
                      <a:pt x="0" y="426"/>
                    </a:lnTo>
                    <a:cubicBezTo>
                      <a:pt x="8" y="589"/>
                      <a:pt x="130" y="733"/>
                      <a:pt x="310" y="824"/>
                    </a:cubicBezTo>
                    <a:cubicBezTo>
                      <a:pt x="491" y="733"/>
                      <a:pt x="610" y="589"/>
                      <a:pt x="621" y="426"/>
                    </a:cubicBezTo>
                    <a:lnTo>
                      <a:pt x="621" y="426"/>
                    </a:lnTo>
                    <a:lnTo>
                      <a:pt x="621" y="132"/>
                    </a:lnTo>
                    <a:lnTo>
                      <a:pt x="310" y="0"/>
                    </a:lnTo>
                    <a:close/>
                    <a:moveTo>
                      <a:pt x="364" y="539"/>
                    </a:moveTo>
                    <a:lnTo>
                      <a:pt x="141" y="539"/>
                    </a:lnTo>
                    <a:lnTo>
                      <a:pt x="141" y="508"/>
                    </a:lnTo>
                    <a:lnTo>
                      <a:pt x="364" y="508"/>
                    </a:lnTo>
                    <a:lnTo>
                      <a:pt x="364" y="539"/>
                    </a:lnTo>
                    <a:close/>
                    <a:moveTo>
                      <a:pt x="364" y="417"/>
                    </a:moveTo>
                    <a:lnTo>
                      <a:pt x="141" y="417"/>
                    </a:lnTo>
                    <a:lnTo>
                      <a:pt x="141" y="386"/>
                    </a:lnTo>
                    <a:lnTo>
                      <a:pt x="364" y="386"/>
                    </a:lnTo>
                    <a:lnTo>
                      <a:pt x="364" y="417"/>
                    </a:lnTo>
                    <a:close/>
                    <a:moveTo>
                      <a:pt x="364" y="290"/>
                    </a:moveTo>
                    <a:lnTo>
                      <a:pt x="141" y="290"/>
                    </a:lnTo>
                    <a:lnTo>
                      <a:pt x="141" y="259"/>
                    </a:lnTo>
                    <a:lnTo>
                      <a:pt x="364" y="259"/>
                    </a:lnTo>
                    <a:lnTo>
                      <a:pt x="364" y="290"/>
                    </a:lnTo>
                    <a:close/>
                    <a:moveTo>
                      <a:pt x="497" y="496"/>
                    </a:moveTo>
                    <a:lnTo>
                      <a:pt x="443" y="550"/>
                    </a:lnTo>
                    <a:lnTo>
                      <a:pt x="409" y="516"/>
                    </a:lnTo>
                    <a:cubicBezTo>
                      <a:pt x="406" y="513"/>
                      <a:pt x="406" y="505"/>
                      <a:pt x="409" y="502"/>
                    </a:cubicBezTo>
                    <a:cubicBezTo>
                      <a:pt x="412" y="499"/>
                      <a:pt x="421" y="499"/>
                      <a:pt x="423" y="502"/>
                    </a:cubicBezTo>
                    <a:lnTo>
                      <a:pt x="443" y="522"/>
                    </a:lnTo>
                    <a:lnTo>
                      <a:pt x="483" y="482"/>
                    </a:lnTo>
                    <a:cubicBezTo>
                      <a:pt x="485" y="479"/>
                      <a:pt x="494" y="479"/>
                      <a:pt x="497" y="482"/>
                    </a:cubicBezTo>
                    <a:cubicBezTo>
                      <a:pt x="502" y="485"/>
                      <a:pt x="502" y="494"/>
                      <a:pt x="497" y="496"/>
                    </a:cubicBezTo>
                    <a:close/>
                    <a:moveTo>
                      <a:pt x="421" y="375"/>
                    </a:moveTo>
                    <a:cubicBezTo>
                      <a:pt x="418" y="372"/>
                      <a:pt x="418" y="364"/>
                      <a:pt x="421" y="361"/>
                    </a:cubicBezTo>
                    <a:cubicBezTo>
                      <a:pt x="423" y="358"/>
                      <a:pt x="432" y="358"/>
                      <a:pt x="435" y="361"/>
                    </a:cubicBezTo>
                    <a:lnTo>
                      <a:pt x="454" y="381"/>
                    </a:lnTo>
                    <a:lnTo>
                      <a:pt x="474" y="361"/>
                    </a:lnTo>
                    <a:cubicBezTo>
                      <a:pt x="477" y="358"/>
                      <a:pt x="485" y="358"/>
                      <a:pt x="488" y="361"/>
                    </a:cubicBezTo>
                    <a:cubicBezTo>
                      <a:pt x="491" y="364"/>
                      <a:pt x="491" y="372"/>
                      <a:pt x="488" y="375"/>
                    </a:cubicBezTo>
                    <a:lnTo>
                      <a:pt x="468" y="395"/>
                    </a:lnTo>
                    <a:lnTo>
                      <a:pt x="488" y="415"/>
                    </a:lnTo>
                    <a:cubicBezTo>
                      <a:pt x="491" y="417"/>
                      <a:pt x="491" y="427"/>
                      <a:pt x="488" y="429"/>
                    </a:cubicBezTo>
                    <a:cubicBezTo>
                      <a:pt x="485" y="432"/>
                      <a:pt x="483" y="431"/>
                      <a:pt x="480" y="431"/>
                    </a:cubicBezTo>
                    <a:cubicBezTo>
                      <a:pt x="477" y="431"/>
                      <a:pt x="474" y="431"/>
                      <a:pt x="471" y="429"/>
                    </a:cubicBezTo>
                    <a:lnTo>
                      <a:pt x="452" y="409"/>
                    </a:lnTo>
                    <a:lnTo>
                      <a:pt x="432" y="429"/>
                    </a:lnTo>
                    <a:cubicBezTo>
                      <a:pt x="429" y="431"/>
                      <a:pt x="426" y="431"/>
                      <a:pt x="423" y="431"/>
                    </a:cubicBezTo>
                    <a:cubicBezTo>
                      <a:pt x="421" y="431"/>
                      <a:pt x="418" y="431"/>
                      <a:pt x="415" y="429"/>
                    </a:cubicBezTo>
                    <a:cubicBezTo>
                      <a:pt x="412" y="426"/>
                      <a:pt x="412" y="417"/>
                      <a:pt x="415" y="415"/>
                    </a:cubicBezTo>
                    <a:lnTo>
                      <a:pt x="435" y="395"/>
                    </a:lnTo>
                    <a:lnTo>
                      <a:pt x="421" y="375"/>
                    </a:lnTo>
                    <a:close/>
                    <a:moveTo>
                      <a:pt x="500" y="256"/>
                    </a:moveTo>
                    <a:lnTo>
                      <a:pt x="446" y="310"/>
                    </a:lnTo>
                    <a:lnTo>
                      <a:pt x="412" y="276"/>
                    </a:lnTo>
                    <a:cubicBezTo>
                      <a:pt x="409" y="273"/>
                      <a:pt x="409" y="265"/>
                      <a:pt x="412" y="262"/>
                    </a:cubicBezTo>
                    <a:cubicBezTo>
                      <a:pt x="415" y="259"/>
                      <a:pt x="423" y="259"/>
                      <a:pt x="426" y="262"/>
                    </a:cubicBezTo>
                    <a:lnTo>
                      <a:pt x="446" y="282"/>
                    </a:lnTo>
                    <a:lnTo>
                      <a:pt x="485" y="242"/>
                    </a:lnTo>
                    <a:cubicBezTo>
                      <a:pt x="488" y="240"/>
                      <a:pt x="497" y="240"/>
                      <a:pt x="500" y="242"/>
                    </a:cubicBezTo>
                    <a:cubicBezTo>
                      <a:pt x="502" y="248"/>
                      <a:pt x="502" y="254"/>
                      <a:pt x="500" y="256"/>
                    </a:cubicBezTo>
                    <a:close/>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245" name="Rectangle 244">
              <a:extLst>
                <a:ext uri="{FF2B5EF4-FFF2-40B4-BE49-F238E27FC236}">
                  <a16:creationId xmlns:a16="http://schemas.microsoft.com/office/drawing/2014/main" id="{DFCBFC4F-6B18-4FB6-87B6-7EDDD11880AF}"/>
                </a:ext>
              </a:extLst>
            </p:cNvPr>
            <p:cNvSpPr/>
            <p:nvPr/>
          </p:nvSpPr>
          <p:spPr>
            <a:xfrm>
              <a:off x="4198441" y="2095219"/>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p>
          </p:txBody>
        </p:sp>
      </p:grpSp>
      <p:sp>
        <p:nvSpPr>
          <p:cNvPr id="248" name="Text Box 30">
            <a:extLst>
              <a:ext uri="{FF2B5EF4-FFF2-40B4-BE49-F238E27FC236}">
                <a16:creationId xmlns:a16="http://schemas.microsoft.com/office/drawing/2014/main" id="{D06CA3D3-8779-4C59-825C-6E173ACCB788}"/>
              </a:ext>
            </a:extLst>
          </p:cNvPr>
          <p:cNvSpPr txBox="1">
            <a:spLocks noChangeArrowheads="1"/>
          </p:cNvSpPr>
          <p:nvPr/>
        </p:nvSpPr>
        <p:spPr bwMode="auto">
          <a:xfrm>
            <a:off x="6565772" y="5069125"/>
            <a:ext cx="381272" cy="246157"/>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a:solidFill>
                  <a:schemeClr val="bg2">
                    <a:lumMod val="10000"/>
                  </a:schemeClr>
                </a:solidFill>
              </a:rPr>
              <a:t>Route Table</a:t>
            </a:r>
            <a:endParaRPr lang="en-US" sz="800" dirty="0">
              <a:solidFill>
                <a:schemeClr val="bg2">
                  <a:lumMod val="10000"/>
                </a:schemeClr>
              </a:solidFill>
            </a:endParaRPr>
          </a:p>
        </p:txBody>
      </p:sp>
      <p:sp>
        <p:nvSpPr>
          <p:cNvPr id="249" name="Text Box 30">
            <a:extLst>
              <a:ext uri="{FF2B5EF4-FFF2-40B4-BE49-F238E27FC236}">
                <a16:creationId xmlns:a16="http://schemas.microsoft.com/office/drawing/2014/main" id="{973FB9BF-E996-4C6A-9B0E-A14CF192B9FC}"/>
              </a:ext>
            </a:extLst>
          </p:cNvPr>
          <p:cNvSpPr txBox="1">
            <a:spLocks noChangeArrowheads="1"/>
          </p:cNvSpPr>
          <p:nvPr/>
        </p:nvSpPr>
        <p:spPr bwMode="auto">
          <a:xfrm>
            <a:off x="7099927" y="5058431"/>
            <a:ext cx="381272" cy="246157"/>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solidFill>
                  <a:schemeClr val="bg2">
                    <a:lumMod val="10000"/>
                  </a:schemeClr>
                </a:solidFill>
              </a:rPr>
              <a:t>Security List</a:t>
            </a:r>
          </a:p>
        </p:txBody>
      </p:sp>
      <p:grpSp>
        <p:nvGrpSpPr>
          <p:cNvPr id="250" name="Group 249">
            <a:extLst>
              <a:ext uri="{FF2B5EF4-FFF2-40B4-BE49-F238E27FC236}">
                <a16:creationId xmlns:a16="http://schemas.microsoft.com/office/drawing/2014/main" id="{D25DB31D-84E4-424D-A915-F7C4F1F94A4E}"/>
              </a:ext>
            </a:extLst>
          </p:cNvPr>
          <p:cNvGrpSpPr>
            <a:grpSpLocks noChangeAspect="1"/>
          </p:cNvGrpSpPr>
          <p:nvPr/>
        </p:nvGrpSpPr>
        <p:grpSpPr>
          <a:xfrm>
            <a:off x="5765671" y="3759754"/>
            <a:ext cx="520643" cy="566788"/>
            <a:chOff x="7248176" y="2103309"/>
            <a:chExt cx="639069" cy="695710"/>
          </a:xfrm>
        </p:grpSpPr>
        <p:grpSp>
          <p:nvGrpSpPr>
            <p:cNvPr id="251" name="Group 250">
              <a:extLst>
                <a:ext uri="{FF2B5EF4-FFF2-40B4-BE49-F238E27FC236}">
                  <a16:creationId xmlns:a16="http://schemas.microsoft.com/office/drawing/2014/main" id="{0C69F140-715F-4DBE-86ED-D3CB6F470FE5}"/>
                </a:ext>
              </a:extLst>
            </p:cNvPr>
            <p:cNvGrpSpPr/>
            <p:nvPr/>
          </p:nvGrpSpPr>
          <p:grpSpPr>
            <a:xfrm>
              <a:off x="7310016" y="2183827"/>
              <a:ext cx="502281" cy="548163"/>
              <a:chOff x="7310016" y="2183827"/>
              <a:chExt cx="502281" cy="548163"/>
            </a:xfrm>
            <a:solidFill>
              <a:srgbClr val="F80000"/>
            </a:solidFill>
          </p:grpSpPr>
          <p:sp>
            <p:nvSpPr>
              <p:cNvPr id="253" name="Freeform 30">
                <a:extLst>
                  <a:ext uri="{FF2B5EF4-FFF2-40B4-BE49-F238E27FC236}">
                    <a16:creationId xmlns:a16="http://schemas.microsoft.com/office/drawing/2014/main" id="{4F66BE1B-C087-4B96-8E5B-34617194A2FB}"/>
                  </a:ext>
                </a:extLst>
              </p:cNvPr>
              <p:cNvSpPr>
                <a:spLocks noChangeArrowheads="1"/>
              </p:cNvSpPr>
              <p:nvPr/>
            </p:nvSpPr>
            <p:spPr bwMode="auto">
              <a:xfrm>
                <a:off x="7570816" y="2463945"/>
                <a:ext cx="123156" cy="127986"/>
              </a:xfrm>
              <a:custGeom>
                <a:avLst/>
                <a:gdLst>
                  <a:gd name="T0" fmla="*/ 150 w 227"/>
                  <a:gd name="T1" fmla="*/ 54 h 233"/>
                  <a:gd name="T2" fmla="*/ 173 w 227"/>
                  <a:gd name="T3" fmla="*/ 74 h 233"/>
                  <a:gd name="T4" fmla="*/ 226 w 227"/>
                  <a:gd name="T5" fmla="*/ 74 h 233"/>
                  <a:gd name="T6" fmla="*/ 226 w 227"/>
                  <a:gd name="T7" fmla="*/ 158 h 233"/>
                  <a:gd name="T8" fmla="*/ 173 w 227"/>
                  <a:gd name="T9" fmla="*/ 158 h 233"/>
                  <a:gd name="T10" fmla="*/ 153 w 227"/>
                  <a:gd name="T11" fmla="*/ 178 h 233"/>
                  <a:gd name="T12" fmla="*/ 153 w 227"/>
                  <a:gd name="T13" fmla="*/ 232 h 233"/>
                  <a:gd name="T14" fmla="*/ 0 w 227"/>
                  <a:gd name="T15" fmla="*/ 232 h 233"/>
                  <a:gd name="T16" fmla="*/ 0 w 227"/>
                  <a:gd name="T17" fmla="*/ 74 h 233"/>
                  <a:gd name="T18" fmla="*/ 51 w 227"/>
                  <a:gd name="T19" fmla="*/ 74 h 233"/>
                  <a:gd name="T20" fmla="*/ 71 w 227"/>
                  <a:gd name="T21" fmla="*/ 54 h 233"/>
                  <a:gd name="T22" fmla="*/ 71 w 227"/>
                  <a:gd name="T23" fmla="*/ 0 h 233"/>
                  <a:gd name="T24" fmla="*/ 150 w 227"/>
                  <a:gd name="T25" fmla="*/ 0 h 233"/>
                  <a:gd name="T26" fmla="*/ 150 w 227"/>
                  <a:gd name="T27" fmla="*/ 5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27" h="233">
                    <a:moveTo>
                      <a:pt x="150" y="54"/>
                    </a:moveTo>
                    <a:cubicBezTo>
                      <a:pt x="150" y="65"/>
                      <a:pt x="161" y="74"/>
                      <a:pt x="173" y="74"/>
                    </a:cubicBezTo>
                    <a:lnTo>
                      <a:pt x="226" y="74"/>
                    </a:lnTo>
                    <a:lnTo>
                      <a:pt x="226" y="158"/>
                    </a:lnTo>
                    <a:lnTo>
                      <a:pt x="173" y="158"/>
                    </a:lnTo>
                    <a:cubicBezTo>
                      <a:pt x="161" y="158"/>
                      <a:pt x="153" y="167"/>
                      <a:pt x="153" y="178"/>
                    </a:cubicBezTo>
                    <a:lnTo>
                      <a:pt x="153" y="232"/>
                    </a:lnTo>
                    <a:lnTo>
                      <a:pt x="0" y="232"/>
                    </a:lnTo>
                    <a:lnTo>
                      <a:pt x="0" y="74"/>
                    </a:lnTo>
                    <a:lnTo>
                      <a:pt x="51" y="74"/>
                    </a:lnTo>
                    <a:cubicBezTo>
                      <a:pt x="63" y="74"/>
                      <a:pt x="71" y="65"/>
                      <a:pt x="71" y="54"/>
                    </a:cubicBezTo>
                    <a:lnTo>
                      <a:pt x="71" y="0"/>
                    </a:lnTo>
                    <a:lnTo>
                      <a:pt x="150" y="0"/>
                    </a:lnTo>
                    <a:lnTo>
                      <a:pt x="150" y="54"/>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54" name="Freeform 31">
                <a:extLst>
                  <a:ext uri="{FF2B5EF4-FFF2-40B4-BE49-F238E27FC236}">
                    <a16:creationId xmlns:a16="http://schemas.microsoft.com/office/drawing/2014/main" id="{4871795A-D48C-44F6-B324-B19B150C991C}"/>
                  </a:ext>
                </a:extLst>
              </p:cNvPr>
              <p:cNvSpPr>
                <a:spLocks noChangeArrowheads="1"/>
              </p:cNvSpPr>
              <p:nvPr/>
            </p:nvSpPr>
            <p:spPr bwMode="auto">
              <a:xfrm>
                <a:off x="7310016" y="2183827"/>
                <a:ext cx="502281" cy="548163"/>
              </a:xfrm>
              <a:custGeom>
                <a:avLst/>
                <a:gdLst>
                  <a:gd name="T0" fmla="*/ 918 w 919"/>
                  <a:gd name="T1" fmla="*/ 51 h 1003"/>
                  <a:gd name="T2" fmla="*/ 867 w 919"/>
                  <a:gd name="T3" fmla="*/ 1002 h 1003"/>
                  <a:gd name="T4" fmla="*/ 0 w 919"/>
                  <a:gd name="T5" fmla="*/ 951 h 1003"/>
                  <a:gd name="T6" fmla="*/ 51 w 919"/>
                  <a:gd name="T7" fmla="*/ 0 h 1003"/>
                  <a:gd name="T8" fmla="*/ 799 w 919"/>
                  <a:gd name="T9" fmla="*/ 567 h 1003"/>
                  <a:gd name="T10" fmla="*/ 793 w 919"/>
                  <a:gd name="T11" fmla="*/ 432 h 1003"/>
                  <a:gd name="T12" fmla="*/ 641 w 919"/>
                  <a:gd name="T13" fmla="*/ 412 h 1003"/>
                  <a:gd name="T14" fmla="*/ 621 w 919"/>
                  <a:gd name="T15" fmla="*/ 485 h 1003"/>
                  <a:gd name="T16" fmla="*/ 542 w 919"/>
                  <a:gd name="T17" fmla="*/ 432 h 1003"/>
                  <a:gd name="T18" fmla="*/ 472 w 919"/>
                  <a:gd name="T19" fmla="*/ 412 h 1003"/>
                  <a:gd name="T20" fmla="*/ 525 w 919"/>
                  <a:gd name="T21" fmla="*/ 327 h 1003"/>
                  <a:gd name="T22" fmla="*/ 545 w 919"/>
                  <a:gd name="T23" fmla="*/ 175 h 1003"/>
                  <a:gd name="T24" fmla="*/ 393 w 919"/>
                  <a:gd name="T25" fmla="*/ 155 h 1003"/>
                  <a:gd name="T26" fmla="*/ 373 w 919"/>
                  <a:gd name="T27" fmla="*/ 307 h 1003"/>
                  <a:gd name="T28" fmla="*/ 443 w 919"/>
                  <a:gd name="T29" fmla="*/ 327 h 1003"/>
                  <a:gd name="T30" fmla="*/ 390 w 919"/>
                  <a:gd name="T31" fmla="*/ 412 h 1003"/>
                  <a:gd name="T32" fmla="*/ 370 w 919"/>
                  <a:gd name="T33" fmla="*/ 485 h 1003"/>
                  <a:gd name="T34" fmla="*/ 291 w 919"/>
                  <a:gd name="T35" fmla="*/ 432 h 1003"/>
                  <a:gd name="T36" fmla="*/ 139 w 919"/>
                  <a:gd name="T37" fmla="*/ 412 h 1003"/>
                  <a:gd name="T38" fmla="*/ 119 w 919"/>
                  <a:gd name="T39" fmla="*/ 564 h 1003"/>
                  <a:gd name="T40" fmla="*/ 192 w 919"/>
                  <a:gd name="T41" fmla="*/ 584 h 1003"/>
                  <a:gd name="T42" fmla="*/ 139 w 919"/>
                  <a:gd name="T43" fmla="*/ 669 h 1003"/>
                  <a:gd name="T44" fmla="*/ 119 w 919"/>
                  <a:gd name="T45" fmla="*/ 821 h 1003"/>
                  <a:gd name="T46" fmla="*/ 274 w 919"/>
                  <a:gd name="T47" fmla="*/ 841 h 1003"/>
                  <a:gd name="T48" fmla="*/ 294 w 919"/>
                  <a:gd name="T49" fmla="*/ 688 h 1003"/>
                  <a:gd name="T50" fmla="*/ 220 w 919"/>
                  <a:gd name="T51" fmla="*/ 669 h 1003"/>
                  <a:gd name="T52" fmla="*/ 274 w 919"/>
                  <a:gd name="T53" fmla="*/ 584 h 1003"/>
                  <a:gd name="T54" fmla="*/ 294 w 919"/>
                  <a:gd name="T55" fmla="*/ 511 h 1003"/>
                  <a:gd name="T56" fmla="*/ 373 w 919"/>
                  <a:gd name="T57" fmla="*/ 564 h 1003"/>
                  <a:gd name="T58" fmla="*/ 446 w 919"/>
                  <a:gd name="T59" fmla="*/ 584 h 1003"/>
                  <a:gd name="T60" fmla="*/ 627 w 919"/>
                  <a:gd name="T61" fmla="*/ 770 h 1003"/>
                  <a:gd name="T62" fmla="*/ 647 w 919"/>
                  <a:gd name="T63" fmla="*/ 844 h 1003"/>
                  <a:gd name="T64" fmla="*/ 799 w 919"/>
                  <a:gd name="T65" fmla="*/ 824 h 1003"/>
                  <a:gd name="T66" fmla="*/ 779 w 919"/>
                  <a:gd name="T67" fmla="*/ 671 h 1003"/>
                  <a:gd name="T68" fmla="*/ 726 w 919"/>
                  <a:gd name="T69" fmla="*/ 587 h 1003"/>
                  <a:gd name="T70" fmla="*/ 799 w 919"/>
                  <a:gd name="T71" fmla="*/ 56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19" h="1003">
                    <a:moveTo>
                      <a:pt x="867" y="0"/>
                    </a:moveTo>
                    <a:cubicBezTo>
                      <a:pt x="895" y="0"/>
                      <a:pt x="918" y="22"/>
                      <a:pt x="918" y="51"/>
                    </a:cubicBezTo>
                    <a:lnTo>
                      <a:pt x="918" y="951"/>
                    </a:lnTo>
                    <a:cubicBezTo>
                      <a:pt x="918" y="979"/>
                      <a:pt x="895" y="1002"/>
                      <a:pt x="867" y="1002"/>
                    </a:cubicBezTo>
                    <a:lnTo>
                      <a:pt x="51" y="1002"/>
                    </a:lnTo>
                    <a:cubicBezTo>
                      <a:pt x="23" y="1002"/>
                      <a:pt x="0" y="979"/>
                      <a:pt x="0" y="951"/>
                    </a:cubicBezTo>
                    <a:lnTo>
                      <a:pt x="0" y="51"/>
                    </a:lnTo>
                    <a:cubicBezTo>
                      <a:pt x="0" y="22"/>
                      <a:pt x="23" y="0"/>
                      <a:pt x="51" y="0"/>
                    </a:cubicBezTo>
                    <a:lnTo>
                      <a:pt x="867" y="0"/>
                    </a:lnTo>
                    <a:close/>
                    <a:moveTo>
                      <a:pt x="799" y="567"/>
                    </a:moveTo>
                    <a:lnTo>
                      <a:pt x="793" y="567"/>
                    </a:lnTo>
                    <a:lnTo>
                      <a:pt x="793" y="432"/>
                    </a:lnTo>
                    <a:cubicBezTo>
                      <a:pt x="793" y="420"/>
                      <a:pt x="785" y="412"/>
                      <a:pt x="774" y="412"/>
                    </a:cubicBezTo>
                    <a:lnTo>
                      <a:pt x="641" y="412"/>
                    </a:lnTo>
                    <a:cubicBezTo>
                      <a:pt x="630" y="412"/>
                      <a:pt x="621" y="420"/>
                      <a:pt x="621" y="432"/>
                    </a:cubicBezTo>
                    <a:lnTo>
                      <a:pt x="621" y="485"/>
                    </a:lnTo>
                    <a:lnTo>
                      <a:pt x="542" y="485"/>
                    </a:lnTo>
                    <a:lnTo>
                      <a:pt x="542" y="432"/>
                    </a:lnTo>
                    <a:cubicBezTo>
                      <a:pt x="542" y="420"/>
                      <a:pt x="534" y="412"/>
                      <a:pt x="522" y="412"/>
                    </a:cubicBezTo>
                    <a:lnTo>
                      <a:pt x="472" y="412"/>
                    </a:lnTo>
                    <a:lnTo>
                      <a:pt x="472" y="327"/>
                    </a:lnTo>
                    <a:lnTo>
                      <a:pt x="525" y="327"/>
                    </a:lnTo>
                    <a:cubicBezTo>
                      <a:pt x="537" y="327"/>
                      <a:pt x="545" y="319"/>
                      <a:pt x="545" y="307"/>
                    </a:cubicBezTo>
                    <a:lnTo>
                      <a:pt x="545" y="175"/>
                    </a:lnTo>
                    <a:cubicBezTo>
                      <a:pt x="545" y="163"/>
                      <a:pt x="537" y="155"/>
                      <a:pt x="525" y="155"/>
                    </a:cubicBezTo>
                    <a:lnTo>
                      <a:pt x="393" y="155"/>
                    </a:lnTo>
                    <a:cubicBezTo>
                      <a:pt x="381" y="155"/>
                      <a:pt x="373" y="163"/>
                      <a:pt x="373" y="175"/>
                    </a:cubicBezTo>
                    <a:lnTo>
                      <a:pt x="373" y="307"/>
                    </a:lnTo>
                    <a:cubicBezTo>
                      <a:pt x="373" y="319"/>
                      <a:pt x="381" y="327"/>
                      <a:pt x="393" y="327"/>
                    </a:cubicBezTo>
                    <a:lnTo>
                      <a:pt x="443" y="327"/>
                    </a:lnTo>
                    <a:lnTo>
                      <a:pt x="443" y="412"/>
                    </a:lnTo>
                    <a:lnTo>
                      <a:pt x="390" y="412"/>
                    </a:lnTo>
                    <a:cubicBezTo>
                      <a:pt x="378" y="412"/>
                      <a:pt x="370" y="420"/>
                      <a:pt x="370" y="432"/>
                    </a:cubicBezTo>
                    <a:lnTo>
                      <a:pt x="370" y="485"/>
                    </a:lnTo>
                    <a:lnTo>
                      <a:pt x="291" y="485"/>
                    </a:lnTo>
                    <a:lnTo>
                      <a:pt x="291" y="432"/>
                    </a:lnTo>
                    <a:cubicBezTo>
                      <a:pt x="291" y="420"/>
                      <a:pt x="283" y="412"/>
                      <a:pt x="271" y="412"/>
                    </a:cubicBezTo>
                    <a:lnTo>
                      <a:pt x="139" y="412"/>
                    </a:lnTo>
                    <a:cubicBezTo>
                      <a:pt x="127" y="412"/>
                      <a:pt x="119" y="420"/>
                      <a:pt x="119" y="432"/>
                    </a:cubicBezTo>
                    <a:lnTo>
                      <a:pt x="119" y="564"/>
                    </a:lnTo>
                    <a:cubicBezTo>
                      <a:pt x="119" y="575"/>
                      <a:pt x="127" y="584"/>
                      <a:pt x="139" y="584"/>
                    </a:cubicBezTo>
                    <a:lnTo>
                      <a:pt x="192" y="584"/>
                    </a:lnTo>
                    <a:lnTo>
                      <a:pt x="192" y="669"/>
                    </a:lnTo>
                    <a:lnTo>
                      <a:pt x="139" y="669"/>
                    </a:lnTo>
                    <a:cubicBezTo>
                      <a:pt x="127" y="669"/>
                      <a:pt x="119" y="677"/>
                      <a:pt x="119" y="688"/>
                    </a:cubicBezTo>
                    <a:lnTo>
                      <a:pt x="119" y="821"/>
                    </a:lnTo>
                    <a:cubicBezTo>
                      <a:pt x="119" y="832"/>
                      <a:pt x="127" y="841"/>
                      <a:pt x="139" y="841"/>
                    </a:cubicBezTo>
                    <a:lnTo>
                      <a:pt x="274" y="841"/>
                    </a:lnTo>
                    <a:cubicBezTo>
                      <a:pt x="285" y="841"/>
                      <a:pt x="294" y="832"/>
                      <a:pt x="294" y="821"/>
                    </a:cubicBezTo>
                    <a:lnTo>
                      <a:pt x="294" y="688"/>
                    </a:lnTo>
                    <a:cubicBezTo>
                      <a:pt x="294" y="677"/>
                      <a:pt x="285" y="669"/>
                      <a:pt x="274" y="669"/>
                    </a:cubicBezTo>
                    <a:lnTo>
                      <a:pt x="220" y="669"/>
                    </a:lnTo>
                    <a:lnTo>
                      <a:pt x="220" y="584"/>
                    </a:lnTo>
                    <a:lnTo>
                      <a:pt x="274" y="584"/>
                    </a:lnTo>
                    <a:cubicBezTo>
                      <a:pt x="285" y="584"/>
                      <a:pt x="294" y="575"/>
                      <a:pt x="294" y="564"/>
                    </a:cubicBezTo>
                    <a:lnTo>
                      <a:pt x="294" y="511"/>
                    </a:lnTo>
                    <a:lnTo>
                      <a:pt x="373" y="511"/>
                    </a:lnTo>
                    <a:lnTo>
                      <a:pt x="373" y="564"/>
                    </a:lnTo>
                    <a:cubicBezTo>
                      <a:pt x="373" y="575"/>
                      <a:pt x="381" y="584"/>
                      <a:pt x="393" y="584"/>
                    </a:cubicBezTo>
                    <a:lnTo>
                      <a:pt x="446" y="584"/>
                    </a:lnTo>
                    <a:lnTo>
                      <a:pt x="446" y="770"/>
                    </a:lnTo>
                    <a:lnTo>
                      <a:pt x="627" y="770"/>
                    </a:lnTo>
                    <a:lnTo>
                      <a:pt x="627" y="824"/>
                    </a:lnTo>
                    <a:cubicBezTo>
                      <a:pt x="627" y="835"/>
                      <a:pt x="635" y="844"/>
                      <a:pt x="647" y="844"/>
                    </a:cubicBezTo>
                    <a:lnTo>
                      <a:pt x="779" y="844"/>
                    </a:lnTo>
                    <a:cubicBezTo>
                      <a:pt x="791" y="844"/>
                      <a:pt x="799" y="835"/>
                      <a:pt x="799" y="824"/>
                    </a:cubicBezTo>
                    <a:lnTo>
                      <a:pt x="799" y="691"/>
                    </a:lnTo>
                    <a:cubicBezTo>
                      <a:pt x="799" y="680"/>
                      <a:pt x="791" y="671"/>
                      <a:pt x="779" y="671"/>
                    </a:cubicBezTo>
                    <a:lnTo>
                      <a:pt x="726" y="671"/>
                    </a:lnTo>
                    <a:lnTo>
                      <a:pt x="726" y="587"/>
                    </a:lnTo>
                    <a:lnTo>
                      <a:pt x="779" y="587"/>
                    </a:lnTo>
                    <a:cubicBezTo>
                      <a:pt x="791" y="587"/>
                      <a:pt x="799" y="578"/>
                      <a:pt x="799" y="567"/>
                    </a:cubicBez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252" name="Rectangle 251">
              <a:extLst>
                <a:ext uri="{FF2B5EF4-FFF2-40B4-BE49-F238E27FC236}">
                  <a16:creationId xmlns:a16="http://schemas.microsoft.com/office/drawing/2014/main" id="{FFDE7BFA-CB1E-4484-AF82-16092BB80A6D}"/>
                </a:ext>
              </a:extLst>
            </p:cNvPr>
            <p:cNvSpPr/>
            <p:nvPr/>
          </p:nvSpPr>
          <p:spPr>
            <a:xfrm>
              <a:off x="7248176" y="2103309"/>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grpSp>
      <p:grpSp>
        <p:nvGrpSpPr>
          <p:cNvPr id="323" name="Group 322">
            <a:extLst>
              <a:ext uri="{FF2B5EF4-FFF2-40B4-BE49-F238E27FC236}">
                <a16:creationId xmlns:a16="http://schemas.microsoft.com/office/drawing/2014/main" id="{8C0D4230-9357-4671-ACE7-F014D4AE6E7A}"/>
              </a:ext>
            </a:extLst>
          </p:cNvPr>
          <p:cNvGrpSpPr>
            <a:grpSpLocks noChangeAspect="1"/>
          </p:cNvGrpSpPr>
          <p:nvPr/>
        </p:nvGrpSpPr>
        <p:grpSpPr>
          <a:xfrm>
            <a:off x="1683229" y="4562742"/>
            <a:ext cx="763529" cy="601570"/>
            <a:chOff x="5629019" y="2102017"/>
            <a:chExt cx="883014" cy="695710"/>
          </a:xfrm>
        </p:grpSpPr>
        <p:grpSp>
          <p:nvGrpSpPr>
            <p:cNvPr id="324" name="Group 323">
              <a:extLst>
                <a:ext uri="{FF2B5EF4-FFF2-40B4-BE49-F238E27FC236}">
                  <a16:creationId xmlns:a16="http://schemas.microsoft.com/office/drawing/2014/main" id="{D5040722-F056-4216-9A1A-2FFC4D1C0C4E}"/>
                </a:ext>
              </a:extLst>
            </p:cNvPr>
            <p:cNvGrpSpPr/>
            <p:nvPr/>
          </p:nvGrpSpPr>
          <p:grpSpPr>
            <a:xfrm>
              <a:off x="5678786" y="2142833"/>
              <a:ext cx="783479" cy="614078"/>
              <a:chOff x="5678786" y="2142833"/>
              <a:chExt cx="783479" cy="614078"/>
            </a:xfrm>
            <a:solidFill>
              <a:srgbClr val="F80000"/>
            </a:solidFill>
          </p:grpSpPr>
          <p:sp>
            <p:nvSpPr>
              <p:cNvPr id="326" name="Freeform 143">
                <a:extLst>
                  <a:ext uri="{FF2B5EF4-FFF2-40B4-BE49-F238E27FC236}">
                    <a16:creationId xmlns:a16="http://schemas.microsoft.com/office/drawing/2014/main" id="{73DBB121-6244-4E19-AD54-69721A92BE60}"/>
                  </a:ext>
                </a:extLst>
              </p:cNvPr>
              <p:cNvSpPr>
                <a:spLocks noChangeArrowheads="1"/>
              </p:cNvSpPr>
              <p:nvPr/>
            </p:nvSpPr>
            <p:spPr bwMode="auto">
              <a:xfrm>
                <a:off x="6056408" y="2142833"/>
                <a:ext cx="405857" cy="225868"/>
              </a:xfrm>
              <a:custGeom>
                <a:avLst/>
                <a:gdLst>
                  <a:gd name="T0" fmla="*/ 414 w 505"/>
                  <a:gd name="T1" fmla="*/ 104 h 283"/>
                  <a:gd name="T2" fmla="*/ 405 w 505"/>
                  <a:gd name="T3" fmla="*/ 104 h 283"/>
                  <a:gd name="T4" fmla="*/ 318 w 505"/>
                  <a:gd name="T5" fmla="*/ 39 h 283"/>
                  <a:gd name="T6" fmla="*/ 287 w 505"/>
                  <a:gd name="T7" fmla="*/ 45 h 283"/>
                  <a:gd name="T8" fmla="*/ 202 w 505"/>
                  <a:gd name="T9" fmla="*/ 0 h 283"/>
                  <a:gd name="T10" fmla="*/ 103 w 505"/>
                  <a:gd name="T11" fmla="*/ 79 h 283"/>
                  <a:gd name="T12" fmla="*/ 100 w 505"/>
                  <a:gd name="T13" fmla="*/ 79 h 283"/>
                  <a:gd name="T14" fmla="*/ 0 w 505"/>
                  <a:gd name="T15" fmla="*/ 180 h 283"/>
                  <a:gd name="T16" fmla="*/ 100 w 505"/>
                  <a:gd name="T17" fmla="*/ 282 h 283"/>
                  <a:gd name="T18" fmla="*/ 414 w 505"/>
                  <a:gd name="T19" fmla="*/ 282 h 283"/>
                  <a:gd name="T20" fmla="*/ 504 w 505"/>
                  <a:gd name="T21" fmla="*/ 192 h 283"/>
                  <a:gd name="T22" fmla="*/ 414 w 505"/>
                  <a:gd name="T23" fmla="*/ 104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05" h="283">
                    <a:moveTo>
                      <a:pt x="414" y="104"/>
                    </a:moveTo>
                    <a:cubicBezTo>
                      <a:pt x="411" y="104"/>
                      <a:pt x="408" y="104"/>
                      <a:pt x="405" y="104"/>
                    </a:cubicBezTo>
                    <a:cubicBezTo>
                      <a:pt x="394" y="68"/>
                      <a:pt x="360" y="39"/>
                      <a:pt x="318" y="39"/>
                    </a:cubicBezTo>
                    <a:cubicBezTo>
                      <a:pt x="306" y="39"/>
                      <a:pt x="298" y="42"/>
                      <a:pt x="287" y="45"/>
                    </a:cubicBezTo>
                    <a:cubicBezTo>
                      <a:pt x="267" y="17"/>
                      <a:pt x="236" y="0"/>
                      <a:pt x="202" y="0"/>
                    </a:cubicBezTo>
                    <a:cubicBezTo>
                      <a:pt x="154" y="0"/>
                      <a:pt x="112" y="34"/>
                      <a:pt x="103" y="79"/>
                    </a:cubicBezTo>
                    <a:lnTo>
                      <a:pt x="100" y="79"/>
                    </a:lnTo>
                    <a:cubicBezTo>
                      <a:pt x="45" y="79"/>
                      <a:pt x="0" y="123"/>
                      <a:pt x="0" y="180"/>
                    </a:cubicBezTo>
                    <a:cubicBezTo>
                      <a:pt x="0" y="236"/>
                      <a:pt x="45" y="282"/>
                      <a:pt x="100" y="282"/>
                    </a:cubicBezTo>
                    <a:lnTo>
                      <a:pt x="414" y="282"/>
                    </a:lnTo>
                    <a:cubicBezTo>
                      <a:pt x="464" y="282"/>
                      <a:pt x="504" y="243"/>
                      <a:pt x="504" y="192"/>
                    </a:cubicBezTo>
                    <a:cubicBezTo>
                      <a:pt x="504" y="141"/>
                      <a:pt x="462" y="104"/>
                      <a:pt x="414" y="104"/>
                    </a:cubicBez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327" name="Freeform 144">
                <a:extLst>
                  <a:ext uri="{FF2B5EF4-FFF2-40B4-BE49-F238E27FC236}">
                    <a16:creationId xmlns:a16="http://schemas.microsoft.com/office/drawing/2014/main" id="{3BC9C0A9-707F-47F0-8D1D-67677C009380}"/>
                  </a:ext>
                </a:extLst>
              </p:cNvPr>
              <p:cNvSpPr>
                <a:spLocks noChangeArrowheads="1"/>
              </p:cNvSpPr>
              <p:nvPr/>
            </p:nvSpPr>
            <p:spPr bwMode="auto">
              <a:xfrm>
                <a:off x="5968179" y="2361642"/>
                <a:ext cx="144695" cy="130581"/>
              </a:xfrm>
              <a:custGeom>
                <a:avLst/>
                <a:gdLst>
                  <a:gd name="T0" fmla="*/ 22 w 182"/>
                  <a:gd name="T1" fmla="*/ 164 h 165"/>
                  <a:gd name="T2" fmla="*/ 0 w 182"/>
                  <a:gd name="T3" fmla="*/ 136 h 165"/>
                  <a:gd name="T4" fmla="*/ 22 w 182"/>
                  <a:gd name="T5" fmla="*/ 116 h 165"/>
                  <a:gd name="T6" fmla="*/ 45 w 182"/>
                  <a:gd name="T7" fmla="*/ 144 h 165"/>
                  <a:gd name="T8" fmla="*/ 22 w 182"/>
                  <a:gd name="T9" fmla="*/ 164 h 165"/>
                  <a:gd name="T10" fmla="*/ 68 w 182"/>
                  <a:gd name="T11" fmla="*/ 125 h 165"/>
                  <a:gd name="T12" fmla="*/ 45 w 182"/>
                  <a:gd name="T13" fmla="*/ 96 h 165"/>
                  <a:gd name="T14" fmla="*/ 68 w 182"/>
                  <a:gd name="T15" fmla="*/ 77 h 165"/>
                  <a:gd name="T16" fmla="*/ 90 w 182"/>
                  <a:gd name="T17" fmla="*/ 105 h 165"/>
                  <a:gd name="T18" fmla="*/ 68 w 182"/>
                  <a:gd name="T19" fmla="*/ 125 h 165"/>
                  <a:gd name="T20" fmla="*/ 113 w 182"/>
                  <a:gd name="T21" fmla="*/ 88 h 165"/>
                  <a:gd name="T22" fmla="*/ 90 w 182"/>
                  <a:gd name="T23" fmla="*/ 60 h 165"/>
                  <a:gd name="T24" fmla="*/ 113 w 182"/>
                  <a:gd name="T25" fmla="*/ 40 h 165"/>
                  <a:gd name="T26" fmla="*/ 135 w 182"/>
                  <a:gd name="T27" fmla="*/ 68 h 165"/>
                  <a:gd name="T28" fmla="*/ 113 w 182"/>
                  <a:gd name="T29" fmla="*/ 88 h 165"/>
                  <a:gd name="T30" fmla="*/ 158 w 182"/>
                  <a:gd name="T31" fmla="*/ 48 h 165"/>
                  <a:gd name="T32" fmla="*/ 135 w 182"/>
                  <a:gd name="T33" fmla="*/ 20 h 165"/>
                  <a:gd name="T34" fmla="*/ 158 w 182"/>
                  <a:gd name="T35" fmla="*/ 0 h 165"/>
                  <a:gd name="T36" fmla="*/ 181 w 182"/>
                  <a:gd name="T37" fmla="*/ 29 h 165"/>
                  <a:gd name="T38" fmla="*/ 158 w 182"/>
                  <a:gd name="T39" fmla="*/ 48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82" h="165">
                    <a:moveTo>
                      <a:pt x="22" y="164"/>
                    </a:moveTo>
                    <a:lnTo>
                      <a:pt x="0" y="136"/>
                    </a:lnTo>
                    <a:lnTo>
                      <a:pt x="22" y="116"/>
                    </a:lnTo>
                    <a:lnTo>
                      <a:pt x="45" y="144"/>
                    </a:lnTo>
                    <a:lnTo>
                      <a:pt x="22" y="164"/>
                    </a:lnTo>
                    <a:close/>
                    <a:moveTo>
                      <a:pt x="68" y="125"/>
                    </a:moveTo>
                    <a:lnTo>
                      <a:pt x="45" y="96"/>
                    </a:lnTo>
                    <a:lnTo>
                      <a:pt x="68" y="77"/>
                    </a:lnTo>
                    <a:lnTo>
                      <a:pt x="90" y="105"/>
                    </a:lnTo>
                    <a:lnTo>
                      <a:pt x="68" y="125"/>
                    </a:lnTo>
                    <a:close/>
                    <a:moveTo>
                      <a:pt x="113" y="88"/>
                    </a:moveTo>
                    <a:lnTo>
                      <a:pt x="90" y="60"/>
                    </a:lnTo>
                    <a:lnTo>
                      <a:pt x="113" y="40"/>
                    </a:lnTo>
                    <a:lnTo>
                      <a:pt x="135" y="68"/>
                    </a:lnTo>
                    <a:lnTo>
                      <a:pt x="113" y="88"/>
                    </a:lnTo>
                    <a:close/>
                    <a:moveTo>
                      <a:pt x="158" y="48"/>
                    </a:moveTo>
                    <a:lnTo>
                      <a:pt x="135" y="20"/>
                    </a:lnTo>
                    <a:lnTo>
                      <a:pt x="158" y="0"/>
                    </a:lnTo>
                    <a:lnTo>
                      <a:pt x="181" y="29"/>
                    </a:lnTo>
                    <a:lnTo>
                      <a:pt x="158" y="48"/>
                    </a:lnTo>
                    <a:close/>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328" name="Freeform 145">
                <a:extLst>
                  <a:ext uri="{FF2B5EF4-FFF2-40B4-BE49-F238E27FC236}">
                    <a16:creationId xmlns:a16="http://schemas.microsoft.com/office/drawing/2014/main" id="{8DBED543-C75C-46EE-8DFF-DD684FE35FCC}"/>
                  </a:ext>
                </a:extLst>
              </p:cNvPr>
              <p:cNvSpPr>
                <a:spLocks noChangeArrowheads="1"/>
              </p:cNvSpPr>
              <p:nvPr/>
            </p:nvSpPr>
            <p:spPr bwMode="auto">
              <a:xfrm>
                <a:off x="5678786" y="2432226"/>
                <a:ext cx="324685" cy="324685"/>
              </a:xfrm>
              <a:custGeom>
                <a:avLst/>
                <a:gdLst>
                  <a:gd name="T0" fmla="*/ 203 w 407"/>
                  <a:gd name="T1" fmla="*/ 0 h 407"/>
                  <a:gd name="T2" fmla="*/ 0 w 407"/>
                  <a:gd name="T3" fmla="*/ 203 h 407"/>
                  <a:gd name="T4" fmla="*/ 203 w 407"/>
                  <a:gd name="T5" fmla="*/ 406 h 407"/>
                  <a:gd name="T6" fmla="*/ 406 w 407"/>
                  <a:gd name="T7" fmla="*/ 203 h 407"/>
                  <a:gd name="T8" fmla="*/ 203 w 407"/>
                  <a:gd name="T9" fmla="*/ 0 h 407"/>
                  <a:gd name="T10" fmla="*/ 53 w 407"/>
                  <a:gd name="T11" fmla="*/ 192 h 407"/>
                  <a:gd name="T12" fmla="*/ 104 w 407"/>
                  <a:gd name="T13" fmla="*/ 192 h 407"/>
                  <a:gd name="T14" fmla="*/ 104 w 407"/>
                  <a:gd name="T15" fmla="*/ 161 h 407"/>
                  <a:gd name="T16" fmla="*/ 177 w 407"/>
                  <a:gd name="T17" fmla="*/ 203 h 407"/>
                  <a:gd name="T18" fmla="*/ 104 w 407"/>
                  <a:gd name="T19" fmla="*/ 246 h 407"/>
                  <a:gd name="T20" fmla="*/ 104 w 407"/>
                  <a:gd name="T21" fmla="*/ 215 h 407"/>
                  <a:gd name="T22" fmla="*/ 53 w 407"/>
                  <a:gd name="T23" fmla="*/ 215 h 407"/>
                  <a:gd name="T24" fmla="*/ 53 w 407"/>
                  <a:gd name="T25" fmla="*/ 192 h 407"/>
                  <a:gd name="T26" fmla="*/ 206 w 407"/>
                  <a:gd name="T27" fmla="*/ 353 h 407"/>
                  <a:gd name="T28" fmla="*/ 163 w 407"/>
                  <a:gd name="T29" fmla="*/ 279 h 407"/>
                  <a:gd name="T30" fmla="*/ 194 w 407"/>
                  <a:gd name="T31" fmla="*/ 279 h 407"/>
                  <a:gd name="T32" fmla="*/ 194 w 407"/>
                  <a:gd name="T33" fmla="*/ 127 h 407"/>
                  <a:gd name="T34" fmla="*/ 163 w 407"/>
                  <a:gd name="T35" fmla="*/ 127 h 407"/>
                  <a:gd name="T36" fmla="*/ 206 w 407"/>
                  <a:gd name="T37" fmla="*/ 54 h 407"/>
                  <a:gd name="T38" fmla="*/ 248 w 407"/>
                  <a:gd name="T39" fmla="*/ 127 h 407"/>
                  <a:gd name="T40" fmla="*/ 217 w 407"/>
                  <a:gd name="T41" fmla="*/ 127 h 407"/>
                  <a:gd name="T42" fmla="*/ 217 w 407"/>
                  <a:gd name="T43" fmla="*/ 279 h 407"/>
                  <a:gd name="T44" fmla="*/ 248 w 407"/>
                  <a:gd name="T45" fmla="*/ 279 h 407"/>
                  <a:gd name="T46" fmla="*/ 206 w 407"/>
                  <a:gd name="T47" fmla="*/ 353 h 407"/>
                  <a:gd name="T48" fmla="*/ 307 w 407"/>
                  <a:gd name="T49" fmla="*/ 246 h 407"/>
                  <a:gd name="T50" fmla="*/ 234 w 407"/>
                  <a:gd name="T51" fmla="*/ 203 h 407"/>
                  <a:gd name="T52" fmla="*/ 307 w 407"/>
                  <a:gd name="T53" fmla="*/ 161 h 407"/>
                  <a:gd name="T54" fmla="*/ 307 w 407"/>
                  <a:gd name="T55" fmla="*/ 192 h 407"/>
                  <a:gd name="T56" fmla="*/ 358 w 407"/>
                  <a:gd name="T57" fmla="*/ 192 h 407"/>
                  <a:gd name="T58" fmla="*/ 358 w 407"/>
                  <a:gd name="T59" fmla="*/ 215 h 407"/>
                  <a:gd name="T60" fmla="*/ 307 w 407"/>
                  <a:gd name="T61" fmla="*/ 215 h 407"/>
                  <a:gd name="T62" fmla="*/ 307 w 407"/>
                  <a:gd name="T63" fmla="*/ 246 h 4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07" h="407">
                    <a:moveTo>
                      <a:pt x="203" y="0"/>
                    </a:moveTo>
                    <a:cubicBezTo>
                      <a:pt x="90" y="0"/>
                      <a:pt x="0" y="90"/>
                      <a:pt x="0" y="203"/>
                    </a:cubicBezTo>
                    <a:cubicBezTo>
                      <a:pt x="0" y="316"/>
                      <a:pt x="90" y="406"/>
                      <a:pt x="203" y="406"/>
                    </a:cubicBezTo>
                    <a:cubicBezTo>
                      <a:pt x="316" y="406"/>
                      <a:pt x="406" y="316"/>
                      <a:pt x="406" y="203"/>
                    </a:cubicBezTo>
                    <a:cubicBezTo>
                      <a:pt x="406" y="90"/>
                      <a:pt x="316" y="0"/>
                      <a:pt x="203" y="0"/>
                    </a:cubicBezTo>
                    <a:close/>
                    <a:moveTo>
                      <a:pt x="53" y="192"/>
                    </a:moveTo>
                    <a:lnTo>
                      <a:pt x="104" y="192"/>
                    </a:lnTo>
                    <a:lnTo>
                      <a:pt x="104" y="161"/>
                    </a:lnTo>
                    <a:lnTo>
                      <a:pt x="177" y="203"/>
                    </a:lnTo>
                    <a:lnTo>
                      <a:pt x="104" y="246"/>
                    </a:lnTo>
                    <a:lnTo>
                      <a:pt x="104" y="215"/>
                    </a:lnTo>
                    <a:lnTo>
                      <a:pt x="53" y="215"/>
                    </a:lnTo>
                    <a:lnTo>
                      <a:pt x="53" y="192"/>
                    </a:lnTo>
                    <a:close/>
                    <a:moveTo>
                      <a:pt x="206" y="353"/>
                    </a:moveTo>
                    <a:lnTo>
                      <a:pt x="163" y="279"/>
                    </a:lnTo>
                    <a:lnTo>
                      <a:pt x="194" y="279"/>
                    </a:lnTo>
                    <a:lnTo>
                      <a:pt x="194" y="127"/>
                    </a:lnTo>
                    <a:lnTo>
                      <a:pt x="163" y="127"/>
                    </a:lnTo>
                    <a:lnTo>
                      <a:pt x="206" y="54"/>
                    </a:lnTo>
                    <a:lnTo>
                      <a:pt x="248" y="127"/>
                    </a:lnTo>
                    <a:lnTo>
                      <a:pt x="217" y="127"/>
                    </a:lnTo>
                    <a:lnTo>
                      <a:pt x="217" y="279"/>
                    </a:lnTo>
                    <a:lnTo>
                      <a:pt x="248" y="279"/>
                    </a:lnTo>
                    <a:lnTo>
                      <a:pt x="206" y="353"/>
                    </a:lnTo>
                    <a:close/>
                    <a:moveTo>
                      <a:pt x="307" y="246"/>
                    </a:moveTo>
                    <a:lnTo>
                      <a:pt x="234" y="203"/>
                    </a:lnTo>
                    <a:lnTo>
                      <a:pt x="307" y="161"/>
                    </a:lnTo>
                    <a:lnTo>
                      <a:pt x="307" y="192"/>
                    </a:lnTo>
                    <a:lnTo>
                      <a:pt x="358" y="192"/>
                    </a:lnTo>
                    <a:lnTo>
                      <a:pt x="358" y="215"/>
                    </a:lnTo>
                    <a:lnTo>
                      <a:pt x="307" y="215"/>
                    </a:lnTo>
                    <a:lnTo>
                      <a:pt x="307" y="246"/>
                    </a:lnTo>
                    <a:close/>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329" name="Freeform 300">
                <a:extLst>
                  <a:ext uri="{FF2B5EF4-FFF2-40B4-BE49-F238E27FC236}">
                    <a16:creationId xmlns:a16="http://schemas.microsoft.com/office/drawing/2014/main" id="{D1714D67-F707-4B81-BD7A-59A94AD1AB40}"/>
                  </a:ext>
                </a:extLst>
              </p:cNvPr>
              <p:cNvSpPr>
                <a:spLocks noChangeArrowheads="1"/>
              </p:cNvSpPr>
              <p:nvPr/>
            </p:nvSpPr>
            <p:spPr bwMode="auto">
              <a:xfrm>
                <a:off x="6056408" y="2142833"/>
                <a:ext cx="405857" cy="225868"/>
              </a:xfrm>
              <a:custGeom>
                <a:avLst/>
                <a:gdLst>
                  <a:gd name="T0" fmla="*/ 414 w 505"/>
                  <a:gd name="T1" fmla="*/ 104 h 283"/>
                  <a:gd name="T2" fmla="*/ 405 w 505"/>
                  <a:gd name="T3" fmla="*/ 104 h 283"/>
                  <a:gd name="T4" fmla="*/ 318 w 505"/>
                  <a:gd name="T5" fmla="*/ 39 h 283"/>
                  <a:gd name="T6" fmla="*/ 287 w 505"/>
                  <a:gd name="T7" fmla="*/ 45 h 283"/>
                  <a:gd name="T8" fmla="*/ 202 w 505"/>
                  <a:gd name="T9" fmla="*/ 0 h 283"/>
                  <a:gd name="T10" fmla="*/ 103 w 505"/>
                  <a:gd name="T11" fmla="*/ 79 h 283"/>
                  <a:gd name="T12" fmla="*/ 100 w 505"/>
                  <a:gd name="T13" fmla="*/ 79 h 283"/>
                  <a:gd name="T14" fmla="*/ 0 w 505"/>
                  <a:gd name="T15" fmla="*/ 180 h 283"/>
                  <a:gd name="T16" fmla="*/ 100 w 505"/>
                  <a:gd name="T17" fmla="*/ 282 h 283"/>
                  <a:gd name="T18" fmla="*/ 414 w 505"/>
                  <a:gd name="T19" fmla="*/ 282 h 283"/>
                  <a:gd name="T20" fmla="*/ 504 w 505"/>
                  <a:gd name="T21" fmla="*/ 192 h 283"/>
                  <a:gd name="T22" fmla="*/ 414 w 505"/>
                  <a:gd name="T23" fmla="*/ 104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05" h="283">
                    <a:moveTo>
                      <a:pt x="414" y="104"/>
                    </a:moveTo>
                    <a:cubicBezTo>
                      <a:pt x="411" y="104"/>
                      <a:pt x="408" y="104"/>
                      <a:pt x="405" y="104"/>
                    </a:cubicBezTo>
                    <a:cubicBezTo>
                      <a:pt x="394" y="68"/>
                      <a:pt x="360" y="39"/>
                      <a:pt x="318" y="39"/>
                    </a:cubicBezTo>
                    <a:cubicBezTo>
                      <a:pt x="306" y="39"/>
                      <a:pt x="298" y="42"/>
                      <a:pt x="287" y="45"/>
                    </a:cubicBezTo>
                    <a:cubicBezTo>
                      <a:pt x="267" y="17"/>
                      <a:pt x="236" y="0"/>
                      <a:pt x="202" y="0"/>
                    </a:cubicBezTo>
                    <a:cubicBezTo>
                      <a:pt x="154" y="0"/>
                      <a:pt x="112" y="34"/>
                      <a:pt x="103" y="79"/>
                    </a:cubicBezTo>
                    <a:lnTo>
                      <a:pt x="100" y="79"/>
                    </a:lnTo>
                    <a:cubicBezTo>
                      <a:pt x="45" y="79"/>
                      <a:pt x="0" y="123"/>
                      <a:pt x="0" y="180"/>
                    </a:cubicBezTo>
                    <a:cubicBezTo>
                      <a:pt x="0" y="236"/>
                      <a:pt x="45" y="282"/>
                      <a:pt x="100" y="282"/>
                    </a:cubicBezTo>
                    <a:lnTo>
                      <a:pt x="414" y="282"/>
                    </a:lnTo>
                    <a:cubicBezTo>
                      <a:pt x="464" y="282"/>
                      <a:pt x="504" y="243"/>
                      <a:pt x="504" y="192"/>
                    </a:cubicBezTo>
                    <a:cubicBezTo>
                      <a:pt x="504" y="141"/>
                      <a:pt x="462" y="104"/>
                      <a:pt x="414" y="104"/>
                    </a:cubicBez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330" name="Freeform 301">
                <a:extLst>
                  <a:ext uri="{FF2B5EF4-FFF2-40B4-BE49-F238E27FC236}">
                    <a16:creationId xmlns:a16="http://schemas.microsoft.com/office/drawing/2014/main" id="{819C507E-218B-4746-ADCC-BEE8D6759464}"/>
                  </a:ext>
                </a:extLst>
              </p:cNvPr>
              <p:cNvSpPr>
                <a:spLocks noChangeArrowheads="1"/>
              </p:cNvSpPr>
              <p:nvPr/>
            </p:nvSpPr>
            <p:spPr bwMode="auto">
              <a:xfrm>
                <a:off x="5968179" y="2361642"/>
                <a:ext cx="144695" cy="130581"/>
              </a:xfrm>
              <a:custGeom>
                <a:avLst/>
                <a:gdLst>
                  <a:gd name="T0" fmla="*/ 22 w 182"/>
                  <a:gd name="T1" fmla="*/ 164 h 165"/>
                  <a:gd name="T2" fmla="*/ 0 w 182"/>
                  <a:gd name="T3" fmla="*/ 136 h 165"/>
                  <a:gd name="T4" fmla="*/ 22 w 182"/>
                  <a:gd name="T5" fmla="*/ 116 h 165"/>
                  <a:gd name="T6" fmla="*/ 45 w 182"/>
                  <a:gd name="T7" fmla="*/ 144 h 165"/>
                  <a:gd name="T8" fmla="*/ 22 w 182"/>
                  <a:gd name="T9" fmla="*/ 164 h 165"/>
                  <a:gd name="T10" fmla="*/ 68 w 182"/>
                  <a:gd name="T11" fmla="*/ 125 h 165"/>
                  <a:gd name="T12" fmla="*/ 45 w 182"/>
                  <a:gd name="T13" fmla="*/ 96 h 165"/>
                  <a:gd name="T14" fmla="*/ 68 w 182"/>
                  <a:gd name="T15" fmla="*/ 77 h 165"/>
                  <a:gd name="T16" fmla="*/ 90 w 182"/>
                  <a:gd name="T17" fmla="*/ 105 h 165"/>
                  <a:gd name="T18" fmla="*/ 68 w 182"/>
                  <a:gd name="T19" fmla="*/ 125 h 165"/>
                  <a:gd name="T20" fmla="*/ 113 w 182"/>
                  <a:gd name="T21" fmla="*/ 88 h 165"/>
                  <a:gd name="T22" fmla="*/ 90 w 182"/>
                  <a:gd name="T23" fmla="*/ 60 h 165"/>
                  <a:gd name="T24" fmla="*/ 113 w 182"/>
                  <a:gd name="T25" fmla="*/ 40 h 165"/>
                  <a:gd name="T26" fmla="*/ 135 w 182"/>
                  <a:gd name="T27" fmla="*/ 68 h 165"/>
                  <a:gd name="T28" fmla="*/ 113 w 182"/>
                  <a:gd name="T29" fmla="*/ 88 h 165"/>
                  <a:gd name="T30" fmla="*/ 158 w 182"/>
                  <a:gd name="T31" fmla="*/ 48 h 165"/>
                  <a:gd name="T32" fmla="*/ 135 w 182"/>
                  <a:gd name="T33" fmla="*/ 20 h 165"/>
                  <a:gd name="T34" fmla="*/ 158 w 182"/>
                  <a:gd name="T35" fmla="*/ 0 h 165"/>
                  <a:gd name="T36" fmla="*/ 181 w 182"/>
                  <a:gd name="T37" fmla="*/ 29 h 165"/>
                  <a:gd name="T38" fmla="*/ 158 w 182"/>
                  <a:gd name="T39" fmla="*/ 48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82" h="165">
                    <a:moveTo>
                      <a:pt x="22" y="164"/>
                    </a:moveTo>
                    <a:lnTo>
                      <a:pt x="0" y="136"/>
                    </a:lnTo>
                    <a:lnTo>
                      <a:pt x="22" y="116"/>
                    </a:lnTo>
                    <a:lnTo>
                      <a:pt x="45" y="144"/>
                    </a:lnTo>
                    <a:lnTo>
                      <a:pt x="22" y="164"/>
                    </a:lnTo>
                    <a:close/>
                    <a:moveTo>
                      <a:pt x="68" y="125"/>
                    </a:moveTo>
                    <a:lnTo>
                      <a:pt x="45" y="96"/>
                    </a:lnTo>
                    <a:lnTo>
                      <a:pt x="68" y="77"/>
                    </a:lnTo>
                    <a:lnTo>
                      <a:pt x="90" y="105"/>
                    </a:lnTo>
                    <a:lnTo>
                      <a:pt x="68" y="125"/>
                    </a:lnTo>
                    <a:close/>
                    <a:moveTo>
                      <a:pt x="113" y="88"/>
                    </a:moveTo>
                    <a:lnTo>
                      <a:pt x="90" y="60"/>
                    </a:lnTo>
                    <a:lnTo>
                      <a:pt x="113" y="40"/>
                    </a:lnTo>
                    <a:lnTo>
                      <a:pt x="135" y="68"/>
                    </a:lnTo>
                    <a:lnTo>
                      <a:pt x="113" y="88"/>
                    </a:lnTo>
                    <a:close/>
                    <a:moveTo>
                      <a:pt x="158" y="48"/>
                    </a:moveTo>
                    <a:lnTo>
                      <a:pt x="135" y="20"/>
                    </a:lnTo>
                    <a:lnTo>
                      <a:pt x="158" y="0"/>
                    </a:lnTo>
                    <a:lnTo>
                      <a:pt x="181" y="29"/>
                    </a:lnTo>
                    <a:lnTo>
                      <a:pt x="158" y="48"/>
                    </a:lnTo>
                    <a:close/>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331" name="Freeform 302">
                <a:extLst>
                  <a:ext uri="{FF2B5EF4-FFF2-40B4-BE49-F238E27FC236}">
                    <a16:creationId xmlns:a16="http://schemas.microsoft.com/office/drawing/2014/main" id="{16B52F1F-34AB-42F7-B67A-FD6C140D9E66}"/>
                  </a:ext>
                </a:extLst>
              </p:cNvPr>
              <p:cNvSpPr>
                <a:spLocks noChangeArrowheads="1"/>
              </p:cNvSpPr>
              <p:nvPr/>
            </p:nvSpPr>
            <p:spPr bwMode="auto">
              <a:xfrm>
                <a:off x="5678786" y="2432226"/>
                <a:ext cx="324685" cy="324685"/>
              </a:xfrm>
              <a:custGeom>
                <a:avLst/>
                <a:gdLst>
                  <a:gd name="T0" fmla="*/ 203 w 407"/>
                  <a:gd name="T1" fmla="*/ 0 h 407"/>
                  <a:gd name="T2" fmla="*/ 0 w 407"/>
                  <a:gd name="T3" fmla="*/ 203 h 407"/>
                  <a:gd name="T4" fmla="*/ 203 w 407"/>
                  <a:gd name="T5" fmla="*/ 406 h 407"/>
                  <a:gd name="T6" fmla="*/ 406 w 407"/>
                  <a:gd name="T7" fmla="*/ 203 h 407"/>
                  <a:gd name="T8" fmla="*/ 203 w 407"/>
                  <a:gd name="T9" fmla="*/ 0 h 407"/>
                  <a:gd name="T10" fmla="*/ 53 w 407"/>
                  <a:gd name="T11" fmla="*/ 192 h 407"/>
                  <a:gd name="T12" fmla="*/ 104 w 407"/>
                  <a:gd name="T13" fmla="*/ 192 h 407"/>
                  <a:gd name="T14" fmla="*/ 104 w 407"/>
                  <a:gd name="T15" fmla="*/ 161 h 407"/>
                  <a:gd name="T16" fmla="*/ 177 w 407"/>
                  <a:gd name="T17" fmla="*/ 203 h 407"/>
                  <a:gd name="T18" fmla="*/ 104 w 407"/>
                  <a:gd name="T19" fmla="*/ 246 h 407"/>
                  <a:gd name="T20" fmla="*/ 104 w 407"/>
                  <a:gd name="T21" fmla="*/ 215 h 407"/>
                  <a:gd name="T22" fmla="*/ 53 w 407"/>
                  <a:gd name="T23" fmla="*/ 215 h 407"/>
                  <a:gd name="T24" fmla="*/ 53 w 407"/>
                  <a:gd name="T25" fmla="*/ 192 h 407"/>
                  <a:gd name="T26" fmla="*/ 206 w 407"/>
                  <a:gd name="T27" fmla="*/ 353 h 407"/>
                  <a:gd name="T28" fmla="*/ 163 w 407"/>
                  <a:gd name="T29" fmla="*/ 279 h 407"/>
                  <a:gd name="T30" fmla="*/ 194 w 407"/>
                  <a:gd name="T31" fmla="*/ 279 h 407"/>
                  <a:gd name="T32" fmla="*/ 194 w 407"/>
                  <a:gd name="T33" fmla="*/ 127 h 407"/>
                  <a:gd name="T34" fmla="*/ 163 w 407"/>
                  <a:gd name="T35" fmla="*/ 127 h 407"/>
                  <a:gd name="T36" fmla="*/ 206 w 407"/>
                  <a:gd name="T37" fmla="*/ 54 h 407"/>
                  <a:gd name="T38" fmla="*/ 248 w 407"/>
                  <a:gd name="T39" fmla="*/ 127 h 407"/>
                  <a:gd name="T40" fmla="*/ 217 w 407"/>
                  <a:gd name="T41" fmla="*/ 127 h 407"/>
                  <a:gd name="T42" fmla="*/ 217 w 407"/>
                  <a:gd name="T43" fmla="*/ 279 h 407"/>
                  <a:gd name="T44" fmla="*/ 248 w 407"/>
                  <a:gd name="T45" fmla="*/ 279 h 407"/>
                  <a:gd name="T46" fmla="*/ 206 w 407"/>
                  <a:gd name="T47" fmla="*/ 353 h 407"/>
                  <a:gd name="T48" fmla="*/ 307 w 407"/>
                  <a:gd name="T49" fmla="*/ 246 h 407"/>
                  <a:gd name="T50" fmla="*/ 234 w 407"/>
                  <a:gd name="T51" fmla="*/ 203 h 407"/>
                  <a:gd name="T52" fmla="*/ 307 w 407"/>
                  <a:gd name="T53" fmla="*/ 161 h 407"/>
                  <a:gd name="T54" fmla="*/ 307 w 407"/>
                  <a:gd name="T55" fmla="*/ 192 h 407"/>
                  <a:gd name="T56" fmla="*/ 358 w 407"/>
                  <a:gd name="T57" fmla="*/ 192 h 407"/>
                  <a:gd name="T58" fmla="*/ 358 w 407"/>
                  <a:gd name="T59" fmla="*/ 215 h 407"/>
                  <a:gd name="T60" fmla="*/ 307 w 407"/>
                  <a:gd name="T61" fmla="*/ 215 h 407"/>
                  <a:gd name="T62" fmla="*/ 307 w 407"/>
                  <a:gd name="T63" fmla="*/ 246 h 4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07" h="407">
                    <a:moveTo>
                      <a:pt x="203" y="0"/>
                    </a:moveTo>
                    <a:cubicBezTo>
                      <a:pt x="90" y="0"/>
                      <a:pt x="0" y="90"/>
                      <a:pt x="0" y="203"/>
                    </a:cubicBezTo>
                    <a:cubicBezTo>
                      <a:pt x="0" y="316"/>
                      <a:pt x="90" y="406"/>
                      <a:pt x="203" y="406"/>
                    </a:cubicBezTo>
                    <a:cubicBezTo>
                      <a:pt x="316" y="406"/>
                      <a:pt x="406" y="316"/>
                      <a:pt x="406" y="203"/>
                    </a:cubicBezTo>
                    <a:cubicBezTo>
                      <a:pt x="406" y="90"/>
                      <a:pt x="316" y="0"/>
                      <a:pt x="203" y="0"/>
                    </a:cubicBezTo>
                    <a:close/>
                    <a:moveTo>
                      <a:pt x="53" y="192"/>
                    </a:moveTo>
                    <a:lnTo>
                      <a:pt x="104" y="192"/>
                    </a:lnTo>
                    <a:lnTo>
                      <a:pt x="104" y="161"/>
                    </a:lnTo>
                    <a:lnTo>
                      <a:pt x="177" y="203"/>
                    </a:lnTo>
                    <a:lnTo>
                      <a:pt x="104" y="246"/>
                    </a:lnTo>
                    <a:lnTo>
                      <a:pt x="104" y="215"/>
                    </a:lnTo>
                    <a:lnTo>
                      <a:pt x="53" y="215"/>
                    </a:lnTo>
                    <a:lnTo>
                      <a:pt x="53" y="192"/>
                    </a:lnTo>
                    <a:close/>
                    <a:moveTo>
                      <a:pt x="206" y="353"/>
                    </a:moveTo>
                    <a:lnTo>
                      <a:pt x="163" y="279"/>
                    </a:lnTo>
                    <a:lnTo>
                      <a:pt x="194" y="279"/>
                    </a:lnTo>
                    <a:lnTo>
                      <a:pt x="194" y="127"/>
                    </a:lnTo>
                    <a:lnTo>
                      <a:pt x="163" y="127"/>
                    </a:lnTo>
                    <a:lnTo>
                      <a:pt x="206" y="54"/>
                    </a:lnTo>
                    <a:lnTo>
                      <a:pt x="248" y="127"/>
                    </a:lnTo>
                    <a:lnTo>
                      <a:pt x="217" y="127"/>
                    </a:lnTo>
                    <a:lnTo>
                      <a:pt x="217" y="279"/>
                    </a:lnTo>
                    <a:lnTo>
                      <a:pt x="248" y="279"/>
                    </a:lnTo>
                    <a:lnTo>
                      <a:pt x="206" y="353"/>
                    </a:lnTo>
                    <a:close/>
                    <a:moveTo>
                      <a:pt x="307" y="246"/>
                    </a:moveTo>
                    <a:lnTo>
                      <a:pt x="234" y="203"/>
                    </a:lnTo>
                    <a:lnTo>
                      <a:pt x="307" y="161"/>
                    </a:lnTo>
                    <a:lnTo>
                      <a:pt x="307" y="192"/>
                    </a:lnTo>
                    <a:lnTo>
                      <a:pt x="358" y="192"/>
                    </a:lnTo>
                    <a:lnTo>
                      <a:pt x="358" y="215"/>
                    </a:lnTo>
                    <a:lnTo>
                      <a:pt x="307" y="215"/>
                    </a:lnTo>
                    <a:lnTo>
                      <a:pt x="307" y="246"/>
                    </a:lnTo>
                    <a:close/>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grpSp>
        <p:sp>
          <p:nvSpPr>
            <p:cNvPr id="325" name="Rectangle 324">
              <a:extLst>
                <a:ext uri="{FF2B5EF4-FFF2-40B4-BE49-F238E27FC236}">
                  <a16:creationId xmlns:a16="http://schemas.microsoft.com/office/drawing/2014/main" id="{CF0F18F1-C798-47F9-BDDE-F47FD2CBD600}"/>
                </a:ext>
              </a:extLst>
            </p:cNvPr>
            <p:cNvSpPr/>
            <p:nvPr/>
          </p:nvSpPr>
          <p:spPr>
            <a:xfrm>
              <a:off x="5629019" y="2102017"/>
              <a:ext cx="883014"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p>
          </p:txBody>
        </p:sp>
      </p:grpSp>
      <p:sp>
        <p:nvSpPr>
          <p:cNvPr id="340" name="Rectangle 339">
            <a:extLst>
              <a:ext uri="{FF2B5EF4-FFF2-40B4-BE49-F238E27FC236}">
                <a16:creationId xmlns:a16="http://schemas.microsoft.com/office/drawing/2014/main" id="{B72CE939-F7E9-4DC7-995B-867A0ACA18A5}"/>
              </a:ext>
            </a:extLst>
          </p:cNvPr>
          <p:cNvSpPr/>
          <p:nvPr/>
        </p:nvSpPr>
        <p:spPr>
          <a:xfrm>
            <a:off x="8654139" y="1657612"/>
            <a:ext cx="3013135" cy="4476970"/>
          </a:xfrm>
          <a:prstGeom prst="rect">
            <a:avLst/>
          </a:prstGeom>
          <a:noFill/>
          <a:ln w="19050">
            <a:solidFill>
              <a:srgbClr val="5F5F5F"/>
            </a:solid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92" tIns="45696" rIns="91392" bIns="45696" numCol="1" spcCol="0" rtlCol="0" fromWordArt="0" anchor="t" anchorCtr="0" forceAA="0" compatLnSpc="1">
            <a:prstTxWarp prst="textNoShape">
              <a:avLst/>
            </a:prstTxWarp>
            <a:noAutofit/>
          </a:bodyPr>
          <a:lstStyle/>
          <a:p>
            <a:pPr lvl="0" algn="r">
              <a:lnSpc>
                <a:spcPct val="90000"/>
              </a:lnSpc>
            </a:pPr>
            <a:r>
              <a:rPr lang="en-US" sz="800" b="1" dirty="0">
                <a:solidFill>
                  <a:schemeClr val="bg2">
                    <a:lumMod val="10000"/>
                  </a:schemeClr>
                </a:solidFill>
              </a:rPr>
              <a:t>ORACLE CLOUD INFRASTRUCTURE (REGION)    </a:t>
            </a:r>
          </a:p>
        </p:txBody>
      </p:sp>
      <p:sp>
        <p:nvSpPr>
          <p:cNvPr id="341" name="Rectangle 340">
            <a:extLst>
              <a:ext uri="{FF2B5EF4-FFF2-40B4-BE49-F238E27FC236}">
                <a16:creationId xmlns:a16="http://schemas.microsoft.com/office/drawing/2014/main" id="{2B36B3D4-269E-420F-97C2-1C619C4EEA25}"/>
              </a:ext>
            </a:extLst>
          </p:cNvPr>
          <p:cNvSpPr/>
          <p:nvPr/>
        </p:nvSpPr>
        <p:spPr>
          <a:xfrm>
            <a:off x="8770867" y="2092800"/>
            <a:ext cx="2533294" cy="3489860"/>
          </a:xfrm>
          <a:prstGeom prst="rect">
            <a:avLst/>
          </a:prstGeom>
          <a:noFill/>
          <a:ln w="19050">
            <a:solidFill>
              <a:schemeClr val="tx1"/>
            </a:solid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92" tIns="45696" rIns="91392" bIns="45696" numCol="1" spcCol="0" rtlCol="0" fromWordArt="0" anchor="t" anchorCtr="0" forceAA="0" compatLnSpc="1">
            <a:prstTxWarp prst="textNoShape">
              <a:avLst/>
            </a:prstTxWarp>
            <a:noAutofit/>
          </a:bodyPr>
          <a:lstStyle/>
          <a:p>
            <a:pPr lvl="0">
              <a:lnSpc>
                <a:spcPct val="90000"/>
              </a:lnSpc>
            </a:pPr>
            <a:r>
              <a:rPr lang="en-US" sz="900" dirty="0">
                <a:solidFill>
                  <a:schemeClr val="bg2">
                    <a:lumMod val="10000"/>
                  </a:schemeClr>
                </a:solidFill>
              </a:rPr>
              <a:t>Availability Domain 1 - DR</a:t>
            </a:r>
          </a:p>
        </p:txBody>
      </p:sp>
      <p:grpSp>
        <p:nvGrpSpPr>
          <p:cNvPr id="343" name="Group 342">
            <a:extLst>
              <a:ext uri="{FF2B5EF4-FFF2-40B4-BE49-F238E27FC236}">
                <a16:creationId xmlns:a16="http://schemas.microsoft.com/office/drawing/2014/main" id="{AF6EC7B3-5E92-4AFA-A698-D56C7EDAC143}"/>
              </a:ext>
            </a:extLst>
          </p:cNvPr>
          <p:cNvGrpSpPr/>
          <p:nvPr/>
        </p:nvGrpSpPr>
        <p:grpSpPr>
          <a:xfrm>
            <a:off x="8988037" y="2393843"/>
            <a:ext cx="2220278" cy="2344675"/>
            <a:chOff x="9517783" y="1505556"/>
            <a:chExt cx="2220278" cy="2344675"/>
          </a:xfrm>
        </p:grpSpPr>
        <p:sp>
          <p:nvSpPr>
            <p:cNvPr id="344" name="TextBox 343">
              <a:extLst>
                <a:ext uri="{FF2B5EF4-FFF2-40B4-BE49-F238E27FC236}">
                  <a16:creationId xmlns:a16="http://schemas.microsoft.com/office/drawing/2014/main" id="{ECDE6480-01F4-4F84-AA80-450EECB32B77}"/>
                </a:ext>
              </a:extLst>
            </p:cNvPr>
            <p:cNvSpPr txBox="1"/>
            <p:nvPr/>
          </p:nvSpPr>
          <p:spPr>
            <a:xfrm>
              <a:off x="11050658" y="1505556"/>
              <a:ext cx="687403" cy="2294887"/>
            </a:xfrm>
            <a:prstGeom prst="rect">
              <a:avLst/>
            </a:prstGeom>
            <a:noFill/>
            <a:ln w="19050">
              <a:solidFill>
                <a:schemeClr val="accent3"/>
              </a:solidFill>
              <a:prstDash val="sysDash"/>
            </a:ln>
          </p:spPr>
          <p:txBody>
            <a:bodyPr wrap="square" rtlCol="0">
              <a:noAutofit/>
            </a:bodyPr>
            <a:lstStyle/>
            <a:p>
              <a:pPr algn="r"/>
              <a:r>
                <a:rPr lang="en-US" sz="1000" b="1" dirty="0">
                  <a:solidFill>
                    <a:schemeClr val="bg2">
                      <a:lumMod val="10000"/>
                    </a:schemeClr>
                  </a:solidFill>
                </a:rPr>
                <a:t>Bastion</a:t>
              </a:r>
            </a:p>
          </p:txBody>
        </p:sp>
        <p:sp>
          <p:nvSpPr>
            <p:cNvPr id="371" name="Rectangle 370">
              <a:extLst>
                <a:ext uri="{FF2B5EF4-FFF2-40B4-BE49-F238E27FC236}">
                  <a16:creationId xmlns:a16="http://schemas.microsoft.com/office/drawing/2014/main" id="{7E13DFE2-D7B2-4B5B-A629-809B2ADAEA89}"/>
                </a:ext>
              </a:extLst>
            </p:cNvPr>
            <p:cNvSpPr/>
            <p:nvPr/>
          </p:nvSpPr>
          <p:spPr>
            <a:xfrm>
              <a:off x="11083347" y="1770406"/>
              <a:ext cx="638737" cy="695348"/>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92" tIns="45696" rIns="91392" bIns="45696" numCol="1" spcCol="0" rtlCol="0" fromWordArt="0" anchor="ctr" anchorCtr="0" forceAA="0" compatLnSpc="1">
              <a:prstTxWarp prst="textNoShape">
                <a:avLst/>
              </a:prstTxWarp>
              <a:noAutofit/>
            </a:bodyPr>
            <a:lstStyle/>
            <a:p>
              <a:pPr algn="ctr">
                <a:lnSpc>
                  <a:spcPct val="90000"/>
                </a:lnSpc>
              </a:pPr>
              <a:endParaRPr lang="en-US" sz="1798">
                <a:solidFill>
                  <a:schemeClr val="bg2">
                    <a:lumMod val="10000"/>
                  </a:schemeClr>
                </a:solidFill>
              </a:endParaRPr>
            </a:p>
          </p:txBody>
        </p:sp>
        <p:sp>
          <p:nvSpPr>
            <p:cNvPr id="347" name="TextBox 346">
              <a:extLst>
                <a:ext uri="{FF2B5EF4-FFF2-40B4-BE49-F238E27FC236}">
                  <a16:creationId xmlns:a16="http://schemas.microsoft.com/office/drawing/2014/main" id="{0D2209CC-5B62-4B4F-B43A-7DCE540BA2E0}"/>
                </a:ext>
              </a:extLst>
            </p:cNvPr>
            <p:cNvSpPr txBox="1"/>
            <p:nvPr/>
          </p:nvSpPr>
          <p:spPr>
            <a:xfrm>
              <a:off x="9517784" y="2706628"/>
              <a:ext cx="1438856" cy="1087669"/>
            </a:xfrm>
            <a:prstGeom prst="rect">
              <a:avLst/>
            </a:prstGeom>
            <a:noFill/>
            <a:ln w="19050">
              <a:solidFill>
                <a:schemeClr val="accent3"/>
              </a:solidFill>
              <a:prstDash val="sysDash"/>
            </a:ln>
          </p:spPr>
          <p:txBody>
            <a:bodyPr wrap="square" rtlCol="0">
              <a:noAutofit/>
            </a:bodyPr>
            <a:lstStyle/>
            <a:p>
              <a:pPr algn="r"/>
              <a:r>
                <a:rPr lang="en-US" sz="1000" b="1" dirty="0">
                  <a:solidFill>
                    <a:schemeClr val="bg2">
                      <a:lumMod val="10000"/>
                    </a:schemeClr>
                  </a:solidFill>
                </a:rPr>
                <a:t>Database Tier</a:t>
              </a:r>
            </a:p>
          </p:txBody>
        </p:sp>
        <p:sp>
          <p:nvSpPr>
            <p:cNvPr id="348" name="TextBox 347">
              <a:extLst>
                <a:ext uri="{FF2B5EF4-FFF2-40B4-BE49-F238E27FC236}">
                  <a16:creationId xmlns:a16="http://schemas.microsoft.com/office/drawing/2014/main" id="{520814AD-9A63-4CF3-B196-15269CE02572}"/>
                </a:ext>
              </a:extLst>
            </p:cNvPr>
            <p:cNvSpPr txBox="1"/>
            <p:nvPr/>
          </p:nvSpPr>
          <p:spPr>
            <a:xfrm>
              <a:off x="9517783" y="1505944"/>
              <a:ext cx="1438856" cy="1153835"/>
            </a:xfrm>
            <a:prstGeom prst="rect">
              <a:avLst/>
            </a:prstGeom>
            <a:noFill/>
            <a:ln w="19050">
              <a:solidFill>
                <a:schemeClr val="accent3"/>
              </a:solidFill>
              <a:prstDash val="sysDash"/>
            </a:ln>
          </p:spPr>
          <p:txBody>
            <a:bodyPr wrap="square" rtlCol="0">
              <a:noAutofit/>
            </a:bodyPr>
            <a:lstStyle/>
            <a:p>
              <a:pPr algn="r"/>
              <a:r>
                <a:rPr lang="en-US" sz="1000" b="1" dirty="0">
                  <a:solidFill>
                    <a:schemeClr val="bg2">
                      <a:lumMod val="10000"/>
                    </a:schemeClr>
                  </a:solidFill>
                </a:rPr>
                <a:t>Application Tier</a:t>
              </a:r>
            </a:p>
          </p:txBody>
        </p:sp>
        <p:sp>
          <p:nvSpPr>
            <p:cNvPr id="349" name="Line 55">
              <a:extLst>
                <a:ext uri="{FF2B5EF4-FFF2-40B4-BE49-F238E27FC236}">
                  <a16:creationId xmlns:a16="http://schemas.microsoft.com/office/drawing/2014/main" id="{94AD2CBE-9300-4B2F-9BE5-B9E70E1F1C65}"/>
                </a:ext>
              </a:extLst>
            </p:cNvPr>
            <p:cNvSpPr>
              <a:spLocks noChangeShapeType="1"/>
            </p:cNvSpPr>
            <p:nvPr/>
          </p:nvSpPr>
          <p:spPr bwMode="auto">
            <a:xfrm flipV="1">
              <a:off x="10930166" y="2024002"/>
              <a:ext cx="153181" cy="0"/>
            </a:xfrm>
            <a:prstGeom prst="line">
              <a:avLst/>
            </a:prstGeom>
            <a:noFill/>
            <a:ln w="12700">
              <a:solidFill>
                <a:schemeClr val="tx1"/>
              </a:solidFill>
              <a:round/>
              <a:headEnd type="oval" w="sm" len="sm"/>
              <a:tailEnd type="oval" w="sm" len="sm"/>
            </a:ln>
            <a:effectLst/>
          </p:spPr>
          <p:txBody>
            <a:bodyPr wrap="square" lIns="92027" tIns="46014" rIns="92027" bIns="46014">
              <a:spAutoFit/>
            </a:bodyPr>
            <a:lstStyle/>
            <a:p>
              <a:pPr>
                <a:defRPr/>
              </a:pPr>
              <a:endParaRPr lang="en-US" sz="1798">
                <a:solidFill>
                  <a:schemeClr val="bg2">
                    <a:lumMod val="10000"/>
                  </a:schemeClr>
                </a:solidFill>
              </a:endParaRPr>
            </a:p>
          </p:txBody>
        </p:sp>
        <p:sp>
          <p:nvSpPr>
            <p:cNvPr id="350" name="Line 55">
              <a:extLst>
                <a:ext uri="{FF2B5EF4-FFF2-40B4-BE49-F238E27FC236}">
                  <a16:creationId xmlns:a16="http://schemas.microsoft.com/office/drawing/2014/main" id="{065C09DB-B3AC-4D71-8071-A7F81B5D2503}"/>
                </a:ext>
              </a:extLst>
            </p:cNvPr>
            <p:cNvSpPr>
              <a:spLocks noChangeShapeType="1"/>
            </p:cNvSpPr>
            <p:nvPr/>
          </p:nvSpPr>
          <p:spPr bwMode="auto">
            <a:xfrm flipV="1">
              <a:off x="10930166" y="3253057"/>
              <a:ext cx="128041" cy="0"/>
            </a:xfrm>
            <a:prstGeom prst="line">
              <a:avLst/>
            </a:prstGeom>
            <a:noFill/>
            <a:ln w="12700">
              <a:solidFill>
                <a:schemeClr val="tx1"/>
              </a:solidFill>
              <a:round/>
              <a:headEnd type="oval" w="sm" len="sm"/>
              <a:tailEnd type="oval" w="sm" len="sm"/>
            </a:ln>
            <a:effectLst/>
          </p:spPr>
          <p:txBody>
            <a:bodyPr wrap="square" lIns="92027" tIns="46014" rIns="92027" bIns="46014">
              <a:spAutoFit/>
            </a:bodyPr>
            <a:lstStyle/>
            <a:p>
              <a:pPr>
                <a:defRPr/>
              </a:pPr>
              <a:endParaRPr lang="en-US" sz="1798">
                <a:solidFill>
                  <a:schemeClr val="bg2">
                    <a:lumMod val="10000"/>
                  </a:schemeClr>
                </a:solidFill>
              </a:endParaRPr>
            </a:p>
          </p:txBody>
        </p:sp>
        <p:sp>
          <p:nvSpPr>
            <p:cNvPr id="351" name="Line 54">
              <a:extLst>
                <a:ext uri="{FF2B5EF4-FFF2-40B4-BE49-F238E27FC236}">
                  <a16:creationId xmlns:a16="http://schemas.microsoft.com/office/drawing/2014/main" id="{1C41C05E-2766-4528-A14D-90F658C2AACF}"/>
                </a:ext>
              </a:extLst>
            </p:cNvPr>
            <p:cNvSpPr>
              <a:spLocks noChangeShapeType="1"/>
            </p:cNvSpPr>
            <p:nvPr/>
          </p:nvSpPr>
          <p:spPr bwMode="auto">
            <a:xfrm flipV="1">
              <a:off x="10070815" y="2574551"/>
              <a:ext cx="1" cy="187803"/>
            </a:xfrm>
            <a:prstGeom prst="line">
              <a:avLst/>
            </a:prstGeom>
            <a:noFill/>
            <a:ln w="12700">
              <a:solidFill>
                <a:schemeClr val="tx1"/>
              </a:solidFill>
              <a:round/>
              <a:headEnd type="oval" w="sm" len="sm"/>
              <a:tailEnd type="oval" w="sm" len="sm"/>
            </a:ln>
            <a:effectLst/>
          </p:spPr>
          <p:txBody>
            <a:bodyPr wrap="square" lIns="92027" tIns="46014" rIns="92027" bIns="46014">
              <a:spAutoFit/>
            </a:bodyPr>
            <a:lstStyle/>
            <a:p>
              <a:pPr>
                <a:defRPr/>
              </a:pPr>
              <a:endParaRPr lang="en-US" sz="1600">
                <a:solidFill>
                  <a:schemeClr val="bg2">
                    <a:lumMod val="10000"/>
                  </a:schemeClr>
                </a:solidFill>
              </a:endParaRPr>
            </a:p>
          </p:txBody>
        </p:sp>
        <p:sp>
          <p:nvSpPr>
            <p:cNvPr id="367" name="Rectangle 366">
              <a:extLst>
                <a:ext uri="{FF2B5EF4-FFF2-40B4-BE49-F238E27FC236}">
                  <a16:creationId xmlns:a16="http://schemas.microsoft.com/office/drawing/2014/main" id="{219BD77C-4099-48F4-9995-922940B1C524}"/>
                </a:ext>
              </a:extLst>
            </p:cNvPr>
            <p:cNvSpPr/>
            <p:nvPr/>
          </p:nvSpPr>
          <p:spPr>
            <a:xfrm>
              <a:off x="9566159" y="1789281"/>
              <a:ext cx="505063" cy="549829"/>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92" tIns="45696" rIns="91392" bIns="45696" numCol="1" spcCol="0" rtlCol="0" fromWordArt="0" anchor="ctr" anchorCtr="0" forceAA="0" compatLnSpc="1">
              <a:prstTxWarp prst="textNoShape">
                <a:avLst/>
              </a:prstTxWarp>
              <a:noAutofit/>
            </a:bodyPr>
            <a:lstStyle/>
            <a:p>
              <a:pPr algn="ctr">
                <a:lnSpc>
                  <a:spcPct val="90000"/>
                </a:lnSpc>
              </a:pPr>
              <a:endParaRPr lang="en-US" sz="1798">
                <a:solidFill>
                  <a:schemeClr val="bg2">
                    <a:lumMod val="10000"/>
                  </a:schemeClr>
                </a:solidFill>
              </a:endParaRPr>
            </a:p>
          </p:txBody>
        </p:sp>
        <p:sp>
          <p:nvSpPr>
            <p:cNvPr id="353" name="Text Box 30">
              <a:extLst>
                <a:ext uri="{FF2B5EF4-FFF2-40B4-BE49-F238E27FC236}">
                  <a16:creationId xmlns:a16="http://schemas.microsoft.com/office/drawing/2014/main" id="{A73653C5-319D-4F57-8B30-E97DB0466F19}"/>
                </a:ext>
              </a:extLst>
            </p:cNvPr>
            <p:cNvSpPr txBox="1">
              <a:spLocks noChangeArrowheads="1"/>
            </p:cNvSpPr>
            <p:nvPr/>
          </p:nvSpPr>
          <p:spPr bwMode="auto">
            <a:xfrm>
              <a:off x="10177941" y="2305927"/>
              <a:ext cx="540509" cy="246157"/>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solidFill>
                    <a:schemeClr val="bg2">
                      <a:lumMod val="10000"/>
                    </a:schemeClr>
                  </a:solidFill>
                </a:rPr>
                <a:t>Concurrent Mgr. BM</a:t>
              </a:r>
            </a:p>
          </p:txBody>
        </p:sp>
        <p:sp>
          <p:nvSpPr>
            <p:cNvPr id="363" name="Rectangle 362">
              <a:extLst>
                <a:ext uri="{FF2B5EF4-FFF2-40B4-BE49-F238E27FC236}">
                  <a16:creationId xmlns:a16="http://schemas.microsoft.com/office/drawing/2014/main" id="{503BA8FF-BD3B-4606-B1A1-AD39EDB8C398}"/>
                </a:ext>
              </a:extLst>
            </p:cNvPr>
            <p:cNvSpPr/>
            <p:nvPr/>
          </p:nvSpPr>
          <p:spPr>
            <a:xfrm>
              <a:off x="10192612" y="1794369"/>
              <a:ext cx="505063" cy="549829"/>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92" tIns="45696" rIns="91392" bIns="45696" numCol="1" spcCol="0" rtlCol="0" fromWordArt="0" anchor="ctr" anchorCtr="0" forceAA="0" compatLnSpc="1">
              <a:prstTxWarp prst="textNoShape">
                <a:avLst/>
              </a:prstTxWarp>
              <a:noAutofit/>
            </a:bodyPr>
            <a:lstStyle/>
            <a:p>
              <a:pPr algn="ctr">
                <a:lnSpc>
                  <a:spcPct val="90000"/>
                </a:lnSpc>
              </a:pPr>
              <a:endParaRPr lang="en-US" sz="1798">
                <a:solidFill>
                  <a:schemeClr val="bg2">
                    <a:lumMod val="10000"/>
                  </a:schemeClr>
                </a:solidFill>
              </a:endParaRPr>
            </a:p>
          </p:txBody>
        </p:sp>
        <p:sp>
          <p:nvSpPr>
            <p:cNvPr id="355" name="Rectangle 354">
              <a:extLst>
                <a:ext uri="{FF2B5EF4-FFF2-40B4-BE49-F238E27FC236}">
                  <a16:creationId xmlns:a16="http://schemas.microsoft.com/office/drawing/2014/main" id="{6ED00A29-FE7F-459C-837A-820A398601A9}"/>
                </a:ext>
              </a:extLst>
            </p:cNvPr>
            <p:cNvSpPr/>
            <p:nvPr/>
          </p:nvSpPr>
          <p:spPr>
            <a:xfrm>
              <a:off x="9781787" y="2976428"/>
              <a:ext cx="521491" cy="571917"/>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92" tIns="45696" rIns="91392" bIns="45696" numCol="1" spcCol="0" rtlCol="0" fromWordArt="0" anchor="ctr" anchorCtr="0" forceAA="0" compatLnSpc="1">
              <a:prstTxWarp prst="textNoShape">
                <a:avLst/>
              </a:prstTxWarp>
              <a:noAutofit/>
            </a:bodyPr>
            <a:lstStyle/>
            <a:p>
              <a:pPr algn="ctr">
                <a:lnSpc>
                  <a:spcPct val="90000"/>
                </a:lnSpc>
              </a:pPr>
              <a:endParaRPr lang="en-US" sz="1798">
                <a:solidFill>
                  <a:schemeClr val="bg2">
                    <a:lumMod val="10000"/>
                  </a:schemeClr>
                </a:solidFill>
              </a:endParaRPr>
            </a:p>
          </p:txBody>
        </p:sp>
        <p:sp>
          <p:nvSpPr>
            <p:cNvPr id="356" name="TextBox 355">
              <a:extLst>
                <a:ext uri="{FF2B5EF4-FFF2-40B4-BE49-F238E27FC236}">
                  <a16:creationId xmlns:a16="http://schemas.microsoft.com/office/drawing/2014/main" id="{3194A539-BD78-4686-A860-7F1412E9E29E}"/>
                </a:ext>
              </a:extLst>
            </p:cNvPr>
            <p:cNvSpPr txBox="1"/>
            <p:nvPr/>
          </p:nvSpPr>
          <p:spPr>
            <a:xfrm>
              <a:off x="11190906" y="3681282"/>
              <a:ext cx="456157" cy="168949"/>
            </a:xfrm>
            <a:prstGeom prst="rect">
              <a:avLst/>
            </a:prstGeom>
            <a:noFill/>
          </p:spPr>
          <p:txBody>
            <a:bodyPr wrap="square" lIns="0" tIns="0" rIns="0" bIns="0" rtlCol="0">
              <a:noAutofit/>
            </a:bodyPr>
            <a:lstStyle/>
            <a:p>
              <a:pPr>
                <a:lnSpc>
                  <a:spcPct val="90000"/>
                </a:lnSpc>
              </a:pPr>
              <a:r>
                <a:rPr lang="en-US" sz="800" dirty="0">
                  <a:solidFill>
                    <a:schemeClr val="bg2">
                      <a:lumMod val="10000"/>
                    </a:schemeClr>
                  </a:solidFill>
                </a:rPr>
                <a:t>Subnet A</a:t>
              </a:r>
            </a:p>
          </p:txBody>
        </p:sp>
        <p:sp>
          <p:nvSpPr>
            <p:cNvPr id="357" name="TextBox 356">
              <a:extLst>
                <a:ext uri="{FF2B5EF4-FFF2-40B4-BE49-F238E27FC236}">
                  <a16:creationId xmlns:a16="http://schemas.microsoft.com/office/drawing/2014/main" id="{EB0570DD-3260-44CB-A207-A294D1AAF172}"/>
                </a:ext>
              </a:extLst>
            </p:cNvPr>
            <p:cNvSpPr txBox="1"/>
            <p:nvPr/>
          </p:nvSpPr>
          <p:spPr>
            <a:xfrm>
              <a:off x="10498504" y="2530465"/>
              <a:ext cx="456157" cy="168949"/>
            </a:xfrm>
            <a:prstGeom prst="rect">
              <a:avLst/>
            </a:prstGeom>
            <a:noFill/>
          </p:spPr>
          <p:txBody>
            <a:bodyPr wrap="square" lIns="0" tIns="0" rIns="0" bIns="0" rtlCol="0">
              <a:noAutofit/>
            </a:bodyPr>
            <a:lstStyle/>
            <a:p>
              <a:pPr>
                <a:lnSpc>
                  <a:spcPct val="90000"/>
                </a:lnSpc>
              </a:pPr>
              <a:r>
                <a:rPr lang="en-US" sz="800" dirty="0">
                  <a:solidFill>
                    <a:schemeClr val="bg2">
                      <a:lumMod val="10000"/>
                    </a:schemeClr>
                  </a:solidFill>
                </a:rPr>
                <a:t>Subnet B</a:t>
              </a:r>
            </a:p>
          </p:txBody>
        </p:sp>
        <p:sp>
          <p:nvSpPr>
            <p:cNvPr id="358" name="TextBox 357">
              <a:extLst>
                <a:ext uri="{FF2B5EF4-FFF2-40B4-BE49-F238E27FC236}">
                  <a16:creationId xmlns:a16="http://schemas.microsoft.com/office/drawing/2014/main" id="{4BA31617-2857-4FB0-B3AF-E5D4A4C6EE28}"/>
                </a:ext>
              </a:extLst>
            </p:cNvPr>
            <p:cNvSpPr txBox="1"/>
            <p:nvPr/>
          </p:nvSpPr>
          <p:spPr>
            <a:xfrm>
              <a:off x="10481240" y="3664795"/>
              <a:ext cx="456157" cy="168949"/>
            </a:xfrm>
            <a:prstGeom prst="rect">
              <a:avLst/>
            </a:prstGeom>
            <a:noFill/>
          </p:spPr>
          <p:txBody>
            <a:bodyPr wrap="square" lIns="0" tIns="0" rIns="0" bIns="0" rtlCol="0">
              <a:noAutofit/>
            </a:bodyPr>
            <a:lstStyle/>
            <a:p>
              <a:pPr>
                <a:lnSpc>
                  <a:spcPct val="90000"/>
                </a:lnSpc>
              </a:pPr>
              <a:r>
                <a:rPr lang="en-US" sz="800" dirty="0">
                  <a:solidFill>
                    <a:schemeClr val="bg2">
                      <a:lumMod val="10000"/>
                    </a:schemeClr>
                  </a:solidFill>
                </a:rPr>
                <a:t>Subnet C</a:t>
              </a:r>
            </a:p>
          </p:txBody>
        </p:sp>
        <p:sp>
          <p:nvSpPr>
            <p:cNvPr id="359" name="Text Box 30">
              <a:extLst>
                <a:ext uri="{FF2B5EF4-FFF2-40B4-BE49-F238E27FC236}">
                  <a16:creationId xmlns:a16="http://schemas.microsoft.com/office/drawing/2014/main" id="{37A75F17-9D23-46B9-A2F6-7088A7230A7B}"/>
                </a:ext>
              </a:extLst>
            </p:cNvPr>
            <p:cNvSpPr txBox="1">
              <a:spLocks noChangeArrowheads="1"/>
            </p:cNvSpPr>
            <p:nvPr/>
          </p:nvSpPr>
          <p:spPr bwMode="auto">
            <a:xfrm>
              <a:off x="9543216" y="2399120"/>
              <a:ext cx="540509" cy="123111"/>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solidFill>
                    <a:schemeClr val="bg2">
                      <a:lumMod val="10000"/>
                    </a:schemeClr>
                  </a:solidFill>
                </a:rPr>
                <a:t>EBS App BM </a:t>
              </a:r>
            </a:p>
          </p:txBody>
        </p:sp>
        <p:sp>
          <p:nvSpPr>
            <p:cNvPr id="360" name="Text Box 30">
              <a:extLst>
                <a:ext uri="{FF2B5EF4-FFF2-40B4-BE49-F238E27FC236}">
                  <a16:creationId xmlns:a16="http://schemas.microsoft.com/office/drawing/2014/main" id="{BB1564F8-6B1B-4668-97C9-8CDFAA721E80}"/>
                </a:ext>
              </a:extLst>
            </p:cNvPr>
            <p:cNvSpPr txBox="1">
              <a:spLocks noChangeArrowheads="1"/>
            </p:cNvSpPr>
            <p:nvPr/>
          </p:nvSpPr>
          <p:spPr bwMode="auto">
            <a:xfrm>
              <a:off x="9970999" y="3452638"/>
              <a:ext cx="540509" cy="246221"/>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solidFill>
                    <a:schemeClr val="bg2">
                      <a:lumMod val="10000"/>
                    </a:schemeClr>
                  </a:solidFill>
                </a:rPr>
                <a:t>Database/ Exadata </a:t>
              </a:r>
            </a:p>
          </p:txBody>
        </p:sp>
        <p:sp>
          <p:nvSpPr>
            <p:cNvPr id="361" name="Rectangle 360">
              <a:extLst>
                <a:ext uri="{FF2B5EF4-FFF2-40B4-BE49-F238E27FC236}">
                  <a16:creationId xmlns:a16="http://schemas.microsoft.com/office/drawing/2014/main" id="{F3B8F30A-392F-4CCC-8D96-9AC4FF8F3BDA}"/>
                </a:ext>
              </a:extLst>
            </p:cNvPr>
            <p:cNvSpPr/>
            <p:nvPr/>
          </p:nvSpPr>
          <p:spPr>
            <a:xfrm>
              <a:off x="9917676" y="2866604"/>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grpSp>
      <p:grpSp>
        <p:nvGrpSpPr>
          <p:cNvPr id="374" name="Group 373">
            <a:extLst>
              <a:ext uri="{FF2B5EF4-FFF2-40B4-BE49-F238E27FC236}">
                <a16:creationId xmlns:a16="http://schemas.microsoft.com/office/drawing/2014/main" id="{8EF39A2D-901D-4A76-A490-36731377868E}"/>
              </a:ext>
            </a:extLst>
          </p:cNvPr>
          <p:cNvGrpSpPr/>
          <p:nvPr/>
        </p:nvGrpSpPr>
        <p:grpSpPr>
          <a:xfrm>
            <a:off x="10191491" y="4680033"/>
            <a:ext cx="467504" cy="426387"/>
            <a:chOff x="2540097" y="2103309"/>
            <a:chExt cx="639069" cy="695710"/>
          </a:xfrm>
        </p:grpSpPr>
        <p:grpSp>
          <p:nvGrpSpPr>
            <p:cNvPr id="375" name="Group 374">
              <a:extLst>
                <a:ext uri="{FF2B5EF4-FFF2-40B4-BE49-F238E27FC236}">
                  <a16:creationId xmlns:a16="http://schemas.microsoft.com/office/drawing/2014/main" id="{D8E01422-39AA-4354-9837-2258629272A7}"/>
                </a:ext>
              </a:extLst>
            </p:cNvPr>
            <p:cNvGrpSpPr/>
            <p:nvPr/>
          </p:nvGrpSpPr>
          <p:grpSpPr>
            <a:xfrm>
              <a:off x="2617990" y="2212926"/>
              <a:ext cx="483282" cy="476476"/>
              <a:chOff x="1836738" y="4440238"/>
              <a:chExt cx="225425" cy="222250"/>
            </a:xfrm>
            <a:solidFill>
              <a:srgbClr val="F80000"/>
            </a:solidFill>
          </p:grpSpPr>
          <p:sp>
            <p:nvSpPr>
              <p:cNvPr id="377" name="Freeform 23">
                <a:extLst>
                  <a:ext uri="{FF2B5EF4-FFF2-40B4-BE49-F238E27FC236}">
                    <a16:creationId xmlns:a16="http://schemas.microsoft.com/office/drawing/2014/main" id="{E635D19A-31AA-4DC8-96BE-ABFA40123990}"/>
                  </a:ext>
                </a:extLst>
              </p:cNvPr>
              <p:cNvSpPr>
                <a:spLocks noChangeArrowheads="1"/>
              </p:cNvSpPr>
              <p:nvPr/>
            </p:nvSpPr>
            <p:spPr bwMode="auto">
              <a:xfrm>
                <a:off x="1836738" y="4440238"/>
                <a:ext cx="55562" cy="58737"/>
              </a:xfrm>
              <a:custGeom>
                <a:avLst/>
                <a:gdLst>
                  <a:gd name="T0" fmla="*/ 77 w 156"/>
                  <a:gd name="T1" fmla="*/ 161 h 162"/>
                  <a:gd name="T2" fmla="*/ 0 w 156"/>
                  <a:gd name="T3" fmla="*/ 161 h 162"/>
                  <a:gd name="T4" fmla="*/ 0 w 156"/>
                  <a:gd name="T5" fmla="*/ 0 h 162"/>
                  <a:gd name="T6" fmla="*/ 155 w 156"/>
                  <a:gd name="T7" fmla="*/ 0 h 162"/>
                  <a:gd name="T8" fmla="*/ 155 w 156"/>
                  <a:gd name="T9" fmla="*/ 161 h 162"/>
                  <a:gd name="T10" fmla="*/ 77 w 156"/>
                  <a:gd name="T11" fmla="*/ 161 h 162"/>
                </a:gdLst>
                <a:ahLst/>
                <a:cxnLst>
                  <a:cxn ang="0">
                    <a:pos x="T0" y="T1"/>
                  </a:cxn>
                  <a:cxn ang="0">
                    <a:pos x="T2" y="T3"/>
                  </a:cxn>
                  <a:cxn ang="0">
                    <a:pos x="T4" y="T5"/>
                  </a:cxn>
                  <a:cxn ang="0">
                    <a:pos x="T6" y="T7"/>
                  </a:cxn>
                  <a:cxn ang="0">
                    <a:pos x="T8" y="T9"/>
                  </a:cxn>
                  <a:cxn ang="0">
                    <a:pos x="T10" y="T11"/>
                  </a:cxn>
                </a:cxnLst>
                <a:rect l="0" t="0" r="r" b="b"/>
                <a:pathLst>
                  <a:path w="156" h="162">
                    <a:moveTo>
                      <a:pt x="77" y="161"/>
                    </a:moveTo>
                    <a:lnTo>
                      <a:pt x="0" y="161"/>
                    </a:lnTo>
                    <a:lnTo>
                      <a:pt x="0" y="0"/>
                    </a:lnTo>
                    <a:lnTo>
                      <a:pt x="155" y="0"/>
                    </a:lnTo>
                    <a:lnTo>
                      <a:pt x="155" y="161"/>
                    </a:lnTo>
                    <a:lnTo>
                      <a:pt x="77" y="161"/>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78" name="Freeform 24">
                <a:extLst>
                  <a:ext uri="{FF2B5EF4-FFF2-40B4-BE49-F238E27FC236}">
                    <a16:creationId xmlns:a16="http://schemas.microsoft.com/office/drawing/2014/main" id="{A6416009-28BF-4AC9-804E-8EAB4F84DE4C}"/>
                  </a:ext>
                </a:extLst>
              </p:cNvPr>
              <p:cNvSpPr>
                <a:spLocks noChangeArrowheads="1"/>
              </p:cNvSpPr>
              <p:nvPr/>
            </p:nvSpPr>
            <p:spPr bwMode="auto">
              <a:xfrm>
                <a:off x="1911350" y="4440238"/>
                <a:ext cx="150813" cy="58737"/>
              </a:xfrm>
              <a:custGeom>
                <a:avLst/>
                <a:gdLst>
                  <a:gd name="T0" fmla="*/ 420 w 421"/>
                  <a:gd name="T1" fmla="*/ 161 h 162"/>
                  <a:gd name="T2" fmla="*/ 420 w 421"/>
                  <a:gd name="T3" fmla="*/ 0 h 162"/>
                  <a:gd name="T4" fmla="*/ 0 w 421"/>
                  <a:gd name="T5" fmla="*/ 0 h 162"/>
                  <a:gd name="T6" fmla="*/ 0 w 421"/>
                  <a:gd name="T7" fmla="*/ 161 h 162"/>
                  <a:gd name="T8" fmla="*/ 420 w 421"/>
                  <a:gd name="T9" fmla="*/ 161 h 162"/>
                  <a:gd name="T10" fmla="*/ 299 w 421"/>
                  <a:gd name="T11" fmla="*/ 62 h 162"/>
                  <a:gd name="T12" fmla="*/ 322 w 421"/>
                  <a:gd name="T13" fmla="*/ 62 h 162"/>
                  <a:gd name="T14" fmla="*/ 333 w 421"/>
                  <a:gd name="T15" fmla="*/ 85 h 162"/>
                  <a:gd name="T16" fmla="*/ 347 w 421"/>
                  <a:gd name="T17" fmla="*/ 62 h 162"/>
                  <a:gd name="T18" fmla="*/ 367 w 421"/>
                  <a:gd name="T19" fmla="*/ 62 h 162"/>
                  <a:gd name="T20" fmla="*/ 344 w 421"/>
                  <a:gd name="T21" fmla="*/ 93 h 162"/>
                  <a:gd name="T22" fmla="*/ 367 w 421"/>
                  <a:gd name="T23" fmla="*/ 127 h 162"/>
                  <a:gd name="T24" fmla="*/ 344 w 421"/>
                  <a:gd name="T25" fmla="*/ 127 h 162"/>
                  <a:gd name="T26" fmla="*/ 330 w 421"/>
                  <a:gd name="T27" fmla="*/ 102 h 162"/>
                  <a:gd name="T28" fmla="*/ 316 w 421"/>
                  <a:gd name="T29" fmla="*/ 127 h 162"/>
                  <a:gd name="T30" fmla="*/ 296 w 421"/>
                  <a:gd name="T31" fmla="*/ 127 h 162"/>
                  <a:gd name="T32" fmla="*/ 319 w 421"/>
                  <a:gd name="T33" fmla="*/ 90 h 162"/>
                  <a:gd name="T34" fmla="*/ 299 w 421"/>
                  <a:gd name="T35" fmla="*/ 62 h 162"/>
                  <a:gd name="T36" fmla="*/ 262 w 421"/>
                  <a:gd name="T37" fmla="*/ 110 h 162"/>
                  <a:gd name="T38" fmla="*/ 279 w 421"/>
                  <a:gd name="T39" fmla="*/ 110 h 162"/>
                  <a:gd name="T40" fmla="*/ 279 w 421"/>
                  <a:gd name="T41" fmla="*/ 127 h 162"/>
                  <a:gd name="T42" fmla="*/ 262 w 421"/>
                  <a:gd name="T43" fmla="*/ 127 h 162"/>
                  <a:gd name="T44" fmla="*/ 262 w 421"/>
                  <a:gd name="T45" fmla="*/ 110 h 162"/>
                  <a:gd name="T46" fmla="*/ 178 w 421"/>
                  <a:gd name="T47" fmla="*/ 62 h 162"/>
                  <a:gd name="T48" fmla="*/ 200 w 421"/>
                  <a:gd name="T49" fmla="*/ 62 h 162"/>
                  <a:gd name="T50" fmla="*/ 211 w 421"/>
                  <a:gd name="T51" fmla="*/ 85 h 162"/>
                  <a:gd name="T52" fmla="*/ 226 w 421"/>
                  <a:gd name="T53" fmla="*/ 62 h 162"/>
                  <a:gd name="T54" fmla="*/ 245 w 421"/>
                  <a:gd name="T55" fmla="*/ 62 h 162"/>
                  <a:gd name="T56" fmla="*/ 223 w 421"/>
                  <a:gd name="T57" fmla="*/ 93 h 162"/>
                  <a:gd name="T58" fmla="*/ 245 w 421"/>
                  <a:gd name="T59" fmla="*/ 127 h 162"/>
                  <a:gd name="T60" fmla="*/ 223 w 421"/>
                  <a:gd name="T61" fmla="*/ 127 h 162"/>
                  <a:gd name="T62" fmla="*/ 209 w 421"/>
                  <a:gd name="T63" fmla="*/ 102 h 162"/>
                  <a:gd name="T64" fmla="*/ 195 w 421"/>
                  <a:gd name="T65" fmla="*/ 127 h 162"/>
                  <a:gd name="T66" fmla="*/ 175 w 421"/>
                  <a:gd name="T67" fmla="*/ 127 h 162"/>
                  <a:gd name="T68" fmla="*/ 197 w 421"/>
                  <a:gd name="T69" fmla="*/ 90 h 162"/>
                  <a:gd name="T70" fmla="*/ 178 w 421"/>
                  <a:gd name="T71" fmla="*/ 62 h 162"/>
                  <a:gd name="T72" fmla="*/ 141 w 421"/>
                  <a:gd name="T73" fmla="*/ 110 h 162"/>
                  <a:gd name="T74" fmla="*/ 158 w 421"/>
                  <a:gd name="T75" fmla="*/ 110 h 162"/>
                  <a:gd name="T76" fmla="*/ 158 w 421"/>
                  <a:gd name="T77" fmla="*/ 127 h 162"/>
                  <a:gd name="T78" fmla="*/ 141 w 421"/>
                  <a:gd name="T79" fmla="*/ 127 h 162"/>
                  <a:gd name="T80" fmla="*/ 141 w 421"/>
                  <a:gd name="T81" fmla="*/ 110 h 162"/>
                  <a:gd name="T82" fmla="*/ 76 w 421"/>
                  <a:gd name="T83" fmla="*/ 62 h 162"/>
                  <a:gd name="T84" fmla="*/ 87 w 421"/>
                  <a:gd name="T85" fmla="*/ 85 h 162"/>
                  <a:gd name="T86" fmla="*/ 101 w 421"/>
                  <a:gd name="T87" fmla="*/ 62 h 162"/>
                  <a:gd name="T88" fmla="*/ 121 w 421"/>
                  <a:gd name="T89" fmla="*/ 62 h 162"/>
                  <a:gd name="T90" fmla="*/ 99 w 421"/>
                  <a:gd name="T91" fmla="*/ 93 h 162"/>
                  <a:gd name="T92" fmla="*/ 121 w 421"/>
                  <a:gd name="T93" fmla="*/ 127 h 162"/>
                  <a:gd name="T94" fmla="*/ 99 w 421"/>
                  <a:gd name="T95" fmla="*/ 127 h 162"/>
                  <a:gd name="T96" fmla="*/ 84 w 421"/>
                  <a:gd name="T97" fmla="*/ 102 h 162"/>
                  <a:gd name="T98" fmla="*/ 70 w 421"/>
                  <a:gd name="T99" fmla="*/ 127 h 162"/>
                  <a:gd name="T100" fmla="*/ 51 w 421"/>
                  <a:gd name="T101" fmla="*/ 127 h 162"/>
                  <a:gd name="T102" fmla="*/ 73 w 421"/>
                  <a:gd name="T103" fmla="*/ 90 h 162"/>
                  <a:gd name="T104" fmla="*/ 53 w 421"/>
                  <a:gd name="T105" fmla="*/ 59 h 162"/>
                  <a:gd name="T106" fmla="*/ 76 w 421"/>
                  <a:gd name="T107" fmla="*/ 59 h 162"/>
                  <a:gd name="T108" fmla="*/ 76 w 421"/>
                  <a:gd name="T109" fmla="*/ 6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21" h="162">
                    <a:moveTo>
                      <a:pt x="420" y="161"/>
                    </a:moveTo>
                    <a:lnTo>
                      <a:pt x="420" y="0"/>
                    </a:lnTo>
                    <a:lnTo>
                      <a:pt x="0" y="0"/>
                    </a:lnTo>
                    <a:lnTo>
                      <a:pt x="0" y="161"/>
                    </a:lnTo>
                    <a:lnTo>
                      <a:pt x="420" y="161"/>
                    </a:lnTo>
                    <a:close/>
                    <a:moveTo>
                      <a:pt x="299" y="62"/>
                    </a:moveTo>
                    <a:lnTo>
                      <a:pt x="322" y="62"/>
                    </a:lnTo>
                    <a:lnTo>
                      <a:pt x="333" y="85"/>
                    </a:lnTo>
                    <a:lnTo>
                      <a:pt x="347" y="62"/>
                    </a:lnTo>
                    <a:lnTo>
                      <a:pt x="367" y="62"/>
                    </a:lnTo>
                    <a:lnTo>
                      <a:pt x="344" y="93"/>
                    </a:lnTo>
                    <a:lnTo>
                      <a:pt x="367" y="127"/>
                    </a:lnTo>
                    <a:lnTo>
                      <a:pt x="344" y="127"/>
                    </a:lnTo>
                    <a:lnTo>
                      <a:pt x="330" y="102"/>
                    </a:lnTo>
                    <a:lnTo>
                      <a:pt x="316" y="127"/>
                    </a:lnTo>
                    <a:lnTo>
                      <a:pt x="296" y="127"/>
                    </a:lnTo>
                    <a:lnTo>
                      <a:pt x="319" y="90"/>
                    </a:lnTo>
                    <a:lnTo>
                      <a:pt x="299" y="62"/>
                    </a:lnTo>
                    <a:close/>
                    <a:moveTo>
                      <a:pt x="262" y="110"/>
                    </a:moveTo>
                    <a:lnTo>
                      <a:pt x="279" y="110"/>
                    </a:lnTo>
                    <a:lnTo>
                      <a:pt x="279" y="127"/>
                    </a:lnTo>
                    <a:lnTo>
                      <a:pt x="262" y="127"/>
                    </a:lnTo>
                    <a:lnTo>
                      <a:pt x="262" y="110"/>
                    </a:lnTo>
                    <a:close/>
                    <a:moveTo>
                      <a:pt x="178" y="62"/>
                    </a:moveTo>
                    <a:lnTo>
                      <a:pt x="200" y="62"/>
                    </a:lnTo>
                    <a:lnTo>
                      <a:pt x="211" y="85"/>
                    </a:lnTo>
                    <a:lnTo>
                      <a:pt x="226" y="62"/>
                    </a:lnTo>
                    <a:lnTo>
                      <a:pt x="245" y="62"/>
                    </a:lnTo>
                    <a:lnTo>
                      <a:pt x="223" y="93"/>
                    </a:lnTo>
                    <a:lnTo>
                      <a:pt x="245" y="127"/>
                    </a:lnTo>
                    <a:lnTo>
                      <a:pt x="223" y="127"/>
                    </a:lnTo>
                    <a:lnTo>
                      <a:pt x="209" y="102"/>
                    </a:lnTo>
                    <a:lnTo>
                      <a:pt x="195" y="127"/>
                    </a:lnTo>
                    <a:lnTo>
                      <a:pt x="175" y="127"/>
                    </a:lnTo>
                    <a:lnTo>
                      <a:pt x="197" y="90"/>
                    </a:lnTo>
                    <a:lnTo>
                      <a:pt x="178" y="62"/>
                    </a:lnTo>
                    <a:close/>
                    <a:moveTo>
                      <a:pt x="141" y="110"/>
                    </a:moveTo>
                    <a:lnTo>
                      <a:pt x="158" y="110"/>
                    </a:lnTo>
                    <a:lnTo>
                      <a:pt x="158" y="127"/>
                    </a:lnTo>
                    <a:lnTo>
                      <a:pt x="141" y="127"/>
                    </a:lnTo>
                    <a:lnTo>
                      <a:pt x="141" y="110"/>
                    </a:lnTo>
                    <a:close/>
                    <a:moveTo>
                      <a:pt x="76" y="62"/>
                    </a:moveTo>
                    <a:lnTo>
                      <a:pt x="87" y="85"/>
                    </a:lnTo>
                    <a:lnTo>
                      <a:pt x="101" y="62"/>
                    </a:lnTo>
                    <a:lnTo>
                      <a:pt x="121" y="62"/>
                    </a:lnTo>
                    <a:lnTo>
                      <a:pt x="99" y="93"/>
                    </a:lnTo>
                    <a:lnTo>
                      <a:pt x="121" y="127"/>
                    </a:lnTo>
                    <a:lnTo>
                      <a:pt x="99" y="127"/>
                    </a:lnTo>
                    <a:lnTo>
                      <a:pt x="84" y="102"/>
                    </a:lnTo>
                    <a:lnTo>
                      <a:pt x="70" y="127"/>
                    </a:lnTo>
                    <a:lnTo>
                      <a:pt x="51" y="127"/>
                    </a:lnTo>
                    <a:lnTo>
                      <a:pt x="73" y="90"/>
                    </a:lnTo>
                    <a:lnTo>
                      <a:pt x="53" y="59"/>
                    </a:lnTo>
                    <a:lnTo>
                      <a:pt x="76" y="59"/>
                    </a:lnTo>
                    <a:lnTo>
                      <a:pt x="76" y="62"/>
                    </a:lnTo>
                    <a:close/>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79" name="Freeform 25">
                <a:extLst>
                  <a:ext uri="{FF2B5EF4-FFF2-40B4-BE49-F238E27FC236}">
                    <a16:creationId xmlns:a16="http://schemas.microsoft.com/office/drawing/2014/main" id="{6B00406D-50F6-424A-95CB-5D9CEF2AFFD7}"/>
                  </a:ext>
                </a:extLst>
              </p:cNvPr>
              <p:cNvSpPr>
                <a:spLocks noChangeArrowheads="1"/>
              </p:cNvSpPr>
              <p:nvPr/>
            </p:nvSpPr>
            <p:spPr bwMode="auto">
              <a:xfrm>
                <a:off x="1836738" y="4522788"/>
                <a:ext cx="55562" cy="58737"/>
              </a:xfrm>
              <a:custGeom>
                <a:avLst/>
                <a:gdLst>
                  <a:gd name="T0" fmla="*/ 77 w 156"/>
                  <a:gd name="T1" fmla="*/ 161 h 162"/>
                  <a:gd name="T2" fmla="*/ 0 w 156"/>
                  <a:gd name="T3" fmla="*/ 161 h 162"/>
                  <a:gd name="T4" fmla="*/ 0 w 156"/>
                  <a:gd name="T5" fmla="*/ 0 h 162"/>
                  <a:gd name="T6" fmla="*/ 155 w 156"/>
                  <a:gd name="T7" fmla="*/ 0 h 162"/>
                  <a:gd name="T8" fmla="*/ 155 w 156"/>
                  <a:gd name="T9" fmla="*/ 161 h 162"/>
                  <a:gd name="T10" fmla="*/ 77 w 156"/>
                  <a:gd name="T11" fmla="*/ 161 h 162"/>
                </a:gdLst>
                <a:ahLst/>
                <a:cxnLst>
                  <a:cxn ang="0">
                    <a:pos x="T0" y="T1"/>
                  </a:cxn>
                  <a:cxn ang="0">
                    <a:pos x="T2" y="T3"/>
                  </a:cxn>
                  <a:cxn ang="0">
                    <a:pos x="T4" y="T5"/>
                  </a:cxn>
                  <a:cxn ang="0">
                    <a:pos x="T6" y="T7"/>
                  </a:cxn>
                  <a:cxn ang="0">
                    <a:pos x="T8" y="T9"/>
                  </a:cxn>
                  <a:cxn ang="0">
                    <a:pos x="T10" y="T11"/>
                  </a:cxn>
                </a:cxnLst>
                <a:rect l="0" t="0" r="r" b="b"/>
                <a:pathLst>
                  <a:path w="156" h="162">
                    <a:moveTo>
                      <a:pt x="77" y="161"/>
                    </a:moveTo>
                    <a:lnTo>
                      <a:pt x="0" y="161"/>
                    </a:lnTo>
                    <a:lnTo>
                      <a:pt x="0" y="0"/>
                    </a:lnTo>
                    <a:lnTo>
                      <a:pt x="155" y="0"/>
                    </a:lnTo>
                    <a:lnTo>
                      <a:pt x="155" y="161"/>
                    </a:lnTo>
                    <a:lnTo>
                      <a:pt x="77" y="161"/>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80" name="Freeform 26">
                <a:extLst>
                  <a:ext uri="{FF2B5EF4-FFF2-40B4-BE49-F238E27FC236}">
                    <a16:creationId xmlns:a16="http://schemas.microsoft.com/office/drawing/2014/main" id="{D00C3A22-74B6-4604-A0C7-7862841F4A73}"/>
                  </a:ext>
                </a:extLst>
              </p:cNvPr>
              <p:cNvSpPr>
                <a:spLocks noChangeArrowheads="1"/>
              </p:cNvSpPr>
              <p:nvPr/>
            </p:nvSpPr>
            <p:spPr bwMode="auto">
              <a:xfrm>
                <a:off x="1911350" y="4522788"/>
                <a:ext cx="150813" cy="58737"/>
              </a:xfrm>
              <a:custGeom>
                <a:avLst/>
                <a:gdLst>
                  <a:gd name="T0" fmla="*/ 420 w 421"/>
                  <a:gd name="T1" fmla="*/ 161 h 162"/>
                  <a:gd name="T2" fmla="*/ 420 w 421"/>
                  <a:gd name="T3" fmla="*/ 0 h 162"/>
                  <a:gd name="T4" fmla="*/ 0 w 421"/>
                  <a:gd name="T5" fmla="*/ 0 h 162"/>
                  <a:gd name="T6" fmla="*/ 0 w 421"/>
                  <a:gd name="T7" fmla="*/ 161 h 162"/>
                  <a:gd name="T8" fmla="*/ 420 w 421"/>
                  <a:gd name="T9" fmla="*/ 161 h 162"/>
                  <a:gd name="T10" fmla="*/ 299 w 421"/>
                  <a:gd name="T11" fmla="*/ 53 h 162"/>
                  <a:gd name="T12" fmla="*/ 322 w 421"/>
                  <a:gd name="T13" fmla="*/ 53 h 162"/>
                  <a:gd name="T14" fmla="*/ 333 w 421"/>
                  <a:gd name="T15" fmla="*/ 76 h 162"/>
                  <a:gd name="T16" fmla="*/ 347 w 421"/>
                  <a:gd name="T17" fmla="*/ 53 h 162"/>
                  <a:gd name="T18" fmla="*/ 367 w 421"/>
                  <a:gd name="T19" fmla="*/ 53 h 162"/>
                  <a:gd name="T20" fmla="*/ 344 w 421"/>
                  <a:gd name="T21" fmla="*/ 84 h 162"/>
                  <a:gd name="T22" fmla="*/ 367 w 421"/>
                  <a:gd name="T23" fmla="*/ 118 h 162"/>
                  <a:gd name="T24" fmla="*/ 344 w 421"/>
                  <a:gd name="T25" fmla="*/ 118 h 162"/>
                  <a:gd name="T26" fmla="*/ 330 w 421"/>
                  <a:gd name="T27" fmla="*/ 93 h 162"/>
                  <a:gd name="T28" fmla="*/ 316 w 421"/>
                  <a:gd name="T29" fmla="*/ 118 h 162"/>
                  <a:gd name="T30" fmla="*/ 296 w 421"/>
                  <a:gd name="T31" fmla="*/ 118 h 162"/>
                  <a:gd name="T32" fmla="*/ 319 w 421"/>
                  <a:gd name="T33" fmla="*/ 82 h 162"/>
                  <a:gd name="T34" fmla="*/ 299 w 421"/>
                  <a:gd name="T35" fmla="*/ 53 h 162"/>
                  <a:gd name="T36" fmla="*/ 262 w 421"/>
                  <a:gd name="T37" fmla="*/ 101 h 162"/>
                  <a:gd name="T38" fmla="*/ 279 w 421"/>
                  <a:gd name="T39" fmla="*/ 101 h 162"/>
                  <a:gd name="T40" fmla="*/ 279 w 421"/>
                  <a:gd name="T41" fmla="*/ 118 h 162"/>
                  <a:gd name="T42" fmla="*/ 262 w 421"/>
                  <a:gd name="T43" fmla="*/ 118 h 162"/>
                  <a:gd name="T44" fmla="*/ 262 w 421"/>
                  <a:gd name="T45" fmla="*/ 101 h 162"/>
                  <a:gd name="T46" fmla="*/ 178 w 421"/>
                  <a:gd name="T47" fmla="*/ 53 h 162"/>
                  <a:gd name="T48" fmla="*/ 200 w 421"/>
                  <a:gd name="T49" fmla="*/ 53 h 162"/>
                  <a:gd name="T50" fmla="*/ 211 w 421"/>
                  <a:gd name="T51" fmla="*/ 76 h 162"/>
                  <a:gd name="T52" fmla="*/ 226 w 421"/>
                  <a:gd name="T53" fmla="*/ 53 h 162"/>
                  <a:gd name="T54" fmla="*/ 245 w 421"/>
                  <a:gd name="T55" fmla="*/ 53 h 162"/>
                  <a:gd name="T56" fmla="*/ 223 w 421"/>
                  <a:gd name="T57" fmla="*/ 84 h 162"/>
                  <a:gd name="T58" fmla="*/ 245 w 421"/>
                  <a:gd name="T59" fmla="*/ 118 h 162"/>
                  <a:gd name="T60" fmla="*/ 223 w 421"/>
                  <a:gd name="T61" fmla="*/ 118 h 162"/>
                  <a:gd name="T62" fmla="*/ 209 w 421"/>
                  <a:gd name="T63" fmla="*/ 93 h 162"/>
                  <a:gd name="T64" fmla="*/ 195 w 421"/>
                  <a:gd name="T65" fmla="*/ 118 h 162"/>
                  <a:gd name="T66" fmla="*/ 175 w 421"/>
                  <a:gd name="T67" fmla="*/ 118 h 162"/>
                  <a:gd name="T68" fmla="*/ 197 w 421"/>
                  <a:gd name="T69" fmla="*/ 82 h 162"/>
                  <a:gd name="T70" fmla="*/ 178 w 421"/>
                  <a:gd name="T71" fmla="*/ 53 h 162"/>
                  <a:gd name="T72" fmla="*/ 141 w 421"/>
                  <a:gd name="T73" fmla="*/ 101 h 162"/>
                  <a:gd name="T74" fmla="*/ 158 w 421"/>
                  <a:gd name="T75" fmla="*/ 101 h 162"/>
                  <a:gd name="T76" fmla="*/ 158 w 421"/>
                  <a:gd name="T77" fmla="*/ 118 h 162"/>
                  <a:gd name="T78" fmla="*/ 141 w 421"/>
                  <a:gd name="T79" fmla="*/ 118 h 162"/>
                  <a:gd name="T80" fmla="*/ 141 w 421"/>
                  <a:gd name="T81" fmla="*/ 101 h 162"/>
                  <a:gd name="T82" fmla="*/ 76 w 421"/>
                  <a:gd name="T83" fmla="*/ 53 h 162"/>
                  <a:gd name="T84" fmla="*/ 87 w 421"/>
                  <a:gd name="T85" fmla="*/ 76 h 162"/>
                  <a:gd name="T86" fmla="*/ 101 w 421"/>
                  <a:gd name="T87" fmla="*/ 53 h 162"/>
                  <a:gd name="T88" fmla="*/ 121 w 421"/>
                  <a:gd name="T89" fmla="*/ 53 h 162"/>
                  <a:gd name="T90" fmla="*/ 99 w 421"/>
                  <a:gd name="T91" fmla="*/ 84 h 162"/>
                  <a:gd name="T92" fmla="*/ 121 w 421"/>
                  <a:gd name="T93" fmla="*/ 118 h 162"/>
                  <a:gd name="T94" fmla="*/ 99 w 421"/>
                  <a:gd name="T95" fmla="*/ 118 h 162"/>
                  <a:gd name="T96" fmla="*/ 84 w 421"/>
                  <a:gd name="T97" fmla="*/ 93 h 162"/>
                  <a:gd name="T98" fmla="*/ 70 w 421"/>
                  <a:gd name="T99" fmla="*/ 118 h 162"/>
                  <a:gd name="T100" fmla="*/ 51 w 421"/>
                  <a:gd name="T101" fmla="*/ 118 h 162"/>
                  <a:gd name="T102" fmla="*/ 73 w 421"/>
                  <a:gd name="T103" fmla="*/ 82 h 162"/>
                  <a:gd name="T104" fmla="*/ 53 w 421"/>
                  <a:gd name="T105" fmla="*/ 50 h 162"/>
                  <a:gd name="T106" fmla="*/ 76 w 421"/>
                  <a:gd name="T107" fmla="*/ 50 h 162"/>
                  <a:gd name="T108" fmla="*/ 76 w 421"/>
                  <a:gd name="T109" fmla="*/ 53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21" h="162">
                    <a:moveTo>
                      <a:pt x="420" y="161"/>
                    </a:moveTo>
                    <a:lnTo>
                      <a:pt x="420" y="0"/>
                    </a:lnTo>
                    <a:lnTo>
                      <a:pt x="0" y="0"/>
                    </a:lnTo>
                    <a:lnTo>
                      <a:pt x="0" y="161"/>
                    </a:lnTo>
                    <a:lnTo>
                      <a:pt x="420" y="161"/>
                    </a:lnTo>
                    <a:close/>
                    <a:moveTo>
                      <a:pt x="299" y="53"/>
                    </a:moveTo>
                    <a:lnTo>
                      <a:pt x="322" y="53"/>
                    </a:lnTo>
                    <a:lnTo>
                      <a:pt x="333" y="76"/>
                    </a:lnTo>
                    <a:lnTo>
                      <a:pt x="347" y="53"/>
                    </a:lnTo>
                    <a:lnTo>
                      <a:pt x="367" y="53"/>
                    </a:lnTo>
                    <a:lnTo>
                      <a:pt x="344" y="84"/>
                    </a:lnTo>
                    <a:lnTo>
                      <a:pt x="367" y="118"/>
                    </a:lnTo>
                    <a:lnTo>
                      <a:pt x="344" y="118"/>
                    </a:lnTo>
                    <a:lnTo>
                      <a:pt x="330" y="93"/>
                    </a:lnTo>
                    <a:lnTo>
                      <a:pt x="316" y="118"/>
                    </a:lnTo>
                    <a:lnTo>
                      <a:pt x="296" y="118"/>
                    </a:lnTo>
                    <a:lnTo>
                      <a:pt x="319" y="82"/>
                    </a:lnTo>
                    <a:lnTo>
                      <a:pt x="299" y="53"/>
                    </a:lnTo>
                    <a:close/>
                    <a:moveTo>
                      <a:pt x="262" y="101"/>
                    </a:moveTo>
                    <a:lnTo>
                      <a:pt x="279" y="101"/>
                    </a:lnTo>
                    <a:lnTo>
                      <a:pt x="279" y="118"/>
                    </a:lnTo>
                    <a:lnTo>
                      <a:pt x="262" y="118"/>
                    </a:lnTo>
                    <a:lnTo>
                      <a:pt x="262" y="101"/>
                    </a:lnTo>
                    <a:close/>
                    <a:moveTo>
                      <a:pt x="178" y="53"/>
                    </a:moveTo>
                    <a:lnTo>
                      <a:pt x="200" y="53"/>
                    </a:lnTo>
                    <a:lnTo>
                      <a:pt x="211" y="76"/>
                    </a:lnTo>
                    <a:lnTo>
                      <a:pt x="226" y="53"/>
                    </a:lnTo>
                    <a:lnTo>
                      <a:pt x="245" y="53"/>
                    </a:lnTo>
                    <a:lnTo>
                      <a:pt x="223" y="84"/>
                    </a:lnTo>
                    <a:lnTo>
                      <a:pt x="245" y="118"/>
                    </a:lnTo>
                    <a:lnTo>
                      <a:pt x="223" y="118"/>
                    </a:lnTo>
                    <a:lnTo>
                      <a:pt x="209" y="93"/>
                    </a:lnTo>
                    <a:lnTo>
                      <a:pt x="195" y="118"/>
                    </a:lnTo>
                    <a:lnTo>
                      <a:pt x="175" y="118"/>
                    </a:lnTo>
                    <a:lnTo>
                      <a:pt x="197" y="82"/>
                    </a:lnTo>
                    <a:lnTo>
                      <a:pt x="178" y="53"/>
                    </a:lnTo>
                    <a:close/>
                    <a:moveTo>
                      <a:pt x="141" y="101"/>
                    </a:moveTo>
                    <a:lnTo>
                      <a:pt x="158" y="101"/>
                    </a:lnTo>
                    <a:lnTo>
                      <a:pt x="158" y="118"/>
                    </a:lnTo>
                    <a:lnTo>
                      <a:pt x="141" y="118"/>
                    </a:lnTo>
                    <a:lnTo>
                      <a:pt x="141" y="101"/>
                    </a:lnTo>
                    <a:close/>
                    <a:moveTo>
                      <a:pt x="76" y="53"/>
                    </a:moveTo>
                    <a:lnTo>
                      <a:pt x="87" y="76"/>
                    </a:lnTo>
                    <a:lnTo>
                      <a:pt x="101" y="53"/>
                    </a:lnTo>
                    <a:lnTo>
                      <a:pt x="121" y="53"/>
                    </a:lnTo>
                    <a:lnTo>
                      <a:pt x="99" y="84"/>
                    </a:lnTo>
                    <a:lnTo>
                      <a:pt x="121" y="118"/>
                    </a:lnTo>
                    <a:lnTo>
                      <a:pt x="99" y="118"/>
                    </a:lnTo>
                    <a:lnTo>
                      <a:pt x="84" y="93"/>
                    </a:lnTo>
                    <a:lnTo>
                      <a:pt x="70" y="118"/>
                    </a:lnTo>
                    <a:lnTo>
                      <a:pt x="51" y="118"/>
                    </a:lnTo>
                    <a:lnTo>
                      <a:pt x="73" y="82"/>
                    </a:lnTo>
                    <a:lnTo>
                      <a:pt x="53" y="50"/>
                    </a:lnTo>
                    <a:lnTo>
                      <a:pt x="76" y="50"/>
                    </a:lnTo>
                    <a:lnTo>
                      <a:pt x="76" y="53"/>
                    </a:lnTo>
                    <a:close/>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81" name="Freeform 27">
                <a:extLst>
                  <a:ext uri="{FF2B5EF4-FFF2-40B4-BE49-F238E27FC236}">
                    <a16:creationId xmlns:a16="http://schemas.microsoft.com/office/drawing/2014/main" id="{EC7E54E7-D3A1-4F0C-BBB7-1ACCDD581B64}"/>
                  </a:ext>
                </a:extLst>
              </p:cNvPr>
              <p:cNvSpPr>
                <a:spLocks noChangeArrowheads="1"/>
              </p:cNvSpPr>
              <p:nvPr/>
            </p:nvSpPr>
            <p:spPr bwMode="auto">
              <a:xfrm>
                <a:off x="1911350" y="4603750"/>
                <a:ext cx="150813" cy="58738"/>
              </a:xfrm>
              <a:custGeom>
                <a:avLst/>
                <a:gdLst>
                  <a:gd name="T0" fmla="*/ 420 w 421"/>
                  <a:gd name="T1" fmla="*/ 161 h 162"/>
                  <a:gd name="T2" fmla="*/ 420 w 421"/>
                  <a:gd name="T3" fmla="*/ 0 h 162"/>
                  <a:gd name="T4" fmla="*/ 0 w 421"/>
                  <a:gd name="T5" fmla="*/ 0 h 162"/>
                  <a:gd name="T6" fmla="*/ 0 w 421"/>
                  <a:gd name="T7" fmla="*/ 161 h 162"/>
                  <a:gd name="T8" fmla="*/ 420 w 421"/>
                  <a:gd name="T9" fmla="*/ 161 h 162"/>
                  <a:gd name="T10" fmla="*/ 299 w 421"/>
                  <a:gd name="T11" fmla="*/ 45 h 162"/>
                  <a:gd name="T12" fmla="*/ 322 w 421"/>
                  <a:gd name="T13" fmla="*/ 45 h 162"/>
                  <a:gd name="T14" fmla="*/ 333 w 421"/>
                  <a:gd name="T15" fmla="*/ 68 h 162"/>
                  <a:gd name="T16" fmla="*/ 347 w 421"/>
                  <a:gd name="T17" fmla="*/ 45 h 162"/>
                  <a:gd name="T18" fmla="*/ 367 w 421"/>
                  <a:gd name="T19" fmla="*/ 45 h 162"/>
                  <a:gd name="T20" fmla="*/ 344 w 421"/>
                  <a:gd name="T21" fmla="*/ 76 h 162"/>
                  <a:gd name="T22" fmla="*/ 367 w 421"/>
                  <a:gd name="T23" fmla="*/ 110 h 162"/>
                  <a:gd name="T24" fmla="*/ 344 w 421"/>
                  <a:gd name="T25" fmla="*/ 110 h 162"/>
                  <a:gd name="T26" fmla="*/ 330 w 421"/>
                  <a:gd name="T27" fmla="*/ 85 h 162"/>
                  <a:gd name="T28" fmla="*/ 316 w 421"/>
                  <a:gd name="T29" fmla="*/ 110 h 162"/>
                  <a:gd name="T30" fmla="*/ 296 w 421"/>
                  <a:gd name="T31" fmla="*/ 110 h 162"/>
                  <a:gd name="T32" fmla="*/ 319 w 421"/>
                  <a:gd name="T33" fmla="*/ 74 h 162"/>
                  <a:gd name="T34" fmla="*/ 299 w 421"/>
                  <a:gd name="T35" fmla="*/ 45 h 162"/>
                  <a:gd name="T36" fmla="*/ 262 w 421"/>
                  <a:gd name="T37" fmla="*/ 93 h 162"/>
                  <a:gd name="T38" fmla="*/ 279 w 421"/>
                  <a:gd name="T39" fmla="*/ 93 h 162"/>
                  <a:gd name="T40" fmla="*/ 279 w 421"/>
                  <a:gd name="T41" fmla="*/ 110 h 162"/>
                  <a:gd name="T42" fmla="*/ 262 w 421"/>
                  <a:gd name="T43" fmla="*/ 110 h 162"/>
                  <a:gd name="T44" fmla="*/ 262 w 421"/>
                  <a:gd name="T45" fmla="*/ 93 h 162"/>
                  <a:gd name="T46" fmla="*/ 178 w 421"/>
                  <a:gd name="T47" fmla="*/ 45 h 162"/>
                  <a:gd name="T48" fmla="*/ 200 w 421"/>
                  <a:gd name="T49" fmla="*/ 45 h 162"/>
                  <a:gd name="T50" fmla="*/ 211 w 421"/>
                  <a:gd name="T51" fmla="*/ 68 h 162"/>
                  <a:gd name="T52" fmla="*/ 226 w 421"/>
                  <a:gd name="T53" fmla="*/ 45 h 162"/>
                  <a:gd name="T54" fmla="*/ 245 w 421"/>
                  <a:gd name="T55" fmla="*/ 45 h 162"/>
                  <a:gd name="T56" fmla="*/ 223 w 421"/>
                  <a:gd name="T57" fmla="*/ 76 h 162"/>
                  <a:gd name="T58" fmla="*/ 245 w 421"/>
                  <a:gd name="T59" fmla="*/ 110 h 162"/>
                  <a:gd name="T60" fmla="*/ 223 w 421"/>
                  <a:gd name="T61" fmla="*/ 110 h 162"/>
                  <a:gd name="T62" fmla="*/ 209 w 421"/>
                  <a:gd name="T63" fmla="*/ 85 h 162"/>
                  <a:gd name="T64" fmla="*/ 195 w 421"/>
                  <a:gd name="T65" fmla="*/ 110 h 162"/>
                  <a:gd name="T66" fmla="*/ 175 w 421"/>
                  <a:gd name="T67" fmla="*/ 110 h 162"/>
                  <a:gd name="T68" fmla="*/ 197 w 421"/>
                  <a:gd name="T69" fmla="*/ 74 h 162"/>
                  <a:gd name="T70" fmla="*/ 178 w 421"/>
                  <a:gd name="T71" fmla="*/ 45 h 162"/>
                  <a:gd name="T72" fmla="*/ 141 w 421"/>
                  <a:gd name="T73" fmla="*/ 93 h 162"/>
                  <a:gd name="T74" fmla="*/ 158 w 421"/>
                  <a:gd name="T75" fmla="*/ 93 h 162"/>
                  <a:gd name="T76" fmla="*/ 158 w 421"/>
                  <a:gd name="T77" fmla="*/ 110 h 162"/>
                  <a:gd name="T78" fmla="*/ 141 w 421"/>
                  <a:gd name="T79" fmla="*/ 110 h 162"/>
                  <a:gd name="T80" fmla="*/ 141 w 421"/>
                  <a:gd name="T81" fmla="*/ 93 h 162"/>
                  <a:gd name="T82" fmla="*/ 76 w 421"/>
                  <a:gd name="T83" fmla="*/ 45 h 162"/>
                  <a:gd name="T84" fmla="*/ 87 w 421"/>
                  <a:gd name="T85" fmla="*/ 68 h 162"/>
                  <a:gd name="T86" fmla="*/ 101 w 421"/>
                  <a:gd name="T87" fmla="*/ 45 h 162"/>
                  <a:gd name="T88" fmla="*/ 121 w 421"/>
                  <a:gd name="T89" fmla="*/ 45 h 162"/>
                  <a:gd name="T90" fmla="*/ 99 w 421"/>
                  <a:gd name="T91" fmla="*/ 76 h 162"/>
                  <a:gd name="T92" fmla="*/ 121 w 421"/>
                  <a:gd name="T93" fmla="*/ 110 h 162"/>
                  <a:gd name="T94" fmla="*/ 99 w 421"/>
                  <a:gd name="T95" fmla="*/ 110 h 162"/>
                  <a:gd name="T96" fmla="*/ 87 w 421"/>
                  <a:gd name="T97" fmla="*/ 85 h 162"/>
                  <a:gd name="T98" fmla="*/ 73 w 421"/>
                  <a:gd name="T99" fmla="*/ 110 h 162"/>
                  <a:gd name="T100" fmla="*/ 53 w 421"/>
                  <a:gd name="T101" fmla="*/ 110 h 162"/>
                  <a:gd name="T102" fmla="*/ 76 w 421"/>
                  <a:gd name="T103" fmla="*/ 74 h 162"/>
                  <a:gd name="T104" fmla="*/ 56 w 421"/>
                  <a:gd name="T105" fmla="*/ 43 h 162"/>
                  <a:gd name="T106" fmla="*/ 76 w 421"/>
                  <a:gd name="T107" fmla="*/ 43 h 162"/>
                  <a:gd name="T108" fmla="*/ 76 w 421"/>
                  <a:gd name="T109" fmla="*/ 45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21" h="162">
                    <a:moveTo>
                      <a:pt x="420" y="161"/>
                    </a:moveTo>
                    <a:lnTo>
                      <a:pt x="420" y="0"/>
                    </a:lnTo>
                    <a:lnTo>
                      <a:pt x="0" y="0"/>
                    </a:lnTo>
                    <a:lnTo>
                      <a:pt x="0" y="161"/>
                    </a:lnTo>
                    <a:lnTo>
                      <a:pt x="420" y="161"/>
                    </a:lnTo>
                    <a:close/>
                    <a:moveTo>
                      <a:pt x="299" y="45"/>
                    </a:moveTo>
                    <a:lnTo>
                      <a:pt x="322" y="45"/>
                    </a:lnTo>
                    <a:lnTo>
                      <a:pt x="333" y="68"/>
                    </a:lnTo>
                    <a:lnTo>
                      <a:pt x="347" y="45"/>
                    </a:lnTo>
                    <a:lnTo>
                      <a:pt x="367" y="45"/>
                    </a:lnTo>
                    <a:lnTo>
                      <a:pt x="344" y="76"/>
                    </a:lnTo>
                    <a:lnTo>
                      <a:pt x="367" y="110"/>
                    </a:lnTo>
                    <a:lnTo>
                      <a:pt x="344" y="110"/>
                    </a:lnTo>
                    <a:lnTo>
                      <a:pt x="330" y="85"/>
                    </a:lnTo>
                    <a:lnTo>
                      <a:pt x="316" y="110"/>
                    </a:lnTo>
                    <a:lnTo>
                      <a:pt x="296" y="110"/>
                    </a:lnTo>
                    <a:lnTo>
                      <a:pt x="319" y="74"/>
                    </a:lnTo>
                    <a:lnTo>
                      <a:pt x="299" y="45"/>
                    </a:lnTo>
                    <a:close/>
                    <a:moveTo>
                      <a:pt x="262" y="93"/>
                    </a:moveTo>
                    <a:lnTo>
                      <a:pt x="279" y="93"/>
                    </a:lnTo>
                    <a:lnTo>
                      <a:pt x="279" y="110"/>
                    </a:lnTo>
                    <a:lnTo>
                      <a:pt x="262" y="110"/>
                    </a:lnTo>
                    <a:lnTo>
                      <a:pt x="262" y="93"/>
                    </a:lnTo>
                    <a:close/>
                    <a:moveTo>
                      <a:pt x="178" y="45"/>
                    </a:moveTo>
                    <a:lnTo>
                      <a:pt x="200" y="45"/>
                    </a:lnTo>
                    <a:lnTo>
                      <a:pt x="211" y="68"/>
                    </a:lnTo>
                    <a:lnTo>
                      <a:pt x="226" y="45"/>
                    </a:lnTo>
                    <a:lnTo>
                      <a:pt x="245" y="45"/>
                    </a:lnTo>
                    <a:lnTo>
                      <a:pt x="223" y="76"/>
                    </a:lnTo>
                    <a:lnTo>
                      <a:pt x="245" y="110"/>
                    </a:lnTo>
                    <a:lnTo>
                      <a:pt x="223" y="110"/>
                    </a:lnTo>
                    <a:lnTo>
                      <a:pt x="209" y="85"/>
                    </a:lnTo>
                    <a:lnTo>
                      <a:pt x="195" y="110"/>
                    </a:lnTo>
                    <a:lnTo>
                      <a:pt x="175" y="110"/>
                    </a:lnTo>
                    <a:lnTo>
                      <a:pt x="197" y="74"/>
                    </a:lnTo>
                    <a:lnTo>
                      <a:pt x="178" y="45"/>
                    </a:lnTo>
                    <a:close/>
                    <a:moveTo>
                      <a:pt x="141" y="93"/>
                    </a:moveTo>
                    <a:lnTo>
                      <a:pt x="158" y="93"/>
                    </a:lnTo>
                    <a:lnTo>
                      <a:pt x="158" y="110"/>
                    </a:lnTo>
                    <a:lnTo>
                      <a:pt x="141" y="110"/>
                    </a:lnTo>
                    <a:lnTo>
                      <a:pt x="141" y="93"/>
                    </a:lnTo>
                    <a:close/>
                    <a:moveTo>
                      <a:pt x="76" y="45"/>
                    </a:moveTo>
                    <a:lnTo>
                      <a:pt x="87" y="68"/>
                    </a:lnTo>
                    <a:lnTo>
                      <a:pt x="101" y="45"/>
                    </a:lnTo>
                    <a:lnTo>
                      <a:pt x="121" y="45"/>
                    </a:lnTo>
                    <a:lnTo>
                      <a:pt x="99" y="76"/>
                    </a:lnTo>
                    <a:lnTo>
                      <a:pt x="121" y="110"/>
                    </a:lnTo>
                    <a:lnTo>
                      <a:pt x="99" y="110"/>
                    </a:lnTo>
                    <a:lnTo>
                      <a:pt x="87" y="85"/>
                    </a:lnTo>
                    <a:lnTo>
                      <a:pt x="73" y="110"/>
                    </a:lnTo>
                    <a:lnTo>
                      <a:pt x="53" y="110"/>
                    </a:lnTo>
                    <a:lnTo>
                      <a:pt x="76" y="74"/>
                    </a:lnTo>
                    <a:lnTo>
                      <a:pt x="56" y="43"/>
                    </a:lnTo>
                    <a:lnTo>
                      <a:pt x="76" y="43"/>
                    </a:lnTo>
                    <a:lnTo>
                      <a:pt x="76" y="45"/>
                    </a:lnTo>
                    <a:close/>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82" name="Freeform 28">
                <a:extLst>
                  <a:ext uri="{FF2B5EF4-FFF2-40B4-BE49-F238E27FC236}">
                    <a16:creationId xmlns:a16="http://schemas.microsoft.com/office/drawing/2014/main" id="{9CB350E0-6DD9-4EB0-9A01-AD8B757D4791}"/>
                  </a:ext>
                </a:extLst>
              </p:cNvPr>
              <p:cNvSpPr>
                <a:spLocks noChangeArrowheads="1"/>
              </p:cNvSpPr>
              <p:nvPr/>
            </p:nvSpPr>
            <p:spPr bwMode="auto">
              <a:xfrm>
                <a:off x="1836738" y="4603750"/>
                <a:ext cx="55562" cy="58738"/>
              </a:xfrm>
              <a:custGeom>
                <a:avLst/>
                <a:gdLst>
                  <a:gd name="T0" fmla="*/ 77 w 156"/>
                  <a:gd name="T1" fmla="*/ 161 h 162"/>
                  <a:gd name="T2" fmla="*/ 0 w 156"/>
                  <a:gd name="T3" fmla="*/ 161 h 162"/>
                  <a:gd name="T4" fmla="*/ 0 w 156"/>
                  <a:gd name="T5" fmla="*/ 0 h 162"/>
                  <a:gd name="T6" fmla="*/ 155 w 156"/>
                  <a:gd name="T7" fmla="*/ 0 h 162"/>
                  <a:gd name="T8" fmla="*/ 155 w 156"/>
                  <a:gd name="T9" fmla="*/ 161 h 162"/>
                  <a:gd name="T10" fmla="*/ 77 w 156"/>
                  <a:gd name="T11" fmla="*/ 161 h 162"/>
                </a:gdLst>
                <a:ahLst/>
                <a:cxnLst>
                  <a:cxn ang="0">
                    <a:pos x="T0" y="T1"/>
                  </a:cxn>
                  <a:cxn ang="0">
                    <a:pos x="T2" y="T3"/>
                  </a:cxn>
                  <a:cxn ang="0">
                    <a:pos x="T4" y="T5"/>
                  </a:cxn>
                  <a:cxn ang="0">
                    <a:pos x="T6" y="T7"/>
                  </a:cxn>
                  <a:cxn ang="0">
                    <a:pos x="T8" y="T9"/>
                  </a:cxn>
                  <a:cxn ang="0">
                    <a:pos x="T10" y="T11"/>
                  </a:cxn>
                </a:cxnLst>
                <a:rect l="0" t="0" r="r" b="b"/>
                <a:pathLst>
                  <a:path w="156" h="162">
                    <a:moveTo>
                      <a:pt x="77" y="161"/>
                    </a:moveTo>
                    <a:lnTo>
                      <a:pt x="0" y="161"/>
                    </a:lnTo>
                    <a:lnTo>
                      <a:pt x="0" y="0"/>
                    </a:lnTo>
                    <a:lnTo>
                      <a:pt x="155" y="0"/>
                    </a:lnTo>
                    <a:lnTo>
                      <a:pt x="155" y="161"/>
                    </a:lnTo>
                    <a:lnTo>
                      <a:pt x="77" y="161"/>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83" name="Freeform 161">
                <a:extLst>
                  <a:ext uri="{FF2B5EF4-FFF2-40B4-BE49-F238E27FC236}">
                    <a16:creationId xmlns:a16="http://schemas.microsoft.com/office/drawing/2014/main" id="{0892809E-E9F6-4AD4-B7CE-FFBD536E8AA4}"/>
                  </a:ext>
                </a:extLst>
              </p:cNvPr>
              <p:cNvSpPr>
                <a:spLocks noChangeArrowheads="1"/>
              </p:cNvSpPr>
              <p:nvPr/>
            </p:nvSpPr>
            <p:spPr bwMode="auto">
              <a:xfrm>
                <a:off x="1836738" y="4440238"/>
                <a:ext cx="55562" cy="58737"/>
              </a:xfrm>
              <a:custGeom>
                <a:avLst/>
                <a:gdLst>
                  <a:gd name="T0" fmla="*/ 77 w 156"/>
                  <a:gd name="T1" fmla="*/ 161 h 162"/>
                  <a:gd name="T2" fmla="*/ 0 w 156"/>
                  <a:gd name="T3" fmla="*/ 161 h 162"/>
                  <a:gd name="T4" fmla="*/ 0 w 156"/>
                  <a:gd name="T5" fmla="*/ 0 h 162"/>
                  <a:gd name="T6" fmla="*/ 155 w 156"/>
                  <a:gd name="T7" fmla="*/ 0 h 162"/>
                  <a:gd name="T8" fmla="*/ 155 w 156"/>
                  <a:gd name="T9" fmla="*/ 161 h 162"/>
                  <a:gd name="T10" fmla="*/ 77 w 156"/>
                  <a:gd name="T11" fmla="*/ 161 h 162"/>
                </a:gdLst>
                <a:ahLst/>
                <a:cxnLst>
                  <a:cxn ang="0">
                    <a:pos x="T0" y="T1"/>
                  </a:cxn>
                  <a:cxn ang="0">
                    <a:pos x="T2" y="T3"/>
                  </a:cxn>
                  <a:cxn ang="0">
                    <a:pos x="T4" y="T5"/>
                  </a:cxn>
                  <a:cxn ang="0">
                    <a:pos x="T6" y="T7"/>
                  </a:cxn>
                  <a:cxn ang="0">
                    <a:pos x="T8" y="T9"/>
                  </a:cxn>
                  <a:cxn ang="0">
                    <a:pos x="T10" y="T11"/>
                  </a:cxn>
                </a:cxnLst>
                <a:rect l="0" t="0" r="r" b="b"/>
                <a:pathLst>
                  <a:path w="156" h="162">
                    <a:moveTo>
                      <a:pt x="77" y="161"/>
                    </a:moveTo>
                    <a:lnTo>
                      <a:pt x="0" y="161"/>
                    </a:lnTo>
                    <a:lnTo>
                      <a:pt x="0" y="0"/>
                    </a:lnTo>
                    <a:lnTo>
                      <a:pt x="155" y="0"/>
                    </a:lnTo>
                    <a:lnTo>
                      <a:pt x="155" y="161"/>
                    </a:lnTo>
                    <a:lnTo>
                      <a:pt x="77" y="161"/>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84" name="Freeform 162">
                <a:extLst>
                  <a:ext uri="{FF2B5EF4-FFF2-40B4-BE49-F238E27FC236}">
                    <a16:creationId xmlns:a16="http://schemas.microsoft.com/office/drawing/2014/main" id="{4EBAFB49-C502-4A3D-ABAE-9E1F6D57C160}"/>
                  </a:ext>
                </a:extLst>
              </p:cNvPr>
              <p:cNvSpPr>
                <a:spLocks noChangeArrowheads="1"/>
              </p:cNvSpPr>
              <p:nvPr/>
            </p:nvSpPr>
            <p:spPr bwMode="auto">
              <a:xfrm>
                <a:off x="1911350" y="4440238"/>
                <a:ext cx="150813" cy="58737"/>
              </a:xfrm>
              <a:custGeom>
                <a:avLst/>
                <a:gdLst>
                  <a:gd name="T0" fmla="*/ 420 w 421"/>
                  <a:gd name="T1" fmla="*/ 161 h 162"/>
                  <a:gd name="T2" fmla="*/ 420 w 421"/>
                  <a:gd name="T3" fmla="*/ 0 h 162"/>
                  <a:gd name="T4" fmla="*/ 0 w 421"/>
                  <a:gd name="T5" fmla="*/ 0 h 162"/>
                  <a:gd name="T6" fmla="*/ 0 w 421"/>
                  <a:gd name="T7" fmla="*/ 161 h 162"/>
                  <a:gd name="T8" fmla="*/ 420 w 421"/>
                  <a:gd name="T9" fmla="*/ 161 h 162"/>
                  <a:gd name="T10" fmla="*/ 299 w 421"/>
                  <a:gd name="T11" fmla="*/ 62 h 162"/>
                  <a:gd name="T12" fmla="*/ 322 w 421"/>
                  <a:gd name="T13" fmla="*/ 62 h 162"/>
                  <a:gd name="T14" fmla="*/ 333 w 421"/>
                  <a:gd name="T15" fmla="*/ 85 h 162"/>
                  <a:gd name="T16" fmla="*/ 347 w 421"/>
                  <a:gd name="T17" fmla="*/ 62 h 162"/>
                  <a:gd name="T18" fmla="*/ 367 w 421"/>
                  <a:gd name="T19" fmla="*/ 62 h 162"/>
                  <a:gd name="T20" fmla="*/ 344 w 421"/>
                  <a:gd name="T21" fmla="*/ 93 h 162"/>
                  <a:gd name="T22" fmla="*/ 367 w 421"/>
                  <a:gd name="T23" fmla="*/ 127 h 162"/>
                  <a:gd name="T24" fmla="*/ 344 w 421"/>
                  <a:gd name="T25" fmla="*/ 127 h 162"/>
                  <a:gd name="T26" fmla="*/ 330 w 421"/>
                  <a:gd name="T27" fmla="*/ 102 h 162"/>
                  <a:gd name="T28" fmla="*/ 316 w 421"/>
                  <a:gd name="T29" fmla="*/ 127 h 162"/>
                  <a:gd name="T30" fmla="*/ 296 w 421"/>
                  <a:gd name="T31" fmla="*/ 127 h 162"/>
                  <a:gd name="T32" fmla="*/ 319 w 421"/>
                  <a:gd name="T33" fmla="*/ 90 h 162"/>
                  <a:gd name="T34" fmla="*/ 299 w 421"/>
                  <a:gd name="T35" fmla="*/ 62 h 162"/>
                  <a:gd name="T36" fmla="*/ 262 w 421"/>
                  <a:gd name="T37" fmla="*/ 110 h 162"/>
                  <a:gd name="T38" fmla="*/ 279 w 421"/>
                  <a:gd name="T39" fmla="*/ 110 h 162"/>
                  <a:gd name="T40" fmla="*/ 279 w 421"/>
                  <a:gd name="T41" fmla="*/ 127 h 162"/>
                  <a:gd name="T42" fmla="*/ 262 w 421"/>
                  <a:gd name="T43" fmla="*/ 127 h 162"/>
                  <a:gd name="T44" fmla="*/ 262 w 421"/>
                  <a:gd name="T45" fmla="*/ 110 h 162"/>
                  <a:gd name="T46" fmla="*/ 178 w 421"/>
                  <a:gd name="T47" fmla="*/ 62 h 162"/>
                  <a:gd name="T48" fmla="*/ 200 w 421"/>
                  <a:gd name="T49" fmla="*/ 62 h 162"/>
                  <a:gd name="T50" fmla="*/ 211 w 421"/>
                  <a:gd name="T51" fmla="*/ 85 h 162"/>
                  <a:gd name="T52" fmla="*/ 226 w 421"/>
                  <a:gd name="T53" fmla="*/ 62 h 162"/>
                  <a:gd name="T54" fmla="*/ 245 w 421"/>
                  <a:gd name="T55" fmla="*/ 62 h 162"/>
                  <a:gd name="T56" fmla="*/ 223 w 421"/>
                  <a:gd name="T57" fmla="*/ 93 h 162"/>
                  <a:gd name="T58" fmla="*/ 245 w 421"/>
                  <a:gd name="T59" fmla="*/ 127 h 162"/>
                  <a:gd name="T60" fmla="*/ 223 w 421"/>
                  <a:gd name="T61" fmla="*/ 127 h 162"/>
                  <a:gd name="T62" fmla="*/ 209 w 421"/>
                  <a:gd name="T63" fmla="*/ 102 h 162"/>
                  <a:gd name="T64" fmla="*/ 195 w 421"/>
                  <a:gd name="T65" fmla="*/ 127 h 162"/>
                  <a:gd name="T66" fmla="*/ 175 w 421"/>
                  <a:gd name="T67" fmla="*/ 127 h 162"/>
                  <a:gd name="T68" fmla="*/ 197 w 421"/>
                  <a:gd name="T69" fmla="*/ 90 h 162"/>
                  <a:gd name="T70" fmla="*/ 178 w 421"/>
                  <a:gd name="T71" fmla="*/ 62 h 162"/>
                  <a:gd name="T72" fmla="*/ 141 w 421"/>
                  <a:gd name="T73" fmla="*/ 110 h 162"/>
                  <a:gd name="T74" fmla="*/ 158 w 421"/>
                  <a:gd name="T75" fmla="*/ 110 h 162"/>
                  <a:gd name="T76" fmla="*/ 158 w 421"/>
                  <a:gd name="T77" fmla="*/ 127 h 162"/>
                  <a:gd name="T78" fmla="*/ 141 w 421"/>
                  <a:gd name="T79" fmla="*/ 127 h 162"/>
                  <a:gd name="T80" fmla="*/ 141 w 421"/>
                  <a:gd name="T81" fmla="*/ 110 h 162"/>
                  <a:gd name="T82" fmla="*/ 76 w 421"/>
                  <a:gd name="T83" fmla="*/ 62 h 162"/>
                  <a:gd name="T84" fmla="*/ 87 w 421"/>
                  <a:gd name="T85" fmla="*/ 85 h 162"/>
                  <a:gd name="T86" fmla="*/ 101 w 421"/>
                  <a:gd name="T87" fmla="*/ 62 h 162"/>
                  <a:gd name="T88" fmla="*/ 121 w 421"/>
                  <a:gd name="T89" fmla="*/ 62 h 162"/>
                  <a:gd name="T90" fmla="*/ 99 w 421"/>
                  <a:gd name="T91" fmla="*/ 93 h 162"/>
                  <a:gd name="T92" fmla="*/ 121 w 421"/>
                  <a:gd name="T93" fmla="*/ 127 h 162"/>
                  <a:gd name="T94" fmla="*/ 99 w 421"/>
                  <a:gd name="T95" fmla="*/ 127 h 162"/>
                  <a:gd name="T96" fmla="*/ 84 w 421"/>
                  <a:gd name="T97" fmla="*/ 102 h 162"/>
                  <a:gd name="T98" fmla="*/ 70 w 421"/>
                  <a:gd name="T99" fmla="*/ 127 h 162"/>
                  <a:gd name="T100" fmla="*/ 51 w 421"/>
                  <a:gd name="T101" fmla="*/ 127 h 162"/>
                  <a:gd name="T102" fmla="*/ 73 w 421"/>
                  <a:gd name="T103" fmla="*/ 90 h 162"/>
                  <a:gd name="T104" fmla="*/ 53 w 421"/>
                  <a:gd name="T105" fmla="*/ 59 h 162"/>
                  <a:gd name="T106" fmla="*/ 76 w 421"/>
                  <a:gd name="T107" fmla="*/ 59 h 162"/>
                  <a:gd name="T108" fmla="*/ 76 w 421"/>
                  <a:gd name="T109" fmla="*/ 6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21" h="162">
                    <a:moveTo>
                      <a:pt x="420" y="161"/>
                    </a:moveTo>
                    <a:lnTo>
                      <a:pt x="420" y="0"/>
                    </a:lnTo>
                    <a:lnTo>
                      <a:pt x="0" y="0"/>
                    </a:lnTo>
                    <a:lnTo>
                      <a:pt x="0" y="161"/>
                    </a:lnTo>
                    <a:lnTo>
                      <a:pt x="420" y="161"/>
                    </a:lnTo>
                    <a:close/>
                    <a:moveTo>
                      <a:pt x="299" y="62"/>
                    </a:moveTo>
                    <a:lnTo>
                      <a:pt x="322" y="62"/>
                    </a:lnTo>
                    <a:lnTo>
                      <a:pt x="333" y="85"/>
                    </a:lnTo>
                    <a:lnTo>
                      <a:pt x="347" y="62"/>
                    </a:lnTo>
                    <a:lnTo>
                      <a:pt x="367" y="62"/>
                    </a:lnTo>
                    <a:lnTo>
                      <a:pt x="344" y="93"/>
                    </a:lnTo>
                    <a:lnTo>
                      <a:pt x="367" y="127"/>
                    </a:lnTo>
                    <a:lnTo>
                      <a:pt x="344" y="127"/>
                    </a:lnTo>
                    <a:lnTo>
                      <a:pt x="330" y="102"/>
                    </a:lnTo>
                    <a:lnTo>
                      <a:pt x="316" y="127"/>
                    </a:lnTo>
                    <a:lnTo>
                      <a:pt x="296" y="127"/>
                    </a:lnTo>
                    <a:lnTo>
                      <a:pt x="319" y="90"/>
                    </a:lnTo>
                    <a:lnTo>
                      <a:pt x="299" y="62"/>
                    </a:lnTo>
                    <a:close/>
                    <a:moveTo>
                      <a:pt x="262" y="110"/>
                    </a:moveTo>
                    <a:lnTo>
                      <a:pt x="279" y="110"/>
                    </a:lnTo>
                    <a:lnTo>
                      <a:pt x="279" y="127"/>
                    </a:lnTo>
                    <a:lnTo>
                      <a:pt x="262" y="127"/>
                    </a:lnTo>
                    <a:lnTo>
                      <a:pt x="262" y="110"/>
                    </a:lnTo>
                    <a:close/>
                    <a:moveTo>
                      <a:pt x="178" y="62"/>
                    </a:moveTo>
                    <a:lnTo>
                      <a:pt x="200" y="62"/>
                    </a:lnTo>
                    <a:lnTo>
                      <a:pt x="211" y="85"/>
                    </a:lnTo>
                    <a:lnTo>
                      <a:pt x="226" y="62"/>
                    </a:lnTo>
                    <a:lnTo>
                      <a:pt x="245" y="62"/>
                    </a:lnTo>
                    <a:lnTo>
                      <a:pt x="223" y="93"/>
                    </a:lnTo>
                    <a:lnTo>
                      <a:pt x="245" y="127"/>
                    </a:lnTo>
                    <a:lnTo>
                      <a:pt x="223" y="127"/>
                    </a:lnTo>
                    <a:lnTo>
                      <a:pt x="209" y="102"/>
                    </a:lnTo>
                    <a:lnTo>
                      <a:pt x="195" y="127"/>
                    </a:lnTo>
                    <a:lnTo>
                      <a:pt x="175" y="127"/>
                    </a:lnTo>
                    <a:lnTo>
                      <a:pt x="197" y="90"/>
                    </a:lnTo>
                    <a:lnTo>
                      <a:pt x="178" y="62"/>
                    </a:lnTo>
                    <a:close/>
                    <a:moveTo>
                      <a:pt x="141" y="110"/>
                    </a:moveTo>
                    <a:lnTo>
                      <a:pt x="158" y="110"/>
                    </a:lnTo>
                    <a:lnTo>
                      <a:pt x="158" y="127"/>
                    </a:lnTo>
                    <a:lnTo>
                      <a:pt x="141" y="127"/>
                    </a:lnTo>
                    <a:lnTo>
                      <a:pt x="141" y="110"/>
                    </a:lnTo>
                    <a:close/>
                    <a:moveTo>
                      <a:pt x="76" y="62"/>
                    </a:moveTo>
                    <a:lnTo>
                      <a:pt x="87" y="85"/>
                    </a:lnTo>
                    <a:lnTo>
                      <a:pt x="101" y="62"/>
                    </a:lnTo>
                    <a:lnTo>
                      <a:pt x="121" y="62"/>
                    </a:lnTo>
                    <a:lnTo>
                      <a:pt x="99" y="93"/>
                    </a:lnTo>
                    <a:lnTo>
                      <a:pt x="121" y="127"/>
                    </a:lnTo>
                    <a:lnTo>
                      <a:pt x="99" y="127"/>
                    </a:lnTo>
                    <a:lnTo>
                      <a:pt x="84" y="102"/>
                    </a:lnTo>
                    <a:lnTo>
                      <a:pt x="70" y="127"/>
                    </a:lnTo>
                    <a:lnTo>
                      <a:pt x="51" y="127"/>
                    </a:lnTo>
                    <a:lnTo>
                      <a:pt x="73" y="90"/>
                    </a:lnTo>
                    <a:lnTo>
                      <a:pt x="53" y="59"/>
                    </a:lnTo>
                    <a:lnTo>
                      <a:pt x="76" y="59"/>
                    </a:lnTo>
                    <a:lnTo>
                      <a:pt x="76" y="62"/>
                    </a:lnTo>
                    <a:close/>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85" name="Freeform 163">
                <a:extLst>
                  <a:ext uri="{FF2B5EF4-FFF2-40B4-BE49-F238E27FC236}">
                    <a16:creationId xmlns:a16="http://schemas.microsoft.com/office/drawing/2014/main" id="{83962F32-0F64-489C-B45A-F1989A77AB39}"/>
                  </a:ext>
                </a:extLst>
              </p:cNvPr>
              <p:cNvSpPr>
                <a:spLocks noChangeArrowheads="1"/>
              </p:cNvSpPr>
              <p:nvPr/>
            </p:nvSpPr>
            <p:spPr bwMode="auto">
              <a:xfrm>
                <a:off x="1836738" y="4522788"/>
                <a:ext cx="55562" cy="58737"/>
              </a:xfrm>
              <a:custGeom>
                <a:avLst/>
                <a:gdLst>
                  <a:gd name="T0" fmla="*/ 77 w 156"/>
                  <a:gd name="T1" fmla="*/ 161 h 162"/>
                  <a:gd name="T2" fmla="*/ 0 w 156"/>
                  <a:gd name="T3" fmla="*/ 161 h 162"/>
                  <a:gd name="T4" fmla="*/ 0 w 156"/>
                  <a:gd name="T5" fmla="*/ 0 h 162"/>
                  <a:gd name="T6" fmla="*/ 155 w 156"/>
                  <a:gd name="T7" fmla="*/ 0 h 162"/>
                  <a:gd name="T8" fmla="*/ 155 w 156"/>
                  <a:gd name="T9" fmla="*/ 161 h 162"/>
                  <a:gd name="T10" fmla="*/ 77 w 156"/>
                  <a:gd name="T11" fmla="*/ 161 h 162"/>
                </a:gdLst>
                <a:ahLst/>
                <a:cxnLst>
                  <a:cxn ang="0">
                    <a:pos x="T0" y="T1"/>
                  </a:cxn>
                  <a:cxn ang="0">
                    <a:pos x="T2" y="T3"/>
                  </a:cxn>
                  <a:cxn ang="0">
                    <a:pos x="T4" y="T5"/>
                  </a:cxn>
                  <a:cxn ang="0">
                    <a:pos x="T6" y="T7"/>
                  </a:cxn>
                  <a:cxn ang="0">
                    <a:pos x="T8" y="T9"/>
                  </a:cxn>
                  <a:cxn ang="0">
                    <a:pos x="T10" y="T11"/>
                  </a:cxn>
                </a:cxnLst>
                <a:rect l="0" t="0" r="r" b="b"/>
                <a:pathLst>
                  <a:path w="156" h="162">
                    <a:moveTo>
                      <a:pt x="77" y="161"/>
                    </a:moveTo>
                    <a:lnTo>
                      <a:pt x="0" y="161"/>
                    </a:lnTo>
                    <a:lnTo>
                      <a:pt x="0" y="0"/>
                    </a:lnTo>
                    <a:lnTo>
                      <a:pt x="155" y="0"/>
                    </a:lnTo>
                    <a:lnTo>
                      <a:pt x="155" y="161"/>
                    </a:lnTo>
                    <a:lnTo>
                      <a:pt x="77" y="161"/>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86" name="Freeform 164">
                <a:extLst>
                  <a:ext uri="{FF2B5EF4-FFF2-40B4-BE49-F238E27FC236}">
                    <a16:creationId xmlns:a16="http://schemas.microsoft.com/office/drawing/2014/main" id="{E66B9737-777A-4884-99F9-D57E405037D9}"/>
                  </a:ext>
                </a:extLst>
              </p:cNvPr>
              <p:cNvSpPr>
                <a:spLocks noChangeArrowheads="1"/>
              </p:cNvSpPr>
              <p:nvPr/>
            </p:nvSpPr>
            <p:spPr bwMode="auto">
              <a:xfrm>
                <a:off x="1911350" y="4522788"/>
                <a:ext cx="150813" cy="58737"/>
              </a:xfrm>
              <a:custGeom>
                <a:avLst/>
                <a:gdLst>
                  <a:gd name="T0" fmla="*/ 420 w 421"/>
                  <a:gd name="T1" fmla="*/ 161 h 162"/>
                  <a:gd name="T2" fmla="*/ 420 w 421"/>
                  <a:gd name="T3" fmla="*/ 0 h 162"/>
                  <a:gd name="T4" fmla="*/ 0 w 421"/>
                  <a:gd name="T5" fmla="*/ 0 h 162"/>
                  <a:gd name="T6" fmla="*/ 0 w 421"/>
                  <a:gd name="T7" fmla="*/ 161 h 162"/>
                  <a:gd name="T8" fmla="*/ 420 w 421"/>
                  <a:gd name="T9" fmla="*/ 161 h 162"/>
                  <a:gd name="T10" fmla="*/ 299 w 421"/>
                  <a:gd name="T11" fmla="*/ 53 h 162"/>
                  <a:gd name="T12" fmla="*/ 322 w 421"/>
                  <a:gd name="T13" fmla="*/ 53 h 162"/>
                  <a:gd name="T14" fmla="*/ 333 w 421"/>
                  <a:gd name="T15" fmla="*/ 76 h 162"/>
                  <a:gd name="T16" fmla="*/ 347 w 421"/>
                  <a:gd name="T17" fmla="*/ 53 h 162"/>
                  <a:gd name="T18" fmla="*/ 367 w 421"/>
                  <a:gd name="T19" fmla="*/ 53 h 162"/>
                  <a:gd name="T20" fmla="*/ 344 w 421"/>
                  <a:gd name="T21" fmla="*/ 84 h 162"/>
                  <a:gd name="T22" fmla="*/ 367 w 421"/>
                  <a:gd name="T23" fmla="*/ 118 h 162"/>
                  <a:gd name="T24" fmla="*/ 344 w 421"/>
                  <a:gd name="T25" fmla="*/ 118 h 162"/>
                  <a:gd name="T26" fmla="*/ 330 w 421"/>
                  <a:gd name="T27" fmla="*/ 93 h 162"/>
                  <a:gd name="T28" fmla="*/ 316 w 421"/>
                  <a:gd name="T29" fmla="*/ 118 h 162"/>
                  <a:gd name="T30" fmla="*/ 296 w 421"/>
                  <a:gd name="T31" fmla="*/ 118 h 162"/>
                  <a:gd name="T32" fmla="*/ 319 w 421"/>
                  <a:gd name="T33" fmla="*/ 82 h 162"/>
                  <a:gd name="T34" fmla="*/ 299 w 421"/>
                  <a:gd name="T35" fmla="*/ 53 h 162"/>
                  <a:gd name="T36" fmla="*/ 262 w 421"/>
                  <a:gd name="T37" fmla="*/ 101 h 162"/>
                  <a:gd name="T38" fmla="*/ 279 w 421"/>
                  <a:gd name="T39" fmla="*/ 101 h 162"/>
                  <a:gd name="T40" fmla="*/ 279 w 421"/>
                  <a:gd name="T41" fmla="*/ 118 h 162"/>
                  <a:gd name="T42" fmla="*/ 262 w 421"/>
                  <a:gd name="T43" fmla="*/ 118 h 162"/>
                  <a:gd name="T44" fmla="*/ 262 w 421"/>
                  <a:gd name="T45" fmla="*/ 101 h 162"/>
                  <a:gd name="T46" fmla="*/ 178 w 421"/>
                  <a:gd name="T47" fmla="*/ 53 h 162"/>
                  <a:gd name="T48" fmla="*/ 200 w 421"/>
                  <a:gd name="T49" fmla="*/ 53 h 162"/>
                  <a:gd name="T50" fmla="*/ 211 w 421"/>
                  <a:gd name="T51" fmla="*/ 76 h 162"/>
                  <a:gd name="T52" fmla="*/ 226 w 421"/>
                  <a:gd name="T53" fmla="*/ 53 h 162"/>
                  <a:gd name="T54" fmla="*/ 245 w 421"/>
                  <a:gd name="T55" fmla="*/ 53 h 162"/>
                  <a:gd name="T56" fmla="*/ 223 w 421"/>
                  <a:gd name="T57" fmla="*/ 84 h 162"/>
                  <a:gd name="T58" fmla="*/ 245 w 421"/>
                  <a:gd name="T59" fmla="*/ 118 h 162"/>
                  <a:gd name="T60" fmla="*/ 223 w 421"/>
                  <a:gd name="T61" fmla="*/ 118 h 162"/>
                  <a:gd name="T62" fmla="*/ 209 w 421"/>
                  <a:gd name="T63" fmla="*/ 93 h 162"/>
                  <a:gd name="T64" fmla="*/ 195 w 421"/>
                  <a:gd name="T65" fmla="*/ 118 h 162"/>
                  <a:gd name="T66" fmla="*/ 175 w 421"/>
                  <a:gd name="T67" fmla="*/ 118 h 162"/>
                  <a:gd name="T68" fmla="*/ 197 w 421"/>
                  <a:gd name="T69" fmla="*/ 82 h 162"/>
                  <a:gd name="T70" fmla="*/ 178 w 421"/>
                  <a:gd name="T71" fmla="*/ 53 h 162"/>
                  <a:gd name="T72" fmla="*/ 141 w 421"/>
                  <a:gd name="T73" fmla="*/ 101 h 162"/>
                  <a:gd name="T74" fmla="*/ 158 w 421"/>
                  <a:gd name="T75" fmla="*/ 101 h 162"/>
                  <a:gd name="T76" fmla="*/ 158 w 421"/>
                  <a:gd name="T77" fmla="*/ 118 h 162"/>
                  <a:gd name="T78" fmla="*/ 141 w 421"/>
                  <a:gd name="T79" fmla="*/ 118 h 162"/>
                  <a:gd name="T80" fmla="*/ 141 w 421"/>
                  <a:gd name="T81" fmla="*/ 101 h 162"/>
                  <a:gd name="T82" fmla="*/ 76 w 421"/>
                  <a:gd name="T83" fmla="*/ 53 h 162"/>
                  <a:gd name="T84" fmla="*/ 87 w 421"/>
                  <a:gd name="T85" fmla="*/ 76 h 162"/>
                  <a:gd name="T86" fmla="*/ 101 w 421"/>
                  <a:gd name="T87" fmla="*/ 53 h 162"/>
                  <a:gd name="T88" fmla="*/ 121 w 421"/>
                  <a:gd name="T89" fmla="*/ 53 h 162"/>
                  <a:gd name="T90" fmla="*/ 99 w 421"/>
                  <a:gd name="T91" fmla="*/ 84 h 162"/>
                  <a:gd name="T92" fmla="*/ 121 w 421"/>
                  <a:gd name="T93" fmla="*/ 118 h 162"/>
                  <a:gd name="T94" fmla="*/ 99 w 421"/>
                  <a:gd name="T95" fmla="*/ 118 h 162"/>
                  <a:gd name="T96" fmla="*/ 84 w 421"/>
                  <a:gd name="T97" fmla="*/ 93 h 162"/>
                  <a:gd name="T98" fmla="*/ 70 w 421"/>
                  <a:gd name="T99" fmla="*/ 118 h 162"/>
                  <a:gd name="T100" fmla="*/ 51 w 421"/>
                  <a:gd name="T101" fmla="*/ 118 h 162"/>
                  <a:gd name="T102" fmla="*/ 73 w 421"/>
                  <a:gd name="T103" fmla="*/ 82 h 162"/>
                  <a:gd name="T104" fmla="*/ 53 w 421"/>
                  <a:gd name="T105" fmla="*/ 50 h 162"/>
                  <a:gd name="T106" fmla="*/ 76 w 421"/>
                  <a:gd name="T107" fmla="*/ 50 h 162"/>
                  <a:gd name="T108" fmla="*/ 76 w 421"/>
                  <a:gd name="T109" fmla="*/ 53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21" h="162">
                    <a:moveTo>
                      <a:pt x="420" y="161"/>
                    </a:moveTo>
                    <a:lnTo>
                      <a:pt x="420" y="0"/>
                    </a:lnTo>
                    <a:lnTo>
                      <a:pt x="0" y="0"/>
                    </a:lnTo>
                    <a:lnTo>
                      <a:pt x="0" y="161"/>
                    </a:lnTo>
                    <a:lnTo>
                      <a:pt x="420" y="161"/>
                    </a:lnTo>
                    <a:close/>
                    <a:moveTo>
                      <a:pt x="299" y="53"/>
                    </a:moveTo>
                    <a:lnTo>
                      <a:pt x="322" y="53"/>
                    </a:lnTo>
                    <a:lnTo>
                      <a:pt x="333" y="76"/>
                    </a:lnTo>
                    <a:lnTo>
                      <a:pt x="347" y="53"/>
                    </a:lnTo>
                    <a:lnTo>
                      <a:pt x="367" y="53"/>
                    </a:lnTo>
                    <a:lnTo>
                      <a:pt x="344" y="84"/>
                    </a:lnTo>
                    <a:lnTo>
                      <a:pt x="367" y="118"/>
                    </a:lnTo>
                    <a:lnTo>
                      <a:pt x="344" y="118"/>
                    </a:lnTo>
                    <a:lnTo>
                      <a:pt x="330" y="93"/>
                    </a:lnTo>
                    <a:lnTo>
                      <a:pt x="316" y="118"/>
                    </a:lnTo>
                    <a:lnTo>
                      <a:pt x="296" y="118"/>
                    </a:lnTo>
                    <a:lnTo>
                      <a:pt x="319" y="82"/>
                    </a:lnTo>
                    <a:lnTo>
                      <a:pt x="299" y="53"/>
                    </a:lnTo>
                    <a:close/>
                    <a:moveTo>
                      <a:pt x="262" y="101"/>
                    </a:moveTo>
                    <a:lnTo>
                      <a:pt x="279" y="101"/>
                    </a:lnTo>
                    <a:lnTo>
                      <a:pt x="279" y="118"/>
                    </a:lnTo>
                    <a:lnTo>
                      <a:pt x="262" y="118"/>
                    </a:lnTo>
                    <a:lnTo>
                      <a:pt x="262" y="101"/>
                    </a:lnTo>
                    <a:close/>
                    <a:moveTo>
                      <a:pt x="178" y="53"/>
                    </a:moveTo>
                    <a:lnTo>
                      <a:pt x="200" y="53"/>
                    </a:lnTo>
                    <a:lnTo>
                      <a:pt x="211" y="76"/>
                    </a:lnTo>
                    <a:lnTo>
                      <a:pt x="226" y="53"/>
                    </a:lnTo>
                    <a:lnTo>
                      <a:pt x="245" y="53"/>
                    </a:lnTo>
                    <a:lnTo>
                      <a:pt x="223" y="84"/>
                    </a:lnTo>
                    <a:lnTo>
                      <a:pt x="245" y="118"/>
                    </a:lnTo>
                    <a:lnTo>
                      <a:pt x="223" y="118"/>
                    </a:lnTo>
                    <a:lnTo>
                      <a:pt x="209" y="93"/>
                    </a:lnTo>
                    <a:lnTo>
                      <a:pt x="195" y="118"/>
                    </a:lnTo>
                    <a:lnTo>
                      <a:pt x="175" y="118"/>
                    </a:lnTo>
                    <a:lnTo>
                      <a:pt x="197" y="82"/>
                    </a:lnTo>
                    <a:lnTo>
                      <a:pt x="178" y="53"/>
                    </a:lnTo>
                    <a:close/>
                    <a:moveTo>
                      <a:pt x="141" y="101"/>
                    </a:moveTo>
                    <a:lnTo>
                      <a:pt x="158" y="101"/>
                    </a:lnTo>
                    <a:lnTo>
                      <a:pt x="158" y="118"/>
                    </a:lnTo>
                    <a:lnTo>
                      <a:pt x="141" y="118"/>
                    </a:lnTo>
                    <a:lnTo>
                      <a:pt x="141" y="101"/>
                    </a:lnTo>
                    <a:close/>
                    <a:moveTo>
                      <a:pt x="76" y="53"/>
                    </a:moveTo>
                    <a:lnTo>
                      <a:pt x="87" y="76"/>
                    </a:lnTo>
                    <a:lnTo>
                      <a:pt x="101" y="53"/>
                    </a:lnTo>
                    <a:lnTo>
                      <a:pt x="121" y="53"/>
                    </a:lnTo>
                    <a:lnTo>
                      <a:pt x="99" y="84"/>
                    </a:lnTo>
                    <a:lnTo>
                      <a:pt x="121" y="118"/>
                    </a:lnTo>
                    <a:lnTo>
                      <a:pt x="99" y="118"/>
                    </a:lnTo>
                    <a:lnTo>
                      <a:pt x="84" y="93"/>
                    </a:lnTo>
                    <a:lnTo>
                      <a:pt x="70" y="118"/>
                    </a:lnTo>
                    <a:lnTo>
                      <a:pt x="51" y="118"/>
                    </a:lnTo>
                    <a:lnTo>
                      <a:pt x="73" y="82"/>
                    </a:lnTo>
                    <a:lnTo>
                      <a:pt x="53" y="50"/>
                    </a:lnTo>
                    <a:lnTo>
                      <a:pt x="76" y="50"/>
                    </a:lnTo>
                    <a:lnTo>
                      <a:pt x="76" y="53"/>
                    </a:lnTo>
                    <a:close/>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87" name="Freeform 165">
                <a:extLst>
                  <a:ext uri="{FF2B5EF4-FFF2-40B4-BE49-F238E27FC236}">
                    <a16:creationId xmlns:a16="http://schemas.microsoft.com/office/drawing/2014/main" id="{257460BD-8810-4A27-B6E8-9C1421463AFA}"/>
                  </a:ext>
                </a:extLst>
              </p:cNvPr>
              <p:cNvSpPr>
                <a:spLocks noChangeArrowheads="1"/>
              </p:cNvSpPr>
              <p:nvPr/>
            </p:nvSpPr>
            <p:spPr bwMode="auto">
              <a:xfrm>
                <a:off x="1911350" y="4603750"/>
                <a:ext cx="150813" cy="58738"/>
              </a:xfrm>
              <a:custGeom>
                <a:avLst/>
                <a:gdLst>
                  <a:gd name="T0" fmla="*/ 420 w 421"/>
                  <a:gd name="T1" fmla="*/ 161 h 162"/>
                  <a:gd name="T2" fmla="*/ 420 w 421"/>
                  <a:gd name="T3" fmla="*/ 0 h 162"/>
                  <a:gd name="T4" fmla="*/ 0 w 421"/>
                  <a:gd name="T5" fmla="*/ 0 h 162"/>
                  <a:gd name="T6" fmla="*/ 0 w 421"/>
                  <a:gd name="T7" fmla="*/ 161 h 162"/>
                  <a:gd name="T8" fmla="*/ 420 w 421"/>
                  <a:gd name="T9" fmla="*/ 161 h 162"/>
                  <a:gd name="T10" fmla="*/ 299 w 421"/>
                  <a:gd name="T11" fmla="*/ 45 h 162"/>
                  <a:gd name="T12" fmla="*/ 322 w 421"/>
                  <a:gd name="T13" fmla="*/ 45 h 162"/>
                  <a:gd name="T14" fmla="*/ 333 w 421"/>
                  <a:gd name="T15" fmla="*/ 68 h 162"/>
                  <a:gd name="T16" fmla="*/ 347 w 421"/>
                  <a:gd name="T17" fmla="*/ 45 h 162"/>
                  <a:gd name="T18" fmla="*/ 367 w 421"/>
                  <a:gd name="T19" fmla="*/ 45 h 162"/>
                  <a:gd name="T20" fmla="*/ 344 w 421"/>
                  <a:gd name="T21" fmla="*/ 76 h 162"/>
                  <a:gd name="T22" fmla="*/ 367 w 421"/>
                  <a:gd name="T23" fmla="*/ 110 h 162"/>
                  <a:gd name="T24" fmla="*/ 344 w 421"/>
                  <a:gd name="T25" fmla="*/ 110 h 162"/>
                  <a:gd name="T26" fmla="*/ 330 w 421"/>
                  <a:gd name="T27" fmla="*/ 85 h 162"/>
                  <a:gd name="T28" fmla="*/ 316 w 421"/>
                  <a:gd name="T29" fmla="*/ 110 h 162"/>
                  <a:gd name="T30" fmla="*/ 296 w 421"/>
                  <a:gd name="T31" fmla="*/ 110 h 162"/>
                  <a:gd name="T32" fmla="*/ 319 w 421"/>
                  <a:gd name="T33" fmla="*/ 74 h 162"/>
                  <a:gd name="T34" fmla="*/ 299 w 421"/>
                  <a:gd name="T35" fmla="*/ 45 h 162"/>
                  <a:gd name="T36" fmla="*/ 262 w 421"/>
                  <a:gd name="T37" fmla="*/ 93 h 162"/>
                  <a:gd name="T38" fmla="*/ 279 w 421"/>
                  <a:gd name="T39" fmla="*/ 93 h 162"/>
                  <a:gd name="T40" fmla="*/ 279 w 421"/>
                  <a:gd name="T41" fmla="*/ 110 h 162"/>
                  <a:gd name="T42" fmla="*/ 262 w 421"/>
                  <a:gd name="T43" fmla="*/ 110 h 162"/>
                  <a:gd name="T44" fmla="*/ 262 w 421"/>
                  <a:gd name="T45" fmla="*/ 93 h 162"/>
                  <a:gd name="T46" fmla="*/ 178 w 421"/>
                  <a:gd name="T47" fmla="*/ 45 h 162"/>
                  <a:gd name="T48" fmla="*/ 200 w 421"/>
                  <a:gd name="T49" fmla="*/ 45 h 162"/>
                  <a:gd name="T50" fmla="*/ 211 w 421"/>
                  <a:gd name="T51" fmla="*/ 68 h 162"/>
                  <a:gd name="T52" fmla="*/ 226 w 421"/>
                  <a:gd name="T53" fmla="*/ 45 h 162"/>
                  <a:gd name="T54" fmla="*/ 245 w 421"/>
                  <a:gd name="T55" fmla="*/ 45 h 162"/>
                  <a:gd name="T56" fmla="*/ 223 w 421"/>
                  <a:gd name="T57" fmla="*/ 76 h 162"/>
                  <a:gd name="T58" fmla="*/ 245 w 421"/>
                  <a:gd name="T59" fmla="*/ 110 h 162"/>
                  <a:gd name="T60" fmla="*/ 223 w 421"/>
                  <a:gd name="T61" fmla="*/ 110 h 162"/>
                  <a:gd name="T62" fmla="*/ 209 w 421"/>
                  <a:gd name="T63" fmla="*/ 85 h 162"/>
                  <a:gd name="T64" fmla="*/ 195 w 421"/>
                  <a:gd name="T65" fmla="*/ 110 h 162"/>
                  <a:gd name="T66" fmla="*/ 175 w 421"/>
                  <a:gd name="T67" fmla="*/ 110 h 162"/>
                  <a:gd name="T68" fmla="*/ 197 w 421"/>
                  <a:gd name="T69" fmla="*/ 74 h 162"/>
                  <a:gd name="T70" fmla="*/ 178 w 421"/>
                  <a:gd name="T71" fmla="*/ 45 h 162"/>
                  <a:gd name="T72" fmla="*/ 141 w 421"/>
                  <a:gd name="T73" fmla="*/ 93 h 162"/>
                  <a:gd name="T74" fmla="*/ 158 w 421"/>
                  <a:gd name="T75" fmla="*/ 93 h 162"/>
                  <a:gd name="T76" fmla="*/ 158 w 421"/>
                  <a:gd name="T77" fmla="*/ 110 h 162"/>
                  <a:gd name="T78" fmla="*/ 141 w 421"/>
                  <a:gd name="T79" fmla="*/ 110 h 162"/>
                  <a:gd name="T80" fmla="*/ 141 w 421"/>
                  <a:gd name="T81" fmla="*/ 93 h 162"/>
                  <a:gd name="T82" fmla="*/ 76 w 421"/>
                  <a:gd name="T83" fmla="*/ 45 h 162"/>
                  <a:gd name="T84" fmla="*/ 87 w 421"/>
                  <a:gd name="T85" fmla="*/ 68 h 162"/>
                  <a:gd name="T86" fmla="*/ 101 w 421"/>
                  <a:gd name="T87" fmla="*/ 45 h 162"/>
                  <a:gd name="T88" fmla="*/ 121 w 421"/>
                  <a:gd name="T89" fmla="*/ 45 h 162"/>
                  <a:gd name="T90" fmla="*/ 99 w 421"/>
                  <a:gd name="T91" fmla="*/ 76 h 162"/>
                  <a:gd name="T92" fmla="*/ 121 w 421"/>
                  <a:gd name="T93" fmla="*/ 110 h 162"/>
                  <a:gd name="T94" fmla="*/ 99 w 421"/>
                  <a:gd name="T95" fmla="*/ 110 h 162"/>
                  <a:gd name="T96" fmla="*/ 87 w 421"/>
                  <a:gd name="T97" fmla="*/ 85 h 162"/>
                  <a:gd name="T98" fmla="*/ 73 w 421"/>
                  <a:gd name="T99" fmla="*/ 110 h 162"/>
                  <a:gd name="T100" fmla="*/ 53 w 421"/>
                  <a:gd name="T101" fmla="*/ 110 h 162"/>
                  <a:gd name="T102" fmla="*/ 76 w 421"/>
                  <a:gd name="T103" fmla="*/ 74 h 162"/>
                  <a:gd name="T104" fmla="*/ 56 w 421"/>
                  <a:gd name="T105" fmla="*/ 43 h 162"/>
                  <a:gd name="T106" fmla="*/ 76 w 421"/>
                  <a:gd name="T107" fmla="*/ 43 h 162"/>
                  <a:gd name="T108" fmla="*/ 76 w 421"/>
                  <a:gd name="T109" fmla="*/ 45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21" h="162">
                    <a:moveTo>
                      <a:pt x="420" y="161"/>
                    </a:moveTo>
                    <a:lnTo>
                      <a:pt x="420" y="0"/>
                    </a:lnTo>
                    <a:lnTo>
                      <a:pt x="0" y="0"/>
                    </a:lnTo>
                    <a:lnTo>
                      <a:pt x="0" y="161"/>
                    </a:lnTo>
                    <a:lnTo>
                      <a:pt x="420" y="161"/>
                    </a:lnTo>
                    <a:close/>
                    <a:moveTo>
                      <a:pt x="299" y="45"/>
                    </a:moveTo>
                    <a:lnTo>
                      <a:pt x="322" y="45"/>
                    </a:lnTo>
                    <a:lnTo>
                      <a:pt x="333" y="68"/>
                    </a:lnTo>
                    <a:lnTo>
                      <a:pt x="347" y="45"/>
                    </a:lnTo>
                    <a:lnTo>
                      <a:pt x="367" y="45"/>
                    </a:lnTo>
                    <a:lnTo>
                      <a:pt x="344" y="76"/>
                    </a:lnTo>
                    <a:lnTo>
                      <a:pt x="367" y="110"/>
                    </a:lnTo>
                    <a:lnTo>
                      <a:pt x="344" y="110"/>
                    </a:lnTo>
                    <a:lnTo>
                      <a:pt x="330" y="85"/>
                    </a:lnTo>
                    <a:lnTo>
                      <a:pt x="316" y="110"/>
                    </a:lnTo>
                    <a:lnTo>
                      <a:pt x="296" y="110"/>
                    </a:lnTo>
                    <a:lnTo>
                      <a:pt x="319" y="74"/>
                    </a:lnTo>
                    <a:lnTo>
                      <a:pt x="299" y="45"/>
                    </a:lnTo>
                    <a:close/>
                    <a:moveTo>
                      <a:pt x="262" y="93"/>
                    </a:moveTo>
                    <a:lnTo>
                      <a:pt x="279" y="93"/>
                    </a:lnTo>
                    <a:lnTo>
                      <a:pt x="279" y="110"/>
                    </a:lnTo>
                    <a:lnTo>
                      <a:pt x="262" y="110"/>
                    </a:lnTo>
                    <a:lnTo>
                      <a:pt x="262" y="93"/>
                    </a:lnTo>
                    <a:close/>
                    <a:moveTo>
                      <a:pt x="178" y="45"/>
                    </a:moveTo>
                    <a:lnTo>
                      <a:pt x="200" y="45"/>
                    </a:lnTo>
                    <a:lnTo>
                      <a:pt x="211" y="68"/>
                    </a:lnTo>
                    <a:lnTo>
                      <a:pt x="226" y="45"/>
                    </a:lnTo>
                    <a:lnTo>
                      <a:pt x="245" y="45"/>
                    </a:lnTo>
                    <a:lnTo>
                      <a:pt x="223" y="76"/>
                    </a:lnTo>
                    <a:lnTo>
                      <a:pt x="245" y="110"/>
                    </a:lnTo>
                    <a:lnTo>
                      <a:pt x="223" y="110"/>
                    </a:lnTo>
                    <a:lnTo>
                      <a:pt x="209" y="85"/>
                    </a:lnTo>
                    <a:lnTo>
                      <a:pt x="195" y="110"/>
                    </a:lnTo>
                    <a:lnTo>
                      <a:pt x="175" y="110"/>
                    </a:lnTo>
                    <a:lnTo>
                      <a:pt x="197" y="74"/>
                    </a:lnTo>
                    <a:lnTo>
                      <a:pt x="178" y="45"/>
                    </a:lnTo>
                    <a:close/>
                    <a:moveTo>
                      <a:pt x="141" y="93"/>
                    </a:moveTo>
                    <a:lnTo>
                      <a:pt x="158" y="93"/>
                    </a:lnTo>
                    <a:lnTo>
                      <a:pt x="158" y="110"/>
                    </a:lnTo>
                    <a:lnTo>
                      <a:pt x="141" y="110"/>
                    </a:lnTo>
                    <a:lnTo>
                      <a:pt x="141" y="93"/>
                    </a:lnTo>
                    <a:close/>
                    <a:moveTo>
                      <a:pt x="76" y="45"/>
                    </a:moveTo>
                    <a:lnTo>
                      <a:pt x="87" y="68"/>
                    </a:lnTo>
                    <a:lnTo>
                      <a:pt x="101" y="45"/>
                    </a:lnTo>
                    <a:lnTo>
                      <a:pt x="121" y="45"/>
                    </a:lnTo>
                    <a:lnTo>
                      <a:pt x="99" y="76"/>
                    </a:lnTo>
                    <a:lnTo>
                      <a:pt x="121" y="110"/>
                    </a:lnTo>
                    <a:lnTo>
                      <a:pt x="99" y="110"/>
                    </a:lnTo>
                    <a:lnTo>
                      <a:pt x="87" y="85"/>
                    </a:lnTo>
                    <a:lnTo>
                      <a:pt x="73" y="110"/>
                    </a:lnTo>
                    <a:lnTo>
                      <a:pt x="53" y="110"/>
                    </a:lnTo>
                    <a:lnTo>
                      <a:pt x="76" y="74"/>
                    </a:lnTo>
                    <a:lnTo>
                      <a:pt x="56" y="43"/>
                    </a:lnTo>
                    <a:lnTo>
                      <a:pt x="76" y="43"/>
                    </a:lnTo>
                    <a:lnTo>
                      <a:pt x="76" y="45"/>
                    </a:lnTo>
                    <a:close/>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88" name="Freeform 166">
                <a:extLst>
                  <a:ext uri="{FF2B5EF4-FFF2-40B4-BE49-F238E27FC236}">
                    <a16:creationId xmlns:a16="http://schemas.microsoft.com/office/drawing/2014/main" id="{5D92D4BB-A049-40D2-AD62-EF4D3D30CD62}"/>
                  </a:ext>
                </a:extLst>
              </p:cNvPr>
              <p:cNvSpPr>
                <a:spLocks noChangeArrowheads="1"/>
              </p:cNvSpPr>
              <p:nvPr/>
            </p:nvSpPr>
            <p:spPr bwMode="auto">
              <a:xfrm>
                <a:off x="1836738" y="4603750"/>
                <a:ext cx="55562" cy="58738"/>
              </a:xfrm>
              <a:custGeom>
                <a:avLst/>
                <a:gdLst>
                  <a:gd name="T0" fmla="*/ 77 w 156"/>
                  <a:gd name="T1" fmla="*/ 161 h 162"/>
                  <a:gd name="T2" fmla="*/ 0 w 156"/>
                  <a:gd name="T3" fmla="*/ 161 h 162"/>
                  <a:gd name="T4" fmla="*/ 0 w 156"/>
                  <a:gd name="T5" fmla="*/ 0 h 162"/>
                  <a:gd name="T6" fmla="*/ 155 w 156"/>
                  <a:gd name="T7" fmla="*/ 0 h 162"/>
                  <a:gd name="T8" fmla="*/ 155 w 156"/>
                  <a:gd name="T9" fmla="*/ 161 h 162"/>
                  <a:gd name="T10" fmla="*/ 77 w 156"/>
                  <a:gd name="T11" fmla="*/ 161 h 162"/>
                </a:gdLst>
                <a:ahLst/>
                <a:cxnLst>
                  <a:cxn ang="0">
                    <a:pos x="T0" y="T1"/>
                  </a:cxn>
                  <a:cxn ang="0">
                    <a:pos x="T2" y="T3"/>
                  </a:cxn>
                  <a:cxn ang="0">
                    <a:pos x="T4" y="T5"/>
                  </a:cxn>
                  <a:cxn ang="0">
                    <a:pos x="T6" y="T7"/>
                  </a:cxn>
                  <a:cxn ang="0">
                    <a:pos x="T8" y="T9"/>
                  </a:cxn>
                  <a:cxn ang="0">
                    <a:pos x="T10" y="T11"/>
                  </a:cxn>
                </a:cxnLst>
                <a:rect l="0" t="0" r="r" b="b"/>
                <a:pathLst>
                  <a:path w="156" h="162">
                    <a:moveTo>
                      <a:pt x="77" y="161"/>
                    </a:moveTo>
                    <a:lnTo>
                      <a:pt x="0" y="161"/>
                    </a:lnTo>
                    <a:lnTo>
                      <a:pt x="0" y="0"/>
                    </a:lnTo>
                    <a:lnTo>
                      <a:pt x="155" y="0"/>
                    </a:lnTo>
                    <a:lnTo>
                      <a:pt x="155" y="161"/>
                    </a:lnTo>
                    <a:lnTo>
                      <a:pt x="77" y="161"/>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376" name="Rectangle 375">
              <a:extLst>
                <a:ext uri="{FF2B5EF4-FFF2-40B4-BE49-F238E27FC236}">
                  <a16:creationId xmlns:a16="http://schemas.microsoft.com/office/drawing/2014/main" id="{1BFEA952-645F-4341-BF38-D00C41B95FB9}"/>
                </a:ext>
              </a:extLst>
            </p:cNvPr>
            <p:cNvSpPr/>
            <p:nvPr/>
          </p:nvSpPr>
          <p:spPr>
            <a:xfrm>
              <a:off x="2540097" y="2103309"/>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p>
          </p:txBody>
        </p:sp>
      </p:grpSp>
      <p:grpSp>
        <p:nvGrpSpPr>
          <p:cNvPr id="389" name="Group 388">
            <a:extLst>
              <a:ext uri="{FF2B5EF4-FFF2-40B4-BE49-F238E27FC236}">
                <a16:creationId xmlns:a16="http://schemas.microsoft.com/office/drawing/2014/main" id="{D0E2027C-8FD1-4360-AD37-CAAF9AF0543B}"/>
              </a:ext>
            </a:extLst>
          </p:cNvPr>
          <p:cNvGrpSpPr/>
          <p:nvPr/>
        </p:nvGrpSpPr>
        <p:grpSpPr>
          <a:xfrm>
            <a:off x="10719722" y="4672276"/>
            <a:ext cx="475202" cy="441936"/>
            <a:chOff x="4198441" y="2095219"/>
            <a:chExt cx="639069" cy="695710"/>
          </a:xfrm>
        </p:grpSpPr>
        <p:grpSp>
          <p:nvGrpSpPr>
            <p:cNvPr id="390" name="Group 389">
              <a:extLst>
                <a:ext uri="{FF2B5EF4-FFF2-40B4-BE49-F238E27FC236}">
                  <a16:creationId xmlns:a16="http://schemas.microsoft.com/office/drawing/2014/main" id="{C8C5FA20-6AAA-443A-9792-CB75710308B1}"/>
                </a:ext>
              </a:extLst>
            </p:cNvPr>
            <p:cNvGrpSpPr/>
            <p:nvPr/>
          </p:nvGrpSpPr>
          <p:grpSpPr>
            <a:xfrm>
              <a:off x="4324477" y="2186450"/>
              <a:ext cx="386997" cy="513249"/>
              <a:chOff x="3302000" y="4402138"/>
              <a:chExt cx="223838" cy="296862"/>
            </a:xfrm>
            <a:solidFill>
              <a:srgbClr val="F80000"/>
            </a:solidFill>
          </p:grpSpPr>
          <p:sp>
            <p:nvSpPr>
              <p:cNvPr id="392" name="Freeform 53">
                <a:extLst>
                  <a:ext uri="{FF2B5EF4-FFF2-40B4-BE49-F238E27FC236}">
                    <a16:creationId xmlns:a16="http://schemas.microsoft.com/office/drawing/2014/main" id="{749BEB17-D64D-4EDE-B008-D18FE9DD10B0}"/>
                  </a:ext>
                </a:extLst>
              </p:cNvPr>
              <p:cNvSpPr>
                <a:spLocks noChangeArrowheads="1"/>
              </p:cNvSpPr>
              <p:nvPr/>
            </p:nvSpPr>
            <p:spPr bwMode="auto">
              <a:xfrm>
                <a:off x="3302000" y="4402138"/>
                <a:ext cx="223838" cy="296862"/>
              </a:xfrm>
              <a:custGeom>
                <a:avLst/>
                <a:gdLst>
                  <a:gd name="T0" fmla="*/ 310 w 622"/>
                  <a:gd name="T1" fmla="*/ 0 h 825"/>
                  <a:gd name="T2" fmla="*/ 0 w 622"/>
                  <a:gd name="T3" fmla="*/ 132 h 825"/>
                  <a:gd name="T4" fmla="*/ 0 w 622"/>
                  <a:gd name="T5" fmla="*/ 426 h 825"/>
                  <a:gd name="T6" fmla="*/ 0 w 622"/>
                  <a:gd name="T7" fmla="*/ 426 h 825"/>
                  <a:gd name="T8" fmla="*/ 310 w 622"/>
                  <a:gd name="T9" fmla="*/ 824 h 825"/>
                  <a:gd name="T10" fmla="*/ 621 w 622"/>
                  <a:gd name="T11" fmla="*/ 426 h 825"/>
                  <a:gd name="T12" fmla="*/ 621 w 622"/>
                  <a:gd name="T13" fmla="*/ 426 h 825"/>
                  <a:gd name="T14" fmla="*/ 621 w 622"/>
                  <a:gd name="T15" fmla="*/ 132 h 825"/>
                  <a:gd name="T16" fmla="*/ 310 w 622"/>
                  <a:gd name="T17" fmla="*/ 0 h 825"/>
                  <a:gd name="T18" fmla="*/ 364 w 622"/>
                  <a:gd name="T19" fmla="*/ 539 h 825"/>
                  <a:gd name="T20" fmla="*/ 141 w 622"/>
                  <a:gd name="T21" fmla="*/ 539 h 825"/>
                  <a:gd name="T22" fmla="*/ 141 w 622"/>
                  <a:gd name="T23" fmla="*/ 508 h 825"/>
                  <a:gd name="T24" fmla="*/ 364 w 622"/>
                  <a:gd name="T25" fmla="*/ 508 h 825"/>
                  <a:gd name="T26" fmla="*/ 364 w 622"/>
                  <a:gd name="T27" fmla="*/ 539 h 825"/>
                  <a:gd name="T28" fmla="*/ 364 w 622"/>
                  <a:gd name="T29" fmla="*/ 417 h 825"/>
                  <a:gd name="T30" fmla="*/ 141 w 622"/>
                  <a:gd name="T31" fmla="*/ 417 h 825"/>
                  <a:gd name="T32" fmla="*/ 141 w 622"/>
                  <a:gd name="T33" fmla="*/ 386 h 825"/>
                  <a:gd name="T34" fmla="*/ 364 w 622"/>
                  <a:gd name="T35" fmla="*/ 386 h 825"/>
                  <a:gd name="T36" fmla="*/ 364 w 622"/>
                  <a:gd name="T37" fmla="*/ 417 h 825"/>
                  <a:gd name="T38" fmla="*/ 364 w 622"/>
                  <a:gd name="T39" fmla="*/ 290 h 825"/>
                  <a:gd name="T40" fmla="*/ 141 w 622"/>
                  <a:gd name="T41" fmla="*/ 290 h 825"/>
                  <a:gd name="T42" fmla="*/ 141 w 622"/>
                  <a:gd name="T43" fmla="*/ 259 h 825"/>
                  <a:gd name="T44" fmla="*/ 364 w 622"/>
                  <a:gd name="T45" fmla="*/ 259 h 825"/>
                  <a:gd name="T46" fmla="*/ 364 w 622"/>
                  <a:gd name="T47" fmla="*/ 290 h 825"/>
                  <a:gd name="T48" fmla="*/ 497 w 622"/>
                  <a:gd name="T49" fmla="*/ 496 h 825"/>
                  <a:gd name="T50" fmla="*/ 443 w 622"/>
                  <a:gd name="T51" fmla="*/ 550 h 825"/>
                  <a:gd name="T52" fmla="*/ 409 w 622"/>
                  <a:gd name="T53" fmla="*/ 516 h 825"/>
                  <a:gd name="T54" fmla="*/ 409 w 622"/>
                  <a:gd name="T55" fmla="*/ 502 h 825"/>
                  <a:gd name="T56" fmla="*/ 423 w 622"/>
                  <a:gd name="T57" fmla="*/ 502 h 825"/>
                  <a:gd name="T58" fmla="*/ 443 w 622"/>
                  <a:gd name="T59" fmla="*/ 522 h 825"/>
                  <a:gd name="T60" fmla="*/ 483 w 622"/>
                  <a:gd name="T61" fmla="*/ 482 h 825"/>
                  <a:gd name="T62" fmla="*/ 497 w 622"/>
                  <a:gd name="T63" fmla="*/ 482 h 825"/>
                  <a:gd name="T64" fmla="*/ 497 w 622"/>
                  <a:gd name="T65" fmla="*/ 496 h 825"/>
                  <a:gd name="T66" fmla="*/ 421 w 622"/>
                  <a:gd name="T67" fmla="*/ 375 h 825"/>
                  <a:gd name="T68" fmla="*/ 421 w 622"/>
                  <a:gd name="T69" fmla="*/ 361 h 825"/>
                  <a:gd name="T70" fmla="*/ 435 w 622"/>
                  <a:gd name="T71" fmla="*/ 361 h 825"/>
                  <a:gd name="T72" fmla="*/ 454 w 622"/>
                  <a:gd name="T73" fmla="*/ 381 h 825"/>
                  <a:gd name="T74" fmla="*/ 474 w 622"/>
                  <a:gd name="T75" fmla="*/ 361 h 825"/>
                  <a:gd name="T76" fmla="*/ 488 w 622"/>
                  <a:gd name="T77" fmla="*/ 361 h 825"/>
                  <a:gd name="T78" fmla="*/ 488 w 622"/>
                  <a:gd name="T79" fmla="*/ 375 h 825"/>
                  <a:gd name="T80" fmla="*/ 468 w 622"/>
                  <a:gd name="T81" fmla="*/ 395 h 825"/>
                  <a:gd name="T82" fmla="*/ 488 w 622"/>
                  <a:gd name="T83" fmla="*/ 415 h 825"/>
                  <a:gd name="T84" fmla="*/ 488 w 622"/>
                  <a:gd name="T85" fmla="*/ 429 h 825"/>
                  <a:gd name="T86" fmla="*/ 480 w 622"/>
                  <a:gd name="T87" fmla="*/ 431 h 825"/>
                  <a:gd name="T88" fmla="*/ 471 w 622"/>
                  <a:gd name="T89" fmla="*/ 429 h 825"/>
                  <a:gd name="T90" fmla="*/ 452 w 622"/>
                  <a:gd name="T91" fmla="*/ 409 h 825"/>
                  <a:gd name="T92" fmla="*/ 432 w 622"/>
                  <a:gd name="T93" fmla="*/ 429 h 825"/>
                  <a:gd name="T94" fmla="*/ 423 w 622"/>
                  <a:gd name="T95" fmla="*/ 431 h 825"/>
                  <a:gd name="T96" fmla="*/ 415 w 622"/>
                  <a:gd name="T97" fmla="*/ 429 h 825"/>
                  <a:gd name="T98" fmla="*/ 415 w 622"/>
                  <a:gd name="T99" fmla="*/ 415 h 825"/>
                  <a:gd name="T100" fmla="*/ 435 w 622"/>
                  <a:gd name="T101" fmla="*/ 395 h 825"/>
                  <a:gd name="T102" fmla="*/ 421 w 622"/>
                  <a:gd name="T103" fmla="*/ 375 h 825"/>
                  <a:gd name="T104" fmla="*/ 500 w 622"/>
                  <a:gd name="T105" fmla="*/ 256 h 825"/>
                  <a:gd name="T106" fmla="*/ 446 w 622"/>
                  <a:gd name="T107" fmla="*/ 310 h 825"/>
                  <a:gd name="T108" fmla="*/ 412 w 622"/>
                  <a:gd name="T109" fmla="*/ 276 h 825"/>
                  <a:gd name="T110" fmla="*/ 412 w 622"/>
                  <a:gd name="T111" fmla="*/ 262 h 825"/>
                  <a:gd name="T112" fmla="*/ 426 w 622"/>
                  <a:gd name="T113" fmla="*/ 262 h 825"/>
                  <a:gd name="T114" fmla="*/ 446 w 622"/>
                  <a:gd name="T115" fmla="*/ 282 h 825"/>
                  <a:gd name="T116" fmla="*/ 485 w 622"/>
                  <a:gd name="T117" fmla="*/ 242 h 825"/>
                  <a:gd name="T118" fmla="*/ 500 w 622"/>
                  <a:gd name="T119" fmla="*/ 242 h 825"/>
                  <a:gd name="T120" fmla="*/ 500 w 622"/>
                  <a:gd name="T121" fmla="*/ 256 h 8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22" h="825">
                    <a:moveTo>
                      <a:pt x="310" y="0"/>
                    </a:moveTo>
                    <a:lnTo>
                      <a:pt x="0" y="132"/>
                    </a:lnTo>
                    <a:lnTo>
                      <a:pt x="0" y="426"/>
                    </a:lnTo>
                    <a:lnTo>
                      <a:pt x="0" y="426"/>
                    </a:lnTo>
                    <a:cubicBezTo>
                      <a:pt x="8" y="589"/>
                      <a:pt x="130" y="733"/>
                      <a:pt x="310" y="824"/>
                    </a:cubicBezTo>
                    <a:cubicBezTo>
                      <a:pt x="491" y="733"/>
                      <a:pt x="610" y="589"/>
                      <a:pt x="621" y="426"/>
                    </a:cubicBezTo>
                    <a:lnTo>
                      <a:pt x="621" y="426"/>
                    </a:lnTo>
                    <a:lnTo>
                      <a:pt x="621" y="132"/>
                    </a:lnTo>
                    <a:lnTo>
                      <a:pt x="310" y="0"/>
                    </a:lnTo>
                    <a:close/>
                    <a:moveTo>
                      <a:pt x="364" y="539"/>
                    </a:moveTo>
                    <a:lnTo>
                      <a:pt x="141" y="539"/>
                    </a:lnTo>
                    <a:lnTo>
                      <a:pt x="141" y="508"/>
                    </a:lnTo>
                    <a:lnTo>
                      <a:pt x="364" y="508"/>
                    </a:lnTo>
                    <a:lnTo>
                      <a:pt x="364" y="539"/>
                    </a:lnTo>
                    <a:close/>
                    <a:moveTo>
                      <a:pt x="364" y="417"/>
                    </a:moveTo>
                    <a:lnTo>
                      <a:pt x="141" y="417"/>
                    </a:lnTo>
                    <a:lnTo>
                      <a:pt x="141" y="386"/>
                    </a:lnTo>
                    <a:lnTo>
                      <a:pt x="364" y="386"/>
                    </a:lnTo>
                    <a:lnTo>
                      <a:pt x="364" y="417"/>
                    </a:lnTo>
                    <a:close/>
                    <a:moveTo>
                      <a:pt x="364" y="290"/>
                    </a:moveTo>
                    <a:lnTo>
                      <a:pt x="141" y="290"/>
                    </a:lnTo>
                    <a:lnTo>
                      <a:pt x="141" y="259"/>
                    </a:lnTo>
                    <a:lnTo>
                      <a:pt x="364" y="259"/>
                    </a:lnTo>
                    <a:lnTo>
                      <a:pt x="364" y="290"/>
                    </a:lnTo>
                    <a:close/>
                    <a:moveTo>
                      <a:pt x="497" y="496"/>
                    </a:moveTo>
                    <a:lnTo>
                      <a:pt x="443" y="550"/>
                    </a:lnTo>
                    <a:lnTo>
                      <a:pt x="409" y="516"/>
                    </a:lnTo>
                    <a:cubicBezTo>
                      <a:pt x="406" y="513"/>
                      <a:pt x="406" y="505"/>
                      <a:pt x="409" y="502"/>
                    </a:cubicBezTo>
                    <a:cubicBezTo>
                      <a:pt x="412" y="499"/>
                      <a:pt x="421" y="499"/>
                      <a:pt x="423" y="502"/>
                    </a:cubicBezTo>
                    <a:lnTo>
                      <a:pt x="443" y="522"/>
                    </a:lnTo>
                    <a:lnTo>
                      <a:pt x="483" y="482"/>
                    </a:lnTo>
                    <a:cubicBezTo>
                      <a:pt x="485" y="479"/>
                      <a:pt x="494" y="479"/>
                      <a:pt x="497" y="482"/>
                    </a:cubicBezTo>
                    <a:cubicBezTo>
                      <a:pt x="502" y="485"/>
                      <a:pt x="502" y="494"/>
                      <a:pt x="497" y="496"/>
                    </a:cubicBezTo>
                    <a:close/>
                    <a:moveTo>
                      <a:pt x="421" y="375"/>
                    </a:moveTo>
                    <a:cubicBezTo>
                      <a:pt x="418" y="372"/>
                      <a:pt x="418" y="364"/>
                      <a:pt x="421" y="361"/>
                    </a:cubicBezTo>
                    <a:cubicBezTo>
                      <a:pt x="423" y="358"/>
                      <a:pt x="432" y="358"/>
                      <a:pt x="435" y="361"/>
                    </a:cubicBezTo>
                    <a:lnTo>
                      <a:pt x="454" y="381"/>
                    </a:lnTo>
                    <a:lnTo>
                      <a:pt x="474" y="361"/>
                    </a:lnTo>
                    <a:cubicBezTo>
                      <a:pt x="477" y="358"/>
                      <a:pt x="485" y="358"/>
                      <a:pt x="488" y="361"/>
                    </a:cubicBezTo>
                    <a:cubicBezTo>
                      <a:pt x="491" y="364"/>
                      <a:pt x="491" y="372"/>
                      <a:pt x="488" y="375"/>
                    </a:cubicBezTo>
                    <a:lnTo>
                      <a:pt x="468" y="395"/>
                    </a:lnTo>
                    <a:lnTo>
                      <a:pt x="488" y="415"/>
                    </a:lnTo>
                    <a:cubicBezTo>
                      <a:pt x="491" y="417"/>
                      <a:pt x="491" y="427"/>
                      <a:pt x="488" y="429"/>
                    </a:cubicBezTo>
                    <a:cubicBezTo>
                      <a:pt x="485" y="432"/>
                      <a:pt x="483" y="431"/>
                      <a:pt x="480" y="431"/>
                    </a:cubicBezTo>
                    <a:cubicBezTo>
                      <a:pt x="477" y="431"/>
                      <a:pt x="474" y="431"/>
                      <a:pt x="471" y="429"/>
                    </a:cubicBezTo>
                    <a:lnTo>
                      <a:pt x="452" y="409"/>
                    </a:lnTo>
                    <a:lnTo>
                      <a:pt x="432" y="429"/>
                    </a:lnTo>
                    <a:cubicBezTo>
                      <a:pt x="429" y="431"/>
                      <a:pt x="426" y="431"/>
                      <a:pt x="423" y="431"/>
                    </a:cubicBezTo>
                    <a:cubicBezTo>
                      <a:pt x="421" y="431"/>
                      <a:pt x="418" y="431"/>
                      <a:pt x="415" y="429"/>
                    </a:cubicBezTo>
                    <a:cubicBezTo>
                      <a:pt x="412" y="426"/>
                      <a:pt x="412" y="417"/>
                      <a:pt x="415" y="415"/>
                    </a:cubicBezTo>
                    <a:lnTo>
                      <a:pt x="435" y="395"/>
                    </a:lnTo>
                    <a:lnTo>
                      <a:pt x="421" y="375"/>
                    </a:lnTo>
                    <a:close/>
                    <a:moveTo>
                      <a:pt x="500" y="256"/>
                    </a:moveTo>
                    <a:lnTo>
                      <a:pt x="446" y="310"/>
                    </a:lnTo>
                    <a:lnTo>
                      <a:pt x="412" y="276"/>
                    </a:lnTo>
                    <a:cubicBezTo>
                      <a:pt x="409" y="273"/>
                      <a:pt x="409" y="265"/>
                      <a:pt x="412" y="262"/>
                    </a:cubicBezTo>
                    <a:cubicBezTo>
                      <a:pt x="415" y="259"/>
                      <a:pt x="423" y="259"/>
                      <a:pt x="426" y="262"/>
                    </a:cubicBezTo>
                    <a:lnTo>
                      <a:pt x="446" y="282"/>
                    </a:lnTo>
                    <a:lnTo>
                      <a:pt x="485" y="242"/>
                    </a:lnTo>
                    <a:cubicBezTo>
                      <a:pt x="488" y="240"/>
                      <a:pt x="497" y="240"/>
                      <a:pt x="500" y="242"/>
                    </a:cubicBezTo>
                    <a:cubicBezTo>
                      <a:pt x="502" y="248"/>
                      <a:pt x="502" y="254"/>
                      <a:pt x="500" y="256"/>
                    </a:cubicBezTo>
                    <a:close/>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93" name="Freeform 191">
                <a:extLst>
                  <a:ext uri="{FF2B5EF4-FFF2-40B4-BE49-F238E27FC236}">
                    <a16:creationId xmlns:a16="http://schemas.microsoft.com/office/drawing/2014/main" id="{E8C7B068-B361-4237-9671-44FC81316570}"/>
                  </a:ext>
                </a:extLst>
              </p:cNvPr>
              <p:cNvSpPr>
                <a:spLocks noChangeArrowheads="1"/>
              </p:cNvSpPr>
              <p:nvPr/>
            </p:nvSpPr>
            <p:spPr bwMode="auto">
              <a:xfrm>
                <a:off x="3302000" y="4402138"/>
                <a:ext cx="223838" cy="296862"/>
              </a:xfrm>
              <a:custGeom>
                <a:avLst/>
                <a:gdLst>
                  <a:gd name="T0" fmla="*/ 310 w 622"/>
                  <a:gd name="T1" fmla="*/ 0 h 825"/>
                  <a:gd name="T2" fmla="*/ 0 w 622"/>
                  <a:gd name="T3" fmla="*/ 132 h 825"/>
                  <a:gd name="T4" fmla="*/ 0 w 622"/>
                  <a:gd name="T5" fmla="*/ 426 h 825"/>
                  <a:gd name="T6" fmla="*/ 0 w 622"/>
                  <a:gd name="T7" fmla="*/ 426 h 825"/>
                  <a:gd name="T8" fmla="*/ 310 w 622"/>
                  <a:gd name="T9" fmla="*/ 824 h 825"/>
                  <a:gd name="T10" fmla="*/ 621 w 622"/>
                  <a:gd name="T11" fmla="*/ 426 h 825"/>
                  <a:gd name="T12" fmla="*/ 621 w 622"/>
                  <a:gd name="T13" fmla="*/ 426 h 825"/>
                  <a:gd name="T14" fmla="*/ 621 w 622"/>
                  <a:gd name="T15" fmla="*/ 132 h 825"/>
                  <a:gd name="T16" fmla="*/ 310 w 622"/>
                  <a:gd name="T17" fmla="*/ 0 h 825"/>
                  <a:gd name="T18" fmla="*/ 364 w 622"/>
                  <a:gd name="T19" fmla="*/ 539 h 825"/>
                  <a:gd name="T20" fmla="*/ 141 w 622"/>
                  <a:gd name="T21" fmla="*/ 539 h 825"/>
                  <a:gd name="T22" fmla="*/ 141 w 622"/>
                  <a:gd name="T23" fmla="*/ 508 h 825"/>
                  <a:gd name="T24" fmla="*/ 364 w 622"/>
                  <a:gd name="T25" fmla="*/ 508 h 825"/>
                  <a:gd name="T26" fmla="*/ 364 w 622"/>
                  <a:gd name="T27" fmla="*/ 539 h 825"/>
                  <a:gd name="T28" fmla="*/ 364 w 622"/>
                  <a:gd name="T29" fmla="*/ 417 h 825"/>
                  <a:gd name="T30" fmla="*/ 141 w 622"/>
                  <a:gd name="T31" fmla="*/ 417 h 825"/>
                  <a:gd name="T32" fmla="*/ 141 w 622"/>
                  <a:gd name="T33" fmla="*/ 386 h 825"/>
                  <a:gd name="T34" fmla="*/ 364 w 622"/>
                  <a:gd name="T35" fmla="*/ 386 h 825"/>
                  <a:gd name="T36" fmla="*/ 364 w 622"/>
                  <a:gd name="T37" fmla="*/ 417 h 825"/>
                  <a:gd name="T38" fmla="*/ 364 w 622"/>
                  <a:gd name="T39" fmla="*/ 290 h 825"/>
                  <a:gd name="T40" fmla="*/ 141 w 622"/>
                  <a:gd name="T41" fmla="*/ 290 h 825"/>
                  <a:gd name="T42" fmla="*/ 141 w 622"/>
                  <a:gd name="T43" fmla="*/ 259 h 825"/>
                  <a:gd name="T44" fmla="*/ 364 w 622"/>
                  <a:gd name="T45" fmla="*/ 259 h 825"/>
                  <a:gd name="T46" fmla="*/ 364 w 622"/>
                  <a:gd name="T47" fmla="*/ 290 h 825"/>
                  <a:gd name="T48" fmla="*/ 497 w 622"/>
                  <a:gd name="T49" fmla="*/ 496 h 825"/>
                  <a:gd name="T50" fmla="*/ 443 w 622"/>
                  <a:gd name="T51" fmla="*/ 550 h 825"/>
                  <a:gd name="T52" fmla="*/ 409 w 622"/>
                  <a:gd name="T53" fmla="*/ 516 h 825"/>
                  <a:gd name="T54" fmla="*/ 409 w 622"/>
                  <a:gd name="T55" fmla="*/ 502 h 825"/>
                  <a:gd name="T56" fmla="*/ 423 w 622"/>
                  <a:gd name="T57" fmla="*/ 502 h 825"/>
                  <a:gd name="T58" fmla="*/ 443 w 622"/>
                  <a:gd name="T59" fmla="*/ 522 h 825"/>
                  <a:gd name="T60" fmla="*/ 483 w 622"/>
                  <a:gd name="T61" fmla="*/ 482 h 825"/>
                  <a:gd name="T62" fmla="*/ 497 w 622"/>
                  <a:gd name="T63" fmla="*/ 482 h 825"/>
                  <a:gd name="T64" fmla="*/ 497 w 622"/>
                  <a:gd name="T65" fmla="*/ 496 h 825"/>
                  <a:gd name="T66" fmla="*/ 421 w 622"/>
                  <a:gd name="T67" fmla="*/ 375 h 825"/>
                  <a:gd name="T68" fmla="*/ 421 w 622"/>
                  <a:gd name="T69" fmla="*/ 361 h 825"/>
                  <a:gd name="T70" fmla="*/ 435 w 622"/>
                  <a:gd name="T71" fmla="*/ 361 h 825"/>
                  <a:gd name="T72" fmla="*/ 454 w 622"/>
                  <a:gd name="T73" fmla="*/ 381 h 825"/>
                  <a:gd name="T74" fmla="*/ 474 w 622"/>
                  <a:gd name="T75" fmla="*/ 361 h 825"/>
                  <a:gd name="T76" fmla="*/ 488 w 622"/>
                  <a:gd name="T77" fmla="*/ 361 h 825"/>
                  <a:gd name="T78" fmla="*/ 488 w 622"/>
                  <a:gd name="T79" fmla="*/ 375 h 825"/>
                  <a:gd name="T80" fmla="*/ 468 w 622"/>
                  <a:gd name="T81" fmla="*/ 395 h 825"/>
                  <a:gd name="T82" fmla="*/ 488 w 622"/>
                  <a:gd name="T83" fmla="*/ 415 h 825"/>
                  <a:gd name="T84" fmla="*/ 488 w 622"/>
                  <a:gd name="T85" fmla="*/ 429 h 825"/>
                  <a:gd name="T86" fmla="*/ 480 w 622"/>
                  <a:gd name="T87" fmla="*/ 431 h 825"/>
                  <a:gd name="T88" fmla="*/ 471 w 622"/>
                  <a:gd name="T89" fmla="*/ 429 h 825"/>
                  <a:gd name="T90" fmla="*/ 452 w 622"/>
                  <a:gd name="T91" fmla="*/ 409 h 825"/>
                  <a:gd name="T92" fmla="*/ 432 w 622"/>
                  <a:gd name="T93" fmla="*/ 429 h 825"/>
                  <a:gd name="T94" fmla="*/ 423 w 622"/>
                  <a:gd name="T95" fmla="*/ 431 h 825"/>
                  <a:gd name="T96" fmla="*/ 415 w 622"/>
                  <a:gd name="T97" fmla="*/ 429 h 825"/>
                  <a:gd name="T98" fmla="*/ 415 w 622"/>
                  <a:gd name="T99" fmla="*/ 415 h 825"/>
                  <a:gd name="T100" fmla="*/ 435 w 622"/>
                  <a:gd name="T101" fmla="*/ 395 h 825"/>
                  <a:gd name="T102" fmla="*/ 421 w 622"/>
                  <a:gd name="T103" fmla="*/ 375 h 825"/>
                  <a:gd name="T104" fmla="*/ 500 w 622"/>
                  <a:gd name="T105" fmla="*/ 256 h 825"/>
                  <a:gd name="T106" fmla="*/ 446 w 622"/>
                  <a:gd name="T107" fmla="*/ 310 h 825"/>
                  <a:gd name="T108" fmla="*/ 412 w 622"/>
                  <a:gd name="T109" fmla="*/ 276 h 825"/>
                  <a:gd name="T110" fmla="*/ 412 w 622"/>
                  <a:gd name="T111" fmla="*/ 262 h 825"/>
                  <a:gd name="T112" fmla="*/ 426 w 622"/>
                  <a:gd name="T113" fmla="*/ 262 h 825"/>
                  <a:gd name="T114" fmla="*/ 446 w 622"/>
                  <a:gd name="T115" fmla="*/ 282 h 825"/>
                  <a:gd name="T116" fmla="*/ 485 w 622"/>
                  <a:gd name="T117" fmla="*/ 242 h 825"/>
                  <a:gd name="T118" fmla="*/ 500 w 622"/>
                  <a:gd name="T119" fmla="*/ 242 h 825"/>
                  <a:gd name="T120" fmla="*/ 500 w 622"/>
                  <a:gd name="T121" fmla="*/ 256 h 8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22" h="825">
                    <a:moveTo>
                      <a:pt x="310" y="0"/>
                    </a:moveTo>
                    <a:lnTo>
                      <a:pt x="0" y="132"/>
                    </a:lnTo>
                    <a:lnTo>
                      <a:pt x="0" y="426"/>
                    </a:lnTo>
                    <a:lnTo>
                      <a:pt x="0" y="426"/>
                    </a:lnTo>
                    <a:cubicBezTo>
                      <a:pt x="8" y="589"/>
                      <a:pt x="130" y="733"/>
                      <a:pt x="310" y="824"/>
                    </a:cubicBezTo>
                    <a:cubicBezTo>
                      <a:pt x="491" y="733"/>
                      <a:pt x="610" y="589"/>
                      <a:pt x="621" y="426"/>
                    </a:cubicBezTo>
                    <a:lnTo>
                      <a:pt x="621" y="426"/>
                    </a:lnTo>
                    <a:lnTo>
                      <a:pt x="621" y="132"/>
                    </a:lnTo>
                    <a:lnTo>
                      <a:pt x="310" y="0"/>
                    </a:lnTo>
                    <a:close/>
                    <a:moveTo>
                      <a:pt x="364" y="539"/>
                    </a:moveTo>
                    <a:lnTo>
                      <a:pt x="141" y="539"/>
                    </a:lnTo>
                    <a:lnTo>
                      <a:pt x="141" y="508"/>
                    </a:lnTo>
                    <a:lnTo>
                      <a:pt x="364" y="508"/>
                    </a:lnTo>
                    <a:lnTo>
                      <a:pt x="364" y="539"/>
                    </a:lnTo>
                    <a:close/>
                    <a:moveTo>
                      <a:pt x="364" y="417"/>
                    </a:moveTo>
                    <a:lnTo>
                      <a:pt x="141" y="417"/>
                    </a:lnTo>
                    <a:lnTo>
                      <a:pt x="141" y="386"/>
                    </a:lnTo>
                    <a:lnTo>
                      <a:pt x="364" y="386"/>
                    </a:lnTo>
                    <a:lnTo>
                      <a:pt x="364" y="417"/>
                    </a:lnTo>
                    <a:close/>
                    <a:moveTo>
                      <a:pt x="364" y="290"/>
                    </a:moveTo>
                    <a:lnTo>
                      <a:pt x="141" y="290"/>
                    </a:lnTo>
                    <a:lnTo>
                      <a:pt x="141" y="259"/>
                    </a:lnTo>
                    <a:lnTo>
                      <a:pt x="364" y="259"/>
                    </a:lnTo>
                    <a:lnTo>
                      <a:pt x="364" y="290"/>
                    </a:lnTo>
                    <a:close/>
                    <a:moveTo>
                      <a:pt x="497" y="496"/>
                    </a:moveTo>
                    <a:lnTo>
                      <a:pt x="443" y="550"/>
                    </a:lnTo>
                    <a:lnTo>
                      <a:pt x="409" y="516"/>
                    </a:lnTo>
                    <a:cubicBezTo>
                      <a:pt x="406" y="513"/>
                      <a:pt x="406" y="505"/>
                      <a:pt x="409" y="502"/>
                    </a:cubicBezTo>
                    <a:cubicBezTo>
                      <a:pt x="412" y="499"/>
                      <a:pt x="421" y="499"/>
                      <a:pt x="423" y="502"/>
                    </a:cubicBezTo>
                    <a:lnTo>
                      <a:pt x="443" y="522"/>
                    </a:lnTo>
                    <a:lnTo>
                      <a:pt x="483" y="482"/>
                    </a:lnTo>
                    <a:cubicBezTo>
                      <a:pt x="485" y="479"/>
                      <a:pt x="494" y="479"/>
                      <a:pt x="497" y="482"/>
                    </a:cubicBezTo>
                    <a:cubicBezTo>
                      <a:pt x="502" y="485"/>
                      <a:pt x="502" y="494"/>
                      <a:pt x="497" y="496"/>
                    </a:cubicBezTo>
                    <a:close/>
                    <a:moveTo>
                      <a:pt x="421" y="375"/>
                    </a:moveTo>
                    <a:cubicBezTo>
                      <a:pt x="418" y="372"/>
                      <a:pt x="418" y="364"/>
                      <a:pt x="421" y="361"/>
                    </a:cubicBezTo>
                    <a:cubicBezTo>
                      <a:pt x="423" y="358"/>
                      <a:pt x="432" y="358"/>
                      <a:pt x="435" y="361"/>
                    </a:cubicBezTo>
                    <a:lnTo>
                      <a:pt x="454" y="381"/>
                    </a:lnTo>
                    <a:lnTo>
                      <a:pt x="474" y="361"/>
                    </a:lnTo>
                    <a:cubicBezTo>
                      <a:pt x="477" y="358"/>
                      <a:pt x="485" y="358"/>
                      <a:pt x="488" y="361"/>
                    </a:cubicBezTo>
                    <a:cubicBezTo>
                      <a:pt x="491" y="364"/>
                      <a:pt x="491" y="372"/>
                      <a:pt x="488" y="375"/>
                    </a:cubicBezTo>
                    <a:lnTo>
                      <a:pt x="468" y="395"/>
                    </a:lnTo>
                    <a:lnTo>
                      <a:pt x="488" y="415"/>
                    </a:lnTo>
                    <a:cubicBezTo>
                      <a:pt x="491" y="417"/>
                      <a:pt x="491" y="427"/>
                      <a:pt x="488" y="429"/>
                    </a:cubicBezTo>
                    <a:cubicBezTo>
                      <a:pt x="485" y="432"/>
                      <a:pt x="483" y="431"/>
                      <a:pt x="480" y="431"/>
                    </a:cubicBezTo>
                    <a:cubicBezTo>
                      <a:pt x="477" y="431"/>
                      <a:pt x="474" y="431"/>
                      <a:pt x="471" y="429"/>
                    </a:cubicBezTo>
                    <a:lnTo>
                      <a:pt x="452" y="409"/>
                    </a:lnTo>
                    <a:lnTo>
                      <a:pt x="432" y="429"/>
                    </a:lnTo>
                    <a:cubicBezTo>
                      <a:pt x="429" y="431"/>
                      <a:pt x="426" y="431"/>
                      <a:pt x="423" y="431"/>
                    </a:cubicBezTo>
                    <a:cubicBezTo>
                      <a:pt x="421" y="431"/>
                      <a:pt x="418" y="431"/>
                      <a:pt x="415" y="429"/>
                    </a:cubicBezTo>
                    <a:cubicBezTo>
                      <a:pt x="412" y="426"/>
                      <a:pt x="412" y="417"/>
                      <a:pt x="415" y="415"/>
                    </a:cubicBezTo>
                    <a:lnTo>
                      <a:pt x="435" y="395"/>
                    </a:lnTo>
                    <a:lnTo>
                      <a:pt x="421" y="375"/>
                    </a:lnTo>
                    <a:close/>
                    <a:moveTo>
                      <a:pt x="500" y="256"/>
                    </a:moveTo>
                    <a:lnTo>
                      <a:pt x="446" y="310"/>
                    </a:lnTo>
                    <a:lnTo>
                      <a:pt x="412" y="276"/>
                    </a:lnTo>
                    <a:cubicBezTo>
                      <a:pt x="409" y="273"/>
                      <a:pt x="409" y="265"/>
                      <a:pt x="412" y="262"/>
                    </a:cubicBezTo>
                    <a:cubicBezTo>
                      <a:pt x="415" y="259"/>
                      <a:pt x="423" y="259"/>
                      <a:pt x="426" y="262"/>
                    </a:cubicBezTo>
                    <a:lnTo>
                      <a:pt x="446" y="282"/>
                    </a:lnTo>
                    <a:lnTo>
                      <a:pt x="485" y="242"/>
                    </a:lnTo>
                    <a:cubicBezTo>
                      <a:pt x="488" y="240"/>
                      <a:pt x="497" y="240"/>
                      <a:pt x="500" y="242"/>
                    </a:cubicBezTo>
                    <a:cubicBezTo>
                      <a:pt x="502" y="248"/>
                      <a:pt x="502" y="254"/>
                      <a:pt x="500" y="256"/>
                    </a:cubicBezTo>
                    <a:close/>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391" name="Rectangle 390">
              <a:extLst>
                <a:ext uri="{FF2B5EF4-FFF2-40B4-BE49-F238E27FC236}">
                  <a16:creationId xmlns:a16="http://schemas.microsoft.com/office/drawing/2014/main" id="{AFA59CED-44B2-4276-B5DE-85F1C6CA1F73}"/>
                </a:ext>
              </a:extLst>
            </p:cNvPr>
            <p:cNvSpPr/>
            <p:nvPr/>
          </p:nvSpPr>
          <p:spPr>
            <a:xfrm>
              <a:off x="4198441" y="2095219"/>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p>
          </p:txBody>
        </p:sp>
      </p:grpSp>
      <p:sp>
        <p:nvSpPr>
          <p:cNvPr id="394" name="Text Box 30">
            <a:extLst>
              <a:ext uri="{FF2B5EF4-FFF2-40B4-BE49-F238E27FC236}">
                <a16:creationId xmlns:a16="http://schemas.microsoft.com/office/drawing/2014/main" id="{3798B30C-923E-4174-91CD-852F4A76B5A7}"/>
              </a:ext>
            </a:extLst>
          </p:cNvPr>
          <p:cNvSpPr txBox="1">
            <a:spLocks noChangeArrowheads="1"/>
          </p:cNvSpPr>
          <p:nvPr/>
        </p:nvSpPr>
        <p:spPr bwMode="auto">
          <a:xfrm>
            <a:off x="10230592" y="5088906"/>
            <a:ext cx="381272" cy="246157"/>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a:solidFill>
                  <a:schemeClr val="bg2">
                    <a:lumMod val="10000"/>
                  </a:schemeClr>
                </a:solidFill>
              </a:rPr>
              <a:t>Route Table</a:t>
            </a:r>
            <a:endParaRPr lang="en-US" sz="800" dirty="0">
              <a:solidFill>
                <a:schemeClr val="bg2">
                  <a:lumMod val="10000"/>
                </a:schemeClr>
              </a:solidFill>
            </a:endParaRPr>
          </a:p>
        </p:txBody>
      </p:sp>
      <p:sp>
        <p:nvSpPr>
          <p:cNvPr id="395" name="Text Box 30">
            <a:extLst>
              <a:ext uri="{FF2B5EF4-FFF2-40B4-BE49-F238E27FC236}">
                <a16:creationId xmlns:a16="http://schemas.microsoft.com/office/drawing/2014/main" id="{BB282163-CF8A-4326-B203-EA24BE0B457B}"/>
              </a:ext>
            </a:extLst>
          </p:cNvPr>
          <p:cNvSpPr txBox="1">
            <a:spLocks noChangeArrowheads="1"/>
          </p:cNvSpPr>
          <p:nvPr/>
        </p:nvSpPr>
        <p:spPr bwMode="auto">
          <a:xfrm>
            <a:off x="10764747" y="5078212"/>
            <a:ext cx="381272" cy="246157"/>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solidFill>
                  <a:schemeClr val="bg2">
                    <a:lumMod val="10000"/>
                  </a:schemeClr>
                </a:solidFill>
              </a:rPr>
              <a:t>Security List</a:t>
            </a:r>
          </a:p>
        </p:txBody>
      </p:sp>
      <p:grpSp>
        <p:nvGrpSpPr>
          <p:cNvPr id="396" name="Group 395">
            <a:extLst>
              <a:ext uri="{FF2B5EF4-FFF2-40B4-BE49-F238E27FC236}">
                <a16:creationId xmlns:a16="http://schemas.microsoft.com/office/drawing/2014/main" id="{9A4AA9C8-4D6B-42CB-9F6D-80B7F52EC133}"/>
              </a:ext>
            </a:extLst>
          </p:cNvPr>
          <p:cNvGrpSpPr>
            <a:grpSpLocks noChangeAspect="1"/>
          </p:cNvGrpSpPr>
          <p:nvPr/>
        </p:nvGrpSpPr>
        <p:grpSpPr>
          <a:xfrm>
            <a:off x="9442005" y="3778984"/>
            <a:ext cx="520643" cy="566788"/>
            <a:chOff x="7248176" y="2103309"/>
            <a:chExt cx="639069" cy="695710"/>
          </a:xfrm>
        </p:grpSpPr>
        <p:grpSp>
          <p:nvGrpSpPr>
            <p:cNvPr id="397" name="Group 396">
              <a:extLst>
                <a:ext uri="{FF2B5EF4-FFF2-40B4-BE49-F238E27FC236}">
                  <a16:creationId xmlns:a16="http://schemas.microsoft.com/office/drawing/2014/main" id="{A3771F7F-6E87-420D-A5F3-3A61AC360CB3}"/>
                </a:ext>
              </a:extLst>
            </p:cNvPr>
            <p:cNvGrpSpPr/>
            <p:nvPr/>
          </p:nvGrpSpPr>
          <p:grpSpPr>
            <a:xfrm>
              <a:off x="7310016" y="2183827"/>
              <a:ext cx="502281" cy="548163"/>
              <a:chOff x="7310016" y="2183827"/>
              <a:chExt cx="502281" cy="548163"/>
            </a:xfrm>
            <a:solidFill>
              <a:srgbClr val="F80000"/>
            </a:solidFill>
          </p:grpSpPr>
          <p:sp>
            <p:nvSpPr>
              <p:cNvPr id="399" name="Freeform 30">
                <a:extLst>
                  <a:ext uri="{FF2B5EF4-FFF2-40B4-BE49-F238E27FC236}">
                    <a16:creationId xmlns:a16="http://schemas.microsoft.com/office/drawing/2014/main" id="{55C3184E-5CE5-4FA2-B2C9-935100F5D3FA}"/>
                  </a:ext>
                </a:extLst>
              </p:cNvPr>
              <p:cNvSpPr>
                <a:spLocks noChangeArrowheads="1"/>
              </p:cNvSpPr>
              <p:nvPr/>
            </p:nvSpPr>
            <p:spPr bwMode="auto">
              <a:xfrm>
                <a:off x="7570816" y="2463945"/>
                <a:ext cx="123156" cy="127986"/>
              </a:xfrm>
              <a:custGeom>
                <a:avLst/>
                <a:gdLst>
                  <a:gd name="T0" fmla="*/ 150 w 227"/>
                  <a:gd name="T1" fmla="*/ 54 h 233"/>
                  <a:gd name="T2" fmla="*/ 173 w 227"/>
                  <a:gd name="T3" fmla="*/ 74 h 233"/>
                  <a:gd name="T4" fmla="*/ 226 w 227"/>
                  <a:gd name="T5" fmla="*/ 74 h 233"/>
                  <a:gd name="T6" fmla="*/ 226 w 227"/>
                  <a:gd name="T7" fmla="*/ 158 h 233"/>
                  <a:gd name="T8" fmla="*/ 173 w 227"/>
                  <a:gd name="T9" fmla="*/ 158 h 233"/>
                  <a:gd name="T10" fmla="*/ 153 w 227"/>
                  <a:gd name="T11" fmla="*/ 178 h 233"/>
                  <a:gd name="T12" fmla="*/ 153 w 227"/>
                  <a:gd name="T13" fmla="*/ 232 h 233"/>
                  <a:gd name="T14" fmla="*/ 0 w 227"/>
                  <a:gd name="T15" fmla="*/ 232 h 233"/>
                  <a:gd name="T16" fmla="*/ 0 w 227"/>
                  <a:gd name="T17" fmla="*/ 74 h 233"/>
                  <a:gd name="T18" fmla="*/ 51 w 227"/>
                  <a:gd name="T19" fmla="*/ 74 h 233"/>
                  <a:gd name="T20" fmla="*/ 71 w 227"/>
                  <a:gd name="T21" fmla="*/ 54 h 233"/>
                  <a:gd name="T22" fmla="*/ 71 w 227"/>
                  <a:gd name="T23" fmla="*/ 0 h 233"/>
                  <a:gd name="T24" fmla="*/ 150 w 227"/>
                  <a:gd name="T25" fmla="*/ 0 h 233"/>
                  <a:gd name="T26" fmla="*/ 150 w 227"/>
                  <a:gd name="T27" fmla="*/ 5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27" h="233">
                    <a:moveTo>
                      <a:pt x="150" y="54"/>
                    </a:moveTo>
                    <a:cubicBezTo>
                      <a:pt x="150" y="65"/>
                      <a:pt x="161" y="74"/>
                      <a:pt x="173" y="74"/>
                    </a:cubicBezTo>
                    <a:lnTo>
                      <a:pt x="226" y="74"/>
                    </a:lnTo>
                    <a:lnTo>
                      <a:pt x="226" y="158"/>
                    </a:lnTo>
                    <a:lnTo>
                      <a:pt x="173" y="158"/>
                    </a:lnTo>
                    <a:cubicBezTo>
                      <a:pt x="161" y="158"/>
                      <a:pt x="153" y="167"/>
                      <a:pt x="153" y="178"/>
                    </a:cubicBezTo>
                    <a:lnTo>
                      <a:pt x="153" y="232"/>
                    </a:lnTo>
                    <a:lnTo>
                      <a:pt x="0" y="232"/>
                    </a:lnTo>
                    <a:lnTo>
                      <a:pt x="0" y="74"/>
                    </a:lnTo>
                    <a:lnTo>
                      <a:pt x="51" y="74"/>
                    </a:lnTo>
                    <a:cubicBezTo>
                      <a:pt x="63" y="74"/>
                      <a:pt x="71" y="65"/>
                      <a:pt x="71" y="54"/>
                    </a:cubicBezTo>
                    <a:lnTo>
                      <a:pt x="71" y="0"/>
                    </a:lnTo>
                    <a:lnTo>
                      <a:pt x="150" y="0"/>
                    </a:lnTo>
                    <a:lnTo>
                      <a:pt x="150" y="54"/>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00" name="Freeform 31">
                <a:extLst>
                  <a:ext uri="{FF2B5EF4-FFF2-40B4-BE49-F238E27FC236}">
                    <a16:creationId xmlns:a16="http://schemas.microsoft.com/office/drawing/2014/main" id="{0004AECC-C231-4759-AB2B-40BEFC3B48F6}"/>
                  </a:ext>
                </a:extLst>
              </p:cNvPr>
              <p:cNvSpPr>
                <a:spLocks noChangeArrowheads="1"/>
              </p:cNvSpPr>
              <p:nvPr/>
            </p:nvSpPr>
            <p:spPr bwMode="auto">
              <a:xfrm>
                <a:off x="7310016" y="2183827"/>
                <a:ext cx="502281" cy="548163"/>
              </a:xfrm>
              <a:custGeom>
                <a:avLst/>
                <a:gdLst>
                  <a:gd name="T0" fmla="*/ 918 w 919"/>
                  <a:gd name="T1" fmla="*/ 51 h 1003"/>
                  <a:gd name="T2" fmla="*/ 867 w 919"/>
                  <a:gd name="T3" fmla="*/ 1002 h 1003"/>
                  <a:gd name="T4" fmla="*/ 0 w 919"/>
                  <a:gd name="T5" fmla="*/ 951 h 1003"/>
                  <a:gd name="T6" fmla="*/ 51 w 919"/>
                  <a:gd name="T7" fmla="*/ 0 h 1003"/>
                  <a:gd name="T8" fmla="*/ 799 w 919"/>
                  <a:gd name="T9" fmla="*/ 567 h 1003"/>
                  <a:gd name="T10" fmla="*/ 793 w 919"/>
                  <a:gd name="T11" fmla="*/ 432 h 1003"/>
                  <a:gd name="T12" fmla="*/ 641 w 919"/>
                  <a:gd name="T13" fmla="*/ 412 h 1003"/>
                  <a:gd name="T14" fmla="*/ 621 w 919"/>
                  <a:gd name="T15" fmla="*/ 485 h 1003"/>
                  <a:gd name="T16" fmla="*/ 542 w 919"/>
                  <a:gd name="T17" fmla="*/ 432 h 1003"/>
                  <a:gd name="T18" fmla="*/ 472 w 919"/>
                  <a:gd name="T19" fmla="*/ 412 h 1003"/>
                  <a:gd name="T20" fmla="*/ 525 w 919"/>
                  <a:gd name="T21" fmla="*/ 327 h 1003"/>
                  <a:gd name="T22" fmla="*/ 545 w 919"/>
                  <a:gd name="T23" fmla="*/ 175 h 1003"/>
                  <a:gd name="T24" fmla="*/ 393 w 919"/>
                  <a:gd name="T25" fmla="*/ 155 h 1003"/>
                  <a:gd name="T26" fmla="*/ 373 w 919"/>
                  <a:gd name="T27" fmla="*/ 307 h 1003"/>
                  <a:gd name="T28" fmla="*/ 443 w 919"/>
                  <a:gd name="T29" fmla="*/ 327 h 1003"/>
                  <a:gd name="T30" fmla="*/ 390 w 919"/>
                  <a:gd name="T31" fmla="*/ 412 h 1003"/>
                  <a:gd name="T32" fmla="*/ 370 w 919"/>
                  <a:gd name="T33" fmla="*/ 485 h 1003"/>
                  <a:gd name="T34" fmla="*/ 291 w 919"/>
                  <a:gd name="T35" fmla="*/ 432 h 1003"/>
                  <a:gd name="T36" fmla="*/ 139 w 919"/>
                  <a:gd name="T37" fmla="*/ 412 h 1003"/>
                  <a:gd name="T38" fmla="*/ 119 w 919"/>
                  <a:gd name="T39" fmla="*/ 564 h 1003"/>
                  <a:gd name="T40" fmla="*/ 192 w 919"/>
                  <a:gd name="T41" fmla="*/ 584 h 1003"/>
                  <a:gd name="T42" fmla="*/ 139 w 919"/>
                  <a:gd name="T43" fmla="*/ 669 h 1003"/>
                  <a:gd name="T44" fmla="*/ 119 w 919"/>
                  <a:gd name="T45" fmla="*/ 821 h 1003"/>
                  <a:gd name="T46" fmla="*/ 274 w 919"/>
                  <a:gd name="T47" fmla="*/ 841 h 1003"/>
                  <a:gd name="T48" fmla="*/ 294 w 919"/>
                  <a:gd name="T49" fmla="*/ 688 h 1003"/>
                  <a:gd name="T50" fmla="*/ 220 w 919"/>
                  <a:gd name="T51" fmla="*/ 669 h 1003"/>
                  <a:gd name="T52" fmla="*/ 274 w 919"/>
                  <a:gd name="T53" fmla="*/ 584 h 1003"/>
                  <a:gd name="T54" fmla="*/ 294 w 919"/>
                  <a:gd name="T55" fmla="*/ 511 h 1003"/>
                  <a:gd name="T56" fmla="*/ 373 w 919"/>
                  <a:gd name="T57" fmla="*/ 564 h 1003"/>
                  <a:gd name="T58" fmla="*/ 446 w 919"/>
                  <a:gd name="T59" fmla="*/ 584 h 1003"/>
                  <a:gd name="T60" fmla="*/ 627 w 919"/>
                  <a:gd name="T61" fmla="*/ 770 h 1003"/>
                  <a:gd name="T62" fmla="*/ 647 w 919"/>
                  <a:gd name="T63" fmla="*/ 844 h 1003"/>
                  <a:gd name="T64" fmla="*/ 799 w 919"/>
                  <a:gd name="T65" fmla="*/ 824 h 1003"/>
                  <a:gd name="T66" fmla="*/ 779 w 919"/>
                  <a:gd name="T67" fmla="*/ 671 h 1003"/>
                  <a:gd name="T68" fmla="*/ 726 w 919"/>
                  <a:gd name="T69" fmla="*/ 587 h 1003"/>
                  <a:gd name="T70" fmla="*/ 799 w 919"/>
                  <a:gd name="T71" fmla="*/ 56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19" h="1003">
                    <a:moveTo>
                      <a:pt x="867" y="0"/>
                    </a:moveTo>
                    <a:cubicBezTo>
                      <a:pt x="895" y="0"/>
                      <a:pt x="918" y="22"/>
                      <a:pt x="918" y="51"/>
                    </a:cubicBezTo>
                    <a:lnTo>
                      <a:pt x="918" y="951"/>
                    </a:lnTo>
                    <a:cubicBezTo>
                      <a:pt x="918" y="979"/>
                      <a:pt x="895" y="1002"/>
                      <a:pt x="867" y="1002"/>
                    </a:cubicBezTo>
                    <a:lnTo>
                      <a:pt x="51" y="1002"/>
                    </a:lnTo>
                    <a:cubicBezTo>
                      <a:pt x="23" y="1002"/>
                      <a:pt x="0" y="979"/>
                      <a:pt x="0" y="951"/>
                    </a:cubicBezTo>
                    <a:lnTo>
                      <a:pt x="0" y="51"/>
                    </a:lnTo>
                    <a:cubicBezTo>
                      <a:pt x="0" y="22"/>
                      <a:pt x="23" y="0"/>
                      <a:pt x="51" y="0"/>
                    </a:cubicBezTo>
                    <a:lnTo>
                      <a:pt x="867" y="0"/>
                    </a:lnTo>
                    <a:close/>
                    <a:moveTo>
                      <a:pt x="799" y="567"/>
                    </a:moveTo>
                    <a:lnTo>
                      <a:pt x="793" y="567"/>
                    </a:lnTo>
                    <a:lnTo>
                      <a:pt x="793" y="432"/>
                    </a:lnTo>
                    <a:cubicBezTo>
                      <a:pt x="793" y="420"/>
                      <a:pt x="785" y="412"/>
                      <a:pt x="774" y="412"/>
                    </a:cubicBezTo>
                    <a:lnTo>
                      <a:pt x="641" y="412"/>
                    </a:lnTo>
                    <a:cubicBezTo>
                      <a:pt x="630" y="412"/>
                      <a:pt x="621" y="420"/>
                      <a:pt x="621" y="432"/>
                    </a:cubicBezTo>
                    <a:lnTo>
                      <a:pt x="621" y="485"/>
                    </a:lnTo>
                    <a:lnTo>
                      <a:pt x="542" y="485"/>
                    </a:lnTo>
                    <a:lnTo>
                      <a:pt x="542" y="432"/>
                    </a:lnTo>
                    <a:cubicBezTo>
                      <a:pt x="542" y="420"/>
                      <a:pt x="534" y="412"/>
                      <a:pt x="522" y="412"/>
                    </a:cubicBezTo>
                    <a:lnTo>
                      <a:pt x="472" y="412"/>
                    </a:lnTo>
                    <a:lnTo>
                      <a:pt x="472" y="327"/>
                    </a:lnTo>
                    <a:lnTo>
                      <a:pt x="525" y="327"/>
                    </a:lnTo>
                    <a:cubicBezTo>
                      <a:pt x="537" y="327"/>
                      <a:pt x="545" y="319"/>
                      <a:pt x="545" y="307"/>
                    </a:cubicBezTo>
                    <a:lnTo>
                      <a:pt x="545" y="175"/>
                    </a:lnTo>
                    <a:cubicBezTo>
                      <a:pt x="545" y="163"/>
                      <a:pt x="537" y="155"/>
                      <a:pt x="525" y="155"/>
                    </a:cubicBezTo>
                    <a:lnTo>
                      <a:pt x="393" y="155"/>
                    </a:lnTo>
                    <a:cubicBezTo>
                      <a:pt x="381" y="155"/>
                      <a:pt x="373" y="163"/>
                      <a:pt x="373" y="175"/>
                    </a:cubicBezTo>
                    <a:lnTo>
                      <a:pt x="373" y="307"/>
                    </a:lnTo>
                    <a:cubicBezTo>
                      <a:pt x="373" y="319"/>
                      <a:pt x="381" y="327"/>
                      <a:pt x="393" y="327"/>
                    </a:cubicBezTo>
                    <a:lnTo>
                      <a:pt x="443" y="327"/>
                    </a:lnTo>
                    <a:lnTo>
                      <a:pt x="443" y="412"/>
                    </a:lnTo>
                    <a:lnTo>
                      <a:pt x="390" y="412"/>
                    </a:lnTo>
                    <a:cubicBezTo>
                      <a:pt x="378" y="412"/>
                      <a:pt x="370" y="420"/>
                      <a:pt x="370" y="432"/>
                    </a:cubicBezTo>
                    <a:lnTo>
                      <a:pt x="370" y="485"/>
                    </a:lnTo>
                    <a:lnTo>
                      <a:pt x="291" y="485"/>
                    </a:lnTo>
                    <a:lnTo>
                      <a:pt x="291" y="432"/>
                    </a:lnTo>
                    <a:cubicBezTo>
                      <a:pt x="291" y="420"/>
                      <a:pt x="283" y="412"/>
                      <a:pt x="271" y="412"/>
                    </a:cubicBezTo>
                    <a:lnTo>
                      <a:pt x="139" y="412"/>
                    </a:lnTo>
                    <a:cubicBezTo>
                      <a:pt x="127" y="412"/>
                      <a:pt x="119" y="420"/>
                      <a:pt x="119" y="432"/>
                    </a:cubicBezTo>
                    <a:lnTo>
                      <a:pt x="119" y="564"/>
                    </a:lnTo>
                    <a:cubicBezTo>
                      <a:pt x="119" y="575"/>
                      <a:pt x="127" y="584"/>
                      <a:pt x="139" y="584"/>
                    </a:cubicBezTo>
                    <a:lnTo>
                      <a:pt x="192" y="584"/>
                    </a:lnTo>
                    <a:lnTo>
                      <a:pt x="192" y="669"/>
                    </a:lnTo>
                    <a:lnTo>
                      <a:pt x="139" y="669"/>
                    </a:lnTo>
                    <a:cubicBezTo>
                      <a:pt x="127" y="669"/>
                      <a:pt x="119" y="677"/>
                      <a:pt x="119" y="688"/>
                    </a:cubicBezTo>
                    <a:lnTo>
                      <a:pt x="119" y="821"/>
                    </a:lnTo>
                    <a:cubicBezTo>
                      <a:pt x="119" y="832"/>
                      <a:pt x="127" y="841"/>
                      <a:pt x="139" y="841"/>
                    </a:cubicBezTo>
                    <a:lnTo>
                      <a:pt x="274" y="841"/>
                    </a:lnTo>
                    <a:cubicBezTo>
                      <a:pt x="285" y="841"/>
                      <a:pt x="294" y="832"/>
                      <a:pt x="294" y="821"/>
                    </a:cubicBezTo>
                    <a:lnTo>
                      <a:pt x="294" y="688"/>
                    </a:lnTo>
                    <a:cubicBezTo>
                      <a:pt x="294" y="677"/>
                      <a:pt x="285" y="669"/>
                      <a:pt x="274" y="669"/>
                    </a:cubicBezTo>
                    <a:lnTo>
                      <a:pt x="220" y="669"/>
                    </a:lnTo>
                    <a:lnTo>
                      <a:pt x="220" y="584"/>
                    </a:lnTo>
                    <a:lnTo>
                      <a:pt x="274" y="584"/>
                    </a:lnTo>
                    <a:cubicBezTo>
                      <a:pt x="285" y="584"/>
                      <a:pt x="294" y="575"/>
                      <a:pt x="294" y="564"/>
                    </a:cubicBezTo>
                    <a:lnTo>
                      <a:pt x="294" y="511"/>
                    </a:lnTo>
                    <a:lnTo>
                      <a:pt x="373" y="511"/>
                    </a:lnTo>
                    <a:lnTo>
                      <a:pt x="373" y="564"/>
                    </a:lnTo>
                    <a:cubicBezTo>
                      <a:pt x="373" y="575"/>
                      <a:pt x="381" y="584"/>
                      <a:pt x="393" y="584"/>
                    </a:cubicBezTo>
                    <a:lnTo>
                      <a:pt x="446" y="584"/>
                    </a:lnTo>
                    <a:lnTo>
                      <a:pt x="446" y="770"/>
                    </a:lnTo>
                    <a:lnTo>
                      <a:pt x="627" y="770"/>
                    </a:lnTo>
                    <a:lnTo>
                      <a:pt x="627" y="824"/>
                    </a:lnTo>
                    <a:cubicBezTo>
                      <a:pt x="627" y="835"/>
                      <a:pt x="635" y="844"/>
                      <a:pt x="647" y="844"/>
                    </a:cubicBezTo>
                    <a:lnTo>
                      <a:pt x="779" y="844"/>
                    </a:lnTo>
                    <a:cubicBezTo>
                      <a:pt x="791" y="844"/>
                      <a:pt x="799" y="835"/>
                      <a:pt x="799" y="824"/>
                    </a:cubicBezTo>
                    <a:lnTo>
                      <a:pt x="799" y="691"/>
                    </a:lnTo>
                    <a:cubicBezTo>
                      <a:pt x="799" y="680"/>
                      <a:pt x="791" y="671"/>
                      <a:pt x="779" y="671"/>
                    </a:cubicBezTo>
                    <a:lnTo>
                      <a:pt x="726" y="671"/>
                    </a:lnTo>
                    <a:lnTo>
                      <a:pt x="726" y="587"/>
                    </a:lnTo>
                    <a:lnTo>
                      <a:pt x="779" y="587"/>
                    </a:lnTo>
                    <a:cubicBezTo>
                      <a:pt x="791" y="587"/>
                      <a:pt x="799" y="578"/>
                      <a:pt x="799" y="567"/>
                    </a:cubicBez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398" name="Rectangle 397">
              <a:extLst>
                <a:ext uri="{FF2B5EF4-FFF2-40B4-BE49-F238E27FC236}">
                  <a16:creationId xmlns:a16="http://schemas.microsoft.com/office/drawing/2014/main" id="{8A4E15D2-3328-45A3-B14C-ED4448CA16CA}"/>
                </a:ext>
              </a:extLst>
            </p:cNvPr>
            <p:cNvSpPr/>
            <p:nvPr/>
          </p:nvSpPr>
          <p:spPr>
            <a:xfrm>
              <a:off x="7248176" y="2103309"/>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grpSp>
      <p:sp>
        <p:nvSpPr>
          <p:cNvPr id="475" name="Line 55">
            <a:extLst>
              <a:ext uri="{FF2B5EF4-FFF2-40B4-BE49-F238E27FC236}">
                <a16:creationId xmlns:a16="http://schemas.microsoft.com/office/drawing/2014/main" id="{2AC2EE8F-1BE4-4537-8DB2-7F131D7FB25B}"/>
              </a:ext>
            </a:extLst>
          </p:cNvPr>
          <p:cNvSpPr>
            <a:spLocks noChangeShapeType="1"/>
          </p:cNvSpPr>
          <p:nvPr/>
        </p:nvSpPr>
        <p:spPr bwMode="auto">
          <a:xfrm flipV="1">
            <a:off x="8070658" y="3003187"/>
            <a:ext cx="674173" cy="2595"/>
          </a:xfrm>
          <a:prstGeom prst="line">
            <a:avLst/>
          </a:prstGeom>
          <a:noFill/>
          <a:ln w="19050">
            <a:solidFill>
              <a:schemeClr val="tx1"/>
            </a:solidFill>
            <a:prstDash val="dash"/>
            <a:round/>
            <a:headEnd type="none" w="med" len="med"/>
            <a:tailEnd type="triangle" w="med" len="med"/>
          </a:ln>
          <a:effectLst/>
        </p:spPr>
        <p:txBody>
          <a:bodyPr wrap="square" lIns="92027" tIns="46014" rIns="92027" bIns="46014">
            <a:spAutoFit/>
          </a:bodyPr>
          <a:lstStyle/>
          <a:p>
            <a:pPr>
              <a:defRPr/>
            </a:pPr>
            <a:endParaRPr lang="en-US" sz="1798" dirty="0">
              <a:solidFill>
                <a:schemeClr val="bg2">
                  <a:lumMod val="10000"/>
                </a:schemeClr>
              </a:solidFill>
            </a:endParaRPr>
          </a:p>
        </p:txBody>
      </p:sp>
      <p:sp>
        <p:nvSpPr>
          <p:cNvPr id="476" name="TextBox 475">
            <a:extLst>
              <a:ext uri="{FF2B5EF4-FFF2-40B4-BE49-F238E27FC236}">
                <a16:creationId xmlns:a16="http://schemas.microsoft.com/office/drawing/2014/main" id="{4D1E5974-A319-449B-BDB4-931D6B999A7D}"/>
              </a:ext>
            </a:extLst>
          </p:cNvPr>
          <p:cNvSpPr txBox="1"/>
          <p:nvPr/>
        </p:nvSpPr>
        <p:spPr>
          <a:xfrm>
            <a:off x="7991858" y="2708412"/>
            <a:ext cx="730364" cy="174150"/>
          </a:xfrm>
          <a:prstGeom prst="rect">
            <a:avLst/>
          </a:prstGeom>
          <a:noFill/>
        </p:spPr>
        <p:txBody>
          <a:bodyPr wrap="square" lIns="0" tIns="0" rIns="0" bIns="0" rtlCol="0">
            <a:noAutofit/>
          </a:bodyPr>
          <a:lstStyle/>
          <a:p>
            <a:pPr algn="ctr">
              <a:lnSpc>
                <a:spcPct val="90000"/>
              </a:lnSpc>
            </a:pPr>
            <a:r>
              <a:rPr lang="en-US" sz="900" dirty="0">
                <a:solidFill>
                  <a:schemeClr val="bg2">
                    <a:lumMod val="10000"/>
                  </a:schemeClr>
                </a:solidFill>
              </a:rPr>
              <a:t>rsync/ </a:t>
            </a:r>
          </a:p>
          <a:p>
            <a:pPr algn="ctr">
              <a:lnSpc>
                <a:spcPct val="90000"/>
              </a:lnSpc>
            </a:pPr>
            <a:r>
              <a:rPr lang="en-US" sz="900" dirty="0">
                <a:solidFill>
                  <a:schemeClr val="bg2">
                    <a:lumMod val="10000"/>
                  </a:schemeClr>
                </a:solidFill>
              </a:rPr>
              <a:t>API</a:t>
            </a:r>
            <a:endParaRPr lang="en-US" sz="1050" dirty="0">
              <a:solidFill>
                <a:schemeClr val="bg2">
                  <a:lumMod val="10000"/>
                </a:schemeClr>
              </a:solidFill>
            </a:endParaRPr>
          </a:p>
        </p:txBody>
      </p:sp>
      <p:cxnSp>
        <p:nvCxnSpPr>
          <p:cNvPr id="477" name="Straight Arrow Connector 476">
            <a:extLst>
              <a:ext uri="{FF2B5EF4-FFF2-40B4-BE49-F238E27FC236}">
                <a16:creationId xmlns:a16="http://schemas.microsoft.com/office/drawing/2014/main" id="{E3AAEB96-8EA4-4044-9FAC-F106C8BDF7BB}"/>
              </a:ext>
            </a:extLst>
          </p:cNvPr>
          <p:cNvCxnSpPr>
            <a:cxnSpLocks/>
          </p:cNvCxnSpPr>
          <p:nvPr/>
        </p:nvCxnSpPr>
        <p:spPr>
          <a:xfrm>
            <a:off x="8056561" y="4412936"/>
            <a:ext cx="922204" cy="5507"/>
          </a:xfrm>
          <a:prstGeom prst="straightConnector1">
            <a:avLst/>
          </a:prstGeom>
          <a:ln w="19050">
            <a:solidFill>
              <a:schemeClr val="tx1"/>
            </a:solidFill>
            <a:prstDash val="dash"/>
            <a:miter lim="800000"/>
            <a:headEnd type="none" w="med" len="med"/>
            <a:tailEnd type="triangle" w="med" len="med"/>
          </a:ln>
        </p:spPr>
        <p:style>
          <a:lnRef idx="1">
            <a:schemeClr val="accent1"/>
          </a:lnRef>
          <a:fillRef idx="0">
            <a:schemeClr val="accent1"/>
          </a:fillRef>
          <a:effectRef idx="0">
            <a:schemeClr val="accent1"/>
          </a:effectRef>
          <a:fontRef idx="minor">
            <a:schemeClr val="tx1"/>
          </a:fontRef>
        </p:style>
      </p:cxnSp>
      <p:sp>
        <p:nvSpPr>
          <p:cNvPr id="478" name="TextBox 477">
            <a:extLst>
              <a:ext uri="{FF2B5EF4-FFF2-40B4-BE49-F238E27FC236}">
                <a16:creationId xmlns:a16="http://schemas.microsoft.com/office/drawing/2014/main" id="{47B67EED-309E-4DAC-8E7C-D624D992762D}"/>
              </a:ext>
            </a:extLst>
          </p:cNvPr>
          <p:cNvSpPr txBox="1"/>
          <p:nvPr/>
        </p:nvSpPr>
        <p:spPr>
          <a:xfrm>
            <a:off x="8057288" y="4480605"/>
            <a:ext cx="626700" cy="144953"/>
          </a:xfrm>
          <a:prstGeom prst="rect">
            <a:avLst/>
          </a:prstGeom>
          <a:noFill/>
        </p:spPr>
        <p:txBody>
          <a:bodyPr wrap="square" lIns="0" tIns="0" rIns="0" bIns="0" rtlCol="0">
            <a:noAutofit/>
          </a:bodyPr>
          <a:lstStyle/>
          <a:p>
            <a:pPr algn="ctr">
              <a:lnSpc>
                <a:spcPct val="90000"/>
              </a:lnSpc>
            </a:pPr>
            <a:r>
              <a:rPr lang="en-US" sz="900" dirty="0">
                <a:solidFill>
                  <a:schemeClr val="bg2">
                    <a:lumMod val="10000"/>
                  </a:schemeClr>
                </a:solidFill>
              </a:rPr>
              <a:t>Data </a:t>
            </a:r>
          </a:p>
          <a:p>
            <a:pPr algn="ctr">
              <a:lnSpc>
                <a:spcPct val="90000"/>
              </a:lnSpc>
            </a:pPr>
            <a:r>
              <a:rPr lang="en-US" sz="900" dirty="0">
                <a:solidFill>
                  <a:schemeClr val="bg2">
                    <a:lumMod val="10000"/>
                  </a:schemeClr>
                </a:solidFill>
              </a:rPr>
              <a:t>Guard </a:t>
            </a:r>
            <a:endParaRPr lang="en-US" sz="1050" dirty="0">
              <a:solidFill>
                <a:schemeClr val="bg2">
                  <a:lumMod val="10000"/>
                </a:schemeClr>
              </a:solidFill>
            </a:endParaRPr>
          </a:p>
        </p:txBody>
      </p:sp>
      <p:sp>
        <p:nvSpPr>
          <p:cNvPr id="479" name="Rectangle 478">
            <a:extLst>
              <a:ext uri="{FF2B5EF4-FFF2-40B4-BE49-F238E27FC236}">
                <a16:creationId xmlns:a16="http://schemas.microsoft.com/office/drawing/2014/main" id="{78B0229B-F3C8-4E88-908C-0D26E9600943}"/>
              </a:ext>
            </a:extLst>
          </p:cNvPr>
          <p:cNvSpPr/>
          <p:nvPr/>
        </p:nvSpPr>
        <p:spPr>
          <a:xfrm>
            <a:off x="8899295" y="2299798"/>
            <a:ext cx="2525851" cy="3155532"/>
          </a:xfrm>
          <a:prstGeom prst="rect">
            <a:avLst/>
          </a:prstGeom>
          <a:noFill/>
          <a:ln w="19050" cmpd="sng">
            <a:solidFill>
              <a:schemeClr val="accent3"/>
            </a:solidFill>
            <a:prstDash val="sysDash"/>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92" tIns="45696" rIns="91392" bIns="45696" numCol="1" spcCol="0" rtlCol="0" fromWordArt="0" anchor="ctr" anchorCtr="0" forceAA="0" compatLnSpc="1">
            <a:prstTxWarp prst="textNoShape">
              <a:avLst/>
            </a:prstTxWarp>
            <a:noAutofit/>
          </a:bodyPr>
          <a:lstStyle/>
          <a:p>
            <a:pPr algn="ctr">
              <a:lnSpc>
                <a:spcPct val="90000"/>
              </a:lnSpc>
            </a:pPr>
            <a:endParaRPr lang="en-US" sz="1798" dirty="0">
              <a:solidFill>
                <a:schemeClr val="bg2">
                  <a:lumMod val="10000"/>
                </a:schemeClr>
              </a:solidFill>
            </a:endParaRPr>
          </a:p>
        </p:txBody>
      </p:sp>
      <p:grpSp>
        <p:nvGrpSpPr>
          <p:cNvPr id="480" name="Group 479">
            <a:extLst>
              <a:ext uri="{FF2B5EF4-FFF2-40B4-BE49-F238E27FC236}">
                <a16:creationId xmlns:a16="http://schemas.microsoft.com/office/drawing/2014/main" id="{A2834DB6-FAC6-4D59-988C-31592BFB77D0}"/>
              </a:ext>
            </a:extLst>
          </p:cNvPr>
          <p:cNvGrpSpPr/>
          <p:nvPr/>
        </p:nvGrpSpPr>
        <p:grpSpPr>
          <a:xfrm>
            <a:off x="8763728" y="5124999"/>
            <a:ext cx="413113" cy="468971"/>
            <a:chOff x="8833714" y="4158080"/>
            <a:chExt cx="639069" cy="695710"/>
          </a:xfrm>
        </p:grpSpPr>
        <p:grpSp>
          <p:nvGrpSpPr>
            <p:cNvPr id="481" name="Group 480">
              <a:extLst>
                <a:ext uri="{FF2B5EF4-FFF2-40B4-BE49-F238E27FC236}">
                  <a16:creationId xmlns:a16="http://schemas.microsoft.com/office/drawing/2014/main" id="{F51DD192-7E25-4FD3-9078-2107AAE16156}"/>
                </a:ext>
              </a:extLst>
            </p:cNvPr>
            <p:cNvGrpSpPr/>
            <p:nvPr/>
          </p:nvGrpSpPr>
          <p:grpSpPr>
            <a:xfrm>
              <a:off x="8904523" y="4257210"/>
              <a:ext cx="497450" cy="497450"/>
              <a:chOff x="7046913" y="4090988"/>
              <a:chExt cx="327025" cy="327025"/>
            </a:xfrm>
            <a:solidFill>
              <a:srgbClr val="F80000"/>
            </a:solidFill>
          </p:grpSpPr>
          <p:sp>
            <p:nvSpPr>
              <p:cNvPr id="483" name="Freeform 32">
                <a:extLst>
                  <a:ext uri="{FF2B5EF4-FFF2-40B4-BE49-F238E27FC236}">
                    <a16:creationId xmlns:a16="http://schemas.microsoft.com/office/drawing/2014/main" id="{13B31AF3-A29A-4EFF-B91A-B64DA964E14D}"/>
                  </a:ext>
                </a:extLst>
              </p:cNvPr>
              <p:cNvSpPr>
                <a:spLocks noChangeArrowheads="1"/>
              </p:cNvSpPr>
              <p:nvPr/>
            </p:nvSpPr>
            <p:spPr bwMode="auto">
              <a:xfrm>
                <a:off x="7204075" y="4281488"/>
                <a:ext cx="68263" cy="53975"/>
              </a:xfrm>
              <a:custGeom>
                <a:avLst/>
                <a:gdLst>
                  <a:gd name="T0" fmla="*/ 11 w 190"/>
                  <a:gd name="T1" fmla="*/ 0 h 148"/>
                  <a:gd name="T2" fmla="*/ 186 w 190"/>
                  <a:gd name="T3" fmla="*/ 20 h 148"/>
                  <a:gd name="T4" fmla="*/ 189 w 190"/>
                  <a:gd name="T5" fmla="*/ 31 h 148"/>
                  <a:gd name="T6" fmla="*/ 70 w 190"/>
                  <a:gd name="T7" fmla="*/ 147 h 148"/>
                  <a:gd name="T8" fmla="*/ 50 w 190"/>
                  <a:gd name="T9" fmla="*/ 141 h 148"/>
                  <a:gd name="T10" fmla="*/ 48 w 190"/>
                  <a:gd name="T11" fmla="*/ 141 h 148"/>
                  <a:gd name="T12" fmla="*/ 0 w 190"/>
                  <a:gd name="T13" fmla="*/ 17 h 148"/>
                  <a:gd name="T14" fmla="*/ 11 w 190"/>
                  <a:gd name="T15" fmla="*/ 0 h 1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0" h="148">
                    <a:moveTo>
                      <a:pt x="11" y="0"/>
                    </a:moveTo>
                    <a:lnTo>
                      <a:pt x="186" y="20"/>
                    </a:lnTo>
                    <a:cubicBezTo>
                      <a:pt x="186" y="25"/>
                      <a:pt x="186" y="28"/>
                      <a:pt x="189" y="31"/>
                    </a:cubicBezTo>
                    <a:lnTo>
                      <a:pt x="70" y="147"/>
                    </a:lnTo>
                    <a:cubicBezTo>
                      <a:pt x="65" y="144"/>
                      <a:pt x="59" y="141"/>
                      <a:pt x="50" y="141"/>
                    </a:cubicBezTo>
                    <a:lnTo>
                      <a:pt x="48" y="141"/>
                    </a:lnTo>
                    <a:lnTo>
                      <a:pt x="0" y="17"/>
                    </a:lnTo>
                    <a:cubicBezTo>
                      <a:pt x="2" y="11"/>
                      <a:pt x="8" y="6"/>
                      <a:pt x="11"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84" name="Freeform 33">
                <a:extLst>
                  <a:ext uri="{FF2B5EF4-FFF2-40B4-BE49-F238E27FC236}">
                    <a16:creationId xmlns:a16="http://schemas.microsoft.com/office/drawing/2014/main" id="{B1C03896-64BD-4C1E-A31C-5BE4720A182A}"/>
                  </a:ext>
                </a:extLst>
              </p:cNvPr>
              <p:cNvSpPr>
                <a:spLocks noChangeArrowheads="1"/>
              </p:cNvSpPr>
              <p:nvPr/>
            </p:nvSpPr>
            <p:spPr bwMode="auto">
              <a:xfrm>
                <a:off x="7148513" y="4283075"/>
                <a:ext cx="63500" cy="52388"/>
              </a:xfrm>
              <a:custGeom>
                <a:avLst/>
                <a:gdLst>
                  <a:gd name="T0" fmla="*/ 125 w 176"/>
                  <a:gd name="T1" fmla="*/ 25 h 145"/>
                  <a:gd name="T2" fmla="*/ 175 w 176"/>
                  <a:gd name="T3" fmla="*/ 144 h 145"/>
                  <a:gd name="T4" fmla="*/ 0 w 176"/>
                  <a:gd name="T5" fmla="*/ 20 h 145"/>
                  <a:gd name="T6" fmla="*/ 3 w 176"/>
                  <a:gd name="T7" fmla="*/ 14 h 145"/>
                  <a:gd name="T8" fmla="*/ 85 w 176"/>
                  <a:gd name="T9" fmla="*/ 0 h 145"/>
                  <a:gd name="T10" fmla="*/ 125 w 176"/>
                  <a:gd name="T11" fmla="*/ 25 h 145"/>
                </a:gdLst>
                <a:ahLst/>
                <a:cxnLst>
                  <a:cxn ang="0">
                    <a:pos x="T0" y="T1"/>
                  </a:cxn>
                  <a:cxn ang="0">
                    <a:pos x="T2" y="T3"/>
                  </a:cxn>
                  <a:cxn ang="0">
                    <a:pos x="T4" y="T5"/>
                  </a:cxn>
                  <a:cxn ang="0">
                    <a:pos x="T6" y="T7"/>
                  </a:cxn>
                  <a:cxn ang="0">
                    <a:pos x="T8" y="T9"/>
                  </a:cxn>
                  <a:cxn ang="0">
                    <a:pos x="T10" y="T11"/>
                  </a:cxn>
                </a:cxnLst>
                <a:rect l="0" t="0" r="r" b="b"/>
                <a:pathLst>
                  <a:path w="176" h="145">
                    <a:moveTo>
                      <a:pt x="125" y="25"/>
                    </a:moveTo>
                    <a:cubicBezTo>
                      <a:pt x="127" y="25"/>
                      <a:pt x="175" y="144"/>
                      <a:pt x="175" y="144"/>
                    </a:cubicBezTo>
                    <a:lnTo>
                      <a:pt x="0" y="20"/>
                    </a:lnTo>
                    <a:cubicBezTo>
                      <a:pt x="3" y="20"/>
                      <a:pt x="3" y="17"/>
                      <a:pt x="3" y="14"/>
                    </a:cubicBezTo>
                    <a:lnTo>
                      <a:pt x="85" y="0"/>
                    </a:lnTo>
                    <a:cubicBezTo>
                      <a:pt x="91" y="14"/>
                      <a:pt x="108" y="25"/>
                      <a:pt x="125" y="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85" name="Freeform 34">
                <a:extLst>
                  <a:ext uri="{FF2B5EF4-FFF2-40B4-BE49-F238E27FC236}">
                    <a16:creationId xmlns:a16="http://schemas.microsoft.com/office/drawing/2014/main" id="{92B81607-9255-40CD-8BCD-F55BC0128F79}"/>
                  </a:ext>
                </a:extLst>
              </p:cNvPr>
              <p:cNvSpPr>
                <a:spLocks noChangeArrowheads="1"/>
              </p:cNvSpPr>
              <p:nvPr/>
            </p:nvSpPr>
            <p:spPr bwMode="auto">
              <a:xfrm>
                <a:off x="7140575" y="4210050"/>
                <a:ext cx="42863" cy="68263"/>
              </a:xfrm>
              <a:custGeom>
                <a:avLst/>
                <a:gdLst>
                  <a:gd name="T0" fmla="*/ 116 w 117"/>
                  <a:gd name="T1" fmla="*/ 149 h 190"/>
                  <a:gd name="T2" fmla="*/ 99 w 117"/>
                  <a:gd name="T3" fmla="*/ 175 h 190"/>
                  <a:gd name="T4" fmla="*/ 17 w 117"/>
                  <a:gd name="T5" fmla="*/ 189 h 190"/>
                  <a:gd name="T6" fmla="*/ 0 w 117"/>
                  <a:gd name="T7" fmla="*/ 172 h 190"/>
                  <a:gd name="T8" fmla="*/ 42 w 117"/>
                  <a:gd name="T9" fmla="*/ 0 h 190"/>
                  <a:gd name="T10" fmla="*/ 45 w 117"/>
                  <a:gd name="T11" fmla="*/ 0 h 190"/>
                  <a:gd name="T12" fmla="*/ 116 w 117"/>
                  <a:gd name="T13" fmla="*/ 149 h 190"/>
                </a:gdLst>
                <a:ahLst/>
                <a:cxnLst>
                  <a:cxn ang="0">
                    <a:pos x="T0" y="T1"/>
                  </a:cxn>
                  <a:cxn ang="0">
                    <a:pos x="T2" y="T3"/>
                  </a:cxn>
                  <a:cxn ang="0">
                    <a:pos x="T4" y="T5"/>
                  </a:cxn>
                  <a:cxn ang="0">
                    <a:pos x="T6" y="T7"/>
                  </a:cxn>
                  <a:cxn ang="0">
                    <a:pos x="T8" y="T9"/>
                  </a:cxn>
                  <a:cxn ang="0">
                    <a:pos x="T10" y="T11"/>
                  </a:cxn>
                  <a:cxn ang="0">
                    <a:pos x="T12" y="T13"/>
                  </a:cxn>
                </a:cxnLst>
                <a:rect l="0" t="0" r="r" b="b"/>
                <a:pathLst>
                  <a:path w="117" h="190">
                    <a:moveTo>
                      <a:pt x="116" y="149"/>
                    </a:moveTo>
                    <a:cubicBezTo>
                      <a:pt x="110" y="155"/>
                      <a:pt x="104" y="166"/>
                      <a:pt x="99" y="175"/>
                    </a:cubicBezTo>
                    <a:lnTo>
                      <a:pt x="17" y="189"/>
                    </a:lnTo>
                    <a:cubicBezTo>
                      <a:pt x="11" y="183"/>
                      <a:pt x="5" y="177"/>
                      <a:pt x="0" y="172"/>
                    </a:cubicBezTo>
                    <a:lnTo>
                      <a:pt x="42" y="0"/>
                    </a:lnTo>
                    <a:cubicBezTo>
                      <a:pt x="45" y="0"/>
                      <a:pt x="45" y="0"/>
                      <a:pt x="45" y="0"/>
                    </a:cubicBezTo>
                    <a:lnTo>
                      <a:pt x="116" y="14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86" name="Freeform 35">
                <a:extLst>
                  <a:ext uri="{FF2B5EF4-FFF2-40B4-BE49-F238E27FC236}">
                    <a16:creationId xmlns:a16="http://schemas.microsoft.com/office/drawing/2014/main" id="{4E7B4097-74C5-4D86-A652-E6D02D35AF7E}"/>
                  </a:ext>
                </a:extLst>
              </p:cNvPr>
              <p:cNvSpPr>
                <a:spLocks noChangeArrowheads="1"/>
              </p:cNvSpPr>
              <p:nvPr/>
            </p:nvSpPr>
            <p:spPr bwMode="auto">
              <a:xfrm>
                <a:off x="7165975" y="4198938"/>
                <a:ext cx="92075" cy="63500"/>
              </a:xfrm>
              <a:custGeom>
                <a:avLst/>
                <a:gdLst>
                  <a:gd name="T0" fmla="*/ 74 w 255"/>
                  <a:gd name="T1" fmla="*/ 169 h 176"/>
                  <a:gd name="T2" fmla="*/ 71 w 255"/>
                  <a:gd name="T3" fmla="*/ 166 h 176"/>
                  <a:gd name="T4" fmla="*/ 0 w 255"/>
                  <a:gd name="T5" fmla="*/ 17 h 176"/>
                  <a:gd name="T6" fmla="*/ 11 w 255"/>
                  <a:gd name="T7" fmla="*/ 0 h 176"/>
                  <a:gd name="T8" fmla="*/ 251 w 255"/>
                  <a:gd name="T9" fmla="*/ 5 h 176"/>
                  <a:gd name="T10" fmla="*/ 254 w 255"/>
                  <a:gd name="T11" fmla="*/ 14 h 176"/>
                  <a:gd name="T12" fmla="*/ 93 w 255"/>
                  <a:gd name="T13" fmla="*/ 175 h 176"/>
                  <a:gd name="T14" fmla="*/ 74 w 255"/>
                  <a:gd name="T15" fmla="*/ 169 h 1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5" h="176">
                    <a:moveTo>
                      <a:pt x="74" y="169"/>
                    </a:moveTo>
                    <a:cubicBezTo>
                      <a:pt x="74" y="169"/>
                      <a:pt x="71" y="169"/>
                      <a:pt x="71" y="166"/>
                    </a:cubicBezTo>
                    <a:lnTo>
                      <a:pt x="0" y="17"/>
                    </a:lnTo>
                    <a:cubicBezTo>
                      <a:pt x="6" y="14"/>
                      <a:pt x="9" y="5"/>
                      <a:pt x="11" y="0"/>
                    </a:cubicBezTo>
                    <a:lnTo>
                      <a:pt x="251" y="5"/>
                    </a:lnTo>
                    <a:cubicBezTo>
                      <a:pt x="251" y="8"/>
                      <a:pt x="254" y="11"/>
                      <a:pt x="254" y="14"/>
                    </a:cubicBezTo>
                    <a:lnTo>
                      <a:pt x="93" y="175"/>
                    </a:lnTo>
                    <a:cubicBezTo>
                      <a:pt x="88" y="172"/>
                      <a:pt x="82" y="169"/>
                      <a:pt x="74" y="16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87" name="Freeform 36">
                <a:extLst>
                  <a:ext uri="{FF2B5EF4-FFF2-40B4-BE49-F238E27FC236}">
                    <a16:creationId xmlns:a16="http://schemas.microsoft.com/office/drawing/2014/main" id="{9413ECC5-37C6-48A0-9545-0401B4CD921D}"/>
                  </a:ext>
                </a:extLst>
              </p:cNvPr>
              <p:cNvSpPr>
                <a:spLocks noChangeArrowheads="1"/>
              </p:cNvSpPr>
              <p:nvPr/>
            </p:nvSpPr>
            <p:spPr bwMode="auto">
              <a:xfrm>
                <a:off x="7207250" y="4210050"/>
                <a:ext cx="71438" cy="69850"/>
              </a:xfrm>
              <a:custGeom>
                <a:avLst/>
                <a:gdLst>
                  <a:gd name="T0" fmla="*/ 161 w 198"/>
                  <a:gd name="T1" fmla="*/ 0 h 193"/>
                  <a:gd name="T2" fmla="*/ 172 w 198"/>
                  <a:gd name="T3" fmla="*/ 5 h 193"/>
                  <a:gd name="T4" fmla="*/ 197 w 198"/>
                  <a:gd name="T5" fmla="*/ 169 h 193"/>
                  <a:gd name="T6" fmla="*/ 178 w 198"/>
                  <a:gd name="T7" fmla="*/ 192 h 193"/>
                  <a:gd name="T8" fmla="*/ 3 w 198"/>
                  <a:gd name="T9" fmla="*/ 172 h 193"/>
                  <a:gd name="T10" fmla="*/ 0 w 198"/>
                  <a:gd name="T11" fmla="*/ 161 h 193"/>
                  <a:gd name="T12" fmla="*/ 161 w 198"/>
                  <a:gd name="T13" fmla="*/ 0 h 193"/>
                </a:gdLst>
                <a:ahLst/>
                <a:cxnLst>
                  <a:cxn ang="0">
                    <a:pos x="T0" y="T1"/>
                  </a:cxn>
                  <a:cxn ang="0">
                    <a:pos x="T2" y="T3"/>
                  </a:cxn>
                  <a:cxn ang="0">
                    <a:pos x="T4" y="T5"/>
                  </a:cxn>
                  <a:cxn ang="0">
                    <a:pos x="T6" y="T7"/>
                  </a:cxn>
                  <a:cxn ang="0">
                    <a:pos x="T8" y="T9"/>
                  </a:cxn>
                  <a:cxn ang="0">
                    <a:pos x="T10" y="T11"/>
                  </a:cxn>
                  <a:cxn ang="0">
                    <a:pos x="T12" y="T13"/>
                  </a:cxn>
                </a:cxnLst>
                <a:rect l="0" t="0" r="r" b="b"/>
                <a:pathLst>
                  <a:path w="198" h="193">
                    <a:moveTo>
                      <a:pt x="161" y="0"/>
                    </a:moveTo>
                    <a:cubicBezTo>
                      <a:pt x="164" y="3"/>
                      <a:pt x="169" y="5"/>
                      <a:pt x="172" y="5"/>
                    </a:cubicBezTo>
                    <a:lnTo>
                      <a:pt x="197" y="169"/>
                    </a:lnTo>
                    <a:cubicBezTo>
                      <a:pt x="189" y="175"/>
                      <a:pt x="183" y="183"/>
                      <a:pt x="178" y="192"/>
                    </a:cubicBezTo>
                    <a:lnTo>
                      <a:pt x="3" y="172"/>
                    </a:lnTo>
                    <a:cubicBezTo>
                      <a:pt x="3" y="169"/>
                      <a:pt x="3" y="163"/>
                      <a:pt x="0" y="161"/>
                    </a:cubicBezTo>
                    <a:lnTo>
                      <a:pt x="161"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88" name="Freeform 37">
                <a:extLst>
                  <a:ext uri="{FF2B5EF4-FFF2-40B4-BE49-F238E27FC236}">
                    <a16:creationId xmlns:a16="http://schemas.microsoft.com/office/drawing/2014/main" id="{97ECAA63-A986-4D12-9E0D-797B18A7A6E3}"/>
                  </a:ext>
                </a:extLst>
              </p:cNvPr>
              <p:cNvSpPr>
                <a:spLocks noChangeArrowheads="1"/>
              </p:cNvSpPr>
              <p:nvPr/>
            </p:nvSpPr>
            <p:spPr bwMode="auto">
              <a:xfrm>
                <a:off x="7046913" y="4090988"/>
                <a:ext cx="327025" cy="327025"/>
              </a:xfrm>
              <a:custGeom>
                <a:avLst/>
                <a:gdLst>
                  <a:gd name="T0" fmla="*/ 455 w 910"/>
                  <a:gd name="T1" fmla="*/ 0 h 909"/>
                  <a:gd name="T2" fmla="*/ 909 w 910"/>
                  <a:gd name="T3" fmla="*/ 454 h 909"/>
                  <a:gd name="T4" fmla="*/ 455 w 910"/>
                  <a:gd name="T5" fmla="*/ 908 h 909"/>
                  <a:gd name="T6" fmla="*/ 0 w 910"/>
                  <a:gd name="T7" fmla="*/ 454 h 909"/>
                  <a:gd name="T8" fmla="*/ 455 w 910"/>
                  <a:gd name="T9" fmla="*/ 0 h 909"/>
                  <a:gd name="T10" fmla="*/ 669 w 910"/>
                  <a:gd name="T11" fmla="*/ 589 h 909"/>
                  <a:gd name="T12" fmla="*/ 717 w 910"/>
                  <a:gd name="T13" fmla="*/ 542 h 909"/>
                  <a:gd name="T14" fmla="*/ 677 w 910"/>
                  <a:gd name="T15" fmla="*/ 496 h 909"/>
                  <a:gd name="T16" fmla="*/ 652 w 910"/>
                  <a:gd name="T17" fmla="*/ 333 h 909"/>
                  <a:gd name="T18" fmla="*/ 677 w 910"/>
                  <a:gd name="T19" fmla="*/ 293 h 909"/>
                  <a:gd name="T20" fmla="*/ 632 w 910"/>
                  <a:gd name="T21" fmla="*/ 248 h 909"/>
                  <a:gd name="T22" fmla="*/ 590 w 910"/>
                  <a:gd name="T23" fmla="*/ 279 h 909"/>
                  <a:gd name="T24" fmla="*/ 347 w 910"/>
                  <a:gd name="T25" fmla="*/ 273 h 909"/>
                  <a:gd name="T26" fmla="*/ 305 w 910"/>
                  <a:gd name="T27" fmla="*/ 242 h 909"/>
                  <a:gd name="T28" fmla="*/ 260 w 910"/>
                  <a:gd name="T29" fmla="*/ 288 h 909"/>
                  <a:gd name="T30" fmla="*/ 282 w 910"/>
                  <a:gd name="T31" fmla="*/ 327 h 909"/>
                  <a:gd name="T32" fmla="*/ 240 w 910"/>
                  <a:gd name="T33" fmla="*/ 499 h 909"/>
                  <a:gd name="T34" fmla="*/ 198 w 910"/>
                  <a:gd name="T35" fmla="*/ 544 h 909"/>
                  <a:gd name="T36" fmla="*/ 243 w 910"/>
                  <a:gd name="T37" fmla="*/ 589 h 909"/>
                  <a:gd name="T38" fmla="*/ 271 w 910"/>
                  <a:gd name="T39" fmla="*/ 581 h 909"/>
                  <a:gd name="T40" fmla="*/ 449 w 910"/>
                  <a:gd name="T41" fmla="*/ 705 h 909"/>
                  <a:gd name="T42" fmla="*/ 446 w 910"/>
                  <a:gd name="T43" fmla="*/ 719 h 909"/>
                  <a:gd name="T44" fmla="*/ 491 w 910"/>
                  <a:gd name="T45" fmla="*/ 764 h 909"/>
                  <a:gd name="T46" fmla="*/ 536 w 910"/>
                  <a:gd name="T47" fmla="*/ 719 h 909"/>
                  <a:gd name="T48" fmla="*/ 531 w 910"/>
                  <a:gd name="T49" fmla="*/ 700 h 909"/>
                  <a:gd name="T50" fmla="*/ 649 w 910"/>
                  <a:gd name="T51" fmla="*/ 584 h 909"/>
                  <a:gd name="T52" fmla="*/ 669 w 910"/>
                  <a:gd name="T53" fmla="*/ 589 h 9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10" h="909">
                    <a:moveTo>
                      <a:pt x="455" y="0"/>
                    </a:moveTo>
                    <a:cubicBezTo>
                      <a:pt x="706" y="0"/>
                      <a:pt x="909" y="203"/>
                      <a:pt x="909" y="454"/>
                    </a:cubicBezTo>
                    <a:cubicBezTo>
                      <a:pt x="909" y="705"/>
                      <a:pt x="707" y="908"/>
                      <a:pt x="455" y="908"/>
                    </a:cubicBezTo>
                    <a:cubicBezTo>
                      <a:pt x="204" y="908"/>
                      <a:pt x="0" y="705"/>
                      <a:pt x="0" y="454"/>
                    </a:cubicBezTo>
                    <a:cubicBezTo>
                      <a:pt x="0" y="203"/>
                      <a:pt x="203" y="0"/>
                      <a:pt x="455" y="0"/>
                    </a:cubicBezTo>
                    <a:close/>
                    <a:moveTo>
                      <a:pt x="669" y="589"/>
                    </a:moveTo>
                    <a:cubicBezTo>
                      <a:pt x="694" y="589"/>
                      <a:pt x="714" y="570"/>
                      <a:pt x="717" y="542"/>
                    </a:cubicBezTo>
                    <a:cubicBezTo>
                      <a:pt x="717" y="519"/>
                      <a:pt x="700" y="499"/>
                      <a:pt x="677" y="496"/>
                    </a:cubicBezTo>
                    <a:lnTo>
                      <a:pt x="652" y="333"/>
                    </a:lnTo>
                    <a:cubicBezTo>
                      <a:pt x="666" y="327"/>
                      <a:pt x="677" y="310"/>
                      <a:pt x="677" y="293"/>
                    </a:cubicBezTo>
                    <a:cubicBezTo>
                      <a:pt x="677" y="268"/>
                      <a:pt x="658" y="248"/>
                      <a:pt x="632" y="248"/>
                    </a:cubicBezTo>
                    <a:cubicBezTo>
                      <a:pt x="613" y="248"/>
                      <a:pt x="596" y="262"/>
                      <a:pt x="590" y="279"/>
                    </a:cubicBezTo>
                    <a:lnTo>
                      <a:pt x="347" y="273"/>
                    </a:lnTo>
                    <a:cubicBezTo>
                      <a:pt x="342" y="256"/>
                      <a:pt x="325" y="242"/>
                      <a:pt x="305" y="242"/>
                    </a:cubicBezTo>
                    <a:cubicBezTo>
                      <a:pt x="280" y="242"/>
                      <a:pt x="260" y="262"/>
                      <a:pt x="260" y="288"/>
                    </a:cubicBezTo>
                    <a:cubicBezTo>
                      <a:pt x="260" y="304"/>
                      <a:pt x="268" y="319"/>
                      <a:pt x="282" y="327"/>
                    </a:cubicBezTo>
                    <a:lnTo>
                      <a:pt x="240" y="499"/>
                    </a:lnTo>
                    <a:cubicBezTo>
                      <a:pt x="217" y="502"/>
                      <a:pt x="198" y="522"/>
                      <a:pt x="198" y="544"/>
                    </a:cubicBezTo>
                    <a:cubicBezTo>
                      <a:pt x="198" y="570"/>
                      <a:pt x="217" y="589"/>
                      <a:pt x="243" y="589"/>
                    </a:cubicBezTo>
                    <a:cubicBezTo>
                      <a:pt x="254" y="589"/>
                      <a:pt x="263" y="587"/>
                      <a:pt x="271" y="581"/>
                    </a:cubicBezTo>
                    <a:lnTo>
                      <a:pt x="449" y="705"/>
                    </a:lnTo>
                    <a:cubicBezTo>
                      <a:pt x="446" y="711"/>
                      <a:pt x="446" y="714"/>
                      <a:pt x="446" y="719"/>
                    </a:cubicBezTo>
                    <a:cubicBezTo>
                      <a:pt x="446" y="745"/>
                      <a:pt x="466" y="764"/>
                      <a:pt x="491" y="764"/>
                    </a:cubicBezTo>
                    <a:cubicBezTo>
                      <a:pt x="517" y="764"/>
                      <a:pt x="536" y="745"/>
                      <a:pt x="536" y="719"/>
                    </a:cubicBezTo>
                    <a:cubicBezTo>
                      <a:pt x="536" y="714"/>
                      <a:pt x="534" y="705"/>
                      <a:pt x="531" y="700"/>
                    </a:cubicBezTo>
                    <a:lnTo>
                      <a:pt x="649" y="584"/>
                    </a:lnTo>
                    <a:cubicBezTo>
                      <a:pt x="655" y="587"/>
                      <a:pt x="661" y="589"/>
                      <a:pt x="669" y="589"/>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482" name="Rectangle 481">
              <a:extLst>
                <a:ext uri="{FF2B5EF4-FFF2-40B4-BE49-F238E27FC236}">
                  <a16:creationId xmlns:a16="http://schemas.microsoft.com/office/drawing/2014/main" id="{FF1D56B4-A719-4273-8E5B-412DC3849E65}"/>
                </a:ext>
              </a:extLst>
            </p:cNvPr>
            <p:cNvSpPr/>
            <p:nvPr/>
          </p:nvSpPr>
          <p:spPr>
            <a:xfrm>
              <a:off x="8833714" y="4158080"/>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p>
          </p:txBody>
        </p:sp>
      </p:grpSp>
      <p:grpSp>
        <p:nvGrpSpPr>
          <p:cNvPr id="489" name="Group 488">
            <a:extLst>
              <a:ext uri="{FF2B5EF4-FFF2-40B4-BE49-F238E27FC236}">
                <a16:creationId xmlns:a16="http://schemas.microsoft.com/office/drawing/2014/main" id="{A3F2D142-E51E-463D-A3F4-35CA3CBFC9B1}"/>
              </a:ext>
            </a:extLst>
          </p:cNvPr>
          <p:cNvGrpSpPr/>
          <p:nvPr/>
        </p:nvGrpSpPr>
        <p:grpSpPr>
          <a:xfrm>
            <a:off x="5507537" y="5587919"/>
            <a:ext cx="701217" cy="521436"/>
            <a:chOff x="5393824" y="5536800"/>
            <a:chExt cx="701217" cy="521436"/>
          </a:xfrm>
        </p:grpSpPr>
        <p:grpSp>
          <p:nvGrpSpPr>
            <p:cNvPr id="490" name="Group 489">
              <a:extLst>
                <a:ext uri="{FF2B5EF4-FFF2-40B4-BE49-F238E27FC236}">
                  <a16:creationId xmlns:a16="http://schemas.microsoft.com/office/drawing/2014/main" id="{EC439EBA-4D07-414A-9EB7-B66542526A4E}"/>
                </a:ext>
              </a:extLst>
            </p:cNvPr>
            <p:cNvGrpSpPr/>
            <p:nvPr/>
          </p:nvGrpSpPr>
          <p:grpSpPr>
            <a:xfrm>
              <a:off x="5521685" y="5536800"/>
              <a:ext cx="475077" cy="438068"/>
              <a:chOff x="7248176" y="4158080"/>
              <a:chExt cx="639069" cy="695710"/>
            </a:xfrm>
          </p:grpSpPr>
          <p:sp>
            <p:nvSpPr>
              <p:cNvPr id="492" name="Freeform 29">
                <a:extLst>
                  <a:ext uri="{FF2B5EF4-FFF2-40B4-BE49-F238E27FC236}">
                    <a16:creationId xmlns:a16="http://schemas.microsoft.com/office/drawing/2014/main" id="{75AD6B54-DB52-4A9E-908B-F223DF24F7D2}"/>
                  </a:ext>
                </a:extLst>
              </p:cNvPr>
              <p:cNvSpPr>
                <a:spLocks noChangeArrowheads="1"/>
              </p:cNvSpPr>
              <p:nvPr/>
            </p:nvSpPr>
            <p:spPr bwMode="auto">
              <a:xfrm>
                <a:off x="7326921" y="4243662"/>
                <a:ext cx="468473" cy="509524"/>
              </a:xfrm>
              <a:custGeom>
                <a:avLst/>
                <a:gdLst>
                  <a:gd name="T0" fmla="*/ 658 w 854"/>
                  <a:gd name="T1" fmla="*/ 14 h 929"/>
                  <a:gd name="T2" fmla="*/ 853 w 854"/>
                  <a:gd name="T3" fmla="*/ 79 h 929"/>
                  <a:gd name="T4" fmla="*/ 853 w 854"/>
                  <a:gd name="T5" fmla="*/ 849 h 929"/>
                  <a:gd name="T6" fmla="*/ 658 w 854"/>
                  <a:gd name="T7" fmla="*/ 914 h 929"/>
                  <a:gd name="T8" fmla="*/ 427 w 854"/>
                  <a:gd name="T9" fmla="*/ 928 h 929"/>
                  <a:gd name="T10" fmla="*/ 195 w 854"/>
                  <a:gd name="T11" fmla="*/ 914 h 929"/>
                  <a:gd name="T12" fmla="*/ 0 w 854"/>
                  <a:gd name="T13" fmla="*/ 849 h 929"/>
                  <a:gd name="T14" fmla="*/ 0 w 854"/>
                  <a:gd name="T15" fmla="*/ 79 h 929"/>
                  <a:gd name="T16" fmla="*/ 195 w 854"/>
                  <a:gd name="T17" fmla="*/ 14 h 929"/>
                  <a:gd name="T18" fmla="*/ 427 w 854"/>
                  <a:gd name="T19" fmla="*/ 0 h 929"/>
                  <a:gd name="T20" fmla="*/ 658 w 854"/>
                  <a:gd name="T21" fmla="*/ 14 h 929"/>
                  <a:gd name="T22" fmla="*/ 226 w 854"/>
                  <a:gd name="T23" fmla="*/ 668 h 929"/>
                  <a:gd name="T24" fmla="*/ 283 w 854"/>
                  <a:gd name="T25" fmla="*/ 612 h 929"/>
                  <a:gd name="T26" fmla="*/ 226 w 854"/>
                  <a:gd name="T27" fmla="*/ 556 h 929"/>
                  <a:gd name="T28" fmla="*/ 170 w 854"/>
                  <a:gd name="T29" fmla="*/ 612 h 929"/>
                  <a:gd name="T30" fmla="*/ 226 w 854"/>
                  <a:gd name="T31" fmla="*/ 668 h 929"/>
                  <a:gd name="T32" fmla="*/ 246 w 854"/>
                  <a:gd name="T33" fmla="*/ 420 h 929"/>
                  <a:gd name="T34" fmla="*/ 376 w 854"/>
                  <a:gd name="T35" fmla="*/ 420 h 929"/>
                  <a:gd name="T36" fmla="*/ 311 w 854"/>
                  <a:gd name="T37" fmla="*/ 290 h 929"/>
                  <a:gd name="T38" fmla="*/ 246 w 854"/>
                  <a:gd name="T39" fmla="*/ 420 h 929"/>
                  <a:gd name="T40" fmla="*/ 356 w 854"/>
                  <a:gd name="T41" fmla="*/ 508 h 929"/>
                  <a:gd name="T42" fmla="*/ 356 w 854"/>
                  <a:gd name="T43" fmla="*/ 604 h 929"/>
                  <a:gd name="T44" fmla="*/ 424 w 854"/>
                  <a:gd name="T45" fmla="*/ 632 h 929"/>
                  <a:gd name="T46" fmla="*/ 491 w 854"/>
                  <a:gd name="T47" fmla="*/ 604 h 929"/>
                  <a:gd name="T48" fmla="*/ 491 w 854"/>
                  <a:gd name="T49" fmla="*/ 508 h 929"/>
                  <a:gd name="T50" fmla="*/ 424 w 854"/>
                  <a:gd name="T51" fmla="*/ 479 h 929"/>
                  <a:gd name="T52" fmla="*/ 356 w 854"/>
                  <a:gd name="T53" fmla="*/ 508 h 929"/>
                  <a:gd name="T54" fmla="*/ 446 w 854"/>
                  <a:gd name="T55" fmla="*/ 810 h 929"/>
                  <a:gd name="T56" fmla="*/ 503 w 854"/>
                  <a:gd name="T57" fmla="*/ 753 h 929"/>
                  <a:gd name="T58" fmla="*/ 446 w 854"/>
                  <a:gd name="T59" fmla="*/ 697 h 929"/>
                  <a:gd name="T60" fmla="*/ 390 w 854"/>
                  <a:gd name="T61" fmla="*/ 753 h 929"/>
                  <a:gd name="T62" fmla="*/ 446 w 854"/>
                  <a:gd name="T63" fmla="*/ 810 h 929"/>
                  <a:gd name="T64" fmla="*/ 489 w 854"/>
                  <a:gd name="T65" fmla="*/ 358 h 929"/>
                  <a:gd name="T66" fmla="*/ 562 w 854"/>
                  <a:gd name="T67" fmla="*/ 431 h 929"/>
                  <a:gd name="T68" fmla="*/ 635 w 854"/>
                  <a:gd name="T69" fmla="*/ 358 h 929"/>
                  <a:gd name="T70" fmla="*/ 562 w 854"/>
                  <a:gd name="T71" fmla="*/ 285 h 929"/>
                  <a:gd name="T72" fmla="*/ 489 w 854"/>
                  <a:gd name="T73" fmla="*/ 358 h 929"/>
                  <a:gd name="T74" fmla="*/ 590 w 854"/>
                  <a:gd name="T75" fmla="*/ 640 h 929"/>
                  <a:gd name="T76" fmla="*/ 703 w 854"/>
                  <a:gd name="T77" fmla="*/ 640 h 929"/>
                  <a:gd name="T78" fmla="*/ 647 w 854"/>
                  <a:gd name="T79" fmla="*/ 525 h 929"/>
                  <a:gd name="T80" fmla="*/ 590 w 854"/>
                  <a:gd name="T81" fmla="*/ 640 h 929"/>
                  <a:gd name="T82" fmla="*/ 819 w 854"/>
                  <a:gd name="T83" fmla="*/ 138 h 929"/>
                  <a:gd name="T84" fmla="*/ 429 w 854"/>
                  <a:gd name="T85" fmla="*/ 76 h 929"/>
                  <a:gd name="T86" fmla="*/ 40 w 854"/>
                  <a:gd name="T87" fmla="*/ 138 h 929"/>
                  <a:gd name="T88" fmla="*/ 40 w 854"/>
                  <a:gd name="T89" fmla="*/ 138 h 929"/>
                  <a:gd name="T90" fmla="*/ 429 w 854"/>
                  <a:gd name="T91" fmla="*/ 200 h 929"/>
                  <a:gd name="T92" fmla="*/ 819 w 854"/>
                  <a:gd name="T93" fmla="*/ 138 h 9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54" h="929">
                    <a:moveTo>
                      <a:pt x="658" y="14"/>
                    </a:moveTo>
                    <a:cubicBezTo>
                      <a:pt x="853" y="36"/>
                      <a:pt x="853" y="76"/>
                      <a:pt x="853" y="79"/>
                    </a:cubicBezTo>
                    <a:lnTo>
                      <a:pt x="853" y="849"/>
                    </a:lnTo>
                    <a:cubicBezTo>
                      <a:pt x="853" y="852"/>
                      <a:pt x="850" y="891"/>
                      <a:pt x="658" y="914"/>
                    </a:cubicBezTo>
                    <a:cubicBezTo>
                      <a:pt x="545" y="928"/>
                      <a:pt x="433" y="928"/>
                      <a:pt x="427" y="928"/>
                    </a:cubicBezTo>
                    <a:cubicBezTo>
                      <a:pt x="422" y="928"/>
                      <a:pt x="305" y="928"/>
                      <a:pt x="195" y="914"/>
                    </a:cubicBezTo>
                    <a:cubicBezTo>
                      <a:pt x="3" y="889"/>
                      <a:pt x="0" y="849"/>
                      <a:pt x="0" y="849"/>
                    </a:cubicBezTo>
                    <a:lnTo>
                      <a:pt x="0" y="79"/>
                    </a:lnTo>
                    <a:cubicBezTo>
                      <a:pt x="0" y="76"/>
                      <a:pt x="3" y="36"/>
                      <a:pt x="195" y="14"/>
                    </a:cubicBezTo>
                    <a:cubicBezTo>
                      <a:pt x="308" y="0"/>
                      <a:pt x="422" y="0"/>
                      <a:pt x="427" y="0"/>
                    </a:cubicBezTo>
                    <a:cubicBezTo>
                      <a:pt x="433" y="0"/>
                      <a:pt x="548" y="0"/>
                      <a:pt x="658" y="14"/>
                    </a:cubicBezTo>
                    <a:close/>
                    <a:moveTo>
                      <a:pt x="226" y="668"/>
                    </a:moveTo>
                    <a:cubicBezTo>
                      <a:pt x="257" y="668"/>
                      <a:pt x="283" y="643"/>
                      <a:pt x="283" y="612"/>
                    </a:cubicBezTo>
                    <a:cubicBezTo>
                      <a:pt x="283" y="581"/>
                      <a:pt x="257" y="556"/>
                      <a:pt x="226" y="556"/>
                    </a:cubicBezTo>
                    <a:cubicBezTo>
                      <a:pt x="195" y="556"/>
                      <a:pt x="170" y="581"/>
                      <a:pt x="170" y="612"/>
                    </a:cubicBezTo>
                    <a:cubicBezTo>
                      <a:pt x="170" y="643"/>
                      <a:pt x="195" y="668"/>
                      <a:pt x="226" y="668"/>
                    </a:cubicBezTo>
                    <a:close/>
                    <a:moveTo>
                      <a:pt x="246" y="420"/>
                    </a:moveTo>
                    <a:lnTo>
                      <a:pt x="376" y="420"/>
                    </a:lnTo>
                    <a:lnTo>
                      <a:pt x="311" y="290"/>
                    </a:lnTo>
                    <a:lnTo>
                      <a:pt x="246" y="420"/>
                    </a:lnTo>
                    <a:close/>
                    <a:moveTo>
                      <a:pt x="356" y="508"/>
                    </a:moveTo>
                    <a:lnTo>
                      <a:pt x="356" y="604"/>
                    </a:lnTo>
                    <a:lnTo>
                      <a:pt x="424" y="632"/>
                    </a:lnTo>
                    <a:lnTo>
                      <a:pt x="491" y="604"/>
                    </a:lnTo>
                    <a:lnTo>
                      <a:pt x="491" y="508"/>
                    </a:lnTo>
                    <a:lnTo>
                      <a:pt x="424" y="479"/>
                    </a:lnTo>
                    <a:lnTo>
                      <a:pt x="356" y="508"/>
                    </a:lnTo>
                    <a:close/>
                    <a:moveTo>
                      <a:pt x="446" y="810"/>
                    </a:moveTo>
                    <a:cubicBezTo>
                      <a:pt x="477" y="810"/>
                      <a:pt x="503" y="784"/>
                      <a:pt x="503" y="753"/>
                    </a:cubicBezTo>
                    <a:cubicBezTo>
                      <a:pt x="503" y="722"/>
                      <a:pt x="477" y="697"/>
                      <a:pt x="446" y="697"/>
                    </a:cubicBezTo>
                    <a:cubicBezTo>
                      <a:pt x="415" y="697"/>
                      <a:pt x="390" y="722"/>
                      <a:pt x="390" y="753"/>
                    </a:cubicBezTo>
                    <a:cubicBezTo>
                      <a:pt x="390" y="784"/>
                      <a:pt x="415" y="810"/>
                      <a:pt x="446" y="810"/>
                    </a:cubicBezTo>
                    <a:close/>
                    <a:moveTo>
                      <a:pt x="489" y="358"/>
                    </a:moveTo>
                    <a:cubicBezTo>
                      <a:pt x="489" y="398"/>
                      <a:pt x="522" y="429"/>
                      <a:pt x="562" y="431"/>
                    </a:cubicBezTo>
                    <a:cubicBezTo>
                      <a:pt x="604" y="431"/>
                      <a:pt x="635" y="398"/>
                      <a:pt x="635" y="358"/>
                    </a:cubicBezTo>
                    <a:cubicBezTo>
                      <a:pt x="635" y="316"/>
                      <a:pt x="601" y="285"/>
                      <a:pt x="562" y="285"/>
                    </a:cubicBezTo>
                    <a:cubicBezTo>
                      <a:pt x="520" y="285"/>
                      <a:pt x="489" y="318"/>
                      <a:pt x="489" y="358"/>
                    </a:cubicBezTo>
                    <a:close/>
                    <a:moveTo>
                      <a:pt x="590" y="640"/>
                    </a:moveTo>
                    <a:lnTo>
                      <a:pt x="703" y="640"/>
                    </a:lnTo>
                    <a:lnTo>
                      <a:pt x="647" y="525"/>
                    </a:lnTo>
                    <a:lnTo>
                      <a:pt x="590" y="640"/>
                    </a:lnTo>
                    <a:close/>
                    <a:moveTo>
                      <a:pt x="819" y="138"/>
                    </a:moveTo>
                    <a:cubicBezTo>
                      <a:pt x="805" y="115"/>
                      <a:pt x="666" y="79"/>
                      <a:pt x="429" y="76"/>
                    </a:cubicBezTo>
                    <a:cubicBezTo>
                      <a:pt x="192" y="76"/>
                      <a:pt x="54" y="115"/>
                      <a:pt x="40" y="138"/>
                    </a:cubicBezTo>
                    <a:lnTo>
                      <a:pt x="40" y="138"/>
                    </a:lnTo>
                    <a:cubicBezTo>
                      <a:pt x="54" y="160"/>
                      <a:pt x="192" y="200"/>
                      <a:pt x="429" y="200"/>
                    </a:cubicBezTo>
                    <a:cubicBezTo>
                      <a:pt x="666" y="200"/>
                      <a:pt x="805" y="160"/>
                      <a:pt x="819" y="138"/>
                    </a:cubicBezTo>
                    <a:close/>
                  </a:path>
                </a:pathLst>
              </a:custGeom>
              <a:solidFill>
                <a:srgbClr val="F80000"/>
              </a:solidFill>
              <a:ln>
                <a:noFill/>
              </a:ln>
              <a:effectLst/>
            </p:spPr>
            <p:txBody>
              <a:bodyPr wrap="none" anchor="ctr"/>
              <a:lstStyle/>
              <a:p>
                <a:endParaRPr lang="en-US"/>
              </a:p>
            </p:txBody>
          </p:sp>
          <p:sp>
            <p:nvSpPr>
              <p:cNvPr id="493" name="Rectangle 492">
                <a:extLst>
                  <a:ext uri="{FF2B5EF4-FFF2-40B4-BE49-F238E27FC236}">
                    <a16:creationId xmlns:a16="http://schemas.microsoft.com/office/drawing/2014/main" id="{6B87BB30-5733-427B-93FB-07E18B0F1B2B}"/>
                  </a:ext>
                </a:extLst>
              </p:cNvPr>
              <p:cNvSpPr/>
              <p:nvPr/>
            </p:nvSpPr>
            <p:spPr>
              <a:xfrm>
                <a:off x="7248176" y="4158080"/>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p>
            </p:txBody>
          </p:sp>
        </p:grpSp>
        <p:sp>
          <p:nvSpPr>
            <p:cNvPr id="491" name="Text Box 30">
              <a:extLst>
                <a:ext uri="{FF2B5EF4-FFF2-40B4-BE49-F238E27FC236}">
                  <a16:creationId xmlns:a16="http://schemas.microsoft.com/office/drawing/2014/main" id="{FB4C7124-2F26-4268-A696-C383D6EEF760}"/>
                </a:ext>
              </a:extLst>
            </p:cNvPr>
            <p:cNvSpPr txBox="1">
              <a:spLocks noChangeArrowheads="1"/>
            </p:cNvSpPr>
            <p:nvPr/>
          </p:nvSpPr>
          <p:spPr bwMode="auto">
            <a:xfrm>
              <a:off x="5393824" y="5935125"/>
              <a:ext cx="701217" cy="123111"/>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solidFill>
                    <a:schemeClr val="bg2">
                      <a:lumMod val="10000"/>
                    </a:schemeClr>
                  </a:solidFill>
                </a:rPr>
                <a:t>Object Storage</a:t>
              </a:r>
            </a:p>
          </p:txBody>
        </p:sp>
      </p:grpSp>
      <p:grpSp>
        <p:nvGrpSpPr>
          <p:cNvPr id="494" name="Group 493">
            <a:extLst>
              <a:ext uri="{FF2B5EF4-FFF2-40B4-BE49-F238E27FC236}">
                <a16:creationId xmlns:a16="http://schemas.microsoft.com/office/drawing/2014/main" id="{B735DC0A-F05E-4139-94E3-47F3196D41CE}"/>
              </a:ext>
            </a:extLst>
          </p:cNvPr>
          <p:cNvGrpSpPr/>
          <p:nvPr/>
        </p:nvGrpSpPr>
        <p:grpSpPr>
          <a:xfrm>
            <a:off x="4936533" y="5564251"/>
            <a:ext cx="531696" cy="542675"/>
            <a:chOff x="6049490" y="5496446"/>
            <a:chExt cx="531696" cy="542675"/>
          </a:xfrm>
        </p:grpSpPr>
        <p:grpSp>
          <p:nvGrpSpPr>
            <p:cNvPr id="495" name="Group 494">
              <a:extLst>
                <a:ext uri="{FF2B5EF4-FFF2-40B4-BE49-F238E27FC236}">
                  <a16:creationId xmlns:a16="http://schemas.microsoft.com/office/drawing/2014/main" id="{E7C343D8-839D-4FEF-AECB-1882C3C599B8}"/>
                </a:ext>
              </a:extLst>
            </p:cNvPr>
            <p:cNvGrpSpPr/>
            <p:nvPr/>
          </p:nvGrpSpPr>
          <p:grpSpPr>
            <a:xfrm>
              <a:off x="6058617" y="5496446"/>
              <a:ext cx="522569" cy="489361"/>
              <a:chOff x="4141814" y="4117631"/>
              <a:chExt cx="792769" cy="695710"/>
            </a:xfrm>
          </p:grpSpPr>
          <p:grpSp>
            <p:nvGrpSpPr>
              <p:cNvPr id="497" name="Group 496">
                <a:extLst>
                  <a:ext uri="{FF2B5EF4-FFF2-40B4-BE49-F238E27FC236}">
                    <a16:creationId xmlns:a16="http://schemas.microsoft.com/office/drawing/2014/main" id="{63A07C0F-9C6A-4E3B-9D4F-9FB6A26C8752}"/>
                  </a:ext>
                </a:extLst>
              </p:cNvPr>
              <p:cNvGrpSpPr/>
              <p:nvPr/>
            </p:nvGrpSpPr>
            <p:grpSpPr>
              <a:xfrm>
                <a:off x="4197861" y="4226701"/>
                <a:ext cx="680674" cy="477570"/>
                <a:chOff x="3219450" y="5653088"/>
                <a:chExt cx="393700" cy="276225"/>
              </a:xfrm>
              <a:solidFill>
                <a:srgbClr val="F80000"/>
              </a:solidFill>
            </p:grpSpPr>
            <p:sp>
              <p:nvSpPr>
                <p:cNvPr id="499" name="Freeform 62">
                  <a:extLst>
                    <a:ext uri="{FF2B5EF4-FFF2-40B4-BE49-F238E27FC236}">
                      <a16:creationId xmlns:a16="http://schemas.microsoft.com/office/drawing/2014/main" id="{CE7A103F-598A-4F84-9A1B-A09A3079EC24}"/>
                    </a:ext>
                  </a:extLst>
                </p:cNvPr>
                <p:cNvSpPr>
                  <a:spLocks noChangeArrowheads="1"/>
                </p:cNvSpPr>
                <p:nvPr/>
              </p:nvSpPr>
              <p:spPr bwMode="auto">
                <a:xfrm>
                  <a:off x="3417888" y="5757863"/>
                  <a:ext cx="166687" cy="88900"/>
                </a:xfrm>
                <a:custGeom>
                  <a:avLst/>
                  <a:gdLst>
                    <a:gd name="T0" fmla="*/ 451 w 465"/>
                    <a:gd name="T1" fmla="*/ 214 h 246"/>
                    <a:gd name="T2" fmla="*/ 438 w 465"/>
                    <a:gd name="T3" fmla="*/ 245 h 246"/>
                    <a:gd name="T4" fmla="*/ 0 w 465"/>
                    <a:gd name="T5" fmla="*/ 62 h 246"/>
                    <a:gd name="T6" fmla="*/ 26 w 465"/>
                    <a:gd name="T7" fmla="*/ 0 h 246"/>
                    <a:gd name="T8" fmla="*/ 464 w 465"/>
                    <a:gd name="T9" fmla="*/ 183 h 246"/>
                    <a:gd name="T10" fmla="*/ 451 w 465"/>
                    <a:gd name="T11" fmla="*/ 214 h 246"/>
                  </a:gdLst>
                  <a:ahLst/>
                  <a:cxnLst>
                    <a:cxn ang="0">
                      <a:pos x="T0" y="T1"/>
                    </a:cxn>
                    <a:cxn ang="0">
                      <a:pos x="T2" y="T3"/>
                    </a:cxn>
                    <a:cxn ang="0">
                      <a:pos x="T4" y="T5"/>
                    </a:cxn>
                    <a:cxn ang="0">
                      <a:pos x="T6" y="T7"/>
                    </a:cxn>
                    <a:cxn ang="0">
                      <a:pos x="T8" y="T9"/>
                    </a:cxn>
                    <a:cxn ang="0">
                      <a:pos x="T10" y="T11"/>
                    </a:cxn>
                  </a:cxnLst>
                  <a:rect l="0" t="0" r="r" b="b"/>
                  <a:pathLst>
                    <a:path w="465" h="246">
                      <a:moveTo>
                        <a:pt x="451" y="214"/>
                      </a:moveTo>
                      <a:lnTo>
                        <a:pt x="438" y="245"/>
                      </a:lnTo>
                      <a:lnTo>
                        <a:pt x="0" y="62"/>
                      </a:lnTo>
                      <a:lnTo>
                        <a:pt x="26" y="0"/>
                      </a:lnTo>
                      <a:lnTo>
                        <a:pt x="464" y="183"/>
                      </a:lnTo>
                      <a:lnTo>
                        <a:pt x="451" y="214"/>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00" name="Freeform 63">
                  <a:extLst>
                    <a:ext uri="{FF2B5EF4-FFF2-40B4-BE49-F238E27FC236}">
                      <a16:creationId xmlns:a16="http://schemas.microsoft.com/office/drawing/2014/main" id="{666707DE-ED6D-430D-8F83-86B2A2D62964}"/>
                    </a:ext>
                  </a:extLst>
                </p:cNvPr>
                <p:cNvSpPr>
                  <a:spLocks noChangeArrowheads="1"/>
                </p:cNvSpPr>
                <p:nvPr/>
              </p:nvSpPr>
              <p:spPr bwMode="auto">
                <a:xfrm>
                  <a:off x="3348038" y="5653088"/>
                  <a:ext cx="95250" cy="49212"/>
                </a:xfrm>
                <a:custGeom>
                  <a:avLst/>
                  <a:gdLst>
                    <a:gd name="T0" fmla="*/ 14 w 266"/>
                    <a:gd name="T1" fmla="*/ 39 h 136"/>
                    <a:gd name="T2" fmla="*/ 3 w 266"/>
                    <a:gd name="T3" fmla="*/ 14 h 136"/>
                    <a:gd name="T4" fmla="*/ 28 w 266"/>
                    <a:gd name="T5" fmla="*/ 2 h 136"/>
                    <a:gd name="T6" fmla="*/ 251 w 266"/>
                    <a:gd name="T7" fmla="*/ 96 h 136"/>
                    <a:gd name="T8" fmla="*/ 262 w 266"/>
                    <a:gd name="T9" fmla="*/ 121 h 136"/>
                    <a:gd name="T10" fmla="*/ 237 w 266"/>
                    <a:gd name="T11" fmla="*/ 132 h 136"/>
                    <a:gd name="T12" fmla="*/ 14 w 266"/>
                    <a:gd name="T13" fmla="*/ 39 h 136"/>
                  </a:gdLst>
                  <a:ahLst/>
                  <a:cxnLst>
                    <a:cxn ang="0">
                      <a:pos x="T0" y="T1"/>
                    </a:cxn>
                    <a:cxn ang="0">
                      <a:pos x="T2" y="T3"/>
                    </a:cxn>
                    <a:cxn ang="0">
                      <a:pos x="T4" y="T5"/>
                    </a:cxn>
                    <a:cxn ang="0">
                      <a:pos x="T6" y="T7"/>
                    </a:cxn>
                    <a:cxn ang="0">
                      <a:pos x="T8" y="T9"/>
                    </a:cxn>
                    <a:cxn ang="0">
                      <a:pos x="T10" y="T11"/>
                    </a:cxn>
                    <a:cxn ang="0">
                      <a:pos x="T12" y="T13"/>
                    </a:cxn>
                  </a:cxnLst>
                  <a:rect l="0" t="0" r="r" b="b"/>
                  <a:pathLst>
                    <a:path w="266" h="136">
                      <a:moveTo>
                        <a:pt x="14" y="39"/>
                      </a:moveTo>
                      <a:cubicBezTo>
                        <a:pt x="6" y="36"/>
                        <a:pt x="0" y="25"/>
                        <a:pt x="3" y="14"/>
                      </a:cubicBezTo>
                      <a:cubicBezTo>
                        <a:pt x="6" y="5"/>
                        <a:pt x="17" y="0"/>
                        <a:pt x="28" y="2"/>
                      </a:cubicBezTo>
                      <a:lnTo>
                        <a:pt x="251" y="96"/>
                      </a:lnTo>
                      <a:cubicBezTo>
                        <a:pt x="260" y="98"/>
                        <a:pt x="265" y="110"/>
                        <a:pt x="262" y="121"/>
                      </a:cubicBezTo>
                      <a:cubicBezTo>
                        <a:pt x="257" y="132"/>
                        <a:pt x="246" y="135"/>
                        <a:pt x="237" y="132"/>
                      </a:cubicBezTo>
                      <a:lnTo>
                        <a:pt x="14" y="39"/>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01" name="Freeform 64">
                  <a:extLst>
                    <a:ext uri="{FF2B5EF4-FFF2-40B4-BE49-F238E27FC236}">
                      <a16:creationId xmlns:a16="http://schemas.microsoft.com/office/drawing/2014/main" id="{02DF2899-AA14-4D88-943D-DEFEC566E07B}"/>
                    </a:ext>
                  </a:extLst>
                </p:cNvPr>
                <p:cNvSpPr>
                  <a:spLocks noChangeArrowheads="1"/>
                </p:cNvSpPr>
                <p:nvPr/>
              </p:nvSpPr>
              <p:spPr bwMode="auto">
                <a:xfrm>
                  <a:off x="3348038" y="5675313"/>
                  <a:ext cx="84137" cy="41275"/>
                </a:xfrm>
                <a:custGeom>
                  <a:avLst/>
                  <a:gdLst>
                    <a:gd name="T0" fmla="*/ 229 w 234"/>
                    <a:gd name="T1" fmla="*/ 104 h 115"/>
                    <a:gd name="T2" fmla="*/ 224 w 234"/>
                    <a:gd name="T3" fmla="*/ 114 h 115"/>
                    <a:gd name="T4" fmla="*/ 0 w 234"/>
                    <a:gd name="T5" fmla="*/ 21 h 115"/>
                    <a:gd name="T6" fmla="*/ 9 w 234"/>
                    <a:gd name="T7" fmla="*/ 0 h 115"/>
                    <a:gd name="T8" fmla="*/ 233 w 234"/>
                    <a:gd name="T9" fmla="*/ 93 h 115"/>
                    <a:gd name="T10" fmla="*/ 229 w 234"/>
                    <a:gd name="T11" fmla="*/ 104 h 115"/>
                  </a:gdLst>
                  <a:ahLst/>
                  <a:cxnLst>
                    <a:cxn ang="0">
                      <a:pos x="T0" y="T1"/>
                    </a:cxn>
                    <a:cxn ang="0">
                      <a:pos x="T2" y="T3"/>
                    </a:cxn>
                    <a:cxn ang="0">
                      <a:pos x="T4" y="T5"/>
                    </a:cxn>
                    <a:cxn ang="0">
                      <a:pos x="T6" y="T7"/>
                    </a:cxn>
                    <a:cxn ang="0">
                      <a:pos x="T8" y="T9"/>
                    </a:cxn>
                    <a:cxn ang="0">
                      <a:pos x="T10" y="T11"/>
                    </a:cxn>
                  </a:cxnLst>
                  <a:rect l="0" t="0" r="r" b="b"/>
                  <a:pathLst>
                    <a:path w="234" h="115">
                      <a:moveTo>
                        <a:pt x="229" y="104"/>
                      </a:moveTo>
                      <a:lnTo>
                        <a:pt x="224" y="114"/>
                      </a:lnTo>
                      <a:lnTo>
                        <a:pt x="0" y="21"/>
                      </a:lnTo>
                      <a:lnTo>
                        <a:pt x="9" y="0"/>
                      </a:lnTo>
                      <a:lnTo>
                        <a:pt x="233" y="93"/>
                      </a:lnTo>
                      <a:lnTo>
                        <a:pt x="229" y="104"/>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02" name="Freeform 65">
                  <a:extLst>
                    <a:ext uri="{FF2B5EF4-FFF2-40B4-BE49-F238E27FC236}">
                      <a16:creationId xmlns:a16="http://schemas.microsoft.com/office/drawing/2014/main" id="{C9BF8AFC-CA22-48E6-BB72-37C21293C613}"/>
                    </a:ext>
                  </a:extLst>
                </p:cNvPr>
                <p:cNvSpPr>
                  <a:spLocks noChangeArrowheads="1"/>
                </p:cNvSpPr>
                <p:nvPr/>
              </p:nvSpPr>
              <p:spPr bwMode="auto">
                <a:xfrm>
                  <a:off x="3289300" y="5797550"/>
                  <a:ext cx="95250" cy="49213"/>
                </a:xfrm>
                <a:custGeom>
                  <a:avLst/>
                  <a:gdLst>
                    <a:gd name="T0" fmla="*/ 251 w 266"/>
                    <a:gd name="T1" fmla="*/ 96 h 137"/>
                    <a:gd name="T2" fmla="*/ 262 w 266"/>
                    <a:gd name="T3" fmla="*/ 122 h 137"/>
                    <a:gd name="T4" fmla="*/ 237 w 266"/>
                    <a:gd name="T5" fmla="*/ 133 h 137"/>
                    <a:gd name="T6" fmla="*/ 14 w 266"/>
                    <a:gd name="T7" fmla="*/ 40 h 137"/>
                    <a:gd name="T8" fmla="*/ 2 w 266"/>
                    <a:gd name="T9" fmla="*/ 14 h 137"/>
                    <a:gd name="T10" fmla="*/ 28 w 266"/>
                    <a:gd name="T11" fmla="*/ 3 h 137"/>
                    <a:gd name="T12" fmla="*/ 251 w 266"/>
                    <a:gd name="T13" fmla="*/ 96 h 137"/>
                  </a:gdLst>
                  <a:ahLst/>
                  <a:cxnLst>
                    <a:cxn ang="0">
                      <a:pos x="T0" y="T1"/>
                    </a:cxn>
                    <a:cxn ang="0">
                      <a:pos x="T2" y="T3"/>
                    </a:cxn>
                    <a:cxn ang="0">
                      <a:pos x="T4" y="T5"/>
                    </a:cxn>
                    <a:cxn ang="0">
                      <a:pos x="T6" y="T7"/>
                    </a:cxn>
                    <a:cxn ang="0">
                      <a:pos x="T8" y="T9"/>
                    </a:cxn>
                    <a:cxn ang="0">
                      <a:pos x="T10" y="T11"/>
                    </a:cxn>
                    <a:cxn ang="0">
                      <a:pos x="T12" y="T13"/>
                    </a:cxn>
                  </a:cxnLst>
                  <a:rect l="0" t="0" r="r" b="b"/>
                  <a:pathLst>
                    <a:path w="266" h="137">
                      <a:moveTo>
                        <a:pt x="251" y="96"/>
                      </a:moveTo>
                      <a:cubicBezTo>
                        <a:pt x="259" y="99"/>
                        <a:pt x="265" y="110"/>
                        <a:pt x="262" y="122"/>
                      </a:cubicBezTo>
                      <a:cubicBezTo>
                        <a:pt x="259" y="130"/>
                        <a:pt x="248" y="136"/>
                        <a:pt x="237" y="133"/>
                      </a:cubicBezTo>
                      <a:lnTo>
                        <a:pt x="14" y="40"/>
                      </a:lnTo>
                      <a:cubicBezTo>
                        <a:pt x="5" y="37"/>
                        <a:pt x="0" y="26"/>
                        <a:pt x="2" y="14"/>
                      </a:cubicBezTo>
                      <a:cubicBezTo>
                        <a:pt x="8" y="6"/>
                        <a:pt x="19" y="0"/>
                        <a:pt x="28" y="3"/>
                      </a:cubicBezTo>
                      <a:lnTo>
                        <a:pt x="251" y="96"/>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03" name="Freeform 66">
                  <a:extLst>
                    <a:ext uri="{FF2B5EF4-FFF2-40B4-BE49-F238E27FC236}">
                      <a16:creationId xmlns:a16="http://schemas.microsoft.com/office/drawing/2014/main" id="{6AF1F39D-B3AD-482F-BA9D-DEEF97E2E8D5}"/>
                    </a:ext>
                  </a:extLst>
                </p:cNvPr>
                <p:cNvSpPr>
                  <a:spLocks noChangeArrowheads="1"/>
                </p:cNvSpPr>
                <p:nvPr/>
              </p:nvSpPr>
              <p:spPr bwMode="auto">
                <a:xfrm>
                  <a:off x="3300413" y="5783263"/>
                  <a:ext cx="84137" cy="41275"/>
                </a:xfrm>
                <a:custGeom>
                  <a:avLst/>
                  <a:gdLst>
                    <a:gd name="T0" fmla="*/ 229 w 234"/>
                    <a:gd name="T1" fmla="*/ 104 h 115"/>
                    <a:gd name="T2" fmla="*/ 224 w 234"/>
                    <a:gd name="T3" fmla="*/ 114 h 115"/>
                    <a:gd name="T4" fmla="*/ 0 w 234"/>
                    <a:gd name="T5" fmla="*/ 21 h 115"/>
                    <a:gd name="T6" fmla="*/ 9 w 234"/>
                    <a:gd name="T7" fmla="*/ 0 h 115"/>
                    <a:gd name="T8" fmla="*/ 233 w 234"/>
                    <a:gd name="T9" fmla="*/ 94 h 115"/>
                    <a:gd name="T10" fmla="*/ 229 w 234"/>
                    <a:gd name="T11" fmla="*/ 104 h 115"/>
                  </a:gdLst>
                  <a:ahLst/>
                  <a:cxnLst>
                    <a:cxn ang="0">
                      <a:pos x="T0" y="T1"/>
                    </a:cxn>
                    <a:cxn ang="0">
                      <a:pos x="T2" y="T3"/>
                    </a:cxn>
                    <a:cxn ang="0">
                      <a:pos x="T4" y="T5"/>
                    </a:cxn>
                    <a:cxn ang="0">
                      <a:pos x="T6" y="T7"/>
                    </a:cxn>
                    <a:cxn ang="0">
                      <a:pos x="T8" y="T9"/>
                    </a:cxn>
                    <a:cxn ang="0">
                      <a:pos x="T10" y="T11"/>
                    </a:cxn>
                  </a:cxnLst>
                  <a:rect l="0" t="0" r="r" b="b"/>
                  <a:pathLst>
                    <a:path w="234" h="115">
                      <a:moveTo>
                        <a:pt x="229" y="104"/>
                      </a:moveTo>
                      <a:lnTo>
                        <a:pt x="224" y="114"/>
                      </a:lnTo>
                      <a:lnTo>
                        <a:pt x="0" y="21"/>
                      </a:lnTo>
                      <a:lnTo>
                        <a:pt x="9" y="0"/>
                      </a:lnTo>
                      <a:lnTo>
                        <a:pt x="233" y="94"/>
                      </a:lnTo>
                      <a:lnTo>
                        <a:pt x="229" y="104"/>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04" name="Freeform 67">
                  <a:extLst>
                    <a:ext uri="{FF2B5EF4-FFF2-40B4-BE49-F238E27FC236}">
                      <a16:creationId xmlns:a16="http://schemas.microsoft.com/office/drawing/2014/main" id="{A195BC12-2804-41AE-8715-7A7747A4F216}"/>
                    </a:ext>
                  </a:extLst>
                </p:cNvPr>
                <p:cNvSpPr>
                  <a:spLocks noChangeArrowheads="1"/>
                </p:cNvSpPr>
                <p:nvPr/>
              </p:nvSpPr>
              <p:spPr bwMode="auto">
                <a:xfrm>
                  <a:off x="3302000" y="5686425"/>
                  <a:ext cx="128588" cy="127000"/>
                </a:xfrm>
                <a:custGeom>
                  <a:avLst/>
                  <a:gdLst>
                    <a:gd name="T0" fmla="*/ 306 w 358"/>
                    <a:gd name="T1" fmla="*/ 229 h 352"/>
                    <a:gd name="T2" fmla="*/ 255 w 358"/>
                    <a:gd name="T3" fmla="*/ 351 h 352"/>
                    <a:gd name="T4" fmla="*/ 0 w 358"/>
                    <a:gd name="T5" fmla="*/ 245 h 352"/>
                    <a:gd name="T6" fmla="*/ 102 w 358"/>
                    <a:gd name="T7" fmla="*/ 0 h 352"/>
                    <a:gd name="T8" fmla="*/ 357 w 358"/>
                    <a:gd name="T9" fmla="*/ 106 h 352"/>
                    <a:gd name="T10" fmla="*/ 306 w 358"/>
                    <a:gd name="T11" fmla="*/ 229 h 352"/>
                  </a:gdLst>
                  <a:ahLst/>
                  <a:cxnLst>
                    <a:cxn ang="0">
                      <a:pos x="T0" y="T1"/>
                    </a:cxn>
                    <a:cxn ang="0">
                      <a:pos x="T2" y="T3"/>
                    </a:cxn>
                    <a:cxn ang="0">
                      <a:pos x="T4" y="T5"/>
                    </a:cxn>
                    <a:cxn ang="0">
                      <a:pos x="T6" y="T7"/>
                    </a:cxn>
                    <a:cxn ang="0">
                      <a:pos x="T8" y="T9"/>
                    </a:cxn>
                    <a:cxn ang="0">
                      <a:pos x="T10" y="T11"/>
                    </a:cxn>
                  </a:cxnLst>
                  <a:rect l="0" t="0" r="r" b="b"/>
                  <a:pathLst>
                    <a:path w="358" h="352">
                      <a:moveTo>
                        <a:pt x="306" y="229"/>
                      </a:moveTo>
                      <a:lnTo>
                        <a:pt x="255" y="351"/>
                      </a:lnTo>
                      <a:lnTo>
                        <a:pt x="0" y="245"/>
                      </a:lnTo>
                      <a:lnTo>
                        <a:pt x="102" y="0"/>
                      </a:lnTo>
                      <a:lnTo>
                        <a:pt x="357" y="106"/>
                      </a:lnTo>
                      <a:lnTo>
                        <a:pt x="306" y="229"/>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05" name="Freeform 68">
                  <a:extLst>
                    <a:ext uri="{FF2B5EF4-FFF2-40B4-BE49-F238E27FC236}">
                      <a16:creationId xmlns:a16="http://schemas.microsoft.com/office/drawing/2014/main" id="{0B24233E-BAB8-4E33-B125-245150DA11A2}"/>
                    </a:ext>
                  </a:extLst>
                </p:cNvPr>
                <p:cNvSpPr>
                  <a:spLocks noChangeArrowheads="1"/>
                </p:cNvSpPr>
                <p:nvPr/>
              </p:nvSpPr>
              <p:spPr bwMode="auto">
                <a:xfrm>
                  <a:off x="3579813" y="5821363"/>
                  <a:ext cx="33337" cy="39687"/>
                </a:xfrm>
                <a:custGeom>
                  <a:avLst/>
                  <a:gdLst>
                    <a:gd name="T0" fmla="*/ 36 w 94"/>
                    <a:gd name="T1" fmla="*/ 0 h 111"/>
                    <a:gd name="T2" fmla="*/ 0 w 94"/>
                    <a:gd name="T3" fmla="*/ 88 h 111"/>
                    <a:gd name="T4" fmla="*/ 17 w 94"/>
                    <a:gd name="T5" fmla="*/ 99 h 111"/>
                    <a:gd name="T6" fmla="*/ 84 w 94"/>
                    <a:gd name="T7" fmla="*/ 71 h 111"/>
                    <a:gd name="T8" fmla="*/ 56 w 94"/>
                    <a:gd name="T9" fmla="*/ 3 h 111"/>
                    <a:gd name="T10" fmla="*/ 36 w 94"/>
                    <a:gd name="T11" fmla="*/ 0 h 111"/>
                  </a:gdLst>
                  <a:ahLst/>
                  <a:cxnLst>
                    <a:cxn ang="0">
                      <a:pos x="T0" y="T1"/>
                    </a:cxn>
                    <a:cxn ang="0">
                      <a:pos x="T2" y="T3"/>
                    </a:cxn>
                    <a:cxn ang="0">
                      <a:pos x="T4" y="T5"/>
                    </a:cxn>
                    <a:cxn ang="0">
                      <a:pos x="T6" y="T7"/>
                    </a:cxn>
                    <a:cxn ang="0">
                      <a:pos x="T8" y="T9"/>
                    </a:cxn>
                    <a:cxn ang="0">
                      <a:pos x="T10" y="T11"/>
                    </a:cxn>
                  </a:cxnLst>
                  <a:rect l="0" t="0" r="r" b="b"/>
                  <a:pathLst>
                    <a:path w="94" h="111">
                      <a:moveTo>
                        <a:pt x="36" y="0"/>
                      </a:moveTo>
                      <a:lnTo>
                        <a:pt x="0" y="88"/>
                      </a:lnTo>
                      <a:cubicBezTo>
                        <a:pt x="5" y="93"/>
                        <a:pt x="11" y="96"/>
                        <a:pt x="17" y="99"/>
                      </a:cubicBezTo>
                      <a:cubicBezTo>
                        <a:pt x="42" y="110"/>
                        <a:pt x="73" y="99"/>
                        <a:pt x="84" y="71"/>
                      </a:cubicBezTo>
                      <a:cubicBezTo>
                        <a:pt x="93" y="42"/>
                        <a:pt x="81" y="14"/>
                        <a:pt x="56" y="3"/>
                      </a:cubicBezTo>
                      <a:cubicBezTo>
                        <a:pt x="50" y="0"/>
                        <a:pt x="42" y="0"/>
                        <a:pt x="36" y="0"/>
                      </a:cubicBez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06" name="Freeform 69">
                  <a:extLst>
                    <a:ext uri="{FF2B5EF4-FFF2-40B4-BE49-F238E27FC236}">
                      <a16:creationId xmlns:a16="http://schemas.microsoft.com/office/drawing/2014/main" id="{C9C450BB-4265-447C-8F44-D729E39E68FA}"/>
                    </a:ext>
                  </a:extLst>
                </p:cNvPr>
                <p:cNvSpPr>
                  <a:spLocks noChangeArrowheads="1"/>
                </p:cNvSpPr>
                <p:nvPr/>
              </p:nvSpPr>
              <p:spPr bwMode="auto">
                <a:xfrm>
                  <a:off x="3219450" y="5876925"/>
                  <a:ext cx="233363" cy="52388"/>
                </a:xfrm>
                <a:custGeom>
                  <a:avLst/>
                  <a:gdLst>
                    <a:gd name="T0" fmla="*/ 649 w 650"/>
                    <a:gd name="T1" fmla="*/ 48 h 145"/>
                    <a:gd name="T2" fmla="*/ 324 w 650"/>
                    <a:gd name="T3" fmla="*/ 0 h 145"/>
                    <a:gd name="T4" fmla="*/ 0 w 650"/>
                    <a:gd name="T5" fmla="*/ 48 h 145"/>
                    <a:gd name="T6" fmla="*/ 0 w 650"/>
                    <a:gd name="T7" fmla="*/ 96 h 145"/>
                    <a:gd name="T8" fmla="*/ 0 w 650"/>
                    <a:gd name="T9" fmla="*/ 96 h 145"/>
                    <a:gd name="T10" fmla="*/ 0 w 650"/>
                    <a:gd name="T11" fmla="*/ 96 h 145"/>
                    <a:gd name="T12" fmla="*/ 324 w 650"/>
                    <a:gd name="T13" fmla="*/ 144 h 145"/>
                    <a:gd name="T14" fmla="*/ 649 w 650"/>
                    <a:gd name="T15" fmla="*/ 96 h 145"/>
                    <a:gd name="T16" fmla="*/ 649 w 650"/>
                    <a:gd name="T17" fmla="*/ 96 h 145"/>
                    <a:gd name="T18" fmla="*/ 649 w 650"/>
                    <a:gd name="T19" fmla="*/ 96 h 145"/>
                    <a:gd name="T20" fmla="*/ 649 w 650"/>
                    <a:gd name="T21" fmla="*/ 48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50" h="145">
                      <a:moveTo>
                        <a:pt x="649" y="48"/>
                      </a:moveTo>
                      <a:cubicBezTo>
                        <a:pt x="649" y="20"/>
                        <a:pt x="502" y="0"/>
                        <a:pt x="324" y="0"/>
                      </a:cubicBezTo>
                      <a:cubicBezTo>
                        <a:pt x="144" y="0"/>
                        <a:pt x="0" y="23"/>
                        <a:pt x="0" y="48"/>
                      </a:cubicBezTo>
                      <a:lnTo>
                        <a:pt x="0" y="96"/>
                      </a:lnTo>
                      <a:lnTo>
                        <a:pt x="0" y="96"/>
                      </a:lnTo>
                      <a:lnTo>
                        <a:pt x="0" y="96"/>
                      </a:lnTo>
                      <a:cubicBezTo>
                        <a:pt x="0" y="125"/>
                        <a:pt x="146" y="144"/>
                        <a:pt x="324" y="144"/>
                      </a:cubicBezTo>
                      <a:cubicBezTo>
                        <a:pt x="505" y="144"/>
                        <a:pt x="649" y="122"/>
                        <a:pt x="649" y="96"/>
                      </a:cubicBezTo>
                      <a:lnTo>
                        <a:pt x="649" y="96"/>
                      </a:lnTo>
                      <a:lnTo>
                        <a:pt x="649" y="96"/>
                      </a:lnTo>
                      <a:lnTo>
                        <a:pt x="649" y="48"/>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07" name="Freeform 200">
                  <a:extLst>
                    <a:ext uri="{FF2B5EF4-FFF2-40B4-BE49-F238E27FC236}">
                      <a16:creationId xmlns:a16="http://schemas.microsoft.com/office/drawing/2014/main" id="{4506A22A-04E9-4F29-A97A-AA616A4F5658}"/>
                    </a:ext>
                  </a:extLst>
                </p:cNvPr>
                <p:cNvSpPr>
                  <a:spLocks noChangeArrowheads="1"/>
                </p:cNvSpPr>
                <p:nvPr/>
              </p:nvSpPr>
              <p:spPr bwMode="auto">
                <a:xfrm>
                  <a:off x="3417888" y="5757863"/>
                  <a:ext cx="166687" cy="88900"/>
                </a:xfrm>
                <a:custGeom>
                  <a:avLst/>
                  <a:gdLst>
                    <a:gd name="T0" fmla="*/ 451 w 465"/>
                    <a:gd name="T1" fmla="*/ 214 h 246"/>
                    <a:gd name="T2" fmla="*/ 438 w 465"/>
                    <a:gd name="T3" fmla="*/ 245 h 246"/>
                    <a:gd name="T4" fmla="*/ 0 w 465"/>
                    <a:gd name="T5" fmla="*/ 62 h 246"/>
                    <a:gd name="T6" fmla="*/ 26 w 465"/>
                    <a:gd name="T7" fmla="*/ 0 h 246"/>
                    <a:gd name="T8" fmla="*/ 464 w 465"/>
                    <a:gd name="T9" fmla="*/ 183 h 246"/>
                    <a:gd name="T10" fmla="*/ 451 w 465"/>
                    <a:gd name="T11" fmla="*/ 214 h 246"/>
                  </a:gdLst>
                  <a:ahLst/>
                  <a:cxnLst>
                    <a:cxn ang="0">
                      <a:pos x="T0" y="T1"/>
                    </a:cxn>
                    <a:cxn ang="0">
                      <a:pos x="T2" y="T3"/>
                    </a:cxn>
                    <a:cxn ang="0">
                      <a:pos x="T4" y="T5"/>
                    </a:cxn>
                    <a:cxn ang="0">
                      <a:pos x="T6" y="T7"/>
                    </a:cxn>
                    <a:cxn ang="0">
                      <a:pos x="T8" y="T9"/>
                    </a:cxn>
                    <a:cxn ang="0">
                      <a:pos x="T10" y="T11"/>
                    </a:cxn>
                  </a:cxnLst>
                  <a:rect l="0" t="0" r="r" b="b"/>
                  <a:pathLst>
                    <a:path w="465" h="246">
                      <a:moveTo>
                        <a:pt x="451" y="214"/>
                      </a:moveTo>
                      <a:lnTo>
                        <a:pt x="438" y="245"/>
                      </a:lnTo>
                      <a:lnTo>
                        <a:pt x="0" y="62"/>
                      </a:lnTo>
                      <a:lnTo>
                        <a:pt x="26" y="0"/>
                      </a:lnTo>
                      <a:lnTo>
                        <a:pt x="464" y="183"/>
                      </a:lnTo>
                      <a:lnTo>
                        <a:pt x="451" y="214"/>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08" name="Freeform 201">
                  <a:extLst>
                    <a:ext uri="{FF2B5EF4-FFF2-40B4-BE49-F238E27FC236}">
                      <a16:creationId xmlns:a16="http://schemas.microsoft.com/office/drawing/2014/main" id="{328298A2-572A-417F-B62B-78EBB519D71B}"/>
                    </a:ext>
                  </a:extLst>
                </p:cNvPr>
                <p:cNvSpPr>
                  <a:spLocks noChangeArrowheads="1"/>
                </p:cNvSpPr>
                <p:nvPr/>
              </p:nvSpPr>
              <p:spPr bwMode="auto">
                <a:xfrm>
                  <a:off x="3348038" y="5653088"/>
                  <a:ext cx="95250" cy="49212"/>
                </a:xfrm>
                <a:custGeom>
                  <a:avLst/>
                  <a:gdLst>
                    <a:gd name="T0" fmla="*/ 14 w 266"/>
                    <a:gd name="T1" fmla="*/ 39 h 136"/>
                    <a:gd name="T2" fmla="*/ 3 w 266"/>
                    <a:gd name="T3" fmla="*/ 14 h 136"/>
                    <a:gd name="T4" fmla="*/ 28 w 266"/>
                    <a:gd name="T5" fmla="*/ 2 h 136"/>
                    <a:gd name="T6" fmla="*/ 251 w 266"/>
                    <a:gd name="T7" fmla="*/ 96 h 136"/>
                    <a:gd name="T8" fmla="*/ 262 w 266"/>
                    <a:gd name="T9" fmla="*/ 121 h 136"/>
                    <a:gd name="T10" fmla="*/ 237 w 266"/>
                    <a:gd name="T11" fmla="*/ 132 h 136"/>
                    <a:gd name="T12" fmla="*/ 14 w 266"/>
                    <a:gd name="T13" fmla="*/ 39 h 136"/>
                  </a:gdLst>
                  <a:ahLst/>
                  <a:cxnLst>
                    <a:cxn ang="0">
                      <a:pos x="T0" y="T1"/>
                    </a:cxn>
                    <a:cxn ang="0">
                      <a:pos x="T2" y="T3"/>
                    </a:cxn>
                    <a:cxn ang="0">
                      <a:pos x="T4" y="T5"/>
                    </a:cxn>
                    <a:cxn ang="0">
                      <a:pos x="T6" y="T7"/>
                    </a:cxn>
                    <a:cxn ang="0">
                      <a:pos x="T8" y="T9"/>
                    </a:cxn>
                    <a:cxn ang="0">
                      <a:pos x="T10" y="T11"/>
                    </a:cxn>
                    <a:cxn ang="0">
                      <a:pos x="T12" y="T13"/>
                    </a:cxn>
                  </a:cxnLst>
                  <a:rect l="0" t="0" r="r" b="b"/>
                  <a:pathLst>
                    <a:path w="266" h="136">
                      <a:moveTo>
                        <a:pt x="14" y="39"/>
                      </a:moveTo>
                      <a:cubicBezTo>
                        <a:pt x="6" y="36"/>
                        <a:pt x="0" y="25"/>
                        <a:pt x="3" y="14"/>
                      </a:cubicBezTo>
                      <a:cubicBezTo>
                        <a:pt x="6" y="5"/>
                        <a:pt x="17" y="0"/>
                        <a:pt x="28" y="2"/>
                      </a:cubicBezTo>
                      <a:lnTo>
                        <a:pt x="251" y="96"/>
                      </a:lnTo>
                      <a:cubicBezTo>
                        <a:pt x="260" y="98"/>
                        <a:pt x="265" y="110"/>
                        <a:pt x="262" y="121"/>
                      </a:cubicBezTo>
                      <a:cubicBezTo>
                        <a:pt x="257" y="132"/>
                        <a:pt x="246" y="135"/>
                        <a:pt x="237" y="132"/>
                      </a:cubicBezTo>
                      <a:lnTo>
                        <a:pt x="14" y="39"/>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09" name="Freeform 202">
                  <a:extLst>
                    <a:ext uri="{FF2B5EF4-FFF2-40B4-BE49-F238E27FC236}">
                      <a16:creationId xmlns:a16="http://schemas.microsoft.com/office/drawing/2014/main" id="{F94C9DD4-D04F-4458-887E-F3C8EBA39FC9}"/>
                    </a:ext>
                  </a:extLst>
                </p:cNvPr>
                <p:cNvSpPr>
                  <a:spLocks noChangeArrowheads="1"/>
                </p:cNvSpPr>
                <p:nvPr/>
              </p:nvSpPr>
              <p:spPr bwMode="auto">
                <a:xfrm>
                  <a:off x="3348038" y="5675313"/>
                  <a:ext cx="84137" cy="41275"/>
                </a:xfrm>
                <a:custGeom>
                  <a:avLst/>
                  <a:gdLst>
                    <a:gd name="T0" fmla="*/ 229 w 234"/>
                    <a:gd name="T1" fmla="*/ 104 h 115"/>
                    <a:gd name="T2" fmla="*/ 224 w 234"/>
                    <a:gd name="T3" fmla="*/ 114 h 115"/>
                    <a:gd name="T4" fmla="*/ 0 w 234"/>
                    <a:gd name="T5" fmla="*/ 21 h 115"/>
                    <a:gd name="T6" fmla="*/ 9 w 234"/>
                    <a:gd name="T7" fmla="*/ 0 h 115"/>
                    <a:gd name="T8" fmla="*/ 233 w 234"/>
                    <a:gd name="T9" fmla="*/ 93 h 115"/>
                    <a:gd name="T10" fmla="*/ 229 w 234"/>
                    <a:gd name="T11" fmla="*/ 104 h 115"/>
                  </a:gdLst>
                  <a:ahLst/>
                  <a:cxnLst>
                    <a:cxn ang="0">
                      <a:pos x="T0" y="T1"/>
                    </a:cxn>
                    <a:cxn ang="0">
                      <a:pos x="T2" y="T3"/>
                    </a:cxn>
                    <a:cxn ang="0">
                      <a:pos x="T4" y="T5"/>
                    </a:cxn>
                    <a:cxn ang="0">
                      <a:pos x="T6" y="T7"/>
                    </a:cxn>
                    <a:cxn ang="0">
                      <a:pos x="T8" y="T9"/>
                    </a:cxn>
                    <a:cxn ang="0">
                      <a:pos x="T10" y="T11"/>
                    </a:cxn>
                  </a:cxnLst>
                  <a:rect l="0" t="0" r="r" b="b"/>
                  <a:pathLst>
                    <a:path w="234" h="115">
                      <a:moveTo>
                        <a:pt x="229" y="104"/>
                      </a:moveTo>
                      <a:lnTo>
                        <a:pt x="224" y="114"/>
                      </a:lnTo>
                      <a:lnTo>
                        <a:pt x="0" y="21"/>
                      </a:lnTo>
                      <a:lnTo>
                        <a:pt x="9" y="0"/>
                      </a:lnTo>
                      <a:lnTo>
                        <a:pt x="233" y="93"/>
                      </a:lnTo>
                      <a:lnTo>
                        <a:pt x="229" y="104"/>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10" name="Freeform 203">
                  <a:extLst>
                    <a:ext uri="{FF2B5EF4-FFF2-40B4-BE49-F238E27FC236}">
                      <a16:creationId xmlns:a16="http://schemas.microsoft.com/office/drawing/2014/main" id="{68BDEC82-9A79-44BC-9DB6-3ADA443BB855}"/>
                    </a:ext>
                  </a:extLst>
                </p:cNvPr>
                <p:cNvSpPr>
                  <a:spLocks noChangeArrowheads="1"/>
                </p:cNvSpPr>
                <p:nvPr/>
              </p:nvSpPr>
              <p:spPr bwMode="auto">
                <a:xfrm>
                  <a:off x="3289300" y="5797550"/>
                  <a:ext cx="95250" cy="49213"/>
                </a:xfrm>
                <a:custGeom>
                  <a:avLst/>
                  <a:gdLst>
                    <a:gd name="T0" fmla="*/ 251 w 266"/>
                    <a:gd name="T1" fmla="*/ 96 h 137"/>
                    <a:gd name="T2" fmla="*/ 262 w 266"/>
                    <a:gd name="T3" fmla="*/ 122 h 137"/>
                    <a:gd name="T4" fmla="*/ 237 w 266"/>
                    <a:gd name="T5" fmla="*/ 133 h 137"/>
                    <a:gd name="T6" fmla="*/ 14 w 266"/>
                    <a:gd name="T7" fmla="*/ 40 h 137"/>
                    <a:gd name="T8" fmla="*/ 2 w 266"/>
                    <a:gd name="T9" fmla="*/ 14 h 137"/>
                    <a:gd name="T10" fmla="*/ 28 w 266"/>
                    <a:gd name="T11" fmla="*/ 3 h 137"/>
                    <a:gd name="T12" fmla="*/ 251 w 266"/>
                    <a:gd name="T13" fmla="*/ 96 h 137"/>
                  </a:gdLst>
                  <a:ahLst/>
                  <a:cxnLst>
                    <a:cxn ang="0">
                      <a:pos x="T0" y="T1"/>
                    </a:cxn>
                    <a:cxn ang="0">
                      <a:pos x="T2" y="T3"/>
                    </a:cxn>
                    <a:cxn ang="0">
                      <a:pos x="T4" y="T5"/>
                    </a:cxn>
                    <a:cxn ang="0">
                      <a:pos x="T6" y="T7"/>
                    </a:cxn>
                    <a:cxn ang="0">
                      <a:pos x="T8" y="T9"/>
                    </a:cxn>
                    <a:cxn ang="0">
                      <a:pos x="T10" y="T11"/>
                    </a:cxn>
                    <a:cxn ang="0">
                      <a:pos x="T12" y="T13"/>
                    </a:cxn>
                  </a:cxnLst>
                  <a:rect l="0" t="0" r="r" b="b"/>
                  <a:pathLst>
                    <a:path w="266" h="137">
                      <a:moveTo>
                        <a:pt x="251" y="96"/>
                      </a:moveTo>
                      <a:cubicBezTo>
                        <a:pt x="259" y="99"/>
                        <a:pt x="265" y="110"/>
                        <a:pt x="262" y="122"/>
                      </a:cubicBezTo>
                      <a:cubicBezTo>
                        <a:pt x="259" y="130"/>
                        <a:pt x="248" y="136"/>
                        <a:pt x="237" y="133"/>
                      </a:cubicBezTo>
                      <a:lnTo>
                        <a:pt x="14" y="40"/>
                      </a:lnTo>
                      <a:cubicBezTo>
                        <a:pt x="5" y="37"/>
                        <a:pt x="0" y="26"/>
                        <a:pt x="2" y="14"/>
                      </a:cubicBezTo>
                      <a:cubicBezTo>
                        <a:pt x="8" y="6"/>
                        <a:pt x="19" y="0"/>
                        <a:pt x="28" y="3"/>
                      </a:cubicBezTo>
                      <a:lnTo>
                        <a:pt x="251" y="96"/>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11" name="Freeform 204">
                  <a:extLst>
                    <a:ext uri="{FF2B5EF4-FFF2-40B4-BE49-F238E27FC236}">
                      <a16:creationId xmlns:a16="http://schemas.microsoft.com/office/drawing/2014/main" id="{744ADA89-9080-4000-9957-F813E3D6785E}"/>
                    </a:ext>
                  </a:extLst>
                </p:cNvPr>
                <p:cNvSpPr>
                  <a:spLocks noChangeArrowheads="1"/>
                </p:cNvSpPr>
                <p:nvPr/>
              </p:nvSpPr>
              <p:spPr bwMode="auto">
                <a:xfrm>
                  <a:off x="3300413" y="5783263"/>
                  <a:ext cx="84137" cy="41275"/>
                </a:xfrm>
                <a:custGeom>
                  <a:avLst/>
                  <a:gdLst>
                    <a:gd name="T0" fmla="*/ 229 w 234"/>
                    <a:gd name="T1" fmla="*/ 104 h 115"/>
                    <a:gd name="T2" fmla="*/ 224 w 234"/>
                    <a:gd name="T3" fmla="*/ 114 h 115"/>
                    <a:gd name="T4" fmla="*/ 0 w 234"/>
                    <a:gd name="T5" fmla="*/ 21 h 115"/>
                    <a:gd name="T6" fmla="*/ 9 w 234"/>
                    <a:gd name="T7" fmla="*/ 0 h 115"/>
                    <a:gd name="T8" fmla="*/ 233 w 234"/>
                    <a:gd name="T9" fmla="*/ 94 h 115"/>
                    <a:gd name="T10" fmla="*/ 229 w 234"/>
                    <a:gd name="T11" fmla="*/ 104 h 115"/>
                  </a:gdLst>
                  <a:ahLst/>
                  <a:cxnLst>
                    <a:cxn ang="0">
                      <a:pos x="T0" y="T1"/>
                    </a:cxn>
                    <a:cxn ang="0">
                      <a:pos x="T2" y="T3"/>
                    </a:cxn>
                    <a:cxn ang="0">
                      <a:pos x="T4" y="T5"/>
                    </a:cxn>
                    <a:cxn ang="0">
                      <a:pos x="T6" y="T7"/>
                    </a:cxn>
                    <a:cxn ang="0">
                      <a:pos x="T8" y="T9"/>
                    </a:cxn>
                    <a:cxn ang="0">
                      <a:pos x="T10" y="T11"/>
                    </a:cxn>
                  </a:cxnLst>
                  <a:rect l="0" t="0" r="r" b="b"/>
                  <a:pathLst>
                    <a:path w="234" h="115">
                      <a:moveTo>
                        <a:pt x="229" y="104"/>
                      </a:moveTo>
                      <a:lnTo>
                        <a:pt x="224" y="114"/>
                      </a:lnTo>
                      <a:lnTo>
                        <a:pt x="0" y="21"/>
                      </a:lnTo>
                      <a:lnTo>
                        <a:pt x="9" y="0"/>
                      </a:lnTo>
                      <a:lnTo>
                        <a:pt x="233" y="94"/>
                      </a:lnTo>
                      <a:lnTo>
                        <a:pt x="229" y="104"/>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12" name="Freeform 205">
                  <a:extLst>
                    <a:ext uri="{FF2B5EF4-FFF2-40B4-BE49-F238E27FC236}">
                      <a16:creationId xmlns:a16="http://schemas.microsoft.com/office/drawing/2014/main" id="{8F16E20B-926D-424E-973A-2AE003C4EB24}"/>
                    </a:ext>
                  </a:extLst>
                </p:cNvPr>
                <p:cNvSpPr>
                  <a:spLocks noChangeArrowheads="1"/>
                </p:cNvSpPr>
                <p:nvPr/>
              </p:nvSpPr>
              <p:spPr bwMode="auto">
                <a:xfrm>
                  <a:off x="3302000" y="5686425"/>
                  <a:ext cx="128588" cy="127000"/>
                </a:xfrm>
                <a:custGeom>
                  <a:avLst/>
                  <a:gdLst>
                    <a:gd name="T0" fmla="*/ 306 w 358"/>
                    <a:gd name="T1" fmla="*/ 229 h 352"/>
                    <a:gd name="T2" fmla="*/ 255 w 358"/>
                    <a:gd name="T3" fmla="*/ 351 h 352"/>
                    <a:gd name="T4" fmla="*/ 0 w 358"/>
                    <a:gd name="T5" fmla="*/ 245 h 352"/>
                    <a:gd name="T6" fmla="*/ 102 w 358"/>
                    <a:gd name="T7" fmla="*/ 0 h 352"/>
                    <a:gd name="T8" fmla="*/ 357 w 358"/>
                    <a:gd name="T9" fmla="*/ 106 h 352"/>
                    <a:gd name="T10" fmla="*/ 306 w 358"/>
                    <a:gd name="T11" fmla="*/ 229 h 352"/>
                  </a:gdLst>
                  <a:ahLst/>
                  <a:cxnLst>
                    <a:cxn ang="0">
                      <a:pos x="T0" y="T1"/>
                    </a:cxn>
                    <a:cxn ang="0">
                      <a:pos x="T2" y="T3"/>
                    </a:cxn>
                    <a:cxn ang="0">
                      <a:pos x="T4" y="T5"/>
                    </a:cxn>
                    <a:cxn ang="0">
                      <a:pos x="T6" y="T7"/>
                    </a:cxn>
                    <a:cxn ang="0">
                      <a:pos x="T8" y="T9"/>
                    </a:cxn>
                    <a:cxn ang="0">
                      <a:pos x="T10" y="T11"/>
                    </a:cxn>
                  </a:cxnLst>
                  <a:rect l="0" t="0" r="r" b="b"/>
                  <a:pathLst>
                    <a:path w="358" h="352">
                      <a:moveTo>
                        <a:pt x="306" y="229"/>
                      </a:moveTo>
                      <a:lnTo>
                        <a:pt x="255" y="351"/>
                      </a:lnTo>
                      <a:lnTo>
                        <a:pt x="0" y="245"/>
                      </a:lnTo>
                      <a:lnTo>
                        <a:pt x="102" y="0"/>
                      </a:lnTo>
                      <a:lnTo>
                        <a:pt x="357" y="106"/>
                      </a:lnTo>
                      <a:lnTo>
                        <a:pt x="306" y="229"/>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13" name="Freeform 206">
                  <a:extLst>
                    <a:ext uri="{FF2B5EF4-FFF2-40B4-BE49-F238E27FC236}">
                      <a16:creationId xmlns:a16="http://schemas.microsoft.com/office/drawing/2014/main" id="{9E69186D-B352-4AC5-AB25-A9DC60572B3D}"/>
                    </a:ext>
                  </a:extLst>
                </p:cNvPr>
                <p:cNvSpPr>
                  <a:spLocks noChangeArrowheads="1"/>
                </p:cNvSpPr>
                <p:nvPr/>
              </p:nvSpPr>
              <p:spPr bwMode="auto">
                <a:xfrm>
                  <a:off x="3579813" y="5821363"/>
                  <a:ext cx="33337" cy="39687"/>
                </a:xfrm>
                <a:custGeom>
                  <a:avLst/>
                  <a:gdLst>
                    <a:gd name="T0" fmla="*/ 36 w 94"/>
                    <a:gd name="T1" fmla="*/ 0 h 111"/>
                    <a:gd name="T2" fmla="*/ 0 w 94"/>
                    <a:gd name="T3" fmla="*/ 88 h 111"/>
                    <a:gd name="T4" fmla="*/ 17 w 94"/>
                    <a:gd name="T5" fmla="*/ 99 h 111"/>
                    <a:gd name="T6" fmla="*/ 84 w 94"/>
                    <a:gd name="T7" fmla="*/ 71 h 111"/>
                    <a:gd name="T8" fmla="*/ 56 w 94"/>
                    <a:gd name="T9" fmla="*/ 3 h 111"/>
                    <a:gd name="T10" fmla="*/ 36 w 94"/>
                    <a:gd name="T11" fmla="*/ 0 h 111"/>
                  </a:gdLst>
                  <a:ahLst/>
                  <a:cxnLst>
                    <a:cxn ang="0">
                      <a:pos x="T0" y="T1"/>
                    </a:cxn>
                    <a:cxn ang="0">
                      <a:pos x="T2" y="T3"/>
                    </a:cxn>
                    <a:cxn ang="0">
                      <a:pos x="T4" y="T5"/>
                    </a:cxn>
                    <a:cxn ang="0">
                      <a:pos x="T6" y="T7"/>
                    </a:cxn>
                    <a:cxn ang="0">
                      <a:pos x="T8" y="T9"/>
                    </a:cxn>
                    <a:cxn ang="0">
                      <a:pos x="T10" y="T11"/>
                    </a:cxn>
                  </a:cxnLst>
                  <a:rect l="0" t="0" r="r" b="b"/>
                  <a:pathLst>
                    <a:path w="94" h="111">
                      <a:moveTo>
                        <a:pt x="36" y="0"/>
                      </a:moveTo>
                      <a:lnTo>
                        <a:pt x="0" y="88"/>
                      </a:lnTo>
                      <a:cubicBezTo>
                        <a:pt x="5" y="93"/>
                        <a:pt x="11" y="96"/>
                        <a:pt x="17" y="99"/>
                      </a:cubicBezTo>
                      <a:cubicBezTo>
                        <a:pt x="42" y="110"/>
                        <a:pt x="73" y="99"/>
                        <a:pt x="84" y="71"/>
                      </a:cubicBezTo>
                      <a:cubicBezTo>
                        <a:pt x="93" y="42"/>
                        <a:pt x="81" y="14"/>
                        <a:pt x="56" y="3"/>
                      </a:cubicBezTo>
                      <a:cubicBezTo>
                        <a:pt x="50" y="0"/>
                        <a:pt x="42" y="0"/>
                        <a:pt x="36" y="0"/>
                      </a:cubicBez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14" name="Freeform 207">
                  <a:extLst>
                    <a:ext uri="{FF2B5EF4-FFF2-40B4-BE49-F238E27FC236}">
                      <a16:creationId xmlns:a16="http://schemas.microsoft.com/office/drawing/2014/main" id="{B72285EC-FD54-413F-853A-9F4F9172A8BA}"/>
                    </a:ext>
                  </a:extLst>
                </p:cNvPr>
                <p:cNvSpPr>
                  <a:spLocks noChangeArrowheads="1"/>
                </p:cNvSpPr>
                <p:nvPr/>
              </p:nvSpPr>
              <p:spPr bwMode="auto">
                <a:xfrm>
                  <a:off x="3219450" y="5876925"/>
                  <a:ext cx="233363" cy="52388"/>
                </a:xfrm>
                <a:custGeom>
                  <a:avLst/>
                  <a:gdLst>
                    <a:gd name="T0" fmla="*/ 649 w 650"/>
                    <a:gd name="T1" fmla="*/ 48 h 145"/>
                    <a:gd name="T2" fmla="*/ 324 w 650"/>
                    <a:gd name="T3" fmla="*/ 0 h 145"/>
                    <a:gd name="T4" fmla="*/ 0 w 650"/>
                    <a:gd name="T5" fmla="*/ 48 h 145"/>
                    <a:gd name="T6" fmla="*/ 0 w 650"/>
                    <a:gd name="T7" fmla="*/ 96 h 145"/>
                    <a:gd name="T8" fmla="*/ 0 w 650"/>
                    <a:gd name="T9" fmla="*/ 96 h 145"/>
                    <a:gd name="T10" fmla="*/ 0 w 650"/>
                    <a:gd name="T11" fmla="*/ 96 h 145"/>
                    <a:gd name="T12" fmla="*/ 324 w 650"/>
                    <a:gd name="T13" fmla="*/ 144 h 145"/>
                    <a:gd name="T14" fmla="*/ 649 w 650"/>
                    <a:gd name="T15" fmla="*/ 96 h 145"/>
                    <a:gd name="T16" fmla="*/ 649 w 650"/>
                    <a:gd name="T17" fmla="*/ 96 h 145"/>
                    <a:gd name="T18" fmla="*/ 649 w 650"/>
                    <a:gd name="T19" fmla="*/ 96 h 145"/>
                    <a:gd name="T20" fmla="*/ 649 w 650"/>
                    <a:gd name="T21" fmla="*/ 48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50" h="145">
                      <a:moveTo>
                        <a:pt x="649" y="48"/>
                      </a:moveTo>
                      <a:cubicBezTo>
                        <a:pt x="649" y="20"/>
                        <a:pt x="502" y="0"/>
                        <a:pt x="324" y="0"/>
                      </a:cubicBezTo>
                      <a:cubicBezTo>
                        <a:pt x="144" y="0"/>
                        <a:pt x="0" y="23"/>
                        <a:pt x="0" y="48"/>
                      </a:cubicBezTo>
                      <a:lnTo>
                        <a:pt x="0" y="96"/>
                      </a:lnTo>
                      <a:lnTo>
                        <a:pt x="0" y="96"/>
                      </a:lnTo>
                      <a:lnTo>
                        <a:pt x="0" y="96"/>
                      </a:lnTo>
                      <a:cubicBezTo>
                        <a:pt x="0" y="125"/>
                        <a:pt x="146" y="144"/>
                        <a:pt x="324" y="144"/>
                      </a:cubicBezTo>
                      <a:cubicBezTo>
                        <a:pt x="505" y="144"/>
                        <a:pt x="649" y="122"/>
                        <a:pt x="649" y="96"/>
                      </a:cubicBezTo>
                      <a:lnTo>
                        <a:pt x="649" y="96"/>
                      </a:lnTo>
                      <a:lnTo>
                        <a:pt x="649" y="96"/>
                      </a:lnTo>
                      <a:lnTo>
                        <a:pt x="649" y="48"/>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498" name="Rectangle 497">
                <a:extLst>
                  <a:ext uri="{FF2B5EF4-FFF2-40B4-BE49-F238E27FC236}">
                    <a16:creationId xmlns:a16="http://schemas.microsoft.com/office/drawing/2014/main" id="{DC2906C3-64F6-4166-8169-0224D900D734}"/>
                  </a:ext>
                </a:extLst>
              </p:cNvPr>
              <p:cNvSpPr/>
              <p:nvPr/>
            </p:nvSpPr>
            <p:spPr>
              <a:xfrm>
                <a:off x="4141814" y="4117631"/>
                <a:ext cx="7927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p>
            </p:txBody>
          </p:sp>
        </p:grpSp>
        <p:sp>
          <p:nvSpPr>
            <p:cNvPr id="496" name="Text Box 30">
              <a:extLst>
                <a:ext uri="{FF2B5EF4-FFF2-40B4-BE49-F238E27FC236}">
                  <a16:creationId xmlns:a16="http://schemas.microsoft.com/office/drawing/2014/main" id="{4495ECFB-135B-4412-80E9-B7179E4B25CD}"/>
                </a:ext>
              </a:extLst>
            </p:cNvPr>
            <p:cNvSpPr txBox="1">
              <a:spLocks noChangeArrowheads="1"/>
            </p:cNvSpPr>
            <p:nvPr/>
          </p:nvSpPr>
          <p:spPr bwMode="auto">
            <a:xfrm>
              <a:off x="6049490" y="5916042"/>
              <a:ext cx="381272" cy="123079"/>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solidFill>
                    <a:schemeClr val="bg2">
                      <a:lumMod val="10000"/>
                    </a:schemeClr>
                  </a:solidFill>
                </a:rPr>
                <a:t>Polices</a:t>
              </a:r>
            </a:p>
          </p:txBody>
        </p:sp>
      </p:grpSp>
      <p:grpSp>
        <p:nvGrpSpPr>
          <p:cNvPr id="515" name="Group 514">
            <a:extLst>
              <a:ext uri="{FF2B5EF4-FFF2-40B4-BE49-F238E27FC236}">
                <a16:creationId xmlns:a16="http://schemas.microsoft.com/office/drawing/2014/main" id="{755A2071-884E-44CB-BAD1-49567510F593}"/>
              </a:ext>
            </a:extLst>
          </p:cNvPr>
          <p:cNvGrpSpPr/>
          <p:nvPr/>
        </p:nvGrpSpPr>
        <p:grpSpPr>
          <a:xfrm>
            <a:off x="4071744" y="5538023"/>
            <a:ext cx="601072" cy="565006"/>
            <a:chOff x="6609905" y="5508747"/>
            <a:chExt cx="601072" cy="565006"/>
          </a:xfrm>
        </p:grpSpPr>
        <p:grpSp>
          <p:nvGrpSpPr>
            <p:cNvPr id="516" name="Group 515">
              <a:extLst>
                <a:ext uri="{FF2B5EF4-FFF2-40B4-BE49-F238E27FC236}">
                  <a16:creationId xmlns:a16="http://schemas.microsoft.com/office/drawing/2014/main" id="{49E40F7A-1E7C-455C-93DB-C822E9D926D5}"/>
                </a:ext>
              </a:extLst>
            </p:cNvPr>
            <p:cNvGrpSpPr/>
            <p:nvPr/>
          </p:nvGrpSpPr>
          <p:grpSpPr>
            <a:xfrm>
              <a:off x="6616939" y="5508747"/>
              <a:ext cx="552462" cy="477059"/>
              <a:chOff x="2451118" y="4158080"/>
              <a:chExt cx="865570" cy="695710"/>
            </a:xfrm>
          </p:grpSpPr>
          <p:grpSp>
            <p:nvGrpSpPr>
              <p:cNvPr id="518" name="Group 517">
                <a:extLst>
                  <a:ext uri="{FF2B5EF4-FFF2-40B4-BE49-F238E27FC236}">
                    <a16:creationId xmlns:a16="http://schemas.microsoft.com/office/drawing/2014/main" id="{279D5286-78A3-4CA9-9215-96C115154EC0}"/>
                  </a:ext>
                </a:extLst>
              </p:cNvPr>
              <p:cNvGrpSpPr/>
              <p:nvPr/>
            </p:nvGrpSpPr>
            <p:grpSpPr>
              <a:xfrm>
                <a:off x="2505985" y="4304032"/>
                <a:ext cx="755836" cy="470888"/>
                <a:chOff x="2851150" y="4108450"/>
                <a:chExt cx="496888" cy="309563"/>
              </a:xfrm>
              <a:solidFill>
                <a:srgbClr val="F80000"/>
              </a:solidFill>
            </p:grpSpPr>
            <p:sp>
              <p:nvSpPr>
                <p:cNvPr id="520" name="Freeform 1">
                  <a:extLst>
                    <a:ext uri="{FF2B5EF4-FFF2-40B4-BE49-F238E27FC236}">
                      <a16:creationId xmlns:a16="http://schemas.microsoft.com/office/drawing/2014/main" id="{33E114D8-4826-4D01-AA9B-D5964C43A517}"/>
                    </a:ext>
                  </a:extLst>
                </p:cNvPr>
                <p:cNvSpPr>
                  <a:spLocks noChangeArrowheads="1"/>
                </p:cNvSpPr>
                <p:nvPr/>
              </p:nvSpPr>
              <p:spPr bwMode="auto">
                <a:xfrm>
                  <a:off x="3025775" y="4379913"/>
                  <a:ext cx="38100" cy="38100"/>
                </a:xfrm>
                <a:custGeom>
                  <a:avLst/>
                  <a:gdLst>
                    <a:gd name="T0" fmla="*/ 107 w 108"/>
                    <a:gd name="T1" fmla="*/ 54 h 108"/>
                    <a:gd name="T2" fmla="*/ 100 w 108"/>
                    <a:gd name="T3" fmla="*/ 80 h 108"/>
                    <a:gd name="T4" fmla="*/ 81 w 108"/>
                    <a:gd name="T5" fmla="*/ 100 h 108"/>
                    <a:gd name="T6" fmla="*/ 54 w 108"/>
                    <a:gd name="T7" fmla="*/ 107 h 108"/>
                    <a:gd name="T8" fmla="*/ 27 w 108"/>
                    <a:gd name="T9" fmla="*/ 100 h 108"/>
                    <a:gd name="T10" fmla="*/ 7 w 108"/>
                    <a:gd name="T11" fmla="*/ 80 h 108"/>
                    <a:gd name="T12" fmla="*/ 0 w 108"/>
                    <a:gd name="T13" fmla="*/ 54 h 108"/>
                    <a:gd name="T14" fmla="*/ 7 w 108"/>
                    <a:gd name="T15" fmla="*/ 27 h 108"/>
                    <a:gd name="T16" fmla="*/ 27 w 108"/>
                    <a:gd name="T17" fmla="*/ 7 h 108"/>
                    <a:gd name="T18" fmla="*/ 54 w 108"/>
                    <a:gd name="T19" fmla="*/ 0 h 108"/>
                    <a:gd name="T20" fmla="*/ 81 w 108"/>
                    <a:gd name="T21" fmla="*/ 7 h 108"/>
                    <a:gd name="T22" fmla="*/ 100 w 108"/>
                    <a:gd name="T23" fmla="*/ 27 h 108"/>
                    <a:gd name="T24" fmla="*/ 107 w 108"/>
                    <a:gd name="T25" fmla="*/ 54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8" h="108">
                      <a:moveTo>
                        <a:pt x="107" y="54"/>
                      </a:moveTo>
                      <a:cubicBezTo>
                        <a:pt x="107" y="63"/>
                        <a:pt x="105" y="72"/>
                        <a:pt x="100" y="80"/>
                      </a:cubicBezTo>
                      <a:cubicBezTo>
                        <a:pt x="95" y="89"/>
                        <a:pt x="89" y="95"/>
                        <a:pt x="81" y="100"/>
                      </a:cubicBezTo>
                      <a:cubicBezTo>
                        <a:pt x="72" y="105"/>
                        <a:pt x="64" y="107"/>
                        <a:pt x="54" y="107"/>
                      </a:cubicBezTo>
                      <a:cubicBezTo>
                        <a:pt x="44" y="107"/>
                        <a:pt x="36" y="105"/>
                        <a:pt x="27" y="100"/>
                      </a:cubicBezTo>
                      <a:cubicBezTo>
                        <a:pt x="18" y="95"/>
                        <a:pt x="12" y="89"/>
                        <a:pt x="7" y="80"/>
                      </a:cubicBezTo>
                      <a:cubicBezTo>
                        <a:pt x="2" y="72"/>
                        <a:pt x="0" y="64"/>
                        <a:pt x="0" y="54"/>
                      </a:cubicBezTo>
                      <a:cubicBezTo>
                        <a:pt x="0" y="45"/>
                        <a:pt x="2" y="36"/>
                        <a:pt x="7" y="27"/>
                      </a:cubicBezTo>
                      <a:cubicBezTo>
                        <a:pt x="12" y="19"/>
                        <a:pt x="18" y="12"/>
                        <a:pt x="27" y="7"/>
                      </a:cubicBezTo>
                      <a:cubicBezTo>
                        <a:pt x="36" y="2"/>
                        <a:pt x="44" y="0"/>
                        <a:pt x="54" y="0"/>
                      </a:cubicBezTo>
                      <a:cubicBezTo>
                        <a:pt x="64" y="0"/>
                        <a:pt x="72" y="2"/>
                        <a:pt x="81" y="7"/>
                      </a:cubicBezTo>
                      <a:cubicBezTo>
                        <a:pt x="89" y="12"/>
                        <a:pt x="95" y="19"/>
                        <a:pt x="100" y="27"/>
                      </a:cubicBezTo>
                      <a:cubicBezTo>
                        <a:pt x="105" y="36"/>
                        <a:pt x="107" y="44"/>
                        <a:pt x="107" y="5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21" name="Freeform 2">
                  <a:extLst>
                    <a:ext uri="{FF2B5EF4-FFF2-40B4-BE49-F238E27FC236}">
                      <a16:creationId xmlns:a16="http://schemas.microsoft.com/office/drawing/2014/main" id="{621035C3-31F6-4853-A883-F33FBEBE800D}"/>
                    </a:ext>
                  </a:extLst>
                </p:cNvPr>
                <p:cNvSpPr>
                  <a:spLocks noChangeArrowheads="1"/>
                </p:cNvSpPr>
                <p:nvPr/>
              </p:nvSpPr>
              <p:spPr bwMode="auto">
                <a:xfrm>
                  <a:off x="3079750" y="4379913"/>
                  <a:ext cx="38100" cy="38100"/>
                </a:xfrm>
                <a:custGeom>
                  <a:avLst/>
                  <a:gdLst>
                    <a:gd name="T0" fmla="*/ 53 w 108"/>
                    <a:gd name="T1" fmla="*/ 0 h 108"/>
                    <a:gd name="T2" fmla="*/ 107 w 108"/>
                    <a:gd name="T3" fmla="*/ 54 h 108"/>
                    <a:gd name="T4" fmla="*/ 53 w 108"/>
                    <a:gd name="T5" fmla="*/ 107 h 108"/>
                    <a:gd name="T6" fmla="*/ 0 w 108"/>
                    <a:gd name="T7" fmla="*/ 54 h 108"/>
                    <a:gd name="T8" fmla="*/ 53 w 108"/>
                    <a:gd name="T9" fmla="*/ 0 h 108"/>
                    <a:gd name="T10" fmla="*/ 53 w 108"/>
                    <a:gd name="T11" fmla="*/ 85 h 108"/>
                    <a:gd name="T12" fmla="*/ 84 w 108"/>
                    <a:gd name="T13" fmla="*/ 54 h 108"/>
                    <a:gd name="T14" fmla="*/ 53 w 108"/>
                    <a:gd name="T15" fmla="*/ 23 h 108"/>
                    <a:gd name="T16" fmla="*/ 22 w 108"/>
                    <a:gd name="T17" fmla="*/ 54 h 108"/>
                    <a:gd name="T18" fmla="*/ 53 w 108"/>
                    <a:gd name="T19" fmla="*/ 85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8" h="108">
                      <a:moveTo>
                        <a:pt x="53" y="0"/>
                      </a:moveTo>
                      <a:cubicBezTo>
                        <a:pt x="84" y="0"/>
                        <a:pt x="107" y="26"/>
                        <a:pt x="107" y="54"/>
                      </a:cubicBezTo>
                      <a:cubicBezTo>
                        <a:pt x="107" y="83"/>
                        <a:pt x="84" y="107"/>
                        <a:pt x="53" y="107"/>
                      </a:cubicBezTo>
                      <a:cubicBezTo>
                        <a:pt x="25" y="107"/>
                        <a:pt x="0" y="83"/>
                        <a:pt x="0" y="54"/>
                      </a:cubicBezTo>
                      <a:cubicBezTo>
                        <a:pt x="0" y="26"/>
                        <a:pt x="22" y="0"/>
                        <a:pt x="53" y="0"/>
                      </a:cubicBezTo>
                      <a:close/>
                      <a:moveTo>
                        <a:pt x="53" y="85"/>
                      </a:moveTo>
                      <a:cubicBezTo>
                        <a:pt x="70" y="85"/>
                        <a:pt x="84" y="71"/>
                        <a:pt x="84" y="54"/>
                      </a:cubicBezTo>
                      <a:cubicBezTo>
                        <a:pt x="84" y="37"/>
                        <a:pt x="70" y="23"/>
                        <a:pt x="53" y="23"/>
                      </a:cubicBezTo>
                      <a:cubicBezTo>
                        <a:pt x="36" y="23"/>
                        <a:pt x="22" y="37"/>
                        <a:pt x="22" y="54"/>
                      </a:cubicBezTo>
                      <a:cubicBezTo>
                        <a:pt x="22" y="71"/>
                        <a:pt x="36" y="85"/>
                        <a:pt x="53" y="85"/>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22" name="Freeform 3">
                  <a:extLst>
                    <a:ext uri="{FF2B5EF4-FFF2-40B4-BE49-F238E27FC236}">
                      <a16:creationId xmlns:a16="http://schemas.microsoft.com/office/drawing/2014/main" id="{85B4D4C4-139A-4B9A-99A5-7CEBBE6BB6D8}"/>
                    </a:ext>
                  </a:extLst>
                </p:cNvPr>
                <p:cNvSpPr>
                  <a:spLocks noChangeArrowheads="1"/>
                </p:cNvSpPr>
                <p:nvPr/>
              </p:nvSpPr>
              <p:spPr bwMode="auto">
                <a:xfrm>
                  <a:off x="3135313" y="4379913"/>
                  <a:ext cx="38100" cy="38100"/>
                </a:xfrm>
                <a:custGeom>
                  <a:avLst/>
                  <a:gdLst>
                    <a:gd name="T0" fmla="*/ 54 w 108"/>
                    <a:gd name="T1" fmla="*/ 0 h 108"/>
                    <a:gd name="T2" fmla="*/ 107 w 108"/>
                    <a:gd name="T3" fmla="*/ 54 h 108"/>
                    <a:gd name="T4" fmla="*/ 54 w 108"/>
                    <a:gd name="T5" fmla="*/ 107 h 108"/>
                    <a:gd name="T6" fmla="*/ 0 w 108"/>
                    <a:gd name="T7" fmla="*/ 54 h 108"/>
                    <a:gd name="T8" fmla="*/ 54 w 108"/>
                    <a:gd name="T9" fmla="*/ 0 h 108"/>
                    <a:gd name="T10" fmla="*/ 54 w 108"/>
                    <a:gd name="T11" fmla="*/ 85 h 108"/>
                    <a:gd name="T12" fmla="*/ 85 w 108"/>
                    <a:gd name="T13" fmla="*/ 54 h 108"/>
                    <a:gd name="T14" fmla="*/ 54 w 108"/>
                    <a:gd name="T15" fmla="*/ 23 h 108"/>
                    <a:gd name="T16" fmla="*/ 23 w 108"/>
                    <a:gd name="T17" fmla="*/ 54 h 108"/>
                    <a:gd name="T18" fmla="*/ 54 w 108"/>
                    <a:gd name="T19" fmla="*/ 85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8" h="108">
                      <a:moveTo>
                        <a:pt x="54" y="0"/>
                      </a:moveTo>
                      <a:cubicBezTo>
                        <a:pt x="82" y="0"/>
                        <a:pt x="107" y="26"/>
                        <a:pt x="107" y="54"/>
                      </a:cubicBezTo>
                      <a:cubicBezTo>
                        <a:pt x="107" y="83"/>
                        <a:pt x="85" y="107"/>
                        <a:pt x="54" y="107"/>
                      </a:cubicBezTo>
                      <a:cubicBezTo>
                        <a:pt x="26" y="107"/>
                        <a:pt x="0" y="83"/>
                        <a:pt x="0" y="54"/>
                      </a:cubicBezTo>
                      <a:cubicBezTo>
                        <a:pt x="0" y="26"/>
                        <a:pt x="23" y="0"/>
                        <a:pt x="54" y="0"/>
                      </a:cubicBezTo>
                      <a:close/>
                      <a:moveTo>
                        <a:pt x="54" y="85"/>
                      </a:moveTo>
                      <a:cubicBezTo>
                        <a:pt x="71" y="85"/>
                        <a:pt x="85" y="71"/>
                        <a:pt x="85" y="54"/>
                      </a:cubicBezTo>
                      <a:cubicBezTo>
                        <a:pt x="85" y="37"/>
                        <a:pt x="71" y="23"/>
                        <a:pt x="54" y="23"/>
                      </a:cubicBezTo>
                      <a:cubicBezTo>
                        <a:pt x="37" y="23"/>
                        <a:pt x="23" y="37"/>
                        <a:pt x="23" y="54"/>
                      </a:cubicBezTo>
                      <a:cubicBezTo>
                        <a:pt x="23" y="71"/>
                        <a:pt x="37" y="85"/>
                        <a:pt x="54" y="85"/>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23" name="Freeform 4">
                  <a:extLst>
                    <a:ext uri="{FF2B5EF4-FFF2-40B4-BE49-F238E27FC236}">
                      <a16:creationId xmlns:a16="http://schemas.microsoft.com/office/drawing/2014/main" id="{1B46D478-C460-4396-97C9-DB935C71CB10}"/>
                    </a:ext>
                  </a:extLst>
                </p:cNvPr>
                <p:cNvSpPr>
                  <a:spLocks noChangeArrowheads="1"/>
                </p:cNvSpPr>
                <p:nvPr/>
              </p:nvSpPr>
              <p:spPr bwMode="auto">
                <a:xfrm>
                  <a:off x="3300413" y="4200525"/>
                  <a:ext cx="47625" cy="73025"/>
                </a:xfrm>
                <a:custGeom>
                  <a:avLst/>
                  <a:gdLst>
                    <a:gd name="T0" fmla="*/ 102 w 134"/>
                    <a:gd name="T1" fmla="*/ 71 h 205"/>
                    <a:gd name="T2" fmla="*/ 133 w 134"/>
                    <a:gd name="T3" fmla="*/ 102 h 205"/>
                    <a:gd name="T4" fmla="*/ 102 w 134"/>
                    <a:gd name="T5" fmla="*/ 133 h 205"/>
                    <a:gd name="T6" fmla="*/ 37 w 134"/>
                    <a:gd name="T7" fmla="*/ 198 h 205"/>
                    <a:gd name="T8" fmla="*/ 17 w 134"/>
                    <a:gd name="T9" fmla="*/ 198 h 205"/>
                    <a:gd name="T10" fmla="*/ 6 w 134"/>
                    <a:gd name="T11" fmla="*/ 187 h 205"/>
                    <a:gd name="T12" fmla="*/ 6 w 134"/>
                    <a:gd name="T13" fmla="*/ 167 h 205"/>
                    <a:gd name="T14" fmla="*/ 71 w 134"/>
                    <a:gd name="T15" fmla="*/ 102 h 205"/>
                    <a:gd name="T16" fmla="*/ 6 w 134"/>
                    <a:gd name="T17" fmla="*/ 37 h 205"/>
                    <a:gd name="T18" fmla="*/ 6 w 134"/>
                    <a:gd name="T19" fmla="*/ 17 h 205"/>
                    <a:gd name="T20" fmla="*/ 17 w 134"/>
                    <a:gd name="T21" fmla="*/ 6 h 205"/>
                    <a:gd name="T22" fmla="*/ 37 w 134"/>
                    <a:gd name="T23" fmla="*/ 6 h 205"/>
                    <a:gd name="T24" fmla="*/ 102 w 134"/>
                    <a:gd name="T25" fmla="*/ 71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4" h="205">
                      <a:moveTo>
                        <a:pt x="102" y="71"/>
                      </a:moveTo>
                      <a:lnTo>
                        <a:pt x="133" y="102"/>
                      </a:lnTo>
                      <a:lnTo>
                        <a:pt x="102" y="133"/>
                      </a:lnTo>
                      <a:lnTo>
                        <a:pt x="37" y="198"/>
                      </a:lnTo>
                      <a:cubicBezTo>
                        <a:pt x="31" y="204"/>
                        <a:pt x="23" y="204"/>
                        <a:pt x="17" y="198"/>
                      </a:cubicBezTo>
                      <a:lnTo>
                        <a:pt x="6" y="187"/>
                      </a:lnTo>
                      <a:cubicBezTo>
                        <a:pt x="0" y="181"/>
                        <a:pt x="0" y="173"/>
                        <a:pt x="6" y="167"/>
                      </a:cubicBezTo>
                      <a:lnTo>
                        <a:pt x="71" y="102"/>
                      </a:lnTo>
                      <a:lnTo>
                        <a:pt x="6" y="37"/>
                      </a:lnTo>
                      <a:cubicBezTo>
                        <a:pt x="0" y="32"/>
                        <a:pt x="0" y="23"/>
                        <a:pt x="6" y="17"/>
                      </a:cubicBezTo>
                      <a:lnTo>
                        <a:pt x="17" y="6"/>
                      </a:lnTo>
                      <a:cubicBezTo>
                        <a:pt x="23" y="0"/>
                        <a:pt x="31" y="0"/>
                        <a:pt x="37" y="6"/>
                      </a:cubicBezTo>
                      <a:lnTo>
                        <a:pt x="102" y="71"/>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24" name="Freeform 5">
                  <a:extLst>
                    <a:ext uri="{FF2B5EF4-FFF2-40B4-BE49-F238E27FC236}">
                      <a16:creationId xmlns:a16="http://schemas.microsoft.com/office/drawing/2014/main" id="{208C76DE-1298-4566-B7D8-2A0B984E1E34}"/>
                    </a:ext>
                  </a:extLst>
                </p:cNvPr>
                <p:cNvSpPr>
                  <a:spLocks noChangeArrowheads="1"/>
                </p:cNvSpPr>
                <p:nvPr/>
              </p:nvSpPr>
              <p:spPr bwMode="auto">
                <a:xfrm>
                  <a:off x="2851150" y="4198938"/>
                  <a:ext cx="47625" cy="73025"/>
                </a:xfrm>
                <a:custGeom>
                  <a:avLst/>
                  <a:gdLst>
                    <a:gd name="T0" fmla="*/ 127 w 133"/>
                    <a:gd name="T1" fmla="*/ 17 h 204"/>
                    <a:gd name="T2" fmla="*/ 127 w 133"/>
                    <a:gd name="T3" fmla="*/ 36 h 204"/>
                    <a:gd name="T4" fmla="*/ 62 w 133"/>
                    <a:gd name="T5" fmla="*/ 101 h 204"/>
                    <a:gd name="T6" fmla="*/ 127 w 133"/>
                    <a:gd name="T7" fmla="*/ 166 h 204"/>
                    <a:gd name="T8" fmla="*/ 127 w 133"/>
                    <a:gd name="T9" fmla="*/ 186 h 204"/>
                    <a:gd name="T10" fmla="*/ 115 w 133"/>
                    <a:gd name="T11" fmla="*/ 197 h 204"/>
                    <a:gd name="T12" fmla="*/ 96 w 133"/>
                    <a:gd name="T13" fmla="*/ 197 h 204"/>
                    <a:gd name="T14" fmla="*/ 31 w 133"/>
                    <a:gd name="T15" fmla="*/ 132 h 204"/>
                    <a:gd name="T16" fmla="*/ 0 w 133"/>
                    <a:gd name="T17" fmla="*/ 101 h 204"/>
                    <a:gd name="T18" fmla="*/ 31 w 133"/>
                    <a:gd name="T19" fmla="*/ 70 h 204"/>
                    <a:gd name="T20" fmla="*/ 96 w 133"/>
                    <a:gd name="T21" fmla="*/ 5 h 204"/>
                    <a:gd name="T22" fmla="*/ 115 w 133"/>
                    <a:gd name="T23" fmla="*/ 5 h 204"/>
                    <a:gd name="T24" fmla="*/ 127 w 133"/>
                    <a:gd name="T25" fmla="*/ 17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3" h="204">
                      <a:moveTo>
                        <a:pt x="127" y="17"/>
                      </a:moveTo>
                      <a:cubicBezTo>
                        <a:pt x="132" y="22"/>
                        <a:pt x="132" y="31"/>
                        <a:pt x="127" y="36"/>
                      </a:cubicBezTo>
                      <a:lnTo>
                        <a:pt x="62" y="101"/>
                      </a:lnTo>
                      <a:lnTo>
                        <a:pt x="127" y="166"/>
                      </a:lnTo>
                      <a:cubicBezTo>
                        <a:pt x="132" y="172"/>
                        <a:pt x="132" y="180"/>
                        <a:pt x="127" y="186"/>
                      </a:cubicBezTo>
                      <a:lnTo>
                        <a:pt x="115" y="197"/>
                      </a:lnTo>
                      <a:cubicBezTo>
                        <a:pt x="110" y="203"/>
                        <a:pt x="101" y="203"/>
                        <a:pt x="96" y="197"/>
                      </a:cubicBezTo>
                      <a:lnTo>
                        <a:pt x="31" y="132"/>
                      </a:lnTo>
                      <a:lnTo>
                        <a:pt x="0" y="101"/>
                      </a:lnTo>
                      <a:lnTo>
                        <a:pt x="31" y="70"/>
                      </a:lnTo>
                      <a:lnTo>
                        <a:pt x="96" y="5"/>
                      </a:lnTo>
                      <a:cubicBezTo>
                        <a:pt x="101" y="0"/>
                        <a:pt x="110" y="0"/>
                        <a:pt x="115" y="5"/>
                      </a:cubicBezTo>
                      <a:lnTo>
                        <a:pt x="127" y="17"/>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25" name="Freeform 6">
                  <a:extLst>
                    <a:ext uri="{FF2B5EF4-FFF2-40B4-BE49-F238E27FC236}">
                      <a16:creationId xmlns:a16="http://schemas.microsoft.com/office/drawing/2014/main" id="{5CC77027-9DBD-4367-A074-19B89BA13CC8}"/>
                    </a:ext>
                  </a:extLst>
                </p:cNvPr>
                <p:cNvSpPr>
                  <a:spLocks noChangeArrowheads="1"/>
                </p:cNvSpPr>
                <p:nvPr/>
              </p:nvSpPr>
              <p:spPr bwMode="auto">
                <a:xfrm>
                  <a:off x="2913063" y="4108450"/>
                  <a:ext cx="371475" cy="255588"/>
                </a:xfrm>
                <a:custGeom>
                  <a:avLst/>
                  <a:gdLst>
                    <a:gd name="T0" fmla="*/ 1033 w 1034"/>
                    <a:gd name="T1" fmla="*/ 29 h 710"/>
                    <a:gd name="T2" fmla="*/ 1005 w 1034"/>
                    <a:gd name="T3" fmla="*/ 709 h 710"/>
                    <a:gd name="T4" fmla="*/ 0 w 1034"/>
                    <a:gd name="T5" fmla="*/ 681 h 710"/>
                    <a:gd name="T6" fmla="*/ 28 w 1034"/>
                    <a:gd name="T7" fmla="*/ 0 h 710"/>
                    <a:gd name="T8" fmla="*/ 655 w 1034"/>
                    <a:gd name="T9" fmla="*/ 156 h 710"/>
                    <a:gd name="T10" fmla="*/ 705 w 1034"/>
                    <a:gd name="T11" fmla="*/ 206 h 710"/>
                    <a:gd name="T12" fmla="*/ 655 w 1034"/>
                    <a:gd name="T13" fmla="*/ 156 h 710"/>
                    <a:gd name="T14" fmla="*/ 570 w 1034"/>
                    <a:gd name="T15" fmla="*/ 102 h 710"/>
                    <a:gd name="T16" fmla="*/ 107 w 1034"/>
                    <a:gd name="T17" fmla="*/ 539 h 710"/>
                    <a:gd name="T18" fmla="*/ 257 w 1034"/>
                    <a:gd name="T19" fmla="*/ 466 h 710"/>
                    <a:gd name="T20" fmla="*/ 409 w 1034"/>
                    <a:gd name="T21" fmla="*/ 466 h 710"/>
                    <a:gd name="T22" fmla="*/ 570 w 1034"/>
                    <a:gd name="T23" fmla="*/ 551 h 710"/>
                    <a:gd name="T24" fmla="*/ 652 w 1034"/>
                    <a:gd name="T25" fmla="*/ 381 h 710"/>
                    <a:gd name="T26" fmla="*/ 705 w 1034"/>
                    <a:gd name="T27" fmla="*/ 331 h 710"/>
                    <a:gd name="T28" fmla="*/ 705 w 1034"/>
                    <a:gd name="T29" fmla="*/ 559 h 710"/>
                    <a:gd name="T30" fmla="*/ 652 w 1034"/>
                    <a:gd name="T31" fmla="*/ 508 h 710"/>
                    <a:gd name="T32" fmla="*/ 705 w 1034"/>
                    <a:gd name="T33" fmla="*/ 559 h 710"/>
                    <a:gd name="T34" fmla="*/ 926 w 1034"/>
                    <a:gd name="T35" fmla="*/ 480 h 710"/>
                    <a:gd name="T36" fmla="*/ 844 w 1034"/>
                    <a:gd name="T37" fmla="*/ 539 h 710"/>
                    <a:gd name="T38" fmla="*/ 790 w 1034"/>
                    <a:gd name="T39" fmla="*/ 508 h 710"/>
                    <a:gd name="T40" fmla="*/ 841 w 1034"/>
                    <a:gd name="T41" fmla="*/ 582 h 710"/>
                    <a:gd name="T42" fmla="*/ 801 w 1034"/>
                    <a:gd name="T43" fmla="*/ 317 h 710"/>
                    <a:gd name="T44" fmla="*/ 801 w 1034"/>
                    <a:gd name="T45" fmla="*/ 379 h 710"/>
                    <a:gd name="T46" fmla="*/ 813 w 1034"/>
                    <a:gd name="T47" fmla="*/ 407 h 710"/>
                    <a:gd name="T48" fmla="*/ 855 w 1034"/>
                    <a:gd name="T49" fmla="*/ 370 h 710"/>
                    <a:gd name="T50" fmla="*/ 897 w 1034"/>
                    <a:gd name="T51" fmla="*/ 407 h 710"/>
                    <a:gd name="T52" fmla="*/ 909 w 1034"/>
                    <a:gd name="T53" fmla="*/ 379 h 710"/>
                    <a:gd name="T54" fmla="*/ 909 w 1034"/>
                    <a:gd name="T55" fmla="*/ 317 h 710"/>
                    <a:gd name="T56" fmla="*/ 886 w 1034"/>
                    <a:gd name="T57" fmla="*/ 294 h 710"/>
                    <a:gd name="T58" fmla="*/ 824 w 1034"/>
                    <a:gd name="T59" fmla="*/ 294 h 710"/>
                    <a:gd name="T60" fmla="*/ 801 w 1034"/>
                    <a:gd name="T61" fmla="*/ 317 h 710"/>
                    <a:gd name="T62" fmla="*/ 926 w 1034"/>
                    <a:gd name="T63" fmla="*/ 127 h 710"/>
                    <a:gd name="T64" fmla="*/ 844 w 1034"/>
                    <a:gd name="T65" fmla="*/ 187 h 710"/>
                    <a:gd name="T66" fmla="*/ 790 w 1034"/>
                    <a:gd name="T67" fmla="*/ 156 h 710"/>
                    <a:gd name="T68" fmla="*/ 841 w 1034"/>
                    <a:gd name="T69" fmla="*/ 229 h 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34" h="710">
                      <a:moveTo>
                        <a:pt x="1005" y="0"/>
                      </a:moveTo>
                      <a:cubicBezTo>
                        <a:pt x="1022" y="0"/>
                        <a:pt x="1033" y="12"/>
                        <a:pt x="1033" y="29"/>
                      </a:cubicBezTo>
                      <a:lnTo>
                        <a:pt x="1033" y="681"/>
                      </a:lnTo>
                      <a:cubicBezTo>
                        <a:pt x="1033" y="695"/>
                        <a:pt x="1022" y="709"/>
                        <a:pt x="1005" y="709"/>
                      </a:cubicBezTo>
                      <a:lnTo>
                        <a:pt x="28" y="709"/>
                      </a:lnTo>
                      <a:cubicBezTo>
                        <a:pt x="14" y="709"/>
                        <a:pt x="0" y="698"/>
                        <a:pt x="0" y="681"/>
                      </a:cubicBezTo>
                      <a:lnTo>
                        <a:pt x="0" y="29"/>
                      </a:lnTo>
                      <a:cubicBezTo>
                        <a:pt x="0" y="15"/>
                        <a:pt x="11" y="0"/>
                        <a:pt x="28" y="0"/>
                      </a:cubicBezTo>
                      <a:lnTo>
                        <a:pt x="1005" y="0"/>
                      </a:lnTo>
                      <a:close/>
                      <a:moveTo>
                        <a:pt x="655" y="156"/>
                      </a:moveTo>
                      <a:lnTo>
                        <a:pt x="655" y="206"/>
                      </a:lnTo>
                      <a:lnTo>
                        <a:pt x="705" y="206"/>
                      </a:lnTo>
                      <a:lnTo>
                        <a:pt x="705" y="156"/>
                      </a:lnTo>
                      <a:lnTo>
                        <a:pt x="655" y="156"/>
                      </a:lnTo>
                      <a:close/>
                      <a:moveTo>
                        <a:pt x="570" y="551"/>
                      </a:moveTo>
                      <a:lnTo>
                        <a:pt x="570" y="102"/>
                      </a:lnTo>
                      <a:lnTo>
                        <a:pt x="107" y="102"/>
                      </a:lnTo>
                      <a:lnTo>
                        <a:pt x="107" y="539"/>
                      </a:lnTo>
                      <a:cubicBezTo>
                        <a:pt x="113" y="534"/>
                        <a:pt x="118" y="531"/>
                        <a:pt x="124" y="528"/>
                      </a:cubicBezTo>
                      <a:lnTo>
                        <a:pt x="257" y="466"/>
                      </a:lnTo>
                      <a:cubicBezTo>
                        <a:pt x="257" y="466"/>
                        <a:pt x="279" y="492"/>
                        <a:pt x="333" y="492"/>
                      </a:cubicBezTo>
                      <a:cubicBezTo>
                        <a:pt x="387" y="492"/>
                        <a:pt x="409" y="466"/>
                        <a:pt x="409" y="466"/>
                      </a:cubicBezTo>
                      <a:lnTo>
                        <a:pt x="542" y="528"/>
                      </a:lnTo>
                      <a:cubicBezTo>
                        <a:pt x="553" y="534"/>
                        <a:pt x="562" y="542"/>
                        <a:pt x="570" y="551"/>
                      </a:cubicBezTo>
                      <a:close/>
                      <a:moveTo>
                        <a:pt x="652" y="331"/>
                      </a:moveTo>
                      <a:lnTo>
                        <a:pt x="652" y="381"/>
                      </a:lnTo>
                      <a:lnTo>
                        <a:pt x="705" y="381"/>
                      </a:lnTo>
                      <a:lnTo>
                        <a:pt x="705" y="331"/>
                      </a:lnTo>
                      <a:lnTo>
                        <a:pt x="652" y="331"/>
                      </a:lnTo>
                      <a:close/>
                      <a:moveTo>
                        <a:pt x="705" y="559"/>
                      </a:moveTo>
                      <a:lnTo>
                        <a:pt x="705" y="508"/>
                      </a:lnTo>
                      <a:lnTo>
                        <a:pt x="652" y="508"/>
                      </a:lnTo>
                      <a:lnTo>
                        <a:pt x="652" y="559"/>
                      </a:lnTo>
                      <a:lnTo>
                        <a:pt x="705" y="559"/>
                      </a:lnTo>
                      <a:close/>
                      <a:moveTo>
                        <a:pt x="923" y="500"/>
                      </a:moveTo>
                      <a:cubicBezTo>
                        <a:pt x="931" y="494"/>
                        <a:pt x="931" y="486"/>
                        <a:pt x="926" y="480"/>
                      </a:cubicBezTo>
                      <a:cubicBezTo>
                        <a:pt x="917" y="475"/>
                        <a:pt x="909" y="475"/>
                        <a:pt x="903" y="480"/>
                      </a:cubicBezTo>
                      <a:lnTo>
                        <a:pt x="844" y="539"/>
                      </a:lnTo>
                      <a:lnTo>
                        <a:pt x="813" y="508"/>
                      </a:lnTo>
                      <a:cubicBezTo>
                        <a:pt x="804" y="503"/>
                        <a:pt x="796" y="503"/>
                        <a:pt x="790" y="508"/>
                      </a:cubicBezTo>
                      <a:cubicBezTo>
                        <a:pt x="784" y="517"/>
                        <a:pt x="784" y="525"/>
                        <a:pt x="790" y="531"/>
                      </a:cubicBezTo>
                      <a:lnTo>
                        <a:pt x="841" y="582"/>
                      </a:lnTo>
                      <a:lnTo>
                        <a:pt x="923" y="500"/>
                      </a:lnTo>
                      <a:close/>
                      <a:moveTo>
                        <a:pt x="801" y="317"/>
                      </a:moveTo>
                      <a:lnTo>
                        <a:pt x="832" y="348"/>
                      </a:lnTo>
                      <a:lnTo>
                        <a:pt x="801" y="379"/>
                      </a:lnTo>
                      <a:cubicBezTo>
                        <a:pt x="796" y="387"/>
                        <a:pt x="796" y="396"/>
                        <a:pt x="801" y="401"/>
                      </a:cubicBezTo>
                      <a:cubicBezTo>
                        <a:pt x="804" y="404"/>
                        <a:pt x="807" y="407"/>
                        <a:pt x="813" y="407"/>
                      </a:cubicBezTo>
                      <a:cubicBezTo>
                        <a:pt x="818" y="407"/>
                        <a:pt x="821" y="404"/>
                        <a:pt x="824" y="401"/>
                      </a:cubicBezTo>
                      <a:lnTo>
                        <a:pt x="855" y="370"/>
                      </a:lnTo>
                      <a:lnTo>
                        <a:pt x="886" y="401"/>
                      </a:lnTo>
                      <a:cubicBezTo>
                        <a:pt x="889" y="404"/>
                        <a:pt x="895" y="407"/>
                        <a:pt x="897" y="407"/>
                      </a:cubicBezTo>
                      <a:cubicBezTo>
                        <a:pt x="903" y="407"/>
                        <a:pt x="906" y="404"/>
                        <a:pt x="909" y="401"/>
                      </a:cubicBezTo>
                      <a:cubicBezTo>
                        <a:pt x="914" y="393"/>
                        <a:pt x="914" y="384"/>
                        <a:pt x="909" y="379"/>
                      </a:cubicBezTo>
                      <a:lnTo>
                        <a:pt x="878" y="348"/>
                      </a:lnTo>
                      <a:lnTo>
                        <a:pt x="909" y="317"/>
                      </a:lnTo>
                      <a:cubicBezTo>
                        <a:pt x="914" y="308"/>
                        <a:pt x="914" y="300"/>
                        <a:pt x="909" y="294"/>
                      </a:cubicBezTo>
                      <a:cubicBezTo>
                        <a:pt x="900" y="288"/>
                        <a:pt x="892" y="288"/>
                        <a:pt x="886" y="294"/>
                      </a:cubicBezTo>
                      <a:lnTo>
                        <a:pt x="855" y="325"/>
                      </a:lnTo>
                      <a:lnTo>
                        <a:pt x="824" y="294"/>
                      </a:lnTo>
                      <a:cubicBezTo>
                        <a:pt x="815" y="288"/>
                        <a:pt x="807" y="288"/>
                        <a:pt x="801" y="294"/>
                      </a:cubicBezTo>
                      <a:cubicBezTo>
                        <a:pt x="796" y="302"/>
                        <a:pt x="796" y="311"/>
                        <a:pt x="801" y="317"/>
                      </a:cubicBezTo>
                      <a:close/>
                      <a:moveTo>
                        <a:pt x="923" y="147"/>
                      </a:moveTo>
                      <a:cubicBezTo>
                        <a:pt x="931" y="142"/>
                        <a:pt x="931" y="130"/>
                        <a:pt x="926" y="127"/>
                      </a:cubicBezTo>
                      <a:cubicBezTo>
                        <a:pt x="917" y="122"/>
                        <a:pt x="909" y="122"/>
                        <a:pt x="903" y="127"/>
                      </a:cubicBezTo>
                      <a:lnTo>
                        <a:pt x="844" y="187"/>
                      </a:lnTo>
                      <a:lnTo>
                        <a:pt x="813" y="156"/>
                      </a:lnTo>
                      <a:cubicBezTo>
                        <a:pt x="804" y="150"/>
                        <a:pt x="796" y="150"/>
                        <a:pt x="790" y="156"/>
                      </a:cubicBezTo>
                      <a:cubicBezTo>
                        <a:pt x="784" y="164"/>
                        <a:pt x="784" y="173"/>
                        <a:pt x="790" y="178"/>
                      </a:cubicBezTo>
                      <a:lnTo>
                        <a:pt x="841" y="229"/>
                      </a:lnTo>
                      <a:lnTo>
                        <a:pt x="923" y="147"/>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26" name="Freeform 7">
                  <a:extLst>
                    <a:ext uri="{FF2B5EF4-FFF2-40B4-BE49-F238E27FC236}">
                      <a16:creationId xmlns:a16="http://schemas.microsoft.com/office/drawing/2014/main" id="{372168B2-B7F0-48DB-8C4F-3C3DFE097A8C}"/>
                    </a:ext>
                  </a:extLst>
                </p:cNvPr>
                <p:cNvSpPr>
                  <a:spLocks noChangeArrowheads="1"/>
                </p:cNvSpPr>
                <p:nvPr/>
              </p:nvSpPr>
              <p:spPr bwMode="auto">
                <a:xfrm>
                  <a:off x="2997200" y="4162425"/>
                  <a:ext cx="73025" cy="106363"/>
                </a:xfrm>
                <a:custGeom>
                  <a:avLst/>
                  <a:gdLst>
                    <a:gd name="T0" fmla="*/ 0 w 205"/>
                    <a:gd name="T1" fmla="*/ 172 h 297"/>
                    <a:gd name="T2" fmla="*/ 9 w 205"/>
                    <a:gd name="T3" fmla="*/ 155 h 297"/>
                    <a:gd name="T4" fmla="*/ 3 w 205"/>
                    <a:gd name="T5" fmla="*/ 102 h 297"/>
                    <a:gd name="T6" fmla="*/ 3 w 205"/>
                    <a:gd name="T7" fmla="*/ 90 h 297"/>
                    <a:gd name="T8" fmla="*/ 108 w 205"/>
                    <a:gd name="T9" fmla="*/ 0 h 297"/>
                    <a:gd name="T10" fmla="*/ 122 w 205"/>
                    <a:gd name="T11" fmla="*/ 20 h 297"/>
                    <a:gd name="T12" fmla="*/ 198 w 205"/>
                    <a:gd name="T13" fmla="*/ 96 h 297"/>
                    <a:gd name="T14" fmla="*/ 192 w 205"/>
                    <a:gd name="T15" fmla="*/ 152 h 297"/>
                    <a:gd name="T16" fmla="*/ 204 w 205"/>
                    <a:gd name="T17" fmla="*/ 172 h 297"/>
                    <a:gd name="T18" fmla="*/ 198 w 205"/>
                    <a:gd name="T19" fmla="*/ 203 h 297"/>
                    <a:gd name="T20" fmla="*/ 178 w 205"/>
                    <a:gd name="T21" fmla="*/ 220 h 297"/>
                    <a:gd name="T22" fmla="*/ 178 w 205"/>
                    <a:gd name="T23" fmla="*/ 220 h 297"/>
                    <a:gd name="T24" fmla="*/ 102 w 205"/>
                    <a:gd name="T25" fmla="*/ 296 h 297"/>
                    <a:gd name="T26" fmla="*/ 102 w 205"/>
                    <a:gd name="T27" fmla="*/ 296 h 297"/>
                    <a:gd name="T28" fmla="*/ 102 w 205"/>
                    <a:gd name="T29" fmla="*/ 296 h 297"/>
                    <a:gd name="T30" fmla="*/ 102 w 205"/>
                    <a:gd name="T31" fmla="*/ 296 h 297"/>
                    <a:gd name="T32" fmla="*/ 102 w 205"/>
                    <a:gd name="T33" fmla="*/ 296 h 297"/>
                    <a:gd name="T34" fmla="*/ 102 w 205"/>
                    <a:gd name="T35" fmla="*/ 296 h 297"/>
                    <a:gd name="T36" fmla="*/ 102 w 205"/>
                    <a:gd name="T37" fmla="*/ 296 h 297"/>
                    <a:gd name="T38" fmla="*/ 102 w 205"/>
                    <a:gd name="T39" fmla="*/ 296 h 297"/>
                    <a:gd name="T40" fmla="*/ 102 w 205"/>
                    <a:gd name="T41" fmla="*/ 296 h 297"/>
                    <a:gd name="T42" fmla="*/ 102 w 205"/>
                    <a:gd name="T43" fmla="*/ 296 h 297"/>
                    <a:gd name="T44" fmla="*/ 102 w 205"/>
                    <a:gd name="T45" fmla="*/ 296 h 297"/>
                    <a:gd name="T46" fmla="*/ 26 w 205"/>
                    <a:gd name="T47" fmla="*/ 220 h 297"/>
                    <a:gd name="T48" fmla="*/ 26 w 205"/>
                    <a:gd name="T49" fmla="*/ 220 h 297"/>
                    <a:gd name="T50" fmla="*/ 6 w 205"/>
                    <a:gd name="T51" fmla="*/ 203 h 297"/>
                    <a:gd name="T52" fmla="*/ 0 w 205"/>
                    <a:gd name="T53" fmla="*/ 172 h 2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05" h="297">
                      <a:moveTo>
                        <a:pt x="0" y="172"/>
                      </a:moveTo>
                      <a:cubicBezTo>
                        <a:pt x="0" y="164"/>
                        <a:pt x="3" y="155"/>
                        <a:pt x="9" y="155"/>
                      </a:cubicBezTo>
                      <a:cubicBezTo>
                        <a:pt x="6" y="144"/>
                        <a:pt x="3" y="121"/>
                        <a:pt x="3" y="102"/>
                      </a:cubicBezTo>
                      <a:lnTo>
                        <a:pt x="3" y="90"/>
                      </a:lnTo>
                      <a:cubicBezTo>
                        <a:pt x="3" y="90"/>
                        <a:pt x="3" y="6"/>
                        <a:pt x="108" y="0"/>
                      </a:cubicBezTo>
                      <a:lnTo>
                        <a:pt x="122" y="20"/>
                      </a:lnTo>
                      <a:cubicBezTo>
                        <a:pt x="164" y="23"/>
                        <a:pt x="198" y="59"/>
                        <a:pt x="198" y="96"/>
                      </a:cubicBezTo>
                      <a:cubicBezTo>
                        <a:pt x="198" y="116"/>
                        <a:pt x="195" y="141"/>
                        <a:pt x="192" y="152"/>
                      </a:cubicBezTo>
                      <a:cubicBezTo>
                        <a:pt x="201" y="155"/>
                        <a:pt x="204" y="164"/>
                        <a:pt x="204" y="172"/>
                      </a:cubicBezTo>
                      <a:lnTo>
                        <a:pt x="198" y="203"/>
                      </a:lnTo>
                      <a:cubicBezTo>
                        <a:pt x="195" y="212"/>
                        <a:pt x="189" y="220"/>
                        <a:pt x="178" y="220"/>
                      </a:cubicBezTo>
                      <a:lnTo>
                        <a:pt x="178" y="220"/>
                      </a:lnTo>
                      <a:cubicBezTo>
                        <a:pt x="167" y="294"/>
                        <a:pt x="110" y="296"/>
                        <a:pt x="102" y="296"/>
                      </a:cubicBezTo>
                      <a:lnTo>
                        <a:pt x="102" y="296"/>
                      </a:lnTo>
                      <a:lnTo>
                        <a:pt x="102" y="296"/>
                      </a:lnTo>
                      <a:lnTo>
                        <a:pt x="102" y="296"/>
                      </a:lnTo>
                      <a:lnTo>
                        <a:pt x="102" y="296"/>
                      </a:lnTo>
                      <a:lnTo>
                        <a:pt x="102" y="296"/>
                      </a:lnTo>
                      <a:lnTo>
                        <a:pt x="102" y="296"/>
                      </a:lnTo>
                      <a:lnTo>
                        <a:pt x="102" y="296"/>
                      </a:lnTo>
                      <a:lnTo>
                        <a:pt x="102" y="296"/>
                      </a:lnTo>
                      <a:lnTo>
                        <a:pt x="102" y="296"/>
                      </a:lnTo>
                      <a:lnTo>
                        <a:pt x="102" y="296"/>
                      </a:lnTo>
                      <a:cubicBezTo>
                        <a:pt x="93" y="296"/>
                        <a:pt x="37" y="294"/>
                        <a:pt x="26" y="220"/>
                      </a:cubicBezTo>
                      <a:lnTo>
                        <a:pt x="26" y="220"/>
                      </a:lnTo>
                      <a:cubicBezTo>
                        <a:pt x="14" y="220"/>
                        <a:pt x="6" y="212"/>
                        <a:pt x="6" y="203"/>
                      </a:cubicBezTo>
                      <a:lnTo>
                        <a:pt x="0" y="172"/>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519" name="Rectangle 518">
                <a:extLst>
                  <a:ext uri="{FF2B5EF4-FFF2-40B4-BE49-F238E27FC236}">
                    <a16:creationId xmlns:a16="http://schemas.microsoft.com/office/drawing/2014/main" id="{391AF3F6-D468-485B-921F-1A6AFEDE78DB}"/>
                  </a:ext>
                </a:extLst>
              </p:cNvPr>
              <p:cNvSpPr/>
              <p:nvPr/>
            </p:nvSpPr>
            <p:spPr>
              <a:xfrm>
                <a:off x="2451118" y="4158080"/>
                <a:ext cx="865570"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p>
            </p:txBody>
          </p:sp>
        </p:grpSp>
        <p:sp>
          <p:nvSpPr>
            <p:cNvPr id="517" name="Text Box 30">
              <a:extLst>
                <a:ext uri="{FF2B5EF4-FFF2-40B4-BE49-F238E27FC236}">
                  <a16:creationId xmlns:a16="http://schemas.microsoft.com/office/drawing/2014/main" id="{F65EB907-ACB4-40FB-AB20-10856804A5B5}"/>
                </a:ext>
              </a:extLst>
            </p:cNvPr>
            <p:cNvSpPr txBox="1">
              <a:spLocks noChangeArrowheads="1"/>
            </p:cNvSpPr>
            <p:nvPr/>
          </p:nvSpPr>
          <p:spPr bwMode="auto">
            <a:xfrm>
              <a:off x="6609905" y="5950642"/>
              <a:ext cx="601072" cy="123111"/>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solidFill>
                    <a:schemeClr val="bg2">
                      <a:lumMod val="10000"/>
                    </a:schemeClr>
                  </a:solidFill>
                </a:rPr>
                <a:t>IAM</a:t>
              </a:r>
            </a:p>
          </p:txBody>
        </p:sp>
      </p:grpSp>
      <p:grpSp>
        <p:nvGrpSpPr>
          <p:cNvPr id="527" name="Group 526">
            <a:extLst>
              <a:ext uri="{FF2B5EF4-FFF2-40B4-BE49-F238E27FC236}">
                <a16:creationId xmlns:a16="http://schemas.microsoft.com/office/drawing/2014/main" id="{4FD1668C-05CD-4ADA-B4AA-F64076A1A635}"/>
              </a:ext>
            </a:extLst>
          </p:cNvPr>
          <p:cNvGrpSpPr/>
          <p:nvPr/>
        </p:nvGrpSpPr>
        <p:grpSpPr>
          <a:xfrm>
            <a:off x="3318446" y="5519363"/>
            <a:ext cx="495559" cy="589139"/>
            <a:chOff x="7283585" y="5496258"/>
            <a:chExt cx="495559" cy="589139"/>
          </a:xfrm>
        </p:grpSpPr>
        <p:grpSp>
          <p:nvGrpSpPr>
            <p:cNvPr id="528" name="Group 527">
              <a:extLst>
                <a:ext uri="{FF2B5EF4-FFF2-40B4-BE49-F238E27FC236}">
                  <a16:creationId xmlns:a16="http://schemas.microsoft.com/office/drawing/2014/main" id="{40D09D1D-164C-4341-8266-D8D8863CB1F8}"/>
                </a:ext>
              </a:extLst>
            </p:cNvPr>
            <p:cNvGrpSpPr/>
            <p:nvPr/>
          </p:nvGrpSpPr>
          <p:grpSpPr>
            <a:xfrm>
              <a:off x="7283585" y="5496258"/>
              <a:ext cx="495559" cy="543422"/>
              <a:chOff x="4149905" y="4158080"/>
              <a:chExt cx="639069" cy="695710"/>
            </a:xfrm>
          </p:grpSpPr>
          <p:grpSp>
            <p:nvGrpSpPr>
              <p:cNvPr id="530" name="Group 529">
                <a:extLst>
                  <a:ext uri="{FF2B5EF4-FFF2-40B4-BE49-F238E27FC236}">
                    <a16:creationId xmlns:a16="http://schemas.microsoft.com/office/drawing/2014/main" id="{90288078-EDC0-4D1B-81D2-877173532D53}"/>
                  </a:ext>
                </a:extLst>
              </p:cNvPr>
              <p:cNvGrpSpPr/>
              <p:nvPr/>
            </p:nvGrpSpPr>
            <p:grpSpPr>
              <a:xfrm>
                <a:off x="4195359" y="4291017"/>
                <a:ext cx="548161" cy="429836"/>
                <a:chOff x="3944938" y="4110038"/>
                <a:chExt cx="360362" cy="282575"/>
              </a:xfrm>
              <a:solidFill>
                <a:srgbClr val="F80000"/>
              </a:solidFill>
            </p:grpSpPr>
            <p:sp>
              <p:nvSpPr>
                <p:cNvPr id="532" name="Freeform 8">
                  <a:extLst>
                    <a:ext uri="{FF2B5EF4-FFF2-40B4-BE49-F238E27FC236}">
                      <a16:creationId xmlns:a16="http://schemas.microsoft.com/office/drawing/2014/main" id="{25BA39C1-7920-42AA-A908-0B9AAFA1EEAB}"/>
                    </a:ext>
                  </a:extLst>
                </p:cNvPr>
                <p:cNvSpPr>
                  <a:spLocks noChangeArrowheads="1"/>
                </p:cNvSpPr>
                <p:nvPr/>
              </p:nvSpPr>
              <p:spPr bwMode="auto">
                <a:xfrm>
                  <a:off x="3981450" y="4176713"/>
                  <a:ext cx="17463" cy="12700"/>
                </a:xfrm>
                <a:custGeom>
                  <a:avLst/>
                  <a:gdLst>
                    <a:gd name="T0" fmla="*/ 24 w 49"/>
                    <a:gd name="T1" fmla="*/ 36 h 37"/>
                    <a:gd name="T2" fmla="*/ 0 w 49"/>
                    <a:gd name="T3" fmla="*/ 36 h 37"/>
                    <a:gd name="T4" fmla="*/ 0 w 49"/>
                    <a:gd name="T5" fmla="*/ 0 h 37"/>
                    <a:gd name="T6" fmla="*/ 48 w 49"/>
                    <a:gd name="T7" fmla="*/ 0 h 37"/>
                    <a:gd name="T8" fmla="*/ 48 w 49"/>
                    <a:gd name="T9" fmla="*/ 36 h 37"/>
                    <a:gd name="T10" fmla="*/ 24 w 49"/>
                    <a:gd name="T11" fmla="*/ 36 h 37"/>
                  </a:gdLst>
                  <a:ahLst/>
                  <a:cxnLst>
                    <a:cxn ang="0">
                      <a:pos x="T0" y="T1"/>
                    </a:cxn>
                    <a:cxn ang="0">
                      <a:pos x="T2" y="T3"/>
                    </a:cxn>
                    <a:cxn ang="0">
                      <a:pos x="T4" y="T5"/>
                    </a:cxn>
                    <a:cxn ang="0">
                      <a:pos x="T6" y="T7"/>
                    </a:cxn>
                    <a:cxn ang="0">
                      <a:pos x="T8" y="T9"/>
                    </a:cxn>
                    <a:cxn ang="0">
                      <a:pos x="T10" y="T11"/>
                    </a:cxn>
                  </a:cxnLst>
                  <a:rect l="0" t="0" r="r" b="b"/>
                  <a:pathLst>
                    <a:path w="49" h="37">
                      <a:moveTo>
                        <a:pt x="24" y="36"/>
                      </a:moveTo>
                      <a:lnTo>
                        <a:pt x="0" y="36"/>
                      </a:lnTo>
                      <a:lnTo>
                        <a:pt x="0" y="0"/>
                      </a:lnTo>
                      <a:lnTo>
                        <a:pt x="48" y="0"/>
                      </a:lnTo>
                      <a:lnTo>
                        <a:pt x="48" y="36"/>
                      </a:lnTo>
                      <a:lnTo>
                        <a:pt x="24" y="36"/>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33" name="Freeform 9">
                  <a:extLst>
                    <a:ext uri="{FF2B5EF4-FFF2-40B4-BE49-F238E27FC236}">
                      <a16:creationId xmlns:a16="http://schemas.microsoft.com/office/drawing/2014/main" id="{165FD1DF-767A-4B32-B702-D22DFF83E3B0}"/>
                    </a:ext>
                  </a:extLst>
                </p:cNvPr>
                <p:cNvSpPr>
                  <a:spLocks noChangeArrowheads="1"/>
                </p:cNvSpPr>
                <p:nvPr/>
              </p:nvSpPr>
              <p:spPr bwMode="auto">
                <a:xfrm>
                  <a:off x="4114800" y="4176713"/>
                  <a:ext cx="134938" cy="12700"/>
                </a:xfrm>
                <a:custGeom>
                  <a:avLst/>
                  <a:gdLst>
                    <a:gd name="T0" fmla="*/ 188 w 377"/>
                    <a:gd name="T1" fmla="*/ 36 h 37"/>
                    <a:gd name="T2" fmla="*/ 0 w 377"/>
                    <a:gd name="T3" fmla="*/ 36 h 37"/>
                    <a:gd name="T4" fmla="*/ 0 w 377"/>
                    <a:gd name="T5" fmla="*/ 0 h 37"/>
                    <a:gd name="T6" fmla="*/ 376 w 377"/>
                    <a:gd name="T7" fmla="*/ 0 h 37"/>
                    <a:gd name="T8" fmla="*/ 376 w 377"/>
                    <a:gd name="T9" fmla="*/ 36 h 37"/>
                    <a:gd name="T10" fmla="*/ 188 w 377"/>
                    <a:gd name="T11" fmla="*/ 36 h 37"/>
                  </a:gdLst>
                  <a:ahLst/>
                  <a:cxnLst>
                    <a:cxn ang="0">
                      <a:pos x="T0" y="T1"/>
                    </a:cxn>
                    <a:cxn ang="0">
                      <a:pos x="T2" y="T3"/>
                    </a:cxn>
                    <a:cxn ang="0">
                      <a:pos x="T4" y="T5"/>
                    </a:cxn>
                    <a:cxn ang="0">
                      <a:pos x="T6" y="T7"/>
                    </a:cxn>
                    <a:cxn ang="0">
                      <a:pos x="T8" y="T9"/>
                    </a:cxn>
                    <a:cxn ang="0">
                      <a:pos x="T10" y="T11"/>
                    </a:cxn>
                  </a:cxnLst>
                  <a:rect l="0" t="0" r="r" b="b"/>
                  <a:pathLst>
                    <a:path w="377" h="37">
                      <a:moveTo>
                        <a:pt x="188" y="36"/>
                      </a:moveTo>
                      <a:lnTo>
                        <a:pt x="0" y="36"/>
                      </a:lnTo>
                      <a:lnTo>
                        <a:pt x="0" y="0"/>
                      </a:lnTo>
                      <a:lnTo>
                        <a:pt x="376" y="0"/>
                      </a:lnTo>
                      <a:lnTo>
                        <a:pt x="376" y="36"/>
                      </a:lnTo>
                      <a:lnTo>
                        <a:pt x="188" y="36"/>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34" name="Freeform 10">
                  <a:extLst>
                    <a:ext uri="{FF2B5EF4-FFF2-40B4-BE49-F238E27FC236}">
                      <a16:creationId xmlns:a16="http://schemas.microsoft.com/office/drawing/2014/main" id="{E69A977D-B00D-4231-809F-A07AD55A996C}"/>
                    </a:ext>
                  </a:extLst>
                </p:cNvPr>
                <p:cNvSpPr>
                  <a:spLocks noChangeArrowheads="1"/>
                </p:cNvSpPr>
                <p:nvPr/>
              </p:nvSpPr>
              <p:spPr bwMode="auto">
                <a:xfrm>
                  <a:off x="4016375" y="4176713"/>
                  <a:ext cx="80963" cy="12700"/>
                </a:xfrm>
                <a:custGeom>
                  <a:avLst/>
                  <a:gdLst>
                    <a:gd name="T0" fmla="*/ 113 w 227"/>
                    <a:gd name="T1" fmla="*/ 36 h 37"/>
                    <a:gd name="T2" fmla="*/ 0 w 227"/>
                    <a:gd name="T3" fmla="*/ 36 h 37"/>
                    <a:gd name="T4" fmla="*/ 0 w 227"/>
                    <a:gd name="T5" fmla="*/ 0 h 37"/>
                    <a:gd name="T6" fmla="*/ 226 w 227"/>
                    <a:gd name="T7" fmla="*/ 0 h 37"/>
                    <a:gd name="T8" fmla="*/ 226 w 227"/>
                    <a:gd name="T9" fmla="*/ 36 h 37"/>
                    <a:gd name="T10" fmla="*/ 113 w 227"/>
                    <a:gd name="T11" fmla="*/ 36 h 37"/>
                  </a:gdLst>
                  <a:ahLst/>
                  <a:cxnLst>
                    <a:cxn ang="0">
                      <a:pos x="T0" y="T1"/>
                    </a:cxn>
                    <a:cxn ang="0">
                      <a:pos x="T2" y="T3"/>
                    </a:cxn>
                    <a:cxn ang="0">
                      <a:pos x="T4" y="T5"/>
                    </a:cxn>
                    <a:cxn ang="0">
                      <a:pos x="T6" y="T7"/>
                    </a:cxn>
                    <a:cxn ang="0">
                      <a:pos x="T8" y="T9"/>
                    </a:cxn>
                    <a:cxn ang="0">
                      <a:pos x="T10" y="T11"/>
                    </a:cxn>
                  </a:cxnLst>
                  <a:rect l="0" t="0" r="r" b="b"/>
                  <a:pathLst>
                    <a:path w="227" h="37">
                      <a:moveTo>
                        <a:pt x="113" y="36"/>
                      </a:moveTo>
                      <a:lnTo>
                        <a:pt x="0" y="36"/>
                      </a:lnTo>
                      <a:lnTo>
                        <a:pt x="0" y="0"/>
                      </a:lnTo>
                      <a:lnTo>
                        <a:pt x="226" y="0"/>
                      </a:lnTo>
                      <a:lnTo>
                        <a:pt x="226" y="36"/>
                      </a:lnTo>
                      <a:lnTo>
                        <a:pt x="113" y="36"/>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35" name="Freeform 11">
                  <a:extLst>
                    <a:ext uri="{FF2B5EF4-FFF2-40B4-BE49-F238E27FC236}">
                      <a16:creationId xmlns:a16="http://schemas.microsoft.com/office/drawing/2014/main" id="{6EBD26A9-843C-4DC6-A5AC-C618E5734DE5}"/>
                    </a:ext>
                  </a:extLst>
                </p:cNvPr>
                <p:cNvSpPr>
                  <a:spLocks noChangeArrowheads="1"/>
                </p:cNvSpPr>
                <p:nvPr/>
              </p:nvSpPr>
              <p:spPr bwMode="auto">
                <a:xfrm>
                  <a:off x="3944938" y="4110038"/>
                  <a:ext cx="360362" cy="282575"/>
                </a:xfrm>
                <a:custGeom>
                  <a:avLst/>
                  <a:gdLst>
                    <a:gd name="T0" fmla="*/ 985 w 1003"/>
                    <a:gd name="T1" fmla="*/ 0 h 783"/>
                    <a:gd name="T2" fmla="*/ 1002 w 1003"/>
                    <a:gd name="T3" fmla="*/ 20 h 783"/>
                    <a:gd name="T4" fmla="*/ 1002 w 1003"/>
                    <a:gd name="T5" fmla="*/ 559 h 783"/>
                    <a:gd name="T6" fmla="*/ 965 w 1003"/>
                    <a:gd name="T7" fmla="*/ 559 h 783"/>
                    <a:gd name="T8" fmla="*/ 965 w 1003"/>
                    <a:gd name="T9" fmla="*/ 133 h 783"/>
                    <a:gd name="T10" fmla="*/ 37 w 1003"/>
                    <a:gd name="T11" fmla="*/ 133 h 783"/>
                    <a:gd name="T12" fmla="*/ 37 w 1003"/>
                    <a:gd name="T13" fmla="*/ 782 h 783"/>
                    <a:gd name="T14" fmla="*/ 0 w 1003"/>
                    <a:gd name="T15" fmla="*/ 782 h 783"/>
                    <a:gd name="T16" fmla="*/ 0 w 1003"/>
                    <a:gd name="T17" fmla="*/ 20 h 783"/>
                    <a:gd name="T18" fmla="*/ 20 w 1003"/>
                    <a:gd name="T19" fmla="*/ 0 h 783"/>
                    <a:gd name="T20" fmla="*/ 985 w 1003"/>
                    <a:gd name="T21" fmla="*/ 0 h 783"/>
                    <a:gd name="T22" fmla="*/ 93 w 1003"/>
                    <a:gd name="T23" fmla="*/ 93 h 783"/>
                    <a:gd name="T24" fmla="*/ 93 w 1003"/>
                    <a:gd name="T25" fmla="*/ 37 h 783"/>
                    <a:gd name="T26" fmla="*/ 37 w 1003"/>
                    <a:gd name="T27" fmla="*/ 37 h 783"/>
                    <a:gd name="T28" fmla="*/ 37 w 1003"/>
                    <a:gd name="T29" fmla="*/ 93 h 783"/>
                    <a:gd name="T30" fmla="*/ 93 w 1003"/>
                    <a:gd name="T31" fmla="*/ 93 h 7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03" h="783">
                      <a:moveTo>
                        <a:pt x="985" y="0"/>
                      </a:moveTo>
                      <a:cubicBezTo>
                        <a:pt x="994" y="0"/>
                        <a:pt x="1002" y="9"/>
                        <a:pt x="1002" y="20"/>
                      </a:cubicBezTo>
                      <a:lnTo>
                        <a:pt x="1002" y="559"/>
                      </a:lnTo>
                      <a:lnTo>
                        <a:pt x="965" y="559"/>
                      </a:lnTo>
                      <a:lnTo>
                        <a:pt x="965" y="133"/>
                      </a:lnTo>
                      <a:lnTo>
                        <a:pt x="37" y="133"/>
                      </a:lnTo>
                      <a:lnTo>
                        <a:pt x="37" y="782"/>
                      </a:lnTo>
                      <a:lnTo>
                        <a:pt x="0" y="782"/>
                      </a:lnTo>
                      <a:lnTo>
                        <a:pt x="0" y="20"/>
                      </a:lnTo>
                      <a:cubicBezTo>
                        <a:pt x="0" y="9"/>
                        <a:pt x="9" y="0"/>
                        <a:pt x="20" y="0"/>
                      </a:cubicBezTo>
                      <a:lnTo>
                        <a:pt x="985" y="0"/>
                      </a:lnTo>
                      <a:close/>
                      <a:moveTo>
                        <a:pt x="93" y="93"/>
                      </a:moveTo>
                      <a:lnTo>
                        <a:pt x="93" y="37"/>
                      </a:lnTo>
                      <a:lnTo>
                        <a:pt x="37" y="37"/>
                      </a:lnTo>
                      <a:lnTo>
                        <a:pt x="37" y="93"/>
                      </a:lnTo>
                      <a:lnTo>
                        <a:pt x="93" y="93"/>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36" name="Freeform 12">
                  <a:extLst>
                    <a:ext uri="{FF2B5EF4-FFF2-40B4-BE49-F238E27FC236}">
                      <a16:creationId xmlns:a16="http://schemas.microsoft.com/office/drawing/2014/main" id="{76E7D395-004C-4E86-9E76-F06F04DA6939}"/>
                    </a:ext>
                  </a:extLst>
                </p:cNvPr>
                <p:cNvSpPr>
                  <a:spLocks noChangeArrowheads="1"/>
                </p:cNvSpPr>
                <p:nvPr/>
              </p:nvSpPr>
              <p:spPr bwMode="auto">
                <a:xfrm>
                  <a:off x="3981450" y="4276725"/>
                  <a:ext cx="14288" cy="14288"/>
                </a:xfrm>
                <a:custGeom>
                  <a:avLst/>
                  <a:gdLst>
                    <a:gd name="T0" fmla="*/ 20 w 40"/>
                    <a:gd name="T1" fmla="*/ 37 h 38"/>
                    <a:gd name="T2" fmla="*/ 0 w 40"/>
                    <a:gd name="T3" fmla="*/ 37 h 38"/>
                    <a:gd name="T4" fmla="*/ 0 w 40"/>
                    <a:gd name="T5" fmla="*/ 0 h 38"/>
                    <a:gd name="T6" fmla="*/ 39 w 40"/>
                    <a:gd name="T7" fmla="*/ 0 h 38"/>
                    <a:gd name="T8" fmla="*/ 39 w 40"/>
                    <a:gd name="T9" fmla="*/ 37 h 38"/>
                    <a:gd name="T10" fmla="*/ 20 w 40"/>
                    <a:gd name="T11" fmla="*/ 37 h 38"/>
                  </a:gdLst>
                  <a:ahLst/>
                  <a:cxnLst>
                    <a:cxn ang="0">
                      <a:pos x="T0" y="T1"/>
                    </a:cxn>
                    <a:cxn ang="0">
                      <a:pos x="T2" y="T3"/>
                    </a:cxn>
                    <a:cxn ang="0">
                      <a:pos x="T4" y="T5"/>
                    </a:cxn>
                    <a:cxn ang="0">
                      <a:pos x="T6" y="T7"/>
                    </a:cxn>
                    <a:cxn ang="0">
                      <a:pos x="T8" y="T9"/>
                    </a:cxn>
                    <a:cxn ang="0">
                      <a:pos x="T10" y="T11"/>
                    </a:cxn>
                  </a:cxnLst>
                  <a:rect l="0" t="0" r="r" b="b"/>
                  <a:pathLst>
                    <a:path w="40" h="38">
                      <a:moveTo>
                        <a:pt x="20" y="37"/>
                      </a:moveTo>
                      <a:lnTo>
                        <a:pt x="0" y="37"/>
                      </a:lnTo>
                      <a:lnTo>
                        <a:pt x="0" y="0"/>
                      </a:lnTo>
                      <a:lnTo>
                        <a:pt x="39" y="0"/>
                      </a:lnTo>
                      <a:lnTo>
                        <a:pt x="39" y="37"/>
                      </a:lnTo>
                      <a:lnTo>
                        <a:pt x="20" y="37"/>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37" name="Freeform 13">
                  <a:extLst>
                    <a:ext uri="{FF2B5EF4-FFF2-40B4-BE49-F238E27FC236}">
                      <a16:creationId xmlns:a16="http://schemas.microsoft.com/office/drawing/2014/main" id="{9645BAF1-4018-4270-AA7A-DCC17B5098C5}"/>
                    </a:ext>
                  </a:extLst>
                </p:cNvPr>
                <p:cNvSpPr>
                  <a:spLocks noChangeArrowheads="1"/>
                </p:cNvSpPr>
                <p:nvPr/>
              </p:nvSpPr>
              <p:spPr bwMode="auto">
                <a:xfrm>
                  <a:off x="4011613" y="4276725"/>
                  <a:ext cx="14287" cy="14288"/>
                </a:xfrm>
                <a:custGeom>
                  <a:avLst/>
                  <a:gdLst>
                    <a:gd name="T0" fmla="*/ 19 w 40"/>
                    <a:gd name="T1" fmla="*/ 37 h 38"/>
                    <a:gd name="T2" fmla="*/ 0 w 40"/>
                    <a:gd name="T3" fmla="*/ 37 h 38"/>
                    <a:gd name="T4" fmla="*/ 0 w 40"/>
                    <a:gd name="T5" fmla="*/ 0 h 38"/>
                    <a:gd name="T6" fmla="*/ 39 w 40"/>
                    <a:gd name="T7" fmla="*/ 0 h 38"/>
                    <a:gd name="T8" fmla="*/ 39 w 40"/>
                    <a:gd name="T9" fmla="*/ 37 h 38"/>
                    <a:gd name="T10" fmla="*/ 19 w 40"/>
                    <a:gd name="T11" fmla="*/ 37 h 38"/>
                  </a:gdLst>
                  <a:ahLst/>
                  <a:cxnLst>
                    <a:cxn ang="0">
                      <a:pos x="T0" y="T1"/>
                    </a:cxn>
                    <a:cxn ang="0">
                      <a:pos x="T2" y="T3"/>
                    </a:cxn>
                    <a:cxn ang="0">
                      <a:pos x="T4" y="T5"/>
                    </a:cxn>
                    <a:cxn ang="0">
                      <a:pos x="T6" y="T7"/>
                    </a:cxn>
                    <a:cxn ang="0">
                      <a:pos x="T8" y="T9"/>
                    </a:cxn>
                    <a:cxn ang="0">
                      <a:pos x="T10" y="T11"/>
                    </a:cxn>
                  </a:cxnLst>
                  <a:rect l="0" t="0" r="r" b="b"/>
                  <a:pathLst>
                    <a:path w="40" h="38">
                      <a:moveTo>
                        <a:pt x="19" y="37"/>
                      </a:moveTo>
                      <a:lnTo>
                        <a:pt x="0" y="37"/>
                      </a:lnTo>
                      <a:lnTo>
                        <a:pt x="0" y="0"/>
                      </a:lnTo>
                      <a:lnTo>
                        <a:pt x="39" y="0"/>
                      </a:lnTo>
                      <a:lnTo>
                        <a:pt x="39" y="37"/>
                      </a:lnTo>
                      <a:lnTo>
                        <a:pt x="19" y="37"/>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38" name="Freeform 14">
                  <a:extLst>
                    <a:ext uri="{FF2B5EF4-FFF2-40B4-BE49-F238E27FC236}">
                      <a16:creationId xmlns:a16="http://schemas.microsoft.com/office/drawing/2014/main" id="{8C213E39-9898-4DD3-BFBE-CC7D8E90F141}"/>
                    </a:ext>
                  </a:extLst>
                </p:cNvPr>
                <p:cNvSpPr>
                  <a:spLocks noChangeArrowheads="1"/>
                </p:cNvSpPr>
                <p:nvPr/>
              </p:nvSpPr>
              <p:spPr bwMode="auto">
                <a:xfrm>
                  <a:off x="4041775" y="4276725"/>
                  <a:ext cx="14288" cy="14288"/>
                </a:xfrm>
                <a:custGeom>
                  <a:avLst/>
                  <a:gdLst>
                    <a:gd name="T0" fmla="*/ 20 w 41"/>
                    <a:gd name="T1" fmla="*/ 37 h 38"/>
                    <a:gd name="T2" fmla="*/ 0 w 41"/>
                    <a:gd name="T3" fmla="*/ 37 h 38"/>
                    <a:gd name="T4" fmla="*/ 0 w 41"/>
                    <a:gd name="T5" fmla="*/ 0 h 38"/>
                    <a:gd name="T6" fmla="*/ 40 w 41"/>
                    <a:gd name="T7" fmla="*/ 0 h 38"/>
                    <a:gd name="T8" fmla="*/ 40 w 41"/>
                    <a:gd name="T9" fmla="*/ 37 h 38"/>
                    <a:gd name="T10" fmla="*/ 20 w 41"/>
                    <a:gd name="T11" fmla="*/ 37 h 38"/>
                  </a:gdLst>
                  <a:ahLst/>
                  <a:cxnLst>
                    <a:cxn ang="0">
                      <a:pos x="T0" y="T1"/>
                    </a:cxn>
                    <a:cxn ang="0">
                      <a:pos x="T2" y="T3"/>
                    </a:cxn>
                    <a:cxn ang="0">
                      <a:pos x="T4" y="T5"/>
                    </a:cxn>
                    <a:cxn ang="0">
                      <a:pos x="T6" y="T7"/>
                    </a:cxn>
                    <a:cxn ang="0">
                      <a:pos x="T8" y="T9"/>
                    </a:cxn>
                    <a:cxn ang="0">
                      <a:pos x="T10" y="T11"/>
                    </a:cxn>
                  </a:cxnLst>
                  <a:rect l="0" t="0" r="r" b="b"/>
                  <a:pathLst>
                    <a:path w="41" h="38">
                      <a:moveTo>
                        <a:pt x="20" y="37"/>
                      </a:moveTo>
                      <a:lnTo>
                        <a:pt x="0" y="37"/>
                      </a:lnTo>
                      <a:lnTo>
                        <a:pt x="0" y="0"/>
                      </a:lnTo>
                      <a:lnTo>
                        <a:pt x="40" y="0"/>
                      </a:lnTo>
                      <a:lnTo>
                        <a:pt x="40" y="37"/>
                      </a:lnTo>
                      <a:lnTo>
                        <a:pt x="20" y="37"/>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39" name="Freeform 15">
                  <a:extLst>
                    <a:ext uri="{FF2B5EF4-FFF2-40B4-BE49-F238E27FC236}">
                      <a16:creationId xmlns:a16="http://schemas.microsoft.com/office/drawing/2014/main" id="{65DFD359-F0E6-4396-A93E-D71C66BA38D4}"/>
                    </a:ext>
                  </a:extLst>
                </p:cNvPr>
                <p:cNvSpPr>
                  <a:spLocks noChangeArrowheads="1"/>
                </p:cNvSpPr>
                <p:nvPr/>
              </p:nvSpPr>
              <p:spPr bwMode="auto">
                <a:xfrm>
                  <a:off x="4070350" y="4276725"/>
                  <a:ext cx="125413" cy="14288"/>
                </a:xfrm>
                <a:custGeom>
                  <a:avLst/>
                  <a:gdLst>
                    <a:gd name="T0" fmla="*/ 174 w 348"/>
                    <a:gd name="T1" fmla="*/ 37 h 38"/>
                    <a:gd name="T2" fmla="*/ 0 w 348"/>
                    <a:gd name="T3" fmla="*/ 37 h 38"/>
                    <a:gd name="T4" fmla="*/ 0 w 348"/>
                    <a:gd name="T5" fmla="*/ 0 h 38"/>
                    <a:gd name="T6" fmla="*/ 347 w 348"/>
                    <a:gd name="T7" fmla="*/ 0 h 38"/>
                    <a:gd name="T8" fmla="*/ 347 w 348"/>
                    <a:gd name="T9" fmla="*/ 37 h 38"/>
                    <a:gd name="T10" fmla="*/ 174 w 348"/>
                    <a:gd name="T11" fmla="*/ 37 h 38"/>
                  </a:gdLst>
                  <a:ahLst/>
                  <a:cxnLst>
                    <a:cxn ang="0">
                      <a:pos x="T0" y="T1"/>
                    </a:cxn>
                    <a:cxn ang="0">
                      <a:pos x="T2" y="T3"/>
                    </a:cxn>
                    <a:cxn ang="0">
                      <a:pos x="T4" y="T5"/>
                    </a:cxn>
                    <a:cxn ang="0">
                      <a:pos x="T6" y="T7"/>
                    </a:cxn>
                    <a:cxn ang="0">
                      <a:pos x="T8" y="T9"/>
                    </a:cxn>
                    <a:cxn ang="0">
                      <a:pos x="T10" y="T11"/>
                    </a:cxn>
                  </a:cxnLst>
                  <a:rect l="0" t="0" r="r" b="b"/>
                  <a:pathLst>
                    <a:path w="348" h="38">
                      <a:moveTo>
                        <a:pt x="174" y="37"/>
                      </a:moveTo>
                      <a:lnTo>
                        <a:pt x="0" y="37"/>
                      </a:lnTo>
                      <a:lnTo>
                        <a:pt x="0" y="0"/>
                      </a:lnTo>
                      <a:lnTo>
                        <a:pt x="347" y="0"/>
                      </a:lnTo>
                      <a:lnTo>
                        <a:pt x="347" y="37"/>
                      </a:lnTo>
                      <a:lnTo>
                        <a:pt x="174" y="37"/>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40" name="Freeform 16">
                  <a:extLst>
                    <a:ext uri="{FF2B5EF4-FFF2-40B4-BE49-F238E27FC236}">
                      <a16:creationId xmlns:a16="http://schemas.microsoft.com/office/drawing/2014/main" id="{AF381426-FAB3-4117-8040-5AB3D7FB3FDE}"/>
                    </a:ext>
                  </a:extLst>
                </p:cNvPr>
                <p:cNvSpPr>
                  <a:spLocks noChangeArrowheads="1"/>
                </p:cNvSpPr>
                <p:nvPr/>
              </p:nvSpPr>
              <p:spPr bwMode="auto">
                <a:xfrm>
                  <a:off x="3981450" y="4310063"/>
                  <a:ext cx="104775" cy="14287"/>
                </a:xfrm>
                <a:custGeom>
                  <a:avLst/>
                  <a:gdLst>
                    <a:gd name="T0" fmla="*/ 144 w 289"/>
                    <a:gd name="T1" fmla="*/ 37 h 38"/>
                    <a:gd name="T2" fmla="*/ 0 w 289"/>
                    <a:gd name="T3" fmla="*/ 37 h 38"/>
                    <a:gd name="T4" fmla="*/ 0 w 289"/>
                    <a:gd name="T5" fmla="*/ 0 h 38"/>
                    <a:gd name="T6" fmla="*/ 288 w 289"/>
                    <a:gd name="T7" fmla="*/ 0 h 38"/>
                    <a:gd name="T8" fmla="*/ 288 w 289"/>
                    <a:gd name="T9" fmla="*/ 37 h 38"/>
                    <a:gd name="T10" fmla="*/ 144 w 289"/>
                    <a:gd name="T11" fmla="*/ 37 h 38"/>
                  </a:gdLst>
                  <a:ahLst/>
                  <a:cxnLst>
                    <a:cxn ang="0">
                      <a:pos x="T0" y="T1"/>
                    </a:cxn>
                    <a:cxn ang="0">
                      <a:pos x="T2" y="T3"/>
                    </a:cxn>
                    <a:cxn ang="0">
                      <a:pos x="T4" y="T5"/>
                    </a:cxn>
                    <a:cxn ang="0">
                      <a:pos x="T6" y="T7"/>
                    </a:cxn>
                    <a:cxn ang="0">
                      <a:pos x="T8" y="T9"/>
                    </a:cxn>
                    <a:cxn ang="0">
                      <a:pos x="T10" y="T11"/>
                    </a:cxn>
                  </a:cxnLst>
                  <a:rect l="0" t="0" r="r" b="b"/>
                  <a:pathLst>
                    <a:path w="289" h="38">
                      <a:moveTo>
                        <a:pt x="144" y="37"/>
                      </a:moveTo>
                      <a:lnTo>
                        <a:pt x="0" y="37"/>
                      </a:lnTo>
                      <a:lnTo>
                        <a:pt x="0" y="0"/>
                      </a:lnTo>
                      <a:lnTo>
                        <a:pt x="288" y="0"/>
                      </a:lnTo>
                      <a:lnTo>
                        <a:pt x="288" y="37"/>
                      </a:lnTo>
                      <a:lnTo>
                        <a:pt x="144" y="37"/>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41" name="Freeform 17">
                  <a:extLst>
                    <a:ext uri="{FF2B5EF4-FFF2-40B4-BE49-F238E27FC236}">
                      <a16:creationId xmlns:a16="http://schemas.microsoft.com/office/drawing/2014/main" id="{CD6C4811-B018-4BC7-8390-C992A53D3A69}"/>
                    </a:ext>
                  </a:extLst>
                </p:cNvPr>
                <p:cNvSpPr>
                  <a:spLocks noChangeArrowheads="1"/>
                </p:cNvSpPr>
                <p:nvPr/>
              </p:nvSpPr>
              <p:spPr bwMode="auto">
                <a:xfrm>
                  <a:off x="4098925" y="4310063"/>
                  <a:ext cx="17463" cy="14287"/>
                </a:xfrm>
                <a:custGeom>
                  <a:avLst/>
                  <a:gdLst>
                    <a:gd name="T0" fmla="*/ 23 w 47"/>
                    <a:gd name="T1" fmla="*/ 37 h 38"/>
                    <a:gd name="T2" fmla="*/ 0 w 47"/>
                    <a:gd name="T3" fmla="*/ 37 h 38"/>
                    <a:gd name="T4" fmla="*/ 0 w 47"/>
                    <a:gd name="T5" fmla="*/ 0 h 38"/>
                    <a:gd name="T6" fmla="*/ 46 w 47"/>
                    <a:gd name="T7" fmla="*/ 0 h 38"/>
                    <a:gd name="T8" fmla="*/ 46 w 47"/>
                    <a:gd name="T9" fmla="*/ 37 h 38"/>
                    <a:gd name="T10" fmla="*/ 23 w 47"/>
                    <a:gd name="T11" fmla="*/ 37 h 38"/>
                  </a:gdLst>
                  <a:ahLst/>
                  <a:cxnLst>
                    <a:cxn ang="0">
                      <a:pos x="T0" y="T1"/>
                    </a:cxn>
                    <a:cxn ang="0">
                      <a:pos x="T2" y="T3"/>
                    </a:cxn>
                    <a:cxn ang="0">
                      <a:pos x="T4" y="T5"/>
                    </a:cxn>
                    <a:cxn ang="0">
                      <a:pos x="T6" y="T7"/>
                    </a:cxn>
                    <a:cxn ang="0">
                      <a:pos x="T8" y="T9"/>
                    </a:cxn>
                    <a:cxn ang="0">
                      <a:pos x="T10" y="T11"/>
                    </a:cxn>
                  </a:cxnLst>
                  <a:rect l="0" t="0" r="r" b="b"/>
                  <a:pathLst>
                    <a:path w="47" h="38">
                      <a:moveTo>
                        <a:pt x="23" y="37"/>
                      </a:moveTo>
                      <a:lnTo>
                        <a:pt x="0" y="37"/>
                      </a:lnTo>
                      <a:lnTo>
                        <a:pt x="0" y="0"/>
                      </a:lnTo>
                      <a:lnTo>
                        <a:pt x="46" y="0"/>
                      </a:lnTo>
                      <a:lnTo>
                        <a:pt x="46" y="37"/>
                      </a:lnTo>
                      <a:lnTo>
                        <a:pt x="23" y="37"/>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42" name="Freeform 18">
                  <a:extLst>
                    <a:ext uri="{FF2B5EF4-FFF2-40B4-BE49-F238E27FC236}">
                      <a16:creationId xmlns:a16="http://schemas.microsoft.com/office/drawing/2014/main" id="{F650835B-5CC4-4230-976C-65909D42FF76}"/>
                    </a:ext>
                  </a:extLst>
                </p:cNvPr>
                <p:cNvSpPr>
                  <a:spLocks noChangeArrowheads="1"/>
                </p:cNvSpPr>
                <p:nvPr/>
              </p:nvSpPr>
              <p:spPr bwMode="auto">
                <a:xfrm>
                  <a:off x="3981450" y="4343400"/>
                  <a:ext cx="69850" cy="14288"/>
                </a:xfrm>
                <a:custGeom>
                  <a:avLst/>
                  <a:gdLst>
                    <a:gd name="T0" fmla="*/ 96 w 193"/>
                    <a:gd name="T1" fmla="*/ 37 h 38"/>
                    <a:gd name="T2" fmla="*/ 0 w 193"/>
                    <a:gd name="T3" fmla="*/ 37 h 38"/>
                    <a:gd name="T4" fmla="*/ 0 w 193"/>
                    <a:gd name="T5" fmla="*/ 0 h 38"/>
                    <a:gd name="T6" fmla="*/ 192 w 193"/>
                    <a:gd name="T7" fmla="*/ 0 h 38"/>
                    <a:gd name="T8" fmla="*/ 192 w 193"/>
                    <a:gd name="T9" fmla="*/ 37 h 38"/>
                    <a:gd name="T10" fmla="*/ 96 w 193"/>
                    <a:gd name="T11" fmla="*/ 37 h 38"/>
                  </a:gdLst>
                  <a:ahLst/>
                  <a:cxnLst>
                    <a:cxn ang="0">
                      <a:pos x="T0" y="T1"/>
                    </a:cxn>
                    <a:cxn ang="0">
                      <a:pos x="T2" y="T3"/>
                    </a:cxn>
                    <a:cxn ang="0">
                      <a:pos x="T4" y="T5"/>
                    </a:cxn>
                    <a:cxn ang="0">
                      <a:pos x="T6" y="T7"/>
                    </a:cxn>
                    <a:cxn ang="0">
                      <a:pos x="T8" y="T9"/>
                    </a:cxn>
                    <a:cxn ang="0">
                      <a:pos x="T10" y="T11"/>
                    </a:cxn>
                  </a:cxnLst>
                  <a:rect l="0" t="0" r="r" b="b"/>
                  <a:pathLst>
                    <a:path w="193" h="38">
                      <a:moveTo>
                        <a:pt x="96" y="37"/>
                      </a:moveTo>
                      <a:lnTo>
                        <a:pt x="0" y="37"/>
                      </a:lnTo>
                      <a:lnTo>
                        <a:pt x="0" y="0"/>
                      </a:lnTo>
                      <a:lnTo>
                        <a:pt x="192" y="0"/>
                      </a:lnTo>
                      <a:lnTo>
                        <a:pt x="192" y="37"/>
                      </a:lnTo>
                      <a:lnTo>
                        <a:pt x="96" y="37"/>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43" name="Freeform 19">
                  <a:extLst>
                    <a:ext uri="{FF2B5EF4-FFF2-40B4-BE49-F238E27FC236}">
                      <a16:creationId xmlns:a16="http://schemas.microsoft.com/office/drawing/2014/main" id="{37A05082-03F0-462F-9573-A68A59D2B508}"/>
                    </a:ext>
                  </a:extLst>
                </p:cNvPr>
                <p:cNvSpPr>
                  <a:spLocks noChangeArrowheads="1"/>
                </p:cNvSpPr>
                <p:nvPr/>
              </p:nvSpPr>
              <p:spPr bwMode="auto">
                <a:xfrm>
                  <a:off x="4062413" y="4343400"/>
                  <a:ext cx="69850" cy="14288"/>
                </a:xfrm>
                <a:custGeom>
                  <a:avLst/>
                  <a:gdLst>
                    <a:gd name="T0" fmla="*/ 96 w 193"/>
                    <a:gd name="T1" fmla="*/ 37 h 38"/>
                    <a:gd name="T2" fmla="*/ 0 w 193"/>
                    <a:gd name="T3" fmla="*/ 37 h 38"/>
                    <a:gd name="T4" fmla="*/ 0 w 193"/>
                    <a:gd name="T5" fmla="*/ 0 h 38"/>
                    <a:gd name="T6" fmla="*/ 192 w 193"/>
                    <a:gd name="T7" fmla="*/ 0 h 38"/>
                    <a:gd name="T8" fmla="*/ 192 w 193"/>
                    <a:gd name="T9" fmla="*/ 37 h 38"/>
                    <a:gd name="T10" fmla="*/ 96 w 193"/>
                    <a:gd name="T11" fmla="*/ 37 h 38"/>
                  </a:gdLst>
                  <a:ahLst/>
                  <a:cxnLst>
                    <a:cxn ang="0">
                      <a:pos x="T0" y="T1"/>
                    </a:cxn>
                    <a:cxn ang="0">
                      <a:pos x="T2" y="T3"/>
                    </a:cxn>
                    <a:cxn ang="0">
                      <a:pos x="T4" y="T5"/>
                    </a:cxn>
                    <a:cxn ang="0">
                      <a:pos x="T6" y="T7"/>
                    </a:cxn>
                    <a:cxn ang="0">
                      <a:pos x="T8" y="T9"/>
                    </a:cxn>
                    <a:cxn ang="0">
                      <a:pos x="T10" y="T11"/>
                    </a:cxn>
                  </a:cxnLst>
                  <a:rect l="0" t="0" r="r" b="b"/>
                  <a:pathLst>
                    <a:path w="193" h="38">
                      <a:moveTo>
                        <a:pt x="96" y="37"/>
                      </a:moveTo>
                      <a:lnTo>
                        <a:pt x="0" y="37"/>
                      </a:lnTo>
                      <a:lnTo>
                        <a:pt x="0" y="0"/>
                      </a:lnTo>
                      <a:lnTo>
                        <a:pt x="192" y="0"/>
                      </a:lnTo>
                      <a:lnTo>
                        <a:pt x="192" y="37"/>
                      </a:lnTo>
                      <a:lnTo>
                        <a:pt x="96" y="37"/>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44" name="Freeform 20">
                  <a:extLst>
                    <a:ext uri="{FF2B5EF4-FFF2-40B4-BE49-F238E27FC236}">
                      <a16:creationId xmlns:a16="http://schemas.microsoft.com/office/drawing/2014/main" id="{2037A91A-7FD8-4DEF-AFDE-0872962F339E}"/>
                    </a:ext>
                  </a:extLst>
                </p:cNvPr>
                <p:cNvSpPr>
                  <a:spLocks noChangeArrowheads="1"/>
                </p:cNvSpPr>
                <p:nvPr/>
              </p:nvSpPr>
              <p:spPr bwMode="auto">
                <a:xfrm>
                  <a:off x="4141788" y="4343400"/>
                  <a:ext cx="15875" cy="14288"/>
                </a:xfrm>
                <a:custGeom>
                  <a:avLst/>
                  <a:gdLst>
                    <a:gd name="T0" fmla="*/ 22 w 46"/>
                    <a:gd name="T1" fmla="*/ 37 h 38"/>
                    <a:gd name="T2" fmla="*/ 0 w 46"/>
                    <a:gd name="T3" fmla="*/ 37 h 38"/>
                    <a:gd name="T4" fmla="*/ 0 w 46"/>
                    <a:gd name="T5" fmla="*/ 0 h 38"/>
                    <a:gd name="T6" fmla="*/ 45 w 46"/>
                    <a:gd name="T7" fmla="*/ 0 h 38"/>
                    <a:gd name="T8" fmla="*/ 45 w 46"/>
                    <a:gd name="T9" fmla="*/ 37 h 38"/>
                    <a:gd name="T10" fmla="*/ 22 w 46"/>
                    <a:gd name="T11" fmla="*/ 37 h 38"/>
                  </a:gdLst>
                  <a:ahLst/>
                  <a:cxnLst>
                    <a:cxn ang="0">
                      <a:pos x="T0" y="T1"/>
                    </a:cxn>
                    <a:cxn ang="0">
                      <a:pos x="T2" y="T3"/>
                    </a:cxn>
                    <a:cxn ang="0">
                      <a:pos x="T4" y="T5"/>
                    </a:cxn>
                    <a:cxn ang="0">
                      <a:pos x="T6" y="T7"/>
                    </a:cxn>
                    <a:cxn ang="0">
                      <a:pos x="T8" y="T9"/>
                    </a:cxn>
                    <a:cxn ang="0">
                      <a:pos x="T10" y="T11"/>
                    </a:cxn>
                  </a:cxnLst>
                  <a:rect l="0" t="0" r="r" b="b"/>
                  <a:pathLst>
                    <a:path w="46" h="38">
                      <a:moveTo>
                        <a:pt x="22" y="37"/>
                      </a:moveTo>
                      <a:lnTo>
                        <a:pt x="0" y="37"/>
                      </a:lnTo>
                      <a:lnTo>
                        <a:pt x="0" y="0"/>
                      </a:lnTo>
                      <a:lnTo>
                        <a:pt x="45" y="0"/>
                      </a:lnTo>
                      <a:lnTo>
                        <a:pt x="45" y="37"/>
                      </a:lnTo>
                      <a:lnTo>
                        <a:pt x="22" y="37"/>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45" name="Freeform 21">
                  <a:extLst>
                    <a:ext uri="{FF2B5EF4-FFF2-40B4-BE49-F238E27FC236}">
                      <a16:creationId xmlns:a16="http://schemas.microsoft.com/office/drawing/2014/main" id="{3E372C47-9BA6-4FC6-9141-7C41CBE40835}"/>
                    </a:ext>
                  </a:extLst>
                </p:cNvPr>
                <p:cNvSpPr>
                  <a:spLocks noChangeArrowheads="1"/>
                </p:cNvSpPr>
                <p:nvPr/>
              </p:nvSpPr>
              <p:spPr bwMode="auto">
                <a:xfrm>
                  <a:off x="3981450" y="4243388"/>
                  <a:ext cx="74613" cy="14287"/>
                </a:xfrm>
                <a:custGeom>
                  <a:avLst/>
                  <a:gdLst>
                    <a:gd name="T0" fmla="*/ 103 w 207"/>
                    <a:gd name="T1" fmla="*/ 37 h 38"/>
                    <a:gd name="T2" fmla="*/ 0 w 207"/>
                    <a:gd name="T3" fmla="*/ 37 h 38"/>
                    <a:gd name="T4" fmla="*/ 0 w 207"/>
                    <a:gd name="T5" fmla="*/ 0 h 38"/>
                    <a:gd name="T6" fmla="*/ 206 w 207"/>
                    <a:gd name="T7" fmla="*/ 0 h 38"/>
                    <a:gd name="T8" fmla="*/ 206 w 207"/>
                    <a:gd name="T9" fmla="*/ 37 h 38"/>
                    <a:gd name="T10" fmla="*/ 103 w 207"/>
                    <a:gd name="T11" fmla="*/ 37 h 38"/>
                  </a:gdLst>
                  <a:ahLst/>
                  <a:cxnLst>
                    <a:cxn ang="0">
                      <a:pos x="T0" y="T1"/>
                    </a:cxn>
                    <a:cxn ang="0">
                      <a:pos x="T2" y="T3"/>
                    </a:cxn>
                    <a:cxn ang="0">
                      <a:pos x="T4" y="T5"/>
                    </a:cxn>
                    <a:cxn ang="0">
                      <a:pos x="T6" y="T7"/>
                    </a:cxn>
                    <a:cxn ang="0">
                      <a:pos x="T8" y="T9"/>
                    </a:cxn>
                    <a:cxn ang="0">
                      <a:pos x="T10" y="T11"/>
                    </a:cxn>
                  </a:cxnLst>
                  <a:rect l="0" t="0" r="r" b="b"/>
                  <a:pathLst>
                    <a:path w="207" h="38">
                      <a:moveTo>
                        <a:pt x="103" y="37"/>
                      </a:moveTo>
                      <a:lnTo>
                        <a:pt x="0" y="37"/>
                      </a:lnTo>
                      <a:lnTo>
                        <a:pt x="0" y="0"/>
                      </a:lnTo>
                      <a:lnTo>
                        <a:pt x="206" y="0"/>
                      </a:lnTo>
                      <a:lnTo>
                        <a:pt x="206" y="37"/>
                      </a:lnTo>
                      <a:lnTo>
                        <a:pt x="103" y="37"/>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46" name="Freeform 22">
                  <a:extLst>
                    <a:ext uri="{FF2B5EF4-FFF2-40B4-BE49-F238E27FC236}">
                      <a16:creationId xmlns:a16="http://schemas.microsoft.com/office/drawing/2014/main" id="{13CC4107-B52A-4D7C-9BBF-1540BAA18289}"/>
                    </a:ext>
                  </a:extLst>
                </p:cNvPr>
                <p:cNvSpPr>
                  <a:spLocks noChangeArrowheads="1"/>
                </p:cNvSpPr>
                <p:nvPr/>
              </p:nvSpPr>
              <p:spPr bwMode="auto">
                <a:xfrm>
                  <a:off x="4070350" y="4243388"/>
                  <a:ext cx="74613" cy="14287"/>
                </a:xfrm>
                <a:custGeom>
                  <a:avLst/>
                  <a:gdLst>
                    <a:gd name="T0" fmla="*/ 103 w 207"/>
                    <a:gd name="T1" fmla="*/ 37 h 38"/>
                    <a:gd name="T2" fmla="*/ 0 w 207"/>
                    <a:gd name="T3" fmla="*/ 37 h 38"/>
                    <a:gd name="T4" fmla="*/ 0 w 207"/>
                    <a:gd name="T5" fmla="*/ 0 h 38"/>
                    <a:gd name="T6" fmla="*/ 206 w 207"/>
                    <a:gd name="T7" fmla="*/ 0 h 38"/>
                    <a:gd name="T8" fmla="*/ 206 w 207"/>
                    <a:gd name="T9" fmla="*/ 37 h 38"/>
                    <a:gd name="T10" fmla="*/ 103 w 207"/>
                    <a:gd name="T11" fmla="*/ 37 h 38"/>
                  </a:gdLst>
                  <a:ahLst/>
                  <a:cxnLst>
                    <a:cxn ang="0">
                      <a:pos x="T0" y="T1"/>
                    </a:cxn>
                    <a:cxn ang="0">
                      <a:pos x="T2" y="T3"/>
                    </a:cxn>
                    <a:cxn ang="0">
                      <a:pos x="T4" y="T5"/>
                    </a:cxn>
                    <a:cxn ang="0">
                      <a:pos x="T6" y="T7"/>
                    </a:cxn>
                    <a:cxn ang="0">
                      <a:pos x="T8" y="T9"/>
                    </a:cxn>
                    <a:cxn ang="0">
                      <a:pos x="T10" y="T11"/>
                    </a:cxn>
                  </a:cxnLst>
                  <a:rect l="0" t="0" r="r" b="b"/>
                  <a:pathLst>
                    <a:path w="207" h="38">
                      <a:moveTo>
                        <a:pt x="103" y="37"/>
                      </a:moveTo>
                      <a:lnTo>
                        <a:pt x="0" y="37"/>
                      </a:lnTo>
                      <a:lnTo>
                        <a:pt x="0" y="0"/>
                      </a:lnTo>
                      <a:lnTo>
                        <a:pt x="206" y="0"/>
                      </a:lnTo>
                      <a:lnTo>
                        <a:pt x="206" y="37"/>
                      </a:lnTo>
                      <a:lnTo>
                        <a:pt x="103" y="37"/>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47" name="Freeform 23">
                  <a:extLst>
                    <a:ext uri="{FF2B5EF4-FFF2-40B4-BE49-F238E27FC236}">
                      <a16:creationId xmlns:a16="http://schemas.microsoft.com/office/drawing/2014/main" id="{9D12D289-CA1C-428F-8B8D-A8B4A9532F10}"/>
                    </a:ext>
                  </a:extLst>
                </p:cNvPr>
                <p:cNvSpPr>
                  <a:spLocks noChangeArrowheads="1"/>
                </p:cNvSpPr>
                <p:nvPr/>
              </p:nvSpPr>
              <p:spPr bwMode="auto">
                <a:xfrm>
                  <a:off x="4157663" y="4243388"/>
                  <a:ext cx="74612" cy="14287"/>
                </a:xfrm>
                <a:custGeom>
                  <a:avLst/>
                  <a:gdLst>
                    <a:gd name="T0" fmla="*/ 103 w 207"/>
                    <a:gd name="T1" fmla="*/ 37 h 38"/>
                    <a:gd name="T2" fmla="*/ 0 w 207"/>
                    <a:gd name="T3" fmla="*/ 37 h 38"/>
                    <a:gd name="T4" fmla="*/ 0 w 207"/>
                    <a:gd name="T5" fmla="*/ 0 h 38"/>
                    <a:gd name="T6" fmla="*/ 206 w 207"/>
                    <a:gd name="T7" fmla="*/ 0 h 38"/>
                    <a:gd name="T8" fmla="*/ 206 w 207"/>
                    <a:gd name="T9" fmla="*/ 37 h 38"/>
                    <a:gd name="T10" fmla="*/ 103 w 207"/>
                    <a:gd name="T11" fmla="*/ 37 h 38"/>
                  </a:gdLst>
                  <a:ahLst/>
                  <a:cxnLst>
                    <a:cxn ang="0">
                      <a:pos x="T0" y="T1"/>
                    </a:cxn>
                    <a:cxn ang="0">
                      <a:pos x="T2" y="T3"/>
                    </a:cxn>
                    <a:cxn ang="0">
                      <a:pos x="T4" y="T5"/>
                    </a:cxn>
                    <a:cxn ang="0">
                      <a:pos x="T6" y="T7"/>
                    </a:cxn>
                    <a:cxn ang="0">
                      <a:pos x="T8" y="T9"/>
                    </a:cxn>
                    <a:cxn ang="0">
                      <a:pos x="T10" y="T11"/>
                    </a:cxn>
                  </a:cxnLst>
                  <a:rect l="0" t="0" r="r" b="b"/>
                  <a:pathLst>
                    <a:path w="207" h="38">
                      <a:moveTo>
                        <a:pt x="103" y="37"/>
                      </a:moveTo>
                      <a:lnTo>
                        <a:pt x="0" y="37"/>
                      </a:lnTo>
                      <a:lnTo>
                        <a:pt x="0" y="0"/>
                      </a:lnTo>
                      <a:lnTo>
                        <a:pt x="206" y="0"/>
                      </a:lnTo>
                      <a:lnTo>
                        <a:pt x="206" y="37"/>
                      </a:lnTo>
                      <a:lnTo>
                        <a:pt x="103" y="37"/>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48" name="Freeform 24">
                  <a:extLst>
                    <a:ext uri="{FF2B5EF4-FFF2-40B4-BE49-F238E27FC236}">
                      <a16:creationId xmlns:a16="http://schemas.microsoft.com/office/drawing/2014/main" id="{FDC3B536-3E5F-449C-A976-413CC8C7B157}"/>
                    </a:ext>
                  </a:extLst>
                </p:cNvPr>
                <p:cNvSpPr>
                  <a:spLocks noChangeArrowheads="1"/>
                </p:cNvSpPr>
                <p:nvPr/>
              </p:nvSpPr>
              <p:spPr bwMode="auto">
                <a:xfrm>
                  <a:off x="3981450" y="4210050"/>
                  <a:ext cx="84138" cy="12700"/>
                </a:xfrm>
                <a:custGeom>
                  <a:avLst/>
                  <a:gdLst>
                    <a:gd name="T0" fmla="*/ 116 w 232"/>
                    <a:gd name="T1" fmla="*/ 36 h 37"/>
                    <a:gd name="T2" fmla="*/ 0 w 232"/>
                    <a:gd name="T3" fmla="*/ 36 h 37"/>
                    <a:gd name="T4" fmla="*/ 0 w 232"/>
                    <a:gd name="T5" fmla="*/ 0 h 37"/>
                    <a:gd name="T6" fmla="*/ 231 w 232"/>
                    <a:gd name="T7" fmla="*/ 0 h 37"/>
                    <a:gd name="T8" fmla="*/ 231 w 232"/>
                    <a:gd name="T9" fmla="*/ 36 h 37"/>
                    <a:gd name="T10" fmla="*/ 116 w 232"/>
                    <a:gd name="T11" fmla="*/ 36 h 37"/>
                  </a:gdLst>
                  <a:ahLst/>
                  <a:cxnLst>
                    <a:cxn ang="0">
                      <a:pos x="T0" y="T1"/>
                    </a:cxn>
                    <a:cxn ang="0">
                      <a:pos x="T2" y="T3"/>
                    </a:cxn>
                    <a:cxn ang="0">
                      <a:pos x="T4" y="T5"/>
                    </a:cxn>
                    <a:cxn ang="0">
                      <a:pos x="T6" y="T7"/>
                    </a:cxn>
                    <a:cxn ang="0">
                      <a:pos x="T8" y="T9"/>
                    </a:cxn>
                    <a:cxn ang="0">
                      <a:pos x="T10" y="T11"/>
                    </a:cxn>
                  </a:cxnLst>
                  <a:rect l="0" t="0" r="r" b="b"/>
                  <a:pathLst>
                    <a:path w="232" h="37">
                      <a:moveTo>
                        <a:pt x="116" y="36"/>
                      </a:moveTo>
                      <a:lnTo>
                        <a:pt x="0" y="36"/>
                      </a:lnTo>
                      <a:lnTo>
                        <a:pt x="0" y="0"/>
                      </a:lnTo>
                      <a:lnTo>
                        <a:pt x="231" y="0"/>
                      </a:lnTo>
                      <a:lnTo>
                        <a:pt x="231" y="36"/>
                      </a:lnTo>
                      <a:lnTo>
                        <a:pt x="116" y="36"/>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49" name="Freeform 25">
                  <a:extLst>
                    <a:ext uri="{FF2B5EF4-FFF2-40B4-BE49-F238E27FC236}">
                      <a16:creationId xmlns:a16="http://schemas.microsoft.com/office/drawing/2014/main" id="{8CC8EA51-EAD6-4E83-90B5-70917011E1A9}"/>
                    </a:ext>
                  </a:extLst>
                </p:cNvPr>
                <p:cNvSpPr>
                  <a:spLocks noChangeArrowheads="1"/>
                </p:cNvSpPr>
                <p:nvPr/>
              </p:nvSpPr>
              <p:spPr bwMode="auto">
                <a:xfrm>
                  <a:off x="4079875" y="4210050"/>
                  <a:ext cx="19050" cy="12700"/>
                </a:xfrm>
                <a:custGeom>
                  <a:avLst/>
                  <a:gdLst>
                    <a:gd name="T0" fmla="*/ 25 w 51"/>
                    <a:gd name="T1" fmla="*/ 36 h 37"/>
                    <a:gd name="T2" fmla="*/ 0 w 51"/>
                    <a:gd name="T3" fmla="*/ 36 h 37"/>
                    <a:gd name="T4" fmla="*/ 0 w 51"/>
                    <a:gd name="T5" fmla="*/ 0 h 37"/>
                    <a:gd name="T6" fmla="*/ 50 w 51"/>
                    <a:gd name="T7" fmla="*/ 0 h 37"/>
                    <a:gd name="T8" fmla="*/ 50 w 51"/>
                    <a:gd name="T9" fmla="*/ 36 h 37"/>
                    <a:gd name="T10" fmla="*/ 25 w 51"/>
                    <a:gd name="T11" fmla="*/ 36 h 37"/>
                  </a:gdLst>
                  <a:ahLst/>
                  <a:cxnLst>
                    <a:cxn ang="0">
                      <a:pos x="T0" y="T1"/>
                    </a:cxn>
                    <a:cxn ang="0">
                      <a:pos x="T2" y="T3"/>
                    </a:cxn>
                    <a:cxn ang="0">
                      <a:pos x="T4" y="T5"/>
                    </a:cxn>
                    <a:cxn ang="0">
                      <a:pos x="T6" y="T7"/>
                    </a:cxn>
                    <a:cxn ang="0">
                      <a:pos x="T8" y="T9"/>
                    </a:cxn>
                    <a:cxn ang="0">
                      <a:pos x="T10" y="T11"/>
                    </a:cxn>
                  </a:cxnLst>
                  <a:rect l="0" t="0" r="r" b="b"/>
                  <a:pathLst>
                    <a:path w="51" h="37">
                      <a:moveTo>
                        <a:pt x="25" y="36"/>
                      </a:moveTo>
                      <a:lnTo>
                        <a:pt x="0" y="36"/>
                      </a:lnTo>
                      <a:lnTo>
                        <a:pt x="0" y="0"/>
                      </a:lnTo>
                      <a:lnTo>
                        <a:pt x="50" y="0"/>
                      </a:lnTo>
                      <a:lnTo>
                        <a:pt x="50" y="36"/>
                      </a:lnTo>
                      <a:lnTo>
                        <a:pt x="25" y="36"/>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50" name="Freeform 26">
                  <a:extLst>
                    <a:ext uri="{FF2B5EF4-FFF2-40B4-BE49-F238E27FC236}">
                      <a16:creationId xmlns:a16="http://schemas.microsoft.com/office/drawing/2014/main" id="{EA01D482-B4FD-49E4-A234-DC65E514B786}"/>
                    </a:ext>
                  </a:extLst>
                </p:cNvPr>
                <p:cNvSpPr>
                  <a:spLocks noChangeArrowheads="1"/>
                </p:cNvSpPr>
                <p:nvPr/>
              </p:nvSpPr>
              <p:spPr bwMode="auto">
                <a:xfrm>
                  <a:off x="4113213" y="4210050"/>
                  <a:ext cx="19050" cy="12700"/>
                </a:xfrm>
                <a:custGeom>
                  <a:avLst/>
                  <a:gdLst>
                    <a:gd name="T0" fmla="*/ 25 w 52"/>
                    <a:gd name="T1" fmla="*/ 36 h 37"/>
                    <a:gd name="T2" fmla="*/ 0 w 52"/>
                    <a:gd name="T3" fmla="*/ 36 h 37"/>
                    <a:gd name="T4" fmla="*/ 0 w 52"/>
                    <a:gd name="T5" fmla="*/ 0 h 37"/>
                    <a:gd name="T6" fmla="*/ 51 w 52"/>
                    <a:gd name="T7" fmla="*/ 0 h 37"/>
                    <a:gd name="T8" fmla="*/ 51 w 52"/>
                    <a:gd name="T9" fmla="*/ 36 h 37"/>
                    <a:gd name="T10" fmla="*/ 25 w 52"/>
                    <a:gd name="T11" fmla="*/ 36 h 37"/>
                  </a:gdLst>
                  <a:ahLst/>
                  <a:cxnLst>
                    <a:cxn ang="0">
                      <a:pos x="T0" y="T1"/>
                    </a:cxn>
                    <a:cxn ang="0">
                      <a:pos x="T2" y="T3"/>
                    </a:cxn>
                    <a:cxn ang="0">
                      <a:pos x="T4" y="T5"/>
                    </a:cxn>
                    <a:cxn ang="0">
                      <a:pos x="T6" y="T7"/>
                    </a:cxn>
                    <a:cxn ang="0">
                      <a:pos x="T8" y="T9"/>
                    </a:cxn>
                    <a:cxn ang="0">
                      <a:pos x="T10" y="T11"/>
                    </a:cxn>
                  </a:cxnLst>
                  <a:rect l="0" t="0" r="r" b="b"/>
                  <a:pathLst>
                    <a:path w="52" h="37">
                      <a:moveTo>
                        <a:pt x="25" y="36"/>
                      </a:moveTo>
                      <a:lnTo>
                        <a:pt x="0" y="36"/>
                      </a:lnTo>
                      <a:lnTo>
                        <a:pt x="0" y="0"/>
                      </a:lnTo>
                      <a:lnTo>
                        <a:pt x="51" y="0"/>
                      </a:lnTo>
                      <a:lnTo>
                        <a:pt x="51" y="36"/>
                      </a:lnTo>
                      <a:lnTo>
                        <a:pt x="25" y="36"/>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51" name="Freeform 27">
                  <a:extLst>
                    <a:ext uri="{FF2B5EF4-FFF2-40B4-BE49-F238E27FC236}">
                      <a16:creationId xmlns:a16="http://schemas.microsoft.com/office/drawing/2014/main" id="{E9FDD910-1D06-4E41-971F-32DDDCFAC320}"/>
                    </a:ext>
                  </a:extLst>
                </p:cNvPr>
                <p:cNvSpPr>
                  <a:spLocks noChangeArrowheads="1"/>
                </p:cNvSpPr>
                <p:nvPr/>
              </p:nvSpPr>
              <p:spPr bwMode="auto">
                <a:xfrm>
                  <a:off x="4146550" y="4210050"/>
                  <a:ext cx="19050" cy="12700"/>
                </a:xfrm>
                <a:custGeom>
                  <a:avLst/>
                  <a:gdLst>
                    <a:gd name="T0" fmla="*/ 25 w 52"/>
                    <a:gd name="T1" fmla="*/ 36 h 37"/>
                    <a:gd name="T2" fmla="*/ 0 w 52"/>
                    <a:gd name="T3" fmla="*/ 36 h 37"/>
                    <a:gd name="T4" fmla="*/ 0 w 52"/>
                    <a:gd name="T5" fmla="*/ 0 h 37"/>
                    <a:gd name="T6" fmla="*/ 51 w 52"/>
                    <a:gd name="T7" fmla="*/ 0 h 37"/>
                    <a:gd name="T8" fmla="*/ 51 w 52"/>
                    <a:gd name="T9" fmla="*/ 36 h 37"/>
                    <a:gd name="T10" fmla="*/ 25 w 52"/>
                    <a:gd name="T11" fmla="*/ 36 h 37"/>
                  </a:gdLst>
                  <a:ahLst/>
                  <a:cxnLst>
                    <a:cxn ang="0">
                      <a:pos x="T0" y="T1"/>
                    </a:cxn>
                    <a:cxn ang="0">
                      <a:pos x="T2" y="T3"/>
                    </a:cxn>
                    <a:cxn ang="0">
                      <a:pos x="T4" y="T5"/>
                    </a:cxn>
                    <a:cxn ang="0">
                      <a:pos x="T6" y="T7"/>
                    </a:cxn>
                    <a:cxn ang="0">
                      <a:pos x="T8" y="T9"/>
                    </a:cxn>
                    <a:cxn ang="0">
                      <a:pos x="T10" y="T11"/>
                    </a:cxn>
                  </a:cxnLst>
                  <a:rect l="0" t="0" r="r" b="b"/>
                  <a:pathLst>
                    <a:path w="52" h="37">
                      <a:moveTo>
                        <a:pt x="25" y="36"/>
                      </a:moveTo>
                      <a:lnTo>
                        <a:pt x="0" y="36"/>
                      </a:lnTo>
                      <a:lnTo>
                        <a:pt x="0" y="0"/>
                      </a:lnTo>
                      <a:lnTo>
                        <a:pt x="51" y="0"/>
                      </a:lnTo>
                      <a:lnTo>
                        <a:pt x="51" y="36"/>
                      </a:lnTo>
                      <a:lnTo>
                        <a:pt x="25" y="36"/>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531" name="Rectangle 530">
                <a:extLst>
                  <a:ext uri="{FF2B5EF4-FFF2-40B4-BE49-F238E27FC236}">
                    <a16:creationId xmlns:a16="http://schemas.microsoft.com/office/drawing/2014/main" id="{B7943886-63CC-44E3-BF69-EC0B54C924B6}"/>
                  </a:ext>
                </a:extLst>
              </p:cNvPr>
              <p:cNvSpPr/>
              <p:nvPr/>
            </p:nvSpPr>
            <p:spPr>
              <a:xfrm>
                <a:off x="4149905" y="4158080"/>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p>
            </p:txBody>
          </p:sp>
        </p:grpSp>
        <p:sp>
          <p:nvSpPr>
            <p:cNvPr id="529" name="Text Box 30">
              <a:extLst>
                <a:ext uri="{FF2B5EF4-FFF2-40B4-BE49-F238E27FC236}">
                  <a16:creationId xmlns:a16="http://schemas.microsoft.com/office/drawing/2014/main" id="{5BD3E47D-7CEE-444F-A954-17805C14D42B}"/>
                </a:ext>
              </a:extLst>
            </p:cNvPr>
            <p:cNvSpPr txBox="1">
              <a:spLocks noChangeArrowheads="1"/>
            </p:cNvSpPr>
            <p:nvPr/>
          </p:nvSpPr>
          <p:spPr bwMode="auto">
            <a:xfrm>
              <a:off x="7355563" y="5962318"/>
              <a:ext cx="381272" cy="123079"/>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solidFill>
                    <a:schemeClr val="bg2">
                      <a:lumMod val="10000"/>
                    </a:schemeClr>
                  </a:solidFill>
                </a:rPr>
                <a:t>Auditing</a:t>
              </a:r>
            </a:p>
          </p:txBody>
        </p:sp>
      </p:grpSp>
      <p:grpSp>
        <p:nvGrpSpPr>
          <p:cNvPr id="7" name="Group 6">
            <a:extLst>
              <a:ext uri="{FF2B5EF4-FFF2-40B4-BE49-F238E27FC236}">
                <a16:creationId xmlns:a16="http://schemas.microsoft.com/office/drawing/2014/main" id="{3E144730-FC6D-474E-9B99-0948A785F9C0}"/>
              </a:ext>
            </a:extLst>
          </p:cNvPr>
          <p:cNvGrpSpPr/>
          <p:nvPr/>
        </p:nvGrpSpPr>
        <p:grpSpPr>
          <a:xfrm>
            <a:off x="6411294" y="5511864"/>
            <a:ext cx="548702" cy="594146"/>
            <a:chOff x="7833627" y="4700052"/>
            <a:chExt cx="548702" cy="594146"/>
          </a:xfrm>
        </p:grpSpPr>
        <p:grpSp>
          <p:nvGrpSpPr>
            <p:cNvPr id="552" name="Group 551">
              <a:extLst>
                <a:ext uri="{FF2B5EF4-FFF2-40B4-BE49-F238E27FC236}">
                  <a16:creationId xmlns:a16="http://schemas.microsoft.com/office/drawing/2014/main" id="{A6E690D9-F811-4DAD-A621-42DF6B145937}"/>
                </a:ext>
              </a:extLst>
            </p:cNvPr>
            <p:cNvGrpSpPr>
              <a:grpSpLocks noChangeAspect="1"/>
            </p:cNvGrpSpPr>
            <p:nvPr/>
          </p:nvGrpSpPr>
          <p:grpSpPr>
            <a:xfrm>
              <a:off x="7833627" y="4700052"/>
              <a:ext cx="501115" cy="546002"/>
              <a:chOff x="8104793" y="3991725"/>
              <a:chExt cx="582945" cy="635162"/>
            </a:xfrm>
          </p:grpSpPr>
          <p:sp>
            <p:nvSpPr>
              <p:cNvPr id="553" name="Rectangle 552">
                <a:extLst>
                  <a:ext uri="{FF2B5EF4-FFF2-40B4-BE49-F238E27FC236}">
                    <a16:creationId xmlns:a16="http://schemas.microsoft.com/office/drawing/2014/main" id="{C1E0D8E1-7810-44BA-A5DC-16091A84663D}"/>
                  </a:ext>
                </a:extLst>
              </p:cNvPr>
              <p:cNvSpPr/>
              <p:nvPr/>
            </p:nvSpPr>
            <p:spPr>
              <a:xfrm>
                <a:off x="8104793" y="3991725"/>
                <a:ext cx="582945" cy="635162"/>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sp>
            <p:nvSpPr>
              <p:cNvPr id="554" name="Freeform 62">
                <a:extLst>
                  <a:ext uri="{FF2B5EF4-FFF2-40B4-BE49-F238E27FC236}">
                    <a16:creationId xmlns:a16="http://schemas.microsoft.com/office/drawing/2014/main" id="{95895EE0-BC3C-4A05-8295-BB0519FCB527}"/>
                  </a:ext>
                </a:extLst>
              </p:cNvPr>
              <p:cNvSpPr>
                <a:spLocks noChangeArrowheads="1"/>
              </p:cNvSpPr>
              <p:nvPr/>
            </p:nvSpPr>
            <p:spPr bwMode="auto">
              <a:xfrm>
                <a:off x="8196611" y="4099084"/>
                <a:ext cx="396254" cy="430369"/>
              </a:xfrm>
              <a:custGeom>
                <a:avLst/>
                <a:gdLst>
                  <a:gd name="T0" fmla="*/ 1025 w 1332"/>
                  <a:gd name="T1" fmla="*/ 21 h 1446"/>
                  <a:gd name="T2" fmla="*/ 666 w 1332"/>
                  <a:gd name="T3" fmla="*/ 0 h 1446"/>
                  <a:gd name="T4" fmla="*/ 306 w 1332"/>
                  <a:gd name="T5" fmla="*/ 21 h 1446"/>
                  <a:gd name="T6" fmla="*/ 0 w 1332"/>
                  <a:gd name="T7" fmla="*/ 121 h 1446"/>
                  <a:gd name="T8" fmla="*/ 0 w 1332"/>
                  <a:gd name="T9" fmla="*/ 1324 h 1446"/>
                  <a:gd name="T10" fmla="*/ 306 w 1332"/>
                  <a:gd name="T11" fmla="*/ 1424 h 1446"/>
                  <a:gd name="T12" fmla="*/ 666 w 1332"/>
                  <a:gd name="T13" fmla="*/ 1445 h 1446"/>
                  <a:gd name="T14" fmla="*/ 1025 w 1332"/>
                  <a:gd name="T15" fmla="*/ 1424 h 1446"/>
                  <a:gd name="T16" fmla="*/ 1331 w 1332"/>
                  <a:gd name="T17" fmla="*/ 1324 h 1446"/>
                  <a:gd name="T18" fmla="*/ 1331 w 1332"/>
                  <a:gd name="T19" fmla="*/ 121 h 1446"/>
                  <a:gd name="T20" fmla="*/ 1025 w 1332"/>
                  <a:gd name="T21" fmla="*/ 21 h 1446"/>
                  <a:gd name="T22" fmla="*/ 988 w 1332"/>
                  <a:gd name="T23" fmla="*/ 1164 h 1446"/>
                  <a:gd name="T24" fmla="*/ 988 w 1332"/>
                  <a:gd name="T25" fmla="*/ 1169 h 1446"/>
                  <a:gd name="T26" fmla="*/ 228 w 1332"/>
                  <a:gd name="T27" fmla="*/ 1169 h 1446"/>
                  <a:gd name="T28" fmla="*/ 228 w 1332"/>
                  <a:gd name="T29" fmla="*/ 632 h 1446"/>
                  <a:gd name="T30" fmla="*/ 233 w 1332"/>
                  <a:gd name="T31" fmla="*/ 632 h 1446"/>
                  <a:gd name="T32" fmla="*/ 472 w 1332"/>
                  <a:gd name="T33" fmla="*/ 632 h 1446"/>
                  <a:gd name="T34" fmla="*/ 479 w 1332"/>
                  <a:gd name="T35" fmla="*/ 637 h 1446"/>
                  <a:gd name="T36" fmla="*/ 511 w 1332"/>
                  <a:gd name="T37" fmla="*/ 695 h 1446"/>
                  <a:gd name="T38" fmla="*/ 521 w 1332"/>
                  <a:gd name="T39" fmla="*/ 700 h 1446"/>
                  <a:gd name="T40" fmla="*/ 917 w 1332"/>
                  <a:gd name="T41" fmla="*/ 700 h 1446"/>
                  <a:gd name="T42" fmla="*/ 988 w 1332"/>
                  <a:gd name="T43" fmla="*/ 771 h 1446"/>
                  <a:gd name="T44" fmla="*/ 988 w 1332"/>
                  <a:gd name="T45" fmla="*/ 1164 h 1446"/>
                  <a:gd name="T46" fmla="*/ 1103 w 1332"/>
                  <a:gd name="T47" fmla="*/ 1041 h 1446"/>
                  <a:gd name="T48" fmla="*/ 1046 w 1332"/>
                  <a:gd name="T49" fmla="*/ 1041 h 1446"/>
                  <a:gd name="T50" fmla="*/ 1046 w 1332"/>
                  <a:gd name="T51" fmla="*/ 1033 h 1446"/>
                  <a:gd name="T52" fmla="*/ 1046 w 1332"/>
                  <a:gd name="T53" fmla="*/ 708 h 1446"/>
                  <a:gd name="T54" fmla="*/ 975 w 1332"/>
                  <a:gd name="T55" fmla="*/ 637 h 1446"/>
                  <a:gd name="T56" fmla="*/ 582 w 1332"/>
                  <a:gd name="T57" fmla="*/ 637 h 1446"/>
                  <a:gd name="T58" fmla="*/ 571 w 1332"/>
                  <a:gd name="T59" fmla="*/ 632 h 1446"/>
                  <a:gd name="T60" fmla="*/ 540 w 1332"/>
                  <a:gd name="T61" fmla="*/ 574 h 1446"/>
                  <a:gd name="T62" fmla="*/ 532 w 1332"/>
                  <a:gd name="T63" fmla="*/ 569 h 1446"/>
                  <a:gd name="T64" fmla="*/ 351 w 1332"/>
                  <a:gd name="T65" fmla="*/ 569 h 1446"/>
                  <a:gd name="T66" fmla="*/ 343 w 1332"/>
                  <a:gd name="T67" fmla="*/ 569 h 1446"/>
                  <a:gd name="T68" fmla="*/ 343 w 1332"/>
                  <a:gd name="T69" fmla="*/ 506 h 1446"/>
                  <a:gd name="T70" fmla="*/ 348 w 1332"/>
                  <a:gd name="T71" fmla="*/ 506 h 1446"/>
                  <a:gd name="T72" fmla="*/ 587 w 1332"/>
                  <a:gd name="T73" fmla="*/ 506 h 1446"/>
                  <a:gd name="T74" fmla="*/ 595 w 1332"/>
                  <a:gd name="T75" fmla="*/ 511 h 1446"/>
                  <a:gd name="T76" fmla="*/ 626 w 1332"/>
                  <a:gd name="T77" fmla="*/ 569 h 1446"/>
                  <a:gd name="T78" fmla="*/ 637 w 1332"/>
                  <a:gd name="T79" fmla="*/ 574 h 1446"/>
                  <a:gd name="T80" fmla="*/ 1033 w 1332"/>
                  <a:gd name="T81" fmla="*/ 574 h 1446"/>
                  <a:gd name="T82" fmla="*/ 1103 w 1332"/>
                  <a:gd name="T83" fmla="*/ 635 h 1446"/>
                  <a:gd name="T84" fmla="*/ 1103 w 1332"/>
                  <a:gd name="T85" fmla="*/ 645 h 1446"/>
                  <a:gd name="T86" fmla="*/ 1103 w 1332"/>
                  <a:gd name="T87" fmla="*/ 1038 h 1446"/>
                  <a:gd name="T88" fmla="*/ 1103 w 1332"/>
                  <a:gd name="T89" fmla="*/ 1041 h 1446"/>
                  <a:gd name="T90" fmla="*/ 1274 w 1332"/>
                  <a:gd name="T91" fmla="*/ 220 h 1446"/>
                  <a:gd name="T92" fmla="*/ 666 w 1332"/>
                  <a:gd name="T93" fmla="*/ 315 h 1446"/>
                  <a:gd name="T94" fmla="*/ 57 w 1332"/>
                  <a:gd name="T95" fmla="*/ 220 h 1446"/>
                  <a:gd name="T96" fmla="*/ 57 w 1332"/>
                  <a:gd name="T97" fmla="*/ 220 h 1446"/>
                  <a:gd name="T98" fmla="*/ 666 w 1332"/>
                  <a:gd name="T99" fmla="*/ 126 h 1446"/>
                  <a:gd name="T100" fmla="*/ 1274 w 1332"/>
                  <a:gd name="T101" fmla="*/ 220 h 14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332" h="1446">
                    <a:moveTo>
                      <a:pt x="1025" y="21"/>
                    </a:moveTo>
                    <a:cubicBezTo>
                      <a:pt x="852" y="0"/>
                      <a:pt x="673" y="0"/>
                      <a:pt x="666" y="0"/>
                    </a:cubicBezTo>
                    <a:cubicBezTo>
                      <a:pt x="658" y="0"/>
                      <a:pt x="479" y="0"/>
                      <a:pt x="306" y="21"/>
                    </a:cubicBezTo>
                    <a:cubicBezTo>
                      <a:pt x="5" y="58"/>
                      <a:pt x="0" y="121"/>
                      <a:pt x="0" y="121"/>
                    </a:cubicBezTo>
                    <a:lnTo>
                      <a:pt x="0" y="1324"/>
                    </a:lnTo>
                    <a:cubicBezTo>
                      <a:pt x="0" y="1324"/>
                      <a:pt x="2" y="1387"/>
                      <a:pt x="306" y="1424"/>
                    </a:cubicBezTo>
                    <a:cubicBezTo>
                      <a:pt x="479" y="1445"/>
                      <a:pt x="658" y="1445"/>
                      <a:pt x="666" y="1445"/>
                    </a:cubicBezTo>
                    <a:cubicBezTo>
                      <a:pt x="673" y="1445"/>
                      <a:pt x="852" y="1445"/>
                      <a:pt x="1025" y="1424"/>
                    </a:cubicBezTo>
                    <a:cubicBezTo>
                      <a:pt x="1326" y="1387"/>
                      <a:pt x="1331" y="1324"/>
                      <a:pt x="1331" y="1324"/>
                    </a:cubicBezTo>
                    <a:lnTo>
                      <a:pt x="1331" y="121"/>
                    </a:lnTo>
                    <a:cubicBezTo>
                      <a:pt x="1329" y="121"/>
                      <a:pt x="1326" y="58"/>
                      <a:pt x="1025" y="21"/>
                    </a:cubicBezTo>
                    <a:close/>
                    <a:moveTo>
                      <a:pt x="988" y="1164"/>
                    </a:moveTo>
                    <a:cubicBezTo>
                      <a:pt x="988" y="1167"/>
                      <a:pt x="988" y="1169"/>
                      <a:pt x="988" y="1169"/>
                    </a:cubicBezTo>
                    <a:cubicBezTo>
                      <a:pt x="734" y="1169"/>
                      <a:pt x="479" y="1169"/>
                      <a:pt x="228" y="1169"/>
                    </a:cubicBezTo>
                    <a:cubicBezTo>
                      <a:pt x="228" y="965"/>
                      <a:pt x="228" y="836"/>
                      <a:pt x="228" y="632"/>
                    </a:cubicBezTo>
                    <a:cubicBezTo>
                      <a:pt x="230" y="632"/>
                      <a:pt x="233" y="632"/>
                      <a:pt x="233" y="632"/>
                    </a:cubicBezTo>
                    <a:cubicBezTo>
                      <a:pt x="312" y="632"/>
                      <a:pt x="393" y="632"/>
                      <a:pt x="472" y="632"/>
                    </a:cubicBezTo>
                    <a:cubicBezTo>
                      <a:pt x="477" y="632"/>
                      <a:pt x="477" y="632"/>
                      <a:pt x="479" y="637"/>
                    </a:cubicBezTo>
                    <a:cubicBezTo>
                      <a:pt x="490" y="656"/>
                      <a:pt x="500" y="677"/>
                      <a:pt x="511" y="695"/>
                    </a:cubicBezTo>
                    <a:cubicBezTo>
                      <a:pt x="514" y="700"/>
                      <a:pt x="516" y="700"/>
                      <a:pt x="521" y="700"/>
                    </a:cubicBezTo>
                    <a:cubicBezTo>
                      <a:pt x="652" y="700"/>
                      <a:pt x="786" y="700"/>
                      <a:pt x="917" y="700"/>
                    </a:cubicBezTo>
                    <a:cubicBezTo>
                      <a:pt x="954" y="700"/>
                      <a:pt x="988" y="729"/>
                      <a:pt x="988" y="771"/>
                    </a:cubicBezTo>
                    <a:cubicBezTo>
                      <a:pt x="985" y="928"/>
                      <a:pt x="988" y="1009"/>
                      <a:pt x="988" y="1164"/>
                    </a:cubicBezTo>
                    <a:close/>
                    <a:moveTo>
                      <a:pt x="1103" y="1041"/>
                    </a:moveTo>
                    <a:cubicBezTo>
                      <a:pt x="1082" y="1041"/>
                      <a:pt x="1064" y="1041"/>
                      <a:pt x="1046" y="1041"/>
                    </a:cubicBezTo>
                    <a:cubicBezTo>
                      <a:pt x="1046" y="1038"/>
                      <a:pt x="1046" y="1036"/>
                      <a:pt x="1046" y="1033"/>
                    </a:cubicBezTo>
                    <a:cubicBezTo>
                      <a:pt x="1046" y="899"/>
                      <a:pt x="1046" y="842"/>
                      <a:pt x="1046" y="708"/>
                    </a:cubicBezTo>
                    <a:cubicBezTo>
                      <a:pt x="1046" y="674"/>
                      <a:pt x="1019" y="637"/>
                      <a:pt x="975" y="637"/>
                    </a:cubicBezTo>
                    <a:cubicBezTo>
                      <a:pt x="844" y="637"/>
                      <a:pt x="713" y="637"/>
                      <a:pt x="582" y="637"/>
                    </a:cubicBezTo>
                    <a:cubicBezTo>
                      <a:pt x="576" y="637"/>
                      <a:pt x="574" y="635"/>
                      <a:pt x="571" y="632"/>
                    </a:cubicBezTo>
                    <a:cubicBezTo>
                      <a:pt x="561" y="614"/>
                      <a:pt x="550" y="595"/>
                      <a:pt x="540" y="574"/>
                    </a:cubicBezTo>
                    <a:cubicBezTo>
                      <a:pt x="537" y="572"/>
                      <a:pt x="535" y="569"/>
                      <a:pt x="532" y="569"/>
                    </a:cubicBezTo>
                    <a:cubicBezTo>
                      <a:pt x="472" y="569"/>
                      <a:pt x="411" y="569"/>
                      <a:pt x="351" y="569"/>
                    </a:cubicBezTo>
                    <a:cubicBezTo>
                      <a:pt x="348" y="569"/>
                      <a:pt x="346" y="569"/>
                      <a:pt x="343" y="569"/>
                    </a:cubicBezTo>
                    <a:cubicBezTo>
                      <a:pt x="343" y="548"/>
                      <a:pt x="343" y="527"/>
                      <a:pt x="343" y="506"/>
                    </a:cubicBezTo>
                    <a:cubicBezTo>
                      <a:pt x="346" y="506"/>
                      <a:pt x="348" y="506"/>
                      <a:pt x="348" y="506"/>
                    </a:cubicBezTo>
                    <a:cubicBezTo>
                      <a:pt x="427" y="506"/>
                      <a:pt x="508" y="506"/>
                      <a:pt x="587" y="506"/>
                    </a:cubicBezTo>
                    <a:cubicBezTo>
                      <a:pt x="592" y="506"/>
                      <a:pt x="592" y="509"/>
                      <a:pt x="595" y="511"/>
                    </a:cubicBezTo>
                    <a:cubicBezTo>
                      <a:pt x="605" y="530"/>
                      <a:pt x="616" y="548"/>
                      <a:pt x="626" y="569"/>
                    </a:cubicBezTo>
                    <a:cubicBezTo>
                      <a:pt x="629" y="574"/>
                      <a:pt x="632" y="574"/>
                      <a:pt x="637" y="574"/>
                    </a:cubicBezTo>
                    <a:cubicBezTo>
                      <a:pt x="768" y="574"/>
                      <a:pt x="902" y="574"/>
                      <a:pt x="1033" y="574"/>
                    </a:cubicBezTo>
                    <a:cubicBezTo>
                      <a:pt x="1069" y="574"/>
                      <a:pt x="1098" y="598"/>
                      <a:pt x="1103" y="635"/>
                    </a:cubicBezTo>
                    <a:cubicBezTo>
                      <a:pt x="1103" y="637"/>
                      <a:pt x="1103" y="642"/>
                      <a:pt x="1103" y="645"/>
                    </a:cubicBezTo>
                    <a:cubicBezTo>
                      <a:pt x="1103" y="800"/>
                      <a:pt x="1103" y="884"/>
                      <a:pt x="1103" y="1038"/>
                    </a:cubicBezTo>
                    <a:cubicBezTo>
                      <a:pt x="1103" y="1036"/>
                      <a:pt x="1103" y="1038"/>
                      <a:pt x="1103" y="1041"/>
                    </a:cubicBezTo>
                    <a:close/>
                    <a:moveTo>
                      <a:pt x="1274" y="220"/>
                    </a:moveTo>
                    <a:cubicBezTo>
                      <a:pt x="1250" y="254"/>
                      <a:pt x="1036" y="315"/>
                      <a:pt x="666" y="315"/>
                    </a:cubicBezTo>
                    <a:cubicBezTo>
                      <a:pt x="297" y="315"/>
                      <a:pt x="81" y="254"/>
                      <a:pt x="57" y="220"/>
                    </a:cubicBezTo>
                    <a:lnTo>
                      <a:pt x="57" y="220"/>
                    </a:lnTo>
                    <a:cubicBezTo>
                      <a:pt x="78" y="186"/>
                      <a:pt x="296" y="126"/>
                      <a:pt x="666" y="126"/>
                    </a:cubicBezTo>
                    <a:cubicBezTo>
                      <a:pt x="1035" y="123"/>
                      <a:pt x="1253" y="184"/>
                      <a:pt x="1274" y="220"/>
                    </a:cubicBezTo>
                    <a:close/>
                  </a:path>
                </a:pathLst>
              </a:custGeom>
              <a:solidFill>
                <a:srgbClr val="F80000"/>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p>
            </p:txBody>
          </p:sp>
        </p:grpSp>
        <p:sp>
          <p:nvSpPr>
            <p:cNvPr id="555" name="Text Box 30">
              <a:extLst>
                <a:ext uri="{FF2B5EF4-FFF2-40B4-BE49-F238E27FC236}">
                  <a16:creationId xmlns:a16="http://schemas.microsoft.com/office/drawing/2014/main" id="{B970E9EF-5407-4F15-A374-EE0BF13A8029}"/>
                </a:ext>
              </a:extLst>
            </p:cNvPr>
            <p:cNvSpPr txBox="1">
              <a:spLocks noChangeArrowheads="1"/>
            </p:cNvSpPr>
            <p:nvPr/>
          </p:nvSpPr>
          <p:spPr bwMode="auto">
            <a:xfrm>
              <a:off x="7840765" y="5171087"/>
              <a:ext cx="541564" cy="123111"/>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solidFill>
                    <a:schemeClr val="bg2">
                      <a:lumMod val="10000"/>
                    </a:schemeClr>
                  </a:solidFill>
                </a:rPr>
                <a:t>File Storage</a:t>
              </a:r>
            </a:p>
          </p:txBody>
        </p:sp>
      </p:grpSp>
      <p:grpSp>
        <p:nvGrpSpPr>
          <p:cNvPr id="556" name="Group 555">
            <a:extLst>
              <a:ext uri="{FF2B5EF4-FFF2-40B4-BE49-F238E27FC236}">
                <a16:creationId xmlns:a16="http://schemas.microsoft.com/office/drawing/2014/main" id="{FBC9A936-1B88-4664-89EA-B93153C2DC70}"/>
              </a:ext>
            </a:extLst>
          </p:cNvPr>
          <p:cNvGrpSpPr/>
          <p:nvPr/>
        </p:nvGrpSpPr>
        <p:grpSpPr>
          <a:xfrm>
            <a:off x="10371296" y="5613146"/>
            <a:ext cx="701217" cy="521436"/>
            <a:chOff x="5393824" y="5536800"/>
            <a:chExt cx="701217" cy="521436"/>
          </a:xfrm>
        </p:grpSpPr>
        <p:grpSp>
          <p:nvGrpSpPr>
            <p:cNvPr id="557" name="Group 556">
              <a:extLst>
                <a:ext uri="{FF2B5EF4-FFF2-40B4-BE49-F238E27FC236}">
                  <a16:creationId xmlns:a16="http://schemas.microsoft.com/office/drawing/2014/main" id="{C5FB11D5-D7C9-42F8-B4D6-7C4F168C95E3}"/>
                </a:ext>
              </a:extLst>
            </p:cNvPr>
            <p:cNvGrpSpPr/>
            <p:nvPr/>
          </p:nvGrpSpPr>
          <p:grpSpPr>
            <a:xfrm>
              <a:off x="5521685" y="5536800"/>
              <a:ext cx="475077" cy="438068"/>
              <a:chOff x="7248176" y="4158080"/>
              <a:chExt cx="639069" cy="695710"/>
            </a:xfrm>
          </p:grpSpPr>
          <p:sp>
            <p:nvSpPr>
              <p:cNvPr id="559" name="Freeform 29">
                <a:extLst>
                  <a:ext uri="{FF2B5EF4-FFF2-40B4-BE49-F238E27FC236}">
                    <a16:creationId xmlns:a16="http://schemas.microsoft.com/office/drawing/2014/main" id="{FC3CDD46-EDAE-4F53-8DCD-C12C4B3F67E0}"/>
                  </a:ext>
                </a:extLst>
              </p:cNvPr>
              <p:cNvSpPr>
                <a:spLocks noChangeArrowheads="1"/>
              </p:cNvSpPr>
              <p:nvPr/>
            </p:nvSpPr>
            <p:spPr bwMode="auto">
              <a:xfrm>
                <a:off x="7326921" y="4243662"/>
                <a:ext cx="468473" cy="509524"/>
              </a:xfrm>
              <a:custGeom>
                <a:avLst/>
                <a:gdLst>
                  <a:gd name="T0" fmla="*/ 658 w 854"/>
                  <a:gd name="T1" fmla="*/ 14 h 929"/>
                  <a:gd name="T2" fmla="*/ 853 w 854"/>
                  <a:gd name="T3" fmla="*/ 79 h 929"/>
                  <a:gd name="T4" fmla="*/ 853 w 854"/>
                  <a:gd name="T5" fmla="*/ 849 h 929"/>
                  <a:gd name="T6" fmla="*/ 658 w 854"/>
                  <a:gd name="T7" fmla="*/ 914 h 929"/>
                  <a:gd name="T8" fmla="*/ 427 w 854"/>
                  <a:gd name="T9" fmla="*/ 928 h 929"/>
                  <a:gd name="T10" fmla="*/ 195 w 854"/>
                  <a:gd name="T11" fmla="*/ 914 h 929"/>
                  <a:gd name="T12" fmla="*/ 0 w 854"/>
                  <a:gd name="T13" fmla="*/ 849 h 929"/>
                  <a:gd name="T14" fmla="*/ 0 w 854"/>
                  <a:gd name="T15" fmla="*/ 79 h 929"/>
                  <a:gd name="T16" fmla="*/ 195 w 854"/>
                  <a:gd name="T17" fmla="*/ 14 h 929"/>
                  <a:gd name="T18" fmla="*/ 427 w 854"/>
                  <a:gd name="T19" fmla="*/ 0 h 929"/>
                  <a:gd name="T20" fmla="*/ 658 w 854"/>
                  <a:gd name="T21" fmla="*/ 14 h 929"/>
                  <a:gd name="T22" fmla="*/ 226 w 854"/>
                  <a:gd name="T23" fmla="*/ 668 h 929"/>
                  <a:gd name="T24" fmla="*/ 283 w 854"/>
                  <a:gd name="T25" fmla="*/ 612 h 929"/>
                  <a:gd name="T26" fmla="*/ 226 w 854"/>
                  <a:gd name="T27" fmla="*/ 556 h 929"/>
                  <a:gd name="T28" fmla="*/ 170 w 854"/>
                  <a:gd name="T29" fmla="*/ 612 h 929"/>
                  <a:gd name="T30" fmla="*/ 226 w 854"/>
                  <a:gd name="T31" fmla="*/ 668 h 929"/>
                  <a:gd name="T32" fmla="*/ 246 w 854"/>
                  <a:gd name="T33" fmla="*/ 420 h 929"/>
                  <a:gd name="T34" fmla="*/ 376 w 854"/>
                  <a:gd name="T35" fmla="*/ 420 h 929"/>
                  <a:gd name="T36" fmla="*/ 311 w 854"/>
                  <a:gd name="T37" fmla="*/ 290 h 929"/>
                  <a:gd name="T38" fmla="*/ 246 w 854"/>
                  <a:gd name="T39" fmla="*/ 420 h 929"/>
                  <a:gd name="T40" fmla="*/ 356 w 854"/>
                  <a:gd name="T41" fmla="*/ 508 h 929"/>
                  <a:gd name="T42" fmla="*/ 356 w 854"/>
                  <a:gd name="T43" fmla="*/ 604 h 929"/>
                  <a:gd name="T44" fmla="*/ 424 w 854"/>
                  <a:gd name="T45" fmla="*/ 632 h 929"/>
                  <a:gd name="T46" fmla="*/ 491 w 854"/>
                  <a:gd name="T47" fmla="*/ 604 h 929"/>
                  <a:gd name="T48" fmla="*/ 491 w 854"/>
                  <a:gd name="T49" fmla="*/ 508 h 929"/>
                  <a:gd name="T50" fmla="*/ 424 w 854"/>
                  <a:gd name="T51" fmla="*/ 479 h 929"/>
                  <a:gd name="T52" fmla="*/ 356 w 854"/>
                  <a:gd name="T53" fmla="*/ 508 h 929"/>
                  <a:gd name="T54" fmla="*/ 446 w 854"/>
                  <a:gd name="T55" fmla="*/ 810 h 929"/>
                  <a:gd name="T56" fmla="*/ 503 w 854"/>
                  <a:gd name="T57" fmla="*/ 753 h 929"/>
                  <a:gd name="T58" fmla="*/ 446 w 854"/>
                  <a:gd name="T59" fmla="*/ 697 h 929"/>
                  <a:gd name="T60" fmla="*/ 390 w 854"/>
                  <a:gd name="T61" fmla="*/ 753 h 929"/>
                  <a:gd name="T62" fmla="*/ 446 w 854"/>
                  <a:gd name="T63" fmla="*/ 810 h 929"/>
                  <a:gd name="T64" fmla="*/ 489 w 854"/>
                  <a:gd name="T65" fmla="*/ 358 h 929"/>
                  <a:gd name="T66" fmla="*/ 562 w 854"/>
                  <a:gd name="T67" fmla="*/ 431 h 929"/>
                  <a:gd name="T68" fmla="*/ 635 w 854"/>
                  <a:gd name="T69" fmla="*/ 358 h 929"/>
                  <a:gd name="T70" fmla="*/ 562 w 854"/>
                  <a:gd name="T71" fmla="*/ 285 h 929"/>
                  <a:gd name="T72" fmla="*/ 489 w 854"/>
                  <a:gd name="T73" fmla="*/ 358 h 929"/>
                  <a:gd name="T74" fmla="*/ 590 w 854"/>
                  <a:gd name="T75" fmla="*/ 640 h 929"/>
                  <a:gd name="T76" fmla="*/ 703 w 854"/>
                  <a:gd name="T77" fmla="*/ 640 h 929"/>
                  <a:gd name="T78" fmla="*/ 647 w 854"/>
                  <a:gd name="T79" fmla="*/ 525 h 929"/>
                  <a:gd name="T80" fmla="*/ 590 w 854"/>
                  <a:gd name="T81" fmla="*/ 640 h 929"/>
                  <a:gd name="T82" fmla="*/ 819 w 854"/>
                  <a:gd name="T83" fmla="*/ 138 h 929"/>
                  <a:gd name="T84" fmla="*/ 429 w 854"/>
                  <a:gd name="T85" fmla="*/ 76 h 929"/>
                  <a:gd name="T86" fmla="*/ 40 w 854"/>
                  <a:gd name="T87" fmla="*/ 138 h 929"/>
                  <a:gd name="T88" fmla="*/ 40 w 854"/>
                  <a:gd name="T89" fmla="*/ 138 h 929"/>
                  <a:gd name="T90" fmla="*/ 429 w 854"/>
                  <a:gd name="T91" fmla="*/ 200 h 929"/>
                  <a:gd name="T92" fmla="*/ 819 w 854"/>
                  <a:gd name="T93" fmla="*/ 138 h 9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54" h="929">
                    <a:moveTo>
                      <a:pt x="658" y="14"/>
                    </a:moveTo>
                    <a:cubicBezTo>
                      <a:pt x="853" y="36"/>
                      <a:pt x="853" y="76"/>
                      <a:pt x="853" y="79"/>
                    </a:cubicBezTo>
                    <a:lnTo>
                      <a:pt x="853" y="849"/>
                    </a:lnTo>
                    <a:cubicBezTo>
                      <a:pt x="853" y="852"/>
                      <a:pt x="850" y="891"/>
                      <a:pt x="658" y="914"/>
                    </a:cubicBezTo>
                    <a:cubicBezTo>
                      <a:pt x="545" y="928"/>
                      <a:pt x="433" y="928"/>
                      <a:pt x="427" y="928"/>
                    </a:cubicBezTo>
                    <a:cubicBezTo>
                      <a:pt x="422" y="928"/>
                      <a:pt x="305" y="928"/>
                      <a:pt x="195" y="914"/>
                    </a:cubicBezTo>
                    <a:cubicBezTo>
                      <a:pt x="3" y="889"/>
                      <a:pt x="0" y="849"/>
                      <a:pt x="0" y="849"/>
                    </a:cubicBezTo>
                    <a:lnTo>
                      <a:pt x="0" y="79"/>
                    </a:lnTo>
                    <a:cubicBezTo>
                      <a:pt x="0" y="76"/>
                      <a:pt x="3" y="36"/>
                      <a:pt x="195" y="14"/>
                    </a:cubicBezTo>
                    <a:cubicBezTo>
                      <a:pt x="308" y="0"/>
                      <a:pt x="422" y="0"/>
                      <a:pt x="427" y="0"/>
                    </a:cubicBezTo>
                    <a:cubicBezTo>
                      <a:pt x="433" y="0"/>
                      <a:pt x="548" y="0"/>
                      <a:pt x="658" y="14"/>
                    </a:cubicBezTo>
                    <a:close/>
                    <a:moveTo>
                      <a:pt x="226" y="668"/>
                    </a:moveTo>
                    <a:cubicBezTo>
                      <a:pt x="257" y="668"/>
                      <a:pt x="283" y="643"/>
                      <a:pt x="283" y="612"/>
                    </a:cubicBezTo>
                    <a:cubicBezTo>
                      <a:pt x="283" y="581"/>
                      <a:pt x="257" y="556"/>
                      <a:pt x="226" y="556"/>
                    </a:cubicBezTo>
                    <a:cubicBezTo>
                      <a:pt x="195" y="556"/>
                      <a:pt x="170" y="581"/>
                      <a:pt x="170" y="612"/>
                    </a:cubicBezTo>
                    <a:cubicBezTo>
                      <a:pt x="170" y="643"/>
                      <a:pt x="195" y="668"/>
                      <a:pt x="226" y="668"/>
                    </a:cubicBezTo>
                    <a:close/>
                    <a:moveTo>
                      <a:pt x="246" y="420"/>
                    </a:moveTo>
                    <a:lnTo>
                      <a:pt x="376" y="420"/>
                    </a:lnTo>
                    <a:lnTo>
                      <a:pt x="311" y="290"/>
                    </a:lnTo>
                    <a:lnTo>
                      <a:pt x="246" y="420"/>
                    </a:lnTo>
                    <a:close/>
                    <a:moveTo>
                      <a:pt x="356" y="508"/>
                    </a:moveTo>
                    <a:lnTo>
                      <a:pt x="356" y="604"/>
                    </a:lnTo>
                    <a:lnTo>
                      <a:pt x="424" y="632"/>
                    </a:lnTo>
                    <a:lnTo>
                      <a:pt x="491" y="604"/>
                    </a:lnTo>
                    <a:lnTo>
                      <a:pt x="491" y="508"/>
                    </a:lnTo>
                    <a:lnTo>
                      <a:pt x="424" y="479"/>
                    </a:lnTo>
                    <a:lnTo>
                      <a:pt x="356" y="508"/>
                    </a:lnTo>
                    <a:close/>
                    <a:moveTo>
                      <a:pt x="446" y="810"/>
                    </a:moveTo>
                    <a:cubicBezTo>
                      <a:pt x="477" y="810"/>
                      <a:pt x="503" y="784"/>
                      <a:pt x="503" y="753"/>
                    </a:cubicBezTo>
                    <a:cubicBezTo>
                      <a:pt x="503" y="722"/>
                      <a:pt x="477" y="697"/>
                      <a:pt x="446" y="697"/>
                    </a:cubicBezTo>
                    <a:cubicBezTo>
                      <a:pt x="415" y="697"/>
                      <a:pt x="390" y="722"/>
                      <a:pt x="390" y="753"/>
                    </a:cubicBezTo>
                    <a:cubicBezTo>
                      <a:pt x="390" y="784"/>
                      <a:pt x="415" y="810"/>
                      <a:pt x="446" y="810"/>
                    </a:cubicBezTo>
                    <a:close/>
                    <a:moveTo>
                      <a:pt x="489" y="358"/>
                    </a:moveTo>
                    <a:cubicBezTo>
                      <a:pt x="489" y="398"/>
                      <a:pt x="522" y="429"/>
                      <a:pt x="562" y="431"/>
                    </a:cubicBezTo>
                    <a:cubicBezTo>
                      <a:pt x="604" y="431"/>
                      <a:pt x="635" y="398"/>
                      <a:pt x="635" y="358"/>
                    </a:cubicBezTo>
                    <a:cubicBezTo>
                      <a:pt x="635" y="316"/>
                      <a:pt x="601" y="285"/>
                      <a:pt x="562" y="285"/>
                    </a:cubicBezTo>
                    <a:cubicBezTo>
                      <a:pt x="520" y="285"/>
                      <a:pt x="489" y="318"/>
                      <a:pt x="489" y="358"/>
                    </a:cubicBezTo>
                    <a:close/>
                    <a:moveTo>
                      <a:pt x="590" y="640"/>
                    </a:moveTo>
                    <a:lnTo>
                      <a:pt x="703" y="640"/>
                    </a:lnTo>
                    <a:lnTo>
                      <a:pt x="647" y="525"/>
                    </a:lnTo>
                    <a:lnTo>
                      <a:pt x="590" y="640"/>
                    </a:lnTo>
                    <a:close/>
                    <a:moveTo>
                      <a:pt x="819" y="138"/>
                    </a:moveTo>
                    <a:cubicBezTo>
                      <a:pt x="805" y="115"/>
                      <a:pt x="666" y="79"/>
                      <a:pt x="429" y="76"/>
                    </a:cubicBezTo>
                    <a:cubicBezTo>
                      <a:pt x="192" y="76"/>
                      <a:pt x="54" y="115"/>
                      <a:pt x="40" y="138"/>
                    </a:cubicBezTo>
                    <a:lnTo>
                      <a:pt x="40" y="138"/>
                    </a:lnTo>
                    <a:cubicBezTo>
                      <a:pt x="54" y="160"/>
                      <a:pt x="192" y="200"/>
                      <a:pt x="429" y="200"/>
                    </a:cubicBezTo>
                    <a:cubicBezTo>
                      <a:pt x="666" y="200"/>
                      <a:pt x="805" y="160"/>
                      <a:pt x="819" y="138"/>
                    </a:cubicBezTo>
                    <a:close/>
                  </a:path>
                </a:pathLst>
              </a:custGeom>
              <a:solidFill>
                <a:srgbClr val="F80000"/>
              </a:solidFill>
              <a:ln>
                <a:noFill/>
              </a:ln>
              <a:effectLst/>
            </p:spPr>
            <p:txBody>
              <a:bodyPr wrap="none" anchor="ctr"/>
              <a:lstStyle/>
              <a:p>
                <a:endParaRPr lang="en-US"/>
              </a:p>
            </p:txBody>
          </p:sp>
          <p:sp>
            <p:nvSpPr>
              <p:cNvPr id="560" name="Rectangle 559">
                <a:extLst>
                  <a:ext uri="{FF2B5EF4-FFF2-40B4-BE49-F238E27FC236}">
                    <a16:creationId xmlns:a16="http://schemas.microsoft.com/office/drawing/2014/main" id="{359D9060-6EDE-4EF1-81B1-78B3101344E4}"/>
                  </a:ext>
                </a:extLst>
              </p:cNvPr>
              <p:cNvSpPr/>
              <p:nvPr/>
            </p:nvSpPr>
            <p:spPr>
              <a:xfrm>
                <a:off x="7248176" y="4158080"/>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p>
            </p:txBody>
          </p:sp>
        </p:grpSp>
        <p:sp>
          <p:nvSpPr>
            <p:cNvPr id="558" name="Text Box 30">
              <a:extLst>
                <a:ext uri="{FF2B5EF4-FFF2-40B4-BE49-F238E27FC236}">
                  <a16:creationId xmlns:a16="http://schemas.microsoft.com/office/drawing/2014/main" id="{174A8913-8318-43C1-8D2A-DC8D61A39082}"/>
                </a:ext>
              </a:extLst>
            </p:cNvPr>
            <p:cNvSpPr txBox="1">
              <a:spLocks noChangeArrowheads="1"/>
            </p:cNvSpPr>
            <p:nvPr/>
          </p:nvSpPr>
          <p:spPr bwMode="auto">
            <a:xfrm>
              <a:off x="5393824" y="5935125"/>
              <a:ext cx="701217" cy="123111"/>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solidFill>
                    <a:schemeClr val="bg2">
                      <a:lumMod val="10000"/>
                    </a:schemeClr>
                  </a:solidFill>
                </a:rPr>
                <a:t>Object Storage</a:t>
              </a:r>
            </a:p>
          </p:txBody>
        </p:sp>
      </p:grpSp>
      <p:grpSp>
        <p:nvGrpSpPr>
          <p:cNvPr id="561" name="Group 560">
            <a:extLst>
              <a:ext uri="{FF2B5EF4-FFF2-40B4-BE49-F238E27FC236}">
                <a16:creationId xmlns:a16="http://schemas.microsoft.com/office/drawing/2014/main" id="{0ED287C2-783F-4DD1-A11E-0D023B584A59}"/>
              </a:ext>
            </a:extLst>
          </p:cNvPr>
          <p:cNvGrpSpPr/>
          <p:nvPr/>
        </p:nvGrpSpPr>
        <p:grpSpPr>
          <a:xfrm>
            <a:off x="9904470" y="5589478"/>
            <a:ext cx="531696" cy="542675"/>
            <a:chOff x="6049490" y="5496446"/>
            <a:chExt cx="531696" cy="542675"/>
          </a:xfrm>
        </p:grpSpPr>
        <p:grpSp>
          <p:nvGrpSpPr>
            <p:cNvPr id="562" name="Group 561">
              <a:extLst>
                <a:ext uri="{FF2B5EF4-FFF2-40B4-BE49-F238E27FC236}">
                  <a16:creationId xmlns:a16="http://schemas.microsoft.com/office/drawing/2014/main" id="{3AEB42EC-FDDE-433F-BC11-44747F95ECD7}"/>
                </a:ext>
              </a:extLst>
            </p:cNvPr>
            <p:cNvGrpSpPr/>
            <p:nvPr/>
          </p:nvGrpSpPr>
          <p:grpSpPr>
            <a:xfrm>
              <a:off x="6058617" y="5496446"/>
              <a:ext cx="522569" cy="489361"/>
              <a:chOff x="4141814" y="4117631"/>
              <a:chExt cx="792769" cy="695710"/>
            </a:xfrm>
          </p:grpSpPr>
          <p:grpSp>
            <p:nvGrpSpPr>
              <p:cNvPr id="564" name="Group 563">
                <a:extLst>
                  <a:ext uri="{FF2B5EF4-FFF2-40B4-BE49-F238E27FC236}">
                    <a16:creationId xmlns:a16="http://schemas.microsoft.com/office/drawing/2014/main" id="{6AE608CF-3EE1-4BC5-BF88-7DAC483DC1F0}"/>
                  </a:ext>
                </a:extLst>
              </p:cNvPr>
              <p:cNvGrpSpPr/>
              <p:nvPr/>
            </p:nvGrpSpPr>
            <p:grpSpPr>
              <a:xfrm>
                <a:off x="4197861" y="4226701"/>
                <a:ext cx="680674" cy="477570"/>
                <a:chOff x="3219450" y="5653088"/>
                <a:chExt cx="393700" cy="276225"/>
              </a:xfrm>
              <a:solidFill>
                <a:srgbClr val="F80000"/>
              </a:solidFill>
            </p:grpSpPr>
            <p:sp>
              <p:nvSpPr>
                <p:cNvPr id="566" name="Freeform 62">
                  <a:extLst>
                    <a:ext uri="{FF2B5EF4-FFF2-40B4-BE49-F238E27FC236}">
                      <a16:creationId xmlns:a16="http://schemas.microsoft.com/office/drawing/2014/main" id="{4645C951-1DCB-4B07-9167-7F21E4069521}"/>
                    </a:ext>
                  </a:extLst>
                </p:cNvPr>
                <p:cNvSpPr>
                  <a:spLocks noChangeArrowheads="1"/>
                </p:cNvSpPr>
                <p:nvPr/>
              </p:nvSpPr>
              <p:spPr bwMode="auto">
                <a:xfrm>
                  <a:off x="3417888" y="5757863"/>
                  <a:ext cx="166687" cy="88900"/>
                </a:xfrm>
                <a:custGeom>
                  <a:avLst/>
                  <a:gdLst>
                    <a:gd name="T0" fmla="*/ 451 w 465"/>
                    <a:gd name="T1" fmla="*/ 214 h 246"/>
                    <a:gd name="T2" fmla="*/ 438 w 465"/>
                    <a:gd name="T3" fmla="*/ 245 h 246"/>
                    <a:gd name="T4" fmla="*/ 0 w 465"/>
                    <a:gd name="T5" fmla="*/ 62 h 246"/>
                    <a:gd name="T6" fmla="*/ 26 w 465"/>
                    <a:gd name="T7" fmla="*/ 0 h 246"/>
                    <a:gd name="T8" fmla="*/ 464 w 465"/>
                    <a:gd name="T9" fmla="*/ 183 h 246"/>
                    <a:gd name="T10" fmla="*/ 451 w 465"/>
                    <a:gd name="T11" fmla="*/ 214 h 246"/>
                  </a:gdLst>
                  <a:ahLst/>
                  <a:cxnLst>
                    <a:cxn ang="0">
                      <a:pos x="T0" y="T1"/>
                    </a:cxn>
                    <a:cxn ang="0">
                      <a:pos x="T2" y="T3"/>
                    </a:cxn>
                    <a:cxn ang="0">
                      <a:pos x="T4" y="T5"/>
                    </a:cxn>
                    <a:cxn ang="0">
                      <a:pos x="T6" y="T7"/>
                    </a:cxn>
                    <a:cxn ang="0">
                      <a:pos x="T8" y="T9"/>
                    </a:cxn>
                    <a:cxn ang="0">
                      <a:pos x="T10" y="T11"/>
                    </a:cxn>
                  </a:cxnLst>
                  <a:rect l="0" t="0" r="r" b="b"/>
                  <a:pathLst>
                    <a:path w="465" h="246">
                      <a:moveTo>
                        <a:pt x="451" y="214"/>
                      </a:moveTo>
                      <a:lnTo>
                        <a:pt x="438" y="245"/>
                      </a:lnTo>
                      <a:lnTo>
                        <a:pt x="0" y="62"/>
                      </a:lnTo>
                      <a:lnTo>
                        <a:pt x="26" y="0"/>
                      </a:lnTo>
                      <a:lnTo>
                        <a:pt x="464" y="183"/>
                      </a:lnTo>
                      <a:lnTo>
                        <a:pt x="451" y="214"/>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67" name="Freeform 63">
                  <a:extLst>
                    <a:ext uri="{FF2B5EF4-FFF2-40B4-BE49-F238E27FC236}">
                      <a16:creationId xmlns:a16="http://schemas.microsoft.com/office/drawing/2014/main" id="{9026DA2C-809A-4697-B460-4E5FEDCA1662}"/>
                    </a:ext>
                  </a:extLst>
                </p:cNvPr>
                <p:cNvSpPr>
                  <a:spLocks noChangeArrowheads="1"/>
                </p:cNvSpPr>
                <p:nvPr/>
              </p:nvSpPr>
              <p:spPr bwMode="auto">
                <a:xfrm>
                  <a:off x="3348038" y="5653088"/>
                  <a:ext cx="95250" cy="49212"/>
                </a:xfrm>
                <a:custGeom>
                  <a:avLst/>
                  <a:gdLst>
                    <a:gd name="T0" fmla="*/ 14 w 266"/>
                    <a:gd name="T1" fmla="*/ 39 h 136"/>
                    <a:gd name="T2" fmla="*/ 3 w 266"/>
                    <a:gd name="T3" fmla="*/ 14 h 136"/>
                    <a:gd name="T4" fmla="*/ 28 w 266"/>
                    <a:gd name="T5" fmla="*/ 2 h 136"/>
                    <a:gd name="T6" fmla="*/ 251 w 266"/>
                    <a:gd name="T7" fmla="*/ 96 h 136"/>
                    <a:gd name="T8" fmla="*/ 262 w 266"/>
                    <a:gd name="T9" fmla="*/ 121 h 136"/>
                    <a:gd name="T10" fmla="*/ 237 w 266"/>
                    <a:gd name="T11" fmla="*/ 132 h 136"/>
                    <a:gd name="T12" fmla="*/ 14 w 266"/>
                    <a:gd name="T13" fmla="*/ 39 h 136"/>
                  </a:gdLst>
                  <a:ahLst/>
                  <a:cxnLst>
                    <a:cxn ang="0">
                      <a:pos x="T0" y="T1"/>
                    </a:cxn>
                    <a:cxn ang="0">
                      <a:pos x="T2" y="T3"/>
                    </a:cxn>
                    <a:cxn ang="0">
                      <a:pos x="T4" y="T5"/>
                    </a:cxn>
                    <a:cxn ang="0">
                      <a:pos x="T6" y="T7"/>
                    </a:cxn>
                    <a:cxn ang="0">
                      <a:pos x="T8" y="T9"/>
                    </a:cxn>
                    <a:cxn ang="0">
                      <a:pos x="T10" y="T11"/>
                    </a:cxn>
                    <a:cxn ang="0">
                      <a:pos x="T12" y="T13"/>
                    </a:cxn>
                  </a:cxnLst>
                  <a:rect l="0" t="0" r="r" b="b"/>
                  <a:pathLst>
                    <a:path w="266" h="136">
                      <a:moveTo>
                        <a:pt x="14" y="39"/>
                      </a:moveTo>
                      <a:cubicBezTo>
                        <a:pt x="6" y="36"/>
                        <a:pt x="0" y="25"/>
                        <a:pt x="3" y="14"/>
                      </a:cubicBezTo>
                      <a:cubicBezTo>
                        <a:pt x="6" y="5"/>
                        <a:pt x="17" y="0"/>
                        <a:pt x="28" y="2"/>
                      </a:cubicBezTo>
                      <a:lnTo>
                        <a:pt x="251" y="96"/>
                      </a:lnTo>
                      <a:cubicBezTo>
                        <a:pt x="260" y="98"/>
                        <a:pt x="265" y="110"/>
                        <a:pt x="262" y="121"/>
                      </a:cubicBezTo>
                      <a:cubicBezTo>
                        <a:pt x="257" y="132"/>
                        <a:pt x="246" y="135"/>
                        <a:pt x="237" y="132"/>
                      </a:cubicBezTo>
                      <a:lnTo>
                        <a:pt x="14" y="39"/>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68" name="Freeform 64">
                  <a:extLst>
                    <a:ext uri="{FF2B5EF4-FFF2-40B4-BE49-F238E27FC236}">
                      <a16:creationId xmlns:a16="http://schemas.microsoft.com/office/drawing/2014/main" id="{478303E4-B5C9-4430-86E5-60C9B1E8535D}"/>
                    </a:ext>
                  </a:extLst>
                </p:cNvPr>
                <p:cNvSpPr>
                  <a:spLocks noChangeArrowheads="1"/>
                </p:cNvSpPr>
                <p:nvPr/>
              </p:nvSpPr>
              <p:spPr bwMode="auto">
                <a:xfrm>
                  <a:off x="3348038" y="5675313"/>
                  <a:ext cx="84137" cy="41275"/>
                </a:xfrm>
                <a:custGeom>
                  <a:avLst/>
                  <a:gdLst>
                    <a:gd name="T0" fmla="*/ 229 w 234"/>
                    <a:gd name="T1" fmla="*/ 104 h 115"/>
                    <a:gd name="T2" fmla="*/ 224 w 234"/>
                    <a:gd name="T3" fmla="*/ 114 h 115"/>
                    <a:gd name="T4" fmla="*/ 0 w 234"/>
                    <a:gd name="T5" fmla="*/ 21 h 115"/>
                    <a:gd name="T6" fmla="*/ 9 w 234"/>
                    <a:gd name="T7" fmla="*/ 0 h 115"/>
                    <a:gd name="T8" fmla="*/ 233 w 234"/>
                    <a:gd name="T9" fmla="*/ 93 h 115"/>
                    <a:gd name="T10" fmla="*/ 229 w 234"/>
                    <a:gd name="T11" fmla="*/ 104 h 115"/>
                  </a:gdLst>
                  <a:ahLst/>
                  <a:cxnLst>
                    <a:cxn ang="0">
                      <a:pos x="T0" y="T1"/>
                    </a:cxn>
                    <a:cxn ang="0">
                      <a:pos x="T2" y="T3"/>
                    </a:cxn>
                    <a:cxn ang="0">
                      <a:pos x="T4" y="T5"/>
                    </a:cxn>
                    <a:cxn ang="0">
                      <a:pos x="T6" y="T7"/>
                    </a:cxn>
                    <a:cxn ang="0">
                      <a:pos x="T8" y="T9"/>
                    </a:cxn>
                    <a:cxn ang="0">
                      <a:pos x="T10" y="T11"/>
                    </a:cxn>
                  </a:cxnLst>
                  <a:rect l="0" t="0" r="r" b="b"/>
                  <a:pathLst>
                    <a:path w="234" h="115">
                      <a:moveTo>
                        <a:pt x="229" y="104"/>
                      </a:moveTo>
                      <a:lnTo>
                        <a:pt x="224" y="114"/>
                      </a:lnTo>
                      <a:lnTo>
                        <a:pt x="0" y="21"/>
                      </a:lnTo>
                      <a:lnTo>
                        <a:pt x="9" y="0"/>
                      </a:lnTo>
                      <a:lnTo>
                        <a:pt x="233" y="93"/>
                      </a:lnTo>
                      <a:lnTo>
                        <a:pt x="229" y="104"/>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69" name="Freeform 65">
                  <a:extLst>
                    <a:ext uri="{FF2B5EF4-FFF2-40B4-BE49-F238E27FC236}">
                      <a16:creationId xmlns:a16="http://schemas.microsoft.com/office/drawing/2014/main" id="{32E93045-1B90-4A1C-ADE6-4D0A32A23409}"/>
                    </a:ext>
                  </a:extLst>
                </p:cNvPr>
                <p:cNvSpPr>
                  <a:spLocks noChangeArrowheads="1"/>
                </p:cNvSpPr>
                <p:nvPr/>
              </p:nvSpPr>
              <p:spPr bwMode="auto">
                <a:xfrm>
                  <a:off x="3289300" y="5797550"/>
                  <a:ext cx="95250" cy="49213"/>
                </a:xfrm>
                <a:custGeom>
                  <a:avLst/>
                  <a:gdLst>
                    <a:gd name="T0" fmla="*/ 251 w 266"/>
                    <a:gd name="T1" fmla="*/ 96 h 137"/>
                    <a:gd name="T2" fmla="*/ 262 w 266"/>
                    <a:gd name="T3" fmla="*/ 122 h 137"/>
                    <a:gd name="T4" fmla="*/ 237 w 266"/>
                    <a:gd name="T5" fmla="*/ 133 h 137"/>
                    <a:gd name="T6" fmla="*/ 14 w 266"/>
                    <a:gd name="T7" fmla="*/ 40 h 137"/>
                    <a:gd name="T8" fmla="*/ 2 w 266"/>
                    <a:gd name="T9" fmla="*/ 14 h 137"/>
                    <a:gd name="T10" fmla="*/ 28 w 266"/>
                    <a:gd name="T11" fmla="*/ 3 h 137"/>
                    <a:gd name="T12" fmla="*/ 251 w 266"/>
                    <a:gd name="T13" fmla="*/ 96 h 137"/>
                  </a:gdLst>
                  <a:ahLst/>
                  <a:cxnLst>
                    <a:cxn ang="0">
                      <a:pos x="T0" y="T1"/>
                    </a:cxn>
                    <a:cxn ang="0">
                      <a:pos x="T2" y="T3"/>
                    </a:cxn>
                    <a:cxn ang="0">
                      <a:pos x="T4" y="T5"/>
                    </a:cxn>
                    <a:cxn ang="0">
                      <a:pos x="T6" y="T7"/>
                    </a:cxn>
                    <a:cxn ang="0">
                      <a:pos x="T8" y="T9"/>
                    </a:cxn>
                    <a:cxn ang="0">
                      <a:pos x="T10" y="T11"/>
                    </a:cxn>
                    <a:cxn ang="0">
                      <a:pos x="T12" y="T13"/>
                    </a:cxn>
                  </a:cxnLst>
                  <a:rect l="0" t="0" r="r" b="b"/>
                  <a:pathLst>
                    <a:path w="266" h="137">
                      <a:moveTo>
                        <a:pt x="251" y="96"/>
                      </a:moveTo>
                      <a:cubicBezTo>
                        <a:pt x="259" y="99"/>
                        <a:pt x="265" y="110"/>
                        <a:pt x="262" y="122"/>
                      </a:cubicBezTo>
                      <a:cubicBezTo>
                        <a:pt x="259" y="130"/>
                        <a:pt x="248" y="136"/>
                        <a:pt x="237" y="133"/>
                      </a:cubicBezTo>
                      <a:lnTo>
                        <a:pt x="14" y="40"/>
                      </a:lnTo>
                      <a:cubicBezTo>
                        <a:pt x="5" y="37"/>
                        <a:pt x="0" y="26"/>
                        <a:pt x="2" y="14"/>
                      </a:cubicBezTo>
                      <a:cubicBezTo>
                        <a:pt x="8" y="6"/>
                        <a:pt x="19" y="0"/>
                        <a:pt x="28" y="3"/>
                      </a:cubicBezTo>
                      <a:lnTo>
                        <a:pt x="251" y="96"/>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70" name="Freeform 66">
                  <a:extLst>
                    <a:ext uri="{FF2B5EF4-FFF2-40B4-BE49-F238E27FC236}">
                      <a16:creationId xmlns:a16="http://schemas.microsoft.com/office/drawing/2014/main" id="{EAD01CA7-0F3E-4738-BE0A-B482AD0E2B92}"/>
                    </a:ext>
                  </a:extLst>
                </p:cNvPr>
                <p:cNvSpPr>
                  <a:spLocks noChangeArrowheads="1"/>
                </p:cNvSpPr>
                <p:nvPr/>
              </p:nvSpPr>
              <p:spPr bwMode="auto">
                <a:xfrm>
                  <a:off x="3300413" y="5783263"/>
                  <a:ext cx="84137" cy="41275"/>
                </a:xfrm>
                <a:custGeom>
                  <a:avLst/>
                  <a:gdLst>
                    <a:gd name="T0" fmla="*/ 229 w 234"/>
                    <a:gd name="T1" fmla="*/ 104 h 115"/>
                    <a:gd name="T2" fmla="*/ 224 w 234"/>
                    <a:gd name="T3" fmla="*/ 114 h 115"/>
                    <a:gd name="T4" fmla="*/ 0 w 234"/>
                    <a:gd name="T5" fmla="*/ 21 h 115"/>
                    <a:gd name="T6" fmla="*/ 9 w 234"/>
                    <a:gd name="T7" fmla="*/ 0 h 115"/>
                    <a:gd name="T8" fmla="*/ 233 w 234"/>
                    <a:gd name="T9" fmla="*/ 94 h 115"/>
                    <a:gd name="T10" fmla="*/ 229 w 234"/>
                    <a:gd name="T11" fmla="*/ 104 h 115"/>
                  </a:gdLst>
                  <a:ahLst/>
                  <a:cxnLst>
                    <a:cxn ang="0">
                      <a:pos x="T0" y="T1"/>
                    </a:cxn>
                    <a:cxn ang="0">
                      <a:pos x="T2" y="T3"/>
                    </a:cxn>
                    <a:cxn ang="0">
                      <a:pos x="T4" y="T5"/>
                    </a:cxn>
                    <a:cxn ang="0">
                      <a:pos x="T6" y="T7"/>
                    </a:cxn>
                    <a:cxn ang="0">
                      <a:pos x="T8" y="T9"/>
                    </a:cxn>
                    <a:cxn ang="0">
                      <a:pos x="T10" y="T11"/>
                    </a:cxn>
                  </a:cxnLst>
                  <a:rect l="0" t="0" r="r" b="b"/>
                  <a:pathLst>
                    <a:path w="234" h="115">
                      <a:moveTo>
                        <a:pt x="229" y="104"/>
                      </a:moveTo>
                      <a:lnTo>
                        <a:pt x="224" y="114"/>
                      </a:lnTo>
                      <a:lnTo>
                        <a:pt x="0" y="21"/>
                      </a:lnTo>
                      <a:lnTo>
                        <a:pt x="9" y="0"/>
                      </a:lnTo>
                      <a:lnTo>
                        <a:pt x="233" y="94"/>
                      </a:lnTo>
                      <a:lnTo>
                        <a:pt x="229" y="104"/>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71" name="Freeform 67">
                  <a:extLst>
                    <a:ext uri="{FF2B5EF4-FFF2-40B4-BE49-F238E27FC236}">
                      <a16:creationId xmlns:a16="http://schemas.microsoft.com/office/drawing/2014/main" id="{95E7F0B7-049D-4A7E-8F86-C958414EF947}"/>
                    </a:ext>
                  </a:extLst>
                </p:cNvPr>
                <p:cNvSpPr>
                  <a:spLocks noChangeArrowheads="1"/>
                </p:cNvSpPr>
                <p:nvPr/>
              </p:nvSpPr>
              <p:spPr bwMode="auto">
                <a:xfrm>
                  <a:off x="3302000" y="5686425"/>
                  <a:ext cx="128588" cy="127000"/>
                </a:xfrm>
                <a:custGeom>
                  <a:avLst/>
                  <a:gdLst>
                    <a:gd name="T0" fmla="*/ 306 w 358"/>
                    <a:gd name="T1" fmla="*/ 229 h 352"/>
                    <a:gd name="T2" fmla="*/ 255 w 358"/>
                    <a:gd name="T3" fmla="*/ 351 h 352"/>
                    <a:gd name="T4" fmla="*/ 0 w 358"/>
                    <a:gd name="T5" fmla="*/ 245 h 352"/>
                    <a:gd name="T6" fmla="*/ 102 w 358"/>
                    <a:gd name="T7" fmla="*/ 0 h 352"/>
                    <a:gd name="T8" fmla="*/ 357 w 358"/>
                    <a:gd name="T9" fmla="*/ 106 h 352"/>
                    <a:gd name="T10" fmla="*/ 306 w 358"/>
                    <a:gd name="T11" fmla="*/ 229 h 352"/>
                  </a:gdLst>
                  <a:ahLst/>
                  <a:cxnLst>
                    <a:cxn ang="0">
                      <a:pos x="T0" y="T1"/>
                    </a:cxn>
                    <a:cxn ang="0">
                      <a:pos x="T2" y="T3"/>
                    </a:cxn>
                    <a:cxn ang="0">
                      <a:pos x="T4" y="T5"/>
                    </a:cxn>
                    <a:cxn ang="0">
                      <a:pos x="T6" y="T7"/>
                    </a:cxn>
                    <a:cxn ang="0">
                      <a:pos x="T8" y="T9"/>
                    </a:cxn>
                    <a:cxn ang="0">
                      <a:pos x="T10" y="T11"/>
                    </a:cxn>
                  </a:cxnLst>
                  <a:rect l="0" t="0" r="r" b="b"/>
                  <a:pathLst>
                    <a:path w="358" h="352">
                      <a:moveTo>
                        <a:pt x="306" y="229"/>
                      </a:moveTo>
                      <a:lnTo>
                        <a:pt x="255" y="351"/>
                      </a:lnTo>
                      <a:lnTo>
                        <a:pt x="0" y="245"/>
                      </a:lnTo>
                      <a:lnTo>
                        <a:pt x="102" y="0"/>
                      </a:lnTo>
                      <a:lnTo>
                        <a:pt x="357" y="106"/>
                      </a:lnTo>
                      <a:lnTo>
                        <a:pt x="306" y="229"/>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72" name="Freeform 68">
                  <a:extLst>
                    <a:ext uri="{FF2B5EF4-FFF2-40B4-BE49-F238E27FC236}">
                      <a16:creationId xmlns:a16="http://schemas.microsoft.com/office/drawing/2014/main" id="{57B9DC45-C47E-483B-864E-F0FCE909945A}"/>
                    </a:ext>
                  </a:extLst>
                </p:cNvPr>
                <p:cNvSpPr>
                  <a:spLocks noChangeArrowheads="1"/>
                </p:cNvSpPr>
                <p:nvPr/>
              </p:nvSpPr>
              <p:spPr bwMode="auto">
                <a:xfrm>
                  <a:off x="3579813" y="5821363"/>
                  <a:ext cx="33337" cy="39687"/>
                </a:xfrm>
                <a:custGeom>
                  <a:avLst/>
                  <a:gdLst>
                    <a:gd name="T0" fmla="*/ 36 w 94"/>
                    <a:gd name="T1" fmla="*/ 0 h 111"/>
                    <a:gd name="T2" fmla="*/ 0 w 94"/>
                    <a:gd name="T3" fmla="*/ 88 h 111"/>
                    <a:gd name="T4" fmla="*/ 17 w 94"/>
                    <a:gd name="T5" fmla="*/ 99 h 111"/>
                    <a:gd name="T6" fmla="*/ 84 w 94"/>
                    <a:gd name="T7" fmla="*/ 71 h 111"/>
                    <a:gd name="T8" fmla="*/ 56 w 94"/>
                    <a:gd name="T9" fmla="*/ 3 h 111"/>
                    <a:gd name="T10" fmla="*/ 36 w 94"/>
                    <a:gd name="T11" fmla="*/ 0 h 111"/>
                  </a:gdLst>
                  <a:ahLst/>
                  <a:cxnLst>
                    <a:cxn ang="0">
                      <a:pos x="T0" y="T1"/>
                    </a:cxn>
                    <a:cxn ang="0">
                      <a:pos x="T2" y="T3"/>
                    </a:cxn>
                    <a:cxn ang="0">
                      <a:pos x="T4" y="T5"/>
                    </a:cxn>
                    <a:cxn ang="0">
                      <a:pos x="T6" y="T7"/>
                    </a:cxn>
                    <a:cxn ang="0">
                      <a:pos x="T8" y="T9"/>
                    </a:cxn>
                    <a:cxn ang="0">
                      <a:pos x="T10" y="T11"/>
                    </a:cxn>
                  </a:cxnLst>
                  <a:rect l="0" t="0" r="r" b="b"/>
                  <a:pathLst>
                    <a:path w="94" h="111">
                      <a:moveTo>
                        <a:pt x="36" y="0"/>
                      </a:moveTo>
                      <a:lnTo>
                        <a:pt x="0" y="88"/>
                      </a:lnTo>
                      <a:cubicBezTo>
                        <a:pt x="5" y="93"/>
                        <a:pt x="11" y="96"/>
                        <a:pt x="17" y="99"/>
                      </a:cubicBezTo>
                      <a:cubicBezTo>
                        <a:pt x="42" y="110"/>
                        <a:pt x="73" y="99"/>
                        <a:pt x="84" y="71"/>
                      </a:cubicBezTo>
                      <a:cubicBezTo>
                        <a:pt x="93" y="42"/>
                        <a:pt x="81" y="14"/>
                        <a:pt x="56" y="3"/>
                      </a:cubicBezTo>
                      <a:cubicBezTo>
                        <a:pt x="50" y="0"/>
                        <a:pt x="42" y="0"/>
                        <a:pt x="36" y="0"/>
                      </a:cubicBez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73" name="Freeform 69">
                  <a:extLst>
                    <a:ext uri="{FF2B5EF4-FFF2-40B4-BE49-F238E27FC236}">
                      <a16:creationId xmlns:a16="http://schemas.microsoft.com/office/drawing/2014/main" id="{3DC36B0B-C944-401E-B90A-DB46E3FAEF51}"/>
                    </a:ext>
                  </a:extLst>
                </p:cNvPr>
                <p:cNvSpPr>
                  <a:spLocks noChangeArrowheads="1"/>
                </p:cNvSpPr>
                <p:nvPr/>
              </p:nvSpPr>
              <p:spPr bwMode="auto">
                <a:xfrm>
                  <a:off x="3219450" y="5876925"/>
                  <a:ext cx="233363" cy="52388"/>
                </a:xfrm>
                <a:custGeom>
                  <a:avLst/>
                  <a:gdLst>
                    <a:gd name="T0" fmla="*/ 649 w 650"/>
                    <a:gd name="T1" fmla="*/ 48 h 145"/>
                    <a:gd name="T2" fmla="*/ 324 w 650"/>
                    <a:gd name="T3" fmla="*/ 0 h 145"/>
                    <a:gd name="T4" fmla="*/ 0 w 650"/>
                    <a:gd name="T5" fmla="*/ 48 h 145"/>
                    <a:gd name="T6" fmla="*/ 0 w 650"/>
                    <a:gd name="T7" fmla="*/ 96 h 145"/>
                    <a:gd name="T8" fmla="*/ 0 w 650"/>
                    <a:gd name="T9" fmla="*/ 96 h 145"/>
                    <a:gd name="T10" fmla="*/ 0 w 650"/>
                    <a:gd name="T11" fmla="*/ 96 h 145"/>
                    <a:gd name="T12" fmla="*/ 324 w 650"/>
                    <a:gd name="T13" fmla="*/ 144 h 145"/>
                    <a:gd name="T14" fmla="*/ 649 w 650"/>
                    <a:gd name="T15" fmla="*/ 96 h 145"/>
                    <a:gd name="T16" fmla="*/ 649 w 650"/>
                    <a:gd name="T17" fmla="*/ 96 h 145"/>
                    <a:gd name="T18" fmla="*/ 649 w 650"/>
                    <a:gd name="T19" fmla="*/ 96 h 145"/>
                    <a:gd name="T20" fmla="*/ 649 w 650"/>
                    <a:gd name="T21" fmla="*/ 48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50" h="145">
                      <a:moveTo>
                        <a:pt x="649" y="48"/>
                      </a:moveTo>
                      <a:cubicBezTo>
                        <a:pt x="649" y="20"/>
                        <a:pt x="502" y="0"/>
                        <a:pt x="324" y="0"/>
                      </a:cubicBezTo>
                      <a:cubicBezTo>
                        <a:pt x="144" y="0"/>
                        <a:pt x="0" y="23"/>
                        <a:pt x="0" y="48"/>
                      </a:cubicBezTo>
                      <a:lnTo>
                        <a:pt x="0" y="96"/>
                      </a:lnTo>
                      <a:lnTo>
                        <a:pt x="0" y="96"/>
                      </a:lnTo>
                      <a:lnTo>
                        <a:pt x="0" y="96"/>
                      </a:lnTo>
                      <a:cubicBezTo>
                        <a:pt x="0" y="125"/>
                        <a:pt x="146" y="144"/>
                        <a:pt x="324" y="144"/>
                      </a:cubicBezTo>
                      <a:cubicBezTo>
                        <a:pt x="505" y="144"/>
                        <a:pt x="649" y="122"/>
                        <a:pt x="649" y="96"/>
                      </a:cubicBezTo>
                      <a:lnTo>
                        <a:pt x="649" y="96"/>
                      </a:lnTo>
                      <a:lnTo>
                        <a:pt x="649" y="96"/>
                      </a:lnTo>
                      <a:lnTo>
                        <a:pt x="649" y="48"/>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74" name="Freeform 200">
                  <a:extLst>
                    <a:ext uri="{FF2B5EF4-FFF2-40B4-BE49-F238E27FC236}">
                      <a16:creationId xmlns:a16="http://schemas.microsoft.com/office/drawing/2014/main" id="{CED5C65F-FAB2-4E03-8291-5D63F7F3FFA8}"/>
                    </a:ext>
                  </a:extLst>
                </p:cNvPr>
                <p:cNvSpPr>
                  <a:spLocks noChangeArrowheads="1"/>
                </p:cNvSpPr>
                <p:nvPr/>
              </p:nvSpPr>
              <p:spPr bwMode="auto">
                <a:xfrm>
                  <a:off x="3417888" y="5757863"/>
                  <a:ext cx="166687" cy="88900"/>
                </a:xfrm>
                <a:custGeom>
                  <a:avLst/>
                  <a:gdLst>
                    <a:gd name="T0" fmla="*/ 451 w 465"/>
                    <a:gd name="T1" fmla="*/ 214 h 246"/>
                    <a:gd name="T2" fmla="*/ 438 w 465"/>
                    <a:gd name="T3" fmla="*/ 245 h 246"/>
                    <a:gd name="T4" fmla="*/ 0 w 465"/>
                    <a:gd name="T5" fmla="*/ 62 h 246"/>
                    <a:gd name="T6" fmla="*/ 26 w 465"/>
                    <a:gd name="T7" fmla="*/ 0 h 246"/>
                    <a:gd name="T8" fmla="*/ 464 w 465"/>
                    <a:gd name="T9" fmla="*/ 183 h 246"/>
                    <a:gd name="T10" fmla="*/ 451 w 465"/>
                    <a:gd name="T11" fmla="*/ 214 h 246"/>
                  </a:gdLst>
                  <a:ahLst/>
                  <a:cxnLst>
                    <a:cxn ang="0">
                      <a:pos x="T0" y="T1"/>
                    </a:cxn>
                    <a:cxn ang="0">
                      <a:pos x="T2" y="T3"/>
                    </a:cxn>
                    <a:cxn ang="0">
                      <a:pos x="T4" y="T5"/>
                    </a:cxn>
                    <a:cxn ang="0">
                      <a:pos x="T6" y="T7"/>
                    </a:cxn>
                    <a:cxn ang="0">
                      <a:pos x="T8" y="T9"/>
                    </a:cxn>
                    <a:cxn ang="0">
                      <a:pos x="T10" y="T11"/>
                    </a:cxn>
                  </a:cxnLst>
                  <a:rect l="0" t="0" r="r" b="b"/>
                  <a:pathLst>
                    <a:path w="465" h="246">
                      <a:moveTo>
                        <a:pt x="451" y="214"/>
                      </a:moveTo>
                      <a:lnTo>
                        <a:pt x="438" y="245"/>
                      </a:lnTo>
                      <a:lnTo>
                        <a:pt x="0" y="62"/>
                      </a:lnTo>
                      <a:lnTo>
                        <a:pt x="26" y="0"/>
                      </a:lnTo>
                      <a:lnTo>
                        <a:pt x="464" y="183"/>
                      </a:lnTo>
                      <a:lnTo>
                        <a:pt x="451" y="214"/>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75" name="Freeform 201">
                  <a:extLst>
                    <a:ext uri="{FF2B5EF4-FFF2-40B4-BE49-F238E27FC236}">
                      <a16:creationId xmlns:a16="http://schemas.microsoft.com/office/drawing/2014/main" id="{63B39B68-E091-4D1F-B465-D531A101DD25}"/>
                    </a:ext>
                  </a:extLst>
                </p:cNvPr>
                <p:cNvSpPr>
                  <a:spLocks noChangeArrowheads="1"/>
                </p:cNvSpPr>
                <p:nvPr/>
              </p:nvSpPr>
              <p:spPr bwMode="auto">
                <a:xfrm>
                  <a:off x="3348038" y="5653088"/>
                  <a:ext cx="95250" cy="49212"/>
                </a:xfrm>
                <a:custGeom>
                  <a:avLst/>
                  <a:gdLst>
                    <a:gd name="T0" fmla="*/ 14 w 266"/>
                    <a:gd name="T1" fmla="*/ 39 h 136"/>
                    <a:gd name="T2" fmla="*/ 3 w 266"/>
                    <a:gd name="T3" fmla="*/ 14 h 136"/>
                    <a:gd name="T4" fmla="*/ 28 w 266"/>
                    <a:gd name="T5" fmla="*/ 2 h 136"/>
                    <a:gd name="T6" fmla="*/ 251 w 266"/>
                    <a:gd name="T7" fmla="*/ 96 h 136"/>
                    <a:gd name="T8" fmla="*/ 262 w 266"/>
                    <a:gd name="T9" fmla="*/ 121 h 136"/>
                    <a:gd name="T10" fmla="*/ 237 w 266"/>
                    <a:gd name="T11" fmla="*/ 132 h 136"/>
                    <a:gd name="T12" fmla="*/ 14 w 266"/>
                    <a:gd name="T13" fmla="*/ 39 h 136"/>
                  </a:gdLst>
                  <a:ahLst/>
                  <a:cxnLst>
                    <a:cxn ang="0">
                      <a:pos x="T0" y="T1"/>
                    </a:cxn>
                    <a:cxn ang="0">
                      <a:pos x="T2" y="T3"/>
                    </a:cxn>
                    <a:cxn ang="0">
                      <a:pos x="T4" y="T5"/>
                    </a:cxn>
                    <a:cxn ang="0">
                      <a:pos x="T6" y="T7"/>
                    </a:cxn>
                    <a:cxn ang="0">
                      <a:pos x="T8" y="T9"/>
                    </a:cxn>
                    <a:cxn ang="0">
                      <a:pos x="T10" y="T11"/>
                    </a:cxn>
                    <a:cxn ang="0">
                      <a:pos x="T12" y="T13"/>
                    </a:cxn>
                  </a:cxnLst>
                  <a:rect l="0" t="0" r="r" b="b"/>
                  <a:pathLst>
                    <a:path w="266" h="136">
                      <a:moveTo>
                        <a:pt x="14" y="39"/>
                      </a:moveTo>
                      <a:cubicBezTo>
                        <a:pt x="6" y="36"/>
                        <a:pt x="0" y="25"/>
                        <a:pt x="3" y="14"/>
                      </a:cubicBezTo>
                      <a:cubicBezTo>
                        <a:pt x="6" y="5"/>
                        <a:pt x="17" y="0"/>
                        <a:pt x="28" y="2"/>
                      </a:cubicBezTo>
                      <a:lnTo>
                        <a:pt x="251" y="96"/>
                      </a:lnTo>
                      <a:cubicBezTo>
                        <a:pt x="260" y="98"/>
                        <a:pt x="265" y="110"/>
                        <a:pt x="262" y="121"/>
                      </a:cubicBezTo>
                      <a:cubicBezTo>
                        <a:pt x="257" y="132"/>
                        <a:pt x="246" y="135"/>
                        <a:pt x="237" y="132"/>
                      </a:cubicBezTo>
                      <a:lnTo>
                        <a:pt x="14" y="39"/>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76" name="Freeform 202">
                  <a:extLst>
                    <a:ext uri="{FF2B5EF4-FFF2-40B4-BE49-F238E27FC236}">
                      <a16:creationId xmlns:a16="http://schemas.microsoft.com/office/drawing/2014/main" id="{7DFB3BE7-A6C7-484F-8717-B4C9BCAE0BAB}"/>
                    </a:ext>
                  </a:extLst>
                </p:cNvPr>
                <p:cNvSpPr>
                  <a:spLocks noChangeArrowheads="1"/>
                </p:cNvSpPr>
                <p:nvPr/>
              </p:nvSpPr>
              <p:spPr bwMode="auto">
                <a:xfrm>
                  <a:off x="3348038" y="5675313"/>
                  <a:ext cx="84137" cy="41275"/>
                </a:xfrm>
                <a:custGeom>
                  <a:avLst/>
                  <a:gdLst>
                    <a:gd name="T0" fmla="*/ 229 w 234"/>
                    <a:gd name="T1" fmla="*/ 104 h 115"/>
                    <a:gd name="T2" fmla="*/ 224 w 234"/>
                    <a:gd name="T3" fmla="*/ 114 h 115"/>
                    <a:gd name="T4" fmla="*/ 0 w 234"/>
                    <a:gd name="T5" fmla="*/ 21 h 115"/>
                    <a:gd name="T6" fmla="*/ 9 w 234"/>
                    <a:gd name="T7" fmla="*/ 0 h 115"/>
                    <a:gd name="T8" fmla="*/ 233 w 234"/>
                    <a:gd name="T9" fmla="*/ 93 h 115"/>
                    <a:gd name="T10" fmla="*/ 229 w 234"/>
                    <a:gd name="T11" fmla="*/ 104 h 115"/>
                  </a:gdLst>
                  <a:ahLst/>
                  <a:cxnLst>
                    <a:cxn ang="0">
                      <a:pos x="T0" y="T1"/>
                    </a:cxn>
                    <a:cxn ang="0">
                      <a:pos x="T2" y="T3"/>
                    </a:cxn>
                    <a:cxn ang="0">
                      <a:pos x="T4" y="T5"/>
                    </a:cxn>
                    <a:cxn ang="0">
                      <a:pos x="T6" y="T7"/>
                    </a:cxn>
                    <a:cxn ang="0">
                      <a:pos x="T8" y="T9"/>
                    </a:cxn>
                    <a:cxn ang="0">
                      <a:pos x="T10" y="T11"/>
                    </a:cxn>
                  </a:cxnLst>
                  <a:rect l="0" t="0" r="r" b="b"/>
                  <a:pathLst>
                    <a:path w="234" h="115">
                      <a:moveTo>
                        <a:pt x="229" y="104"/>
                      </a:moveTo>
                      <a:lnTo>
                        <a:pt x="224" y="114"/>
                      </a:lnTo>
                      <a:lnTo>
                        <a:pt x="0" y="21"/>
                      </a:lnTo>
                      <a:lnTo>
                        <a:pt x="9" y="0"/>
                      </a:lnTo>
                      <a:lnTo>
                        <a:pt x="233" y="93"/>
                      </a:lnTo>
                      <a:lnTo>
                        <a:pt x="229" y="104"/>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77" name="Freeform 203">
                  <a:extLst>
                    <a:ext uri="{FF2B5EF4-FFF2-40B4-BE49-F238E27FC236}">
                      <a16:creationId xmlns:a16="http://schemas.microsoft.com/office/drawing/2014/main" id="{4BD54589-45EE-4EFC-BA7B-73A777129A64}"/>
                    </a:ext>
                  </a:extLst>
                </p:cNvPr>
                <p:cNvSpPr>
                  <a:spLocks noChangeArrowheads="1"/>
                </p:cNvSpPr>
                <p:nvPr/>
              </p:nvSpPr>
              <p:spPr bwMode="auto">
                <a:xfrm>
                  <a:off x="3289300" y="5797550"/>
                  <a:ext cx="95250" cy="49213"/>
                </a:xfrm>
                <a:custGeom>
                  <a:avLst/>
                  <a:gdLst>
                    <a:gd name="T0" fmla="*/ 251 w 266"/>
                    <a:gd name="T1" fmla="*/ 96 h 137"/>
                    <a:gd name="T2" fmla="*/ 262 w 266"/>
                    <a:gd name="T3" fmla="*/ 122 h 137"/>
                    <a:gd name="T4" fmla="*/ 237 w 266"/>
                    <a:gd name="T5" fmla="*/ 133 h 137"/>
                    <a:gd name="T6" fmla="*/ 14 w 266"/>
                    <a:gd name="T7" fmla="*/ 40 h 137"/>
                    <a:gd name="T8" fmla="*/ 2 w 266"/>
                    <a:gd name="T9" fmla="*/ 14 h 137"/>
                    <a:gd name="T10" fmla="*/ 28 w 266"/>
                    <a:gd name="T11" fmla="*/ 3 h 137"/>
                    <a:gd name="T12" fmla="*/ 251 w 266"/>
                    <a:gd name="T13" fmla="*/ 96 h 137"/>
                  </a:gdLst>
                  <a:ahLst/>
                  <a:cxnLst>
                    <a:cxn ang="0">
                      <a:pos x="T0" y="T1"/>
                    </a:cxn>
                    <a:cxn ang="0">
                      <a:pos x="T2" y="T3"/>
                    </a:cxn>
                    <a:cxn ang="0">
                      <a:pos x="T4" y="T5"/>
                    </a:cxn>
                    <a:cxn ang="0">
                      <a:pos x="T6" y="T7"/>
                    </a:cxn>
                    <a:cxn ang="0">
                      <a:pos x="T8" y="T9"/>
                    </a:cxn>
                    <a:cxn ang="0">
                      <a:pos x="T10" y="T11"/>
                    </a:cxn>
                    <a:cxn ang="0">
                      <a:pos x="T12" y="T13"/>
                    </a:cxn>
                  </a:cxnLst>
                  <a:rect l="0" t="0" r="r" b="b"/>
                  <a:pathLst>
                    <a:path w="266" h="137">
                      <a:moveTo>
                        <a:pt x="251" y="96"/>
                      </a:moveTo>
                      <a:cubicBezTo>
                        <a:pt x="259" y="99"/>
                        <a:pt x="265" y="110"/>
                        <a:pt x="262" y="122"/>
                      </a:cubicBezTo>
                      <a:cubicBezTo>
                        <a:pt x="259" y="130"/>
                        <a:pt x="248" y="136"/>
                        <a:pt x="237" y="133"/>
                      </a:cubicBezTo>
                      <a:lnTo>
                        <a:pt x="14" y="40"/>
                      </a:lnTo>
                      <a:cubicBezTo>
                        <a:pt x="5" y="37"/>
                        <a:pt x="0" y="26"/>
                        <a:pt x="2" y="14"/>
                      </a:cubicBezTo>
                      <a:cubicBezTo>
                        <a:pt x="8" y="6"/>
                        <a:pt x="19" y="0"/>
                        <a:pt x="28" y="3"/>
                      </a:cubicBezTo>
                      <a:lnTo>
                        <a:pt x="251" y="96"/>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78" name="Freeform 204">
                  <a:extLst>
                    <a:ext uri="{FF2B5EF4-FFF2-40B4-BE49-F238E27FC236}">
                      <a16:creationId xmlns:a16="http://schemas.microsoft.com/office/drawing/2014/main" id="{5FDA4489-98CA-4F79-82ED-3743A1E9D477}"/>
                    </a:ext>
                  </a:extLst>
                </p:cNvPr>
                <p:cNvSpPr>
                  <a:spLocks noChangeArrowheads="1"/>
                </p:cNvSpPr>
                <p:nvPr/>
              </p:nvSpPr>
              <p:spPr bwMode="auto">
                <a:xfrm>
                  <a:off x="3300413" y="5783263"/>
                  <a:ext cx="84137" cy="41275"/>
                </a:xfrm>
                <a:custGeom>
                  <a:avLst/>
                  <a:gdLst>
                    <a:gd name="T0" fmla="*/ 229 w 234"/>
                    <a:gd name="T1" fmla="*/ 104 h 115"/>
                    <a:gd name="T2" fmla="*/ 224 w 234"/>
                    <a:gd name="T3" fmla="*/ 114 h 115"/>
                    <a:gd name="T4" fmla="*/ 0 w 234"/>
                    <a:gd name="T5" fmla="*/ 21 h 115"/>
                    <a:gd name="T6" fmla="*/ 9 w 234"/>
                    <a:gd name="T7" fmla="*/ 0 h 115"/>
                    <a:gd name="T8" fmla="*/ 233 w 234"/>
                    <a:gd name="T9" fmla="*/ 94 h 115"/>
                    <a:gd name="T10" fmla="*/ 229 w 234"/>
                    <a:gd name="T11" fmla="*/ 104 h 115"/>
                  </a:gdLst>
                  <a:ahLst/>
                  <a:cxnLst>
                    <a:cxn ang="0">
                      <a:pos x="T0" y="T1"/>
                    </a:cxn>
                    <a:cxn ang="0">
                      <a:pos x="T2" y="T3"/>
                    </a:cxn>
                    <a:cxn ang="0">
                      <a:pos x="T4" y="T5"/>
                    </a:cxn>
                    <a:cxn ang="0">
                      <a:pos x="T6" y="T7"/>
                    </a:cxn>
                    <a:cxn ang="0">
                      <a:pos x="T8" y="T9"/>
                    </a:cxn>
                    <a:cxn ang="0">
                      <a:pos x="T10" y="T11"/>
                    </a:cxn>
                  </a:cxnLst>
                  <a:rect l="0" t="0" r="r" b="b"/>
                  <a:pathLst>
                    <a:path w="234" h="115">
                      <a:moveTo>
                        <a:pt x="229" y="104"/>
                      </a:moveTo>
                      <a:lnTo>
                        <a:pt x="224" y="114"/>
                      </a:lnTo>
                      <a:lnTo>
                        <a:pt x="0" y="21"/>
                      </a:lnTo>
                      <a:lnTo>
                        <a:pt x="9" y="0"/>
                      </a:lnTo>
                      <a:lnTo>
                        <a:pt x="233" y="94"/>
                      </a:lnTo>
                      <a:lnTo>
                        <a:pt x="229" y="104"/>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79" name="Freeform 205">
                  <a:extLst>
                    <a:ext uri="{FF2B5EF4-FFF2-40B4-BE49-F238E27FC236}">
                      <a16:creationId xmlns:a16="http://schemas.microsoft.com/office/drawing/2014/main" id="{1C889834-A178-4C93-89C2-61422E6EFD71}"/>
                    </a:ext>
                  </a:extLst>
                </p:cNvPr>
                <p:cNvSpPr>
                  <a:spLocks noChangeArrowheads="1"/>
                </p:cNvSpPr>
                <p:nvPr/>
              </p:nvSpPr>
              <p:spPr bwMode="auto">
                <a:xfrm>
                  <a:off x="3302000" y="5686425"/>
                  <a:ext cx="128588" cy="127000"/>
                </a:xfrm>
                <a:custGeom>
                  <a:avLst/>
                  <a:gdLst>
                    <a:gd name="T0" fmla="*/ 306 w 358"/>
                    <a:gd name="T1" fmla="*/ 229 h 352"/>
                    <a:gd name="T2" fmla="*/ 255 w 358"/>
                    <a:gd name="T3" fmla="*/ 351 h 352"/>
                    <a:gd name="T4" fmla="*/ 0 w 358"/>
                    <a:gd name="T5" fmla="*/ 245 h 352"/>
                    <a:gd name="T6" fmla="*/ 102 w 358"/>
                    <a:gd name="T7" fmla="*/ 0 h 352"/>
                    <a:gd name="T8" fmla="*/ 357 w 358"/>
                    <a:gd name="T9" fmla="*/ 106 h 352"/>
                    <a:gd name="T10" fmla="*/ 306 w 358"/>
                    <a:gd name="T11" fmla="*/ 229 h 352"/>
                  </a:gdLst>
                  <a:ahLst/>
                  <a:cxnLst>
                    <a:cxn ang="0">
                      <a:pos x="T0" y="T1"/>
                    </a:cxn>
                    <a:cxn ang="0">
                      <a:pos x="T2" y="T3"/>
                    </a:cxn>
                    <a:cxn ang="0">
                      <a:pos x="T4" y="T5"/>
                    </a:cxn>
                    <a:cxn ang="0">
                      <a:pos x="T6" y="T7"/>
                    </a:cxn>
                    <a:cxn ang="0">
                      <a:pos x="T8" y="T9"/>
                    </a:cxn>
                    <a:cxn ang="0">
                      <a:pos x="T10" y="T11"/>
                    </a:cxn>
                  </a:cxnLst>
                  <a:rect l="0" t="0" r="r" b="b"/>
                  <a:pathLst>
                    <a:path w="358" h="352">
                      <a:moveTo>
                        <a:pt x="306" y="229"/>
                      </a:moveTo>
                      <a:lnTo>
                        <a:pt x="255" y="351"/>
                      </a:lnTo>
                      <a:lnTo>
                        <a:pt x="0" y="245"/>
                      </a:lnTo>
                      <a:lnTo>
                        <a:pt x="102" y="0"/>
                      </a:lnTo>
                      <a:lnTo>
                        <a:pt x="357" y="106"/>
                      </a:lnTo>
                      <a:lnTo>
                        <a:pt x="306" y="229"/>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80" name="Freeform 206">
                  <a:extLst>
                    <a:ext uri="{FF2B5EF4-FFF2-40B4-BE49-F238E27FC236}">
                      <a16:creationId xmlns:a16="http://schemas.microsoft.com/office/drawing/2014/main" id="{F3175F13-3FDB-4C66-9C76-DBB0C61820EB}"/>
                    </a:ext>
                  </a:extLst>
                </p:cNvPr>
                <p:cNvSpPr>
                  <a:spLocks noChangeArrowheads="1"/>
                </p:cNvSpPr>
                <p:nvPr/>
              </p:nvSpPr>
              <p:spPr bwMode="auto">
                <a:xfrm>
                  <a:off x="3579813" y="5821363"/>
                  <a:ext cx="33337" cy="39687"/>
                </a:xfrm>
                <a:custGeom>
                  <a:avLst/>
                  <a:gdLst>
                    <a:gd name="T0" fmla="*/ 36 w 94"/>
                    <a:gd name="T1" fmla="*/ 0 h 111"/>
                    <a:gd name="T2" fmla="*/ 0 w 94"/>
                    <a:gd name="T3" fmla="*/ 88 h 111"/>
                    <a:gd name="T4" fmla="*/ 17 w 94"/>
                    <a:gd name="T5" fmla="*/ 99 h 111"/>
                    <a:gd name="T6" fmla="*/ 84 w 94"/>
                    <a:gd name="T7" fmla="*/ 71 h 111"/>
                    <a:gd name="T8" fmla="*/ 56 w 94"/>
                    <a:gd name="T9" fmla="*/ 3 h 111"/>
                    <a:gd name="T10" fmla="*/ 36 w 94"/>
                    <a:gd name="T11" fmla="*/ 0 h 111"/>
                  </a:gdLst>
                  <a:ahLst/>
                  <a:cxnLst>
                    <a:cxn ang="0">
                      <a:pos x="T0" y="T1"/>
                    </a:cxn>
                    <a:cxn ang="0">
                      <a:pos x="T2" y="T3"/>
                    </a:cxn>
                    <a:cxn ang="0">
                      <a:pos x="T4" y="T5"/>
                    </a:cxn>
                    <a:cxn ang="0">
                      <a:pos x="T6" y="T7"/>
                    </a:cxn>
                    <a:cxn ang="0">
                      <a:pos x="T8" y="T9"/>
                    </a:cxn>
                    <a:cxn ang="0">
                      <a:pos x="T10" y="T11"/>
                    </a:cxn>
                  </a:cxnLst>
                  <a:rect l="0" t="0" r="r" b="b"/>
                  <a:pathLst>
                    <a:path w="94" h="111">
                      <a:moveTo>
                        <a:pt x="36" y="0"/>
                      </a:moveTo>
                      <a:lnTo>
                        <a:pt x="0" y="88"/>
                      </a:lnTo>
                      <a:cubicBezTo>
                        <a:pt x="5" y="93"/>
                        <a:pt x="11" y="96"/>
                        <a:pt x="17" y="99"/>
                      </a:cubicBezTo>
                      <a:cubicBezTo>
                        <a:pt x="42" y="110"/>
                        <a:pt x="73" y="99"/>
                        <a:pt x="84" y="71"/>
                      </a:cubicBezTo>
                      <a:cubicBezTo>
                        <a:pt x="93" y="42"/>
                        <a:pt x="81" y="14"/>
                        <a:pt x="56" y="3"/>
                      </a:cubicBezTo>
                      <a:cubicBezTo>
                        <a:pt x="50" y="0"/>
                        <a:pt x="42" y="0"/>
                        <a:pt x="36" y="0"/>
                      </a:cubicBez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81" name="Freeform 207">
                  <a:extLst>
                    <a:ext uri="{FF2B5EF4-FFF2-40B4-BE49-F238E27FC236}">
                      <a16:creationId xmlns:a16="http://schemas.microsoft.com/office/drawing/2014/main" id="{87083EF6-636D-455B-8141-4D3C64A3DF55}"/>
                    </a:ext>
                  </a:extLst>
                </p:cNvPr>
                <p:cNvSpPr>
                  <a:spLocks noChangeArrowheads="1"/>
                </p:cNvSpPr>
                <p:nvPr/>
              </p:nvSpPr>
              <p:spPr bwMode="auto">
                <a:xfrm>
                  <a:off x="3219450" y="5876925"/>
                  <a:ext cx="233363" cy="52388"/>
                </a:xfrm>
                <a:custGeom>
                  <a:avLst/>
                  <a:gdLst>
                    <a:gd name="T0" fmla="*/ 649 w 650"/>
                    <a:gd name="T1" fmla="*/ 48 h 145"/>
                    <a:gd name="T2" fmla="*/ 324 w 650"/>
                    <a:gd name="T3" fmla="*/ 0 h 145"/>
                    <a:gd name="T4" fmla="*/ 0 w 650"/>
                    <a:gd name="T5" fmla="*/ 48 h 145"/>
                    <a:gd name="T6" fmla="*/ 0 w 650"/>
                    <a:gd name="T7" fmla="*/ 96 h 145"/>
                    <a:gd name="T8" fmla="*/ 0 w 650"/>
                    <a:gd name="T9" fmla="*/ 96 h 145"/>
                    <a:gd name="T10" fmla="*/ 0 w 650"/>
                    <a:gd name="T11" fmla="*/ 96 h 145"/>
                    <a:gd name="T12" fmla="*/ 324 w 650"/>
                    <a:gd name="T13" fmla="*/ 144 h 145"/>
                    <a:gd name="T14" fmla="*/ 649 w 650"/>
                    <a:gd name="T15" fmla="*/ 96 h 145"/>
                    <a:gd name="T16" fmla="*/ 649 w 650"/>
                    <a:gd name="T17" fmla="*/ 96 h 145"/>
                    <a:gd name="T18" fmla="*/ 649 w 650"/>
                    <a:gd name="T19" fmla="*/ 96 h 145"/>
                    <a:gd name="T20" fmla="*/ 649 w 650"/>
                    <a:gd name="T21" fmla="*/ 48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50" h="145">
                      <a:moveTo>
                        <a:pt x="649" y="48"/>
                      </a:moveTo>
                      <a:cubicBezTo>
                        <a:pt x="649" y="20"/>
                        <a:pt x="502" y="0"/>
                        <a:pt x="324" y="0"/>
                      </a:cubicBezTo>
                      <a:cubicBezTo>
                        <a:pt x="144" y="0"/>
                        <a:pt x="0" y="23"/>
                        <a:pt x="0" y="48"/>
                      </a:cubicBezTo>
                      <a:lnTo>
                        <a:pt x="0" y="96"/>
                      </a:lnTo>
                      <a:lnTo>
                        <a:pt x="0" y="96"/>
                      </a:lnTo>
                      <a:lnTo>
                        <a:pt x="0" y="96"/>
                      </a:lnTo>
                      <a:cubicBezTo>
                        <a:pt x="0" y="125"/>
                        <a:pt x="146" y="144"/>
                        <a:pt x="324" y="144"/>
                      </a:cubicBezTo>
                      <a:cubicBezTo>
                        <a:pt x="505" y="144"/>
                        <a:pt x="649" y="122"/>
                        <a:pt x="649" y="96"/>
                      </a:cubicBezTo>
                      <a:lnTo>
                        <a:pt x="649" y="96"/>
                      </a:lnTo>
                      <a:lnTo>
                        <a:pt x="649" y="96"/>
                      </a:lnTo>
                      <a:lnTo>
                        <a:pt x="649" y="48"/>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565" name="Rectangle 564">
                <a:extLst>
                  <a:ext uri="{FF2B5EF4-FFF2-40B4-BE49-F238E27FC236}">
                    <a16:creationId xmlns:a16="http://schemas.microsoft.com/office/drawing/2014/main" id="{5E9DFFE7-0743-4D0E-BBD5-11F5149C13D2}"/>
                  </a:ext>
                </a:extLst>
              </p:cNvPr>
              <p:cNvSpPr/>
              <p:nvPr/>
            </p:nvSpPr>
            <p:spPr>
              <a:xfrm>
                <a:off x="4141814" y="4117631"/>
                <a:ext cx="7927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p>
            </p:txBody>
          </p:sp>
        </p:grpSp>
        <p:sp>
          <p:nvSpPr>
            <p:cNvPr id="563" name="Text Box 30">
              <a:extLst>
                <a:ext uri="{FF2B5EF4-FFF2-40B4-BE49-F238E27FC236}">
                  <a16:creationId xmlns:a16="http://schemas.microsoft.com/office/drawing/2014/main" id="{4F06CFC1-C4F9-4937-A616-06EEF44B2C4C}"/>
                </a:ext>
              </a:extLst>
            </p:cNvPr>
            <p:cNvSpPr txBox="1">
              <a:spLocks noChangeArrowheads="1"/>
            </p:cNvSpPr>
            <p:nvPr/>
          </p:nvSpPr>
          <p:spPr bwMode="auto">
            <a:xfrm>
              <a:off x="6049490" y="5916042"/>
              <a:ext cx="381272" cy="123079"/>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solidFill>
                    <a:schemeClr val="bg2">
                      <a:lumMod val="10000"/>
                    </a:schemeClr>
                  </a:solidFill>
                </a:rPr>
                <a:t>Polices</a:t>
              </a:r>
            </a:p>
          </p:txBody>
        </p:sp>
      </p:grpSp>
      <p:grpSp>
        <p:nvGrpSpPr>
          <p:cNvPr id="582" name="Group 581">
            <a:extLst>
              <a:ext uri="{FF2B5EF4-FFF2-40B4-BE49-F238E27FC236}">
                <a16:creationId xmlns:a16="http://schemas.microsoft.com/office/drawing/2014/main" id="{4BD1F2CE-4E97-4097-843B-31920EC5F824}"/>
              </a:ext>
            </a:extLst>
          </p:cNvPr>
          <p:cNvGrpSpPr/>
          <p:nvPr/>
        </p:nvGrpSpPr>
        <p:grpSpPr>
          <a:xfrm>
            <a:off x="9248028" y="5563250"/>
            <a:ext cx="601072" cy="565006"/>
            <a:chOff x="6609905" y="5508747"/>
            <a:chExt cx="601072" cy="565006"/>
          </a:xfrm>
        </p:grpSpPr>
        <p:grpSp>
          <p:nvGrpSpPr>
            <p:cNvPr id="583" name="Group 582">
              <a:extLst>
                <a:ext uri="{FF2B5EF4-FFF2-40B4-BE49-F238E27FC236}">
                  <a16:creationId xmlns:a16="http://schemas.microsoft.com/office/drawing/2014/main" id="{19196A0C-C884-48CB-BA66-DE7A382612A8}"/>
                </a:ext>
              </a:extLst>
            </p:cNvPr>
            <p:cNvGrpSpPr/>
            <p:nvPr/>
          </p:nvGrpSpPr>
          <p:grpSpPr>
            <a:xfrm>
              <a:off x="6616939" y="5508747"/>
              <a:ext cx="552462" cy="477059"/>
              <a:chOff x="2451118" y="4158080"/>
              <a:chExt cx="865570" cy="695710"/>
            </a:xfrm>
          </p:grpSpPr>
          <p:grpSp>
            <p:nvGrpSpPr>
              <p:cNvPr id="585" name="Group 584">
                <a:extLst>
                  <a:ext uri="{FF2B5EF4-FFF2-40B4-BE49-F238E27FC236}">
                    <a16:creationId xmlns:a16="http://schemas.microsoft.com/office/drawing/2014/main" id="{037DD32B-8514-4ECC-94A7-A808EDB01133}"/>
                  </a:ext>
                </a:extLst>
              </p:cNvPr>
              <p:cNvGrpSpPr/>
              <p:nvPr/>
            </p:nvGrpSpPr>
            <p:grpSpPr>
              <a:xfrm>
                <a:off x="2505985" y="4304032"/>
                <a:ext cx="755836" cy="470888"/>
                <a:chOff x="2851150" y="4108450"/>
                <a:chExt cx="496888" cy="309563"/>
              </a:xfrm>
              <a:solidFill>
                <a:srgbClr val="F80000"/>
              </a:solidFill>
            </p:grpSpPr>
            <p:sp>
              <p:nvSpPr>
                <p:cNvPr id="587" name="Freeform 1">
                  <a:extLst>
                    <a:ext uri="{FF2B5EF4-FFF2-40B4-BE49-F238E27FC236}">
                      <a16:creationId xmlns:a16="http://schemas.microsoft.com/office/drawing/2014/main" id="{7EF3ADC7-AF26-4D17-9E63-2D84FBA258CE}"/>
                    </a:ext>
                  </a:extLst>
                </p:cNvPr>
                <p:cNvSpPr>
                  <a:spLocks noChangeArrowheads="1"/>
                </p:cNvSpPr>
                <p:nvPr/>
              </p:nvSpPr>
              <p:spPr bwMode="auto">
                <a:xfrm>
                  <a:off x="3025775" y="4379913"/>
                  <a:ext cx="38100" cy="38100"/>
                </a:xfrm>
                <a:custGeom>
                  <a:avLst/>
                  <a:gdLst>
                    <a:gd name="T0" fmla="*/ 107 w 108"/>
                    <a:gd name="T1" fmla="*/ 54 h 108"/>
                    <a:gd name="T2" fmla="*/ 100 w 108"/>
                    <a:gd name="T3" fmla="*/ 80 h 108"/>
                    <a:gd name="T4" fmla="*/ 81 w 108"/>
                    <a:gd name="T5" fmla="*/ 100 h 108"/>
                    <a:gd name="T6" fmla="*/ 54 w 108"/>
                    <a:gd name="T7" fmla="*/ 107 h 108"/>
                    <a:gd name="T8" fmla="*/ 27 w 108"/>
                    <a:gd name="T9" fmla="*/ 100 h 108"/>
                    <a:gd name="T10" fmla="*/ 7 w 108"/>
                    <a:gd name="T11" fmla="*/ 80 h 108"/>
                    <a:gd name="T12" fmla="*/ 0 w 108"/>
                    <a:gd name="T13" fmla="*/ 54 h 108"/>
                    <a:gd name="T14" fmla="*/ 7 w 108"/>
                    <a:gd name="T15" fmla="*/ 27 h 108"/>
                    <a:gd name="T16" fmla="*/ 27 w 108"/>
                    <a:gd name="T17" fmla="*/ 7 h 108"/>
                    <a:gd name="T18" fmla="*/ 54 w 108"/>
                    <a:gd name="T19" fmla="*/ 0 h 108"/>
                    <a:gd name="T20" fmla="*/ 81 w 108"/>
                    <a:gd name="T21" fmla="*/ 7 h 108"/>
                    <a:gd name="T22" fmla="*/ 100 w 108"/>
                    <a:gd name="T23" fmla="*/ 27 h 108"/>
                    <a:gd name="T24" fmla="*/ 107 w 108"/>
                    <a:gd name="T25" fmla="*/ 54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8" h="108">
                      <a:moveTo>
                        <a:pt x="107" y="54"/>
                      </a:moveTo>
                      <a:cubicBezTo>
                        <a:pt x="107" y="63"/>
                        <a:pt x="105" y="72"/>
                        <a:pt x="100" y="80"/>
                      </a:cubicBezTo>
                      <a:cubicBezTo>
                        <a:pt x="95" y="89"/>
                        <a:pt x="89" y="95"/>
                        <a:pt x="81" y="100"/>
                      </a:cubicBezTo>
                      <a:cubicBezTo>
                        <a:pt x="72" y="105"/>
                        <a:pt x="64" y="107"/>
                        <a:pt x="54" y="107"/>
                      </a:cubicBezTo>
                      <a:cubicBezTo>
                        <a:pt x="44" y="107"/>
                        <a:pt x="36" y="105"/>
                        <a:pt x="27" y="100"/>
                      </a:cubicBezTo>
                      <a:cubicBezTo>
                        <a:pt x="18" y="95"/>
                        <a:pt x="12" y="89"/>
                        <a:pt x="7" y="80"/>
                      </a:cubicBezTo>
                      <a:cubicBezTo>
                        <a:pt x="2" y="72"/>
                        <a:pt x="0" y="64"/>
                        <a:pt x="0" y="54"/>
                      </a:cubicBezTo>
                      <a:cubicBezTo>
                        <a:pt x="0" y="45"/>
                        <a:pt x="2" y="36"/>
                        <a:pt x="7" y="27"/>
                      </a:cubicBezTo>
                      <a:cubicBezTo>
                        <a:pt x="12" y="19"/>
                        <a:pt x="18" y="12"/>
                        <a:pt x="27" y="7"/>
                      </a:cubicBezTo>
                      <a:cubicBezTo>
                        <a:pt x="36" y="2"/>
                        <a:pt x="44" y="0"/>
                        <a:pt x="54" y="0"/>
                      </a:cubicBezTo>
                      <a:cubicBezTo>
                        <a:pt x="64" y="0"/>
                        <a:pt x="72" y="2"/>
                        <a:pt x="81" y="7"/>
                      </a:cubicBezTo>
                      <a:cubicBezTo>
                        <a:pt x="89" y="12"/>
                        <a:pt x="95" y="19"/>
                        <a:pt x="100" y="27"/>
                      </a:cubicBezTo>
                      <a:cubicBezTo>
                        <a:pt x="105" y="36"/>
                        <a:pt x="107" y="44"/>
                        <a:pt x="107" y="5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88" name="Freeform 2">
                  <a:extLst>
                    <a:ext uri="{FF2B5EF4-FFF2-40B4-BE49-F238E27FC236}">
                      <a16:creationId xmlns:a16="http://schemas.microsoft.com/office/drawing/2014/main" id="{C41B1212-CAED-4565-A45E-7A3C0D860F7B}"/>
                    </a:ext>
                  </a:extLst>
                </p:cNvPr>
                <p:cNvSpPr>
                  <a:spLocks noChangeArrowheads="1"/>
                </p:cNvSpPr>
                <p:nvPr/>
              </p:nvSpPr>
              <p:spPr bwMode="auto">
                <a:xfrm>
                  <a:off x="3079750" y="4379913"/>
                  <a:ext cx="38100" cy="38100"/>
                </a:xfrm>
                <a:custGeom>
                  <a:avLst/>
                  <a:gdLst>
                    <a:gd name="T0" fmla="*/ 53 w 108"/>
                    <a:gd name="T1" fmla="*/ 0 h 108"/>
                    <a:gd name="T2" fmla="*/ 107 w 108"/>
                    <a:gd name="T3" fmla="*/ 54 h 108"/>
                    <a:gd name="T4" fmla="*/ 53 w 108"/>
                    <a:gd name="T5" fmla="*/ 107 h 108"/>
                    <a:gd name="T6" fmla="*/ 0 w 108"/>
                    <a:gd name="T7" fmla="*/ 54 h 108"/>
                    <a:gd name="T8" fmla="*/ 53 w 108"/>
                    <a:gd name="T9" fmla="*/ 0 h 108"/>
                    <a:gd name="T10" fmla="*/ 53 w 108"/>
                    <a:gd name="T11" fmla="*/ 85 h 108"/>
                    <a:gd name="T12" fmla="*/ 84 w 108"/>
                    <a:gd name="T13" fmla="*/ 54 h 108"/>
                    <a:gd name="T14" fmla="*/ 53 w 108"/>
                    <a:gd name="T15" fmla="*/ 23 h 108"/>
                    <a:gd name="T16" fmla="*/ 22 w 108"/>
                    <a:gd name="T17" fmla="*/ 54 h 108"/>
                    <a:gd name="T18" fmla="*/ 53 w 108"/>
                    <a:gd name="T19" fmla="*/ 85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8" h="108">
                      <a:moveTo>
                        <a:pt x="53" y="0"/>
                      </a:moveTo>
                      <a:cubicBezTo>
                        <a:pt x="84" y="0"/>
                        <a:pt x="107" y="26"/>
                        <a:pt x="107" y="54"/>
                      </a:cubicBezTo>
                      <a:cubicBezTo>
                        <a:pt x="107" y="83"/>
                        <a:pt x="84" y="107"/>
                        <a:pt x="53" y="107"/>
                      </a:cubicBezTo>
                      <a:cubicBezTo>
                        <a:pt x="25" y="107"/>
                        <a:pt x="0" y="83"/>
                        <a:pt x="0" y="54"/>
                      </a:cubicBezTo>
                      <a:cubicBezTo>
                        <a:pt x="0" y="26"/>
                        <a:pt x="22" y="0"/>
                        <a:pt x="53" y="0"/>
                      </a:cubicBezTo>
                      <a:close/>
                      <a:moveTo>
                        <a:pt x="53" y="85"/>
                      </a:moveTo>
                      <a:cubicBezTo>
                        <a:pt x="70" y="85"/>
                        <a:pt x="84" y="71"/>
                        <a:pt x="84" y="54"/>
                      </a:cubicBezTo>
                      <a:cubicBezTo>
                        <a:pt x="84" y="37"/>
                        <a:pt x="70" y="23"/>
                        <a:pt x="53" y="23"/>
                      </a:cubicBezTo>
                      <a:cubicBezTo>
                        <a:pt x="36" y="23"/>
                        <a:pt x="22" y="37"/>
                        <a:pt x="22" y="54"/>
                      </a:cubicBezTo>
                      <a:cubicBezTo>
                        <a:pt x="22" y="71"/>
                        <a:pt x="36" y="85"/>
                        <a:pt x="53" y="85"/>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89" name="Freeform 3">
                  <a:extLst>
                    <a:ext uri="{FF2B5EF4-FFF2-40B4-BE49-F238E27FC236}">
                      <a16:creationId xmlns:a16="http://schemas.microsoft.com/office/drawing/2014/main" id="{F6DF7799-CFE7-445D-B119-F574EFB3263C}"/>
                    </a:ext>
                  </a:extLst>
                </p:cNvPr>
                <p:cNvSpPr>
                  <a:spLocks noChangeArrowheads="1"/>
                </p:cNvSpPr>
                <p:nvPr/>
              </p:nvSpPr>
              <p:spPr bwMode="auto">
                <a:xfrm>
                  <a:off x="3135313" y="4379913"/>
                  <a:ext cx="38100" cy="38100"/>
                </a:xfrm>
                <a:custGeom>
                  <a:avLst/>
                  <a:gdLst>
                    <a:gd name="T0" fmla="*/ 54 w 108"/>
                    <a:gd name="T1" fmla="*/ 0 h 108"/>
                    <a:gd name="T2" fmla="*/ 107 w 108"/>
                    <a:gd name="T3" fmla="*/ 54 h 108"/>
                    <a:gd name="T4" fmla="*/ 54 w 108"/>
                    <a:gd name="T5" fmla="*/ 107 h 108"/>
                    <a:gd name="T6" fmla="*/ 0 w 108"/>
                    <a:gd name="T7" fmla="*/ 54 h 108"/>
                    <a:gd name="T8" fmla="*/ 54 w 108"/>
                    <a:gd name="T9" fmla="*/ 0 h 108"/>
                    <a:gd name="T10" fmla="*/ 54 w 108"/>
                    <a:gd name="T11" fmla="*/ 85 h 108"/>
                    <a:gd name="T12" fmla="*/ 85 w 108"/>
                    <a:gd name="T13" fmla="*/ 54 h 108"/>
                    <a:gd name="T14" fmla="*/ 54 w 108"/>
                    <a:gd name="T15" fmla="*/ 23 h 108"/>
                    <a:gd name="T16" fmla="*/ 23 w 108"/>
                    <a:gd name="T17" fmla="*/ 54 h 108"/>
                    <a:gd name="T18" fmla="*/ 54 w 108"/>
                    <a:gd name="T19" fmla="*/ 85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8" h="108">
                      <a:moveTo>
                        <a:pt x="54" y="0"/>
                      </a:moveTo>
                      <a:cubicBezTo>
                        <a:pt x="82" y="0"/>
                        <a:pt x="107" y="26"/>
                        <a:pt x="107" y="54"/>
                      </a:cubicBezTo>
                      <a:cubicBezTo>
                        <a:pt x="107" y="83"/>
                        <a:pt x="85" y="107"/>
                        <a:pt x="54" y="107"/>
                      </a:cubicBezTo>
                      <a:cubicBezTo>
                        <a:pt x="26" y="107"/>
                        <a:pt x="0" y="83"/>
                        <a:pt x="0" y="54"/>
                      </a:cubicBezTo>
                      <a:cubicBezTo>
                        <a:pt x="0" y="26"/>
                        <a:pt x="23" y="0"/>
                        <a:pt x="54" y="0"/>
                      </a:cubicBezTo>
                      <a:close/>
                      <a:moveTo>
                        <a:pt x="54" y="85"/>
                      </a:moveTo>
                      <a:cubicBezTo>
                        <a:pt x="71" y="85"/>
                        <a:pt x="85" y="71"/>
                        <a:pt x="85" y="54"/>
                      </a:cubicBezTo>
                      <a:cubicBezTo>
                        <a:pt x="85" y="37"/>
                        <a:pt x="71" y="23"/>
                        <a:pt x="54" y="23"/>
                      </a:cubicBezTo>
                      <a:cubicBezTo>
                        <a:pt x="37" y="23"/>
                        <a:pt x="23" y="37"/>
                        <a:pt x="23" y="54"/>
                      </a:cubicBezTo>
                      <a:cubicBezTo>
                        <a:pt x="23" y="71"/>
                        <a:pt x="37" y="85"/>
                        <a:pt x="54" y="85"/>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90" name="Freeform 4">
                  <a:extLst>
                    <a:ext uri="{FF2B5EF4-FFF2-40B4-BE49-F238E27FC236}">
                      <a16:creationId xmlns:a16="http://schemas.microsoft.com/office/drawing/2014/main" id="{2D851C26-56C6-4415-A324-3745B4EC9371}"/>
                    </a:ext>
                  </a:extLst>
                </p:cNvPr>
                <p:cNvSpPr>
                  <a:spLocks noChangeArrowheads="1"/>
                </p:cNvSpPr>
                <p:nvPr/>
              </p:nvSpPr>
              <p:spPr bwMode="auto">
                <a:xfrm>
                  <a:off x="3300413" y="4200525"/>
                  <a:ext cx="47625" cy="73025"/>
                </a:xfrm>
                <a:custGeom>
                  <a:avLst/>
                  <a:gdLst>
                    <a:gd name="T0" fmla="*/ 102 w 134"/>
                    <a:gd name="T1" fmla="*/ 71 h 205"/>
                    <a:gd name="T2" fmla="*/ 133 w 134"/>
                    <a:gd name="T3" fmla="*/ 102 h 205"/>
                    <a:gd name="T4" fmla="*/ 102 w 134"/>
                    <a:gd name="T5" fmla="*/ 133 h 205"/>
                    <a:gd name="T6" fmla="*/ 37 w 134"/>
                    <a:gd name="T7" fmla="*/ 198 h 205"/>
                    <a:gd name="T8" fmla="*/ 17 w 134"/>
                    <a:gd name="T9" fmla="*/ 198 h 205"/>
                    <a:gd name="T10" fmla="*/ 6 w 134"/>
                    <a:gd name="T11" fmla="*/ 187 h 205"/>
                    <a:gd name="T12" fmla="*/ 6 w 134"/>
                    <a:gd name="T13" fmla="*/ 167 h 205"/>
                    <a:gd name="T14" fmla="*/ 71 w 134"/>
                    <a:gd name="T15" fmla="*/ 102 h 205"/>
                    <a:gd name="T16" fmla="*/ 6 w 134"/>
                    <a:gd name="T17" fmla="*/ 37 h 205"/>
                    <a:gd name="T18" fmla="*/ 6 w 134"/>
                    <a:gd name="T19" fmla="*/ 17 h 205"/>
                    <a:gd name="T20" fmla="*/ 17 w 134"/>
                    <a:gd name="T21" fmla="*/ 6 h 205"/>
                    <a:gd name="T22" fmla="*/ 37 w 134"/>
                    <a:gd name="T23" fmla="*/ 6 h 205"/>
                    <a:gd name="T24" fmla="*/ 102 w 134"/>
                    <a:gd name="T25" fmla="*/ 71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4" h="205">
                      <a:moveTo>
                        <a:pt x="102" y="71"/>
                      </a:moveTo>
                      <a:lnTo>
                        <a:pt x="133" y="102"/>
                      </a:lnTo>
                      <a:lnTo>
                        <a:pt x="102" y="133"/>
                      </a:lnTo>
                      <a:lnTo>
                        <a:pt x="37" y="198"/>
                      </a:lnTo>
                      <a:cubicBezTo>
                        <a:pt x="31" y="204"/>
                        <a:pt x="23" y="204"/>
                        <a:pt x="17" y="198"/>
                      </a:cubicBezTo>
                      <a:lnTo>
                        <a:pt x="6" y="187"/>
                      </a:lnTo>
                      <a:cubicBezTo>
                        <a:pt x="0" y="181"/>
                        <a:pt x="0" y="173"/>
                        <a:pt x="6" y="167"/>
                      </a:cubicBezTo>
                      <a:lnTo>
                        <a:pt x="71" y="102"/>
                      </a:lnTo>
                      <a:lnTo>
                        <a:pt x="6" y="37"/>
                      </a:lnTo>
                      <a:cubicBezTo>
                        <a:pt x="0" y="32"/>
                        <a:pt x="0" y="23"/>
                        <a:pt x="6" y="17"/>
                      </a:cubicBezTo>
                      <a:lnTo>
                        <a:pt x="17" y="6"/>
                      </a:lnTo>
                      <a:cubicBezTo>
                        <a:pt x="23" y="0"/>
                        <a:pt x="31" y="0"/>
                        <a:pt x="37" y="6"/>
                      </a:cubicBezTo>
                      <a:lnTo>
                        <a:pt x="102" y="71"/>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91" name="Freeform 5">
                  <a:extLst>
                    <a:ext uri="{FF2B5EF4-FFF2-40B4-BE49-F238E27FC236}">
                      <a16:creationId xmlns:a16="http://schemas.microsoft.com/office/drawing/2014/main" id="{62EB5340-93E6-4487-85CC-3E278BD5E85C}"/>
                    </a:ext>
                  </a:extLst>
                </p:cNvPr>
                <p:cNvSpPr>
                  <a:spLocks noChangeArrowheads="1"/>
                </p:cNvSpPr>
                <p:nvPr/>
              </p:nvSpPr>
              <p:spPr bwMode="auto">
                <a:xfrm>
                  <a:off x="2851150" y="4198938"/>
                  <a:ext cx="47625" cy="73025"/>
                </a:xfrm>
                <a:custGeom>
                  <a:avLst/>
                  <a:gdLst>
                    <a:gd name="T0" fmla="*/ 127 w 133"/>
                    <a:gd name="T1" fmla="*/ 17 h 204"/>
                    <a:gd name="T2" fmla="*/ 127 w 133"/>
                    <a:gd name="T3" fmla="*/ 36 h 204"/>
                    <a:gd name="T4" fmla="*/ 62 w 133"/>
                    <a:gd name="T5" fmla="*/ 101 h 204"/>
                    <a:gd name="T6" fmla="*/ 127 w 133"/>
                    <a:gd name="T7" fmla="*/ 166 h 204"/>
                    <a:gd name="T8" fmla="*/ 127 w 133"/>
                    <a:gd name="T9" fmla="*/ 186 h 204"/>
                    <a:gd name="T10" fmla="*/ 115 w 133"/>
                    <a:gd name="T11" fmla="*/ 197 h 204"/>
                    <a:gd name="T12" fmla="*/ 96 w 133"/>
                    <a:gd name="T13" fmla="*/ 197 h 204"/>
                    <a:gd name="T14" fmla="*/ 31 w 133"/>
                    <a:gd name="T15" fmla="*/ 132 h 204"/>
                    <a:gd name="T16" fmla="*/ 0 w 133"/>
                    <a:gd name="T17" fmla="*/ 101 h 204"/>
                    <a:gd name="T18" fmla="*/ 31 w 133"/>
                    <a:gd name="T19" fmla="*/ 70 h 204"/>
                    <a:gd name="T20" fmla="*/ 96 w 133"/>
                    <a:gd name="T21" fmla="*/ 5 h 204"/>
                    <a:gd name="T22" fmla="*/ 115 w 133"/>
                    <a:gd name="T23" fmla="*/ 5 h 204"/>
                    <a:gd name="T24" fmla="*/ 127 w 133"/>
                    <a:gd name="T25" fmla="*/ 17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3" h="204">
                      <a:moveTo>
                        <a:pt x="127" y="17"/>
                      </a:moveTo>
                      <a:cubicBezTo>
                        <a:pt x="132" y="22"/>
                        <a:pt x="132" y="31"/>
                        <a:pt x="127" y="36"/>
                      </a:cubicBezTo>
                      <a:lnTo>
                        <a:pt x="62" y="101"/>
                      </a:lnTo>
                      <a:lnTo>
                        <a:pt x="127" y="166"/>
                      </a:lnTo>
                      <a:cubicBezTo>
                        <a:pt x="132" y="172"/>
                        <a:pt x="132" y="180"/>
                        <a:pt x="127" y="186"/>
                      </a:cubicBezTo>
                      <a:lnTo>
                        <a:pt x="115" y="197"/>
                      </a:lnTo>
                      <a:cubicBezTo>
                        <a:pt x="110" y="203"/>
                        <a:pt x="101" y="203"/>
                        <a:pt x="96" y="197"/>
                      </a:cubicBezTo>
                      <a:lnTo>
                        <a:pt x="31" y="132"/>
                      </a:lnTo>
                      <a:lnTo>
                        <a:pt x="0" y="101"/>
                      </a:lnTo>
                      <a:lnTo>
                        <a:pt x="31" y="70"/>
                      </a:lnTo>
                      <a:lnTo>
                        <a:pt x="96" y="5"/>
                      </a:lnTo>
                      <a:cubicBezTo>
                        <a:pt x="101" y="0"/>
                        <a:pt x="110" y="0"/>
                        <a:pt x="115" y="5"/>
                      </a:cubicBezTo>
                      <a:lnTo>
                        <a:pt x="127" y="17"/>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92" name="Freeform 6">
                  <a:extLst>
                    <a:ext uri="{FF2B5EF4-FFF2-40B4-BE49-F238E27FC236}">
                      <a16:creationId xmlns:a16="http://schemas.microsoft.com/office/drawing/2014/main" id="{18F9FD65-266F-4BF6-AFCC-B6EB651AA0A7}"/>
                    </a:ext>
                  </a:extLst>
                </p:cNvPr>
                <p:cNvSpPr>
                  <a:spLocks noChangeArrowheads="1"/>
                </p:cNvSpPr>
                <p:nvPr/>
              </p:nvSpPr>
              <p:spPr bwMode="auto">
                <a:xfrm>
                  <a:off x="2913063" y="4108450"/>
                  <a:ext cx="371475" cy="255588"/>
                </a:xfrm>
                <a:custGeom>
                  <a:avLst/>
                  <a:gdLst>
                    <a:gd name="T0" fmla="*/ 1033 w 1034"/>
                    <a:gd name="T1" fmla="*/ 29 h 710"/>
                    <a:gd name="T2" fmla="*/ 1005 w 1034"/>
                    <a:gd name="T3" fmla="*/ 709 h 710"/>
                    <a:gd name="T4" fmla="*/ 0 w 1034"/>
                    <a:gd name="T5" fmla="*/ 681 h 710"/>
                    <a:gd name="T6" fmla="*/ 28 w 1034"/>
                    <a:gd name="T7" fmla="*/ 0 h 710"/>
                    <a:gd name="T8" fmla="*/ 655 w 1034"/>
                    <a:gd name="T9" fmla="*/ 156 h 710"/>
                    <a:gd name="T10" fmla="*/ 705 w 1034"/>
                    <a:gd name="T11" fmla="*/ 206 h 710"/>
                    <a:gd name="T12" fmla="*/ 655 w 1034"/>
                    <a:gd name="T13" fmla="*/ 156 h 710"/>
                    <a:gd name="T14" fmla="*/ 570 w 1034"/>
                    <a:gd name="T15" fmla="*/ 102 h 710"/>
                    <a:gd name="T16" fmla="*/ 107 w 1034"/>
                    <a:gd name="T17" fmla="*/ 539 h 710"/>
                    <a:gd name="T18" fmla="*/ 257 w 1034"/>
                    <a:gd name="T19" fmla="*/ 466 h 710"/>
                    <a:gd name="T20" fmla="*/ 409 w 1034"/>
                    <a:gd name="T21" fmla="*/ 466 h 710"/>
                    <a:gd name="T22" fmla="*/ 570 w 1034"/>
                    <a:gd name="T23" fmla="*/ 551 h 710"/>
                    <a:gd name="T24" fmla="*/ 652 w 1034"/>
                    <a:gd name="T25" fmla="*/ 381 h 710"/>
                    <a:gd name="T26" fmla="*/ 705 w 1034"/>
                    <a:gd name="T27" fmla="*/ 331 h 710"/>
                    <a:gd name="T28" fmla="*/ 705 w 1034"/>
                    <a:gd name="T29" fmla="*/ 559 h 710"/>
                    <a:gd name="T30" fmla="*/ 652 w 1034"/>
                    <a:gd name="T31" fmla="*/ 508 h 710"/>
                    <a:gd name="T32" fmla="*/ 705 w 1034"/>
                    <a:gd name="T33" fmla="*/ 559 h 710"/>
                    <a:gd name="T34" fmla="*/ 926 w 1034"/>
                    <a:gd name="T35" fmla="*/ 480 h 710"/>
                    <a:gd name="T36" fmla="*/ 844 w 1034"/>
                    <a:gd name="T37" fmla="*/ 539 h 710"/>
                    <a:gd name="T38" fmla="*/ 790 w 1034"/>
                    <a:gd name="T39" fmla="*/ 508 h 710"/>
                    <a:gd name="T40" fmla="*/ 841 w 1034"/>
                    <a:gd name="T41" fmla="*/ 582 h 710"/>
                    <a:gd name="T42" fmla="*/ 801 w 1034"/>
                    <a:gd name="T43" fmla="*/ 317 h 710"/>
                    <a:gd name="T44" fmla="*/ 801 w 1034"/>
                    <a:gd name="T45" fmla="*/ 379 h 710"/>
                    <a:gd name="T46" fmla="*/ 813 w 1034"/>
                    <a:gd name="T47" fmla="*/ 407 h 710"/>
                    <a:gd name="T48" fmla="*/ 855 w 1034"/>
                    <a:gd name="T49" fmla="*/ 370 h 710"/>
                    <a:gd name="T50" fmla="*/ 897 w 1034"/>
                    <a:gd name="T51" fmla="*/ 407 h 710"/>
                    <a:gd name="T52" fmla="*/ 909 w 1034"/>
                    <a:gd name="T53" fmla="*/ 379 h 710"/>
                    <a:gd name="T54" fmla="*/ 909 w 1034"/>
                    <a:gd name="T55" fmla="*/ 317 h 710"/>
                    <a:gd name="T56" fmla="*/ 886 w 1034"/>
                    <a:gd name="T57" fmla="*/ 294 h 710"/>
                    <a:gd name="T58" fmla="*/ 824 w 1034"/>
                    <a:gd name="T59" fmla="*/ 294 h 710"/>
                    <a:gd name="T60" fmla="*/ 801 w 1034"/>
                    <a:gd name="T61" fmla="*/ 317 h 710"/>
                    <a:gd name="T62" fmla="*/ 926 w 1034"/>
                    <a:gd name="T63" fmla="*/ 127 h 710"/>
                    <a:gd name="T64" fmla="*/ 844 w 1034"/>
                    <a:gd name="T65" fmla="*/ 187 h 710"/>
                    <a:gd name="T66" fmla="*/ 790 w 1034"/>
                    <a:gd name="T67" fmla="*/ 156 h 710"/>
                    <a:gd name="T68" fmla="*/ 841 w 1034"/>
                    <a:gd name="T69" fmla="*/ 229 h 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34" h="710">
                      <a:moveTo>
                        <a:pt x="1005" y="0"/>
                      </a:moveTo>
                      <a:cubicBezTo>
                        <a:pt x="1022" y="0"/>
                        <a:pt x="1033" y="12"/>
                        <a:pt x="1033" y="29"/>
                      </a:cubicBezTo>
                      <a:lnTo>
                        <a:pt x="1033" y="681"/>
                      </a:lnTo>
                      <a:cubicBezTo>
                        <a:pt x="1033" y="695"/>
                        <a:pt x="1022" y="709"/>
                        <a:pt x="1005" y="709"/>
                      </a:cubicBezTo>
                      <a:lnTo>
                        <a:pt x="28" y="709"/>
                      </a:lnTo>
                      <a:cubicBezTo>
                        <a:pt x="14" y="709"/>
                        <a:pt x="0" y="698"/>
                        <a:pt x="0" y="681"/>
                      </a:cubicBezTo>
                      <a:lnTo>
                        <a:pt x="0" y="29"/>
                      </a:lnTo>
                      <a:cubicBezTo>
                        <a:pt x="0" y="15"/>
                        <a:pt x="11" y="0"/>
                        <a:pt x="28" y="0"/>
                      </a:cubicBezTo>
                      <a:lnTo>
                        <a:pt x="1005" y="0"/>
                      </a:lnTo>
                      <a:close/>
                      <a:moveTo>
                        <a:pt x="655" y="156"/>
                      </a:moveTo>
                      <a:lnTo>
                        <a:pt x="655" y="206"/>
                      </a:lnTo>
                      <a:lnTo>
                        <a:pt x="705" y="206"/>
                      </a:lnTo>
                      <a:lnTo>
                        <a:pt x="705" y="156"/>
                      </a:lnTo>
                      <a:lnTo>
                        <a:pt x="655" y="156"/>
                      </a:lnTo>
                      <a:close/>
                      <a:moveTo>
                        <a:pt x="570" y="551"/>
                      </a:moveTo>
                      <a:lnTo>
                        <a:pt x="570" y="102"/>
                      </a:lnTo>
                      <a:lnTo>
                        <a:pt x="107" y="102"/>
                      </a:lnTo>
                      <a:lnTo>
                        <a:pt x="107" y="539"/>
                      </a:lnTo>
                      <a:cubicBezTo>
                        <a:pt x="113" y="534"/>
                        <a:pt x="118" y="531"/>
                        <a:pt x="124" y="528"/>
                      </a:cubicBezTo>
                      <a:lnTo>
                        <a:pt x="257" y="466"/>
                      </a:lnTo>
                      <a:cubicBezTo>
                        <a:pt x="257" y="466"/>
                        <a:pt x="279" y="492"/>
                        <a:pt x="333" y="492"/>
                      </a:cubicBezTo>
                      <a:cubicBezTo>
                        <a:pt x="387" y="492"/>
                        <a:pt x="409" y="466"/>
                        <a:pt x="409" y="466"/>
                      </a:cubicBezTo>
                      <a:lnTo>
                        <a:pt x="542" y="528"/>
                      </a:lnTo>
                      <a:cubicBezTo>
                        <a:pt x="553" y="534"/>
                        <a:pt x="562" y="542"/>
                        <a:pt x="570" y="551"/>
                      </a:cubicBezTo>
                      <a:close/>
                      <a:moveTo>
                        <a:pt x="652" y="331"/>
                      </a:moveTo>
                      <a:lnTo>
                        <a:pt x="652" y="381"/>
                      </a:lnTo>
                      <a:lnTo>
                        <a:pt x="705" y="381"/>
                      </a:lnTo>
                      <a:lnTo>
                        <a:pt x="705" y="331"/>
                      </a:lnTo>
                      <a:lnTo>
                        <a:pt x="652" y="331"/>
                      </a:lnTo>
                      <a:close/>
                      <a:moveTo>
                        <a:pt x="705" y="559"/>
                      </a:moveTo>
                      <a:lnTo>
                        <a:pt x="705" y="508"/>
                      </a:lnTo>
                      <a:lnTo>
                        <a:pt x="652" y="508"/>
                      </a:lnTo>
                      <a:lnTo>
                        <a:pt x="652" y="559"/>
                      </a:lnTo>
                      <a:lnTo>
                        <a:pt x="705" y="559"/>
                      </a:lnTo>
                      <a:close/>
                      <a:moveTo>
                        <a:pt x="923" y="500"/>
                      </a:moveTo>
                      <a:cubicBezTo>
                        <a:pt x="931" y="494"/>
                        <a:pt x="931" y="486"/>
                        <a:pt x="926" y="480"/>
                      </a:cubicBezTo>
                      <a:cubicBezTo>
                        <a:pt x="917" y="475"/>
                        <a:pt x="909" y="475"/>
                        <a:pt x="903" y="480"/>
                      </a:cubicBezTo>
                      <a:lnTo>
                        <a:pt x="844" y="539"/>
                      </a:lnTo>
                      <a:lnTo>
                        <a:pt x="813" y="508"/>
                      </a:lnTo>
                      <a:cubicBezTo>
                        <a:pt x="804" y="503"/>
                        <a:pt x="796" y="503"/>
                        <a:pt x="790" y="508"/>
                      </a:cubicBezTo>
                      <a:cubicBezTo>
                        <a:pt x="784" y="517"/>
                        <a:pt x="784" y="525"/>
                        <a:pt x="790" y="531"/>
                      </a:cubicBezTo>
                      <a:lnTo>
                        <a:pt x="841" y="582"/>
                      </a:lnTo>
                      <a:lnTo>
                        <a:pt x="923" y="500"/>
                      </a:lnTo>
                      <a:close/>
                      <a:moveTo>
                        <a:pt x="801" y="317"/>
                      </a:moveTo>
                      <a:lnTo>
                        <a:pt x="832" y="348"/>
                      </a:lnTo>
                      <a:lnTo>
                        <a:pt x="801" y="379"/>
                      </a:lnTo>
                      <a:cubicBezTo>
                        <a:pt x="796" y="387"/>
                        <a:pt x="796" y="396"/>
                        <a:pt x="801" y="401"/>
                      </a:cubicBezTo>
                      <a:cubicBezTo>
                        <a:pt x="804" y="404"/>
                        <a:pt x="807" y="407"/>
                        <a:pt x="813" y="407"/>
                      </a:cubicBezTo>
                      <a:cubicBezTo>
                        <a:pt x="818" y="407"/>
                        <a:pt x="821" y="404"/>
                        <a:pt x="824" y="401"/>
                      </a:cubicBezTo>
                      <a:lnTo>
                        <a:pt x="855" y="370"/>
                      </a:lnTo>
                      <a:lnTo>
                        <a:pt x="886" y="401"/>
                      </a:lnTo>
                      <a:cubicBezTo>
                        <a:pt x="889" y="404"/>
                        <a:pt x="895" y="407"/>
                        <a:pt x="897" y="407"/>
                      </a:cubicBezTo>
                      <a:cubicBezTo>
                        <a:pt x="903" y="407"/>
                        <a:pt x="906" y="404"/>
                        <a:pt x="909" y="401"/>
                      </a:cubicBezTo>
                      <a:cubicBezTo>
                        <a:pt x="914" y="393"/>
                        <a:pt x="914" y="384"/>
                        <a:pt x="909" y="379"/>
                      </a:cubicBezTo>
                      <a:lnTo>
                        <a:pt x="878" y="348"/>
                      </a:lnTo>
                      <a:lnTo>
                        <a:pt x="909" y="317"/>
                      </a:lnTo>
                      <a:cubicBezTo>
                        <a:pt x="914" y="308"/>
                        <a:pt x="914" y="300"/>
                        <a:pt x="909" y="294"/>
                      </a:cubicBezTo>
                      <a:cubicBezTo>
                        <a:pt x="900" y="288"/>
                        <a:pt x="892" y="288"/>
                        <a:pt x="886" y="294"/>
                      </a:cubicBezTo>
                      <a:lnTo>
                        <a:pt x="855" y="325"/>
                      </a:lnTo>
                      <a:lnTo>
                        <a:pt x="824" y="294"/>
                      </a:lnTo>
                      <a:cubicBezTo>
                        <a:pt x="815" y="288"/>
                        <a:pt x="807" y="288"/>
                        <a:pt x="801" y="294"/>
                      </a:cubicBezTo>
                      <a:cubicBezTo>
                        <a:pt x="796" y="302"/>
                        <a:pt x="796" y="311"/>
                        <a:pt x="801" y="317"/>
                      </a:cubicBezTo>
                      <a:close/>
                      <a:moveTo>
                        <a:pt x="923" y="147"/>
                      </a:moveTo>
                      <a:cubicBezTo>
                        <a:pt x="931" y="142"/>
                        <a:pt x="931" y="130"/>
                        <a:pt x="926" y="127"/>
                      </a:cubicBezTo>
                      <a:cubicBezTo>
                        <a:pt x="917" y="122"/>
                        <a:pt x="909" y="122"/>
                        <a:pt x="903" y="127"/>
                      </a:cubicBezTo>
                      <a:lnTo>
                        <a:pt x="844" y="187"/>
                      </a:lnTo>
                      <a:lnTo>
                        <a:pt x="813" y="156"/>
                      </a:lnTo>
                      <a:cubicBezTo>
                        <a:pt x="804" y="150"/>
                        <a:pt x="796" y="150"/>
                        <a:pt x="790" y="156"/>
                      </a:cubicBezTo>
                      <a:cubicBezTo>
                        <a:pt x="784" y="164"/>
                        <a:pt x="784" y="173"/>
                        <a:pt x="790" y="178"/>
                      </a:cubicBezTo>
                      <a:lnTo>
                        <a:pt x="841" y="229"/>
                      </a:lnTo>
                      <a:lnTo>
                        <a:pt x="923" y="147"/>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93" name="Freeform 7">
                  <a:extLst>
                    <a:ext uri="{FF2B5EF4-FFF2-40B4-BE49-F238E27FC236}">
                      <a16:creationId xmlns:a16="http://schemas.microsoft.com/office/drawing/2014/main" id="{24349A33-594B-4EF9-909E-24EB6761BD11}"/>
                    </a:ext>
                  </a:extLst>
                </p:cNvPr>
                <p:cNvSpPr>
                  <a:spLocks noChangeArrowheads="1"/>
                </p:cNvSpPr>
                <p:nvPr/>
              </p:nvSpPr>
              <p:spPr bwMode="auto">
                <a:xfrm>
                  <a:off x="2997200" y="4162425"/>
                  <a:ext cx="73025" cy="106363"/>
                </a:xfrm>
                <a:custGeom>
                  <a:avLst/>
                  <a:gdLst>
                    <a:gd name="T0" fmla="*/ 0 w 205"/>
                    <a:gd name="T1" fmla="*/ 172 h 297"/>
                    <a:gd name="T2" fmla="*/ 9 w 205"/>
                    <a:gd name="T3" fmla="*/ 155 h 297"/>
                    <a:gd name="T4" fmla="*/ 3 w 205"/>
                    <a:gd name="T5" fmla="*/ 102 h 297"/>
                    <a:gd name="T6" fmla="*/ 3 w 205"/>
                    <a:gd name="T7" fmla="*/ 90 h 297"/>
                    <a:gd name="T8" fmla="*/ 108 w 205"/>
                    <a:gd name="T9" fmla="*/ 0 h 297"/>
                    <a:gd name="T10" fmla="*/ 122 w 205"/>
                    <a:gd name="T11" fmla="*/ 20 h 297"/>
                    <a:gd name="T12" fmla="*/ 198 w 205"/>
                    <a:gd name="T13" fmla="*/ 96 h 297"/>
                    <a:gd name="T14" fmla="*/ 192 w 205"/>
                    <a:gd name="T15" fmla="*/ 152 h 297"/>
                    <a:gd name="T16" fmla="*/ 204 w 205"/>
                    <a:gd name="T17" fmla="*/ 172 h 297"/>
                    <a:gd name="T18" fmla="*/ 198 w 205"/>
                    <a:gd name="T19" fmla="*/ 203 h 297"/>
                    <a:gd name="T20" fmla="*/ 178 w 205"/>
                    <a:gd name="T21" fmla="*/ 220 h 297"/>
                    <a:gd name="T22" fmla="*/ 178 w 205"/>
                    <a:gd name="T23" fmla="*/ 220 h 297"/>
                    <a:gd name="T24" fmla="*/ 102 w 205"/>
                    <a:gd name="T25" fmla="*/ 296 h 297"/>
                    <a:gd name="T26" fmla="*/ 102 w 205"/>
                    <a:gd name="T27" fmla="*/ 296 h 297"/>
                    <a:gd name="T28" fmla="*/ 102 w 205"/>
                    <a:gd name="T29" fmla="*/ 296 h 297"/>
                    <a:gd name="T30" fmla="*/ 102 w 205"/>
                    <a:gd name="T31" fmla="*/ 296 h 297"/>
                    <a:gd name="T32" fmla="*/ 102 w 205"/>
                    <a:gd name="T33" fmla="*/ 296 h 297"/>
                    <a:gd name="T34" fmla="*/ 102 w 205"/>
                    <a:gd name="T35" fmla="*/ 296 h 297"/>
                    <a:gd name="T36" fmla="*/ 102 w 205"/>
                    <a:gd name="T37" fmla="*/ 296 h 297"/>
                    <a:gd name="T38" fmla="*/ 102 w 205"/>
                    <a:gd name="T39" fmla="*/ 296 h 297"/>
                    <a:gd name="T40" fmla="*/ 102 w 205"/>
                    <a:gd name="T41" fmla="*/ 296 h 297"/>
                    <a:gd name="T42" fmla="*/ 102 w 205"/>
                    <a:gd name="T43" fmla="*/ 296 h 297"/>
                    <a:gd name="T44" fmla="*/ 102 w 205"/>
                    <a:gd name="T45" fmla="*/ 296 h 297"/>
                    <a:gd name="T46" fmla="*/ 26 w 205"/>
                    <a:gd name="T47" fmla="*/ 220 h 297"/>
                    <a:gd name="T48" fmla="*/ 26 w 205"/>
                    <a:gd name="T49" fmla="*/ 220 h 297"/>
                    <a:gd name="T50" fmla="*/ 6 w 205"/>
                    <a:gd name="T51" fmla="*/ 203 h 297"/>
                    <a:gd name="T52" fmla="*/ 0 w 205"/>
                    <a:gd name="T53" fmla="*/ 172 h 2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05" h="297">
                      <a:moveTo>
                        <a:pt x="0" y="172"/>
                      </a:moveTo>
                      <a:cubicBezTo>
                        <a:pt x="0" y="164"/>
                        <a:pt x="3" y="155"/>
                        <a:pt x="9" y="155"/>
                      </a:cubicBezTo>
                      <a:cubicBezTo>
                        <a:pt x="6" y="144"/>
                        <a:pt x="3" y="121"/>
                        <a:pt x="3" y="102"/>
                      </a:cubicBezTo>
                      <a:lnTo>
                        <a:pt x="3" y="90"/>
                      </a:lnTo>
                      <a:cubicBezTo>
                        <a:pt x="3" y="90"/>
                        <a:pt x="3" y="6"/>
                        <a:pt x="108" y="0"/>
                      </a:cubicBezTo>
                      <a:lnTo>
                        <a:pt x="122" y="20"/>
                      </a:lnTo>
                      <a:cubicBezTo>
                        <a:pt x="164" y="23"/>
                        <a:pt x="198" y="59"/>
                        <a:pt x="198" y="96"/>
                      </a:cubicBezTo>
                      <a:cubicBezTo>
                        <a:pt x="198" y="116"/>
                        <a:pt x="195" y="141"/>
                        <a:pt x="192" y="152"/>
                      </a:cubicBezTo>
                      <a:cubicBezTo>
                        <a:pt x="201" y="155"/>
                        <a:pt x="204" y="164"/>
                        <a:pt x="204" y="172"/>
                      </a:cubicBezTo>
                      <a:lnTo>
                        <a:pt x="198" y="203"/>
                      </a:lnTo>
                      <a:cubicBezTo>
                        <a:pt x="195" y="212"/>
                        <a:pt x="189" y="220"/>
                        <a:pt x="178" y="220"/>
                      </a:cubicBezTo>
                      <a:lnTo>
                        <a:pt x="178" y="220"/>
                      </a:lnTo>
                      <a:cubicBezTo>
                        <a:pt x="167" y="294"/>
                        <a:pt x="110" y="296"/>
                        <a:pt x="102" y="296"/>
                      </a:cubicBezTo>
                      <a:lnTo>
                        <a:pt x="102" y="296"/>
                      </a:lnTo>
                      <a:lnTo>
                        <a:pt x="102" y="296"/>
                      </a:lnTo>
                      <a:lnTo>
                        <a:pt x="102" y="296"/>
                      </a:lnTo>
                      <a:lnTo>
                        <a:pt x="102" y="296"/>
                      </a:lnTo>
                      <a:lnTo>
                        <a:pt x="102" y="296"/>
                      </a:lnTo>
                      <a:lnTo>
                        <a:pt x="102" y="296"/>
                      </a:lnTo>
                      <a:lnTo>
                        <a:pt x="102" y="296"/>
                      </a:lnTo>
                      <a:lnTo>
                        <a:pt x="102" y="296"/>
                      </a:lnTo>
                      <a:lnTo>
                        <a:pt x="102" y="296"/>
                      </a:lnTo>
                      <a:lnTo>
                        <a:pt x="102" y="296"/>
                      </a:lnTo>
                      <a:cubicBezTo>
                        <a:pt x="93" y="296"/>
                        <a:pt x="37" y="294"/>
                        <a:pt x="26" y="220"/>
                      </a:cubicBezTo>
                      <a:lnTo>
                        <a:pt x="26" y="220"/>
                      </a:lnTo>
                      <a:cubicBezTo>
                        <a:pt x="14" y="220"/>
                        <a:pt x="6" y="212"/>
                        <a:pt x="6" y="203"/>
                      </a:cubicBezTo>
                      <a:lnTo>
                        <a:pt x="0" y="172"/>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586" name="Rectangle 585">
                <a:extLst>
                  <a:ext uri="{FF2B5EF4-FFF2-40B4-BE49-F238E27FC236}">
                    <a16:creationId xmlns:a16="http://schemas.microsoft.com/office/drawing/2014/main" id="{E1C7C297-BF39-4917-A61B-9869008CED5B}"/>
                  </a:ext>
                </a:extLst>
              </p:cNvPr>
              <p:cNvSpPr/>
              <p:nvPr/>
            </p:nvSpPr>
            <p:spPr>
              <a:xfrm>
                <a:off x="2451118" y="4158080"/>
                <a:ext cx="865570"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p>
            </p:txBody>
          </p:sp>
        </p:grpSp>
        <p:sp>
          <p:nvSpPr>
            <p:cNvPr id="584" name="Text Box 30">
              <a:extLst>
                <a:ext uri="{FF2B5EF4-FFF2-40B4-BE49-F238E27FC236}">
                  <a16:creationId xmlns:a16="http://schemas.microsoft.com/office/drawing/2014/main" id="{89A4F4FE-E7C5-4203-8F50-93C059071914}"/>
                </a:ext>
              </a:extLst>
            </p:cNvPr>
            <p:cNvSpPr txBox="1">
              <a:spLocks noChangeArrowheads="1"/>
            </p:cNvSpPr>
            <p:nvPr/>
          </p:nvSpPr>
          <p:spPr bwMode="auto">
            <a:xfrm>
              <a:off x="6609905" y="5950642"/>
              <a:ext cx="601072" cy="123111"/>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solidFill>
                    <a:schemeClr val="bg2">
                      <a:lumMod val="10000"/>
                    </a:schemeClr>
                  </a:solidFill>
                </a:rPr>
                <a:t>IAM</a:t>
              </a:r>
            </a:p>
          </p:txBody>
        </p:sp>
      </p:grpSp>
      <p:grpSp>
        <p:nvGrpSpPr>
          <p:cNvPr id="594" name="Group 593">
            <a:extLst>
              <a:ext uri="{FF2B5EF4-FFF2-40B4-BE49-F238E27FC236}">
                <a16:creationId xmlns:a16="http://schemas.microsoft.com/office/drawing/2014/main" id="{79D1708A-4F5D-4800-836D-4C4A6BD55C42}"/>
              </a:ext>
            </a:extLst>
          </p:cNvPr>
          <p:cNvGrpSpPr/>
          <p:nvPr/>
        </p:nvGrpSpPr>
        <p:grpSpPr>
          <a:xfrm>
            <a:off x="8691505" y="5544590"/>
            <a:ext cx="495559" cy="589139"/>
            <a:chOff x="7283585" y="5496258"/>
            <a:chExt cx="495559" cy="589139"/>
          </a:xfrm>
        </p:grpSpPr>
        <p:grpSp>
          <p:nvGrpSpPr>
            <p:cNvPr id="595" name="Group 594">
              <a:extLst>
                <a:ext uri="{FF2B5EF4-FFF2-40B4-BE49-F238E27FC236}">
                  <a16:creationId xmlns:a16="http://schemas.microsoft.com/office/drawing/2014/main" id="{391E2756-BA0A-4B8E-81A5-BFB705F5A88D}"/>
                </a:ext>
              </a:extLst>
            </p:cNvPr>
            <p:cNvGrpSpPr/>
            <p:nvPr/>
          </p:nvGrpSpPr>
          <p:grpSpPr>
            <a:xfrm>
              <a:off x="7283585" y="5496258"/>
              <a:ext cx="495559" cy="543422"/>
              <a:chOff x="4149905" y="4158080"/>
              <a:chExt cx="639069" cy="695710"/>
            </a:xfrm>
          </p:grpSpPr>
          <p:grpSp>
            <p:nvGrpSpPr>
              <p:cNvPr id="597" name="Group 596">
                <a:extLst>
                  <a:ext uri="{FF2B5EF4-FFF2-40B4-BE49-F238E27FC236}">
                    <a16:creationId xmlns:a16="http://schemas.microsoft.com/office/drawing/2014/main" id="{F499037B-6AAF-4184-8CD3-ED44934E32FE}"/>
                  </a:ext>
                </a:extLst>
              </p:cNvPr>
              <p:cNvGrpSpPr/>
              <p:nvPr/>
            </p:nvGrpSpPr>
            <p:grpSpPr>
              <a:xfrm>
                <a:off x="4195359" y="4291017"/>
                <a:ext cx="548161" cy="429836"/>
                <a:chOff x="3944938" y="4110038"/>
                <a:chExt cx="360362" cy="282575"/>
              </a:xfrm>
              <a:solidFill>
                <a:srgbClr val="F80000"/>
              </a:solidFill>
            </p:grpSpPr>
            <p:sp>
              <p:nvSpPr>
                <p:cNvPr id="599" name="Freeform 8">
                  <a:extLst>
                    <a:ext uri="{FF2B5EF4-FFF2-40B4-BE49-F238E27FC236}">
                      <a16:creationId xmlns:a16="http://schemas.microsoft.com/office/drawing/2014/main" id="{F3983A2A-A177-4ACA-ADBC-5ED99BE1F9B6}"/>
                    </a:ext>
                  </a:extLst>
                </p:cNvPr>
                <p:cNvSpPr>
                  <a:spLocks noChangeArrowheads="1"/>
                </p:cNvSpPr>
                <p:nvPr/>
              </p:nvSpPr>
              <p:spPr bwMode="auto">
                <a:xfrm>
                  <a:off x="3981450" y="4176713"/>
                  <a:ext cx="17463" cy="12700"/>
                </a:xfrm>
                <a:custGeom>
                  <a:avLst/>
                  <a:gdLst>
                    <a:gd name="T0" fmla="*/ 24 w 49"/>
                    <a:gd name="T1" fmla="*/ 36 h 37"/>
                    <a:gd name="T2" fmla="*/ 0 w 49"/>
                    <a:gd name="T3" fmla="*/ 36 h 37"/>
                    <a:gd name="T4" fmla="*/ 0 w 49"/>
                    <a:gd name="T5" fmla="*/ 0 h 37"/>
                    <a:gd name="T6" fmla="*/ 48 w 49"/>
                    <a:gd name="T7" fmla="*/ 0 h 37"/>
                    <a:gd name="T8" fmla="*/ 48 w 49"/>
                    <a:gd name="T9" fmla="*/ 36 h 37"/>
                    <a:gd name="T10" fmla="*/ 24 w 49"/>
                    <a:gd name="T11" fmla="*/ 36 h 37"/>
                  </a:gdLst>
                  <a:ahLst/>
                  <a:cxnLst>
                    <a:cxn ang="0">
                      <a:pos x="T0" y="T1"/>
                    </a:cxn>
                    <a:cxn ang="0">
                      <a:pos x="T2" y="T3"/>
                    </a:cxn>
                    <a:cxn ang="0">
                      <a:pos x="T4" y="T5"/>
                    </a:cxn>
                    <a:cxn ang="0">
                      <a:pos x="T6" y="T7"/>
                    </a:cxn>
                    <a:cxn ang="0">
                      <a:pos x="T8" y="T9"/>
                    </a:cxn>
                    <a:cxn ang="0">
                      <a:pos x="T10" y="T11"/>
                    </a:cxn>
                  </a:cxnLst>
                  <a:rect l="0" t="0" r="r" b="b"/>
                  <a:pathLst>
                    <a:path w="49" h="37">
                      <a:moveTo>
                        <a:pt x="24" y="36"/>
                      </a:moveTo>
                      <a:lnTo>
                        <a:pt x="0" y="36"/>
                      </a:lnTo>
                      <a:lnTo>
                        <a:pt x="0" y="0"/>
                      </a:lnTo>
                      <a:lnTo>
                        <a:pt x="48" y="0"/>
                      </a:lnTo>
                      <a:lnTo>
                        <a:pt x="48" y="36"/>
                      </a:lnTo>
                      <a:lnTo>
                        <a:pt x="24" y="36"/>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00" name="Freeform 9">
                  <a:extLst>
                    <a:ext uri="{FF2B5EF4-FFF2-40B4-BE49-F238E27FC236}">
                      <a16:creationId xmlns:a16="http://schemas.microsoft.com/office/drawing/2014/main" id="{DF5E00E4-68C8-4AAB-B934-F50E2405814B}"/>
                    </a:ext>
                  </a:extLst>
                </p:cNvPr>
                <p:cNvSpPr>
                  <a:spLocks noChangeArrowheads="1"/>
                </p:cNvSpPr>
                <p:nvPr/>
              </p:nvSpPr>
              <p:spPr bwMode="auto">
                <a:xfrm>
                  <a:off x="4114800" y="4176713"/>
                  <a:ext cx="134938" cy="12700"/>
                </a:xfrm>
                <a:custGeom>
                  <a:avLst/>
                  <a:gdLst>
                    <a:gd name="T0" fmla="*/ 188 w 377"/>
                    <a:gd name="T1" fmla="*/ 36 h 37"/>
                    <a:gd name="T2" fmla="*/ 0 w 377"/>
                    <a:gd name="T3" fmla="*/ 36 h 37"/>
                    <a:gd name="T4" fmla="*/ 0 w 377"/>
                    <a:gd name="T5" fmla="*/ 0 h 37"/>
                    <a:gd name="T6" fmla="*/ 376 w 377"/>
                    <a:gd name="T7" fmla="*/ 0 h 37"/>
                    <a:gd name="T8" fmla="*/ 376 w 377"/>
                    <a:gd name="T9" fmla="*/ 36 h 37"/>
                    <a:gd name="T10" fmla="*/ 188 w 377"/>
                    <a:gd name="T11" fmla="*/ 36 h 37"/>
                  </a:gdLst>
                  <a:ahLst/>
                  <a:cxnLst>
                    <a:cxn ang="0">
                      <a:pos x="T0" y="T1"/>
                    </a:cxn>
                    <a:cxn ang="0">
                      <a:pos x="T2" y="T3"/>
                    </a:cxn>
                    <a:cxn ang="0">
                      <a:pos x="T4" y="T5"/>
                    </a:cxn>
                    <a:cxn ang="0">
                      <a:pos x="T6" y="T7"/>
                    </a:cxn>
                    <a:cxn ang="0">
                      <a:pos x="T8" y="T9"/>
                    </a:cxn>
                    <a:cxn ang="0">
                      <a:pos x="T10" y="T11"/>
                    </a:cxn>
                  </a:cxnLst>
                  <a:rect l="0" t="0" r="r" b="b"/>
                  <a:pathLst>
                    <a:path w="377" h="37">
                      <a:moveTo>
                        <a:pt x="188" y="36"/>
                      </a:moveTo>
                      <a:lnTo>
                        <a:pt x="0" y="36"/>
                      </a:lnTo>
                      <a:lnTo>
                        <a:pt x="0" y="0"/>
                      </a:lnTo>
                      <a:lnTo>
                        <a:pt x="376" y="0"/>
                      </a:lnTo>
                      <a:lnTo>
                        <a:pt x="376" y="36"/>
                      </a:lnTo>
                      <a:lnTo>
                        <a:pt x="188" y="36"/>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01" name="Freeform 10">
                  <a:extLst>
                    <a:ext uri="{FF2B5EF4-FFF2-40B4-BE49-F238E27FC236}">
                      <a16:creationId xmlns:a16="http://schemas.microsoft.com/office/drawing/2014/main" id="{DB02DCB8-B77B-48B7-AFF6-1F295BF3E07D}"/>
                    </a:ext>
                  </a:extLst>
                </p:cNvPr>
                <p:cNvSpPr>
                  <a:spLocks noChangeArrowheads="1"/>
                </p:cNvSpPr>
                <p:nvPr/>
              </p:nvSpPr>
              <p:spPr bwMode="auto">
                <a:xfrm>
                  <a:off x="4016375" y="4176713"/>
                  <a:ext cx="80963" cy="12700"/>
                </a:xfrm>
                <a:custGeom>
                  <a:avLst/>
                  <a:gdLst>
                    <a:gd name="T0" fmla="*/ 113 w 227"/>
                    <a:gd name="T1" fmla="*/ 36 h 37"/>
                    <a:gd name="T2" fmla="*/ 0 w 227"/>
                    <a:gd name="T3" fmla="*/ 36 h 37"/>
                    <a:gd name="T4" fmla="*/ 0 w 227"/>
                    <a:gd name="T5" fmla="*/ 0 h 37"/>
                    <a:gd name="T6" fmla="*/ 226 w 227"/>
                    <a:gd name="T7" fmla="*/ 0 h 37"/>
                    <a:gd name="T8" fmla="*/ 226 w 227"/>
                    <a:gd name="T9" fmla="*/ 36 h 37"/>
                    <a:gd name="T10" fmla="*/ 113 w 227"/>
                    <a:gd name="T11" fmla="*/ 36 h 37"/>
                  </a:gdLst>
                  <a:ahLst/>
                  <a:cxnLst>
                    <a:cxn ang="0">
                      <a:pos x="T0" y="T1"/>
                    </a:cxn>
                    <a:cxn ang="0">
                      <a:pos x="T2" y="T3"/>
                    </a:cxn>
                    <a:cxn ang="0">
                      <a:pos x="T4" y="T5"/>
                    </a:cxn>
                    <a:cxn ang="0">
                      <a:pos x="T6" y="T7"/>
                    </a:cxn>
                    <a:cxn ang="0">
                      <a:pos x="T8" y="T9"/>
                    </a:cxn>
                    <a:cxn ang="0">
                      <a:pos x="T10" y="T11"/>
                    </a:cxn>
                  </a:cxnLst>
                  <a:rect l="0" t="0" r="r" b="b"/>
                  <a:pathLst>
                    <a:path w="227" h="37">
                      <a:moveTo>
                        <a:pt x="113" y="36"/>
                      </a:moveTo>
                      <a:lnTo>
                        <a:pt x="0" y="36"/>
                      </a:lnTo>
                      <a:lnTo>
                        <a:pt x="0" y="0"/>
                      </a:lnTo>
                      <a:lnTo>
                        <a:pt x="226" y="0"/>
                      </a:lnTo>
                      <a:lnTo>
                        <a:pt x="226" y="36"/>
                      </a:lnTo>
                      <a:lnTo>
                        <a:pt x="113" y="36"/>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02" name="Freeform 11">
                  <a:extLst>
                    <a:ext uri="{FF2B5EF4-FFF2-40B4-BE49-F238E27FC236}">
                      <a16:creationId xmlns:a16="http://schemas.microsoft.com/office/drawing/2014/main" id="{0D7E5956-F7DA-4009-9B17-26ED0E6AEE04}"/>
                    </a:ext>
                  </a:extLst>
                </p:cNvPr>
                <p:cNvSpPr>
                  <a:spLocks noChangeArrowheads="1"/>
                </p:cNvSpPr>
                <p:nvPr/>
              </p:nvSpPr>
              <p:spPr bwMode="auto">
                <a:xfrm>
                  <a:off x="3944938" y="4110038"/>
                  <a:ext cx="360362" cy="282575"/>
                </a:xfrm>
                <a:custGeom>
                  <a:avLst/>
                  <a:gdLst>
                    <a:gd name="T0" fmla="*/ 985 w 1003"/>
                    <a:gd name="T1" fmla="*/ 0 h 783"/>
                    <a:gd name="T2" fmla="*/ 1002 w 1003"/>
                    <a:gd name="T3" fmla="*/ 20 h 783"/>
                    <a:gd name="T4" fmla="*/ 1002 w 1003"/>
                    <a:gd name="T5" fmla="*/ 559 h 783"/>
                    <a:gd name="T6" fmla="*/ 965 w 1003"/>
                    <a:gd name="T7" fmla="*/ 559 h 783"/>
                    <a:gd name="T8" fmla="*/ 965 w 1003"/>
                    <a:gd name="T9" fmla="*/ 133 h 783"/>
                    <a:gd name="T10" fmla="*/ 37 w 1003"/>
                    <a:gd name="T11" fmla="*/ 133 h 783"/>
                    <a:gd name="T12" fmla="*/ 37 w 1003"/>
                    <a:gd name="T13" fmla="*/ 782 h 783"/>
                    <a:gd name="T14" fmla="*/ 0 w 1003"/>
                    <a:gd name="T15" fmla="*/ 782 h 783"/>
                    <a:gd name="T16" fmla="*/ 0 w 1003"/>
                    <a:gd name="T17" fmla="*/ 20 h 783"/>
                    <a:gd name="T18" fmla="*/ 20 w 1003"/>
                    <a:gd name="T19" fmla="*/ 0 h 783"/>
                    <a:gd name="T20" fmla="*/ 985 w 1003"/>
                    <a:gd name="T21" fmla="*/ 0 h 783"/>
                    <a:gd name="T22" fmla="*/ 93 w 1003"/>
                    <a:gd name="T23" fmla="*/ 93 h 783"/>
                    <a:gd name="T24" fmla="*/ 93 w 1003"/>
                    <a:gd name="T25" fmla="*/ 37 h 783"/>
                    <a:gd name="T26" fmla="*/ 37 w 1003"/>
                    <a:gd name="T27" fmla="*/ 37 h 783"/>
                    <a:gd name="T28" fmla="*/ 37 w 1003"/>
                    <a:gd name="T29" fmla="*/ 93 h 783"/>
                    <a:gd name="T30" fmla="*/ 93 w 1003"/>
                    <a:gd name="T31" fmla="*/ 93 h 7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03" h="783">
                      <a:moveTo>
                        <a:pt x="985" y="0"/>
                      </a:moveTo>
                      <a:cubicBezTo>
                        <a:pt x="994" y="0"/>
                        <a:pt x="1002" y="9"/>
                        <a:pt x="1002" y="20"/>
                      </a:cubicBezTo>
                      <a:lnTo>
                        <a:pt x="1002" y="559"/>
                      </a:lnTo>
                      <a:lnTo>
                        <a:pt x="965" y="559"/>
                      </a:lnTo>
                      <a:lnTo>
                        <a:pt x="965" y="133"/>
                      </a:lnTo>
                      <a:lnTo>
                        <a:pt x="37" y="133"/>
                      </a:lnTo>
                      <a:lnTo>
                        <a:pt x="37" y="782"/>
                      </a:lnTo>
                      <a:lnTo>
                        <a:pt x="0" y="782"/>
                      </a:lnTo>
                      <a:lnTo>
                        <a:pt x="0" y="20"/>
                      </a:lnTo>
                      <a:cubicBezTo>
                        <a:pt x="0" y="9"/>
                        <a:pt x="9" y="0"/>
                        <a:pt x="20" y="0"/>
                      </a:cubicBezTo>
                      <a:lnTo>
                        <a:pt x="985" y="0"/>
                      </a:lnTo>
                      <a:close/>
                      <a:moveTo>
                        <a:pt x="93" y="93"/>
                      </a:moveTo>
                      <a:lnTo>
                        <a:pt x="93" y="37"/>
                      </a:lnTo>
                      <a:lnTo>
                        <a:pt x="37" y="37"/>
                      </a:lnTo>
                      <a:lnTo>
                        <a:pt x="37" y="93"/>
                      </a:lnTo>
                      <a:lnTo>
                        <a:pt x="93" y="93"/>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03" name="Freeform 12">
                  <a:extLst>
                    <a:ext uri="{FF2B5EF4-FFF2-40B4-BE49-F238E27FC236}">
                      <a16:creationId xmlns:a16="http://schemas.microsoft.com/office/drawing/2014/main" id="{C14F1EEA-8978-4C83-BE81-27C354940103}"/>
                    </a:ext>
                  </a:extLst>
                </p:cNvPr>
                <p:cNvSpPr>
                  <a:spLocks noChangeArrowheads="1"/>
                </p:cNvSpPr>
                <p:nvPr/>
              </p:nvSpPr>
              <p:spPr bwMode="auto">
                <a:xfrm>
                  <a:off x="3981450" y="4276725"/>
                  <a:ext cx="14288" cy="14288"/>
                </a:xfrm>
                <a:custGeom>
                  <a:avLst/>
                  <a:gdLst>
                    <a:gd name="T0" fmla="*/ 20 w 40"/>
                    <a:gd name="T1" fmla="*/ 37 h 38"/>
                    <a:gd name="T2" fmla="*/ 0 w 40"/>
                    <a:gd name="T3" fmla="*/ 37 h 38"/>
                    <a:gd name="T4" fmla="*/ 0 w 40"/>
                    <a:gd name="T5" fmla="*/ 0 h 38"/>
                    <a:gd name="T6" fmla="*/ 39 w 40"/>
                    <a:gd name="T7" fmla="*/ 0 h 38"/>
                    <a:gd name="T8" fmla="*/ 39 w 40"/>
                    <a:gd name="T9" fmla="*/ 37 h 38"/>
                    <a:gd name="T10" fmla="*/ 20 w 40"/>
                    <a:gd name="T11" fmla="*/ 37 h 38"/>
                  </a:gdLst>
                  <a:ahLst/>
                  <a:cxnLst>
                    <a:cxn ang="0">
                      <a:pos x="T0" y="T1"/>
                    </a:cxn>
                    <a:cxn ang="0">
                      <a:pos x="T2" y="T3"/>
                    </a:cxn>
                    <a:cxn ang="0">
                      <a:pos x="T4" y="T5"/>
                    </a:cxn>
                    <a:cxn ang="0">
                      <a:pos x="T6" y="T7"/>
                    </a:cxn>
                    <a:cxn ang="0">
                      <a:pos x="T8" y="T9"/>
                    </a:cxn>
                    <a:cxn ang="0">
                      <a:pos x="T10" y="T11"/>
                    </a:cxn>
                  </a:cxnLst>
                  <a:rect l="0" t="0" r="r" b="b"/>
                  <a:pathLst>
                    <a:path w="40" h="38">
                      <a:moveTo>
                        <a:pt x="20" y="37"/>
                      </a:moveTo>
                      <a:lnTo>
                        <a:pt x="0" y="37"/>
                      </a:lnTo>
                      <a:lnTo>
                        <a:pt x="0" y="0"/>
                      </a:lnTo>
                      <a:lnTo>
                        <a:pt x="39" y="0"/>
                      </a:lnTo>
                      <a:lnTo>
                        <a:pt x="39" y="37"/>
                      </a:lnTo>
                      <a:lnTo>
                        <a:pt x="20" y="37"/>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04" name="Freeform 13">
                  <a:extLst>
                    <a:ext uri="{FF2B5EF4-FFF2-40B4-BE49-F238E27FC236}">
                      <a16:creationId xmlns:a16="http://schemas.microsoft.com/office/drawing/2014/main" id="{BC5F0EFF-9964-4159-B269-0EC2C0AE9809}"/>
                    </a:ext>
                  </a:extLst>
                </p:cNvPr>
                <p:cNvSpPr>
                  <a:spLocks noChangeArrowheads="1"/>
                </p:cNvSpPr>
                <p:nvPr/>
              </p:nvSpPr>
              <p:spPr bwMode="auto">
                <a:xfrm>
                  <a:off x="4011613" y="4276725"/>
                  <a:ext cx="14287" cy="14288"/>
                </a:xfrm>
                <a:custGeom>
                  <a:avLst/>
                  <a:gdLst>
                    <a:gd name="T0" fmla="*/ 19 w 40"/>
                    <a:gd name="T1" fmla="*/ 37 h 38"/>
                    <a:gd name="T2" fmla="*/ 0 w 40"/>
                    <a:gd name="T3" fmla="*/ 37 h 38"/>
                    <a:gd name="T4" fmla="*/ 0 w 40"/>
                    <a:gd name="T5" fmla="*/ 0 h 38"/>
                    <a:gd name="T6" fmla="*/ 39 w 40"/>
                    <a:gd name="T7" fmla="*/ 0 h 38"/>
                    <a:gd name="T8" fmla="*/ 39 w 40"/>
                    <a:gd name="T9" fmla="*/ 37 h 38"/>
                    <a:gd name="T10" fmla="*/ 19 w 40"/>
                    <a:gd name="T11" fmla="*/ 37 h 38"/>
                  </a:gdLst>
                  <a:ahLst/>
                  <a:cxnLst>
                    <a:cxn ang="0">
                      <a:pos x="T0" y="T1"/>
                    </a:cxn>
                    <a:cxn ang="0">
                      <a:pos x="T2" y="T3"/>
                    </a:cxn>
                    <a:cxn ang="0">
                      <a:pos x="T4" y="T5"/>
                    </a:cxn>
                    <a:cxn ang="0">
                      <a:pos x="T6" y="T7"/>
                    </a:cxn>
                    <a:cxn ang="0">
                      <a:pos x="T8" y="T9"/>
                    </a:cxn>
                    <a:cxn ang="0">
                      <a:pos x="T10" y="T11"/>
                    </a:cxn>
                  </a:cxnLst>
                  <a:rect l="0" t="0" r="r" b="b"/>
                  <a:pathLst>
                    <a:path w="40" h="38">
                      <a:moveTo>
                        <a:pt x="19" y="37"/>
                      </a:moveTo>
                      <a:lnTo>
                        <a:pt x="0" y="37"/>
                      </a:lnTo>
                      <a:lnTo>
                        <a:pt x="0" y="0"/>
                      </a:lnTo>
                      <a:lnTo>
                        <a:pt x="39" y="0"/>
                      </a:lnTo>
                      <a:lnTo>
                        <a:pt x="39" y="37"/>
                      </a:lnTo>
                      <a:lnTo>
                        <a:pt x="19" y="37"/>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05" name="Freeform 14">
                  <a:extLst>
                    <a:ext uri="{FF2B5EF4-FFF2-40B4-BE49-F238E27FC236}">
                      <a16:creationId xmlns:a16="http://schemas.microsoft.com/office/drawing/2014/main" id="{4ADE9FC3-5985-41AF-AF90-C67806459B5B}"/>
                    </a:ext>
                  </a:extLst>
                </p:cNvPr>
                <p:cNvSpPr>
                  <a:spLocks noChangeArrowheads="1"/>
                </p:cNvSpPr>
                <p:nvPr/>
              </p:nvSpPr>
              <p:spPr bwMode="auto">
                <a:xfrm>
                  <a:off x="4041775" y="4276725"/>
                  <a:ext cx="14288" cy="14288"/>
                </a:xfrm>
                <a:custGeom>
                  <a:avLst/>
                  <a:gdLst>
                    <a:gd name="T0" fmla="*/ 20 w 41"/>
                    <a:gd name="T1" fmla="*/ 37 h 38"/>
                    <a:gd name="T2" fmla="*/ 0 w 41"/>
                    <a:gd name="T3" fmla="*/ 37 h 38"/>
                    <a:gd name="T4" fmla="*/ 0 w 41"/>
                    <a:gd name="T5" fmla="*/ 0 h 38"/>
                    <a:gd name="T6" fmla="*/ 40 w 41"/>
                    <a:gd name="T7" fmla="*/ 0 h 38"/>
                    <a:gd name="T8" fmla="*/ 40 w 41"/>
                    <a:gd name="T9" fmla="*/ 37 h 38"/>
                    <a:gd name="T10" fmla="*/ 20 w 41"/>
                    <a:gd name="T11" fmla="*/ 37 h 38"/>
                  </a:gdLst>
                  <a:ahLst/>
                  <a:cxnLst>
                    <a:cxn ang="0">
                      <a:pos x="T0" y="T1"/>
                    </a:cxn>
                    <a:cxn ang="0">
                      <a:pos x="T2" y="T3"/>
                    </a:cxn>
                    <a:cxn ang="0">
                      <a:pos x="T4" y="T5"/>
                    </a:cxn>
                    <a:cxn ang="0">
                      <a:pos x="T6" y="T7"/>
                    </a:cxn>
                    <a:cxn ang="0">
                      <a:pos x="T8" y="T9"/>
                    </a:cxn>
                    <a:cxn ang="0">
                      <a:pos x="T10" y="T11"/>
                    </a:cxn>
                  </a:cxnLst>
                  <a:rect l="0" t="0" r="r" b="b"/>
                  <a:pathLst>
                    <a:path w="41" h="38">
                      <a:moveTo>
                        <a:pt x="20" y="37"/>
                      </a:moveTo>
                      <a:lnTo>
                        <a:pt x="0" y="37"/>
                      </a:lnTo>
                      <a:lnTo>
                        <a:pt x="0" y="0"/>
                      </a:lnTo>
                      <a:lnTo>
                        <a:pt x="40" y="0"/>
                      </a:lnTo>
                      <a:lnTo>
                        <a:pt x="40" y="37"/>
                      </a:lnTo>
                      <a:lnTo>
                        <a:pt x="20" y="37"/>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06" name="Freeform 15">
                  <a:extLst>
                    <a:ext uri="{FF2B5EF4-FFF2-40B4-BE49-F238E27FC236}">
                      <a16:creationId xmlns:a16="http://schemas.microsoft.com/office/drawing/2014/main" id="{668B5732-35CB-471B-A34D-0A007D58D259}"/>
                    </a:ext>
                  </a:extLst>
                </p:cNvPr>
                <p:cNvSpPr>
                  <a:spLocks noChangeArrowheads="1"/>
                </p:cNvSpPr>
                <p:nvPr/>
              </p:nvSpPr>
              <p:spPr bwMode="auto">
                <a:xfrm>
                  <a:off x="4070350" y="4276725"/>
                  <a:ext cx="125413" cy="14288"/>
                </a:xfrm>
                <a:custGeom>
                  <a:avLst/>
                  <a:gdLst>
                    <a:gd name="T0" fmla="*/ 174 w 348"/>
                    <a:gd name="T1" fmla="*/ 37 h 38"/>
                    <a:gd name="T2" fmla="*/ 0 w 348"/>
                    <a:gd name="T3" fmla="*/ 37 h 38"/>
                    <a:gd name="T4" fmla="*/ 0 w 348"/>
                    <a:gd name="T5" fmla="*/ 0 h 38"/>
                    <a:gd name="T6" fmla="*/ 347 w 348"/>
                    <a:gd name="T7" fmla="*/ 0 h 38"/>
                    <a:gd name="T8" fmla="*/ 347 w 348"/>
                    <a:gd name="T9" fmla="*/ 37 h 38"/>
                    <a:gd name="T10" fmla="*/ 174 w 348"/>
                    <a:gd name="T11" fmla="*/ 37 h 38"/>
                  </a:gdLst>
                  <a:ahLst/>
                  <a:cxnLst>
                    <a:cxn ang="0">
                      <a:pos x="T0" y="T1"/>
                    </a:cxn>
                    <a:cxn ang="0">
                      <a:pos x="T2" y="T3"/>
                    </a:cxn>
                    <a:cxn ang="0">
                      <a:pos x="T4" y="T5"/>
                    </a:cxn>
                    <a:cxn ang="0">
                      <a:pos x="T6" y="T7"/>
                    </a:cxn>
                    <a:cxn ang="0">
                      <a:pos x="T8" y="T9"/>
                    </a:cxn>
                    <a:cxn ang="0">
                      <a:pos x="T10" y="T11"/>
                    </a:cxn>
                  </a:cxnLst>
                  <a:rect l="0" t="0" r="r" b="b"/>
                  <a:pathLst>
                    <a:path w="348" h="38">
                      <a:moveTo>
                        <a:pt x="174" y="37"/>
                      </a:moveTo>
                      <a:lnTo>
                        <a:pt x="0" y="37"/>
                      </a:lnTo>
                      <a:lnTo>
                        <a:pt x="0" y="0"/>
                      </a:lnTo>
                      <a:lnTo>
                        <a:pt x="347" y="0"/>
                      </a:lnTo>
                      <a:lnTo>
                        <a:pt x="347" y="37"/>
                      </a:lnTo>
                      <a:lnTo>
                        <a:pt x="174" y="37"/>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07" name="Freeform 16">
                  <a:extLst>
                    <a:ext uri="{FF2B5EF4-FFF2-40B4-BE49-F238E27FC236}">
                      <a16:creationId xmlns:a16="http://schemas.microsoft.com/office/drawing/2014/main" id="{5CF6852A-3811-489D-9626-CB59D6642F92}"/>
                    </a:ext>
                  </a:extLst>
                </p:cNvPr>
                <p:cNvSpPr>
                  <a:spLocks noChangeArrowheads="1"/>
                </p:cNvSpPr>
                <p:nvPr/>
              </p:nvSpPr>
              <p:spPr bwMode="auto">
                <a:xfrm>
                  <a:off x="3981450" y="4310063"/>
                  <a:ext cx="104775" cy="14287"/>
                </a:xfrm>
                <a:custGeom>
                  <a:avLst/>
                  <a:gdLst>
                    <a:gd name="T0" fmla="*/ 144 w 289"/>
                    <a:gd name="T1" fmla="*/ 37 h 38"/>
                    <a:gd name="T2" fmla="*/ 0 w 289"/>
                    <a:gd name="T3" fmla="*/ 37 h 38"/>
                    <a:gd name="T4" fmla="*/ 0 w 289"/>
                    <a:gd name="T5" fmla="*/ 0 h 38"/>
                    <a:gd name="T6" fmla="*/ 288 w 289"/>
                    <a:gd name="T7" fmla="*/ 0 h 38"/>
                    <a:gd name="T8" fmla="*/ 288 w 289"/>
                    <a:gd name="T9" fmla="*/ 37 h 38"/>
                    <a:gd name="T10" fmla="*/ 144 w 289"/>
                    <a:gd name="T11" fmla="*/ 37 h 38"/>
                  </a:gdLst>
                  <a:ahLst/>
                  <a:cxnLst>
                    <a:cxn ang="0">
                      <a:pos x="T0" y="T1"/>
                    </a:cxn>
                    <a:cxn ang="0">
                      <a:pos x="T2" y="T3"/>
                    </a:cxn>
                    <a:cxn ang="0">
                      <a:pos x="T4" y="T5"/>
                    </a:cxn>
                    <a:cxn ang="0">
                      <a:pos x="T6" y="T7"/>
                    </a:cxn>
                    <a:cxn ang="0">
                      <a:pos x="T8" y="T9"/>
                    </a:cxn>
                    <a:cxn ang="0">
                      <a:pos x="T10" y="T11"/>
                    </a:cxn>
                  </a:cxnLst>
                  <a:rect l="0" t="0" r="r" b="b"/>
                  <a:pathLst>
                    <a:path w="289" h="38">
                      <a:moveTo>
                        <a:pt x="144" y="37"/>
                      </a:moveTo>
                      <a:lnTo>
                        <a:pt x="0" y="37"/>
                      </a:lnTo>
                      <a:lnTo>
                        <a:pt x="0" y="0"/>
                      </a:lnTo>
                      <a:lnTo>
                        <a:pt x="288" y="0"/>
                      </a:lnTo>
                      <a:lnTo>
                        <a:pt x="288" y="37"/>
                      </a:lnTo>
                      <a:lnTo>
                        <a:pt x="144" y="37"/>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08" name="Freeform 17">
                  <a:extLst>
                    <a:ext uri="{FF2B5EF4-FFF2-40B4-BE49-F238E27FC236}">
                      <a16:creationId xmlns:a16="http://schemas.microsoft.com/office/drawing/2014/main" id="{3DDECF77-045E-4482-AE97-C556BC0A7F37}"/>
                    </a:ext>
                  </a:extLst>
                </p:cNvPr>
                <p:cNvSpPr>
                  <a:spLocks noChangeArrowheads="1"/>
                </p:cNvSpPr>
                <p:nvPr/>
              </p:nvSpPr>
              <p:spPr bwMode="auto">
                <a:xfrm>
                  <a:off x="4098925" y="4310063"/>
                  <a:ext cx="17463" cy="14287"/>
                </a:xfrm>
                <a:custGeom>
                  <a:avLst/>
                  <a:gdLst>
                    <a:gd name="T0" fmla="*/ 23 w 47"/>
                    <a:gd name="T1" fmla="*/ 37 h 38"/>
                    <a:gd name="T2" fmla="*/ 0 w 47"/>
                    <a:gd name="T3" fmla="*/ 37 h 38"/>
                    <a:gd name="T4" fmla="*/ 0 w 47"/>
                    <a:gd name="T5" fmla="*/ 0 h 38"/>
                    <a:gd name="T6" fmla="*/ 46 w 47"/>
                    <a:gd name="T7" fmla="*/ 0 h 38"/>
                    <a:gd name="T8" fmla="*/ 46 w 47"/>
                    <a:gd name="T9" fmla="*/ 37 h 38"/>
                    <a:gd name="T10" fmla="*/ 23 w 47"/>
                    <a:gd name="T11" fmla="*/ 37 h 38"/>
                  </a:gdLst>
                  <a:ahLst/>
                  <a:cxnLst>
                    <a:cxn ang="0">
                      <a:pos x="T0" y="T1"/>
                    </a:cxn>
                    <a:cxn ang="0">
                      <a:pos x="T2" y="T3"/>
                    </a:cxn>
                    <a:cxn ang="0">
                      <a:pos x="T4" y="T5"/>
                    </a:cxn>
                    <a:cxn ang="0">
                      <a:pos x="T6" y="T7"/>
                    </a:cxn>
                    <a:cxn ang="0">
                      <a:pos x="T8" y="T9"/>
                    </a:cxn>
                    <a:cxn ang="0">
                      <a:pos x="T10" y="T11"/>
                    </a:cxn>
                  </a:cxnLst>
                  <a:rect l="0" t="0" r="r" b="b"/>
                  <a:pathLst>
                    <a:path w="47" h="38">
                      <a:moveTo>
                        <a:pt x="23" y="37"/>
                      </a:moveTo>
                      <a:lnTo>
                        <a:pt x="0" y="37"/>
                      </a:lnTo>
                      <a:lnTo>
                        <a:pt x="0" y="0"/>
                      </a:lnTo>
                      <a:lnTo>
                        <a:pt x="46" y="0"/>
                      </a:lnTo>
                      <a:lnTo>
                        <a:pt x="46" y="37"/>
                      </a:lnTo>
                      <a:lnTo>
                        <a:pt x="23" y="37"/>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09" name="Freeform 18">
                  <a:extLst>
                    <a:ext uri="{FF2B5EF4-FFF2-40B4-BE49-F238E27FC236}">
                      <a16:creationId xmlns:a16="http://schemas.microsoft.com/office/drawing/2014/main" id="{BC5630E5-B238-44D4-9232-E67F248C36BC}"/>
                    </a:ext>
                  </a:extLst>
                </p:cNvPr>
                <p:cNvSpPr>
                  <a:spLocks noChangeArrowheads="1"/>
                </p:cNvSpPr>
                <p:nvPr/>
              </p:nvSpPr>
              <p:spPr bwMode="auto">
                <a:xfrm>
                  <a:off x="3981450" y="4343400"/>
                  <a:ext cx="69850" cy="14288"/>
                </a:xfrm>
                <a:custGeom>
                  <a:avLst/>
                  <a:gdLst>
                    <a:gd name="T0" fmla="*/ 96 w 193"/>
                    <a:gd name="T1" fmla="*/ 37 h 38"/>
                    <a:gd name="T2" fmla="*/ 0 w 193"/>
                    <a:gd name="T3" fmla="*/ 37 h 38"/>
                    <a:gd name="T4" fmla="*/ 0 w 193"/>
                    <a:gd name="T5" fmla="*/ 0 h 38"/>
                    <a:gd name="T6" fmla="*/ 192 w 193"/>
                    <a:gd name="T7" fmla="*/ 0 h 38"/>
                    <a:gd name="T8" fmla="*/ 192 w 193"/>
                    <a:gd name="T9" fmla="*/ 37 h 38"/>
                    <a:gd name="T10" fmla="*/ 96 w 193"/>
                    <a:gd name="T11" fmla="*/ 37 h 38"/>
                  </a:gdLst>
                  <a:ahLst/>
                  <a:cxnLst>
                    <a:cxn ang="0">
                      <a:pos x="T0" y="T1"/>
                    </a:cxn>
                    <a:cxn ang="0">
                      <a:pos x="T2" y="T3"/>
                    </a:cxn>
                    <a:cxn ang="0">
                      <a:pos x="T4" y="T5"/>
                    </a:cxn>
                    <a:cxn ang="0">
                      <a:pos x="T6" y="T7"/>
                    </a:cxn>
                    <a:cxn ang="0">
                      <a:pos x="T8" y="T9"/>
                    </a:cxn>
                    <a:cxn ang="0">
                      <a:pos x="T10" y="T11"/>
                    </a:cxn>
                  </a:cxnLst>
                  <a:rect l="0" t="0" r="r" b="b"/>
                  <a:pathLst>
                    <a:path w="193" h="38">
                      <a:moveTo>
                        <a:pt x="96" y="37"/>
                      </a:moveTo>
                      <a:lnTo>
                        <a:pt x="0" y="37"/>
                      </a:lnTo>
                      <a:lnTo>
                        <a:pt x="0" y="0"/>
                      </a:lnTo>
                      <a:lnTo>
                        <a:pt x="192" y="0"/>
                      </a:lnTo>
                      <a:lnTo>
                        <a:pt x="192" y="37"/>
                      </a:lnTo>
                      <a:lnTo>
                        <a:pt x="96" y="37"/>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10" name="Freeform 19">
                  <a:extLst>
                    <a:ext uri="{FF2B5EF4-FFF2-40B4-BE49-F238E27FC236}">
                      <a16:creationId xmlns:a16="http://schemas.microsoft.com/office/drawing/2014/main" id="{AF54FFD0-86A3-4281-9200-19981F744F09}"/>
                    </a:ext>
                  </a:extLst>
                </p:cNvPr>
                <p:cNvSpPr>
                  <a:spLocks noChangeArrowheads="1"/>
                </p:cNvSpPr>
                <p:nvPr/>
              </p:nvSpPr>
              <p:spPr bwMode="auto">
                <a:xfrm>
                  <a:off x="4062413" y="4343400"/>
                  <a:ext cx="69850" cy="14288"/>
                </a:xfrm>
                <a:custGeom>
                  <a:avLst/>
                  <a:gdLst>
                    <a:gd name="T0" fmla="*/ 96 w 193"/>
                    <a:gd name="T1" fmla="*/ 37 h 38"/>
                    <a:gd name="T2" fmla="*/ 0 w 193"/>
                    <a:gd name="T3" fmla="*/ 37 h 38"/>
                    <a:gd name="T4" fmla="*/ 0 w 193"/>
                    <a:gd name="T5" fmla="*/ 0 h 38"/>
                    <a:gd name="T6" fmla="*/ 192 w 193"/>
                    <a:gd name="T7" fmla="*/ 0 h 38"/>
                    <a:gd name="T8" fmla="*/ 192 w 193"/>
                    <a:gd name="T9" fmla="*/ 37 h 38"/>
                    <a:gd name="T10" fmla="*/ 96 w 193"/>
                    <a:gd name="T11" fmla="*/ 37 h 38"/>
                  </a:gdLst>
                  <a:ahLst/>
                  <a:cxnLst>
                    <a:cxn ang="0">
                      <a:pos x="T0" y="T1"/>
                    </a:cxn>
                    <a:cxn ang="0">
                      <a:pos x="T2" y="T3"/>
                    </a:cxn>
                    <a:cxn ang="0">
                      <a:pos x="T4" y="T5"/>
                    </a:cxn>
                    <a:cxn ang="0">
                      <a:pos x="T6" y="T7"/>
                    </a:cxn>
                    <a:cxn ang="0">
                      <a:pos x="T8" y="T9"/>
                    </a:cxn>
                    <a:cxn ang="0">
                      <a:pos x="T10" y="T11"/>
                    </a:cxn>
                  </a:cxnLst>
                  <a:rect l="0" t="0" r="r" b="b"/>
                  <a:pathLst>
                    <a:path w="193" h="38">
                      <a:moveTo>
                        <a:pt x="96" y="37"/>
                      </a:moveTo>
                      <a:lnTo>
                        <a:pt x="0" y="37"/>
                      </a:lnTo>
                      <a:lnTo>
                        <a:pt x="0" y="0"/>
                      </a:lnTo>
                      <a:lnTo>
                        <a:pt x="192" y="0"/>
                      </a:lnTo>
                      <a:lnTo>
                        <a:pt x="192" y="37"/>
                      </a:lnTo>
                      <a:lnTo>
                        <a:pt x="96" y="37"/>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11" name="Freeform 20">
                  <a:extLst>
                    <a:ext uri="{FF2B5EF4-FFF2-40B4-BE49-F238E27FC236}">
                      <a16:creationId xmlns:a16="http://schemas.microsoft.com/office/drawing/2014/main" id="{F368D4EB-C395-4425-9B65-EAD6A7AF7639}"/>
                    </a:ext>
                  </a:extLst>
                </p:cNvPr>
                <p:cNvSpPr>
                  <a:spLocks noChangeArrowheads="1"/>
                </p:cNvSpPr>
                <p:nvPr/>
              </p:nvSpPr>
              <p:spPr bwMode="auto">
                <a:xfrm>
                  <a:off x="4141788" y="4343400"/>
                  <a:ext cx="15875" cy="14288"/>
                </a:xfrm>
                <a:custGeom>
                  <a:avLst/>
                  <a:gdLst>
                    <a:gd name="T0" fmla="*/ 22 w 46"/>
                    <a:gd name="T1" fmla="*/ 37 h 38"/>
                    <a:gd name="T2" fmla="*/ 0 w 46"/>
                    <a:gd name="T3" fmla="*/ 37 h 38"/>
                    <a:gd name="T4" fmla="*/ 0 w 46"/>
                    <a:gd name="T5" fmla="*/ 0 h 38"/>
                    <a:gd name="T6" fmla="*/ 45 w 46"/>
                    <a:gd name="T7" fmla="*/ 0 h 38"/>
                    <a:gd name="T8" fmla="*/ 45 w 46"/>
                    <a:gd name="T9" fmla="*/ 37 h 38"/>
                    <a:gd name="T10" fmla="*/ 22 w 46"/>
                    <a:gd name="T11" fmla="*/ 37 h 38"/>
                  </a:gdLst>
                  <a:ahLst/>
                  <a:cxnLst>
                    <a:cxn ang="0">
                      <a:pos x="T0" y="T1"/>
                    </a:cxn>
                    <a:cxn ang="0">
                      <a:pos x="T2" y="T3"/>
                    </a:cxn>
                    <a:cxn ang="0">
                      <a:pos x="T4" y="T5"/>
                    </a:cxn>
                    <a:cxn ang="0">
                      <a:pos x="T6" y="T7"/>
                    </a:cxn>
                    <a:cxn ang="0">
                      <a:pos x="T8" y="T9"/>
                    </a:cxn>
                    <a:cxn ang="0">
                      <a:pos x="T10" y="T11"/>
                    </a:cxn>
                  </a:cxnLst>
                  <a:rect l="0" t="0" r="r" b="b"/>
                  <a:pathLst>
                    <a:path w="46" h="38">
                      <a:moveTo>
                        <a:pt x="22" y="37"/>
                      </a:moveTo>
                      <a:lnTo>
                        <a:pt x="0" y="37"/>
                      </a:lnTo>
                      <a:lnTo>
                        <a:pt x="0" y="0"/>
                      </a:lnTo>
                      <a:lnTo>
                        <a:pt x="45" y="0"/>
                      </a:lnTo>
                      <a:lnTo>
                        <a:pt x="45" y="37"/>
                      </a:lnTo>
                      <a:lnTo>
                        <a:pt x="22" y="37"/>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12" name="Freeform 21">
                  <a:extLst>
                    <a:ext uri="{FF2B5EF4-FFF2-40B4-BE49-F238E27FC236}">
                      <a16:creationId xmlns:a16="http://schemas.microsoft.com/office/drawing/2014/main" id="{43C218F8-4BD2-442D-921A-14085DE3B083}"/>
                    </a:ext>
                  </a:extLst>
                </p:cNvPr>
                <p:cNvSpPr>
                  <a:spLocks noChangeArrowheads="1"/>
                </p:cNvSpPr>
                <p:nvPr/>
              </p:nvSpPr>
              <p:spPr bwMode="auto">
                <a:xfrm>
                  <a:off x="3981450" y="4243388"/>
                  <a:ext cx="74613" cy="14287"/>
                </a:xfrm>
                <a:custGeom>
                  <a:avLst/>
                  <a:gdLst>
                    <a:gd name="T0" fmla="*/ 103 w 207"/>
                    <a:gd name="T1" fmla="*/ 37 h 38"/>
                    <a:gd name="T2" fmla="*/ 0 w 207"/>
                    <a:gd name="T3" fmla="*/ 37 h 38"/>
                    <a:gd name="T4" fmla="*/ 0 w 207"/>
                    <a:gd name="T5" fmla="*/ 0 h 38"/>
                    <a:gd name="T6" fmla="*/ 206 w 207"/>
                    <a:gd name="T7" fmla="*/ 0 h 38"/>
                    <a:gd name="T8" fmla="*/ 206 w 207"/>
                    <a:gd name="T9" fmla="*/ 37 h 38"/>
                    <a:gd name="T10" fmla="*/ 103 w 207"/>
                    <a:gd name="T11" fmla="*/ 37 h 38"/>
                  </a:gdLst>
                  <a:ahLst/>
                  <a:cxnLst>
                    <a:cxn ang="0">
                      <a:pos x="T0" y="T1"/>
                    </a:cxn>
                    <a:cxn ang="0">
                      <a:pos x="T2" y="T3"/>
                    </a:cxn>
                    <a:cxn ang="0">
                      <a:pos x="T4" y="T5"/>
                    </a:cxn>
                    <a:cxn ang="0">
                      <a:pos x="T6" y="T7"/>
                    </a:cxn>
                    <a:cxn ang="0">
                      <a:pos x="T8" y="T9"/>
                    </a:cxn>
                    <a:cxn ang="0">
                      <a:pos x="T10" y="T11"/>
                    </a:cxn>
                  </a:cxnLst>
                  <a:rect l="0" t="0" r="r" b="b"/>
                  <a:pathLst>
                    <a:path w="207" h="38">
                      <a:moveTo>
                        <a:pt x="103" y="37"/>
                      </a:moveTo>
                      <a:lnTo>
                        <a:pt x="0" y="37"/>
                      </a:lnTo>
                      <a:lnTo>
                        <a:pt x="0" y="0"/>
                      </a:lnTo>
                      <a:lnTo>
                        <a:pt x="206" y="0"/>
                      </a:lnTo>
                      <a:lnTo>
                        <a:pt x="206" y="37"/>
                      </a:lnTo>
                      <a:lnTo>
                        <a:pt x="103" y="37"/>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13" name="Freeform 22">
                  <a:extLst>
                    <a:ext uri="{FF2B5EF4-FFF2-40B4-BE49-F238E27FC236}">
                      <a16:creationId xmlns:a16="http://schemas.microsoft.com/office/drawing/2014/main" id="{A319332A-032E-4483-80D5-C53E9DFB29F9}"/>
                    </a:ext>
                  </a:extLst>
                </p:cNvPr>
                <p:cNvSpPr>
                  <a:spLocks noChangeArrowheads="1"/>
                </p:cNvSpPr>
                <p:nvPr/>
              </p:nvSpPr>
              <p:spPr bwMode="auto">
                <a:xfrm>
                  <a:off x="4070350" y="4243388"/>
                  <a:ext cx="74613" cy="14287"/>
                </a:xfrm>
                <a:custGeom>
                  <a:avLst/>
                  <a:gdLst>
                    <a:gd name="T0" fmla="*/ 103 w 207"/>
                    <a:gd name="T1" fmla="*/ 37 h 38"/>
                    <a:gd name="T2" fmla="*/ 0 w 207"/>
                    <a:gd name="T3" fmla="*/ 37 h 38"/>
                    <a:gd name="T4" fmla="*/ 0 w 207"/>
                    <a:gd name="T5" fmla="*/ 0 h 38"/>
                    <a:gd name="T6" fmla="*/ 206 w 207"/>
                    <a:gd name="T7" fmla="*/ 0 h 38"/>
                    <a:gd name="T8" fmla="*/ 206 w 207"/>
                    <a:gd name="T9" fmla="*/ 37 h 38"/>
                    <a:gd name="T10" fmla="*/ 103 w 207"/>
                    <a:gd name="T11" fmla="*/ 37 h 38"/>
                  </a:gdLst>
                  <a:ahLst/>
                  <a:cxnLst>
                    <a:cxn ang="0">
                      <a:pos x="T0" y="T1"/>
                    </a:cxn>
                    <a:cxn ang="0">
                      <a:pos x="T2" y="T3"/>
                    </a:cxn>
                    <a:cxn ang="0">
                      <a:pos x="T4" y="T5"/>
                    </a:cxn>
                    <a:cxn ang="0">
                      <a:pos x="T6" y="T7"/>
                    </a:cxn>
                    <a:cxn ang="0">
                      <a:pos x="T8" y="T9"/>
                    </a:cxn>
                    <a:cxn ang="0">
                      <a:pos x="T10" y="T11"/>
                    </a:cxn>
                  </a:cxnLst>
                  <a:rect l="0" t="0" r="r" b="b"/>
                  <a:pathLst>
                    <a:path w="207" h="38">
                      <a:moveTo>
                        <a:pt x="103" y="37"/>
                      </a:moveTo>
                      <a:lnTo>
                        <a:pt x="0" y="37"/>
                      </a:lnTo>
                      <a:lnTo>
                        <a:pt x="0" y="0"/>
                      </a:lnTo>
                      <a:lnTo>
                        <a:pt x="206" y="0"/>
                      </a:lnTo>
                      <a:lnTo>
                        <a:pt x="206" y="37"/>
                      </a:lnTo>
                      <a:lnTo>
                        <a:pt x="103" y="37"/>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14" name="Freeform 23">
                  <a:extLst>
                    <a:ext uri="{FF2B5EF4-FFF2-40B4-BE49-F238E27FC236}">
                      <a16:creationId xmlns:a16="http://schemas.microsoft.com/office/drawing/2014/main" id="{05B63FD1-A6BF-4C93-A3BF-FB02A0613E4C}"/>
                    </a:ext>
                  </a:extLst>
                </p:cNvPr>
                <p:cNvSpPr>
                  <a:spLocks noChangeArrowheads="1"/>
                </p:cNvSpPr>
                <p:nvPr/>
              </p:nvSpPr>
              <p:spPr bwMode="auto">
                <a:xfrm>
                  <a:off x="4157663" y="4243388"/>
                  <a:ext cx="74612" cy="14287"/>
                </a:xfrm>
                <a:custGeom>
                  <a:avLst/>
                  <a:gdLst>
                    <a:gd name="T0" fmla="*/ 103 w 207"/>
                    <a:gd name="T1" fmla="*/ 37 h 38"/>
                    <a:gd name="T2" fmla="*/ 0 w 207"/>
                    <a:gd name="T3" fmla="*/ 37 h 38"/>
                    <a:gd name="T4" fmla="*/ 0 w 207"/>
                    <a:gd name="T5" fmla="*/ 0 h 38"/>
                    <a:gd name="T6" fmla="*/ 206 w 207"/>
                    <a:gd name="T7" fmla="*/ 0 h 38"/>
                    <a:gd name="T8" fmla="*/ 206 w 207"/>
                    <a:gd name="T9" fmla="*/ 37 h 38"/>
                    <a:gd name="T10" fmla="*/ 103 w 207"/>
                    <a:gd name="T11" fmla="*/ 37 h 38"/>
                  </a:gdLst>
                  <a:ahLst/>
                  <a:cxnLst>
                    <a:cxn ang="0">
                      <a:pos x="T0" y="T1"/>
                    </a:cxn>
                    <a:cxn ang="0">
                      <a:pos x="T2" y="T3"/>
                    </a:cxn>
                    <a:cxn ang="0">
                      <a:pos x="T4" y="T5"/>
                    </a:cxn>
                    <a:cxn ang="0">
                      <a:pos x="T6" y="T7"/>
                    </a:cxn>
                    <a:cxn ang="0">
                      <a:pos x="T8" y="T9"/>
                    </a:cxn>
                    <a:cxn ang="0">
                      <a:pos x="T10" y="T11"/>
                    </a:cxn>
                  </a:cxnLst>
                  <a:rect l="0" t="0" r="r" b="b"/>
                  <a:pathLst>
                    <a:path w="207" h="38">
                      <a:moveTo>
                        <a:pt x="103" y="37"/>
                      </a:moveTo>
                      <a:lnTo>
                        <a:pt x="0" y="37"/>
                      </a:lnTo>
                      <a:lnTo>
                        <a:pt x="0" y="0"/>
                      </a:lnTo>
                      <a:lnTo>
                        <a:pt x="206" y="0"/>
                      </a:lnTo>
                      <a:lnTo>
                        <a:pt x="206" y="37"/>
                      </a:lnTo>
                      <a:lnTo>
                        <a:pt x="103" y="37"/>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15" name="Freeform 24">
                  <a:extLst>
                    <a:ext uri="{FF2B5EF4-FFF2-40B4-BE49-F238E27FC236}">
                      <a16:creationId xmlns:a16="http://schemas.microsoft.com/office/drawing/2014/main" id="{F1943F11-2D70-43DA-827D-73EDA0768888}"/>
                    </a:ext>
                  </a:extLst>
                </p:cNvPr>
                <p:cNvSpPr>
                  <a:spLocks noChangeArrowheads="1"/>
                </p:cNvSpPr>
                <p:nvPr/>
              </p:nvSpPr>
              <p:spPr bwMode="auto">
                <a:xfrm>
                  <a:off x="3981450" y="4210050"/>
                  <a:ext cx="84138" cy="12700"/>
                </a:xfrm>
                <a:custGeom>
                  <a:avLst/>
                  <a:gdLst>
                    <a:gd name="T0" fmla="*/ 116 w 232"/>
                    <a:gd name="T1" fmla="*/ 36 h 37"/>
                    <a:gd name="T2" fmla="*/ 0 w 232"/>
                    <a:gd name="T3" fmla="*/ 36 h 37"/>
                    <a:gd name="T4" fmla="*/ 0 w 232"/>
                    <a:gd name="T5" fmla="*/ 0 h 37"/>
                    <a:gd name="T6" fmla="*/ 231 w 232"/>
                    <a:gd name="T7" fmla="*/ 0 h 37"/>
                    <a:gd name="T8" fmla="*/ 231 w 232"/>
                    <a:gd name="T9" fmla="*/ 36 h 37"/>
                    <a:gd name="T10" fmla="*/ 116 w 232"/>
                    <a:gd name="T11" fmla="*/ 36 h 37"/>
                  </a:gdLst>
                  <a:ahLst/>
                  <a:cxnLst>
                    <a:cxn ang="0">
                      <a:pos x="T0" y="T1"/>
                    </a:cxn>
                    <a:cxn ang="0">
                      <a:pos x="T2" y="T3"/>
                    </a:cxn>
                    <a:cxn ang="0">
                      <a:pos x="T4" y="T5"/>
                    </a:cxn>
                    <a:cxn ang="0">
                      <a:pos x="T6" y="T7"/>
                    </a:cxn>
                    <a:cxn ang="0">
                      <a:pos x="T8" y="T9"/>
                    </a:cxn>
                    <a:cxn ang="0">
                      <a:pos x="T10" y="T11"/>
                    </a:cxn>
                  </a:cxnLst>
                  <a:rect l="0" t="0" r="r" b="b"/>
                  <a:pathLst>
                    <a:path w="232" h="37">
                      <a:moveTo>
                        <a:pt x="116" y="36"/>
                      </a:moveTo>
                      <a:lnTo>
                        <a:pt x="0" y="36"/>
                      </a:lnTo>
                      <a:lnTo>
                        <a:pt x="0" y="0"/>
                      </a:lnTo>
                      <a:lnTo>
                        <a:pt x="231" y="0"/>
                      </a:lnTo>
                      <a:lnTo>
                        <a:pt x="231" y="36"/>
                      </a:lnTo>
                      <a:lnTo>
                        <a:pt x="116" y="36"/>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16" name="Freeform 25">
                  <a:extLst>
                    <a:ext uri="{FF2B5EF4-FFF2-40B4-BE49-F238E27FC236}">
                      <a16:creationId xmlns:a16="http://schemas.microsoft.com/office/drawing/2014/main" id="{E1ECD76E-A984-4BD4-BB12-8392AFFBB88F}"/>
                    </a:ext>
                  </a:extLst>
                </p:cNvPr>
                <p:cNvSpPr>
                  <a:spLocks noChangeArrowheads="1"/>
                </p:cNvSpPr>
                <p:nvPr/>
              </p:nvSpPr>
              <p:spPr bwMode="auto">
                <a:xfrm>
                  <a:off x="4079875" y="4210050"/>
                  <a:ext cx="19050" cy="12700"/>
                </a:xfrm>
                <a:custGeom>
                  <a:avLst/>
                  <a:gdLst>
                    <a:gd name="T0" fmla="*/ 25 w 51"/>
                    <a:gd name="T1" fmla="*/ 36 h 37"/>
                    <a:gd name="T2" fmla="*/ 0 w 51"/>
                    <a:gd name="T3" fmla="*/ 36 h 37"/>
                    <a:gd name="T4" fmla="*/ 0 w 51"/>
                    <a:gd name="T5" fmla="*/ 0 h 37"/>
                    <a:gd name="T6" fmla="*/ 50 w 51"/>
                    <a:gd name="T7" fmla="*/ 0 h 37"/>
                    <a:gd name="T8" fmla="*/ 50 w 51"/>
                    <a:gd name="T9" fmla="*/ 36 h 37"/>
                    <a:gd name="T10" fmla="*/ 25 w 51"/>
                    <a:gd name="T11" fmla="*/ 36 h 37"/>
                  </a:gdLst>
                  <a:ahLst/>
                  <a:cxnLst>
                    <a:cxn ang="0">
                      <a:pos x="T0" y="T1"/>
                    </a:cxn>
                    <a:cxn ang="0">
                      <a:pos x="T2" y="T3"/>
                    </a:cxn>
                    <a:cxn ang="0">
                      <a:pos x="T4" y="T5"/>
                    </a:cxn>
                    <a:cxn ang="0">
                      <a:pos x="T6" y="T7"/>
                    </a:cxn>
                    <a:cxn ang="0">
                      <a:pos x="T8" y="T9"/>
                    </a:cxn>
                    <a:cxn ang="0">
                      <a:pos x="T10" y="T11"/>
                    </a:cxn>
                  </a:cxnLst>
                  <a:rect l="0" t="0" r="r" b="b"/>
                  <a:pathLst>
                    <a:path w="51" h="37">
                      <a:moveTo>
                        <a:pt x="25" y="36"/>
                      </a:moveTo>
                      <a:lnTo>
                        <a:pt x="0" y="36"/>
                      </a:lnTo>
                      <a:lnTo>
                        <a:pt x="0" y="0"/>
                      </a:lnTo>
                      <a:lnTo>
                        <a:pt x="50" y="0"/>
                      </a:lnTo>
                      <a:lnTo>
                        <a:pt x="50" y="36"/>
                      </a:lnTo>
                      <a:lnTo>
                        <a:pt x="25" y="36"/>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17" name="Freeform 26">
                  <a:extLst>
                    <a:ext uri="{FF2B5EF4-FFF2-40B4-BE49-F238E27FC236}">
                      <a16:creationId xmlns:a16="http://schemas.microsoft.com/office/drawing/2014/main" id="{626A7751-9C82-4204-9993-1EDCB0D4E2AC}"/>
                    </a:ext>
                  </a:extLst>
                </p:cNvPr>
                <p:cNvSpPr>
                  <a:spLocks noChangeArrowheads="1"/>
                </p:cNvSpPr>
                <p:nvPr/>
              </p:nvSpPr>
              <p:spPr bwMode="auto">
                <a:xfrm>
                  <a:off x="4113213" y="4210050"/>
                  <a:ext cx="19050" cy="12700"/>
                </a:xfrm>
                <a:custGeom>
                  <a:avLst/>
                  <a:gdLst>
                    <a:gd name="T0" fmla="*/ 25 w 52"/>
                    <a:gd name="T1" fmla="*/ 36 h 37"/>
                    <a:gd name="T2" fmla="*/ 0 w 52"/>
                    <a:gd name="T3" fmla="*/ 36 h 37"/>
                    <a:gd name="T4" fmla="*/ 0 w 52"/>
                    <a:gd name="T5" fmla="*/ 0 h 37"/>
                    <a:gd name="T6" fmla="*/ 51 w 52"/>
                    <a:gd name="T7" fmla="*/ 0 h 37"/>
                    <a:gd name="T8" fmla="*/ 51 w 52"/>
                    <a:gd name="T9" fmla="*/ 36 h 37"/>
                    <a:gd name="T10" fmla="*/ 25 w 52"/>
                    <a:gd name="T11" fmla="*/ 36 h 37"/>
                  </a:gdLst>
                  <a:ahLst/>
                  <a:cxnLst>
                    <a:cxn ang="0">
                      <a:pos x="T0" y="T1"/>
                    </a:cxn>
                    <a:cxn ang="0">
                      <a:pos x="T2" y="T3"/>
                    </a:cxn>
                    <a:cxn ang="0">
                      <a:pos x="T4" y="T5"/>
                    </a:cxn>
                    <a:cxn ang="0">
                      <a:pos x="T6" y="T7"/>
                    </a:cxn>
                    <a:cxn ang="0">
                      <a:pos x="T8" y="T9"/>
                    </a:cxn>
                    <a:cxn ang="0">
                      <a:pos x="T10" y="T11"/>
                    </a:cxn>
                  </a:cxnLst>
                  <a:rect l="0" t="0" r="r" b="b"/>
                  <a:pathLst>
                    <a:path w="52" h="37">
                      <a:moveTo>
                        <a:pt x="25" y="36"/>
                      </a:moveTo>
                      <a:lnTo>
                        <a:pt x="0" y="36"/>
                      </a:lnTo>
                      <a:lnTo>
                        <a:pt x="0" y="0"/>
                      </a:lnTo>
                      <a:lnTo>
                        <a:pt x="51" y="0"/>
                      </a:lnTo>
                      <a:lnTo>
                        <a:pt x="51" y="36"/>
                      </a:lnTo>
                      <a:lnTo>
                        <a:pt x="25" y="36"/>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18" name="Freeform 27">
                  <a:extLst>
                    <a:ext uri="{FF2B5EF4-FFF2-40B4-BE49-F238E27FC236}">
                      <a16:creationId xmlns:a16="http://schemas.microsoft.com/office/drawing/2014/main" id="{1AF40240-85DC-4D81-8E38-822563F9C92C}"/>
                    </a:ext>
                  </a:extLst>
                </p:cNvPr>
                <p:cNvSpPr>
                  <a:spLocks noChangeArrowheads="1"/>
                </p:cNvSpPr>
                <p:nvPr/>
              </p:nvSpPr>
              <p:spPr bwMode="auto">
                <a:xfrm>
                  <a:off x="4146550" y="4210050"/>
                  <a:ext cx="19050" cy="12700"/>
                </a:xfrm>
                <a:custGeom>
                  <a:avLst/>
                  <a:gdLst>
                    <a:gd name="T0" fmla="*/ 25 w 52"/>
                    <a:gd name="T1" fmla="*/ 36 h 37"/>
                    <a:gd name="T2" fmla="*/ 0 w 52"/>
                    <a:gd name="T3" fmla="*/ 36 h 37"/>
                    <a:gd name="T4" fmla="*/ 0 w 52"/>
                    <a:gd name="T5" fmla="*/ 0 h 37"/>
                    <a:gd name="T6" fmla="*/ 51 w 52"/>
                    <a:gd name="T7" fmla="*/ 0 h 37"/>
                    <a:gd name="T8" fmla="*/ 51 w 52"/>
                    <a:gd name="T9" fmla="*/ 36 h 37"/>
                    <a:gd name="T10" fmla="*/ 25 w 52"/>
                    <a:gd name="T11" fmla="*/ 36 h 37"/>
                  </a:gdLst>
                  <a:ahLst/>
                  <a:cxnLst>
                    <a:cxn ang="0">
                      <a:pos x="T0" y="T1"/>
                    </a:cxn>
                    <a:cxn ang="0">
                      <a:pos x="T2" y="T3"/>
                    </a:cxn>
                    <a:cxn ang="0">
                      <a:pos x="T4" y="T5"/>
                    </a:cxn>
                    <a:cxn ang="0">
                      <a:pos x="T6" y="T7"/>
                    </a:cxn>
                    <a:cxn ang="0">
                      <a:pos x="T8" y="T9"/>
                    </a:cxn>
                    <a:cxn ang="0">
                      <a:pos x="T10" y="T11"/>
                    </a:cxn>
                  </a:cxnLst>
                  <a:rect l="0" t="0" r="r" b="b"/>
                  <a:pathLst>
                    <a:path w="52" h="37">
                      <a:moveTo>
                        <a:pt x="25" y="36"/>
                      </a:moveTo>
                      <a:lnTo>
                        <a:pt x="0" y="36"/>
                      </a:lnTo>
                      <a:lnTo>
                        <a:pt x="0" y="0"/>
                      </a:lnTo>
                      <a:lnTo>
                        <a:pt x="51" y="0"/>
                      </a:lnTo>
                      <a:lnTo>
                        <a:pt x="51" y="36"/>
                      </a:lnTo>
                      <a:lnTo>
                        <a:pt x="25" y="36"/>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598" name="Rectangle 597">
                <a:extLst>
                  <a:ext uri="{FF2B5EF4-FFF2-40B4-BE49-F238E27FC236}">
                    <a16:creationId xmlns:a16="http://schemas.microsoft.com/office/drawing/2014/main" id="{2351F0D3-DE71-4ED0-A95F-EB1897BCD49E}"/>
                  </a:ext>
                </a:extLst>
              </p:cNvPr>
              <p:cNvSpPr/>
              <p:nvPr/>
            </p:nvSpPr>
            <p:spPr>
              <a:xfrm>
                <a:off x="4149905" y="4158080"/>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p>
            </p:txBody>
          </p:sp>
        </p:grpSp>
        <p:sp>
          <p:nvSpPr>
            <p:cNvPr id="596" name="Text Box 30">
              <a:extLst>
                <a:ext uri="{FF2B5EF4-FFF2-40B4-BE49-F238E27FC236}">
                  <a16:creationId xmlns:a16="http://schemas.microsoft.com/office/drawing/2014/main" id="{E36E7ADC-2183-4C4D-BE92-7287659575ED}"/>
                </a:ext>
              </a:extLst>
            </p:cNvPr>
            <p:cNvSpPr txBox="1">
              <a:spLocks noChangeArrowheads="1"/>
            </p:cNvSpPr>
            <p:nvPr/>
          </p:nvSpPr>
          <p:spPr bwMode="auto">
            <a:xfrm>
              <a:off x="7355563" y="5962318"/>
              <a:ext cx="381272" cy="123079"/>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solidFill>
                    <a:schemeClr val="bg2">
                      <a:lumMod val="10000"/>
                    </a:schemeClr>
                  </a:solidFill>
                </a:rPr>
                <a:t>Auditing</a:t>
              </a:r>
            </a:p>
          </p:txBody>
        </p:sp>
      </p:grpSp>
      <p:grpSp>
        <p:nvGrpSpPr>
          <p:cNvPr id="619" name="Group 618">
            <a:extLst>
              <a:ext uri="{FF2B5EF4-FFF2-40B4-BE49-F238E27FC236}">
                <a16:creationId xmlns:a16="http://schemas.microsoft.com/office/drawing/2014/main" id="{842F0E16-2CD4-400A-9C5A-C5D9CED6DAD7}"/>
              </a:ext>
            </a:extLst>
          </p:cNvPr>
          <p:cNvGrpSpPr/>
          <p:nvPr/>
        </p:nvGrpSpPr>
        <p:grpSpPr>
          <a:xfrm>
            <a:off x="11101756" y="5536948"/>
            <a:ext cx="548702" cy="594146"/>
            <a:chOff x="7833627" y="4700052"/>
            <a:chExt cx="548702" cy="594146"/>
          </a:xfrm>
        </p:grpSpPr>
        <p:grpSp>
          <p:nvGrpSpPr>
            <p:cNvPr id="620" name="Group 619">
              <a:extLst>
                <a:ext uri="{FF2B5EF4-FFF2-40B4-BE49-F238E27FC236}">
                  <a16:creationId xmlns:a16="http://schemas.microsoft.com/office/drawing/2014/main" id="{DA015BA6-D3FF-439B-9F31-609E77AB4FC1}"/>
                </a:ext>
              </a:extLst>
            </p:cNvPr>
            <p:cNvGrpSpPr>
              <a:grpSpLocks noChangeAspect="1"/>
            </p:cNvGrpSpPr>
            <p:nvPr/>
          </p:nvGrpSpPr>
          <p:grpSpPr>
            <a:xfrm>
              <a:off x="7833627" y="4700052"/>
              <a:ext cx="501115" cy="546002"/>
              <a:chOff x="8104793" y="3991725"/>
              <a:chExt cx="582945" cy="635162"/>
            </a:xfrm>
          </p:grpSpPr>
          <p:sp>
            <p:nvSpPr>
              <p:cNvPr id="622" name="Rectangle 621">
                <a:extLst>
                  <a:ext uri="{FF2B5EF4-FFF2-40B4-BE49-F238E27FC236}">
                    <a16:creationId xmlns:a16="http://schemas.microsoft.com/office/drawing/2014/main" id="{046381AF-A6E5-4150-9342-B06C3E31F4BB}"/>
                  </a:ext>
                </a:extLst>
              </p:cNvPr>
              <p:cNvSpPr/>
              <p:nvPr/>
            </p:nvSpPr>
            <p:spPr>
              <a:xfrm>
                <a:off x="8104793" y="3991725"/>
                <a:ext cx="582945" cy="635162"/>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sp>
            <p:nvSpPr>
              <p:cNvPr id="623" name="Freeform 62">
                <a:extLst>
                  <a:ext uri="{FF2B5EF4-FFF2-40B4-BE49-F238E27FC236}">
                    <a16:creationId xmlns:a16="http://schemas.microsoft.com/office/drawing/2014/main" id="{19696E26-7744-4732-BAD8-4EB9C16D9F4C}"/>
                  </a:ext>
                </a:extLst>
              </p:cNvPr>
              <p:cNvSpPr>
                <a:spLocks noChangeArrowheads="1"/>
              </p:cNvSpPr>
              <p:nvPr/>
            </p:nvSpPr>
            <p:spPr bwMode="auto">
              <a:xfrm>
                <a:off x="8196611" y="4099084"/>
                <a:ext cx="396254" cy="430369"/>
              </a:xfrm>
              <a:custGeom>
                <a:avLst/>
                <a:gdLst>
                  <a:gd name="T0" fmla="*/ 1025 w 1332"/>
                  <a:gd name="T1" fmla="*/ 21 h 1446"/>
                  <a:gd name="T2" fmla="*/ 666 w 1332"/>
                  <a:gd name="T3" fmla="*/ 0 h 1446"/>
                  <a:gd name="T4" fmla="*/ 306 w 1332"/>
                  <a:gd name="T5" fmla="*/ 21 h 1446"/>
                  <a:gd name="T6" fmla="*/ 0 w 1332"/>
                  <a:gd name="T7" fmla="*/ 121 h 1446"/>
                  <a:gd name="T8" fmla="*/ 0 w 1332"/>
                  <a:gd name="T9" fmla="*/ 1324 h 1446"/>
                  <a:gd name="T10" fmla="*/ 306 w 1332"/>
                  <a:gd name="T11" fmla="*/ 1424 h 1446"/>
                  <a:gd name="T12" fmla="*/ 666 w 1332"/>
                  <a:gd name="T13" fmla="*/ 1445 h 1446"/>
                  <a:gd name="T14" fmla="*/ 1025 w 1332"/>
                  <a:gd name="T15" fmla="*/ 1424 h 1446"/>
                  <a:gd name="T16" fmla="*/ 1331 w 1332"/>
                  <a:gd name="T17" fmla="*/ 1324 h 1446"/>
                  <a:gd name="T18" fmla="*/ 1331 w 1332"/>
                  <a:gd name="T19" fmla="*/ 121 h 1446"/>
                  <a:gd name="T20" fmla="*/ 1025 w 1332"/>
                  <a:gd name="T21" fmla="*/ 21 h 1446"/>
                  <a:gd name="T22" fmla="*/ 988 w 1332"/>
                  <a:gd name="T23" fmla="*/ 1164 h 1446"/>
                  <a:gd name="T24" fmla="*/ 988 w 1332"/>
                  <a:gd name="T25" fmla="*/ 1169 h 1446"/>
                  <a:gd name="T26" fmla="*/ 228 w 1332"/>
                  <a:gd name="T27" fmla="*/ 1169 h 1446"/>
                  <a:gd name="T28" fmla="*/ 228 w 1332"/>
                  <a:gd name="T29" fmla="*/ 632 h 1446"/>
                  <a:gd name="T30" fmla="*/ 233 w 1332"/>
                  <a:gd name="T31" fmla="*/ 632 h 1446"/>
                  <a:gd name="T32" fmla="*/ 472 w 1332"/>
                  <a:gd name="T33" fmla="*/ 632 h 1446"/>
                  <a:gd name="T34" fmla="*/ 479 w 1332"/>
                  <a:gd name="T35" fmla="*/ 637 h 1446"/>
                  <a:gd name="T36" fmla="*/ 511 w 1332"/>
                  <a:gd name="T37" fmla="*/ 695 h 1446"/>
                  <a:gd name="T38" fmla="*/ 521 w 1332"/>
                  <a:gd name="T39" fmla="*/ 700 h 1446"/>
                  <a:gd name="T40" fmla="*/ 917 w 1332"/>
                  <a:gd name="T41" fmla="*/ 700 h 1446"/>
                  <a:gd name="T42" fmla="*/ 988 w 1332"/>
                  <a:gd name="T43" fmla="*/ 771 h 1446"/>
                  <a:gd name="T44" fmla="*/ 988 w 1332"/>
                  <a:gd name="T45" fmla="*/ 1164 h 1446"/>
                  <a:gd name="T46" fmla="*/ 1103 w 1332"/>
                  <a:gd name="T47" fmla="*/ 1041 h 1446"/>
                  <a:gd name="T48" fmla="*/ 1046 w 1332"/>
                  <a:gd name="T49" fmla="*/ 1041 h 1446"/>
                  <a:gd name="T50" fmla="*/ 1046 w 1332"/>
                  <a:gd name="T51" fmla="*/ 1033 h 1446"/>
                  <a:gd name="T52" fmla="*/ 1046 w 1332"/>
                  <a:gd name="T53" fmla="*/ 708 h 1446"/>
                  <a:gd name="T54" fmla="*/ 975 w 1332"/>
                  <a:gd name="T55" fmla="*/ 637 h 1446"/>
                  <a:gd name="T56" fmla="*/ 582 w 1332"/>
                  <a:gd name="T57" fmla="*/ 637 h 1446"/>
                  <a:gd name="T58" fmla="*/ 571 w 1332"/>
                  <a:gd name="T59" fmla="*/ 632 h 1446"/>
                  <a:gd name="T60" fmla="*/ 540 w 1332"/>
                  <a:gd name="T61" fmla="*/ 574 h 1446"/>
                  <a:gd name="T62" fmla="*/ 532 w 1332"/>
                  <a:gd name="T63" fmla="*/ 569 h 1446"/>
                  <a:gd name="T64" fmla="*/ 351 w 1332"/>
                  <a:gd name="T65" fmla="*/ 569 h 1446"/>
                  <a:gd name="T66" fmla="*/ 343 w 1332"/>
                  <a:gd name="T67" fmla="*/ 569 h 1446"/>
                  <a:gd name="T68" fmla="*/ 343 w 1332"/>
                  <a:gd name="T69" fmla="*/ 506 h 1446"/>
                  <a:gd name="T70" fmla="*/ 348 w 1332"/>
                  <a:gd name="T71" fmla="*/ 506 h 1446"/>
                  <a:gd name="T72" fmla="*/ 587 w 1332"/>
                  <a:gd name="T73" fmla="*/ 506 h 1446"/>
                  <a:gd name="T74" fmla="*/ 595 w 1332"/>
                  <a:gd name="T75" fmla="*/ 511 h 1446"/>
                  <a:gd name="T76" fmla="*/ 626 w 1332"/>
                  <a:gd name="T77" fmla="*/ 569 h 1446"/>
                  <a:gd name="T78" fmla="*/ 637 w 1332"/>
                  <a:gd name="T79" fmla="*/ 574 h 1446"/>
                  <a:gd name="T80" fmla="*/ 1033 w 1332"/>
                  <a:gd name="T81" fmla="*/ 574 h 1446"/>
                  <a:gd name="T82" fmla="*/ 1103 w 1332"/>
                  <a:gd name="T83" fmla="*/ 635 h 1446"/>
                  <a:gd name="T84" fmla="*/ 1103 w 1332"/>
                  <a:gd name="T85" fmla="*/ 645 h 1446"/>
                  <a:gd name="T86" fmla="*/ 1103 w 1332"/>
                  <a:gd name="T87" fmla="*/ 1038 h 1446"/>
                  <a:gd name="T88" fmla="*/ 1103 w 1332"/>
                  <a:gd name="T89" fmla="*/ 1041 h 1446"/>
                  <a:gd name="T90" fmla="*/ 1274 w 1332"/>
                  <a:gd name="T91" fmla="*/ 220 h 1446"/>
                  <a:gd name="T92" fmla="*/ 666 w 1332"/>
                  <a:gd name="T93" fmla="*/ 315 h 1446"/>
                  <a:gd name="T94" fmla="*/ 57 w 1332"/>
                  <a:gd name="T95" fmla="*/ 220 h 1446"/>
                  <a:gd name="T96" fmla="*/ 57 w 1332"/>
                  <a:gd name="T97" fmla="*/ 220 h 1446"/>
                  <a:gd name="T98" fmla="*/ 666 w 1332"/>
                  <a:gd name="T99" fmla="*/ 126 h 1446"/>
                  <a:gd name="T100" fmla="*/ 1274 w 1332"/>
                  <a:gd name="T101" fmla="*/ 220 h 14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332" h="1446">
                    <a:moveTo>
                      <a:pt x="1025" y="21"/>
                    </a:moveTo>
                    <a:cubicBezTo>
                      <a:pt x="852" y="0"/>
                      <a:pt x="673" y="0"/>
                      <a:pt x="666" y="0"/>
                    </a:cubicBezTo>
                    <a:cubicBezTo>
                      <a:pt x="658" y="0"/>
                      <a:pt x="479" y="0"/>
                      <a:pt x="306" y="21"/>
                    </a:cubicBezTo>
                    <a:cubicBezTo>
                      <a:pt x="5" y="58"/>
                      <a:pt x="0" y="121"/>
                      <a:pt x="0" y="121"/>
                    </a:cubicBezTo>
                    <a:lnTo>
                      <a:pt x="0" y="1324"/>
                    </a:lnTo>
                    <a:cubicBezTo>
                      <a:pt x="0" y="1324"/>
                      <a:pt x="2" y="1387"/>
                      <a:pt x="306" y="1424"/>
                    </a:cubicBezTo>
                    <a:cubicBezTo>
                      <a:pt x="479" y="1445"/>
                      <a:pt x="658" y="1445"/>
                      <a:pt x="666" y="1445"/>
                    </a:cubicBezTo>
                    <a:cubicBezTo>
                      <a:pt x="673" y="1445"/>
                      <a:pt x="852" y="1445"/>
                      <a:pt x="1025" y="1424"/>
                    </a:cubicBezTo>
                    <a:cubicBezTo>
                      <a:pt x="1326" y="1387"/>
                      <a:pt x="1331" y="1324"/>
                      <a:pt x="1331" y="1324"/>
                    </a:cubicBezTo>
                    <a:lnTo>
                      <a:pt x="1331" y="121"/>
                    </a:lnTo>
                    <a:cubicBezTo>
                      <a:pt x="1329" y="121"/>
                      <a:pt x="1326" y="58"/>
                      <a:pt x="1025" y="21"/>
                    </a:cubicBezTo>
                    <a:close/>
                    <a:moveTo>
                      <a:pt x="988" y="1164"/>
                    </a:moveTo>
                    <a:cubicBezTo>
                      <a:pt x="988" y="1167"/>
                      <a:pt x="988" y="1169"/>
                      <a:pt x="988" y="1169"/>
                    </a:cubicBezTo>
                    <a:cubicBezTo>
                      <a:pt x="734" y="1169"/>
                      <a:pt x="479" y="1169"/>
                      <a:pt x="228" y="1169"/>
                    </a:cubicBezTo>
                    <a:cubicBezTo>
                      <a:pt x="228" y="965"/>
                      <a:pt x="228" y="836"/>
                      <a:pt x="228" y="632"/>
                    </a:cubicBezTo>
                    <a:cubicBezTo>
                      <a:pt x="230" y="632"/>
                      <a:pt x="233" y="632"/>
                      <a:pt x="233" y="632"/>
                    </a:cubicBezTo>
                    <a:cubicBezTo>
                      <a:pt x="312" y="632"/>
                      <a:pt x="393" y="632"/>
                      <a:pt x="472" y="632"/>
                    </a:cubicBezTo>
                    <a:cubicBezTo>
                      <a:pt x="477" y="632"/>
                      <a:pt x="477" y="632"/>
                      <a:pt x="479" y="637"/>
                    </a:cubicBezTo>
                    <a:cubicBezTo>
                      <a:pt x="490" y="656"/>
                      <a:pt x="500" y="677"/>
                      <a:pt x="511" y="695"/>
                    </a:cubicBezTo>
                    <a:cubicBezTo>
                      <a:pt x="514" y="700"/>
                      <a:pt x="516" y="700"/>
                      <a:pt x="521" y="700"/>
                    </a:cubicBezTo>
                    <a:cubicBezTo>
                      <a:pt x="652" y="700"/>
                      <a:pt x="786" y="700"/>
                      <a:pt x="917" y="700"/>
                    </a:cubicBezTo>
                    <a:cubicBezTo>
                      <a:pt x="954" y="700"/>
                      <a:pt x="988" y="729"/>
                      <a:pt x="988" y="771"/>
                    </a:cubicBezTo>
                    <a:cubicBezTo>
                      <a:pt x="985" y="928"/>
                      <a:pt x="988" y="1009"/>
                      <a:pt x="988" y="1164"/>
                    </a:cubicBezTo>
                    <a:close/>
                    <a:moveTo>
                      <a:pt x="1103" y="1041"/>
                    </a:moveTo>
                    <a:cubicBezTo>
                      <a:pt x="1082" y="1041"/>
                      <a:pt x="1064" y="1041"/>
                      <a:pt x="1046" y="1041"/>
                    </a:cubicBezTo>
                    <a:cubicBezTo>
                      <a:pt x="1046" y="1038"/>
                      <a:pt x="1046" y="1036"/>
                      <a:pt x="1046" y="1033"/>
                    </a:cubicBezTo>
                    <a:cubicBezTo>
                      <a:pt x="1046" y="899"/>
                      <a:pt x="1046" y="842"/>
                      <a:pt x="1046" y="708"/>
                    </a:cubicBezTo>
                    <a:cubicBezTo>
                      <a:pt x="1046" y="674"/>
                      <a:pt x="1019" y="637"/>
                      <a:pt x="975" y="637"/>
                    </a:cubicBezTo>
                    <a:cubicBezTo>
                      <a:pt x="844" y="637"/>
                      <a:pt x="713" y="637"/>
                      <a:pt x="582" y="637"/>
                    </a:cubicBezTo>
                    <a:cubicBezTo>
                      <a:pt x="576" y="637"/>
                      <a:pt x="574" y="635"/>
                      <a:pt x="571" y="632"/>
                    </a:cubicBezTo>
                    <a:cubicBezTo>
                      <a:pt x="561" y="614"/>
                      <a:pt x="550" y="595"/>
                      <a:pt x="540" y="574"/>
                    </a:cubicBezTo>
                    <a:cubicBezTo>
                      <a:pt x="537" y="572"/>
                      <a:pt x="535" y="569"/>
                      <a:pt x="532" y="569"/>
                    </a:cubicBezTo>
                    <a:cubicBezTo>
                      <a:pt x="472" y="569"/>
                      <a:pt x="411" y="569"/>
                      <a:pt x="351" y="569"/>
                    </a:cubicBezTo>
                    <a:cubicBezTo>
                      <a:pt x="348" y="569"/>
                      <a:pt x="346" y="569"/>
                      <a:pt x="343" y="569"/>
                    </a:cubicBezTo>
                    <a:cubicBezTo>
                      <a:pt x="343" y="548"/>
                      <a:pt x="343" y="527"/>
                      <a:pt x="343" y="506"/>
                    </a:cubicBezTo>
                    <a:cubicBezTo>
                      <a:pt x="346" y="506"/>
                      <a:pt x="348" y="506"/>
                      <a:pt x="348" y="506"/>
                    </a:cubicBezTo>
                    <a:cubicBezTo>
                      <a:pt x="427" y="506"/>
                      <a:pt x="508" y="506"/>
                      <a:pt x="587" y="506"/>
                    </a:cubicBezTo>
                    <a:cubicBezTo>
                      <a:pt x="592" y="506"/>
                      <a:pt x="592" y="509"/>
                      <a:pt x="595" y="511"/>
                    </a:cubicBezTo>
                    <a:cubicBezTo>
                      <a:pt x="605" y="530"/>
                      <a:pt x="616" y="548"/>
                      <a:pt x="626" y="569"/>
                    </a:cubicBezTo>
                    <a:cubicBezTo>
                      <a:pt x="629" y="574"/>
                      <a:pt x="632" y="574"/>
                      <a:pt x="637" y="574"/>
                    </a:cubicBezTo>
                    <a:cubicBezTo>
                      <a:pt x="768" y="574"/>
                      <a:pt x="902" y="574"/>
                      <a:pt x="1033" y="574"/>
                    </a:cubicBezTo>
                    <a:cubicBezTo>
                      <a:pt x="1069" y="574"/>
                      <a:pt x="1098" y="598"/>
                      <a:pt x="1103" y="635"/>
                    </a:cubicBezTo>
                    <a:cubicBezTo>
                      <a:pt x="1103" y="637"/>
                      <a:pt x="1103" y="642"/>
                      <a:pt x="1103" y="645"/>
                    </a:cubicBezTo>
                    <a:cubicBezTo>
                      <a:pt x="1103" y="800"/>
                      <a:pt x="1103" y="884"/>
                      <a:pt x="1103" y="1038"/>
                    </a:cubicBezTo>
                    <a:cubicBezTo>
                      <a:pt x="1103" y="1036"/>
                      <a:pt x="1103" y="1038"/>
                      <a:pt x="1103" y="1041"/>
                    </a:cubicBezTo>
                    <a:close/>
                    <a:moveTo>
                      <a:pt x="1274" y="220"/>
                    </a:moveTo>
                    <a:cubicBezTo>
                      <a:pt x="1250" y="254"/>
                      <a:pt x="1036" y="315"/>
                      <a:pt x="666" y="315"/>
                    </a:cubicBezTo>
                    <a:cubicBezTo>
                      <a:pt x="297" y="315"/>
                      <a:pt x="81" y="254"/>
                      <a:pt x="57" y="220"/>
                    </a:cubicBezTo>
                    <a:lnTo>
                      <a:pt x="57" y="220"/>
                    </a:lnTo>
                    <a:cubicBezTo>
                      <a:pt x="78" y="186"/>
                      <a:pt x="296" y="126"/>
                      <a:pt x="666" y="126"/>
                    </a:cubicBezTo>
                    <a:cubicBezTo>
                      <a:pt x="1035" y="123"/>
                      <a:pt x="1253" y="184"/>
                      <a:pt x="1274" y="220"/>
                    </a:cubicBezTo>
                    <a:close/>
                  </a:path>
                </a:pathLst>
              </a:custGeom>
              <a:solidFill>
                <a:srgbClr val="F80000"/>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p>
            </p:txBody>
          </p:sp>
        </p:grpSp>
        <p:sp>
          <p:nvSpPr>
            <p:cNvPr id="621" name="Text Box 30">
              <a:extLst>
                <a:ext uri="{FF2B5EF4-FFF2-40B4-BE49-F238E27FC236}">
                  <a16:creationId xmlns:a16="http://schemas.microsoft.com/office/drawing/2014/main" id="{C04A855B-C1D8-41B6-9172-15B0179BCB39}"/>
                </a:ext>
              </a:extLst>
            </p:cNvPr>
            <p:cNvSpPr txBox="1">
              <a:spLocks noChangeArrowheads="1"/>
            </p:cNvSpPr>
            <p:nvPr/>
          </p:nvSpPr>
          <p:spPr bwMode="auto">
            <a:xfrm>
              <a:off x="7840765" y="5171087"/>
              <a:ext cx="541564" cy="123111"/>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solidFill>
                    <a:schemeClr val="bg2">
                      <a:lumMod val="10000"/>
                    </a:schemeClr>
                  </a:solidFill>
                </a:rPr>
                <a:t>File Storage</a:t>
              </a:r>
            </a:p>
          </p:txBody>
        </p:sp>
      </p:grpSp>
      <p:grpSp>
        <p:nvGrpSpPr>
          <p:cNvPr id="624" name="Group 623">
            <a:extLst>
              <a:ext uri="{FF2B5EF4-FFF2-40B4-BE49-F238E27FC236}">
                <a16:creationId xmlns:a16="http://schemas.microsoft.com/office/drawing/2014/main" id="{07656B6F-7E41-4E37-BEB4-FDB005733E04}"/>
              </a:ext>
            </a:extLst>
          </p:cNvPr>
          <p:cNvGrpSpPr>
            <a:grpSpLocks noChangeAspect="1"/>
          </p:cNvGrpSpPr>
          <p:nvPr/>
        </p:nvGrpSpPr>
        <p:grpSpPr>
          <a:xfrm>
            <a:off x="2759080" y="2716893"/>
            <a:ext cx="396959" cy="433221"/>
            <a:chOff x="4013283" y="2728282"/>
            <a:chExt cx="396959" cy="433221"/>
          </a:xfrm>
        </p:grpSpPr>
        <p:sp>
          <p:nvSpPr>
            <p:cNvPr id="625" name="Freeform 237">
              <a:extLst>
                <a:ext uri="{FF2B5EF4-FFF2-40B4-BE49-F238E27FC236}">
                  <a16:creationId xmlns:a16="http://schemas.microsoft.com/office/drawing/2014/main" id="{A3F4D05B-1C2C-4CA7-AFA7-609C97C77429}"/>
                </a:ext>
              </a:extLst>
            </p:cNvPr>
            <p:cNvSpPr>
              <a:spLocks noChangeArrowheads="1"/>
            </p:cNvSpPr>
            <p:nvPr/>
          </p:nvSpPr>
          <p:spPr bwMode="auto">
            <a:xfrm>
              <a:off x="4013283" y="2728282"/>
              <a:ext cx="396959" cy="433221"/>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solidFill>
              <a:srgbClr val="F80000"/>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1798">
                <a:solidFill>
                  <a:schemeClr val="bg2">
                    <a:lumMod val="10000"/>
                  </a:schemeClr>
                </a:solidFill>
              </a:endParaRPr>
            </a:p>
          </p:txBody>
        </p:sp>
        <p:sp>
          <p:nvSpPr>
            <p:cNvPr id="626" name="Freeform 236">
              <a:extLst>
                <a:ext uri="{FF2B5EF4-FFF2-40B4-BE49-F238E27FC236}">
                  <a16:creationId xmlns:a16="http://schemas.microsoft.com/office/drawing/2014/main" id="{AA3482B8-657D-40FE-A835-468B83299D65}"/>
                </a:ext>
              </a:extLst>
            </p:cNvPr>
            <p:cNvSpPr>
              <a:spLocks noChangeArrowheads="1"/>
            </p:cNvSpPr>
            <p:nvPr/>
          </p:nvSpPr>
          <p:spPr bwMode="auto">
            <a:xfrm>
              <a:off x="4285850" y="3027384"/>
              <a:ext cx="26718" cy="26718"/>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solidFill>
              <a:srgbClr val="F80000"/>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1798">
                <a:solidFill>
                  <a:schemeClr val="bg2">
                    <a:lumMod val="10000"/>
                  </a:schemeClr>
                </a:solidFill>
              </a:endParaRPr>
            </a:p>
          </p:txBody>
        </p:sp>
      </p:grpSp>
      <p:grpSp>
        <p:nvGrpSpPr>
          <p:cNvPr id="627" name="Group 626">
            <a:extLst>
              <a:ext uri="{FF2B5EF4-FFF2-40B4-BE49-F238E27FC236}">
                <a16:creationId xmlns:a16="http://schemas.microsoft.com/office/drawing/2014/main" id="{7483BD08-4B2E-4CEC-A0FA-BFC105EF8885}"/>
              </a:ext>
            </a:extLst>
          </p:cNvPr>
          <p:cNvGrpSpPr>
            <a:grpSpLocks noChangeAspect="1"/>
          </p:cNvGrpSpPr>
          <p:nvPr/>
        </p:nvGrpSpPr>
        <p:grpSpPr>
          <a:xfrm>
            <a:off x="7009292" y="2730841"/>
            <a:ext cx="396959" cy="433221"/>
            <a:chOff x="4013283" y="2728282"/>
            <a:chExt cx="396959" cy="433221"/>
          </a:xfrm>
        </p:grpSpPr>
        <p:sp>
          <p:nvSpPr>
            <p:cNvPr id="628" name="Freeform 237">
              <a:extLst>
                <a:ext uri="{FF2B5EF4-FFF2-40B4-BE49-F238E27FC236}">
                  <a16:creationId xmlns:a16="http://schemas.microsoft.com/office/drawing/2014/main" id="{791DDDEB-1DAA-4188-B7CA-ADB5798BCF54}"/>
                </a:ext>
              </a:extLst>
            </p:cNvPr>
            <p:cNvSpPr>
              <a:spLocks noChangeArrowheads="1"/>
            </p:cNvSpPr>
            <p:nvPr/>
          </p:nvSpPr>
          <p:spPr bwMode="auto">
            <a:xfrm>
              <a:off x="4013283" y="2728282"/>
              <a:ext cx="396959" cy="433221"/>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solidFill>
              <a:srgbClr val="F80000"/>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1798">
                <a:solidFill>
                  <a:schemeClr val="bg2">
                    <a:lumMod val="10000"/>
                  </a:schemeClr>
                </a:solidFill>
              </a:endParaRPr>
            </a:p>
          </p:txBody>
        </p:sp>
        <p:sp>
          <p:nvSpPr>
            <p:cNvPr id="629" name="Freeform 236">
              <a:extLst>
                <a:ext uri="{FF2B5EF4-FFF2-40B4-BE49-F238E27FC236}">
                  <a16:creationId xmlns:a16="http://schemas.microsoft.com/office/drawing/2014/main" id="{2B07F9A9-F63B-4E87-9DD5-999A442288EC}"/>
                </a:ext>
              </a:extLst>
            </p:cNvPr>
            <p:cNvSpPr>
              <a:spLocks noChangeArrowheads="1"/>
            </p:cNvSpPr>
            <p:nvPr/>
          </p:nvSpPr>
          <p:spPr bwMode="auto">
            <a:xfrm>
              <a:off x="4285850" y="3027384"/>
              <a:ext cx="26718" cy="26718"/>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solidFill>
              <a:srgbClr val="F80000"/>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1798">
                <a:solidFill>
                  <a:schemeClr val="bg2">
                    <a:lumMod val="10000"/>
                  </a:schemeClr>
                </a:solidFill>
              </a:endParaRPr>
            </a:p>
          </p:txBody>
        </p:sp>
      </p:grpSp>
      <p:sp>
        <p:nvSpPr>
          <p:cNvPr id="630" name="Text Box 30">
            <a:extLst>
              <a:ext uri="{FF2B5EF4-FFF2-40B4-BE49-F238E27FC236}">
                <a16:creationId xmlns:a16="http://schemas.microsoft.com/office/drawing/2014/main" id="{388C1B16-CD2F-4CCF-BF5A-9BA1CB118E0E}"/>
              </a:ext>
            </a:extLst>
          </p:cNvPr>
          <p:cNvSpPr txBox="1">
            <a:spLocks noChangeArrowheads="1"/>
          </p:cNvSpPr>
          <p:nvPr/>
        </p:nvSpPr>
        <p:spPr bwMode="auto">
          <a:xfrm>
            <a:off x="6873270" y="3230606"/>
            <a:ext cx="683564" cy="122033"/>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solidFill>
                  <a:schemeClr val="bg2">
                    <a:lumMod val="10000"/>
                  </a:schemeClr>
                </a:solidFill>
              </a:rPr>
              <a:t>Bastion Server</a:t>
            </a:r>
          </a:p>
        </p:txBody>
      </p:sp>
      <p:grpSp>
        <p:nvGrpSpPr>
          <p:cNvPr id="10" name="Group 9">
            <a:extLst>
              <a:ext uri="{FF2B5EF4-FFF2-40B4-BE49-F238E27FC236}">
                <a16:creationId xmlns:a16="http://schemas.microsoft.com/office/drawing/2014/main" id="{7D34FB33-88D5-4B2D-90F9-D485C6109555}"/>
              </a:ext>
            </a:extLst>
          </p:cNvPr>
          <p:cNvGrpSpPr/>
          <p:nvPr/>
        </p:nvGrpSpPr>
        <p:grpSpPr>
          <a:xfrm>
            <a:off x="10546007" y="2753046"/>
            <a:ext cx="683564" cy="621798"/>
            <a:chOff x="10546007" y="2753046"/>
            <a:chExt cx="683564" cy="621798"/>
          </a:xfrm>
        </p:grpSpPr>
        <p:grpSp>
          <p:nvGrpSpPr>
            <p:cNvPr id="631" name="Group 630">
              <a:extLst>
                <a:ext uri="{FF2B5EF4-FFF2-40B4-BE49-F238E27FC236}">
                  <a16:creationId xmlns:a16="http://schemas.microsoft.com/office/drawing/2014/main" id="{D6ABF92A-A4B9-4A73-92C6-EA13E9670BDE}"/>
                </a:ext>
              </a:extLst>
            </p:cNvPr>
            <p:cNvGrpSpPr>
              <a:grpSpLocks noChangeAspect="1"/>
            </p:cNvGrpSpPr>
            <p:nvPr/>
          </p:nvGrpSpPr>
          <p:grpSpPr>
            <a:xfrm>
              <a:off x="10682029" y="2753046"/>
              <a:ext cx="396959" cy="433221"/>
              <a:chOff x="4013283" y="2728282"/>
              <a:chExt cx="396959" cy="433221"/>
            </a:xfrm>
          </p:grpSpPr>
          <p:sp>
            <p:nvSpPr>
              <p:cNvPr id="632" name="Freeform 237">
                <a:extLst>
                  <a:ext uri="{FF2B5EF4-FFF2-40B4-BE49-F238E27FC236}">
                    <a16:creationId xmlns:a16="http://schemas.microsoft.com/office/drawing/2014/main" id="{844AF290-7300-43EF-8C34-890906428509}"/>
                  </a:ext>
                </a:extLst>
              </p:cNvPr>
              <p:cNvSpPr>
                <a:spLocks noChangeArrowheads="1"/>
              </p:cNvSpPr>
              <p:nvPr/>
            </p:nvSpPr>
            <p:spPr bwMode="auto">
              <a:xfrm>
                <a:off x="4013283" y="2728282"/>
                <a:ext cx="396959" cy="433221"/>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solidFill>
                <a:srgbClr val="F80000"/>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1798">
                  <a:solidFill>
                    <a:schemeClr val="bg2">
                      <a:lumMod val="10000"/>
                    </a:schemeClr>
                  </a:solidFill>
                </a:endParaRPr>
              </a:p>
            </p:txBody>
          </p:sp>
          <p:sp>
            <p:nvSpPr>
              <p:cNvPr id="633" name="Freeform 236">
                <a:extLst>
                  <a:ext uri="{FF2B5EF4-FFF2-40B4-BE49-F238E27FC236}">
                    <a16:creationId xmlns:a16="http://schemas.microsoft.com/office/drawing/2014/main" id="{E8430FBA-3C54-4B36-9842-9BB767643952}"/>
                  </a:ext>
                </a:extLst>
              </p:cNvPr>
              <p:cNvSpPr>
                <a:spLocks noChangeArrowheads="1"/>
              </p:cNvSpPr>
              <p:nvPr/>
            </p:nvSpPr>
            <p:spPr bwMode="auto">
              <a:xfrm>
                <a:off x="4285850" y="3027384"/>
                <a:ext cx="26718" cy="26718"/>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solidFill>
                <a:srgbClr val="F80000"/>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1798">
                  <a:solidFill>
                    <a:schemeClr val="bg2">
                      <a:lumMod val="10000"/>
                    </a:schemeClr>
                  </a:solidFill>
                </a:endParaRPr>
              </a:p>
            </p:txBody>
          </p:sp>
        </p:grpSp>
        <p:sp>
          <p:nvSpPr>
            <p:cNvPr id="634" name="Text Box 30">
              <a:extLst>
                <a:ext uri="{FF2B5EF4-FFF2-40B4-BE49-F238E27FC236}">
                  <a16:creationId xmlns:a16="http://schemas.microsoft.com/office/drawing/2014/main" id="{F07A2CF6-D3D0-467E-ACFE-44E1A2A9087C}"/>
                </a:ext>
              </a:extLst>
            </p:cNvPr>
            <p:cNvSpPr txBox="1">
              <a:spLocks noChangeArrowheads="1"/>
            </p:cNvSpPr>
            <p:nvPr/>
          </p:nvSpPr>
          <p:spPr bwMode="auto">
            <a:xfrm>
              <a:off x="10546007" y="3252811"/>
              <a:ext cx="683564" cy="122033"/>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solidFill>
                    <a:schemeClr val="bg2">
                      <a:lumMod val="10000"/>
                    </a:schemeClr>
                  </a:solidFill>
                </a:rPr>
                <a:t>Bastion Server</a:t>
              </a:r>
            </a:p>
          </p:txBody>
        </p:sp>
      </p:grpSp>
      <p:grpSp>
        <p:nvGrpSpPr>
          <p:cNvPr id="635" name="Group 634">
            <a:extLst>
              <a:ext uri="{FF2B5EF4-FFF2-40B4-BE49-F238E27FC236}">
                <a16:creationId xmlns:a16="http://schemas.microsoft.com/office/drawing/2014/main" id="{76EE493A-C8C9-468F-9371-7905E74288FF}"/>
              </a:ext>
            </a:extLst>
          </p:cNvPr>
          <p:cNvGrpSpPr>
            <a:grpSpLocks noChangeAspect="1"/>
          </p:cNvGrpSpPr>
          <p:nvPr/>
        </p:nvGrpSpPr>
        <p:grpSpPr>
          <a:xfrm>
            <a:off x="3466821" y="2725434"/>
            <a:ext cx="397171" cy="433451"/>
            <a:chOff x="2230438" y="2657475"/>
            <a:chExt cx="330200" cy="360363"/>
          </a:xfrm>
          <a:solidFill>
            <a:schemeClr val="accent1"/>
          </a:solidFill>
        </p:grpSpPr>
        <p:sp>
          <p:nvSpPr>
            <p:cNvPr id="636" name="Freeform 40">
              <a:extLst>
                <a:ext uri="{FF2B5EF4-FFF2-40B4-BE49-F238E27FC236}">
                  <a16:creationId xmlns:a16="http://schemas.microsoft.com/office/drawing/2014/main" id="{21E96C56-4B26-4669-A6DA-23E4FE972E9B}"/>
                </a:ext>
              </a:extLst>
            </p:cNvPr>
            <p:cNvSpPr>
              <a:spLocks noChangeArrowheads="1"/>
            </p:cNvSpPr>
            <p:nvPr/>
          </p:nvSpPr>
          <p:spPr bwMode="auto">
            <a:xfrm>
              <a:off x="2470150" y="2744788"/>
              <a:ext cx="22225" cy="22225"/>
            </a:xfrm>
            <a:custGeom>
              <a:avLst/>
              <a:gdLst>
                <a:gd name="T0" fmla="*/ 62 w 63"/>
                <a:gd name="T1" fmla="*/ 31 h 63"/>
                <a:gd name="T2" fmla="*/ 58 w 63"/>
                <a:gd name="T3" fmla="*/ 47 h 63"/>
                <a:gd name="T4" fmla="*/ 47 w 63"/>
                <a:gd name="T5" fmla="*/ 58 h 63"/>
                <a:gd name="T6" fmla="*/ 31 w 63"/>
                <a:gd name="T7" fmla="*/ 62 h 63"/>
                <a:gd name="T8" fmla="*/ 16 w 63"/>
                <a:gd name="T9" fmla="*/ 58 h 63"/>
                <a:gd name="T10" fmla="*/ 4 w 63"/>
                <a:gd name="T11" fmla="*/ 47 h 63"/>
                <a:gd name="T12" fmla="*/ 0 w 63"/>
                <a:gd name="T13" fmla="*/ 31 h 63"/>
                <a:gd name="T14" fmla="*/ 4 w 63"/>
                <a:gd name="T15" fmla="*/ 16 h 63"/>
                <a:gd name="T16" fmla="*/ 16 w 63"/>
                <a:gd name="T17" fmla="*/ 4 h 63"/>
                <a:gd name="T18" fmla="*/ 31 w 63"/>
                <a:gd name="T19" fmla="*/ 0 h 63"/>
                <a:gd name="T20" fmla="*/ 47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2" y="55"/>
                    <a:pt x="47" y="58"/>
                  </a:cubicBezTo>
                  <a:cubicBezTo>
                    <a:pt x="42" y="61"/>
                    <a:pt x="36" y="62"/>
                    <a:pt x="31" y="62"/>
                  </a:cubicBezTo>
                  <a:cubicBezTo>
                    <a:pt x="25" y="62"/>
                    <a:pt x="21" y="61"/>
                    <a:pt x="16" y="58"/>
                  </a:cubicBezTo>
                  <a:cubicBezTo>
                    <a:pt x="11" y="55"/>
                    <a:pt x="7" y="52"/>
                    <a:pt x="4" y="47"/>
                  </a:cubicBezTo>
                  <a:cubicBezTo>
                    <a:pt x="1" y="42"/>
                    <a:pt x="0" y="36"/>
                    <a:pt x="0" y="31"/>
                  </a:cubicBezTo>
                  <a:cubicBezTo>
                    <a:pt x="0" y="25"/>
                    <a:pt x="1" y="21"/>
                    <a:pt x="4" y="16"/>
                  </a:cubicBezTo>
                  <a:cubicBezTo>
                    <a:pt x="7" y="11"/>
                    <a:pt x="11" y="6"/>
                    <a:pt x="16" y="4"/>
                  </a:cubicBezTo>
                  <a:cubicBezTo>
                    <a:pt x="21" y="1"/>
                    <a:pt x="26" y="0"/>
                    <a:pt x="31" y="0"/>
                  </a:cubicBezTo>
                  <a:cubicBezTo>
                    <a:pt x="37" y="0"/>
                    <a:pt x="42" y="1"/>
                    <a:pt x="47" y="4"/>
                  </a:cubicBezTo>
                  <a:cubicBezTo>
                    <a:pt x="52" y="6"/>
                    <a:pt x="55" y="11"/>
                    <a:pt x="58" y="16"/>
                  </a:cubicBezTo>
                  <a:cubicBezTo>
                    <a:pt x="61" y="21"/>
                    <a:pt x="62" y="26"/>
                    <a:pt x="62" y="3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37" name="Freeform 41">
              <a:extLst>
                <a:ext uri="{FF2B5EF4-FFF2-40B4-BE49-F238E27FC236}">
                  <a16:creationId xmlns:a16="http://schemas.microsoft.com/office/drawing/2014/main" id="{A9D0189E-AB77-4EB7-BA4E-CC3EAB374447}"/>
                </a:ext>
              </a:extLst>
            </p:cNvPr>
            <p:cNvSpPr>
              <a:spLocks noChangeArrowheads="1"/>
            </p:cNvSpPr>
            <p:nvPr/>
          </p:nvSpPr>
          <p:spPr bwMode="auto">
            <a:xfrm>
              <a:off x="2470150" y="2827338"/>
              <a:ext cx="22225" cy="22225"/>
            </a:xfrm>
            <a:custGeom>
              <a:avLst/>
              <a:gdLst>
                <a:gd name="T0" fmla="*/ 62 w 63"/>
                <a:gd name="T1" fmla="*/ 31 h 63"/>
                <a:gd name="T2" fmla="*/ 58 w 63"/>
                <a:gd name="T3" fmla="*/ 46 h 63"/>
                <a:gd name="T4" fmla="*/ 47 w 63"/>
                <a:gd name="T5" fmla="*/ 58 h 63"/>
                <a:gd name="T6" fmla="*/ 31 w 63"/>
                <a:gd name="T7" fmla="*/ 62 h 63"/>
                <a:gd name="T8" fmla="*/ 16 w 63"/>
                <a:gd name="T9" fmla="*/ 58 h 63"/>
                <a:gd name="T10" fmla="*/ 4 w 63"/>
                <a:gd name="T11" fmla="*/ 46 h 63"/>
                <a:gd name="T12" fmla="*/ 0 w 63"/>
                <a:gd name="T13" fmla="*/ 31 h 63"/>
                <a:gd name="T14" fmla="*/ 4 w 63"/>
                <a:gd name="T15" fmla="*/ 15 h 63"/>
                <a:gd name="T16" fmla="*/ 16 w 63"/>
                <a:gd name="T17" fmla="*/ 4 h 63"/>
                <a:gd name="T18" fmla="*/ 31 w 63"/>
                <a:gd name="T19" fmla="*/ 0 h 63"/>
                <a:gd name="T20" fmla="*/ 47 w 63"/>
                <a:gd name="T21" fmla="*/ 4 h 63"/>
                <a:gd name="T22" fmla="*/ 58 w 63"/>
                <a:gd name="T23" fmla="*/ 15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1"/>
                    <a:pt x="58" y="46"/>
                  </a:cubicBezTo>
                  <a:cubicBezTo>
                    <a:pt x="55" y="50"/>
                    <a:pt x="52" y="55"/>
                    <a:pt x="47" y="58"/>
                  </a:cubicBezTo>
                  <a:cubicBezTo>
                    <a:pt x="42" y="61"/>
                    <a:pt x="36" y="62"/>
                    <a:pt x="31" y="62"/>
                  </a:cubicBezTo>
                  <a:cubicBezTo>
                    <a:pt x="25" y="62"/>
                    <a:pt x="21" y="61"/>
                    <a:pt x="16" y="58"/>
                  </a:cubicBezTo>
                  <a:cubicBezTo>
                    <a:pt x="11" y="55"/>
                    <a:pt x="7" y="50"/>
                    <a:pt x="4" y="46"/>
                  </a:cubicBezTo>
                  <a:cubicBezTo>
                    <a:pt x="1" y="41"/>
                    <a:pt x="0" y="37"/>
                    <a:pt x="0" y="31"/>
                  </a:cubicBezTo>
                  <a:cubicBezTo>
                    <a:pt x="0" y="25"/>
                    <a:pt x="1" y="20"/>
                    <a:pt x="4" y="15"/>
                  </a:cubicBezTo>
                  <a:cubicBezTo>
                    <a:pt x="7" y="10"/>
                    <a:pt x="11" y="7"/>
                    <a:pt x="16" y="4"/>
                  </a:cubicBezTo>
                  <a:cubicBezTo>
                    <a:pt x="21" y="1"/>
                    <a:pt x="26" y="0"/>
                    <a:pt x="31" y="0"/>
                  </a:cubicBezTo>
                  <a:cubicBezTo>
                    <a:pt x="37" y="0"/>
                    <a:pt x="42" y="1"/>
                    <a:pt x="47" y="4"/>
                  </a:cubicBezTo>
                  <a:cubicBezTo>
                    <a:pt x="52" y="7"/>
                    <a:pt x="55" y="10"/>
                    <a:pt x="58" y="15"/>
                  </a:cubicBezTo>
                  <a:cubicBezTo>
                    <a:pt x="61" y="20"/>
                    <a:pt x="62" y="25"/>
                    <a:pt x="62" y="3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38" name="Freeform 42">
              <a:extLst>
                <a:ext uri="{FF2B5EF4-FFF2-40B4-BE49-F238E27FC236}">
                  <a16:creationId xmlns:a16="http://schemas.microsoft.com/office/drawing/2014/main" id="{9E7966C9-2DAA-4D87-9D83-EE98231E8D71}"/>
                </a:ext>
              </a:extLst>
            </p:cNvPr>
            <p:cNvSpPr>
              <a:spLocks noChangeArrowheads="1"/>
            </p:cNvSpPr>
            <p:nvPr/>
          </p:nvSpPr>
          <p:spPr bwMode="auto">
            <a:xfrm>
              <a:off x="2230438" y="2657475"/>
              <a:ext cx="330200" cy="360363"/>
            </a:xfrm>
            <a:custGeom>
              <a:avLst/>
              <a:gdLst>
                <a:gd name="T0" fmla="*/ 867 w 918"/>
                <a:gd name="T1" fmla="*/ 0 h 1003"/>
                <a:gd name="T2" fmla="*/ 917 w 918"/>
                <a:gd name="T3" fmla="*/ 51 h 1003"/>
                <a:gd name="T4" fmla="*/ 917 w 918"/>
                <a:gd name="T5" fmla="*/ 951 h 1003"/>
                <a:gd name="T6" fmla="*/ 867 w 918"/>
                <a:gd name="T7" fmla="*/ 1002 h 1003"/>
                <a:gd name="T8" fmla="*/ 51 w 918"/>
                <a:gd name="T9" fmla="*/ 1002 h 1003"/>
                <a:gd name="T10" fmla="*/ 0 w 918"/>
                <a:gd name="T11" fmla="*/ 951 h 1003"/>
                <a:gd name="T12" fmla="*/ 0 w 918"/>
                <a:gd name="T13" fmla="*/ 51 h 1003"/>
                <a:gd name="T14" fmla="*/ 51 w 918"/>
                <a:gd name="T15" fmla="*/ 0 h 1003"/>
                <a:gd name="T16" fmla="*/ 867 w 918"/>
                <a:gd name="T17" fmla="*/ 0 h 1003"/>
                <a:gd name="T18" fmla="*/ 776 w 918"/>
                <a:gd name="T19" fmla="*/ 798 h 1003"/>
                <a:gd name="T20" fmla="*/ 779 w 918"/>
                <a:gd name="T21" fmla="*/ 798 h 1003"/>
                <a:gd name="T22" fmla="*/ 779 w 918"/>
                <a:gd name="T23" fmla="*/ 632 h 1003"/>
                <a:gd name="T24" fmla="*/ 153 w 918"/>
                <a:gd name="T25" fmla="*/ 632 h 1003"/>
                <a:gd name="T26" fmla="*/ 153 w 918"/>
                <a:gd name="T27" fmla="*/ 798 h 1003"/>
                <a:gd name="T28" fmla="*/ 172 w 918"/>
                <a:gd name="T29" fmla="*/ 818 h 1003"/>
                <a:gd name="T30" fmla="*/ 756 w 918"/>
                <a:gd name="T31" fmla="*/ 818 h 1003"/>
                <a:gd name="T32" fmla="*/ 776 w 918"/>
                <a:gd name="T33" fmla="*/ 798 h 1003"/>
                <a:gd name="T34" fmla="*/ 776 w 918"/>
                <a:gd name="T35" fmla="*/ 595 h 1003"/>
                <a:gd name="T36" fmla="*/ 776 w 918"/>
                <a:gd name="T37" fmla="*/ 409 h 1003"/>
                <a:gd name="T38" fmla="*/ 150 w 918"/>
                <a:gd name="T39" fmla="*/ 409 h 1003"/>
                <a:gd name="T40" fmla="*/ 150 w 918"/>
                <a:gd name="T41" fmla="*/ 595 h 1003"/>
                <a:gd name="T42" fmla="*/ 776 w 918"/>
                <a:gd name="T43" fmla="*/ 595 h 1003"/>
                <a:gd name="T44" fmla="*/ 150 w 918"/>
                <a:gd name="T45" fmla="*/ 367 h 1003"/>
                <a:gd name="T46" fmla="*/ 773 w 918"/>
                <a:gd name="T47" fmla="*/ 367 h 1003"/>
                <a:gd name="T48" fmla="*/ 773 w 918"/>
                <a:gd name="T49" fmla="*/ 200 h 1003"/>
                <a:gd name="T50" fmla="*/ 754 w 918"/>
                <a:gd name="T51" fmla="*/ 180 h 1003"/>
                <a:gd name="T52" fmla="*/ 169 w 918"/>
                <a:gd name="T53" fmla="*/ 180 h 1003"/>
                <a:gd name="T54" fmla="*/ 150 w 918"/>
                <a:gd name="T55" fmla="*/ 200 h 1003"/>
                <a:gd name="T56" fmla="*/ 150 w 918"/>
                <a:gd name="T57" fmla="*/ 36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918" h="1003">
                  <a:moveTo>
                    <a:pt x="867" y="0"/>
                  </a:moveTo>
                  <a:cubicBezTo>
                    <a:pt x="895" y="0"/>
                    <a:pt x="917" y="22"/>
                    <a:pt x="917" y="51"/>
                  </a:cubicBezTo>
                  <a:lnTo>
                    <a:pt x="917" y="951"/>
                  </a:lnTo>
                  <a:cubicBezTo>
                    <a:pt x="917" y="979"/>
                    <a:pt x="895" y="1002"/>
                    <a:pt x="867" y="1002"/>
                  </a:cubicBezTo>
                  <a:lnTo>
                    <a:pt x="51" y="1002"/>
                  </a:lnTo>
                  <a:cubicBezTo>
                    <a:pt x="23" y="1002"/>
                    <a:pt x="0" y="979"/>
                    <a:pt x="0" y="951"/>
                  </a:cubicBezTo>
                  <a:lnTo>
                    <a:pt x="0" y="51"/>
                  </a:lnTo>
                  <a:cubicBezTo>
                    <a:pt x="0" y="22"/>
                    <a:pt x="23" y="0"/>
                    <a:pt x="51" y="0"/>
                  </a:cubicBezTo>
                  <a:lnTo>
                    <a:pt x="867" y="0"/>
                  </a:lnTo>
                  <a:close/>
                  <a:moveTo>
                    <a:pt x="776" y="798"/>
                  </a:moveTo>
                  <a:lnTo>
                    <a:pt x="779" y="798"/>
                  </a:lnTo>
                  <a:lnTo>
                    <a:pt x="779" y="632"/>
                  </a:lnTo>
                  <a:lnTo>
                    <a:pt x="153" y="632"/>
                  </a:lnTo>
                  <a:lnTo>
                    <a:pt x="153" y="798"/>
                  </a:lnTo>
                  <a:cubicBezTo>
                    <a:pt x="153" y="810"/>
                    <a:pt x="161" y="818"/>
                    <a:pt x="172" y="818"/>
                  </a:cubicBezTo>
                  <a:lnTo>
                    <a:pt x="756" y="818"/>
                  </a:lnTo>
                  <a:cubicBezTo>
                    <a:pt x="768" y="818"/>
                    <a:pt x="776" y="810"/>
                    <a:pt x="776" y="798"/>
                  </a:cubicBezTo>
                  <a:close/>
                  <a:moveTo>
                    <a:pt x="776" y="595"/>
                  </a:moveTo>
                  <a:lnTo>
                    <a:pt x="776" y="409"/>
                  </a:lnTo>
                  <a:lnTo>
                    <a:pt x="150" y="409"/>
                  </a:lnTo>
                  <a:lnTo>
                    <a:pt x="150" y="595"/>
                  </a:lnTo>
                  <a:lnTo>
                    <a:pt x="776" y="595"/>
                  </a:lnTo>
                  <a:close/>
                  <a:moveTo>
                    <a:pt x="150" y="367"/>
                  </a:moveTo>
                  <a:lnTo>
                    <a:pt x="773" y="367"/>
                  </a:lnTo>
                  <a:lnTo>
                    <a:pt x="773" y="200"/>
                  </a:lnTo>
                  <a:cubicBezTo>
                    <a:pt x="773" y="189"/>
                    <a:pt x="765" y="180"/>
                    <a:pt x="754" y="180"/>
                  </a:cubicBezTo>
                  <a:lnTo>
                    <a:pt x="169" y="180"/>
                  </a:lnTo>
                  <a:cubicBezTo>
                    <a:pt x="158" y="180"/>
                    <a:pt x="150" y="189"/>
                    <a:pt x="150" y="200"/>
                  </a:cubicBezTo>
                  <a:lnTo>
                    <a:pt x="150" y="367"/>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39" name="Freeform 43">
              <a:extLst>
                <a:ext uri="{FF2B5EF4-FFF2-40B4-BE49-F238E27FC236}">
                  <a16:creationId xmlns:a16="http://schemas.microsoft.com/office/drawing/2014/main" id="{92C4BD7B-6BFA-495B-8A92-EBB659CF6D86}"/>
                </a:ext>
              </a:extLst>
            </p:cNvPr>
            <p:cNvSpPr>
              <a:spLocks noChangeArrowheads="1"/>
            </p:cNvSpPr>
            <p:nvPr/>
          </p:nvSpPr>
          <p:spPr bwMode="auto">
            <a:xfrm>
              <a:off x="2470150" y="2906713"/>
              <a:ext cx="22225" cy="22225"/>
            </a:xfrm>
            <a:custGeom>
              <a:avLst/>
              <a:gdLst>
                <a:gd name="T0" fmla="*/ 62 w 63"/>
                <a:gd name="T1" fmla="*/ 31 h 63"/>
                <a:gd name="T2" fmla="*/ 58 w 63"/>
                <a:gd name="T3" fmla="*/ 47 h 63"/>
                <a:gd name="T4" fmla="*/ 47 w 63"/>
                <a:gd name="T5" fmla="*/ 58 h 63"/>
                <a:gd name="T6" fmla="*/ 31 w 63"/>
                <a:gd name="T7" fmla="*/ 62 h 63"/>
                <a:gd name="T8" fmla="*/ 16 w 63"/>
                <a:gd name="T9" fmla="*/ 58 h 63"/>
                <a:gd name="T10" fmla="*/ 4 w 63"/>
                <a:gd name="T11" fmla="*/ 47 h 63"/>
                <a:gd name="T12" fmla="*/ 0 w 63"/>
                <a:gd name="T13" fmla="*/ 31 h 63"/>
                <a:gd name="T14" fmla="*/ 4 w 63"/>
                <a:gd name="T15" fmla="*/ 16 h 63"/>
                <a:gd name="T16" fmla="*/ 16 w 63"/>
                <a:gd name="T17" fmla="*/ 4 h 63"/>
                <a:gd name="T18" fmla="*/ 31 w 63"/>
                <a:gd name="T19" fmla="*/ 0 h 63"/>
                <a:gd name="T20" fmla="*/ 47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2" y="55"/>
                    <a:pt x="47" y="58"/>
                  </a:cubicBezTo>
                  <a:cubicBezTo>
                    <a:pt x="42" y="61"/>
                    <a:pt x="36" y="62"/>
                    <a:pt x="31" y="62"/>
                  </a:cubicBezTo>
                  <a:cubicBezTo>
                    <a:pt x="25" y="62"/>
                    <a:pt x="21" y="61"/>
                    <a:pt x="16" y="58"/>
                  </a:cubicBezTo>
                  <a:cubicBezTo>
                    <a:pt x="11" y="55"/>
                    <a:pt x="7" y="52"/>
                    <a:pt x="4" y="47"/>
                  </a:cubicBezTo>
                  <a:cubicBezTo>
                    <a:pt x="1" y="42"/>
                    <a:pt x="0" y="37"/>
                    <a:pt x="0" y="31"/>
                  </a:cubicBezTo>
                  <a:cubicBezTo>
                    <a:pt x="0" y="25"/>
                    <a:pt x="1" y="20"/>
                    <a:pt x="4" y="16"/>
                  </a:cubicBezTo>
                  <a:cubicBezTo>
                    <a:pt x="7" y="11"/>
                    <a:pt x="11" y="7"/>
                    <a:pt x="16" y="4"/>
                  </a:cubicBezTo>
                  <a:cubicBezTo>
                    <a:pt x="21" y="1"/>
                    <a:pt x="26" y="0"/>
                    <a:pt x="31" y="0"/>
                  </a:cubicBezTo>
                  <a:cubicBezTo>
                    <a:pt x="37" y="0"/>
                    <a:pt x="42" y="1"/>
                    <a:pt x="47" y="4"/>
                  </a:cubicBezTo>
                  <a:cubicBezTo>
                    <a:pt x="52" y="7"/>
                    <a:pt x="55" y="11"/>
                    <a:pt x="58" y="16"/>
                  </a:cubicBezTo>
                  <a:cubicBezTo>
                    <a:pt x="61" y="20"/>
                    <a:pt x="62" y="25"/>
                    <a:pt x="62" y="3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grpSp>
        <p:nvGrpSpPr>
          <p:cNvPr id="640" name="Group 639">
            <a:extLst>
              <a:ext uri="{FF2B5EF4-FFF2-40B4-BE49-F238E27FC236}">
                <a16:creationId xmlns:a16="http://schemas.microsoft.com/office/drawing/2014/main" id="{D63D9F21-C32D-44BD-BEA8-335CBE02D246}"/>
              </a:ext>
            </a:extLst>
          </p:cNvPr>
          <p:cNvGrpSpPr>
            <a:grpSpLocks noChangeAspect="1"/>
          </p:cNvGrpSpPr>
          <p:nvPr/>
        </p:nvGrpSpPr>
        <p:grpSpPr>
          <a:xfrm>
            <a:off x="4104455" y="2715975"/>
            <a:ext cx="397171" cy="433451"/>
            <a:chOff x="2230438" y="2657475"/>
            <a:chExt cx="330200" cy="360363"/>
          </a:xfrm>
          <a:solidFill>
            <a:schemeClr val="accent1"/>
          </a:solidFill>
        </p:grpSpPr>
        <p:sp>
          <p:nvSpPr>
            <p:cNvPr id="641" name="Freeform 40">
              <a:extLst>
                <a:ext uri="{FF2B5EF4-FFF2-40B4-BE49-F238E27FC236}">
                  <a16:creationId xmlns:a16="http://schemas.microsoft.com/office/drawing/2014/main" id="{A2491803-4466-49A0-8F8B-E5B0F878E1C7}"/>
                </a:ext>
              </a:extLst>
            </p:cNvPr>
            <p:cNvSpPr>
              <a:spLocks noChangeArrowheads="1"/>
            </p:cNvSpPr>
            <p:nvPr/>
          </p:nvSpPr>
          <p:spPr bwMode="auto">
            <a:xfrm>
              <a:off x="2470150" y="2744788"/>
              <a:ext cx="22225" cy="22225"/>
            </a:xfrm>
            <a:custGeom>
              <a:avLst/>
              <a:gdLst>
                <a:gd name="T0" fmla="*/ 62 w 63"/>
                <a:gd name="T1" fmla="*/ 31 h 63"/>
                <a:gd name="T2" fmla="*/ 58 w 63"/>
                <a:gd name="T3" fmla="*/ 47 h 63"/>
                <a:gd name="T4" fmla="*/ 47 w 63"/>
                <a:gd name="T5" fmla="*/ 58 h 63"/>
                <a:gd name="T6" fmla="*/ 31 w 63"/>
                <a:gd name="T7" fmla="*/ 62 h 63"/>
                <a:gd name="T8" fmla="*/ 16 w 63"/>
                <a:gd name="T9" fmla="*/ 58 h 63"/>
                <a:gd name="T10" fmla="*/ 4 w 63"/>
                <a:gd name="T11" fmla="*/ 47 h 63"/>
                <a:gd name="T12" fmla="*/ 0 w 63"/>
                <a:gd name="T13" fmla="*/ 31 h 63"/>
                <a:gd name="T14" fmla="*/ 4 w 63"/>
                <a:gd name="T15" fmla="*/ 16 h 63"/>
                <a:gd name="T16" fmla="*/ 16 w 63"/>
                <a:gd name="T17" fmla="*/ 4 h 63"/>
                <a:gd name="T18" fmla="*/ 31 w 63"/>
                <a:gd name="T19" fmla="*/ 0 h 63"/>
                <a:gd name="T20" fmla="*/ 47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2" y="55"/>
                    <a:pt x="47" y="58"/>
                  </a:cubicBezTo>
                  <a:cubicBezTo>
                    <a:pt x="42" y="61"/>
                    <a:pt x="36" y="62"/>
                    <a:pt x="31" y="62"/>
                  </a:cubicBezTo>
                  <a:cubicBezTo>
                    <a:pt x="25" y="62"/>
                    <a:pt x="21" y="61"/>
                    <a:pt x="16" y="58"/>
                  </a:cubicBezTo>
                  <a:cubicBezTo>
                    <a:pt x="11" y="55"/>
                    <a:pt x="7" y="52"/>
                    <a:pt x="4" y="47"/>
                  </a:cubicBezTo>
                  <a:cubicBezTo>
                    <a:pt x="1" y="42"/>
                    <a:pt x="0" y="36"/>
                    <a:pt x="0" y="31"/>
                  </a:cubicBezTo>
                  <a:cubicBezTo>
                    <a:pt x="0" y="25"/>
                    <a:pt x="1" y="21"/>
                    <a:pt x="4" y="16"/>
                  </a:cubicBezTo>
                  <a:cubicBezTo>
                    <a:pt x="7" y="11"/>
                    <a:pt x="11" y="6"/>
                    <a:pt x="16" y="4"/>
                  </a:cubicBezTo>
                  <a:cubicBezTo>
                    <a:pt x="21" y="1"/>
                    <a:pt x="26" y="0"/>
                    <a:pt x="31" y="0"/>
                  </a:cubicBezTo>
                  <a:cubicBezTo>
                    <a:pt x="37" y="0"/>
                    <a:pt x="42" y="1"/>
                    <a:pt x="47" y="4"/>
                  </a:cubicBezTo>
                  <a:cubicBezTo>
                    <a:pt x="52" y="6"/>
                    <a:pt x="55" y="11"/>
                    <a:pt x="58" y="16"/>
                  </a:cubicBezTo>
                  <a:cubicBezTo>
                    <a:pt x="61" y="21"/>
                    <a:pt x="62" y="26"/>
                    <a:pt x="62" y="3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42" name="Freeform 41">
              <a:extLst>
                <a:ext uri="{FF2B5EF4-FFF2-40B4-BE49-F238E27FC236}">
                  <a16:creationId xmlns:a16="http://schemas.microsoft.com/office/drawing/2014/main" id="{113F3B08-9F48-4F84-AD50-41981A5F507B}"/>
                </a:ext>
              </a:extLst>
            </p:cNvPr>
            <p:cNvSpPr>
              <a:spLocks noChangeArrowheads="1"/>
            </p:cNvSpPr>
            <p:nvPr/>
          </p:nvSpPr>
          <p:spPr bwMode="auto">
            <a:xfrm>
              <a:off x="2470150" y="2827338"/>
              <a:ext cx="22225" cy="22225"/>
            </a:xfrm>
            <a:custGeom>
              <a:avLst/>
              <a:gdLst>
                <a:gd name="T0" fmla="*/ 62 w 63"/>
                <a:gd name="T1" fmla="*/ 31 h 63"/>
                <a:gd name="T2" fmla="*/ 58 w 63"/>
                <a:gd name="T3" fmla="*/ 46 h 63"/>
                <a:gd name="T4" fmla="*/ 47 w 63"/>
                <a:gd name="T5" fmla="*/ 58 h 63"/>
                <a:gd name="T6" fmla="*/ 31 w 63"/>
                <a:gd name="T7" fmla="*/ 62 h 63"/>
                <a:gd name="T8" fmla="*/ 16 w 63"/>
                <a:gd name="T9" fmla="*/ 58 h 63"/>
                <a:gd name="T10" fmla="*/ 4 w 63"/>
                <a:gd name="T11" fmla="*/ 46 h 63"/>
                <a:gd name="T12" fmla="*/ 0 w 63"/>
                <a:gd name="T13" fmla="*/ 31 h 63"/>
                <a:gd name="T14" fmla="*/ 4 w 63"/>
                <a:gd name="T15" fmla="*/ 15 h 63"/>
                <a:gd name="T16" fmla="*/ 16 w 63"/>
                <a:gd name="T17" fmla="*/ 4 h 63"/>
                <a:gd name="T18" fmla="*/ 31 w 63"/>
                <a:gd name="T19" fmla="*/ 0 h 63"/>
                <a:gd name="T20" fmla="*/ 47 w 63"/>
                <a:gd name="T21" fmla="*/ 4 h 63"/>
                <a:gd name="T22" fmla="*/ 58 w 63"/>
                <a:gd name="T23" fmla="*/ 15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1"/>
                    <a:pt x="58" y="46"/>
                  </a:cubicBezTo>
                  <a:cubicBezTo>
                    <a:pt x="55" y="50"/>
                    <a:pt x="52" y="55"/>
                    <a:pt x="47" y="58"/>
                  </a:cubicBezTo>
                  <a:cubicBezTo>
                    <a:pt x="42" y="61"/>
                    <a:pt x="36" y="62"/>
                    <a:pt x="31" y="62"/>
                  </a:cubicBezTo>
                  <a:cubicBezTo>
                    <a:pt x="25" y="62"/>
                    <a:pt x="21" y="61"/>
                    <a:pt x="16" y="58"/>
                  </a:cubicBezTo>
                  <a:cubicBezTo>
                    <a:pt x="11" y="55"/>
                    <a:pt x="7" y="50"/>
                    <a:pt x="4" y="46"/>
                  </a:cubicBezTo>
                  <a:cubicBezTo>
                    <a:pt x="1" y="41"/>
                    <a:pt x="0" y="37"/>
                    <a:pt x="0" y="31"/>
                  </a:cubicBezTo>
                  <a:cubicBezTo>
                    <a:pt x="0" y="25"/>
                    <a:pt x="1" y="20"/>
                    <a:pt x="4" y="15"/>
                  </a:cubicBezTo>
                  <a:cubicBezTo>
                    <a:pt x="7" y="10"/>
                    <a:pt x="11" y="7"/>
                    <a:pt x="16" y="4"/>
                  </a:cubicBezTo>
                  <a:cubicBezTo>
                    <a:pt x="21" y="1"/>
                    <a:pt x="26" y="0"/>
                    <a:pt x="31" y="0"/>
                  </a:cubicBezTo>
                  <a:cubicBezTo>
                    <a:pt x="37" y="0"/>
                    <a:pt x="42" y="1"/>
                    <a:pt x="47" y="4"/>
                  </a:cubicBezTo>
                  <a:cubicBezTo>
                    <a:pt x="52" y="7"/>
                    <a:pt x="55" y="10"/>
                    <a:pt x="58" y="15"/>
                  </a:cubicBezTo>
                  <a:cubicBezTo>
                    <a:pt x="61" y="20"/>
                    <a:pt x="62" y="25"/>
                    <a:pt x="62" y="3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43" name="Freeform 42">
              <a:extLst>
                <a:ext uri="{FF2B5EF4-FFF2-40B4-BE49-F238E27FC236}">
                  <a16:creationId xmlns:a16="http://schemas.microsoft.com/office/drawing/2014/main" id="{F91ACB6F-64CF-4006-8E21-70244A6472F3}"/>
                </a:ext>
              </a:extLst>
            </p:cNvPr>
            <p:cNvSpPr>
              <a:spLocks noChangeArrowheads="1"/>
            </p:cNvSpPr>
            <p:nvPr/>
          </p:nvSpPr>
          <p:spPr bwMode="auto">
            <a:xfrm>
              <a:off x="2230438" y="2657475"/>
              <a:ext cx="330200" cy="360363"/>
            </a:xfrm>
            <a:custGeom>
              <a:avLst/>
              <a:gdLst>
                <a:gd name="T0" fmla="*/ 867 w 918"/>
                <a:gd name="T1" fmla="*/ 0 h 1003"/>
                <a:gd name="T2" fmla="*/ 917 w 918"/>
                <a:gd name="T3" fmla="*/ 51 h 1003"/>
                <a:gd name="T4" fmla="*/ 917 w 918"/>
                <a:gd name="T5" fmla="*/ 951 h 1003"/>
                <a:gd name="T6" fmla="*/ 867 w 918"/>
                <a:gd name="T7" fmla="*/ 1002 h 1003"/>
                <a:gd name="T8" fmla="*/ 51 w 918"/>
                <a:gd name="T9" fmla="*/ 1002 h 1003"/>
                <a:gd name="T10" fmla="*/ 0 w 918"/>
                <a:gd name="T11" fmla="*/ 951 h 1003"/>
                <a:gd name="T12" fmla="*/ 0 w 918"/>
                <a:gd name="T13" fmla="*/ 51 h 1003"/>
                <a:gd name="T14" fmla="*/ 51 w 918"/>
                <a:gd name="T15" fmla="*/ 0 h 1003"/>
                <a:gd name="T16" fmla="*/ 867 w 918"/>
                <a:gd name="T17" fmla="*/ 0 h 1003"/>
                <a:gd name="T18" fmla="*/ 776 w 918"/>
                <a:gd name="T19" fmla="*/ 798 h 1003"/>
                <a:gd name="T20" fmla="*/ 779 w 918"/>
                <a:gd name="T21" fmla="*/ 798 h 1003"/>
                <a:gd name="T22" fmla="*/ 779 w 918"/>
                <a:gd name="T23" fmla="*/ 632 h 1003"/>
                <a:gd name="T24" fmla="*/ 153 w 918"/>
                <a:gd name="T25" fmla="*/ 632 h 1003"/>
                <a:gd name="T26" fmla="*/ 153 w 918"/>
                <a:gd name="T27" fmla="*/ 798 h 1003"/>
                <a:gd name="T28" fmla="*/ 172 w 918"/>
                <a:gd name="T29" fmla="*/ 818 h 1003"/>
                <a:gd name="T30" fmla="*/ 756 w 918"/>
                <a:gd name="T31" fmla="*/ 818 h 1003"/>
                <a:gd name="T32" fmla="*/ 776 w 918"/>
                <a:gd name="T33" fmla="*/ 798 h 1003"/>
                <a:gd name="T34" fmla="*/ 776 w 918"/>
                <a:gd name="T35" fmla="*/ 595 h 1003"/>
                <a:gd name="T36" fmla="*/ 776 w 918"/>
                <a:gd name="T37" fmla="*/ 409 h 1003"/>
                <a:gd name="T38" fmla="*/ 150 w 918"/>
                <a:gd name="T39" fmla="*/ 409 h 1003"/>
                <a:gd name="T40" fmla="*/ 150 w 918"/>
                <a:gd name="T41" fmla="*/ 595 h 1003"/>
                <a:gd name="T42" fmla="*/ 776 w 918"/>
                <a:gd name="T43" fmla="*/ 595 h 1003"/>
                <a:gd name="T44" fmla="*/ 150 w 918"/>
                <a:gd name="T45" fmla="*/ 367 h 1003"/>
                <a:gd name="T46" fmla="*/ 773 w 918"/>
                <a:gd name="T47" fmla="*/ 367 h 1003"/>
                <a:gd name="T48" fmla="*/ 773 w 918"/>
                <a:gd name="T49" fmla="*/ 200 h 1003"/>
                <a:gd name="T50" fmla="*/ 754 w 918"/>
                <a:gd name="T51" fmla="*/ 180 h 1003"/>
                <a:gd name="T52" fmla="*/ 169 w 918"/>
                <a:gd name="T53" fmla="*/ 180 h 1003"/>
                <a:gd name="T54" fmla="*/ 150 w 918"/>
                <a:gd name="T55" fmla="*/ 200 h 1003"/>
                <a:gd name="T56" fmla="*/ 150 w 918"/>
                <a:gd name="T57" fmla="*/ 36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918" h="1003">
                  <a:moveTo>
                    <a:pt x="867" y="0"/>
                  </a:moveTo>
                  <a:cubicBezTo>
                    <a:pt x="895" y="0"/>
                    <a:pt x="917" y="22"/>
                    <a:pt x="917" y="51"/>
                  </a:cubicBezTo>
                  <a:lnTo>
                    <a:pt x="917" y="951"/>
                  </a:lnTo>
                  <a:cubicBezTo>
                    <a:pt x="917" y="979"/>
                    <a:pt x="895" y="1002"/>
                    <a:pt x="867" y="1002"/>
                  </a:cubicBezTo>
                  <a:lnTo>
                    <a:pt x="51" y="1002"/>
                  </a:lnTo>
                  <a:cubicBezTo>
                    <a:pt x="23" y="1002"/>
                    <a:pt x="0" y="979"/>
                    <a:pt x="0" y="951"/>
                  </a:cubicBezTo>
                  <a:lnTo>
                    <a:pt x="0" y="51"/>
                  </a:lnTo>
                  <a:cubicBezTo>
                    <a:pt x="0" y="22"/>
                    <a:pt x="23" y="0"/>
                    <a:pt x="51" y="0"/>
                  </a:cubicBezTo>
                  <a:lnTo>
                    <a:pt x="867" y="0"/>
                  </a:lnTo>
                  <a:close/>
                  <a:moveTo>
                    <a:pt x="776" y="798"/>
                  </a:moveTo>
                  <a:lnTo>
                    <a:pt x="779" y="798"/>
                  </a:lnTo>
                  <a:lnTo>
                    <a:pt x="779" y="632"/>
                  </a:lnTo>
                  <a:lnTo>
                    <a:pt x="153" y="632"/>
                  </a:lnTo>
                  <a:lnTo>
                    <a:pt x="153" y="798"/>
                  </a:lnTo>
                  <a:cubicBezTo>
                    <a:pt x="153" y="810"/>
                    <a:pt x="161" y="818"/>
                    <a:pt x="172" y="818"/>
                  </a:cubicBezTo>
                  <a:lnTo>
                    <a:pt x="756" y="818"/>
                  </a:lnTo>
                  <a:cubicBezTo>
                    <a:pt x="768" y="818"/>
                    <a:pt x="776" y="810"/>
                    <a:pt x="776" y="798"/>
                  </a:cubicBezTo>
                  <a:close/>
                  <a:moveTo>
                    <a:pt x="776" y="595"/>
                  </a:moveTo>
                  <a:lnTo>
                    <a:pt x="776" y="409"/>
                  </a:lnTo>
                  <a:lnTo>
                    <a:pt x="150" y="409"/>
                  </a:lnTo>
                  <a:lnTo>
                    <a:pt x="150" y="595"/>
                  </a:lnTo>
                  <a:lnTo>
                    <a:pt x="776" y="595"/>
                  </a:lnTo>
                  <a:close/>
                  <a:moveTo>
                    <a:pt x="150" y="367"/>
                  </a:moveTo>
                  <a:lnTo>
                    <a:pt x="773" y="367"/>
                  </a:lnTo>
                  <a:lnTo>
                    <a:pt x="773" y="200"/>
                  </a:lnTo>
                  <a:cubicBezTo>
                    <a:pt x="773" y="189"/>
                    <a:pt x="765" y="180"/>
                    <a:pt x="754" y="180"/>
                  </a:cubicBezTo>
                  <a:lnTo>
                    <a:pt x="169" y="180"/>
                  </a:lnTo>
                  <a:cubicBezTo>
                    <a:pt x="158" y="180"/>
                    <a:pt x="150" y="189"/>
                    <a:pt x="150" y="200"/>
                  </a:cubicBezTo>
                  <a:lnTo>
                    <a:pt x="150" y="367"/>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44" name="Freeform 43">
              <a:extLst>
                <a:ext uri="{FF2B5EF4-FFF2-40B4-BE49-F238E27FC236}">
                  <a16:creationId xmlns:a16="http://schemas.microsoft.com/office/drawing/2014/main" id="{3D07F074-7D39-4C49-A1E5-2D27634EB455}"/>
                </a:ext>
              </a:extLst>
            </p:cNvPr>
            <p:cNvSpPr>
              <a:spLocks noChangeArrowheads="1"/>
            </p:cNvSpPr>
            <p:nvPr/>
          </p:nvSpPr>
          <p:spPr bwMode="auto">
            <a:xfrm>
              <a:off x="2470150" y="2906713"/>
              <a:ext cx="22225" cy="22225"/>
            </a:xfrm>
            <a:custGeom>
              <a:avLst/>
              <a:gdLst>
                <a:gd name="T0" fmla="*/ 62 w 63"/>
                <a:gd name="T1" fmla="*/ 31 h 63"/>
                <a:gd name="T2" fmla="*/ 58 w 63"/>
                <a:gd name="T3" fmla="*/ 47 h 63"/>
                <a:gd name="T4" fmla="*/ 47 w 63"/>
                <a:gd name="T5" fmla="*/ 58 h 63"/>
                <a:gd name="T6" fmla="*/ 31 w 63"/>
                <a:gd name="T7" fmla="*/ 62 h 63"/>
                <a:gd name="T8" fmla="*/ 16 w 63"/>
                <a:gd name="T9" fmla="*/ 58 h 63"/>
                <a:gd name="T10" fmla="*/ 4 w 63"/>
                <a:gd name="T11" fmla="*/ 47 h 63"/>
                <a:gd name="T12" fmla="*/ 0 w 63"/>
                <a:gd name="T13" fmla="*/ 31 h 63"/>
                <a:gd name="T14" fmla="*/ 4 w 63"/>
                <a:gd name="T15" fmla="*/ 16 h 63"/>
                <a:gd name="T16" fmla="*/ 16 w 63"/>
                <a:gd name="T17" fmla="*/ 4 h 63"/>
                <a:gd name="T18" fmla="*/ 31 w 63"/>
                <a:gd name="T19" fmla="*/ 0 h 63"/>
                <a:gd name="T20" fmla="*/ 47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2" y="55"/>
                    <a:pt x="47" y="58"/>
                  </a:cubicBezTo>
                  <a:cubicBezTo>
                    <a:pt x="42" y="61"/>
                    <a:pt x="36" y="62"/>
                    <a:pt x="31" y="62"/>
                  </a:cubicBezTo>
                  <a:cubicBezTo>
                    <a:pt x="25" y="62"/>
                    <a:pt x="21" y="61"/>
                    <a:pt x="16" y="58"/>
                  </a:cubicBezTo>
                  <a:cubicBezTo>
                    <a:pt x="11" y="55"/>
                    <a:pt x="7" y="52"/>
                    <a:pt x="4" y="47"/>
                  </a:cubicBezTo>
                  <a:cubicBezTo>
                    <a:pt x="1" y="42"/>
                    <a:pt x="0" y="37"/>
                    <a:pt x="0" y="31"/>
                  </a:cubicBezTo>
                  <a:cubicBezTo>
                    <a:pt x="0" y="25"/>
                    <a:pt x="1" y="20"/>
                    <a:pt x="4" y="16"/>
                  </a:cubicBezTo>
                  <a:cubicBezTo>
                    <a:pt x="7" y="11"/>
                    <a:pt x="11" y="7"/>
                    <a:pt x="16" y="4"/>
                  </a:cubicBezTo>
                  <a:cubicBezTo>
                    <a:pt x="21" y="1"/>
                    <a:pt x="26" y="0"/>
                    <a:pt x="31" y="0"/>
                  </a:cubicBezTo>
                  <a:cubicBezTo>
                    <a:pt x="37" y="0"/>
                    <a:pt x="42" y="1"/>
                    <a:pt x="47" y="4"/>
                  </a:cubicBezTo>
                  <a:cubicBezTo>
                    <a:pt x="52" y="7"/>
                    <a:pt x="55" y="11"/>
                    <a:pt x="58" y="16"/>
                  </a:cubicBezTo>
                  <a:cubicBezTo>
                    <a:pt x="61" y="20"/>
                    <a:pt x="62" y="25"/>
                    <a:pt x="62" y="3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grpSp>
        <p:nvGrpSpPr>
          <p:cNvPr id="645" name="Group 644">
            <a:extLst>
              <a:ext uri="{FF2B5EF4-FFF2-40B4-BE49-F238E27FC236}">
                <a16:creationId xmlns:a16="http://schemas.microsoft.com/office/drawing/2014/main" id="{3CDC94C7-D4CD-4137-B05F-DD1DC652B7BF}"/>
              </a:ext>
            </a:extLst>
          </p:cNvPr>
          <p:cNvGrpSpPr>
            <a:grpSpLocks noChangeAspect="1"/>
          </p:cNvGrpSpPr>
          <p:nvPr/>
        </p:nvGrpSpPr>
        <p:grpSpPr>
          <a:xfrm>
            <a:off x="5437990" y="2728180"/>
            <a:ext cx="397171" cy="433451"/>
            <a:chOff x="2230438" y="2657475"/>
            <a:chExt cx="330200" cy="360363"/>
          </a:xfrm>
          <a:solidFill>
            <a:schemeClr val="accent1"/>
          </a:solidFill>
        </p:grpSpPr>
        <p:sp>
          <p:nvSpPr>
            <p:cNvPr id="646" name="Freeform 40">
              <a:extLst>
                <a:ext uri="{FF2B5EF4-FFF2-40B4-BE49-F238E27FC236}">
                  <a16:creationId xmlns:a16="http://schemas.microsoft.com/office/drawing/2014/main" id="{0D76E848-EEBC-4CFA-8D3A-57D93E0A697C}"/>
                </a:ext>
              </a:extLst>
            </p:cNvPr>
            <p:cNvSpPr>
              <a:spLocks noChangeArrowheads="1"/>
            </p:cNvSpPr>
            <p:nvPr/>
          </p:nvSpPr>
          <p:spPr bwMode="auto">
            <a:xfrm>
              <a:off x="2470150" y="2744788"/>
              <a:ext cx="22225" cy="22225"/>
            </a:xfrm>
            <a:custGeom>
              <a:avLst/>
              <a:gdLst>
                <a:gd name="T0" fmla="*/ 62 w 63"/>
                <a:gd name="T1" fmla="*/ 31 h 63"/>
                <a:gd name="T2" fmla="*/ 58 w 63"/>
                <a:gd name="T3" fmla="*/ 47 h 63"/>
                <a:gd name="T4" fmla="*/ 47 w 63"/>
                <a:gd name="T5" fmla="*/ 58 h 63"/>
                <a:gd name="T6" fmla="*/ 31 w 63"/>
                <a:gd name="T7" fmla="*/ 62 h 63"/>
                <a:gd name="T8" fmla="*/ 16 w 63"/>
                <a:gd name="T9" fmla="*/ 58 h 63"/>
                <a:gd name="T10" fmla="*/ 4 w 63"/>
                <a:gd name="T11" fmla="*/ 47 h 63"/>
                <a:gd name="T12" fmla="*/ 0 w 63"/>
                <a:gd name="T13" fmla="*/ 31 h 63"/>
                <a:gd name="T14" fmla="*/ 4 w 63"/>
                <a:gd name="T15" fmla="*/ 16 h 63"/>
                <a:gd name="T16" fmla="*/ 16 w 63"/>
                <a:gd name="T17" fmla="*/ 4 h 63"/>
                <a:gd name="T18" fmla="*/ 31 w 63"/>
                <a:gd name="T19" fmla="*/ 0 h 63"/>
                <a:gd name="T20" fmla="*/ 47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2" y="55"/>
                    <a:pt x="47" y="58"/>
                  </a:cubicBezTo>
                  <a:cubicBezTo>
                    <a:pt x="42" y="61"/>
                    <a:pt x="36" y="62"/>
                    <a:pt x="31" y="62"/>
                  </a:cubicBezTo>
                  <a:cubicBezTo>
                    <a:pt x="25" y="62"/>
                    <a:pt x="21" y="61"/>
                    <a:pt x="16" y="58"/>
                  </a:cubicBezTo>
                  <a:cubicBezTo>
                    <a:pt x="11" y="55"/>
                    <a:pt x="7" y="52"/>
                    <a:pt x="4" y="47"/>
                  </a:cubicBezTo>
                  <a:cubicBezTo>
                    <a:pt x="1" y="42"/>
                    <a:pt x="0" y="36"/>
                    <a:pt x="0" y="31"/>
                  </a:cubicBezTo>
                  <a:cubicBezTo>
                    <a:pt x="0" y="25"/>
                    <a:pt x="1" y="21"/>
                    <a:pt x="4" y="16"/>
                  </a:cubicBezTo>
                  <a:cubicBezTo>
                    <a:pt x="7" y="11"/>
                    <a:pt x="11" y="6"/>
                    <a:pt x="16" y="4"/>
                  </a:cubicBezTo>
                  <a:cubicBezTo>
                    <a:pt x="21" y="1"/>
                    <a:pt x="26" y="0"/>
                    <a:pt x="31" y="0"/>
                  </a:cubicBezTo>
                  <a:cubicBezTo>
                    <a:pt x="37" y="0"/>
                    <a:pt x="42" y="1"/>
                    <a:pt x="47" y="4"/>
                  </a:cubicBezTo>
                  <a:cubicBezTo>
                    <a:pt x="52" y="6"/>
                    <a:pt x="55" y="11"/>
                    <a:pt x="58" y="16"/>
                  </a:cubicBezTo>
                  <a:cubicBezTo>
                    <a:pt x="61" y="21"/>
                    <a:pt x="62" y="26"/>
                    <a:pt x="62" y="3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47" name="Freeform 41">
              <a:extLst>
                <a:ext uri="{FF2B5EF4-FFF2-40B4-BE49-F238E27FC236}">
                  <a16:creationId xmlns:a16="http://schemas.microsoft.com/office/drawing/2014/main" id="{CA623281-D0F9-4B21-A6B7-482D2867A984}"/>
                </a:ext>
              </a:extLst>
            </p:cNvPr>
            <p:cNvSpPr>
              <a:spLocks noChangeArrowheads="1"/>
            </p:cNvSpPr>
            <p:nvPr/>
          </p:nvSpPr>
          <p:spPr bwMode="auto">
            <a:xfrm>
              <a:off x="2470150" y="2827338"/>
              <a:ext cx="22225" cy="22225"/>
            </a:xfrm>
            <a:custGeom>
              <a:avLst/>
              <a:gdLst>
                <a:gd name="T0" fmla="*/ 62 w 63"/>
                <a:gd name="T1" fmla="*/ 31 h 63"/>
                <a:gd name="T2" fmla="*/ 58 w 63"/>
                <a:gd name="T3" fmla="*/ 46 h 63"/>
                <a:gd name="T4" fmla="*/ 47 w 63"/>
                <a:gd name="T5" fmla="*/ 58 h 63"/>
                <a:gd name="T6" fmla="*/ 31 w 63"/>
                <a:gd name="T7" fmla="*/ 62 h 63"/>
                <a:gd name="T8" fmla="*/ 16 w 63"/>
                <a:gd name="T9" fmla="*/ 58 h 63"/>
                <a:gd name="T10" fmla="*/ 4 w 63"/>
                <a:gd name="T11" fmla="*/ 46 h 63"/>
                <a:gd name="T12" fmla="*/ 0 w 63"/>
                <a:gd name="T13" fmla="*/ 31 h 63"/>
                <a:gd name="T14" fmla="*/ 4 w 63"/>
                <a:gd name="T15" fmla="*/ 15 h 63"/>
                <a:gd name="T16" fmla="*/ 16 w 63"/>
                <a:gd name="T17" fmla="*/ 4 h 63"/>
                <a:gd name="T18" fmla="*/ 31 w 63"/>
                <a:gd name="T19" fmla="*/ 0 h 63"/>
                <a:gd name="T20" fmla="*/ 47 w 63"/>
                <a:gd name="T21" fmla="*/ 4 h 63"/>
                <a:gd name="T22" fmla="*/ 58 w 63"/>
                <a:gd name="T23" fmla="*/ 15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1"/>
                    <a:pt x="58" y="46"/>
                  </a:cubicBezTo>
                  <a:cubicBezTo>
                    <a:pt x="55" y="50"/>
                    <a:pt x="52" y="55"/>
                    <a:pt x="47" y="58"/>
                  </a:cubicBezTo>
                  <a:cubicBezTo>
                    <a:pt x="42" y="61"/>
                    <a:pt x="36" y="62"/>
                    <a:pt x="31" y="62"/>
                  </a:cubicBezTo>
                  <a:cubicBezTo>
                    <a:pt x="25" y="62"/>
                    <a:pt x="21" y="61"/>
                    <a:pt x="16" y="58"/>
                  </a:cubicBezTo>
                  <a:cubicBezTo>
                    <a:pt x="11" y="55"/>
                    <a:pt x="7" y="50"/>
                    <a:pt x="4" y="46"/>
                  </a:cubicBezTo>
                  <a:cubicBezTo>
                    <a:pt x="1" y="41"/>
                    <a:pt x="0" y="37"/>
                    <a:pt x="0" y="31"/>
                  </a:cubicBezTo>
                  <a:cubicBezTo>
                    <a:pt x="0" y="25"/>
                    <a:pt x="1" y="20"/>
                    <a:pt x="4" y="15"/>
                  </a:cubicBezTo>
                  <a:cubicBezTo>
                    <a:pt x="7" y="10"/>
                    <a:pt x="11" y="7"/>
                    <a:pt x="16" y="4"/>
                  </a:cubicBezTo>
                  <a:cubicBezTo>
                    <a:pt x="21" y="1"/>
                    <a:pt x="26" y="0"/>
                    <a:pt x="31" y="0"/>
                  </a:cubicBezTo>
                  <a:cubicBezTo>
                    <a:pt x="37" y="0"/>
                    <a:pt x="42" y="1"/>
                    <a:pt x="47" y="4"/>
                  </a:cubicBezTo>
                  <a:cubicBezTo>
                    <a:pt x="52" y="7"/>
                    <a:pt x="55" y="10"/>
                    <a:pt x="58" y="15"/>
                  </a:cubicBezTo>
                  <a:cubicBezTo>
                    <a:pt x="61" y="20"/>
                    <a:pt x="62" y="25"/>
                    <a:pt x="62" y="3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48" name="Freeform 42">
              <a:extLst>
                <a:ext uri="{FF2B5EF4-FFF2-40B4-BE49-F238E27FC236}">
                  <a16:creationId xmlns:a16="http://schemas.microsoft.com/office/drawing/2014/main" id="{FC1285B0-A239-48BC-996E-8ABDD76D5660}"/>
                </a:ext>
              </a:extLst>
            </p:cNvPr>
            <p:cNvSpPr>
              <a:spLocks noChangeArrowheads="1"/>
            </p:cNvSpPr>
            <p:nvPr/>
          </p:nvSpPr>
          <p:spPr bwMode="auto">
            <a:xfrm>
              <a:off x="2230438" y="2657475"/>
              <a:ext cx="330200" cy="360363"/>
            </a:xfrm>
            <a:custGeom>
              <a:avLst/>
              <a:gdLst>
                <a:gd name="T0" fmla="*/ 867 w 918"/>
                <a:gd name="T1" fmla="*/ 0 h 1003"/>
                <a:gd name="T2" fmla="*/ 917 w 918"/>
                <a:gd name="T3" fmla="*/ 51 h 1003"/>
                <a:gd name="T4" fmla="*/ 917 w 918"/>
                <a:gd name="T5" fmla="*/ 951 h 1003"/>
                <a:gd name="T6" fmla="*/ 867 w 918"/>
                <a:gd name="T7" fmla="*/ 1002 h 1003"/>
                <a:gd name="T8" fmla="*/ 51 w 918"/>
                <a:gd name="T9" fmla="*/ 1002 h 1003"/>
                <a:gd name="T10" fmla="*/ 0 w 918"/>
                <a:gd name="T11" fmla="*/ 951 h 1003"/>
                <a:gd name="T12" fmla="*/ 0 w 918"/>
                <a:gd name="T13" fmla="*/ 51 h 1003"/>
                <a:gd name="T14" fmla="*/ 51 w 918"/>
                <a:gd name="T15" fmla="*/ 0 h 1003"/>
                <a:gd name="T16" fmla="*/ 867 w 918"/>
                <a:gd name="T17" fmla="*/ 0 h 1003"/>
                <a:gd name="T18" fmla="*/ 776 w 918"/>
                <a:gd name="T19" fmla="*/ 798 h 1003"/>
                <a:gd name="T20" fmla="*/ 779 w 918"/>
                <a:gd name="T21" fmla="*/ 798 h 1003"/>
                <a:gd name="T22" fmla="*/ 779 w 918"/>
                <a:gd name="T23" fmla="*/ 632 h 1003"/>
                <a:gd name="T24" fmla="*/ 153 w 918"/>
                <a:gd name="T25" fmla="*/ 632 h 1003"/>
                <a:gd name="T26" fmla="*/ 153 w 918"/>
                <a:gd name="T27" fmla="*/ 798 h 1003"/>
                <a:gd name="T28" fmla="*/ 172 w 918"/>
                <a:gd name="T29" fmla="*/ 818 h 1003"/>
                <a:gd name="T30" fmla="*/ 756 w 918"/>
                <a:gd name="T31" fmla="*/ 818 h 1003"/>
                <a:gd name="T32" fmla="*/ 776 w 918"/>
                <a:gd name="T33" fmla="*/ 798 h 1003"/>
                <a:gd name="T34" fmla="*/ 776 w 918"/>
                <a:gd name="T35" fmla="*/ 595 h 1003"/>
                <a:gd name="T36" fmla="*/ 776 w 918"/>
                <a:gd name="T37" fmla="*/ 409 h 1003"/>
                <a:gd name="T38" fmla="*/ 150 w 918"/>
                <a:gd name="T39" fmla="*/ 409 h 1003"/>
                <a:gd name="T40" fmla="*/ 150 w 918"/>
                <a:gd name="T41" fmla="*/ 595 h 1003"/>
                <a:gd name="T42" fmla="*/ 776 w 918"/>
                <a:gd name="T43" fmla="*/ 595 h 1003"/>
                <a:gd name="T44" fmla="*/ 150 w 918"/>
                <a:gd name="T45" fmla="*/ 367 h 1003"/>
                <a:gd name="T46" fmla="*/ 773 w 918"/>
                <a:gd name="T47" fmla="*/ 367 h 1003"/>
                <a:gd name="T48" fmla="*/ 773 w 918"/>
                <a:gd name="T49" fmla="*/ 200 h 1003"/>
                <a:gd name="T50" fmla="*/ 754 w 918"/>
                <a:gd name="T51" fmla="*/ 180 h 1003"/>
                <a:gd name="T52" fmla="*/ 169 w 918"/>
                <a:gd name="T53" fmla="*/ 180 h 1003"/>
                <a:gd name="T54" fmla="*/ 150 w 918"/>
                <a:gd name="T55" fmla="*/ 200 h 1003"/>
                <a:gd name="T56" fmla="*/ 150 w 918"/>
                <a:gd name="T57" fmla="*/ 36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918" h="1003">
                  <a:moveTo>
                    <a:pt x="867" y="0"/>
                  </a:moveTo>
                  <a:cubicBezTo>
                    <a:pt x="895" y="0"/>
                    <a:pt x="917" y="22"/>
                    <a:pt x="917" y="51"/>
                  </a:cubicBezTo>
                  <a:lnTo>
                    <a:pt x="917" y="951"/>
                  </a:lnTo>
                  <a:cubicBezTo>
                    <a:pt x="917" y="979"/>
                    <a:pt x="895" y="1002"/>
                    <a:pt x="867" y="1002"/>
                  </a:cubicBezTo>
                  <a:lnTo>
                    <a:pt x="51" y="1002"/>
                  </a:lnTo>
                  <a:cubicBezTo>
                    <a:pt x="23" y="1002"/>
                    <a:pt x="0" y="979"/>
                    <a:pt x="0" y="951"/>
                  </a:cubicBezTo>
                  <a:lnTo>
                    <a:pt x="0" y="51"/>
                  </a:lnTo>
                  <a:cubicBezTo>
                    <a:pt x="0" y="22"/>
                    <a:pt x="23" y="0"/>
                    <a:pt x="51" y="0"/>
                  </a:cubicBezTo>
                  <a:lnTo>
                    <a:pt x="867" y="0"/>
                  </a:lnTo>
                  <a:close/>
                  <a:moveTo>
                    <a:pt x="776" y="798"/>
                  </a:moveTo>
                  <a:lnTo>
                    <a:pt x="779" y="798"/>
                  </a:lnTo>
                  <a:lnTo>
                    <a:pt x="779" y="632"/>
                  </a:lnTo>
                  <a:lnTo>
                    <a:pt x="153" y="632"/>
                  </a:lnTo>
                  <a:lnTo>
                    <a:pt x="153" y="798"/>
                  </a:lnTo>
                  <a:cubicBezTo>
                    <a:pt x="153" y="810"/>
                    <a:pt x="161" y="818"/>
                    <a:pt x="172" y="818"/>
                  </a:cubicBezTo>
                  <a:lnTo>
                    <a:pt x="756" y="818"/>
                  </a:lnTo>
                  <a:cubicBezTo>
                    <a:pt x="768" y="818"/>
                    <a:pt x="776" y="810"/>
                    <a:pt x="776" y="798"/>
                  </a:cubicBezTo>
                  <a:close/>
                  <a:moveTo>
                    <a:pt x="776" y="595"/>
                  </a:moveTo>
                  <a:lnTo>
                    <a:pt x="776" y="409"/>
                  </a:lnTo>
                  <a:lnTo>
                    <a:pt x="150" y="409"/>
                  </a:lnTo>
                  <a:lnTo>
                    <a:pt x="150" y="595"/>
                  </a:lnTo>
                  <a:lnTo>
                    <a:pt x="776" y="595"/>
                  </a:lnTo>
                  <a:close/>
                  <a:moveTo>
                    <a:pt x="150" y="367"/>
                  </a:moveTo>
                  <a:lnTo>
                    <a:pt x="773" y="367"/>
                  </a:lnTo>
                  <a:lnTo>
                    <a:pt x="773" y="200"/>
                  </a:lnTo>
                  <a:cubicBezTo>
                    <a:pt x="773" y="189"/>
                    <a:pt x="765" y="180"/>
                    <a:pt x="754" y="180"/>
                  </a:cubicBezTo>
                  <a:lnTo>
                    <a:pt x="169" y="180"/>
                  </a:lnTo>
                  <a:cubicBezTo>
                    <a:pt x="158" y="180"/>
                    <a:pt x="150" y="189"/>
                    <a:pt x="150" y="200"/>
                  </a:cubicBezTo>
                  <a:lnTo>
                    <a:pt x="150" y="367"/>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49" name="Freeform 43">
              <a:extLst>
                <a:ext uri="{FF2B5EF4-FFF2-40B4-BE49-F238E27FC236}">
                  <a16:creationId xmlns:a16="http://schemas.microsoft.com/office/drawing/2014/main" id="{50DAB982-9B03-4376-9D4B-E58101011364}"/>
                </a:ext>
              </a:extLst>
            </p:cNvPr>
            <p:cNvSpPr>
              <a:spLocks noChangeArrowheads="1"/>
            </p:cNvSpPr>
            <p:nvPr/>
          </p:nvSpPr>
          <p:spPr bwMode="auto">
            <a:xfrm>
              <a:off x="2470150" y="2906713"/>
              <a:ext cx="22225" cy="22225"/>
            </a:xfrm>
            <a:custGeom>
              <a:avLst/>
              <a:gdLst>
                <a:gd name="T0" fmla="*/ 62 w 63"/>
                <a:gd name="T1" fmla="*/ 31 h 63"/>
                <a:gd name="T2" fmla="*/ 58 w 63"/>
                <a:gd name="T3" fmla="*/ 47 h 63"/>
                <a:gd name="T4" fmla="*/ 47 w 63"/>
                <a:gd name="T5" fmla="*/ 58 h 63"/>
                <a:gd name="T6" fmla="*/ 31 w 63"/>
                <a:gd name="T7" fmla="*/ 62 h 63"/>
                <a:gd name="T8" fmla="*/ 16 w 63"/>
                <a:gd name="T9" fmla="*/ 58 h 63"/>
                <a:gd name="T10" fmla="*/ 4 w 63"/>
                <a:gd name="T11" fmla="*/ 47 h 63"/>
                <a:gd name="T12" fmla="*/ 0 w 63"/>
                <a:gd name="T13" fmla="*/ 31 h 63"/>
                <a:gd name="T14" fmla="*/ 4 w 63"/>
                <a:gd name="T15" fmla="*/ 16 h 63"/>
                <a:gd name="T16" fmla="*/ 16 w 63"/>
                <a:gd name="T17" fmla="*/ 4 h 63"/>
                <a:gd name="T18" fmla="*/ 31 w 63"/>
                <a:gd name="T19" fmla="*/ 0 h 63"/>
                <a:gd name="T20" fmla="*/ 47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2" y="55"/>
                    <a:pt x="47" y="58"/>
                  </a:cubicBezTo>
                  <a:cubicBezTo>
                    <a:pt x="42" y="61"/>
                    <a:pt x="36" y="62"/>
                    <a:pt x="31" y="62"/>
                  </a:cubicBezTo>
                  <a:cubicBezTo>
                    <a:pt x="25" y="62"/>
                    <a:pt x="21" y="61"/>
                    <a:pt x="16" y="58"/>
                  </a:cubicBezTo>
                  <a:cubicBezTo>
                    <a:pt x="11" y="55"/>
                    <a:pt x="7" y="52"/>
                    <a:pt x="4" y="47"/>
                  </a:cubicBezTo>
                  <a:cubicBezTo>
                    <a:pt x="1" y="42"/>
                    <a:pt x="0" y="37"/>
                    <a:pt x="0" y="31"/>
                  </a:cubicBezTo>
                  <a:cubicBezTo>
                    <a:pt x="0" y="25"/>
                    <a:pt x="1" y="20"/>
                    <a:pt x="4" y="16"/>
                  </a:cubicBezTo>
                  <a:cubicBezTo>
                    <a:pt x="7" y="11"/>
                    <a:pt x="11" y="7"/>
                    <a:pt x="16" y="4"/>
                  </a:cubicBezTo>
                  <a:cubicBezTo>
                    <a:pt x="21" y="1"/>
                    <a:pt x="26" y="0"/>
                    <a:pt x="31" y="0"/>
                  </a:cubicBezTo>
                  <a:cubicBezTo>
                    <a:pt x="37" y="0"/>
                    <a:pt x="42" y="1"/>
                    <a:pt x="47" y="4"/>
                  </a:cubicBezTo>
                  <a:cubicBezTo>
                    <a:pt x="52" y="7"/>
                    <a:pt x="55" y="11"/>
                    <a:pt x="58" y="16"/>
                  </a:cubicBezTo>
                  <a:cubicBezTo>
                    <a:pt x="61" y="20"/>
                    <a:pt x="62" y="25"/>
                    <a:pt x="62" y="3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grpSp>
        <p:nvGrpSpPr>
          <p:cNvPr id="650" name="Group 649">
            <a:extLst>
              <a:ext uri="{FF2B5EF4-FFF2-40B4-BE49-F238E27FC236}">
                <a16:creationId xmlns:a16="http://schemas.microsoft.com/office/drawing/2014/main" id="{AE8D0D79-F2FB-49B1-8D9E-656CEF84273D}"/>
              </a:ext>
            </a:extLst>
          </p:cNvPr>
          <p:cNvGrpSpPr>
            <a:grpSpLocks noChangeAspect="1"/>
          </p:cNvGrpSpPr>
          <p:nvPr/>
        </p:nvGrpSpPr>
        <p:grpSpPr>
          <a:xfrm>
            <a:off x="6053085" y="2730841"/>
            <a:ext cx="397171" cy="433451"/>
            <a:chOff x="2230438" y="2657475"/>
            <a:chExt cx="330200" cy="360363"/>
          </a:xfrm>
          <a:solidFill>
            <a:schemeClr val="accent1"/>
          </a:solidFill>
        </p:grpSpPr>
        <p:sp>
          <p:nvSpPr>
            <p:cNvPr id="651" name="Freeform 40">
              <a:extLst>
                <a:ext uri="{FF2B5EF4-FFF2-40B4-BE49-F238E27FC236}">
                  <a16:creationId xmlns:a16="http://schemas.microsoft.com/office/drawing/2014/main" id="{762639DB-ACB1-49F7-A202-ED3C9CC80AF4}"/>
                </a:ext>
              </a:extLst>
            </p:cNvPr>
            <p:cNvSpPr>
              <a:spLocks noChangeArrowheads="1"/>
            </p:cNvSpPr>
            <p:nvPr/>
          </p:nvSpPr>
          <p:spPr bwMode="auto">
            <a:xfrm>
              <a:off x="2470150" y="2744788"/>
              <a:ext cx="22225" cy="22225"/>
            </a:xfrm>
            <a:custGeom>
              <a:avLst/>
              <a:gdLst>
                <a:gd name="T0" fmla="*/ 62 w 63"/>
                <a:gd name="T1" fmla="*/ 31 h 63"/>
                <a:gd name="T2" fmla="*/ 58 w 63"/>
                <a:gd name="T3" fmla="*/ 47 h 63"/>
                <a:gd name="T4" fmla="*/ 47 w 63"/>
                <a:gd name="T5" fmla="*/ 58 h 63"/>
                <a:gd name="T6" fmla="*/ 31 w 63"/>
                <a:gd name="T7" fmla="*/ 62 h 63"/>
                <a:gd name="T8" fmla="*/ 16 w 63"/>
                <a:gd name="T9" fmla="*/ 58 h 63"/>
                <a:gd name="T10" fmla="*/ 4 w 63"/>
                <a:gd name="T11" fmla="*/ 47 h 63"/>
                <a:gd name="T12" fmla="*/ 0 w 63"/>
                <a:gd name="T13" fmla="*/ 31 h 63"/>
                <a:gd name="T14" fmla="*/ 4 w 63"/>
                <a:gd name="T15" fmla="*/ 16 h 63"/>
                <a:gd name="T16" fmla="*/ 16 w 63"/>
                <a:gd name="T17" fmla="*/ 4 h 63"/>
                <a:gd name="T18" fmla="*/ 31 w 63"/>
                <a:gd name="T19" fmla="*/ 0 h 63"/>
                <a:gd name="T20" fmla="*/ 47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2" y="55"/>
                    <a:pt x="47" y="58"/>
                  </a:cubicBezTo>
                  <a:cubicBezTo>
                    <a:pt x="42" y="61"/>
                    <a:pt x="36" y="62"/>
                    <a:pt x="31" y="62"/>
                  </a:cubicBezTo>
                  <a:cubicBezTo>
                    <a:pt x="25" y="62"/>
                    <a:pt x="21" y="61"/>
                    <a:pt x="16" y="58"/>
                  </a:cubicBezTo>
                  <a:cubicBezTo>
                    <a:pt x="11" y="55"/>
                    <a:pt x="7" y="52"/>
                    <a:pt x="4" y="47"/>
                  </a:cubicBezTo>
                  <a:cubicBezTo>
                    <a:pt x="1" y="42"/>
                    <a:pt x="0" y="36"/>
                    <a:pt x="0" y="31"/>
                  </a:cubicBezTo>
                  <a:cubicBezTo>
                    <a:pt x="0" y="25"/>
                    <a:pt x="1" y="21"/>
                    <a:pt x="4" y="16"/>
                  </a:cubicBezTo>
                  <a:cubicBezTo>
                    <a:pt x="7" y="11"/>
                    <a:pt x="11" y="6"/>
                    <a:pt x="16" y="4"/>
                  </a:cubicBezTo>
                  <a:cubicBezTo>
                    <a:pt x="21" y="1"/>
                    <a:pt x="26" y="0"/>
                    <a:pt x="31" y="0"/>
                  </a:cubicBezTo>
                  <a:cubicBezTo>
                    <a:pt x="37" y="0"/>
                    <a:pt x="42" y="1"/>
                    <a:pt x="47" y="4"/>
                  </a:cubicBezTo>
                  <a:cubicBezTo>
                    <a:pt x="52" y="6"/>
                    <a:pt x="55" y="11"/>
                    <a:pt x="58" y="16"/>
                  </a:cubicBezTo>
                  <a:cubicBezTo>
                    <a:pt x="61" y="21"/>
                    <a:pt x="62" y="26"/>
                    <a:pt x="62" y="3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52" name="Freeform 41">
              <a:extLst>
                <a:ext uri="{FF2B5EF4-FFF2-40B4-BE49-F238E27FC236}">
                  <a16:creationId xmlns:a16="http://schemas.microsoft.com/office/drawing/2014/main" id="{6DD3A11A-B501-432C-A9A9-35E854600F3C}"/>
                </a:ext>
              </a:extLst>
            </p:cNvPr>
            <p:cNvSpPr>
              <a:spLocks noChangeArrowheads="1"/>
            </p:cNvSpPr>
            <p:nvPr/>
          </p:nvSpPr>
          <p:spPr bwMode="auto">
            <a:xfrm>
              <a:off x="2470150" y="2827338"/>
              <a:ext cx="22225" cy="22225"/>
            </a:xfrm>
            <a:custGeom>
              <a:avLst/>
              <a:gdLst>
                <a:gd name="T0" fmla="*/ 62 w 63"/>
                <a:gd name="T1" fmla="*/ 31 h 63"/>
                <a:gd name="T2" fmla="*/ 58 w 63"/>
                <a:gd name="T3" fmla="*/ 46 h 63"/>
                <a:gd name="T4" fmla="*/ 47 w 63"/>
                <a:gd name="T5" fmla="*/ 58 h 63"/>
                <a:gd name="T6" fmla="*/ 31 w 63"/>
                <a:gd name="T7" fmla="*/ 62 h 63"/>
                <a:gd name="T8" fmla="*/ 16 w 63"/>
                <a:gd name="T9" fmla="*/ 58 h 63"/>
                <a:gd name="T10" fmla="*/ 4 w 63"/>
                <a:gd name="T11" fmla="*/ 46 h 63"/>
                <a:gd name="T12" fmla="*/ 0 w 63"/>
                <a:gd name="T13" fmla="*/ 31 h 63"/>
                <a:gd name="T14" fmla="*/ 4 w 63"/>
                <a:gd name="T15" fmla="*/ 15 h 63"/>
                <a:gd name="T16" fmla="*/ 16 w 63"/>
                <a:gd name="T17" fmla="*/ 4 h 63"/>
                <a:gd name="T18" fmla="*/ 31 w 63"/>
                <a:gd name="T19" fmla="*/ 0 h 63"/>
                <a:gd name="T20" fmla="*/ 47 w 63"/>
                <a:gd name="T21" fmla="*/ 4 h 63"/>
                <a:gd name="T22" fmla="*/ 58 w 63"/>
                <a:gd name="T23" fmla="*/ 15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1"/>
                    <a:pt x="58" y="46"/>
                  </a:cubicBezTo>
                  <a:cubicBezTo>
                    <a:pt x="55" y="50"/>
                    <a:pt x="52" y="55"/>
                    <a:pt x="47" y="58"/>
                  </a:cubicBezTo>
                  <a:cubicBezTo>
                    <a:pt x="42" y="61"/>
                    <a:pt x="36" y="62"/>
                    <a:pt x="31" y="62"/>
                  </a:cubicBezTo>
                  <a:cubicBezTo>
                    <a:pt x="25" y="62"/>
                    <a:pt x="21" y="61"/>
                    <a:pt x="16" y="58"/>
                  </a:cubicBezTo>
                  <a:cubicBezTo>
                    <a:pt x="11" y="55"/>
                    <a:pt x="7" y="50"/>
                    <a:pt x="4" y="46"/>
                  </a:cubicBezTo>
                  <a:cubicBezTo>
                    <a:pt x="1" y="41"/>
                    <a:pt x="0" y="37"/>
                    <a:pt x="0" y="31"/>
                  </a:cubicBezTo>
                  <a:cubicBezTo>
                    <a:pt x="0" y="25"/>
                    <a:pt x="1" y="20"/>
                    <a:pt x="4" y="15"/>
                  </a:cubicBezTo>
                  <a:cubicBezTo>
                    <a:pt x="7" y="10"/>
                    <a:pt x="11" y="7"/>
                    <a:pt x="16" y="4"/>
                  </a:cubicBezTo>
                  <a:cubicBezTo>
                    <a:pt x="21" y="1"/>
                    <a:pt x="26" y="0"/>
                    <a:pt x="31" y="0"/>
                  </a:cubicBezTo>
                  <a:cubicBezTo>
                    <a:pt x="37" y="0"/>
                    <a:pt x="42" y="1"/>
                    <a:pt x="47" y="4"/>
                  </a:cubicBezTo>
                  <a:cubicBezTo>
                    <a:pt x="52" y="7"/>
                    <a:pt x="55" y="10"/>
                    <a:pt x="58" y="15"/>
                  </a:cubicBezTo>
                  <a:cubicBezTo>
                    <a:pt x="61" y="20"/>
                    <a:pt x="62" y="25"/>
                    <a:pt x="62" y="3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53" name="Freeform 42">
              <a:extLst>
                <a:ext uri="{FF2B5EF4-FFF2-40B4-BE49-F238E27FC236}">
                  <a16:creationId xmlns:a16="http://schemas.microsoft.com/office/drawing/2014/main" id="{A0A49DB3-6F53-446C-BD63-C2EF42F67780}"/>
                </a:ext>
              </a:extLst>
            </p:cNvPr>
            <p:cNvSpPr>
              <a:spLocks noChangeArrowheads="1"/>
            </p:cNvSpPr>
            <p:nvPr/>
          </p:nvSpPr>
          <p:spPr bwMode="auto">
            <a:xfrm>
              <a:off x="2230438" y="2657475"/>
              <a:ext cx="330200" cy="360363"/>
            </a:xfrm>
            <a:custGeom>
              <a:avLst/>
              <a:gdLst>
                <a:gd name="T0" fmla="*/ 867 w 918"/>
                <a:gd name="T1" fmla="*/ 0 h 1003"/>
                <a:gd name="T2" fmla="*/ 917 w 918"/>
                <a:gd name="T3" fmla="*/ 51 h 1003"/>
                <a:gd name="T4" fmla="*/ 917 w 918"/>
                <a:gd name="T5" fmla="*/ 951 h 1003"/>
                <a:gd name="T6" fmla="*/ 867 w 918"/>
                <a:gd name="T7" fmla="*/ 1002 h 1003"/>
                <a:gd name="T8" fmla="*/ 51 w 918"/>
                <a:gd name="T9" fmla="*/ 1002 h 1003"/>
                <a:gd name="T10" fmla="*/ 0 w 918"/>
                <a:gd name="T11" fmla="*/ 951 h 1003"/>
                <a:gd name="T12" fmla="*/ 0 w 918"/>
                <a:gd name="T13" fmla="*/ 51 h 1003"/>
                <a:gd name="T14" fmla="*/ 51 w 918"/>
                <a:gd name="T15" fmla="*/ 0 h 1003"/>
                <a:gd name="T16" fmla="*/ 867 w 918"/>
                <a:gd name="T17" fmla="*/ 0 h 1003"/>
                <a:gd name="T18" fmla="*/ 776 w 918"/>
                <a:gd name="T19" fmla="*/ 798 h 1003"/>
                <a:gd name="T20" fmla="*/ 779 w 918"/>
                <a:gd name="T21" fmla="*/ 798 h 1003"/>
                <a:gd name="T22" fmla="*/ 779 w 918"/>
                <a:gd name="T23" fmla="*/ 632 h 1003"/>
                <a:gd name="T24" fmla="*/ 153 w 918"/>
                <a:gd name="T25" fmla="*/ 632 h 1003"/>
                <a:gd name="T26" fmla="*/ 153 w 918"/>
                <a:gd name="T27" fmla="*/ 798 h 1003"/>
                <a:gd name="T28" fmla="*/ 172 w 918"/>
                <a:gd name="T29" fmla="*/ 818 h 1003"/>
                <a:gd name="T30" fmla="*/ 756 w 918"/>
                <a:gd name="T31" fmla="*/ 818 h 1003"/>
                <a:gd name="T32" fmla="*/ 776 w 918"/>
                <a:gd name="T33" fmla="*/ 798 h 1003"/>
                <a:gd name="T34" fmla="*/ 776 w 918"/>
                <a:gd name="T35" fmla="*/ 595 h 1003"/>
                <a:gd name="T36" fmla="*/ 776 w 918"/>
                <a:gd name="T37" fmla="*/ 409 h 1003"/>
                <a:gd name="T38" fmla="*/ 150 w 918"/>
                <a:gd name="T39" fmla="*/ 409 h 1003"/>
                <a:gd name="T40" fmla="*/ 150 w 918"/>
                <a:gd name="T41" fmla="*/ 595 h 1003"/>
                <a:gd name="T42" fmla="*/ 776 w 918"/>
                <a:gd name="T43" fmla="*/ 595 h 1003"/>
                <a:gd name="T44" fmla="*/ 150 w 918"/>
                <a:gd name="T45" fmla="*/ 367 h 1003"/>
                <a:gd name="T46" fmla="*/ 773 w 918"/>
                <a:gd name="T47" fmla="*/ 367 h 1003"/>
                <a:gd name="T48" fmla="*/ 773 w 918"/>
                <a:gd name="T49" fmla="*/ 200 h 1003"/>
                <a:gd name="T50" fmla="*/ 754 w 918"/>
                <a:gd name="T51" fmla="*/ 180 h 1003"/>
                <a:gd name="T52" fmla="*/ 169 w 918"/>
                <a:gd name="T53" fmla="*/ 180 h 1003"/>
                <a:gd name="T54" fmla="*/ 150 w 918"/>
                <a:gd name="T55" fmla="*/ 200 h 1003"/>
                <a:gd name="T56" fmla="*/ 150 w 918"/>
                <a:gd name="T57" fmla="*/ 36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918" h="1003">
                  <a:moveTo>
                    <a:pt x="867" y="0"/>
                  </a:moveTo>
                  <a:cubicBezTo>
                    <a:pt x="895" y="0"/>
                    <a:pt x="917" y="22"/>
                    <a:pt x="917" y="51"/>
                  </a:cubicBezTo>
                  <a:lnTo>
                    <a:pt x="917" y="951"/>
                  </a:lnTo>
                  <a:cubicBezTo>
                    <a:pt x="917" y="979"/>
                    <a:pt x="895" y="1002"/>
                    <a:pt x="867" y="1002"/>
                  </a:cubicBezTo>
                  <a:lnTo>
                    <a:pt x="51" y="1002"/>
                  </a:lnTo>
                  <a:cubicBezTo>
                    <a:pt x="23" y="1002"/>
                    <a:pt x="0" y="979"/>
                    <a:pt x="0" y="951"/>
                  </a:cubicBezTo>
                  <a:lnTo>
                    <a:pt x="0" y="51"/>
                  </a:lnTo>
                  <a:cubicBezTo>
                    <a:pt x="0" y="22"/>
                    <a:pt x="23" y="0"/>
                    <a:pt x="51" y="0"/>
                  </a:cubicBezTo>
                  <a:lnTo>
                    <a:pt x="867" y="0"/>
                  </a:lnTo>
                  <a:close/>
                  <a:moveTo>
                    <a:pt x="776" y="798"/>
                  </a:moveTo>
                  <a:lnTo>
                    <a:pt x="779" y="798"/>
                  </a:lnTo>
                  <a:lnTo>
                    <a:pt x="779" y="632"/>
                  </a:lnTo>
                  <a:lnTo>
                    <a:pt x="153" y="632"/>
                  </a:lnTo>
                  <a:lnTo>
                    <a:pt x="153" y="798"/>
                  </a:lnTo>
                  <a:cubicBezTo>
                    <a:pt x="153" y="810"/>
                    <a:pt x="161" y="818"/>
                    <a:pt x="172" y="818"/>
                  </a:cubicBezTo>
                  <a:lnTo>
                    <a:pt x="756" y="818"/>
                  </a:lnTo>
                  <a:cubicBezTo>
                    <a:pt x="768" y="818"/>
                    <a:pt x="776" y="810"/>
                    <a:pt x="776" y="798"/>
                  </a:cubicBezTo>
                  <a:close/>
                  <a:moveTo>
                    <a:pt x="776" y="595"/>
                  </a:moveTo>
                  <a:lnTo>
                    <a:pt x="776" y="409"/>
                  </a:lnTo>
                  <a:lnTo>
                    <a:pt x="150" y="409"/>
                  </a:lnTo>
                  <a:lnTo>
                    <a:pt x="150" y="595"/>
                  </a:lnTo>
                  <a:lnTo>
                    <a:pt x="776" y="595"/>
                  </a:lnTo>
                  <a:close/>
                  <a:moveTo>
                    <a:pt x="150" y="367"/>
                  </a:moveTo>
                  <a:lnTo>
                    <a:pt x="773" y="367"/>
                  </a:lnTo>
                  <a:lnTo>
                    <a:pt x="773" y="200"/>
                  </a:lnTo>
                  <a:cubicBezTo>
                    <a:pt x="773" y="189"/>
                    <a:pt x="765" y="180"/>
                    <a:pt x="754" y="180"/>
                  </a:cubicBezTo>
                  <a:lnTo>
                    <a:pt x="169" y="180"/>
                  </a:lnTo>
                  <a:cubicBezTo>
                    <a:pt x="158" y="180"/>
                    <a:pt x="150" y="189"/>
                    <a:pt x="150" y="200"/>
                  </a:cubicBezTo>
                  <a:lnTo>
                    <a:pt x="150" y="367"/>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54" name="Freeform 43">
              <a:extLst>
                <a:ext uri="{FF2B5EF4-FFF2-40B4-BE49-F238E27FC236}">
                  <a16:creationId xmlns:a16="http://schemas.microsoft.com/office/drawing/2014/main" id="{8FBA5257-5ECF-4767-BD7D-4074C8EE9EF8}"/>
                </a:ext>
              </a:extLst>
            </p:cNvPr>
            <p:cNvSpPr>
              <a:spLocks noChangeArrowheads="1"/>
            </p:cNvSpPr>
            <p:nvPr/>
          </p:nvSpPr>
          <p:spPr bwMode="auto">
            <a:xfrm>
              <a:off x="2470150" y="2906713"/>
              <a:ext cx="22225" cy="22225"/>
            </a:xfrm>
            <a:custGeom>
              <a:avLst/>
              <a:gdLst>
                <a:gd name="T0" fmla="*/ 62 w 63"/>
                <a:gd name="T1" fmla="*/ 31 h 63"/>
                <a:gd name="T2" fmla="*/ 58 w 63"/>
                <a:gd name="T3" fmla="*/ 47 h 63"/>
                <a:gd name="T4" fmla="*/ 47 w 63"/>
                <a:gd name="T5" fmla="*/ 58 h 63"/>
                <a:gd name="T6" fmla="*/ 31 w 63"/>
                <a:gd name="T7" fmla="*/ 62 h 63"/>
                <a:gd name="T8" fmla="*/ 16 w 63"/>
                <a:gd name="T9" fmla="*/ 58 h 63"/>
                <a:gd name="T10" fmla="*/ 4 w 63"/>
                <a:gd name="T11" fmla="*/ 47 h 63"/>
                <a:gd name="T12" fmla="*/ 0 w 63"/>
                <a:gd name="T13" fmla="*/ 31 h 63"/>
                <a:gd name="T14" fmla="*/ 4 w 63"/>
                <a:gd name="T15" fmla="*/ 16 h 63"/>
                <a:gd name="T16" fmla="*/ 16 w 63"/>
                <a:gd name="T17" fmla="*/ 4 h 63"/>
                <a:gd name="T18" fmla="*/ 31 w 63"/>
                <a:gd name="T19" fmla="*/ 0 h 63"/>
                <a:gd name="T20" fmla="*/ 47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2" y="55"/>
                    <a:pt x="47" y="58"/>
                  </a:cubicBezTo>
                  <a:cubicBezTo>
                    <a:pt x="42" y="61"/>
                    <a:pt x="36" y="62"/>
                    <a:pt x="31" y="62"/>
                  </a:cubicBezTo>
                  <a:cubicBezTo>
                    <a:pt x="25" y="62"/>
                    <a:pt x="21" y="61"/>
                    <a:pt x="16" y="58"/>
                  </a:cubicBezTo>
                  <a:cubicBezTo>
                    <a:pt x="11" y="55"/>
                    <a:pt x="7" y="52"/>
                    <a:pt x="4" y="47"/>
                  </a:cubicBezTo>
                  <a:cubicBezTo>
                    <a:pt x="1" y="42"/>
                    <a:pt x="0" y="37"/>
                    <a:pt x="0" y="31"/>
                  </a:cubicBezTo>
                  <a:cubicBezTo>
                    <a:pt x="0" y="25"/>
                    <a:pt x="1" y="20"/>
                    <a:pt x="4" y="16"/>
                  </a:cubicBezTo>
                  <a:cubicBezTo>
                    <a:pt x="7" y="11"/>
                    <a:pt x="11" y="7"/>
                    <a:pt x="16" y="4"/>
                  </a:cubicBezTo>
                  <a:cubicBezTo>
                    <a:pt x="21" y="1"/>
                    <a:pt x="26" y="0"/>
                    <a:pt x="31" y="0"/>
                  </a:cubicBezTo>
                  <a:cubicBezTo>
                    <a:pt x="37" y="0"/>
                    <a:pt x="42" y="1"/>
                    <a:pt x="47" y="4"/>
                  </a:cubicBezTo>
                  <a:cubicBezTo>
                    <a:pt x="52" y="7"/>
                    <a:pt x="55" y="11"/>
                    <a:pt x="58" y="16"/>
                  </a:cubicBezTo>
                  <a:cubicBezTo>
                    <a:pt x="61" y="20"/>
                    <a:pt x="62" y="25"/>
                    <a:pt x="62" y="3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grpSp>
        <p:nvGrpSpPr>
          <p:cNvPr id="655" name="Group 654">
            <a:extLst>
              <a:ext uri="{FF2B5EF4-FFF2-40B4-BE49-F238E27FC236}">
                <a16:creationId xmlns:a16="http://schemas.microsoft.com/office/drawing/2014/main" id="{8C5FFC22-F00A-4916-BD25-46E31ACF5874}"/>
              </a:ext>
            </a:extLst>
          </p:cNvPr>
          <p:cNvGrpSpPr>
            <a:grpSpLocks noChangeAspect="1"/>
          </p:cNvGrpSpPr>
          <p:nvPr/>
        </p:nvGrpSpPr>
        <p:grpSpPr>
          <a:xfrm>
            <a:off x="9085677" y="2739755"/>
            <a:ext cx="397171" cy="433451"/>
            <a:chOff x="2230438" y="2657475"/>
            <a:chExt cx="330200" cy="360363"/>
          </a:xfrm>
          <a:solidFill>
            <a:schemeClr val="accent1"/>
          </a:solidFill>
        </p:grpSpPr>
        <p:sp>
          <p:nvSpPr>
            <p:cNvPr id="656" name="Freeform 40">
              <a:extLst>
                <a:ext uri="{FF2B5EF4-FFF2-40B4-BE49-F238E27FC236}">
                  <a16:creationId xmlns:a16="http://schemas.microsoft.com/office/drawing/2014/main" id="{D772FFEB-B1AC-47BC-A61C-98BC2F924FB5}"/>
                </a:ext>
              </a:extLst>
            </p:cNvPr>
            <p:cNvSpPr>
              <a:spLocks noChangeArrowheads="1"/>
            </p:cNvSpPr>
            <p:nvPr/>
          </p:nvSpPr>
          <p:spPr bwMode="auto">
            <a:xfrm>
              <a:off x="2470150" y="2744788"/>
              <a:ext cx="22225" cy="22225"/>
            </a:xfrm>
            <a:custGeom>
              <a:avLst/>
              <a:gdLst>
                <a:gd name="T0" fmla="*/ 62 w 63"/>
                <a:gd name="T1" fmla="*/ 31 h 63"/>
                <a:gd name="T2" fmla="*/ 58 w 63"/>
                <a:gd name="T3" fmla="*/ 47 h 63"/>
                <a:gd name="T4" fmla="*/ 47 w 63"/>
                <a:gd name="T5" fmla="*/ 58 h 63"/>
                <a:gd name="T6" fmla="*/ 31 w 63"/>
                <a:gd name="T7" fmla="*/ 62 h 63"/>
                <a:gd name="T8" fmla="*/ 16 w 63"/>
                <a:gd name="T9" fmla="*/ 58 h 63"/>
                <a:gd name="T10" fmla="*/ 4 w 63"/>
                <a:gd name="T11" fmla="*/ 47 h 63"/>
                <a:gd name="T12" fmla="*/ 0 w 63"/>
                <a:gd name="T13" fmla="*/ 31 h 63"/>
                <a:gd name="T14" fmla="*/ 4 w 63"/>
                <a:gd name="T15" fmla="*/ 16 h 63"/>
                <a:gd name="T16" fmla="*/ 16 w 63"/>
                <a:gd name="T17" fmla="*/ 4 h 63"/>
                <a:gd name="T18" fmla="*/ 31 w 63"/>
                <a:gd name="T19" fmla="*/ 0 h 63"/>
                <a:gd name="T20" fmla="*/ 47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2" y="55"/>
                    <a:pt x="47" y="58"/>
                  </a:cubicBezTo>
                  <a:cubicBezTo>
                    <a:pt x="42" y="61"/>
                    <a:pt x="36" y="62"/>
                    <a:pt x="31" y="62"/>
                  </a:cubicBezTo>
                  <a:cubicBezTo>
                    <a:pt x="25" y="62"/>
                    <a:pt x="21" y="61"/>
                    <a:pt x="16" y="58"/>
                  </a:cubicBezTo>
                  <a:cubicBezTo>
                    <a:pt x="11" y="55"/>
                    <a:pt x="7" y="52"/>
                    <a:pt x="4" y="47"/>
                  </a:cubicBezTo>
                  <a:cubicBezTo>
                    <a:pt x="1" y="42"/>
                    <a:pt x="0" y="36"/>
                    <a:pt x="0" y="31"/>
                  </a:cubicBezTo>
                  <a:cubicBezTo>
                    <a:pt x="0" y="25"/>
                    <a:pt x="1" y="21"/>
                    <a:pt x="4" y="16"/>
                  </a:cubicBezTo>
                  <a:cubicBezTo>
                    <a:pt x="7" y="11"/>
                    <a:pt x="11" y="6"/>
                    <a:pt x="16" y="4"/>
                  </a:cubicBezTo>
                  <a:cubicBezTo>
                    <a:pt x="21" y="1"/>
                    <a:pt x="26" y="0"/>
                    <a:pt x="31" y="0"/>
                  </a:cubicBezTo>
                  <a:cubicBezTo>
                    <a:pt x="37" y="0"/>
                    <a:pt x="42" y="1"/>
                    <a:pt x="47" y="4"/>
                  </a:cubicBezTo>
                  <a:cubicBezTo>
                    <a:pt x="52" y="6"/>
                    <a:pt x="55" y="11"/>
                    <a:pt x="58" y="16"/>
                  </a:cubicBezTo>
                  <a:cubicBezTo>
                    <a:pt x="61" y="21"/>
                    <a:pt x="62" y="26"/>
                    <a:pt x="62" y="3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57" name="Freeform 41">
              <a:extLst>
                <a:ext uri="{FF2B5EF4-FFF2-40B4-BE49-F238E27FC236}">
                  <a16:creationId xmlns:a16="http://schemas.microsoft.com/office/drawing/2014/main" id="{1B9FE593-B059-466E-8F09-C0AC495D74B8}"/>
                </a:ext>
              </a:extLst>
            </p:cNvPr>
            <p:cNvSpPr>
              <a:spLocks noChangeArrowheads="1"/>
            </p:cNvSpPr>
            <p:nvPr/>
          </p:nvSpPr>
          <p:spPr bwMode="auto">
            <a:xfrm>
              <a:off x="2470150" y="2827338"/>
              <a:ext cx="22225" cy="22225"/>
            </a:xfrm>
            <a:custGeom>
              <a:avLst/>
              <a:gdLst>
                <a:gd name="T0" fmla="*/ 62 w 63"/>
                <a:gd name="T1" fmla="*/ 31 h 63"/>
                <a:gd name="T2" fmla="*/ 58 w 63"/>
                <a:gd name="T3" fmla="*/ 46 h 63"/>
                <a:gd name="T4" fmla="*/ 47 w 63"/>
                <a:gd name="T5" fmla="*/ 58 h 63"/>
                <a:gd name="T6" fmla="*/ 31 w 63"/>
                <a:gd name="T7" fmla="*/ 62 h 63"/>
                <a:gd name="T8" fmla="*/ 16 w 63"/>
                <a:gd name="T9" fmla="*/ 58 h 63"/>
                <a:gd name="T10" fmla="*/ 4 w 63"/>
                <a:gd name="T11" fmla="*/ 46 h 63"/>
                <a:gd name="T12" fmla="*/ 0 w 63"/>
                <a:gd name="T13" fmla="*/ 31 h 63"/>
                <a:gd name="T14" fmla="*/ 4 w 63"/>
                <a:gd name="T15" fmla="*/ 15 h 63"/>
                <a:gd name="T16" fmla="*/ 16 w 63"/>
                <a:gd name="T17" fmla="*/ 4 h 63"/>
                <a:gd name="T18" fmla="*/ 31 w 63"/>
                <a:gd name="T19" fmla="*/ 0 h 63"/>
                <a:gd name="T20" fmla="*/ 47 w 63"/>
                <a:gd name="T21" fmla="*/ 4 h 63"/>
                <a:gd name="T22" fmla="*/ 58 w 63"/>
                <a:gd name="T23" fmla="*/ 15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1"/>
                    <a:pt x="58" y="46"/>
                  </a:cubicBezTo>
                  <a:cubicBezTo>
                    <a:pt x="55" y="50"/>
                    <a:pt x="52" y="55"/>
                    <a:pt x="47" y="58"/>
                  </a:cubicBezTo>
                  <a:cubicBezTo>
                    <a:pt x="42" y="61"/>
                    <a:pt x="36" y="62"/>
                    <a:pt x="31" y="62"/>
                  </a:cubicBezTo>
                  <a:cubicBezTo>
                    <a:pt x="25" y="62"/>
                    <a:pt x="21" y="61"/>
                    <a:pt x="16" y="58"/>
                  </a:cubicBezTo>
                  <a:cubicBezTo>
                    <a:pt x="11" y="55"/>
                    <a:pt x="7" y="50"/>
                    <a:pt x="4" y="46"/>
                  </a:cubicBezTo>
                  <a:cubicBezTo>
                    <a:pt x="1" y="41"/>
                    <a:pt x="0" y="37"/>
                    <a:pt x="0" y="31"/>
                  </a:cubicBezTo>
                  <a:cubicBezTo>
                    <a:pt x="0" y="25"/>
                    <a:pt x="1" y="20"/>
                    <a:pt x="4" y="15"/>
                  </a:cubicBezTo>
                  <a:cubicBezTo>
                    <a:pt x="7" y="10"/>
                    <a:pt x="11" y="7"/>
                    <a:pt x="16" y="4"/>
                  </a:cubicBezTo>
                  <a:cubicBezTo>
                    <a:pt x="21" y="1"/>
                    <a:pt x="26" y="0"/>
                    <a:pt x="31" y="0"/>
                  </a:cubicBezTo>
                  <a:cubicBezTo>
                    <a:pt x="37" y="0"/>
                    <a:pt x="42" y="1"/>
                    <a:pt x="47" y="4"/>
                  </a:cubicBezTo>
                  <a:cubicBezTo>
                    <a:pt x="52" y="7"/>
                    <a:pt x="55" y="10"/>
                    <a:pt x="58" y="15"/>
                  </a:cubicBezTo>
                  <a:cubicBezTo>
                    <a:pt x="61" y="20"/>
                    <a:pt x="62" y="25"/>
                    <a:pt x="62" y="3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58" name="Freeform 42">
              <a:extLst>
                <a:ext uri="{FF2B5EF4-FFF2-40B4-BE49-F238E27FC236}">
                  <a16:creationId xmlns:a16="http://schemas.microsoft.com/office/drawing/2014/main" id="{11A93E10-221F-4961-AA0D-436804734F3F}"/>
                </a:ext>
              </a:extLst>
            </p:cNvPr>
            <p:cNvSpPr>
              <a:spLocks noChangeArrowheads="1"/>
            </p:cNvSpPr>
            <p:nvPr/>
          </p:nvSpPr>
          <p:spPr bwMode="auto">
            <a:xfrm>
              <a:off x="2230438" y="2657475"/>
              <a:ext cx="330200" cy="360363"/>
            </a:xfrm>
            <a:custGeom>
              <a:avLst/>
              <a:gdLst>
                <a:gd name="T0" fmla="*/ 867 w 918"/>
                <a:gd name="T1" fmla="*/ 0 h 1003"/>
                <a:gd name="T2" fmla="*/ 917 w 918"/>
                <a:gd name="T3" fmla="*/ 51 h 1003"/>
                <a:gd name="T4" fmla="*/ 917 w 918"/>
                <a:gd name="T5" fmla="*/ 951 h 1003"/>
                <a:gd name="T6" fmla="*/ 867 w 918"/>
                <a:gd name="T7" fmla="*/ 1002 h 1003"/>
                <a:gd name="T8" fmla="*/ 51 w 918"/>
                <a:gd name="T9" fmla="*/ 1002 h 1003"/>
                <a:gd name="T10" fmla="*/ 0 w 918"/>
                <a:gd name="T11" fmla="*/ 951 h 1003"/>
                <a:gd name="T12" fmla="*/ 0 w 918"/>
                <a:gd name="T13" fmla="*/ 51 h 1003"/>
                <a:gd name="T14" fmla="*/ 51 w 918"/>
                <a:gd name="T15" fmla="*/ 0 h 1003"/>
                <a:gd name="T16" fmla="*/ 867 w 918"/>
                <a:gd name="T17" fmla="*/ 0 h 1003"/>
                <a:gd name="T18" fmla="*/ 776 w 918"/>
                <a:gd name="T19" fmla="*/ 798 h 1003"/>
                <a:gd name="T20" fmla="*/ 779 w 918"/>
                <a:gd name="T21" fmla="*/ 798 h 1003"/>
                <a:gd name="T22" fmla="*/ 779 w 918"/>
                <a:gd name="T23" fmla="*/ 632 h 1003"/>
                <a:gd name="T24" fmla="*/ 153 w 918"/>
                <a:gd name="T25" fmla="*/ 632 h 1003"/>
                <a:gd name="T26" fmla="*/ 153 w 918"/>
                <a:gd name="T27" fmla="*/ 798 h 1003"/>
                <a:gd name="T28" fmla="*/ 172 w 918"/>
                <a:gd name="T29" fmla="*/ 818 h 1003"/>
                <a:gd name="T30" fmla="*/ 756 w 918"/>
                <a:gd name="T31" fmla="*/ 818 h 1003"/>
                <a:gd name="T32" fmla="*/ 776 w 918"/>
                <a:gd name="T33" fmla="*/ 798 h 1003"/>
                <a:gd name="T34" fmla="*/ 776 w 918"/>
                <a:gd name="T35" fmla="*/ 595 h 1003"/>
                <a:gd name="T36" fmla="*/ 776 w 918"/>
                <a:gd name="T37" fmla="*/ 409 h 1003"/>
                <a:gd name="T38" fmla="*/ 150 w 918"/>
                <a:gd name="T39" fmla="*/ 409 h 1003"/>
                <a:gd name="T40" fmla="*/ 150 w 918"/>
                <a:gd name="T41" fmla="*/ 595 h 1003"/>
                <a:gd name="T42" fmla="*/ 776 w 918"/>
                <a:gd name="T43" fmla="*/ 595 h 1003"/>
                <a:gd name="T44" fmla="*/ 150 w 918"/>
                <a:gd name="T45" fmla="*/ 367 h 1003"/>
                <a:gd name="T46" fmla="*/ 773 w 918"/>
                <a:gd name="T47" fmla="*/ 367 h 1003"/>
                <a:gd name="T48" fmla="*/ 773 w 918"/>
                <a:gd name="T49" fmla="*/ 200 h 1003"/>
                <a:gd name="T50" fmla="*/ 754 w 918"/>
                <a:gd name="T51" fmla="*/ 180 h 1003"/>
                <a:gd name="T52" fmla="*/ 169 w 918"/>
                <a:gd name="T53" fmla="*/ 180 h 1003"/>
                <a:gd name="T54" fmla="*/ 150 w 918"/>
                <a:gd name="T55" fmla="*/ 200 h 1003"/>
                <a:gd name="T56" fmla="*/ 150 w 918"/>
                <a:gd name="T57" fmla="*/ 36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918" h="1003">
                  <a:moveTo>
                    <a:pt x="867" y="0"/>
                  </a:moveTo>
                  <a:cubicBezTo>
                    <a:pt x="895" y="0"/>
                    <a:pt x="917" y="22"/>
                    <a:pt x="917" y="51"/>
                  </a:cubicBezTo>
                  <a:lnTo>
                    <a:pt x="917" y="951"/>
                  </a:lnTo>
                  <a:cubicBezTo>
                    <a:pt x="917" y="979"/>
                    <a:pt x="895" y="1002"/>
                    <a:pt x="867" y="1002"/>
                  </a:cubicBezTo>
                  <a:lnTo>
                    <a:pt x="51" y="1002"/>
                  </a:lnTo>
                  <a:cubicBezTo>
                    <a:pt x="23" y="1002"/>
                    <a:pt x="0" y="979"/>
                    <a:pt x="0" y="951"/>
                  </a:cubicBezTo>
                  <a:lnTo>
                    <a:pt x="0" y="51"/>
                  </a:lnTo>
                  <a:cubicBezTo>
                    <a:pt x="0" y="22"/>
                    <a:pt x="23" y="0"/>
                    <a:pt x="51" y="0"/>
                  </a:cubicBezTo>
                  <a:lnTo>
                    <a:pt x="867" y="0"/>
                  </a:lnTo>
                  <a:close/>
                  <a:moveTo>
                    <a:pt x="776" y="798"/>
                  </a:moveTo>
                  <a:lnTo>
                    <a:pt x="779" y="798"/>
                  </a:lnTo>
                  <a:lnTo>
                    <a:pt x="779" y="632"/>
                  </a:lnTo>
                  <a:lnTo>
                    <a:pt x="153" y="632"/>
                  </a:lnTo>
                  <a:lnTo>
                    <a:pt x="153" y="798"/>
                  </a:lnTo>
                  <a:cubicBezTo>
                    <a:pt x="153" y="810"/>
                    <a:pt x="161" y="818"/>
                    <a:pt x="172" y="818"/>
                  </a:cubicBezTo>
                  <a:lnTo>
                    <a:pt x="756" y="818"/>
                  </a:lnTo>
                  <a:cubicBezTo>
                    <a:pt x="768" y="818"/>
                    <a:pt x="776" y="810"/>
                    <a:pt x="776" y="798"/>
                  </a:cubicBezTo>
                  <a:close/>
                  <a:moveTo>
                    <a:pt x="776" y="595"/>
                  </a:moveTo>
                  <a:lnTo>
                    <a:pt x="776" y="409"/>
                  </a:lnTo>
                  <a:lnTo>
                    <a:pt x="150" y="409"/>
                  </a:lnTo>
                  <a:lnTo>
                    <a:pt x="150" y="595"/>
                  </a:lnTo>
                  <a:lnTo>
                    <a:pt x="776" y="595"/>
                  </a:lnTo>
                  <a:close/>
                  <a:moveTo>
                    <a:pt x="150" y="367"/>
                  </a:moveTo>
                  <a:lnTo>
                    <a:pt x="773" y="367"/>
                  </a:lnTo>
                  <a:lnTo>
                    <a:pt x="773" y="200"/>
                  </a:lnTo>
                  <a:cubicBezTo>
                    <a:pt x="773" y="189"/>
                    <a:pt x="765" y="180"/>
                    <a:pt x="754" y="180"/>
                  </a:cubicBezTo>
                  <a:lnTo>
                    <a:pt x="169" y="180"/>
                  </a:lnTo>
                  <a:cubicBezTo>
                    <a:pt x="158" y="180"/>
                    <a:pt x="150" y="189"/>
                    <a:pt x="150" y="200"/>
                  </a:cubicBezTo>
                  <a:lnTo>
                    <a:pt x="150" y="367"/>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59" name="Freeform 43">
              <a:extLst>
                <a:ext uri="{FF2B5EF4-FFF2-40B4-BE49-F238E27FC236}">
                  <a16:creationId xmlns:a16="http://schemas.microsoft.com/office/drawing/2014/main" id="{8F43CDD9-1480-4869-A5DE-C069CE61D27E}"/>
                </a:ext>
              </a:extLst>
            </p:cNvPr>
            <p:cNvSpPr>
              <a:spLocks noChangeArrowheads="1"/>
            </p:cNvSpPr>
            <p:nvPr/>
          </p:nvSpPr>
          <p:spPr bwMode="auto">
            <a:xfrm>
              <a:off x="2470150" y="2906713"/>
              <a:ext cx="22225" cy="22225"/>
            </a:xfrm>
            <a:custGeom>
              <a:avLst/>
              <a:gdLst>
                <a:gd name="T0" fmla="*/ 62 w 63"/>
                <a:gd name="T1" fmla="*/ 31 h 63"/>
                <a:gd name="T2" fmla="*/ 58 w 63"/>
                <a:gd name="T3" fmla="*/ 47 h 63"/>
                <a:gd name="T4" fmla="*/ 47 w 63"/>
                <a:gd name="T5" fmla="*/ 58 h 63"/>
                <a:gd name="T6" fmla="*/ 31 w 63"/>
                <a:gd name="T7" fmla="*/ 62 h 63"/>
                <a:gd name="T8" fmla="*/ 16 w 63"/>
                <a:gd name="T9" fmla="*/ 58 h 63"/>
                <a:gd name="T10" fmla="*/ 4 w 63"/>
                <a:gd name="T11" fmla="*/ 47 h 63"/>
                <a:gd name="T12" fmla="*/ 0 w 63"/>
                <a:gd name="T13" fmla="*/ 31 h 63"/>
                <a:gd name="T14" fmla="*/ 4 w 63"/>
                <a:gd name="T15" fmla="*/ 16 h 63"/>
                <a:gd name="T16" fmla="*/ 16 w 63"/>
                <a:gd name="T17" fmla="*/ 4 h 63"/>
                <a:gd name="T18" fmla="*/ 31 w 63"/>
                <a:gd name="T19" fmla="*/ 0 h 63"/>
                <a:gd name="T20" fmla="*/ 47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2" y="55"/>
                    <a:pt x="47" y="58"/>
                  </a:cubicBezTo>
                  <a:cubicBezTo>
                    <a:pt x="42" y="61"/>
                    <a:pt x="36" y="62"/>
                    <a:pt x="31" y="62"/>
                  </a:cubicBezTo>
                  <a:cubicBezTo>
                    <a:pt x="25" y="62"/>
                    <a:pt x="21" y="61"/>
                    <a:pt x="16" y="58"/>
                  </a:cubicBezTo>
                  <a:cubicBezTo>
                    <a:pt x="11" y="55"/>
                    <a:pt x="7" y="52"/>
                    <a:pt x="4" y="47"/>
                  </a:cubicBezTo>
                  <a:cubicBezTo>
                    <a:pt x="1" y="42"/>
                    <a:pt x="0" y="37"/>
                    <a:pt x="0" y="31"/>
                  </a:cubicBezTo>
                  <a:cubicBezTo>
                    <a:pt x="0" y="25"/>
                    <a:pt x="1" y="20"/>
                    <a:pt x="4" y="16"/>
                  </a:cubicBezTo>
                  <a:cubicBezTo>
                    <a:pt x="7" y="11"/>
                    <a:pt x="11" y="7"/>
                    <a:pt x="16" y="4"/>
                  </a:cubicBezTo>
                  <a:cubicBezTo>
                    <a:pt x="21" y="1"/>
                    <a:pt x="26" y="0"/>
                    <a:pt x="31" y="0"/>
                  </a:cubicBezTo>
                  <a:cubicBezTo>
                    <a:pt x="37" y="0"/>
                    <a:pt x="42" y="1"/>
                    <a:pt x="47" y="4"/>
                  </a:cubicBezTo>
                  <a:cubicBezTo>
                    <a:pt x="52" y="7"/>
                    <a:pt x="55" y="11"/>
                    <a:pt x="58" y="16"/>
                  </a:cubicBezTo>
                  <a:cubicBezTo>
                    <a:pt x="61" y="20"/>
                    <a:pt x="62" y="25"/>
                    <a:pt x="62" y="3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grpSp>
        <p:nvGrpSpPr>
          <p:cNvPr id="660" name="Group 659">
            <a:extLst>
              <a:ext uri="{FF2B5EF4-FFF2-40B4-BE49-F238E27FC236}">
                <a16:creationId xmlns:a16="http://schemas.microsoft.com/office/drawing/2014/main" id="{DDF823F9-7355-4AFE-86B7-D5C492318634}"/>
              </a:ext>
            </a:extLst>
          </p:cNvPr>
          <p:cNvGrpSpPr>
            <a:grpSpLocks noChangeAspect="1"/>
          </p:cNvGrpSpPr>
          <p:nvPr/>
        </p:nvGrpSpPr>
        <p:grpSpPr>
          <a:xfrm>
            <a:off x="9711508" y="2728908"/>
            <a:ext cx="397171" cy="433451"/>
            <a:chOff x="2230438" y="2657475"/>
            <a:chExt cx="330200" cy="360363"/>
          </a:xfrm>
          <a:solidFill>
            <a:schemeClr val="accent1"/>
          </a:solidFill>
        </p:grpSpPr>
        <p:sp>
          <p:nvSpPr>
            <p:cNvPr id="661" name="Freeform 40">
              <a:extLst>
                <a:ext uri="{FF2B5EF4-FFF2-40B4-BE49-F238E27FC236}">
                  <a16:creationId xmlns:a16="http://schemas.microsoft.com/office/drawing/2014/main" id="{8EEE90C3-31FD-457F-BBB8-51F562088F30}"/>
                </a:ext>
              </a:extLst>
            </p:cNvPr>
            <p:cNvSpPr>
              <a:spLocks noChangeArrowheads="1"/>
            </p:cNvSpPr>
            <p:nvPr/>
          </p:nvSpPr>
          <p:spPr bwMode="auto">
            <a:xfrm>
              <a:off x="2470150" y="2744788"/>
              <a:ext cx="22225" cy="22225"/>
            </a:xfrm>
            <a:custGeom>
              <a:avLst/>
              <a:gdLst>
                <a:gd name="T0" fmla="*/ 62 w 63"/>
                <a:gd name="T1" fmla="*/ 31 h 63"/>
                <a:gd name="T2" fmla="*/ 58 w 63"/>
                <a:gd name="T3" fmla="*/ 47 h 63"/>
                <a:gd name="T4" fmla="*/ 47 w 63"/>
                <a:gd name="T5" fmla="*/ 58 h 63"/>
                <a:gd name="T6" fmla="*/ 31 w 63"/>
                <a:gd name="T7" fmla="*/ 62 h 63"/>
                <a:gd name="T8" fmla="*/ 16 w 63"/>
                <a:gd name="T9" fmla="*/ 58 h 63"/>
                <a:gd name="T10" fmla="*/ 4 w 63"/>
                <a:gd name="T11" fmla="*/ 47 h 63"/>
                <a:gd name="T12" fmla="*/ 0 w 63"/>
                <a:gd name="T13" fmla="*/ 31 h 63"/>
                <a:gd name="T14" fmla="*/ 4 w 63"/>
                <a:gd name="T15" fmla="*/ 16 h 63"/>
                <a:gd name="T16" fmla="*/ 16 w 63"/>
                <a:gd name="T17" fmla="*/ 4 h 63"/>
                <a:gd name="T18" fmla="*/ 31 w 63"/>
                <a:gd name="T19" fmla="*/ 0 h 63"/>
                <a:gd name="T20" fmla="*/ 47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2" y="55"/>
                    <a:pt x="47" y="58"/>
                  </a:cubicBezTo>
                  <a:cubicBezTo>
                    <a:pt x="42" y="61"/>
                    <a:pt x="36" y="62"/>
                    <a:pt x="31" y="62"/>
                  </a:cubicBezTo>
                  <a:cubicBezTo>
                    <a:pt x="25" y="62"/>
                    <a:pt x="21" y="61"/>
                    <a:pt x="16" y="58"/>
                  </a:cubicBezTo>
                  <a:cubicBezTo>
                    <a:pt x="11" y="55"/>
                    <a:pt x="7" y="52"/>
                    <a:pt x="4" y="47"/>
                  </a:cubicBezTo>
                  <a:cubicBezTo>
                    <a:pt x="1" y="42"/>
                    <a:pt x="0" y="36"/>
                    <a:pt x="0" y="31"/>
                  </a:cubicBezTo>
                  <a:cubicBezTo>
                    <a:pt x="0" y="25"/>
                    <a:pt x="1" y="21"/>
                    <a:pt x="4" y="16"/>
                  </a:cubicBezTo>
                  <a:cubicBezTo>
                    <a:pt x="7" y="11"/>
                    <a:pt x="11" y="6"/>
                    <a:pt x="16" y="4"/>
                  </a:cubicBezTo>
                  <a:cubicBezTo>
                    <a:pt x="21" y="1"/>
                    <a:pt x="26" y="0"/>
                    <a:pt x="31" y="0"/>
                  </a:cubicBezTo>
                  <a:cubicBezTo>
                    <a:pt x="37" y="0"/>
                    <a:pt x="42" y="1"/>
                    <a:pt x="47" y="4"/>
                  </a:cubicBezTo>
                  <a:cubicBezTo>
                    <a:pt x="52" y="6"/>
                    <a:pt x="55" y="11"/>
                    <a:pt x="58" y="16"/>
                  </a:cubicBezTo>
                  <a:cubicBezTo>
                    <a:pt x="61" y="21"/>
                    <a:pt x="62" y="26"/>
                    <a:pt x="62" y="3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62" name="Freeform 41">
              <a:extLst>
                <a:ext uri="{FF2B5EF4-FFF2-40B4-BE49-F238E27FC236}">
                  <a16:creationId xmlns:a16="http://schemas.microsoft.com/office/drawing/2014/main" id="{B6A0C3A9-7925-4F0C-88C0-B52E034C706B}"/>
                </a:ext>
              </a:extLst>
            </p:cNvPr>
            <p:cNvSpPr>
              <a:spLocks noChangeArrowheads="1"/>
            </p:cNvSpPr>
            <p:nvPr/>
          </p:nvSpPr>
          <p:spPr bwMode="auto">
            <a:xfrm>
              <a:off x="2470150" y="2827338"/>
              <a:ext cx="22225" cy="22225"/>
            </a:xfrm>
            <a:custGeom>
              <a:avLst/>
              <a:gdLst>
                <a:gd name="T0" fmla="*/ 62 w 63"/>
                <a:gd name="T1" fmla="*/ 31 h 63"/>
                <a:gd name="T2" fmla="*/ 58 w 63"/>
                <a:gd name="T3" fmla="*/ 46 h 63"/>
                <a:gd name="T4" fmla="*/ 47 w 63"/>
                <a:gd name="T5" fmla="*/ 58 h 63"/>
                <a:gd name="T6" fmla="*/ 31 w 63"/>
                <a:gd name="T7" fmla="*/ 62 h 63"/>
                <a:gd name="T8" fmla="*/ 16 w 63"/>
                <a:gd name="T9" fmla="*/ 58 h 63"/>
                <a:gd name="T10" fmla="*/ 4 w 63"/>
                <a:gd name="T11" fmla="*/ 46 h 63"/>
                <a:gd name="T12" fmla="*/ 0 w 63"/>
                <a:gd name="T13" fmla="*/ 31 h 63"/>
                <a:gd name="T14" fmla="*/ 4 w 63"/>
                <a:gd name="T15" fmla="*/ 15 h 63"/>
                <a:gd name="T16" fmla="*/ 16 w 63"/>
                <a:gd name="T17" fmla="*/ 4 h 63"/>
                <a:gd name="T18" fmla="*/ 31 w 63"/>
                <a:gd name="T19" fmla="*/ 0 h 63"/>
                <a:gd name="T20" fmla="*/ 47 w 63"/>
                <a:gd name="T21" fmla="*/ 4 h 63"/>
                <a:gd name="T22" fmla="*/ 58 w 63"/>
                <a:gd name="T23" fmla="*/ 15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1"/>
                    <a:pt x="58" y="46"/>
                  </a:cubicBezTo>
                  <a:cubicBezTo>
                    <a:pt x="55" y="50"/>
                    <a:pt x="52" y="55"/>
                    <a:pt x="47" y="58"/>
                  </a:cubicBezTo>
                  <a:cubicBezTo>
                    <a:pt x="42" y="61"/>
                    <a:pt x="36" y="62"/>
                    <a:pt x="31" y="62"/>
                  </a:cubicBezTo>
                  <a:cubicBezTo>
                    <a:pt x="25" y="62"/>
                    <a:pt x="21" y="61"/>
                    <a:pt x="16" y="58"/>
                  </a:cubicBezTo>
                  <a:cubicBezTo>
                    <a:pt x="11" y="55"/>
                    <a:pt x="7" y="50"/>
                    <a:pt x="4" y="46"/>
                  </a:cubicBezTo>
                  <a:cubicBezTo>
                    <a:pt x="1" y="41"/>
                    <a:pt x="0" y="37"/>
                    <a:pt x="0" y="31"/>
                  </a:cubicBezTo>
                  <a:cubicBezTo>
                    <a:pt x="0" y="25"/>
                    <a:pt x="1" y="20"/>
                    <a:pt x="4" y="15"/>
                  </a:cubicBezTo>
                  <a:cubicBezTo>
                    <a:pt x="7" y="10"/>
                    <a:pt x="11" y="7"/>
                    <a:pt x="16" y="4"/>
                  </a:cubicBezTo>
                  <a:cubicBezTo>
                    <a:pt x="21" y="1"/>
                    <a:pt x="26" y="0"/>
                    <a:pt x="31" y="0"/>
                  </a:cubicBezTo>
                  <a:cubicBezTo>
                    <a:pt x="37" y="0"/>
                    <a:pt x="42" y="1"/>
                    <a:pt x="47" y="4"/>
                  </a:cubicBezTo>
                  <a:cubicBezTo>
                    <a:pt x="52" y="7"/>
                    <a:pt x="55" y="10"/>
                    <a:pt x="58" y="15"/>
                  </a:cubicBezTo>
                  <a:cubicBezTo>
                    <a:pt x="61" y="20"/>
                    <a:pt x="62" y="25"/>
                    <a:pt x="62" y="3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63" name="Freeform 42">
              <a:extLst>
                <a:ext uri="{FF2B5EF4-FFF2-40B4-BE49-F238E27FC236}">
                  <a16:creationId xmlns:a16="http://schemas.microsoft.com/office/drawing/2014/main" id="{EBA9A308-2B28-4A9A-AB97-6B954D7544CF}"/>
                </a:ext>
              </a:extLst>
            </p:cNvPr>
            <p:cNvSpPr>
              <a:spLocks noChangeArrowheads="1"/>
            </p:cNvSpPr>
            <p:nvPr/>
          </p:nvSpPr>
          <p:spPr bwMode="auto">
            <a:xfrm>
              <a:off x="2230438" y="2657475"/>
              <a:ext cx="330200" cy="360363"/>
            </a:xfrm>
            <a:custGeom>
              <a:avLst/>
              <a:gdLst>
                <a:gd name="T0" fmla="*/ 867 w 918"/>
                <a:gd name="T1" fmla="*/ 0 h 1003"/>
                <a:gd name="T2" fmla="*/ 917 w 918"/>
                <a:gd name="T3" fmla="*/ 51 h 1003"/>
                <a:gd name="T4" fmla="*/ 917 w 918"/>
                <a:gd name="T5" fmla="*/ 951 h 1003"/>
                <a:gd name="T6" fmla="*/ 867 w 918"/>
                <a:gd name="T7" fmla="*/ 1002 h 1003"/>
                <a:gd name="T8" fmla="*/ 51 w 918"/>
                <a:gd name="T9" fmla="*/ 1002 h 1003"/>
                <a:gd name="T10" fmla="*/ 0 w 918"/>
                <a:gd name="T11" fmla="*/ 951 h 1003"/>
                <a:gd name="T12" fmla="*/ 0 w 918"/>
                <a:gd name="T13" fmla="*/ 51 h 1003"/>
                <a:gd name="T14" fmla="*/ 51 w 918"/>
                <a:gd name="T15" fmla="*/ 0 h 1003"/>
                <a:gd name="T16" fmla="*/ 867 w 918"/>
                <a:gd name="T17" fmla="*/ 0 h 1003"/>
                <a:gd name="T18" fmla="*/ 776 w 918"/>
                <a:gd name="T19" fmla="*/ 798 h 1003"/>
                <a:gd name="T20" fmla="*/ 779 w 918"/>
                <a:gd name="T21" fmla="*/ 798 h 1003"/>
                <a:gd name="T22" fmla="*/ 779 w 918"/>
                <a:gd name="T23" fmla="*/ 632 h 1003"/>
                <a:gd name="T24" fmla="*/ 153 w 918"/>
                <a:gd name="T25" fmla="*/ 632 h 1003"/>
                <a:gd name="T26" fmla="*/ 153 w 918"/>
                <a:gd name="T27" fmla="*/ 798 h 1003"/>
                <a:gd name="T28" fmla="*/ 172 w 918"/>
                <a:gd name="T29" fmla="*/ 818 h 1003"/>
                <a:gd name="T30" fmla="*/ 756 w 918"/>
                <a:gd name="T31" fmla="*/ 818 h 1003"/>
                <a:gd name="T32" fmla="*/ 776 w 918"/>
                <a:gd name="T33" fmla="*/ 798 h 1003"/>
                <a:gd name="T34" fmla="*/ 776 w 918"/>
                <a:gd name="T35" fmla="*/ 595 h 1003"/>
                <a:gd name="T36" fmla="*/ 776 w 918"/>
                <a:gd name="T37" fmla="*/ 409 h 1003"/>
                <a:gd name="T38" fmla="*/ 150 w 918"/>
                <a:gd name="T39" fmla="*/ 409 h 1003"/>
                <a:gd name="T40" fmla="*/ 150 w 918"/>
                <a:gd name="T41" fmla="*/ 595 h 1003"/>
                <a:gd name="T42" fmla="*/ 776 w 918"/>
                <a:gd name="T43" fmla="*/ 595 h 1003"/>
                <a:gd name="T44" fmla="*/ 150 w 918"/>
                <a:gd name="T45" fmla="*/ 367 h 1003"/>
                <a:gd name="T46" fmla="*/ 773 w 918"/>
                <a:gd name="T47" fmla="*/ 367 h 1003"/>
                <a:gd name="T48" fmla="*/ 773 w 918"/>
                <a:gd name="T49" fmla="*/ 200 h 1003"/>
                <a:gd name="T50" fmla="*/ 754 w 918"/>
                <a:gd name="T51" fmla="*/ 180 h 1003"/>
                <a:gd name="T52" fmla="*/ 169 w 918"/>
                <a:gd name="T53" fmla="*/ 180 h 1003"/>
                <a:gd name="T54" fmla="*/ 150 w 918"/>
                <a:gd name="T55" fmla="*/ 200 h 1003"/>
                <a:gd name="T56" fmla="*/ 150 w 918"/>
                <a:gd name="T57" fmla="*/ 36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918" h="1003">
                  <a:moveTo>
                    <a:pt x="867" y="0"/>
                  </a:moveTo>
                  <a:cubicBezTo>
                    <a:pt x="895" y="0"/>
                    <a:pt x="917" y="22"/>
                    <a:pt x="917" y="51"/>
                  </a:cubicBezTo>
                  <a:lnTo>
                    <a:pt x="917" y="951"/>
                  </a:lnTo>
                  <a:cubicBezTo>
                    <a:pt x="917" y="979"/>
                    <a:pt x="895" y="1002"/>
                    <a:pt x="867" y="1002"/>
                  </a:cubicBezTo>
                  <a:lnTo>
                    <a:pt x="51" y="1002"/>
                  </a:lnTo>
                  <a:cubicBezTo>
                    <a:pt x="23" y="1002"/>
                    <a:pt x="0" y="979"/>
                    <a:pt x="0" y="951"/>
                  </a:cubicBezTo>
                  <a:lnTo>
                    <a:pt x="0" y="51"/>
                  </a:lnTo>
                  <a:cubicBezTo>
                    <a:pt x="0" y="22"/>
                    <a:pt x="23" y="0"/>
                    <a:pt x="51" y="0"/>
                  </a:cubicBezTo>
                  <a:lnTo>
                    <a:pt x="867" y="0"/>
                  </a:lnTo>
                  <a:close/>
                  <a:moveTo>
                    <a:pt x="776" y="798"/>
                  </a:moveTo>
                  <a:lnTo>
                    <a:pt x="779" y="798"/>
                  </a:lnTo>
                  <a:lnTo>
                    <a:pt x="779" y="632"/>
                  </a:lnTo>
                  <a:lnTo>
                    <a:pt x="153" y="632"/>
                  </a:lnTo>
                  <a:lnTo>
                    <a:pt x="153" y="798"/>
                  </a:lnTo>
                  <a:cubicBezTo>
                    <a:pt x="153" y="810"/>
                    <a:pt x="161" y="818"/>
                    <a:pt x="172" y="818"/>
                  </a:cubicBezTo>
                  <a:lnTo>
                    <a:pt x="756" y="818"/>
                  </a:lnTo>
                  <a:cubicBezTo>
                    <a:pt x="768" y="818"/>
                    <a:pt x="776" y="810"/>
                    <a:pt x="776" y="798"/>
                  </a:cubicBezTo>
                  <a:close/>
                  <a:moveTo>
                    <a:pt x="776" y="595"/>
                  </a:moveTo>
                  <a:lnTo>
                    <a:pt x="776" y="409"/>
                  </a:lnTo>
                  <a:lnTo>
                    <a:pt x="150" y="409"/>
                  </a:lnTo>
                  <a:lnTo>
                    <a:pt x="150" y="595"/>
                  </a:lnTo>
                  <a:lnTo>
                    <a:pt x="776" y="595"/>
                  </a:lnTo>
                  <a:close/>
                  <a:moveTo>
                    <a:pt x="150" y="367"/>
                  </a:moveTo>
                  <a:lnTo>
                    <a:pt x="773" y="367"/>
                  </a:lnTo>
                  <a:lnTo>
                    <a:pt x="773" y="200"/>
                  </a:lnTo>
                  <a:cubicBezTo>
                    <a:pt x="773" y="189"/>
                    <a:pt x="765" y="180"/>
                    <a:pt x="754" y="180"/>
                  </a:cubicBezTo>
                  <a:lnTo>
                    <a:pt x="169" y="180"/>
                  </a:lnTo>
                  <a:cubicBezTo>
                    <a:pt x="158" y="180"/>
                    <a:pt x="150" y="189"/>
                    <a:pt x="150" y="200"/>
                  </a:cubicBezTo>
                  <a:lnTo>
                    <a:pt x="150" y="367"/>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64" name="Freeform 43">
              <a:extLst>
                <a:ext uri="{FF2B5EF4-FFF2-40B4-BE49-F238E27FC236}">
                  <a16:creationId xmlns:a16="http://schemas.microsoft.com/office/drawing/2014/main" id="{48DA4F19-6450-48EA-9B02-D8CC262B245E}"/>
                </a:ext>
              </a:extLst>
            </p:cNvPr>
            <p:cNvSpPr>
              <a:spLocks noChangeArrowheads="1"/>
            </p:cNvSpPr>
            <p:nvPr/>
          </p:nvSpPr>
          <p:spPr bwMode="auto">
            <a:xfrm>
              <a:off x="2470150" y="2906713"/>
              <a:ext cx="22225" cy="22225"/>
            </a:xfrm>
            <a:custGeom>
              <a:avLst/>
              <a:gdLst>
                <a:gd name="T0" fmla="*/ 62 w 63"/>
                <a:gd name="T1" fmla="*/ 31 h 63"/>
                <a:gd name="T2" fmla="*/ 58 w 63"/>
                <a:gd name="T3" fmla="*/ 47 h 63"/>
                <a:gd name="T4" fmla="*/ 47 w 63"/>
                <a:gd name="T5" fmla="*/ 58 h 63"/>
                <a:gd name="T6" fmla="*/ 31 w 63"/>
                <a:gd name="T7" fmla="*/ 62 h 63"/>
                <a:gd name="T8" fmla="*/ 16 w 63"/>
                <a:gd name="T9" fmla="*/ 58 h 63"/>
                <a:gd name="T10" fmla="*/ 4 w 63"/>
                <a:gd name="T11" fmla="*/ 47 h 63"/>
                <a:gd name="T12" fmla="*/ 0 w 63"/>
                <a:gd name="T13" fmla="*/ 31 h 63"/>
                <a:gd name="T14" fmla="*/ 4 w 63"/>
                <a:gd name="T15" fmla="*/ 16 h 63"/>
                <a:gd name="T16" fmla="*/ 16 w 63"/>
                <a:gd name="T17" fmla="*/ 4 h 63"/>
                <a:gd name="T18" fmla="*/ 31 w 63"/>
                <a:gd name="T19" fmla="*/ 0 h 63"/>
                <a:gd name="T20" fmla="*/ 47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2" y="55"/>
                    <a:pt x="47" y="58"/>
                  </a:cubicBezTo>
                  <a:cubicBezTo>
                    <a:pt x="42" y="61"/>
                    <a:pt x="36" y="62"/>
                    <a:pt x="31" y="62"/>
                  </a:cubicBezTo>
                  <a:cubicBezTo>
                    <a:pt x="25" y="62"/>
                    <a:pt x="21" y="61"/>
                    <a:pt x="16" y="58"/>
                  </a:cubicBezTo>
                  <a:cubicBezTo>
                    <a:pt x="11" y="55"/>
                    <a:pt x="7" y="52"/>
                    <a:pt x="4" y="47"/>
                  </a:cubicBezTo>
                  <a:cubicBezTo>
                    <a:pt x="1" y="42"/>
                    <a:pt x="0" y="37"/>
                    <a:pt x="0" y="31"/>
                  </a:cubicBezTo>
                  <a:cubicBezTo>
                    <a:pt x="0" y="25"/>
                    <a:pt x="1" y="20"/>
                    <a:pt x="4" y="16"/>
                  </a:cubicBezTo>
                  <a:cubicBezTo>
                    <a:pt x="7" y="11"/>
                    <a:pt x="11" y="7"/>
                    <a:pt x="16" y="4"/>
                  </a:cubicBezTo>
                  <a:cubicBezTo>
                    <a:pt x="21" y="1"/>
                    <a:pt x="26" y="0"/>
                    <a:pt x="31" y="0"/>
                  </a:cubicBezTo>
                  <a:cubicBezTo>
                    <a:pt x="37" y="0"/>
                    <a:pt x="42" y="1"/>
                    <a:pt x="47" y="4"/>
                  </a:cubicBezTo>
                  <a:cubicBezTo>
                    <a:pt x="52" y="7"/>
                    <a:pt x="55" y="11"/>
                    <a:pt x="58" y="16"/>
                  </a:cubicBezTo>
                  <a:cubicBezTo>
                    <a:pt x="61" y="20"/>
                    <a:pt x="62" y="25"/>
                    <a:pt x="62" y="3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665" name="TextBox 664">
            <a:extLst>
              <a:ext uri="{FF2B5EF4-FFF2-40B4-BE49-F238E27FC236}">
                <a16:creationId xmlns:a16="http://schemas.microsoft.com/office/drawing/2014/main" id="{56ECF976-675F-435F-A5C3-94B96598B194}"/>
              </a:ext>
            </a:extLst>
          </p:cNvPr>
          <p:cNvSpPr txBox="1"/>
          <p:nvPr/>
        </p:nvSpPr>
        <p:spPr>
          <a:xfrm>
            <a:off x="2519689" y="5300410"/>
            <a:ext cx="362600" cy="215444"/>
          </a:xfrm>
          <a:prstGeom prst="rect">
            <a:avLst/>
          </a:prstGeom>
          <a:noFill/>
        </p:spPr>
        <p:txBody>
          <a:bodyPr wrap="none" rtlCol="0">
            <a:spAutoFit/>
          </a:bodyPr>
          <a:lstStyle/>
          <a:p>
            <a:r>
              <a:rPr lang="en-US" sz="800" dirty="0"/>
              <a:t>VCN</a:t>
            </a:r>
          </a:p>
        </p:txBody>
      </p:sp>
    </p:spTree>
    <p:extLst>
      <p:ext uri="{BB962C8B-B14F-4D97-AF65-F5344CB8AC3E}">
        <p14:creationId xmlns:p14="http://schemas.microsoft.com/office/powerpoint/2010/main" val="7491920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Title 13"/>
          <p:cNvSpPr>
            <a:spLocks noGrp="1"/>
          </p:cNvSpPr>
          <p:nvPr>
            <p:ph type="title"/>
          </p:nvPr>
        </p:nvSpPr>
        <p:spPr/>
        <p:txBody>
          <a:bodyPr/>
          <a:lstStyle/>
          <a:p>
            <a:r>
              <a:rPr lang="en-US" dirty="0"/>
              <a:t>Darling Ingredients runs mission-critical Oracle Apps in cloud</a:t>
            </a:r>
          </a:p>
        </p:txBody>
      </p:sp>
      <p:sp>
        <p:nvSpPr>
          <p:cNvPr id="20" name="Content Placeholder 6">
            <a:extLst>
              <a:ext uri="{FF2B5EF4-FFF2-40B4-BE49-F238E27FC236}">
                <a16:creationId xmlns:a16="http://schemas.microsoft.com/office/drawing/2014/main" id="{5B4085D9-E386-43AB-ADDB-24F45C3882E9}"/>
              </a:ext>
            </a:extLst>
          </p:cNvPr>
          <p:cNvSpPr>
            <a:spLocks noGrp="1"/>
          </p:cNvSpPr>
          <p:nvPr>
            <p:ph type="body" sz="quarter" idx="11"/>
          </p:nvPr>
        </p:nvSpPr>
        <p:spPr/>
        <p:txBody>
          <a:bodyPr>
            <a:normAutofit lnSpcReduction="10000"/>
          </a:bodyPr>
          <a:lstStyle/>
          <a:p>
            <a:r>
              <a:rPr lang="en-US" sz="2400" dirty="0">
                <a:latin typeface="Calibri" charset="0"/>
                <a:ea typeface="Calibri" charset="0"/>
                <a:cs typeface="Calibri" charset="0"/>
              </a:rPr>
              <a:t>Oracle E-Business Suite to cloud</a:t>
            </a:r>
          </a:p>
          <a:p>
            <a:r>
              <a:rPr lang="en-US" sz="2400" dirty="0">
                <a:latin typeface="Calibri" charset="0"/>
                <a:ea typeface="Calibri" charset="0"/>
                <a:cs typeface="Calibri" charset="0"/>
              </a:rPr>
              <a:t>BI on Hyperion &amp; </a:t>
            </a:r>
            <a:r>
              <a:rPr lang="en-US" sz="2400" dirty="0" err="1">
                <a:latin typeface="Calibri" charset="0"/>
                <a:ea typeface="Calibri" charset="0"/>
                <a:cs typeface="Calibri" charset="0"/>
              </a:rPr>
              <a:t>Informatica</a:t>
            </a:r>
            <a:endParaRPr lang="en-US" sz="2400" dirty="0">
              <a:latin typeface="Calibri" charset="0"/>
              <a:ea typeface="Calibri" charset="0"/>
              <a:cs typeface="Calibri" charset="0"/>
            </a:endParaRPr>
          </a:p>
          <a:p>
            <a:endParaRPr lang="en-US" sz="2400" dirty="0">
              <a:latin typeface="Calibri" charset="0"/>
              <a:ea typeface="Calibri" charset="0"/>
              <a:cs typeface="Calibri" charset="0"/>
            </a:endParaRPr>
          </a:p>
        </p:txBody>
      </p:sp>
      <p:sp>
        <p:nvSpPr>
          <p:cNvPr id="22" name="Content Placeholder 2">
            <a:extLst>
              <a:ext uri="{FF2B5EF4-FFF2-40B4-BE49-F238E27FC236}">
                <a16:creationId xmlns:a16="http://schemas.microsoft.com/office/drawing/2014/main" id="{66E1D348-3028-4DBE-B97E-8214CFFEAF7E}"/>
              </a:ext>
            </a:extLst>
          </p:cNvPr>
          <p:cNvSpPr>
            <a:spLocks noGrp="1"/>
          </p:cNvSpPr>
          <p:nvPr>
            <p:ph type="body" sz="quarter" idx="13"/>
          </p:nvPr>
        </p:nvSpPr>
        <p:spPr/>
        <p:txBody>
          <a:bodyPr>
            <a:normAutofit/>
          </a:bodyPr>
          <a:lstStyle/>
          <a:p>
            <a:r>
              <a:rPr lang="en-US" sz="2400" dirty="0">
                <a:latin typeface="Calibri" charset="0"/>
                <a:ea typeface="Calibri" charset="0"/>
                <a:cs typeface="Calibri" charset="0"/>
              </a:rPr>
              <a:t>Better performance than on-premises</a:t>
            </a:r>
          </a:p>
        </p:txBody>
      </p:sp>
      <p:sp>
        <p:nvSpPr>
          <p:cNvPr id="17" name="Content Placeholder 2">
            <a:extLst>
              <a:ext uri="{FF2B5EF4-FFF2-40B4-BE49-F238E27FC236}">
                <a16:creationId xmlns:a16="http://schemas.microsoft.com/office/drawing/2014/main" id="{66E1D348-3028-4DBE-B97E-8214CFFEAF7E}"/>
              </a:ext>
            </a:extLst>
          </p:cNvPr>
          <p:cNvSpPr>
            <a:spLocks noGrp="1"/>
          </p:cNvSpPr>
          <p:nvPr>
            <p:ph type="body" sz="quarter" idx="15"/>
          </p:nvPr>
        </p:nvSpPr>
        <p:spPr/>
        <p:txBody>
          <a:bodyPr>
            <a:noAutofit/>
          </a:bodyPr>
          <a:lstStyle/>
          <a:p>
            <a:r>
              <a:rPr lang="en-US" sz="2400" dirty="0">
                <a:latin typeface="Calibri" charset="0"/>
                <a:ea typeface="Calibri" charset="0"/>
                <a:cs typeface="Calibri" charset="0"/>
              </a:rPr>
              <a:t>Provisioning time reduced to hours instead of weeks</a:t>
            </a:r>
          </a:p>
        </p:txBody>
      </p:sp>
      <p:sp>
        <p:nvSpPr>
          <p:cNvPr id="6" name="Text Placeholder 5"/>
          <p:cNvSpPr>
            <a:spLocks noGrp="1"/>
          </p:cNvSpPr>
          <p:nvPr>
            <p:ph type="body" sz="quarter" idx="17"/>
          </p:nvPr>
        </p:nvSpPr>
        <p:spPr/>
        <p:txBody>
          <a:bodyPr>
            <a:noAutofit/>
          </a:bodyPr>
          <a:lstStyle/>
          <a:p>
            <a:r>
              <a:rPr lang="en-US" sz="2400" dirty="0">
                <a:latin typeface="Calibri" charset="0"/>
                <a:ea typeface="Calibri" charset="0"/>
                <a:cs typeface="Calibri" charset="0"/>
              </a:rPr>
              <a:t>19:3 database Consolidation</a:t>
            </a:r>
          </a:p>
          <a:p>
            <a:r>
              <a:rPr lang="en-US" sz="2400" dirty="0">
                <a:latin typeface="Calibri" charset="0"/>
                <a:ea typeface="Calibri" charset="0"/>
                <a:cs typeface="Calibri" charset="0"/>
              </a:rPr>
              <a:t>Datacenter elimination</a:t>
            </a:r>
          </a:p>
        </p:txBody>
      </p:sp>
      <p:pic>
        <p:nvPicPr>
          <p:cNvPr id="16" name="Picture Placeholder 15">
            <a:extLst>
              <a:ext uri="{FF2B5EF4-FFF2-40B4-BE49-F238E27FC236}">
                <a16:creationId xmlns:a16="http://schemas.microsoft.com/office/drawing/2014/main" id="{4CD91564-6C08-4ECC-AA1D-CBCBDD48291C}"/>
              </a:ext>
            </a:extLst>
          </p:cNvPr>
          <p:cNvPicPr>
            <a:picLocks noGrp="1" noChangeAspect="1"/>
          </p:cNvPicPr>
          <p:nvPr>
            <p:ph type="pic" sz="quarter" idx="18"/>
          </p:nvPr>
        </p:nvPicPr>
        <p:blipFill rotWithShape="1">
          <a:blip r:embed="rId3" cstate="screen">
            <a:extLst>
              <a:ext uri="{28A0092B-C50C-407E-A947-70E740481C1C}">
                <a14:useLocalDpi xmlns:a14="http://schemas.microsoft.com/office/drawing/2010/main"/>
              </a:ext>
            </a:extLst>
          </a:blip>
          <a:srcRect l="-919" t="-11314" r="-919" b="-11314"/>
          <a:stretch/>
        </p:blipFill>
        <p:spPr>
          <a:prstGeom prst="rect">
            <a:avLst/>
          </a:prstGeom>
        </p:spPr>
      </p:pic>
    </p:spTree>
    <p:extLst>
      <p:ext uri="{BB962C8B-B14F-4D97-AF65-F5344CB8AC3E}">
        <p14:creationId xmlns:p14="http://schemas.microsoft.com/office/powerpoint/2010/main" val="4081959135"/>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6">
            <a:extLst>
              <a:ext uri="{FF2B5EF4-FFF2-40B4-BE49-F238E27FC236}">
                <a16:creationId xmlns:a16="http://schemas.microsoft.com/office/drawing/2014/main" id="{7C7919B4-1934-4AC2-806C-4CA1E290E5AE}"/>
              </a:ext>
            </a:extLst>
          </p:cNvPr>
          <p:cNvSpPr>
            <a:spLocks noGrp="1"/>
          </p:cNvSpPr>
          <p:nvPr>
            <p:ph type="title"/>
          </p:nvPr>
        </p:nvSpPr>
        <p:spPr/>
        <p:txBody>
          <a:bodyPr/>
          <a:lstStyle/>
          <a:p>
            <a:r>
              <a:rPr lang="en-US" dirty="0"/>
              <a:t>Anatomy of a Migration</a:t>
            </a:r>
            <a:br>
              <a:rPr lang="en-US" dirty="0"/>
            </a:br>
            <a:r>
              <a:rPr lang="en-US" sz="2800" b="1" dirty="0"/>
              <a:t>Example E-Business Suite Process Flow</a:t>
            </a:r>
          </a:p>
        </p:txBody>
      </p:sp>
      <p:sp>
        <p:nvSpPr>
          <p:cNvPr id="4" name="Slide Number Placeholder 3">
            <a:extLst>
              <a:ext uri="{FF2B5EF4-FFF2-40B4-BE49-F238E27FC236}">
                <a16:creationId xmlns:a16="http://schemas.microsoft.com/office/drawing/2014/main" id="{17394CA0-AA00-4F04-9EFC-C0449E5A693E}"/>
              </a:ext>
            </a:extLst>
          </p:cNvPr>
          <p:cNvSpPr>
            <a:spLocks noGrp="1"/>
          </p:cNvSpPr>
          <p:nvPr>
            <p:ph type="sldNum" sz="quarter" idx="12"/>
          </p:nvPr>
        </p:nvSpPr>
        <p:spPr/>
        <p:txBody>
          <a:bodyPr/>
          <a:lstStyle/>
          <a:p>
            <a:fld id="{C51EAA63-D034-42AE-91FA-B13B9518C7BE}" type="slidenum">
              <a:rPr lang="en-US" smtClean="0"/>
              <a:t>16</a:t>
            </a:fld>
            <a:endParaRPr lang="en-US"/>
          </a:p>
        </p:txBody>
      </p:sp>
      <p:grpSp>
        <p:nvGrpSpPr>
          <p:cNvPr id="51" name="Group 50">
            <a:extLst>
              <a:ext uri="{FF2B5EF4-FFF2-40B4-BE49-F238E27FC236}">
                <a16:creationId xmlns:a16="http://schemas.microsoft.com/office/drawing/2014/main" id="{87602D75-4E0E-483B-AD4C-DE306A65C44A}"/>
              </a:ext>
            </a:extLst>
          </p:cNvPr>
          <p:cNvGrpSpPr/>
          <p:nvPr/>
        </p:nvGrpSpPr>
        <p:grpSpPr>
          <a:xfrm>
            <a:off x="531813" y="1602081"/>
            <a:ext cx="6320249" cy="4416608"/>
            <a:chOff x="531813" y="1602081"/>
            <a:chExt cx="6320249" cy="4416608"/>
          </a:xfrm>
        </p:grpSpPr>
        <p:sp>
          <p:nvSpPr>
            <p:cNvPr id="46" name="Shape 1203">
              <a:extLst>
                <a:ext uri="{FF2B5EF4-FFF2-40B4-BE49-F238E27FC236}">
                  <a16:creationId xmlns:a16="http://schemas.microsoft.com/office/drawing/2014/main" id="{2E9B5DAC-7644-4C86-B0BE-237459A43A5A}"/>
                </a:ext>
              </a:extLst>
            </p:cNvPr>
            <p:cNvSpPr txBox="1"/>
            <p:nvPr/>
          </p:nvSpPr>
          <p:spPr>
            <a:xfrm>
              <a:off x="531813" y="2134091"/>
              <a:ext cx="5410199" cy="921937"/>
            </a:xfrm>
            <a:prstGeom prst="rect">
              <a:avLst/>
            </a:prstGeom>
            <a:noFill/>
            <a:ln>
              <a:noFill/>
            </a:ln>
          </p:spPr>
          <p:txBody>
            <a:bodyPr spcFirstLastPara="1" wrap="square" lIns="91425" tIns="45700" rIns="91425" bIns="45700" anchor="t" anchorCtr="0">
              <a:noAutofit/>
            </a:bodyPr>
            <a:lstStyle/>
            <a:p>
              <a:pPr marL="228600" marR="0" lvl="0" indent="-228600" algn="l" rtl="0">
                <a:lnSpc>
                  <a:spcPct val="90000"/>
                </a:lnSpc>
                <a:spcBef>
                  <a:spcPts val="0"/>
                </a:spcBef>
                <a:spcAft>
                  <a:spcPts val="0"/>
                </a:spcAft>
                <a:buClr>
                  <a:srgbClr val="999B9C"/>
                </a:buClr>
                <a:buSzPts val="2000"/>
                <a:buFont typeface="Arial"/>
                <a:buChar char="•"/>
              </a:pPr>
              <a:r>
                <a:rPr lang="en-US" sz="2000" dirty="0">
                  <a:solidFill>
                    <a:schemeClr val="dk1"/>
                  </a:solidFill>
                  <a:latin typeface="Calibri"/>
                  <a:ea typeface="Calibri"/>
                  <a:cs typeface="Calibri"/>
                  <a:sym typeface="Calibri"/>
                </a:rPr>
                <a:t>Backup your on-premises environment to OCI Object Storage using EBS Cloud Backup Utility</a:t>
              </a:r>
              <a:endParaRPr dirty="0"/>
            </a:p>
          </p:txBody>
        </p:sp>
        <p:sp>
          <p:nvSpPr>
            <p:cNvPr id="47" name="Shape 1229">
              <a:extLst>
                <a:ext uri="{FF2B5EF4-FFF2-40B4-BE49-F238E27FC236}">
                  <a16:creationId xmlns:a16="http://schemas.microsoft.com/office/drawing/2014/main" id="{C86BD437-E237-43BC-9B18-7197C252D96A}"/>
                </a:ext>
              </a:extLst>
            </p:cNvPr>
            <p:cNvSpPr txBox="1"/>
            <p:nvPr/>
          </p:nvSpPr>
          <p:spPr>
            <a:xfrm>
              <a:off x="531813" y="2961026"/>
              <a:ext cx="5410199" cy="344035"/>
            </a:xfrm>
            <a:prstGeom prst="rect">
              <a:avLst/>
            </a:prstGeom>
            <a:noFill/>
            <a:ln>
              <a:noFill/>
            </a:ln>
          </p:spPr>
          <p:txBody>
            <a:bodyPr spcFirstLastPara="1" wrap="square" lIns="91425" tIns="45700" rIns="91425" bIns="45700" anchor="t" anchorCtr="0">
              <a:noAutofit/>
            </a:bodyPr>
            <a:lstStyle/>
            <a:p>
              <a:pPr marL="228600" marR="0" lvl="0" indent="-228600" algn="l" rtl="0">
                <a:lnSpc>
                  <a:spcPct val="90000"/>
                </a:lnSpc>
                <a:spcBef>
                  <a:spcPts val="0"/>
                </a:spcBef>
                <a:spcAft>
                  <a:spcPts val="0"/>
                </a:spcAft>
                <a:buClr>
                  <a:srgbClr val="999B9C"/>
                </a:buClr>
                <a:buSzPts val="2000"/>
                <a:buFont typeface="Arial"/>
                <a:buChar char="•"/>
              </a:pPr>
              <a:r>
                <a:rPr lang="en-US" sz="2000">
                  <a:solidFill>
                    <a:schemeClr val="dk1"/>
                  </a:solidFill>
                  <a:latin typeface="Calibri"/>
                  <a:ea typeface="Calibri"/>
                  <a:cs typeface="Calibri"/>
                  <a:sym typeface="Calibri"/>
                </a:rPr>
                <a:t>Setup EBS Cloud Admin Tool VM</a:t>
              </a:r>
              <a:endParaRPr/>
            </a:p>
          </p:txBody>
        </p:sp>
        <p:sp>
          <p:nvSpPr>
            <p:cNvPr id="48" name="Shape 1230">
              <a:extLst>
                <a:ext uri="{FF2B5EF4-FFF2-40B4-BE49-F238E27FC236}">
                  <a16:creationId xmlns:a16="http://schemas.microsoft.com/office/drawing/2014/main" id="{671B653A-AA83-40F3-932F-8754A9853832}"/>
                </a:ext>
              </a:extLst>
            </p:cNvPr>
            <p:cNvSpPr txBox="1"/>
            <p:nvPr/>
          </p:nvSpPr>
          <p:spPr>
            <a:xfrm>
              <a:off x="531813" y="3418225"/>
              <a:ext cx="5410199" cy="1887267"/>
            </a:xfrm>
            <a:prstGeom prst="rect">
              <a:avLst/>
            </a:prstGeom>
            <a:noFill/>
            <a:ln>
              <a:noFill/>
            </a:ln>
          </p:spPr>
          <p:txBody>
            <a:bodyPr spcFirstLastPara="1" wrap="square" lIns="91425" tIns="45700" rIns="91425" bIns="45700" anchor="t" anchorCtr="0">
              <a:noAutofit/>
            </a:bodyPr>
            <a:lstStyle/>
            <a:p>
              <a:pPr marL="228600" marR="0" lvl="0" indent="-228600" algn="l" rtl="0">
                <a:lnSpc>
                  <a:spcPct val="90000"/>
                </a:lnSpc>
                <a:spcBef>
                  <a:spcPts val="0"/>
                </a:spcBef>
                <a:spcAft>
                  <a:spcPts val="0"/>
                </a:spcAft>
                <a:buClr>
                  <a:srgbClr val="999B9C"/>
                </a:buClr>
                <a:buSzPts val="2000"/>
                <a:buFont typeface="Arial"/>
                <a:buChar char="•"/>
              </a:pPr>
              <a:r>
                <a:rPr lang="en-US" sz="2000" dirty="0">
                  <a:solidFill>
                    <a:schemeClr val="dk1"/>
                  </a:solidFill>
                  <a:latin typeface="Calibri"/>
                  <a:ea typeface="Calibri"/>
                  <a:cs typeface="Calibri"/>
                  <a:sym typeface="Calibri"/>
                </a:rPr>
                <a:t>Create a new environment in OCI using EBS Cloud Admin Tool. Actions performed by this tool:</a:t>
              </a:r>
              <a:endParaRPr dirty="0"/>
            </a:p>
            <a:p>
              <a:pPr marL="502919" marR="0" lvl="1" indent="-228599" algn="l" rtl="0">
                <a:lnSpc>
                  <a:spcPct val="90000"/>
                </a:lnSpc>
                <a:spcBef>
                  <a:spcPts val="800"/>
                </a:spcBef>
                <a:spcAft>
                  <a:spcPts val="0"/>
                </a:spcAft>
                <a:buClr>
                  <a:srgbClr val="999B9C"/>
                </a:buClr>
                <a:buSzPts val="1600"/>
                <a:buFont typeface="Arial"/>
                <a:buChar char="–"/>
              </a:pPr>
              <a:r>
                <a:rPr lang="en-US" sz="1600" b="0" i="0" u="none" strike="noStrike" cap="none" dirty="0">
                  <a:solidFill>
                    <a:schemeClr val="dk1"/>
                  </a:solidFill>
                  <a:latin typeface="Calibri"/>
                  <a:ea typeface="Calibri"/>
                  <a:cs typeface="Calibri"/>
                  <a:sym typeface="Calibri"/>
                </a:rPr>
                <a:t>Create cloud resources</a:t>
              </a:r>
              <a:endParaRPr dirty="0"/>
            </a:p>
            <a:p>
              <a:pPr marL="502919" marR="0" lvl="1" indent="-228599" algn="l" rtl="0">
                <a:lnSpc>
                  <a:spcPct val="90000"/>
                </a:lnSpc>
                <a:spcBef>
                  <a:spcPts val="800"/>
                </a:spcBef>
                <a:spcAft>
                  <a:spcPts val="0"/>
                </a:spcAft>
                <a:buClr>
                  <a:srgbClr val="999B9C"/>
                </a:buClr>
                <a:buSzPts val="1600"/>
                <a:buFont typeface="Arial"/>
                <a:buChar char="–"/>
              </a:pPr>
              <a:r>
                <a:rPr lang="en-US" sz="1600" b="0" i="0" u="none" strike="noStrike" cap="none" dirty="0">
                  <a:solidFill>
                    <a:schemeClr val="dk1"/>
                  </a:solidFill>
                  <a:latin typeface="Calibri"/>
                  <a:ea typeface="Calibri"/>
                  <a:cs typeface="Calibri"/>
                  <a:sym typeface="Calibri"/>
                </a:rPr>
                <a:t>Restore Backup from on-premises</a:t>
              </a:r>
              <a:endParaRPr dirty="0"/>
            </a:p>
            <a:p>
              <a:pPr marL="502919" marR="0" lvl="1" indent="-228599" algn="l" rtl="0">
                <a:lnSpc>
                  <a:spcPct val="90000"/>
                </a:lnSpc>
                <a:spcBef>
                  <a:spcPts val="800"/>
                </a:spcBef>
                <a:spcAft>
                  <a:spcPts val="0"/>
                </a:spcAft>
                <a:buClr>
                  <a:srgbClr val="999B9C"/>
                </a:buClr>
                <a:buSzPts val="1600"/>
                <a:buFont typeface="Arial"/>
                <a:buChar char="–"/>
              </a:pPr>
              <a:r>
                <a:rPr lang="en-US" sz="1600" b="0" i="0" u="none" strike="noStrike" cap="none" dirty="0">
                  <a:solidFill>
                    <a:schemeClr val="dk1"/>
                  </a:solidFill>
                  <a:latin typeface="Calibri"/>
                  <a:ea typeface="Calibri"/>
                  <a:cs typeface="Calibri"/>
                  <a:sym typeface="Calibri"/>
                </a:rPr>
                <a:t>Configure environment</a:t>
              </a:r>
              <a:endParaRPr dirty="0"/>
            </a:p>
          </p:txBody>
        </p:sp>
        <p:sp>
          <p:nvSpPr>
            <p:cNvPr id="49" name="Shape 1231">
              <a:extLst>
                <a:ext uri="{FF2B5EF4-FFF2-40B4-BE49-F238E27FC236}">
                  <a16:creationId xmlns:a16="http://schemas.microsoft.com/office/drawing/2014/main" id="{D12CDF1B-F90C-4E34-954D-C65F1D4B6AC1}"/>
                </a:ext>
              </a:extLst>
            </p:cNvPr>
            <p:cNvSpPr txBox="1"/>
            <p:nvPr/>
          </p:nvSpPr>
          <p:spPr>
            <a:xfrm>
              <a:off x="531813" y="5399425"/>
              <a:ext cx="5410199" cy="619264"/>
            </a:xfrm>
            <a:prstGeom prst="rect">
              <a:avLst/>
            </a:prstGeom>
            <a:noFill/>
            <a:ln>
              <a:noFill/>
            </a:ln>
          </p:spPr>
          <p:txBody>
            <a:bodyPr spcFirstLastPara="1" wrap="square" lIns="91425" tIns="45700" rIns="91425" bIns="45700" anchor="t" anchorCtr="0">
              <a:noAutofit/>
            </a:bodyPr>
            <a:lstStyle/>
            <a:p>
              <a:pPr marL="228600" marR="0" lvl="0" indent="-228600" algn="l" rtl="0">
                <a:lnSpc>
                  <a:spcPct val="90000"/>
                </a:lnSpc>
                <a:spcBef>
                  <a:spcPts val="0"/>
                </a:spcBef>
                <a:spcAft>
                  <a:spcPts val="0"/>
                </a:spcAft>
                <a:buClr>
                  <a:srgbClr val="999B9C"/>
                </a:buClr>
                <a:buSzPts val="2000"/>
                <a:buFont typeface="Arial"/>
                <a:buChar char="•"/>
              </a:pPr>
              <a:r>
                <a:rPr lang="en-US" sz="2000" dirty="0">
                  <a:solidFill>
                    <a:schemeClr val="dk1"/>
                  </a:solidFill>
                  <a:latin typeface="Calibri"/>
                  <a:ea typeface="Calibri"/>
                  <a:cs typeface="Calibri"/>
                  <a:sym typeface="Calibri"/>
                </a:rPr>
                <a:t>Access your EBS instance running on OCI</a:t>
              </a:r>
              <a:endParaRPr dirty="0"/>
            </a:p>
          </p:txBody>
        </p:sp>
        <p:sp>
          <p:nvSpPr>
            <p:cNvPr id="50" name="Shape 1244">
              <a:extLst>
                <a:ext uri="{FF2B5EF4-FFF2-40B4-BE49-F238E27FC236}">
                  <a16:creationId xmlns:a16="http://schemas.microsoft.com/office/drawing/2014/main" id="{035FE6A3-D011-4740-941E-7482FA9BCB48}"/>
                </a:ext>
              </a:extLst>
            </p:cNvPr>
            <p:cNvSpPr txBox="1"/>
            <p:nvPr/>
          </p:nvSpPr>
          <p:spPr>
            <a:xfrm>
              <a:off x="531813" y="1602081"/>
              <a:ext cx="6320249" cy="323844"/>
            </a:xfrm>
            <a:prstGeom prst="rect">
              <a:avLst/>
            </a:prstGeom>
            <a:noFill/>
            <a:ln>
              <a:noFill/>
            </a:ln>
          </p:spPr>
          <p:txBody>
            <a:bodyPr spcFirstLastPara="1" wrap="square" lIns="91425" tIns="45700" rIns="91425" bIns="45700" anchor="t" anchorCtr="0">
              <a:noAutofit/>
            </a:bodyPr>
            <a:lstStyle/>
            <a:p>
              <a:pPr marL="228600" marR="0" lvl="0" indent="-228600" algn="l" rtl="0">
                <a:lnSpc>
                  <a:spcPct val="90000"/>
                </a:lnSpc>
                <a:spcBef>
                  <a:spcPts val="0"/>
                </a:spcBef>
                <a:spcAft>
                  <a:spcPts val="0"/>
                </a:spcAft>
                <a:buClr>
                  <a:srgbClr val="999B9C"/>
                </a:buClr>
                <a:buSzPts val="2000"/>
                <a:buFont typeface="Arial"/>
                <a:buChar char="•"/>
              </a:pPr>
              <a:r>
                <a:rPr lang="en-US" sz="2000" dirty="0">
                  <a:solidFill>
                    <a:schemeClr val="dk1"/>
                  </a:solidFill>
                  <a:latin typeface="Calibri"/>
                  <a:ea typeface="Calibri"/>
                  <a:cs typeface="Calibri"/>
                  <a:sym typeface="Calibri"/>
                </a:rPr>
                <a:t>Access your on-premises E-Business Suite (EBS) instance</a:t>
              </a:r>
              <a:endParaRPr sz="2000" dirty="0">
                <a:solidFill>
                  <a:schemeClr val="dk1"/>
                </a:solidFill>
                <a:latin typeface="Calibri"/>
                <a:ea typeface="Calibri"/>
                <a:cs typeface="Calibri"/>
                <a:sym typeface="Calibri"/>
              </a:endParaRPr>
            </a:p>
          </p:txBody>
        </p:sp>
      </p:grpSp>
      <p:sp>
        <p:nvSpPr>
          <p:cNvPr id="52" name="Shape 1198">
            <a:extLst>
              <a:ext uri="{FF2B5EF4-FFF2-40B4-BE49-F238E27FC236}">
                <a16:creationId xmlns:a16="http://schemas.microsoft.com/office/drawing/2014/main" id="{EF77806A-0144-41AD-AB07-3A05AB33428A}"/>
              </a:ext>
            </a:extLst>
          </p:cNvPr>
          <p:cNvSpPr/>
          <p:nvPr/>
        </p:nvSpPr>
        <p:spPr>
          <a:xfrm>
            <a:off x="8959493" y="4574899"/>
            <a:ext cx="2522575" cy="1409000"/>
          </a:xfrm>
          <a:prstGeom prst="roundRect">
            <a:avLst>
              <a:gd name="adj" fmla="val 16667"/>
            </a:avLst>
          </a:prstGeom>
          <a:solidFill>
            <a:schemeClr val="lt1">
              <a:alpha val="80000"/>
            </a:schemeClr>
          </a:solidFill>
          <a:ln>
            <a:noFill/>
          </a:ln>
        </p:spPr>
        <p:txBody>
          <a:bodyPr spcFirstLastPara="1" wrap="square" lIns="91425" tIns="45700" rIns="91425" bIns="45700" anchor="ctr" anchorCtr="0">
            <a:noAutofit/>
          </a:bodyPr>
          <a:lstStyle/>
          <a:p>
            <a:pPr marL="0" marR="0" lvl="0" indent="0" algn="ctr" rtl="0">
              <a:lnSpc>
                <a:spcPct val="90000"/>
              </a:lnSpc>
              <a:spcBef>
                <a:spcPts val="0"/>
              </a:spcBef>
              <a:spcAft>
                <a:spcPts val="0"/>
              </a:spcAft>
              <a:buNone/>
            </a:pPr>
            <a:endParaRPr sz="1800">
              <a:solidFill>
                <a:schemeClr val="lt1"/>
              </a:solidFill>
              <a:latin typeface="Calibri"/>
              <a:ea typeface="Calibri"/>
              <a:cs typeface="Calibri"/>
              <a:sym typeface="Calibri"/>
            </a:endParaRPr>
          </a:p>
        </p:txBody>
      </p:sp>
      <p:pic>
        <p:nvPicPr>
          <p:cNvPr id="53" name="Shape 1199">
            <a:extLst>
              <a:ext uri="{FF2B5EF4-FFF2-40B4-BE49-F238E27FC236}">
                <a16:creationId xmlns:a16="http://schemas.microsoft.com/office/drawing/2014/main" id="{4EAF566F-6393-431E-8AF2-EAD61E2BFE6E}"/>
              </a:ext>
            </a:extLst>
          </p:cNvPr>
          <p:cNvPicPr preferRelativeResize="0"/>
          <p:nvPr/>
        </p:nvPicPr>
        <p:blipFill rotWithShape="1">
          <a:blip r:embed="rId3">
            <a:alphaModFix/>
          </a:blip>
          <a:srcRect/>
          <a:stretch/>
        </p:blipFill>
        <p:spPr>
          <a:xfrm>
            <a:off x="6602043" y="1932447"/>
            <a:ext cx="4546141" cy="2772000"/>
          </a:xfrm>
          <a:prstGeom prst="rect">
            <a:avLst/>
          </a:prstGeom>
          <a:noFill/>
          <a:ln>
            <a:noFill/>
          </a:ln>
        </p:spPr>
      </p:pic>
      <p:sp>
        <p:nvSpPr>
          <p:cNvPr id="54" name="Shape 1200">
            <a:extLst>
              <a:ext uri="{FF2B5EF4-FFF2-40B4-BE49-F238E27FC236}">
                <a16:creationId xmlns:a16="http://schemas.microsoft.com/office/drawing/2014/main" id="{38209EA9-1B66-482E-A21C-DF3A3C1DB43F}"/>
              </a:ext>
            </a:extLst>
          </p:cNvPr>
          <p:cNvSpPr/>
          <p:nvPr/>
        </p:nvSpPr>
        <p:spPr>
          <a:xfrm>
            <a:off x="8333198" y="2261358"/>
            <a:ext cx="2400797" cy="1582950"/>
          </a:xfrm>
          <a:prstGeom prst="roundRect">
            <a:avLst>
              <a:gd name="adj" fmla="val 16667"/>
            </a:avLst>
          </a:prstGeom>
          <a:solidFill>
            <a:schemeClr val="lt1">
              <a:alpha val="45882"/>
            </a:schemeClr>
          </a:solidFill>
          <a:ln>
            <a:noFill/>
          </a:ln>
        </p:spPr>
        <p:txBody>
          <a:bodyPr spcFirstLastPara="1" wrap="square" lIns="91425" tIns="45700" rIns="91425" bIns="45700" anchor="ctr" anchorCtr="0">
            <a:noAutofit/>
          </a:bodyPr>
          <a:lstStyle/>
          <a:p>
            <a:pPr marL="0" marR="0" lvl="0" indent="0" algn="ctr" rtl="0">
              <a:lnSpc>
                <a:spcPct val="90000"/>
              </a:lnSpc>
              <a:spcBef>
                <a:spcPts val="0"/>
              </a:spcBef>
              <a:spcAft>
                <a:spcPts val="0"/>
              </a:spcAft>
              <a:buNone/>
            </a:pPr>
            <a:endParaRPr sz="1800">
              <a:solidFill>
                <a:schemeClr val="lt1"/>
              </a:solidFill>
              <a:latin typeface="Calibri"/>
              <a:ea typeface="Calibri"/>
              <a:cs typeface="Calibri"/>
              <a:sym typeface="Calibri"/>
            </a:endParaRPr>
          </a:p>
        </p:txBody>
      </p:sp>
      <p:sp>
        <p:nvSpPr>
          <p:cNvPr id="55" name="Shape 1204">
            <a:extLst>
              <a:ext uri="{FF2B5EF4-FFF2-40B4-BE49-F238E27FC236}">
                <a16:creationId xmlns:a16="http://schemas.microsoft.com/office/drawing/2014/main" id="{DFA9A98D-AC8A-4D2A-ADDC-C0D14220DA4C}"/>
              </a:ext>
            </a:extLst>
          </p:cNvPr>
          <p:cNvSpPr txBox="1"/>
          <p:nvPr/>
        </p:nvSpPr>
        <p:spPr>
          <a:xfrm>
            <a:off x="7983544" y="1559441"/>
            <a:ext cx="1669309" cy="267039"/>
          </a:xfrm>
          <a:prstGeom prst="rect">
            <a:avLst/>
          </a:prstGeom>
          <a:noFill/>
          <a:ln>
            <a:noFill/>
          </a:ln>
        </p:spPr>
        <p:txBody>
          <a:bodyPr spcFirstLastPara="1" wrap="square" lIns="0" tIns="0" rIns="0" bIns="0" anchor="t" anchorCtr="0">
            <a:noAutofit/>
          </a:bodyPr>
          <a:lstStyle/>
          <a:p>
            <a:pPr marL="0" marR="0" lvl="0" indent="0" algn="l" rtl="0">
              <a:lnSpc>
                <a:spcPct val="90000"/>
              </a:lnSpc>
              <a:spcBef>
                <a:spcPts val="0"/>
              </a:spcBef>
              <a:spcAft>
                <a:spcPts val="0"/>
              </a:spcAft>
              <a:buNone/>
            </a:pPr>
            <a:r>
              <a:rPr lang="en-US" sz="2400" b="1">
                <a:solidFill>
                  <a:schemeClr val="dk1"/>
                </a:solidFill>
                <a:latin typeface="Calibri"/>
                <a:ea typeface="Calibri"/>
                <a:cs typeface="Calibri"/>
                <a:sym typeface="Calibri"/>
              </a:rPr>
              <a:t>Oracle Cloud</a:t>
            </a:r>
            <a:endParaRPr/>
          </a:p>
        </p:txBody>
      </p:sp>
      <p:sp>
        <p:nvSpPr>
          <p:cNvPr id="56" name="Shape 1205">
            <a:extLst>
              <a:ext uri="{FF2B5EF4-FFF2-40B4-BE49-F238E27FC236}">
                <a16:creationId xmlns:a16="http://schemas.microsoft.com/office/drawing/2014/main" id="{BD26E6E1-20E9-4590-9D3B-390CA26984CC}"/>
              </a:ext>
            </a:extLst>
          </p:cNvPr>
          <p:cNvSpPr/>
          <p:nvPr/>
        </p:nvSpPr>
        <p:spPr>
          <a:xfrm>
            <a:off x="6486203" y="5105101"/>
            <a:ext cx="587599" cy="647999"/>
          </a:xfrm>
          <a:custGeom>
            <a:avLst/>
            <a:gdLst/>
            <a:ahLst/>
            <a:cxnLst/>
            <a:rect l="0" t="0" r="0" b="0"/>
            <a:pathLst>
              <a:path w="322" h="351" extrusionOk="0">
                <a:moveTo>
                  <a:pt x="0" y="351"/>
                </a:moveTo>
                <a:cubicBezTo>
                  <a:pt x="0" y="345"/>
                  <a:pt x="0" y="339"/>
                  <a:pt x="0" y="332"/>
                </a:cubicBezTo>
                <a:cubicBezTo>
                  <a:pt x="6" y="332"/>
                  <a:pt x="12" y="331"/>
                  <a:pt x="18" y="331"/>
                </a:cubicBezTo>
                <a:cubicBezTo>
                  <a:pt x="18" y="252"/>
                  <a:pt x="18" y="173"/>
                  <a:pt x="18" y="93"/>
                </a:cubicBezTo>
                <a:cubicBezTo>
                  <a:pt x="30" y="97"/>
                  <a:pt x="39" y="101"/>
                  <a:pt x="49" y="105"/>
                </a:cubicBezTo>
                <a:cubicBezTo>
                  <a:pt x="81" y="119"/>
                  <a:pt x="112" y="133"/>
                  <a:pt x="144" y="146"/>
                </a:cubicBezTo>
                <a:cubicBezTo>
                  <a:pt x="150" y="149"/>
                  <a:pt x="152" y="153"/>
                  <a:pt x="152" y="159"/>
                </a:cubicBezTo>
                <a:cubicBezTo>
                  <a:pt x="152" y="213"/>
                  <a:pt x="152" y="266"/>
                  <a:pt x="152" y="320"/>
                </a:cubicBezTo>
                <a:cubicBezTo>
                  <a:pt x="152" y="323"/>
                  <a:pt x="152" y="327"/>
                  <a:pt x="152" y="331"/>
                </a:cubicBezTo>
                <a:cubicBezTo>
                  <a:pt x="158" y="331"/>
                  <a:pt x="163" y="331"/>
                  <a:pt x="170" y="331"/>
                </a:cubicBezTo>
                <a:cubicBezTo>
                  <a:pt x="170" y="327"/>
                  <a:pt x="170" y="323"/>
                  <a:pt x="170" y="319"/>
                </a:cubicBezTo>
                <a:cubicBezTo>
                  <a:pt x="170" y="235"/>
                  <a:pt x="170" y="151"/>
                  <a:pt x="170" y="66"/>
                </a:cubicBezTo>
                <a:cubicBezTo>
                  <a:pt x="170" y="59"/>
                  <a:pt x="172" y="55"/>
                  <a:pt x="179" y="52"/>
                </a:cubicBezTo>
                <a:cubicBezTo>
                  <a:pt x="219" y="35"/>
                  <a:pt x="258" y="18"/>
                  <a:pt x="297" y="1"/>
                </a:cubicBezTo>
                <a:cubicBezTo>
                  <a:pt x="299" y="1"/>
                  <a:pt x="300" y="0"/>
                  <a:pt x="303" y="0"/>
                </a:cubicBezTo>
                <a:cubicBezTo>
                  <a:pt x="303" y="110"/>
                  <a:pt x="303" y="220"/>
                  <a:pt x="303" y="331"/>
                </a:cubicBezTo>
                <a:cubicBezTo>
                  <a:pt x="309" y="331"/>
                  <a:pt x="315" y="332"/>
                  <a:pt x="322" y="332"/>
                </a:cubicBezTo>
                <a:cubicBezTo>
                  <a:pt x="322" y="339"/>
                  <a:pt x="322" y="345"/>
                  <a:pt x="322" y="351"/>
                </a:cubicBezTo>
                <a:cubicBezTo>
                  <a:pt x="215" y="351"/>
                  <a:pt x="108" y="351"/>
                  <a:pt x="0" y="351"/>
                </a:cubicBezTo>
                <a:close/>
                <a:moveTo>
                  <a:pt x="279" y="93"/>
                </a:moveTo>
                <a:cubicBezTo>
                  <a:pt x="279" y="84"/>
                  <a:pt x="279" y="77"/>
                  <a:pt x="279" y="70"/>
                </a:cubicBezTo>
                <a:cubicBezTo>
                  <a:pt x="268" y="70"/>
                  <a:pt x="258" y="70"/>
                  <a:pt x="246" y="70"/>
                </a:cubicBezTo>
                <a:cubicBezTo>
                  <a:pt x="246" y="76"/>
                  <a:pt x="246" y="82"/>
                  <a:pt x="247" y="88"/>
                </a:cubicBezTo>
                <a:cubicBezTo>
                  <a:pt x="247" y="89"/>
                  <a:pt x="250" y="92"/>
                  <a:pt x="251" y="92"/>
                </a:cubicBezTo>
                <a:cubicBezTo>
                  <a:pt x="260" y="93"/>
                  <a:pt x="269" y="93"/>
                  <a:pt x="279" y="93"/>
                </a:cubicBezTo>
                <a:close/>
                <a:moveTo>
                  <a:pt x="227" y="235"/>
                </a:moveTo>
                <a:cubicBezTo>
                  <a:pt x="227" y="227"/>
                  <a:pt x="227" y="220"/>
                  <a:pt x="227" y="212"/>
                </a:cubicBezTo>
                <a:cubicBezTo>
                  <a:pt x="221" y="212"/>
                  <a:pt x="215" y="212"/>
                  <a:pt x="209" y="212"/>
                </a:cubicBezTo>
                <a:cubicBezTo>
                  <a:pt x="193" y="212"/>
                  <a:pt x="194" y="209"/>
                  <a:pt x="194" y="227"/>
                </a:cubicBezTo>
                <a:cubicBezTo>
                  <a:pt x="194" y="228"/>
                  <a:pt x="194" y="229"/>
                  <a:pt x="194" y="230"/>
                </a:cubicBezTo>
                <a:cubicBezTo>
                  <a:pt x="196" y="232"/>
                  <a:pt x="198" y="235"/>
                  <a:pt x="200" y="235"/>
                </a:cubicBezTo>
                <a:cubicBezTo>
                  <a:pt x="208" y="236"/>
                  <a:pt x="217" y="235"/>
                  <a:pt x="227" y="235"/>
                </a:cubicBezTo>
                <a:close/>
                <a:moveTo>
                  <a:pt x="195" y="92"/>
                </a:moveTo>
                <a:cubicBezTo>
                  <a:pt x="206" y="92"/>
                  <a:pt x="216" y="92"/>
                  <a:pt x="227" y="92"/>
                </a:cubicBezTo>
                <a:cubicBezTo>
                  <a:pt x="227" y="84"/>
                  <a:pt x="227" y="77"/>
                  <a:pt x="227" y="70"/>
                </a:cubicBezTo>
                <a:cubicBezTo>
                  <a:pt x="216" y="70"/>
                  <a:pt x="205" y="70"/>
                  <a:pt x="195" y="70"/>
                </a:cubicBezTo>
                <a:cubicBezTo>
                  <a:pt x="195" y="78"/>
                  <a:pt x="195" y="84"/>
                  <a:pt x="195" y="92"/>
                </a:cubicBezTo>
                <a:close/>
                <a:moveTo>
                  <a:pt x="44" y="187"/>
                </a:moveTo>
                <a:cubicBezTo>
                  <a:pt x="55" y="187"/>
                  <a:pt x="65" y="187"/>
                  <a:pt x="76" y="187"/>
                </a:cubicBezTo>
                <a:cubicBezTo>
                  <a:pt x="76" y="179"/>
                  <a:pt x="76" y="172"/>
                  <a:pt x="76" y="165"/>
                </a:cubicBezTo>
                <a:cubicBezTo>
                  <a:pt x="65" y="165"/>
                  <a:pt x="54" y="165"/>
                  <a:pt x="44" y="165"/>
                </a:cubicBezTo>
                <a:cubicBezTo>
                  <a:pt x="44" y="173"/>
                  <a:pt x="44" y="180"/>
                  <a:pt x="44" y="187"/>
                </a:cubicBezTo>
                <a:close/>
                <a:moveTo>
                  <a:pt x="128" y="165"/>
                </a:moveTo>
                <a:cubicBezTo>
                  <a:pt x="118" y="165"/>
                  <a:pt x="107" y="165"/>
                  <a:pt x="96" y="165"/>
                </a:cubicBezTo>
                <a:cubicBezTo>
                  <a:pt x="96" y="173"/>
                  <a:pt x="96" y="180"/>
                  <a:pt x="96" y="187"/>
                </a:cubicBezTo>
                <a:cubicBezTo>
                  <a:pt x="107" y="187"/>
                  <a:pt x="117" y="187"/>
                  <a:pt x="128" y="187"/>
                </a:cubicBezTo>
                <a:cubicBezTo>
                  <a:pt x="128" y="180"/>
                  <a:pt x="128" y="174"/>
                  <a:pt x="128" y="165"/>
                </a:cubicBezTo>
                <a:close/>
                <a:moveTo>
                  <a:pt x="227" y="165"/>
                </a:moveTo>
                <a:cubicBezTo>
                  <a:pt x="216" y="165"/>
                  <a:pt x="206" y="165"/>
                  <a:pt x="194" y="165"/>
                </a:cubicBezTo>
                <a:cubicBezTo>
                  <a:pt x="194" y="171"/>
                  <a:pt x="194" y="177"/>
                  <a:pt x="194" y="183"/>
                </a:cubicBezTo>
                <a:cubicBezTo>
                  <a:pt x="195" y="185"/>
                  <a:pt x="197" y="187"/>
                  <a:pt x="199" y="187"/>
                </a:cubicBezTo>
                <a:cubicBezTo>
                  <a:pt x="208" y="188"/>
                  <a:pt x="217" y="188"/>
                  <a:pt x="227" y="188"/>
                </a:cubicBezTo>
                <a:cubicBezTo>
                  <a:pt x="227" y="179"/>
                  <a:pt x="227" y="173"/>
                  <a:pt x="227" y="165"/>
                </a:cubicBezTo>
                <a:close/>
                <a:moveTo>
                  <a:pt x="279" y="165"/>
                </a:moveTo>
                <a:cubicBezTo>
                  <a:pt x="268" y="165"/>
                  <a:pt x="258" y="165"/>
                  <a:pt x="247" y="165"/>
                </a:cubicBezTo>
                <a:cubicBezTo>
                  <a:pt x="247" y="173"/>
                  <a:pt x="247" y="180"/>
                  <a:pt x="247" y="187"/>
                </a:cubicBezTo>
                <a:cubicBezTo>
                  <a:pt x="258" y="187"/>
                  <a:pt x="268" y="187"/>
                  <a:pt x="279" y="187"/>
                </a:cubicBezTo>
                <a:cubicBezTo>
                  <a:pt x="279" y="179"/>
                  <a:pt x="279" y="172"/>
                  <a:pt x="279" y="165"/>
                </a:cubicBezTo>
                <a:close/>
                <a:moveTo>
                  <a:pt x="43" y="212"/>
                </a:moveTo>
                <a:cubicBezTo>
                  <a:pt x="43" y="218"/>
                  <a:pt x="43" y="225"/>
                  <a:pt x="43" y="230"/>
                </a:cubicBezTo>
                <a:cubicBezTo>
                  <a:pt x="44" y="232"/>
                  <a:pt x="46" y="235"/>
                  <a:pt x="48" y="235"/>
                </a:cubicBezTo>
                <a:cubicBezTo>
                  <a:pt x="57" y="235"/>
                  <a:pt x="66" y="235"/>
                  <a:pt x="76" y="235"/>
                </a:cubicBezTo>
                <a:cubicBezTo>
                  <a:pt x="76" y="227"/>
                  <a:pt x="76" y="219"/>
                  <a:pt x="76" y="212"/>
                </a:cubicBezTo>
                <a:cubicBezTo>
                  <a:pt x="65" y="212"/>
                  <a:pt x="55" y="212"/>
                  <a:pt x="43" y="212"/>
                </a:cubicBezTo>
                <a:close/>
                <a:moveTo>
                  <a:pt x="127" y="235"/>
                </a:moveTo>
                <a:cubicBezTo>
                  <a:pt x="127" y="227"/>
                  <a:pt x="127" y="219"/>
                  <a:pt x="127" y="212"/>
                </a:cubicBezTo>
                <a:cubicBezTo>
                  <a:pt x="116" y="212"/>
                  <a:pt x="106" y="212"/>
                  <a:pt x="96" y="212"/>
                </a:cubicBezTo>
                <a:cubicBezTo>
                  <a:pt x="96" y="220"/>
                  <a:pt x="96" y="227"/>
                  <a:pt x="96" y="235"/>
                </a:cubicBezTo>
                <a:cubicBezTo>
                  <a:pt x="105" y="235"/>
                  <a:pt x="112" y="235"/>
                  <a:pt x="120" y="235"/>
                </a:cubicBezTo>
                <a:cubicBezTo>
                  <a:pt x="122" y="235"/>
                  <a:pt x="125" y="235"/>
                  <a:pt x="127" y="235"/>
                </a:cubicBezTo>
                <a:close/>
                <a:moveTo>
                  <a:pt x="279" y="212"/>
                </a:moveTo>
                <a:cubicBezTo>
                  <a:pt x="273" y="212"/>
                  <a:pt x="267" y="212"/>
                  <a:pt x="262" y="212"/>
                </a:cubicBezTo>
                <a:cubicBezTo>
                  <a:pt x="245" y="212"/>
                  <a:pt x="244" y="213"/>
                  <a:pt x="246" y="230"/>
                </a:cubicBezTo>
                <a:cubicBezTo>
                  <a:pt x="247" y="232"/>
                  <a:pt x="249" y="235"/>
                  <a:pt x="251" y="235"/>
                </a:cubicBezTo>
                <a:cubicBezTo>
                  <a:pt x="260" y="235"/>
                  <a:pt x="269" y="235"/>
                  <a:pt x="279" y="235"/>
                </a:cubicBezTo>
                <a:cubicBezTo>
                  <a:pt x="279" y="227"/>
                  <a:pt x="279" y="220"/>
                  <a:pt x="279" y="212"/>
                </a:cubicBezTo>
                <a:close/>
                <a:moveTo>
                  <a:pt x="194" y="139"/>
                </a:moveTo>
                <a:cubicBezTo>
                  <a:pt x="206" y="139"/>
                  <a:pt x="216" y="139"/>
                  <a:pt x="227" y="139"/>
                </a:cubicBezTo>
                <a:cubicBezTo>
                  <a:pt x="227" y="132"/>
                  <a:pt x="227" y="125"/>
                  <a:pt x="227" y="118"/>
                </a:cubicBezTo>
                <a:cubicBezTo>
                  <a:pt x="216" y="118"/>
                  <a:pt x="205" y="118"/>
                  <a:pt x="194" y="118"/>
                </a:cubicBezTo>
                <a:cubicBezTo>
                  <a:pt x="194" y="125"/>
                  <a:pt x="194" y="132"/>
                  <a:pt x="194" y="139"/>
                </a:cubicBezTo>
                <a:close/>
                <a:moveTo>
                  <a:pt x="247" y="139"/>
                </a:moveTo>
                <a:cubicBezTo>
                  <a:pt x="258" y="139"/>
                  <a:pt x="268" y="139"/>
                  <a:pt x="279" y="139"/>
                </a:cubicBezTo>
                <a:cubicBezTo>
                  <a:pt x="279" y="132"/>
                  <a:pt x="279" y="125"/>
                  <a:pt x="279" y="118"/>
                </a:cubicBezTo>
                <a:cubicBezTo>
                  <a:pt x="268" y="118"/>
                  <a:pt x="257" y="118"/>
                  <a:pt x="247" y="118"/>
                </a:cubicBezTo>
                <a:cubicBezTo>
                  <a:pt x="247" y="125"/>
                  <a:pt x="247" y="132"/>
                  <a:pt x="247" y="139"/>
                </a:cubicBezTo>
                <a:close/>
                <a:moveTo>
                  <a:pt x="195" y="260"/>
                </a:moveTo>
                <a:cubicBezTo>
                  <a:pt x="195" y="268"/>
                  <a:pt x="195" y="274"/>
                  <a:pt x="195" y="282"/>
                </a:cubicBezTo>
                <a:cubicBezTo>
                  <a:pt x="206" y="282"/>
                  <a:pt x="216" y="282"/>
                  <a:pt x="227" y="282"/>
                </a:cubicBezTo>
                <a:cubicBezTo>
                  <a:pt x="227" y="274"/>
                  <a:pt x="227" y="267"/>
                  <a:pt x="227" y="260"/>
                </a:cubicBezTo>
                <a:cubicBezTo>
                  <a:pt x="216" y="260"/>
                  <a:pt x="206" y="260"/>
                  <a:pt x="195" y="260"/>
                </a:cubicBezTo>
                <a:close/>
                <a:moveTo>
                  <a:pt x="44" y="329"/>
                </a:moveTo>
                <a:cubicBezTo>
                  <a:pt x="55" y="329"/>
                  <a:pt x="65" y="329"/>
                  <a:pt x="76" y="329"/>
                </a:cubicBezTo>
                <a:cubicBezTo>
                  <a:pt x="76" y="322"/>
                  <a:pt x="76" y="315"/>
                  <a:pt x="76" y="308"/>
                </a:cubicBezTo>
                <a:cubicBezTo>
                  <a:pt x="65" y="308"/>
                  <a:pt x="54" y="308"/>
                  <a:pt x="44" y="308"/>
                </a:cubicBezTo>
                <a:cubicBezTo>
                  <a:pt x="44" y="315"/>
                  <a:pt x="44" y="322"/>
                  <a:pt x="44" y="329"/>
                </a:cubicBezTo>
                <a:close/>
                <a:moveTo>
                  <a:pt x="96" y="308"/>
                </a:moveTo>
                <a:cubicBezTo>
                  <a:pt x="96" y="315"/>
                  <a:pt x="96" y="322"/>
                  <a:pt x="96" y="330"/>
                </a:cubicBezTo>
                <a:cubicBezTo>
                  <a:pt x="107" y="330"/>
                  <a:pt x="117" y="330"/>
                  <a:pt x="128" y="330"/>
                </a:cubicBezTo>
                <a:cubicBezTo>
                  <a:pt x="128" y="322"/>
                  <a:pt x="128" y="315"/>
                  <a:pt x="128" y="308"/>
                </a:cubicBezTo>
                <a:cubicBezTo>
                  <a:pt x="117" y="308"/>
                  <a:pt x="107" y="308"/>
                  <a:pt x="96" y="308"/>
                </a:cubicBezTo>
                <a:close/>
                <a:moveTo>
                  <a:pt x="194" y="329"/>
                </a:moveTo>
                <a:cubicBezTo>
                  <a:pt x="206" y="329"/>
                  <a:pt x="216" y="329"/>
                  <a:pt x="227" y="329"/>
                </a:cubicBezTo>
                <a:cubicBezTo>
                  <a:pt x="227" y="322"/>
                  <a:pt x="227" y="315"/>
                  <a:pt x="227" y="308"/>
                </a:cubicBezTo>
                <a:cubicBezTo>
                  <a:pt x="216" y="308"/>
                  <a:pt x="205" y="308"/>
                  <a:pt x="194" y="308"/>
                </a:cubicBezTo>
                <a:cubicBezTo>
                  <a:pt x="194" y="315"/>
                  <a:pt x="194" y="322"/>
                  <a:pt x="194" y="329"/>
                </a:cubicBezTo>
                <a:close/>
                <a:moveTo>
                  <a:pt x="247" y="307"/>
                </a:moveTo>
                <a:cubicBezTo>
                  <a:pt x="247" y="315"/>
                  <a:pt x="247" y="322"/>
                  <a:pt x="247" y="329"/>
                </a:cubicBezTo>
                <a:cubicBezTo>
                  <a:pt x="258" y="329"/>
                  <a:pt x="269" y="329"/>
                  <a:pt x="279" y="329"/>
                </a:cubicBezTo>
                <a:cubicBezTo>
                  <a:pt x="279" y="322"/>
                  <a:pt x="279" y="315"/>
                  <a:pt x="279" y="307"/>
                </a:cubicBezTo>
                <a:cubicBezTo>
                  <a:pt x="268" y="307"/>
                  <a:pt x="258" y="307"/>
                  <a:pt x="247" y="307"/>
                </a:cubicBezTo>
                <a:close/>
                <a:moveTo>
                  <a:pt x="76" y="282"/>
                </a:moveTo>
                <a:cubicBezTo>
                  <a:pt x="76" y="274"/>
                  <a:pt x="76" y="267"/>
                  <a:pt x="76" y="260"/>
                </a:cubicBezTo>
                <a:cubicBezTo>
                  <a:pt x="65" y="260"/>
                  <a:pt x="55" y="260"/>
                  <a:pt x="44" y="260"/>
                </a:cubicBezTo>
                <a:cubicBezTo>
                  <a:pt x="44" y="267"/>
                  <a:pt x="44" y="274"/>
                  <a:pt x="44" y="282"/>
                </a:cubicBezTo>
                <a:cubicBezTo>
                  <a:pt x="55" y="282"/>
                  <a:pt x="65" y="282"/>
                  <a:pt x="76" y="282"/>
                </a:cubicBezTo>
                <a:close/>
                <a:moveTo>
                  <a:pt x="96" y="260"/>
                </a:moveTo>
                <a:cubicBezTo>
                  <a:pt x="96" y="268"/>
                  <a:pt x="96" y="274"/>
                  <a:pt x="96" y="282"/>
                </a:cubicBezTo>
                <a:cubicBezTo>
                  <a:pt x="107" y="282"/>
                  <a:pt x="117" y="282"/>
                  <a:pt x="128" y="282"/>
                </a:cubicBezTo>
                <a:cubicBezTo>
                  <a:pt x="128" y="274"/>
                  <a:pt x="128" y="267"/>
                  <a:pt x="128" y="260"/>
                </a:cubicBezTo>
                <a:cubicBezTo>
                  <a:pt x="117" y="260"/>
                  <a:pt x="107" y="260"/>
                  <a:pt x="96" y="260"/>
                </a:cubicBezTo>
                <a:close/>
                <a:moveTo>
                  <a:pt x="247" y="260"/>
                </a:moveTo>
                <a:cubicBezTo>
                  <a:pt x="247" y="267"/>
                  <a:pt x="247" y="274"/>
                  <a:pt x="247" y="282"/>
                </a:cubicBezTo>
                <a:cubicBezTo>
                  <a:pt x="258" y="282"/>
                  <a:pt x="268" y="282"/>
                  <a:pt x="279" y="282"/>
                </a:cubicBezTo>
                <a:cubicBezTo>
                  <a:pt x="279" y="274"/>
                  <a:pt x="279" y="267"/>
                  <a:pt x="279" y="260"/>
                </a:cubicBezTo>
                <a:cubicBezTo>
                  <a:pt x="268" y="260"/>
                  <a:pt x="258" y="260"/>
                  <a:pt x="247" y="260"/>
                </a:cubicBezTo>
                <a:close/>
              </a:path>
            </a:pathLst>
          </a:custGeom>
          <a:solidFill>
            <a:schemeClr val="accent1"/>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7" name="Shape 1206">
            <a:extLst>
              <a:ext uri="{FF2B5EF4-FFF2-40B4-BE49-F238E27FC236}">
                <a16:creationId xmlns:a16="http://schemas.microsoft.com/office/drawing/2014/main" id="{C1FE4EE2-8E03-4D06-B24A-2E19936DB0CE}"/>
              </a:ext>
            </a:extLst>
          </p:cNvPr>
          <p:cNvSpPr txBox="1"/>
          <p:nvPr/>
        </p:nvSpPr>
        <p:spPr>
          <a:xfrm>
            <a:off x="9308896" y="5706738"/>
            <a:ext cx="590038" cy="172791"/>
          </a:xfrm>
          <a:prstGeom prst="rect">
            <a:avLst/>
          </a:prstGeom>
          <a:noFill/>
          <a:ln>
            <a:noFill/>
          </a:ln>
        </p:spPr>
        <p:txBody>
          <a:bodyPr spcFirstLastPara="1" wrap="square" lIns="0" tIns="0" rIns="0" bIns="0" anchor="t" anchorCtr="0">
            <a:noAutofit/>
          </a:bodyPr>
          <a:lstStyle/>
          <a:p>
            <a:pPr marL="0" marR="0" lvl="0" indent="0" algn="ctr" rtl="0">
              <a:lnSpc>
                <a:spcPct val="90000"/>
              </a:lnSpc>
              <a:spcBef>
                <a:spcPts val="0"/>
              </a:spcBef>
              <a:spcAft>
                <a:spcPts val="0"/>
              </a:spcAft>
              <a:buNone/>
            </a:pPr>
            <a:r>
              <a:rPr lang="en-US" sz="1400" b="1">
                <a:solidFill>
                  <a:srgbClr val="5F5F5F"/>
                </a:solidFill>
                <a:latin typeface="Calibri"/>
                <a:ea typeface="Calibri"/>
                <a:cs typeface="Calibri"/>
                <a:sym typeface="Calibri"/>
              </a:rPr>
              <a:t>App Tier</a:t>
            </a:r>
            <a:endParaRPr sz="1400" b="1">
              <a:solidFill>
                <a:schemeClr val="dk1"/>
              </a:solidFill>
              <a:latin typeface="Calibri"/>
              <a:ea typeface="Calibri"/>
              <a:cs typeface="Calibri"/>
              <a:sym typeface="Calibri"/>
            </a:endParaRPr>
          </a:p>
        </p:txBody>
      </p:sp>
      <p:sp>
        <p:nvSpPr>
          <p:cNvPr id="58" name="Shape 1207">
            <a:extLst>
              <a:ext uri="{FF2B5EF4-FFF2-40B4-BE49-F238E27FC236}">
                <a16:creationId xmlns:a16="http://schemas.microsoft.com/office/drawing/2014/main" id="{D139364E-63CF-42B1-B761-35D46956AD51}"/>
              </a:ext>
            </a:extLst>
          </p:cNvPr>
          <p:cNvSpPr txBox="1"/>
          <p:nvPr/>
        </p:nvSpPr>
        <p:spPr>
          <a:xfrm>
            <a:off x="10721070" y="5712752"/>
            <a:ext cx="493653" cy="201568"/>
          </a:xfrm>
          <a:prstGeom prst="rect">
            <a:avLst/>
          </a:prstGeom>
          <a:noFill/>
          <a:ln>
            <a:noFill/>
          </a:ln>
        </p:spPr>
        <p:txBody>
          <a:bodyPr spcFirstLastPara="1" wrap="square" lIns="0" tIns="0" rIns="0" bIns="0" anchor="t" anchorCtr="0">
            <a:noAutofit/>
          </a:bodyPr>
          <a:lstStyle/>
          <a:p>
            <a:pPr marL="0" marR="0" lvl="0" indent="0" algn="ctr" rtl="0">
              <a:lnSpc>
                <a:spcPct val="90000"/>
              </a:lnSpc>
              <a:spcBef>
                <a:spcPts val="0"/>
              </a:spcBef>
              <a:spcAft>
                <a:spcPts val="0"/>
              </a:spcAft>
              <a:buNone/>
            </a:pPr>
            <a:r>
              <a:rPr lang="en-US" sz="1400" b="1">
                <a:solidFill>
                  <a:srgbClr val="5F5F5F"/>
                </a:solidFill>
                <a:latin typeface="Calibri"/>
                <a:ea typeface="Calibri"/>
                <a:cs typeface="Calibri"/>
                <a:sym typeface="Calibri"/>
              </a:rPr>
              <a:t>DB Tier</a:t>
            </a:r>
            <a:endParaRPr sz="1400" b="1">
              <a:solidFill>
                <a:schemeClr val="dk1"/>
              </a:solidFill>
              <a:latin typeface="Calibri"/>
              <a:ea typeface="Calibri"/>
              <a:cs typeface="Calibri"/>
              <a:sym typeface="Calibri"/>
            </a:endParaRPr>
          </a:p>
        </p:txBody>
      </p:sp>
      <p:pic>
        <p:nvPicPr>
          <p:cNvPr id="59" name="Shape 1208">
            <a:extLst>
              <a:ext uri="{FF2B5EF4-FFF2-40B4-BE49-F238E27FC236}">
                <a16:creationId xmlns:a16="http://schemas.microsoft.com/office/drawing/2014/main" id="{12D2FC8A-75DE-4C41-B590-752D963FC064}"/>
              </a:ext>
            </a:extLst>
          </p:cNvPr>
          <p:cNvPicPr preferRelativeResize="0"/>
          <p:nvPr/>
        </p:nvPicPr>
        <p:blipFill rotWithShape="1">
          <a:blip r:embed="rId4">
            <a:alphaModFix/>
          </a:blip>
          <a:srcRect/>
          <a:stretch/>
        </p:blipFill>
        <p:spPr>
          <a:xfrm>
            <a:off x="9286628" y="5053593"/>
            <a:ext cx="647103" cy="647103"/>
          </a:xfrm>
          <a:prstGeom prst="rect">
            <a:avLst/>
          </a:prstGeom>
          <a:noFill/>
          <a:ln>
            <a:noFill/>
          </a:ln>
        </p:spPr>
      </p:pic>
      <p:pic>
        <p:nvPicPr>
          <p:cNvPr id="60" name="Shape 1209">
            <a:extLst>
              <a:ext uri="{FF2B5EF4-FFF2-40B4-BE49-F238E27FC236}">
                <a16:creationId xmlns:a16="http://schemas.microsoft.com/office/drawing/2014/main" id="{BA81494C-E174-43FA-8342-EE244AEFFDC4}"/>
              </a:ext>
            </a:extLst>
          </p:cNvPr>
          <p:cNvPicPr preferRelativeResize="0"/>
          <p:nvPr/>
        </p:nvPicPr>
        <p:blipFill rotWithShape="1">
          <a:blip r:embed="rId5">
            <a:alphaModFix/>
          </a:blip>
          <a:srcRect/>
          <a:stretch/>
        </p:blipFill>
        <p:spPr>
          <a:xfrm>
            <a:off x="10647448" y="5053593"/>
            <a:ext cx="640897" cy="640897"/>
          </a:xfrm>
          <a:prstGeom prst="rect">
            <a:avLst/>
          </a:prstGeom>
          <a:noFill/>
          <a:ln>
            <a:noFill/>
          </a:ln>
        </p:spPr>
      </p:pic>
      <p:sp>
        <p:nvSpPr>
          <p:cNvPr id="61" name="Shape 1210">
            <a:extLst>
              <a:ext uri="{FF2B5EF4-FFF2-40B4-BE49-F238E27FC236}">
                <a16:creationId xmlns:a16="http://schemas.microsoft.com/office/drawing/2014/main" id="{77D99DB4-2E7D-4203-987E-18CB39BF16D1}"/>
              </a:ext>
            </a:extLst>
          </p:cNvPr>
          <p:cNvSpPr txBox="1"/>
          <p:nvPr/>
        </p:nvSpPr>
        <p:spPr>
          <a:xfrm>
            <a:off x="6314000" y="5786277"/>
            <a:ext cx="983950" cy="222447"/>
          </a:xfrm>
          <a:prstGeom prst="rect">
            <a:avLst/>
          </a:prstGeom>
          <a:noFill/>
          <a:ln>
            <a:noFill/>
          </a:ln>
        </p:spPr>
        <p:txBody>
          <a:bodyPr spcFirstLastPara="1" wrap="square" lIns="0" tIns="0" rIns="0" bIns="0" anchor="t" anchorCtr="0">
            <a:noAutofit/>
          </a:bodyPr>
          <a:lstStyle/>
          <a:p>
            <a:pPr marL="0" marR="0" lvl="0" indent="0" algn="l" rtl="0">
              <a:lnSpc>
                <a:spcPct val="90000"/>
              </a:lnSpc>
              <a:spcBef>
                <a:spcPts val="0"/>
              </a:spcBef>
              <a:spcAft>
                <a:spcPts val="0"/>
              </a:spcAft>
              <a:buNone/>
            </a:pPr>
            <a:r>
              <a:rPr lang="en-US" sz="1400" b="1" dirty="0">
                <a:solidFill>
                  <a:schemeClr val="dk1"/>
                </a:solidFill>
                <a:latin typeface="Calibri"/>
                <a:ea typeface="Calibri"/>
                <a:cs typeface="Calibri"/>
                <a:sym typeface="Calibri"/>
              </a:rPr>
              <a:t>On-premises</a:t>
            </a:r>
            <a:endParaRPr dirty="0"/>
          </a:p>
        </p:txBody>
      </p:sp>
      <p:grpSp>
        <p:nvGrpSpPr>
          <p:cNvPr id="62" name="Shape 1211">
            <a:extLst>
              <a:ext uri="{FF2B5EF4-FFF2-40B4-BE49-F238E27FC236}">
                <a16:creationId xmlns:a16="http://schemas.microsoft.com/office/drawing/2014/main" id="{5C0DEB06-01F2-4822-88EE-B9B595715920}"/>
              </a:ext>
            </a:extLst>
          </p:cNvPr>
          <p:cNvGrpSpPr/>
          <p:nvPr/>
        </p:nvGrpSpPr>
        <p:grpSpPr>
          <a:xfrm>
            <a:off x="7744311" y="5053593"/>
            <a:ext cx="1091068" cy="1082860"/>
            <a:chOff x="4459125" y="4984013"/>
            <a:chExt cx="1091068" cy="1082860"/>
          </a:xfrm>
        </p:grpSpPr>
        <p:pic>
          <p:nvPicPr>
            <p:cNvPr id="63" name="Shape 1212">
              <a:extLst>
                <a:ext uri="{FF2B5EF4-FFF2-40B4-BE49-F238E27FC236}">
                  <a16:creationId xmlns:a16="http://schemas.microsoft.com/office/drawing/2014/main" id="{76B1C946-30E9-48C3-8F0C-0D5F736DBAF5}"/>
                </a:ext>
              </a:extLst>
            </p:cNvPr>
            <p:cNvPicPr preferRelativeResize="0"/>
            <p:nvPr/>
          </p:nvPicPr>
          <p:blipFill rotWithShape="1">
            <a:blip r:embed="rId4">
              <a:alphaModFix/>
            </a:blip>
            <a:srcRect/>
            <a:stretch/>
          </p:blipFill>
          <p:spPr>
            <a:xfrm>
              <a:off x="4640622" y="4984013"/>
              <a:ext cx="647103" cy="647103"/>
            </a:xfrm>
            <a:prstGeom prst="rect">
              <a:avLst/>
            </a:prstGeom>
            <a:noFill/>
            <a:ln>
              <a:noFill/>
            </a:ln>
          </p:spPr>
        </p:pic>
        <p:sp>
          <p:nvSpPr>
            <p:cNvPr id="64" name="Shape 1213">
              <a:extLst>
                <a:ext uri="{FF2B5EF4-FFF2-40B4-BE49-F238E27FC236}">
                  <a16:creationId xmlns:a16="http://schemas.microsoft.com/office/drawing/2014/main" id="{8F7CA4F9-3F66-47CA-9782-E082308960DF}"/>
                </a:ext>
              </a:extLst>
            </p:cNvPr>
            <p:cNvSpPr txBox="1"/>
            <p:nvPr/>
          </p:nvSpPr>
          <p:spPr>
            <a:xfrm>
              <a:off x="4459125" y="5663386"/>
              <a:ext cx="1091068" cy="403487"/>
            </a:xfrm>
            <a:prstGeom prst="rect">
              <a:avLst/>
            </a:prstGeom>
            <a:noFill/>
            <a:ln>
              <a:noFill/>
            </a:ln>
          </p:spPr>
          <p:txBody>
            <a:bodyPr spcFirstLastPara="1" wrap="square" lIns="0" tIns="0" rIns="0" bIns="0" anchor="t" anchorCtr="0">
              <a:noAutofit/>
            </a:bodyPr>
            <a:lstStyle/>
            <a:p>
              <a:pPr marL="0" marR="0" lvl="0" indent="0" algn="ctr" rtl="0">
                <a:lnSpc>
                  <a:spcPct val="90000"/>
                </a:lnSpc>
                <a:spcBef>
                  <a:spcPts val="0"/>
                </a:spcBef>
                <a:spcAft>
                  <a:spcPts val="0"/>
                </a:spcAft>
                <a:buNone/>
              </a:pPr>
              <a:r>
                <a:rPr lang="en-US" sz="1400" b="1">
                  <a:solidFill>
                    <a:srgbClr val="5F5F5F"/>
                  </a:solidFill>
                  <a:latin typeface="Calibri"/>
                  <a:ea typeface="Calibri"/>
                  <a:cs typeface="Calibri"/>
                  <a:sym typeface="Calibri"/>
                </a:rPr>
                <a:t>EBS Cloud</a:t>
              </a:r>
              <a:endParaRPr/>
            </a:p>
            <a:p>
              <a:pPr marL="0" marR="0" lvl="0" indent="0" algn="ctr" rtl="0">
                <a:lnSpc>
                  <a:spcPct val="90000"/>
                </a:lnSpc>
                <a:spcBef>
                  <a:spcPts val="0"/>
                </a:spcBef>
                <a:spcAft>
                  <a:spcPts val="0"/>
                </a:spcAft>
                <a:buNone/>
              </a:pPr>
              <a:r>
                <a:rPr lang="en-US" sz="1400" b="1" dirty="0">
                  <a:solidFill>
                    <a:srgbClr val="5F5F5F"/>
                  </a:solidFill>
                  <a:latin typeface="Calibri"/>
                  <a:ea typeface="Calibri"/>
                  <a:cs typeface="Calibri"/>
                  <a:sym typeface="Calibri"/>
                </a:rPr>
                <a:t>Backup Utility</a:t>
              </a:r>
              <a:endParaRPr sz="1400" b="1" dirty="0">
                <a:solidFill>
                  <a:schemeClr val="dk1"/>
                </a:solidFill>
                <a:latin typeface="Calibri"/>
                <a:ea typeface="Calibri"/>
                <a:cs typeface="Calibri"/>
                <a:sym typeface="Calibri"/>
              </a:endParaRPr>
            </a:p>
          </p:txBody>
        </p:sp>
        <p:pic>
          <p:nvPicPr>
            <p:cNvPr id="65" name="Shape 1214">
              <a:extLst>
                <a:ext uri="{FF2B5EF4-FFF2-40B4-BE49-F238E27FC236}">
                  <a16:creationId xmlns:a16="http://schemas.microsoft.com/office/drawing/2014/main" id="{C52381D6-22B5-4691-9889-D3B5740A467A}"/>
                </a:ext>
              </a:extLst>
            </p:cNvPr>
            <p:cNvPicPr preferRelativeResize="0"/>
            <p:nvPr/>
          </p:nvPicPr>
          <p:blipFill rotWithShape="1">
            <a:blip r:embed="rId6">
              <a:alphaModFix/>
            </a:blip>
            <a:srcRect/>
            <a:stretch/>
          </p:blipFill>
          <p:spPr>
            <a:xfrm>
              <a:off x="5053448" y="5405760"/>
              <a:ext cx="177857" cy="177857"/>
            </a:xfrm>
            <a:prstGeom prst="rect">
              <a:avLst/>
            </a:prstGeom>
            <a:noFill/>
            <a:ln>
              <a:noFill/>
            </a:ln>
          </p:spPr>
        </p:pic>
      </p:grpSp>
      <p:grpSp>
        <p:nvGrpSpPr>
          <p:cNvPr id="66" name="Shape 1215">
            <a:extLst>
              <a:ext uri="{FF2B5EF4-FFF2-40B4-BE49-F238E27FC236}">
                <a16:creationId xmlns:a16="http://schemas.microsoft.com/office/drawing/2014/main" id="{36CDF70C-23FD-4D98-874B-9E9F4DBFB223}"/>
              </a:ext>
            </a:extLst>
          </p:cNvPr>
          <p:cNvGrpSpPr/>
          <p:nvPr/>
        </p:nvGrpSpPr>
        <p:grpSpPr>
          <a:xfrm>
            <a:off x="8454978" y="2754891"/>
            <a:ext cx="682625" cy="924531"/>
            <a:chOff x="8454978" y="2754891"/>
            <a:chExt cx="682625" cy="924531"/>
          </a:xfrm>
        </p:grpSpPr>
        <p:pic>
          <p:nvPicPr>
            <p:cNvPr id="67" name="Shape 1216">
              <a:extLst>
                <a:ext uri="{FF2B5EF4-FFF2-40B4-BE49-F238E27FC236}">
                  <a16:creationId xmlns:a16="http://schemas.microsoft.com/office/drawing/2014/main" id="{DE75E2E2-0103-469D-B501-A03D6CF72976}"/>
                </a:ext>
              </a:extLst>
            </p:cNvPr>
            <p:cNvPicPr preferRelativeResize="0"/>
            <p:nvPr/>
          </p:nvPicPr>
          <p:blipFill rotWithShape="1">
            <a:blip r:embed="rId7">
              <a:alphaModFix/>
            </a:blip>
            <a:srcRect/>
            <a:stretch/>
          </p:blipFill>
          <p:spPr>
            <a:xfrm>
              <a:off x="8566175" y="2754891"/>
              <a:ext cx="455466" cy="456196"/>
            </a:xfrm>
            <a:prstGeom prst="rect">
              <a:avLst/>
            </a:prstGeom>
            <a:noFill/>
            <a:ln>
              <a:noFill/>
            </a:ln>
          </p:spPr>
        </p:pic>
        <p:sp>
          <p:nvSpPr>
            <p:cNvPr id="68" name="Shape 1217">
              <a:extLst>
                <a:ext uri="{FF2B5EF4-FFF2-40B4-BE49-F238E27FC236}">
                  <a16:creationId xmlns:a16="http://schemas.microsoft.com/office/drawing/2014/main" id="{E6F47B87-566A-4D29-A24B-861124000CB9}"/>
                </a:ext>
              </a:extLst>
            </p:cNvPr>
            <p:cNvSpPr txBox="1"/>
            <p:nvPr/>
          </p:nvSpPr>
          <p:spPr>
            <a:xfrm>
              <a:off x="8454978" y="3288033"/>
              <a:ext cx="682625" cy="391389"/>
            </a:xfrm>
            <a:prstGeom prst="rect">
              <a:avLst/>
            </a:prstGeom>
            <a:noFill/>
            <a:ln>
              <a:noFill/>
            </a:ln>
          </p:spPr>
          <p:txBody>
            <a:bodyPr spcFirstLastPara="1" wrap="square" lIns="0" tIns="0" rIns="0" bIns="0" anchor="t" anchorCtr="0">
              <a:noAutofit/>
            </a:bodyPr>
            <a:lstStyle/>
            <a:p>
              <a:pPr marL="0" marR="0" lvl="0" indent="0" algn="ctr" rtl="0">
                <a:lnSpc>
                  <a:spcPct val="90000"/>
                </a:lnSpc>
                <a:spcBef>
                  <a:spcPts val="0"/>
                </a:spcBef>
                <a:spcAft>
                  <a:spcPts val="0"/>
                </a:spcAft>
                <a:buNone/>
              </a:pPr>
              <a:r>
                <a:rPr lang="en-US" sz="1400" b="1">
                  <a:solidFill>
                    <a:srgbClr val="5F5F5F"/>
                  </a:solidFill>
                  <a:latin typeface="Calibri"/>
                  <a:ea typeface="Calibri"/>
                  <a:cs typeface="Calibri"/>
                  <a:sym typeface="Calibri"/>
                </a:rPr>
                <a:t>Load Balancer</a:t>
              </a:r>
              <a:endParaRPr sz="1400" b="1">
                <a:solidFill>
                  <a:schemeClr val="dk1"/>
                </a:solidFill>
                <a:latin typeface="Calibri"/>
                <a:ea typeface="Calibri"/>
                <a:cs typeface="Calibri"/>
                <a:sym typeface="Calibri"/>
              </a:endParaRPr>
            </a:p>
          </p:txBody>
        </p:sp>
      </p:grpSp>
      <p:grpSp>
        <p:nvGrpSpPr>
          <p:cNvPr id="69" name="Shape 1218">
            <a:extLst>
              <a:ext uri="{FF2B5EF4-FFF2-40B4-BE49-F238E27FC236}">
                <a16:creationId xmlns:a16="http://schemas.microsoft.com/office/drawing/2014/main" id="{94A1DDFF-3FB9-4BF9-9754-6D0AB8E107E5}"/>
              </a:ext>
            </a:extLst>
          </p:cNvPr>
          <p:cNvGrpSpPr/>
          <p:nvPr/>
        </p:nvGrpSpPr>
        <p:grpSpPr>
          <a:xfrm>
            <a:off x="7019188" y="2584693"/>
            <a:ext cx="1209627" cy="1040979"/>
            <a:chOff x="4495025" y="2315885"/>
            <a:chExt cx="1501770" cy="1292391"/>
          </a:xfrm>
        </p:grpSpPr>
        <p:pic>
          <p:nvPicPr>
            <p:cNvPr id="70" name="Shape 1219">
              <a:extLst>
                <a:ext uri="{FF2B5EF4-FFF2-40B4-BE49-F238E27FC236}">
                  <a16:creationId xmlns:a16="http://schemas.microsoft.com/office/drawing/2014/main" id="{8FA5CBE8-95C7-4171-8765-6BC79A25BAD9}"/>
                </a:ext>
              </a:extLst>
            </p:cNvPr>
            <p:cNvPicPr preferRelativeResize="0"/>
            <p:nvPr/>
          </p:nvPicPr>
          <p:blipFill rotWithShape="1">
            <a:blip r:embed="rId8">
              <a:alphaModFix/>
            </a:blip>
            <a:srcRect/>
            <a:stretch/>
          </p:blipFill>
          <p:spPr>
            <a:xfrm>
              <a:off x="4906347" y="2315885"/>
              <a:ext cx="795601" cy="767330"/>
            </a:xfrm>
            <a:prstGeom prst="rect">
              <a:avLst/>
            </a:prstGeom>
            <a:noFill/>
            <a:ln>
              <a:noFill/>
            </a:ln>
          </p:spPr>
        </p:pic>
        <p:pic>
          <p:nvPicPr>
            <p:cNvPr id="71" name="Shape 1220">
              <a:extLst>
                <a:ext uri="{FF2B5EF4-FFF2-40B4-BE49-F238E27FC236}">
                  <a16:creationId xmlns:a16="http://schemas.microsoft.com/office/drawing/2014/main" id="{B636A9B4-A58E-4317-9411-88FE83BADC13}"/>
                </a:ext>
              </a:extLst>
            </p:cNvPr>
            <p:cNvPicPr preferRelativeResize="0"/>
            <p:nvPr/>
          </p:nvPicPr>
          <p:blipFill rotWithShape="1">
            <a:blip r:embed="rId6">
              <a:alphaModFix/>
            </a:blip>
            <a:srcRect/>
            <a:stretch/>
          </p:blipFill>
          <p:spPr>
            <a:xfrm>
              <a:off x="5434290" y="2803990"/>
              <a:ext cx="177857" cy="177857"/>
            </a:xfrm>
            <a:prstGeom prst="rect">
              <a:avLst/>
            </a:prstGeom>
            <a:noFill/>
            <a:ln>
              <a:noFill/>
            </a:ln>
          </p:spPr>
        </p:pic>
        <p:sp>
          <p:nvSpPr>
            <p:cNvPr id="72" name="Shape 1221">
              <a:extLst>
                <a:ext uri="{FF2B5EF4-FFF2-40B4-BE49-F238E27FC236}">
                  <a16:creationId xmlns:a16="http://schemas.microsoft.com/office/drawing/2014/main" id="{B21DB2A8-484E-4E54-95ED-D2552D74AE09}"/>
                </a:ext>
              </a:extLst>
            </p:cNvPr>
            <p:cNvSpPr txBox="1"/>
            <p:nvPr/>
          </p:nvSpPr>
          <p:spPr>
            <a:xfrm>
              <a:off x="4495025" y="3125391"/>
              <a:ext cx="1501770" cy="482885"/>
            </a:xfrm>
            <a:prstGeom prst="rect">
              <a:avLst/>
            </a:prstGeom>
            <a:noFill/>
            <a:ln>
              <a:noFill/>
            </a:ln>
          </p:spPr>
          <p:txBody>
            <a:bodyPr spcFirstLastPara="1" wrap="square" lIns="0" tIns="0" rIns="0" bIns="0" anchor="t" anchorCtr="0">
              <a:noAutofit/>
            </a:bodyPr>
            <a:lstStyle/>
            <a:p>
              <a:pPr marL="0" marR="0" lvl="0" indent="0" algn="ctr" rtl="0">
                <a:lnSpc>
                  <a:spcPct val="90000"/>
                </a:lnSpc>
                <a:spcBef>
                  <a:spcPts val="0"/>
                </a:spcBef>
                <a:spcAft>
                  <a:spcPts val="0"/>
                </a:spcAft>
                <a:buNone/>
              </a:pPr>
              <a:r>
                <a:rPr lang="en-US" sz="1400" b="1">
                  <a:solidFill>
                    <a:srgbClr val="5F5F5F"/>
                  </a:solidFill>
                  <a:latin typeface="Calibri"/>
                  <a:ea typeface="Calibri"/>
                  <a:cs typeface="Calibri"/>
                  <a:sym typeface="Calibri"/>
                </a:rPr>
                <a:t>EBS Cloud </a:t>
              </a:r>
              <a:endParaRPr/>
            </a:p>
            <a:p>
              <a:pPr marL="0" marR="0" lvl="0" indent="0" algn="ctr" rtl="0">
                <a:lnSpc>
                  <a:spcPct val="90000"/>
                </a:lnSpc>
                <a:spcBef>
                  <a:spcPts val="0"/>
                </a:spcBef>
                <a:spcAft>
                  <a:spcPts val="0"/>
                </a:spcAft>
                <a:buNone/>
              </a:pPr>
              <a:r>
                <a:rPr lang="en-US" sz="1400" b="1">
                  <a:solidFill>
                    <a:srgbClr val="5F5F5F"/>
                  </a:solidFill>
                  <a:latin typeface="Calibri"/>
                  <a:ea typeface="Calibri"/>
                  <a:cs typeface="Calibri"/>
                  <a:sym typeface="Calibri"/>
                </a:rPr>
                <a:t>Admin</a:t>
              </a:r>
              <a:endParaRPr/>
            </a:p>
            <a:p>
              <a:pPr marL="0" marR="0" lvl="0" indent="0" algn="ctr" rtl="0">
                <a:lnSpc>
                  <a:spcPct val="90000"/>
                </a:lnSpc>
                <a:spcBef>
                  <a:spcPts val="0"/>
                </a:spcBef>
                <a:spcAft>
                  <a:spcPts val="0"/>
                </a:spcAft>
                <a:buNone/>
              </a:pPr>
              <a:r>
                <a:rPr lang="en-US" sz="1400" b="1">
                  <a:solidFill>
                    <a:schemeClr val="dk1"/>
                  </a:solidFill>
                  <a:latin typeface="Calibri"/>
                  <a:ea typeface="Calibri"/>
                  <a:cs typeface="Calibri"/>
                  <a:sym typeface="Calibri"/>
                </a:rPr>
                <a:t>Tool VM</a:t>
              </a:r>
              <a:endParaRPr/>
            </a:p>
            <a:p>
              <a:pPr marL="0" marR="0" lvl="0" indent="0" algn="ctr" rtl="0">
                <a:lnSpc>
                  <a:spcPct val="90000"/>
                </a:lnSpc>
                <a:spcBef>
                  <a:spcPts val="0"/>
                </a:spcBef>
                <a:spcAft>
                  <a:spcPts val="0"/>
                </a:spcAft>
                <a:buNone/>
              </a:pPr>
              <a:endParaRPr sz="1400" b="1">
                <a:solidFill>
                  <a:schemeClr val="dk1"/>
                </a:solidFill>
                <a:latin typeface="Calibri"/>
                <a:ea typeface="Calibri"/>
                <a:cs typeface="Calibri"/>
                <a:sym typeface="Calibri"/>
              </a:endParaRPr>
            </a:p>
          </p:txBody>
        </p:sp>
      </p:grpSp>
      <p:grpSp>
        <p:nvGrpSpPr>
          <p:cNvPr id="73" name="Shape 1222">
            <a:extLst>
              <a:ext uri="{FF2B5EF4-FFF2-40B4-BE49-F238E27FC236}">
                <a16:creationId xmlns:a16="http://schemas.microsoft.com/office/drawing/2014/main" id="{4DAFF2A2-2614-49CC-B08E-AB073A1D62C8}"/>
              </a:ext>
            </a:extLst>
          </p:cNvPr>
          <p:cNvGrpSpPr/>
          <p:nvPr/>
        </p:nvGrpSpPr>
        <p:grpSpPr>
          <a:xfrm>
            <a:off x="6948822" y="3975852"/>
            <a:ext cx="1560946" cy="738209"/>
            <a:chOff x="6948822" y="3975852"/>
            <a:chExt cx="1560946" cy="738209"/>
          </a:xfrm>
        </p:grpSpPr>
        <p:grpSp>
          <p:nvGrpSpPr>
            <p:cNvPr id="74" name="Shape 1223">
              <a:extLst>
                <a:ext uri="{FF2B5EF4-FFF2-40B4-BE49-F238E27FC236}">
                  <a16:creationId xmlns:a16="http://schemas.microsoft.com/office/drawing/2014/main" id="{7EF4CDCC-BA5D-4CC0-B8E3-0D5A19A2EB4B}"/>
                </a:ext>
              </a:extLst>
            </p:cNvPr>
            <p:cNvGrpSpPr/>
            <p:nvPr/>
          </p:nvGrpSpPr>
          <p:grpSpPr>
            <a:xfrm>
              <a:off x="7744310" y="3975852"/>
              <a:ext cx="765458" cy="738209"/>
              <a:chOff x="4985970" y="2252694"/>
              <a:chExt cx="1489394" cy="1436374"/>
            </a:xfrm>
          </p:grpSpPr>
          <p:sp>
            <p:nvSpPr>
              <p:cNvPr id="76" name="Shape 1224">
                <a:extLst>
                  <a:ext uri="{FF2B5EF4-FFF2-40B4-BE49-F238E27FC236}">
                    <a16:creationId xmlns:a16="http://schemas.microsoft.com/office/drawing/2014/main" id="{0AF7C28D-3E00-42A6-95E4-C17BF7E20B63}"/>
                  </a:ext>
                </a:extLst>
              </p:cNvPr>
              <p:cNvSpPr/>
              <p:nvPr/>
            </p:nvSpPr>
            <p:spPr>
              <a:xfrm>
                <a:off x="4985970" y="2252694"/>
                <a:ext cx="1489394" cy="1436374"/>
              </a:xfrm>
              <a:prstGeom prst="ellipse">
                <a:avLst/>
              </a:prstGeom>
              <a:solidFill>
                <a:srgbClr val="41555E"/>
              </a:solidFill>
              <a:ln>
                <a:noFill/>
              </a:ln>
            </p:spPr>
            <p:txBody>
              <a:bodyPr spcFirstLastPara="1" wrap="square" lIns="91425" tIns="45700" rIns="91425" bIns="45700" anchor="ctr" anchorCtr="0">
                <a:noAutofit/>
              </a:bodyPr>
              <a:lstStyle/>
              <a:p>
                <a:pPr marL="0" marR="0" lvl="0" indent="0" algn="ctr" rtl="0">
                  <a:lnSpc>
                    <a:spcPct val="90000"/>
                  </a:lnSpc>
                  <a:spcBef>
                    <a:spcPts val="0"/>
                  </a:spcBef>
                  <a:spcAft>
                    <a:spcPts val="0"/>
                  </a:spcAft>
                  <a:buNone/>
                </a:pPr>
                <a:endParaRPr sz="1800">
                  <a:solidFill>
                    <a:schemeClr val="lt1"/>
                  </a:solidFill>
                  <a:latin typeface="Calibri"/>
                  <a:ea typeface="Calibri"/>
                  <a:cs typeface="Calibri"/>
                  <a:sym typeface="Calibri"/>
                </a:endParaRPr>
              </a:p>
            </p:txBody>
          </p:sp>
          <p:pic>
            <p:nvPicPr>
              <p:cNvPr id="77" name="Shape 1225">
                <a:extLst>
                  <a:ext uri="{FF2B5EF4-FFF2-40B4-BE49-F238E27FC236}">
                    <a16:creationId xmlns:a16="http://schemas.microsoft.com/office/drawing/2014/main" id="{9D69066E-CEE2-4C43-A2D1-B2ADFCA18B3A}"/>
                  </a:ext>
                </a:extLst>
              </p:cNvPr>
              <p:cNvPicPr preferRelativeResize="0"/>
              <p:nvPr/>
            </p:nvPicPr>
            <p:blipFill rotWithShape="1">
              <a:blip r:embed="rId9">
                <a:alphaModFix/>
              </a:blip>
              <a:srcRect/>
              <a:stretch/>
            </p:blipFill>
            <p:spPr>
              <a:xfrm>
                <a:off x="5283979" y="2511675"/>
                <a:ext cx="912678" cy="912678"/>
              </a:xfrm>
              <a:prstGeom prst="rect">
                <a:avLst/>
              </a:prstGeom>
              <a:noFill/>
              <a:ln>
                <a:noFill/>
              </a:ln>
            </p:spPr>
          </p:pic>
        </p:grpSp>
        <p:sp>
          <p:nvSpPr>
            <p:cNvPr id="75" name="Shape 1226">
              <a:extLst>
                <a:ext uri="{FF2B5EF4-FFF2-40B4-BE49-F238E27FC236}">
                  <a16:creationId xmlns:a16="http://schemas.microsoft.com/office/drawing/2014/main" id="{90A09B63-DCF8-4172-8D54-C362A7DD748A}"/>
                </a:ext>
              </a:extLst>
            </p:cNvPr>
            <p:cNvSpPr txBox="1"/>
            <p:nvPr/>
          </p:nvSpPr>
          <p:spPr>
            <a:xfrm>
              <a:off x="6948822" y="4131088"/>
              <a:ext cx="1348256" cy="254699"/>
            </a:xfrm>
            <a:prstGeom prst="rect">
              <a:avLst/>
            </a:prstGeom>
            <a:noFill/>
            <a:ln>
              <a:noFill/>
            </a:ln>
          </p:spPr>
          <p:txBody>
            <a:bodyPr spcFirstLastPara="1" wrap="square" lIns="0" tIns="0" rIns="0" bIns="0" anchor="t" anchorCtr="0">
              <a:noAutofit/>
            </a:bodyPr>
            <a:lstStyle/>
            <a:p>
              <a:pPr marL="0" marR="0" lvl="0" indent="0" algn="l" rtl="0">
                <a:lnSpc>
                  <a:spcPct val="90000"/>
                </a:lnSpc>
                <a:spcBef>
                  <a:spcPts val="0"/>
                </a:spcBef>
                <a:spcAft>
                  <a:spcPts val="0"/>
                </a:spcAft>
                <a:buNone/>
              </a:pPr>
              <a:r>
                <a:rPr lang="en-US" sz="1800" b="1" dirty="0">
                  <a:solidFill>
                    <a:schemeClr val="dk1"/>
                  </a:solidFill>
                  <a:latin typeface="Calibri"/>
                  <a:ea typeface="Calibri"/>
                  <a:cs typeface="Calibri"/>
                  <a:sym typeface="Calibri"/>
                </a:rPr>
                <a:t>Object Storage</a:t>
              </a:r>
              <a:endParaRPr dirty="0"/>
            </a:p>
          </p:txBody>
        </p:sp>
      </p:grpSp>
      <p:sp>
        <p:nvSpPr>
          <p:cNvPr id="78" name="Shape 1227">
            <a:extLst>
              <a:ext uri="{FF2B5EF4-FFF2-40B4-BE49-F238E27FC236}">
                <a16:creationId xmlns:a16="http://schemas.microsoft.com/office/drawing/2014/main" id="{074E09A1-AD4E-40E3-B772-A4726F235BEF}"/>
              </a:ext>
            </a:extLst>
          </p:cNvPr>
          <p:cNvSpPr txBox="1"/>
          <p:nvPr/>
        </p:nvSpPr>
        <p:spPr>
          <a:xfrm>
            <a:off x="9045384" y="2459999"/>
            <a:ext cx="1242582" cy="176116"/>
          </a:xfrm>
          <a:prstGeom prst="rect">
            <a:avLst/>
          </a:prstGeom>
          <a:noFill/>
          <a:ln>
            <a:noFill/>
          </a:ln>
        </p:spPr>
        <p:txBody>
          <a:bodyPr spcFirstLastPara="1" wrap="square" lIns="0" tIns="0" rIns="0" bIns="0" anchor="t" anchorCtr="0">
            <a:noAutofit/>
          </a:bodyPr>
          <a:lstStyle/>
          <a:p>
            <a:pPr marL="0" marR="0" lvl="0" indent="0" algn="l" rtl="0">
              <a:lnSpc>
                <a:spcPct val="90000"/>
              </a:lnSpc>
              <a:spcBef>
                <a:spcPts val="0"/>
              </a:spcBef>
              <a:spcAft>
                <a:spcPts val="0"/>
              </a:spcAft>
              <a:buNone/>
            </a:pPr>
            <a:r>
              <a:rPr lang="en-US" sz="1800" dirty="0">
                <a:solidFill>
                  <a:schemeClr val="dk1"/>
                </a:solidFill>
                <a:latin typeface="Calibri"/>
                <a:ea typeface="Calibri"/>
                <a:cs typeface="Calibri"/>
                <a:sym typeface="Calibri"/>
              </a:rPr>
              <a:t>EBS PROD</a:t>
            </a:r>
            <a:endParaRPr dirty="0"/>
          </a:p>
        </p:txBody>
      </p:sp>
      <p:sp>
        <p:nvSpPr>
          <p:cNvPr id="79" name="Shape 1228">
            <a:extLst>
              <a:ext uri="{FF2B5EF4-FFF2-40B4-BE49-F238E27FC236}">
                <a16:creationId xmlns:a16="http://schemas.microsoft.com/office/drawing/2014/main" id="{69DF4823-2C9B-4054-B344-5363934B4FA0}"/>
              </a:ext>
            </a:extLst>
          </p:cNvPr>
          <p:cNvSpPr txBox="1"/>
          <p:nvPr/>
        </p:nvSpPr>
        <p:spPr>
          <a:xfrm>
            <a:off x="9928052" y="4559670"/>
            <a:ext cx="1437558" cy="249145"/>
          </a:xfrm>
          <a:prstGeom prst="rect">
            <a:avLst/>
          </a:prstGeom>
          <a:noFill/>
          <a:ln>
            <a:noFill/>
          </a:ln>
        </p:spPr>
        <p:txBody>
          <a:bodyPr spcFirstLastPara="1" wrap="square" lIns="0" tIns="0" rIns="0" bIns="0" anchor="t" anchorCtr="0">
            <a:noAutofit/>
          </a:bodyPr>
          <a:lstStyle/>
          <a:p>
            <a:pPr marL="0" marR="0" lvl="0" indent="0" algn="l" rtl="0">
              <a:lnSpc>
                <a:spcPct val="90000"/>
              </a:lnSpc>
              <a:spcBef>
                <a:spcPts val="0"/>
              </a:spcBef>
              <a:spcAft>
                <a:spcPts val="0"/>
              </a:spcAft>
              <a:buNone/>
            </a:pPr>
            <a:r>
              <a:rPr lang="en-US" sz="1800" dirty="0">
                <a:solidFill>
                  <a:schemeClr val="dk1"/>
                </a:solidFill>
                <a:latin typeface="Calibri"/>
                <a:ea typeface="Calibri"/>
                <a:cs typeface="Calibri"/>
                <a:sym typeface="Calibri"/>
              </a:rPr>
              <a:t>EBS PROD</a:t>
            </a:r>
            <a:endParaRPr dirty="0"/>
          </a:p>
        </p:txBody>
      </p:sp>
      <p:cxnSp>
        <p:nvCxnSpPr>
          <p:cNvPr id="80" name="Shape 1232">
            <a:extLst>
              <a:ext uri="{FF2B5EF4-FFF2-40B4-BE49-F238E27FC236}">
                <a16:creationId xmlns:a16="http://schemas.microsoft.com/office/drawing/2014/main" id="{AFE04227-B41C-42FE-8373-76A40ED75B16}"/>
              </a:ext>
            </a:extLst>
          </p:cNvPr>
          <p:cNvCxnSpPr/>
          <p:nvPr/>
        </p:nvCxnSpPr>
        <p:spPr>
          <a:xfrm rot="10800000">
            <a:off x="8265599" y="4673290"/>
            <a:ext cx="1142232" cy="365107"/>
          </a:xfrm>
          <a:prstGeom prst="straightConnector1">
            <a:avLst/>
          </a:prstGeom>
          <a:noFill/>
          <a:ln w="19050" cap="flat" cmpd="sng">
            <a:solidFill>
              <a:srgbClr val="58595B"/>
            </a:solidFill>
            <a:prstDash val="dash"/>
            <a:miter lim="800000"/>
            <a:headEnd type="none" w="sm" len="sm"/>
            <a:tailEnd type="none" w="sm" len="sm"/>
          </a:ln>
        </p:spPr>
      </p:cxnSp>
      <p:cxnSp>
        <p:nvCxnSpPr>
          <p:cNvPr id="81" name="Shape 1233">
            <a:extLst>
              <a:ext uri="{FF2B5EF4-FFF2-40B4-BE49-F238E27FC236}">
                <a16:creationId xmlns:a16="http://schemas.microsoft.com/office/drawing/2014/main" id="{B09D24EA-FEE4-49C7-B168-7FACE7ECAAB3}"/>
              </a:ext>
            </a:extLst>
          </p:cNvPr>
          <p:cNvCxnSpPr>
            <a:endCxn id="76" idx="5"/>
          </p:cNvCxnSpPr>
          <p:nvPr/>
        </p:nvCxnSpPr>
        <p:spPr>
          <a:xfrm rot="10800000">
            <a:off x="8397669" y="4605953"/>
            <a:ext cx="2352600" cy="426900"/>
          </a:xfrm>
          <a:prstGeom prst="straightConnector1">
            <a:avLst/>
          </a:prstGeom>
          <a:noFill/>
          <a:ln w="19050" cap="flat" cmpd="sng">
            <a:solidFill>
              <a:srgbClr val="58595B"/>
            </a:solidFill>
            <a:prstDash val="dash"/>
            <a:miter lim="800000"/>
            <a:headEnd type="none" w="sm" len="sm"/>
            <a:tailEnd type="none" w="sm" len="sm"/>
          </a:ln>
        </p:spPr>
      </p:cxnSp>
      <p:sp>
        <p:nvSpPr>
          <p:cNvPr id="82" name="Shape 1234">
            <a:extLst>
              <a:ext uri="{FF2B5EF4-FFF2-40B4-BE49-F238E27FC236}">
                <a16:creationId xmlns:a16="http://schemas.microsoft.com/office/drawing/2014/main" id="{891F4780-F04D-4FE1-94BC-B89E3D077DC8}"/>
              </a:ext>
            </a:extLst>
          </p:cNvPr>
          <p:cNvSpPr txBox="1"/>
          <p:nvPr/>
        </p:nvSpPr>
        <p:spPr>
          <a:xfrm rot="-2020390">
            <a:off x="8266026" y="3552594"/>
            <a:ext cx="2092104" cy="240583"/>
          </a:xfrm>
          <a:prstGeom prst="rect">
            <a:avLst/>
          </a:prstGeom>
          <a:noFill/>
          <a:ln>
            <a:noFill/>
          </a:ln>
        </p:spPr>
        <p:txBody>
          <a:bodyPr spcFirstLastPara="1" wrap="square" lIns="0" tIns="0" rIns="0" bIns="0" anchor="t" anchorCtr="0">
            <a:noAutofit/>
          </a:bodyPr>
          <a:lstStyle/>
          <a:p>
            <a:pPr marL="0" marR="0" lvl="0" indent="0" algn="l" rtl="0">
              <a:lnSpc>
                <a:spcPct val="90000"/>
              </a:lnSpc>
              <a:spcBef>
                <a:spcPts val="0"/>
              </a:spcBef>
              <a:spcAft>
                <a:spcPts val="0"/>
              </a:spcAft>
              <a:buNone/>
            </a:pPr>
            <a:r>
              <a:rPr lang="en-US" sz="800">
                <a:solidFill>
                  <a:schemeClr val="dk1"/>
                </a:solidFill>
                <a:latin typeface="Calibri"/>
                <a:ea typeface="Calibri"/>
                <a:cs typeface="Calibri"/>
                <a:sym typeface="Calibri"/>
              </a:rPr>
              <a:t>010111010001010101110101100101000111010</a:t>
            </a:r>
            <a:endParaRPr/>
          </a:p>
          <a:p>
            <a:pPr marL="0" marR="0" lvl="0" indent="0" algn="l" rtl="0">
              <a:lnSpc>
                <a:spcPct val="90000"/>
              </a:lnSpc>
              <a:spcBef>
                <a:spcPts val="0"/>
              </a:spcBef>
              <a:spcAft>
                <a:spcPts val="0"/>
              </a:spcAft>
              <a:buNone/>
            </a:pPr>
            <a:r>
              <a:rPr lang="en-US" sz="800">
                <a:solidFill>
                  <a:schemeClr val="dk1"/>
                </a:solidFill>
                <a:latin typeface="Calibri"/>
                <a:ea typeface="Calibri"/>
                <a:cs typeface="Calibri"/>
                <a:sym typeface="Calibri"/>
              </a:rPr>
              <a:t>010001110101001011001011011001010111010</a:t>
            </a:r>
            <a:endParaRPr/>
          </a:p>
        </p:txBody>
      </p:sp>
      <p:sp>
        <p:nvSpPr>
          <p:cNvPr id="83" name="Shape 1235">
            <a:extLst>
              <a:ext uri="{FF2B5EF4-FFF2-40B4-BE49-F238E27FC236}">
                <a16:creationId xmlns:a16="http://schemas.microsoft.com/office/drawing/2014/main" id="{45F994BE-E0C6-4640-BBD9-4B54DB472DD9}"/>
              </a:ext>
            </a:extLst>
          </p:cNvPr>
          <p:cNvSpPr txBox="1"/>
          <p:nvPr/>
        </p:nvSpPr>
        <p:spPr>
          <a:xfrm rot="-2432826">
            <a:off x="8139230" y="3477894"/>
            <a:ext cx="1471395" cy="209503"/>
          </a:xfrm>
          <a:prstGeom prst="rect">
            <a:avLst/>
          </a:prstGeom>
          <a:noFill/>
          <a:ln>
            <a:noFill/>
          </a:ln>
        </p:spPr>
        <p:txBody>
          <a:bodyPr spcFirstLastPara="1" wrap="square" lIns="0" tIns="0" rIns="0" bIns="0" anchor="t" anchorCtr="0">
            <a:noAutofit/>
          </a:bodyPr>
          <a:lstStyle/>
          <a:p>
            <a:pPr marL="0" marR="0" lvl="0" indent="0" algn="l" rtl="0">
              <a:lnSpc>
                <a:spcPct val="90000"/>
              </a:lnSpc>
              <a:spcBef>
                <a:spcPts val="0"/>
              </a:spcBef>
              <a:spcAft>
                <a:spcPts val="0"/>
              </a:spcAft>
              <a:buNone/>
            </a:pPr>
            <a:r>
              <a:rPr lang="en-US" sz="700">
                <a:solidFill>
                  <a:schemeClr val="dk1"/>
                </a:solidFill>
                <a:latin typeface="Calibri"/>
                <a:ea typeface="Calibri"/>
                <a:cs typeface="Calibri"/>
                <a:sym typeface="Calibri"/>
              </a:rPr>
              <a:t>01011101000101101100101000111010</a:t>
            </a:r>
            <a:endParaRPr/>
          </a:p>
          <a:p>
            <a:pPr marL="0" marR="0" lvl="0" indent="0" algn="l" rtl="0">
              <a:lnSpc>
                <a:spcPct val="90000"/>
              </a:lnSpc>
              <a:spcBef>
                <a:spcPts val="0"/>
              </a:spcBef>
              <a:spcAft>
                <a:spcPts val="0"/>
              </a:spcAft>
              <a:buNone/>
            </a:pPr>
            <a:r>
              <a:rPr lang="en-US" sz="700">
                <a:solidFill>
                  <a:schemeClr val="dk1"/>
                </a:solidFill>
                <a:latin typeface="Calibri"/>
                <a:ea typeface="Calibri"/>
                <a:cs typeface="Calibri"/>
                <a:sym typeface="Calibri"/>
              </a:rPr>
              <a:t>01000111011001011011001010111010</a:t>
            </a:r>
            <a:endParaRPr/>
          </a:p>
        </p:txBody>
      </p:sp>
      <p:grpSp>
        <p:nvGrpSpPr>
          <p:cNvPr id="84" name="Shape 1236">
            <a:extLst>
              <a:ext uri="{FF2B5EF4-FFF2-40B4-BE49-F238E27FC236}">
                <a16:creationId xmlns:a16="http://schemas.microsoft.com/office/drawing/2014/main" id="{C70A5559-0F2F-43C6-857F-1CC2A4210AE8}"/>
              </a:ext>
            </a:extLst>
          </p:cNvPr>
          <p:cNvGrpSpPr/>
          <p:nvPr/>
        </p:nvGrpSpPr>
        <p:grpSpPr>
          <a:xfrm>
            <a:off x="9257341" y="2754891"/>
            <a:ext cx="485242" cy="907980"/>
            <a:chOff x="9257341" y="2754891"/>
            <a:chExt cx="485242" cy="907980"/>
          </a:xfrm>
        </p:grpSpPr>
        <p:sp>
          <p:nvSpPr>
            <p:cNvPr id="85" name="Shape 1237">
              <a:extLst>
                <a:ext uri="{FF2B5EF4-FFF2-40B4-BE49-F238E27FC236}">
                  <a16:creationId xmlns:a16="http://schemas.microsoft.com/office/drawing/2014/main" id="{8333F664-5D88-43D4-9640-B1C3A2B65942}"/>
                </a:ext>
              </a:extLst>
            </p:cNvPr>
            <p:cNvSpPr txBox="1"/>
            <p:nvPr/>
          </p:nvSpPr>
          <p:spPr>
            <a:xfrm>
              <a:off x="9333250" y="3271482"/>
              <a:ext cx="333425" cy="391389"/>
            </a:xfrm>
            <a:prstGeom prst="rect">
              <a:avLst/>
            </a:prstGeom>
            <a:noFill/>
            <a:ln>
              <a:noFill/>
            </a:ln>
          </p:spPr>
          <p:txBody>
            <a:bodyPr spcFirstLastPara="1" wrap="square" lIns="0" tIns="0" rIns="0" bIns="0" anchor="t" anchorCtr="0">
              <a:noAutofit/>
            </a:bodyPr>
            <a:lstStyle/>
            <a:p>
              <a:pPr marL="0" marR="0" lvl="0" indent="0" algn="ctr" rtl="0">
                <a:lnSpc>
                  <a:spcPct val="90000"/>
                </a:lnSpc>
                <a:spcBef>
                  <a:spcPts val="0"/>
                </a:spcBef>
                <a:spcAft>
                  <a:spcPts val="0"/>
                </a:spcAft>
                <a:buNone/>
              </a:pPr>
              <a:r>
                <a:rPr lang="en-US" sz="1400" b="1">
                  <a:solidFill>
                    <a:srgbClr val="5F5F5F"/>
                  </a:solidFill>
                  <a:latin typeface="Calibri"/>
                  <a:ea typeface="Calibri"/>
                  <a:cs typeface="Calibri"/>
                  <a:sym typeface="Calibri"/>
                </a:rPr>
                <a:t>App</a:t>
              </a:r>
              <a:br>
                <a:rPr lang="en-US" sz="1400" b="1">
                  <a:solidFill>
                    <a:srgbClr val="5F5F5F"/>
                  </a:solidFill>
                  <a:latin typeface="Calibri"/>
                  <a:ea typeface="Calibri"/>
                  <a:cs typeface="Calibri"/>
                  <a:sym typeface="Calibri"/>
                </a:rPr>
              </a:br>
              <a:r>
                <a:rPr lang="en-US" sz="1400" b="1">
                  <a:solidFill>
                    <a:srgbClr val="5F5F5F"/>
                  </a:solidFill>
                  <a:latin typeface="Calibri"/>
                  <a:ea typeface="Calibri"/>
                  <a:cs typeface="Calibri"/>
                  <a:sym typeface="Calibri"/>
                </a:rPr>
                <a:t> Tier</a:t>
              </a:r>
              <a:endParaRPr sz="1400" b="1">
                <a:solidFill>
                  <a:schemeClr val="dk1"/>
                </a:solidFill>
                <a:latin typeface="Calibri"/>
                <a:ea typeface="Calibri"/>
                <a:cs typeface="Calibri"/>
                <a:sym typeface="Calibri"/>
              </a:endParaRPr>
            </a:p>
          </p:txBody>
        </p:sp>
        <p:pic>
          <p:nvPicPr>
            <p:cNvPr id="86" name="Shape 1238">
              <a:extLst>
                <a:ext uri="{FF2B5EF4-FFF2-40B4-BE49-F238E27FC236}">
                  <a16:creationId xmlns:a16="http://schemas.microsoft.com/office/drawing/2014/main" id="{CA617D8B-FE28-47E5-AA83-E61408A461D5}"/>
                </a:ext>
              </a:extLst>
            </p:cNvPr>
            <p:cNvPicPr preferRelativeResize="0"/>
            <p:nvPr/>
          </p:nvPicPr>
          <p:blipFill rotWithShape="1">
            <a:blip r:embed="rId8">
              <a:alphaModFix/>
            </a:blip>
            <a:srcRect/>
            <a:stretch/>
          </p:blipFill>
          <p:spPr>
            <a:xfrm>
              <a:off x="9257341" y="2754891"/>
              <a:ext cx="485242" cy="467999"/>
            </a:xfrm>
            <a:prstGeom prst="rect">
              <a:avLst/>
            </a:prstGeom>
            <a:noFill/>
            <a:ln>
              <a:noFill/>
            </a:ln>
          </p:spPr>
        </p:pic>
      </p:grpSp>
      <p:grpSp>
        <p:nvGrpSpPr>
          <p:cNvPr id="87" name="Shape 1239">
            <a:extLst>
              <a:ext uri="{FF2B5EF4-FFF2-40B4-BE49-F238E27FC236}">
                <a16:creationId xmlns:a16="http://schemas.microsoft.com/office/drawing/2014/main" id="{92703C91-593E-4718-B936-4834FBD0CE3E}"/>
              </a:ext>
            </a:extLst>
          </p:cNvPr>
          <p:cNvGrpSpPr/>
          <p:nvPr/>
        </p:nvGrpSpPr>
        <p:grpSpPr>
          <a:xfrm>
            <a:off x="9978283" y="2754891"/>
            <a:ext cx="447493" cy="913077"/>
            <a:chOff x="9978283" y="2754891"/>
            <a:chExt cx="447493" cy="913077"/>
          </a:xfrm>
        </p:grpSpPr>
        <p:pic>
          <p:nvPicPr>
            <p:cNvPr id="88" name="Shape 1240">
              <a:extLst>
                <a:ext uri="{FF2B5EF4-FFF2-40B4-BE49-F238E27FC236}">
                  <a16:creationId xmlns:a16="http://schemas.microsoft.com/office/drawing/2014/main" id="{A70102AC-5D54-4A60-BF38-D7F42CBA7952}"/>
                </a:ext>
              </a:extLst>
            </p:cNvPr>
            <p:cNvPicPr preferRelativeResize="0"/>
            <p:nvPr/>
          </p:nvPicPr>
          <p:blipFill rotWithShape="1">
            <a:blip r:embed="rId10">
              <a:alphaModFix/>
            </a:blip>
            <a:srcRect/>
            <a:stretch/>
          </p:blipFill>
          <p:spPr>
            <a:xfrm>
              <a:off x="9978283" y="2754891"/>
              <a:ext cx="447493" cy="447493"/>
            </a:xfrm>
            <a:prstGeom prst="rect">
              <a:avLst/>
            </a:prstGeom>
            <a:noFill/>
            <a:ln>
              <a:noFill/>
            </a:ln>
          </p:spPr>
        </p:pic>
        <p:sp>
          <p:nvSpPr>
            <p:cNvPr id="89" name="Shape 1241">
              <a:extLst>
                <a:ext uri="{FF2B5EF4-FFF2-40B4-BE49-F238E27FC236}">
                  <a16:creationId xmlns:a16="http://schemas.microsoft.com/office/drawing/2014/main" id="{E3D1E42D-D49F-419D-A0C1-4F998B27D068}"/>
                </a:ext>
              </a:extLst>
            </p:cNvPr>
            <p:cNvSpPr txBox="1"/>
            <p:nvPr/>
          </p:nvSpPr>
          <p:spPr>
            <a:xfrm>
              <a:off x="10054064" y="3276579"/>
              <a:ext cx="287188" cy="391389"/>
            </a:xfrm>
            <a:prstGeom prst="rect">
              <a:avLst/>
            </a:prstGeom>
            <a:noFill/>
            <a:ln>
              <a:noFill/>
            </a:ln>
          </p:spPr>
          <p:txBody>
            <a:bodyPr spcFirstLastPara="1" wrap="square" lIns="0" tIns="0" rIns="0" bIns="0" anchor="t" anchorCtr="0">
              <a:noAutofit/>
            </a:bodyPr>
            <a:lstStyle/>
            <a:p>
              <a:pPr marL="0" marR="0" lvl="0" indent="0" algn="ctr" rtl="0">
                <a:lnSpc>
                  <a:spcPct val="90000"/>
                </a:lnSpc>
                <a:spcBef>
                  <a:spcPts val="0"/>
                </a:spcBef>
                <a:spcAft>
                  <a:spcPts val="0"/>
                </a:spcAft>
                <a:buNone/>
              </a:pPr>
              <a:r>
                <a:rPr lang="en-US" sz="1400" b="1">
                  <a:solidFill>
                    <a:srgbClr val="5F5F5F"/>
                  </a:solidFill>
                  <a:latin typeface="Calibri"/>
                  <a:ea typeface="Calibri"/>
                  <a:cs typeface="Calibri"/>
                  <a:sym typeface="Calibri"/>
                </a:rPr>
                <a:t>DB </a:t>
              </a:r>
              <a:br>
                <a:rPr lang="en-US" sz="1400" b="1">
                  <a:solidFill>
                    <a:srgbClr val="5F5F5F"/>
                  </a:solidFill>
                  <a:latin typeface="Calibri"/>
                  <a:ea typeface="Calibri"/>
                  <a:cs typeface="Calibri"/>
                  <a:sym typeface="Calibri"/>
                </a:rPr>
              </a:br>
              <a:r>
                <a:rPr lang="en-US" sz="1400" b="1">
                  <a:solidFill>
                    <a:srgbClr val="5F5F5F"/>
                  </a:solidFill>
                  <a:latin typeface="Calibri"/>
                  <a:ea typeface="Calibri"/>
                  <a:cs typeface="Calibri"/>
                  <a:sym typeface="Calibri"/>
                </a:rPr>
                <a:t>Tier</a:t>
              </a:r>
              <a:endParaRPr sz="1400" b="1">
                <a:solidFill>
                  <a:schemeClr val="dk1"/>
                </a:solidFill>
                <a:latin typeface="Calibri"/>
                <a:ea typeface="Calibri"/>
                <a:cs typeface="Calibri"/>
                <a:sym typeface="Calibri"/>
              </a:endParaRPr>
            </a:p>
          </p:txBody>
        </p:sp>
      </p:grpSp>
      <p:cxnSp>
        <p:nvCxnSpPr>
          <p:cNvPr id="90" name="Shape 1242">
            <a:extLst>
              <a:ext uri="{FF2B5EF4-FFF2-40B4-BE49-F238E27FC236}">
                <a16:creationId xmlns:a16="http://schemas.microsoft.com/office/drawing/2014/main" id="{D5BB14AC-7470-4D2B-A2AF-4054436706C0}"/>
              </a:ext>
            </a:extLst>
          </p:cNvPr>
          <p:cNvCxnSpPr/>
          <p:nvPr/>
        </p:nvCxnSpPr>
        <p:spPr>
          <a:xfrm>
            <a:off x="9029775" y="3009344"/>
            <a:ext cx="200264" cy="0"/>
          </a:xfrm>
          <a:prstGeom prst="straightConnector1">
            <a:avLst/>
          </a:prstGeom>
          <a:noFill/>
          <a:ln w="19050" cap="flat" cmpd="sng">
            <a:solidFill>
              <a:schemeClr val="dk1"/>
            </a:solidFill>
            <a:prstDash val="solid"/>
            <a:miter lim="800000"/>
            <a:headEnd type="triangle" w="sm" len="sm"/>
            <a:tailEnd type="triangle" w="sm" len="sm"/>
          </a:ln>
        </p:spPr>
      </p:cxnSp>
      <p:cxnSp>
        <p:nvCxnSpPr>
          <p:cNvPr id="91" name="Shape 1243">
            <a:extLst>
              <a:ext uri="{FF2B5EF4-FFF2-40B4-BE49-F238E27FC236}">
                <a16:creationId xmlns:a16="http://schemas.microsoft.com/office/drawing/2014/main" id="{AD971EFF-E97B-426D-B4A6-C1B359FD6397}"/>
              </a:ext>
            </a:extLst>
          </p:cNvPr>
          <p:cNvCxnSpPr/>
          <p:nvPr/>
        </p:nvCxnSpPr>
        <p:spPr>
          <a:xfrm>
            <a:off x="9752012" y="3009344"/>
            <a:ext cx="200264" cy="0"/>
          </a:xfrm>
          <a:prstGeom prst="straightConnector1">
            <a:avLst/>
          </a:prstGeom>
          <a:noFill/>
          <a:ln w="19050" cap="flat" cmpd="sng">
            <a:solidFill>
              <a:schemeClr val="dk1"/>
            </a:solidFill>
            <a:prstDash val="solid"/>
            <a:miter lim="800000"/>
            <a:headEnd type="triangle" w="sm" len="sm"/>
            <a:tailEnd type="triangle" w="sm" len="sm"/>
          </a:ln>
        </p:spPr>
      </p:cxnSp>
    </p:spTree>
    <p:extLst>
      <p:ext uri="{BB962C8B-B14F-4D97-AF65-F5344CB8AC3E}">
        <p14:creationId xmlns:p14="http://schemas.microsoft.com/office/powerpoint/2010/main" val="33169734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73"/>
                                        </p:tgtEl>
                                        <p:attrNameLst>
                                          <p:attrName>style.visibility</p:attrName>
                                        </p:attrNameLst>
                                      </p:cBhvr>
                                      <p:to>
                                        <p:strVal val="visible"/>
                                      </p:to>
                                    </p:set>
                                    <p:animEffect transition="in" filter="fade">
                                      <p:cBhvr>
                                        <p:cTn id="7" dur="500"/>
                                        <p:tgtEl>
                                          <p:spTgt spid="73"/>
                                        </p:tgtEl>
                                      </p:cBhvr>
                                    </p:animEffect>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80"/>
                                        </p:tgtEl>
                                        <p:attrNameLst>
                                          <p:attrName>style.visibility</p:attrName>
                                        </p:attrNameLst>
                                      </p:cBhvr>
                                      <p:to>
                                        <p:strVal val="visible"/>
                                      </p:to>
                                    </p:set>
                                    <p:animEffect transition="in" filter="fade">
                                      <p:cBhvr>
                                        <p:cTn id="11" dur="500"/>
                                        <p:tgtEl>
                                          <p:spTgt spid="80"/>
                                        </p:tgtEl>
                                      </p:cBhvr>
                                    </p:animEffect>
                                  </p:childTnLst>
                                </p:cTn>
                              </p:par>
                              <p:par>
                                <p:cTn id="12" presetID="10" presetClass="entr" presetSubtype="0" fill="hold" nodeType="withEffect">
                                  <p:stCondLst>
                                    <p:cond delay="0"/>
                                  </p:stCondLst>
                                  <p:childTnLst>
                                    <p:set>
                                      <p:cBhvr>
                                        <p:cTn id="13" dur="1" fill="hold">
                                          <p:stCondLst>
                                            <p:cond delay="0"/>
                                          </p:stCondLst>
                                        </p:cTn>
                                        <p:tgtEl>
                                          <p:spTgt spid="81"/>
                                        </p:tgtEl>
                                        <p:attrNameLst>
                                          <p:attrName>style.visibility</p:attrName>
                                        </p:attrNameLst>
                                      </p:cBhvr>
                                      <p:to>
                                        <p:strVal val="visible"/>
                                      </p:to>
                                    </p:set>
                                    <p:animEffect transition="in" filter="fade">
                                      <p:cBhvr>
                                        <p:cTn id="14" dur="500"/>
                                        <p:tgtEl>
                                          <p:spTgt spid="81"/>
                                        </p:tgtEl>
                                      </p:cBhvr>
                                    </p:animEffect>
                                  </p:childTnLst>
                                </p:cTn>
                              </p:par>
                            </p:childTnLst>
                          </p:cTn>
                        </p:par>
                        <p:par>
                          <p:cTn id="15" fill="hold">
                            <p:stCondLst>
                              <p:cond delay="1000"/>
                            </p:stCondLst>
                            <p:childTnLst>
                              <p:par>
                                <p:cTn id="16" presetID="10" presetClass="exit" presetSubtype="0" fill="hold" nodeType="afterEffect">
                                  <p:stCondLst>
                                    <p:cond delay="500"/>
                                  </p:stCondLst>
                                  <p:childTnLst>
                                    <p:animEffect transition="out" filter="fade">
                                      <p:cBhvr>
                                        <p:cTn id="17" dur="500"/>
                                        <p:tgtEl>
                                          <p:spTgt spid="81"/>
                                        </p:tgtEl>
                                      </p:cBhvr>
                                    </p:animEffect>
                                    <p:set>
                                      <p:cBhvr>
                                        <p:cTn id="18" dur="1" fill="hold">
                                          <p:stCondLst>
                                            <p:cond delay="500"/>
                                          </p:stCondLst>
                                        </p:cTn>
                                        <p:tgtEl>
                                          <p:spTgt spid="81"/>
                                        </p:tgtEl>
                                        <p:attrNameLst>
                                          <p:attrName>style.visibility</p:attrName>
                                        </p:attrNameLst>
                                      </p:cBhvr>
                                      <p:to>
                                        <p:strVal val="hidden"/>
                                      </p:to>
                                    </p:set>
                                  </p:childTnLst>
                                </p:cTn>
                              </p:par>
                              <p:par>
                                <p:cTn id="19" presetID="10" presetClass="exit" presetSubtype="0" fill="hold" nodeType="withEffect">
                                  <p:stCondLst>
                                    <p:cond delay="500"/>
                                  </p:stCondLst>
                                  <p:childTnLst>
                                    <p:animEffect transition="out" filter="fade">
                                      <p:cBhvr>
                                        <p:cTn id="20" dur="500"/>
                                        <p:tgtEl>
                                          <p:spTgt spid="80"/>
                                        </p:tgtEl>
                                      </p:cBhvr>
                                    </p:animEffect>
                                    <p:set>
                                      <p:cBhvr>
                                        <p:cTn id="21" dur="1" fill="hold">
                                          <p:stCondLst>
                                            <p:cond delay="500"/>
                                          </p:stCondLst>
                                        </p:cTn>
                                        <p:tgtEl>
                                          <p:spTgt spid="80"/>
                                        </p:tgtEl>
                                        <p:attrNameLst>
                                          <p:attrName>style.visibility</p:attrName>
                                        </p:attrNameLst>
                                      </p:cBhvr>
                                      <p:to>
                                        <p:strVal val="hidden"/>
                                      </p:to>
                                    </p:set>
                                  </p:childTnLst>
                                </p:cTn>
                              </p:par>
                              <p:par>
                                <p:cTn id="22" presetID="10" presetClass="entr" presetSubtype="0" fill="hold" nodeType="withEffect">
                                  <p:stCondLst>
                                    <p:cond delay="0"/>
                                  </p:stCondLst>
                                  <p:childTnLst>
                                    <p:set>
                                      <p:cBhvr>
                                        <p:cTn id="23" dur="1" fill="hold">
                                          <p:stCondLst>
                                            <p:cond delay="0"/>
                                          </p:stCondLst>
                                        </p:cTn>
                                        <p:tgtEl>
                                          <p:spTgt spid="69"/>
                                        </p:tgtEl>
                                        <p:attrNameLst>
                                          <p:attrName>style.visibility</p:attrName>
                                        </p:attrNameLst>
                                      </p:cBhvr>
                                      <p:to>
                                        <p:strVal val="visible"/>
                                      </p:to>
                                    </p:set>
                                    <p:animEffect transition="in" filter="fade">
                                      <p:cBhvr>
                                        <p:cTn id="24" dur="500"/>
                                        <p:tgtEl>
                                          <p:spTgt spid="69"/>
                                        </p:tgtEl>
                                      </p:cBhvr>
                                    </p:animEffect>
                                  </p:childTnLst>
                                </p:cTn>
                              </p:par>
                              <p:par>
                                <p:cTn id="25" presetID="10" presetClass="entr" presetSubtype="0" fill="hold" nodeType="withEffect">
                                  <p:stCondLst>
                                    <p:cond delay="0"/>
                                  </p:stCondLst>
                                  <p:childTnLst>
                                    <p:set>
                                      <p:cBhvr>
                                        <p:cTn id="26" dur="1" fill="hold">
                                          <p:stCondLst>
                                            <p:cond delay="0"/>
                                          </p:stCondLst>
                                        </p:cTn>
                                        <p:tgtEl>
                                          <p:spTgt spid="84"/>
                                        </p:tgtEl>
                                        <p:attrNameLst>
                                          <p:attrName>style.visibility</p:attrName>
                                        </p:attrNameLst>
                                      </p:cBhvr>
                                      <p:to>
                                        <p:strVal val="visible"/>
                                      </p:to>
                                    </p:set>
                                    <p:animEffect transition="in" filter="fade">
                                      <p:cBhvr>
                                        <p:cTn id="27" dur="500"/>
                                        <p:tgtEl>
                                          <p:spTgt spid="84"/>
                                        </p:tgtEl>
                                      </p:cBhvr>
                                    </p:animEffect>
                                  </p:childTnLst>
                                </p:cTn>
                              </p:par>
                              <p:par>
                                <p:cTn id="28" presetID="10" presetClass="entr" presetSubtype="0" fill="hold" nodeType="withEffect">
                                  <p:stCondLst>
                                    <p:cond delay="0"/>
                                  </p:stCondLst>
                                  <p:childTnLst>
                                    <p:set>
                                      <p:cBhvr>
                                        <p:cTn id="29" dur="1" fill="hold">
                                          <p:stCondLst>
                                            <p:cond delay="0"/>
                                          </p:stCondLst>
                                        </p:cTn>
                                        <p:tgtEl>
                                          <p:spTgt spid="66"/>
                                        </p:tgtEl>
                                        <p:attrNameLst>
                                          <p:attrName>style.visibility</p:attrName>
                                        </p:attrNameLst>
                                      </p:cBhvr>
                                      <p:to>
                                        <p:strVal val="visible"/>
                                      </p:to>
                                    </p:set>
                                    <p:animEffect transition="in" filter="fade">
                                      <p:cBhvr>
                                        <p:cTn id="30" dur="500"/>
                                        <p:tgtEl>
                                          <p:spTgt spid="66"/>
                                        </p:tgtEl>
                                      </p:cBhvr>
                                    </p:animEffect>
                                  </p:childTnLst>
                                </p:cTn>
                              </p:par>
                              <p:par>
                                <p:cTn id="31" presetID="10" presetClass="entr" presetSubtype="0" fill="hold" nodeType="withEffect">
                                  <p:stCondLst>
                                    <p:cond delay="0"/>
                                  </p:stCondLst>
                                  <p:childTnLst>
                                    <p:set>
                                      <p:cBhvr>
                                        <p:cTn id="32" dur="1" fill="hold">
                                          <p:stCondLst>
                                            <p:cond delay="0"/>
                                          </p:stCondLst>
                                        </p:cTn>
                                        <p:tgtEl>
                                          <p:spTgt spid="87"/>
                                        </p:tgtEl>
                                        <p:attrNameLst>
                                          <p:attrName>style.visibility</p:attrName>
                                        </p:attrNameLst>
                                      </p:cBhvr>
                                      <p:to>
                                        <p:strVal val="visible"/>
                                      </p:to>
                                    </p:set>
                                    <p:animEffect transition="in" filter="fade">
                                      <p:cBhvr>
                                        <p:cTn id="33" dur="500"/>
                                        <p:tgtEl>
                                          <p:spTgt spid="87"/>
                                        </p:tgtEl>
                                      </p:cBhvr>
                                    </p:animEffect>
                                  </p:childTnLst>
                                </p:cTn>
                              </p:par>
                            </p:childTnLst>
                          </p:cTn>
                        </p:par>
                        <p:par>
                          <p:cTn id="34" fill="hold">
                            <p:stCondLst>
                              <p:cond delay="2001"/>
                            </p:stCondLst>
                            <p:childTnLst>
                              <p:par>
                                <p:cTn id="35" presetID="10" presetClass="entr" presetSubtype="0" fill="hold" nodeType="afterEffect">
                                  <p:stCondLst>
                                    <p:cond delay="500"/>
                                  </p:stCondLst>
                                  <p:childTnLst>
                                    <p:set>
                                      <p:cBhvr>
                                        <p:cTn id="36" dur="1" fill="hold">
                                          <p:stCondLst>
                                            <p:cond delay="0"/>
                                          </p:stCondLst>
                                        </p:cTn>
                                        <p:tgtEl>
                                          <p:spTgt spid="82"/>
                                        </p:tgtEl>
                                        <p:attrNameLst>
                                          <p:attrName>style.visibility</p:attrName>
                                        </p:attrNameLst>
                                      </p:cBhvr>
                                      <p:to>
                                        <p:strVal val="visible"/>
                                      </p:to>
                                    </p:set>
                                    <p:animEffect transition="in" filter="fade">
                                      <p:cBhvr>
                                        <p:cTn id="37" dur="500"/>
                                        <p:tgtEl>
                                          <p:spTgt spid="82"/>
                                        </p:tgtEl>
                                      </p:cBhvr>
                                    </p:animEffect>
                                  </p:childTnLst>
                                </p:cTn>
                              </p:par>
                            </p:childTnLst>
                          </p:cTn>
                        </p:par>
                        <p:par>
                          <p:cTn id="38" fill="hold">
                            <p:stCondLst>
                              <p:cond delay="3001"/>
                            </p:stCondLst>
                            <p:childTnLst>
                              <p:par>
                                <p:cTn id="39" presetID="10" presetClass="exit" presetSubtype="0" fill="hold" nodeType="afterEffect">
                                  <p:stCondLst>
                                    <p:cond delay="0"/>
                                  </p:stCondLst>
                                  <p:childTnLst>
                                    <p:animEffect transition="out" filter="fade">
                                      <p:cBhvr>
                                        <p:cTn id="40" dur="500"/>
                                        <p:tgtEl>
                                          <p:spTgt spid="82"/>
                                        </p:tgtEl>
                                      </p:cBhvr>
                                    </p:animEffect>
                                    <p:set>
                                      <p:cBhvr>
                                        <p:cTn id="41" dur="1" fill="hold">
                                          <p:stCondLst>
                                            <p:cond delay="500"/>
                                          </p:stCondLst>
                                        </p:cTn>
                                        <p:tgtEl>
                                          <p:spTgt spid="82"/>
                                        </p:tgtEl>
                                        <p:attrNameLst>
                                          <p:attrName>style.visibility</p:attrName>
                                        </p:attrNameLst>
                                      </p:cBhvr>
                                      <p:to>
                                        <p:strVal val="hidden"/>
                                      </p:to>
                                    </p:set>
                                  </p:childTnLst>
                                </p:cTn>
                              </p:par>
                            </p:childTnLst>
                          </p:cTn>
                        </p:par>
                        <p:par>
                          <p:cTn id="42" fill="hold">
                            <p:stCondLst>
                              <p:cond delay="3502"/>
                            </p:stCondLst>
                            <p:childTnLst>
                              <p:par>
                                <p:cTn id="43" presetID="10" presetClass="entr" presetSubtype="0" fill="hold" nodeType="afterEffect">
                                  <p:stCondLst>
                                    <p:cond delay="0"/>
                                  </p:stCondLst>
                                  <p:childTnLst>
                                    <p:set>
                                      <p:cBhvr>
                                        <p:cTn id="44" dur="1" fill="hold">
                                          <p:stCondLst>
                                            <p:cond delay="0"/>
                                          </p:stCondLst>
                                        </p:cTn>
                                        <p:tgtEl>
                                          <p:spTgt spid="83"/>
                                        </p:tgtEl>
                                        <p:attrNameLst>
                                          <p:attrName>style.visibility</p:attrName>
                                        </p:attrNameLst>
                                      </p:cBhvr>
                                      <p:to>
                                        <p:strVal val="visible"/>
                                      </p:to>
                                    </p:set>
                                    <p:animEffect transition="in" filter="fade">
                                      <p:cBhvr>
                                        <p:cTn id="45" dur="500"/>
                                        <p:tgtEl>
                                          <p:spTgt spid="83"/>
                                        </p:tgtEl>
                                      </p:cBhvr>
                                    </p:animEffect>
                                  </p:childTnLst>
                                </p:cTn>
                              </p:par>
                            </p:childTnLst>
                          </p:cTn>
                        </p:par>
                        <p:par>
                          <p:cTn id="46" fill="hold">
                            <p:stCondLst>
                              <p:cond delay="4002"/>
                            </p:stCondLst>
                            <p:childTnLst>
                              <p:par>
                                <p:cTn id="47" presetID="10" presetClass="exit" presetSubtype="0" fill="hold" nodeType="afterEffect">
                                  <p:stCondLst>
                                    <p:cond delay="0"/>
                                  </p:stCondLst>
                                  <p:childTnLst>
                                    <p:animEffect transition="out" filter="fade">
                                      <p:cBhvr>
                                        <p:cTn id="48" dur="500"/>
                                        <p:tgtEl>
                                          <p:spTgt spid="83"/>
                                        </p:tgtEl>
                                      </p:cBhvr>
                                    </p:animEffect>
                                    <p:set>
                                      <p:cBhvr>
                                        <p:cTn id="49" dur="1" fill="hold">
                                          <p:stCondLst>
                                            <p:cond delay="500"/>
                                          </p:stCondLst>
                                        </p:cTn>
                                        <p:tgtEl>
                                          <p:spTgt spid="83"/>
                                        </p:tgtEl>
                                        <p:attrNameLst>
                                          <p:attrName>style.visibility</p:attrName>
                                        </p:attrNameLst>
                                      </p:cBhvr>
                                      <p:to>
                                        <p:strVal val="hidden"/>
                                      </p:to>
                                    </p:set>
                                  </p:childTnLst>
                                </p:cTn>
                              </p:par>
                            </p:childTnLst>
                          </p:cTn>
                        </p:par>
                        <p:par>
                          <p:cTn id="50" fill="hold">
                            <p:stCondLst>
                              <p:cond delay="4503"/>
                            </p:stCondLst>
                            <p:childTnLst>
                              <p:par>
                                <p:cTn id="51" presetID="10" presetClass="entr" presetSubtype="0" fill="hold" nodeType="afterEffect">
                                  <p:stCondLst>
                                    <p:cond delay="0"/>
                                  </p:stCondLst>
                                  <p:childTnLst>
                                    <p:set>
                                      <p:cBhvr>
                                        <p:cTn id="52" dur="1" fill="hold">
                                          <p:stCondLst>
                                            <p:cond delay="0"/>
                                          </p:stCondLst>
                                        </p:cTn>
                                        <p:tgtEl>
                                          <p:spTgt spid="91"/>
                                        </p:tgtEl>
                                        <p:attrNameLst>
                                          <p:attrName>style.visibility</p:attrName>
                                        </p:attrNameLst>
                                      </p:cBhvr>
                                      <p:to>
                                        <p:strVal val="visible"/>
                                      </p:to>
                                    </p:set>
                                    <p:animEffect transition="in" filter="fade">
                                      <p:cBhvr>
                                        <p:cTn id="53" dur="500"/>
                                        <p:tgtEl>
                                          <p:spTgt spid="91"/>
                                        </p:tgtEl>
                                      </p:cBhvr>
                                    </p:animEffect>
                                  </p:childTnLst>
                                </p:cTn>
                              </p:par>
                            </p:childTnLst>
                          </p:cTn>
                        </p:par>
                        <p:par>
                          <p:cTn id="54" fill="hold">
                            <p:stCondLst>
                              <p:cond delay="5003"/>
                            </p:stCondLst>
                            <p:childTnLst>
                              <p:par>
                                <p:cTn id="55" presetID="10" presetClass="entr" presetSubtype="0" fill="hold" nodeType="afterEffect">
                                  <p:stCondLst>
                                    <p:cond delay="0"/>
                                  </p:stCondLst>
                                  <p:childTnLst>
                                    <p:set>
                                      <p:cBhvr>
                                        <p:cTn id="56" dur="1" fill="hold">
                                          <p:stCondLst>
                                            <p:cond delay="0"/>
                                          </p:stCondLst>
                                        </p:cTn>
                                        <p:tgtEl>
                                          <p:spTgt spid="90"/>
                                        </p:tgtEl>
                                        <p:attrNameLst>
                                          <p:attrName>style.visibility</p:attrName>
                                        </p:attrNameLst>
                                      </p:cBhvr>
                                      <p:to>
                                        <p:strVal val="visible"/>
                                      </p:to>
                                    </p:set>
                                    <p:animEffect transition="in" filter="fade">
                                      <p:cBhvr>
                                        <p:cTn id="57" dur="500"/>
                                        <p:tgtEl>
                                          <p:spTgt spid="90"/>
                                        </p:tgtEl>
                                      </p:cBhvr>
                                    </p:animEffect>
                                  </p:childTnLst>
                                </p:cTn>
                              </p:par>
                            </p:childTnLst>
                          </p:cTn>
                        </p:par>
                      </p:childTnLst>
                    </p:cTn>
                  </p:par>
                  <p:par>
                    <p:cTn id="58" fill="hold">
                      <p:stCondLst>
                        <p:cond delay="indefinite"/>
                      </p:stCondLst>
                      <p:childTnLst>
                        <p:par>
                          <p:cTn id="59" fill="hold">
                            <p:stCondLst>
                              <p:cond delay="0"/>
                            </p:stCondLst>
                            <p:childTnLst>
                              <p:par>
                                <p:cTn id="60" presetID="10" presetClass="entr" presetSubtype="0" fill="hold" nodeType="clickEffect">
                                  <p:stCondLst>
                                    <p:cond delay="0"/>
                                  </p:stCondLst>
                                  <p:childTnLst>
                                    <p:set>
                                      <p:cBhvr>
                                        <p:cTn id="61" dur="1" fill="hold">
                                          <p:stCondLst>
                                            <p:cond delay="0"/>
                                          </p:stCondLst>
                                        </p:cTn>
                                        <p:tgtEl>
                                          <p:spTgt spid="78"/>
                                        </p:tgtEl>
                                        <p:attrNameLst>
                                          <p:attrName>style.visibility</p:attrName>
                                        </p:attrNameLst>
                                      </p:cBhvr>
                                      <p:to>
                                        <p:strVal val="visible"/>
                                      </p:to>
                                    </p:set>
                                    <p:animEffect transition="in" filter="fade">
                                      <p:cBhvr>
                                        <p:cTn id="62" dur="500"/>
                                        <p:tgtEl>
                                          <p:spTgt spid="78"/>
                                        </p:tgtEl>
                                      </p:cBhvr>
                                    </p:animEffect>
                                  </p:childTnLst>
                                </p:cTn>
                              </p:par>
                              <p:par>
                                <p:cTn id="63" presetID="10" presetClass="entr" presetSubtype="0" fill="hold" nodeType="withEffect">
                                  <p:stCondLst>
                                    <p:cond delay="0"/>
                                  </p:stCondLst>
                                  <p:childTnLst>
                                    <p:set>
                                      <p:cBhvr>
                                        <p:cTn id="64" dur="1" fill="hold">
                                          <p:stCondLst>
                                            <p:cond delay="0"/>
                                          </p:stCondLst>
                                        </p:cTn>
                                        <p:tgtEl>
                                          <p:spTgt spid="54"/>
                                        </p:tgtEl>
                                        <p:attrNameLst>
                                          <p:attrName>style.visibility</p:attrName>
                                        </p:attrNameLst>
                                      </p:cBhvr>
                                      <p:to>
                                        <p:strVal val="visible"/>
                                      </p:to>
                                    </p:set>
                                    <p:animEffect transition="in" filter="fade">
                                      <p:cBhvr>
                                        <p:cTn id="65" dur="500"/>
                                        <p:tgtEl>
                                          <p:spTgt spid="5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a:extLst>
              <a:ext uri="{FF2B5EF4-FFF2-40B4-BE49-F238E27FC236}">
                <a16:creationId xmlns:a16="http://schemas.microsoft.com/office/drawing/2014/main" id="{7C334BC3-3BEC-49AA-A07B-A24A865C9B7B}"/>
              </a:ext>
            </a:extLst>
          </p:cNvPr>
          <p:cNvSpPr>
            <a:spLocks noGrp="1"/>
          </p:cNvSpPr>
          <p:nvPr>
            <p:ph type="title"/>
          </p:nvPr>
        </p:nvSpPr>
        <p:spPr/>
        <p:txBody>
          <a:bodyPr/>
          <a:lstStyle/>
          <a:p>
            <a:r>
              <a:rPr lang="en-US" dirty="0"/>
              <a:t>JD Edwards</a:t>
            </a:r>
          </a:p>
        </p:txBody>
      </p:sp>
      <p:sp>
        <p:nvSpPr>
          <p:cNvPr id="6" name="Text Placeholder 5">
            <a:extLst>
              <a:ext uri="{FF2B5EF4-FFF2-40B4-BE49-F238E27FC236}">
                <a16:creationId xmlns:a16="http://schemas.microsoft.com/office/drawing/2014/main" id="{31AF230D-B75F-44D1-92EA-A4E41A5A991A}"/>
              </a:ext>
            </a:extLst>
          </p:cNvPr>
          <p:cNvSpPr>
            <a:spLocks noGrp="1"/>
          </p:cNvSpPr>
          <p:nvPr>
            <p:ph type="body" idx="1"/>
          </p:nvPr>
        </p:nvSpPr>
        <p:spPr/>
        <p:txBody>
          <a:bodyPr/>
          <a:lstStyle/>
          <a:p>
            <a:r>
              <a:rPr lang="en-US" dirty="0"/>
              <a:t>Reference Architectures by Use Case</a:t>
            </a:r>
          </a:p>
        </p:txBody>
      </p:sp>
      <p:sp>
        <p:nvSpPr>
          <p:cNvPr id="4" name="Slide Number Placeholder 3">
            <a:extLst>
              <a:ext uri="{FF2B5EF4-FFF2-40B4-BE49-F238E27FC236}">
                <a16:creationId xmlns:a16="http://schemas.microsoft.com/office/drawing/2014/main" id="{A4CDB066-1926-48FB-823C-348DACAF898B}"/>
              </a:ext>
            </a:extLst>
          </p:cNvPr>
          <p:cNvSpPr>
            <a:spLocks noGrp="1"/>
          </p:cNvSpPr>
          <p:nvPr>
            <p:ph type="sldNum" sz="quarter" idx="12"/>
          </p:nvPr>
        </p:nvSpPr>
        <p:spPr/>
        <p:txBody>
          <a:bodyPr/>
          <a:lstStyle/>
          <a:p>
            <a:fld id="{C51EAA63-D034-42AE-91FA-B13B9518C7BE}" type="slidenum">
              <a:rPr lang="en-US" smtClean="0"/>
              <a:t>17</a:t>
            </a:fld>
            <a:endParaRPr lang="en-US"/>
          </a:p>
        </p:txBody>
      </p:sp>
    </p:spTree>
    <p:extLst>
      <p:ext uri="{BB962C8B-B14F-4D97-AF65-F5344CB8AC3E}">
        <p14:creationId xmlns:p14="http://schemas.microsoft.com/office/powerpoint/2010/main" val="48795816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7" name="TextBox 76"/>
          <p:cNvSpPr txBox="1"/>
          <p:nvPr/>
        </p:nvSpPr>
        <p:spPr>
          <a:xfrm>
            <a:off x="4791697" y="4938805"/>
            <a:ext cx="1370708" cy="1113929"/>
          </a:xfrm>
          <a:prstGeom prst="rect">
            <a:avLst/>
          </a:prstGeom>
          <a:noFill/>
          <a:ln w="19050">
            <a:solidFill>
              <a:schemeClr val="accent3"/>
            </a:solidFill>
            <a:prstDash val="sysDash"/>
          </a:ln>
        </p:spPr>
        <p:txBody>
          <a:bodyPr wrap="square" rtlCol="0">
            <a:no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srgbClr val="58595B"/>
                </a:solidFill>
                <a:effectLst/>
                <a:uLnTx/>
                <a:uFillTx/>
                <a:latin typeface="Calibri"/>
                <a:ea typeface="+mn-ea"/>
                <a:cs typeface="+mn-cs"/>
              </a:rPr>
              <a:t>Provisioning</a:t>
            </a:r>
          </a:p>
        </p:txBody>
      </p:sp>
      <p:sp>
        <p:nvSpPr>
          <p:cNvPr id="76" name="TextBox 75"/>
          <p:cNvSpPr txBox="1"/>
          <p:nvPr/>
        </p:nvSpPr>
        <p:spPr>
          <a:xfrm>
            <a:off x="4782199" y="3043281"/>
            <a:ext cx="1375348" cy="1830178"/>
          </a:xfrm>
          <a:prstGeom prst="rect">
            <a:avLst/>
          </a:prstGeom>
          <a:noFill/>
          <a:ln w="19050">
            <a:solidFill>
              <a:schemeClr val="accent3"/>
            </a:solidFill>
            <a:prstDash val="sysDash"/>
          </a:ln>
        </p:spPr>
        <p:txBody>
          <a:bodyPr wrap="square" rtlCol="0">
            <a:no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srgbClr val="58595B"/>
                </a:solidFill>
                <a:effectLst/>
                <a:uLnTx/>
                <a:uFillTx/>
                <a:latin typeface="Calibri"/>
                <a:ea typeface="+mn-ea"/>
                <a:cs typeface="+mn-cs"/>
              </a:rPr>
              <a:t>Dev/Admin Tier</a:t>
            </a:r>
          </a:p>
        </p:txBody>
      </p:sp>
      <p:sp>
        <p:nvSpPr>
          <p:cNvPr id="75" name="TextBox 74"/>
          <p:cNvSpPr txBox="1"/>
          <p:nvPr/>
        </p:nvSpPr>
        <p:spPr>
          <a:xfrm>
            <a:off x="6242867" y="3039242"/>
            <a:ext cx="1681159" cy="3003231"/>
          </a:xfrm>
          <a:prstGeom prst="rect">
            <a:avLst/>
          </a:prstGeom>
          <a:noFill/>
          <a:ln w="19050">
            <a:solidFill>
              <a:schemeClr val="accent3"/>
            </a:solidFill>
            <a:prstDash val="sysDash"/>
          </a:ln>
        </p:spPr>
        <p:txBody>
          <a:bodyPr wrap="square" rtlCol="0">
            <a:no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srgbClr val="58595B"/>
                </a:solidFill>
                <a:effectLst/>
                <a:uLnTx/>
                <a:uFillTx/>
                <a:latin typeface="Calibri"/>
                <a:ea typeface="+mn-ea"/>
                <a:cs typeface="+mn-cs"/>
              </a:rPr>
              <a:t>Web/Java Tier</a:t>
            </a:r>
          </a:p>
        </p:txBody>
      </p:sp>
      <p:sp>
        <p:nvSpPr>
          <p:cNvPr id="84" name="TextBox 83"/>
          <p:cNvSpPr txBox="1"/>
          <p:nvPr/>
        </p:nvSpPr>
        <p:spPr>
          <a:xfrm>
            <a:off x="6629433" y="2009090"/>
            <a:ext cx="1270915" cy="977872"/>
          </a:xfrm>
          <a:prstGeom prst="rect">
            <a:avLst/>
          </a:prstGeom>
          <a:noFill/>
          <a:ln w="19050">
            <a:solidFill>
              <a:schemeClr val="accent3"/>
            </a:solidFill>
            <a:prstDash val="sysDash"/>
          </a:ln>
        </p:spPr>
        <p:txBody>
          <a:bodyPr wrap="square" rtlCol="0">
            <a:no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srgbClr val="58595B"/>
                </a:solidFill>
                <a:effectLst/>
                <a:uLnTx/>
                <a:uFillTx/>
                <a:latin typeface="Calibri"/>
                <a:ea typeface="+mn-ea"/>
                <a:cs typeface="+mn-cs"/>
              </a:rPr>
              <a:t>Database Tier</a:t>
            </a:r>
          </a:p>
        </p:txBody>
      </p:sp>
      <p:sp>
        <p:nvSpPr>
          <p:cNvPr id="87" name="Rectangle 86"/>
          <p:cNvSpPr/>
          <p:nvPr/>
        </p:nvSpPr>
        <p:spPr>
          <a:xfrm>
            <a:off x="4778399" y="2006328"/>
            <a:ext cx="1790934" cy="980633"/>
          </a:xfrm>
          <a:prstGeom prst="rect">
            <a:avLst/>
          </a:prstGeom>
          <a:noFill/>
          <a:ln w="19050">
            <a:solidFill>
              <a:schemeClr val="accent3"/>
            </a:solidFill>
            <a:prstDash val="sysDash"/>
          </a:ln>
        </p:spPr>
        <p:txBody>
          <a:bodyPr wrap="square" rtlCol="0">
            <a:no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srgbClr val="58595B"/>
                </a:solidFill>
                <a:effectLst/>
                <a:uLnTx/>
                <a:uFillTx/>
                <a:latin typeface="Calibri"/>
                <a:ea typeface="+mn-ea"/>
                <a:cs typeface="+mn-cs"/>
              </a:rPr>
              <a:t>Logic Tier</a:t>
            </a:r>
          </a:p>
        </p:txBody>
      </p:sp>
      <p:sp>
        <p:nvSpPr>
          <p:cNvPr id="118" name="Rectangle 117"/>
          <p:cNvSpPr/>
          <p:nvPr/>
        </p:nvSpPr>
        <p:spPr>
          <a:xfrm>
            <a:off x="4395859" y="1902224"/>
            <a:ext cx="4912529" cy="4205145"/>
          </a:xfrm>
          <a:prstGeom prst="rect">
            <a:avLst/>
          </a:prstGeom>
          <a:noFill/>
          <a:ln w="19050" cmpd="sng">
            <a:solidFill>
              <a:schemeClr val="accent3"/>
            </a:solidFill>
            <a:prstDash val="sysDash"/>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FFFFFF"/>
              </a:solidFill>
              <a:effectLst/>
              <a:uLnTx/>
              <a:uFillTx/>
              <a:latin typeface="Calibri"/>
              <a:ea typeface="+mn-ea"/>
              <a:cs typeface="+mn-cs"/>
            </a:endParaRPr>
          </a:p>
        </p:txBody>
      </p:sp>
      <p:sp>
        <p:nvSpPr>
          <p:cNvPr id="3" name="Slide Number Placeholder 2"/>
          <p:cNvSpPr>
            <a:spLocks noGrp="1"/>
          </p:cNvSpPr>
          <p:nvPr>
            <p:ph type="sldNum" sz="quarter" idx="12"/>
          </p:nvPr>
        </p:nvSpPr>
        <p:spPr>
          <a:xfrm>
            <a:off x="11421747" y="6538462"/>
            <a:ext cx="381661" cy="182832"/>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51EAA63-D034-42AE-91FA-B13B9518C7BE}" type="slidenum">
              <a:rPr kumimoji="0" lang="uk-UA" sz="850" b="0" i="0" u="none" strike="noStrike" kern="1200" cap="none" spc="0" normalizeH="0" baseline="0" noProof="0" smtClean="0">
                <a:ln>
                  <a:noFill/>
                </a:ln>
                <a:solidFill>
                  <a:srgbClr val="58595B"/>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18</a:t>
            </a:fld>
            <a:endParaRPr kumimoji="0" lang="uk-UA" sz="850" b="0" i="0" u="none" strike="noStrike" kern="1200" cap="none" spc="0" normalizeH="0" baseline="0" noProof="0" dirty="0">
              <a:ln>
                <a:noFill/>
              </a:ln>
              <a:solidFill>
                <a:srgbClr val="58595B"/>
              </a:solidFill>
              <a:effectLst/>
              <a:uLnTx/>
              <a:uFillTx/>
              <a:latin typeface="Calibri"/>
              <a:ea typeface="+mn-ea"/>
              <a:cs typeface="+mn-cs"/>
            </a:endParaRPr>
          </a:p>
        </p:txBody>
      </p:sp>
      <p:sp>
        <p:nvSpPr>
          <p:cNvPr id="6" name="Title 1"/>
          <p:cNvSpPr txBox="1">
            <a:spLocks/>
          </p:cNvSpPr>
          <p:nvPr/>
        </p:nvSpPr>
        <p:spPr>
          <a:xfrm>
            <a:off x="490274" y="486646"/>
            <a:ext cx="11122303" cy="558654"/>
          </a:xfrm>
          <a:prstGeom prst="rect">
            <a:avLst/>
          </a:prstGeom>
        </p:spPr>
        <p:txBody>
          <a:bodyPr vert="horz" lIns="0" tIns="0" rIns="0" bIns="0" rtlCol="0" anchor="b">
            <a:noAutofit/>
          </a:bodyPr>
          <a:lstStyle>
            <a:lvl1pPr algn="l" defTabSz="914400" rtl="0" eaLnBrk="1" latinLnBrk="0" hangingPunct="1">
              <a:lnSpc>
                <a:spcPct val="80000"/>
              </a:lnSpc>
              <a:spcBef>
                <a:spcPct val="0"/>
              </a:spcBef>
              <a:buNone/>
              <a:defRPr sz="3600" kern="1200">
                <a:solidFill>
                  <a:schemeClr val="tx1"/>
                </a:solidFill>
                <a:latin typeface="+mj-lt"/>
                <a:ea typeface="+mj-ea"/>
                <a:cs typeface="+mj-cs"/>
              </a:defRPr>
            </a:lvl1pPr>
          </a:lstStyle>
          <a:p>
            <a:pPr marL="0" marR="0" lvl="0" indent="0" algn="l" defTabSz="914400" rtl="0" eaLnBrk="1" fontAlgn="auto" latinLnBrk="0" hangingPunct="1">
              <a:lnSpc>
                <a:spcPct val="80000"/>
              </a:lnSpc>
              <a:spcBef>
                <a:spcPct val="0"/>
              </a:spcBef>
              <a:spcAft>
                <a:spcPts val="0"/>
              </a:spcAft>
              <a:buClrTx/>
              <a:buSzTx/>
              <a:buFontTx/>
              <a:buNone/>
              <a:tabLst/>
              <a:defRPr/>
            </a:pPr>
            <a:r>
              <a:rPr kumimoji="0" lang="en-US" sz="3199" b="0" i="0" u="none" strike="noStrike" kern="1200" cap="none" spc="0" normalizeH="0" baseline="0" noProof="0" dirty="0">
                <a:ln>
                  <a:noFill/>
                </a:ln>
                <a:solidFill>
                  <a:srgbClr val="58595B"/>
                </a:solidFill>
                <a:effectLst/>
                <a:uLnTx/>
                <a:uFillTx/>
                <a:latin typeface="Calibri"/>
                <a:ea typeface="+mj-ea"/>
                <a:cs typeface="+mj-cs"/>
              </a:rPr>
              <a:t>JD Edwards </a:t>
            </a:r>
            <a:r>
              <a:rPr kumimoji="0" lang="en-US" sz="3199" b="0" i="0" u="none" strike="noStrike" kern="1200" cap="none" spc="0" normalizeH="0" baseline="0" noProof="0" dirty="0" err="1">
                <a:ln>
                  <a:noFill/>
                </a:ln>
                <a:solidFill>
                  <a:srgbClr val="58595B"/>
                </a:solidFill>
                <a:effectLst/>
                <a:uLnTx/>
                <a:uFillTx/>
                <a:latin typeface="Calibri"/>
                <a:ea typeface="+mj-ea"/>
                <a:cs typeface="+mj-cs"/>
              </a:rPr>
              <a:t>EnterpriseOne</a:t>
            </a:r>
            <a:r>
              <a:rPr kumimoji="0" lang="en-US" sz="3199" b="0" i="0" u="none" strike="noStrike" kern="1200" cap="none" spc="0" normalizeH="0" baseline="0" noProof="0" dirty="0">
                <a:ln>
                  <a:noFill/>
                </a:ln>
                <a:solidFill>
                  <a:srgbClr val="58595B"/>
                </a:solidFill>
                <a:effectLst/>
                <a:uLnTx/>
                <a:uFillTx/>
                <a:latin typeface="Calibri"/>
                <a:ea typeface="+mj-ea"/>
                <a:cs typeface="+mj-cs"/>
              </a:rPr>
              <a:t> Reference Architecture</a:t>
            </a:r>
          </a:p>
          <a:p>
            <a:pPr marL="0" marR="0" lvl="0" indent="0" algn="l" defTabSz="914400" rtl="0" eaLnBrk="1" fontAlgn="auto" latinLnBrk="0" hangingPunct="1">
              <a:lnSpc>
                <a:spcPct val="80000"/>
              </a:lnSpc>
              <a:spcBef>
                <a:spcPct val="0"/>
              </a:spcBef>
              <a:spcAft>
                <a:spcPts val="0"/>
              </a:spcAft>
              <a:buClrTx/>
              <a:buSzTx/>
              <a:buFontTx/>
              <a:buNone/>
              <a:tabLst/>
              <a:defRPr/>
            </a:pPr>
            <a:r>
              <a:rPr kumimoji="0" lang="en-US" sz="2000" b="0" i="1" u="none" strike="noStrike" kern="1200" cap="none" spc="0" normalizeH="0" baseline="0" noProof="0" dirty="0">
                <a:ln>
                  <a:noFill/>
                </a:ln>
                <a:solidFill>
                  <a:srgbClr val="FF0000"/>
                </a:solidFill>
                <a:effectLst/>
                <a:uLnTx/>
                <a:uFillTx/>
                <a:latin typeface="Calibri"/>
                <a:ea typeface="+mj-ea"/>
                <a:cs typeface="+mj-cs"/>
              </a:rPr>
              <a:t>Single AD</a:t>
            </a:r>
            <a:r>
              <a:rPr lang="en-US" sz="2000" i="1" dirty="0">
                <a:solidFill>
                  <a:srgbClr val="FF0000"/>
                </a:solidFill>
                <a:latin typeface="Calibri"/>
              </a:rPr>
              <a:t> </a:t>
            </a:r>
            <a:r>
              <a:rPr kumimoji="0" lang="en-US" sz="2000" b="0" i="1" u="none" strike="noStrike" kern="1200" cap="none" spc="0" normalizeH="0" baseline="0" noProof="0" dirty="0">
                <a:ln>
                  <a:noFill/>
                </a:ln>
                <a:solidFill>
                  <a:srgbClr val="FF0000"/>
                </a:solidFill>
                <a:effectLst/>
                <a:uLnTx/>
                <a:uFillTx/>
                <a:latin typeface="Calibri"/>
                <a:ea typeface="+mj-ea"/>
                <a:cs typeface="+mj-cs"/>
              </a:rPr>
              <a:t>for Demo/Training and Dev/Test</a:t>
            </a:r>
          </a:p>
        </p:txBody>
      </p:sp>
      <p:sp>
        <p:nvSpPr>
          <p:cNvPr id="5" name="Rectangle 4"/>
          <p:cNvSpPr/>
          <p:nvPr/>
        </p:nvSpPr>
        <p:spPr>
          <a:xfrm>
            <a:off x="3947471" y="1285165"/>
            <a:ext cx="6756105" cy="5104070"/>
          </a:xfrm>
          <a:prstGeom prst="rect">
            <a:avLst/>
          </a:prstGeom>
          <a:noFill/>
          <a:ln w="19050">
            <a:solidFill>
              <a:srgbClr val="5F5F5F"/>
            </a:solid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t" anchorCtr="0" forceAA="0" compatLnSpc="1">
            <a:prstTxWarp prst="textNoShape">
              <a:avLst/>
            </a:prstTxWarp>
            <a:noAutofit/>
          </a:bodyPr>
          <a:lstStyle/>
          <a:p>
            <a:pPr marL="0" marR="0" lvl="0" indent="0" algn="r" defTabSz="914400" rtl="0" eaLnBrk="1" fontAlgn="auto" latinLnBrk="0" hangingPunct="1">
              <a:lnSpc>
                <a:spcPct val="90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5F5F5F"/>
                </a:solidFill>
                <a:effectLst/>
                <a:uLnTx/>
                <a:uFillTx/>
                <a:latin typeface="Calibri"/>
                <a:ea typeface="+mn-ea"/>
                <a:cs typeface="+mn-cs"/>
              </a:rPr>
              <a:t>ORACLE CLOUD INFRASTRUCTURE (REGION)</a:t>
            </a:r>
          </a:p>
        </p:txBody>
      </p:sp>
      <p:sp>
        <p:nvSpPr>
          <p:cNvPr id="24" name="Rectangle 23"/>
          <p:cNvSpPr/>
          <p:nvPr/>
        </p:nvSpPr>
        <p:spPr>
          <a:xfrm>
            <a:off x="4604385" y="1727009"/>
            <a:ext cx="4165450" cy="4509865"/>
          </a:xfrm>
          <a:prstGeom prst="rect">
            <a:avLst/>
          </a:prstGeom>
          <a:noFill/>
          <a:ln w="19050">
            <a:solidFill>
              <a:schemeClr val="tx1"/>
            </a:solid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t" anchorCtr="0" forceAA="0" compatLnSpc="1">
            <a:prstTxWarp prst="textNoShape">
              <a:avLst/>
            </a:prstTxWarp>
            <a:no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5F5F5F"/>
                </a:solidFill>
                <a:effectLst/>
                <a:uLnTx/>
                <a:uFillTx/>
                <a:latin typeface="Calibri"/>
                <a:ea typeface="+mn-ea"/>
                <a:cs typeface="+mn-cs"/>
              </a:rPr>
              <a:t>Availability Domain 1</a:t>
            </a:r>
          </a:p>
        </p:txBody>
      </p:sp>
      <p:grpSp>
        <p:nvGrpSpPr>
          <p:cNvPr id="247" name="Group 246"/>
          <p:cNvGrpSpPr/>
          <p:nvPr/>
        </p:nvGrpSpPr>
        <p:grpSpPr>
          <a:xfrm>
            <a:off x="7002437" y="834600"/>
            <a:ext cx="902259" cy="892411"/>
            <a:chOff x="5525115" y="2102017"/>
            <a:chExt cx="986918" cy="976146"/>
          </a:xfrm>
        </p:grpSpPr>
        <p:grpSp>
          <p:nvGrpSpPr>
            <p:cNvPr id="248" name="Group 4"/>
            <p:cNvGrpSpPr/>
            <p:nvPr/>
          </p:nvGrpSpPr>
          <p:grpSpPr>
            <a:xfrm>
              <a:off x="5591540" y="2826344"/>
              <a:ext cx="499377" cy="237443"/>
              <a:chOff x="5591540" y="2826344"/>
              <a:chExt cx="499377" cy="237443"/>
            </a:xfrm>
            <a:solidFill>
              <a:schemeClr val="accent1"/>
            </a:solidFill>
          </p:grpSpPr>
          <p:grpSp>
            <p:nvGrpSpPr>
              <p:cNvPr id="257" name="Group 3"/>
              <p:cNvGrpSpPr/>
              <p:nvPr/>
            </p:nvGrpSpPr>
            <p:grpSpPr>
              <a:xfrm>
                <a:off x="5618159" y="2826344"/>
                <a:ext cx="446138" cy="83052"/>
                <a:chOff x="5600058" y="2826344"/>
                <a:chExt cx="446138" cy="83052"/>
              </a:xfrm>
              <a:grpFill/>
            </p:grpSpPr>
            <p:sp>
              <p:nvSpPr>
                <p:cNvPr id="266" name="Freeform 155"/>
                <p:cNvSpPr>
                  <a:spLocks noChangeArrowheads="1"/>
                </p:cNvSpPr>
                <p:nvPr/>
              </p:nvSpPr>
              <p:spPr bwMode="auto">
                <a:xfrm>
                  <a:off x="5600058" y="2826344"/>
                  <a:ext cx="17036" cy="80922"/>
                </a:xfrm>
                <a:custGeom>
                  <a:avLst/>
                  <a:gdLst>
                    <a:gd name="T0" fmla="*/ 0 w 72"/>
                    <a:gd name="T1" fmla="*/ 0 h 337"/>
                    <a:gd name="T2" fmla="*/ 71 w 72"/>
                    <a:gd name="T3" fmla="*/ 0 h 337"/>
                    <a:gd name="T4" fmla="*/ 71 w 72"/>
                    <a:gd name="T5" fmla="*/ 336 h 337"/>
                    <a:gd name="T6" fmla="*/ 0 w 72"/>
                    <a:gd name="T7" fmla="*/ 336 h 337"/>
                    <a:gd name="T8" fmla="*/ 0 w 72"/>
                    <a:gd name="T9" fmla="*/ 0 h 337"/>
                  </a:gdLst>
                  <a:ahLst/>
                  <a:cxnLst>
                    <a:cxn ang="0">
                      <a:pos x="T0" y="T1"/>
                    </a:cxn>
                    <a:cxn ang="0">
                      <a:pos x="T2" y="T3"/>
                    </a:cxn>
                    <a:cxn ang="0">
                      <a:pos x="T4" y="T5"/>
                    </a:cxn>
                    <a:cxn ang="0">
                      <a:pos x="T6" y="T7"/>
                    </a:cxn>
                    <a:cxn ang="0">
                      <a:pos x="T8" y="T9"/>
                    </a:cxn>
                  </a:cxnLst>
                  <a:rect l="0" t="0" r="r" b="b"/>
                  <a:pathLst>
                    <a:path w="72" h="337">
                      <a:moveTo>
                        <a:pt x="0" y="0"/>
                      </a:moveTo>
                      <a:lnTo>
                        <a:pt x="71" y="0"/>
                      </a:lnTo>
                      <a:lnTo>
                        <a:pt x="71" y="336"/>
                      </a:lnTo>
                      <a:lnTo>
                        <a:pt x="0" y="336"/>
                      </a:ln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58595B"/>
                    </a:solidFill>
                    <a:effectLst/>
                    <a:uLnTx/>
                    <a:uFillTx/>
                    <a:latin typeface="Calibri"/>
                    <a:ea typeface="+mn-ea"/>
                    <a:cs typeface="+mn-cs"/>
                  </a:endParaRPr>
                </a:p>
              </p:txBody>
            </p:sp>
            <p:sp>
              <p:nvSpPr>
                <p:cNvPr id="267" name="Freeform 156"/>
                <p:cNvSpPr>
                  <a:spLocks noChangeArrowheads="1"/>
                </p:cNvSpPr>
                <p:nvPr/>
              </p:nvSpPr>
              <p:spPr bwMode="auto">
                <a:xfrm>
                  <a:off x="5637325" y="2850833"/>
                  <a:ext cx="53238" cy="58563"/>
                </a:xfrm>
                <a:custGeom>
                  <a:avLst/>
                  <a:gdLst>
                    <a:gd name="T0" fmla="*/ 0 w 222"/>
                    <a:gd name="T1" fmla="*/ 45 h 243"/>
                    <a:gd name="T2" fmla="*/ 0 w 222"/>
                    <a:gd name="T3" fmla="*/ 2 h 243"/>
                    <a:gd name="T4" fmla="*/ 65 w 222"/>
                    <a:gd name="T5" fmla="*/ 2 h 243"/>
                    <a:gd name="T6" fmla="*/ 68 w 222"/>
                    <a:gd name="T7" fmla="*/ 39 h 243"/>
                    <a:gd name="T8" fmla="*/ 144 w 222"/>
                    <a:gd name="T9" fmla="*/ 0 h 243"/>
                    <a:gd name="T10" fmla="*/ 215 w 222"/>
                    <a:gd name="T11" fmla="*/ 45 h 243"/>
                    <a:gd name="T12" fmla="*/ 221 w 222"/>
                    <a:gd name="T13" fmla="*/ 115 h 243"/>
                    <a:gd name="T14" fmla="*/ 221 w 222"/>
                    <a:gd name="T15" fmla="*/ 242 h 243"/>
                    <a:gd name="T16" fmla="*/ 150 w 222"/>
                    <a:gd name="T17" fmla="*/ 242 h 243"/>
                    <a:gd name="T18" fmla="*/ 150 w 222"/>
                    <a:gd name="T19" fmla="*/ 95 h 243"/>
                    <a:gd name="T20" fmla="*/ 147 w 222"/>
                    <a:gd name="T21" fmla="*/ 70 h 243"/>
                    <a:gd name="T22" fmla="*/ 113 w 222"/>
                    <a:gd name="T23" fmla="*/ 50 h 243"/>
                    <a:gd name="T24" fmla="*/ 77 w 222"/>
                    <a:gd name="T25" fmla="*/ 67 h 243"/>
                    <a:gd name="T26" fmla="*/ 68 w 222"/>
                    <a:gd name="T27" fmla="*/ 104 h 243"/>
                    <a:gd name="T28" fmla="*/ 68 w 222"/>
                    <a:gd name="T29" fmla="*/ 242 h 243"/>
                    <a:gd name="T30" fmla="*/ 0 w 222"/>
                    <a:gd name="T31" fmla="*/ 242 h 243"/>
                    <a:gd name="T32" fmla="*/ 0 w 222"/>
                    <a:gd name="T33" fmla="*/ 45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2" h="243">
                      <a:moveTo>
                        <a:pt x="0" y="45"/>
                      </a:moveTo>
                      <a:cubicBezTo>
                        <a:pt x="0" y="45"/>
                        <a:pt x="0" y="19"/>
                        <a:pt x="0" y="2"/>
                      </a:cubicBezTo>
                      <a:lnTo>
                        <a:pt x="65" y="2"/>
                      </a:lnTo>
                      <a:lnTo>
                        <a:pt x="68" y="39"/>
                      </a:lnTo>
                      <a:cubicBezTo>
                        <a:pt x="74" y="28"/>
                        <a:pt x="94" y="0"/>
                        <a:pt x="144" y="0"/>
                      </a:cubicBezTo>
                      <a:cubicBezTo>
                        <a:pt x="189" y="0"/>
                        <a:pt x="209" y="28"/>
                        <a:pt x="215" y="45"/>
                      </a:cubicBezTo>
                      <a:cubicBezTo>
                        <a:pt x="221" y="59"/>
                        <a:pt x="221" y="70"/>
                        <a:pt x="221" y="115"/>
                      </a:cubicBezTo>
                      <a:lnTo>
                        <a:pt x="221" y="242"/>
                      </a:lnTo>
                      <a:lnTo>
                        <a:pt x="150" y="242"/>
                      </a:lnTo>
                      <a:lnTo>
                        <a:pt x="150" y="95"/>
                      </a:lnTo>
                      <a:cubicBezTo>
                        <a:pt x="150" y="87"/>
                        <a:pt x="150" y="79"/>
                        <a:pt x="147" y="70"/>
                      </a:cubicBezTo>
                      <a:cubicBezTo>
                        <a:pt x="142" y="59"/>
                        <a:pt x="130" y="50"/>
                        <a:pt x="113" y="50"/>
                      </a:cubicBezTo>
                      <a:cubicBezTo>
                        <a:pt x="99" y="50"/>
                        <a:pt x="85" y="56"/>
                        <a:pt x="77" y="67"/>
                      </a:cubicBezTo>
                      <a:cubicBezTo>
                        <a:pt x="74" y="73"/>
                        <a:pt x="68" y="84"/>
                        <a:pt x="68" y="104"/>
                      </a:cubicBezTo>
                      <a:lnTo>
                        <a:pt x="68" y="242"/>
                      </a:lnTo>
                      <a:lnTo>
                        <a:pt x="0" y="242"/>
                      </a:lnTo>
                      <a:lnTo>
                        <a:pt x="0" y="45"/>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58595B"/>
                    </a:solidFill>
                    <a:effectLst/>
                    <a:uLnTx/>
                    <a:uFillTx/>
                    <a:latin typeface="Calibri"/>
                    <a:ea typeface="+mn-ea"/>
                    <a:cs typeface="+mn-cs"/>
                  </a:endParaRPr>
                </a:p>
              </p:txBody>
            </p:sp>
            <p:sp>
              <p:nvSpPr>
                <p:cNvPr id="268" name="Freeform 157"/>
                <p:cNvSpPr>
                  <a:spLocks noChangeArrowheads="1"/>
                </p:cNvSpPr>
                <p:nvPr/>
              </p:nvSpPr>
              <p:spPr bwMode="auto">
                <a:xfrm>
                  <a:off x="5704406" y="2834862"/>
                  <a:ext cx="40461" cy="74534"/>
                </a:xfrm>
                <a:custGeom>
                  <a:avLst/>
                  <a:gdLst>
                    <a:gd name="T0" fmla="*/ 113 w 169"/>
                    <a:gd name="T1" fmla="*/ 307 h 308"/>
                    <a:gd name="T2" fmla="*/ 45 w 169"/>
                    <a:gd name="T3" fmla="*/ 245 h 308"/>
                    <a:gd name="T4" fmla="*/ 45 w 169"/>
                    <a:gd name="T5" fmla="*/ 115 h 308"/>
                    <a:gd name="T6" fmla="*/ 0 w 169"/>
                    <a:gd name="T7" fmla="*/ 115 h 308"/>
                    <a:gd name="T8" fmla="*/ 0 w 169"/>
                    <a:gd name="T9" fmla="*/ 70 h 308"/>
                    <a:gd name="T10" fmla="*/ 45 w 169"/>
                    <a:gd name="T11" fmla="*/ 70 h 308"/>
                    <a:gd name="T12" fmla="*/ 45 w 169"/>
                    <a:gd name="T13" fmla="*/ 25 h 308"/>
                    <a:gd name="T14" fmla="*/ 113 w 169"/>
                    <a:gd name="T15" fmla="*/ 0 h 308"/>
                    <a:gd name="T16" fmla="*/ 113 w 169"/>
                    <a:gd name="T17" fmla="*/ 70 h 308"/>
                    <a:gd name="T18" fmla="*/ 168 w 169"/>
                    <a:gd name="T19" fmla="*/ 70 h 308"/>
                    <a:gd name="T20" fmla="*/ 168 w 169"/>
                    <a:gd name="T21" fmla="*/ 115 h 308"/>
                    <a:gd name="T22" fmla="*/ 113 w 169"/>
                    <a:gd name="T23" fmla="*/ 115 h 308"/>
                    <a:gd name="T24" fmla="*/ 113 w 169"/>
                    <a:gd name="T25" fmla="*/ 220 h 308"/>
                    <a:gd name="T26" fmla="*/ 143 w 169"/>
                    <a:gd name="T27" fmla="*/ 254 h 308"/>
                    <a:gd name="T28" fmla="*/ 165 w 169"/>
                    <a:gd name="T29" fmla="*/ 254 h 308"/>
                    <a:gd name="T30" fmla="*/ 165 w 169"/>
                    <a:gd name="T31" fmla="*/ 299 h 308"/>
                    <a:gd name="T32" fmla="*/ 113 w 169"/>
                    <a:gd name="T33" fmla="*/ 307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9" h="308">
                      <a:moveTo>
                        <a:pt x="113" y="307"/>
                      </a:moveTo>
                      <a:cubicBezTo>
                        <a:pt x="45" y="307"/>
                        <a:pt x="45" y="265"/>
                        <a:pt x="45" y="245"/>
                      </a:cubicBezTo>
                      <a:lnTo>
                        <a:pt x="45" y="115"/>
                      </a:lnTo>
                      <a:lnTo>
                        <a:pt x="0" y="115"/>
                      </a:lnTo>
                      <a:lnTo>
                        <a:pt x="0" y="70"/>
                      </a:lnTo>
                      <a:lnTo>
                        <a:pt x="45" y="70"/>
                      </a:lnTo>
                      <a:lnTo>
                        <a:pt x="45" y="25"/>
                      </a:lnTo>
                      <a:lnTo>
                        <a:pt x="113" y="0"/>
                      </a:lnTo>
                      <a:lnTo>
                        <a:pt x="113" y="70"/>
                      </a:lnTo>
                      <a:lnTo>
                        <a:pt x="168" y="70"/>
                      </a:lnTo>
                      <a:lnTo>
                        <a:pt x="168" y="115"/>
                      </a:lnTo>
                      <a:lnTo>
                        <a:pt x="113" y="115"/>
                      </a:lnTo>
                      <a:lnTo>
                        <a:pt x="113" y="220"/>
                      </a:lnTo>
                      <a:cubicBezTo>
                        <a:pt x="113" y="242"/>
                        <a:pt x="113" y="254"/>
                        <a:pt x="143" y="254"/>
                      </a:cubicBezTo>
                      <a:lnTo>
                        <a:pt x="165" y="254"/>
                      </a:lnTo>
                      <a:lnTo>
                        <a:pt x="165" y="299"/>
                      </a:lnTo>
                      <a:cubicBezTo>
                        <a:pt x="143" y="304"/>
                        <a:pt x="123" y="307"/>
                        <a:pt x="113" y="307"/>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58595B"/>
                    </a:solidFill>
                    <a:effectLst/>
                    <a:uLnTx/>
                    <a:uFillTx/>
                    <a:latin typeface="Calibri"/>
                    <a:ea typeface="+mn-ea"/>
                    <a:cs typeface="+mn-cs"/>
                  </a:endParaRPr>
                </a:p>
              </p:txBody>
            </p:sp>
            <p:sp>
              <p:nvSpPr>
                <p:cNvPr id="269" name="Freeform 158"/>
                <p:cNvSpPr>
                  <a:spLocks noChangeArrowheads="1"/>
                </p:cNvSpPr>
                <p:nvPr/>
              </p:nvSpPr>
              <p:spPr bwMode="auto">
                <a:xfrm>
                  <a:off x="5754450" y="2849769"/>
                  <a:ext cx="54303" cy="59627"/>
                </a:xfrm>
                <a:custGeom>
                  <a:avLst/>
                  <a:gdLst>
                    <a:gd name="T0" fmla="*/ 116 w 227"/>
                    <a:gd name="T1" fmla="*/ 203 h 249"/>
                    <a:gd name="T2" fmla="*/ 155 w 227"/>
                    <a:gd name="T3" fmla="*/ 169 h 249"/>
                    <a:gd name="T4" fmla="*/ 217 w 227"/>
                    <a:gd name="T5" fmla="*/ 169 h 249"/>
                    <a:gd name="T6" fmla="*/ 195 w 227"/>
                    <a:gd name="T7" fmla="*/ 220 h 249"/>
                    <a:gd name="T8" fmla="*/ 113 w 227"/>
                    <a:gd name="T9" fmla="*/ 248 h 249"/>
                    <a:gd name="T10" fmla="*/ 31 w 227"/>
                    <a:gd name="T11" fmla="*/ 220 h 249"/>
                    <a:gd name="T12" fmla="*/ 0 w 227"/>
                    <a:gd name="T13" fmla="*/ 130 h 249"/>
                    <a:gd name="T14" fmla="*/ 48 w 227"/>
                    <a:gd name="T15" fmla="*/ 19 h 249"/>
                    <a:gd name="T16" fmla="*/ 113 w 227"/>
                    <a:gd name="T17" fmla="*/ 0 h 249"/>
                    <a:gd name="T18" fmla="*/ 209 w 227"/>
                    <a:gd name="T19" fmla="*/ 56 h 249"/>
                    <a:gd name="T20" fmla="*/ 223 w 227"/>
                    <a:gd name="T21" fmla="*/ 141 h 249"/>
                    <a:gd name="T22" fmla="*/ 68 w 227"/>
                    <a:gd name="T23" fmla="*/ 141 h 249"/>
                    <a:gd name="T24" fmla="*/ 116 w 227"/>
                    <a:gd name="T25" fmla="*/ 203 h 249"/>
                    <a:gd name="T26" fmla="*/ 155 w 227"/>
                    <a:gd name="T27" fmla="*/ 96 h 249"/>
                    <a:gd name="T28" fmla="*/ 116 w 227"/>
                    <a:gd name="T29" fmla="*/ 42 h 249"/>
                    <a:gd name="T30" fmla="*/ 70 w 227"/>
                    <a:gd name="T31" fmla="*/ 96 h 249"/>
                    <a:gd name="T32" fmla="*/ 155 w 227"/>
                    <a:gd name="T33" fmla="*/ 96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7" h="249">
                      <a:moveTo>
                        <a:pt x="116" y="203"/>
                      </a:moveTo>
                      <a:cubicBezTo>
                        <a:pt x="132" y="203"/>
                        <a:pt x="149" y="197"/>
                        <a:pt x="155" y="169"/>
                      </a:cubicBezTo>
                      <a:lnTo>
                        <a:pt x="217" y="169"/>
                      </a:lnTo>
                      <a:cubicBezTo>
                        <a:pt x="217" y="180"/>
                        <a:pt x="214" y="200"/>
                        <a:pt x="195" y="220"/>
                      </a:cubicBezTo>
                      <a:cubicBezTo>
                        <a:pt x="178" y="237"/>
                        <a:pt x="147" y="248"/>
                        <a:pt x="113" y="248"/>
                      </a:cubicBezTo>
                      <a:cubicBezTo>
                        <a:pt x="93" y="248"/>
                        <a:pt x="53" y="245"/>
                        <a:pt x="31" y="220"/>
                      </a:cubicBezTo>
                      <a:cubicBezTo>
                        <a:pt x="8" y="197"/>
                        <a:pt x="0" y="166"/>
                        <a:pt x="0" y="130"/>
                      </a:cubicBezTo>
                      <a:cubicBezTo>
                        <a:pt x="0" y="93"/>
                        <a:pt x="8" y="45"/>
                        <a:pt x="48" y="19"/>
                      </a:cubicBezTo>
                      <a:cubicBezTo>
                        <a:pt x="65" y="8"/>
                        <a:pt x="87" y="0"/>
                        <a:pt x="113" y="0"/>
                      </a:cubicBezTo>
                      <a:cubicBezTo>
                        <a:pt x="147" y="0"/>
                        <a:pt x="186" y="14"/>
                        <a:pt x="209" y="56"/>
                      </a:cubicBezTo>
                      <a:cubicBezTo>
                        <a:pt x="226" y="87"/>
                        <a:pt x="223" y="124"/>
                        <a:pt x="223" y="141"/>
                      </a:cubicBezTo>
                      <a:lnTo>
                        <a:pt x="68" y="141"/>
                      </a:lnTo>
                      <a:cubicBezTo>
                        <a:pt x="68" y="155"/>
                        <a:pt x="68" y="203"/>
                        <a:pt x="116" y="203"/>
                      </a:cubicBezTo>
                      <a:close/>
                      <a:moveTo>
                        <a:pt x="155" y="96"/>
                      </a:moveTo>
                      <a:cubicBezTo>
                        <a:pt x="155" y="84"/>
                        <a:pt x="155" y="42"/>
                        <a:pt x="116" y="42"/>
                      </a:cubicBezTo>
                      <a:cubicBezTo>
                        <a:pt x="84" y="42"/>
                        <a:pt x="73" y="67"/>
                        <a:pt x="70" y="96"/>
                      </a:cubicBezTo>
                      <a:lnTo>
                        <a:pt x="155" y="96"/>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58595B"/>
                    </a:solidFill>
                    <a:effectLst/>
                    <a:uLnTx/>
                    <a:uFillTx/>
                    <a:latin typeface="Calibri"/>
                    <a:ea typeface="+mn-ea"/>
                    <a:cs typeface="+mn-cs"/>
                  </a:endParaRPr>
                </a:p>
              </p:txBody>
            </p:sp>
            <p:sp>
              <p:nvSpPr>
                <p:cNvPr id="270" name="Freeform 159"/>
                <p:cNvSpPr>
                  <a:spLocks noChangeArrowheads="1"/>
                </p:cNvSpPr>
                <p:nvPr/>
              </p:nvSpPr>
              <p:spPr bwMode="auto">
                <a:xfrm>
                  <a:off x="5824725" y="2849769"/>
                  <a:ext cx="35137" cy="58562"/>
                </a:xfrm>
                <a:custGeom>
                  <a:avLst/>
                  <a:gdLst>
                    <a:gd name="T0" fmla="*/ 3 w 145"/>
                    <a:gd name="T1" fmla="*/ 62 h 241"/>
                    <a:gd name="T2" fmla="*/ 0 w 145"/>
                    <a:gd name="T3" fmla="*/ 3 h 241"/>
                    <a:gd name="T4" fmla="*/ 65 w 145"/>
                    <a:gd name="T5" fmla="*/ 3 h 241"/>
                    <a:gd name="T6" fmla="*/ 65 w 145"/>
                    <a:gd name="T7" fmla="*/ 48 h 241"/>
                    <a:gd name="T8" fmla="*/ 144 w 145"/>
                    <a:gd name="T9" fmla="*/ 3 h 241"/>
                    <a:gd name="T10" fmla="*/ 144 w 145"/>
                    <a:gd name="T11" fmla="*/ 65 h 241"/>
                    <a:gd name="T12" fmla="*/ 71 w 145"/>
                    <a:gd name="T13" fmla="*/ 124 h 241"/>
                    <a:gd name="T14" fmla="*/ 71 w 145"/>
                    <a:gd name="T15" fmla="*/ 240 h 241"/>
                    <a:gd name="T16" fmla="*/ 3 w 145"/>
                    <a:gd name="T17" fmla="*/ 240 h 241"/>
                    <a:gd name="T18" fmla="*/ 3 w 145"/>
                    <a:gd name="T19" fmla="*/ 62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5" h="241">
                      <a:moveTo>
                        <a:pt x="3" y="62"/>
                      </a:moveTo>
                      <a:cubicBezTo>
                        <a:pt x="3" y="50"/>
                        <a:pt x="0" y="17"/>
                        <a:pt x="0" y="3"/>
                      </a:cubicBezTo>
                      <a:lnTo>
                        <a:pt x="65" y="3"/>
                      </a:lnTo>
                      <a:lnTo>
                        <a:pt x="65" y="48"/>
                      </a:lnTo>
                      <a:cubicBezTo>
                        <a:pt x="74" y="28"/>
                        <a:pt x="91" y="0"/>
                        <a:pt x="144" y="3"/>
                      </a:cubicBezTo>
                      <a:lnTo>
                        <a:pt x="144" y="65"/>
                      </a:lnTo>
                      <a:cubicBezTo>
                        <a:pt x="74" y="59"/>
                        <a:pt x="71" y="93"/>
                        <a:pt x="71" y="124"/>
                      </a:cubicBezTo>
                      <a:lnTo>
                        <a:pt x="71" y="240"/>
                      </a:lnTo>
                      <a:lnTo>
                        <a:pt x="3" y="240"/>
                      </a:lnTo>
                      <a:lnTo>
                        <a:pt x="3" y="62"/>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58595B"/>
                    </a:solidFill>
                    <a:effectLst/>
                    <a:uLnTx/>
                    <a:uFillTx/>
                    <a:latin typeface="Calibri"/>
                    <a:ea typeface="+mn-ea"/>
                    <a:cs typeface="+mn-cs"/>
                  </a:endParaRPr>
                </a:p>
              </p:txBody>
            </p:sp>
            <p:sp>
              <p:nvSpPr>
                <p:cNvPr id="271" name="Freeform 160"/>
                <p:cNvSpPr>
                  <a:spLocks noChangeArrowheads="1"/>
                </p:cNvSpPr>
                <p:nvPr/>
              </p:nvSpPr>
              <p:spPr bwMode="auto">
                <a:xfrm>
                  <a:off x="5869445" y="2850833"/>
                  <a:ext cx="54303" cy="58563"/>
                </a:xfrm>
                <a:custGeom>
                  <a:avLst/>
                  <a:gdLst>
                    <a:gd name="T0" fmla="*/ 3 w 224"/>
                    <a:gd name="T1" fmla="*/ 45 h 243"/>
                    <a:gd name="T2" fmla="*/ 3 w 224"/>
                    <a:gd name="T3" fmla="*/ 2 h 243"/>
                    <a:gd name="T4" fmla="*/ 67 w 224"/>
                    <a:gd name="T5" fmla="*/ 2 h 243"/>
                    <a:gd name="T6" fmla="*/ 70 w 224"/>
                    <a:gd name="T7" fmla="*/ 39 h 243"/>
                    <a:gd name="T8" fmla="*/ 146 w 224"/>
                    <a:gd name="T9" fmla="*/ 0 h 243"/>
                    <a:gd name="T10" fmla="*/ 217 w 224"/>
                    <a:gd name="T11" fmla="*/ 45 h 243"/>
                    <a:gd name="T12" fmla="*/ 223 w 224"/>
                    <a:gd name="T13" fmla="*/ 115 h 243"/>
                    <a:gd name="T14" fmla="*/ 223 w 224"/>
                    <a:gd name="T15" fmla="*/ 242 h 243"/>
                    <a:gd name="T16" fmla="*/ 152 w 224"/>
                    <a:gd name="T17" fmla="*/ 242 h 243"/>
                    <a:gd name="T18" fmla="*/ 152 w 224"/>
                    <a:gd name="T19" fmla="*/ 95 h 243"/>
                    <a:gd name="T20" fmla="*/ 149 w 224"/>
                    <a:gd name="T21" fmla="*/ 70 h 243"/>
                    <a:gd name="T22" fmla="*/ 115 w 224"/>
                    <a:gd name="T23" fmla="*/ 50 h 243"/>
                    <a:gd name="T24" fmla="*/ 79 w 224"/>
                    <a:gd name="T25" fmla="*/ 67 h 243"/>
                    <a:gd name="T26" fmla="*/ 70 w 224"/>
                    <a:gd name="T27" fmla="*/ 104 h 243"/>
                    <a:gd name="T28" fmla="*/ 70 w 224"/>
                    <a:gd name="T29" fmla="*/ 242 h 243"/>
                    <a:gd name="T30" fmla="*/ 0 w 224"/>
                    <a:gd name="T31" fmla="*/ 242 h 243"/>
                    <a:gd name="T32" fmla="*/ 0 w 224"/>
                    <a:gd name="T33" fmla="*/ 45 h 243"/>
                    <a:gd name="T34" fmla="*/ 3 w 224"/>
                    <a:gd name="T35" fmla="*/ 45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24" h="243">
                      <a:moveTo>
                        <a:pt x="3" y="45"/>
                      </a:moveTo>
                      <a:cubicBezTo>
                        <a:pt x="3" y="45"/>
                        <a:pt x="3" y="19"/>
                        <a:pt x="3" y="2"/>
                      </a:cubicBezTo>
                      <a:lnTo>
                        <a:pt x="67" y="2"/>
                      </a:lnTo>
                      <a:lnTo>
                        <a:pt x="70" y="39"/>
                      </a:lnTo>
                      <a:cubicBezTo>
                        <a:pt x="76" y="28"/>
                        <a:pt x="96" y="0"/>
                        <a:pt x="146" y="0"/>
                      </a:cubicBezTo>
                      <a:cubicBezTo>
                        <a:pt x="192" y="0"/>
                        <a:pt x="211" y="28"/>
                        <a:pt x="217" y="45"/>
                      </a:cubicBezTo>
                      <a:cubicBezTo>
                        <a:pt x="223" y="59"/>
                        <a:pt x="223" y="70"/>
                        <a:pt x="223" y="115"/>
                      </a:cubicBezTo>
                      <a:lnTo>
                        <a:pt x="223" y="242"/>
                      </a:lnTo>
                      <a:lnTo>
                        <a:pt x="152" y="242"/>
                      </a:lnTo>
                      <a:lnTo>
                        <a:pt x="152" y="95"/>
                      </a:lnTo>
                      <a:cubicBezTo>
                        <a:pt x="152" y="87"/>
                        <a:pt x="152" y="79"/>
                        <a:pt x="149" y="70"/>
                      </a:cubicBezTo>
                      <a:cubicBezTo>
                        <a:pt x="144" y="59"/>
                        <a:pt x="132" y="50"/>
                        <a:pt x="115" y="50"/>
                      </a:cubicBezTo>
                      <a:cubicBezTo>
                        <a:pt x="101" y="50"/>
                        <a:pt x="87" y="56"/>
                        <a:pt x="79" y="67"/>
                      </a:cubicBezTo>
                      <a:cubicBezTo>
                        <a:pt x="76" y="73"/>
                        <a:pt x="70" y="84"/>
                        <a:pt x="70" y="104"/>
                      </a:cubicBezTo>
                      <a:lnTo>
                        <a:pt x="70" y="242"/>
                      </a:lnTo>
                      <a:lnTo>
                        <a:pt x="0" y="242"/>
                      </a:lnTo>
                      <a:lnTo>
                        <a:pt x="0" y="45"/>
                      </a:lnTo>
                      <a:lnTo>
                        <a:pt x="3" y="45"/>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58595B"/>
                    </a:solidFill>
                    <a:effectLst/>
                    <a:uLnTx/>
                    <a:uFillTx/>
                    <a:latin typeface="Calibri"/>
                    <a:ea typeface="+mn-ea"/>
                    <a:cs typeface="+mn-cs"/>
                  </a:endParaRPr>
                </a:p>
              </p:txBody>
            </p:sp>
            <p:sp>
              <p:nvSpPr>
                <p:cNvPr id="272" name="Freeform 161"/>
                <p:cNvSpPr>
                  <a:spLocks noChangeArrowheads="1"/>
                </p:cNvSpPr>
                <p:nvPr/>
              </p:nvSpPr>
              <p:spPr bwMode="auto">
                <a:xfrm>
                  <a:off x="5940784" y="2849769"/>
                  <a:ext cx="54304" cy="59627"/>
                </a:xfrm>
                <a:custGeom>
                  <a:avLst/>
                  <a:gdLst>
                    <a:gd name="T0" fmla="*/ 116 w 227"/>
                    <a:gd name="T1" fmla="*/ 203 h 249"/>
                    <a:gd name="T2" fmla="*/ 155 w 227"/>
                    <a:gd name="T3" fmla="*/ 169 h 249"/>
                    <a:gd name="T4" fmla="*/ 217 w 227"/>
                    <a:gd name="T5" fmla="*/ 169 h 249"/>
                    <a:gd name="T6" fmla="*/ 195 w 227"/>
                    <a:gd name="T7" fmla="*/ 220 h 249"/>
                    <a:gd name="T8" fmla="*/ 113 w 227"/>
                    <a:gd name="T9" fmla="*/ 248 h 249"/>
                    <a:gd name="T10" fmla="*/ 31 w 227"/>
                    <a:gd name="T11" fmla="*/ 220 h 249"/>
                    <a:gd name="T12" fmla="*/ 0 w 227"/>
                    <a:gd name="T13" fmla="*/ 130 h 249"/>
                    <a:gd name="T14" fmla="*/ 48 w 227"/>
                    <a:gd name="T15" fmla="*/ 19 h 249"/>
                    <a:gd name="T16" fmla="*/ 113 w 227"/>
                    <a:gd name="T17" fmla="*/ 0 h 249"/>
                    <a:gd name="T18" fmla="*/ 209 w 227"/>
                    <a:gd name="T19" fmla="*/ 56 h 249"/>
                    <a:gd name="T20" fmla="*/ 223 w 227"/>
                    <a:gd name="T21" fmla="*/ 141 h 249"/>
                    <a:gd name="T22" fmla="*/ 68 w 227"/>
                    <a:gd name="T23" fmla="*/ 141 h 249"/>
                    <a:gd name="T24" fmla="*/ 116 w 227"/>
                    <a:gd name="T25" fmla="*/ 203 h 249"/>
                    <a:gd name="T26" fmla="*/ 155 w 227"/>
                    <a:gd name="T27" fmla="*/ 96 h 249"/>
                    <a:gd name="T28" fmla="*/ 116 w 227"/>
                    <a:gd name="T29" fmla="*/ 42 h 249"/>
                    <a:gd name="T30" fmla="*/ 71 w 227"/>
                    <a:gd name="T31" fmla="*/ 96 h 249"/>
                    <a:gd name="T32" fmla="*/ 155 w 227"/>
                    <a:gd name="T33" fmla="*/ 96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7" h="249">
                      <a:moveTo>
                        <a:pt x="116" y="203"/>
                      </a:moveTo>
                      <a:cubicBezTo>
                        <a:pt x="133" y="203"/>
                        <a:pt x="150" y="197"/>
                        <a:pt x="155" y="169"/>
                      </a:cubicBezTo>
                      <a:lnTo>
                        <a:pt x="217" y="169"/>
                      </a:lnTo>
                      <a:cubicBezTo>
                        <a:pt x="217" y="180"/>
                        <a:pt x="215" y="200"/>
                        <a:pt x="195" y="220"/>
                      </a:cubicBezTo>
                      <a:cubicBezTo>
                        <a:pt x="178" y="237"/>
                        <a:pt x="147" y="248"/>
                        <a:pt x="113" y="248"/>
                      </a:cubicBezTo>
                      <a:cubicBezTo>
                        <a:pt x="93" y="248"/>
                        <a:pt x="54" y="245"/>
                        <a:pt x="31" y="220"/>
                      </a:cubicBezTo>
                      <a:cubicBezTo>
                        <a:pt x="9" y="197"/>
                        <a:pt x="0" y="166"/>
                        <a:pt x="0" y="130"/>
                      </a:cubicBezTo>
                      <a:cubicBezTo>
                        <a:pt x="0" y="93"/>
                        <a:pt x="9" y="45"/>
                        <a:pt x="48" y="19"/>
                      </a:cubicBezTo>
                      <a:cubicBezTo>
                        <a:pt x="65" y="8"/>
                        <a:pt x="88" y="0"/>
                        <a:pt x="113" y="0"/>
                      </a:cubicBezTo>
                      <a:cubicBezTo>
                        <a:pt x="147" y="0"/>
                        <a:pt x="186" y="14"/>
                        <a:pt x="209" y="56"/>
                      </a:cubicBezTo>
                      <a:cubicBezTo>
                        <a:pt x="226" y="87"/>
                        <a:pt x="223" y="124"/>
                        <a:pt x="223" y="141"/>
                      </a:cubicBezTo>
                      <a:lnTo>
                        <a:pt x="68" y="141"/>
                      </a:lnTo>
                      <a:cubicBezTo>
                        <a:pt x="68" y="155"/>
                        <a:pt x="68" y="203"/>
                        <a:pt x="116" y="203"/>
                      </a:cubicBezTo>
                      <a:close/>
                      <a:moveTo>
                        <a:pt x="155" y="96"/>
                      </a:moveTo>
                      <a:cubicBezTo>
                        <a:pt x="155" y="84"/>
                        <a:pt x="155" y="42"/>
                        <a:pt x="116" y="42"/>
                      </a:cubicBezTo>
                      <a:cubicBezTo>
                        <a:pt x="85" y="42"/>
                        <a:pt x="73" y="67"/>
                        <a:pt x="71" y="96"/>
                      </a:cubicBezTo>
                      <a:lnTo>
                        <a:pt x="155" y="96"/>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58595B"/>
                    </a:solidFill>
                    <a:effectLst/>
                    <a:uLnTx/>
                    <a:uFillTx/>
                    <a:latin typeface="Calibri"/>
                    <a:ea typeface="+mn-ea"/>
                    <a:cs typeface="+mn-cs"/>
                  </a:endParaRPr>
                </a:p>
              </p:txBody>
            </p:sp>
            <p:sp>
              <p:nvSpPr>
                <p:cNvPr id="273" name="Freeform 162"/>
                <p:cNvSpPr>
                  <a:spLocks noChangeArrowheads="1"/>
                </p:cNvSpPr>
                <p:nvPr/>
              </p:nvSpPr>
              <p:spPr bwMode="auto">
                <a:xfrm>
                  <a:off x="6004670" y="2834862"/>
                  <a:ext cx="41526" cy="74534"/>
                </a:xfrm>
                <a:custGeom>
                  <a:avLst/>
                  <a:gdLst>
                    <a:gd name="T0" fmla="*/ 113 w 171"/>
                    <a:gd name="T1" fmla="*/ 307 h 308"/>
                    <a:gd name="T2" fmla="*/ 45 w 171"/>
                    <a:gd name="T3" fmla="*/ 245 h 308"/>
                    <a:gd name="T4" fmla="*/ 45 w 171"/>
                    <a:gd name="T5" fmla="*/ 115 h 308"/>
                    <a:gd name="T6" fmla="*/ 0 w 171"/>
                    <a:gd name="T7" fmla="*/ 115 h 308"/>
                    <a:gd name="T8" fmla="*/ 0 w 171"/>
                    <a:gd name="T9" fmla="*/ 70 h 308"/>
                    <a:gd name="T10" fmla="*/ 45 w 171"/>
                    <a:gd name="T11" fmla="*/ 70 h 308"/>
                    <a:gd name="T12" fmla="*/ 45 w 171"/>
                    <a:gd name="T13" fmla="*/ 25 h 308"/>
                    <a:gd name="T14" fmla="*/ 113 w 171"/>
                    <a:gd name="T15" fmla="*/ 0 h 308"/>
                    <a:gd name="T16" fmla="*/ 113 w 171"/>
                    <a:gd name="T17" fmla="*/ 70 h 308"/>
                    <a:gd name="T18" fmla="*/ 170 w 171"/>
                    <a:gd name="T19" fmla="*/ 70 h 308"/>
                    <a:gd name="T20" fmla="*/ 170 w 171"/>
                    <a:gd name="T21" fmla="*/ 115 h 308"/>
                    <a:gd name="T22" fmla="*/ 113 w 171"/>
                    <a:gd name="T23" fmla="*/ 115 h 308"/>
                    <a:gd name="T24" fmla="*/ 113 w 171"/>
                    <a:gd name="T25" fmla="*/ 220 h 308"/>
                    <a:gd name="T26" fmla="*/ 144 w 171"/>
                    <a:gd name="T27" fmla="*/ 254 h 308"/>
                    <a:gd name="T28" fmla="*/ 167 w 171"/>
                    <a:gd name="T29" fmla="*/ 254 h 308"/>
                    <a:gd name="T30" fmla="*/ 167 w 171"/>
                    <a:gd name="T31" fmla="*/ 299 h 308"/>
                    <a:gd name="T32" fmla="*/ 113 w 171"/>
                    <a:gd name="T33" fmla="*/ 307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71" h="308">
                      <a:moveTo>
                        <a:pt x="113" y="307"/>
                      </a:moveTo>
                      <a:cubicBezTo>
                        <a:pt x="45" y="307"/>
                        <a:pt x="45" y="265"/>
                        <a:pt x="45" y="245"/>
                      </a:cubicBezTo>
                      <a:lnTo>
                        <a:pt x="45" y="115"/>
                      </a:lnTo>
                      <a:lnTo>
                        <a:pt x="0" y="115"/>
                      </a:lnTo>
                      <a:lnTo>
                        <a:pt x="0" y="70"/>
                      </a:lnTo>
                      <a:lnTo>
                        <a:pt x="45" y="70"/>
                      </a:lnTo>
                      <a:lnTo>
                        <a:pt x="45" y="25"/>
                      </a:lnTo>
                      <a:lnTo>
                        <a:pt x="113" y="0"/>
                      </a:lnTo>
                      <a:lnTo>
                        <a:pt x="113" y="70"/>
                      </a:lnTo>
                      <a:lnTo>
                        <a:pt x="170" y="70"/>
                      </a:lnTo>
                      <a:lnTo>
                        <a:pt x="170" y="115"/>
                      </a:lnTo>
                      <a:lnTo>
                        <a:pt x="113" y="115"/>
                      </a:lnTo>
                      <a:lnTo>
                        <a:pt x="113" y="220"/>
                      </a:lnTo>
                      <a:cubicBezTo>
                        <a:pt x="113" y="242"/>
                        <a:pt x="113" y="254"/>
                        <a:pt x="144" y="254"/>
                      </a:cubicBezTo>
                      <a:lnTo>
                        <a:pt x="167" y="254"/>
                      </a:lnTo>
                      <a:lnTo>
                        <a:pt x="167" y="299"/>
                      </a:lnTo>
                      <a:cubicBezTo>
                        <a:pt x="144" y="304"/>
                        <a:pt x="124" y="307"/>
                        <a:pt x="113" y="307"/>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58595B"/>
                    </a:solidFill>
                    <a:effectLst/>
                    <a:uLnTx/>
                    <a:uFillTx/>
                    <a:latin typeface="Calibri"/>
                    <a:ea typeface="+mn-ea"/>
                    <a:cs typeface="+mn-cs"/>
                  </a:endParaRPr>
                </a:p>
              </p:txBody>
            </p:sp>
          </p:grpSp>
          <p:grpSp>
            <p:nvGrpSpPr>
              <p:cNvPr id="258" name="Group 2"/>
              <p:cNvGrpSpPr/>
              <p:nvPr/>
            </p:nvGrpSpPr>
            <p:grpSpPr>
              <a:xfrm>
                <a:off x="5591540" y="2958375"/>
                <a:ext cx="499377" cy="105412"/>
                <a:chOff x="5591540" y="2958375"/>
                <a:chExt cx="499377" cy="105412"/>
              </a:xfrm>
              <a:grpFill/>
            </p:grpSpPr>
            <p:sp>
              <p:nvSpPr>
                <p:cNvPr id="259" name="Freeform 163"/>
                <p:cNvSpPr>
                  <a:spLocks noChangeArrowheads="1"/>
                </p:cNvSpPr>
                <p:nvPr/>
              </p:nvSpPr>
              <p:spPr bwMode="auto">
                <a:xfrm>
                  <a:off x="5591540" y="2958375"/>
                  <a:ext cx="75599" cy="85181"/>
                </a:xfrm>
                <a:custGeom>
                  <a:avLst/>
                  <a:gdLst>
                    <a:gd name="T0" fmla="*/ 237 w 314"/>
                    <a:gd name="T1" fmla="*/ 113 h 354"/>
                    <a:gd name="T2" fmla="*/ 228 w 314"/>
                    <a:gd name="T3" fmla="*/ 79 h 354"/>
                    <a:gd name="T4" fmla="*/ 172 w 314"/>
                    <a:gd name="T5" fmla="*/ 54 h 354"/>
                    <a:gd name="T6" fmla="*/ 73 w 314"/>
                    <a:gd name="T7" fmla="*/ 181 h 354"/>
                    <a:gd name="T8" fmla="*/ 101 w 314"/>
                    <a:gd name="T9" fmla="*/ 271 h 354"/>
                    <a:gd name="T10" fmla="*/ 180 w 314"/>
                    <a:gd name="T11" fmla="*/ 299 h 354"/>
                    <a:gd name="T12" fmla="*/ 234 w 314"/>
                    <a:gd name="T13" fmla="*/ 294 h 354"/>
                    <a:gd name="T14" fmla="*/ 234 w 314"/>
                    <a:gd name="T15" fmla="*/ 223 h 354"/>
                    <a:gd name="T16" fmla="*/ 169 w 314"/>
                    <a:gd name="T17" fmla="*/ 223 h 354"/>
                    <a:gd name="T18" fmla="*/ 169 w 314"/>
                    <a:gd name="T19" fmla="*/ 167 h 354"/>
                    <a:gd name="T20" fmla="*/ 307 w 314"/>
                    <a:gd name="T21" fmla="*/ 167 h 354"/>
                    <a:gd name="T22" fmla="*/ 307 w 314"/>
                    <a:gd name="T23" fmla="*/ 333 h 354"/>
                    <a:gd name="T24" fmla="*/ 186 w 314"/>
                    <a:gd name="T25" fmla="*/ 353 h 354"/>
                    <a:gd name="T26" fmla="*/ 45 w 314"/>
                    <a:gd name="T27" fmla="*/ 308 h 354"/>
                    <a:gd name="T28" fmla="*/ 0 w 314"/>
                    <a:gd name="T29" fmla="*/ 184 h 354"/>
                    <a:gd name="T30" fmla="*/ 174 w 314"/>
                    <a:gd name="T31" fmla="*/ 0 h 354"/>
                    <a:gd name="T32" fmla="*/ 287 w 314"/>
                    <a:gd name="T33" fmla="*/ 43 h 354"/>
                    <a:gd name="T34" fmla="*/ 313 w 314"/>
                    <a:gd name="T35" fmla="*/ 113 h 354"/>
                    <a:gd name="T36" fmla="*/ 237 w 314"/>
                    <a:gd name="T37" fmla="*/ 113 h 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14" h="354">
                      <a:moveTo>
                        <a:pt x="237" y="113"/>
                      </a:moveTo>
                      <a:cubicBezTo>
                        <a:pt x="237" y="105"/>
                        <a:pt x="237" y="93"/>
                        <a:pt x="228" y="79"/>
                      </a:cubicBezTo>
                      <a:cubicBezTo>
                        <a:pt x="214" y="57"/>
                        <a:pt x="189" y="54"/>
                        <a:pt x="172" y="54"/>
                      </a:cubicBezTo>
                      <a:cubicBezTo>
                        <a:pt x="90" y="54"/>
                        <a:pt x="73" y="130"/>
                        <a:pt x="73" y="181"/>
                      </a:cubicBezTo>
                      <a:cubicBezTo>
                        <a:pt x="73" y="203"/>
                        <a:pt x="76" y="246"/>
                        <a:pt x="101" y="271"/>
                      </a:cubicBezTo>
                      <a:cubicBezTo>
                        <a:pt x="118" y="291"/>
                        <a:pt x="141" y="299"/>
                        <a:pt x="180" y="299"/>
                      </a:cubicBezTo>
                      <a:cubicBezTo>
                        <a:pt x="214" y="299"/>
                        <a:pt x="228" y="297"/>
                        <a:pt x="234" y="294"/>
                      </a:cubicBezTo>
                      <a:lnTo>
                        <a:pt x="234" y="223"/>
                      </a:lnTo>
                      <a:lnTo>
                        <a:pt x="169" y="223"/>
                      </a:lnTo>
                      <a:lnTo>
                        <a:pt x="169" y="167"/>
                      </a:lnTo>
                      <a:lnTo>
                        <a:pt x="307" y="167"/>
                      </a:lnTo>
                      <a:lnTo>
                        <a:pt x="307" y="333"/>
                      </a:lnTo>
                      <a:cubicBezTo>
                        <a:pt x="287" y="339"/>
                        <a:pt x="251" y="353"/>
                        <a:pt x="186" y="353"/>
                      </a:cubicBezTo>
                      <a:cubicBezTo>
                        <a:pt x="110" y="353"/>
                        <a:pt x="70" y="333"/>
                        <a:pt x="45" y="308"/>
                      </a:cubicBezTo>
                      <a:cubicBezTo>
                        <a:pt x="8" y="271"/>
                        <a:pt x="0" y="218"/>
                        <a:pt x="0" y="184"/>
                      </a:cubicBezTo>
                      <a:cubicBezTo>
                        <a:pt x="0" y="65"/>
                        <a:pt x="73" y="0"/>
                        <a:pt x="174" y="0"/>
                      </a:cubicBezTo>
                      <a:cubicBezTo>
                        <a:pt x="217" y="0"/>
                        <a:pt x="262" y="12"/>
                        <a:pt x="287" y="43"/>
                      </a:cubicBezTo>
                      <a:cubicBezTo>
                        <a:pt x="310" y="68"/>
                        <a:pt x="310" y="93"/>
                        <a:pt x="313" y="113"/>
                      </a:cubicBezTo>
                      <a:lnTo>
                        <a:pt x="237" y="113"/>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58595B"/>
                    </a:solidFill>
                    <a:effectLst/>
                    <a:uLnTx/>
                    <a:uFillTx/>
                    <a:latin typeface="Calibri"/>
                    <a:ea typeface="+mn-ea"/>
                    <a:cs typeface="+mn-cs"/>
                  </a:endParaRPr>
                </a:p>
              </p:txBody>
            </p:sp>
            <p:sp>
              <p:nvSpPr>
                <p:cNvPr id="260" name="Freeform 164"/>
                <p:cNvSpPr>
                  <a:spLocks noChangeArrowheads="1"/>
                </p:cNvSpPr>
                <p:nvPr/>
              </p:nvSpPr>
              <p:spPr bwMode="auto">
                <a:xfrm>
                  <a:off x="5683110" y="2982865"/>
                  <a:ext cx="52174" cy="60692"/>
                </a:xfrm>
                <a:custGeom>
                  <a:avLst/>
                  <a:gdLst>
                    <a:gd name="T0" fmla="*/ 153 w 215"/>
                    <a:gd name="T1" fmla="*/ 246 h 252"/>
                    <a:gd name="T2" fmla="*/ 150 w 215"/>
                    <a:gd name="T3" fmla="*/ 214 h 252"/>
                    <a:gd name="T4" fmla="*/ 80 w 215"/>
                    <a:gd name="T5" fmla="*/ 251 h 252"/>
                    <a:gd name="T6" fmla="*/ 20 w 215"/>
                    <a:gd name="T7" fmla="*/ 231 h 252"/>
                    <a:gd name="T8" fmla="*/ 0 w 215"/>
                    <a:gd name="T9" fmla="*/ 181 h 252"/>
                    <a:gd name="T10" fmla="*/ 51 w 215"/>
                    <a:gd name="T11" fmla="*/ 107 h 252"/>
                    <a:gd name="T12" fmla="*/ 144 w 215"/>
                    <a:gd name="T13" fmla="*/ 93 h 252"/>
                    <a:gd name="T14" fmla="*/ 142 w 215"/>
                    <a:gd name="T15" fmla="*/ 62 h 252"/>
                    <a:gd name="T16" fmla="*/ 111 w 215"/>
                    <a:gd name="T17" fmla="*/ 42 h 252"/>
                    <a:gd name="T18" fmla="*/ 85 w 215"/>
                    <a:gd name="T19" fmla="*/ 56 h 252"/>
                    <a:gd name="T20" fmla="*/ 80 w 215"/>
                    <a:gd name="T21" fmla="*/ 76 h 252"/>
                    <a:gd name="T22" fmla="*/ 12 w 215"/>
                    <a:gd name="T23" fmla="*/ 76 h 252"/>
                    <a:gd name="T24" fmla="*/ 37 w 215"/>
                    <a:gd name="T25" fmla="*/ 20 h 252"/>
                    <a:gd name="T26" fmla="*/ 108 w 215"/>
                    <a:gd name="T27" fmla="*/ 0 h 252"/>
                    <a:gd name="T28" fmla="*/ 192 w 215"/>
                    <a:gd name="T29" fmla="*/ 31 h 252"/>
                    <a:gd name="T30" fmla="*/ 208 w 215"/>
                    <a:gd name="T31" fmla="*/ 87 h 252"/>
                    <a:gd name="T32" fmla="*/ 208 w 215"/>
                    <a:gd name="T33" fmla="*/ 181 h 252"/>
                    <a:gd name="T34" fmla="*/ 214 w 215"/>
                    <a:gd name="T35" fmla="*/ 240 h 252"/>
                    <a:gd name="T36" fmla="*/ 153 w 215"/>
                    <a:gd name="T37" fmla="*/ 240 h 252"/>
                    <a:gd name="T38" fmla="*/ 153 w 215"/>
                    <a:gd name="T39" fmla="*/ 246 h 252"/>
                    <a:gd name="T40" fmla="*/ 71 w 215"/>
                    <a:gd name="T41" fmla="*/ 172 h 252"/>
                    <a:gd name="T42" fmla="*/ 105 w 215"/>
                    <a:gd name="T43" fmla="*/ 206 h 252"/>
                    <a:gd name="T44" fmla="*/ 133 w 215"/>
                    <a:gd name="T45" fmla="*/ 192 h 252"/>
                    <a:gd name="T46" fmla="*/ 147 w 215"/>
                    <a:gd name="T47" fmla="*/ 133 h 252"/>
                    <a:gd name="T48" fmla="*/ 71 w 215"/>
                    <a:gd name="T49" fmla="*/ 172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15" h="252">
                      <a:moveTo>
                        <a:pt x="153" y="246"/>
                      </a:moveTo>
                      <a:cubicBezTo>
                        <a:pt x="150" y="231"/>
                        <a:pt x="150" y="220"/>
                        <a:pt x="150" y="214"/>
                      </a:cubicBezTo>
                      <a:cubicBezTo>
                        <a:pt x="125" y="251"/>
                        <a:pt x="94" y="251"/>
                        <a:pt x="80" y="251"/>
                      </a:cubicBezTo>
                      <a:cubicBezTo>
                        <a:pt x="46" y="251"/>
                        <a:pt x="32" y="243"/>
                        <a:pt x="20" y="231"/>
                      </a:cubicBezTo>
                      <a:cubicBezTo>
                        <a:pt x="6" y="217"/>
                        <a:pt x="0" y="198"/>
                        <a:pt x="0" y="181"/>
                      </a:cubicBezTo>
                      <a:cubicBezTo>
                        <a:pt x="0" y="161"/>
                        <a:pt x="6" y="127"/>
                        <a:pt x="51" y="107"/>
                      </a:cubicBezTo>
                      <a:cubicBezTo>
                        <a:pt x="80" y="93"/>
                        <a:pt x="122" y="93"/>
                        <a:pt x="144" y="93"/>
                      </a:cubicBezTo>
                      <a:cubicBezTo>
                        <a:pt x="144" y="79"/>
                        <a:pt x="144" y="71"/>
                        <a:pt x="142" y="62"/>
                      </a:cubicBezTo>
                      <a:cubicBezTo>
                        <a:pt x="136" y="45"/>
                        <a:pt x="116" y="42"/>
                        <a:pt x="111" y="42"/>
                      </a:cubicBezTo>
                      <a:cubicBezTo>
                        <a:pt x="102" y="42"/>
                        <a:pt x="91" y="45"/>
                        <a:pt x="85" y="56"/>
                      </a:cubicBezTo>
                      <a:cubicBezTo>
                        <a:pt x="80" y="65"/>
                        <a:pt x="80" y="71"/>
                        <a:pt x="80" y="76"/>
                      </a:cubicBezTo>
                      <a:lnTo>
                        <a:pt x="12" y="76"/>
                      </a:lnTo>
                      <a:cubicBezTo>
                        <a:pt x="12" y="65"/>
                        <a:pt x="15" y="40"/>
                        <a:pt x="37" y="20"/>
                      </a:cubicBezTo>
                      <a:cubicBezTo>
                        <a:pt x="60" y="6"/>
                        <a:pt x="85" y="0"/>
                        <a:pt x="108" y="0"/>
                      </a:cubicBezTo>
                      <a:cubicBezTo>
                        <a:pt x="127" y="0"/>
                        <a:pt x="167" y="3"/>
                        <a:pt x="192" y="31"/>
                      </a:cubicBezTo>
                      <a:cubicBezTo>
                        <a:pt x="208" y="51"/>
                        <a:pt x="208" y="79"/>
                        <a:pt x="208" y="87"/>
                      </a:cubicBezTo>
                      <a:lnTo>
                        <a:pt x="208" y="181"/>
                      </a:lnTo>
                      <a:cubicBezTo>
                        <a:pt x="208" y="200"/>
                        <a:pt x="208" y="220"/>
                        <a:pt x="214" y="240"/>
                      </a:cubicBezTo>
                      <a:lnTo>
                        <a:pt x="153" y="240"/>
                      </a:lnTo>
                      <a:lnTo>
                        <a:pt x="153" y="246"/>
                      </a:lnTo>
                      <a:close/>
                      <a:moveTo>
                        <a:pt x="71" y="172"/>
                      </a:moveTo>
                      <a:cubicBezTo>
                        <a:pt x="71" y="189"/>
                        <a:pt x="82" y="206"/>
                        <a:pt x="105" y="206"/>
                      </a:cubicBezTo>
                      <a:cubicBezTo>
                        <a:pt x="116" y="206"/>
                        <a:pt x="127" y="200"/>
                        <a:pt x="133" y="192"/>
                      </a:cubicBezTo>
                      <a:cubicBezTo>
                        <a:pt x="144" y="178"/>
                        <a:pt x="147" y="158"/>
                        <a:pt x="147" y="133"/>
                      </a:cubicBezTo>
                      <a:cubicBezTo>
                        <a:pt x="102" y="133"/>
                        <a:pt x="71" y="147"/>
                        <a:pt x="71" y="172"/>
                      </a:cubicBez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58595B"/>
                    </a:solidFill>
                    <a:effectLst/>
                    <a:uLnTx/>
                    <a:uFillTx/>
                    <a:latin typeface="Calibri"/>
                    <a:ea typeface="+mn-ea"/>
                    <a:cs typeface="+mn-cs"/>
                  </a:endParaRPr>
                </a:p>
              </p:txBody>
            </p:sp>
            <p:sp>
              <p:nvSpPr>
                <p:cNvPr id="261" name="Freeform 165"/>
                <p:cNvSpPr>
                  <a:spLocks noChangeArrowheads="1"/>
                </p:cNvSpPr>
                <p:nvPr/>
              </p:nvSpPr>
              <p:spPr bwMode="auto">
                <a:xfrm>
                  <a:off x="5745932" y="2969023"/>
                  <a:ext cx="41526" cy="74534"/>
                </a:xfrm>
                <a:custGeom>
                  <a:avLst/>
                  <a:gdLst>
                    <a:gd name="T0" fmla="*/ 169 w 170"/>
                    <a:gd name="T1" fmla="*/ 299 h 308"/>
                    <a:gd name="T2" fmla="*/ 116 w 170"/>
                    <a:gd name="T3" fmla="*/ 307 h 308"/>
                    <a:gd name="T4" fmla="*/ 48 w 170"/>
                    <a:gd name="T5" fmla="*/ 245 h 308"/>
                    <a:gd name="T6" fmla="*/ 48 w 170"/>
                    <a:gd name="T7" fmla="*/ 115 h 308"/>
                    <a:gd name="T8" fmla="*/ 0 w 170"/>
                    <a:gd name="T9" fmla="*/ 115 h 308"/>
                    <a:gd name="T10" fmla="*/ 0 w 170"/>
                    <a:gd name="T11" fmla="*/ 70 h 308"/>
                    <a:gd name="T12" fmla="*/ 45 w 170"/>
                    <a:gd name="T13" fmla="*/ 70 h 308"/>
                    <a:gd name="T14" fmla="*/ 45 w 170"/>
                    <a:gd name="T15" fmla="*/ 25 h 308"/>
                    <a:gd name="T16" fmla="*/ 113 w 170"/>
                    <a:gd name="T17" fmla="*/ 0 h 308"/>
                    <a:gd name="T18" fmla="*/ 113 w 170"/>
                    <a:gd name="T19" fmla="*/ 70 h 308"/>
                    <a:gd name="T20" fmla="*/ 169 w 170"/>
                    <a:gd name="T21" fmla="*/ 70 h 308"/>
                    <a:gd name="T22" fmla="*/ 169 w 170"/>
                    <a:gd name="T23" fmla="*/ 115 h 308"/>
                    <a:gd name="T24" fmla="*/ 113 w 170"/>
                    <a:gd name="T25" fmla="*/ 115 h 308"/>
                    <a:gd name="T26" fmla="*/ 113 w 170"/>
                    <a:gd name="T27" fmla="*/ 220 h 308"/>
                    <a:gd name="T28" fmla="*/ 144 w 170"/>
                    <a:gd name="T29" fmla="*/ 254 h 308"/>
                    <a:gd name="T30" fmla="*/ 166 w 170"/>
                    <a:gd name="T31" fmla="*/ 254 h 308"/>
                    <a:gd name="T32" fmla="*/ 166 w 170"/>
                    <a:gd name="T33" fmla="*/ 299 h 308"/>
                    <a:gd name="T34" fmla="*/ 169 w 170"/>
                    <a:gd name="T35" fmla="*/ 299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0" h="308">
                      <a:moveTo>
                        <a:pt x="169" y="299"/>
                      </a:moveTo>
                      <a:cubicBezTo>
                        <a:pt x="147" y="304"/>
                        <a:pt x="127" y="307"/>
                        <a:pt x="116" y="307"/>
                      </a:cubicBezTo>
                      <a:cubicBezTo>
                        <a:pt x="48" y="307"/>
                        <a:pt x="48" y="265"/>
                        <a:pt x="48" y="245"/>
                      </a:cubicBezTo>
                      <a:lnTo>
                        <a:pt x="48" y="115"/>
                      </a:lnTo>
                      <a:lnTo>
                        <a:pt x="0" y="115"/>
                      </a:lnTo>
                      <a:lnTo>
                        <a:pt x="0" y="70"/>
                      </a:lnTo>
                      <a:lnTo>
                        <a:pt x="45" y="70"/>
                      </a:lnTo>
                      <a:lnTo>
                        <a:pt x="45" y="25"/>
                      </a:lnTo>
                      <a:lnTo>
                        <a:pt x="113" y="0"/>
                      </a:lnTo>
                      <a:lnTo>
                        <a:pt x="113" y="70"/>
                      </a:lnTo>
                      <a:lnTo>
                        <a:pt x="169" y="70"/>
                      </a:lnTo>
                      <a:lnTo>
                        <a:pt x="169" y="115"/>
                      </a:lnTo>
                      <a:lnTo>
                        <a:pt x="113" y="115"/>
                      </a:lnTo>
                      <a:lnTo>
                        <a:pt x="113" y="220"/>
                      </a:lnTo>
                      <a:cubicBezTo>
                        <a:pt x="113" y="242"/>
                        <a:pt x="113" y="254"/>
                        <a:pt x="144" y="254"/>
                      </a:cubicBezTo>
                      <a:cubicBezTo>
                        <a:pt x="155" y="254"/>
                        <a:pt x="158" y="254"/>
                        <a:pt x="166" y="254"/>
                      </a:cubicBezTo>
                      <a:lnTo>
                        <a:pt x="166" y="299"/>
                      </a:lnTo>
                      <a:lnTo>
                        <a:pt x="169" y="299"/>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58595B"/>
                    </a:solidFill>
                    <a:effectLst/>
                    <a:uLnTx/>
                    <a:uFillTx/>
                    <a:latin typeface="Calibri"/>
                    <a:ea typeface="+mn-ea"/>
                    <a:cs typeface="+mn-cs"/>
                  </a:endParaRPr>
                </a:p>
              </p:txBody>
            </p:sp>
            <p:sp>
              <p:nvSpPr>
                <p:cNvPr id="262" name="Freeform 166"/>
                <p:cNvSpPr>
                  <a:spLocks noChangeArrowheads="1"/>
                </p:cNvSpPr>
                <p:nvPr/>
              </p:nvSpPr>
              <p:spPr bwMode="auto">
                <a:xfrm>
                  <a:off x="5797041" y="2983930"/>
                  <a:ext cx="54303" cy="59627"/>
                </a:xfrm>
                <a:custGeom>
                  <a:avLst/>
                  <a:gdLst>
                    <a:gd name="T0" fmla="*/ 67 w 226"/>
                    <a:gd name="T1" fmla="*/ 141 h 249"/>
                    <a:gd name="T2" fmla="*/ 115 w 226"/>
                    <a:gd name="T3" fmla="*/ 203 h 249"/>
                    <a:gd name="T4" fmla="*/ 155 w 226"/>
                    <a:gd name="T5" fmla="*/ 169 h 249"/>
                    <a:gd name="T6" fmla="*/ 217 w 226"/>
                    <a:gd name="T7" fmla="*/ 169 h 249"/>
                    <a:gd name="T8" fmla="*/ 194 w 226"/>
                    <a:gd name="T9" fmla="*/ 220 h 249"/>
                    <a:gd name="T10" fmla="*/ 112 w 226"/>
                    <a:gd name="T11" fmla="*/ 248 h 249"/>
                    <a:gd name="T12" fmla="*/ 31 w 226"/>
                    <a:gd name="T13" fmla="*/ 220 h 249"/>
                    <a:gd name="T14" fmla="*/ 0 w 226"/>
                    <a:gd name="T15" fmla="*/ 129 h 249"/>
                    <a:gd name="T16" fmla="*/ 48 w 226"/>
                    <a:gd name="T17" fmla="*/ 19 h 249"/>
                    <a:gd name="T18" fmla="*/ 112 w 226"/>
                    <a:gd name="T19" fmla="*/ 0 h 249"/>
                    <a:gd name="T20" fmla="*/ 208 w 226"/>
                    <a:gd name="T21" fmla="*/ 56 h 249"/>
                    <a:gd name="T22" fmla="*/ 223 w 226"/>
                    <a:gd name="T23" fmla="*/ 141 h 249"/>
                    <a:gd name="T24" fmla="*/ 67 w 226"/>
                    <a:gd name="T25" fmla="*/ 141 h 249"/>
                    <a:gd name="T26" fmla="*/ 155 w 226"/>
                    <a:gd name="T27" fmla="*/ 96 h 249"/>
                    <a:gd name="T28" fmla="*/ 115 w 226"/>
                    <a:gd name="T29" fmla="*/ 42 h 249"/>
                    <a:gd name="T30" fmla="*/ 70 w 226"/>
                    <a:gd name="T31" fmla="*/ 96 h 249"/>
                    <a:gd name="T32" fmla="*/ 155 w 226"/>
                    <a:gd name="T33" fmla="*/ 96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6" h="249">
                      <a:moveTo>
                        <a:pt x="67" y="141"/>
                      </a:moveTo>
                      <a:cubicBezTo>
                        <a:pt x="67" y="155"/>
                        <a:pt x="67" y="203"/>
                        <a:pt x="115" y="203"/>
                      </a:cubicBezTo>
                      <a:cubicBezTo>
                        <a:pt x="132" y="203"/>
                        <a:pt x="149" y="197"/>
                        <a:pt x="155" y="169"/>
                      </a:cubicBezTo>
                      <a:lnTo>
                        <a:pt x="217" y="169"/>
                      </a:lnTo>
                      <a:cubicBezTo>
                        <a:pt x="217" y="180"/>
                        <a:pt x="214" y="200"/>
                        <a:pt x="194" y="220"/>
                      </a:cubicBezTo>
                      <a:cubicBezTo>
                        <a:pt x="177" y="237"/>
                        <a:pt x="146" y="248"/>
                        <a:pt x="112" y="248"/>
                      </a:cubicBezTo>
                      <a:cubicBezTo>
                        <a:pt x="93" y="248"/>
                        <a:pt x="53" y="245"/>
                        <a:pt x="31" y="220"/>
                      </a:cubicBezTo>
                      <a:cubicBezTo>
                        <a:pt x="8" y="197"/>
                        <a:pt x="0" y="166"/>
                        <a:pt x="0" y="129"/>
                      </a:cubicBezTo>
                      <a:cubicBezTo>
                        <a:pt x="0" y="93"/>
                        <a:pt x="8" y="45"/>
                        <a:pt x="48" y="19"/>
                      </a:cubicBezTo>
                      <a:cubicBezTo>
                        <a:pt x="65" y="8"/>
                        <a:pt x="87" y="0"/>
                        <a:pt x="112" y="0"/>
                      </a:cubicBezTo>
                      <a:cubicBezTo>
                        <a:pt x="146" y="0"/>
                        <a:pt x="186" y="14"/>
                        <a:pt x="208" y="56"/>
                      </a:cubicBezTo>
                      <a:cubicBezTo>
                        <a:pt x="225" y="87"/>
                        <a:pt x="223" y="124"/>
                        <a:pt x="223" y="141"/>
                      </a:cubicBezTo>
                      <a:lnTo>
                        <a:pt x="67" y="141"/>
                      </a:lnTo>
                      <a:close/>
                      <a:moveTo>
                        <a:pt x="155" y="96"/>
                      </a:moveTo>
                      <a:cubicBezTo>
                        <a:pt x="155" y="84"/>
                        <a:pt x="155" y="42"/>
                        <a:pt x="115" y="42"/>
                      </a:cubicBezTo>
                      <a:cubicBezTo>
                        <a:pt x="84" y="42"/>
                        <a:pt x="73" y="67"/>
                        <a:pt x="70" y="96"/>
                      </a:cubicBezTo>
                      <a:lnTo>
                        <a:pt x="155" y="96"/>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58595B"/>
                    </a:solidFill>
                    <a:effectLst/>
                    <a:uLnTx/>
                    <a:uFillTx/>
                    <a:latin typeface="Calibri"/>
                    <a:ea typeface="+mn-ea"/>
                    <a:cs typeface="+mn-cs"/>
                  </a:endParaRPr>
                </a:p>
              </p:txBody>
            </p:sp>
            <p:sp>
              <p:nvSpPr>
                <p:cNvPr id="263" name="Freeform 167"/>
                <p:cNvSpPr>
                  <a:spLocks noChangeArrowheads="1"/>
                </p:cNvSpPr>
                <p:nvPr/>
              </p:nvSpPr>
              <p:spPr bwMode="auto">
                <a:xfrm>
                  <a:off x="5861991" y="2984994"/>
                  <a:ext cx="96894" cy="57497"/>
                </a:xfrm>
                <a:custGeom>
                  <a:avLst/>
                  <a:gdLst>
                    <a:gd name="T0" fmla="*/ 70 w 401"/>
                    <a:gd name="T1" fmla="*/ 0 h 236"/>
                    <a:gd name="T2" fmla="*/ 113 w 401"/>
                    <a:gd name="T3" fmla="*/ 178 h 236"/>
                    <a:gd name="T4" fmla="*/ 163 w 401"/>
                    <a:gd name="T5" fmla="*/ 0 h 236"/>
                    <a:gd name="T6" fmla="*/ 240 w 401"/>
                    <a:gd name="T7" fmla="*/ 0 h 236"/>
                    <a:gd name="T8" fmla="*/ 288 w 401"/>
                    <a:gd name="T9" fmla="*/ 178 h 236"/>
                    <a:gd name="T10" fmla="*/ 333 w 401"/>
                    <a:gd name="T11" fmla="*/ 0 h 236"/>
                    <a:gd name="T12" fmla="*/ 400 w 401"/>
                    <a:gd name="T13" fmla="*/ 0 h 236"/>
                    <a:gd name="T14" fmla="*/ 321 w 401"/>
                    <a:gd name="T15" fmla="*/ 235 h 236"/>
                    <a:gd name="T16" fmla="*/ 248 w 401"/>
                    <a:gd name="T17" fmla="*/ 235 h 236"/>
                    <a:gd name="T18" fmla="*/ 200 w 401"/>
                    <a:gd name="T19" fmla="*/ 62 h 236"/>
                    <a:gd name="T20" fmla="*/ 152 w 401"/>
                    <a:gd name="T21" fmla="*/ 235 h 236"/>
                    <a:gd name="T22" fmla="*/ 76 w 401"/>
                    <a:gd name="T23" fmla="*/ 235 h 236"/>
                    <a:gd name="T24" fmla="*/ 0 w 401"/>
                    <a:gd name="T25" fmla="*/ 0 h 236"/>
                    <a:gd name="T26" fmla="*/ 70 w 401"/>
                    <a:gd name="T27" fmla="*/ 0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01" h="236">
                      <a:moveTo>
                        <a:pt x="70" y="0"/>
                      </a:moveTo>
                      <a:lnTo>
                        <a:pt x="113" y="178"/>
                      </a:lnTo>
                      <a:lnTo>
                        <a:pt x="163" y="0"/>
                      </a:lnTo>
                      <a:lnTo>
                        <a:pt x="240" y="0"/>
                      </a:lnTo>
                      <a:lnTo>
                        <a:pt x="288" y="178"/>
                      </a:lnTo>
                      <a:lnTo>
                        <a:pt x="333" y="0"/>
                      </a:lnTo>
                      <a:lnTo>
                        <a:pt x="400" y="0"/>
                      </a:lnTo>
                      <a:lnTo>
                        <a:pt x="321" y="235"/>
                      </a:lnTo>
                      <a:lnTo>
                        <a:pt x="248" y="235"/>
                      </a:lnTo>
                      <a:lnTo>
                        <a:pt x="200" y="62"/>
                      </a:lnTo>
                      <a:lnTo>
                        <a:pt x="152" y="235"/>
                      </a:lnTo>
                      <a:lnTo>
                        <a:pt x="76" y="235"/>
                      </a:lnTo>
                      <a:lnTo>
                        <a:pt x="0" y="0"/>
                      </a:lnTo>
                      <a:lnTo>
                        <a:pt x="7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58595B"/>
                    </a:solidFill>
                    <a:effectLst/>
                    <a:uLnTx/>
                    <a:uFillTx/>
                    <a:latin typeface="Calibri"/>
                    <a:ea typeface="+mn-ea"/>
                    <a:cs typeface="+mn-cs"/>
                  </a:endParaRPr>
                </a:p>
              </p:txBody>
            </p:sp>
            <p:sp>
              <p:nvSpPr>
                <p:cNvPr id="264" name="Freeform 168"/>
                <p:cNvSpPr>
                  <a:spLocks noChangeArrowheads="1"/>
                </p:cNvSpPr>
                <p:nvPr/>
              </p:nvSpPr>
              <p:spPr bwMode="auto">
                <a:xfrm>
                  <a:off x="5968468" y="2982865"/>
                  <a:ext cx="52174" cy="60692"/>
                </a:xfrm>
                <a:custGeom>
                  <a:avLst/>
                  <a:gdLst>
                    <a:gd name="T0" fmla="*/ 152 w 215"/>
                    <a:gd name="T1" fmla="*/ 246 h 252"/>
                    <a:gd name="T2" fmla="*/ 150 w 215"/>
                    <a:gd name="T3" fmla="*/ 214 h 252"/>
                    <a:gd name="T4" fmla="*/ 79 w 215"/>
                    <a:gd name="T5" fmla="*/ 251 h 252"/>
                    <a:gd name="T6" fmla="*/ 20 w 215"/>
                    <a:gd name="T7" fmla="*/ 231 h 252"/>
                    <a:gd name="T8" fmla="*/ 0 w 215"/>
                    <a:gd name="T9" fmla="*/ 181 h 252"/>
                    <a:gd name="T10" fmla="*/ 51 w 215"/>
                    <a:gd name="T11" fmla="*/ 107 h 252"/>
                    <a:gd name="T12" fmla="*/ 144 w 215"/>
                    <a:gd name="T13" fmla="*/ 93 h 252"/>
                    <a:gd name="T14" fmla="*/ 141 w 215"/>
                    <a:gd name="T15" fmla="*/ 62 h 252"/>
                    <a:gd name="T16" fmla="*/ 110 w 215"/>
                    <a:gd name="T17" fmla="*/ 42 h 252"/>
                    <a:gd name="T18" fmla="*/ 85 w 215"/>
                    <a:gd name="T19" fmla="*/ 56 h 252"/>
                    <a:gd name="T20" fmla="*/ 79 w 215"/>
                    <a:gd name="T21" fmla="*/ 76 h 252"/>
                    <a:gd name="T22" fmla="*/ 11 w 215"/>
                    <a:gd name="T23" fmla="*/ 76 h 252"/>
                    <a:gd name="T24" fmla="*/ 37 w 215"/>
                    <a:gd name="T25" fmla="*/ 20 h 252"/>
                    <a:gd name="T26" fmla="*/ 107 w 215"/>
                    <a:gd name="T27" fmla="*/ 0 h 252"/>
                    <a:gd name="T28" fmla="*/ 192 w 215"/>
                    <a:gd name="T29" fmla="*/ 31 h 252"/>
                    <a:gd name="T30" fmla="*/ 209 w 215"/>
                    <a:gd name="T31" fmla="*/ 87 h 252"/>
                    <a:gd name="T32" fmla="*/ 209 w 215"/>
                    <a:gd name="T33" fmla="*/ 181 h 252"/>
                    <a:gd name="T34" fmla="*/ 214 w 215"/>
                    <a:gd name="T35" fmla="*/ 240 h 252"/>
                    <a:gd name="T36" fmla="*/ 152 w 215"/>
                    <a:gd name="T37" fmla="*/ 240 h 252"/>
                    <a:gd name="T38" fmla="*/ 152 w 215"/>
                    <a:gd name="T39" fmla="*/ 246 h 252"/>
                    <a:gd name="T40" fmla="*/ 68 w 215"/>
                    <a:gd name="T41" fmla="*/ 172 h 252"/>
                    <a:gd name="T42" fmla="*/ 102 w 215"/>
                    <a:gd name="T43" fmla="*/ 206 h 252"/>
                    <a:gd name="T44" fmla="*/ 130 w 215"/>
                    <a:gd name="T45" fmla="*/ 192 h 252"/>
                    <a:gd name="T46" fmla="*/ 144 w 215"/>
                    <a:gd name="T47" fmla="*/ 133 h 252"/>
                    <a:gd name="T48" fmla="*/ 68 w 215"/>
                    <a:gd name="T49" fmla="*/ 172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15" h="252">
                      <a:moveTo>
                        <a:pt x="152" y="246"/>
                      </a:moveTo>
                      <a:cubicBezTo>
                        <a:pt x="150" y="231"/>
                        <a:pt x="150" y="220"/>
                        <a:pt x="150" y="214"/>
                      </a:cubicBezTo>
                      <a:cubicBezTo>
                        <a:pt x="124" y="251"/>
                        <a:pt x="93" y="251"/>
                        <a:pt x="79" y="251"/>
                      </a:cubicBezTo>
                      <a:cubicBezTo>
                        <a:pt x="45" y="251"/>
                        <a:pt x="31" y="243"/>
                        <a:pt x="20" y="231"/>
                      </a:cubicBezTo>
                      <a:cubicBezTo>
                        <a:pt x="6" y="217"/>
                        <a:pt x="0" y="198"/>
                        <a:pt x="0" y="181"/>
                      </a:cubicBezTo>
                      <a:cubicBezTo>
                        <a:pt x="0" y="161"/>
                        <a:pt x="6" y="127"/>
                        <a:pt x="51" y="107"/>
                      </a:cubicBezTo>
                      <a:cubicBezTo>
                        <a:pt x="79" y="93"/>
                        <a:pt x="121" y="93"/>
                        <a:pt x="144" y="93"/>
                      </a:cubicBezTo>
                      <a:cubicBezTo>
                        <a:pt x="144" y="79"/>
                        <a:pt x="144" y="71"/>
                        <a:pt x="141" y="62"/>
                      </a:cubicBezTo>
                      <a:cubicBezTo>
                        <a:pt x="135" y="45"/>
                        <a:pt x="116" y="42"/>
                        <a:pt x="110" y="42"/>
                      </a:cubicBezTo>
                      <a:cubicBezTo>
                        <a:pt x="102" y="42"/>
                        <a:pt x="90" y="45"/>
                        <a:pt x="85" y="56"/>
                      </a:cubicBezTo>
                      <a:cubicBezTo>
                        <a:pt x="79" y="65"/>
                        <a:pt x="79" y="71"/>
                        <a:pt x="79" y="76"/>
                      </a:cubicBezTo>
                      <a:lnTo>
                        <a:pt x="11" y="76"/>
                      </a:lnTo>
                      <a:cubicBezTo>
                        <a:pt x="11" y="65"/>
                        <a:pt x="14" y="40"/>
                        <a:pt x="37" y="20"/>
                      </a:cubicBezTo>
                      <a:cubicBezTo>
                        <a:pt x="59" y="6"/>
                        <a:pt x="85" y="0"/>
                        <a:pt x="107" y="0"/>
                      </a:cubicBezTo>
                      <a:cubicBezTo>
                        <a:pt x="127" y="0"/>
                        <a:pt x="166" y="3"/>
                        <a:pt x="192" y="31"/>
                      </a:cubicBezTo>
                      <a:cubicBezTo>
                        <a:pt x="209" y="51"/>
                        <a:pt x="209" y="79"/>
                        <a:pt x="209" y="87"/>
                      </a:cubicBezTo>
                      <a:lnTo>
                        <a:pt x="209" y="181"/>
                      </a:lnTo>
                      <a:cubicBezTo>
                        <a:pt x="209" y="200"/>
                        <a:pt x="209" y="220"/>
                        <a:pt x="214" y="240"/>
                      </a:cubicBezTo>
                      <a:lnTo>
                        <a:pt x="152" y="240"/>
                      </a:lnTo>
                      <a:lnTo>
                        <a:pt x="152" y="246"/>
                      </a:lnTo>
                      <a:close/>
                      <a:moveTo>
                        <a:pt x="68" y="172"/>
                      </a:moveTo>
                      <a:cubicBezTo>
                        <a:pt x="68" y="189"/>
                        <a:pt x="79" y="206"/>
                        <a:pt x="102" y="206"/>
                      </a:cubicBezTo>
                      <a:cubicBezTo>
                        <a:pt x="113" y="206"/>
                        <a:pt x="124" y="200"/>
                        <a:pt x="130" y="192"/>
                      </a:cubicBezTo>
                      <a:cubicBezTo>
                        <a:pt x="141" y="178"/>
                        <a:pt x="144" y="158"/>
                        <a:pt x="144" y="133"/>
                      </a:cubicBezTo>
                      <a:cubicBezTo>
                        <a:pt x="99" y="133"/>
                        <a:pt x="68" y="147"/>
                        <a:pt x="68" y="172"/>
                      </a:cubicBez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58595B"/>
                    </a:solidFill>
                    <a:effectLst/>
                    <a:uLnTx/>
                    <a:uFillTx/>
                    <a:latin typeface="Calibri"/>
                    <a:ea typeface="+mn-ea"/>
                    <a:cs typeface="+mn-cs"/>
                  </a:endParaRPr>
                </a:p>
              </p:txBody>
            </p:sp>
            <p:sp>
              <p:nvSpPr>
                <p:cNvPr id="265" name="Freeform 169"/>
                <p:cNvSpPr>
                  <a:spLocks noChangeArrowheads="1"/>
                </p:cNvSpPr>
                <p:nvPr/>
              </p:nvSpPr>
              <p:spPr bwMode="auto">
                <a:xfrm>
                  <a:off x="6031290" y="2984994"/>
                  <a:ext cx="59627" cy="78793"/>
                </a:xfrm>
                <a:custGeom>
                  <a:avLst/>
                  <a:gdLst>
                    <a:gd name="T0" fmla="*/ 73 w 246"/>
                    <a:gd name="T1" fmla="*/ 0 h 326"/>
                    <a:gd name="T2" fmla="*/ 124 w 246"/>
                    <a:gd name="T3" fmla="*/ 164 h 326"/>
                    <a:gd name="T4" fmla="*/ 177 w 246"/>
                    <a:gd name="T5" fmla="*/ 0 h 326"/>
                    <a:gd name="T6" fmla="*/ 245 w 246"/>
                    <a:gd name="T7" fmla="*/ 0 h 326"/>
                    <a:gd name="T8" fmla="*/ 158 w 246"/>
                    <a:gd name="T9" fmla="*/ 232 h 326"/>
                    <a:gd name="T10" fmla="*/ 129 w 246"/>
                    <a:gd name="T11" fmla="*/ 325 h 326"/>
                    <a:gd name="T12" fmla="*/ 59 w 246"/>
                    <a:gd name="T13" fmla="*/ 325 h 326"/>
                    <a:gd name="T14" fmla="*/ 90 w 246"/>
                    <a:gd name="T15" fmla="*/ 237 h 326"/>
                    <a:gd name="T16" fmla="*/ 0 w 246"/>
                    <a:gd name="T17" fmla="*/ 3 h 326"/>
                    <a:gd name="T18" fmla="*/ 73 w 246"/>
                    <a:gd name="T19" fmla="*/ 3 h 326"/>
                    <a:gd name="T20" fmla="*/ 73 w 246"/>
                    <a:gd name="T21" fmla="*/ 0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6" h="326">
                      <a:moveTo>
                        <a:pt x="73" y="0"/>
                      </a:moveTo>
                      <a:lnTo>
                        <a:pt x="124" y="164"/>
                      </a:lnTo>
                      <a:lnTo>
                        <a:pt x="177" y="0"/>
                      </a:lnTo>
                      <a:lnTo>
                        <a:pt x="245" y="0"/>
                      </a:lnTo>
                      <a:lnTo>
                        <a:pt x="158" y="232"/>
                      </a:lnTo>
                      <a:lnTo>
                        <a:pt x="129" y="325"/>
                      </a:lnTo>
                      <a:lnTo>
                        <a:pt x="59" y="325"/>
                      </a:lnTo>
                      <a:lnTo>
                        <a:pt x="90" y="237"/>
                      </a:lnTo>
                      <a:lnTo>
                        <a:pt x="0" y="3"/>
                      </a:lnTo>
                      <a:lnTo>
                        <a:pt x="73" y="3"/>
                      </a:lnTo>
                      <a:lnTo>
                        <a:pt x="73"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58595B"/>
                    </a:solidFill>
                    <a:effectLst/>
                    <a:uLnTx/>
                    <a:uFillTx/>
                    <a:latin typeface="Calibri"/>
                    <a:ea typeface="+mn-ea"/>
                    <a:cs typeface="+mn-cs"/>
                  </a:endParaRPr>
                </a:p>
              </p:txBody>
            </p:sp>
          </p:grpSp>
        </p:grpSp>
        <p:grpSp>
          <p:nvGrpSpPr>
            <p:cNvPr id="249" name="Group 222"/>
            <p:cNvGrpSpPr/>
            <p:nvPr/>
          </p:nvGrpSpPr>
          <p:grpSpPr>
            <a:xfrm>
              <a:off x="5678786" y="2142833"/>
              <a:ext cx="783479" cy="614078"/>
              <a:chOff x="4703763" y="1930400"/>
              <a:chExt cx="352425" cy="276225"/>
            </a:xfrm>
            <a:solidFill>
              <a:schemeClr val="accent1"/>
            </a:solidFill>
          </p:grpSpPr>
          <p:sp>
            <p:nvSpPr>
              <p:cNvPr id="251" name="Freeform 143"/>
              <p:cNvSpPr>
                <a:spLocks noChangeArrowheads="1"/>
              </p:cNvSpPr>
              <p:nvPr/>
            </p:nvSpPr>
            <p:spPr bwMode="auto">
              <a:xfrm>
                <a:off x="4873625" y="1930400"/>
                <a:ext cx="182563" cy="101600"/>
              </a:xfrm>
              <a:custGeom>
                <a:avLst/>
                <a:gdLst>
                  <a:gd name="T0" fmla="*/ 414 w 505"/>
                  <a:gd name="T1" fmla="*/ 104 h 283"/>
                  <a:gd name="T2" fmla="*/ 405 w 505"/>
                  <a:gd name="T3" fmla="*/ 104 h 283"/>
                  <a:gd name="T4" fmla="*/ 318 w 505"/>
                  <a:gd name="T5" fmla="*/ 39 h 283"/>
                  <a:gd name="T6" fmla="*/ 287 w 505"/>
                  <a:gd name="T7" fmla="*/ 45 h 283"/>
                  <a:gd name="T8" fmla="*/ 202 w 505"/>
                  <a:gd name="T9" fmla="*/ 0 h 283"/>
                  <a:gd name="T10" fmla="*/ 103 w 505"/>
                  <a:gd name="T11" fmla="*/ 79 h 283"/>
                  <a:gd name="T12" fmla="*/ 100 w 505"/>
                  <a:gd name="T13" fmla="*/ 79 h 283"/>
                  <a:gd name="T14" fmla="*/ 0 w 505"/>
                  <a:gd name="T15" fmla="*/ 180 h 283"/>
                  <a:gd name="T16" fmla="*/ 100 w 505"/>
                  <a:gd name="T17" fmla="*/ 282 h 283"/>
                  <a:gd name="T18" fmla="*/ 414 w 505"/>
                  <a:gd name="T19" fmla="*/ 282 h 283"/>
                  <a:gd name="T20" fmla="*/ 504 w 505"/>
                  <a:gd name="T21" fmla="*/ 192 h 283"/>
                  <a:gd name="T22" fmla="*/ 414 w 505"/>
                  <a:gd name="T23" fmla="*/ 104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05" h="283">
                    <a:moveTo>
                      <a:pt x="414" y="104"/>
                    </a:moveTo>
                    <a:cubicBezTo>
                      <a:pt x="411" y="104"/>
                      <a:pt x="408" y="104"/>
                      <a:pt x="405" y="104"/>
                    </a:cubicBezTo>
                    <a:cubicBezTo>
                      <a:pt x="394" y="68"/>
                      <a:pt x="360" y="39"/>
                      <a:pt x="318" y="39"/>
                    </a:cubicBezTo>
                    <a:cubicBezTo>
                      <a:pt x="306" y="39"/>
                      <a:pt x="298" y="42"/>
                      <a:pt x="287" y="45"/>
                    </a:cubicBezTo>
                    <a:cubicBezTo>
                      <a:pt x="267" y="17"/>
                      <a:pt x="236" y="0"/>
                      <a:pt x="202" y="0"/>
                    </a:cubicBezTo>
                    <a:cubicBezTo>
                      <a:pt x="154" y="0"/>
                      <a:pt x="112" y="34"/>
                      <a:pt x="103" y="79"/>
                    </a:cubicBezTo>
                    <a:lnTo>
                      <a:pt x="100" y="79"/>
                    </a:lnTo>
                    <a:cubicBezTo>
                      <a:pt x="45" y="79"/>
                      <a:pt x="0" y="123"/>
                      <a:pt x="0" y="180"/>
                    </a:cubicBezTo>
                    <a:cubicBezTo>
                      <a:pt x="0" y="236"/>
                      <a:pt x="45" y="282"/>
                      <a:pt x="100" y="282"/>
                    </a:cubicBezTo>
                    <a:lnTo>
                      <a:pt x="414" y="282"/>
                    </a:lnTo>
                    <a:cubicBezTo>
                      <a:pt x="464" y="282"/>
                      <a:pt x="504" y="243"/>
                      <a:pt x="504" y="192"/>
                    </a:cubicBezTo>
                    <a:cubicBezTo>
                      <a:pt x="504" y="141"/>
                      <a:pt x="462" y="104"/>
                      <a:pt x="414" y="104"/>
                    </a:cubicBezTo>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5F5F5F"/>
                  </a:solidFill>
                  <a:effectLst/>
                  <a:uLnTx/>
                  <a:uFillTx/>
                  <a:latin typeface="Calibri"/>
                  <a:ea typeface="+mn-ea"/>
                  <a:cs typeface="+mn-cs"/>
                </a:endParaRPr>
              </a:p>
            </p:txBody>
          </p:sp>
          <p:sp>
            <p:nvSpPr>
              <p:cNvPr id="252" name="Freeform 144"/>
              <p:cNvSpPr>
                <a:spLocks noChangeArrowheads="1"/>
              </p:cNvSpPr>
              <p:nvPr/>
            </p:nvSpPr>
            <p:spPr bwMode="auto">
              <a:xfrm>
                <a:off x="4833938" y="2028825"/>
                <a:ext cx="65087" cy="58738"/>
              </a:xfrm>
              <a:custGeom>
                <a:avLst/>
                <a:gdLst>
                  <a:gd name="T0" fmla="*/ 22 w 182"/>
                  <a:gd name="T1" fmla="*/ 164 h 165"/>
                  <a:gd name="T2" fmla="*/ 0 w 182"/>
                  <a:gd name="T3" fmla="*/ 136 h 165"/>
                  <a:gd name="T4" fmla="*/ 22 w 182"/>
                  <a:gd name="T5" fmla="*/ 116 h 165"/>
                  <a:gd name="T6" fmla="*/ 45 w 182"/>
                  <a:gd name="T7" fmla="*/ 144 h 165"/>
                  <a:gd name="T8" fmla="*/ 22 w 182"/>
                  <a:gd name="T9" fmla="*/ 164 h 165"/>
                  <a:gd name="T10" fmla="*/ 68 w 182"/>
                  <a:gd name="T11" fmla="*/ 125 h 165"/>
                  <a:gd name="T12" fmla="*/ 45 w 182"/>
                  <a:gd name="T13" fmla="*/ 96 h 165"/>
                  <a:gd name="T14" fmla="*/ 68 w 182"/>
                  <a:gd name="T15" fmla="*/ 77 h 165"/>
                  <a:gd name="T16" fmla="*/ 90 w 182"/>
                  <a:gd name="T17" fmla="*/ 105 h 165"/>
                  <a:gd name="T18" fmla="*/ 68 w 182"/>
                  <a:gd name="T19" fmla="*/ 125 h 165"/>
                  <a:gd name="T20" fmla="*/ 113 w 182"/>
                  <a:gd name="T21" fmla="*/ 88 h 165"/>
                  <a:gd name="T22" fmla="*/ 90 w 182"/>
                  <a:gd name="T23" fmla="*/ 60 h 165"/>
                  <a:gd name="T24" fmla="*/ 113 w 182"/>
                  <a:gd name="T25" fmla="*/ 40 h 165"/>
                  <a:gd name="T26" fmla="*/ 135 w 182"/>
                  <a:gd name="T27" fmla="*/ 68 h 165"/>
                  <a:gd name="T28" fmla="*/ 113 w 182"/>
                  <a:gd name="T29" fmla="*/ 88 h 165"/>
                  <a:gd name="T30" fmla="*/ 158 w 182"/>
                  <a:gd name="T31" fmla="*/ 48 h 165"/>
                  <a:gd name="T32" fmla="*/ 135 w 182"/>
                  <a:gd name="T33" fmla="*/ 20 h 165"/>
                  <a:gd name="T34" fmla="*/ 158 w 182"/>
                  <a:gd name="T35" fmla="*/ 0 h 165"/>
                  <a:gd name="T36" fmla="*/ 181 w 182"/>
                  <a:gd name="T37" fmla="*/ 29 h 165"/>
                  <a:gd name="T38" fmla="*/ 158 w 182"/>
                  <a:gd name="T39" fmla="*/ 48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82" h="165">
                    <a:moveTo>
                      <a:pt x="22" y="164"/>
                    </a:moveTo>
                    <a:lnTo>
                      <a:pt x="0" y="136"/>
                    </a:lnTo>
                    <a:lnTo>
                      <a:pt x="22" y="116"/>
                    </a:lnTo>
                    <a:lnTo>
                      <a:pt x="45" y="144"/>
                    </a:lnTo>
                    <a:lnTo>
                      <a:pt x="22" y="164"/>
                    </a:lnTo>
                    <a:close/>
                    <a:moveTo>
                      <a:pt x="68" y="125"/>
                    </a:moveTo>
                    <a:lnTo>
                      <a:pt x="45" y="96"/>
                    </a:lnTo>
                    <a:lnTo>
                      <a:pt x="68" y="77"/>
                    </a:lnTo>
                    <a:lnTo>
                      <a:pt x="90" y="105"/>
                    </a:lnTo>
                    <a:lnTo>
                      <a:pt x="68" y="125"/>
                    </a:lnTo>
                    <a:close/>
                    <a:moveTo>
                      <a:pt x="113" y="88"/>
                    </a:moveTo>
                    <a:lnTo>
                      <a:pt x="90" y="60"/>
                    </a:lnTo>
                    <a:lnTo>
                      <a:pt x="113" y="40"/>
                    </a:lnTo>
                    <a:lnTo>
                      <a:pt x="135" y="68"/>
                    </a:lnTo>
                    <a:lnTo>
                      <a:pt x="113" y="88"/>
                    </a:lnTo>
                    <a:close/>
                    <a:moveTo>
                      <a:pt x="158" y="48"/>
                    </a:moveTo>
                    <a:lnTo>
                      <a:pt x="135" y="20"/>
                    </a:lnTo>
                    <a:lnTo>
                      <a:pt x="158" y="0"/>
                    </a:lnTo>
                    <a:lnTo>
                      <a:pt x="181" y="29"/>
                    </a:lnTo>
                    <a:lnTo>
                      <a:pt x="158" y="48"/>
                    </a:lnTo>
                    <a:close/>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5F5F5F"/>
                  </a:solidFill>
                  <a:effectLst/>
                  <a:uLnTx/>
                  <a:uFillTx/>
                  <a:latin typeface="Calibri"/>
                  <a:ea typeface="+mn-ea"/>
                  <a:cs typeface="+mn-cs"/>
                </a:endParaRPr>
              </a:p>
            </p:txBody>
          </p:sp>
          <p:sp>
            <p:nvSpPr>
              <p:cNvPr id="253" name="Freeform 145"/>
              <p:cNvSpPr>
                <a:spLocks noChangeArrowheads="1"/>
              </p:cNvSpPr>
              <p:nvPr/>
            </p:nvSpPr>
            <p:spPr bwMode="auto">
              <a:xfrm>
                <a:off x="4703763" y="2060575"/>
                <a:ext cx="146050" cy="146050"/>
              </a:xfrm>
              <a:custGeom>
                <a:avLst/>
                <a:gdLst>
                  <a:gd name="T0" fmla="*/ 203 w 407"/>
                  <a:gd name="T1" fmla="*/ 0 h 407"/>
                  <a:gd name="T2" fmla="*/ 0 w 407"/>
                  <a:gd name="T3" fmla="*/ 203 h 407"/>
                  <a:gd name="T4" fmla="*/ 203 w 407"/>
                  <a:gd name="T5" fmla="*/ 406 h 407"/>
                  <a:gd name="T6" fmla="*/ 406 w 407"/>
                  <a:gd name="T7" fmla="*/ 203 h 407"/>
                  <a:gd name="T8" fmla="*/ 203 w 407"/>
                  <a:gd name="T9" fmla="*/ 0 h 407"/>
                  <a:gd name="T10" fmla="*/ 53 w 407"/>
                  <a:gd name="T11" fmla="*/ 192 h 407"/>
                  <a:gd name="T12" fmla="*/ 104 w 407"/>
                  <a:gd name="T13" fmla="*/ 192 h 407"/>
                  <a:gd name="T14" fmla="*/ 104 w 407"/>
                  <a:gd name="T15" fmla="*/ 161 h 407"/>
                  <a:gd name="T16" fmla="*/ 177 w 407"/>
                  <a:gd name="T17" fmla="*/ 203 h 407"/>
                  <a:gd name="T18" fmla="*/ 104 w 407"/>
                  <a:gd name="T19" fmla="*/ 246 h 407"/>
                  <a:gd name="T20" fmla="*/ 104 w 407"/>
                  <a:gd name="T21" fmla="*/ 215 h 407"/>
                  <a:gd name="T22" fmla="*/ 53 w 407"/>
                  <a:gd name="T23" fmla="*/ 215 h 407"/>
                  <a:gd name="T24" fmla="*/ 53 w 407"/>
                  <a:gd name="T25" fmla="*/ 192 h 407"/>
                  <a:gd name="T26" fmla="*/ 206 w 407"/>
                  <a:gd name="T27" fmla="*/ 353 h 407"/>
                  <a:gd name="T28" fmla="*/ 163 w 407"/>
                  <a:gd name="T29" fmla="*/ 279 h 407"/>
                  <a:gd name="T30" fmla="*/ 194 w 407"/>
                  <a:gd name="T31" fmla="*/ 279 h 407"/>
                  <a:gd name="T32" fmla="*/ 194 w 407"/>
                  <a:gd name="T33" fmla="*/ 127 h 407"/>
                  <a:gd name="T34" fmla="*/ 163 w 407"/>
                  <a:gd name="T35" fmla="*/ 127 h 407"/>
                  <a:gd name="T36" fmla="*/ 206 w 407"/>
                  <a:gd name="T37" fmla="*/ 54 h 407"/>
                  <a:gd name="T38" fmla="*/ 248 w 407"/>
                  <a:gd name="T39" fmla="*/ 127 h 407"/>
                  <a:gd name="T40" fmla="*/ 217 w 407"/>
                  <a:gd name="T41" fmla="*/ 127 h 407"/>
                  <a:gd name="T42" fmla="*/ 217 w 407"/>
                  <a:gd name="T43" fmla="*/ 279 h 407"/>
                  <a:gd name="T44" fmla="*/ 248 w 407"/>
                  <a:gd name="T45" fmla="*/ 279 h 407"/>
                  <a:gd name="T46" fmla="*/ 206 w 407"/>
                  <a:gd name="T47" fmla="*/ 353 h 407"/>
                  <a:gd name="T48" fmla="*/ 307 w 407"/>
                  <a:gd name="T49" fmla="*/ 246 h 407"/>
                  <a:gd name="T50" fmla="*/ 234 w 407"/>
                  <a:gd name="T51" fmla="*/ 203 h 407"/>
                  <a:gd name="T52" fmla="*/ 307 w 407"/>
                  <a:gd name="T53" fmla="*/ 161 h 407"/>
                  <a:gd name="T54" fmla="*/ 307 w 407"/>
                  <a:gd name="T55" fmla="*/ 192 h 407"/>
                  <a:gd name="T56" fmla="*/ 358 w 407"/>
                  <a:gd name="T57" fmla="*/ 192 h 407"/>
                  <a:gd name="T58" fmla="*/ 358 w 407"/>
                  <a:gd name="T59" fmla="*/ 215 h 407"/>
                  <a:gd name="T60" fmla="*/ 307 w 407"/>
                  <a:gd name="T61" fmla="*/ 215 h 407"/>
                  <a:gd name="T62" fmla="*/ 307 w 407"/>
                  <a:gd name="T63" fmla="*/ 246 h 4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07" h="407">
                    <a:moveTo>
                      <a:pt x="203" y="0"/>
                    </a:moveTo>
                    <a:cubicBezTo>
                      <a:pt x="90" y="0"/>
                      <a:pt x="0" y="90"/>
                      <a:pt x="0" y="203"/>
                    </a:cubicBezTo>
                    <a:cubicBezTo>
                      <a:pt x="0" y="316"/>
                      <a:pt x="90" y="406"/>
                      <a:pt x="203" y="406"/>
                    </a:cubicBezTo>
                    <a:cubicBezTo>
                      <a:pt x="316" y="406"/>
                      <a:pt x="406" y="316"/>
                      <a:pt x="406" y="203"/>
                    </a:cubicBezTo>
                    <a:cubicBezTo>
                      <a:pt x="406" y="90"/>
                      <a:pt x="316" y="0"/>
                      <a:pt x="203" y="0"/>
                    </a:cubicBezTo>
                    <a:close/>
                    <a:moveTo>
                      <a:pt x="53" y="192"/>
                    </a:moveTo>
                    <a:lnTo>
                      <a:pt x="104" y="192"/>
                    </a:lnTo>
                    <a:lnTo>
                      <a:pt x="104" y="161"/>
                    </a:lnTo>
                    <a:lnTo>
                      <a:pt x="177" y="203"/>
                    </a:lnTo>
                    <a:lnTo>
                      <a:pt x="104" y="246"/>
                    </a:lnTo>
                    <a:lnTo>
                      <a:pt x="104" y="215"/>
                    </a:lnTo>
                    <a:lnTo>
                      <a:pt x="53" y="215"/>
                    </a:lnTo>
                    <a:lnTo>
                      <a:pt x="53" y="192"/>
                    </a:lnTo>
                    <a:close/>
                    <a:moveTo>
                      <a:pt x="206" y="353"/>
                    </a:moveTo>
                    <a:lnTo>
                      <a:pt x="163" y="279"/>
                    </a:lnTo>
                    <a:lnTo>
                      <a:pt x="194" y="279"/>
                    </a:lnTo>
                    <a:lnTo>
                      <a:pt x="194" y="127"/>
                    </a:lnTo>
                    <a:lnTo>
                      <a:pt x="163" y="127"/>
                    </a:lnTo>
                    <a:lnTo>
                      <a:pt x="206" y="54"/>
                    </a:lnTo>
                    <a:lnTo>
                      <a:pt x="248" y="127"/>
                    </a:lnTo>
                    <a:lnTo>
                      <a:pt x="217" y="127"/>
                    </a:lnTo>
                    <a:lnTo>
                      <a:pt x="217" y="279"/>
                    </a:lnTo>
                    <a:lnTo>
                      <a:pt x="248" y="279"/>
                    </a:lnTo>
                    <a:lnTo>
                      <a:pt x="206" y="353"/>
                    </a:lnTo>
                    <a:close/>
                    <a:moveTo>
                      <a:pt x="307" y="246"/>
                    </a:moveTo>
                    <a:lnTo>
                      <a:pt x="234" y="203"/>
                    </a:lnTo>
                    <a:lnTo>
                      <a:pt x="307" y="161"/>
                    </a:lnTo>
                    <a:lnTo>
                      <a:pt x="307" y="192"/>
                    </a:lnTo>
                    <a:lnTo>
                      <a:pt x="358" y="192"/>
                    </a:lnTo>
                    <a:lnTo>
                      <a:pt x="358" y="215"/>
                    </a:lnTo>
                    <a:lnTo>
                      <a:pt x="307" y="215"/>
                    </a:lnTo>
                    <a:lnTo>
                      <a:pt x="307" y="246"/>
                    </a:lnTo>
                    <a:close/>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5F5F5F"/>
                  </a:solidFill>
                  <a:effectLst/>
                  <a:uLnTx/>
                  <a:uFillTx/>
                  <a:latin typeface="Calibri"/>
                  <a:ea typeface="+mn-ea"/>
                  <a:cs typeface="+mn-cs"/>
                </a:endParaRPr>
              </a:p>
            </p:txBody>
          </p:sp>
          <p:sp>
            <p:nvSpPr>
              <p:cNvPr id="254" name="Freeform 300"/>
              <p:cNvSpPr>
                <a:spLocks noChangeArrowheads="1"/>
              </p:cNvSpPr>
              <p:nvPr/>
            </p:nvSpPr>
            <p:spPr bwMode="auto">
              <a:xfrm>
                <a:off x="4873625" y="1930400"/>
                <a:ext cx="182563" cy="101600"/>
              </a:xfrm>
              <a:custGeom>
                <a:avLst/>
                <a:gdLst>
                  <a:gd name="T0" fmla="*/ 414 w 505"/>
                  <a:gd name="T1" fmla="*/ 104 h 283"/>
                  <a:gd name="T2" fmla="*/ 405 w 505"/>
                  <a:gd name="T3" fmla="*/ 104 h 283"/>
                  <a:gd name="T4" fmla="*/ 318 w 505"/>
                  <a:gd name="T5" fmla="*/ 39 h 283"/>
                  <a:gd name="T6" fmla="*/ 287 w 505"/>
                  <a:gd name="T7" fmla="*/ 45 h 283"/>
                  <a:gd name="T8" fmla="*/ 202 w 505"/>
                  <a:gd name="T9" fmla="*/ 0 h 283"/>
                  <a:gd name="T10" fmla="*/ 103 w 505"/>
                  <a:gd name="T11" fmla="*/ 79 h 283"/>
                  <a:gd name="T12" fmla="*/ 100 w 505"/>
                  <a:gd name="T13" fmla="*/ 79 h 283"/>
                  <a:gd name="T14" fmla="*/ 0 w 505"/>
                  <a:gd name="T15" fmla="*/ 180 h 283"/>
                  <a:gd name="T16" fmla="*/ 100 w 505"/>
                  <a:gd name="T17" fmla="*/ 282 h 283"/>
                  <a:gd name="T18" fmla="*/ 414 w 505"/>
                  <a:gd name="T19" fmla="*/ 282 h 283"/>
                  <a:gd name="T20" fmla="*/ 504 w 505"/>
                  <a:gd name="T21" fmla="*/ 192 h 283"/>
                  <a:gd name="T22" fmla="*/ 414 w 505"/>
                  <a:gd name="T23" fmla="*/ 104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05" h="283">
                    <a:moveTo>
                      <a:pt x="414" y="104"/>
                    </a:moveTo>
                    <a:cubicBezTo>
                      <a:pt x="411" y="104"/>
                      <a:pt x="408" y="104"/>
                      <a:pt x="405" y="104"/>
                    </a:cubicBezTo>
                    <a:cubicBezTo>
                      <a:pt x="394" y="68"/>
                      <a:pt x="360" y="39"/>
                      <a:pt x="318" y="39"/>
                    </a:cubicBezTo>
                    <a:cubicBezTo>
                      <a:pt x="306" y="39"/>
                      <a:pt x="298" y="42"/>
                      <a:pt x="287" y="45"/>
                    </a:cubicBezTo>
                    <a:cubicBezTo>
                      <a:pt x="267" y="17"/>
                      <a:pt x="236" y="0"/>
                      <a:pt x="202" y="0"/>
                    </a:cubicBezTo>
                    <a:cubicBezTo>
                      <a:pt x="154" y="0"/>
                      <a:pt x="112" y="34"/>
                      <a:pt x="103" y="79"/>
                    </a:cubicBezTo>
                    <a:lnTo>
                      <a:pt x="100" y="79"/>
                    </a:lnTo>
                    <a:cubicBezTo>
                      <a:pt x="45" y="79"/>
                      <a:pt x="0" y="123"/>
                      <a:pt x="0" y="180"/>
                    </a:cubicBezTo>
                    <a:cubicBezTo>
                      <a:pt x="0" y="236"/>
                      <a:pt x="45" y="282"/>
                      <a:pt x="100" y="282"/>
                    </a:cubicBezTo>
                    <a:lnTo>
                      <a:pt x="414" y="282"/>
                    </a:lnTo>
                    <a:cubicBezTo>
                      <a:pt x="464" y="282"/>
                      <a:pt x="504" y="243"/>
                      <a:pt x="504" y="192"/>
                    </a:cubicBezTo>
                    <a:cubicBezTo>
                      <a:pt x="504" y="141"/>
                      <a:pt x="462" y="104"/>
                      <a:pt x="414" y="104"/>
                    </a:cubicBezTo>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5F5F5F"/>
                  </a:solidFill>
                  <a:effectLst/>
                  <a:uLnTx/>
                  <a:uFillTx/>
                  <a:latin typeface="Calibri"/>
                  <a:ea typeface="+mn-ea"/>
                  <a:cs typeface="+mn-cs"/>
                </a:endParaRPr>
              </a:p>
            </p:txBody>
          </p:sp>
          <p:sp>
            <p:nvSpPr>
              <p:cNvPr id="255" name="Freeform 301"/>
              <p:cNvSpPr>
                <a:spLocks noChangeArrowheads="1"/>
              </p:cNvSpPr>
              <p:nvPr/>
            </p:nvSpPr>
            <p:spPr bwMode="auto">
              <a:xfrm>
                <a:off x="4833938" y="2028825"/>
                <a:ext cx="65087" cy="58738"/>
              </a:xfrm>
              <a:custGeom>
                <a:avLst/>
                <a:gdLst>
                  <a:gd name="T0" fmla="*/ 22 w 182"/>
                  <a:gd name="T1" fmla="*/ 164 h 165"/>
                  <a:gd name="T2" fmla="*/ 0 w 182"/>
                  <a:gd name="T3" fmla="*/ 136 h 165"/>
                  <a:gd name="T4" fmla="*/ 22 w 182"/>
                  <a:gd name="T5" fmla="*/ 116 h 165"/>
                  <a:gd name="T6" fmla="*/ 45 w 182"/>
                  <a:gd name="T7" fmla="*/ 144 h 165"/>
                  <a:gd name="T8" fmla="*/ 22 w 182"/>
                  <a:gd name="T9" fmla="*/ 164 h 165"/>
                  <a:gd name="T10" fmla="*/ 68 w 182"/>
                  <a:gd name="T11" fmla="*/ 125 h 165"/>
                  <a:gd name="T12" fmla="*/ 45 w 182"/>
                  <a:gd name="T13" fmla="*/ 96 h 165"/>
                  <a:gd name="T14" fmla="*/ 68 w 182"/>
                  <a:gd name="T15" fmla="*/ 77 h 165"/>
                  <a:gd name="T16" fmla="*/ 90 w 182"/>
                  <a:gd name="T17" fmla="*/ 105 h 165"/>
                  <a:gd name="T18" fmla="*/ 68 w 182"/>
                  <a:gd name="T19" fmla="*/ 125 h 165"/>
                  <a:gd name="T20" fmla="*/ 113 w 182"/>
                  <a:gd name="T21" fmla="*/ 88 h 165"/>
                  <a:gd name="T22" fmla="*/ 90 w 182"/>
                  <a:gd name="T23" fmla="*/ 60 h 165"/>
                  <a:gd name="T24" fmla="*/ 113 w 182"/>
                  <a:gd name="T25" fmla="*/ 40 h 165"/>
                  <a:gd name="T26" fmla="*/ 135 w 182"/>
                  <a:gd name="T27" fmla="*/ 68 h 165"/>
                  <a:gd name="T28" fmla="*/ 113 w 182"/>
                  <a:gd name="T29" fmla="*/ 88 h 165"/>
                  <a:gd name="T30" fmla="*/ 158 w 182"/>
                  <a:gd name="T31" fmla="*/ 48 h 165"/>
                  <a:gd name="T32" fmla="*/ 135 w 182"/>
                  <a:gd name="T33" fmla="*/ 20 h 165"/>
                  <a:gd name="T34" fmla="*/ 158 w 182"/>
                  <a:gd name="T35" fmla="*/ 0 h 165"/>
                  <a:gd name="T36" fmla="*/ 181 w 182"/>
                  <a:gd name="T37" fmla="*/ 29 h 165"/>
                  <a:gd name="T38" fmla="*/ 158 w 182"/>
                  <a:gd name="T39" fmla="*/ 48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82" h="165">
                    <a:moveTo>
                      <a:pt x="22" y="164"/>
                    </a:moveTo>
                    <a:lnTo>
                      <a:pt x="0" y="136"/>
                    </a:lnTo>
                    <a:lnTo>
                      <a:pt x="22" y="116"/>
                    </a:lnTo>
                    <a:lnTo>
                      <a:pt x="45" y="144"/>
                    </a:lnTo>
                    <a:lnTo>
                      <a:pt x="22" y="164"/>
                    </a:lnTo>
                    <a:close/>
                    <a:moveTo>
                      <a:pt x="68" y="125"/>
                    </a:moveTo>
                    <a:lnTo>
                      <a:pt x="45" y="96"/>
                    </a:lnTo>
                    <a:lnTo>
                      <a:pt x="68" y="77"/>
                    </a:lnTo>
                    <a:lnTo>
                      <a:pt x="90" y="105"/>
                    </a:lnTo>
                    <a:lnTo>
                      <a:pt x="68" y="125"/>
                    </a:lnTo>
                    <a:close/>
                    <a:moveTo>
                      <a:pt x="113" y="88"/>
                    </a:moveTo>
                    <a:lnTo>
                      <a:pt x="90" y="60"/>
                    </a:lnTo>
                    <a:lnTo>
                      <a:pt x="113" y="40"/>
                    </a:lnTo>
                    <a:lnTo>
                      <a:pt x="135" y="68"/>
                    </a:lnTo>
                    <a:lnTo>
                      <a:pt x="113" y="88"/>
                    </a:lnTo>
                    <a:close/>
                    <a:moveTo>
                      <a:pt x="158" y="48"/>
                    </a:moveTo>
                    <a:lnTo>
                      <a:pt x="135" y="20"/>
                    </a:lnTo>
                    <a:lnTo>
                      <a:pt x="158" y="0"/>
                    </a:lnTo>
                    <a:lnTo>
                      <a:pt x="181" y="29"/>
                    </a:lnTo>
                    <a:lnTo>
                      <a:pt x="158" y="48"/>
                    </a:lnTo>
                    <a:close/>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5F5F5F"/>
                  </a:solidFill>
                  <a:effectLst/>
                  <a:uLnTx/>
                  <a:uFillTx/>
                  <a:latin typeface="Calibri"/>
                  <a:ea typeface="+mn-ea"/>
                  <a:cs typeface="+mn-cs"/>
                </a:endParaRPr>
              </a:p>
            </p:txBody>
          </p:sp>
          <p:sp>
            <p:nvSpPr>
              <p:cNvPr id="256" name="Freeform 302"/>
              <p:cNvSpPr>
                <a:spLocks noChangeArrowheads="1"/>
              </p:cNvSpPr>
              <p:nvPr/>
            </p:nvSpPr>
            <p:spPr bwMode="auto">
              <a:xfrm>
                <a:off x="4703763" y="2060575"/>
                <a:ext cx="146050" cy="146050"/>
              </a:xfrm>
              <a:custGeom>
                <a:avLst/>
                <a:gdLst>
                  <a:gd name="T0" fmla="*/ 203 w 407"/>
                  <a:gd name="T1" fmla="*/ 0 h 407"/>
                  <a:gd name="T2" fmla="*/ 0 w 407"/>
                  <a:gd name="T3" fmla="*/ 203 h 407"/>
                  <a:gd name="T4" fmla="*/ 203 w 407"/>
                  <a:gd name="T5" fmla="*/ 406 h 407"/>
                  <a:gd name="T6" fmla="*/ 406 w 407"/>
                  <a:gd name="T7" fmla="*/ 203 h 407"/>
                  <a:gd name="T8" fmla="*/ 203 w 407"/>
                  <a:gd name="T9" fmla="*/ 0 h 407"/>
                  <a:gd name="T10" fmla="*/ 53 w 407"/>
                  <a:gd name="T11" fmla="*/ 192 h 407"/>
                  <a:gd name="T12" fmla="*/ 104 w 407"/>
                  <a:gd name="T13" fmla="*/ 192 h 407"/>
                  <a:gd name="T14" fmla="*/ 104 w 407"/>
                  <a:gd name="T15" fmla="*/ 161 h 407"/>
                  <a:gd name="T16" fmla="*/ 177 w 407"/>
                  <a:gd name="T17" fmla="*/ 203 h 407"/>
                  <a:gd name="T18" fmla="*/ 104 w 407"/>
                  <a:gd name="T19" fmla="*/ 246 h 407"/>
                  <a:gd name="T20" fmla="*/ 104 w 407"/>
                  <a:gd name="T21" fmla="*/ 215 h 407"/>
                  <a:gd name="T22" fmla="*/ 53 w 407"/>
                  <a:gd name="T23" fmla="*/ 215 h 407"/>
                  <a:gd name="T24" fmla="*/ 53 w 407"/>
                  <a:gd name="T25" fmla="*/ 192 h 407"/>
                  <a:gd name="T26" fmla="*/ 206 w 407"/>
                  <a:gd name="T27" fmla="*/ 353 h 407"/>
                  <a:gd name="T28" fmla="*/ 163 w 407"/>
                  <a:gd name="T29" fmla="*/ 279 h 407"/>
                  <a:gd name="T30" fmla="*/ 194 w 407"/>
                  <a:gd name="T31" fmla="*/ 279 h 407"/>
                  <a:gd name="T32" fmla="*/ 194 w 407"/>
                  <a:gd name="T33" fmla="*/ 127 h 407"/>
                  <a:gd name="T34" fmla="*/ 163 w 407"/>
                  <a:gd name="T35" fmla="*/ 127 h 407"/>
                  <a:gd name="T36" fmla="*/ 206 w 407"/>
                  <a:gd name="T37" fmla="*/ 54 h 407"/>
                  <a:gd name="T38" fmla="*/ 248 w 407"/>
                  <a:gd name="T39" fmla="*/ 127 h 407"/>
                  <a:gd name="T40" fmla="*/ 217 w 407"/>
                  <a:gd name="T41" fmla="*/ 127 h 407"/>
                  <a:gd name="T42" fmla="*/ 217 w 407"/>
                  <a:gd name="T43" fmla="*/ 279 h 407"/>
                  <a:gd name="T44" fmla="*/ 248 w 407"/>
                  <a:gd name="T45" fmla="*/ 279 h 407"/>
                  <a:gd name="T46" fmla="*/ 206 w 407"/>
                  <a:gd name="T47" fmla="*/ 353 h 407"/>
                  <a:gd name="T48" fmla="*/ 307 w 407"/>
                  <a:gd name="T49" fmla="*/ 246 h 407"/>
                  <a:gd name="T50" fmla="*/ 234 w 407"/>
                  <a:gd name="T51" fmla="*/ 203 h 407"/>
                  <a:gd name="T52" fmla="*/ 307 w 407"/>
                  <a:gd name="T53" fmla="*/ 161 h 407"/>
                  <a:gd name="T54" fmla="*/ 307 w 407"/>
                  <a:gd name="T55" fmla="*/ 192 h 407"/>
                  <a:gd name="T56" fmla="*/ 358 w 407"/>
                  <a:gd name="T57" fmla="*/ 192 h 407"/>
                  <a:gd name="T58" fmla="*/ 358 w 407"/>
                  <a:gd name="T59" fmla="*/ 215 h 407"/>
                  <a:gd name="T60" fmla="*/ 307 w 407"/>
                  <a:gd name="T61" fmla="*/ 215 h 407"/>
                  <a:gd name="T62" fmla="*/ 307 w 407"/>
                  <a:gd name="T63" fmla="*/ 246 h 4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07" h="407">
                    <a:moveTo>
                      <a:pt x="203" y="0"/>
                    </a:moveTo>
                    <a:cubicBezTo>
                      <a:pt x="90" y="0"/>
                      <a:pt x="0" y="90"/>
                      <a:pt x="0" y="203"/>
                    </a:cubicBezTo>
                    <a:cubicBezTo>
                      <a:pt x="0" y="316"/>
                      <a:pt x="90" y="406"/>
                      <a:pt x="203" y="406"/>
                    </a:cubicBezTo>
                    <a:cubicBezTo>
                      <a:pt x="316" y="406"/>
                      <a:pt x="406" y="316"/>
                      <a:pt x="406" y="203"/>
                    </a:cubicBezTo>
                    <a:cubicBezTo>
                      <a:pt x="406" y="90"/>
                      <a:pt x="316" y="0"/>
                      <a:pt x="203" y="0"/>
                    </a:cubicBezTo>
                    <a:close/>
                    <a:moveTo>
                      <a:pt x="53" y="192"/>
                    </a:moveTo>
                    <a:lnTo>
                      <a:pt x="104" y="192"/>
                    </a:lnTo>
                    <a:lnTo>
                      <a:pt x="104" y="161"/>
                    </a:lnTo>
                    <a:lnTo>
                      <a:pt x="177" y="203"/>
                    </a:lnTo>
                    <a:lnTo>
                      <a:pt x="104" y="246"/>
                    </a:lnTo>
                    <a:lnTo>
                      <a:pt x="104" y="215"/>
                    </a:lnTo>
                    <a:lnTo>
                      <a:pt x="53" y="215"/>
                    </a:lnTo>
                    <a:lnTo>
                      <a:pt x="53" y="192"/>
                    </a:lnTo>
                    <a:close/>
                    <a:moveTo>
                      <a:pt x="206" y="353"/>
                    </a:moveTo>
                    <a:lnTo>
                      <a:pt x="163" y="279"/>
                    </a:lnTo>
                    <a:lnTo>
                      <a:pt x="194" y="279"/>
                    </a:lnTo>
                    <a:lnTo>
                      <a:pt x="194" y="127"/>
                    </a:lnTo>
                    <a:lnTo>
                      <a:pt x="163" y="127"/>
                    </a:lnTo>
                    <a:lnTo>
                      <a:pt x="206" y="54"/>
                    </a:lnTo>
                    <a:lnTo>
                      <a:pt x="248" y="127"/>
                    </a:lnTo>
                    <a:lnTo>
                      <a:pt x="217" y="127"/>
                    </a:lnTo>
                    <a:lnTo>
                      <a:pt x="217" y="279"/>
                    </a:lnTo>
                    <a:lnTo>
                      <a:pt x="248" y="279"/>
                    </a:lnTo>
                    <a:lnTo>
                      <a:pt x="206" y="353"/>
                    </a:lnTo>
                    <a:close/>
                    <a:moveTo>
                      <a:pt x="307" y="246"/>
                    </a:moveTo>
                    <a:lnTo>
                      <a:pt x="234" y="203"/>
                    </a:lnTo>
                    <a:lnTo>
                      <a:pt x="307" y="161"/>
                    </a:lnTo>
                    <a:lnTo>
                      <a:pt x="307" y="192"/>
                    </a:lnTo>
                    <a:lnTo>
                      <a:pt x="358" y="192"/>
                    </a:lnTo>
                    <a:lnTo>
                      <a:pt x="358" y="215"/>
                    </a:lnTo>
                    <a:lnTo>
                      <a:pt x="307" y="215"/>
                    </a:lnTo>
                    <a:lnTo>
                      <a:pt x="307" y="246"/>
                    </a:lnTo>
                    <a:close/>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5F5F5F"/>
                  </a:solidFill>
                  <a:effectLst/>
                  <a:uLnTx/>
                  <a:uFillTx/>
                  <a:latin typeface="Calibri"/>
                  <a:ea typeface="+mn-ea"/>
                  <a:cs typeface="+mn-cs"/>
                </a:endParaRPr>
              </a:p>
            </p:txBody>
          </p:sp>
        </p:grpSp>
        <p:sp>
          <p:nvSpPr>
            <p:cNvPr id="250" name="Rectangle 249"/>
            <p:cNvSpPr/>
            <p:nvPr/>
          </p:nvSpPr>
          <p:spPr>
            <a:xfrm>
              <a:off x="5525115" y="2102017"/>
              <a:ext cx="986918" cy="976146"/>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FFFFFF"/>
                </a:solidFill>
                <a:effectLst/>
                <a:uLnTx/>
                <a:uFillTx/>
                <a:latin typeface="Calibri"/>
                <a:ea typeface="+mn-ea"/>
                <a:cs typeface="+mn-cs"/>
              </a:endParaRPr>
            </a:p>
          </p:txBody>
        </p:sp>
      </p:grpSp>
      <p:sp>
        <p:nvSpPr>
          <p:cNvPr id="349" name="Rectangle 348"/>
          <p:cNvSpPr/>
          <p:nvPr/>
        </p:nvSpPr>
        <p:spPr>
          <a:xfrm>
            <a:off x="8593384" y="851571"/>
            <a:ext cx="845600" cy="341543"/>
          </a:xfrm>
          <a:prstGeom prst="rect">
            <a:avLst/>
          </a:prstGeom>
        </p:spPr>
        <p:style>
          <a:lnRef idx="2">
            <a:schemeClr val="accent4"/>
          </a:lnRef>
          <a:fillRef idx="1">
            <a:schemeClr val="lt1"/>
          </a:fillRef>
          <a:effectRef idx="0">
            <a:schemeClr val="accent4"/>
          </a:effectRef>
          <a:fontRef idx="minor">
            <a:schemeClr val="dk1"/>
          </a:fontRef>
        </p:style>
        <p:txBody>
          <a:bodyPr wrap="square">
            <a:sp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altLang="en-US" sz="900" b="1" i="0" u="none" strike="noStrike" kern="1200" cap="none" spc="0" normalizeH="0" baseline="0" noProof="0" dirty="0">
                <a:ln>
                  <a:noFill/>
                </a:ln>
                <a:solidFill>
                  <a:srgbClr val="5F5F5F"/>
                </a:solidFill>
                <a:effectLst/>
                <a:uLnTx/>
                <a:uFillTx/>
                <a:latin typeface="Calibri"/>
                <a:ea typeface="+mn-ea"/>
                <a:cs typeface="+mn-cs"/>
              </a:rPr>
              <a:t>External </a:t>
            </a:r>
          </a:p>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altLang="en-US" sz="900" b="1" i="0" u="none" strike="noStrike" kern="1200" cap="none" spc="0" normalizeH="0" baseline="0" noProof="0" dirty="0">
                <a:ln>
                  <a:noFill/>
                </a:ln>
                <a:solidFill>
                  <a:srgbClr val="5F5F5F"/>
                </a:solidFill>
                <a:effectLst/>
                <a:uLnTx/>
                <a:uFillTx/>
                <a:latin typeface="Calibri"/>
                <a:ea typeface="+mn-ea"/>
                <a:cs typeface="+mn-cs"/>
              </a:rPr>
              <a:t>Web Client</a:t>
            </a:r>
          </a:p>
        </p:txBody>
      </p:sp>
      <p:cxnSp>
        <p:nvCxnSpPr>
          <p:cNvPr id="354" name="Straight Arrow Connector 353"/>
          <p:cNvCxnSpPr/>
          <p:nvPr/>
        </p:nvCxnSpPr>
        <p:spPr>
          <a:xfrm flipH="1">
            <a:off x="7968707" y="1010916"/>
            <a:ext cx="563733" cy="0"/>
          </a:xfrm>
          <a:prstGeom prst="straightConnector1">
            <a:avLst/>
          </a:prstGeom>
          <a:ln w="19050">
            <a:solidFill>
              <a:schemeClr val="accent5"/>
            </a:solidFill>
            <a:miter lim="800000"/>
            <a:tailEnd type="arrow"/>
          </a:ln>
        </p:spPr>
        <p:style>
          <a:lnRef idx="1">
            <a:schemeClr val="accent1"/>
          </a:lnRef>
          <a:fillRef idx="0">
            <a:schemeClr val="accent1"/>
          </a:fillRef>
          <a:effectRef idx="0">
            <a:schemeClr val="accent1"/>
          </a:effectRef>
          <a:fontRef idx="minor">
            <a:schemeClr val="tx1"/>
          </a:fontRef>
        </p:style>
      </p:cxnSp>
      <p:sp>
        <p:nvSpPr>
          <p:cNvPr id="78" name="Text Box 36"/>
          <p:cNvSpPr txBox="1">
            <a:spLocks noChangeArrowheads="1"/>
          </p:cNvSpPr>
          <p:nvPr/>
        </p:nvSpPr>
        <p:spPr bwMode="auto">
          <a:xfrm>
            <a:off x="5201398" y="5850718"/>
            <a:ext cx="665074" cy="123079"/>
          </a:xfrm>
          <a:prstGeom prst="rect">
            <a:avLst/>
          </a:prstGeom>
          <a:noFill/>
          <a:ln w="9525">
            <a:noFill/>
            <a:miter lim="800000"/>
            <a:headEnd/>
            <a:tailEnd/>
          </a:ln>
        </p:spPr>
        <p:txBody>
          <a:bodyPr wrap="none" lIns="0" tIns="0" rIns="0" bIns="0" anchor="ctr">
            <a:spAutoFit/>
          </a:bodyPr>
          <a:lstStyle/>
          <a:p>
            <a:pPr marL="0" marR="0" lvl="0" indent="0" algn="ctr" defTabSz="914400" rtl="0" eaLnBrk="1" fontAlgn="auto" latinLnBrk="0" hangingPunct="1">
              <a:lnSpc>
                <a:spcPct val="100000"/>
              </a:lnSpc>
              <a:spcBef>
                <a:spcPts val="0"/>
              </a:spcBef>
              <a:spcAft>
                <a:spcPts val="0"/>
              </a:spcAft>
              <a:buClr>
                <a:srgbClr val="FD0000"/>
              </a:buClr>
              <a:buSzTx/>
              <a:buFontTx/>
              <a:buNone/>
              <a:tabLst/>
              <a:defRPr/>
            </a:pPr>
            <a:r>
              <a:rPr kumimoji="0" lang="en-US" sz="800" b="0" i="0" u="none" strike="noStrike" kern="1200" cap="none" spc="0" normalizeH="0" baseline="0" noProof="0" dirty="0">
                <a:ln>
                  <a:noFill/>
                </a:ln>
                <a:solidFill>
                  <a:srgbClr val="58595B"/>
                </a:solidFill>
                <a:effectLst/>
                <a:uLnTx/>
                <a:uFillTx/>
                <a:latin typeface="Calibri"/>
                <a:ea typeface="+mn-ea"/>
                <a:cs typeface="+mn-cs"/>
              </a:rPr>
              <a:t>Server Manager</a:t>
            </a:r>
          </a:p>
        </p:txBody>
      </p:sp>
      <p:sp>
        <p:nvSpPr>
          <p:cNvPr id="79" name="Line 55"/>
          <p:cNvSpPr>
            <a:spLocks noChangeShapeType="1"/>
          </p:cNvSpPr>
          <p:nvPr/>
        </p:nvSpPr>
        <p:spPr bwMode="auto">
          <a:xfrm>
            <a:off x="5456937" y="4825636"/>
            <a:ext cx="0" cy="169835"/>
          </a:xfrm>
          <a:prstGeom prst="line">
            <a:avLst/>
          </a:prstGeom>
          <a:noFill/>
          <a:ln w="12700">
            <a:solidFill>
              <a:schemeClr val="tx1"/>
            </a:solidFill>
            <a:round/>
            <a:headEnd type="oval" w="sm" len="sm"/>
            <a:tailEnd type="oval" w="sm" len="sm"/>
          </a:ln>
          <a:effectLst/>
        </p:spPr>
        <p:txBody>
          <a:bodyPr wrap="square" lIns="92051" tIns="46026" rIns="92051" bIns="46026">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58595B"/>
              </a:solidFill>
              <a:effectLst/>
              <a:uLnTx/>
              <a:uFillTx/>
              <a:latin typeface="Calibri"/>
              <a:ea typeface="+mn-ea"/>
              <a:cs typeface="+mn-cs"/>
            </a:endParaRPr>
          </a:p>
        </p:txBody>
      </p:sp>
      <p:sp>
        <p:nvSpPr>
          <p:cNvPr id="80" name="Text Box 36"/>
          <p:cNvSpPr txBox="1">
            <a:spLocks noChangeArrowheads="1"/>
          </p:cNvSpPr>
          <p:nvPr/>
        </p:nvSpPr>
        <p:spPr bwMode="auto">
          <a:xfrm>
            <a:off x="5124549" y="3901132"/>
            <a:ext cx="802896" cy="123079"/>
          </a:xfrm>
          <a:prstGeom prst="rect">
            <a:avLst/>
          </a:prstGeom>
          <a:noFill/>
          <a:ln w="9525">
            <a:noFill/>
            <a:miter lim="800000"/>
            <a:headEnd/>
            <a:tailEnd/>
          </a:ln>
        </p:spPr>
        <p:txBody>
          <a:bodyPr wrap="none" lIns="0" tIns="0" rIns="0" bIns="0" anchor="ctr">
            <a:spAutoFit/>
          </a:bodyPr>
          <a:lstStyle/>
          <a:p>
            <a:pPr marL="0" marR="0" lvl="0" indent="0" algn="ctr" defTabSz="914400" rtl="0" eaLnBrk="1" fontAlgn="auto" latinLnBrk="0" hangingPunct="1">
              <a:lnSpc>
                <a:spcPct val="100000"/>
              </a:lnSpc>
              <a:spcBef>
                <a:spcPts val="0"/>
              </a:spcBef>
              <a:spcAft>
                <a:spcPts val="0"/>
              </a:spcAft>
              <a:buClr>
                <a:srgbClr val="FD0000"/>
              </a:buClr>
              <a:buSzTx/>
              <a:buFontTx/>
              <a:buNone/>
              <a:tabLst/>
              <a:defRPr/>
            </a:pPr>
            <a:r>
              <a:rPr kumimoji="0" lang="en-US" sz="800" b="0" i="0" u="none" strike="noStrike" kern="1200" cap="none" spc="0" normalizeH="0" baseline="0" noProof="0" dirty="0">
                <a:ln>
                  <a:noFill/>
                </a:ln>
                <a:solidFill>
                  <a:srgbClr val="58595B"/>
                </a:solidFill>
                <a:effectLst/>
                <a:uLnTx/>
                <a:uFillTx/>
                <a:latin typeface="Calibri"/>
                <a:ea typeface="+mn-ea"/>
                <a:cs typeface="+mn-cs"/>
              </a:rPr>
              <a:t>Deployment Server</a:t>
            </a:r>
          </a:p>
        </p:txBody>
      </p:sp>
      <p:sp>
        <p:nvSpPr>
          <p:cNvPr id="81" name="Line 55"/>
          <p:cNvSpPr>
            <a:spLocks noChangeShapeType="1"/>
          </p:cNvSpPr>
          <p:nvPr/>
        </p:nvSpPr>
        <p:spPr bwMode="auto">
          <a:xfrm flipV="1">
            <a:off x="6009784" y="4191153"/>
            <a:ext cx="343730" cy="0"/>
          </a:xfrm>
          <a:prstGeom prst="line">
            <a:avLst/>
          </a:prstGeom>
          <a:noFill/>
          <a:ln w="12700">
            <a:solidFill>
              <a:schemeClr val="tx1"/>
            </a:solidFill>
            <a:round/>
            <a:headEnd type="oval" w="sm" len="sm"/>
            <a:tailEnd type="oval" w="sm" len="sm"/>
          </a:ln>
          <a:effectLst/>
        </p:spPr>
        <p:txBody>
          <a:bodyPr wrap="square" lIns="92051" tIns="46026" rIns="92051" bIns="46026">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58595B"/>
              </a:solidFill>
              <a:effectLst/>
              <a:uLnTx/>
              <a:uFillTx/>
              <a:latin typeface="Calibri"/>
              <a:ea typeface="+mn-ea"/>
              <a:cs typeface="+mn-cs"/>
            </a:endParaRPr>
          </a:p>
        </p:txBody>
      </p:sp>
      <p:sp>
        <p:nvSpPr>
          <p:cNvPr id="82" name="Text Box 30"/>
          <p:cNvSpPr txBox="1">
            <a:spLocks noChangeArrowheads="1"/>
          </p:cNvSpPr>
          <p:nvPr/>
        </p:nvSpPr>
        <p:spPr bwMode="auto">
          <a:xfrm>
            <a:off x="6327568" y="3951661"/>
            <a:ext cx="683741" cy="122065"/>
          </a:xfrm>
          <a:prstGeom prst="rect">
            <a:avLst/>
          </a:prstGeom>
          <a:noFill/>
          <a:ln w="9525">
            <a:noFill/>
            <a:miter lim="800000"/>
            <a:headEnd/>
            <a:tailEnd/>
          </a:ln>
        </p:spPr>
        <p:txBody>
          <a:bodyPr wrap="square" lIns="0" tIns="0" rIns="0" bIns="0" anchor="ctr">
            <a:spAutoFit/>
          </a:bodyPr>
          <a:lstStyle/>
          <a:p>
            <a:pPr marL="0" marR="0" lvl="0" indent="0" algn="ctr" defTabSz="914400" rtl="0" eaLnBrk="1" fontAlgn="auto" latinLnBrk="0" hangingPunct="1">
              <a:lnSpc>
                <a:spcPct val="100000"/>
              </a:lnSpc>
              <a:spcBef>
                <a:spcPts val="0"/>
              </a:spcBef>
              <a:spcAft>
                <a:spcPts val="0"/>
              </a:spcAft>
              <a:buClr>
                <a:srgbClr val="FD0000"/>
              </a:buClr>
              <a:buSzTx/>
              <a:buFontTx/>
              <a:buNone/>
              <a:tabLst/>
              <a:defRPr/>
            </a:pPr>
            <a:r>
              <a:rPr kumimoji="0" lang="en-US" sz="800" b="0" i="0" u="none" strike="noStrike" kern="1200" cap="none" spc="0" normalizeH="0" baseline="0" noProof="0" dirty="0">
                <a:ln>
                  <a:noFill/>
                </a:ln>
                <a:solidFill>
                  <a:srgbClr val="58595B"/>
                </a:solidFill>
                <a:effectLst/>
                <a:uLnTx/>
                <a:uFillTx/>
                <a:latin typeface="Calibri"/>
                <a:ea typeface="+mn-ea"/>
                <a:cs typeface="+mn-cs"/>
              </a:rPr>
              <a:t>HTML Server</a:t>
            </a:r>
          </a:p>
        </p:txBody>
      </p:sp>
      <p:sp>
        <p:nvSpPr>
          <p:cNvPr id="83" name="Line 54"/>
          <p:cNvSpPr>
            <a:spLocks noChangeShapeType="1"/>
          </p:cNvSpPr>
          <p:nvPr/>
        </p:nvSpPr>
        <p:spPr bwMode="auto">
          <a:xfrm flipH="1">
            <a:off x="6851416" y="2948528"/>
            <a:ext cx="0" cy="131718"/>
          </a:xfrm>
          <a:prstGeom prst="line">
            <a:avLst/>
          </a:prstGeom>
          <a:noFill/>
          <a:ln w="12700">
            <a:solidFill>
              <a:schemeClr val="tx1"/>
            </a:solidFill>
            <a:round/>
            <a:headEnd type="oval" w="sm" len="sm"/>
            <a:tailEnd type="oval" w="sm" len="sm"/>
          </a:ln>
          <a:effectLst/>
        </p:spPr>
        <p:txBody>
          <a:bodyPr wrap="square" lIns="92051" tIns="46026" rIns="92051" bIns="46026">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58595B"/>
              </a:solidFill>
              <a:effectLst/>
              <a:uLnTx/>
              <a:uFillTx/>
              <a:latin typeface="Calibri"/>
              <a:ea typeface="+mn-ea"/>
              <a:cs typeface="+mn-cs"/>
            </a:endParaRPr>
          </a:p>
        </p:txBody>
      </p:sp>
      <p:sp>
        <p:nvSpPr>
          <p:cNvPr id="86" name="Text Box 31"/>
          <p:cNvSpPr txBox="1">
            <a:spLocks noChangeArrowheads="1"/>
          </p:cNvSpPr>
          <p:nvPr/>
        </p:nvSpPr>
        <p:spPr bwMode="auto">
          <a:xfrm>
            <a:off x="5087214" y="2822067"/>
            <a:ext cx="917947" cy="122065"/>
          </a:xfrm>
          <a:prstGeom prst="rect">
            <a:avLst/>
          </a:prstGeom>
          <a:noFill/>
          <a:ln w="9525">
            <a:noFill/>
            <a:miter lim="800000"/>
            <a:headEnd/>
            <a:tailEnd/>
          </a:ln>
        </p:spPr>
        <p:txBody>
          <a:bodyPr wrap="square" lIns="0" tIns="0" rIns="0" bIns="0" anchor="ctr">
            <a:spAutoFit/>
          </a:bodyPr>
          <a:lstStyle/>
          <a:p>
            <a:pPr marL="0" marR="0" lvl="0" indent="0" algn="ctr" defTabSz="914400" rtl="0" eaLnBrk="1" fontAlgn="auto" latinLnBrk="0" hangingPunct="1">
              <a:lnSpc>
                <a:spcPct val="100000"/>
              </a:lnSpc>
              <a:spcBef>
                <a:spcPts val="0"/>
              </a:spcBef>
              <a:spcAft>
                <a:spcPts val="0"/>
              </a:spcAft>
              <a:buClr>
                <a:srgbClr val="FD0000"/>
              </a:buClr>
              <a:buSzTx/>
              <a:buFontTx/>
              <a:buNone/>
              <a:tabLst/>
              <a:defRPr/>
            </a:pPr>
            <a:r>
              <a:rPr kumimoji="0" lang="en-US" sz="800" b="0" i="0" u="none" strike="noStrike" kern="1200" cap="none" spc="0" normalizeH="0" baseline="0" noProof="0" dirty="0">
                <a:ln>
                  <a:noFill/>
                </a:ln>
                <a:solidFill>
                  <a:srgbClr val="58595B"/>
                </a:solidFill>
                <a:effectLst/>
                <a:uLnTx/>
                <a:uFillTx/>
                <a:latin typeface="Calibri"/>
                <a:ea typeface="+mn-ea"/>
                <a:cs typeface="+mn-cs"/>
              </a:rPr>
              <a:t>Enterprise Server</a:t>
            </a:r>
          </a:p>
        </p:txBody>
      </p:sp>
      <p:sp>
        <p:nvSpPr>
          <p:cNvPr id="88" name="Line 55"/>
          <p:cNvSpPr>
            <a:spLocks noChangeShapeType="1"/>
          </p:cNvSpPr>
          <p:nvPr/>
        </p:nvSpPr>
        <p:spPr bwMode="auto">
          <a:xfrm>
            <a:off x="6398535" y="2494603"/>
            <a:ext cx="389986" cy="0"/>
          </a:xfrm>
          <a:prstGeom prst="line">
            <a:avLst/>
          </a:prstGeom>
          <a:noFill/>
          <a:ln w="12700">
            <a:solidFill>
              <a:schemeClr val="tx1"/>
            </a:solidFill>
            <a:round/>
            <a:headEnd type="oval" w="sm" len="sm"/>
            <a:tailEnd type="oval" w="sm" len="sm"/>
          </a:ln>
          <a:effectLst/>
        </p:spPr>
        <p:txBody>
          <a:bodyPr wrap="square" lIns="92051" tIns="46026" rIns="92051" bIns="46026">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58595B"/>
              </a:solidFill>
              <a:effectLst/>
              <a:uLnTx/>
              <a:uFillTx/>
              <a:latin typeface="Calibri"/>
              <a:ea typeface="+mn-ea"/>
              <a:cs typeface="+mn-cs"/>
            </a:endParaRPr>
          </a:p>
        </p:txBody>
      </p:sp>
      <p:sp>
        <p:nvSpPr>
          <p:cNvPr id="89" name="Text Box 30"/>
          <p:cNvSpPr txBox="1">
            <a:spLocks noChangeArrowheads="1"/>
          </p:cNvSpPr>
          <p:nvPr/>
        </p:nvSpPr>
        <p:spPr bwMode="auto">
          <a:xfrm>
            <a:off x="7099704" y="3963578"/>
            <a:ext cx="683741" cy="122065"/>
          </a:xfrm>
          <a:prstGeom prst="rect">
            <a:avLst/>
          </a:prstGeom>
          <a:noFill/>
          <a:ln w="9525">
            <a:noFill/>
            <a:miter lim="800000"/>
            <a:headEnd/>
            <a:tailEnd/>
          </a:ln>
        </p:spPr>
        <p:txBody>
          <a:bodyPr wrap="square" lIns="0" tIns="0" rIns="0" bIns="0" anchor="ctr">
            <a:spAutoFit/>
          </a:bodyPr>
          <a:lstStyle/>
          <a:p>
            <a:pPr marL="0" marR="0" lvl="0" indent="0" algn="ctr" defTabSz="914400" rtl="0" eaLnBrk="1" fontAlgn="auto" latinLnBrk="0" hangingPunct="1">
              <a:lnSpc>
                <a:spcPct val="100000"/>
              </a:lnSpc>
              <a:spcBef>
                <a:spcPts val="0"/>
              </a:spcBef>
              <a:spcAft>
                <a:spcPts val="0"/>
              </a:spcAft>
              <a:buClr>
                <a:srgbClr val="FD0000"/>
              </a:buClr>
              <a:buSzTx/>
              <a:buFontTx/>
              <a:buNone/>
              <a:tabLst/>
              <a:defRPr/>
            </a:pPr>
            <a:r>
              <a:rPr kumimoji="0" lang="en-US" sz="800" b="0" i="0" u="none" strike="noStrike" kern="1200" cap="none" spc="0" normalizeH="0" baseline="0" noProof="0" dirty="0">
                <a:ln>
                  <a:noFill/>
                </a:ln>
                <a:solidFill>
                  <a:srgbClr val="58595B"/>
                </a:solidFill>
                <a:effectLst/>
                <a:uLnTx/>
                <a:uFillTx/>
                <a:latin typeface="Calibri"/>
                <a:ea typeface="+mn-ea"/>
                <a:cs typeface="+mn-cs"/>
              </a:rPr>
              <a:t>AIS Server</a:t>
            </a:r>
          </a:p>
        </p:txBody>
      </p:sp>
      <p:sp>
        <p:nvSpPr>
          <p:cNvPr id="90" name="Text Box 30"/>
          <p:cNvSpPr txBox="1">
            <a:spLocks noChangeArrowheads="1"/>
          </p:cNvSpPr>
          <p:nvPr/>
        </p:nvSpPr>
        <p:spPr bwMode="auto">
          <a:xfrm>
            <a:off x="6331627" y="4946706"/>
            <a:ext cx="683741" cy="122065"/>
          </a:xfrm>
          <a:prstGeom prst="rect">
            <a:avLst/>
          </a:prstGeom>
          <a:noFill/>
          <a:ln w="9525">
            <a:noFill/>
            <a:miter lim="800000"/>
            <a:headEnd/>
            <a:tailEnd/>
          </a:ln>
        </p:spPr>
        <p:txBody>
          <a:bodyPr wrap="square" lIns="0" tIns="0" rIns="0" bIns="0" anchor="ctr">
            <a:spAutoFit/>
          </a:bodyPr>
          <a:lstStyle/>
          <a:p>
            <a:pPr marL="0" marR="0" lvl="0" indent="0" algn="ctr" defTabSz="914400" rtl="0" eaLnBrk="1" fontAlgn="auto" latinLnBrk="0" hangingPunct="1">
              <a:lnSpc>
                <a:spcPct val="100000"/>
              </a:lnSpc>
              <a:spcBef>
                <a:spcPts val="0"/>
              </a:spcBef>
              <a:spcAft>
                <a:spcPts val="0"/>
              </a:spcAft>
              <a:buClr>
                <a:srgbClr val="FD0000"/>
              </a:buClr>
              <a:buSzTx/>
              <a:buFontTx/>
              <a:buNone/>
              <a:tabLst/>
              <a:defRPr/>
            </a:pPr>
            <a:r>
              <a:rPr kumimoji="0" lang="en-US" sz="800" b="0" i="0" u="none" strike="noStrike" kern="1200" cap="none" spc="0" normalizeH="0" baseline="0" noProof="0" dirty="0">
                <a:ln>
                  <a:noFill/>
                </a:ln>
                <a:solidFill>
                  <a:srgbClr val="58595B"/>
                </a:solidFill>
                <a:effectLst/>
                <a:uLnTx/>
                <a:uFillTx/>
                <a:latin typeface="Calibri"/>
                <a:ea typeface="+mn-ea"/>
                <a:cs typeface="+mn-cs"/>
              </a:rPr>
              <a:t>BSSV Server</a:t>
            </a:r>
          </a:p>
        </p:txBody>
      </p:sp>
      <p:sp>
        <p:nvSpPr>
          <p:cNvPr id="91" name="Text Box 30"/>
          <p:cNvSpPr txBox="1">
            <a:spLocks noChangeArrowheads="1"/>
          </p:cNvSpPr>
          <p:nvPr/>
        </p:nvSpPr>
        <p:spPr bwMode="auto">
          <a:xfrm>
            <a:off x="7141945" y="4946706"/>
            <a:ext cx="683741" cy="122065"/>
          </a:xfrm>
          <a:prstGeom prst="rect">
            <a:avLst/>
          </a:prstGeom>
          <a:noFill/>
          <a:ln w="9525">
            <a:noFill/>
            <a:miter lim="800000"/>
            <a:headEnd/>
            <a:tailEnd/>
          </a:ln>
        </p:spPr>
        <p:txBody>
          <a:bodyPr wrap="square" lIns="0" tIns="0" rIns="0" bIns="0" anchor="ctr">
            <a:spAutoFit/>
          </a:bodyPr>
          <a:lstStyle/>
          <a:p>
            <a:pPr marL="0" marR="0" lvl="0" indent="0" algn="ctr" defTabSz="914400" rtl="0" eaLnBrk="1" fontAlgn="auto" latinLnBrk="0" hangingPunct="1">
              <a:lnSpc>
                <a:spcPct val="100000"/>
              </a:lnSpc>
              <a:spcBef>
                <a:spcPts val="0"/>
              </a:spcBef>
              <a:spcAft>
                <a:spcPts val="0"/>
              </a:spcAft>
              <a:buClr>
                <a:srgbClr val="FD0000"/>
              </a:buClr>
              <a:buSzTx/>
              <a:buFontTx/>
              <a:buNone/>
              <a:tabLst/>
              <a:defRPr/>
            </a:pPr>
            <a:r>
              <a:rPr kumimoji="0" lang="en-US" sz="800" b="0" i="0" u="none" strike="noStrike" kern="1200" cap="none" spc="0" normalizeH="0" baseline="0" noProof="0" dirty="0">
                <a:ln>
                  <a:noFill/>
                </a:ln>
                <a:solidFill>
                  <a:srgbClr val="58595B"/>
                </a:solidFill>
                <a:effectLst/>
                <a:uLnTx/>
                <a:uFillTx/>
                <a:latin typeface="Calibri"/>
                <a:ea typeface="+mn-ea"/>
                <a:cs typeface="+mn-cs"/>
              </a:rPr>
              <a:t>ADF Server</a:t>
            </a:r>
          </a:p>
        </p:txBody>
      </p:sp>
      <p:sp>
        <p:nvSpPr>
          <p:cNvPr id="92" name="Text Box 30"/>
          <p:cNvSpPr txBox="1">
            <a:spLocks noChangeArrowheads="1"/>
          </p:cNvSpPr>
          <p:nvPr/>
        </p:nvSpPr>
        <p:spPr bwMode="auto">
          <a:xfrm>
            <a:off x="6252159" y="5807016"/>
            <a:ext cx="834815" cy="122065"/>
          </a:xfrm>
          <a:prstGeom prst="rect">
            <a:avLst/>
          </a:prstGeom>
          <a:noFill/>
          <a:ln w="9525">
            <a:noFill/>
            <a:miter lim="800000"/>
            <a:headEnd/>
            <a:tailEnd/>
          </a:ln>
        </p:spPr>
        <p:txBody>
          <a:bodyPr wrap="square" lIns="0" tIns="0" rIns="0" bIns="0" anchor="ctr">
            <a:spAutoFit/>
          </a:bodyPr>
          <a:lstStyle/>
          <a:p>
            <a:pPr marL="0" marR="0" lvl="0" indent="0" algn="ctr" defTabSz="914400" rtl="0" eaLnBrk="1" fontAlgn="auto" latinLnBrk="0" hangingPunct="1">
              <a:lnSpc>
                <a:spcPct val="100000"/>
              </a:lnSpc>
              <a:spcBef>
                <a:spcPts val="0"/>
              </a:spcBef>
              <a:spcAft>
                <a:spcPts val="0"/>
              </a:spcAft>
              <a:buClr>
                <a:srgbClr val="FD0000"/>
              </a:buClr>
              <a:buSzTx/>
              <a:buFontTx/>
              <a:buNone/>
              <a:tabLst/>
              <a:defRPr/>
            </a:pPr>
            <a:r>
              <a:rPr kumimoji="0" lang="en-US" sz="800" b="0" i="0" u="none" strike="noStrike" kern="1200" cap="none" spc="0" normalizeH="0" baseline="0" noProof="0" dirty="0">
                <a:ln>
                  <a:noFill/>
                </a:ln>
                <a:solidFill>
                  <a:srgbClr val="58595B"/>
                </a:solidFill>
                <a:effectLst/>
                <a:uLnTx/>
                <a:uFillTx/>
                <a:latin typeface="Calibri"/>
                <a:ea typeface="+mn-ea"/>
                <a:cs typeface="+mn-cs"/>
              </a:rPr>
              <a:t>Transaction Server</a:t>
            </a:r>
          </a:p>
        </p:txBody>
      </p:sp>
      <p:sp>
        <p:nvSpPr>
          <p:cNvPr id="93" name="Text Box 30"/>
          <p:cNvSpPr txBox="1">
            <a:spLocks noChangeArrowheads="1"/>
          </p:cNvSpPr>
          <p:nvPr/>
        </p:nvSpPr>
        <p:spPr bwMode="auto">
          <a:xfrm>
            <a:off x="7101796" y="5821653"/>
            <a:ext cx="683741" cy="122065"/>
          </a:xfrm>
          <a:prstGeom prst="rect">
            <a:avLst/>
          </a:prstGeom>
          <a:noFill/>
          <a:ln w="9525">
            <a:noFill/>
            <a:miter lim="800000"/>
            <a:headEnd/>
            <a:tailEnd/>
          </a:ln>
        </p:spPr>
        <p:txBody>
          <a:bodyPr wrap="square" lIns="0" tIns="0" rIns="0" bIns="0" anchor="ctr">
            <a:spAutoFit/>
          </a:bodyPr>
          <a:lstStyle/>
          <a:p>
            <a:pPr marL="0" marR="0" lvl="0" indent="0" algn="ctr" defTabSz="914400" rtl="0" eaLnBrk="1" fontAlgn="auto" latinLnBrk="0" hangingPunct="1">
              <a:lnSpc>
                <a:spcPct val="100000"/>
              </a:lnSpc>
              <a:spcBef>
                <a:spcPts val="0"/>
              </a:spcBef>
              <a:spcAft>
                <a:spcPts val="0"/>
              </a:spcAft>
              <a:buClr>
                <a:srgbClr val="FD0000"/>
              </a:buClr>
              <a:buSzTx/>
              <a:buFontTx/>
              <a:buNone/>
              <a:tabLst/>
              <a:defRPr/>
            </a:pPr>
            <a:r>
              <a:rPr kumimoji="0" lang="en-US" sz="800" b="0" i="0" u="none" strike="noStrike" kern="1200" cap="none" spc="0" normalizeH="0" baseline="0" noProof="0" dirty="0">
                <a:ln>
                  <a:noFill/>
                </a:ln>
                <a:solidFill>
                  <a:srgbClr val="58595B"/>
                </a:solidFill>
                <a:effectLst/>
                <a:uLnTx/>
                <a:uFillTx/>
                <a:latin typeface="Calibri"/>
                <a:ea typeface="+mn-ea"/>
                <a:cs typeface="+mn-cs"/>
              </a:rPr>
              <a:t>BI Publisher</a:t>
            </a:r>
          </a:p>
        </p:txBody>
      </p:sp>
      <p:sp>
        <p:nvSpPr>
          <p:cNvPr id="94" name="Text Box 36"/>
          <p:cNvSpPr txBox="1">
            <a:spLocks noChangeArrowheads="1"/>
          </p:cNvSpPr>
          <p:nvPr/>
        </p:nvSpPr>
        <p:spPr bwMode="auto">
          <a:xfrm>
            <a:off x="5061979" y="4627037"/>
            <a:ext cx="830141" cy="123079"/>
          </a:xfrm>
          <a:prstGeom prst="rect">
            <a:avLst/>
          </a:prstGeom>
          <a:noFill/>
          <a:ln w="9525">
            <a:noFill/>
            <a:miter lim="800000"/>
            <a:headEnd/>
            <a:tailEnd/>
          </a:ln>
        </p:spPr>
        <p:txBody>
          <a:bodyPr wrap="none" lIns="0" tIns="0" rIns="0" bIns="0" anchor="ctr">
            <a:spAutoFit/>
          </a:bodyPr>
          <a:lstStyle/>
          <a:p>
            <a:pPr marL="0" marR="0" lvl="0" indent="0" algn="ctr" defTabSz="914400" rtl="0" eaLnBrk="1" fontAlgn="auto" latinLnBrk="0" hangingPunct="1">
              <a:lnSpc>
                <a:spcPct val="100000"/>
              </a:lnSpc>
              <a:spcBef>
                <a:spcPts val="0"/>
              </a:spcBef>
              <a:spcAft>
                <a:spcPts val="0"/>
              </a:spcAft>
              <a:buClr>
                <a:srgbClr val="FD0000"/>
              </a:buClr>
              <a:buSzTx/>
              <a:buFontTx/>
              <a:buNone/>
              <a:tabLst/>
              <a:defRPr/>
            </a:pPr>
            <a:r>
              <a:rPr kumimoji="0" lang="en-US" sz="800" b="0" i="0" u="none" strike="noStrike" kern="1200" cap="none" spc="0" normalizeH="0" baseline="0" noProof="0" dirty="0">
                <a:ln>
                  <a:noFill/>
                </a:ln>
                <a:solidFill>
                  <a:srgbClr val="58595B"/>
                </a:solidFill>
                <a:effectLst/>
                <a:uLnTx/>
                <a:uFillTx/>
                <a:latin typeface="Calibri"/>
                <a:ea typeface="+mn-ea"/>
                <a:cs typeface="+mn-cs"/>
              </a:rPr>
              <a:t>Development Client</a:t>
            </a:r>
          </a:p>
        </p:txBody>
      </p:sp>
      <p:grpSp>
        <p:nvGrpSpPr>
          <p:cNvPr id="95" name="Group 94"/>
          <p:cNvGrpSpPr/>
          <p:nvPr/>
        </p:nvGrpSpPr>
        <p:grpSpPr>
          <a:xfrm>
            <a:off x="5208454" y="2149672"/>
            <a:ext cx="638903" cy="695529"/>
            <a:chOff x="4174173" y="2103309"/>
            <a:chExt cx="639069" cy="695710"/>
          </a:xfrm>
        </p:grpSpPr>
        <p:grpSp>
          <p:nvGrpSpPr>
            <p:cNvPr id="96" name="Group 120"/>
            <p:cNvGrpSpPr/>
            <p:nvPr/>
          </p:nvGrpSpPr>
          <p:grpSpPr>
            <a:xfrm>
              <a:off x="4235962" y="2181412"/>
              <a:ext cx="502281" cy="548163"/>
              <a:chOff x="2505075" y="2108200"/>
              <a:chExt cx="330200" cy="360363"/>
            </a:xfrm>
            <a:solidFill>
              <a:srgbClr val="F80000"/>
            </a:solidFill>
          </p:grpSpPr>
          <p:sp>
            <p:nvSpPr>
              <p:cNvPr id="98" name="Freeform 44"/>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58595B"/>
                  </a:solidFill>
                  <a:effectLst/>
                  <a:uLnTx/>
                  <a:uFillTx/>
                  <a:latin typeface="Calibri"/>
                  <a:ea typeface="+mn-ea"/>
                  <a:cs typeface="+mn-cs"/>
                </a:endParaRPr>
              </a:p>
            </p:txBody>
          </p:sp>
          <p:sp>
            <p:nvSpPr>
              <p:cNvPr id="99" name="Freeform 45"/>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58595B"/>
                  </a:solidFill>
                  <a:effectLst/>
                  <a:uLnTx/>
                  <a:uFillTx/>
                  <a:latin typeface="Calibri"/>
                  <a:ea typeface="+mn-ea"/>
                  <a:cs typeface="+mn-cs"/>
                </a:endParaRPr>
              </a:p>
            </p:txBody>
          </p:sp>
        </p:grpSp>
        <p:sp>
          <p:nvSpPr>
            <p:cNvPr id="97" name="Rectangle 96"/>
            <p:cNvSpPr/>
            <p:nvPr/>
          </p:nvSpPr>
          <p:spPr>
            <a:xfrm>
              <a:off x="4174173" y="2103309"/>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FFFFFF"/>
                </a:solidFill>
                <a:effectLst/>
                <a:uLnTx/>
                <a:uFillTx/>
                <a:latin typeface="Calibri"/>
                <a:ea typeface="+mn-ea"/>
                <a:cs typeface="+mn-cs"/>
              </a:endParaRPr>
            </a:p>
          </p:txBody>
        </p:sp>
      </p:grpSp>
      <p:grpSp>
        <p:nvGrpSpPr>
          <p:cNvPr id="100" name="Group 99"/>
          <p:cNvGrpSpPr/>
          <p:nvPr/>
        </p:nvGrpSpPr>
        <p:grpSpPr>
          <a:xfrm>
            <a:off x="7107053" y="3287989"/>
            <a:ext cx="638903" cy="695529"/>
            <a:chOff x="4174173" y="2103309"/>
            <a:chExt cx="639069" cy="695710"/>
          </a:xfrm>
        </p:grpSpPr>
        <p:grpSp>
          <p:nvGrpSpPr>
            <p:cNvPr id="101" name="Group 120"/>
            <p:cNvGrpSpPr/>
            <p:nvPr/>
          </p:nvGrpSpPr>
          <p:grpSpPr>
            <a:xfrm>
              <a:off x="4235962" y="2181412"/>
              <a:ext cx="502281" cy="548163"/>
              <a:chOff x="2505075" y="2108200"/>
              <a:chExt cx="330200" cy="360363"/>
            </a:xfrm>
            <a:solidFill>
              <a:srgbClr val="F80000"/>
            </a:solidFill>
          </p:grpSpPr>
          <p:sp>
            <p:nvSpPr>
              <p:cNvPr id="103" name="Freeform 44"/>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58595B"/>
                  </a:solidFill>
                  <a:effectLst/>
                  <a:uLnTx/>
                  <a:uFillTx/>
                  <a:latin typeface="Calibri"/>
                  <a:ea typeface="+mn-ea"/>
                  <a:cs typeface="+mn-cs"/>
                </a:endParaRPr>
              </a:p>
            </p:txBody>
          </p:sp>
          <p:sp>
            <p:nvSpPr>
              <p:cNvPr id="104" name="Freeform 45"/>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58595B"/>
                  </a:solidFill>
                  <a:effectLst/>
                  <a:uLnTx/>
                  <a:uFillTx/>
                  <a:latin typeface="Calibri"/>
                  <a:ea typeface="+mn-ea"/>
                  <a:cs typeface="+mn-cs"/>
                </a:endParaRPr>
              </a:p>
            </p:txBody>
          </p:sp>
        </p:grpSp>
        <p:sp>
          <p:nvSpPr>
            <p:cNvPr id="102" name="Rectangle 101"/>
            <p:cNvSpPr/>
            <p:nvPr/>
          </p:nvSpPr>
          <p:spPr>
            <a:xfrm>
              <a:off x="4174173" y="2103309"/>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FFFFFF"/>
                </a:solidFill>
                <a:effectLst/>
                <a:uLnTx/>
                <a:uFillTx/>
                <a:latin typeface="Calibri"/>
                <a:ea typeface="+mn-ea"/>
                <a:cs typeface="+mn-cs"/>
              </a:endParaRPr>
            </a:p>
          </p:txBody>
        </p:sp>
      </p:grpSp>
      <p:grpSp>
        <p:nvGrpSpPr>
          <p:cNvPr id="105" name="Group 104"/>
          <p:cNvGrpSpPr/>
          <p:nvPr/>
        </p:nvGrpSpPr>
        <p:grpSpPr>
          <a:xfrm>
            <a:off x="6346911" y="3279145"/>
            <a:ext cx="638903" cy="695529"/>
            <a:chOff x="4174173" y="2103309"/>
            <a:chExt cx="639069" cy="695710"/>
          </a:xfrm>
        </p:grpSpPr>
        <p:grpSp>
          <p:nvGrpSpPr>
            <p:cNvPr id="106" name="Group 120"/>
            <p:cNvGrpSpPr/>
            <p:nvPr/>
          </p:nvGrpSpPr>
          <p:grpSpPr>
            <a:xfrm>
              <a:off x="4235962" y="2181412"/>
              <a:ext cx="502281" cy="548163"/>
              <a:chOff x="2505075" y="2108200"/>
              <a:chExt cx="330200" cy="360363"/>
            </a:xfrm>
            <a:solidFill>
              <a:srgbClr val="F80000"/>
            </a:solidFill>
          </p:grpSpPr>
          <p:sp>
            <p:nvSpPr>
              <p:cNvPr id="108" name="Freeform 44"/>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58595B"/>
                  </a:solidFill>
                  <a:effectLst/>
                  <a:uLnTx/>
                  <a:uFillTx/>
                  <a:latin typeface="Calibri"/>
                  <a:ea typeface="+mn-ea"/>
                  <a:cs typeface="+mn-cs"/>
                </a:endParaRPr>
              </a:p>
            </p:txBody>
          </p:sp>
          <p:sp>
            <p:nvSpPr>
              <p:cNvPr id="109" name="Freeform 45"/>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58595B"/>
                  </a:solidFill>
                  <a:effectLst/>
                  <a:uLnTx/>
                  <a:uFillTx/>
                  <a:latin typeface="Calibri"/>
                  <a:ea typeface="+mn-ea"/>
                  <a:cs typeface="+mn-cs"/>
                </a:endParaRPr>
              </a:p>
            </p:txBody>
          </p:sp>
        </p:grpSp>
        <p:sp>
          <p:nvSpPr>
            <p:cNvPr id="107" name="Rectangle 106"/>
            <p:cNvSpPr/>
            <p:nvPr/>
          </p:nvSpPr>
          <p:spPr>
            <a:xfrm>
              <a:off x="4174173" y="2103309"/>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FFFFFF"/>
                </a:solidFill>
                <a:effectLst/>
                <a:uLnTx/>
                <a:uFillTx/>
                <a:latin typeface="Calibri"/>
                <a:ea typeface="+mn-ea"/>
                <a:cs typeface="+mn-cs"/>
              </a:endParaRPr>
            </a:p>
          </p:txBody>
        </p:sp>
      </p:grpSp>
      <p:grpSp>
        <p:nvGrpSpPr>
          <p:cNvPr id="110" name="Group 109"/>
          <p:cNvGrpSpPr/>
          <p:nvPr/>
        </p:nvGrpSpPr>
        <p:grpSpPr>
          <a:xfrm>
            <a:off x="6338132" y="4215024"/>
            <a:ext cx="638903" cy="695529"/>
            <a:chOff x="4174173" y="2103309"/>
            <a:chExt cx="639069" cy="695710"/>
          </a:xfrm>
        </p:grpSpPr>
        <p:grpSp>
          <p:nvGrpSpPr>
            <p:cNvPr id="111" name="Group 120"/>
            <p:cNvGrpSpPr/>
            <p:nvPr/>
          </p:nvGrpSpPr>
          <p:grpSpPr>
            <a:xfrm>
              <a:off x="4235962" y="2181412"/>
              <a:ext cx="502281" cy="548163"/>
              <a:chOff x="2505075" y="2108200"/>
              <a:chExt cx="330200" cy="360363"/>
            </a:xfrm>
            <a:solidFill>
              <a:srgbClr val="F80000"/>
            </a:solidFill>
          </p:grpSpPr>
          <p:sp>
            <p:nvSpPr>
              <p:cNvPr id="113" name="Freeform 44"/>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58595B"/>
                  </a:solidFill>
                  <a:effectLst/>
                  <a:uLnTx/>
                  <a:uFillTx/>
                  <a:latin typeface="Calibri"/>
                  <a:ea typeface="+mn-ea"/>
                  <a:cs typeface="+mn-cs"/>
                </a:endParaRPr>
              </a:p>
            </p:txBody>
          </p:sp>
          <p:sp>
            <p:nvSpPr>
              <p:cNvPr id="114" name="Freeform 45"/>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58595B"/>
                  </a:solidFill>
                  <a:effectLst/>
                  <a:uLnTx/>
                  <a:uFillTx/>
                  <a:latin typeface="Calibri"/>
                  <a:ea typeface="+mn-ea"/>
                  <a:cs typeface="+mn-cs"/>
                </a:endParaRPr>
              </a:p>
            </p:txBody>
          </p:sp>
        </p:grpSp>
        <p:sp>
          <p:nvSpPr>
            <p:cNvPr id="112" name="Rectangle 111"/>
            <p:cNvSpPr/>
            <p:nvPr/>
          </p:nvSpPr>
          <p:spPr>
            <a:xfrm>
              <a:off x="4174173" y="2103309"/>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FFFFFF"/>
                </a:solidFill>
                <a:effectLst/>
                <a:uLnTx/>
                <a:uFillTx/>
                <a:latin typeface="Calibri"/>
                <a:ea typeface="+mn-ea"/>
                <a:cs typeface="+mn-cs"/>
              </a:endParaRPr>
            </a:p>
          </p:txBody>
        </p:sp>
      </p:grpSp>
      <p:grpSp>
        <p:nvGrpSpPr>
          <p:cNvPr id="115" name="Group 114"/>
          <p:cNvGrpSpPr/>
          <p:nvPr/>
        </p:nvGrpSpPr>
        <p:grpSpPr>
          <a:xfrm>
            <a:off x="7129346" y="4215024"/>
            <a:ext cx="638903" cy="695529"/>
            <a:chOff x="4174173" y="2103309"/>
            <a:chExt cx="639069" cy="695710"/>
          </a:xfrm>
        </p:grpSpPr>
        <p:grpSp>
          <p:nvGrpSpPr>
            <p:cNvPr id="116" name="Group 120"/>
            <p:cNvGrpSpPr/>
            <p:nvPr/>
          </p:nvGrpSpPr>
          <p:grpSpPr>
            <a:xfrm>
              <a:off x="4235962" y="2181412"/>
              <a:ext cx="502281" cy="548163"/>
              <a:chOff x="2505075" y="2108200"/>
              <a:chExt cx="330200" cy="360363"/>
            </a:xfrm>
            <a:solidFill>
              <a:srgbClr val="F80000"/>
            </a:solidFill>
          </p:grpSpPr>
          <p:sp>
            <p:nvSpPr>
              <p:cNvPr id="119" name="Freeform 118"/>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58595B"/>
                  </a:solidFill>
                  <a:effectLst/>
                  <a:uLnTx/>
                  <a:uFillTx/>
                  <a:latin typeface="Calibri"/>
                  <a:ea typeface="+mn-ea"/>
                  <a:cs typeface="+mn-cs"/>
                </a:endParaRPr>
              </a:p>
            </p:txBody>
          </p:sp>
          <p:sp>
            <p:nvSpPr>
              <p:cNvPr id="120" name="Freeform 119"/>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58595B"/>
                  </a:solidFill>
                  <a:effectLst/>
                  <a:uLnTx/>
                  <a:uFillTx/>
                  <a:latin typeface="Calibri"/>
                  <a:ea typeface="+mn-ea"/>
                  <a:cs typeface="+mn-cs"/>
                </a:endParaRPr>
              </a:p>
            </p:txBody>
          </p:sp>
        </p:grpSp>
        <p:sp>
          <p:nvSpPr>
            <p:cNvPr id="117" name="Rectangle 116"/>
            <p:cNvSpPr/>
            <p:nvPr/>
          </p:nvSpPr>
          <p:spPr>
            <a:xfrm>
              <a:off x="4174173" y="2103309"/>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FFFFFF"/>
                </a:solidFill>
                <a:effectLst/>
                <a:uLnTx/>
                <a:uFillTx/>
                <a:latin typeface="Calibri"/>
                <a:ea typeface="+mn-ea"/>
                <a:cs typeface="+mn-cs"/>
              </a:endParaRPr>
            </a:p>
          </p:txBody>
        </p:sp>
      </p:grpSp>
      <p:grpSp>
        <p:nvGrpSpPr>
          <p:cNvPr id="121" name="Group 120"/>
          <p:cNvGrpSpPr/>
          <p:nvPr/>
        </p:nvGrpSpPr>
        <p:grpSpPr>
          <a:xfrm>
            <a:off x="6353515" y="5185153"/>
            <a:ext cx="638903" cy="695529"/>
            <a:chOff x="4174173" y="2103309"/>
            <a:chExt cx="639069" cy="695710"/>
          </a:xfrm>
        </p:grpSpPr>
        <p:grpSp>
          <p:nvGrpSpPr>
            <p:cNvPr id="122" name="Group 120"/>
            <p:cNvGrpSpPr/>
            <p:nvPr/>
          </p:nvGrpSpPr>
          <p:grpSpPr>
            <a:xfrm>
              <a:off x="4235962" y="2181412"/>
              <a:ext cx="502281" cy="548163"/>
              <a:chOff x="2505075" y="2108200"/>
              <a:chExt cx="330200" cy="360363"/>
            </a:xfrm>
            <a:solidFill>
              <a:srgbClr val="F80000"/>
            </a:solidFill>
          </p:grpSpPr>
          <p:sp>
            <p:nvSpPr>
              <p:cNvPr id="124" name="Freeform 44"/>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58595B"/>
                  </a:solidFill>
                  <a:effectLst/>
                  <a:uLnTx/>
                  <a:uFillTx/>
                  <a:latin typeface="Calibri"/>
                  <a:ea typeface="+mn-ea"/>
                  <a:cs typeface="+mn-cs"/>
                </a:endParaRPr>
              </a:p>
            </p:txBody>
          </p:sp>
          <p:sp>
            <p:nvSpPr>
              <p:cNvPr id="125" name="Freeform 45"/>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58595B"/>
                  </a:solidFill>
                  <a:effectLst/>
                  <a:uLnTx/>
                  <a:uFillTx/>
                  <a:latin typeface="Calibri"/>
                  <a:ea typeface="+mn-ea"/>
                  <a:cs typeface="+mn-cs"/>
                </a:endParaRPr>
              </a:p>
            </p:txBody>
          </p:sp>
        </p:grpSp>
        <p:sp>
          <p:nvSpPr>
            <p:cNvPr id="123" name="Rectangle 122"/>
            <p:cNvSpPr/>
            <p:nvPr/>
          </p:nvSpPr>
          <p:spPr>
            <a:xfrm>
              <a:off x="4174173" y="2103309"/>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FFFFFF"/>
                </a:solidFill>
                <a:effectLst/>
                <a:uLnTx/>
                <a:uFillTx/>
                <a:latin typeface="Calibri"/>
                <a:ea typeface="+mn-ea"/>
                <a:cs typeface="+mn-cs"/>
              </a:endParaRPr>
            </a:p>
          </p:txBody>
        </p:sp>
      </p:grpSp>
      <p:grpSp>
        <p:nvGrpSpPr>
          <p:cNvPr id="126" name="Group 125"/>
          <p:cNvGrpSpPr/>
          <p:nvPr/>
        </p:nvGrpSpPr>
        <p:grpSpPr>
          <a:xfrm>
            <a:off x="7129346" y="5185153"/>
            <a:ext cx="638903" cy="695529"/>
            <a:chOff x="4174173" y="2103309"/>
            <a:chExt cx="639069" cy="695710"/>
          </a:xfrm>
        </p:grpSpPr>
        <p:grpSp>
          <p:nvGrpSpPr>
            <p:cNvPr id="127" name="Group 120"/>
            <p:cNvGrpSpPr/>
            <p:nvPr/>
          </p:nvGrpSpPr>
          <p:grpSpPr>
            <a:xfrm>
              <a:off x="4235962" y="2181412"/>
              <a:ext cx="502281" cy="548163"/>
              <a:chOff x="2505075" y="2108200"/>
              <a:chExt cx="330200" cy="360363"/>
            </a:xfrm>
            <a:solidFill>
              <a:srgbClr val="F80000"/>
            </a:solidFill>
          </p:grpSpPr>
          <p:sp>
            <p:nvSpPr>
              <p:cNvPr id="129" name="Freeform 44"/>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58595B"/>
                  </a:solidFill>
                  <a:effectLst/>
                  <a:uLnTx/>
                  <a:uFillTx/>
                  <a:latin typeface="Calibri"/>
                  <a:ea typeface="+mn-ea"/>
                  <a:cs typeface="+mn-cs"/>
                </a:endParaRPr>
              </a:p>
            </p:txBody>
          </p:sp>
          <p:sp>
            <p:nvSpPr>
              <p:cNvPr id="130" name="Freeform 45"/>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58595B"/>
                  </a:solidFill>
                  <a:effectLst/>
                  <a:uLnTx/>
                  <a:uFillTx/>
                  <a:latin typeface="Calibri"/>
                  <a:ea typeface="+mn-ea"/>
                  <a:cs typeface="+mn-cs"/>
                </a:endParaRPr>
              </a:p>
            </p:txBody>
          </p:sp>
        </p:grpSp>
        <p:sp>
          <p:nvSpPr>
            <p:cNvPr id="128" name="Rectangle 127"/>
            <p:cNvSpPr/>
            <p:nvPr/>
          </p:nvSpPr>
          <p:spPr>
            <a:xfrm>
              <a:off x="4174173" y="2103309"/>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FFFFFF"/>
                </a:solidFill>
                <a:effectLst/>
                <a:uLnTx/>
                <a:uFillTx/>
                <a:latin typeface="Calibri"/>
                <a:ea typeface="+mn-ea"/>
                <a:cs typeface="+mn-cs"/>
              </a:endParaRPr>
            </a:p>
          </p:txBody>
        </p:sp>
      </p:grpSp>
      <p:grpSp>
        <p:nvGrpSpPr>
          <p:cNvPr id="131" name="Group 130"/>
          <p:cNvGrpSpPr/>
          <p:nvPr/>
        </p:nvGrpSpPr>
        <p:grpSpPr>
          <a:xfrm>
            <a:off x="5185496" y="3232977"/>
            <a:ext cx="638903" cy="695529"/>
            <a:chOff x="4174173" y="2103309"/>
            <a:chExt cx="639069" cy="695710"/>
          </a:xfrm>
        </p:grpSpPr>
        <p:grpSp>
          <p:nvGrpSpPr>
            <p:cNvPr id="132" name="Group 120"/>
            <p:cNvGrpSpPr/>
            <p:nvPr/>
          </p:nvGrpSpPr>
          <p:grpSpPr>
            <a:xfrm>
              <a:off x="4235962" y="2181412"/>
              <a:ext cx="502281" cy="548163"/>
              <a:chOff x="2505075" y="2108200"/>
              <a:chExt cx="330200" cy="360363"/>
            </a:xfrm>
            <a:solidFill>
              <a:srgbClr val="F80000"/>
            </a:solidFill>
          </p:grpSpPr>
          <p:sp>
            <p:nvSpPr>
              <p:cNvPr id="134" name="Freeform 44"/>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58595B"/>
                  </a:solidFill>
                  <a:effectLst/>
                  <a:uLnTx/>
                  <a:uFillTx/>
                  <a:latin typeface="Calibri"/>
                  <a:ea typeface="+mn-ea"/>
                  <a:cs typeface="+mn-cs"/>
                </a:endParaRPr>
              </a:p>
            </p:txBody>
          </p:sp>
          <p:sp>
            <p:nvSpPr>
              <p:cNvPr id="135" name="Freeform 45"/>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58595B"/>
                  </a:solidFill>
                  <a:effectLst/>
                  <a:uLnTx/>
                  <a:uFillTx/>
                  <a:latin typeface="Calibri"/>
                  <a:ea typeface="+mn-ea"/>
                  <a:cs typeface="+mn-cs"/>
                </a:endParaRPr>
              </a:p>
            </p:txBody>
          </p:sp>
        </p:grpSp>
        <p:sp>
          <p:nvSpPr>
            <p:cNvPr id="133" name="Rectangle 132"/>
            <p:cNvSpPr/>
            <p:nvPr/>
          </p:nvSpPr>
          <p:spPr>
            <a:xfrm>
              <a:off x="4174173" y="2103309"/>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FFFFFF"/>
                </a:solidFill>
                <a:effectLst/>
                <a:uLnTx/>
                <a:uFillTx/>
                <a:latin typeface="Calibri"/>
                <a:ea typeface="+mn-ea"/>
                <a:cs typeface="+mn-cs"/>
              </a:endParaRPr>
            </a:p>
          </p:txBody>
        </p:sp>
      </p:grpSp>
      <p:grpSp>
        <p:nvGrpSpPr>
          <p:cNvPr id="136" name="Group 135"/>
          <p:cNvGrpSpPr/>
          <p:nvPr/>
        </p:nvGrpSpPr>
        <p:grpSpPr>
          <a:xfrm>
            <a:off x="5185624" y="3979588"/>
            <a:ext cx="638903" cy="695529"/>
            <a:chOff x="4174173" y="2103309"/>
            <a:chExt cx="639069" cy="695710"/>
          </a:xfrm>
        </p:grpSpPr>
        <p:grpSp>
          <p:nvGrpSpPr>
            <p:cNvPr id="137" name="Group 120"/>
            <p:cNvGrpSpPr/>
            <p:nvPr/>
          </p:nvGrpSpPr>
          <p:grpSpPr>
            <a:xfrm>
              <a:off x="4235962" y="2181412"/>
              <a:ext cx="502281" cy="548163"/>
              <a:chOff x="2505075" y="2108200"/>
              <a:chExt cx="330200" cy="360363"/>
            </a:xfrm>
            <a:solidFill>
              <a:srgbClr val="F80000"/>
            </a:solidFill>
          </p:grpSpPr>
          <p:sp>
            <p:nvSpPr>
              <p:cNvPr id="139" name="Freeform 44"/>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58595B"/>
                  </a:solidFill>
                  <a:effectLst/>
                  <a:uLnTx/>
                  <a:uFillTx/>
                  <a:latin typeface="Calibri"/>
                  <a:ea typeface="+mn-ea"/>
                  <a:cs typeface="+mn-cs"/>
                </a:endParaRPr>
              </a:p>
            </p:txBody>
          </p:sp>
          <p:sp>
            <p:nvSpPr>
              <p:cNvPr id="140" name="Freeform 45"/>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58595B"/>
                  </a:solidFill>
                  <a:effectLst/>
                  <a:uLnTx/>
                  <a:uFillTx/>
                  <a:latin typeface="Calibri"/>
                  <a:ea typeface="+mn-ea"/>
                  <a:cs typeface="+mn-cs"/>
                </a:endParaRPr>
              </a:p>
            </p:txBody>
          </p:sp>
        </p:grpSp>
        <p:sp>
          <p:nvSpPr>
            <p:cNvPr id="138" name="Rectangle 137"/>
            <p:cNvSpPr/>
            <p:nvPr/>
          </p:nvSpPr>
          <p:spPr>
            <a:xfrm>
              <a:off x="4174173" y="2103309"/>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FFFFFF"/>
                </a:solidFill>
                <a:effectLst/>
                <a:uLnTx/>
                <a:uFillTx/>
                <a:latin typeface="Calibri"/>
                <a:ea typeface="+mn-ea"/>
                <a:cs typeface="+mn-cs"/>
              </a:endParaRPr>
            </a:p>
          </p:txBody>
        </p:sp>
      </p:grpSp>
      <p:sp>
        <p:nvSpPr>
          <p:cNvPr id="142" name="Rectangle 141"/>
          <p:cNvSpPr/>
          <p:nvPr/>
        </p:nvSpPr>
        <p:spPr>
          <a:xfrm>
            <a:off x="6879214" y="2157659"/>
            <a:ext cx="638903" cy="97460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endParaRPr kumimoji="0" lang="en-US" sz="800" b="0" i="0" u="none" strike="noStrike" kern="1200" cap="none" spc="0" normalizeH="0" baseline="0" noProof="0">
              <a:ln>
                <a:noFill/>
              </a:ln>
              <a:solidFill>
                <a:srgbClr val="FFFFFF"/>
              </a:solidFill>
              <a:effectLst/>
              <a:uLnTx/>
              <a:uFillTx/>
              <a:latin typeface="Calibri"/>
              <a:ea typeface="+mn-ea"/>
              <a:cs typeface="+mn-cs"/>
            </a:endParaRPr>
          </a:p>
        </p:txBody>
      </p:sp>
      <p:grpSp>
        <p:nvGrpSpPr>
          <p:cNvPr id="170" name="Group 169"/>
          <p:cNvGrpSpPr/>
          <p:nvPr/>
        </p:nvGrpSpPr>
        <p:grpSpPr>
          <a:xfrm>
            <a:off x="5221088" y="5189663"/>
            <a:ext cx="638903" cy="695529"/>
            <a:chOff x="4174173" y="2103309"/>
            <a:chExt cx="639069" cy="695710"/>
          </a:xfrm>
        </p:grpSpPr>
        <p:grpSp>
          <p:nvGrpSpPr>
            <p:cNvPr id="171" name="Group 120"/>
            <p:cNvGrpSpPr/>
            <p:nvPr/>
          </p:nvGrpSpPr>
          <p:grpSpPr>
            <a:xfrm>
              <a:off x="4235962" y="2181412"/>
              <a:ext cx="502281" cy="548163"/>
              <a:chOff x="2505075" y="2108200"/>
              <a:chExt cx="330200" cy="360363"/>
            </a:xfrm>
            <a:solidFill>
              <a:srgbClr val="F80000"/>
            </a:solidFill>
          </p:grpSpPr>
          <p:sp>
            <p:nvSpPr>
              <p:cNvPr id="173" name="Freeform 44"/>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58595B"/>
                  </a:solidFill>
                  <a:effectLst/>
                  <a:uLnTx/>
                  <a:uFillTx/>
                  <a:latin typeface="Calibri"/>
                  <a:ea typeface="+mn-ea"/>
                  <a:cs typeface="+mn-cs"/>
                </a:endParaRPr>
              </a:p>
            </p:txBody>
          </p:sp>
          <p:sp>
            <p:nvSpPr>
              <p:cNvPr id="174" name="Freeform 45"/>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58595B"/>
                  </a:solidFill>
                  <a:effectLst/>
                  <a:uLnTx/>
                  <a:uFillTx/>
                  <a:latin typeface="Calibri"/>
                  <a:ea typeface="+mn-ea"/>
                  <a:cs typeface="+mn-cs"/>
                </a:endParaRPr>
              </a:p>
            </p:txBody>
          </p:sp>
        </p:grpSp>
        <p:sp>
          <p:nvSpPr>
            <p:cNvPr id="172" name="Rectangle 171"/>
            <p:cNvSpPr/>
            <p:nvPr/>
          </p:nvSpPr>
          <p:spPr>
            <a:xfrm>
              <a:off x="4174173" y="2103309"/>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FFFFFF"/>
                </a:solidFill>
                <a:effectLst/>
                <a:uLnTx/>
                <a:uFillTx/>
                <a:latin typeface="Calibri"/>
                <a:ea typeface="+mn-ea"/>
                <a:cs typeface="+mn-cs"/>
              </a:endParaRPr>
            </a:p>
          </p:txBody>
        </p:sp>
      </p:grpSp>
      <p:sp>
        <p:nvSpPr>
          <p:cNvPr id="175" name="Text Box 30"/>
          <p:cNvSpPr txBox="1">
            <a:spLocks noChangeArrowheads="1"/>
          </p:cNvSpPr>
          <p:nvPr/>
        </p:nvSpPr>
        <p:spPr bwMode="auto">
          <a:xfrm>
            <a:off x="6940668" y="2835985"/>
            <a:ext cx="683741" cy="122065"/>
          </a:xfrm>
          <a:prstGeom prst="rect">
            <a:avLst/>
          </a:prstGeom>
          <a:noFill/>
          <a:ln w="9525">
            <a:noFill/>
            <a:miter lim="800000"/>
            <a:headEnd/>
            <a:tailEnd/>
          </a:ln>
        </p:spPr>
        <p:txBody>
          <a:bodyPr wrap="square" lIns="0" tIns="0" rIns="0" bIns="0" anchor="ctr">
            <a:spAutoFit/>
          </a:bodyPr>
          <a:lstStyle/>
          <a:p>
            <a:pPr marL="0" marR="0" lvl="0" indent="0" algn="ctr" defTabSz="914400" rtl="0" eaLnBrk="1" fontAlgn="auto" latinLnBrk="0" hangingPunct="1">
              <a:lnSpc>
                <a:spcPct val="100000"/>
              </a:lnSpc>
              <a:spcBef>
                <a:spcPts val="0"/>
              </a:spcBef>
              <a:spcAft>
                <a:spcPts val="0"/>
              </a:spcAft>
              <a:buClr>
                <a:srgbClr val="FD0000"/>
              </a:buClr>
              <a:buSzTx/>
              <a:buFontTx/>
              <a:buNone/>
              <a:tabLst/>
              <a:defRPr/>
            </a:pPr>
            <a:r>
              <a:rPr kumimoji="0" lang="en-US" sz="800" b="0" i="0" u="none" strike="noStrike" kern="1200" cap="none" spc="0" normalizeH="0" baseline="0" noProof="0" dirty="0">
                <a:ln>
                  <a:noFill/>
                </a:ln>
                <a:solidFill>
                  <a:srgbClr val="58595B"/>
                </a:solidFill>
                <a:effectLst/>
                <a:uLnTx/>
                <a:uFillTx/>
                <a:latin typeface="Calibri"/>
                <a:ea typeface="+mn-ea"/>
                <a:cs typeface="+mn-cs"/>
              </a:rPr>
              <a:t>Database Server</a:t>
            </a:r>
          </a:p>
        </p:txBody>
      </p:sp>
      <p:sp>
        <p:nvSpPr>
          <p:cNvPr id="176" name="Line 54"/>
          <p:cNvSpPr>
            <a:spLocks noChangeShapeType="1"/>
          </p:cNvSpPr>
          <p:nvPr/>
        </p:nvSpPr>
        <p:spPr bwMode="auto">
          <a:xfrm flipH="1">
            <a:off x="5487827" y="2944131"/>
            <a:ext cx="0" cy="128341"/>
          </a:xfrm>
          <a:prstGeom prst="line">
            <a:avLst/>
          </a:prstGeom>
          <a:noFill/>
          <a:ln w="12700">
            <a:solidFill>
              <a:schemeClr val="tx1"/>
            </a:solidFill>
            <a:round/>
            <a:headEnd type="oval" w="sm" len="sm"/>
            <a:tailEnd type="oval" w="sm" len="sm"/>
          </a:ln>
          <a:effectLst/>
        </p:spPr>
        <p:txBody>
          <a:bodyPr wrap="square" lIns="92051" tIns="46026" rIns="92051" bIns="46026">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58595B"/>
              </a:solidFill>
              <a:effectLst/>
              <a:uLnTx/>
              <a:uFillTx/>
              <a:latin typeface="Calibri"/>
              <a:ea typeface="+mn-ea"/>
              <a:cs typeface="+mn-cs"/>
            </a:endParaRPr>
          </a:p>
        </p:txBody>
      </p:sp>
      <p:sp>
        <p:nvSpPr>
          <p:cNvPr id="177" name="TextBox 176"/>
          <p:cNvSpPr txBox="1"/>
          <p:nvPr/>
        </p:nvSpPr>
        <p:spPr>
          <a:xfrm>
            <a:off x="4834442" y="5025236"/>
            <a:ext cx="456276" cy="168993"/>
          </a:xfrm>
          <a:prstGeom prst="rect">
            <a:avLst/>
          </a:prstGeom>
          <a:noFill/>
        </p:spPr>
        <p:txBody>
          <a:bodyPr wrap="square" lIns="0" tIns="0" rIns="0" bIns="0" rtlCol="0">
            <a:no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8D14"/>
                </a:solidFill>
                <a:effectLst/>
                <a:uLnTx/>
                <a:uFillTx/>
                <a:latin typeface="Calibri"/>
                <a:ea typeface="+mn-ea"/>
                <a:cs typeface="+mn-cs"/>
              </a:rPr>
              <a:t>Subnet A</a:t>
            </a:r>
          </a:p>
        </p:txBody>
      </p:sp>
      <p:sp>
        <p:nvSpPr>
          <p:cNvPr id="178" name="TextBox 177"/>
          <p:cNvSpPr txBox="1"/>
          <p:nvPr/>
        </p:nvSpPr>
        <p:spPr>
          <a:xfrm>
            <a:off x="4809578" y="3079055"/>
            <a:ext cx="456276" cy="168993"/>
          </a:xfrm>
          <a:prstGeom prst="rect">
            <a:avLst/>
          </a:prstGeom>
          <a:noFill/>
        </p:spPr>
        <p:txBody>
          <a:bodyPr wrap="square" lIns="0" tIns="0" rIns="0" bIns="0" rtlCol="0">
            <a:no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8D14"/>
                </a:solidFill>
                <a:effectLst/>
                <a:uLnTx/>
                <a:uFillTx/>
                <a:latin typeface="Calibri"/>
                <a:ea typeface="+mn-ea"/>
                <a:cs typeface="+mn-cs"/>
              </a:rPr>
              <a:t>Subnet B</a:t>
            </a:r>
          </a:p>
        </p:txBody>
      </p:sp>
      <p:sp>
        <p:nvSpPr>
          <p:cNvPr id="179" name="TextBox 178"/>
          <p:cNvSpPr txBox="1"/>
          <p:nvPr/>
        </p:nvSpPr>
        <p:spPr>
          <a:xfrm>
            <a:off x="6275750" y="3111169"/>
            <a:ext cx="456276" cy="168993"/>
          </a:xfrm>
          <a:prstGeom prst="rect">
            <a:avLst/>
          </a:prstGeom>
          <a:noFill/>
        </p:spPr>
        <p:txBody>
          <a:bodyPr wrap="square" lIns="0" tIns="0" rIns="0" bIns="0" rtlCol="0">
            <a:no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8D14"/>
                </a:solidFill>
                <a:effectLst/>
                <a:uLnTx/>
                <a:uFillTx/>
                <a:latin typeface="Calibri"/>
                <a:ea typeface="+mn-ea"/>
                <a:cs typeface="+mn-cs"/>
              </a:rPr>
              <a:t>Subnet C</a:t>
            </a:r>
          </a:p>
        </p:txBody>
      </p:sp>
      <p:sp>
        <p:nvSpPr>
          <p:cNvPr id="180" name="TextBox 179"/>
          <p:cNvSpPr txBox="1"/>
          <p:nvPr/>
        </p:nvSpPr>
        <p:spPr>
          <a:xfrm>
            <a:off x="4813300" y="2035690"/>
            <a:ext cx="456276" cy="168993"/>
          </a:xfrm>
          <a:prstGeom prst="rect">
            <a:avLst/>
          </a:prstGeom>
          <a:noFill/>
        </p:spPr>
        <p:txBody>
          <a:bodyPr wrap="square" lIns="0" tIns="0" rIns="0" bIns="0" rtlCol="0">
            <a:no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8D14"/>
                </a:solidFill>
                <a:effectLst/>
                <a:uLnTx/>
                <a:uFillTx/>
                <a:latin typeface="Calibri"/>
                <a:ea typeface="+mn-ea"/>
                <a:cs typeface="+mn-cs"/>
              </a:rPr>
              <a:t>Subnet D</a:t>
            </a:r>
          </a:p>
        </p:txBody>
      </p:sp>
      <p:sp>
        <p:nvSpPr>
          <p:cNvPr id="181" name="TextBox 180"/>
          <p:cNvSpPr txBox="1"/>
          <p:nvPr/>
        </p:nvSpPr>
        <p:spPr>
          <a:xfrm>
            <a:off x="6678894" y="2059036"/>
            <a:ext cx="456276" cy="168993"/>
          </a:xfrm>
          <a:prstGeom prst="rect">
            <a:avLst/>
          </a:prstGeom>
          <a:noFill/>
        </p:spPr>
        <p:txBody>
          <a:bodyPr wrap="square" lIns="0" tIns="0" rIns="0" bIns="0" rtlCol="0">
            <a:no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8D14"/>
                </a:solidFill>
                <a:effectLst/>
                <a:uLnTx/>
                <a:uFillTx/>
                <a:latin typeface="Calibri"/>
                <a:ea typeface="+mn-ea"/>
                <a:cs typeface="+mn-cs"/>
              </a:rPr>
              <a:t>Subnet E</a:t>
            </a:r>
          </a:p>
        </p:txBody>
      </p:sp>
      <p:sp>
        <p:nvSpPr>
          <p:cNvPr id="141" name="Rectangle 140">
            <a:extLst>
              <a:ext uri="{FF2B5EF4-FFF2-40B4-BE49-F238E27FC236}">
                <a16:creationId xmlns:a16="http://schemas.microsoft.com/office/drawing/2014/main" id="{1B8D9A4F-713D-4A9A-94D9-12C46E8B7BF3}"/>
              </a:ext>
            </a:extLst>
          </p:cNvPr>
          <p:cNvSpPr/>
          <p:nvPr/>
        </p:nvSpPr>
        <p:spPr bwMode="gray">
          <a:xfrm>
            <a:off x="11725542" y="0"/>
            <a:ext cx="3452510" cy="2071997"/>
          </a:xfrm>
          <a:prstGeom prst="rect">
            <a:avLst/>
          </a:prstGeom>
          <a:solidFill>
            <a:srgbClr val="FFFF00"/>
          </a:solidFill>
          <a:ln w="15875">
            <a:solidFill>
              <a:schemeClr val="tx1"/>
            </a:solidFill>
            <a:prstDash val="sysDash"/>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nSpc>
                <a:spcPct val="90000"/>
              </a:lnSpc>
            </a:pPr>
            <a:r>
              <a:rPr lang="en-US" dirty="0">
                <a:solidFill>
                  <a:schemeClr val="tx1"/>
                </a:solidFill>
              </a:rPr>
              <a:t>REMOVE THIS BOX BEFORE PRESENTATION</a:t>
            </a:r>
          </a:p>
          <a:p>
            <a:pPr>
              <a:lnSpc>
                <a:spcPct val="90000"/>
              </a:lnSpc>
            </a:pPr>
            <a:r>
              <a:rPr lang="en-US" dirty="0">
                <a:solidFill>
                  <a:schemeClr val="tx1"/>
                </a:solidFill>
              </a:rPr>
              <a:t>Use the following slides if you are presenting to a JD Edwards customer</a:t>
            </a:r>
          </a:p>
        </p:txBody>
      </p:sp>
      <p:cxnSp>
        <p:nvCxnSpPr>
          <p:cNvPr id="144" name="Straight Connector 143">
            <a:extLst>
              <a:ext uri="{FF2B5EF4-FFF2-40B4-BE49-F238E27FC236}">
                <a16:creationId xmlns:a16="http://schemas.microsoft.com/office/drawing/2014/main" id="{0CD13408-C160-4269-8D74-B7B8AC03C1E9}"/>
              </a:ext>
            </a:extLst>
          </p:cNvPr>
          <p:cNvCxnSpPr/>
          <p:nvPr/>
        </p:nvCxnSpPr>
        <p:spPr>
          <a:xfrm flipH="1" flipV="1">
            <a:off x="3030751" y="3116368"/>
            <a:ext cx="1" cy="640877"/>
          </a:xfrm>
          <a:prstGeom prst="line">
            <a:avLst/>
          </a:prstGeom>
          <a:ln w="12700" cmpd="sng">
            <a:solidFill>
              <a:srgbClr val="5F5F5F"/>
            </a:solidFill>
            <a:miter lim="800000"/>
          </a:ln>
        </p:spPr>
        <p:style>
          <a:lnRef idx="1">
            <a:schemeClr val="accent1"/>
          </a:lnRef>
          <a:fillRef idx="0">
            <a:schemeClr val="accent1"/>
          </a:fillRef>
          <a:effectRef idx="0">
            <a:schemeClr val="accent1"/>
          </a:effectRef>
          <a:fontRef idx="minor">
            <a:schemeClr val="tx1"/>
          </a:fontRef>
        </p:style>
      </p:cxnSp>
      <p:sp>
        <p:nvSpPr>
          <p:cNvPr id="145" name="Rectangle 144">
            <a:extLst>
              <a:ext uri="{FF2B5EF4-FFF2-40B4-BE49-F238E27FC236}">
                <a16:creationId xmlns:a16="http://schemas.microsoft.com/office/drawing/2014/main" id="{7326ECA5-92C8-4C34-9BC9-D3A1094C030E}"/>
              </a:ext>
            </a:extLst>
          </p:cNvPr>
          <p:cNvSpPr/>
          <p:nvPr/>
        </p:nvSpPr>
        <p:spPr>
          <a:xfrm>
            <a:off x="1790507" y="3593681"/>
            <a:ext cx="807300" cy="341454"/>
          </a:xfrm>
          <a:prstGeom prst="rect">
            <a:avLst/>
          </a:prstGeom>
        </p:spPr>
        <p:style>
          <a:lnRef idx="2">
            <a:schemeClr val="accent4"/>
          </a:lnRef>
          <a:fillRef idx="1">
            <a:schemeClr val="lt1"/>
          </a:fillRef>
          <a:effectRef idx="0">
            <a:schemeClr val="accent4"/>
          </a:effectRef>
          <a:fontRef idx="minor">
            <a:schemeClr val="dk1"/>
          </a:fontRef>
        </p:style>
        <p:txBody>
          <a:bodyPr wrap="square">
            <a:spAutoFit/>
          </a:bodyPr>
          <a:lstStyle/>
          <a:p>
            <a:pPr algn="ctr">
              <a:lnSpc>
                <a:spcPct val="90000"/>
              </a:lnSpc>
            </a:pPr>
            <a:r>
              <a:rPr lang="en-US" altLang="en-US" sz="900" b="1" dirty="0">
                <a:solidFill>
                  <a:srgbClr val="5F5F5F"/>
                </a:solidFill>
              </a:rPr>
              <a:t>Internal Web Client</a:t>
            </a:r>
          </a:p>
        </p:txBody>
      </p:sp>
      <p:cxnSp>
        <p:nvCxnSpPr>
          <p:cNvPr id="146" name="Straight Arrow Connector 145">
            <a:extLst>
              <a:ext uri="{FF2B5EF4-FFF2-40B4-BE49-F238E27FC236}">
                <a16:creationId xmlns:a16="http://schemas.microsoft.com/office/drawing/2014/main" id="{3A03B025-CD05-4745-B286-206B16C7C8FA}"/>
              </a:ext>
            </a:extLst>
          </p:cNvPr>
          <p:cNvCxnSpPr>
            <a:stCxn id="145" idx="3"/>
          </p:cNvCxnSpPr>
          <p:nvPr/>
        </p:nvCxnSpPr>
        <p:spPr>
          <a:xfrm flipV="1">
            <a:off x="2597805" y="3764113"/>
            <a:ext cx="185976" cy="295"/>
          </a:xfrm>
          <a:prstGeom prst="straightConnector1">
            <a:avLst/>
          </a:prstGeom>
          <a:ln w="19050">
            <a:solidFill>
              <a:schemeClr val="accent5"/>
            </a:solidFill>
            <a:miter lim="800000"/>
            <a:tailEnd type="arrow"/>
          </a:ln>
        </p:spPr>
        <p:style>
          <a:lnRef idx="1">
            <a:schemeClr val="accent1"/>
          </a:lnRef>
          <a:fillRef idx="0">
            <a:schemeClr val="accent1"/>
          </a:fillRef>
          <a:effectRef idx="0">
            <a:schemeClr val="accent1"/>
          </a:effectRef>
          <a:fontRef idx="minor">
            <a:schemeClr val="tx1"/>
          </a:fontRef>
        </p:style>
      </p:cxnSp>
      <p:grpSp>
        <p:nvGrpSpPr>
          <p:cNvPr id="148" name="Group 147">
            <a:extLst>
              <a:ext uri="{FF2B5EF4-FFF2-40B4-BE49-F238E27FC236}">
                <a16:creationId xmlns:a16="http://schemas.microsoft.com/office/drawing/2014/main" id="{715F0401-5F61-4C20-8069-ABFBEDE3A2BB}"/>
              </a:ext>
            </a:extLst>
          </p:cNvPr>
          <p:cNvGrpSpPr/>
          <p:nvPr/>
        </p:nvGrpSpPr>
        <p:grpSpPr>
          <a:xfrm>
            <a:off x="3462609" y="3484652"/>
            <a:ext cx="638903" cy="695529"/>
            <a:chOff x="7231996" y="2103309"/>
            <a:chExt cx="639069" cy="695710"/>
          </a:xfrm>
        </p:grpSpPr>
        <p:grpSp>
          <p:nvGrpSpPr>
            <p:cNvPr id="149" name="Group 148">
              <a:extLst>
                <a:ext uri="{FF2B5EF4-FFF2-40B4-BE49-F238E27FC236}">
                  <a16:creationId xmlns:a16="http://schemas.microsoft.com/office/drawing/2014/main" id="{2C44FE8D-EF71-4014-A52E-DBAA03730C43}"/>
                </a:ext>
              </a:extLst>
            </p:cNvPr>
            <p:cNvGrpSpPr/>
            <p:nvPr/>
          </p:nvGrpSpPr>
          <p:grpSpPr>
            <a:xfrm>
              <a:off x="7307489" y="2184465"/>
              <a:ext cx="488082" cy="533399"/>
              <a:chOff x="4448175" y="3117850"/>
              <a:chExt cx="1265238" cy="1382713"/>
            </a:xfrm>
            <a:solidFill>
              <a:srgbClr val="F80000"/>
            </a:solidFill>
          </p:grpSpPr>
          <p:sp>
            <p:nvSpPr>
              <p:cNvPr id="151" name="Freeform 1">
                <a:extLst>
                  <a:ext uri="{FF2B5EF4-FFF2-40B4-BE49-F238E27FC236}">
                    <a16:creationId xmlns:a16="http://schemas.microsoft.com/office/drawing/2014/main" id="{28F3D174-1A9F-49E9-AF06-D37CEBA2CE60}"/>
                  </a:ext>
                </a:extLst>
              </p:cNvPr>
              <p:cNvSpPr>
                <a:spLocks noChangeArrowheads="1"/>
              </p:cNvSpPr>
              <p:nvPr/>
            </p:nvSpPr>
            <p:spPr bwMode="auto">
              <a:xfrm>
                <a:off x="5006975" y="3382963"/>
                <a:ext cx="153988" cy="544512"/>
              </a:xfrm>
              <a:custGeom>
                <a:avLst/>
                <a:gdLst>
                  <a:gd name="T0" fmla="*/ 267 w 429"/>
                  <a:gd name="T1" fmla="*/ 369 h 1512"/>
                  <a:gd name="T2" fmla="*/ 428 w 429"/>
                  <a:gd name="T3" fmla="*/ 369 h 1512"/>
                  <a:gd name="T4" fmla="*/ 214 w 429"/>
                  <a:gd name="T5" fmla="*/ 0 h 1512"/>
                  <a:gd name="T6" fmla="*/ 0 w 429"/>
                  <a:gd name="T7" fmla="*/ 369 h 1512"/>
                  <a:gd name="T8" fmla="*/ 161 w 429"/>
                  <a:gd name="T9" fmla="*/ 369 h 1512"/>
                  <a:gd name="T10" fmla="*/ 161 w 429"/>
                  <a:gd name="T11" fmla="*/ 1142 h 1512"/>
                  <a:gd name="T12" fmla="*/ 0 w 429"/>
                  <a:gd name="T13" fmla="*/ 1142 h 1512"/>
                  <a:gd name="T14" fmla="*/ 214 w 429"/>
                  <a:gd name="T15" fmla="*/ 1511 h 1512"/>
                  <a:gd name="T16" fmla="*/ 428 w 429"/>
                  <a:gd name="T17" fmla="*/ 1142 h 1512"/>
                  <a:gd name="T18" fmla="*/ 267 w 429"/>
                  <a:gd name="T19" fmla="*/ 1142 h 1512"/>
                  <a:gd name="T20" fmla="*/ 267 w 429"/>
                  <a:gd name="T21" fmla="*/ 369 h 15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29" h="1512">
                    <a:moveTo>
                      <a:pt x="267" y="369"/>
                    </a:moveTo>
                    <a:lnTo>
                      <a:pt x="428" y="369"/>
                    </a:lnTo>
                    <a:lnTo>
                      <a:pt x="214" y="0"/>
                    </a:lnTo>
                    <a:lnTo>
                      <a:pt x="0" y="369"/>
                    </a:lnTo>
                    <a:lnTo>
                      <a:pt x="161" y="369"/>
                    </a:lnTo>
                    <a:lnTo>
                      <a:pt x="161" y="1142"/>
                    </a:lnTo>
                    <a:lnTo>
                      <a:pt x="0" y="1142"/>
                    </a:lnTo>
                    <a:lnTo>
                      <a:pt x="214" y="1511"/>
                    </a:lnTo>
                    <a:lnTo>
                      <a:pt x="428" y="1142"/>
                    </a:lnTo>
                    <a:lnTo>
                      <a:pt x="267" y="1142"/>
                    </a:lnTo>
                    <a:lnTo>
                      <a:pt x="267" y="36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chemeClr val="bg2">
                      <a:lumMod val="10000"/>
                    </a:schemeClr>
                  </a:solidFill>
                </a:endParaRPr>
              </a:p>
            </p:txBody>
          </p:sp>
          <p:sp>
            <p:nvSpPr>
              <p:cNvPr id="153" name="Freeform 2">
                <a:extLst>
                  <a:ext uri="{FF2B5EF4-FFF2-40B4-BE49-F238E27FC236}">
                    <a16:creationId xmlns:a16="http://schemas.microsoft.com/office/drawing/2014/main" id="{E7CE5812-8276-4F0D-90F8-048F0A3A236A}"/>
                  </a:ext>
                </a:extLst>
              </p:cNvPr>
              <p:cNvSpPr>
                <a:spLocks noChangeArrowheads="1"/>
              </p:cNvSpPr>
              <p:nvPr/>
            </p:nvSpPr>
            <p:spPr bwMode="auto">
              <a:xfrm>
                <a:off x="4806950" y="3578225"/>
                <a:ext cx="228600" cy="153988"/>
              </a:xfrm>
              <a:custGeom>
                <a:avLst/>
                <a:gdLst>
                  <a:gd name="T0" fmla="*/ 632 w 633"/>
                  <a:gd name="T1" fmla="*/ 214 h 429"/>
                  <a:gd name="T2" fmla="*/ 259 w 633"/>
                  <a:gd name="T3" fmla="*/ 0 h 429"/>
                  <a:gd name="T4" fmla="*/ 259 w 633"/>
                  <a:gd name="T5" fmla="*/ 160 h 429"/>
                  <a:gd name="T6" fmla="*/ 0 w 633"/>
                  <a:gd name="T7" fmla="*/ 160 h 429"/>
                  <a:gd name="T8" fmla="*/ 0 w 633"/>
                  <a:gd name="T9" fmla="*/ 268 h 429"/>
                  <a:gd name="T10" fmla="*/ 259 w 633"/>
                  <a:gd name="T11" fmla="*/ 268 h 429"/>
                  <a:gd name="T12" fmla="*/ 259 w 633"/>
                  <a:gd name="T13" fmla="*/ 428 h 429"/>
                  <a:gd name="T14" fmla="*/ 632 w 633"/>
                  <a:gd name="T15" fmla="*/ 214 h 4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33" h="429">
                    <a:moveTo>
                      <a:pt x="632" y="214"/>
                    </a:moveTo>
                    <a:lnTo>
                      <a:pt x="259" y="0"/>
                    </a:lnTo>
                    <a:lnTo>
                      <a:pt x="259" y="160"/>
                    </a:lnTo>
                    <a:lnTo>
                      <a:pt x="0" y="160"/>
                    </a:lnTo>
                    <a:lnTo>
                      <a:pt x="0" y="268"/>
                    </a:lnTo>
                    <a:lnTo>
                      <a:pt x="259" y="268"/>
                    </a:lnTo>
                    <a:lnTo>
                      <a:pt x="259" y="428"/>
                    </a:lnTo>
                    <a:lnTo>
                      <a:pt x="632" y="214"/>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chemeClr val="bg2">
                      <a:lumMod val="10000"/>
                    </a:schemeClr>
                  </a:solidFill>
                </a:endParaRPr>
              </a:p>
            </p:txBody>
          </p:sp>
          <p:sp>
            <p:nvSpPr>
              <p:cNvPr id="155" name="Freeform 3">
                <a:extLst>
                  <a:ext uri="{FF2B5EF4-FFF2-40B4-BE49-F238E27FC236}">
                    <a16:creationId xmlns:a16="http://schemas.microsoft.com/office/drawing/2014/main" id="{09D20320-6BE5-4D0F-83E1-66D6D619039D}"/>
                  </a:ext>
                </a:extLst>
              </p:cNvPr>
              <p:cNvSpPr>
                <a:spLocks noChangeArrowheads="1"/>
              </p:cNvSpPr>
              <p:nvPr/>
            </p:nvSpPr>
            <p:spPr bwMode="auto">
              <a:xfrm>
                <a:off x="5133975" y="3578225"/>
                <a:ext cx="228600" cy="153988"/>
              </a:xfrm>
              <a:custGeom>
                <a:avLst/>
                <a:gdLst>
                  <a:gd name="T0" fmla="*/ 373 w 633"/>
                  <a:gd name="T1" fmla="*/ 0 h 429"/>
                  <a:gd name="T2" fmla="*/ 0 w 633"/>
                  <a:gd name="T3" fmla="*/ 214 h 429"/>
                  <a:gd name="T4" fmla="*/ 373 w 633"/>
                  <a:gd name="T5" fmla="*/ 428 h 429"/>
                  <a:gd name="T6" fmla="*/ 373 w 633"/>
                  <a:gd name="T7" fmla="*/ 268 h 429"/>
                  <a:gd name="T8" fmla="*/ 632 w 633"/>
                  <a:gd name="T9" fmla="*/ 268 h 429"/>
                  <a:gd name="T10" fmla="*/ 632 w 633"/>
                  <a:gd name="T11" fmla="*/ 160 h 429"/>
                  <a:gd name="T12" fmla="*/ 373 w 633"/>
                  <a:gd name="T13" fmla="*/ 160 h 429"/>
                  <a:gd name="T14" fmla="*/ 373 w 633"/>
                  <a:gd name="T15" fmla="*/ 0 h 4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33" h="429">
                    <a:moveTo>
                      <a:pt x="373" y="0"/>
                    </a:moveTo>
                    <a:lnTo>
                      <a:pt x="0" y="214"/>
                    </a:lnTo>
                    <a:lnTo>
                      <a:pt x="373" y="428"/>
                    </a:lnTo>
                    <a:lnTo>
                      <a:pt x="373" y="268"/>
                    </a:lnTo>
                    <a:lnTo>
                      <a:pt x="632" y="268"/>
                    </a:lnTo>
                    <a:lnTo>
                      <a:pt x="632" y="160"/>
                    </a:lnTo>
                    <a:lnTo>
                      <a:pt x="373" y="160"/>
                    </a:lnTo>
                    <a:lnTo>
                      <a:pt x="373"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chemeClr val="bg2">
                      <a:lumMod val="10000"/>
                    </a:schemeClr>
                  </a:solidFill>
                </a:endParaRPr>
              </a:p>
            </p:txBody>
          </p:sp>
          <p:sp>
            <p:nvSpPr>
              <p:cNvPr id="160" name="Freeform 4">
                <a:extLst>
                  <a:ext uri="{FF2B5EF4-FFF2-40B4-BE49-F238E27FC236}">
                    <a16:creationId xmlns:a16="http://schemas.microsoft.com/office/drawing/2014/main" id="{CB7870E2-7782-4A5A-A691-724582535787}"/>
                  </a:ext>
                </a:extLst>
              </p:cNvPr>
              <p:cNvSpPr>
                <a:spLocks noChangeArrowheads="1"/>
              </p:cNvSpPr>
              <p:nvPr/>
            </p:nvSpPr>
            <p:spPr bwMode="auto">
              <a:xfrm>
                <a:off x="5048250" y="4208463"/>
                <a:ext cx="57150" cy="46037"/>
              </a:xfrm>
              <a:custGeom>
                <a:avLst/>
                <a:gdLst>
                  <a:gd name="T0" fmla="*/ 131 w 158"/>
                  <a:gd name="T1" fmla="*/ 11 h 130"/>
                  <a:gd name="T2" fmla="*/ 67 w 158"/>
                  <a:gd name="T3" fmla="*/ 0 h 130"/>
                  <a:gd name="T4" fmla="*/ 0 w 158"/>
                  <a:gd name="T5" fmla="*/ 0 h 130"/>
                  <a:gd name="T6" fmla="*/ 0 w 158"/>
                  <a:gd name="T7" fmla="*/ 129 h 130"/>
                  <a:gd name="T8" fmla="*/ 81 w 158"/>
                  <a:gd name="T9" fmla="*/ 129 h 130"/>
                  <a:gd name="T10" fmla="*/ 131 w 158"/>
                  <a:gd name="T11" fmla="*/ 115 h 130"/>
                  <a:gd name="T12" fmla="*/ 157 w 158"/>
                  <a:gd name="T13" fmla="*/ 62 h 130"/>
                  <a:gd name="T14" fmla="*/ 131 w 158"/>
                  <a:gd name="T15" fmla="*/ 11 h 1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8" h="130">
                    <a:moveTo>
                      <a:pt x="131" y="11"/>
                    </a:moveTo>
                    <a:cubicBezTo>
                      <a:pt x="114" y="0"/>
                      <a:pt x="98" y="0"/>
                      <a:pt x="67" y="0"/>
                    </a:cubicBezTo>
                    <a:lnTo>
                      <a:pt x="0" y="0"/>
                    </a:lnTo>
                    <a:lnTo>
                      <a:pt x="0" y="129"/>
                    </a:lnTo>
                    <a:lnTo>
                      <a:pt x="81" y="129"/>
                    </a:lnTo>
                    <a:cubicBezTo>
                      <a:pt x="93" y="129"/>
                      <a:pt x="114" y="129"/>
                      <a:pt x="131" y="115"/>
                    </a:cubicBezTo>
                    <a:cubicBezTo>
                      <a:pt x="140" y="110"/>
                      <a:pt x="157" y="93"/>
                      <a:pt x="157" y="62"/>
                    </a:cubicBezTo>
                    <a:cubicBezTo>
                      <a:pt x="157" y="31"/>
                      <a:pt x="140" y="17"/>
                      <a:pt x="131" y="1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chemeClr val="bg2">
                      <a:lumMod val="10000"/>
                    </a:schemeClr>
                  </a:solidFill>
                </a:endParaRPr>
              </a:p>
            </p:txBody>
          </p:sp>
          <p:sp>
            <p:nvSpPr>
              <p:cNvPr id="163" name="Freeform 5">
                <a:extLst>
                  <a:ext uri="{FF2B5EF4-FFF2-40B4-BE49-F238E27FC236}">
                    <a16:creationId xmlns:a16="http://schemas.microsoft.com/office/drawing/2014/main" id="{77BDF09B-F348-4089-82CE-8FFD39CA0991}"/>
                  </a:ext>
                </a:extLst>
              </p:cNvPr>
              <p:cNvSpPr>
                <a:spLocks noChangeArrowheads="1"/>
              </p:cNvSpPr>
              <p:nvPr/>
            </p:nvSpPr>
            <p:spPr bwMode="auto">
              <a:xfrm>
                <a:off x="4875213" y="4210050"/>
                <a:ext cx="68262" cy="114300"/>
              </a:xfrm>
              <a:custGeom>
                <a:avLst/>
                <a:gdLst>
                  <a:gd name="T0" fmla="*/ 104 w 190"/>
                  <a:gd name="T1" fmla="*/ 9 h 317"/>
                  <a:gd name="T2" fmla="*/ 0 w 190"/>
                  <a:gd name="T3" fmla="*/ 3 h 317"/>
                  <a:gd name="T4" fmla="*/ 0 w 190"/>
                  <a:gd name="T5" fmla="*/ 316 h 317"/>
                  <a:gd name="T6" fmla="*/ 39 w 190"/>
                  <a:gd name="T7" fmla="*/ 316 h 317"/>
                  <a:gd name="T8" fmla="*/ 146 w 190"/>
                  <a:gd name="T9" fmla="*/ 285 h 317"/>
                  <a:gd name="T10" fmla="*/ 189 w 190"/>
                  <a:gd name="T11" fmla="*/ 153 h 317"/>
                  <a:gd name="T12" fmla="*/ 104 w 190"/>
                  <a:gd name="T13" fmla="*/ 9 h 317"/>
                </a:gdLst>
                <a:ahLst/>
                <a:cxnLst>
                  <a:cxn ang="0">
                    <a:pos x="T0" y="T1"/>
                  </a:cxn>
                  <a:cxn ang="0">
                    <a:pos x="T2" y="T3"/>
                  </a:cxn>
                  <a:cxn ang="0">
                    <a:pos x="T4" y="T5"/>
                  </a:cxn>
                  <a:cxn ang="0">
                    <a:pos x="T6" y="T7"/>
                  </a:cxn>
                  <a:cxn ang="0">
                    <a:pos x="T8" y="T9"/>
                  </a:cxn>
                  <a:cxn ang="0">
                    <a:pos x="T10" y="T11"/>
                  </a:cxn>
                  <a:cxn ang="0">
                    <a:pos x="T12" y="T13"/>
                  </a:cxn>
                </a:cxnLst>
                <a:rect l="0" t="0" r="r" b="b"/>
                <a:pathLst>
                  <a:path w="190" h="317">
                    <a:moveTo>
                      <a:pt x="104" y="9"/>
                    </a:moveTo>
                    <a:cubicBezTo>
                      <a:pt x="84" y="3"/>
                      <a:pt x="56" y="0"/>
                      <a:pt x="0" y="3"/>
                    </a:cubicBezTo>
                    <a:lnTo>
                      <a:pt x="0" y="316"/>
                    </a:lnTo>
                    <a:cubicBezTo>
                      <a:pt x="11" y="316"/>
                      <a:pt x="28" y="316"/>
                      <a:pt x="39" y="316"/>
                    </a:cubicBezTo>
                    <a:cubicBezTo>
                      <a:pt x="82" y="316"/>
                      <a:pt x="117" y="314"/>
                      <a:pt x="146" y="285"/>
                    </a:cubicBezTo>
                    <a:cubicBezTo>
                      <a:pt x="185" y="246"/>
                      <a:pt x="189" y="175"/>
                      <a:pt x="189" y="153"/>
                    </a:cubicBezTo>
                    <a:cubicBezTo>
                      <a:pt x="189" y="85"/>
                      <a:pt x="166" y="26"/>
                      <a:pt x="104" y="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chemeClr val="bg2">
                      <a:lumMod val="10000"/>
                    </a:schemeClr>
                  </a:solidFill>
                </a:endParaRPr>
              </a:p>
            </p:txBody>
          </p:sp>
          <p:sp>
            <p:nvSpPr>
              <p:cNvPr id="165" name="Freeform 6">
                <a:extLst>
                  <a:ext uri="{FF2B5EF4-FFF2-40B4-BE49-F238E27FC236}">
                    <a16:creationId xmlns:a16="http://schemas.microsoft.com/office/drawing/2014/main" id="{14D07DE0-F3C4-458B-BA3B-54B0837D18A9}"/>
                  </a:ext>
                </a:extLst>
              </p:cNvPr>
              <p:cNvSpPr>
                <a:spLocks noChangeArrowheads="1"/>
              </p:cNvSpPr>
              <p:nvPr/>
            </p:nvSpPr>
            <p:spPr bwMode="auto">
              <a:xfrm>
                <a:off x="4448175" y="3117850"/>
                <a:ext cx="1265238" cy="1382713"/>
              </a:xfrm>
              <a:custGeom>
                <a:avLst/>
                <a:gdLst>
                  <a:gd name="T0" fmla="*/ 3320 w 3516"/>
                  <a:gd name="T1" fmla="*/ 0 h 3840"/>
                  <a:gd name="T2" fmla="*/ 195 w 3516"/>
                  <a:gd name="T3" fmla="*/ 0 h 3840"/>
                  <a:gd name="T4" fmla="*/ 0 w 3516"/>
                  <a:gd name="T5" fmla="*/ 191 h 3840"/>
                  <a:gd name="T6" fmla="*/ 0 w 3516"/>
                  <a:gd name="T7" fmla="*/ 3644 h 3840"/>
                  <a:gd name="T8" fmla="*/ 195 w 3516"/>
                  <a:gd name="T9" fmla="*/ 3839 h 3840"/>
                  <a:gd name="T10" fmla="*/ 3320 w 3516"/>
                  <a:gd name="T11" fmla="*/ 3839 h 3840"/>
                  <a:gd name="T12" fmla="*/ 3515 w 3516"/>
                  <a:gd name="T13" fmla="*/ 3644 h 3840"/>
                  <a:gd name="T14" fmla="*/ 3515 w 3516"/>
                  <a:gd name="T15" fmla="*/ 191 h 3840"/>
                  <a:gd name="T16" fmla="*/ 3320 w 3516"/>
                  <a:gd name="T17" fmla="*/ 0 h 3840"/>
                  <a:gd name="T18" fmla="*/ 1315 w 3516"/>
                  <a:gd name="T19" fmla="*/ 3421 h 3840"/>
                  <a:gd name="T20" fmla="*/ 1230 w 3516"/>
                  <a:gd name="T21" fmla="*/ 3427 h 3840"/>
                  <a:gd name="T22" fmla="*/ 1083 w 3516"/>
                  <a:gd name="T23" fmla="*/ 3427 h 3840"/>
                  <a:gd name="T24" fmla="*/ 1083 w 3516"/>
                  <a:gd name="T25" fmla="*/ 2961 h 3840"/>
                  <a:gd name="T26" fmla="*/ 1239 w 3516"/>
                  <a:gd name="T27" fmla="*/ 2961 h 3840"/>
                  <a:gd name="T28" fmla="*/ 1399 w 3516"/>
                  <a:gd name="T29" fmla="*/ 3003 h 3840"/>
                  <a:gd name="T30" fmla="*/ 1478 w 3516"/>
                  <a:gd name="T31" fmla="*/ 3187 h 3840"/>
                  <a:gd name="T32" fmla="*/ 1315 w 3516"/>
                  <a:gd name="T33" fmla="*/ 3421 h 3840"/>
                  <a:gd name="T34" fmla="*/ 1805 w 3516"/>
                  <a:gd name="T35" fmla="*/ 3263 h 3840"/>
                  <a:gd name="T36" fmla="*/ 1755 w 3516"/>
                  <a:gd name="T37" fmla="*/ 3238 h 3840"/>
                  <a:gd name="T38" fmla="*/ 1667 w 3516"/>
                  <a:gd name="T39" fmla="*/ 3238 h 3840"/>
                  <a:gd name="T40" fmla="*/ 1667 w 3516"/>
                  <a:gd name="T41" fmla="*/ 3427 h 3840"/>
                  <a:gd name="T42" fmla="*/ 1566 w 3516"/>
                  <a:gd name="T43" fmla="*/ 3427 h 3840"/>
                  <a:gd name="T44" fmla="*/ 1566 w 3516"/>
                  <a:gd name="T45" fmla="*/ 2958 h 3840"/>
                  <a:gd name="T46" fmla="*/ 1744 w 3516"/>
                  <a:gd name="T47" fmla="*/ 2958 h 3840"/>
                  <a:gd name="T48" fmla="*/ 1884 w 3516"/>
                  <a:gd name="T49" fmla="*/ 2989 h 3840"/>
                  <a:gd name="T50" fmla="*/ 1923 w 3516"/>
                  <a:gd name="T51" fmla="*/ 3080 h 3840"/>
                  <a:gd name="T52" fmla="*/ 1824 w 3516"/>
                  <a:gd name="T53" fmla="*/ 3195 h 3840"/>
                  <a:gd name="T54" fmla="*/ 1909 w 3516"/>
                  <a:gd name="T55" fmla="*/ 3302 h 3840"/>
                  <a:gd name="T56" fmla="*/ 1923 w 3516"/>
                  <a:gd name="T57" fmla="*/ 3393 h 3840"/>
                  <a:gd name="T58" fmla="*/ 1937 w 3516"/>
                  <a:gd name="T59" fmla="*/ 3427 h 3840"/>
                  <a:gd name="T60" fmla="*/ 1830 w 3516"/>
                  <a:gd name="T61" fmla="*/ 3427 h 3840"/>
                  <a:gd name="T62" fmla="*/ 1805 w 3516"/>
                  <a:gd name="T63" fmla="*/ 3263 h 3840"/>
                  <a:gd name="T64" fmla="*/ 2135 w 3516"/>
                  <a:gd name="T65" fmla="*/ 3322 h 3840"/>
                  <a:gd name="T66" fmla="*/ 2245 w 3516"/>
                  <a:gd name="T67" fmla="*/ 3362 h 3840"/>
                  <a:gd name="T68" fmla="*/ 2321 w 3516"/>
                  <a:gd name="T69" fmla="*/ 3353 h 3840"/>
                  <a:gd name="T70" fmla="*/ 2321 w 3516"/>
                  <a:gd name="T71" fmla="*/ 3254 h 3840"/>
                  <a:gd name="T72" fmla="*/ 2231 w 3516"/>
                  <a:gd name="T73" fmla="*/ 3254 h 3840"/>
                  <a:gd name="T74" fmla="*/ 2231 w 3516"/>
                  <a:gd name="T75" fmla="*/ 3178 h 3840"/>
                  <a:gd name="T76" fmla="*/ 2423 w 3516"/>
                  <a:gd name="T77" fmla="*/ 3178 h 3840"/>
                  <a:gd name="T78" fmla="*/ 2423 w 3516"/>
                  <a:gd name="T79" fmla="*/ 3412 h 3840"/>
                  <a:gd name="T80" fmla="*/ 2253 w 3516"/>
                  <a:gd name="T81" fmla="*/ 3438 h 3840"/>
                  <a:gd name="T82" fmla="*/ 2056 w 3516"/>
                  <a:gd name="T83" fmla="*/ 3376 h 3840"/>
                  <a:gd name="T84" fmla="*/ 1994 w 3516"/>
                  <a:gd name="T85" fmla="*/ 3201 h 3840"/>
                  <a:gd name="T86" fmla="*/ 2239 w 3516"/>
                  <a:gd name="T87" fmla="*/ 2947 h 3840"/>
                  <a:gd name="T88" fmla="*/ 2397 w 3516"/>
                  <a:gd name="T89" fmla="*/ 3006 h 3840"/>
                  <a:gd name="T90" fmla="*/ 2431 w 3516"/>
                  <a:gd name="T91" fmla="*/ 3105 h 3840"/>
                  <a:gd name="T92" fmla="*/ 2327 w 3516"/>
                  <a:gd name="T93" fmla="*/ 3105 h 3840"/>
                  <a:gd name="T94" fmla="*/ 2313 w 3516"/>
                  <a:gd name="T95" fmla="*/ 3057 h 3840"/>
                  <a:gd name="T96" fmla="*/ 2234 w 3516"/>
                  <a:gd name="T97" fmla="*/ 3020 h 3840"/>
                  <a:gd name="T98" fmla="*/ 2098 w 3516"/>
                  <a:gd name="T99" fmla="*/ 3198 h 3840"/>
                  <a:gd name="T100" fmla="*/ 2135 w 3516"/>
                  <a:gd name="T101" fmla="*/ 3322 h 3840"/>
                  <a:gd name="T102" fmla="*/ 1758 w 3516"/>
                  <a:gd name="T103" fmla="*/ 2524 h 3840"/>
                  <a:gd name="T104" fmla="*/ 728 w 3516"/>
                  <a:gd name="T105" fmla="*/ 1495 h 3840"/>
                  <a:gd name="T106" fmla="*/ 1758 w 3516"/>
                  <a:gd name="T107" fmla="*/ 465 h 3840"/>
                  <a:gd name="T108" fmla="*/ 2787 w 3516"/>
                  <a:gd name="T109" fmla="*/ 1495 h 3840"/>
                  <a:gd name="T110" fmla="*/ 1758 w 3516"/>
                  <a:gd name="T111" fmla="*/ 2524 h 3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516" h="3840">
                    <a:moveTo>
                      <a:pt x="3320" y="0"/>
                    </a:moveTo>
                    <a:lnTo>
                      <a:pt x="195" y="0"/>
                    </a:lnTo>
                    <a:cubicBezTo>
                      <a:pt x="87" y="0"/>
                      <a:pt x="0" y="84"/>
                      <a:pt x="0" y="191"/>
                    </a:cubicBezTo>
                    <a:lnTo>
                      <a:pt x="0" y="3644"/>
                    </a:lnTo>
                    <a:cubicBezTo>
                      <a:pt x="0" y="3751"/>
                      <a:pt x="87" y="3839"/>
                      <a:pt x="195" y="3839"/>
                    </a:cubicBezTo>
                    <a:lnTo>
                      <a:pt x="3320" y="3839"/>
                    </a:lnTo>
                    <a:cubicBezTo>
                      <a:pt x="3427" y="3839"/>
                      <a:pt x="3515" y="3751"/>
                      <a:pt x="3515" y="3644"/>
                    </a:cubicBezTo>
                    <a:lnTo>
                      <a:pt x="3515" y="191"/>
                    </a:lnTo>
                    <a:cubicBezTo>
                      <a:pt x="3515" y="84"/>
                      <a:pt x="3427" y="0"/>
                      <a:pt x="3320" y="0"/>
                    </a:cubicBezTo>
                    <a:close/>
                    <a:moveTo>
                      <a:pt x="1315" y="3421"/>
                    </a:moveTo>
                    <a:cubicBezTo>
                      <a:pt x="1298" y="3424"/>
                      <a:pt x="1278" y="3427"/>
                      <a:pt x="1230" y="3427"/>
                    </a:cubicBezTo>
                    <a:lnTo>
                      <a:pt x="1083" y="3427"/>
                    </a:lnTo>
                    <a:lnTo>
                      <a:pt x="1083" y="2961"/>
                    </a:lnTo>
                    <a:lnTo>
                      <a:pt x="1239" y="2961"/>
                    </a:lnTo>
                    <a:cubicBezTo>
                      <a:pt x="1264" y="2961"/>
                      <a:pt x="1343" y="2961"/>
                      <a:pt x="1399" y="3003"/>
                    </a:cubicBezTo>
                    <a:cubicBezTo>
                      <a:pt x="1459" y="3046"/>
                      <a:pt x="1478" y="3119"/>
                      <a:pt x="1478" y="3187"/>
                    </a:cubicBezTo>
                    <a:cubicBezTo>
                      <a:pt x="1481" y="3331"/>
                      <a:pt x="1405" y="3404"/>
                      <a:pt x="1315" y="3421"/>
                    </a:cubicBezTo>
                    <a:close/>
                    <a:moveTo>
                      <a:pt x="1805" y="3263"/>
                    </a:moveTo>
                    <a:cubicBezTo>
                      <a:pt x="1796" y="3238"/>
                      <a:pt x="1772" y="3238"/>
                      <a:pt x="1755" y="3238"/>
                    </a:cubicBezTo>
                    <a:lnTo>
                      <a:pt x="1667" y="3238"/>
                    </a:lnTo>
                    <a:lnTo>
                      <a:pt x="1667" y="3427"/>
                    </a:lnTo>
                    <a:lnTo>
                      <a:pt x="1566" y="3427"/>
                    </a:lnTo>
                    <a:lnTo>
                      <a:pt x="1566" y="2958"/>
                    </a:lnTo>
                    <a:lnTo>
                      <a:pt x="1744" y="2958"/>
                    </a:lnTo>
                    <a:cubicBezTo>
                      <a:pt x="1793" y="2958"/>
                      <a:pt x="1847" y="2958"/>
                      <a:pt x="1884" y="2989"/>
                    </a:cubicBezTo>
                    <a:cubicBezTo>
                      <a:pt x="1912" y="3015"/>
                      <a:pt x="1923" y="3049"/>
                      <a:pt x="1923" y="3080"/>
                    </a:cubicBezTo>
                    <a:cubicBezTo>
                      <a:pt x="1923" y="3167"/>
                      <a:pt x="1847" y="3187"/>
                      <a:pt x="1824" y="3195"/>
                    </a:cubicBezTo>
                    <a:cubicBezTo>
                      <a:pt x="1895" y="3201"/>
                      <a:pt x="1901" y="3240"/>
                      <a:pt x="1909" y="3302"/>
                    </a:cubicBezTo>
                    <a:cubicBezTo>
                      <a:pt x="1918" y="3356"/>
                      <a:pt x="1920" y="3379"/>
                      <a:pt x="1923" y="3393"/>
                    </a:cubicBezTo>
                    <a:cubicBezTo>
                      <a:pt x="1929" y="3412"/>
                      <a:pt x="1932" y="3418"/>
                      <a:pt x="1937" y="3427"/>
                    </a:cubicBezTo>
                    <a:lnTo>
                      <a:pt x="1830" y="3427"/>
                    </a:lnTo>
                    <a:cubicBezTo>
                      <a:pt x="1824" y="3401"/>
                      <a:pt x="1810" y="3283"/>
                      <a:pt x="1805" y="3263"/>
                    </a:cubicBezTo>
                    <a:close/>
                    <a:moveTo>
                      <a:pt x="2135" y="3322"/>
                    </a:moveTo>
                    <a:cubicBezTo>
                      <a:pt x="2157" y="3348"/>
                      <a:pt x="2188" y="3362"/>
                      <a:pt x="2245" y="3362"/>
                    </a:cubicBezTo>
                    <a:cubicBezTo>
                      <a:pt x="2293" y="3362"/>
                      <a:pt x="2310" y="3356"/>
                      <a:pt x="2321" y="3353"/>
                    </a:cubicBezTo>
                    <a:lnTo>
                      <a:pt x="2321" y="3254"/>
                    </a:lnTo>
                    <a:lnTo>
                      <a:pt x="2231" y="3254"/>
                    </a:lnTo>
                    <a:lnTo>
                      <a:pt x="2231" y="3178"/>
                    </a:lnTo>
                    <a:lnTo>
                      <a:pt x="2423" y="3178"/>
                    </a:lnTo>
                    <a:lnTo>
                      <a:pt x="2423" y="3412"/>
                    </a:lnTo>
                    <a:cubicBezTo>
                      <a:pt x="2394" y="3421"/>
                      <a:pt x="2346" y="3438"/>
                      <a:pt x="2253" y="3438"/>
                    </a:cubicBezTo>
                    <a:cubicBezTo>
                      <a:pt x="2146" y="3438"/>
                      <a:pt x="2093" y="3412"/>
                      <a:pt x="2056" y="3376"/>
                    </a:cubicBezTo>
                    <a:cubicBezTo>
                      <a:pt x="2002" y="3325"/>
                      <a:pt x="1994" y="3252"/>
                      <a:pt x="1994" y="3201"/>
                    </a:cubicBezTo>
                    <a:cubicBezTo>
                      <a:pt x="1994" y="3034"/>
                      <a:pt x="2098" y="2947"/>
                      <a:pt x="2239" y="2947"/>
                    </a:cubicBezTo>
                    <a:cubicBezTo>
                      <a:pt x="2299" y="2947"/>
                      <a:pt x="2361" y="2964"/>
                      <a:pt x="2397" y="3006"/>
                    </a:cubicBezTo>
                    <a:cubicBezTo>
                      <a:pt x="2428" y="3043"/>
                      <a:pt x="2431" y="3080"/>
                      <a:pt x="2431" y="3105"/>
                    </a:cubicBezTo>
                    <a:lnTo>
                      <a:pt x="2327" y="3105"/>
                    </a:lnTo>
                    <a:cubicBezTo>
                      <a:pt x="2327" y="3094"/>
                      <a:pt x="2327" y="3077"/>
                      <a:pt x="2313" y="3057"/>
                    </a:cubicBezTo>
                    <a:cubicBezTo>
                      <a:pt x="2293" y="3026"/>
                      <a:pt x="2256" y="3020"/>
                      <a:pt x="2234" y="3020"/>
                    </a:cubicBezTo>
                    <a:cubicBezTo>
                      <a:pt x="2121" y="3020"/>
                      <a:pt x="2098" y="3128"/>
                      <a:pt x="2098" y="3198"/>
                    </a:cubicBezTo>
                    <a:cubicBezTo>
                      <a:pt x="2098" y="3229"/>
                      <a:pt x="2101" y="3286"/>
                      <a:pt x="2135" y="3322"/>
                    </a:cubicBezTo>
                    <a:close/>
                    <a:moveTo>
                      <a:pt x="1758" y="2524"/>
                    </a:moveTo>
                    <a:cubicBezTo>
                      <a:pt x="1191" y="2524"/>
                      <a:pt x="728" y="2064"/>
                      <a:pt x="728" y="1495"/>
                    </a:cubicBezTo>
                    <a:cubicBezTo>
                      <a:pt x="728" y="928"/>
                      <a:pt x="1188" y="465"/>
                      <a:pt x="1758" y="465"/>
                    </a:cubicBezTo>
                    <a:cubicBezTo>
                      <a:pt x="2324" y="465"/>
                      <a:pt x="2787" y="925"/>
                      <a:pt x="2787" y="1495"/>
                    </a:cubicBezTo>
                    <a:cubicBezTo>
                      <a:pt x="2787" y="2061"/>
                      <a:pt x="2324" y="2524"/>
                      <a:pt x="1758" y="2524"/>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chemeClr val="bg2">
                      <a:lumMod val="10000"/>
                    </a:schemeClr>
                  </a:solidFill>
                </a:endParaRPr>
              </a:p>
            </p:txBody>
          </p:sp>
        </p:grpSp>
        <p:sp>
          <p:nvSpPr>
            <p:cNvPr id="150" name="Rectangle 149">
              <a:extLst>
                <a:ext uri="{FF2B5EF4-FFF2-40B4-BE49-F238E27FC236}">
                  <a16:creationId xmlns:a16="http://schemas.microsoft.com/office/drawing/2014/main" id="{F87CF70E-2AD7-454E-9EBE-5B87266DB5E9}"/>
                </a:ext>
              </a:extLst>
            </p:cNvPr>
            <p:cNvSpPr/>
            <p:nvPr/>
          </p:nvSpPr>
          <p:spPr>
            <a:xfrm>
              <a:off x="7231996" y="2103309"/>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solidFill>
                  <a:schemeClr val="bg2">
                    <a:lumMod val="10000"/>
                  </a:schemeClr>
                </a:solidFill>
              </a:endParaRPr>
            </a:p>
          </p:txBody>
        </p:sp>
      </p:grpSp>
      <p:grpSp>
        <p:nvGrpSpPr>
          <p:cNvPr id="166" name="Group 165">
            <a:extLst>
              <a:ext uri="{FF2B5EF4-FFF2-40B4-BE49-F238E27FC236}">
                <a16:creationId xmlns:a16="http://schemas.microsoft.com/office/drawing/2014/main" id="{245199F4-5321-4CD8-948C-761811F15FB3}"/>
              </a:ext>
            </a:extLst>
          </p:cNvPr>
          <p:cNvGrpSpPr/>
          <p:nvPr/>
        </p:nvGrpSpPr>
        <p:grpSpPr>
          <a:xfrm>
            <a:off x="2712442" y="3391241"/>
            <a:ext cx="670409" cy="647003"/>
            <a:chOff x="4177575" y="2127578"/>
            <a:chExt cx="670584" cy="647172"/>
          </a:xfrm>
        </p:grpSpPr>
        <p:grpSp>
          <p:nvGrpSpPr>
            <p:cNvPr id="167" name="Group 166">
              <a:extLst>
                <a:ext uri="{FF2B5EF4-FFF2-40B4-BE49-F238E27FC236}">
                  <a16:creationId xmlns:a16="http://schemas.microsoft.com/office/drawing/2014/main" id="{8CC1EC78-21BC-4E04-843E-0745BA355633}"/>
                </a:ext>
              </a:extLst>
            </p:cNvPr>
            <p:cNvGrpSpPr/>
            <p:nvPr/>
          </p:nvGrpSpPr>
          <p:grpSpPr>
            <a:xfrm>
              <a:off x="4177575" y="2201542"/>
              <a:ext cx="670584" cy="499244"/>
              <a:chOff x="3235325" y="1938338"/>
              <a:chExt cx="360363" cy="268287"/>
            </a:xfrm>
            <a:solidFill>
              <a:srgbClr val="F80000"/>
            </a:solidFill>
          </p:grpSpPr>
          <p:sp>
            <p:nvSpPr>
              <p:cNvPr id="183" name="Freeform 74">
                <a:extLst>
                  <a:ext uri="{FF2B5EF4-FFF2-40B4-BE49-F238E27FC236}">
                    <a16:creationId xmlns:a16="http://schemas.microsoft.com/office/drawing/2014/main" id="{4091FC64-0383-4FA8-A297-1C25FFA864FD}"/>
                  </a:ext>
                </a:extLst>
              </p:cNvPr>
              <p:cNvSpPr>
                <a:spLocks noChangeArrowheads="1"/>
              </p:cNvSpPr>
              <p:nvPr/>
            </p:nvSpPr>
            <p:spPr bwMode="auto">
              <a:xfrm>
                <a:off x="3235325" y="1938338"/>
                <a:ext cx="360363" cy="268287"/>
              </a:xfrm>
              <a:custGeom>
                <a:avLst/>
                <a:gdLst>
                  <a:gd name="T0" fmla="*/ 878 w 1000"/>
                  <a:gd name="T1" fmla="*/ 370 h 746"/>
                  <a:gd name="T2" fmla="*/ 765 w 1000"/>
                  <a:gd name="T3" fmla="*/ 424 h 746"/>
                  <a:gd name="T4" fmla="*/ 691 w 1000"/>
                  <a:gd name="T5" fmla="*/ 280 h 746"/>
                  <a:gd name="T6" fmla="*/ 499 w 1000"/>
                  <a:gd name="T7" fmla="*/ 0 h 746"/>
                  <a:gd name="T8" fmla="*/ 308 w 1000"/>
                  <a:gd name="T9" fmla="*/ 280 h 746"/>
                  <a:gd name="T10" fmla="*/ 234 w 1000"/>
                  <a:gd name="T11" fmla="*/ 424 h 746"/>
                  <a:gd name="T12" fmla="*/ 121 w 1000"/>
                  <a:gd name="T13" fmla="*/ 370 h 746"/>
                  <a:gd name="T14" fmla="*/ 121 w 1000"/>
                  <a:gd name="T15" fmla="*/ 511 h 746"/>
                  <a:gd name="T16" fmla="*/ 234 w 1000"/>
                  <a:gd name="T17" fmla="*/ 458 h 746"/>
                  <a:gd name="T18" fmla="*/ 499 w 1000"/>
                  <a:gd name="T19" fmla="*/ 745 h 746"/>
                  <a:gd name="T20" fmla="*/ 765 w 1000"/>
                  <a:gd name="T21" fmla="*/ 458 h 746"/>
                  <a:gd name="T22" fmla="*/ 878 w 1000"/>
                  <a:gd name="T23" fmla="*/ 511 h 746"/>
                  <a:gd name="T24" fmla="*/ 293 w 1000"/>
                  <a:gd name="T25" fmla="*/ 458 h 746"/>
                  <a:gd name="T26" fmla="*/ 265 w 1000"/>
                  <a:gd name="T27" fmla="*/ 424 h 746"/>
                  <a:gd name="T28" fmla="*/ 293 w 1000"/>
                  <a:gd name="T29" fmla="*/ 458 h 746"/>
                  <a:gd name="T30" fmla="*/ 324 w 1000"/>
                  <a:gd name="T31" fmla="*/ 458 h 746"/>
                  <a:gd name="T32" fmla="*/ 353 w 1000"/>
                  <a:gd name="T33" fmla="*/ 424 h 746"/>
                  <a:gd name="T34" fmla="*/ 412 w 1000"/>
                  <a:gd name="T35" fmla="*/ 458 h 746"/>
                  <a:gd name="T36" fmla="*/ 384 w 1000"/>
                  <a:gd name="T37" fmla="*/ 424 h 746"/>
                  <a:gd name="T38" fmla="*/ 412 w 1000"/>
                  <a:gd name="T39" fmla="*/ 458 h 746"/>
                  <a:gd name="T40" fmla="*/ 536 w 1000"/>
                  <a:gd name="T41" fmla="*/ 579 h 746"/>
                  <a:gd name="T42" fmla="*/ 480 w 1000"/>
                  <a:gd name="T43" fmla="*/ 480 h 746"/>
                  <a:gd name="T44" fmla="*/ 499 w 1000"/>
                  <a:gd name="T45" fmla="*/ 353 h 746"/>
                  <a:gd name="T46" fmla="*/ 519 w 1000"/>
                  <a:gd name="T47" fmla="*/ 480 h 746"/>
                  <a:gd name="T48" fmla="*/ 590 w 1000"/>
                  <a:gd name="T49" fmla="*/ 458 h 746"/>
                  <a:gd name="T50" fmla="*/ 618 w 1000"/>
                  <a:gd name="T51" fmla="*/ 424 h 746"/>
                  <a:gd name="T52" fmla="*/ 621 w 1000"/>
                  <a:gd name="T53" fmla="*/ 277 h 746"/>
                  <a:gd name="T54" fmla="*/ 381 w 1000"/>
                  <a:gd name="T55" fmla="*/ 190 h 746"/>
                  <a:gd name="T56" fmla="*/ 624 w 1000"/>
                  <a:gd name="T57" fmla="*/ 190 h 746"/>
                  <a:gd name="T58" fmla="*/ 621 w 1000"/>
                  <a:gd name="T59" fmla="*/ 277 h 746"/>
                  <a:gd name="T60" fmla="*/ 649 w 1000"/>
                  <a:gd name="T61" fmla="*/ 458 h 746"/>
                  <a:gd name="T62" fmla="*/ 677 w 1000"/>
                  <a:gd name="T63" fmla="*/ 424 h 746"/>
                  <a:gd name="T64" fmla="*/ 737 w 1000"/>
                  <a:gd name="T65" fmla="*/ 458 h 746"/>
                  <a:gd name="T66" fmla="*/ 708 w 1000"/>
                  <a:gd name="T67" fmla="*/ 424 h 746"/>
                  <a:gd name="T68" fmla="*/ 737 w 1000"/>
                  <a:gd name="T69" fmla="*/ 458 h 7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00" h="746">
                    <a:moveTo>
                      <a:pt x="999" y="441"/>
                    </a:moveTo>
                    <a:lnTo>
                      <a:pt x="878" y="370"/>
                    </a:lnTo>
                    <a:lnTo>
                      <a:pt x="878" y="424"/>
                    </a:lnTo>
                    <a:lnTo>
                      <a:pt x="765" y="424"/>
                    </a:lnTo>
                    <a:lnTo>
                      <a:pt x="765" y="280"/>
                    </a:lnTo>
                    <a:lnTo>
                      <a:pt x="691" y="280"/>
                    </a:lnTo>
                    <a:lnTo>
                      <a:pt x="691" y="192"/>
                    </a:lnTo>
                    <a:cubicBezTo>
                      <a:pt x="691" y="85"/>
                      <a:pt x="604" y="0"/>
                      <a:pt x="499" y="0"/>
                    </a:cubicBezTo>
                    <a:cubicBezTo>
                      <a:pt x="392" y="0"/>
                      <a:pt x="308" y="88"/>
                      <a:pt x="308" y="192"/>
                    </a:cubicBezTo>
                    <a:lnTo>
                      <a:pt x="308" y="280"/>
                    </a:lnTo>
                    <a:lnTo>
                      <a:pt x="234" y="280"/>
                    </a:lnTo>
                    <a:lnTo>
                      <a:pt x="234" y="424"/>
                    </a:lnTo>
                    <a:lnTo>
                      <a:pt x="121" y="424"/>
                    </a:lnTo>
                    <a:lnTo>
                      <a:pt x="121" y="370"/>
                    </a:lnTo>
                    <a:lnTo>
                      <a:pt x="0" y="441"/>
                    </a:lnTo>
                    <a:lnTo>
                      <a:pt x="121" y="511"/>
                    </a:lnTo>
                    <a:lnTo>
                      <a:pt x="121" y="458"/>
                    </a:lnTo>
                    <a:lnTo>
                      <a:pt x="234" y="458"/>
                    </a:lnTo>
                    <a:lnTo>
                      <a:pt x="234" y="633"/>
                    </a:lnTo>
                    <a:lnTo>
                      <a:pt x="499" y="745"/>
                    </a:lnTo>
                    <a:lnTo>
                      <a:pt x="765" y="633"/>
                    </a:lnTo>
                    <a:lnTo>
                      <a:pt x="765" y="458"/>
                    </a:lnTo>
                    <a:lnTo>
                      <a:pt x="878" y="458"/>
                    </a:lnTo>
                    <a:lnTo>
                      <a:pt x="878" y="511"/>
                    </a:lnTo>
                    <a:lnTo>
                      <a:pt x="999" y="441"/>
                    </a:lnTo>
                    <a:close/>
                    <a:moveTo>
                      <a:pt x="293" y="458"/>
                    </a:moveTo>
                    <a:lnTo>
                      <a:pt x="265" y="458"/>
                    </a:lnTo>
                    <a:lnTo>
                      <a:pt x="265" y="424"/>
                    </a:lnTo>
                    <a:lnTo>
                      <a:pt x="293" y="424"/>
                    </a:lnTo>
                    <a:lnTo>
                      <a:pt x="293" y="458"/>
                    </a:lnTo>
                    <a:close/>
                    <a:moveTo>
                      <a:pt x="353" y="458"/>
                    </a:moveTo>
                    <a:lnTo>
                      <a:pt x="324" y="458"/>
                    </a:lnTo>
                    <a:lnTo>
                      <a:pt x="324" y="424"/>
                    </a:lnTo>
                    <a:lnTo>
                      <a:pt x="353" y="424"/>
                    </a:lnTo>
                    <a:lnTo>
                      <a:pt x="353" y="458"/>
                    </a:lnTo>
                    <a:close/>
                    <a:moveTo>
                      <a:pt x="412" y="458"/>
                    </a:moveTo>
                    <a:lnTo>
                      <a:pt x="384" y="458"/>
                    </a:lnTo>
                    <a:lnTo>
                      <a:pt x="384" y="424"/>
                    </a:lnTo>
                    <a:lnTo>
                      <a:pt x="412" y="424"/>
                    </a:lnTo>
                    <a:lnTo>
                      <a:pt x="412" y="458"/>
                    </a:lnTo>
                    <a:close/>
                    <a:moveTo>
                      <a:pt x="519" y="480"/>
                    </a:moveTo>
                    <a:lnTo>
                      <a:pt x="536" y="579"/>
                    </a:lnTo>
                    <a:lnTo>
                      <a:pt x="460" y="579"/>
                    </a:lnTo>
                    <a:lnTo>
                      <a:pt x="480" y="480"/>
                    </a:lnTo>
                    <a:cubicBezTo>
                      <a:pt x="454" y="472"/>
                      <a:pt x="435" y="449"/>
                      <a:pt x="435" y="418"/>
                    </a:cubicBezTo>
                    <a:cubicBezTo>
                      <a:pt x="435" y="381"/>
                      <a:pt x="462" y="353"/>
                      <a:pt x="499" y="353"/>
                    </a:cubicBezTo>
                    <a:cubicBezTo>
                      <a:pt x="535" y="353"/>
                      <a:pt x="564" y="381"/>
                      <a:pt x="564" y="418"/>
                    </a:cubicBezTo>
                    <a:cubicBezTo>
                      <a:pt x="564" y="446"/>
                      <a:pt x="545" y="472"/>
                      <a:pt x="519" y="480"/>
                    </a:cubicBezTo>
                    <a:close/>
                    <a:moveTo>
                      <a:pt x="618" y="458"/>
                    </a:moveTo>
                    <a:lnTo>
                      <a:pt x="590" y="458"/>
                    </a:lnTo>
                    <a:lnTo>
                      <a:pt x="590" y="424"/>
                    </a:lnTo>
                    <a:lnTo>
                      <a:pt x="618" y="424"/>
                    </a:lnTo>
                    <a:lnTo>
                      <a:pt x="618" y="458"/>
                    </a:lnTo>
                    <a:close/>
                    <a:moveTo>
                      <a:pt x="621" y="277"/>
                    </a:moveTo>
                    <a:lnTo>
                      <a:pt x="381" y="277"/>
                    </a:lnTo>
                    <a:lnTo>
                      <a:pt x="381" y="190"/>
                    </a:lnTo>
                    <a:cubicBezTo>
                      <a:pt x="381" y="122"/>
                      <a:pt x="434" y="68"/>
                      <a:pt x="502" y="68"/>
                    </a:cubicBezTo>
                    <a:cubicBezTo>
                      <a:pt x="569" y="68"/>
                      <a:pt x="624" y="122"/>
                      <a:pt x="624" y="190"/>
                    </a:cubicBezTo>
                    <a:lnTo>
                      <a:pt x="624" y="277"/>
                    </a:lnTo>
                    <a:lnTo>
                      <a:pt x="621" y="277"/>
                    </a:lnTo>
                    <a:close/>
                    <a:moveTo>
                      <a:pt x="677" y="458"/>
                    </a:moveTo>
                    <a:lnTo>
                      <a:pt x="649" y="458"/>
                    </a:lnTo>
                    <a:lnTo>
                      <a:pt x="649" y="424"/>
                    </a:lnTo>
                    <a:lnTo>
                      <a:pt x="677" y="424"/>
                    </a:lnTo>
                    <a:lnTo>
                      <a:pt x="677" y="458"/>
                    </a:lnTo>
                    <a:close/>
                    <a:moveTo>
                      <a:pt x="737" y="458"/>
                    </a:moveTo>
                    <a:lnTo>
                      <a:pt x="708" y="458"/>
                    </a:lnTo>
                    <a:lnTo>
                      <a:pt x="708" y="424"/>
                    </a:lnTo>
                    <a:lnTo>
                      <a:pt x="737" y="424"/>
                    </a:lnTo>
                    <a:lnTo>
                      <a:pt x="737" y="458"/>
                    </a:lnTo>
                    <a:close/>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184" name="Freeform 231">
                <a:extLst>
                  <a:ext uri="{FF2B5EF4-FFF2-40B4-BE49-F238E27FC236}">
                    <a16:creationId xmlns:a16="http://schemas.microsoft.com/office/drawing/2014/main" id="{420E5281-C73F-482D-844D-EEE2084B7260}"/>
                  </a:ext>
                </a:extLst>
              </p:cNvPr>
              <p:cNvSpPr>
                <a:spLocks noChangeArrowheads="1"/>
              </p:cNvSpPr>
              <p:nvPr/>
            </p:nvSpPr>
            <p:spPr bwMode="auto">
              <a:xfrm>
                <a:off x="3235325" y="1938338"/>
                <a:ext cx="360363" cy="268287"/>
              </a:xfrm>
              <a:custGeom>
                <a:avLst/>
                <a:gdLst>
                  <a:gd name="T0" fmla="*/ 878 w 1000"/>
                  <a:gd name="T1" fmla="*/ 370 h 746"/>
                  <a:gd name="T2" fmla="*/ 765 w 1000"/>
                  <a:gd name="T3" fmla="*/ 424 h 746"/>
                  <a:gd name="T4" fmla="*/ 691 w 1000"/>
                  <a:gd name="T5" fmla="*/ 280 h 746"/>
                  <a:gd name="T6" fmla="*/ 499 w 1000"/>
                  <a:gd name="T7" fmla="*/ 0 h 746"/>
                  <a:gd name="T8" fmla="*/ 308 w 1000"/>
                  <a:gd name="T9" fmla="*/ 280 h 746"/>
                  <a:gd name="T10" fmla="*/ 234 w 1000"/>
                  <a:gd name="T11" fmla="*/ 424 h 746"/>
                  <a:gd name="T12" fmla="*/ 121 w 1000"/>
                  <a:gd name="T13" fmla="*/ 370 h 746"/>
                  <a:gd name="T14" fmla="*/ 121 w 1000"/>
                  <a:gd name="T15" fmla="*/ 511 h 746"/>
                  <a:gd name="T16" fmla="*/ 234 w 1000"/>
                  <a:gd name="T17" fmla="*/ 458 h 746"/>
                  <a:gd name="T18" fmla="*/ 499 w 1000"/>
                  <a:gd name="T19" fmla="*/ 745 h 746"/>
                  <a:gd name="T20" fmla="*/ 765 w 1000"/>
                  <a:gd name="T21" fmla="*/ 458 h 746"/>
                  <a:gd name="T22" fmla="*/ 878 w 1000"/>
                  <a:gd name="T23" fmla="*/ 511 h 746"/>
                  <a:gd name="T24" fmla="*/ 293 w 1000"/>
                  <a:gd name="T25" fmla="*/ 458 h 746"/>
                  <a:gd name="T26" fmla="*/ 265 w 1000"/>
                  <a:gd name="T27" fmla="*/ 424 h 746"/>
                  <a:gd name="T28" fmla="*/ 293 w 1000"/>
                  <a:gd name="T29" fmla="*/ 458 h 746"/>
                  <a:gd name="T30" fmla="*/ 324 w 1000"/>
                  <a:gd name="T31" fmla="*/ 458 h 746"/>
                  <a:gd name="T32" fmla="*/ 353 w 1000"/>
                  <a:gd name="T33" fmla="*/ 424 h 746"/>
                  <a:gd name="T34" fmla="*/ 412 w 1000"/>
                  <a:gd name="T35" fmla="*/ 458 h 746"/>
                  <a:gd name="T36" fmla="*/ 384 w 1000"/>
                  <a:gd name="T37" fmla="*/ 424 h 746"/>
                  <a:gd name="T38" fmla="*/ 412 w 1000"/>
                  <a:gd name="T39" fmla="*/ 458 h 746"/>
                  <a:gd name="T40" fmla="*/ 536 w 1000"/>
                  <a:gd name="T41" fmla="*/ 579 h 746"/>
                  <a:gd name="T42" fmla="*/ 480 w 1000"/>
                  <a:gd name="T43" fmla="*/ 480 h 746"/>
                  <a:gd name="T44" fmla="*/ 499 w 1000"/>
                  <a:gd name="T45" fmla="*/ 353 h 746"/>
                  <a:gd name="T46" fmla="*/ 519 w 1000"/>
                  <a:gd name="T47" fmla="*/ 480 h 746"/>
                  <a:gd name="T48" fmla="*/ 590 w 1000"/>
                  <a:gd name="T49" fmla="*/ 458 h 746"/>
                  <a:gd name="T50" fmla="*/ 618 w 1000"/>
                  <a:gd name="T51" fmla="*/ 424 h 746"/>
                  <a:gd name="T52" fmla="*/ 621 w 1000"/>
                  <a:gd name="T53" fmla="*/ 277 h 746"/>
                  <a:gd name="T54" fmla="*/ 381 w 1000"/>
                  <a:gd name="T55" fmla="*/ 190 h 746"/>
                  <a:gd name="T56" fmla="*/ 624 w 1000"/>
                  <a:gd name="T57" fmla="*/ 190 h 746"/>
                  <a:gd name="T58" fmla="*/ 621 w 1000"/>
                  <a:gd name="T59" fmla="*/ 277 h 746"/>
                  <a:gd name="T60" fmla="*/ 649 w 1000"/>
                  <a:gd name="T61" fmla="*/ 458 h 746"/>
                  <a:gd name="T62" fmla="*/ 677 w 1000"/>
                  <a:gd name="T63" fmla="*/ 424 h 746"/>
                  <a:gd name="T64" fmla="*/ 737 w 1000"/>
                  <a:gd name="T65" fmla="*/ 458 h 746"/>
                  <a:gd name="T66" fmla="*/ 708 w 1000"/>
                  <a:gd name="T67" fmla="*/ 424 h 746"/>
                  <a:gd name="T68" fmla="*/ 737 w 1000"/>
                  <a:gd name="T69" fmla="*/ 458 h 7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00" h="746">
                    <a:moveTo>
                      <a:pt x="999" y="441"/>
                    </a:moveTo>
                    <a:lnTo>
                      <a:pt x="878" y="370"/>
                    </a:lnTo>
                    <a:lnTo>
                      <a:pt x="878" y="424"/>
                    </a:lnTo>
                    <a:lnTo>
                      <a:pt x="765" y="424"/>
                    </a:lnTo>
                    <a:lnTo>
                      <a:pt x="765" y="280"/>
                    </a:lnTo>
                    <a:lnTo>
                      <a:pt x="691" y="280"/>
                    </a:lnTo>
                    <a:lnTo>
                      <a:pt x="691" y="192"/>
                    </a:lnTo>
                    <a:cubicBezTo>
                      <a:pt x="691" y="85"/>
                      <a:pt x="604" y="0"/>
                      <a:pt x="499" y="0"/>
                    </a:cubicBezTo>
                    <a:cubicBezTo>
                      <a:pt x="392" y="0"/>
                      <a:pt x="308" y="88"/>
                      <a:pt x="308" y="192"/>
                    </a:cubicBezTo>
                    <a:lnTo>
                      <a:pt x="308" y="280"/>
                    </a:lnTo>
                    <a:lnTo>
                      <a:pt x="234" y="280"/>
                    </a:lnTo>
                    <a:lnTo>
                      <a:pt x="234" y="424"/>
                    </a:lnTo>
                    <a:lnTo>
                      <a:pt x="121" y="424"/>
                    </a:lnTo>
                    <a:lnTo>
                      <a:pt x="121" y="370"/>
                    </a:lnTo>
                    <a:lnTo>
                      <a:pt x="0" y="441"/>
                    </a:lnTo>
                    <a:lnTo>
                      <a:pt x="121" y="511"/>
                    </a:lnTo>
                    <a:lnTo>
                      <a:pt x="121" y="458"/>
                    </a:lnTo>
                    <a:lnTo>
                      <a:pt x="234" y="458"/>
                    </a:lnTo>
                    <a:lnTo>
                      <a:pt x="234" y="633"/>
                    </a:lnTo>
                    <a:lnTo>
                      <a:pt x="499" y="745"/>
                    </a:lnTo>
                    <a:lnTo>
                      <a:pt x="765" y="633"/>
                    </a:lnTo>
                    <a:lnTo>
                      <a:pt x="765" y="458"/>
                    </a:lnTo>
                    <a:lnTo>
                      <a:pt x="878" y="458"/>
                    </a:lnTo>
                    <a:lnTo>
                      <a:pt x="878" y="511"/>
                    </a:lnTo>
                    <a:lnTo>
                      <a:pt x="999" y="441"/>
                    </a:lnTo>
                    <a:close/>
                    <a:moveTo>
                      <a:pt x="293" y="458"/>
                    </a:moveTo>
                    <a:lnTo>
                      <a:pt x="265" y="458"/>
                    </a:lnTo>
                    <a:lnTo>
                      <a:pt x="265" y="424"/>
                    </a:lnTo>
                    <a:lnTo>
                      <a:pt x="293" y="424"/>
                    </a:lnTo>
                    <a:lnTo>
                      <a:pt x="293" y="458"/>
                    </a:lnTo>
                    <a:close/>
                    <a:moveTo>
                      <a:pt x="353" y="458"/>
                    </a:moveTo>
                    <a:lnTo>
                      <a:pt x="324" y="458"/>
                    </a:lnTo>
                    <a:lnTo>
                      <a:pt x="324" y="424"/>
                    </a:lnTo>
                    <a:lnTo>
                      <a:pt x="353" y="424"/>
                    </a:lnTo>
                    <a:lnTo>
                      <a:pt x="353" y="458"/>
                    </a:lnTo>
                    <a:close/>
                    <a:moveTo>
                      <a:pt x="412" y="458"/>
                    </a:moveTo>
                    <a:lnTo>
                      <a:pt x="384" y="458"/>
                    </a:lnTo>
                    <a:lnTo>
                      <a:pt x="384" y="424"/>
                    </a:lnTo>
                    <a:lnTo>
                      <a:pt x="412" y="424"/>
                    </a:lnTo>
                    <a:lnTo>
                      <a:pt x="412" y="458"/>
                    </a:lnTo>
                    <a:close/>
                    <a:moveTo>
                      <a:pt x="519" y="480"/>
                    </a:moveTo>
                    <a:lnTo>
                      <a:pt x="536" y="579"/>
                    </a:lnTo>
                    <a:lnTo>
                      <a:pt x="460" y="579"/>
                    </a:lnTo>
                    <a:lnTo>
                      <a:pt x="480" y="480"/>
                    </a:lnTo>
                    <a:cubicBezTo>
                      <a:pt x="454" y="472"/>
                      <a:pt x="435" y="449"/>
                      <a:pt x="435" y="418"/>
                    </a:cubicBezTo>
                    <a:cubicBezTo>
                      <a:pt x="435" y="381"/>
                      <a:pt x="462" y="353"/>
                      <a:pt x="499" y="353"/>
                    </a:cubicBezTo>
                    <a:cubicBezTo>
                      <a:pt x="535" y="353"/>
                      <a:pt x="564" y="381"/>
                      <a:pt x="564" y="418"/>
                    </a:cubicBezTo>
                    <a:cubicBezTo>
                      <a:pt x="564" y="446"/>
                      <a:pt x="545" y="472"/>
                      <a:pt x="519" y="480"/>
                    </a:cubicBezTo>
                    <a:close/>
                    <a:moveTo>
                      <a:pt x="618" y="458"/>
                    </a:moveTo>
                    <a:lnTo>
                      <a:pt x="590" y="458"/>
                    </a:lnTo>
                    <a:lnTo>
                      <a:pt x="590" y="424"/>
                    </a:lnTo>
                    <a:lnTo>
                      <a:pt x="618" y="424"/>
                    </a:lnTo>
                    <a:lnTo>
                      <a:pt x="618" y="458"/>
                    </a:lnTo>
                    <a:close/>
                    <a:moveTo>
                      <a:pt x="621" y="277"/>
                    </a:moveTo>
                    <a:lnTo>
                      <a:pt x="381" y="277"/>
                    </a:lnTo>
                    <a:lnTo>
                      <a:pt x="381" y="190"/>
                    </a:lnTo>
                    <a:cubicBezTo>
                      <a:pt x="381" y="122"/>
                      <a:pt x="434" y="68"/>
                      <a:pt x="502" y="68"/>
                    </a:cubicBezTo>
                    <a:cubicBezTo>
                      <a:pt x="569" y="68"/>
                      <a:pt x="624" y="122"/>
                      <a:pt x="624" y="190"/>
                    </a:cubicBezTo>
                    <a:lnTo>
                      <a:pt x="624" y="277"/>
                    </a:lnTo>
                    <a:lnTo>
                      <a:pt x="621" y="277"/>
                    </a:lnTo>
                    <a:close/>
                    <a:moveTo>
                      <a:pt x="677" y="458"/>
                    </a:moveTo>
                    <a:lnTo>
                      <a:pt x="649" y="458"/>
                    </a:lnTo>
                    <a:lnTo>
                      <a:pt x="649" y="424"/>
                    </a:lnTo>
                    <a:lnTo>
                      <a:pt x="677" y="424"/>
                    </a:lnTo>
                    <a:lnTo>
                      <a:pt x="677" y="458"/>
                    </a:lnTo>
                    <a:close/>
                    <a:moveTo>
                      <a:pt x="737" y="458"/>
                    </a:moveTo>
                    <a:lnTo>
                      <a:pt x="708" y="458"/>
                    </a:lnTo>
                    <a:lnTo>
                      <a:pt x="708" y="424"/>
                    </a:lnTo>
                    <a:lnTo>
                      <a:pt x="737" y="424"/>
                    </a:lnTo>
                    <a:lnTo>
                      <a:pt x="737" y="458"/>
                    </a:lnTo>
                    <a:close/>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grpSp>
        <p:sp>
          <p:nvSpPr>
            <p:cNvPr id="182" name="Rectangle 181">
              <a:extLst>
                <a:ext uri="{FF2B5EF4-FFF2-40B4-BE49-F238E27FC236}">
                  <a16:creationId xmlns:a16="http://schemas.microsoft.com/office/drawing/2014/main" id="{FFECEAFA-433D-45F9-93BC-199A33A5B9D4}"/>
                </a:ext>
              </a:extLst>
            </p:cNvPr>
            <p:cNvSpPr/>
            <p:nvPr/>
          </p:nvSpPr>
          <p:spPr>
            <a:xfrm>
              <a:off x="4193333" y="2127578"/>
              <a:ext cx="639069" cy="647172"/>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p>
          </p:txBody>
        </p:sp>
      </p:grpSp>
      <p:sp>
        <p:nvSpPr>
          <p:cNvPr id="185" name="Text Box 30">
            <a:extLst>
              <a:ext uri="{FF2B5EF4-FFF2-40B4-BE49-F238E27FC236}">
                <a16:creationId xmlns:a16="http://schemas.microsoft.com/office/drawing/2014/main" id="{D0BF44CF-1569-4AC5-B65E-D3988EF46614}"/>
              </a:ext>
            </a:extLst>
          </p:cNvPr>
          <p:cNvSpPr txBox="1">
            <a:spLocks noChangeArrowheads="1"/>
          </p:cNvSpPr>
          <p:nvPr/>
        </p:nvSpPr>
        <p:spPr bwMode="auto">
          <a:xfrm>
            <a:off x="2701753" y="3957898"/>
            <a:ext cx="683563" cy="122033"/>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solidFill>
                  <a:schemeClr val="bg2">
                    <a:lumMod val="10000"/>
                  </a:schemeClr>
                </a:solidFill>
              </a:rPr>
              <a:t>VPN IPSec</a:t>
            </a:r>
          </a:p>
        </p:txBody>
      </p:sp>
      <p:sp>
        <p:nvSpPr>
          <p:cNvPr id="186" name="Rectangle 185">
            <a:extLst>
              <a:ext uri="{FF2B5EF4-FFF2-40B4-BE49-F238E27FC236}">
                <a16:creationId xmlns:a16="http://schemas.microsoft.com/office/drawing/2014/main" id="{B37C6BFF-535F-4C77-9539-2D0410273CFF}"/>
              </a:ext>
            </a:extLst>
          </p:cNvPr>
          <p:cNvSpPr/>
          <p:nvPr/>
        </p:nvSpPr>
        <p:spPr>
          <a:xfrm>
            <a:off x="1286413" y="1976340"/>
            <a:ext cx="1752144" cy="1158436"/>
          </a:xfrm>
          <a:prstGeom prst="rect">
            <a:avLst/>
          </a:prstGeom>
          <a:noFill/>
          <a:ln w="19050">
            <a:solidFill>
              <a:schemeClr val="tx1"/>
            </a:solidFill>
            <a:prstDash val="solid"/>
          </a:ln>
          <a:effectLst/>
        </p:spPr>
        <p:style>
          <a:lnRef idx="1">
            <a:schemeClr val="accent1"/>
          </a:lnRef>
          <a:fillRef idx="3">
            <a:schemeClr val="accent1"/>
          </a:fillRef>
          <a:effectRef idx="2">
            <a:schemeClr val="accent1"/>
          </a:effectRef>
          <a:fontRef idx="minor">
            <a:schemeClr val="lt1"/>
          </a:fontRef>
        </p:style>
        <p:txBody>
          <a:bodyPr anchor="b"/>
          <a:lstStyle/>
          <a:p>
            <a:pPr fontAlgn="auto">
              <a:spcBef>
                <a:spcPts val="0"/>
              </a:spcBef>
              <a:spcAft>
                <a:spcPts val="0"/>
              </a:spcAft>
              <a:defRPr/>
            </a:pPr>
            <a:endParaRPr lang="en-US" sz="1200" b="1" dirty="0">
              <a:solidFill>
                <a:schemeClr val="tx1"/>
              </a:solidFill>
              <a:latin typeface="Calibri" charset="0"/>
              <a:ea typeface="Calibri" charset="0"/>
              <a:cs typeface="Calibri" charset="0"/>
            </a:endParaRPr>
          </a:p>
        </p:txBody>
      </p:sp>
      <p:grpSp>
        <p:nvGrpSpPr>
          <p:cNvPr id="187" name="Group 186">
            <a:extLst>
              <a:ext uri="{FF2B5EF4-FFF2-40B4-BE49-F238E27FC236}">
                <a16:creationId xmlns:a16="http://schemas.microsoft.com/office/drawing/2014/main" id="{2F883F89-11A2-499A-BA3E-1D33D3795079}"/>
              </a:ext>
            </a:extLst>
          </p:cNvPr>
          <p:cNvGrpSpPr/>
          <p:nvPr/>
        </p:nvGrpSpPr>
        <p:grpSpPr>
          <a:xfrm>
            <a:off x="1453992" y="1969304"/>
            <a:ext cx="638903" cy="1019031"/>
            <a:chOff x="4143850" y="4069093"/>
            <a:chExt cx="639069" cy="1019296"/>
          </a:xfrm>
        </p:grpSpPr>
        <p:grpSp>
          <p:nvGrpSpPr>
            <p:cNvPr id="188" name="Group 187">
              <a:extLst>
                <a:ext uri="{FF2B5EF4-FFF2-40B4-BE49-F238E27FC236}">
                  <a16:creationId xmlns:a16="http://schemas.microsoft.com/office/drawing/2014/main" id="{D466E7EF-95CF-40AB-8335-2AC308B8A320}"/>
                </a:ext>
              </a:extLst>
            </p:cNvPr>
            <p:cNvGrpSpPr/>
            <p:nvPr/>
          </p:nvGrpSpPr>
          <p:grpSpPr>
            <a:xfrm>
              <a:off x="4145193" y="4788087"/>
              <a:ext cx="636383" cy="209796"/>
              <a:chOff x="2971800" y="2860675"/>
              <a:chExt cx="1011238" cy="333375"/>
            </a:xfrm>
            <a:solidFill>
              <a:srgbClr val="5F5F5F"/>
            </a:solidFill>
          </p:grpSpPr>
          <p:grpSp>
            <p:nvGrpSpPr>
              <p:cNvPr id="204" name="Group 203">
                <a:extLst>
                  <a:ext uri="{FF2B5EF4-FFF2-40B4-BE49-F238E27FC236}">
                    <a16:creationId xmlns:a16="http://schemas.microsoft.com/office/drawing/2014/main" id="{82069484-D0A4-4EBB-A351-7A68308DB854}"/>
                  </a:ext>
                </a:extLst>
              </p:cNvPr>
              <p:cNvGrpSpPr/>
              <p:nvPr/>
            </p:nvGrpSpPr>
            <p:grpSpPr>
              <a:xfrm>
                <a:off x="3060700" y="2860675"/>
                <a:ext cx="827088" cy="127000"/>
                <a:chOff x="3060700" y="2860675"/>
                <a:chExt cx="827088" cy="127000"/>
              </a:xfrm>
              <a:grpFill/>
            </p:grpSpPr>
            <p:sp>
              <p:nvSpPr>
                <p:cNvPr id="216" name="Freeform 83">
                  <a:extLst>
                    <a:ext uri="{FF2B5EF4-FFF2-40B4-BE49-F238E27FC236}">
                      <a16:creationId xmlns:a16="http://schemas.microsoft.com/office/drawing/2014/main" id="{612FBC87-8625-4A20-AB8B-720A4D4B73B8}"/>
                    </a:ext>
                  </a:extLst>
                </p:cNvPr>
                <p:cNvSpPr>
                  <a:spLocks noChangeArrowheads="1"/>
                </p:cNvSpPr>
                <p:nvPr/>
              </p:nvSpPr>
              <p:spPr bwMode="auto">
                <a:xfrm>
                  <a:off x="3060700" y="2860675"/>
                  <a:ext cx="101600" cy="125413"/>
                </a:xfrm>
                <a:custGeom>
                  <a:avLst/>
                  <a:gdLst>
                    <a:gd name="T0" fmla="*/ 206 w 283"/>
                    <a:gd name="T1" fmla="*/ 116 h 348"/>
                    <a:gd name="T2" fmla="*/ 152 w 283"/>
                    <a:gd name="T3" fmla="*/ 57 h 348"/>
                    <a:gd name="T4" fmla="*/ 76 w 283"/>
                    <a:gd name="T5" fmla="*/ 181 h 348"/>
                    <a:gd name="T6" fmla="*/ 147 w 283"/>
                    <a:gd name="T7" fmla="*/ 297 h 348"/>
                    <a:gd name="T8" fmla="*/ 206 w 283"/>
                    <a:gd name="T9" fmla="*/ 232 h 348"/>
                    <a:gd name="T10" fmla="*/ 282 w 283"/>
                    <a:gd name="T11" fmla="*/ 232 h 348"/>
                    <a:gd name="T12" fmla="*/ 251 w 283"/>
                    <a:gd name="T13" fmla="*/ 311 h 348"/>
                    <a:gd name="T14" fmla="*/ 152 w 283"/>
                    <a:gd name="T15" fmla="*/ 347 h 348"/>
                    <a:gd name="T16" fmla="*/ 0 w 283"/>
                    <a:gd name="T17" fmla="*/ 178 h 348"/>
                    <a:gd name="T18" fmla="*/ 152 w 283"/>
                    <a:gd name="T19" fmla="*/ 0 h 348"/>
                    <a:gd name="T20" fmla="*/ 277 w 283"/>
                    <a:gd name="T21" fmla="*/ 110 h 348"/>
                    <a:gd name="T22" fmla="*/ 206 w 283"/>
                    <a:gd name="T23" fmla="*/ 110 h 348"/>
                    <a:gd name="T24" fmla="*/ 206 w 283"/>
                    <a:gd name="T25" fmla="*/ 116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83" h="348">
                      <a:moveTo>
                        <a:pt x="206" y="116"/>
                      </a:moveTo>
                      <a:cubicBezTo>
                        <a:pt x="203" y="105"/>
                        <a:pt x="200" y="57"/>
                        <a:pt x="152" y="57"/>
                      </a:cubicBezTo>
                      <a:cubicBezTo>
                        <a:pt x="99" y="57"/>
                        <a:pt x="76" y="113"/>
                        <a:pt x="76" y="181"/>
                      </a:cubicBezTo>
                      <a:cubicBezTo>
                        <a:pt x="76" y="201"/>
                        <a:pt x="76" y="297"/>
                        <a:pt x="147" y="297"/>
                      </a:cubicBezTo>
                      <a:cubicBezTo>
                        <a:pt x="178" y="297"/>
                        <a:pt x="206" y="277"/>
                        <a:pt x="206" y="232"/>
                      </a:cubicBezTo>
                      <a:lnTo>
                        <a:pt x="282" y="232"/>
                      </a:lnTo>
                      <a:cubicBezTo>
                        <a:pt x="279" y="251"/>
                        <a:pt x="279" y="283"/>
                        <a:pt x="251" y="311"/>
                      </a:cubicBezTo>
                      <a:cubicBezTo>
                        <a:pt x="220" y="342"/>
                        <a:pt x="184" y="347"/>
                        <a:pt x="152" y="347"/>
                      </a:cubicBezTo>
                      <a:cubicBezTo>
                        <a:pt x="37" y="347"/>
                        <a:pt x="0" y="263"/>
                        <a:pt x="0" y="178"/>
                      </a:cubicBezTo>
                      <a:cubicBezTo>
                        <a:pt x="0" y="71"/>
                        <a:pt x="59" y="0"/>
                        <a:pt x="152" y="0"/>
                      </a:cubicBezTo>
                      <a:cubicBezTo>
                        <a:pt x="226" y="0"/>
                        <a:pt x="277" y="45"/>
                        <a:pt x="277" y="110"/>
                      </a:cubicBezTo>
                      <a:lnTo>
                        <a:pt x="206" y="110"/>
                      </a:lnTo>
                      <a:lnTo>
                        <a:pt x="206" y="116"/>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17" name="Freeform 84">
                  <a:extLst>
                    <a:ext uri="{FF2B5EF4-FFF2-40B4-BE49-F238E27FC236}">
                      <a16:creationId xmlns:a16="http://schemas.microsoft.com/office/drawing/2014/main" id="{124A02E8-E3D3-490C-85C0-AF0122F1E15F}"/>
                    </a:ext>
                  </a:extLst>
                </p:cNvPr>
                <p:cNvSpPr>
                  <a:spLocks noChangeArrowheads="1"/>
                </p:cNvSpPr>
                <p:nvPr/>
              </p:nvSpPr>
              <p:spPr bwMode="auto">
                <a:xfrm>
                  <a:off x="3186113" y="2898775"/>
                  <a:ext cx="80962" cy="87313"/>
                </a:xfrm>
                <a:custGeom>
                  <a:avLst/>
                  <a:gdLst>
                    <a:gd name="T0" fmla="*/ 68 w 224"/>
                    <a:gd name="T1" fmla="*/ 3 h 241"/>
                    <a:gd name="T2" fmla="*/ 68 w 224"/>
                    <a:gd name="T3" fmla="*/ 141 h 241"/>
                    <a:gd name="T4" fmla="*/ 105 w 224"/>
                    <a:gd name="T5" fmla="*/ 192 h 241"/>
                    <a:gd name="T6" fmla="*/ 150 w 224"/>
                    <a:gd name="T7" fmla="*/ 118 h 241"/>
                    <a:gd name="T8" fmla="*/ 150 w 224"/>
                    <a:gd name="T9" fmla="*/ 0 h 241"/>
                    <a:gd name="T10" fmla="*/ 220 w 224"/>
                    <a:gd name="T11" fmla="*/ 0 h 241"/>
                    <a:gd name="T12" fmla="*/ 220 w 224"/>
                    <a:gd name="T13" fmla="*/ 155 h 241"/>
                    <a:gd name="T14" fmla="*/ 220 w 224"/>
                    <a:gd name="T15" fmla="*/ 217 h 241"/>
                    <a:gd name="T16" fmla="*/ 223 w 224"/>
                    <a:gd name="T17" fmla="*/ 234 h 241"/>
                    <a:gd name="T18" fmla="*/ 155 w 224"/>
                    <a:gd name="T19" fmla="*/ 234 h 241"/>
                    <a:gd name="T20" fmla="*/ 153 w 224"/>
                    <a:gd name="T21" fmla="*/ 203 h 241"/>
                    <a:gd name="T22" fmla="*/ 85 w 224"/>
                    <a:gd name="T23" fmla="*/ 240 h 241"/>
                    <a:gd name="T24" fmla="*/ 14 w 224"/>
                    <a:gd name="T25" fmla="*/ 209 h 241"/>
                    <a:gd name="T26" fmla="*/ 0 w 224"/>
                    <a:gd name="T27" fmla="*/ 146 h 241"/>
                    <a:gd name="T28" fmla="*/ 0 w 224"/>
                    <a:gd name="T29" fmla="*/ 0 h 241"/>
                    <a:gd name="T30" fmla="*/ 68 w 224"/>
                    <a:gd name="T31" fmla="*/ 0 h 241"/>
                    <a:gd name="T32" fmla="*/ 68 w 224"/>
                    <a:gd name="T33" fmla="*/ 3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4" h="241">
                      <a:moveTo>
                        <a:pt x="68" y="3"/>
                      </a:moveTo>
                      <a:lnTo>
                        <a:pt x="68" y="141"/>
                      </a:lnTo>
                      <a:cubicBezTo>
                        <a:pt x="68" y="161"/>
                        <a:pt x="68" y="192"/>
                        <a:pt x="105" y="192"/>
                      </a:cubicBezTo>
                      <a:cubicBezTo>
                        <a:pt x="150" y="192"/>
                        <a:pt x="150" y="158"/>
                        <a:pt x="150" y="118"/>
                      </a:cubicBezTo>
                      <a:lnTo>
                        <a:pt x="150" y="0"/>
                      </a:lnTo>
                      <a:lnTo>
                        <a:pt x="220" y="0"/>
                      </a:lnTo>
                      <a:lnTo>
                        <a:pt x="220" y="155"/>
                      </a:lnTo>
                      <a:cubicBezTo>
                        <a:pt x="220" y="206"/>
                        <a:pt x="220" y="211"/>
                        <a:pt x="220" y="217"/>
                      </a:cubicBezTo>
                      <a:cubicBezTo>
                        <a:pt x="220" y="223"/>
                        <a:pt x="220" y="228"/>
                        <a:pt x="223" y="234"/>
                      </a:cubicBezTo>
                      <a:lnTo>
                        <a:pt x="155" y="234"/>
                      </a:lnTo>
                      <a:lnTo>
                        <a:pt x="153" y="203"/>
                      </a:lnTo>
                      <a:cubicBezTo>
                        <a:pt x="147" y="214"/>
                        <a:pt x="127" y="240"/>
                        <a:pt x="85" y="240"/>
                      </a:cubicBezTo>
                      <a:cubicBezTo>
                        <a:pt x="54" y="240"/>
                        <a:pt x="28" y="225"/>
                        <a:pt x="14" y="209"/>
                      </a:cubicBezTo>
                      <a:cubicBezTo>
                        <a:pt x="0" y="189"/>
                        <a:pt x="0" y="158"/>
                        <a:pt x="0" y="146"/>
                      </a:cubicBezTo>
                      <a:lnTo>
                        <a:pt x="0" y="0"/>
                      </a:lnTo>
                      <a:lnTo>
                        <a:pt x="68" y="0"/>
                      </a:lnTo>
                      <a:lnTo>
                        <a:pt x="68" y="3"/>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18" name="Freeform 85">
                  <a:extLst>
                    <a:ext uri="{FF2B5EF4-FFF2-40B4-BE49-F238E27FC236}">
                      <a16:creationId xmlns:a16="http://schemas.microsoft.com/office/drawing/2014/main" id="{298D4DF4-6DF6-45AC-BA63-1B62CAF89D49}"/>
                    </a:ext>
                  </a:extLst>
                </p:cNvPr>
                <p:cNvSpPr>
                  <a:spLocks noChangeArrowheads="1"/>
                </p:cNvSpPr>
                <p:nvPr/>
              </p:nvSpPr>
              <p:spPr bwMode="auto">
                <a:xfrm>
                  <a:off x="3290888" y="2898775"/>
                  <a:ext cx="73025" cy="88900"/>
                </a:xfrm>
                <a:custGeom>
                  <a:avLst/>
                  <a:gdLst>
                    <a:gd name="T0" fmla="*/ 65 w 204"/>
                    <a:gd name="T1" fmla="*/ 172 h 249"/>
                    <a:gd name="T2" fmla="*/ 104 w 204"/>
                    <a:gd name="T3" fmla="*/ 203 h 249"/>
                    <a:gd name="T4" fmla="*/ 141 w 204"/>
                    <a:gd name="T5" fmla="*/ 175 h 249"/>
                    <a:gd name="T6" fmla="*/ 107 w 204"/>
                    <a:gd name="T7" fmla="*/ 149 h 249"/>
                    <a:gd name="T8" fmla="*/ 65 w 204"/>
                    <a:gd name="T9" fmla="*/ 138 h 249"/>
                    <a:gd name="T10" fmla="*/ 6 w 204"/>
                    <a:gd name="T11" fmla="*/ 73 h 249"/>
                    <a:gd name="T12" fmla="*/ 107 w 204"/>
                    <a:gd name="T13" fmla="*/ 0 h 249"/>
                    <a:gd name="T14" fmla="*/ 197 w 204"/>
                    <a:gd name="T15" fmla="*/ 70 h 249"/>
                    <a:gd name="T16" fmla="*/ 135 w 204"/>
                    <a:gd name="T17" fmla="*/ 70 h 249"/>
                    <a:gd name="T18" fmla="*/ 101 w 204"/>
                    <a:gd name="T19" fmla="*/ 42 h 249"/>
                    <a:gd name="T20" fmla="*/ 68 w 204"/>
                    <a:gd name="T21" fmla="*/ 65 h 249"/>
                    <a:gd name="T22" fmla="*/ 99 w 204"/>
                    <a:gd name="T23" fmla="*/ 90 h 249"/>
                    <a:gd name="T24" fmla="*/ 141 w 204"/>
                    <a:gd name="T25" fmla="*/ 101 h 249"/>
                    <a:gd name="T26" fmla="*/ 203 w 204"/>
                    <a:gd name="T27" fmla="*/ 166 h 249"/>
                    <a:gd name="T28" fmla="*/ 96 w 204"/>
                    <a:gd name="T29" fmla="*/ 248 h 249"/>
                    <a:gd name="T30" fmla="*/ 17 w 204"/>
                    <a:gd name="T31" fmla="*/ 220 h 249"/>
                    <a:gd name="T32" fmla="*/ 0 w 204"/>
                    <a:gd name="T33" fmla="*/ 175 h 249"/>
                    <a:gd name="T34" fmla="*/ 65 w 204"/>
                    <a:gd name="T35" fmla="*/ 175 h 249"/>
                    <a:gd name="T36" fmla="*/ 65 w 204"/>
                    <a:gd name="T37" fmla="*/ 17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4" h="249">
                      <a:moveTo>
                        <a:pt x="65" y="172"/>
                      </a:moveTo>
                      <a:cubicBezTo>
                        <a:pt x="65" y="186"/>
                        <a:pt x="76" y="203"/>
                        <a:pt x="104" y="203"/>
                      </a:cubicBezTo>
                      <a:cubicBezTo>
                        <a:pt x="130" y="203"/>
                        <a:pt x="141" y="189"/>
                        <a:pt x="141" y="175"/>
                      </a:cubicBezTo>
                      <a:cubicBezTo>
                        <a:pt x="141" y="164"/>
                        <a:pt x="135" y="155"/>
                        <a:pt x="107" y="149"/>
                      </a:cubicBezTo>
                      <a:lnTo>
                        <a:pt x="65" y="138"/>
                      </a:lnTo>
                      <a:cubicBezTo>
                        <a:pt x="45" y="133"/>
                        <a:pt x="6" y="121"/>
                        <a:pt x="6" y="73"/>
                      </a:cubicBezTo>
                      <a:cubicBezTo>
                        <a:pt x="6" y="28"/>
                        <a:pt x="48" y="0"/>
                        <a:pt x="107" y="0"/>
                      </a:cubicBezTo>
                      <a:cubicBezTo>
                        <a:pt x="155" y="0"/>
                        <a:pt x="195" y="22"/>
                        <a:pt x="197" y="70"/>
                      </a:cubicBezTo>
                      <a:lnTo>
                        <a:pt x="135" y="70"/>
                      </a:lnTo>
                      <a:cubicBezTo>
                        <a:pt x="132" y="45"/>
                        <a:pt x="113" y="42"/>
                        <a:pt x="101" y="42"/>
                      </a:cubicBezTo>
                      <a:cubicBezTo>
                        <a:pt x="82" y="42"/>
                        <a:pt x="68" y="51"/>
                        <a:pt x="68" y="65"/>
                      </a:cubicBezTo>
                      <a:cubicBezTo>
                        <a:pt x="68" y="82"/>
                        <a:pt x="79" y="85"/>
                        <a:pt x="99" y="90"/>
                      </a:cubicBezTo>
                      <a:lnTo>
                        <a:pt x="141" y="101"/>
                      </a:lnTo>
                      <a:cubicBezTo>
                        <a:pt x="183" y="113"/>
                        <a:pt x="203" y="135"/>
                        <a:pt x="203" y="166"/>
                      </a:cubicBezTo>
                      <a:cubicBezTo>
                        <a:pt x="203" y="206"/>
                        <a:pt x="169" y="248"/>
                        <a:pt x="96" y="248"/>
                      </a:cubicBezTo>
                      <a:cubicBezTo>
                        <a:pt x="65" y="248"/>
                        <a:pt x="37" y="243"/>
                        <a:pt x="17" y="220"/>
                      </a:cubicBezTo>
                      <a:cubicBezTo>
                        <a:pt x="3" y="203"/>
                        <a:pt x="0" y="186"/>
                        <a:pt x="0" y="175"/>
                      </a:cubicBezTo>
                      <a:lnTo>
                        <a:pt x="65" y="175"/>
                      </a:lnTo>
                      <a:lnTo>
                        <a:pt x="65" y="172"/>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19" name="Freeform 86">
                  <a:extLst>
                    <a:ext uri="{FF2B5EF4-FFF2-40B4-BE49-F238E27FC236}">
                      <a16:creationId xmlns:a16="http://schemas.microsoft.com/office/drawing/2014/main" id="{9C2356B6-247F-405B-B0CA-F21B36788B6F}"/>
                    </a:ext>
                  </a:extLst>
                </p:cNvPr>
                <p:cNvSpPr>
                  <a:spLocks noChangeArrowheads="1"/>
                </p:cNvSpPr>
                <p:nvPr/>
              </p:nvSpPr>
              <p:spPr bwMode="auto">
                <a:xfrm>
                  <a:off x="3378200" y="2874963"/>
                  <a:ext cx="61913" cy="111125"/>
                </a:xfrm>
                <a:custGeom>
                  <a:avLst/>
                  <a:gdLst>
                    <a:gd name="T0" fmla="*/ 169 w 170"/>
                    <a:gd name="T1" fmla="*/ 299 h 308"/>
                    <a:gd name="T2" fmla="*/ 115 w 170"/>
                    <a:gd name="T3" fmla="*/ 307 h 308"/>
                    <a:gd name="T4" fmla="*/ 45 w 170"/>
                    <a:gd name="T5" fmla="*/ 245 h 308"/>
                    <a:gd name="T6" fmla="*/ 45 w 170"/>
                    <a:gd name="T7" fmla="*/ 116 h 308"/>
                    <a:gd name="T8" fmla="*/ 0 w 170"/>
                    <a:gd name="T9" fmla="*/ 116 h 308"/>
                    <a:gd name="T10" fmla="*/ 0 w 170"/>
                    <a:gd name="T11" fmla="*/ 70 h 308"/>
                    <a:gd name="T12" fmla="*/ 45 w 170"/>
                    <a:gd name="T13" fmla="*/ 70 h 308"/>
                    <a:gd name="T14" fmla="*/ 45 w 170"/>
                    <a:gd name="T15" fmla="*/ 25 h 308"/>
                    <a:gd name="T16" fmla="*/ 113 w 170"/>
                    <a:gd name="T17" fmla="*/ 0 h 308"/>
                    <a:gd name="T18" fmla="*/ 113 w 170"/>
                    <a:gd name="T19" fmla="*/ 70 h 308"/>
                    <a:gd name="T20" fmla="*/ 169 w 170"/>
                    <a:gd name="T21" fmla="*/ 70 h 308"/>
                    <a:gd name="T22" fmla="*/ 169 w 170"/>
                    <a:gd name="T23" fmla="*/ 116 h 308"/>
                    <a:gd name="T24" fmla="*/ 113 w 170"/>
                    <a:gd name="T25" fmla="*/ 116 h 308"/>
                    <a:gd name="T26" fmla="*/ 113 w 170"/>
                    <a:gd name="T27" fmla="*/ 220 h 308"/>
                    <a:gd name="T28" fmla="*/ 144 w 170"/>
                    <a:gd name="T29" fmla="*/ 254 h 308"/>
                    <a:gd name="T30" fmla="*/ 166 w 170"/>
                    <a:gd name="T31" fmla="*/ 254 h 308"/>
                    <a:gd name="T32" fmla="*/ 166 w 170"/>
                    <a:gd name="T33" fmla="*/ 299 h 308"/>
                    <a:gd name="T34" fmla="*/ 169 w 170"/>
                    <a:gd name="T35" fmla="*/ 299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0" h="308">
                      <a:moveTo>
                        <a:pt x="169" y="299"/>
                      </a:moveTo>
                      <a:cubicBezTo>
                        <a:pt x="146" y="305"/>
                        <a:pt x="127" y="307"/>
                        <a:pt x="115" y="307"/>
                      </a:cubicBezTo>
                      <a:cubicBezTo>
                        <a:pt x="45" y="307"/>
                        <a:pt x="45" y="265"/>
                        <a:pt x="45" y="245"/>
                      </a:cubicBezTo>
                      <a:lnTo>
                        <a:pt x="45" y="116"/>
                      </a:lnTo>
                      <a:lnTo>
                        <a:pt x="0" y="116"/>
                      </a:lnTo>
                      <a:lnTo>
                        <a:pt x="0" y="70"/>
                      </a:lnTo>
                      <a:lnTo>
                        <a:pt x="45" y="70"/>
                      </a:lnTo>
                      <a:lnTo>
                        <a:pt x="45" y="25"/>
                      </a:lnTo>
                      <a:lnTo>
                        <a:pt x="113" y="0"/>
                      </a:lnTo>
                      <a:lnTo>
                        <a:pt x="113" y="70"/>
                      </a:lnTo>
                      <a:lnTo>
                        <a:pt x="169" y="70"/>
                      </a:lnTo>
                      <a:lnTo>
                        <a:pt x="169" y="116"/>
                      </a:lnTo>
                      <a:lnTo>
                        <a:pt x="113" y="116"/>
                      </a:lnTo>
                      <a:lnTo>
                        <a:pt x="113" y="220"/>
                      </a:lnTo>
                      <a:cubicBezTo>
                        <a:pt x="113" y="243"/>
                        <a:pt x="113" y="254"/>
                        <a:pt x="144" y="254"/>
                      </a:cubicBezTo>
                      <a:cubicBezTo>
                        <a:pt x="155" y="254"/>
                        <a:pt x="158" y="254"/>
                        <a:pt x="166" y="254"/>
                      </a:cubicBezTo>
                      <a:lnTo>
                        <a:pt x="166" y="299"/>
                      </a:lnTo>
                      <a:lnTo>
                        <a:pt x="169" y="29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20" name="Freeform 87">
                  <a:extLst>
                    <a:ext uri="{FF2B5EF4-FFF2-40B4-BE49-F238E27FC236}">
                      <a16:creationId xmlns:a16="http://schemas.microsoft.com/office/drawing/2014/main" id="{C9106DD2-F43E-4AC8-AE52-BC005353DB13}"/>
                    </a:ext>
                  </a:extLst>
                </p:cNvPr>
                <p:cNvSpPr>
                  <a:spLocks noChangeArrowheads="1"/>
                </p:cNvSpPr>
                <p:nvPr/>
              </p:nvSpPr>
              <p:spPr bwMode="auto">
                <a:xfrm>
                  <a:off x="3454400" y="2898775"/>
                  <a:ext cx="87313" cy="88900"/>
                </a:xfrm>
                <a:custGeom>
                  <a:avLst/>
                  <a:gdLst>
                    <a:gd name="T0" fmla="*/ 122 w 244"/>
                    <a:gd name="T1" fmla="*/ 0 h 249"/>
                    <a:gd name="T2" fmla="*/ 243 w 244"/>
                    <a:gd name="T3" fmla="*/ 124 h 249"/>
                    <a:gd name="T4" fmla="*/ 119 w 244"/>
                    <a:gd name="T5" fmla="*/ 248 h 249"/>
                    <a:gd name="T6" fmla="*/ 0 w 244"/>
                    <a:gd name="T7" fmla="*/ 124 h 249"/>
                    <a:gd name="T8" fmla="*/ 122 w 244"/>
                    <a:gd name="T9" fmla="*/ 0 h 249"/>
                    <a:gd name="T10" fmla="*/ 122 w 244"/>
                    <a:gd name="T11" fmla="*/ 200 h 249"/>
                    <a:gd name="T12" fmla="*/ 172 w 244"/>
                    <a:gd name="T13" fmla="*/ 121 h 249"/>
                    <a:gd name="T14" fmla="*/ 122 w 244"/>
                    <a:gd name="T15" fmla="*/ 48 h 249"/>
                    <a:gd name="T16" fmla="*/ 71 w 244"/>
                    <a:gd name="T17" fmla="*/ 127 h 249"/>
                    <a:gd name="T18" fmla="*/ 122 w 244"/>
                    <a:gd name="T19" fmla="*/ 200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4" h="249">
                      <a:moveTo>
                        <a:pt x="122" y="0"/>
                      </a:moveTo>
                      <a:cubicBezTo>
                        <a:pt x="206" y="0"/>
                        <a:pt x="243" y="56"/>
                        <a:pt x="243" y="124"/>
                      </a:cubicBezTo>
                      <a:cubicBezTo>
                        <a:pt x="243" y="189"/>
                        <a:pt x="206" y="248"/>
                        <a:pt x="119" y="248"/>
                      </a:cubicBezTo>
                      <a:cubicBezTo>
                        <a:pt x="51" y="248"/>
                        <a:pt x="0" y="206"/>
                        <a:pt x="0" y="124"/>
                      </a:cubicBezTo>
                      <a:cubicBezTo>
                        <a:pt x="0" y="68"/>
                        <a:pt x="28" y="0"/>
                        <a:pt x="122" y="0"/>
                      </a:cubicBezTo>
                      <a:close/>
                      <a:moveTo>
                        <a:pt x="122" y="200"/>
                      </a:moveTo>
                      <a:cubicBezTo>
                        <a:pt x="153" y="200"/>
                        <a:pt x="172" y="183"/>
                        <a:pt x="172" y="121"/>
                      </a:cubicBezTo>
                      <a:cubicBezTo>
                        <a:pt x="172" y="90"/>
                        <a:pt x="167" y="48"/>
                        <a:pt x="122" y="48"/>
                      </a:cubicBezTo>
                      <a:cubicBezTo>
                        <a:pt x="71" y="48"/>
                        <a:pt x="71" y="107"/>
                        <a:pt x="71" y="127"/>
                      </a:cubicBezTo>
                      <a:cubicBezTo>
                        <a:pt x="71" y="178"/>
                        <a:pt x="88" y="200"/>
                        <a:pt x="122" y="200"/>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21" name="Freeform 88">
                  <a:extLst>
                    <a:ext uri="{FF2B5EF4-FFF2-40B4-BE49-F238E27FC236}">
                      <a16:creationId xmlns:a16="http://schemas.microsoft.com/office/drawing/2014/main" id="{4E39BDEA-D264-43ED-A623-7C5D7FB27726}"/>
                    </a:ext>
                  </a:extLst>
                </p:cNvPr>
                <p:cNvSpPr>
                  <a:spLocks noChangeArrowheads="1"/>
                </p:cNvSpPr>
                <p:nvPr/>
              </p:nvSpPr>
              <p:spPr bwMode="auto">
                <a:xfrm>
                  <a:off x="3568700" y="2898775"/>
                  <a:ext cx="134938" cy="88900"/>
                </a:xfrm>
                <a:custGeom>
                  <a:avLst/>
                  <a:gdLst>
                    <a:gd name="T0" fmla="*/ 3 w 377"/>
                    <a:gd name="T1" fmla="*/ 51 h 246"/>
                    <a:gd name="T2" fmla="*/ 0 w 377"/>
                    <a:gd name="T3" fmla="*/ 6 h 246"/>
                    <a:gd name="T4" fmla="*/ 68 w 377"/>
                    <a:gd name="T5" fmla="*/ 6 h 246"/>
                    <a:gd name="T6" fmla="*/ 71 w 377"/>
                    <a:gd name="T7" fmla="*/ 37 h 246"/>
                    <a:gd name="T8" fmla="*/ 144 w 377"/>
                    <a:gd name="T9" fmla="*/ 0 h 246"/>
                    <a:gd name="T10" fmla="*/ 218 w 377"/>
                    <a:gd name="T11" fmla="*/ 45 h 246"/>
                    <a:gd name="T12" fmla="*/ 294 w 377"/>
                    <a:gd name="T13" fmla="*/ 3 h 246"/>
                    <a:gd name="T14" fmla="*/ 364 w 377"/>
                    <a:gd name="T15" fmla="*/ 39 h 246"/>
                    <a:gd name="T16" fmla="*/ 376 w 377"/>
                    <a:gd name="T17" fmla="*/ 110 h 246"/>
                    <a:gd name="T18" fmla="*/ 376 w 377"/>
                    <a:gd name="T19" fmla="*/ 243 h 246"/>
                    <a:gd name="T20" fmla="*/ 305 w 377"/>
                    <a:gd name="T21" fmla="*/ 243 h 246"/>
                    <a:gd name="T22" fmla="*/ 305 w 377"/>
                    <a:gd name="T23" fmla="*/ 104 h 246"/>
                    <a:gd name="T24" fmla="*/ 266 w 377"/>
                    <a:gd name="T25" fmla="*/ 51 h 246"/>
                    <a:gd name="T26" fmla="*/ 223 w 377"/>
                    <a:gd name="T27" fmla="*/ 124 h 246"/>
                    <a:gd name="T28" fmla="*/ 223 w 377"/>
                    <a:gd name="T29" fmla="*/ 243 h 246"/>
                    <a:gd name="T30" fmla="*/ 153 w 377"/>
                    <a:gd name="T31" fmla="*/ 243 h 246"/>
                    <a:gd name="T32" fmla="*/ 153 w 377"/>
                    <a:gd name="T33" fmla="*/ 104 h 246"/>
                    <a:gd name="T34" fmla="*/ 113 w 377"/>
                    <a:gd name="T35" fmla="*/ 54 h 246"/>
                    <a:gd name="T36" fmla="*/ 71 w 377"/>
                    <a:gd name="T37" fmla="*/ 107 h 246"/>
                    <a:gd name="T38" fmla="*/ 71 w 377"/>
                    <a:gd name="T39" fmla="*/ 245 h 246"/>
                    <a:gd name="T40" fmla="*/ 0 w 377"/>
                    <a:gd name="T41" fmla="*/ 245 h 246"/>
                    <a:gd name="T42" fmla="*/ 0 w 377"/>
                    <a:gd name="T43" fmla="*/ 51 h 246"/>
                    <a:gd name="T44" fmla="*/ 3 w 377"/>
                    <a:gd name="T45" fmla="*/ 51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77" h="246">
                      <a:moveTo>
                        <a:pt x="3" y="51"/>
                      </a:moveTo>
                      <a:cubicBezTo>
                        <a:pt x="3" y="37"/>
                        <a:pt x="3" y="22"/>
                        <a:pt x="0" y="6"/>
                      </a:cubicBezTo>
                      <a:lnTo>
                        <a:pt x="68" y="6"/>
                      </a:lnTo>
                      <a:lnTo>
                        <a:pt x="71" y="37"/>
                      </a:lnTo>
                      <a:cubicBezTo>
                        <a:pt x="79" y="25"/>
                        <a:pt x="96" y="0"/>
                        <a:pt x="144" y="0"/>
                      </a:cubicBezTo>
                      <a:cubicBezTo>
                        <a:pt x="198" y="0"/>
                        <a:pt x="212" y="34"/>
                        <a:pt x="218" y="45"/>
                      </a:cubicBezTo>
                      <a:cubicBezTo>
                        <a:pt x="237" y="8"/>
                        <a:pt x="268" y="3"/>
                        <a:pt x="294" y="3"/>
                      </a:cubicBezTo>
                      <a:cubicBezTo>
                        <a:pt x="342" y="3"/>
                        <a:pt x="359" y="31"/>
                        <a:pt x="364" y="39"/>
                      </a:cubicBezTo>
                      <a:cubicBezTo>
                        <a:pt x="376" y="59"/>
                        <a:pt x="376" y="87"/>
                        <a:pt x="376" y="110"/>
                      </a:cubicBezTo>
                      <a:lnTo>
                        <a:pt x="376" y="243"/>
                      </a:lnTo>
                      <a:lnTo>
                        <a:pt x="305" y="243"/>
                      </a:lnTo>
                      <a:lnTo>
                        <a:pt x="305" y="104"/>
                      </a:lnTo>
                      <a:cubicBezTo>
                        <a:pt x="305" y="79"/>
                        <a:pt x="302" y="51"/>
                        <a:pt x="266" y="51"/>
                      </a:cubicBezTo>
                      <a:cubicBezTo>
                        <a:pt x="223" y="51"/>
                        <a:pt x="223" y="90"/>
                        <a:pt x="223" y="124"/>
                      </a:cubicBezTo>
                      <a:lnTo>
                        <a:pt x="223" y="243"/>
                      </a:lnTo>
                      <a:lnTo>
                        <a:pt x="153" y="243"/>
                      </a:lnTo>
                      <a:lnTo>
                        <a:pt x="153" y="104"/>
                      </a:lnTo>
                      <a:cubicBezTo>
                        <a:pt x="153" y="87"/>
                        <a:pt x="153" y="54"/>
                        <a:pt x="113" y="54"/>
                      </a:cubicBezTo>
                      <a:cubicBezTo>
                        <a:pt x="71" y="54"/>
                        <a:pt x="71" y="90"/>
                        <a:pt x="71" y="107"/>
                      </a:cubicBezTo>
                      <a:lnTo>
                        <a:pt x="71" y="245"/>
                      </a:lnTo>
                      <a:lnTo>
                        <a:pt x="0" y="245"/>
                      </a:lnTo>
                      <a:lnTo>
                        <a:pt x="0" y="51"/>
                      </a:lnTo>
                      <a:lnTo>
                        <a:pt x="3" y="51"/>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22" name="Freeform 89">
                  <a:extLst>
                    <a:ext uri="{FF2B5EF4-FFF2-40B4-BE49-F238E27FC236}">
                      <a16:creationId xmlns:a16="http://schemas.microsoft.com/office/drawing/2014/main" id="{5811CDC8-4B95-434F-935E-5683A7336267}"/>
                    </a:ext>
                  </a:extLst>
                </p:cNvPr>
                <p:cNvSpPr>
                  <a:spLocks noChangeArrowheads="1"/>
                </p:cNvSpPr>
                <p:nvPr/>
              </p:nvSpPr>
              <p:spPr bwMode="auto">
                <a:xfrm>
                  <a:off x="3730625" y="2898775"/>
                  <a:ext cx="80963" cy="88900"/>
                </a:xfrm>
                <a:custGeom>
                  <a:avLst/>
                  <a:gdLst>
                    <a:gd name="T0" fmla="*/ 116 w 227"/>
                    <a:gd name="T1" fmla="*/ 203 h 249"/>
                    <a:gd name="T2" fmla="*/ 155 w 227"/>
                    <a:gd name="T3" fmla="*/ 169 h 249"/>
                    <a:gd name="T4" fmla="*/ 217 w 227"/>
                    <a:gd name="T5" fmla="*/ 169 h 249"/>
                    <a:gd name="T6" fmla="*/ 195 w 227"/>
                    <a:gd name="T7" fmla="*/ 220 h 249"/>
                    <a:gd name="T8" fmla="*/ 113 w 227"/>
                    <a:gd name="T9" fmla="*/ 248 h 249"/>
                    <a:gd name="T10" fmla="*/ 31 w 227"/>
                    <a:gd name="T11" fmla="*/ 220 h 249"/>
                    <a:gd name="T12" fmla="*/ 0 w 227"/>
                    <a:gd name="T13" fmla="*/ 130 h 249"/>
                    <a:gd name="T14" fmla="*/ 48 w 227"/>
                    <a:gd name="T15" fmla="*/ 20 h 249"/>
                    <a:gd name="T16" fmla="*/ 113 w 227"/>
                    <a:gd name="T17" fmla="*/ 0 h 249"/>
                    <a:gd name="T18" fmla="*/ 209 w 227"/>
                    <a:gd name="T19" fmla="*/ 56 h 249"/>
                    <a:gd name="T20" fmla="*/ 223 w 227"/>
                    <a:gd name="T21" fmla="*/ 141 h 249"/>
                    <a:gd name="T22" fmla="*/ 68 w 227"/>
                    <a:gd name="T23" fmla="*/ 141 h 249"/>
                    <a:gd name="T24" fmla="*/ 116 w 227"/>
                    <a:gd name="T25" fmla="*/ 203 h 249"/>
                    <a:gd name="T26" fmla="*/ 155 w 227"/>
                    <a:gd name="T27" fmla="*/ 99 h 249"/>
                    <a:gd name="T28" fmla="*/ 116 w 227"/>
                    <a:gd name="T29" fmla="*/ 45 h 249"/>
                    <a:gd name="T30" fmla="*/ 71 w 227"/>
                    <a:gd name="T31" fmla="*/ 99 h 249"/>
                    <a:gd name="T32" fmla="*/ 155 w 227"/>
                    <a:gd name="T33" fmla="*/ 99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7" h="249">
                      <a:moveTo>
                        <a:pt x="116" y="203"/>
                      </a:moveTo>
                      <a:cubicBezTo>
                        <a:pt x="133" y="203"/>
                        <a:pt x="150" y="197"/>
                        <a:pt x="155" y="169"/>
                      </a:cubicBezTo>
                      <a:lnTo>
                        <a:pt x="217" y="169"/>
                      </a:lnTo>
                      <a:cubicBezTo>
                        <a:pt x="217" y="181"/>
                        <a:pt x="214" y="200"/>
                        <a:pt x="195" y="220"/>
                      </a:cubicBezTo>
                      <a:cubicBezTo>
                        <a:pt x="178" y="237"/>
                        <a:pt x="147" y="248"/>
                        <a:pt x="113" y="248"/>
                      </a:cubicBezTo>
                      <a:cubicBezTo>
                        <a:pt x="93" y="248"/>
                        <a:pt x="54" y="245"/>
                        <a:pt x="31" y="220"/>
                      </a:cubicBezTo>
                      <a:cubicBezTo>
                        <a:pt x="8" y="197"/>
                        <a:pt x="0" y="166"/>
                        <a:pt x="0" y="130"/>
                      </a:cubicBezTo>
                      <a:cubicBezTo>
                        <a:pt x="0" y="93"/>
                        <a:pt x="8" y="45"/>
                        <a:pt x="48" y="20"/>
                      </a:cubicBezTo>
                      <a:cubicBezTo>
                        <a:pt x="65" y="8"/>
                        <a:pt x="87" y="0"/>
                        <a:pt x="113" y="0"/>
                      </a:cubicBezTo>
                      <a:cubicBezTo>
                        <a:pt x="147" y="0"/>
                        <a:pt x="186" y="14"/>
                        <a:pt x="209" y="56"/>
                      </a:cubicBezTo>
                      <a:cubicBezTo>
                        <a:pt x="226" y="87"/>
                        <a:pt x="223" y="124"/>
                        <a:pt x="223" y="141"/>
                      </a:cubicBezTo>
                      <a:lnTo>
                        <a:pt x="68" y="141"/>
                      </a:lnTo>
                      <a:cubicBezTo>
                        <a:pt x="68" y="155"/>
                        <a:pt x="68" y="203"/>
                        <a:pt x="116" y="203"/>
                      </a:cubicBezTo>
                      <a:close/>
                      <a:moveTo>
                        <a:pt x="155" y="99"/>
                      </a:moveTo>
                      <a:cubicBezTo>
                        <a:pt x="155" y="87"/>
                        <a:pt x="155" y="45"/>
                        <a:pt x="116" y="45"/>
                      </a:cubicBezTo>
                      <a:cubicBezTo>
                        <a:pt x="85" y="45"/>
                        <a:pt x="73" y="70"/>
                        <a:pt x="71" y="99"/>
                      </a:cubicBezTo>
                      <a:lnTo>
                        <a:pt x="155" y="99"/>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23" name="Freeform 90">
                  <a:extLst>
                    <a:ext uri="{FF2B5EF4-FFF2-40B4-BE49-F238E27FC236}">
                      <a16:creationId xmlns:a16="http://schemas.microsoft.com/office/drawing/2014/main" id="{905B0CA0-38C4-43F7-8817-A461AA57B367}"/>
                    </a:ext>
                  </a:extLst>
                </p:cNvPr>
                <p:cNvSpPr>
                  <a:spLocks noChangeArrowheads="1"/>
                </p:cNvSpPr>
                <p:nvPr/>
              </p:nvSpPr>
              <p:spPr bwMode="auto">
                <a:xfrm>
                  <a:off x="3835400" y="2898775"/>
                  <a:ext cx="52388" cy="87313"/>
                </a:xfrm>
                <a:custGeom>
                  <a:avLst/>
                  <a:gdLst>
                    <a:gd name="T0" fmla="*/ 2 w 145"/>
                    <a:gd name="T1" fmla="*/ 62 h 241"/>
                    <a:gd name="T2" fmla="*/ 0 w 145"/>
                    <a:gd name="T3" fmla="*/ 3 h 241"/>
                    <a:gd name="T4" fmla="*/ 65 w 145"/>
                    <a:gd name="T5" fmla="*/ 3 h 241"/>
                    <a:gd name="T6" fmla="*/ 65 w 145"/>
                    <a:gd name="T7" fmla="*/ 48 h 241"/>
                    <a:gd name="T8" fmla="*/ 144 w 145"/>
                    <a:gd name="T9" fmla="*/ 3 h 241"/>
                    <a:gd name="T10" fmla="*/ 144 w 145"/>
                    <a:gd name="T11" fmla="*/ 65 h 241"/>
                    <a:gd name="T12" fmla="*/ 70 w 145"/>
                    <a:gd name="T13" fmla="*/ 124 h 241"/>
                    <a:gd name="T14" fmla="*/ 70 w 145"/>
                    <a:gd name="T15" fmla="*/ 240 h 241"/>
                    <a:gd name="T16" fmla="*/ 2 w 145"/>
                    <a:gd name="T17" fmla="*/ 240 h 241"/>
                    <a:gd name="T18" fmla="*/ 2 w 145"/>
                    <a:gd name="T19" fmla="*/ 62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5" h="241">
                      <a:moveTo>
                        <a:pt x="2" y="62"/>
                      </a:moveTo>
                      <a:cubicBezTo>
                        <a:pt x="2" y="51"/>
                        <a:pt x="0" y="17"/>
                        <a:pt x="0" y="3"/>
                      </a:cubicBezTo>
                      <a:lnTo>
                        <a:pt x="65" y="3"/>
                      </a:lnTo>
                      <a:lnTo>
                        <a:pt x="65" y="48"/>
                      </a:lnTo>
                      <a:cubicBezTo>
                        <a:pt x="73" y="28"/>
                        <a:pt x="90" y="0"/>
                        <a:pt x="144" y="3"/>
                      </a:cubicBezTo>
                      <a:lnTo>
                        <a:pt x="144" y="65"/>
                      </a:lnTo>
                      <a:cubicBezTo>
                        <a:pt x="73" y="59"/>
                        <a:pt x="70" y="93"/>
                        <a:pt x="70" y="124"/>
                      </a:cubicBezTo>
                      <a:lnTo>
                        <a:pt x="70" y="240"/>
                      </a:lnTo>
                      <a:lnTo>
                        <a:pt x="2" y="240"/>
                      </a:lnTo>
                      <a:lnTo>
                        <a:pt x="2" y="62"/>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grpSp>
            <p:nvGrpSpPr>
              <p:cNvPr id="205" name="Group 204">
                <a:extLst>
                  <a:ext uri="{FF2B5EF4-FFF2-40B4-BE49-F238E27FC236}">
                    <a16:creationId xmlns:a16="http://schemas.microsoft.com/office/drawing/2014/main" id="{0A13531E-F9FD-4F82-873E-234AD0828AFA}"/>
                  </a:ext>
                </a:extLst>
              </p:cNvPr>
              <p:cNvGrpSpPr/>
              <p:nvPr/>
            </p:nvGrpSpPr>
            <p:grpSpPr>
              <a:xfrm>
                <a:off x="2971800" y="3068638"/>
                <a:ext cx="1011238" cy="125412"/>
                <a:chOff x="2971800" y="3068638"/>
                <a:chExt cx="1011238" cy="125412"/>
              </a:xfrm>
              <a:grpFill/>
            </p:grpSpPr>
            <p:sp>
              <p:nvSpPr>
                <p:cNvPr id="206" name="Freeform 91">
                  <a:extLst>
                    <a:ext uri="{FF2B5EF4-FFF2-40B4-BE49-F238E27FC236}">
                      <a16:creationId xmlns:a16="http://schemas.microsoft.com/office/drawing/2014/main" id="{DC4C066B-0346-459E-9E41-A79C5A385DDE}"/>
                    </a:ext>
                  </a:extLst>
                </p:cNvPr>
                <p:cNvSpPr>
                  <a:spLocks noChangeArrowheads="1"/>
                </p:cNvSpPr>
                <p:nvPr/>
              </p:nvSpPr>
              <p:spPr bwMode="auto">
                <a:xfrm>
                  <a:off x="2971800" y="3071813"/>
                  <a:ext cx="101600" cy="120650"/>
                </a:xfrm>
                <a:custGeom>
                  <a:avLst/>
                  <a:gdLst>
                    <a:gd name="T0" fmla="*/ 110 w 283"/>
                    <a:gd name="T1" fmla="*/ 0 h 337"/>
                    <a:gd name="T2" fmla="*/ 225 w 283"/>
                    <a:gd name="T3" fmla="*/ 32 h 337"/>
                    <a:gd name="T4" fmla="*/ 282 w 283"/>
                    <a:gd name="T5" fmla="*/ 164 h 337"/>
                    <a:gd name="T6" fmla="*/ 163 w 283"/>
                    <a:gd name="T7" fmla="*/ 333 h 337"/>
                    <a:gd name="T8" fmla="*/ 104 w 283"/>
                    <a:gd name="T9" fmla="*/ 336 h 337"/>
                    <a:gd name="T10" fmla="*/ 0 w 283"/>
                    <a:gd name="T11" fmla="*/ 336 h 337"/>
                    <a:gd name="T12" fmla="*/ 0 w 283"/>
                    <a:gd name="T13" fmla="*/ 0 h 337"/>
                    <a:gd name="T14" fmla="*/ 110 w 283"/>
                    <a:gd name="T15" fmla="*/ 0 h 337"/>
                    <a:gd name="T16" fmla="*/ 101 w 283"/>
                    <a:gd name="T17" fmla="*/ 280 h 337"/>
                    <a:gd name="T18" fmla="*/ 180 w 283"/>
                    <a:gd name="T19" fmla="*/ 257 h 337"/>
                    <a:gd name="T20" fmla="*/ 211 w 283"/>
                    <a:gd name="T21" fmla="*/ 161 h 337"/>
                    <a:gd name="T22" fmla="*/ 149 w 283"/>
                    <a:gd name="T23" fmla="*/ 57 h 337"/>
                    <a:gd name="T24" fmla="*/ 73 w 283"/>
                    <a:gd name="T25" fmla="*/ 51 h 337"/>
                    <a:gd name="T26" fmla="*/ 73 w 283"/>
                    <a:gd name="T27" fmla="*/ 280 h 337"/>
                    <a:gd name="T28" fmla="*/ 101 w 283"/>
                    <a:gd name="T29" fmla="*/ 280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83" h="337">
                      <a:moveTo>
                        <a:pt x="110" y="0"/>
                      </a:moveTo>
                      <a:cubicBezTo>
                        <a:pt x="130" y="0"/>
                        <a:pt x="186" y="0"/>
                        <a:pt x="225" y="32"/>
                      </a:cubicBezTo>
                      <a:cubicBezTo>
                        <a:pt x="268" y="63"/>
                        <a:pt x="282" y="116"/>
                        <a:pt x="282" y="164"/>
                      </a:cubicBezTo>
                      <a:cubicBezTo>
                        <a:pt x="282" y="269"/>
                        <a:pt x="225" y="322"/>
                        <a:pt x="163" y="333"/>
                      </a:cubicBezTo>
                      <a:cubicBezTo>
                        <a:pt x="152" y="336"/>
                        <a:pt x="138" y="336"/>
                        <a:pt x="104" y="336"/>
                      </a:cubicBezTo>
                      <a:lnTo>
                        <a:pt x="0" y="336"/>
                      </a:lnTo>
                      <a:lnTo>
                        <a:pt x="0" y="0"/>
                      </a:lnTo>
                      <a:lnTo>
                        <a:pt x="110" y="0"/>
                      </a:lnTo>
                      <a:close/>
                      <a:moveTo>
                        <a:pt x="101" y="280"/>
                      </a:moveTo>
                      <a:cubicBezTo>
                        <a:pt x="132" y="280"/>
                        <a:pt x="158" y="277"/>
                        <a:pt x="180" y="257"/>
                      </a:cubicBezTo>
                      <a:cubicBezTo>
                        <a:pt x="209" y="229"/>
                        <a:pt x="211" y="178"/>
                        <a:pt x="211" y="161"/>
                      </a:cubicBezTo>
                      <a:cubicBezTo>
                        <a:pt x="211" y="113"/>
                        <a:pt x="194" y="71"/>
                        <a:pt x="149" y="57"/>
                      </a:cubicBezTo>
                      <a:cubicBezTo>
                        <a:pt x="135" y="54"/>
                        <a:pt x="115" y="51"/>
                        <a:pt x="73" y="51"/>
                      </a:cubicBezTo>
                      <a:lnTo>
                        <a:pt x="73" y="280"/>
                      </a:lnTo>
                      <a:lnTo>
                        <a:pt x="101" y="280"/>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07" name="Freeform 92">
                  <a:extLst>
                    <a:ext uri="{FF2B5EF4-FFF2-40B4-BE49-F238E27FC236}">
                      <a16:creationId xmlns:a16="http://schemas.microsoft.com/office/drawing/2014/main" id="{4268EFA8-9D21-49ED-B89A-B5CE8E48A2FE}"/>
                    </a:ext>
                  </a:extLst>
                </p:cNvPr>
                <p:cNvSpPr>
                  <a:spLocks noChangeArrowheads="1"/>
                </p:cNvSpPr>
                <p:nvPr/>
              </p:nvSpPr>
              <p:spPr bwMode="auto">
                <a:xfrm>
                  <a:off x="3092450" y="3103563"/>
                  <a:ext cx="77788" cy="90487"/>
                </a:xfrm>
                <a:custGeom>
                  <a:avLst/>
                  <a:gdLst>
                    <a:gd name="T0" fmla="*/ 152 w 215"/>
                    <a:gd name="T1" fmla="*/ 245 h 252"/>
                    <a:gd name="T2" fmla="*/ 149 w 215"/>
                    <a:gd name="T3" fmla="*/ 214 h 252"/>
                    <a:gd name="T4" fmla="*/ 79 w 215"/>
                    <a:gd name="T5" fmla="*/ 251 h 252"/>
                    <a:gd name="T6" fmla="*/ 19 w 215"/>
                    <a:gd name="T7" fmla="*/ 231 h 252"/>
                    <a:gd name="T8" fmla="*/ 0 w 215"/>
                    <a:gd name="T9" fmla="*/ 180 h 252"/>
                    <a:gd name="T10" fmla="*/ 51 w 215"/>
                    <a:gd name="T11" fmla="*/ 107 h 252"/>
                    <a:gd name="T12" fmla="*/ 144 w 215"/>
                    <a:gd name="T13" fmla="*/ 93 h 252"/>
                    <a:gd name="T14" fmla="*/ 141 w 215"/>
                    <a:gd name="T15" fmla="*/ 62 h 252"/>
                    <a:gd name="T16" fmla="*/ 110 w 215"/>
                    <a:gd name="T17" fmla="*/ 42 h 252"/>
                    <a:gd name="T18" fmla="*/ 84 w 215"/>
                    <a:gd name="T19" fmla="*/ 56 h 252"/>
                    <a:gd name="T20" fmla="*/ 79 w 215"/>
                    <a:gd name="T21" fmla="*/ 76 h 252"/>
                    <a:gd name="T22" fmla="*/ 11 w 215"/>
                    <a:gd name="T23" fmla="*/ 76 h 252"/>
                    <a:gd name="T24" fmla="*/ 36 w 215"/>
                    <a:gd name="T25" fmla="*/ 20 h 252"/>
                    <a:gd name="T26" fmla="*/ 107 w 215"/>
                    <a:gd name="T27" fmla="*/ 0 h 252"/>
                    <a:gd name="T28" fmla="*/ 192 w 215"/>
                    <a:gd name="T29" fmla="*/ 31 h 252"/>
                    <a:gd name="T30" fmla="*/ 209 w 215"/>
                    <a:gd name="T31" fmla="*/ 87 h 252"/>
                    <a:gd name="T32" fmla="*/ 209 w 215"/>
                    <a:gd name="T33" fmla="*/ 180 h 252"/>
                    <a:gd name="T34" fmla="*/ 214 w 215"/>
                    <a:gd name="T35" fmla="*/ 240 h 252"/>
                    <a:gd name="T36" fmla="*/ 152 w 215"/>
                    <a:gd name="T37" fmla="*/ 240 h 252"/>
                    <a:gd name="T38" fmla="*/ 152 w 215"/>
                    <a:gd name="T39" fmla="*/ 245 h 252"/>
                    <a:gd name="T40" fmla="*/ 70 w 215"/>
                    <a:gd name="T41" fmla="*/ 172 h 252"/>
                    <a:gd name="T42" fmla="*/ 104 w 215"/>
                    <a:gd name="T43" fmla="*/ 206 h 252"/>
                    <a:gd name="T44" fmla="*/ 132 w 215"/>
                    <a:gd name="T45" fmla="*/ 192 h 252"/>
                    <a:gd name="T46" fmla="*/ 146 w 215"/>
                    <a:gd name="T47" fmla="*/ 132 h 252"/>
                    <a:gd name="T48" fmla="*/ 70 w 215"/>
                    <a:gd name="T49" fmla="*/ 172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15" h="252">
                      <a:moveTo>
                        <a:pt x="152" y="245"/>
                      </a:moveTo>
                      <a:cubicBezTo>
                        <a:pt x="149" y="231"/>
                        <a:pt x="149" y="220"/>
                        <a:pt x="149" y="214"/>
                      </a:cubicBezTo>
                      <a:cubicBezTo>
                        <a:pt x="124" y="251"/>
                        <a:pt x="93" y="251"/>
                        <a:pt x="79" y="251"/>
                      </a:cubicBezTo>
                      <a:cubicBezTo>
                        <a:pt x="45" y="251"/>
                        <a:pt x="31" y="242"/>
                        <a:pt x="19" y="231"/>
                      </a:cubicBezTo>
                      <a:cubicBezTo>
                        <a:pt x="5" y="217"/>
                        <a:pt x="0" y="197"/>
                        <a:pt x="0" y="180"/>
                      </a:cubicBezTo>
                      <a:cubicBezTo>
                        <a:pt x="0" y="161"/>
                        <a:pt x="5" y="127"/>
                        <a:pt x="51" y="107"/>
                      </a:cubicBezTo>
                      <a:cubicBezTo>
                        <a:pt x="79" y="93"/>
                        <a:pt x="121" y="93"/>
                        <a:pt x="144" y="93"/>
                      </a:cubicBezTo>
                      <a:cubicBezTo>
                        <a:pt x="144" y="79"/>
                        <a:pt x="144" y="70"/>
                        <a:pt x="141" y="62"/>
                      </a:cubicBezTo>
                      <a:cubicBezTo>
                        <a:pt x="135" y="45"/>
                        <a:pt x="115" y="42"/>
                        <a:pt x="110" y="42"/>
                      </a:cubicBezTo>
                      <a:cubicBezTo>
                        <a:pt x="101" y="42"/>
                        <a:pt x="90" y="45"/>
                        <a:pt x="84" y="56"/>
                      </a:cubicBezTo>
                      <a:cubicBezTo>
                        <a:pt x="79" y="65"/>
                        <a:pt x="79" y="70"/>
                        <a:pt x="79" y="76"/>
                      </a:cubicBezTo>
                      <a:lnTo>
                        <a:pt x="11" y="76"/>
                      </a:lnTo>
                      <a:cubicBezTo>
                        <a:pt x="11" y="65"/>
                        <a:pt x="14" y="39"/>
                        <a:pt x="36" y="20"/>
                      </a:cubicBezTo>
                      <a:cubicBezTo>
                        <a:pt x="59" y="5"/>
                        <a:pt x="84" y="0"/>
                        <a:pt x="107" y="0"/>
                      </a:cubicBezTo>
                      <a:cubicBezTo>
                        <a:pt x="127" y="0"/>
                        <a:pt x="166" y="3"/>
                        <a:pt x="192" y="31"/>
                      </a:cubicBezTo>
                      <a:cubicBezTo>
                        <a:pt x="209" y="51"/>
                        <a:pt x="209" y="79"/>
                        <a:pt x="209" y="87"/>
                      </a:cubicBezTo>
                      <a:lnTo>
                        <a:pt x="209" y="180"/>
                      </a:lnTo>
                      <a:cubicBezTo>
                        <a:pt x="209" y="200"/>
                        <a:pt x="209" y="220"/>
                        <a:pt x="214" y="240"/>
                      </a:cubicBezTo>
                      <a:lnTo>
                        <a:pt x="152" y="240"/>
                      </a:lnTo>
                      <a:lnTo>
                        <a:pt x="152" y="245"/>
                      </a:lnTo>
                      <a:close/>
                      <a:moveTo>
                        <a:pt x="70" y="172"/>
                      </a:moveTo>
                      <a:cubicBezTo>
                        <a:pt x="70" y="189"/>
                        <a:pt x="82" y="206"/>
                        <a:pt x="104" y="206"/>
                      </a:cubicBezTo>
                      <a:cubicBezTo>
                        <a:pt x="115" y="206"/>
                        <a:pt x="127" y="200"/>
                        <a:pt x="132" y="192"/>
                      </a:cubicBezTo>
                      <a:cubicBezTo>
                        <a:pt x="144" y="178"/>
                        <a:pt x="146" y="158"/>
                        <a:pt x="146" y="132"/>
                      </a:cubicBezTo>
                      <a:cubicBezTo>
                        <a:pt x="101" y="130"/>
                        <a:pt x="70" y="144"/>
                        <a:pt x="70" y="172"/>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08" name="Freeform 93">
                  <a:extLst>
                    <a:ext uri="{FF2B5EF4-FFF2-40B4-BE49-F238E27FC236}">
                      <a16:creationId xmlns:a16="http://schemas.microsoft.com/office/drawing/2014/main" id="{C4748491-00CB-4702-8559-FB0DAC8D8407}"/>
                    </a:ext>
                  </a:extLst>
                </p:cNvPr>
                <p:cNvSpPr>
                  <a:spLocks noChangeArrowheads="1"/>
                </p:cNvSpPr>
                <p:nvPr/>
              </p:nvSpPr>
              <p:spPr bwMode="auto">
                <a:xfrm>
                  <a:off x="3186113" y="3082925"/>
                  <a:ext cx="61912" cy="111125"/>
                </a:xfrm>
                <a:custGeom>
                  <a:avLst/>
                  <a:gdLst>
                    <a:gd name="T0" fmla="*/ 170 w 171"/>
                    <a:gd name="T1" fmla="*/ 299 h 308"/>
                    <a:gd name="T2" fmla="*/ 116 w 171"/>
                    <a:gd name="T3" fmla="*/ 307 h 308"/>
                    <a:gd name="T4" fmla="*/ 45 w 171"/>
                    <a:gd name="T5" fmla="*/ 245 h 308"/>
                    <a:gd name="T6" fmla="*/ 45 w 171"/>
                    <a:gd name="T7" fmla="*/ 115 h 308"/>
                    <a:gd name="T8" fmla="*/ 0 w 171"/>
                    <a:gd name="T9" fmla="*/ 115 h 308"/>
                    <a:gd name="T10" fmla="*/ 0 w 171"/>
                    <a:gd name="T11" fmla="*/ 70 h 308"/>
                    <a:gd name="T12" fmla="*/ 45 w 171"/>
                    <a:gd name="T13" fmla="*/ 70 h 308"/>
                    <a:gd name="T14" fmla="*/ 45 w 171"/>
                    <a:gd name="T15" fmla="*/ 25 h 308"/>
                    <a:gd name="T16" fmla="*/ 113 w 171"/>
                    <a:gd name="T17" fmla="*/ 0 h 308"/>
                    <a:gd name="T18" fmla="*/ 113 w 171"/>
                    <a:gd name="T19" fmla="*/ 70 h 308"/>
                    <a:gd name="T20" fmla="*/ 170 w 171"/>
                    <a:gd name="T21" fmla="*/ 70 h 308"/>
                    <a:gd name="T22" fmla="*/ 170 w 171"/>
                    <a:gd name="T23" fmla="*/ 115 h 308"/>
                    <a:gd name="T24" fmla="*/ 113 w 171"/>
                    <a:gd name="T25" fmla="*/ 115 h 308"/>
                    <a:gd name="T26" fmla="*/ 113 w 171"/>
                    <a:gd name="T27" fmla="*/ 220 h 308"/>
                    <a:gd name="T28" fmla="*/ 144 w 171"/>
                    <a:gd name="T29" fmla="*/ 253 h 308"/>
                    <a:gd name="T30" fmla="*/ 167 w 171"/>
                    <a:gd name="T31" fmla="*/ 253 h 308"/>
                    <a:gd name="T32" fmla="*/ 167 w 171"/>
                    <a:gd name="T33" fmla="*/ 299 h 308"/>
                    <a:gd name="T34" fmla="*/ 170 w 171"/>
                    <a:gd name="T35" fmla="*/ 299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1" h="308">
                      <a:moveTo>
                        <a:pt x="170" y="299"/>
                      </a:moveTo>
                      <a:cubicBezTo>
                        <a:pt x="147" y="304"/>
                        <a:pt x="127" y="307"/>
                        <a:pt x="116" y="307"/>
                      </a:cubicBezTo>
                      <a:cubicBezTo>
                        <a:pt x="45" y="307"/>
                        <a:pt x="45" y="265"/>
                        <a:pt x="45" y="245"/>
                      </a:cubicBezTo>
                      <a:lnTo>
                        <a:pt x="45" y="115"/>
                      </a:lnTo>
                      <a:lnTo>
                        <a:pt x="0" y="115"/>
                      </a:lnTo>
                      <a:lnTo>
                        <a:pt x="0" y="70"/>
                      </a:lnTo>
                      <a:lnTo>
                        <a:pt x="45" y="70"/>
                      </a:lnTo>
                      <a:lnTo>
                        <a:pt x="45" y="25"/>
                      </a:lnTo>
                      <a:lnTo>
                        <a:pt x="113" y="0"/>
                      </a:lnTo>
                      <a:lnTo>
                        <a:pt x="113" y="70"/>
                      </a:lnTo>
                      <a:lnTo>
                        <a:pt x="170" y="70"/>
                      </a:lnTo>
                      <a:lnTo>
                        <a:pt x="170" y="115"/>
                      </a:lnTo>
                      <a:lnTo>
                        <a:pt x="113" y="115"/>
                      </a:lnTo>
                      <a:lnTo>
                        <a:pt x="113" y="220"/>
                      </a:lnTo>
                      <a:cubicBezTo>
                        <a:pt x="113" y="242"/>
                        <a:pt x="113" y="253"/>
                        <a:pt x="144" y="253"/>
                      </a:cubicBezTo>
                      <a:cubicBezTo>
                        <a:pt x="155" y="253"/>
                        <a:pt x="158" y="253"/>
                        <a:pt x="167" y="253"/>
                      </a:cubicBezTo>
                      <a:lnTo>
                        <a:pt x="167" y="299"/>
                      </a:lnTo>
                      <a:lnTo>
                        <a:pt x="170" y="29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09" name="Freeform 94">
                  <a:extLst>
                    <a:ext uri="{FF2B5EF4-FFF2-40B4-BE49-F238E27FC236}">
                      <a16:creationId xmlns:a16="http://schemas.microsoft.com/office/drawing/2014/main" id="{C28ED3D8-79CC-4E8F-9BF5-D2C7EBF65141}"/>
                    </a:ext>
                  </a:extLst>
                </p:cNvPr>
                <p:cNvSpPr>
                  <a:spLocks noChangeArrowheads="1"/>
                </p:cNvSpPr>
                <p:nvPr/>
              </p:nvSpPr>
              <p:spPr bwMode="auto">
                <a:xfrm>
                  <a:off x="3267075" y="3103563"/>
                  <a:ext cx="77788" cy="90487"/>
                </a:xfrm>
                <a:custGeom>
                  <a:avLst/>
                  <a:gdLst>
                    <a:gd name="T0" fmla="*/ 153 w 216"/>
                    <a:gd name="T1" fmla="*/ 245 h 252"/>
                    <a:gd name="T2" fmla="*/ 150 w 216"/>
                    <a:gd name="T3" fmla="*/ 214 h 252"/>
                    <a:gd name="T4" fmla="*/ 79 w 216"/>
                    <a:gd name="T5" fmla="*/ 251 h 252"/>
                    <a:gd name="T6" fmla="*/ 20 w 216"/>
                    <a:gd name="T7" fmla="*/ 231 h 252"/>
                    <a:gd name="T8" fmla="*/ 0 w 216"/>
                    <a:gd name="T9" fmla="*/ 180 h 252"/>
                    <a:gd name="T10" fmla="*/ 51 w 216"/>
                    <a:gd name="T11" fmla="*/ 107 h 252"/>
                    <a:gd name="T12" fmla="*/ 144 w 216"/>
                    <a:gd name="T13" fmla="*/ 93 h 252"/>
                    <a:gd name="T14" fmla="*/ 141 w 216"/>
                    <a:gd name="T15" fmla="*/ 62 h 252"/>
                    <a:gd name="T16" fmla="*/ 110 w 216"/>
                    <a:gd name="T17" fmla="*/ 42 h 252"/>
                    <a:gd name="T18" fmla="*/ 85 w 216"/>
                    <a:gd name="T19" fmla="*/ 56 h 252"/>
                    <a:gd name="T20" fmla="*/ 79 w 216"/>
                    <a:gd name="T21" fmla="*/ 76 h 252"/>
                    <a:gd name="T22" fmla="*/ 11 w 216"/>
                    <a:gd name="T23" fmla="*/ 76 h 252"/>
                    <a:gd name="T24" fmla="*/ 37 w 216"/>
                    <a:gd name="T25" fmla="*/ 20 h 252"/>
                    <a:gd name="T26" fmla="*/ 107 w 216"/>
                    <a:gd name="T27" fmla="*/ 0 h 252"/>
                    <a:gd name="T28" fmla="*/ 192 w 216"/>
                    <a:gd name="T29" fmla="*/ 31 h 252"/>
                    <a:gd name="T30" fmla="*/ 209 w 216"/>
                    <a:gd name="T31" fmla="*/ 87 h 252"/>
                    <a:gd name="T32" fmla="*/ 209 w 216"/>
                    <a:gd name="T33" fmla="*/ 180 h 252"/>
                    <a:gd name="T34" fmla="*/ 215 w 216"/>
                    <a:gd name="T35" fmla="*/ 240 h 252"/>
                    <a:gd name="T36" fmla="*/ 153 w 216"/>
                    <a:gd name="T37" fmla="*/ 240 h 252"/>
                    <a:gd name="T38" fmla="*/ 153 w 216"/>
                    <a:gd name="T39" fmla="*/ 245 h 252"/>
                    <a:gd name="T40" fmla="*/ 68 w 216"/>
                    <a:gd name="T41" fmla="*/ 172 h 252"/>
                    <a:gd name="T42" fmla="*/ 102 w 216"/>
                    <a:gd name="T43" fmla="*/ 206 h 252"/>
                    <a:gd name="T44" fmla="*/ 130 w 216"/>
                    <a:gd name="T45" fmla="*/ 192 h 252"/>
                    <a:gd name="T46" fmla="*/ 144 w 216"/>
                    <a:gd name="T47" fmla="*/ 132 h 252"/>
                    <a:gd name="T48" fmla="*/ 68 w 216"/>
                    <a:gd name="T49" fmla="*/ 172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16" h="252">
                      <a:moveTo>
                        <a:pt x="153" y="245"/>
                      </a:moveTo>
                      <a:cubicBezTo>
                        <a:pt x="150" y="231"/>
                        <a:pt x="150" y="220"/>
                        <a:pt x="150" y="214"/>
                      </a:cubicBezTo>
                      <a:cubicBezTo>
                        <a:pt x="124" y="251"/>
                        <a:pt x="93" y="251"/>
                        <a:pt x="79" y="251"/>
                      </a:cubicBezTo>
                      <a:cubicBezTo>
                        <a:pt x="45" y="251"/>
                        <a:pt x="31" y="242"/>
                        <a:pt x="20" y="231"/>
                      </a:cubicBezTo>
                      <a:cubicBezTo>
                        <a:pt x="6" y="217"/>
                        <a:pt x="0" y="197"/>
                        <a:pt x="0" y="180"/>
                      </a:cubicBezTo>
                      <a:cubicBezTo>
                        <a:pt x="0" y="161"/>
                        <a:pt x="6" y="127"/>
                        <a:pt x="51" y="107"/>
                      </a:cubicBezTo>
                      <a:cubicBezTo>
                        <a:pt x="79" y="93"/>
                        <a:pt x="121" y="93"/>
                        <a:pt x="144" y="93"/>
                      </a:cubicBezTo>
                      <a:cubicBezTo>
                        <a:pt x="144" y="79"/>
                        <a:pt x="144" y="70"/>
                        <a:pt x="141" y="62"/>
                      </a:cubicBezTo>
                      <a:cubicBezTo>
                        <a:pt x="136" y="45"/>
                        <a:pt x="116" y="42"/>
                        <a:pt x="110" y="42"/>
                      </a:cubicBezTo>
                      <a:cubicBezTo>
                        <a:pt x="102" y="42"/>
                        <a:pt x="90" y="45"/>
                        <a:pt x="85" y="56"/>
                      </a:cubicBezTo>
                      <a:cubicBezTo>
                        <a:pt x="79" y="65"/>
                        <a:pt x="79" y="70"/>
                        <a:pt x="79" y="76"/>
                      </a:cubicBezTo>
                      <a:lnTo>
                        <a:pt x="11" y="76"/>
                      </a:lnTo>
                      <a:cubicBezTo>
                        <a:pt x="11" y="65"/>
                        <a:pt x="14" y="39"/>
                        <a:pt x="37" y="20"/>
                      </a:cubicBezTo>
                      <a:cubicBezTo>
                        <a:pt x="59" y="5"/>
                        <a:pt x="85" y="0"/>
                        <a:pt x="107" y="0"/>
                      </a:cubicBezTo>
                      <a:cubicBezTo>
                        <a:pt x="127" y="0"/>
                        <a:pt x="167" y="3"/>
                        <a:pt x="192" y="31"/>
                      </a:cubicBezTo>
                      <a:cubicBezTo>
                        <a:pt x="209" y="51"/>
                        <a:pt x="209" y="79"/>
                        <a:pt x="209" y="87"/>
                      </a:cubicBezTo>
                      <a:lnTo>
                        <a:pt x="209" y="180"/>
                      </a:lnTo>
                      <a:cubicBezTo>
                        <a:pt x="209" y="200"/>
                        <a:pt x="209" y="220"/>
                        <a:pt x="215" y="240"/>
                      </a:cubicBezTo>
                      <a:lnTo>
                        <a:pt x="153" y="240"/>
                      </a:lnTo>
                      <a:lnTo>
                        <a:pt x="153" y="245"/>
                      </a:lnTo>
                      <a:close/>
                      <a:moveTo>
                        <a:pt x="68" y="172"/>
                      </a:moveTo>
                      <a:cubicBezTo>
                        <a:pt x="68" y="189"/>
                        <a:pt x="79" y="206"/>
                        <a:pt x="102" y="206"/>
                      </a:cubicBezTo>
                      <a:cubicBezTo>
                        <a:pt x="113" y="206"/>
                        <a:pt x="124" y="200"/>
                        <a:pt x="130" y="192"/>
                      </a:cubicBezTo>
                      <a:cubicBezTo>
                        <a:pt x="141" y="178"/>
                        <a:pt x="144" y="158"/>
                        <a:pt x="144" y="132"/>
                      </a:cubicBezTo>
                      <a:cubicBezTo>
                        <a:pt x="99" y="130"/>
                        <a:pt x="68" y="144"/>
                        <a:pt x="68" y="172"/>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10" name="Freeform 95">
                  <a:extLst>
                    <a:ext uri="{FF2B5EF4-FFF2-40B4-BE49-F238E27FC236}">
                      <a16:creationId xmlns:a16="http://schemas.microsoft.com/office/drawing/2014/main" id="{25673F47-08B2-4FEA-B331-D8A4D20B4409}"/>
                    </a:ext>
                  </a:extLst>
                </p:cNvPr>
                <p:cNvSpPr>
                  <a:spLocks noChangeArrowheads="1"/>
                </p:cNvSpPr>
                <p:nvPr/>
              </p:nvSpPr>
              <p:spPr bwMode="auto">
                <a:xfrm>
                  <a:off x="3421063" y="3068638"/>
                  <a:ext cx="101600" cy="125412"/>
                </a:xfrm>
                <a:custGeom>
                  <a:avLst/>
                  <a:gdLst>
                    <a:gd name="T0" fmla="*/ 206 w 283"/>
                    <a:gd name="T1" fmla="*/ 116 h 348"/>
                    <a:gd name="T2" fmla="*/ 152 w 283"/>
                    <a:gd name="T3" fmla="*/ 56 h 348"/>
                    <a:gd name="T4" fmla="*/ 76 w 283"/>
                    <a:gd name="T5" fmla="*/ 181 h 348"/>
                    <a:gd name="T6" fmla="*/ 147 w 283"/>
                    <a:gd name="T7" fmla="*/ 296 h 348"/>
                    <a:gd name="T8" fmla="*/ 206 w 283"/>
                    <a:gd name="T9" fmla="*/ 231 h 348"/>
                    <a:gd name="T10" fmla="*/ 282 w 283"/>
                    <a:gd name="T11" fmla="*/ 231 h 348"/>
                    <a:gd name="T12" fmla="*/ 251 w 283"/>
                    <a:gd name="T13" fmla="*/ 310 h 348"/>
                    <a:gd name="T14" fmla="*/ 152 w 283"/>
                    <a:gd name="T15" fmla="*/ 347 h 348"/>
                    <a:gd name="T16" fmla="*/ 0 w 283"/>
                    <a:gd name="T17" fmla="*/ 178 h 348"/>
                    <a:gd name="T18" fmla="*/ 152 w 283"/>
                    <a:gd name="T19" fmla="*/ 0 h 348"/>
                    <a:gd name="T20" fmla="*/ 277 w 283"/>
                    <a:gd name="T21" fmla="*/ 110 h 348"/>
                    <a:gd name="T22" fmla="*/ 206 w 283"/>
                    <a:gd name="T23" fmla="*/ 110 h 348"/>
                    <a:gd name="T24" fmla="*/ 206 w 283"/>
                    <a:gd name="T25" fmla="*/ 116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83" h="348">
                      <a:moveTo>
                        <a:pt x="206" y="116"/>
                      </a:moveTo>
                      <a:cubicBezTo>
                        <a:pt x="206" y="104"/>
                        <a:pt x="200" y="56"/>
                        <a:pt x="152" y="56"/>
                      </a:cubicBezTo>
                      <a:cubicBezTo>
                        <a:pt x="99" y="56"/>
                        <a:pt x="76" y="113"/>
                        <a:pt x="76" y="181"/>
                      </a:cubicBezTo>
                      <a:cubicBezTo>
                        <a:pt x="76" y="200"/>
                        <a:pt x="76" y="296"/>
                        <a:pt x="147" y="296"/>
                      </a:cubicBezTo>
                      <a:cubicBezTo>
                        <a:pt x="178" y="296"/>
                        <a:pt x="206" y="277"/>
                        <a:pt x="206" y="231"/>
                      </a:cubicBezTo>
                      <a:lnTo>
                        <a:pt x="282" y="231"/>
                      </a:lnTo>
                      <a:cubicBezTo>
                        <a:pt x="282" y="251"/>
                        <a:pt x="279" y="282"/>
                        <a:pt x="251" y="310"/>
                      </a:cubicBezTo>
                      <a:cubicBezTo>
                        <a:pt x="220" y="341"/>
                        <a:pt x="184" y="347"/>
                        <a:pt x="152" y="347"/>
                      </a:cubicBezTo>
                      <a:cubicBezTo>
                        <a:pt x="37" y="347"/>
                        <a:pt x="0" y="262"/>
                        <a:pt x="0" y="178"/>
                      </a:cubicBezTo>
                      <a:cubicBezTo>
                        <a:pt x="0" y="71"/>
                        <a:pt x="59" y="0"/>
                        <a:pt x="152" y="0"/>
                      </a:cubicBezTo>
                      <a:cubicBezTo>
                        <a:pt x="226" y="0"/>
                        <a:pt x="277" y="45"/>
                        <a:pt x="277" y="110"/>
                      </a:cubicBezTo>
                      <a:lnTo>
                        <a:pt x="206" y="110"/>
                      </a:lnTo>
                      <a:lnTo>
                        <a:pt x="206" y="116"/>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11" name="Freeform 96">
                  <a:extLst>
                    <a:ext uri="{FF2B5EF4-FFF2-40B4-BE49-F238E27FC236}">
                      <a16:creationId xmlns:a16="http://schemas.microsoft.com/office/drawing/2014/main" id="{481C9BFD-E280-4FC0-87CD-99498C9376E0}"/>
                    </a:ext>
                  </a:extLst>
                </p:cNvPr>
                <p:cNvSpPr>
                  <a:spLocks noChangeArrowheads="1"/>
                </p:cNvSpPr>
                <p:nvPr/>
              </p:nvSpPr>
              <p:spPr bwMode="auto">
                <a:xfrm>
                  <a:off x="3541713" y="3105150"/>
                  <a:ext cx="80962" cy="88900"/>
                </a:xfrm>
                <a:custGeom>
                  <a:avLst/>
                  <a:gdLst>
                    <a:gd name="T0" fmla="*/ 116 w 227"/>
                    <a:gd name="T1" fmla="*/ 203 h 249"/>
                    <a:gd name="T2" fmla="*/ 155 w 227"/>
                    <a:gd name="T3" fmla="*/ 169 h 249"/>
                    <a:gd name="T4" fmla="*/ 217 w 227"/>
                    <a:gd name="T5" fmla="*/ 169 h 249"/>
                    <a:gd name="T6" fmla="*/ 195 w 227"/>
                    <a:gd name="T7" fmla="*/ 220 h 249"/>
                    <a:gd name="T8" fmla="*/ 113 w 227"/>
                    <a:gd name="T9" fmla="*/ 248 h 249"/>
                    <a:gd name="T10" fmla="*/ 31 w 227"/>
                    <a:gd name="T11" fmla="*/ 220 h 249"/>
                    <a:gd name="T12" fmla="*/ 0 w 227"/>
                    <a:gd name="T13" fmla="*/ 129 h 249"/>
                    <a:gd name="T14" fmla="*/ 48 w 227"/>
                    <a:gd name="T15" fmla="*/ 19 h 249"/>
                    <a:gd name="T16" fmla="*/ 113 w 227"/>
                    <a:gd name="T17" fmla="*/ 0 h 249"/>
                    <a:gd name="T18" fmla="*/ 209 w 227"/>
                    <a:gd name="T19" fmla="*/ 56 h 249"/>
                    <a:gd name="T20" fmla="*/ 223 w 227"/>
                    <a:gd name="T21" fmla="*/ 141 h 249"/>
                    <a:gd name="T22" fmla="*/ 68 w 227"/>
                    <a:gd name="T23" fmla="*/ 141 h 249"/>
                    <a:gd name="T24" fmla="*/ 116 w 227"/>
                    <a:gd name="T25" fmla="*/ 203 h 249"/>
                    <a:gd name="T26" fmla="*/ 155 w 227"/>
                    <a:gd name="T27" fmla="*/ 98 h 249"/>
                    <a:gd name="T28" fmla="*/ 116 w 227"/>
                    <a:gd name="T29" fmla="*/ 45 h 249"/>
                    <a:gd name="T30" fmla="*/ 71 w 227"/>
                    <a:gd name="T31" fmla="*/ 98 h 249"/>
                    <a:gd name="T32" fmla="*/ 155 w 227"/>
                    <a:gd name="T33" fmla="*/ 98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7" h="249">
                      <a:moveTo>
                        <a:pt x="116" y="203"/>
                      </a:moveTo>
                      <a:cubicBezTo>
                        <a:pt x="133" y="203"/>
                        <a:pt x="150" y="197"/>
                        <a:pt x="155" y="169"/>
                      </a:cubicBezTo>
                      <a:lnTo>
                        <a:pt x="217" y="169"/>
                      </a:lnTo>
                      <a:cubicBezTo>
                        <a:pt x="217" y="180"/>
                        <a:pt x="215" y="200"/>
                        <a:pt x="195" y="220"/>
                      </a:cubicBezTo>
                      <a:cubicBezTo>
                        <a:pt x="178" y="237"/>
                        <a:pt x="147" y="248"/>
                        <a:pt x="113" y="248"/>
                      </a:cubicBezTo>
                      <a:cubicBezTo>
                        <a:pt x="93" y="248"/>
                        <a:pt x="54" y="245"/>
                        <a:pt x="31" y="220"/>
                      </a:cubicBezTo>
                      <a:cubicBezTo>
                        <a:pt x="9" y="197"/>
                        <a:pt x="0" y="166"/>
                        <a:pt x="0" y="129"/>
                      </a:cubicBezTo>
                      <a:cubicBezTo>
                        <a:pt x="0" y="93"/>
                        <a:pt x="9" y="45"/>
                        <a:pt x="48" y="19"/>
                      </a:cubicBezTo>
                      <a:cubicBezTo>
                        <a:pt x="65" y="8"/>
                        <a:pt x="88" y="0"/>
                        <a:pt x="113" y="0"/>
                      </a:cubicBezTo>
                      <a:cubicBezTo>
                        <a:pt x="147" y="0"/>
                        <a:pt x="186" y="14"/>
                        <a:pt x="209" y="56"/>
                      </a:cubicBezTo>
                      <a:cubicBezTo>
                        <a:pt x="226" y="87"/>
                        <a:pt x="223" y="124"/>
                        <a:pt x="223" y="141"/>
                      </a:cubicBezTo>
                      <a:lnTo>
                        <a:pt x="68" y="141"/>
                      </a:lnTo>
                      <a:cubicBezTo>
                        <a:pt x="68" y="155"/>
                        <a:pt x="68" y="203"/>
                        <a:pt x="116" y="203"/>
                      </a:cubicBezTo>
                      <a:close/>
                      <a:moveTo>
                        <a:pt x="155" y="98"/>
                      </a:moveTo>
                      <a:cubicBezTo>
                        <a:pt x="155" y="87"/>
                        <a:pt x="155" y="45"/>
                        <a:pt x="116" y="45"/>
                      </a:cubicBezTo>
                      <a:cubicBezTo>
                        <a:pt x="85" y="45"/>
                        <a:pt x="73" y="70"/>
                        <a:pt x="71" y="98"/>
                      </a:cubicBezTo>
                      <a:lnTo>
                        <a:pt x="155" y="98"/>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12" name="Freeform 97">
                  <a:extLst>
                    <a:ext uri="{FF2B5EF4-FFF2-40B4-BE49-F238E27FC236}">
                      <a16:creationId xmlns:a16="http://schemas.microsoft.com/office/drawing/2014/main" id="{0DE5D4F5-F9F5-4B3B-A95E-6779201B57B6}"/>
                    </a:ext>
                  </a:extLst>
                </p:cNvPr>
                <p:cNvSpPr>
                  <a:spLocks noChangeArrowheads="1"/>
                </p:cNvSpPr>
                <p:nvPr/>
              </p:nvSpPr>
              <p:spPr bwMode="auto">
                <a:xfrm>
                  <a:off x="3646488" y="3106738"/>
                  <a:ext cx="80962" cy="87312"/>
                </a:xfrm>
                <a:custGeom>
                  <a:avLst/>
                  <a:gdLst>
                    <a:gd name="T0" fmla="*/ 2 w 224"/>
                    <a:gd name="T1" fmla="*/ 46 h 244"/>
                    <a:gd name="T2" fmla="*/ 2 w 224"/>
                    <a:gd name="T3" fmla="*/ 3 h 244"/>
                    <a:gd name="T4" fmla="*/ 67 w 224"/>
                    <a:gd name="T5" fmla="*/ 3 h 244"/>
                    <a:gd name="T6" fmla="*/ 70 w 224"/>
                    <a:gd name="T7" fmla="*/ 40 h 244"/>
                    <a:gd name="T8" fmla="*/ 146 w 224"/>
                    <a:gd name="T9" fmla="*/ 0 h 244"/>
                    <a:gd name="T10" fmla="*/ 217 w 224"/>
                    <a:gd name="T11" fmla="*/ 46 h 244"/>
                    <a:gd name="T12" fmla="*/ 223 w 224"/>
                    <a:gd name="T13" fmla="*/ 116 h 244"/>
                    <a:gd name="T14" fmla="*/ 223 w 224"/>
                    <a:gd name="T15" fmla="*/ 243 h 244"/>
                    <a:gd name="T16" fmla="*/ 152 w 224"/>
                    <a:gd name="T17" fmla="*/ 243 h 244"/>
                    <a:gd name="T18" fmla="*/ 152 w 224"/>
                    <a:gd name="T19" fmla="*/ 96 h 244"/>
                    <a:gd name="T20" fmla="*/ 149 w 224"/>
                    <a:gd name="T21" fmla="*/ 71 h 244"/>
                    <a:gd name="T22" fmla="*/ 115 w 224"/>
                    <a:gd name="T23" fmla="*/ 51 h 244"/>
                    <a:gd name="T24" fmla="*/ 79 w 224"/>
                    <a:gd name="T25" fmla="*/ 68 h 244"/>
                    <a:gd name="T26" fmla="*/ 70 w 224"/>
                    <a:gd name="T27" fmla="*/ 105 h 244"/>
                    <a:gd name="T28" fmla="*/ 70 w 224"/>
                    <a:gd name="T29" fmla="*/ 243 h 244"/>
                    <a:gd name="T30" fmla="*/ 0 w 224"/>
                    <a:gd name="T31" fmla="*/ 243 h 244"/>
                    <a:gd name="T32" fmla="*/ 0 w 224"/>
                    <a:gd name="T33" fmla="*/ 46 h 244"/>
                    <a:gd name="T34" fmla="*/ 2 w 224"/>
                    <a:gd name="T35" fmla="*/ 46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24" h="244">
                      <a:moveTo>
                        <a:pt x="2" y="46"/>
                      </a:moveTo>
                      <a:cubicBezTo>
                        <a:pt x="2" y="46"/>
                        <a:pt x="2" y="20"/>
                        <a:pt x="2" y="3"/>
                      </a:cubicBezTo>
                      <a:lnTo>
                        <a:pt x="67" y="3"/>
                      </a:lnTo>
                      <a:lnTo>
                        <a:pt x="70" y="40"/>
                      </a:lnTo>
                      <a:cubicBezTo>
                        <a:pt x="76" y="29"/>
                        <a:pt x="96" y="0"/>
                        <a:pt x="146" y="0"/>
                      </a:cubicBezTo>
                      <a:cubicBezTo>
                        <a:pt x="191" y="0"/>
                        <a:pt x="211" y="29"/>
                        <a:pt x="217" y="46"/>
                      </a:cubicBezTo>
                      <a:cubicBezTo>
                        <a:pt x="223" y="60"/>
                        <a:pt x="223" y="71"/>
                        <a:pt x="223" y="116"/>
                      </a:cubicBezTo>
                      <a:lnTo>
                        <a:pt x="223" y="243"/>
                      </a:lnTo>
                      <a:lnTo>
                        <a:pt x="152" y="243"/>
                      </a:lnTo>
                      <a:lnTo>
                        <a:pt x="152" y="96"/>
                      </a:lnTo>
                      <a:cubicBezTo>
                        <a:pt x="152" y="88"/>
                        <a:pt x="152" y="79"/>
                        <a:pt x="149" y="71"/>
                      </a:cubicBezTo>
                      <a:cubicBezTo>
                        <a:pt x="144" y="60"/>
                        <a:pt x="132" y="51"/>
                        <a:pt x="115" y="51"/>
                      </a:cubicBezTo>
                      <a:cubicBezTo>
                        <a:pt x="101" y="51"/>
                        <a:pt x="87" y="57"/>
                        <a:pt x="79" y="68"/>
                      </a:cubicBezTo>
                      <a:cubicBezTo>
                        <a:pt x="76" y="74"/>
                        <a:pt x="70" y="85"/>
                        <a:pt x="70" y="105"/>
                      </a:cubicBezTo>
                      <a:lnTo>
                        <a:pt x="70" y="243"/>
                      </a:lnTo>
                      <a:lnTo>
                        <a:pt x="0" y="243"/>
                      </a:lnTo>
                      <a:lnTo>
                        <a:pt x="0" y="46"/>
                      </a:lnTo>
                      <a:lnTo>
                        <a:pt x="2" y="46"/>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13" name="Freeform 98">
                  <a:extLst>
                    <a:ext uri="{FF2B5EF4-FFF2-40B4-BE49-F238E27FC236}">
                      <a16:creationId xmlns:a16="http://schemas.microsoft.com/office/drawing/2014/main" id="{49226EA0-4FC8-4077-8892-3909F6DC61A7}"/>
                    </a:ext>
                  </a:extLst>
                </p:cNvPr>
                <p:cNvSpPr>
                  <a:spLocks noChangeArrowheads="1"/>
                </p:cNvSpPr>
                <p:nvPr/>
              </p:nvSpPr>
              <p:spPr bwMode="auto">
                <a:xfrm>
                  <a:off x="3744913" y="3082925"/>
                  <a:ext cx="61912" cy="111125"/>
                </a:xfrm>
                <a:custGeom>
                  <a:avLst/>
                  <a:gdLst>
                    <a:gd name="T0" fmla="*/ 170 w 171"/>
                    <a:gd name="T1" fmla="*/ 299 h 308"/>
                    <a:gd name="T2" fmla="*/ 116 w 171"/>
                    <a:gd name="T3" fmla="*/ 307 h 308"/>
                    <a:gd name="T4" fmla="*/ 45 w 171"/>
                    <a:gd name="T5" fmla="*/ 245 h 308"/>
                    <a:gd name="T6" fmla="*/ 45 w 171"/>
                    <a:gd name="T7" fmla="*/ 115 h 308"/>
                    <a:gd name="T8" fmla="*/ 0 w 171"/>
                    <a:gd name="T9" fmla="*/ 115 h 308"/>
                    <a:gd name="T10" fmla="*/ 0 w 171"/>
                    <a:gd name="T11" fmla="*/ 70 h 308"/>
                    <a:gd name="T12" fmla="*/ 45 w 171"/>
                    <a:gd name="T13" fmla="*/ 70 h 308"/>
                    <a:gd name="T14" fmla="*/ 45 w 171"/>
                    <a:gd name="T15" fmla="*/ 25 h 308"/>
                    <a:gd name="T16" fmla="*/ 113 w 171"/>
                    <a:gd name="T17" fmla="*/ 0 h 308"/>
                    <a:gd name="T18" fmla="*/ 113 w 171"/>
                    <a:gd name="T19" fmla="*/ 70 h 308"/>
                    <a:gd name="T20" fmla="*/ 170 w 171"/>
                    <a:gd name="T21" fmla="*/ 70 h 308"/>
                    <a:gd name="T22" fmla="*/ 170 w 171"/>
                    <a:gd name="T23" fmla="*/ 115 h 308"/>
                    <a:gd name="T24" fmla="*/ 113 w 171"/>
                    <a:gd name="T25" fmla="*/ 115 h 308"/>
                    <a:gd name="T26" fmla="*/ 113 w 171"/>
                    <a:gd name="T27" fmla="*/ 220 h 308"/>
                    <a:gd name="T28" fmla="*/ 144 w 171"/>
                    <a:gd name="T29" fmla="*/ 253 h 308"/>
                    <a:gd name="T30" fmla="*/ 167 w 171"/>
                    <a:gd name="T31" fmla="*/ 253 h 308"/>
                    <a:gd name="T32" fmla="*/ 167 w 171"/>
                    <a:gd name="T33" fmla="*/ 299 h 308"/>
                    <a:gd name="T34" fmla="*/ 170 w 171"/>
                    <a:gd name="T35" fmla="*/ 299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1" h="308">
                      <a:moveTo>
                        <a:pt x="170" y="299"/>
                      </a:moveTo>
                      <a:cubicBezTo>
                        <a:pt x="147" y="304"/>
                        <a:pt x="127" y="307"/>
                        <a:pt x="116" y="307"/>
                      </a:cubicBezTo>
                      <a:cubicBezTo>
                        <a:pt x="45" y="307"/>
                        <a:pt x="45" y="265"/>
                        <a:pt x="45" y="245"/>
                      </a:cubicBezTo>
                      <a:lnTo>
                        <a:pt x="45" y="115"/>
                      </a:lnTo>
                      <a:lnTo>
                        <a:pt x="0" y="115"/>
                      </a:lnTo>
                      <a:lnTo>
                        <a:pt x="0" y="70"/>
                      </a:lnTo>
                      <a:lnTo>
                        <a:pt x="45" y="70"/>
                      </a:lnTo>
                      <a:lnTo>
                        <a:pt x="45" y="25"/>
                      </a:lnTo>
                      <a:lnTo>
                        <a:pt x="113" y="0"/>
                      </a:lnTo>
                      <a:lnTo>
                        <a:pt x="113" y="70"/>
                      </a:lnTo>
                      <a:lnTo>
                        <a:pt x="170" y="70"/>
                      </a:lnTo>
                      <a:lnTo>
                        <a:pt x="170" y="115"/>
                      </a:lnTo>
                      <a:lnTo>
                        <a:pt x="113" y="115"/>
                      </a:lnTo>
                      <a:lnTo>
                        <a:pt x="113" y="220"/>
                      </a:lnTo>
                      <a:cubicBezTo>
                        <a:pt x="113" y="242"/>
                        <a:pt x="113" y="253"/>
                        <a:pt x="144" y="253"/>
                      </a:cubicBezTo>
                      <a:cubicBezTo>
                        <a:pt x="156" y="253"/>
                        <a:pt x="158" y="253"/>
                        <a:pt x="167" y="253"/>
                      </a:cubicBezTo>
                      <a:lnTo>
                        <a:pt x="167" y="299"/>
                      </a:lnTo>
                      <a:lnTo>
                        <a:pt x="170" y="29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14" name="Freeform 99">
                  <a:extLst>
                    <a:ext uri="{FF2B5EF4-FFF2-40B4-BE49-F238E27FC236}">
                      <a16:creationId xmlns:a16="http://schemas.microsoft.com/office/drawing/2014/main" id="{8287808C-7982-4EDB-AB60-A3E464516FC0}"/>
                    </a:ext>
                  </a:extLst>
                </p:cNvPr>
                <p:cNvSpPr>
                  <a:spLocks noChangeArrowheads="1"/>
                </p:cNvSpPr>
                <p:nvPr/>
              </p:nvSpPr>
              <p:spPr bwMode="auto">
                <a:xfrm>
                  <a:off x="3825875" y="3105150"/>
                  <a:ext cx="80963" cy="88900"/>
                </a:xfrm>
                <a:custGeom>
                  <a:avLst/>
                  <a:gdLst>
                    <a:gd name="T0" fmla="*/ 116 w 227"/>
                    <a:gd name="T1" fmla="*/ 203 h 249"/>
                    <a:gd name="T2" fmla="*/ 155 w 227"/>
                    <a:gd name="T3" fmla="*/ 169 h 249"/>
                    <a:gd name="T4" fmla="*/ 218 w 227"/>
                    <a:gd name="T5" fmla="*/ 169 h 249"/>
                    <a:gd name="T6" fmla="*/ 195 w 227"/>
                    <a:gd name="T7" fmla="*/ 220 h 249"/>
                    <a:gd name="T8" fmla="*/ 113 w 227"/>
                    <a:gd name="T9" fmla="*/ 248 h 249"/>
                    <a:gd name="T10" fmla="*/ 31 w 227"/>
                    <a:gd name="T11" fmla="*/ 220 h 249"/>
                    <a:gd name="T12" fmla="*/ 0 w 227"/>
                    <a:gd name="T13" fmla="*/ 129 h 249"/>
                    <a:gd name="T14" fmla="*/ 48 w 227"/>
                    <a:gd name="T15" fmla="*/ 19 h 249"/>
                    <a:gd name="T16" fmla="*/ 113 w 227"/>
                    <a:gd name="T17" fmla="*/ 0 h 249"/>
                    <a:gd name="T18" fmla="*/ 209 w 227"/>
                    <a:gd name="T19" fmla="*/ 56 h 249"/>
                    <a:gd name="T20" fmla="*/ 223 w 227"/>
                    <a:gd name="T21" fmla="*/ 141 h 249"/>
                    <a:gd name="T22" fmla="*/ 68 w 227"/>
                    <a:gd name="T23" fmla="*/ 141 h 249"/>
                    <a:gd name="T24" fmla="*/ 116 w 227"/>
                    <a:gd name="T25" fmla="*/ 203 h 249"/>
                    <a:gd name="T26" fmla="*/ 155 w 227"/>
                    <a:gd name="T27" fmla="*/ 98 h 249"/>
                    <a:gd name="T28" fmla="*/ 116 w 227"/>
                    <a:gd name="T29" fmla="*/ 45 h 249"/>
                    <a:gd name="T30" fmla="*/ 71 w 227"/>
                    <a:gd name="T31" fmla="*/ 98 h 249"/>
                    <a:gd name="T32" fmla="*/ 155 w 227"/>
                    <a:gd name="T33" fmla="*/ 98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7" h="249">
                      <a:moveTo>
                        <a:pt x="116" y="203"/>
                      </a:moveTo>
                      <a:cubicBezTo>
                        <a:pt x="133" y="203"/>
                        <a:pt x="150" y="197"/>
                        <a:pt x="155" y="169"/>
                      </a:cubicBezTo>
                      <a:lnTo>
                        <a:pt x="218" y="169"/>
                      </a:lnTo>
                      <a:cubicBezTo>
                        <a:pt x="218" y="180"/>
                        <a:pt x="215" y="200"/>
                        <a:pt x="195" y="220"/>
                      </a:cubicBezTo>
                      <a:cubicBezTo>
                        <a:pt x="178" y="237"/>
                        <a:pt x="147" y="248"/>
                        <a:pt x="113" y="248"/>
                      </a:cubicBezTo>
                      <a:cubicBezTo>
                        <a:pt x="93" y="248"/>
                        <a:pt x="54" y="245"/>
                        <a:pt x="31" y="220"/>
                      </a:cubicBezTo>
                      <a:cubicBezTo>
                        <a:pt x="9" y="197"/>
                        <a:pt x="0" y="166"/>
                        <a:pt x="0" y="129"/>
                      </a:cubicBezTo>
                      <a:cubicBezTo>
                        <a:pt x="0" y="93"/>
                        <a:pt x="9" y="45"/>
                        <a:pt x="48" y="19"/>
                      </a:cubicBezTo>
                      <a:cubicBezTo>
                        <a:pt x="65" y="8"/>
                        <a:pt x="88" y="0"/>
                        <a:pt x="113" y="0"/>
                      </a:cubicBezTo>
                      <a:cubicBezTo>
                        <a:pt x="147" y="0"/>
                        <a:pt x="187" y="14"/>
                        <a:pt x="209" y="56"/>
                      </a:cubicBezTo>
                      <a:cubicBezTo>
                        <a:pt x="226" y="87"/>
                        <a:pt x="223" y="124"/>
                        <a:pt x="223" y="141"/>
                      </a:cubicBezTo>
                      <a:lnTo>
                        <a:pt x="68" y="141"/>
                      </a:lnTo>
                      <a:cubicBezTo>
                        <a:pt x="68" y="155"/>
                        <a:pt x="68" y="203"/>
                        <a:pt x="116" y="203"/>
                      </a:cubicBezTo>
                      <a:close/>
                      <a:moveTo>
                        <a:pt x="155" y="98"/>
                      </a:moveTo>
                      <a:cubicBezTo>
                        <a:pt x="155" y="87"/>
                        <a:pt x="155" y="45"/>
                        <a:pt x="116" y="45"/>
                      </a:cubicBezTo>
                      <a:cubicBezTo>
                        <a:pt x="85" y="45"/>
                        <a:pt x="74" y="70"/>
                        <a:pt x="71" y="98"/>
                      </a:cubicBezTo>
                      <a:lnTo>
                        <a:pt x="155" y="98"/>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15" name="Freeform 100">
                  <a:extLst>
                    <a:ext uri="{FF2B5EF4-FFF2-40B4-BE49-F238E27FC236}">
                      <a16:creationId xmlns:a16="http://schemas.microsoft.com/office/drawing/2014/main" id="{EFB2BFAB-ED52-4A5F-B3E1-7FEEBCC68530}"/>
                    </a:ext>
                  </a:extLst>
                </p:cNvPr>
                <p:cNvSpPr>
                  <a:spLocks noChangeArrowheads="1"/>
                </p:cNvSpPr>
                <p:nvPr/>
              </p:nvSpPr>
              <p:spPr bwMode="auto">
                <a:xfrm>
                  <a:off x="3930650" y="3106738"/>
                  <a:ext cx="52388" cy="87312"/>
                </a:xfrm>
                <a:custGeom>
                  <a:avLst/>
                  <a:gdLst>
                    <a:gd name="T0" fmla="*/ 3 w 145"/>
                    <a:gd name="T1" fmla="*/ 62 h 241"/>
                    <a:gd name="T2" fmla="*/ 0 w 145"/>
                    <a:gd name="T3" fmla="*/ 3 h 241"/>
                    <a:gd name="T4" fmla="*/ 65 w 145"/>
                    <a:gd name="T5" fmla="*/ 3 h 241"/>
                    <a:gd name="T6" fmla="*/ 65 w 145"/>
                    <a:gd name="T7" fmla="*/ 48 h 241"/>
                    <a:gd name="T8" fmla="*/ 144 w 145"/>
                    <a:gd name="T9" fmla="*/ 3 h 241"/>
                    <a:gd name="T10" fmla="*/ 144 w 145"/>
                    <a:gd name="T11" fmla="*/ 65 h 241"/>
                    <a:gd name="T12" fmla="*/ 70 w 145"/>
                    <a:gd name="T13" fmla="*/ 125 h 241"/>
                    <a:gd name="T14" fmla="*/ 70 w 145"/>
                    <a:gd name="T15" fmla="*/ 240 h 241"/>
                    <a:gd name="T16" fmla="*/ 3 w 145"/>
                    <a:gd name="T17" fmla="*/ 240 h 241"/>
                    <a:gd name="T18" fmla="*/ 3 w 145"/>
                    <a:gd name="T19" fmla="*/ 62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5" h="241">
                      <a:moveTo>
                        <a:pt x="3" y="62"/>
                      </a:moveTo>
                      <a:cubicBezTo>
                        <a:pt x="3" y="51"/>
                        <a:pt x="0" y="17"/>
                        <a:pt x="0" y="3"/>
                      </a:cubicBezTo>
                      <a:lnTo>
                        <a:pt x="65" y="3"/>
                      </a:lnTo>
                      <a:lnTo>
                        <a:pt x="65" y="48"/>
                      </a:lnTo>
                      <a:cubicBezTo>
                        <a:pt x="73" y="29"/>
                        <a:pt x="90" y="0"/>
                        <a:pt x="144" y="3"/>
                      </a:cubicBezTo>
                      <a:lnTo>
                        <a:pt x="144" y="65"/>
                      </a:lnTo>
                      <a:cubicBezTo>
                        <a:pt x="73" y="60"/>
                        <a:pt x="70" y="94"/>
                        <a:pt x="70" y="125"/>
                      </a:cubicBezTo>
                      <a:lnTo>
                        <a:pt x="70" y="240"/>
                      </a:lnTo>
                      <a:lnTo>
                        <a:pt x="3" y="240"/>
                      </a:lnTo>
                      <a:lnTo>
                        <a:pt x="3" y="62"/>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grpSp>
        <p:grpSp>
          <p:nvGrpSpPr>
            <p:cNvPr id="189" name="Group 188">
              <a:extLst>
                <a:ext uri="{FF2B5EF4-FFF2-40B4-BE49-F238E27FC236}">
                  <a16:creationId xmlns:a16="http://schemas.microsoft.com/office/drawing/2014/main" id="{587FC0E8-D9E9-4BC1-9B01-07167AF5E0C1}"/>
                </a:ext>
              </a:extLst>
            </p:cNvPr>
            <p:cNvGrpSpPr/>
            <p:nvPr/>
          </p:nvGrpSpPr>
          <p:grpSpPr>
            <a:xfrm>
              <a:off x="4186644" y="4191353"/>
              <a:ext cx="553480" cy="451191"/>
              <a:chOff x="6096000" y="3684588"/>
              <a:chExt cx="627063" cy="511175"/>
            </a:xfrm>
            <a:solidFill>
              <a:schemeClr val="tx1"/>
            </a:solidFill>
          </p:grpSpPr>
          <p:sp>
            <p:nvSpPr>
              <p:cNvPr id="191" name="Freeform 20">
                <a:extLst>
                  <a:ext uri="{FF2B5EF4-FFF2-40B4-BE49-F238E27FC236}">
                    <a16:creationId xmlns:a16="http://schemas.microsoft.com/office/drawing/2014/main" id="{7780BFC3-9933-4AFC-8FE5-C0082C2BB632}"/>
                  </a:ext>
                </a:extLst>
              </p:cNvPr>
              <p:cNvSpPr>
                <a:spLocks noChangeArrowheads="1"/>
              </p:cNvSpPr>
              <p:nvPr/>
            </p:nvSpPr>
            <p:spPr bwMode="auto">
              <a:xfrm>
                <a:off x="6584950" y="3997325"/>
                <a:ext cx="138113" cy="66675"/>
              </a:xfrm>
              <a:custGeom>
                <a:avLst/>
                <a:gdLst>
                  <a:gd name="T0" fmla="*/ 383 w 384"/>
                  <a:gd name="T1" fmla="*/ 0 h 184"/>
                  <a:gd name="T2" fmla="*/ 0 w 384"/>
                  <a:gd name="T3" fmla="*/ 0 h 184"/>
                  <a:gd name="T4" fmla="*/ 0 w 384"/>
                  <a:gd name="T5" fmla="*/ 183 h 184"/>
                  <a:gd name="T6" fmla="*/ 383 w 384"/>
                  <a:gd name="T7" fmla="*/ 183 h 184"/>
                  <a:gd name="T8" fmla="*/ 383 w 384"/>
                  <a:gd name="T9" fmla="*/ 0 h 184"/>
                  <a:gd name="T10" fmla="*/ 333 w 384"/>
                  <a:gd name="T11" fmla="*/ 87 h 184"/>
                  <a:gd name="T12" fmla="*/ 304 w 384"/>
                  <a:gd name="T13" fmla="*/ 116 h 184"/>
                  <a:gd name="T14" fmla="*/ 275 w 384"/>
                  <a:gd name="T15" fmla="*/ 87 h 184"/>
                  <a:gd name="T16" fmla="*/ 304 w 384"/>
                  <a:gd name="T17" fmla="*/ 58 h 184"/>
                  <a:gd name="T18" fmla="*/ 333 w 384"/>
                  <a:gd name="T19" fmla="*/ 87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4" h="184">
                    <a:moveTo>
                      <a:pt x="383" y="0"/>
                    </a:moveTo>
                    <a:lnTo>
                      <a:pt x="0" y="0"/>
                    </a:lnTo>
                    <a:lnTo>
                      <a:pt x="0" y="183"/>
                    </a:lnTo>
                    <a:lnTo>
                      <a:pt x="383" y="183"/>
                    </a:lnTo>
                    <a:lnTo>
                      <a:pt x="383" y="0"/>
                    </a:lnTo>
                    <a:close/>
                    <a:moveTo>
                      <a:pt x="333" y="87"/>
                    </a:moveTo>
                    <a:cubicBezTo>
                      <a:pt x="333" y="104"/>
                      <a:pt x="321" y="116"/>
                      <a:pt x="304" y="116"/>
                    </a:cubicBezTo>
                    <a:cubicBezTo>
                      <a:pt x="287" y="116"/>
                      <a:pt x="275" y="104"/>
                      <a:pt x="275" y="87"/>
                    </a:cubicBezTo>
                    <a:cubicBezTo>
                      <a:pt x="275" y="71"/>
                      <a:pt x="287" y="58"/>
                      <a:pt x="304" y="58"/>
                    </a:cubicBezTo>
                    <a:cubicBezTo>
                      <a:pt x="321" y="58"/>
                      <a:pt x="333" y="71"/>
                      <a:pt x="333" y="87"/>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92" name="Freeform 21">
                <a:extLst>
                  <a:ext uri="{FF2B5EF4-FFF2-40B4-BE49-F238E27FC236}">
                    <a16:creationId xmlns:a16="http://schemas.microsoft.com/office/drawing/2014/main" id="{6AD1FE37-DC4C-4141-A491-76D0E8156D6D}"/>
                  </a:ext>
                </a:extLst>
              </p:cNvPr>
              <p:cNvSpPr>
                <a:spLocks noChangeArrowheads="1"/>
              </p:cNvSpPr>
              <p:nvPr/>
            </p:nvSpPr>
            <p:spPr bwMode="auto">
              <a:xfrm>
                <a:off x="6584950" y="4081463"/>
                <a:ext cx="138113" cy="66675"/>
              </a:xfrm>
              <a:custGeom>
                <a:avLst/>
                <a:gdLst>
                  <a:gd name="T0" fmla="*/ 354 w 384"/>
                  <a:gd name="T1" fmla="*/ 183 h 184"/>
                  <a:gd name="T2" fmla="*/ 383 w 384"/>
                  <a:gd name="T3" fmla="*/ 154 h 184"/>
                  <a:gd name="T4" fmla="*/ 383 w 384"/>
                  <a:gd name="T5" fmla="*/ 0 h 184"/>
                  <a:gd name="T6" fmla="*/ 0 w 384"/>
                  <a:gd name="T7" fmla="*/ 0 h 184"/>
                  <a:gd name="T8" fmla="*/ 0 w 384"/>
                  <a:gd name="T9" fmla="*/ 183 h 184"/>
                  <a:gd name="T10" fmla="*/ 354 w 384"/>
                  <a:gd name="T11" fmla="*/ 183 h 184"/>
                  <a:gd name="T12" fmla="*/ 333 w 384"/>
                  <a:gd name="T13" fmla="*/ 87 h 184"/>
                  <a:gd name="T14" fmla="*/ 304 w 384"/>
                  <a:gd name="T15" fmla="*/ 116 h 184"/>
                  <a:gd name="T16" fmla="*/ 275 w 384"/>
                  <a:gd name="T17" fmla="*/ 87 h 184"/>
                  <a:gd name="T18" fmla="*/ 304 w 384"/>
                  <a:gd name="T19" fmla="*/ 58 h 184"/>
                  <a:gd name="T20" fmla="*/ 333 w 384"/>
                  <a:gd name="T21" fmla="*/ 87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84" h="184">
                    <a:moveTo>
                      <a:pt x="354" y="183"/>
                    </a:moveTo>
                    <a:cubicBezTo>
                      <a:pt x="370" y="183"/>
                      <a:pt x="383" y="170"/>
                      <a:pt x="383" y="154"/>
                    </a:cubicBezTo>
                    <a:lnTo>
                      <a:pt x="383" y="0"/>
                    </a:lnTo>
                    <a:lnTo>
                      <a:pt x="0" y="0"/>
                    </a:lnTo>
                    <a:lnTo>
                      <a:pt x="0" y="183"/>
                    </a:lnTo>
                    <a:lnTo>
                      <a:pt x="354" y="183"/>
                    </a:lnTo>
                    <a:close/>
                    <a:moveTo>
                      <a:pt x="333" y="87"/>
                    </a:moveTo>
                    <a:cubicBezTo>
                      <a:pt x="333" y="104"/>
                      <a:pt x="321" y="116"/>
                      <a:pt x="304" y="116"/>
                    </a:cubicBezTo>
                    <a:cubicBezTo>
                      <a:pt x="287" y="116"/>
                      <a:pt x="275" y="104"/>
                      <a:pt x="275" y="87"/>
                    </a:cubicBezTo>
                    <a:cubicBezTo>
                      <a:pt x="275" y="70"/>
                      <a:pt x="287" y="58"/>
                      <a:pt x="304" y="58"/>
                    </a:cubicBezTo>
                    <a:cubicBezTo>
                      <a:pt x="321" y="58"/>
                      <a:pt x="333" y="70"/>
                      <a:pt x="333" y="87"/>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93" name="Freeform 22">
                <a:extLst>
                  <a:ext uri="{FF2B5EF4-FFF2-40B4-BE49-F238E27FC236}">
                    <a16:creationId xmlns:a16="http://schemas.microsoft.com/office/drawing/2014/main" id="{070194FD-5C04-4C38-80EB-C698FD1DCC22}"/>
                  </a:ext>
                </a:extLst>
              </p:cNvPr>
              <p:cNvSpPr>
                <a:spLocks noChangeArrowheads="1"/>
              </p:cNvSpPr>
              <p:nvPr/>
            </p:nvSpPr>
            <p:spPr bwMode="auto">
              <a:xfrm>
                <a:off x="6584950" y="3744913"/>
                <a:ext cx="138113" cy="65087"/>
              </a:xfrm>
              <a:custGeom>
                <a:avLst/>
                <a:gdLst>
                  <a:gd name="T0" fmla="*/ 383 w 384"/>
                  <a:gd name="T1" fmla="*/ 182 h 183"/>
                  <a:gd name="T2" fmla="*/ 383 w 384"/>
                  <a:gd name="T3" fmla="*/ 29 h 183"/>
                  <a:gd name="T4" fmla="*/ 354 w 384"/>
                  <a:gd name="T5" fmla="*/ 0 h 183"/>
                  <a:gd name="T6" fmla="*/ 0 w 384"/>
                  <a:gd name="T7" fmla="*/ 0 h 183"/>
                  <a:gd name="T8" fmla="*/ 0 w 384"/>
                  <a:gd name="T9" fmla="*/ 182 h 183"/>
                  <a:gd name="T10" fmla="*/ 383 w 384"/>
                  <a:gd name="T11" fmla="*/ 182 h 183"/>
                  <a:gd name="T12" fmla="*/ 333 w 384"/>
                  <a:gd name="T13" fmla="*/ 91 h 183"/>
                  <a:gd name="T14" fmla="*/ 304 w 384"/>
                  <a:gd name="T15" fmla="*/ 120 h 183"/>
                  <a:gd name="T16" fmla="*/ 275 w 384"/>
                  <a:gd name="T17" fmla="*/ 91 h 183"/>
                  <a:gd name="T18" fmla="*/ 304 w 384"/>
                  <a:gd name="T19" fmla="*/ 62 h 183"/>
                  <a:gd name="T20" fmla="*/ 333 w 384"/>
                  <a:gd name="T21" fmla="*/ 91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84" h="183">
                    <a:moveTo>
                      <a:pt x="383" y="182"/>
                    </a:moveTo>
                    <a:lnTo>
                      <a:pt x="383" y="29"/>
                    </a:lnTo>
                    <a:cubicBezTo>
                      <a:pt x="383" y="12"/>
                      <a:pt x="370" y="0"/>
                      <a:pt x="354" y="0"/>
                    </a:cubicBezTo>
                    <a:lnTo>
                      <a:pt x="0" y="0"/>
                    </a:lnTo>
                    <a:lnTo>
                      <a:pt x="0" y="182"/>
                    </a:lnTo>
                    <a:lnTo>
                      <a:pt x="383" y="182"/>
                    </a:lnTo>
                    <a:close/>
                    <a:moveTo>
                      <a:pt x="333" y="91"/>
                    </a:moveTo>
                    <a:cubicBezTo>
                      <a:pt x="333" y="108"/>
                      <a:pt x="321" y="120"/>
                      <a:pt x="304" y="120"/>
                    </a:cubicBezTo>
                    <a:cubicBezTo>
                      <a:pt x="287" y="120"/>
                      <a:pt x="275" y="108"/>
                      <a:pt x="275" y="91"/>
                    </a:cubicBezTo>
                    <a:cubicBezTo>
                      <a:pt x="275" y="74"/>
                      <a:pt x="287" y="62"/>
                      <a:pt x="304" y="62"/>
                    </a:cubicBezTo>
                    <a:cubicBezTo>
                      <a:pt x="321" y="62"/>
                      <a:pt x="333" y="74"/>
                      <a:pt x="333" y="91"/>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94" name="Freeform 23">
                <a:extLst>
                  <a:ext uri="{FF2B5EF4-FFF2-40B4-BE49-F238E27FC236}">
                    <a16:creationId xmlns:a16="http://schemas.microsoft.com/office/drawing/2014/main" id="{1BAA03C9-53CE-4285-84A5-E7CA920C8675}"/>
                  </a:ext>
                </a:extLst>
              </p:cNvPr>
              <p:cNvSpPr>
                <a:spLocks noChangeArrowheads="1"/>
              </p:cNvSpPr>
              <p:nvPr/>
            </p:nvSpPr>
            <p:spPr bwMode="auto">
              <a:xfrm>
                <a:off x="6584950" y="3827463"/>
                <a:ext cx="138113" cy="66675"/>
              </a:xfrm>
              <a:custGeom>
                <a:avLst/>
                <a:gdLst>
                  <a:gd name="T0" fmla="*/ 383 w 384"/>
                  <a:gd name="T1" fmla="*/ 0 h 184"/>
                  <a:gd name="T2" fmla="*/ 0 w 384"/>
                  <a:gd name="T3" fmla="*/ 0 h 184"/>
                  <a:gd name="T4" fmla="*/ 0 w 384"/>
                  <a:gd name="T5" fmla="*/ 183 h 184"/>
                  <a:gd name="T6" fmla="*/ 383 w 384"/>
                  <a:gd name="T7" fmla="*/ 183 h 184"/>
                  <a:gd name="T8" fmla="*/ 383 w 384"/>
                  <a:gd name="T9" fmla="*/ 0 h 184"/>
                  <a:gd name="T10" fmla="*/ 333 w 384"/>
                  <a:gd name="T11" fmla="*/ 96 h 184"/>
                  <a:gd name="T12" fmla="*/ 304 w 384"/>
                  <a:gd name="T13" fmla="*/ 125 h 184"/>
                  <a:gd name="T14" fmla="*/ 275 w 384"/>
                  <a:gd name="T15" fmla="*/ 96 h 184"/>
                  <a:gd name="T16" fmla="*/ 304 w 384"/>
                  <a:gd name="T17" fmla="*/ 67 h 184"/>
                  <a:gd name="T18" fmla="*/ 333 w 384"/>
                  <a:gd name="T19" fmla="*/ 96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4" h="184">
                    <a:moveTo>
                      <a:pt x="383" y="0"/>
                    </a:moveTo>
                    <a:lnTo>
                      <a:pt x="0" y="0"/>
                    </a:lnTo>
                    <a:lnTo>
                      <a:pt x="0" y="183"/>
                    </a:lnTo>
                    <a:lnTo>
                      <a:pt x="383" y="183"/>
                    </a:lnTo>
                    <a:lnTo>
                      <a:pt x="383" y="0"/>
                    </a:lnTo>
                    <a:close/>
                    <a:moveTo>
                      <a:pt x="333" y="96"/>
                    </a:moveTo>
                    <a:cubicBezTo>
                      <a:pt x="333" y="113"/>
                      <a:pt x="321" y="125"/>
                      <a:pt x="304" y="125"/>
                    </a:cubicBezTo>
                    <a:cubicBezTo>
                      <a:pt x="287" y="125"/>
                      <a:pt x="275" y="113"/>
                      <a:pt x="275" y="96"/>
                    </a:cubicBezTo>
                    <a:cubicBezTo>
                      <a:pt x="275" y="79"/>
                      <a:pt x="287" y="67"/>
                      <a:pt x="304" y="67"/>
                    </a:cubicBezTo>
                    <a:cubicBezTo>
                      <a:pt x="321" y="67"/>
                      <a:pt x="333" y="79"/>
                      <a:pt x="333" y="96"/>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95" name="Freeform 24">
                <a:extLst>
                  <a:ext uri="{FF2B5EF4-FFF2-40B4-BE49-F238E27FC236}">
                    <a16:creationId xmlns:a16="http://schemas.microsoft.com/office/drawing/2014/main" id="{72871433-7F08-408A-B565-09D6FDE6F0E1}"/>
                  </a:ext>
                </a:extLst>
              </p:cNvPr>
              <p:cNvSpPr>
                <a:spLocks noChangeArrowheads="1"/>
              </p:cNvSpPr>
              <p:nvPr/>
            </p:nvSpPr>
            <p:spPr bwMode="auto">
              <a:xfrm>
                <a:off x="6584950" y="3911600"/>
                <a:ext cx="138113" cy="66675"/>
              </a:xfrm>
              <a:custGeom>
                <a:avLst/>
                <a:gdLst>
                  <a:gd name="T0" fmla="*/ 383 w 384"/>
                  <a:gd name="T1" fmla="*/ 0 h 184"/>
                  <a:gd name="T2" fmla="*/ 0 w 384"/>
                  <a:gd name="T3" fmla="*/ 0 h 184"/>
                  <a:gd name="T4" fmla="*/ 0 w 384"/>
                  <a:gd name="T5" fmla="*/ 183 h 184"/>
                  <a:gd name="T6" fmla="*/ 383 w 384"/>
                  <a:gd name="T7" fmla="*/ 183 h 184"/>
                  <a:gd name="T8" fmla="*/ 383 w 384"/>
                  <a:gd name="T9" fmla="*/ 0 h 184"/>
                  <a:gd name="T10" fmla="*/ 333 w 384"/>
                  <a:gd name="T11" fmla="*/ 92 h 184"/>
                  <a:gd name="T12" fmla="*/ 304 w 384"/>
                  <a:gd name="T13" fmla="*/ 121 h 184"/>
                  <a:gd name="T14" fmla="*/ 275 w 384"/>
                  <a:gd name="T15" fmla="*/ 92 h 184"/>
                  <a:gd name="T16" fmla="*/ 304 w 384"/>
                  <a:gd name="T17" fmla="*/ 62 h 184"/>
                  <a:gd name="T18" fmla="*/ 333 w 384"/>
                  <a:gd name="T19" fmla="*/ 92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4" h="184">
                    <a:moveTo>
                      <a:pt x="383" y="0"/>
                    </a:moveTo>
                    <a:lnTo>
                      <a:pt x="0" y="0"/>
                    </a:lnTo>
                    <a:lnTo>
                      <a:pt x="0" y="183"/>
                    </a:lnTo>
                    <a:lnTo>
                      <a:pt x="383" y="183"/>
                    </a:lnTo>
                    <a:lnTo>
                      <a:pt x="383" y="0"/>
                    </a:lnTo>
                    <a:close/>
                    <a:moveTo>
                      <a:pt x="333" y="92"/>
                    </a:moveTo>
                    <a:cubicBezTo>
                      <a:pt x="333" y="109"/>
                      <a:pt x="321" y="121"/>
                      <a:pt x="304" y="121"/>
                    </a:cubicBezTo>
                    <a:cubicBezTo>
                      <a:pt x="287" y="121"/>
                      <a:pt x="275" y="109"/>
                      <a:pt x="275" y="92"/>
                    </a:cubicBezTo>
                    <a:cubicBezTo>
                      <a:pt x="275" y="76"/>
                      <a:pt x="287" y="62"/>
                      <a:pt x="304" y="62"/>
                    </a:cubicBezTo>
                    <a:cubicBezTo>
                      <a:pt x="321" y="62"/>
                      <a:pt x="333" y="76"/>
                      <a:pt x="333" y="92"/>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96" name="Freeform 25">
                <a:extLst>
                  <a:ext uri="{FF2B5EF4-FFF2-40B4-BE49-F238E27FC236}">
                    <a16:creationId xmlns:a16="http://schemas.microsoft.com/office/drawing/2014/main" id="{CA19D2A2-F69B-4930-930E-2FE992623D6E}"/>
                  </a:ext>
                </a:extLst>
              </p:cNvPr>
              <p:cNvSpPr>
                <a:spLocks noChangeArrowheads="1"/>
              </p:cNvSpPr>
              <p:nvPr/>
            </p:nvSpPr>
            <p:spPr bwMode="auto">
              <a:xfrm>
                <a:off x="6315075" y="4003675"/>
                <a:ext cx="252413" cy="84138"/>
              </a:xfrm>
              <a:custGeom>
                <a:avLst/>
                <a:gdLst>
                  <a:gd name="T0" fmla="*/ 0 w 700"/>
                  <a:gd name="T1" fmla="*/ 4 h 233"/>
                  <a:gd name="T2" fmla="*/ 0 w 700"/>
                  <a:gd name="T3" fmla="*/ 20 h 233"/>
                  <a:gd name="T4" fmla="*/ 0 w 700"/>
                  <a:gd name="T5" fmla="*/ 20 h 233"/>
                  <a:gd name="T6" fmla="*/ 54 w 700"/>
                  <a:gd name="T7" fmla="*/ 37 h 233"/>
                  <a:gd name="T8" fmla="*/ 137 w 700"/>
                  <a:gd name="T9" fmla="*/ 62 h 233"/>
                  <a:gd name="T10" fmla="*/ 162 w 700"/>
                  <a:gd name="T11" fmla="*/ 70 h 233"/>
                  <a:gd name="T12" fmla="*/ 283 w 700"/>
                  <a:gd name="T13" fmla="*/ 232 h 233"/>
                  <a:gd name="T14" fmla="*/ 699 w 700"/>
                  <a:gd name="T15" fmla="*/ 232 h 233"/>
                  <a:gd name="T16" fmla="*/ 699 w 700"/>
                  <a:gd name="T17" fmla="*/ 0 h 233"/>
                  <a:gd name="T18" fmla="*/ 0 w 700"/>
                  <a:gd name="T19" fmla="*/ 0 h 233"/>
                  <a:gd name="T20" fmla="*/ 0 w 700"/>
                  <a:gd name="T21" fmla="*/ 4 h 233"/>
                  <a:gd name="T22" fmla="*/ 603 w 700"/>
                  <a:gd name="T23" fmla="*/ 158 h 233"/>
                  <a:gd name="T24" fmla="*/ 566 w 700"/>
                  <a:gd name="T25" fmla="*/ 120 h 233"/>
                  <a:gd name="T26" fmla="*/ 603 w 700"/>
                  <a:gd name="T27" fmla="*/ 83 h 233"/>
                  <a:gd name="T28" fmla="*/ 640 w 700"/>
                  <a:gd name="T29" fmla="*/ 120 h 233"/>
                  <a:gd name="T30" fmla="*/ 603 w 700"/>
                  <a:gd name="T31" fmla="*/ 158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00" h="233">
                    <a:moveTo>
                      <a:pt x="0" y="4"/>
                    </a:moveTo>
                    <a:lnTo>
                      <a:pt x="0" y="20"/>
                    </a:lnTo>
                    <a:lnTo>
                      <a:pt x="0" y="20"/>
                    </a:lnTo>
                    <a:cubicBezTo>
                      <a:pt x="17" y="25"/>
                      <a:pt x="33" y="29"/>
                      <a:pt x="54" y="37"/>
                    </a:cubicBezTo>
                    <a:cubicBezTo>
                      <a:pt x="87" y="45"/>
                      <a:pt x="117" y="54"/>
                      <a:pt x="137" y="62"/>
                    </a:cubicBezTo>
                    <a:lnTo>
                      <a:pt x="162" y="70"/>
                    </a:lnTo>
                    <a:cubicBezTo>
                      <a:pt x="225" y="104"/>
                      <a:pt x="270" y="166"/>
                      <a:pt x="283" y="232"/>
                    </a:cubicBezTo>
                    <a:lnTo>
                      <a:pt x="699" y="232"/>
                    </a:lnTo>
                    <a:lnTo>
                      <a:pt x="699" y="0"/>
                    </a:lnTo>
                    <a:lnTo>
                      <a:pt x="0" y="0"/>
                    </a:lnTo>
                    <a:lnTo>
                      <a:pt x="0" y="4"/>
                    </a:lnTo>
                    <a:close/>
                    <a:moveTo>
                      <a:pt x="603" y="158"/>
                    </a:moveTo>
                    <a:cubicBezTo>
                      <a:pt x="582" y="158"/>
                      <a:pt x="566" y="141"/>
                      <a:pt x="566" y="120"/>
                    </a:cubicBezTo>
                    <a:cubicBezTo>
                      <a:pt x="566" y="99"/>
                      <a:pt x="582" y="83"/>
                      <a:pt x="603" y="83"/>
                    </a:cubicBezTo>
                    <a:cubicBezTo>
                      <a:pt x="624" y="83"/>
                      <a:pt x="640" y="99"/>
                      <a:pt x="640" y="120"/>
                    </a:cubicBezTo>
                    <a:cubicBezTo>
                      <a:pt x="640" y="141"/>
                      <a:pt x="624" y="158"/>
                      <a:pt x="603" y="158"/>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98" name="Freeform 26">
                <a:extLst>
                  <a:ext uri="{FF2B5EF4-FFF2-40B4-BE49-F238E27FC236}">
                    <a16:creationId xmlns:a16="http://schemas.microsoft.com/office/drawing/2014/main" id="{D2D2D099-E223-47FD-B0FC-E28AC2D49CAC}"/>
                  </a:ext>
                </a:extLst>
              </p:cNvPr>
              <p:cNvSpPr>
                <a:spLocks noChangeArrowheads="1"/>
              </p:cNvSpPr>
              <p:nvPr/>
            </p:nvSpPr>
            <p:spPr bwMode="auto">
              <a:xfrm>
                <a:off x="6418263" y="4111625"/>
                <a:ext cx="149225" cy="82550"/>
              </a:xfrm>
              <a:custGeom>
                <a:avLst/>
                <a:gdLst>
                  <a:gd name="T0" fmla="*/ 0 w 413"/>
                  <a:gd name="T1" fmla="*/ 0 h 230"/>
                  <a:gd name="T2" fmla="*/ 0 w 413"/>
                  <a:gd name="T3" fmla="*/ 229 h 230"/>
                  <a:gd name="T4" fmla="*/ 378 w 413"/>
                  <a:gd name="T5" fmla="*/ 229 h 230"/>
                  <a:gd name="T6" fmla="*/ 412 w 413"/>
                  <a:gd name="T7" fmla="*/ 195 h 230"/>
                  <a:gd name="T8" fmla="*/ 412 w 413"/>
                  <a:gd name="T9" fmla="*/ 0 h 230"/>
                  <a:gd name="T10" fmla="*/ 0 w 413"/>
                  <a:gd name="T11" fmla="*/ 0 h 230"/>
                  <a:gd name="T12" fmla="*/ 316 w 413"/>
                  <a:gd name="T13" fmla="*/ 150 h 230"/>
                  <a:gd name="T14" fmla="*/ 279 w 413"/>
                  <a:gd name="T15" fmla="*/ 112 h 230"/>
                  <a:gd name="T16" fmla="*/ 316 w 413"/>
                  <a:gd name="T17" fmla="*/ 75 h 230"/>
                  <a:gd name="T18" fmla="*/ 353 w 413"/>
                  <a:gd name="T19" fmla="*/ 112 h 230"/>
                  <a:gd name="T20" fmla="*/ 316 w 413"/>
                  <a:gd name="T21" fmla="*/ 150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13" h="230">
                    <a:moveTo>
                      <a:pt x="0" y="0"/>
                    </a:moveTo>
                    <a:lnTo>
                      <a:pt x="0" y="229"/>
                    </a:lnTo>
                    <a:lnTo>
                      <a:pt x="378" y="229"/>
                    </a:lnTo>
                    <a:cubicBezTo>
                      <a:pt x="399" y="229"/>
                      <a:pt x="412" y="212"/>
                      <a:pt x="412" y="195"/>
                    </a:cubicBezTo>
                    <a:lnTo>
                      <a:pt x="412" y="0"/>
                    </a:lnTo>
                    <a:lnTo>
                      <a:pt x="0" y="0"/>
                    </a:lnTo>
                    <a:close/>
                    <a:moveTo>
                      <a:pt x="316" y="150"/>
                    </a:moveTo>
                    <a:cubicBezTo>
                      <a:pt x="295" y="150"/>
                      <a:pt x="279" y="133"/>
                      <a:pt x="279" y="112"/>
                    </a:cubicBezTo>
                    <a:cubicBezTo>
                      <a:pt x="279" y="92"/>
                      <a:pt x="295" y="75"/>
                      <a:pt x="316" y="75"/>
                    </a:cubicBezTo>
                    <a:cubicBezTo>
                      <a:pt x="337" y="75"/>
                      <a:pt x="353" y="92"/>
                      <a:pt x="353" y="112"/>
                    </a:cubicBezTo>
                    <a:cubicBezTo>
                      <a:pt x="353" y="133"/>
                      <a:pt x="337" y="150"/>
                      <a:pt x="316" y="150"/>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99" name="Freeform 27">
                <a:extLst>
                  <a:ext uri="{FF2B5EF4-FFF2-40B4-BE49-F238E27FC236}">
                    <a16:creationId xmlns:a16="http://schemas.microsoft.com/office/drawing/2014/main" id="{0E93CF59-BCE0-4DD0-B7A1-1DD6AEC35562}"/>
                  </a:ext>
                </a:extLst>
              </p:cNvPr>
              <p:cNvSpPr>
                <a:spLocks noChangeArrowheads="1"/>
              </p:cNvSpPr>
              <p:nvPr/>
            </p:nvSpPr>
            <p:spPr bwMode="auto">
              <a:xfrm>
                <a:off x="6316663" y="3684588"/>
                <a:ext cx="252412" cy="82550"/>
              </a:xfrm>
              <a:custGeom>
                <a:avLst/>
                <a:gdLst>
                  <a:gd name="T0" fmla="*/ 695 w 700"/>
                  <a:gd name="T1" fmla="*/ 34 h 230"/>
                  <a:gd name="T2" fmla="*/ 661 w 700"/>
                  <a:gd name="T3" fmla="*/ 0 h 230"/>
                  <a:gd name="T4" fmla="*/ 34 w 700"/>
                  <a:gd name="T5" fmla="*/ 0 h 230"/>
                  <a:gd name="T6" fmla="*/ 0 w 700"/>
                  <a:gd name="T7" fmla="*/ 34 h 230"/>
                  <a:gd name="T8" fmla="*/ 0 w 700"/>
                  <a:gd name="T9" fmla="*/ 229 h 230"/>
                  <a:gd name="T10" fmla="*/ 699 w 700"/>
                  <a:gd name="T11" fmla="*/ 229 h 230"/>
                  <a:gd name="T12" fmla="*/ 699 w 700"/>
                  <a:gd name="T13" fmla="*/ 34 h 230"/>
                  <a:gd name="T14" fmla="*/ 695 w 700"/>
                  <a:gd name="T15" fmla="*/ 34 h 230"/>
                  <a:gd name="T16" fmla="*/ 562 w 700"/>
                  <a:gd name="T17" fmla="*/ 121 h 230"/>
                  <a:gd name="T18" fmla="*/ 599 w 700"/>
                  <a:gd name="T19" fmla="*/ 83 h 230"/>
                  <a:gd name="T20" fmla="*/ 636 w 700"/>
                  <a:gd name="T21" fmla="*/ 121 h 230"/>
                  <a:gd name="T22" fmla="*/ 599 w 700"/>
                  <a:gd name="T23" fmla="*/ 158 h 230"/>
                  <a:gd name="T24" fmla="*/ 562 w 700"/>
                  <a:gd name="T25" fmla="*/ 121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0" h="230">
                    <a:moveTo>
                      <a:pt x="695" y="34"/>
                    </a:moveTo>
                    <a:cubicBezTo>
                      <a:pt x="695" y="13"/>
                      <a:pt x="678" y="0"/>
                      <a:pt x="661" y="0"/>
                    </a:cubicBezTo>
                    <a:lnTo>
                      <a:pt x="34" y="0"/>
                    </a:lnTo>
                    <a:cubicBezTo>
                      <a:pt x="13" y="0"/>
                      <a:pt x="0" y="17"/>
                      <a:pt x="0" y="34"/>
                    </a:cubicBezTo>
                    <a:lnTo>
                      <a:pt x="0" y="229"/>
                    </a:lnTo>
                    <a:lnTo>
                      <a:pt x="699" y="229"/>
                    </a:lnTo>
                    <a:lnTo>
                      <a:pt x="699" y="34"/>
                    </a:lnTo>
                    <a:lnTo>
                      <a:pt x="695" y="34"/>
                    </a:lnTo>
                    <a:close/>
                    <a:moveTo>
                      <a:pt x="562" y="121"/>
                    </a:moveTo>
                    <a:cubicBezTo>
                      <a:pt x="562" y="100"/>
                      <a:pt x="578" y="83"/>
                      <a:pt x="599" y="83"/>
                    </a:cubicBezTo>
                    <a:cubicBezTo>
                      <a:pt x="620" y="83"/>
                      <a:pt x="636" y="100"/>
                      <a:pt x="636" y="121"/>
                    </a:cubicBezTo>
                    <a:cubicBezTo>
                      <a:pt x="636" y="142"/>
                      <a:pt x="620" y="158"/>
                      <a:pt x="599" y="158"/>
                    </a:cubicBezTo>
                    <a:cubicBezTo>
                      <a:pt x="578" y="158"/>
                      <a:pt x="562" y="142"/>
                      <a:pt x="562" y="121"/>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00" name="Freeform 28">
                <a:extLst>
                  <a:ext uri="{FF2B5EF4-FFF2-40B4-BE49-F238E27FC236}">
                    <a16:creationId xmlns:a16="http://schemas.microsoft.com/office/drawing/2014/main" id="{948C47C4-0D70-4324-A0FA-41A5D09E46CB}"/>
                  </a:ext>
                </a:extLst>
              </p:cNvPr>
              <p:cNvSpPr>
                <a:spLocks noChangeArrowheads="1"/>
              </p:cNvSpPr>
              <p:nvPr/>
            </p:nvSpPr>
            <p:spPr bwMode="auto">
              <a:xfrm>
                <a:off x="6327775" y="3897313"/>
                <a:ext cx="239713" cy="84137"/>
              </a:xfrm>
              <a:custGeom>
                <a:avLst/>
                <a:gdLst>
                  <a:gd name="T0" fmla="*/ 21 w 667"/>
                  <a:gd name="T1" fmla="*/ 4 h 233"/>
                  <a:gd name="T2" fmla="*/ 13 w 667"/>
                  <a:gd name="T3" fmla="*/ 66 h 233"/>
                  <a:gd name="T4" fmla="*/ 25 w 667"/>
                  <a:gd name="T5" fmla="*/ 133 h 233"/>
                  <a:gd name="T6" fmla="*/ 17 w 667"/>
                  <a:gd name="T7" fmla="*/ 191 h 233"/>
                  <a:gd name="T8" fmla="*/ 0 w 667"/>
                  <a:gd name="T9" fmla="*/ 232 h 233"/>
                  <a:gd name="T10" fmla="*/ 666 w 667"/>
                  <a:gd name="T11" fmla="*/ 232 h 233"/>
                  <a:gd name="T12" fmla="*/ 666 w 667"/>
                  <a:gd name="T13" fmla="*/ 0 h 233"/>
                  <a:gd name="T14" fmla="*/ 21 w 667"/>
                  <a:gd name="T15" fmla="*/ 0 h 233"/>
                  <a:gd name="T16" fmla="*/ 21 w 667"/>
                  <a:gd name="T17" fmla="*/ 4 h 233"/>
                  <a:gd name="T18" fmla="*/ 570 w 667"/>
                  <a:gd name="T19" fmla="*/ 157 h 233"/>
                  <a:gd name="T20" fmla="*/ 533 w 667"/>
                  <a:gd name="T21" fmla="*/ 120 h 233"/>
                  <a:gd name="T22" fmla="*/ 570 w 667"/>
                  <a:gd name="T23" fmla="*/ 83 h 233"/>
                  <a:gd name="T24" fmla="*/ 607 w 667"/>
                  <a:gd name="T25" fmla="*/ 120 h 233"/>
                  <a:gd name="T26" fmla="*/ 570 w 667"/>
                  <a:gd name="T27" fmla="*/ 157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67" h="233">
                    <a:moveTo>
                      <a:pt x="21" y="4"/>
                    </a:moveTo>
                    <a:cubicBezTo>
                      <a:pt x="21" y="24"/>
                      <a:pt x="17" y="45"/>
                      <a:pt x="13" y="66"/>
                    </a:cubicBezTo>
                    <a:cubicBezTo>
                      <a:pt x="25" y="87"/>
                      <a:pt x="29" y="112"/>
                      <a:pt x="25" y="133"/>
                    </a:cubicBezTo>
                    <a:lnTo>
                      <a:pt x="17" y="191"/>
                    </a:lnTo>
                    <a:cubicBezTo>
                      <a:pt x="13" y="207"/>
                      <a:pt x="9" y="220"/>
                      <a:pt x="0" y="232"/>
                    </a:cubicBezTo>
                    <a:lnTo>
                      <a:pt x="666" y="232"/>
                    </a:lnTo>
                    <a:lnTo>
                      <a:pt x="666" y="0"/>
                    </a:lnTo>
                    <a:lnTo>
                      <a:pt x="21" y="0"/>
                    </a:lnTo>
                    <a:lnTo>
                      <a:pt x="21" y="4"/>
                    </a:lnTo>
                    <a:close/>
                    <a:moveTo>
                      <a:pt x="570" y="157"/>
                    </a:moveTo>
                    <a:cubicBezTo>
                      <a:pt x="549" y="157"/>
                      <a:pt x="533" y="141"/>
                      <a:pt x="533" y="120"/>
                    </a:cubicBezTo>
                    <a:cubicBezTo>
                      <a:pt x="533" y="99"/>
                      <a:pt x="549" y="83"/>
                      <a:pt x="570" y="83"/>
                    </a:cubicBezTo>
                    <a:cubicBezTo>
                      <a:pt x="591" y="83"/>
                      <a:pt x="607" y="99"/>
                      <a:pt x="607" y="120"/>
                    </a:cubicBezTo>
                    <a:cubicBezTo>
                      <a:pt x="607" y="141"/>
                      <a:pt x="591" y="157"/>
                      <a:pt x="570" y="157"/>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01" name="Freeform 29">
                <a:extLst>
                  <a:ext uri="{FF2B5EF4-FFF2-40B4-BE49-F238E27FC236}">
                    <a16:creationId xmlns:a16="http://schemas.microsoft.com/office/drawing/2014/main" id="{67173870-72F4-48AA-B814-2D2A4B39205F}"/>
                  </a:ext>
                </a:extLst>
              </p:cNvPr>
              <p:cNvSpPr>
                <a:spLocks noChangeArrowheads="1"/>
              </p:cNvSpPr>
              <p:nvPr/>
            </p:nvSpPr>
            <p:spPr bwMode="auto">
              <a:xfrm>
                <a:off x="6315075" y="3790950"/>
                <a:ext cx="252413" cy="84138"/>
              </a:xfrm>
              <a:custGeom>
                <a:avLst/>
                <a:gdLst>
                  <a:gd name="T0" fmla="*/ 0 w 700"/>
                  <a:gd name="T1" fmla="*/ 0 h 234"/>
                  <a:gd name="T2" fmla="*/ 0 w 700"/>
                  <a:gd name="T3" fmla="*/ 138 h 234"/>
                  <a:gd name="T4" fmla="*/ 50 w 700"/>
                  <a:gd name="T5" fmla="*/ 233 h 234"/>
                  <a:gd name="T6" fmla="*/ 699 w 700"/>
                  <a:gd name="T7" fmla="*/ 233 h 234"/>
                  <a:gd name="T8" fmla="*/ 699 w 700"/>
                  <a:gd name="T9" fmla="*/ 0 h 234"/>
                  <a:gd name="T10" fmla="*/ 0 w 700"/>
                  <a:gd name="T11" fmla="*/ 0 h 234"/>
                  <a:gd name="T12" fmla="*/ 603 w 700"/>
                  <a:gd name="T13" fmla="*/ 158 h 234"/>
                  <a:gd name="T14" fmla="*/ 566 w 700"/>
                  <a:gd name="T15" fmla="*/ 121 h 234"/>
                  <a:gd name="T16" fmla="*/ 603 w 700"/>
                  <a:gd name="T17" fmla="*/ 84 h 234"/>
                  <a:gd name="T18" fmla="*/ 640 w 700"/>
                  <a:gd name="T19" fmla="*/ 121 h 234"/>
                  <a:gd name="T20" fmla="*/ 603 w 700"/>
                  <a:gd name="T21" fmla="*/ 158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00" h="234">
                    <a:moveTo>
                      <a:pt x="0" y="0"/>
                    </a:moveTo>
                    <a:lnTo>
                      <a:pt x="0" y="138"/>
                    </a:lnTo>
                    <a:cubicBezTo>
                      <a:pt x="25" y="167"/>
                      <a:pt x="42" y="200"/>
                      <a:pt x="50" y="233"/>
                    </a:cubicBezTo>
                    <a:lnTo>
                      <a:pt x="699" y="233"/>
                    </a:lnTo>
                    <a:lnTo>
                      <a:pt x="699" y="0"/>
                    </a:lnTo>
                    <a:lnTo>
                      <a:pt x="0" y="0"/>
                    </a:lnTo>
                    <a:close/>
                    <a:moveTo>
                      <a:pt x="603" y="158"/>
                    </a:moveTo>
                    <a:cubicBezTo>
                      <a:pt x="582" y="158"/>
                      <a:pt x="566" y="142"/>
                      <a:pt x="566" y="121"/>
                    </a:cubicBezTo>
                    <a:cubicBezTo>
                      <a:pt x="566" y="100"/>
                      <a:pt x="582" y="84"/>
                      <a:pt x="603" y="84"/>
                    </a:cubicBezTo>
                    <a:cubicBezTo>
                      <a:pt x="624" y="84"/>
                      <a:pt x="640" y="100"/>
                      <a:pt x="640" y="121"/>
                    </a:cubicBezTo>
                    <a:cubicBezTo>
                      <a:pt x="640" y="142"/>
                      <a:pt x="624" y="158"/>
                      <a:pt x="603" y="158"/>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02" name="Freeform 30">
                <a:extLst>
                  <a:ext uri="{FF2B5EF4-FFF2-40B4-BE49-F238E27FC236}">
                    <a16:creationId xmlns:a16="http://schemas.microsoft.com/office/drawing/2014/main" id="{C9A5AF7F-A830-4F65-86DD-2E0C4D9B7E0A}"/>
                  </a:ext>
                </a:extLst>
              </p:cNvPr>
              <p:cNvSpPr>
                <a:spLocks noChangeArrowheads="1"/>
              </p:cNvSpPr>
              <p:nvPr/>
            </p:nvSpPr>
            <p:spPr bwMode="auto">
              <a:xfrm>
                <a:off x="6175375" y="3824288"/>
                <a:ext cx="141288" cy="206375"/>
              </a:xfrm>
              <a:custGeom>
                <a:avLst/>
                <a:gdLst>
                  <a:gd name="T0" fmla="*/ 13 w 392"/>
                  <a:gd name="T1" fmla="*/ 391 h 575"/>
                  <a:gd name="T2" fmla="*/ 50 w 392"/>
                  <a:gd name="T3" fmla="*/ 424 h 575"/>
                  <a:gd name="T4" fmla="*/ 196 w 392"/>
                  <a:gd name="T5" fmla="*/ 574 h 575"/>
                  <a:gd name="T6" fmla="*/ 341 w 392"/>
                  <a:gd name="T7" fmla="*/ 424 h 575"/>
                  <a:gd name="T8" fmla="*/ 379 w 392"/>
                  <a:gd name="T9" fmla="*/ 391 h 575"/>
                  <a:gd name="T10" fmla="*/ 387 w 392"/>
                  <a:gd name="T11" fmla="*/ 333 h 575"/>
                  <a:gd name="T12" fmla="*/ 366 w 392"/>
                  <a:gd name="T13" fmla="*/ 295 h 575"/>
                  <a:gd name="T14" fmla="*/ 379 w 392"/>
                  <a:gd name="T15" fmla="*/ 187 h 575"/>
                  <a:gd name="T16" fmla="*/ 233 w 392"/>
                  <a:gd name="T17" fmla="*/ 37 h 575"/>
                  <a:gd name="T18" fmla="*/ 204 w 392"/>
                  <a:gd name="T19" fmla="*/ 0 h 575"/>
                  <a:gd name="T20" fmla="*/ 4 w 392"/>
                  <a:gd name="T21" fmla="*/ 170 h 575"/>
                  <a:gd name="T22" fmla="*/ 4 w 392"/>
                  <a:gd name="T23" fmla="*/ 191 h 575"/>
                  <a:gd name="T24" fmla="*/ 17 w 392"/>
                  <a:gd name="T25" fmla="*/ 291 h 575"/>
                  <a:gd name="T26" fmla="*/ 4 w 392"/>
                  <a:gd name="T27" fmla="*/ 333 h 575"/>
                  <a:gd name="T28" fmla="*/ 13 w 392"/>
                  <a:gd name="T29" fmla="*/ 391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92" h="575">
                    <a:moveTo>
                      <a:pt x="13" y="391"/>
                    </a:moveTo>
                    <a:cubicBezTo>
                      <a:pt x="17" y="407"/>
                      <a:pt x="29" y="424"/>
                      <a:pt x="50" y="424"/>
                    </a:cubicBezTo>
                    <a:cubicBezTo>
                      <a:pt x="71" y="565"/>
                      <a:pt x="180" y="574"/>
                      <a:pt x="196" y="574"/>
                    </a:cubicBezTo>
                    <a:cubicBezTo>
                      <a:pt x="213" y="574"/>
                      <a:pt x="320" y="569"/>
                      <a:pt x="341" y="424"/>
                    </a:cubicBezTo>
                    <a:cubicBezTo>
                      <a:pt x="362" y="424"/>
                      <a:pt x="374" y="412"/>
                      <a:pt x="379" y="391"/>
                    </a:cubicBezTo>
                    <a:lnTo>
                      <a:pt x="387" y="333"/>
                    </a:lnTo>
                    <a:cubicBezTo>
                      <a:pt x="391" y="316"/>
                      <a:pt x="383" y="299"/>
                      <a:pt x="366" y="295"/>
                    </a:cubicBezTo>
                    <a:cubicBezTo>
                      <a:pt x="370" y="270"/>
                      <a:pt x="379" y="224"/>
                      <a:pt x="379" y="187"/>
                    </a:cubicBezTo>
                    <a:cubicBezTo>
                      <a:pt x="379" y="116"/>
                      <a:pt x="316" y="46"/>
                      <a:pt x="233" y="37"/>
                    </a:cubicBezTo>
                    <a:lnTo>
                      <a:pt x="204" y="0"/>
                    </a:lnTo>
                    <a:cubicBezTo>
                      <a:pt x="4" y="8"/>
                      <a:pt x="4" y="170"/>
                      <a:pt x="4" y="170"/>
                    </a:cubicBezTo>
                    <a:lnTo>
                      <a:pt x="4" y="191"/>
                    </a:lnTo>
                    <a:cubicBezTo>
                      <a:pt x="4" y="229"/>
                      <a:pt x="13" y="270"/>
                      <a:pt x="17" y="291"/>
                    </a:cubicBezTo>
                    <a:cubicBezTo>
                      <a:pt x="9" y="303"/>
                      <a:pt x="0" y="316"/>
                      <a:pt x="4" y="333"/>
                    </a:cubicBezTo>
                    <a:lnTo>
                      <a:pt x="13" y="391"/>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03" name="Freeform 31">
                <a:extLst>
                  <a:ext uri="{FF2B5EF4-FFF2-40B4-BE49-F238E27FC236}">
                    <a16:creationId xmlns:a16="http://schemas.microsoft.com/office/drawing/2014/main" id="{98E3ABF9-035F-4D5E-8FA7-21D7FDD8A48B}"/>
                  </a:ext>
                </a:extLst>
              </p:cNvPr>
              <p:cNvSpPr>
                <a:spLocks noChangeArrowheads="1"/>
              </p:cNvSpPr>
              <p:nvPr/>
            </p:nvSpPr>
            <p:spPr bwMode="auto">
              <a:xfrm>
                <a:off x="6096000" y="4029075"/>
                <a:ext cx="300038" cy="166688"/>
              </a:xfrm>
              <a:custGeom>
                <a:avLst/>
                <a:gdLst>
                  <a:gd name="T0" fmla="*/ 0 w 832"/>
                  <a:gd name="T1" fmla="*/ 462 h 463"/>
                  <a:gd name="T2" fmla="*/ 0 w 832"/>
                  <a:gd name="T3" fmla="*/ 204 h 463"/>
                  <a:gd name="T4" fmla="*/ 87 w 832"/>
                  <a:gd name="T5" fmla="*/ 54 h 463"/>
                  <a:gd name="T6" fmla="*/ 87 w 832"/>
                  <a:gd name="T7" fmla="*/ 54 h 463"/>
                  <a:gd name="T8" fmla="*/ 183 w 832"/>
                  <a:gd name="T9" fmla="*/ 25 h 463"/>
                  <a:gd name="T10" fmla="*/ 237 w 832"/>
                  <a:gd name="T11" fmla="*/ 9 h 463"/>
                  <a:gd name="T12" fmla="*/ 274 w 832"/>
                  <a:gd name="T13" fmla="*/ 0 h 463"/>
                  <a:gd name="T14" fmla="*/ 416 w 832"/>
                  <a:gd name="T15" fmla="*/ 59 h 463"/>
                  <a:gd name="T16" fmla="*/ 416 w 832"/>
                  <a:gd name="T17" fmla="*/ 59 h 463"/>
                  <a:gd name="T18" fmla="*/ 557 w 832"/>
                  <a:gd name="T19" fmla="*/ 0 h 463"/>
                  <a:gd name="T20" fmla="*/ 594 w 832"/>
                  <a:gd name="T21" fmla="*/ 9 h 463"/>
                  <a:gd name="T22" fmla="*/ 649 w 832"/>
                  <a:gd name="T23" fmla="*/ 25 h 463"/>
                  <a:gd name="T24" fmla="*/ 744 w 832"/>
                  <a:gd name="T25" fmla="*/ 54 h 463"/>
                  <a:gd name="T26" fmla="*/ 744 w 832"/>
                  <a:gd name="T27" fmla="*/ 54 h 463"/>
                  <a:gd name="T28" fmla="*/ 831 w 832"/>
                  <a:gd name="T29" fmla="*/ 204 h 463"/>
                  <a:gd name="T30" fmla="*/ 831 w 832"/>
                  <a:gd name="T31" fmla="*/ 462 h 463"/>
                  <a:gd name="T32" fmla="*/ 0 w 832"/>
                  <a:gd name="T33" fmla="*/ 462 h 4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32" h="463">
                    <a:moveTo>
                      <a:pt x="0" y="462"/>
                    </a:moveTo>
                    <a:lnTo>
                      <a:pt x="0" y="204"/>
                    </a:lnTo>
                    <a:cubicBezTo>
                      <a:pt x="0" y="142"/>
                      <a:pt x="37" y="84"/>
                      <a:pt x="87" y="54"/>
                    </a:cubicBezTo>
                    <a:lnTo>
                      <a:pt x="87" y="54"/>
                    </a:lnTo>
                    <a:cubicBezTo>
                      <a:pt x="116" y="46"/>
                      <a:pt x="150" y="34"/>
                      <a:pt x="183" y="25"/>
                    </a:cubicBezTo>
                    <a:cubicBezTo>
                      <a:pt x="204" y="21"/>
                      <a:pt x="220" y="13"/>
                      <a:pt x="237" y="9"/>
                    </a:cubicBezTo>
                    <a:cubicBezTo>
                      <a:pt x="258" y="5"/>
                      <a:pt x="274" y="0"/>
                      <a:pt x="274" y="0"/>
                    </a:cubicBezTo>
                    <a:cubicBezTo>
                      <a:pt x="303" y="38"/>
                      <a:pt x="358" y="59"/>
                      <a:pt x="416" y="59"/>
                    </a:cubicBezTo>
                    <a:lnTo>
                      <a:pt x="416" y="59"/>
                    </a:lnTo>
                    <a:cubicBezTo>
                      <a:pt x="474" y="59"/>
                      <a:pt x="528" y="38"/>
                      <a:pt x="557" y="0"/>
                    </a:cubicBezTo>
                    <a:cubicBezTo>
                      <a:pt x="557" y="0"/>
                      <a:pt x="574" y="5"/>
                      <a:pt x="594" y="9"/>
                    </a:cubicBezTo>
                    <a:cubicBezTo>
                      <a:pt x="611" y="13"/>
                      <a:pt x="628" y="17"/>
                      <a:pt x="649" y="25"/>
                    </a:cubicBezTo>
                    <a:cubicBezTo>
                      <a:pt x="682" y="34"/>
                      <a:pt x="719" y="46"/>
                      <a:pt x="744" y="54"/>
                    </a:cubicBezTo>
                    <a:lnTo>
                      <a:pt x="744" y="54"/>
                    </a:lnTo>
                    <a:cubicBezTo>
                      <a:pt x="794" y="84"/>
                      <a:pt x="831" y="138"/>
                      <a:pt x="831" y="204"/>
                    </a:cubicBezTo>
                    <a:lnTo>
                      <a:pt x="831" y="462"/>
                    </a:lnTo>
                    <a:lnTo>
                      <a:pt x="0" y="462"/>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190" name="Rectangle 189">
              <a:extLst>
                <a:ext uri="{FF2B5EF4-FFF2-40B4-BE49-F238E27FC236}">
                  <a16:creationId xmlns:a16="http://schemas.microsoft.com/office/drawing/2014/main" id="{8606D7DE-A952-40AF-AF1B-19A87BA63A19}"/>
                </a:ext>
              </a:extLst>
            </p:cNvPr>
            <p:cNvSpPr/>
            <p:nvPr/>
          </p:nvSpPr>
          <p:spPr>
            <a:xfrm>
              <a:off x="4143850" y="4069093"/>
              <a:ext cx="639069" cy="1019296"/>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p>
          </p:txBody>
        </p:sp>
      </p:grpSp>
      <p:grpSp>
        <p:nvGrpSpPr>
          <p:cNvPr id="224" name="Group 223">
            <a:extLst>
              <a:ext uri="{FF2B5EF4-FFF2-40B4-BE49-F238E27FC236}">
                <a16:creationId xmlns:a16="http://schemas.microsoft.com/office/drawing/2014/main" id="{817CF9D2-E402-4DF9-996E-D00A3F2376FF}"/>
              </a:ext>
            </a:extLst>
          </p:cNvPr>
          <p:cNvGrpSpPr/>
          <p:nvPr/>
        </p:nvGrpSpPr>
        <p:grpSpPr>
          <a:xfrm>
            <a:off x="2197405" y="2002124"/>
            <a:ext cx="638903" cy="1099905"/>
            <a:chOff x="2568775" y="4077183"/>
            <a:chExt cx="639069" cy="1100192"/>
          </a:xfrm>
        </p:grpSpPr>
        <p:grpSp>
          <p:nvGrpSpPr>
            <p:cNvPr id="225" name="Group 224">
              <a:extLst>
                <a:ext uri="{FF2B5EF4-FFF2-40B4-BE49-F238E27FC236}">
                  <a16:creationId xmlns:a16="http://schemas.microsoft.com/office/drawing/2014/main" id="{E92F8C9D-94CD-4941-8328-F1F548E919B5}"/>
                </a:ext>
              </a:extLst>
            </p:cNvPr>
            <p:cNvGrpSpPr/>
            <p:nvPr/>
          </p:nvGrpSpPr>
          <p:grpSpPr>
            <a:xfrm>
              <a:off x="2593484" y="4784913"/>
              <a:ext cx="589651" cy="360286"/>
              <a:chOff x="5573395" y="2827618"/>
              <a:chExt cx="922337" cy="563563"/>
            </a:xfrm>
          </p:grpSpPr>
          <p:grpSp>
            <p:nvGrpSpPr>
              <p:cNvPr id="234" name="Group 233">
                <a:extLst>
                  <a:ext uri="{FF2B5EF4-FFF2-40B4-BE49-F238E27FC236}">
                    <a16:creationId xmlns:a16="http://schemas.microsoft.com/office/drawing/2014/main" id="{8A8C3FA2-6B2E-4C5C-A5F6-78C84700EC4E}"/>
                  </a:ext>
                </a:extLst>
              </p:cNvPr>
              <p:cNvGrpSpPr/>
              <p:nvPr/>
            </p:nvGrpSpPr>
            <p:grpSpPr>
              <a:xfrm>
                <a:off x="5589270" y="2827618"/>
                <a:ext cx="827087" cy="125413"/>
                <a:chOff x="1293813" y="2730500"/>
                <a:chExt cx="827087" cy="125413"/>
              </a:xfrm>
              <a:solidFill>
                <a:srgbClr val="5F5F5F"/>
              </a:solidFill>
            </p:grpSpPr>
            <p:sp>
              <p:nvSpPr>
                <p:cNvPr id="282" name="Freeform 45">
                  <a:extLst>
                    <a:ext uri="{FF2B5EF4-FFF2-40B4-BE49-F238E27FC236}">
                      <a16:creationId xmlns:a16="http://schemas.microsoft.com/office/drawing/2014/main" id="{7F43F95D-430D-478F-BEEE-22B854E341A0}"/>
                    </a:ext>
                  </a:extLst>
                </p:cNvPr>
                <p:cNvSpPr>
                  <a:spLocks noChangeArrowheads="1"/>
                </p:cNvSpPr>
                <p:nvPr/>
              </p:nvSpPr>
              <p:spPr bwMode="auto">
                <a:xfrm>
                  <a:off x="1293813" y="2730500"/>
                  <a:ext cx="101600" cy="125413"/>
                </a:xfrm>
                <a:custGeom>
                  <a:avLst/>
                  <a:gdLst>
                    <a:gd name="T0" fmla="*/ 207 w 284"/>
                    <a:gd name="T1" fmla="*/ 116 h 348"/>
                    <a:gd name="T2" fmla="*/ 153 w 284"/>
                    <a:gd name="T3" fmla="*/ 57 h 348"/>
                    <a:gd name="T4" fmla="*/ 77 w 284"/>
                    <a:gd name="T5" fmla="*/ 181 h 348"/>
                    <a:gd name="T6" fmla="*/ 147 w 284"/>
                    <a:gd name="T7" fmla="*/ 297 h 348"/>
                    <a:gd name="T8" fmla="*/ 207 w 284"/>
                    <a:gd name="T9" fmla="*/ 232 h 348"/>
                    <a:gd name="T10" fmla="*/ 283 w 284"/>
                    <a:gd name="T11" fmla="*/ 232 h 348"/>
                    <a:gd name="T12" fmla="*/ 252 w 284"/>
                    <a:gd name="T13" fmla="*/ 311 h 348"/>
                    <a:gd name="T14" fmla="*/ 153 w 284"/>
                    <a:gd name="T15" fmla="*/ 347 h 348"/>
                    <a:gd name="T16" fmla="*/ 0 w 284"/>
                    <a:gd name="T17" fmla="*/ 178 h 348"/>
                    <a:gd name="T18" fmla="*/ 153 w 284"/>
                    <a:gd name="T19" fmla="*/ 0 h 348"/>
                    <a:gd name="T20" fmla="*/ 277 w 284"/>
                    <a:gd name="T21" fmla="*/ 110 h 348"/>
                    <a:gd name="T22" fmla="*/ 207 w 284"/>
                    <a:gd name="T23" fmla="*/ 110 h 348"/>
                    <a:gd name="T24" fmla="*/ 207 w 284"/>
                    <a:gd name="T25" fmla="*/ 116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84" h="348">
                      <a:moveTo>
                        <a:pt x="207" y="116"/>
                      </a:moveTo>
                      <a:cubicBezTo>
                        <a:pt x="207" y="105"/>
                        <a:pt x="201" y="57"/>
                        <a:pt x="153" y="57"/>
                      </a:cubicBezTo>
                      <a:cubicBezTo>
                        <a:pt x="99" y="57"/>
                        <a:pt x="77" y="113"/>
                        <a:pt x="77" y="181"/>
                      </a:cubicBezTo>
                      <a:cubicBezTo>
                        <a:pt x="77" y="201"/>
                        <a:pt x="77" y="297"/>
                        <a:pt x="147" y="297"/>
                      </a:cubicBezTo>
                      <a:cubicBezTo>
                        <a:pt x="178" y="297"/>
                        <a:pt x="207" y="277"/>
                        <a:pt x="207" y="232"/>
                      </a:cubicBezTo>
                      <a:lnTo>
                        <a:pt x="283" y="232"/>
                      </a:lnTo>
                      <a:cubicBezTo>
                        <a:pt x="283" y="251"/>
                        <a:pt x="280" y="282"/>
                        <a:pt x="252" y="311"/>
                      </a:cubicBezTo>
                      <a:cubicBezTo>
                        <a:pt x="221" y="342"/>
                        <a:pt x="184" y="347"/>
                        <a:pt x="153" y="347"/>
                      </a:cubicBezTo>
                      <a:cubicBezTo>
                        <a:pt x="37" y="347"/>
                        <a:pt x="0" y="263"/>
                        <a:pt x="0" y="178"/>
                      </a:cubicBezTo>
                      <a:cubicBezTo>
                        <a:pt x="0" y="71"/>
                        <a:pt x="60" y="0"/>
                        <a:pt x="153" y="0"/>
                      </a:cubicBezTo>
                      <a:cubicBezTo>
                        <a:pt x="226" y="0"/>
                        <a:pt x="277" y="45"/>
                        <a:pt x="277" y="110"/>
                      </a:cubicBezTo>
                      <a:lnTo>
                        <a:pt x="207" y="110"/>
                      </a:lnTo>
                      <a:lnTo>
                        <a:pt x="207" y="116"/>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83" name="Freeform 46">
                  <a:extLst>
                    <a:ext uri="{FF2B5EF4-FFF2-40B4-BE49-F238E27FC236}">
                      <a16:creationId xmlns:a16="http://schemas.microsoft.com/office/drawing/2014/main" id="{6F1D7F80-113C-4A15-AD05-EC5873437855}"/>
                    </a:ext>
                  </a:extLst>
                </p:cNvPr>
                <p:cNvSpPr>
                  <a:spLocks noChangeArrowheads="1"/>
                </p:cNvSpPr>
                <p:nvPr/>
              </p:nvSpPr>
              <p:spPr bwMode="auto">
                <a:xfrm>
                  <a:off x="1419225" y="2768600"/>
                  <a:ext cx="80963" cy="87313"/>
                </a:xfrm>
                <a:custGeom>
                  <a:avLst/>
                  <a:gdLst>
                    <a:gd name="T0" fmla="*/ 70 w 227"/>
                    <a:gd name="T1" fmla="*/ 3 h 241"/>
                    <a:gd name="T2" fmla="*/ 70 w 227"/>
                    <a:gd name="T3" fmla="*/ 141 h 241"/>
                    <a:gd name="T4" fmla="*/ 107 w 227"/>
                    <a:gd name="T5" fmla="*/ 192 h 241"/>
                    <a:gd name="T6" fmla="*/ 152 w 227"/>
                    <a:gd name="T7" fmla="*/ 118 h 241"/>
                    <a:gd name="T8" fmla="*/ 152 w 227"/>
                    <a:gd name="T9" fmla="*/ 0 h 241"/>
                    <a:gd name="T10" fmla="*/ 223 w 227"/>
                    <a:gd name="T11" fmla="*/ 0 h 241"/>
                    <a:gd name="T12" fmla="*/ 223 w 227"/>
                    <a:gd name="T13" fmla="*/ 155 h 241"/>
                    <a:gd name="T14" fmla="*/ 223 w 227"/>
                    <a:gd name="T15" fmla="*/ 217 h 241"/>
                    <a:gd name="T16" fmla="*/ 226 w 227"/>
                    <a:gd name="T17" fmla="*/ 234 h 241"/>
                    <a:gd name="T18" fmla="*/ 158 w 227"/>
                    <a:gd name="T19" fmla="*/ 234 h 241"/>
                    <a:gd name="T20" fmla="*/ 155 w 227"/>
                    <a:gd name="T21" fmla="*/ 203 h 241"/>
                    <a:gd name="T22" fmla="*/ 84 w 227"/>
                    <a:gd name="T23" fmla="*/ 240 h 241"/>
                    <a:gd name="T24" fmla="*/ 14 w 227"/>
                    <a:gd name="T25" fmla="*/ 209 h 241"/>
                    <a:gd name="T26" fmla="*/ 0 w 227"/>
                    <a:gd name="T27" fmla="*/ 146 h 241"/>
                    <a:gd name="T28" fmla="*/ 0 w 227"/>
                    <a:gd name="T29" fmla="*/ 0 h 241"/>
                    <a:gd name="T30" fmla="*/ 70 w 227"/>
                    <a:gd name="T31" fmla="*/ 0 h 241"/>
                    <a:gd name="T32" fmla="*/ 70 w 227"/>
                    <a:gd name="T33" fmla="*/ 3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7" h="241">
                      <a:moveTo>
                        <a:pt x="70" y="3"/>
                      </a:moveTo>
                      <a:lnTo>
                        <a:pt x="70" y="141"/>
                      </a:lnTo>
                      <a:cubicBezTo>
                        <a:pt x="70" y="161"/>
                        <a:pt x="70" y="192"/>
                        <a:pt x="107" y="192"/>
                      </a:cubicBezTo>
                      <a:cubicBezTo>
                        <a:pt x="152" y="192"/>
                        <a:pt x="152" y="158"/>
                        <a:pt x="152" y="118"/>
                      </a:cubicBezTo>
                      <a:lnTo>
                        <a:pt x="152" y="0"/>
                      </a:lnTo>
                      <a:lnTo>
                        <a:pt x="223" y="0"/>
                      </a:lnTo>
                      <a:lnTo>
                        <a:pt x="223" y="155"/>
                      </a:lnTo>
                      <a:cubicBezTo>
                        <a:pt x="223" y="206"/>
                        <a:pt x="223" y="211"/>
                        <a:pt x="223" y="217"/>
                      </a:cubicBezTo>
                      <a:cubicBezTo>
                        <a:pt x="223" y="223"/>
                        <a:pt x="223" y="228"/>
                        <a:pt x="226" y="234"/>
                      </a:cubicBezTo>
                      <a:lnTo>
                        <a:pt x="158" y="234"/>
                      </a:lnTo>
                      <a:lnTo>
                        <a:pt x="155" y="203"/>
                      </a:lnTo>
                      <a:cubicBezTo>
                        <a:pt x="149" y="214"/>
                        <a:pt x="130" y="240"/>
                        <a:pt x="84" y="240"/>
                      </a:cubicBezTo>
                      <a:cubicBezTo>
                        <a:pt x="53" y="240"/>
                        <a:pt x="28" y="225"/>
                        <a:pt x="14" y="209"/>
                      </a:cubicBezTo>
                      <a:cubicBezTo>
                        <a:pt x="0" y="189"/>
                        <a:pt x="0" y="158"/>
                        <a:pt x="0" y="146"/>
                      </a:cubicBezTo>
                      <a:lnTo>
                        <a:pt x="0" y="0"/>
                      </a:lnTo>
                      <a:lnTo>
                        <a:pt x="70" y="0"/>
                      </a:lnTo>
                      <a:lnTo>
                        <a:pt x="70" y="3"/>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84" name="Freeform 47">
                  <a:extLst>
                    <a:ext uri="{FF2B5EF4-FFF2-40B4-BE49-F238E27FC236}">
                      <a16:creationId xmlns:a16="http://schemas.microsoft.com/office/drawing/2014/main" id="{F3DED540-CA58-4E18-957D-6FA48A517FB9}"/>
                    </a:ext>
                  </a:extLst>
                </p:cNvPr>
                <p:cNvSpPr>
                  <a:spLocks noChangeArrowheads="1"/>
                </p:cNvSpPr>
                <p:nvPr/>
              </p:nvSpPr>
              <p:spPr bwMode="auto">
                <a:xfrm>
                  <a:off x="1524000" y="2767013"/>
                  <a:ext cx="73025" cy="88900"/>
                </a:xfrm>
                <a:custGeom>
                  <a:avLst/>
                  <a:gdLst>
                    <a:gd name="T0" fmla="*/ 65 w 204"/>
                    <a:gd name="T1" fmla="*/ 172 h 249"/>
                    <a:gd name="T2" fmla="*/ 105 w 204"/>
                    <a:gd name="T3" fmla="*/ 203 h 249"/>
                    <a:gd name="T4" fmla="*/ 141 w 204"/>
                    <a:gd name="T5" fmla="*/ 175 h 249"/>
                    <a:gd name="T6" fmla="*/ 108 w 204"/>
                    <a:gd name="T7" fmla="*/ 149 h 249"/>
                    <a:gd name="T8" fmla="*/ 65 w 204"/>
                    <a:gd name="T9" fmla="*/ 138 h 249"/>
                    <a:gd name="T10" fmla="*/ 6 w 204"/>
                    <a:gd name="T11" fmla="*/ 73 h 249"/>
                    <a:gd name="T12" fmla="*/ 108 w 204"/>
                    <a:gd name="T13" fmla="*/ 0 h 249"/>
                    <a:gd name="T14" fmla="*/ 198 w 204"/>
                    <a:gd name="T15" fmla="*/ 70 h 249"/>
                    <a:gd name="T16" fmla="*/ 136 w 204"/>
                    <a:gd name="T17" fmla="*/ 70 h 249"/>
                    <a:gd name="T18" fmla="*/ 102 w 204"/>
                    <a:gd name="T19" fmla="*/ 42 h 249"/>
                    <a:gd name="T20" fmla="*/ 68 w 204"/>
                    <a:gd name="T21" fmla="*/ 65 h 249"/>
                    <a:gd name="T22" fmla="*/ 99 w 204"/>
                    <a:gd name="T23" fmla="*/ 90 h 249"/>
                    <a:gd name="T24" fmla="*/ 141 w 204"/>
                    <a:gd name="T25" fmla="*/ 101 h 249"/>
                    <a:gd name="T26" fmla="*/ 203 w 204"/>
                    <a:gd name="T27" fmla="*/ 166 h 249"/>
                    <a:gd name="T28" fmla="*/ 96 w 204"/>
                    <a:gd name="T29" fmla="*/ 248 h 249"/>
                    <a:gd name="T30" fmla="*/ 17 w 204"/>
                    <a:gd name="T31" fmla="*/ 220 h 249"/>
                    <a:gd name="T32" fmla="*/ 0 w 204"/>
                    <a:gd name="T33" fmla="*/ 175 h 249"/>
                    <a:gd name="T34" fmla="*/ 65 w 204"/>
                    <a:gd name="T35" fmla="*/ 175 h 249"/>
                    <a:gd name="T36" fmla="*/ 65 w 204"/>
                    <a:gd name="T37" fmla="*/ 17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4" h="249">
                      <a:moveTo>
                        <a:pt x="65" y="172"/>
                      </a:moveTo>
                      <a:cubicBezTo>
                        <a:pt x="65" y="186"/>
                        <a:pt x="76" y="203"/>
                        <a:pt x="105" y="203"/>
                      </a:cubicBezTo>
                      <a:cubicBezTo>
                        <a:pt x="130" y="203"/>
                        <a:pt x="141" y="189"/>
                        <a:pt x="141" y="175"/>
                      </a:cubicBezTo>
                      <a:cubicBezTo>
                        <a:pt x="141" y="164"/>
                        <a:pt x="136" y="155"/>
                        <a:pt x="108" y="149"/>
                      </a:cubicBezTo>
                      <a:lnTo>
                        <a:pt x="65" y="138"/>
                      </a:lnTo>
                      <a:cubicBezTo>
                        <a:pt x="45" y="132"/>
                        <a:pt x="6" y="121"/>
                        <a:pt x="6" y="73"/>
                      </a:cubicBezTo>
                      <a:cubicBezTo>
                        <a:pt x="6" y="28"/>
                        <a:pt x="48" y="0"/>
                        <a:pt x="108" y="0"/>
                      </a:cubicBezTo>
                      <a:cubicBezTo>
                        <a:pt x="155" y="0"/>
                        <a:pt x="195" y="22"/>
                        <a:pt x="198" y="70"/>
                      </a:cubicBezTo>
                      <a:lnTo>
                        <a:pt x="136" y="70"/>
                      </a:lnTo>
                      <a:cubicBezTo>
                        <a:pt x="133" y="45"/>
                        <a:pt x="113" y="42"/>
                        <a:pt x="102" y="42"/>
                      </a:cubicBezTo>
                      <a:cubicBezTo>
                        <a:pt x="82" y="42"/>
                        <a:pt x="68" y="51"/>
                        <a:pt x="68" y="65"/>
                      </a:cubicBezTo>
                      <a:cubicBezTo>
                        <a:pt x="68" y="82"/>
                        <a:pt x="79" y="85"/>
                        <a:pt x="99" y="90"/>
                      </a:cubicBezTo>
                      <a:lnTo>
                        <a:pt x="141" y="101"/>
                      </a:lnTo>
                      <a:cubicBezTo>
                        <a:pt x="184" y="113"/>
                        <a:pt x="203" y="135"/>
                        <a:pt x="203" y="166"/>
                      </a:cubicBezTo>
                      <a:cubicBezTo>
                        <a:pt x="203" y="206"/>
                        <a:pt x="170" y="248"/>
                        <a:pt x="96" y="248"/>
                      </a:cubicBezTo>
                      <a:cubicBezTo>
                        <a:pt x="65" y="248"/>
                        <a:pt x="37" y="243"/>
                        <a:pt x="17" y="220"/>
                      </a:cubicBezTo>
                      <a:cubicBezTo>
                        <a:pt x="3" y="203"/>
                        <a:pt x="0" y="186"/>
                        <a:pt x="0" y="175"/>
                      </a:cubicBezTo>
                      <a:lnTo>
                        <a:pt x="65" y="175"/>
                      </a:lnTo>
                      <a:lnTo>
                        <a:pt x="65" y="172"/>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85" name="Freeform 48">
                  <a:extLst>
                    <a:ext uri="{FF2B5EF4-FFF2-40B4-BE49-F238E27FC236}">
                      <a16:creationId xmlns:a16="http://schemas.microsoft.com/office/drawing/2014/main" id="{3A170448-3835-4401-A14F-479452247875}"/>
                    </a:ext>
                  </a:extLst>
                </p:cNvPr>
                <p:cNvSpPr>
                  <a:spLocks noChangeArrowheads="1"/>
                </p:cNvSpPr>
                <p:nvPr/>
              </p:nvSpPr>
              <p:spPr bwMode="auto">
                <a:xfrm>
                  <a:off x="1611313" y="2744788"/>
                  <a:ext cx="61912" cy="111125"/>
                </a:xfrm>
                <a:custGeom>
                  <a:avLst/>
                  <a:gdLst>
                    <a:gd name="T0" fmla="*/ 169 w 170"/>
                    <a:gd name="T1" fmla="*/ 299 h 308"/>
                    <a:gd name="T2" fmla="*/ 116 w 170"/>
                    <a:gd name="T3" fmla="*/ 307 h 308"/>
                    <a:gd name="T4" fmla="*/ 45 w 170"/>
                    <a:gd name="T5" fmla="*/ 245 h 308"/>
                    <a:gd name="T6" fmla="*/ 45 w 170"/>
                    <a:gd name="T7" fmla="*/ 115 h 308"/>
                    <a:gd name="T8" fmla="*/ 0 w 170"/>
                    <a:gd name="T9" fmla="*/ 115 h 308"/>
                    <a:gd name="T10" fmla="*/ 0 w 170"/>
                    <a:gd name="T11" fmla="*/ 70 h 308"/>
                    <a:gd name="T12" fmla="*/ 45 w 170"/>
                    <a:gd name="T13" fmla="*/ 70 h 308"/>
                    <a:gd name="T14" fmla="*/ 45 w 170"/>
                    <a:gd name="T15" fmla="*/ 25 h 308"/>
                    <a:gd name="T16" fmla="*/ 113 w 170"/>
                    <a:gd name="T17" fmla="*/ 0 h 308"/>
                    <a:gd name="T18" fmla="*/ 113 w 170"/>
                    <a:gd name="T19" fmla="*/ 70 h 308"/>
                    <a:gd name="T20" fmla="*/ 169 w 170"/>
                    <a:gd name="T21" fmla="*/ 70 h 308"/>
                    <a:gd name="T22" fmla="*/ 169 w 170"/>
                    <a:gd name="T23" fmla="*/ 115 h 308"/>
                    <a:gd name="T24" fmla="*/ 113 w 170"/>
                    <a:gd name="T25" fmla="*/ 115 h 308"/>
                    <a:gd name="T26" fmla="*/ 113 w 170"/>
                    <a:gd name="T27" fmla="*/ 220 h 308"/>
                    <a:gd name="T28" fmla="*/ 144 w 170"/>
                    <a:gd name="T29" fmla="*/ 254 h 308"/>
                    <a:gd name="T30" fmla="*/ 167 w 170"/>
                    <a:gd name="T31" fmla="*/ 254 h 308"/>
                    <a:gd name="T32" fmla="*/ 167 w 170"/>
                    <a:gd name="T33" fmla="*/ 299 h 308"/>
                    <a:gd name="T34" fmla="*/ 169 w 170"/>
                    <a:gd name="T35" fmla="*/ 299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0" h="308">
                      <a:moveTo>
                        <a:pt x="169" y="299"/>
                      </a:moveTo>
                      <a:cubicBezTo>
                        <a:pt x="147" y="305"/>
                        <a:pt x="127" y="307"/>
                        <a:pt x="116" y="307"/>
                      </a:cubicBezTo>
                      <a:cubicBezTo>
                        <a:pt x="45" y="307"/>
                        <a:pt x="45" y="265"/>
                        <a:pt x="45" y="245"/>
                      </a:cubicBezTo>
                      <a:lnTo>
                        <a:pt x="45" y="115"/>
                      </a:lnTo>
                      <a:lnTo>
                        <a:pt x="0" y="115"/>
                      </a:lnTo>
                      <a:lnTo>
                        <a:pt x="0" y="70"/>
                      </a:lnTo>
                      <a:lnTo>
                        <a:pt x="45" y="70"/>
                      </a:lnTo>
                      <a:lnTo>
                        <a:pt x="45" y="25"/>
                      </a:lnTo>
                      <a:lnTo>
                        <a:pt x="113" y="0"/>
                      </a:lnTo>
                      <a:lnTo>
                        <a:pt x="113" y="70"/>
                      </a:lnTo>
                      <a:lnTo>
                        <a:pt x="169" y="70"/>
                      </a:lnTo>
                      <a:lnTo>
                        <a:pt x="169" y="115"/>
                      </a:lnTo>
                      <a:lnTo>
                        <a:pt x="113" y="115"/>
                      </a:lnTo>
                      <a:lnTo>
                        <a:pt x="113" y="220"/>
                      </a:lnTo>
                      <a:cubicBezTo>
                        <a:pt x="113" y="242"/>
                        <a:pt x="113" y="254"/>
                        <a:pt x="144" y="254"/>
                      </a:cubicBezTo>
                      <a:cubicBezTo>
                        <a:pt x="155" y="254"/>
                        <a:pt x="158" y="254"/>
                        <a:pt x="167" y="254"/>
                      </a:cubicBezTo>
                      <a:lnTo>
                        <a:pt x="167" y="299"/>
                      </a:lnTo>
                      <a:lnTo>
                        <a:pt x="169" y="29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86" name="Freeform 49">
                  <a:extLst>
                    <a:ext uri="{FF2B5EF4-FFF2-40B4-BE49-F238E27FC236}">
                      <a16:creationId xmlns:a16="http://schemas.microsoft.com/office/drawing/2014/main" id="{A98692BE-D52A-40D0-AF18-5BF2255C9B77}"/>
                    </a:ext>
                  </a:extLst>
                </p:cNvPr>
                <p:cNvSpPr>
                  <a:spLocks noChangeArrowheads="1"/>
                </p:cNvSpPr>
                <p:nvPr/>
              </p:nvSpPr>
              <p:spPr bwMode="auto">
                <a:xfrm>
                  <a:off x="1687513" y="2767013"/>
                  <a:ext cx="87312" cy="88900"/>
                </a:xfrm>
                <a:custGeom>
                  <a:avLst/>
                  <a:gdLst>
                    <a:gd name="T0" fmla="*/ 121 w 243"/>
                    <a:gd name="T1" fmla="*/ 0 h 249"/>
                    <a:gd name="T2" fmla="*/ 242 w 243"/>
                    <a:gd name="T3" fmla="*/ 124 h 249"/>
                    <a:gd name="T4" fmla="*/ 118 w 243"/>
                    <a:gd name="T5" fmla="*/ 248 h 249"/>
                    <a:gd name="T6" fmla="*/ 0 w 243"/>
                    <a:gd name="T7" fmla="*/ 124 h 249"/>
                    <a:gd name="T8" fmla="*/ 121 w 243"/>
                    <a:gd name="T9" fmla="*/ 0 h 249"/>
                    <a:gd name="T10" fmla="*/ 121 w 243"/>
                    <a:gd name="T11" fmla="*/ 200 h 249"/>
                    <a:gd name="T12" fmla="*/ 172 w 243"/>
                    <a:gd name="T13" fmla="*/ 121 h 249"/>
                    <a:gd name="T14" fmla="*/ 121 w 243"/>
                    <a:gd name="T15" fmla="*/ 48 h 249"/>
                    <a:gd name="T16" fmla="*/ 70 w 243"/>
                    <a:gd name="T17" fmla="*/ 127 h 249"/>
                    <a:gd name="T18" fmla="*/ 121 w 243"/>
                    <a:gd name="T19" fmla="*/ 200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3" h="249">
                      <a:moveTo>
                        <a:pt x="121" y="0"/>
                      </a:moveTo>
                      <a:cubicBezTo>
                        <a:pt x="206" y="0"/>
                        <a:pt x="242" y="56"/>
                        <a:pt x="242" y="124"/>
                      </a:cubicBezTo>
                      <a:cubicBezTo>
                        <a:pt x="242" y="189"/>
                        <a:pt x="206" y="248"/>
                        <a:pt x="118" y="248"/>
                      </a:cubicBezTo>
                      <a:cubicBezTo>
                        <a:pt x="50" y="248"/>
                        <a:pt x="0" y="206"/>
                        <a:pt x="0" y="124"/>
                      </a:cubicBezTo>
                      <a:cubicBezTo>
                        <a:pt x="0" y="68"/>
                        <a:pt x="28" y="0"/>
                        <a:pt x="121" y="0"/>
                      </a:cubicBezTo>
                      <a:close/>
                      <a:moveTo>
                        <a:pt x="121" y="200"/>
                      </a:moveTo>
                      <a:cubicBezTo>
                        <a:pt x="152" y="200"/>
                        <a:pt x="172" y="183"/>
                        <a:pt x="172" y="121"/>
                      </a:cubicBezTo>
                      <a:cubicBezTo>
                        <a:pt x="172" y="90"/>
                        <a:pt x="166" y="48"/>
                        <a:pt x="121" y="48"/>
                      </a:cubicBezTo>
                      <a:cubicBezTo>
                        <a:pt x="70" y="48"/>
                        <a:pt x="70" y="107"/>
                        <a:pt x="70" y="127"/>
                      </a:cubicBezTo>
                      <a:cubicBezTo>
                        <a:pt x="70" y="178"/>
                        <a:pt x="87" y="200"/>
                        <a:pt x="121" y="200"/>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87" name="Freeform 50">
                  <a:extLst>
                    <a:ext uri="{FF2B5EF4-FFF2-40B4-BE49-F238E27FC236}">
                      <a16:creationId xmlns:a16="http://schemas.microsoft.com/office/drawing/2014/main" id="{52C1A24D-8931-45E5-9753-C1E194A25D18}"/>
                    </a:ext>
                  </a:extLst>
                </p:cNvPr>
                <p:cNvSpPr>
                  <a:spLocks noChangeArrowheads="1"/>
                </p:cNvSpPr>
                <p:nvPr/>
              </p:nvSpPr>
              <p:spPr bwMode="auto">
                <a:xfrm>
                  <a:off x="1801813" y="2765425"/>
                  <a:ext cx="134937" cy="88900"/>
                </a:xfrm>
                <a:custGeom>
                  <a:avLst/>
                  <a:gdLst>
                    <a:gd name="T0" fmla="*/ 3 w 376"/>
                    <a:gd name="T1" fmla="*/ 51 h 247"/>
                    <a:gd name="T2" fmla="*/ 0 w 376"/>
                    <a:gd name="T3" fmla="*/ 6 h 247"/>
                    <a:gd name="T4" fmla="*/ 67 w 376"/>
                    <a:gd name="T5" fmla="*/ 6 h 247"/>
                    <a:gd name="T6" fmla="*/ 70 w 376"/>
                    <a:gd name="T7" fmla="*/ 37 h 247"/>
                    <a:gd name="T8" fmla="*/ 144 w 376"/>
                    <a:gd name="T9" fmla="*/ 0 h 247"/>
                    <a:gd name="T10" fmla="*/ 217 w 376"/>
                    <a:gd name="T11" fmla="*/ 45 h 247"/>
                    <a:gd name="T12" fmla="*/ 293 w 376"/>
                    <a:gd name="T13" fmla="*/ 3 h 247"/>
                    <a:gd name="T14" fmla="*/ 364 w 376"/>
                    <a:gd name="T15" fmla="*/ 40 h 247"/>
                    <a:gd name="T16" fmla="*/ 375 w 376"/>
                    <a:gd name="T17" fmla="*/ 110 h 247"/>
                    <a:gd name="T18" fmla="*/ 375 w 376"/>
                    <a:gd name="T19" fmla="*/ 243 h 247"/>
                    <a:gd name="T20" fmla="*/ 304 w 376"/>
                    <a:gd name="T21" fmla="*/ 243 h 247"/>
                    <a:gd name="T22" fmla="*/ 304 w 376"/>
                    <a:gd name="T23" fmla="*/ 104 h 247"/>
                    <a:gd name="T24" fmla="*/ 265 w 376"/>
                    <a:gd name="T25" fmla="*/ 51 h 247"/>
                    <a:gd name="T26" fmla="*/ 223 w 376"/>
                    <a:gd name="T27" fmla="*/ 124 h 247"/>
                    <a:gd name="T28" fmla="*/ 223 w 376"/>
                    <a:gd name="T29" fmla="*/ 243 h 247"/>
                    <a:gd name="T30" fmla="*/ 152 w 376"/>
                    <a:gd name="T31" fmla="*/ 243 h 247"/>
                    <a:gd name="T32" fmla="*/ 152 w 376"/>
                    <a:gd name="T33" fmla="*/ 104 h 247"/>
                    <a:gd name="T34" fmla="*/ 113 w 376"/>
                    <a:gd name="T35" fmla="*/ 54 h 247"/>
                    <a:gd name="T36" fmla="*/ 70 w 376"/>
                    <a:gd name="T37" fmla="*/ 107 h 247"/>
                    <a:gd name="T38" fmla="*/ 70 w 376"/>
                    <a:gd name="T39" fmla="*/ 246 h 247"/>
                    <a:gd name="T40" fmla="*/ 3 w 376"/>
                    <a:gd name="T41" fmla="*/ 246 h 247"/>
                    <a:gd name="T42" fmla="*/ 3 w 376"/>
                    <a:gd name="T43" fmla="*/ 51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76" h="247">
                      <a:moveTo>
                        <a:pt x="3" y="51"/>
                      </a:moveTo>
                      <a:cubicBezTo>
                        <a:pt x="3" y="37"/>
                        <a:pt x="3" y="23"/>
                        <a:pt x="0" y="6"/>
                      </a:cubicBezTo>
                      <a:lnTo>
                        <a:pt x="67" y="6"/>
                      </a:lnTo>
                      <a:lnTo>
                        <a:pt x="70" y="37"/>
                      </a:lnTo>
                      <a:cubicBezTo>
                        <a:pt x="79" y="25"/>
                        <a:pt x="96" y="0"/>
                        <a:pt x="144" y="0"/>
                      </a:cubicBezTo>
                      <a:cubicBezTo>
                        <a:pt x="197" y="0"/>
                        <a:pt x="214" y="34"/>
                        <a:pt x="217" y="45"/>
                      </a:cubicBezTo>
                      <a:cubicBezTo>
                        <a:pt x="237" y="9"/>
                        <a:pt x="268" y="3"/>
                        <a:pt x="293" y="3"/>
                      </a:cubicBezTo>
                      <a:cubicBezTo>
                        <a:pt x="341" y="3"/>
                        <a:pt x="361" y="31"/>
                        <a:pt x="364" y="40"/>
                      </a:cubicBezTo>
                      <a:cubicBezTo>
                        <a:pt x="375" y="59"/>
                        <a:pt x="375" y="88"/>
                        <a:pt x="375" y="110"/>
                      </a:cubicBezTo>
                      <a:lnTo>
                        <a:pt x="375" y="243"/>
                      </a:lnTo>
                      <a:lnTo>
                        <a:pt x="304" y="243"/>
                      </a:lnTo>
                      <a:lnTo>
                        <a:pt x="304" y="104"/>
                      </a:lnTo>
                      <a:cubicBezTo>
                        <a:pt x="304" y="79"/>
                        <a:pt x="302" y="51"/>
                        <a:pt x="265" y="51"/>
                      </a:cubicBezTo>
                      <a:cubicBezTo>
                        <a:pt x="223" y="51"/>
                        <a:pt x="223" y="90"/>
                        <a:pt x="223" y="124"/>
                      </a:cubicBezTo>
                      <a:lnTo>
                        <a:pt x="223" y="243"/>
                      </a:lnTo>
                      <a:lnTo>
                        <a:pt x="152" y="243"/>
                      </a:lnTo>
                      <a:lnTo>
                        <a:pt x="152" y="104"/>
                      </a:lnTo>
                      <a:cubicBezTo>
                        <a:pt x="152" y="88"/>
                        <a:pt x="152" y="54"/>
                        <a:pt x="113" y="54"/>
                      </a:cubicBezTo>
                      <a:cubicBezTo>
                        <a:pt x="70" y="54"/>
                        <a:pt x="70" y="90"/>
                        <a:pt x="70" y="107"/>
                      </a:cubicBezTo>
                      <a:lnTo>
                        <a:pt x="70" y="246"/>
                      </a:lnTo>
                      <a:lnTo>
                        <a:pt x="3" y="246"/>
                      </a:lnTo>
                      <a:lnTo>
                        <a:pt x="3" y="51"/>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88" name="Freeform 51">
                  <a:extLst>
                    <a:ext uri="{FF2B5EF4-FFF2-40B4-BE49-F238E27FC236}">
                      <a16:creationId xmlns:a16="http://schemas.microsoft.com/office/drawing/2014/main" id="{2FFF8092-7BE5-4557-8A51-EE49CB208CC8}"/>
                    </a:ext>
                  </a:extLst>
                </p:cNvPr>
                <p:cNvSpPr>
                  <a:spLocks noChangeArrowheads="1"/>
                </p:cNvSpPr>
                <p:nvPr/>
              </p:nvSpPr>
              <p:spPr bwMode="auto">
                <a:xfrm>
                  <a:off x="1963738" y="2765425"/>
                  <a:ext cx="80962" cy="88900"/>
                </a:xfrm>
                <a:custGeom>
                  <a:avLst/>
                  <a:gdLst>
                    <a:gd name="T0" fmla="*/ 116 w 227"/>
                    <a:gd name="T1" fmla="*/ 203 h 249"/>
                    <a:gd name="T2" fmla="*/ 156 w 227"/>
                    <a:gd name="T3" fmla="*/ 169 h 249"/>
                    <a:gd name="T4" fmla="*/ 218 w 227"/>
                    <a:gd name="T5" fmla="*/ 169 h 249"/>
                    <a:gd name="T6" fmla="*/ 195 w 227"/>
                    <a:gd name="T7" fmla="*/ 220 h 249"/>
                    <a:gd name="T8" fmla="*/ 113 w 227"/>
                    <a:gd name="T9" fmla="*/ 248 h 249"/>
                    <a:gd name="T10" fmla="*/ 31 w 227"/>
                    <a:gd name="T11" fmla="*/ 220 h 249"/>
                    <a:gd name="T12" fmla="*/ 0 w 227"/>
                    <a:gd name="T13" fmla="*/ 130 h 249"/>
                    <a:gd name="T14" fmla="*/ 48 w 227"/>
                    <a:gd name="T15" fmla="*/ 20 h 249"/>
                    <a:gd name="T16" fmla="*/ 113 w 227"/>
                    <a:gd name="T17" fmla="*/ 0 h 249"/>
                    <a:gd name="T18" fmla="*/ 209 w 227"/>
                    <a:gd name="T19" fmla="*/ 56 h 249"/>
                    <a:gd name="T20" fmla="*/ 223 w 227"/>
                    <a:gd name="T21" fmla="*/ 141 h 249"/>
                    <a:gd name="T22" fmla="*/ 68 w 227"/>
                    <a:gd name="T23" fmla="*/ 141 h 249"/>
                    <a:gd name="T24" fmla="*/ 116 w 227"/>
                    <a:gd name="T25" fmla="*/ 203 h 249"/>
                    <a:gd name="T26" fmla="*/ 156 w 227"/>
                    <a:gd name="T27" fmla="*/ 99 h 249"/>
                    <a:gd name="T28" fmla="*/ 116 w 227"/>
                    <a:gd name="T29" fmla="*/ 45 h 249"/>
                    <a:gd name="T30" fmla="*/ 71 w 227"/>
                    <a:gd name="T31" fmla="*/ 99 h 249"/>
                    <a:gd name="T32" fmla="*/ 156 w 227"/>
                    <a:gd name="T33" fmla="*/ 99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7" h="249">
                      <a:moveTo>
                        <a:pt x="116" y="203"/>
                      </a:moveTo>
                      <a:cubicBezTo>
                        <a:pt x="133" y="203"/>
                        <a:pt x="150" y="198"/>
                        <a:pt x="156" y="169"/>
                      </a:cubicBezTo>
                      <a:lnTo>
                        <a:pt x="218" y="169"/>
                      </a:lnTo>
                      <a:cubicBezTo>
                        <a:pt x="218" y="181"/>
                        <a:pt x="215" y="200"/>
                        <a:pt x="195" y="220"/>
                      </a:cubicBezTo>
                      <a:cubicBezTo>
                        <a:pt x="178" y="237"/>
                        <a:pt x="147" y="248"/>
                        <a:pt x="113" y="248"/>
                      </a:cubicBezTo>
                      <a:cubicBezTo>
                        <a:pt x="94" y="248"/>
                        <a:pt x="54" y="246"/>
                        <a:pt x="31" y="220"/>
                      </a:cubicBezTo>
                      <a:cubicBezTo>
                        <a:pt x="9" y="198"/>
                        <a:pt x="0" y="167"/>
                        <a:pt x="0" y="130"/>
                      </a:cubicBezTo>
                      <a:cubicBezTo>
                        <a:pt x="0" y="93"/>
                        <a:pt x="9" y="45"/>
                        <a:pt x="48" y="20"/>
                      </a:cubicBezTo>
                      <a:cubicBezTo>
                        <a:pt x="65" y="9"/>
                        <a:pt x="88" y="0"/>
                        <a:pt x="113" y="0"/>
                      </a:cubicBezTo>
                      <a:cubicBezTo>
                        <a:pt x="147" y="0"/>
                        <a:pt x="187" y="14"/>
                        <a:pt x="209" y="56"/>
                      </a:cubicBezTo>
                      <a:cubicBezTo>
                        <a:pt x="226" y="88"/>
                        <a:pt x="223" y="124"/>
                        <a:pt x="223" y="141"/>
                      </a:cubicBezTo>
                      <a:lnTo>
                        <a:pt x="68" y="141"/>
                      </a:lnTo>
                      <a:cubicBezTo>
                        <a:pt x="68" y="155"/>
                        <a:pt x="68" y="203"/>
                        <a:pt x="116" y="203"/>
                      </a:cubicBezTo>
                      <a:close/>
                      <a:moveTo>
                        <a:pt x="156" y="99"/>
                      </a:moveTo>
                      <a:cubicBezTo>
                        <a:pt x="156" y="88"/>
                        <a:pt x="156" y="45"/>
                        <a:pt x="116" y="45"/>
                      </a:cubicBezTo>
                      <a:cubicBezTo>
                        <a:pt x="85" y="45"/>
                        <a:pt x="74" y="71"/>
                        <a:pt x="71" y="99"/>
                      </a:cubicBezTo>
                      <a:lnTo>
                        <a:pt x="156" y="99"/>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89" name="Freeform 52">
                  <a:extLst>
                    <a:ext uri="{FF2B5EF4-FFF2-40B4-BE49-F238E27FC236}">
                      <a16:creationId xmlns:a16="http://schemas.microsoft.com/office/drawing/2014/main" id="{84571A6C-24B1-41BC-A1A7-64336C82BC71}"/>
                    </a:ext>
                  </a:extLst>
                </p:cNvPr>
                <p:cNvSpPr>
                  <a:spLocks noChangeArrowheads="1"/>
                </p:cNvSpPr>
                <p:nvPr/>
              </p:nvSpPr>
              <p:spPr bwMode="auto">
                <a:xfrm>
                  <a:off x="2068513" y="2767013"/>
                  <a:ext cx="52387" cy="87312"/>
                </a:xfrm>
                <a:custGeom>
                  <a:avLst/>
                  <a:gdLst>
                    <a:gd name="T0" fmla="*/ 3 w 145"/>
                    <a:gd name="T1" fmla="*/ 62 h 241"/>
                    <a:gd name="T2" fmla="*/ 0 w 145"/>
                    <a:gd name="T3" fmla="*/ 3 h 241"/>
                    <a:gd name="T4" fmla="*/ 65 w 145"/>
                    <a:gd name="T5" fmla="*/ 3 h 241"/>
                    <a:gd name="T6" fmla="*/ 65 w 145"/>
                    <a:gd name="T7" fmla="*/ 48 h 241"/>
                    <a:gd name="T8" fmla="*/ 144 w 145"/>
                    <a:gd name="T9" fmla="*/ 3 h 241"/>
                    <a:gd name="T10" fmla="*/ 144 w 145"/>
                    <a:gd name="T11" fmla="*/ 65 h 241"/>
                    <a:gd name="T12" fmla="*/ 71 w 145"/>
                    <a:gd name="T13" fmla="*/ 124 h 241"/>
                    <a:gd name="T14" fmla="*/ 71 w 145"/>
                    <a:gd name="T15" fmla="*/ 240 h 241"/>
                    <a:gd name="T16" fmla="*/ 3 w 145"/>
                    <a:gd name="T17" fmla="*/ 240 h 241"/>
                    <a:gd name="T18" fmla="*/ 3 w 145"/>
                    <a:gd name="T19" fmla="*/ 62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5" h="241">
                      <a:moveTo>
                        <a:pt x="3" y="62"/>
                      </a:moveTo>
                      <a:cubicBezTo>
                        <a:pt x="3" y="51"/>
                        <a:pt x="0" y="17"/>
                        <a:pt x="0" y="3"/>
                      </a:cubicBezTo>
                      <a:lnTo>
                        <a:pt x="65" y="3"/>
                      </a:lnTo>
                      <a:lnTo>
                        <a:pt x="65" y="48"/>
                      </a:lnTo>
                      <a:cubicBezTo>
                        <a:pt x="73" y="28"/>
                        <a:pt x="90" y="0"/>
                        <a:pt x="144" y="3"/>
                      </a:cubicBezTo>
                      <a:lnTo>
                        <a:pt x="144" y="65"/>
                      </a:lnTo>
                      <a:cubicBezTo>
                        <a:pt x="73" y="59"/>
                        <a:pt x="71" y="93"/>
                        <a:pt x="71" y="124"/>
                      </a:cubicBezTo>
                      <a:lnTo>
                        <a:pt x="71" y="240"/>
                      </a:lnTo>
                      <a:lnTo>
                        <a:pt x="3" y="240"/>
                      </a:lnTo>
                      <a:lnTo>
                        <a:pt x="3" y="62"/>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grpSp>
            <p:nvGrpSpPr>
              <p:cNvPr id="235" name="Group 234">
                <a:extLst>
                  <a:ext uri="{FF2B5EF4-FFF2-40B4-BE49-F238E27FC236}">
                    <a16:creationId xmlns:a16="http://schemas.microsoft.com/office/drawing/2014/main" id="{CA2FABED-8B96-480F-9AED-0362E6653B75}"/>
                  </a:ext>
                </a:extLst>
              </p:cNvPr>
              <p:cNvGrpSpPr/>
              <p:nvPr/>
            </p:nvGrpSpPr>
            <p:grpSpPr>
              <a:xfrm>
                <a:off x="5624195" y="3037168"/>
                <a:ext cx="760412" cy="123825"/>
                <a:chOff x="1328738" y="2940050"/>
                <a:chExt cx="760412" cy="123825"/>
              </a:xfrm>
              <a:solidFill>
                <a:srgbClr val="5F5F5F"/>
              </a:solidFill>
            </p:grpSpPr>
            <p:sp>
              <p:nvSpPr>
                <p:cNvPr id="274" name="Freeform 53">
                  <a:extLst>
                    <a:ext uri="{FF2B5EF4-FFF2-40B4-BE49-F238E27FC236}">
                      <a16:creationId xmlns:a16="http://schemas.microsoft.com/office/drawing/2014/main" id="{654A740A-07F6-4A8E-86F4-DD9534D2D119}"/>
                    </a:ext>
                  </a:extLst>
                </p:cNvPr>
                <p:cNvSpPr>
                  <a:spLocks noChangeArrowheads="1"/>
                </p:cNvSpPr>
                <p:nvPr/>
              </p:nvSpPr>
              <p:spPr bwMode="auto">
                <a:xfrm>
                  <a:off x="1328738" y="2940050"/>
                  <a:ext cx="85725" cy="120650"/>
                </a:xfrm>
                <a:custGeom>
                  <a:avLst/>
                  <a:gdLst>
                    <a:gd name="T0" fmla="*/ 0 w 239"/>
                    <a:gd name="T1" fmla="*/ 0 h 336"/>
                    <a:gd name="T2" fmla="*/ 102 w 239"/>
                    <a:gd name="T3" fmla="*/ 0 h 336"/>
                    <a:gd name="T4" fmla="*/ 218 w 239"/>
                    <a:gd name="T5" fmla="*/ 36 h 336"/>
                    <a:gd name="T6" fmla="*/ 238 w 239"/>
                    <a:gd name="T7" fmla="*/ 98 h 336"/>
                    <a:gd name="T8" fmla="*/ 195 w 239"/>
                    <a:gd name="T9" fmla="*/ 189 h 336"/>
                    <a:gd name="T10" fmla="*/ 119 w 239"/>
                    <a:gd name="T11" fmla="*/ 206 h 336"/>
                    <a:gd name="T12" fmla="*/ 74 w 239"/>
                    <a:gd name="T13" fmla="*/ 206 h 336"/>
                    <a:gd name="T14" fmla="*/ 74 w 239"/>
                    <a:gd name="T15" fmla="*/ 335 h 336"/>
                    <a:gd name="T16" fmla="*/ 0 w 239"/>
                    <a:gd name="T17" fmla="*/ 335 h 336"/>
                    <a:gd name="T18" fmla="*/ 0 w 239"/>
                    <a:gd name="T19" fmla="*/ 0 h 336"/>
                    <a:gd name="T20" fmla="*/ 71 w 239"/>
                    <a:gd name="T21" fmla="*/ 152 h 336"/>
                    <a:gd name="T22" fmla="*/ 99 w 239"/>
                    <a:gd name="T23" fmla="*/ 152 h 336"/>
                    <a:gd name="T24" fmla="*/ 167 w 239"/>
                    <a:gd name="T25" fmla="*/ 101 h 336"/>
                    <a:gd name="T26" fmla="*/ 108 w 239"/>
                    <a:gd name="T27" fmla="*/ 56 h 336"/>
                    <a:gd name="T28" fmla="*/ 71 w 239"/>
                    <a:gd name="T29" fmla="*/ 56 h 336"/>
                    <a:gd name="T30" fmla="*/ 71 w 239"/>
                    <a:gd name="T31" fmla="*/ 152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39" h="336">
                      <a:moveTo>
                        <a:pt x="0" y="0"/>
                      </a:moveTo>
                      <a:lnTo>
                        <a:pt x="102" y="0"/>
                      </a:lnTo>
                      <a:cubicBezTo>
                        <a:pt x="150" y="0"/>
                        <a:pt x="190" y="2"/>
                        <a:pt x="218" y="36"/>
                      </a:cubicBezTo>
                      <a:cubicBezTo>
                        <a:pt x="235" y="59"/>
                        <a:pt x="238" y="81"/>
                        <a:pt x="238" y="98"/>
                      </a:cubicBezTo>
                      <a:cubicBezTo>
                        <a:pt x="238" y="138"/>
                        <a:pt x="221" y="169"/>
                        <a:pt x="195" y="189"/>
                      </a:cubicBezTo>
                      <a:cubicBezTo>
                        <a:pt x="170" y="206"/>
                        <a:pt x="136" y="206"/>
                        <a:pt x="119" y="206"/>
                      </a:cubicBezTo>
                      <a:lnTo>
                        <a:pt x="74" y="206"/>
                      </a:lnTo>
                      <a:lnTo>
                        <a:pt x="74" y="335"/>
                      </a:lnTo>
                      <a:lnTo>
                        <a:pt x="0" y="335"/>
                      </a:lnTo>
                      <a:lnTo>
                        <a:pt x="0" y="0"/>
                      </a:lnTo>
                      <a:close/>
                      <a:moveTo>
                        <a:pt x="71" y="152"/>
                      </a:moveTo>
                      <a:lnTo>
                        <a:pt x="99" y="152"/>
                      </a:lnTo>
                      <a:cubicBezTo>
                        <a:pt x="122" y="152"/>
                        <a:pt x="167" y="152"/>
                        <a:pt x="167" y="101"/>
                      </a:cubicBezTo>
                      <a:cubicBezTo>
                        <a:pt x="167" y="56"/>
                        <a:pt x="127" y="56"/>
                        <a:pt x="108" y="56"/>
                      </a:cubicBezTo>
                      <a:lnTo>
                        <a:pt x="71" y="56"/>
                      </a:lnTo>
                      <a:lnTo>
                        <a:pt x="71" y="152"/>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75" name="Freeform 54">
                  <a:extLst>
                    <a:ext uri="{FF2B5EF4-FFF2-40B4-BE49-F238E27FC236}">
                      <a16:creationId xmlns:a16="http://schemas.microsoft.com/office/drawing/2014/main" id="{61F1CD9F-6BC0-4382-8D84-9F1BF5C61E15}"/>
                    </a:ext>
                  </a:extLst>
                </p:cNvPr>
                <p:cNvSpPr>
                  <a:spLocks noChangeArrowheads="1"/>
                </p:cNvSpPr>
                <p:nvPr/>
              </p:nvSpPr>
              <p:spPr bwMode="auto">
                <a:xfrm>
                  <a:off x="1438275" y="2974975"/>
                  <a:ext cx="52388" cy="85725"/>
                </a:xfrm>
                <a:custGeom>
                  <a:avLst/>
                  <a:gdLst>
                    <a:gd name="T0" fmla="*/ 0 w 145"/>
                    <a:gd name="T1" fmla="*/ 2 h 240"/>
                    <a:gd name="T2" fmla="*/ 65 w 145"/>
                    <a:gd name="T3" fmla="*/ 2 h 240"/>
                    <a:gd name="T4" fmla="*/ 65 w 145"/>
                    <a:gd name="T5" fmla="*/ 48 h 240"/>
                    <a:gd name="T6" fmla="*/ 144 w 145"/>
                    <a:gd name="T7" fmla="*/ 2 h 240"/>
                    <a:gd name="T8" fmla="*/ 144 w 145"/>
                    <a:gd name="T9" fmla="*/ 64 h 240"/>
                    <a:gd name="T10" fmla="*/ 71 w 145"/>
                    <a:gd name="T11" fmla="*/ 124 h 240"/>
                    <a:gd name="T12" fmla="*/ 71 w 145"/>
                    <a:gd name="T13" fmla="*/ 239 h 240"/>
                    <a:gd name="T14" fmla="*/ 3 w 145"/>
                    <a:gd name="T15" fmla="*/ 239 h 240"/>
                    <a:gd name="T16" fmla="*/ 3 w 145"/>
                    <a:gd name="T17" fmla="*/ 62 h 240"/>
                    <a:gd name="T18" fmla="*/ 0 w 145"/>
                    <a:gd name="T19" fmla="*/ 2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5" h="240">
                      <a:moveTo>
                        <a:pt x="0" y="2"/>
                      </a:moveTo>
                      <a:lnTo>
                        <a:pt x="65" y="2"/>
                      </a:lnTo>
                      <a:lnTo>
                        <a:pt x="65" y="48"/>
                      </a:lnTo>
                      <a:cubicBezTo>
                        <a:pt x="74" y="28"/>
                        <a:pt x="91" y="0"/>
                        <a:pt x="144" y="2"/>
                      </a:cubicBezTo>
                      <a:lnTo>
                        <a:pt x="144" y="64"/>
                      </a:lnTo>
                      <a:cubicBezTo>
                        <a:pt x="74" y="59"/>
                        <a:pt x="71" y="93"/>
                        <a:pt x="71" y="124"/>
                      </a:cubicBezTo>
                      <a:lnTo>
                        <a:pt x="71" y="239"/>
                      </a:lnTo>
                      <a:lnTo>
                        <a:pt x="3" y="239"/>
                      </a:lnTo>
                      <a:lnTo>
                        <a:pt x="3" y="62"/>
                      </a:lnTo>
                      <a:cubicBezTo>
                        <a:pt x="3" y="50"/>
                        <a:pt x="0" y="16"/>
                        <a:pt x="0" y="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76" name="Freeform 55">
                  <a:extLst>
                    <a:ext uri="{FF2B5EF4-FFF2-40B4-BE49-F238E27FC236}">
                      <a16:creationId xmlns:a16="http://schemas.microsoft.com/office/drawing/2014/main" id="{21B47CF6-7CD4-405B-823A-19940299F617}"/>
                    </a:ext>
                  </a:extLst>
                </p:cNvPr>
                <p:cNvSpPr>
                  <a:spLocks noChangeArrowheads="1"/>
                </p:cNvSpPr>
                <p:nvPr/>
              </p:nvSpPr>
              <p:spPr bwMode="auto">
                <a:xfrm>
                  <a:off x="1503363" y="2974975"/>
                  <a:ext cx="80962" cy="88900"/>
                </a:xfrm>
                <a:custGeom>
                  <a:avLst/>
                  <a:gdLst>
                    <a:gd name="T0" fmla="*/ 116 w 227"/>
                    <a:gd name="T1" fmla="*/ 203 h 249"/>
                    <a:gd name="T2" fmla="*/ 155 w 227"/>
                    <a:gd name="T3" fmla="*/ 169 h 249"/>
                    <a:gd name="T4" fmla="*/ 217 w 227"/>
                    <a:gd name="T5" fmla="*/ 169 h 249"/>
                    <a:gd name="T6" fmla="*/ 195 w 227"/>
                    <a:gd name="T7" fmla="*/ 220 h 249"/>
                    <a:gd name="T8" fmla="*/ 113 w 227"/>
                    <a:gd name="T9" fmla="*/ 248 h 249"/>
                    <a:gd name="T10" fmla="*/ 31 w 227"/>
                    <a:gd name="T11" fmla="*/ 220 h 249"/>
                    <a:gd name="T12" fmla="*/ 0 w 227"/>
                    <a:gd name="T13" fmla="*/ 129 h 249"/>
                    <a:gd name="T14" fmla="*/ 48 w 227"/>
                    <a:gd name="T15" fmla="*/ 19 h 249"/>
                    <a:gd name="T16" fmla="*/ 113 w 227"/>
                    <a:gd name="T17" fmla="*/ 0 h 249"/>
                    <a:gd name="T18" fmla="*/ 209 w 227"/>
                    <a:gd name="T19" fmla="*/ 56 h 249"/>
                    <a:gd name="T20" fmla="*/ 223 w 227"/>
                    <a:gd name="T21" fmla="*/ 141 h 249"/>
                    <a:gd name="T22" fmla="*/ 68 w 227"/>
                    <a:gd name="T23" fmla="*/ 141 h 249"/>
                    <a:gd name="T24" fmla="*/ 116 w 227"/>
                    <a:gd name="T25" fmla="*/ 203 h 249"/>
                    <a:gd name="T26" fmla="*/ 155 w 227"/>
                    <a:gd name="T27" fmla="*/ 96 h 249"/>
                    <a:gd name="T28" fmla="*/ 116 w 227"/>
                    <a:gd name="T29" fmla="*/ 42 h 249"/>
                    <a:gd name="T30" fmla="*/ 71 w 227"/>
                    <a:gd name="T31" fmla="*/ 96 h 249"/>
                    <a:gd name="T32" fmla="*/ 155 w 227"/>
                    <a:gd name="T33" fmla="*/ 96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7" h="249">
                      <a:moveTo>
                        <a:pt x="116" y="203"/>
                      </a:moveTo>
                      <a:cubicBezTo>
                        <a:pt x="133" y="203"/>
                        <a:pt x="150" y="197"/>
                        <a:pt x="155" y="169"/>
                      </a:cubicBezTo>
                      <a:lnTo>
                        <a:pt x="217" y="169"/>
                      </a:lnTo>
                      <a:cubicBezTo>
                        <a:pt x="217" y="180"/>
                        <a:pt x="214" y="200"/>
                        <a:pt x="195" y="220"/>
                      </a:cubicBezTo>
                      <a:cubicBezTo>
                        <a:pt x="178" y="237"/>
                        <a:pt x="147" y="248"/>
                        <a:pt x="113" y="248"/>
                      </a:cubicBezTo>
                      <a:cubicBezTo>
                        <a:pt x="93" y="248"/>
                        <a:pt x="54" y="245"/>
                        <a:pt x="31" y="220"/>
                      </a:cubicBezTo>
                      <a:cubicBezTo>
                        <a:pt x="8" y="197"/>
                        <a:pt x="0" y="166"/>
                        <a:pt x="0" y="129"/>
                      </a:cubicBezTo>
                      <a:cubicBezTo>
                        <a:pt x="0" y="93"/>
                        <a:pt x="8" y="45"/>
                        <a:pt x="48" y="19"/>
                      </a:cubicBezTo>
                      <a:cubicBezTo>
                        <a:pt x="65" y="8"/>
                        <a:pt x="88" y="0"/>
                        <a:pt x="113" y="0"/>
                      </a:cubicBezTo>
                      <a:cubicBezTo>
                        <a:pt x="147" y="0"/>
                        <a:pt x="186" y="14"/>
                        <a:pt x="209" y="56"/>
                      </a:cubicBezTo>
                      <a:cubicBezTo>
                        <a:pt x="226" y="87"/>
                        <a:pt x="223" y="124"/>
                        <a:pt x="223" y="141"/>
                      </a:cubicBezTo>
                      <a:lnTo>
                        <a:pt x="68" y="141"/>
                      </a:lnTo>
                      <a:cubicBezTo>
                        <a:pt x="68" y="155"/>
                        <a:pt x="68" y="203"/>
                        <a:pt x="116" y="203"/>
                      </a:cubicBezTo>
                      <a:close/>
                      <a:moveTo>
                        <a:pt x="155" y="96"/>
                      </a:moveTo>
                      <a:cubicBezTo>
                        <a:pt x="155" y="84"/>
                        <a:pt x="155" y="42"/>
                        <a:pt x="116" y="42"/>
                      </a:cubicBezTo>
                      <a:cubicBezTo>
                        <a:pt x="85" y="42"/>
                        <a:pt x="73" y="67"/>
                        <a:pt x="71" y="96"/>
                      </a:cubicBezTo>
                      <a:lnTo>
                        <a:pt x="155" y="96"/>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77" name="Freeform 56">
                  <a:extLst>
                    <a:ext uri="{FF2B5EF4-FFF2-40B4-BE49-F238E27FC236}">
                      <a16:creationId xmlns:a16="http://schemas.microsoft.com/office/drawing/2014/main" id="{76801C93-975D-45EE-805B-B0B6E3C50FD3}"/>
                    </a:ext>
                  </a:extLst>
                </p:cNvPr>
                <p:cNvSpPr>
                  <a:spLocks noChangeArrowheads="1"/>
                </p:cNvSpPr>
                <p:nvPr/>
              </p:nvSpPr>
              <p:spPr bwMode="auto">
                <a:xfrm>
                  <a:off x="1608138" y="2974975"/>
                  <a:ext cx="134937" cy="88900"/>
                </a:xfrm>
                <a:custGeom>
                  <a:avLst/>
                  <a:gdLst>
                    <a:gd name="T0" fmla="*/ 3 w 376"/>
                    <a:gd name="T1" fmla="*/ 48 h 247"/>
                    <a:gd name="T2" fmla="*/ 0 w 376"/>
                    <a:gd name="T3" fmla="*/ 3 h 247"/>
                    <a:gd name="T4" fmla="*/ 67 w 376"/>
                    <a:gd name="T5" fmla="*/ 3 h 247"/>
                    <a:gd name="T6" fmla="*/ 70 w 376"/>
                    <a:gd name="T7" fmla="*/ 34 h 247"/>
                    <a:gd name="T8" fmla="*/ 144 w 376"/>
                    <a:gd name="T9" fmla="*/ 0 h 247"/>
                    <a:gd name="T10" fmla="*/ 217 w 376"/>
                    <a:gd name="T11" fmla="*/ 46 h 247"/>
                    <a:gd name="T12" fmla="*/ 293 w 376"/>
                    <a:gd name="T13" fmla="*/ 3 h 247"/>
                    <a:gd name="T14" fmla="*/ 364 w 376"/>
                    <a:gd name="T15" fmla="*/ 40 h 247"/>
                    <a:gd name="T16" fmla="*/ 375 w 376"/>
                    <a:gd name="T17" fmla="*/ 110 h 247"/>
                    <a:gd name="T18" fmla="*/ 375 w 376"/>
                    <a:gd name="T19" fmla="*/ 243 h 247"/>
                    <a:gd name="T20" fmla="*/ 304 w 376"/>
                    <a:gd name="T21" fmla="*/ 243 h 247"/>
                    <a:gd name="T22" fmla="*/ 304 w 376"/>
                    <a:gd name="T23" fmla="*/ 105 h 247"/>
                    <a:gd name="T24" fmla="*/ 265 w 376"/>
                    <a:gd name="T25" fmla="*/ 51 h 247"/>
                    <a:gd name="T26" fmla="*/ 223 w 376"/>
                    <a:gd name="T27" fmla="*/ 125 h 247"/>
                    <a:gd name="T28" fmla="*/ 223 w 376"/>
                    <a:gd name="T29" fmla="*/ 243 h 247"/>
                    <a:gd name="T30" fmla="*/ 152 w 376"/>
                    <a:gd name="T31" fmla="*/ 243 h 247"/>
                    <a:gd name="T32" fmla="*/ 152 w 376"/>
                    <a:gd name="T33" fmla="*/ 105 h 247"/>
                    <a:gd name="T34" fmla="*/ 113 w 376"/>
                    <a:gd name="T35" fmla="*/ 54 h 247"/>
                    <a:gd name="T36" fmla="*/ 70 w 376"/>
                    <a:gd name="T37" fmla="*/ 108 h 247"/>
                    <a:gd name="T38" fmla="*/ 70 w 376"/>
                    <a:gd name="T39" fmla="*/ 246 h 247"/>
                    <a:gd name="T40" fmla="*/ 0 w 376"/>
                    <a:gd name="T41" fmla="*/ 246 h 247"/>
                    <a:gd name="T42" fmla="*/ 0 w 376"/>
                    <a:gd name="T43" fmla="*/ 48 h 247"/>
                    <a:gd name="T44" fmla="*/ 3 w 376"/>
                    <a:gd name="T45" fmla="*/ 4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76" h="247">
                      <a:moveTo>
                        <a:pt x="3" y="48"/>
                      </a:moveTo>
                      <a:cubicBezTo>
                        <a:pt x="3" y="34"/>
                        <a:pt x="3" y="20"/>
                        <a:pt x="0" y="3"/>
                      </a:cubicBezTo>
                      <a:lnTo>
                        <a:pt x="67" y="3"/>
                      </a:lnTo>
                      <a:lnTo>
                        <a:pt x="70" y="34"/>
                      </a:lnTo>
                      <a:cubicBezTo>
                        <a:pt x="79" y="23"/>
                        <a:pt x="96" y="0"/>
                        <a:pt x="144" y="0"/>
                      </a:cubicBezTo>
                      <a:cubicBezTo>
                        <a:pt x="197" y="0"/>
                        <a:pt x="214" y="34"/>
                        <a:pt x="217" y="46"/>
                      </a:cubicBezTo>
                      <a:cubicBezTo>
                        <a:pt x="237" y="9"/>
                        <a:pt x="268" y="3"/>
                        <a:pt x="293" y="3"/>
                      </a:cubicBezTo>
                      <a:cubicBezTo>
                        <a:pt x="341" y="3"/>
                        <a:pt x="361" y="31"/>
                        <a:pt x="364" y="40"/>
                      </a:cubicBezTo>
                      <a:cubicBezTo>
                        <a:pt x="375" y="60"/>
                        <a:pt x="375" y="88"/>
                        <a:pt x="375" y="110"/>
                      </a:cubicBezTo>
                      <a:lnTo>
                        <a:pt x="375" y="243"/>
                      </a:lnTo>
                      <a:lnTo>
                        <a:pt x="304" y="243"/>
                      </a:lnTo>
                      <a:lnTo>
                        <a:pt x="304" y="105"/>
                      </a:lnTo>
                      <a:cubicBezTo>
                        <a:pt x="304" y="79"/>
                        <a:pt x="302" y="51"/>
                        <a:pt x="265" y="51"/>
                      </a:cubicBezTo>
                      <a:cubicBezTo>
                        <a:pt x="223" y="51"/>
                        <a:pt x="223" y="91"/>
                        <a:pt x="223" y="125"/>
                      </a:cubicBezTo>
                      <a:lnTo>
                        <a:pt x="223" y="243"/>
                      </a:lnTo>
                      <a:lnTo>
                        <a:pt x="152" y="243"/>
                      </a:lnTo>
                      <a:lnTo>
                        <a:pt x="152" y="105"/>
                      </a:lnTo>
                      <a:cubicBezTo>
                        <a:pt x="152" y="88"/>
                        <a:pt x="152" y="54"/>
                        <a:pt x="113" y="54"/>
                      </a:cubicBezTo>
                      <a:cubicBezTo>
                        <a:pt x="70" y="54"/>
                        <a:pt x="70" y="91"/>
                        <a:pt x="70" y="108"/>
                      </a:cubicBezTo>
                      <a:lnTo>
                        <a:pt x="70" y="246"/>
                      </a:lnTo>
                      <a:lnTo>
                        <a:pt x="0" y="246"/>
                      </a:lnTo>
                      <a:lnTo>
                        <a:pt x="0" y="48"/>
                      </a:lnTo>
                      <a:lnTo>
                        <a:pt x="3" y="48"/>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78" name="Freeform 57">
                  <a:extLst>
                    <a:ext uri="{FF2B5EF4-FFF2-40B4-BE49-F238E27FC236}">
                      <a16:creationId xmlns:a16="http://schemas.microsoft.com/office/drawing/2014/main" id="{3A20ADD1-8186-4DF8-8B68-E643EB18D97F}"/>
                    </a:ext>
                  </a:extLst>
                </p:cNvPr>
                <p:cNvSpPr>
                  <a:spLocks noChangeArrowheads="1"/>
                </p:cNvSpPr>
                <p:nvPr/>
              </p:nvSpPr>
              <p:spPr bwMode="auto">
                <a:xfrm>
                  <a:off x="1773238" y="2940050"/>
                  <a:ext cx="26987" cy="120650"/>
                </a:xfrm>
                <a:custGeom>
                  <a:avLst/>
                  <a:gdLst>
                    <a:gd name="T0" fmla="*/ 0 w 74"/>
                    <a:gd name="T1" fmla="*/ 0 h 336"/>
                    <a:gd name="T2" fmla="*/ 73 w 74"/>
                    <a:gd name="T3" fmla="*/ 0 h 336"/>
                    <a:gd name="T4" fmla="*/ 73 w 74"/>
                    <a:gd name="T5" fmla="*/ 59 h 336"/>
                    <a:gd name="T6" fmla="*/ 0 w 74"/>
                    <a:gd name="T7" fmla="*/ 59 h 336"/>
                    <a:gd name="T8" fmla="*/ 0 w 74"/>
                    <a:gd name="T9" fmla="*/ 0 h 336"/>
                    <a:gd name="T10" fmla="*/ 3 w 74"/>
                    <a:gd name="T11" fmla="*/ 101 h 336"/>
                    <a:gd name="T12" fmla="*/ 70 w 74"/>
                    <a:gd name="T13" fmla="*/ 101 h 336"/>
                    <a:gd name="T14" fmla="*/ 70 w 74"/>
                    <a:gd name="T15" fmla="*/ 335 h 336"/>
                    <a:gd name="T16" fmla="*/ 3 w 74"/>
                    <a:gd name="T17" fmla="*/ 335 h 336"/>
                    <a:gd name="T18" fmla="*/ 3 w 74"/>
                    <a:gd name="T19" fmla="*/ 101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4" h="336">
                      <a:moveTo>
                        <a:pt x="0" y="0"/>
                      </a:moveTo>
                      <a:lnTo>
                        <a:pt x="73" y="0"/>
                      </a:lnTo>
                      <a:lnTo>
                        <a:pt x="73" y="59"/>
                      </a:lnTo>
                      <a:lnTo>
                        <a:pt x="0" y="59"/>
                      </a:lnTo>
                      <a:lnTo>
                        <a:pt x="0" y="0"/>
                      </a:lnTo>
                      <a:close/>
                      <a:moveTo>
                        <a:pt x="3" y="101"/>
                      </a:moveTo>
                      <a:lnTo>
                        <a:pt x="70" y="101"/>
                      </a:lnTo>
                      <a:lnTo>
                        <a:pt x="70" y="335"/>
                      </a:lnTo>
                      <a:lnTo>
                        <a:pt x="3" y="335"/>
                      </a:lnTo>
                      <a:lnTo>
                        <a:pt x="3" y="101"/>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79" name="Freeform 58">
                  <a:extLst>
                    <a:ext uri="{FF2B5EF4-FFF2-40B4-BE49-F238E27FC236}">
                      <a16:creationId xmlns:a16="http://schemas.microsoft.com/office/drawing/2014/main" id="{00E07CBD-62EF-427A-975B-CA51C0ACDD0B}"/>
                    </a:ext>
                  </a:extLst>
                </p:cNvPr>
                <p:cNvSpPr>
                  <a:spLocks noChangeArrowheads="1"/>
                </p:cNvSpPr>
                <p:nvPr/>
              </p:nvSpPr>
              <p:spPr bwMode="auto">
                <a:xfrm>
                  <a:off x="1822450" y="2974975"/>
                  <a:ext cx="73025" cy="88900"/>
                </a:xfrm>
                <a:custGeom>
                  <a:avLst/>
                  <a:gdLst>
                    <a:gd name="T0" fmla="*/ 65 w 204"/>
                    <a:gd name="T1" fmla="*/ 172 h 249"/>
                    <a:gd name="T2" fmla="*/ 104 w 204"/>
                    <a:gd name="T3" fmla="*/ 203 h 249"/>
                    <a:gd name="T4" fmla="*/ 141 w 204"/>
                    <a:gd name="T5" fmla="*/ 175 h 249"/>
                    <a:gd name="T6" fmla="*/ 107 w 204"/>
                    <a:gd name="T7" fmla="*/ 149 h 249"/>
                    <a:gd name="T8" fmla="*/ 65 w 204"/>
                    <a:gd name="T9" fmla="*/ 138 h 249"/>
                    <a:gd name="T10" fmla="*/ 6 w 204"/>
                    <a:gd name="T11" fmla="*/ 73 h 249"/>
                    <a:gd name="T12" fmla="*/ 107 w 204"/>
                    <a:gd name="T13" fmla="*/ 0 h 249"/>
                    <a:gd name="T14" fmla="*/ 198 w 204"/>
                    <a:gd name="T15" fmla="*/ 70 h 249"/>
                    <a:gd name="T16" fmla="*/ 135 w 204"/>
                    <a:gd name="T17" fmla="*/ 70 h 249"/>
                    <a:gd name="T18" fmla="*/ 102 w 204"/>
                    <a:gd name="T19" fmla="*/ 42 h 249"/>
                    <a:gd name="T20" fmla="*/ 68 w 204"/>
                    <a:gd name="T21" fmla="*/ 64 h 249"/>
                    <a:gd name="T22" fmla="*/ 99 w 204"/>
                    <a:gd name="T23" fmla="*/ 90 h 249"/>
                    <a:gd name="T24" fmla="*/ 141 w 204"/>
                    <a:gd name="T25" fmla="*/ 101 h 249"/>
                    <a:gd name="T26" fmla="*/ 203 w 204"/>
                    <a:gd name="T27" fmla="*/ 166 h 249"/>
                    <a:gd name="T28" fmla="*/ 96 w 204"/>
                    <a:gd name="T29" fmla="*/ 248 h 249"/>
                    <a:gd name="T30" fmla="*/ 17 w 204"/>
                    <a:gd name="T31" fmla="*/ 220 h 249"/>
                    <a:gd name="T32" fmla="*/ 0 w 204"/>
                    <a:gd name="T33" fmla="*/ 175 h 249"/>
                    <a:gd name="T34" fmla="*/ 65 w 204"/>
                    <a:gd name="T35" fmla="*/ 175 h 249"/>
                    <a:gd name="T36" fmla="*/ 65 w 204"/>
                    <a:gd name="T37" fmla="*/ 17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4" h="249">
                      <a:moveTo>
                        <a:pt x="65" y="172"/>
                      </a:moveTo>
                      <a:cubicBezTo>
                        <a:pt x="65" y="186"/>
                        <a:pt x="76" y="203"/>
                        <a:pt x="104" y="203"/>
                      </a:cubicBezTo>
                      <a:cubicBezTo>
                        <a:pt x="130" y="203"/>
                        <a:pt x="141" y="189"/>
                        <a:pt x="141" y="175"/>
                      </a:cubicBezTo>
                      <a:cubicBezTo>
                        <a:pt x="141" y="163"/>
                        <a:pt x="135" y="155"/>
                        <a:pt x="107" y="149"/>
                      </a:cubicBezTo>
                      <a:lnTo>
                        <a:pt x="65" y="138"/>
                      </a:lnTo>
                      <a:cubicBezTo>
                        <a:pt x="45" y="132"/>
                        <a:pt x="6" y="121"/>
                        <a:pt x="6" y="73"/>
                      </a:cubicBezTo>
                      <a:cubicBezTo>
                        <a:pt x="6" y="28"/>
                        <a:pt x="48" y="0"/>
                        <a:pt x="107" y="0"/>
                      </a:cubicBezTo>
                      <a:cubicBezTo>
                        <a:pt x="155" y="0"/>
                        <a:pt x="195" y="22"/>
                        <a:pt x="198" y="70"/>
                      </a:cubicBezTo>
                      <a:lnTo>
                        <a:pt x="135" y="70"/>
                      </a:lnTo>
                      <a:cubicBezTo>
                        <a:pt x="133" y="45"/>
                        <a:pt x="113" y="42"/>
                        <a:pt x="102" y="42"/>
                      </a:cubicBezTo>
                      <a:cubicBezTo>
                        <a:pt x="82" y="42"/>
                        <a:pt x="68" y="50"/>
                        <a:pt x="68" y="64"/>
                      </a:cubicBezTo>
                      <a:cubicBezTo>
                        <a:pt x="68" y="81"/>
                        <a:pt x="79" y="84"/>
                        <a:pt x="99" y="90"/>
                      </a:cubicBezTo>
                      <a:lnTo>
                        <a:pt x="141" y="101"/>
                      </a:lnTo>
                      <a:cubicBezTo>
                        <a:pt x="183" y="112"/>
                        <a:pt x="203" y="135"/>
                        <a:pt x="203" y="166"/>
                      </a:cubicBezTo>
                      <a:cubicBezTo>
                        <a:pt x="203" y="206"/>
                        <a:pt x="169" y="248"/>
                        <a:pt x="96" y="248"/>
                      </a:cubicBezTo>
                      <a:cubicBezTo>
                        <a:pt x="65" y="248"/>
                        <a:pt x="37" y="242"/>
                        <a:pt x="17" y="220"/>
                      </a:cubicBezTo>
                      <a:cubicBezTo>
                        <a:pt x="3" y="203"/>
                        <a:pt x="0" y="186"/>
                        <a:pt x="0" y="175"/>
                      </a:cubicBezTo>
                      <a:lnTo>
                        <a:pt x="65" y="175"/>
                      </a:lnTo>
                      <a:lnTo>
                        <a:pt x="65" y="172"/>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80" name="Freeform 59">
                  <a:extLst>
                    <a:ext uri="{FF2B5EF4-FFF2-40B4-BE49-F238E27FC236}">
                      <a16:creationId xmlns:a16="http://schemas.microsoft.com/office/drawing/2014/main" id="{F9FF83B8-9AD8-4033-8FE1-C59EA9D15638}"/>
                    </a:ext>
                  </a:extLst>
                </p:cNvPr>
                <p:cNvSpPr>
                  <a:spLocks noChangeArrowheads="1"/>
                </p:cNvSpPr>
                <p:nvPr/>
              </p:nvSpPr>
              <p:spPr bwMode="auto">
                <a:xfrm>
                  <a:off x="1916113" y="2974975"/>
                  <a:ext cx="80962" cy="88900"/>
                </a:xfrm>
                <a:custGeom>
                  <a:avLst/>
                  <a:gdLst>
                    <a:gd name="T0" fmla="*/ 115 w 226"/>
                    <a:gd name="T1" fmla="*/ 203 h 249"/>
                    <a:gd name="T2" fmla="*/ 155 w 226"/>
                    <a:gd name="T3" fmla="*/ 169 h 249"/>
                    <a:gd name="T4" fmla="*/ 217 w 226"/>
                    <a:gd name="T5" fmla="*/ 169 h 249"/>
                    <a:gd name="T6" fmla="*/ 194 w 226"/>
                    <a:gd name="T7" fmla="*/ 220 h 249"/>
                    <a:gd name="T8" fmla="*/ 112 w 226"/>
                    <a:gd name="T9" fmla="*/ 248 h 249"/>
                    <a:gd name="T10" fmla="*/ 31 w 226"/>
                    <a:gd name="T11" fmla="*/ 220 h 249"/>
                    <a:gd name="T12" fmla="*/ 0 w 226"/>
                    <a:gd name="T13" fmla="*/ 129 h 249"/>
                    <a:gd name="T14" fmla="*/ 48 w 226"/>
                    <a:gd name="T15" fmla="*/ 19 h 249"/>
                    <a:gd name="T16" fmla="*/ 112 w 226"/>
                    <a:gd name="T17" fmla="*/ 0 h 249"/>
                    <a:gd name="T18" fmla="*/ 208 w 226"/>
                    <a:gd name="T19" fmla="*/ 56 h 249"/>
                    <a:gd name="T20" fmla="*/ 223 w 226"/>
                    <a:gd name="T21" fmla="*/ 141 h 249"/>
                    <a:gd name="T22" fmla="*/ 67 w 226"/>
                    <a:gd name="T23" fmla="*/ 141 h 249"/>
                    <a:gd name="T24" fmla="*/ 115 w 226"/>
                    <a:gd name="T25" fmla="*/ 203 h 249"/>
                    <a:gd name="T26" fmla="*/ 155 w 226"/>
                    <a:gd name="T27" fmla="*/ 96 h 249"/>
                    <a:gd name="T28" fmla="*/ 115 w 226"/>
                    <a:gd name="T29" fmla="*/ 42 h 249"/>
                    <a:gd name="T30" fmla="*/ 70 w 226"/>
                    <a:gd name="T31" fmla="*/ 96 h 249"/>
                    <a:gd name="T32" fmla="*/ 155 w 226"/>
                    <a:gd name="T33" fmla="*/ 96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6" h="249">
                      <a:moveTo>
                        <a:pt x="115" y="203"/>
                      </a:moveTo>
                      <a:cubicBezTo>
                        <a:pt x="132" y="203"/>
                        <a:pt x="149" y="197"/>
                        <a:pt x="155" y="169"/>
                      </a:cubicBezTo>
                      <a:lnTo>
                        <a:pt x="217" y="169"/>
                      </a:lnTo>
                      <a:cubicBezTo>
                        <a:pt x="217" y="180"/>
                        <a:pt x="214" y="200"/>
                        <a:pt x="194" y="220"/>
                      </a:cubicBezTo>
                      <a:cubicBezTo>
                        <a:pt x="177" y="237"/>
                        <a:pt x="146" y="248"/>
                        <a:pt x="112" y="248"/>
                      </a:cubicBezTo>
                      <a:cubicBezTo>
                        <a:pt x="93" y="248"/>
                        <a:pt x="53" y="245"/>
                        <a:pt x="31" y="220"/>
                      </a:cubicBezTo>
                      <a:cubicBezTo>
                        <a:pt x="8" y="197"/>
                        <a:pt x="0" y="166"/>
                        <a:pt x="0" y="129"/>
                      </a:cubicBezTo>
                      <a:cubicBezTo>
                        <a:pt x="0" y="93"/>
                        <a:pt x="8" y="45"/>
                        <a:pt x="48" y="19"/>
                      </a:cubicBezTo>
                      <a:cubicBezTo>
                        <a:pt x="65" y="8"/>
                        <a:pt x="87" y="0"/>
                        <a:pt x="112" y="0"/>
                      </a:cubicBezTo>
                      <a:cubicBezTo>
                        <a:pt x="146" y="0"/>
                        <a:pt x="186" y="14"/>
                        <a:pt x="208" y="56"/>
                      </a:cubicBezTo>
                      <a:cubicBezTo>
                        <a:pt x="225" y="87"/>
                        <a:pt x="223" y="124"/>
                        <a:pt x="223" y="141"/>
                      </a:cubicBezTo>
                      <a:lnTo>
                        <a:pt x="67" y="141"/>
                      </a:lnTo>
                      <a:cubicBezTo>
                        <a:pt x="67" y="155"/>
                        <a:pt x="67" y="203"/>
                        <a:pt x="115" y="203"/>
                      </a:cubicBezTo>
                      <a:close/>
                      <a:moveTo>
                        <a:pt x="155" y="96"/>
                      </a:moveTo>
                      <a:cubicBezTo>
                        <a:pt x="155" y="84"/>
                        <a:pt x="155" y="42"/>
                        <a:pt x="115" y="42"/>
                      </a:cubicBezTo>
                      <a:cubicBezTo>
                        <a:pt x="84" y="42"/>
                        <a:pt x="73" y="67"/>
                        <a:pt x="70" y="96"/>
                      </a:cubicBezTo>
                      <a:lnTo>
                        <a:pt x="155" y="96"/>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81" name="Freeform 60">
                  <a:extLst>
                    <a:ext uri="{FF2B5EF4-FFF2-40B4-BE49-F238E27FC236}">
                      <a16:creationId xmlns:a16="http://schemas.microsoft.com/office/drawing/2014/main" id="{646DC76E-F794-4D79-9CF3-D1DBECC82C4D}"/>
                    </a:ext>
                  </a:extLst>
                </p:cNvPr>
                <p:cNvSpPr>
                  <a:spLocks noChangeArrowheads="1"/>
                </p:cNvSpPr>
                <p:nvPr/>
              </p:nvSpPr>
              <p:spPr bwMode="auto">
                <a:xfrm>
                  <a:off x="2016125" y="2974975"/>
                  <a:ext cx="73025" cy="88900"/>
                </a:xfrm>
                <a:custGeom>
                  <a:avLst/>
                  <a:gdLst>
                    <a:gd name="T0" fmla="*/ 65 w 204"/>
                    <a:gd name="T1" fmla="*/ 172 h 249"/>
                    <a:gd name="T2" fmla="*/ 105 w 204"/>
                    <a:gd name="T3" fmla="*/ 203 h 249"/>
                    <a:gd name="T4" fmla="*/ 141 w 204"/>
                    <a:gd name="T5" fmla="*/ 175 h 249"/>
                    <a:gd name="T6" fmla="*/ 107 w 204"/>
                    <a:gd name="T7" fmla="*/ 149 h 249"/>
                    <a:gd name="T8" fmla="*/ 65 w 204"/>
                    <a:gd name="T9" fmla="*/ 138 h 249"/>
                    <a:gd name="T10" fmla="*/ 6 w 204"/>
                    <a:gd name="T11" fmla="*/ 73 h 249"/>
                    <a:gd name="T12" fmla="*/ 107 w 204"/>
                    <a:gd name="T13" fmla="*/ 0 h 249"/>
                    <a:gd name="T14" fmla="*/ 198 w 204"/>
                    <a:gd name="T15" fmla="*/ 70 h 249"/>
                    <a:gd name="T16" fmla="*/ 136 w 204"/>
                    <a:gd name="T17" fmla="*/ 70 h 249"/>
                    <a:gd name="T18" fmla="*/ 102 w 204"/>
                    <a:gd name="T19" fmla="*/ 42 h 249"/>
                    <a:gd name="T20" fmla="*/ 68 w 204"/>
                    <a:gd name="T21" fmla="*/ 64 h 249"/>
                    <a:gd name="T22" fmla="*/ 99 w 204"/>
                    <a:gd name="T23" fmla="*/ 90 h 249"/>
                    <a:gd name="T24" fmla="*/ 141 w 204"/>
                    <a:gd name="T25" fmla="*/ 101 h 249"/>
                    <a:gd name="T26" fmla="*/ 203 w 204"/>
                    <a:gd name="T27" fmla="*/ 166 h 249"/>
                    <a:gd name="T28" fmla="*/ 96 w 204"/>
                    <a:gd name="T29" fmla="*/ 248 h 249"/>
                    <a:gd name="T30" fmla="*/ 17 w 204"/>
                    <a:gd name="T31" fmla="*/ 220 h 249"/>
                    <a:gd name="T32" fmla="*/ 0 w 204"/>
                    <a:gd name="T33" fmla="*/ 175 h 249"/>
                    <a:gd name="T34" fmla="*/ 65 w 204"/>
                    <a:gd name="T35" fmla="*/ 175 h 249"/>
                    <a:gd name="T36" fmla="*/ 65 w 204"/>
                    <a:gd name="T37" fmla="*/ 17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4" h="249">
                      <a:moveTo>
                        <a:pt x="65" y="172"/>
                      </a:moveTo>
                      <a:cubicBezTo>
                        <a:pt x="65" y="186"/>
                        <a:pt x="76" y="203"/>
                        <a:pt x="105" y="203"/>
                      </a:cubicBezTo>
                      <a:cubicBezTo>
                        <a:pt x="130" y="203"/>
                        <a:pt x="141" y="189"/>
                        <a:pt x="141" y="175"/>
                      </a:cubicBezTo>
                      <a:cubicBezTo>
                        <a:pt x="141" y="163"/>
                        <a:pt x="136" y="155"/>
                        <a:pt x="107" y="149"/>
                      </a:cubicBezTo>
                      <a:lnTo>
                        <a:pt x="65" y="138"/>
                      </a:lnTo>
                      <a:cubicBezTo>
                        <a:pt x="45" y="132"/>
                        <a:pt x="6" y="121"/>
                        <a:pt x="6" y="73"/>
                      </a:cubicBezTo>
                      <a:cubicBezTo>
                        <a:pt x="6" y="28"/>
                        <a:pt x="48" y="0"/>
                        <a:pt x="107" y="0"/>
                      </a:cubicBezTo>
                      <a:cubicBezTo>
                        <a:pt x="155" y="0"/>
                        <a:pt x="195" y="22"/>
                        <a:pt x="198" y="70"/>
                      </a:cubicBezTo>
                      <a:lnTo>
                        <a:pt x="136" y="70"/>
                      </a:lnTo>
                      <a:cubicBezTo>
                        <a:pt x="133" y="45"/>
                        <a:pt x="113" y="42"/>
                        <a:pt x="102" y="42"/>
                      </a:cubicBezTo>
                      <a:cubicBezTo>
                        <a:pt x="82" y="42"/>
                        <a:pt x="68" y="50"/>
                        <a:pt x="68" y="64"/>
                      </a:cubicBezTo>
                      <a:cubicBezTo>
                        <a:pt x="68" y="81"/>
                        <a:pt x="79" y="84"/>
                        <a:pt x="99" y="90"/>
                      </a:cubicBezTo>
                      <a:lnTo>
                        <a:pt x="141" y="101"/>
                      </a:lnTo>
                      <a:cubicBezTo>
                        <a:pt x="184" y="112"/>
                        <a:pt x="203" y="135"/>
                        <a:pt x="203" y="166"/>
                      </a:cubicBezTo>
                      <a:cubicBezTo>
                        <a:pt x="203" y="206"/>
                        <a:pt x="169" y="248"/>
                        <a:pt x="96" y="248"/>
                      </a:cubicBezTo>
                      <a:cubicBezTo>
                        <a:pt x="65" y="248"/>
                        <a:pt x="37" y="242"/>
                        <a:pt x="17" y="220"/>
                      </a:cubicBezTo>
                      <a:cubicBezTo>
                        <a:pt x="3" y="203"/>
                        <a:pt x="0" y="186"/>
                        <a:pt x="0" y="175"/>
                      </a:cubicBezTo>
                      <a:lnTo>
                        <a:pt x="65" y="175"/>
                      </a:lnTo>
                      <a:lnTo>
                        <a:pt x="65" y="172"/>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grpSp>
            <p:nvGrpSpPr>
              <p:cNvPr id="236" name="Group 235">
                <a:extLst>
                  <a:ext uri="{FF2B5EF4-FFF2-40B4-BE49-F238E27FC236}">
                    <a16:creationId xmlns:a16="http://schemas.microsoft.com/office/drawing/2014/main" id="{F66CAB96-E9EE-4631-9636-2DFF66BB8D0D}"/>
                  </a:ext>
                </a:extLst>
              </p:cNvPr>
              <p:cNvGrpSpPr/>
              <p:nvPr/>
            </p:nvGrpSpPr>
            <p:grpSpPr>
              <a:xfrm>
                <a:off x="5573395" y="3237193"/>
                <a:ext cx="922337" cy="153988"/>
                <a:chOff x="1277938" y="3140075"/>
                <a:chExt cx="922337" cy="153988"/>
              </a:xfrm>
              <a:solidFill>
                <a:srgbClr val="5F5F5F"/>
              </a:solidFill>
            </p:grpSpPr>
            <p:sp>
              <p:nvSpPr>
                <p:cNvPr id="237" name="Freeform 61">
                  <a:extLst>
                    <a:ext uri="{FF2B5EF4-FFF2-40B4-BE49-F238E27FC236}">
                      <a16:creationId xmlns:a16="http://schemas.microsoft.com/office/drawing/2014/main" id="{10CC60B7-5F62-4E3B-B9FD-8F2304859869}"/>
                    </a:ext>
                  </a:extLst>
                </p:cNvPr>
                <p:cNvSpPr>
                  <a:spLocks noChangeArrowheads="1"/>
                </p:cNvSpPr>
                <p:nvPr/>
              </p:nvSpPr>
              <p:spPr bwMode="auto">
                <a:xfrm>
                  <a:off x="1277938" y="3140075"/>
                  <a:ext cx="82550" cy="120650"/>
                </a:xfrm>
                <a:custGeom>
                  <a:avLst/>
                  <a:gdLst>
                    <a:gd name="T0" fmla="*/ 223 w 230"/>
                    <a:gd name="T1" fmla="*/ 0 h 334"/>
                    <a:gd name="T2" fmla="*/ 223 w 230"/>
                    <a:gd name="T3" fmla="*/ 53 h 334"/>
                    <a:gd name="T4" fmla="*/ 71 w 230"/>
                    <a:gd name="T5" fmla="*/ 53 h 334"/>
                    <a:gd name="T6" fmla="*/ 71 w 230"/>
                    <a:gd name="T7" fmla="*/ 132 h 334"/>
                    <a:gd name="T8" fmla="*/ 215 w 230"/>
                    <a:gd name="T9" fmla="*/ 132 h 334"/>
                    <a:gd name="T10" fmla="*/ 215 w 230"/>
                    <a:gd name="T11" fmla="*/ 186 h 334"/>
                    <a:gd name="T12" fmla="*/ 71 w 230"/>
                    <a:gd name="T13" fmla="*/ 186 h 334"/>
                    <a:gd name="T14" fmla="*/ 71 w 230"/>
                    <a:gd name="T15" fmla="*/ 276 h 334"/>
                    <a:gd name="T16" fmla="*/ 229 w 230"/>
                    <a:gd name="T17" fmla="*/ 276 h 334"/>
                    <a:gd name="T18" fmla="*/ 229 w 230"/>
                    <a:gd name="T19" fmla="*/ 333 h 334"/>
                    <a:gd name="T20" fmla="*/ 0 w 230"/>
                    <a:gd name="T21" fmla="*/ 333 h 334"/>
                    <a:gd name="T22" fmla="*/ 0 w 230"/>
                    <a:gd name="T23" fmla="*/ 0 h 334"/>
                    <a:gd name="T24" fmla="*/ 223 w 230"/>
                    <a:gd name="T25" fmla="*/ 0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0" h="334">
                      <a:moveTo>
                        <a:pt x="223" y="0"/>
                      </a:moveTo>
                      <a:lnTo>
                        <a:pt x="223" y="53"/>
                      </a:lnTo>
                      <a:lnTo>
                        <a:pt x="71" y="53"/>
                      </a:lnTo>
                      <a:lnTo>
                        <a:pt x="71" y="132"/>
                      </a:lnTo>
                      <a:lnTo>
                        <a:pt x="215" y="132"/>
                      </a:lnTo>
                      <a:lnTo>
                        <a:pt x="215" y="186"/>
                      </a:lnTo>
                      <a:lnTo>
                        <a:pt x="71" y="186"/>
                      </a:lnTo>
                      <a:lnTo>
                        <a:pt x="71" y="276"/>
                      </a:lnTo>
                      <a:lnTo>
                        <a:pt x="229" y="276"/>
                      </a:lnTo>
                      <a:lnTo>
                        <a:pt x="229" y="333"/>
                      </a:lnTo>
                      <a:lnTo>
                        <a:pt x="0" y="333"/>
                      </a:lnTo>
                      <a:lnTo>
                        <a:pt x="0" y="0"/>
                      </a:lnTo>
                      <a:lnTo>
                        <a:pt x="223"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38" name="Freeform 62">
                  <a:extLst>
                    <a:ext uri="{FF2B5EF4-FFF2-40B4-BE49-F238E27FC236}">
                      <a16:creationId xmlns:a16="http://schemas.microsoft.com/office/drawing/2014/main" id="{6C4DDABC-F41C-41F9-92EF-3293397A24DE}"/>
                    </a:ext>
                  </a:extLst>
                </p:cNvPr>
                <p:cNvSpPr>
                  <a:spLocks noChangeArrowheads="1"/>
                </p:cNvSpPr>
                <p:nvPr/>
              </p:nvSpPr>
              <p:spPr bwMode="auto">
                <a:xfrm>
                  <a:off x="1381125" y="3175000"/>
                  <a:ext cx="87313" cy="119063"/>
                </a:xfrm>
                <a:custGeom>
                  <a:avLst/>
                  <a:gdLst>
                    <a:gd name="T0" fmla="*/ 240 w 241"/>
                    <a:gd name="T1" fmla="*/ 48 h 329"/>
                    <a:gd name="T2" fmla="*/ 240 w 241"/>
                    <a:gd name="T3" fmla="*/ 328 h 329"/>
                    <a:gd name="T4" fmla="*/ 170 w 241"/>
                    <a:gd name="T5" fmla="*/ 328 h 329"/>
                    <a:gd name="T6" fmla="*/ 170 w 241"/>
                    <a:gd name="T7" fmla="*/ 212 h 329"/>
                    <a:gd name="T8" fmla="*/ 105 w 241"/>
                    <a:gd name="T9" fmla="*/ 243 h 329"/>
                    <a:gd name="T10" fmla="*/ 0 w 241"/>
                    <a:gd name="T11" fmla="*/ 119 h 329"/>
                    <a:gd name="T12" fmla="*/ 99 w 241"/>
                    <a:gd name="T13" fmla="*/ 0 h 329"/>
                    <a:gd name="T14" fmla="*/ 170 w 241"/>
                    <a:gd name="T15" fmla="*/ 40 h 329"/>
                    <a:gd name="T16" fmla="*/ 173 w 241"/>
                    <a:gd name="T17" fmla="*/ 6 h 329"/>
                    <a:gd name="T18" fmla="*/ 240 w 241"/>
                    <a:gd name="T19" fmla="*/ 6 h 329"/>
                    <a:gd name="T20" fmla="*/ 240 w 241"/>
                    <a:gd name="T21" fmla="*/ 48 h 329"/>
                    <a:gd name="T22" fmla="*/ 85 w 241"/>
                    <a:gd name="T23" fmla="*/ 178 h 329"/>
                    <a:gd name="T24" fmla="*/ 122 w 241"/>
                    <a:gd name="T25" fmla="*/ 195 h 329"/>
                    <a:gd name="T26" fmla="*/ 173 w 241"/>
                    <a:gd name="T27" fmla="*/ 122 h 329"/>
                    <a:gd name="T28" fmla="*/ 119 w 241"/>
                    <a:gd name="T29" fmla="*/ 45 h 329"/>
                    <a:gd name="T30" fmla="*/ 71 w 241"/>
                    <a:gd name="T31" fmla="*/ 122 h 329"/>
                    <a:gd name="T32" fmla="*/ 85 w 241"/>
                    <a:gd name="T33" fmla="*/ 178 h 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1" h="329">
                      <a:moveTo>
                        <a:pt x="240" y="48"/>
                      </a:moveTo>
                      <a:lnTo>
                        <a:pt x="240" y="328"/>
                      </a:lnTo>
                      <a:lnTo>
                        <a:pt x="170" y="328"/>
                      </a:lnTo>
                      <a:lnTo>
                        <a:pt x="170" y="212"/>
                      </a:lnTo>
                      <a:cubicBezTo>
                        <a:pt x="164" y="220"/>
                        <a:pt x="144" y="243"/>
                        <a:pt x="105" y="243"/>
                      </a:cubicBezTo>
                      <a:cubicBezTo>
                        <a:pt x="57" y="243"/>
                        <a:pt x="0" y="209"/>
                        <a:pt x="0" y="119"/>
                      </a:cubicBezTo>
                      <a:cubicBezTo>
                        <a:pt x="0" y="29"/>
                        <a:pt x="54" y="0"/>
                        <a:pt x="99" y="0"/>
                      </a:cubicBezTo>
                      <a:cubicBezTo>
                        <a:pt x="147" y="0"/>
                        <a:pt x="164" y="29"/>
                        <a:pt x="170" y="40"/>
                      </a:cubicBezTo>
                      <a:lnTo>
                        <a:pt x="173" y="6"/>
                      </a:lnTo>
                      <a:lnTo>
                        <a:pt x="240" y="6"/>
                      </a:lnTo>
                      <a:lnTo>
                        <a:pt x="240" y="48"/>
                      </a:lnTo>
                      <a:close/>
                      <a:moveTo>
                        <a:pt x="85" y="178"/>
                      </a:moveTo>
                      <a:cubicBezTo>
                        <a:pt x="96" y="192"/>
                        <a:pt x="110" y="195"/>
                        <a:pt x="122" y="195"/>
                      </a:cubicBezTo>
                      <a:cubicBezTo>
                        <a:pt x="167" y="195"/>
                        <a:pt x="173" y="147"/>
                        <a:pt x="173" y="122"/>
                      </a:cubicBezTo>
                      <a:cubicBezTo>
                        <a:pt x="173" y="96"/>
                        <a:pt x="167" y="45"/>
                        <a:pt x="119" y="45"/>
                      </a:cubicBezTo>
                      <a:cubicBezTo>
                        <a:pt x="79" y="45"/>
                        <a:pt x="71" y="85"/>
                        <a:pt x="71" y="122"/>
                      </a:cubicBezTo>
                      <a:cubicBezTo>
                        <a:pt x="71" y="136"/>
                        <a:pt x="71" y="161"/>
                        <a:pt x="85" y="178"/>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39" name="Freeform 63">
                  <a:extLst>
                    <a:ext uri="{FF2B5EF4-FFF2-40B4-BE49-F238E27FC236}">
                      <a16:creationId xmlns:a16="http://schemas.microsoft.com/office/drawing/2014/main" id="{092CB357-8BDD-422E-AD07-CA2B1B904846}"/>
                    </a:ext>
                  </a:extLst>
                </p:cNvPr>
                <p:cNvSpPr>
                  <a:spLocks noChangeArrowheads="1"/>
                </p:cNvSpPr>
                <p:nvPr/>
              </p:nvSpPr>
              <p:spPr bwMode="auto">
                <a:xfrm>
                  <a:off x="1495425" y="3175000"/>
                  <a:ext cx="80963" cy="87313"/>
                </a:xfrm>
                <a:custGeom>
                  <a:avLst/>
                  <a:gdLst>
                    <a:gd name="T0" fmla="*/ 71 w 227"/>
                    <a:gd name="T1" fmla="*/ 3 h 241"/>
                    <a:gd name="T2" fmla="*/ 71 w 227"/>
                    <a:gd name="T3" fmla="*/ 141 h 241"/>
                    <a:gd name="T4" fmla="*/ 108 w 227"/>
                    <a:gd name="T5" fmla="*/ 192 h 241"/>
                    <a:gd name="T6" fmla="*/ 153 w 227"/>
                    <a:gd name="T7" fmla="*/ 119 h 241"/>
                    <a:gd name="T8" fmla="*/ 153 w 227"/>
                    <a:gd name="T9" fmla="*/ 0 h 241"/>
                    <a:gd name="T10" fmla="*/ 223 w 227"/>
                    <a:gd name="T11" fmla="*/ 0 h 241"/>
                    <a:gd name="T12" fmla="*/ 223 w 227"/>
                    <a:gd name="T13" fmla="*/ 156 h 241"/>
                    <a:gd name="T14" fmla="*/ 223 w 227"/>
                    <a:gd name="T15" fmla="*/ 218 h 241"/>
                    <a:gd name="T16" fmla="*/ 226 w 227"/>
                    <a:gd name="T17" fmla="*/ 235 h 241"/>
                    <a:gd name="T18" fmla="*/ 158 w 227"/>
                    <a:gd name="T19" fmla="*/ 235 h 241"/>
                    <a:gd name="T20" fmla="*/ 156 w 227"/>
                    <a:gd name="T21" fmla="*/ 203 h 241"/>
                    <a:gd name="T22" fmla="*/ 85 w 227"/>
                    <a:gd name="T23" fmla="*/ 240 h 241"/>
                    <a:gd name="T24" fmla="*/ 15 w 227"/>
                    <a:gd name="T25" fmla="*/ 209 h 241"/>
                    <a:gd name="T26" fmla="*/ 0 w 227"/>
                    <a:gd name="T27" fmla="*/ 147 h 241"/>
                    <a:gd name="T28" fmla="*/ 0 w 227"/>
                    <a:gd name="T29" fmla="*/ 0 h 241"/>
                    <a:gd name="T30" fmla="*/ 71 w 227"/>
                    <a:gd name="T31" fmla="*/ 0 h 241"/>
                    <a:gd name="T32" fmla="*/ 71 w 227"/>
                    <a:gd name="T33" fmla="*/ 3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7" h="241">
                      <a:moveTo>
                        <a:pt x="71" y="3"/>
                      </a:moveTo>
                      <a:lnTo>
                        <a:pt x="71" y="141"/>
                      </a:lnTo>
                      <a:cubicBezTo>
                        <a:pt x="71" y="161"/>
                        <a:pt x="71" y="192"/>
                        <a:pt x="108" y="192"/>
                      </a:cubicBezTo>
                      <a:cubicBezTo>
                        <a:pt x="153" y="192"/>
                        <a:pt x="153" y="158"/>
                        <a:pt x="153" y="119"/>
                      </a:cubicBezTo>
                      <a:lnTo>
                        <a:pt x="153" y="0"/>
                      </a:lnTo>
                      <a:lnTo>
                        <a:pt x="223" y="0"/>
                      </a:lnTo>
                      <a:lnTo>
                        <a:pt x="223" y="156"/>
                      </a:lnTo>
                      <a:cubicBezTo>
                        <a:pt x="223" y="206"/>
                        <a:pt x="223" y="212"/>
                        <a:pt x="223" y="218"/>
                      </a:cubicBezTo>
                      <a:cubicBezTo>
                        <a:pt x="223" y="223"/>
                        <a:pt x="223" y="229"/>
                        <a:pt x="226" y="235"/>
                      </a:cubicBezTo>
                      <a:lnTo>
                        <a:pt x="158" y="235"/>
                      </a:lnTo>
                      <a:lnTo>
                        <a:pt x="156" y="203"/>
                      </a:lnTo>
                      <a:cubicBezTo>
                        <a:pt x="150" y="215"/>
                        <a:pt x="130" y="240"/>
                        <a:pt x="85" y="240"/>
                      </a:cubicBezTo>
                      <a:cubicBezTo>
                        <a:pt x="54" y="240"/>
                        <a:pt x="29" y="226"/>
                        <a:pt x="15" y="209"/>
                      </a:cubicBezTo>
                      <a:cubicBezTo>
                        <a:pt x="0" y="189"/>
                        <a:pt x="0" y="158"/>
                        <a:pt x="0" y="147"/>
                      </a:cubicBezTo>
                      <a:lnTo>
                        <a:pt x="0" y="0"/>
                      </a:lnTo>
                      <a:lnTo>
                        <a:pt x="71" y="0"/>
                      </a:lnTo>
                      <a:lnTo>
                        <a:pt x="71" y="3"/>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40" name="Freeform 64">
                  <a:extLst>
                    <a:ext uri="{FF2B5EF4-FFF2-40B4-BE49-F238E27FC236}">
                      <a16:creationId xmlns:a16="http://schemas.microsoft.com/office/drawing/2014/main" id="{053E4968-3211-4B9F-8EC8-25DE97196611}"/>
                    </a:ext>
                  </a:extLst>
                </p:cNvPr>
                <p:cNvSpPr>
                  <a:spLocks noChangeArrowheads="1"/>
                </p:cNvSpPr>
                <p:nvPr/>
              </p:nvSpPr>
              <p:spPr bwMode="auto">
                <a:xfrm>
                  <a:off x="1604963" y="3140075"/>
                  <a:ext cx="26987" cy="120650"/>
                </a:xfrm>
                <a:custGeom>
                  <a:avLst/>
                  <a:gdLst>
                    <a:gd name="T0" fmla="*/ 0 w 74"/>
                    <a:gd name="T1" fmla="*/ 0 h 336"/>
                    <a:gd name="T2" fmla="*/ 73 w 74"/>
                    <a:gd name="T3" fmla="*/ 0 h 336"/>
                    <a:gd name="T4" fmla="*/ 73 w 74"/>
                    <a:gd name="T5" fmla="*/ 59 h 336"/>
                    <a:gd name="T6" fmla="*/ 0 w 74"/>
                    <a:gd name="T7" fmla="*/ 59 h 336"/>
                    <a:gd name="T8" fmla="*/ 0 w 74"/>
                    <a:gd name="T9" fmla="*/ 0 h 336"/>
                    <a:gd name="T10" fmla="*/ 3 w 74"/>
                    <a:gd name="T11" fmla="*/ 101 h 336"/>
                    <a:gd name="T12" fmla="*/ 71 w 74"/>
                    <a:gd name="T13" fmla="*/ 101 h 336"/>
                    <a:gd name="T14" fmla="*/ 71 w 74"/>
                    <a:gd name="T15" fmla="*/ 335 h 336"/>
                    <a:gd name="T16" fmla="*/ 3 w 74"/>
                    <a:gd name="T17" fmla="*/ 335 h 336"/>
                    <a:gd name="T18" fmla="*/ 3 w 74"/>
                    <a:gd name="T19" fmla="*/ 101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4" h="336">
                      <a:moveTo>
                        <a:pt x="0" y="0"/>
                      </a:moveTo>
                      <a:lnTo>
                        <a:pt x="73" y="0"/>
                      </a:lnTo>
                      <a:lnTo>
                        <a:pt x="73" y="59"/>
                      </a:lnTo>
                      <a:lnTo>
                        <a:pt x="0" y="59"/>
                      </a:lnTo>
                      <a:lnTo>
                        <a:pt x="0" y="0"/>
                      </a:lnTo>
                      <a:close/>
                      <a:moveTo>
                        <a:pt x="3" y="101"/>
                      </a:moveTo>
                      <a:lnTo>
                        <a:pt x="71" y="101"/>
                      </a:lnTo>
                      <a:lnTo>
                        <a:pt x="71" y="335"/>
                      </a:lnTo>
                      <a:lnTo>
                        <a:pt x="3" y="335"/>
                      </a:lnTo>
                      <a:lnTo>
                        <a:pt x="3" y="101"/>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41" name="Freeform 65">
                  <a:extLst>
                    <a:ext uri="{FF2B5EF4-FFF2-40B4-BE49-F238E27FC236}">
                      <a16:creationId xmlns:a16="http://schemas.microsoft.com/office/drawing/2014/main" id="{7E421FD3-EB82-4DAE-AC47-0BDA2AFF5461}"/>
                    </a:ext>
                  </a:extLst>
                </p:cNvPr>
                <p:cNvSpPr>
                  <a:spLocks noChangeArrowheads="1"/>
                </p:cNvSpPr>
                <p:nvPr/>
              </p:nvSpPr>
              <p:spPr bwMode="auto">
                <a:xfrm>
                  <a:off x="1660525" y="3175000"/>
                  <a:ext cx="85725" cy="117475"/>
                </a:xfrm>
                <a:custGeom>
                  <a:avLst/>
                  <a:gdLst>
                    <a:gd name="T0" fmla="*/ 65 w 238"/>
                    <a:gd name="T1" fmla="*/ 3 h 326"/>
                    <a:gd name="T2" fmla="*/ 68 w 238"/>
                    <a:gd name="T3" fmla="*/ 37 h 326"/>
                    <a:gd name="T4" fmla="*/ 139 w 238"/>
                    <a:gd name="T5" fmla="*/ 0 h 326"/>
                    <a:gd name="T6" fmla="*/ 237 w 238"/>
                    <a:gd name="T7" fmla="*/ 116 h 326"/>
                    <a:gd name="T8" fmla="*/ 136 w 238"/>
                    <a:gd name="T9" fmla="*/ 240 h 326"/>
                    <a:gd name="T10" fmla="*/ 71 w 238"/>
                    <a:gd name="T11" fmla="*/ 209 h 326"/>
                    <a:gd name="T12" fmla="*/ 71 w 238"/>
                    <a:gd name="T13" fmla="*/ 325 h 326"/>
                    <a:gd name="T14" fmla="*/ 0 w 238"/>
                    <a:gd name="T15" fmla="*/ 325 h 326"/>
                    <a:gd name="T16" fmla="*/ 0 w 238"/>
                    <a:gd name="T17" fmla="*/ 0 h 326"/>
                    <a:gd name="T18" fmla="*/ 65 w 238"/>
                    <a:gd name="T19" fmla="*/ 0 h 326"/>
                    <a:gd name="T20" fmla="*/ 65 w 238"/>
                    <a:gd name="T21" fmla="*/ 3 h 326"/>
                    <a:gd name="T22" fmla="*/ 167 w 238"/>
                    <a:gd name="T23" fmla="*/ 119 h 326"/>
                    <a:gd name="T24" fmla="*/ 119 w 238"/>
                    <a:gd name="T25" fmla="*/ 43 h 326"/>
                    <a:gd name="T26" fmla="*/ 65 w 238"/>
                    <a:gd name="T27" fmla="*/ 122 h 326"/>
                    <a:gd name="T28" fmla="*/ 116 w 238"/>
                    <a:gd name="T29" fmla="*/ 195 h 326"/>
                    <a:gd name="T30" fmla="*/ 167 w 238"/>
                    <a:gd name="T31" fmla="*/ 119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38" h="326">
                      <a:moveTo>
                        <a:pt x="65" y="3"/>
                      </a:moveTo>
                      <a:lnTo>
                        <a:pt x="68" y="37"/>
                      </a:lnTo>
                      <a:cubicBezTo>
                        <a:pt x="91" y="0"/>
                        <a:pt x="127" y="0"/>
                        <a:pt x="139" y="0"/>
                      </a:cubicBezTo>
                      <a:cubicBezTo>
                        <a:pt x="201" y="0"/>
                        <a:pt x="237" y="45"/>
                        <a:pt x="237" y="116"/>
                      </a:cubicBezTo>
                      <a:cubicBezTo>
                        <a:pt x="237" y="184"/>
                        <a:pt x="204" y="240"/>
                        <a:pt x="136" y="240"/>
                      </a:cubicBezTo>
                      <a:cubicBezTo>
                        <a:pt x="94" y="240"/>
                        <a:pt x="77" y="218"/>
                        <a:pt x="71" y="209"/>
                      </a:cubicBezTo>
                      <a:lnTo>
                        <a:pt x="71" y="325"/>
                      </a:lnTo>
                      <a:lnTo>
                        <a:pt x="0" y="325"/>
                      </a:lnTo>
                      <a:lnTo>
                        <a:pt x="0" y="0"/>
                      </a:lnTo>
                      <a:lnTo>
                        <a:pt x="65" y="0"/>
                      </a:lnTo>
                      <a:lnTo>
                        <a:pt x="65" y="3"/>
                      </a:lnTo>
                      <a:close/>
                      <a:moveTo>
                        <a:pt x="167" y="119"/>
                      </a:moveTo>
                      <a:cubicBezTo>
                        <a:pt x="167" y="91"/>
                        <a:pt x="161" y="43"/>
                        <a:pt x="119" y="43"/>
                      </a:cubicBezTo>
                      <a:cubicBezTo>
                        <a:pt x="96" y="43"/>
                        <a:pt x="65" y="60"/>
                        <a:pt x="65" y="122"/>
                      </a:cubicBezTo>
                      <a:cubicBezTo>
                        <a:pt x="65" y="136"/>
                        <a:pt x="65" y="195"/>
                        <a:pt x="116" y="195"/>
                      </a:cubicBezTo>
                      <a:cubicBezTo>
                        <a:pt x="150" y="195"/>
                        <a:pt x="167" y="164"/>
                        <a:pt x="167" y="119"/>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42" name="Freeform 66">
                  <a:extLst>
                    <a:ext uri="{FF2B5EF4-FFF2-40B4-BE49-F238E27FC236}">
                      <a16:creationId xmlns:a16="http://schemas.microsoft.com/office/drawing/2014/main" id="{992FD920-1297-4283-8BC9-A16C00B83DA3}"/>
                    </a:ext>
                  </a:extLst>
                </p:cNvPr>
                <p:cNvSpPr>
                  <a:spLocks noChangeArrowheads="1"/>
                </p:cNvSpPr>
                <p:nvPr/>
              </p:nvSpPr>
              <p:spPr bwMode="auto">
                <a:xfrm>
                  <a:off x="1771650" y="3173413"/>
                  <a:ext cx="134938" cy="88900"/>
                </a:xfrm>
                <a:custGeom>
                  <a:avLst/>
                  <a:gdLst>
                    <a:gd name="T0" fmla="*/ 3 w 376"/>
                    <a:gd name="T1" fmla="*/ 51 h 247"/>
                    <a:gd name="T2" fmla="*/ 0 w 376"/>
                    <a:gd name="T3" fmla="*/ 6 h 247"/>
                    <a:gd name="T4" fmla="*/ 68 w 376"/>
                    <a:gd name="T5" fmla="*/ 6 h 247"/>
                    <a:gd name="T6" fmla="*/ 71 w 376"/>
                    <a:gd name="T7" fmla="*/ 37 h 247"/>
                    <a:gd name="T8" fmla="*/ 144 w 376"/>
                    <a:gd name="T9" fmla="*/ 0 h 247"/>
                    <a:gd name="T10" fmla="*/ 217 w 376"/>
                    <a:gd name="T11" fmla="*/ 46 h 247"/>
                    <a:gd name="T12" fmla="*/ 294 w 376"/>
                    <a:gd name="T13" fmla="*/ 3 h 247"/>
                    <a:gd name="T14" fmla="*/ 364 w 376"/>
                    <a:gd name="T15" fmla="*/ 40 h 247"/>
                    <a:gd name="T16" fmla="*/ 375 w 376"/>
                    <a:gd name="T17" fmla="*/ 111 h 247"/>
                    <a:gd name="T18" fmla="*/ 375 w 376"/>
                    <a:gd name="T19" fmla="*/ 243 h 247"/>
                    <a:gd name="T20" fmla="*/ 305 w 376"/>
                    <a:gd name="T21" fmla="*/ 243 h 247"/>
                    <a:gd name="T22" fmla="*/ 305 w 376"/>
                    <a:gd name="T23" fmla="*/ 105 h 247"/>
                    <a:gd name="T24" fmla="*/ 265 w 376"/>
                    <a:gd name="T25" fmla="*/ 51 h 247"/>
                    <a:gd name="T26" fmla="*/ 223 w 376"/>
                    <a:gd name="T27" fmla="*/ 125 h 247"/>
                    <a:gd name="T28" fmla="*/ 223 w 376"/>
                    <a:gd name="T29" fmla="*/ 243 h 247"/>
                    <a:gd name="T30" fmla="*/ 152 w 376"/>
                    <a:gd name="T31" fmla="*/ 243 h 247"/>
                    <a:gd name="T32" fmla="*/ 152 w 376"/>
                    <a:gd name="T33" fmla="*/ 105 h 247"/>
                    <a:gd name="T34" fmla="*/ 113 w 376"/>
                    <a:gd name="T35" fmla="*/ 54 h 247"/>
                    <a:gd name="T36" fmla="*/ 71 w 376"/>
                    <a:gd name="T37" fmla="*/ 108 h 247"/>
                    <a:gd name="T38" fmla="*/ 71 w 376"/>
                    <a:gd name="T39" fmla="*/ 246 h 247"/>
                    <a:gd name="T40" fmla="*/ 3 w 376"/>
                    <a:gd name="T41" fmla="*/ 246 h 247"/>
                    <a:gd name="T42" fmla="*/ 3 w 376"/>
                    <a:gd name="T43" fmla="*/ 51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76" h="247">
                      <a:moveTo>
                        <a:pt x="3" y="51"/>
                      </a:moveTo>
                      <a:cubicBezTo>
                        <a:pt x="3" y="37"/>
                        <a:pt x="3" y="23"/>
                        <a:pt x="0" y="6"/>
                      </a:cubicBezTo>
                      <a:lnTo>
                        <a:pt x="68" y="6"/>
                      </a:lnTo>
                      <a:lnTo>
                        <a:pt x="71" y="37"/>
                      </a:lnTo>
                      <a:cubicBezTo>
                        <a:pt x="79" y="26"/>
                        <a:pt x="96" y="0"/>
                        <a:pt x="144" y="0"/>
                      </a:cubicBezTo>
                      <a:cubicBezTo>
                        <a:pt x="198" y="0"/>
                        <a:pt x="215" y="34"/>
                        <a:pt x="217" y="46"/>
                      </a:cubicBezTo>
                      <a:cubicBezTo>
                        <a:pt x="237" y="9"/>
                        <a:pt x="268" y="3"/>
                        <a:pt x="294" y="3"/>
                      </a:cubicBezTo>
                      <a:cubicBezTo>
                        <a:pt x="342" y="3"/>
                        <a:pt x="361" y="32"/>
                        <a:pt x="364" y="40"/>
                      </a:cubicBezTo>
                      <a:cubicBezTo>
                        <a:pt x="375" y="60"/>
                        <a:pt x="375" y="88"/>
                        <a:pt x="375" y="111"/>
                      </a:cubicBezTo>
                      <a:lnTo>
                        <a:pt x="375" y="243"/>
                      </a:lnTo>
                      <a:lnTo>
                        <a:pt x="305" y="243"/>
                      </a:lnTo>
                      <a:lnTo>
                        <a:pt x="305" y="105"/>
                      </a:lnTo>
                      <a:cubicBezTo>
                        <a:pt x="305" y="80"/>
                        <a:pt x="302" y="51"/>
                        <a:pt x="265" y="51"/>
                      </a:cubicBezTo>
                      <a:cubicBezTo>
                        <a:pt x="223" y="51"/>
                        <a:pt x="223" y="91"/>
                        <a:pt x="223" y="125"/>
                      </a:cubicBezTo>
                      <a:lnTo>
                        <a:pt x="223" y="243"/>
                      </a:lnTo>
                      <a:lnTo>
                        <a:pt x="152" y="243"/>
                      </a:lnTo>
                      <a:lnTo>
                        <a:pt x="152" y="105"/>
                      </a:lnTo>
                      <a:cubicBezTo>
                        <a:pt x="152" y="88"/>
                        <a:pt x="152" y="54"/>
                        <a:pt x="113" y="54"/>
                      </a:cubicBezTo>
                      <a:cubicBezTo>
                        <a:pt x="71" y="54"/>
                        <a:pt x="71" y="91"/>
                        <a:pt x="71" y="108"/>
                      </a:cubicBezTo>
                      <a:lnTo>
                        <a:pt x="71" y="246"/>
                      </a:lnTo>
                      <a:lnTo>
                        <a:pt x="3" y="246"/>
                      </a:lnTo>
                      <a:lnTo>
                        <a:pt x="3" y="51"/>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43" name="Freeform 67">
                  <a:extLst>
                    <a:ext uri="{FF2B5EF4-FFF2-40B4-BE49-F238E27FC236}">
                      <a16:creationId xmlns:a16="http://schemas.microsoft.com/office/drawing/2014/main" id="{BEF83325-66A2-4917-95CC-2B64D8B057DF}"/>
                    </a:ext>
                  </a:extLst>
                </p:cNvPr>
                <p:cNvSpPr>
                  <a:spLocks noChangeArrowheads="1"/>
                </p:cNvSpPr>
                <p:nvPr/>
              </p:nvSpPr>
              <p:spPr bwMode="auto">
                <a:xfrm>
                  <a:off x="1933575" y="3173413"/>
                  <a:ext cx="80963" cy="90487"/>
                </a:xfrm>
                <a:custGeom>
                  <a:avLst/>
                  <a:gdLst>
                    <a:gd name="T0" fmla="*/ 115 w 227"/>
                    <a:gd name="T1" fmla="*/ 204 h 250"/>
                    <a:gd name="T2" fmla="*/ 155 w 227"/>
                    <a:gd name="T3" fmla="*/ 170 h 250"/>
                    <a:gd name="T4" fmla="*/ 217 w 227"/>
                    <a:gd name="T5" fmla="*/ 170 h 250"/>
                    <a:gd name="T6" fmla="*/ 194 w 227"/>
                    <a:gd name="T7" fmla="*/ 221 h 250"/>
                    <a:gd name="T8" fmla="*/ 113 w 227"/>
                    <a:gd name="T9" fmla="*/ 249 h 250"/>
                    <a:gd name="T10" fmla="*/ 31 w 227"/>
                    <a:gd name="T11" fmla="*/ 221 h 250"/>
                    <a:gd name="T12" fmla="*/ 0 w 227"/>
                    <a:gd name="T13" fmla="*/ 130 h 250"/>
                    <a:gd name="T14" fmla="*/ 48 w 227"/>
                    <a:gd name="T15" fmla="*/ 20 h 250"/>
                    <a:gd name="T16" fmla="*/ 113 w 227"/>
                    <a:gd name="T17" fmla="*/ 0 h 250"/>
                    <a:gd name="T18" fmla="*/ 209 w 227"/>
                    <a:gd name="T19" fmla="*/ 57 h 250"/>
                    <a:gd name="T20" fmla="*/ 223 w 227"/>
                    <a:gd name="T21" fmla="*/ 142 h 250"/>
                    <a:gd name="T22" fmla="*/ 67 w 227"/>
                    <a:gd name="T23" fmla="*/ 142 h 250"/>
                    <a:gd name="T24" fmla="*/ 115 w 227"/>
                    <a:gd name="T25" fmla="*/ 204 h 250"/>
                    <a:gd name="T26" fmla="*/ 155 w 227"/>
                    <a:gd name="T27" fmla="*/ 96 h 250"/>
                    <a:gd name="T28" fmla="*/ 115 w 227"/>
                    <a:gd name="T29" fmla="*/ 43 h 250"/>
                    <a:gd name="T30" fmla="*/ 70 w 227"/>
                    <a:gd name="T31" fmla="*/ 96 h 250"/>
                    <a:gd name="T32" fmla="*/ 155 w 227"/>
                    <a:gd name="T33" fmla="*/ 96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7" h="250">
                      <a:moveTo>
                        <a:pt x="115" y="204"/>
                      </a:moveTo>
                      <a:cubicBezTo>
                        <a:pt x="132" y="204"/>
                        <a:pt x="149" y="198"/>
                        <a:pt x="155" y="170"/>
                      </a:cubicBezTo>
                      <a:lnTo>
                        <a:pt x="217" y="170"/>
                      </a:lnTo>
                      <a:cubicBezTo>
                        <a:pt x="217" y="181"/>
                        <a:pt x="214" y="201"/>
                        <a:pt x="194" y="221"/>
                      </a:cubicBezTo>
                      <a:cubicBezTo>
                        <a:pt x="178" y="238"/>
                        <a:pt x="147" y="249"/>
                        <a:pt x="113" y="249"/>
                      </a:cubicBezTo>
                      <a:cubicBezTo>
                        <a:pt x="93" y="249"/>
                        <a:pt x="53" y="246"/>
                        <a:pt x="31" y="221"/>
                      </a:cubicBezTo>
                      <a:cubicBezTo>
                        <a:pt x="8" y="198"/>
                        <a:pt x="0" y="167"/>
                        <a:pt x="0" y="130"/>
                      </a:cubicBezTo>
                      <a:cubicBezTo>
                        <a:pt x="0" y="94"/>
                        <a:pt x="8" y="46"/>
                        <a:pt x="48" y="20"/>
                      </a:cubicBezTo>
                      <a:cubicBezTo>
                        <a:pt x="65" y="9"/>
                        <a:pt x="87" y="0"/>
                        <a:pt x="113" y="0"/>
                      </a:cubicBezTo>
                      <a:cubicBezTo>
                        <a:pt x="147" y="0"/>
                        <a:pt x="186" y="15"/>
                        <a:pt x="209" y="57"/>
                      </a:cubicBezTo>
                      <a:cubicBezTo>
                        <a:pt x="226" y="88"/>
                        <a:pt x="223" y="125"/>
                        <a:pt x="223" y="142"/>
                      </a:cubicBezTo>
                      <a:lnTo>
                        <a:pt x="67" y="142"/>
                      </a:lnTo>
                      <a:cubicBezTo>
                        <a:pt x="67" y="156"/>
                        <a:pt x="67" y="204"/>
                        <a:pt x="115" y="204"/>
                      </a:cubicBezTo>
                      <a:close/>
                      <a:moveTo>
                        <a:pt x="155" y="96"/>
                      </a:moveTo>
                      <a:cubicBezTo>
                        <a:pt x="155" y="85"/>
                        <a:pt x="155" y="43"/>
                        <a:pt x="115" y="43"/>
                      </a:cubicBezTo>
                      <a:cubicBezTo>
                        <a:pt x="84" y="43"/>
                        <a:pt x="73" y="68"/>
                        <a:pt x="70" y="96"/>
                      </a:cubicBezTo>
                      <a:lnTo>
                        <a:pt x="155" y="96"/>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44" name="Freeform 68">
                  <a:extLst>
                    <a:ext uri="{FF2B5EF4-FFF2-40B4-BE49-F238E27FC236}">
                      <a16:creationId xmlns:a16="http://schemas.microsoft.com/office/drawing/2014/main" id="{2CB7AC9A-D21F-41EC-9154-61FD2275FEB6}"/>
                    </a:ext>
                  </a:extLst>
                </p:cNvPr>
                <p:cNvSpPr>
                  <a:spLocks noChangeArrowheads="1"/>
                </p:cNvSpPr>
                <p:nvPr/>
              </p:nvSpPr>
              <p:spPr bwMode="auto">
                <a:xfrm>
                  <a:off x="2036763" y="3175000"/>
                  <a:ext cx="80962" cy="87313"/>
                </a:xfrm>
                <a:custGeom>
                  <a:avLst/>
                  <a:gdLst>
                    <a:gd name="T0" fmla="*/ 3 w 224"/>
                    <a:gd name="T1" fmla="*/ 45 h 244"/>
                    <a:gd name="T2" fmla="*/ 3 w 224"/>
                    <a:gd name="T3" fmla="*/ 3 h 244"/>
                    <a:gd name="T4" fmla="*/ 68 w 224"/>
                    <a:gd name="T5" fmla="*/ 3 h 244"/>
                    <a:gd name="T6" fmla="*/ 71 w 224"/>
                    <a:gd name="T7" fmla="*/ 40 h 244"/>
                    <a:gd name="T8" fmla="*/ 147 w 224"/>
                    <a:gd name="T9" fmla="*/ 0 h 244"/>
                    <a:gd name="T10" fmla="*/ 218 w 224"/>
                    <a:gd name="T11" fmla="*/ 45 h 244"/>
                    <a:gd name="T12" fmla="*/ 223 w 224"/>
                    <a:gd name="T13" fmla="*/ 116 h 244"/>
                    <a:gd name="T14" fmla="*/ 223 w 224"/>
                    <a:gd name="T15" fmla="*/ 243 h 244"/>
                    <a:gd name="T16" fmla="*/ 153 w 224"/>
                    <a:gd name="T17" fmla="*/ 243 h 244"/>
                    <a:gd name="T18" fmla="*/ 153 w 224"/>
                    <a:gd name="T19" fmla="*/ 91 h 244"/>
                    <a:gd name="T20" fmla="*/ 150 w 224"/>
                    <a:gd name="T21" fmla="*/ 65 h 244"/>
                    <a:gd name="T22" fmla="*/ 116 w 224"/>
                    <a:gd name="T23" fmla="*/ 45 h 244"/>
                    <a:gd name="T24" fmla="*/ 79 w 224"/>
                    <a:gd name="T25" fmla="*/ 62 h 244"/>
                    <a:gd name="T26" fmla="*/ 71 w 224"/>
                    <a:gd name="T27" fmla="*/ 99 h 244"/>
                    <a:gd name="T28" fmla="*/ 71 w 224"/>
                    <a:gd name="T29" fmla="*/ 237 h 244"/>
                    <a:gd name="T30" fmla="*/ 0 w 224"/>
                    <a:gd name="T31" fmla="*/ 237 h 244"/>
                    <a:gd name="T32" fmla="*/ 0 w 224"/>
                    <a:gd name="T33" fmla="*/ 45 h 244"/>
                    <a:gd name="T34" fmla="*/ 3 w 224"/>
                    <a:gd name="T35" fmla="*/ 45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24" h="244">
                      <a:moveTo>
                        <a:pt x="3" y="45"/>
                      </a:moveTo>
                      <a:cubicBezTo>
                        <a:pt x="3" y="45"/>
                        <a:pt x="3" y="20"/>
                        <a:pt x="3" y="3"/>
                      </a:cubicBezTo>
                      <a:lnTo>
                        <a:pt x="68" y="3"/>
                      </a:lnTo>
                      <a:lnTo>
                        <a:pt x="71" y="40"/>
                      </a:lnTo>
                      <a:cubicBezTo>
                        <a:pt x="77" y="29"/>
                        <a:pt x="96" y="0"/>
                        <a:pt x="147" y="0"/>
                      </a:cubicBezTo>
                      <a:cubicBezTo>
                        <a:pt x="192" y="0"/>
                        <a:pt x="212" y="29"/>
                        <a:pt x="218" y="45"/>
                      </a:cubicBezTo>
                      <a:cubicBezTo>
                        <a:pt x="223" y="60"/>
                        <a:pt x="223" y="71"/>
                        <a:pt x="223" y="116"/>
                      </a:cubicBezTo>
                      <a:lnTo>
                        <a:pt x="223" y="243"/>
                      </a:lnTo>
                      <a:lnTo>
                        <a:pt x="153" y="243"/>
                      </a:lnTo>
                      <a:lnTo>
                        <a:pt x="153" y="91"/>
                      </a:lnTo>
                      <a:cubicBezTo>
                        <a:pt x="153" y="82"/>
                        <a:pt x="153" y="74"/>
                        <a:pt x="150" y="65"/>
                      </a:cubicBezTo>
                      <a:cubicBezTo>
                        <a:pt x="144" y="54"/>
                        <a:pt x="133" y="45"/>
                        <a:pt x="116" y="45"/>
                      </a:cubicBezTo>
                      <a:cubicBezTo>
                        <a:pt x="102" y="45"/>
                        <a:pt x="88" y="51"/>
                        <a:pt x="79" y="62"/>
                      </a:cubicBezTo>
                      <a:cubicBezTo>
                        <a:pt x="77" y="68"/>
                        <a:pt x="71" y="79"/>
                        <a:pt x="71" y="99"/>
                      </a:cubicBezTo>
                      <a:lnTo>
                        <a:pt x="71" y="237"/>
                      </a:lnTo>
                      <a:lnTo>
                        <a:pt x="0" y="237"/>
                      </a:lnTo>
                      <a:lnTo>
                        <a:pt x="0" y="45"/>
                      </a:lnTo>
                      <a:lnTo>
                        <a:pt x="3" y="45"/>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45" name="Freeform 69">
                  <a:extLst>
                    <a:ext uri="{FF2B5EF4-FFF2-40B4-BE49-F238E27FC236}">
                      <a16:creationId xmlns:a16="http://schemas.microsoft.com/office/drawing/2014/main" id="{99554C59-7E07-4DA1-9FF2-C065F6A100C7}"/>
                    </a:ext>
                  </a:extLst>
                </p:cNvPr>
                <p:cNvSpPr>
                  <a:spLocks noChangeArrowheads="1"/>
                </p:cNvSpPr>
                <p:nvPr/>
              </p:nvSpPr>
              <p:spPr bwMode="auto">
                <a:xfrm>
                  <a:off x="2138363" y="3151188"/>
                  <a:ext cx="61912" cy="111125"/>
                </a:xfrm>
                <a:custGeom>
                  <a:avLst/>
                  <a:gdLst>
                    <a:gd name="T0" fmla="*/ 113 w 170"/>
                    <a:gd name="T1" fmla="*/ 308 h 309"/>
                    <a:gd name="T2" fmla="*/ 42 w 170"/>
                    <a:gd name="T3" fmla="*/ 246 h 309"/>
                    <a:gd name="T4" fmla="*/ 42 w 170"/>
                    <a:gd name="T5" fmla="*/ 116 h 309"/>
                    <a:gd name="T6" fmla="*/ 0 w 170"/>
                    <a:gd name="T7" fmla="*/ 116 h 309"/>
                    <a:gd name="T8" fmla="*/ 0 w 170"/>
                    <a:gd name="T9" fmla="*/ 71 h 309"/>
                    <a:gd name="T10" fmla="*/ 45 w 170"/>
                    <a:gd name="T11" fmla="*/ 71 h 309"/>
                    <a:gd name="T12" fmla="*/ 45 w 170"/>
                    <a:gd name="T13" fmla="*/ 26 h 309"/>
                    <a:gd name="T14" fmla="*/ 113 w 170"/>
                    <a:gd name="T15" fmla="*/ 0 h 309"/>
                    <a:gd name="T16" fmla="*/ 113 w 170"/>
                    <a:gd name="T17" fmla="*/ 71 h 309"/>
                    <a:gd name="T18" fmla="*/ 169 w 170"/>
                    <a:gd name="T19" fmla="*/ 71 h 309"/>
                    <a:gd name="T20" fmla="*/ 169 w 170"/>
                    <a:gd name="T21" fmla="*/ 116 h 309"/>
                    <a:gd name="T22" fmla="*/ 113 w 170"/>
                    <a:gd name="T23" fmla="*/ 116 h 309"/>
                    <a:gd name="T24" fmla="*/ 113 w 170"/>
                    <a:gd name="T25" fmla="*/ 221 h 309"/>
                    <a:gd name="T26" fmla="*/ 144 w 170"/>
                    <a:gd name="T27" fmla="*/ 254 h 309"/>
                    <a:gd name="T28" fmla="*/ 166 w 170"/>
                    <a:gd name="T29" fmla="*/ 254 h 309"/>
                    <a:gd name="T30" fmla="*/ 166 w 170"/>
                    <a:gd name="T31" fmla="*/ 300 h 309"/>
                    <a:gd name="T32" fmla="*/ 113 w 170"/>
                    <a:gd name="T33" fmla="*/ 308 h 3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70" h="309">
                      <a:moveTo>
                        <a:pt x="113" y="308"/>
                      </a:moveTo>
                      <a:cubicBezTo>
                        <a:pt x="42" y="308"/>
                        <a:pt x="42" y="266"/>
                        <a:pt x="42" y="246"/>
                      </a:cubicBezTo>
                      <a:lnTo>
                        <a:pt x="42" y="116"/>
                      </a:lnTo>
                      <a:lnTo>
                        <a:pt x="0" y="116"/>
                      </a:lnTo>
                      <a:lnTo>
                        <a:pt x="0" y="71"/>
                      </a:lnTo>
                      <a:lnTo>
                        <a:pt x="45" y="71"/>
                      </a:lnTo>
                      <a:lnTo>
                        <a:pt x="45" y="26"/>
                      </a:lnTo>
                      <a:lnTo>
                        <a:pt x="113" y="0"/>
                      </a:lnTo>
                      <a:lnTo>
                        <a:pt x="113" y="71"/>
                      </a:lnTo>
                      <a:lnTo>
                        <a:pt x="169" y="71"/>
                      </a:lnTo>
                      <a:lnTo>
                        <a:pt x="169" y="116"/>
                      </a:lnTo>
                      <a:lnTo>
                        <a:pt x="113" y="116"/>
                      </a:lnTo>
                      <a:lnTo>
                        <a:pt x="113" y="221"/>
                      </a:lnTo>
                      <a:cubicBezTo>
                        <a:pt x="113" y="243"/>
                        <a:pt x="113" y="254"/>
                        <a:pt x="144" y="254"/>
                      </a:cubicBezTo>
                      <a:lnTo>
                        <a:pt x="166" y="254"/>
                      </a:lnTo>
                      <a:lnTo>
                        <a:pt x="166" y="300"/>
                      </a:lnTo>
                      <a:cubicBezTo>
                        <a:pt x="144" y="305"/>
                        <a:pt x="124" y="308"/>
                        <a:pt x="113" y="30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grpSp>
        <p:grpSp>
          <p:nvGrpSpPr>
            <p:cNvPr id="226" name="Group 225">
              <a:extLst>
                <a:ext uri="{FF2B5EF4-FFF2-40B4-BE49-F238E27FC236}">
                  <a16:creationId xmlns:a16="http://schemas.microsoft.com/office/drawing/2014/main" id="{4FD48EF2-3824-4001-9F81-65E5CEE022F2}"/>
                </a:ext>
              </a:extLst>
            </p:cNvPr>
            <p:cNvGrpSpPr/>
            <p:nvPr/>
          </p:nvGrpSpPr>
          <p:grpSpPr>
            <a:xfrm>
              <a:off x="2611335" y="4230683"/>
              <a:ext cx="553948" cy="388711"/>
              <a:chOff x="2615706" y="4270162"/>
              <a:chExt cx="553948" cy="388711"/>
            </a:xfrm>
          </p:grpSpPr>
          <p:sp>
            <p:nvSpPr>
              <p:cNvPr id="228" name="Freeform 15">
                <a:extLst>
                  <a:ext uri="{FF2B5EF4-FFF2-40B4-BE49-F238E27FC236}">
                    <a16:creationId xmlns:a16="http://schemas.microsoft.com/office/drawing/2014/main" id="{C504CA75-41CE-4779-89A8-EED6B7B4F046}"/>
                  </a:ext>
                </a:extLst>
              </p:cNvPr>
              <p:cNvSpPr>
                <a:spLocks noChangeArrowheads="1"/>
              </p:cNvSpPr>
              <p:nvPr/>
            </p:nvSpPr>
            <p:spPr bwMode="auto">
              <a:xfrm>
                <a:off x="2801259" y="4404247"/>
                <a:ext cx="368395" cy="117833"/>
              </a:xfrm>
              <a:custGeom>
                <a:avLst/>
                <a:gdLst>
                  <a:gd name="T0" fmla="*/ 70 w 1198"/>
                  <a:gd name="T1" fmla="*/ 4 h 383"/>
                  <a:gd name="T2" fmla="*/ 62 w 1198"/>
                  <a:gd name="T3" fmla="*/ 58 h 383"/>
                  <a:gd name="T4" fmla="*/ 74 w 1198"/>
                  <a:gd name="T5" fmla="*/ 125 h 383"/>
                  <a:gd name="T6" fmla="*/ 66 w 1198"/>
                  <a:gd name="T7" fmla="*/ 183 h 383"/>
                  <a:gd name="T8" fmla="*/ 20 w 1198"/>
                  <a:gd name="T9" fmla="*/ 254 h 383"/>
                  <a:gd name="T10" fmla="*/ 0 w 1198"/>
                  <a:gd name="T11" fmla="*/ 308 h 383"/>
                  <a:gd name="T12" fmla="*/ 12 w 1198"/>
                  <a:gd name="T13" fmla="*/ 312 h 383"/>
                  <a:gd name="T14" fmla="*/ 66 w 1198"/>
                  <a:gd name="T15" fmla="*/ 328 h 383"/>
                  <a:gd name="T16" fmla="*/ 149 w 1198"/>
                  <a:gd name="T17" fmla="*/ 353 h 383"/>
                  <a:gd name="T18" fmla="*/ 174 w 1198"/>
                  <a:gd name="T19" fmla="*/ 362 h 383"/>
                  <a:gd name="T20" fmla="*/ 208 w 1198"/>
                  <a:gd name="T21" fmla="*/ 382 h 383"/>
                  <a:gd name="T22" fmla="*/ 1197 w 1198"/>
                  <a:gd name="T23" fmla="*/ 382 h 383"/>
                  <a:gd name="T24" fmla="*/ 1197 w 1198"/>
                  <a:gd name="T25" fmla="*/ 0 h 383"/>
                  <a:gd name="T26" fmla="*/ 70 w 1198"/>
                  <a:gd name="T27" fmla="*/ 0 h 383"/>
                  <a:gd name="T28" fmla="*/ 70 w 1198"/>
                  <a:gd name="T29" fmla="*/ 4 h 383"/>
                  <a:gd name="T30" fmla="*/ 1010 w 1198"/>
                  <a:gd name="T31" fmla="*/ 258 h 383"/>
                  <a:gd name="T32" fmla="*/ 948 w 1198"/>
                  <a:gd name="T33" fmla="*/ 195 h 383"/>
                  <a:gd name="T34" fmla="*/ 1010 w 1198"/>
                  <a:gd name="T35" fmla="*/ 133 h 383"/>
                  <a:gd name="T36" fmla="*/ 1072 w 1198"/>
                  <a:gd name="T37" fmla="*/ 195 h 383"/>
                  <a:gd name="T38" fmla="*/ 1010 w 1198"/>
                  <a:gd name="T39" fmla="*/ 258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98" h="383">
                    <a:moveTo>
                      <a:pt x="70" y="4"/>
                    </a:moveTo>
                    <a:cubicBezTo>
                      <a:pt x="70" y="21"/>
                      <a:pt x="66" y="42"/>
                      <a:pt x="62" y="58"/>
                    </a:cubicBezTo>
                    <a:cubicBezTo>
                      <a:pt x="74" y="79"/>
                      <a:pt x="79" y="104"/>
                      <a:pt x="74" y="125"/>
                    </a:cubicBezTo>
                    <a:lnTo>
                      <a:pt x="66" y="183"/>
                    </a:lnTo>
                    <a:cubicBezTo>
                      <a:pt x="62" y="212"/>
                      <a:pt x="45" y="237"/>
                      <a:pt x="20" y="254"/>
                    </a:cubicBezTo>
                    <a:cubicBezTo>
                      <a:pt x="16" y="270"/>
                      <a:pt x="8" y="291"/>
                      <a:pt x="0" y="308"/>
                    </a:cubicBezTo>
                    <a:lnTo>
                      <a:pt x="12" y="312"/>
                    </a:lnTo>
                    <a:cubicBezTo>
                      <a:pt x="29" y="316"/>
                      <a:pt x="45" y="320"/>
                      <a:pt x="66" y="328"/>
                    </a:cubicBezTo>
                    <a:cubicBezTo>
                      <a:pt x="99" y="337"/>
                      <a:pt x="129" y="345"/>
                      <a:pt x="149" y="353"/>
                    </a:cubicBezTo>
                    <a:lnTo>
                      <a:pt x="174" y="362"/>
                    </a:lnTo>
                    <a:cubicBezTo>
                      <a:pt x="187" y="370"/>
                      <a:pt x="199" y="374"/>
                      <a:pt x="208" y="382"/>
                    </a:cubicBezTo>
                    <a:lnTo>
                      <a:pt x="1197" y="382"/>
                    </a:lnTo>
                    <a:lnTo>
                      <a:pt x="1197" y="0"/>
                    </a:lnTo>
                    <a:lnTo>
                      <a:pt x="70" y="0"/>
                    </a:lnTo>
                    <a:lnTo>
                      <a:pt x="70" y="4"/>
                    </a:lnTo>
                    <a:close/>
                    <a:moveTo>
                      <a:pt x="1010" y="258"/>
                    </a:moveTo>
                    <a:cubicBezTo>
                      <a:pt x="977" y="258"/>
                      <a:pt x="948" y="229"/>
                      <a:pt x="948" y="195"/>
                    </a:cubicBezTo>
                    <a:cubicBezTo>
                      <a:pt x="948" y="162"/>
                      <a:pt x="977" y="133"/>
                      <a:pt x="1010" y="133"/>
                    </a:cubicBezTo>
                    <a:cubicBezTo>
                      <a:pt x="1043" y="133"/>
                      <a:pt x="1072" y="162"/>
                      <a:pt x="1072" y="195"/>
                    </a:cubicBezTo>
                    <a:cubicBezTo>
                      <a:pt x="1072" y="229"/>
                      <a:pt x="1043" y="258"/>
                      <a:pt x="1010" y="258"/>
                    </a:cubicBezTo>
                    <a:close/>
                  </a:path>
                </a:pathLst>
              </a:custGeom>
              <a:solidFill>
                <a:schemeClr val="tx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29" name="Freeform 16">
                <a:extLst>
                  <a:ext uri="{FF2B5EF4-FFF2-40B4-BE49-F238E27FC236}">
                    <a16:creationId xmlns:a16="http://schemas.microsoft.com/office/drawing/2014/main" id="{EB1779E5-57EA-40FA-B8CF-10E89E7BAB5E}"/>
                  </a:ext>
                </a:extLst>
              </p:cNvPr>
              <p:cNvSpPr>
                <a:spLocks noChangeArrowheads="1"/>
              </p:cNvSpPr>
              <p:nvPr/>
            </p:nvSpPr>
            <p:spPr bwMode="auto">
              <a:xfrm>
                <a:off x="2882522" y="4541041"/>
                <a:ext cx="287132" cy="117832"/>
              </a:xfrm>
              <a:custGeom>
                <a:avLst/>
                <a:gdLst>
                  <a:gd name="T0" fmla="*/ 0 w 936"/>
                  <a:gd name="T1" fmla="*/ 0 h 383"/>
                  <a:gd name="T2" fmla="*/ 2 w 936"/>
                  <a:gd name="T3" fmla="*/ 4 h 383"/>
                  <a:gd name="T4" fmla="*/ 0 w 936"/>
                  <a:gd name="T5" fmla="*/ 4 h 383"/>
                  <a:gd name="T6" fmla="*/ 0 w 936"/>
                  <a:gd name="T7" fmla="*/ 0 h 383"/>
                  <a:gd name="T8" fmla="*/ 37 w 936"/>
                  <a:gd name="T9" fmla="*/ 125 h 383"/>
                  <a:gd name="T10" fmla="*/ 37 w 936"/>
                  <a:gd name="T11" fmla="*/ 382 h 383"/>
                  <a:gd name="T12" fmla="*/ 873 w 936"/>
                  <a:gd name="T13" fmla="*/ 382 h 383"/>
                  <a:gd name="T14" fmla="*/ 935 w 936"/>
                  <a:gd name="T15" fmla="*/ 320 h 383"/>
                  <a:gd name="T16" fmla="*/ 935 w 936"/>
                  <a:gd name="T17" fmla="*/ 4 h 383"/>
                  <a:gd name="T18" fmla="*/ 2 w 936"/>
                  <a:gd name="T19" fmla="*/ 4 h 383"/>
                  <a:gd name="T20" fmla="*/ 37 w 936"/>
                  <a:gd name="T21" fmla="*/ 125 h 383"/>
                  <a:gd name="T22" fmla="*/ 740 w 936"/>
                  <a:gd name="T23" fmla="*/ 253 h 383"/>
                  <a:gd name="T24" fmla="*/ 678 w 936"/>
                  <a:gd name="T25" fmla="*/ 191 h 383"/>
                  <a:gd name="T26" fmla="*/ 740 w 936"/>
                  <a:gd name="T27" fmla="*/ 129 h 383"/>
                  <a:gd name="T28" fmla="*/ 802 w 936"/>
                  <a:gd name="T29" fmla="*/ 191 h 383"/>
                  <a:gd name="T30" fmla="*/ 740 w 936"/>
                  <a:gd name="T31" fmla="*/ 253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36" h="383">
                    <a:moveTo>
                      <a:pt x="0" y="0"/>
                    </a:moveTo>
                    <a:cubicBezTo>
                      <a:pt x="1" y="1"/>
                      <a:pt x="1" y="3"/>
                      <a:pt x="2" y="4"/>
                    </a:cubicBezTo>
                    <a:lnTo>
                      <a:pt x="0" y="4"/>
                    </a:lnTo>
                    <a:lnTo>
                      <a:pt x="0" y="0"/>
                    </a:lnTo>
                    <a:close/>
                    <a:moveTo>
                      <a:pt x="37" y="125"/>
                    </a:moveTo>
                    <a:lnTo>
                      <a:pt x="37" y="382"/>
                    </a:lnTo>
                    <a:lnTo>
                      <a:pt x="873" y="382"/>
                    </a:lnTo>
                    <a:cubicBezTo>
                      <a:pt x="910" y="382"/>
                      <a:pt x="935" y="353"/>
                      <a:pt x="935" y="320"/>
                    </a:cubicBezTo>
                    <a:lnTo>
                      <a:pt x="935" y="4"/>
                    </a:lnTo>
                    <a:lnTo>
                      <a:pt x="2" y="4"/>
                    </a:lnTo>
                    <a:cubicBezTo>
                      <a:pt x="22" y="40"/>
                      <a:pt x="37" y="80"/>
                      <a:pt x="37" y="125"/>
                    </a:cubicBezTo>
                    <a:close/>
                    <a:moveTo>
                      <a:pt x="740" y="253"/>
                    </a:moveTo>
                    <a:cubicBezTo>
                      <a:pt x="707" y="253"/>
                      <a:pt x="678" y="224"/>
                      <a:pt x="678" y="191"/>
                    </a:cubicBezTo>
                    <a:cubicBezTo>
                      <a:pt x="678" y="158"/>
                      <a:pt x="707" y="129"/>
                      <a:pt x="740" y="129"/>
                    </a:cubicBezTo>
                    <a:cubicBezTo>
                      <a:pt x="773" y="129"/>
                      <a:pt x="802" y="158"/>
                      <a:pt x="802" y="191"/>
                    </a:cubicBezTo>
                    <a:cubicBezTo>
                      <a:pt x="802" y="228"/>
                      <a:pt x="773" y="253"/>
                      <a:pt x="740" y="253"/>
                    </a:cubicBezTo>
                    <a:close/>
                  </a:path>
                </a:pathLst>
              </a:custGeom>
              <a:solidFill>
                <a:schemeClr val="tx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30" name="Freeform 17">
                <a:extLst>
                  <a:ext uri="{FF2B5EF4-FFF2-40B4-BE49-F238E27FC236}">
                    <a16:creationId xmlns:a16="http://schemas.microsoft.com/office/drawing/2014/main" id="{04EBF066-6D88-49B5-9C94-6400CD7EE0E0}"/>
                  </a:ext>
                </a:extLst>
              </p:cNvPr>
              <p:cNvSpPr>
                <a:spLocks noChangeArrowheads="1"/>
              </p:cNvSpPr>
              <p:nvPr/>
            </p:nvSpPr>
            <p:spPr bwMode="auto">
              <a:xfrm>
                <a:off x="2776879" y="4270162"/>
                <a:ext cx="392775" cy="116478"/>
              </a:xfrm>
              <a:custGeom>
                <a:avLst/>
                <a:gdLst>
                  <a:gd name="T0" fmla="*/ 1214 w 1277"/>
                  <a:gd name="T1" fmla="*/ 0 h 379"/>
                  <a:gd name="T2" fmla="*/ 62 w 1277"/>
                  <a:gd name="T3" fmla="*/ 0 h 379"/>
                  <a:gd name="T4" fmla="*/ 0 w 1277"/>
                  <a:gd name="T5" fmla="*/ 62 h 379"/>
                  <a:gd name="T6" fmla="*/ 0 w 1277"/>
                  <a:gd name="T7" fmla="*/ 207 h 379"/>
                  <a:gd name="T8" fmla="*/ 141 w 1277"/>
                  <a:gd name="T9" fmla="*/ 378 h 379"/>
                  <a:gd name="T10" fmla="*/ 1276 w 1277"/>
                  <a:gd name="T11" fmla="*/ 378 h 379"/>
                  <a:gd name="T12" fmla="*/ 1276 w 1277"/>
                  <a:gd name="T13" fmla="*/ 62 h 379"/>
                  <a:gd name="T14" fmla="*/ 1214 w 1277"/>
                  <a:gd name="T15" fmla="*/ 0 h 379"/>
                  <a:gd name="T16" fmla="*/ 1081 w 1277"/>
                  <a:gd name="T17" fmla="*/ 253 h 379"/>
                  <a:gd name="T18" fmla="*/ 1019 w 1277"/>
                  <a:gd name="T19" fmla="*/ 191 h 379"/>
                  <a:gd name="T20" fmla="*/ 1081 w 1277"/>
                  <a:gd name="T21" fmla="*/ 128 h 379"/>
                  <a:gd name="T22" fmla="*/ 1143 w 1277"/>
                  <a:gd name="T23" fmla="*/ 191 h 379"/>
                  <a:gd name="T24" fmla="*/ 1081 w 1277"/>
                  <a:gd name="T25" fmla="*/ 253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77" h="379">
                    <a:moveTo>
                      <a:pt x="1214" y="0"/>
                    </a:moveTo>
                    <a:lnTo>
                      <a:pt x="62" y="0"/>
                    </a:lnTo>
                    <a:cubicBezTo>
                      <a:pt x="25" y="0"/>
                      <a:pt x="0" y="29"/>
                      <a:pt x="0" y="62"/>
                    </a:cubicBezTo>
                    <a:lnTo>
                      <a:pt x="0" y="207"/>
                    </a:lnTo>
                    <a:cubicBezTo>
                      <a:pt x="75" y="237"/>
                      <a:pt x="133" y="303"/>
                      <a:pt x="141" y="378"/>
                    </a:cubicBezTo>
                    <a:lnTo>
                      <a:pt x="1276" y="378"/>
                    </a:lnTo>
                    <a:lnTo>
                      <a:pt x="1276" y="62"/>
                    </a:lnTo>
                    <a:cubicBezTo>
                      <a:pt x="1276" y="29"/>
                      <a:pt x="1247" y="0"/>
                      <a:pt x="1214" y="0"/>
                    </a:cubicBezTo>
                    <a:close/>
                    <a:moveTo>
                      <a:pt x="1081" y="253"/>
                    </a:moveTo>
                    <a:cubicBezTo>
                      <a:pt x="1048" y="253"/>
                      <a:pt x="1019" y="224"/>
                      <a:pt x="1019" y="191"/>
                    </a:cubicBezTo>
                    <a:cubicBezTo>
                      <a:pt x="1019" y="158"/>
                      <a:pt x="1048" y="128"/>
                      <a:pt x="1081" y="128"/>
                    </a:cubicBezTo>
                    <a:cubicBezTo>
                      <a:pt x="1114" y="128"/>
                      <a:pt x="1143" y="158"/>
                      <a:pt x="1143" y="191"/>
                    </a:cubicBezTo>
                    <a:cubicBezTo>
                      <a:pt x="1143" y="224"/>
                      <a:pt x="1114" y="253"/>
                      <a:pt x="1081" y="253"/>
                    </a:cubicBezTo>
                    <a:close/>
                  </a:path>
                </a:pathLst>
              </a:custGeom>
              <a:solidFill>
                <a:schemeClr val="tx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31" name="Freeform 18">
                <a:extLst>
                  <a:ext uri="{FF2B5EF4-FFF2-40B4-BE49-F238E27FC236}">
                    <a16:creationId xmlns:a16="http://schemas.microsoft.com/office/drawing/2014/main" id="{C836AD5D-EE2A-4447-A576-C42679747DB6}"/>
                  </a:ext>
                </a:extLst>
              </p:cNvPr>
              <p:cNvSpPr>
                <a:spLocks noChangeArrowheads="1"/>
              </p:cNvSpPr>
              <p:nvPr/>
            </p:nvSpPr>
            <p:spPr bwMode="auto">
              <a:xfrm>
                <a:off x="2684781" y="4341945"/>
                <a:ext cx="119187" cy="176071"/>
              </a:xfrm>
              <a:custGeom>
                <a:avLst/>
                <a:gdLst>
                  <a:gd name="T0" fmla="*/ 8 w 387"/>
                  <a:gd name="T1" fmla="*/ 391 h 575"/>
                  <a:gd name="T2" fmla="*/ 45 w 387"/>
                  <a:gd name="T3" fmla="*/ 424 h 575"/>
                  <a:gd name="T4" fmla="*/ 191 w 387"/>
                  <a:gd name="T5" fmla="*/ 574 h 575"/>
                  <a:gd name="T6" fmla="*/ 336 w 387"/>
                  <a:gd name="T7" fmla="*/ 424 h 575"/>
                  <a:gd name="T8" fmla="*/ 374 w 387"/>
                  <a:gd name="T9" fmla="*/ 391 h 575"/>
                  <a:gd name="T10" fmla="*/ 382 w 387"/>
                  <a:gd name="T11" fmla="*/ 333 h 575"/>
                  <a:gd name="T12" fmla="*/ 361 w 387"/>
                  <a:gd name="T13" fmla="*/ 296 h 575"/>
                  <a:gd name="T14" fmla="*/ 374 w 387"/>
                  <a:gd name="T15" fmla="*/ 187 h 575"/>
                  <a:gd name="T16" fmla="*/ 228 w 387"/>
                  <a:gd name="T17" fmla="*/ 38 h 575"/>
                  <a:gd name="T18" fmla="*/ 199 w 387"/>
                  <a:gd name="T19" fmla="*/ 0 h 575"/>
                  <a:gd name="T20" fmla="*/ 0 w 387"/>
                  <a:gd name="T21" fmla="*/ 171 h 575"/>
                  <a:gd name="T22" fmla="*/ 0 w 387"/>
                  <a:gd name="T23" fmla="*/ 192 h 575"/>
                  <a:gd name="T24" fmla="*/ 12 w 387"/>
                  <a:gd name="T25" fmla="*/ 291 h 575"/>
                  <a:gd name="T26" fmla="*/ 0 w 387"/>
                  <a:gd name="T27" fmla="*/ 333 h 575"/>
                  <a:gd name="T28" fmla="*/ 8 w 387"/>
                  <a:gd name="T29" fmla="*/ 391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87" h="575">
                    <a:moveTo>
                      <a:pt x="8" y="391"/>
                    </a:moveTo>
                    <a:cubicBezTo>
                      <a:pt x="12" y="408"/>
                      <a:pt x="25" y="424"/>
                      <a:pt x="45" y="424"/>
                    </a:cubicBezTo>
                    <a:cubicBezTo>
                      <a:pt x="66" y="566"/>
                      <a:pt x="174" y="574"/>
                      <a:pt x="191" y="574"/>
                    </a:cubicBezTo>
                    <a:cubicBezTo>
                      <a:pt x="208" y="574"/>
                      <a:pt x="316" y="570"/>
                      <a:pt x="336" y="424"/>
                    </a:cubicBezTo>
                    <a:cubicBezTo>
                      <a:pt x="357" y="424"/>
                      <a:pt x="370" y="412"/>
                      <a:pt x="374" y="391"/>
                    </a:cubicBezTo>
                    <a:lnTo>
                      <a:pt x="382" y="333"/>
                    </a:lnTo>
                    <a:cubicBezTo>
                      <a:pt x="386" y="316"/>
                      <a:pt x="378" y="300"/>
                      <a:pt x="361" y="296"/>
                    </a:cubicBezTo>
                    <a:cubicBezTo>
                      <a:pt x="365" y="271"/>
                      <a:pt x="374" y="225"/>
                      <a:pt x="374" y="187"/>
                    </a:cubicBezTo>
                    <a:cubicBezTo>
                      <a:pt x="374" y="117"/>
                      <a:pt x="311" y="46"/>
                      <a:pt x="228" y="38"/>
                    </a:cubicBezTo>
                    <a:lnTo>
                      <a:pt x="199" y="0"/>
                    </a:lnTo>
                    <a:cubicBezTo>
                      <a:pt x="0" y="9"/>
                      <a:pt x="0" y="171"/>
                      <a:pt x="0" y="171"/>
                    </a:cubicBezTo>
                    <a:lnTo>
                      <a:pt x="0" y="192"/>
                    </a:lnTo>
                    <a:cubicBezTo>
                      <a:pt x="0" y="229"/>
                      <a:pt x="8" y="271"/>
                      <a:pt x="12" y="291"/>
                    </a:cubicBezTo>
                    <a:cubicBezTo>
                      <a:pt x="8" y="300"/>
                      <a:pt x="0" y="316"/>
                      <a:pt x="0" y="333"/>
                    </a:cubicBezTo>
                    <a:lnTo>
                      <a:pt x="8" y="391"/>
                    </a:lnTo>
                  </a:path>
                </a:pathLst>
              </a:custGeom>
              <a:solidFill>
                <a:schemeClr val="tx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32" name="Freeform 19">
                <a:extLst>
                  <a:ext uri="{FF2B5EF4-FFF2-40B4-BE49-F238E27FC236}">
                    <a16:creationId xmlns:a16="http://schemas.microsoft.com/office/drawing/2014/main" id="{348557DE-3ECF-4811-994D-B331CB19C3DE}"/>
                  </a:ext>
                </a:extLst>
              </p:cNvPr>
              <p:cNvSpPr>
                <a:spLocks noChangeArrowheads="1"/>
              </p:cNvSpPr>
              <p:nvPr/>
            </p:nvSpPr>
            <p:spPr bwMode="auto">
              <a:xfrm>
                <a:off x="2615706" y="4516662"/>
                <a:ext cx="255981" cy="142211"/>
              </a:xfrm>
              <a:custGeom>
                <a:avLst/>
                <a:gdLst>
                  <a:gd name="T0" fmla="*/ 0 w 833"/>
                  <a:gd name="T1" fmla="*/ 461 h 462"/>
                  <a:gd name="T2" fmla="*/ 0 w 833"/>
                  <a:gd name="T3" fmla="*/ 204 h 462"/>
                  <a:gd name="T4" fmla="*/ 87 w 833"/>
                  <a:gd name="T5" fmla="*/ 54 h 462"/>
                  <a:gd name="T6" fmla="*/ 87 w 833"/>
                  <a:gd name="T7" fmla="*/ 54 h 462"/>
                  <a:gd name="T8" fmla="*/ 183 w 833"/>
                  <a:gd name="T9" fmla="*/ 25 h 462"/>
                  <a:gd name="T10" fmla="*/ 237 w 833"/>
                  <a:gd name="T11" fmla="*/ 8 h 462"/>
                  <a:gd name="T12" fmla="*/ 275 w 833"/>
                  <a:gd name="T13" fmla="*/ 0 h 462"/>
                  <a:gd name="T14" fmla="*/ 416 w 833"/>
                  <a:gd name="T15" fmla="*/ 58 h 462"/>
                  <a:gd name="T16" fmla="*/ 416 w 833"/>
                  <a:gd name="T17" fmla="*/ 58 h 462"/>
                  <a:gd name="T18" fmla="*/ 557 w 833"/>
                  <a:gd name="T19" fmla="*/ 0 h 462"/>
                  <a:gd name="T20" fmla="*/ 595 w 833"/>
                  <a:gd name="T21" fmla="*/ 8 h 462"/>
                  <a:gd name="T22" fmla="*/ 649 w 833"/>
                  <a:gd name="T23" fmla="*/ 25 h 462"/>
                  <a:gd name="T24" fmla="*/ 744 w 833"/>
                  <a:gd name="T25" fmla="*/ 54 h 462"/>
                  <a:gd name="T26" fmla="*/ 744 w 833"/>
                  <a:gd name="T27" fmla="*/ 54 h 462"/>
                  <a:gd name="T28" fmla="*/ 832 w 833"/>
                  <a:gd name="T29" fmla="*/ 204 h 462"/>
                  <a:gd name="T30" fmla="*/ 832 w 833"/>
                  <a:gd name="T31" fmla="*/ 461 h 462"/>
                  <a:gd name="T32" fmla="*/ 0 w 833"/>
                  <a:gd name="T33" fmla="*/ 461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33" h="462">
                    <a:moveTo>
                      <a:pt x="0" y="461"/>
                    </a:moveTo>
                    <a:lnTo>
                      <a:pt x="0" y="204"/>
                    </a:lnTo>
                    <a:cubicBezTo>
                      <a:pt x="0" y="141"/>
                      <a:pt x="38" y="83"/>
                      <a:pt x="87" y="54"/>
                    </a:cubicBezTo>
                    <a:lnTo>
                      <a:pt x="87" y="54"/>
                    </a:lnTo>
                    <a:cubicBezTo>
                      <a:pt x="117" y="46"/>
                      <a:pt x="150" y="33"/>
                      <a:pt x="183" y="25"/>
                    </a:cubicBezTo>
                    <a:cubicBezTo>
                      <a:pt x="204" y="21"/>
                      <a:pt x="220" y="12"/>
                      <a:pt x="237" y="8"/>
                    </a:cubicBezTo>
                    <a:cubicBezTo>
                      <a:pt x="258" y="4"/>
                      <a:pt x="275" y="0"/>
                      <a:pt x="275" y="0"/>
                    </a:cubicBezTo>
                    <a:cubicBezTo>
                      <a:pt x="304" y="37"/>
                      <a:pt x="358" y="58"/>
                      <a:pt x="416" y="58"/>
                    </a:cubicBezTo>
                    <a:lnTo>
                      <a:pt x="416" y="58"/>
                    </a:lnTo>
                    <a:cubicBezTo>
                      <a:pt x="474" y="58"/>
                      <a:pt x="528" y="37"/>
                      <a:pt x="557" y="0"/>
                    </a:cubicBezTo>
                    <a:cubicBezTo>
                      <a:pt x="557" y="0"/>
                      <a:pt x="574" y="4"/>
                      <a:pt x="595" y="8"/>
                    </a:cubicBezTo>
                    <a:cubicBezTo>
                      <a:pt x="611" y="12"/>
                      <a:pt x="628" y="16"/>
                      <a:pt x="649" y="25"/>
                    </a:cubicBezTo>
                    <a:cubicBezTo>
                      <a:pt x="682" y="33"/>
                      <a:pt x="719" y="46"/>
                      <a:pt x="744" y="54"/>
                    </a:cubicBezTo>
                    <a:lnTo>
                      <a:pt x="744" y="54"/>
                    </a:lnTo>
                    <a:cubicBezTo>
                      <a:pt x="794" y="83"/>
                      <a:pt x="832" y="137"/>
                      <a:pt x="832" y="204"/>
                    </a:cubicBezTo>
                    <a:lnTo>
                      <a:pt x="832" y="461"/>
                    </a:lnTo>
                    <a:lnTo>
                      <a:pt x="0" y="461"/>
                    </a:lnTo>
                  </a:path>
                </a:pathLst>
              </a:custGeom>
              <a:solidFill>
                <a:schemeClr val="tx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227" name="Rectangle 226">
              <a:extLst>
                <a:ext uri="{FF2B5EF4-FFF2-40B4-BE49-F238E27FC236}">
                  <a16:creationId xmlns:a16="http://schemas.microsoft.com/office/drawing/2014/main" id="{F5AF3E4E-98EB-495A-9BDB-B358227DFC73}"/>
                </a:ext>
              </a:extLst>
            </p:cNvPr>
            <p:cNvSpPr/>
            <p:nvPr/>
          </p:nvSpPr>
          <p:spPr>
            <a:xfrm>
              <a:off x="2568775" y="4077183"/>
              <a:ext cx="639069" cy="1100192"/>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p>
          </p:txBody>
        </p:sp>
      </p:grpSp>
      <p:sp>
        <p:nvSpPr>
          <p:cNvPr id="290" name="Text Box 30">
            <a:extLst>
              <a:ext uri="{FF2B5EF4-FFF2-40B4-BE49-F238E27FC236}">
                <a16:creationId xmlns:a16="http://schemas.microsoft.com/office/drawing/2014/main" id="{8106AC1B-C63E-45DF-8A1A-FB5810F28A6A}"/>
              </a:ext>
            </a:extLst>
          </p:cNvPr>
          <p:cNvSpPr txBox="1">
            <a:spLocks noChangeArrowheads="1"/>
          </p:cNvSpPr>
          <p:nvPr/>
        </p:nvSpPr>
        <p:spPr bwMode="auto">
          <a:xfrm>
            <a:off x="3217849" y="4082467"/>
            <a:ext cx="640811" cy="369332"/>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solidFill>
                  <a:schemeClr val="bg2">
                    <a:lumMod val="10000"/>
                  </a:schemeClr>
                </a:solidFill>
              </a:rPr>
              <a:t>Dynamic Routable Gateway</a:t>
            </a:r>
          </a:p>
        </p:txBody>
      </p:sp>
      <p:grpSp>
        <p:nvGrpSpPr>
          <p:cNvPr id="291" name="Group 290">
            <a:extLst>
              <a:ext uri="{FF2B5EF4-FFF2-40B4-BE49-F238E27FC236}">
                <a16:creationId xmlns:a16="http://schemas.microsoft.com/office/drawing/2014/main" id="{A2C313F1-2EFD-4903-A6FC-519FB29F6364}"/>
              </a:ext>
            </a:extLst>
          </p:cNvPr>
          <p:cNvGrpSpPr>
            <a:grpSpLocks noChangeAspect="1"/>
          </p:cNvGrpSpPr>
          <p:nvPr/>
        </p:nvGrpSpPr>
        <p:grpSpPr>
          <a:xfrm>
            <a:off x="7052190" y="2171576"/>
            <a:ext cx="653142" cy="711030"/>
            <a:chOff x="7248176" y="2103309"/>
            <a:chExt cx="639069" cy="695710"/>
          </a:xfrm>
        </p:grpSpPr>
        <p:grpSp>
          <p:nvGrpSpPr>
            <p:cNvPr id="292" name="Group 291">
              <a:extLst>
                <a:ext uri="{FF2B5EF4-FFF2-40B4-BE49-F238E27FC236}">
                  <a16:creationId xmlns:a16="http://schemas.microsoft.com/office/drawing/2014/main" id="{BE574946-5DD1-4B45-AF61-E792D7A8E888}"/>
                </a:ext>
              </a:extLst>
            </p:cNvPr>
            <p:cNvGrpSpPr/>
            <p:nvPr/>
          </p:nvGrpSpPr>
          <p:grpSpPr>
            <a:xfrm>
              <a:off x="7310016" y="2183827"/>
              <a:ext cx="502281" cy="548163"/>
              <a:chOff x="7310016" y="2183827"/>
              <a:chExt cx="502281" cy="548163"/>
            </a:xfrm>
            <a:solidFill>
              <a:srgbClr val="F80000"/>
            </a:solidFill>
          </p:grpSpPr>
          <p:sp>
            <p:nvSpPr>
              <p:cNvPr id="294" name="Freeform 30">
                <a:extLst>
                  <a:ext uri="{FF2B5EF4-FFF2-40B4-BE49-F238E27FC236}">
                    <a16:creationId xmlns:a16="http://schemas.microsoft.com/office/drawing/2014/main" id="{03B50101-FD34-48EB-B19F-3990ACF30F20}"/>
                  </a:ext>
                </a:extLst>
              </p:cNvPr>
              <p:cNvSpPr>
                <a:spLocks noChangeArrowheads="1"/>
              </p:cNvSpPr>
              <p:nvPr/>
            </p:nvSpPr>
            <p:spPr bwMode="auto">
              <a:xfrm>
                <a:off x="7570816" y="2463945"/>
                <a:ext cx="123156" cy="127986"/>
              </a:xfrm>
              <a:custGeom>
                <a:avLst/>
                <a:gdLst>
                  <a:gd name="T0" fmla="*/ 150 w 227"/>
                  <a:gd name="T1" fmla="*/ 54 h 233"/>
                  <a:gd name="T2" fmla="*/ 173 w 227"/>
                  <a:gd name="T3" fmla="*/ 74 h 233"/>
                  <a:gd name="T4" fmla="*/ 226 w 227"/>
                  <a:gd name="T5" fmla="*/ 74 h 233"/>
                  <a:gd name="T6" fmla="*/ 226 w 227"/>
                  <a:gd name="T7" fmla="*/ 158 h 233"/>
                  <a:gd name="T8" fmla="*/ 173 w 227"/>
                  <a:gd name="T9" fmla="*/ 158 h 233"/>
                  <a:gd name="T10" fmla="*/ 153 w 227"/>
                  <a:gd name="T11" fmla="*/ 178 h 233"/>
                  <a:gd name="T12" fmla="*/ 153 w 227"/>
                  <a:gd name="T13" fmla="*/ 232 h 233"/>
                  <a:gd name="T14" fmla="*/ 0 w 227"/>
                  <a:gd name="T15" fmla="*/ 232 h 233"/>
                  <a:gd name="T16" fmla="*/ 0 w 227"/>
                  <a:gd name="T17" fmla="*/ 74 h 233"/>
                  <a:gd name="T18" fmla="*/ 51 w 227"/>
                  <a:gd name="T19" fmla="*/ 74 h 233"/>
                  <a:gd name="T20" fmla="*/ 71 w 227"/>
                  <a:gd name="T21" fmla="*/ 54 h 233"/>
                  <a:gd name="T22" fmla="*/ 71 w 227"/>
                  <a:gd name="T23" fmla="*/ 0 h 233"/>
                  <a:gd name="T24" fmla="*/ 150 w 227"/>
                  <a:gd name="T25" fmla="*/ 0 h 233"/>
                  <a:gd name="T26" fmla="*/ 150 w 227"/>
                  <a:gd name="T27" fmla="*/ 5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27" h="233">
                    <a:moveTo>
                      <a:pt x="150" y="54"/>
                    </a:moveTo>
                    <a:cubicBezTo>
                      <a:pt x="150" y="65"/>
                      <a:pt x="161" y="74"/>
                      <a:pt x="173" y="74"/>
                    </a:cubicBezTo>
                    <a:lnTo>
                      <a:pt x="226" y="74"/>
                    </a:lnTo>
                    <a:lnTo>
                      <a:pt x="226" y="158"/>
                    </a:lnTo>
                    <a:lnTo>
                      <a:pt x="173" y="158"/>
                    </a:lnTo>
                    <a:cubicBezTo>
                      <a:pt x="161" y="158"/>
                      <a:pt x="153" y="167"/>
                      <a:pt x="153" y="178"/>
                    </a:cubicBezTo>
                    <a:lnTo>
                      <a:pt x="153" y="232"/>
                    </a:lnTo>
                    <a:lnTo>
                      <a:pt x="0" y="232"/>
                    </a:lnTo>
                    <a:lnTo>
                      <a:pt x="0" y="74"/>
                    </a:lnTo>
                    <a:lnTo>
                      <a:pt x="51" y="74"/>
                    </a:lnTo>
                    <a:cubicBezTo>
                      <a:pt x="63" y="74"/>
                      <a:pt x="71" y="65"/>
                      <a:pt x="71" y="54"/>
                    </a:cubicBezTo>
                    <a:lnTo>
                      <a:pt x="71" y="0"/>
                    </a:lnTo>
                    <a:lnTo>
                      <a:pt x="150" y="0"/>
                    </a:lnTo>
                    <a:lnTo>
                      <a:pt x="150" y="54"/>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95" name="Freeform 31">
                <a:extLst>
                  <a:ext uri="{FF2B5EF4-FFF2-40B4-BE49-F238E27FC236}">
                    <a16:creationId xmlns:a16="http://schemas.microsoft.com/office/drawing/2014/main" id="{B0C7B0CE-1A37-43D8-92C4-4519B901C17A}"/>
                  </a:ext>
                </a:extLst>
              </p:cNvPr>
              <p:cNvSpPr>
                <a:spLocks noChangeArrowheads="1"/>
              </p:cNvSpPr>
              <p:nvPr/>
            </p:nvSpPr>
            <p:spPr bwMode="auto">
              <a:xfrm>
                <a:off x="7310016" y="2183827"/>
                <a:ext cx="502281" cy="548163"/>
              </a:xfrm>
              <a:custGeom>
                <a:avLst/>
                <a:gdLst>
                  <a:gd name="T0" fmla="*/ 918 w 919"/>
                  <a:gd name="T1" fmla="*/ 51 h 1003"/>
                  <a:gd name="T2" fmla="*/ 867 w 919"/>
                  <a:gd name="T3" fmla="*/ 1002 h 1003"/>
                  <a:gd name="T4" fmla="*/ 0 w 919"/>
                  <a:gd name="T5" fmla="*/ 951 h 1003"/>
                  <a:gd name="T6" fmla="*/ 51 w 919"/>
                  <a:gd name="T7" fmla="*/ 0 h 1003"/>
                  <a:gd name="T8" fmla="*/ 799 w 919"/>
                  <a:gd name="T9" fmla="*/ 567 h 1003"/>
                  <a:gd name="T10" fmla="*/ 793 w 919"/>
                  <a:gd name="T11" fmla="*/ 432 h 1003"/>
                  <a:gd name="T12" fmla="*/ 641 w 919"/>
                  <a:gd name="T13" fmla="*/ 412 h 1003"/>
                  <a:gd name="T14" fmla="*/ 621 w 919"/>
                  <a:gd name="T15" fmla="*/ 485 h 1003"/>
                  <a:gd name="T16" fmla="*/ 542 w 919"/>
                  <a:gd name="T17" fmla="*/ 432 h 1003"/>
                  <a:gd name="T18" fmla="*/ 472 w 919"/>
                  <a:gd name="T19" fmla="*/ 412 h 1003"/>
                  <a:gd name="T20" fmla="*/ 525 w 919"/>
                  <a:gd name="T21" fmla="*/ 327 h 1003"/>
                  <a:gd name="T22" fmla="*/ 545 w 919"/>
                  <a:gd name="T23" fmla="*/ 175 h 1003"/>
                  <a:gd name="T24" fmla="*/ 393 w 919"/>
                  <a:gd name="T25" fmla="*/ 155 h 1003"/>
                  <a:gd name="T26" fmla="*/ 373 w 919"/>
                  <a:gd name="T27" fmla="*/ 307 h 1003"/>
                  <a:gd name="T28" fmla="*/ 443 w 919"/>
                  <a:gd name="T29" fmla="*/ 327 h 1003"/>
                  <a:gd name="T30" fmla="*/ 390 w 919"/>
                  <a:gd name="T31" fmla="*/ 412 h 1003"/>
                  <a:gd name="T32" fmla="*/ 370 w 919"/>
                  <a:gd name="T33" fmla="*/ 485 h 1003"/>
                  <a:gd name="T34" fmla="*/ 291 w 919"/>
                  <a:gd name="T35" fmla="*/ 432 h 1003"/>
                  <a:gd name="T36" fmla="*/ 139 w 919"/>
                  <a:gd name="T37" fmla="*/ 412 h 1003"/>
                  <a:gd name="T38" fmla="*/ 119 w 919"/>
                  <a:gd name="T39" fmla="*/ 564 h 1003"/>
                  <a:gd name="T40" fmla="*/ 192 w 919"/>
                  <a:gd name="T41" fmla="*/ 584 h 1003"/>
                  <a:gd name="T42" fmla="*/ 139 w 919"/>
                  <a:gd name="T43" fmla="*/ 669 h 1003"/>
                  <a:gd name="T44" fmla="*/ 119 w 919"/>
                  <a:gd name="T45" fmla="*/ 821 h 1003"/>
                  <a:gd name="T46" fmla="*/ 274 w 919"/>
                  <a:gd name="T47" fmla="*/ 841 h 1003"/>
                  <a:gd name="T48" fmla="*/ 294 w 919"/>
                  <a:gd name="T49" fmla="*/ 688 h 1003"/>
                  <a:gd name="T50" fmla="*/ 220 w 919"/>
                  <a:gd name="T51" fmla="*/ 669 h 1003"/>
                  <a:gd name="T52" fmla="*/ 274 w 919"/>
                  <a:gd name="T53" fmla="*/ 584 h 1003"/>
                  <a:gd name="T54" fmla="*/ 294 w 919"/>
                  <a:gd name="T55" fmla="*/ 511 h 1003"/>
                  <a:gd name="T56" fmla="*/ 373 w 919"/>
                  <a:gd name="T57" fmla="*/ 564 h 1003"/>
                  <a:gd name="T58" fmla="*/ 446 w 919"/>
                  <a:gd name="T59" fmla="*/ 584 h 1003"/>
                  <a:gd name="T60" fmla="*/ 627 w 919"/>
                  <a:gd name="T61" fmla="*/ 770 h 1003"/>
                  <a:gd name="T62" fmla="*/ 647 w 919"/>
                  <a:gd name="T63" fmla="*/ 844 h 1003"/>
                  <a:gd name="T64" fmla="*/ 799 w 919"/>
                  <a:gd name="T65" fmla="*/ 824 h 1003"/>
                  <a:gd name="T66" fmla="*/ 779 w 919"/>
                  <a:gd name="T67" fmla="*/ 671 h 1003"/>
                  <a:gd name="T68" fmla="*/ 726 w 919"/>
                  <a:gd name="T69" fmla="*/ 587 h 1003"/>
                  <a:gd name="T70" fmla="*/ 799 w 919"/>
                  <a:gd name="T71" fmla="*/ 56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19" h="1003">
                    <a:moveTo>
                      <a:pt x="867" y="0"/>
                    </a:moveTo>
                    <a:cubicBezTo>
                      <a:pt x="895" y="0"/>
                      <a:pt x="918" y="22"/>
                      <a:pt x="918" y="51"/>
                    </a:cubicBezTo>
                    <a:lnTo>
                      <a:pt x="918" y="951"/>
                    </a:lnTo>
                    <a:cubicBezTo>
                      <a:pt x="918" y="979"/>
                      <a:pt x="895" y="1002"/>
                      <a:pt x="867" y="1002"/>
                    </a:cubicBezTo>
                    <a:lnTo>
                      <a:pt x="51" y="1002"/>
                    </a:lnTo>
                    <a:cubicBezTo>
                      <a:pt x="23" y="1002"/>
                      <a:pt x="0" y="979"/>
                      <a:pt x="0" y="951"/>
                    </a:cubicBezTo>
                    <a:lnTo>
                      <a:pt x="0" y="51"/>
                    </a:lnTo>
                    <a:cubicBezTo>
                      <a:pt x="0" y="22"/>
                      <a:pt x="23" y="0"/>
                      <a:pt x="51" y="0"/>
                    </a:cubicBezTo>
                    <a:lnTo>
                      <a:pt x="867" y="0"/>
                    </a:lnTo>
                    <a:close/>
                    <a:moveTo>
                      <a:pt x="799" y="567"/>
                    </a:moveTo>
                    <a:lnTo>
                      <a:pt x="793" y="567"/>
                    </a:lnTo>
                    <a:lnTo>
                      <a:pt x="793" y="432"/>
                    </a:lnTo>
                    <a:cubicBezTo>
                      <a:pt x="793" y="420"/>
                      <a:pt x="785" y="412"/>
                      <a:pt x="774" y="412"/>
                    </a:cubicBezTo>
                    <a:lnTo>
                      <a:pt x="641" y="412"/>
                    </a:lnTo>
                    <a:cubicBezTo>
                      <a:pt x="630" y="412"/>
                      <a:pt x="621" y="420"/>
                      <a:pt x="621" y="432"/>
                    </a:cubicBezTo>
                    <a:lnTo>
                      <a:pt x="621" y="485"/>
                    </a:lnTo>
                    <a:lnTo>
                      <a:pt x="542" y="485"/>
                    </a:lnTo>
                    <a:lnTo>
                      <a:pt x="542" y="432"/>
                    </a:lnTo>
                    <a:cubicBezTo>
                      <a:pt x="542" y="420"/>
                      <a:pt x="534" y="412"/>
                      <a:pt x="522" y="412"/>
                    </a:cubicBezTo>
                    <a:lnTo>
                      <a:pt x="472" y="412"/>
                    </a:lnTo>
                    <a:lnTo>
                      <a:pt x="472" y="327"/>
                    </a:lnTo>
                    <a:lnTo>
                      <a:pt x="525" y="327"/>
                    </a:lnTo>
                    <a:cubicBezTo>
                      <a:pt x="537" y="327"/>
                      <a:pt x="545" y="319"/>
                      <a:pt x="545" y="307"/>
                    </a:cubicBezTo>
                    <a:lnTo>
                      <a:pt x="545" y="175"/>
                    </a:lnTo>
                    <a:cubicBezTo>
                      <a:pt x="545" y="163"/>
                      <a:pt x="537" y="155"/>
                      <a:pt x="525" y="155"/>
                    </a:cubicBezTo>
                    <a:lnTo>
                      <a:pt x="393" y="155"/>
                    </a:lnTo>
                    <a:cubicBezTo>
                      <a:pt x="381" y="155"/>
                      <a:pt x="373" y="163"/>
                      <a:pt x="373" y="175"/>
                    </a:cubicBezTo>
                    <a:lnTo>
                      <a:pt x="373" y="307"/>
                    </a:lnTo>
                    <a:cubicBezTo>
                      <a:pt x="373" y="319"/>
                      <a:pt x="381" y="327"/>
                      <a:pt x="393" y="327"/>
                    </a:cubicBezTo>
                    <a:lnTo>
                      <a:pt x="443" y="327"/>
                    </a:lnTo>
                    <a:lnTo>
                      <a:pt x="443" y="412"/>
                    </a:lnTo>
                    <a:lnTo>
                      <a:pt x="390" y="412"/>
                    </a:lnTo>
                    <a:cubicBezTo>
                      <a:pt x="378" y="412"/>
                      <a:pt x="370" y="420"/>
                      <a:pt x="370" y="432"/>
                    </a:cubicBezTo>
                    <a:lnTo>
                      <a:pt x="370" y="485"/>
                    </a:lnTo>
                    <a:lnTo>
                      <a:pt x="291" y="485"/>
                    </a:lnTo>
                    <a:lnTo>
                      <a:pt x="291" y="432"/>
                    </a:lnTo>
                    <a:cubicBezTo>
                      <a:pt x="291" y="420"/>
                      <a:pt x="283" y="412"/>
                      <a:pt x="271" y="412"/>
                    </a:cubicBezTo>
                    <a:lnTo>
                      <a:pt x="139" y="412"/>
                    </a:lnTo>
                    <a:cubicBezTo>
                      <a:pt x="127" y="412"/>
                      <a:pt x="119" y="420"/>
                      <a:pt x="119" y="432"/>
                    </a:cubicBezTo>
                    <a:lnTo>
                      <a:pt x="119" y="564"/>
                    </a:lnTo>
                    <a:cubicBezTo>
                      <a:pt x="119" y="575"/>
                      <a:pt x="127" y="584"/>
                      <a:pt x="139" y="584"/>
                    </a:cubicBezTo>
                    <a:lnTo>
                      <a:pt x="192" y="584"/>
                    </a:lnTo>
                    <a:lnTo>
                      <a:pt x="192" y="669"/>
                    </a:lnTo>
                    <a:lnTo>
                      <a:pt x="139" y="669"/>
                    </a:lnTo>
                    <a:cubicBezTo>
                      <a:pt x="127" y="669"/>
                      <a:pt x="119" y="677"/>
                      <a:pt x="119" y="688"/>
                    </a:cubicBezTo>
                    <a:lnTo>
                      <a:pt x="119" y="821"/>
                    </a:lnTo>
                    <a:cubicBezTo>
                      <a:pt x="119" y="832"/>
                      <a:pt x="127" y="841"/>
                      <a:pt x="139" y="841"/>
                    </a:cubicBezTo>
                    <a:lnTo>
                      <a:pt x="274" y="841"/>
                    </a:lnTo>
                    <a:cubicBezTo>
                      <a:pt x="285" y="841"/>
                      <a:pt x="294" y="832"/>
                      <a:pt x="294" y="821"/>
                    </a:cubicBezTo>
                    <a:lnTo>
                      <a:pt x="294" y="688"/>
                    </a:lnTo>
                    <a:cubicBezTo>
                      <a:pt x="294" y="677"/>
                      <a:pt x="285" y="669"/>
                      <a:pt x="274" y="669"/>
                    </a:cubicBezTo>
                    <a:lnTo>
                      <a:pt x="220" y="669"/>
                    </a:lnTo>
                    <a:lnTo>
                      <a:pt x="220" y="584"/>
                    </a:lnTo>
                    <a:lnTo>
                      <a:pt x="274" y="584"/>
                    </a:lnTo>
                    <a:cubicBezTo>
                      <a:pt x="285" y="584"/>
                      <a:pt x="294" y="575"/>
                      <a:pt x="294" y="564"/>
                    </a:cubicBezTo>
                    <a:lnTo>
                      <a:pt x="294" y="511"/>
                    </a:lnTo>
                    <a:lnTo>
                      <a:pt x="373" y="511"/>
                    </a:lnTo>
                    <a:lnTo>
                      <a:pt x="373" y="564"/>
                    </a:lnTo>
                    <a:cubicBezTo>
                      <a:pt x="373" y="575"/>
                      <a:pt x="381" y="584"/>
                      <a:pt x="393" y="584"/>
                    </a:cubicBezTo>
                    <a:lnTo>
                      <a:pt x="446" y="584"/>
                    </a:lnTo>
                    <a:lnTo>
                      <a:pt x="446" y="770"/>
                    </a:lnTo>
                    <a:lnTo>
                      <a:pt x="627" y="770"/>
                    </a:lnTo>
                    <a:lnTo>
                      <a:pt x="627" y="824"/>
                    </a:lnTo>
                    <a:cubicBezTo>
                      <a:pt x="627" y="835"/>
                      <a:pt x="635" y="844"/>
                      <a:pt x="647" y="844"/>
                    </a:cubicBezTo>
                    <a:lnTo>
                      <a:pt x="779" y="844"/>
                    </a:lnTo>
                    <a:cubicBezTo>
                      <a:pt x="791" y="844"/>
                      <a:pt x="799" y="835"/>
                      <a:pt x="799" y="824"/>
                    </a:cubicBezTo>
                    <a:lnTo>
                      <a:pt x="799" y="691"/>
                    </a:lnTo>
                    <a:cubicBezTo>
                      <a:pt x="799" y="680"/>
                      <a:pt x="791" y="671"/>
                      <a:pt x="779" y="671"/>
                    </a:cubicBezTo>
                    <a:lnTo>
                      <a:pt x="726" y="671"/>
                    </a:lnTo>
                    <a:lnTo>
                      <a:pt x="726" y="587"/>
                    </a:lnTo>
                    <a:lnTo>
                      <a:pt x="779" y="587"/>
                    </a:lnTo>
                    <a:cubicBezTo>
                      <a:pt x="791" y="587"/>
                      <a:pt x="799" y="578"/>
                      <a:pt x="799" y="567"/>
                    </a:cubicBez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293" name="Rectangle 292">
              <a:extLst>
                <a:ext uri="{FF2B5EF4-FFF2-40B4-BE49-F238E27FC236}">
                  <a16:creationId xmlns:a16="http://schemas.microsoft.com/office/drawing/2014/main" id="{B41F2CC7-BAF7-470D-ACE7-951FD006084C}"/>
                </a:ext>
              </a:extLst>
            </p:cNvPr>
            <p:cNvSpPr/>
            <p:nvPr/>
          </p:nvSpPr>
          <p:spPr>
            <a:xfrm>
              <a:off x="7248176" y="2103309"/>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grpSp>
      <p:grpSp>
        <p:nvGrpSpPr>
          <p:cNvPr id="296" name="Group 295">
            <a:extLst>
              <a:ext uri="{FF2B5EF4-FFF2-40B4-BE49-F238E27FC236}">
                <a16:creationId xmlns:a16="http://schemas.microsoft.com/office/drawing/2014/main" id="{A177926C-EEED-4C37-8CFD-09B6415A8783}"/>
              </a:ext>
            </a:extLst>
          </p:cNvPr>
          <p:cNvGrpSpPr>
            <a:grpSpLocks noChangeAspect="1"/>
          </p:cNvGrpSpPr>
          <p:nvPr/>
        </p:nvGrpSpPr>
        <p:grpSpPr>
          <a:xfrm>
            <a:off x="4025092" y="5670499"/>
            <a:ext cx="518005" cy="518005"/>
            <a:chOff x="7046913" y="4090988"/>
            <a:chExt cx="327025" cy="327025"/>
          </a:xfrm>
          <a:solidFill>
            <a:schemeClr val="accent1"/>
          </a:solidFill>
        </p:grpSpPr>
        <p:sp>
          <p:nvSpPr>
            <p:cNvPr id="297" name="Freeform 32">
              <a:extLst>
                <a:ext uri="{FF2B5EF4-FFF2-40B4-BE49-F238E27FC236}">
                  <a16:creationId xmlns:a16="http://schemas.microsoft.com/office/drawing/2014/main" id="{22E2AE18-4DF2-4D37-9B6B-A2D589303306}"/>
                </a:ext>
              </a:extLst>
            </p:cNvPr>
            <p:cNvSpPr>
              <a:spLocks noChangeArrowheads="1"/>
            </p:cNvSpPr>
            <p:nvPr/>
          </p:nvSpPr>
          <p:spPr bwMode="auto">
            <a:xfrm>
              <a:off x="7204075" y="4281488"/>
              <a:ext cx="68263" cy="53975"/>
            </a:xfrm>
            <a:custGeom>
              <a:avLst/>
              <a:gdLst>
                <a:gd name="T0" fmla="*/ 11 w 190"/>
                <a:gd name="T1" fmla="*/ 0 h 148"/>
                <a:gd name="T2" fmla="*/ 186 w 190"/>
                <a:gd name="T3" fmla="*/ 20 h 148"/>
                <a:gd name="T4" fmla="*/ 189 w 190"/>
                <a:gd name="T5" fmla="*/ 31 h 148"/>
                <a:gd name="T6" fmla="*/ 70 w 190"/>
                <a:gd name="T7" fmla="*/ 147 h 148"/>
                <a:gd name="T8" fmla="*/ 50 w 190"/>
                <a:gd name="T9" fmla="*/ 141 h 148"/>
                <a:gd name="T10" fmla="*/ 48 w 190"/>
                <a:gd name="T11" fmla="*/ 141 h 148"/>
                <a:gd name="T12" fmla="*/ 0 w 190"/>
                <a:gd name="T13" fmla="*/ 17 h 148"/>
                <a:gd name="T14" fmla="*/ 11 w 190"/>
                <a:gd name="T15" fmla="*/ 0 h 1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0" h="148">
                  <a:moveTo>
                    <a:pt x="11" y="0"/>
                  </a:moveTo>
                  <a:lnTo>
                    <a:pt x="186" y="20"/>
                  </a:lnTo>
                  <a:cubicBezTo>
                    <a:pt x="186" y="25"/>
                    <a:pt x="186" y="28"/>
                    <a:pt x="189" y="31"/>
                  </a:cubicBezTo>
                  <a:lnTo>
                    <a:pt x="70" y="147"/>
                  </a:lnTo>
                  <a:cubicBezTo>
                    <a:pt x="65" y="144"/>
                    <a:pt x="59" y="141"/>
                    <a:pt x="50" y="141"/>
                  </a:cubicBezTo>
                  <a:lnTo>
                    <a:pt x="48" y="141"/>
                  </a:lnTo>
                  <a:lnTo>
                    <a:pt x="0" y="17"/>
                  </a:lnTo>
                  <a:cubicBezTo>
                    <a:pt x="2" y="11"/>
                    <a:pt x="8" y="6"/>
                    <a:pt x="11"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98" name="Freeform 33">
              <a:extLst>
                <a:ext uri="{FF2B5EF4-FFF2-40B4-BE49-F238E27FC236}">
                  <a16:creationId xmlns:a16="http://schemas.microsoft.com/office/drawing/2014/main" id="{F24E67C4-A288-4AE3-A557-1D6B097EAF46}"/>
                </a:ext>
              </a:extLst>
            </p:cNvPr>
            <p:cNvSpPr>
              <a:spLocks noChangeArrowheads="1"/>
            </p:cNvSpPr>
            <p:nvPr/>
          </p:nvSpPr>
          <p:spPr bwMode="auto">
            <a:xfrm>
              <a:off x="7148513" y="4283075"/>
              <a:ext cx="63500" cy="52388"/>
            </a:xfrm>
            <a:custGeom>
              <a:avLst/>
              <a:gdLst>
                <a:gd name="T0" fmla="*/ 125 w 176"/>
                <a:gd name="T1" fmla="*/ 25 h 145"/>
                <a:gd name="T2" fmla="*/ 175 w 176"/>
                <a:gd name="T3" fmla="*/ 144 h 145"/>
                <a:gd name="T4" fmla="*/ 0 w 176"/>
                <a:gd name="T5" fmla="*/ 20 h 145"/>
                <a:gd name="T6" fmla="*/ 3 w 176"/>
                <a:gd name="T7" fmla="*/ 14 h 145"/>
                <a:gd name="T8" fmla="*/ 85 w 176"/>
                <a:gd name="T9" fmla="*/ 0 h 145"/>
                <a:gd name="T10" fmla="*/ 125 w 176"/>
                <a:gd name="T11" fmla="*/ 25 h 145"/>
              </a:gdLst>
              <a:ahLst/>
              <a:cxnLst>
                <a:cxn ang="0">
                  <a:pos x="T0" y="T1"/>
                </a:cxn>
                <a:cxn ang="0">
                  <a:pos x="T2" y="T3"/>
                </a:cxn>
                <a:cxn ang="0">
                  <a:pos x="T4" y="T5"/>
                </a:cxn>
                <a:cxn ang="0">
                  <a:pos x="T6" y="T7"/>
                </a:cxn>
                <a:cxn ang="0">
                  <a:pos x="T8" y="T9"/>
                </a:cxn>
                <a:cxn ang="0">
                  <a:pos x="T10" y="T11"/>
                </a:cxn>
              </a:cxnLst>
              <a:rect l="0" t="0" r="r" b="b"/>
              <a:pathLst>
                <a:path w="176" h="145">
                  <a:moveTo>
                    <a:pt x="125" y="25"/>
                  </a:moveTo>
                  <a:cubicBezTo>
                    <a:pt x="127" y="25"/>
                    <a:pt x="175" y="144"/>
                    <a:pt x="175" y="144"/>
                  </a:cubicBezTo>
                  <a:lnTo>
                    <a:pt x="0" y="20"/>
                  </a:lnTo>
                  <a:cubicBezTo>
                    <a:pt x="3" y="20"/>
                    <a:pt x="3" y="17"/>
                    <a:pt x="3" y="14"/>
                  </a:cubicBezTo>
                  <a:lnTo>
                    <a:pt x="85" y="0"/>
                  </a:lnTo>
                  <a:cubicBezTo>
                    <a:pt x="91" y="14"/>
                    <a:pt x="108" y="25"/>
                    <a:pt x="125" y="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99" name="Freeform 34">
              <a:extLst>
                <a:ext uri="{FF2B5EF4-FFF2-40B4-BE49-F238E27FC236}">
                  <a16:creationId xmlns:a16="http://schemas.microsoft.com/office/drawing/2014/main" id="{93B80844-B60E-4E9A-9746-D9A7A9B3C894}"/>
                </a:ext>
              </a:extLst>
            </p:cNvPr>
            <p:cNvSpPr>
              <a:spLocks noChangeArrowheads="1"/>
            </p:cNvSpPr>
            <p:nvPr/>
          </p:nvSpPr>
          <p:spPr bwMode="auto">
            <a:xfrm>
              <a:off x="7140575" y="4210050"/>
              <a:ext cx="42863" cy="68263"/>
            </a:xfrm>
            <a:custGeom>
              <a:avLst/>
              <a:gdLst>
                <a:gd name="T0" fmla="*/ 116 w 117"/>
                <a:gd name="T1" fmla="*/ 149 h 190"/>
                <a:gd name="T2" fmla="*/ 99 w 117"/>
                <a:gd name="T3" fmla="*/ 175 h 190"/>
                <a:gd name="T4" fmla="*/ 17 w 117"/>
                <a:gd name="T5" fmla="*/ 189 h 190"/>
                <a:gd name="T6" fmla="*/ 0 w 117"/>
                <a:gd name="T7" fmla="*/ 172 h 190"/>
                <a:gd name="T8" fmla="*/ 42 w 117"/>
                <a:gd name="T9" fmla="*/ 0 h 190"/>
                <a:gd name="T10" fmla="*/ 45 w 117"/>
                <a:gd name="T11" fmla="*/ 0 h 190"/>
                <a:gd name="T12" fmla="*/ 116 w 117"/>
                <a:gd name="T13" fmla="*/ 149 h 190"/>
              </a:gdLst>
              <a:ahLst/>
              <a:cxnLst>
                <a:cxn ang="0">
                  <a:pos x="T0" y="T1"/>
                </a:cxn>
                <a:cxn ang="0">
                  <a:pos x="T2" y="T3"/>
                </a:cxn>
                <a:cxn ang="0">
                  <a:pos x="T4" y="T5"/>
                </a:cxn>
                <a:cxn ang="0">
                  <a:pos x="T6" y="T7"/>
                </a:cxn>
                <a:cxn ang="0">
                  <a:pos x="T8" y="T9"/>
                </a:cxn>
                <a:cxn ang="0">
                  <a:pos x="T10" y="T11"/>
                </a:cxn>
                <a:cxn ang="0">
                  <a:pos x="T12" y="T13"/>
                </a:cxn>
              </a:cxnLst>
              <a:rect l="0" t="0" r="r" b="b"/>
              <a:pathLst>
                <a:path w="117" h="190">
                  <a:moveTo>
                    <a:pt x="116" y="149"/>
                  </a:moveTo>
                  <a:cubicBezTo>
                    <a:pt x="110" y="155"/>
                    <a:pt x="104" y="166"/>
                    <a:pt x="99" y="175"/>
                  </a:cubicBezTo>
                  <a:lnTo>
                    <a:pt x="17" y="189"/>
                  </a:lnTo>
                  <a:cubicBezTo>
                    <a:pt x="11" y="183"/>
                    <a:pt x="5" y="177"/>
                    <a:pt x="0" y="172"/>
                  </a:cubicBezTo>
                  <a:lnTo>
                    <a:pt x="42" y="0"/>
                  </a:lnTo>
                  <a:cubicBezTo>
                    <a:pt x="45" y="0"/>
                    <a:pt x="45" y="0"/>
                    <a:pt x="45" y="0"/>
                  </a:cubicBezTo>
                  <a:lnTo>
                    <a:pt x="116" y="14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00" name="Freeform 35">
              <a:extLst>
                <a:ext uri="{FF2B5EF4-FFF2-40B4-BE49-F238E27FC236}">
                  <a16:creationId xmlns:a16="http://schemas.microsoft.com/office/drawing/2014/main" id="{32F8CC60-DF84-4587-AD2C-30E47614B33C}"/>
                </a:ext>
              </a:extLst>
            </p:cNvPr>
            <p:cNvSpPr>
              <a:spLocks noChangeArrowheads="1"/>
            </p:cNvSpPr>
            <p:nvPr/>
          </p:nvSpPr>
          <p:spPr bwMode="auto">
            <a:xfrm>
              <a:off x="7165975" y="4198938"/>
              <a:ext cx="92075" cy="63500"/>
            </a:xfrm>
            <a:custGeom>
              <a:avLst/>
              <a:gdLst>
                <a:gd name="T0" fmla="*/ 74 w 255"/>
                <a:gd name="T1" fmla="*/ 169 h 176"/>
                <a:gd name="T2" fmla="*/ 71 w 255"/>
                <a:gd name="T3" fmla="*/ 166 h 176"/>
                <a:gd name="T4" fmla="*/ 0 w 255"/>
                <a:gd name="T5" fmla="*/ 17 h 176"/>
                <a:gd name="T6" fmla="*/ 11 w 255"/>
                <a:gd name="T7" fmla="*/ 0 h 176"/>
                <a:gd name="T8" fmla="*/ 251 w 255"/>
                <a:gd name="T9" fmla="*/ 5 h 176"/>
                <a:gd name="T10" fmla="*/ 254 w 255"/>
                <a:gd name="T11" fmla="*/ 14 h 176"/>
                <a:gd name="T12" fmla="*/ 93 w 255"/>
                <a:gd name="T13" fmla="*/ 175 h 176"/>
                <a:gd name="T14" fmla="*/ 74 w 255"/>
                <a:gd name="T15" fmla="*/ 169 h 1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5" h="176">
                  <a:moveTo>
                    <a:pt x="74" y="169"/>
                  </a:moveTo>
                  <a:cubicBezTo>
                    <a:pt x="74" y="169"/>
                    <a:pt x="71" y="169"/>
                    <a:pt x="71" y="166"/>
                  </a:cubicBezTo>
                  <a:lnTo>
                    <a:pt x="0" y="17"/>
                  </a:lnTo>
                  <a:cubicBezTo>
                    <a:pt x="6" y="14"/>
                    <a:pt x="9" y="5"/>
                    <a:pt x="11" y="0"/>
                  </a:cubicBezTo>
                  <a:lnTo>
                    <a:pt x="251" y="5"/>
                  </a:lnTo>
                  <a:cubicBezTo>
                    <a:pt x="251" y="8"/>
                    <a:pt x="254" y="11"/>
                    <a:pt x="254" y="14"/>
                  </a:cubicBezTo>
                  <a:lnTo>
                    <a:pt x="93" y="175"/>
                  </a:lnTo>
                  <a:cubicBezTo>
                    <a:pt x="88" y="172"/>
                    <a:pt x="82" y="169"/>
                    <a:pt x="74" y="16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01" name="Freeform 36">
              <a:extLst>
                <a:ext uri="{FF2B5EF4-FFF2-40B4-BE49-F238E27FC236}">
                  <a16:creationId xmlns:a16="http://schemas.microsoft.com/office/drawing/2014/main" id="{B43FFC65-E252-4E34-B6E1-1261F5306591}"/>
                </a:ext>
              </a:extLst>
            </p:cNvPr>
            <p:cNvSpPr>
              <a:spLocks noChangeArrowheads="1"/>
            </p:cNvSpPr>
            <p:nvPr/>
          </p:nvSpPr>
          <p:spPr bwMode="auto">
            <a:xfrm>
              <a:off x="7207250" y="4210050"/>
              <a:ext cx="71438" cy="69850"/>
            </a:xfrm>
            <a:custGeom>
              <a:avLst/>
              <a:gdLst>
                <a:gd name="T0" fmla="*/ 161 w 198"/>
                <a:gd name="T1" fmla="*/ 0 h 193"/>
                <a:gd name="T2" fmla="*/ 172 w 198"/>
                <a:gd name="T3" fmla="*/ 5 h 193"/>
                <a:gd name="T4" fmla="*/ 197 w 198"/>
                <a:gd name="T5" fmla="*/ 169 h 193"/>
                <a:gd name="T6" fmla="*/ 178 w 198"/>
                <a:gd name="T7" fmla="*/ 192 h 193"/>
                <a:gd name="T8" fmla="*/ 3 w 198"/>
                <a:gd name="T9" fmla="*/ 172 h 193"/>
                <a:gd name="T10" fmla="*/ 0 w 198"/>
                <a:gd name="T11" fmla="*/ 161 h 193"/>
                <a:gd name="T12" fmla="*/ 161 w 198"/>
                <a:gd name="T13" fmla="*/ 0 h 193"/>
              </a:gdLst>
              <a:ahLst/>
              <a:cxnLst>
                <a:cxn ang="0">
                  <a:pos x="T0" y="T1"/>
                </a:cxn>
                <a:cxn ang="0">
                  <a:pos x="T2" y="T3"/>
                </a:cxn>
                <a:cxn ang="0">
                  <a:pos x="T4" y="T5"/>
                </a:cxn>
                <a:cxn ang="0">
                  <a:pos x="T6" y="T7"/>
                </a:cxn>
                <a:cxn ang="0">
                  <a:pos x="T8" y="T9"/>
                </a:cxn>
                <a:cxn ang="0">
                  <a:pos x="T10" y="T11"/>
                </a:cxn>
                <a:cxn ang="0">
                  <a:pos x="T12" y="T13"/>
                </a:cxn>
              </a:cxnLst>
              <a:rect l="0" t="0" r="r" b="b"/>
              <a:pathLst>
                <a:path w="198" h="193">
                  <a:moveTo>
                    <a:pt x="161" y="0"/>
                  </a:moveTo>
                  <a:cubicBezTo>
                    <a:pt x="164" y="3"/>
                    <a:pt x="169" y="5"/>
                    <a:pt x="172" y="5"/>
                  </a:cubicBezTo>
                  <a:lnTo>
                    <a:pt x="197" y="169"/>
                  </a:lnTo>
                  <a:cubicBezTo>
                    <a:pt x="189" y="175"/>
                    <a:pt x="183" y="183"/>
                    <a:pt x="178" y="192"/>
                  </a:cubicBezTo>
                  <a:lnTo>
                    <a:pt x="3" y="172"/>
                  </a:lnTo>
                  <a:cubicBezTo>
                    <a:pt x="3" y="169"/>
                    <a:pt x="3" y="163"/>
                    <a:pt x="0" y="161"/>
                  </a:cubicBezTo>
                  <a:lnTo>
                    <a:pt x="161"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02" name="Freeform 37">
              <a:extLst>
                <a:ext uri="{FF2B5EF4-FFF2-40B4-BE49-F238E27FC236}">
                  <a16:creationId xmlns:a16="http://schemas.microsoft.com/office/drawing/2014/main" id="{B8C93159-41BF-42C8-9D84-9EB00C96C963}"/>
                </a:ext>
              </a:extLst>
            </p:cNvPr>
            <p:cNvSpPr>
              <a:spLocks noChangeArrowheads="1"/>
            </p:cNvSpPr>
            <p:nvPr/>
          </p:nvSpPr>
          <p:spPr bwMode="auto">
            <a:xfrm>
              <a:off x="7046913" y="4090988"/>
              <a:ext cx="327025" cy="327025"/>
            </a:xfrm>
            <a:custGeom>
              <a:avLst/>
              <a:gdLst>
                <a:gd name="T0" fmla="*/ 455 w 910"/>
                <a:gd name="T1" fmla="*/ 0 h 909"/>
                <a:gd name="T2" fmla="*/ 909 w 910"/>
                <a:gd name="T3" fmla="*/ 454 h 909"/>
                <a:gd name="T4" fmla="*/ 455 w 910"/>
                <a:gd name="T5" fmla="*/ 908 h 909"/>
                <a:gd name="T6" fmla="*/ 0 w 910"/>
                <a:gd name="T7" fmla="*/ 454 h 909"/>
                <a:gd name="T8" fmla="*/ 455 w 910"/>
                <a:gd name="T9" fmla="*/ 0 h 909"/>
                <a:gd name="T10" fmla="*/ 669 w 910"/>
                <a:gd name="T11" fmla="*/ 589 h 909"/>
                <a:gd name="T12" fmla="*/ 717 w 910"/>
                <a:gd name="T13" fmla="*/ 542 h 909"/>
                <a:gd name="T14" fmla="*/ 677 w 910"/>
                <a:gd name="T15" fmla="*/ 496 h 909"/>
                <a:gd name="T16" fmla="*/ 652 w 910"/>
                <a:gd name="T17" fmla="*/ 333 h 909"/>
                <a:gd name="T18" fmla="*/ 677 w 910"/>
                <a:gd name="T19" fmla="*/ 293 h 909"/>
                <a:gd name="T20" fmla="*/ 632 w 910"/>
                <a:gd name="T21" fmla="*/ 248 h 909"/>
                <a:gd name="T22" fmla="*/ 590 w 910"/>
                <a:gd name="T23" fmla="*/ 279 h 909"/>
                <a:gd name="T24" fmla="*/ 347 w 910"/>
                <a:gd name="T25" fmla="*/ 273 h 909"/>
                <a:gd name="T26" fmla="*/ 305 w 910"/>
                <a:gd name="T27" fmla="*/ 242 h 909"/>
                <a:gd name="T28" fmla="*/ 260 w 910"/>
                <a:gd name="T29" fmla="*/ 288 h 909"/>
                <a:gd name="T30" fmla="*/ 282 w 910"/>
                <a:gd name="T31" fmla="*/ 327 h 909"/>
                <a:gd name="T32" fmla="*/ 240 w 910"/>
                <a:gd name="T33" fmla="*/ 499 h 909"/>
                <a:gd name="T34" fmla="*/ 198 w 910"/>
                <a:gd name="T35" fmla="*/ 544 h 909"/>
                <a:gd name="T36" fmla="*/ 243 w 910"/>
                <a:gd name="T37" fmla="*/ 589 h 909"/>
                <a:gd name="T38" fmla="*/ 271 w 910"/>
                <a:gd name="T39" fmla="*/ 581 h 909"/>
                <a:gd name="T40" fmla="*/ 449 w 910"/>
                <a:gd name="T41" fmla="*/ 705 h 909"/>
                <a:gd name="T42" fmla="*/ 446 w 910"/>
                <a:gd name="T43" fmla="*/ 719 h 909"/>
                <a:gd name="T44" fmla="*/ 491 w 910"/>
                <a:gd name="T45" fmla="*/ 764 h 909"/>
                <a:gd name="T46" fmla="*/ 536 w 910"/>
                <a:gd name="T47" fmla="*/ 719 h 909"/>
                <a:gd name="T48" fmla="*/ 531 w 910"/>
                <a:gd name="T49" fmla="*/ 700 h 909"/>
                <a:gd name="T50" fmla="*/ 649 w 910"/>
                <a:gd name="T51" fmla="*/ 584 h 909"/>
                <a:gd name="T52" fmla="*/ 669 w 910"/>
                <a:gd name="T53" fmla="*/ 589 h 9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10" h="909">
                  <a:moveTo>
                    <a:pt x="455" y="0"/>
                  </a:moveTo>
                  <a:cubicBezTo>
                    <a:pt x="706" y="0"/>
                    <a:pt x="909" y="203"/>
                    <a:pt x="909" y="454"/>
                  </a:cubicBezTo>
                  <a:cubicBezTo>
                    <a:pt x="909" y="705"/>
                    <a:pt x="707" y="908"/>
                    <a:pt x="455" y="908"/>
                  </a:cubicBezTo>
                  <a:cubicBezTo>
                    <a:pt x="204" y="908"/>
                    <a:pt x="0" y="705"/>
                    <a:pt x="0" y="454"/>
                  </a:cubicBezTo>
                  <a:cubicBezTo>
                    <a:pt x="0" y="203"/>
                    <a:pt x="203" y="0"/>
                    <a:pt x="455" y="0"/>
                  </a:cubicBezTo>
                  <a:close/>
                  <a:moveTo>
                    <a:pt x="669" y="589"/>
                  </a:moveTo>
                  <a:cubicBezTo>
                    <a:pt x="694" y="589"/>
                    <a:pt x="714" y="570"/>
                    <a:pt x="717" y="542"/>
                  </a:cubicBezTo>
                  <a:cubicBezTo>
                    <a:pt x="717" y="519"/>
                    <a:pt x="700" y="499"/>
                    <a:pt x="677" y="496"/>
                  </a:cubicBezTo>
                  <a:lnTo>
                    <a:pt x="652" y="333"/>
                  </a:lnTo>
                  <a:cubicBezTo>
                    <a:pt x="666" y="327"/>
                    <a:pt x="677" y="310"/>
                    <a:pt x="677" y="293"/>
                  </a:cubicBezTo>
                  <a:cubicBezTo>
                    <a:pt x="677" y="268"/>
                    <a:pt x="658" y="248"/>
                    <a:pt x="632" y="248"/>
                  </a:cubicBezTo>
                  <a:cubicBezTo>
                    <a:pt x="613" y="248"/>
                    <a:pt x="596" y="262"/>
                    <a:pt x="590" y="279"/>
                  </a:cubicBezTo>
                  <a:lnTo>
                    <a:pt x="347" y="273"/>
                  </a:lnTo>
                  <a:cubicBezTo>
                    <a:pt x="342" y="256"/>
                    <a:pt x="325" y="242"/>
                    <a:pt x="305" y="242"/>
                  </a:cubicBezTo>
                  <a:cubicBezTo>
                    <a:pt x="280" y="242"/>
                    <a:pt x="260" y="262"/>
                    <a:pt x="260" y="288"/>
                  </a:cubicBezTo>
                  <a:cubicBezTo>
                    <a:pt x="260" y="304"/>
                    <a:pt x="268" y="319"/>
                    <a:pt x="282" y="327"/>
                  </a:cubicBezTo>
                  <a:lnTo>
                    <a:pt x="240" y="499"/>
                  </a:lnTo>
                  <a:cubicBezTo>
                    <a:pt x="217" y="502"/>
                    <a:pt x="198" y="522"/>
                    <a:pt x="198" y="544"/>
                  </a:cubicBezTo>
                  <a:cubicBezTo>
                    <a:pt x="198" y="570"/>
                    <a:pt x="217" y="589"/>
                    <a:pt x="243" y="589"/>
                  </a:cubicBezTo>
                  <a:cubicBezTo>
                    <a:pt x="254" y="589"/>
                    <a:pt x="263" y="587"/>
                    <a:pt x="271" y="581"/>
                  </a:cubicBezTo>
                  <a:lnTo>
                    <a:pt x="449" y="705"/>
                  </a:lnTo>
                  <a:cubicBezTo>
                    <a:pt x="446" y="711"/>
                    <a:pt x="446" y="714"/>
                    <a:pt x="446" y="719"/>
                  </a:cubicBezTo>
                  <a:cubicBezTo>
                    <a:pt x="446" y="745"/>
                    <a:pt x="466" y="764"/>
                    <a:pt x="491" y="764"/>
                  </a:cubicBezTo>
                  <a:cubicBezTo>
                    <a:pt x="517" y="764"/>
                    <a:pt x="536" y="745"/>
                    <a:pt x="536" y="719"/>
                  </a:cubicBezTo>
                  <a:cubicBezTo>
                    <a:pt x="536" y="714"/>
                    <a:pt x="534" y="705"/>
                    <a:pt x="531" y="700"/>
                  </a:cubicBezTo>
                  <a:lnTo>
                    <a:pt x="649" y="584"/>
                  </a:lnTo>
                  <a:cubicBezTo>
                    <a:pt x="655" y="587"/>
                    <a:pt x="661" y="589"/>
                    <a:pt x="669" y="589"/>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grpSp>
        <p:nvGrpSpPr>
          <p:cNvPr id="303" name="Group 302">
            <a:extLst>
              <a:ext uri="{FF2B5EF4-FFF2-40B4-BE49-F238E27FC236}">
                <a16:creationId xmlns:a16="http://schemas.microsoft.com/office/drawing/2014/main" id="{6CB0E4F1-A70A-48CB-96CC-A7784253D6E0}"/>
              </a:ext>
            </a:extLst>
          </p:cNvPr>
          <p:cNvGrpSpPr/>
          <p:nvPr/>
        </p:nvGrpSpPr>
        <p:grpSpPr>
          <a:xfrm>
            <a:off x="9744103" y="4131186"/>
            <a:ext cx="475077" cy="641225"/>
            <a:chOff x="5521685" y="5536800"/>
            <a:chExt cx="475077" cy="641225"/>
          </a:xfrm>
        </p:grpSpPr>
        <p:grpSp>
          <p:nvGrpSpPr>
            <p:cNvPr id="304" name="Group 303">
              <a:extLst>
                <a:ext uri="{FF2B5EF4-FFF2-40B4-BE49-F238E27FC236}">
                  <a16:creationId xmlns:a16="http://schemas.microsoft.com/office/drawing/2014/main" id="{0BD13EFD-AE02-4008-962F-A2B73FC6AC76}"/>
                </a:ext>
              </a:extLst>
            </p:cNvPr>
            <p:cNvGrpSpPr/>
            <p:nvPr/>
          </p:nvGrpSpPr>
          <p:grpSpPr>
            <a:xfrm>
              <a:off x="5521685" y="5536800"/>
              <a:ext cx="475077" cy="438068"/>
              <a:chOff x="7248176" y="4158080"/>
              <a:chExt cx="639069" cy="695710"/>
            </a:xfrm>
          </p:grpSpPr>
          <p:sp>
            <p:nvSpPr>
              <p:cNvPr id="306" name="Freeform 29">
                <a:extLst>
                  <a:ext uri="{FF2B5EF4-FFF2-40B4-BE49-F238E27FC236}">
                    <a16:creationId xmlns:a16="http://schemas.microsoft.com/office/drawing/2014/main" id="{DCEB7D3B-923C-49DA-A07C-18AEEE84D166}"/>
                  </a:ext>
                </a:extLst>
              </p:cNvPr>
              <p:cNvSpPr>
                <a:spLocks noChangeArrowheads="1"/>
              </p:cNvSpPr>
              <p:nvPr/>
            </p:nvSpPr>
            <p:spPr bwMode="auto">
              <a:xfrm>
                <a:off x="7326921" y="4243662"/>
                <a:ext cx="468473" cy="509524"/>
              </a:xfrm>
              <a:custGeom>
                <a:avLst/>
                <a:gdLst>
                  <a:gd name="T0" fmla="*/ 658 w 854"/>
                  <a:gd name="T1" fmla="*/ 14 h 929"/>
                  <a:gd name="T2" fmla="*/ 853 w 854"/>
                  <a:gd name="T3" fmla="*/ 79 h 929"/>
                  <a:gd name="T4" fmla="*/ 853 w 854"/>
                  <a:gd name="T5" fmla="*/ 849 h 929"/>
                  <a:gd name="T6" fmla="*/ 658 w 854"/>
                  <a:gd name="T7" fmla="*/ 914 h 929"/>
                  <a:gd name="T8" fmla="*/ 427 w 854"/>
                  <a:gd name="T9" fmla="*/ 928 h 929"/>
                  <a:gd name="T10" fmla="*/ 195 w 854"/>
                  <a:gd name="T11" fmla="*/ 914 h 929"/>
                  <a:gd name="T12" fmla="*/ 0 w 854"/>
                  <a:gd name="T13" fmla="*/ 849 h 929"/>
                  <a:gd name="T14" fmla="*/ 0 w 854"/>
                  <a:gd name="T15" fmla="*/ 79 h 929"/>
                  <a:gd name="T16" fmla="*/ 195 w 854"/>
                  <a:gd name="T17" fmla="*/ 14 h 929"/>
                  <a:gd name="T18" fmla="*/ 427 w 854"/>
                  <a:gd name="T19" fmla="*/ 0 h 929"/>
                  <a:gd name="T20" fmla="*/ 658 w 854"/>
                  <a:gd name="T21" fmla="*/ 14 h 929"/>
                  <a:gd name="T22" fmla="*/ 226 w 854"/>
                  <a:gd name="T23" fmla="*/ 668 h 929"/>
                  <a:gd name="T24" fmla="*/ 283 w 854"/>
                  <a:gd name="T25" fmla="*/ 612 h 929"/>
                  <a:gd name="T26" fmla="*/ 226 w 854"/>
                  <a:gd name="T27" fmla="*/ 556 h 929"/>
                  <a:gd name="T28" fmla="*/ 170 w 854"/>
                  <a:gd name="T29" fmla="*/ 612 h 929"/>
                  <a:gd name="T30" fmla="*/ 226 w 854"/>
                  <a:gd name="T31" fmla="*/ 668 h 929"/>
                  <a:gd name="T32" fmla="*/ 246 w 854"/>
                  <a:gd name="T33" fmla="*/ 420 h 929"/>
                  <a:gd name="T34" fmla="*/ 376 w 854"/>
                  <a:gd name="T35" fmla="*/ 420 h 929"/>
                  <a:gd name="T36" fmla="*/ 311 w 854"/>
                  <a:gd name="T37" fmla="*/ 290 h 929"/>
                  <a:gd name="T38" fmla="*/ 246 w 854"/>
                  <a:gd name="T39" fmla="*/ 420 h 929"/>
                  <a:gd name="T40" fmla="*/ 356 w 854"/>
                  <a:gd name="T41" fmla="*/ 508 h 929"/>
                  <a:gd name="T42" fmla="*/ 356 w 854"/>
                  <a:gd name="T43" fmla="*/ 604 h 929"/>
                  <a:gd name="T44" fmla="*/ 424 w 854"/>
                  <a:gd name="T45" fmla="*/ 632 h 929"/>
                  <a:gd name="T46" fmla="*/ 491 w 854"/>
                  <a:gd name="T47" fmla="*/ 604 h 929"/>
                  <a:gd name="T48" fmla="*/ 491 w 854"/>
                  <a:gd name="T49" fmla="*/ 508 h 929"/>
                  <a:gd name="T50" fmla="*/ 424 w 854"/>
                  <a:gd name="T51" fmla="*/ 479 h 929"/>
                  <a:gd name="T52" fmla="*/ 356 w 854"/>
                  <a:gd name="T53" fmla="*/ 508 h 929"/>
                  <a:gd name="T54" fmla="*/ 446 w 854"/>
                  <a:gd name="T55" fmla="*/ 810 h 929"/>
                  <a:gd name="T56" fmla="*/ 503 w 854"/>
                  <a:gd name="T57" fmla="*/ 753 h 929"/>
                  <a:gd name="T58" fmla="*/ 446 w 854"/>
                  <a:gd name="T59" fmla="*/ 697 h 929"/>
                  <a:gd name="T60" fmla="*/ 390 w 854"/>
                  <a:gd name="T61" fmla="*/ 753 h 929"/>
                  <a:gd name="T62" fmla="*/ 446 w 854"/>
                  <a:gd name="T63" fmla="*/ 810 h 929"/>
                  <a:gd name="T64" fmla="*/ 489 w 854"/>
                  <a:gd name="T65" fmla="*/ 358 h 929"/>
                  <a:gd name="T66" fmla="*/ 562 w 854"/>
                  <a:gd name="T67" fmla="*/ 431 h 929"/>
                  <a:gd name="T68" fmla="*/ 635 w 854"/>
                  <a:gd name="T69" fmla="*/ 358 h 929"/>
                  <a:gd name="T70" fmla="*/ 562 w 854"/>
                  <a:gd name="T71" fmla="*/ 285 h 929"/>
                  <a:gd name="T72" fmla="*/ 489 w 854"/>
                  <a:gd name="T73" fmla="*/ 358 h 929"/>
                  <a:gd name="T74" fmla="*/ 590 w 854"/>
                  <a:gd name="T75" fmla="*/ 640 h 929"/>
                  <a:gd name="T76" fmla="*/ 703 w 854"/>
                  <a:gd name="T77" fmla="*/ 640 h 929"/>
                  <a:gd name="T78" fmla="*/ 647 w 854"/>
                  <a:gd name="T79" fmla="*/ 525 h 929"/>
                  <a:gd name="T80" fmla="*/ 590 w 854"/>
                  <a:gd name="T81" fmla="*/ 640 h 929"/>
                  <a:gd name="T82" fmla="*/ 819 w 854"/>
                  <a:gd name="T83" fmla="*/ 138 h 929"/>
                  <a:gd name="T84" fmla="*/ 429 w 854"/>
                  <a:gd name="T85" fmla="*/ 76 h 929"/>
                  <a:gd name="T86" fmla="*/ 40 w 854"/>
                  <a:gd name="T87" fmla="*/ 138 h 929"/>
                  <a:gd name="T88" fmla="*/ 40 w 854"/>
                  <a:gd name="T89" fmla="*/ 138 h 929"/>
                  <a:gd name="T90" fmla="*/ 429 w 854"/>
                  <a:gd name="T91" fmla="*/ 200 h 929"/>
                  <a:gd name="T92" fmla="*/ 819 w 854"/>
                  <a:gd name="T93" fmla="*/ 138 h 9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54" h="929">
                    <a:moveTo>
                      <a:pt x="658" y="14"/>
                    </a:moveTo>
                    <a:cubicBezTo>
                      <a:pt x="853" y="36"/>
                      <a:pt x="853" y="76"/>
                      <a:pt x="853" y="79"/>
                    </a:cubicBezTo>
                    <a:lnTo>
                      <a:pt x="853" y="849"/>
                    </a:lnTo>
                    <a:cubicBezTo>
                      <a:pt x="853" y="852"/>
                      <a:pt x="850" y="891"/>
                      <a:pt x="658" y="914"/>
                    </a:cubicBezTo>
                    <a:cubicBezTo>
                      <a:pt x="545" y="928"/>
                      <a:pt x="433" y="928"/>
                      <a:pt x="427" y="928"/>
                    </a:cubicBezTo>
                    <a:cubicBezTo>
                      <a:pt x="422" y="928"/>
                      <a:pt x="305" y="928"/>
                      <a:pt x="195" y="914"/>
                    </a:cubicBezTo>
                    <a:cubicBezTo>
                      <a:pt x="3" y="889"/>
                      <a:pt x="0" y="849"/>
                      <a:pt x="0" y="849"/>
                    </a:cubicBezTo>
                    <a:lnTo>
                      <a:pt x="0" y="79"/>
                    </a:lnTo>
                    <a:cubicBezTo>
                      <a:pt x="0" y="76"/>
                      <a:pt x="3" y="36"/>
                      <a:pt x="195" y="14"/>
                    </a:cubicBezTo>
                    <a:cubicBezTo>
                      <a:pt x="308" y="0"/>
                      <a:pt x="422" y="0"/>
                      <a:pt x="427" y="0"/>
                    </a:cubicBezTo>
                    <a:cubicBezTo>
                      <a:pt x="433" y="0"/>
                      <a:pt x="548" y="0"/>
                      <a:pt x="658" y="14"/>
                    </a:cubicBezTo>
                    <a:close/>
                    <a:moveTo>
                      <a:pt x="226" y="668"/>
                    </a:moveTo>
                    <a:cubicBezTo>
                      <a:pt x="257" y="668"/>
                      <a:pt x="283" y="643"/>
                      <a:pt x="283" y="612"/>
                    </a:cubicBezTo>
                    <a:cubicBezTo>
                      <a:pt x="283" y="581"/>
                      <a:pt x="257" y="556"/>
                      <a:pt x="226" y="556"/>
                    </a:cubicBezTo>
                    <a:cubicBezTo>
                      <a:pt x="195" y="556"/>
                      <a:pt x="170" y="581"/>
                      <a:pt x="170" y="612"/>
                    </a:cubicBezTo>
                    <a:cubicBezTo>
                      <a:pt x="170" y="643"/>
                      <a:pt x="195" y="668"/>
                      <a:pt x="226" y="668"/>
                    </a:cubicBezTo>
                    <a:close/>
                    <a:moveTo>
                      <a:pt x="246" y="420"/>
                    </a:moveTo>
                    <a:lnTo>
                      <a:pt x="376" y="420"/>
                    </a:lnTo>
                    <a:lnTo>
                      <a:pt x="311" y="290"/>
                    </a:lnTo>
                    <a:lnTo>
                      <a:pt x="246" y="420"/>
                    </a:lnTo>
                    <a:close/>
                    <a:moveTo>
                      <a:pt x="356" y="508"/>
                    </a:moveTo>
                    <a:lnTo>
                      <a:pt x="356" y="604"/>
                    </a:lnTo>
                    <a:lnTo>
                      <a:pt x="424" y="632"/>
                    </a:lnTo>
                    <a:lnTo>
                      <a:pt x="491" y="604"/>
                    </a:lnTo>
                    <a:lnTo>
                      <a:pt x="491" y="508"/>
                    </a:lnTo>
                    <a:lnTo>
                      <a:pt x="424" y="479"/>
                    </a:lnTo>
                    <a:lnTo>
                      <a:pt x="356" y="508"/>
                    </a:lnTo>
                    <a:close/>
                    <a:moveTo>
                      <a:pt x="446" y="810"/>
                    </a:moveTo>
                    <a:cubicBezTo>
                      <a:pt x="477" y="810"/>
                      <a:pt x="503" y="784"/>
                      <a:pt x="503" y="753"/>
                    </a:cubicBezTo>
                    <a:cubicBezTo>
                      <a:pt x="503" y="722"/>
                      <a:pt x="477" y="697"/>
                      <a:pt x="446" y="697"/>
                    </a:cubicBezTo>
                    <a:cubicBezTo>
                      <a:pt x="415" y="697"/>
                      <a:pt x="390" y="722"/>
                      <a:pt x="390" y="753"/>
                    </a:cubicBezTo>
                    <a:cubicBezTo>
                      <a:pt x="390" y="784"/>
                      <a:pt x="415" y="810"/>
                      <a:pt x="446" y="810"/>
                    </a:cubicBezTo>
                    <a:close/>
                    <a:moveTo>
                      <a:pt x="489" y="358"/>
                    </a:moveTo>
                    <a:cubicBezTo>
                      <a:pt x="489" y="398"/>
                      <a:pt x="522" y="429"/>
                      <a:pt x="562" y="431"/>
                    </a:cubicBezTo>
                    <a:cubicBezTo>
                      <a:pt x="604" y="431"/>
                      <a:pt x="635" y="398"/>
                      <a:pt x="635" y="358"/>
                    </a:cubicBezTo>
                    <a:cubicBezTo>
                      <a:pt x="635" y="316"/>
                      <a:pt x="601" y="285"/>
                      <a:pt x="562" y="285"/>
                    </a:cubicBezTo>
                    <a:cubicBezTo>
                      <a:pt x="520" y="285"/>
                      <a:pt x="489" y="318"/>
                      <a:pt x="489" y="358"/>
                    </a:cubicBezTo>
                    <a:close/>
                    <a:moveTo>
                      <a:pt x="590" y="640"/>
                    </a:moveTo>
                    <a:lnTo>
                      <a:pt x="703" y="640"/>
                    </a:lnTo>
                    <a:lnTo>
                      <a:pt x="647" y="525"/>
                    </a:lnTo>
                    <a:lnTo>
                      <a:pt x="590" y="640"/>
                    </a:lnTo>
                    <a:close/>
                    <a:moveTo>
                      <a:pt x="819" y="138"/>
                    </a:moveTo>
                    <a:cubicBezTo>
                      <a:pt x="805" y="115"/>
                      <a:pt x="666" y="79"/>
                      <a:pt x="429" y="76"/>
                    </a:cubicBezTo>
                    <a:cubicBezTo>
                      <a:pt x="192" y="76"/>
                      <a:pt x="54" y="115"/>
                      <a:pt x="40" y="138"/>
                    </a:cubicBezTo>
                    <a:lnTo>
                      <a:pt x="40" y="138"/>
                    </a:lnTo>
                    <a:cubicBezTo>
                      <a:pt x="54" y="160"/>
                      <a:pt x="192" y="200"/>
                      <a:pt x="429" y="200"/>
                    </a:cubicBezTo>
                    <a:cubicBezTo>
                      <a:pt x="666" y="200"/>
                      <a:pt x="805" y="160"/>
                      <a:pt x="819" y="138"/>
                    </a:cubicBezTo>
                    <a:close/>
                  </a:path>
                </a:pathLst>
              </a:custGeom>
              <a:solidFill>
                <a:srgbClr val="F80000"/>
              </a:solidFill>
              <a:ln>
                <a:noFill/>
              </a:ln>
              <a:effectLst/>
            </p:spPr>
            <p:txBody>
              <a:bodyPr wrap="none" anchor="ctr"/>
              <a:lstStyle/>
              <a:p>
                <a:endParaRPr lang="en-US"/>
              </a:p>
            </p:txBody>
          </p:sp>
          <p:sp>
            <p:nvSpPr>
              <p:cNvPr id="307" name="Rectangle 306">
                <a:extLst>
                  <a:ext uri="{FF2B5EF4-FFF2-40B4-BE49-F238E27FC236}">
                    <a16:creationId xmlns:a16="http://schemas.microsoft.com/office/drawing/2014/main" id="{A4BCCF14-F0A9-4C56-99CC-552A7D31BF21}"/>
                  </a:ext>
                </a:extLst>
              </p:cNvPr>
              <p:cNvSpPr/>
              <p:nvPr/>
            </p:nvSpPr>
            <p:spPr>
              <a:xfrm>
                <a:off x="7248176" y="4158080"/>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p>
            </p:txBody>
          </p:sp>
        </p:grpSp>
        <p:sp>
          <p:nvSpPr>
            <p:cNvPr id="305" name="Text Box 30">
              <a:extLst>
                <a:ext uri="{FF2B5EF4-FFF2-40B4-BE49-F238E27FC236}">
                  <a16:creationId xmlns:a16="http://schemas.microsoft.com/office/drawing/2014/main" id="{C6F2E305-36B2-4636-8EB9-FD4EBF1180F7}"/>
                </a:ext>
              </a:extLst>
            </p:cNvPr>
            <p:cNvSpPr txBox="1">
              <a:spLocks noChangeArrowheads="1"/>
            </p:cNvSpPr>
            <p:nvPr/>
          </p:nvSpPr>
          <p:spPr bwMode="auto">
            <a:xfrm>
              <a:off x="5568246" y="5931868"/>
              <a:ext cx="381272" cy="246157"/>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solidFill>
                    <a:schemeClr val="bg2">
                      <a:lumMod val="10000"/>
                    </a:schemeClr>
                  </a:solidFill>
                </a:rPr>
                <a:t>Object Storage</a:t>
              </a:r>
            </a:p>
          </p:txBody>
        </p:sp>
      </p:grpSp>
      <p:grpSp>
        <p:nvGrpSpPr>
          <p:cNvPr id="308" name="Group 307">
            <a:extLst>
              <a:ext uri="{FF2B5EF4-FFF2-40B4-BE49-F238E27FC236}">
                <a16:creationId xmlns:a16="http://schemas.microsoft.com/office/drawing/2014/main" id="{2BEA708C-9559-449C-BCCC-5C9014194B54}"/>
              </a:ext>
            </a:extLst>
          </p:cNvPr>
          <p:cNvGrpSpPr/>
          <p:nvPr/>
        </p:nvGrpSpPr>
        <p:grpSpPr>
          <a:xfrm>
            <a:off x="9775148" y="3540936"/>
            <a:ext cx="531696" cy="542675"/>
            <a:chOff x="6049490" y="5496446"/>
            <a:chExt cx="531696" cy="542675"/>
          </a:xfrm>
        </p:grpSpPr>
        <p:grpSp>
          <p:nvGrpSpPr>
            <p:cNvPr id="309" name="Group 308">
              <a:extLst>
                <a:ext uri="{FF2B5EF4-FFF2-40B4-BE49-F238E27FC236}">
                  <a16:creationId xmlns:a16="http://schemas.microsoft.com/office/drawing/2014/main" id="{1362A2D9-C3DD-45FF-ABD1-9DC67A8B43A5}"/>
                </a:ext>
              </a:extLst>
            </p:cNvPr>
            <p:cNvGrpSpPr/>
            <p:nvPr/>
          </p:nvGrpSpPr>
          <p:grpSpPr>
            <a:xfrm>
              <a:off x="6058617" y="5496446"/>
              <a:ext cx="522569" cy="489361"/>
              <a:chOff x="4141814" y="4117631"/>
              <a:chExt cx="792769" cy="695710"/>
            </a:xfrm>
          </p:grpSpPr>
          <p:grpSp>
            <p:nvGrpSpPr>
              <p:cNvPr id="311" name="Group 310">
                <a:extLst>
                  <a:ext uri="{FF2B5EF4-FFF2-40B4-BE49-F238E27FC236}">
                    <a16:creationId xmlns:a16="http://schemas.microsoft.com/office/drawing/2014/main" id="{AF0214A1-E09D-4887-854A-96C370CD5427}"/>
                  </a:ext>
                </a:extLst>
              </p:cNvPr>
              <p:cNvGrpSpPr/>
              <p:nvPr/>
            </p:nvGrpSpPr>
            <p:grpSpPr>
              <a:xfrm>
                <a:off x="4197861" y="4226701"/>
                <a:ext cx="680674" cy="477570"/>
                <a:chOff x="3219450" y="5653088"/>
                <a:chExt cx="393700" cy="276225"/>
              </a:xfrm>
              <a:solidFill>
                <a:srgbClr val="F80000"/>
              </a:solidFill>
            </p:grpSpPr>
            <p:sp>
              <p:nvSpPr>
                <p:cNvPr id="313" name="Freeform 62">
                  <a:extLst>
                    <a:ext uri="{FF2B5EF4-FFF2-40B4-BE49-F238E27FC236}">
                      <a16:creationId xmlns:a16="http://schemas.microsoft.com/office/drawing/2014/main" id="{FEB7AB89-C8E9-49D5-85EC-9BA80B675447}"/>
                    </a:ext>
                  </a:extLst>
                </p:cNvPr>
                <p:cNvSpPr>
                  <a:spLocks noChangeArrowheads="1"/>
                </p:cNvSpPr>
                <p:nvPr/>
              </p:nvSpPr>
              <p:spPr bwMode="auto">
                <a:xfrm>
                  <a:off x="3417888" y="5757863"/>
                  <a:ext cx="166687" cy="88900"/>
                </a:xfrm>
                <a:custGeom>
                  <a:avLst/>
                  <a:gdLst>
                    <a:gd name="T0" fmla="*/ 451 w 465"/>
                    <a:gd name="T1" fmla="*/ 214 h 246"/>
                    <a:gd name="T2" fmla="*/ 438 w 465"/>
                    <a:gd name="T3" fmla="*/ 245 h 246"/>
                    <a:gd name="T4" fmla="*/ 0 w 465"/>
                    <a:gd name="T5" fmla="*/ 62 h 246"/>
                    <a:gd name="T6" fmla="*/ 26 w 465"/>
                    <a:gd name="T7" fmla="*/ 0 h 246"/>
                    <a:gd name="T8" fmla="*/ 464 w 465"/>
                    <a:gd name="T9" fmla="*/ 183 h 246"/>
                    <a:gd name="T10" fmla="*/ 451 w 465"/>
                    <a:gd name="T11" fmla="*/ 214 h 246"/>
                  </a:gdLst>
                  <a:ahLst/>
                  <a:cxnLst>
                    <a:cxn ang="0">
                      <a:pos x="T0" y="T1"/>
                    </a:cxn>
                    <a:cxn ang="0">
                      <a:pos x="T2" y="T3"/>
                    </a:cxn>
                    <a:cxn ang="0">
                      <a:pos x="T4" y="T5"/>
                    </a:cxn>
                    <a:cxn ang="0">
                      <a:pos x="T6" y="T7"/>
                    </a:cxn>
                    <a:cxn ang="0">
                      <a:pos x="T8" y="T9"/>
                    </a:cxn>
                    <a:cxn ang="0">
                      <a:pos x="T10" y="T11"/>
                    </a:cxn>
                  </a:cxnLst>
                  <a:rect l="0" t="0" r="r" b="b"/>
                  <a:pathLst>
                    <a:path w="465" h="246">
                      <a:moveTo>
                        <a:pt x="451" y="214"/>
                      </a:moveTo>
                      <a:lnTo>
                        <a:pt x="438" y="245"/>
                      </a:lnTo>
                      <a:lnTo>
                        <a:pt x="0" y="62"/>
                      </a:lnTo>
                      <a:lnTo>
                        <a:pt x="26" y="0"/>
                      </a:lnTo>
                      <a:lnTo>
                        <a:pt x="464" y="183"/>
                      </a:lnTo>
                      <a:lnTo>
                        <a:pt x="451" y="214"/>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14" name="Freeform 63">
                  <a:extLst>
                    <a:ext uri="{FF2B5EF4-FFF2-40B4-BE49-F238E27FC236}">
                      <a16:creationId xmlns:a16="http://schemas.microsoft.com/office/drawing/2014/main" id="{B65F6EC1-26C8-4102-9E31-482D16945969}"/>
                    </a:ext>
                  </a:extLst>
                </p:cNvPr>
                <p:cNvSpPr>
                  <a:spLocks noChangeArrowheads="1"/>
                </p:cNvSpPr>
                <p:nvPr/>
              </p:nvSpPr>
              <p:spPr bwMode="auto">
                <a:xfrm>
                  <a:off x="3348038" y="5653088"/>
                  <a:ext cx="95250" cy="49212"/>
                </a:xfrm>
                <a:custGeom>
                  <a:avLst/>
                  <a:gdLst>
                    <a:gd name="T0" fmla="*/ 14 w 266"/>
                    <a:gd name="T1" fmla="*/ 39 h 136"/>
                    <a:gd name="T2" fmla="*/ 3 w 266"/>
                    <a:gd name="T3" fmla="*/ 14 h 136"/>
                    <a:gd name="T4" fmla="*/ 28 w 266"/>
                    <a:gd name="T5" fmla="*/ 2 h 136"/>
                    <a:gd name="T6" fmla="*/ 251 w 266"/>
                    <a:gd name="T7" fmla="*/ 96 h 136"/>
                    <a:gd name="T8" fmla="*/ 262 w 266"/>
                    <a:gd name="T9" fmla="*/ 121 h 136"/>
                    <a:gd name="T10" fmla="*/ 237 w 266"/>
                    <a:gd name="T11" fmla="*/ 132 h 136"/>
                    <a:gd name="T12" fmla="*/ 14 w 266"/>
                    <a:gd name="T13" fmla="*/ 39 h 136"/>
                  </a:gdLst>
                  <a:ahLst/>
                  <a:cxnLst>
                    <a:cxn ang="0">
                      <a:pos x="T0" y="T1"/>
                    </a:cxn>
                    <a:cxn ang="0">
                      <a:pos x="T2" y="T3"/>
                    </a:cxn>
                    <a:cxn ang="0">
                      <a:pos x="T4" y="T5"/>
                    </a:cxn>
                    <a:cxn ang="0">
                      <a:pos x="T6" y="T7"/>
                    </a:cxn>
                    <a:cxn ang="0">
                      <a:pos x="T8" y="T9"/>
                    </a:cxn>
                    <a:cxn ang="0">
                      <a:pos x="T10" y="T11"/>
                    </a:cxn>
                    <a:cxn ang="0">
                      <a:pos x="T12" y="T13"/>
                    </a:cxn>
                  </a:cxnLst>
                  <a:rect l="0" t="0" r="r" b="b"/>
                  <a:pathLst>
                    <a:path w="266" h="136">
                      <a:moveTo>
                        <a:pt x="14" y="39"/>
                      </a:moveTo>
                      <a:cubicBezTo>
                        <a:pt x="6" y="36"/>
                        <a:pt x="0" y="25"/>
                        <a:pt x="3" y="14"/>
                      </a:cubicBezTo>
                      <a:cubicBezTo>
                        <a:pt x="6" y="5"/>
                        <a:pt x="17" y="0"/>
                        <a:pt x="28" y="2"/>
                      </a:cubicBezTo>
                      <a:lnTo>
                        <a:pt x="251" y="96"/>
                      </a:lnTo>
                      <a:cubicBezTo>
                        <a:pt x="260" y="98"/>
                        <a:pt x="265" y="110"/>
                        <a:pt x="262" y="121"/>
                      </a:cubicBezTo>
                      <a:cubicBezTo>
                        <a:pt x="257" y="132"/>
                        <a:pt x="246" y="135"/>
                        <a:pt x="237" y="132"/>
                      </a:cubicBezTo>
                      <a:lnTo>
                        <a:pt x="14" y="39"/>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15" name="Freeform 64">
                  <a:extLst>
                    <a:ext uri="{FF2B5EF4-FFF2-40B4-BE49-F238E27FC236}">
                      <a16:creationId xmlns:a16="http://schemas.microsoft.com/office/drawing/2014/main" id="{EE92417D-5EA1-4D6F-BF93-9C9794F64560}"/>
                    </a:ext>
                  </a:extLst>
                </p:cNvPr>
                <p:cNvSpPr>
                  <a:spLocks noChangeArrowheads="1"/>
                </p:cNvSpPr>
                <p:nvPr/>
              </p:nvSpPr>
              <p:spPr bwMode="auto">
                <a:xfrm>
                  <a:off x="3348038" y="5675313"/>
                  <a:ext cx="84137" cy="41275"/>
                </a:xfrm>
                <a:custGeom>
                  <a:avLst/>
                  <a:gdLst>
                    <a:gd name="T0" fmla="*/ 229 w 234"/>
                    <a:gd name="T1" fmla="*/ 104 h 115"/>
                    <a:gd name="T2" fmla="*/ 224 w 234"/>
                    <a:gd name="T3" fmla="*/ 114 h 115"/>
                    <a:gd name="T4" fmla="*/ 0 w 234"/>
                    <a:gd name="T5" fmla="*/ 21 h 115"/>
                    <a:gd name="T6" fmla="*/ 9 w 234"/>
                    <a:gd name="T7" fmla="*/ 0 h 115"/>
                    <a:gd name="T8" fmla="*/ 233 w 234"/>
                    <a:gd name="T9" fmla="*/ 93 h 115"/>
                    <a:gd name="T10" fmla="*/ 229 w 234"/>
                    <a:gd name="T11" fmla="*/ 104 h 115"/>
                  </a:gdLst>
                  <a:ahLst/>
                  <a:cxnLst>
                    <a:cxn ang="0">
                      <a:pos x="T0" y="T1"/>
                    </a:cxn>
                    <a:cxn ang="0">
                      <a:pos x="T2" y="T3"/>
                    </a:cxn>
                    <a:cxn ang="0">
                      <a:pos x="T4" y="T5"/>
                    </a:cxn>
                    <a:cxn ang="0">
                      <a:pos x="T6" y="T7"/>
                    </a:cxn>
                    <a:cxn ang="0">
                      <a:pos x="T8" y="T9"/>
                    </a:cxn>
                    <a:cxn ang="0">
                      <a:pos x="T10" y="T11"/>
                    </a:cxn>
                  </a:cxnLst>
                  <a:rect l="0" t="0" r="r" b="b"/>
                  <a:pathLst>
                    <a:path w="234" h="115">
                      <a:moveTo>
                        <a:pt x="229" y="104"/>
                      </a:moveTo>
                      <a:lnTo>
                        <a:pt x="224" y="114"/>
                      </a:lnTo>
                      <a:lnTo>
                        <a:pt x="0" y="21"/>
                      </a:lnTo>
                      <a:lnTo>
                        <a:pt x="9" y="0"/>
                      </a:lnTo>
                      <a:lnTo>
                        <a:pt x="233" y="93"/>
                      </a:lnTo>
                      <a:lnTo>
                        <a:pt x="229" y="104"/>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16" name="Freeform 65">
                  <a:extLst>
                    <a:ext uri="{FF2B5EF4-FFF2-40B4-BE49-F238E27FC236}">
                      <a16:creationId xmlns:a16="http://schemas.microsoft.com/office/drawing/2014/main" id="{AC60EA04-231E-4EB7-AEBC-4EB8E1E80574}"/>
                    </a:ext>
                  </a:extLst>
                </p:cNvPr>
                <p:cNvSpPr>
                  <a:spLocks noChangeArrowheads="1"/>
                </p:cNvSpPr>
                <p:nvPr/>
              </p:nvSpPr>
              <p:spPr bwMode="auto">
                <a:xfrm>
                  <a:off x="3289300" y="5797550"/>
                  <a:ext cx="95250" cy="49213"/>
                </a:xfrm>
                <a:custGeom>
                  <a:avLst/>
                  <a:gdLst>
                    <a:gd name="T0" fmla="*/ 251 w 266"/>
                    <a:gd name="T1" fmla="*/ 96 h 137"/>
                    <a:gd name="T2" fmla="*/ 262 w 266"/>
                    <a:gd name="T3" fmla="*/ 122 h 137"/>
                    <a:gd name="T4" fmla="*/ 237 w 266"/>
                    <a:gd name="T5" fmla="*/ 133 h 137"/>
                    <a:gd name="T6" fmla="*/ 14 w 266"/>
                    <a:gd name="T7" fmla="*/ 40 h 137"/>
                    <a:gd name="T8" fmla="*/ 2 w 266"/>
                    <a:gd name="T9" fmla="*/ 14 h 137"/>
                    <a:gd name="T10" fmla="*/ 28 w 266"/>
                    <a:gd name="T11" fmla="*/ 3 h 137"/>
                    <a:gd name="T12" fmla="*/ 251 w 266"/>
                    <a:gd name="T13" fmla="*/ 96 h 137"/>
                  </a:gdLst>
                  <a:ahLst/>
                  <a:cxnLst>
                    <a:cxn ang="0">
                      <a:pos x="T0" y="T1"/>
                    </a:cxn>
                    <a:cxn ang="0">
                      <a:pos x="T2" y="T3"/>
                    </a:cxn>
                    <a:cxn ang="0">
                      <a:pos x="T4" y="T5"/>
                    </a:cxn>
                    <a:cxn ang="0">
                      <a:pos x="T6" y="T7"/>
                    </a:cxn>
                    <a:cxn ang="0">
                      <a:pos x="T8" y="T9"/>
                    </a:cxn>
                    <a:cxn ang="0">
                      <a:pos x="T10" y="T11"/>
                    </a:cxn>
                    <a:cxn ang="0">
                      <a:pos x="T12" y="T13"/>
                    </a:cxn>
                  </a:cxnLst>
                  <a:rect l="0" t="0" r="r" b="b"/>
                  <a:pathLst>
                    <a:path w="266" h="137">
                      <a:moveTo>
                        <a:pt x="251" y="96"/>
                      </a:moveTo>
                      <a:cubicBezTo>
                        <a:pt x="259" y="99"/>
                        <a:pt x="265" y="110"/>
                        <a:pt x="262" y="122"/>
                      </a:cubicBezTo>
                      <a:cubicBezTo>
                        <a:pt x="259" y="130"/>
                        <a:pt x="248" y="136"/>
                        <a:pt x="237" y="133"/>
                      </a:cubicBezTo>
                      <a:lnTo>
                        <a:pt x="14" y="40"/>
                      </a:lnTo>
                      <a:cubicBezTo>
                        <a:pt x="5" y="37"/>
                        <a:pt x="0" y="26"/>
                        <a:pt x="2" y="14"/>
                      </a:cubicBezTo>
                      <a:cubicBezTo>
                        <a:pt x="8" y="6"/>
                        <a:pt x="19" y="0"/>
                        <a:pt x="28" y="3"/>
                      </a:cubicBezTo>
                      <a:lnTo>
                        <a:pt x="251" y="96"/>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17" name="Freeform 66">
                  <a:extLst>
                    <a:ext uri="{FF2B5EF4-FFF2-40B4-BE49-F238E27FC236}">
                      <a16:creationId xmlns:a16="http://schemas.microsoft.com/office/drawing/2014/main" id="{33D61C1A-4915-45F5-A61B-13EEE66A419B}"/>
                    </a:ext>
                  </a:extLst>
                </p:cNvPr>
                <p:cNvSpPr>
                  <a:spLocks noChangeArrowheads="1"/>
                </p:cNvSpPr>
                <p:nvPr/>
              </p:nvSpPr>
              <p:spPr bwMode="auto">
                <a:xfrm>
                  <a:off x="3300413" y="5783263"/>
                  <a:ext cx="84137" cy="41275"/>
                </a:xfrm>
                <a:custGeom>
                  <a:avLst/>
                  <a:gdLst>
                    <a:gd name="T0" fmla="*/ 229 w 234"/>
                    <a:gd name="T1" fmla="*/ 104 h 115"/>
                    <a:gd name="T2" fmla="*/ 224 w 234"/>
                    <a:gd name="T3" fmla="*/ 114 h 115"/>
                    <a:gd name="T4" fmla="*/ 0 w 234"/>
                    <a:gd name="T5" fmla="*/ 21 h 115"/>
                    <a:gd name="T6" fmla="*/ 9 w 234"/>
                    <a:gd name="T7" fmla="*/ 0 h 115"/>
                    <a:gd name="T8" fmla="*/ 233 w 234"/>
                    <a:gd name="T9" fmla="*/ 94 h 115"/>
                    <a:gd name="T10" fmla="*/ 229 w 234"/>
                    <a:gd name="T11" fmla="*/ 104 h 115"/>
                  </a:gdLst>
                  <a:ahLst/>
                  <a:cxnLst>
                    <a:cxn ang="0">
                      <a:pos x="T0" y="T1"/>
                    </a:cxn>
                    <a:cxn ang="0">
                      <a:pos x="T2" y="T3"/>
                    </a:cxn>
                    <a:cxn ang="0">
                      <a:pos x="T4" y="T5"/>
                    </a:cxn>
                    <a:cxn ang="0">
                      <a:pos x="T6" y="T7"/>
                    </a:cxn>
                    <a:cxn ang="0">
                      <a:pos x="T8" y="T9"/>
                    </a:cxn>
                    <a:cxn ang="0">
                      <a:pos x="T10" y="T11"/>
                    </a:cxn>
                  </a:cxnLst>
                  <a:rect l="0" t="0" r="r" b="b"/>
                  <a:pathLst>
                    <a:path w="234" h="115">
                      <a:moveTo>
                        <a:pt x="229" y="104"/>
                      </a:moveTo>
                      <a:lnTo>
                        <a:pt x="224" y="114"/>
                      </a:lnTo>
                      <a:lnTo>
                        <a:pt x="0" y="21"/>
                      </a:lnTo>
                      <a:lnTo>
                        <a:pt x="9" y="0"/>
                      </a:lnTo>
                      <a:lnTo>
                        <a:pt x="233" y="94"/>
                      </a:lnTo>
                      <a:lnTo>
                        <a:pt x="229" y="104"/>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18" name="Freeform 67">
                  <a:extLst>
                    <a:ext uri="{FF2B5EF4-FFF2-40B4-BE49-F238E27FC236}">
                      <a16:creationId xmlns:a16="http://schemas.microsoft.com/office/drawing/2014/main" id="{B809BB85-F50C-4E6E-B166-237A036096AC}"/>
                    </a:ext>
                  </a:extLst>
                </p:cNvPr>
                <p:cNvSpPr>
                  <a:spLocks noChangeArrowheads="1"/>
                </p:cNvSpPr>
                <p:nvPr/>
              </p:nvSpPr>
              <p:spPr bwMode="auto">
                <a:xfrm>
                  <a:off x="3302000" y="5686425"/>
                  <a:ext cx="128588" cy="127000"/>
                </a:xfrm>
                <a:custGeom>
                  <a:avLst/>
                  <a:gdLst>
                    <a:gd name="T0" fmla="*/ 306 w 358"/>
                    <a:gd name="T1" fmla="*/ 229 h 352"/>
                    <a:gd name="T2" fmla="*/ 255 w 358"/>
                    <a:gd name="T3" fmla="*/ 351 h 352"/>
                    <a:gd name="T4" fmla="*/ 0 w 358"/>
                    <a:gd name="T5" fmla="*/ 245 h 352"/>
                    <a:gd name="T6" fmla="*/ 102 w 358"/>
                    <a:gd name="T7" fmla="*/ 0 h 352"/>
                    <a:gd name="T8" fmla="*/ 357 w 358"/>
                    <a:gd name="T9" fmla="*/ 106 h 352"/>
                    <a:gd name="T10" fmla="*/ 306 w 358"/>
                    <a:gd name="T11" fmla="*/ 229 h 352"/>
                  </a:gdLst>
                  <a:ahLst/>
                  <a:cxnLst>
                    <a:cxn ang="0">
                      <a:pos x="T0" y="T1"/>
                    </a:cxn>
                    <a:cxn ang="0">
                      <a:pos x="T2" y="T3"/>
                    </a:cxn>
                    <a:cxn ang="0">
                      <a:pos x="T4" y="T5"/>
                    </a:cxn>
                    <a:cxn ang="0">
                      <a:pos x="T6" y="T7"/>
                    </a:cxn>
                    <a:cxn ang="0">
                      <a:pos x="T8" y="T9"/>
                    </a:cxn>
                    <a:cxn ang="0">
                      <a:pos x="T10" y="T11"/>
                    </a:cxn>
                  </a:cxnLst>
                  <a:rect l="0" t="0" r="r" b="b"/>
                  <a:pathLst>
                    <a:path w="358" h="352">
                      <a:moveTo>
                        <a:pt x="306" y="229"/>
                      </a:moveTo>
                      <a:lnTo>
                        <a:pt x="255" y="351"/>
                      </a:lnTo>
                      <a:lnTo>
                        <a:pt x="0" y="245"/>
                      </a:lnTo>
                      <a:lnTo>
                        <a:pt x="102" y="0"/>
                      </a:lnTo>
                      <a:lnTo>
                        <a:pt x="357" y="106"/>
                      </a:lnTo>
                      <a:lnTo>
                        <a:pt x="306" y="229"/>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19" name="Freeform 68">
                  <a:extLst>
                    <a:ext uri="{FF2B5EF4-FFF2-40B4-BE49-F238E27FC236}">
                      <a16:creationId xmlns:a16="http://schemas.microsoft.com/office/drawing/2014/main" id="{6D0FFEC6-6B23-45FD-96D2-98D43A720FD8}"/>
                    </a:ext>
                  </a:extLst>
                </p:cNvPr>
                <p:cNvSpPr>
                  <a:spLocks noChangeArrowheads="1"/>
                </p:cNvSpPr>
                <p:nvPr/>
              </p:nvSpPr>
              <p:spPr bwMode="auto">
                <a:xfrm>
                  <a:off x="3579813" y="5821363"/>
                  <a:ext cx="33337" cy="39687"/>
                </a:xfrm>
                <a:custGeom>
                  <a:avLst/>
                  <a:gdLst>
                    <a:gd name="T0" fmla="*/ 36 w 94"/>
                    <a:gd name="T1" fmla="*/ 0 h 111"/>
                    <a:gd name="T2" fmla="*/ 0 w 94"/>
                    <a:gd name="T3" fmla="*/ 88 h 111"/>
                    <a:gd name="T4" fmla="*/ 17 w 94"/>
                    <a:gd name="T5" fmla="*/ 99 h 111"/>
                    <a:gd name="T6" fmla="*/ 84 w 94"/>
                    <a:gd name="T7" fmla="*/ 71 h 111"/>
                    <a:gd name="T8" fmla="*/ 56 w 94"/>
                    <a:gd name="T9" fmla="*/ 3 h 111"/>
                    <a:gd name="T10" fmla="*/ 36 w 94"/>
                    <a:gd name="T11" fmla="*/ 0 h 111"/>
                  </a:gdLst>
                  <a:ahLst/>
                  <a:cxnLst>
                    <a:cxn ang="0">
                      <a:pos x="T0" y="T1"/>
                    </a:cxn>
                    <a:cxn ang="0">
                      <a:pos x="T2" y="T3"/>
                    </a:cxn>
                    <a:cxn ang="0">
                      <a:pos x="T4" y="T5"/>
                    </a:cxn>
                    <a:cxn ang="0">
                      <a:pos x="T6" y="T7"/>
                    </a:cxn>
                    <a:cxn ang="0">
                      <a:pos x="T8" y="T9"/>
                    </a:cxn>
                    <a:cxn ang="0">
                      <a:pos x="T10" y="T11"/>
                    </a:cxn>
                  </a:cxnLst>
                  <a:rect l="0" t="0" r="r" b="b"/>
                  <a:pathLst>
                    <a:path w="94" h="111">
                      <a:moveTo>
                        <a:pt x="36" y="0"/>
                      </a:moveTo>
                      <a:lnTo>
                        <a:pt x="0" y="88"/>
                      </a:lnTo>
                      <a:cubicBezTo>
                        <a:pt x="5" y="93"/>
                        <a:pt x="11" y="96"/>
                        <a:pt x="17" y="99"/>
                      </a:cubicBezTo>
                      <a:cubicBezTo>
                        <a:pt x="42" y="110"/>
                        <a:pt x="73" y="99"/>
                        <a:pt x="84" y="71"/>
                      </a:cubicBezTo>
                      <a:cubicBezTo>
                        <a:pt x="93" y="42"/>
                        <a:pt x="81" y="14"/>
                        <a:pt x="56" y="3"/>
                      </a:cubicBezTo>
                      <a:cubicBezTo>
                        <a:pt x="50" y="0"/>
                        <a:pt x="42" y="0"/>
                        <a:pt x="36" y="0"/>
                      </a:cubicBez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20" name="Freeform 69">
                  <a:extLst>
                    <a:ext uri="{FF2B5EF4-FFF2-40B4-BE49-F238E27FC236}">
                      <a16:creationId xmlns:a16="http://schemas.microsoft.com/office/drawing/2014/main" id="{0F7D5B73-F1D1-4CDC-856C-C41A3709150F}"/>
                    </a:ext>
                  </a:extLst>
                </p:cNvPr>
                <p:cNvSpPr>
                  <a:spLocks noChangeArrowheads="1"/>
                </p:cNvSpPr>
                <p:nvPr/>
              </p:nvSpPr>
              <p:spPr bwMode="auto">
                <a:xfrm>
                  <a:off x="3219450" y="5876925"/>
                  <a:ext cx="233363" cy="52388"/>
                </a:xfrm>
                <a:custGeom>
                  <a:avLst/>
                  <a:gdLst>
                    <a:gd name="T0" fmla="*/ 649 w 650"/>
                    <a:gd name="T1" fmla="*/ 48 h 145"/>
                    <a:gd name="T2" fmla="*/ 324 w 650"/>
                    <a:gd name="T3" fmla="*/ 0 h 145"/>
                    <a:gd name="T4" fmla="*/ 0 w 650"/>
                    <a:gd name="T5" fmla="*/ 48 h 145"/>
                    <a:gd name="T6" fmla="*/ 0 w 650"/>
                    <a:gd name="T7" fmla="*/ 96 h 145"/>
                    <a:gd name="T8" fmla="*/ 0 w 650"/>
                    <a:gd name="T9" fmla="*/ 96 h 145"/>
                    <a:gd name="T10" fmla="*/ 0 w 650"/>
                    <a:gd name="T11" fmla="*/ 96 h 145"/>
                    <a:gd name="T12" fmla="*/ 324 w 650"/>
                    <a:gd name="T13" fmla="*/ 144 h 145"/>
                    <a:gd name="T14" fmla="*/ 649 w 650"/>
                    <a:gd name="T15" fmla="*/ 96 h 145"/>
                    <a:gd name="T16" fmla="*/ 649 w 650"/>
                    <a:gd name="T17" fmla="*/ 96 h 145"/>
                    <a:gd name="T18" fmla="*/ 649 w 650"/>
                    <a:gd name="T19" fmla="*/ 96 h 145"/>
                    <a:gd name="T20" fmla="*/ 649 w 650"/>
                    <a:gd name="T21" fmla="*/ 48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50" h="145">
                      <a:moveTo>
                        <a:pt x="649" y="48"/>
                      </a:moveTo>
                      <a:cubicBezTo>
                        <a:pt x="649" y="20"/>
                        <a:pt x="502" y="0"/>
                        <a:pt x="324" y="0"/>
                      </a:cubicBezTo>
                      <a:cubicBezTo>
                        <a:pt x="144" y="0"/>
                        <a:pt x="0" y="23"/>
                        <a:pt x="0" y="48"/>
                      </a:cubicBezTo>
                      <a:lnTo>
                        <a:pt x="0" y="96"/>
                      </a:lnTo>
                      <a:lnTo>
                        <a:pt x="0" y="96"/>
                      </a:lnTo>
                      <a:lnTo>
                        <a:pt x="0" y="96"/>
                      </a:lnTo>
                      <a:cubicBezTo>
                        <a:pt x="0" y="125"/>
                        <a:pt x="146" y="144"/>
                        <a:pt x="324" y="144"/>
                      </a:cubicBezTo>
                      <a:cubicBezTo>
                        <a:pt x="505" y="144"/>
                        <a:pt x="649" y="122"/>
                        <a:pt x="649" y="96"/>
                      </a:cubicBezTo>
                      <a:lnTo>
                        <a:pt x="649" y="96"/>
                      </a:lnTo>
                      <a:lnTo>
                        <a:pt x="649" y="96"/>
                      </a:lnTo>
                      <a:lnTo>
                        <a:pt x="649" y="48"/>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21" name="Freeform 200">
                  <a:extLst>
                    <a:ext uri="{FF2B5EF4-FFF2-40B4-BE49-F238E27FC236}">
                      <a16:creationId xmlns:a16="http://schemas.microsoft.com/office/drawing/2014/main" id="{5BFD02E4-CE83-4247-A296-608DD217919F}"/>
                    </a:ext>
                  </a:extLst>
                </p:cNvPr>
                <p:cNvSpPr>
                  <a:spLocks noChangeArrowheads="1"/>
                </p:cNvSpPr>
                <p:nvPr/>
              </p:nvSpPr>
              <p:spPr bwMode="auto">
                <a:xfrm>
                  <a:off x="3417888" y="5757863"/>
                  <a:ext cx="166687" cy="88900"/>
                </a:xfrm>
                <a:custGeom>
                  <a:avLst/>
                  <a:gdLst>
                    <a:gd name="T0" fmla="*/ 451 w 465"/>
                    <a:gd name="T1" fmla="*/ 214 h 246"/>
                    <a:gd name="T2" fmla="*/ 438 w 465"/>
                    <a:gd name="T3" fmla="*/ 245 h 246"/>
                    <a:gd name="T4" fmla="*/ 0 w 465"/>
                    <a:gd name="T5" fmla="*/ 62 h 246"/>
                    <a:gd name="T6" fmla="*/ 26 w 465"/>
                    <a:gd name="T7" fmla="*/ 0 h 246"/>
                    <a:gd name="T8" fmla="*/ 464 w 465"/>
                    <a:gd name="T9" fmla="*/ 183 h 246"/>
                    <a:gd name="T10" fmla="*/ 451 w 465"/>
                    <a:gd name="T11" fmla="*/ 214 h 246"/>
                  </a:gdLst>
                  <a:ahLst/>
                  <a:cxnLst>
                    <a:cxn ang="0">
                      <a:pos x="T0" y="T1"/>
                    </a:cxn>
                    <a:cxn ang="0">
                      <a:pos x="T2" y="T3"/>
                    </a:cxn>
                    <a:cxn ang="0">
                      <a:pos x="T4" y="T5"/>
                    </a:cxn>
                    <a:cxn ang="0">
                      <a:pos x="T6" y="T7"/>
                    </a:cxn>
                    <a:cxn ang="0">
                      <a:pos x="T8" y="T9"/>
                    </a:cxn>
                    <a:cxn ang="0">
                      <a:pos x="T10" y="T11"/>
                    </a:cxn>
                  </a:cxnLst>
                  <a:rect l="0" t="0" r="r" b="b"/>
                  <a:pathLst>
                    <a:path w="465" h="246">
                      <a:moveTo>
                        <a:pt x="451" y="214"/>
                      </a:moveTo>
                      <a:lnTo>
                        <a:pt x="438" y="245"/>
                      </a:lnTo>
                      <a:lnTo>
                        <a:pt x="0" y="62"/>
                      </a:lnTo>
                      <a:lnTo>
                        <a:pt x="26" y="0"/>
                      </a:lnTo>
                      <a:lnTo>
                        <a:pt x="464" y="183"/>
                      </a:lnTo>
                      <a:lnTo>
                        <a:pt x="451" y="214"/>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22" name="Freeform 201">
                  <a:extLst>
                    <a:ext uri="{FF2B5EF4-FFF2-40B4-BE49-F238E27FC236}">
                      <a16:creationId xmlns:a16="http://schemas.microsoft.com/office/drawing/2014/main" id="{8D8FFD6C-C0DE-4A10-869A-C2128E8CE036}"/>
                    </a:ext>
                  </a:extLst>
                </p:cNvPr>
                <p:cNvSpPr>
                  <a:spLocks noChangeArrowheads="1"/>
                </p:cNvSpPr>
                <p:nvPr/>
              </p:nvSpPr>
              <p:spPr bwMode="auto">
                <a:xfrm>
                  <a:off x="3348038" y="5653088"/>
                  <a:ext cx="95250" cy="49212"/>
                </a:xfrm>
                <a:custGeom>
                  <a:avLst/>
                  <a:gdLst>
                    <a:gd name="T0" fmla="*/ 14 w 266"/>
                    <a:gd name="T1" fmla="*/ 39 h 136"/>
                    <a:gd name="T2" fmla="*/ 3 w 266"/>
                    <a:gd name="T3" fmla="*/ 14 h 136"/>
                    <a:gd name="T4" fmla="*/ 28 w 266"/>
                    <a:gd name="T5" fmla="*/ 2 h 136"/>
                    <a:gd name="T6" fmla="*/ 251 w 266"/>
                    <a:gd name="T7" fmla="*/ 96 h 136"/>
                    <a:gd name="T8" fmla="*/ 262 w 266"/>
                    <a:gd name="T9" fmla="*/ 121 h 136"/>
                    <a:gd name="T10" fmla="*/ 237 w 266"/>
                    <a:gd name="T11" fmla="*/ 132 h 136"/>
                    <a:gd name="T12" fmla="*/ 14 w 266"/>
                    <a:gd name="T13" fmla="*/ 39 h 136"/>
                  </a:gdLst>
                  <a:ahLst/>
                  <a:cxnLst>
                    <a:cxn ang="0">
                      <a:pos x="T0" y="T1"/>
                    </a:cxn>
                    <a:cxn ang="0">
                      <a:pos x="T2" y="T3"/>
                    </a:cxn>
                    <a:cxn ang="0">
                      <a:pos x="T4" y="T5"/>
                    </a:cxn>
                    <a:cxn ang="0">
                      <a:pos x="T6" y="T7"/>
                    </a:cxn>
                    <a:cxn ang="0">
                      <a:pos x="T8" y="T9"/>
                    </a:cxn>
                    <a:cxn ang="0">
                      <a:pos x="T10" y="T11"/>
                    </a:cxn>
                    <a:cxn ang="0">
                      <a:pos x="T12" y="T13"/>
                    </a:cxn>
                  </a:cxnLst>
                  <a:rect l="0" t="0" r="r" b="b"/>
                  <a:pathLst>
                    <a:path w="266" h="136">
                      <a:moveTo>
                        <a:pt x="14" y="39"/>
                      </a:moveTo>
                      <a:cubicBezTo>
                        <a:pt x="6" y="36"/>
                        <a:pt x="0" y="25"/>
                        <a:pt x="3" y="14"/>
                      </a:cubicBezTo>
                      <a:cubicBezTo>
                        <a:pt x="6" y="5"/>
                        <a:pt x="17" y="0"/>
                        <a:pt x="28" y="2"/>
                      </a:cubicBezTo>
                      <a:lnTo>
                        <a:pt x="251" y="96"/>
                      </a:lnTo>
                      <a:cubicBezTo>
                        <a:pt x="260" y="98"/>
                        <a:pt x="265" y="110"/>
                        <a:pt x="262" y="121"/>
                      </a:cubicBezTo>
                      <a:cubicBezTo>
                        <a:pt x="257" y="132"/>
                        <a:pt x="246" y="135"/>
                        <a:pt x="237" y="132"/>
                      </a:cubicBezTo>
                      <a:lnTo>
                        <a:pt x="14" y="39"/>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23" name="Freeform 202">
                  <a:extLst>
                    <a:ext uri="{FF2B5EF4-FFF2-40B4-BE49-F238E27FC236}">
                      <a16:creationId xmlns:a16="http://schemas.microsoft.com/office/drawing/2014/main" id="{7AB1FF06-CB82-4775-B0F4-1BA94C0FC220}"/>
                    </a:ext>
                  </a:extLst>
                </p:cNvPr>
                <p:cNvSpPr>
                  <a:spLocks noChangeArrowheads="1"/>
                </p:cNvSpPr>
                <p:nvPr/>
              </p:nvSpPr>
              <p:spPr bwMode="auto">
                <a:xfrm>
                  <a:off x="3348038" y="5675313"/>
                  <a:ext cx="84137" cy="41275"/>
                </a:xfrm>
                <a:custGeom>
                  <a:avLst/>
                  <a:gdLst>
                    <a:gd name="T0" fmla="*/ 229 w 234"/>
                    <a:gd name="T1" fmla="*/ 104 h 115"/>
                    <a:gd name="T2" fmla="*/ 224 w 234"/>
                    <a:gd name="T3" fmla="*/ 114 h 115"/>
                    <a:gd name="T4" fmla="*/ 0 w 234"/>
                    <a:gd name="T5" fmla="*/ 21 h 115"/>
                    <a:gd name="T6" fmla="*/ 9 w 234"/>
                    <a:gd name="T7" fmla="*/ 0 h 115"/>
                    <a:gd name="T8" fmla="*/ 233 w 234"/>
                    <a:gd name="T9" fmla="*/ 93 h 115"/>
                    <a:gd name="T10" fmla="*/ 229 w 234"/>
                    <a:gd name="T11" fmla="*/ 104 h 115"/>
                  </a:gdLst>
                  <a:ahLst/>
                  <a:cxnLst>
                    <a:cxn ang="0">
                      <a:pos x="T0" y="T1"/>
                    </a:cxn>
                    <a:cxn ang="0">
                      <a:pos x="T2" y="T3"/>
                    </a:cxn>
                    <a:cxn ang="0">
                      <a:pos x="T4" y="T5"/>
                    </a:cxn>
                    <a:cxn ang="0">
                      <a:pos x="T6" y="T7"/>
                    </a:cxn>
                    <a:cxn ang="0">
                      <a:pos x="T8" y="T9"/>
                    </a:cxn>
                    <a:cxn ang="0">
                      <a:pos x="T10" y="T11"/>
                    </a:cxn>
                  </a:cxnLst>
                  <a:rect l="0" t="0" r="r" b="b"/>
                  <a:pathLst>
                    <a:path w="234" h="115">
                      <a:moveTo>
                        <a:pt x="229" y="104"/>
                      </a:moveTo>
                      <a:lnTo>
                        <a:pt x="224" y="114"/>
                      </a:lnTo>
                      <a:lnTo>
                        <a:pt x="0" y="21"/>
                      </a:lnTo>
                      <a:lnTo>
                        <a:pt x="9" y="0"/>
                      </a:lnTo>
                      <a:lnTo>
                        <a:pt x="233" y="93"/>
                      </a:lnTo>
                      <a:lnTo>
                        <a:pt x="229" y="104"/>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24" name="Freeform 203">
                  <a:extLst>
                    <a:ext uri="{FF2B5EF4-FFF2-40B4-BE49-F238E27FC236}">
                      <a16:creationId xmlns:a16="http://schemas.microsoft.com/office/drawing/2014/main" id="{AD600A5F-F60C-4DCC-8DD8-8454E89BA1AC}"/>
                    </a:ext>
                  </a:extLst>
                </p:cNvPr>
                <p:cNvSpPr>
                  <a:spLocks noChangeArrowheads="1"/>
                </p:cNvSpPr>
                <p:nvPr/>
              </p:nvSpPr>
              <p:spPr bwMode="auto">
                <a:xfrm>
                  <a:off x="3289300" y="5797550"/>
                  <a:ext cx="95250" cy="49213"/>
                </a:xfrm>
                <a:custGeom>
                  <a:avLst/>
                  <a:gdLst>
                    <a:gd name="T0" fmla="*/ 251 w 266"/>
                    <a:gd name="T1" fmla="*/ 96 h 137"/>
                    <a:gd name="T2" fmla="*/ 262 w 266"/>
                    <a:gd name="T3" fmla="*/ 122 h 137"/>
                    <a:gd name="T4" fmla="*/ 237 w 266"/>
                    <a:gd name="T5" fmla="*/ 133 h 137"/>
                    <a:gd name="T6" fmla="*/ 14 w 266"/>
                    <a:gd name="T7" fmla="*/ 40 h 137"/>
                    <a:gd name="T8" fmla="*/ 2 w 266"/>
                    <a:gd name="T9" fmla="*/ 14 h 137"/>
                    <a:gd name="T10" fmla="*/ 28 w 266"/>
                    <a:gd name="T11" fmla="*/ 3 h 137"/>
                    <a:gd name="T12" fmla="*/ 251 w 266"/>
                    <a:gd name="T13" fmla="*/ 96 h 137"/>
                  </a:gdLst>
                  <a:ahLst/>
                  <a:cxnLst>
                    <a:cxn ang="0">
                      <a:pos x="T0" y="T1"/>
                    </a:cxn>
                    <a:cxn ang="0">
                      <a:pos x="T2" y="T3"/>
                    </a:cxn>
                    <a:cxn ang="0">
                      <a:pos x="T4" y="T5"/>
                    </a:cxn>
                    <a:cxn ang="0">
                      <a:pos x="T6" y="T7"/>
                    </a:cxn>
                    <a:cxn ang="0">
                      <a:pos x="T8" y="T9"/>
                    </a:cxn>
                    <a:cxn ang="0">
                      <a:pos x="T10" y="T11"/>
                    </a:cxn>
                    <a:cxn ang="0">
                      <a:pos x="T12" y="T13"/>
                    </a:cxn>
                  </a:cxnLst>
                  <a:rect l="0" t="0" r="r" b="b"/>
                  <a:pathLst>
                    <a:path w="266" h="137">
                      <a:moveTo>
                        <a:pt x="251" y="96"/>
                      </a:moveTo>
                      <a:cubicBezTo>
                        <a:pt x="259" y="99"/>
                        <a:pt x="265" y="110"/>
                        <a:pt x="262" y="122"/>
                      </a:cubicBezTo>
                      <a:cubicBezTo>
                        <a:pt x="259" y="130"/>
                        <a:pt x="248" y="136"/>
                        <a:pt x="237" y="133"/>
                      </a:cubicBezTo>
                      <a:lnTo>
                        <a:pt x="14" y="40"/>
                      </a:lnTo>
                      <a:cubicBezTo>
                        <a:pt x="5" y="37"/>
                        <a:pt x="0" y="26"/>
                        <a:pt x="2" y="14"/>
                      </a:cubicBezTo>
                      <a:cubicBezTo>
                        <a:pt x="8" y="6"/>
                        <a:pt x="19" y="0"/>
                        <a:pt x="28" y="3"/>
                      </a:cubicBezTo>
                      <a:lnTo>
                        <a:pt x="251" y="96"/>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25" name="Freeform 204">
                  <a:extLst>
                    <a:ext uri="{FF2B5EF4-FFF2-40B4-BE49-F238E27FC236}">
                      <a16:creationId xmlns:a16="http://schemas.microsoft.com/office/drawing/2014/main" id="{1B82650E-726A-4428-B3BC-57B929FA890B}"/>
                    </a:ext>
                  </a:extLst>
                </p:cNvPr>
                <p:cNvSpPr>
                  <a:spLocks noChangeArrowheads="1"/>
                </p:cNvSpPr>
                <p:nvPr/>
              </p:nvSpPr>
              <p:spPr bwMode="auto">
                <a:xfrm>
                  <a:off x="3300413" y="5783263"/>
                  <a:ext cx="84137" cy="41275"/>
                </a:xfrm>
                <a:custGeom>
                  <a:avLst/>
                  <a:gdLst>
                    <a:gd name="T0" fmla="*/ 229 w 234"/>
                    <a:gd name="T1" fmla="*/ 104 h 115"/>
                    <a:gd name="T2" fmla="*/ 224 w 234"/>
                    <a:gd name="T3" fmla="*/ 114 h 115"/>
                    <a:gd name="T4" fmla="*/ 0 w 234"/>
                    <a:gd name="T5" fmla="*/ 21 h 115"/>
                    <a:gd name="T6" fmla="*/ 9 w 234"/>
                    <a:gd name="T7" fmla="*/ 0 h 115"/>
                    <a:gd name="T8" fmla="*/ 233 w 234"/>
                    <a:gd name="T9" fmla="*/ 94 h 115"/>
                    <a:gd name="T10" fmla="*/ 229 w 234"/>
                    <a:gd name="T11" fmla="*/ 104 h 115"/>
                  </a:gdLst>
                  <a:ahLst/>
                  <a:cxnLst>
                    <a:cxn ang="0">
                      <a:pos x="T0" y="T1"/>
                    </a:cxn>
                    <a:cxn ang="0">
                      <a:pos x="T2" y="T3"/>
                    </a:cxn>
                    <a:cxn ang="0">
                      <a:pos x="T4" y="T5"/>
                    </a:cxn>
                    <a:cxn ang="0">
                      <a:pos x="T6" y="T7"/>
                    </a:cxn>
                    <a:cxn ang="0">
                      <a:pos x="T8" y="T9"/>
                    </a:cxn>
                    <a:cxn ang="0">
                      <a:pos x="T10" y="T11"/>
                    </a:cxn>
                  </a:cxnLst>
                  <a:rect l="0" t="0" r="r" b="b"/>
                  <a:pathLst>
                    <a:path w="234" h="115">
                      <a:moveTo>
                        <a:pt x="229" y="104"/>
                      </a:moveTo>
                      <a:lnTo>
                        <a:pt x="224" y="114"/>
                      </a:lnTo>
                      <a:lnTo>
                        <a:pt x="0" y="21"/>
                      </a:lnTo>
                      <a:lnTo>
                        <a:pt x="9" y="0"/>
                      </a:lnTo>
                      <a:lnTo>
                        <a:pt x="233" y="94"/>
                      </a:lnTo>
                      <a:lnTo>
                        <a:pt x="229" y="104"/>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26" name="Freeform 205">
                  <a:extLst>
                    <a:ext uri="{FF2B5EF4-FFF2-40B4-BE49-F238E27FC236}">
                      <a16:creationId xmlns:a16="http://schemas.microsoft.com/office/drawing/2014/main" id="{B70E5928-CFEB-4A8B-A6C9-DE23A5940303}"/>
                    </a:ext>
                  </a:extLst>
                </p:cNvPr>
                <p:cNvSpPr>
                  <a:spLocks noChangeArrowheads="1"/>
                </p:cNvSpPr>
                <p:nvPr/>
              </p:nvSpPr>
              <p:spPr bwMode="auto">
                <a:xfrm>
                  <a:off x="3302000" y="5686425"/>
                  <a:ext cx="128588" cy="127000"/>
                </a:xfrm>
                <a:custGeom>
                  <a:avLst/>
                  <a:gdLst>
                    <a:gd name="T0" fmla="*/ 306 w 358"/>
                    <a:gd name="T1" fmla="*/ 229 h 352"/>
                    <a:gd name="T2" fmla="*/ 255 w 358"/>
                    <a:gd name="T3" fmla="*/ 351 h 352"/>
                    <a:gd name="T4" fmla="*/ 0 w 358"/>
                    <a:gd name="T5" fmla="*/ 245 h 352"/>
                    <a:gd name="T6" fmla="*/ 102 w 358"/>
                    <a:gd name="T7" fmla="*/ 0 h 352"/>
                    <a:gd name="T8" fmla="*/ 357 w 358"/>
                    <a:gd name="T9" fmla="*/ 106 h 352"/>
                    <a:gd name="T10" fmla="*/ 306 w 358"/>
                    <a:gd name="T11" fmla="*/ 229 h 352"/>
                  </a:gdLst>
                  <a:ahLst/>
                  <a:cxnLst>
                    <a:cxn ang="0">
                      <a:pos x="T0" y="T1"/>
                    </a:cxn>
                    <a:cxn ang="0">
                      <a:pos x="T2" y="T3"/>
                    </a:cxn>
                    <a:cxn ang="0">
                      <a:pos x="T4" y="T5"/>
                    </a:cxn>
                    <a:cxn ang="0">
                      <a:pos x="T6" y="T7"/>
                    </a:cxn>
                    <a:cxn ang="0">
                      <a:pos x="T8" y="T9"/>
                    </a:cxn>
                    <a:cxn ang="0">
                      <a:pos x="T10" y="T11"/>
                    </a:cxn>
                  </a:cxnLst>
                  <a:rect l="0" t="0" r="r" b="b"/>
                  <a:pathLst>
                    <a:path w="358" h="352">
                      <a:moveTo>
                        <a:pt x="306" y="229"/>
                      </a:moveTo>
                      <a:lnTo>
                        <a:pt x="255" y="351"/>
                      </a:lnTo>
                      <a:lnTo>
                        <a:pt x="0" y="245"/>
                      </a:lnTo>
                      <a:lnTo>
                        <a:pt x="102" y="0"/>
                      </a:lnTo>
                      <a:lnTo>
                        <a:pt x="357" y="106"/>
                      </a:lnTo>
                      <a:lnTo>
                        <a:pt x="306" y="229"/>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27" name="Freeform 206">
                  <a:extLst>
                    <a:ext uri="{FF2B5EF4-FFF2-40B4-BE49-F238E27FC236}">
                      <a16:creationId xmlns:a16="http://schemas.microsoft.com/office/drawing/2014/main" id="{44694EEE-AC66-45AA-AF8C-4B30915163AF}"/>
                    </a:ext>
                  </a:extLst>
                </p:cNvPr>
                <p:cNvSpPr>
                  <a:spLocks noChangeArrowheads="1"/>
                </p:cNvSpPr>
                <p:nvPr/>
              </p:nvSpPr>
              <p:spPr bwMode="auto">
                <a:xfrm>
                  <a:off x="3579813" y="5821363"/>
                  <a:ext cx="33337" cy="39687"/>
                </a:xfrm>
                <a:custGeom>
                  <a:avLst/>
                  <a:gdLst>
                    <a:gd name="T0" fmla="*/ 36 w 94"/>
                    <a:gd name="T1" fmla="*/ 0 h 111"/>
                    <a:gd name="T2" fmla="*/ 0 w 94"/>
                    <a:gd name="T3" fmla="*/ 88 h 111"/>
                    <a:gd name="T4" fmla="*/ 17 w 94"/>
                    <a:gd name="T5" fmla="*/ 99 h 111"/>
                    <a:gd name="T6" fmla="*/ 84 w 94"/>
                    <a:gd name="T7" fmla="*/ 71 h 111"/>
                    <a:gd name="T8" fmla="*/ 56 w 94"/>
                    <a:gd name="T9" fmla="*/ 3 h 111"/>
                    <a:gd name="T10" fmla="*/ 36 w 94"/>
                    <a:gd name="T11" fmla="*/ 0 h 111"/>
                  </a:gdLst>
                  <a:ahLst/>
                  <a:cxnLst>
                    <a:cxn ang="0">
                      <a:pos x="T0" y="T1"/>
                    </a:cxn>
                    <a:cxn ang="0">
                      <a:pos x="T2" y="T3"/>
                    </a:cxn>
                    <a:cxn ang="0">
                      <a:pos x="T4" y="T5"/>
                    </a:cxn>
                    <a:cxn ang="0">
                      <a:pos x="T6" y="T7"/>
                    </a:cxn>
                    <a:cxn ang="0">
                      <a:pos x="T8" y="T9"/>
                    </a:cxn>
                    <a:cxn ang="0">
                      <a:pos x="T10" y="T11"/>
                    </a:cxn>
                  </a:cxnLst>
                  <a:rect l="0" t="0" r="r" b="b"/>
                  <a:pathLst>
                    <a:path w="94" h="111">
                      <a:moveTo>
                        <a:pt x="36" y="0"/>
                      </a:moveTo>
                      <a:lnTo>
                        <a:pt x="0" y="88"/>
                      </a:lnTo>
                      <a:cubicBezTo>
                        <a:pt x="5" y="93"/>
                        <a:pt x="11" y="96"/>
                        <a:pt x="17" y="99"/>
                      </a:cubicBezTo>
                      <a:cubicBezTo>
                        <a:pt x="42" y="110"/>
                        <a:pt x="73" y="99"/>
                        <a:pt x="84" y="71"/>
                      </a:cubicBezTo>
                      <a:cubicBezTo>
                        <a:pt x="93" y="42"/>
                        <a:pt x="81" y="14"/>
                        <a:pt x="56" y="3"/>
                      </a:cubicBezTo>
                      <a:cubicBezTo>
                        <a:pt x="50" y="0"/>
                        <a:pt x="42" y="0"/>
                        <a:pt x="36" y="0"/>
                      </a:cubicBez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28" name="Freeform 207">
                  <a:extLst>
                    <a:ext uri="{FF2B5EF4-FFF2-40B4-BE49-F238E27FC236}">
                      <a16:creationId xmlns:a16="http://schemas.microsoft.com/office/drawing/2014/main" id="{A41AAC74-DF45-4C5B-96FE-CCA10C62A813}"/>
                    </a:ext>
                  </a:extLst>
                </p:cNvPr>
                <p:cNvSpPr>
                  <a:spLocks noChangeArrowheads="1"/>
                </p:cNvSpPr>
                <p:nvPr/>
              </p:nvSpPr>
              <p:spPr bwMode="auto">
                <a:xfrm>
                  <a:off x="3219450" y="5876925"/>
                  <a:ext cx="233363" cy="52388"/>
                </a:xfrm>
                <a:custGeom>
                  <a:avLst/>
                  <a:gdLst>
                    <a:gd name="T0" fmla="*/ 649 w 650"/>
                    <a:gd name="T1" fmla="*/ 48 h 145"/>
                    <a:gd name="T2" fmla="*/ 324 w 650"/>
                    <a:gd name="T3" fmla="*/ 0 h 145"/>
                    <a:gd name="T4" fmla="*/ 0 w 650"/>
                    <a:gd name="T5" fmla="*/ 48 h 145"/>
                    <a:gd name="T6" fmla="*/ 0 w 650"/>
                    <a:gd name="T7" fmla="*/ 96 h 145"/>
                    <a:gd name="T8" fmla="*/ 0 w 650"/>
                    <a:gd name="T9" fmla="*/ 96 h 145"/>
                    <a:gd name="T10" fmla="*/ 0 w 650"/>
                    <a:gd name="T11" fmla="*/ 96 h 145"/>
                    <a:gd name="T12" fmla="*/ 324 w 650"/>
                    <a:gd name="T13" fmla="*/ 144 h 145"/>
                    <a:gd name="T14" fmla="*/ 649 w 650"/>
                    <a:gd name="T15" fmla="*/ 96 h 145"/>
                    <a:gd name="T16" fmla="*/ 649 w 650"/>
                    <a:gd name="T17" fmla="*/ 96 h 145"/>
                    <a:gd name="T18" fmla="*/ 649 w 650"/>
                    <a:gd name="T19" fmla="*/ 96 h 145"/>
                    <a:gd name="T20" fmla="*/ 649 w 650"/>
                    <a:gd name="T21" fmla="*/ 48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50" h="145">
                      <a:moveTo>
                        <a:pt x="649" y="48"/>
                      </a:moveTo>
                      <a:cubicBezTo>
                        <a:pt x="649" y="20"/>
                        <a:pt x="502" y="0"/>
                        <a:pt x="324" y="0"/>
                      </a:cubicBezTo>
                      <a:cubicBezTo>
                        <a:pt x="144" y="0"/>
                        <a:pt x="0" y="23"/>
                        <a:pt x="0" y="48"/>
                      </a:cubicBezTo>
                      <a:lnTo>
                        <a:pt x="0" y="96"/>
                      </a:lnTo>
                      <a:lnTo>
                        <a:pt x="0" y="96"/>
                      </a:lnTo>
                      <a:lnTo>
                        <a:pt x="0" y="96"/>
                      </a:lnTo>
                      <a:cubicBezTo>
                        <a:pt x="0" y="125"/>
                        <a:pt x="146" y="144"/>
                        <a:pt x="324" y="144"/>
                      </a:cubicBezTo>
                      <a:cubicBezTo>
                        <a:pt x="505" y="144"/>
                        <a:pt x="649" y="122"/>
                        <a:pt x="649" y="96"/>
                      </a:cubicBezTo>
                      <a:lnTo>
                        <a:pt x="649" y="96"/>
                      </a:lnTo>
                      <a:lnTo>
                        <a:pt x="649" y="96"/>
                      </a:lnTo>
                      <a:lnTo>
                        <a:pt x="649" y="48"/>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312" name="Rectangle 311">
                <a:extLst>
                  <a:ext uri="{FF2B5EF4-FFF2-40B4-BE49-F238E27FC236}">
                    <a16:creationId xmlns:a16="http://schemas.microsoft.com/office/drawing/2014/main" id="{F9480C8F-A4FB-4F43-963C-9BD574EDF628}"/>
                  </a:ext>
                </a:extLst>
              </p:cNvPr>
              <p:cNvSpPr/>
              <p:nvPr/>
            </p:nvSpPr>
            <p:spPr>
              <a:xfrm>
                <a:off x="4141814" y="4117631"/>
                <a:ext cx="7927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p>
            </p:txBody>
          </p:sp>
        </p:grpSp>
        <p:sp>
          <p:nvSpPr>
            <p:cNvPr id="310" name="Text Box 30">
              <a:extLst>
                <a:ext uri="{FF2B5EF4-FFF2-40B4-BE49-F238E27FC236}">
                  <a16:creationId xmlns:a16="http://schemas.microsoft.com/office/drawing/2014/main" id="{0D0FA9E8-1E95-4409-9670-1F6AFD0F41FA}"/>
                </a:ext>
              </a:extLst>
            </p:cNvPr>
            <p:cNvSpPr txBox="1">
              <a:spLocks noChangeArrowheads="1"/>
            </p:cNvSpPr>
            <p:nvPr/>
          </p:nvSpPr>
          <p:spPr bwMode="auto">
            <a:xfrm>
              <a:off x="6049490" y="5916042"/>
              <a:ext cx="381272" cy="123079"/>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solidFill>
                    <a:schemeClr val="bg2">
                      <a:lumMod val="10000"/>
                    </a:schemeClr>
                  </a:solidFill>
                </a:rPr>
                <a:t>Polices</a:t>
              </a:r>
            </a:p>
          </p:txBody>
        </p:sp>
      </p:grpSp>
      <p:grpSp>
        <p:nvGrpSpPr>
          <p:cNvPr id="329" name="Group 328">
            <a:extLst>
              <a:ext uri="{FF2B5EF4-FFF2-40B4-BE49-F238E27FC236}">
                <a16:creationId xmlns:a16="http://schemas.microsoft.com/office/drawing/2014/main" id="{CDD3F775-0D84-4EDA-BBA2-D96A22E28AE6}"/>
              </a:ext>
            </a:extLst>
          </p:cNvPr>
          <p:cNvGrpSpPr/>
          <p:nvPr/>
        </p:nvGrpSpPr>
        <p:grpSpPr>
          <a:xfrm>
            <a:off x="9685680" y="2913153"/>
            <a:ext cx="601072" cy="626561"/>
            <a:chOff x="6609905" y="5508747"/>
            <a:chExt cx="601072" cy="626561"/>
          </a:xfrm>
        </p:grpSpPr>
        <p:grpSp>
          <p:nvGrpSpPr>
            <p:cNvPr id="330" name="Group 329">
              <a:extLst>
                <a:ext uri="{FF2B5EF4-FFF2-40B4-BE49-F238E27FC236}">
                  <a16:creationId xmlns:a16="http://schemas.microsoft.com/office/drawing/2014/main" id="{DC622AB9-F262-463E-9CF8-4ADED7C669A4}"/>
                </a:ext>
              </a:extLst>
            </p:cNvPr>
            <p:cNvGrpSpPr/>
            <p:nvPr/>
          </p:nvGrpSpPr>
          <p:grpSpPr>
            <a:xfrm>
              <a:off x="6616939" y="5508747"/>
              <a:ext cx="552462" cy="477059"/>
              <a:chOff x="2451118" y="4158080"/>
              <a:chExt cx="865570" cy="695710"/>
            </a:xfrm>
          </p:grpSpPr>
          <p:grpSp>
            <p:nvGrpSpPr>
              <p:cNvPr id="332" name="Group 331">
                <a:extLst>
                  <a:ext uri="{FF2B5EF4-FFF2-40B4-BE49-F238E27FC236}">
                    <a16:creationId xmlns:a16="http://schemas.microsoft.com/office/drawing/2014/main" id="{6FF59B15-5A4E-41E2-AB18-68C6168ECCB1}"/>
                  </a:ext>
                </a:extLst>
              </p:cNvPr>
              <p:cNvGrpSpPr/>
              <p:nvPr/>
            </p:nvGrpSpPr>
            <p:grpSpPr>
              <a:xfrm>
                <a:off x="2505985" y="4304032"/>
                <a:ext cx="755836" cy="470888"/>
                <a:chOff x="2851150" y="4108450"/>
                <a:chExt cx="496888" cy="309563"/>
              </a:xfrm>
              <a:solidFill>
                <a:srgbClr val="F80000"/>
              </a:solidFill>
            </p:grpSpPr>
            <p:sp>
              <p:nvSpPr>
                <p:cNvPr id="334" name="Freeform 1">
                  <a:extLst>
                    <a:ext uri="{FF2B5EF4-FFF2-40B4-BE49-F238E27FC236}">
                      <a16:creationId xmlns:a16="http://schemas.microsoft.com/office/drawing/2014/main" id="{995FB110-9136-4D79-844B-CCF68193DD57}"/>
                    </a:ext>
                  </a:extLst>
                </p:cNvPr>
                <p:cNvSpPr>
                  <a:spLocks noChangeArrowheads="1"/>
                </p:cNvSpPr>
                <p:nvPr/>
              </p:nvSpPr>
              <p:spPr bwMode="auto">
                <a:xfrm>
                  <a:off x="3025775" y="4379913"/>
                  <a:ext cx="38100" cy="38100"/>
                </a:xfrm>
                <a:custGeom>
                  <a:avLst/>
                  <a:gdLst>
                    <a:gd name="T0" fmla="*/ 107 w 108"/>
                    <a:gd name="T1" fmla="*/ 54 h 108"/>
                    <a:gd name="T2" fmla="*/ 100 w 108"/>
                    <a:gd name="T3" fmla="*/ 80 h 108"/>
                    <a:gd name="T4" fmla="*/ 81 w 108"/>
                    <a:gd name="T5" fmla="*/ 100 h 108"/>
                    <a:gd name="T6" fmla="*/ 54 w 108"/>
                    <a:gd name="T7" fmla="*/ 107 h 108"/>
                    <a:gd name="T8" fmla="*/ 27 w 108"/>
                    <a:gd name="T9" fmla="*/ 100 h 108"/>
                    <a:gd name="T10" fmla="*/ 7 w 108"/>
                    <a:gd name="T11" fmla="*/ 80 h 108"/>
                    <a:gd name="T12" fmla="*/ 0 w 108"/>
                    <a:gd name="T13" fmla="*/ 54 h 108"/>
                    <a:gd name="T14" fmla="*/ 7 w 108"/>
                    <a:gd name="T15" fmla="*/ 27 h 108"/>
                    <a:gd name="T16" fmla="*/ 27 w 108"/>
                    <a:gd name="T17" fmla="*/ 7 h 108"/>
                    <a:gd name="T18" fmla="*/ 54 w 108"/>
                    <a:gd name="T19" fmla="*/ 0 h 108"/>
                    <a:gd name="T20" fmla="*/ 81 w 108"/>
                    <a:gd name="T21" fmla="*/ 7 h 108"/>
                    <a:gd name="T22" fmla="*/ 100 w 108"/>
                    <a:gd name="T23" fmla="*/ 27 h 108"/>
                    <a:gd name="T24" fmla="*/ 107 w 108"/>
                    <a:gd name="T25" fmla="*/ 54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8" h="108">
                      <a:moveTo>
                        <a:pt x="107" y="54"/>
                      </a:moveTo>
                      <a:cubicBezTo>
                        <a:pt x="107" y="63"/>
                        <a:pt x="105" y="72"/>
                        <a:pt x="100" y="80"/>
                      </a:cubicBezTo>
                      <a:cubicBezTo>
                        <a:pt x="95" y="89"/>
                        <a:pt x="89" y="95"/>
                        <a:pt x="81" y="100"/>
                      </a:cubicBezTo>
                      <a:cubicBezTo>
                        <a:pt x="72" y="105"/>
                        <a:pt x="64" y="107"/>
                        <a:pt x="54" y="107"/>
                      </a:cubicBezTo>
                      <a:cubicBezTo>
                        <a:pt x="44" y="107"/>
                        <a:pt x="36" y="105"/>
                        <a:pt x="27" y="100"/>
                      </a:cubicBezTo>
                      <a:cubicBezTo>
                        <a:pt x="18" y="95"/>
                        <a:pt x="12" y="89"/>
                        <a:pt x="7" y="80"/>
                      </a:cubicBezTo>
                      <a:cubicBezTo>
                        <a:pt x="2" y="72"/>
                        <a:pt x="0" y="64"/>
                        <a:pt x="0" y="54"/>
                      </a:cubicBezTo>
                      <a:cubicBezTo>
                        <a:pt x="0" y="45"/>
                        <a:pt x="2" y="36"/>
                        <a:pt x="7" y="27"/>
                      </a:cubicBezTo>
                      <a:cubicBezTo>
                        <a:pt x="12" y="19"/>
                        <a:pt x="18" y="12"/>
                        <a:pt x="27" y="7"/>
                      </a:cubicBezTo>
                      <a:cubicBezTo>
                        <a:pt x="36" y="2"/>
                        <a:pt x="44" y="0"/>
                        <a:pt x="54" y="0"/>
                      </a:cubicBezTo>
                      <a:cubicBezTo>
                        <a:pt x="64" y="0"/>
                        <a:pt x="72" y="2"/>
                        <a:pt x="81" y="7"/>
                      </a:cubicBezTo>
                      <a:cubicBezTo>
                        <a:pt x="89" y="12"/>
                        <a:pt x="95" y="19"/>
                        <a:pt x="100" y="27"/>
                      </a:cubicBezTo>
                      <a:cubicBezTo>
                        <a:pt x="105" y="36"/>
                        <a:pt x="107" y="44"/>
                        <a:pt x="107" y="5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35" name="Freeform 2">
                  <a:extLst>
                    <a:ext uri="{FF2B5EF4-FFF2-40B4-BE49-F238E27FC236}">
                      <a16:creationId xmlns:a16="http://schemas.microsoft.com/office/drawing/2014/main" id="{9CC2FB0E-68AA-443F-9AA5-32FE5E077D9D}"/>
                    </a:ext>
                  </a:extLst>
                </p:cNvPr>
                <p:cNvSpPr>
                  <a:spLocks noChangeArrowheads="1"/>
                </p:cNvSpPr>
                <p:nvPr/>
              </p:nvSpPr>
              <p:spPr bwMode="auto">
                <a:xfrm>
                  <a:off x="3079750" y="4379913"/>
                  <a:ext cx="38100" cy="38100"/>
                </a:xfrm>
                <a:custGeom>
                  <a:avLst/>
                  <a:gdLst>
                    <a:gd name="T0" fmla="*/ 53 w 108"/>
                    <a:gd name="T1" fmla="*/ 0 h 108"/>
                    <a:gd name="T2" fmla="*/ 107 w 108"/>
                    <a:gd name="T3" fmla="*/ 54 h 108"/>
                    <a:gd name="T4" fmla="*/ 53 w 108"/>
                    <a:gd name="T5" fmla="*/ 107 h 108"/>
                    <a:gd name="T6" fmla="*/ 0 w 108"/>
                    <a:gd name="T7" fmla="*/ 54 h 108"/>
                    <a:gd name="T8" fmla="*/ 53 w 108"/>
                    <a:gd name="T9" fmla="*/ 0 h 108"/>
                    <a:gd name="T10" fmla="*/ 53 w 108"/>
                    <a:gd name="T11" fmla="*/ 85 h 108"/>
                    <a:gd name="T12" fmla="*/ 84 w 108"/>
                    <a:gd name="T13" fmla="*/ 54 h 108"/>
                    <a:gd name="T14" fmla="*/ 53 w 108"/>
                    <a:gd name="T15" fmla="*/ 23 h 108"/>
                    <a:gd name="T16" fmla="*/ 22 w 108"/>
                    <a:gd name="T17" fmla="*/ 54 h 108"/>
                    <a:gd name="T18" fmla="*/ 53 w 108"/>
                    <a:gd name="T19" fmla="*/ 85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8" h="108">
                      <a:moveTo>
                        <a:pt x="53" y="0"/>
                      </a:moveTo>
                      <a:cubicBezTo>
                        <a:pt x="84" y="0"/>
                        <a:pt x="107" y="26"/>
                        <a:pt x="107" y="54"/>
                      </a:cubicBezTo>
                      <a:cubicBezTo>
                        <a:pt x="107" y="83"/>
                        <a:pt x="84" y="107"/>
                        <a:pt x="53" y="107"/>
                      </a:cubicBezTo>
                      <a:cubicBezTo>
                        <a:pt x="25" y="107"/>
                        <a:pt x="0" y="83"/>
                        <a:pt x="0" y="54"/>
                      </a:cubicBezTo>
                      <a:cubicBezTo>
                        <a:pt x="0" y="26"/>
                        <a:pt x="22" y="0"/>
                        <a:pt x="53" y="0"/>
                      </a:cubicBezTo>
                      <a:close/>
                      <a:moveTo>
                        <a:pt x="53" y="85"/>
                      </a:moveTo>
                      <a:cubicBezTo>
                        <a:pt x="70" y="85"/>
                        <a:pt x="84" y="71"/>
                        <a:pt x="84" y="54"/>
                      </a:cubicBezTo>
                      <a:cubicBezTo>
                        <a:pt x="84" y="37"/>
                        <a:pt x="70" y="23"/>
                        <a:pt x="53" y="23"/>
                      </a:cubicBezTo>
                      <a:cubicBezTo>
                        <a:pt x="36" y="23"/>
                        <a:pt x="22" y="37"/>
                        <a:pt x="22" y="54"/>
                      </a:cubicBezTo>
                      <a:cubicBezTo>
                        <a:pt x="22" y="71"/>
                        <a:pt x="36" y="85"/>
                        <a:pt x="53" y="85"/>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36" name="Freeform 3">
                  <a:extLst>
                    <a:ext uri="{FF2B5EF4-FFF2-40B4-BE49-F238E27FC236}">
                      <a16:creationId xmlns:a16="http://schemas.microsoft.com/office/drawing/2014/main" id="{85AAEE33-814B-4B4E-8514-A2A73BF08378}"/>
                    </a:ext>
                  </a:extLst>
                </p:cNvPr>
                <p:cNvSpPr>
                  <a:spLocks noChangeArrowheads="1"/>
                </p:cNvSpPr>
                <p:nvPr/>
              </p:nvSpPr>
              <p:spPr bwMode="auto">
                <a:xfrm>
                  <a:off x="3135313" y="4379913"/>
                  <a:ext cx="38100" cy="38100"/>
                </a:xfrm>
                <a:custGeom>
                  <a:avLst/>
                  <a:gdLst>
                    <a:gd name="T0" fmla="*/ 54 w 108"/>
                    <a:gd name="T1" fmla="*/ 0 h 108"/>
                    <a:gd name="T2" fmla="*/ 107 w 108"/>
                    <a:gd name="T3" fmla="*/ 54 h 108"/>
                    <a:gd name="T4" fmla="*/ 54 w 108"/>
                    <a:gd name="T5" fmla="*/ 107 h 108"/>
                    <a:gd name="T6" fmla="*/ 0 w 108"/>
                    <a:gd name="T7" fmla="*/ 54 h 108"/>
                    <a:gd name="T8" fmla="*/ 54 w 108"/>
                    <a:gd name="T9" fmla="*/ 0 h 108"/>
                    <a:gd name="T10" fmla="*/ 54 w 108"/>
                    <a:gd name="T11" fmla="*/ 85 h 108"/>
                    <a:gd name="T12" fmla="*/ 85 w 108"/>
                    <a:gd name="T13" fmla="*/ 54 h 108"/>
                    <a:gd name="T14" fmla="*/ 54 w 108"/>
                    <a:gd name="T15" fmla="*/ 23 h 108"/>
                    <a:gd name="T16" fmla="*/ 23 w 108"/>
                    <a:gd name="T17" fmla="*/ 54 h 108"/>
                    <a:gd name="T18" fmla="*/ 54 w 108"/>
                    <a:gd name="T19" fmla="*/ 85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8" h="108">
                      <a:moveTo>
                        <a:pt x="54" y="0"/>
                      </a:moveTo>
                      <a:cubicBezTo>
                        <a:pt x="82" y="0"/>
                        <a:pt x="107" y="26"/>
                        <a:pt x="107" y="54"/>
                      </a:cubicBezTo>
                      <a:cubicBezTo>
                        <a:pt x="107" y="83"/>
                        <a:pt x="85" y="107"/>
                        <a:pt x="54" y="107"/>
                      </a:cubicBezTo>
                      <a:cubicBezTo>
                        <a:pt x="26" y="107"/>
                        <a:pt x="0" y="83"/>
                        <a:pt x="0" y="54"/>
                      </a:cubicBezTo>
                      <a:cubicBezTo>
                        <a:pt x="0" y="26"/>
                        <a:pt x="23" y="0"/>
                        <a:pt x="54" y="0"/>
                      </a:cubicBezTo>
                      <a:close/>
                      <a:moveTo>
                        <a:pt x="54" y="85"/>
                      </a:moveTo>
                      <a:cubicBezTo>
                        <a:pt x="71" y="85"/>
                        <a:pt x="85" y="71"/>
                        <a:pt x="85" y="54"/>
                      </a:cubicBezTo>
                      <a:cubicBezTo>
                        <a:pt x="85" y="37"/>
                        <a:pt x="71" y="23"/>
                        <a:pt x="54" y="23"/>
                      </a:cubicBezTo>
                      <a:cubicBezTo>
                        <a:pt x="37" y="23"/>
                        <a:pt x="23" y="37"/>
                        <a:pt x="23" y="54"/>
                      </a:cubicBezTo>
                      <a:cubicBezTo>
                        <a:pt x="23" y="71"/>
                        <a:pt x="37" y="85"/>
                        <a:pt x="54" y="85"/>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37" name="Freeform 4">
                  <a:extLst>
                    <a:ext uri="{FF2B5EF4-FFF2-40B4-BE49-F238E27FC236}">
                      <a16:creationId xmlns:a16="http://schemas.microsoft.com/office/drawing/2014/main" id="{C98A8BE5-2FB4-4900-B5B8-F4696DFFDD33}"/>
                    </a:ext>
                  </a:extLst>
                </p:cNvPr>
                <p:cNvSpPr>
                  <a:spLocks noChangeArrowheads="1"/>
                </p:cNvSpPr>
                <p:nvPr/>
              </p:nvSpPr>
              <p:spPr bwMode="auto">
                <a:xfrm>
                  <a:off x="3300413" y="4200525"/>
                  <a:ext cx="47625" cy="73025"/>
                </a:xfrm>
                <a:custGeom>
                  <a:avLst/>
                  <a:gdLst>
                    <a:gd name="T0" fmla="*/ 102 w 134"/>
                    <a:gd name="T1" fmla="*/ 71 h 205"/>
                    <a:gd name="T2" fmla="*/ 133 w 134"/>
                    <a:gd name="T3" fmla="*/ 102 h 205"/>
                    <a:gd name="T4" fmla="*/ 102 w 134"/>
                    <a:gd name="T5" fmla="*/ 133 h 205"/>
                    <a:gd name="T6" fmla="*/ 37 w 134"/>
                    <a:gd name="T7" fmla="*/ 198 h 205"/>
                    <a:gd name="T8" fmla="*/ 17 w 134"/>
                    <a:gd name="T9" fmla="*/ 198 h 205"/>
                    <a:gd name="T10" fmla="*/ 6 w 134"/>
                    <a:gd name="T11" fmla="*/ 187 h 205"/>
                    <a:gd name="T12" fmla="*/ 6 w 134"/>
                    <a:gd name="T13" fmla="*/ 167 h 205"/>
                    <a:gd name="T14" fmla="*/ 71 w 134"/>
                    <a:gd name="T15" fmla="*/ 102 h 205"/>
                    <a:gd name="T16" fmla="*/ 6 w 134"/>
                    <a:gd name="T17" fmla="*/ 37 h 205"/>
                    <a:gd name="T18" fmla="*/ 6 w 134"/>
                    <a:gd name="T19" fmla="*/ 17 h 205"/>
                    <a:gd name="T20" fmla="*/ 17 w 134"/>
                    <a:gd name="T21" fmla="*/ 6 h 205"/>
                    <a:gd name="T22" fmla="*/ 37 w 134"/>
                    <a:gd name="T23" fmla="*/ 6 h 205"/>
                    <a:gd name="T24" fmla="*/ 102 w 134"/>
                    <a:gd name="T25" fmla="*/ 71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4" h="205">
                      <a:moveTo>
                        <a:pt x="102" y="71"/>
                      </a:moveTo>
                      <a:lnTo>
                        <a:pt x="133" y="102"/>
                      </a:lnTo>
                      <a:lnTo>
                        <a:pt x="102" y="133"/>
                      </a:lnTo>
                      <a:lnTo>
                        <a:pt x="37" y="198"/>
                      </a:lnTo>
                      <a:cubicBezTo>
                        <a:pt x="31" y="204"/>
                        <a:pt x="23" y="204"/>
                        <a:pt x="17" y="198"/>
                      </a:cubicBezTo>
                      <a:lnTo>
                        <a:pt x="6" y="187"/>
                      </a:lnTo>
                      <a:cubicBezTo>
                        <a:pt x="0" y="181"/>
                        <a:pt x="0" y="173"/>
                        <a:pt x="6" y="167"/>
                      </a:cubicBezTo>
                      <a:lnTo>
                        <a:pt x="71" y="102"/>
                      </a:lnTo>
                      <a:lnTo>
                        <a:pt x="6" y="37"/>
                      </a:lnTo>
                      <a:cubicBezTo>
                        <a:pt x="0" y="32"/>
                        <a:pt x="0" y="23"/>
                        <a:pt x="6" y="17"/>
                      </a:cubicBezTo>
                      <a:lnTo>
                        <a:pt x="17" y="6"/>
                      </a:lnTo>
                      <a:cubicBezTo>
                        <a:pt x="23" y="0"/>
                        <a:pt x="31" y="0"/>
                        <a:pt x="37" y="6"/>
                      </a:cubicBezTo>
                      <a:lnTo>
                        <a:pt x="102" y="71"/>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38" name="Freeform 5">
                  <a:extLst>
                    <a:ext uri="{FF2B5EF4-FFF2-40B4-BE49-F238E27FC236}">
                      <a16:creationId xmlns:a16="http://schemas.microsoft.com/office/drawing/2014/main" id="{B661028A-E299-47D2-8D31-9FFA8C2C0533}"/>
                    </a:ext>
                  </a:extLst>
                </p:cNvPr>
                <p:cNvSpPr>
                  <a:spLocks noChangeArrowheads="1"/>
                </p:cNvSpPr>
                <p:nvPr/>
              </p:nvSpPr>
              <p:spPr bwMode="auto">
                <a:xfrm>
                  <a:off x="2851150" y="4198938"/>
                  <a:ext cx="47625" cy="73025"/>
                </a:xfrm>
                <a:custGeom>
                  <a:avLst/>
                  <a:gdLst>
                    <a:gd name="T0" fmla="*/ 127 w 133"/>
                    <a:gd name="T1" fmla="*/ 17 h 204"/>
                    <a:gd name="T2" fmla="*/ 127 w 133"/>
                    <a:gd name="T3" fmla="*/ 36 h 204"/>
                    <a:gd name="T4" fmla="*/ 62 w 133"/>
                    <a:gd name="T5" fmla="*/ 101 h 204"/>
                    <a:gd name="T6" fmla="*/ 127 w 133"/>
                    <a:gd name="T7" fmla="*/ 166 h 204"/>
                    <a:gd name="T8" fmla="*/ 127 w 133"/>
                    <a:gd name="T9" fmla="*/ 186 h 204"/>
                    <a:gd name="T10" fmla="*/ 115 w 133"/>
                    <a:gd name="T11" fmla="*/ 197 h 204"/>
                    <a:gd name="T12" fmla="*/ 96 w 133"/>
                    <a:gd name="T13" fmla="*/ 197 h 204"/>
                    <a:gd name="T14" fmla="*/ 31 w 133"/>
                    <a:gd name="T15" fmla="*/ 132 h 204"/>
                    <a:gd name="T16" fmla="*/ 0 w 133"/>
                    <a:gd name="T17" fmla="*/ 101 h 204"/>
                    <a:gd name="T18" fmla="*/ 31 w 133"/>
                    <a:gd name="T19" fmla="*/ 70 h 204"/>
                    <a:gd name="T20" fmla="*/ 96 w 133"/>
                    <a:gd name="T21" fmla="*/ 5 h 204"/>
                    <a:gd name="T22" fmla="*/ 115 w 133"/>
                    <a:gd name="T23" fmla="*/ 5 h 204"/>
                    <a:gd name="T24" fmla="*/ 127 w 133"/>
                    <a:gd name="T25" fmla="*/ 17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3" h="204">
                      <a:moveTo>
                        <a:pt x="127" y="17"/>
                      </a:moveTo>
                      <a:cubicBezTo>
                        <a:pt x="132" y="22"/>
                        <a:pt x="132" y="31"/>
                        <a:pt x="127" y="36"/>
                      </a:cubicBezTo>
                      <a:lnTo>
                        <a:pt x="62" y="101"/>
                      </a:lnTo>
                      <a:lnTo>
                        <a:pt x="127" y="166"/>
                      </a:lnTo>
                      <a:cubicBezTo>
                        <a:pt x="132" y="172"/>
                        <a:pt x="132" y="180"/>
                        <a:pt x="127" y="186"/>
                      </a:cubicBezTo>
                      <a:lnTo>
                        <a:pt x="115" y="197"/>
                      </a:lnTo>
                      <a:cubicBezTo>
                        <a:pt x="110" y="203"/>
                        <a:pt x="101" y="203"/>
                        <a:pt x="96" y="197"/>
                      </a:cubicBezTo>
                      <a:lnTo>
                        <a:pt x="31" y="132"/>
                      </a:lnTo>
                      <a:lnTo>
                        <a:pt x="0" y="101"/>
                      </a:lnTo>
                      <a:lnTo>
                        <a:pt x="31" y="70"/>
                      </a:lnTo>
                      <a:lnTo>
                        <a:pt x="96" y="5"/>
                      </a:lnTo>
                      <a:cubicBezTo>
                        <a:pt x="101" y="0"/>
                        <a:pt x="110" y="0"/>
                        <a:pt x="115" y="5"/>
                      </a:cubicBezTo>
                      <a:lnTo>
                        <a:pt x="127" y="17"/>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39" name="Freeform 6">
                  <a:extLst>
                    <a:ext uri="{FF2B5EF4-FFF2-40B4-BE49-F238E27FC236}">
                      <a16:creationId xmlns:a16="http://schemas.microsoft.com/office/drawing/2014/main" id="{11459DF2-E29E-4EC9-B439-56170D4F3271}"/>
                    </a:ext>
                  </a:extLst>
                </p:cNvPr>
                <p:cNvSpPr>
                  <a:spLocks noChangeArrowheads="1"/>
                </p:cNvSpPr>
                <p:nvPr/>
              </p:nvSpPr>
              <p:spPr bwMode="auto">
                <a:xfrm>
                  <a:off x="2913063" y="4108450"/>
                  <a:ext cx="371475" cy="255588"/>
                </a:xfrm>
                <a:custGeom>
                  <a:avLst/>
                  <a:gdLst>
                    <a:gd name="T0" fmla="*/ 1033 w 1034"/>
                    <a:gd name="T1" fmla="*/ 29 h 710"/>
                    <a:gd name="T2" fmla="*/ 1005 w 1034"/>
                    <a:gd name="T3" fmla="*/ 709 h 710"/>
                    <a:gd name="T4" fmla="*/ 0 w 1034"/>
                    <a:gd name="T5" fmla="*/ 681 h 710"/>
                    <a:gd name="T6" fmla="*/ 28 w 1034"/>
                    <a:gd name="T7" fmla="*/ 0 h 710"/>
                    <a:gd name="T8" fmla="*/ 655 w 1034"/>
                    <a:gd name="T9" fmla="*/ 156 h 710"/>
                    <a:gd name="T10" fmla="*/ 705 w 1034"/>
                    <a:gd name="T11" fmla="*/ 206 h 710"/>
                    <a:gd name="T12" fmla="*/ 655 w 1034"/>
                    <a:gd name="T13" fmla="*/ 156 h 710"/>
                    <a:gd name="T14" fmla="*/ 570 w 1034"/>
                    <a:gd name="T15" fmla="*/ 102 h 710"/>
                    <a:gd name="T16" fmla="*/ 107 w 1034"/>
                    <a:gd name="T17" fmla="*/ 539 h 710"/>
                    <a:gd name="T18" fmla="*/ 257 w 1034"/>
                    <a:gd name="T19" fmla="*/ 466 h 710"/>
                    <a:gd name="T20" fmla="*/ 409 w 1034"/>
                    <a:gd name="T21" fmla="*/ 466 h 710"/>
                    <a:gd name="T22" fmla="*/ 570 w 1034"/>
                    <a:gd name="T23" fmla="*/ 551 h 710"/>
                    <a:gd name="T24" fmla="*/ 652 w 1034"/>
                    <a:gd name="T25" fmla="*/ 381 h 710"/>
                    <a:gd name="T26" fmla="*/ 705 w 1034"/>
                    <a:gd name="T27" fmla="*/ 331 h 710"/>
                    <a:gd name="T28" fmla="*/ 705 w 1034"/>
                    <a:gd name="T29" fmla="*/ 559 h 710"/>
                    <a:gd name="T30" fmla="*/ 652 w 1034"/>
                    <a:gd name="T31" fmla="*/ 508 h 710"/>
                    <a:gd name="T32" fmla="*/ 705 w 1034"/>
                    <a:gd name="T33" fmla="*/ 559 h 710"/>
                    <a:gd name="T34" fmla="*/ 926 w 1034"/>
                    <a:gd name="T35" fmla="*/ 480 h 710"/>
                    <a:gd name="T36" fmla="*/ 844 w 1034"/>
                    <a:gd name="T37" fmla="*/ 539 h 710"/>
                    <a:gd name="T38" fmla="*/ 790 w 1034"/>
                    <a:gd name="T39" fmla="*/ 508 h 710"/>
                    <a:gd name="T40" fmla="*/ 841 w 1034"/>
                    <a:gd name="T41" fmla="*/ 582 h 710"/>
                    <a:gd name="T42" fmla="*/ 801 w 1034"/>
                    <a:gd name="T43" fmla="*/ 317 h 710"/>
                    <a:gd name="T44" fmla="*/ 801 w 1034"/>
                    <a:gd name="T45" fmla="*/ 379 h 710"/>
                    <a:gd name="T46" fmla="*/ 813 w 1034"/>
                    <a:gd name="T47" fmla="*/ 407 h 710"/>
                    <a:gd name="T48" fmla="*/ 855 w 1034"/>
                    <a:gd name="T49" fmla="*/ 370 h 710"/>
                    <a:gd name="T50" fmla="*/ 897 w 1034"/>
                    <a:gd name="T51" fmla="*/ 407 h 710"/>
                    <a:gd name="T52" fmla="*/ 909 w 1034"/>
                    <a:gd name="T53" fmla="*/ 379 h 710"/>
                    <a:gd name="T54" fmla="*/ 909 w 1034"/>
                    <a:gd name="T55" fmla="*/ 317 h 710"/>
                    <a:gd name="T56" fmla="*/ 886 w 1034"/>
                    <a:gd name="T57" fmla="*/ 294 h 710"/>
                    <a:gd name="T58" fmla="*/ 824 w 1034"/>
                    <a:gd name="T59" fmla="*/ 294 h 710"/>
                    <a:gd name="T60" fmla="*/ 801 w 1034"/>
                    <a:gd name="T61" fmla="*/ 317 h 710"/>
                    <a:gd name="T62" fmla="*/ 926 w 1034"/>
                    <a:gd name="T63" fmla="*/ 127 h 710"/>
                    <a:gd name="T64" fmla="*/ 844 w 1034"/>
                    <a:gd name="T65" fmla="*/ 187 h 710"/>
                    <a:gd name="T66" fmla="*/ 790 w 1034"/>
                    <a:gd name="T67" fmla="*/ 156 h 710"/>
                    <a:gd name="T68" fmla="*/ 841 w 1034"/>
                    <a:gd name="T69" fmla="*/ 229 h 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34" h="710">
                      <a:moveTo>
                        <a:pt x="1005" y="0"/>
                      </a:moveTo>
                      <a:cubicBezTo>
                        <a:pt x="1022" y="0"/>
                        <a:pt x="1033" y="12"/>
                        <a:pt x="1033" y="29"/>
                      </a:cubicBezTo>
                      <a:lnTo>
                        <a:pt x="1033" y="681"/>
                      </a:lnTo>
                      <a:cubicBezTo>
                        <a:pt x="1033" y="695"/>
                        <a:pt x="1022" y="709"/>
                        <a:pt x="1005" y="709"/>
                      </a:cubicBezTo>
                      <a:lnTo>
                        <a:pt x="28" y="709"/>
                      </a:lnTo>
                      <a:cubicBezTo>
                        <a:pt x="14" y="709"/>
                        <a:pt x="0" y="698"/>
                        <a:pt x="0" y="681"/>
                      </a:cubicBezTo>
                      <a:lnTo>
                        <a:pt x="0" y="29"/>
                      </a:lnTo>
                      <a:cubicBezTo>
                        <a:pt x="0" y="15"/>
                        <a:pt x="11" y="0"/>
                        <a:pt x="28" y="0"/>
                      </a:cubicBezTo>
                      <a:lnTo>
                        <a:pt x="1005" y="0"/>
                      </a:lnTo>
                      <a:close/>
                      <a:moveTo>
                        <a:pt x="655" y="156"/>
                      </a:moveTo>
                      <a:lnTo>
                        <a:pt x="655" y="206"/>
                      </a:lnTo>
                      <a:lnTo>
                        <a:pt x="705" y="206"/>
                      </a:lnTo>
                      <a:lnTo>
                        <a:pt x="705" y="156"/>
                      </a:lnTo>
                      <a:lnTo>
                        <a:pt x="655" y="156"/>
                      </a:lnTo>
                      <a:close/>
                      <a:moveTo>
                        <a:pt x="570" y="551"/>
                      </a:moveTo>
                      <a:lnTo>
                        <a:pt x="570" y="102"/>
                      </a:lnTo>
                      <a:lnTo>
                        <a:pt x="107" y="102"/>
                      </a:lnTo>
                      <a:lnTo>
                        <a:pt x="107" y="539"/>
                      </a:lnTo>
                      <a:cubicBezTo>
                        <a:pt x="113" y="534"/>
                        <a:pt x="118" y="531"/>
                        <a:pt x="124" y="528"/>
                      </a:cubicBezTo>
                      <a:lnTo>
                        <a:pt x="257" y="466"/>
                      </a:lnTo>
                      <a:cubicBezTo>
                        <a:pt x="257" y="466"/>
                        <a:pt x="279" y="492"/>
                        <a:pt x="333" y="492"/>
                      </a:cubicBezTo>
                      <a:cubicBezTo>
                        <a:pt x="387" y="492"/>
                        <a:pt x="409" y="466"/>
                        <a:pt x="409" y="466"/>
                      </a:cubicBezTo>
                      <a:lnTo>
                        <a:pt x="542" y="528"/>
                      </a:lnTo>
                      <a:cubicBezTo>
                        <a:pt x="553" y="534"/>
                        <a:pt x="562" y="542"/>
                        <a:pt x="570" y="551"/>
                      </a:cubicBezTo>
                      <a:close/>
                      <a:moveTo>
                        <a:pt x="652" y="331"/>
                      </a:moveTo>
                      <a:lnTo>
                        <a:pt x="652" y="381"/>
                      </a:lnTo>
                      <a:lnTo>
                        <a:pt x="705" y="381"/>
                      </a:lnTo>
                      <a:lnTo>
                        <a:pt x="705" y="331"/>
                      </a:lnTo>
                      <a:lnTo>
                        <a:pt x="652" y="331"/>
                      </a:lnTo>
                      <a:close/>
                      <a:moveTo>
                        <a:pt x="705" y="559"/>
                      </a:moveTo>
                      <a:lnTo>
                        <a:pt x="705" y="508"/>
                      </a:lnTo>
                      <a:lnTo>
                        <a:pt x="652" y="508"/>
                      </a:lnTo>
                      <a:lnTo>
                        <a:pt x="652" y="559"/>
                      </a:lnTo>
                      <a:lnTo>
                        <a:pt x="705" y="559"/>
                      </a:lnTo>
                      <a:close/>
                      <a:moveTo>
                        <a:pt x="923" y="500"/>
                      </a:moveTo>
                      <a:cubicBezTo>
                        <a:pt x="931" y="494"/>
                        <a:pt x="931" y="486"/>
                        <a:pt x="926" y="480"/>
                      </a:cubicBezTo>
                      <a:cubicBezTo>
                        <a:pt x="917" y="475"/>
                        <a:pt x="909" y="475"/>
                        <a:pt x="903" y="480"/>
                      </a:cubicBezTo>
                      <a:lnTo>
                        <a:pt x="844" y="539"/>
                      </a:lnTo>
                      <a:lnTo>
                        <a:pt x="813" y="508"/>
                      </a:lnTo>
                      <a:cubicBezTo>
                        <a:pt x="804" y="503"/>
                        <a:pt x="796" y="503"/>
                        <a:pt x="790" y="508"/>
                      </a:cubicBezTo>
                      <a:cubicBezTo>
                        <a:pt x="784" y="517"/>
                        <a:pt x="784" y="525"/>
                        <a:pt x="790" y="531"/>
                      </a:cubicBezTo>
                      <a:lnTo>
                        <a:pt x="841" y="582"/>
                      </a:lnTo>
                      <a:lnTo>
                        <a:pt x="923" y="500"/>
                      </a:lnTo>
                      <a:close/>
                      <a:moveTo>
                        <a:pt x="801" y="317"/>
                      </a:moveTo>
                      <a:lnTo>
                        <a:pt x="832" y="348"/>
                      </a:lnTo>
                      <a:lnTo>
                        <a:pt x="801" y="379"/>
                      </a:lnTo>
                      <a:cubicBezTo>
                        <a:pt x="796" y="387"/>
                        <a:pt x="796" y="396"/>
                        <a:pt x="801" y="401"/>
                      </a:cubicBezTo>
                      <a:cubicBezTo>
                        <a:pt x="804" y="404"/>
                        <a:pt x="807" y="407"/>
                        <a:pt x="813" y="407"/>
                      </a:cubicBezTo>
                      <a:cubicBezTo>
                        <a:pt x="818" y="407"/>
                        <a:pt x="821" y="404"/>
                        <a:pt x="824" y="401"/>
                      </a:cubicBezTo>
                      <a:lnTo>
                        <a:pt x="855" y="370"/>
                      </a:lnTo>
                      <a:lnTo>
                        <a:pt x="886" y="401"/>
                      </a:lnTo>
                      <a:cubicBezTo>
                        <a:pt x="889" y="404"/>
                        <a:pt x="895" y="407"/>
                        <a:pt x="897" y="407"/>
                      </a:cubicBezTo>
                      <a:cubicBezTo>
                        <a:pt x="903" y="407"/>
                        <a:pt x="906" y="404"/>
                        <a:pt x="909" y="401"/>
                      </a:cubicBezTo>
                      <a:cubicBezTo>
                        <a:pt x="914" y="393"/>
                        <a:pt x="914" y="384"/>
                        <a:pt x="909" y="379"/>
                      </a:cubicBezTo>
                      <a:lnTo>
                        <a:pt x="878" y="348"/>
                      </a:lnTo>
                      <a:lnTo>
                        <a:pt x="909" y="317"/>
                      </a:lnTo>
                      <a:cubicBezTo>
                        <a:pt x="914" y="308"/>
                        <a:pt x="914" y="300"/>
                        <a:pt x="909" y="294"/>
                      </a:cubicBezTo>
                      <a:cubicBezTo>
                        <a:pt x="900" y="288"/>
                        <a:pt x="892" y="288"/>
                        <a:pt x="886" y="294"/>
                      </a:cubicBezTo>
                      <a:lnTo>
                        <a:pt x="855" y="325"/>
                      </a:lnTo>
                      <a:lnTo>
                        <a:pt x="824" y="294"/>
                      </a:lnTo>
                      <a:cubicBezTo>
                        <a:pt x="815" y="288"/>
                        <a:pt x="807" y="288"/>
                        <a:pt x="801" y="294"/>
                      </a:cubicBezTo>
                      <a:cubicBezTo>
                        <a:pt x="796" y="302"/>
                        <a:pt x="796" y="311"/>
                        <a:pt x="801" y="317"/>
                      </a:cubicBezTo>
                      <a:close/>
                      <a:moveTo>
                        <a:pt x="923" y="147"/>
                      </a:moveTo>
                      <a:cubicBezTo>
                        <a:pt x="931" y="142"/>
                        <a:pt x="931" y="130"/>
                        <a:pt x="926" y="127"/>
                      </a:cubicBezTo>
                      <a:cubicBezTo>
                        <a:pt x="917" y="122"/>
                        <a:pt x="909" y="122"/>
                        <a:pt x="903" y="127"/>
                      </a:cubicBezTo>
                      <a:lnTo>
                        <a:pt x="844" y="187"/>
                      </a:lnTo>
                      <a:lnTo>
                        <a:pt x="813" y="156"/>
                      </a:lnTo>
                      <a:cubicBezTo>
                        <a:pt x="804" y="150"/>
                        <a:pt x="796" y="150"/>
                        <a:pt x="790" y="156"/>
                      </a:cubicBezTo>
                      <a:cubicBezTo>
                        <a:pt x="784" y="164"/>
                        <a:pt x="784" y="173"/>
                        <a:pt x="790" y="178"/>
                      </a:cubicBezTo>
                      <a:lnTo>
                        <a:pt x="841" y="229"/>
                      </a:lnTo>
                      <a:lnTo>
                        <a:pt x="923" y="147"/>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42" name="Freeform 7">
                  <a:extLst>
                    <a:ext uri="{FF2B5EF4-FFF2-40B4-BE49-F238E27FC236}">
                      <a16:creationId xmlns:a16="http://schemas.microsoft.com/office/drawing/2014/main" id="{D6DF5C8C-1113-4D02-8F4D-9E75BCE8AD6F}"/>
                    </a:ext>
                  </a:extLst>
                </p:cNvPr>
                <p:cNvSpPr>
                  <a:spLocks noChangeArrowheads="1"/>
                </p:cNvSpPr>
                <p:nvPr/>
              </p:nvSpPr>
              <p:spPr bwMode="auto">
                <a:xfrm>
                  <a:off x="2997200" y="4162425"/>
                  <a:ext cx="73025" cy="106363"/>
                </a:xfrm>
                <a:custGeom>
                  <a:avLst/>
                  <a:gdLst>
                    <a:gd name="T0" fmla="*/ 0 w 205"/>
                    <a:gd name="T1" fmla="*/ 172 h 297"/>
                    <a:gd name="T2" fmla="*/ 9 w 205"/>
                    <a:gd name="T3" fmla="*/ 155 h 297"/>
                    <a:gd name="T4" fmla="*/ 3 w 205"/>
                    <a:gd name="T5" fmla="*/ 102 h 297"/>
                    <a:gd name="T6" fmla="*/ 3 w 205"/>
                    <a:gd name="T7" fmla="*/ 90 h 297"/>
                    <a:gd name="T8" fmla="*/ 108 w 205"/>
                    <a:gd name="T9" fmla="*/ 0 h 297"/>
                    <a:gd name="T10" fmla="*/ 122 w 205"/>
                    <a:gd name="T11" fmla="*/ 20 h 297"/>
                    <a:gd name="T12" fmla="*/ 198 w 205"/>
                    <a:gd name="T13" fmla="*/ 96 h 297"/>
                    <a:gd name="T14" fmla="*/ 192 w 205"/>
                    <a:gd name="T15" fmla="*/ 152 h 297"/>
                    <a:gd name="T16" fmla="*/ 204 w 205"/>
                    <a:gd name="T17" fmla="*/ 172 h 297"/>
                    <a:gd name="T18" fmla="*/ 198 w 205"/>
                    <a:gd name="T19" fmla="*/ 203 h 297"/>
                    <a:gd name="T20" fmla="*/ 178 w 205"/>
                    <a:gd name="T21" fmla="*/ 220 h 297"/>
                    <a:gd name="T22" fmla="*/ 178 w 205"/>
                    <a:gd name="T23" fmla="*/ 220 h 297"/>
                    <a:gd name="T24" fmla="*/ 102 w 205"/>
                    <a:gd name="T25" fmla="*/ 296 h 297"/>
                    <a:gd name="T26" fmla="*/ 102 w 205"/>
                    <a:gd name="T27" fmla="*/ 296 h 297"/>
                    <a:gd name="T28" fmla="*/ 102 w 205"/>
                    <a:gd name="T29" fmla="*/ 296 h 297"/>
                    <a:gd name="T30" fmla="*/ 102 w 205"/>
                    <a:gd name="T31" fmla="*/ 296 h 297"/>
                    <a:gd name="T32" fmla="*/ 102 w 205"/>
                    <a:gd name="T33" fmla="*/ 296 h 297"/>
                    <a:gd name="T34" fmla="*/ 102 w 205"/>
                    <a:gd name="T35" fmla="*/ 296 h 297"/>
                    <a:gd name="T36" fmla="*/ 102 w 205"/>
                    <a:gd name="T37" fmla="*/ 296 h 297"/>
                    <a:gd name="T38" fmla="*/ 102 w 205"/>
                    <a:gd name="T39" fmla="*/ 296 h 297"/>
                    <a:gd name="T40" fmla="*/ 102 w 205"/>
                    <a:gd name="T41" fmla="*/ 296 h 297"/>
                    <a:gd name="T42" fmla="*/ 102 w 205"/>
                    <a:gd name="T43" fmla="*/ 296 h 297"/>
                    <a:gd name="T44" fmla="*/ 102 w 205"/>
                    <a:gd name="T45" fmla="*/ 296 h 297"/>
                    <a:gd name="T46" fmla="*/ 26 w 205"/>
                    <a:gd name="T47" fmla="*/ 220 h 297"/>
                    <a:gd name="T48" fmla="*/ 26 w 205"/>
                    <a:gd name="T49" fmla="*/ 220 h 297"/>
                    <a:gd name="T50" fmla="*/ 6 w 205"/>
                    <a:gd name="T51" fmla="*/ 203 h 297"/>
                    <a:gd name="T52" fmla="*/ 0 w 205"/>
                    <a:gd name="T53" fmla="*/ 172 h 2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05" h="297">
                      <a:moveTo>
                        <a:pt x="0" y="172"/>
                      </a:moveTo>
                      <a:cubicBezTo>
                        <a:pt x="0" y="164"/>
                        <a:pt x="3" y="155"/>
                        <a:pt x="9" y="155"/>
                      </a:cubicBezTo>
                      <a:cubicBezTo>
                        <a:pt x="6" y="144"/>
                        <a:pt x="3" y="121"/>
                        <a:pt x="3" y="102"/>
                      </a:cubicBezTo>
                      <a:lnTo>
                        <a:pt x="3" y="90"/>
                      </a:lnTo>
                      <a:cubicBezTo>
                        <a:pt x="3" y="90"/>
                        <a:pt x="3" y="6"/>
                        <a:pt x="108" y="0"/>
                      </a:cubicBezTo>
                      <a:lnTo>
                        <a:pt x="122" y="20"/>
                      </a:lnTo>
                      <a:cubicBezTo>
                        <a:pt x="164" y="23"/>
                        <a:pt x="198" y="59"/>
                        <a:pt x="198" y="96"/>
                      </a:cubicBezTo>
                      <a:cubicBezTo>
                        <a:pt x="198" y="116"/>
                        <a:pt x="195" y="141"/>
                        <a:pt x="192" y="152"/>
                      </a:cubicBezTo>
                      <a:cubicBezTo>
                        <a:pt x="201" y="155"/>
                        <a:pt x="204" y="164"/>
                        <a:pt x="204" y="172"/>
                      </a:cubicBezTo>
                      <a:lnTo>
                        <a:pt x="198" y="203"/>
                      </a:lnTo>
                      <a:cubicBezTo>
                        <a:pt x="195" y="212"/>
                        <a:pt x="189" y="220"/>
                        <a:pt x="178" y="220"/>
                      </a:cubicBezTo>
                      <a:lnTo>
                        <a:pt x="178" y="220"/>
                      </a:lnTo>
                      <a:cubicBezTo>
                        <a:pt x="167" y="294"/>
                        <a:pt x="110" y="296"/>
                        <a:pt x="102" y="296"/>
                      </a:cubicBezTo>
                      <a:lnTo>
                        <a:pt x="102" y="296"/>
                      </a:lnTo>
                      <a:lnTo>
                        <a:pt x="102" y="296"/>
                      </a:lnTo>
                      <a:lnTo>
                        <a:pt x="102" y="296"/>
                      </a:lnTo>
                      <a:lnTo>
                        <a:pt x="102" y="296"/>
                      </a:lnTo>
                      <a:lnTo>
                        <a:pt x="102" y="296"/>
                      </a:lnTo>
                      <a:lnTo>
                        <a:pt x="102" y="296"/>
                      </a:lnTo>
                      <a:lnTo>
                        <a:pt x="102" y="296"/>
                      </a:lnTo>
                      <a:lnTo>
                        <a:pt x="102" y="296"/>
                      </a:lnTo>
                      <a:lnTo>
                        <a:pt x="102" y="296"/>
                      </a:lnTo>
                      <a:lnTo>
                        <a:pt x="102" y="296"/>
                      </a:lnTo>
                      <a:cubicBezTo>
                        <a:pt x="93" y="296"/>
                        <a:pt x="37" y="294"/>
                        <a:pt x="26" y="220"/>
                      </a:cubicBezTo>
                      <a:lnTo>
                        <a:pt x="26" y="220"/>
                      </a:lnTo>
                      <a:cubicBezTo>
                        <a:pt x="14" y="220"/>
                        <a:pt x="6" y="212"/>
                        <a:pt x="6" y="203"/>
                      </a:cubicBezTo>
                      <a:lnTo>
                        <a:pt x="0" y="172"/>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333" name="Rectangle 332">
                <a:extLst>
                  <a:ext uri="{FF2B5EF4-FFF2-40B4-BE49-F238E27FC236}">
                    <a16:creationId xmlns:a16="http://schemas.microsoft.com/office/drawing/2014/main" id="{03F424BA-2892-4957-82ED-578653ECDAB6}"/>
                  </a:ext>
                </a:extLst>
              </p:cNvPr>
              <p:cNvSpPr/>
              <p:nvPr/>
            </p:nvSpPr>
            <p:spPr>
              <a:xfrm>
                <a:off x="2451118" y="4158080"/>
                <a:ext cx="865570"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p>
            </p:txBody>
          </p:sp>
        </p:grpSp>
        <p:sp>
          <p:nvSpPr>
            <p:cNvPr id="331" name="Text Box 30">
              <a:extLst>
                <a:ext uri="{FF2B5EF4-FFF2-40B4-BE49-F238E27FC236}">
                  <a16:creationId xmlns:a16="http://schemas.microsoft.com/office/drawing/2014/main" id="{2F5EF9B2-2004-4C73-BEA6-D7B12CE20D81}"/>
                </a:ext>
              </a:extLst>
            </p:cNvPr>
            <p:cNvSpPr txBox="1">
              <a:spLocks noChangeArrowheads="1"/>
            </p:cNvSpPr>
            <p:nvPr/>
          </p:nvSpPr>
          <p:spPr bwMode="auto">
            <a:xfrm>
              <a:off x="6609905" y="5889087"/>
              <a:ext cx="601072" cy="246221"/>
            </a:xfrm>
            <a:prstGeom prst="rect">
              <a:avLst/>
            </a:prstGeom>
            <a:solidFill>
              <a:schemeClr val="bg1"/>
            </a:solidFill>
            <a:ln w="9525">
              <a:noFill/>
              <a:miter lim="800000"/>
              <a:headEnd/>
              <a:tailEnd/>
            </a:ln>
          </p:spPr>
          <p:txBody>
            <a:bodyPr wrap="square" lIns="0" tIns="0" rIns="0" bIns="0" anchor="ctr">
              <a:spAutoFit/>
            </a:bodyPr>
            <a:lstStyle/>
            <a:p>
              <a:pPr algn="ctr">
                <a:buClr>
                  <a:srgbClr val="FD0000"/>
                </a:buClr>
              </a:pPr>
              <a:r>
                <a:rPr lang="en-US" sz="800" dirty="0">
                  <a:solidFill>
                    <a:schemeClr val="bg2">
                      <a:lumMod val="10000"/>
                    </a:schemeClr>
                  </a:solidFill>
                </a:rPr>
                <a:t>ID &amp; Access Management</a:t>
              </a:r>
            </a:p>
          </p:txBody>
        </p:sp>
      </p:grpSp>
      <p:grpSp>
        <p:nvGrpSpPr>
          <p:cNvPr id="344" name="Group 343">
            <a:extLst>
              <a:ext uri="{FF2B5EF4-FFF2-40B4-BE49-F238E27FC236}">
                <a16:creationId xmlns:a16="http://schemas.microsoft.com/office/drawing/2014/main" id="{806624C7-26AF-4FF4-8256-1193ED676EEB}"/>
              </a:ext>
            </a:extLst>
          </p:cNvPr>
          <p:cNvGrpSpPr/>
          <p:nvPr/>
        </p:nvGrpSpPr>
        <p:grpSpPr>
          <a:xfrm>
            <a:off x="9731415" y="2316253"/>
            <a:ext cx="495559" cy="600714"/>
            <a:chOff x="7283585" y="5496258"/>
            <a:chExt cx="495559" cy="600714"/>
          </a:xfrm>
        </p:grpSpPr>
        <p:grpSp>
          <p:nvGrpSpPr>
            <p:cNvPr id="345" name="Group 344">
              <a:extLst>
                <a:ext uri="{FF2B5EF4-FFF2-40B4-BE49-F238E27FC236}">
                  <a16:creationId xmlns:a16="http://schemas.microsoft.com/office/drawing/2014/main" id="{C5E0E5B1-575C-49E3-BBDC-111B3E42D138}"/>
                </a:ext>
              </a:extLst>
            </p:cNvPr>
            <p:cNvGrpSpPr/>
            <p:nvPr/>
          </p:nvGrpSpPr>
          <p:grpSpPr>
            <a:xfrm>
              <a:off x="7283585" y="5496258"/>
              <a:ext cx="495559" cy="543422"/>
              <a:chOff x="4149905" y="4158080"/>
              <a:chExt cx="639069" cy="695710"/>
            </a:xfrm>
          </p:grpSpPr>
          <p:grpSp>
            <p:nvGrpSpPr>
              <p:cNvPr id="347" name="Group 346">
                <a:extLst>
                  <a:ext uri="{FF2B5EF4-FFF2-40B4-BE49-F238E27FC236}">
                    <a16:creationId xmlns:a16="http://schemas.microsoft.com/office/drawing/2014/main" id="{8D6F00A3-2883-4F8B-84F3-4460F0579D99}"/>
                  </a:ext>
                </a:extLst>
              </p:cNvPr>
              <p:cNvGrpSpPr/>
              <p:nvPr/>
            </p:nvGrpSpPr>
            <p:grpSpPr>
              <a:xfrm>
                <a:off x="4195359" y="4291017"/>
                <a:ext cx="548161" cy="429836"/>
                <a:chOff x="3944938" y="4110038"/>
                <a:chExt cx="360362" cy="282575"/>
              </a:xfrm>
              <a:solidFill>
                <a:srgbClr val="F80000"/>
              </a:solidFill>
            </p:grpSpPr>
            <p:sp>
              <p:nvSpPr>
                <p:cNvPr id="351" name="Freeform 8">
                  <a:extLst>
                    <a:ext uri="{FF2B5EF4-FFF2-40B4-BE49-F238E27FC236}">
                      <a16:creationId xmlns:a16="http://schemas.microsoft.com/office/drawing/2014/main" id="{D1B511BB-3483-495A-BA11-D75D391BAB7F}"/>
                    </a:ext>
                  </a:extLst>
                </p:cNvPr>
                <p:cNvSpPr>
                  <a:spLocks noChangeArrowheads="1"/>
                </p:cNvSpPr>
                <p:nvPr/>
              </p:nvSpPr>
              <p:spPr bwMode="auto">
                <a:xfrm>
                  <a:off x="3981450" y="4176713"/>
                  <a:ext cx="17463" cy="12700"/>
                </a:xfrm>
                <a:custGeom>
                  <a:avLst/>
                  <a:gdLst>
                    <a:gd name="T0" fmla="*/ 24 w 49"/>
                    <a:gd name="T1" fmla="*/ 36 h 37"/>
                    <a:gd name="T2" fmla="*/ 0 w 49"/>
                    <a:gd name="T3" fmla="*/ 36 h 37"/>
                    <a:gd name="T4" fmla="*/ 0 w 49"/>
                    <a:gd name="T5" fmla="*/ 0 h 37"/>
                    <a:gd name="T6" fmla="*/ 48 w 49"/>
                    <a:gd name="T7" fmla="*/ 0 h 37"/>
                    <a:gd name="T8" fmla="*/ 48 w 49"/>
                    <a:gd name="T9" fmla="*/ 36 h 37"/>
                    <a:gd name="T10" fmla="*/ 24 w 49"/>
                    <a:gd name="T11" fmla="*/ 36 h 37"/>
                  </a:gdLst>
                  <a:ahLst/>
                  <a:cxnLst>
                    <a:cxn ang="0">
                      <a:pos x="T0" y="T1"/>
                    </a:cxn>
                    <a:cxn ang="0">
                      <a:pos x="T2" y="T3"/>
                    </a:cxn>
                    <a:cxn ang="0">
                      <a:pos x="T4" y="T5"/>
                    </a:cxn>
                    <a:cxn ang="0">
                      <a:pos x="T6" y="T7"/>
                    </a:cxn>
                    <a:cxn ang="0">
                      <a:pos x="T8" y="T9"/>
                    </a:cxn>
                    <a:cxn ang="0">
                      <a:pos x="T10" y="T11"/>
                    </a:cxn>
                  </a:cxnLst>
                  <a:rect l="0" t="0" r="r" b="b"/>
                  <a:pathLst>
                    <a:path w="49" h="37">
                      <a:moveTo>
                        <a:pt x="24" y="36"/>
                      </a:moveTo>
                      <a:lnTo>
                        <a:pt x="0" y="36"/>
                      </a:lnTo>
                      <a:lnTo>
                        <a:pt x="0" y="0"/>
                      </a:lnTo>
                      <a:lnTo>
                        <a:pt x="48" y="0"/>
                      </a:lnTo>
                      <a:lnTo>
                        <a:pt x="48" y="36"/>
                      </a:lnTo>
                      <a:lnTo>
                        <a:pt x="24" y="36"/>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52" name="Freeform 9">
                  <a:extLst>
                    <a:ext uri="{FF2B5EF4-FFF2-40B4-BE49-F238E27FC236}">
                      <a16:creationId xmlns:a16="http://schemas.microsoft.com/office/drawing/2014/main" id="{08B720F3-146F-4B59-A37F-8708970E66B6}"/>
                    </a:ext>
                  </a:extLst>
                </p:cNvPr>
                <p:cNvSpPr>
                  <a:spLocks noChangeArrowheads="1"/>
                </p:cNvSpPr>
                <p:nvPr/>
              </p:nvSpPr>
              <p:spPr bwMode="auto">
                <a:xfrm>
                  <a:off x="4114800" y="4176713"/>
                  <a:ext cx="134938" cy="12700"/>
                </a:xfrm>
                <a:custGeom>
                  <a:avLst/>
                  <a:gdLst>
                    <a:gd name="T0" fmla="*/ 188 w 377"/>
                    <a:gd name="T1" fmla="*/ 36 h 37"/>
                    <a:gd name="T2" fmla="*/ 0 w 377"/>
                    <a:gd name="T3" fmla="*/ 36 h 37"/>
                    <a:gd name="T4" fmla="*/ 0 w 377"/>
                    <a:gd name="T5" fmla="*/ 0 h 37"/>
                    <a:gd name="T6" fmla="*/ 376 w 377"/>
                    <a:gd name="T7" fmla="*/ 0 h 37"/>
                    <a:gd name="T8" fmla="*/ 376 w 377"/>
                    <a:gd name="T9" fmla="*/ 36 h 37"/>
                    <a:gd name="T10" fmla="*/ 188 w 377"/>
                    <a:gd name="T11" fmla="*/ 36 h 37"/>
                  </a:gdLst>
                  <a:ahLst/>
                  <a:cxnLst>
                    <a:cxn ang="0">
                      <a:pos x="T0" y="T1"/>
                    </a:cxn>
                    <a:cxn ang="0">
                      <a:pos x="T2" y="T3"/>
                    </a:cxn>
                    <a:cxn ang="0">
                      <a:pos x="T4" y="T5"/>
                    </a:cxn>
                    <a:cxn ang="0">
                      <a:pos x="T6" y="T7"/>
                    </a:cxn>
                    <a:cxn ang="0">
                      <a:pos x="T8" y="T9"/>
                    </a:cxn>
                    <a:cxn ang="0">
                      <a:pos x="T10" y="T11"/>
                    </a:cxn>
                  </a:cxnLst>
                  <a:rect l="0" t="0" r="r" b="b"/>
                  <a:pathLst>
                    <a:path w="377" h="37">
                      <a:moveTo>
                        <a:pt x="188" y="36"/>
                      </a:moveTo>
                      <a:lnTo>
                        <a:pt x="0" y="36"/>
                      </a:lnTo>
                      <a:lnTo>
                        <a:pt x="0" y="0"/>
                      </a:lnTo>
                      <a:lnTo>
                        <a:pt x="376" y="0"/>
                      </a:lnTo>
                      <a:lnTo>
                        <a:pt x="376" y="36"/>
                      </a:lnTo>
                      <a:lnTo>
                        <a:pt x="188" y="36"/>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53" name="Freeform 10">
                  <a:extLst>
                    <a:ext uri="{FF2B5EF4-FFF2-40B4-BE49-F238E27FC236}">
                      <a16:creationId xmlns:a16="http://schemas.microsoft.com/office/drawing/2014/main" id="{7792E918-6D14-4725-9EBB-5D92E8E4B587}"/>
                    </a:ext>
                  </a:extLst>
                </p:cNvPr>
                <p:cNvSpPr>
                  <a:spLocks noChangeArrowheads="1"/>
                </p:cNvSpPr>
                <p:nvPr/>
              </p:nvSpPr>
              <p:spPr bwMode="auto">
                <a:xfrm>
                  <a:off x="4016375" y="4176713"/>
                  <a:ext cx="80963" cy="12700"/>
                </a:xfrm>
                <a:custGeom>
                  <a:avLst/>
                  <a:gdLst>
                    <a:gd name="T0" fmla="*/ 113 w 227"/>
                    <a:gd name="T1" fmla="*/ 36 h 37"/>
                    <a:gd name="T2" fmla="*/ 0 w 227"/>
                    <a:gd name="T3" fmla="*/ 36 h 37"/>
                    <a:gd name="T4" fmla="*/ 0 w 227"/>
                    <a:gd name="T5" fmla="*/ 0 h 37"/>
                    <a:gd name="T6" fmla="*/ 226 w 227"/>
                    <a:gd name="T7" fmla="*/ 0 h 37"/>
                    <a:gd name="T8" fmla="*/ 226 w 227"/>
                    <a:gd name="T9" fmla="*/ 36 h 37"/>
                    <a:gd name="T10" fmla="*/ 113 w 227"/>
                    <a:gd name="T11" fmla="*/ 36 h 37"/>
                  </a:gdLst>
                  <a:ahLst/>
                  <a:cxnLst>
                    <a:cxn ang="0">
                      <a:pos x="T0" y="T1"/>
                    </a:cxn>
                    <a:cxn ang="0">
                      <a:pos x="T2" y="T3"/>
                    </a:cxn>
                    <a:cxn ang="0">
                      <a:pos x="T4" y="T5"/>
                    </a:cxn>
                    <a:cxn ang="0">
                      <a:pos x="T6" y="T7"/>
                    </a:cxn>
                    <a:cxn ang="0">
                      <a:pos x="T8" y="T9"/>
                    </a:cxn>
                    <a:cxn ang="0">
                      <a:pos x="T10" y="T11"/>
                    </a:cxn>
                  </a:cxnLst>
                  <a:rect l="0" t="0" r="r" b="b"/>
                  <a:pathLst>
                    <a:path w="227" h="37">
                      <a:moveTo>
                        <a:pt x="113" y="36"/>
                      </a:moveTo>
                      <a:lnTo>
                        <a:pt x="0" y="36"/>
                      </a:lnTo>
                      <a:lnTo>
                        <a:pt x="0" y="0"/>
                      </a:lnTo>
                      <a:lnTo>
                        <a:pt x="226" y="0"/>
                      </a:lnTo>
                      <a:lnTo>
                        <a:pt x="226" y="36"/>
                      </a:lnTo>
                      <a:lnTo>
                        <a:pt x="113" y="36"/>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56" name="Freeform 11">
                  <a:extLst>
                    <a:ext uri="{FF2B5EF4-FFF2-40B4-BE49-F238E27FC236}">
                      <a16:creationId xmlns:a16="http://schemas.microsoft.com/office/drawing/2014/main" id="{806D46FD-44F3-4378-98DD-E15A925A7103}"/>
                    </a:ext>
                  </a:extLst>
                </p:cNvPr>
                <p:cNvSpPr>
                  <a:spLocks noChangeArrowheads="1"/>
                </p:cNvSpPr>
                <p:nvPr/>
              </p:nvSpPr>
              <p:spPr bwMode="auto">
                <a:xfrm>
                  <a:off x="3944938" y="4110038"/>
                  <a:ext cx="360362" cy="282575"/>
                </a:xfrm>
                <a:custGeom>
                  <a:avLst/>
                  <a:gdLst>
                    <a:gd name="T0" fmla="*/ 985 w 1003"/>
                    <a:gd name="T1" fmla="*/ 0 h 783"/>
                    <a:gd name="T2" fmla="*/ 1002 w 1003"/>
                    <a:gd name="T3" fmla="*/ 20 h 783"/>
                    <a:gd name="T4" fmla="*/ 1002 w 1003"/>
                    <a:gd name="T5" fmla="*/ 559 h 783"/>
                    <a:gd name="T6" fmla="*/ 965 w 1003"/>
                    <a:gd name="T7" fmla="*/ 559 h 783"/>
                    <a:gd name="T8" fmla="*/ 965 w 1003"/>
                    <a:gd name="T9" fmla="*/ 133 h 783"/>
                    <a:gd name="T10" fmla="*/ 37 w 1003"/>
                    <a:gd name="T11" fmla="*/ 133 h 783"/>
                    <a:gd name="T12" fmla="*/ 37 w 1003"/>
                    <a:gd name="T13" fmla="*/ 782 h 783"/>
                    <a:gd name="T14" fmla="*/ 0 w 1003"/>
                    <a:gd name="T15" fmla="*/ 782 h 783"/>
                    <a:gd name="T16" fmla="*/ 0 w 1003"/>
                    <a:gd name="T17" fmla="*/ 20 h 783"/>
                    <a:gd name="T18" fmla="*/ 20 w 1003"/>
                    <a:gd name="T19" fmla="*/ 0 h 783"/>
                    <a:gd name="T20" fmla="*/ 985 w 1003"/>
                    <a:gd name="T21" fmla="*/ 0 h 783"/>
                    <a:gd name="T22" fmla="*/ 93 w 1003"/>
                    <a:gd name="T23" fmla="*/ 93 h 783"/>
                    <a:gd name="T24" fmla="*/ 93 w 1003"/>
                    <a:gd name="T25" fmla="*/ 37 h 783"/>
                    <a:gd name="T26" fmla="*/ 37 w 1003"/>
                    <a:gd name="T27" fmla="*/ 37 h 783"/>
                    <a:gd name="T28" fmla="*/ 37 w 1003"/>
                    <a:gd name="T29" fmla="*/ 93 h 783"/>
                    <a:gd name="T30" fmla="*/ 93 w 1003"/>
                    <a:gd name="T31" fmla="*/ 93 h 7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03" h="783">
                      <a:moveTo>
                        <a:pt x="985" y="0"/>
                      </a:moveTo>
                      <a:cubicBezTo>
                        <a:pt x="994" y="0"/>
                        <a:pt x="1002" y="9"/>
                        <a:pt x="1002" y="20"/>
                      </a:cubicBezTo>
                      <a:lnTo>
                        <a:pt x="1002" y="559"/>
                      </a:lnTo>
                      <a:lnTo>
                        <a:pt x="965" y="559"/>
                      </a:lnTo>
                      <a:lnTo>
                        <a:pt x="965" y="133"/>
                      </a:lnTo>
                      <a:lnTo>
                        <a:pt x="37" y="133"/>
                      </a:lnTo>
                      <a:lnTo>
                        <a:pt x="37" y="782"/>
                      </a:lnTo>
                      <a:lnTo>
                        <a:pt x="0" y="782"/>
                      </a:lnTo>
                      <a:lnTo>
                        <a:pt x="0" y="20"/>
                      </a:lnTo>
                      <a:cubicBezTo>
                        <a:pt x="0" y="9"/>
                        <a:pt x="9" y="0"/>
                        <a:pt x="20" y="0"/>
                      </a:cubicBezTo>
                      <a:lnTo>
                        <a:pt x="985" y="0"/>
                      </a:lnTo>
                      <a:close/>
                      <a:moveTo>
                        <a:pt x="93" y="93"/>
                      </a:moveTo>
                      <a:lnTo>
                        <a:pt x="93" y="37"/>
                      </a:lnTo>
                      <a:lnTo>
                        <a:pt x="37" y="37"/>
                      </a:lnTo>
                      <a:lnTo>
                        <a:pt x="37" y="93"/>
                      </a:lnTo>
                      <a:lnTo>
                        <a:pt x="93" y="93"/>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57" name="Freeform 12">
                  <a:extLst>
                    <a:ext uri="{FF2B5EF4-FFF2-40B4-BE49-F238E27FC236}">
                      <a16:creationId xmlns:a16="http://schemas.microsoft.com/office/drawing/2014/main" id="{9F481D20-E04F-4E2F-B782-8B577ACC552D}"/>
                    </a:ext>
                  </a:extLst>
                </p:cNvPr>
                <p:cNvSpPr>
                  <a:spLocks noChangeArrowheads="1"/>
                </p:cNvSpPr>
                <p:nvPr/>
              </p:nvSpPr>
              <p:spPr bwMode="auto">
                <a:xfrm>
                  <a:off x="3981450" y="4276725"/>
                  <a:ext cx="14288" cy="14288"/>
                </a:xfrm>
                <a:custGeom>
                  <a:avLst/>
                  <a:gdLst>
                    <a:gd name="T0" fmla="*/ 20 w 40"/>
                    <a:gd name="T1" fmla="*/ 37 h 38"/>
                    <a:gd name="T2" fmla="*/ 0 w 40"/>
                    <a:gd name="T3" fmla="*/ 37 h 38"/>
                    <a:gd name="T4" fmla="*/ 0 w 40"/>
                    <a:gd name="T5" fmla="*/ 0 h 38"/>
                    <a:gd name="T6" fmla="*/ 39 w 40"/>
                    <a:gd name="T7" fmla="*/ 0 h 38"/>
                    <a:gd name="T8" fmla="*/ 39 w 40"/>
                    <a:gd name="T9" fmla="*/ 37 h 38"/>
                    <a:gd name="T10" fmla="*/ 20 w 40"/>
                    <a:gd name="T11" fmla="*/ 37 h 38"/>
                  </a:gdLst>
                  <a:ahLst/>
                  <a:cxnLst>
                    <a:cxn ang="0">
                      <a:pos x="T0" y="T1"/>
                    </a:cxn>
                    <a:cxn ang="0">
                      <a:pos x="T2" y="T3"/>
                    </a:cxn>
                    <a:cxn ang="0">
                      <a:pos x="T4" y="T5"/>
                    </a:cxn>
                    <a:cxn ang="0">
                      <a:pos x="T6" y="T7"/>
                    </a:cxn>
                    <a:cxn ang="0">
                      <a:pos x="T8" y="T9"/>
                    </a:cxn>
                    <a:cxn ang="0">
                      <a:pos x="T10" y="T11"/>
                    </a:cxn>
                  </a:cxnLst>
                  <a:rect l="0" t="0" r="r" b="b"/>
                  <a:pathLst>
                    <a:path w="40" h="38">
                      <a:moveTo>
                        <a:pt x="20" y="37"/>
                      </a:moveTo>
                      <a:lnTo>
                        <a:pt x="0" y="37"/>
                      </a:lnTo>
                      <a:lnTo>
                        <a:pt x="0" y="0"/>
                      </a:lnTo>
                      <a:lnTo>
                        <a:pt x="39" y="0"/>
                      </a:lnTo>
                      <a:lnTo>
                        <a:pt x="39" y="37"/>
                      </a:lnTo>
                      <a:lnTo>
                        <a:pt x="20" y="37"/>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58" name="Freeform 13">
                  <a:extLst>
                    <a:ext uri="{FF2B5EF4-FFF2-40B4-BE49-F238E27FC236}">
                      <a16:creationId xmlns:a16="http://schemas.microsoft.com/office/drawing/2014/main" id="{91E1FD74-5520-4B9A-9B04-17A5559E76A2}"/>
                    </a:ext>
                  </a:extLst>
                </p:cNvPr>
                <p:cNvSpPr>
                  <a:spLocks noChangeArrowheads="1"/>
                </p:cNvSpPr>
                <p:nvPr/>
              </p:nvSpPr>
              <p:spPr bwMode="auto">
                <a:xfrm>
                  <a:off x="4011613" y="4276725"/>
                  <a:ext cx="14287" cy="14288"/>
                </a:xfrm>
                <a:custGeom>
                  <a:avLst/>
                  <a:gdLst>
                    <a:gd name="T0" fmla="*/ 19 w 40"/>
                    <a:gd name="T1" fmla="*/ 37 h 38"/>
                    <a:gd name="T2" fmla="*/ 0 w 40"/>
                    <a:gd name="T3" fmla="*/ 37 h 38"/>
                    <a:gd name="T4" fmla="*/ 0 w 40"/>
                    <a:gd name="T5" fmla="*/ 0 h 38"/>
                    <a:gd name="T6" fmla="*/ 39 w 40"/>
                    <a:gd name="T7" fmla="*/ 0 h 38"/>
                    <a:gd name="T8" fmla="*/ 39 w 40"/>
                    <a:gd name="T9" fmla="*/ 37 h 38"/>
                    <a:gd name="T10" fmla="*/ 19 w 40"/>
                    <a:gd name="T11" fmla="*/ 37 h 38"/>
                  </a:gdLst>
                  <a:ahLst/>
                  <a:cxnLst>
                    <a:cxn ang="0">
                      <a:pos x="T0" y="T1"/>
                    </a:cxn>
                    <a:cxn ang="0">
                      <a:pos x="T2" y="T3"/>
                    </a:cxn>
                    <a:cxn ang="0">
                      <a:pos x="T4" y="T5"/>
                    </a:cxn>
                    <a:cxn ang="0">
                      <a:pos x="T6" y="T7"/>
                    </a:cxn>
                    <a:cxn ang="0">
                      <a:pos x="T8" y="T9"/>
                    </a:cxn>
                    <a:cxn ang="0">
                      <a:pos x="T10" y="T11"/>
                    </a:cxn>
                  </a:cxnLst>
                  <a:rect l="0" t="0" r="r" b="b"/>
                  <a:pathLst>
                    <a:path w="40" h="38">
                      <a:moveTo>
                        <a:pt x="19" y="37"/>
                      </a:moveTo>
                      <a:lnTo>
                        <a:pt x="0" y="37"/>
                      </a:lnTo>
                      <a:lnTo>
                        <a:pt x="0" y="0"/>
                      </a:lnTo>
                      <a:lnTo>
                        <a:pt x="39" y="0"/>
                      </a:lnTo>
                      <a:lnTo>
                        <a:pt x="39" y="37"/>
                      </a:lnTo>
                      <a:lnTo>
                        <a:pt x="19" y="37"/>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59" name="Freeform 14">
                  <a:extLst>
                    <a:ext uri="{FF2B5EF4-FFF2-40B4-BE49-F238E27FC236}">
                      <a16:creationId xmlns:a16="http://schemas.microsoft.com/office/drawing/2014/main" id="{9E009C29-1FCC-4915-881A-25E3BCDB0A13}"/>
                    </a:ext>
                  </a:extLst>
                </p:cNvPr>
                <p:cNvSpPr>
                  <a:spLocks noChangeArrowheads="1"/>
                </p:cNvSpPr>
                <p:nvPr/>
              </p:nvSpPr>
              <p:spPr bwMode="auto">
                <a:xfrm>
                  <a:off x="4041775" y="4276725"/>
                  <a:ext cx="14288" cy="14288"/>
                </a:xfrm>
                <a:custGeom>
                  <a:avLst/>
                  <a:gdLst>
                    <a:gd name="T0" fmla="*/ 20 w 41"/>
                    <a:gd name="T1" fmla="*/ 37 h 38"/>
                    <a:gd name="T2" fmla="*/ 0 w 41"/>
                    <a:gd name="T3" fmla="*/ 37 h 38"/>
                    <a:gd name="T4" fmla="*/ 0 w 41"/>
                    <a:gd name="T5" fmla="*/ 0 h 38"/>
                    <a:gd name="T6" fmla="*/ 40 w 41"/>
                    <a:gd name="T7" fmla="*/ 0 h 38"/>
                    <a:gd name="T8" fmla="*/ 40 w 41"/>
                    <a:gd name="T9" fmla="*/ 37 h 38"/>
                    <a:gd name="T10" fmla="*/ 20 w 41"/>
                    <a:gd name="T11" fmla="*/ 37 h 38"/>
                  </a:gdLst>
                  <a:ahLst/>
                  <a:cxnLst>
                    <a:cxn ang="0">
                      <a:pos x="T0" y="T1"/>
                    </a:cxn>
                    <a:cxn ang="0">
                      <a:pos x="T2" y="T3"/>
                    </a:cxn>
                    <a:cxn ang="0">
                      <a:pos x="T4" y="T5"/>
                    </a:cxn>
                    <a:cxn ang="0">
                      <a:pos x="T6" y="T7"/>
                    </a:cxn>
                    <a:cxn ang="0">
                      <a:pos x="T8" y="T9"/>
                    </a:cxn>
                    <a:cxn ang="0">
                      <a:pos x="T10" y="T11"/>
                    </a:cxn>
                  </a:cxnLst>
                  <a:rect l="0" t="0" r="r" b="b"/>
                  <a:pathLst>
                    <a:path w="41" h="38">
                      <a:moveTo>
                        <a:pt x="20" y="37"/>
                      </a:moveTo>
                      <a:lnTo>
                        <a:pt x="0" y="37"/>
                      </a:lnTo>
                      <a:lnTo>
                        <a:pt x="0" y="0"/>
                      </a:lnTo>
                      <a:lnTo>
                        <a:pt x="40" y="0"/>
                      </a:lnTo>
                      <a:lnTo>
                        <a:pt x="40" y="37"/>
                      </a:lnTo>
                      <a:lnTo>
                        <a:pt x="20" y="37"/>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60" name="Freeform 15">
                  <a:extLst>
                    <a:ext uri="{FF2B5EF4-FFF2-40B4-BE49-F238E27FC236}">
                      <a16:creationId xmlns:a16="http://schemas.microsoft.com/office/drawing/2014/main" id="{8EED6DCA-532B-43D4-9F23-B366C184ACFE}"/>
                    </a:ext>
                  </a:extLst>
                </p:cNvPr>
                <p:cNvSpPr>
                  <a:spLocks noChangeArrowheads="1"/>
                </p:cNvSpPr>
                <p:nvPr/>
              </p:nvSpPr>
              <p:spPr bwMode="auto">
                <a:xfrm>
                  <a:off x="4070350" y="4276725"/>
                  <a:ext cx="125413" cy="14288"/>
                </a:xfrm>
                <a:custGeom>
                  <a:avLst/>
                  <a:gdLst>
                    <a:gd name="T0" fmla="*/ 174 w 348"/>
                    <a:gd name="T1" fmla="*/ 37 h 38"/>
                    <a:gd name="T2" fmla="*/ 0 w 348"/>
                    <a:gd name="T3" fmla="*/ 37 h 38"/>
                    <a:gd name="T4" fmla="*/ 0 w 348"/>
                    <a:gd name="T5" fmla="*/ 0 h 38"/>
                    <a:gd name="T6" fmla="*/ 347 w 348"/>
                    <a:gd name="T7" fmla="*/ 0 h 38"/>
                    <a:gd name="T8" fmla="*/ 347 w 348"/>
                    <a:gd name="T9" fmla="*/ 37 h 38"/>
                    <a:gd name="T10" fmla="*/ 174 w 348"/>
                    <a:gd name="T11" fmla="*/ 37 h 38"/>
                  </a:gdLst>
                  <a:ahLst/>
                  <a:cxnLst>
                    <a:cxn ang="0">
                      <a:pos x="T0" y="T1"/>
                    </a:cxn>
                    <a:cxn ang="0">
                      <a:pos x="T2" y="T3"/>
                    </a:cxn>
                    <a:cxn ang="0">
                      <a:pos x="T4" y="T5"/>
                    </a:cxn>
                    <a:cxn ang="0">
                      <a:pos x="T6" y="T7"/>
                    </a:cxn>
                    <a:cxn ang="0">
                      <a:pos x="T8" y="T9"/>
                    </a:cxn>
                    <a:cxn ang="0">
                      <a:pos x="T10" y="T11"/>
                    </a:cxn>
                  </a:cxnLst>
                  <a:rect l="0" t="0" r="r" b="b"/>
                  <a:pathLst>
                    <a:path w="348" h="38">
                      <a:moveTo>
                        <a:pt x="174" y="37"/>
                      </a:moveTo>
                      <a:lnTo>
                        <a:pt x="0" y="37"/>
                      </a:lnTo>
                      <a:lnTo>
                        <a:pt x="0" y="0"/>
                      </a:lnTo>
                      <a:lnTo>
                        <a:pt x="347" y="0"/>
                      </a:lnTo>
                      <a:lnTo>
                        <a:pt x="347" y="37"/>
                      </a:lnTo>
                      <a:lnTo>
                        <a:pt x="174" y="37"/>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61" name="Freeform 16">
                  <a:extLst>
                    <a:ext uri="{FF2B5EF4-FFF2-40B4-BE49-F238E27FC236}">
                      <a16:creationId xmlns:a16="http://schemas.microsoft.com/office/drawing/2014/main" id="{A8A5AE0D-F4BB-458C-BCDF-0CB24A24BE27}"/>
                    </a:ext>
                  </a:extLst>
                </p:cNvPr>
                <p:cNvSpPr>
                  <a:spLocks noChangeArrowheads="1"/>
                </p:cNvSpPr>
                <p:nvPr/>
              </p:nvSpPr>
              <p:spPr bwMode="auto">
                <a:xfrm>
                  <a:off x="3981450" y="4310063"/>
                  <a:ext cx="104775" cy="14287"/>
                </a:xfrm>
                <a:custGeom>
                  <a:avLst/>
                  <a:gdLst>
                    <a:gd name="T0" fmla="*/ 144 w 289"/>
                    <a:gd name="T1" fmla="*/ 37 h 38"/>
                    <a:gd name="T2" fmla="*/ 0 w 289"/>
                    <a:gd name="T3" fmla="*/ 37 h 38"/>
                    <a:gd name="T4" fmla="*/ 0 w 289"/>
                    <a:gd name="T5" fmla="*/ 0 h 38"/>
                    <a:gd name="T6" fmla="*/ 288 w 289"/>
                    <a:gd name="T7" fmla="*/ 0 h 38"/>
                    <a:gd name="T8" fmla="*/ 288 w 289"/>
                    <a:gd name="T9" fmla="*/ 37 h 38"/>
                    <a:gd name="T10" fmla="*/ 144 w 289"/>
                    <a:gd name="T11" fmla="*/ 37 h 38"/>
                  </a:gdLst>
                  <a:ahLst/>
                  <a:cxnLst>
                    <a:cxn ang="0">
                      <a:pos x="T0" y="T1"/>
                    </a:cxn>
                    <a:cxn ang="0">
                      <a:pos x="T2" y="T3"/>
                    </a:cxn>
                    <a:cxn ang="0">
                      <a:pos x="T4" y="T5"/>
                    </a:cxn>
                    <a:cxn ang="0">
                      <a:pos x="T6" y="T7"/>
                    </a:cxn>
                    <a:cxn ang="0">
                      <a:pos x="T8" y="T9"/>
                    </a:cxn>
                    <a:cxn ang="0">
                      <a:pos x="T10" y="T11"/>
                    </a:cxn>
                  </a:cxnLst>
                  <a:rect l="0" t="0" r="r" b="b"/>
                  <a:pathLst>
                    <a:path w="289" h="38">
                      <a:moveTo>
                        <a:pt x="144" y="37"/>
                      </a:moveTo>
                      <a:lnTo>
                        <a:pt x="0" y="37"/>
                      </a:lnTo>
                      <a:lnTo>
                        <a:pt x="0" y="0"/>
                      </a:lnTo>
                      <a:lnTo>
                        <a:pt x="288" y="0"/>
                      </a:lnTo>
                      <a:lnTo>
                        <a:pt x="288" y="37"/>
                      </a:lnTo>
                      <a:lnTo>
                        <a:pt x="144" y="37"/>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62" name="Freeform 17">
                  <a:extLst>
                    <a:ext uri="{FF2B5EF4-FFF2-40B4-BE49-F238E27FC236}">
                      <a16:creationId xmlns:a16="http://schemas.microsoft.com/office/drawing/2014/main" id="{21743B7A-68FE-4EB4-BE1F-A64E495644C6}"/>
                    </a:ext>
                  </a:extLst>
                </p:cNvPr>
                <p:cNvSpPr>
                  <a:spLocks noChangeArrowheads="1"/>
                </p:cNvSpPr>
                <p:nvPr/>
              </p:nvSpPr>
              <p:spPr bwMode="auto">
                <a:xfrm>
                  <a:off x="4098925" y="4310063"/>
                  <a:ext cx="17463" cy="14287"/>
                </a:xfrm>
                <a:custGeom>
                  <a:avLst/>
                  <a:gdLst>
                    <a:gd name="T0" fmla="*/ 23 w 47"/>
                    <a:gd name="T1" fmla="*/ 37 h 38"/>
                    <a:gd name="T2" fmla="*/ 0 w 47"/>
                    <a:gd name="T3" fmla="*/ 37 h 38"/>
                    <a:gd name="T4" fmla="*/ 0 w 47"/>
                    <a:gd name="T5" fmla="*/ 0 h 38"/>
                    <a:gd name="T6" fmla="*/ 46 w 47"/>
                    <a:gd name="T7" fmla="*/ 0 h 38"/>
                    <a:gd name="T8" fmla="*/ 46 w 47"/>
                    <a:gd name="T9" fmla="*/ 37 h 38"/>
                    <a:gd name="T10" fmla="*/ 23 w 47"/>
                    <a:gd name="T11" fmla="*/ 37 h 38"/>
                  </a:gdLst>
                  <a:ahLst/>
                  <a:cxnLst>
                    <a:cxn ang="0">
                      <a:pos x="T0" y="T1"/>
                    </a:cxn>
                    <a:cxn ang="0">
                      <a:pos x="T2" y="T3"/>
                    </a:cxn>
                    <a:cxn ang="0">
                      <a:pos x="T4" y="T5"/>
                    </a:cxn>
                    <a:cxn ang="0">
                      <a:pos x="T6" y="T7"/>
                    </a:cxn>
                    <a:cxn ang="0">
                      <a:pos x="T8" y="T9"/>
                    </a:cxn>
                    <a:cxn ang="0">
                      <a:pos x="T10" y="T11"/>
                    </a:cxn>
                  </a:cxnLst>
                  <a:rect l="0" t="0" r="r" b="b"/>
                  <a:pathLst>
                    <a:path w="47" h="38">
                      <a:moveTo>
                        <a:pt x="23" y="37"/>
                      </a:moveTo>
                      <a:lnTo>
                        <a:pt x="0" y="37"/>
                      </a:lnTo>
                      <a:lnTo>
                        <a:pt x="0" y="0"/>
                      </a:lnTo>
                      <a:lnTo>
                        <a:pt x="46" y="0"/>
                      </a:lnTo>
                      <a:lnTo>
                        <a:pt x="46" y="37"/>
                      </a:lnTo>
                      <a:lnTo>
                        <a:pt x="23" y="37"/>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63" name="Freeform 18">
                  <a:extLst>
                    <a:ext uri="{FF2B5EF4-FFF2-40B4-BE49-F238E27FC236}">
                      <a16:creationId xmlns:a16="http://schemas.microsoft.com/office/drawing/2014/main" id="{B95577B4-2CFE-4CE5-9435-CFD3DC57A928}"/>
                    </a:ext>
                  </a:extLst>
                </p:cNvPr>
                <p:cNvSpPr>
                  <a:spLocks noChangeArrowheads="1"/>
                </p:cNvSpPr>
                <p:nvPr/>
              </p:nvSpPr>
              <p:spPr bwMode="auto">
                <a:xfrm>
                  <a:off x="3981450" y="4343400"/>
                  <a:ext cx="69850" cy="14288"/>
                </a:xfrm>
                <a:custGeom>
                  <a:avLst/>
                  <a:gdLst>
                    <a:gd name="T0" fmla="*/ 96 w 193"/>
                    <a:gd name="T1" fmla="*/ 37 h 38"/>
                    <a:gd name="T2" fmla="*/ 0 w 193"/>
                    <a:gd name="T3" fmla="*/ 37 h 38"/>
                    <a:gd name="T4" fmla="*/ 0 w 193"/>
                    <a:gd name="T5" fmla="*/ 0 h 38"/>
                    <a:gd name="T6" fmla="*/ 192 w 193"/>
                    <a:gd name="T7" fmla="*/ 0 h 38"/>
                    <a:gd name="T8" fmla="*/ 192 w 193"/>
                    <a:gd name="T9" fmla="*/ 37 h 38"/>
                    <a:gd name="T10" fmla="*/ 96 w 193"/>
                    <a:gd name="T11" fmla="*/ 37 h 38"/>
                  </a:gdLst>
                  <a:ahLst/>
                  <a:cxnLst>
                    <a:cxn ang="0">
                      <a:pos x="T0" y="T1"/>
                    </a:cxn>
                    <a:cxn ang="0">
                      <a:pos x="T2" y="T3"/>
                    </a:cxn>
                    <a:cxn ang="0">
                      <a:pos x="T4" y="T5"/>
                    </a:cxn>
                    <a:cxn ang="0">
                      <a:pos x="T6" y="T7"/>
                    </a:cxn>
                    <a:cxn ang="0">
                      <a:pos x="T8" y="T9"/>
                    </a:cxn>
                    <a:cxn ang="0">
                      <a:pos x="T10" y="T11"/>
                    </a:cxn>
                  </a:cxnLst>
                  <a:rect l="0" t="0" r="r" b="b"/>
                  <a:pathLst>
                    <a:path w="193" h="38">
                      <a:moveTo>
                        <a:pt x="96" y="37"/>
                      </a:moveTo>
                      <a:lnTo>
                        <a:pt x="0" y="37"/>
                      </a:lnTo>
                      <a:lnTo>
                        <a:pt x="0" y="0"/>
                      </a:lnTo>
                      <a:lnTo>
                        <a:pt x="192" y="0"/>
                      </a:lnTo>
                      <a:lnTo>
                        <a:pt x="192" y="37"/>
                      </a:lnTo>
                      <a:lnTo>
                        <a:pt x="96" y="37"/>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64" name="Freeform 19">
                  <a:extLst>
                    <a:ext uri="{FF2B5EF4-FFF2-40B4-BE49-F238E27FC236}">
                      <a16:creationId xmlns:a16="http://schemas.microsoft.com/office/drawing/2014/main" id="{4BDB79F3-1E6E-4BF5-AC75-237BEC197879}"/>
                    </a:ext>
                  </a:extLst>
                </p:cNvPr>
                <p:cNvSpPr>
                  <a:spLocks noChangeArrowheads="1"/>
                </p:cNvSpPr>
                <p:nvPr/>
              </p:nvSpPr>
              <p:spPr bwMode="auto">
                <a:xfrm>
                  <a:off x="4062413" y="4343400"/>
                  <a:ext cx="69850" cy="14288"/>
                </a:xfrm>
                <a:custGeom>
                  <a:avLst/>
                  <a:gdLst>
                    <a:gd name="T0" fmla="*/ 96 w 193"/>
                    <a:gd name="T1" fmla="*/ 37 h 38"/>
                    <a:gd name="T2" fmla="*/ 0 w 193"/>
                    <a:gd name="T3" fmla="*/ 37 h 38"/>
                    <a:gd name="T4" fmla="*/ 0 w 193"/>
                    <a:gd name="T5" fmla="*/ 0 h 38"/>
                    <a:gd name="T6" fmla="*/ 192 w 193"/>
                    <a:gd name="T7" fmla="*/ 0 h 38"/>
                    <a:gd name="T8" fmla="*/ 192 w 193"/>
                    <a:gd name="T9" fmla="*/ 37 h 38"/>
                    <a:gd name="T10" fmla="*/ 96 w 193"/>
                    <a:gd name="T11" fmla="*/ 37 h 38"/>
                  </a:gdLst>
                  <a:ahLst/>
                  <a:cxnLst>
                    <a:cxn ang="0">
                      <a:pos x="T0" y="T1"/>
                    </a:cxn>
                    <a:cxn ang="0">
                      <a:pos x="T2" y="T3"/>
                    </a:cxn>
                    <a:cxn ang="0">
                      <a:pos x="T4" y="T5"/>
                    </a:cxn>
                    <a:cxn ang="0">
                      <a:pos x="T6" y="T7"/>
                    </a:cxn>
                    <a:cxn ang="0">
                      <a:pos x="T8" y="T9"/>
                    </a:cxn>
                    <a:cxn ang="0">
                      <a:pos x="T10" y="T11"/>
                    </a:cxn>
                  </a:cxnLst>
                  <a:rect l="0" t="0" r="r" b="b"/>
                  <a:pathLst>
                    <a:path w="193" h="38">
                      <a:moveTo>
                        <a:pt x="96" y="37"/>
                      </a:moveTo>
                      <a:lnTo>
                        <a:pt x="0" y="37"/>
                      </a:lnTo>
                      <a:lnTo>
                        <a:pt x="0" y="0"/>
                      </a:lnTo>
                      <a:lnTo>
                        <a:pt x="192" y="0"/>
                      </a:lnTo>
                      <a:lnTo>
                        <a:pt x="192" y="37"/>
                      </a:lnTo>
                      <a:lnTo>
                        <a:pt x="96" y="37"/>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65" name="Freeform 20">
                  <a:extLst>
                    <a:ext uri="{FF2B5EF4-FFF2-40B4-BE49-F238E27FC236}">
                      <a16:creationId xmlns:a16="http://schemas.microsoft.com/office/drawing/2014/main" id="{DCD15DA9-179D-4BA0-B71A-9C349E7CC39C}"/>
                    </a:ext>
                  </a:extLst>
                </p:cNvPr>
                <p:cNvSpPr>
                  <a:spLocks noChangeArrowheads="1"/>
                </p:cNvSpPr>
                <p:nvPr/>
              </p:nvSpPr>
              <p:spPr bwMode="auto">
                <a:xfrm>
                  <a:off x="4141788" y="4343400"/>
                  <a:ext cx="15875" cy="14288"/>
                </a:xfrm>
                <a:custGeom>
                  <a:avLst/>
                  <a:gdLst>
                    <a:gd name="T0" fmla="*/ 22 w 46"/>
                    <a:gd name="T1" fmla="*/ 37 h 38"/>
                    <a:gd name="T2" fmla="*/ 0 w 46"/>
                    <a:gd name="T3" fmla="*/ 37 h 38"/>
                    <a:gd name="T4" fmla="*/ 0 w 46"/>
                    <a:gd name="T5" fmla="*/ 0 h 38"/>
                    <a:gd name="T6" fmla="*/ 45 w 46"/>
                    <a:gd name="T7" fmla="*/ 0 h 38"/>
                    <a:gd name="T8" fmla="*/ 45 w 46"/>
                    <a:gd name="T9" fmla="*/ 37 h 38"/>
                    <a:gd name="T10" fmla="*/ 22 w 46"/>
                    <a:gd name="T11" fmla="*/ 37 h 38"/>
                  </a:gdLst>
                  <a:ahLst/>
                  <a:cxnLst>
                    <a:cxn ang="0">
                      <a:pos x="T0" y="T1"/>
                    </a:cxn>
                    <a:cxn ang="0">
                      <a:pos x="T2" y="T3"/>
                    </a:cxn>
                    <a:cxn ang="0">
                      <a:pos x="T4" y="T5"/>
                    </a:cxn>
                    <a:cxn ang="0">
                      <a:pos x="T6" y="T7"/>
                    </a:cxn>
                    <a:cxn ang="0">
                      <a:pos x="T8" y="T9"/>
                    </a:cxn>
                    <a:cxn ang="0">
                      <a:pos x="T10" y="T11"/>
                    </a:cxn>
                  </a:cxnLst>
                  <a:rect l="0" t="0" r="r" b="b"/>
                  <a:pathLst>
                    <a:path w="46" h="38">
                      <a:moveTo>
                        <a:pt x="22" y="37"/>
                      </a:moveTo>
                      <a:lnTo>
                        <a:pt x="0" y="37"/>
                      </a:lnTo>
                      <a:lnTo>
                        <a:pt x="0" y="0"/>
                      </a:lnTo>
                      <a:lnTo>
                        <a:pt x="45" y="0"/>
                      </a:lnTo>
                      <a:lnTo>
                        <a:pt x="45" y="37"/>
                      </a:lnTo>
                      <a:lnTo>
                        <a:pt x="22" y="37"/>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66" name="Freeform 21">
                  <a:extLst>
                    <a:ext uri="{FF2B5EF4-FFF2-40B4-BE49-F238E27FC236}">
                      <a16:creationId xmlns:a16="http://schemas.microsoft.com/office/drawing/2014/main" id="{FC925D88-E40F-47BF-834F-414BCB19FCE8}"/>
                    </a:ext>
                  </a:extLst>
                </p:cNvPr>
                <p:cNvSpPr>
                  <a:spLocks noChangeArrowheads="1"/>
                </p:cNvSpPr>
                <p:nvPr/>
              </p:nvSpPr>
              <p:spPr bwMode="auto">
                <a:xfrm>
                  <a:off x="3981450" y="4243388"/>
                  <a:ext cx="74613" cy="14287"/>
                </a:xfrm>
                <a:custGeom>
                  <a:avLst/>
                  <a:gdLst>
                    <a:gd name="T0" fmla="*/ 103 w 207"/>
                    <a:gd name="T1" fmla="*/ 37 h 38"/>
                    <a:gd name="T2" fmla="*/ 0 w 207"/>
                    <a:gd name="T3" fmla="*/ 37 h 38"/>
                    <a:gd name="T4" fmla="*/ 0 w 207"/>
                    <a:gd name="T5" fmla="*/ 0 h 38"/>
                    <a:gd name="T6" fmla="*/ 206 w 207"/>
                    <a:gd name="T7" fmla="*/ 0 h 38"/>
                    <a:gd name="T8" fmla="*/ 206 w 207"/>
                    <a:gd name="T9" fmla="*/ 37 h 38"/>
                    <a:gd name="T10" fmla="*/ 103 w 207"/>
                    <a:gd name="T11" fmla="*/ 37 h 38"/>
                  </a:gdLst>
                  <a:ahLst/>
                  <a:cxnLst>
                    <a:cxn ang="0">
                      <a:pos x="T0" y="T1"/>
                    </a:cxn>
                    <a:cxn ang="0">
                      <a:pos x="T2" y="T3"/>
                    </a:cxn>
                    <a:cxn ang="0">
                      <a:pos x="T4" y="T5"/>
                    </a:cxn>
                    <a:cxn ang="0">
                      <a:pos x="T6" y="T7"/>
                    </a:cxn>
                    <a:cxn ang="0">
                      <a:pos x="T8" y="T9"/>
                    </a:cxn>
                    <a:cxn ang="0">
                      <a:pos x="T10" y="T11"/>
                    </a:cxn>
                  </a:cxnLst>
                  <a:rect l="0" t="0" r="r" b="b"/>
                  <a:pathLst>
                    <a:path w="207" h="38">
                      <a:moveTo>
                        <a:pt x="103" y="37"/>
                      </a:moveTo>
                      <a:lnTo>
                        <a:pt x="0" y="37"/>
                      </a:lnTo>
                      <a:lnTo>
                        <a:pt x="0" y="0"/>
                      </a:lnTo>
                      <a:lnTo>
                        <a:pt x="206" y="0"/>
                      </a:lnTo>
                      <a:lnTo>
                        <a:pt x="206" y="37"/>
                      </a:lnTo>
                      <a:lnTo>
                        <a:pt x="103" y="37"/>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67" name="Freeform 22">
                  <a:extLst>
                    <a:ext uri="{FF2B5EF4-FFF2-40B4-BE49-F238E27FC236}">
                      <a16:creationId xmlns:a16="http://schemas.microsoft.com/office/drawing/2014/main" id="{955D506C-1970-4C29-95A4-3E5B170E462E}"/>
                    </a:ext>
                  </a:extLst>
                </p:cNvPr>
                <p:cNvSpPr>
                  <a:spLocks noChangeArrowheads="1"/>
                </p:cNvSpPr>
                <p:nvPr/>
              </p:nvSpPr>
              <p:spPr bwMode="auto">
                <a:xfrm>
                  <a:off x="4070350" y="4243388"/>
                  <a:ext cx="74613" cy="14287"/>
                </a:xfrm>
                <a:custGeom>
                  <a:avLst/>
                  <a:gdLst>
                    <a:gd name="T0" fmla="*/ 103 w 207"/>
                    <a:gd name="T1" fmla="*/ 37 h 38"/>
                    <a:gd name="T2" fmla="*/ 0 w 207"/>
                    <a:gd name="T3" fmla="*/ 37 h 38"/>
                    <a:gd name="T4" fmla="*/ 0 w 207"/>
                    <a:gd name="T5" fmla="*/ 0 h 38"/>
                    <a:gd name="T6" fmla="*/ 206 w 207"/>
                    <a:gd name="T7" fmla="*/ 0 h 38"/>
                    <a:gd name="T8" fmla="*/ 206 w 207"/>
                    <a:gd name="T9" fmla="*/ 37 h 38"/>
                    <a:gd name="T10" fmla="*/ 103 w 207"/>
                    <a:gd name="T11" fmla="*/ 37 h 38"/>
                  </a:gdLst>
                  <a:ahLst/>
                  <a:cxnLst>
                    <a:cxn ang="0">
                      <a:pos x="T0" y="T1"/>
                    </a:cxn>
                    <a:cxn ang="0">
                      <a:pos x="T2" y="T3"/>
                    </a:cxn>
                    <a:cxn ang="0">
                      <a:pos x="T4" y="T5"/>
                    </a:cxn>
                    <a:cxn ang="0">
                      <a:pos x="T6" y="T7"/>
                    </a:cxn>
                    <a:cxn ang="0">
                      <a:pos x="T8" y="T9"/>
                    </a:cxn>
                    <a:cxn ang="0">
                      <a:pos x="T10" y="T11"/>
                    </a:cxn>
                  </a:cxnLst>
                  <a:rect l="0" t="0" r="r" b="b"/>
                  <a:pathLst>
                    <a:path w="207" h="38">
                      <a:moveTo>
                        <a:pt x="103" y="37"/>
                      </a:moveTo>
                      <a:lnTo>
                        <a:pt x="0" y="37"/>
                      </a:lnTo>
                      <a:lnTo>
                        <a:pt x="0" y="0"/>
                      </a:lnTo>
                      <a:lnTo>
                        <a:pt x="206" y="0"/>
                      </a:lnTo>
                      <a:lnTo>
                        <a:pt x="206" y="37"/>
                      </a:lnTo>
                      <a:lnTo>
                        <a:pt x="103" y="37"/>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68" name="Freeform 23">
                  <a:extLst>
                    <a:ext uri="{FF2B5EF4-FFF2-40B4-BE49-F238E27FC236}">
                      <a16:creationId xmlns:a16="http://schemas.microsoft.com/office/drawing/2014/main" id="{DB2AFF65-A964-41B1-8E6A-BD4241EDC4F5}"/>
                    </a:ext>
                  </a:extLst>
                </p:cNvPr>
                <p:cNvSpPr>
                  <a:spLocks noChangeArrowheads="1"/>
                </p:cNvSpPr>
                <p:nvPr/>
              </p:nvSpPr>
              <p:spPr bwMode="auto">
                <a:xfrm>
                  <a:off x="4157663" y="4243388"/>
                  <a:ext cx="74612" cy="14287"/>
                </a:xfrm>
                <a:custGeom>
                  <a:avLst/>
                  <a:gdLst>
                    <a:gd name="T0" fmla="*/ 103 w 207"/>
                    <a:gd name="T1" fmla="*/ 37 h 38"/>
                    <a:gd name="T2" fmla="*/ 0 w 207"/>
                    <a:gd name="T3" fmla="*/ 37 h 38"/>
                    <a:gd name="T4" fmla="*/ 0 w 207"/>
                    <a:gd name="T5" fmla="*/ 0 h 38"/>
                    <a:gd name="T6" fmla="*/ 206 w 207"/>
                    <a:gd name="T7" fmla="*/ 0 h 38"/>
                    <a:gd name="T8" fmla="*/ 206 w 207"/>
                    <a:gd name="T9" fmla="*/ 37 h 38"/>
                    <a:gd name="T10" fmla="*/ 103 w 207"/>
                    <a:gd name="T11" fmla="*/ 37 h 38"/>
                  </a:gdLst>
                  <a:ahLst/>
                  <a:cxnLst>
                    <a:cxn ang="0">
                      <a:pos x="T0" y="T1"/>
                    </a:cxn>
                    <a:cxn ang="0">
                      <a:pos x="T2" y="T3"/>
                    </a:cxn>
                    <a:cxn ang="0">
                      <a:pos x="T4" y="T5"/>
                    </a:cxn>
                    <a:cxn ang="0">
                      <a:pos x="T6" y="T7"/>
                    </a:cxn>
                    <a:cxn ang="0">
                      <a:pos x="T8" y="T9"/>
                    </a:cxn>
                    <a:cxn ang="0">
                      <a:pos x="T10" y="T11"/>
                    </a:cxn>
                  </a:cxnLst>
                  <a:rect l="0" t="0" r="r" b="b"/>
                  <a:pathLst>
                    <a:path w="207" h="38">
                      <a:moveTo>
                        <a:pt x="103" y="37"/>
                      </a:moveTo>
                      <a:lnTo>
                        <a:pt x="0" y="37"/>
                      </a:lnTo>
                      <a:lnTo>
                        <a:pt x="0" y="0"/>
                      </a:lnTo>
                      <a:lnTo>
                        <a:pt x="206" y="0"/>
                      </a:lnTo>
                      <a:lnTo>
                        <a:pt x="206" y="37"/>
                      </a:lnTo>
                      <a:lnTo>
                        <a:pt x="103" y="37"/>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69" name="Freeform 24">
                  <a:extLst>
                    <a:ext uri="{FF2B5EF4-FFF2-40B4-BE49-F238E27FC236}">
                      <a16:creationId xmlns:a16="http://schemas.microsoft.com/office/drawing/2014/main" id="{C7C556CA-2C12-49E9-8893-48E811629E63}"/>
                    </a:ext>
                  </a:extLst>
                </p:cNvPr>
                <p:cNvSpPr>
                  <a:spLocks noChangeArrowheads="1"/>
                </p:cNvSpPr>
                <p:nvPr/>
              </p:nvSpPr>
              <p:spPr bwMode="auto">
                <a:xfrm>
                  <a:off x="3981450" y="4210050"/>
                  <a:ext cx="84138" cy="12700"/>
                </a:xfrm>
                <a:custGeom>
                  <a:avLst/>
                  <a:gdLst>
                    <a:gd name="T0" fmla="*/ 116 w 232"/>
                    <a:gd name="T1" fmla="*/ 36 h 37"/>
                    <a:gd name="T2" fmla="*/ 0 w 232"/>
                    <a:gd name="T3" fmla="*/ 36 h 37"/>
                    <a:gd name="T4" fmla="*/ 0 w 232"/>
                    <a:gd name="T5" fmla="*/ 0 h 37"/>
                    <a:gd name="T6" fmla="*/ 231 w 232"/>
                    <a:gd name="T7" fmla="*/ 0 h 37"/>
                    <a:gd name="T8" fmla="*/ 231 w 232"/>
                    <a:gd name="T9" fmla="*/ 36 h 37"/>
                    <a:gd name="T10" fmla="*/ 116 w 232"/>
                    <a:gd name="T11" fmla="*/ 36 h 37"/>
                  </a:gdLst>
                  <a:ahLst/>
                  <a:cxnLst>
                    <a:cxn ang="0">
                      <a:pos x="T0" y="T1"/>
                    </a:cxn>
                    <a:cxn ang="0">
                      <a:pos x="T2" y="T3"/>
                    </a:cxn>
                    <a:cxn ang="0">
                      <a:pos x="T4" y="T5"/>
                    </a:cxn>
                    <a:cxn ang="0">
                      <a:pos x="T6" y="T7"/>
                    </a:cxn>
                    <a:cxn ang="0">
                      <a:pos x="T8" y="T9"/>
                    </a:cxn>
                    <a:cxn ang="0">
                      <a:pos x="T10" y="T11"/>
                    </a:cxn>
                  </a:cxnLst>
                  <a:rect l="0" t="0" r="r" b="b"/>
                  <a:pathLst>
                    <a:path w="232" h="37">
                      <a:moveTo>
                        <a:pt x="116" y="36"/>
                      </a:moveTo>
                      <a:lnTo>
                        <a:pt x="0" y="36"/>
                      </a:lnTo>
                      <a:lnTo>
                        <a:pt x="0" y="0"/>
                      </a:lnTo>
                      <a:lnTo>
                        <a:pt x="231" y="0"/>
                      </a:lnTo>
                      <a:lnTo>
                        <a:pt x="231" y="36"/>
                      </a:lnTo>
                      <a:lnTo>
                        <a:pt x="116" y="36"/>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70" name="Freeform 25">
                  <a:extLst>
                    <a:ext uri="{FF2B5EF4-FFF2-40B4-BE49-F238E27FC236}">
                      <a16:creationId xmlns:a16="http://schemas.microsoft.com/office/drawing/2014/main" id="{D4DA628B-2C93-4796-B099-9DC0F6AED6DF}"/>
                    </a:ext>
                  </a:extLst>
                </p:cNvPr>
                <p:cNvSpPr>
                  <a:spLocks noChangeArrowheads="1"/>
                </p:cNvSpPr>
                <p:nvPr/>
              </p:nvSpPr>
              <p:spPr bwMode="auto">
                <a:xfrm>
                  <a:off x="4079875" y="4210050"/>
                  <a:ext cx="19050" cy="12700"/>
                </a:xfrm>
                <a:custGeom>
                  <a:avLst/>
                  <a:gdLst>
                    <a:gd name="T0" fmla="*/ 25 w 51"/>
                    <a:gd name="T1" fmla="*/ 36 h 37"/>
                    <a:gd name="T2" fmla="*/ 0 w 51"/>
                    <a:gd name="T3" fmla="*/ 36 h 37"/>
                    <a:gd name="T4" fmla="*/ 0 w 51"/>
                    <a:gd name="T5" fmla="*/ 0 h 37"/>
                    <a:gd name="T6" fmla="*/ 50 w 51"/>
                    <a:gd name="T7" fmla="*/ 0 h 37"/>
                    <a:gd name="T8" fmla="*/ 50 w 51"/>
                    <a:gd name="T9" fmla="*/ 36 h 37"/>
                    <a:gd name="T10" fmla="*/ 25 w 51"/>
                    <a:gd name="T11" fmla="*/ 36 h 37"/>
                  </a:gdLst>
                  <a:ahLst/>
                  <a:cxnLst>
                    <a:cxn ang="0">
                      <a:pos x="T0" y="T1"/>
                    </a:cxn>
                    <a:cxn ang="0">
                      <a:pos x="T2" y="T3"/>
                    </a:cxn>
                    <a:cxn ang="0">
                      <a:pos x="T4" y="T5"/>
                    </a:cxn>
                    <a:cxn ang="0">
                      <a:pos x="T6" y="T7"/>
                    </a:cxn>
                    <a:cxn ang="0">
                      <a:pos x="T8" y="T9"/>
                    </a:cxn>
                    <a:cxn ang="0">
                      <a:pos x="T10" y="T11"/>
                    </a:cxn>
                  </a:cxnLst>
                  <a:rect l="0" t="0" r="r" b="b"/>
                  <a:pathLst>
                    <a:path w="51" h="37">
                      <a:moveTo>
                        <a:pt x="25" y="36"/>
                      </a:moveTo>
                      <a:lnTo>
                        <a:pt x="0" y="36"/>
                      </a:lnTo>
                      <a:lnTo>
                        <a:pt x="0" y="0"/>
                      </a:lnTo>
                      <a:lnTo>
                        <a:pt x="50" y="0"/>
                      </a:lnTo>
                      <a:lnTo>
                        <a:pt x="50" y="36"/>
                      </a:lnTo>
                      <a:lnTo>
                        <a:pt x="25" y="36"/>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71" name="Freeform 26">
                  <a:extLst>
                    <a:ext uri="{FF2B5EF4-FFF2-40B4-BE49-F238E27FC236}">
                      <a16:creationId xmlns:a16="http://schemas.microsoft.com/office/drawing/2014/main" id="{9BEAB51D-B1D1-4065-8B5C-DEE67F813CD1}"/>
                    </a:ext>
                  </a:extLst>
                </p:cNvPr>
                <p:cNvSpPr>
                  <a:spLocks noChangeArrowheads="1"/>
                </p:cNvSpPr>
                <p:nvPr/>
              </p:nvSpPr>
              <p:spPr bwMode="auto">
                <a:xfrm>
                  <a:off x="4113213" y="4210050"/>
                  <a:ext cx="19050" cy="12700"/>
                </a:xfrm>
                <a:custGeom>
                  <a:avLst/>
                  <a:gdLst>
                    <a:gd name="T0" fmla="*/ 25 w 52"/>
                    <a:gd name="T1" fmla="*/ 36 h 37"/>
                    <a:gd name="T2" fmla="*/ 0 w 52"/>
                    <a:gd name="T3" fmla="*/ 36 h 37"/>
                    <a:gd name="T4" fmla="*/ 0 w 52"/>
                    <a:gd name="T5" fmla="*/ 0 h 37"/>
                    <a:gd name="T6" fmla="*/ 51 w 52"/>
                    <a:gd name="T7" fmla="*/ 0 h 37"/>
                    <a:gd name="T8" fmla="*/ 51 w 52"/>
                    <a:gd name="T9" fmla="*/ 36 h 37"/>
                    <a:gd name="T10" fmla="*/ 25 w 52"/>
                    <a:gd name="T11" fmla="*/ 36 h 37"/>
                  </a:gdLst>
                  <a:ahLst/>
                  <a:cxnLst>
                    <a:cxn ang="0">
                      <a:pos x="T0" y="T1"/>
                    </a:cxn>
                    <a:cxn ang="0">
                      <a:pos x="T2" y="T3"/>
                    </a:cxn>
                    <a:cxn ang="0">
                      <a:pos x="T4" y="T5"/>
                    </a:cxn>
                    <a:cxn ang="0">
                      <a:pos x="T6" y="T7"/>
                    </a:cxn>
                    <a:cxn ang="0">
                      <a:pos x="T8" y="T9"/>
                    </a:cxn>
                    <a:cxn ang="0">
                      <a:pos x="T10" y="T11"/>
                    </a:cxn>
                  </a:cxnLst>
                  <a:rect l="0" t="0" r="r" b="b"/>
                  <a:pathLst>
                    <a:path w="52" h="37">
                      <a:moveTo>
                        <a:pt x="25" y="36"/>
                      </a:moveTo>
                      <a:lnTo>
                        <a:pt x="0" y="36"/>
                      </a:lnTo>
                      <a:lnTo>
                        <a:pt x="0" y="0"/>
                      </a:lnTo>
                      <a:lnTo>
                        <a:pt x="51" y="0"/>
                      </a:lnTo>
                      <a:lnTo>
                        <a:pt x="51" y="36"/>
                      </a:lnTo>
                      <a:lnTo>
                        <a:pt x="25" y="36"/>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72" name="Freeform 27">
                  <a:extLst>
                    <a:ext uri="{FF2B5EF4-FFF2-40B4-BE49-F238E27FC236}">
                      <a16:creationId xmlns:a16="http://schemas.microsoft.com/office/drawing/2014/main" id="{2673738C-3932-4AE1-833B-B54DDEE62B73}"/>
                    </a:ext>
                  </a:extLst>
                </p:cNvPr>
                <p:cNvSpPr>
                  <a:spLocks noChangeArrowheads="1"/>
                </p:cNvSpPr>
                <p:nvPr/>
              </p:nvSpPr>
              <p:spPr bwMode="auto">
                <a:xfrm>
                  <a:off x="4146550" y="4210050"/>
                  <a:ext cx="19050" cy="12700"/>
                </a:xfrm>
                <a:custGeom>
                  <a:avLst/>
                  <a:gdLst>
                    <a:gd name="T0" fmla="*/ 25 w 52"/>
                    <a:gd name="T1" fmla="*/ 36 h 37"/>
                    <a:gd name="T2" fmla="*/ 0 w 52"/>
                    <a:gd name="T3" fmla="*/ 36 h 37"/>
                    <a:gd name="T4" fmla="*/ 0 w 52"/>
                    <a:gd name="T5" fmla="*/ 0 h 37"/>
                    <a:gd name="T6" fmla="*/ 51 w 52"/>
                    <a:gd name="T7" fmla="*/ 0 h 37"/>
                    <a:gd name="T8" fmla="*/ 51 w 52"/>
                    <a:gd name="T9" fmla="*/ 36 h 37"/>
                    <a:gd name="T10" fmla="*/ 25 w 52"/>
                    <a:gd name="T11" fmla="*/ 36 h 37"/>
                  </a:gdLst>
                  <a:ahLst/>
                  <a:cxnLst>
                    <a:cxn ang="0">
                      <a:pos x="T0" y="T1"/>
                    </a:cxn>
                    <a:cxn ang="0">
                      <a:pos x="T2" y="T3"/>
                    </a:cxn>
                    <a:cxn ang="0">
                      <a:pos x="T4" y="T5"/>
                    </a:cxn>
                    <a:cxn ang="0">
                      <a:pos x="T6" y="T7"/>
                    </a:cxn>
                    <a:cxn ang="0">
                      <a:pos x="T8" y="T9"/>
                    </a:cxn>
                    <a:cxn ang="0">
                      <a:pos x="T10" y="T11"/>
                    </a:cxn>
                  </a:cxnLst>
                  <a:rect l="0" t="0" r="r" b="b"/>
                  <a:pathLst>
                    <a:path w="52" h="37">
                      <a:moveTo>
                        <a:pt x="25" y="36"/>
                      </a:moveTo>
                      <a:lnTo>
                        <a:pt x="0" y="36"/>
                      </a:lnTo>
                      <a:lnTo>
                        <a:pt x="0" y="0"/>
                      </a:lnTo>
                      <a:lnTo>
                        <a:pt x="51" y="0"/>
                      </a:lnTo>
                      <a:lnTo>
                        <a:pt x="51" y="36"/>
                      </a:lnTo>
                      <a:lnTo>
                        <a:pt x="25" y="36"/>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350" name="Rectangle 349">
                <a:extLst>
                  <a:ext uri="{FF2B5EF4-FFF2-40B4-BE49-F238E27FC236}">
                    <a16:creationId xmlns:a16="http://schemas.microsoft.com/office/drawing/2014/main" id="{C69DA5D9-2B41-4CC1-B577-ED53A7FB0DDD}"/>
                  </a:ext>
                </a:extLst>
              </p:cNvPr>
              <p:cNvSpPr/>
              <p:nvPr/>
            </p:nvSpPr>
            <p:spPr>
              <a:xfrm>
                <a:off x="4149905" y="4158080"/>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p>
            </p:txBody>
          </p:sp>
        </p:grpSp>
        <p:sp>
          <p:nvSpPr>
            <p:cNvPr id="346" name="Text Box 30">
              <a:extLst>
                <a:ext uri="{FF2B5EF4-FFF2-40B4-BE49-F238E27FC236}">
                  <a16:creationId xmlns:a16="http://schemas.microsoft.com/office/drawing/2014/main" id="{5E17719A-29FE-4D9D-9428-04B644A5155D}"/>
                </a:ext>
              </a:extLst>
            </p:cNvPr>
            <p:cNvSpPr txBox="1">
              <a:spLocks noChangeArrowheads="1"/>
            </p:cNvSpPr>
            <p:nvPr/>
          </p:nvSpPr>
          <p:spPr bwMode="auto">
            <a:xfrm>
              <a:off x="7355563" y="5973893"/>
              <a:ext cx="381272" cy="123079"/>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solidFill>
                    <a:schemeClr val="bg2">
                      <a:lumMod val="10000"/>
                    </a:schemeClr>
                  </a:solidFill>
                </a:rPr>
                <a:t>Auditing</a:t>
              </a:r>
            </a:p>
          </p:txBody>
        </p:sp>
      </p:grpSp>
      <p:grpSp>
        <p:nvGrpSpPr>
          <p:cNvPr id="373" name="Group 372">
            <a:extLst>
              <a:ext uri="{FF2B5EF4-FFF2-40B4-BE49-F238E27FC236}">
                <a16:creationId xmlns:a16="http://schemas.microsoft.com/office/drawing/2014/main" id="{15BC0202-5874-47F7-B3F5-4AA0A2DC9328}"/>
              </a:ext>
            </a:extLst>
          </p:cNvPr>
          <p:cNvGrpSpPr>
            <a:grpSpLocks noChangeAspect="1"/>
          </p:cNvGrpSpPr>
          <p:nvPr/>
        </p:nvGrpSpPr>
        <p:grpSpPr>
          <a:xfrm>
            <a:off x="9743884" y="4760114"/>
            <a:ext cx="501115" cy="546002"/>
            <a:chOff x="8104793" y="3991725"/>
            <a:chExt cx="582945" cy="635162"/>
          </a:xfrm>
        </p:grpSpPr>
        <p:sp>
          <p:nvSpPr>
            <p:cNvPr id="374" name="Rectangle 373">
              <a:extLst>
                <a:ext uri="{FF2B5EF4-FFF2-40B4-BE49-F238E27FC236}">
                  <a16:creationId xmlns:a16="http://schemas.microsoft.com/office/drawing/2014/main" id="{9D6EA89F-FCF4-4B65-93B9-A74F2E448FB8}"/>
                </a:ext>
              </a:extLst>
            </p:cNvPr>
            <p:cNvSpPr/>
            <p:nvPr/>
          </p:nvSpPr>
          <p:spPr>
            <a:xfrm>
              <a:off x="8104793" y="3991725"/>
              <a:ext cx="582945" cy="635162"/>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sp>
          <p:nvSpPr>
            <p:cNvPr id="375" name="Freeform 62">
              <a:extLst>
                <a:ext uri="{FF2B5EF4-FFF2-40B4-BE49-F238E27FC236}">
                  <a16:creationId xmlns:a16="http://schemas.microsoft.com/office/drawing/2014/main" id="{EFE4F05B-B83F-4E4B-9780-02207A095FBD}"/>
                </a:ext>
              </a:extLst>
            </p:cNvPr>
            <p:cNvSpPr>
              <a:spLocks noChangeArrowheads="1"/>
            </p:cNvSpPr>
            <p:nvPr/>
          </p:nvSpPr>
          <p:spPr bwMode="auto">
            <a:xfrm>
              <a:off x="8196611" y="4099084"/>
              <a:ext cx="396254" cy="430369"/>
            </a:xfrm>
            <a:custGeom>
              <a:avLst/>
              <a:gdLst>
                <a:gd name="T0" fmla="*/ 1025 w 1332"/>
                <a:gd name="T1" fmla="*/ 21 h 1446"/>
                <a:gd name="T2" fmla="*/ 666 w 1332"/>
                <a:gd name="T3" fmla="*/ 0 h 1446"/>
                <a:gd name="T4" fmla="*/ 306 w 1332"/>
                <a:gd name="T5" fmla="*/ 21 h 1446"/>
                <a:gd name="T6" fmla="*/ 0 w 1332"/>
                <a:gd name="T7" fmla="*/ 121 h 1446"/>
                <a:gd name="T8" fmla="*/ 0 w 1332"/>
                <a:gd name="T9" fmla="*/ 1324 h 1446"/>
                <a:gd name="T10" fmla="*/ 306 w 1332"/>
                <a:gd name="T11" fmla="*/ 1424 h 1446"/>
                <a:gd name="T12" fmla="*/ 666 w 1332"/>
                <a:gd name="T13" fmla="*/ 1445 h 1446"/>
                <a:gd name="T14" fmla="*/ 1025 w 1332"/>
                <a:gd name="T15" fmla="*/ 1424 h 1446"/>
                <a:gd name="T16" fmla="*/ 1331 w 1332"/>
                <a:gd name="T17" fmla="*/ 1324 h 1446"/>
                <a:gd name="T18" fmla="*/ 1331 w 1332"/>
                <a:gd name="T19" fmla="*/ 121 h 1446"/>
                <a:gd name="T20" fmla="*/ 1025 w 1332"/>
                <a:gd name="T21" fmla="*/ 21 h 1446"/>
                <a:gd name="T22" fmla="*/ 988 w 1332"/>
                <a:gd name="T23" fmla="*/ 1164 h 1446"/>
                <a:gd name="T24" fmla="*/ 988 w 1332"/>
                <a:gd name="T25" fmla="*/ 1169 h 1446"/>
                <a:gd name="T26" fmla="*/ 228 w 1332"/>
                <a:gd name="T27" fmla="*/ 1169 h 1446"/>
                <a:gd name="T28" fmla="*/ 228 w 1332"/>
                <a:gd name="T29" fmla="*/ 632 h 1446"/>
                <a:gd name="T30" fmla="*/ 233 w 1332"/>
                <a:gd name="T31" fmla="*/ 632 h 1446"/>
                <a:gd name="T32" fmla="*/ 472 w 1332"/>
                <a:gd name="T33" fmla="*/ 632 h 1446"/>
                <a:gd name="T34" fmla="*/ 479 w 1332"/>
                <a:gd name="T35" fmla="*/ 637 h 1446"/>
                <a:gd name="T36" fmla="*/ 511 w 1332"/>
                <a:gd name="T37" fmla="*/ 695 h 1446"/>
                <a:gd name="T38" fmla="*/ 521 w 1332"/>
                <a:gd name="T39" fmla="*/ 700 h 1446"/>
                <a:gd name="T40" fmla="*/ 917 w 1332"/>
                <a:gd name="T41" fmla="*/ 700 h 1446"/>
                <a:gd name="T42" fmla="*/ 988 w 1332"/>
                <a:gd name="T43" fmla="*/ 771 h 1446"/>
                <a:gd name="T44" fmla="*/ 988 w 1332"/>
                <a:gd name="T45" fmla="*/ 1164 h 1446"/>
                <a:gd name="T46" fmla="*/ 1103 w 1332"/>
                <a:gd name="T47" fmla="*/ 1041 h 1446"/>
                <a:gd name="T48" fmla="*/ 1046 w 1332"/>
                <a:gd name="T49" fmla="*/ 1041 h 1446"/>
                <a:gd name="T50" fmla="*/ 1046 w 1332"/>
                <a:gd name="T51" fmla="*/ 1033 h 1446"/>
                <a:gd name="T52" fmla="*/ 1046 w 1332"/>
                <a:gd name="T53" fmla="*/ 708 h 1446"/>
                <a:gd name="T54" fmla="*/ 975 w 1332"/>
                <a:gd name="T55" fmla="*/ 637 h 1446"/>
                <a:gd name="T56" fmla="*/ 582 w 1332"/>
                <a:gd name="T57" fmla="*/ 637 h 1446"/>
                <a:gd name="T58" fmla="*/ 571 w 1332"/>
                <a:gd name="T59" fmla="*/ 632 h 1446"/>
                <a:gd name="T60" fmla="*/ 540 w 1332"/>
                <a:gd name="T61" fmla="*/ 574 h 1446"/>
                <a:gd name="T62" fmla="*/ 532 w 1332"/>
                <a:gd name="T63" fmla="*/ 569 h 1446"/>
                <a:gd name="T64" fmla="*/ 351 w 1332"/>
                <a:gd name="T65" fmla="*/ 569 h 1446"/>
                <a:gd name="T66" fmla="*/ 343 w 1332"/>
                <a:gd name="T67" fmla="*/ 569 h 1446"/>
                <a:gd name="T68" fmla="*/ 343 w 1332"/>
                <a:gd name="T69" fmla="*/ 506 h 1446"/>
                <a:gd name="T70" fmla="*/ 348 w 1332"/>
                <a:gd name="T71" fmla="*/ 506 h 1446"/>
                <a:gd name="T72" fmla="*/ 587 w 1332"/>
                <a:gd name="T73" fmla="*/ 506 h 1446"/>
                <a:gd name="T74" fmla="*/ 595 w 1332"/>
                <a:gd name="T75" fmla="*/ 511 h 1446"/>
                <a:gd name="T76" fmla="*/ 626 w 1332"/>
                <a:gd name="T77" fmla="*/ 569 h 1446"/>
                <a:gd name="T78" fmla="*/ 637 w 1332"/>
                <a:gd name="T79" fmla="*/ 574 h 1446"/>
                <a:gd name="T80" fmla="*/ 1033 w 1332"/>
                <a:gd name="T81" fmla="*/ 574 h 1446"/>
                <a:gd name="T82" fmla="*/ 1103 w 1332"/>
                <a:gd name="T83" fmla="*/ 635 h 1446"/>
                <a:gd name="T84" fmla="*/ 1103 w 1332"/>
                <a:gd name="T85" fmla="*/ 645 h 1446"/>
                <a:gd name="T86" fmla="*/ 1103 w 1332"/>
                <a:gd name="T87" fmla="*/ 1038 h 1446"/>
                <a:gd name="T88" fmla="*/ 1103 w 1332"/>
                <a:gd name="T89" fmla="*/ 1041 h 1446"/>
                <a:gd name="T90" fmla="*/ 1274 w 1332"/>
                <a:gd name="T91" fmla="*/ 220 h 1446"/>
                <a:gd name="T92" fmla="*/ 666 w 1332"/>
                <a:gd name="T93" fmla="*/ 315 h 1446"/>
                <a:gd name="T94" fmla="*/ 57 w 1332"/>
                <a:gd name="T95" fmla="*/ 220 h 1446"/>
                <a:gd name="T96" fmla="*/ 57 w 1332"/>
                <a:gd name="T97" fmla="*/ 220 h 1446"/>
                <a:gd name="T98" fmla="*/ 666 w 1332"/>
                <a:gd name="T99" fmla="*/ 126 h 1446"/>
                <a:gd name="T100" fmla="*/ 1274 w 1332"/>
                <a:gd name="T101" fmla="*/ 220 h 14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332" h="1446">
                  <a:moveTo>
                    <a:pt x="1025" y="21"/>
                  </a:moveTo>
                  <a:cubicBezTo>
                    <a:pt x="852" y="0"/>
                    <a:pt x="673" y="0"/>
                    <a:pt x="666" y="0"/>
                  </a:cubicBezTo>
                  <a:cubicBezTo>
                    <a:pt x="658" y="0"/>
                    <a:pt x="479" y="0"/>
                    <a:pt x="306" y="21"/>
                  </a:cubicBezTo>
                  <a:cubicBezTo>
                    <a:pt x="5" y="58"/>
                    <a:pt x="0" y="121"/>
                    <a:pt x="0" y="121"/>
                  </a:cubicBezTo>
                  <a:lnTo>
                    <a:pt x="0" y="1324"/>
                  </a:lnTo>
                  <a:cubicBezTo>
                    <a:pt x="0" y="1324"/>
                    <a:pt x="2" y="1387"/>
                    <a:pt x="306" y="1424"/>
                  </a:cubicBezTo>
                  <a:cubicBezTo>
                    <a:pt x="479" y="1445"/>
                    <a:pt x="658" y="1445"/>
                    <a:pt x="666" y="1445"/>
                  </a:cubicBezTo>
                  <a:cubicBezTo>
                    <a:pt x="673" y="1445"/>
                    <a:pt x="852" y="1445"/>
                    <a:pt x="1025" y="1424"/>
                  </a:cubicBezTo>
                  <a:cubicBezTo>
                    <a:pt x="1326" y="1387"/>
                    <a:pt x="1331" y="1324"/>
                    <a:pt x="1331" y="1324"/>
                  </a:cubicBezTo>
                  <a:lnTo>
                    <a:pt x="1331" y="121"/>
                  </a:lnTo>
                  <a:cubicBezTo>
                    <a:pt x="1329" y="121"/>
                    <a:pt x="1326" y="58"/>
                    <a:pt x="1025" y="21"/>
                  </a:cubicBezTo>
                  <a:close/>
                  <a:moveTo>
                    <a:pt x="988" y="1164"/>
                  </a:moveTo>
                  <a:cubicBezTo>
                    <a:pt x="988" y="1167"/>
                    <a:pt x="988" y="1169"/>
                    <a:pt x="988" y="1169"/>
                  </a:cubicBezTo>
                  <a:cubicBezTo>
                    <a:pt x="734" y="1169"/>
                    <a:pt x="479" y="1169"/>
                    <a:pt x="228" y="1169"/>
                  </a:cubicBezTo>
                  <a:cubicBezTo>
                    <a:pt x="228" y="965"/>
                    <a:pt x="228" y="836"/>
                    <a:pt x="228" y="632"/>
                  </a:cubicBezTo>
                  <a:cubicBezTo>
                    <a:pt x="230" y="632"/>
                    <a:pt x="233" y="632"/>
                    <a:pt x="233" y="632"/>
                  </a:cubicBezTo>
                  <a:cubicBezTo>
                    <a:pt x="312" y="632"/>
                    <a:pt x="393" y="632"/>
                    <a:pt x="472" y="632"/>
                  </a:cubicBezTo>
                  <a:cubicBezTo>
                    <a:pt x="477" y="632"/>
                    <a:pt x="477" y="632"/>
                    <a:pt x="479" y="637"/>
                  </a:cubicBezTo>
                  <a:cubicBezTo>
                    <a:pt x="490" y="656"/>
                    <a:pt x="500" y="677"/>
                    <a:pt x="511" y="695"/>
                  </a:cubicBezTo>
                  <a:cubicBezTo>
                    <a:pt x="514" y="700"/>
                    <a:pt x="516" y="700"/>
                    <a:pt x="521" y="700"/>
                  </a:cubicBezTo>
                  <a:cubicBezTo>
                    <a:pt x="652" y="700"/>
                    <a:pt x="786" y="700"/>
                    <a:pt x="917" y="700"/>
                  </a:cubicBezTo>
                  <a:cubicBezTo>
                    <a:pt x="954" y="700"/>
                    <a:pt x="988" y="729"/>
                    <a:pt x="988" y="771"/>
                  </a:cubicBezTo>
                  <a:cubicBezTo>
                    <a:pt x="985" y="928"/>
                    <a:pt x="988" y="1009"/>
                    <a:pt x="988" y="1164"/>
                  </a:cubicBezTo>
                  <a:close/>
                  <a:moveTo>
                    <a:pt x="1103" y="1041"/>
                  </a:moveTo>
                  <a:cubicBezTo>
                    <a:pt x="1082" y="1041"/>
                    <a:pt x="1064" y="1041"/>
                    <a:pt x="1046" y="1041"/>
                  </a:cubicBezTo>
                  <a:cubicBezTo>
                    <a:pt x="1046" y="1038"/>
                    <a:pt x="1046" y="1036"/>
                    <a:pt x="1046" y="1033"/>
                  </a:cubicBezTo>
                  <a:cubicBezTo>
                    <a:pt x="1046" y="899"/>
                    <a:pt x="1046" y="842"/>
                    <a:pt x="1046" y="708"/>
                  </a:cubicBezTo>
                  <a:cubicBezTo>
                    <a:pt x="1046" y="674"/>
                    <a:pt x="1019" y="637"/>
                    <a:pt x="975" y="637"/>
                  </a:cubicBezTo>
                  <a:cubicBezTo>
                    <a:pt x="844" y="637"/>
                    <a:pt x="713" y="637"/>
                    <a:pt x="582" y="637"/>
                  </a:cubicBezTo>
                  <a:cubicBezTo>
                    <a:pt x="576" y="637"/>
                    <a:pt x="574" y="635"/>
                    <a:pt x="571" y="632"/>
                  </a:cubicBezTo>
                  <a:cubicBezTo>
                    <a:pt x="561" y="614"/>
                    <a:pt x="550" y="595"/>
                    <a:pt x="540" y="574"/>
                  </a:cubicBezTo>
                  <a:cubicBezTo>
                    <a:pt x="537" y="572"/>
                    <a:pt x="535" y="569"/>
                    <a:pt x="532" y="569"/>
                  </a:cubicBezTo>
                  <a:cubicBezTo>
                    <a:pt x="472" y="569"/>
                    <a:pt x="411" y="569"/>
                    <a:pt x="351" y="569"/>
                  </a:cubicBezTo>
                  <a:cubicBezTo>
                    <a:pt x="348" y="569"/>
                    <a:pt x="346" y="569"/>
                    <a:pt x="343" y="569"/>
                  </a:cubicBezTo>
                  <a:cubicBezTo>
                    <a:pt x="343" y="548"/>
                    <a:pt x="343" y="527"/>
                    <a:pt x="343" y="506"/>
                  </a:cubicBezTo>
                  <a:cubicBezTo>
                    <a:pt x="346" y="506"/>
                    <a:pt x="348" y="506"/>
                    <a:pt x="348" y="506"/>
                  </a:cubicBezTo>
                  <a:cubicBezTo>
                    <a:pt x="427" y="506"/>
                    <a:pt x="508" y="506"/>
                    <a:pt x="587" y="506"/>
                  </a:cubicBezTo>
                  <a:cubicBezTo>
                    <a:pt x="592" y="506"/>
                    <a:pt x="592" y="509"/>
                    <a:pt x="595" y="511"/>
                  </a:cubicBezTo>
                  <a:cubicBezTo>
                    <a:pt x="605" y="530"/>
                    <a:pt x="616" y="548"/>
                    <a:pt x="626" y="569"/>
                  </a:cubicBezTo>
                  <a:cubicBezTo>
                    <a:pt x="629" y="574"/>
                    <a:pt x="632" y="574"/>
                    <a:pt x="637" y="574"/>
                  </a:cubicBezTo>
                  <a:cubicBezTo>
                    <a:pt x="768" y="574"/>
                    <a:pt x="902" y="574"/>
                    <a:pt x="1033" y="574"/>
                  </a:cubicBezTo>
                  <a:cubicBezTo>
                    <a:pt x="1069" y="574"/>
                    <a:pt x="1098" y="598"/>
                    <a:pt x="1103" y="635"/>
                  </a:cubicBezTo>
                  <a:cubicBezTo>
                    <a:pt x="1103" y="637"/>
                    <a:pt x="1103" y="642"/>
                    <a:pt x="1103" y="645"/>
                  </a:cubicBezTo>
                  <a:cubicBezTo>
                    <a:pt x="1103" y="800"/>
                    <a:pt x="1103" y="884"/>
                    <a:pt x="1103" y="1038"/>
                  </a:cubicBezTo>
                  <a:cubicBezTo>
                    <a:pt x="1103" y="1036"/>
                    <a:pt x="1103" y="1038"/>
                    <a:pt x="1103" y="1041"/>
                  </a:cubicBezTo>
                  <a:close/>
                  <a:moveTo>
                    <a:pt x="1274" y="220"/>
                  </a:moveTo>
                  <a:cubicBezTo>
                    <a:pt x="1250" y="254"/>
                    <a:pt x="1036" y="315"/>
                    <a:pt x="666" y="315"/>
                  </a:cubicBezTo>
                  <a:cubicBezTo>
                    <a:pt x="297" y="315"/>
                    <a:pt x="81" y="254"/>
                    <a:pt x="57" y="220"/>
                  </a:cubicBezTo>
                  <a:lnTo>
                    <a:pt x="57" y="220"/>
                  </a:lnTo>
                  <a:cubicBezTo>
                    <a:pt x="78" y="186"/>
                    <a:pt x="296" y="126"/>
                    <a:pt x="666" y="126"/>
                  </a:cubicBezTo>
                  <a:cubicBezTo>
                    <a:pt x="1035" y="123"/>
                    <a:pt x="1253" y="184"/>
                    <a:pt x="1274" y="220"/>
                  </a:cubicBezTo>
                  <a:close/>
                </a:path>
              </a:pathLst>
            </a:custGeom>
            <a:solidFill>
              <a:srgbClr val="F80000"/>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376" name="Text Box 30">
            <a:extLst>
              <a:ext uri="{FF2B5EF4-FFF2-40B4-BE49-F238E27FC236}">
                <a16:creationId xmlns:a16="http://schemas.microsoft.com/office/drawing/2014/main" id="{E1354BC0-C7F0-4B98-B029-9C146B478877}"/>
              </a:ext>
            </a:extLst>
          </p:cNvPr>
          <p:cNvSpPr txBox="1">
            <a:spLocks noChangeArrowheads="1"/>
          </p:cNvSpPr>
          <p:nvPr/>
        </p:nvSpPr>
        <p:spPr bwMode="auto">
          <a:xfrm>
            <a:off x="9797322" y="5238641"/>
            <a:ext cx="381272" cy="246221"/>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solidFill>
                  <a:schemeClr val="bg2">
                    <a:lumMod val="10000"/>
                  </a:schemeClr>
                </a:solidFill>
              </a:rPr>
              <a:t>File Storage</a:t>
            </a:r>
          </a:p>
        </p:txBody>
      </p:sp>
      <p:grpSp>
        <p:nvGrpSpPr>
          <p:cNvPr id="377" name="Group 376">
            <a:extLst>
              <a:ext uri="{FF2B5EF4-FFF2-40B4-BE49-F238E27FC236}">
                <a16:creationId xmlns:a16="http://schemas.microsoft.com/office/drawing/2014/main" id="{964C7511-9F50-4A05-90E8-261508448E2C}"/>
              </a:ext>
            </a:extLst>
          </p:cNvPr>
          <p:cNvGrpSpPr/>
          <p:nvPr/>
        </p:nvGrpSpPr>
        <p:grpSpPr>
          <a:xfrm>
            <a:off x="8081013" y="4582495"/>
            <a:ext cx="467504" cy="426387"/>
            <a:chOff x="2540097" y="2103309"/>
            <a:chExt cx="639069" cy="695710"/>
          </a:xfrm>
        </p:grpSpPr>
        <p:grpSp>
          <p:nvGrpSpPr>
            <p:cNvPr id="378" name="Group 377">
              <a:extLst>
                <a:ext uri="{FF2B5EF4-FFF2-40B4-BE49-F238E27FC236}">
                  <a16:creationId xmlns:a16="http://schemas.microsoft.com/office/drawing/2014/main" id="{B4297DE0-318B-46E8-BF0C-B52D60EA7B8B}"/>
                </a:ext>
              </a:extLst>
            </p:cNvPr>
            <p:cNvGrpSpPr/>
            <p:nvPr/>
          </p:nvGrpSpPr>
          <p:grpSpPr>
            <a:xfrm>
              <a:off x="2617990" y="2212926"/>
              <a:ext cx="483282" cy="476476"/>
              <a:chOff x="1836738" y="4440238"/>
              <a:chExt cx="225425" cy="222250"/>
            </a:xfrm>
            <a:solidFill>
              <a:srgbClr val="F80000"/>
            </a:solidFill>
          </p:grpSpPr>
          <p:sp>
            <p:nvSpPr>
              <p:cNvPr id="380" name="Freeform 23">
                <a:extLst>
                  <a:ext uri="{FF2B5EF4-FFF2-40B4-BE49-F238E27FC236}">
                    <a16:creationId xmlns:a16="http://schemas.microsoft.com/office/drawing/2014/main" id="{B39C43DC-B3A1-4953-BA7D-E2165E750865}"/>
                  </a:ext>
                </a:extLst>
              </p:cNvPr>
              <p:cNvSpPr>
                <a:spLocks noChangeArrowheads="1"/>
              </p:cNvSpPr>
              <p:nvPr/>
            </p:nvSpPr>
            <p:spPr bwMode="auto">
              <a:xfrm>
                <a:off x="1836738" y="4440238"/>
                <a:ext cx="55562" cy="58737"/>
              </a:xfrm>
              <a:custGeom>
                <a:avLst/>
                <a:gdLst>
                  <a:gd name="T0" fmla="*/ 77 w 156"/>
                  <a:gd name="T1" fmla="*/ 161 h 162"/>
                  <a:gd name="T2" fmla="*/ 0 w 156"/>
                  <a:gd name="T3" fmla="*/ 161 h 162"/>
                  <a:gd name="T4" fmla="*/ 0 w 156"/>
                  <a:gd name="T5" fmla="*/ 0 h 162"/>
                  <a:gd name="T6" fmla="*/ 155 w 156"/>
                  <a:gd name="T7" fmla="*/ 0 h 162"/>
                  <a:gd name="T8" fmla="*/ 155 w 156"/>
                  <a:gd name="T9" fmla="*/ 161 h 162"/>
                  <a:gd name="T10" fmla="*/ 77 w 156"/>
                  <a:gd name="T11" fmla="*/ 161 h 162"/>
                </a:gdLst>
                <a:ahLst/>
                <a:cxnLst>
                  <a:cxn ang="0">
                    <a:pos x="T0" y="T1"/>
                  </a:cxn>
                  <a:cxn ang="0">
                    <a:pos x="T2" y="T3"/>
                  </a:cxn>
                  <a:cxn ang="0">
                    <a:pos x="T4" y="T5"/>
                  </a:cxn>
                  <a:cxn ang="0">
                    <a:pos x="T6" y="T7"/>
                  </a:cxn>
                  <a:cxn ang="0">
                    <a:pos x="T8" y="T9"/>
                  </a:cxn>
                  <a:cxn ang="0">
                    <a:pos x="T10" y="T11"/>
                  </a:cxn>
                </a:cxnLst>
                <a:rect l="0" t="0" r="r" b="b"/>
                <a:pathLst>
                  <a:path w="156" h="162">
                    <a:moveTo>
                      <a:pt x="77" y="161"/>
                    </a:moveTo>
                    <a:lnTo>
                      <a:pt x="0" y="161"/>
                    </a:lnTo>
                    <a:lnTo>
                      <a:pt x="0" y="0"/>
                    </a:lnTo>
                    <a:lnTo>
                      <a:pt x="155" y="0"/>
                    </a:lnTo>
                    <a:lnTo>
                      <a:pt x="155" y="161"/>
                    </a:lnTo>
                    <a:lnTo>
                      <a:pt x="77" y="161"/>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81" name="Freeform 24">
                <a:extLst>
                  <a:ext uri="{FF2B5EF4-FFF2-40B4-BE49-F238E27FC236}">
                    <a16:creationId xmlns:a16="http://schemas.microsoft.com/office/drawing/2014/main" id="{ABE620AE-1E9D-4978-8ABE-7524304A791B}"/>
                  </a:ext>
                </a:extLst>
              </p:cNvPr>
              <p:cNvSpPr>
                <a:spLocks noChangeArrowheads="1"/>
              </p:cNvSpPr>
              <p:nvPr/>
            </p:nvSpPr>
            <p:spPr bwMode="auto">
              <a:xfrm>
                <a:off x="1911350" y="4440238"/>
                <a:ext cx="150813" cy="58737"/>
              </a:xfrm>
              <a:custGeom>
                <a:avLst/>
                <a:gdLst>
                  <a:gd name="T0" fmla="*/ 420 w 421"/>
                  <a:gd name="T1" fmla="*/ 161 h 162"/>
                  <a:gd name="T2" fmla="*/ 420 w 421"/>
                  <a:gd name="T3" fmla="*/ 0 h 162"/>
                  <a:gd name="T4" fmla="*/ 0 w 421"/>
                  <a:gd name="T5" fmla="*/ 0 h 162"/>
                  <a:gd name="T6" fmla="*/ 0 w 421"/>
                  <a:gd name="T7" fmla="*/ 161 h 162"/>
                  <a:gd name="T8" fmla="*/ 420 w 421"/>
                  <a:gd name="T9" fmla="*/ 161 h 162"/>
                  <a:gd name="T10" fmla="*/ 299 w 421"/>
                  <a:gd name="T11" fmla="*/ 62 h 162"/>
                  <a:gd name="T12" fmla="*/ 322 w 421"/>
                  <a:gd name="T13" fmla="*/ 62 h 162"/>
                  <a:gd name="T14" fmla="*/ 333 w 421"/>
                  <a:gd name="T15" fmla="*/ 85 h 162"/>
                  <a:gd name="T16" fmla="*/ 347 w 421"/>
                  <a:gd name="T17" fmla="*/ 62 h 162"/>
                  <a:gd name="T18" fmla="*/ 367 w 421"/>
                  <a:gd name="T19" fmla="*/ 62 h 162"/>
                  <a:gd name="T20" fmla="*/ 344 w 421"/>
                  <a:gd name="T21" fmla="*/ 93 h 162"/>
                  <a:gd name="T22" fmla="*/ 367 w 421"/>
                  <a:gd name="T23" fmla="*/ 127 h 162"/>
                  <a:gd name="T24" fmla="*/ 344 w 421"/>
                  <a:gd name="T25" fmla="*/ 127 h 162"/>
                  <a:gd name="T26" fmla="*/ 330 w 421"/>
                  <a:gd name="T27" fmla="*/ 102 h 162"/>
                  <a:gd name="T28" fmla="*/ 316 w 421"/>
                  <a:gd name="T29" fmla="*/ 127 h 162"/>
                  <a:gd name="T30" fmla="*/ 296 w 421"/>
                  <a:gd name="T31" fmla="*/ 127 h 162"/>
                  <a:gd name="T32" fmla="*/ 319 w 421"/>
                  <a:gd name="T33" fmla="*/ 90 h 162"/>
                  <a:gd name="T34" fmla="*/ 299 w 421"/>
                  <a:gd name="T35" fmla="*/ 62 h 162"/>
                  <a:gd name="T36" fmla="*/ 262 w 421"/>
                  <a:gd name="T37" fmla="*/ 110 h 162"/>
                  <a:gd name="T38" fmla="*/ 279 w 421"/>
                  <a:gd name="T39" fmla="*/ 110 h 162"/>
                  <a:gd name="T40" fmla="*/ 279 w 421"/>
                  <a:gd name="T41" fmla="*/ 127 h 162"/>
                  <a:gd name="T42" fmla="*/ 262 w 421"/>
                  <a:gd name="T43" fmla="*/ 127 h 162"/>
                  <a:gd name="T44" fmla="*/ 262 w 421"/>
                  <a:gd name="T45" fmla="*/ 110 h 162"/>
                  <a:gd name="T46" fmla="*/ 178 w 421"/>
                  <a:gd name="T47" fmla="*/ 62 h 162"/>
                  <a:gd name="T48" fmla="*/ 200 w 421"/>
                  <a:gd name="T49" fmla="*/ 62 h 162"/>
                  <a:gd name="T50" fmla="*/ 211 w 421"/>
                  <a:gd name="T51" fmla="*/ 85 h 162"/>
                  <a:gd name="T52" fmla="*/ 226 w 421"/>
                  <a:gd name="T53" fmla="*/ 62 h 162"/>
                  <a:gd name="T54" fmla="*/ 245 w 421"/>
                  <a:gd name="T55" fmla="*/ 62 h 162"/>
                  <a:gd name="T56" fmla="*/ 223 w 421"/>
                  <a:gd name="T57" fmla="*/ 93 h 162"/>
                  <a:gd name="T58" fmla="*/ 245 w 421"/>
                  <a:gd name="T59" fmla="*/ 127 h 162"/>
                  <a:gd name="T60" fmla="*/ 223 w 421"/>
                  <a:gd name="T61" fmla="*/ 127 h 162"/>
                  <a:gd name="T62" fmla="*/ 209 w 421"/>
                  <a:gd name="T63" fmla="*/ 102 h 162"/>
                  <a:gd name="T64" fmla="*/ 195 w 421"/>
                  <a:gd name="T65" fmla="*/ 127 h 162"/>
                  <a:gd name="T66" fmla="*/ 175 w 421"/>
                  <a:gd name="T67" fmla="*/ 127 h 162"/>
                  <a:gd name="T68" fmla="*/ 197 w 421"/>
                  <a:gd name="T69" fmla="*/ 90 h 162"/>
                  <a:gd name="T70" fmla="*/ 178 w 421"/>
                  <a:gd name="T71" fmla="*/ 62 h 162"/>
                  <a:gd name="T72" fmla="*/ 141 w 421"/>
                  <a:gd name="T73" fmla="*/ 110 h 162"/>
                  <a:gd name="T74" fmla="*/ 158 w 421"/>
                  <a:gd name="T75" fmla="*/ 110 h 162"/>
                  <a:gd name="T76" fmla="*/ 158 w 421"/>
                  <a:gd name="T77" fmla="*/ 127 h 162"/>
                  <a:gd name="T78" fmla="*/ 141 w 421"/>
                  <a:gd name="T79" fmla="*/ 127 h 162"/>
                  <a:gd name="T80" fmla="*/ 141 w 421"/>
                  <a:gd name="T81" fmla="*/ 110 h 162"/>
                  <a:gd name="T82" fmla="*/ 76 w 421"/>
                  <a:gd name="T83" fmla="*/ 62 h 162"/>
                  <a:gd name="T84" fmla="*/ 87 w 421"/>
                  <a:gd name="T85" fmla="*/ 85 h 162"/>
                  <a:gd name="T86" fmla="*/ 101 w 421"/>
                  <a:gd name="T87" fmla="*/ 62 h 162"/>
                  <a:gd name="T88" fmla="*/ 121 w 421"/>
                  <a:gd name="T89" fmla="*/ 62 h 162"/>
                  <a:gd name="T90" fmla="*/ 99 w 421"/>
                  <a:gd name="T91" fmla="*/ 93 h 162"/>
                  <a:gd name="T92" fmla="*/ 121 w 421"/>
                  <a:gd name="T93" fmla="*/ 127 h 162"/>
                  <a:gd name="T94" fmla="*/ 99 w 421"/>
                  <a:gd name="T95" fmla="*/ 127 h 162"/>
                  <a:gd name="T96" fmla="*/ 84 w 421"/>
                  <a:gd name="T97" fmla="*/ 102 h 162"/>
                  <a:gd name="T98" fmla="*/ 70 w 421"/>
                  <a:gd name="T99" fmla="*/ 127 h 162"/>
                  <a:gd name="T100" fmla="*/ 51 w 421"/>
                  <a:gd name="T101" fmla="*/ 127 h 162"/>
                  <a:gd name="T102" fmla="*/ 73 w 421"/>
                  <a:gd name="T103" fmla="*/ 90 h 162"/>
                  <a:gd name="T104" fmla="*/ 53 w 421"/>
                  <a:gd name="T105" fmla="*/ 59 h 162"/>
                  <a:gd name="T106" fmla="*/ 76 w 421"/>
                  <a:gd name="T107" fmla="*/ 59 h 162"/>
                  <a:gd name="T108" fmla="*/ 76 w 421"/>
                  <a:gd name="T109" fmla="*/ 6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21" h="162">
                    <a:moveTo>
                      <a:pt x="420" y="161"/>
                    </a:moveTo>
                    <a:lnTo>
                      <a:pt x="420" y="0"/>
                    </a:lnTo>
                    <a:lnTo>
                      <a:pt x="0" y="0"/>
                    </a:lnTo>
                    <a:lnTo>
                      <a:pt x="0" y="161"/>
                    </a:lnTo>
                    <a:lnTo>
                      <a:pt x="420" y="161"/>
                    </a:lnTo>
                    <a:close/>
                    <a:moveTo>
                      <a:pt x="299" y="62"/>
                    </a:moveTo>
                    <a:lnTo>
                      <a:pt x="322" y="62"/>
                    </a:lnTo>
                    <a:lnTo>
                      <a:pt x="333" y="85"/>
                    </a:lnTo>
                    <a:lnTo>
                      <a:pt x="347" y="62"/>
                    </a:lnTo>
                    <a:lnTo>
                      <a:pt x="367" y="62"/>
                    </a:lnTo>
                    <a:lnTo>
                      <a:pt x="344" y="93"/>
                    </a:lnTo>
                    <a:lnTo>
                      <a:pt x="367" y="127"/>
                    </a:lnTo>
                    <a:lnTo>
                      <a:pt x="344" y="127"/>
                    </a:lnTo>
                    <a:lnTo>
                      <a:pt x="330" y="102"/>
                    </a:lnTo>
                    <a:lnTo>
                      <a:pt x="316" y="127"/>
                    </a:lnTo>
                    <a:lnTo>
                      <a:pt x="296" y="127"/>
                    </a:lnTo>
                    <a:lnTo>
                      <a:pt x="319" y="90"/>
                    </a:lnTo>
                    <a:lnTo>
                      <a:pt x="299" y="62"/>
                    </a:lnTo>
                    <a:close/>
                    <a:moveTo>
                      <a:pt x="262" y="110"/>
                    </a:moveTo>
                    <a:lnTo>
                      <a:pt x="279" y="110"/>
                    </a:lnTo>
                    <a:lnTo>
                      <a:pt x="279" y="127"/>
                    </a:lnTo>
                    <a:lnTo>
                      <a:pt x="262" y="127"/>
                    </a:lnTo>
                    <a:lnTo>
                      <a:pt x="262" y="110"/>
                    </a:lnTo>
                    <a:close/>
                    <a:moveTo>
                      <a:pt x="178" y="62"/>
                    </a:moveTo>
                    <a:lnTo>
                      <a:pt x="200" y="62"/>
                    </a:lnTo>
                    <a:lnTo>
                      <a:pt x="211" y="85"/>
                    </a:lnTo>
                    <a:lnTo>
                      <a:pt x="226" y="62"/>
                    </a:lnTo>
                    <a:lnTo>
                      <a:pt x="245" y="62"/>
                    </a:lnTo>
                    <a:lnTo>
                      <a:pt x="223" y="93"/>
                    </a:lnTo>
                    <a:lnTo>
                      <a:pt x="245" y="127"/>
                    </a:lnTo>
                    <a:lnTo>
                      <a:pt x="223" y="127"/>
                    </a:lnTo>
                    <a:lnTo>
                      <a:pt x="209" y="102"/>
                    </a:lnTo>
                    <a:lnTo>
                      <a:pt x="195" y="127"/>
                    </a:lnTo>
                    <a:lnTo>
                      <a:pt x="175" y="127"/>
                    </a:lnTo>
                    <a:lnTo>
                      <a:pt x="197" y="90"/>
                    </a:lnTo>
                    <a:lnTo>
                      <a:pt x="178" y="62"/>
                    </a:lnTo>
                    <a:close/>
                    <a:moveTo>
                      <a:pt x="141" y="110"/>
                    </a:moveTo>
                    <a:lnTo>
                      <a:pt x="158" y="110"/>
                    </a:lnTo>
                    <a:lnTo>
                      <a:pt x="158" y="127"/>
                    </a:lnTo>
                    <a:lnTo>
                      <a:pt x="141" y="127"/>
                    </a:lnTo>
                    <a:lnTo>
                      <a:pt x="141" y="110"/>
                    </a:lnTo>
                    <a:close/>
                    <a:moveTo>
                      <a:pt x="76" y="62"/>
                    </a:moveTo>
                    <a:lnTo>
                      <a:pt x="87" y="85"/>
                    </a:lnTo>
                    <a:lnTo>
                      <a:pt x="101" y="62"/>
                    </a:lnTo>
                    <a:lnTo>
                      <a:pt x="121" y="62"/>
                    </a:lnTo>
                    <a:lnTo>
                      <a:pt x="99" y="93"/>
                    </a:lnTo>
                    <a:lnTo>
                      <a:pt x="121" y="127"/>
                    </a:lnTo>
                    <a:lnTo>
                      <a:pt x="99" y="127"/>
                    </a:lnTo>
                    <a:lnTo>
                      <a:pt x="84" y="102"/>
                    </a:lnTo>
                    <a:lnTo>
                      <a:pt x="70" y="127"/>
                    </a:lnTo>
                    <a:lnTo>
                      <a:pt x="51" y="127"/>
                    </a:lnTo>
                    <a:lnTo>
                      <a:pt x="73" y="90"/>
                    </a:lnTo>
                    <a:lnTo>
                      <a:pt x="53" y="59"/>
                    </a:lnTo>
                    <a:lnTo>
                      <a:pt x="76" y="59"/>
                    </a:lnTo>
                    <a:lnTo>
                      <a:pt x="76" y="62"/>
                    </a:lnTo>
                    <a:close/>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82" name="Freeform 25">
                <a:extLst>
                  <a:ext uri="{FF2B5EF4-FFF2-40B4-BE49-F238E27FC236}">
                    <a16:creationId xmlns:a16="http://schemas.microsoft.com/office/drawing/2014/main" id="{BFE249BC-124A-4CCB-A0E9-33DA14A5B007}"/>
                  </a:ext>
                </a:extLst>
              </p:cNvPr>
              <p:cNvSpPr>
                <a:spLocks noChangeArrowheads="1"/>
              </p:cNvSpPr>
              <p:nvPr/>
            </p:nvSpPr>
            <p:spPr bwMode="auto">
              <a:xfrm>
                <a:off x="1836738" y="4522788"/>
                <a:ext cx="55562" cy="58737"/>
              </a:xfrm>
              <a:custGeom>
                <a:avLst/>
                <a:gdLst>
                  <a:gd name="T0" fmla="*/ 77 w 156"/>
                  <a:gd name="T1" fmla="*/ 161 h 162"/>
                  <a:gd name="T2" fmla="*/ 0 w 156"/>
                  <a:gd name="T3" fmla="*/ 161 h 162"/>
                  <a:gd name="T4" fmla="*/ 0 w 156"/>
                  <a:gd name="T5" fmla="*/ 0 h 162"/>
                  <a:gd name="T6" fmla="*/ 155 w 156"/>
                  <a:gd name="T7" fmla="*/ 0 h 162"/>
                  <a:gd name="T8" fmla="*/ 155 w 156"/>
                  <a:gd name="T9" fmla="*/ 161 h 162"/>
                  <a:gd name="T10" fmla="*/ 77 w 156"/>
                  <a:gd name="T11" fmla="*/ 161 h 162"/>
                </a:gdLst>
                <a:ahLst/>
                <a:cxnLst>
                  <a:cxn ang="0">
                    <a:pos x="T0" y="T1"/>
                  </a:cxn>
                  <a:cxn ang="0">
                    <a:pos x="T2" y="T3"/>
                  </a:cxn>
                  <a:cxn ang="0">
                    <a:pos x="T4" y="T5"/>
                  </a:cxn>
                  <a:cxn ang="0">
                    <a:pos x="T6" y="T7"/>
                  </a:cxn>
                  <a:cxn ang="0">
                    <a:pos x="T8" y="T9"/>
                  </a:cxn>
                  <a:cxn ang="0">
                    <a:pos x="T10" y="T11"/>
                  </a:cxn>
                </a:cxnLst>
                <a:rect l="0" t="0" r="r" b="b"/>
                <a:pathLst>
                  <a:path w="156" h="162">
                    <a:moveTo>
                      <a:pt x="77" y="161"/>
                    </a:moveTo>
                    <a:lnTo>
                      <a:pt x="0" y="161"/>
                    </a:lnTo>
                    <a:lnTo>
                      <a:pt x="0" y="0"/>
                    </a:lnTo>
                    <a:lnTo>
                      <a:pt x="155" y="0"/>
                    </a:lnTo>
                    <a:lnTo>
                      <a:pt x="155" y="161"/>
                    </a:lnTo>
                    <a:lnTo>
                      <a:pt x="77" y="161"/>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83" name="Freeform 26">
                <a:extLst>
                  <a:ext uri="{FF2B5EF4-FFF2-40B4-BE49-F238E27FC236}">
                    <a16:creationId xmlns:a16="http://schemas.microsoft.com/office/drawing/2014/main" id="{CF8CAC04-84C1-4516-B30B-D9AE017033FC}"/>
                  </a:ext>
                </a:extLst>
              </p:cNvPr>
              <p:cNvSpPr>
                <a:spLocks noChangeArrowheads="1"/>
              </p:cNvSpPr>
              <p:nvPr/>
            </p:nvSpPr>
            <p:spPr bwMode="auto">
              <a:xfrm>
                <a:off x="1911350" y="4522788"/>
                <a:ext cx="150813" cy="58737"/>
              </a:xfrm>
              <a:custGeom>
                <a:avLst/>
                <a:gdLst>
                  <a:gd name="T0" fmla="*/ 420 w 421"/>
                  <a:gd name="T1" fmla="*/ 161 h 162"/>
                  <a:gd name="T2" fmla="*/ 420 w 421"/>
                  <a:gd name="T3" fmla="*/ 0 h 162"/>
                  <a:gd name="T4" fmla="*/ 0 w 421"/>
                  <a:gd name="T5" fmla="*/ 0 h 162"/>
                  <a:gd name="T6" fmla="*/ 0 w 421"/>
                  <a:gd name="T7" fmla="*/ 161 h 162"/>
                  <a:gd name="T8" fmla="*/ 420 w 421"/>
                  <a:gd name="T9" fmla="*/ 161 h 162"/>
                  <a:gd name="T10" fmla="*/ 299 w 421"/>
                  <a:gd name="T11" fmla="*/ 53 h 162"/>
                  <a:gd name="T12" fmla="*/ 322 w 421"/>
                  <a:gd name="T13" fmla="*/ 53 h 162"/>
                  <a:gd name="T14" fmla="*/ 333 w 421"/>
                  <a:gd name="T15" fmla="*/ 76 h 162"/>
                  <a:gd name="T16" fmla="*/ 347 w 421"/>
                  <a:gd name="T17" fmla="*/ 53 h 162"/>
                  <a:gd name="T18" fmla="*/ 367 w 421"/>
                  <a:gd name="T19" fmla="*/ 53 h 162"/>
                  <a:gd name="T20" fmla="*/ 344 w 421"/>
                  <a:gd name="T21" fmla="*/ 84 h 162"/>
                  <a:gd name="T22" fmla="*/ 367 w 421"/>
                  <a:gd name="T23" fmla="*/ 118 h 162"/>
                  <a:gd name="T24" fmla="*/ 344 w 421"/>
                  <a:gd name="T25" fmla="*/ 118 h 162"/>
                  <a:gd name="T26" fmla="*/ 330 w 421"/>
                  <a:gd name="T27" fmla="*/ 93 h 162"/>
                  <a:gd name="T28" fmla="*/ 316 w 421"/>
                  <a:gd name="T29" fmla="*/ 118 h 162"/>
                  <a:gd name="T30" fmla="*/ 296 w 421"/>
                  <a:gd name="T31" fmla="*/ 118 h 162"/>
                  <a:gd name="T32" fmla="*/ 319 w 421"/>
                  <a:gd name="T33" fmla="*/ 82 h 162"/>
                  <a:gd name="T34" fmla="*/ 299 w 421"/>
                  <a:gd name="T35" fmla="*/ 53 h 162"/>
                  <a:gd name="T36" fmla="*/ 262 w 421"/>
                  <a:gd name="T37" fmla="*/ 101 h 162"/>
                  <a:gd name="T38" fmla="*/ 279 w 421"/>
                  <a:gd name="T39" fmla="*/ 101 h 162"/>
                  <a:gd name="T40" fmla="*/ 279 w 421"/>
                  <a:gd name="T41" fmla="*/ 118 h 162"/>
                  <a:gd name="T42" fmla="*/ 262 w 421"/>
                  <a:gd name="T43" fmla="*/ 118 h 162"/>
                  <a:gd name="T44" fmla="*/ 262 w 421"/>
                  <a:gd name="T45" fmla="*/ 101 h 162"/>
                  <a:gd name="T46" fmla="*/ 178 w 421"/>
                  <a:gd name="T47" fmla="*/ 53 h 162"/>
                  <a:gd name="T48" fmla="*/ 200 w 421"/>
                  <a:gd name="T49" fmla="*/ 53 h 162"/>
                  <a:gd name="T50" fmla="*/ 211 w 421"/>
                  <a:gd name="T51" fmla="*/ 76 h 162"/>
                  <a:gd name="T52" fmla="*/ 226 w 421"/>
                  <a:gd name="T53" fmla="*/ 53 h 162"/>
                  <a:gd name="T54" fmla="*/ 245 w 421"/>
                  <a:gd name="T55" fmla="*/ 53 h 162"/>
                  <a:gd name="T56" fmla="*/ 223 w 421"/>
                  <a:gd name="T57" fmla="*/ 84 h 162"/>
                  <a:gd name="T58" fmla="*/ 245 w 421"/>
                  <a:gd name="T59" fmla="*/ 118 h 162"/>
                  <a:gd name="T60" fmla="*/ 223 w 421"/>
                  <a:gd name="T61" fmla="*/ 118 h 162"/>
                  <a:gd name="T62" fmla="*/ 209 w 421"/>
                  <a:gd name="T63" fmla="*/ 93 h 162"/>
                  <a:gd name="T64" fmla="*/ 195 w 421"/>
                  <a:gd name="T65" fmla="*/ 118 h 162"/>
                  <a:gd name="T66" fmla="*/ 175 w 421"/>
                  <a:gd name="T67" fmla="*/ 118 h 162"/>
                  <a:gd name="T68" fmla="*/ 197 w 421"/>
                  <a:gd name="T69" fmla="*/ 82 h 162"/>
                  <a:gd name="T70" fmla="*/ 178 w 421"/>
                  <a:gd name="T71" fmla="*/ 53 h 162"/>
                  <a:gd name="T72" fmla="*/ 141 w 421"/>
                  <a:gd name="T73" fmla="*/ 101 h 162"/>
                  <a:gd name="T74" fmla="*/ 158 w 421"/>
                  <a:gd name="T75" fmla="*/ 101 h 162"/>
                  <a:gd name="T76" fmla="*/ 158 w 421"/>
                  <a:gd name="T77" fmla="*/ 118 h 162"/>
                  <a:gd name="T78" fmla="*/ 141 w 421"/>
                  <a:gd name="T79" fmla="*/ 118 h 162"/>
                  <a:gd name="T80" fmla="*/ 141 w 421"/>
                  <a:gd name="T81" fmla="*/ 101 h 162"/>
                  <a:gd name="T82" fmla="*/ 76 w 421"/>
                  <a:gd name="T83" fmla="*/ 53 h 162"/>
                  <a:gd name="T84" fmla="*/ 87 w 421"/>
                  <a:gd name="T85" fmla="*/ 76 h 162"/>
                  <a:gd name="T86" fmla="*/ 101 w 421"/>
                  <a:gd name="T87" fmla="*/ 53 h 162"/>
                  <a:gd name="T88" fmla="*/ 121 w 421"/>
                  <a:gd name="T89" fmla="*/ 53 h 162"/>
                  <a:gd name="T90" fmla="*/ 99 w 421"/>
                  <a:gd name="T91" fmla="*/ 84 h 162"/>
                  <a:gd name="T92" fmla="*/ 121 w 421"/>
                  <a:gd name="T93" fmla="*/ 118 h 162"/>
                  <a:gd name="T94" fmla="*/ 99 w 421"/>
                  <a:gd name="T95" fmla="*/ 118 h 162"/>
                  <a:gd name="T96" fmla="*/ 84 w 421"/>
                  <a:gd name="T97" fmla="*/ 93 h 162"/>
                  <a:gd name="T98" fmla="*/ 70 w 421"/>
                  <a:gd name="T99" fmla="*/ 118 h 162"/>
                  <a:gd name="T100" fmla="*/ 51 w 421"/>
                  <a:gd name="T101" fmla="*/ 118 h 162"/>
                  <a:gd name="T102" fmla="*/ 73 w 421"/>
                  <a:gd name="T103" fmla="*/ 82 h 162"/>
                  <a:gd name="T104" fmla="*/ 53 w 421"/>
                  <a:gd name="T105" fmla="*/ 50 h 162"/>
                  <a:gd name="T106" fmla="*/ 76 w 421"/>
                  <a:gd name="T107" fmla="*/ 50 h 162"/>
                  <a:gd name="T108" fmla="*/ 76 w 421"/>
                  <a:gd name="T109" fmla="*/ 53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21" h="162">
                    <a:moveTo>
                      <a:pt x="420" y="161"/>
                    </a:moveTo>
                    <a:lnTo>
                      <a:pt x="420" y="0"/>
                    </a:lnTo>
                    <a:lnTo>
                      <a:pt x="0" y="0"/>
                    </a:lnTo>
                    <a:lnTo>
                      <a:pt x="0" y="161"/>
                    </a:lnTo>
                    <a:lnTo>
                      <a:pt x="420" y="161"/>
                    </a:lnTo>
                    <a:close/>
                    <a:moveTo>
                      <a:pt x="299" y="53"/>
                    </a:moveTo>
                    <a:lnTo>
                      <a:pt x="322" y="53"/>
                    </a:lnTo>
                    <a:lnTo>
                      <a:pt x="333" y="76"/>
                    </a:lnTo>
                    <a:lnTo>
                      <a:pt x="347" y="53"/>
                    </a:lnTo>
                    <a:lnTo>
                      <a:pt x="367" y="53"/>
                    </a:lnTo>
                    <a:lnTo>
                      <a:pt x="344" y="84"/>
                    </a:lnTo>
                    <a:lnTo>
                      <a:pt x="367" y="118"/>
                    </a:lnTo>
                    <a:lnTo>
                      <a:pt x="344" y="118"/>
                    </a:lnTo>
                    <a:lnTo>
                      <a:pt x="330" y="93"/>
                    </a:lnTo>
                    <a:lnTo>
                      <a:pt x="316" y="118"/>
                    </a:lnTo>
                    <a:lnTo>
                      <a:pt x="296" y="118"/>
                    </a:lnTo>
                    <a:lnTo>
                      <a:pt x="319" y="82"/>
                    </a:lnTo>
                    <a:lnTo>
                      <a:pt x="299" y="53"/>
                    </a:lnTo>
                    <a:close/>
                    <a:moveTo>
                      <a:pt x="262" y="101"/>
                    </a:moveTo>
                    <a:lnTo>
                      <a:pt x="279" y="101"/>
                    </a:lnTo>
                    <a:lnTo>
                      <a:pt x="279" y="118"/>
                    </a:lnTo>
                    <a:lnTo>
                      <a:pt x="262" y="118"/>
                    </a:lnTo>
                    <a:lnTo>
                      <a:pt x="262" y="101"/>
                    </a:lnTo>
                    <a:close/>
                    <a:moveTo>
                      <a:pt x="178" y="53"/>
                    </a:moveTo>
                    <a:lnTo>
                      <a:pt x="200" y="53"/>
                    </a:lnTo>
                    <a:lnTo>
                      <a:pt x="211" y="76"/>
                    </a:lnTo>
                    <a:lnTo>
                      <a:pt x="226" y="53"/>
                    </a:lnTo>
                    <a:lnTo>
                      <a:pt x="245" y="53"/>
                    </a:lnTo>
                    <a:lnTo>
                      <a:pt x="223" y="84"/>
                    </a:lnTo>
                    <a:lnTo>
                      <a:pt x="245" y="118"/>
                    </a:lnTo>
                    <a:lnTo>
                      <a:pt x="223" y="118"/>
                    </a:lnTo>
                    <a:lnTo>
                      <a:pt x="209" y="93"/>
                    </a:lnTo>
                    <a:lnTo>
                      <a:pt x="195" y="118"/>
                    </a:lnTo>
                    <a:lnTo>
                      <a:pt x="175" y="118"/>
                    </a:lnTo>
                    <a:lnTo>
                      <a:pt x="197" y="82"/>
                    </a:lnTo>
                    <a:lnTo>
                      <a:pt x="178" y="53"/>
                    </a:lnTo>
                    <a:close/>
                    <a:moveTo>
                      <a:pt x="141" y="101"/>
                    </a:moveTo>
                    <a:lnTo>
                      <a:pt x="158" y="101"/>
                    </a:lnTo>
                    <a:lnTo>
                      <a:pt x="158" y="118"/>
                    </a:lnTo>
                    <a:lnTo>
                      <a:pt x="141" y="118"/>
                    </a:lnTo>
                    <a:lnTo>
                      <a:pt x="141" y="101"/>
                    </a:lnTo>
                    <a:close/>
                    <a:moveTo>
                      <a:pt x="76" y="53"/>
                    </a:moveTo>
                    <a:lnTo>
                      <a:pt x="87" y="76"/>
                    </a:lnTo>
                    <a:lnTo>
                      <a:pt x="101" y="53"/>
                    </a:lnTo>
                    <a:lnTo>
                      <a:pt x="121" y="53"/>
                    </a:lnTo>
                    <a:lnTo>
                      <a:pt x="99" y="84"/>
                    </a:lnTo>
                    <a:lnTo>
                      <a:pt x="121" y="118"/>
                    </a:lnTo>
                    <a:lnTo>
                      <a:pt x="99" y="118"/>
                    </a:lnTo>
                    <a:lnTo>
                      <a:pt x="84" y="93"/>
                    </a:lnTo>
                    <a:lnTo>
                      <a:pt x="70" y="118"/>
                    </a:lnTo>
                    <a:lnTo>
                      <a:pt x="51" y="118"/>
                    </a:lnTo>
                    <a:lnTo>
                      <a:pt x="73" y="82"/>
                    </a:lnTo>
                    <a:lnTo>
                      <a:pt x="53" y="50"/>
                    </a:lnTo>
                    <a:lnTo>
                      <a:pt x="76" y="50"/>
                    </a:lnTo>
                    <a:lnTo>
                      <a:pt x="76" y="53"/>
                    </a:lnTo>
                    <a:close/>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84" name="Freeform 27">
                <a:extLst>
                  <a:ext uri="{FF2B5EF4-FFF2-40B4-BE49-F238E27FC236}">
                    <a16:creationId xmlns:a16="http://schemas.microsoft.com/office/drawing/2014/main" id="{39502EB6-C69D-40BC-B1AC-6AEF42E74F9C}"/>
                  </a:ext>
                </a:extLst>
              </p:cNvPr>
              <p:cNvSpPr>
                <a:spLocks noChangeArrowheads="1"/>
              </p:cNvSpPr>
              <p:nvPr/>
            </p:nvSpPr>
            <p:spPr bwMode="auto">
              <a:xfrm>
                <a:off x="1911350" y="4603750"/>
                <a:ext cx="150813" cy="58738"/>
              </a:xfrm>
              <a:custGeom>
                <a:avLst/>
                <a:gdLst>
                  <a:gd name="T0" fmla="*/ 420 w 421"/>
                  <a:gd name="T1" fmla="*/ 161 h 162"/>
                  <a:gd name="T2" fmla="*/ 420 w 421"/>
                  <a:gd name="T3" fmla="*/ 0 h 162"/>
                  <a:gd name="T4" fmla="*/ 0 w 421"/>
                  <a:gd name="T5" fmla="*/ 0 h 162"/>
                  <a:gd name="T6" fmla="*/ 0 w 421"/>
                  <a:gd name="T7" fmla="*/ 161 h 162"/>
                  <a:gd name="T8" fmla="*/ 420 w 421"/>
                  <a:gd name="T9" fmla="*/ 161 h 162"/>
                  <a:gd name="T10" fmla="*/ 299 w 421"/>
                  <a:gd name="T11" fmla="*/ 45 h 162"/>
                  <a:gd name="T12" fmla="*/ 322 w 421"/>
                  <a:gd name="T13" fmla="*/ 45 h 162"/>
                  <a:gd name="T14" fmla="*/ 333 w 421"/>
                  <a:gd name="T15" fmla="*/ 68 h 162"/>
                  <a:gd name="T16" fmla="*/ 347 w 421"/>
                  <a:gd name="T17" fmla="*/ 45 h 162"/>
                  <a:gd name="T18" fmla="*/ 367 w 421"/>
                  <a:gd name="T19" fmla="*/ 45 h 162"/>
                  <a:gd name="T20" fmla="*/ 344 w 421"/>
                  <a:gd name="T21" fmla="*/ 76 h 162"/>
                  <a:gd name="T22" fmla="*/ 367 w 421"/>
                  <a:gd name="T23" fmla="*/ 110 h 162"/>
                  <a:gd name="T24" fmla="*/ 344 w 421"/>
                  <a:gd name="T25" fmla="*/ 110 h 162"/>
                  <a:gd name="T26" fmla="*/ 330 w 421"/>
                  <a:gd name="T27" fmla="*/ 85 h 162"/>
                  <a:gd name="T28" fmla="*/ 316 w 421"/>
                  <a:gd name="T29" fmla="*/ 110 h 162"/>
                  <a:gd name="T30" fmla="*/ 296 w 421"/>
                  <a:gd name="T31" fmla="*/ 110 h 162"/>
                  <a:gd name="T32" fmla="*/ 319 w 421"/>
                  <a:gd name="T33" fmla="*/ 74 h 162"/>
                  <a:gd name="T34" fmla="*/ 299 w 421"/>
                  <a:gd name="T35" fmla="*/ 45 h 162"/>
                  <a:gd name="T36" fmla="*/ 262 w 421"/>
                  <a:gd name="T37" fmla="*/ 93 h 162"/>
                  <a:gd name="T38" fmla="*/ 279 w 421"/>
                  <a:gd name="T39" fmla="*/ 93 h 162"/>
                  <a:gd name="T40" fmla="*/ 279 w 421"/>
                  <a:gd name="T41" fmla="*/ 110 h 162"/>
                  <a:gd name="T42" fmla="*/ 262 w 421"/>
                  <a:gd name="T43" fmla="*/ 110 h 162"/>
                  <a:gd name="T44" fmla="*/ 262 w 421"/>
                  <a:gd name="T45" fmla="*/ 93 h 162"/>
                  <a:gd name="T46" fmla="*/ 178 w 421"/>
                  <a:gd name="T47" fmla="*/ 45 h 162"/>
                  <a:gd name="T48" fmla="*/ 200 w 421"/>
                  <a:gd name="T49" fmla="*/ 45 h 162"/>
                  <a:gd name="T50" fmla="*/ 211 w 421"/>
                  <a:gd name="T51" fmla="*/ 68 h 162"/>
                  <a:gd name="T52" fmla="*/ 226 w 421"/>
                  <a:gd name="T53" fmla="*/ 45 h 162"/>
                  <a:gd name="T54" fmla="*/ 245 w 421"/>
                  <a:gd name="T55" fmla="*/ 45 h 162"/>
                  <a:gd name="T56" fmla="*/ 223 w 421"/>
                  <a:gd name="T57" fmla="*/ 76 h 162"/>
                  <a:gd name="T58" fmla="*/ 245 w 421"/>
                  <a:gd name="T59" fmla="*/ 110 h 162"/>
                  <a:gd name="T60" fmla="*/ 223 w 421"/>
                  <a:gd name="T61" fmla="*/ 110 h 162"/>
                  <a:gd name="T62" fmla="*/ 209 w 421"/>
                  <a:gd name="T63" fmla="*/ 85 h 162"/>
                  <a:gd name="T64" fmla="*/ 195 w 421"/>
                  <a:gd name="T65" fmla="*/ 110 h 162"/>
                  <a:gd name="T66" fmla="*/ 175 w 421"/>
                  <a:gd name="T67" fmla="*/ 110 h 162"/>
                  <a:gd name="T68" fmla="*/ 197 w 421"/>
                  <a:gd name="T69" fmla="*/ 74 h 162"/>
                  <a:gd name="T70" fmla="*/ 178 w 421"/>
                  <a:gd name="T71" fmla="*/ 45 h 162"/>
                  <a:gd name="T72" fmla="*/ 141 w 421"/>
                  <a:gd name="T73" fmla="*/ 93 h 162"/>
                  <a:gd name="T74" fmla="*/ 158 w 421"/>
                  <a:gd name="T75" fmla="*/ 93 h 162"/>
                  <a:gd name="T76" fmla="*/ 158 w 421"/>
                  <a:gd name="T77" fmla="*/ 110 h 162"/>
                  <a:gd name="T78" fmla="*/ 141 w 421"/>
                  <a:gd name="T79" fmla="*/ 110 h 162"/>
                  <a:gd name="T80" fmla="*/ 141 w 421"/>
                  <a:gd name="T81" fmla="*/ 93 h 162"/>
                  <a:gd name="T82" fmla="*/ 76 w 421"/>
                  <a:gd name="T83" fmla="*/ 45 h 162"/>
                  <a:gd name="T84" fmla="*/ 87 w 421"/>
                  <a:gd name="T85" fmla="*/ 68 h 162"/>
                  <a:gd name="T86" fmla="*/ 101 w 421"/>
                  <a:gd name="T87" fmla="*/ 45 h 162"/>
                  <a:gd name="T88" fmla="*/ 121 w 421"/>
                  <a:gd name="T89" fmla="*/ 45 h 162"/>
                  <a:gd name="T90" fmla="*/ 99 w 421"/>
                  <a:gd name="T91" fmla="*/ 76 h 162"/>
                  <a:gd name="T92" fmla="*/ 121 w 421"/>
                  <a:gd name="T93" fmla="*/ 110 h 162"/>
                  <a:gd name="T94" fmla="*/ 99 w 421"/>
                  <a:gd name="T95" fmla="*/ 110 h 162"/>
                  <a:gd name="T96" fmla="*/ 87 w 421"/>
                  <a:gd name="T97" fmla="*/ 85 h 162"/>
                  <a:gd name="T98" fmla="*/ 73 w 421"/>
                  <a:gd name="T99" fmla="*/ 110 h 162"/>
                  <a:gd name="T100" fmla="*/ 53 w 421"/>
                  <a:gd name="T101" fmla="*/ 110 h 162"/>
                  <a:gd name="T102" fmla="*/ 76 w 421"/>
                  <a:gd name="T103" fmla="*/ 74 h 162"/>
                  <a:gd name="T104" fmla="*/ 56 w 421"/>
                  <a:gd name="T105" fmla="*/ 43 h 162"/>
                  <a:gd name="T106" fmla="*/ 76 w 421"/>
                  <a:gd name="T107" fmla="*/ 43 h 162"/>
                  <a:gd name="T108" fmla="*/ 76 w 421"/>
                  <a:gd name="T109" fmla="*/ 45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21" h="162">
                    <a:moveTo>
                      <a:pt x="420" y="161"/>
                    </a:moveTo>
                    <a:lnTo>
                      <a:pt x="420" y="0"/>
                    </a:lnTo>
                    <a:lnTo>
                      <a:pt x="0" y="0"/>
                    </a:lnTo>
                    <a:lnTo>
                      <a:pt x="0" y="161"/>
                    </a:lnTo>
                    <a:lnTo>
                      <a:pt x="420" y="161"/>
                    </a:lnTo>
                    <a:close/>
                    <a:moveTo>
                      <a:pt x="299" y="45"/>
                    </a:moveTo>
                    <a:lnTo>
                      <a:pt x="322" y="45"/>
                    </a:lnTo>
                    <a:lnTo>
                      <a:pt x="333" y="68"/>
                    </a:lnTo>
                    <a:lnTo>
                      <a:pt x="347" y="45"/>
                    </a:lnTo>
                    <a:lnTo>
                      <a:pt x="367" y="45"/>
                    </a:lnTo>
                    <a:lnTo>
                      <a:pt x="344" y="76"/>
                    </a:lnTo>
                    <a:lnTo>
                      <a:pt x="367" y="110"/>
                    </a:lnTo>
                    <a:lnTo>
                      <a:pt x="344" y="110"/>
                    </a:lnTo>
                    <a:lnTo>
                      <a:pt x="330" y="85"/>
                    </a:lnTo>
                    <a:lnTo>
                      <a:pt x="316" y="110"/>
                    </a:lnTo>
                    <a:lnTo>
                      <a:pt x="296" y="110"/>
                    </a:lnTo>
                    <a:lnTo>
                      <a:pt x="319" y="74"/>
                    </a:lnTo>
                    <a:lnTo>
                      <a:pt x="299" y="45"/>
                    </a:lnTo>
                    <a:close/>
                    <a:moveTo>
                      <a:pt x="262" y="93"/>
                    </a:moveTo>
                    <a:lnTo>
                      <a:pt x="279" y="93"/>
                    </a:lnTo>
                    <a:lnTo>
                      <a:pt x="279" y="110"/>
                    </a:lnTo>
                    <a:lnTo>
                      <a:pt x="262" y="110"/>
                    </a:lnTo>
                    <a:lnTo>
                      <a:pt x="262" y="93"/>
                    </a:lnTo>
                    <a:close/>
                    <a:moveTo>
                      <a:pt x="178" y="45"/>
                    </a:moveTo>
                    <a:lnTo>
                      <a:pt x="200" y="45"/>
                    </a:lnTo>
                    <a:lnTo>
                      <a:pt x="211" y="68"/>
                    </a:lnTo>
                    <a:lnTo>
                      <a:pt x="226" y="45"/>
                    </a:lnTo>
                    <a:lnTo>
                      <a:pt x="245" y="45"/>
                    </a:lnTo>
                    <a:lnTo>
                      <a:pt x="223" y="76"/>
                    </a:lnTo>
                    <a:lnTo>
                      <a:pt x="245" y="110"/>
                    </a:lnTo>
                    <a:lnTo>
                      <a:pt x="223" y="110"/>
                    </a:lnTo>
                    <a:lnTo>
                      <a:pt x="209" y="85"/>
                    </a:lnTo>
                    <a:lnTo>
                      <a:pt x="195" y="110"/>
                    </a:lnTo>
                    <a:lnTo>
                      <a:pt x="175" y="110"/>
                    </a:lnTo>
                    <a:lnTo>
                      <a:pt x="197" y="74"/>
                    </a:lnTo>
                    <a:lnTo>
                      <a:pt x="178" y="45"/>
                    </a:lnTo>
                    <a:close/>
                    <a:moveTo>
                      <a:pt x="141" y="93"/>
                    </a:moveTo>
                    <a:lnTo>
                      <a:pt x="158" y="93"/>
                    </a:lnTo>
                    <a:lnTo>
                      <a:pt x="158" y="110"/>
                    </a:lnTo>
                    <a:lnTo>
                      <a:pt x="141" y="110"/>
                    </a:lnTo>
                    <a:lnTo>
                      <a:pt x="141" y="93"/>
                    </a:lnTo>
                    <a:close/>
                    <a:moveTo>
                      <a:pt x="76" y="45"/>
                    </a:moveTo>
                    <a:lnTo>
                      <a:pt x="87" y="68"/>
                    </a:lnTo>
                    <a:lnTo>
                      <a:pt x="101" y="45"/>
                    </a:lnTo>
                    <a:lnTo>
                      <a:pt x="121" y="45"/>
                    </a:lnTo>
                    <a:lnTo>
                      <a:pt x="99" y="76"/>
                    </a:lnTo>
                    <a:lnTo>
                      <a:pt x="121" y="110"/>
                    </a:lnTo>
                    <a:lnTo>
                      <a:pt x="99" y="110"/>
                    </a:lnTo>
                    <a:lnTo>
                      <a:pt x="87" y="85"/>
                    </a:lnTo>
                    <a:lnTo>
                      <a:pt x="73" y="110"/>
                    </a:lnTo>
                    <a:lnTo>
                      <a:pt x="53" y="110"/>
                    </a:lnTo>
                    <a:lnTo>
                      <a:pt x="76" y="74"/>
                    </a:lnTo>
                    <a:lnTo>
                      <a:pt x="56" y="43"/>
                    </a:lnTo>
                    <a:lnTo>
                      <a:pt x="76" y="43"/>
                    </a:lnTo>
                    <a:lnTo>
                      <a:pt x="76" y="45"/>
                    </a:lnTo>
                    <a:close/>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85" name="Freeform 28">
                <a:extLst>
                  <a:ext uri="{FF2B5EF4-FFF2-40B4-BE49-F238E27FC236}">
                    <a16:creationId xmlns:a16="http://schemas.microsoft.com/office/drawing/2014/main" id="{1E2D04DE-4268-448B-BA40-EEDC1A1D6FC9}"/>
                  </a:ext>
                </a:extLst>
              </p:cNvPr>
              <p:cNvSpPr>
                <a:spLocks noChangeArrowheads="1"/>
              </p:cNvSpPr>
              <p:nvPr/>
            </p:nvSpPr>
            <p:spPr bwMode="auto">
              <a:xfrm>
                <a:off x="1836738" y="4603750"/>
                <a:ext cx="55562" cy="58738"/>
              </a:xfrm>
              <a:custGeom>
                <a:avLst/>
                <a:gdLst>
                  <a:gd name="T0" fmla="*/ 77 w 156"/>
                  <a:gd name="T1" fmla="*/ 161 h 162"/>
                  <a:gd name="T2" fmla="*/ 0 w 156"/>
                  <a:gd name="T3" fmla="*/ 161 h 162"/>
                  <a:gd name="T4" fmla="*/ 0 w 156"/>
                  <a:gd name="T5" fmla="*/ 0 h 162"/>
                  <a:gd name="T6" fmla="*/ 155 w 156"/>
                  <a:gd name="T7" fmla="*/ 0 h 162"/>
                  <a:gd name="T8" fmla="*/ 155 w 156"/>
                  <a:gd name="T9" fmla="*/ 161 h 162"/>
                  <a:gd name="T10" fmla="*/ 77 w 156"/>
                  <a:gd name="T11" fmla="*/ 161 h 162"/>
                </a:gdLst>
                <a:ahLst/>
                <a:cxnLst>
                  <a:cxn ang="0">
                    <a:pos x="T0" y="T1"/>
                  </a:cxn>
                  <a:cxn ang="0">
                    <a:pos x="T2" y="T3"/>
                  </a:cxn>
                  <a:cxn ang="0">
                    <a:pos x="T4" y="T5"/>
                  </a:cxn>
                  <a:cxn ang="0">
                    <a:pos x="T6" y="T7"/>
                  </a:cxn>
                  <a:cxn ang="0">
                    <a:pos x="T8" y="T9"/>
                  </a:cxn>
                  <a:cxn ang="0">
                    <a:pos x="T10" y="T11"/>
                  </a:cxn>
                </a:cxnLst>
                <a:rect l="0" t="0" r="r" b="b"/>
                <a:pathLst>
                  <a:path w="156" h="162">
                    <a:moveTo>
                      <a:pt x="77" y="161"/>
                    </a:moveTo>
                    <a:lnTo>
                      <a:pt x="0" y="161"/>
                    </a:lnTo>
                    <a:lnTo>
                      <a:pt x="0" y="0"/>
                    </a:lnTo>
                    <a:lnTo>
                      <a:pt x="155" y="0"/>
                    </a:lnTo>
                    <a:lnTo>
                      <a:pt x="155" y="161"/>
                    </a:lnTo>
                    <a:lnTo>
                      <a:pt x="77" y="161"/>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86" name="Freeform 161">
                <a:extLst>
                  <a:ext uri="{FF2B5EF4-FFF2-40B4-BE49-F238E27FC236}">
                    <a16:creationId xmlns:a16="http://schemas.microsoft.com/office/drawing/2014/main" id="{3AC1963D-FFD5-4448-8182-B2613441DFA1}"/>
                  </a:ext>
                </a:extLst>
              </p:cNvPr>
              <p:cNvSpPr>
                <a:spLocks noChangeArrowheads="1"/>
              </p:cNvSpPr>
              <p:nvPr/>
            </p:nvSpPr>
            <p:spPr bwMode="auto">
              <a:xfrm>
                <a:off x="1836738" y="4440238"/>
                <a:ext cx="55562" cy="58737"/>
              </a:xfrm>
              <a:custGeom>
                <a:avLst/>
                <a:gdLst>
                  <a:gd name="T0" fmla="*/ 77 w 156"/>
                  <a:gd name="T1" fmla="*/ 161 h 162"/>
                  <a:gd name="T2" fmla="*/ 0 w 156"/>
                  <a:gd name="T3" fmla="*/ 161 h 162"/>
                  <a:gd name="T4" fmla="*/ 0 w 156"/>
                  <a:gd name="T5" fmla="*/ 0 h 162"/>
                  <a:gd name="T6" fmla="*/ 155 w 156"/>
                  <a:gd name="T7" fmla="*/ 0 h 162"/>
                  <a:gd name="T8" fmla="*/ 155 w 156"/>
                  <a:gd name="T9" fmla="*/ 161 h 162"/>
                  <a:gd name="T10" fmla="*/ 77 w 156"/>
                  <a:gd name="T11" fmla="*/ 161 h 162"/>
                </a:gdLst>
                <a:ahLst/>
                <a:cxnLst>
                  <a:cxn ang="0">
                    <a:pos x="T0" y="T1"/>
                  </a:cxn>
                  <a:cxn ang="0">
                    <a:pos x="T2" y="T3"/>
                  </a:cxn>
                  <a:cxn ang="0">
                    <a:pos x="T4" y="T5"/>
                  </a:cxn>
                  <a:cxn ang="0">
                    <a:pos x="T6" y="T7"/>
                  </a:cxn>
                  <a:cxn ang="0">
                    <a:pos x="T8" y="T9"/>
                  </a:cxn>
                  <a:cxn ang="0">
                    <a:pos x="T10" y="T11"/>
                  </a:cxn>
                </a:cxnLst>
                <a:rect l="0" t="0" r="r" b="b"/>
                <a:pathLst>
                  <a:path w="156" h="162">
                    <a:moveTo>
                      <a:pt x="77" y="161"/>
                    </a:moveTo>
                    <a:lnTo>
                      <a:pt x="0" y="161"/>
                    </a:lnTo>
                    <a:lnTo>
                      <a:pt x="0" y="0"/>
                    </a:lnTo>
                    <a:lnTo>
                      <a:pt x="155" y="0"/>
                    </a:lnTo>
                    <a:lnTo>
                      <a:pt x="155" y="161"/>
                    </a:lnTo>
                    <a:lnTo>
                      <a:pt x="77" y="161"/>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87" name="Freeform 162">
                <a:extLst>
                  <a:ext uri="{FF2B5EF4-FFF2-40B4-BE49-F238E27FC236}">
                    <a16:creationId xmlns:a16="http://schemas.microsoft.com/office/drawing/2014/main" id="{EAC863E7-CD1F-4693-B0E3-4B2AB634552A}"/>
                  </a:ext>
                </a:extLst>
              </p:cNvPr>
              <p:cNvSpPr>
                <a:spLocks noChangeArrowheads="1"/>
              </p:cNvSpPr>
              <p:nvPr/>
            </p:nvSpPr>
            <p:spPr bwMode="auto">
              <a:xfrm>
                <a:off x="1911350" y="4440238"/>
                <a:ext cx="150813" cy="58737"/>
              </a:xfrm>
              <a:custGeom>
                <a:avLst/>
                <a:gdLst>
                  <a:gd name="T0" fmla="*/ 420 w 421"/>
                  <a:gd name="T1" fmla="*/ 161 h 162"/>
                  <a:gd name="T2" fmla="*/ 420 w 421"/>
                  <a:gd name="T3" fmla="*/ 0 h 162"/>
                  <a:gd name="T4" fmla="*/ 0 w 421"/>
                  <a:gd name="T5" fmla="*/ 0 h 162"/>
                  <a:gd name="T6" fmla="*/ 0 w 421"/>
                  <a:gd name="T7" fmla="*/ 161 h 162"/>
                  <a:gd name="T8" fmla="*/ 420 w 421"/>
                  <a:gd name="T9" fmla="*/ 161 h 162"/>
                  <a:gd name="T10" fmla="*/ 299 w 421"/>
                  <a:gd name="T11" fmla="*/ 62 h 162"/>
                  <a:gd name="T12" fmla="*/ 322 w 421"/>
                  <a:gd name="T13" fmla="*/ 62 h 162"/>
                  <a:gd name="T14" fmla="*/ 333 w 421"/>
                  <a:gd name="T15" fmla="*/ 85 h 162"/>
                  <a:gd name="T16" fmla="*/ 347 w 421"/>
                  <a:gd name="T17" fmla="*/ 62 h 162"/>
                  <a:gd name="T18" fmla="*/ 367 w 421"/>
                  <a:gd name="T19" fmla="*/ 62 h 162"/>
                  <a:gd name="T20" fmla="*/ 344 w 421"/>
                  <a:gd name="T21" fmla="*/ 93 h 162"/>
                  <a:gd name="T22" fmla="*/ 367 w 421"/>
                  <a:gd name="T23" fmla="*/ 127 h 162"/>
                  <a:gd name="T24" fmla="*/ 344 w 421"/>
                  <a:gd name="T25" fmla="*/ 127 h 162"/>
                  <a:gd name="T26" fmla="*/ 330 w 421"/>
                  <a:gd name="T27" fmla="*/ 102 h 162"/>
                  <a:gd name="T28" fmla="*/ 316 w 421"/>
                  <a:gd name="T29" fmla="*/ 127 h 162"/>
                  <a:gd name="T30" fmla="*/ 296 w 421"/>
                  <a:gd name="T31" fmla="*/ 127 h 162"/>
                  <a:gd name="T32" fmla="*/ 319 w 421"/>
                  <a:gd name="T33" fmla="*/ 90 h 162"/>
                  <a:gd name="T34" fmla="*/ 299 w 421"/>
                  <a:gd name="T35" fmla="*/ 62 h 162"/>
                  <a:gd name="T36" fmla="*/ 262 w 421"/>
                  <a:gd name="T37" fmla="*/ 110 h 162"/>
                  <a:gd name="T38" fmla="*/ 279 w 421"/>
                  <a:gd name="T39" fmla="*/ 110 h 162"/>
                  <a:gd name="T40" fmla="*/ 279 w 421"/>
                  <a:gd name="T41" fmla="*/ 127 h 162"/>
                  <a:gd name="T42" fmla="*/ 262 w 421"/>
                  <a:gd name="T43" fmla="*/ 127 h 162"/>
                  <a:gd name="T44" fmla="*/ 262 w 421"/>
                  <a:gd name="T45" fmla="*/ 110 h 162"/>
                  <a:gd name="T46" fmla="*/ 178 w 421"/>
                  <a:gd name="T47" fmla="*/ 62 h 162"/>
                  <a:gd name="T48" fmla="*/ 200 w 421"/>
                  <a:gd name="T49" fmla="*/ 62 h 162"/>
                  <a:gd name="T50" fmla="*/ 211 w 421"/>
                  <a:gd name="T51" fmla="*/ 85 h 162"/>
                  <a:gd name="T52" fmla="*/ 226 w 421"/>
                  <a:gd name="T53" fmla="*/ 62 h 162"/>
                  <a:gd name="T54" fmla="*/ 245 w 421"/>
                  <a:gd name="T55" fmla="*/ 62 h 162"/>
                  <a:gd name="T56" fmla="*/ 223 w 421"/>
                  <a:gd name="T57" fmla="*/ 93 h 162"/>
                  <a:gd name="T58" fmla="*/ 245 w 421"/>
                  <a:gd name="T59" fmla="*/ 127 h 162"/>
                  <a:gd name="T60" fmla="*/ 223 w 421"/>
                  <a:gd name="T61" fmla="*/ 127 h 162"/>
                  <a:gd name="T62" fmla="*/ 209 w 421"/>
                  <a:gd name="T63" fmla="*/ 102 h 162"/>
                  <a:gd name="T64" fmla="*/ 195 w 421"/>
                  <a:gd name="T65" fmla="*/ 127 h 162"/>
                  <a:gd name="T66" fmla="*/ 175 w 421"/>
                  <a:gd name="T67" fmla="*/ 127 h 162"/>
                  <a:gd name="T68" fmla="*/ 197 w 421"/>
                  <a:gd name="T69" fmla="*/ 90 h 162"/>
                  <a:gd name="T70" fmla="*/ 178 w 421"/>
                  <a:gd name="T71" fmla="*/ 62 h 162"/>
                  <a:gd name="T72" fmla="*/ 141 w 421"/>
                  <a:gd name="T73" fmla="*/ 110 h 162"/>
                  <a:gd name="T74" fmla="*/ 158 w 421"/>
                  <a:gd name="T75" fmla="*/ 110 h 162"/>
                  <a:gd name="T76" fmla="*/ 158 w 421"/>
                  <a:gd name="T77" fmla="*/ 127 h 162"/>
                  <a:gd name="T78" fmla="*/ 141 w 421"/>
                  <a:gd name="T79" fmla="*/ 127 h 162"/>
                  <a:gd name="T80" fmla="*/ 141 w 421"/>
                  <a:gd name="T81" fmla="*/ 110 h 162"/>
                  <a:gd name="T82" fmla="*/ 76 w 421"/>
                  <a:gd name="T83" fmla="*/ 62 h 162"/>
                  <a:gd name="T84" fmla="*/ 87 w 421"/>
                  <a:gd name="T85" fmla="*/ 85 h 162"/>
                  <a:gd name="T86" fmla="*/ 101 w 421"/>
                  <a:gd name="T87" fmla="*/ 62 h 162"/>
                  <a:gd name="T88" fmla="*/ 121 w 421"/>
                  <a:gd name="T89" fmla="*/ 62 h 162"/>
                  <a:gd name="T90" fmla="*/ 99 w 421"/>
                  <a:gd name="T91" fmla="*/ 93 h 162"/>
                  <a:gd name="T92" fmla="*/ 121 w 421"/>
                  <a:gd name="T93" fmla="*/ 127 h 162"/>
                  <a:gd name="T94" fmla="*/ 99 w 421"/>
                  <a:gd name="T95" fmla="*/ 127 h 162"/>
                  <a:gd name="T96" fmla="*/ 84 w 421"/>
                  <a:gd name="T97" fmla="*/ 102 h 162"/>
                  <a:gd name="T98" fmla="*/ 70 w 421"/>
                  <a:gd name="T99" fmla="*/ 127 h 162"/>
                  <a:gd name="T100" fmla="*/ 51 w 421"/>
                  <a:gd name="T101" fmla="*/ 127 h 162"/>
                  <a:gd name="T102" fmla="*/ 73 w 421"/>
                  <a:gd name="T103" fmla="*/ 90 h 162"/>
                  <a:gd name="T104" fmla="*/ 53 w 421"/>
                  <a:gd name="T105" fmla="*/ 59 h 162"/>
                  <a:gd name="T106" fmla="*/ 76 w 421"/>
                  <a:gd name="T107" fmla="*/ 59 h 162"/>
                  <a:gd name="T108" fmla="*/ 76 w 421"/>
                  <a:gd name="T109" fmla="*/ 6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21" h="162">
                    <a:moveTo>
                      <a:pt x="420" y="161"/>
                    </a:moveTo>
                    <a:lnTo>
                      <a:pt x="420" y="0"/>
                    </a:lnTo>
                    <a:lnTo>
                      <a:pt x="0" y="0"/>
                    </a:lnTo>
                    <a:lnTo>
                      <a:pt x="0" y="161"/>
                    </a:lnTo>
                    <a:lnTo>
                      <a:pt x="420" y="161"/>
                    </a:lnTo>
                    <a:close/>
                    <a:moveTo>
                      <a:pt x="299" y="62"/>
                    </a:moveTo>
                    <a:lnTo>
                      <a:pt x="322" y="62"/>
                    </a:lnTo>
                    <a:lnTo>
                      <a:pt x="333" y="85"/>
                    </a:lnTo>
                    <a:lnTo>
                      <a:pt x="347" y="62"/>
                    </a:lnTo>
                    <a:lnTo>
                      <a:pt x="367" y="62"/>
                    </a:lnTo>
                    <a:lnTo>
                      <a:pt x="344" y="93"/>
                    </a:lnTo>
                    <a:lnTo>
                      <a:pt x="367" y="127"/>
                    </a:lnTo>
                    <a:lnTo>
                      <a:pt x="344" y="127"/>
                    </a:lnTo>
                    <a:lnTo>
                      <a:pt x="330" y="102"/>
                    </a:lnTo>
                    <a:lnTo>
                      <a:pt x="316" y="127"/>
                    </a:lnTo>
                    <a:lnTo>
                      <a:pt x="296" y="127"/>
                    </a:lnTo>
                    <a:lnTo>
                      <a:pt x="319" y="90"/>
                    </a:lnTo>
                    <a:lnTo>
                      <a:pt x="299" y="62"/>
                    </a:lnTo>
                    <a:close/>
                    <a:moveTo>
                      <a:pt x="262" y="110"/>
                    </a:moveTo>
                    <a:lnTo>
                      <a:pt x="279" y="110"/>
                    </a:lnTo>
                    <a:lnTo>
                      <a:pt x="279" y="127"/>
                    </a:lnTo>
                    <a:lnTo>
                      <a:pt x="262" y="127"/>
                    </a:lnTo>
                    <a:lnTo>
                      <a:pt x="262" y="110"/>
                    </a:lnTo>
                    <a:close/>
                    <a:moveTo>
                      <a:pt x="178" y="62"/>
                    </a:moveTo>
                    <a:lnTo>
                      <a:pt x="200" y="62"/>
                    </a:lnTo>
                    <a:lnTo>
                      <a:pt x="211" y="85"/>
                    </a:lnTo>
                    <a:lnTo>
                      <a:pt x="226" y="62"/>
                    </a:lnTo>
                    <a:lnTo>
                      <a:pt x="245" y="62"/>
                    </a:lnTo>
                    <a:lnTo>
                      <a:pt x="223" y="93"/>
                    </a:lnTo>
                    <a:lnTo>
                      <a:pt x="245" y="127"/>
                    </a:lnTo>
                    <a:lnTo>
                      <a:pt x="223" y="127"/>
                    </a:lnTo>
                    <a:lnTo>
                      <a:pt x="209" y="102"/>
                    </a:lnTo>
                    <a:lnTo>
                      <a:pt x="195" y="127"/>
                    </a:lnTo>
                    <a:lnTo>
                      <a:pt x="175" y="127"/>
                    </a:lnTo>
                    <a:lnTo>
                      <a:pt x="197" y="90"/>
                    </a:lnTo>
                    <a:lnTo>
                      <a:pt x="178" y="62"/>
                    </a:lnTo>
                    <a:close/>
                    <a:moveTo>
                      <a:pt x="141" y="110"/>
                    </a:moveTo>
                    <a:lnTo>
                      <a:pt x="158" y="110"/>
                    </a:lnTo>
                    <a:lnTo>
                      <a:pt x="158" y="127"/>
                    </a:lnTo>
                    <a:lnTo>
                      <a:pt x="141" y="127"/>
                    </a:lnTo>
                    <a:lnTo>
                      <a:pt x="141" y="110"/>
                    </a:lnTo>
                    <a:close/>
                    <a:moveTo>
                      <a:pt x="76" y="62"/>
                    </a:moveTo>
                    <a:lnTo>
                      <a:pt x="87" y="85"/>
                    </a:lnTo>
                    <a:lnTo>
                      <a:pt x="101" y="62"/>
                    </a:lnTo>
                    <a:lnTo>
                      <a:pt x="121" y="62"/>
                    </a:lnTo>
                    <a:lnTo>
                      <a:pt x="99" y="93"/>
                    </a:lnTo>
                    <a:lnTo>
                      <a:pt x="121" y="127"/>
                    </a:lnTo>
                    <a:lnTo>
                      <a:pt x="99" y="127"/>
                    </a:lnTo>
                    <a:lnTo>
                      <a:pt x="84" y="102"/>
                    </a:lnTo>
                    <a:lnTo>
                      <a:pt x="70" y="127"/>
                    </a:lnTo>
                    <a:lnTo>
                      <a:pt x="51" y="127"/>
                    </a:lnTo>
                    <a:lnTo>
                      <a:pt x="73" y="90"/>
                    </a:lnTo>
                    <a:lnTo>
                      <a:pt x="53" y="59"/>
                    </a:lnTo>
                    <a:lnTo>
                      <a:pt x="76" y="59"/>
                    </a:lnTo>
                    <a:lnTo>
                      <a:pt x="76" y="62"/>
                    </a:lnTo>
                    <a:close/>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88" name="Freeform 163">
                <a:extLst>
                  <a:ext uri="{FF2B5EF4-FFF2-40B4-BE49-F238E27FC236}">
                    <a16:creationId xmlns:a16="http://schemas.microsoft.com/office/drawing/2014/main" id="{E13E15C8-D4D5-42E4-928A-39F3976343C7}"/>
                  </a:ext>
                </a:extLst>
              </p:cNvPr>
              <p:cNvSpPr>
                <a:spLocks noChangeArrowheads="1"/>
              </p:cNvSpPr>
              <p:nvPr/>
            </p:nvSpPr>
            <p:spPr bwMode="auto">
              <a:xfrm>
                <a:off x="1836738" y="4522788"/>
                <a:ext cx="55562" cy="58737"/>
              </a:xfrm>
              <a:custGeom>
                <a:avLst/>
                <a:gdLst>
                  <a:gd name="T0" fmla="*/ 77 w 156"/>
                  <a:gd name="T1" fmla="*/ 161 h 162"/>
                  <a:gd name="T2" fmla="*/ 0 w 156"/>
                  <a:gd name="T3" fmla="*/ 161 h 162"/>
                  <a:gd name="T4" fmla="*/ 0 w 156"/>
                  <a:gd name="T5" fmla="*/ 0 h 162"/>
                  <a:gd name="T6" fmla="*/ 155 w 156"/>
                  <a:gd name="T7" fmla="*/ 0 h 162"/>
                  <a:gd name="T8" fmla="*/ 155 w 156"/>
                  <a:gd name="T9" fmla="*/ 161 h 162"/>
                  <a:gd name="T10" fmla="*/ 77 w 156"/>
                  <a:gd name="T11" fmla="*/ 161 h 162"/>
                </a:gdLst>
                <a:ahLst/>
                <a:cxnLst>
                  <a:cxn ang="0">
                    <a:pos x="T0" y="T1"/>
                  </a:cxn>
                  <a:cxn ang="0">
                    <a:pos x="T2" y="T3"/>
                  </a:cxn>
                  <a:cxn ang="0">
                    <a:pos x="T4" y="T5"/>
                  </a:cxn>
                  <a:cxn ang="0">
                    <a:pos x="T6" y="T7"/>
                  </a:cxn>
                  <a:cxn ang="0">
                    <a:pos x="T8" y="T9"/>
                  </a:cxn>
                  <a:cxn ang="0">
                    <a:pos x="T10" y="T11"/>
                  </a:cxn>
                </a:cxnLst>
                <a:rect l="0" t="0" r="r" b="b"/>
                <a:pathLst>
                  <a:path w="156" h="162">
                    <a:moveTo>
                      <a:pt x="77" y="161"/>
                    </a:moveTo>
                    <a:lnTo>
                      <a:pt x="0" y="161"/>
                    </a:lnTo>
                    <a:lnTo>
                      <a:pt x="0" y="0"/>
                    </a:lnTo>
                    <a:lnTo>
                      <a:pt x="155" y="0"/>
                    </a:lnTo>
                    <a:lnTo>
                      <a:pt x="155" y="161"/>
                    </a:lnTo>
                    <a:lnTo>
                      <a:pt x="77" y="161"/>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89" name="Freeform 164">
                <a:extLst>
                  <a:ext uri="{FF2B5EF4-FFF2-40B4-BE49-F238E27FC236}">
                    <a16:creationId xmlns:a16="http://schemas.microsoft.com/office/drawing/2014/main" id="{60631E21-1686-4390-A22D-10F492F723E2}"/>
                  </a:ext>
                </a:extLst>
              </p:cNvPr>
              <p:cNvSpPr>
                <a:spLocks noChangeArrowheads="1"/>
              </p:cNvSpPr>
              <p:nvPr/>
            </p:nvSpPr>
            <p:spPr bwMode="auto">
              <a:xfrm>
                <a:off x="1911350" y="4522788"/>
                <a:ext cx="150813" cy="58737"/>
              </a:xfrm>
              <a:custGeom>
                <a:avLst/>
                <a:gdLst>
                  <a:gd name="T0" fmla="*/ 420 w 421"/>
                  <a:gd name="T1" fmla="*/ 161 h 162"/>
                  <a:gd name="T2" fmla="*/ 420 w 421"/>
                  <a:gd name="T3" fmla="*/ 0 h 162"/>
                  <a:gd name="T4" fmla="*/ 0 w 421"/>
                  <a:gd name="T5" fmla="*/ 0 h 162"/>
                  <a:gd name="T6" fmla="*/ 0 w 421"/>
                  <a:gd name="T7" fmla="*/ 161 h 162"/>
                  <a:gd name="T8" fmla="*/ 420 w 421"/>
                  <a:gd name="T9" fmla="*/ 161 h 162"/>
                  <a:gd name="T10" fmla="*/ 299 w 421"/>
                  <a:gd name="T11" fmla="*/ 53 h 162"/>
                  <a:gd name="T12" fmla="*/ 322 w 421"/>
                  <a:gd name="T13" fmla="*/ 53 h 162"/>
                  <a:gd name="T14" fmla="*/ 333 w 421"/>
                  <a:gd name="T15" fmla="*/ 76 h 162"/>
                  <a:gd name="T16" fmla="*/ 347 w 421"/>
                  <a:gd name="T17" fmla="*/ 53 h 162"/>
                  <a:gd name="T18" fmla="*/ 367 w 421"/>
                  <a:gd name="T19" fmla="*/ 53 h 162"/>
                  <a:gd name="T20" fmla="*/ 344 w 421"/>
                  <a:gd name="T21" fmla="*/ 84 h 162"/>
                  <a:gd name="T22" fmla="*/ 367 w 421"/>
                  <a:gd name="T23" fmla="*/ 118 h 162"/>
                  <a:gd name="T24" fmla="*/ 344 w 421"/>
                  <a:gd name="T25" fmla="*/ 118 h 162"/>
                  <a:gd name="T26" fmla="*/ 330 w 421"/>
                  <a:gd name="T27" fmla="*/ 93 h 162"/>
                  <a:gd name="T28" fmla="*/ 316 w 421"/>
                  <a:gd name="T29" fmla="*/ 118 h 162"/>
                  <a:gd name="T30" fmla="*/ 296 w 421"/>
                  <a:gd name="T31" fmla="*/ 118 h 162"/>
                  <a:gd name="T32" fmla="*/ 319 w 421"/>
                  <a:gd name="T33" fmla="*/ 82 h 162"/>
                  <a:gd name="T34" fmla="*/ 299 w 421"/>
                  <a:gd name="T35" fmla="*/ 53 h 162"/>
                  <a:gd name="T36" fmla="*/ 262 w 421"/>
                  <a:gd name="T37" fmla="*/ 101 h 162"/>
                  <a:gd name="T38" fmla="*/ 279 w 421"/>
                  <a:gd name="T39" fmla="*/ 101 h 162"/>
                  <a:gd name="T40" fmla="*/ 279 w 421"/>
                  <a:gd name="T41" fmla="*/ 118 h 162"/>
                  <a:gd name="T42" fmla="*/ 262 w 421"/>
                  <a:gd name="T43" fmla="*/ 118 h 162"/>
                  <a:gd name="T44" fmla="*/ 262 w 421"/>
                  <a:gd name="T45" fmla="*/ 101 h 162"/>
                  <a:gd name="T46" fmla="*/ 178 w 421"/>
                  <a:gd name="T47" fmla="*/ 53 h 162"/>
                  <a:gd name="T48" fmla="*/ 200 w 421"/>
                  <a:gd name="T49" fmla="*/ 53 h 162"/>
                  <a:gd name="T50" fmla="*/ 211 w 421"/>
                  <a:gd name="T51" fmla="*/ 76 h 162"/>
                  <a:gd name="T52" fmla="*/ 226 w 421"/>
                  <a:gd name="T53" fmla="*/ 53 h 162"/>
                  <a:gd name="T54" fmla="*/ 245 w 421"/>
                  <a:gd name="T55" fmla="*/ 53 h 162"/>
                  <a:gd name="T56" fmla="*/ 223 w 421"/>
                  <a:gd name="T57" fmla="*/ 84 h 162"/>
                  <a:gd name="T58" fmla="*/ 245 w 421"/>
                  <a:gd name="T59" fmla="*/ 118 h 162"/>
                  <a:gd name="T60" fmla="*/ 223 w 421"/>
                  <a:gd name="T61" fmla="*/ 118 h 162"/>
                  <a:gd name="T62" fmla="*/ 209 w 421"/>
                  <a:gd name="T63" fmla="*/ 93 h 162"/>
                  <a:gd name="T64" fmla="*/ 195 w 421"/>
                  <a:gd name="T65" fmla="*/ 118 h 162"/>
                  <a:gd name="T66" fmla="*/ 175 w 421"/>
                  <a:gd name="T67" fmla="*/ 118 h 162"/>
                  <a:gd name="T68" fmla="*/ 197 w 421"/>
                  <a:gd name="T69" fmla="*/ 82 h 162"/>
                  <a:gd name="T70" fmla="*/ 178 w 421"/>
                  <a:gd name="T71" fmla="*/ 53 h 162"/>
                  <a:gd name="T72" fmla="*/ 141 w 421"/>
                  <a:gd name="T73" fmla="*/ 101 h 162"/>
                  <a:gd name="T74" fmla="*/ 158 w 421"/>
                  <a:gd name="T75" fmla="*/ 101 h 162"/>
                  <a:gd name="T76" fmla="*/ 158 w 421"/>
                  <a:gd name="T77" fmla="*/ 118 h 162"/>
                  <a:gd name="T78" fmla="*/ 141 w 421"/>
                  <a:gd name="T79" fmla="*/ 118 h 162"/>
                  <a:gd name="T80" fmla="*/ 141 w 421"/>
                  <a:gd name="T81" fmla="*/ 101 h 162"/>
                  <a:gd name="T82" fmla="*/ 76 w 421"/>
                  <a:gd name="T83" fmla="*/ 53 h 162"/>
                  <a:gd name="T84" fmla="*/ 87 w 421"/>
                  <a:gd name="T85" fmla="*/ 76 h 162"/>
                  <a:gd name="T86" fmla="*/ 101 w 421"/>
                  <a:gd name="T87" fmla="*/ 53 h 162"/>
                  <a:gd name="T88" fmla="*/ 121 w 421"/>
                  <a:gd name="T89" fmla="*/ 53 h 162"/>
                  <a:gd name="T90" fmla="*/ 99 w 421"/>
                  <a:gd name="T91" fmla="*/ 84 h 162"/>
                  <a:gd name="T92" fmla="*/ 121 w 421"/>
                  <a:gd name="T93" fmla="*/ 118 h 162"/>
                  <a:gd name="T94" fmla="*/ 99 w 421"/>
                  <a:gd name="T95" fmla="*/ 118 h 162"/>
                  <a:gd name="T96" fmla="*/ 84 w 421"/>
                  <a:gd name="T97" fmla="*/ 93 h 162"/>
                  <a:gd name="T98" fmla="*/ 70 w 421"/>
                  <a:gd name="T99" fmla="*/ 118 h 162"/>
                  <a:gd name="T100" fmla="*/ 51 w 421"/>
                  <a:gd name="T101" fmla="*/ 118 h 162"/>
                  <a:gd name="T102" fmla="*/ 73 w 421"/>
                  <a:gd name="T103" fmla="*/ 82 h 162"/>
                  <a:gd name="T104" fmla="*/ 53 w 421"/>
                  <a:gd name="T105" fmla="*/ 50 h 162"/>
                  <a:gd name="T106" fmla="*/ 76 w 421"/>
                  <a:gd name="T107" fmla="*/ 50 h 162"/>
                  <a:gd name="T108" fmla="*/ 76 w 421"/>
                  <a:gd name="T109" fmla="*/ 53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21" h="162">
                    <a:moveTo>
                      <a:pt x="420" y="161"/>
                    </a:moveTo>
                    <a:lnTo>
                      <a:pt x="420" y="0"/>
                    </a:lnTo>
                    <a:lnTo>
                      <a:pt x="0" y="0"/>
                    </a:lnTo>
                    <a:lnTo>
                      <a:pt x="0" y="161"/>
                    </a:lnTo>
                    <a:lnTo>
                      <a:pt x="420" y="161"/>
                    </a:lnTo>
                    <a:close/>
                    <a:moveTo>
                      <a:pt x="299" y="53"/>
                    </a:moveTo>
                    <a:lnTo>
                      <a:pt x="322" y="53"/>
                    </a:lnTo>
                    <a:lnTo>
                      <a:pt x="333" y="76"/>
                    </a:lnTo>
                    <a:lnTo>
                      <a:pt x="347" y="53"/>
                    </a:lnTo>
                    <a:lnTo>
                      <a:pt x="367" y="53"/>
                    </a:lnTo>
                    <a:lnTo>
                      <a:pt x="344" y="84"/>
                    </a:lnTo>
                    <a:lnTo>
                      <a:pt x="367" y="118"/>
                    </a:lnTo>
                    <a:lnTo>
                      <a:pt x="344" y="118"/>
                    </a:lnTo>
                    <a:lnTo>
                      <a:pt x="330" y="93"/>
                    </a:lnTo>
                    <a:lnTo>
                      <a:pt x="316" y="118"/>
                    </a:lnTo>
                    <a:lnTo>
                      <a:pt x="296" y="118"/>
                    </a:lnTo>
                    <a:lnTo>
                      <a:pt x="319" y="82"/>
                    </a:lnTo>
                    <a:lnTo>
                      <a:pt x="299" y="53"/>
                    </a:lnTo>
                    <a:close/>
                    <a:moveTo>
                      <a:pt x="262" y="101"/>
                    </a:moveTo>
                    <a:lnTo>
                      <a:pt x="279" y="101"/>
                    </a:lnTo>
                    <a:lnTo>
                      <a:pt x="279" y="118"/>
                    </a:lnTo>
                    <a:lnTo>
                      <a:pt x="262" y="118"/>
                    </a:lnTo>
                    <a:lnTo>
                      <a:pt x="262" y="101"/>
                    </a:lnTo>
                    <a:close/>
                    <a:moveTo>
                      <a:pt x="178" y="53"/>
                    </a:moveTo>
                    <a:lnTo>
                      <a:pt x="200" y="53"/>
                    </a:lnTo>
                    <a:lnTo>
                      <a:pt x="211" y="76"/>
                    </a:lnTo>
                    <a:lnTo>
                      <a:pt x="226" y="53"/>
                    </a:lnTo>
                    <a:lnTo>
                      <a:pt x="245" y="53"/>
                    </a:lnTo>
                    <a:lnTo>
                      <a:pt x="223" y="84"/>
                    </a:lnTo>
                    <a:lnTo>
                      <a:pt x="245" y="118"/>
                    </a:lnTo>
                    <a:lnTo>
                      <a:pt x="223" y="118"/>
                    </a:lnTo>
                    <a:lnTo>
                      <a:pt x="209" y="93"/>
                    </a:lnTo>
                    <a:lnTo>
                      <a:pt x="195" y="118"/>
                    </a:lnTo>
                    <a:lnTo>
                      <a:pt x="175" y="118"/>
                    </a:lnTo>
                    <a:lnTo>
                      <a:pt x="197" y="82"/>
                    </a:lnTo>
                    <a:lnTo>
                      <a:pt x="178" y="53"/>
                    </a:lnTo>
                    <a:close/>
                    <a:moveTo>
                      <a:pt x="141" y="101"/>
                    </a:moveTo>
                    <a:lnTo>
                      <a:pt x="158" y="101"/>
                    </a:lnTo>
                    <a:lnTo>
                      <a:pt x="158" y="118"/>
                    </a:lnTo>
                    <a:lnTo>
                      <a:pt x="141" y="118"/>
                    </a:lnTo>
                    <a:lnTo>
                      <a:pt x="141" y="101"/>
                    </a:lnTo>
                    <a:close/>
                    <a:moveTo>
                      <a:pt x="76" y="53"/>
                    </a:moveTo>
                    <a:lnTo>
                      <a:pt x="87" y="76"/>
                    </a:lnTo>
                    <a:lnTo>
                      <a:pt x="101" y="53"/>
                    </a:lnTo>
                    <a:lnTo>
                      <a:pt x="121" y="53"/>
                    </a:lnTo>
                    <a:lnTo>
                      <a:pt x="99" y="84"/>
                    </a:lnTo>
                    <a:lnTo>
                      <a:pt x="121" y="118"/>
                    </a:lnTo>
                    <a:lnTo>
                      <a:pt x="99" y="118"/>
                    </a:lnTo>
                    <a:lnTo>
                      <a:pt x="84" y="93"/>
                    </a:lnTo>
                    <a:lnTo>
                      <a:pt x="70" y="118"/>
                    </a:lnTo>
                    <a:lnTo>
                      <a:pt x="51" y="118"/>
                    </a:lnTo>
                    <a:lnTo>
                      <a:pt x="73" y="82"/>
                    </a:lnTo>
                    <a:lnTo>
                      <a:pt x="53" y="50"/>
                    </a:lnTo>
                    <a:lnTo>
                      <a:pt x="76" y="50"/>
                    </a:lnTo>
                    <a:lnTo>
                      <a:pt x="76" y="53"/>
                    </a:lnTo>
                    <a:close/>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90" name="Freeform 165">
                <a:extLst>
                  <a:ext uri="{FF2B5EF4-FFF2-40B4-BE49-F238E27FC236}">
                    <a16:creationId xmlns:a16="http://schemas.microsoft.com/office/drawing/2014/main" id="{F6CDD33C-6D24-44D0-9A90-5607BC242ABF}"/>
                  </a:ext>
                </a:extLst>
              </p:cNvPr>
              <p:cNvSpPr>
                <a:spLocks noChangeArrowheads="1"/>
              </p:cNvSpPr>
              <p:nvPr/>
            </p:nvSpPr>
            <p:spPr bwMode="auto">
              <a:xfrm>
                <a:off x="1911350" y="4603750"/>
                <a:ext cx="150813" cy="58738"/>
              </a:xfrm>
              <a:custGeom>
                <a:avLst/>
                <a:gdLst>
                  <a:gd name="T0" fmla="*/ 420 w 421"/>
                  <a:gd name="T1" fmla="*/ 161 h 162"/>
                  <a:gd name="T2" fmla="*/ 420 w 421"/>
                  <a:gd name="T3" fmla="*/ 0 h 162"/>
                  <a:gd name="T4" fmla="*/ 0 w 421"/>
                  <a:gd name="T5" fmla="*/ 0 h 162"/>
                  <a:gd name="T6" fmla="*/ 0 w 421"/>
                  <a:gd name="T7" fmla="*/ 161 h 162"/>
                  <a:gd name="T8" fmla="*/ 420 w 421"/>
                  <a:gd name="T9" fmla="*/ 161 h 162"/>
                  <a:gd name="T10" fmla="*/ 299 w 421"/>
                  <a:gd name="T11" fmla="*/ 45 h 162"/>
                  <a:gd name="T12" fmla="*/ 322 w 421"/>
                  <a:gd name="T13" fmla="*/ 45 h 162"/>
                  <a:gd name="T14" fmla="*/ 333 w 421"/>
                  <a:gd name="T15" fmla="*/ 68 h 162"/>
                  <a:gd name="T16" fmla="*/ 347 w 421"/>
                  <a:gd name="T17" fmla="*/ 45 h 162"/>
                  <a:gd name="T18" fmla="*/ 367 w 421"/>
                  <a:gd name="T19" fmla="*/ 45 h 162"/>
                  <a:gd name="T20" fmla="*/ 344 w 421"/>
                  <a:gd name="T21" fmla="*/ 76 h 162"/>
                  <a:gd name="T22" fmla="*/ 367 w 421"/>
                  <a:gd name="T23" fmla="*/ 110 h 162"/>
                  <a:gd name="T24" fmla="*/ 344 w 421"/>
                  <a:gd name="T25" fmla="*/ 110 h 162"/>
                  <a:gd name="T26" fmla="*/ 330 w 421"/>
                  <a:gd name="T27" fmla="*/ 85 h 162"/>
                  <a:gd name="T28" fmla="*/ 316 w 421"/>
                  <a:gd name="T29" fmla="*/ 110 h 162"/>
                  <a:gd name="T30" fmla="*/ 296 w 421"/>
                  <a:gd name="T31" fmla="*/ 110 h 162"/>
                  <a:gd name="T32" fmla="*/ 319 w 421"/>
                  <a:gd name="T33" fmla="*/ 74 h 162"/>
                  <a:gd name="T34" fmla="*/ 299 w 421"/>
                  <a:gd name="T35" fmla="*/ 45 h 162"/>
                  <a:gd name="T36" fmla="*/ 262 w 421"/>
                  <a:gd name="T37" fmla="*/ 93 h 162"/>
                  <a:gd name="T38" fmla="*/ 279 w 421"/>
                  <a:gd name="T39" fmla="*/ 93 h 162"/>
                  <a:gd name="T40" fmla="*/ 279 w 421"/>
                  <a:gd name="T41" fmla="*/ 110 h 162"/>
                  <a:gd name="T42" fmla="*/ 262 w 421"/>
                  <a:gd name="T43" fmla="*/ 110 h 162"/>
                  <a:gd name="T44" fmla="*/ 262 w 421"/>
                  <a:gd name="T45" fmla="*/ 93 h 162"/>
                  <a:gd name="T46" fmla="*/ 178 w 421"/>
                  <a:gd name="T47" fmla="*/ 45 h 162"/>
                  <a:gd name="T48" fmla="*/ 200 w 421"/>
                  <a:gd name="T49" fmla="*/ 45 h 162"/>
                  <a:gd name="T50" fmla="*/ 211 w 421"/>
                  <a:gd name="T51" fmla="*/ 68 h 162"/>
                  <a:gd name="T52" fmla="*/ 226 w 421"/>
                  <a:gd name="T53" fmla="*/ 45 h 162"/>
                  <a:gd name="T54" fmla="*/ 245 w 421"/>
                  <a:gd name="T55" fmla="*/ 45 h 162"/>
                  <a:gd name="T56" fmla="*/ 223 w 421"/>
                  <a:gd name="T57" fmla="*/ 76 h 162"/>
                  <a:gd name="T58" fmla="*/ 245 w 421"/>
                  <a:gd name="T59" fmla="*/ 110 h 162"/>
                  <a:gd name="T60" fmla="*/ 223 w 421"/>
                  <a:gd name="T61" fmla="*/ 110 h 162"/>
                  <a:gd name="T62" fmla="*/ 209 w 421"/>
                  <a:gd name="T63" fmla="*/ 85 h 162"/>
                  <a:gd name="T64" fmla="*/ 195 w 421"/>
                  <a:gd name="T65" fmla="*/ 110 h 162"/>
                  <a:gd name="T66" fmla="*/ 175 w 421"/>
                  <a:gd name="T67" fmla="*/ 110 h 162"/>
                  <a:gd name="T68" fmla="*/ 197 w 421"/>
                  <a:gd name="T69" fmla="*/ 74 h 162"/>
                  <a:gd name="T70" fmla="*/ 178 w 421"/>
                  <a:gd name="T71" fmla="*/ 45 h 162"/>
                  <a:gd name="T72" fmla="*/ 141 w 421"/>
                  <a:gd name="T73" fmla="*/ 93 h 162"/>
                  <a:gd name="T74" fmla="*/ 158 w 421"/>
                  <a:gd name="T75" fmla="*/ 93 h 162"/>
                  <a:gd name="T76" fmla="*/ 158 w 421"/>
                  <a:gd name="T77" fmla="*/ 110 h 162"/>
                  <a:gd name="T78" fmla="*/ 141 w 421"/>
                  <a:gd name="T79" fmla="*/ 110 h 162"/>
                  <a:gd name="T80" fmla="*/ 141 w 421"/>
                  <a:gd name="T81" fmla="*/ 93 h 162"/>
                  <a:gd name="T82" fmla="*/ 76 w 421"/>
                  <a:gd name="T83" fmla="*/ 45 h 162"/>
                  <a:gd name="T84" fmla="*/ 87 w 421"/>
                  <a:gd name="T85" fmla="*/ 68 h 162"/>
                  <a:gd name="T86" fmla="*/ 101 w 421"/>
                  <a:gd name="T87" fmla="*/ 45 h 162"/>
                  <a:gd name="T88" fmla="*/ 121 w 421"/>
                  <a:gd name="T89" fmla="*/ 45 h 162"/>
                  <a:gd name="T90" fmla="*/ 99 w 421"/>
                  <a:gd name="T91" fmla="*/ 76 h 162"/>
                  <a:gd name="T92" fmla="*/ 121 w 421"/>
                  <a:gd name="T93" fmla="*/ 110 h 162"/>
                  <a:gd name="T94" fmla="*/ 99 w 421"/>
                  <a:gd name="T95" fmla="*/ 110 h 162"/>
                  <a:gd name="T96" fmla="*/ 87 w 421"/>
                  <a:gd name="T97" fmla="*/ 85 h 162"/>
                  <a:gd name="T98" fmla="*/ 73 w 421"/>
                  <a:gd name="T99" fmla="*/ 110 h 162"/>
                  <a:gd name="T100" fmla="*/ 53 w 421"/>
                  <a:gd name="T101" fmla="*/ 110 h 162"/>
                  <a:gd name="T102" fmla="*/ 76 w 421"/>
                  <a:gd name="T103" fmla="*/ 74 h 162"/>
                  <a:gd name="T104" fmla="*/ 56 w 421"/>
                  <a:gd name="T105" fmla="*/ 43 h 162"/>
                  <a:gd name="T106" fmla="*/ 76 w 421"/>
                  <a:gd name="T107" fmla="*/ 43 h 162"/>
                  <a:gd name="T108" fmla="*/ 76 w 421"/>
                  <a:gd name="T109" fmla="*/ 45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21" h="162">
                    <a:moveTo>
                      <a:pt x="420" y="161"/>
                    </a:moveTo>
                    <a:lnTo>
                      <a:pt x="420" y="0"/>
                    </a:lnTo>
                    <a:lnTo>
                      <a:pt x="0" y="0"/>
                    </a:lnTo>
                    <a:lnTo>
                      <a:pt x="0" y="161"/>
                    </a:lnTo>
                    <a:lnTo>
                      <a:pt x="420" y="161"/>
                    </a:lnTo>
                    <a:close/>
                    <a:moveTo>
                      <a:pt x="299" y="45"/>
                    </a:moveTo>
                    <a:lnTo>
                      <a:pt x="322" y="45"/>
                    </a:lnTo>
                    <a:lnTo>
                      <a:pt x="333" y="68"/>
                    </a:lnTo>
                    <a:lnTo>
                      <a:pt x="347" y="45"/>
                    </a:lnTo>
                    <a:lnTo>
                      <a:pt x="367" y="45"/>
                    </a:lnTo>
                    <a:lnTo>
                      <a:pt x="344" y="76"/>
                    </a:lnTo>
                    <a:lnTo>
                      <a:pt x="367" y="110"/>
                    </a:lnTo>
                    <a:lnTo>
                      <a:pt x="344" y="110"/>
                    </a:lnTo>
                    <a:lnTo>
                      <a:pt x="330" y="85"/>
                    </a:lnTo>
                    <a:lnTo>
                      <a:pt x="316" y="110"/>
                    </a:lnTo>
                    <a:lnTo>
                      <a:pt x="296" y="110"/>
                    </a:lnTo>
                    <a:lnTo>
                      <a:pt x="319" y="74"/>
                    </a:lnTo>
                    <a:lnTo>
                      <a:pt x="299" y="45"/>
                    </a:lnTo>
                    <a:close/>
                    <a:moveTo>
                      <a:pt x="262" y="93"/>
                    </a:moveTo>
                    <a:lnTo>
                      <a:pt x="279" y="93"/>
                    </a:lnTo>
                    <a:lnTo>
                      <a:pt x="279" y="110"/>
                    </a:lnTo>
                    <a:lnTo>
                      <a:pt x="262" y="110"/>
                    </a:lnTo>
                    <a:lnTo>
                      <a:pt x="262" y="93"/>
                    </a:lnTo>
                    <a:close/>
                    <a:moveTo>
                      <a:pt x="178" y="45"/>
                    </a:moveTo>
                    <a:lnTo>
                      <a:pt x="200" y="45"/>
                    </a:lnTo>
                    <a:lnTo>
                      <a:pt x="211" y="68"/>
                    </a:lnTo>
                    <a:lnTo>
                      <a:pt x="226" y="45"/>
                    </a:lnTo>
                    <a:lnTo>
                      <a:pt x="245" y="45"/>
                    </a:lnTo>
                    <a:lnTo>
                      <a:pt x="223" y="76"/>
                    </a:lnTo>
                    <a:lnTo>
                      <a:pt x="245" y="110"/>
                    </a:lnTo>
                    <a:lnTo>
                      <a:pt x="223" y="110"/>
                    </a:lnTo>
                    <a:lnTo>
                      <a:pt x="209" y="85"/>
                    </a:lnTo>
                    <a:lnTo>
                      <a:pt x="195" y="110"/>
                    </a:lnTo>
                    <a:lnTo>
                      <a:pt x="175" y="110"/>
                    </a:lnTo>
                    <a:lnTo>
                      <a:pt x="197" y="74"/>
                    </a:lnTo>
                    <a:lnTo>
                      <a:pt x="178" y="45"/>
                    </a:lnTo>
                    <a:close/>
                    <a:moveTo>
                      <a:pt x="141" y="93"/>
                    </a:moveTo>
                    <a:lnTo>
                      <a:pt x="158" y="93"/>
                    </a:lnTo>
                    <a:lnTo>
                      <a:pt x="158" y="110"/>
                    </a:lnTo>
                    <a:lnTo>
                      <a:pt x="141" y="110"/>
                    </a:lnTo>
                    <a:lnTo>
                      <a:pt x="141" y="93"/>
                    </a:lnTo>
                    <a:close/>
                    <a:moveTo>
                      <a:pt x="76" y="45"/>
                    </a:moveTo>
                    <a:lnTo>
                      <a:pt x="87" y="68"/>
                    </a:lnTo>
                    <a:lnTo>
                      <a:pt x="101" y="45"/>
                    </a:lnTo>
                    <a:lnTo>
                      <a:pt x="121" y="45"/>
                    </a:lnTo>
                    <a:lnTo>
                      <a:pt x="99" y="76"/>
                    </a:lnTo>
                    <a:lnTo>
                      <a:pt x="121" y="110"/>
                    </a:lnTo>
                    <a:lnTo>
                      <a:pt x="99" y="110"/>
                    </a:lnTo>
                    <a:lnTo>
                      <a:pt x="87" y="85"/>
                    </a:lnTo>
                    <a:lnTo>
                      <a:pt x="73" y="110"/>
                    </a:lnTo>
                    <a:lnTo>
                      <a:pt x="53" y="110"/>
                    </a:lnTo>
                    <a:lnTo>
                      <a:pt x="76" y="74"/>
                    </a:lnTo>
                    <a:lnTo>
                      <a:pt x="56" y="43"/>
                    </a:lnTo>
                    <a:lnTo>
                      <a:pt x="76" y="43"/>
                    </a:lnTo>
                    <a:lnTo>
                      <a:pt x="76" y="45"/>
                    </a:lnTo>
                    <a:close/>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91" name="Freeform 166">
                <a:extLst>
                  <a:ext uri="{FF2B5EF4-FFF2-40B4-BE49-F238E27FC236}">
                    <a16:creationId xmlns:a16="http://schemas.microsoft.com/office/drawing/2014/main" id="{53FF867D-782E-4722-B561-86AC0DB73139}"/>
                  </a:ext>
                </a:extLst>
              </p:cNvPr>
              <p:cNvSpPr>
                <a:spLocks noChangeArrowheads="1"/>
              </p:cNvSpPr>
              <p:nvPr/>
            </p:nvSpPr>
            <p:spPr bwMode="auto">
              <a:xfrm>
                <a:off x="1836738" y="4603750"/>
                <a:ext cx="55562" cy="58738"/>
              </a:xfrm>
              <a:custGeom>
                <a:avLst/>
                <a:gdLst>
                  <a:gd name="T0" fmla="*/ 77 w 156"/>
                  <a:gd name="T1" fmla="*/ 161 h 162"/>
                  <a:gd name="T2" fmla="*/ 0 w 156"/>
                  <a:gd name="T3" fmla="*/ 161 h 162"/>
                  <a:gd name="T4" fmla="*/ 0 w 156"/>
                  <a:gd name="T5" fmla="*/ 0 h 162"/>
                  <a:gd name="T6" fmla="*/ 155 w 156"/>
                  <a:gd name="T7" fmla="*/ 0 h 162"/>
                  <a:gd name="T8" fmla="*/ 155 w 156"/>
                  <a:gd name="T9" fmla="*/ 161 h 162"/>
                  <a:gd name="T10" fmla="*/ 77 w 156"/>
                  <a:gd name="T11" fmla="*/ 161 h 162"/>
                </a:gdLst>
                <a:ahLst/>
                <a:cxnLst>
                  <a:cxn ang="0">
                    <a:pos x="T0" y="T1"/>
                  </a:cxn>
                  <a:cxn ang="0">
                    <a:pos x="T2" y="T3"/>
                  </a:cxn>
                  <a:cxn ang="0">
                    <a:pos x="T4" y="T5"/>
                  </a:cxn>
                  <a:cxn ang="0">
                    <a:pos x="T6" y="T7"/>
                  </a:cxn>
                  <a:cxn ang="0">
                    <a:pos x="T8" y="T9"/>
                  </a:cxn>
                  <a:cxn ang="0">
                    <a:pos x="T10" y="T11"/>
                  </a:cxn>
                </a:cxnLst>
                <a:rect l="0" t="0" r="r" b="b"/>
                <a:pathLst>
                  <a:path w="156" h="162">
                    <a:moveTo>
                      <a:pt x="77" y="161"/>
                    </a:moveTo>
                    <a:lnTo>
                      <a:pt x="0" y="161"/>
                    </a:lnTo>
                    <a:lnTo>
                      <a:pt x="0" y="0"/>
                    </a:lnTo>
                    <a:lnTo>
                      <a:pt x="155" y="0"/>
                    </a:lnTo>
                    <a:lnTo>
                      <a:pt x="155" y="161"/>
                    </a:lnTo>
                    <a:lnTo>
                      <a:pt x="77" y="161"/>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379" name="Rectangle 378">
              <a:extLst>
                <a:ext uri="{FF2B5EF4-FFF2-40B4-BE49-F238E27FC236}">
                  <a16:creationId xmlns:a16="http://schemas.microsoft.com/office/drawing/2014/main" id="{CC51FD3B-2934-4A8D-A376-99EB6CED2EFA}"/>
                </a:ext>
              </a:extLst>
            </p:cNvPr>
            <p:cNvSpPr/>
            <p:nvPr/>
          </p:nvSpPr>
          <p:spPr>
            <a:xfrm>
              <a:off x="2540097" y="2103309"/>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p>
          </p:txBody>
        </p:sp>
      </p:grpSp>
      <p:grpSp>
        <p:nvGrpSpPr>
          <p:cNvPr id="392" name="Group 391">
            <a:extLst>
              <a:ext uri="{FF2B5EF4-FFF2-40B4-BE49-F238E27FC236}">
                <a16:creationId xmlns:a16="http://schemas.microsoft.com/office/drawing/2014/main" id="{65E4AF18-362F-473B-A39B-4E6FFDDE5A1B}"/>
              </a:ext>
            </a:extLst>
          </p:cNvPr>
          <p:cNvGrpSpPr/>
          <p:nvPr/>
        </p:nvGrpSpPr>
        <p:grpSpPr>
          <a:xfrm>
            <a:off x="8077509" y="5344869"/>
            <a:ext cx="475202" cy="441936"/>
            <a:chOff x="4198441" y="2095219"/>
            <a:chExt cx="639069" cy="695710"/>
          </a:xfrm>
        </p:grpSpPr>
        <p:grpSp>
          <p:nvGrpSpPr>
            <p:cNvPr id="393" name="Group 392">
              <a:extLst>
                <a:ext uri="{FF2B5EF4-FFF2-40B4-BE49-F238E27FC236}">
                  <a16:creationId xmlns:a16="http://schemas.microsoft.com/office/drawing/2014/main" id="{D7CA76C6-782E-49FB-A5D4-8BA322DAFA4C}"/>
                </a:ext>
              </a:extLst>
            </p:cNvPr>
            <p:cNvGrpSpPr/>
            <p:nvPr/>
          </p:nvGrpSpPr>
          <p:grpSpPr>
            <a:xfrm>
              <a:off x="4324477" y="2186450"/>
              <a:ext cx="386997" cy="513249"/>
              <a:chOff x="3302000" y="4402138"/>
              <a:chExt cx="223838" cy="296862"/>
            </a:xfrm>
            <a:solidFill>
              <a:srgbClr val="F80000"/>
            </a:solidFill>
          </p:grpSpPr>
          <p:sp>
            <p:nvSpPr>
              <p:cNvPr id="395" name="Freeform 53">
                <a:extLst>
                  <a:ext uri="{FF2B5EF4-FFF2-40B4-BE49-F238E27FC236}">
                    <a16:creationId xmlns:a16="http://schemas.microsoft.com/office/drawing/2014/main" id="{23761E44-93F2-4C5F-A0BB-3499EFB2269B}"/>
                  </a:ext>
                </a:extLst>
              </p:cNvPr>
              <p:cNvSpPr>
                <a:spLocks noChangeArrowheads="1"/>
              </p:cNvSpPr>
              <p:nvPr/>
            </p:nvSpPr>
            <p:spPr bwMode="auto">
              <a:xfrm>
                <a:off x="3302000" y="4402138"/>
                <a:ext cx="223838" cy="296862"/>
              </a:xfrm>
              <a:custGeom>
                <a:avLst/>
                <a:gdLst>
                  <a:gd name="T0" fmla="*/ 310 w 622"/>
                  <a:gd name="T1" fmla="*/ 0 h 825"/>
                  <a:gd name="T2" fmla="*/ 0 w 622"/>
                  <a:gd name="T3" fmla="*/ 132 h 825"/>
                  <a:gd name="T4" fmla="*/ 0 w 622"/>
                  <a:gd name="T5" fmla="*/ 426 h 825"/>
                  <a:gd name="T6" fmla="*/ 0 w 622"/>
                  <a:gd name="T7" fmla="*/ 426 h 825"/>
                  <a:gd name="T8" fmla="*/ 310 w 622"/>
                  <a:gd name="T9" fmla="*/ 824 h 825"/>
                  <a:gd name="T10" fmla="*/ 621 w 622"/>
                  <a:gd name="T11" fmla="*/ 426 h 825"/>
                  <a:gd name="T12" fmla="*/ 621 w 622"/>
                  <a:gd name="T13" fmla="*/ 426 h 825"/>
                  <a:gd name="T14" fmla="*/ 621 w 622"/>
                  <a:gd name="T15" fmla="*/ 132 h 825"/>
                  <a:gd name="T16" fmla="*/ 310 w 622"/>
                  <a:gd name="T17" fmla="*/ 0 h 825"/>
                  <a:gd name="T18" fmla="*/ 364 w 622"/>
                  <a:gd name="T19" fmla="*/ 539 h 825"/>
                  <a:gd name="T20" fmla="*/ 141 w 622"/>
                  <a:gd name="T21" fmla="*/ 539 h 825"/>
                  <a:gd name="T22" fmla="*/ 141 w 622"/>
                  <a:gd name="T23" fmla="*/ 508 h 825"/>
                  <a:gd name="T24" fmla="*/ 364 w 622"/>
                  <a:gd name="T25" fmla="*/ 508 h 825"/>
                  <a:gd name="T26" fmla="*/ 364 w 622"/>
                  <a:gd name="T27" fmla="*/ 539 h 825"/>
                  <a:gd name="T28" fmla="*/ 364 w 622"/>
                  <a:gd name="T29" fmla="*/ 417 h 825"/>
                  <a:gd name="T30" fmla="*/ 141 w 622"/>
                  <a:gd name="T31" fmla="*/ 417 h 825"/>
                  <a:gd name="T32" fmla="*/ 141 w 622"/>
                  <a:gd name="T33" fmla="*/ 386 h 825"/>
                  <a:gd name="T34" fmla="*/ 364 w 622"/>
                  <a:gd name="T35" fmla="*/ 386 h 825"/>
                  <a:gd name="T36" fmla="*/ 364 w 622"/>
                  <a:gd name="T37" fmla="*/ 417 h 825"/>
                  <a:gd name="T38" fmla="*/ 364 w 622"/>
                  <a:gd name="T39" fmla="*/ 290 h 825"/>
                  <a:gd name="T40" fmla="*/ 141 w 622"/>
                  <a:gd name="T41" fmla="*/ 290 h 825"/>
                  <a:gd name="T42" fmla="*/ 141 w 622"/>
                  <a:gd name="T43" fmla="*/ 259 h 825"/>
                  <a:gd name="T44" fmla="*/ 364 w 622"/>
                  <a:gd name="T45" fmla="*/ 259 h 825"/>
                  <a:gd name="T46" fmla="*/ 364 w 622"/>
                  <a:gd name="T47" fmla="*/ 290 h 825"/>
                  <a:gd name="T48" fmla="*/ 497 w 622"/>
                  <a:gd name="T49" fmla="*/ 496 h 825"/>
                  <a:gd name="T50" fmla="*/ 443 w 622"/>
                  <a:gd name="T51" fmla="*/ 550 h 825"/>
                  <a:gd name="T52" fmla="*/ 409 w 622"/>
                  <a:gd name="T53" fmla="*/ 516 h 825"/>
                  <a:gd name="T54" fmla="*/ 409 w 622"/>
                  <a:gd name="T55" fmla="*/ 502 h 825"/>
                  <a:gd name="T56" fmla="*/ 423 w 622"/>
                  <a:gd name="T57" fmla="*/ 502 h 825"/>
                  <a:gd name="T58" fmla="*/ 443 w 622"/>
                  <a:gd name="T59" fmla="*/ 522 h 825"/>
                  <a:gd name="T60" fmla="*/ 483 w 622"/>
                  <a:gd name="T61" fmla="*/ 482 h 825"/>
                  <a:gd name="T62" fmla="*/ 497 w 622"/>
                  <a:gd name="T63" fmla="*/ 482 h 825"/>
                  <a:gd name="T64" fmla="*/ 497 w 622"/>
                  <a:gd name="T65" fmla="*/ 496 h 825"/>
                  <a:gd name="T66" fmla="*/ 421 w 622"/>
                  <a:gd name="T67" fmla="*/ 375 h 825"/>
                  <a:gd name="T68" fmla="*/ 421 w 622"/>
                  <a:gd name="T69" fmla="*/ 361 h 825"/>
                  <a:gd name="T70" fmla="*/ 435 w 622"/>
                  <a:gd name="T71" fmla="*/ 361 h 825"/>
                  <a:gd name="T72" fmla="*/ 454 w 622"/>
                  <a:gd name="T73" fmla="*/ 381 h 825"/>
                  <a:gd name="T74" fmla="*/ 474 w 622"/>
                  <a:gd name="T75" fmla="*/ 361 h 825"/>
                  <a:gd name="T76" fmla="*/ 488 w 622"/>
                  <a:gd name="T77" fmla="*/ 361 h 825"/>
                  <a:gd name="T78" fmla="*/ 488 w 622"/>
                  <a:gd name="T79" fmla="*/ 375 h 825"/>
                  <a:gd name="T80" fmla="*/ 468 w 622"/>
                  <a:gd name="T81" fmla="*/ 395 h 825"/>
                  <a:gd name="T82" fmla="*/ 488 w 622"/>
                  <a:gd name="T83" fmla="*/ 415 h 825"/>
                  <a:gd name="T84" fmla="*/ 488 w 622"/>
                  <a:gd name="T85" fmla="*/ 429 h 825"/>
                  <a:gd name="T86" fmla="*/ 480 w 622"/>
                  <a:gd name="T87" fmla="*/ 431 h 825"/>
                  <a:gd name="T88" fmla="*/ 471 w 622"/>
                  <a:gd name="T89" fmla="*/ 429 h 825"/>
                  <a:gd name="T90" fmla="*/ 452 w 622"/>
                  <a:gd name="T91" fmla="*/ 409 h 825"/>
                  <a:gd name="T92" fmla="*/ 432 w 622"/>
                  <a:gd name="T93" fmla="*/ 429 h 825"/>
                  <a:gd name="T94" fmla="*/ 423 w 622"/>
                  <a:gd name="T95" fmla="*/ 431 h 825"/>
                  <a:gd name="T96" fmla="*/ 415 w 622"/>
                  <a:gd name="T97" fmla="*/ 429 h 825"/>
                  <a:gd name="T98" fmla="*/ 415 w 622"/>
                  <a:gd name="T99" fmla="*/ 415 h 825"/>
                  <a:gd name="T100" fmla="*/ 435 w 622"/>
                  <a:gd name="T101" fmla="*/ 395 h 825"/>
                  <a:gd name="T102" fmla="*/ 421 w 622"/>
                  <a:gd name="T103" fmla="*/ 375 h 825"/>
                  <a:gd name="T104" fmla="*/ 500 w 622"/>
                  <a:gd name="T105" fmla="*/ 256 h 825"/>
                  <a:gd name="T106" fmla="*/ 446 w 622"/>
                  <a:gd name="T107" fmla="*/ 310 h 825"/>
                  <a:gd name="T108" fmla="*/ 412 w 622"/>
                  <a:gd name="T109" fmla="*/ 276 h 825"/>
                  <a:gd name="T110" fmla="*/ 412 w 622"/>
                  <a:gd name="T111" fmla="*/ 262 h 825"/>
                  <a:gd name="T112" fmla="*/ 426 w 622"/>
                  <a:gd name="T113" fmla="*/ 262 h 825"/>
                  <a:gd name="T114" fmla="*/ 446 w 622"/>
                  <a:gd name="T115" fmla="*/ 282 h 825"/>
                  <a:gd name="T116" fmla="*/ 485 w 622"/>
                  <a:gd name="T117" fmla="*/ 242 h 825"/>
                  <a:gd name="T118" fmla="*/ 500 w 622"/>
                  <a:gd name="T119" fmla="*/ 242 h 825"/>
                  <a:gd name="T120" fmla="*/ 500 w 622"/>
                  <a:gd name="T121" fmla="*/ 256 h 8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22" h="825">
                    <a:moveTo>
                      <a:pt x="310" y="0"/>
                    </a:moveTo>
                    <a:lnTo>
                      <a:pt x="0" y="132"/>
                    </a:lnTo>
                    <a:lnTo>
                      <a:pt x="0" y="426"/>
                    </a:lnTo>
                    <a:lnTo>
                      <a:pt x="0" y="426"/>
                    </a:lnTo>
                    <a:cubicBezTo>
                      <a:pt x="8" y="589"/>
                      <a:pt x="130" y="733"/>
                      <a:pt x="310" y="824"/>
                    </a:cubicBezTo>
                    <a:cubicBezTo>
                      <a:pt x="491" y="733"/>
                      <a:pt x="610" y="589"/>
                      <a:pt x="621" y="426"/>
                    </a:cubicBezTo>
                    <a:lnTo>
                      <a:pt x="621" y="426"/>
                    </a:lnTo>
                    <a:lnTo>
                      <a:pt x="621" y="132"/>
                    </a:lnTo>
                    <a:lnTo>
                      <a:pt x="310" y="0"/>
                    </a:lnTo>
                    <a:close/>
                    <a:moveTo>
                      <a:pt x="364" y="539"/>
                    </a:moveTo>
                    <a:lnTo>
                      <a:pt x="141" y="539"/>
                    </a:lnTo>
                    <a:lnTo>
                      <a:pt x="141" y="508"/>
                    </a:lnTo>
                    <a:lnTo>
                      <a:pt x="364" y="508"/>
                    </a:lnTo>
                    <a:lnTo>
                      <a:pt x="364" y="539"/>
                    </a:lnTo>
                    <a:close/>
                    <a:moveTo>
                      <a:pt x="364" y="417"/>
                    </a:moveTo>
                    <a:lnTo>
                      <a:pt x="141" y="417"/>
                    </a:lnTo>
                    <a:lnTo>
                      <a:pt x="141" y="386"/>
                    </a:lnTo>
                    <a:lnTo>
                      <a:pt x="364" y="386"/>
                    </a:lnTo>
                    <a:lnTo>
                      <a:pt x="364" y="417"/>
                    </a:lnTo>
                    <a:close/>
                    <a:moveTo>
                      <a:pt x="364" y="290"/>
                    </a:moveTo>
                    <a:lnTo>
                      <a:pt x="141" y="290"/>
                    </a:lnTo>
                    <a:lnTo>
                      <a:pt x="141" y="259"/>
                    </a:lnTo>
                    <a:lnTo>
                      <a:pt x="364" y="259"/>
                    </a:lnTo>
                    <a:lnTo>
                      <a:pt x="364" y="290"/>
                    </a:lnTo>
                    <a:close/>
                    <a:moveTo>
                      <a:pt x="497" y="496"/>
                    </a:moveTo>
                    <a:lnTo>
                      <a:pt x="443" y="550"/>
                    </a:lnTo>
                    <a:lnTo>
                      <a:pt x="409" y="516"/>
                    </a:lnTo>
                    <a:cubicBezTo>
                      <a:pt x="406" y="513"/>
                      <a:pt x="406" y="505"/>
                      <a:pt x="409" y="502"/>
                    </a:cubicBezTo>
                    <a:cubicBezTo>
                      <a:pt x="412" y="499"/>
                      <a:pt x="421" y="499"/>
                      <a:pt x="423" y="502"/>
                    </a:cubicBezTo>
                    <a:lnTo>
                      <a:pt x="443" y="522"/>
                    </a:lnTo>
                    <a:lnTo>
                      <a:pt x="483" y="482"/>
                    </a:lnTo>
                    <a:cubicBezTo>
                      <a:pt x="485" y="479"/>
                      <a:pt x="494" y="479"/>
                      <a:pt x="497" y="482"/>
                    </a:cubicBezTo>
                    <a:cubicBezTo>
                      <a:pt x="502" y="485"/>
                      <a:pt x="502" y="494"/>
                      <a:pt x="497" y="496"/>
                    </a:cubicBezTo>
                    <a:close/>
                    <a:moveTo>
                      <a:pt x="421" y="375"/>
                    </a:moveTo>
                    <a:cubicBezTo>
                      <a:pt x="418" y="372"/>
                      <a:pt x="418" y="364"/>
                      <a:pt x="421" y="361"/>
                    </a:cubicBezTo>
                    <a:cubicBezTo>
                      <a:pt x="423" y="358"/>
                      <a:pt x="432" y="358"/>
                      <a:pt x="435" y="361"/>
                    </a:cubicBezTo>
                    <a:lnTo>
                      <a:pt x="454" y="381"/>
                    </a:lnTo>
                    <a:lnTo>
                      <a:pt x="474" y="361"/>
                    </a:lnTo>
                    <a:cubicBezTo>
                      <a:pt x="477" y="358"/>
                      <a:pt x="485" y="358"/>
                      <a:pt x="488" y="361"/>
                    </a:cubicBezTo>
                    <a:cubicBezTo>
                      <a:pt x="491" y="364"/>
                      <a:pt x="491" y="372"/>
                      <a:pt x="488" y="375"/>
                    </a:cubicBezTo>
                    <a:lnTo>
                      <a:pt x="468" y="395"/>
                    </a:lnTo>
                    <a:lnTo>
                      <a:pt x="488" y="415"/>
                    </a:lnTo>
                    <a:cubicBezTo>
                      <a:pt x="491" y="417"/>
                      <a:pt x="491" y="427"/>
                      <a:pt x="488" y="429"/>
                    </a:cubicBezTo>
                    <a:cubicBezTo>
                      <a:pt x="485" y="432"/>
                      <a:pt x="483" y="431"/>
                      <a:pt x="480" y="431"/>
                    </a:cubicBezTo>
                    <a:cubicBezTo>
                      <a:pt x="477" y="431"/>
                      <a:pt x="474" y="431"/>
                      <a:pt x="471" y="429"/>
                    </a:cubicBezTo>
                    <a:lnTo>
                      <a:pt x="452" y="409"/>
                    </a:lnTo>
                    <a:lnTo>
                      <a:pt x="432" y="429"/>
                    </a:lnTo>
                    <a:cubicBezTo>
                      <a:pt x="429" y="431"/>
                      <a:pt x="426" y="431"/>
                      <a:pt x="423" y="431"/>
                    </a:cubicBezTo>
                    <a:cubicBezTo>
                      <a:pt x="421" y="431"/>
                      <a:pt x="418" y="431"/>
                      <a:pt x="415" y="429"/>
                    </a:cubicBezTo>
                    <a:cubicBezTo>
                      <a:pt x="412" y="426"/>
                      <a:pt x="412" y="417"/>
                      <a:pt x="415" y="415"/>
                    </a:cubicBezTo>
                    <a:lnTo>
                      <a:pt x="435" y="395"/>
                    </a:lnTo>
                    <a:lnTo>
                      <a:pt x="421" y="375"/>
                    </a:lnTo>
                    <a:close/>
                    <a:moveTo>
                      <a:pt x="500" y="256"/>
                    </a:moveTo>
                    <a:lnTo>
                      <a:pt x="446" y="310"/>
                    </a:lnTo>
                    <a:lnTo>
                      <a:pt x="412" y="276"/>
                    </a:lnTo>
                    <a:cubicBezTo>
                      <a:pt x="409" y="273"/>
                      <a:pt x="409" y="265"/>
                      <a:pt x="412" y="262"/>
                    </a:cubicBezTo>
                    <a:cubicBezTo>
                      <a:pt x="415" y="259"/>
                      <a:pt x="423" y="259"/>
                      <a:pt x="426" y="262"/>
                    </a:cubicBezTo>
                    <a:lnTo>
                      <a:pt x="446" y="282"/>
                    </a:lnTo>
                    <a:lnTo>
                      <a:pt x="485" y="242"/>
                    </a:lnTo>
                    <a:cubicBezTo>
                      <a:pt x="488" y="240"/>
                      <a:pt x="497" y="240"/>
                      <a:pt x="500" y="242"/>
                    </a:cubicBezTo>
                    <a:cubicBezTo>
                      <a:pt x="502" y="248"/>
                      <a:pt x="502" y="254"/>
                      <a:pt x="500" y="256"/>
                    </a:cubicBezTo>
                    <a:close/>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96" name="Freeform 191">
                <a:extLst>
                  <a:ext uri="{FF2B5EF4-FFF2-40B4-BE49-F238E27FC236}">
                    <a16:creationId xmlns:a16="http://schemas.microsoft.com/office/drawing/2014/main" id="{9E68C215-F97C-4348-8B75-B9F1004069A9}"/>
                  </a:ext>
                </a:extLst>
              </p:cNvPr>
              <p:cNvSpPr>
                <a:spLocks noChangeArrowheads="1"/>
              </p:cNvSpPr>
              <p:nvPr/>
            </p:nvSpPr>
            <p:spPr bwMode="auto">
              <a:xfrm>
                <a:off x="3302000" y="4402138"/>
                <a:ext cx="223838" cy="296862"/>
              </a:xfrm>
              <a:custGeom>
                <a:avLst/>
                <a:gdLst>
                  <a:gd name="T0" fmla="*/ 310 w 622"/>
                  <a:gd name="T1" fmla="*/ 0 h 825"/>
                  <a:gd name="T2" fmla="*/ 0 w 622"/>
                  <a:gd name="T3" fmla="*/ 132 h 825"/>
                  <a:gd name="T4" fmla="*/ 0 w 622"/>
                  <a:gd name="T5" fmla="*/ 426 h 825"/>
                  <a:gd name="T6" fmla="*/ 0 w 622"/>
                  <a:gd name="T7" fmla="*/ 426 h 825"/>
                  <a:gd name="T8" fmla="*/ 310 w 622"/>
                  <a:gd name="T9" fmla="*/ 824 h 825"/>
                  <a:gd name="T10" fmla="*/ 621 w 622"/>
                  <a:gd name="T11" fmla="*/ 426 h 825"/>
                  <a:gd name="T12" fmla="*/ 621 w 622"/>
                  <a:gd name="T13" fmla="*/ 426 h 825"/>
                  <a:gd name="T14" fmla="*/ 621 w 622"/>
                  <a:gd name="T15" fmla="*/ 132 h 825"/>
                  <a:gd name="T16" fmla="*/ 310 w 622"/>
                  <a:gd name="T17" fmla="*/ 0 h 825"/>
                  <a:gd name="T18" fmla="*/ 364 w 622"/>
                  <a:gd name="T19" fmla="*/ 539 h 825"/>
                  <a:gd name="T20" fmla="*/ 141 w 622"/>
                  <a:gd name="T21" fmla="*/ 539 h 825"/>
                  <a:gd name="T22" fmla="*/ 141 w 622"/>
                  <a:gd name="T23" fmla="*/ 508 h 825"/>
                  <a:gd name="T24" fmla="*/ 364 w 622"/>
                  <a:gd name="T25" fmla="*/ 508 h 825"/>
                  <a:gd name="T26" fmla="*/ 364 w 622"/>
                  <a:gd name="T27" fmla="*/ 539 h 825"/>
                  <a:gd name="T28" fmla="*/ 364 w 622"/>
                  <a:gd name="T29" fmla="*/ 417 h 825"/>
                  <a:gd name="T30" fmla="*/ 141 w 622"/>
                  <a:gd name="T31" fmla="*/ 417 h 825"/>
                  <a:gd name="T32" fmla="*/ 141 w 622"/>
                  <a:gd name="T33" fmla="*/ 386 h 825"/>
                  <a:gd name="T34" fmla="*/ 364 w 622"/>
                  <a:gd name="T35" fmla="*/ 386 h 825"/>
                  <a:gd name="T36" fmla="*/ 364 w 622"/>
                  <a:gd name="T37" fmla="*/ 417 h 825"/>
                  <a:gd name="T38" fmla="*/ 364 w 622"/>
                  <a:gd name="T39" fmla="*/ 290 h 825"/>
                  <a:gd name="T40" fmla="*/ 141 w 622"/>
                  <a:gd name="T41" fmla="*/ 290 h 825"/>
                  <a:gd name="T42" fmla="*/ 141 w 622"/>
                  <a:gd name="T43" fmla="*/ 259 h 825"/>
                  <a:gd name="T44" fmla="*/ 364 w 622"/>
                  <a:gd name="T45" fmla="*/ 259 h 825"/>
                  <a:gd name="T46" fmla="*/ 364 w 622"/>
                  <a:gd name="T47" fmla="*/ 290 h 825"/>
                  <a:gd name="T48" fmla="*/ 497 w 622"/>
                  <a:gd name="T49" fmla="*/ 496 h 825"/>
                  <a:gd name="T50" fmla="*/ 443 w 622"/>
                  <a:gd name="T51" fmla="*/ 550 h 825"/>
                  <a:gd name="T52" fmla="*/ 409 w 622"/>
                  <a:gd name="T53" fmla="*/ 516 h 825"/>
                  <a:gd name="T54" fmla="*/ 409 w 622"/>
                  <a:gd name="T55" fmla="*/ 502 h 825"/>
                  <a:gd name="T56" fmla="*/ 423 w 622"/>
                  <a:gd name="T57" fmla="*/ 502 h 825"/>
                  <a:gd name="T58" fmla="*/ 443 w 622"/>
                  <a:gd name="T59" fmla="*/ 522 h 825"/>
                  <a:gd name="T60" fmla="*/ 483 w 622"/>
                  <a:gd name="T61" fmla="*/ 482 h 825"/>
                  <a:gd name="T62" fmla="*/ 497 w 622"/>
                  <a:gd name="T63" fmla="*/ 482 h 825"/>
                  <a:gd name="T64" fmla="*/ 497 w 622"/>
                  <a:gd name="T65" fmla="*/ 496 h 825"/>
                  <a:gd name="T66" fmla="*/ 421 w 622"/>
                  <a:gd name="T67" fmla="*/ 375 h 825"/>
                  <a:gd name="T68" fmla="*/ 421 w 622"/>
                  <a:gd name="T69" fmla="*/ 361 h 825"/>
                  <a:gd name="T70" fmla="*/ 435 w 622"/>
                  <a:gd name="T71" fmla="*/ 361 h 825"/>
                  <a:gd name="T72" fmla="*/ 454 w 622"/>
                  <a:gd name="T73" fmla="*/ 381 h 825"/>
                  <a:gd name="T74" fmla="*/ 474 w 622"/>
                  <a:gd name="T75" fmla="*/ 361 h 825"/>
                  <a:gd name="T76" fmla="*/ 488 w 622"/>
                  <a:gd name="T77" fmla="*/ 361 h 825"/>
                  <a:gd name="T78" fmla="*/ 488 w 622"/>
                  <a:gd name="T79" fmla="*/ 375 h 825"/>
                  <a:gd name="T80" fmla="*/ 468 w 622"/>
                  <a:gd name="T81" fmla="*/ 395 h 825"/>
                  <a:gd name="T82" fmla="*/ 488 w 622"/>
                  <a:gd name="T83" fmla="*/ 415 h 825"/>
                  <a:gd name="T84" fmla="*/ 488 w 622"/>
                  <a:gd name="T85" fmla="*/ 429 h 825"/>
                  <a:gd name="T86" fmla="*/ 480 w 622"/>
                  <a:gd name="T87" fmla="*/ 431 h 825"/>
                  <a:gd name="T88" fmla="*/ 471 w 622"/>
                  <a:gd name="T89" fmla="*/ 429 h 825"/>
                  <a:gd name="T90" fmla="*/ 452 w 622"/>
                  <a:gd name="T91" fmla="*/ 409 h 825"/>
                  <a:gd name="T92" fmla="*/ 432 w 622"/>
                  <a:gd name="T93" fmla="*/ 429 h 825"/>
                  <a:gd name="T94" fmla="*/ 423 w 622"/>
                  <a:gd name="T95" fmla="*/ 431 h 825"/>
                  <a:gd name="T96" fmla="*/ 415 w 622"/>
                  <a:gd name="T97" fmla="*/ 429 h 825"/>
                  <a:gd name="T98" fmla="*/ 415 w 622"/>
                  <a:gd name="T99" fmla="*/ 415 h 825"/>
                  <a:gd name="T100" fmla="*/ 435 w 622"/>
                  <a:gd name="T101" fmla="*/ 395 h 825"/>
                  <a:gd name="T102" fmla="*/ 421 w 622"/>
                  <a:gd name="T103" fmla="*/ 375 h 825"/>
                  <a:gd name="T104" fmla="*/ 500 w 622"/>
                  <a:gd name="T105" fmla="*/ 256 h 825"/>
                  <a:gd name="T106" fmla="*/ 446 w 622"/>
                  <a:gd name="T107" fmla="*/ 310 h 825"/>
                  <a:gd name="T108" fmla="*/ 412 w 622"/>
                  <a:gd name="T109" fmla="*/ 276 h 825"/>
                  <a:gd name="T110" fmla="*/ 412 w 622"/>
                  <a:gd name="T111" fmla="*/ 262 h 825"/>
                  <a:gd name="T112" fmla="*/ 426 w 622"/>
                  <a:gd name="T113" fmla="*/ 262 h 825"/>
                  <a:gd name="T114" fmla="*/ 446 w 622"/>
                  <a:gd name="T115" fmla="*/ 282 h 825"/>
                  <a:gd name="T116" fmla="*/ 485 w 622"/>
                  <a:gd name="T117" fmla="*/ 242 h 825"/>
                  <a:gd name="T118" fmla="*/ 500 w 622"/>
                  <a:gd name="T119" fmla="*/ 242 h 825"/>
                  <a:gd name="T120" fmla="*/ 500 w 622"/>
                  <a:gd name="T121" fmla="*/ 256 h 8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22" h="825">
                    <a:moveTo>
                      <a:pt x="310" y="0"/>
                    </a:moveTo>
                    <a:lnTo>
                      <a:pt x="0" y="132"/>
                    </a:lnTo>
                    <a:lnTo>
                      <a:pt x="0" y="426"/>
                    </a:lnTo>
                    <a:lnTo>
                      <a:pt x="0" y="426"/>
                    </a:lnTo>
                    <a:cubicBezTo>
                      <a:pt x="8" y="589"/>
                      <a:pt x="130" y="733"/>
                      <a:pt x="310" y="824"/>
                    </a:cubicBezTo>
                    <a:cubicBezTo>
                      <a:pt x="491" y="733"/>
                      <a:pt x="610" y="589"/>
                      <a:pt x="621" y="426"/>
                    </a:cubicBezTo>
                    <a:lnTo>
                      <a:pt x="621" y="426"/>
                    </a:lnTo>
                    <a:lnTo>
                      <a:pt x="621" y="132"/>
                    </a:lnTo>
                    <a:lnTo>
                      <a:pt x="310" y="0"/>
                    </a:lnTo>
                    <a:close/>
                    <a:moveTo>
                      <a:pt x="364" y="539"/>
                    </a:moveTo>
                    <a:lnTo>
                      <a:pt x="141" y="539"/>
                    </a:lnTo>
                    <a:lnTo>
                      <a:pt x="141" y="508"/>
                    </a:lnTo>
                    <a:lnTo>
                      <a:pt x="364" y="508"/>
                    </a:lnTo>
                    <a:lnTo>
                      <a:pt x="364" y="539"/>
                    </a:lnTo>
                    <a:close/>
                    <a:moveTo>
                      <a:pt x="364" y="417"/>
                    </a:moveTo>
                    <a:lnTo>
                      <a:pt x="141" y="417"/>
                    </a:lnTo>
                    <a:lnTo>
                      <a:pt x="141" y="386"/>
                    </a:lnTo>
                    <a:lnTo>
                      <a:pt x="364" y="386"/>
                    </a:lnTo>
                    <a:lnTo>
                      <a:pt x="364" y="417"/>
                    </a:lnTo>
                    <a:close/>
                    <a:moveTo>
                      <a:pt x="364" y="290"/>
                    </a:moveTo>
                    <a:lnTo>
                      <a:pt x="141" y="290"/>
                    </a:lnTo>
                    <a:lnTo>
                      <a:pt x="141" y="259"/>
                    </a:lnTo>
                    <a:lnTo>
                      <a:pt x="364" y="259"/>
                    </a:lnTo>
                    <a:lnTo>
                      <a:pt x="364" y="290"/>
                    </a:lnTo>
                    <a:close/>
                    <a:moveTo>
                      <a:pt x="497" y="496"/>
                    </a:moveTo>
                    <a:lnTo>
                      <a:pt x="443" y="550"/>
                    </a:lnTo>
                    <a:lnTo>
                      <a:pt x="409" y="516"/>
                    </a:lnTo>
                    <a:cubicBezTo>
                      <a:pt x="406" y="513"/>
                      <a:pt x="406" y="505"/>
                      <a:pt x="409" y="502"/>
                    </a:cubicBezTo>
                    <a:cubicBezTo>
                      <a:pt x="412" y="499"/>
                      <a:pt x="421" y="499"/>
                      <a:pt x="423" y="502"/>
                    </a:cubicBezTo>
                    <a:lnTo>
                      <a:pt x="443" y="522"/>
                    </a:lnTo>
                    <a:lnTo>
                      <a:pt x="483" y="482"/>
                    </a:lnTo>
                    <a:cubicBezTo>
                      <a:pt x="485" y="479"/>
                      <a:pt x="494" y="479"/>
                      <a:pt x="497" y="482"/>
                    </a:cubicBezTo>
                    <a:cubicBezTo>
                      <a:pt x="502" y="485"/>
                      <a:pt x="502" y="494"/>
                      <a:pt x="497" y="496"/>
                    </a:cubicBezTo>
                    <a:close/>
                    <a:moveTo>
                      <a:pt x="421" y="375"/>
                    </a:moveTo>
                    <a:cubicBezTo>
                      <a:pt x="418" y="372"/>
                      <a:pt x="418" y="364"/>
                      <a:pt x="421" y="361"/>
                    </a:cubicBezTo>
                    <a:cubicBezTo>
                      <a:pt x="423" y="358"/>
                      <a:pt x="432" y="358"/>
                      <a:pt x="435" y="361"/>
                    </a:cubicBezTo>
                    <a:lnTo>
                      <a:pt x="454" y="381"/>
                    </a:lnTo>
                    <a:lnTo>
                      <a:pt x="474" y="361"/>
                    </a:lnTo>
                    <a:cubicBezTo>
                      <a:pt x="477" y="358"/>
                      <a:pt x="485" y="358"/>
                      <a:pt x="488" y="361"/>
                    </a:cubicBezTo>
                    <a:cubicBezTo>
                      <a:pt x="491" y="364"/>
                      <a:pt x="491" y="372"/>
                      <a:pt x="488" y="375"/>
                    </a:cubicBezTo>
                    <a:lnTo>
                      <a:pt x="468" y="395"/>
                    </a:lnTo>
                    <a:lnTo>
                      <a:pt x="488" y="415"/>
                    </a:lnTo>
                    <a:cubicBezTo>
                      <a:pt x="491" y="417"/>
                      <a:pt x="491" y="427"/>
                      <a:pt x="488" y="429"/>
                    </a:cubicBezTo>
                    <a:cubicBezTo>
                      <a:pt x="485" y="432"/>
                      <a:pt x="483" y="431"/>
                      <a:pt x="480" y="431"/>
                    </a:cubicBezTo>
                    <a:cubicBezTo>
                      <a:pt x="477" y="431"/>
                      <a:pt x="474" y="431"/>
                      <a:pt x="471" y="429"/>
                    </a:cubicBezTo>
                    <a:lnTo>
                      <a:pt x="452" y="409"/>
                    </a:lnTo>
                    <a:lnTo>
                      <a:pt x="432" y="429"/>
                    </a:lnTo>
                    <a:cubicBezTo>
                      <a:pt x="429" y="431"/>
                      <a:pt x="426" y="431"/>
                      <a:pt x="423" y="431"/>
                    </a:cubicBezTo>
                    <a:cubicBezTo>
                      <a:pt x="421" y="431"/>
                      <a:pt x="418" y="431"/>
                      <a:pt x="415" y="429"/>
                    </a:cubicBezTo>
                    <a:cubicBezTo>
                      <a:pt x="412" y="426"/>
                      <a:pt x="412" y="417"/>
                      <a:pt x="415" y="415"/>
                    </a:cubicBezTo>
                    <a:lnTo>
                      <a:pt x="435" y="395"/>
                    </a:lnTo>
                    <a:lnTo>
                      <a:pt x="421" y="375"/>
                    </a:lnTo>
                    <a:close/>
                    <a:moveTo>
                      <a:pt x="500" y="256"/>
                    </a:moveTo>
                    <a:lnTo>
                      <a:pt x="446" y="310"/>
                    </a:lnTo>
                    <a:lnTo>
                      <a:pt x="412" y="276"/>
                    </a:lnTo>
                    <a:cubicBezTo>
                      <a:pt x="409" y="273"/>
                      <a:pt x="409" y="265"/>
                      <a:pt x="412" y="262"/>
                    </a:cubicBezTo>
                    <a:cubicBezTo>
                      <a:pt x="415" y="259"/>
                      <a:pt x="423" y="259"/>
                      <a:pt x="426" y="262"/>
                    </a:cubicBezTo>
                    <a:lnTo>
                      <a:pt x="446" y="282"/>
                    </a:lnTo>
                    <a:lnTo>
                      <a:pt x="485" y="242"/>
                    </a:lnTo>
                    <a:cubicBezTo>
                      <a:pt x="488" y="240"/>
                      <a:pt x="497" y="240"/>
                      <a:pt x="500" y="242"/>
                    </a:cubicBezTo>
                    <a:cubicBezTo>
                      <a:pt x="502" y="248"/>
                      <a:pt x="502" y="254"/>
                      <a:pt x="500" y="256"/>
                    </a:cubicBezTo>
                    <a:close/>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394" name="Rectangle 393">
              <a:extLst>
                <a:ext uri="{FF2B5EF4-FFF2-40B4-BE49-F238E27FC236}">
                  <a16:creationId xmlns:a16="http://schemas.microsoft.com/office/drawing/2014/main" id="{F1688832-F48D-4E69-AD3E-7B1C3706AF30}"/>
                </a:ext>
              </a:extLst>
            </p:cNvPr>
            <p:cNvSpPr/>
            <p:nvPr/>
          </p:nvSpPr>
          <p:spPr>
            <a:xfrm>
              <a:off x="4198441" y="2095219"/>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p>
          </p:txBody>
        </p:sp>
      </p:grpSp>
      <p:sp>
        <p:nvSpPr>
          <p:cNvPr id="397" name="Text Box 30">
            <a:extLst>
              <a:ext uri="{FF2B5EF4-FFF2-40B4-BE49-F238E27FC236}">
                <a16:creationId xmlns:a16="http://schemas.microsoft.com/office/drawing/2014/main" id="{E7DA915E-8BD4-4F2E-9DDE-C364194A9817}"/>
              </a:ext>
            </a:extLst>
          </p:cNvPr>
          <p:cNvSpPr txBox="1">
            <a:spLocks noChangeArrowheads="1"/>
          </p:cNvSpPr>
          <p:nvPr/>
        </p:nvSpPr>
        <p:spPr bwMode="auto">
          <a:xfrm>
            <a:off x="8120114" y="4991368"/>
            <a:ext cx="381272" cy="246157"/>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a:solidFill>
                  <a:schemeClr val="bg2">
                    <a:lumMod val="10000"/>
                  </a:schemeClr>
                </a:solidFill>
              </a:rPr>
              <a:t>Route Table</a:t>
            </a:r>
            <a:endParaRPr lang="en-US" sz="800" dirty="0">
              <a:solidFill>
                <a:schemeClr val="bg2">
                  <a:lumMod val="10000"/>
                </a:schemeClr>
              </a:solidFill>
            </a:endParaRPr>
          </a:p>
        </p:txBody>
      </p:sp>
      <p:sp>
        <p:nvSpPr>
          <p:cNvPr id="398" name="Text Box 30">
            <a:extLst>
              <a:ext uri="{FF2B5EF4-FFF2-40B4-BE49-F238E27FC236}">
                <a16:creationId xmlns:a16="http://schemas.microsoft.com/office/drawing/2014/main" id="{259F93CF-B1A7-4578-9D5D-9A92FC0DA392}"/>
              </a:ext>
            </a:extLst>
          </p:cNvPr>
          <p:cNvSpPr txBox="1">
            <a:spLocks noChangeArrowheads="1"/>
          </p:cNvSpPr>
          <p:nvPr/>
        </p:nvSpPr>
        <p:spPr bwMode="auto">
          <a:xfrm>
            <a:off x="8122534" y="5750805"/>
            <a:ext cx="381272" cy="246157"/>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solidFill>
                  <a:schemeClr val="bg2">
                    <a:lumMod val="10000"/>
                  </a:schemeClr>
                </a:solidFill>
              </a:rPr>
              <a:t>Security List</a:t>
            </a:r>
          </a:p>
        </p:txBody>
      </p:sp>
      <p:sp>
        <p:nvSpPr>
          <p:cNvPr id="340" name="TextBox 339">
            <a:extLst>
              <a:ext uri="{FF2B5EF4-FFF2-40B4-BE49-F238E27FC236}">
                <a16:creationId xmlns:a16="http://schemas.microsoft.com/office/drawing/2014/main" id="{A3AA9D78-C2CA-48A8-A37C-49392766048B}"/>
              </a:ext>
            </a:extLst>
          </p:cNvPr>
          <p:cNvSpPr txBox="1"/>
          <p:nvPr/>
        </p:nvSpPr>
        <p:spPr>
          <a:xfrm>
            <a:off x="4529365" y="5954348"/>
            <a:ext cx="362600" cy="215444"/>
          </a:xfrm>
          <a:prstGeom prst="rect">
            <a:avLst/>
          </a:prstGeom>
          <a:noFill/>
        </p:spPr>
        <p:txBody>
          <a:bodyPr wrap="none" rtlCol="0">
            <a:spAutoFit/>
          </a:bodyPr>
          <a:lstStyle/>
          <a:p>
            <a:r>
              <a:rPr lang="en-US" sz="800" dirty="0"/>
              <a:t>VCN</a:t>
            </a:r>
          </a:p>
        </p:txBody>
      </p:sp>
    </p:spTree>
    <p:extLst>
      <p:ext uri="{BB962C8B-B14F-4D97-AF65-F5344CB8AC3E}">
        <p14:creationId xmlns:p14="http://schemas.microsoft.com/office/powerpoint/2010/main" val="341594008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6" name="TextBox 295">
            <a:extLst>
              <a:ext uri="{FF2B5EF4-FFF2-40B4-BE49-F238E27FC236}">
                <a16:creationId xmlns:a16="http://schemas.microsoft.com/office/drawing/2014/main" id="{83FEC1DF-4EDD-46E6-B22F-19BC3ED7B5E6}"/>
              </a:ext>
            </a:extLst>
          </p:cNvPr>
          <p:cNvSpPr txBox="1"/>
          <p:nvPr/>
        </p:nvSpPr>
        <p:spPr>
          <a:xfrm>
            <a:off x="8006496" y="1981299"/>
            <a:ext cx="1260170" cy="977872"/>
          </a:xfrm>
          <a:prstGeom prst="rect">
            <a:avLst/>
          </a:prstGeom>
          <a:noFill/>
          <a:ln w="19050">
            <a:solidFill>
              <a:schemeClr val="accent3"/>
            </a:solidFill>
            <a:prstDash val="sysDash"/>
          </a:ln>
        </p:spPr>
        <p:txBody>
          <a:bodyPr wrap="square" rtlCol="0">
            <a:no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srgbClr val="58595B"/>
                </a:solidFill>
                <a:effectLst/>
                <a:uLnTx/>
                <a:uFillTx/>
                <a:latin typeface="Calibri"/>
                <a:ea typeface="+mn-ea"/>
                <a:cs typeface="+mn-cs"/>
              </a:rPr>
              <a:t>Database Tier</a:t>
            </a:r>
          </a:p>
        </p:txBody>
      </p:sp>
      <p:sp>
        <p:nvSpPr>
          <p:cNvPr id="75" name="TextBox 74"/>
          <p:cNvSpPr txBox="1"/>
          <p:nvPr/>
        </p:nvSpPr>
        <p:spPr>
          <a:xfrm>
            <a:off x="5381700" y="3015751"/>
            <a:ext cx="1681159" cy="3003231"/>
          </a:xfrm>
          <a:prstGeom prst="rect">
            <a:avLst/>
          </a:prstGeom>
          <a:noFill/>
          <a:ln w="19050">
            <a:solidFill>
              <a:schemeClr val="accent3"/>
            </a:solidFill>
            <a:prstDash val="sysDash"/>
          </a:ln>
        </p:spPr>
        <p:txBody>
          <a:bodyPr wrap="square" rtlCol="0">
            <a:no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srgbClr val="58595B"/>
                </a:solidFill>
                <a:effectLst/>
                <a:uLnTx/>
                <a:uFillTx/>
                <a:latin typeface="Calibri"/>
                <a:ea typeface="+mn-ea"/>
                <a:cs typeface="+mn-cs"/>
              </a:rPr>
              <a:t>Web/Java Tier</a:t>
            </a:r>
          </a:p>
        </p:txBody>
      </p:sp>
      <p:sp>
        <p:nvSpPr>
          <p:cNvPr id="76" name="TextBox 75"/>
          <p:cNvSpPr txBox="1"/>
          <p:nvPr/>
        </p:nvSpPr>
        <p:spPr>
          <a:xfrm>
            <a:off x="3929829" y="2991250"/>
            <a:ext cx="1375348" cy="1830178"/>
          </a:xfrm>
          <a:prstGeom prst="rect">
            <a:avLst/>
          </a:prstGeom>
          <a:noFill/>
          <a:ln w="19050">
            <a:solidFill>
              <a:schemeClr val="accent3"/>
            </a:solidFill>
            <a:prstDash val="sysDash"/>
          </a:ln>
        </p:spPr>
        <p:txBody>
          <a:bodyPr wrap="square" rtlCol="0">
            <a:no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srgbClr val="58595B"/>
                </a:solidFill>
                <a:effectLst/>
                <a:uLnTx/>
                <a:uFillTx/>
                <a:latin typeface="Calibri"/>
                <a:ea typeface="+mn-ea"/>
                <a:cs typeface="+mn-cs"/>
              </a:rPr>
              <a:t>Dev/Admin Tier</a:t>
            </a:r>
          </a:p>
        </p:txBody>
      </p:sp>
      <p:sp>
        <p:nvSpPr>
          <p:cNvPr id="84" name="TextBox 83"/>
          <p:cNvSpPr txBox="1"/>
          <p:nvPr/>
        </p:nvSpPr>
        <p:spPr>
          <a:xfrm>
            <a:off x="5780864" y="1971464"/>
            <a:ext cx="1270915" cy="977872"/>
          </a:xfrm>
          <a:prstGeom prst="rect">
            <a:avLst/>
          </a:prstGeom>
          <a:noFill/>
          <a:ln w="19050">
            <a:solidFill>
              <a:schemeClr val="accent3"/>
            </a:solidFill>
            <a:prstDash val="sysDash"/>
          </a:ln>
        </p:spPr>
        <p:txBody>
          <a:bodyPr wrap="square" rtlCol="0">
            <a:no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srgbClr val="58595B"/>
                </a:solidFill>
                <a:effectLst/>
                <a:uLnTx/>
                <a:uFillTx/>
                <a:latin typeface="Calibri"/>
                <a:ea typeface="+mn-ea"/>
                <a:cs typeface="+mn-cs"/>
              </a:rPr>
              <a:t>Database Tier</a:t>
            </a:r>
          </a:p>
        </p:txBody>
      </p:sp>
      <p:sp>
        <p:nvSpPr>
          <p:cNvPr id="87" name="Rectangle 86"/>
          <p:cNvSpPr/>
          <p:nvPr/>
        </p:nvSpPr>
        <p:spPr>
          <a:xfrm>
            <a:off x="3929830" y="1968703"/>
            <a:ext cx="1790934" cy="980633"/>
          </a:xfrm>
          <a:prstGeom prst="rect">
            <a:avLst/>
          </a:prstGeom>
          <a:noFill/>
          <a:ln w="19050">
            <a:solidFill>
              <a:schemeClr val="accent3"/>
            </a:solidFill>
            <a:prstDash val="sysDash"/>
          </a:ln>
        </p:spPr>
        <p:txBody>
          <a:bodyPr wrap="square" rtlCol="0">
            <a:no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srgbClr val="58595B"/>
                </a:solidFill>
                <a:effectLst/>
                <a:uLnTx/>
                <a:uFillTx/>
                <a:latin typeface="Calibri"/>
                <a:ea typeface="+mn-ea"/>
                <a:cs typeface="+mn-cs"/>
              </a:rPr>
              <a:t>Logic Tier</a:t>
            </a:r>
          </a:p>
        </p:txBody>
      </p:sp>
      <p:sp>
        <p:nvSpPr>
          <p:cNvPr id="118" name="Rectangle 117"/>
          <p:cNvSpPr/>
          <p:nvPr/>
        </p:nvSpPr>
        <p:spPr>
          <a:xfrm>
            <a:off x="3534691" y="1859688"/>
            <a:ext cx="7451172" cy="4205145"/>
          </a:xfrm>
          <a:prstGeom prst="rect">
            <a:avLst/>
          </a:prstGeom>
          <a:noFill/>
          <a:ln w="19050" cmpd="sng">
            <a:solidFill>
              <a:schemeClr val="accent3"/>
            </a:solidFill>
            <a:prstDash val="sysDash"/>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FFFFFF"/>
              </a:solidFill>
              <a:effectLst/>
              <a:uLnTx/>
              <a:uFillTx/>
              <a:latin typeface="Calibri"/>
              <a:ea typeface="+mn-ea"/>
              <a:cs typeface="+mn-cs"/>
            </a:endParaRPr>
          </a:p>
        </p:txBody>
      </p:sp>
      <p:sp>
        <p:nvSpPr>
          <p:cNvPr id="3" name="Slide Number Placeholder 2"/>
          <p:cNvSpPr>
            <a:spLocks noGrp="1"/>
          </p:cNvSpPr>
          <p:nvPr>
            <p:ph type="sldNum" sz="quarter" idx="12"/>
          </p:nvPr>
        </p:nvSpPr>
        <p:spPr>
          <a:xfrm>
            <a:off x="11431503" y="6540393"/>
            <a:ext cx="381661" cy="182832"/>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51EAA63-D034-42AE-91FA-B13B9518C7BE}" type="slidenum">
              <a:rPr kumimoji="0" lang="uk-UA" sz="850" b="0" i="0" u="none" strike="noStrike" kern="1200" cap="none" spc="0" normalizeH="0" baseline="0" noProof="0" smtClean="0">
                <a:ln>
                  <a:noFill/>
                </a:ln>
                <a:solidFill>
                  <a:srgbClr val="58595B"/>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19</a:t>
            </a:fld>
            <a:endParaRPr kumimoji="0" lang="uk-UA" sz="850" b="0" i="0" u="none" strike="noStrike" kern="1200" cap="none" spc="0" normalizeH="0" baseline="0" noProof="0" dirty="0">
              <a:ln>
                <a:noFill/>
              </a:ln>
              <a:solidFill>
                <a:srgbClr val="58595B"/>
              </a:solidFill>
              <a:effectLst/>
              <a:uLnTx/>
              <a:uFillTx/>
              <a:latin typeface="Calibri"/>
              <a:ea typeface="+mn-ea"/>
              <a:cs typeface="+mn-cs"/>
            </a:endParaRPr>
          </a:p>
        </p:txBody>
      </p:sp>
      <p:sp>
        <p:nvSpPr>
          <p:cNvPr id="6" name="Title 1"/>
          <p:cNvSpPr txBox="1">
            <a:spLocks/>
          </p:cNvSpPr>
          <p:nvPr/>
        </p:nvSpPr>
        <p:spPr>
          <a:xfrm>
            <a:off x="540879" y="292917"/>
            <a:ext cx="11122303" cy="558654"/>
          </a:xfrm>
          <a:prstGeom prst="rect">
            <a:avLst/>
          </a:prstGeom>
        </p:spPr>
        <p:txBody>
          <a:bodyPr vert="horz" lIns="0" tIns="0" rIns="0" bIns="0" rtlCol="0" anchor="b">
            <a:noAutofit/>
          </a:bodyPr>
          <a:lstStyle>
            <a:lvl1pPr algn="l" defTabSz="914400" rtl="0" eaLnBrk="1" latinLnBrk="0" hangingPunct="1">
              <a:lnSpc>
                <a:spcPct val="80000"/>
              </a:lnSpc>
              <a:spcBef>
                <a:spcPct val="0"/>
              </a:spcBef>
              <a:buNone/>
              <a:defRPr sz="3600" kern="1200">
                <a:solidFill>
                  <a:schemeClr val="tx1"/>
                </a:solidFill>
                <a:latin typeface="+mj-lt"/>
                <a:ea typeface="+mj-ea"/>
                <a:cs typeface="+mj-cs"/>
              </a:defRPr>
            </a:lvl1pPr>
          </a:lstStyle>
          <a:p>
            <a:pPr lvl="0">
              <a:defRPr/>
            </a:pPr>
            <a:r>
              <a:rPr lang="en-US" sz="3199" dirty="0">
                <a:solidFill>
                  <a:srgbClr val="58595B"/>
                </a:solidFill>
              </a:rPr>
              <a:t>JD Edwards </a:t>
            </a:r>
            <a:r>
              <a:rPr lang="en-US" sz="3199" dirty="0" err="1">
                <a:solidFill>
                  <a:srgbClr val="58595B"/>
                </a:solidFill>
              </a:rPr>
              <a:t>EnterpriseOne</a:t>
            </a:r>
            <a:endParaRPr lang="en-US" sz="3199" dirty="0">
              <a:solidFill>
                <a:srgbClr val="58595B"/>
              </a:solidFill>
            </a:endParaRPr>
          </a:p>
          <a:p>
            <a:pPr lvl="0">
              <a:defRPr/>
            </a:pPr>
            <a:r>
              <a:rPr kumimoji="0" lang="en-US" sz="2000" b="0" i="1" u="none" strike="noStrike" kern="1200" cap="none" spc="0" normalizeH="0" baseline="0" noProof="0" dirty="0">
                <a:ln>
                  <a:noFill/>
                </a:ln>
                <a:solidFill>
                  <a:srgbClr val="FF0000"/>
                </a:solidFill>
                <a:effectLst/>
                <a:uLnTx/>
                <a:uFillTx/>
                <a:latin typeface="Calibri"/>
                <a:ea typeface="+mj-ea"/>
                <a:cs typeface="+mj-cs"/>
              </a:rPr>
              <a:t>Multiple ADs</a:t>
            </a:r>
            <a:r>
              <a:rPr lang="en-US" sz="2000" i="1" dirty="0">
                <a:solidFill>
                  <a:srgbClr val="FF0000"/>
                </a:solidFill>
                <a:latin typeface="Calibri"/>
              </a:rPr>
              <a:t> for DR in the Cloud</a:t>
            </a:r>
            <a:endParaRPr kumimoji="0" lang="en-US" sz="2000" b="0" i="1" u="none" strike="noStrike" kern="1200" cap="none" spc="0" normalizeH="0" baseline="0" noProof="0" dirty="0">
              <a:ln>
                <a:noFill/>
              </a:ln>
              <a:solidFill>
                <a:srgbClr val="FF0000"/>
              </a:solidFill>
              <a:effectLst/>
              <a:uLnTx/>
              <a:uFillTx/>
              <a:latin typeface="Calibri"/>
              <a:ea typeface="+mj-ea"/>
              <a:cs typeface="+mj-cs"/>
            </a:endParaRPr>
          </a:p>
        </p:txBody>
      </p:sp>
      <p:sp>
        <p:nvSpPr>
          <p:cNvPr id="5" name="Rectangle 4"/>
          <p:cNvSpPr/>
          <p:nvPr/>
        </p:nvSpPr>
        <p:spPr>
          <a:xfrm>
            <a:off x="3086304" y="1242629"/>
            <a:ext cx="8748117" cy="5104070"/>
          </a:xfrm>
          <a:prstGeom prst="rect">
            <a:avLst/>
          </a:prstGeom>
          <a:noFill/>
          <a:ln w="19050">
            <a:solidFill>
              <a:srgbClr val="5F5F5F"/>
            </a:solid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t" anchorCtr="0" forceAA="0" compatLnSpc="1">
            <a:prstTxWarp prst="textNoShape">
              <a:avLst/>
            </a:prstTxWarp>
            <a:noAutofit/>
          </a:bodyPr>
          <a:lstStyle/>
          <a:p>
            <a:pPr marL="0" marR="0" lvl="0" indent="0" algn="r" defTabSz="914400" rtl="0" eaLnBrk="1" fontAlgn="auto" latinLnBrk="0" hangingPunct="1">
              <a:lnSpc>
                <a:spcPct val="90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5F5F5F"/>
                </a:solidFill>
                <a:effectLst/>
                <a:uLnTx/>
                <a:uFillTx/>
                <a:latin typeface="Calibri"/>
                <a:ea typeface="+mn-ea"/>
                <a:cs typeface="+mn-cs"/>
              </a:rPr>
              <a:t>ORACLE CLOUD INFRASTRUCTURE (REGION)</a:t>
            </a:r>
          </a:p>
        </p:txBody>
      </p:sp>
      <p:sp>
        <p:nvSpPr>
          <p:cNvPr id="24" name="Rectangle 23"/>
          <p:cNvSpPr/>
          <p:nvPr/>
        </p:nvSpPr>
        <p:spPr>
          <a:xfrm>
            <a:off x="3743218" y="1684474"/>
            <a:ext cx="4056830" cy="4509865"/>
          </a:xfrm>
          <a:prstGeom prst="rect">
            <a:avLst/>
          </a:prstGeom>
          <a:noFill/>
          <a:ln w="19050">
            <a:solidFill>
              <a:schemeClr val="tx1"/>
            </a:solid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t" anchorCtr="0" forceAA="0" compatLnSpc="1">
            <a:prstTxWarp prst="textNoShape">
              <a:avLst/>
            </a:prstTxWarp>
            <a:no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5F5F5F"/>
                </a:solidFill>
                <a:effectLst/>
                <a:uLnTx/>
                <a:uFillTx/>
                <a:latin typeface="Calibri"/>
                <a:ea typeface="+mn-ea"/>
                <a:cs typeface="+mn-cs"/>
              </a:rPr>
              <a:t>Availability Domain 1</a:t>
            </a:r>
          </a:p>
        </p:txBody>
      </p:sp>
      <p:sp>
        <p:nvSpPr>
          <p:cNvPr id="158" name="Rectangle 157"/>
          <p:cNvSpPr/>
          <p:nvPr/>
        </p:nvSpPr>
        <p:spPr>
          <a:xfrm>
            <a:off x="7917569" y="1667997"/>
            <a:ext cx="2931594" cy="4533960"/>
          </a:xfrm>
          <a:prstGeom prst="rect">
            <a:avLst/>
          </a:prstGeom>
          <a:noFill/>
          <a:ln w="19050">
            <a:solidFill>
              <a:schemeClr val="tx1"/>
            </a:solid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t" anchorCtr="0" forceAA="0" compatLnSpc="1">
            <a:prstTxWarp prst="textNoShape">
              <a:avLst/>
            </a:prstTxWarp>
            <a:no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5F5F5F"/>
                </a:solidFill>
                <a:effectLst/>
                <a:uLnTx/>
                <a:uFillTx/>
                <a:latin typeface="Calibri"/>
                <a:ea typeface="+mn-ea"/>
                <a:cs typeface="+mn-cs"/>
              </a:rPr>
              <a:t>Availability Domain 2</a:t>
            </a:r>
            <a:endParaRPr kumimoji="0" lang="en-US" sz="1799" b="0" i="0" u="none" strike="noStrike" kern="1200" cap="none" spc="0" normalizeH="0" baseline="0" noProof="0" dirty="0">
              <a:ln>
                <a:noFill/>
              </a:ln>
              <a:solidFill>
                <a:srgbClr val="FFFFFF"/>
              </a:solidFill>
              <a:effectLst/>
              <a:uLnTx/>
              <a:uFillTx/>
              <a:latin typeface="Calibri"/>
              <a:ea typeface="+mn-ea"/>
              <a:cs typeface="+mn-cs"/>
            </a:endParaRPr>
          </a:p>
        </p:txBody>
      </p:sp>
      <p:grpSp>
        <p:nvGrpSpPr>
          <p:cNvPr id="247" name="Group 246"/>
          <p:cNvGrpSpPr/>
          <p:nvPr/>
        </p:nvGrpSpPr>
        <p:grpSpPr>
          <a:xfrm>
            <a:off x="6141271" y="792064"/>
            <a:ext cx="902259" cy="892411"/>
            <a:chOff x="5525115" y="2102017"/>
            <a:chExt cx="986918" cy="976146"/>
          </a:xfrm>
        </p:grpSpPr>
        <p:grpSp>
          <p:nvGrpSpPr>
            <p:cNvPr id="248" name="Group 4"/>
            <p:cNvGrpSpPr/>
            <p:nvPr/>
          </p:nvGrpSpPr>
          <p:grpSpPr>
            <a:xfrm>
              <a:off x="5591540" y="2826344"/>
              <a:ext cx="499377" cy="237443"/>
              <a:chOff x="5591540" y="2826344"/>
              <a:chExt cx="499377" cy="237443"/>
            </a:xfrm>
            <a:solidFill>
              <a:schemeClr val="accent1"/>
            </a:solidFill>
          </p:grpSpPr>
          <p:grpSp>
            <p:nvGrpSpPr>
              <p:cNvPr id="257" name="Group 3"/>
              <p:cNvGrpSpPr/>
              <p:nvPr/>
            </p:nvGrpSpPr>
            <p:grpSpPr>
              <a:xfrm>
                <a:off x="5618159" y="2826344"/>
                <a:ext cx="446138" cy="83052"/>
                <a:chOff x="5600058" y="2826344"/>
                <a:chExt cx="446138" cy="83052"/>
              </a:xfrm>
              <a:grpFill/>
            </p:grpSpPr>
            <p:sp>
              <p:nvSpPr>
                <p:cNvPr id="266" name="Freeform 155"/>
                <p:cNvSpPr>
                  <a:spLocks noChangeArrowheads="1"/>
                </p:cNvSpPr>
                <p:nvPr/>
              </p:nvSpPr>
              <p:spPr bwMode="auto">
                <a:xfrm>
                  <a:off x="5600058" y="2826344"/>
                  <a:ext cx="17036" cy="80922"/>
                </a:xfrm>
                <a:custGeom>
                  <a:avLst/>
                  <a:gdLst>
                    <a:gd name="T0" fmla="*/ 0 w 72"/>
                    <a:gd name="T1" fmla="*/ 0 h 337"/>
                    <a:gd name="T2" fmla="*/ 71 w 72"/>
                    <a:gd name="T3" fmla="*/ 0 h 337"/>
                    <a:gd name="T4" fmla="*/ 71 w 72"/>
                    <a:gd name="T5" fmla="*/ 336 h 337"/>
                    <a:gd name="T6" fmla="*/ 0 w 72"/>
                    <a:gd name="T7" fmla="*/ 336 h 337"/>
                    <a:gd name="T8" fmla="*/ 0 w 72"/>
                    <a:gd name="T9" fmla="*/ 0 h 337"/>
                  </a:gdLst>
                  <a:ahLst/>
                  <a:cxnLst>
                    <a:cxn ang="0">
                      <a:pos x="T0" y="T1"/>
                    </a:cxn>
                    <a:cxn ang="0">
                      <a:pos x="T2" y="T3"/>
                    </a:cxn>
                    <a:cxn ang="0">
                      <a:pos x="T4" y="T5"/>
                    </a:cxn>
                    <a:cxn ang="0">
                      <a:pos x="T6" y="T7"/>
                    </a:cxn>
                    <a:cxn ang="0">
                      <a:pos x="T8" y="T9"/>
                    </a:cxn>
                  </a:cxnLst>
                  <a:rect l="0" t="0" r="r" b="b"/>
                  <a:pathLst>
                    <a:path w="72" h="337">
                      <a:moveTo>
                        <a:pt x="0" y="0"/>
                      </a:moveTo>
                      <a:lnTo>
                        <a:pt x="71" y="0"/>
                      </a:lnTo>
                      <a:lnTo>
                        <a:pt x="71" y="336"/>
                      </a:lnTo>
                      <a:lnTo>
                        <a:pt x="0" y="336"/>
                      </a:ln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58595B"/>
                    </a:solidFill>
                    <a:effectLst/>
                    <a:uLnTx/>
                    <a:uFillTx/>
                    <a:latin typeface="Calibri"/>
                    <a:ea typeface="+mn-ea"/>
                    <a:cs typeface="+mn-cs"/>
                  </a:endParaRPr>
                </a:p>
              </p:txBody>
            </p:sp>
            <p:sp>
              <p:nvSpPr>
                <p:cNvPr id="267" name="Freeform 156"/>
                <p:cNvSpPr>
                  <a:spLocks noChangeArrowheads="1"/>
                </p:cNvSpPr>
                <p:nvPr/>
              </p:nvSpPr>
              <p:spPr bwMode="auto">
                <a:xfrm>
                  <a:off x="5637325" y="2850833"/>
                  <a:ext cx="53238" cy="58563"/>
                </a:xfrm>
                <a:custGeom>
                  <a:avLst/>
                  <a:gdLst>
                    <a:gd name="T0" fmla="*/ 0 w 222"/>
                    <a:gd name="T1" fmla="*/ 45 h 243"/>
                    <a:gd name="T2" fmla="*/ 0 w 222"/>
                    <a:gd name="T3" fmla="*/ 2 h 243"/>
                    <a:gd name="T4" fmla="*/ 65 w 222"/>
                    <a:gd name="T5" fmla="*/ 2 h 243"/>
                    <a:gd name="T6" fmla="*/ 68 w 222"/>
                    <a:gd name="T7" fmla="*/ 39 h 243"/>
                    <a:gd name="T8" fmla="*/ 144 w 222"/>
                    <a:gd name="T9" fmla="*/ 0 h 243"/>
                    <a:gd name="T10" fmla="*/ 215 w 222"/>
                    <a:gd name="T11" fmla="*/ 45 h 243"/>
                    <a:gd name="T12" fmla="*/ 221 w 222"/>
                    <a:gd name="T13" fmla="*/ 115 h 243"/>
                    <a:gd name="T14" fmla="*/ 221 w 222"/>
                    <a:gd name="T15" fmla="*/ 242 h 243"/>
                    <a:gd name="T16" fmla="*/ 150 w 222"/>
                    <a:gd name="T17" fmla="*/ 242 h 243"/>
                    <a:gd name="T18" fmla="*/ 150 w 222"/>
                    <a:gd name="T19" fmla="*/ 95 h 243"/>
                    <a:gd name="T20" fmla="*/ 147 w 222"/>
                    <a:gd name="T21" fmla="*/ 70 h 243"/>
                    <a:gd name="T22" fmla="*/ 113 w 222"/>
                    <a:gd name="T23" fmla="*/ 50 h 243"/>
                    <a:gd name="T24" fmla="*/ 77 w 222"/>
                    <a:gd name="T25" fmla="*/ 67 h 243"/>
                    <a:gd name="T26" fmla="*/ 68 w 222"/>
                    <a:gd name="T27" fmla="*/ 104 h 243"/>
                    <a:gd name="T28" fmla="*/ 68 w 222"/>
                    <a:gd name="T29" fmla="*/ 242 h 243"/>
                    <a:gd name="T30" fmla="*/ 0 w 222"/>
                    <a:gd name="T31" fmla="*/ 242 h 243"/>
                    <a:gd name="T32" fmla="*/ 0 w 222"/>
                    <a:gd name="T33" fmla="*/ 45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2" h="243">
                      <a:moveTo>
                        <a:pt x="0" y="45"/>
                      </a:moveTo>
                      <a:cubicBezTo>
                        <a:pt x="0" y="45"/>
                        <a:pt x="0" y="19"/>
                        <a:pt x="0" y="2"/>
                      </a:cubicBezTo>
                      <a:lnTo>
                        <a:pt x="65" y="2"/>
                      </a:lnTo>
                      <a:lnTo>
                        <a:pt x="68" y="39"/>
                      </a:lnTo>
                      <a:cubicBezTo>
                        <a:pt x="74" y="28"/>
                        <a:pt x="94" y="0"/>
                        <a:pt x="144" y="0"/>
                      </a:cubicBezTo>
                      <a:cubicBezTo>
                        <a:pt x="189" y="0"/>
                        <a:pt x="209" y="28"/>
                        <a:pt x="215" y="45"/>
                      </a:cubicBezTo>
                      <a:cubicBezTo>
                        <a:pt x="221" y="59"/>
                        <a:pt x="221" y="70"/>
                        <a:pt x="221" y="115"/>
                      </a:cubicBezTo>
                      <a:lnTo>
                        <a:pt x="221" y="242"/>
                      </a:lnTo>
                      <a:lnTo>
                        <a:pt x="150" y="242"/>
                      </a:lnTo>
                      <a:lnTo>
                        <a:pt x="150" y="95"/>
                      </a:lnTo>
                      <a:cubicBezTo>
                        <a:pt x="150" y="87"/>
                        <a:pt x="150" y="79"/>
                        <a:pt x="147" y="70"/>
                      </a:cubicBezTo>
                      <a:cubicBezTo>
                        <a:pt x="142" y="59"/>
                        <a:pt x="130" y="50"/>
                        <a:pt x="113" y="50"/>
                      </a:cubicBezTo>
                      <a:cubicBezTo>
                        <a:pt x="99" y="50"/>
                        <a:pt x="85" y="56"/>
                        <a:pt x="77" y="67"/>
                      </a:cubicBezTo>
                      <a:cubicBezTo>
                        <a:pt x="74" y="73"/>
                        <a:pt x="68" y="84"/>
                        <a:pt x="68" y="104"/>
                      </a:cubicBezTo>
                      <a:lnTo>
                        <a:pt x="68" y="242"/>
                      </a:lnTo>
                      <a:lnTo>
                        <a:pt x="0" y="242"/>
                      </a:lnTo>
                      <a:lnTo>
                        <a:pt x="0" y="45"/>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58595B"/>
                    </a:solidFill>
                    <a:effectLst/>
                    <a:uLnTx/>
                    <a:uFillTx/>
                    <a:latin typeface="Calibri"/>
                    <a:ea typeface="+mn-ea"/>
                    <a:cs typeface="+mn-cs"/>
                  </a:endParaRPr>
                </a:p>
              </p:txBody>
            </p:sp>
            <p:sp>
              <p:nvSpPr>
                <p:cNvPr id="268" name="Freeform 157"/>
                <p:cNvSpPr>
                  <a:spLocks noChangeArrowheads="1"/>
                </p:cNvSpPr>
                <p:nvPr/>
              </p:nvSpPr>
              <p:spPr bwMode="auto">
                <a:xfrm>
                  <a:off x="5704406" y="2834862"/>
                  <a:ext cx="40461" cy="74534"/>
                </a:xfrm>
                <a:custGeom>
                  <a:avLst/>
                  <a:gdLst>
                    <a:gd name="T0" fmla="*/ 113 w 169"/>
                    <a:gd name="T1" fmla="*/ 307 h 308"/>
                    <a:gd name="T2" fmla="*/ 45 w 169"/>
                    <a:gd name="T3" fmla="*/ 245 h 308"/>
                    <a:gd name="T4" fmla="*/ 45 w 169"/>
                    <a:gd name="T5" fmla="*/ 115 h 308"/>
                    <a:gd name="T6" fmla="*/ 0 w 169"/>
                    <a:gd name="T7" fmla="*/ 115 h 308"/>
                    <a:gd name="T8" fmla="*/ 0 w 169"/>
                    <a:gd name="T9" fmla="*/ 70 h 308"/>
                    <a:gd name="T10" fmla="*/ 45 w 169"/>
                    <a:gd name="T11" fmla="*/ 70 h 308"/>
                    <a:gd name="T12" fmla="*/ 45 w 169"/>
                    <a:gd name="T13" fmla="*/ 25 h 308"/>
                    <a:gd name="T14" fmla="*/ 113 w 169"/>
                    <a:gd name="T15" fmla="*/ 0 h 308"/>
                    <a:gd name="T16" fmla="*/ 113 w 169"/>
                    <a:gd name="T17" fmla="*/ 70 h 308"/>
                    <a:gd name="T18" fmla="*/ 168 w 169"/>
                    <a:gd name="T19" fmla="*/ 70 h 308"/>
                    <a:gd name="T20" fmla="*/ 168 w 169"/>
                    <a:gd name="T21" fmla="*/ 115 h 308"/>
                    <a:gd name="T22" fmla="*/ 113 w 169"/>
                    <a:gd name="T23" fmla="*/ 115 h 308"/>
                    <a:gd name="T24" fmla="*/ 113 w 169"/>
                    <a:gd name="T25" fmla="*/ 220 h 308"/>
                    <a:gd name="T26" fmla="*/ 143 w 169"/>
                    <a:gd name="T27" fmla="*/ 254 h 308"/>
                    <a:gd name="T28" fmla="*/ 165 w 169"/>
                    <a:gd name="T29" fmla="*/ 254 h 308"/>
                    <a:gd name="T30" fmla="*/ 165 w 169"/>
                    <a:gd name="T31" fmla="*/ 299 h 308"/>
                    <a:gd name="T32" fmla="*/ 113 w 169"/>
                    <a:gd name="T33" fmla="*/ 307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9" h="308">
                      <a:moveTo>
                        <a:pt x="113" y="307"/>
                      </a:moveTo>
                      <a:cubicBezTo>
                        <a:pt x="45" y="307"/>
                        <a:pt x="45" y="265"/>
                        <a:pt x="45" y="245"/>
                      </a:cubicBezTo>
                      <a:lnTo>
                        <a:pt x="45" y="115"/>
                      </a:lnTo>
                      <a:lnTo>
                        <a:pt x="0" y="115"/>
                      </a:lnTo>
                      <a:lnTo>
                        <a:pt x="0" y="70"/>
                      </a:lnTo>
                      <a:lnTo>
                        <a:pt x="45" y="70"/>
                      </a:lnTo>
                      <a:lnTo>
                        <a:pt x="45" y="25"/>
                      </a:lnTo>
                      <a:lnTo>
                        <a:pt x="113" y="0"/>
                      </a:lnTo>
                      <a:lnTo>
                        <a:pt x="113" y="70"/>
                      </a:lnTo>
                      <a:lnTo>
                        <a:pt x="168" y="70"/>
                      </a:lnTo>
                      <a:lnTo>
                        <a:pt x="168" y="115"/>
                      </a:lnTo>
                      <a:lnTo>
                        <a:pt x="113" y="115"/>
                      </a:lnTo>
                      <a:lnTo>
                        <a:pt x="113" y="220"/>
                      </a:lnTo>
                      <a:cubicBezTo>
                        <a:pt x="113" y="242"/>
                        <a:pt x="113" y="254"/>
                        <a:pt x="143" y="254"/>
                      </a:cubicBezTo>
                      <a:lnTo>
                        <a:pt x="165" y="254"/>
                      </a:lnTo>
                      <a:lnTo>
                        <a:pt x="165" y="299"/>
                      </a:lnTo>
                      <a:cubicBezTo>
                        <a:pt x="143" y="304"/>
                        <a:pt x="123" y="307"/>
                        <a:pt x="113" y="307"/>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58595B"/>
                    </a:solidFill>
                    <a:effectLst/>
                    <a:uLnTx/>
                    <a:uFillTx/>
                    <a:latin typeface="Calibri"/>
                    <a:ea typeface="+mn-ea"/>
                    <a:cs typeface="+mn-cs"/>
                  </a:endParaRPr>
                </a:p>
              </p:txBody>
            </p:sp>
            <p:sp>
              <p:nvSpPr>
                <p:cNvPr id="269" name="Freeform 158"/>
                <p:cNvSpPr>
                  <a:spLocks noChangeArrowheads="1"/>
                </p:cNvSpPr>
                <p:nvPr/>
              </p:nvSpPr>
              <p:spPr bwMode="auto">
                <a:xfrm>
                  <a:off x="5754450" y="2849769"/>
                  <a:ext cx="54303" cy="59627"/>
                </a:xfrm>
                <a:custGeom>
                  <a:avLst/>
                  <a:gdLst>
                    <a:gd name="T0" fmla="*/ 116 w 227"/>
                    <a:gd name="T1" fmla="*/ 203 h 249"/>
                    <a:gd name="T2" fmla="*/ 155 w 227"/>
                    <a:gd name="T3" fmla="*/ 169 h 249"/>
                    <a:gd name="T4" fmla="*/ 217 w 227"/>
                    <a:gd name="T5" fmla="*/ 169 h 249"/>
                    <a:gd name="T6" fmla="*/ 195 w 227"/>
                    <a:gd name="T7" fmla="*/ 220 h 249"/>
                    <a:gd name="T8" fmla="*/ 113 w 227"/>
                    <a:gd name="T9" fmla="*/ 248 h 249"/>
                    <a:gd name="T10" fmla="*/ 31 w 227"/>
                    <a:gd name="T11" fmla="*/ 220 h 249"/>
                    <a:gd name="T12" fmla="*/ 0 w 227"/>
                    <a:gd name="T13" fmla="*/ 130 h 249"/>
                    <a:gd name="T14" fmla="*/ 48 w 227"/>
                    <a:gd name="T15" fmla="*/ 19 h 249"/>
                    <a:gd name="T16" fmla="*/ 113 w 227"/>
                    <a:gd name="T17" fmla="*/ 0 h 249"/>
                    <a:gd name="T18" fmla="*/ 209 w 227"/>
                    <a:gd name="T19" fmla="*/ 56 h 249"/>
                    <a:gd name="T20" fmla="*/ 223 w 227"/>
                    <a:gd name="T21" fmla="*/ 141 h 249"/>
                    <a:gd name="T22" fmla="*/ 68 w 227"/>
                    <a:gd name="T23" fmla="*/ 141 h 249"/>
                    <a:gd name="T24" fmla="*/ 116 w 227"/>
                    <a:gd name="T25" fmla="*/ 203 h 249"/>
                    <a:gd name="T26" fmla="*/ 155 w 227"/>
                    <a:gd name="T27" fmla="*/ 96 h 249"/>
                    <a:gd name="T28" fmla="*/ 116 w 227"/>
                    <a:gd name="T29" fmla="*/ 42 h 249"/>
                    <a:gd name="T30" fmla="*/ 70 w 227"/>
                    <a:gd name="T31" fmla="*/ 96 h 249"/>
                    <a:gd name="T32" fmla="*/ 155 w 227"/>
                    <a:gd name="T33" fmla="*/ 96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7" h="249">
                      <a:moveTo>
                        <a:pt x="116" y="203"/>
                      </a:moveTo>
                      <a:cubicBezTo>
                        <a:pt x="132" y="203"/>
                        <a:pt x="149" y="197"/>
                        <a:pt x="155" y="169"/>
                      </a:cubicBezTo>
                      <a:lnTo>
                        <a:pt x="217" y="169"/>
                      </a:lnTo>
                      <a:cubicBezTo>
                        <a:pt x="217" y="180"/>
                        <a:pt x="214" y="200"/>
                        <a:pt x="195" y="220"/>
                      </a:cubicBezTo>
                      <a:cubicBezTo>
                        <a:pt x="178" y="237"/>
                        <a:pt x="147" y="248"/>
                        <a:pt x="113" y="248"/>
                      </a:cubicBezTo>
                      <a:cubicBezTo>
                        <a:pt x="93" y="248"/>
                        <a:pt x="53" y="245"/>
                        <a:pt x="31" y="220"/>
                      </a:cubicBezTo>
                      <a:cubicBezTo>
                        <a:pt x="8" y="197"/>
                        <a:pt x="0" y="166"/>
                        <a:pt x="0" y="130"/>
                      </a:cubicBezTo>
                      <a:cubicBezTo>
                        <a:pt x="0" y="93"/>
                        <a:pt x="8" y="45"/>
                        <a:pt x="48" y="19"/>
                      </a:cubicBezTo>
                      <a:cubicBezTo>
                        <a:pt x="65" y="8"/>
                        <a:pt x="87" y="0"/>
                        <a:pt x="113" y="0"/>
                      </a:cubicBezTo>
                      <a:cubicBezTo>
                        <a:pt x="147" y="0"/>
                        <a:pt x="186" y="14"/>
                        <a:pt x="209" y="56"/>
                      </a:cubicBezTo>
                      <a:cubicBezTo>
                        <a:pt x="226" y="87"/>
                        <a:pt x="223" y="124"/>
                        <a:pt x="223" y="141"/>
                      </a:cubicBezTo>
                      <a:lnTo>
                        <a:pt x="68" y="141"/>
                      </a:lnTo>
                      <a:cubicBezTo>
                        <a:pt x="68" y="155"/>
                        <a:pt x="68" y="203"/>
                        <a:pt x="116" y="203"/>
                      </a:cubicBezTo>
                      <a:close/>
                      <a:moveTo>
                        <a:pt x="155" y="96"/>
                      </a:moveTo>
                      <a:cubicBezTo>
                        <a:pt x="155" y="84"/>
                        <a:pt x="155" y="42"/>
                        <a:pt x="116" y="42"/>
                      </a:cubicBezTo>
                      <a:cubicBezTo>
                        <a:pt x="84" y="42"/>
                        <a:pt x="73" y="67"/>
                        <a:pt x="70" y="96"/>
                      </a:cubicBezTo>
                      <a:lnTo>
                        <a:pt x="155" y="96"/>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58595B"/>
                    </a:solidFill>
                    <a:effectLst/>
                    <a:uLnTx/>
                    <a:uFillTx/>
                    <a:latin typeface="Calibri"/>
                    <a:ea typeface="+mn-ea"/>
                    <a:cs typeface="+mn-cs"/>
                  </a:endParaRPr>
                </a:p>
              </p:txBody>
            </p:sp>
            <p:sp>
              <p:nvSpPr>
                <p:cNvPr id="270" name="Freeform 159"/>
                <p:cNvSpPr>
                  <a:spLocks noChangeArrowheads="1"/>
                </p:cNvSpPr>
                <p:nvPr/>
              </p:nvSpPr>
              <p:spPr bwMode="auto">
                <a:xfrm>
                  <a:off x="5824725" y="2849769"/>
                  <a:ext cx="35137" cy="58562"/>
                </a:xfrm>
                <a:custGeom>
                  <a:avLst/>
                  <a:gdLst>
                    <a:gd name="T0" fmla="*/ 3 w 145"/>
                    <a:gd name="T1" fmla="*/ 62 h 241"/>
                    <a:gd name="T2" fmla="*/ 0 w 145"/>
                    <a:gd name="T3" fmla="*/ 3 h 241"/>
                    <a:gd name="T4" fmla="*/ 65 w 145"/>
                    <a:gd name="T5" fmla="*/ 3 h 241"/>
                    <a:gd name="T6" fmla="*/ 65 w 145"/>
                    <a:gd name="T7" fmla="*/ 48 h 241"/>
                    <a:gd name="T8" fmla="*/ 144 w 145"/>
                    <a:gd name="T9" fmla="*/ 3 h 241"/>
                    <a:gd name="T10" fmla="*/ 144 w 145"/>
                    <a:gd name="T11" fmla="*/ 65 h 241"/>
                    <a:gd name="T12" fmla="*/ 71 w 145"/>
                    <a:gd name="T13" fmla="*/ 124 h 241"/>
                    <a:gd name="T14" fmla="*/ 71 w 145"/>
                    <a:gd name="T15" fmla="*/ 240 h 241"/>
                    <a:gd name="T16" fmla="*/ 3 w 145"/>
                    <a:gd name="T17" fmla="*/ 240 h 241"/>
                    <a:gd name="T18" fmla="*/ 3 w 145"/>
                    <a:gd name="T19" fmla="*/ 62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5" h="241">
                      <a:moveTo>
                        <a:pt x="3" y="62"/>
                      </a:moveTo>
                      <a:cubicBezTo>
                        <a:pt x="3" y="50"/>
                        <a:pt x="0" y="17"/>
                        <a:pt x="0" y="3"/>
                      </a:cubicBezTo>
                      <a:lnTo>
                        <a:pt x="65" y="3"/>
                      </a:lnTo>
                      <a:lnTo>
                        <a:pt x="65" y="48"/>
                      </a:lnTo>
                      <a:cubicBezTo>
                        <a:pt x="74" y="28"/>
                        <a:pt x="91" y="0"/>
                        <a:pt x="144" y="3"/>
                      </a:cubicBezTo>
                      <a:lnTo>
                        <a:pt x="144" y="65"/>
                      </a:lnTo>
                      <a:cubicBezTo>
                        <a:pt x="74" y="59"/>
                        <a:pt x="71" y="93"/>
                        <a:pt x="71" y="124"/>
                      </a:cubicBezTo>
                      <a:lnTo>
                        <a:pt x="71" y="240"/>
                      </a:lnTo>
                      <a:lnTo>
                        <a:pt x="3" y="240"/>
                      </a:lnTo>
                      <a:lnTo>
                        <a:pt x="3" y="62"/>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58595B"/>
                    </a:solidFill>
                    <a:effectLst/>
                    <a:uLnTx/>
                    <a:uFillTx/>
                    <a:latin typeface="Calibri"/>
                    <a:ea typeface="+mn-ea"/>
                    <a:cs typeface="+mn-cs"/>
                  </a:endParaRPr>
                </a:p>
              </p:txBody>
            </p:sp>
            <p:sp>
              <p:nvSpPr>
                <p:cNvPr id="271" name="Freeform 160"/>
                <p:cNvSpPr>
                  <a:spLocks noChangeArrowheads="1"/>
                </p:cNvSpPr>
                <p:nvPr/>
              </p:nvSpPr>
              <p:spPr bwMode="auto">
                <a:xfrm>
                  <a:off x="5869445" y="2850833"/>
                  <a:ext cx="54303" cy="58563"/>
                </a:xfrm>
                <a:custGeom>
                  <a:avLst/>
                  <a:gdLst>
                    <a:gd name="T0" fmla="*/ 3 w 224"/>
                    <a:gd name="T1" fmla="*/ 45 h 243"/>
                    <a:gd name="T2" fmla="*/ 3 w 224"/>
                    <a:gd name="T3" fmla="*/ 2 h 243"/>
                    <a:gd name="T4" fmla="*/ 67 w 224"/>
                    <a:gd name="T5" fmla="*/ 2 h 243"/>
                    <a:gd name="T6" fmla="*/ 70 w 224"/>
                    <a:gd name="T7" fmla="*/ 39 h 243"/>
                    <a:gd name="T8" fmla="*/ 146 w 224"/>
                    <a:gd name="T9" fmla="*/ 0 h 243"/>
                    <a:gd name="T10" fmla="*/ 217 w 224"/>
                    <a:gd name="T11" fmla="*/ 45 h 243"/>
                    <a:gd name="T12" fmla="*/ 223 w 224"/>
                    <a:gd name="T13" fmla="*/ 115 h 243"/>
                    <a:gd name="T14" fmla="*/ 223 w 224"/>
                    <a:gd name="T15" fmla="*/ 242 h 243"/>
                    <a:gd name="T16" fmla="*/ 152 w 224"/>
                    <a:gd name="T17" fmla="*/ 242 h 243"/>
                    <a:gd name="T18" fmla="*/ 152 w 224"/>
                    <a:gd name="T19" fmla="*/ 95 h 243"/>
                    <a:gd name="T20" fmla="*/ 149 w 224"/>
                    <a:gd name="T21" fmla="*/ 70 h 243"/>
                    <a:gd name="T22" fmla="*/ 115 w 224"/>
                    <a:gd name="T23" fmla="*/ 50 h 243"/>
                    <a:gd name="T24" fmla="*/ 79 w 224"/>
                    <a:gd name="T25" fmla="*/ 67 h 243"/>
                    <a:gd name="T26" fmla="*/ 70 w 224"/>
                    <a:gd name="T27" fmla="*/ 104 h 243"/>
                    <a:gd name="T28" fmla="*/ 70 w 224"/>
                    <a:gd name="T29" fmla="*/ 242 h 243"/>
                    <a:gd name="T30" fmla="*/ 0 w 224"/>
                    <a:gd name="T31" fmla="*/ 242 h 243"/>
                    <a:gd name="T32" fmla="*/ 0 w 224"/>
                    <a:gd name="T33" fmla="*/ 45 h 243"/>
                    <a:gd name="T34" fmla="*/ 3 w 224"/>
                    <a:gd name="T35" fmla="*/ 45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24" h="243">
                      <a:moveTo>
                        <a:pt x="3" y="45"/>
                      </a:moveTo>
                      <a:cubicBezTo>
                        <a:pt x="3" y="45"/>
                        <a:pt x="3" y="19"/>
                        <a:pt x="3" y="2"/>
                      </a:cubicBezTo>
                      <a:lnTo>
                        <a:pt x="67" y="2"/>
                      </a:lnTo>
                      <a:lnTo>
                        <a:pt x="70" y="39"/>
                      </a:lnTo>
                      <a:cubicBezTo>
                        <a:pt x="76" y="28"/>
                        <a:pt x="96" y="0"/>
                        <a:pt x="146" y="0"/>
                      </a:cubicBezTo>
                      <a:cubicBezTo>
                        <a:pt x="192" y="0"/>
                        <a:pt x="211" y="28"/>
                        <a:pt x="217" y="45"/>
                      </a:cubicBezTo>
                      <a:cubicBezTo>
                        <a:pt x="223" y="59"/>
                        <a:pt x="223" y="70"/>
                        <a:pt x="223" y="115"/>
                      </a:cubicBezTo>
                      <a:lnTo>
                        <a:pt x="223" y="242"/>
                      </a:lnTo>
                      <a:lnTo>
                        <a:pt x="152" y="242"/>
                      </a:lnTo>
                      <a:lnTo>
                        <a:pt x="152" y="95"/>
                      </a:lnTo>
                      <a:cubicBezTo>
                        <a:pt x="152" y="87"/>
                        <a:pt x="152" y="79"/>
                        <a:pt x="149" y="70"/>
                      </a:cubicBezTo>
                      <a:cubicBezTo>
                        <a:pt x="144" y="59"/>
                        <a:pt x="132" y="50"/>
                        <a:pt x="115" y="50"/>
                      </a:cubicBezTo>
                      <a:cubicBezTo>
                        <a:pt x="101" y="50"/>
                        <a:pt x="87" y="56"/>
                        <a:pt x="79" y="67"/>
                      </a:cubicBezTo>
                      <a:cubicBezTo>
                        <a:pt x="76" y="73"/>
                        <a:pt x="70" y="84"/>
                        <a:pt x="70" y="104"/>
                      </a:cubicBezTo>
                      <a:lnTo>
                        <a:pt x="70" y="242"/>
                      </a:lnTo>
                      <a:lnTo>
                        <a:pt x="0" y="242"/>
                      </a:lnTo>
                      <a:lnTo>
                        <a:pt x="0" y="45"/>
                      </a:lnTo>
                      <a:lnTo>
                        <a:pt x="3" y="45"/>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58595B"/>
                    </a:solidFill>
                    <a:effectLst/>
                    <a:uLnTx/>
                    <a:uFillTx/>
                    <a:latin typeface="Calibri"/>
                    <a:ea typeface="+mn-ea"/>
                    <a:cs typeface="+mn-cs"/>
                  </a:endParaRPr>
                </a:p>
              </p:txBody>
            </p:sp>
            <p:sp>
              <p:nvSpPr>
                <p:cNvPr id="272" name="Freeform 161"/>
                <p:cNvSpPr>
                  <a:spLocks noChangeArrowheads="1"/>
                </p:cNvSpPr>
                <p:nvPr/>
              </p:nvSpPr>
              <p:spPr bwMode="auto">
                <a:xfrm>
                  <a:off x="5940784" y="2849769"/>
                  <a:ext cx="54304" cy="59627"/>
                </a:xfrm>
                <a:custGeom>
                  <a:avLst/>
                  <a:gdLst>
                    <a:gd name="T0" fmla="*/ 116 w 227"/>
                    <a:gd name="T1" fmla="*/ 203 h 249"/>
                    <a:gd name="T2" fmla="*/ 155 w 227"/>
                    <a:gd name="T3" fmla="*/ 169 h 249"/>
                    <a:gd name="T4" fmla="*/ 217 w 227"/>
                    <a:gd name="T5" fmla="*/ 169 h 249"/>
                    <a:gd name="T6" fmla="*/ 195 w 227"/>
                    <a:gd name="T7" fmla="*/ 220 h 249"/>
                    <a:gd name="T8" fmla="*/ 113 w 227"/>
                    <a:gd name="T9" fmla="*/ 248 h 249"/>
                    <a:gd name="T10" fmla="*/ 31 w 227"/>
                    <a:gd name="T11" fmla="*/ 220 h 249"/>
                    <a:gd name="T12" fmla="*/ 0 w 227"/>
                    <a:gd name="T13" fmla="*/ 130 h 249"/>
                    <a:gd name="T14" fmla="*/ 48 w 227"/>
                    <a:gd name="T15" fmla="*/ 19 h 249"/>
                    <a:gd name="T16" fmla="*/ 113 w 227"/>
                    <a:gd name="T17" fmla="*/ 0 h 249"/>
                    <a:gd name="T18" fmla="*/ 209 w 227"/>
                    <a:gd name="T19" fmla="*/ 56 h 249"/>
                    <a:gd name="T20" fmla="*/ 223 w 227"/>
                    <a:gd name="T21" fmla="*/ 141 h 249"/>
                    <a:gd name="T22" fmla="*/ 68 w 227"/>
                    <a:gd name="T23" fmla="*/ 141 h 249"/>
                    <a:gd name="T24" fmla="*/ 116 w 227"/>
                    <a:gd name="T25" fmla="*/ 203 h 249"/>
                    <a:gd name="T26" fmla="*/ 155 w 227"/>
                    <a:gd name="T27" fmla="*/ 96 h 249"/>
                    <a:gd name="T28" fmla="*/ 116 w 227"/>
                    <a:gd name="T29" fmla="*/ 42 h 249"/>
                    <a:gd name="T30" fmla="*/ 71 w 227"/>
                    <a:gd name="T31" fmla="*/ 96 h 249"/>
                    <a:gd name="T32" fmla="*/ 155 w 227"/>
                    <a:gd name="T33" fmla="*/ 96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7" h="249">
                      <a:moveTo>
                        <a:pt x="116" y="203"/>
                      </a:moveTo>
                      <a:cubicBezTo>
                        <a:pt x="133" y="203"/>
                        <a:pt x="150" y="197"/>
                        <a:pt x="155" y="169"/>
                      </a:cubicBezTo>
                      <a:lnTo>
                        <a:pt x="217" y="169"/>
                      </a:lnTo>
                      <a:cubicBezTo>
                        <a:pt x="217" y="180"/>
                        <a:pt x="215" y="200"/>
                        <a:pt x="195" y="220"/>
                      </a:cubicBezTo>
                      <a:cubicBezTo>
                        <a:pt x="178" y="237"/>
                        <a:pt x="147" y="248"/>
                        <a:pt x="113" y="248"/>
                      </a:cubicBezTo>
                      <a:cubicBezTo>
                        <a:pt x="93" y="248"/>
                        <a:pt x="54" y="245"/>
                        <a:pt x="31" y="220"/>
                      </a:cubicBezTo>
                      <a:cubicBezTo>
                        <a:pt x="9" y="197"/>
                        <a:pt x="0" y="166"/>
                        <a:pt x="0" y="130"/>
                      </a:cubicBezTo>
                      <a:cubicBezTo>
                        <a:pt x="0" y="93"/>
                        <a:pt x="9" y="45"/>
                        <a:pt x="48" y="19"/>
                      </a:cubicBezTo>
                      <a:cubicBezTo>
                        <a:pt x="65" y="8"/>
                        <a:pt x="88" y="0"/>
                        <a:pt x="113" y="0"/>
                      </a:cubicBezTo>
                      <a:cubicBezTo>
                        <a:pt x="147" y="0"/>
                        <a:pt x="186" y="14"/>
                        <a:pt x="209" y="56"/>
                      </a:cubicBezTo>
                      <a:cubicBezTo>
                        <a:pt x="226" y="87"/>
                        <a:pt x="223" y="124"/>
                        <a:pt x="223" y="141"/>
                      </a:cubicBezTo>
                      <a:lnTo>
                        <a:pt x="68" y="141"/>
                      </a:lnTo>
                      <a:cubicBezTo>
                        <a:pt x="68" y="155"/>
                        <a:pt x="68" y="203"/>
                        <a:pt x="116" y="203"/>
                      </a:cubicBezTo>
                      <a:close/>
                      <a:moveTo>
                        <a:pt x="155" y="96"/>
                      </a:moveTo>
                      <a:cubicBezTo>
                        <a:pt x="155" y="84"/>
                        <a:pt x="155" y="42"/>
                        <a:pt x="116" y="42"/>
                      </a:cubicBezTo>
                      <a:cubicBezTo>
                        <a:pt x="85" y="42"/>
                        <a:pt x="73" y="67"/>
                        <a:pt x="71" y="96"/>
                      </a:cubicBezTo>
                      <a:lnTo>
                        <a:pt x="155" y="96"/>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58595B"/>
                    </a:solidFill>
                    <a:effectLst/>
                    <a:uLnTx/>
                    <a:uFillTx/>
                    <a:latin typeface="Calibri"/>
                    <a:ea typeface="+mn-ea"/>
                    <a:cs typeface="+mn-cs"/>
                  </a:endParaRPr>
                </a:p>
              </p:txBody>
            </p:sp>
            <p:sp>
              <p:nvSpPr>
                <p:cNvPr id="273" name="Freeform 162"/>
                <p:cNvSpPr>
                  <a:spLocks noChangeArrowheads="1"/>
                </p:cNvSpPr>
                <p:nvPr/>
              </p:nvSpPr>
              <p:spPr bwMode="auto">
                <a:xfrm>
                  <a:off x="6004670" y="2834862"/>
                  <a:ext cx="41526" cy="74534"/>
                </a:xfrm>
                <a:custGeom>
                  <a:avLst/>
                  <a:gdLst>
                    <a:gd name="T0" fmla="*/ 113 w 171"/>
                    <a:gd name="T1" fmla="*/ 307 h 308"/>
                    <a:gd name="T2" fmla="*/ 45 w 171"/>
                    <a:gd name="T3" fmla="*/ 245 h 308"/>
                    <a:gd name="T4" fmla="*/ 45 w 171"/>
                    <a:gd name="T5" fmla="*/ 115 h 308"/>
                    <a:gd name="T6" fmla="*/ 0 w 171"/>
                    <a:gd name="T7" fmla="*/ 115 h 308"/>
                    <a:gd name="T8" fmla="*/ 0 w 171"/>
                    <a:gd name="T9" fmla="*/ 70 h 308"/>
                    <a:gd name="T10" fmla="*/ 45 w 171"/>
                    <a:gd name="T11" fmla="*/ 70 h 308"/>
                    <a:gd name="T12" fmla="*/ 45 w 171"/>
                    <a:gd name="T13" fmla="*/ 25 h 308"/>
                    <a:gd name="T14" fmla="*/ 113 w 171"/>
                    <a:gd name="T15" fmla="*/ 0 h 308"/>
                    <a:gd name="T16" fmla="*/ 113 w 171"/>
                    <a:gd name="T17" fmla="*/ 70 h 308"/>
                    <a:gd name="T18" fmla="*/ 170 w 171"/>
                    <a:gd name="T19" fmla="*/ 70 h 308"/>
                    <a:gd name="T20" fmla="*/ 170 w 171"/>
                    <a:gd name="T21" fmla="*/ 115 h 308"/>
                    <a:gd name="T22" fmla="*/ 113 w 171"/>
                    <a:gd name="T23" fmla="*/ 115 h 308"/>
                    <a:gd name="T24" fmla="*/ 113 w 171"/>
                    <a:gd name="T25" fmla="*/ 220 h 308"/>
                    <a:gd name="T26" fmla="*/ 144 w 171"/>
                    <a:gd name="T27" fmla="*/ 254 h 308"/>
                    <a:gd name="T28" fmla="*/ 167 w 171"/>
                    <a:gd name="T29" fmla="*/ 254 h 308"/>
                    <a:gd name="T30" fmla="*/ 167 w 171"/>
                    <a:gd name="T31" fmla="*/ 299 h 308"/>
                    <a:gd name="T32" fmla="*/ 113 w 171"/>
                    <a:gd name="T33" fmla="*/ 307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71" h="308">
                      <a:moveTo>
                        <a:pt x="113" y="307"/>
                      </a:moveTo>
                      <a:cubicBezTo>
                        <a:pt x="45" y="307"/>
                        <a:pt x="45" y="265"/>
                        <a:pt x="45" y="245"/>
                      </a:cubicBezTo>
                      <a:lnTo>
                        <a:pt x="45" y="115"/>
                      </a:lnTo>
                      <a:lnTo>
                        <a:pt x="0" y="115"/>
                      </a:lnTo>
                      <a:lnTo>
                        <a:pt x="0" y="70"/>
                      </a:lnTo>
                      <a:lnTo>
                        <a:pt x="45" y="70"/>
                      </a:lnTo>
                      <a:lnTo>
                        <a:pt x="45" y="25"/>
                      </a:lnTo>
                      <a:lnTo>
                        <a:pt x="113" y="0"/>
                      </a:lnTo>
                      <a:lnTo>
                        <a:pt x="113" y="70"/>
                      </a:lnTo>
                      <a:lnTo>
                        <a:pt x="170" y="70"/>
                      </a:lnTo>
                      <a:lnTo>
                        <a:pt x="170" y="115"/>
                      </a:lnTo>
                      <a:lnTo>
                        <a:pt x="113" y="115"/>
                      </a:lnTo>
                      <a:lnTo>
                        <a:pt x="113" y="220"/>
                      </a:lnTo>
                      <a:cubicBezTo>
                        <a:pt x="113" y="242"/>
                        <a:pt x="113" y="254"/>
                        <a:pt x="144" y="254"/>
                      </a:cubicBezTo>
                      <a:lnTo>
                        <a:pt x="167" y="254"/>
                      </a:lnTo>
                      <a:lnTo>
                        <a:pt x="167" y="299"/>
                      </a:lnTo>
                      <a:cubicBezTo>
                        <a:pt x="144" y="304"/>
                        <a:pt x="124" y="307"/>
                        <a:pt x="113" y="307"/>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58595B"/>
                    </a:solidFill>
                    <a:effectLst/>
                    <a:uLnTx/>
                    <a:uFillTx/>
                    <a:latin typeface="Calibri"/>
                    <a:ea typeface="+mn-ea"/>
                    <a:cs typeface="+mn-cs"/>
                  </a:endParaRPr>
                </a:p>
              </p:txBody>
            </p:sp>
          </p:grpSp>
          <p:grpSp>
            <p:nvGrpSpPr>
              <p:cNvPr id="258" name="Group 2"/>
              <p:cNvGrpSpPr/>
              <p:nvPr/>
            </p:nvGrpSpPr>
            <p:grpSpPr>
              <a:xfrm>
                <a:off x="5591540" y="2958375"/>
                <a:ext cx="499377" cy="105412"/>
                <a:chOff x="5591540" y="2958375"/>
                <a:chExt cx="499377" cy="105412"/>
              </a:xfrm>
              <a:grpFill/>
            </p:grpSpPr>
            <p:sp>
              <p:nvSpPr>
                <p:cNvPr id="259" name="Freeform 163"/>
                <p:cNvSpPr>
                  <a:spLocks noChangeArrowheads="1"/>
                </p:cNvSpPr>
                <p:nvPr/>
              </p:nvSpPr>
              <p:spPr bwMode="auto">
                <a:xfrm>
                  <a:off x="5591540" y="2958375"/>
                  <a:ext cx="75599" cy="85181"/>
                </a:xfrm>
                <a:custGeom>
                  <a:avLst/>
                  <a:gdLst>
                    <a:gd name="T0" fmla="*/ 237 w 314"/>
                    <a:gd name="T1" fmla="*/ 113 h 354"/>
                    <a:gd name="T2" fmla="*/ 228 w 314"/>
                    <a:gd name="T3" fmla="*/ 79 h 354"/>
                    <a:gd name="T4" fmla="*/ 172 w 314"/>
                    <a:gd name="T5" fmla="*/ 54 h 354"/>
                    <a:gd name="T6" fmla="*/ 73 w 314"/>
                    <a:gd name="T7" fmla="*/ 181 h 354"/>
                    <a:gd name="T8" fmla="*/ 101 w 314"/>
                    <a:gd name="T9" fmla="*/ 271 h 354"/>
                    <a:gd name="T10" fmla="*/ 180 w 314"/>
                    <a:gd name="T11" fmla="*/ 299 h 354"/>
                    <a:gd name="T12" fmla="*/ 234 w 314"/>
                    <a:gd name="T13" fmla="*/ 294 h 354"/>
                    <a:gd name="T14" fmla="*/ 234 w 314"/>
                    <a:gd name="T15" fmla="*/ 223 h 354"/>
                    <a:gd name="T16" fmla="*/ 169 w 314"/>
                    <a:gd name="T17" fmla="*/ 223 h 354"/>
                    <a:gd name="T18" fmla="*/ 169 w 314"/>
                    <a:gd name="T19" fmla="*/ 167 h 354"/>
                    <a:gd name="T20" fmla="*/ 307 w 314"/>
                    <a:gd name="T21" fmla="*/ 167 h 354"/>
                    <a:gd name="T22" fmla="*/ 307 w 314"/>
                    <a:gd name="T23" fmla="*/ 333 h 354"/>
                    <a:gd name="T24" fmla="*/ 186 w 314"/>
                    <a:gd name="T25" fmla="*/ 353 h 354"/>
                    <a:gd name="T26" fmla="*/ 45 w 314"/>
                    <a:gd name="T27" fmla="*/ 308 h 354"/>
                    <a:gd name="T28" fmla="*/ 0 w 314"/>
                    <a:gd name="T29" fmla="*/ 184 h 354"/>
                    <a:gd name="T30" fmla="*/ 174 w 314"/>
                    <a:gd name="T31" fmla="*/ 0 h 354"/>
                    <a:gd name="T32" fmla="*/ 287 w 314"/>
                    <a:gd name="T33" fmla="*/ 43 h 354"/>
                    <a:gd name="T34" fmla="*/ 313 w 314"/>
                    <a:gd name="T35" fmla="*/ 113 h 354"/>
                    <a:gd name="T36" fmla="*/ 237 w 314"/>
                    <a:gd name="T37" fmla="*/ 113 h 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14" h="354">
                      <a:moveTo>
                        <a:pt x="237" y="113"/>
                      </a:moveTo>
                      <a:cubicBezTo>
                        <a:pt x="237" y="105"/>
                        <a:pt x="237" y="93"/>
                        <a:pt x="228" y="79"/>
                      </a:cubicBezTo>
                      <a:cubicBezTo>
                        <a:pt x="214" y="57"/>
                        <a:pt x="189" y="54"/>
                        <a:pt x="172" y="54"/>
                      </a:cubicBezTo>
                      <a:cubicBezTo>
                        <a:pt x="90" y="54"/>
                        <a:pt x="73" y="130"/>
                        <a:pt x="73" y="181"/>
                      </a:cubicBezTo>
                      <a:cubicBezTo>
                        <a:pt x="73" y="203"/>
                        <a:pt x="76" y="246"/>
                        <a:pt x="101" y="271"/>
                      </a:cubicBezTo>
                      <a:cubicBezTo>
                        <a:pt x="118" y="291"/>
                        <a:pt x="141" y="299"/>
                        <a:pt x="180" y="299"/>
                      </a:cubicBezTo>
                      <a:cubicBezTo>
                        <a:pt x="214" y="299"/>
                        <a:pt x="228" y="297"/>
                        <a:pt x="234" y="294"/>
                      </a:cubicBezTo>
                      <a:lnTo>
                        <a:pt x="234" y="223"/>
                      </a:lnTo>
                      <a:lnTo>
                        <a:pt x="169" y="223"/>
                      </a:lnTo>
                      <a:lnTo>
                        <a:pt x="169" y="167"/>
                      </a:lnTo>
                      <a:lnTo>
                        <a:pt x="307" y="167"/>
                      </a:lnTo>
                      <a:lnTo>
                        <a:pt x="307" y="333"/>
                      </a:lnTo>
                      <a:cubicBezTo>
                        <a:pt x="287" y="339"/>
                        <a:pt x="251" y="353"/>
                        <a:pt x="186" y="353"/>
                      </a:cubicBezTo>
                      <a:cubicBezTo>
                        <a:pt x="110" y="353"/>
                        <a:pt x="70" y="333"/>
                        <a:pt x="45" y="308"/>
                      </a:cubicBezTo>
                      <a:cubicBezTo>
                        <a:pt x="8" y="271"/>
                        <a:pt x="0" y="218"/>
                        <a:pt x="0" y="184"/>
                      </a:cubicBezTo>
                      <a:cubicBezTo>
                        <a:pt x="0" y="65"/>
                        <a:pt x="73" y="0"/>
                        <a:pt x="174" y="0"/>
                      </a:cubicBezTo>
                      <a:cubicBezTo>
                        <a:pt x="217" y="0"/>
                        <a:pt x="262" y="12"/>
                        <a:pt x="287" y="43"/>
                      </a:cubicBezTo>
                      <a:cubicBezTo>
                        <a:pt x="310" y="68"/>
                        <a:pt x="310" y="93"/>
                        <a:pt x="313" y="113"/>
                      </a:cubicBezTo>
                      <a:lnTo>
                        <a:pt x="237" y="113"/>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58595B"/>
                    </a:solidFill>
                    <a:effectLst/>
                    <a:uLnTx/>
                    <a:uFillTx/>
                    <a:latin typeface="Calibri"/>
                    <a:ea typeface="+mn-ea"/>
                    <a:cs typeface="+mn-cs"/>
                  </a:endParaRPr>
                </a:p>
              </p:txBody>
            </p:sp>
            <p:sp>
              <p:nvSpPr>
                <p:cNvPr id="260" name="Freeform 164"/>
                <p:cNvSpPr>
                  <a:spLocks noChangeArrowheads="1"/>
                </p:cNvSpPr>
                <p:nvPr/>
              </p:nvSpPr>
              <p:spPr bwMode="auto">
                <a:xfrm>
                  <a:off x="5683110" y="2982865"/>
                  <a:ext cx="52174" cy="60692"/>
                </a:xfrm>
                <a:custGeom>
                  <a:avLst/>
                  <a:gdLst>
                    <a:gd name="T0" fmla="*/ 153 w 215"/>
                    <a:gd name="T1" fmla="*/ 246 h 252"/>
                    <a:gd name="T2" fmla="*/ 150 w 215"/>
                    <a:gd name="T3" fmla="*/ 214 h 252"/>
                    <a:gd name="T4" fmla="*/ 80 w 215"/>
                    <a:gd name="T5" fmla="*/ 251 h 252"/>
                    <a:gd name="T6" fmla="*/ 20 w 215"/>
                    <a:gd name="T7" fmla="*/ 231 h 252"/>
                    <a:gd name="T8" fmla="*/ 0 w 215"/>
                    <a:gd name="T9" fmla="*/ 181 h 252"/>
                    <a:gd name="T10" fmla="*/ 51 w 215"/>
                    <a:gd name="T11" fmla="*/ 107 h 252"/>
                    <a:gd name="T12" fmla="*/ 144 w 215"/>
                    <a:gd name="T13" fmla="*/ 93 h 252"/>
                    <a:gd name="T14" fmla="*/ 142 w 215"/>
                    <a:gd name="T15" fmla="*/ 62 h 252"/>
                    <a:gd name="T16" fmla="*/ 111 w 215"/>
                    <a:gd name="T17" fmla="*/ 42 h 252"/>
                    <a:gd name="T18" fmla="*/ 85 w 215"/>
                    <a:gd name="T19" fmla="*/ 56 h 252"/>
                    <a:gd name="T20" fmla="*/ 80 w 215"/>
                    <a:gd name="T21" fmla="*/ 76 h 252"/>
                    <a:gd name="T22" fmla="*/ 12 w 215"/>
                    <a:gd name="T23" fmla="*/ 76 h 252"/>
                    <a:gd name="T24" fmla="*/ 37 w 215"/>
                    <a:gd name="T25" fmla="*/ 20 h 252"/>
                    <a:gd name="T26" fmla="*/ 108 w 215"/>
                    <a:gd name="T27" fmla="*/ 0 h 252"/>
                    <a:gd name="T28" fmla="*/ 192 w 215"/>
                    <a:gd name="T29" fmla="*/ 31 h 252"/>
                    <a:gd name="T30" fmla="*/ 208 w 215"/>
                    <a:gd name="T31" fmla="*/ 87 h 252"/>
                    <a:gd name="T32" fmla="*/ 208 w 215"/>
                    <a:gd name="T33" fmla="*/ 181 h 252"/>
                    <a:gd name="T34" fmla="*/ 214 w 215"/>
                    <a:gd name="T35" fmla="*/ 240 h 252"/>
                    <a:gd name="T36" fmla="*/ 153 w 215"/>
                    <a:gd name="T37" fmla="*/ 240 h 252"/>
                    <a:gd name="T38" fmla="*/ 153 w 215"/>
                    <a:gd name="T39" fmla="*/ 246 h 252"/>
                    <a:gd name="T40" fmla="*/ 71 w 215"/>
                    <a:gd name="T41" fmla="*/ 172 h 252"/>
                    <a:gd name="T42" fmla="*/ 105 w 215"/>
                    <a:gd name="T43" fmla="*/ 206 h 252"/>
                    <a:gd name="T44" fmla="*/ 133 w 215"/>
                    <a:gd name="T45" fmla="*/ 192 h 252"/>
                    <a:gd name="T46" fmla="*/ 147 w 215"/>
                    <a:gd name="T47" fmla="*/ 133 h 252"/>
                    <a:gd name="T48" fmla="*/ 71 w 215"/>
                    <a:gd name="T49" fmla="*/ 172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15" h="252">
                      <a:moveTo>
                        <a:pt x="153" y="246"/>
                      </a:moveTo>
                      <a:cubicBezTo>
                        <a:pt x="150" y="231"/>
                        <a:pt x="150" y="220"/>
                        <a:pt x="150" y="214"/>
                      </a:cubicBezTo>
                      <a:cubicBezTo>
                        <a:pt x="125" y="251"/>
                        <a:pt x="94" y="251"/>
                        <a:pt x="80" y="251"/>
                      </a:cubicBezTo>
                      <a:cubicBezTo>
                        <a:pt x="46" y="251"/>
                        <a:pt x="32" y="243"/>
                        <a:pt x="20" y="231"/>
                      </a:cubicBezTo>
                      <a:cubicBezTo>
                        <a:pt x="6" y="217"/>
                        <a:pt x="0" y="198"/>
                        <a:pt x="0" y="181"/>
                      </a:cubicBezTo>
                      <a:cubicBezTo>
                        <a:pt x="0" y="161"/>
                        <a:pt x="6" y="127"/>
                        <a:pt x="51" y="107"/>
                      </a:cubicBezTo>
                      <a:cubicBezTo>
                        <a:pt x="80" y="93"/>
                        <a:pt x="122" y="93"/>
                        <a:pt x="144" y="93"/>
                      </a:cubicBezTo>
                      <a:cubicBezTo>
                        <a:pt x="144" y="79"/>
                        <a:pt x="144" y="71"/>
                        <a:pt x="142" y="62"/>
                      </a:cubicBezTo>
                      <a:cubicBezTo>
                        <a:pt x="136" y="45"/>
                        <a:pt x="116" y="42"/>
                        <a:pt x="111" y="42"/>
                      </a:cubicBezTo>
                      <a:cubicBezTo>
                        <a:pt x="102" y="42"/>
                        <a:pt x="91" y="45"/>
                        <a:pt x="85" y="56"/>
                      </a:cubicBezTo>
                      <a:cubicBezTo>
                        <a:pt x="80" y="65"/>
                        <a:pt x="80" y="71"/>
                        <a:pt x="80" y="76"/>
                      </a:cubicBezTo>
                      <a:lnTo>
                        <a:pt x="12" y="76"/>
                      </a:lnTo>
                      <a:cubicBezTo>
                        <a:pt x="12" y="65"/>
                        <a:pt x="15" y="40"/>
                        <a:pt x="37" y="20"/>
                      </a:cubicBezTo>
                      <a:cubicBezTo>
                        <a:pt x="60" y="6"/>
                        <a:pt x="85" y="0"/>
                        <a:pt x="108" y="0"/>
                      </a:cubicBezTo>
                      <a:cubicBezTo>
                        <a:pt x="127" y="0"/>
                        <a:pt x="167" y="3"/>
                        <a:pt x="192" y="31"/>
                      </a:cubicBezTo>
                      <a:cubicBezTo>
                        <a:pt x="208" y="51"/>
                        <a:pt x="208" y="79"/>
                        <a:pt x="208" y="87"/>
                      </a:cubicBezTo>
                      <a:lnTo>
                        <a:pt x="208" y="181"/>
                      </a:lnTo>
                      <a:cubicBezTo>
                        <a:pt x="208" y="200"/>
                        <a:pt x="208" y="220"/>
                        <a:pt x="214" y="240"/>
                      </a:cubicBezTo>
                      <a:lnTo>
                        <a:pt x="153" y="240"/>
                      </a:lnTo>
                      <a:lnTo>
                        <a:pt x="153" y="246"/>
                      </a:lnTo>
                      <a:close/>
                      <a:moveTo>
                        <a:pt x="71" y="172"/>
                      </a:moveTo>
                      <a:cubicBezTo>
                        <a:pt x="71" y="189"/>
                        <a:pt x="82" y="206"/>
                        <a:pt x="105" y="206"/>
                      </a:cubicBezTo>
                      <a:cubicBezTo>
                        <a:pt x="116" y="206"/>
                        <a:pt x="127" y="200"/>
                        <a:pt x="133" y="192"/>
                      </a:cubicBezTo>
                      <a:cubicBezTo>
                        <a:pt x="144" y="178"/>
                        <a:pt x="147" y="158"/>
                        <a:pt x="147" y="133"/>
                      </a:cubicBezTo>
                      <a:cubicBezTo>
                        <a:pt x="102" y="133"/>
                        <a:pt x="71" y="147"/>
                        <a:pt x="71" y="172"/>
                      </a:cubicBez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58595B"/>
                    </a:solidFill>
                    <a:effectLst/>
                    <a:uLnTx/>
                    <a:uFillTx/>
                    <a:latin typeface="Calibri"/>
                    <a:ea typeface="+mn-ea"/>
                    <a:cs typeface="+mn-cs"/>
                  </a:endParaRPr>
                </a:p>
              </p:txBody>
            </p:sp>
            <p:sp>
              <p:nvSpPr>
                <p:cNvPr id="261" name="Freeform 165"/>
                <p:cNvSpPr>
                  <a:spLocks noChangeArrowheads="1"/>
                </p:cNvSpPr>
                <p:nvPr/>
              </p:nvSpPr>
              <p:spPr bwMode="auto">
                <a:xfrm>
                  <a:off x="5745932" y="2969023"/>
                  <a:ext cx="41526" cy="74534"/>
                </a:xfrm>
                <a:custGeom>
                  <a:avLst/>
                  <a:gdLst>
                    <a:gd name="T0" fmla="*/ 169 w 170"/>
                    <a:gd name="T1" fmla="*/ 299 h 308"/>
                    <a:gd name="T2" fmla="*/ 116 w 170"/>
                    <a:gd name="T3" fmla="*/ 307 h 308"/>
                    <a:gd name="T4" fmla="*/ 48 w 170"/>
                    <a:gd name="T5" fmla="*/ 245 h 308"/>
                    <a:gd name="T6" fmla="*/ 48 w 170"/>
                    <a:gd name="T7" fmla="*/ 115 h 308"/>
                    <a:gd name="T8" fmla="*/ 0 w 170"/>
                    <a:gd name="T9" fmla="*/ 115 h 308"/>
                    <a:gd name="T10" fmla="*/ 0 w 170"/>
                    <a:gd name="T11" fmla="*/ 70 h 308"/>
                    <a:gd name="T12" fmla="*/ 45 w 170"/>
                    <a:gd name="T13" fmla="*/ 70 h 308"/>
                    <a:gd name="T14" fmla="*/ 45 w 170"/>
                    <a:gd name="T15" fmla="*/ 25 h 308"/>
                    <a:gd name="T16" fmla="*/ 113 w 170"/>
                    <a:gd name="T17" fmla="*/ 0 h 308"/>
                    <a:gd name="T18" fmla="*/ 113 w 170"/>
                    <a:gd name="T19" fmla="*/ 70 h 308"/>
                    <a:gd name="T20" fmla="*/ 169 w 170"/>
                    <a:gd name="T21" fmla="*/ 70 h 308"/>
                    <a:gd name="T22" fmla="*/ 169 w 170"/>
                    <a:gd name="T23" fmla="*/ 115 h 308"/>
                    <a:gd name="T24" fmla="*/ 113 w 170"/>
                    <a:gd name="T25" fmla="*/ 115 h 308"/>
                    <a:gd name="T26" fmla="*/ 113 w 170"/>
                    <a:gd name="T27" fmla="*/ 220 h 308"/>
                    <a:gd name="T28" fmla="*/ 144 w 170"/>
                    <a:gd name="T29" fmla="*/ 254 h 308"/>
                    <a:gd name="T30" fmla="*/ 166 w 170"/>
                    <a:gd name="T31" fmla="*/ 254 h 308"/>
                    <a:gd name="T32" fmla="*/ 166 w 170"/>
                    <a:gd name="T33" fmla="*/ 299 h 308"/>
                    <a:gd name="T34" fmla="*/ 169 w 170"/>
                    <a:gd name="T35" fmla="*/ 299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0" h="308">
                      <a:moveTo>
                        <a:pt x="169" y="299"/>
                      </a:moveTo>
                      <a:cubicBezTo>
                        <a:pt x="147" y="304"/>
                        <a:pt x="127" y="307"/>
                        <a:pt x="116" y="307"/>
                      </a:cubicBezTo>
                      <a:cubicBezTo>
                        <a:pt x="48" y="307"/>
                        <a:pt x="48" y="265"/>
                        <a:pt x="48" y="245"/>
                      </a:cubicBezTo>
                      <a:lnTo>
                        <a:pt x="48" y="115"/>
                      </a:lnTo>
                      <a:lnTo>
                        <a:pt x="0" y="115"/>
                      </a:lnTo>
                      <a:lnTo>
                        <a:pt x="0" y="70"/>
                      </a:lnTo>
                      <a:lnTo>
                        <a:pt x="45" y="70"/>
                      </a:lnTo>
                      <a:lnTo>
                        <a:pt x="45" y="25"/>
                      </a:lnTo>
                      <a:lnTo>
                        <a:pt x="113" y="0"/>
                      </a:lnTo>
                      <a:lnTo>
                        <a:pt x="113" y="70"/>
                      </a:lnTo>
                      <a:lnTo>
                        <a:pt x="169" y="70"/>
                      </a:lnTo>
                      <a:lnTo>
                        <a:pt x="169" y="115"/>
                      </a:lnTo>
                      <a:lnTo>
                        <a:pt x="113" y="115"/>
                      </a:lnTo>
                      <a:lnTo>
                        <a:pt x="113" y="220"/>
                      </a:lnTo>
                      <a:cubicBezTo>
                        <a:pt x="113" y="242"/>
                        <a:pt x="113" y="254"/>
                        <a:pt x="144" y="254"/>
                      </a:cubicBezTo>
                      <a:cubicBezTo>
                        <a:pt x="155" y="254"/>
                        <a:pt x="158" y="254"/>
                        <a:pt x="166" y="254"/>
                      </a:cubicBezTo>
                      <a:lnTo>
                        <a:pt x="166" y="299"/>
                      </a:lnTo>
                      <a:lnTo>
                        <a:pt x="169" y="299"/>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58595B"/>
                    </a:solidFill>
                    <a:effectLst/>
                    <a:uLnTx/>
                    <a:uFillTx/>
                    <a:latin typeface="Calibri"/>
                    <a:ea typeface="+mn-ea"/>
                    <a:cs typeface="+mn-cs"/>
                  </a:endParaRPr>
                </a:p>
              </p:txBody>
            </p:sp>
            <p:sp>
              <p:nvSpPr>
                <p:cNvPr id="262" name="Freeform 166"/>
                <p:cNvSpPr>
                  <a:spLocks noChangeArrowheads="1"/>
                </p:cNvSpPr>
                <p:nvPr/>
              </p:nvSpPr>
              <p:spPr bwMode="auto">
                <a:xfrm>
                  <a:off x="5797041" y="2983930"/>
                  <a:ext cx="54303" cy="59627"/>
                </a:xfrm>
                <a:custGeom>
                  <a:avLst/>
                  <a:gdLst>
                    <a:gd name="T0" fmla="*/ 67 w 226"/>
                    <a:gd name="T1" fmla="*/ 141 h 249"/>
                    <a:gd name="T2" fmla="*/ 115 w 226"/>
                    <a:gd name="T3" fmla="*/ 203 h 249"/>
                    <a:gd name="T4" fmla="*/ 155 w 226"/>
                    <a:gd name="T5" fmla="*/ 169 h 249"/>
                    <a:gd name="T6" fmla="*/ 217 w 226"/>
                    <a:gd name="T7" fmla="*/ 169 h 249"/>
                    <a:gd name="T8" fmla="*/ 194 w 226"/>
                    <a:gd name="T9" fmla="*/ 220 h 249"/>
                    <a:gd name="T10" fmla="*/ 112 w 226"/>
                    <a:gd name="T11" fmla="*/ 248 h 249"/>
                    <a:gd name="T12" fmla="*/ 31 w 226"/>
                    <a:gd name="T13" fmla="*/ 220 h 249"/>
                    <a:gd name="T14" fmla="*/ 0 w 226"/>
                    <a:gd name="T15" fmla="*/ 129 h 249"/>
                    <a:gd name="T16" fmla="*/ 48 w 226"/>
                    <a:gd name="T17" fmla="*/ 19 h 249"/>
                    <a:gd name="T18" fmla="*/ 112 w 226"/>
                    <a:gd name="T19" fmla="*/ 0 h 249"/>
                    <a:gd name="T20" fmla="*/ 208 w 226"/>
                    <a:gd name="T21" fmla="*/ 56 h 249"/>
                    <a:gd name="T22" fmla="*/ 223 w 226"/>
                    <a:gd name="T23" fmla="*/ 141 h 249"/>
                    <a:gd name="T24" fmla="*/ 67 w 226"/>
                    <a:gd name="T25" fmla="*/ 141 h 249"/>
                    <a:gd name="T26" fmla="*/ 155 w 226"/>
                    <a:gd name="T27" fmla="*/ 96 h 249"/>
                    <a:gd name="T28" fmla="*/ 115 w 226"/>
                    <a:gd name="T29" fmla="*/ 42 h 249"/>
                    <a:gd name="T30" fmla="*/ 70 w 226"/>
                    <a:gd name="T31" fmla="*/ 96 h 249"/>
                    <a:gd name="T32" fmla="*/ 155 w 226"/>
                    <a:gd name="T33" fmla="*/ 96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6" h="249">
                      <a:moveTo>
                        <a:pt x="67" y="141"/>
                      </a:moveTo>
                      <a:cubicBezTo>
                        <a:pt x="67" y="155"/>
                        <a:pt x="67" y="203"/>
                        <a:pt x="115" y="203"/>
                      </a:cubicBezTo>
                      <a:cubicBezTo>
                        <a:pt x="132" y="203"/>
                        <a:pt x="149" y="197"/>
                        <a:pt x="155" y="169"/>
                      </a:cubicBezTo>
                      <a:lnTo>
                        <a:pt x="217" y="169"/>
                      </a:lnTo>
                      <a:cubicBezTo>
                        <a:pt x="217" y="180"/>
                        <a:pt x="214" y="200"/>
                        <a:pt x="194" y="220"/>
                      </a:cubicBezTo>
                      <a:cubicBezTo>
                        <a:pt x="177" y="237"/>
                        <a:pt x="146" y="248"/>
                        <a:pt x="112" y="248"/>
                      </a:cubicBezTo>
                      <a:cubicBezTo>
                        <a:pt x="93" y="248"/>
                        <a:pt x="53" y="245"/>
                        <a:pt x="31" y="220"/>
                      </a:cubicBezTo>
                      <a:cubicBezTo>
                        <a:pt x="8" y="197"/>
                        <a:pt x="0" y="166"/>
                        <a:pt x="0" y="129"/>
                      </a:cubicBezTo>
                      <a:cubicBezTo>
                        <a:pt x="0" y="93"/>
                        <a:pt x="8" y="45"/>
                        <a:pt x="48" y="19"/>
                      </a:cubicBezTo>
                      <a:cubicBezTo>
                        <a:pt x="65" y="8"/>
                        <a:pt x="87" y="0"/>
                        <a:pt x="112" y="0"/>
                      </a:cubicBezTo>
                      <a:cubicBezTo>
                        <a:pt x="146" y="0"/>
                        <a:pt x="186" y="14"/>
                        <a:pt x="208" y="56"/>
                      </a:cubicBezTo>
                      <a:cubicBezTo>
                        <a:pt x="225" y="87"/>
                        <a:pt x="223" y="124"/>
                        <a:pt x="223" y="141"/>
                      </a:cubicBezTo>
                      <a:lnTo>
                        <a:pt x="67" y="141"/>
                      </a:lnTo>
                      <a:close/>
                      <a:moveTo>
                        <a:pt x="155" y="96"/>
                      </a:moveTo>
                      <a:cubicBezTo>
                        <a:pt x="155" y="84"/>
                        <a:pt x="155" y="42"/>
                        <a:pt x="115" y="42"/>
                      </a:cubicBezTo>
                      <a:cubicBezTo>
                        <a:pt x="84" y="42"/>
                        <a:pt x="73" y="67"/>
                        <a:pt x="70" y="96"/>
                      </a:cubicBezTo>
                      <a:lnTo>
                        <a:pt x="155" y="96"/>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58595B"/>
                    </a:solidFill>
                    <a:effectLst/>
                    <a:uLnTx/>
                    <a:uFillTx/>
                    <a:latin typeface="Calibri"/>
                    <a:ea typeface="+mn-ea"/>
                    <a:cs typeface="+mn-cs"/>
                  </a:endParaRPr>
                </a:p>
              </p:txBody>
            </p:sp>
            <p:sp>
              <p:nvSpPr>
                <p:cNvPr id="263" name="Freeform 167"/>
                <p:cNvSpPr>
                  <a:spLocks noChangeArrowheads="1"/>
                </p:cNvSpPr>
                <p:nvPr/>
              </p:nvSpPr>
              <p:spPr bwMode="auto">
                <a:xfrm>
                  <a:off x="5861991" y="2984994"/>
                  <a:ext cx="96894" cy="57497"/>
                </a:xfrm>
                <a:custGeom>
                  <a:avLst/>
                  <a:gdLst>
                    <a:gd name="T0" fmla="*/ 70 w 401"/>
                    <a:gd name="T1" fmla="*/ 0 h 236"/>
                    <a:gd name="T2" fmla="*/ 113 w 401"/>
                    <a:gd name="T3" fmla="*/ 178 h 236"/>
                    <a:gd name="T4" fmla="*/ 163 w 401"/>
                    <a:gd name="T5" fmla="*/ 0 h 236"/>
                    <a:gd name="T6" fmla="*/ 240 w 401"/>
                    <a:gd name="T7" fmla="*/ 0 h 236"/>
                    <a:gd name="T8" fmla="*/ 288 w 401"/>
                    <a:gd name="T9" fmla="*/ 178 h 236"/>
                    <a:gd name="T10" fmla="*/ 333 w 401"/>
                    <a:gd name="T11" fmla="*/ 0 h 236"/>
                    <a:gd name="T12" fmla="*/ 400 w 401"/>
                    <a:gd name="T13" fmla="*/ 0 h 236"/>
                    <a:gd name="T14" fmla="*/ 321 w 401"/>
                    <a:gd name="T15" fmla="*/ 235 h 236"/>
                    <a:gd name="T16" fmla="*/ 248 w 401"/>
                    <a:gd name="T17" fmla="*/ 235 h 236"/>
                    <a:gd name="T18" fmla="*/ 200 w 401"/>
                    <a:gd name="T19" fmla="*/ 62 h 236"/>
                    <a:gd name="T20" fmla="*/ 152 w 401"/>
                    <a:gd name="T21" fmla="*/ 235 h 236"/>
                    <a:gd name="T22" fmla="*/ 76 w 401"/>
                    <a:gd name="T23" fmla="*/ 235 h 236"/>
                    <a:gd name="T24" fmla="*/ 0 w 401"/>
                    <a:gd name="T25" fmla="*/ 0 h 236"/>
                    <a:gd name="T26" fmla="*/ 70 w 401"/>
                    <a:gd name="T27" fmla="*/ 0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01" h="236">
                      <a:moveTo>
                        <a:pt x="70" y="0"/>
                      </a:moveTo>
                      <a:lnTo>
                        <a:pt x="113" y="178"/>
                      </a:lnTo>
                      <a:lnTo>
                        <a:pt x="163" y="0"/>
                      </a:lnTo>
                      <a:lnTo>
                        <a:pt x="240" y="0"/>
                      </a:lnTo>
                      <a:lnTo>
                        <a:pt x="288" y="178"/>
                      </a:lnTo>
                      <a:lnTo>
                        <a:pt x="333" y="0"/>
                      </a:lnTo>
                      <a:lnTo>
                        <a:pt x="400" y="0"/>
                      </a:lnTo>
                      <a:lnTo>
                        <a:pt x="321" y="235"/>
                      </a:lnTo>
                      <a:lnTo>
                        <a:pt x="248" y="235"/>
                      </a:lnTo>
                      <a:lnTo>
                        <a:pt x="200" y="62"/>
                      </a:lnTo>
                      <a:lnTo>
                        <a:pt x="152" y="235"/>
                      </a:lnTo>
                      <a:lnTo>
                        <a:pt x="76" y="235"/>
                      </a:lnTo>
                      <a:lnTo>
                        <a:pt x="0" y="0"/>
                      </a:lnTo>
                      <a:lnTo>
                        <a:pt x="7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58595B"/>
                    </a:solidFill>
                    <a:effectLst/>
                    <a:uLnTx/>
                    <a:uFillTx/>
                    <a:latin typeface="Calibri"/>
                    <a:ea typeface="+mn-ea"/>
                    <a:cs typeface="+mn-cs"/>
                  </a:endParaRPr>
                </a:p>
              </p:txBody>
            </p:sp>
            <p:sp>
              <p:nvSpPr>
                <p:cNvPr id="264" name="Freeform 168"/>
                <p:cNvSpPr>
                  <a:spLocks noChangeArrowheads="1"/>
                </p:cNvSpPr>
                <p:nvPr/>
              </p:nvSpPr>
              <p:spPr bwMode="auto">
                <a:xfrm>
                  <a:off x="5968468" y="2982865"/>
                  <a:ext cx="52174" cy="60692"/>
                </a:xfrm>
                <a:custGeom>
                  <a:avLst/>
                  <a:gdLst>
                    <a:gd name="T0" fmla="*/ 152 w 215"/>
                    <a:gd name="T1" fmla="*/ 246 h 252"/>
                    <a:gd name="T2" fmla="*/ 150 w 215"/>
                    <a:gd name="T3" fmla="*/ 214 h 252"/>
                    <a:gd name="T4" fmla="*/ 79 w 215"/>
                    <a:gd name="T5" fmla="*/ 251 h 252"/>
                    <a:gd name="T6" fmla="*/ 20 w 215"/>
                    <a:gd name="T7" fmla="*/ 231 h 252"/>
                    <a:gd name="T8" fmla="*/ 0 w 215"/>
                    <a:gd name="T9" fmla="*/ 181 h 252"/>
                    <a:gd name="T10" fmla="*/ 51 w 215"/>
                    <a:gd name="T11" fmla="*/ 107 h 252"/>
                    <a:gd name="T12" fmla="*/ 144 w 215"/>
                    <a:gd name="T13" fmla="*/ 93 h 252"/>
                    <a:gd name="T14" fmla="*/ 141 w 215"/>
                    <a:gd name="T15" fmla="*/ 62 h 252"/>
                    <a:gd name="T16" fmla="*/ 110 w 215"/>
                    <a:gd name="T17" fmla="*/ 42 h 252"/>
                    <a:gd name="T18" fmla="*/ 85 w 215"/>
                    <a:gd name="T19" fmla="*/ 56 h 252"/>
                    <a:gd name="T20" fmla="*/ 79 w 215"/>
                    <a:gd name="T21" fmla="*/ 76 h 252"/>
                    <a:gd name="T22" fmla="*/ 11 w 215"/>
                    <a:gd name="T23" fmla="*/ 76 h 252"/>
                    <a:gd name="T24" fmla="*/ 37 w 215"/>
                    <a:gd name="T25" fmla="*/ 20 h 252"/>
                    <a:gd name="T26" fmla="*/ 107 w 215"/>
                    <a:gd name="T27" fmla="*/ 0 h 252"/>
                    <a:gd name="T28" fmla="*/ 192 w 215"/>
                    <a:gd name="T29" fmla="*/ 31 h 252"/>
                    <a:gd name="T30" fmla="*/ 209 w 215"/>
                    <a:gd name="T31" fmla="*/ 87 h 252"/>
                    <a:gd name="T32" fmla="*/ 209 w 215"/>
                    <a:gd name="T33" fmla="*/ 181 h 252"/>
                    <a:gd name="T34" fmla="*/ 214 w 215"/>
                    <a:gd name="T35" fmla="*/ 240 h 252"/>
                    <a:gd name="T36" fmla="*/ 152 w 215"/>
                    <a:gd name="T37" fmla="*/ 240 h 252"/>
                    <a:gd name="T38" fmla="*/ 152 w 215"/>
                    <a:gd name="T39" fmla="*/ 246 h 252"/>
                    <a:gd name="T40" fmla="*/ 68 w 215"/>
                    <a:gd name="T41" fmla="*/ 172 h 252"/>
                    <a:gd name="T42" fmla="*/ 102 w 215"/>
                    <a:gd name="T43" fmla="*/ 206 h 252"/>
                    <a:gd name="T44" fmla="*/ 130 w 215"/>
                    <a:gd name="T45" fmla="*/ 192 h 252"/>
                    <a:gd name="T46" fmla="*/ 144 w 215"/>
                    <a:gd name="T47" fmla="*/ 133 h 252"/>
                    <a:gd name="T48" fmla="*/ 68 w 215"/>
                    <a:gd name="T49" fmla="*/ 172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15" h="252">
                      <a:moveTo>
                        <a:pt x="152" y="246"/>
                      </a:moveTo>
                      <a:cubicBezTo>
                        <a:pt x="150" y="231"/>
                        <a:pt x="150" y="220"/>
                        <a:pt x="150" y="214"/>
                      </a:cubicBezTo>
                      <a:cubicBezTo>
                        <a:pt x="124" y="251"/>
                        <a:pt x="93" y="251"/>
                        <a:pt x="79" y="251"/>
                      </a:cubicBezTo>
                      <a:cubicBezTo>
                        <a:pt x="45" y="251"/>
                        <a:pt x="31" y="243"/>
                        <a:pt x="20" y="231"/>
                      </a:cubicBezTo>
                      <a:cubicBezTo>
                        <a:pt x="6" y="217"/>
                        <a:pt x="0" y="198"/>
                        <a:pt x="0" y="181"/>
                      </a:cubicBezTo>
                      <a:cubicBezTo>
                        <a:pt x="0" y="161"/>
                        <a:pt x="6" y="127"/>
                        <a:pt x="51" y="107"/>
                      </a:cubicBezTo>
                      <a:cubicBezTo>
                        <a:pt x="79" y="93"/>
                        <a:pt x="121" y="93"/>
                        <a:pt x="144" y="93"/>
                      </a:cubicBezTo>
                      <a:cubicBezTo>
                        <a:pt x="144" y="79"/>
                        <a:pt x="144" y="71"/>
                        <a:pt x="141" y="62"/>
                      </a:cubicBezTo>
                      <a:cubicBezTo>
                        <a:pt x="135" y="45"/>
                        <a:pt x="116" y="42"/>
                        <a:pt x="110" y="42"/>
                      </a:cubicBezTo>
                      <a:cubicBezTo>
                        <a:pt x="102" y="42"/>
                        <a:pt x="90" y="45"/>
                        <a:pt x="85" y="56"/>
                      </a:cubicBezTo>
                      <a:cubicBezTo>
                        <a:pt x="79" y="65"/>
                        <a:pt x="79" y="71"/>
                        <a:pt x="79" y="76"/>
                      </a:cubicBezTo>
                      <a:lnTo>
                        <a:pt x="11" y="76"/>
                      </a:lnTo>
                      <a:cubicBezTo>
                        <a:pt x="11" y="65"/>
                        <a:pt x="14" y="40"/>
                        <a:pt x="37" y="20"/>
                      </a:cubicBezTo>
                      <a:cubicBezTo>
                        <a:pt x="59" y="6"/>
                        <a:pt x="85" y="0"/>
                        <a:pt x="107" y="0"/>
                      </a:cubicBezTo>
                      <a:cubicBezTo>
                        <a:pt x="127" y="0"/>
                        <a:pt x="166" y="3"/>
                        <a:pt x="192" y="31"/>
                      </a:cubicBezTo>
                      <a:cubicBezTo>
                        <a:pt x="209" y="51"/>
                        <a:pt x="209" y="79"/>
                        <a:pt x="209" y="87"/>
                      </a:cubicBezTo>
                      <a:lnTo>
                        <a:pt x="209" y="181"/>
                      </a:lnTo>
                      <a:cubicBezTo>
                        <a:pt x="209" y="200"/>
                        <a:pt x="209" y="220"/>
                        <a:pt x="214" y="240"/>
                      </a:cubicBezTo>
                      <a:lnTo>
                        <a:pt x="152" y="240"/>
                      </a:lnTo>
                      <a:lnTo>
                        <a:pt x="152" y="246"/>
                      </a:lnTo>
                      <a:close/>
                      <a:moveTo>
                        <a:pt x="68" y="172"/>
                      </a:moveTo>
                      <a:cubicBezTo>
                        <a:pt x="68" y="189"/>
                        <a:pt x="79" y="206"/>
                        <a:pt x="102" y="206"/>
                      </a:cubicBezTo>
                      <a:cubicBezTo>
                        <a:pt x="113" y="206"/>
                        <a:pt x="124" y="200"/>
                        <a:pt x="130" y="192"/>
                      </a:cubicBezTo>
                      <a:cubicBezTo>
                        <a:pt x="141" y="178"/>
                        <a:pt x="144" y="158"/>
                        <a:pt x="144" y="133"/>
                      </a:cubicBezTo>
                      <a:cubicBezTo>
                        <a:pt x="99" y="133"/>
                        <a:pt x="68" y="147"/>
                        <a:pt x="68" y="172"/>
                      </a:cubicBez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58595B"/>
                    </a:solidFill>
                    <a:effectLst/>
                    <a:uLnTx/>
                    <a:uFillTx/>
                    <a:latin typeface="Calibri"/>
                    <a:ea typeface="+mn-ea"/>
                    <a:cs typeface="+mn-cs"/>
                  </a:endParaRPr>
                </a:p>
              </p:txBody>
            </p:sp>
            <p:sp>
              <p:nvSpPr>
                <p:cNvPr id="265" name="Freeform 169"/>
                <p:cNvSpPr>
                  <a:spLocks noChangeArrowheads="1"/>
                </p:cNvSpPr>
                <p:nvPr/>
              </p:nvSpPr>
              <p:spPr bwMode="auto">
                <a:xfrm>
                  <a:off x="6031290" y="2984994"/>
                  <a:ext cx="59627" cy="78793"/>
                </a:xfrm>
                <a:custGeom>
                  <a:avLst/>
                  <a:gdLst>
                    <a:gd name="T0" fmla="*/ 73 w 246"/>
                    <a:gd name="T1" fmla="*/ 0 h 326"/>
                    <a:gd name="T2" fmla="*/ 124 w 246"/>
                    <a:gd name="T3" fmla="*/ 164 h 326"/>
                    <a:gd name="T4" fmla="*/ 177 w 246"/>
                    <a:gd name="T5" fmla="*/ 0 h 326"/>
                    <a:gd name="T6" fmla="*/ 245 w 246"/>
                    <a:gd name="T7" fmla="*/ 0 h 326"/>
                    <a:gd name="T8" fmla="*/ 158 w 246"/>
                    <a:gd name="T9" fmla="*/ 232 h 326"/>
                    <a:gd name="T10" fmla="*/ 129 w 246"/>
                    <a:gd name="T11" fmla="*/ 325 h 326"/>
                    <a:gd name="T12" fmla="*/ 59 w 246"/>
                    <a:gd name="T13" fmla="*/ 325 h 326"/>
                    <a:gd name="T14" fmla="*/ 90 w 246"/>
                    <a:gd name="T15" fmla="*/ 237 h 326"/>
                    <a:gd name="T16" fmla="*/ 0 w 246"/>
                    <a:gd name="T17" fmla="*/ 3 h 326"/>
                    <a:gd name="T18" fmla="*/ 73 w 246"/>
                    <a:gd name="T19" fmla="*/ 3 h 326"/>
                    <a:gd name="T20" fmla="*/ 73 w 246"/>
                    <a:gd name="T21" fmla="*/ 0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6" h="326">
                      <a:moveTo>
                        <a:pt x="73" y="0"/>
                      </a:moveTo>
                      <a:lnTo>
                        <a:pt x="124" y="164"/>
                      </a:lnTo>
                      <a:lnTo>
                        <a:pt x="177" y="0"/>
                      </a:lnTo>
                      <a:lnTo>
                        <a:pt x="245" y="0"/>
                      </a:lnTo>
                      <a:lnTo>
                        <a:pt x="158" y="232"/>
                      </a:lnTo>
                      <a:lnTo>
                        <a:pt x="129" y="325"/>
                      </a:lnTo>
                      <a:lnTo>
                        <a:pt x="59" y="325"/>
                      </a:lnTo>
                      <a:lnTo>
                        <a:pt x="90" y="237"/>
                      </a:lnTo>
                      <a:lnTo>
                        <a:pt x="0" y="3"/>
                      </a:lnTo>
                      <a:lnTo>
                        <a:pt x="73" y="3"/>
                      </a:lnTo>
                      <a:lnTo>
                        <a:pt x="73"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58595B"/>
                    </a:solidFill>
                    <a:effectLst/>
                    <a:uLnTx/>
                    <a:uFillTx/>
                    <a:latin typeface="Calibri"/>
                    <a:ea typeface="+mn-ea"/>
                    <a:cs typeface="+mn-cs"/>
                  </a:endParaRPr>
                </a:p>
              </p:txBody>
            </p:sp>
          </p:grpSp>
        </p:grpSp>
        <p:grpSp>
          <p:nvGrpSpPr>
            <p:cNvPr id="249" name="Group 222"/>
            <p:cNvGrpSpPr/>
            <p:nvPr/>
          </p:nvGrpSpPr>
          <p:grpSpPr>
            <a:xfrm>
              <a:off x="5678786" y="2142833"/>
              <a:ext cx="783479" cy="614078"/>
              <a:chOff x="4703763" y="1930400"/>
              <a:chExt cx="352425" cy="276225"/>
            </a:xfrm>
            <a:solidFill>
              <a:schemeClr val="accent1"/>
            </a:solidFill>
          </p:grpSpPr>
          <p:sp>
            <p:nvSpPr>
              <p:cNvPr id="251" name="Freeform 143"/>
              <p:cNvSpPr>
                <a:spLocks noChangeArrowheads="1"/>
              </p:cNvSpPr>
              <p:nvPr/>
            </p:nvSpPr>
            <p:spPr bwMode="auto">
              <a:xfrm>
                <a:off x="4873625" y="1930400"/>
                <a:ext cx="182563" cy="101600"/>
              </a:xfrm>
              <a:custGeom>
                <a:avLst/>
                <a:gdLst>
                  <a:gd name="T0" fmla="*/ 414 w 505"/>
                  <a:gd name="T1" fmla="*/ 104 h 283"/>
                  <a:gd name="T2" fmla="*/ 405 w 505"/>
                  <a:gd name="T3" fmla="*/ 104 h 283"/>
                  <a:gd name="T4" fmla="*/ 318 w 505"/>
                  <a:gd name="T5" fmla="*/ 39 h 283"/>
                  <a:gd name="T6" fmla="*/ 287 w 505"/>
                  <a:gd name="T7" fmla="*/ 45 h 283"/>
                  <a:gd name="T8" fmla="*/ 202 w 505"/>
                  <a:gd name="T9" fmla="*/ 0 h 283"/>
                  <a:gd name="T10" fmla="*/ 103 w 505"/>
                  <a:gd name="T11" fmla="*/ 79 h 283"/>
                  <a:gd name="T12" fmla="*/ 100 w 505"/>
                  <a:gd name="T13" fmla="*/ 79 h 283"/>
                  <a:gd name="T14" fmla="*/ 0 w 505"/>
                  <a:gd name="T15" fmla="*/ 180 h 283"/>
                  <a:gd name="T16" fmla="*/ 100 w 505"/>
                  <a:gd name="T17" fmla="*/ 282 h 283"/>
                  <a:gd name="T18" fmla="*/ 414 w 505"/>
                  <a:gd name="T19" fmla="*/ 282 h 283"/>
                  <a:gd name="T20" fmla="*/ 504 w 505"/>
                  <a:gd name="T21" fmla="*/ 192 h 283"/>
                  <a:gd name="T22" fmla="*/ 414 w 505"/>
                  <a:gd name="T23" fmla="*/ 104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05" h="283">
                    <a:moveTo>
                      <a:pt x="414" y="104"/>
                    </a:moveTo>
                    <a:cubicBezTo>
                      <a:pt x="411" y="104"/>
                      <a:pt x="408" y="104"/>
                      <a:pt x="405" y="104"/>
                    </a:cubicBezTo>
                    <a:cubicBezTo>
                      <a:pt x="394" y="68"/>
                      <a:pt x="360" y="39"/>
                      <a:pt x="318" y="39"/>
                    </a:cubicBezTo>
                    <a:cubicBezTo>
                      <a:pt x="306" y="39"/>
                      <a:pt x="298" y="42"/>
                      <a:pt x="287" y="45"/>
                    </a:cubicBezTo>
                    <a:cubicBezTo>
                      <a:pt x="267" y="17"/>
                      <a:pt x="236" y="0"/>
                      <a:pt x="202" y="0"/>
                    </a:cubicBezTo>
                    <a:cubicBezTo>
                      <a:pt x="154" y="0"/>
                      <a:pt x="112" y="34"/>
                      <a:pt x="103" y="79"/>
                    </a:cubicBezTo>
                    <a:lnTo>
                      <a:pt x="100" y="79"/>
                    </a:lnTo>
                    <a:cubicBezTo>
                      <a:pt x="45" y="79"/>
                      <a:pt x="0" y="123"/>
                      <a:pt x="0" y="180"/>
                    </a:cubicBezTo>
                    <a:cubicBezTo>
                      <a:pt x="0" y="236"/>
                      <a:pt x="45" y="282"/>
                      <a:pt x="100" y="282"/>
                    </a:cubicBezTo>
                    <a:lnTo>
                      <a:pt x="414" y="282"/>
                    </a:lnTo>
                    <a:cubicBezTo>
                      <a:pt x="464" y="282"/>
                      <a:pt x="504" y="243"/>
                      <a:pt x="504" y="192"/>
                    </a:cubicBezTo>
                    <a:cubicBezTo>
                      <a:pt x="504" y="141"/>
                      <a:pt x="462" y="104"/>
                      <a:pt x="414" y="104"/>
                    </a:cubicBezTo>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5F5F5F"/>
                  </a:solidFill>
                  <a:effectLst/>
                  <a:uLnTx/>
                  <a:uFillTx/>
                  <a:latin typeface="Calibri"/>
                  <a:ea typeface="+mn-ea"/>
                  <a:cs typeface="+mn-cs"/>
                </a:endParaRPr>
              </a:p>
            </p:txBody>
          </p:sp>
          <p:sp>
            <p:nvSpPr>
              <p:cNvPr id="252" name="Freeform 144"/>
              <p:cNvSpPr>
                <a:spLocks noChangeArrowheads="1"/>
              </p:cNvSpPr>
              <p:nvPr/>
            </p:nvSpPr>
            <p:spPr bwMode="auto">
              <a:xfrm>
                <a:off x="4833938" y="2028825"/>
                <a:ext cx="65087" cy="58738"/>
              </a:xfrm>
              <a:custGeom>
                <a:avLst/>
                <a:gdLst>
                  <a:gd name="T0" fmla="*/ 22 w 182"/>
                  <a:gd name="T1" fmla="*/ 164 h 165"/>
                  <a:gd name="T2" fmla="*/ 0 w 182"/>
                  <a:gd name="T3" fmla="*/ 136 h 165"/>
                  <a:gd name="T4" fmla="*/ 22 w 182"/>
                  <a:gd name="T5" fmla="*/ 116 h 165"/>
                  <a:gd name="T6" fmla="*/ 45 w 182"/>
                  <a:gd name="T7" fmla="*/ 144 h 165"/>
                  <a:gd name="T8" fmla="*/ 22 w 182"/>
                  <a:gd name="T9" fmla="*/ 164 h 165"/>
                  <a:gd name="T10" fmla="*/ 68 w 182"/>
                  <a:gd name="T11" fmla="*/ 125 h 165"/>
                  <a:gd name="T12" fmla="*/ 45 w 182"/>
                  <a:gd name="T13" fmla="*/ 96 h 165"/>
                  <a:gd name="T14" fmla="*/ 68 w 182"/>
                  <a:gd name="T15" fmla="*/ 77 h 165"/>
                  <a:gd name="T16" fmla="*/ 90 w 182"/>
                  <a:gd name="T17" fmla="*/ 105 h 165"/>
                  <a:gd name="T18" fmla="*/ 68 w 182"/>
                  <a:gd name="T19" fmla="*/ 125 h 165"/>
                  <a:gd name="T20" fmla="*/ 113 w 182"/>
                  <a:gd name="T21" fmla="*/ 88 h 165"/>
                  <a:gd name="T22" fmla="*/ 90 w 182"/>
                  <a:gd name="T23" fmla="*/ 60 h 165"/>
                  <a:gd name="T24" fmla="*/ 113 w 182"/>
                  <a:gd name="T25" fmla="*/ 40 h 165"/>
                  <a:gd name="T26" fmla="*/ 135 w 182"/>
                  <a:gd name="T27" fmla="*/ 68 h 165"/>
                  <a:gd name="T28" fmla="*/ 113 w 182"/>
                  <a:gd name="T29" fmla="*/ 88 h 165"/>
                  <a:gd name="T30" fmla="*/ 158 w 182"/>
                  <a:gd name="T31" fmla="*/ 48 h 165"/>
                  <a:gd name="T32" fmla="*/ 135 w 182"/>
                  <a:gd name="T33" fmla="*/ 20 h 165"/>
                  <a:gd name="T34" fmla="*/ 158 w 182"/>
                  <a:gd name="T35" fmla="*/ 0 h 165"/>
                  <a:gd name="T36" fmla="*/ 181 w 182"/>
                  <a:gd name="T37" fmla="*/ 29 h 165"/>
                  <a:gd name="T38" fmla="*/ 158 w 182"/>
                  <a:gd name="T39" fmla="*/ 48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82" h="165">
                    <a:moveTo>
                      <a:pt x="22" y="164"/>
                    </a:moveTo>
                    <a:lnTo>
                      <a:pt x="0" y="136"/>
                    </a:lnTo>
                    <a:lnTo>
                      <a:pt x="22" y="116"/>
                    </a:lnTo>
                    <a:lnTo>
                      <a:pt x="45" y="144"/>
                    </a:lnTo>
                    <a:lnTo>
                      <a:pt x="22" y="164"/>
                    </a:lnTo>
                    <a:close/>
                    <a:moveTo>
                      <a:pt x="68" y="125"/>
                    </a:moveTo>
                    <a:lnTo>
                      <a:pt x="45" y="96"/>
                    </a:lnTo>
                    <a:lnTo>
                      <a:pt x="68" y="77"/>
                    </a:lnTo>
                    <a:lnTo>
                      <a:pt x="90" y="105"/>
                    </a:lnTo>
                    <a:lnTo>
                      <a:pt x="68" y="125"/>
                    </a:lnTo>
                    <a:close/>
                    <a:moveTo>
                      <a:pt x="113" y="88"/>
                    </a:moveTo>
                    <a:lnTo>
                      <a:pt x="90" y="60"/>
                    </a:lnTo>
                    <a:lnTo>
                      <a:pt x="113" y="40"/>
                    </a:lnTo>
                    <a:lnTo>
                      <a:pt x="135" y="68"/>
                    </a:lnTo>
                    <a:lnTo>
                      <a:pt x="113" y="88"/>
                    </a:lnTo>
                    <a:close/>
                    <a:moveTo>
                      <a:pt x="158" y="48"/>
                    </a:moveTo>
                    <a:lnTo>
                      <a:pt x="135" y="20"/>
                    </a:lnTo>
                    <a:lnTo>
                      <a:pt x="158" y="0"/>
                    </a:lnTo>
                    <a:lnTo>
                      <a:pt x="181" y="29"/>
                    </a:lnTo>
                    <a:lnTo>
                      <a:pt x="158" y="48"/>
                    </a:lnTo>
                    <a:close/>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5F5F5F"/>
                  </a:solidFill>
                  <a:effectLst/>
                  <a:uLnTx/>
                  <a:uFillTx/>
                  <a:latin typeface="Calibri"/>
                  <a:ea typeface="+mn-ea"/>
                  <a:cs typeface="+mn-cs"/>
                </a:endParaRPr>
              </a:p>
            </p:txBody>
          </p:sp>
          <p:sp>
            <p:nvSpPr>
              <p:cNvPr id="253" name="Freeform 145"/>
              <p:cNvSpPr>
                <a:spLocks noChangeArrowheads="1"/>
              </p:cNvSpPr>
              <p:nvPr/>
            </p:nvSpPr>
            <p:spPr bwMode="auto">
              <a:xfrm>
                <a:off x="4703763" y="2060575"/>
                <a:ext cx="146050" cy="146050"/>
              </a:xfrm>
              <a:custGeom>
                <a:avLst/>
                <a:gdLst>
                  <a:gd name="T0" fmla="*/ 203 w 407"/>
                  <a:gd name="T1" fmla="*/ 0 h 407"/>
                  <a:gd name="T2" fmla="*/ 0 w 407"/>
                  <a:gd name="T3" fmla="*/ 203 h 407"/>
                  <a:gd name="T4" fmla="*/ 203 w 407"/>
                  <a:gd name="T5" fmla="*/ 406 h 407"/>
                  <a:gd name="T6" fmla="*/ 406 w 407"/>
                  <a:gd name="T7" fmla="*/ 203 h 407"/>
                  <a:gd name="T8" fmla="*/ 203 w 407"/>
                  <a:gd name="T9" fmla="*/ 0 h 407"/>
                  <a:gd name="T10" fmla="*/ 53 w 407"/>
                  <a:gd name="T11" fmla="*/ 192 h 407"/>
                  <a:gd name="T12" fmla="*/ 104 w 407"/>
                  <a:gd name="T13" fmla="*/ 192 h 407"/>
                  <a:gd name="T14" fmla="*/ 104 w 407"/>
                  <a:gd name="T15" fmla="*/ 161 h 407"/>
                  <a:gd name="T16" fmla="*/ 177 w 407"/>
                  <a:gd name="T17" fmla="*/ 203 h 407"/>
                  <a:gd name="T18" fmla="*/ 104 w 407"/>
                  <a:gd name="T19" fmla="*/ 246 h 407"/>
                  <a:gd name="T20" fmla="*/ 104 w 407"/>
                  <a:gd name="T21" fmla="*/ 215 h 407"/>
                  <a:gd name="T22" fmla="*/ 53 w 407"/>
                  <a:gd name="T23" fmla="*/ 215 h 407"/>
                  <a:gd name="T24" fmla="*/ 53 w 407"/>
                  <a:gd name="T25" fmla="*/ 192 h 407"/>
                  <a:gd name="T26" fmla="*/ 206 w 407"/>
                  <a:gd name="T27" fmla="*/ 353 h 407"/>
                  <a:gd name="T28" fmla="*/ 163 w 407"/>
                  <a:gd name="T29" fmla="*/ 279 h 407"/>
                  <a:gd name="T30" fmla="*/ 194 w 407"/>
                  <a:gd name="T31" fmla="*/ 279 h 407"/>
                  <a:gd name="T32" fmla="*/ 194 w 407"/>
                  <a:gd name="T33" fmla="*/ 127 h 407"/>
                  <a:gd name="T34" fmla="*/ 163 w 407"/>
                  <a:gd name="T35" fmla="*/ 127 h 407"/>
                  <a:gd name="T36" fmla="*/ 206 w 407"/>
                  <a:gd name="T37" fmla="*/ 54 h 407"/>
                  <a:gd name="T38" fmla="*/ 248 w 407"/>
                  <a:gd name="T39" fmla="*/ 127 h 407"/>
                  <a:gd name="T40" fmla="*/ 217 w 407"/>
                  <a:gd name="T41" fmla="*/ 127 h 407"/>
                  <a:gd name="T42" fmla="*/ 217 w 407"/>
                  <a:gd name="T43" fmla="*/ 279 h 407"/>
                  <a:gd name="T44" fmla="*/ 248 w 407"/>
                  <a:gd name="T45" fmla="*/ 279 h 407"/>
                  <a:gd name="T46" fmla="*/ 206 w 407"/>
                  <a:gd name="T47" fmla="*/ 353 h 407"/>
                  <a:gd name="T48" fmla="*/ 307 w 407"/>
                  <a:gd name="T49" fmla="*/ 246 h 407"/>
                  <a:gd name="T50" fmla="*/ 234 w 407"/>
                  <a:gd name="T51" fmla="*/ 203 h 407"/>
                  <a:gd name="T52" fmla="*/ 307 w 407"/>
                  <a:gd name="T53" fmla="*/ 161 h 407"/>
                  <a:gd name="T54" fmla="*/ 307 w 407"/>
                  <a:gd name="T55" fmla="*/ 192 h 407"/>
                  <a:gd name="T56" fmla="*/ 358 w 407"/>
                  <a:gd name="T57" fmla="*/ 192 h 407"/>
                  <a:gd name="T58" fmla="*/ 358 w 407"/>
                  <a:gd name="T59" fmla="*/ 215 h 407"/>
                  <a:gd name="T60" fmla="*/ 307 w 407"/>
                  <a:gd name="T61" fmla="*/ 215 h 407"/>
                  <a:gd name="T62" fmla="*/ 307 w 407"/>
                  <a:gd name="T63" fmla="*/ 246 h 4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07" h="407">
                    <a:moveTo>
                      <a:pt x="203" y="0"/>
                    </a:moveTo>
                    <a:cubicBezTo>
                      <a:pt x="90" y="0"/>
                      <a:pt x="0" y="90"/>
                      <a:pt x="0" y="203"/>
                    </a:cubicBezTo>
                    <a:cubicBezTo>
                      <a:pt x="0" y="316"/>
                      <a:pt x="90" y="406"/>
                      <a:pt x="203" y="406"/>
                    </a:cubicBezTo>
                    <a:cubicBezTo>
                      <a:pt x="316" y="406"/>
                      <a:pt x="406" y="316"/>
                      <a:pt x="406" y="203"/>
                    </a:cubicBezTo>
                    <a:cubicBezTo>
                      <a:pt x="406" y="90"/>
                      <a:pt x="316" y="0"/>
                      <a:pt x="203" y="0"/>
                    </a:cubicBezTo>
                    <a:close/>
                    <a:moveTo>
                      <a:pt x="53" y="192"/>
                    </a:moveTo>
                    <a:lnTo>
                      <a:pt x="104" y="192"/>
                    </a:lnTo>
                    <a:lnTo>
                      <a:pt x="104" y="161"/>
                    </a:lnTo>
                    <a:lnTo>
                      <a:pt x="177" y="203"/>
                    </a:lnTo>
                    <a:lnTo>
                      <a:pt x="104" y="246"/>
                    </a:lnTo>
                    <a:lnTo>
                      <a:pt x="104" y="215"/>
                    </a:lnTo>
                    <a:lnTo>
                      <a:pt x="53" y="215"/>
                    </a:lnTo>
                    <a:lnTo>
                      <a:pt x="53" y="192"/>
                    </a:lnTo>
                    <a:close/>
                    <a:moveTo>
                      <a:pt x="206" y="353"/>
                    </a:moveTo>
                    <a:lnTo>
                      <a:pt x="163" y="279"/>
                    </a:lnTo>
                    <a:lnTo>
                      <a:pt x="194" y="279"/>
                    </a:lnTo>
                    <a:lnTo>
                      <a:pt x="194" y="127"/>
                    </a:lnTo>
                    <a:lnTo>
                      <a:pt x="163" y="127"/>
                    </a:lnTo>
                    <a:lnTo>
                      <a:pt x="206" y="54"/>
                    </a:lnTo>
                    <a:lnTo>
                      <a:pt x="248" y="127"/>
                    </a:lnTo>
                    <a:lnTo>
                      <a:pt x="217" y="127"/>
                    </a:lnTo>
                    <a:lnTo>
                      <a:pt x="217" y="279"/>
                    </a:lnTo>
                    <a:lnTo>
                      <a:pt x="248" y="279"/>
                    </a:lnTo>
                    <a:lnTo>
                      <a:pt x="206" y="353"/>
                    </a:lnTo>
                    <a:close/>
                    <a:moveTo>
                      <a:pt x="307" y="246"/>
                    </a:moveTo>
                    <a:lnTo>
                      <a:pt x="234" y="203"/>
                    </a:lnTo>
                    <a:lnTo>
                      <a:pt x="307" y="161"/>
                    </a:lnTo>
                    <a:lnTo>
                      <a:pt x="307" y="192"/>
                    </a:lnTo>
                    <a:lnTo>
                      <a:pt x="358" y="192"/>
                    </a:lnTo>
                    <a:lnTo>
                      <a:pt x="358" y="215"/>
                    </a:lnTo>
                    <a:lnTo>
                      <a:pt x="307" y="215"/>
                    </a:lnTo>
                    <a:lnTo>
                      <a:pt x="307" y="246"/>
                    </a:lnTo>
                    <a:close/>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5F5F5F"/>
                  </a:solidFill>
                  <a:effectLst/>
                  <a:uLnTx/>
                  <a:uFillTx/>
                  <a:latin typeface="Calibri"/>
                  <a:ea typeface="+mn-ea"/>
                  <a:cs typeface="+mn-cs"/>
                </a:endParaRPr>
              </a:p>
            </p:txBody>
          </p:sp>
          <p:sp>
            <p:nvSpPr>
              <p:cNvPr id="254" name="Freeform 300"/>
              <p:cNvSpPr>
                <a:spLocks noChangeArrowheads="1"/>
              </p:cNvSpPr>
              <p:nvPr/>
            </p:nvSpPr>
            <p:spPr bwMode="auto">
              <a:xfrm>
                <a:off x="4873625" y="1930400"/>
                <a:ext cx="182563" cy="101600"/>
              </a:xfrm>
              <a:custGeom>
                <a:avLst/>
                <a:gdLst>
                  <a:gd name="T0" fmla="*/ 414 w 505"/>
                  <a:gd name="T1" fmla="*/ 104 h 283"/>
                  <a:gd name="T2" fmla="*/ 405 w 505"/>
                  <a:gd name="T3" fmla="*/ 104 h 283"/>
                  <a:gd name="T4" fmla="*/ 318 w 505"/>
                  <a:gd name="T5" fmla="*/ 39 h 283"/>
                  <a:gd name="T6" fmla="*/ 287 w 505"/>
                  <a:gd name="T7" fmla="*/ 45 h 283"/>
                  <a:gd name="T8" fmla="*/ 202 w 505"/>
                  <a:gd name="T9" fmla="*/ 0 h 283"/>
                  <a:gd name="T10" fmla="*/ 103 w 505"/>
                  <a:gd name="T11" fmla="*/ 79 h 283"/>
                  <a:gd name="T12" fmla="*/ 100 w 505"/>
                  <a:gd name="T13" fmla="*/ 79 h 283"/>
                  <a:gd name="T14" fmla="*/ 0 w 505"/>
                  <a:gd name="T15" fmla="*/ 180 h 283"/>
                  <a:gd name="T16" fmla="*/ 100 w 505"/>
                  <a:gd name="T17" fmla="*/ 282 h 283"/>
                  <a:gd name="T18" fmla="*/ 414 w 505"/>
                  <a:gd name="T19" fmla="*/ 282 h 283"/>
                  <a:gd name="T20" fmla="*/ 504 w 505"/>
                  <a:gd name="T21" fmla="*/ 192 h 283"/>
                  <a:gd name="T22" fmla="*/ 414 w 505"/>
                  <a:gd name="T23" fmla="*/ 104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05" h="283">
                    <a:moveTo>
                      <a:pt x="414" y="104"/>
                    </a:moveTo>
                    <a:cubicBezTo>
                      <a:pt x="411" y="104"/>
                      <a:pt x="408" y="104"/>
                      <a:pt x="405" y="104"/>
                    </a:cubicBezTo>
                    <a:cubicBezTo>
                      <a:pt x="394" y="68"/>
                      <a:pt x="360" y="39"/>
                      <a:pt x="318" y="39"/>
                    </a:cubicBezTo>
                    <a:cubicBezTo>
                      <a:pt x="306" y="39"/>
                      <a:pt x="298" y="42"/>
                      <a:pt x="287" y="45"/>
                    </a:cubicBezTo>
                    <a:cubicBezTo>
                      <a:pt x="267" y="17"/>
                      <a:pt x="236" y="0"/>
                      <a:pt x="202" y="0"/>
                    </a:cubicBezTo>
                    <a:cubicBezTo>
                      <a:pt x="154" y="0"/>
                      <a:pt x="112" y="34"/>
                      <a:pt x="103" y="79"/>
                    </a:cubicBezTo>
                    <a:lnTo>
                      <a:pt x="100" y="79"/>
                    </a:lnTo>
                    <a:cubicBezTo>
                      <a:pt x="45" y="79"/>
                      <a:pt x="0" y="123"/>
                      <a:pt x="0" y="180"/>
                    </a:cubicBezTo>
                    <a:cubicBezTo>
                      <a:pt x="0" y="236"/>
                      <a:pt x="45" y="282"/>
                      <a:pt x="100" y="282"/>
                    </a:cubicBezTo>
                    <a:lnTo>
                      <a:pt x="414" y="282"/>
                    </a:lnTo>
                    <a:cubicBezTo>
                      <a:pt x="464" y="282"/>
                      <a:pt x="504" y="243"/>
                      <a:pt x="504" y="192"/>
                    </a:cubicBezTo>
                    <a:cubicBezTo>
                      <a:pt x="504" y="141"/>
                      <a:pt x="462" y="104"/>
                      <a:pt x="414" y="104"/>
                    </a:cubicBezTo>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5F5F5F"/>
                  </a:solidFill>
                  <a:effectLst/>
                  <a:uLnTx/>
                  <a:uFillTx/>
                  <a:latin typeface="Calibri"/>
                  <a:ea typeface="+mn-ea"/>
                  <a:cs typeface="+mn-cs"/>
                </a:endParaRPr>
              </a:p>
            </p:txBody>
          </p:sp>
          <p:sp>
            <p:nvSpPr>
              <p:cNvPr id="255" name="Freeform 301"/>
              <p:cNvSpPr>
                <a:spLocks noChangeArrowheads="1"/>
              </p:cNvSpPr>
              <p:nvPr/>
            </p:nvSpPr>
            <p:spPr bwMode="auto">
              <a:xfrm>
                <a:off x="4833938" y="2028825"/>
                <a:ext cx="65087" cy="58738"/>
              </a:xfrm>
              <a:custGeom>
                <a:avLst/>
                <a:gdLst>
                  <a:gd name="T0" fmla="*/ 22 w 182"/>
                  <a:gd name="T1" fmla="*/ 164 h 165"/>
                  <a:gd name="T2" fmla="*/ 0 w 182"/>
                  <a:gd name="T3" fmla="*/ 136 h 165"/>
                  <a:gd name="T4" fmla="*/ 22 w 182"/>
                  <a:gd name="T5" fmla="*/ 116 h 165"/>
                  <a:gd name="T6" fmla="*/ 45 w 182"/>
                  <a:gd name="T7" fmla="*/ 144 h 165"/>
                  <a:gd name="T8" fmla="*/ 22 w 182"/>
                  <a:gd name="T9" fmla="*/ 164 h 165"/>
                  <a:gd name="T10" fmla="*/ 68 w 182"/>
                  <a:gd name="T11" fmla="*/ 125 h 165"/>
                  <a:gd name="T12" fmla="*/ 45 w 182"/>
                  <a:gd name="T13" fmla="*/ 96 h 165"/>
                  <a:gd name="T14" fmla="*/ 68 w 182"/>
                  <a:gd name="T15" fmla="*/ 77 h 165"/>
                  <a:gd name="T16" fmla="*/ 90 w 182"/>
                  <a:gd name="T17" fmla="*/ 105 h 165"/>
                  <a:gd name="T18" fmla="*/ 68 w 182"/>
                  <a:gd name="T19" fmla="*/ 125 h 165"/>
                  <a:gd name="T20" fmla="*/ 113 w 182"/>
                  <a:gd name="T21" fmla="*/ 88 h 165"/>
                  <a:gd name="T22" fmla="*/ 90 w 182"/>
                  <a:gd name="T23" fmla="*/ 60 h 165"/>
                  <a:gd name="T24" fmla="*/ 113 w 182"/>
                  <a:gd name="T25" fmla="*/ 40 h 165"/>
                  <a:gd name="T26" fmla="*/ 135 w 182"/>
                  <a:gd name="T27" fmla="*/ 68 h 165"/>
                  <a:gd name="T28" fmla="*/ 113 w 182"/>
                  <a:gd name="T29" fmla="*/ 88 h 165"/>
                  <a:gd name="T30" fmla="*/ 158 w 182"/>
                  <a:gd name="T31" fmla="*/ 48 h 165"/>
                  <a:gd name="T32" fmla="*/ 135 w 182"/>
                  <a:gd name="T33" fmla="*/ 20 h 165"/>
                  <a:gd name="T34" fmla="*/ 158 w 182"/>
                  <a:gd name="T35" fmla="*/ 0 h 165"/>
                  <a:gd name="T36" fmla="*/ 181 w 182"/>
                  <a:gd name="T37" fmla="*/ 29 h 165"/>
                  <a:gd name="T38" fmla="*/ 158 w 182"/>
                  <a:gd name="T39" fmla="*/ 48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82" h="165">
                    <a:moveTo>
                      <a:pt x="22" y="164"/>
                    </a:moveTo>
                    <a:lnTo>
                      <a:pt x="0" y="136"/>
                    </a:lnTo>
                    <a:lnTo>
                      <a:pt x="22" y="116"/>
                    </a:lnTo>
                    <a:lnTo>
                      <a:pt x="45" y="144"/>
                    </a:lnTo>
                    <a:lnTo>
                      <a:pt x="22" y="164"/>
                    </a:lnTo>
                    <a:close/>
                    <a:moveTo>
                      <a:pt x="68" y="125"/>
                    </a:moveTo>
                    <a:lnTo>
                      <a:pt x="45" y="96"/>
                    </a:lnTo>
                    <a:lnTo>
                      <a:pt x="68" y="77"/>
                    </a:lnTo>
                    <a:lnTo>
                      <a:pt x="90" y="105"/>
                    </a:lnTo>
                    <a:lnTo>
                      <a:pt x="68" y="125"/>
                    </a:lnTo>
                    <a:close/>
                    <a:moveTo>
                      <a:pt x="113" y="88"/>
                    </a:moveTo>
                    <a:lnTo>
                      <a:pt x="90" y="60"/>
                    </a:lnTo>
                    <a:lnTo>
                      <a:pt x="113" y="40"/>
                    </a:lnTo>
                    <a:lnTo>
                      <a:pt x="135" y="68"/>
                    </a:lnTo>
                    <a:lnTo>
                      <a:pt x="113" y="88"/>
                    </a:lnTo>
                    <a:close/>
                    <a:moveTo>
                      <a:pt x="158" y="48"/>
                    </a:moveTo>
                    <a:lnTo>
                      <a:pt x="135" y="20"/>
                    </a:lnTo>
                    <a:lnTo>
                      <a:pt x="158" y="0"/>
                    </a:lnTo>
                    <a:lnTo>
                      <a:pt x="181" y="29"/>
                    </a:lnTo>
                    <a:lnTo>
                      <a:pt x="158" y="48"/>
                    </a:lnTo>
                    <a:close/>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5F5F5F"/>
                  </a:solidFill>
                  <a:effectLst/>
                  <a:uLnTx/>
                  <a:uFillTx/>
                  <a:latin typeface="Calibri"/>
                  <a:ea typeface="+mn-ea"/>
                  <a:cs typeface="+mn-cs"/>
                </a:endParaRPr>
              </a:p>
            </p:txBody>
          </p:sp>
          <p:sp>
            <p:nvSpPr>
              <p:cNvPr id="256" name="Freeform 302"/>
              <p:cNvSpPr>
                <a:spLocks noChangeArrowheads="1"/>
              </p:cNvSpPr>
              <p:nvPr/>
            </p:nvSpPr>
            <p:spPr bwMode="auto">
              <a:xfrm>
                <a:off x="4703763" y="2060575"/>
                <a:ext cx="146050" cy="146050"/>
              </a:xfrm>
              <a:custGeom>
                <a:avLst/>
                <a:gdLst>
                  <a:gd name="T0" fmla="*/ 203 w 407"/>
                  <a:gd name="T1" fmla="*/ 0 h 407"/>
                  <a:gd name="T2" fmla="*/ 0 w 407"/>
                  <a:gd name="T3" fmla="*/ 203 h 407"/>
                  <a:gd name="T4" fmla="*/ 203 w 407"/>
                  <a:gd name="T5" fmla="*/ 406 h 407"/>
                  <a:gd name="T6" fmla="*/ 406 w 407"/>
                  <a:gd name="T7" fmla="*/ 203 h 407"/>
                  <a:gd name="T8" fmla="*/ 203 w 407"/>
                  <a:gd name="T9" fmla="*/ 0 h 407"/>
                  <a:gd name="T10" fmla="*/ 53 w 407"/>
                  <a:gd name="T11" fmla="*/ 192 h 407"/>
                  <a:gd name="T12" fmla="*/ 104 w 407"/>
                  <a:gd name="T13" fmla="*/ 192 h 407"/>
                  <a:gd name="T14" fmla="*/ 104 w 407"/>
                  <a:gd name="T15" fmla="*/ 161 h 407"/>
                  <a:gd name="T16" fmla="*/ 177 w 407"/>
                  <a:gd name="T17" fmla="*/ 203 h 407"/>
                  <a:gd name="T18" fmla="*/ 104 w 407"/>
                  <a:gd name="T19" fmla="*/ 246 h 407"/>
                  <a:gd name="T20" fmla="*/ 104 w 407"/>
                  <a:gd name="T21" fmla="*/ 215 h 407"/>
                  <a:gd name="T22" fmla="*/ 53 w 407"/>
                  <a:gd name="T23" fmla="*/ 215 h 407"/>
                  <a:gd name="T24" fmla="*/ 53 w 407"/>
                  <a:gd name="T25" fmla="*/ 192 h 407"/>
                  <a:gd name="T26" fmla="*/ 206 w 407"/>
                  <a:gd name="T27" fmla="*/ 353 h 407"/>
                  <a:gd name="T28" fmla="*/ 163 w 407"/>
                  <a:gd name="T29" fmla="*/ 279 h 407"/>
                  <a:gd name="T30" fmla="*/ 194 w 407"/>
                  <a:gd name="T31" fmla="*/ 279 h 407"/>
                  <a:gd name="T32" fmla="*/ 194 w 407"/>
                  <a:gd name="T33" fmla="*/ 127 h 407"/>
                  <a:gd name="T34" fmla="*/ 163 w 407"/>
                  <a:gd name="T35" fmla="*/ 127 h 407"/>
                  <a:gd name="T36" fmla="*/ 206 w 407"/>
                  <a:gd name="T37" fmla="*/ 54 h 407"/>
                  <a:gd name="T38" fmla="*/ 248 w 407"/>
                  <a:gd name="T39" fmla="*/ 127 h 407"/>
                  <a:gd name="T40" fmla="*/ 217 w 407"/>
                  <a:gd name="T41" fmla="*/ 127 h 407"/>
                  <a:gd name="T42" fmla="*/ 217 w 407"/>
                  <a:gd name="T43" fmla="*/ 279 h 407"/>
                  <a:gd name="T44" fmla="*/ 248 w 407"/>
                  <a:gd name="T45" fmla="*/ 279 h 407"/>
                  <a:gd name="T46" fmla="*/ 206 w 407"/>
                  <a:gd name="T47" fmla="*/ 353 h 407"/>
                  <a:gd name="T48" fmla="*/ 307 w 407"/>
                  <a:gd name="T49" fmla="*/ 246 h 407"/>
                  <a:gd name="T50" fmla="*/ 234 w 407"/>
                  <a:gd name="T51" fmla="*/ 203 h 407"/>
                  <a:gd name="T52" fmla="*/ 307 w 407"/>
                  <a:gd name="T53" fmla="*/ 161 h 407"/>
                  <a:gd name="T54" fmla="*/ 307 w 407"/>
                  <a:gd name="T55" fmla="*/ 192 h 407"/>
                  <a:gd name="T56" fmla="*/ 358 w 407"/>
                  <a:gd name="T57" fmla="*/ 192 h 407"/>
                  <a:gd name="T58" fmla="*/ 358 w 407"/>
                  <a:gd name="T59" fmla="*/ 215 h 407"/>
                  <a:gd name="T60" fmla="*/ 307 w 407"/>
                  <a:gd name="T61" fmla="*/ 215 h 407"/>
                  <a:gd name="T62" fmla="*/ 307 w 407"/>
                  <a:gd name="T63" fmla="*/ 246 h 4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07" h="407">
                    <a:moveTo>
                      <a:pt x="203" y="0"/>
                    </a:moveTo>
                    <a:cubicBezTo>
                      <a:pt x="90" y="0"/>
                      <a:pt x="0" y="90"/>
                      <a:pt x="0" y="203"/>
                    </a:cubicBezTo>
                    <a:cubicBezTo>
                      <a:pt x="0" y="316"/>
                      <a:pt x="90" y="406"/>
                      <a:pt x="203" y="406"/>
                    </a:cubicBezTo>
                    <a:cubicBezTo>
                      <a:pt x="316" y="406"/>
                      <a:pt x="406" y="316"/>
                      <a:pt x="406" y="203"/>
                    </a:cubicBezTo>
                    <a:cubicBezTo>
                      <a:pt x="406" y="90"/>
                      <a:pt x="316" y="0"/>
                      <a:pt x="203" y="0"/>
                    </a:cubicBezTo>
                    <a:close/>
                    <a:moveTo>
                      <a:pt x="53" y="192"/>
                    </a:moveTo>
                    <a:lnTo>
                      <a:pt x="104" y="192"/>
                    </a:lnTo>
                    <a:lnTo>
                      <a:pt x="104" y="161"/>
                    </a:lnTo>
                    <a:lnTo>
                      <a:pt x="177" y="203"/>
                    </a:lnTo>
                    <a:lnTo>
                      <a:pt x="104" y="246"/>
                    </a:lnTo>
                    <a:lnTo>
                      <a:pt x="104" y="215"/>
                    </a:lnTo>
                    <a:lnTo>
                      <a:pt x="53" y="215"/>
                    </a:lnTo>
                    <a:lnTo>
                      <a:pt x="53" y="192"/>
                    </a:lnTo>
                    <a:close/>
                    <a:moveTo>
                      <a:pt x="206" y="353"/>
                    </a:moveTo>
                    <a:lnTo>
                      <a:pt x="163" y="279"/>
                    </a:lnTo>
                    <a:lnTo>
                      <a:pt x="194" y="279"/>
                    </a:lnTo>
                    <a:lnTo>
                      <a:pt x="194" y="127"/>
                    </a:lnTo>
                    <a:lnTo>
                      <a:pt x="163" y="127"/>
                    </a:lnTo>
                    <a:lnTo>
                      <a:pt x="206" y="54"/>
                    </a:lnTo>
                    <a:lnTo>
                      <a:pt x="248" y="127"/>
                    </a:lnTo>
                    <a:lnTo>
                      <a:pt x="217" y="127"/>
                    </a:lnTo>
                    <a:lnTo>
                      <a:pt x="217" y="279"/>
                    </a:lnTo>
                    <a:lnTo>
                      <a:pt x="248" y="279"/>
                    </a:lnTo>
                    <a:lnTo>
                      <a:pt x="206" y="353"/>
                    </a:lnTo>
                    <a:close/>
                    <a:moveTo>
                      <a:pt x="307" y="246"/>
                    </a:moveTo>
                    <a:lnTo>
                      <a:pt x="234" y="203"/>
                    </a:lnTo>
                    <a:lnTo>
                      <a:pt x="307" y="161"/>
                    </a:lnTo>
                    <a:lnTo>
                      <a:pt x="307" y="192"/>
                    </a:lnTo>
                    <a:lnTo>
                      <a:pt x="358" y="192"/>
                    </a:lnTo>
                    <a:lnTo>
                      <a:pt x="358" y="215"/>
                    </a:lnTo>
                    <a:lnTo>
                      <a:pt x="307" y="215"/>
                    </a:lnTo>
                    <a:lnTo>
                      <a:pt x="307" y="246"/>
                    </a:lnTo>
                    <a:close/>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5F5F5F"/>
                  </a:solidFill>
                  <a:effectLst/>
                  <a:uLnTx/>
                  <a:uFillTx/>
                  <a:latin typeface="Calibri"/>
                  <a:ea typeface="+mn-ea"/>
                  <a:cs typeface="+mn-cs"/>
                </a:endParaRPr>
              </a:p>
            </p:txBody>
          </p:sp>
        </p:grpSp>
        <p:sp>
          <p:nvSpPr>
            <p:cNvPr id="250" name="Rectangle 249"/>
            <p:cNvSpPr/>
            <p:nvPr/>
          </p:nvSpPr>
          <p:spPr>
            <a:xfrm>
              <a:off x="5525115" y="2102017"/>
              <a:ext cx="986918" cy="976146"/>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FFFFFF"/>
                </a:solidFill>
                <a:effectLst/>
                <a:uLnTx/>
                <a:uFillTx/>
                <a:latin typeface="Calibri"/>
                <a:ea typeface="+mn-ea"/>
                <a:cs typeface="+mn-cs"/>
              </a:endParaRPr>
            </a:p>
          </p:txBody>
        </p:sp>
      </p:grpSp>
      <p:sp>
        <p:nvSpPr>
          <p:cNvPr id="349" name="Rectangle 348"/>
          <p:cNvSpPr/>
          <p:nvPr/>
        </p:nvSpPr>
        <p:spPr>
          <a:xfrm>
            <a:off x="7732217" y="809035"/>
            <a:ext cx="845600" cy="341543"/>
          </a:xfrm>
          <a:prstGeom prst="rect">
            <a:avLst/>
          </a:prstGeom>
        </p:spPr>
        <p:style>
          <a:lnRef idx="2">
            <a:schemeClr val="accent4"/>
          </a:lnRef>
          <a:fillRef idx="1">
            <a:schemeClr val="lt1"/>
          </a:fillRef>
          <a:effectRef idx="0">
            <a:schemeClr val="accent4"/>
          </a:effectRef>
          <a:fontRef idx="minor">
            <a:schemeClr val="dk1"/>
          </a:fontRef>
        </p:style>
        <p:txBody>
          <a:bodyPr wrap="square">
            <a:sp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altLang="en-US" sz="900" b="1" i="0" u="none" strike="noStrike" kern="1200" cap="none" spc="0" normalizeH="0" baseline="0" noProof="0" dirty="0">
                <a:ln>
                  <a:noFill/>
                </a:ln>
                <a:solidFill>
                  <a:srgbClr val="5F5F5F"/>
                </a:solidFill>
                <a:effectLst/>
                <a:uLnTx/>
                <a:uFillTx/>
                <a:latin typeface="Calibri"/>
                <a:ea typeface="+mn-ea"/>
                <a:cs typeface="+mn-cs"/>
              </a:rPr>
              <a:t>External </a:t>
            </a:r>
          </a:p>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altLang="en-US" sz="900" b="1" i="0" u="none" strike="noStrike" kern="1200" cap="none" spc="0" normalizeH="0" baseline="0" noProof="0" dirty="0">
                <a:ln>
                  <a:noFill/>
                </a:ln>
                <a:solidFill>
                  <a:srgbClr val="5F5F5F"/>
                </a:solidFill>
                <a:effectLst/>
                <a:uLnTx/>
                <a:uFillTx/>
                <a:latin typeface="Calibri"/>
                <a:ea typeface="+mn-ea"/>
                <a:cs typeface="+mn-cs"/>
              </a:rPr>
              <a:t>Web Client</a:t>
            </a:r>
          </a:p>
        </p:txBody>
      </p:sp>
      <p:cxnSp>
        <p:nvCxnSpPr>
          <p:cNvPr id="354" name="Straight Arrow Connector 353"/>
          <p:cNvCxnSpPr/>
          <p:nvPr/>
        </p:nvCxnSpPr>
        <p:spPr>
          <a:xfrm flipH="1">
            <a:off x="7107540" y="968380"/>
            <a:ext cx="563733" cy="0"/>
          </a:xfrm>
          <a:prstGeom prst="straightConnector1">
            <a:avLst/>
          </a:prstGeom>
          <a:ln w="19050">
            <a:solidFill>
              <a:schemeClr val="accent5"/>
            </a:solidFill>
            <a:miter lim="800000"/>
            <a:tailEnd type="arrow"/>
          </a:ln>
        </p:spPr>
        <p:style>
          <a:lnRef idx="1">
            <a:schemeClr val="accent1"/>
          </a:lnRef>
          <a:fillRef idx="0">
            <a:schemeClr val="accent1"/>
          </a:fillRef>
          <a:effectRef idx="0">
            <a:schemeClr val="accent1"/>
          </a:effectRef>
          <a:fontRef idx="minor">
            <a:schemeClr val="tx1"/>
          </a:fontRef>
        </p:style>
      </p:cxnSp>
      <p:sp>
        <p:nvSpPr>
          <p:cNvPr id="77" name="TextBox 76"/>
          <p:cNvSpPr txBox="1"/>
          <p:nvPr/>
        </p:nvSpPr>
        <p:spPr>
          <a:xfrm>
            <a:off x="3938313" y="4864912"/>
            <a:ext cx="1370708" cy="1113929"/>
          </a:xfrm>
          <a:prstGeom prst="rect">
            <a:avLst/>
          </a:prstGeom>
          <a:noFill/>
          <a:ln w="19050">
            <a:solidFill>
              <a:schemeClr val="accent3"/>
            </a:solidFill>
            <a:prstDash val="sysDash"/>
          </a:ln>
        </p:spPr>
        <p:txBody>
          <a:bodyPr wrap="square" rtlCol="0">
            <a:no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srgbClr val="58595B"/>
                </a:solidFill>
                <a:effectLst/>
                <a:uLnTx/>
                <a:uFillTx/>
                <a:latin typeface="Calibri"/>
                <a:ea typeface="+mn-ea"/>
                <a:cs typeface="+mn-cs"/>
              </a:rPr>
              <a:t>Provisioning</a:t>
            </a:r>
          </a:p>
        </p:txBody>
      </p:sp>
      <p:sp>
        <p:nvSpPr>
          <p:cNvPr id="78" name="Text Box 36"/>
          <p:cNvSpPr txBox="1">
            <a:spLocks noChangeArrowheads="1"/>
          </p:cNvSpPr>
          <p:nvPr/>
        </p:nvSpPr>
        <p:spPr bwMode="auto">
          <a:xfrm>
            <a:off x="4472192" y="5715286"/>
            <a:ext cx="416718" cy="246157"/>
          </a:xfrm>
          <a:prstGeom prst="rect">
            <a:avLst/>
          </a:prstGeom>
          <a:noFill/>
          <a:ln w="9525">
            <a:noFill/>
            <a:miter lim="800000"/>
            <a:headEnd/>
            <a:tailEnd/>
          </a:ln>
        </p:spPr>
        <p:txBody>
          <a:bodyPr wrap="square" lIns="0" tIns="0" rIns="0" bIns="0" anchor="ctr">
            <a:spAutoFit/>
          </a:bodyPr>
          <a:lstStyle/>
          <a:p>
            <a:pPr marL="0" marR="0" lvl="0" indent="0" algn="ctr" defTabSz="914400" rtl="0" eaLnBrk="1" fontAlgn="auto" latinLnBrk="0" hangingPunct="1">
              <a:lnSpc>
                <a:spcPct val="100000"/>
              </a:lnSpc>
              <a:spcBef>
                <a:spcPts val="0"/>
              </a:spcBef>
              <a:spcAft>
                <a:spcPts val="0"/>
              </a:spcAft>
              <a:buClr>
                <a:srgbClr val="FD0000"/>
              </a:buClr>
              <a:buSzTx/>
              <a:buFontTx/>
              <a:buNone/>
              <a:tabLst/>
              <a:defRPr/>
            </a:pPr>
            <a:r>
              <a:rPr kumimoji="0" lang="en-US" sz="800" b="0" i="0" u="none" strike="noStrike" kern="1200" cap="none" spc="0" normalizeH="0" baseline="0" noProof="0" dirty="0">
                <a:ln>
                  <a:noFill/>
                </a:ln>
                <a:solidFill>
                  <a:srgbClr val="58595B"/>
                </a:solidFill>
                <a:effectLst/>
                <a:uLnTx/>
                <a:uFillTx/>
                <a:latin typeface="Calibri"/>
                <a:ea typeface="+mn-ea"/>
                <a:cs typeface="+mn-cs"/>
              </a:rPr>
              <a:t>Server Manager</a:t>
            </a:r>
          </a:p>
        </p:txBody>
      </p:sp>
      <p:sp>
        <p:nvSpPr>
          <p:cNvPr id="79" name="Line 55"/>
          <p:cNvSpPr>
            <a:spLocks noChangeShapeType="1"/>
          </p:cNvSpPr>
          <p:nvPr/>
        </p:nvSpPr>
        <p:spPr bwMode="auto">
          <a:xfrm>
            <a:off x="4631559" y="2862560"/>
            <a:ext cx="0" cy="169835"/>
          </a:xfrm>
          <a:prstGeom prst="line">
            <a:avLst/>
          </a:prstGeom>
          <a:noFill/>
          <a:ln w="12700">
            <a:solidFill>
              <a:schemeClr val="tx1"/>
            </a:solidFill>
            <a:round/>
            <a:headEnd type="oval" w="sm" len="sm"/>
            <a:tailEnd type="oval" w="sm" len="sm"/>
          </a:ln>
          <a:effectLst/>
        </p:spPr>
        <p:txBody>
          <a:bodyPr wrap="square" lIns="92051" tIns="46026" rIns="92051" bIns="46026">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58595B"/>
              </a:solidFill>
              <a:effectLst/>
              <a:uLnTx/>
              <a:uFillTx/>
              <a:latin typeface="Calibri"/>
              <a:ea typeface="+mn-ea"/>
              <a:cs typeface="+mn-cs"/>
            </a:endParaRPr>
          </a:p>
        </p:txBody>
      </p:sp>
      <p:sp>
        <p:nvSpPr>
          <p:cNvPr id="80" name="Text Box 36"/>
          <p:cNvSpPr txBox="1">
            <a:spLocks noChangeArrowheads="1"/>
          </p:cNvSpPr>
          <p:nvPr/>
        </p:nvSpPr>
        <p:spPr bwMode="auto">
          <a:xfrm>
            <a:off x="4409026" y="3787562"/>
            <a:ext cx="520301" cy="251857"/>
          </a:xfrm>
          <a:prstGeom prst="rect">
            <a:avLst/>
          </a:prstGeom>
          <a:noFill/>
          <a:ln w="9525">
            <a:noFill/>
            <a:miter lim="800000"/>
            <a:headEnd/>
            <a:tailEnd/>
          </a:ln>
        </p:spPr>
        <p:txBody>
          <a:bodyPr wrap="square" lIns="0" tIns="0" rIns="0" bIns="0" anchor="ctr">
            <a:spAutoFit/>
          </a:bodyPr>
          <a:lstStyle/>
          <a:p>
            <a:pPr marL="0" marR="0" lvl="0" indent="0" algn="ctr" defTabSz="914400" rtl="0" eaLnBrk="1" fontAlgn="auto" latinLnBrk="0" hangingPunct="1">
              <a:lnSpc>
                <a:spcPct val="100000"/>
              </a:lnSpc>
              <a:spcBef>
                <a:spcPts val="0"/>
              </a:spcBef>
              <a:spcAft>
                <a:spcPts val="0"/>
              </a:spcAft>
              <a:buClr>
                <a:srgbClr val="FD0000"/>
              </a:buClr>
              <a:buSzTx/>
              <a:buFontTx/>
              <a:buNone/>
              <a:tabLst/>
              <a:defRPr/>
            </a:pPr>
            <a:r>
              <a:rPr kumimoji="0" lang="en-US" sz="800" b="0" i="0" u="none" strike="noStrike" kern="1200" cap="none" spc="0" normalizeH="0" baseline="0" noProof="0" dirty="0">
                <a:ln>
                  <a:noFill/>
                </a:ln>
                <a:solidFill>
                  <a:srgbClr val="58595B"/>
                </a:solidFill>
                <a:effectLst/>
                <a:uLnTx/>
                <a:uFillTx/>
                <a:latin typeface="Calibri"/>
                <a:ea typeface="+mn-ea"/>
                <a:cs typeface="+mn-cs"/>
              </a:rPr>
              <a:t>Deployment Server</a:t>
            </a:r>
          </a:p>
        </p:txBody>
      </p:sp>
      <p:sp>
        <p:nvSpPr>
          <p:cNvPr id="81" name="Line 55"/>
          <p:cNvSpPr>
            <a:spLocks noChangeShapeType="1"/>
          </p:cNvSpPr>
          <p:nvPr/>
        </p:nvSpPr>
        <p:spPr bwMode="auto">
          <a:xfrm flipV="1">
            <a:off x="5172693" y="4185606"/>
            <a:ext cx="343730" cy="0"/>
          </a:xfrm>
          <a:prstGeom prst="line">
            <a:avLst/>
          </a:prstGeom>
          <a:noFill/>
          <a:ln w="12700">
            <a:solidFill>
              <a:schemeClr val="tx1"/>
            </a:solidFill>
            <a:round/>
            <a:headEnd type="oval" w="sm" len="sm"/>
            <a:tailEnd type="oval" w="sm" len="sm"/>
          </a:ln>
          <a:effectLst/>
        </p:spPr>
        <p:txBody>
          <a:bodyPr wrap="square" lIns="92051" tIns="46026" rIns="92051" bIns="46026">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58595B"/>
              </a:solidFill>
              <a:effectLst/>
              <a:uLnTx/>
              <a:uFillTx/>
              <a:latin typeface="Calibri"/>
              <a:ea typeface="+mn-ea"/>
              <a:cs typeface="+mn-cs"/>
            </a:endParaRPr>
          </a:p>
        </p:txBody>
      </p:sp>
      <p:sp>
        <p:nvSpPr>
          <p:cNvPr id="82" name="Text Box 30"/>
          <p:cNvSpPr txBox="1">
            <a:spLocks noChangeArrowheads="1"/>
          </p:cNvSpPr>
          <p:nvPr/>
        </p:nvSpPr>
        <p:spPr bwMode="auto">
          <a:xfrm>
            <a:off x="5466401" y="3928171"/>
            <a:ext cx="683741" cy="122065"/>
          </a:xfrm>
          <a:prstGeom prst="rect">
            <a:avLst/>
          </a:prstGeom>
          <a:noFill/>
          <a:ln w="9525">
            <a:noFill/>
            <a:miter lim="800000"/>
            <a:headEnd/>
            <a:tailEnd/>
          </a:ln>
        </p:spPr>
        <p:txBody>
          <a:bodyPr wrap="square" lIns="0" tIns="0" rIns="0" bIns="0" anchor="ctr">
            <a:spAutoFit/>
          </a:bodyPr>
          <a:lstStyle/>
          <a:p>
            <a:pPr marL="0" marR="0" lvl="0" indent="0" algn="ctr" defTabSz="914400" rtl="0" eaLnBrk="1" fontAlgn="auto" latinLnBrk="0" hangingPunct="1">
              <a:lnSpc>
                <a:spcPct val="100000"/>
              </a:lnSpc>
              <a:spcBef>
                <a:spcPts val="0"/>
              </a:spcBef>
              <a:spcAft>
                <a:spcPts val="0"/>
              </a:spcAft>
              <a:buClr>
                <a:srgbClr val="FD0000"/>
              </a:buClr>
              <a:buSzTx/>
              <a:buFontTx/>
              <a:buNone/>
              <a:tabLst/>
              <a:defRPr/>
            </a:pPr>
            <a:r>
              <a:rPr kumimoji="0" lang="en-US" sz="800" b="0" i="0" u="none" strike="noStrike" kern="1200" cap="none" spc="0" normalizeH="0" baseline="0" noProof="0" dirty="0">
                <a:ln>
                  <a:noFill/>
                </a:ln>
                <a:solidFill>
                  <a:srgbClr val="58595B"/>
                </a:solidFill>
                <a:effectLst/>
                <a:uLnTx/>
                <a:uFillTx/>
                <a:latin typeface="Calibri"/>
                <a:ea typeface="+mn-ea"/>
                <a:cs typeface="+mn-cs"/>
              </a:rPr>
              <a:t>HTML Server</a:t>
            </a:r>
          </a:p>
        </p:txBody>
      </p:sp>
      <p:sp>
        <p:nvSpPr>
          <p:cNvPr id="83" name="Line 54"/>
          <p:cNvSpPr>
            <a:spLocks noChangeShapeType="1"/>
          </p:cNvSpPr>
          <p:nvPr/>
        </p:nvSpPr>
        <p:spPr bwMode="auto">
          <a:xfrm flipH="1">
            <a:off x="6040107" y="2920727"/>
            <a:ext cx="1" cy="173907"/>
          </a:xfrm>
          <a:prstGeom prst="line">
            <a:avLst/>
          </a:prstGeom>
          <a:noFill/>
          <a:ln w="12700">
            <a:solidFill>
              <a:schemeClr val="tx1"/>
            </a:solidFill>
            <a:round/>
            <a:headEnd type="oval" w="sm" len="sm"/>
            <a:tailEnd type="oval" w="sm" len="sm"/>
          </a:ln>
          <a:effectLst/>
        </p:spPr>
        <p:txBody>
          <a:bodyPr wrap="square" lIns="92051" tIns="46026" rIns="92051" bIns="46026">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58595B"/>
              </a:solidFill>
              <a:effectLst/>
              <a:uLnTx/>
              <a:uFillTx/>
              <a:latin typeface="Calibri"/>
              <a:ea typeface="+mn-ea"/>
              <a:cs typeface="+mn-cs"/>
            </a:endParaRPr>
          </a:p>
        </p:txBody>
      </p:sp>
      <p:sp>
        <p:nvSpPr>
          <p:cNvPr id="86" name="Text Box 31"/>
          <p:cNvSpPr txBox="1">
            <a:spLocks noChangeArrowheads="1"/>
          </p:cNvSpPr>
          <p:nvPr/>
        </p:nvSpPr>
        <p:spPr bwMode="auto">
          <a:xfrm>
            <a:off x="4238645" y="2784441"/>
            <a:ext cx="917947" cy="122065"/>
          </a:xfrm>
          <a:prstGeom prst="rect">
            <a:avLst/>
          </a:prstGeom>
          <a:noFill/>
          <a:ln w="9525">
            <a:noFill/>
            <a:miter lim="800000"/>
            <a:headEnd/>
            <a:tailEnd/>
          </a:ln>
        </p:spPr>
        <p:txBody>
          <a:bodyPr wrap="square" lIns="0" tIns="0" rIns="0" bIns="0" anchor="ctr">
            <a:spAutoFit/>
          </a:bodyPr>
          <a:lstStyle/>
          <a:p>
            <a:pPr marL="0" marR="0" lvl="0" indent="0" algn="ctr" defTabSz="914400" rtl="0" eaLnBrk="1" fontAlgn="auto" latinLnBrk="0" hangingPunct="1">
              <a:lnSpc>
                <a:spcPct val="100000"/>
              </a:lnSpc>
              <a:spcBef>
                <a:spcPts val="0"/>
              </a:spcBef>
              <a:spcAft>
                <a:spcPts val="0"/>
              </a:spcAft>
              <a:buClr>
                <a:srgbClr val="FD0000"/>
              </a:buClr>
              <a:buSzTx/>
              <a:buFontTx/>
              <a:buNone/>
              <a:tabLst/>
              <a:defRPr/>
            </a:pPr>
            <a:r>
              <a:rPr kumimoji="0" lang="en-US" sz="800" b="0" i="0" u="none" strike="noStrike" kern="1200" cap="none" spc="0" normalizeH="0" baseline="0" noProof="0" dirty="0">
                <a:ln>
                  <a:noFill/>
                </a:ln>
                <a:solidFill>
                  <a:srgbClr val="58595B"/>
                </a:solidFill>
                <a:effectLst/>
                <a:uLnTx/>
                <a:uFillTx/>
                <a:latin typeface="Calibri"/>
                <a:ea typeface="+mn-ea"/>
                <a:cs typeface="+mn-cs"/>
              </a:rPr>
              <a:t>Enterprise Server</a:t>
            </a:r>
          </a:p>
        </p:txBody>
      </p:sp>
      <p:sp>
        <p:nvSpPr>
          <p:cNvPr id="88" name="Line 55"/>
          <p:cNvSpPr>
            <a:spLocks noChangeShapeType="1"/>
          </p:cNvSpPr>
          <p:nvPr/>
        </p:nvSpPr>
        <p:spPr bwMode="auto">
          <a:xfrm>
            <a:off x="5549966" y="2456978"/>
            <a:ext cx="389986" cy="0"/>
          </a:xfrm>
          <a:prstGeom prst="line">
            <a:avLst/>
          </a:prstGeom>
          <a:noFill/>
          <a:ln w="12700">
            <a:solidFill>
              <a:schemeClr val="tx1"/>
            </a:solidFill>
            <a:round/>
            <a:headEnd type="oval" w="sm" len="sm"/>
            <a:tailEnd type="oval" w="sm" len="sm"/>
          </a:ln>
          <a:effectLst/>
        </p:spPr>
        <p:txBody>
          <a:bodyPr wrap="square" lIns="92051" tIns="46026" rIns="92051" bIns="46026">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58595B"/>
              </a:solidFill>
              <a:effectLst/>
              <a:uLnTx/>
              <a:uFillTx/>
              <a:latin typeface="Calibri"/>
              <a:ea typeface="+mn-ea"/>
              <a:cs typeface="+mn-cs"/>
            </a:endParaRPr>
          </a:p>
        </p:txBody>
      </p:sp>
      <p:sp>
        <p:nvSpPr>
          <p:cNvPr id="89" name="Text Box 30"/>
          <p:cNvSpPr txBox="1">
            <a:spLocks noChangeArrowheads="1"/>
          </p:cNvSpPr>
          <p:nvPr/>
        </p:nvSpPr>
        <p:spPr bwMode="auto">
          <a:xfrm>
            <a:off x="6238537" y="3926131"/>
            <a:ext cx="683741" cy="122065"/>
          </a:xfrm>
          <a:prstGeom prst="rect">
            <a:avLst/>
          </a:prstGeom>
          <a:noFill/>
          <a:ln w="9525">
            <a:noFill/>
            <a:miter lim="800000"/>
            <a:headEnd/>
            <a:tailEnd/>
          </a:ln>
        </p:spPr>
        <p:txBody>
          <a:bodyPr wrap="square" lIns="0" tIns="0" rIns="0" bIns="0" anchor="ctr">
            <a:spAutoFit/>
          </a:bodyPr>
          <a:lstStyle/>
          <a:p>
            <a:pPr marL="0" marR="0" lvl="0" indent="0" algn="ctr" defTabSz="914400" rtl="0" eaLnBrk="1" fontAlgn="auto" latinLnBrk="0" hangingPunct="1">
              <a:lnSpc>
                <a:spcPct val="100000"/>
              </a:lnSpc>
              <a:spcBef>
                <a:spcPts val="0"/>
              </a:spcBef>
              <a:spcAft>
                <a:spcPts val="0"/>
              </a:spcAft>
              <a:buClr>
                <a:srgbClr val="FD0000"/>
              </a:buClr>
              <a:buSzTx/>
              <a:buFontTx/>
              <a:buNone/>
              <a:tabLst/>
              <a:defRPr/>
            </a:pPr>
            <a:r>
              <a:rPr kumimoji="0" lang="en-US" sz="800" b="0" i="0" u="none" strike="noStrike" kern="1200" cap="none" spc="0" normalizeH="0" baseline="0" noProof="0" dirty="0">
                <a:ln>
                  <a:noFill/>
                </a:ln>
                <a:solidFill>
                  <a:srgbClr val="58595B"/>
                </a:solidFill>
                <a:effectLst/>
                <a:uLnTx/>
                <a:uFillTx/>
                <a:latin typeface="Calibri"/>
                <a:ea typeface="+mn-ea"/>
                <a:cs typeface="+mn-cs"/>
              </a:rPr>
              <a:t>AIS Server</a:t>
            </a:r>
          </a:p>
        </p:txBody>
      </p:sp>
      <p:sp>
        <p:nvSpPr>
          <p:cNvPr id="90" name="Text Box 30"/>
          <p:cNvSpPr txBox="1">
            <a:spLocks noChangeArrowheads="1"/>
          </p:cNvSpPr>
          <p:nvPr/>
        </p:nvSpPr>
        <p:spPr bwMode="auto">
          <a:xfrm>
            <a:off x="5470460" y="4923215"/>
            <a:ext cx="683741" cy="122065"/>
          </a:xfrm>
          <a:prstGeom prst="rect">
            <a:avLst/>
          </a:prstGeom>
          <a:noFill/>
          <a:ln w="9525">
            <a:noFill/>
            <a:miter lim="800000"/>
            <a:headEnd/>
            <a:tailEnd/>
          </a:ln>
        </p:spPr>
        <p:txBody>
          <a:bodyPr wrap="square" lIns="0" tIns="0" rIns="0" bIns="0" anchor="ctr">
            <a:spAutoFit/>
          </a:bodyPr>
          <a:lstStyle/>
          <a:p>
            <a:pPr marL="0" marR="0" lvl="0" indent="0" algn="ctr" defTabSz="914400" rtl="0" eaLnBrk="1" fontAlgn="auto" latinLnBrk="0" hangingPunct="1">
              <a:lnSpc>
                <a:spcPct val="100000"/>
              </a:lnSpc>
              <a:spcBef>
                <a:spcPts val="0"/>
              </a:spcBef>
              <a:spcAft>
                <a:spcPts val="0"/>
              </a:spcAft>
              <a:buClr>
                <a:srgbClr val="FD0000"/>
              </a:buClr>
              <a:buSzTx/>
              <a:buFontTx/>
              <a:buNone/>
              <a:tabLst/>
              <a:defRPr/>
            </a:pPr>
            <a:r>
              <a:rPr kumimoji="0" lang="en-US" sz="800" b="0" i="0" u="none" strike="noStrike" kern="1200" cap="none" spc="0" normalizeH="0" baseline="0" noProof="0" dirty="0">
                <a:ln>
                  <a:noFill/>
                </a:ln>
                <a:solidFill>
                  <a:srgbClr val="58595B"/>
                </a:solidFill>
                <a:effectLst/>
                <a:uLnTx/>
                <a:uFillTx/>
                <a:latin typeface="Calibri"/>
                <a:ea typeface="+mn-ea"/>
                <a:cs typeface="+mn-cs"/>
              </a:rPr>
              <a:t>BSSV Server</a:t>
            </a:r>
          </a:p>
        </p:txBody>
      </p:sp>
      <p:sp>
        <p:nvSpPr>
          <p:cNvPr id="91" name="Text Box 30"/>
          <p:cNvSpPr txBox="1">
            <a:spLocks noChangeArrowheads="1"/>
          </p:cNvSpPr>
          <p:nvPr/>
        </p:nvSpPr>
        <p:spPr bwMode="auto">
          <a:xfrm>
            <a:off x="6280778" y="4923215"/>
            <a:ext cx="683741" cy="122065"/>
          </a:xfrm>
          <a:prstGeom prst="rect">
            <a:avLst/>
          </a:prstGeom>
          <a:noFill/>
          <a:ln w="9525">
            <a:noFill/>
            <a:miter lim="800000"/>
            <a:headEnd/>
            <a:tailEnd/>
          </a:ln>
        </p:spPr>
        <p:txBody>
          <a:bodyPr wrap="square" lIns="0" tIns="0" rIns="0" bIns="0" anchor="ctr">
            <a:spAutoFit/>
          </a:bodyPr>
          <a:lstStyle/>
          <a:p>
            <a:pPr marL="0" marR="0" lvl="0" indent="0" algn="ctr" defTabSz="914400" rtl="0" eaLnBrk="1" fontAlgn="auto" latinLnBrk="0" hangingPunct="1">
              <a:lnSpc>
                <a:spcPct val="100000"/>
              </a:lnSpc>
              <a:spcBef>
                <a:spcPts val="0"/>
              </a:spcBef>
              <a:spcAft>
                <a:spcPts val="0"/>
              </a:spcAft>
              <a:buClr>
                <a:srgbClr val="FD0000"/>
              </a:buClr>
              <a:buSzTx/>
              <a:buFontTx/>
              <a:buNone/>
              <a:tabLst/>
              <a:defRPr/>
            </a:pPr>
            <a:r>
              <a:rPr kumimoji="0" lang="en-US" sz="800" b="0" i="0" u="none" strike="noStrike" kern="1200" cap="none" spc="0" normalizeH="0" baseline="0" noProof="0" dirty="0">
                <a:ln>
                  <a:noFill/>
                </a:ln>
                <a:solidFill>
                  <a:srgbClr val="58595B"/>
                </a:solidFill>
                <a:effectLst/>
                <a:uLnTx/>
                <a:uFillTx/>
                <a:latin typeface="Calibri"/>
                <a:ea typeface="+mn-ea"/>
                <a:cs typeface="+mn-cs"/>
              </a:rPr>
              <a:t>ADF Server</a:t>
            </a:r>
          </a:p>
        </p:txBody>
      </p:sp>
      <p:sp>
        <p:nvSpPr>
          <p:cNvPr id="92" name="Text Box 30"/>
          <p:cNvSpPr txBox="1">
            <a:spLocks noChangeArrowheads="1"/>
          </p:cNvSpPr>
          <p:nvPr/>
        </p:nvSpPr>
        <p:spPr bwMode="auto">
          <a:xfrm>
            <a:off x="5390992" y="5783525"/>
            <a:ext cx="834815" cy="122065"/>
          </a:xfrm>
          <a:prstGeom prst="rect">
            <a:avLst/>
          </a:prstGeom>
          <a:noFill/>
          <a:ln w="9525">
            <a:noFill/>
            <a:miter lim="800000"/>
            <a:headEnd/>
            <a:tailEnd/>
          </a:ln>
        </p:spPr>
        <p:txBody>
          <a:bodyPr wrap="square" lIns="0" tIns="0" rIns="0" bIns="0" anchor="ctr">
            <a:spAutoFit/>
          </a:bodyPr>
          <a:lstStyle/>
          <a:p>
            <a:pPr marL="0" marR="0" lvl="0" indent="0" algn="ctr" defTabSz="914400" rtl="0" eaLnBrk="1" fontAlgn="auto" latinLnBrk="0" hangingPunct="1">
              <a:lnSpc>
                <a:spcPct val="100000"/>
              </a:lnSpc>
              <a:spcBef>
                <a:spcPts val="0"/>
              </a:spcBef>
              <a:spcAft>
                <a:spcPts val="0"/>
              </a:spcAft>
              <a:buClr>
                <a:srgbClr val="FD0000"/>
              </a:buClr>
              <a:buSzTx/>
              <a:buFontTx/>
              <a:buNone/>
              <a:tabLst/>
              <a:defRPr/>
            </a:pPr>
            <a:r>
              <a:rPr kumimoji="0" lang="en-US" sz="800" b="0" i="0" u="none" strike="noStrike" kern="1200" cap="none" spc="0" normalizeH="0" baseline="0" noProof="0" dirty="0">
                <a:ln>
                  <a:noFill/>
                </a:ln>
                <a:solidFill>
                  <a:srgbClr val="58595B"/>
                </a:solidFill>
                <a:effectLst/>
                <a:uLnTx/>
                <a:uFillTx/>
                <a:latin typeface="Calibri"/>
                <a:ea typeface="+mn-ea"/>
                <a:cs typeface="+mn-cs"/>
              </a:rPr>
              <a:t>Transaction Server</a:t>
            </a:r>
          </a:p>
        </p:txBody>
      </p:sp>
      <p:sp>
        <p:nvSpPr>
          <p:cNvPr id="93" name="Text Box 30"/>
          <p:cNvSpPr txBox="1">
            <a:spLocks noChangeArrowheads="1"/>
          </p:cNvSpPr>
          <p:nvPr/>
        </p:nvSpPr>
        <p:spPr bwMode="auto">
          <a:xfrm>
            <a:off x="6240629" y="5798162"/>
            <a:ext cx="683741" cy="122065"/>
          </a:xfrm>
          <a:prstGeom prst="rect">
            <a:avLst/>
          </a:prstGeom>
          <a:noFill/>
          <a:ln w="9525">
            <a:noFill/>
            <a:miter lim="800000"/>
            <a:headEnd/>
            <a:tailEnd/>
          </a:ln>
        </p:spPr>
        <p:txBody>
          <a:bodyPr wrap="square" lIns="0" tIns="0" rIns="0" bIns="0" anchor="ctr">
            <a:spAutoFit/>
          </a:bodyPr>
          <a:lstStyle/>
          <a:p>
            <a:pPr marL="0" marR="0" lvl="0" indent="0" algn="ctr" defTabSz="914400" rtl="0" eaLnBrk="1" fontAlgn="auto" latinLnBrk="0" hangingPunct="1">
              <a:lnSpc>
                <a:spcPct val="100000"/>
              </a:lnSpc>
              <a:spcBef>
                <a:spcPts val="0"/>
              </a:spcBef>
              <a:spcAft>
                <a:spcPts val="0"/>
              </a:spcAft>
              <a:buClr>
                <a:srgbClr val="FD0000"/>
              </a:buClr>
              <a:buSzTx/>
              <a:buFontTx/>
              <a:buNone/>
              <a:tabLst/>
              <a:defRPr/>
            </a:pPr>
            <a:r>
              <a:rPr kumimoji="0" lang="en-US" sz="800" b="0" i="0" u="none" strike="noStrike" kern="1200" cap="none" spc="0" normalizeH="0" baseline="0" noProof="0" dirty="0">
                <a:ln>
                  <a:noFill/>
                </a:ln>
                <a:solidFill>
                  <a:srgbClr val="58595B"/>
                </a:solidFill>
                <a:effectLst/>
                <a:uLnTx/>
                <a:uFillTx/>
                <a:latin typeface="Calibri"/>
                <a:ea typeface="+mn-ea"/>
                <a:cs typeface="+mn-cs"/>
              </a:rPr>
              <a:t>BI Publisher</a:t>
            </a:r>
          </a:p>
        </p:txBody>
      </p:sp>
      <p:sp>
        <p:nvSpPr>
          <p:cNvPr id="94" name="Text Box 36"/>
          <p:cNvSpPr txBox="1">
            <a:spLocks noChangeArrowheads="1"/>
          </p:cNvSpPr>
          <p:nvPr/>
        </p:nvSpPr>
        <p:spPr bwMode="auto">
          <a:xfrm>
            <a:off x="4352032" y="4573423"/>
            <a:ext cx="601589" cy="246221"/>
          </a:xfrm>
          <a:prstGeom prst="rect">
            <a:avLst/>
          </a:prstGeom>
          <a:noFill/>
          <a:ln w="9525">
            <a:noFill/>
            <a:miter lim="800000"/>
            <a:headEnd/>
            <a:tailEnd/>
          </a:ln>
        </p:spPr>
        <p:txBody>
          <a:bodyPr wrap="square" lIns="0" tIns="0" rIns="0" bIns="0" anchor="ctr">
            <a:spAutoFit/>
          </a:bodyPr>
          <a:lstStyle/>
          <a:p>
            <a:pPr marL="0" marR="0" lvl="0" indent="0" algn="ctr" defTabSz="914400" rtl="0" eaLnBrk="1" fontAlgn="auto" latinLnBrk="0" hangingPunct="1">
              <a:lnSpc>
                <a:spcPct val="100000"/>
              </a:lnSpc>
              <a:spcBef>
                <a:spcPts val="0"/>
              </a:spcBef>
              <a:spcAft>
                <a:spcPts val="0"/>
              </a:spcAft>
              <a:buClr>
                <a:srgbClr val="FD0000"/>
              </a:buClr>
              <a:buSzTx/>
              <a:buFontTx/>
              <a:buNone/>
              <a:tabLst/>
              <a:defRPr/>
            </a:pPr>
            <a:r>
              <a:rPr kumimoji="0" lang="en-US" sz="800" b="0" i="0" u="none" strike="noStrike" kern="1200" cap="none" spc="0" normalizeH="0" baseline="0" noProof="0" dirty="0">
                <a:ln>
                  <a:noFill/>
                </a:ln>
                <a:solidFill>
                  <a:srgbClr val="58595B"/>
                </a:solidFill>
                <a:effectLst/>
                <a:uLnTx/>
                <a:uFillTx/>
                <a:latin typeface="Calibri"/>
                <a:ea typeface="+mn-ea"/>
                <a:cs typeface="+mn-cs"/>
              </a:rPr>
              <a:t>Development Client</a:t>
            </a:r>
          </a:p>
        </p:txBody>
      </p:sp>
      <p:grpSp>
        <p:nvGrpSpPr>
          <p:cNvPr id="95" name="Group 94"/>
          <p:cNvGrpSpPr/>
          <p:nvPr/>
        </p:nvGrpSpPr>
        <p:grpSpPr>
          <a:xfrm>
            <a:off x="4359885" y="2112047"/>
            <a:ext cx="638903" cy="695529"/>
            <a:chOff x="4174173" y="2103309"/>
            <a:chExt cx="639069" cy="695710"/>
          </a:xfrm>
        </p:grpSpPr>
        <p:grpSp>
          <p:nvGrpSpPr>
            <p:cNvPr id="96" name="Group 120"/>
            <p:cNvGrpSpPr/>
            <p:nvPr/>
          </p:nvGrpSpPr>
          <p:grpSpPr>
            <a:xfrm>
              <a:off x="4235962" y="2181412"/>
              <a:ext cx="502281" cy="548163"/>
              <a:chOff x="2505075" y="2108200"/>
              <a:chExt cx="330200" cy="360363"/>
            </a:xfrm>
            <a:solidFill>
              <a:srgbClr val="F80000"/>
            </a:solidFill>
          </p:grpSpPr>
          <p:sp>
            <p:nvSpPr>
              <p:cNvPr id="98" name="Freeform 44"/>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58595B"/>
                  </a:solidFill>
                  <a:effectLst/>
                  <a:uLnTx/>
                  <a:uFillTx/>
                  <a:latin typeface="Calibri"/>
                  <a:ea typeface="+mn-ea"/>
                  <a:cs typeface="+mn-cs"/>
                </a:endParaRPr>
              </a:p>
            </p:txBody>
          </p:sp>
          <p:sp>
            <p:nvSpPr>
              <p:cNvPr id="99" name="Freeform 45"/>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58595B"/>
                  </a:solidFill>
                  <a:effectLst/>
                  <a:uLnTx/>
                  <a:uFillTx/>
                  <a:latin typeface="Calibri"/>
                  <a:ea typeface="+mn-ea"/>
                  <a:cs typeface="+mn-cs"/>
                </a:endParaRPr>
              </a:p>
            </p:txBody>
          </p:sp>
        </p:grpSp>
        <p:sp>
          <p:nvSpPr>
            <p:cNvPr id="97" name="Rectangle 96"/>
            <p:cNvSpPr/>
            <p:nvPr/>
          </p:nvSpPr>
          <p:spPr>
            <a:xfrm>
              <a:off x="4174173" y="2103309"/>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FFFFFF"/>
                </a:solidFill>
                <a:effectLst/>
                <a:uLnTx/>
                <a:uFillTx/>
                <a:latin typeface="Calibri"/>
                <a:ea typeface="+mn-ea"/>
                <a:cs typeface="+mn-cs"/>
              </a:endParaRPr>
            </a:p>
          </p:txBody>
        </p:sp>
      </p:grpSp>
      <p:grpSp>
        <p:nvGrpSpPr>
          <p:cNvPr id="110" name="Group 109"/>
          <p:cNvGrpSpPr/>
          <p:nvPr/>
        </p:nvGrpSpPr>
        <p:grpSpPr>
          <a:xfrm>
            <a:off x="5476965" y="4240381"/>
            <a:ext cx="638903" cy="695529"/>
            <a:chOff x="4174173" y="2103309"/>
            <a:chExt cx="639069" cy="695710"/>
          </a:xfrm>
        </p:grpSpPr>
        <p:grpSp>
          <p:nvGrpSpPr>
            <p:cNvPr id="111" name="Group 120"/>
            <p:cNvGrpSpPr/>
            <p:nvPr/>
          </p:nvGrpSpPr>
          <p:grpSpPr>
            <a:xfrm>
              <a:off x="4235962" y="2181412"/>
              <a:ext cx="502281" cy="548163"/>
              <a:chOff x="2505075" y="2108200"/>
              <a:chExt cx="330200" cy="360363"/>
            </a:xfrm>
            <a:solidFill>
              <a:srgbClr val="F80000"/>
            </a:solidFill>
          </p:grpSpPr>
          <p:sp>
            <p:nvSpPr>
              <p:cNvPr id="113" name="Freeform 44"/>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58595B"/>
                  </a:solidFill>
                  <a:effectLst/>
                  <a:uLnTx/>
                  <a:uFillTx/>
                  <a:latin typeface="Calibri"/>
                  <a:ea typeface="+mn-ea"/>
                  <a:cs typeface="+mn-cs"/>
                </a:endParaRPr>
              </a:p>
            </p:txBody>
          </p:sp>
          <p:sp>
            <p:nvSpPr>
              <p:cNvPr id="114" name="Freeform 45"/>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58595B"/>
                  </a:solidFill>
                  <a:effectLst/>
                  <a:uLnTx/>
                  <a:uFillTx/>
                  <a:latin typeface="Calibri"/>
                  <a:ea typeface="+mn-ea"/>
                  <a:cs typeface="+mn-cs"/>
                </a:endParaRPr>
              </a:p>
            </p:txBody>
          </p:sp>
        </p:grpSp>
        <p:sp>
          <p:nvSpPr>
            <p:cNvPr id="112" name="Rectangle 111"/>
            <p:cNvSpPr/>
            <p:nvPr/>
          </p:nvSpPr>
          <p:spPr>
            <a:xfrm>
              <a:off x="4174173" y="2103309"/>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FFFFFF"/>
                </a:solidFill>
                <a:effectLst/>
                <a:uLnTx/>
                <a:uFillTx/>
                <a:latin typeface="Calibri"/>
                <a:ea typeface="+mn-ea"/>
                <a:cs typeface="+mn-cs"/>
              </a:endParaRPr>
            </a:p>
          </p:txBody>
        </p:sp>
      </p:grpSp>
      <p:grpSp>
        <p:nvGrpSpPr>
          <p:cNvPr id="121" name="Group 120"/>
          <p:cNvGrpSpPr/>
          <p:nvPr/>
        </p:nvGrpSpPr>
        <p:grpSpPr>
          <a:xfrm>
            <a:off x="5492348" y="5161663"/>
            <a:ext cx="638903" cy="695529"/>
            <a:chOff x="4174173" y="2103309"/>
            <a:chExt cx="639069" cy="695710"/>
          </a:xfrm>
        </p:grpSpPr>
        <p:grpSp>
          <p:nvGrpSpPr>
            <p:cNvPr id="122" name="Group 120"/>
            <p:cNvGrpSpPr/>
            <p:nvPr/>
          </p:nvGrpSpPr>
          <p:grpSpPr>
            <a:xfrm>
              <a:off x="4235962" y="2181412"/>
              <a:ext cx="502281" cy="548163"/>
              <a:chOff x="2505075" y="2108200"/>
              <a:chExt cx="330200" cy="360363"/>
            </a:xfrm>
            <a:solidFill>
              <a:srgbClr val="F80000"/>
            </a:solidFill>
          </p:grpSpPr>
          <p:sp>
            <p:nvSpPr>
              <p:cNvPr id="124" name="Freeform 44"/>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58595B"/>
                  </a:solidFill>
                  <a:effectLst/>
                  <a:uLnTx/>
                  <a:uFillTx/>
                  <a:latin typeface="Calibri"/>
                  <a:ea typeface="+mn-ea"/>
                  <a:cs typeface="+mn-cs"/>
                </a:endParaRPr>
              </a:p>
            </p:txBody>
          </p:sp>
          <p:sp>
            <p:nvSpPr>
              <p:cNvPr id="125" name="Freeform 45"/>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58595B"/>
                  </a:solidFill>
                  <a:effectLst/>
                  <a:uLnTx/>
                  <a:uFillTx/>
                  <a:latin typeface="Calibri"/>
                  <a:ea typeface="+mn-ea"/>
                  <a:cs typeface="+mn-cs"/>
                </a:endParaRPr>
              </a:p>
            </p:txBody>
          </p:sp>
        </p:grpSp>
        <p:sp>
          <p:nvSpPr>
            <p:cNvPr id="123" name="Rectangle 122"/>
            <p:cNvSpPr/>
            <p:nvPr/>
          </p:nvSpPr>
          <p:spPr>
            <a:xfrm>
              <a:off x="4174173" y="2103309"/>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FFFFFF"/>
                </a:solidFill>
                <a:effectLst/>
                <a:uLnTx/>
                <a:uFillTx/>
                <a:latin typeface="Calibri"/>
                <a:ea typeface="+mn-ea"/>
                <a:cs typeface="+mn-cs"/>
              </a:endParaRPr>
            </a:p>
          </p:txBody>
        </p:sp>
      </p:grpSp>
      <p:grpSp>
        <p:nvGrpSpPr>
          <p:cNvPr id="126" name="Group 125"/>
          <p:cNvGrpSpPr/>
          <p:nvPr/>
        </p:nvGrpSpPr>
        <p:grpSpPr>
          <a:xfrm>
            <a:off x="6268179" y="5161663"/>
            <a:ext cx="638903" cy="695529"/>
            <a:chOff x="4174173" y="2103309"/>
            <a:chExt cx="639069" cy="695710"/>
          </a:xfrm>
        </p:grpSpPr>
        <p:grpSp>
          <p:nvGrpSpPr>
            <p:cNvPr id="127" name="Group 120"/>
            <p:cNvGrpSpPr/>
            <p:nvPr/>
          </p:nvGrpSpPr>
          <p:grpSpPr>
            <a:xfrm>
              <a:off x="4235962" y="2181412"/>
              <a:ext cx="502281" cy="548163"/>
              <a:chOff x="2505075" y="2108200"/>
              <a:chExt cx="330200" cy="360363"/>
            </a:xfrm>
            <a:solidFill>
              <a:srgbClr val="F80000"/>
            </a:solidFill>
          </p:grpSpPr>
          <p:sp>
            <p:nvSpPr>
              <p:cNvPr id="129" name="Freeform 44"/>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58595B"/>
                  </a:solidFill>
                  <a:effectLst/>
                  <a:uLnTx/>
                  <a:uFillTx/>
                  <a:latin typeface="Calibri"/>
                  <a:ea typeface="+mn-ea"/>
                  <a:cs typeface="+mn-cs"/>
                </a:endParaRPr>
              </a:p>
            </p:txBody>
          </p:sp>
          <p:sp>
            <p:nvSpPr>
              <p:cNvPr id="130" name="Freeform 45"/>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58595B"/>
                  </a:solidFill>
                  <a:effectLst/>
                  <a:uLnTx/>
                  <a:uFillTx/>
                  <a:latin typeface="Calibri"/>
                  <a:ea typeface="+mn-ea"/>
                  <a:cs typeface="+mn-cs"/>
                </a:endParaRPr>
              </a:p>
            </p:txBody>
          </p:sp>
        </p:grpSp>
        <p:sp>
          <p:nvSpPr>
            <p:cNvPr id="128" name="Rectangle 127"/>
            <p:cNvSpPr/>
            <p:nvPr/>
          </p:nvSpPr>
          <p:spPr>
            <a:xfrm>
              <a:off x="4174173" y="2103309"/>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FFFFFF"/>
                </a:solidFill>
                <a:effectLst/>
                <a:uLnTx/>
                <a:uFillTx/>
                <a:latin typeface="Calibri"/>
                <a:ea typeface="+mn-ea"/>
                <a:cs typeface="+mn-cs"/>
              </a:endParaRPr>
            </a:p>
          </p:txBody>
        </p:sp>
      </p:grpSp>
      <p:grpSp>
        <p:nvGrpSpPr>
          <p:cNvPr id="131" name="Group 130"/>
          <p:cNvGrpSpPr/>
          <p:nvPr/>
        </p:nvGrpSpPr>
        <p:grpSpPr>
          <a:xfrm>
            <a:off x="4333126" y="3180946"/>
            <a:ext cx="638903" cy="695529"/>
            <a:chOff x="4174173" y="2103309"/>
            <a:chExt cx="639069" cy="695710"/>
          </a:xfrm>
        </p:grpSpPr>
        <p:grpSp>
          <p:nvGrpSpPr>
            <p:cNvPr id="132" name="Group 120"/>
            <p:cNvGrpSpPr/>
            <p:nvPr/>
          </p:nvGrpSpPr>
          <p:grpSpPr>
            <a:xfrm>
              <a:off x="4235962" y="2181412"/>
              <a:ext cx="502281" cy="548163"/>
              <a:chOff x="2505075" y="2108200"/>
              <a:chExt cx="330200" cy="360363"/>
            </a:xfrm>
            <a:solidFill>
              <a:srgbClr val="F80000"/>
            </a:solidFill>
          </p:grpSpPr>
          <p:sp>
            <p:nvSpPr>
              <p:cNvPr id="134" name="Freeform 44"/>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58595B"/>
                  </a:solidFill>
                  <a:effectLst/>
                  <a:uLnTx/>
                  <a:uFillTx/>
                  <a:latin typeface="Calibri"/>
                  <a:ea typeface="+mn-ea"/>
                  <a:cs typeface="+mn-cs"/>
                </a:endParaRPr>
              </a:p>
            </p:txBody>
          </p:sp>
          <p:sp>
            <p:nvSpPr>
              <p:cNvPr id="135" name="Freeform 45"/>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58595B"/>
                  </a:solidFill>
                  <a:effectLst/>
                  <a:uLnTx/>
                  <a:uFillTx/>
                  <a:latin typeface="Calibri"/>
                  <a:ea typeface="+mn-ea"/>
                  <a:cs typeface="+mn-cs"/>
                </a:endParaRPr>
              </a:p>
            </p:txBody>
          </p:sp>
        </p:grpSp>
        <p:sp>
          <p:nvSpPr>
            <p:cNvPr id="133" name="Rectangle 132"/>
            <p:cNvSpPr/>
            <p:nvPr/>
          </p:nvSpPr>
          <p:spPr>
            <a:xfrm>
              <a:off x="4174173" y="2103309"/>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FFFFFF"/>
                </a:solidFill>
                <a:effectLst/>
                <a:uLnTx/>
                <a:uFillTx/>
                <a:latin typeface="Calibri"/>
                <a:ea typeface="+mn-ea"/>
                <a:cs typeface="+mn-cs"/>
              </a:endParaRPr>
            </a:p>
          </p:txBody>
        </p:sp>
      </p:grpSp>
      <p:grpSp>
        <p:nvGrpSpPr>
          <p:cNvPr id="136" name="Group 135"/>
          <p:cNvGrpSpPr/>
          <p:nvPr/>
        </p:nvGrpSpPr>
        <p:grpSpPr>
          <a:xfrm>
            <a:off x="4333254" y="3927557"/>
            <a:ext cx="638903" cy="695529"/>
            <a:chOff x="4174173" y="2103309"/>
            <a:chExt cx="639069" cy="695710"/>
          </a:xfrm>
        </p:grpSpPr>
        <p:grpSp>
          <p:nvGrpSpPr>
            <p:cNvPr id="137" name="Group 120"/>
            <p:cNvGrpSpPr/>
            <p:nvPr/>
          </p:nvGrpSpPr>
          <p:grpSpPr>
            <a:xfrm>
              <a:off x="4235962" y="2181412"/>
              <a:ext cx="502281" cy="548163"/>
              <a:chOff x="2505075" y="2108200"/>
              <a:chExt cx="330200" cy="360363"/>
            </a:xfrm>
            <a:solidFill>
              <a:srgbClr val="F80000"/>
            </a:solidFill>
          </p:grpSpPr>
          <p:sp>
            <p:nvSpPr>
              <p:cNvPr id="139" name="Freeform 44"/>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58595B"/>
                  </a:solidFill>
                  <a:effectLst/>
                  <a:uLnTx/>
                  <a:uFillTx/>
                  <a:latin typeface="Calibri"/>
                  <a:ea typeface="+mn-ea"/>
                  <a:cs typeface="+mn-cs"/>
                </a:endParaRPr>
              </a:p>
            </p:txBody>
          </p:sp>
          <p:sp>
            <p:nvSpPr>
              <p:cNvPr id="140" name="Freeform 45"/>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58595B"/>
                  </a:solidFill>
                  <a:effectLst/>
                  <a:uLnTx/>
                  <a:uFillTx/>
                  <a:latin typeface="Calibri"/>
                  <a:ea typeface="+mn-ea"/>
                  <a:cs typeface="+mn-cs"/>
                </a:endParaRPr>
              </a:p>
            </p:txBody>
          </p:sp>
        </p:grpSp>
        <p:sp>
          <p:nvSpPr>
            <p:cNvPr id="138" name="Rectangle 137"/>
            <p:cNvSpPr/>
            <p:nvPr/>
          </p:nvSpPr>
          <p:spPr>
            <a:xfrm>
              <a:off x="4174173" y="2103309"/>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FFFFFF"/>
                </a:solidFill>
                <a:effectLst/>
                <a:uLnTx/>
                <a:uFillTx/>
                <a:latin typeface="Calibri"/>
                <a:ea typeface="+mn-ea"/>
                <a:cs typeface="+mn-cs"/>
              </a:endParaRPr>
            </a:p>
          </p:txBody>
        </p:sp>
      </p:grpSp>
      <p:sp>
        <p:nvSpPr>
          <p:cNvPr id="142" name="Rectangle 141"/>
          <p:cNvSpPr/>
          <p:nvPr/>
        </p:nvSpPr>
        <p:spPr>
          <a:xfrm>
            <a:off x="6030645" y="2120034"/>
            <a:ext cx="638903" cy="97460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endParaRPr kumimoji="0" lang="en-US" sz="800" b="0" i="0" u="none" strike="noStrike" kern="1200" cap="none" spc="0" normalizeH="0" baseline="0" noProof="0">
              <a:ln>
                <a:noFill/>
              </a:ln>
              <a:solidFill>
                <a:srgbClr val="FFFFFF"/>
              </a:solidFill>
              <a:effectLst/>
              <a:uLnTx/>
              <a:uFillTx/>
              <a:latin typeface="Calibri"/>
              <a:ea typeface="+mn-ea"/>
              <a:cs typeface="+mn-cs"/>
            </a:endParaRPr>
          </a:p>
        </p:txBody>
      </p:sp>
      <p:grpSp>
        <p:nvGrpSpPr>
          <p:cNvPr id="170" name="Group 169"/>
          <p:cNvGrpSpPr/>
          <p:nvPr/>
        </p:nvGrpSpPr>
        <p:grpSpPr>
          <a:xfrm>
            <a:off x="4367704" y="5115771"/>
            <a:ext cx="638903" cy="695529"/>
            <a:chOff x="4174173" y="2103309"/>
            <a:chExt cx="639069" cy="695710"/>
          </a:xfrm>
        </p:grpSpPr>
        <p:grpSp>
          <p:nvGrpSpPr>
            <p:cNvPr id="171" name="Group 120"/>
            <p:cNvGrpSpPr/>
            <p:nvPr/>
          </p:nvGrpSpPr>
          <p:grpSpPr>
            <a:xfrm>
              <a:off x="4235962" y="2181412"/>
              <a:ext cx="502281" cy="548163"/>
              <a:chOff x="2505075" y="2108200"/>
              <a:chExt cx="330200" cy="360363"/>
            </a:xfrm>
            <a:solidFill>
              <a:srgbClr val="F80000"/>
            </a:solidFill>
          </p:grpSpPr>
          <p:sp>
            <p:nvSpPr>
              <p:cNvPr id="173" name="Freeform 44"/>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58595B"/>
                  </a:solidFill>
                  <a:effectLst/>
                  <a:uLnTx/>
                  <a:uFillTx/>
                  <a:latin typeface="Calibri"/>
                  <a:ea typeface="+mn-ea"/>
                  <a:cs typeface="+mn-cs"/>
                </a:endParaRPr>
              </a:p>
            </p:txBody>
          </p:sp>
          <p:sp>
            <p:nvSpPr>
              <p:cNvPr id="174" name="Freeform 45"/>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58595B"/>
                  </a:solidFill>
                  <a:effectLst/>
                  <a:uLnTx/>
                  <a:uFillTx/>
                  <a:latin typeface="Calibri"/>
                  <a:ea typeface="+mn-ea"/>
                  <a:cs typeface="+mn-cs"/>
                </a:endParaRPr>
              </a:p>
            </p:txBody>
          </p:sp>
        </p:grpSp>
        <p:sp>
          <p:nvSpPr>
            <p:cNvPr id="172" name="Rectangle 171"/>
            <p:cNvSpPr/>
            <p:nvPr/>
          </p:nvSpPr>
          <p:spPr>
            <a:xfrm>
              <a:off x="4174173" y="2103309"/>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FFFFFF"/>
                </a:solidFill>
                <a:effectLst/>
                <a:uLnTx/>
                <a:uFillTx/>
                <a:latin typeface="Calibri"/>
                <a:ea typeface="+mn-ea"/>
                <a:cs typeface="+mn-cs"/>
              </a:endParaRPr>
            </a:p>
          </p:txBody>
        </p:sp>
      </p:grpSp>
      <p:sp>
        <p:nvSpPr>
          <p:cNvPr id="175" name="Text Box 30"/>
          <p:cNvSpPr txBox="1">
            <a:spLocks noChangeArrowheads="1"/>
          </p:cNvSpPr>
          <p:nvPr/>
        </p:nvSpPr>
        <p:spPr bwMode="auto">
          <a:xfrm>
            <a:off x="5993419" y="2790775"/>
            <a:ext cx="881216" cy="123079"/>
          </a:xfrm>
          <a:prstGeom prst="rect">
            <a:avLst/>
          </a:prstGeom>
          <a:noFill/>
          <a:ln w="9525">
            <a:noFill/>
            <a:miter lim="800000"/>
            <a:headEnd/>
            <a:tailEnd/>
          </a:ln>
        </p:spPr>
        <p:txBody>
          <a:bodyPr wrap="square" lIns="0" tIns="0" rIns="0" bIns="0" anchor="ctr">
            <a:spAutoFit/>
          </a:bodyPr>
          <a:lstStyle/>
          <a:p>
            <a:pPr marL="0" marR="0" lvl="0" indent="0" algn="ctr" defTabSz="914400" rtl="0" eaLnBrk="1" fontAlgn="auto" latinLnBrk="0" hangingPunct="1">
              <a:lnSpc>
                <a:spcPct val="100000"/>
              </a:lnSpc>
              <a:spcBef>
                <a:spcPts val="0"/>
              </a:spcBef>
              <a:spcAft>
                <a:spcPts val="0"/>
              </a:spcAft>
              <a:buClr>
                <a:srgbClr val="FD0000"/>
              </a:buClr>
              <a:buSzTx/>
              <a:buFontTx/>
              <a:buNone/>
              <a:tabLst/>
              <a:defRPr/>
            </a:pPr>
            <a:r>
              <a:rPr kumimoji="0" lang="en-US" sz="800" b="0" i="0" u="none" strike="noStrike" kern="1200" cap="none" spc="0" normalizeH="0" baseline="0" noProof="0" dirty="0">
                <a:ln>
                  <a:noFill/>
                </a:ln>
                <a:solidFill>
                  <a:srgbClr val="58595B"/>
                </a:solidFill>
                <a:effectLst/>
                <a:uLnTx/>
                <a:uFillTx/>
                <a:latin typeface="Calibri"/>
                <a:ea typeface="+mn-ea"/>
                <a:cs typeface="+mn-cs"/>
              </a:rPr>
              <a:t>RAC Database Server</a:t>
            </a:r>
          </a:p>
        </p:txBody>
      </p:sp>
      <p:sp>
        <p:nvSpPr>
          <p:cNvPr id="176" name="Line 54"/>
          <p:cNvSpPr>
            <a:spLocks noChangeShapeType="1"/>
          </p:cNvSpPr>
          <p:nvPr/>
        </p:nvSpPr>
        <p:spPr bwMode="auto">
          <a:xfrm flipH="1">
            <a:off x="4460642" y="4765524"/>
            <a:ext cx="1" cy="173907"/>
          </a:xfrm>
          <a:prstGeom prst="line">
            <a:avLst/>
          </a:prstGeom>
          <a:noFill/>
          <a:ln w="12700">
            <a:solidFill>
              <a:schemeClr val="tx1"/>
            </a:solidFill>
            <a:round/>
            <a:headEnd type="oval" w="sm" len="sm"/>
            <a:tailEnd type="oval" w="sm" len="sm"/>
          </a:ln>
          <a:effectLst/>
        </p:spPr>
        <p:txBody>
          <a:bodyPr wrap="square" lIns="92051" tIns="46026" rIns="92051" bIns="46026">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58595B"/>
              </a:solidFill>
              <a:effectLst/>
              <a:uLnTx/>
              <a:uFillTx/>
              <a:latin typeface="Calibri"/>
              <a:ea typeface="+mn-ea"/>
              <a:cs typeface="+mn-cs"/>
            </a:endParaRPr>
          </a:p>
        </p:txBody>
      </p:sp>
      <p:sp>
        <p:nvSpPr>
          <p:cNvPr id="177" name="TextBox 176"/>
          <p:cNvSpPr txBox="1"/>
          <p:nvPr/>
        </p:nvSpPr>
        <p:spPr>
          <a:xfrm>
            <a:off x="3981058" y="4951343"/>
            <a:ext cx="456276" cy="168993"/>
          </a:xfrm>
          <a:prstGeom prst="rect">
            <a:avLst/>
          </a:prstGeom>
          <a:noFill/>
        </p:spPr>
        <p:txBody>
          <a:bodyPr wrap="square" lIns="0" tIns="0" rIns="0" bIns="0" rtlCol="0">
            <a:no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8D14"/>
                </a:solidFill>
                <a:effectLst/>
                <a:uLnTx/>
                <a:uFillTx/>
                <a:latin typeface="Calibri"/>
                <a:ea typeface="+mn-ea"/>
                <a:cs typeface="+mn-cs"/>
              </a:rPr>
              <a:t>Subnet A</a:t>
            </a:r>
          </a:p>
        </p:txBody>
      </p:sp>
      <p:sp>
        <p:nvSpPr>
          <p:cNvPr id="178" name="TextBox 177"/>
          <p:cNvSpPr txBox="1"/>
          <p:nvPr/>
        </p:nvSpPr>
        <p:spPr>
          <a:xfrm>
            <a:off x="3957208" y="3027023"/>
            <a:ext cx="456276" cy="168993"/>
          </a:xfrm>
          <a:prstGeom prst="rect">
            <a:avLst/>
          </a:prstGeom>
          <a:noFill/>
        </p:spPr>
        <p:txBody>
          <a:bodyPr wrap="square" lIns="0" tIns="0" rIns="0" bIns="0" rtlCol="0">
            <a:no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8D14"/>
                </a:solidFill>
                <a:effectLst/>
                <a:uLnTx/>
                <a:uFillTx/>
                <a:latin typeface="Calibri"/>
                <a:ea typeface="+mn-ea"/>
                <a:cs typeface="+mn-cs"/>
              </a:rPr>
              <a:t>Subnet B</a:t>
            </a:r>
          </a:p>
        </p:txBody>
      </p:sp>
      <p:sp>
        <p:nvSpPr>
          <p:cNvPr id="179" name="TextBox 178"/>
          <p:cNvSpPr txBox="1"/>
          <p:nvPr/>
        </p:nvSpPr>
        <p:spPr>
          <a:xfrm>
            <a:off x="5414584" y="3087678"/>
            <a:ext cx="456276" cy="168993"/>
          </a:xfrm>
          <a:prstGeom prst="rect">
            <a:avLst/>
          </a:prstGeom>
          <a:noFill/>
        </p:spPr>
        <p:txBody>
          <a:bodyPr wrap="square" lIns="0" tIns="0" rIns="0" bIns="0" rtlCol="0">
            <a:no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8D14"/>
                </a:solidFill>
                <a:effectLst/>
                <a:uLnTx/>
                <a:uFillTx/>
                <a:latin typeface="Calibri"/>
                <a:ea typeface="+mn-ea"/>
                <a:cs typeface="+mn-cs"/>
              </a:rPr>
              <a:t>Subnet C</a:t>
            </a:r>
          </a:p>
        </p:txBody>
      </p:sp>
      <p:sp>
        <p:nvSpPr>
          <p:cNvPr id="180" name="TextBox 179"/>
          <p:cNvSpPr txBox="1"/>
          <p:nvPr/>
        </p:nvSpPr>
        <p:spPr>
          <a:xfrm>
            <a:off x="3964731" y="1998065"/>
            <a:ext cx="456276" cy="168993"/>
          </a:xfrm>
          <a:prstGeom prst="rect">
            <a:avLst/>
          </a:prstGeom>
          <a:noFill/>
        </p:spPr>
        <p:txBody>
          <a:bodyPr wrap="square" lIns="0" tIns="0" rIns="0" bIns="0" rtlCol="0">
            <a:no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8D14"/>
                </a:solidFill>
                <a:effectLst/>
                <a:uLnTx/>
                <a:uFillTx/>
                <a:latin typeface="Calibri"/>
                <a:ea typeface="+mn-ea"/>
                <a:cs typeface="+mn-cs"/>
              </a:rPr>
              <a:t>Subnet D</a:t>
            </a:r>
          </a:p>
        </p:txBody>
      </p:sp>
      <p:sp>
        <p:nvSpPr>
          <p:cNvPr id="181" name="TextBox 180"/>
          <p:cNvSpPr txBox="1"/>
          <p:nvPr/>
        </p:nvSpPr>
        <p:spPr>
          <a:xfrm>
            <a:off x="5830325" y="2021411"/>
            <a:ext cx="456276" cy="168993"/>
          </a:xfrm>
          <a:prstGeom prst="rect">
            <a:avLst/>
          </a:prstGeom>
          <a:noFill/>
        </p:spPr>
        <p:txBody>
          <a:bodyPr wrap="square" lIns="0" tIns="0" rIns="0" bIns="0" rtlCol="0">
            <a:no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8D14"/>
                </a:solidFill>
                <a:effectLst/>
                <a:uLnTx/>
                <a:uFillTx/>
                <a:latin typeface="Calibri"/>
                <a:ea typeface="+mn-ea"/>
                <a:cs typeface="+mn-cs"/>
              </a:rPr>
              <a:t>Subnet E</a:t>
            </a:r>
          </a:p>
        </p:txBody>
      </p:sp>
      <p:grpSp>
        <p:nvGrpSpPr>
          <p:cNvPr id="155" name="Group 154"/>
          <p:cNvGrpSpPr/>
          <p:nvPr/>
        </p:nvGrpSpPr>
        <p:grpSpPr>
          <a:xfrm>
            <a:off x="5449543" y="3215162"/>
            <a:ext cx="691728" cy="753037"/>
            <a:chOff x="4174173" y="2103309"/>
            <a:chExt cx="639069" cy="695710"/>
          </a:xfrm>
        </p:grpSpPr>
        <p:grpSp>
          <p:nvGrpSpPr>
            <p:cNvPr id="160" name="Group 120"/>
            <p:cNvGrpSpPr/>
            <p:nvPr/>
          </p:nvGrpSpPr>
          <p:grpSpPr>
            <a:xfrm>
              <a:off x="4235962" y="2181412"/>
              <a:ext cx="502281" cy="548163"/>
              <a:chOff x="2505075" y="2108200"/>
              <a:chExt cx="330200" cy="360363"/>
            </a:xfrm>
            <a:solidFill>
              <a:srgbClr val="F80000"/>
            </a:solidFill>
          </p:grpSpPr>
          <p:sp>
            <p:nvSpPr>
              <p:cNvPr id="165" name="Freeform 44"/>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58595B"/>
                  </a:solidFill>
                  <a:effectLst/>
                  <a:uLnTx/>
                  <a:uFillTx/>
                  <a:latin typeface="Calibri"/>
                  <a:ea typeface="+mn-ea"/>
                  <a:cs typeface="+mn-cs"/>
                </a:endParaRPr>
              </a:p>
            </p:txBody>
          </p:sp>
          <p:sp>
            <p:nvSpPr>
              <p:cNvPr id="166" name="Freeform 45"/>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58595B"/>
                  </a:solidFill>
                  <a:effectLst/>
                  <a:uLnTx/>
                  <a:uFillTx/>
                  <a:latin typeface="Calibri"/>
                  <a:ea typeface="+mn-ea"/>
                  <a:cs typeface="+mn-cs"/>
                </a:endParaRPr>
              </a:p>
            </p:txBody>
          </p:sp>
        </p:grpSp>
        <p:sp>
          <p:nvSpPr>
            <p:cNvPr id="163" name="Rectangle 162"/>
            <p:cNvSpPr/>
            <p:nvPr/>
          </p:nvSpPr>
          <p:spPr>
            <a:xfrm>
              <a:off x="4174173" y="2103309"/>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FFFFFF"/>
                </a:solidFill>
                <a:effectLst/>
                <a:uLnTx/>
                <a:uFillTx/>
                <a:latin typeface="Calibri"/>
                <a:ea typeface="+mn-ea"/>
                <a:cs typeface="+mn-cs"/>
              </a:endParaRPr>
            </a:p>
          </p:txBody>
        </p:sp>
      </p:grpSp>
      <p:sp>
        <p:nvSpPr>
          <p:cNvPr id="188" name="Text Box 36"/>
          <p:cNvSpPr txBox="1">
            <a:spLocks noChangeArrowheads="1"/>
          </p:cNvSpPr>
          <p:nvPr/>
        </p:nvSpPr>
        <p:spPr bwMode="auto">
          <a:xfrm>
            <a:off x="7051779" y="1110407"/>
            <a:ext cx="588150" cy="123079"/>
          </a:xfrm>
          <a:prstGeom prst="rect">
            <a:avLst/>
          </a:prstGeom>
          <a:noFill/>
          <a:ln w="9525">
            <a:noFill/>
            <a:miter lim="800000"/>
            <a:headEnd/>
            <a:tailEnd/>
          </a:ln>
        </p:spPr>
        <p:txBody>
          <a:bodyPr wrap="none" lIns="0" tIns="0" rIns="0" bIns="0" anchor="ctr">
            <a:spAutoFit/>
          </a:bodyPr>
          <a:lstStyle/>
          <a:p>
            <a:pPr marL="0" marR="0" lvl="0" indent="0" algn="ctr" defTabSz="914400" rtl="0" eaLnBrk="1" fontAlgn="auto" latinLnBrk="0" hangingPunct="1">
              <a:lnSpc>
                <a:spcPct val="100000"/>
              </a:lnSpc>
              <a:spcBef>
                <a:spcPts val="0"/>
              </a:spcBef>
              <a:spcAft>
                <a:spcPts val="0"/>
              </a:spcAft>
              <a:buClr>
                <a:srgbClr val="FD0000"/>
              </a:buClr>
              <a:buSzTx/>
              <a:buFontTx/>
              <a:buNone/>
              <a:tabLst/>
              <a:defRPr/>
            </a:pPr>
            <a:r>
              <a:rPr kumimoji="0" lang="en-US" sz="800" b="0" i="0" u="none" strike="noStrike" kern="1200" cap="none" spc="0" normalizeH="0" baseline="0" noProof="0" dirty="0">
                <a:ln>
                  <a:noFill/>
                </a:ln>
                <a:solidFill>
                  <a:srgbClr val="58595B"/>
                </a:solidFill>
                <a:effectLst/>
                <a:uLnTx/>
                <a:uFillTx/>
                <a:latin typeface="Calibri"/>
                <a:ea typeface="+mn-ea"/>
                <a:cs typeface="+mn-cs"/>
              </a:rPr>
              <a:t>Load Balancer</a:t>
            </a:r>
          </a:p>
        </p:txBody>
      </p:sp>
      <p:grpSp>
        <p:nvGrpSpPr>
          <p:cNvPr id="191" name="Group 190"/>
          <p:cNvGrpSpPr/>
          <p:nvPr/>
        </p:nvGrpSpPr>
        <p:grpSpPr>
          <a:xfrm>
            <a:off x="6231296" y="3227215"/>
            <a:ext cx="685632" cy="746401"/>
            <a:chOff x="4174173" y="2103309"/>
            <a:chExt cx="639069" cy="695710"/>
          </a:xfrm>
        </p:grpSpPr>
        <p:grpSp>
          <p:nvGrpSpPr>
            <p:cNvPr id="201" name="Group 120"/>
            <p:cNvGrpSpPr/>
            <p:nvPr/>
          </p:nvGrpSpPr>
          <p:grpSpPr>
            <a:xfrm>
              <a:off x="4235962" y="2181412"/>
              <a:ext cx="502281" cy="548163"/>
              <a:chOff x="2505075" y="2108200"/>
              <a:chExt cx="330200" cy="360363"/>
            </a:xfrm>
            <a:solidFill>
              <a:srgbClr val="F80000"/>
            </a:solidFill>
          </p:grpSpPr>
          <p:sp>
            <p:nvSpPr>
              <p:cNvPr id="203" name="Freeform 44"/>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58595B"/>
                  </a:solidFill>
                  <a:effectLst/>
                  <a:uLnTx/>
                  <a:uFillTx/>
                  <a:latin typeface="Calibri"/>
                  <a:ea typeface="+mn-ea"/>
                  <a:cs typeface="+mn-cs"/>
                </a:endParaRPr>
              </a:p>
            </p:txBody>
          </p:sp>
          <p:sp>
            <p:nvSpPr>
              <p:cNvPr id="204" name="Freeform 45"/>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dirty="0">
                  <a:ln>
                    <a:noFill/>
                  </a:ln>
                  <a:solidFill>
                    <a:srgbClr val="58595B"/>
                  </a:solidFill>
                  <a:effectLst/>
                  <a:uLnTx/>
                  <a:uFillTx/>
                  <a:latin typeface="Calibri"/>
                  <a:ea typeface="+mn-ea"/>
                  <a:cs typeface="+mn-cs"/>
                </a:endParaRPr>
              </a:p>
            </p:txBody>
          </p:sp>
        </p:grpSp>
        <p:sp>
          <p:nvSpPr>
            <p:cNvPr id="202" name="Rectangle 201"/>
            <p:cNvSpPr/>
            <p:nvPr/>
          </p:nvSpPr>
          <p:spPr>
            <a:xfrm>
              <a:off x="4174173" y="2103309"/>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FFFFFF"/>
                </a:solidFill>
                <a:effectLst/>
                <a:uLnTx/>
                <a:uFillTx/>
                <a:latin typeface="Calibri"/>
                <a:ea typeface="+mn-ea"/>
                <a:cs typeface="+mn-cs"/>
              </a:endParaRPr>
            </a:p>
          </p:txBody>
        </p:sp>
      </p:grpSp>
      <p:grpSp>
        <p:nvGrpSpPr>
          <p:cNvPr id="211" name="Group 210"/>
          <p:cNvGrpSpPr/>
          <p:nvPr/>
        </p:nvGrpSpPr>
        <p:grpSpPr>
          <a:xfrm>
            <a:off x="6277930" y="4233325"/>
            <a:ext cx="658870" cy="717267"/>
            <a:chOff x="4174173" y="2103309"/>
            <a:chExt cx="639069" cy="695710"/>
          </a:xfrm>
        </p:grpSpPr>
        <p:grpSp>
          <p:nvGrpSpPr>
            <p:cNvPr id="220" name="Group 120"/>
            <p:cNvGrpSpPr/>
            <p:nvPr/>
          </p:nvGrpSpPr>
          <p:grpSpPr>
            <a:xfrm>
              <a:off x="4235962" y="2181412"/>
              <a:ext cx="502281" cy="548163"/>
              <a:chOff x="2505075" y="2108200"/>
              <a:chExt cx="330200" cy="360363"/>
            </a:xfrm>
            <a:solidFill>
              <a:srgbClr val="F80000"/>
            </a:solidFill>
          </p:grpSpPr>
          <p:sp>
            <p:nvSpPr>
              <p:cNvPr id="222" name="Freeform 44"/>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58595B"/>
                  </a:solidFill>
                  <a:effectLst/>
                  <a:uLnTx/>
                  <a:uFillTx/>
                  <a:latin typeface="Calibri"/>
                  <a:ea typeface="+mn-ea"/>
                  <a:cs typeface="+mn-cs"/>
                </a:endParaRPr>
              </a:p>
            </p:txBody>
          </p:sp>
          <p:sp>
            <p:nvSpPr>
              <p:cNvPr id="223" name="Freeform 45"/>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58595B"/>
                  </a:solidFill>
                  <a:effectLst/>
                  <a:uLnTx/>
                  <a:uFillTx/>
                  <a:latin typeface="Calibri"/>
                  <a:ea typeface="+mn-ea"/>
                  <a:cs typeface="+mn-cs"/>
                </a:endParaRPr>
              </a:p>
            </p:txBody>
          </p:sp>
        </p:grpSp>
        <p:sp>
          <p:nvSpPr>
            <p:cNvPr id="221" name="Rectangle 220"/>
            <p:cNvSpPr/>
            <p:nvPr/>
          </p:nvSpPr>
          <p:spPr>
            <a:xfrm>
              <a:off x="4174173" y="2103309"/>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FFFFFF"/>
                </a:solidFill>
                <a:effectLst/>
                <a:uLnTx/>
                <a:uFillTx/>
                <a:latin typeface="Calibri"/>
                <a:ea typeface="+mn-ea"/>
                <a:cs typeface="+mn-cs"/>
              </a:endParaRPr>
            </a:p>
          </p:txBody>
        </p:sp>
      </p:grpSp>
      <p:sp>
        <p:nvSpPr>
          <p:cNvPr id="229" name="TextBox 228">
            <a:extLst>
              <a:ext uri="{FF2B5EF4-FFF2-40B4-BE49-F238E27FC236}">
                <a16:creationId xmlns:a16="http://schemas.microsoft.com/office/drawing/2014/main" id="{7018EDFD-5D1D-4C1D-B8F0-F9EBF6AA4FFF}"/>
              </a:ext>
            </a:extLst>
          </p:cNvPr>
          <p:cNvSpPr txBox="1"/>
          <p:nvPr/>
        </p:nvSpPr>
        <p:spPr>
          <a:xfrm>
            <a:off x="8016797" y="3020983"/>
            <a:ext cx="1681159" cy="3003231"/>
          </a:xfrm>
          <a:prstGeom prst="rect">
            <a:avLst/>
          </a:prstGeom>
          <a:noFill/>
          <a:ln w="19050">
            <a:solidFill>
              <a:schemeClr val="accent3"/>
            </a:solidFill>
            <a:prstDash val="sysDash"/>
          </a:ln>
        </p:spPr>
        <p:txBody>
          <a:bodyPr wrap="square" rtlCol="0">
            <a:no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srgbClr val="58595B"/>
                </a:solidFill>
                <a:effectLst/>
                <a:uLnTx/>
                <a:uFillTx/>
                <a:latin typeface="Calibri"/>
                <a:ea typeface="+mn-ea"/>
                <a:cs typeface="+mn-cs"/>
              </a:rPr>
              <a:t>Web/Java Tier</a:t>
            </a:r>
          </a:p>
        </p:txBody>
      </p:sp>
      <p:sp>
        <p:nvSpPr>
          <p:cNvPr id="230" name="Text Box 30">
            <a:extLst>
              <a:ext uri="{FF2B5EF4-FFF2-40B4-BE49-F238E27FC236}">
                <a16:creationId xmlns:a16="http://schemas.microsoft.com/office/drawing/2014/main" id="{B0E5B61E-836D-4219-983B-713B4E135AE7}"/>
              </a:ext>
            </a:extLst>
          </p:cNvPr>
          <p:cNvSpPr txBox="1">
            <a:spLocks noChangeArrowheads="1"/>
          </p:cNvSpPr>
          <p:nvPr/>
        </p:nvSpPr>
        <p:spPr bwMode="auto">
          <a:xfrm>
            <a:off x="8101498" y="3933403"/>
            <a:ext cx="683741" cy="122065"/>
          </a:xfrm>
          <a:prstGeom prst="rect">
            <a:avLst/>
          </a:prstGeom>
          <a:noFill/>
          <a:ln w="9525">
            <a:noFill/>
            <a:miter lim="800000"/>
            <a:headEnd/>
            <a:tailEnd/>
          </a:ln>
        </p:spPr>
        <p:txBody>
          <a:bodyPr wrap="square" lIns="0" tIns="0" rIns="0" bIns="0" anchor="ctr">
            <a:spAutoFit/>
          </a:bodyPr>
          <a:lstStyle/>
          <a:p>
            <a:pPr marL="0" marR="0" lvl="0" indent="0" algn="ctr" defTabSz="914400" rtl="0" eaLnBrk="1" fontAlgn="auto" latinLnBrk="0" hangingPunct="1">
              <a:lnSpc>
                <a:spcPct val="100000"/>
              </a:lnSpc>
              <a:spcBef>
                <a:spcPts val="0"/>
              </a:spcBef>
              <a:spcAft>
                <a:spcPts val="0"/>
              </a:spcAft>
              <a:buClr>
                <a:srgbClr val="FD0000"/>
              </a:buClr>
              <a:buSzTx/>
              <a:buFontTx/>
              <a:buNone/>
              <a:tabLst/>
              <a:defRPr/>
            </a:pPr>
            <a:r>
              <a:rPr kumimoji="0" lang="en-US" sz="800" b="0" i="0" u="none" strike="noStrike" kern="1200" cap="none" spc="0" normalizeH="0" baseline="0" noProof="0" dirty="0">
                <a:ln>
                  <a:noFill/>
                </a:ln>
                <a:solidFill>
                  <a:srgbClr val="58595B"/>
                </a:solidFill>
                <a:effectLst/>
                <a:uLnTx/>
                <a:uFillTx/>
                <a:latin typeface="Calibri"/>
                <a:ea typeface="+mn-ea"/>
                <a:cs typeface="+mn-cs"/>
              </a:rPr>
              <a:t>HTML Server</a:t>
            </a:r>
          </a:p>
        </p:txBody>
      </p:sp>
      <p:sp>
        <p:nvSpPr>
          <p:cNvPr id="231" name="Text Box 30">
            <a:extLst>
              <a:ext uri="{FF2B5EF4-FFF2-40B4-BE49-F238E27FC236}">
                <a16:creationId xmlns:a16="http://schemas.microsoft.com/office/drawing/2014/main" id="{D3B0C033-55D1-403E-8DCA-FE73CB6117FF}"/>
              </a:ext>
            </a:extLst>
          </p:cNvPr>
          <p:cNvSpPr txBox="1">
            <a:spLocks noChangeArrowheads="1"/>
          </p:cNvSpPr>
          <p:nvPr/>
        </p:nvSpPr>
        <p:spPr bwMode="auto">
          <a:xfrm>
            <a:off x="8873634" y="3945319"/>
            <a:ext cx="683741" cy="122065"/>
          </a:xfrm>
          <a:prstGeom prst="rect">
            <a:avLst/>
          </a:prstGeom>
          <a:noFill/>
          <a:ln w="9525">
            <a:noFill/>
            <a:miter lim="800000"/>
            <a:headEnd/>
            <a:tailEnd/>
          </a:ln>
        </p:spPr>
        <p:txBody>
          <a:bodyPr wrap="square" lIns="0" tIns="0" rIns="0" bIns="0" anchor="ctr">
            <a:spAutoFit/>
          </a:bodyPr>
          <a:lstStyle/>
          <a:p>
            <a:pPr marL="0" marR="0" lvl="0" indent="0" algn="ctr" defTabSz="914400" rtl="0" eaLnBrk="1" fontAlgn="auto" latinLnBrk="0" hangingPunct="1">
              <a:lnSpc>
                <a:spcPct val="100000"/>
              </a:lnSpc>
              <a:spcBef>
                <a:spcPts val="0"/>
              </a:spcBef>
              <a:spcAft>
                <a:spcPts val="0"/>
              </a:spcAft>
              <a:buClr>
                <a:srgbClr val="FD0000"/>
              </a:buClr>
              <a:buSzTx/>
              <a:buFontTx/>
              <a:buNone/>
              <a:tabLst/>
              <a:defRPr/>
            </a:pPr>
            <a:r>
              <a:rPr kumimoji="0" lang="en-US" sz="800" b="0" i="0" u="none" strike="noStrike" kern="1200" cap="none" spc="0" normalizeH="0" baseline="0" noProof="0" dirty="0">
                <a:ln>
                  <a:noFill/>
                </a:ln>
                <a:solidFill>
                  <a:srgbClr val="58595B"/>
                </a:solidFill>
                <a:effectLst/>
                <a:uLnTx/>
                <a:uFillTx/>
                <a:latin typeface="Calibri"/>
                <a:ea typeface="+mn-ea"/>
                <a:cs typeface="+mn-cs"/>
              </a:rPr>
              <a:t>AIS Server</a:t>
            </a:r>
          </a:p>
        </p:txBody>
      </p:sp>
      <p:sp>
        <p:nvSpPr>
          <p:cNvPr id="232" name="Text Box 30">
            <a:extLst>
              <a:ext uri="{FF2B5EF4-FFF2-40B4-BE49-F238E27FC236}">
                <a16:creationId xmlns:a16="http://schemas.microsoft.com/office/drawing/2014/main" id="{E1DE4968-0BDB-4BD3-82AF-C233B7F7D8AC}"/>
              </a:ext>
            </a:extLst>
          </p:cNvPr>
          <p:cNvSpPr txBox="1">
            <a:spLocks noChangeArrowheads="1"/>
          </p:cNvSpPr>
          <p:nvPr/>
        </p:nvSpPr>
        <p:spPr bwMode="auto">
          <a:xfrm>
            <a:off x="8105557" y="4928447"/>
            <a:ext cx="683741" cy="122065"/>
          </a:xfrm>
          <a:prstGeom prst="rect">
            <a:avLst/>
          </a:prstGeom>
          <a:noFill/>
          <a:ln w="9525">
            <a:noFill/>
            <a:miter lim="800000"/>
            <a:headEnd/>
            <a:tailEnd/>
          </a:ln>
        </p:spPr>
        <p:txBody>
          <a:bodyPr wrap="square" lIns="0" tIns="0" rIns="0" bIns="0" anchor="ctr">
            <a:spAutoFit/>
          </a:bodyPr>
          <a:lstStyle/>
          <a:p>
            <a:pPr marL="0" marR="0" lvl="0" indent="0" algn="ctr" defTabSz="914400" rtl="0" eaLnBrk="1" fontAlgn="auto" latinLnBrk="0" hangingPunct="1">
              <a:lnSpc>
                <a:spcPct val="100000"/>
              </a:lnSpc>
              <a:spcBef>
                <a:spcPts val="0"/>
              </a:spcBef>
              <a:spcAft>
                <a:spcPts val="0"/>
              </a:spcAft>
              <a:buClr>
                <a:srgbClr val="FD0000"/>
              </a:buClr>
              <a:buSzTx/>
              <a:buFontTx/>
              <a:buNone/>
              <a:tabLst/>
              <a:defRPr/>
            </a:pPr>
            <a:r>
              <a:rPr kumimoji="0" lang="en-US" sz="800" b="0" i="0" u="none" strike="noStrike" kern="1200" cap="none" spc="0" normalizeH="0" baseline="0" noProof="0" dirty="0">
                <a:ln>
                  <a:noFill/>
                </a:ln>
                <a:solidFill>
                  <a:srgbClr val="58595B"/>
                </a:solidFill>
                <a:effectLst/>
                <a:uLnTx/>
                <a:uFillTx/>
                <a:latin typeface="Calibri"/>
                <a:ea typeface="+mn-ea"/>
                <a:cs typeface="+mn-cs"/>
              </a:rPr>
              <a:t>BSSV Server</a:t>
            </a:r>
          </a:p>
        </p:txBody>
      </p:sp>
      <p:sp>
        <p:nvSpPr>
          <p:cNvPr id="234" name="Text Box 30">
            <a:extLst>
              <a:ext uri="{FF2B5EF4-FFF2-40B4-BE49-F238E27FC236}">
                <a16:creationId xmlns:a16="http://schemas.microsoft.com/office/drawing/2014/main" id="{4498E846-3B57-4403-B210-F0A1386F07CC}"/>
              </a:ext>
            </a:extLst>
          </p:cNvPr>
          <p:cNvSpPr txBox="1">
            <a:spLocks noChangeArrowheads="1"/>
          </p:cNvSpPr>
          <p:nvPr/>
        </p:nvSpPr>
        <p:spPr bwMode="auto">
          <a:xfrm>
            <a:off x="8915875" y="4928447"/>
            <a:ext cx="683741" cy="122065"/>
          </a:xfrm>
          <a:prstGeom prst="rect">
            <a:avLst/>
          </a:prstGeom>
          <a:noFill/>
          <a:ln w="9525">
            <a:noFill/>
            <a:miter lim="800000"/>
            <a:headEnd/>
            <a:tailEnd/>
          </a:ln>
        </p:spPr>
        <p:txBody>
          <a:bodyPr wrap="square" lIns="0" tIns="0" rIns="0" bIns="0" anchor="ctr">
            <a:spAutoFit/>
          </a:bodyPr>
          <a:lstStyle/>
          <a:p>
            <a:pPr marL="0" marR="0" lvl="0" indent="0" algn="ctr" defTabSz="914400" rtl="0" eaLnBrk="1" fontAlgn="auto" latinLnBrk="0" hangingPunct="1">
              <a:lnSpc>
                <a:spcPct val="100000"/>
              </a:lnSpc>
              <a:spcBef>
                <a:spcPts val="0"/>
              </a:spcBef>
              <a:spcAft>
                <a:spcPts val="0"/>
              </a:spcAft>
              <a:buClr>
                <a:srgbClr val="FD0000"/>
              </a:buClr>
              <a:buSzTx/>
              <a:buFontTx/>
              <a:buNone/>
              <a:tabLst/>
              <a:defRPr/>
            </a:pPr>
            <a:r>
              <a:rPr kumimoji="0" lang="en-US" sz="800" b="0" i="0" u="none" strike="noStrike" kern="1200" cap="none" spc="0" normalizeH="0" baseline="0" noProof="0" dirty="0">
                <a:ln>
                  <a:noFill/>
                </a:ln>
                <a:solidFill>
                  <a:srgbClr val="58595B"/>
                </a:solidFill>
                <a:effectLst/>
                <a:uLnTx/>
                <a:uFillTx/>
                <a:latin typeface="Calibri"/>
                <a:ea typeface="+mn-ea"/>
                <a:cs typeface="+mn-cs"/>
              </a:rPr>
              <a:t>ADF Server</a:t>
            </a:r>
          </a:p>
        </p:txBody>
      </p:sp>
      <p:sp>
        <p:nvSpPr>
          <p:cNvPr id="235" name="Text Box 30">
            <a:extLst>
              <a:ext uri="{FF2B5EF4-FFF2-40B4-BE49-F238E27FC236}">
                <a16:creationId xmlns:a16="http://schemas.microsoft.com/office/drawing/2014/main" id="{6E2F9DC3-AB12-487D-AD5E-4060D5909F89}"/>
              </a:ext>
            </a:extLst>
          </p:cNvPr>
          <p:cNvSpPr txBox="1">
            <a:spLocks noChangeArrowheads="1"/>
          </p:cNvSpPr>
          <p:nvPr/>
        </p:nvSpPr>
        <p:spPr bwMode="auto">
          <a:xfrm>
            <a:off x="8026089" y="5788757"/>
            <a:ext cx="834815" cy="122065"/>
          </a:xfrm>
          <a:prstGeom prst="rect">
            <a:avLst/>
          </a:prstGeom>
          <a:noFill/>
          <a:ln w="9525">
            <a:noFill/>
            <a:miter lim="800000"/>
            <a:headEnd/>
            <a:tailEnd/>
          </a:ln>
        </p:spPr>
        <p:txBody>
          <a:bodyPr wrap="square" lIns="0" tIns="0" rIns="0" bIns="0" anchor="ctr">
            <a:spAutoFit/>
          </a:bodyPr>
          <a:lstStyle/>
          <a:p>
            <a:pPr marL="0" marR="0" lvl="0" indent="0" algn="ctr" defTabSz="914400" rtl="0" eaLnBrk="1" fontAlgn="auto" latinLnBrk="0" hangingPunct="1">
              <a:lnSpc>
                <a:spcPct val="100000"/>
              </a:lnSpc>
              <a:spcBef>
                <a:spcPts val="0"/>
              </a:spcBef>
              <a:spcAft>
                <a:spcPts val="0"/>
              </a:spcAft>
              <a:buClr>
                <a:srgbClr val="FD0000"/>
              </a:buClr>
              <a:buSzTx/>
              <a:buFontTx/>
              <a:buNone/>
              <a:tabLst/>
              <a:defRPr/>
            </a:pPr>
            <a:r>
              <a:rPr kumimoji="0" lang="en-US" sz="800" b="0" i="0" u="none" strike="noStrike" kern="1200" cap="none" spc="0" normalizeH="0" baseline="0" noProof="0" dirty="0">
                <a:ln>
                  <a:noFill/>
                </a:ln>
                <a:solidFill>
                  <a:srgbClr val="58595B"/>
                </a:solidFill>
                <a:effectLst/>
                <a:uLnTx/>
                <a:uFillTx/>
                <a:latin typeface="Calibri"/>
                <a:ea typeface="+mn-ea"/>
                <a:cs typeface="+mn-cs"/>
              </a:rPr>
              <a:t>Transaction Server</a:t>
            </a:r>
          </a:p>
        </p:txBody>
      </p:sp>
      <p:sp>
        <p:nvSpPr>
          <p:cNvPr id="236" name="Text Box 30">
            <a:extLst>
              <a:ext uri="{FF2B5EF4-FFF2-40B4-BE49-F238E27FC236}">
                <a16:creationId xmlns:a16="http://schemas.microsoft.com/office/drawing/2014/main" id="{55671C48-82FC-4B16-8B7A-A076FA95ACD8}"/>
              </a:ext>
            </a:extLst>
          </p:cNvPr>
          <p:cNvSpPr txBox="1">
            <a:spLocks noChangeArrowheads="1"/>
          </p:cNvSpPr>
          <p:nvPr/>
        </p:nvSpPr>
        <p:spPr bwMode="auto">
          <a:xfrm>
            <a:off x="8875727" y="5803394"/>
            <a:ext cx="683741" cy="122065"/>
          </a:xfrm>
          <a:prstGeom prst="rect">
            <a:avLst/>
          </a:prstGeom>
          <a:noFill/>
          <a:ln w="9525">
            <a:noFill/>
            <a:miter lim="800000"/>
            <a:headEnd/>
            <a:tailEnd/>
          </a:ln>
        </p:spPr>
        <p:txBody>
          <a:bodyPr wrap="square" lIns="0" tIns="0" rIns="0" bIns="0" anchor="ctr">
            <a:spAutoFit/>
          </a:bodyPr>
          <a:lstStyle/>
          <a:p>
            <a:pPr marL="0" marR="0" lvl="0" indent="0" algn="ctr" defTabSz="914400" rtl="0" eaLnBrk="1" fontAlgn="auto" latinLnBrk="0" hangingPunct="1">
              <a:lnSpc>
                <a:spcPct val="100000"/>
              </a:lnSpc>
              <a:spcBef>
                <a:spcPts val="0"/>
              </a:spcBef>
              <a:spcAft>
                <a:spcPts val="0"/>
              </a:spcAft>
              <a:buClr>
                <a:srgbClr val="FD0000"/>
              </a:buClr>
              <a:buSzTx/>
              <a:buFontTx/>
              <a:buNone/>
              <a:tabLst/>
              <a:defRPr/>
            </a:pPr>
            <a:r>
              <a:rPr kumimoji="0" lang="en-US" sz="800" b="0" i="0" u="none" strike="noStrike" kern="1200" cap="none" spc="0" normalizeH="0" baseline="0" noProof="0" dirty="0">
                <a:ln>
                  <a:noFill/>
                </a:ln>
                <a:solidFill>
                  <a:srgbClr val="58595B"/>
                </a:solidFill>
                <a:effectLst/>
                <a:uLnTx/>
                <a:uFillTx/>
                <a:latin typeface="Calibri"/>
                <a:ea typeface="+mn-ea"/>
                <a:cs typeface="+mn-cs"/>
              </a:rPr>
              <a:t>BI Publisher</a:t>
            </a:r>
          </a:p>
        </p:txBody>
      </p:sp>
      <p:grpSp>
        <p:nvGrpSpPr>
          <p:cNvPr id="237" name="Group 236">
            <a:extLst>
              <a:ext uri="{FF2B5EF4-FFF2-40B4-BE49-F238E27FC236}">
                <a16:creationId xmlns:a16="http://schemas.microsoft.com/office/drawing/2014/main" id="{2D12F7C1-4918-4F93-AF85-CAB731528D92}"/>
              </a:ext>
            </a:extLst>
          </p:cNvPr>
          <p:cNvGrpSpPr/>
          <p:nvPr/>
        </p:nvGrpSpPr>
        <p:grpSpPr>
          <a:xfrm>
            <a:off x="8880983" y="3269730"/>
            <a:ext cx="638903" cy="695529"/>
            <a:chOff x="4174173" y="2103309"/>
            <a:chExt cx="639069" cy="695710"/>
          </a:xfrm>
        </p:grpSpPr>
        <p:grpSp>
          <p:nvGrpSpPr>
            <p:cNvPr id="238" name="Group 120">
              <a:extLst>
                <a:ext uri="{FF2B5EF4-FFF2-40B4-BE49-F238E27FC236}">
                  <a16:creationId xmlns:a16="http://schemas.microsoft.com/office/drawing/2014/main" id="{8BC8B869-7999-4324-B28B-A0DB004AB0B2}"/>
                </a:ext>
              </a:extLst>
            </p:cNvPr>
            <p:cNvGrpSpPr/>
            <p:nvPr/>
          </p:nvGrpSpPr>
          <p:grpSpPr>
            <a:xfrm>
              <a:off x="4235962" y="2181412"/>
              <a:ext cx="502281" cy="548163"/>
              <a:chOff x="2505075" y="2108200"/>
              <a:chExt cx="330200" cy="360363"/>
            </a:xfrm>
            <a:solidFill>
              <a:srgbClr val="F80000"/>
            </a:solidFill>
          </p:grpSpPr>
          <p:sp>
            <p:nvSpPr>
              <p:cNvPr id="240" name="Freeform 44">
                <a:extLst>
                  <a:ext uri="{FF2B5EF4-FFF2-40B4-BE49-F238E27FC236}">
                    <a16:creationId xmlns:a16="http://schemas.microsoft.com/office/drawing/2014/main" id="{13D4D751-D604-4A68-B4C4-389B0945AC86}"/>
                  </a:ext>
                </a:extLst>
              </p:cNvPr>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58595B"/>
                  </a:solidFill>
                  <a:effectLst/>
                  <a:uLnTx/>
                  <a:uFillTx/>
                  <a:latin typeface="Calibri"/>
                  <a:ea typeface="+mn-ea"/>
                  <a:cs typeface="+mn-cs"/>
                </a:endParaRPr>
              </a:p>
            </p:txBody>
          </p:sp>
          <p:sp>
            <p:nvSpPr>
              <p:cNvPr id="241" name="Freeform 45">
                <a:extLst>
                  <a:ext uri="{FF2B5EF4-FFF2-40B4-BE49-F238E27FC236}">
                    <a16:creationId xmlns:a16="http://schemas.microsoft.com/office/drawing/2014/main" id="{C2E94151-B48C-4381-AE62-BCD1B597058B}"/>
                  </a:ext>
                </a:extLst>
              </p:cNvPr>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58595B"/>
                  </a:solidFill>
                  <a:effectLst/>
                  <a:uLnTx/>
                  <a:uFillTx/>
                  <a:latin typeface="Calibri"/>
                  <a:ea typeface="+mn-ea"/>
                  <a:cs typeface="+mn-cs"/>
                </a:endParaRPr>
              </a:p>
            </p:txBody>
          </p:sp>
        </p:grpSp>
        <p:sp>
          <p:nvSpPr>
            <p:cNvPr id="239" name="Rectangle 238">
              <a:extLst>
                <a:ext uri="{FF2B5EF4-FFF2-40B4-BE49-F238E27FC236}">
                  <a16:creationId xmlns:a16="http://schemas.microsoft.com/office/drawing/2014/main" id="{4482AA85-D96C-4E04-8825-F33E990DDE35}"/>
                </a:ext>
              </a:extLst>
            </p:cNvPr>
            <p:cNvSpPr/>
            <p:nvPr/>
          </p:nvSpPr>
          <p:spPr>
            <a:xfrm>
              <a:off x="4174173" y="2103309"/>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FFFFFF"/>
                </a:solidFill>
                <a:effectLst/>
                <a:uLnTx/>
                <a:uFillTx/>
                <a:latin typeface="Calibri"/>
                <a:ea typeface="+mn-ea"/>
                <a:cs typeface="+mn-cs"/>
              </a:endParaRPr>
            </a:p>
          </p:txBody>
        </p:sp>
      </p:grpSp>
      <p:grpSp>
        <p:nvGrpSpPr>
          <p:cNvPr id="242" name="Group 241">
            <a:extLst>
              <a:ext uri="{FF2B5EF4-FFF2-40B4-BE49-F238E27FC236}">
                <a16:creationId xmlns:a16="http://schemas.microsoft.com/office/drawing/2014/main" id="{6A8C17AF-B978-48FB-B254-086060050391}"/>
              </a:ext>
            </a:extLst>
          </p:cNvPr>
          <p:cNvGrpSpPr/>
          <p:nvPr/>
        </p:nvGrpSpPr>
        <p:grpSpPr>
          <a:xfrm>
            <a:off x="8120841" y="3260886"/>
            <a:ext cx="638903" cy="695529"/>
            <a:chOff x="4174173" y="2103309"/>
            <a:chExt cx="639069" cy="695710"/>
          </a:xfrm>
        </p:grpSpPr>
        <p:grpSp>
          <p:nvGrpSpPr>
            <p:cNvPr id="243" name="Group 120">
              <a:extLst>
                <a:ext uri="{FF2B5EF4-FFF2-40B4-BE49-F238E27FC236}">
                  <a16:creationId xmlns:a16="http://schemas.microsoft.com/office/drawing/2014/main" id="{014D20BE-A023-46B9-8A96-239B86EB545A}"/>
                </a:ext>
              </a:extLst>
            </p:cNvPr>
            <p:cNvGrpSpPr/>
            <p:nvPr/>
          </p:nvGrpSpPr>
          <p:grpSpPr>
            <a:xfrm>
              <a:off x="4235962" y="2181412"/>
              <a:ext cx="502281" cy="548163"/>
              <a:chOff x="2505075" y="2108200"/>
              <a:chExt cx="330200" cy="360363"/>
            </a:xfrm>
            <a:solidFill>
              <a:srgbClr val="F80000"/>
            </a:solidFill>
          </p:grpSpPr>
          <p:sp>
            <p:nvSpPr>
              <p:cNvPr id="245" name="Freeform 44">
                <a:extLst>
                  <a:ext uri="{FF2B5EF4-FFF2-40B4-BE49-F238E27FC236}">
                    <a16:creationId xmlns:a16="http://schemas.microsoft.com/office/drawing/2014/main" id="{DA0B4B8C-5F04-449D-974E-24A56FCA6B03}"/>
                  </a:ext>
                </a:extLst>
              </p:cNvPr>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58595B"/>
                  </a:solidFill>
                  <a:effectLst/>
                  <a:uLnTx/>
                  <a:uFillTx/>
                  <a:latin typeface="Calibri"/>
                  <a:ea typeface="+mn-ea"/>
                  <a:cs typeface="+mn-cs"/>
                </a:endParaRPr>
              </a:p>
            </p:txBody>
          </p:sp>
          <p:sp>
            <p:nvSpPr>
              <p:cNvPr id="274" name="Freeform 45">
                <a:extLst>
                  <a:ext uri="{FF2B5EF4-FFF2-40B4-BE49-F238E27FC236}">
                    <a16:creationId xmlns:a16="http://schemas.microsoft.com/office/drawing/2014/main" id="{5AA07F47-2C47-4677-B51B-7246BD927480}"/>
                  </a:ext>
                </a:extLst>
              </p:cNvPr>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58595B"/>
                  </a:solidFill>
                  <a:effectLst/>
                  <a:uLnTx/>
                  <a:uFillTx/>
                  <a:latin typeface="Calibri"/>
                  <a:ea typeface="+mn-ea"/>
                  <a:cs typeface="+mn-cs"/>
                </a:endParaRPr>
              </a:p>
            </p:txBody>
          </p:sp>
        </p:grpSp>
        <p:sp>
          <p:nvSpPr>
            <p:cNvPr id="244" name="Rectangle 243">
              <a:extLst>
                <a:ext uri="{FF2B5EF4-FFF2-40B4-BE49-F238E27FC236}">
                  <a16:creationId xmlns:a16="http://schemas.microsoft.com/office/drawing/2014/main" id="{05F0DFBC-D492-4B9E-BEAA-D419A44DF02D}"/>
                </a:ext>
              </a:extLst>
            </p:cNvPr>
            <p:cNvSpPr/>
            <p:nvPr/>
          </p:nvSpPr>
          <p:spPr>
            <a:xfrm>
              <a:off x="4174173" y="2103309"/>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FFFFFF"/>
                </a:solidFill>
                <a:effectLst/>
                <a:uLnTx/>
                <a:uFillTx/>
                <a:latin typeface="Calibri"/>
                <a:ea typeface="+mn-ea"/>
                <a:cs typeface="+mn-cs"/>
              </a:endParaRPr>
            </a:p>
          </p:txBody>
        </p:sp>
      </p:grpSp>
      <p:grpSp>
        <p:nvGrpSpPr>
          <p:cNvPr id="275" name="Group 274">
            <a:extLst>
              <a:ext uri="{FF2B5EF4-FFF2-40B4-BE49-F238E27FC236}">
                <a16:creationId xmlns:a16="http://schemas.microsoft.com/office/drawing/2014/main" id="{18372D43-90C5-4C5C-86BC-19F07DFC2C31}"/>
              </a:ext>
            </a:extLst>
          </p:cNvPr>
          <p:cNvGrpSpPr/>
          <p:nvPr/>
        </p:nvGrpSpPr>
        <p:grpSpPr>
          <a:xfrm>
            <a:off x="8903276" y="4196765"/>
            <a:ext cx="638903" cy="695529"/>
            <a:chOff x="4174173" y="2103309"/>
            <a:chExt cx="639069" cy="695710"/>
          </a:xfrm>
        </p:grpSpPr>
        <p:grpSp>
          <p:nvGrpSpPr>
            <p:cNvPr id="276" name="Group 120">
              <a:extLst>
                <a:ext uri="{FF2B5EF4-FFF2-40B4-BE49-F238E27FC236}">
                  <a16:creationId xmlns:a16="http://schemas.microsoft.com/office/drawing/2014/main" id="{F0C19BCF-90E3-4322-A238-DA496C3DEC61}"/>
                </a:ext>
              </a:extLst>
            </p:cNvPr>
            <p:cNvGrpSpPr/>
            <p:nvPr/>
          </p:nvGrpSpPr>
          <p:grpSpPr>
            <a:xfrm>
              <a:off x="4235962" y="2181412"/>
              <a:ext cx="502281" cy="548163"/>
              <a:chOff x="2505075" y="2108200"/>
              <a:chExt cx="330200" cy="360363"/>
            </a:xfrm>
            <a:solidFill>
              <a:srgbClr val="F80000"/>
            </a:solidFill>
          </p:grpSpPr>
          <p:sp>
            <p:nvSpPr>
              <p:cNvPr id="278" name="Freeform 118">
                <a:extLst>
                  <a:ext uri="{FF2B5EF4-FFF2-40B4-BE49-F238E27FC236}">
                    <a16:creationId xmlns:a16="http://schemas.microsoft.com/office/drawing/2014/main" id="{C2D8A8E6-DCAC-4127-9D79-2B95CDA6697E}"/>
                  </a:ext>
                </a:extLst>
              </p:cNvPr>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58595B"/>
                  </a:solidFill>
                  <a:effectLst/>
                  <a:uLnTx/>
                  <a:uFillTx/>
                  <a:latin typeface="Calibri"/>
                  <a:ea typeface="+mn-ea"/>
                  <a:cs typeface="+mn-cs"/>
                </a:endParaRPr>
              </a:p>
            </p:txBody>
          </p:sp>
          <p:sp>
            <p:nvSpPr>
              <p:cNvPr id="279" name="Freeform 119">
                <a:extLst>
                  <a:ext uri="{FF2B5EF4-FFF2-40B4-BE49-F238E27FC236}">
                    <a16:creationId xmlns:a16="http://schemas.microsoft.com/office/drawing/2014/main" id="{CF8F852D-2B9D-4C11-A4D7-FB7EC3B59C86}"/>
                  </a:ext>
                </a:extLst>
              </p:cNvPr>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58595B"/>
                  </a:solidFill>
                  <a:effectLst/>
                  <a:uLnTx/>
                  <a:uFillTx/>
                  <a:latin typeface="Calibri"/>
                  <a:ea typeface="+mn-ea"/>
                  <a:cs typeface="+mn-cs"/>
                </a:endParaRPr>
              </a:p>
            </p:txBody>
          </p:sp>
        </p:grpSp>
        <p:sp>
          <p:nvSpPr>
            <p:cNvPr id="277" name="Rectangle 276">
              <a:extLst>
                <a:ext uri="{FF2B5EF4-FFF2-40B4-BE49-F238E27FC236}">
                  <a16:creationId xmlns:a16="http://schemas.microsoft.com/office/drawing/2014/main" id="{033F0B6D-3883-4FEB-8C7A-08C2702EAD69}"/>
                </a:ext>
              </a:extLst>
            </p:cNvPr>
            <p:cNvSpPr/>
            <p:nvPr/>
          </p:nvSpPr>
          <p:spPr>
            <a:xfrm>
              <a:off x="4174173" y="2103309"/>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FFFFFF"/>
                </a:solidFill>
                <a:effectLst/>
                <a:uLnTx/>
                <a:uFillTx/>
                <a:latin typeface="Calibri"/>
                <a:ea typeface="+mn-ea"/>
                <a:cs typeface="+mn-cs"/>
              </a:endParaRPr>
            </a:p>
          </p:txBody>
        </p:sp>
      </p:grpSp>
      <p:grpSp>
        <p:nvGrpSpPr>
          <p:cNvPr id="280" name="Group 279">
            <a:extLst>
              <a:ext uri="{FF2B5EF4-FFF2-40B4-BE49-F238E27FC236}">
                <a16:creationId xmlns:a16="http://schemas.microsoft.com/office/drawing/2014/main" id="{B3853C71-AC7F-4F38-BE29-1FF0852F9DB7}"/>
              </a:ext>
            </a:extLst>
          </p:cNvPr>
          <p:cNvGrpSpPr/>
          <p:nvPr/>
        </p:nvGrpSpPr>
        <p:grpSpPr>
          <a:xfrm>
            <a:off x="8127445" y="5166895"/>
            <a:ext cx="638903" cy="695529"/>
            <a:chOff x="4174173" y="2103309"/>
            <a:chExt cx="639069" cy="695710"/>
          </a:xfrm>
        </p:grpSpPr>
        <p:grpSp>
          <p:nvGrpSpPr>
            <p:cNvPr id="281" name="Group 120">
              <a:extLst>
                <a:ext uri="{FF2B5EF4-FFF2-40B4-BE49-F238E27FC236}">
                  <a16:creationId xmlns:a16="http://schemas.microsoft.com/office/drawing/2014/main" id="{585EC7C0-E13D-4850-B99C-DBDA005A665F}"/>
                </a:ext>
              </a:extLst>
            </p:cNvPr>
            <p:cNvGrpSpPr/>
            <p:nvPr/>
          </p:nvGrpSpPr>
          <p:grpSpPr>
            <a:xfrm>
              <a:off x="4235962" y="2181412"/>
              <a:ext cx="502281" cy="548163"/>
              <a:chOff x="2505075" y="2108200"/>
              <a:chExt cx="330200" cy="360363"/>
            </a:xfrm>
            <a:solidFill>
              <a:srgbClr val="F80000"/>
            </a:solidFill>
          </p:grpSpPr>
          <p:sp>
            <p:nvSpPr>
              <p:cNvPr id="283" name="Freeform 44">
                <a:extLst>
                  <a:ext uri="{FF2B5EF4-FFF2-40B4-BE49-F238E27FC236}">
                    <a16:creationId xmlns:a16="http://schemas.microsoft.com/office/drawing/2014/main" id="{ADE59215-1178-406F-9003-08F8EDD1D921}"/>
                  </a:ext>
                </a:extLst>
              </p:cNvPr>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58595B"/>
                  </a:solidFill>
                  <a:effectLst/>
                  <a:uLnTx/>
                  <a:uFillTx/>
                  <a:latin typeface="Calibri"/>
                  <a:ea typeface="+mn-ea"/>
                  <a:cs typeface="+mn-cs"/>
                </a:endParaRPr>
              </a:p>
            </p:txBody>
          </p:sp>
          <p:sp>
            <p:nvSpPr>
              <p:cNvPr id="284" name="Freeform 45">
                <a:extLst>
                  <a:ext uri="{FF2B5EF4-FFF2-40B4-BE49-F238E27FC236}">
                    <a16:creationId xmlns:a16="http://schemas.microsoft.com/office/drawing/2014/main" id="{C99FE5A7-072E-4374-9023-364E391226C7}"/>
                  </a:ext>
                </a:extLst>
              </p:cNvPr>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58595B"/>
                  </a:solidFill>
                  <a:effectLst/>
                  <a:uLnTx/>
                  <a:uFillTx/>
                  <a:latin typeface="Calibri"/>
                  <a:ea typeface="+mn-ea"/>
                  <a:cs typeface="+mn-cs"/>
                </a:endParaRPr>
              </a:p>
            </p:txBody>
          </p:sp>
        </p:grpSp>
        <p:sp>
          <p:nvSpPr>
            <p:cNvPr id="282" name="Rectangle 281">
              <a:extLst>
                <a:ext uri="{FF2B5EF4-FFF2-40B4-BE49-F238E27FC236}">
                  <a16:creationId xmlns:a16="http://schemas.microsoft.com/office/drawing/2014/main" id="{F8274A2D-19A3-47C7-8B57-D48AAE0F453C}"/>
                </a:ext>
              </a:extLst>
            </p:cNvPr>
            <p:cNvSpPr/>
            <p:nvPr/>
          </p:nvSpPr>
          <p:spPr>
            <a:xfrm>
              <a:off x="4174173" y="2103309"/>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FFFFFF"/>
                </a:solidFill>
                <a:effectLst/>
                <a:uLnTx/>
                <a:uFillTx/>
                <a:latin typeface="Calibri"/>
                <a:ea typeface="+mn-ea"/>
                <a:cs typeface="+mn-cs"/>
              </a:endParaRPr>
            </a:p>
          </p:txBody>
        </p:sp>
      </p:grpSp>
      <p:grpSp>
        <p:nvGrpSpPr>
          <p:cNvPr id="285" name="Group 284">
            <a:extLst>
              <a:ext uri="{FF2B5EF4-FFF2-40B4-BE49-F238E27FC236}">
                <a16:creationId xmlns:a16="http://schemas.microsoft.com/office/drawing/2014/main" id="{060A3C58-87D7-4CFD-9448-DB19A6F6B224}"/>
              </a:ext>
            </a:extLst>
          </p:cNvPr>
          <p:cNvGrpSpPr/>
          <p:nvPr/>
        </p:nvGrpSpPr>
        <p:grpSpPr>
          <a:xfrm>
            <a:off x="8903276" y="5166895"/>
            <a:ext cx="638903" cy="695529"/>
            <a:chOff x="4174173" y="2103309"/>
            <a:chExt cx="639069" cy="695710"/>
          </a:xfrm>
        </p:grpSpPr>
        <p:grpSp>
          <p:nvGrpSpPr>
            <p:cNvPr id="286" name="Group 120">
              <a:extLst>
                <a:ext uri="{FF2B5EF4-FFF2-40B4-BE49-F238E27FC236}">
                  <a16:creationId xmlns:a16="http://schemas.microsoft.com/office/drawing/2014/main" id="{8CC2D1CA-0A1D-4E66-A152-60E1F59D75E2}"/>
                </a:ext>
              </a:extLst>
            </p:cNvPr>
            <p:cNvGrpSpPr/>
            <p:nvPr/>
          </p:nvGrpSpPr>
          <p:grpSpPr>
            <a:xfrm>
              <a:off x="4235962" y="2181412"/>
              <a:ext cx="502281" cy="548163"/>
              <a:chOff x="2505075" y="2108200"/>
              <a:chExt cx="330200" cy="360363"/>
            </a:xfrm>
            <a:solidFill>
              <a:srgbClr val="F80000"/>
            </a:solidFill>
          </p:grpSpPr>
          <p:sp>
            <p:nvSpPr>
              <p:cNvPr id="288" name="Freeform 44">
                <a:extLst>
                  <a:ext uri="{FF2B5EF4-FFF2-40B4-BE49-F238E27FC236}">
                    <a16:creationId xmlns:a16="http://schemas.microsoft.com/office/drawing/2014/main" id="{9C01BD16-20D2-4F8D-A16E-11FEFC720321}"/>
                  </a:ext>
                </a:extLst>
              </p:cNvPr>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58595B"/>
                  </a:solidFill>
                  <a:effectLst/>
                  <a:uLnTx/>
                  <a:uFillTx/>
                  <a:latin typeface="Calibri"/>
                  <a:ea typeface="+mn-ea"/>
                  <a:cs typeface="+mn-cs"/>
                </a:endParaRPr>
              </a:p>
            </p:txBody>
          </p:sp>
          <p:sp>
            <p:nvSpPr>
              <p:cNvPr id="289" name="Freeform 45">
                <a:extLst>
                  <a:ext uri="{FF2B5EF4-FFF2-40B4-BE49-F238E27FC236}">
                    <a16:creationId xmlns:a16="http://schemas.microsoft.com/office/drawing/2014/main" id="{1A23B81A-0872-4F5D-AE62-8C938EF1B16E}"/>
                  </a:ext>
                </a:extLst>
              </p:cNvPr>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58595B"/>
                  </a:solidFill>
                  <a:effectLst/>
                  <a:uLnTx/>
                  <a:uFillTx/>
                  <a:latin typeface="Calibri"/>
                  <a:ea typeface="+mn-ea"/>
                  <a:cs typeface="+mn-cs"/>
                </a:endParaRPr>
              </a:p>
            </p:txBody>
          </p:sp>
        </p:grpSp>
        <p:sp>
          <p:nvSpPr>
            <p:cNvPr id="287" name="Rectangle 286">
              <a:extLst>
                <a:ext uri="{FF2B5EF4-FFF2-40B4-BE49-F238E27FC236}">
                  <a16:creationId xmlns:a16="http://schemas.microsoft.com/office/drawing/2014/main" id="{5AD77865-AC98-46B1-8620-48B7EC09D40C}"/>
                </a:ext>
              </a:extLst>
            </p:cNvPr>
            <p:cNvSpPr/>
            <p:nvPr/>
          </p:nvSpPr>
          <p:spPr>
            <a:xfrm>
              <a:off x="4174173" y="2103309"/>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FFFFFF"/>
                </a:solidFill>
                <a:effectLst/>
                <a:uLnTx/>
                <a:uFillTx/>
                <a:latin typeface="Calibri"/>
                <a:ea typeface="+mn-ea"/>
                <a:cs typeface="+mn-cs"/>
              </a:endParaRPr>
            </a:p>
          </p:txBody>
        </p:sp>
      </p:grpSp>
      <p:grpSp>
        <p:nvGrpSpPr>
          <p:cNvPr id="291" name="Group 290">
            <a:extLst>
              <a:ext uri="{FF2B5EF4-FFF2-40B4-BE49-F238E27FC236}">
                <a16:creationId xmlns:a16="http://schemas.microsoft.com/office/drawing/2014/main" id="{E45B83E6-375D-413D-B47A-48217E947896}"/>
              </a:ext>
            </a:extLst>
          </p:cNvPr>
          <p:cNvGrpSpPr/>
          <p:nvPr/>
        </p:nvGrpSpPr>
        <p:grpSpPr>
          <a:xfrm>
            <a:off x="8127445" y="4196318"/>
            <a:ext cx="638903" cy="695529"/>
            <a:chOff x="4174173" y="2103309"/>
            <a:chExt cx="639069" cy="695710"/>
          </a:xfrm>
        </p:grpSpPr>
        <p:grpSp>
          <p:nvGrpSpPr>
            <p:cNvPr id="292" name="Group 120">
              <a:extLst>
                <a:ext uri="{FF2B5EF4-FFF2-40B4-BE49-F238E27FC236}">
                  <a16:creationId xmlns:a16="http://schemas.microsoft.com/office/drawing/2014/main" id="{0E4B345E-0A4F-4797-AD97-69B28979DCD0}"/>
                </a:ext>
              </a:extLst>
            </p:cNvPr>
            <p:cNvGrpSpPr/>
            <p:nvPr/>
          </p:nvGrpSpPr>
          <p:grpSpPr>
            <a:xfrm>
              <a:off x="4235962" y="2181412"/>
              <a:ext cx="502281" cy="548163"/>
              <a:chOff x="2505075" y="2108200"/>
              <a:chExt cx="330200" cy="360363"/>
            </a:xfrm>
            <a:solidFill>
              <a:srgbClr val="F80000"/>
            </a:solidFill>
          </p:grpSpPr>
          <p:sp>
            <p:nvSpPr>
              <p:cNvPr id="294" name="Freeform 44">
                <a:extLst>
                  <a:ext uri="{FF2B5EF4-FFF2-40B4-BE49-F238E27FC236}">
                    <a16:creationId xmlns:a16="http://schemas.microsoft.com/office/drawing/2014/main" id="{DD8C3D17-2B13-40F6-A04B-ADCDDE3396F4}"/>
                  </a:ext>
                </a:extLst>
              </p:cNvPr>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58595B"/>
                  </a:solidFill>
                  <a:effectLst/>
                  <a:uLnTx/>
                  <a:uFillTx/>
                  <a:latin typeface="Calibri"/>
                  <a:ea typeface="+mn-ea"/>
                  <a:cs typeface="+mn-cs"/>
                </a:endParaRPr>
              </a:p>
            </p:txBody>
          </p:sp>
          <p:sp>
            <p:nvSpPr>
              <p:cNvPr id="295" name="Freeform 45">
                <a:extLst>
                  <a:ext uri="{FF2B5EF4-FFF2-40B4-BE49-F238E27FC236}">
                    <a16:creationId xmlns:a16="http://schemas.microsoft.com/office/drawing/2014/main" id="{3A7EB8CB-D52C-4EAA-AC83-89ACC6FAFC3F}"/>
                  </a:ext>
                </a:extLst>
              </p:cNvPr>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58595B"/>
                  </a:solidFill>
                  <a:effectLst/>
                  <a:uLnTx/>
                  <a:uFillTx/>
                  <a:latin typeface="Calibri"/>
                  <a:ea typeface="+mn-ea"/>
                  <a:cs typeface="+mn-cs"/>
                </a:endParaRPr>
              </a:p>
            </p:txBody>
          </p:sp>
        </p:grpSp>
        <p:sp>
          <p:nvSpPr>
            <p:cNvPr id="293" name="Rectangle 292">
              <a:extLst>
                <a:ext uri="{FF2B5EF4-FFF2-40B4-BE49-F238E27FC236}">
                  <a16:creationId xmlns:a16="http://schemas.microsoft.com/office/drawing/2014/main" id="{F0CF04DE-6C8B-4898-AE90-8F172446C86F}"/>
                </a:ext>
              </a:extLst>
            </p:cNvPr>
            <p:cNvSpPr/>
            <p:nvPr/>
          </p:nvSpPr>
          <p:spPr>
            <a:xfrm>
              <a:off x="4174173" y="2103309"/>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FFFFFF"/>
                </a:solidFill>
                <a:effectLst/>
                <a:uLnTx/>
                <a:uFillTx/>
                <a:latin typeface="Calibri"/>
                <a:ea typeface="+mn-ea"/>
                <a:cs typeface="+mn-cs"/>
              </a:endParaRPr>
            </a:p>
          </p:txBody>
        </p:sp>
      </p:grpSp>
      <p:sp>
        <p:nvSpPr>
          <p:cNvPr id="297" name="Rectangle 296">
            <a:extLst>
              <a:ext uri="{FF2B5EF4-FFF2-40B4-BE49-F238E27FC236}">
                <a16:creationId xmlns:a16="http://schemas.microsoft.com/office/drawing/2014/main" id="{C6430A91-E1D7-4D0B-B587-984AF7C46B12}"/>
              </a:ext>
            </a:extLst>
          </p:cNvPr>
          <p:cNvSpPr/>
          <p:nvPr/>
        </p:nvSpPr>
        <p:spPr>
          <a:xfrm>
            <a:off x="9327177" y="1994337"/>
            <a:ext cx="1421438" cy="980633"/>
          </a:xfrm>
          <a:prstGeom prst="rect">
            <a:avLst/>
          </a:prstGeom>
          <a:noFill/>
          <a:ln w="19050">
            <a:solidFill>
              <a:schemeClr val="accent3"/>
            </a:solidFill>
            <a:prstDash val="sysDash"/>
          </a:ln>
        </p:spPr>
        <p:txBody>
          <a:bodyPr wrap="square" rtlCol="0">
            <a:no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srgbClr val="58595B"/>
                </a:solidFill>
                <a:effectLst/>
                <a:uLnTx/>
                <a:uFillTx/>
                <a:latin typeface="Calibri"/>
                <a:ea typeface="+mn-ea"/>
                <a:cs typeface="+mn-cs"/>
              </a:rPr>
              <a:t>Logic Tier</a:t>
            </a:r>
          </a:p>
        </p:txBody>
      </p:sp>
      <p:sp>
        <p:nvSpPr>
          <p:cNvPr id="298" name="Text Box 31">
            <a:extLst>
              <a:ext uri="{FF2B5EF4-FFF2-40B4-BE49-F238E27FC236}">
                <a16:creationId xmlns:a16="http://schemas.microsoft.com/office/drawing/2014/main" id="{46663B05-57A5-4D91-9B6A-5794B903DADC}"/>
              </a:ext>
            </a:extLst>
          </p:cNvPr>
          <p:cNvSpPr txBox="1">
            <a:spLocks noChangeArrowheads="1"/>
          </p:cNvSpPr>
          <p:nvPr/>
        </p:nvSpPr>
        <p:spPr bwMode="auto">
          <a:xfrm>
            <a:off x="9580617" y="2770288"/>
            <a:ext cx="917947" cy="122065"/>
          </a:xfrm>
          <a:prstGeom prst="rect">
            <a:avLst/>
          </a:prstGeom>
          <a:noFill/>
          <a:ln w="9525">
            <a:noFill/>
            <a:miter lim="800000"/>
            <a:headEnd/>
            <a:tailEnd/>
          </a:ln>
        </p:spPr>
        <p:txBody>
          <a:bodyPr wrap="square" lIns="0" tIns="0" rIns="0" bIns="0" anchor="ctr">
            <a:spAutoFit/>
          </a:bodyPr>
          <a:lstStyle/>
          <a:p>
            <a:pPr marL="0" marR="0" lvl="0" indent="0" algn="ctr" defTabSz="914400" rtl="0" eaLnBrk="1" fontAlgn="auto" latinLnBrk="0" hangingPunct="1">
              <a:lnSpc>
                <a:spcPct val="100000"/>
              </a:lnSpc>
              <a:spcBef>
                <a:spcPts val="0"/>
              </a:spcBef>
              <a:spcAft>
                <a:spcPts val="0"/>
              </a:spcAft>
              <a:buClr>
                <a:srgbClr val="FD0000"/>
              </a:buClr>
              <a:buSzTx/>
              <a:buFontTx/>
              <a:buNone/>
              <a:tabLst/>
              <a:defRPr/>
            </a:pPr>
            <a:r>
              <a:rPr kumimoji="0" lang="en-US" sz="800" b="0" i="0" u="none" strike="noStrike" kern="1200" cap="none" spc="0" normalizeH="0" baseline="0" noProof="0" dirty="0">
                <a:ln>
                  <a:noFill/>
                </a:ln>
                <a:solidFill>
                  <a:srgbClr val="58595B"/>
                </a:solidFill>
                <a:effectLst/>
                <a:uLnTx/>
                <a:uFillTx/>
                <a:latin typeface="Calibri"/>
                <a:ea typeface="+mn-ea"/>
                <a:cs typeface="+mn-cs"/>
              </a:rPr>
              <a:t>Enterprise Server</a:t>
            </a:r>
          </a:p>
        </p:txBody>
      </p:sp>
      <p:grpSp>
        <p:nvGrpSpPr>
          <p:cNvPr id="299" name="Group 298">
            <a:extLst>
              <a:ext uri="{FF2B5EF4-FFF2-40B4-BE49-F238E27FC236}">
                <a16:creationId xmlns:a16="http://schemas.microsoft.com/office/drawing/2014/main" id="{313F4E34-00D5-435C-9488-B98A39DBFD73}"/>
              </a:ext>
            </a:extLst>
          </p:cNvPr>
          <p:cNvGrpSpPr/>
          <p:nvPr/>
        </p:nvGrpSpPr>
        <p:grpSpPr>
          <a:xfrm>
            <a:off x="9713686" y="2109991"/>
            <a:ext cx="638903" cy="695529"/>
            <a:chOff x="4174173" y="2103309"/>
            <a:chExt cx="639069" cy="695710"/>
          </a:xfrm>
        </p:grpSpPr>
        <p:grpSp>
          <p:nvGrpSpPr>
            <p:cNvPr id="300" name="Group 120">
              <a:extLst>
                <a:ext uri="{FF2B5EF4-FFF2-40B4-BE49-F238E27FC236}">
                  <a16:creationId xmlns:a16="http://schemas.microsoft.com/office/drawing/2014/main" id="{52397DE1-3697-4051-AC55-C6034419A570}"/>
                </a:ext>
              </a:extLst>
            </p:cNvPr>
            <p:cNvGrpSpPr/>
            <p:nvPr/>
          </p:nvGrpSpPr>
          <p:grpSpPr>
            <a:xfrm>
              <a:off x="4235962" y="2181412"/>
              <a:ext cx="502281" cy="548163"/>
              <a:chOff x="2505075" y="2108200"/>
              <a:chExt cx="330200" cy="360363"/>
            </a:xfrm>
            <a:solidFill>
              <a:srgbClr val="F80000"/>
            </a:solidFill>
          </p:grpSpPr>
          <p:sp>
            <p:nvSpPr>
              <p:cNvPr id="302" name="Freeform 44">
                <a:extLst>
                  <a:ext uri="{FF2B5EF4-FFF2-40B4-BE49-F238E27FC236}">
                    <a16:creationId xmlns:a16="http://schemas.microsoft.com/office/drawing/2014/main" id="{89B4BC16-1DBA-4AFB-B242-F0F0E8F74C6F}"/>
                  </a:ext>
                </a:extLst>
              </p:cNvPr>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58595B"/>
                  </a:solidFill>
                  <a:effectLst/>
                  <a:uLnTx/>
                  <a:uFillTx/>
                  <a:latin typeface="Calibri"/>
                  <a:ea typeface="+mn-ea"/>
                  <a:cs typeface="+mn-cs"/>
                </a:endParaRPr>
              </a:p>
            </p:txBody>
          </p:sp>
          <p:sp>
            <p:nvSpPr>
              <p:cNvPr id="303" name="Freeform 45">
                <a:extLst>
                  <a:ext uri="{FF2B5EF4-FFF2-40B4-BE49-F238E27FC236}">
                    <a16:creationId xmlns:a16="http://schemas.microsoft.com/office/drawing/2014/main" id="{E267D303-263C-4BBB-B60B-C1A635FDD40A}"/>
                  </a:ext>
                </a:extLst>
              </p:cNvPr>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58595B"/>
                  </a:solidFill>
                  <a:effectLst/>
                  <a:uLnTx/>
                  <a:uFillTx/>
                  <a:latin typeface="Calibri"/>
                  <a:ea typeface="+mn-ea"/>
                  <a:cs typeface="+mn-cs"/>
                </a:endParaRPr>
              </a:p>
            </p:txBody>
          </p:sp>
        </p:grpSp>
        <p:sp>
          <p:nvSpPr>
            <p:cNvPr id="301" name="Rectangle 300">
              <a:extLst>
                <a:ext uri="{FF2B5EF4-FFF2-40B4-BE49-F238E27FC236}">
                  <a16:creationId xmlns:a16="http://schemas.microsoft.com/office/drawing/2014/main" id="{7371152D-8A6E-46F0-8A20-0823F5BF3979}"/>
                </a:ext>
              </a:extLst>
            </p:cNvPr>
            <p:cNvSpPr/>
            <p:nvPr/>
          </p:nvSpPr>
          <p:spPr>
            <a:xfrm>
              <a:off x="4174173" y="2103309"/>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FFFFFF"/>
                </a:solidFill>
                <a:effectLst/>
                <a:uLnTx/>
                <a:uFillTx/>
                <a:latin typeface="Calibri"/>
                <a:ea typeface="+mn-ea"/>
                <a:cs typeface="+mn-cs"/>
              </a:endParaRPr>
            </a:p>
          </p:txBody>
        </p:sp>
      </p:grpSp>
      <p:sp>
        <p:nvSpPr>
          <p:cNvPr id="307" name="Text Box 30">
            <a:extLst>
              <a:ext uri="{FF2B5EF4-FFF2-40B4-BE49-F238E27FC236}">
                <a16:creationId xmlns:a16="http://schemas.microsoft.com/office/drawing/2014/main" id="{DDC1A4E5-5468-4513-A345-5432A91A7984}"/>
              </a:ext>
            </a:extLst>
          </p:cNvPr>
          <p:cNvSpPr txBox="1">
            <a:spLocks noChangeArrowheads="1"/>
          </p:cNvSpPr>
          <p:nvPr/>
        </p:nvSpPr>
        <p:spPr bwMode="auto">
          <a:xfrm>
            <a:off x="8213568" y="2774237"/>
            <a:ext cx="881216" cy="123079"/>
          </a:xfrm>
          <a:prstGeom prst="rect">
            <a:avLst/>
          </a:prstGeom>
          <a:noFill/>
          <a:ln w="9525">
            <a:noFill/>
            <a:miter lim="800000"/>
            <a:headEnd/>
            <a:tailEnd/>
          </a:ln>
        </p:spPr>
        <p:txBody>
          <a:bodyPr wrap="square" lIns="0" tIns="0" rIns="0" bIns="0" anchor="ctr">
            <a:spAutoFit/>
          </a:bodyPr>
          <a:lstStyle/>
          <a:p>
            <a:pPr marL="0" marR="0" lvl="0" indent="0" algn="ctr" defTabSz="914400" rtl="0" eaLnBrk="1" fontAlgn="auto" latinLnBrk="0" hangingPunct="1">
              <a:lnSpc>
                <a:spcPct val="100000"/>
              </a:lnSpc>
              <a:spcBef>
                <a:spcPts val="0"/>
              </a:spcBef>
              <a:spcAft>
                <a:spcPts val="0"/>
              </a:spcAft>
              <a:buClr>
                <a:srgbClr val="FD0000"/>
              </a:buClr>
              <a:buSzTx/>
              <a:buFontTx/>
              <a:buNone/>
              <a:tabLst/>
              <a:defRPr/>
            </a:pPr>
            <a:r>
              <a:rPr kumimoji="0" lang="en-US" sz="800" b="0" i="0" u="none" strike="noStrike" kern="1200" cap="none" spc="0" normalizeH="0" baseline="0" noProof="0" dirty="0">
                <a:ln>
                  <a:noFill/>
                </a:ln>
                <a:solidFill>
                  <a:srgbClr val="58595B"/>
                </a:solidFill>
                <a:effectLst/>
                <a:uLnTx/>
                <a:uFillTx/>
                <a:latin typeface="Calibri"/>
                <a:ea typeface="+mn-ea"/>
                <a:cs typeface="+mn-cs"/>
              </a:rPr>
              <a:t>RAC Database Server</a:t>
            </a:r>
          </a:p>
        </p:txBody>
      </p:sp>
      <p:sp>
        <p:nvSpPr>
          <p:cNvPr id="308" name="Line 54">
            <a:extLst>
              <a:ext uri="{FF2B5EF4-FFF2-40B4-BE49-F238E27FC236}">
                <a16:creationId xmlns:a16="http://schemas.microsoft.com/office/drawing/2014/main" id="{313160ED-CC13-4C5F-A2A1-F3853D6A8B94}"/>
              </a:ext>
            </a:extLst>
          </p:cNvPr>
          <p:cNvSpPr>
            <a:spLocks noChangeShapeType="1"/>
          </p:cNvSpPr>
          <p:nvPr/>
        </p:nvSpPr>
        <p:spPr bwMode="auto">
          <a:xfrm flipH="1">
            <a:off x="8164990" y="2916362"/>
            <a:ext cx="1" cy="173907"/>
          </a:xfrm>
          <a:prstGeom prst="line">
            <a:avLst/>
          </a:prstGeom>
          <a:noFill/>
          <a:ln w="12700">
            <a:solidFill>
              <a:schemeClr val="tx1"/>
            </a:solidFill>
            <a:round/>
            <a:headEnd type="oval" w="sm" len="sm"/>
            <a:tailEnd type="oval" w="sm" len="sm"/>
          </a:ln>
          <a:effectLst/>
        </p:spPr>
        <p:txBody>
          <a:bodyPr wrap="square" lIns="92051" tIns="46026" rIns="92051" bIns="46026">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58595B"/>
              </a:solidFill>
              <a:effectLst/>
              <a:uLnTx/>
              <a:uFillTx/>
              <a:latin typeface="Calibri"/>
              <a:ea typeface="+mn-ea"/>
              <a:cs typeface="+mn-cs"/>
            </a:endParaRPr>
          </a:p>
        </p:txBody>
      </p:sp>
      <p:sp>
        <p:nvSpPr>
          <p:cNvPr id="309" name="TextBox 308">
            <a:extLst>
              <a:ext uri="{FF2B5EF4-FFF2-40B4-BE49-F238E27FC236}">
                <a16:creationId xmlns:a16="http://schemas.microsoft.com/office/drawing/2014/main" id="{589F50EB-4173-4035-93D8-6846539A0D6D}"/>
              </a:ext>
            </a:extLst>
          </p:cNvPr>
          <p:cNvSpPr txBox="1"/>
          <p:nvPr/>
        </p:nvSpPr>
        <p:spPr>
          <a:xfrm>
            <a:off x="9371693" y="2046956"/>
            <a:ext cx="456276" cy="168993"/>
          </a:xfrm>
          <a:prstGeom prst="rect">
            <a:avLst/>
          </a:prstGeom>
          <a:noFill/>
        </p:spPr>
        <p:txBody>
          <a:bodyPr wrap="square" lIns="0" tIns="0" rIns="0" bIns="0" rtlCol="0">
            <a:no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8D14"/>
                </a:solidFill>
                <a:effectLst/>
                <a:uLnTx/>
                <a:uFillTx/>
                <a:latin typeface="Calibri"/>
                <a:ea typeface="+mn-ea"/>
                <a:cs typeface="+mn-cs"/>
              </a:rPr>
              <a:t>Subnet C</a:t>
            </a:r>
          </a:p>
        </p:txBody>
      </p:sp>
      <p:sp>
        <p:nvSpPr>
          <p:cNvPr id="310" name="TextBox 309">
            <a:extLst>
              <a:ext uri="{FF2B5EF4-FFF2-40B4-BE49-F238E27FC236}">
                <a16:creationId xmlns:a16="http://schemas.microsoft.com/office/drawing/2014/main" id="{7549A688-917E-49D0-A1F2-D6BC759794EF}"/>
              </a:ext>
            </a:extLst>
          </p:cNvPr>
          <p:cNvSpPr txBox="1"/>
          <p:nvPr/>
        </p:nvSpPr>
        <p:spPr>
          <a:xfrm>
            <a:off x="8035304" y="2042644"/>
            <a:ext cx="456276" cy="168993"/>
          </a:xfrm>
          <a:prstGeom prst="rect">
            <a:avLst/>
          </a:prstGeom>
          <a:noFill/>
        </p:spPr>
        <p:txBody>
          <a:bodyPr wrap="square" lIns="0" tIns="0" rIns="0" bIns="0" rtlCol="0">
            <a:no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8D14"/>
                </a:solidFill>
                <a:effectLst/>
                <a:uLnTx/>
                <a:uFillTx/>
                <a:latin typeface="Calibri"/>
                <a:ea typeface="+mn-ea"/>
                <a:cs typeface="+mn-cs"/>
              </a:rPr>
              <a:t>Subnet B</a:t>
            </a:r>
          </a:p>
        </p:txBody>
      </p:sp>
      <p:sp>
        <p:nvSpPr>
          <p:cNvPr id="311" name="Line 55">
            <a:extLst>
              <a:ext uri="{FF2B5EF4-FFF2-40B4-BE49-F238E27FC236}">
                <a16:creationId xmlns:a16="http://schemas.microsoft.com/office/drawing/2014/main" id="{FA5931A2-8580-4A46-B01E-6855D91DE557}"/>
              </a:ext>
            </a:extLst>
          </p:cNvPr>
          <p:cNvSpPr>
            <a:spLocks noChangeShapeType="1"/>
          </p:cNvSpPr>
          <p:nvPr/>
        </p:nvSpPr>
        <p:spPr bwMode="auto">
          <a:xfrm>
            <a:off x="9037497" y="2459629"/>
            <a:ext cx="389986" cy="0"/>
          </a:xfrm>
          <a:prstGeom prst="line">
            <a:avLst/>
          </a:prstGeom>
          <a:noFill/>
          <a:ln w="12700">
            <a:solidFill>
              <a:schemeClr val="tx1"/>
            </a:solidFill>
            <a:round/>
            <a:headEnd type="oval" w="sm" len="sm"/>
            <a:tailEnd type="oval" w="sm" len="sm"/>
          </a:ln>
          <a:effectLst/>
        </p:spPr>
        <p:txBody>
          <a:bodyPr wrap="square" lIns="92051" tIns="46026" rIns="92051" bIns="46026">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58595B"/>
              </a:solidFill>
              <a:effectLst/>
              <a:uLnTx/>
              <a:uFillTx/>
              <a:latin typeface="Calibri"/>
              <a:ea typeface="+mn-ea"/>
              <a:cs typeface="+mn-cs"/>
            </a:endParaRPr>
          </a:p>
        </p:txBody>
      </p:sp>
      <p:sp>
        <p:nvSpPr>
          <p:cNvPr id="313" name="Line 55">
            <a:extLst>
              <a:ext uri="{FF2B5EF4-FFF2-40B4-BE49-F238E27FC236}">
                <a16:creationId xmlns:a16="http://schemas.microsoft.com/office/drawing/2014/main" id="{D2AD6194-25C2-4E21-8518-49D5B4CAEC73}"/>
              </a:ext>
            </a:extLst>
          </p:cNvPr>
          <p:cNvSpPr>
            <a:spLocks noChangeShapeType="1"/>
          </p:cNvSpPr>
          <p:nvPr/>
        </p:nvSpPr>
        <p:spPr bwMode="auto">
          <a:xfrm flipV="1">
            <a:off x="6945597" y="2416629"/>
            <a:ext cx="1114186" cy="16533"/>
          </a:xfrm>
          <a:prstGeom prst="line">
            <a:avLst/>
          </a:prstGeom>
          <a:noFill/>
          <a:ln w="12700">
            <a:solidFill>
              <a:schemeClr val="tx1"/>
            </a:solidFill>
            <a:round/>
            <a:headEnd type="oval" w="sm" len="sm"/>
            <a:tailEnd type="oval" w="sm" len="sm"/>
          </a:ln>
          <a:effectLst/>
        </p:spPr>
        <p:txBody>
          <a:bodyPr wrap="square" lIns="92051" tIns="46026" rIns="92051" bIns="46026">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58595B"/>
              </a:solidFill>
              <a:effectLst/>
              <a:uLnTx/>
              <a:uFillTx/>
              <a:latin typeface="Calibri"/>
              <a:ea typeface="+mn-ea"/>
              <a:cs typeface="+mn-cs"/>
            </a:endParaRPr>
          </a:p>
        </p:txBody>
      </p:sp>
      <p:sp>
        <p:nvSpPr>
          <p:cNvPr id="314" name="Text Box 30">
            <a:extLst>
              <a:ext uri="{FF2B5EF4-FFF2-40B4-BE49-F238E27FC236}">
                <a16:creationId xmlns:a16="http://schemas.microsoft.com/office/drawing/2014/main" id="{4991696B-BD2A-4A12-A07E-3A797C75CA2F}"/>
              </a:ext>
            </a:extLst>
          </p:cNvPr>
          <p:cNvSpPr txBox="1">
            <a:spLocks noChangeArrowheads="1"/>
          </p:cNvSpPr>
          <p:nvPr/>
        </p:nvSpPr>
        <p:spPr bwMode="auto">
          <a:xfrm>
            <a:off x="7009731" y="2185890"/>
            <a:ext cx="881216" cy="246157"/>
          </a:xfrm>
          <a:prstGeom prst="rect">
            <a:avLst/>
          </a:prstGeom>
          <a:noFill/>
          <a:ln w="9525">
            <a:noFill/>
            <a:miter lim="800000"/>
            <a:headEnd/>
            <a:tailEnd/>
          </a:ln>
        </p:spPr>
        <p:txBody>
          <a:bodyPr wrap="square" lIns="0" tIns="0" rIns="0" bIns="0" anchor="ctr">
            <a:spAutoFit/>
          </a:bodyPr>
          <a:lstStyle/>
          <a:p>
            <a:pPr marL="0" marR="0" lvl="0" indent="0" algn="ctr" defTabSz="914400" rtl="0" eaLnBrk="1" fontAlgn="auto" latinLnBrk="0" hangingPunct="1">
              <a:lnSpc>
                <a:spcPct val="100000"/>
              </a:lnSpc>
              <a:spcBef>
                <a:spcPts val="0"/>
              </a:spcBef>
              <a:spcAft>
                <a:spcPts val="0"/>
              </a:spcAft>
              <a:buClr>
                <a:srgbClr val="FD0000"/>
              </a:buClr>
              <a:buSzTx/>
              <a:buFontTx/>
              <a:buNone/>
              <a:tabLst/>
              <a:defRPr/>
            </a:pPr>
            <a:r>
              <a:rPr kumimoji="0" lang="en-US" sz="800" b="0" i="0" u="none" strike="noStrike" kern="1200" cap="none" spc="0" normalizeH="0" baseline="0" noProof="0" dirty="0">
                <a:ln>
                  <a:noFill/>
                </a:ln>
                <a:solidFill>
                  <a:srgbClr val="58595B"/>
                </a:solidFill>
                <a:effectLst/>
                <a:uLnTx/>
                <a:uFillTx/>
                <a:latin typeface="Calibri"/>
                <a:ea typeface="+mn-ea"/>
                <a:cs typeface="+mn-cs"/>
              </a:rPr>
              <a:t>Synchronous Active Data Guard</a:t>
            </a:r>
          </a:p>
        </p:txBody>
      </p:sp>
      <p:sp>
        <p:nvSpPr>
          <p:cNvPr id="315" name="Line 54">
            <a:extLst>
              <a:ext uri="{FF2B5EF4-FFF2-40B4-BE49-F238E27FC236}">
                <a16:creationId xmlns:a16="http://schemas.microsoft.com/office/drawing/2014/main" id="{E899CD45-17BB-49B9-9A68-09B9268A7084}"/>
              </a:ext>
            </a:extLst>
          </p:cNvPr>
          <p:cNvSpPr>
            <a:spLocks noChangeShapeType="1"/>
          </p:cNvSpPr>
          <p:nvPr/>
        </p:nvSpPr>
        <p:spPr bwMode="auto">
          <a:xfrm flipH="1">
            <a:off x="4963358" y="1667297"/>
            <a:ext cx="2231698" cy="340391"/>
          </a:xfrm>
          <a:prstGeom prst="line">
            <a:avLst/>
          </a:prstGeom>
          <a:noFill/>
          <a:ln w="12700">
            <a:solidFill>
              <a:schemeClr val="tx1"/>
            </a:solidFill>
            <a:round/>
            <a:headEnd type="oval" w="sm" len="sm"/>
            <a:tailEnd type="oval" w="sm" len="sm"/>
          </a:ln>
          <a:effectLst/>
        </p:spPr>
        <p:txBody>
          <a:bodyPr wrap="square" lIns="92051" tIns="46026" rIns="92051" bIns="46026">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58595B"/>
              </a:solidFill>
              <a:effectLst/>
              <a:uLnTx/>
              <a:uFillTx/>
              <a:latin typeface="Calibri"/>
              <a:ea typeface="+mn-ea"/>
              <a:cs typeface="+mn-cs"/>
            </a:endParaRPr>
          </a:p>
        </p:txBody>
      </p:sp>
      <p:sp>
        <p:nvSpPr>
          <p:cNvPr id="316" name="Line 54">
            <a:extLst>
              <a:ext uri="{FF2B5EF4-FFF2-40B4-BE49-F238E27FC236}">
                <a16:creationId xmlns:a16="http://schemas.microsoft.com/office/drawing/2014/main" id="{6CBBE335-31F2-41A3-86F4-55FC742BE4C0}"/>
              </a:ext>
            </a:extLst>
          </p:cNvPr>
          <p:cNvSpPr>
            <a:spLocks noChangeShapeType="1"/>
          </p:cNvSpPr>
          <p:nvPr/>
        </p:nvSpPr>
        <p:spPr bwMode="auto">
          <a:xfrm>
            <a:off x="7546175" y="1692352"/>
            <a:ext cx="2231698" cy="340391"/>
          </a:xfrm>
          <a:prstGeom prst="line">
            <a:avLst/>
          </a:prstGeom>
          <a:noFill/>
          <a:ln w="12700">
            <a:solidFill>
              <a:schemeClr val="tx1"/>
            </a:solidFill>
            <a:round/>
            <a:headEnd type="oval" w="sm" len="sm"/>
            <a:tailEnd type="oval" w="sm" len="sm"/>
          </a:ln>
          <a:effectLst/>
        </p:spPr>
        <p:txBody>
          <a:bodyPr wrap="square" lIns="92051" tIns="46026" rIns="92051" bIns="46026">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58595B"/>
              </a:solidFill>
              <a:effectLst/>
              <a:uLnTx/>
              <a:uFillTx/>
              <a:latin typeface="Calibri"/>
              <a:ea typeface="+mn-ea"/>
              <a:cs typeface="+mn-cs"/>
            </a:endParaRPr>
          </a:p>
        </p:txBody>
      </p:sp>
      <p:sp>
        <p:nvSpPr>
          <p:cNvPr id="317" name="Line 54">
            <a:extLst>
              <a:ext uri="{FF2B5EF4-FFF2-40B4-BE49-F238E27FC236}">
                <a16:creationId xmlns:a16="http://schemas.microsoft.com/office/drawing/2014/main" id="{0345B31B-2058-4E04-A4A6-4D0221A7075D}"/>
              </a:ext>
            </a:extLst>
          </p:cNvPr>
          <p:cNvSpPr>
            <a:spLocks noChangeShapeType="1"/>
          </p:cNvSpPr>
          <p:nvPr/>
        </p:nvSpPr>
        <p:spPr bwMode="auto">
          <a:xfrm flipH="1">
            <a:off x="7028677" y="1662259"/>
            <a:ext cx="136623" cy="1466002"/>
          </a:xfrm>
          <a:prstGeom prst="line">
            <a:avLst/>
          </a:prstGeom>
          <a:noFill/>
          <a:ln w="12700">
            <a:solidFill>
              <a:schemeClr val="tx1"/>
            </a:solidFill>
            <a:round/>
            <a:headEnd type="oval" w="sm" len="sm"/>
            <a:tailEnd type="oval" w="sm" len="sm"/>
          </a:ln>
          <a:effectLst/>
        </p:spPr>
        <p:txBody>
          <a:bodyPr wrap="square" lIns="92051" tIns="46026" rIns="92051" bIns="46026">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58595B"/>
              </a:solidFill>
              <a:effectLst/>
              <a:uLnTx/>
              <a:uFillTx/>
              <a:latin typeface="Calibri"/>
              <a:ea typeface="+mn-ea"/>
              <a:cs typeface="+mn-cs"/>
            </a:endParaRPr>
          </a:p>
        </p:txBody>
      </p:sp>
      <p:sp>
        <p:nvSpPr>
          <p:cNvPr id="318" name="Line 54">
            <a:extLst>
              <a:ext uri="{FF2B5EF4-FFF2-40B4-BE49-F238E27FC236}">
                <a16:creationId xmlns:a16="http://schemas.microsoft.com/office/drawing/2014/main" id="{E3C910CE-D1B8-4D53-A7D1-B812BF049C29}"/>
              </a:ext>
            </a:extLst>
          </p:cNvPr>
          <p:cNvSpPr>
            <a:spLocks noChangeShapeType="1"/>
          </p:cNvSpPr>
          <p:nvPr/>
        </p:nvSpPr>
        <p:spPr bwMode="auto">
          <a:xfrm>
            <a:off x="7503373" y="1667997"/>
            <a:ext cx="487199" cy="1460263"/>
          </a:xfrm>
          <a:prstGeom prst="line">
            <a:avLst/>
          </a:prstGeom>
          <a:noFill/>
          <a:ln w="12700">
            <a:solidFill>
              <a:schemeClr val="tx1"/>
            </a:solidFill>
            <a:round/>
            <a:headEnd type="oval" w="sm" len="sm"/>
            <a:tailEnd type="oval" w="sm" len="sm"/>
          </a:ln>
          <a:effectLst/>
        </p:spPr>
        <p:txBody>
          <a:bodyPr wrap="square" lIns="92051" tIns="46026" rIns="92051" bIns="46026">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58595B"/>
              </a:solidFill>
              <a:effectLst/>
              <a:uLnTx/>
              <a:uFillTx/>
              <a:latin typeface="Calibri"/>
              <a:ea typeface="+mn-ea"/>
              <a:cs typeface="+mn-cs"/>
            </a:endParaRPr>
          </a:p>
        </p:txBody>
      </p:sp>
      <p:sp>
        <p:nvSpPr>
          <p:cNvPr id="319" name="TextBox 318">
            <a:extLst>
              <a:ext uri="{FF2B5EF4-FFF2-40B4-BE49-F238E27FC236}">
                <a16:creationId xmlns:a16="http://schemas.microsoft.com/office/drawing/2014/main" id="{64D93576-C212-4875-B883-8D462D2D7336}"/>
              </a:ext>
            </a:extLst>
          </p:cNvPr>
          <p:cNvSpPr txBox="1"/>
          <p:nvPr/>
        </p:nvSpPr>
        <p:spPr>
          <a:xfrm>
            <a:off x="8062630" y="3059663"/>
            <a:ext cx="456276" cy="168993"/>
          </a:xfrm>
          <a:prstGeom prst="rect">
            <a:avLst/>
          </a:prstGeom>
          <a:noFill/>
        </p:spPr>
        <p:txBody>
          <a:bodyPr wrap="square" lIns="0" tIns="0" rIns="0" bIns="0" rtlCol="0">
            <a:no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8D14"/>
                </a:solidFill>
                <a:effectLst/>
                <a:uLnTx/>
                <a:uFillTx/>
                <a:latin typeface="Calibri"/>
                <a:ea typeface="+mn-ea"/>
                <a:cs typeface="+mn-cs"/>
              </a:rPr>
              <a:t>Subnet A</a:t>
            </a:r>
          </a:p>
        </p:txBody>
      </p:sp>
      <p:grpSp>
        <p:nvGrpSpPr>
          <p:cNvPr id="400" name="Group 399">
            <a:extLst>
              <a:ext uri="{FF2B5EF4-FFF2-40B4-BE49-F238E27FC236}">
                <a16:creationId xmlns:a16="http://schemas.microsoft.com/office/drawing/2014/main" id="{2260B57C-6755-4E4B-93FE-9B343B04A140}"/>
              </a:ext>
            </a:extLst>
          </p:cNvPr>
          <p:cNvGrpSpPr>
            <a:grpSpLocks noChangeAspect="1"/>
          </p:cNvGrpSpPr>
          <p:nvPr/>
        </p:nvGrpSpPr>
        <p:grpSpPr>
          <a:xfrm>
            <a:off x="7078239" y="1268693"/>
            <a:ext cx="517627" cy="480532"/>
            <a:chOff x="8857983" y="2103309"/>
            <a:chExt cx="639069" cy="695710"/>
          </a:xfrm>
        </p:grpSpPr>
        <p:grpSp>
          <p:nvGrpSpPr>
            <p:cNvPr id="401" name="Group 400">
              <a:extLst>
                <a:ext uri="{FF2B5EF4-FFF2-40B4-BE49-F238E27FC236}">
                  <a16:creationId xmlns:a16="http://schemas.microsoft.com/office/drawing/2014/main" id="{CE9514B1-D89E-43CB-B7BF-FBCD1F5491D7}"/>
                </a:ext>
              </a:extLst>
            </p:cNvPr>
            <p:cNvGrpSpPr/>
            <p:nvPr/>
          </p:nvGrpSpPr>
          <p:grpSpPr>
            <a:xfrm>
              <a:off x="8927940" y="2183827"/>
              <a:ext cx="504696" cy="555406"/>
              <a:chOff x="7058025" y="2714625"/>
              <a:chExt cx="331788" cy="365125"/>
            </a:xfrm>
            <a:solidFill>
              <a:srgbClr val="F80000"/>
            </a:solidFill>
          </p:grpSpPr>
          <p:sp>
            <p:nvSpPr>
              <p:cNvPr id="403" name="Freeform 38">
                <a:extLst>
                  <a:ext uri="{FF2B5EF4-FFF2-40B4-BE49-F238E27FC236}">
                    <a16:creationId xmlns:a16="http://schemas.microsoft.com/office/drawing/2014/main" id="{46518F20-113B-4868-A3F6-C73F30247C3E}"/>
                  </a:ext>
                </a:extLst>
              </p:cNvPr>
              <p:cNvSpPr>
                <a:spLocks noChangeArrowheads="1"/>
              </p:cNvSpPr>
              <p:nvPr/>
            </p:nvSpPr>
            <p:spPr bwMode="auto">
              <a:xfrm>
                <a:off x="7058025" y="2714625"/>
                <a:ext cx="331788" cy="365125"/>
              </a:xfrm>
              <a:custGeom>
                <a:avLst/>
                <a:gdLst>
                  <a:gd name="T0" fmla="*/ 869 w 921"/>
                  <a:gd name="T1" fmla="*/ 0 h 1014"/>
                  <a:gd name="T2" fmla="*/ 917 w 921"/>
                  <a:gd name="T3" fmla="*/ 62 h 1014"/>
                  <a:gd name="T4" fmla="*/ 917 w 921"/>
                  <a:gd name="T5" fmla="*/ 962 h 1014"/>
                  <a:gd name="T6" fmla="*/ 867 w 921"/>
                  <a:gd name="T7" fmla="*/ 1013 h 1014"/>
                  <a:gd name="T8" fmla="*/ 51 w 921"/>
                  <a:gd name="T9" fmla="*/ 1013 h 1014"/>
                  <a:gd name="T10" fmla="*/ 0 w 921"/>
                  <a:gd name="T11" fmla="*/ 962 h 1014"/>
                  <a:gd name="T12" fmla="*/ 0 w 921"/>
                  <a:gd name="T13" fmla="*/ 533 h 1014"/>
                  <a:gd name="T14" fmla="*/ 147 w 921"/>
                  <a:gd name="T15" fmla="*/ 533 h 1014"/>
                  <a:gd name="T16" fmla="*/ 147 w 921"/>
                  <a:gd name="T17" fmla="*/ 725 h 1014"/>
                  <a:gd name="T18" fmla="*/ 223 w 921"/>
                  <a:gd name="T19" fmla="*/ 801 h 1014"/>
                  <a:gd name="T20" fmla="*/ 387 w 921"/>
                  <a:gd name="T21" fmla="*/ 801 h 1014"/>
                  <a:gd name="T22" fmla="*/ 463 w 921"/>
                  <a:gd name="T23" fmla="*/ 725 h 1014"/>
                  <a:gd name="T24" fmla="*/ 463 w 921"/>
                  <a:gd name="T25" fmla="*/ 556 h 1014"/>
                  <a:gd name="T26" fmla="*/ 646 w 921"/>
                  <a:gd name="T27" fmla="*/ 731 h 1014"/>
                  <a:gd name="T28" fmla="*/ 621 w 921"/>
                  <a:gd name="T29" fmla="*/ 756 h 1014"/>
                  <a:gd name="T30" fmla="*/ 723 w 921"/>
                  <a:gd name="T31" fmla="*/ 782 h 1014"/>
                  <a:gd name="T32" fmla="*/ 694 w 921"/>
                  <a:gd name="T33" fmla="*/ 680 h 1014"/>
                  <a:gd name="T34" fmla="*/ 669 w 921"/>
                  <a:gd name="T35" fmla="*/ 705 h 1014"/>
                  <a:gd name="T36" fmla="*/ 488 w 921"/>
                  <a:gd name="T37" fmla="*/ 530 h 1014"/>
                  <a:gd name="T38" fmla="*/ 723 w 921"/>
                  <a:gd name="T39" fmla="*/ 530 h 1014"/>
                  <a:gd name="T40" fmla="*/ 723 w 921"/>
                  <a:gd name="T41" fmla="*/ 564 h 1014"/>
                  <a:gd name="T42" fmla="*/ 813 w 921"/>
                  <a:gd name="T43" fmla="*/ 511 h 1014"/>
                  <a:gd name="T44" fmla="*/ 723 w 921"/>
                  <a:gd name="T45" fmla="*/ 457 h 1014"/>
                  <a:gd name="T46" fmla="*/ 723 w 921"/>
                  <a:gd name="T47" fmla="*/ 491 h 1014"/>
                  <a:gd name="T48" fmla="*/ 491 w 921"/>
                  <a:gd name="T49" fmla="*/ 491 h 1014"/>
                  <a:gd name="T50" fmla="*/ 672 w 921"/>
                  <a:gd name="T51" fmla="*/ 316 h 1014"/>
                  <a:gd name="T52" fmla="*/ 697 w 921"/>
                  <a:gd name="T53" fmla="*/ 341 h 1014"/>
                  <a:gd name="T54" fmla="*/ 726 w 921"/>
                  <a:gd name="T55" fmla="*/ 240 h 1014"/>
                  <a:gd name="T56" fmla="*/ 624 w 921"/>
                  <a:gd name="T57" fmla="*/ 265 h 1014"/>
                  <a:gd name="T58" fmla="*/ 649 w 921"/>
                  <a:gd name="T59" fmla="*/ 290 h 1014"/>
                  <a:gd name="T60" fmla="*/ 466 w 921"/>
                  <a:gd name="T61" fmla="*/ 465 h 1014"/>
                  <a:gd name="T62" fmla="*/ 466 w 921"/>
                  <a:gd name="T63" fmla="*/ 296 h 1014"/>
                  <a:gd name="T64" fmla="*/ 390 w 921"/>
                  <a:gd name="T65" fmla="*/ 220 h 1014"/>
                  <a:gd name="T66" fmla="*/ 226 w 921"/>
                  <a:gd name="T67" fmla="*/ 220 h 1014"/>
                  <a:gd name="T68" fmla="*/ 150 w 921"/>
                  <a:gd name="T69" fmla="*/ 296 h 1014"/>
                  <a:gd name="T70" fmla="*/ 150 w 921"/>
                  <a:gd name="T71" fmla="*/ 488 h 1014"/>
                  <a:gd name="T72" fmla="*/ 3 w 921"/>
                  <a:gd name="T73" fmla="*/ 488 h 1014"/>
                  <a:gd name="T74" fmla="*/ 3 w 921"/>
                  <a:gd name="T75" fmla="*/ 51 h 1014"/>
                  <a:gd name="T76" fmla="*/ 54 w 921"/>
                  <a:gd name="T77" fmla="*/ 0 h 1014"/>
                  <a:gd name="T78" fmla="*/ 869 w 921"/>
                  <a:gd name="T79" fmla="*/ 0 h 10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921" h="1014">
                    <a:moveTo>
                      <a:pt x="869" y="0"/>
                    </a:moveTo>
                    <a:cubicBezTo>
                      <a:pt x="898" y="0"/>
                      <a:pt x="920" y="22"/>
                      <a:pt x="917" y="62"/>
                    </a:cubicBezTo>
                    <a:lnTo>
                      <a:pt x="917" y="962"/>
                    </a:lnTo>
                    <a:cubicBezTo>
                      <a:pt x="917" y="990"/>
                      <a:pt x="895" y="1013"/>
                      <a:pt x="867" y="1013"/>
                    </a:cubicBezTo>
                    <a:lnTo>
                      <a:pt x="51" y="1013"/>
                    </a:lnTo>
                    <a:cubicBezTo>
                      <a:pt x="23" y="1013"/>
                      <a:pt x="0" y="990"/>
                      <a:pt x="0" y="962"/>
                    </a:cubicBezTo>
                    <a:lnTo>
                      <a:pt x="0" y="533"/>
                    </a:lnTo>
                    <a:lnTo>
                      <a:pt x="147" y="533"/>
                    </a:lnTo>
                    <a:lnTo>
                      <a:pt x="147" y="725"/>
                    </a:lnTo>
                    <a:cubicBezTo>
                      <a:pt x="147" y="767"/>
                      <a:pt x="181" y="801"/>
                      <a:pt x="223" y="801"/>
                    </a:cubicBezTo>
                    <a:lnTo>
                      <a:pt x="387" y="801"/>
                    </a:lnTo>
                    <a:cubicBezTo>
                      <a:pt x="429" y="801"/>
                      <a:pt x="463" y="767"/>
                      <a:pt x="463" y="725"/>
                    </a:cubicBezTo>
                    <a:lnTo>
                      <a:pt x="463" y="556"/>
                    </a:lnTo>
                    <a:lnTo>
                      <a:pt x="646" y="731"/>
                    </a:lnTo>
                    <a:lnTo>
                      <a:pt x="621" y="756"/>
                    </a:lnTo>
                    <a:lnTo>
                      <a:pt x="723" y="782"/>
                    </a:lnTo>
                    <a:lnTo>
                      <a:pt x="694" y="680"/>
                    </a:lnTo>
                    <a:lnTo>
                      <a:pt x="669" y="705"/>
                    </a:lnTo>
                    <a:lnTo>
                      <a:pt x="488" y="530"/>
                    </a:lnTo>
                    <a:lnTo>
                      <a:pt x="723" y="530"/>
                    </a:lnTo>
                    <a:lnTo>
                      <a:pt x="723" y="564"/>
                    </a:lnTo>
                    <a:lnTo>
                      <a:pt x="813" y="511"/>
                    </a:lnTo>
                    <a:lnTo>
                      <a:pt x="723" y="457"/>
                    </a:lnTo>
                    <a:lnTo>
                      <a:pt x="723" y="491"/>
                    </a:lnTo>
                    <a:lnTo>
                      <a:pt x="491" y="491"/>
                    </a:lnTo>
                    <a:lnTo>
                      <a:pt x="672" y="316"/>
                    </a:lnTo>
                    <a:lnTo>
                      <a:pt x="697" y="341"/>
                    </a:lnTo>
                    <a:lnTo>
                      <a:pt x="726" y="240"/>
                    </a:lnTo>
                    <a:lnTo>
                      <a:pt x="624" y="265"/>
                    </a:lnTo>
                    <a:lnTo>
                      <a:pt x="649" y="290"/>
                    </a:lnTo>
                    <a:lnTo>
                      <a:pt x="466" y="465"/>
                    </a:lnTo>
                    <a:lnTo>
                      <a:pt x="466" y="296"/>
                    </a:lnTo>
                    <a:cubicBezTo>
                      <a:pt x="466" y="254"/>
                      <a:pt x="432" y="220"/>
                      <a:pt x="390" y="220"/>
                    </a:cubicBezTo>
                    <a:lnTo>
                      <a:pt x="226" y="220"/>
                    </a:lnTo>
                    <a:cubicBezTo>
                      <a:pt x="184" y="220"/>
                      <a:pt x="150" y="254"/>
                      <a:pt x="150" y="296"/>
                    </a:cubicBezTo>
                    <a:lnTo>
                      <a:pt x="150" y="488"/>
                    </a:lnTo>
                    <a:lnTo>
                      <a:pt x="3" y="488"/>
                    </a:lnTo>
                    <a:lnTo>
                      <a:pt x="3" y="51"/>
                    </a:lnTo>
                    <a:cubicBezTo>
                      <a:pt x="3" y="22"/>
                      <a:pt x="26" y="0"/>
                      <a:pt x="54" y="0"/>
                    </a:cubicBezTo>
                    <a:lnTo>
                      <a:pt x="869"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04" name="Freeform 39">
                <a:extLst>
                  <a:ext uri="{FF2B5EF4-FFF2-40B4-BE49-F238E27FC236}">
                    <a16:creationId xmlns:a16="http://schemas.microsoft.com/office/drawing/2014/main" id="{D9B61CB8-78CB-4DD1-A775-672E89F7E519}"/>
                  </a:ext>
                </a:extLst>
              </p:cNvPr>
              <p:cNvSpPr>
                <a:spLocks noChangeArrowheads="1"/>
              </p:cNvSpPr>
              <p:nvPr/>
            </p:nvSpPr>
            <p:spPr bwMode="auto">
              <a:xfrm>
                <a:off x="7124700" y="2806700"/>
                <a:ext cx="87313" cy="179388"/>
              </a:xfrm>
              <a:custGeom>
                <a:avLst/>
                <a:gdLst>
                  <a:gd name="T0" fmla="*/ 0 w 244"/>
                  <a:gd name="T1" fmla="*/ 460 h 500"/>
                  <a:gd name="T2" fmla="*/ 0 w 244"/>
                  <a:gd name="T3" fmla="*/ 271 h 500"/>
                  <a:gd name="T4" fmla="*/ 130 w 244"/>
                  <a:gd name="T5" fmla="*/ 271 h 500"/>
                  <a:gd name="T6" fmla="*/ 130 w 244"/>
                  <a:gd name="T7" fmla="*/ 304 h 500"/>
                  <a:gd name="T8" fmla="*/ 221 w 244"/>
                  <a:gd name="T9" fmla="*/ 251 h 500"/>
                  <a:gd name="T10" fmla="*/ 130 w 244"/>
                  <a:gd name="T11" fmla="*/ 197 h 500"/>
                  <a:gd name="T12" fmla="*/ 130 w 244"/>
                  <a:gd name="T13" fmla="*/ 231 h 500"/>
                  <a:gd name="T14" fmla="*/ 0 w 244"/>
                  <a:gd name="T15" fmla="*/ 231 h 500"/>
                  <a:gd name="T16" fmla="*/ 0 w 244"/>
                  <a:gd name="T17" fmla="*/ 39 h 500"/>
                  <a:gd name="T18" fmla="*/ 40 w 244"/>
                  <a:gd name="T19" fmla="*/ 0 h 500"/>
                  <a:gd name="T20" fmla="*/ 204 w 244"/>
                  <a:gd name="T21" fmla="*/ 0 h 500"/>
                  <a:gd name="T22" fmla="*/ 243 w 244"/>
                  <a:gd name="T23" fmla="*/ 39 h 500"/>
                  <a:gd name="T24" fmla="*/ 243 w 244"/>
                  <a:gd name="T25" fmla="*/ 460 h 500"/>
                  <a:gd name="T26" fmla="*/ 204 w 244"/>
                  <a:gd name="T27" fmla="*/ 499 h 500"/>
                  <a:gd name="T28" fmla="*/ 40 w 244"/>
                  <a:gd name="T29" fmla="*/ 499 h 500"/>
                  <a:gd name="T30" fmla="*/ 0 w 244"/>
                  <a:gd name="T31" fmla="*/ 460 h 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44" h="500">
                    <a:moveTo>
                      <a:pt x="0" y="460"/>
                    </a:moveTo>
                    <a:lnTo>
                      <a:pt x="0" y="271"/>
                    </a:lnTo>
                    <a:lnTo>
                      <a:pt x="130" y="271"/>
                    </a:lnTo>
                    <a:lnTo>
                      <a:pt x="130" y="304"/>
                    </a:lnTo>
                    <a:lnTo>
                      <a:pt x="221" y="251"/>
                    </a:lnTo>
                    <a:lnTo>
                      <a:pt x="130" y="197"/>
                    </a:lnTo>
                    <a:lnTo>
                      <a:pt x="130" y="231"/>
                    </a:lnTo>
                    <a:lnTo>
                      <a:pt x="0" y="231"/>
                    </a:lnTo>
                    <a:lnTo>
                      <a:pt x="0" y="39"/>
                    </a:lnTo>
                    <a:cubicBezTo>
                      <a:pt x="0" y="17"/>
                      <a:pt x="17" y="0"/>
                      <a:pt x="40" y="0"/>
                    </a:cubicBezTo>
                    <a:lnTo>
                      <a:pt x="204" y="0"/>
                    </a:lnTo>
                    <a:cubicBezTo>
                      <a:pt x="226" y="0"/>
                      <a:pt x="243" y="17"/>
                      <a:pt x="243" y="39"/>
                    </a:cubicBezTo>
                    <a:lnTo>
                      <a:pt x="243" y="460"/>
                    </a:lnTo>
                    <a:cubicBezTo>
                      <a:pt x="243" y="482"/>
                      <a:pt x="226" y="499"/>
                      <a:pt x="204" y="499"/>
                    </a:cubicBezTo>
                    <a:lnTo>
                      <a:pt x="40" y="499"/>
                    </a:lnTo>
                    <a:cubicBezTo>
                      <a:pt x="17" y="499"/>
                      <a:pt x="0" y="482"/>
                      <a:pt x="0" y="46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402" name="Rectangle 401">
              <a:extLst>
                <a:ext uri="{FF2B5EF4-FFF2-40B4-BE49-F238E27FC236}">
                  <a16:creationId xmlns:a16="http://schemas.microsoft.com/office/drawing/2014/main" id="{E09069F9-153B-45A3-9EE0-8D20A1E99461}"/>
                </a:ext>
              </a:extLst>
            </p:cNvPr>
            <p:cNvSpPr/>
            <p:nvPr/>
          </p:nvSpPr>
          <p:spPr>
            <a:xfrm>
              <a:off x="8857983" y="2103309"/>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p>
          </p:txBody>
        </p:sp>
      </p:grpSp>
      <p:grpSp>
        <p:nvGrpSpPr>
          <p:cNvPr id="405" name="Group 404">
            <a:extLst>
              <a:ext uri="{FF2B5EF4-FFF2-40B4-BE49-F238E27FC236}">
                <a16:creationId xmlns:a16="http://schemas.microsoft.com/office/drawing/2014/main" id="{68D398EB-CCC6-4A57-8EB1-F5596378F45E}"/>
              </a:ext>
            </a:extLst>
          </p:cNvPr>
          <p:cNvGrpSpPr>
            <a:grpSpLocks noChangeAspect="1"/>
          </p:cNvGrpSpPr>
          <p:nvPr/>
        </p:nvGrpSpPr>
        <p:grpSpPr>
          <a:xfrm>
            <a:off x="6125178" y="2106059"/>
            <a:ext cx="653142" cy="711030"/>
            <a:chOff x="7248176" y="2103309"/>
            <a:chExt cx="639069" cy="695710"/>
          </a:xfrm>
        </p:grpSpPr>
        <p:grpSp>
          <p:nvGrpSpPr>
            <p:cNvPr id="406" name="Group 405">
              <a:extLst>
                <a:ext uri="{FF2B5EF4-FFF2-40B4-BE49-F238E27FC236}">
                  <a16:creationId xmlns:a16="http://schemas.microsoft.com/office/drawing/2014/main" id="{E21D8733-0DD7-44F2-AFAD-D469714714EE}"/>
                </a:ext>
              </a:extLst>
            </p:cNvPr>
            <p:cNvGrpSpPr/>
            <p:nvPr/>
          </p:nvGrpSpPr>
          <p:grpSpPr>
            <a:xfrm>
              <a:off x="7310016" y="2183827"/>
              <a:ext cx="502281" cy="548163"/>
              <a:chOff x="7310016" y="2183827"/>
              <a:chExt cx="502281" cy="548163"/>
            </a:xfrm>
            <a:solidFill>
              <a:srgbClr val="F80000"/>
            </a:solidFill>
          </p:grpSpPr>
          <p:sp>
            <p:nvSpPr>
              <p:cNvPr id="408" name="Freeform 30">
                <a:extLst>
                  <a:ext uri="{FF2B5EF4-FFF2-40B4-BE49-F238E27FC236}">
                    <a16:creationId xmlns:a16="http://schemas.microsoft.com/office/drawing/2014/main" id="{72849547-7828-4085-B3CD-0D53E0D33104}"/>
                  </a:ext>
                </a:extLst>
              </p:cNvPr>
              <p:cNvSpPr>
                <a:spLocks noChangeArrowheads="1"/>
              </p:cNvSpPr>
              <p:nvPr/>
            </p:nvSpPr>
            <p:spPr bwMode="auto">
              <a:xfrm>
                <a:off x="7570816" y="2463945"/>
                <a:ext cx="123156" cy="127986"/>
              </a:xfrm>
              <a:custGeom>
                <a:avLst/>
                <a:gdLst>
                  <a:gd name="T0" fmla="*/ 150 w 227"/>
                  <a:gd name="T1" fmla="*/ 54 h 233"/>
                  <a:gd name="T2" fmla="*/ 173 w 227"/>
                  <a:gd name="T3" fmla="*/ 74 h 233"/>
                  <a:gd name="T4" fmla="*/ 226 w 227"/>
                  <a:gd name="T5" fmla="*/ 74 h 233"/>
                  <a:gd name="T6" fmla="*/ 226 w 227"/>
                  <a:gd name="T7" fmla="*/ 158 h 233"/>
                  <a:gd name="T8" fmla="*/ 173 w 227"/>
                  <a:gd name="T9" fmla="*/ 158 h 233"/>
                  <a:gd name="T10" fmla="*/ 153 w 227"/>
                  <a:gd name="T11" fmla="*/ 178 h 233"/>
                  <a:gd name="T12" fmla="*/ 153 w 227"/>
                  <a:gd name="T13" fmla="*/ 232 h 233"/>
                  <a:gd name="T14" fmla="*/ 0 w 227"/>
                  <a:gd name="T15" fmla="*/ 232 h 233"/>
                  <a:gd name="T16" fmla="*/ 0 w 227"/>
                  <a:gd name="T17" fmla="*/ 74 h 233"/>
                  <a:gd name="T18" fmla="*/ 51 w 227"/>
                  <a:gd name="T19" fmla="*/ 74 h 233"/>
                  <a:gd name="T20" fmla="*/ 71 w 227"/>
                  <a:gd name="T21" fmla="*/ 54 h 233"/>
                  <a:gd name="T22" fmla="*/ 71 w 227"/>
                  <a:gd name="T23" fmla="*/ 0 h 233"/>
                  <a:gd name="T24" fmla="*/ 150 w 227"/>
                  <a:gd name="T25" fmla="*/ 0 h 233"/>
                  <a:gd name="T26" fmla="*/ 150 w 227"/>
                  <a:gd name="T27" fmla="*/ 5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27" h="233">
                    <a:moveTo>
                      <a:pt x="150" y="54"/>
                    </a:moveTo>
                    <a:cubicBezTo>
                      <a:pt x="150" y="65"/>
                      <a:pt x="161" y="74"/>
                      <a:pt x="173" y="74"/>
                    </a:cubicBezTo>
                    <a:lnTo>
                      <a:pt x="226" y="74"/>
                    </a:lnTo>
                    <a:lnTo>
                      <a:pt x="226" y="158"/>
                    </a:lnTo>
                    <a:lnTo>
                      <a:pt x="173" y="158"/>
                    </a:lnTo>
                    <a:cubicBezTo>
                      <a:pt x="161" y="158"/>
                      <a:pt x="153" y="167"/>
                      <a:pt x="153" y="178"/>
                    </a:cubicBezTo>
                    <a:lnTo>
                      <a:pt x="153" y="232"/>
                    </a:lnTo>
                    <a:lnTo>
                      <a:pt x="0" y="232"/>
                    </a:lnTo>
                    <a:lnTo>
                      <a:pt x="0" y="74"/>
                    </a:lnTo>
                    <a:lnTo>
                      <a:pt x="51" y="74"/>
                    </a:lnTo>
                    <a:cubicBezTo>
                      <a:pt x="63" y="74"/>
                      <a:pt x="71" y="65"/>
                      <a:pt x="71" y="54"/>
                    </a:cubicBezTo>
                    <a:lnTo>
                      <a:pt x="71" y="0"/>
                    </a:lnTo>
                    <a:lnTo>
                      <a:pt x="150" y="0"/>
                    </a:lnTo>
                    <a:lnTo>
                      <a:pt x="150" y="54"/>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09" name="Freeform 31">
                <a:extLst>
                  <a:ext uri="{FF2B5EF4-FFF2-40B4-BE49-F238E27FC236}">
                    <a16:creationId xmlns:a16="http://schemas.microsoft.com/office/drawing/2014/main" id="{7C27BB70-07CF-42C3-8551-70736B6349C6}"/>
                  </a:ext>
                </a:extLst>
              </p:cNvPr>
              <p:cNvSpPr>
                <a:spLocks noChangeArrowheads="1"/>
              </p:cNvSpPr>
              <p:nvPr/>
            </p:nvSpPr>
            <p:spPr bwMode="auto">
              <a:xfrm>
                <a:off x="7310016" y="2183827"/>
                <a:ext cx="502281" cy="548163"/>
              </a:xfrm>
              <a:custGeom>
                <a:avLst/>
                <a:gdLst>
                  <a:gd name="T0" fmla="*/ 918 w 919"/>
                  <a:gd name="T1" fmla="*/ 51 h 1003"/>
                  <a:gd name="T2" fmla="*/ 867 w 919"/>
                  <a:gd name="T3" fmla="*/ 1002 h 1003"/>
                  <a:gd name="T4" fmla="*/ 0 w 919"/>
                  <a:gd name="T5" fmla="*/ 951 h 1003"/>
                  <a:gd name="T6" fmla="*/ 51 w 919"/>
                  <a:gd name="T7" fmla="*/ 0 h 1003"/>
                  <a:gd name="T8" fmla="*/ 799 w 919"/>
                  <a:gd name="T9" fmla="*/ 567 h 1003"/>
                  <a:gd name="T10" fmla="*/ 793 w 919"/>
                  <a:gd name="T11" fmla="*/ 432 h 1003"/>
                  <a:gd name="T12" fmla="*/ 641 w 919"/>
                  <a:gd name="T13" fmla="*/ 412 h 1003"/>
                  <a:gd name="T14" fmla="*/ 621 w 919"/>
                  <a:gd name="T15" fmla="*/ 485 h 1003"/>
                  <a:gd name="T16" fmla="*/ 542 w 919"/>
                  <a:gd name="T17" fmla="*/ 432 h 1003"/>
                  <a:gd name="T18" fmla="*/ 472 w 919"/>
                  <a:gd name="T19" fmla="*/ 412 h 1003"/>
                  <a:gd name="T20" fmla="*/ 525 w 919"/>
                  <a:gd name="T21" fmla="*/ 327 h 1003"/>
                  <a:gd name="T22" fmla="*/ 545 w 919"/>
                  <a:gd name="T23" fmla="*/ 175 h 1003"/>
                  <a:gd name="T24" fmla="*/ 393 w 919"/>
                  <a:gd name="T25" fmla="*/ 155 h 1003"/>
                  <a:gd name="T26" fmla="*/ 373 w 919"/>
                  <a:gd name="T27" fmla="*/ 307 h 1003"/>
                  <a:gd name="T28" fmla="*/ 443 w 919"/>
                  <a:gd name="T29" fmla="*/ 327 h 1003"/>
                  <a:gd name="T30" fmla="*/ 390 w 919"/>
                  <a:gd name="T31" fmla="*/ 412 h 1003"/>
                  <a:gd name="T32" fmla="*/ 370 w 919"/>
                  <a:gd name="T33" fmla="*/ 485 h 1003"/>
                  <a:gd name="T34" fmla="*/ 291 w 919"/>
                  <a:gd name="T35" fmla="*/ 432 h 1003"/>
                  <a:gd name="T36" fmla="*/ 139 w 919"/>
                  <a:gd name="T37" fmla="*/ 412 h 1003"/>
                  <a:gd name="T38" fmla="*/ 119 w 919"/>
                  <a:gd name="T39" fmla="*/ 564 h 1003"/>
                  <a:gd name="T40" fmla="*/ 192 w 919"/>
                  <a:gd name="T41" fmla="*/ 584 h 1003"/>
                  <a:gd name="T42" fmla="*/ 139 w 919"/>
                  <a:gd name="T43" fmla="*/ 669 h 1003"/>
                  <a:gd name="T44" fmla="*/ 119 w 919"/>
                  <a:gd name="T45" fmla="*/ 821 h 1003"/>
                  <a:gd name="T46" fmla="*/ 274 w 919"/>
                  <a:gd name="T47" fmla="*/ 841 h 1003"/>
                  <a:gd name="T48" fmla="*/ 294 w 919"/>
                  <a:gd name="T49" fmla="*/ 688 h 1003"/>
                  <a:gd name="T50" fmla="*/ 220 w 919"/>
                  <a:gd name="T51" fmla="*/ 669 h 1003"/>
                  <a:gd name="T52" fmla="*/ 274 w 919"/>
                  <a:gd name="T53" fmla="*/ 584 h 1003"/>
                  <a:gd name="T54" fmla="*/ 294 w 919"/>
                  <a:gd name="T55" fmla="*/ 511 h 1003"/>
                  <a:gd name="T56" fmla="*/ 373 w 919"/>
                  <a:gd name="T57" fmla="*/ 564 h 1003"/>
                  <a:gd name="T58" fmla="*/ 446 w 919"/>
                  <a:gd name="T59" fmla="*/ 584 h 1003"/>
                  <a:gd name="T60" fmla="*/ 627 w 919"/>
                  <a:gd name="T61" fmla="*/ 770 h 1003"/>
                  <a:gd name="T62" fmla="*/ 647 w 919"/>
                  <a:gd name="T63" fmla="*/ 844 h 1003"/>
                  <a:gd name="T64" fmla="*/ 799 w 919"/>
                  <a:gd name="T65" fmla="*/ 824 h 1003"/>
                  <a:gd name="T66" fmla="*/ 779 w 919"/>
                  <a:gd name="T67" fmla="*/ 671 h 1003"/>
                  <a:gd name="T68" fmla="*/ 726 w 919"/>
                  <a:gd name="T69" fmla="*/ 587 h 1003"/>
                  <a:gd name="T70" fmla="*/ 799 w 919"/>
                  <a:gd name="T71" fmla="*/ 56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19" h="1003">
                    <a:moveTo>
                      <a:pt x="867" y="0"/>
                    </a:moveTo>
                    <a:cubicBezTo>
                      <a:pt x="895" y="0"/>
                      <a:pt x="918" y="22"/>
                      <a:pt x="918" y="51"/>
                    </a:cubicBezTo>
                    <a:lnTo>
                      <a:pt x="918" y="951"/>
                    </a:lnTo>
                    <a:cubicBezTo>
                      <a:pt x="918" y="979"/>
                      <a:pt x="895" y="1002"/>
                      <a:pt x="867" y="1002"/>
                    </a:cubicBezTo>
                    <a:lnTo>
                      <a:pt x="51" y="1002"/>
                    </a:lnTo>
                    <a:cubicBezTo>
                      <a:pt x="23" y="1002"/>
                      <a:pt x="0" y="979"/>
                      <a:pt x="0" y="951"/>
                    </a:cubicBezTo>
                    <a:lnTo>
                      <a:pt x="0" y="51"/>
                    </a:lnTo>
                    <a:cubicBezTo>
                      <a:pt x="0" y="22"/>
                      <a:pt x="23" y="0"/>
                      <a:pt x="51" y="0"/>
                    </a:cubicBezTo>
                    <a:lnTo>
                      <a:pt x="867" y="0"/>
                    </a:lnTo>
                    <a:close/>
                    <a:moveTo>
                      <a:pt x="799" y="567"/>
                    </a:moveTo>
                    <a:lnTo>
                      <a:pt x="793" y="567"/>
                    </a:lnTo>
                    <a:lnTo>
                      <a:pt x="793" y="432"/>
                    </a:lnTo>
                    <a:cubicBezTo>
                      <a:pt x="793" y="420"/>
                      <a:pt x="785" y="412"/>
                      <a:pt x="774" y="412"/>
                    </a:cubicBezTo>
                    <a:lnTo>
                      <a:pt x="641" y="412"/>
                    </a:lnTo>
                    <a:cubicBezTo>
                      <a:pt x="630" y="412"/>
                      <a:pt x="621" y="420"/>
                      <a:pt x="621" y="432"/>
                    </a:cubicBezTo>
                    <a:lnTo>
                      <a:pt x="621" y="485"/>
                    </a:lnTo>
                    <a:lnTo>
                      <a:pt x="542" y="485"/>
                    </a:lnTo>
                    <a:lnTo>
                      <a:pt x="542" y="432"/>
                    </a:lnTo>
                    <a:cubicBezTo>
                      <a:pt x="542" y="420"/>
                      <a:pt x="534" y="412"/>
                      <a:pt x="522" y="412"/>
                    </a:cubicBezTo>
                    <a:lnTo>
                      <a:pt x="472" y="412"/>
                    </a:lnTo>
                    <a:lnTo>
                      <a:pt x="472" y="327"/>
                    </a:lnTo>
                    <a:lnTo>
                      <a:pt x="525" y="327"/>
                    </a:lnTo>
                    <a:cubicBezTo>
                      <a:pt x="537" y="327"/>
                      <a:pt x="545" y="319"/>
                      <a:pt x="545" y="307"/>
                    </a:cubicBezTo>
                    <a:lnTo>
                      <a:pt x="545" y="175"/>
                    </a:lnTo>
                    <a:cubicBezTo>
                      <a:pt x="545" y="163"/>
                      <a:pt x="537" y="155"/>
                      <a:pt x="525" y="155"/>
                    </a:cubicBezTo>
                    <a:lnTo>
                      <a:pt x="393" y="155"/>
                    </a:lnTo>
                    <a:cubicBezTo>
                      <a:pt x="381" y="155"/>
                      <a:pt x="373" y="163"/>
                      <a:pt x="373" y="175"/>
                    </a:cubicBezTo>
                    <a:lnTo>
                      <a:pt x="373" y="307"/>
                    </a:lnTo>
                    <a:cubicBezTo>
                      <a:pt x="373" y="319"/>
                      <a:pt x="381" y="327"/>
                      <a:pt x="393" y="327"/>
                    </a:cubicBezTo>
                    <a:lnTo>
                      <a:pt x="443" y="327"/>
                    </a:lnTo>
                    <a:lnTo>
                      <a:pt x="443" y="412"/>
                    </a:lnTo>
                    <a:lnTo>
                      <a:pt x="390" y="412"/>
                    </a:lnTo>
                    <a:cubicBezTo>
                      <a:pt x="378" y="412"/>
                      <a:pt x="370" y="420"/>
                      <a:pt x="370" y="432"/>
                    </a:cubicBezTo>
                    <a:lnTo>
                      <a:pt x="370" y="485"/>
                    </a:lnTo>
                    <a:lnTo>
                      <a:pt x="291" y="485"/>
                    </a:lnTo>
                    <a:lnTo>
                      <a:pt x="291" y="432"/>
                    </a:lnTo>
                    <a:cubicBezTo>
                      <a:pt x="291" y="420"/>
                      <a:pt x="283" y="412"/>
                      <a:pt x="271" y="412"/>
                    </a:cubicBezTo>
                    <a:lnTo>
                      <a:pt x="139" y="412"/>
                    </a:lnTo>
                    <a:cubicBezTo>
                      <a:pt x="127" y="412"/>
                      <a:pt x="119" y="420"/>
                      <a:pt x="119" y="432"/>
                    </a:cubicBezTo>
                    <a:lnTo>
                      <a:pt x="119" y="564"/>
                    </a:lnTo>
                    <a:cubicBezTo>
                      <a:pt x="119" y="575"/>
                      <a:pt x="127" y="584"/>
                      <a:pt x="139" y="584"/>
                    </a:cubicBezTo>
                    <a:lnTo>
                      <a:pt x="192" y="584"/>
                    </a:lnTo>
                    <a:lnTo>
                      <a:pt x="192" y="669"/>
                    </a:lnTo>
                    <a:lnTo>
                      <a:pt x="139" y="669"/>
                    </a:lnTo>
                    <a:cubicBezTo>
                      <a:pt x="127" y="669"/>
                      <a:pt x="119" y="677"/>
                      <a:pt x="119" y="688"/>
                    </a:cubicBezTo>
                    <a:lnTo>
                      <a:pt x="119" y="821"/>
                    </a:lnTo>
                    <a:cubicBezTo>
                      <a:pt x="119" y="832"/>
                      <a:pt x="127" y="841"/>
                      <a:pt x="139" y="841"/>
                    </a:cubicBezTo>
                    <a:lnTo>
                      <a:pt x="274" y="841"/>
                    </a:lnTo>
                    <a:cubicBezTo>
                      <a:pt x="285" y="841"/>
                      <a:pt x="294" y="832"/>
                      <a:pt x="294" y="821"/>
                    </a:cubicBezTo>
                    <a:lnTo>
                      <a:pt x="294" y="688"/>
                    </a:lnTo>
                    <a:cubicBezTo>
                      <a:pt x="294" y="677"/>
                      <a:pt x="285" y="669"/>
                      <a:pt x="274" y="669"/>
                    </a:cubicBezTo>
                    <a:lnTo>
                      <a:pt x="220" y="669"/>
                    </a:lnTo>
                    <a:lnTo>
                      <a:pt x="220" y="584"/>
                    </a:lnTo>
                    <a:lnTo>
                      <a:pt x="274" y="584"/>
                    </a:lnTo>
                    <a:cubicBezTo>
                      <a:pt x="285" y="584"/>
                      <a:pt x="294" y="575"/>
                      <a:pt x="294" y="564"/>
                    </a:cubicBezTo>
                    <a:lnTo>
                      <a:pt x="294" y="511"/>
                    </a:lnTo>
                    <a:lnTo>
                      <a:pt x="373" y="511"/>
                    </a:lnTo>
                    <a:lnTo>
                      <a:pt x="373" y="564"/>
                    </a:lnTo>
                    <a:cubicBezTo>
                      <a:pt x="373" y="575"/>
                      <a:pt x="381" y="584"/>
                      <a:pt x="393" y="584"/>
                    </a:cubicBezTo>
                    <a:lnTo>
                      <a:pt x="446" y="584"/>
                    </a:lnTo>
                    <a:lnTo>
                      <a:pt x="446" y="770"/>
                    </a:lnTo>
                    <a:lnTo>
                      <a:pt x="627" y="770"/>
                    </a:lnTo>
                    <a:lnTo>
                      <a:pt x="627" y="824"/>
                    </a:lnTo>
                    <a:cubicBezTo>
                      <a:pt x="627" y="835"/>
                      <a:pt x="635" y="844"/>
                      <a:pt x="647" y="844"/>
                    </a:cubicBezTo>
                    <a:lnTo>
                      <a:pt x="779" y="844"/>
                    </a:lnTo>
                    <a:cubicBezTo>
                      <a:pt x="791" y="844"/>
                      <a:pt x="799" y="835"/>
                      <a:pt x="799" y="824"/>
                    </a:cubicBezTo>
                    <a:lnTo>
                      <a:pt x="799" y="691"/>
                    </a:lnTo>
                    <a:cubicBezTo>
                      <a:pt x="799" y="680"/>
                      <a:pt x="791" y="671"/>
                      <a:pt x="779" y="671"/>
                    </a:cubicBezTo>
                    <a:lnTo>
                      <a:pt x="726" y="671"/>
                    </a:lnTo>
                    <a:lnTo>
                      <a:pt x="726" y="587"/>
                    </a:lnTo>
                    <a:lnTo>
                      <a:pt x="779" y="587"/>
                    </a:lnTo>
                    <a:cubicBezTo>
                      <a:pt x="791" y="587"/>
                      <a:pt x="799" y="578"/>
                      <a:pt x="799" y="567"/>
                    </a:cubicBez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407" name="Rectangle 406">
              <a:extLst>
                <a:ext uri="{FF2B5EF4-FFF2-40B4-BE49-F238E27FC236}">
                  <a16:creationId xmlns:a16="http://schemas.microsoft.com/office/drawing/2014/main" id="{7DFAADF7-D557-455E-9060-1F1B42290C20}"/>
                </a:ext>
              </a:extLst>
            </p:cNvPr>
            <p:cNvSpPr/>
            <p:nvPr/>
          </p:nvSpPr>
          <p:spPr>
            <a:xfrm>
              <a:off x="7248176" y="2103309"/>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grpSp>
      <p:grpSp>
        <p:nvGrpSpPr>
          <p:cNvPr id="410" name="Group 409">
            <a:extLst>
              <a:ext uri="{FF2B5EF4-FFF2-40B4-BE49-F238E27FC236}">
                <a16:creationId xmlns:a16="http://schemas.microsoft.com/office/drawing/2014/main" id="{1361CC92-996E-491F-8AC7-5049AD086C5B}"/>
              </a:ext>
            </a:extLst>
          </p:cNvPr>
          <p:cNvGrpSpPr>
            <a:grpSpLocks noChangeAspect="1"/>
          </p:cNvGrpSpPr>
          <p:nvPr/>
        </p:nvGrpSpPr>
        <p:grpSpPr>
          <a:xfrm>
            <a:off x="8345986" y="2131452"/>
            <a:ext cx="653142" cy="711030"/>
            <a:chOff x="7248176" y="2103309"/>
            <a:chExt cx="639069" cy="695710"/>
          </a:xfrm>
        </p:grpSpPr>
        <p:grpSp>
          <p:nvGrpSpPr>
            <p:cNvPr id="411" name="Group 410">
              <a:extLst>
                <a:ext uri="{FF2B5EF4-FFF2-40B4-BE49-F238E27FC236}">
                  <a16:creationId xmlns:a16="http://schemas.microsoft.com/office/drawing/2014/main" id="{EFE6E619-6D38-43EC-9ED6-53EED722444E}"/>
                </a:ext>
              </a:extLst>
            </p:cNvPr>
            <p:cNvGrpSpPr/>
            <p:nvPr/>
          </p:nvGrpSpPr>
          <p:grpSpPr>
            <a:xfrm>
              <a:off x="7310016" y="2183827"/>
              <a:ext cx="502281" cy="548163"/>
              <a:chOff x="7310016" y="2183827"/>
              <a:chExt cx="502281" cy="548163"/>
            </a:xfrm>
            <a:solidFill>
              <a:srgbClr val="F80000"/>
            </a:solidFill>
          </p:grpSpPr>
          <p:sp>
            <p:nvSpPr>
              <p:cNvPr id="413" name="Freeform 30">
                <a:extLst>
                  <a:ext uri="{FF2B5EF4-FFF2-40B4-BE49-F238E27FC236}">
                    <a16:creationId xmlns:a16="http://schemas.microsoft.com/office/drawing/2014/main" id="{65E51AFC-5462-48C6-BA5F-59CC28B180FD}"/>
                  </a:ext>
                </a:extLst>
              </p:cNvPr>
              <p:cNvSpPr>
                <a:spLocks noChangeArrowheads="1"/>
              </p:cNvSpPr>
              <p:nvPr/>
            </p:nvSpPr>
            <p:spPr bwMode="auto">
              <a:xfrm>
                <a:off x="7570816" y="2463945"/>
                <a:ext cx="123156" cy="127986"/>
              </a:xfrm>
              <a:custGeom>
                <a:avLst/>
                <a:gdLst>
                  <a:gd name="T0" fmla="*/ 150 w 227"/>
                  <a:gd name="T1" fmla="*/ 54 h 233"/>
                  <a:gd name="T2" fmla="*/ 173 w 227"/>
                  <a:gd name="T3" fmla="*/ 74 h 233"/>
                  <a:gd name="T4" fmla="*/ 226 w 227"/>
                  <a:gd name="T5" fmla="*/ 74 h 233"/>
                  <a:gd name="T6" fmla="*/ 226 w 227"/>
                  <a:gd name="T7" fmla="*/ 158 h 233"/>
                  <a:gd name="T8" fmla="*/ 173 w 227"/>
                  <a:gd name="T9" fmla="*/ 158 h 233"/>
                  <a:gd name="T10" fmla="*/ 153 w 227"/>
                  <a:gd name="T11" fmla="*/ 178 h 233"/>
                  <a:gd name="T12" fmla="*/ 153 w 227"/>
                  <a:gd name="T13" fmla="*/ 232 h 233"/>
                  <a:gd name="T14" fmla="*/ 0 w 227"/>
                  <a:gd name="T15" fmla="*/ 232 h 233"/>
                  <a:gd name="T16" fmla="*/ 0 w 227"/>
                  <a:gd name="T17" fmla="*/ 74 h 233"/>
                  <a:gd name="T18" fmla="*/ 51 w 227"/>
                  <a:gd name="T19" fmla="*/ 74 h 233"/>
                  <a:gd name="T20" fmla="*/ 71 w 227"/>
                  <a:gd name="T21" fmla="*/ 54 h 233"/>
                  <a:gd name="T22" fmla="*/ 71 w 227"/>
                  <a:gd name="T23" fmla="*/ 0 h 233"/>
                  <a:gd name="T24" fmla="*/ 150 w 227"/>
                  <a:gd name="T25" fmla="*/ 0 h 233"/>
                  <a:gd name="T26" fmla="*/ 150 w 227"/>
                  <a:gd name="T27" fmla="*/ 5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27" h="233">
                    <a:moveTo>
                      <a:pt x="150" y="54"/>
                    </a:moveTo>
                    <a:cubicBezTo>
                      <a:pt x="150" y="65"/>
                      <a:pt x="161" y="74"/>
                      <a:pt x="173" y="74"/>
                    </a:cubicBezTo>
                    <a:lnTo>
                      <a:pt x="226" y="74"/>
                    </a:lnTo>
                    <a:lnTo>
                      <a:pt x="226" y="158"/>
                    </a:lnTo>
                    <a:lnTo>
                      <a:pt x="173" y="158"/>
                    </a:lnTo>
                    <a:cubicBezTo>
                      <a:pt x="161" y="158"/>
                      <a:pt x="153" y="167"/>
                      <a:pt x="153" y="178"/>
                    </a:cubicBezTo>
                    <a:lnTo>
                      <a:pt x="153" y="232"/>
                    </a:lnTo>
                    <a:lnTo>
                      <a:pt x="0" y="232"/>
                    </a:lnTo>
                    <a:lnTo>
                      <a:pt x="0" y="74"/>
                    </a:lnTo>
                    <a:lnTo>
                      <a:pt x="51" y="74"/>
                    </a:lnTo>
                    <a:cubicBezTo>
                      <a:pt x="63" y="74"/>
                      <a:pt x="71" y="65"/>
                      <a:pt x="71" y="54"/>
                    </a:cubicBezTo>
                    <a:lnTo>
                      <a:pt x="71" y="0"/>
                    </a:lnTo>
                    <a:lnTo>
                      <a:pt x="150" y="0"/>
                    </a:lnTo>
                    <a:lnTo>
                      <a:pt x="150" y="54"/>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14" name="Freeform 31">
                <a:extLst>
                  <a:ext uri="{FF2B5EF4-FFF2-40B4-BE49-F238E27FC236}">
                    <a16:creationId xmlns:a16="http://schemas.microsoft.com/office/drawing/2014/main" id="{F9B3F328-141B-44F6-A51E-E760E8D6E817}"/>
                  </a:ext>
                </a:extLst>
              </p:cNvPr>
              <p:cNvSpPr>
                <a:spLocks noChangeArrowheads="1"/>
              </p:cNvSpPr>
              <p:nvPr/>
            </p:nvSpPr>
            <p:spPr bwMode="auto">
              <a:xfrm>
                <a:off x="7310016" y="2183827"/>
                <a:ext cx="502281" cy="548163"/>
              </a:xfrm>
              <a:custGeom>
                <a:avLst/>
                <a:gdLst>
                  <a:gd name="T0" fmla="*/ 918 w 919"/>
                  <a:gd name="T1" fmla="*/ 51 h 1003"/>
                  <a:gd name="T2" fmla="*/ 867 w 919"/>
                  <a:gd name="T3" fmla="*/ 1002 h 1003"/>
                  <a:gd name="T4" fmla="*/ 0 w 919"/>
                  <a:gd name="T5" fmla="*/ 951 h 1003"/>
                  <a:gd name="T6" fmla="*/ 51 w 919"/>
                  <a:gd name="T7" fmla="*/ 0 h 1003"/>
                  <a:gd name="T8" fmla="*/ 799 w 919"/>
                  <a:gd name="T9" fmla="*/ 567 h 1003"/>
                  <a:gd name="T10" fmla="*/ 793 w 919"/>
                  <a:gd name="T11" fmla="*/ 432 h 1003"/>
                  <a:gd name="T12" fmla="*/ 641 w 919"/>
                  <a:gd name="T13" fmla="*/ 412 h 1003"/>
                  <a:gd name="T14" fmla="*/ 621 w 919"/>
                  <a:gd name="T15" fmla="*/ 485 h 1003"/>
                  <a:gd name="T16" fmla="*/ 542 w 919"/>
                  <a:gd name="T17" fmla="*/ 432 h 1003"/>
                  <a:gd name="T18" fmla="*/ 472 w 919"/>
                  <a:gd name="T19" fmla="*/ 412 h 1003"/>
                  <a:gd name="T20" fmla="*/ 525 w 919"/>
                  <a:gd name="T21" fmla="*/ 327 h 1003"/>
                  <a:gd name="T22" fmla="*/ 545 w 919"/>
                  <a:gd name="T23" fmla="*/ 175 h 1003"/>
                  <a:gd name="T24" fmla="*/ 393 w 919"/>
                  <a:gd name="T25" fmla="*/ 155 h 1003"/>
                  <a:gd name="T26" fmla="*/ 373 w 919"/>
                  <a:gd name="T27" fmla="*/ 307 h 1003"/>
                  <a:gd name="T28" fmla="*/ 443 w 919"/>
                  <a:gd name="T29" fmla="*/ 327 h 1003"/>
                  <a:gd name="T30" fmla="*/ 390 w 919"/>
                  <a:gd name="T31" fmla="*/ 412 h 1003"/>
                  <a:gd name="T32" fmla="*/ 370 w 919"/>
                  <a:gd name="T33" fmla="*/ 485 h 1003"/>
                  <a:gd name="T34" fmla="*/ 291 w 919"/>
                  <a:gd name="T35" fmla="*/ 432 h 1003"/>
                  <a:gd name="T36" fmla="*/ 139 w 919"/>
                  <a:gd name="T37" fmla="*/ 412 h 1003"/>
                  <a:gd name="T38" fmla="*/ 119 w 919"/>
                  <a:gd name="T39" fmla="*/ 564 h 1003"/>
                  <a:gd name="T40" fmla="*/ 192 w 919"/>
                  <a:gd name="T41" fmla="*/ 584 h 1003"/>
                  <a:gd name="T42" fmla="*/ 139 w 919"/>
                  <a:gd name="T43" fmla="*/ 669 h 1003"/>
                  <a:gd name="T44" fmla="*/ 119 w 919"/>
                  <a:gd name="T45" fmla="*/ 821 h 1003"/>
                  <a:gd name="T46" fmla="*/ 274 w 919"/>
                  <a:gd name="T47" fmla="*/ 841 h 1003"/>
                  <a:gd name="T48" fmla="*/ 294 w 919"/>
                  <a:gd name="T49" fmla="*/ 688 h 1003"/>
                  <a:gd name="T50" fmla="*/ 220 w 919"/>
                  <a:gd name="T51" fmla="*/ 669 h 1003"/>
                  <a:gd name="T52" fmla="*/ 274 w 919"/>
                  <a:gd name="T53" fmla="*/ 584 h 1003"/>
                  <a:gd name="T54" fmla="*/ 294 w 919"/>
                  <a:gd name="T55" fmla="*/ 511 h 1003"/>
                  <a:gd name="T56" fmla="*/ 373 w 919"/>
                  <a:gd name="T57" fmla="*/ 564 h 1003"/>
                  <a:gd name="T58" fmla="*/ 446 w 919"/>
                  <a:gd name="T59" fmla="*/ 584 h 1003"/>
                  <a:gd name="T60" fmla="*/ 627 w 919"/>
                  <a:gd name="T61" fmla="*/ 770 h 1003"/>
                  <a:gd name="T62" fmla="*/ 647 w 919"/>
                  <a:gd name="T63" fmla="*/ 844 h 1003"/>
                  <a:gd name="T64" fmla="*/ 799 w 919"/>
                  <a:gd name="T65" fmla="*/ 824 h 1003"/>
                  <a:gd name="T66" fmla="*/ 779 w 919"/>
                  <a:gd name="T67" fmla="*/ 671 h 1003"/>
                  <a:gd name="T68" fmla="*/ 726 w 919"/>
                  <a:gd name="T69" fmla="*/ 587 h 1003"/>
                  <a:gd name="T70" fmla="*/ 799 w 919"/>
                  <a:gd name="T71" fmla="*/ 56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19" h="1003">
                    <a:moveTo>
                      <a:pt x="867" y="0"/>
                    </a:moveTo>
                    <a:cubicBezTo>
                      <a:pt x="895" y="0"/>
                      <a:pt x="918" y="22"/>
                      <a:pt x="918" y="51"/>
                    </a:cubicBezTo>
                    <a:lnTo>
                      <a:pt x="918" y="951"/>
                    </a:lnTo>
                    <a:cubicBezTo>
                      <a:pt x="918" y="979"/>
                      <a:pt x="895" y="1002"/>
                      <a:pt x="867" y="1002"/>
                    </a:cubicBezTo>
                    <a:lnTo>
                      <a:pt x="51" y="1002"/>
                    </a:lnTo>
                    <a:cubicBezTo>
                      <a:pt x="23" y="1002"/>
                      <a:pt x="0" y="979"/>
                      <a:pt x="0" y="951"/>
                    </a:cubicBezTo>
                    <a:lnTo>
                      <a:pt x="0" y="51"/>
                    </a:lnTo>
                    <a:cubicBezTo>
                      <a:pt x="0" y="22"/>
                      <a:pt x="23" y="0"/>
                      <a:pt x="51" y="0"/>
                    </a:cubicBezTo>
                    <a:lnTo>
                      <a:pt x="867" y="0"/>
                    </a:lnTo>
                    <a:close/>
                    <a:moveTo>
                      <a:pt x="799" y="567"/>
                    </a:moveTo>
                    <a:lnTo>
                      <a:pt x="793" y="567"/>
                    </a:lnTo>
                    <a:lnTo>
                      <a:pt x="793" y="432"/>
                    </a:lnTo>
                    <a:cubicBezTo>
                      <a:pt x="793" y="420"/>
                      <a:pt x="785" y="412"/>
                      <a:pt x="774" y="412"/>
                    </a:cubicBezTo>
                    <a:lnTo>
                      <a:pt x="641" y="412"/>
                    </a:lnTo>
                    <a:cubicBezTo>
                      <a:pt x="630" y="412"/>
                      <a:pt x="621" y="420"/>
                      <a:pt x="621" y="432"/>
                    </a:cubicBezTo>
                    <a:lnTo>
                      <a:pt x="621" y="485"/>
                    </a:lnTo>
                    <a:lnTo>
                      <a:pt x="542" y="485"/>
                    </a:lnTo>
                    <a:lnTo>
                      <a:pt x="542" y="432"/>
                    </a:lnTo>
                    <a:cubicBezTo>
                      <a:pt x="542" y="420"/>
                      <a:pt x="534" y="412"/>
                      <a:pt x="522" y="412"/>
                    </a:cubicBezTo>
                    <a:lnTo>
                      <a:pt x="472" y="412"/>
                    </a:lnTo>
                    <a:lnTo>
                      <a:pt x="472" y="327"/>
                    </a:lnTo>
                    <a:lnTo>
                      <a:pt x="525" y="327"/>
                    </a:lnTo>
                    <a:cubicBezTo>
                      <a:pt x="537" y="327"/>
                      <a:pt x="545" y="319"/>
                      <a:pt x="545" y="307"/>
                    </a:cubicBezTo>
                    <a:lnTo>
                      <a:pt x="545" y="175"/>
                    </a:lnTo>
                    <a:cubicBezTo>
                      <a:pt x="545" y="163"/>
                      <a:pt x="537" y="155"/>
                      <a:pt x="525" y="155"/>
                    </a:cubicBezTo>
                    <a:lnTo>
                      <a:pt x="393" y="155"/>
                    </a:lnTo>
                    <a:cubicBezTo>
                      <a:pt x="381" y="155"/>
                      <a:pt x="373" y="163"/>
                      <a:pt x="373" y="175"/>
                    </a:cubicBezTo>
                    <a:lnTo>
                      <a:pt x="373" y="307"/>
                    </a:lnTo>
                    <a:cubicBezTo>
                      <a:pt x="373" y="319"/>
                      <a:pt x="381" y="327"/>
                      <a:pt x="393" y="327"/>
                    </a:cubicBezTo>
                    <a:lnTo>
                      <a:pt x="443" y="327"/>
                    </a:lnTo>
                    <a:lnTo>
                      <a:pt x="443" y="412"/>
                    </a:lnTo>
                    <a:lnTo>
                      <a:pt x="390" y="412"/>
                    </a:lnTo>
                    <a:cubicBezTo>
                      <a:pt x="378" y="412"/>
                      <a:pt x="370" y="420"/>
                      <a:pt x="370" y="432"/>
                    </a:cubicBezTo>
                    <a:lnTo>
                      <a:pt x="370" y="485"/>
                    </a:lnTo>
                    <a:lnTo>
                      <a:pt x="291" y="485"/>
                    </a:lnTo>
                    <a:lnTo>
                      <a:pt x="291" y="432"/>
                    </a:lnTo>
                    <a:cubicBezTo>
                      <a:pt x="291" y="420"/>
                      <a:pt x="283" y="412"/>
                      <a:pt x="271" y="412"/>
                    </a:cubicBezTo>
                    <a:lnTo>
                      <a:pt x="139" y="412"/>
                    </a:lnTo>
                    <a:cubicBezTo>
                      <a:pt x="127" y="412"/>
                      <a:pt x="119" y="420"/>
                      <a:pt x="119" y="432"/>
                    </a:cubicBezTo>
                    <a:lnTo>
                      <a:pt x="119" y="564"/>
                    </a:lnTo>
                    <a:cubicBezTo>
                      <a:pt x="119" y="575"/>
                      <a:pt x="127" y="584"/>
                      <a:pt x="139" y="584"/>
                    </a:cubicBezTo>
                    <a:lnTo>
                      <a:pt x="192" y="584"/>
                    </a:lnTo>
                    <a:lnTo>
                      <a:pt x="192" y="669"/>
                    </a:lnTo>
                    <a:lnTo>
                      <a:pt x="139" y="669"/>
                    </a:lnTo>
                    <a:cubicBezTo>
                      <a:pt x="127" y="669"/>
                      <a:pt x="119" y="677"/>
                      <a:pt x="119" y="688"/>
                    </a:cubicBezTo>
                    <a:lnTo>
                      <a:pt x="119" y="821"/>
                    </a:lnTo>
                    <a:cubicBezTo>
                      <a:pt x="119" y="832"/>
                      <a:pt x="127" y="841"/>
                      <a:pt x="139" y="841"/>
                    </a:cubicBezTo>
                    <a:lnTo>
                      <a:pt x="274" y="841"/>
                    </a:lnTo>
                    <a:cubicBezTo>
                      <a:pt x="285" y="841"/>
                      <a:pt x="294" y="832"/>
                      <a:pt x="294" y="821"/>
                    </a:cubicBezTo>
                    <a:lnTo>
                      <a:pt x="294" y="688"/>
                    </a:lnTo>
                    <a:cubicBezTo>
                      <a:pt x="294" y="677"/>
                      <a:pt x="285" y="669"/>
                      <a:pt x="274" y="669"/>
                    </a:cubicBezTo>
                    <a:lnTo>
                      <a:pt x="220" y="669"/>
                    </a:lnTo>
                    <a:lnTo>
                      <a:pt x="220" y="584"/>
                    </a:lnTo>
                    <a:lnTo>
                      <a:pt x="274" y="584"/>
                    </a:lnTo>
                    <a:cubicBezTo>
                      <a:pt x="285" y="584"/>
                      <a:pt x="294" y="575"/>
                      <a:pt x="294" y="564"/>
                    </a:cubicBezTo>
                    <a:lnTo>
                      <a:pt x="294" y="511"/>
                    </a:lnTo>
                    <a:lnTo>
                      <a:pt x="373" y="511"/>
                    </a:lnTo>
                    <a:lnTo>
                      <a:pt x="373" y="564"/>
                    </a:lnTo>
                    <a:cubicBezTo>
                      <a:pt x="373" y="575"/>
                      <a:pt x="381" y="584"/>
                      <a:pt x="393" y="584"/>
                    </a:cubicBezTo>
                    <a:lnTo>
                      <a:pt x="446" y="584"/>
                    </a:lnTo>
                    <a:lnTo>
                      <a:pt x="446" y="770"/>
                    </a:lnTo>
                    <a:lnTo>
                      <a:pt x="627" y="770"/>
                    </a:lnTo>
                    <a:lnTo>
                      <a:pt x="627" y="824"/>
                    </a:lnTo>
                    <a:cubicBezTo>
                      <a:pt x="627" y="835"/>
                      <a:pt x="635" y="844"/>
                      <a:pt x="647" y="844"/>
                    </a:cubicBezTo>
                    <a:lnTo>
                      <a:pt x="779" y="844"/>
                    </a:lnTo>
                    <a:cubicBezTo>
                      <a:pt x="791" y="844"/>
                      <a:pt x="799" y="835"/>
                      <a:pt x="799" y="824"/>
                    </a:cubicBezTo>
                    <a:lnTo>
                      <a:pt x="799" y="691"/>
                    </a:lnTo>
                    <a:cubicBezTo>
                      <a:pt x="799" y="680"/>
                      <a:pt x="791" y="671"/>
                      <a:pt x="779" y="671"/>
                    </a:cubicBezTo>
                    <a:lnTo>
                      <a:pt x="726" y="671"/>
                    </a:lnTo>
                    <a:lnTo>
                      <a:pt x="726" y="587"/>
                    </a:lnTo>
                    <a:lnTo>
                      <a:pt x="779" y="587"/>
                    </a:lnTo>
                    <a:cubicBezTo>
                      <a:pt x="791" y="587"/>
                      <a:pt x="799" y="578"/>
                      <a:pt x="799" y="567"/>
                    </a:cubicBez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412" name="Rectangle 411">
              <a:extLst>
                <a:ext uri="{FF2B5EF4-FFF2-40B4-BE49-F238E27FC236}">
                  <a16:creationId xmlns:a16="http://schemas.microsoft.com/office/drawing/2014/main" id="{A6935E32-6854-40E4-B8BE-25B3C15B4003}"/>
                </a:ext>
              </a:extLst>
            </p:cNvPr>
            <p:cNvSpPr/>
            <p:nvPr/>
          </p:nvSpPr>
          <p:spPr>
            <a:xfrm>
              <a:off x="7248176" y="2103309"/>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grpSp>
      <p:grpSp>
        <p:nvGrpSpPr>
          <p:cNvPr id="415" name="Group 414">
            <a:extLst>
              <a:ext uri="{FF2B5EF4-FFF2-40B4-BE49-F238E27FC236}">
                <a16:creationId xmlns:a16="http://schemas.microsoft.com/office/drawing/2014/main" id="{E8B33E58-72BE-4FAB-8CB5-7DD383FF2CF8}"/>
              </a:ext>
            </a:extLst>
          </p:cNvPr>
          <p:cNvGrpSpPr>
            <a:grpSpLocks noChangeAspect="1"/>
          </p:cNvGrpSpPr>
          <p:nvPr/>
        </p:nvGrpSpPr>
        <p:grpSpPr>
          <a:xfrm>
            <a:off x="3116239" y="5678621"/>
            <a:ext cx="577903" cy="577903"/>
            <a:chOff x="7046913" y="4090988"/>
            <a:chExt cx="327025" cy="327025"/>
          </a:xfrm>
          <a:solidFill>
            <a:schemeClr val="accent1"/>
          </a:solidFill>
        </p:grpSpPr>
        <p:sp>
          <p:nvSpPr>
            <p:cNvPr id="416" name="Freeform 32">
              <a:extLst>
                <a:ext uri="{FF2B5EF4-FFF2-40B4-BE49-F238E27FC236}">
                  <a16:creationId xmlns:a16="http://schemas.microsoft.com/office/drawing/2014/main" id="{2852A384-34EA-495F-B1A3-1A8B33AD567B}"/>
                </a:ext>
              </a:extLst>
            </p:cNvPr>
            <p:cNvSpPr>
              <a:spLocks noChangeArrowheads="1"/>
            </p:cNvSpPr>
            <p:nvPr/>
          </p:nvSpPr>
          <p:spPr bwMode="auto">
            <a:xfrm>
              <a:off x="7204075" y="4281488"/>
              <a:ext cx="68263" cy="53975"/>
            </a:xfrm>
            <a:custGeom>
              <a:avLst/>
              <a:gdLst>
                <a:gd name="T0" fmla="*/ 11 w 190"/>
                <a:gd name="T1" fmla="*/ 0 h 148"/>
                <a:gd name="T2" fmla="*/ 186 w 190"/>
                <a:gd name="T3" fmla="*/ 20 h 148"/>
                <a:gd name="T4" fmla="*/ 189 w 190"/>
                <a:gd name="T5" fmla="*/ 31 h 148"/>
                <a:gd name="T6" fmla="*/ 70 w 190"/>
                <a:gd name="T7" fmla="*/ 147 h 148"/>
                <a:gd name="T8" fmla="*/ 50 w 190"/>
                <a:gd name="T9" fmla="*/ 141 h 148"/>
                <a:gd name="T10" fmla="*/ 48 w 190"/>
                <a:gd name="T11" fmla="*/ 141 h 148"/>
                <a:gd name="T12" fmla="*/ 0 w 190"/>
                <a:gd name="T13" fmla="*/ 17 h 148"/>
                <a:gd name="T14" fmla="*/ 11 w 190"/>
                <a:gd name="T15" fmla="*/ 0 h 1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0" h="148">
                  <a:moveTo>
                    <a:pt x="11" y="0"/>
                  </a:moveTo>
                  <a:lnTo>
                    <a:pt x="186" y="20"/>
                  </a:lnTo>
                  <a:cubicBezTo>
                    <a:pt x="186" y="25"/>
                    <a:pt x="186" y="28"/>
                    <a:pt x="189" y="31"/>
                  </a:cubicBezTo>
                  <a:lnTo>
                    <a:pt x="70" y="147"/>
                  </a:lnTo>
                  <a:cubicBezTo>
                    <a:pt x="65" y="144"/>
                    <a:pt x="59" y="141"/>
                    <a:pt x="50" y="141"/>
                  </a:cubicBezTo>
                  <a:lnTo>
                    <a:pt x="48" y="141"/>
                  </a:lnTo>
                  <a:lnTo>
                    <a:pt x="0" y="17"/>
                  </a:lnTo>
                  <a:cubicBezTo>
                    <a:pt x="2" y="11"/>
                    <a:pt x="8" y="6"/>
                    <a:pt x="11"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17" name="Freeform 33">
              <a:extLst>
                <a:ext uri="{FF2B5EF4-FFF2-40B4-BE49-F238E27FC236}">
                  <a16:creationId xmlns:a16="http://schemas.microsoft.com/office/drawing/2014/main" id="{AE5B51E8-08F3-40F8-A5F5-C824FD4FDDA6}"/>
                </a:ext>
              </a:extLst>
            </p:cNvPr>
            <p:cNvSpPr>
              <a:spLocks noChangeArrowheads="1"/>
            </p:cNvSpPr>
            <p:nvPr/>
          </p:nvSpPr>
          <p:spPr bwMode="auto">
            <a:xfrm>
              <a:off x="7148513" y="4283075"/>
              <a:ext cx="63500" cy="52388"/>
            </a:xfrm>
            <a:custGeom>
              <a:avLst/>
              <a:gdLst>
                <a:gd name="T0" fmla="*/ 125 w 176"/>
                <a:gd name="T1" fmla="*/ 25 h 145"/>
                <a:gd name="T2" fmla="*/ 175 w 176"/>
                <a:gd name="T3" fmla="*/ 144 h 145"/>
                <a:gd name="T4" fmla="*/ 0 w 176"/>
                <a:gd name="T5" fmla="*/ 20 h 145"/>
                <a:gd name="T6" fmla="*/ 3 w 176"/>
                <a:gd name="T7" fmla="*/ 14 h 145"/>
                <a:gd name="T8" fmla="*/ 85 w 176"/>
                <a:gd name="T9" fmla="*/ 0 h 145"/>
                <a:gd name="T10" fmla="*/ 125 w 176"/>
                <a:gd name="T11" fmla="*/ 25 h 145"/>
              </a:gdLst>
              <a:ahLst/>
              <a:cxnLst>
                <a:cxn ang="0">
                  <a:pos x="T0" y="T1"/>
                </a:cxn>
                <a:cxn ang="0">
                  <a:pos x="T2" y="T3"/>
                </a:cxn>
                <a:cxn ang="0">
                  <a:pos x="T4" y="T5"/>
                </a:cxn>
                <a:cxn ang="0">
                  <a:pos x="T6" y="T7"/>
                </a:cxn>
                <a:cxn ang="0">
                  <a:pos x="T8" y="T9"/>
                </a:cxn>
                <a:cxn ang="0">
                  <a:pos x="T10" y="T11"/>
                </a:cxn>
              </a:cxnLst>
              <a:rect l="0" t="0" r="r" b="b"/>
              <a:pathLst>
                <a:path w="176" h="145">
                  <a:moveTo>
                    <a:pt x="125" y="25"/>
                  </a:moveTo>
                  <a:cubicBezTo>
                    <a:pt x="127" y="25"/>
                    <a:pt x="175" y="144"/>
                    <a:pt x="175" y="144"/>
                  </a:cubicBezTo>
                  <a:lnTo>
                    <a:pt x="0" y="20"/>
                  </a:lnTo>
                  <a:cubicBezTo>
                    <a:pt x="3" y="20"/>
                    <a:pt x="3" y="17"/>
                    <a:pt x="3" y="14"/>
                  </a:cubicBezTo>
                  <a:lnTo>
                    <a:pt x="85" y="0"/>
                  </a:lnTo>
                  <a:cubicBezTo>
                    <a:pt x="91" y="14"/>
                    <a:pt x="108" y="25"/>
                    <a:pt x="125" y="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18" name="Freeform 34">
              <a:extLst>
                <a:ext uri="{FF2B5EF4-FFF2-40B4-BE49-F238E27FC236}">
                  <a16:creationId xmlns:a16="http://schemas.microsoft.com/office/drawing/2014/main" id="{315886C3-6432-446C-BE84-65533E10184F}"/>
                </a:ext>
              </a:extLst>
            </p:cNvPr>
            <p:cNvSpPr>
              <a:spLocks noChangeArrowheads="1"/>
            </p:cNvSpPr>
            <p:nvPr/>
          </p:nvSpPr>
          <p:spPr bwMode="auto">
            <a:xfrm>
              <a:off x="7140575" y="4210050"/>
              <a:ext cx="42863" cy="68263"/>
            </a:xfrm>
            <a:custGeom>
              <a:avLst/>
              <a:gdLst>
                <a:gd name="T0" fmla="*/ 116 w 117"/>
                <a:gd name="T1" fmla="*/ 149 h 190"/>
                <a:gd name="T2" fmla="*/ 99 w 117"/>
                <a:gd name="T3" fmla="*/ 175 h 190"/>
                <a:gd name="T4" fmla="*/ 17 w 117"/>
                <a:gd name="T5" fmla="*/ 189 h 190"/>
                <a:gd name="T6" fmla="*/ 0 w 117"/>
                <a:gd name="T7" fmla="*/ 172 h 190"/>
                <a:gd name="T8" fmla="*/ 42 w 117"/>
                <a:gd name="T9" fmla="*/ 0 h 190"/>
                <a:gd name="T10" fmla="*/ 45 w 117"/>
                <a:gd name="T11" fmla="*/ 0 h 190"/>
                <a:gd name="T12" fmla="*/ 116 w 117"/>
                <a:gd name="T13" fmla="*/ 149 h 190"/>
              </a:gdLst>
              <a:ahLst/>
              <a:cxnLst>
                <a:cxn ang="0">
                  <a:pos x="T0" y="T1"/>
                </a:cxn>
                <a:cxn ang="0">
                  <a:pos x="T2" y="T3"/>
                </a:cxn>
                <a:cxn ang="0">
                  <a:pos x="T4" y="T5"/>
                </a:cxn>
                <a:cxn ang="0">
                  <a:pos x="T6" y="T7"/>
                </a:cxn>
                <a:cxn ang="0">
                  <a:pos x="T8" y="T9"/>
                </a:cxn>
                <a:cxn ang="0">
                  <a:pos x="T10" y="T11"/>
                </a:cxn>
                <a:cxn ang="0">
                  <a:pos x="T12" y="T13"/>
                </a:cxn>
              </a:cxnLst>
              <a:rect l="0" t="0" r="r" b="b"/>
              <a:pathLst>
                <a:path w="117" h="190">
                  <a:moveTo>
                    <a:pt x="116" y="149"/>
                  </a:moveTo>
                  <a:cubicBezTo>
                    <a:pt x="110" y="155"/>
                    <a:pt x="104" y="166"/>
                    <a:pt x="99" y="175"/>
                  </a:cubicBezTo>
                  <a:lnTo>
                    <a:pt x="17" y="189"/>
                  </a:lnTo>
                  <a:cubicBezTo>
                    <a:pt x="11" y="183"/>
                    <a:pt x="5" y="177"/>
                    <a:pt x="0" y="172"/>
                  </a:cubicBezTo>
                  <a:lnTo>
                    <a:pt x="42" y="0"/>
                  </a:lnTo>
                  <a:cubicBezTo>
                    <a:pt x="45" y="0"/>
                    <a:pt x="45" y="0"/>
                    <a:pt x="45" y="0"/>
                  </a:cubicBezTo>
                  <a:lnTo>
                    <a:pt x="116" y="14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19" name="Freeform 35">
              <a:extLst>
                <a:ext uri="{FF2B5EF4-FFF2-40B4-BE49-F238E27FC236}">
                  <a16:creationId xmlns:a16="http://schemas.microsoft.com/office/drawing/2014/main" id="{4E4FD62C-CD22-41A1-B577-A057A73AAE9D}"/>
                </a:ext>
              </a:extLst>
            </p:cNvPr>
            <p:cNvSpPr>
              <a:spLocks noChangeArrowheads="1"/>
            </p:cNvSpPr>
            <p:nvPr/>
          </p:nvSpPr>
          <p:spPr bwMode="auto">
            <a:xfrm>
              <a:off x="7165975" y="4198938"/>
              <a:ext cx="92075" cy="63500"/>
            </a:xfrm>
            <a:custGeom>
              <a:avLst/>
              <a:gdLst>
                <a:gd name="T0" fmla="*/ 74 w 255"/>
                <a:gd name="T1" fmla="*/ 169 h 176"/>
                <a:gd name="T2" fmla="*/ 71 w 255"/>
                <a:gd name="T3" fmla="*/ 166 h 176"/>
                <a:gd name="T4" fmla="*/ 0 w 255"/>
                <a:gd name="T5" fmla="*/ 17 h 176"/>
                <a:gd name="T6" fmla="*/ 11 w 255"/>
                <a:gd name="T7" fmla="*/ 0 h 176"/>
                <a:gd name="T8" fmla="*/ 251 w 255"/>
                <a:gd name="T9" fmla="*/ 5 h 176"/>
                <a:gd name="T10" fmla="*/ 254 w 255"/>
                <a:gd name="T11" fmla="*/ 14 h 176"/>
                <a:gd name="T12" fmla="*/ 93 w 255"/>
                <a:gd name="T13" fmla="*/ 175 h 176"/>
                <a:gd name="T14" fmla="*/ 74 w 255"/>
                <a:gd name="T15" fmla="*/ 169 h 1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5" h="176">
                  <a:moveTo>
                    <a:pt x="74" y="169"/>
                  </a:moveTo>
                  <a:cubicBezTo>
                    <a:pt x="74" y="169"/>
                    <a:pt x="71" y="169"/>
                    <a:pt x="71" y="166"/>
                  </a:cubicBezTo>
                  <a:lnTo>
                    <a:pt x="0" y="17"/>
                  </a:lnTo>
                  <a:cubicBezTo>
                    <a:pt x="6" y="14"/>
                    <a:pt x="9" y="5"/>
                    <a:pt x="11" y="0"/>
                  </a:cubicBezTo>
                  <a:lnTo>
                    <a:pt x="251" y="5"/>
                  </a:lnTo>
                  <a:cubicBezTo>
                    <a:pt x="251" y="8"/>
                    <a:pt x="254" y="11"/>
                    <a:pt x="254" y="14"/>
                  </a:cubicBezTo>
                  <a:lnTo>
                    <a:pt x="93" y="175"/>
                  </a:lnTo>
                  <a:cubicBezTo>
                    <a:pt x="88" y="172"/>
                    <a:pt x="82" y="169"/>
                    <a:pt x="74" y="16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20" name="Freeform 36">
              <a:extLst>
                <a:ext uri="{FF2B5EF4-FFF2-40B4-BE49-F238E27FC236}">
                  <a16:creationId xmlns:a16="http://schemas.microsoft.com/office/drawing/2014/main" id="{B561D2E6-BA00-4B9D-A25C-9398CFB756A6}"/>
                </a:ext>
              </a:extLst>
            </p:cNvPr>
            <p:cNvSpPr>
              <a:spLocks noChangeArrowheads="1"/>
            </p:cNvSpPr>
            <p:nvPr/>
          </p:nvSpPr>
          <p:spPr bwMode="auto">
            <a:xfrm>
              <a:off x="7207250" y="4210050"/>
              <a:ext cx="71438" cy="69850"/>
            </a:xfrm>
            <a:custGeom>
              <a:avLst/>
              <a:gdLst>
                <a:gd name="T0" fmla="*/ 161 w 198"/>
                <a:gd name="T1" fmla="*/ 0 h 193"/>
                <a:gd name="T2" fmla="*/ 172 w 198"/>
                <a:gd name="T3" fmla="*/ 5 h 193"/>
                <a:gd name="T4" fmla="*/ 197 w 198"/>
                <a:gd name="T5" fmla="*/ 169 h 193"/>
                <a:gd name="T6" fmla="*/ 178 w 198"/>
                <a:gd name="T7" fmla="*/ 192 h 193"/>
                <a:gd name="T8" fmla="*/ 3 w 198"/>
                <a:gd name="T9" fmla="*/ 172 h 193"/>
                <a:gd name="T10" fmla="*/ 0 w 198"/>
                <a:gd name="T11" fmla="*/ 161 h 193"/>
                <a:gd name="T12" fmla="*/ 161 w 198"/>
                <a:gd name="T13" fmla="*/ 0 h 193"/>
              </a:gdLst>
              <a:ahLst/>
              <a:cxnLst>
                <a:cxn ang="0">
                  <a:pos x="T0" y="T1"/>
                </a:cxn>
                <a:cxn ang="0">
                  <a:pos x="T2" y="T3"/>
                </a:cxn>
                <a:cxn ang="0">
                  <a:pos x="T4" y="T5"/>
                </a:cxn>
                <a:cxn ang="0">
                  <a:pos x="T6" y="T7"/>
                </a:cxn>
                <a:cxn ang="0">
                  <a:pos x="T8" y="T9"/>
                </a:cxn>
                <a:cxn ang="0">
                  <a:pos x="T10" y="T11"/>
                </a:cxn>
                <a:cxn ang="0">
                  <a:pos x="T12" y="T13"/>
                </a:cxn>
              </a:cxnLst>
              <a:rect l="0" t="0" r="r" b="b"/>
              <a:pathLst>
                <a:path w="198" h="193">
                  <a:moveTo>
                    <a:pt x="161" y="0"/>
                  </a:moveTo>
                  <a:cubicBezTo>
                    <a:pt x="164" y="3"/>
                    <a:pt x="169" y="5"/>
                    <a:pt x="172" y="5"/>
                  </a:cubicBezTo>
                  <a:lnTo>
                    <a:pt x="197" y="169"/>
                  </a:lnTo>
                  <a:cubicBezTo>
                    <a:pt x="189" y="175"/>
                    <a:pt x="183" y="183"/>
                    <a:pt x="178" y="192"/>
                  </a:cubicBezTo>
                  <a:lnTo>
                    <a:pt x="3" y="172"/>
                  </a:lnTo>
                  <a:cubicBezTo>
                    <a:pt x="3" y="169"/>
                    <a:pt x="3" y="163"/>
                    <a:pt x="0" y="161"/>
                  </a:cubicBezTo>
                  <a:lnTo>
                    <a:pt x="161"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21" name="Freeform 37">
              <a:extLst>
                <a:ext uri="{FF2B5EF4-FFF2-40B4-BE49-F238E27FC236}">
                  <a16:creationId xmlns:a16="http://schemas.microsoft.com/office/drawing/2014/main" id="{A5FD7D49-173B-4E49-B822-FFEBB6A1229A}"/>
                </a:ext>
              </a:extLst>
            </p:cNvPr>
            <p:cNvSpPr>
              <a:spLocks noChangeArrowheads="1"/>
            </p:cNvSpPr>
            <p:nvPr/>
          </p:nvSpPr>
          <p:spPr bwMode="auto">
            <a:xfrm>
              <a:off x="7046913" y="4090988"/>
              <a:ext cx="327025" cy="327025"/>
            </a:xfrm>
            <a:custGeom>
              <a:avLst/>
              <a:gdLst>
                <a:gd name="T0" fmla="*/ 455 w 910"/>
                <a:gd name="T1" fmla="*/ 0 h 909"/>
                <a:gd name="T2" fmla="*/ 909 w 910"/>
                <a:gd name="T3" fmla="*/ 454 h 909"/>
                <a:gd name="T4" fmla="*/ 455 w 910"/>
                <a:gd name="T5" fmla="*/ 908 h 909"/>
                <a:gd name="T6" fmla="*/ 0 w 910"/>
                <a:gd name="T7" fmla="*/ 454 h 909"/>
                <a:gd name="T8" fmla="*/ 455 w 910"/>
                <a:gd name="T9" fmla="*/ 0 h 909"/>
                <a:gd name="T10" fmla="*/ 669 w 910"/>
                <a:gd name="T11" fmla="*/ 589 h 909"/>
                <a:gd name="T12" fmla="*/ 717 w 910"/>
                <a:gd name="T13" fmla="*/ 542 h 909"/>
                <a:gd name="T14" fmla="*/ 677 w 910"/>
                <a:gd name="T15" fmla="*/ 496 h 909"/>
                <a:gd name="T16" fmla="*/ 652 w 910"/>
                <a:gd name="T17" fmla="*/ 333 h 909"/>
                <a:gd name="T18" fmla="*/ 677 w 910"/>
                <a:gd name="T19" fmla="*/ 293 h 909"/>
                <a:gd name="T20" fmla="*/ 632 w 910"/>
                <a:gd name="T21" fmla="*/ 248 h 909"/>
                <a:gd name="T22" fmla="*/ 590 w 910"/>
                <a:gd name="T23" fmla="*/ 279 h 909"/>
                <a:gd name="T24" fmla="*/ 347 w 910"/>
                <a:gd name="T25" fmla="*/ 273 h 909"/>
                <a:gd name="T26" fmla="*/ 305 w 910"/>
                <a:gd name="T27" fmla="*/ 242 h 909"/>
                <a:gd name="T28" fmla="*/ 260 w 910"/>
                <a:gd name="T29" fmla="*/ 288 h 909"/>
                <a:gd name="T30" fmla="*/ 282 w 910"/>
                <a:gd name="T31" fmla="*/ 327 h 909"/>
                <a:gd name="T32" fmla="*/ 240 w 910"/>
                <a:gd name="T33" fmla="*/ 499 h 909"/>
                <a:gd name="T34" fmla="*/ 198 w 910"/>
                <a:gd name="T35" fmla="*/ 544 h 909"/>
                <a:gd name="T36" fmla="*/ 243 w 910"/>
                <a:gd name="T37" fmla="*/ 589 h 909"/>
                <a:gd name="T38" fmla="*/ 271 w 910"/>
                <a:gd name="T39" fmla="*/ 581 h 909"/>
                <a:gd name="T40" fmla="*/ 449 w 910"/>
                <a:gd name="T41" fmla="*/ 705 h 909"/>
                <a:gd name="T42" fmla="*/ 446 w 910"/>
                <a:gd name="T43" fmla="*/ 719 h 909"/>
                <a:gd name="T44" fmla="*/ 491 w 910"/>
                <a:gd name="T45" fmla="*/ 764 h 909"/>
                <a:gd name="T46" fmla="*/ 536 w 910"/>
                <a:gd name="T47" fmla="*/ 719 h 909"/>
                <a:gd name="T48" fmla="*/ 531 w 910"/>
                <a:gd name="T49" fmla="*/ 700 h 909"/>
                <a:gd name="T50" fmla="*/ 649 w 910"/>
                <a:gd name="T51" fmla="*/ 584 h 909"/>
                <a:gd name="T52" fmla="*/ 669 w 910"/>
                <a:gd name="T53" fmla="*/ 589 h 9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10" h="909">
                  <a:moveTo>
                    <a:pt x="455" y="0"/>
                  </a:moveTo>
                  <a:cubicBezTo>
                    <a:pt x="706" y="0"/>
                    <a:pt x="909" y="203"/>
                    <a:pt x="909" y="454"/>
                  </a:cubicBezTo>
                  <a:cubicBezTo>
                    <a:pt x="909" y="705"/>
                    <a:pt x="707" y="908"/>
                    <a:pt x="455" y="908"/>
                  </a:cubicBezTo>
                  <a:cubicBezTo>
                    <a:pt x="204" y="908"/>
                    <a:pt x="0" y="705"/>
                    <a:pt x="0" y="454"/>
                  </a:cubicBezTo>
                  <a:cubicBezTo>
                    <a:pt x="0" y="203"/>
                    <a:pt x="203" y="0"/>
                    <a:pt x="455" y="0"/>
                  </a:cubicBezTo>
                  <a:close/>
                  <a:moveTo>
                    <a:pt x="669" y="589"/>
                  </a:moveTo>
                  <a:cubicBezTo>
                    <a:pt x="694" y="589"/>
                    <a:pt x="714" y="570"/>
                    <a:pt x="717" y="542"/>
                  </a:cubicBezTo>
                  <a:cubicBezTo>
                    <a:pt x="717" y="519"/>
                    <a:pt x="700" y="499"/>
                    <a:pt x="677" y="496"/>
                  </a:cubicBezTo>
                  <a:lnTo>
                    <a:pt x="652" y="333"/>
                  </a:lnTo>
                  <a:cubicBezTo>
                    <a:pt x="666" y="327"/>
                    <a:pt x="677" y="310"/>
                    <a:pt x="677" y="293"/>
                  </a:cubicBezTo>
                  <a:cubicBezTo>
                    <a:pt x="677" y="268"/>
                    <a:pt x="658" y="248"/>
                    <a:pt x="632" y="248"/>
                  </a:cubicBezTo>
                  <a:cubicBezTo>
                    <a:pt x="613" y="248"/>
                    <a:pt x="596" y="262"/>
                    <a:pt x="590" y="279"/>
                  </a:cubicBezTo>
                  <a:lnTo>
                    <a:pt x="347" y="273"/>
                  </a:lnTo>
                  <a:cubicBezTo>
                    <a:pt x="342" y="256"/>
                    <a:pt x="325" y="242"/>
                    <a:pt x="305" y="242"/>
                  </a:cubicBezTo>
                  <a:cubicBezTo>
                    <a:pt x="280" y="242"/>
                    <a:pt x="260" y="262"/>
                    <a:pt x="260" y="288"/>
                  </a:cubicBezTo>
                  <a:cubicBezTo>
                    <a:pt x="260" y="304"/>
                    <a:pt x="268" y="319"/>
                    <a:pt x="282" y="327"/>
                  </a:cubicBezTo>
                  <a:lnTo>
                    <a:pt x="240" y="499"/>
                  </a:lnTo>
                  <a:cubicBezTo>
                    <a:pt x="217" y="502"/>
                    <a:pt x="198" y="522"/>
                    <a:pt x="198" y="544"/>
                  </a:cubicBezTo>
                  <a:cubicBezTo>
                    <a:pt x="198" y="570"/>
                    <a:pt x="217" y="589"/>
                    <a:pt x="243" y="589"/>
                  </a:cubicBezTo>
                  <a:cubicBezTo>
                    <a:pt x="254" y="589"/>
                    <a:pt x="263" y="587"/>
                    <a:pt x="271" y="581"/>
                  </a:cubicBezTo>
                  <a:lnTo>
                    <a:pt x="449" y="705"/>
                  </a:lnTo>
                  <a:cubicBezTo>
                    <a:pt x="446" y="711"/>
                    <a:pt x="446" y="714"/>
                    <a:pt x="446" y="719"/>
                  </a:cubicBezTo>
                  <a:cubicBezTo>
                    <a:pt x="446" y="745"/>
                    <a:pt x="466" y="764"/>
                    <a:pt x="491" y="764"/>
                  </a:cubicBezTo>
                  <a:cubicBezTo>
                    <a:pt x="517" y="764"/>
                    <a:pt x="536" y="745"/>
                    <a:pt x="536" y="719"/>
                  </a:cubicBezTo>
                  <a:cubicBezTo>
                    <a:pt x="536" y="714"/>
                    <a:pt x="534" y="705"/>
                    <a:pt x="531" y="700"/>
                  </a:cubicBezTo>
                  <a:lnTo>
                    <a:pt x="649" y="584"/>
                  </a:lnTo>
                  <a:cubicBezTo>
                    <a:pt x="655" y="587"/>
                    <a:pt x="661" y="589"/>
                    <a:pt x="669" y="589"/>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422" name="TextBox 421">
            <a:extLst>
              <a:ext uri="{FF2B5EF4-FFF2-40B4-BE49-F238E27FC236}">
                <a16:creationId xmlns:a16="http://schemas.microsoft.com/office/drawing/2014/main" id="{622CC8B5-AC00-4D23-A746-E940AC2586EF}"/>
              </a:ext>
            </a:extLst>
          </p:cNvPr>
          <p:cNvSpPr txBox="1"/>
          <p:nvPr/>
        </p:nvSpPr>
        <p:spPr>
          <a:xfrm>
            <a:off x="3681341" y="5915214"/>
            <a:ext cx="362600" cy="215444"/>
          </a:xfrm>
          <a:prstGeom prst="rect">
            <a:avLst/>
          </a:prstGeom>
          <a:noFill/>
        </p:spPr>
        <p:txBody>
          <a:bodyPr wrap="none" rtlCol="0">
            <a:spAutoFit/>
          </a:bodyPr>
          <a:lstStyle/>
          <a:p>
            <a:r>
              <a:rPr lang="en-US" sz="800" dirty="0"/>
              <a:t>VCN</a:t>
            </a:r>
          </a:p>
        </p:txBody>
      </p:sp>
      <p:grpSp>
        <p:nvGrpSpPr>
          <p:cNvPr id="423" name="Group 422">
            <a:extLst>
              <a:ext uri="{FF2B5EF4-FFF2-40B4-BE49-F238E27FC236}">
                <a16:creationId xmlns:a16="http://schemas.microsoft.com/office/drawing/2014/main" id="{280791C5-4A63-4E78-8FF2-8F7DA58E6487}"/>
              </a:ext>
            </a:extLst>
          </p:cNvPr>
          <p:cNvGrpSpPr/>
          <p:nvPr/>
        </p:nvGrpSpPr>
        <p:grpSpPr>
          <a:xfrm>
            <a:off x="11149030" y="4165007"/>
            <a:ext cx="475077" cy="641225"/>
            <a:chOff x="5521685" y="5536800"/>
            <a:chExt cx="475077" cy="641225"/>
          </a:xfrm>
        </p:grpSpPr>
        <p:grpSp>
          <p:nvGrpSpPr>
            <p:cNvPr id="424" name="Group 423">
              <a:extLst>
                <a:ext uri="{FF2B5EF4-FFF2-40B4-BE49-F238E27FC236}">
                  <a16:creationId xmlns:a16="http://schemas.microsoft.com/office/drawing/2014/main" id="{51D9A011-B78B-4B1D-807C-CF41AE78EDBB}"/>
                </a:ext>
              </a:extLst>
            </p:cNvPr>
            <p:cNvGrpSpPr/>
            <p:nvPr/>
          </p:nvGrpSpPr>
          <p:grpSpPr>
            <a:xfrm>
              <a:off x="5521685" y="5536800"/>
              <a:ext cx="475077" cy="438068"/>
              <a:chOff x="7248176" y="4158080"/>
              <a:chExt cx="639069" cy="695710"/>
            </a:xfrm>
          </p:grpSpPr>
          <p:sp>
            <p:nvSpPr>
              <p:cNvPr id="426" name="Freeform 29">
                <a:extLst>
                  <a:ext uri="{FF2B5EF4-FFF2-40B4-BE49-F238E27FC236}">
                    <a16:creationId xmlns:a16="http://schemas.microsoft.com/office/drawing/2014/main" id="{A164C677-F802-40F0-96CE-C39629F4D194}"/>
                  </a:ext>
                </a:extLst>
              </p:cNvPr>
              <p:cNvSpPr>
                <a:spLocks noChangeArrowheads="1"/>
              </p:cNvSpPr>
              <p:nvPr/>
            </p:nvSpPr>
            <p:spPr bwMode="auto">
              <a:xfrm>
                <a:off x="7326921" y="4243662"/>
                <a:ext cx="468473" cy="509524"/>
              </a:xfrm>
              <a:custGeom>
                <a:avLst/>
                <a:gdLst>
                  <a:gd name="T0" fmla="*/ 658 w 854"/>
                  <a:gd name="T1" fmla="*/ 14 h 929"/>
                  <a:gd name="T2" fmla="*/ 853 w 854"/>
                  <a:gd name="T3" fmla="*/ 79 h 929"/>
                  <a:gd name="T4" fmla="*/ 853 w 854"/>
                  <a:gd name="T5" fmla="*/ 849 h 929"/>
                  <a:gd name="T6" fmla="*/ 658 w 854"/>
                  <a:gd name="T7" fmla="*/ 914 h 929"/>
                  <a:gd name="T8" fmla="*/ 427 w 854"/>
                  <a:gd name="T9" fmla="*/ 928 h 929"/>
                  <a:gd name="T10" fmla="*/ 195 w 854"/>
                  <a:gd name="T11" fmla="*/ 914 h 929"/>
                  <a:gd name="T12" fmla="*/ 0 w 854"/>
                  <a:gd name="T13" fmla="*/ 849 h 929"/>
                  <a:gd name="T14" fmla="*/ 0 w 854"/>
                  <a:gd name="T15" fmla="*/ 79 h 929"/>
                  <a:gd name="T16" fmla="*/ 195 w 854"/>
                  <a:gd name="T17" fmla="*/ 14 h 929"/>
                  <a:gd name="T18" fmla="*/ 427 w 854"/>
                  <a:gd name="T19" fmla="*/ 0 h 929"/>
                  <a:gd name="T20" fmla="*/ 658 w 854"/>
                  <a:gd name="T21" fmla="*/ 14 h 929"/>
                  <a:gd name="T22" fmla="*/ 226 w 854"/>
                  <a:gd name="T23" fmla="*/ 668 h 929"/>
                  <a:gd name="T24" fmla="*/ 283 w 854"/>
                  <a:gd name="T25" fmla="*/ 612 h 929"/>
                  <a:gd name="T26" fmla="*/ 226 w 854"/>
                  <a:gd name="T27" fmla="*/ 556 h 929"/>
                  <a:gd name="T28" fmla="*/ 170 w 854"/>
                  <a:gd name="T29" fmla="*/ 612 h 929"/>
                  <a:gd name="T30" fmla="*/ 226 w 854"/>
                  <a:gd name="T31" fmla="*/ 668 h 929"/>
                  <a:gd name="T32" fmla="*/ 246 w 854"/>
                  <a:gd name="T33" fmla="*/ 420 h 929"/>
                  <a:gd name="T34" fmla="*/ 376 w 854"/>
                  <a:gd name="T35" fmla="*/ 420 h 929"/>
                  <a:gd name="T36" fmla="*/ 311 w 854"/>
                  <a:gd name="T37" fmla="*/ 290 h 929"/>
                  <a:gd name="T38" fmla="*/ 246 w 854"/>
                  <a:gd name="T39" fmla="*/ 420 h 929"/>
                  <a:gd name="T40" fmla="*/ 356 w 854"/>
                  <a:gd name="T41" fmla="*/ 508 h 929"/>
                  <a:gd name="T42" fmla="*/ 356 w 854"/>
                  <a:gd name="T43" fmla="*/ 604 h 929"/>
                  <a:gd name="T44" fmla="*/ 424 w 854"/>
                  <a:gd name="T45" fmla="*/ 632 h 929"/>
                  <a:gd name="T46" fmla="*/ 491 w 854"/>
                  <a:gd name="T47" fmla="*/ 604 h 929"/>
                  <a:gd name="T48" fmla="*/ 491 w 854"/>
                  <a:gd name="T49" fmla="*/ 508 h 929"/>
                  <a:gd name="T50" fmla="*/ 424 w 854"/>
                  <a:gd name="T51" fmla="*/ 479 h 929"/>
                  <a:gd name="T52" fmla="*/ 356 w 854"/>
                  <a:gd name="T53" fmla="*/ 508 h 929"/>
                  <a:gd name="T54" fmla="*/ 446 w 854"/>
                  <a:gd name="T55" fmla="*/ 810 h 929"/>
                  <a:gd name="T56" fmla="*/ 503 w 854"/>
                  <a:gd name="T57" fmla="*/ 753 h 929"/>
                  <a:gd name="T58" fmla="*/ 446 w 854"/>
                  <a:gd name="T59" fmla="*/ 697 h 929"/>
                  <a:gd name="T60" fmla="*/ 390 w 854"/>
                  <a:gd name="T61" fmla="*/ 753 h 929"/>
                  <a:gd name="T62" fmla="*/ 446 w 854"/>
                  <a:gd name="T63" fmla="*/ 810 h 929"/>
                  <a:gd name="T64" fmla="*/ 489 w 854"/>
                  <a:gd name="T65" fmla="*/ 358 h 929"/>
                  <a:gd name="T66" fmla="*/ 562 w 854"/>
                  <a:gd name="T67" fmla="*/ 431 h 929"/>
                  <a:gd name="T68" fmla="*/ 635 w 854"/>
                  <a:gd name="T69" fmla="*/ 358 h 929"/>
                  <a:gd name="T70" fmla="*/ 562 w 854"/>
                  <a:gd name="T71" fmla="*/ 285 h 929"/>
                  <a:gd name="T72" fmla="*/ 489 w 854"/>
                  <a:gd name="T73" fmla="*/ 358 h 929"/>
                  <a:gd name="T74" fmla="*/ 590 w 854"/>
                  <a:gd name="T75" fmla="*/ 640 h 929"/>
                  <a:gd name="T76" fmla="*/ 703 w 854"/>
                  <a:gd name="T77" fmla="*/ 640 h 929"/>
                  <a:gd name="T78" fmla="*/ 647 w 854"/>
                  <a:gd name="T79" fmla="*/ 525 h 929"/>
                  <a:gd name="T80" fmla="*/ 590 w 854"/>
                  <a:gd name="T81" fmla="*/ 640 h 929"/>
                  <a:gd name="T82" fmla="*/ 819 w 854"/>
                  <a:gd name="T83" fmla="*/ 138 h 929"/>
                  <a:gd name="T84" fmla="*/ 429 w 854"/>
                  <a:gd name="T85" fmla="*/ 76 h 929"/>
                  <a:gd name="T86" fmla="*/ 40 w 854"/>
                  <a:gd name="T87" fmla="*/ 138 h 929"/>
                  <a:gd name="T88" fmla="*/ 40 w 854"/>
                  <a:gd name="T89" fmla="*/ 138 h 929"/>
                  <a:gd name="T90" fmla="*/ 429 w 854"/>
                  <a:gd name="T91" fmla="*/ 200 h 929"/>
                  <a:gd name="T92" fmla="*/ 819 w 854"/>
                  <a:gd name="T93" fmla="*/ 138 h 9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54" h="929">
                    <a:moveTo>
                      <a:pt x="658" y="14"/>
                    </a:moveTo>
                    <a:cubicBezTo>
                      <a:pt x="853" y="36"/>
                      <a:pt x="853" y="76"/>
                      <a:pt x="853" y="79"/>
                    </a:cubicBezTo>
                    <a:lnTo>
                      <a:pt x="853" y="849"/>
                    </a:lnTo>
                    <a:cubicBezTo>
                      <a:pt x="853" y="852"/>
                      <a:pt x="850" y="891"/>
                      <a:pt x="658" y="914"/>
                    </a:cubicBezTo>
                    <a:cubicBezTo>
                      <a:pt x="545" y="928"/>
                      <a:pt x="433" y="928"/>
                      <a:pt x="427" y="928"/>
                    </a:cubicBezTo>
                    <a:cubicBezTo>
                      <a:pt x="422" y="928"/>
                      <a:pt x="305" y="928"/>
                      <a:pt x="195" y="914"/>
                    </a:cubicBezTo>
                    <a:cubicBezTo>
                      <a:pt x="3" y="889"/>
                      <a:pt x="0" y="849"/>
                      <a:pt x="0" y="849"/>
                    </a:cubicBezTo>
                    <a:lnTo>
                      <a:pt x="0" y="79"/>
                    </a:lnTo>
                    <a:cubicBezTo>
                      <a:pt x="0" y="76"/>
                      <a:pt x="3" y="36"/>
                      <a:pt x="195" y="14"/>
                    </a:cubicBezTo>
                    <a:cubicBezTo>
                      <a:pt x="308" y="0"/>
                      <a:pt x="422" y="0"/>
                      <a:pt x="427" y="0"/>
                    </a:cubicBezTo>
                    <a:cubicBezTo>
                      <a:pt x="433" y="0"/>
                      <a:pt x="548" y="0"/>
                      <a:pt x="658" y="14"/>
                    </a:cubicBezTo>
                    <a:close/>
                    <a:moveTo>
                      <a:pt x="226" y="668"/>
                    </a:moveTo>
                    <a:cubicBezTo>
                      <a:pt x="257" y="668"/>
                      <a:pt x="283" y="643"/>
                      <a:pt x="283" y="612"/>
                    </a:cubicBezTo>
                    <a:cubicBezTo>
                      <a:pt x="283" y="581"/>
                      <a:pt x="257" y="556"/>
                      <a:pt x="226" y="556"/>
                    </a:cubicBezTo>
                    <a:cubicBezTo>
                      <a:pt x="195" y="556"/>
                      <a:pt x="170" y="581"/>
                      <a:pt x="170" y="612"/>
                    </a:cubicBezTo>
                    <a:cubicBezTo>
                      <a:pt x="170" y="643"/>
                      <a:pt x="195" y="668"/>
                      <a:pt x="226" y="668"/>
                    </a:cubicBezTo>
                    <a:close/>
                    <a:moveTo>
                      <a:pt x="246" y="420"/>
                    </a:moveTo>
                    <a:lnTo>
                      <a:pt x="376" y="420"/>
                    </a:lnTo>
                    <a:lnTo>
                      <a:pt x="311" y="290"/>
                    </a:lnTo>
                    <a:lnTo>
                      <a:pt x="246" y="420"/>
                    </a:lnTo>
                    <a:close/>
                    <a:moveTo>
                      <a:pt x="356" y="508"/>
                    </a:moveTo>
                    <a:lnTo>
                      <a:pt x="356" y="604"/>
                    </a:lnTo>
                    <a:lnTo>
                      <a:pt x="424" y="632"/>
                    </a:lnTo>
                    <a:lnTo>
                      <a:pt x="491" y="604"/>
                    </a:lnTo>
                    <a:lnTo>
                      <a:pt x="491" y="508"/>
                    </a:lnTo>
                    <a:lnTo>
                      <a:pt x="424" y="479"/>
                    </a:lnTo>
                    <a:lnTo>
                      <a:pt x="356" y="508"/>
                    </a:lnTo>
                    <a:close/>
                    <a:moveTo>
                      <a:pt x="446" y="810"/>
                    </a:moveTo>
                    <a:cubicBezTo>
                      <a:pt x="477" y="810"/>
                      <a:pt x="503" y="784"/>
                      <a:pt x="503" y="753"/>
                    </a:cubicBezTo>
                    <a:cubicBezTo>
                      <a:pt x="503" y="722"/>
                      <a:pt x="477" y="697"/>
                      <a:pt x="446" y="697"/>
                    </a:cubicBezTo>
                    <a:cubicBezTo>
                      <a:pt x="415" y="697"/>
                      <a:pt x="390" y="722"/>
                      <a:pt x="390" y="753"/>
                    </a:cubicBezTo>
                    <a:cubicBezTo>
                      <a:pt x="390" y="784"/>
                      <a:pt x="415" y="810"/>
                      <a:pt x="446" y="810"/>
                    </a:cubicBezTo>
                    <a:close/>
                    <a:moveTo>
                      <a:pt x="489" y="358"/>
                    </a:moveTo>
                    <a:cubicBezTo>
                      <a:pt x="489" y="398"/>
                      <a:pt x="522" y="429"/>
                      <a:pt x="562" y="431"/>
                    </a:cubicBezTo>
                    <a:cubicBezTo>
                      <a:pt x="604" y="431"/>
                      <a:pt x="635" y="398"/>
                      <a:pt x="635" y="358"/>
                    </a:cubicBezTo>
                    <a:cubicBezTo>
                      <a:pt x="635" y="316"/>
                      <a:pt x="601" y="285"/>
                      <a:pt x="562" y="285"/>
                    </a:cubicBezTo>
                    <a:cubicBezTo>
                      <a:pt x="520" y="285"/>
                      <a:pt x="489" y="318"/>
                      <a:pt x="489" y="358"/>
                    </a:cubicBezTo>
                    <a:close/>
                    <a:moveTo>
                      <a:pt x="590" y="640"/>
                    </a:moveTo>
                    <a:lnTo>
                      <a:pt x="703" y="640"/>
                    </a:lnTo>
                    <a:lnTo>
                      <a:pt x="647" y="525"/>
                    </a:lnTo>
                    <a:lnTo>
                      <a:pt x="590" y="640"/>
                    </a:lnTo>
                    <a:close/>
                    <a:moveTo>
                      <a:pt x="819" y="138"/>
                    </a:moveTo>
                    <a:cubicBezTo>
                      <a:pt x="805" y="115"/>
                      <a:pt x="666" y="79"/>
                      <a:pt x="429" y="76"/>
                    </a:cubicBezTo>
                    <a:cubicBezTo>
                      <a:pt x="192" y="76"/>
                      <a:pt x="54" y="115"/>
                      <a:pt x="40" y="138"/>
                    </a:cubicBezTo>
                    <a:lnTo>
                      <a:pt x="40" y="138"/>
                    </a:lnTo>
                    <a:cubicBezTo>
                      <a:pt x="54" y="160"/>
                      <a:pt x="192" y="200"/>
                      <a:pt x="429" y="200"/>
                    </a:cubicBezTo>
                    <a:cubicBezTo>
                      <a:pt x="666" y="200"/>
                      <a:pt x="805" y="160"/>
                      <a:pt x="819" y="138"/>
                    </a:cubicBezTo>
                    <a:close/>
                  </a:path>
                </a:pathLst>
              </a:custGeom>
              <a:solidFill>
                <a:srgbClr val="F80000"/>
              </a:solidFill>
              <a:ln>
                <a:noFill/>
              </a:ln>
              <a:effectLst/>
            </p:spPr>
            <p:txBody>
              <a:bodyPr wrap="none" anchor="ctr"/>
              <a:lstStyle/>
              <a:p>
                <a:endParaRPr lang="en-US"/>
              </a:p>
            </p:txBody>
          </p:sp>
          <p:sp>
            <p:nvSpPr>
              <p:cNvPr id="427" name="Rectangle 426">
                <a:extLst>
                  <a:ext uri="{FF2B5EF4-FFF2-40B4-BE49-F238E27FC236}">
                    <a16:creationId xmlns:a16="http://schemas.microsoft.com/office/drawing/2014/main" id="{F0EBFA35-7433-4513-A3D6-C6E12A0F1DAC}"/>
                  </a:ext>
                </a:extLst>
              </p:cNvPr>
              <p:cNvSpPr/>
              <p:nvPr/>
            </p:nvSpPr>
            <p:spPr>
              <a:xfrm>
                <a:off x="7248176" y="4158080"/>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p>
            </p:txBody>
          </p:sp>
        </p:grpSp>
        <p:sp>
          <p:nvSpPr>
            <p:cNvPr id="425" name="Text Box 30">
              <a:extLst>
                <a:ext uri="{FF2B5EF4-FFF2-40B4-BE49-F238E27FC236}">
                  <a16:creationId xmlns:a16="http://schemas.microsoft.com/office/drawing/2014/main" id="{F9BB9C9D-B581-4F50-8A71-1150EE8FCFF3}"/>
                </a:ext>
              </a:extLst>
            </p:cNvPr>
            <p:cNvSpPr txBox="1">
              <a:spLocks noChangeArrowheads="1"/>
            </p:cNvSpPr>
            <p:nvPr/>
          </p:nvSpPr>
          <p:spPr bwMode="auto">
            <a:xfrm>
              <a:off x="5568246" y="5931868"/>
              <a:ext cx="381272" cy="246157"/>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solidFill>
                    <a:schemeClr val="bg2">
                      <a:lumMod val="10000"/>
                    </a:schemeClr>
                  </a:solidFill>
                </a:rPr>
                <a:t>Object Storage</a:t>
              </a:r>
            </a:p>
          </p:txBody>
        </p:sp>
      </p:grpSp>
      <p:grpSp>
        <p:nvGrpSpPr>
          <p:cNvPr id="428" name="Group 427">
            <a:extLst>
              <a:ext uri="{FF2B5EF4-FFF2-40B4-BE49-F238E27FC236}">
                <a16:creationId xmlns:a16="http://schemas.microsoft.com/office/drawing/2014/main" id="{7D4DF773-5118-4092-A9E0-95A554B662F7}"/>
              </a:ext>
            </a:extLst>
          </p:cNvPr>
          <p:cNvGrpSpPr/>
          <p:nvPr/>
        </p:nvGrpSpPr>
        <p:grpSpPr>
          <a:xfrm>
            <a:off x="11180075" y="3574757"/>
            <a:ext cx="531696" cy="542675"/>
            <a:chOff x="6049490" y="5496446"/>
            <a:chExt cx="531696" cy="542675"/>
          </a:xfrm>
        </p:grpSpPr>
        <p:grpSp>
          <p:nvGrpSpPr>
            <p:cNvPr id="429" name="Group 428">
              <a:extLst>
                <a:ext uri="{FF2B5EF4-FFF2-40B4-BE49-F238E27FC236}">
                  <a16:creationId xmlns:a16="http://schemas.microsoft.com/office/drawing/2014/main" id="{C91EA2D8-59C2-4089-BCFC-0F2A3BD0C726}"/>
                </a:ext>
              </a:extLst>
            </p:cNvPr>
            <p:cNvGrpSpPr/>
            <p:nvPr/>
          </p:nvGrpSpPr>
          <p:grpSpPr>
            <a:xfrm>
              <a:off x="6058617" y="5496446"/>
              <a:ext cx="522569" cy="489361"/>
              <a:chOff x="4141814" y="4117631"/>
              <a:chExt cx="792769" cy="695710"/>
            </a:xfrm>
          </p:grpSpPr>
          <p:grpSp>
            <p:nvGrpSpPr>
              <p:cNvPr id="431" name="Group 430">
                <a:extLst>
                  <a:ext uri="{FF2B5EF4-FFF2-40B4-BE49-F238E27FC236}">
                    <a16:creationId xmlns:a16="http://schemas.microsoft.com/office/drawing/2014/main" id="{A18E2CCE-C0A6-4276-BF41-2573283EC758}"/>
                  </a:ext>
                </a:extLst>
              </p:cNvPr>
              <p:cNvGrpSpPr/>
              <p:nvPr/>
            </p:nvGrpSpPr>
            <p:grpSpPr>
              <a:xfrm>
                <a:off x="4197861" y="4226701"/>
                <a:ext cx="680674" cy="477570"/>
                <a:chOff x="3219450" y="5653088"/>
                <a:chExt cx="393700" cy="276225"/>
              </a:xfrm>
              <a:solidFill>
                <a:srgbClr val="F80000"/>
              </a:solidFill>
            </p:grpSpPr>
            <p:sp>
              <p:nvSpPr>
                <p:cNvPr id="433" name="Freeform 62">
                  <a:extLst>
                    <a:ext uri="{FF2B5EF4-FFF2-40B4-BE49-F238E27FC236}">
                      <a16:creationId xmlns:a16="http://schemas.microsoft.com/office/drawing/2014/main" id="{ACFC8345-0294-41B6-8841-D657E298DB52}"/>
                    </a:ext>
                  </a:extLst>
                </p:cNvPr>
                <p:cNvSpPr>
                  <a:spLocks noChangeArrowheads="1"/>
                </p:cNvSpPr>
                <p:nvPr/>
              </p:nvSpPr>
              <p:spPr bwMode="auto">
                <a:xfrm>
                  <a:off x="3417888" y="5757863"/>
                  <a:ext cx="166687" cy="88900"/>
                </a:xfrm>
                <a:custGeom>
                  <a:avLst/>
                  <a:gdLst>
                    <a:gd name="T0" fmla="*/ 451 w 465"/>
                    <a:gd name="T1" fmla="*/ 214 h 246"/>
                    <a:gd name="T2" fmla="*/ 438 w 465"/>
                    <a:gd name="T3" fmla="*/ 245 h 246"/>
                    <a:gd name="T4" fmla="*/ 0 w 465"/>
                    <a:gd name="T5" fmla="*/ 62 h 246"/>
                    <a:gd name="T6" fmla="*/ 26 w 465"/>
                    <a:gd name="T7" fmla="*/ 0 h 246"/>
                    <a:gd name="T8" fmla="*/ 464 w 465"/>
                    <a:gd name="T9" fmla="*/ 183 h 246"/>
                    <a:gd name="T10" fmla="*/ 451 w 465"/>
                    <a:gd name="T11" fmla="*/ 214 h 246"/>
                  </a:gdLst>
                  <a:ahLst/>
                  <a:cxnLst>
                    <a:cxn ang="0">
                      <a:pos x="T0" y="T1"/>
                    </a:cxn>
                    <a:cxn ang="0">
                      <a:pos x="T2" y="T3"/>
                    </a:cxn>
                    <a:cxn ang="0">
                      <a:pos x="T4" y="T5"/>
                    </a:cxn>
                    <a:cxn ang="0">
                      <a:pos x="T6" y="T7"/>
                    </a:cxn>
                    <a:cxn ang="0">
                      <a:pos x="T8" y="T9"/>
                    </a:cxn>
                    <a:cxn ang="0">
                      <a:pos x="T10" y="T11"/>
                    </a:cxn>
                  </a:cxnLst>
                  <a:rect l="0" t="0" r="r" b="b"/>
                  <a:pathLst>
                    <a:path w="465" h="246">
                      <a:moveTo>
                        <a:pt x="451" y="214"/>
                      </a:moveTo>
                      <a:lnTo>
                        <a:pt x="438" y="245"/>
                      </a:lnTo>
                      <a:lnTo>
                        <a:pt x="0" y="62"/>
                      </a:lnTo>
                      <a:lnTo>
                        <a:pt x="26" y="0"/>
                      </a:lnTo>
                      <a:lnTo>
                        <a:pt x="464" y="183"/>
                      </a:lnTo>
                      <a:lnTo>
                        <a:pt x="451" y="214"/>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34" name="Freeform 63">
                  <a:extLst>
                    <a:ext uri="{FF2B5EF4-FFF2-40B4-BE49-F238E27FC236}">
                      <a16:creationId xmlns:a16="http://schemas.microsoft.com/office/drawing/2014/main" id="{66979BC6-6F95-4BFD-903C-CC1C515BDE67}"/>
                    </a:ext>
                  </a:extLst>
                </p:cNvPr>
                <p:cNvSpPr>
                  <a:spLocks noChangeArrowheads="1"/>
                </p:cNvSpPr>
                <p:nvPr/>
              </p:nvSpPr>
              <p:spPr bwMode="auto">
                <a:xfrm>
                  <a:off x="3348038" y="5653088"/>
                  <a:ext cx="95250" cy="49212"/>
                </a:xfrm>
                <a:custGeom>
                  <a:avLst/>
                  <a:gdLst>
                    <a:gd name="T0" fmla="*/ 14 w 266"/>
                    <a:gd name="T1" fmla="*/ 39 h 136"/>
                    <a:gd name="T2" fmla="*/ 3 w 266"/>
                    <a:gd name="T3" fmla="*/ 14 h 136"/>
                    <a:gd name="T4" fmla="*/ 28 w 266"/>
                    <a:gd name="T5" fmla="*/ 2 h 136"/>
                    <a:gd name="T6" fmla="*/ 251 w 266"/>
                    <a:gd name="T7" fmla="*/ 96 h 136"/>
                    <a:gd name="T8" fmla="*/ 262 w 266"/>
                    <a:gd name="T9" fmla="*/ 121 h 136"/>
                    <a:gd name="T10" fmla="*/ 237 w 266"/>
                    <a:gd name="T11" fmla="*/ 132 h 136"/>
                    <a:gd name="T12" fmla="*/ 14 w 266"/>
                    <a:gd name="T13" fmla="*/ 39 h 136"/>
                  </a:gdLst>
                  <a:ahLst/>
                  <a:cxnLst>
                    <a:cxn ang="0">
                      <a:pos x="T0" y="T1"/>
                    </a:cxn>
                    <a:cxn ang="0">
                      <a:pos x="T2" y="T3"/>
                    </a:cxn>
                    <a:cxn ang="0">
                      <a:pos x="T4" y="T5"/>
                    </a:cxn>
                    <a:cxn ang="0">
                      <a:pos x="T6" y="T7"/>
                    </a:cxn>
                    <a:cxn ang="0">
                      <a:pos x="T8" y="T9"/>
                    </a:cxn>
                    <a:cxn ang="0">
                      <a:pos x="T10" y="T11"/>
                    </a:cxn>
                    <a:cxn ang="0">
                      <a:pos x="T12" y="T13"/>
                    </a:cxn>
                  </a:cxnLst>
                  <a:rect l="0" t="0" r="r" b="b"/>
                  <a:pathLst>
                    <a:path w="266" h="136">
                      <a:moveTo>
                        <a:pt x="14" y="39"/>
                      </a:moveTo>
                      <a:cubicBezTo>
                        <a:pt x="6" y="36"/>
                        <a:pt x="0" y="25"/>
                        <a:pt x="3" y="14"/>
                      </a:cubicBezTo>
                      <a:cubicBezTo>
                        <a:pt x="6" y="5"/>
                        <a:pt x="17" y="0"/>
                        <a:pt x="28" y="2"/>
                      </a:cubicBezTo>
                      <a:lnTo>
                        <a:pt x="251" y="96"/>
                      </a:lnTo>
                      <a:cubicBezTo>
                        <a:pt x="260" y="98"/>
                        <a:pt x="265" y="110"/>
                        <a:pt x="262" y="121"/>
                      </a:cubicBezTo>
                      <a:cubicBezTo>
                        <a:pt x="257" y="132"/>
                        <a:pt x="246" y="135"/>
                        <a:pt x="237" y="132"/>
                      </a:cubicBezTo>
                      <a:lnTo>
                        <a:pt x="14" y="39"/>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35" name="Freeform 64">
                  <a:extLst>
                    <a:ext uri="{FF2B5EF4-FFF2-40B4-BE49-F238E27FC236}">
                      <a16:creationId xmlns:a16="http://schemas.microsoft.com/office/drawing/2014/main" id="{B634A1F9-6470-41D7-AFCB-F9872D8DB741}"/>
                    </a:ext>
                  </a:extLst>
                </p:cNvPr>
                <p:cNvSpPr>
                  <a:spLocks noChangeArrowheads="1"/>
                </p:cNvSpPr>
                <p:nvPr/>
              </p:nvSpPr>
              <p:spPr bwMode="auto">
                <a:xfrm>
                  <a:off x="3348038" y="5675313"/>
                  <a:ext cx="84137" cy="41275"/>
                </a:xfrm>
                <a:custGeom>
                  <a:avLst/>
                  <a:gdLst>
                    <a:gd name="T0" fmla="*/ 229 w 234"/>
                    <a:gd name="T1" fmla="*/ 104 h 115"/>
                    <a:gd name="T2" fmla="*/ 224 w 234"/>
                    <a:gd name="T3" fmla="*/ 114 h 115"/>
                    <a:gd name="T4" fmla="*/ 0 w 234"/>
                    <a:gd name="T5" fmla="*/ 21 h 115"/>
                    <a:gd name="T6" fmla="*/ 9 w 234"/>
                    <a:gd name="T7" fmla="*/ 0 h 115"/>
                    <a:gd name="T8" fmla="*/ 233 w 234"/>
                    <a:gd name="T9" fmla="*/ 93 h 115"/>
                    <a:gd name="T10" fmla="*/ 229 w 234"/>
                    <a:gd name="T11" fmla="*/ 104 h 115"/>
                  </a:gdLst>
                  <a:ahLst/>
                  <a:cxnLst>
                    <a:cxn ang="0">
                      <a:pos x="T0" y="T1"/>
                    </a:cxn>
                    <a:cxn ang="0">
                      <a:pos x="T2" y="T3"/>
                    </a:cxn>
                    <a:cxn ang="0">
                      <a:pos x="T4" y="T5"/>
                    </a:cxn>
                    <a:cxn ang="0">
                      <a:pos x="T6" y="T7"/>
                    </a:cxn>
                    <a:cxn ang="0">
                      <a:pos x="T8" y="T9"/>
                    </a:cxn>
                    <a:cxn ang="0">
                      <a:pos x="T10" y="T11"/>
                    </a:cxn>
                  </a:cxnLst>
                  <a:rect l="0" t="0" r="r" b="b"/>
                  <a:pathLst>
                    <a:path w="234" h="115">
                      <a:moveTo>
                        <a:pt x="229" y="104"/>
                      </a:moveTo>
                      <a:lnTo>
                        <a:pt x="224" y="114"/>
                      </a:lnTo>
                      <a:lnTo>
                        <a:pt x="0" y="21"/>
                      </a:lnTo>
                      <a:lnTo>
                        <a:pt x="9" y="0"/>
                      </a:lnTo>
                      <a:lnTo>
                        <a:pt x="233" y="93"/>
                      </a:lnTo>
                      <a:lnTo>
                        <a:pt x="229" y="104"/>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36" name="Freeform 65">
                  <a:extLst>
                    <a:ext uri="{FF2B5EF4-FFF2-40B4-BE49-F238E27FC236}">
                      <a16:creationId xmlns:a16="http://schemas.microsoft.com/office/drawing/2014/main" id="{00C63417-1C0E-4B8D-8658-D3FECF36980B}"/>
                    </a:ext>
                  </a:extLst>
                </p:cNvPr>
                <p:cNvSpPr>
                  <a:spLocks noChangeArrowheads="1"/>
                </p:cNvSpPr>
                <p:nvPr/>
              </p:nvSpPr>
              <p:spPr bwMode="auto">
                <a:xfrm>
                  <a:off x="3289300" y="5797550"/>
                  <a:ext cx="95250" cy="49213"/>
                </a:xfrm>
                <a:custGeom>
                  <a:avLst/>
                  <a:gdLst>
                    <a:gd name="T0" fmla="*/ 251 w 266"/>
                    <a:gd name="T1" fmla="*/ 96 h 137"/>
                    <a:gd name="T2" fmla="*/ 262 w 266"/>
                    <a:gd name="T3" fmla="*/ 122 h 137"/>
                    <a:gd name="T4" fmla="*/ 237 w 266"/>
                    <a:gd name="T5" fmla="*/ 133 h 137"/>
                    <a:gd name="T6" fmla="*/ 14 w 266"/>
                    <a:gd name="T7" fmla="*/ 40 h 137"/>
                    <a:gd name="T8" fmla="*/ 2 w 266"/>
                    <a:gd name="T9" fmla="*/ 14 h 137"/>
                    <a:gd name="T10" fmla="*/ 28 w 266"/>
                    <a:gd name="T11" fmla="*/ 3 h 137"/>
                    <a:gd name="T12" fmla="*/ 251 w 266"/>
                    <a:gd name="T13" fmla="*/ 96 h 137"/>
                  </a:gdLst>
                  <a:ahLst/>
                  <a:cxnLst>
                    <a:cxn ang="0">
                      <a:pos x="T0" y="T1"/>
                    </a:cxn>
                    <a:cxn ang="0">
                      <a:pos x="T2" y="T3"/>
                    </a:cxn>
                    <a:cxn ang="0">
                      <a:pos x="T4" y="T5"/>
                    </a:cxn>
                    <a:cxn ang="0">
                      <a:pos x="T6" y="T7"/>
                    </a:cxn>
                    <a:cxn ang="0">
                      <a:pos x="T8" y="T9"/>
                    </a:cxn>
                    <a:cxn ang="0">
                      <a:pos x="T10" y="T11"/>
                    </a:cxn>
                    <a:cxn ang="0">
                      <a:pos x="T12" y="T13"/>
                    </a:cxn>
                  </a:cxnLst>
                  <a:rect l="0" t="0" r="r" b="b"/>
                  <a:pathLst>
                    <a:path w="266" h="137">
                      <a:moveTo>
                        <a:pt x="251" y="96"/>
                      </a:moveTo>
                      <a:cubicBezTo>
                        <a:pt x="259" y="99"/>
                        <a:pt x="265" y="110"/>
                        <a:pt x="262" y="122"/>
                      </a:cubicBezTo>
                      <a:cubicBezTo>
                        <a:pt x="259" y="130"/>
                        <a:pt x="248" y="136"/>
                        <a:pt x="237" y="133"/>
                      </a:cubicBezTo>
                      <a:lnTo>
                        <a:pt x="14" y="40"/>
                      </a:lnTo>
                      <a:cubicBezTo>
                        <a:pt x="5" y="37"/>
                        <a:pt x="0" y="26"/>
                        <a:pt x="2" y="14"/>
                      </a:cubicBezTo>
                      <a:cubicBezTo>
                        <a:pt x="8" y="6"/>
                        <a:pt x="19" y="0"/>
                        <a:pt x="28" y="3"/>
                      </a:cubicBezTo>
                      <a:lnTo>
                        <a:pt x="251" y="96"/>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37" name="Freeform 66">
                  <a:extLst>
                    <a:ext uri="{FF2B5EF4-FFF2-40B4-BE49-F238E27FC236}">
                      <a16:creationId xmlns:a16="http://schemas.microsoft.com/office/drawing/2014/main" id="{73A603DC-720E-4696-92B2-3DF37E917968}"/>
                    </a:ext>
                  </a:extLst>
                </p:cNvPr>
                <p:cNvSpPr>
                  <a:spLocks noChangeArrowheads="1"/>
                </p:cNvSpPr>
                <p:nvPr/>
              </p:nvSpPr>
              <p:spPr bwMode="auto">
                <a:xfrm>
                  <a:off x="3300413" y="5783263"/>
                  <a:ext cx="84137" cy="41275"/>
                </a:xfrm>
                <a:custGeom>
                  <a:avLst/>
                  <a:gdLst>
                    <a:gd name="T0" fmla="*/ 229 w 234"/>
                    <a:gd name="T1" fmla="*/ 104 h 115"/>
                    <a:gd name="T2" fmla="*/ 224 w 234"/>
                    <a:gd name="T3" fmla="*/ 114 h 115"/>
                    <a:gd name="T4" fmla="*/ 0 w 234"/>
                    <a:gd name="T5" fmla="*/ 21 h 115"/>
                    <a:gd name="T6" fmla="*/ 9 w 234"/>
                    <a:gd name="T7" fmla="*/ 0 h 115"/>
                    <a:gd name="T8" fmla="*/ 233 w 234"/>
                    <a:gd name="T9" fmla="*/ 94 h 115"/>
                    <a:gd name="T10" fmla="*/ 229 w 234"/>
                    <a:gd name="T11" fmla="*/ 104 h 115"/>
                  </a:gdLst>
                  <a:ahLst/>
                  <a:cxnLst>
                    <a:cxn ang="0">
                      <a:pos x="T0" y="T1"/>
                    </a:cxn>
                    <a:cxn ang="0">
                      <a:pos x="T2" y="T3"/>
                    </a:cxn>
                    <a:cxn ang="0">
                      <a:pos x="T4" y="T5"/>
                    </a:cxn>
                    <a:cxn ang="0">
                      <a:pos x="T6" y="T7"/>
                    </a:cxn>
                    <a:cxn ang="0">
                      <a:pos x="T8" y="T9"/>
                    </a:cxn>
                    <a:cxn ang="0">
                      <a:pos x="T10" y="T11"/>
                    </a:cxn>
                  </a:cxnLst>
                  <a:rect l="0" t="0" r="r" b="b"/>
                  <a:pathLst>
                    <a:path w="234" h="115">
                      <a:moveTo>
                        <a:pt x="229" y="104"/>
                      </a:moveTo>
                      <a:lnTo>
                        <a:pt x="224" y="114"/>
                      </a:lnTo>
                      <a:lnTo>
                        <a:pt x="0" y="21"/>
                      </a:lnTo>
                      <a:lnTo>
                        <a:pt x="9" y="0"/>
                      </a:lnTo>
                      <a:lnTo>
                        <a:pt x="233" y="94"/>
                      </a:lnTo>
                      <a:lnTo>
                        <a:pt x="229" y="104"/>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38" name="Freeform 67">
                  <a:extLst>
                    <a:ext uri="{FF2B5EF4-FFF2-40B4-BE49-F238E27FC236}">
                      <a16:creationId xmlns:a16="http://schemas.microsoft.com/office/drawing/2014/main" id="{49D842A8-6D34-4BA2-95D7-E23A4A13B2AD}"/>
                    </a:ext>
                  </a:extLst>
                </p:cNvPr>
                <p:cNvSpPr>
                  <a:spLocks noChangeArrowheads="1"/>
                </p:cNvSpPr>
                <p:nvPr/>
              </p:nvSpPr>
              <p:spPr bwMode="auto">
                <a:xfrm>
                  <a:off x="3302000" y="5686425"/>
                  <a:ext cx="128588" cy="127000"/>
                </a:xfrm>
                <a:custGeom>
                  <a:avLst/>
                  <a:gdLst>
                    <a:gd name="T0" fmla="*/ 306 w 358"/>
                    <a:gd name="T1" fmla="*/ 229 h 352"/>
                    <a:gd name="T2" fmla="*/ 255 w 358"/>
                    <a:gd name="T3" fmla="*/ 351 h 352"/>
                    <a:gd name="T4" fmla="*/ 0 w 358"/>
                    <a:gd name="T5" fmla="*/ 245 h 352"/>
                    <a:gd name="T6" fmla="*/ 102 w 358"/>
                    <a:gd name="T7" fmla="*/ 0 h 352"/>
                    <a:gd name="T8" fmla="*/ 357 w 358"/>
                    <a:gd name="T9" fmla="*/ 106 h 352"/>
                    <a:gd name="T10" fmla="*/ 306 w 358"/>
                    <a:gd name="T11" fmla="*/ 229 h 352"/>
                  </a:gdLst>
                  <a:ahLst/>
                  <a:cxnLst>
                    <a:cxn ang="0">
                      <a:pos x="T0" y="T1"/>
                    </a:cxn>
                    <a:cxn ang="0">
                      <a:pos x="T2" y="T3"/>
                    </a:cxn>
                    <a:cxn ang="0">
                      <a:pos x="T4" y="T5"/>
                    </a:cxn>
                    <a:cxn ang="0">
                      <a:pos x="T6" y="T7"/>
                    </a:cxn>
                    <a:cxn ang="0">
                      <a:pos x="T8" y="T9"/>
                    </a:cxn>
                    <a:cxn ang="0">
                      <a:pos x="T10" y="T11"/>
                    </a:cxn>
                  </a:cxnLst>
                  <a:rect l="0" t="0" r="r" b="b"/>
                  <a:pathLst>
                    <a:path w="358" h="352">
                      <a:moveTo>
                        <a:pt x="306" y="229"/>
                      </a:moveTo>
                      <a:lnTo>
                        <a:pt x="255" y="351"/>
                      </a:lnTo>
                      <a:lnTo>
                        <a:pt x="0" y="245"/>
                      </a:lnTo>
                      <a:lnTo>
                        <a:pt x="102" y="0"/>
                      </a:lnTo>
                      <a:lnTo>
                        <a:pt x="357" y="106"/>
                      </a:lnTo>
                      <a:lnTo>
                        <a:pt x="306" y="229"/>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39" name="Freeform 68">
                  <a:extLst>
                    <a:ext uri="{FF2B5EF4-FFF2-40B4-BE49-F238E27FC236}">
                      <a16:creationId xmlns:a16="http://schemas.microsoft.com/office/drawing/2014/main" id="{D06CBA93-F353-4AAD-B597-EAC99864E8CD}"/>
                    </a:ext>
                  </a:extLst>
                </p:cNvPr>
                <p:cNvSpPr>
                  <a:spLocks noChangeArrowheads="1"/>
                </p:cNvSpPr>
                <p:nvPr/>
              </p:nvSpPr>
              <p:spPr bwMode="auto">
                <a:xfrm>
                  <a:off x="3579813" y="5821363"/>
                  <a:ext cx="33337" cy="39687"/>
                </a:xfrm>
                <a:custGeom>
                  <a:avLst/>
                  <a:gdLst>
                    <a:gd name="T0" fmla="*/ 36 w 94"/>
                    <a:gd name="T1" fmla="*/ 0 h 111"/>
                    <a:gd name="T2" fmla="*/ 0 w 94"/>
                    <a:gd name="T3" fmla="*/ 88 h 111"/>
                    <a:gd name="T4" fmla="*/ 17 w 94"/>
                    <a:gd name="T5" fmla="*/ 99 h 111"/>
                    <a:gd name="T6" fmla="*/ 84 w 94"/>
                    <a:gd name="T7" fmla="*/ 71 h 111"/>
                    <a:gd name="T8" fmla="*/ 56 w 94"/>
                    <a:gd name="T9" fmla="*/ 3 h 111"/>
                    <a:gd name="T10" fmla="*/ 36 w 94"/>
                    <a:gd name="T11" fmla="*/ 0 h 111"/>
                  </a:gdLst>
                  <a:ahLst/>
                  <a:cxnLst>
                    <a:cxn ang="0">
                      <a:pos x="T0" y="T1"/>
                    </a:cxn>
                    <a:cxn ang="0">
                      <a:pos x="T2" y="T3"/>
                    </a:cxn>
                    <a:cxn ang="0">
                      <a:pos x="T4" y="T5"/>
                    </a:cxn>
                    <a:cxn ang="0">
                      <a:pos x="T6" y="T7"/>
                    </a:cxn>
                    <a:cxn ang="0">
                      <a:pos x="T8" y="T9"/>
                    </a:cxn>
                    <a:cxn ang="0">
                      <a:pos x="T10" y="T11"/>
                    </a:cxn>
                  </a:cxnLst>
                  <a:rect l="0" t="0" r="r" b="b"/>
                  <a:pathLst>
                    <a:path w="94" h="111">
                      <a:moveTo>
                        <a:pt x="36" y="0"/>
                      </a:moveTo>
                      <a:lnTo>
                        <a:pt x="0" y="88"/>
                      </a:lnTo>
                      <a:cubicBezTo>
                        <a:pt x="5" y="93"/>
                        <a:pt x="11" y="96"/>
                        <a:pt x="17" y="99"/>
                      </a:cubicBezTo>
                      <a:cubicBezTo>
                        <a:pt x="42" y="110"/>
                        <a:pt x="73" y="99"/>
                        <a:pt x="84" y="71"/>
                      </a:cubicBezTo>
                      <a:cubicBezTo>
                        <a:pt x="93" y="42"/>
                        <a:pt x="81" y="14"/>
                        <a:pt x="56" y="3"/>
                      </a:cubicBezTo>
                      <a:cubicBezTo>
                        <a:pt x="50" y="0"/>
                        <a:pt x="42" y="0"/>
                        <a:pt x="36" y="0"/>
                      </a:cubicBez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40" name="Freeform 69">
                  <a:extLst>
                    <a:ext uri="{FF2B5EF4-FFF2-40B4-BE49-F238E27FC236}">
                      <a16:creationId xmlns:a16="http://schemas.microsoft.com/office/drawing/2014/main" id="{5BF7EBD8-3EF8-4670-864E-DFF288F7D054}"/>
                    </a:ext>
                  </a:extLst>
                </p:cNvPr>
                <p:cNvSpPr>
                  <a:spLocks noChangeArrowheads="1"/>
                </p:cNvSpPr>
                <p:nvPr/>
              </p:nvSpPr>
              <p:spPr bwMode="auto">
                <a:xfrm>
                  <a:off x="3219450" y="5876925"/>
                  <a:ext cx="233363" cy="52388"/>
                </a:xfrm>
                <a:custGeom>
                  <a:avLst/>
                  <a:gdLst>
                    <a:gd name="T0" fmla="*/ 649 w 650"/>
                    <a:gd name="T1" fmla="*/ 48 h 145"/>
                    <a:gd name="T2" fmla="*/ 324 w 650"/>
                    <a:gd name="T3" fmla="*/ 0 h 145"/>
                    <a:gd name="T4" fmla="*/ 0 w 650"/>
                    <a:gd name="T5" fmla="*/ 48 h 145"/>
                    <a:gd name="T6" fmla="*/ 0 w 650"/>
                    <a:gd name="T7" fmla="*/ 96 h 145"/>
                    <a:gd name="T8" fmla="*/ 0 w 650"/>
                    <a:gd name="T9" fmla="*/ 96 h 145"/>
                    <a:gd name="T10" fmla="*/ 0 w 650"/>
                    <a:gd name="T11" fmla="*/ 96 h 145"/>
                    <a:gd name="T12" fmla="*/ 324 w 650"/>
                    <a:gd name="T13" fmla="*/ 144 h 145"/>
                    <a:gd name="T14" fmla="*/ 649 w 650"/>
                    <a:gd name="T15" fmla="*/ 96 h 145"/>
                    <a:gd name="T16" fmla="*/ 649 w 650"/>
                    <a:gd name="T17" fmla="*/ 96 h 145"/>
                    <a:gd name="T18" fmla="*/ 649 w 650"/>
                    <a:gd name="T19" fmla="*/ 96 h 145"/>
                    <a:gd name="T20" fmla="*/ 649 w 650"/>
                    <a:gd name="T21" fmla="*/ 48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50" h="145">
                      <a:moveTo>
                        <a:pt x="649" y="48"/>
                      </a:moveTo>
                      <a:cubicBezTo>
                        <a:pt x="649" y="20"/>
                        <a:pt x="502" y="0"/>
                        <a:pt x="324" y="0"/>
                      </a:cubicBezTo>
                      <a:cubicBezTo>
                        <a:pt x="144" y="0"/>
                        <a:pt x="0" y="23"/>
                        <a:pt x="0" y="48"/>
                      </a:cubicBezTo>
                      <a:lnTo>
                        <a:pt x="0" y="96"/>
                      </a:lnTo>
                      <a:lnTo>
                        <a:pt x="0" y="96"/>
                      </a:lnTo>
                      <a:lnTo>
                        <a:pt x="0" y="96"/>
                      </a:lnTo>
                      <a:cubicBezTo>
                        <a:pt x="0" y="125"/>
                        <a:pt x="146" y="144"/>
                        <a:pt x="324" y="144"/>
                      </a:cubicBezTo>
                      <a:cubicBezTo>
                        <a:pt x="505" y="144"/>
                        <a:pt x="649" y="122"/>
                        <a:pt x="649" y="96"/>
                      </a:cubicBezTo>
                      <a:lnTo>
                        <a:pt x="649" y="96"/>
                      </a:lnTo>
                      <a:lnTo>
                        <a:pt x="649" y="96"/>
                      </a:lnTo>
                      <a:lnTo>
                        <a:pt x="649" y="48"/>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41" name="Freeform 200">
                  <a:extLst>
                    <a:ext uri="{FF2B5EF4-FFF2-40B4-BE49-F238E27FC236}">
                      <a16:creationId xmlns:a16="http://schemas.microsoft.com/office/drawing/2014/main" id="{35D8CC3C-2F1F-4733-BDB0-A509EC85D407}"/>
                    </a:ext>
                  </a:extLst>
                </p:cNvPr>
                <p:cNvSpPr>
                  <a:spLocks noChangeArrowheads="1"/>
                </p:cNvSpPr>
                <p:nvPr/>
              </p:nvSpPr>
              <p:spPr bwMode="auto">
                <a:xfrm>
                  <a:off x="3417888" y="5757863"/>
                  <a:ext cx="166687" cy="88900"/>
                </a:xfrm>
                <a:custGeom>
                  <a:avLst/>
                  <a:gdLst>
                    <a:gd name="T0" fmla="*/ 451 w 465"/>
                    <a:gd name="T1" fmla="*/ 214 h 246"/>
                    <a:gd name="T2" fmla="*/ 438 w 465"/>
                    <a:gd name="T3" fmla="*/ 245 h 246"/>
                    <a:gd name="T4" fmla="*/ 0 w 465"/>
                    <a:gd name="T5" fmla="*/ 62 h 246"/>
                    <a:gd name="T6" fmla="*/ 26 w 465"/>
                    <a:gd name="T7" fmla="*/ 0 h 246"/>
                    <a:gd name="T8" fmla="*/ 464 w 465"/>
                    <a:gd name="T9" fmla="*/ 183 h 246"/>
                    <a:gd name="T10" fmla="*/ 451 w 465"/>
                    <a:gd name="T11" fmla="*/ 214 h 246"/>
                  </a:gdLst>
                  <a:ahLst/>
                  <a:cxnLst>
                    <a:cxn ang="0">
                      <a:pos x="T0" y="T1"/>
                    </a:cxn>
                    <a:cxn ang="0">
                      <a:pos x="T2" y="T3"/>
                    </a:cxn>
                    <a:cxn ang="0">
                      <a:pos x="T4" y="T5"/>
                    </a:cxn>
                    <a:cxn ang="0">
                      <a:pos x="T6" y="T7"/>
                    </a:cxn>
                    <a:cxn ang="0">
                      <a:pos x="T8" y="T9"/>
                    </a:cxn>
                    <a:cxn ang="0">
                      <a:pos x="T10" y="T11"/>
                    </a:cxn>
                  </a:cxnLst>
                  <a:rect l="0" t="0" r="r" b="b"/>
                  <a:pathLst>
                    <a:path w="465" h="246">
                      <a:moveTo>
                        <a:pt x="451" y="214"/>
                      </a:moveTo>
                      <a:lnTo>
                        <a:pt x="438" y="245"/>
                      </a:lnTo>
                      <a:lnTo>
                        <a:pt x="0" y="62"/>
                      </a:lnTo>
                      <a:lnTo>
                        <a:pt x="26" y="0"/>
                      </a:lnTo>
                      <a:lnTo>
                        <a:pt x="464" y="183"/>
                      </a:lnTo>
                      <a:lnTo>
                        <a:pt x="451" y="214"/>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42" name="Freeform 201">
                  <a:extLst>
                    <a:ext uri="{FF2B5EF4-FFF2-40B4-BE49-F238E27FC236}">
                      <a16:creationId xmlns:a16="http://schemas.microsoft.com/office/drawing/2014/main" id="{36E791F2-481E-4CC0-84D1-D6FF7AA8FB7B}"/>
                    </a:ext>
                  </a:extLst>
                </p:cNvPr>
                <p:cNvSpPr>
                  <a:spLocks noChangeArrowheads="1"/>
                </p:cNvSpPr>
                <p:nvPr/>
              </p:nvSpPr>
              <p:spPr bwMode="auto">
                <a:xfrm>
                  <a:off x="3348038" y="5653088"/>
                  <a:ext cx="95250" cy="49212"/>
                </a:xfrm>
                <a:custGeom>
                  <a:avLst/>
                  <a:gdLst>
                    <a:gd name="T0" fmla="*/ 14 w 266"/>
                    <a:gd name="T1" fmla="*/ 39 h 136"/>
                    <a:gd name="T2" fmla="*/ 3 w 266"/>
                    <a:gd name="T3" fmla="*/ 14 h 136"/>
                    <a:gd name="T4" fmla="*/ 28 w 266"/>
                    <a:gd name="T5" fmla="*/ 2 h 136"/>
                    <a:gd name="T6" fmla="*/ 251 w 266"/>
                    <a:gd name="T7" fmla="*/ 96 h 136"/>
                    <a:gd name="T8" fmla="*/ 262 w 266"/>
                    <a:gd name="T9" fmla="*/ 121 h 136"/>
                    <a:gd name="T10" fmla="*/ 237 w 266"/>
                    <a:gd name="T11" fmla="*/ 132 h 136"/>
                    <a:gd name="T12" fmla="*/ 14 w 266"/>
                    <a:gd name="T13" fmla="*/ 39 h 136"/>
                  </a:gdLst>
                  <a:ahLst/>
                  <a:cxnLst>
                    <a:cxn ang="0">
                      <a:pos x="T0" y="T1"/>
                    </a:cxn>
                    <a:cxn ang="0">
                      <a:pos x="T2" y="T3"/>
                    </a:cxn>
                    <a:cxn ang="0">
                      <a:pos x="T4" y="T5"/>
                    </a:cxn>
                    <a:cxn ang="0">
                      <a:pos x="T6" y="T7"/>
                    </a:cxn>
                    <a:cxn ang="0">
                      <a:pos x="T8" y="T9"/>
                    </a:cxn>
                    <a:cxn ang="0">
                      <a:pos x="T10" y="T11"/>
                    </a:cxn>
                    <a:cxn ang="0">
                      <a:pos x="T12" y="T13"/>
                    </a:cxn>
                  </a:cxnLst>
                  <a:rect l="0" t="0" r="r" b="b"/>
                  <a:pathLst>
                    <a:path w="266" h="136">
                      <a:moveTo>
                        <a:pt x="14" y="39"/>
                      </a:moveTo>
                      <a:cubicBezTo>
                        <a:pt x="6" y="36"/>
                        <a:pt x="0" y="25"/>
                        <a:pt x="3" y="14"/>
                      </a:cubicBezTo>
                      <a:cubicBezTo>
                        <a:pt x="6" y="5"/>
                        <a:pt x="17" y="0"/>
                        <a:pt x="28" y="2"/>
                      </a:cubicBezTo>
                      <a:lnTo>
                        <a:pt x="251" y="96"/>
                      </a:lnTo>
                      <a:cubicBezTo>
                        <a:pt x="260" y="98"/>
                        <a:pt x="265" y="110"/>
                        <a:pt x="262" y="121"/>
                      </a:cubicBezTo>
                      <a:cubicBezTo>
                        <a:pt x="257" y="132"/>
                        <a:pt x="246" y="135"/>
                        <a:pt x="237" y="132"/>
                      </a:cubicBezTo>
                      <a:lnTo>
                        <a:pt x="14" y="39"/>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43" name="Freeform 202">
                  <a:extLst>
                    <a:ext uri="{FF2B5EF4-FFF2-40B4-BE49-F238E27FC236}">
                      <a16:creationId xmlns:a16="http://schemas.microsoft.com/office/drawing/2014/main" id="{AB763115-BBD8-40E3-B977-2AE558B1A930}"/>
                    </a:ext>
                  </a:extLst>
                </p:cNvPr>
                <p:cNvSpPr>
                  <a:spLocks noChangeArrowheads="1"/>
                </p:cNvSpPr>
                <p:nvPr/>
              </p:nvSpPr>
              <p:spPr bwMode="auto">
                <a:xfrm>
                  <a:off x="3348038" y="5675313"/>
                  <a:ext cx="84137" cy="41275"/>
                </a:xfrm>
                <a:custGeom>
                  <a:avLst/>
                  <a:gdLst>
                    <a:gd name="T0" fmla="*/ 229 w 234"/>
                    <a:gd name="T1" fmla="*/ 104 h 115"/>
                    <a:gd name="T2" fmla="*/ 224 w 234"/>
                    <a:gd name="T3" fmla="*/ 114 h 115"/>
                    <a:gd name="T4" fmla="*/ 0 w 234"/>
                    <a:gd name="T5" fmla="*/ 21 h 115"/>
                    <a:gd name="T6" fmla="*/ 9 w 234"/>
                    <a:gd name="T7" fmla="*/ 0 h 115"/>
                    <a:gd name="T8" fmla="*/ 233 w 234"/>
                    <a:gd name="T9" fmla="*/ 93 h 115"/>
                    <a:gd name="T10" fmla="*/ 229 w 234"/>
                    <a:gd name="T11" fmla="*/ 104 h 115"/>
                  </a:gdLst>
                  <a:ahLst/>
                  <a:cxnLst>
                    <a:cxn ang="0">
                      <a:pos x="T0" y="T1"/>
                    </a:cxn>
                    <a:cxn ang="0">
                      <a:pos x="T2" y="T3"/>
                    </a:cxn>
                    <a:cxn ang="0">
                      <a:pos x="T4" y="T5"/>
                    </a:cxn>
                    <a:cxn ang="0">
                      <a:pos x="T6" y="T7"/>
                    </a:cxn>
                    <a:cxn ang="0">
                      <a:pos x="T8" y="T9"/>
                    </a:cxn>
                    <a:cxn ang="0">
                      <a:pos x="T10" y="T11"/>
                    </a:cxn>
                  </a:cxnLst>
                  <a:rect l="0" t="0" r="r" b="b"/>
                  <a:pathLst>
                    <a:path w="234" h="115">
                      <a:moveTo>
                        <a:pt x="229" y="104"/>
                      </a:moveTo>
                      <a:lnTo>
                        <a:pt x="224" y="114"/>
                      </a:lnTo>
                      <a:lnTo>
                        <a:pt x="0" y="21"/>
                      </a:lnTo>
                      <a:lnTo>
                        <a:pt x="9" y="0"/>
                      </a:lnTo>
                      <a:lnTo>
                        <a:pt x="233" y="93"/>
                      </a:lnTo>
                      <a:lnTo>
                        <a:pt x="229" y="104"/>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44" name="Freeform 203">
                  <a:extLst>
                    <a:ext uri="{FF2B5EF4-FFF2-40B4-BE49-F238E27FC236}">
                      <a16:creationId xmlns:a16="http://schemas.microsoft.com/office/drawing/2014/main" id="{CDD4037B-3C4D-421D-9165-A3730F77A2C1}"/>
                    </a:ext>
                  </a:extLst>
                </p:cNvPr>
                <p:cNvSpPr>
                  <a:spLocks noChangeArrowheads="1"/>
                </p:cNvSpPr>
                <p:nvPr/>
              </p:nvSpPr>
              <p:spPr bwMode="auto">
                <a:xfrm>
                  <a:off x="3289300" y="5797550"/>
                  <a:ext cx="95250" cy="49213"/>
                </a:xfrm>
                <a:custGeom>
                  <a:avLst/>
                  <a:gdLst>
                    <a:gd name="T0" fmla="*/ 251 w 266"/>
                    <a:gd name="T1" fmla="*/ 96 h 137"/>
                    <a:gd name="T2" fmla="*/ 262 w 266"/>
                    <a:gd name="T3" fmla="*/ 122 h 137"/>
                    <a:gd name="T4" fmla="*/ 237 w 266"/>
                    <a:gd name="T5" fmla="*/ 133 h 137"/>
                    <a:gd name="T6" fmla="*/ 14 w 266"/>
                    <a:gd name="T7" fmla="*/ 40 h 137"/>
                    <a:gd name="T8" fmla="*/ 2 w 266"/>
                    <a:gd name="T9" fmla="*/ 14 h 137"/>
                    <a:gd name="T10" fmla="*/ 28 w 266"/>
                    <a:gd name="T11" fmla="*/ 3 h 137"/>
                    <a:gd name="T12" fmla="*/ 251 w 266"/>
                    <a:gd name="T13" fmla="*/ 96 h 137"/>
                  </a:gdLst>
                  <a:ahLst/>
                  <a:cxnLst>
                    <a:cxn ang="0">
                      <a:pos x="T0" y="T1"/>
                    </a:cxn>
                    <a:cxn ang="0">
                      <a:pos x="T2" y="T3"/>
                    </a:cxn>
                    <a:cxn ang="0">
                      <a:pos x="T4" y="T5"/>
                    </a:cxn>
                    <a:cxn ang="0">
                      <a:pos x="T6" y="T7"/>
                    </a:cxn>
                    <a:cxn ang="0">
                      <a:pos x="T8" y="T9"/>
                    </a:cxn>
                    <a:cxn ang="0">
                      <a:pos x="T10" y="T11"/>
                    </a:cxn>
                    <a:cxn ang="0">
                      <a:pos x="T12" y="T13"/>
                    </a:cxn>
                  </a:cxnLst>
                  <a:rect l="0" t="0" r="r" b="b"/>
                  <a:pathLst>
                    <a:path w="266" h="137">
                      <a:moveTo>
                        <a:pt x="251" y="96"/>
                      </a:moveTo>
                      <a:cubicBezTo>
                        <a:pt x="259" y="99"/>
                        <a:pt x="265" y="110"/>
                        <a:pt x="262" y="122"/>
                      </a:cubicBezTo>
                      <a:cubicBezTo>
                        <a:pt x="259" y="130"/>
                        <a:pt x="248" y="136"/>
                        <a:pt x="237" y="133"/>
                      </a:cubicBezTo>
                      <a:lnTo>
                        <a:pt x="14" y="40"/>
                      </a:lnTo>
                      <a:cubicBezTo>
                        <a:pt x="5" y="37"/>
                        <a:pt x="0" y="26"/>
                        <a:pt x="2" y="14"/>
                      </a:cubicBezTo>
                      <a:cubicBezTo>
                        <a:pt x="8" y="6"/>
                        <a:pt x="19" y="0"/>
                        <a:pt x="28" y="3"/>
                      </a:cubicBezTo>
                      <a:lnTo>
                        <a:pt x="251" y="96"/>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45" name="Freeform 204">
                  <a:extLst>
                    <a:ext uri="{FF2B5EF4-FFF2-40B4-BE49-F238E27FC236}">
                      <a16:creationId xmlns:a16="http://schemas.microsoft.com/office/drawing/2014/main" id="{87818CD1-7C6B-495F-AF6E-ECA9FF512C9A}"/>
                    </a:ext>
                  </a:extLst>
                </p:cNvPr>
                <p:cNvSpPr>
                  <a:spLocks noChangeArrowheads="1"/>
                </p:cNvSpPr>
                <p:nvPr/>
              </p:nvSpPr>
              <p:spPr bwMode="auto">
                <a:xfrm>
                  <a:off x="3300413" y="5783263"/>
                  <a:ext cx="84137" cy="41275"/>
                </a:xfrm>
                <a:custGeom>
                  <a:avLst/>
                  <a:gdLst>
                    <a:gd name="T0" fmla="*/ 229 w 234"/>
                    <a:gd name="T1" fmla="*/ 104 h 115"/>
                    <a:gd name="T2" fmla="*/ 224 w 234"/>
                    <a:gd name="T3" fmla="*/ 114 h 115"/>
                    <a:gd name="T4" fmla="*/ 0 w 234"/>
                    <a:gd name="T5" fmla="*/ 21 h 115"/>
                    <a:gd name="T6" fmla="*/ 9 w 234"/>
                    <a:gd name="T7" fmla="*/ 0 h 115"/>
                    <a:gd name="T8" fmla="*/ 233 w 234"/>
                    <a:gd name="T9" fmla="*/ 94 h 115"/>
                    <a:gd name="T10" fmla="*/ 229 w 234"/>
                    <a:gd name="T11" fmla="*/ 104 h 115"/>
                  </a:gdLst>
                  <a:ahLst/>
                  <a:cxnLst>
                    <a:cxn ang="0">
                      <a:pos x="T0" y="T1"/>
                    </a:cxn>
                    <a:cxn ang="0">
                      <a:pos x="T2" y="T3"/>
                    </a:cxn>
                    <a:cxn ang="0">
                      <a:pos x="T4" y="T5"/>
                    </a:cxn>
                    <a:cxn ang="0">
                      <a:pos x="T6" y="T7"/>
                    </a:cxn>
                    <a:cxn ang="0">
                      <a:pos x="T8" y="T9"/>
                    </a:cxn>
                    <a:cxn ang="0">
                      <a:pos x="T10" y="T11"/>
                    </a:cxn>
                  </a:cxnLst>
                  <a:rect l="0" t="0" r="r" b="b"/>
                  <a:pathLst>
                    <a:path w="234" h="115">
                      <a:moveTo>
                        <a:pt x="229" y="104"/>
                      </a:moveTo>
                      <a:lnTo>
                        <a:pt x="224" y="114"/>
                      </a:lnTo>
                      <a:lnTo>
                        <a:pt x="0" y="21"/>
                      </a:lnTo>
                      <a:lnTo>
                        <a:pt x="9" y="0"/>
                      </a:lnTo>
                      <a:lnTo>
                        <a:pt x="233" y="94"/>
                      </a:lnTo>
                      <a:lnTo>
                        <a:pt x="229" y="104"/>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46" name="Freeform 205">
                  <a:extLst>
                    <a:ext uri="{FF2B5EF4-FFF2-40B4-BE49-F238E27FC236}">
                      <a16:creationId xmlns:a16="http://schemas.microsoft.com/office/drawing/2014/main" id="{A1A04073-79CB-4C9E-98D4-490EA8BCF612}"/>
                    </a:ext>
                  </a:extLst>
                </p:cNvPr>
                <p:cNvSpPr>
                  <a:spLocks noChangeArrowheads="1"/>
                </p:cNvSpPr>
                <p:nvPr/>
              </p:nvSpPr>
              <p:spPr bwMode="auto">
                <a:xfrm>
                  <a:off x="3302000" y="5686425"/>
                  <a:ext cx="128588" cy="127000"/>
                </a:xfrm>
                <a:custGeom>
                  <a:avLst/>
                  <a:gdLst>
                    <a:gd name="T0" fmla="*/ 306 w 358"/>
                    <a:gd name="T1" fmla="*/ 229 h 352"/>
                    <a:gd name="T2" fmla="*/ 255 w 358"/>
                    <a:gd name="T3" fmla="*/ 351 h 352"/>
                    <a:gd name="T4" fmla="*/ 0 w 358"/>
                    <a:gd name="T5" fmla="*/ 245 h 352"/>
                    <a:gd name="T6" fmla="*/ 102 w 358"/>
                    <a:gd name="T7" fmla="*/ 0 h 352"/>
                    <a:gd name="T8" fmla="*/ 357 w 358"/>
                    <a:gd name="T9" fmla="*/ 106 h 352"/>
                    <a:gd name="T10" fmla="*/ 306 w 358"/>
                    <a:gd name="T11" fmla="*/ 229 h 352"/>
                  </a:gdLst>
                  <a:ahLst/>
                  <a:cxnLst>
                    <a:cxn ang="0">
                      <a:pos x="T0" y="T1"/>
                    </a:cxn>
                    <a:cxn ang="0">
                      <a:pos x="T2" y="T3"/>
                    </a:cxn>
                    <a:cxn ang="0">
                      <a:pos x="T4" y="T5"/>
                    </a:cxn>
                    <a:cxn ang="0">
                      <a:pos x="T6" y="T7"/>
                    </a:cxn>
                    <a:cxn ang="0">
                      <a:pos x="T8" y="T9"/>
                    </a:cxn>
                    <a:cxn ang="0">
                      <a:pos x="T10" y="T11"/>
                    </a:cxn>
                  </a:cxnLst>
                  <a:rect l="0" t="0" r="r" b="b"/>
                  <a:pathLst>
                    <a:path w="358" h="352">
                      <a:moveTo>
                        <a:pt x="306" y="229"/>
                      </a:moveTo>
                      <a:lnTo>
                        <a:pt x="255" y="351"/>
                      </a:lnTo>
                      <a:lnTo>
                        <a:pt x="0" y="245"/>
                      </a:lnTo>
                      <a:lnTo>
                        <a:pt x="102" y="0"/>
                      </a:lnTo>
                      <a:lnTo>
                        <a:pt x="357" y="106"/>
                      </a:lnTo>
                      <a:lnTo>
                        <a:pt x="306" y="229"/>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47" name="Freeform 206">
                  <a:extLst>
                    <a:ext uri="{FF2B5EF4-FFF2-40B4-BE49-F238E27FC236}">
                      <a16:creationId xmlns:a16="http://schemas.microsoft.com/office/drawing/2014/main" id="{CB3850AA-2A12-46DE-9DCB-FDDC55176C06}"/>
                    </a:ext>
                  </a:extLst>
                </p:cNvPr>
                <p:cNvSpPr>
                  <a:spLocks noChangeArrowheads="1"/>
                </p:cNvSpPr>
                <p:nvPr/>
              </p:nvSpPr>
              <p:spPr bwMode="auto">
                <a:xfrm>
                  <a:off x="3579813" y="5821363"/>
                  <a:ext cx="33337" cy="39687"/>
                </a:xfrm>
                <a:custGeom>
                  <a:avLst/>
                  <a:gdLst>
                    <a:gd name="T0" fmla="*/ 36 w 94"/>
                    <a:gd name="T1" fmla="*/ 0 h 111"/>
                    <a:gd name="T2" fmla="*/ 0 w 94"/>
                    <a:gd name="T3" fmla="*/ 88 h 111"/>
                    <a:gd name="T4" fmla="*/ 17 w 94"/>
                    <a:gd name="T5" fmla="*/ 99 h 111"/>
                    <a:gd name="T6" fmla="*/ 84 w 94"/>
                    <a:gd name="T7" fmla="*/ 71 h 111"/>
                    <a:gd name="T8" fmla="*/ 56 w 94"/>
                    <a:gd name="T9" fmla="*/ 3 h 111"/>
                    <a:gd name="T10" fmla="*/ 36 w 94"/>
                    <a:gd name="T11" fmla="*/ 0 h 111"/>
                  </a:gdLst>
                  <a:ahLst/>
                  <a:cxnLst>
                    <a:cxn ang="0">
                      <a:pos x="T0" y="T1"/>
                    </a:cxn>
                    <a:cxn ang="0">
                      <a:pos x="T2" y="T3"/>
                    </a:cxn>
                    <a:cxn ang="0">
                      <a:pos x="T4" y="T5"/>
                    </a:cxn>
                    <a:cxn ang="0">
                      <a:pos x="T6" y="T7"/>
                    </a:cxn>
                    <a:cxn ang="0">
                      <a:pos x="T8" y="T9"/>
                    </a:cxn>
                    <a:cxn ang="0">
                      <a:pos x="T10" y="T11"/>
                    </a:cxn>
                  </a:cxnLst>
                  <a:rect l="0" t="0" r="r" b="b"/>
                  <a:pathLst>
                    <a:path w="94" h="111">
                      <a:moveTo>
                        <a:pt x="36" y="0"/>
                      </a:moveTo>
                      <a:lnTo>
                        <a:pt x="0" y="88"/>
                      </a:lnTo>
                      <a:cubicBezTo>
                        <a:pt x="5" y="93"/>
                        <a:pt x="11" y="96"/>
                        <a:pt x="17" y="99"/>
                      </a:cubicBezTo>
                      <a:cubicBezTo>
                        <a:pt x="42" y="110"/>
                        <a:pt x="73" y="99"/>
                        <a:pt x="84" y="71"/>
                      </a:cubicBezTo>
                      <a:cubicBezTo>
                        <a:pt x="93" y="42"/>
                        <a:pt x="81" y="14"/>
                        <a:pt x="56" y="3"/>
                      </a:cubicBezTo>
                      <a:cubicBezTo>
                        <a:pt x="50" y="0"/>
                        <a:pt x="42" y="0"/>
                        <a:pt x="36" y="0"/>
                      </a:cubicBez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48" name="Freeform 207">
                  <a:extLst>
                    <a:ext uri="{FF2B5EF4-FFF2-40B4-BE49-F238E27FC236}">
                      <a16:creationId xmlns:a16="http://schemas.microsoft.com/office/drawing/2014/main" id="{BEBEF869-572E-4E57-9788-8E0D94FB9231}"/>
                    </a:ext>
                  </a:extLst>
                </p:cNvPr>
                <p:cNvSpPr>
                  <a:spLocks noChangeArrowheads="1"/>
                </p:cNvSpPr>
                <p:nvPr/>
              </p:nvSpPr>
              <p:spPr bwMode="auto">
                <a:xfrm>
                  <a:off x="3219450" y="5876925"/>
                  <a:ext cx="233363" cy="52388"/>
                </a:xfrm>
                <a:custGeom>
                  <a:avLst/>
                  <a:gdLst>
                    <a:gd name="T0" fmla="*/ 649 w 650"/>
                    <a:gd name="T1" fmla="*/ 48 h 145"/>
                    <a:gd name="T2" fmla="*/ 324 w 650"/>
                    <a:gd name="T3" fmla="*/ 0 h 145"/>
                    <a:gd name="T4" fmla="*/ 0 w 650"/>
                    <a:gd name="T5" fmla="*/ 48 h 145"/>
                    <a:gd name="T6" fmla="*/ 0 w 650"/>
                    <a:gd name="T7" fmla="*/ 96 h 145"/>
                    <a:gd name="T8" fmla="*/ 0 w 650"/>
                    <a:gd name="T9" fmla="*/ 96 h 145"/>
                    <a:gd name="T10" fmla="*/ 0 w 650"/>
                    <a:gd name="T11" fmla="*/ 96 h 145"/>
                    <a:gd name="T12" fmla="*/ 324 w 650"/>
                    <a:gd name="T13" fmla="*/ 144 h 145"/>
                    <a:gd name="T14" fmla="*/ 649 w 650"/>
                    <a:gd name="T15" fmla="*/ 96 h 145"/>
                    <a:gd name="T16" fmla="*/ 649 w 650"/>
                    <a:gd name="T17" fmla="*/ 96 h 145"/>
                    <a:gd name="T18" fmla="*/ 649 w 650"/>
                    <a:gd name="T19" fmla="*/ 96 h 145"/>
                    <a:gd name="T20" fmla="*/ 649 w 650"/>
                    <a:gd name="T21" fmla="*/ 48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50" h="145">
                      <a:moveTo>
                        <a:pt x="649" y="48"/>
                      </a:moveTo>
                      <a:cubicBezTo>
                        <a:pt x="649" y="20"/>
                        <a:pt x="502" y="0"/>
                        <a:pt x="324" y="0"/>
                      </a:cubicBezTo>
                      <a:cubicBezTo>
                        <a:pt x="144" y="0"/>
                        <a:pt x="0" y="23"/>
                        <a:pt x="0" y="48"/>
                      </a:cubicBezTo>
                      <a:lnTo>
                        <a:pt x="0" y="96"/>
                      </a:lnTo>
                      <a:lnTo>
                        <a:pt x="0" y="96"/>
                      </a:lnTo>
                      <a:lnTo>
                        <a:pt x="0" y="96"/>
                      </a:lnTo>
                      <a:cubicBezTo>
                        <a:pt x="0" y="125"/>
                        <a:pt x="146" y="144"/>
                        <a:pt x="324" y="144"/>
                      </a:cubicBezTo>
                      <a:cubicBezTo>
                        <a:pt x="505" y="144"/>
                        <a:pt x="649" y="122"/>
                        <a:pt x="649" y="96"/>
                      </a:cubicBezTo>
                      <a:lnTo>
                        <a:pt x="649" y="96"/>
                      </a:lnTo>
                      <a:lnTo>
                        <a:pt x="649" y="96"/>
                      </a:lnTo>
                      <a:lnTo>
                        <a:pt x="649" y="48"/>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432" name="Rectangle 431">
                <a:extLst>
                  <a:ext uri="{FF2B5EF4-FFF2-40B4-BE49-F238E27FC236}">
                    <a16:creationId xmlns:a16="http://schemas.microsoft.com/office/drawing/2014/main" id="{3FF42263-D87D-4522-AEFA-C86565EE6243}"/>
                  </a:ext>
                </a:extLst>
              </p:cNvPr>
              <p:cNvSpPr/>
              <p:nvPr/>
            </p:nvSpPr>
            <p:spPr>
              <a:xfrm>
                <a:off x="4141814" y="4117631"/>
                <a:ext cx="7927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p>
            </p:txBody>
          </p:sp>
        </p:grpSp>
        <p:sp>
          <p:nvSpPr>
            <p:cNvPr id="430" name="Text Box 30">
              <a:extLst>
                <a:ext uri="{FF2B5EF4-FFF2-40B4-BE49-F238E27FC236}">
                  <a16:creationId xmlns:a16="http://schemas.microsoft.com/office/drawing/2014/main" id="{2BD66D29-5F86-44D1-8B6B-66C883323CF7}"/>
                </a:ext>
              </a:extLst>
            </p:cNvPr>
            <p:cNvSpPr txBox="1">
              <a:spLocks noChangeArrowheads="1"/>
            </p:cNvSpPr>
            <p:nvPr/>
          </p:nvSpPr>
          <p:spPr bwMode="auto">
            <a:xfrm>
              <a:off x="6049490" y="5916042"/>
              <a:ext cx="381272" cy="123079"/>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solidFill>
                    <a:schemeClr val="bg2">
                      <a:lumMod val="10000"/>
                    </a:schemeClr>
                  </a:solidFill>
                </a:rPr>
                <a:t>Polices</a:t>
              </a:r>
            </a:p>
          </p:txBody>
        </p:sp>
      </p:grpSp>
      <p:grpSp>
        <p:nvGrpSpPr>
          <p:cNvPr id="449" name="Group 448">
            <a:extLst>
              <a:ext uri="{FF2B5EF4-FFF2-40B4-BE49-F238E27FC236}">
                <a16:creationId xmlns:a16="http://schemas.microsoft.com/office/drawing/2014/main" id="{C289922B-D5BF-4D6C-9520-9BA2E4422A67}"/>
              </a:ext>
            </a:extLst>
          </p:cNvPr>
          <p:cNvGrpSpPr/>
          <p:nvPr/>
        </p:nvGrpSpPr>
        <p:grpSpPr>
          <a:xfrm>
            <a:off x="11090607" y="2946974"/>
            <a:ext cx="601072" cy="626561"/>
            <a:chOff x="6609905" y="5508747"/>
            <a:chExt cx="601072" cy="626561"/>
          </a:xfrm>
        </p:grpSpPr>
        <p:grpSp>
          <p:nvGrpSpPr>
            <p:cNvPr id="450" name="Group 449">
              <a:extLst>
                <a:ext uri="{FF2B5EF4-FFF2-40B4-BE49-F238E27FC236}">
                  <a16:creationId xmlns:a16="http://schemas.microsoft.com/office/drawing/2014/main" id="{D91AB1F7-BE7D-482A-87A2-9282AC8CDC0D}"/>
                </a:ext>
              </a:extLst>
            </p:cNvPr>
            <p:cNvGrpSpPr/>
            <p:nvPr/>
          </p:nvGrpSpPr>
          <p:grpSpPr>
            <a:xfrm>
              <a:off x="6616939" y="5508747"/>
              <a:ext cx="552462" cy="477059"/>
              <a:chOff x="2451118" y="4158080"/>
              <a:chExt cx="865570" cy="695710"/>
            </a:xfrm>
          </p:grpSpPr>
          <p:grpSp>
            <p:nvGrpSpPr>
              <p:cNvPr id="452" name="Group 451">
                <a:extLst>
                  <a:ext uri="{FF2B5EF4-FFF2-40B4-BE49-F238E27FC236}">
                    <a16:creationId xmlns:a16="http://schemas.microsoft.com/office/drawing/2014/main" id="{8EEEBA63-7B11-40BA-8624-6066ACEA1EEF}"/>
                  </a:ext>
                </a:extLst>
              </p:cNvPr>
              <p:cNvGrpSpPr/>
              <p:nvPr/>
            </p:nvGrpSpPr>
            <p:grpSpPr>
              <a:xfrm>
                <a:off x="2505985" y="4304032"/>
                <a:ext cx="755836" cy="470888"/>
                <a:chOff x="2851150" y="4108450"/>
                <a:chExt cx="496888" cy="309563"/>
              </a:xfrm>
              <a:solidFill>
                <a:srgbClr val="F80000"/>
              </a:solidFill>
            </p:grpSpPr>
            <p:sp>
              <p:nvSpPr>
                <p:cNvPr id="454" name="Freeform 1">
                  <a:extLst>
                    <a:ext uri="{FF2B5EF4-FFF2-40B4-BE49-F238E27FC236}">
                      <a16:creationId xmlns:a16="http://schemas.microsoft.com/office/drawing/2014/main" id="{AE5EE1EC-4848-4412-8745-2F76FF497DEE}"/>
                    </a:ext>
                  </a:extLst>
                </p:cNvPr>
                <p:cNvSpPr>
                  <a:spLocks noChangeArrowheads="1"/>
                </p:cNvSpPr>
                <p:nvPr/>
              </p:nvSpPr>
              <p:spPr bwMode="auto">
                <a:xfrm>
                  <a:off x="3025775" y="4379913"/>
                  <a:ext cx="38100" cy="38100"/>
                </a:xfrm>
                <a:custGeom>
                  <a:avLst/>
                  <a:gdLst>
                    <a:gd name="T0" fmla="*/ 107 w 108"/>
                    <a:gd name="T1" fmla="*/ 54 h 108"/>
                    <a:gd name="T2" fmla="*/ 100 w 108"/>
                    <a:gd name="T3" fmla="*/ 80 h 108"/>
                    <a:gd name="T4" fmla="*/ 81 w 108"/>
                    <a:gd name="T5" fmla="*/ 100 h 108"/>
                    <a:gd name="T6" fmla="*/ 54 w 108"/>
                    <a:gd name="T7" fmla="*/ 107 h 108"/>
                    <a:gd name="T8" fmla="*/ 27 w 108"/>
                    <a:gd name="T9" fmla="*/ 100 h 108"/>
                    <a:gd name="T10" fmla="*/ 7 w 108"/>
                    <a:gd name="T11" fmla="*/ 80 h 108"/>
                    <a:gd name="T12" fmla="*/ 0 w 108"/>
                    <a:gd name="T13" fmla="*/ 54 h 108"/>
                    <a:gd name="T14" fmla="*/ 7 w 108"/>
                    <a:gd name="T15" fmla="*/ 27 h 108"/>
                    <a:gd name="T16" fmla="*/ 27 w 108"/>
                    <a:gd name="T17" fmla="*/ 7 h 108"/>
                    <a:gd name="T18" fmla="*/ 54 w 108"/>
                    <a:gd name="T19" fmla="*/ 0 h 108"/>
                    <a:gd name="T20" fmla="*/ 81 w 108"/>
                    <a:gd name="T21" fmla="*/ 7 h 108"/>
                    <a:gd name="T22" fmla="*/ 100 w 108"/>
                    <a:gd name="T23" fmla="*/ 27 h 108"/>
                    <a:gd name="T24" fmla="*/ 107 w 108"/>
                    <a:gd name="T25" fmla="*/ 54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8" h="108">
                      <a:moveTo>
                        <a:pt x="107" y="54"/>
                      </a:moveTo>
                      <a:cubicBezTo>
                        <a:pt x="107" y="63"/>
                        <a:pt x="105" y="72"/>
                        <a:pt x="100" y="80"/>
                      </a:cubicBezTo>
                      <a:cubicBezTo>
                        <a:pt x="95" y="89"/>
                        <a:pt x="89" y="95"/>
                        <a:pt x="81" y="100"/>
                      </a:cubicBezTo>
                      <a:cubicBezTo>
                        <a:pt x="72" y="105"/>
                        <a:pt x="64" y="107"/>
                        <a:pt x="54" y="107"/>
                      </a:cubicBezTo>
                      <a:cubicBezTo>
                        <a:pt x="44" y="107"/>
                        <a:pt x="36" y="105"/>
                        <a:pt x="27" y="100"/>
                      </a:cubicBezTo>
                      <a:cubicBezTo>
                        <a:pt x="18" y="95"/>
                        <a:pt x="12" y="89"/>
                        <a:pt x="7" y="80"/>
                      </a:cubicBezTo>
                      <a:cubicBezTo>
                        <a:pt x="2" y="72"/>
                        <a:pt x="0" y="64"/>
                        <a:pt x="0" y="54"/>
                      </a:cubicBezTo>
                      <a:cubicBezTo>
                        <a:pt x="0" y="45"/>
                        <a:pt x="2" y="36"/>
                        <a:pt x="7" y="27"/>
                      </a:cubicBezTo>
                      <a:cubicBezTo>
                        <a:pt x="12" y="19"/>
                        <a:pt x="18" y="12"/>
                        <a:pt x="27" y="7"/>
                      </a:cubicBezTo>
                      <a:cubicBezTo>
                        <a:pt x="36" y="2"/>
                        <a:pt x="44" y="0"/>
                        <a:pt x="54" y="0"/>
                      </a:cubicBezTo>
                      <a:cubicBezTo>
                        <a:pt x="64" y="0"/>
                        <a:pt x="72" y="2"/>
                        <a:pt x="81" y="7"/>
                      </a:cubicBezTo>
                      <a:cubicBezTo>
                        <a:pt x="89" y="12"/>
                        <a:pt x="95" y="19"/>
                        <a:pt x="100" y="27"/>
                      </a:cubicBezTo>
                      <a:cubicBezTo>
                        <a:pt x="105" y="36"/>
                        <a:pt x="107" y="44"/>
                        <a:pt x="107" y="5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55" name="Freeform 2">
                  <a:extLst>
                    <a:ext uri="{FF2B5EF4-FFF2-40B4-BE49-F238E27FC236}">
                      <a16:creationId xmlns:a16="http://schemas.microsoft.com/office/drawing/2014/main" id="{67BB81F3-B79D-4EE0-8862-8089600ECA2C}"/>
                    </a:ext>
                  </a:extLst>
                </p:cNvPr>
                <p:cNvSpPr>
                  <a:spLocks noChangeArrowheads="1"/>
                </p:cNvSpPr>
                <p:nvPr/>
              </p:nvSpPr>
              <p:spPr bwMode="auto">
                <a:xfrm>
                  <a:off x="3079750" y="4379913"/>
                  <a:ext cx="38100" cy="38100"/>
                </a:xfrm>
                <a:custGeom>
                  <a:avLst/>
                  <a:gdLst>
                    <a:gd name="T0" fmla="*/ 53 w 108"/>
                    <a:gd name="T1" fmla="*/ 0 h 108"/>
                    <a:gd name="T2" fmla="*/ 107 w 108"/>
                    <a:gd name="T3" fmla="*/ 54 h 108"/>
                    <a:gd name="T4" fmla="*/ 53 w 108"/>
                    <a:gd name="T5" fmla="*/ 107 h 108"/>
                    <a:gd name="T6" fmla="*/ 0 w 108"/>
                    <a:gd name="T7" fmla="*/ 54 h 108"/>
                    <a:gd name="T8" fmla="*/ 53 w 108"/>
                    <a:gd name="T9" fmla="*/ 0 h 108"/>
                    <a:gd name="T10" fmla="*/ 53 w 108"/>
                    <a:gd name="T11" fmla="*/ 85 h 108"/>
                    <a:gd name="T12" fmla="*/ 84 w 108"/>
                    <a:gd name="T13" fmla="*/ 54 h 108"/>
                    <a:gd name="T14" fmla="*/ 53 w 108"/>
                    <a:gd name="T15" fmla="*/ 23 h 108"/>
                    <a:gd name="T16" fmla="*/ 22 w 108"/>
                    <a:gd name="T17" fmla="*/ 54 h 108"/>
                    <a:gd name="T18" fmla="*/ 53 w 108"/>
                    <a:gd name="T19" fmla="*/ 85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8" h="108">
                      <a:moveTo>
                        <a:pt x="53" y="0"/>
                      </a:moveTo>
                      <a:cubicBezTo>
                        <a:pt x="84" y="0"/>
                        <a:pt x="107" y="26"/>
                        <a:pt x="107" y="54"/>
                      </a:cubicBezTo>
                      <a:cubicBezTo>
                        <a:pt x="107" y="83"/>
                        <a:pt x="84" y="107"/>
                        <a:pt x="53" y="107"/>
                      </a:cubicBezTo>
                      <a:cubicBezTo>
                        <a:pt x="25" y="107"/>
                        <a:pt x="0" y="83"/>
                        <a:pt x="0" y="54"/>
                      </a:cubicBezTo>
                      <a:cubicBezTo>
                        <a:pt x="0" y="26"/>
                        <a:pt x="22" y="0"/>
                        <a:pt x="53" y="0"/>
                      </a:cubicBezTo>
                      <a:close/>
                      <a:moveTo>
                        <a:pt x="53" y="85"/>
                      </a:moveTo>
                      <a:cubicBezTo>
                        <a:pt x="70" y="85"/>
                        <a:pt x="84" y="71"/>
                        <a:pt x="84" y="54"/>
                      </a:cubicBezTo>
                      <a:cubicBezTo>
                        <a:pt x="84" y="37"/>
                        <a:pt x="70" y="23"/>
                        <a:pt x="53" y="23"/>
                      </a:cubicBezTo>
                      <a:cubicBezTo>
                        <a:pt x="36" y="23"/>
                        <a:pt x="22" y="37"/>
                        <a:pt x="22" y="54"/>
                      </a:cubicBezTo>
                      <a:cubicBezTo>
                        <a:pt x="22" y="71"/>
                        <a:pt x="36" y="85"/>
                        <a:pt x="53" y="85"/>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56" name="Freeform 3">
                  <a:extLst>
                    <a:ext uri="{FF2B5EF4-FFF2-40B4-BE49-F238E27FC236}">
                      <a16:creationId xmlns:a16="http://schemas.microsoft.com/office/drawing/2014/main" id="{1D7018C1-2C46-4A45-A004-FE1FDC392BC6}"/>
                    </a:ext>
                  </a:extLst>
                </p:cNvPr>
                <p:cNvSpPr>
                  <a:spLocks noChangeArrowheads="1"/>
                </p:cNvSpPr>
                <p:nvPr/>
              </p:nvSpPr>
              <p:spPr bwMode="auto">
                <a:xfrm>
                  <a:off x="3135313" y="4379913"/>
                  <a:ext cx="38100" cy="38100"/>
                </a:xfrm>
                <a:custGeom>
                  <a:avLst/>
                  <a:gdLst>
                    <a:gd name="T0" fmla="*/ 54 w 108"/>
                    <a:gd name="T1" fmla="*/ 0 h 108"/>
                    <a:gd name="T2" fmla="*/ 107 w 108"/>
                    <a:gd name="T3" fmla="*/ 54 h 108"/>
                    <a:gd name="T4" fmla="*/ 54 w 108"/>
                    <a:gd name="T5" fmla="*/ 107 h 108"/>
                    <a:gd name="T6" fmla="*/ 0 w 108"/>
                    <a:gd name="T7" fmla="*/ 54 h 108"/>
                    <a:gd name="T8" fmla="*/ 54 w 108"/>
                    <a:gd name="T9" fmla="*/ 0 h 108"/>
                    <a:gd name="T10" fmla="*/ 54 w 108"/>
                    <a:gd name="T11" fmla="*/ 85 h 108"/>
                    <a:gd name="T12" fmla="*/ 85 w 108"/>
                    <a:gd name="T13" fmla="*/ 54 h 108"/>
                    <a:gd name="T14" fmla="*/ 54 w 108"/>
                    <a:gd name="T15" fmla="*/ 23 h 108"/>
                    <a:gd name="T16" fmla="*/ 23 w 108"/>
                    <a:gd name="T17" fmla="*/ 54 h 108"/>
                    <a:gd name="T18" fmla="*/ 54 w 108"/>
                    <a:gd name="T19" fmla="*/ 85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8" h="108">
                      <a:moveTo>
                        <a:pt x="54" y="0"/>
                      </a:moveTo>
                      <a:cubicBezTo>
                        <a:pt x="82" y="0"/>
                        <a:pt x="107" y="26"/>
                        <a:pt x="107" y="54"/>
                      </a:cubicBezTo>
                      <a:cubicBezTo>
                        <a:pt x="107" y="83"/>
                        <a:pt x="85" y="107"/>
                        <a:pt x="54" y="107"/>
                      </a:cubicBezTo>
                      <a:cubicBezTo>
                        <a:pt x="26" y="107"/>
                        <a:pt x="0" y="83"/>
                        <a:pt x="0" y="54"/>
                      </a:cubicBezTo>
                      <a:cubicBezTo>
                        <a:pt x="0" y="26"/>
                        <a:pt x="23" y="0"/>
                        <a:pt x="54" y="0"/>
                      </a:cubicBezTo>
                      <a:close/>
                      <a:moveTo>
                        <a:pt x="54" y="85"/>
                      </a:moveTo>
                      <a:cubicBezTo>
                        <a:pt x="71" y="85"/>
                        <a:pt x="85" y="71"/>
                        <a:pt x="85" y="54"/>
                      </a:cubicBezTo>
                      <a:cubicBezTo>
                        <a:pt x="85" y="37"/>
                        <a:pt x="71" y="23"/>
                        <a:pt x="54" y="23"/>
                      </a:cubicBezTo>
                      <a:cubicBezTo>
                        <a:pt x="37" y="23"/>
                        <a:pt x="23" y="37"/>
                        <a:pt x="23" y="54"/>
                      </a:cubicBezTo>
                      <a:cubicBezTo>
                        <a:pt x="23" y="71"/>
                        <a:pt x="37" y="85"/>
                        <a:pt x="54" y="85"/>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57" name="Freeform 4">
                  <a:extLst>
                    <a:ext uri="{FF2B5EF4-FFF2-40B4-BE49-F238E27FC236}">
                      <a16:creationId xmlns:a16="http://schemas.microsoft.com/office/drawing/2014/main" id="{C9901EB2-FBCD-4A70-89E7-F2627D8D42A8}"/>
                    </a:ext>
                  </a:extLst>
                </p:cNvPr>
                <p:cNvSpPr>
                  <a:spLocks noChangeArrowheads="1"/>
                </p:cNvSpPr>
                <p:nvPr/>
              </p:nvSpPr>
              <p:spPr bwMode="auto">
                <a:xfrm>
                  <a:off x="3300413" y="4200525"/>
                  <a:ext cx="47625" cy="73025"/>
                </a:xfrm>
                <a:custGeom>
                  <a:avLst/>
                  <a:gdLst>
                    <a:gd name="T0" fmla="*/ 102 w 134"/>
                    <a:gd name="T1" fmla="*/ 71 h 205"/>
                    <a:gd name="T2" fmla="*/ 133 w 134"/>
                    <a:gd name="T3" fmla="*/ 102 h 205"/>
                    <a:gd name="T4" fmla="*/ 102 w 134"/>
                    <a:gd name="T5" fmla="*/ 133 h 205"/>
                    <a:gd name="T6" fmla="*/ 37 w 134"/>
                    <a:gd name="T7" fmla="*/ 198 h 205"/>
                    <a:gd name="T8" fmla="*/ 17 w 134"/>
                    <a:gd name="T9" fmla="*/ 198 h 205"/>
                    <a:gd name="T10" fmla="*/ 6 w 134"/>
                    <a:gd name="T11" fmla="*/ 187 h 205"/>
                    <a:gd name="T12" fmla="*/ 6 w 134"/>
                    <a:gd name="T13" fmla="*/ 167 h 205"/>
                    <a:gd name="T14" fmla="*/ 71 w 134"/>
                    <a:gd name="T15" fmla="*/ 102 h 205"/>
                    <a:gd name="T16" fmla="*/ 6 w 134"/>
                    <a:gd name="T17" fmla="*/ 37 h 205"/>
                    <a:gd name="T18" fmla="*/ 6 w 134"/>
                    <a:gd name="T19" fmla="*/ 17 h 205"/>
                    <a:gd name="T20" fmla="*/ 17 w 134"/>
                    <a:gd name="T21" fmla="*/ 6 h 205"/>
                    <a:gd name="T22" fmla="*/ 37 w 134"/>
                    <a:gd name="T23" fmla="*/ 6 h 205"/>
                    <a:gd name="T24" fmla="*/ 102 w 134"/>
                    <a:gd name="T25" fmla="*/ 71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4" h="205">
                      <a:moveTo>
                        <a:pt x="102" y="71"/>
                      </a:moveTo>
                      <a:lnTo>
                        <a:pt x="133" y="102"/>
                      </a:lnTo>
                      <a:lnTo>
                        <a:pt x="102" y="133"/>
                      </a:lnTo>
                      <a:lnTo>
                        <a:pt x="37" y="198"/>
                      </a:lnTo>
                      <a:cubicBezTo>
                        <a:pt x="31" y="204"/>
                        <a:pt x="23" y="204"/>
                        <a:pt x="17" y="198"/>
                      </a:cubicBezTo>
                      <a:lnTo>
                        <a:pt x="6" y="187"/>
                      </a:lnTo>
                      <a:cubicBezTo>
                        <a:pt x="0" y="181"/>
                        <a:pt x="0" y="173"/>
                        <a:pt x="6" y="167"/>
                      </a:cubicBezTo>
                      <a:lnTo>
                        <a:pt x="71" y="102"/>
                      </a:lnTo>
                      <a:lnTo>
                        <a:pt x="6" y="37"/>
                      </a:lnTo>
                      <a:cubicBezTo>
                        <a:pt x="0" y="32"/>
                        <a:pt x="0" y="23"/>
                        <a:pt x="6" y="17"/>
                      </a:cubicBezTo>
                      <a:lnTo>
                        <a:pt x="17" y="6"/>
                      </a:lnTo>
                      <a:cubicBezTo>
                        <a:pt x="23" y="0"/>
                        <a:pt x="31" y="0"/>
                        <a:pt x="37" y="6"/>
                      </a:cubicBezTo>
                      <a:lnTo>
                        <a:pt x="102" y="71"/>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58" name="Freeform 5">
                  <a:extLst>
                    <a:ext uri="{FF2B5EF4-FFF2-40B4-BE49-F238E27FC236}">
                      <a16:creationId xmlns:a16="http://schemas.microsoft.com/office/drawing/2014/main" id="{8D2206BC-F914-43FA-889C-D0497538EEA5}"/>
                    </a:ext>
                  </a:extLst>
                </p:cNvPr>
                <p:cNvSpPr>
                  <a:spLocks noChangeArrowheads="1"/>
                </p:cNvSpPr>
                <p:nvPr/>
              </p:nvSpPr>
              <p:spPr bwMode="auto">
                <a:xfrm>
                  <a:off x="2851150" y="4198938"/>
                  <a:ext cx="47625" cy="73025"/>
                </a:xfrm>
                <a:custGeom>
                  <a:avLst/>
                  <a:gdLst>
                    <a:gd name="T0" fmla="*/ 127 w 133"/>
                    <a:gd name="T1" fmla="*/ 17 h 204"/>
                    <a:gd name="T2" fmla="*/ 127 w 133"/>
                    <a:gd name="T3" fmla="*/ 36 h 204"/>
                    <a:gd name="T4" fmla="*/ 62 w 133"/>
                    <a:gd name="T5" fmla="*/ 101 h 204"/>
                    <a:gd name="T6" fmla="*/ 127 w 133"/>
                    <a:gd name="T7" fmla="*/ 166 h 204"/>
                    <a:gd name="T8" fmla="*/ 127 w 133"/>
                    <a:gd name="T9" fmla="*/ 186 h 204"/>
                    <a:gd name="T10" fmla="*/ 115 w 133"/>
                    <a:gd name="T11" fmla="*/ 197 h 204"/>
                    <a:gd name="T12" fmla="*/ 96 w 133"/>
                    <a:gd name="T13" fmla="*/ 197 h 204"/>
                    <a:gd name="T14" fmla="*/ 31 w 133"/>
                    <a:gd name="T15" fmla="*/ 132 h 204"/>
                    <a:gd name="T16" fmla="*/ 0 w 133"/>
                    <a:gd name="T17" fmla="*/ 101 h 204"/>
                    <a:gd name="T18" fmla="*/ 31 w 133"/>
                    <a:gd name="T19" fmla="*/ 70 h 204"/>
                    <a:gd name="T20" fmla="*/ 96 w 133"/>
                    <a:gd name="T21" fmla="*/ 5 h 204"/>
                    <a:gd name="T22" fmla="*/ 115 w 133"/>
                    <a:gd name="T23" fmla="*/ 5 h 204"/>
                    <a:gd name="T24" fmla="*/ 127 w 133"/>
                    <a:gd name="T25" fmla="*/ 17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3" h="204">
                      <a:moveTo>
                        <a:pt x="127" y="17"/>
                      </a:moveTo>
                      <a:cubicBezTo>
                        <a:pt x="132" y="22"/>
                        <a:pt x="132" y="31"/>
                        <a:pt x="127" y="36"/>
                      </a:cubicBezTo>
                      <a:lnTo>
                        <a:pt x="62" y="101"/>
                      </a:lnTo>
                      <a:lnTo>
                        <a:pt x="127" y="166"/>
                      </a:lnTo>
                      <a:cubicBezTo>
                        <a:pt x="132" y="172"/>
                        <a:pt x="132" y="180"/>
                        <a:pt x="127" y="186"/>
                      </a:cubicBezTo>
                      <a:lnTo>
                        <a:pt x="115" y="197"/>
                      </a:lnTo>
                      <a:cubicBezTo>
                        <a:pt x="110" y="203"/>
                        <a:pt x="101" y="203"/>
                        <a:pt x="96" y="197"/>
                      </a:cubicBezTo>
                      <a:lnTo>
                        <a:pt x="31" y="132"/>
                      </a:lnTo>
                      <a:lnTo>
                        <a:pt x="0" y="101"/>
                      </a:lnTo>
                      <a:lnTo>
                        <a:pt x="31" y="70"/>
                      </a:lnTo>
                      <a:lnTo>
                        <a:pt x="96" y="5"/>
                      </a:lnTo>
                      <a:cubicBezTo>
                        <a:pt x="101" y="0"/>
                        <a:pt x="110" y="0"/>
                        <a:pt x="115" y="5"/>
                      </a:cubicBezTo>
                      <a:lnTo>
                        <a:pt x="127" y="17"/>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59" name="Freeform 6">
                  <a:extLst>
                    <a:ext uri="{FF2B5EF4-FFF2-40B4-BE49-F238E27FC236}">
                      <a16:creationId xmlns:a16="http://schemas.microsoft.com/office/drawing/2014/main" id="{C01D378A-EB19-4A38-9540-EC6FC2F7C74C}"/>
                    </a:ext>
                  </a:extLst>
                </p:cNvPr>
                <p:cNvSpPr>
                  <a:spLocks noChangeArrowheads="1"/>
                </p:cNvSpPr>
                <p:nvPr/>
              </p:nvSpPr>
              <p:spPr bwMode="auto">
                <a:xfrm>
                  <a:off x="2913063" y="4108450"/>
                  <a:ext cx="371475" cy="255588"/>
                </a:xfrm>
                <a:custGeom>
                  <a:avLst/>
                  <a:gdLst>
                    <a:gd name="T0" fmla="*/ 1033 w 1034"/>
                    <a:gd name="T1" fmla="*/ 29 h 710"/>
                    <a:gd name="T2" fmla="*/ 1005 w 1034"/>
                    <a:gd name="T3" fmla="*/ 709 h 710"/>
                    <a:gd name="T4" fmla="*/ 0 w 1034"/>
                    <a:gd name="T5" fmla="*/ 681 h 710"/>
                    <a:gd name="T6" fmla="*/ 28 w 1034"/>
                    <a:gd name="T7" fmla="*/ 0 h 710"/>
                    <a:gd name="T8" fmla="*/ 655 w 1034"/>
                    <a:gd name="T9" fmla="*/ 156 h 710"/>
                    <a:gd name="T10" fmla="*/ 705 w 1034"/>
                    <a:gd name="T11" fmla="*/ 206 h 710"/>
                    <a:gd name="T12" fmla="*/ 655 w 1034"/>
                    <a:gd name="T13" fmla="*/ 156 h 710"/>
                    <a:gd name="T14" fmla="*/ 570 w 1034"/>
                    <a:gd name="T15" fmla="*/ 102 h 710"/>
                    <a:gd name="T16" fmla="*/ 107 w 1034"/>
                    <a:gd name="T17" fmla="*/ 539 h 710"/>
                    <a:gd name="T18" fmla="*/ 257 w 1034"/>
                    <a:gd name="T19" fmla="*/ 466 h 710"/>
                    <a:gd name="T20" fmla="*/ 409 w 1034"/>
                    <a:gd name="T21" fmla="*/ 466 h 710"/>
                    <a:gd name="T22" fmla="*/ 570 w 1034"/>
                    <a:gd name="T23" fmla="*/ 551 h 710"/>
                    <a:gd name="T24" fmla="*/ 652 w 1034"/>
                    <a:gd name="T25" fmla="*/ 381 h 710"/>
                    <a:gd name="T26" fmla="*/ 705 w 1034"/>
                    <a:gd name="T27" fmla="*/ 331 h 710"/>
                    <a:gd name="T28" fmla="*/ 705 w 1034"/>
                    <a:gd name="T29" fmla="*/ 559 h 710"/>
                    <a:gd name="T30" fmla="*/ 652 w 1034"/>
                    <a:gd name="T31" fmla="*/ 508 h 710"/>
                    <a:gd name="T32" fmla="*/ 705 w 1034"/>
                    <a:gd name="T33" fmla="*/ 559 h 710"/>
                    <a:gd name="T34" fmla="*/ 926 w 1034"/>
                    <a:gd name="T35" fmla="*/ 480 h 710"/>
                    <a:gd name="T36" fmla="*/ 844 w 1034"/>
                    <a:gd name="T37" fmla="*/ 539 h 710"/>
                    <a:gd name="T38" fmla="*/ 790 w 1034"/>
                    <a:gd name="T39" fmla="*/ 508 h 710"/>
                    <a:gd name="T40" fmla="*/ 841 w 1034"/>
                    <a:gd name="T41" fmla="*/ 582 h 710"/>
                    <a:gd name="T42" fmla="*/ 801 w 1034"/>
                    <a:gd name="T43" fmla="*/ 317 h 710"/>
                    <a:gd name="T44" fmla="*/ 801 w 1034"/>
                    <a:gd name="T45" fmla="*/ 379 h 710"/>
                    <a:gd name="T46" fmla="*/ 813 w 1034"/>
                    <a:gd name="T47" fmla="*/ 407 h 710"/>
                    <a:gd name="T48" fmla="*/ 855 w 1034"/>
                    <a:gd name="T49" fmla="*/ 370 h 710"/>
                    <a:gd name="T50" fmla="*/ 897 w 1034"/>
                    <a:gd name="T51" fmla="*/ 407 h 710"/>
                    <a:gd name="T52" fmla="*/ 909 w 1034"/>
                    <a:gd name="T53" fmla="*/ 379 h 710"/>
                    <a:gd name="T54" fmla="*/ 909 w 1034"/>
                    <a:gd name="T55" fmla="*/ 317 h 710"/>
                    <a:gd name="T56" fmla="*/ 886 w 1034"/>
                    <a:gd name="T57" fmla="*/ 294 h 710"/>
                    <a:gd name="T58" fmla="*/ 824 w 1034"/>
                    <a:gd name="T59" fmla="*/ 294 h 710"/>
                    <a:gd name="T60" fmla="*/ 801 w 1034"/>
                    <a:gd name="T61" fmla="*/ 317 h 710"/>
                    <a:gd name="T62" fmla="*/ 926 w 1034"/>
                    <a:gd name="T63" fmla="*/ 127 h 710"/>
                    <a:gd name="T64" fmla="*/ 844 w 1034"/>
                    <a:gd name="T65" fmla="*/ 187 h 710"/>
                    <a:gd name="T66" fmla="*/ 790 w 1034"/>
                    <a:gd name="T67" fmla="*/ 156 h 710"/>
                    <a:gd name="T68" fmla="*/ 841 w 1034"/>
                    <a:gd name="T69" fmla="*/ 229 h 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34" h="710">
                      <a:moveTo>
                        <a:pt x="1005" y="0"/>
                      </a:moveTo>
                      <a:cubicBezTo>
                        <a:pt x="1022" y="0"/>
                        <a:pt x="1033" y="12"/>
                        <a:pt x="1033" y="29"/>
                      </a:cubicBezTo>
                      <a:lnTo>
                        <a:pt x="1033" y="681"/>
                      </a:lnTo>
                      <a:cubicBezTo>
                        <a:pt x="1033" y="695"/>
                        <a:pt x="1022" y="709"/>
                        <a:pt x="1005" y="709"/>
                      </a:cubicBezTo>
                      <a:lnTo>
                        <a:pt x="28" y="709"/>
                      </a:lnTo>
                      <a:cubicBezTo>
                        <a:pt x="14" y="709"/>
                        <a:pt x="0" y="698"/>
                        <a:pt x="0" y="681"/>
                      </a:cubicBezTo>
                      <a:lnTo>
                        <a:pt x="0" y="29"/>
                      </a:lnTo>
                      <a:cubicBezTo>
                        <a:pt x="0" y="15"/>
                        <a:pt x="11" y="0"/>
                        <a:pt x="28" y="0"/>
                      </a:cubicBezTo>
                      <a:lnTo>
                        <a:pt x="1005" y="0"/>
                      </a:lnTo>
                      <a:close/>
                      <a:moveTo>
                        <a:pt x="655" y="156"/>
                      </a:moveTo>
                      <a:lnTo>
                        <a:pt x="655" y="206"/>
                      </a:lnTo>
                      <a:lnTo>
                        <a:pt x="705" y="206"/>
                      </a:lnTo>
                      <a:lnTo>
                        <a:pt x="705" y="156"/>
                      </a:lnTo>
                      <a:lnTo>
                        <a:pt x="655" y="156"/>
                      </a:lnTo>
                      <a:close/>
                      <a:moveTo>
                        <a:pt x="570" y="551"/>
                      </a:moveTo>
                      <a:lnTo>
                        <a:pt x="570" y="102"/>
                      </a:lnTo>
                      <a:lnTo>
                        <a:pt x="107" y="102"/>
                      </a:lnTo>
                      <a:lnTo>
                        <a:pt x="107" y="539"/>
                      </a:lnTo>
                      <a:cubicBezTo>
                        <a:pt x="113" y="534"/>
                        <a:pt x="118" y="531"/>
                        <a:pt x="124" y="528"/>
                      </a:cubicBezTo>
                      <a:lnTo>
                        <a:pt x="257" y="466"/>
                      </a:lnTo>
                      <a:cubicBezTo>
                        <a:pt x="257" y="466"/>
                        <a:pt x="279" y="492"/>
                        <a:pt x="333" y="492"/>
                      </a:cubicBezTo>
                      <a:cubicBezTo>
                        <a:pt x="387" y="492"/>
                        <a:pt x="409" y="466"/>
                        <a:pt x="409" y="466"/>
                      </a:cubicBezTo>
                      <a:lnTo>
                        <a:pt x="542" y="528"/>
                      </a:lnTo>
                      <a:cubicBezTo>
                        <a:pt x="553" y="534"/>
                        <a:pt x="562" y="542"/>
                        <a:pt x="570" y="551"/>
                      </a:cubicBezTo>
                      <a:close/>
                      <a:moveTo>
                        <a:pt x="652" y="331"/>
                      </a:moveTo>
                      <a:lnTo>
                        <a:pt x="652" y="381"/>
                      </a:lnTo>
                      <a:lnTo>
                        <a:pt x="705" y="381"/>
                      </a:lnTo>
                      <a:lnTo>
                        <a:pt x="705" y="331"/>
                      </a:lnTo>
                      <a:lnTo>
                        <a:pt x="652" y="331"/>
                      </a:lnTo>
                      <a:close/>
                      <a:moveTo>
                        <a:pt x="705" y="559"/>
                      </a:moveTo>
                      <a:lnTo>
                        <a:pt x="705" y="508"/>
                      </a:lnTo>
                      <a:lnTo>
                        <a:pt x="652" y="508"/>
                      </a:lnTo>
                      <a:lnTo>
                        <a:pt x="652" y="559"/>
                      </a:lnTo>
                      <a:lnTo>
                        <a:pt x="705" y="559"/>
                      </a:lnTo>
                      <a:close/>
                      <a:moveTo>
                        <a:pt x="923" y="500"/>
                      </a:moveTo>
                      <a:cubicBezTo>
                        <a:pt x="931" y="494"/>
                        <a:pt x="931" y="486"/>
                        <a:pt x="926" y="480"/>
                      </a:cubicBezTo>
                      <a:cubicBezTo>
                        <a:pt x="917" y="475"/>
                        <a:pt x="909" y="475"/>
                        <a:pt x="903" y="480"/>
                      </a:cubicBezTo>
                      <a:lnTo>
                        <a:pt x="844" y="539"/>
                      </a:lnTo>
                      <a:lnTo>
                        <a:pt x="813" y="508"/>
                      </a:lnTo>
                      <a:cubicBezTo>
                        <a:pt x="804" y="503"/>
                        <a:pt x="796" y="503"/>
                        <a:pt x="790" y="508"/>
                      </a:cubicBezTo>
                      <a:cubicBezTo>
                        <a:pt x="784" y="517"/>
                        <a:pt x="784" y="525"/>
                        <a:pt x="790" y="531"/>
                      </a:cubicBezTo>
                      <a:lnTo>
                        <a:pt x="841" y="582"/>
                      </a:lnTo>
                      <a:lnTo>
                        <a:pt x="923" y="500"/>
                      </a:lnTo>
                      <a:close/>
                      <a:moveTo>
                        <a:pt x="801" y="317"/>
                      </a:moveTo>
                      <a:lnTo>
                        <a:pt x="832" y="348"/>
                      </a:lnTo>
                      <a:lnTo>
                        <a:pt x="801" y="379"/>
                      </a:lnTo>
                      <a:cubicBezTo>
                        <a:pt x="796" y="387"/>
                        <a:pt x="796" y="396"/>
                        <a:pt x="801" y="401"/>
                      </a:cubicBezTo>
                      <a:cubicBezTo>
                        <a:pt x="804" y="404"/>
                        <a:pt x="807" y="407"/>
                        <a:pt x="813" y="407"/>
                      </a:cubicBezTo>
                      <a:cubicBezTo>
                        <a:pt x="818" y="407"/>
                        <a:pt x="821" y="404"/>
                        <a:pt x="824" y="401"/>
                      </a:cubicBezTo>
                      <a:lnTo>
                        <a:pt x="855" y="370"/>
                      </a:lnTo>
                      <a:lnTo>
                        <a:pt x="886" y="401"/>
                      </a:lnTo>
                      <a:cubicBezTo>
                        <a:pt x="889" y="404"/>
                        <a:pt x="895" y="407"/>
                        <a:pt x="897" y="407"/>
                      </a:cubicBezTo>
                      <a:cubicBezTo>
                        <a:pt x="903" y="407"/>
                        <a:pt x="906" y="404"/>
                        <a:pt x="909" y="401"/>
                      </a:cubicBezTo>
                      <a:cubicBezTo>
                        <a:pt x="914" y="393"/>
                        <a:pt x="914" y="384"/>
                        <a:pt x="909" y="379"/>
                      </a:cubicBezTo>
                      <a:lnTo>
                        <a:pt x="878" y="348"/>
                      </a:lnTo>
                      <a:lnTo>
                        <a:pt x="909" y="317"/>
                      </a:lnTo>
                      <a:cubicBezTo>
                        <a:pt x="914" y="308"/>
                        <a:pt x="914" y="300"/>
                        <a:pt x="909" y="294"/>
                      </a:cubicBezTo>
                      <a:cubicBezTo>
                        <a:pt x="900" y="288"/>
                        <a:pt x="892" y="288"/>
                        <a:pt x="886" y="294"/>
                      </a:cubicBezTo>
                      <a:lnTo>
                        <a:pt x="855" y="325"/>
                      </a:lnTo>
                      <a:lnTo>
                        <a:pt x="824" y="294"/>
                      </a:lnTo>
                      <a:cubicBezTo>
                        <a:pt x="815" y="288"/>
                        <a:pt x="807" y="288"/>
                        <a:pt x="801" y="294"/>
                      </a:cubicBezTo>
                      <a:cubicBezTo>
                        <a:pt x="796" y="302"/>
                        <a:pt x="796" y="311"/>
                        <a:pt x="801" y="317"/>
                      </a:cubicBezTo>
                      <a:close/>
                      <a:moveTo>
                        <a:pt x="923" y="147"/>
                      </a:moveTo>
                      <a:cubicBezTo>
                        <a:pt x="931" y="142"/>
                        <a:pt x="931" y="130"/>
                        <a:pt x="926" y="127"/>
                      </a:cubicBezTo>
                      <a:cubicBezTo>
                        <a:pt x="917" y="122"/>
                        <a:pt x="909" y="122"/>
                        <a:pt x="903" y="127"/>
                      </a:cubicBezTo>
                      <a:lnTo>
                        <a:pt x="844" y="187"/>
                      </a:lnTo>
                      <a:lnTo>
                        <a:pt x="813" y="156"/>
                      </a:lnTo>
                      <a:cubicBezTo>
                        <a:pt x="804" y="150"/>
                        <a:pt x="796" y="150"/>
                        <a:pt x="790" y="156"/>
                      </a:cubicBezTo>
                      <a:cubicBezTo>
                        <a:pt x="784" y="164"/>
                        <a:pt x="784" y="173"/>
                        <a:pt x="790" y="178"/>
                      </a:cubicBezTo>
                      <a:lnTo>
                        <a:pt x="841" y="229"/>
                      </a:lnTo>
                      <a:lnTo>
                        <a:pt x="923" y="147"/>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60" name="Freeform 7">
                  <a:extLst>
                    <a:ext uri="{FF2B5EF4-FFF2-40B4-BE49-F238E27FC236}">
                      <a16:creationId xmlns:a16="http://schemas.microsoft.com/office/drawing/2014/main" id="{A52CEC08-95ED-4E7C-A596-1262D4BF84E6}"/>
                    </a:ext>
                  </a:extLst>
                </p:cNvPr>
                <p:cNvSpPr>
                  <a:spLocks noChangeArrowheads="1"/>
                </p:cNvSpPr>
                <p:nvPr/>
              </p:nvSpPr>
              <p:spPr bwMode="auto">
                <a:xfrm>
                  <a:off x="2997200" y="4162425"/>
                  <a:ext cx="73025" cy="106363"/>
                </a:xfrm>
                <a:custGeom>
                  <a:avLst/>
                  <a:gdLst>
                    <a:gd name="T0" fmla="*/ 0 w 205"/>
                    <a:gd name="T1" fmla="*/ 172 h 297"/>
                    <a:gd name="T2" fmla="*/ 9 w 205"/>
                    <a:gd name="T3" fmla="*/ 155 h 297"/>
                    <a:gd name="T4" fmla="*/ 3 w 205"/>
                    <a:gd name="T5" fmla="*/ 102 h 297"/>
                    <a:gd name="T6" fmla="*/ 3 w 205"/>
                    <a:gd name="T7" fmla="*/ 90 h 297"/>
                    <a:gd name="T8" fmla="*/ 108 w 205"/>
                    <a:gd name="T9" fmla="*/ 0 h 297"/>
                    <a:gd name="T10" fmla="*/ 122 w 205"/>
                    <a:gd name="T11" fmla="*/ 20 h 297"/>
                    <a:gd name="T12" fmla="*/ 198 w 205"/>
                    <a:gd name="T13" fmla="*/ 96 h 297"/>
                    <a:gd name="T14" fmla="*/ 192 w 205"/>
                    <a:gd name="T15" fmla="*/ 152 h 297"/>
                    <a:gd name="T16" fmla="*/ 204 w 205"/>
                    <a:gd name="T17" fmla="*/ 172 h 297"/>
                    <a:gd name="T18" fmla="*/ 198 w 205"/>
                    <a:gd name="T19" fmla="*/ 203 h 297"/>
                    <a:gd name="T20" fmla="*/ 178 w 205"/>
                    <a:gd name="T21" fmla="*/ 220 h 297"/>
                    <a:gd name="T22" fmla="*/ 178 w 205"/>
                    <a:gd name="T23" fmla="*/ 220 h 297"/>
                    <a:gd name="T24" fmla="*/ 102 w 205"/>
                    <a:gd name="T25" fmla="*/ 296 h 297"/>
                    <a:gd name="T26" fmla="*/ 102 w 205"/>
                    <a:gd name="T27" fmla="*/ 296 h 297"/>
                    <a:gd name="T28" fmla="*/ 102 w 205"/>
                    <a:gd name="T29" fmla="*/ 296 h 297"/>
                    <a:gd name="T30" fmla="*/ 102 w 205"/>
                    <a:gd name="T31" fmla="*/ 296 h 297"/>
                    <a:gd name="T32" fmla="*/ 102 w 205"/>
                    <a:gd name="T33" fmla="*/ 296 h 297"/>
                    <a:gd name="T34" fmla="*/ 102 w 205"/>
                    <a:gd name="T35" fmla="*/ 296 h 297"/>
                    <a:gd name="T36" fmla="*/ 102 w 205"/>
                    <a:gd name="T37" fmla="*/ 296 h 297"/>
                    <a:gd name="T38" fmla="*/ 102 w 205"/>
                    <a:gd name="T39" fmla="*/ 296 h 297"/>
                    <a:gd name="T40" fmla="*/ 102 w 205"/>
                    <a:gd name="T41" fmla="*/ 296 h 297"/>
                    <a:gd name="T42" fmla="*/ 102 w 205"/>
                    <a:gd name="T43" fmla="*/ 296 h 297"/>
                    <a:gd name="T44" fmla="*/ 102 w 205"/>
                    <a:gd name="T45" fmla="*/ 296 h 297"/>
                    <a:gd name="T46" fmla="*/ 26 w 205"/>
                    <a:gd name="T47" fmla="*/ 220 h 297"/>
                    <a:gd name="T48" fmla="*/ 26 w 205"/>
                    <a:gd name="T49" fmla="*/ 220 h 297"/>
                    <a:gd name="T50" fmla="*/ 6 w 205"/>
                    <a:gd name="T51" fmla="*/ 203 h 297"/>
                    <a:gd name="T52" fmla="*/ 0 w 205"/>
                    <a:gd name="T53" fmla="*/ 172 h 2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05" h="297">
                      <a:moveTo>
                        <a:pt x="0" y="172"/>
                      </a:moveTo>
                      <a:cubicBezTo>
                        <a:pt x="0" y="164"/>
                        <a:pt x="3" y="155"/>
                        <a:pt x="9" y="155"/>
                      </a:cubicBezTo>
                      <a:cubicBezTo>
                        <a:pt x="6" y="144"/>
                        <a:pt x="3" y="121"/>
                        <a:pt x="3" y="102"/>
                      </a:cubicBezTo>
                      <a:lnTo>
                        <a:pt x="3" y="90"/>
                      </a:lnTo>
                      <a:cubicBezTo>
                        <a:pt x="3" y="90"/>
                        <a:pt x="3" y="6"/>
                        <a:pt x="108" y="0"/>
                      </a:cubicBezTo>
                      <a:lnTo>
                        <a:pt x="122" y="20"/>
                      </a:lnTo>
                      <a:cubicBezTo>
                        <a:pt x="164" y="23"/>
                        <a:pt x="198" y="59"/>
                        <a:pt x="198" y="96"/>
                      </a:cubicBezTo>
                      <a:cubicBezTo>
                        <a:pt x="198" y="116"/>
                        <a:pt x="195" y="141"/>
                        <a:pt x="192" y="152"/>
                      </a:cubicBezTo>
                      <a:cubicBezTo>
                        <a:pt x="201" y="155"/>
                        <a:pt x="204" y="164"/>
                        <a:pt x="204" y="172"/>
                      </a:cubicBezTo>
                      <a:lnTo>
                        <a:pt x="198" y="203"/>
                      </a:lnTo>
                      <a:cubicBezTo>
                        <a:pt x="195" y="212"/>
                        <a:pt x="189" y="220"/>
                        <a:pt x="178" y="220"/>
                      </a:cubicBezTo>
                      <a:lnTo>
                        <a:pt x="178" y="220"/>
                      </a:lnTo>
                      <a:cubicBezTo>
                        <a:pt x="167" y="294"/>
                        <a:pt x="110" y="296"/>
                        <a:pt x="102" y="296"/>
                      </a:cubicBezTo>
                      <a:lnTo>
                        <a:pt x="102" y="296"/>
                      </a:lnTo>
                      <a:lnTo>
                        <a:pt x="102" y="296"/>
                      </a:lnTo>
                      <a:lnTo>
                        <a:pt x="102" y="296"/>
                      </a:lnTo>
                      <a:lnTo>
                        <a:pt x="102" y="296"/>
                      </a:lnTo>
                      <a:lnTo>
                        <a:pt x="102" y="296"/>
                      </a:lnTo>
                      <a:lnTo>
                        <a:pt x="102" y="296"/>
                      </a:lnTo>
                      <a:lnTo>
                        <a:pt x="102" y="296"/>
                      </a:lnTo>
                      <a:lnTo>
                        <a:pt x="102" y="296"/>
                      </a:lnTo>
                      <a:lnTo>
                        <a:pt x="102" y="296"/>
                      </a:lnTo>
                      <a:lnTo>
                        <a:pt x="102" y="296"/>
                      </a:lnTo>
                      <a:cubicBezTo>
                        <a:pt x="93" y="296"/>
                        <a:pt x="37" y="294"/>
                        <a:pt x="26" y="220"/>
                      </a:cubicBezTo>
                      <a:lnTo>
                        <a:pt x="26" y="220"/>
                      </a:lnTo>
                      <a:cubicBezTo>
                        <a:pt x="14" y="220"/>
                        <a:pt x="6" y="212"/>
                        <a:pt x="6" y="203"/>
                      </a:cubicBezTo>
                      <a:lnTo>
                        <a:pt x="0" y="172"/>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453" name="Rectangle 452">
                <a:extLst>
                  <a:ext uri="{FF2B5EF4-FFF2-40B4-BE49-F238E27FC236}">
                    <a16:creationId xmlns:a16="http://schemas.microsoft.com/office/drawing/2014/main" id="{577FF97D-ECD6-4F5A-B183-A9C7F21F8C8B}"/>
                  </a:ext>
                </a:extLst>
              </p:cNvPr>
              <p:cNvSpPr/>
              <p:nvPr/>
            </p:nvSpPr>
            <p:spPr>
              <a:xfrm>
                <a:off x="2451118" y="4158080"/>
                <a:ext cx="865570"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p>
            </p:txBody>
          </p:sp>
        </p:grpSp>
        <p:sp>
          <p:nvSpPr>
            <p:cNvPr id="451" name="Text Box 30">
              <a:extLst>
                <a:ext uri="{FF2B5EF4-FFF2-40B4-BE49-F238E27FC236}">
                  <a16:creationId xmlns:a16="http://schemas.microsoft.com/office/drawing/2014/main" id="{0D22FBF9-6321-4982-8C70-10246D9DA6B8}"/>
                </a:ext>
              </a:extLst>
            </p:cNvPr>
            <p:cNvSpPr txBox="1">
              <a:spLocks noChangeArrowheads="1"/>
            </p:cNvSpPr>
            <p:nvPr/>
          </p:nvSpPr>
          <p:spPr bwMode="auto">
            <a:xfrm>
              <a:off x="6609905" y="5889087"/>
              <a:ext cx="601072" cy="246221"/>
            </a:xfrm>
            <a:prstGeom prst="rect">
              <a:avLst/>
            </a:prstGeom>
            <a:solidFill>
              <a:schemeClr val="bg1"/>
            </a:solidFill>
            <a:ln w="9525">
              <a:noFill/>
              <a:miter lim="800000"/>
              <a:headEnd/>
              <a:tailEnd/>
            </a:ln>
          </p:spPr>
          <p:txBody>
            <a:bodyPr wrap="square" lIns="0" tIns="0" rIns="0" bIns="0" anchor="ctr">
              <a:spAutoFit/>
            </a:bodyPr>
            <a:lstStyle/>
            <a:p>
              <a:pPr algn="ctr">
                <a:buClr>
                  <a:srgbClr val="FD0000"/>
                </a:buClr>
              </a:pPr>
              <a:r>
                <a:rPr lang="en-US" sz="800" dirty="0">
                  <a:solidFill>
                    <a:schemeClr val="bg2">
                      <a:lumMod val="10000"/>
                    </a:schemeClr>
                  </a:solidFill>
                </a:rPr>
                <a:t>ID &amp; Access Management</a:t>
              </a:r>
            </a:p>
          </p:txBody>
        </p:sp>
      </p:grpSp>
      <p:grpSp>
        <p:nvGrpSpPr>
          <p:cNvPr id="461" name="Group 460">
            <a:extLst>
              <a:ext uri="{FF2B5EF4-FFF2-40B4-BE49-F238E27FC236}">
                <a16:creationId xmlns:a16="http://schemas.microsoft.com/office/drawing/2014/main" id="{63BFBDDF-CBBB-4D48-9314-712D2458202D}"/>
              </a:ext>
            </a:extLst>
          </p:cNvPr>
          <p:cNvGrpSpPr/>
          <p:nvPr/>
        </p:nvGrpSpPr>
        <p:grpSpPr>
          <a:xfrm>
            <a:off x="11136342" y="2350074"/>
            <a:ext cx="495559" cy="600714"/>
            <a:chOff x="7283585" y="5496258"/>
            <a:chExt cx="495559" cy="600714"/>
          </a:xfrm>
        </p:grpSpPr>
        <p:grpSp>
          <p:nvGrpSpPr>
            <p:cNvPr id="462" name="Group 461">
              <a:extLst>
                <a:ext uri="{FF2B5EF4-FFF2-40B4-BE49-F238E27FC236}">
                  <a16:creationId xmlns:a16="http://schemas.microsoft.com/office/drawing/2014/main" id="{661C2292-1F99-46C0-9B00-C29F97AB1D46}"/>
                </a:ext>
              </a:extLst>
            </p:cNvPr>
            <p:cNvGrpSpPr/>
            <p:nvPr/>
          </p:nvGrpSpPr>
          <p:grpSpPr>
            <a:xfrm>
              <a:off x="7283585" y="5496258"/>
              <a:ext cx="495559" cy="543422"/>
              <a:chOff x="4149905" y="4158080"/>
              <a:chExt cx="639069" cy="695710"/>
            </a:xfrm>
          </p:grpSpPr>
          <p:grpSp>
            <p:nvGrpSpPr>
              <p:cNvPr id="464" name="Group 463">
                <a:extLst>
                  <a:ext uri="{FF2B5EF4-FFF2-40B4-BE49-F238E27FC236}">
                    <a16:creationId xmlns:a16="http://schemas.microsoft.com/office/drawing/2014/main" id="{20DF7E2F-D7C4-4286-B43D-06EEA7168D69}"/>
                  </a:ext>
                </a:extLst>
              </p:cNvPr>
              <p:cNvGrpSpPr/>
              <p:nvPr/>
            </p:nvGrpSpPr>
            <p:grpSpPr>
              <a:xfrm>
                <a:off x="4195359" y="4291017"/>
                <a:ext cx="548161" cy="429836"/>
                <a:chOff x="3944938" y="4110038"/>
                <a:chExt cx="360362" cy="282575"/>
              </a:xfrm>
              <a:solidFill>
                <a:srgbClr val="F80000"/>
              </a:solidFill>
            </p:grpSpPr>
            <p:sp>
              <p:nvSpPr>
                <p:cNvPr id="466" name="Freeform 8">
                  <a:extLst>
                    <a:ext uri="{FF2B5EF4-FFF2-40B4-BE49-F238E27FC236}">
                      <a16:creationId xmlns:a16="http://schemas.microsoft.com/office/drawing/2014/main" id="{3B466BBA-1528-4A61-9EC1-8B188B830C27}"/>
                    </a:ext>
                  </a:extLst>
                </p:cNvPr>
                <p:cNvSpPr>
                  <a:spLocks noChangeArrowheads="1"/>
                </p:cNvSpPr>
                <p:nvPr/>
              </p:nvSpPr>
              <p:spPr bwMode="auto">
                <a:xfrm>
                  <a:off x="3981450" y="4176713"/>
                  <a:ext cx="17463" cy="12700"/>
                </a:xfrm>
                <a:custGeom>
                  <a:avLst/>
                  <a:gdLst>
                    <a:gd name="T0" fmla="*/ 24 w 49"/>
                    <a:gd name="T1" fmla="*/ 36 h 37"/>
                    <a:gd name="T2" fmla="*/ 0 w 49"/>
                    <a:gd name="T3" fmla="*/ 36 h 37"/>
                    <a:gd name="T4" fmla="*/ 0 w 49"/>
                    <a:gd name="T5" fmla="*/ 0 h 37"/>
                    <a:gd name="T6" fmla="*/ 48 w 49"/>
                    <a:gd name="T7" fmla="*/ 0 h 37"/>
                    <a:gd name="T8" fmla="*/ 48 w 49"/>
                    <a:gd name="T9" fmla="*/ 36 h 37"/>
                    <a:gd name="T10" fmla="*/ 24 w 49"/>
                    <a:gd name="T11" fmla="*/ 36 h 37"/>
                  </a:gdLst>
                  <a:ahLst/>
                  <a:cxnLst>
                    <a:cxn ang="0">
                      <a:pos x="T0" y="T1"/>
                    </a:cxn>
                    <a:cxn ang="0">
                      <a:pos x="T2" y="T3"/>
                    </a:cxn>
                    <a:cxn ang="0">
                      <a:pos x="T4" y="T5"/>
                    </a:cxn>
                    <a:cxn ang="0">
                      <a:pos x="T6" y="T7"/>
                    </a:cxn>
                    <a:cxn ang="0">
                      <a:pos x="T8" y="T9"/>
                    </a:cxn>
                    <a:cxn ang="0">
                      <a:pos x="T10" y="T11"/>
                    </a:cxn>
                  </a:cxnLst>
                  <a:rect l="0" t="0" r="r" b="b"/>
                  <a:pathLst>
                    <a:path w="49" h="37">
                      <a:moveTo>
                        <a:pt x="24" y="36"/>
                      </a:moveTo>
                      <a:lnTo>
                        <a:pt x="0" y="36"/>
                      </a:lnTo>
                      <a:lnTo>
                        <a:pt x="0" y="0"/>
                      </a:lnTo>
                      <a:lnTo>
                        <a:pt x="48" y="0"/>
                      </a:lnTo>
                      <a:lnTo>
                        <a:pt x="48" y="36"/>
                      </a:lnTo>
                      <a:lnTo>
                        <a:pt x="24" y="36"/>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67" name="Freeform 9">
                  <a:extLst>
                    <a:ext uri="{FF2B5EF4-FFF2-40B4-BE49-F238E27FC236}">
                      <a16:creationId xmlns:a16="http://schemas.microsoft.com/office/drawing/2014/main" id="{94146830-ABBE-4E9A-9FFC-7895786AB617}"/>
                    </a:ext>
                  </a:extLst>
                </p:cNvPr>
                <p:cNvSpPr>
                  <a:spLocks noChangeArrowheads="1"/>
                </p:cNvSpPr>
                <p:nvPr/>
              </p:nvSpPr>
              <p:spPr bwMode="auto">
                <a:xfrm>
                  <a:off x="4114800" y="4176713"/>
                  <a:ext cx="134938" cy="12700"/>
                </a:xfrm>
                <a:custGeom>
                  <a:avLst/>
                  <a:gdLst>
                    <a:gd name="T0" fmla="*/ 188 w 377"/>
                    <a:gd name="T1" fmla="*/ 36 h 37"/>
                    <a:gd name="T2" fmla="*/ 0 w 377"/>
                    <a:gd name="T3" fmla="*/ 36 h 37"/>
                    <a:gd name="T4" fmla="*/ 0 w 377"/>
                    <a:gd name="T5" fmla="*/ 0 h 37"/>
                    <a:gd name="T6" fmla="*/ 376 w 377"/>
                    <a:gd name="T7" fmla="*/ 0 h 37"/>
                    <a:gd name="T8" fmla="*/ 376 w 377"/>
                    <a:gd name="T9" fmla="*/ 36 h 37"/>
                    <a:gd name="T10" fmla="*/ 188 w 377"/>
                    <a:gd name="T11" fmla="*/ 36 h 37"/>
                  </a:gdLst>
                  <a:ahLst/>
                  <a:cxnLst>
                    <a:cxn ang="0">
                      <a:pos x="T0" y="T1"/>
                    </a:cxn>
                    <a:cxn ang="0">
                      <a:pos x="T2" y="T3"/>
                    </a:cxn>
                    <a:cxn ang="0">
                      <a:pos x="T4" y="T5"/>
                    </a:cxn>
                    <a:cxn ang="0">
                      <a:pos x="T6" y="T7"/>
                    </a:cxn>
                    <a:cxn ang="0">
                      <a:pos x="T8" y="T9"/>
                    </a:cxn>
                    <a:cxn ang="0">
                      <a:pos x="T10" y="T11"/>
                    </a:cxn>
                  </a:cxnLst>
                  <a:rect l="0" t="0" r="r" b="b"/>
                  <a:pathLst>
                    <a:path w="377" h="37">
                      <a:moveTo>
                        <a:pt x="188" y="36"/>
                      </a:moveTo>
                      <a:lnTo>
                        <a:pt x="0" y="36"/>
                      </a:lnTo>
                      <a:lnTo>
                        <a:pt x="0" y="0"/>
                      </a:lnTo>
                      <a:lnTo>
                        <a:pt x="376" y="0"/>
                      </a:lnTo>
                      <a:lnTo>
                        <a:pt x="376" y="36"/>
                      </a:lnTo>
                      <a:lnTo>
                        <a:pt x="188" y="36"/>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68" name="Freeform 10">
                  <a:extLst>
                    <a:ext uri="{FF2B5EF4-FFF2-40B4-BE49-F238E27FC236}">
                      <a16:creationId xmlns:a16="http://schemas.microsoft.com/office/drawing/2014/main" id="{09CA927D-1AC0-45C3-9486-41408DE7EC2C}"/>
                    </a:ext>
                  </a:extLst>
                </p:cNvPr>
                <p:cNvSpPr>
                  <a:spLocks noChangeArrowheads="1"/>
                </p:cNvSpPr>
                <p:nvPr/>
              </p:nvSpPr>
              <p:spPr bwMode="auto">
                <a:xfrm>
                  <a:off x="4016375" y="4176713"/>
                  <a:ext cx="80963" cy="12700"/>
                </a:xfrm>
                <a:custGeom>
                  <a:avLst/>
                  <a:gdLst>
                    <a:gd name="T0" fmla="*/ 113 w 227"/>
                    <a:gd name="T1" fmla="*/ 36 h 37"/>
                    <a:gd name="T2" fmla="*/ 0 w 227"/>
                    <a:gd name="T3" fmla="*/ 36 h 37"/>
                    <a:gd name="T4" fmla="*/ 0 w 227"/>
                    <a:gd name="T5" fmla="*/ 0 h 37"/>
                    <a:gd name="T6" fmla="*/ 226 w 227"/>
                    <a:gd name="T7" fmla="*/ 0 h 37"/>
                    <a:gd name="T8" fmla="*/ 226 w 227"/>
                    <a:gd name="T9" fmla="*/ 36 h 37"/>
                    <a:gd name="T10" fmla="*/ 113 w 227"/>
                    <a:gd name="T11" fmla="*/ 36 h 37"/>
                  </a:gdLst>
                  <a:ahLst/>
                  <a:cxnLst>
                    <a:cxn ang="0">
                      <a:pos x="T0" y="T1"/>
                    </a:cxn>
                    <a:cxn ang="0">
                      <a:pos x="T2" y="T3"/>
                    </a:cxn>
                    <a:cxn ang="0">
                      <a:pos x="T4" y="T5"/>
                    </a:cxn>
                    <a:cxn ang="0">
                      <a:pos x="T6" y="T7"/>
                    </a:cxn>
                    <a:cxn ang="0">
                      <a:pos x="T8" y="T9"/>
                    </a:cxn>
                    <a:cxn ang="0">
                      <a:pos x="T10" y="T11"/>
                    </a:cxn>
                  </a:cxnLst>
                  <a:rect l="0" t="0" r="r" b="b"/>
                  <a:pathLst>
                    <a:path w="227" h="37">
                      <a:moveTo>
                        <a:pt x="113" y="36"/>
                      </a:moveTo>
                      <a:lnTo>
                        <a:pt x="0" y="36"/>
                      </a:lnTo>
                      <a:lnTo>
                        <a:pt x="0" y="0"/>
                      </a:lnTo>
                      <a:lnTo>
                        <a:pt x="226" y="0"/>
                      </a:lnTo>
                      <a:lnTo>
                        <a:pt x="226" y="36"/>
                      </a:lnTo>
                      <a:lnTo>
                        <a:pt x="113" y="36"/>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69" name="Freeform 11">
                  <a:extLst>
                    <a:ext uri="{FF2B5EF4-FFF2-40B4-BE49-F238E27FC236}">
                      <a16:creationId xmlns:a16="http://schemas.microsoft.com/office/drawing/2014/main" id="{9C9543FF-8E33-4380-9E26-EEE3207689F2}"/>
                    </a:ext>
                  </a:extLst>
                </p:cNvPr>
                <p:cNvSpPr>
                  <a:spLocks noChangeArrowheads="1"/>
                </p:cNvSpPr>
                <p:nvPr/>
              </p:nvSpPr>
              <p:spPr bwMode="auto">
                <a:xfrm>
                  <a:off x="3944938" y="4110038"/>
                  <a:ext cx="360362" cy="282575"/>
                </a:xfrm>
                <a:custGeom>
                  <a:avLst/>
                  <a:gdLst>
                    <a:gd name="T0" fmla="*/ 985 w 1003"/>
                    <a:gd name="T1" fmla="*/ 0 h 783"/>
                    <a:gd name="T2" fmla="*/ 1002 w 1003"/>
                    <a:gd name="T3" fmla="*/ 20 h 783"/>
                    <a:gd name="T4" fmla="*/ 1002 w 1003"/>
                    <a:gd name="T5" fmla="*/ 559 h 783"/>
                    <a:gd name="T6" fmla="*/ 965 w 1003"/>
                    <a:gd name="T7" fmla="*/ 559 h 783"/>
                    <a:gd name="T8" fmla="*/ 965 w 1003"/>
                    <a:gd name="T9" fmla="*/ 133 h 783"/>
                    <a:gd name="T10" fmla="*/ 37 w 1003"/>
                    <a:gd name="T11" fmla="*/ 133 h 783"/>
                    <a:gd name="T12" fmla="*/ 37 w 1003"/>
                    <a:gd name="T13" fmla="*/ 782 h 783"/>
                    <a:gd name="T14" fmla="*/ 0 w 1003"/>
                    <a:gd name="T15" fmla="*/ 782 h 783"/>
                    <a:gd name="T16" fmla="*/ 0 w 1003"/>
                    <a:gd name="T17" fmla="*/ 20 h 783"/>
                    <a:gd name="T18" fmla="*/ 20 w 1003"/>
                    <a:gd name="T19" fmla="*/ 0 h 783"/>
                    <a:gd name="T20" fmla="*/ 985 w 1003"/>
                    <a:gd name="T21" fmla="*/ 0 h 783"/>
                    <a:gd name="T22" fmla="*/ 93 w 1003"/>
                    <a:gd name="T23" fmla="*/ 93 h 783"/>
                    <a:gd name="T24" fmla="*/ 93 w 1003"/>
                    <a:gd name="T25" fmla="*/ 37 h 783"/>
                    <a:gd name="T26" fmla="*/ 37 w 1003"/>
                    <a:gd name="T27" fmla="*/ 37 h 783"/>
                    <a:gd name="T28" fmla="*/ 37 w 1003"/>
                    <a:gd name="T29" fmla="*/ 93 h 783"/>
                    <a:gd name="T30" fmla="*/ 93 w 1003"/>
                    <a:gd name="T31" fmla="*/ 93 h 7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03" h="783">
                      <a:moveTo>
                        <a:pt x="985" y="0"/>
                      </a:moveTo>
                      <a:cubicBezTo>
                        <a:pt x="994" y="0"/>
                        <a:pt x="1002" y="9"/>
                        <a:pt x="1002" y="20"/>
                      </a:cubicBezTo>
                      <a:lnTo>
                        <a:pt x="1002" y="559"/>
                      </a:lnTo>
                      <a:lnTo>
                        <a:pt x="965" y="559"/>
                      </a:lnTo>
                      <a:lnTo>
                        <a:pt x="965" y="133"/>
                      </a:lnTo>
                      <a:lnTo>
                        <a:pt x="37" y="133"/>
                      </a:lnTo>
                      <a:lnTo>
                        <a:pt x="37" y="782"/>
                      </a:lnTo>
                      <a:lnTo>
                        <a:pt x="0" y="782"/>
                      </a:lnTo>
                      <a:lnTo>
                        <a:pt x="0" y="20"/>
                      </a:lnTo>
                      <a:cubicBezTo>
                        <a:pt x="0" y="9"/>
                        <a:pt x="9" y="0"/>
                        <a:pt x="20" y="0"/>
                      </a:cubicBezTo>
                      <a:lnTo>
                        <a:pt x="985" y="0"/>
                      </a:lnTo>
                      <a:close/>
                      <a:moveTo>
                        <a:pt x="93" y="93"/>
                      </a:moveTo>
                      <a:lnTo>
                        <a:pt x="93" y="37"/>
                      </a:lnTo>
                      <a:lnTo>
                        <a:pt x="37" y="37"/>
                      </a:lnTo>
                      <a:lnTo>
                        <a:pt x="37" y="93"/>
                      </a:lnTo>
                      <a:lnTo>
                        <a:pt x="93" y="93"/>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70" name="Freeform 12">
                  <a:extLst>
                    <a:ext uri="{FF2B5EF4-FFF2-40B4-BE49-F238E27FC236}">
                      <a16:creationId xmlns:a16="http://schemas.microsoft.com/office/drawing/2014/main" id="{77A0E56D-0C18-4EF9-B669-81B1D72E9ECE}"/>
                    </a:ext>
                  </a:extLst>
                </p:cNvPr>
                <p:cNvSpPr>
                  <a:spLocks noChangeArrowheads="1"/>
                </p:cNvSpPr>
                <p:nvPr/>
              </p:nvSpPr>
              <p:spPr bwMode="auto">
                <a:xfrm>
                  <a:off x="3981450" y="4276725"/>
                  <a:ext cx="14288" cy="14288"/>
                </a:xfrm>
                <a:custGeom>
                  <a:avLst/>
                  <a:gdLst>
                    <a:gd name="T0" fmla="*/ 20 w 40"/>
                    <a:gd name="T1" fmla="*/ 37 h 38"/>
                    <a:gd name="T2" fmla="*/ 0 w 40"/>
                    <a:gd name="T3" fmla="*/ 37 h 38"/>
                    <a:gd name="T4" fmla="*/ 0 w 40"/>
                    <a:gd name="T5" fmla="*/ 0 h 38"/>
                    <a:gd name="T6" fmla="*/ 39 w 40"/>
                    <a:gd name="T7" fmla="*/ 0 h 38"/>
                    <a:gd name="T8" fmla="*/ 39 w 40"/>
                    <a:gd name="T9" fmla="*/ 37 h 38"/>
                    <a:gd name="T10" fmla="*/ 20 w 40"/>
                    <a:gd name="T11" fmla="*/ 37 h 38"/>
                  </a:gdLst>
                  <a:ahLst/>
                  <a:cxnLst>
                    <a:cxn ang="0">
                      <a:pos x="T0" y="T1"/>
                    </a:cxn>
                    <a:cxn ang="0">
                      <a:pos x="T2" y="T3"/>
                    </a:cxn>
                    <a:cxn ang="0">
                      <a:pos x="T4" y="T5"/>
                    </a:cxn>
                    <a:cxn ang="0">
                      <a:pos x="T6" y="T7"/>
                    </a:cxn>
                    <a:cxn ang="0">
                      <a:pos x="T8" y="T9"/>
                    </a:cxn>
                    <a:cxn ang="0">
                      <a:pos x="T10" y="T11"/>
                    </a:cxn>
                  </a:cxnLst>
                  <a:rect l="0" t="0" r="r" b="b"/>
                  <a:pathLst>
                    <a:path w="40" h="38">
                      <a:moveTo>
                        <a:pt x="20" y="37"/>
                      </a:moveTo>
                      <a:lnTo>
                        <a:pt x="0" y="37"/>
                      </a:lnTo>
                      <a:lnTo>
                        <a:pt x="0" y="0"/>
                      </a:lnTo>
                      <a:lnTo>
                        <a:pt x="39" y="0"/>
                      </a:lnTo>
                      <a:lnTo>
                        <a:pt x="39" y="37"/>
                      </a:lnTo>
                      <a:lnTo>
                        <a:pt x="20" y="37"/>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71" name="Freeform 13">
                  <a:extLst>
                    <a:ext uri="{FF2B5EF4-FFF2-40B4-BE49-F238E27FC236}">
                      <a16:creationId xmlns:a16="http://schemas.microsoft.com/office/drawing/2014/main" id="{A0649B2A-2991-4E6A-B32C-342A18E1E120}"/>
                    </a:ext>
                  </a:extLst>
                </p:cNvPr>
                <p:cNvSpPr>
                  <a:spLocks noChangeArrowheads="1"/>
                </p:cNvSpPr>
                <p:nvPr/>
              </p:nvSpPr>
              <p:spPr bwMode="auto">
                <a:xfrm>
                  <a:off x="4011613" y="4276725"/>
                  <a:ext cx="14287" cy="14288"/>
                </a:xfrm>
                <a:custGeom>
                  <a:avLst/>
                  <a:gdLst>
                    <a:gd name="T0" fmla="*/ 19 w 40"/>
                    <a:gd name="T1" fmla="*/ 37 h 38"/>
                    <a:gd name="T2" fmla="*/ 0 w 40"/>
                    <a:gd name="T3" fmla="*/ 37 h 38"/>
                    <a:gd name="T4" fmla="*/ 0 w 40"/>
                    <a:gd name="T5" fmla="*/ 0 h 38"/>
                    <a:gd name="T6" fmla="*/ 39 w 40"/>
                    <a:gd name="T7" fmla="*/ 0 h 38"/>
                    <a:gd name="T8" fmla="*/ 39 w 40"/>
                    <a:gd name="T9" fmla="*/ 37 h 38"/>
                    <a:gd name="T10" fmla="*/ 19 w 40"/>
                    <a:gd name="T11" fmla="*/ 37 h 38"/>
                  </a:gdLst>
                  <a:ahLst/>
                  <a:cxnLst>
                    <a:cxn ang="0">
                      <a:pos x="T0" y="T1"/>
                    </a:cxn>
                    <a:cxn ang="0">
                      <a:pos x="T2" y="T3"/>
                    </a:cxn>
                    <a:cxn ang="0">
                      <a:pos x="T4" y="T5"/>
                    </a:cxn>
                    <a:cxn ang="0">
                      <a:pos x="T6" y="T7"/>
                    </a:cxn>
                    <a:cxn ang="0">
                      <a:pos x="T8" y="T9"/>
                    </a:cxn>
                    <a:cxn ang="0">
                      <a:pos x="T10" y="T11"/>
                    </a:cxn>
                  </a:cxnLst>
                  <a:rect l="0" t="0" r="r" b="b"/>
                  <a:pathLst>
                    <a:path w="40" h="38">
                      <a:moveTo>
                        <a:pt x="19" y="37"/>
                      </a:moveTo>
                      <a:lnTo>
                        <a:pt x="0" y="37"/>
                      </a:lnTo>
                      <a:lnTo>
                        <a:pt x="0" y="0"/>
                      </a:lnTo>
                      <a:lnTo>
                        <a:pt x="39" y="0"/>
                      </a:lnTo>
                      <a:lnTo>
                        <a:pt x="39" y="37"/>
                      </a:lnTo>
                      <a:lnTo>
                        <a:pt x="19" y="37"/>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72" name="Freeform 14">
                  <a:extLst>
                    <a:ext uri="{FF2B5EF4-FFF2-40B4-BE49-F238E27FC236}">
                      <a16:creationId xmlns:a16="http://schemas.microsoft.com/office/drawing/2014/main" id="{44BD3294-BA63-4E8E-9798-EA9B92D8AAE4}"/>
                    </a:ext>
                  </a:extLst>
                </p:cNvPr>
                <p:cNvSpPr>
                  <a:spLocks noChangeArrowheads="1"/>
                </p:cNvSpPr>
                <p:nvPr/>
              </p:nvSpPr>
              <p:spPr bwMode="auto">
                <a:xfrm>
                  <a:off x="4041775" y="4276725"/>
                  <a:ext cx="14288" cy="14288"/>
                </a:xfrm>
                <a:custGeom>
                  <a:avLst/>
                  <a:gdLst>
                    <a:gd name="T0" fmla="*/ 20 w 41"/>
                    <a:gd name="T1" fmla="*/ 37 h 38"/>
                    <a:gd name="T2" fmla="*/ 0 w 41"/>
                    <a:gd name="T3" fmla="*/ 37 h 38"/>
                    <a:gd name="T4" fmla="*/ 0 w 41"/>
                    <a:gd name="T5" fmla="*/ 0 h 38"/>
                    <a:gd name="T6" fmla="*/ 40 w 41"/>
                    <a:gd name="T7" fmla="*/ 0 h 38"/>
                    <a:gd name="T8" fmla="*/ 40 w 41"/>
                    <a:gd name="T9" fmla="*/ 37 h 38"/>
                    <a:gd name="T10" fmla="*/ 20 w 41"/>
                    <a:gd name="T11" fmla="*/ 37 h 38"/>
                  </a:gdLst>
                  <a:ahLst/>
                  <a:cxnLst>
                    <a:cxn ang="0">
                      <a:pos x="T0" y="T1"/>
                    </a:cxn>
                    <a:cxn ang="0">
                      <a:pos x="T2" y="T3"/>
                    </a:cxn>
                    <a:cxn ang="0">
                      <a:pos x="T4" y="T5"/>
                    </a:cxn>
                    <a:cxn ang="0">
                      <a:pos x="T6" y="T7"/>
                    </a:cxn>
                    <a:cxn ang="0">
                      <a:pos x="T8" y="T9"/>
                    </a:cxn>
                    <a:cxn ang="0">
                      <a:pos x="T10" y="T11"/>
                    </a:cxn>
                  </a:cxnLst>
                  <a:rect l="0" t="0" r="r" b="b"/>
                  <a:pathLst>
                    <a:path w="41" h="38">
                      <a:moveTo>
                        <a:pt x="20" y="37"/>
                      </a:moveTo>
                      <a:lnTo>
                        <a:pt x="0" y="37"/>
                      </a:lnTo>
                      <a:lnTo>
                        <a:pt x="0" y="0"/>
                      </a:lnTo>
                      <a:lnTo>
                        <a:pt x="40" y="0"/>
                      </a:lnTo>
                      <a:lnTo>
                        <a:pt x="40" y="37"/>
                      </a:lnTo>
                      <a:lnTo>
                        <a:pt x="20" y="37"/>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73" name="Freeform 15">
                  <a:extLst>
                    <a:ext uri="{FF2B5EF4-FFF2-40B4-BE49-F238E27FC236}">
                      <a16:creationId xmlns:a16="http://schemas.microsoft.com/office/drawing/2014/main" id="{8878BAA3-B19B-4F96-919C-116D4553952F}"/>
                    </a:ext>
                  </a:extLst>
                </p:cNvPr>
                <p:cNvSpPr>
                  <a:spLocks noChangeArrowheads="1"/>
                </p:cNvSpPr>
                <p:nvPr/>
              </p:nvSpPr>
              <p:spPr bwMode="auto">
                <a:xfrm>
                  <a:off x="4070350" y="4276725"/>
                  <a:ext cx="125413" cy="14288"/>
                </a:xfrm>
                <a:custGeom>
                  <a:avLst/>
                  <a:gdLst>
                    <a:gd name="T0" fmla="*/ 174 w 348"/>
                    <a:gd name="T1" fmla="*/ 37 h 38"/>
                    <a:gd name="T2" fmla="*/ 0 w 348"/>
                    <a:gd name="T3" fmla="*/ 37 h 38"/>
                    <a:gd name="T4" fmla="*/ 0 w 348"/>
                    <a:gd name="T5" fmla="*/ 0 h 38"/>
                    <a:gd name="T6" fmla="*/ 347 w 348"/>
                    <a:gd name="T7" fmla="*/ 0 h 38"/>
                    <a:gd name="T8" fmla="*/ 347 w 348"/>
                    <a:gd name="T9" fmla="*/ 37 h 38"/>
                    <a:gd name="T10" fmla="*/ 174 w 348"/>
                    <a:gd name="T11" fmla="*/ 37 h 38"/>
                  </a:gdLst>
                  <a:ahLst/>
                  <a:cxnLst>
                    <a:cxn ang="0">
                      <a:pos x="T0" y="T1"/>
                    </a:cxn>
                    <a:cxn ang="0">
                      <a:pos x="T2" y="T3"/>
                    </a:cxn>
                    <a:cxn ang="0">
                      <a:pos x="T4" y="T5"/>
                    </a:cxn>
                    <a:cxn ang="0">
                      <a:pos x="T6" y="T7"/>
                    </a:cxn>
                    <a:cxn ang="0">
                      <a:pos x="T8" y="T9"/>
                    </a:cxn>
                    <a:cxn ang="0">
                      <a:pos x="T10" y="T11"/>
                    </a:cxn>
                  </a:cxnLst>
                  <a:rect l="0" t="0" r="r" b="b"/>
                  <a:pathLst>
                    <a:path w="348" h="38">
                      <a:moveTo>
                        <a:pt x="174" y="37"/>
                      </a:moveTo>
                      <a:lnTo>
                        <a:pt x="0" y="37"/>
                      </a:lnTo>
                      <a:lnTo>
                        <a:pt x="0" y="0"/>
                      </a:lnTo>
                      <a:lnTo>
                        <a:pt x="347" y="0"/>
                      </a:lnTo>
                      <a:lnTo>
                        <a:pt x="347" y="37"/>
                      </a:lnTo>
                      <a:lnTo>
                        <a:pt x="174" y="37"/>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74" name="Freeform 16">
                  <a:extLst>
                    <a:ext uri="{FF2B5EF4-FFF2-40B4-BE49-F238E27FC236}">
                      <a16:creationId xmlns:a16="http://schemas.microsoft.com/office/drawing/2014/main" id="{3A7B1F06-0154-42DB-8D65-A503B747FD9D}"/>
                    </a:ext>
                  </a:extLst>
                </p:cNvPr>
                <p:cNvSpPr>
                  <a:spLocks noChangeArrowheads="1"/>
                </p:cNvSpPr>
                <p:nvPr/>
              </p:nvSpPr>
              <p:spPr bwMode="auto">
                <a:xfrm>
                  <a:off x="3981450" y="4310063"/>
                  <a:ext cx="104775" cy="14287"/>
                </a:xfrm>
                <a:custGeom>
                  <a:avLst/>
                  <a:gdLst>
                    <a:gd name="T0" fmla="*/ 144 w 289"/>
                    <a:gd name="T1" fmla="*/ 37 h 38"/>
                    <a:gd name="T2" fmla="*/ 0 w 289"/>
                    <a:gd name="T3" fmla="*/ 37 h 38"/>
                    <a:gd name="T4" fmla="*/ 0 w 289"/>
                    <a:gd name="T5" fmla="*/ 0 h 38"/>
                    <a:gd name="T6" fmla="*/ 288 w 289"/>
                    <a:gd name="T7" fmla="*/ 0 h 38"/>
                    <a:gd name="T8" fmla="*/ 288 w 289"/>
                    <a:gd name="T9" fmla="*/ 37 h 38"/>
                    <a:gd name="T10" fmla="*/ 144 w 289"/>
                    <a:gd name="T11" fmla="*/ 37 h 38"/>
                  </a:gdLst>
                  <a:ahLst/>
                  <a:cxnLst>
                    <a:cxn ang="0">
                      <a:pos x="T0" y="T1"/>
                    </a:cxn>
                    <a:cxn ang="0">
                      <a:pos x="T2" y="T3"/>
                    </a:cxn>
                    <a:cxn ang="0">
                      <a:pos x="T4" y="T5"/>
                    </a:cxn>
                    <a:cxn ang="0">
                      <a:pos x="T6" y="T7"/>
                    </a:cxn>
                    <a:cxn ang="0">
                      <a:pos x="T8" y="T9"/>
                    </a:cxn>
                    <a:cxn ang="0">
                      <a:pos x="T10" y="T11"/>
                    </a:cxn>
                  </a:cxnLst>
                  <a:rect l="0" t="0" r="r" b="b"/>
                  <a:pathLst>
                    <a:path w="289" h="38">
                      <a:moveTo>
                        <a:pt x="144" y="37"/>
                      </a:moveTo>
                      <a:lnTo>
                        <a:pt x="0" y="37"/>
                      </a:lnTo>
                      <a:lnTo>
                        <a:pt x="0" y="0"/>
                      </a:lnTo>
                      <a:lnTo>
                        <a:pt x="288" y="0"/>
                      </a:lnTo>
                      <a:lnTo>
                        <a:pt x="288" y="37"/>
                      </a:lnTo>
                      <a:lnTo>
                        <a:pt x="144" y="37"/>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75" name="Freeform 17">
                  <a:extLst>
                    <a:ext uri="{FF2B5EF4-FFF2-40B4-BE49-F238E27FC236}">
                      <a16:creationId xmlns:a16="http://schemas.microsoft.com/office/drawing/2014/main" id="{E711F2BA-A6BD-4148-B7EA-8BF5F704DF1B}"/>
                    </a:ext>
                  </a:extLst>
                </p:cNvPr>
                <p:cNvSpPr>
                  <a:spLocks noChangeArrowheads="1"/>
                </p:cNvSpPr>
                <p:nvPr/>
              </p:nvSpPr>
              <p:spPr bwMode="auto">
                <a:xfrm>
                  <a:off x="4098925" y="4310063"/>
                  <a:ext cx="17463" cy="14287"/>
                </a:xfrm>
                <a:custGeom>
                  <a:avLst/>
                  <a:gdLst>
                    <a:gd name="T0" fmla="*/ 23 w 47"/>
                    <a:gd name="T1" fmla="*/ 37 h 38"/>
                    <a:gd name="T2" fmla="*/ 0 w 47"/>
                    <a:gd name="T3" fmla="*/ 37 h 38"/>
                    <a:gd name="T4" fmla="*/ 0 w 47"/>
                    <a:gd name="T5" fmla="*/ 0 h 38"/>
                    <a:gd name="T6" fmla="*/ 46 w 47"/>
                    <a:gd name="T7" fmla="*/ 0 h 38"/>
                    <a:gd name="T8" fmla="*/ 46 w 47"/>
                    <a:gd name="T9" fmla="*/ 37 h 38"/>
                    <a:gd name="T10" fmla="*/ 23 w 47"/>
                    <a:gd name="T11" fmla="*/ 37 h 38"/>
                  </a:gdLst>
                  <a:ahLst/>
                  <a:cxnLst>
                    <a:cxn ang="0">
                      <a:pos x="T0" y="T1"/>
                    </a:cxn>
                    <a:cxn ang="0">
                      <a:pos x="T2" y="T3"/>
                    </a:cxn>
                    <a:cxn ang="0">
                      <a:pos x="T4" y="T5"/>
                    </a:cxn>
                    <a:cxn ang="0">
                      <a:pos x="T6" y="T7"/>
                    </a:cxn>
                    <a:cxn ang="0">
                      <a:pos x="T8" y="T9"/>
                    </a:cxn>
                    <a:cxn ang="0">
                      <a:pos x="T10" y="T11"/>
                    </a:cxn>
                  </a:cxnLst>
                  <a:rect l="0" t="0" r="r" b="b"/>
                  <a:pathLst>
                    <a:path w="47" h="38">
                      <a:moveTo>
                        <a:pt x="23" y="37"/>
                      </a:moveTo>
                      <a:lnTo>
                        <a:pt x="0" y="37"/>
                      </a:lnTo>
                      <a:lnTo>
                        <a:pt x="0" y="0"/>
                      </a:lnTo>
                      <a:lnTo>
                        <a:pt x="46" y="0"/>
                      </a:lnTo>
                      <a:lnTo>
                        <a:pt x="46" y="37"/>
                      </a:lnTo>
                      <a:lnTo>
                        <a:pt x="23" y="37"/>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76" name="Freeform 18">
                  <a:extLst>
                    <a:ext uri="{FF2B5EF4-FFF2-40B4-BE49-F238E27FC236}">
                      <a16:creationId xmlns:a16="http://schemas.microsoft.com/office/drawing/2014/main" id="{C04F30E3-1B47-4FF2-8542-2797E7582F07}"/>
                    </a:ext>
                  </a:extLst>
                </p:cNvPr>
                <p:cNvSpPr>
                  <a:spLocks noChangeArrowheads="1"/>
                </p:cNvSpPr>
                <p:nvPr/>
              </p:nvSpPr>
              <p:spPr bwMode="auto">
                <a:xfrm>
                  <a:off x="3981450" y="4343400"/>
                  <a:ext cx="69850" cy="14288"/>
                </a:xfrm>
                <a:custGeom>
                  <a:avLst/>
                  <a:gdLst>
                    <a:gd name="T0" fmla="*/ 96 w 193"/>
                    <a:gd name="T1" fmla="*/ 37 h 38"/>
                    <a:gd name="T2" fmla="*/ 0 w 193"/>
                    <a:gd name="T3" fmla="*/ 37 h 38"/>
                    <a:gd name="T4" fmla="*/ 0 w 193"/>
                    <a:gd name="T5" fmla="*/ 0 h 38"/>
                    <a:gd name="T6" fmla="*/ 192 w 193"/>
                    <a:gd name="T7" fmla="*/ 0 h 38"/>
                    <a:gd name="T8" fmla="*/ 192 w 193"/>
                    <a:gd name="T9" fmla="*/ 37 h 38"/>
                    <a:gd name="T10" fmla="*/ 96 w 193"/>
                    <a:gd name="T11" fmla="*/ 37 h 38"/>
                  </a:gdLst>
                  <a:ahLst/>
                  <a:cxnLst>
                    <a:cxn ang="0">
                      <a:pos x="T0" y="T1"/>
                    </a:cxn>
                    <a:cxn ang="0">
                      <a:pos x="T2" y="T3"/>
                    </a:cxn>
                    <a:cxn ang="0">
                      <a:pos x="T4" y="T5"/>
                    </a:cxn>
                    <a:cxn ang="0">
                      <a:pos x="T6" y="T7"/>
                    </a:cxn>
                    <a:cxn ang="0">
                      <a:pos x="T8" y="T9"/>
                    </a:cxn>
                    <a:cxn ang="0">
                      <a:pos x="T10" y="T11"/>
                    </a:cxn>
                  </a:cxnLst>
                  <a:rect l="0" t="0" r="r" b="b"/>
                  <a:pathLst>
                    <a:path w="193" h="38">
                      <a:moveTo>
                        <a:pt x="96" y="37"/>
                      </a:moveTo>
                      <a:lnTo>
                        <a:pt x="0" y="37"/>
                      </a:lnTo>
                      <a:lnTo>
                        <a:pt x="0" y="0"/>
                      </a:lnTo>
                      <a:lnTo>
                        <a:pt x="192" y="0"/>
                      </a:lnTo>
                      <a:lnTo>
                        <a:pt x="192" y="37"/>
                      </a:lnTo>
                      <a:lnTo>
                        <a:pt x="96" y="37"/>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77" name="Freeform 19">
                  <a:extLst>
                    <a:ext uri="{FF2B5EF4-FFF2-40B4-BE49-F238E27FC236}">
                      <a16:creationId xmlns:a16="http://schemas.microsoft.com/office/drawing/2014/main" id="{FA8BE000-8B58-4C5E-9961-AD6E69DAC182}"/>
                    </a:ext>
                  </a:extLst>
                </p:cNvPr>
                <p:cNvSpPr>
                  <a:spLocks noChangeArrowheads="1"/>
                </p:cNvSpPr>
                <p:nvPr/>
              </p:nvSpPr>
              <p:spPr bwMode="auto">
                <a:xfrm>
                  <a:off x="4062413" y="4343400"/>
                  <a:ext cx="69850" cy="14288"/>
                </a:xfrm>
                <a:custGeom>
                  <a:avLst/>
                  <a:gdLst>
                    <a:gd name="T0" fmla="*/ 96 w 193"/>
                    <a:gd name="T1" fmla="*/ 37 h 38"/>
                    <a:gd name="T2" fmla="*/ 0 w 193"/>
                    <a:gd name="T3" fmla="*/ 37 h 38"/>
                    <a:gd name="T4" fmla="*/ 0 w 193"/>
                    <a:gd name="T5" fmla="*/ 0 h 38"/>
                    <a:gd name="T6" fmla="*/ 192 w 193"/>
                    <a:gd name="T7" fmla="*/ 0 h 38"/>
                    <a:gd name="T8" fmla="*/ 192 w 193"/>
                    <a:gd name="T9" fmla="*/ 37 h 38"/>
                    <a:gd name="T10" fmla="*/ 96 w 193"/>
                    <a:gd name="T11" fmla="*/ 37 h 38"/>
                  </a:gdLst>
                  <a:ahLst/>
                  <a:cxnLst>
                    <a:cxn ang="0">
                      <a:pos x="T0" y="T1"/>
                    </a:cxn>
                    <a:cxn ang="0">
                      <a:pos x="T2" y="T3"/>
                    </a:cxn>
                    <a:cxn ang="0">
                      <a:pos x="T4" y="T5"/>
                    </a:cxn>
                    <a:cxn ang="0">
                      <a:pos x="T6" y="T7"/>
                    </a:cxn>
                    <a:cxn ang="0">
                      <a:pos x="T8" y="T9"/>
                    </a:cxn>
                    <a:cxn ang="0">
                      <a:pos x="T10" y="T11"/>
                    </a:cxn>
                  </a:cxnLst>
                  <a:rect l="0" t="0" r="r" b="b"/>
                  <a:pathLst>
                    <a:path w="193" h="38">
                      <a:moveTo>
                        <a:pt x="96" y="37"/>
                      </a:moveTo>
                      <a:lnTo>
                        <a:pt x="0" y="37"/>
                      </a:lnTo>
                      <a:lnTo>
                        <a:pt x="0" y="0"/>
                      </a:lnTo>
                      <a:lnTo>
                        <a:pt x="192" y="0"/>
                      </a:lnTo>
                      <a:lnTo>
                        <a:pt x="192" y="37"/>
                      </a:lnTo>
                      <a:lnTo>
                        <a:pt x="96" y="37"/>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78" name="Freeform 20">
                  <a:extLst>
                    <a:ext uri="{FF2B5EF4-FFF2-40B4-BE49-F238E27FC236}">
                      <a16:creationId xmlns:a16="http://schemas.microsoft.com/office/drawing/2014/main" id="{5E5CFB24-9BE3-45E0-9F81-5B3783BDCAEA}"/>
                    </a:ext>
                  </a:extLst>
                </p:cNvPr>
                <p:cNvSpPr>
                  <a:spLocks noChangeArrowheads="1"/>
                </p:cNvSpPr>
                <p:nvPr/>
              </p:nvSpPr>
              <p:spPr bwMode="auto">
                <a:xfrm>
                  <a:off x="4141788" y="4343400"/>
                  <a:ext cx="15875" cy="14288"/>
                </a:xfrm>
                <a:custGeom>
                  <a:avLst/>
                  <a:gdLst>
                    <a:gd name="T0" fmla="*/ 22 w 46"/>
                    <a:gd name="T1" fmla="*/ 37 h 38"/>
                    <a:gd name="T2" fmla="*/ 0 w 46"/>
                    <a:gd name="T3" fmla="*/ 37 h 38"/>
                    <a:gd name="T4" fmla="*/ 0 w 46"/>
                    <a:gd name="T5" fmla="*/ 0 h 38"/>
                    <a:gd name="T6" fmla="*/ 45 w 46"/>
                    <a:gd name="T7" fmla="*/ 0 h 38"/>
                    <a:gd name="T8" fmla="*/ 45 w 46"/>
                    <a:gd name="T9" fmla="*/ 37 h 38"/>
                    <a:gd name="T10" fmla="*/ 22 w 46"/>
                    <a:gd name="T11" fmla="*/ 37 h 38"/>
                  </a:gdLst>
                  <a:ahLst/>
                  <a:cxnLst>
                    <a:cxn ang="0">
                      <a:pos x="T0" y="T1"/>
                    </a:cxn>
                    <a:cxn ang="0">
                      <a:pos x="T2" y="T3"/>
                    </a:cxn>
                    <a:cxn ang="0">
                      <a:pos x="T4" y="T5"/>
                    </a:cxn>
                    <a:cxn ang="0">
                      <a:pos x="T6" y="T7"/>
                    </a:cxn>
                    <a:cxn ang="0">
                      <a:pos x="T8" y="T9"/>
                    </a:cxn>
                    <a:cxn ang="0">
                      <a:pos x="T10" y="T11"/>
                    </a:cxn>
                  </a:cxnLst>
                  <a:rect l="0" t="0" r="r" b="b"/>
                  <a:pathLst>
                    <a:path w="46" h="38">
                      <a:moveTo>
                        <a:pt x="22" y="37"/>
                      </a:moveTo>
                      <a:lnTo>
                        <a:pt x="0" y="37"/>
                      </a:lnTo>
                      <a:lnTo>
                        <a:pt x="0" y="0"/>
                      </a:lnTo>
                      <a:lnTo>
                        <a:pt x="45" y="0"/>
                      </a:lnTo>
                      <a:lnTo>
                        <a:pt x="45" y="37"/>
                      </a:lnTo>
                      <a:lnTo>
                        <a:pt x="22" y="37"/>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79" name="Freeform 21">
                  <a:extLst>
                    <a:ext uri="{FF2B5EF4-FFF2-40B4-BE49-F238E27FC236}">
                      <a16:creationId xmlns:a16="http://schemas.microsoft.com/office/drawing/2014/main" id="{147EA0E2-0524-4A42-8629-49096FEA455E}"/>
                    </a:ext>
                  </a:extLst>
                </p:cNvPr>
                <p:cNvSpPr>
                  <a:spLocks noChangeArrowheads="1"/>
                </p:cNvSpPr>
                <p:nvPr/>
              </p:nvSpPr>
              <p:spPr bwMode="auto">
                <a:xfrm>
                  <a:off x="3981450" y="4243388"/>
                  <a:ext cx="74613" cy="14287"/>
                </a:xfrm>
                <a:custGeom>
                  <a:avLst/>
                  <a:gdLst>
                    <a:gd name="T0" fmla="*/ 103 w 207"/>
                    <a:gd name="T1" fmla="*/ 37 h 38"/>
                    <a:gd name="T2" fmla="*/ 0 w 207"/>
                    <a:gd name="T3" fmla="*/ 37 h 38"/>
                    <a:gd name="T4" fmla="*/ 0 w 207"/>
                    <a:gd name="T5" fmla="*/ 0 h 38"/>
                    <a:gd name="T6" fmla="*/ 206 w 207"/>
                    <a:gd name="T7" fmla="*/ 0 h 38"/>
                    <a:gd name="T8" fmla="*/ 206 w 207"/>
                    <a:gd name="T9" fmla="*/ 37 h 38"/>
                    <a:gd name="T10" fmla="*/ 103 w 207"/>
                    <a:gd name="T11" fmla="*/ 37 h 38"/>
                  </a:gdLst>
                  <a:ahLst/>
                  <a:cxnLst>
                    <a:cxn ang="0">
                      <a:pos x="T0" y="T1"/>
                    </a:cxn>
                    <a:cxn ang="0">
                      <a:pos x="T2" y="T3"/>
                    </a:cxn>
                    <a:cxn ang="0">
                      <a:pos x="T4" y="T5"/>
                    </a:cxn>
                    <a:cxn ang="0">
                      <a:pos x="T6" y="T7"/>
                    </a:cxn>
                    <a:cxn ang="0">
                      <a:pos x="T8" y="T9"/>
                    </a:cxn>
                    <a:cxn ang="0">
                      <a:pos x="T10" y="T11"/>
                    </a:cxn>
                  </a:cxnLst>
                  <a:rect l="0" t="0" r="r" b="b"/>
                  <a:pathLst>
                    <a:path w="207" h="38">
                      <a:moveTo>
                        <a:pt x="103" y="37"/>
                      </a:moveTo>
                      <a:lnTo>
                        <a:pt x="0" y="37"/>
                      </a:lnTo>
                      <a:lnTo>
                        <a:pt x="0" y="0"/>
                      </a:lnTo>
                      <a:lnTo>
                        <a:pt x="206" y="0"/>
                      </a:lnTo>
                      <a:lnTo>
                        <a:pt x="206" y="37"/>
                      </a:lnTo>
                      <a:lnTo>
                        <a:pt x="103" y="37"/>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80" name="Freeform 22">
                  <a:extLst>
                    <a:ext uri="{FF2B5EF4-FFF2-40B4-BE49-F238E27FC236}">
                      <a16:creationId xmlns:a16="http://schemas.microsoft.com/office/drawing/2014/main" id="{5D233847-F1DE-4985-89EB-1FC4E5A89D65}"/>
                    </a:ext>
                  </a:extLst>
                </p:cNvPr>
                <p:cNvSpPr>
                  <a:spLocks noChangeArrowheads="1"/>
                </p:cNvSpPr>
                <p:nvPr/>
              </p:nvSpPr>
              <p:spPr bwMode="auto">
                <a:xfrm>
                  <a:off x="4070350" y="4243388"/>
                  <a:ext cx="74613" cy="14287"/>
                </a:xfrm>
                <a:custGeom>
                  <a:avLst/>
                  <a:gdLst>
                    <a:gd name="T0" fmla="*/ 103 w 207"/>
                    <a:gd name="T1" fmla="*/ 37 h 38"/>
                    <a:gd name="T2" fmla="*/ 0 w 207"/>
                    <a:gd name="T3" fmla="*/ 37 h 38"/>
                    <a:gd name="T4" fmla="*/ 0 w 207"/>
                    <a:gd name="T5" fmla="*/ 0 h 38"/>
                    <a:gd name="T6" fmla="*/ 206 w 207"/>
                    <a:gd name="T7" fmla="*/ 0 h 38"/>
                    <a:gd name="T8" fmla="*/ 206 w 207"/>
                    <a:gd name="T9" fmla="*/ 37 h 38"/>
                    <a:gd name="T10" fmla="*/ 103 w 207"/>
                    <a:gd name="T11" fmla="*/ 37 h 38"/>
                  </a:gdLst>
                  <a:ahLst/>
                  <a:cxnLst>
                    <a:cxn ang="0">
                      <a:pos x="T0" y="T1"/>
                    </a:cxn>
                    <a:cxn ang="0">
                      <a:pos x="T2" y="T3"/>
                    </a:cxn>
                    <a:cxn ang="0">
                      <a:pos x="T4" y="T5"/>
                    </a:cxn>
                    <a:cxn ang="0">
                      <a:pos x="T6" y="T7"/>
                    </a:cxn>
                    <a:cxn ang="0">
                      <a:pos x="T8" y="T9"/>
                    </a:cxn>
                    <a:cxn ang="0">
                      <a:pos x="T10" y="T11"/>
                    </a:cxn>
                  </a:cxnLst>
                  <a:rect l="0" t="0" r="r" b="b"/>
                  <a:pathLst>
                    <a:path w="207" h="38">
                      <a:moveTo>
                        <a:pt x="103" y="37"/>
                      </a:moveTo>
                      <a:lnTo>
                        <a:pt x="0" y="37"/>
                      </a:lnTo>
                      <a:lnTo>
                        <a:pt x="0" y="0"/>
                      </a:lnTo>
                      <a:lnTo>
                        <a:pt x="206" y="0"/>
                      </a:lnTo>
                      <a:lnTo>
                        <a:pt x="206" y="37"/>
                      </a:lnTo>
                      <a:lnTo>
                        <a:pt x="103" y="37"/>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81" name="Freeform 23">
                  <a:extLst>
                    <a:ext uri="{FF2B5EF4-FFF2-40B4-BE49-F238E27FC236}">
                      <a16:creationId xmlns:a16="http://schemas.microsoft.com/office/drawing/2014/main" id="{38ED182D-6FE1-4AAB-A4C6-3DFFFDDB514C}"/>
                    </a:ext>
                  </a:extLst>
                </p:cNvPr>
                <p:cNvSpPr>
                  <a:spLocks noChangeArrowheads="1"/>
                </p:cNvSpPr>
                <p:nvPr/>
              </p:nvSpPr>
              <p:spPr bwMode="auto">
                <a:xfrm>
                  <a:off x="4157663" y="4243388"/>
                  <a:ext cx="74612" cy="14287"/>
                </a:xfrm>
                <a:custGeom>
                  <a:avLst/>
                  <a:gdLst>
                    <a:gd name="T0" fmla="*/ 103 w 207"/>
                    <a:gd name="T1" fmla="*/ 37 h 38"/>
                    <a:gd name="T2" fmla="*/ 0 w 207"/>
                    <a:gd name="T3" fmla="*/ 37 h 38"/>
                    <a:gd name="T4" fmla="*/ 0 w 207"/>
                    <a:gd name="T5" fmla="*/ 0 h 38"/>
                    <a:gd name="T6" fmla="*/ 206 w 207"/>
                    <a:gd name="T7" fmla="*/ 0 h 38"/>
                    <a:gd name="T8" fmla="*/ 206 w 207"/>
                    <a:gd name="T9" fmla="*/ 37 h 38"/>
                    <a:gd name="T10" fmla="*/ 103 w 207"/>
                    <a:gd name="T11" fmla="*/ 37 h 38"/>
                  </a:gdLst>
                  <a:ahLst/>
                  <a:cxnLst>
                    <a:cxn ang="0">
                      <a:pos x="T0" y="T1"/>
                    </a:cxn>
                    <a:cxn ang="0">
                      <a:pos x="T2" y="T3"/>
                    </a:cxn>
                    <a:cxn ang="0">
                      <a:pos x="T4" y="T5"/>
                    </a:cxn>
                    <a:cxn ang="0">
                      <a:pos x="T6" y="T7"/>
                    </a:cxn>
                    <a:cxn ang="0">
                      <a:pos x="T8" y="T9"/>
                    </a:cxn>
                    <a:cxn ang="0">
                      <a:pos x="T10" y="T11"/>
                    </a:cxn>
                  </a:cxnLst>
                  <a:rect l="0" t="0" r="r" b="b"/>
                  <a:pathLst>
                    <a:path w="207" h="38">
                      <a:moveTo>
                        <a:pt x="103" y="37"/>
                      </a:moveTo>
                      <a:lnTo>
                        <a:pt x="0" y="37"/>
                      </a:lnTo>
                      <a:lnTo>
                        <a:pt x="0" y="0"/>
                      </a:lnTo>
                      <a:lnTo>
                        <a:pt x="206" y="0"/>
                      </a:lnTo>
                      <a:lnTo>
                        <a:pt x="206" y="37"/>
                      </a:lnTo>
                      <a:lnTo>
                        <a:pt x="103" y="37"/>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82" name="Freeform 24">
                  <a:extLst>
                    <a:ext uri="{FF2B5EF4-FFF2-40B4-BE49-F238E27FC236}">
                      <a16:creationId xmlns:a16="http://schemas.microsoft.com/office/drawing/2014/main" id="{5C72CAC7-D101-4930-B7E1-B1B484FA6708}"/>
                    </a:ext>
                  </a:extLst>
                </p:cNvPr>
                <p:cNvSpPr>
                  <a:spLocks noChangeArrowheads="1"/>
                </p:cNvSpPr>
                <p:nvPr/>
              </p:nvSpPr>
              <p:spPr bwMode="auto">
                <a:xfrm>
                  <a:off x="3981450" y="4210050"/>
                  <a:ext cx="84138" cy="12700"/>
                </a:xfrm>
                <a:custGeom>
                  <a:avLst/>
                  <a:gdLst>
                    <a:gd name="T0" fmla="*/ 116 w 232"/>
                    <a:gd name="T1" fmla="*/ 36 h 37"/>
                    <a:gd name="T2" fmla="*/ 0 w 232"/>
                    <a:gd name="T3" fmla="*/ 36 h 37"/>
                    <a:gd name="T4" fmla="*/ 0 w 232"/>
                    <a:gd name="T5" fmla="*/ 0 h 37"/>
                    <a:gd name="T6" fmla="*/ 231 w 232"/>
                    <a:gd name="T7" fmla="*/ 0 h 37"/>
                    <a:gd name="T8" fmla="*/ 231 w 232"/>
                    <a:gd name="T9" fmla="*/ 36 h 37"/>
                    <a:gd name="T10" fmla="*/ 116 w 232"/>
                    <a:gd name="T11" fmla="*/ 36 h 37"/>
                  </a:gdLst>
                  <a:ahLst/>
                  <a:cxnLst>
                    <a:cxn ang="0">
                      <a:pos x="T0" y="T1"/>
                    </a:cxn>
                    <a:cxn ang="0">
                      <a:pos x="T2" y="T3"/>
                    </a:cxn>
                    <a:cxn ang="0">
                      <a:pos x="T4" y="T5"/>
                    </a:cxn>
                    <a:cxn ang="0">
                      <a:pos x="T6" y="T7"/>
                    </a:cxn>
                    <a:cxn ang="0">
                      <a:pos x="T8" y="T9"/>
                    </a:cxn>
                    <a:cxn ang="0">
                      <a:pos x="T10" y="T11"/>
                    </a:cxn>
                  </a:cxnLst>
                  <a:rect l="0" t="0" r="r" b="b"/>
                  <a:pathLst>
                    <a:path w="232" h="37">
                      <a:moveTo>
                        <a:pt x="116" y="36"/>
                      </a:moveTo>
                      <a:lnTo>
                        <a:pt x="0" y="36"/>
                      </a:lnTo>
                      <a:lnTo>
                        <a:pt x="0" y="0"/>
                      </a:lnTo>
                      <a:lnTo>
                        <a:pt x="231" y="0"/>
                      </a:lnTo>
                      <a:lnTo>
                        <a:pt x="231" y="36"/>
                      </a:lnTo>
                      <a:lnTo>
                        <a:pt x="116" y="36"/>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83" name="Freeform 25">
                  <a:extLst>
                    <a:ext uri="{FF2B5EF4-FFF2-40B4-BE49-F238E27FC236}">
                      <a16:creationId xmlns:a16="http://schemas.microsoft.com/office/drawing/2014/main" id="{9CD0230D-069B-4E1F-9E2D-C72837ACA0C3}"/>
                    </a:ext>
                  </a:extLst>
                </p:cNvPr>
                <p:cNvSpPr>
                  <a:spLocks noChangeArrowheads="1"/>
                </p:cNvSpPr>
                <p:nvPr/>
              </p:nvSpPr>
              <p:spPr bwMode="auto">
                <a:xfrm>
                  <a:off x="4079875" y="4210050"/>
                  <a:ext cx="19050" cy="12700"/>
                </a:xfrm>
                <a:custGeom>
                  <a:avLst/>
                  <a:gdLst>
                    <a:gd name="T0" fmla="*/ 25 w 51"/>
                    <a:gd name="T1" fmla="*/ 36 h 37"/>
                    <a:gd name="T2" fmla="*/ 0 w 51"/>
                    <a:gd name="T3" fmla="*/ 36 h 37"/>
                    <a:gd name="T4" fmla="*/ 0 w 51"/>
                    <a:gd name="T5" fmla="*/ 0 h 37"/>
                    <a:gd name="T6" fmla="*/ 50 w 51"/>
                    <a:gd name="T7" fmla="*/ 0 h 37"/>
                    <a:gd name="T8" fmla="*/ 50 w 51"/>
                    <a:gd name="T9" fmla="*/ 36 h 37"/>
                    <a:gd name="T10" fmla="*/ 25 w 51"/>
                    <a:gd name="T11" fmla="*/ 36 h 37"/>
                  </a:gdLst>
                  <a:ahLst/>
                  <a:cxnLst>
                    <a:cxn ang="0">
                      <a:pos x="T0" y="T1"/>
                    </a:cxn>
                    <a:cxn ang="0">
                      <a:pos x="T2" y="T3"/>
                    </a:cxn>
                    <a:cxn ang="0">
                      <a:pos x="T4" y="T5"/>
                    </a:cxn>
                    <a:cxn ang="0">
                      <a:pos x="T6" y="T7"/>
                    </a:cxn>
                    <a:cxn ang="0">
                      <a:pos x="T8" y="T9"/>
                    </a:cxn>
                    <a:cxn ang="0">
                      <a:pos x="T10" y="T11"/>
                    </a:cxn>
                  </a:cxnLst>
                  <a:rect l="0" t="0" r="r" b="b"/>
                  <a:pathLst>
                    <a:path w="51" h="37">
                      <a:moveTo>
                        <a:pt x="25" y="36"/>
                      </a:moveTo>
                      <a:lnTo>
                        <a:pt x="0" y="36"/>
                      </a:lnTo>
                      <a:lnTo>
                        <a:pt x="0" y="0"/>
                      </a:lnTo>
                      <a:lnTo>
                        <a:pt x="50" y="0"/>
                      </a:lnTo>
                      <a:lnTo>
                        <a:pt x="50" y="36"/>
                      </a:lnTo>
                      <a:lnTo>
                        <a:pt x="25" y="36"/>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84" name="Freeform 26">
                  <a:extLst>
                    <a:ext uri="{FF2B5EF4-FFF2-40B4-BE49-F238E27FC236}">
                      <a16:creationId xmlns:a16="http://schemas.microsoft.com/office/drawing/2014/main" id="{49A0D50B-087B-4327-A562-1FEE98D6CFE1}"/>
                    </a:ext>
                  </a:extLst>
                </p:cNvPr>
                <p:cNvSpPr>
                  <a:spLocks noChangeArrowheads="1"/>
                </p:cNvSpPr>
                <p:nvPr/>
              </p:nvSpPr>
              <p:spPr bwMode="auto">
                <a:xfrm>
                  <a:off x="4113213" y="4210050"/>
                  <a:ext cx="19050" cy="12700"/>
                </a:xfrm>
                <a:custGeom>
                  <a:avLst/>
                  <a:gdLst>
                    <a:gd name="T0" fmla="*/ 25 w 52"/>
                    <a:gd name="T1" fmla="*/ 36 h 37"/>
                    <a:gd name="T2" fmla="*/ 0 w 52"/>
                    <a:gd name="T3" fmla="*/ 36 h 37"/>
                    <a:gd name="T4" fmla="*/ 0 w 52"/>
                    <a:gd name="T5" fmla="*/ 0 h 37"/>
                    <a:gd name="T6" fmla="*/ 51 w 52"/>
                    <a:gd name="T7" fmla="*/ 0 h 37"/>
                    <a:gd name="T8" fmla="*/ 51 w 52"/>
                    <a:gd name="T9" fmla="*/ 36 h 37"/>
                    <a:gd name="T10" fmla="*/ 25 w 52"/>
                    <a:gd name="T11" fmla="*/ 36 h 37"/>
                  </a:gdLst>
                  <a:ahLst/>
                  <a:cxnLst>
                    <a:cxn ang="0">
                      <a:pos x="T0" y="T1"/>
                    </a:cxn>
                    <a:cxn ang="0">
                      <a:pos x="T2" y="T3"/>
                    </a:cxn>
                    <a:cxn ang="0">
                      <a:pos x="T4" y="T5"/>
                    </a:cxn>
                    <a:cxn ang="0">
                      <a:pos x="T6" y="T7"/>
                    </a:cxn>
                    <a:cxn ang="0">
                      <a:pos x="T8" y="T9"/>
                    </a:cxn>
                    <a:cxn ang="0">
                      <a:pos x="T10" y="T11"/>
                    </a:cxn>
                  </a:cxnLst>
                  <a:rect l="0" t="0" r="r" b="b"/>
                  <a:pathLst>
                    <a:path w="52" h="37">
                      <a:moveTo>
                        <a:pt x="25" y="36"/>
                      </a:moveTo>
                      <a:lnTo>
                        <a:pt x="0" y="36"/>
                      </a:lnTo>
                      <a:lnTo>
                        <a:pt x="0" y="0"/>
                      </a:lnTo>
                      <a:lnTo>
                        <a:pt x="51" y="0"/>
                      </a:lnTo>
                      <a:lnTo>
                        <a:pt x="51" y="36"/>
                      </a:lnTo>
                      <a:lnTo>
                        <a:pt x="25" y="36"/>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85" name="Freeform 27">
                  <a:extLst>
                    <a:ext uri="{FF2B5EF4-FFF2-40B4-BE49-F238E27FC236}">
                      <a16:creationId xmlns:a16="http://schemas.microsoft.com/office/drawing/2014/main" id="{0632B93A-974E-42E5-959D-81EF2378D007}"/>
                    </a:ext>
                  </a:extLst>
                </p:cNvPr>
                <p:cNvSpPr>
                  <a:spLocks noChangeArrowheads="1"/>
                </p:cNvSpPr>
                <p:nvPr/>
              </p:nvSpPr>
              <p:spPr bwMode="auto">
                <a:xfrm>
                  <a:off x="4146550" y="4210050"/>
                  <a:ext cx="19050" cy="12700"/>
                </a:xfrm>
                <a:custGeom>
                  <a:avLst/>
                  <a:gdLst>
                    <a:gd name="T0" fmla="*/ 25 w 52"/>
                    <a:gd name="T1" fmla="*/ 36 h 37"/>
                    <a:gd name="T2" fmla="*/ 0 w 52"/>
                    <a:gd name="T3" fmla="*/ 36 h 37"/>
                    <a:gd name="T4" fmla="*/ 0 w 52"/>
                    <a:gd name="T5" fmla="*/ 0 h 37"/>
                    <a:gd name="T6" fmla="*/ 51 w 52"/>
                    <a:gd name="T7" fmla="*/ 0 h 37"/>
                    <a:gd name="T8" fmla="*/ 51 w 52"/>
                    <a:gd name="T9" fmla="*/ 36 h 37"/>
                    <a:gd name="T10" fmla="*/ 25 w 52"/>
                    <a:gd name="T11" fmla="*/ 36 h 37"/>
                  </a:gdLst>
                  <a:ahLst/>
                  <a:cxnLst>
                    <a:cxn ang="0">
                      <a:pos x="T0" y="T1"/>
                    </a:cxn>
                    <a:cxn ang="0">
                      <a:pos x="T2" y="T3"/>
                    </a:cxn>
                    <a:cxn ang="0">
                      <a:pos x="T4" y="T5"/>
                    </a:cxn>
                    <a:cxn ang="0">
                      <a:pos x="T6" y="T7"/>
                    </a:cxn>
                    <a:cxn ang="0">
                      <a:pos x="T8" y="T9"/>
                    </a:cxn>
                    <a:cxn ang="0">
                      <a:pos x="T10" y="T11"/>
                    </a:cxn>
                  </a:cxnLst>
                  <a:rect l="0" t="0" r="r" b="b"/>
                  <a:pathLst>
                    <a:path w="52" h="37">
                      <a:moveTo>
                        <a:pt x="25" y="36"/>
                      </a:moveTo>
                      <a:lnTo>
                        <a:pt x="0" y="36"/>
                      </a:lnTo>
                      <a:lnTo>
                        <a:pt x="0" y="0"/>
                      </a:lnTo>
                      <a:lnTo>
                        <a:pt x="51" y="0"/>
                      </a:lnTo>
                      <a:lnTo>
                        <a:pt x="51" y="36"/>
                      </a:lnTo>
                      <a:lnTo>
                        <a:pt x="25" y="36"/>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465" name="Rectangle 464">
                <a:extLst>
                  <a:ext uri="{FF2B5EF4-FFF2-40B4-BE49-F238E27FC236}">
                    <a16:creationId xmlns:a16="http://schemas.microsoft.com/office/drawing/2014/main" id="{0644FD3B-CACC-46B8-9ED6-2C76EB9B7609}"/>
                  </a:ext>
                </a:extLst>
              </p:cNvPr>
              <p:cNvSpPr/>
              <p:nvPr/>
            </p:nvSpPr>
            <p:spPr>
              <a:xfrm>
                <a:off x="4149905" y="4158080"/>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p>
            </p:txBody>
          </p:sp>
        </p:grpSp>
        <p:sp>
          <p:nvSpPr>
            <p:cNvPr id="463" name="Text Box 30">
              <a:extLst>
                <a:ext uri="{FF2B5EF4-FFF2-40B4-BE49-F238E27FC236}">
                  <a16:creationId xmlns:a16="http://schemas.microsoft.com/office/drawing/2014/main" id="{74DB7ED9-933A-4F86-9A35-459B536216EA}"/>
                </a:ext>
              </a:extLst>
            </p:cNvPr>
            <p:cNvSpPr txBox="1">
              <a:spLocks noChangeArrowheads="1"/>
            </p:cNvSpPr>
            <p:nvPr/>
          </p:nvSpPr>
          <p:spPr bwMode="auto">
            <a:xfrm>
              <a:off x="7355563" y="5973893"/>
              <a:ext cx="381272" cy="123079"/>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solidFill>
                    <a:schemeClr val="bg2">
                      <a:lumMod val="10000"/>
                    </a:schemeClr>
                  </a:solidFill>
                </a:rPr>
                <a:t>Auditing</a:t>
              </a:r>
            </a:p>
          </p:txBody>
        </p:sp>
      </p:grpSp>
      <p:grpSp>
        <p:nvGrpSpPr>
          <p:cNvPr id="486" name="Group 485">
            <a:extLst>
              <a:ext uri="{FF2B5EF4-FFF2-40B4-BE49-F238E27FC236}">
                <a16:creationId xmlns:a16="http://schemas.microsoft.com/office/drawing/2014/main" id="{6E8BBBDB-779B-4FC7-B7FD-AC80B9D2190A}"/>
              </a:ext>
            </a:extLst>
          </p:cNvPr>
          <p:cNvGrpSpPr>
            <a:grpSpLocks noChangeAspect="1"/>
          </p:cNvGrpSpPr>
          <p:nvPr/>
        </p:nvGrpSpPr>
        <p:grpSpPr>
          <a:xfrm>
            <a:off x="11148811" y="4793935"/>
            <a:ext cx="501115" cy="546002"/>
            <a:chOff x="8104793" y="3991725"/>
            <a:chExt cx="582945" cy="635162"/>
          </a:xfrm>
        </p:grpSpPr>
        <p:sp>
          <p:nvSpPr>
            <p:cNvPr id="487" name="Rectangle 486">
              <a:extLst>
                <a:ext uri="{FF2B5EF4-FFF2-40B4-BE49-F238E27FC236}">
                  <a16:creationId xmlns:a16="http://schemas.microsoft.com/office/drawing/2014/main" id="{1CBBDBAE-2DCB-4A80-B043-AD2DAA649F04}"/>
                </a:ext>
              </a:extLst>
            </p:cNvPr>
            <p:cNvSpPr/>
            <p:nvPr/>
          </p:nvSpPr>
          <p:spPr>
            <a:xfrm>
              <a:off x="8104793" y="3991725"/>
              <a:ext cx="582945" cy="635162"/>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sp>
          <p:nvSpPr>
            <p:cNvPr id="488" name="Freeform 62">
              <a:extLst>
                <a:ext uri="{FF2B5EF4-FFF2-40B4-BE49-F238E27FC236}">
                  <a16:creationId xmlns:a16="http://schemas.microsoft.com/office/drawing/2014/main" id="{CB739195-F7A4-496A-BFE9-48E259BDFBE3}"/>
                </a:ext>
              </a:extLst>
            </p:cNvPr>
            <p:cNvSpPr>
              <a:spLocks noChangeArrowheads="1"/>
            </p:cNvSpPr>
            <p:nvPr/>
          </p:nvSpPr>
          <p:spPr bwMode="auto">
            <a:xfrm>
              <a:off x="8196611" y="4099084"/>
              <a:ext cx="396254" cy="430369"/>
            </a:xfrm>
            <a:custGeom>
              <a:avLst/>
              <a:gdLst>
                <a:gd name="T0" fmla="*/ 1025 w 1332"/>
                <a:gd name="T1" fmla="*/ 21 h 1446"/>
                <a:gd name="T2" fmla="*/ 666 w 1332"/>
                <a:gd name="T3" fmla="*/ 0 h 1446"/>
                <a:gd name="T4" fmla="*/ 306 w 1332"/>
                <a:gd name="T5" fmla="*/ 21 h 1446"/>
                <a:gd name="T6" fmla="*/ 0 w 1332"/>
                <a:gd name="T7" fmla="*/ 121 h 1446"/>
                <a:gd name="T8" fmla="*/ 0 w 1332"/>
                <a:gd name="T9" fmla="*/ 1324 h 1446"/>
                <a:gd name="T10" fmla="*/ 306 w 1332"/>
                <a:gd name="T11" fmla="*/ 1424 h 1446"/>
                <a:gd name="T12" fmla="*/ 666 w 1332"/>
                <a:gd name="T13" fmla="*/ 1445 h 1446"/>
                <a:gd name="T14" fmla="*/ 1025 w 1332"/>
                <a:gd name="T15" fmla="*/ 1424 h 1446"/>
                <a:gd name="T16" fmla="*/ 1331 w 1332"/>
                <a:gd name="T17" fmla="*/ 1324 h 1446"/>
                <a:gd name="T18" fmla="*/ 1331 w 1332"/>
                <a:gd name="T19" fmla="*/ 121 h 1446"/>
                <a:gd name="T20" fmla="*/ 1025 w 1332"/>
                <a:gd name="T21" fmla="*/ 21 h 1446"/>
                <a:gd name="T22" fmla="*/ 988 w 1332"/>
                <a:gd name="T23" fmla="*/ 1164 h 1446"/>
                <a:gd name="T24" fmla="*/ 988 w 1332"/>
                <a:gd name="T25" fmla="*/ 1169 h 1446"/>
                <a:gd name="T26" fmla="*/ 228 w 1332"/>
                <a:gd name="T27" fmla="*/ 1169 h 1446"/>
                <a:gd name="T28" fmla="*/ 228 w 1332"/>
                <a:gd name="T29" fmla="*/ 632 h 1446"/>
                <a:gd name="T30" fmla="*/ 233 w 1332"/>
                <a:gd name="T31" fmla="*/ 632 h 1446"/>
                <a:gd name="T32" fmla="*/ 472 w 1332"/>
                <a:gd name="T33" fmla="*/ 632 h 1446"/>
                <a:gd name="T34" fmla="*/ 479 w 1332"/>
                <a:gd name="T35" fmla="*/ 637 h 1446"/>
                <a:gd name="T36" fmla="*/ 511 w 1332"/>
                <a:gd name="T37" fmla="*/ 695 h 1446"/>
                <a:gd name="T38" fmla="*/ 521 w 1332"/>
                <a:gd name="T39" fmla="*/ 700 h 1446"/>
                <a:gd name="T40" fmla="*/ 917 w 1332"/>
                <a:gd name="T41" fmla="*/ 700 h 1446"/>
                <a:gd name="T42" fmla="*/ 988 w 1332"/>
                <a:gd name="T43" fmla="*/ 771 h 1446"/>
                <a:gd name="T44" fmla="*/ 988 w 1332"/>
                <a:gd name="T45" fmla="*/ 1164 h 1446"/>
                <a:gd name="T46" fmla="*/ 1103 w 1332"/>
                <a:gd name="T47" fmla="*/ 1041 h 1446"/>
                <a:gd name="T48" fmla="*/ 1046 w 1332"/>
                <a:gd name="T49" fmla="*/ 1041 h 1446"/>
                <a:gd name="T50" fmla="*/ 1046 w 1332"/>
                <a:gd name="T51" fmla="*/ 1033 h 1446"/>
                <a:gd name="T52" fmla="*/ 1046 w 1332"/>
                <a:gd name="T53" fmla="*/ 708 h 1446"/>
                <a:gd name="T54" fmla="*/ 975 w 1332"/>
                <a:gd name="T55" fmla="*/ 637 h 1446"/>
                <a:gd name="T56" fmla="*/ 582 w 1332"/>
                <a:gd name="T57" fmla="*/ 637 h 1446"/>
                <a:gd name="T58" fmla="*/ 571 w 1332"/>
                <a:gd name="T59" fmla="*/ 632 h 1446"/>
                <a:gd name="T60" fmla="*/ 540 w 1332"/>
                <a:gd name="T61" fmla="*/ 574 h 1446"/>
                <a:gd name="T62" fmla="*/ 532 w 1332"/>
                <a:gd name="T63" fmla="*/ 569 h 1446"/>
                <a:gd name="T64" fmla="*/ 351 w 1332"/>
                <a:gd name="T65" fmla="*/ 569 h 1446"/>
                <a:gd name="T66" fmla="*/ 343 w 1332"/>
                <a:gd name="T67" fmla="*/ 569 h 1446"/>
                <a:gd name="T68" fmla="*/ 343 w 1332"/>
                <a:gd name="T69" fmla="*/ 506 h 1446"/>
                <a:gd name="T70" fmla="*/ 348 w 1332"/>
                <a:gd name="T71" fmla="*/ 506 h 1446"/>
                <a:gd name="T72" fmla="*/ 587 w 1332"/>
                <a:gd name="T73" fmla="*/ 506 h 1446"/>
                <a:gd name="T74" fmla="*/ 595 w 1332"/>
                <a:gd name="T75" fmla="*/ 511 h 1446"/>
                <a:gd name="T76" fmla="*/ 626 w 1332"/>
                <a:gd name="T77" fmla="*/ 569 h 1446"/>
                <a:gd name="T78" fmla="*/ 637 w 1332"/>
                <a:gd name="T79" fmla="*/ 574 h 1446"/>
                <a:gd name="T80" fmla="*/ 1033 w 1332"/>
                <a:gd name="T81" fmla="*/ 574 h 1446"/>
                <a:gd name="T82" fmla="*/ 1103 w 1332"/>
                <a:gd name="T83" fmla="*/ 635 h 1446"/>
                <a:gd name="T84" fmla="*/ 1103 w 1332"/>
                <a:gd name="T85" fmla="*/ 645 h 1446"/>
                <a:gd name="T86" fmla="*/ 1103 w 1332"/>
                <a:gd name="T87" fmla="*/ 1038 h 1446"/>
                <a:gd name="T88" fmla="*/ 1103 w 1332"/>
                <a:gd name="T89" fmla="*/ 1041 h 1446"/>
                <a:gd name="T90" fmla="*/ 1274 w 1332"/>
                <a:gd name="T91" fmla="*/ 220 h 1446"/>
                <a:gd name="T92" fmla="*/ 666 w 1332"/>
                <a:gd name="T93" fmla="*/ 315 h 1446"/>
                <a:gd name="T94" fmla="*/ 57 w 1332"/>
                <a:gd name="T95" fmla="*/ 220 h 1446"/>
                <a:gd name="T96" fmla="*/ 57 w 1332"/>
                <a:gd name="T97" fmla="*/ 220 h 1446"/>
                <a:gd name="T98" fmla="*/ 666 w 1332"/>
                <a:gd name="T99" fmla="*/ 126 h 1446"/>
                <a:gd name="T100" fmla="*/ 1274 w 1332"/>
                <a:gd name="T101" fmla="*/ 220 h 14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332" h="1446">
                  <a:moveTo>
                    <a:pt x="1025" y="21"/>
                  </a:moveTo>
                  <a:cubicBezTo>
                    <a:pt x="852" y="0"/>
                    <a:pt x="673" y="0"/>
                    <a:pt x="666" y="0"/>
                  </a:cubicBezTo>
                  <a:cubicBezTo>
                    <a:pt x="658" y="0"/>
                    <a:pt x="479" y="0"/>
                    <a:pt x="306" y="21"/>
                  </a:cubicBezTo>
                  <a:cubicBezTo>
                    <a:pt x="5" y="58"/>
                    <a:pt x="0" y="121"/>
                    <a:pt x="0" y="121"/>
                  </a:cubicBezTo>
                  <a:lnTo>
                    <a:pt x="0" y="1324"/>
                  </a:lnTo>
                  <a:cubicBezTo>
                    <a:pt x="0" y="1324"/>
                    <a:pt x="2" y="1387"/>
                    <a:pt x="306" y="1424"/>
                  </a:cubicBezTo>
                  <a:cubicBezTo>
                    <a:pt x="479" y="1445"/>
                    <a:pt x="658" y="1445"/>
                    <a:pt x="666" y="1445"/>
                  </a:cubicBezTo>
                  <a:cubicBezTo>
                    <a:pt x="673" y="1445"/>
                    <a:pt x="852" y="1445"/>
                    <a:pt x="1025" y="1424"/>
                  </a:cubicBezTo>
                  <a:cubicBezTo>
                    <a:pt x="1326" y="1387"/>
                    <a:pt x="1331" y="1324"/>
                    <a:pt x="1331" y="1324"/>
                  </a:cubicBezTo>
                  <a:lnTo>
                    <a:pt x="1331" y="121"/>
                  </a:lnTo>
                  <a:cubicBezTo>
                    <a:pt x="1329" y="121"/>
                    <a:pt x="1326" y="58"/>
                    <a:pt x="1025" y="21"/>
                  </a:cubicBezTo>
                  <a:close/>
                  <a:moveTo>
                    <a:pt x="988" y="1164"/>
                  </a:moveTo>
                  <a:cubicBezTo>
                    <a:pt x="988" y="1167"/>
                    <a:pt x="988" y="1169"/>
                    <a:pt x="988" y="1169"/>
                  </a:cubicBezTo>
                  <a:cubicBezTo>
                    <a:pt x="734" y="1169"/>
                    <a:pt x="479" y="1169"/>
                    <a:pt x="228" y="1169"/>
                  </a:cubicBezTo>
                  <a:cubicBezTo>
                    <a:pt x="228" y="965"/>
                    <a:pt x="228" y="836"/>
                    <a:pt x="228" y="632"/>
                  </a:cubicBezTo>
                  <a:cubicBezTo>
                    <a:pt x="230" y="632"/>
                    <a:pt x="233" y="632"/>
                    <a:pt x="233" y="632"/>
                  </a:cubicBezTo>
                  <a:cubicBezTo>
                    <a:pt x="312" y="632"/>
                    <a:pt x="393" y="632"/>
                    <a:pt x="472" y="632"/>
                  </a:cubicBezTo>
                  <a:cubicBezTo>
                    <a:pt x="477" y="632"/>
                    <a:pt x="477" y="632"/>
                    <a:pt x="479" y="637"/>
                  </a:cubicBezTo>
                  <a:cubicBezTo>
                    <a:pt x="490" y="656"/>
                    <a:pt x="500" y="677"/>
                    <a:pt x="511" y="695"/>
                  </a:cubicBezTo>
                  <a:cubicBezTo>
                    <a:pt x="514" y="700"/>
                    <a:pt x="516" y="700"/>
                    <a:pt x="521" y="700"/>
                  </a:cubicBezTo>
                  <a:cubicBezTo>
                    <a:pt x="652" y="700"/>
                    <a:pt x="786" y="700"/>
                    <a:pt x="917" y="700"/>
                  </a:cubicBezTo>
                  <a:cubicBezTo>
                    <a:pt x="954" y="700"/>
                    <a:pt x="988" y="729"/>
                    <a:pt x="988" y="771"/>
                  </a:cubicBezTo>
                  <a:cubicBezTo>
                    <a:pt x="985" y="928"/>
                    <a:pt x="988" y="1009"/>
                    <a:pt x="988" y="1164"/>
                  </a:cubicBezTo>
                  <a:close/>
                  <a:moveTo>
                    <a:pt x="1103" y="1041"/>
                  </a:moveTo>
                  <a:cubicBezTo>
                    <a:pt x="1082" y="1041"/>
                    <a:pt x="1064" y="1041"/>
                    <a:pt x="1046" y="1041"/>
                  </a:cubicBezTo>
                  <a:cubicBezTo>
                    <a:pt x="1046" y="1038"/>
                    <a:pt x="1046" y="1036"/>
                    <a:pt x="1046" y="1033"/>
                  </a:cubicBezTo>
                  <a:cubicBezTo>
                    <a:pt x="1046" y="899"/>
                    <a:pt x="1046" y="842"/>
                    <a:pt x="1046" y="708"/>
                  </a:cubicBezTo>
                  <a:cubicBezTo>
                    <a:pt x="1046" y="674"/>
                    <a:pt x="1019" y="637"/>
                    <a:pt x="975" y="637"/>
                  </a:cubicBezTo>
                  <a:cubicBezTo>
                    <a:pt x="844" y="637"/>
                    <a:pt x="713" y="637"/>
                    <a:pt x="582" y="637"/>
                  </a:cubicBezTo>
                  <a:cubicBezTo>
                    <a:pt x="576" y="637"/>
                    <a:pt x="574" y="635"/>
                    <a:pt x="571" y="632"/>
                  </a:cubicBezTo>
                  <a:cubicBezTo>
                    <a:pt x="561" y="614"/>
                    <a:pt x="550" y="595"/>
                    <a:pt x="540" y="574"/>
                  </a:cubicBezTo>
                  <a:cubicBezTo>
                    <a:pt x="537" y="572"/>
                    <a:pt x="535" y="569"/>
                    <a:pt x="532" y="569"/>
                  </a:cubicBezTo>
                  <a:cubicBezTo>
                    <a:pt x="472" y="569"/>
                    <a:pt x="411" y="569"/>
                    <a:pt x="351" y="569"/>
                  </a:cubicBezTo>
                  <a:cubicBezTo>
                    <a:pt x="348" y="569"/>
                    <a:pt x="346" y="569"/>
                    <a:pt x="343" y="569"/>
                  </a:cubicBezTo>
                  <a:cubicBezTo>
                    <a:pt x="343" y="548"/>
                    <a:pt x="343" y="527"/>
                    <a:pt x="343" y="506"/>
                  </a:cubicBezTo>
                  <a:cubicBezTo>
                    <a:pt x="346" y="506"/>
                    <a:pt x="348" y="506"/>
                    <a:pt x="348" y="506"/>
                  </a:cubicBezTo>
                  <a:cubicBezTo>
                    <a:pt x="427" y="506"/>
                    <a:pt x="508" y="506"/>
                    <a:pt x="587" y="506"/>
                  </a:cubicBezTo>
                  <a:cubicBezTo>
                    <a:pt x="592" y="506"/>
                    <a:pt x="592" y="509"/>
                    <a:pt x="595" y="511"/>
                  </a:cubicBezTo>
                  <a:cubicBezTo>
                    <a:pt x="605" y="530"/>
                    <a:pt x="616" y="548"/>
                    <a:pt x="626" y="569"/>
                  </a:cubicBezTo>
                  <a:cubicBezTo>
                    <a:pt x="629" y="574"/>
                    <a:pt x="632" y="574"/>
                    <a:pt x="637" y="574"/>
                  </a:cubicBezTo>
                  <a:cubicBezTo>
                    <a:pt x="768" y="574"/>
                    <a:pt x="902" y="574"/>
                    <a:pt x="1033" y="574"/>
                  </a:cubicBezTo>
                  <a:cubicBezTo>
                    <a:pt x="1069" y="574"/>
                    <a:pt x="1098" y="598"/>
                    <a:pt x="1103" y="635"/>
                  </a:cubicBezTo>
                  <a:cubicBezTo>
                    <a:pt x="1103" y="637"/>
                    <a:pt x="1103" y="642"/>
                    <a:pt x="1103" y="645"/>
                  </a:cubicBezTo>
                  <a:cubicBezTo>
                    <a:pt x="1103" y="800"/>
                    <a:pt x="1103" y="884"/>
                    <a:pt x="1103" y="1038"/>
                  </a:cubicBezTo>
                  <a:cubicBezTo>
                    <a:pt x="1103" y="1036"/>
                    <a:pt x="1103" y="1038"/>
                    <a:pt x="1103" y="1041"/>
                  </a:cubicBezTo>
                  <a:close/>
                  <a:moveTo>
                    <a:pt x="1274" y="220"/>
                  </a:moveTo>
                  <a:cubicBezTo>
                    <a:pt x="1250" y="254"/>
                    <a:pt x="1036" y="315"/>
                    <a:pt x="666" y="315"/>
                  </a:cubicBezTo>
                  <a:cubicBezTo>
                    <a:pt x="297" y="315"/>
                    <a:pt x="81" y="254"/>
                    <a:pt x="57" y="220"/>
                  </a:cubicBezTo>
                  <a:lnTo>
                    <a:pt x="57" y="220"/>
                  </a:lnTo>
                  <a:cubicBezTo>
                    <a:pt x="78" y="186"/>
                    <a:pt x="296" y="126"/>
                    <a:pt x="666" y="126"/>
                  </a:cubicBezTo>
                  <a:cubicBezTo>
                    <a:pt x="1035" y="123"/>
                    <a:pt x="1253" y="184"/>
                    <a:pt x="1274" y="220"/>
                  </a:cubicBezTo>
                  <a:close/>
                </a:path>
              </a:pathLst>
            </a:custGeom>
            <a:solidFill>
              <a:srgbClr val="F80000"/>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489" name="Text Box 30">
            <a:extLst>
              <a:ext uri="{FF2B5EF4-FFF2-40B4-BE49-F238E27FC236}">
                <a16:creationId xmlns:a16="http://schemas.microsoft.com/office/drawing/2014/main" id="{8C4A5341-930F-4688-88CF-D3C715EB5DE5}"/>
              </a:ext>
            </a:extLst>
          </p:cNvPr>
          <p:cNvSpPr txBox="1">
            <a:spLocks noChangeArrowheads="1"/>
          </p:cNvSpPr>
          <p:nvPr/>
        </p:nvSpPr>
        <p:spPr bwMode="auto">
          <a:xfrm>
            <a:off x="11202249" y="5272462"/>
            <a:ext cx="381272" cy="246221"/>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solidFill>
                  <a:schemeClr val="bg2">
                    <a:lumMod val="10000"/>
                  </a:schemeClr>
                </a:solidFill>
              </a:rPr>
              <a:t>File Storage</a:t>
            </a:r>
          </a:p>
        </p:txBody>
      </p:sp>
      <p:grpSp>
        <p:nvGrpSpPr>
          <p:cNvPr id="490" name="Group 489">
            <a:extLst>
              <a:ext uri="{FF2B5EF4-FFF2-40B4-BE49-F238E27FC236}">
                <a16:creationId xmlns:a16="http://schemas.microsoft.com/office/drawing/2014/main" id="{5822BF74-D54C-45E3-BCF8-A29C0C23D798}"/>
              </a:ext>
            </a:extLst>
          </p:cNvPr>
          <p:cNvGrpSpPr/>
          <p:nvPr/>
        </p:nvGrpSpPr>
        <p:grpSpPr>
          <a:xfrm>
            <a:off x="10070750" y="4524205"/>
            <a:ext cx="467504" cy="426387"/>
            <a:chOff x="2540097" y="2103309"/>
            <a:chExt cx="639069" cy="695710"/>
          </a:xfrm>
        </p:grpSpPr>
        <p:grpSp>
          <p:nvGrpSpPr>
            <p:cNvPr id="491" name="Group 490">
              <a:extLst>
                <a:ext uri="{FF2B5EF4-FFF2-40B4-BE49-F238E27FC236}">
                  <a16:creationId xmlns:a16="http://schemas.microsoft.com/office/drawing/2014/main" id="{ECA4B181-E3BE-4337-821D-1C1CC2468735}"/>
                </a:ext>
              </a:extLst>
            </p:cNvPr>
            <p:cNvGrpSpPr/>
            <p:nvPr/>
          </p:nvGrpSpPr>
          <p:grpSpPr>
            <a:xfrm>
              <a:off x="2617990" y="2212926"/>
              <a:ext cx="483282" cy="476476"/>
              <a:chOff x="1836738" y="4440238"/>
              <a:chExt cx="225425" cy="222250"/>
            </a:xfrm>
            <a:solidFill>
              <a:srgbClr val="F80000"/>
            </a:solidFill>
          </p:grpSpPr>
          <p:sp>
            <p:nvSpPr>
              <p:cNvPr id="493" name="Freeform 23">
                <a:extLst>
                  <a:ext uri="{FF2B5EF4-FFF2-40B4-BE49-F238E27FC236}">
                    <a16:creationId xmlns:a16="http://schemas.microsoft.com/office/drawing/2014/main" id="{385A74EA-AD2C-4885-BE1D-906BD672E97C}"/>
                  </a:ext>
                </a:extLst>
              </p:cNvPr>
              <p:cNvSpPr>
                <a:spLocks noChangeArrowheads="1"/>
              </p:cNvSpPr>
              <p:nvPr/>
            </p:nvSpPr>
            <p:spPr bwMode="auto">
              <a:xfrm>
                <a:off x="1836738" y="4440238"/>
                <a:ext cx="55562" cy="58737"/>
              </a:xfrm>
              <a:custGeom>
                <a:avLst/>
                <a:gdLst>
                  <a:gd name="T0" fmla="*/ 77 w 156"/>
                  <a:gd name="T1" fmla="*/ 161 h 162"/>
                  <a:gd name="T2" fmla="*/ 0 w 156"/>
                  <a:gd name="T3" fmla="*/ 161 h 162"/>
                  <a:gd name="T4" fmla="*/ 0 w 156"/>
                  <a:gd name="T5" fmla="*/ 0 h 162"/>
                  <a:gd name="T6" fmla="*/ 155 w 156"/>
                  <a:gd name="T7" fmla="*/ 0 h 162"/>
                  <a:gd name="T8" fmla="*/ 155 w 156"/>
                  <a:gd name="T9" fmla="*/ 161 h 162"/>
                  <a:gd name="T10" fmla="*/ 77 w 156"/>
                  <a:gd name="T11" fmla="*/ 161 h 162"/>
                </a:gdLst>
                <a:ahLst/>
                <a:cxnLst>
                  <a:cxn ang="0">
                    <a:pos x="T0" y="T1"/>
                  </a:cxn>
                  <a:cxn ang="0">
                    <a:pos x="T2" y="T3"/>
                  </a:cxn>
                  <a:cxn ang="0">
                    <a:pos x="T4" y="T5"/>
                  </a:cxn>
                  <a:cxn ang="0">
                    <a:pos x="T6" y="T7"/>
                  </a:cxn>
                  <a:cxn ang="0">
                    <a:pos x="T8" y="T9"/>
                  </a:cxn>
                  <a:cxn ang="0">
                    <a:pos x="T10" y="T11"/>
                  </a:cxn>
                </a:cxnLst>
                <a:rect l="0" t="0" r="r" b="b"/>
                <a:pathLst>
                  <a:path w="156" h="162">
                    <a:moveTo>
                      <a:pt x="77" y="161"/>
                    </a:moveTo>
                    <a:lnTo>
                      <a:pt x="0" y="161"/>
                    </a:lnTo>
                    <a:lnTo>
                      <a:pt x="0" y="0"/>
                    </a:lnTo>
                    <a:lnTo>
                      <a:pt x="155" y="0"/>
                    </a:lnTo>
                    <a:lnTo>
                      <a:pt x="155" y="161"/>
                    </a:lnTo>
                    <a:lnTo>
                      <a:pt x="77" y="161"/>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94" name="Freeform 24">
                <a:extLst>
                  <a:ext uri="{FF2B5EF4-FFF2-40B4-BE49-F238E27FC236}">
                    <a16:creationId xmlns:a16="http://schemas.microsoft.com/office/drawing/2014/main" id="{A0AA46B8-3D67-443F-99AB-376AA4D600CC}"/>
                  </a:ext>
                </a:extLst>
              </p:cNvPr>
              <p:cNvSpPr>
                <a:spLocks noChangeArrowheads="1"/>
              </p:cNvSpPr>
              <p:nvPr/>
            </p:nvSpPr>
            <p:spPr bwMode="auto">
              <a:xfrm>
                <a:off x="1911350" y="4440238"/>
                <a:ext cx="150813" cy="58737"/>
              </a:xfrm>
              <a:custGeom>
                <a:avLst/>
                <a:gdLst>
                  <a:gd name="T0" fmla="*/ 420 w 421"/>
                  <a:gd name="T1" fmla="*/ 161 h 162"/>
                  <a:gd name="T2" fmla="*/ 420 w 421"/>
                  <a:gd name="T3" fmla="*/ 0 h 162"/>
                  <a:gd name="T4" fmla="*/ 0 w 421"/>
                  <a:gd name="T5" fmla="*/ 0 h 162"/>
                  <a:gd name="T6" fmla="*/ 0 w 421"/>
                  <a:gd name="T7" fmla="*/ 161 h 162"/>
                  <a:gd name="T8" fmla="*/ 420 w 421"/>
                  <a:gd name="T9" fmla="*/ 161 h 162"/>
                  <a:gd name="T10" fmla="*/ 299 w 421"/>
                  <a:gd name="T11" fmla="*/ 62 h 162"/>
                  <a:gd name="T12" fmla="*/ 322 w 421"/>
                  <a:gd name="T13" fmla="*/ 62 h 162"/>
                  <a:gd name="T14" fmla="*/ 333 w 421"/>
                  <a:gd name="T15" fmla="*/ 85 h 162"/>
                  <a:gd name="T16" fmla="*/ 347 w 421"/>
                  <a:gd name="T17" fmla="*/ 62 h 162"/>
                  <a:gd name="T18" fmla="*/ 367 w 421"/>
                  <a:gd name="T19" fmla="*/ 62 h 162"/>
                  <a:gd name="T20" fmla="*/ 344 w 421"/>
                  <a:gd name="T21" fmla="*/ 93 h 162"/>
                  <a:gd name="T22" fmla="*/ 367 w 421"/>
                  <a:gd name="T23" fmla="*/ 127 h 162"/>
                  <a:gd name="T24" fmla="*/ 344 w 421"/>
                  <a:gd name="T25" fmla="*/ 127 h 162"/>
                  <a:gd name="T26" fmla="*/ 330 w 421"/>
                  <a:gd name="T27" fmla="*/ 102 h 162"/>
                  <a:gd name="T28" fmla="*/ 316 w 421"/>
                  <a:gd name="T29" fmla="*/ 127 h 162"/>
                  <a:gd name="T30" fmla="*/ 296 w 421"/>
                  <a:gd name="T31" fmla="*/ 127 h 162"/>
                  <a:gd name="T32" fmla="*/ 319 w 421"/>
                  <a:gd name="T33" fmla="*/ 90 h 162"/>
                  <a:gd name="T34" fmla="*/ 299 w 421"/>
                  <a:gd name="T35" fmla="*/ 62 h 162"/>
                  <a:gd name="T36" fmla="*/ 262 w 421"/>
                  <a:gd name="T37" fmla="*/ 110 h 162"/>
                  <a:gd name="T38" fmla="*/ 279 w 421"/>
                  <a:gd name="T39" fmla="*/ 110 h 162"/>
                  <a:gd name="T40" fmla="*/ 279 w 421"/>
                  <a:gd name="T41" fmla="*/ 127 h 162"/>
                  <a:gd name="T42" fmla="*/ 262 w 421"/>
                  <a:gd name="T43" fmla="*/ 127 h 162"/>
                  <a:gd name="T44" fmla="*/ 262 w 421"/>
                  <a:gd name="T45" fmla="*/ 110 h 162"/>
                  <a:gd name="T46" fmla="*/ 178 w 421"/>
                  <a:gd name="T47" fmla="*/ 62 h 162"/>
                  <a:gd name="T48" fmla="*/ 200 w 421"/>
                  <a:gd name="T49" fmla="*/ 62 h 162"/>
                  <a:gd name="T50" fmla="*/ 211 w 421"/>
                  <a:gd name="T51" fmla="*/ 85 h 162"/>
                  <a:gd name="T52" fmla="*/ 226 w 421"/>
                  <a:gd name="T53" fmla="*/ 62 h 162"/>
                  <a:gd name="T54" fmla="*/ 245 w 421"/>
                  <a:gd name="T55" fmla="*/ 62 h 162"/>
                  <a:gd name="T56" fmla="*/ 223 w 421"/>
                  <a:gd name="T57" fmla="*/ 93 h 162"/>
                  <a:gd name="T58" fmla="*/ 245 w 421"/>
                  <a:gd name="T59" fmla="*/ 127 h 162"/>
                  <a:gd name="T60" fmla="*/ 223 w 421"/>
                  <a:gd name="T61" fmla="*/ 127 h 162"/>
                  <a:gd name="T62" fmla="*/ 209 w 421"/>
                  <a:gd name="T63" fmla="*/ 102 h 162"/>
                  <a:gd name="T64" fmla="*/ 195 w 421"/>
                  <a:gd name="T65" fmla="*/ 127 h 162"/>
                  <a:gd name="T66" fmla="*/ 175 w 421"/>
                  <a:gd name="T67" fmla="*/ 127 h 162"/>
                  <a:gd name="T68" fmla="*/ 197 w 421"/>
                  <a:gd name="T69" fmla="*/ 90 h 162"/>
                  <a:gd name="T70" fmla="*/ 178 w 421"/>
                  <a:gd name="T71" fmla="*/ 62 h 162"/>
                  <a:gd name="T72" fmla="*/ 141 w 421"/>
                  <a:gd name="T73" fmla="*/ 110 h 162"/>
                  <a:gd name="T74" fmla="*/ 158 w 421"/>
                  <a:gd name="T75" fmla="*/ 110 h 162"/>
                  <a:gd name="T76" fmla="*/ 158 w 421"/>
                  <a:gd name="T77" fmla="*/ 127 h 162"/>
                  <a:gd name="T78" fmla="*/ 141 w 421"/>
                  <a:gd name="T79" fmla="*/ 127 h 162"/>
                  <a:gd name="T80" fmla="*/ 141 w 421"/>
                  <a:gd name="T81" fmla="*/ 110 h 162"/>
                  <a:gd name="T82" fmla="*/ 76 w 421"/>
                  <a:gd name="T83" fmla="*/ 62 h 162"/>
                  <a:gd name="T84" fmla="*/ 87 w 421"/>
                  <a:gd name="T85" fmla="*/ 85 h 162"/>
                  <a:gd name="T86" fmla="*/ 101 w 421"/>
                  <a:gd name="T87" fmla="*/ 62 h 162"/>
                  <a:gd name="T88" fmla="*/ 121 w 421"/>
                  <a:gd name="T89" fmla="*/ 62 h 162"/>
                  <a:gd name="T90" fmla="*/ 99 w 421"/>
                  <a:gd name="T91" fmla="*/ 93 h 162"/>
                  <a:gd name="T92" fmla="*/ 121 w 421"/>
                  <a:gd name="T93" fmla="*/ 127 h 162"/>
                  <a:gd name="T94" fmla="*/ 99 w 421"/>
                  <a:gd name="T95" fmla="*/ 127 h 162"/>
                  <a:gd name="T96" fmla="*/ 84 w 421"/>
                  <a:gd name="T97" fmla="*/ 102 h 162"/>
                  <a:gd name="T98" fmla="*/ 70 w 421"/>
                  <a:gd name="T99" fmla="*/ 127 h 162"/>
                  <a:gd name="T100" fmla="*/ 51 w 421"/>
                  <a:gd name="T101" fmla="*/ 127 h 162"/>
                  <a:gd name="T102" fmla="*/ 73 w 421"/>
                  <a:gd name="T103" fmla="*/ 90 h 162"/>
                  <a:gd name="T104" fmla="*/ 53 w 421"/>
                  <a:gd name="T105" fmla="*/ 59 h 162"/>
                  <a:gd name="T106" fmla="*/ 76 w 421"/>
                  <a:gd name="T107" fmla="*/ 59 h 162"/>
                  <a:gd name="T108" fmla="*/ 76 w 421"/>
                  <a:gd name="T109" fmla="*/ 6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21" h="162">
                    <a:moveTo>
                      <a:pt x="420" y="161"/>
                    </a:moveTo>
                    <a:lnTo>
                      <a:pt x="420" y="0"/>
                    </a:lnTo>
                    <a:lnTo>
                      <a:pt x="0" y="0"/>
                    </a:lnTo>
                    <a:lnTo>
                      <a:pt x="0" y="161"/>
                    </a:lnTo>
                    <a:lnTo>
                      <a:pt x="420" y="161"/>
                    </a:lnTo>
                    <a:close/>
                    <a:moveTo>
                      <a:pt x="299" y="62"/>
                    </a:moveTo>
                    <a:lnTo>
                      <a:pt x="322" y="62"/>
                    </a:lnTo>
                    <a:lnTo>
                      <a:pt x="333" y="85"/>
                    </a:lnTo>
                    <a:lnTo>
                      <a:pt x="347" y="62"/>
                    </a:lnTo>
                    <a:lnTo>
                      <a:pt x="367" y="62"/>
                    </a:lnTo>
                    <a:lnTo>
                      <a:pt x="344" y="93"/>
                    </a:lnTo>
                    <a:lnTo>
                      <a:pt x="367" y="127"/>
                    </a:lnTo>
                    <a:lnTo>
                      <a:pt x="344" y="127"/>
                    </a:lnTo>
                    <a:lnTo>
                      <a:pt x="330" y="102"/>
                    </a:lnTo>
                    <a:lnTo>
                      <a:pt x="316" y="127"/>
                    </a:lnTo>
                    <a:lnTo>
                      <a:pt x="296" y="127"/>
                    </a:lnTo>
                    <a:lnTo>
                      <a:pt x="319" y="90"/>
                    </a:lnTo>
                    <a:lnTo>
                      <a:pt x="299" y="62"/>
                    </a:lnTo>
                    <a:close/>
                    <a:moveTo>
                      <a:pt x="262" y="110"/>
                    </a:moveTo>
                    <a:lnTo>
                      <a:pt x="279" y="110"/>
                    </a:lnTo>
                    <a:lnTo>
                      <a:pt x="279" y="127"/>
                    </a:lnTo>
                    <a:lnTo>
                      <a:pt x="262" y="127"/>
                    </a:lnTo>
                    <a:lnTo>
                      <a:pt x="262" y="110"/>
                    </a:lnTo>
                    <a:close/>
                    <a:moveTo>
                      <a:pt x="178" y="62"/>
                    </a:moveTo>
                    <a:lnTo>
                      <a:pt x="200" y="62"/>
                    </a:lnTo>
                    <a:lnTo>
                      <a:pt x="211" y="85"/>
                    </a:lnTo>
                    <a:lnTo>
                      <a:pt x="226" y="62"/>
                    </a:lnTo>
                    <a:lnTo>
                      <a:pt x="245" y="62"/>
                    </a:lnTo>
                    <a:lnTo>
                      <a:pt x="223" y="93"/>
                    </a:lnTo>
                    <a:lnTo>
                      <a:pt x="245" y="127"/>
                    </a:lnTo>
                    <a:lnTo>
                      <a:pt x="223" y="127"/>
                    </a:lnTo>
                    <a:lnTo>
                      <a:pt x="209" y="102"/>
                    </a:lnTo>
                    <a:lnTo>
                      <a:pt x="195" y="127"/>
                    </a:lnTo>
                    <a:lnTo>
                      <a:pt x="175" y="127"/>
                    </a:lnTo>
                    <a:lnTo>
                      <a:pt x="197" y="90"/>
                    </a:lnTo>
                    <a:lnTo>
                      <a:pt x="178" y="62"/>
                    </a:lnTo>
                    <a:close/>
                    <a:moveTo>
                      <a:pt x="141" y="110"/>
                    </a:moveTo>
                    <a:lnTo>
                      <a:pt x="158" y="110"/>
                    </a:lnTo>
                    <a:lnTo>
                      <a:pt x="158" y="127"/>
                    </a:lnTo>
                    <a:lnTo>
                      <a:pt x="141" y="127"/>
                    </a:lnTo>
                    <a:lnTo>
                      <a:pt x="141" y="110"/>
                    </a:lnTo>
                    <a:close/>
                    <a:moveTo>
                      <a:pt x="76" y="62"/>
                    </a:moveTo>
                    <a:lnTo>
                      <a:pt x="87" y="85"/>
                    </a:lnTo>
                    <a:lnTo>
                      <a:pt x="101" y="62"/>
                    </a:lnTo>
                    <a:lnTo>
                      <a:pt x="121" y="62"/>
                    </a:lnTo>
                    <a:lnTo>
                      <a:pt x="99" y="93"/>
                    </a:lnTo>
                    <a:lnTo>
                      <a:pt x="121" y="127"/>
                    </a:lnTo>
                    <a:lnTo>
                      <a:pt x="99" y="127"/>
                    </a:lnTo>
                    <a:lnTo>
                      <a:pt x="84" y="102"/>
                    </a:lnTo>
                    <a:lnTo>
                      <a:pt x="70" y="127"/>
                    </a:lnTo>
                    <a:lnTo>
                      <a:pt x="51" y="127"/>
                    </a:lnTo>
                    <a:lnTo>
                      <a:pt x="73" y="90"/>
                    </a:lnTo>
                    <a:lnTo>
                      <a:pt x="53" y="59"/>
                    </a:lnTo>
                    <a:lnTo>
                      <a:pt x="76" y="59"/>
                    </a:lnTo>
                    <a:lnTo>
                      <a:pt x="76" y="62"/>
                    </a:lnTo>
                    <a:close/>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95" name="Freeform 25">
                <a:extLst>
                  <a:ext uri="{FF2B5EF4-FFF2-40B4-BE49-F238E27FC236}">
                    <a16:creationId xmlns:a16="http://schemas.microsoft.com/office/drawing/2014/main" id="{FEBE7E82-670D-4C50-AF64-E383BBFFC64A}"/>
                  </a:ext>
                </a:extLst>
              </p:cNvPr>
              <p:cNvSpPr>
                <a:spLocks noChangeArrowheads="1"/>
              </p:cNvSpPr>
              <p:nvPr/>
            </p:nvSpPr>
            <p:spPr bwMode="auto">
              <a:xfrm>
                <a:off x="1836738" y="4522788"/>
                <a:ext cx="55562" cy="58737"/>
              </a:xfrm>
              <a:custGeom>
                <a:avLst/>
                <a:gdLst>
                  <a:gd name="T0" fmla="*/ 77 w 156"/>
                  <a:gd name="T1" fmla="*/ 161 h 162"/>
                  <a:gd name="T2" fmla="*/ 0 w 156"/>
                  <a:gd name="T3" fmla="*/ 161 h 162"/>
                  <a:gd name="T4" fmla="*/ 0 w 156"/>
                  <a:gd name="T5" fmla="*/ 0 h 162"/>
                  <a:gd name="T6" fmla="*/ 155 w 156"/>
                  <a:gd name="T7" fmla="*/ 0 h 162"/>
                  <a:gd name="T8" fmla="*/ 155 w 156"/>
                  <a:gd name="T9" fmla="*/ 161 h 162"/>
                  <a:gd name="T10" fmla="*/ 77 w 156"/>
                  <a:gd name="T11" fmla="*/ 161 h 162"/>
                </a:gdLst>
                <a:ahLst/>
                <a:cxnLst>
                  <a:cxn ang="0">
                    <a:pos x="T0" y="T1"/>
                  </a:cxn>
                  <a:cxn ang="0">
                    <a:pos x="T2" y="T3"/>
                  </a:cxn>
                  <a:cxn ang="0">
                    <a:pos x="T4" y="T5"/>
                  </a:cxn>
                  <a:cxn ang="0">
                    <a:pos x="T6" y="T7"/>
                  </a:cxn>
                  <a:cxn ang="0">
                    <a:pos x="T8" y="T9"/>
                  </a:cxn>
                  <a:cxn ang="0">
                    <a:pos x="T10" y="T11"/>
                  </a:cxn>
                </a:cxnLst>
                <a:rect l="0" t="0" r="r" b="b"/>
                <a:pathLst>
                  <a:path w="156" h="162">
                    <a:moveTo>
                      <a:pt x="77" y="161"/>
                    </a:moveTo>
                    <a:lnTo>
                      <a:pt x="0" y="161"/>
                    </a:lnTo>
                    <a:lnTo>
                      <a:pt x="0" y="0"/>
                    </a:lnTo>
                    <a:lnTo>
                      <a:pt x="155" y="0"/>
                    </a:lnTo>
                    <a:lnTo>
                      <a:pt x="155" y="161"/>
                    </a:lnTo>
                    <a:lnTo>
                      <a:pt x="77" y="161"/>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96" name="Freeform 26">
                <a:extLst>
                  <a:ext uri="{FF2B5EF4-FFF2-40B4-BE49-F238E27FC236}">
                    <a16:creationId xmlns:a16="http://schemas.microsoft.com/office/drawing/2014/main" id="{9611F738-83B8-4665-8057-84BC8868B184}"/>
                  </a:ext>
                </a:extLst>
              </p:cNvPr>
              <p:cNvSpPr>
                <a:spLocks noChangeArrowheads="1"/>
              </p:cNvSpPr>
              <p:nvPr/>
            </p:nvSpPr>
            <p:spPr bwMode="auto">
              <a:xfrm>
                <a:off x="1911350" y="4522788"/>
                <a:ext cx="150813" cy="58737"/>
              </a:xfrm>
              <a:custGeom>
                <a:avLst/>
                <a:gdLst>
                  <a:gd name="T0" fmla="*/ 420 w 421"/>
                  <a:gd name="T1" fmla="*/ 161 h 162"/>
                  <a:gd name="T2" fmla="*/ 420 w 421"/>
                  <a:gd name="T3" fmla="*/ 0 h 162"/>
                  <a:gd name="T4" fmla="*/ 0 w 421"/>
                  <a:gd name="T5" fmla="*/ 0 h 162"/>
                  <a:gd name="T6" fmla="*/ 0 w 421"/>
                  <a:gd name="T7" fmla="*/ 161 h 162"/>
                  <a:gd name="T8" fmla="*/ 420 w 421"/>
                  <a:gd name="T9" fmla="*/ 161 h 162"/>
                  <a:gd name="T10" fmla="*/ 299 w 421"/>
                  <a:gd name="T11" fmla="*/ 53 h 162"/>
                  <a:gd name="T12" fmla="*/ 322 w 421"/>
                  <a:gd name="T13" fmla="*/ 53 h 162"/>
                  <a:gd name="T14" fmla="*/ 333 w 421"/>
                  <a:gd name="T15" fmla="*/ 76 h 162"/>
                  <a:gd name="T16" fmla="*/ 347 w 421"/>
                  <a:gd name="T17" fmla="*/ 53 h 162"/>
                  <a:gd name="T18" fmla="*/ 367 w 421"/>
                  <a:gd name="T19" fmla="*/ 53 h 162"/>
                  <a:gd name="T20" fmla="*/ 344 w 421"/>
                  <a:gd name="T21" fmla="*/ 84 h 162"/>
                  <a:gd name="T22" fmla="*/ 367 w 421"/>
                  <a:gd name="T23" fmla="*/ 118 h 162"/>
                  <a:gd name="T24" fmla="*/ 344 w 421"/>
                  <a:gd name="T25" fmla="*/ 118 h 162"/>
                  <a:gd name="T26" fmla="*/ 330 w 421"/>
                  <a:gd name="T27" fmla="*/ 93 h 162"/>
                  <a:gd name="T28" fmla="*/ 316 w 421"/>
                  <a:gd name="T29" fmla="*/ 118 h 162"/>
                  <a:gd name="T30" fmla="*/ 296 w 421"/>
                  <a:gd name="T31" fmla="*/ 118 h 162"/>
                  <a:gd name="T32" fmla="*/ 319 w 421"/>
                  <a:gd name="T33" fmla="*/ 82 h 162"/>
                  <a:gd name="T34" fmla="*/ 299 w 421"/>
                  <a:gd name="T35" fmla="*/ 53 h 162"/>
                  <a:gd name="T36" fmla="*/ 262 w 421"/>
                  <a:gd name="T37" fmla="*/ 101 h 162"/>
                  <a:gd name="T38" fmla="*/ 279 w 421"/>
                  <a:gd name="T39" fmla="*/ 101 h 162"/>
                  <a:gd name="T40" fmla="*/ 279 w 421"/>
                  <a:gd name="T41" fmla="*/ 118 h 162"/>
                  <a:gd name="T42" fmla="*/ 262 w 421"/>
                  <a:gd name="T43" fmla="*/ 118 h 162"/>
                  <a:gd name="T44" fmla="*/ 262 w 421"/>
                  <a:gd name="T45" fmla="*/ 101 h 162"/>
                  <a:gd name="T46" fmla="*/ 178 w 421"/>
                  <a:gd name="T47" fmla="*/ 53 h 162"/>
                  <a:gd name="T48" fmla="*/ 200 w 421"/>
                  <a:gd name="T49" fmla="*/ 53 h 162"/>
                  <a:gd name="T50" fmla="*/ 211 w 421"/>
                  <a:gd name="T51" fmla="*/ 76 h 162"/>
                  <a:gd name="T52" fmla="*/ 226 w 421"/>
                  <a:gd name="T53" fmla="*/ 53 h 162"/>
                  <a:gd name="T54" fmla="*/ 245 w 421"/>
                  <a:gd name="T55" fmla="*/ 53 h 162"/>
                  <a:gd name="T56" fmla="*/ 223 w 421"/>
                  <a:gd name="T57" fmla="*/ 84 h 162"/>
                  <a:gd name="T58" fmla="*/ 245 w 421"/>
                  <a:gd name="T59" fmla="*/ 118 h 162"/>
                  <a:gd name="T60" fmla="*/ 223 w 421"/>
                  <a:gd name="T61" fmla="*/ 118 h 162"/>
                  <a:gd name="T62" fmla="*/ 209 w 421"/>
                  <a:gd name="T63" fmla="*/ 93 h 162"/>
                  <a:gd name="T64" fmla="*/ 195 w 421"/>
                  <a:gd name="T65" fmla="*/ 118 h 162"/>
                  <a:gd name="T66" fmla="*/ 175 w 421"/>
                  <a:gd name="T67" fmla="*/ 118 h 162"/>
                  <a:gd name="T68" fmla="*/ 197 w 421"/>
                  <a:gd name="T69" fmla="*/ 82 h 162"/>
                  <a:gd name="T70" fmla="*/ 178 w 421"/>
                  <a:gd name="T71" fmla="*/ 53 h 162"/>
                  <a:gd name="T72" fmla="*/ 141 w 421"/>
                  <a:gd name="T73" fmla="*/ 101 h 162"/>
                  <a:gd name="T74" fmla="*/ 158 w 421"/>
                  <a:gd name="T75" fmla="*/ 101 h 162"/>
                  <a:gd name="T76" fmla="*/ 158 w 421"/>
                  <a:gd name="T77" fmla="*/ 118 h 162"/>
                  <a:gd name="T78" fmla="*/ 141 w 421"/>
                  <a:gd name="T79" fmla="*/ 118 h 162"/>
                  <a:gd name="T80" fmla="*/ 141 w 421"/>
                  <a:gd name="T81" fmla="*/ 101 h 162"/>
                  <a:gd name="T82" fmla="*/ 76 w 421"/>
                  <a:gd name="T83" fmla="*/ 53 h 162"/>
                  <a:gd name="T84" fmla="*/ 87 w 421"/>
                  <a:gd name="T85" fmla="*/ 76 h 162"/>
                  <a:gd name="T86" fmla="*/ 101 w 421"/>
                  <a:gd name="T87" fmla="*/ 53 h 162"/>
                  <a:gd name="T88" fmla="*/ 121 w 421"/>
                  <a:gd name="T89" fmla="*/ 53 h 162"/>
                  <a:gd name="T90" fmla="*/ 99 w 421"/>
                  <a:gd name="T91" fmla="*/ 84 h 162"/>
                  <a:gd name="T92" fmla="*/ 121 w 421"/>
                  <a:gd name="T93" fmla="*/ 118 h 162"/>
                  <a:gd name="T94" fmla="*/ 99 w 421"/>
                  <a:gd name="T95" fmla="*/ 118 h 162"/>
                  <a:gd name="T96" fmla="*/ 84 w 421"/>
                  <a:gd name="T97" fmla="*/ 93 h 162"/>
                  <a:gd name="T98" fmla="*/ 70 w 421"/>
                  <a:gd name="T99" fmla="*/ 118 h 162"/>
                  <a:gd name="T100" fmla="*/ 51 w 421"/>
                  <a:gd name="T101" fmla="*/ 118 h 162"/>
                  <a:gd name="T102" fmla="*/ 73 w 421"/>
                  <a:gd name="T103" fmla="*/ 82 h 162"/>
                  <a:gd name="T104" fmla="*/ 53 w 421"/>
                  <a:gd name="T105" fmla="*/ 50 h 162"/>
                  <a:gd name="T106" fmla="*/ 76 w 421"/>
                  <a:gd name="T107" fmla="*/ 50 h 162"/>
                  <a:gd name="T108" fmla="*/ 76 w 421"/>
                  <a:gd name="T109" fmla="*/ 53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21" h="162">
                    <a:moveTo>
                      <a:pt x="420" y="161"/>
                    </a:moveTo>
                    <a:lnTo>
                      <a:pt x="420" y="0"/>
                    </a:lnTo>
                    <a:lnTo>
                      <a:pt x="0" y="0"/>
                    </a:lnTo>
                    <a:lnTo>
                      <a:pt x="0" y="161"/>
                    </a:lnTo>
                    <a:lnTo>
                      <a:pt x="420" y="161"/>
                    </a:lnTo>
                    <a:close/>
                    <a:moveTo>
                      <a:pt x="299" y="53"/>
                    </a:moveTo>
                    <a:lnTo>
                      <a:pt x="322" y="53"/>
                    </a:lnTo>
                    <a:lnTo>
                      <a:pt x="333" y="76"/>
                    </a:lnTo>
                    <a:lnTo>
                      <a:pt x="347" y="53"/>
                    </a:lnTo>
                    <a:lnTo>
                      <a:pt x="367" y="53"/>
                    </a:lnTo>
                    <a:lnTo>
                      <a:pt x="344" y="84"/>
                    </a:lnTo>
                    <a:lnTo>
                      <a:pt x="367" y="118"/>
                    </a:lnTo>
                    <a:lnTo>
                      <a:pt x="344" y="118"/>
                    </a:lnTo>
                    <a:lnTo>
                      <a:pt x="330" y="93"/>
                    </a:lnTo>
                    <a:lnTo>
                      <a:pt x="316" y="118"/>
                    </a:lnTo>
                    <a:lnTo>
                      <a:pt x="296" y="118"/>
                    </a:lnTo>
                    <a:lnTo>
                      <a:pt x="319" y="82"/>
                    </a:lnTo>
                    <a:lnTo>
                      <a:pt x="299" y="53"/>
                    </a:lnTo>
                    <a:close/>
                    <a:moveTo>
                      <a:pt x="262" y="101"/>
                    </a:moveTo>
                    <a:lnTo>
                      <a:pt x="279" y="101"/>
                    </a:lnTo>
                    <a:lnTo>
                      <a:pt x="279" y="118"/>
                    </a:lnTo>
                    <a:lnTo>
                      <a:pt x="262" y="118"/>
                    </a:lnTo>
                    <a:lnTo>
                      <a:pt x="262" y="101"/>
                    </a:lnTo>
                    <a:close/>
                    <a:moveTo>
                      <a:pt x="178" y="53"/>
                    </a:moveTo>
                    <a:lnTo>
                      <a:pt x="200" y="53"/>
                    </a:lnTo>
                    <a:lnTo>
                      <a:pt x="211" y="76"/>
                    </a:lnTo>
                    <a:lnTo>
                      <a:pt x="226" y="53"/>
                    </a:lnTo>
                    <a:lnTo>
                      <a:pt x="245" y="53"/>
                    </a:lnTo>
                    <a:lnTo>
                      <a:pt x="223" y="84"/>
                    </a:lnTo>
                    <a:lnTo>
                      <a:pt x="245" y="118"/>
                    </a:lnTo>
                    <a:lnTo>
                      <a:pt x="223" y="118"/>
                    </a:lnTo>
                    <a:lnTo>
                      <a:pt x="209" y="93"/>
                    </a:lnTo>
                    <a:lnTo>
                      <a:pt x="195" y="118"/>
                    </a:lnTo>
                    <a:lnTo>
                      <a:pt x="175" y="118"/>
                    </a:lnTo>
                    <a:lnTo>
                      <a:pt x="197" y="82"/>
                    </a:lnTo>
                    <a:lnTo>
                      <a:pt x="178" y="53"/>
                    </a:lnTo>
                    <a:close/>
                    <a:moveTo>
                      <a:pt x="141" y="101"/>
                    </a:moveTo>
                    <a:lnTo>
                      <a:pt x="158" y="101"/>
                    </a:lnTo>
                    <a:lnTo>
                      <a:pt x="158" y="118"/>
                    </a:lnTo>
                    <a:lnTo>
                      <a:pt x="141" y="118"/>
                    </a:lnTo>
                    <a:lnTo>
                      <a:pt x="141" y="101"/>
                    </a:lnTo>
                    <a:close/>
                    <a:moveTo>
                      <a:pt x="76" y="53"/>
                    </a:moveTo>
                    <a:lnTo>
                      <a:pt x="87" y="76"/>
                    </a:lnTo>
                    <a:lnTo>
                      <a:pt x="101" y="53"/>
                    </a:lnTo>
                    <a:lnTo>
                      <a:pt x="121" y="53"/>
                    </a:lnTo>
                    <a:lnTo>
                      <a:pt x="99" y="84"/>
                    </a:lnTo>
                    <a:lnTo>
                      <a:pt x="121" y="118"/>
                    </a:lnTo>
                    <a:lnTo>
                      <a:pt x="99" y="118"/>
                    </a:lnTo>
                    <a:lnTo>
                      <a:pt x="84" y="93"/>
                    </a:lnTo>
                    <a:lnTo>
                      <a:pt x="70" y="118"/>
                    </a:lnTo>
                    <a:lnTo>
                      <a:pt x="51" y="118"/>
                    </a:lnTo>
                    <a:lnTo>
                      <a:pt x="73" y="82"/>
                    </a:lnTo>
                    <a:lnTo>
                      <a:pt x="53" y="50"/>
                    </a:lnTo>
                    <a:lnTo>
                      <a:pt x="76" y="50"/>
                    </a:lnTo>
                    <a:lnTo>
                      <a:pt x="76" y="53"/>
                    </a:lnTo>
                    <a:close/>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97" name="Freeform 27">
                <a:extLst>
                  <a:ext uri="{FF2B5EF4-FFF2-40B4-BE49-F238E27FC236}">
                    <a16:creationId xmlns:a16="http://schemas.microsoft.com/office/drawing/2014/main" id="{680D82A6-0560-403F-B0C5-829CE97766A3}"/>
                  </a:ext>
                </a:extLst>
              </p:cNvPr>
              <p:cNvSpPr>
                <a:spLocks noChangeArrowheads="1"/>
              </p:cNvSpPr>
              <p:nvPr/>
            </p:nvSpPr>
            <p:spPr bwMode="auto">
              <a:xfrm>
                <a:off x="1911350" y="4603750"/>
                <a:ext cx="150813" cy="58738"/>
              </a:xfrm>
              <a:custGeom>
                <a:avLst/>
                <a:gdLst>
                  <a:gd name="T0" fmla="*/ 420 w 421"/>
                  <a:gd name="T1" fmla="*/ 161 h 162"/>
                  <a:gd name="T2" fmla="*/ 420 w 421"/>
                  <a:gd name="T3" fmla="*/ 0 h 162"/>
                  <a:gd name="T4" fmla="*/ 0 w 421"/>
                  <a:gd name="T5" fmla="*/ 0 h 162"/>
                  <a:gd name="T6" fmla="*/ 0 w 421"/>
                  <a:gd name="T7" fmla="*/ 161 h 162"/>
                  <a:gd name="T8" fmla="*/ 420 w 421"/>
                  <a:gd name="T9" fmla="*/ 161 h 162"/>
                  <a:gd name="T10" fmla="*/ 299 w 421"/>
                  <a:gd name="T11" fmla="*/ 45 h 162"/>
                  <a:gd name="T12" fmla="*/ 322 w 421"/>
                  <a:gd name="T13" fmla="*/ 45 h 162"/>
                  <a:gd name="T14" fmla="*/ 333 w 421"/>
                  <a:gd name="T15" fmla="*/ 68 h 162"/>
                  <a:gd name="T16" fmla="*/ 347 w 421"/>
                  <a:gd name="T17" fmla="*/ 45 h 162"/>
                  <a:gd name="T18" fmla="*/ 367 w 421"/>
                  <a:gd name="T19" fmla="*/ 45 h 162"/>
                  <a:gd name="T20" fmla="*/ 344 w 421"/>
                  <a:gd name="T21" fmla="*/ 76 h 162"/>
                  <a:gd name="T22" fmla="*/ 367 w 421"/>
                  <a:gd name="T23" fmla="*/ 110 h 162"/>
                  <a:gd name="T24" fmla="*/ 344 w 421"/>
                  <a:gd name="T25" fmla="*/ 110 h 162"/>
                  <a:gd name="T26" fmla="*/ 330 w 421"/>
                  <a:gd name="T27" fmla="*/ 85 h 162"/>
                  <a:gd name="T28" fmla="*/ 316 w 421"/>
                  <a:gd name="T29" fmla="*/ 110 h 162"/>
                  <a:gd name="T30" fmla="*/ 296 w 421"/>
                  <a:gd name="T31" fmla="*/ 110 h 162"/>
                  <a:gd name="T32" fmla="*/ 319 w 421"/>
                  <a:gd name="T33" fmla="*/ 74 h 162"/>
                  <a:gd name="T34" fmla="*/ 299 w 421"/>
                  <a:gd name="T35" fmla="*/ 45 h 162"/>
                  <a:gd name="T36" fmla="*/ 262 w 421"/>
                  <a:gd name="T37" fmla="*/ 93 h 162"/>
                  <a:gd name="T38" fmla="*/ 279 w 421"/>
                  <a:gd name="T39" fmla="*/ 93 h 162"/>
                  <a:gd name="T40" fmla="*/ 279 w 421"/>
                  <a:gd name="T41" fmla="*/ 110 h 162"/>
                  <a:gd name="T42" fmla="*/ 262 w 421"/>
                  <a:gd name="T43" fmla="*/ 110 h 162"/>
                  <a:gd name="T44" fmla="*/ 262 w 421"/>
                  <a:gd name="T45" fmla="*/ 93 h 162"/>
                  <a:gd name="T46" fmla="*/ 178 w 421"/>
                  <a:gd name="T47" fmla="*/ 45 h 162"/>
                  <a:gd name="T48" fmla="*/ 200 w 421"/>
                  <a:gd name="T49" fmla="*/ 45 h 162"/>
                  <a:gd name="T50" fmla="*/ 211 w 421"/>
                  <a:gd name="T51" fmla="*/ 68 h 162"/>
                  <a:gd name="T52" fmla="*/ 226 w 421"/>
                  <a:gd name="T53" fmla="*/ 45 h 162"/>
                  <a:gd name="T54" fmla="*/ 245 w 421"/>
                  <a:gd name="T55" fmla="*/ 45 h 162"/>
                  <a:gd name="T56" fmla="*/ 223 w 421"/>
                  <a:gd name="T57" fmla="*/ 76 h 162"/>
                  <a:gd name="T58" fmla="*/ 245 w 421"/>
                  <a:gd name="T59" fmla="*/ 110 h 162"/>
                  <a:gd name="T60" fmla="*/ 223 w 421"/>
                  <a:gd name="T61" fmla="*/ 110 h 162"/>
                  <a:gd name="T62" fmla="*/ 209 w 421"/>
                  <a:gd name="T63" fmla="*/ 85 h 162"/>
                  <a:gd name="T64" fmla="*/ 195 w 421"/>
                  <a:gd name="T65" fmla="*/ 110 h 162"/>
                  <a:gd name="T66" fmla="*/ 175 w 421"/>
                  <a:gd name="T67" fmla="*/ 110 h 162"/>
                  <a:gd name="T68" fmla="*/ 197 w 421"/>
                  <a:gd name="T69" fmla="*/ 74 h 162"/>
                  <a:gd name="T70" fmla="*/ 178 w 421"/>
                  <a:gd name="T71" fmla="*/ 45 h 162"/>
                  <a:gd name="T72" fmla="*/ 141 w 421"/>
                  <a:gd name="T73" fmla="*/ 93 h 162"/>
                  <a:gd name="T74" fmla="*/ 158 w 421"/>
                  <a:gd name="T75" fmla="*/ 93 h 162"/>
                  <a:gd name="T76" fmla="*/ 158 w 421"/>
                  <a:gd name="T77" fmla="*/ 110 h 162"/>
                  <a:gd name="T78" fmla="*/ 141 w 421"/>
                  <a:gd name="T79" fmla="*/ 110 h 162"/>
                  <a:gd name="T80" fmla="*/ 141 w 421"/>
                  <a:gd name="T81" fmla="*/ 93 h 162"/>
                  <a:gd name="T82" fmla="*/ 76 w 421"/>
                  <a:gd name="T83" fmla="*/ 45 h 162"/>
                  <a:gd name="T84" fmla="*/ 87 w 421"/>
                  <a:gd name="T85" fmla="*/ 68 h 162"/>
                  <a:gd name="T86" fmla="*/ 101 w 421"/>
                  <a:gd name="T87" fmla="*/ 45 h 162"/>
                  <a:gd name="T88" fmla="*/ 121 w 421"/>
                  <a:gd name="T89" fmla="*/ 45 h 162"/>
                  <a:gd name="T90" fmla="*/ 99 w 421"/>
                  <a:gd name="T91" fmla="*/ 76 h 162"/>
                  <a:gd name="T92" fmla="*/ 121 w 421"/>
                  <a:gd name="T93" fmla="*/ 110 h 162"/>
                  <a:gd name="T94" fmla="*/ 99 w 421"/>
                  <a:gd name="T95" fmla="*/ 110 h 162"/>
                  <a:gd name="T96" fmla="*/ 87 w 421"/>
                  <a:gd name="T97" fmla="*/ 85 h 162"/>
                  <a:gd name="T98" fmla="*/ 73 w 421"/>
                  <a:gd name="T99" fmla="*/ 110 h 162"/>
                  <a:gd name="T100" fmla="*/ 53 w 421"/>
                  <a:gd name="T101" fmla="*/ 110 h 162"/>
                  <a:gd name="T102" fmla="*/ 76 w 421"/>
                  <a:gd name="T103" fmla="*/ 74 h 162"/>
                  <a:gd name="T104" fmla="*/ 56 w 421"/>
                  <a:gd name="T105" fmla="*/ 43 h 162"/>
                  <a:gd name="T106" fmla="*/ 76 w 421"/>
                  <a:gd name="T107" fmla="*/ 43 h 162"/>
                  <a:gd name="T108" fmla="*/ 76 w 421"/>
                  <a:gd name="T109" fmla="*/ 45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21" h="162">
                    <a:moveTo>
                      <a:pt x="420" y="161"/>
                    </a:moveTo>
                    <a:lnTo>
                      <a:pt x="420" y="0"/>
                    </a:lnTo>
                    <a:lnTo>
                      <a:pt x="0" y="0"/>
                    </a:lnTo>
                    <a:lnTo>
                      <a:pt x="0" y="161"/>
                    </a:lnTo>
                    <a:lnTo>
                      <a:pt x="420" y="161"/>
                    </a:lnTo>
                    <a:close/>
                    <a:moveTo>
                      <a:pt x="299" y="45"/>
                    </a:moveTo>
                    <a:lnTo>
                      <a:pt x="322" y="45"/>
                    </a:lnTo>
                    <a:lnTo>
                      <a:pt x="333" y="68"/>
                    </a:lnTo>
                    <a:lnTo>
                      <a:pt x="347" y="45"/>
                    </a:lnTo>
                    <a:lnTo>
                      <a:pt x="367" y="45"/>
                    </a:lnTo>
                    <a:lnTo>
                      <a:pt x="344" y="76"/>
                    </a:lnTo>
                    <a:lnTo>
                      <a:pt x="367" y="110"/>
                    </a:lnTo>
                    <a:lnTo>
                      <a:pt x="344" y="110"/>
                    </a:lnTo>
                    <a:lnTo>
                      <a:pt x="330" y="85"/>
                    </a:lnTo>
                    <a:lnTo>
                      <a:pt x="316" y="110"/>
                    </a:lnTo>
                    <a:lnTo>
                      <a:pt x="296" y="110"/>
                    </a:lnTo>
                    <a:lnTo>
                      <a:pt x="319" y="74"/>
                    </a:lnTo>
                    <a:lnTo>
                      <a:pt x="299" y="45"/>
                    </a:lnTo>
                    <a:close/>
                    <a:moveTo>
                      <a:pt x="262" y="93"/>
                    </a:moveTo>
                    <a:lnTo>
                      <a:pt x="279" y="93"/>
                    </a:lnTo>
                    <a:lnTo>
                      <a:pt x="279" y="110"/>
                    </a:lnTo>
                    <a:lnTo>
                      <a:pt x="262" y="110"/>
                    </a:lnTo>
                    <a:lnTo>
                      <a:pt x="262" y="93"/>
                    </a:lnTo>
                    <a:close/>
                    <a:moveTo>
                      <a:pt x="178" y="45"/>
                    </a:moveTo>
                    <a:lnTo>
                      <a:pt x="200" y="45"/>
                    </a:lnTo>
                    <a:lnTo>
                      <a:pt x="211" y="68"/>
                    </a:lnTo>
                    <a:lnTo>
                      <a:pt x="226" y="45"/>
                    </a:lnTo>
                    <a:lnTo>
                      <a:pt x="245" y="45"/>
                    </a:lnTo>
                    <a:lnTo>
                      <a:pt x="223" y="76"/>
                    </a:lnTo>
                    <a:lnTo>
                      <a:pt x="245" y="110"/>
                    </a:lnTo>
                    <a:lnTo>
                      <a:pt x="223" y="110"/>
                    </a:lnTo>
                    <a:lnTo>
                      <a:pt x="209" y="85"/>
                    </a:lnTo>
                    <a:lnTo>
                      <a:pt x="195" y="110"/>
                    </a:lnTo>
                    <a:lnTo>
                      <a:pt x="175" y="110"/>
                    </a:lnTo>
                    <a:lnTo>
                      <a:pt x="197" y="74"/>
                    </a:lnTo>
                    <a:lnTo>
                      <a:pt x="178" y="45"/>
                    </a:lnTo>
                    <a:close/>
                    <a:moveTo>
                      <a:pt x="141" y="93"/>
                    </a:moveTo>
                    <a:lnTo>
                      <a:pt x="158" y="93"/>
                    </a:lnTo>
                    <a:lnTo>
                      <a:pt x="158" y="110"/>
                    </a:lnTo>
                    <a:lnTo>
                      <a:pt x="141" y="110"/>
                    </a:lnTo>
                    <a:lnTo>
                      <a:pt x="141" y="93"/>
                    </a:lnTo>
                    <a:close/>
                    <a:moveTo>
                      <a:pt x="76" y="45"/>
                    </a:moveTo>
                    <a:lnTo>
                      <a:pt x="87" y="68"/>
                    </a:lnTo>
                    <a:lnTo>
                      <a:pt x="101" y="45"/>
                    </a:lnTo>
                    <a:lnTo>
                      <a:pt x="121" y="45"/>
                    </a:lnTo>
                    <a:lnTo>
                      <a:pt x="99" y="76"/>
                    </a:lnTo>
                    <a:lnTo>
                      <a:pt x="121" y="110"/>
                    </a:lnTo>
                    <a:lnTo>
                      <a:pt x="99" y="110"/>
                    </a:lnTo>
                    <a:lnTo>
                      <a:pt x="87" y="85"/>
                    </a:lnTo>
                    <a:lnTo>
                      <a:pt x="73" y="110"/>
                    </a:lnTo>
                    <a:lnTo>
                      <a:pt x="53" y="110"/>
                    </a:lnTo>
                    <a:lnTo>
                      <a:pt x="76" y="74"/>
                    </a:lnTo>
                    <a:lnTo>
                      <a:pt x="56" y="43"/>
                    </a:lnTo>
                    <a:lnTo>
                      <a:pt x="76" y="43"/>
                    </a:lnTo>
                    <a:lnTo>
                      <a:pt x="76" y="45"/>
                    </a:lnTo>
                    <a:close/>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98" name="Freeform 28">
                <a:extLst>
                  <a:ext uri="{FF2B5EF4-FFF2-40B4-BE49-F238E27FC236}">
                    <a16:creationId xmlns:a16="http://schemas.microsoft.com/office/drawing/2014/main" id="{DDDE5267-8450-42B4-B2D8-ACAA4995E1E6}"/>
                  </a:ext>
                </a:extLst>
              </p:cNvPr>
              <p:cNvSpPr>
                <a:spLocks noChangeArrowheads="1"/>
              </p:cNvSpPr>
              <p:nvPr/>
            </p:nvSpPr>
            <p:spPr bwMode="auto">
              <a:xfrm>
                <a:off x="1836738" y="4603750"/>
                <a:ext cx="55562" cy="58738"/>
              </a:xfrm>
              <a:custGeom>
                <a:avLst/>
                <a:gdLst>
                  <a:gd name="T0" fmla="*/ 77 w 156"/>
                  <a:gd name="T1" fmla="*/ 161 h 162"/>
                  <a:gd name="T2" fmla="*/ 0 w 156"/>
                  <a:gd name="T3" fmla="*/ 161 h 162"/>
                  <a:gd name="T4" fmla="*/ 0 w 156"/>
                  <a:gd name="T5" fmla="*/ 0 h 162"/>
                  <a:gd name="T6" fmla="*/ 155 w 156"/>
                  <a:gd name="T7" fmla="*/ 0 h 162"/>
                  <a:gd name="T8" fmla="*/ 155 w 156"/>
                  <a:gd name="T9" fmla="*/ 161 h 162"/>
                  <a:gd name="T10" fmla="*/ 77 w 156"/>
                  <a:gd name="T11" fmla="*/ 161 h 162"/>
                </a:gdLst>
                <a:ahLst/>
                <a:cxnLst>
                  <a:cxn ang="0">
                    <a:pos x="T0" y="T1"/>
                  </a:cxn>
                  <a:cxn ang="0">
                    <a:pos x="T2" y="T3"/>
                  </a:cxn>
                  <a:cxn ang="0">
                    <a:pos x="T4" y="T5"/>
                  </a:cxn>
                  <a:cxn ang="0">
                    <a:pos x="T6" y="T7"/>
                  </a:cxn>
                  <a:cxn ang="0">
                    <a:pos x="T8" y="T9"/>
                  </a:cxn>
                  <a:cxn ang="0">
                    <a:pos x="T10" y="T11"/>
                  </a:cxn>
                </a:cxnLst>
                <a:rect l="0" t="0" r="r" b="b"/>
                <a:pathLst>
                  <a:path w="156" h="162">
                    <a:moveTo>
                      <a:pt x="77" y="161"/>
                    </a:moveTo>
                    <a:lnTo>
                      <a:pt x="0" y="161"/>
                    </a:lnTo>
                    <a:lnTo>
                      <a:pt x="0" y="0"/>
                    </a:lnTo>
                    <a:lnTo>
                      <a:pt x="155" y="0"/>
                    </a:lnTo>
                    <a:lnTo>
                      <a:pt x="155" y="161"/>
                    </a:lnTo>
                    <a:lnTo>
                      <a:pt x="77" y="161"/>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99" name="Freeform 161">
                <a:extLst>
                  <a:ext uri="{FF2B5EF4-FFF2-40B4-BE49-F238E27FC236}">
                    <a16:creationId xmlns:a16="http://schemas.microsoft.com/office/drawing/2014/main" id="{1B68A31F-3EB1-4AFA-A825-E1AD63A4E129}"/>
                  </a:ext>
                </a:extLst>
              </p:cNvPr>
              <p:cNvSpPr>
                <a:spLocks noChangeArrowheads="1"/>
              </p:cNvSpPr>
              <p:nvPr/>
            </p:nvSpPr>
            <p:spPr bwMode="auto">
              <a:xfrm>
                <a:off x="1836738" y="4440238"/>
                <a:ext cx="55562" cy="58737"/>
              </a:xfrm>
              <a:custGeom>
                <a:avLst/>
                <a:gdLst>
                  <a:gd name="T0" fmla="*/ 77 w 156"/>
                  <a:gd name="T1" fmla="*/ 161 h 162"/>
                  <a:gd name="T2" fmla="*/ 0 w 156"/>
                  <a:gd name="T3" fmla="*/ 161 h 162"/>
                  <a:gd name="T4" fmla="*/ 0 w 156"/>
                  <a:gd name="T5" fmla="*/ 0 h 162"/>
                  <a:gd name="T6" fmla="*/ 155 w 156"/>
                  <a:gd name="T7" fmla="*/ 0 h 162"/>
                  <a:gd name="T8" fmla="*/ 155 w 156"/>
                  <a:gd name="T9" fmla="*/ 161 h 162"/>
                  <a:gd name="T10" fmla="*/ 77 w 156"/>
                  <a:gd name="T11" fmla="*/ 161 h 162"/>
                </a:gdLst>
                <a:ahLst/>
                <a:cxnLst>
                  <a:cxn ang="0">
                    <a:pos x="T0" y="T1"/>
                  </a:cxn>
                  <a:cxn ang="0">
                    <a:pos x="T2" y="T3"/>
                  </a:cxn>
                  <a:cxn ang="0">
                    <a:pos x="T4" y="T5"/>
                  </a:cxn>
                  <a:cxn ang="0">
                    <a:pos x="T6" y="T7"/>
                  </a:cxn>
                  <a:cxn ang="0">
                    <a:pos x="T8" y="T9"/>
                  </a:cxn>
                  <a:cxn ang="0">
                    <a:pos x="T10" y="T11"/>
                  </a:cxn>
                </a:cxnLst>
                <a:rect l="0" t="0" r="r" b="b"/>
                <a:pathLst>
                  <a:path w="156" h="162">
                    <a:moveTo>
                      <a:pt x="77" y="161"/>
                    </a:moveTo>
                    <a:lnTo>
                      <a:pt x="0" y="161"/>
                    </a:lnTo>
                    <a:lnTo>
                      <a:pt x="0" y="0"/>
                    </a:lnTo>
                    <a:lnTo>
                      <a:pt x="155" y="0"/>
                    </a:lnTo>
                    <a:lnTo>
                      <a:pt x="155" y="161"/>
                    </a:lnTo>
                    <a:lnTo>
                      <a:pt x="77" y="161"/>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00" name="Freeform 162">
                <a:extLst>
                  <a:ext uri="{FF2B5EF4-FFF2-40B4-BE49-F238E27FC236}">
                    <a16:creationId xmlns:a16="http://schemas.microsoft.com/office/drawing/2014/main" id="{526D76B2-8DA1-4437-8A30-505FBE38EB91}"/>
                  </a:ext>
                </a:extLst>
              </p:cNvPr>
              <p:cNvSpPr>
                <a:spLocks noChangeArrowheads="1"/>
              </p:cNvSpPr>
              <p:nvPr/>
            </p:nvSpPr>
            <p:spPr bwMode="auto">
              <a:xfrm>
                <a:off x="1911350" y="4440238"/>
                <a:ext cx="150813" cy="58737"/>
              </a:xfrm>
              <a:custGeom>
                <a:avLst/>
                <a:gdLst>
                  <a:gd name="T0" fmla="*/ 420 w 421"/>
                  <a:gd name="T1" fmla="*/ 161 h 162"/>
                  <a:gd name="T2" fmla="*/ 420 w 421"/>
                  <a:gd name="T3" fmla="*/ 0 h 162"/>
                  <a:gd name="T4" fmla="*/ 0 w 421"/>
                  <a:gd name="T5" fmla="*/ 0 h 162"/>
                  <a:gd name="T6" fmla="*/ 0 w 421"/>
                  <a:gd name="T7" fmla="*/ 161 h 162"/>
                  <a:gd name="T8" fmla="*/ 420 w 421"/>
                  <a:gd name="T9" fmla="*/ 161 h 162"/>
                  <a:gd name="T10" fmla="*/ 299 w 421"/>
                  <a:gd name="T11" fmla="*/ 62 h 162"/>
                  <a:gd name="T12" fmla="*/ 322 w 421"/>
                  <a:gd name="T13" fmla="*/ 62 h 162"/>
                  <a:gd name="T14" fmla="*/ 333 w 421"/>
                  <a:gd name="T15" fmla="*/ 85 h 162"/>
                  <a:gd name="T16" fmla="*/ 347 w 421"/>
                  <a:gd name="T17" fmla="*/ 62 h 162"/>
                  <a:gd name="T18" fmla="*/ 367 w 421"/>
                  <a:gd name="T19" fmla="*/ 62 h 162"/>
                  <a:gd name="T20" fmla="*/ 344 w 421"/>
                  <a:gd name="T21" fmla="*/ 93 h 162"/>
                  <a:gd name="T22" fmla="*/ 367 w 421"/>
                  <a:gd name="T23" fmla="*/ 127 h 162"/>
                  <a:gd name="T24" fmla="*/ 344 w 421"/>
                  <a:gd name="T25" fmla="*/ 127 h 162"/>
                  <a:gd name="T26" fmla="*/ 330 w 421"/>
                  <a:gd name="T27" fmla="*/ 102 h 162"/>
                  <a:gd name="T28" fmla="*/ 316 w 421"/>
                  <a:gd name="T29" fmla="*/ 127 h 162"/>
                  <a:gd name="T30" fmla="*/ 296 w 421"/>
                  <a:gd name="T31" fmla="*/ 127 h 162"/>
                  <a:gd name="T32" fmla="*/ 319 w 421"/>
                  <a:gd name="T33" fmla="*/ 90 h 162"/>
                  <a:gd name="T34" fmla="*/ 299 w 421"/>
                  <a:gd name="T35" fmla="*/ 62 h 162"/>
                  <a:gd name="T36" fmla="*/ 262 w 421"/>
                  <a:gd name="T37" fmla="*/ 110 h 162"/>
                  <a:gd name="T38" fmla="*/ 279 w 421"/>
                  <a:gd name="T39" fmla="*/ 110 h 162"/>
                  <a:gd name="T40" fmla="*/ 279 w 421"/>
                  <a:gd name="T41" fmla="*/ 127 h 162"/>
                  <a:gd name="T42" fmla="*/ 262 w 421"/>
                  <a:gd name="T43" fmla="*/ 127 h 162"/>
                  <a:gd name="T44" fmla="*/ 262 w 421"/>
                  <a:gd name="T45" fmla="*/ 110 h 162"/>
                  <a:gd name="T46" fmla="*/ 178 w 421"/>
                  <a:gd name="T47" fmla="*/ 62 h 162"/>
                  <a:gd name="T48" fmla="*/ 200 w 421"/>
                  <a:gd name="T49" fmla="*/ 62 h 162"/>
                  <a:gd name="T50" fmla="*/ 211 w 421"/>
                  <a:gd name="T51" fmla="*/ 85 h 162"/>
                  <a:gd name="T52" fmla="*/ 226 w 421"/>
                  <a:gd name="T53" fmla="*/ 62 h 162"/>
                  <a:gd name="T54" fmla="*/ 245 w 421"/>
                  <a:gd name="T55" fmla="*/ 62 h 162"/>
                  <a:gd name="T56" fmla="*/ 223 w 421"/>
                  <a:gd name="T57" fmla="*/ 93 h 162"/>
                  <a:gd name="T58" fmla="*/ 245 w 421"/>
                  <a:gd name="T59" fmla="*/ 127 h 162"/>
                  <a:gd name="T60" fmla="*/ 223 w 421"/>
                  <a:gd name="T61" fmla="*/ 127 h 162"/>
                  <a:gd name="T62" fmla="*/ 209 w 421"/>
                  <a:gd name="T63" fmla="*/ 102 h 162"/>
                  <a:gd name="T64" fmla="*/ 195 w 421"/>
                  <a:gd name="T65" fmla="*/ 127 h 162"/>
                  <a:gd name="T66" fmla="*/ 175 w 421"/>
                  <a:gd name="T67" fmla="*/ 127 h 162"/>
                  <a:gd name="T68" fmla="*/ 197 w 421"/>
                  <a:gd name="T69" fmla="*/ 90 h 162"/>
                  <a:gd name="T70" fmla="*/ 178 w 421"/>
                  <a:gd name="T71" fmla="*/ 62 h 162"/>
                  <a:gd name="T72" fmla="*/ 141 w 421"/>
                  <a:gd name="T73" fmla="*/ 110 h 162"/>
                  <a:gd name="T74" fmla="*/ 158 w 421"/>
                  <a:gd name="T75" fmla="*/ 110 h 162"/>
                  <a:gd name="T76" fmla="*/ 158 w 421"/>
                  <a:gd name="T77" fmla="*/ 127 h 162"/>
                  <a:gd name="T78" fmla="*/ 141 w 421"/>
                  <a:gd name="T79" fmla="*/ 127 h 162"/>
                  <a:gd name="T80" fmla="*/ 141 w 421"/>
                  <a:gd name="T81" fmla="*/ 110 h 162"/>
                  <a:gd name="T82" fmla="*/ 76 w 421"/>
                  <a:gd name="T83" fmla="*/ 62 h 162"/>
                  <a:gd name="T84" fmla="*/ 87 w 421"/>
                  <a:gd name="T85" fmla="*/ 85 h 162"/>
                  <a:gd name="T86" fmla="*/ 101 w 421"/>
                  <a:gd name="T87" fmla="*/ 62 h 162"/>
                  <a:gd name="T88" fmla="*/ 121 w 421"/>
                  <a:gd name="T89" fmla="*/ 62 h 162"/>
                  <a:gd name="T90" fmla="*/ 99 w 421"/>
                  <a:gd name="T91" fmla="*/ 93 h 162"/>
                  <a:gd name="T92" fmla="*/ 121 w 421"/>
                  <a:gd name="T93" fmla="*/ 127 h 162"/>
                  <a:gd name="T94" fmla="*/ 99 w 421"/>
                  <a:gd name="T95" fmla="*/ 127 h 162"/>
                  <a:gd name="T96" fmla="*/ 84 w 421"/>
                  <a:gd name="T97" fmla="*/ 102 h 162"/>
                  <a:gd name="T98" fmla="*/ 70 w 421"/>
                  <a:gd name="T99" fmla="*/ 127 h 162"/>
                  <a:gd name="T100" fmla="*/ 51 w 421"/>
                  <a:gd name="T101" fmla="*/ 127 h 162"/>
                  <a:gd name="T102" fmla="*/ 73 w 421"/>
                  <a:gd name="T103" fmla="*/ 90 h 162"/>
                  <a:gd name="T104" fmla="*/ 53 w 421"/>
                  <a:gd name="T105" fmla="*/ 59 h 162"/>
                  <a:gd name="T106" fmla="*/ 76 w 421"/>
                  <a:gd name="T107" fmla="*/ 59 h 162"/>
                  <a:gd name="T108" fmla="*/ 76 w 421"/>
                  <a:gd name="T109" fmla="*/ 6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21" h="162">
                    <a:moveTo>
                      <a:pt x="420" y="161"/>
                    </a:moveTo>
                    <a:lnTo>
                      <a:pt x="420" y="0"/>
                    </a:lnTo>
                    <a:lnTo>
                      <a:pt x="0" y="0"/>
                    </a:lnTo>
                    <a:lnTo>
                      <a:pt x="0" y="161"/>
                    </a:lnTo>
                    <a:lnTo>
                      <a:pt x="420" y="161"/>
                    </a:lnTo>
                    <a:close/>
                    <a:moveTo>
                      <a:pt x="299" y="62"/>
                    </a:moveTo>
                    <a:lnTo>
                      <a:pt x="322" y="62"/>
                    </a:lnTo>
                    <a:lnTo>
                      <a:pt x="333" y="85"/>
                    </a:lnTo>
                    <a:lnTo>
                      <a:pt x="347" y="62"/>
                    </a:lnTo>
                    <a:lnTo>
                      <a:pt x="367" y="62"/>
                    </a:lnTo>
                    <a:lnTo>
                      <a:pt x="344" y="93"/>
                    </a:lnTo>
                    <a:lnTo>
                      <a:pt x="367" y="127"/>
                    </a:lnTo>
                    <a:lnTo>
                      <a:pt x="344" y="127"/>
                    </a:lnTo>
                    <a:lnTo>
                      <a:pt x="330" y="102"/>
                    </a:lnTo>
                    <a:lnTo>
                      <a:pt x="316" y="127"/>
                    </a:lnTo>
                    <a:lnTo>
                      <a:pt x="296" y="127"/>
                    </a:lnTo>
                    <a:lnTo>
                      <a:pt x="319" y="90"/>
                    </a:lnTo>
                    <a:lnTo>
                      <a:pt x="299" y="62"/>
                    </a:lnTo>
                    <a:close/>
                    <a:moveTo>
                      <a:pt x="262" y="110"/>
                    </a:moveTo>
                    <a:lnTo>
                      <a:pt x="279" y="110"/>
                    </a:lnTo>
                    <a:lnTo>
                      <a:pt x="279" y="127"/>
                    </a:lnTo>
                    <a:lnTo>
                      <a:pt x="262" y="127"/>
                    </a:lnTo>
                    <a:lnTo>
                      <a:pt x="262" y="110"/>
                    </a:lnTo>
                    <a:close/>
                    <a:moveTo>
                      <a:pt x="178" y="62"/>
                    </a:moveTo>
                    <a:lnTo>
                      <a:pt x="200" y="62"/>
                    </a:lnTo>
                    <a:lnTo>
                      <a:pt x="211" y="85"/>
                    </a:lnTo>
                    <a:lnTo>
                      <a:pt x="226" y="62"/>
                    </a:lnTo>
                    <a:lnTo>
                      <a:pt x="245" y="62"/>
                    </a:lnTo>
                    <a:lnTo>
                      <a:pt x="223" y="93"/>
                    </a:lnTo>
                    <a:lnTo>
                      <a:pt x="245" y="127"/>
                    </a:lnTo>
                    <a:lnTo>
                      <a:pt x="223" y="127"/>
                    </a:lnTo>
                    <a:lnTo>
                      <a:pt x="209" y="102"/>
                    </a:lnTo>
                    <a:lnTo>
                      <a:pt x="195" y="127"/>
                    </a:lnTo>
                    <a:lnTo>
                      <a:pt x="175" y="127"/>
                    </a:lnTo>
                    <a:lnTo>
                      <a:pt x="197" y="90"/>
                    </a:lnTo>
                    <a:lnTo>
                      <a:pt x="178" y="62"/>
                    </a:lnTo>
                    <a:close/>
                    <a:moveTo>
                      <a:pt x="141" y="110"/>
                    </a:moveTo>
                    <a:lnTo>
                      <a:pt x="158" y="110"/>
                    </a:lnTo>
                    <a:lnTo>
                      <a:pt x="158" y="127"/>
                    </a:lnTo>
                    <a:lnTo>
                      <a:pt x="141" y="127"/>
                    </a:lnTo>
                    <a:lnTo>
                      <a:pt x="141" y="110"/>
                    </a:lnTo>
                    <a:close/>
                    <a:moveTo>
                      <a:pt x="76" y="62"/>
                    </a:moveTo>
                    <a:lnTo>
                      <a:pt x="87" y="85"/>
                    </a:lnTo>
                    <a:lnTo>
                      <a:pt x="101" y="62"/>
                    </a:lnTo>
                    <a:lnTo>
                      <a:pt x="121" y="62"/>
                    </a:lnTo>
                    <a:lnTo>
                      <a:pt x="99" y="93"/>
                    </a:lnTo>
                    <a:lnTo>
                      <a:pt x="121" y="127"/>
                    </a:lnTo>
                    <a:lnTo>
                      <a:pt x="99" y="127"/>
                    </a:lnTo>
                    <a:lnTo>
                      <a:pt x="84" y="102"/>
                    </a:lnTo>
                    <a:lnTo>
                      <a:pt x="70" y="127"/>
                    </a:lnTo>
                    <a:lnTo>
                      <a:pt x="51" y="127"/>
                    </a:lnTo>
                    <a:lnTo>
                      <a:pt x="73" y="90"/>
                    </a:lnTo>
                    <a:lnTo>
                      <a:pt x="53" y="59"/>
                    </a:lnTo>
                    <a:lnTo>
                      <a:pt x="76" y="59"/>
                    </a:lnTo>
                    <a:lnTo>
                      <a:pt x="76" y="62"/>
                    </a:lnTo>
                    <a:close/>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01" name="Freeform 163">
                <a:extLst>
                  <a:ext uri="{FF2B5EF4-FFF2-40B4-BE49-F238E27FC236}">
                    <a16:creationId xmlns:a16="http://schemas.microsoft.com/office/drawing/2014/main" id="{45C15E46-86FE-44E0-8F5F-ACB1E2BAE37A}"/>
                  </a:ext>
                </a:extLst>
              </p:cNvPr>
              <p:cNvSpPr>
                <a:spLocks noChangeArrowheads="1"/>
              </p:cNvSpPr>
              <p:nvPr/>
            </p:nvSpPr>
            <p:spPr bwMode="auto">
              <a:xfrm>
                <a:off x="1836738" y="4522788"/>
                <a:ext cx="55562" cy="58737"/>
              </a:xfrm>
              <a:custGeom>
                <a:avLst/>
                <a:gdLst>
                  <a:gd name="T0" fmla="*/ 77 w 156"/>
                  <a:gd name="T1" fmla="*/ 161 h 162"/>
                  <a:gd name="T2" fmla="*/ 0 w 156"/>
                  <a:gd name="T3" fmla="*/ 161 h 162"/>
                  <a:gd name="T4" fmla="*/ 0 w 156"/>
                  <a:gd name="T5" fmla="*/ 0 h 162"/>
                  <a:gd name="T6" fmla="*/ 155 w 156"/>
                  <a:gd name="T7" fmla="*/ 0 h 162"/>
                  <a:gd name="T8" fmla="*/ 155 w 156"/>
                  <a:gd name="T9" fmla="*/ 161 h 162"/>
                  <a:gd name="T10" fmla="*/ 77 w 156"/>
                  <a:gd name="T11" fmla="*/ 161 h 162"/>
                </a:gdLst>
                <a:ahLst/>
                <a:cxnLst>
                  <a:cxn ang="0">
                    <a:pos x="T0" y="T1"/>
                  </a:cxn>
                  <a:cxn ang="0">
                    <a:pos x="T2" y="T3"/>
                  </a:cxn>
                  <a:cxn ang="0">
                    <a:pos x="T4" y="T5"/>
                  </a:cxn>
                  <a:cxn ang="0">
                    <a:pos x="T6" y="T7"/>
                  </a:cxn>
                  <a:cxn ang="0">
                    <a:pos x="T8" y="T9"/>
                  </a:cxn>
                  <a:cxn ang="0">
                    <a:pos x="T10" y="T11"/>
                  </a:cxn>
                </a:cxnLst>
                <a:rect l="0" t="0" r="r" b="b"/>
                <a:pathLst>
                  <a:path w="156" h="162">
                    <a:moveTo>
                      <a:pt x="77" y="161"/>
                    </a:moveTo>
                    <a:lnTo>
                      <a:pt x="0" y="161"/>
                    </a:lnTo>
                    <a:lnTo>
                      <a:pt x="0" y="0"/>
                    </a:lnTo>
                    <a:lnTo>
                      <a:pt x="155" y="0"/>
                    </a:lnTo>
                    <a:lnTo>
                      <a:pt x="155" y="161"/>
                    </a:lnTo>
                    <a:lnTo>
                      <a:pt x="77" y="161"/>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02" name="Freeform 164">
                <a:extLst>
                  <a:ext uri="{FF2B5EF4-FFF2-40B4-BE49-F238E27FC236}">
                    <a16:creationId xmlns:a16="http://schemas.microsoft.com/office/drawing/2014/main" id="{3E71F120-0C30-43D2-ACAC-86AB528713D8}"/>
                  </a:ext>
                </a:extLst>
              </p:cNvPr>
              <p:cNvSpPr>
                <a:spLocks noChangeArrowheads="1"/>
              </p:cNvSpPr>
              <p:nvPr/>
            </p:nvSpPr>
            <p:spPr bwMode="auto">
              <a:xfrm>
                <a:off x="1911350" y="4522788"/>
                <a:ext cx="150813" cy="58737"/>
              </a:xfrm>
              <a:custGeom>
                <a:avLst/>
                <a:gdLst>
                  <a:gd name="T0" fmla="*/ 420 w 421"/>
                  <a:gd name="T1" fmla="*/ 161 h 162"/>
                  <a:gd name="T2" fmla="*/ 420 w 421"/>
                  <a:gd name="T3" fmla="*/ 0 h 162"/>
                  <a:gd name="T4" fmla="*/ 0 w 421"/>
                  <a:gd name="T5" fmla="*/ 0 h 162"/>
                  <a:gd name="T6" fmla="*/ 0 w 421"/>
                  <a:gd name="T7" fmla="*/ 161 h 162"/>
                  <a:gd name="T8" fmla="*/ 420 w 421"/>
                  <a:gd name="T9" fmla="*/ 161 h 162"/>
                  <a:gd name="T10" fmla="*/ 299 w 421"/>
                  <a:gd name="T11" fmla="*/ 53 h 162"/>
                  <a:gd name="T12" fmla="*/ 322 w 421"/>
                  <a:gd name="T13" fmla="*/ 53 h 162"/>
                  <a:gd name="T14" fmla="*/ 333 w 421"/>
                  <a:gd name="T15" fmla="*/ 76 h 162"/>
                  <a:gd name="T16" fmla="*/ 347 w 421"/>
                  <a:gd name="T17" fmla="*/ 53 h 162"/>
                  <a:gd name="T18" fmla="*/ 367 w 421"/>
                  <a:gd name="T19" fmla="*/ 53 h 162"/>
                  <a:gd name="T20" fmla="*/ 344 w 421"/>
                  <a:gd name="T21" fmla="*/ 84 h 162"/>
                  <a:gd name="T22" fmla="*/ 367 w 421"/>
                  <a:gd name="T23" fmla="*/ 118 h 162"/>
                  <a:gd name="T24" fmla="*/ 344 w 421"/>
                  <a:gd name="T25" fmla="*/ 118 h 162"/>
                  <a:gd name="T26" fmla="*/ 330 w 421"/>
                  <a:gd name="T27" fmla="*/ 93 h 162"/>
                  <a:gd name="T28" fmla="*/ 316 w 421"/>
                  <a:gd name="T29" fmla="*/ 118 h 162"/>
                  <a:gd name="T30" fmla="*/ 296 w 421"/>
                  <a:gd name="T31" fmla="*/ 118 h 162"/>
                  <a:gd name="T32" fmla="*/ 319 w 421"/>
                  <a:gd name="T33" fmla="*/ 82 h 162"/>
                  <a:gd name="T34" fmla="*/ 299 w 421"/>
                  <a:gd name="T35" fmla="*/ 53 h 162"/>
                  <a:gd name="T36" fmla="*/ 262 w 421"/>
                  <a:gd name="T37" fmla="*/ 101 h 162"/>
                  <a:gd name="T38" fmla="*/ 279 w 421"/>
                  <a:gd name="T39" fmla="*/ 101 h 162"/>
                  <a:gd name="T40" fmla="*/ 279 w 421"/>
                  <a:gd name="T41" fmla="*/ 118 h 162"/>
                  <a:gd name="T42" fmla="*/ 262 w 421"/>
                  <a:gd name="T43" fmla="*/ 118 h 162"/>
                  <a:gd name="T44" fmla="*/ 262 w 421"/>
                  <a:gd name="T45" fmla="*/ 101 h 162"/>
                  <a:gd name="T46" fmla="*/ 178 w 421"/>
                  <a:gd name="T47" fmla="*/ 53 h 162"/>
                  <a:gd name="T48" fmla="*/ 200 w 421"/>
                  <a:gd name="T49" fmla="*/ 53 h 162"/>
                  <a:gd name="T50" fmla="*/ 211 w 421"/>
                  <a:gd name="T51" fmla="*/ 76 h 162"/>
                  <a:gd name="T52" fmla="*/ 226 w 421"/>
                  <a:gd name="T53" fmla="*/ 53 h 162"/>
                  <a:gd name="T54" fmla="*/ 245 w 421"/>
                  <a:gd name="T55" fmla="*/ 53 h 162"/>
                  <a:gd name="T56" fmla="*/ 223 w 421"/>
                  <a:gd name="T57" fmla="*/ 84 h 162"/>
                  <a:gd name="T58" fmla="*/ 245 w 421"/>
                  <a:gd name="T59" fmla="*/ 118 h 162"/>
                  <a:gd name="T60" fmla="*/ 223 w 421"/>
                  <a:gd name="T61" fmla="*/ 118 h 162"/>
                  <a:gd name="T62" fmla="*/ 209 w 421"/>
                  <a:gd name="T63" fmla="*/ 93 h 162"/>
                  <a:gd name="T64" fmla="*/ 195 w 421"/>
                  <a:gd name="T65" fmla="*/ 118 h 162"/>
                  <a:gd name="T66" fmla="*/ 175 w 421"/>
                  <a:gd name="T67" fmla="*/ 118 h 162"/>
                  <a:gd name="T68" fmla="*/ 197 w 421"/>
                  <a:gd name="T69" fmla="*/ 82 h 162"/>
                  <a:gd name="T70" fmla="*/ 178 w 421"/>
                  <a:gd name="T71" fmla="*/ 53 h 162"/>
                  <a:gd name="T72" fmla="*/ 141 w 421"/>
                  <a:gd name="T73" fmla="*/ 101 h 162"/>
                  <a:gd name="T74" fmla="*/ 158 w 421"/>
                  <a:gd name="T75" fmla="*/ 101 h 162"/>
                  <a:gd name="T76" fmla="*/ 158 w 421"/>
                  <a:gd name="T77" fmla="*/ 118 h 162"/>
                  <a:gd name="T78" fmla="*/ 141 w 421"/>
                  <a:gd name="T79" fmla="*/ 118 h 162"/>
                  <a:gd name="T80" fmla="*/ 141 w 421"/>
                  <a:gd name="T81" fmla="*/ 101 h 162"/>
                  <a:gd name="T82" fmla="*/ 76 w 421"/>
                  <a:gd name="T83" fmla="*/ 53 h 162"/>
                  <a:gd name="T84" fmla="*/ 87 w 421"/>
                  <a:gd name="T85" fmla="*/ 76 h 162"/>
                  <a:gd name="T86" fmla="*/ 101 w 421"/>
                  <a:gd name="T87" fmla="*/ 53 h 162"/>
                  <a:gd name="T88" fmla="*/ 121 w 421"/>
                  <a:gd name="T89" fmla="*/ 53 h 162"/>
                  <a:gd name="T90" fmla="*/ 99 w 421"/>
                  <a:gd name="T91" fmla="*/ 84 h 162"/>
                  <a:gd name="T92" fmla="*/ 121 w 421"/>
                  <a:gd name="T93" fmla="*/ 118 h 162"/>
                  <a:gd name="T94" fmla="*/ 99 w 421"/>
                  <a:gd name="T95" fmla="*/ 118 h 162"/>
                  <a:gd name="T96" fmla="*/ 84 w 421"/>
                  <a:gd name="T97" fmla="*/ 93 h 162"/>
                  <a:gd name="T98" fmla="*/ 70 w 421"/>
                  <a:gd name="T99" fmla="*/ 118 h 162"/>
                  <a:gd name="T100" fmla="*/ 51 w 421"/>
                  <a:gd name="T101" fmla="*/ 118 h 162"/>
                  <a:gd name="T102" fmla="*/ 73 w 421"/>
                  <a:gd name="T103" fmla="*/ 82 h 162"/>
                  <a:gd name="T104" fmla="*/ 53 w 421"/>
                  <a:gd name="T105" fmla="*/ 50 h 162"/>
                  <a:gd name="T106" fmla="*/ 76 w 421"/>
                  <a:gd name="T107" fmla="*/ 50 h 162"/>
                  <a:gd name="T108" fmla="*/ 76 w 421"/>
                  <a:gd name="T109" fmla="*/ 53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21" h="162">
                    <a:moveTo>
                      <a:pt x="420" y="161"/>
                    </a:moveTo>
                    <a:lnTo>
                      <a:pt x="420" y="0"/>
                    </a:lnTo>
                    <a:lnTo>
                      <a:pt x="0" y="0"/>
                    </a:lnTo>
                    <a:lnTo>
                      <a:pt x="0" y="161"/>
                    </a:lnTo>
                    <a:lnTo>
                      <a:pt x="420" y="161"/>
                    </a:lnTo>
                    <a:close/>
                    <a:moveTo>
                      <a:pt x="299" y="53"/>
                    </a:moveTo>
                    <a:lnTo>
                      <a:pt x="322" y="53"/>
                    </a:lnTo>
                    <a:lnTo>
                      <a:pt x="333" y="76"/>
                    </a:lnTo>
                    <a:lnTo>
                      <a:pt x="347" y="53"/>
                    </a:lnTo>
                    <a:lnTo>
                      <a:pt x="367" y="53"/>
                    </a:lnTo>
                    <a:lnTo>
                      <a:pt x="344" y="84"/>
                    </a:lnTo>
                    <a:lnTo>
                      <a:pt x="367" y="118"/>
                    </a:lnTo>
                    <a:lnTo>
                      <a:pt x="344" y="118"/>
                    </a:lnTo>
                    <a:lnTo>
                      <a:pt x="330" y="93"/>
                    </a:lnTo>
                    <a:lnTo>
                      <a:pt x="316" y="118"/>
                    </a:lnTo>
                    <a:lnTo>
                      <a:pt x="296" y="118"/>
                    </a:lnTo>
                    <a:lnTo>
                      <a:pt x="319" y="82"/>
                    </a:lnTo>
                    <a:lnTo>
                      <a:pt x="299" y="53"/>
                    </a:lnTo>
                    <a:close/>
                    <a:moveTo>
                      <a:pt x="262" y="101"/>
                    </a:moveTo>
                    <a:lnTo>
                      <a:pt x="279" y="101"/>
                    </a:lnTo>
                    <a:lnTo>
                      <a:pt x="279" y="118"/>
                    </a:lnTo>
                    <a:lnTo>
                      <a:pt x="262" y="118"/>
                    </a:lnTo>
                    <a:lnTo>
                      <a:pt x="262" y="101"/>
                    </a:lnTo>
                    <a:close/>
                    <a:moveTo>
                      <a:pt x="178" y="53"/>
                    </a:moveTo>
                    <a:lnTo>
                      <a:pt x="200" y="53"/>
                    </a:lnTo>
                    <a:lnTo>
                      <a:pt x="211" y="76"/>
                    </a:lnTo>
                    <a:lnTo>
                      <a:pt x="226" y="53"/>
                    </a:lnTo>
                    <a:lnTo>
                      <a:pt x="245" y="53"/>
                    </a:lnTo>
                    <a:lnTo>
                      <a:pt x="223" y="84"/>
                    </a:lnTo>
                    <a:lnTo>
                      <a:pt x="245" y="118"/>
                    </a:lnTo>
                    <a:lnTo>
                      <a:pt x="223" y="118"/>
                    </a:lnTo>
                    <a:lnTo>
                      <a:pt x="209" y="93"/>
                    </a:lnTo>
                    <a:lnTo>
                      <a:pt x="195" y="118"/>
                    </a:lnTo>
                    <a:lnTo>
                      <a:pt x="175" y="118"/>
                    </a:lnTo>
                    <a:lnTo>
                      <a:pt x="197" y="82"/>
                    </a:lnTo>
                    <a:lnTo>
                      <a:pt x="178" y="53"/>
                    </a:lnTo>
                    <a:close/>
                    <a:moveTo>
                      <a:pt x="141" y="101"/>
                    </a:moveTo>
                    <a:lnTo>
                      <a:pt x="158" y="101"/>
                    </a:lnTo>
                    <a:lnTo>
                      <a:pt x="158" y="118"/>
                    </a:lnTo>
                    <a:lnTo>
                      <a:pt x="141" y="118"/>
                    </a:lnTo>
                    <a:lnTo>
                      <a:pt x="141" y="101"/>
                    </a:lnTo>
                    <a:close/>
                    <a:moveTo>
                      <a:pt x="76" y="53"/>
                    </a:moveTo>
                    <a:lnTo>
                      <a:pt x="87" y="76"/>
                    </a:lnTo>
                    <a:lnTo>
                      <a:pt x="101" y="53"/>
                    </a:lnTo>
                    <a:lnTo>
                      <a:pt x="121" y="53"/>
                    </a:lnTo>
                    <a:lnTo>
                      <a:pt x="99" y="84"/>
                    </a:lnTo>
                    <a:lnTo>
                      <a:pt x="121" y="118"/>
                    </a:lnTo>
                    <a:lnTo>
                      <a:pt x="99" y="118"/>
                    </a:lnTo>
                    <a:lnTo>
                      <a:pt x="84" y="93"/>
                    </a:lnTo>
                    <a:lnTo>
                      <a:pt x="70" y="118"/>
                    </a:lnTo>
                    <a:lnTo>
                      <a:pt x="51" y="118"/>
                    </a:lnTo>
                    <a:lnTo>
                      <a:pt x="73" y="82"/>
                    </a:lnTo>
                    <a:lnTo>
                      <a:pt x="53" y="50"/>
                    </a:lnTo>
                    <a:lnTo>
                      <a:pt x="76" y="50"/>
                    </a:lnTo>
                    <a:lnTo>
                      <a:pt x="76" y="53"/>
                    </a:lnTo>
                    <a:close/>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03" name="Freeform 165">
                <a:extLst>
                  <a:ext uri="{FF2B5EF4-FFF2-40B4-BE49-F238E27FC236}">
                    <a16:creationId xmlns:a16="http://schemas.microsoft.com/office/drawing/2014/main" id="{1EC3614B-9D71-46B7-BE8F-2BF3F0A0F0CF}"/>
                  </a:ext>
                </a:extLst>
              </p:cNvPr>
              <p:cNvSpPr>
                <a:spLocks noChangeArrowheads="1"/>
              </p:cNvSpPr>
              <p:nvPr/>
            </p:nvSpPr>
            <p:spPr bwMode="auto">
              <a:xfrm>
                <a:off x="1911350" y="4603750"/>
                <a:ext cx="150813" cy="58738"/>
              </a:xfrm>
              <a:custGeom>
                <a:avLst/>
                <a:gdLst>
                  <a:gd name="T0" fmla="*/ 420 w 421"/>
                  <a:gd name="T1" fmla="*/ 161 h 162"/>
                  <a:gd name="T2" fmla="*/ 420 w 421"/>
                  <a:gd name="T3" fmla="*/ 0 h 162"/>
                  <a:gd name="T4" fmla="*/ 0 w 421"/>
                  <a:gd name="T5" fmla="*/ 0 h 162"/>
                  <a:gd name="T6" fmla="*/ 0 w 421"/>
                  <a:gd name="T7" fmla="*/ 161 h 162"/>
                  <a:gd name="T8" fmla="*/ 420 w 421"/>
                  <a:gd name="T9" fmla="*/ 161 h 162"/>
                  <a:gd name="T10" fmla="*/ 299 w 421"/>
                  <a:gd name="T11" fmla="*/ 45 h 162"/>
                  <a:gd name="T12" fmla="*/ 322 w 421"/>
                  <a:gd name="T13" fmla="*/ 45 h 162"/>
                  <a:gd name="T14" fmla="*/ 333 w 421"/>
                  <a:gd name="T15" fmla="*/ 68 h 162"/>
                  <a:gd name="T16" fmla="*/ 347 w 421"/>
                  <a:gd name="T17" fmla="*/ 45 h 162"/>
                  <a:gd name="T18" fmla="*/ 367 w 421"/>
                  <a:gd name="T19" fmla="*/ 45 h 162"/>
                  <a:gd name="T20" fmla="*/ 344 w 421"/>
                  <a:gd name="T21" fmla="*/ 76 h 162"/>
                  <a:gd name="T22" fmla="*/ 367 w 421"/>
                  <a:gd name="T23" fmla="*/ 110 h 162"/>
                  <a:gd name="T24" fmla="*/ 344 w 421"/>
                  <a:gd name="T25" fmla="*/ 110 h 162"/>
                  <a:gd name="T26" fmla="*/ 330 w 421"/>
                  <a:gd name="T27" fmla="*/ 85 h 162"/>
                  <a:gd name="T28" fmla="*/ 316 w 421"/>
                  <a:gd name="T29" fmla="*/ 110 h 162"/>
                  <a:gd name="T30" fmla="*/ 296 w 421"/>
                  <a:gd name="T31" fmla="*/ 110 h 162"/>
                  <a:gd name="T32" fmla="*/ 319 w 421"/>
                  <a:gd name="T33" fmla="*/ 74 h 162"/>
                  <a:gd name="T34" fmla="*/ 299 w 421"/>
                  <a:gd name="T35" fmla="*/ 45 h 162"/>
                  <a:gd name="T36" fmla="*/ 262 w 421"/>
                  <a:gd name="T37" fmla="*/ 93 h 162"/>
                  <a:gd name="T38" fmla="*/ 279 w 421"/>
                  <a:gd name="T39" fmla="*/ 93 h 162"/>
                  <a:gd name="T40" fmla="*/ 279 w 421"/>
                  <a:gd name="T41" fmla="*/ 110 h 162"/>
                  <a:gd name="T42" fmla="*/ 262 w 421"/>
                  <a:gd name="T43" fmla="*/ 110 h 162"/>
                  <a:gd name="T44" fmla="*/ 262 w 421"/>
                  <a:gd name="T45" fmla="*/ 93 h 162"/>
                  <a:gd name="T46" fmla="*/ 178 w 421"/>
                  <a:gd name="T47" fmla="*/ 45 h 162"/>
                  <a:gd name="T48" fmla="*/ 200 w 421"/>
                  <a:gd name="T49" fmla="*/ 45 h 162"/>
                  <a:gd name="T50" fmla="*/ 211 w 421"/>
                  <a:gd name="T51" fmla="*/ 68 h 162"/>
                  <a:gd name="T52" fmla="*/ 226 w 421"/>
                  <a:gd name="T53" fmla="*/ 45 h 162"/>
                  <a:gd name="T54" fmla="*/ 245 w 421"/>
                  <a:gd name="T55" fmla="*/ 45 h 162"/>
                  <a:gd name="T56" fmla="*/ 223 w 421"/>
                  <a:gd name="T57" fmla="*/ 76 h 162"/>
                  <a:gd name="T58" fmla="*/ 245 w 421"/>
                  <a:gd name="T59" fmla="*/ 110 h 162"/>
                  <a:gd name="T60" fmla="*/ 223 w 421"/>
                  <a:gd name="T61" fmla="*/ 110 h 162"/>
                  <a:gd name="T62" fmla="*/ 209 w 421"/>
                  <a:gd name="T63" fmla="*/ 85 h 162"/>
                  <a:gd name="T64" fmla="*/ 195 w 421"/>
                  <a:gd name="T65" fmla="*/ 110 h 162"/>
                  <a:gd name="T66" fmla="*/ 175 w 421"/>
                  <a:gd name="T67" fmla="*/ 110 h 162"/>
                  <a:gd name="T68" fmla="*/ 197 w 421"/>
                  <a:gd name="T69" fmla="*/ 74 h 162"/>
                  <a:gd name="T70" fmla="*/ 178 w 421"/>
                  <a:gd name="T71" fmla="*/ 45 h 162"/>
                  <a:gd name="T72" fmla="*/ 141 w 421"/>
                  <a:gd name="T73" fmla="*/ 93 h 162"/>
                  <a:gd name="T74" fmla="*/ 158 w 421"/>
                  <a:gd name="T75" fmla="*/ 93 h 162"/>
                  <a:gd name="T76" fmla="*/ 158 w 421"/>
                  <a:gd name="T77" fmla="*/ 110 h 162"/>
                  <a:gd name="T78" fmla="*/ 141 w 421"/>
                  <a:gd name="T79" fmla="*/ 110 h 162"/>
                  <a:gd name="T80" fmla="*/ 141 w 421"/>
                  <a:gd name="T81" fmla="*/ 93 h 162"/>
                  <a:gd name="T82" fmla="*/ 76 w 421"/>
                  <a:gd name="T83" fmla="*/ 45 h 162"/>
                  <a:gd name="T84" fmla="*/ 87 w 421"/>
                  <a:gd name="T85" fmla="*/ 68 h 162"/>
                  <a:gd name="T86" fmla="*/ 101 w 421"/>
                  <a:gd name="T87" fmla="*/ 45 h 162"/>
                  <a:gd name="T88" fmla="*/ 121 w 421"/>
                  <a:gd name="T89" fmla="*/ 45 h 162"/>
                  <a:gd name="T90" fmla="*/ 99 w 421"/>
                  <a:gd name="T91" fmla="*/ 76 h 162"/>
                  <a:gd name="T92" fmla="*/ 121 w 421"/>
                  <a:gd name="T93" fmla="*/ 110 h 162"/>
                  <a:gd name="T94" fmla="*/ 99 w 421"/>
                  <a:gd name="T95" fmla="*/ 110 h 162"/>
                  <a:gd name="T96" fmla="*/ 87 w 421"/>
                  <a:gd name="T97" fmla="*/ 85 h 162"/>
                  <a:gd name="T98" fmla="*/ 73 w 421"/>
                  <a:gd name="T99" fmla="*/ 110 h 162"/>
                  <a:gd name="T100" fmla="*/ 53 w 421"/>
                  <a:gd name="T101" fmla="*/ 110 h 162"/>
                  <a:gd name="T102" fmla="*/ 76 w 421"/>
                  <a:gd name="T103" fmla="*/ 74 h 162"/>
                  <a:gd name="T104" fmla="*/ 56 w 421"/>
                  <a:gd name="T105" fmla="*/ 43 h 162"/>
                  <a:gd name="T106" fmla="*/ 76 w 421"/>
                  <a:gd name="T107" fmla="*/ 43 h 162"/>
                  <a:gd name="T108" fmla="*/ 76 w 421"/>
                  <a:gd name="T109" fmla="*/ 45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21" h="162">
                    <a:moveTo>
                      <a:pt x="420" y="161"/>
                    </a:moveTo>
                    <a:lnTo>
                      <a:pt x="420" y="0"/>
                    </a:lnTo>
                    <a:lnTo>
                      <a:pt x="0" y="0"/>
                    </a:lnTo>
                    <a:lnTo>
                      <a:pt x="0" y="161"/>
                    </a:lnTo>
                    <a:lnTo>
                      <a:pt x="420" y="161"/>
                    </a:lnTo>
                    <a:close/>
                    <a:moveTo>
                      <a:pt x="299" y="45"/>
                    </a:moveTo>
                    <a:lnTo>
                      <a:pt x="322" y="45"/>
                    </a:lnTo>
                    <a:lnTo>
                      <a:pt x="333" y="68"/>
                    </a:lnTo>
                    <a:lnTo>
                      <a:pt x="347" y="45"/>
                    </a:lnTo>
                    <a:lnTo>
                      <a:pt x="367" y="45"/>
                    </a:lnTo>
                    <a:lnTo>
                      <a:pt x="344" y="76"/>
                    </a:lnTo>
                    <a:lnTo>
                      <a:pt x="367" y="110"/>
                    </a:lnTo>
                    <a:lnTo>
                      <a:pt x="344" y="110"/>
                    </a:lnTo>
                    <a:lnTo>
                      <a:pt x="330" y="85"/>
                    </a:lnTo>
                    <a:lnTo>
                      <a:pt x="316" y="110"/>
                    </a:lnTo>
                    <a:lnTo>
                      <a:pt x="296" y="110"/>
                    </a:lnTo>
                    <a:lnTo>
                      <a:pt x="319" y="74"/>
                    </a:lnTo>
                    <a:lnTo>
                      <a:pt x="299" y="45"/>
                    </a:lnTo>
                    <a:close/>
                    <a:moveTo>
                      <a:pt x="262" y="93"/>
                    </a:moveTo>
                    <a:lnTo>
                      <a:pt x="279" y="93"/>
                    </a:lnTo>
                    <a:lnTo>
                      <a:pt x="279" y="110"/>
                    </a:lnTo>
                    <a:lnTo>
                      <a:pt x="262" y="110"/>
                    </a:lnTo>
                    <a:lnTo>
                      <a:pt x="262" y="93"/>
                    </a:lnTo>
                    <a:close/>
                    <a:moveTo>
                      <a:pt x="178" y="45"/>
                    </a:moveTo>
                    <a:lnTo>
                      <a:pt x="200" y="45"/>
                    </a:lnTo>
                    <a:lnTo>
                      <a:pt x="211" y="68"/>
                    </a:lnTo>
                    <a:lnTo>
                      <a:pt x="226" y="45"/>
                    </a:lnTo>
                    <a:lnTo>
                      <a:pt x="245" y="45"/>
                    </a:lnTo>
                    <a:lnTo>
                      <a:pt x="223" y="76"/>
                    </a:lnTo>
                    <a:lnTo>
                      <a:pt x="245" y="110"/>
                    </a:lnTo>
                    <a:lnTo>
                      <a:pt x="223" y="110"/>
                    </a:lnTo>
                    <a:lnTo>
                      <a:pt x="209" y="85"/>
                    </a:lnTo>
                    <a:lnTo>
                      <a:pt x="195" y="110"/>
                    </a:lnTo>
                    <a:lnTo>
                      <a:pt x="175" y="110"/>
                    </a:lnTo>
                    <a:lnTo>
                      <a:pt x="197" y="74"/>
                    </a:lnTo>
                    <a:lnTo>
                      <a:pt x="178" y="45"/>
                    </a:lnTo>
                    <a:close/>
                    <a:moveTo>
                      <a:pt x="141" y="93"/>
                    </a:moveTo>
                    <a:lnTo>
                      <a:pt x="158" y="93"/>
                    </a:lnTo>
                    <a:lnTo>
                      <a:pt x="158" y="110"/>
                    </a:lnTo>
                    <a:lnTo>
                      <a:pt x="141" y="110"/>
                    </a:lnTo>
                    <a:lnTo>
                      <a:pt x="141" y="93"/>
                    </a:lnTo>
                    <a:close/>
                    <a:moveTo>
                      <a:pt x="76" y="45"/>
                    </a:moveTo>
                    <a:lnTo>
                      <a:pt x="87" y="68"/>
                    </a:lnTo>
                    <a:lnTo>
                      <a:pt x="101" y="45"/>
                    </a:lnTo>
                    <a:lnTo>
                      <a:pt x="121" y="45"/>
                    </a:lnTo>
                    <a:lnTo>
                      <a:pt x="99" y="76"/>
                    </a:lnTo>
                    <a:lnTo>
                      <a:pt x="121" y="110"/>
                    </a:lnTo>
                    <a:lnTo>
                      <a:pt x="99" y="110"/>
                    </a:lnTo>
                    <a:lnTo>
                      <a:pt x="87" y="85"/>
                    </a:lnTo>
                    <a:lnTo>
                      <a:pt x="73" y="110"/>
                    </a:lnTo>
                    <a:lnTo>
                      <a:pt x="53" y="110"/>
                    </a:lnTo>
                    <a:lnTo>
                      <a:pt x="76" y="74"/>
                    </a:lnTo>
                    <a:lnTo>
                      <a:pt x="56" y="43"/>
                    </a:lnTo>
                    <a:lnTo>
                      <a:pt x="76" y="43"/>
                    </a:lnTo>
                    <a:lnTo>
                      <a:pt x="76" y="45"/>
                    </a:lnTo>
                    <a:close/>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04" name="Freeform 166">
                <a:extLst>
                  <a:ext uri="{FF2B5EF4-FFF2-40B4-BE49-F238E27FC236}">
                    <a16:creationId xmlns:a16="http://schemas.microsoft.com/office/drawing/2014/main" id="{EE0AD2D8-C51E-49A5-8365-EC9E41580A22}"/>
                  </a:ext>
                </a:extLst>
              </p:cNvPr>
              <p:cNvSpPr>
                <a:spLocks noChangeArrowheads="1"/>
              </p:cNvSpPr>
              <p:nvPr/>
            </p:nvSpPr>
            <p:spPr bwMode="auto">
              <a:xfrm>
                <a:off x="1836738" y="4603750"/>
                <a:ext cx="55562" cy="58738"/>
              </a:xfrm>
              <a:custGeom>
                <a:avLst/>
                <a:gdLst>
                  <a:gd name="T0" fmla="*/ 77 w 156"/>
                  <a:gd name="T1" fmla="*/ 161 h 162"/>
                  <a:gd name="T2" fmla="*/ 0 w 156"/>
                  <a:gd name="T3" fmla="*/ 161 h 162"/>
                  <a:gd name="T4" fmla="*/ 0 w 156"/>
                  <a:gd name="T5" fmla="*/ 0 h 162"/>
                  <a:gd name="T6" fmla="*/ 155 w 156"/>
                  <a:gd name="T7" fmla="*/ 0 h 162"/>
                  <a:gd name="T8" fmla="*/ 155 w 156"/>
                  <a:gd name="T9" fmla="*/ 161 h 162"/>
                  <a:gd name="T10" fmla="*/ 77 w 156"/>
                  <a:gd name="T11" fmla="*/ 161 h 162"/>
                </a:gdLst>
                <a:ahLst/>
                <a:cxnLst>
                  <a:cxn ang="0">
                    <a:pos x="T0" y="T1"/>
                  </a:cxn>
                  <a:cxn ang="0">
                    <a:pos x="T2" y="T3"/>
                  </a:cxn>
                  <a:cxn ang="0">
                    <a:pos x="T4" y="T5"/>
                  </a:cxn>
                  <a:cxn ang="0">
                    <a:pos x="T6" y="T7"/>
                  </a:cxn>
                  <a:cxn ang="0">
                    <a:pos x="T8" y="T9"/>
                  </a:cxn>
                  <a:cxn ang="0">
                    <a:pos x="T10" y="T11"/>
                  </a:cxn>
                </a:cxnLst>
                <a:rect l="0" t="0" r="r" b="b"/>
                <a:pathLst>
                  <a:path w="156" h="162">
                    <a:moveTo>
                      <a:pt x="77" y="161"/>
                    </a:moveTo>
                    <a:lnTo>
                      <a:pt x="0" y="161"/>
                    </a:lnTo>
                    <a:lnTo>
                      <a:pt x="0" y="0"/>
                    </a:lnTo>
                    <a:lnTo>
                      <a:pt x="155" y="0"/>
                    </a:lnTo>
                    <a:lnTo>
                      <a:pt x="155" y="161"/>
                    </a:lnTo>
                    <a:lnTo>
                      <a:pt x="77" y="161"/>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492" name="Rectangle 491">
              <a:extLst>
                <a:ext uri="{FF2B5EF4-FFF2-40B4-BE49-F238E27FC236}">
                  <a16:creationId xmlns:a16="http://schemas.microsoft.com/office/drawing/2014/main" id="{F240B0B3-F5C8-48E5-B6C5-DB3139A4C00E}"/>
                </a:ext>
              </a:extLst>
            </p:cNvPr>
            <p:cNvSpPr/>
            <p:nvPr/>
          </p:nvSpPr>
          <p:spPr>
            <a:xfrm>
              <a:off x="2540097" y="2103309"/>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p>
          </p:txBody>
        </p:sp>
      </p:grpSp>
      <p:grpSp>
        <p:nvGrpSpPr>
          <p:cNvPr id="505" name="Group 504">
            <a:extLst>
              <a:ext uri="{FF2B5EF4-FFF2-40B4-BE49-F238E27FC236}">
                <a16:creationId xmlns:a16="http://schemas.microsoft.com/office/drawing/2014/main" id="{518A644F-1903-4022-89E0-36F18FD95DFB}"/>
              </a:ext>
            </a:extLst>
          </p:cNvPr>
          <p:cNvGrpSpPr/>
          <p:nvPr/>
        </p:nvGrpSpPr>
        <p:grpSpPr>
          <a:xfrm>
            <a:off x="10067246" y="5286579"/>
            <a:ext cx="475202" cy="441936"/>
            <a:chOff x="4198441" y="2095219"/>
            <a:chExt cx="639069" cy="695710"/>
          </a:xfrm>
        </p:grpSpPr>
        <p:grpSp>
          <p:nvGrpSpPr>
            <p:cNvPr id="506" name="Group 505">
              <a:extLst>
                <a:ext uri="{FF2B5EF4-FFF2-40B4-BE49-F238E27FC236}">
                  <a16:creationId xmlns:a16="http://schemas.microsoft.com/office/drawing/2014/main" id="{CD2A72AC-7EA9-44E4-B5E9-1FBB2D5E1813}"/>
                </a:ext>
              </a:extLst>
            </p:cNvPr>
            <p:cNvGrpSpPr/>
            <p:nvPr/>
          </p:nvGrpSpPr>
          <p:grpSpPr>
            <a:xfrm>
              <a:off x="4324477" y="2186450"/>
              <a:ext cx="386997" cy="513249"/>
              <a:chOff x="3302000" y="4402138"/>
              <a:chExt cx="223838" cy="296862"/>
            </a:xfrm>
            <a:solidFill>
              <a:srgbClr val="F80000"/>
            </a:solidFill>
          </p:grpSpPr>
          <p:sp>
            <p:nvSpPr>
              <p:cNvPr id="508" name="Freeform 53">
                <a:extLst>
                  <a:ext uri="{FF2B5EF4-FFF2-40B4-BE49-F238E27FC236}">
                    <a16:creationId xmlns:a16="http://schemas.microsoft.com/office/drawing/2014/main" id="{64E84A58-18E5-45A2-A262-B1BA02F1328B}"/>
                  </a:ext>
                </a:extLst>
              </p:cNvPr>
              <p:cNvSpPr>
                <a:spLocks noChangeArrowheads="1"/>
              </p:cNvSpPr>
              <p:nvPr/>
            </p:nvSpPr>
            <p:spPr bwMode="auto">
              <a:xfrm>
                <a:off x="3302000" y="4402138"/>
                <a:ext cx="223838" cy="296862"/>
              </a:xfrm>
              <a:custGeom>
                <a:avLst/>
                <a:gdLst>
                  <a:gd name="T0" fmla="*/ 310 w 622"/>
                  <a:gd name="T1" fmla="*/ 0 h 825"/>
                  <a:gd name="T2" fmla="*/ 0 w 622"/>
                  <a:gd name="T3" fmla="*/ 132 h 825"/>
                  <a:gd name="T4" fmla="*/ 0 w 622"/>
                  <a:gd name="T5" fmla="*/ 426 h 825"/>
                  <a:gd name="T6" fmla="*/ 0 w 622"/>
                  <a:gd name="T7" fmla="*/ 426 h 825"/>
                  <a:gd name="T8" fmla="*/ 310 w 622"/>
                  <a:gd name="T9" fmla="*/ 824 h 825"/>
                  <a:gd name="T10" fmla="*/ 621 w 622"/>
                  <a:gd name="T11" fmla="*/ 426 h 825"/>
                  <a:gd name="T12" fmla="*/ 621 w 622"/>
                  <a:gd name="T13" fmla="*/ 426 h 825"/>
                  <a:gd name="T14" fmla="*/ 621 w 622"/>
                  <a:gd name="T15" fmla="*/ 132 h 825"/>
                  <a:gd name="T16" fmla="*/ 310 w 622"/>
                  <a:gd name="T17" fmla="*/ 0 h 825"/>
                  <a:gd name="T18" fmla="*/ 364 w 622"/>
                  <a:gd name="T19" fmla="*/ 539 h 825"/>
                  <a:gd name="T20" fmla="*/ 141 w 622"/>
                  <a:gd name="T21" fmla="*/ 539 h 825"/>
                  <a:gd name="T22" fmla="*/ 141 w 622"/>
                  <a:gd name="T23" fmla="*/ 508 h 825"/>
                  <a:gd name="T24" fmla="*/ 364 w 622"/>
                  <a:gd name="T25" fmla="*/ 508 h 825"/>
                  <a:gd name="T26" fmla="*/ 364 w 622"/>
                  <a:gd name="T27" fmla="*/ 539 h 825"/>
                  <a:gd name="T28" fmla="*/ 364 w 622"/>
                  <a:gd name="T29" fmla="*/ 417 h 825"/>
                  <a:gd name="T30" fmla="*/ 141 w 622"/>
                  <a:gd name="T31" fmla="*/ 417 h 825"/>
                  <a:gd name="T32" fmla="*/ 141 w 622"/>
                  <a:gd name="T33" fmla="*/ 386 h 825"/>
                  <a:gd name="T34" fmla="*/ 364 w 622"/>
                  <a:gd name="T35" fmla="*/ 386 h 825"/>
                  <a:gd name="T36" fmla="*/ 364 w 622"/>
                  <a:gd name="T37" fmla="*/ 417 h 825"/>
                  <a:gd name="T38" fmla="*/ 364 w 622"/>
                  <a:gd name="T39" fmla="*/ 290 h 825"/>
                  <a:gd name="T40" fmla="*/ 141 w 622"/>
                  <a:gd name="T41" fmla="*/ 290 h 825"/>
                  <a:gd name="T42" fmla="*/ 141 w 622"/>
                  <a:gd name="T43" fmla="*/ 259 h 825"/>
                  <a:gd name="T44" fmla="*/ 364 w 622"/>
                  <a:gd name="T45" fmla="*/ 259 h 825"/>
                  <a:gd name="T46" fmla="*/ 364 w 622"/>
                  <a:gd name="T47" fmla="*/ 290 h 825"/>
                  <a:gd name="T48" fmla="*/ 497 w 622"/>
                  <a:gd name="T49" fmla="*/ 496 h 825"/>
                  <a:gd name="T50" fmla="*/ 443 w 622"/>
                  <a:gd name="T51" fmla="*/ 550 h 825"/>
                  <a:gd name="T52" fmla="*/ 409 w 622"/>
                  <a:gd name="T53" fmla="*/ 516 h 825"/>
                  <a:gd name="T54" fmla="*/ 409 w 622"/>
                  <a:gd name="T55" fmla="*/ 502 h 825"/>
                  <a:gd name="T56" fmla="*/ 423 w 622"/>
                  <a:gd name="T57" fmla="*/ 502 h 825"/>
                  <a:gd name="T58" fmla="*/ 443 w 622"/>
                  <a:gd name="T59" fmla="*/ 522 h 825"/>
                  <a:gd name="T60" fmla="*/ 483 w 622"/>
                  <a:gd name="T61" fmla="*/ 482 h 825"/>
                  <a:gd name="T62" fmla="*/ 497 w 622"/>
                  <a:gd name="T63" fmla="*/ 482 h 825"/>
                  <a:gd name="T64" fmla="*/ 497 w 622"/>
                  <a:gd name="T65" fmla="*/ 496 h 825"/>
                  <a:gd name="T66" fmla="*/ 421 w 622"/>
                  <a:gd name="T67" fmla="*/ 375 h 825"/>
                  <a:gd name="T68" fmla="*/ 421 w 622"/>
                  <a:gd name="T69" fmla="*/ 361 h 825"/>
                  <a:gd name="T70" fmla="*/ 435 w 622"/>
                  <a:gd name="T71" fmla="*/ 361 h 825"/>
                  <a:gd name="T72" fmla="*/ 454 w 622"/>
                  <a:gd name="T73" fmla="*/ 381 h 825"/>
                  <a:gd name="T74" fmla="*/ 474 w 622"/>
                  <a:gd name="T75" fmla="*/ 361 h 825"/>
                  <a:gd name="T76" fmla="*/ 488 w 622"/>
                  <a:gd name="T77" fmla="*/ 361 h 825"/>
                  <a:gd name="T78" fmla="*/ 488 w 622"/>
                  <a:gd name="T79" fmla="*/ 375 h 825"/>
                  <a:gd name="T80" fmla="*/ 468 w 622"/>
                  <a:gd name="T81" fmla="*/ 395 h 825"/>
                  <a:gd name="T82" fmla="*/ 488 w 622"/>
                  <a:gd name="T83" fmla="*/ 415 h 825"/>
                  <a:gd name="T84" fmla="*/ 488 w 622"/>
                  <a:gd name="T85" fmla="*/ 429 h 825"/>
                  <a:gd name="T86" fmla="*/ 480 w 622"/>
                  <a:gd name="T87" fmla="*/ 431 h 825"/>
                  <a:gd name="T88" fmla="*/ 471 w 622"/>
                  <a:gd name="T89" fmla="*/ 429 h 825"/>
                  <a:gd name="T90" fmla="*/ 452 w 622"/>
                  <a:gd name="T91" fmla="*/ 409 h 825"/>
                  <a:gd name="T92" fmla="*/ 432 w 622"/>
                  <a:gd name="T93" fmla="*/ 429 h 825"/>
                  <a:gd name="T94" fmla="*/ 423 w 622"/>
                  <a:gd name="T95" fmla="*/ 431 h 825"/>
                  <a:gd name="T96" fmla="*/ 415 w 622"/>
                  <a:gd name="T97" fmla="*/ 429 h 825"/>
                  <a:gd name="T98" fmla="*/ 415 w 622"/>
                  <a:gd name="T99" fmla="*/ 415 h 825"/>
                  <a:gd name="T100" fmla="*/ 435 w 622"/>
                  <a:gd name="T101" fmla="*/ 395 h 825"/>
                  <a:gd name="T102" fmla="*/ 421 w 622"/>
                  <a:gd name="T103" fmla="*/ 375 h 825"/>
                  <a:gd name="T104" fmla="*/ 500 w 622"/>
                  <a:gd name="T105" fmla="*/ 256 h 825"/>
                  <a:gd name="T106" fmla="*/ 446 w 622"/>
                  <a:gd name="T107" fmla="*/ 310 h 825"/>
                  <a:gd name="T108" fmla="*/ 412 w 622"/>
                  <a:gd name="T109" fmla="*/ 276 h 825"/>
                  <a:gd name="T110" fmla="*/ 412 w 622"/>
                  <a:gd name="T111" fmla="*/ 262 h 825"/>
                  <a:gd name="T112" fmla="*/ 426 w 622"/>
                  <a:gd name="T113" fmla="*/ 262 h 825"/>
                  <a:gd name="T114" fmla="*/ 446 w 622"/>
                  <a:gd name="T115" fmla="*/ 282 h 825"/>
                  <a:gd name="T116" fmla="*/ 485 w 622"/>
                  <a:gd name="T117" fmla="*/ 242 h 825"/>
                  <a:gd name="T118" fmla="*/ 500 w 622"/>
                  <a:gd name="T119" fmla="*/ 242 h 825"/>
                  <a:gd name="T120" fmla="*/ 500 w 622"/>
                  <a:gd name="T121" fmla="*/ 256 h 8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22" h="825">
                    <a:moveTo>
                      <a:pt x="310" y="0"/>
                    </a:moveTo>
                    <a:lnTo>
                      <a:pt x="0" y="132"/>
                    </a:lnTo>
                    <a:lnTo>
                      <a:pt x="0" y="426"/>
                    </a:lnTo>
                    <a:lnTo>
                      <a:pt x="0" y="426"/>
                    </a:lnTo>
                    <a:cubicBezTo>
                      <a:pt x="8" y="589"/>
                      <a:pt x="130" y="733"/>
                      <a:pt x="310" y="824"/>
                    </a:cubicBezTo>
                    <a:cubicBezTo>
                      <a:pt x="491" y="733"/>
                      <a:pt x="610" y="589"/>
                      <a:pt x="621" y="426"/>
                    </a:cubicBezTo>
                    <a:lnTo>
                      <a:pt x="621" y="426"/>
                    </a:lnTo>
                    <a:lnTo>
                      <a:pt x="621" y="132"/>
                    </a:lnTo>
                    <a:lnTo>
                      <a:pt x="310" y="0"/>
                    </a:lnTo>
                    <a:close/>
                    <a:moveTo>
                      <a:pt x="364" y="539"/>
                    </a:moveTo>
                    <a:lnTo>
                      <a:pt x="141" y="539"/>
                    </a:lnTo>
                    <a:lnTo>
                      <a:pt x="141" y="508"/>
                    </a:lnTo>
                    <a:lnTo>
                      <a:pt x="364" y="508"/>
                    </a:lnTo>
                    <a:lnTo>
                      <a:pt x="364" y="539"/>
                    </a:lnTo>
                    <a:close/>
                    <a:moveTo>
                      <a:pt x="364" y="417"/>
                    </a:moveTo>
                    <a:lnTo>
                      <a:pt x="141" y="417"/>
                    </a:lnTo>
                    <a:lnTo>
                      <a:pt x="141" y="386"/>
                    </a:lnTo>
                    <a:lnTo>
                      <a:pt x="364" y="386"/>
                    </a:lnTo>
                    <a:lnTo>
                      <a:pt x="364" y="417"/>
                    </a:lnTo>
                    <a:close/>
                    <a:moveTo>
                      <a:pt x="364" y="290"/>
                    </a:moveTo>
                    <a:lnTo>
                      <a:pt x="141" y="290"/>
                    </a:lnTo>
                    <a:lnTo>
                      <a:pt x="141" y="259"/>
                    </a:lnTo>
                    <a:lnTo>
                      <a:pt x="364" y="259"/>
                    </a:lnTo>
                    <a:lnTo>
                      <a:pt x="364" y="290"/>
                    </a:lnTo>
                    <a:close/>
                    <a:moveTo>
                      <a:pt x="497" y="496"/>
                    </a:moveTo>
                    <a:lnTo>
                      <a:pt x="443" y="550"/>
                    </a:lnTo>
                    <a:lnTo>
                      <a:pt x="409" y="516"/>
                    </a:lnTo>
                    <a:cubicBezTo>
                      <a:pt x="406" y="513"/>
                      <a:pt x="406" y="505"/>
                      <a:pt x="409" y="502"/>
                    </a:cubicBezTo>
                    <a:cubicBezTo>
                      <a:pt x="412" y="499"/>
                      <a:pt x="421" y="499"/>
                      <a:pt x="423" y="502"/>
                    </a:cubicBezTo>
                    <a:lnTo>
                      <a:pt x="443" y="522"/>
                    </a:lnTo>
                    <a:lnTo>
                      <a:pt x="483" y="482"/>
                    </a:lnTo>
                    <a:cubicBezTo>
                      <a:pt x="485" y="479"/>
                      <a:pt x="494" y="479"/>
                      <a:pt x="497" y="482"/>
                    </a:cubicBezTo>
                    <a:cubicBezTo>
                      <a:pt x="502" y="485"/>
                      <a:pt x="502" y="494"/>
                      <a:pt x="497" y="496"/>
                    </a:cubicBezTo>
                    <a:close/>
                    <a:moveTo>
                      <a:pt x="421" y="375"/>
                    </a:moveTo>
                    <a:cubicBezTo>
                      <a:pt x="418" y="372"/>
                      <a:pt x="418" y="364"/>
                      <a:pt x="421" y="361"/>
                    </a:cubicBezTo>
                    <a:cubicBezTo>
                      <a:pt x="423" y="358"/>
                      <a:pt x="432" y="358"/>
                      <a:pt x="435" y="361"/>
                    </a:cubicBezTo>
                    <a:lnTo>
                      <a:pt x="454" y="381"/>
                    </a:lnTo>
                    <a:lnTo>
                      <a:pt x="474" y="361"/>
                    </a:lnTo>
                    <a:cubicBezTo>
                      <a:pt x="477" y="358"/>
                      <a:pt x="485" y="358"/>
                      <a:pt x="488" y="361"/>
                    </a:cubicBezTo>
                    <a:cubicBezTo>
                      <a:pt x="491" y="364"/>
                      <a:pt x="491" y="372"/>
                      <a:pt x="488" y="375"/>
                    </a:cubicBezTo>
                    <a:lnTo>
                      <a:pt x="468" y="395"/>
                    </a:lnTo>
                    <a:lnTo>
                      <a:pt x="488" y="415"/>
                    </a:lnTo>
                    <a:cubicBezTo>
                      <a:pt x="491" y="417"/>
                      <a:pt x="491" y="427"/>
                      <a:pt x="488" y="429"/>
                    </a:cubicBezTo>
                    <a:cubicBezTo>
                      <a:pt x="485" y="432"/>
                      <a:pt x="483" y="431"/>
                      <a:pt x="480" y="431"/>
                    </a:cubicBezTo>
                    <a:cubicBezTo>
                      <a:pt x="477" y="431"/>
                      <a:pt x="474" y="431"/>
                      <a:pt x="471" y="429"/>
                    </a:cubicBezTo>
                    <a:lnTo>
                      <a:pt x="452" y="409"/>
                    </a:lnTo>
                    <a:lnTo>
                      <a:pt x="432" y="429"/>
                    </a:lnTo>
                    <a:cubicBezTo>
                      <a:pt x="429" y="431"/>
                      <a:pt x="426" y="431"/>
                      <a:pt x="423" y="431"/>
                    </a:cubicBezTo>
                    <a:cubicBezTo>
                      <a:pt x="421" y="431"/>
                      <a:pt x="418" y="431"/>
                      <a:pt x="415" y="429"/>
                    </a:cubicBezTo>
                    <a:cubicBezTo>
                      <a:pt x="412" y="426"/>
                      <a:pt x="412" y="417"/>
                      <a:pt x="415" y="415"/>
                    </a:cubicBezTo>
                    <a:lnTo>
                      <a:pt x="435" y="395"/>
                    </a:lnTo>
                    <a:lnTo>
                      <a:pt x="421" y="375"/>
                    </a:lnTo>
                    <a:close/>
                    <a:moveTo>
                      <a:pt x="500" y="256"/>
                    </a:moveTo>
                    <a:lnTo>
                      <a:pt x="446" y="310"/>
                    </a:lnTo>
                    <a:lnTo>
                      <a:pt x="412" y="276"/>
                    </a:lnTo>
                    <a:cubicBezTo>
                      <a:pt x="409" y="273"/>
                      <a:pt x="409" y="265"/>
                      <a:pt x="412" y="262"/>
                    </a:cubicBezTo>
                    <a:cubicBezTo>
                      <a:pt x="415" y="259"/>
                      <a:pt x="423" y="259"/>
                      <a:pt x="426" y="262"/>
                    </a:cubicBezTo>
                    <a:lnTo>
                      <a:pt x="446" y="282"/>
                    </a:lnTo>
                    <a:lnTo>
                      <a:pt x="485" y="242"/>
                    </a:lnTo>
                    <a:cubicBezTo>
                      <a:pt x="488" y="240"/>
                      <a:pt x="497" y="240"/>
                      <a:pt x="500" y="242"/>
                    </a:cubicBezTo>
                    <a:cubicBezTo>
                      <a:pt x="502" y="248"/>
                      <a:pt x="502" y="254"/>
                      <a:pt x="500" y="256"/>
                    </a:cubicBezTo>
                    <a:close/>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09" name="Freeform 191">
                <a:extLst>
                  <a:ext uri="{FF2B5EF4-FFF2-40B4-BE49-F238E27FC236}">
                    <a16:creationId xmlns:a16="http://schemas.microsoft.com/office/drawing/2014/main" id="{2993E68F-FDB6-4F59-87D5-3AD1315467AB}"/>
                  </a:ext>
                </a:extLst>
              </p:cNvPr>
              <p:cNvSpPr>
                <a:spLocks noChangeArrowheads="1"/>
              </p:cNvSpPr>
              <p:nvPr/>
            </p:nvSpPr>
            <p:spPr bwMode="auto">
              <a:xfrm>
                <a:off x="3302000" y="4402138"/>
                <a:ext cx="223838" cy="296862"/>
              </a:xfrm>
              <a:custGeom>
                <a:avLst/>
                <a:gdLst>
                  <a:gd name="T0" fmla="*/ 310 w 622"/>
                  <a:gd name="T1" fmla="*/ 0 h 825"/>
                  <a:gd name="T2" fmla="*/ 0 w 622"/>
                  <a:gd name="T3" fmla="*/ 132 h 825"/>
                  <a:gd name="T4" fmla="*/ 0 w 622"/>
                  <a:gd name="T5" fmla="*/ 426 h 825"/>
                  <a:gd name="T6" fmla="*/ 0 w 622"/>
                  <a:gd name="T7" fmla="*/ 426 h 825"/>
                  <a:gd name="T8" fmla="*/ 310 w 622"/>
                  <a:gd name="T9" fmla="*/ 824 h 825"/>
                  <a:gd name="T10" fmla="*/ 621 w 622"/>
                  <a:gd name="T11" fmla="*/ 426 h 825"/>
                  <a:gd name="T12" fmla="*/ 621 w 622"/>
                  <a:gd name="T13" fmla="*/ 426 h 825"/>
                  <a:gd name="T14" fmla="*/ 621 w 622"/>
                  <a:gd name="T15" fmla="*/ 132 h 825"/>
                  <a:gd name="T16" fmla="*/ 310 w 622"/>
                  <a:gd name="T17" fmla="*/ 0 h 825"/>
                  <a:gd name="T18" fmla="*/ 364 w 622"/>
                  <a:gd name="T19" fmla="*/ 539 h 825"/>
                  <a:gd name="T20" fmla="*/ 141 w 622"/>
                  <a:gd name="T21" fmla="*/ 539 h 825"/>
                  <a:gd name="T22" fmla="*/ 141 w 622"/>
                  <a:gd name="T23" fmla="*/ 508 h 825"/>
                  <a:gd name="T24" fmla="*/ 364 w 622"/>
                  <a:gd name="T25" fmla="*/ 508 h 825"/>
                  <a:gd name="T26" fmla="*/ 364 w 622"/>
                  <a:gd name="T27" fmla="*/ 539 h 825"/>
                  <a:gd name="T28" fmla="*/ 364 w 622"/>
                  <a:gd name="T29" fmla="*/ 417 h 825"/>
                  <a:gd name="T30" fmla="*/ 141 w 622"/>
                  <a:gd name="T31" fmla="*/ 417 h 825"/>
                  <a:gd name="T32" fmla="*/ 141 w 622"/>
                  <a:gd name="T33" fmla="*/ 386 h 825"/>
                  <a:gd name="T34" fmla="*/ 364 w 622"/>
                  <a:gd name="T35" fmla="*/ 386 h 825"/>
                  <a:gd name="T36" fmla="*/ 364 w 622"/>
                  <a:gd name="T37" fmla="*/ 417 h 825"/>
                  <a:gd name="T38" fmla="*/ 364 w 622"/>
                  <a:gd name="T39" fmla="*/ 290 h 825"/>
                  <a:gd name="T40" fmla="*/ 141 w 622"/>
                  <a:gd name="T41" fmla="*/ 290 h 825"/>
                  <a:gd name="T42" fmla="*/ 141 w 622"/>
                  <a:gd name="T43" fmla="*/ 259 h 825"/>
                  <a:gd name="T44" fmla="*/ 364 w 622"/>
                  <a:gd name="T45" fmla="*/ 259 h 825"/>
                  <a:gd name="T46" fmla="*/ 364 w 622"/>
                  <a:gd name="T47" fmla="*/ 290 h 825"/>
                  <a:gd name="T48" fmla="*/ 497 w 622"/>
                  <a:gd name="T49" fmla="*/ 496 h 825"/>
                  <a:gd name="T50" fmla="*/ 443 w 622"/>
                  <a:gd name="T51" fmla="*/ 550 h 825"/>
                  <a:gd name="T52" fmla="*/ 409 w 622"/>
                  <a:gd name="T53" fmla="*/ 516 h 825"/>
                  <a:gd name="T54" fmla="*/ 409 w 622"/>
                  <a:gd name="T55" fmla="*/ 502 h 825"/>
                  <a:gd name="T56" fmla="*/ 423 w 622"/>
                  <a:gd name="T57" fmla="*/ 502 h 825"/>
                  <a:gd name="T58" fmla="*/ 443 w 622"/>
                  <a:gd name="T59" fmla="*/ 522 h 825"/>
                  <a:gd name="T60" fmla="*/ 483 w 622"/>
                  <a:gd name="T61" fmla="*/ 482 h 825"/>
                  <a:gd name="T62" fmla="*/ 497 w 622"/>
                  <a:gd name="T63" fmla="*/ 482 h 825"/>
                  <a:gd name="T64" fmla="*/ 497 w 622"/>
                  <a:gd name="T65" fmla="*/ 496 h 825"/>
                  <a:gd name="T66" fmla="*/ 421 w 622"/>
                  <a:gd name="T67" fmla="*/ 375 h 825"/>
                  <a:gd name="T68" fmla="*/ 421 w 622"/>
                  <a:gd name="T69" fmla="*/ 361 h 825"/>
                  <a:gd name="T70" fmla="*/ 435 w 622"/>
                  <a:gd name="T71" fmla="*/ 361 h 825"/>
                  <a:gd name="T72" fmla="*/ 454 w 622"/>
                  <a:gd name="T73" fmla="*/ 381 h 825"/>
                  <a:gd name="T74" fmla="*/ 474 w 622"/>
                  <a:gd name="T75" fmla="*/ 361 h 825"/>
                  <a:gd name="T76" fmla="*/ 488 w 622"/>
                  <a:gd name="T77" fmla="*/ 361 h 825"/>
                  <a:gd name="T78" fmla="*/ 488 w 622"/>
                  <a:gd name="T79" fmla="*/ 375 h 825"/>
                  <a:gd name="T80" fmla="*/ 468 w 622"/>
                  <a:gd name="T81" fmla="*/ 395 h 825"/>
                  <a:gd name="T82" fmla="*/ 488 w 622"/>
                  <a:gd name="T83" fmla="*/ 415 h 825"/>
                  <a:gd name="T84" fmla="*/ 488 w 622"/>
                  <a:gd name="T85" fmla="*/ 429 h 825"/>
                  <a:gd name="T86" fmla="*/ 480 w 622"/>
                  <a:gd name="T87" fmla="*/ 431 h 825"/>
                  <a:gd name="T88" fmla="*/ 471 w 622"/>
                  <a:gd name="T89" fmla="*/ 429 h 825"/>
                  <a:gd name="T90" fmla="*/ 452 w 622"/>
                  <a:gd name="T91" fmla="*/ 409 h 825"/>
                  <a:gd name="T92" fmla="*/ 432 w 622"/>
                  <a:gd name="T93" fmla="*/ 429 h 825"/>
                  <a:gd name="T94" fmla="*/ 423 w 622"/>
                  <a:gd name="T95" fmla="*/ 431 h 825"/>
                  <a:gd name="T96" fmla="*/ 415 w 622"/>
                  <a:gd name="T97" fmla="*/ 429 h 825"/>
                  <a:gd name="T98" fmla="*/ 415 w 622"/>
                  <a:gd name="T99" fmla="*/ 415 h 825"/>
                  <a:gd name="T100" fmla="*/ 435 w 622"/>
                  <a:gd name="T101" fmla="*/ 395 h 825"/>
                  <a:gd name="T102" fmla="*/ 421 w 622"/>
                  <a:gd name="T103" fmla="*/ 375 h 825"/>
                  <a:gd name="T104" fmla="*/ 500 w 622"/>
                  <a:gd name="T105" fmla="*/ 256 h 825"/>
                  <a:gd name="T106" fmla="*/ 446 w 622"/>
                  <a:gd name="T107" fmla="*/ 310 h 825"/>
                  <a:gd name="T108" fmla="*/ 412 w 622"/>
                  <a:gd name="T109" fmla="*/ 276 h 825"/>
                  <a:gd name="T110" fmla="*/ 412 w 622"/>
                  <a:gd name="T111" fmla="*/ 262 h 825"/>
                  <a:gd name="T112" fmla="*/ 426 w 622"/>
                  <a:gd name="T113" fmla="*/ 262 h 825"/>
                  <a:gd name="T114" fmla="*/ 446 w 622"/>
                  <a:gd name="T115" fmla="*/ 282 h 825"/>
                  <a:gd name="T116" fmla="*/ 485 w 622"/>
                  <a:gd name="T117" fmla="*/ 242 h 825"/>
                  <a:gd name="T118" fmla="*/ 500 w 622"/>
                  <a:gd name="T119" fmla="*/ 242 h 825"/>
                  <a:gd name="T120" fmla="*/ 500 w 622"/>
                  <a:gd name="T121" fmla="*/ 256 h 8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22" h="825">
                    <a:moveTo>
                      <a:pt x="310" y="0"/>
                    </a:moveTo>
                    <a:lnTo>
                      <a:pt x="0" y="132"/>
                    </a:lnTo>
                    <a:lnTo>
                      <a:pt x="0" y="426"/>
                    </a:lnTo>
                    <a:lnTo>
                      <a:pt x="0" y="426"/>
                    </a:lnTo>
                    <a:cubicBezTo>
                      <a:pt x="8" y="589"/>
                      <a:pt x="130" y="733"/>
                      <a:pt x="310" y="824"/>
                    </a:cubicBezTo>
                    <a:cubicBezTo>
                      <a:pt x="491" y="733"/>
                      <a:pt x="610" y="589"/>
                      <a:pt x="621" y="426"/>
                    </a:cubicBezTo>
                    <a:lnTo>
                      <a:pt x="621" y="426"/>
                    </a:lnTo>
                    <a:lnTo>
                      <a:pt x="621" y="132"/>
                    </a:lnTo>
                    <a:lnTo>
                      <a:pt x="310" y="0"/>
                    </a:lnTo>
                    <a:close/>
                    <a:moveTo>
                      <a:pt x="364" y="539"/>
                    </a:moveTo>
                    <a:lnTo>
                      <a:pt x="141" y="539"/>
                    </a:lnTo>
                    <a:lnTo>
                      <a:pt x="141" y="508"/>
                    </a:lnTo>
                    <a:lnTo>
                      <a:pt x="364" y="508"/>
                    </a:lnTo>
                    <a:lnTo>
                      <a:pt x="364" y="539"/>
                    </a:lnTo>
                    <a:close/>
                    <a:moveTo>
                      <a:pt x="364" y="417"/>
                    </a:moveTo>
                    <a:lnTo>
                      <a:pt x="141" y="417"/>
                    </a:lnTo>
                    <a:lnTo>
                      <a:pt x="141" y="386"/>
                    </a:lnTo>
                    <a:lnTo>
                      <a:pt x="364" y="386"/>
                    </a:lnTo>
                    <a:lnTo>
                      <a:pt x="364" y="417"/>
                    </a:lnTo>
                    <a:close/>
                    <a:moveTo>
                      <a:pt x="364" y="290"/>
                    </a:moveTo>
                    <a:lnTo>
                      <a:pt x="141" y="290"/>
                    </a:lnTo>
                    <a:lnTo>
                      <a:pt x="141" y="259"/>
                    </a:lnTo>
                    <a:lnTo>
                      <a:pt x="364" y="259"/>
                    </a:lnTo>
                    <a:lnTo>
                      <a:pt x="364" y="290"/>
                    </a:lnTo>
                    <a:close/>
                    <a:moveTo>
                      <a:pt x="497" y="496"/>
                    </a:moveTo>
                    <a:lnTo>
                      <a:pt x="443" y="550"/>
                    </a:lnTo>
                    <a:lnTo>
                      <a:pt x="409" y="516"/>
                    </a:lnTo>
                    <a:cubicBezTo>
                      <a:pt x="406" y="513"/>
                      <a:pt x="406" y="505"/>
                      <a:pt x="409" y="502"/>
                    </a:cubicBezTo>
                    <a:cubicBezTo>
                      <a:pt x="412" y="499"/>
                      <a:pt x="421" y="499"/>
                      <a:pt x="423" y="502"/>
                    </a:cubicBezTo>
                    <a:lnTo>
                      <a:pt x="443" y="522"/>
                    </a:lnTo>
                    <a:lnTo>
                      <a:pt x="483" y="482"/>
                    </a:lnTo>
                    <a:cubicBezTo>
                      <a:pt x="485" y="479"/>
                      <a:pt x="494" y="479"/>
                      <a:pt x="497" y="482"/>
                    </a:cubicBezTo>
                    <a:cubicBezTo>
                      <a:pt x="502" y="485"/>
                      <a:pt x="502" y="494"/>
                      <a:pt x="497" y="496"/>
                    </a:cubicBezTo>
                    <a:close/>
                    <a:moveTo>
                      <a:pt x="421" y="375"/>
                    </a:moveTo>
                    <a:cubicBezTo>
                      <a:pt x="418" y="372"/>
                      <a:pt x="418" y="364"/>
                      <a:pt x="421" y="361"/>
                    </a:cubicBezTo>
                    <a:cubicBezTo>
                      <a:pt x="423" y="358"/>
                      <a:pt x="432" y="358"/>
                      <a:pt x="435" y="361"/>
                    </a:cubicBezTo>
                    <a:lnTo>
                      <a:pt x="454" y="381"/>
                    </a:lnTo>
                    <a:lnTo>
                      <a:pt x="474" y="361"/>
                    </a:lnTo>
                    <a:cubicBezTo>
                      <a:pt x="477" y="358"/>
                      <a:pt x="485" y="358"/>
                      <a:pt x="488" y="361"/>
                    </a:cubicBezTo>
                    <a:cubicBezTo>
                      <a:pt x="491" y="364"/>
                      <a:pt x="491" y="372"/>
                      <a:pt x="488" y="375"/>
                    </a:cubicBezTo>
                    <a:lnTo>
                      <a:pt x="468" y="395"/>
                    </a:lnTo>
                    <a:lnTo>
                      <a:pt x="488" y="415"/>
                    </a:lnTo>
                    <a:cubicBezTo>
                      <a:pt x="491" y="417"/>
                      <a:pt x="491" y="427"/>
                      <a:pt x="488" y="429"/>
                    </a:cubicBezTo>
                    <a:cubicBezTo>
                      <a:pt x="485" y="432"/>
                      <a:pt x="483" y="431"/>
                      <a:pt x="480" y="431"/>
                    </a:cubicBezTo>
                    <a:cubicBezTo>
                      <a:pt x="477" y="431"/>
                      <a:pt x="474" y="431"/>
                      <a:pt x="471" y="429"/>
                    </a:cubicBezTo>
                    <a:lnTo>
                      <a:pt x="452" y="409"/>
                    </a:lnTo>
                    <a:lnTo>
                      <a:pt x="432" y="429"/>
                    </a:lnTo>
                    <a:cubicBezTo>
                      <a:pt x="429" y="431"/>
                      <a:pt x="426" y="431"/>
                      <a:pt x="423" y="431"/>
                    </a:cubicBezTo>
                    <a:cubicBezTo>
                      <a:pt x="421" y="431"/>
                      <a:pt x="418" y="431"/>
                      <a:pt x="415" y="429"/>
                    </a:cubicBezTo>
                    <a:cubicBezTo>
                      <a:pt x="412" y="426"/>
                      <a:pt x="412" y="417"/>
                      <a:pt x="415" y="415"/>
                    </a:cubicBezTo>
                    <a:lnTo>
                      <a:pt x="435" y="395"/>
                    </a:lnTo>
                    <a:lnTo>
                      <a:pt x="421" y="375"/>
                    </a:lnTo>
                    <a:close/>
                    <a:moveTo>
                      <a:pt x="500" y="256"/>
                    </a:moveTo>
                    <a:lnTo>
                      <a:pt x="446" y="310"/>
                    </a:lnTo>
                    <a:lnTo>
                      <a:pt x="412" y="276"/>
                    </a:lnTo>
                    <a:cubicBezTo>
                      <a:pt x="409" y="273"/>
                      <a:pt x="409" y="265"/>
                      <a:pt x="412" y="262"/>
                    </a:cubicBezTo>
                    <a:cubicBezTo>
                      <a:pt x="415" y="259"/>
                      <a:pt x="423" y="259"/>
                      <a:pt x="426" y="262"/>
                    </a:cubicBezTo>
                    <a:lnTo>
                      <a:pt x="446" y="282"/>
                    </a:lnTo>
                    <a:lnTo>
                      <a:pt x="485" y="242"/>
                    </a:lnTo>
                    <a:cubicBezTo>
                      <a:pt x="488" y="240"/>
                      <a:pt x="497" y="240"/>
                      <a:pt x="500" y="242"/>
                    </a:cubicBezTo>
                    <a:cubicBezTo>
                      <a:pt x="502" y="248"/>
                      <a:pt x="502" y="254"/>
                      <a:pt x="500" y="256"/>
                    </a:cubicBezTo>
                    <a:close/>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507" name="Rectangle 506">
              <a:extLst>
                <a:ext uri="{FF2B5EF4-FFF2-40B4-BE49-F238E27FC236}">
                  <a16:creationId xmlns:a16="http://schemas.microsoft.com/office/drawing/2014/main" id="{2EE67B5F-036E-4E9E-A123-FF8E291F77A9}"/>
                </a:ext>
              </a:extLst>
            </p:cNvPr>
            <p:cNvSpPr/>
            <p:nvPr/>
          </p:nvSpPr>
          <p:spPr>
            <a:xfrm>
              <a:off x="4198441" y="2095219"/>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p>
          </p:txBody>
        </p:sp>
      </p:grpSp>
      <p:sp>
        <p:nvSpPr>
          <p:cNvPr id="510" name="Text Box 30">
            <a:extLst>
              <a:ext uri="{FF2B5EF4-FFF2-40B4-BE49-F238E27FC236}">
                <a16:creationId xmlns:a16="http://schemas.microsoft.com/office/drawing/2014/main" id="{69EFD99A-C588-43A9-87CE-D68228E4548F}"/>
              </a:ext>
            </a:extLst>
          </p:cNvPr>
          <p:cNvSpPr txBox="1">
            <a:spLocks noChangeArrowheads="1"/>
          </p:cNvSpPr>
          <p:nvPr/>
        </p:nvSpPr>
        <p:spPr bwMode="auto">
          <a:xfrm>
            <a:off x="10109851" y="4933078"/>
            <a:ext cx="381272" cy="246157"/>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a:solidFill>
                  <a:schemeClr val="bg2">
                    <a:lumMod val="10000"/>
                  </a:schemeClr>
                </a:solidFill>
              </a:rPr>
              <a:t>Route Table</a:t>
            </a:r>
            <a:endParaRPr lang="en-US" sz="800" dirty="0">
              <a:solidFill>
                <a:schemeClr val="bg2">
                  <a:lumMod val="10000"/>
                </a:schemeClr>
              </a:solidFill>
            </a:endParaRPr>
          </a:p>
        </p:txBody>
      </p:sp>
      <p:sp>
        <p:nvSpPr>
          <p:cNvPr id="511" name="Text Box 30">
            <a:extLst>
              <a:ext uri="{FF2B5EF4-FFF2-40B4-BE49-F238E27FC236}">
                <a16:creationId xmlns:a16="http://schemas.microsoft.com/office/drawing/2014/main" id="{06AD346E-5BC0-4386-99A0-D397FF865B86}"/>
              </a:ext>
            </a:extLst>
          </p:cNvPr>
          <p:cNvSpPr txBox="1">
            <a:spLocks noChangeArrowheads="1"/>
          </p:cNvSpPr>
          <p:nvPr/>
        </p:nvSpPr>
        <p:spPr bwMode="auto">
          <a:xfrm>
            <a:off x="10112271" y="5692515"/>
            <a:ext cx="381272" cy="246157"/>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solidFill>
                  <a:schemeClr val="bg2">
                    <a:lumMod val="10000"/>
                  </a:schemeClr>
                </a:solidFill>
              </a:rPr>
              <a:t>Security List</a:t>
            </a:r>
          </a:p>
        </p:txBody>
      </p:sp>
      <p:cxnSp>
        <p:nvCxnSpPr>
          <p:cNvPr id="512" name="Straight Connector 511">
            <a:extLst>
              <a:ext uri="{FF2B5EF4-FFF2-40B4-BE49-F238E27FC236}">
                <a16:creationId xmlns:a16="http://schemas.microsoft.com/office/drawing/2014/main" id="{6FAA2622-CF5E-4097-B12A-8A0E1F528D76}"/>
              </a:ext>
            </a:extLst>
          </p:cNvPr>
          <p:cNvCxnSpPr/>
          <p:nvPr/>
        </p:nvCxnSpPr>
        <p:spPr>
          <a:xfrm>
            <a:off x="974341" y="3876475"/>
            <a:ext cx="815121" cy="0"/>
          </a:xfrm>
          <a:prstGeom prst="line">
            <a:avLst/>
          </a:prstGeom>
          <a:ln w="12700" cmpd="sng">
            <a:solidFill>
              <a:srgbClr val="5F5F5F"/>
            </a:solidFill>
            <a:miter lim="800000"/>
          </a:ln>
        </p:spPr>
        <p:style>
          <a:lnRef idx="1">
            <a:schemeClr val="accent1"/>
          </a:lnRef>
          <a:fillRef idx="0">
            <a:schemeClr val="accent1"/>
          </a:fillRef>
          <a:effectRef idx="0">
            <a:schemeClr val="accent1"/>
          </a:effectRef>
          <a:fontRef idx="minor">
            <a:schemeClr val="tx1"/>
          </a:fontRef>
        </p:style>
      </p:cxnSp>
      <p:sp>
        <p:nvSpPr>
          <p:cNvPr id="513" name="Rectangle 512">
            <a:extLst>
              <a:ext uri="{FF2B5EF4-FFF2-40B4-BE49-F238E27FC236}">
                <a16:creationId xmlns:a16="http://schemas.microsoft.com/office/drawing/2014/main" id="{C2353B11-218F-4047-814D-716C3E3E626E}"/>
              </a:ext>
            </a:extLst>
          </p:cNvPr>
          <p:cNvSpPr/>
          <p:nvPr/>
        </p:nvSpPr>
        <p:spPr>
          <a:xfrm>
            <a:off x="1216016" y="4053943"/>
            <a:ext cx="807300" cy="341454"/>
          </a:xfrm>
          <a:prstGeom prst="rect">
            <a:avLst/>
          </a:prstGeom>
        </p:spPr>
        <p:style>
          <a:lnRef idx="2">
            <a:schemeClr val="accent4"/>
          </a:lnRef>
          <a:fillRef idx="1">
            <a:schemeClr val="lt1"/>
          </a:fillRef>
          <a:effectRef idx="0">
            <a:schemeClr val="accent4"/>
          </a:effectRef>
          <a:fontRef idx="minor">
            <a:schemeClr val="dk1"/>
          </a:fontRef>
        </p:style>
        <p:txBody>
          <a:bodyPr wrap="square">
            <a:spAutoFit/>
          </a:bodyPr>
          <a:lstStyle/>
          <a:p>
            <a:pPr algn="ctr">
              <a:lnSpc>
                <a:spcPct val="90000"/>
              </a:lnSpc>
            </a:pPr>
            <a:r>
              <a:rPr lang="en-US" altLang="en-US" sz="900" b="1" dirty="0">
                <a:solidFill>
                  <a:srgbClr val="5F5F5F"/>
                </a:solidFill>
              </a:rPr>
              <a:t>Internal Web Client</a:t>
            </a:r>
          </a:p>
        </p:txBody>
      </p:sp>
      <p:cxnSp>
        <p:nvCxnSpPr>
          <p:cNvPr id="514" name="Straight Arrow Connector 513">
            <a:extLst>
              <a:ext uri="{FF2B5EF4-FFF2-40B4-BE49-F238E27FC236}">
                <a16:creationId xmlns:a16="http://schemas.microsoft.com/office/drawing/2014/main" id="{33E10DF9-99E4-4C63-AA81-91511663FA46}"/>
              </a:ext>
            </a:extLst>
          </p:cNvPr>
          <p:cNvCxnSpPr>
            <a:cxnSpLocks/>
            <a:stCxn id="513" idx="3"/>
          </p:cNvCxnSpPr>
          <p:nvPr/>
        </p:nvCxnSpPr>
        <p:spPr>
          <a:xfrm flipV="1">
            <a:off x="2023316" y="4082412"/>
            <a:ext cx="205278" cy="142258"/>
          </a:xfrm>
          <a:prstGeom prst="straightConnector1">
            <a:avLst/>
          </a:prstGeom>
          <a:ln w="19050">
            <a:solidFill>
              <a:schemeClr val="accent5"/>
            </a:solidFill>
            <a:miter lim="800000"/>
            <a:tailEnd type="arrow"/>
          </a:ln>
        </p:spPr>
        <p:style>
          <a:lnRef idx="1">
            <a:schemeClr val="accent1"/>
          </a:lnRef>
          <a:fillRef idx="0">
            <a:schemeClr val="accent1"/>
          </a:fillRef>
          <a:effectRef idx="0">
            <a:schemeClr val="accent1"/>
          </a:effectRef>
          <a:fontRef idx="minor">
            <a:schemeClr val="tx1"/>
          </a:fontRef>
        </p:style>
      </p:cxnSp>
      <p:grpSp>
        <p:nvGrpSpPr>
          <p:cNvPr id="516" name="Group 515">
            <a:extLst>
              <a:ext uri="{FF2B5EF4-FFF2-40B4-BE49-F238E27FC236}">
                <a16:creationId xmlns:a16="http://schemas.microsoft.com/office/drawing/2014/main" id="{94A6528B-30CF-4197-BBB5-0FD92F048045}"/>
              </a:ext>
            </a:extLst>
          </p:cNvPr>
          <p:cNvGrpSpPr>
            <a:grpSpLocks noChangeAspect="1"/>
          </p:cNvGrpSpPr>
          <p:nvPr/>
        </p:nvGrpSpPr>
        <p:grpSpPr>
          <a:xfrm>
            <a:off x="2858594" y="3497604"/>
            <a:ext cx="563428" cy="613365"/>
            <a:chOff x="7231996" y="2103309"/>
            <a:chExt cx="639069" cy="695710"/>
          </a:xfrm>
        </p:grpSpPr>
        <p:grpSp>
          <p:nvGrpSpPr>
            <p:cNvPr id="517" name="Group 516">
              <a:extLst>
                <a:ext uri="{FF2B5EF4-FFF2-40B4-BE49-F238E27FC236}">
                  <a16:creationId xmlns:a16="http://schemas.microsoft.com/office/drawing/2014/main" id="{194155B6-86E7-42A6-BF29-A2F8F5B6EAE1}"/>
                </a:ext>
              </a:extLst>
            </p:cNvPr>
            <p:cNvGrpSpPr/>
            <p:nvPr/>
          </p:nvGrpSpPr>
          <p:grpSpPr>
            <a:xfrm>
              <a:off x="7307490" y="2184465"/>
              <a:ext cx="488082" cy="533399"/>
              <a:chOff x="4448178" y="3117846"/>
              <a:chExt cx="1265238" cy="1382712"/>
            </a:xfrm>
            <a:solidFill>
              <a:srgbClr val="F80000"/>
            </a:solidFill>
          </p:grpSpPr>
          <p:sp>
            <p:nvSpPr>
              <p:cNvPr id="519" name="Freeform 1">
                <a:extLst>
                  <a:ext uri="{FF2B5EF4-FFF2-40B4-BE49-F238E27FC236}">
                    <a16:creationId xmlns:a16="http://schemas.microsoft.com/office/drawing/2014/main" id="{AE5C8301-AC7F-4689-93D8-7B8D6F85805B}"/>
                  </a:ext>
                </a:extLst>
              </p:cNvPr>
              <p:cNvSpPr>
                <a:spLocks noChangeArrowheads="1"/>
              </p:cNvSpPr>
              <p:nvPr/>
            </p:nvSpPr>
            <p:spPr bwMode="auto">
              <a:xfrm>
                <a:off x="5006975" y="3382963"/>
                <a:ext cx="153988" cy="544512"/>
              </a:xfrm>
              <a:custGeom>
                <a:avLst/>
                <a:gdLst>
                  <a:gd name="T0" fmla="*/ 267 w 429"/>
                  <a:gd name="T1" fmla="*/ 369 h 1512"/>
                  <a:gd name="T2" fmla="*/ 428 w 429"/>
                  <a:gd name="T3" fmla="*/ 369 h 1512"/>
                  <a:gd name="T4" fmla="*/ 214 w 429"/>
                  <a:gd name="T5" fmla="*/ 0 h 1512"/>
                  <a:gd name="T6" fmla="*/ 0 w 429"/>
                  <a:gd name="T7" fmla="*/ 369 h 1512"/>
                  <a:gd name="T8" fmla="*/ 161 w 429"/>
                  <a:gd name="T9" fmla="*/ 369 h 1512"/>
                  <a:gd name="T10" fmla="*/ 161 w 429"/>
                  <a:gd name="T11" fmla="*/ 1142 h 1512"/>
                  <a:gd name="T12" fmla="*/ 0 w 429"/>
                  <a:gd name="T13" fmla="*/ 1142 h 1512"/>
                  <a:gd name="T14" fmla="*/ 214 w 429"/>
                  <a:gd name="T15" fmla="*/ 1511 h 1512"/>
                  <a:gd name="T16" fmla="*/ 428 w 429"/>
                  <a:gd name="T17" fmla="*/ 1142 h 1512"/>
                  <a:gd name="T18" fmla="*/ 267 w 429"/>
                  <a:gd name="T19" fmla="*/ 1142 h 1512"/>
                  <a:gd name="T20" fmla="*/ 267 w 429"/>
                  <a:gd name="T21" fmla="*/ 369 h 15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29" h="1512">
                    <a:moveTo>
                      <a:pt x="267" y="369"/>
                    </a:moveTo>
                    <a:lnTo>
                      <a:pt x="428" y="369"/>
                    </a:lnTo>
                    <a:lnTo>
                      <a:pt x="214" y="0"/>
                    </a:lnTo>
                    <a:lnTo>
                      <a:pt x="0" y="369"/>
                    </a:lnTo>
                    <a:lnTo>
                      <a:pt x="161" y="369"/>
                    </a:lnTo>
                    <a:lnTo>
                      <a:pt x="161" y="1142"/>
                    </a:lnTo>
                    <a:lnTo>
                      <a:pt x="0" y="1142"/>
                    </a:lnTo>
                    <a:lnTo>
                      <a:pt x="214" y="1511"/>
                    </a:lnTo>
                    <a:lnTo>
                      <a:pt x="428" y="1142"/>
                    </a:lnTo>
                    <a:lnTo>
                      <a:pt x="267" y="1142"/>
                    </a:lnTo>
                    <a:lnTo>
                      <a:pt x="267" y="36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chemeClr val="bg2">
                      <a:lumMod val="10000"/>
                    </a:schemeClr>
                  </a:solidFill>
                </a:endParaRPr>
              </a:p>
            </p:txBody>
          </p:sp>
          <p:sp>
            <p:nvSpPr>
              <p:cNvPr id="520" name="Freeform 2">
                <a:extLst>
                  <a:ext uri="{FF2B5EF4-FFF2-40B4-BE49-F238E27FC236}">
                    <a16:creationId xmlns:a16="http://schemas.microsoft.com/office/drawing/2014/main" id="{A4753A3F-815A-4483-A1B9-31FE95DFA1D0}"/>
                  </a:ext>
                </a:extLst>
              </p:cNvPr>
              <p:cNvSpPr>
                <a:spLocks noChangeArrowheads="1"/>
              </p:cNvSpPr>
              <p:nvPr/>
            </p:nvSpPr>
            <p:spPr bwMode="auto">
              <a:xfrm>
                <a:off x="4806950" y="3578225"/>
                <a:ext cx="228600" cy="153988"/>
              </a:xfrm>
              <a:custGeom>
                <a:avLst/>
                <a:gdLst>
                  <a:gd name="T0" fmla="*/ 632 w 633"/>
                  <a:gd name="T1" fmla="*/ 214 h 429"/>
                  <a:gd name="T2" fmla="*/ 259 w 633"/>
                  <a:gd name="T3" fmla="*/ 0 h 429"/>
                  <a:gd name="T4" fmla="*/ 259 w 633"/>
                  <a:gd name="T5" fmla="*/ 160 h 429"/>
                  <a:gd name="T6" fmla="*/ 0 w 633"/>
                  <a:gd name="T7" fmla="*/ 160 h 429"/>
                  <a:gd name="T8" fmla="*/ 0 w 633"/>
                  <a:gd name="T9" fmla="*/ 268 h 429"/>
                  <a:gd name="T10" fmla="*/ 259 w 633"/>
                  <a:gd name="T11" fmla="*/ 268 h 429"/>
                  <a:gd name="T12" fmla="*/ 259 w 633"/>
                  <a:gd name="T13" fmla="*/ 428 h 429"/>
                  <a:gd name="T14" fmla="*/ 632 w 633"/>
                  <a:gd name="T15" fmla="*/ 214 h 4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33" h="429">
                    <a:moveTo>
                      <a:pt x="632" y="214"/>
                    </a:moveTo>
                    <a:lnTo>
                      <a:pt x="259" y="0"/>
                    </a:lnTo>
                    <a:lnTo>
                      <a:pt x="259" y="160"/>
                    </a:lnTo>
                    <a:lnTo>
                      <a:pt x="0" y="160"/>
                    </a:lnTo>
                    <a:lnTo>
                      <a:pt x="0" y="268"/>
                    </a:lnTo>
                    <a:lnTo>
                      <a:pt x="259" y="268"/>
                    </a:lnTo>
                    <a:lnTo>
                      <a:pt x="259" y="428"/>
                    </a:lnTo>
                    <a:lnTo>
                      <a:pt x="632" y="214"/>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chemeClr val="bg2">
                      <a:lumMod val="10000"/>
                    </a:schemeClr>
                  </a:solidFill>
                </a:endParaRPr>
              </a:p>
            </p:txBody>
          </p:sp>
          <p:sp>
            <p:nvSpPr>
              <p:cNvPr id="521" name="Freeform 3">
                <a:extLst>
                  <a:ext uri="{FF2B5EF4-FFF2-40B4-BE49-F238E27FC236}">
                    <a16:creationId xmlns:a16="http://schemas.microsoft.com/office/drawing/2014/main" id="{0B7DD642-162C-4525-B2CC-6D2390C0E769}"/>
                  </a:ext>
                </a:extLst>
              </p:cNvPr>
              <p:cNvSpPr>
                <a:spLocks noChangeArrowheads="1"/>
              </p:cNvSpPr>
              <p:nvPr/>
            </p:nvSpPr>
            <p:spPr bwMode="auto">
              <a:xfrm>
                <a:off x="5133975" y="3578225"/>
                <a:ext cx="228600" cy="153988"/>
              </a:xfrm>
              <a:custGeom>
                <a:avLst/>
                <a:gdLst>
                  <a:gd name="T0" fmla="*/ 373 w 633"/>
                  <a:gd name="T1" fmla="*/ 0 h 429"/>
                  <a:gd name="T2" fmla="*/ 0 w 633"/>
                  <a:gd name="T3" fmla="*/ 214 h 429"/>
                  <a:gd name="T4" fmla="*/ 373 w 633"/>
                  <a:gd name="T5" fmla="*/ 428 h 429"/>
                  <a:gd name="T6" fmla="*/ 373 w 633"/>
                  <a:gd name="T7" fmla="*/ 268 h 429"/>
                  <a:gd name="T8" fmla="*/ 632 w 633"/>
                  <a:gd name="T9" fmla="*/ 268 h 429"/>
                  <a:gd name="T10" fmla="*/ 632 w 633"/>
                  <a:gd name="T11" fmla="*/ 160 h 429"/>
                  <a:gd name="T12" fmla="*/ 373 w 633"/>
                  <a:gd name="T13" fmla="*/ 160 h 429"/>
                  <a:gd name="T14" fmla="*/ 373 w 633"/>
                  <a:gd name="T15" fmla="*/ 0 h 4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33" h="429">
                    <a:moveTo>
                      <a:pt x="373" y="0"/>
                    </a:moveTo>
                    <a:lnTo>
                      <a:pt x="0" y="214"/>
                    </a:lnTo>
                    <a:lnTo>
                      <a:pt x="373" y="428"/>
                    </a:lnTo>
                    <a:lnTo>
                      <a:pt x="373" y="268"/>
                    </a:lnTo>
                    <a:lnTo>
                      <a:pt x="632" y="268"/>
                    </a:lnTo>
                    <a:lnTo>
                      <a:pt x="632" y="160"/>
                    </a:lnTo>
                    <a:lnTo>
                      <a:pt x="373" y="160"/>
                    </a:lnTo>
                    <a:lnTo>
                      <a:pt x="373"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chemeClr val="bg2">
                      <a:lumMod val="10000"/>
                    </a:schemeClr>
                  </a:solidFill>
                </a:endParaRPr>
              </a:p>
            </p:txBody>
          </p:sp>
          <p:sp>
            <p:nvSpPr>
              <p:cNvPr id="522" name="Freeform 4">
                <a:extLst>
                  <a:ext uri="{FF2B5EF4-FFF2-40B4-BE49-F238E27FC236}">
                    <a16:creationId xmlns:a16="http://schemas.microsoft.com/office/drawing/2014/main" id="{CCADFE3C-8E37-4C56-8A92-FA7B0CAB6857}"/>
                  </a:ext>
                </a:extLst>
              </p:cNvPr>
              <p:cNvSpPr>
                <a:spLocks noChangeArrowheads="1"/>
              </p:cNvSpPr>
              <p:nvPr/>
            </p:nvSpPr>
            <p:spPr bwMode="auto">
              <a:xfrm>
                <a:off x="5048250" y="4208463"/>
                <a:ext cx="57150" cy="46037"/>
              </a:xfrm>
              <a:custGeom>
                <a:avLst/>
                <a:gdLst>
                  <a:gd name="T0" fmla="*/ 131 w 158"/>
                  <a:gd name="T1" fmla="*/ 11 h 130"/>
                  <a:gd name="T2" fmla="*/ 67 w 158"/>
                  <a:gd name="T3" fmla="*/ 0 h 130"/>
                  <a:gd name="T4" fmla="*/ 0 w 158"/>
                  <a:gd name="T5" fmla="*/ 0 h 130"/>
                  <a:gd name="T6" fmla="*/ 0 w 158"/>
                  <a:gd name="T7" fmla="*/ 129 h 130"/>
                  <a:gd name="T8" fmla="*/ 81 w 158"/>
                  <a:gd name="T9" fmla="*/ 129 h 130"/>
                  <a:gd name="T10" fmla="*/ 131 w 158"/>
                  <a:gd name="T11" fmla="*/ 115 h 130"/>
                  <a:gd name="T12" fmla="*/ 157 w 158"/>
                  <a:gd name="T13" fmla="*/ 62 h 130"/>
                  <a:gd name="T14" fmla="*/ 131 w 158"/>
                  <a:gd name="T15" fmla="*/ 11 h 1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8" h="130">
                    <a:moveTo>
                      <a:pt x="131" y="11"/>
                    </a:moveTo>
                    <a:cubicBezTo>
                      <a:pt x="114" y="0"/>
                      <a:pt x="98" y="0"/>
                      <a:pt x="67" y="0"/>
                    </a:cubicBezTo>
                    <a:lnTo>
                      <a:pt x="0" y="0"/>
                    </a:lnTo>
                    <a:lnTo>
                      <a:pt x="0" y="129"/>
                    </a:lnTo>
                    <a:lnTo>
                      <a:pt x="81" y="129"/>
                    </a:lnTo>
                    <a:cubicBezTo>
                      <a:pt x="93" y="129"/>
                      <a:pt x="114" y="129"/>
                      <a:pt x="131" y="115"/>
                    </a:cubicBezTo>
                    <a:cubicBezTo>
                      <a:pt x="140" y="110"/>
                      <a:pt x="157" y="93"/>
                      <a:pt x="157" y="62"/>
                    </a:cubicBezTo>
                    <a:cubicBezTo>
                      <a:pt x="157" y="31"/>
                      <a:pt x="140" y="17"/>
                      <a:pt x="131" y="1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chemeClr val="bg2">
                      <a:lumMod val="10000"/>
                    </a:schemeClr>
                  </a:solidFill>
                </a:endParaRPr>
              </a:p>
            </p:txBody>
          </p:sp>
          <p:sp>
            <p:nvSpPr>
              <p:cNvPr id="523" name="Freeform 5">
                <a:extLst>
                  <a:ext uri="{FF2B5EF4-FFF2-40B4-BE49-F238E27FC236}">
                    <a16:creationId xmlns:a16="http://schemas.microsoft.com/office/drawing/2014/main" id="{8A9FC01D-EF68-4470-88BB-D2D33DFB9C31}"/>
                  </a:ext>
                </a:extLst>
              </p:cNvPr>
              <p:cNvSpPr>
                <a:spLocks noChangeArrowheads="1"/>
              </p:cNvSpPr>
              <p:nvPr/>
            </p:nvSpPr>
            <p:spPr bwMode="auto">
              <a:xfrm>
                <a:off x="4875213" y="4210050"/>
                <a:ext cx="68262" cy="114300"/>
              </a:xfrm>
              <a:custGeom>
                <a:avLst/>
                <a:gdLst>
                  <a:gd name="T0" fmla="*/ 104 w 190"/>
                  <a:gd name="T1" fmla="*/ 9 h 317"/>
                  <a:gd name="T2" fmla="*/ 0 w 190"/>
                  <a:gd name="T3" fmla="*/ 3 h 317"/>
                  <a:gd name="T4" fmla="*/ 0 w 190"/>
                  <a:gd name="T5" fmla="*/ 316 h 317"/>
                  <a:gd name="T6" fmla="*/ 39 w 190"/>
                  <a:gd name="T7" fmla="*/ 316 h 317"/>
                  <a:gd name="T8" fmla="*/ 146 w 190"/>
                  <a:gd name="T9" fmla="*/ 285 h 317"/>
                  <a:gd name="T10" fmla="*/ 189 w 190"/>
                  <a:gd name="T11" fmla="*/ 153 h 317"/>
                  <a:gd name="T12" fmla="*/ 104 w 190"/>
                  <a:gd name="T13" fmla="*/ 9 h 317"/>
                </a:gdLst>
                <a:ahLst/>
                <a:cxnLst>
                  <a:cxn ang="0">
                    <a:pos x="T0" y="T1"/>
                  </a:cxn>
                  <a:cxn ang="0">
                    <a:pos x="T2" y="T3"/>
                  </a:cxn>
                  <a:cxn ang="0">
                    <a:pos x="T4" y="T5"/>
                  </a:cxn>
                  <a:cxn ang="0">
                    <a:pos x="T6" y="T7"/>
                  </a:cxn>
                  <a:cxn ang="0">
                    <a:pos x="T8" y="T9"/>
                  </a:cxn>
                  <a:cxn ang="0">
                    <a:pos x="T10" y="T11"/>
                  </a:cxn>
                  <a:cxn ang="0">
                    <a:pos x="T12" y="T13"/>
                  </a:cxn>
                </a:cxnLst>
                <a:rect l="0" t="0" r="r" b="b"/>
                <a:pathLst>
                  <a:path w="190" h="317">
                    <a:moveTo>
                      <a:pt x="104" y="9"/>
                    </a:moveTo>
                    <a:cubicBezTo>
                      <a:pt x="84" y="3"/>
                      <a:pt x="56" y="0"/>
                      <a:pt x="0" y="3"/>
                    </a:cubicBezTo>
                    <a:lnTo>
                      <a:pt x="0" y="316"/>
                    </a:lnTo>
                    <a:cubicBezTo>
                      <a:pt x="11" y="316"/>
                      <a:pt x="28" y="316"/>
                      <a:pt x="39" y="316"/>
                    </a:cubicBezTo>
                    <a:cubicBezTo>
                      <a:pt x="82" y="316"/>
                      <a:pt x="117" y="314"/>
                      <a:pt x="146" y="285"/>
                    </a:cubicBezTo>
                    <a:cubicBezTo>
                      <a:pt x="185" y="246"/>
                      <a:pt x="189" y="175"/>
                      <a:pt x="189" y="153"/>
                    </a:cubicBezTo>
                    <a:cubicBezTo>
                      <a:pt x="189" y="85"/>
                      <a:pt x="166" y="26"/>
                      <a:pt x="104" y="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chemeClr val="bg2">
                      <a:lumMod val="10000"/>
                    </a:schemeClr>
                  </a:solidFill>
                </a:endParaRPr>
              </a:p>
            </p:txBody>
          </p:sp>
          <p:sp>
            <p:nvSpPr>
              <p:cNvPr id="524" name="Freeform 6">
                <a:extLst>
                  <a:ext uri="{FF2B5EF4-FFF2-40B4-BE49-F238E27FC236}">
                    <a16:creationId xmlns:a16="http://schemas.microsoft.com/office/drawing/2014/main" id="{08ADA37D-FB8E-41BA-8D3B-3B4FF552F94B}"/>
                  </a:ext>
                </a:extLst>
              </p:cNvPr>
              <p:cNvSpPr>
                <a:spLocks noChangeArrowheads="1"/>
              </p:cNvSpPr>
              <p:nvPr/>
            </p:nvSpPr>
            <p:spPr bwMode="auto">
              <a:xfrm>
                <a:off x="4448178" y="3117846"/>
                <a:ext cx="1265238" cy="1382712"/>
              </a:xfrm>
              <a:custGeom>
                <a:avLst/>
                <a:gdLst>
                  <a:gd name="T0" fmla="*/ 3320 w 3516"/>
                  <a:gd name="T1" fmla="*/ 0 h 3840"/>
                  <a:gd name="T2" fmla="*/ 195 w 3516"/>
                  <a:gd name="T3" fmla="*/ 0 h 3840"/>
                  <a:gd name="T4" fmla="*/ 0 w 3516"/>
                  <a:gd name="T5" fmla="*/ 191 h 3840"/>
                  <a:gd name="T6" fmla="*/ 0 w 3516"/>
                  <a:gd name="T7" fmla="*/ 3644 h 3840"/>
                  <a:gd name="T8" fmla="*/ 195 w 3516"/>
                  <a:gd name="T9" fmla="*/ 3839 h 3840"/>
                  <a:gd name="T10" fmla="*/ 3320 w 3516"/>
                  <a:gd name="T11" fmla="*/ 3839 h 3840"/>
                  <a:gd name="T12" fmla="*/ 3515 w 3516"/>
                  <a:gd name="T13" fmla="*/ 3644 h 3840"/>
                  <a:gd name="T14" fmla="*/ 3515 w 3516"/>
                  <a:gd name="T15" fmla="*/ 191 h 3840"/>
                  <a:gd name="T16" fmla="*/ 3320 w 3516"/>
                  <a:gd name="T17" fmla="*/ 0 h 3840"/>
                  <a:gd name="T18" fmla="*/ 1315 w 3516"/>
                  <a:gd name="T19" fmla="*/ 3421 h 3840"/>
                  <a:gd name="T20" fmla="*/ 1230 w 3516"/>
                  <a:gd name="T21" fmla="*/ 3427 h 3840"/>
                  <a:gd name="T22" fmla="*/ 1083 w 3516"/>
                  <a:gd name="T23" fmla="*/ 3427 h 3840"/>
                  <a:gd name="T24" fmla="*/ 1083 w 3516"/>
                  <a:gd name="T25" fmla="*/ 2961 h 3840"/>
                  <a:gd name="T26" fmla="*/ 1239 w 3516"/>
                  <a:gd name="T27" fmla="*/ 2961 h 3840"/>
                  <a:gd name="T28" fmla="*/ 1399 w 3516"/>
                  <a:gd name="T29" fmla="*/ 3003 h 3840"/>
                  <a:gd name="T30" fmla="*/ 1478 w 3516"/>
                  <a:gd name="T31" fmla="*/ 3187 h 3840"/>
                  <a:gd name="T32" fmla="*/ 1315 w 3516"/>
                  <a:gd name="T33" fmla="*/ 3421 h 3840"/>
                  <a:gd name="T34" fmla="*/ 1805 w 3516"/>
                  <a:gd name="T35" fmla="*/ 3263 h 3840"/>
                  <a:gd name="T36" fmla="*/ 1755 w 3516"/>
                  <a:gd name="T37" fmla="*/ 3238 h 3840"/>
                  <a:gd name="T38" fmla="*/ 1667 w 3516"/>
                  <a:gd name="T39" fmla="*/ 3238 h 3840"/>
                  <a:gd name="T40" fmla="*/ 1667 w 3516"/>
                  <a:gd name="T41" fmla="*/ 3427 h 3840"/>
                  <a:gd name="T42" fmla="*/ 1566 w 3516"/>
                  <a:gd name="T43" fmla="*/ 3427 h 3840"/>
                  <a:gd name="T44" fmla="*/ 1566 w 3516"/>
                  <a:gd name="T45" fmla="*/ 2958 h 3840"/>
                  <a:gd name="T46" fmla="*/ 1744 w 3516"/>
                  <a:gd name="T47" fmla="*/ 2958 h 3840"/>
                  <a:gd name="T48" fmla="*/ 1884 w 3516"/>
                  <a:gd name="T49" fmla="*/ 2989 h 3840"/>
                  <a:gd name="T50" fmla="*/ 1923 w 3516"/>
                  <a:gd name="T51" fmla="*/ 3080 h 3840"/>
                  <a:gd name="T52" fmla="*/ 1824 w 3516"/>
                  <a:gd name="T53" fmla="*/ 3195 h 3840"/>
                  <a:gd name="T54" fmla="*/ 1909 w 3516"/>
                  <a:gd name="T55" fmla="*/ 3302 h 3840"/>
                  <a:gd name="T56" fmla="*/ 1923 w 3516"/>
                  <a:gd name="T57" fmla="*/ 3393 h 3840"/>
                  <a:gd name="T58" fmla="*/ 1937 w 3516"/>
                  <a:gd name="T59" fmla="*/ 3427 h 3840"/>
                  <a:gd name="T60" fmla="*/ 1830 w 3516"/>
                  <a:gd name="T61" fmla="*/ 3427 h 3840"/>
                  <a:gd name="T62" fmla="*/ 1805 w 3516"/>
                  <a:gd name="T63" fmla="*/ 3263 h 3840"/>
                  <a:gd name="T64" fmla="*/ 2135 w 3516"/>
                  <a:gd name="T65" fmla="*/ 3322 h 3840"/>
                  <a:gd name="T66" fmla="*/ 2245 w 3516"/>
                  <a:gd name="T67" fmla="*/ 3362 h 3840"/>
                  <a:gd name="T68" fmla="*/ 2321 w 3516"/>
                  <a:gd name="T69" fmla="*/ 3353 h 3840"/>
                  <a:gd name="T70" fmla="*/ 2321 w 3516"/>
                  <a:gd name="T71" fmla="*/ 3254 h 3840"/>
                  <a:gd name="T72" fmla="*/ 2231 w 3516"/>
                  <a:gd name="T73" fmla="*/ 3254 h 3840"/>
                  <a:gd name="T74" fmla="*/ 2231 w 3516"/>
                  <a:gd name="T75" fmla="*/ 3178 h 3840"/>
                  <a:gd name="T76" fmla="*/ 2423 w 3516"/>
                  <a:gd name="T77" fmla="*/ 3178 h 3840"/>
                  <a:gd name="T78" fmla="*/ 2423 w 3516"/>
                  <a:gd name="T79" fmla="*/ 3412 h 3840"/>
                  <a:gd name="T80" fmla="*/ 2253 w 3516"/>
                  <a:gd name="T81" fmla="*/ 3438 h 3840"/>
                  <a:gd name="T82" fmla="*/ 2056 w 3516"/>
                  <a:gd name="T83" fmla="*/ 3376 h 3840"/>
                  <a:gd name="T84" fmla="*/ 1994 w 3516"/>
                  <a:gd name="T85" fmla="*/ 3201 h 3840"/>
                  <a:gd name="T86" fmla="*/ 2239 w 3516"/>
                  <a:gd name="T87" fmla="*/ 2947 h 3840"/>
                  <a:gd name="T88" fmla="*/ 2397 w 3516"/>
                  <a:gd name="T89" fmla="*/ 3006 h 3840"/>
                  <a:gd name="T90" fmla="*/ 2431 w 3516"/>
                  <a:gd name="T91" fmla="*/ 3105 h 3840"/>
                  <a:gd name="T92" fmla="*/ 2327 w 3516"/>
                  <a:gd name="T93" fmla="*/ 3105 h 3840"/>
                  <a:gd name="T94" fmla="*/ 2313 w 3516"/>
                  <a:gd name="T95" fmla="*/ 3057 h 3840"/>
                  <a:gd name="T96" fmla="*/ 2234 w 3516"/>
                  <a:gd name="T97" fmla="*/ 3020 h 3840"/>
                  <a:gd name="T98" fmla="*/ 2098 w 3516"/>
                  <a:gd name="T99" fmla="*/ 3198 h 3840"/>
                  <a:gd name="T100" fmla="*/ 2135 w 3516"/>
                  <a:gd name="T101" fmla="*/ 3322 h 3840"/>
                  <a:gd name="T102" fmla="*/ 1758 w 3516"/>
                  <a:gd name="T103" fmla="*/ 2524 h 3840"/>
                  <a:gd name="T104" fmla="*/ 728 w 3516"/>
                  <a:gd name="T105" fmla="*/ 1495 h 3840"/>
                  <a:gd name="T106" fmla="*/ 1758 w 3516"/>
                  <a:gd name="T107" fmla="*/ 465 h 3840"/>
                  <a:gd name="T108" fmla="*/ 2787 w 3516"/>
                  <a:gd name="T109" fmla="*/ 1495 h 3840"/>
                  <a:gd name="T110" fmla="*/ 1758 w 3516"/>
                  <a:gd name="T111" fmla="*/ 2524 h 3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516" h="3840">
                    <a:moveTo>
                      <a:pt x="3320" y="0"/>
                    </a:moveTo>
                    <a:lnTo>
                      <a:pt x="195" y="0"/>
                    </a:lnTo>
                    <a:cubicBezTo>
                      <a:pt x="87" y="0"/>
                      <a:pt x="0" y="84"/>
                      <a:pt x="0" y="191"/>
                    </a:cubicBezTo>
                    <a:lnTo>
                      <a:pt x="0" y="3644"/>
                    </a:lnTo>
                    <a:cubicBezTo>
                      <a:pt x="0" y="3751"/>
                      <a:pt x="87" y="3839"/>
                      <a:pt x="195" y="3839"/>
                    </a:cubicBezTo>
                    <a:lnTo>
                      <a:pt x="3320" y="3839"/>
                    </a:lnTo>
                    <a:cubicBezTo>
                      <a:pt x="3427" y="3839"/>
                      <a:pt x="3515" y="3751"/>
                      <a:pt x="3515" y="3644"/>
                    </a:cubicBezTo>
                    <a:lnTo>
                      <a:pt x="3515" y="191"/>
                    </a:lnTo>
                    <a:cubicBezTo>
                      <a:pt x="3515" y="84"/>
                      <a:pt x="3427" y="0"/>
                      <a:pt x="3320" y="0"/>
                    </a:cubicBezTo>
                    <a:close/>
                    <a:moveTo>
                      <a:pt x="1315" y="3421"/>
                    </a:moveTo>
                    <a:cubicBezTo>
                      <a:pt x="1298" y="3424"/>
                      <a:pt x="1278" y="3427"/>
                      <a:pt x="1230" y="3427"/>
                    </a:cubicBezTo>
                    <a:lnTo>
                      <a:pt x="1083" y="3427"/>
                    </a:lnTo>
                    <a:lnTo>
                      <a:pt x="1083" y="2961"/>
                    </a:lnTo>
                    <a:lnTo>
                      <a:pt x="1239" y="2961"/>
                    </a:lnTo>
                    <a:cubicBezTo>
                      <a:pt x="1264" y="2961"/>
                      <a:pt x="1343" y="2961"/>
                      <a:pt x="1399" y="3003"/>
                    </a:cubicBezTo>
                    <a:cubicBezTo>
                      <a:pt x="1459" y="3046"/>
                      <a:pt x="1478" y="3119"/>
                      <a:pt x="1478" y="3187"/>
                    </a:cubicBezTo>
                    <a:cubicBezTo>
                      <a:pt x="1481" y="3331"/>
                      <a:pt x="1405" y="3404"/>
                      <a:pt x="1315" y="3421"/>
                    </a:cubicBezTo>
                    <a:close/>
                    <a:moveTo>
                      <a:pt x="1805" y="3263"/>
                    </a:moveTo>
                    <a:cubicBezTo>
                      <a:pt x="1796" y="3238"/>
                      <a:pt x="1772" y="3238"/>
                      <a:pt x="1755" y="3238"/>
                    </a:cubicBezTo>
                    <a:lnTo>
                      <a:pt x="1667" y="3238"/>
                    </a:lnTo>
                    <a:lnTo>
                      <a:pt x="1667" y="3427"/>
                    </a:lnTo>
                    <a:lnTo>
                      <a:pt x="1566" y="3427"/>
                    </a:lnTo>
                    <a:lnTo>
                      <a:pt x="1566" y="2958"/>
                    </a:lnTo>
                    <a:lnTo>
                      <a:pt x="1744" y="2958"/>
                    </a:lnTo>
                    <a:cubicBezTo>
                      <a:pt x="1793" y="2958"/>
                      <a:pt x="1847" y="2958"/>
                      <a:pt x="1884" y="2989"/>
                    </a:cubicBezTo>
                    <a:cubicBezTo>
                      <a:pt x="1912" y="3015"/>
                      <a:pt x="1923" y="3049"/>
                      <a:pt x="1923" y="3080"/>
                    </a:cubicBezTo>
                    <a:cubicBezTo>
                      <a:pt x="1923" y="3167"/>
                      <a:pt x="1847" y="3187"/>
                      <a:pt x="1824" y="3195"/>
                    </a:cubicBezTo>
                    <a:cubicBezTo>
                      <a:pt x="1895" y="3201"/>
                      <a:pt x="1901" y="3240"/>
                      <a:pt x="1909" y="3302"/>
                    </a:cubicBezTo>
                    <a:cubicBezTo>
                      <a:pt x="1918" y="3356"/>
                      <a:pt x="1920" y="3379"/>
                      <a:pt x="1923" y="3393"/>
                    </a:cubicBezTo>
                    <a:cubicBezTo>
                      <a:pt x="1929" y="3412"/>
                      <a:pt x="1932" y="3418"/>
                      <a:pt x="1937" y="3427"/>
                    </a:cubicBezTo>
                    <a:lnTo>
                      <a:pt x="1830" y="3427"/>
                    </a:lnTo>
                    <a:cubicBezTo>
                      <a:pt x="1824" y="3401"/>
                      <a:pt x="1810" y="3283"/>
                      <a:pt x="1805" y="3263"/>
                    </a:cubicBezTo>
                    <a:close/>
                    <a:moveTo>
                      <a:pt x="2135" y="3322"/>
                    </a:moveTo>
                    <a:cubicBezTo>
                      <a:pt x="2157" y="3348"/>
                      <a:pt x="2188" y="3362"/>
                      <a:pt x="2245" y="3362"/>
                    </a:cubicBezTo>
                    <a:cubicBezTo>
                      <a:pt x="2293" y="3362"/>
                      <a:pt x="2310" y="3356"/>
                      <a:pt x="2321" y="3353"/>
                    </a:cubicBezTo>
                    <a:lnTo>
                      <a:pt x="2321" y="3254"/>
                    </a:lnTo>
                    <a:lnTo>
                      <a:pt x="2231" y="3254"/>
                    </a:lnTo>
                    <a:lnTo>
                      <a:pt x="2231" y="3178"/>
                    </a:lnTo>
                    <a:lnTo>
                      <a:pt x="2423" y="3178"/>
                    </a:lnTo>
                    <a:lnTo>
                      <a:pt x="2423" y="3412"/>
                    </a:lnTo>
                    <a:cubicBezTo>
                      <a:pt x="2394" y="3421"/>
                      <a:pt x="2346" y="3438"/>
                      <a:pt x="2253" y="3438"/>
                    </a:cubicBezTo>
                    <a:cubicBezTo>
                      <a:pt x="2146" y="3438"/>
                      <a:pt x="2093" y="3412"/>
                      <a:pt x="2056" y="3376"/>
                    </a:cubicBezTo>
                    <a:cubicBezTo>
                      <a:pt x="2002" y="3325"/>
                      <a:pt x="1994" y="3252"/>
                      <a:pt x="1994" y="3201"/>
                    </a:cubicBezTo>
                    <a:cubicBezTo>
                      <a:pt x="1994" y="3034"/>
                      <a:pt x="2098" y="2947"/>
                      <a:pt x="2239" y="2947"/>
                    </a:cubicBezTo>
                    <a:cubicBezTo>
                      <a:pt x="2299" y="2947"/>
                      <a:pt x="2361" y="2964"/>
                      <a:pt x="2397" y="3006"/>
                    </a:cubicBezTo>
                    <a:cubicBezTo>
                      <a:pt x="2428" y="3043"/>
                      <a:pt x="2431" y="3080"/>
                      <a:pt x="2431" y="3105"/>
                    </a:cubicBezTo>
                    <a:lnTo>
                      <a:pt x="2327" y="3105"/>
                    </a:lnTo>
                    <a:cubicBezTo>
                      <a:pt x="2327" y="3094"/>
                      <a:pt x="2327" y="3077"/>
                      <a:pt x="2313" y="3057"/>
                    </a:cubicBezTo>
                    <a:cubicBezTo>
                      <a:pt x="2293" y="3026"/>
                      <a:pt x="2256" y="3020"/>
                      <a:pt x="2234" y="3020"/>
                    </a:cubicBezTo>
                    <a:cubicBezTo>
                      <a:pt x="2121" y="3020"/>
                      <a:pt x="2098" y="3128"/>
                      <a:pt x="2098" y="3198"/>
                    </a:cubicBezTo>
                    <a:cubicBezTo>
                      <a:pt x="2098" y="3229"/>
                      <a:pt x="2101" y="3286"/>
                      <a:pt x="2135" y="3322"/>
                    </a:cubicBezTo>
                    <a:close/>
                    <a:moveTo>
                      <a:pt x="1758" y="2524"/>
                    </a:moveTo>
                    <a:cubicBezTo>
                      <a:pt x="1191" y="2524"/>
                      <a:pt x="728" y="2064"/>
                      <a:pt x="728" y="1495"/>
                    </a:cubicBezTo>
                    <a:cubicBezTo>
                      <a:pt x="728" y="928"/>
                      <a:pt x="1188" y="465"/>
                      <a:pt x="1758" y="465"/>
                    </a:cubicBezTo>
                    <a:cubicBezTo>
                      <a:pt x="2324" y="465"/>
                      <a:pt x="2787" y="925"/>
                      <a:pt x="2787" y="1495"/>
                    </a:cubicBezTo>
                    <a:cubicBezTo>
                      <a:pt x="2787" y="2061"/>
                      <a:pt x="2324" y="2524"/>
                      <a:pt x="1758" y="2524"/>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chemeClr val="bg2">
                      <a:lumMod val="10000"/>
                    </a:schemeClr>
                  </a:solidFill>
                </a:endParaRPr>
              </a:p>
            </p:txBody>
          </p:sp>
        </p:grpSp>
        <p:sp>
          <p:nvSpPr>
            <p:cNvPr id="518" name="Rectangle 517">
              <a:extLst>
                <a:ext uri="{FF2B5EF4-FFF2-40B4-BE49-F238E27FC236}">
                  <a16:creationId xmlns:a16="http://schemas.microsoft.com/office/drawing/2014/main" id="{4E3AFE9A-B333-4B78-B3BC-7CCCB89951D5}"/>
                </a:ext>
              </a:extLst>
            </p:cNvPr>
            <p:cNvSpPr/>
            <p:nvPr/>
          </p:nvSpPr>
          <p:spPr>
            <a:xfrm>
              <a:off x="7231996" y="2103309"/>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solidFill>
                  <a:schemeClr val="bg2">
                    <a:lumMod val="10000"/>
                  </a:schemeClr>
                </a:solidFill>
              </a:endParaRPr>
            </a:p>
          </p:txBody>
        </p:sp>
      </p:grpSp>
      <p:grpSp>
        <p:nvGrpSpPr>
          <p:cNvPr id="525" name="Group 524">
            <a:extLst>
              <a:ext uri="{FF2B5EF4-FFF2-40B4-BE49-F238E27FC236}">
                <a16:creationId xmlns:a16="http://schemas.microsoft.com/office/drawing/2014/main" id="{8C1E213F-E030-4E29-8DAF-6A50E955BE7F}"/>
              </a:ext>
            </a:extLst>
          </p:cNvPr>
          <p:cNvGrpSpPr/>
          <p:nvPr/>
        </p:nvGrpSpPr>
        <p:grpSpPr>
          <a:xfrm>
            <a:off x="2108426" y="3404192"/>
            <a:ext cx="670409" cy="647003"/>
            <a:chOff x="4177575" y="2127578"/>
            <a:chExt cx="670584" cy="647172"/>
          </a:xfrm>
        </p:grpSpPr>
        <p:grpSp>
          <p:nvGrpSpPr>
            <p:cNvPr id="526" name="Group 525">
              <a:extLst>
                <a:ext uri="{FF2B5EF4-FFF2-40B4-BE49-F238E27FC236}">
                  <a16:creationId xmlns:a16="http://schemas.microsoft.com/office/drawing/2014/main" id="{2A904E82-EC0B-41EC-B490-0407B8F2FCD4}"/>
                </a:ext>
              </a:extLst>
            </p:cNvPr>
            <p:cNvGrpSpPr/>
            <p:nvPr/>
          </p:nvGrpSpPr>
          <p:grpSpPr>
            <a:xfrm>
              <a:off x="4177575" y="2201542"/>
              <a:ext cx="670584" cy="499244"/>
              <a:chOff x="3235325" y="1938338"/>
              <a:chExt cx="360363" cy="268287"/>
            </a:xfrm>
            <a:solidFill>
              <a:srgbClr val="F80000"/>
            </a:solidFill>
          </p:grpSpPr>
          <p:sp>
            <p:nvSpPr>
              <p:cNvPr id="528" name="Freeform 74">
                <a:extLst>
                  <a:ext uri="{FF2B5EF4-FFF2-40B4-BE49-F238E27FC236}">
                    <a16:creationId xmlns:a16="http://schemas.microsoft.com/office/drawing/2014/main" id="{634C79DD-2880-47FE-98E6-4CB1AA876EC9}"/>
                  </a:ext>
                </a:extLst>
              </p:cNvPr>
              <p:cNvSpPr>
                <a:spLocks noChangeArrowheads="1"/>
              </p:cNvSpPr>
              <p:nvPr/>
            </p:nvSpPr>
            <p:spPr bwMode="auto">
              <a:xfrm>
                <a:off x="3235325" y="1938338"/>
                <a:ext cx="360363" cy="268287"/>
              </a:xfrm>
              <a:custGeom>
                <a:avLst/>
                <a:gdLst>
                  <a:gd name="T0" fmla="*/ 878 w 1000"/>
                  <a:gd name="T1" fmla="*/ 370 h 746"/>
                  <a:gd name="T2" fmla="*/ 765 w 1000"/>
                  <a:gd name="T3" fmla="*/ 424 h 746"/>
                  <a:gd name="T4" fmla="*/ 691 w 1000"/>
                  <a:gd name="T5" fmla="*/ 280 h 746"/>
                  <a:gd name="T6" fmla="*/ 499 w 1000"/>
                  <a:gd name="T7" fmla="*/ 0 h 746"/>
                  <a:gd name="T8" fmla="*/ 308 w 1000"/>
                  <a:gd name="T9" fmla="*/ 280 h 746"/>
                  <a:gd name="T10" fmla="*/ 234 w 1000"/>
                  <a:gd name="T11" fmla="*/ 424 h 746"/>
                  <a:gd name="T12" fmla="*/ 121 w 1000"/>
                  <a:gd name="T13" fmla="*/ 370 h 746"/>
                  <a:gd name="T14" fmla="*/ 121 w 1000"/>
                  <a:gd name="T15" fmla="*/ 511 h 746"/>
                  <a:gd name="T16" fmla="*/ 234 w 1000"/>
                  <a:gd name="T17" fmla="*/ 458 h 746"/>
                  <a:gd name="T18" fmla="*/ 499 w 1000"/>
                  <a:gd name="T19" fmla="*/ 745 h 746"/>
                  <a:gd name="T20" fmla="*/ 765 w 1000"/>
                  <a:gd name="T21" fmla="*/ 458 h 746"/>
                  <a:gd name="T22" fmla="*/ 878 w 1000"/>
                  <a:gd name="T23" fmla="*/ 511 h 746"/>
                  <a:gd name="T24" fmla="*/ 293 w 1000"/>
                  <a:gd name="T25" fmla="*/ 458 h 746"/>
                  <a:gd name="T26" fmla="*/ 265 w 1000"/>
                  <a:gd name="T27" fmla="*/ 424 h 746"/>
                  <a:gd name="T28" fmla="*/ 293 w 1000"/>
                  <a:gd name="T29" fmla="*/ 458 h 746"/>
                  <a:gd name="T30" fmla="*/ 324 w 1000"/>
                  <a:gd name="T31" fmla="*/ 458 h 746"/>
                  <a:gd name="T32" fmla="*/ 353 w 1000"/>
                  <a:gd name="T33" fmla="*/ 424 h 746"/>
                  <a:gd name="T34" fmla="*/ 412 w 1000"/>
                  <a:gd name="T35" fmla="*/ 458 h 746"/>
                  <a:gd name="T36" fmla="*/ 384 w 1000"/>
                  <a:gd name="T37" fmla="*/ 424 h 746"/>
                  <a:gd name="T38" fmla="*/ 412 w 1000"/>
                  <a:gd name="T39" fmla="*/ 458 h 746"/>
                  <a:gd name="T40" fmla="*/ 536 w 1000"/>
                  <a:gd name="T41" fmla="*/ 579 h 746"/>
                  <a:gd name="T42" fmla="*/ 480 w 1000"/>
                  <a:gd name="T43" fmla="*/ 480 h 746"/>
                  <a:gd name="T44" fmla="*/ 499 w 1000"/>
                  <a:gd name="T45" fmla="*/ 353 h 746"/>
                  <a:gd name="T46" fmla="*/ 519 w 1000"/>
                  <a:gd name="T47" fmla="*/ 480 h 746"/>
                  <a:gd name="T48" fmla="*/ 590 w 1000"/>
                  <a:gd name="T49" fmla="*/ 458 h 746"/>
                  <a:gd name="T50" fmla="*/ 618 w 1000"/>
                  <a:gd name="T51" fmla="*/ 424 h 746"/>
                  <a:gd name="T52" fmla="*/ 621 w 1000"/>
                  <a:gd name="T53" fmla="*/ 277 h 746"/>
                  <a:gd name="T54" fmla="*/ 381 w 1000"/>
                  <a:gd name="T55" fmla="*/ 190 h 746"/>
                  <a:gd name="T56" fmla="*/ 624 w 1000"/>
                  <a:gd name="T57" fmla="*/ 190 h 746"/>
                  <a:gd name="T58" fmla="*/ 621 w 1000"/>
                  <a:gd name="T59" fmla="*/ 277 h 746"/>
                  <a:gd name="T60" fmla="*/ 649 w 1000"/>
                  <a:gd name="T61" fmla="*/ 458 h 746"/>
                  <a:gd name="T62" fmla="*/ 677 w 1000"/>
                  <a:gd name="T63" fmla="*/ 424 h 746"/>
                  <a:gd name="T64" fmla="*/ 737 w 1000"/>
                  <a:gd name="T65" fmla="*/ 458 h 746"/>
                  <a:gd name="T66" fmla="*/ 708 w 1000"/>
                  <a:gd name="T67" fmla="*/ 424 h 746"/>
                  <a:gd name="T68" fmla="*/ 737 w 1000"/>
                  <a:gd name="T69" fmla="*/ 458 h 7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00" h="746">
                    <a:moveTo>
                      <a:pt x="999" y="441"/>
                    </a:moveTo>
                    <a:lnTo>
                      <a:pt x="878" y="370"/>
                    </a:lnTo>
                    <a:lnTo>
                      <a:pt x="878" y="424"/>
                    </a:lnTo>
                    <a:lnTo>
                      <a:pt x="765" y="424"/>
                    </a:lnTo>
                    <a:lnTo>
                      <a:pt x="765" y="280"/>
                    </a:lnTo>
                    <a:lnTo>
                      <a:pt x="691" y="280"/>
                    </a:lnTo>
                    <a:lnTo>
                      <a:pt x="691" y="192"/>
                    </a:lnTo>
                    <a:cubicBezTo>
                      <a:pt x="691" y="85"/>
                      <a:pt x="604" y="0"/>
                      <a:pt x="499" y="0"/>
                    </a:cubicBezTo>
                    <a:cubicBezTo>
                      <a:pt x="392" y="0"/>
                      <a:pt x="308" y="88"/>
                      <a:pt x="308" y="192"/>
                    </a:cubicBezTo>
                    <a:lnTo>
                      <a:pt x="308" y="280"/>
                    </a:lnTo>
                    <a:lnTo>
                      <a:pt x="234" y="280"/>
                    </a:lnTo>
                    <a:lnTo>
                      <a:pt x="234" y="424"/>
                    </a:lnTo>
                    <a:lnTo>
                      <a:pt x="121" y="424"/>
                    </a:lnTo>
                    <a:lnTo>
                      <a:pt x="121" y="370"/>
                    </a:lnTo>
                    <a:lnTo>
                      <a:pt x="0" y="441"/>
                    </a:lnTo>
                    <a:lnTo>
                      <a:pt x="121" y="511"/>
                    </a:lnTo>
                    <a:lnTo>
                      <a:pt x="121" y="458"/>
                    </a:lnTo>
                    <a:lnTo>
                      <a:pt x="234" y="458"/>
                    </a:lnTo>
                    <a:lnTo>
                      <a:pt x="234" y="633"/>
                    </a:lnTo>
                    <a:lnTo>
                      <a:pt x="499" y="745"/>
                    </a:lnTo>
                    <a:lnTo>
                      <a:pt x="765" y="633"/>
                    </a:lnTo>
                    <a:lnTo>
                      <a:pt x="765" y="458"/>
                    </a:lnTo>
                    <a:lnTo>
                      <a:pt x="878" y="458"/>
                    </a:lnTo>
                    <a:lnTo>
                      <a:pt x="878" y="511"/>
                    </a:lnTo>
                    <a:lnTo>
                      <a:pt x="999" y="441"/>
                    </a:lnTo>
                    <a:close/>
                    <a:moveTo>
                      <a:pt x="293" y="458"/>
                    </a:moveTo>
                    <a:lnTo>
                      <a:pt x="265" y="458"/>
                    </a:lnTo>
                    <a:lnTo>
                      <a:pt x="265" y="424"/>
                    </a:lnTo>
                    <a:lnTo>
                      <a:pt x="293" y="424"/>
                    </a:lnTo>
                    <a:lnTo>
                      <a:pt x="293" y="458"/>
                    </a:lnTo>
                    <a:close/>
                    <a:moveTo>
                      <a:pt x="353" y="458"/>
                    </a:moveTo>
                    <a:lnTo>
                      <a:pt x="324" y="458"/>
                    </a:lnTo>
                    <a:lnTo>
                      <a:pt x="324" y="424"/>
                    </a:lnTo>
                    <a:lnTo>
                      <a:pt x="353" y="424"/>
                    </a:lnTo>
                    <a:lnTo>
                      <a:pt x="353" y="458"/>
                    </a:lnTo>
                    <a:close/>
                    <a:moveTo>
                      <a:pt x="412" y="458"/>
                    </a:moveTo>
                    <a:lnTo>
                      <a:pt x="384" y="458"/>
                    </a:lnTo>
                    <a:lnTo>
                      <a:pt x="384" y="424"/>
                    </a:lnTo>
                    <a:lnTo>
                      <a:pt x="412" y="424"/>
                    </a:lnTo>
                    <a:lnTo>
                      <a:pt x="412" y="458"/>
                    </a:lnTo>
                    <a:close/>
                    <a:moveTo>
                      <a:pt x="519" y="480"/>
                    </a:moveTo>
                    <a:lnTo>
                      <a:pt x="536" y="579"/>
                    </a:lnTo>
                    <a:lnTo>
                      <a:pt x="460" y="579"/>
                    </a:lnTo>
                    <a:lnTo>
                      <a:pt x="480" y="480"/>
                    </a:lnTo>
                    <a:cubicBezTo>
                      <a:pt x="454" y="472"/>
                      <a:pt x="435" y="449"/>
                      <a:pt x="435" y="418"/>
                    </a:cubicBezTo>
                    <a:cubicBezTo>
                      <a:pt x="435" y="381"/>
                      <a:pt x="462" y="353"/>
                      <a:pt x="499" y="353"/>
                    </a:cubicBezTo>
                    <a:cubicBezTo>
                      <a:pt x="535" y="353"/>
                      <a:pt x="564" y="381"/>
                      <a:pt x="564" y="418"/>
                    </a:cubicBezTo>
                    <a:cubicBezTo>
                      <a:pt x="564" y="446"/>
                      <a:pt x="545" y="472"/>
                      <a:pt x="519" y="480"/>
                    </a:cubicBezTo>
                    <a:close/>
                    <a:moveTo>
                      <a:pt x="618" y="458"/>
                    </a:moveTo>
                    <a:lnTo>
                      <a:pt x="590" y="458"/>
                    </a:lnTo>
                    <a:lnTo>
                      <a:pt x="590" y="424"/>
                    </a:lnTo>
                    <a:lnTo>
                      <a:pt x="618" y="424"/>
                    </a:lnTo>
                    <a:lnTo>
                      <a:pt x="618" y="458"/>
                    </a:lnTo>
                    <a:close/>
                    <a:moveTo>
                      <a:pt x="621" y="277"/>
                    </a:moveTo>
                    <a:lnTo>
                      <a:pt x="381" y="277"/>
                    </a:lnTo>
                    <a:lnTo>
                      <a:pt x="381" y="190"/>
                    </a:lnTo>
                    <a:cubicBezTo>
                      <a:pt x="381" y="122"/>
                      <a:pt x="434" y="68"/>
                      <a:pt x="502" y="68"/>
                    </a:cubicBezTo>
                    <a:cubicBezTo>
                      <a:pt x="569" y="68"/>
                      <a:pt x="624" y="122"/>
                      <a:pt x="624" y="190"/>
                    </a:cubicBezTo>
                    <a:lnTo>
                      <a:pt x="624" y="277"/>
                    </a:lnTo>
                    <a:lnTo>
                      <a:pt x="621" y="277"/>
                    </a:lnTo>
                    <a:close/>
                    <a:moveTo>
                      <a:pt x="677" y="458"/>
                    </a:moveTo>
                    <a:lnTo>
                      <a:pt x="649" y="458"/>
                    </a:lnTo>
                    <a:lnTo>
                      <a:pt x="649" y="424"/>
                    </a:lnTo>
                    <a:lnTo>
                      <a:pt x="677" y="424"/>
                    </a:lnTo>
                    <a:lnTo>
                      <a:pt x="677" y="458"/>
                    </a:lnTo>
                    <a:close/>
                    <a:moveTo>
                      <a:pt x="737" y="458"/>
                    </a:moveTo>
                    <a:lnTo>
                      <a:pt x="708" y="458"/>
                    </a:lnTo>
                    <a:lnTo>
                      <a:pt x="708" y="424"/>
                    </a:lnTo>
                    <a:lnTo>
                      <a:pt x="737" y="424"/>
                    </a:lnTo>
                    <a:lnTo>
                      <a:pt x="737" y="458"/>
                    </a:lnTo>
                    <a:close/>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529" name="Freeform 231">
                <a:extLst>
                  <a:ext uri="{FF2B5EF4-FFF2-40B4-BE49-F238E27FC236}">
                    <a16:creationId xmlns:a16="http://schemas.microsoft.com/office/drawing/2014/main" id="{25116433-8A06-4CFA-B151-A39E1C02A359}"/>
                  </a:ext>
                </a:extLst>
              </p:cNvPr>
              <p:cNvSpPr>
                <a:spLocks noChangeArrowheads="1"/>
              </p:cNvSpPr>
              <p:nvPr/>
            </p:nvSpPr>
            <p:spPr bwMode="auto">
              <a:xfrm>
                <a:off x="3235325" y="1938338"/>
                <a:ext cx="360363" cy="268287"/>
              </a:xfrm>
              <a:custGeom>
                <a:avLst/>
                <a:gdLst>
                  <a:gd name="T0" fmla="*/ 878 w 1000"/>
                  <a:gd name="T1" fmla="*/ 370 h 746"/>
                  <a:gd name="T2" fmla="*/ 765 w 1000"/>
                  <a:gd name="T3" fmla="*/ 424 h 746"/>
                  <a:gd name="T4" fmla="*/ 691 w 1000"/>
                  <a:gd name="T5" fmla="*/ 280 h 746"/>
                  <a:gd name="T6" fmla="*/ 499 w 1000"/>
                  <a:gd name="T7" fmla="*/ 0 h 746"/>
                  <a:gd name="T8" fmla="*/ 308 w 1000"/>
                  <a:gd name="T9" fmla="*/ 280 h 746"/>
                  <a:gd name="T10" fmla="*/ 234 w 1000"/>
                  <a:gd name="T11" fmla="*/ 424 h 746"/>
                  <a:gd name="T12" fmla="*/ 121 w 1000"/>
                  <a:gd name="T13" fmla="*/ 370 h 746"/>
                  <a:gd name="T14" fmla="*/ 121 w 1000"/>
                  <a:gd name="T15" fmla="*/ 511 h 746"/>
                  <a:gd name="T16" fmla="*/ 234 w 1000"/>
                  <a:gd name="T17" fmla="*/ 458 h 746"/>
                  <a:gd name="T18" fmla="*/ 499 w 1000"/>
                  <a:gd name="T19" fmla="*/ 745 h 746"/>
                  <a:gd name="T20" fmla="*/ 765 w 1000"/>
                  <a:gd name="T21" fmla="*/ 458 h 746"/>
                  <a:gd name="T22" fmla="*/ 878 w 1000"/>
                  <a:gd name="T23" fmla="*/ 511 h 746"/>
                  <a:gd name="T24" fmla="*/ 293 w 1000"/>
                  <a:gd name="T25" fmla="*/ 458 h 746"/>
                  <a:gd name="T26" fmla="*/ 265 w 1000"/>
                  <a:gd name="T27" fmla="*/ 424 h 746"/>
                  <a:gd name="T28" fmla="*/ 293 w 1000"/>
                  <a:gd name="T29" fmla="*/ 458 h 746"/>
                  <a:gd name="T30" fmla="*/ 324 w 1000"/>
                  <a:gd name="T31" fmla="*/ 458 h 746"/>
                  <a:gd name="T32" fmla="*/ 353 w 1000"/>
                  <a:gd name="T33" fmla="*/ 424 h 746"/>
                  <a:gd name="T34" fmla="*/ 412 w 1000"/>
                  <a:gd name="T35" fmla="*/ 458 h 746"/>
                  <a:gd name="T36" fmla="*/ 384 w 1000"/>
                  <a:gd name="T37" fmla="*/ 424 h 746"/>
                  <a:gd name="T38" fmla="*/ 412 w 1000"/>
                  <a:gd name="T39" fmla="*/ 458 h 746"/>
                  <a:gd name="T40" fmla="*/ 536 w 1000"/>
                  <a:gd name="T41" fmla="*/ 579 h 746"/>
                  <a:gd name="T42" fmla="*/ 480 w 1000"/>
                  <a:gd name="T43" fmla="*/ 480 h 746"/>
                  <a:gd name="T44" fmla="*/ 499 w 1000"/>
                  <a:gd name="T45" fmla="*/ 353 h 746"/>
                  <a:gd name="T46" fmla="*/ 519 w 1000"/>
                  <a:gd name="T47" fmla="*/ 480 h 746"/>
                  <a:gd name="T48" fmla="*/ 590 w 1000"/>
                  <a:gd name="T49" fmla="*/ 458 h 746"/>
                  <a:gd name="T50" fmla="*/ 618 w 1000"/>
                  <a:gd name="T51" fmla="*/ 424 h 746"/>
                  <a:gd name="T52" fmla="*/ 621 w 1000"/>
                  <a:gd name="T53" fmla="*/ 277 h 746"/>
                  <a:gd name="T54" fmla="*/ 381 w 1000"/>
                  <a:gd name="T55" fmla="*/ 190 h 746"/>
                  <a:gd name="T56" fmla="*/ 624 w 1000"/>
                  <a:gd name="T57" fmla="*/ 190 h 746"/>
                  <a:gd name="T58" fmla="*/ 621 w 1000"/>
                  <a:gd name="T59" fmla="*/ 277 h 746"/>
                  <a:gd name="T60" fmla="*/ 649 w 1000"/>
                  <a:gd name="T61" fmla="*/ 458 h 746"/>
                  <a:gd name="T62" fmla="*/ 677 w 1000"/>
                  <a:gd name="T63" fmla="*/ 424 h 746"/>
                  <a:gd name="T64" fmla="*/ 737 w 1000"/>
                  <a:gd name="T65" fmla="*/ 458 h 746"/>
                  <a:gd name="T66" fmla="*/ 708 w 1000"/>
                  <a:gd name="T67" fmla="*/ 424 h 746"/>
                  <a:gd name="T68" fmla="*/ 737 w 1000"/>
                  <a:gd name="T69" fmla="*/ 458 h 7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00" h="746">
                    <a:moveTo>
                      <a:pt x="999" y="441"/>
                    </a:moveTo>
                    <a:lnTo>
                      <a:pt x="878" y="370"/>
                    </a:lnTo>
                    <a:lnTo>
                      <a:pt x="878" y="424"/>
                    </a:lnTo>
                    <a:lnTo>
                      <a:pt x="765" y="424"/>
                    </a:lnTo>
                    <a:lnTo>
                      <a:pt x="765" y="280"/>
                    </a:lnTo>
                    <a:lnTo>
                      <a:pt x="691" y="280"/>
                    </a:lnTo>
                    <a:lnTo>
                      <a:pt x="691" y="192"/>
                    </a:lnTo>
                    <a:cubicBezTo>
                      <a:pt x="691" y="85"/>
                      <a:pt x="604" y="0"/>
                      <a:pt x="499" y="0"/>
                    </a:cubicBezTo>
                    <a:cubicBezTo>
                      <a:pt x="392" y="0"/>
                      <a:pt x="308" y="88"/>
                      <a:pt x="308" y="192"/>
                    </a:cubicBezTo>
                    <a:lnTo>
                      <a:pt x="308" y="280"/>
                    </a:lnTo>
                    <a:lnTo>
                      <a:pt x="234" y="280"/>
                    </a:lnTo>
                    <a:lnTo>
                      <a:pt x="234" y="424"/>
                    </a:lnTo>
                    <a:lnTo>
                      <a:pt x="121" y="424"/>
                    </a:lnTo>
                    <a:lnTo>
                      <a:pt x="121" y="370"/>
                    </a:lnTo>
                    <a:lnTo>
                      <a:pt x="0" y="441"/>
                    </a:lnTo>
                    <a:lnTo>
                      <a:pt x="121" y="511"/>
                    </a:lnTo>
                    <a:lnTo>
                      <a:pt x="121" y="458"/>
                    </a:lnTo>
                    <a:lnTo>
                      <a:pt x="234" y="458"/>
                    </a:lnTo>
                    <a:lnTo>
                      <a:pt x="234" y="633"/>
                    </a:lnTo>
                    <a:lnTo>
                      <a:pt x="499" y="745"/>
                    </a:lnTo>
                    <a:lnTo>
                      <a:pt x="765" y="633"/>
                    </a:lnTo>
                    <a:lnTo>
                      <a:pt x="765" y="458"/>
                    </a:lnTo>
                    <a:lnTo>
                      <a:pt x="878" y="458"/>
                    </a:lnTo>
                    <a:lnTo>
                      <a:pt x="878" y="511"/>
                    </a:lnTo>
                    <a:lnTo>
                      <a:pt x="999" y="441"/>
                    </a:lnTo>
                    <a:close/>
                    <a:moveTo>
                      <a:pt x="293" y="458"/>
                    </a:moveTo>
                    <a:lnTo>
                      <a:pt x="265" y="458"/>
                    </a:lnTo>
                    <a:lnTo>
                      <a:pt x="265" y="424"/>
                    </a:lnTo>
                    <a:lnTo>
                      <a:pt x="293" y="424"/>
                    </a:lnTo>
                    <a:lnTo>
                      <a:pt x="293" y="458"/>
                    </a:lnTo>
                    <a:close/>
                    <a:moveTo>
                      <a:pt x="353" y="458"/>
                    </a:moveTo>
                    <a:lnTo>
                      <a:pt x="324" y="458"/>
                    </a:lnTo>
                    <a:lnTo>
                      <a:pt x="324" y="424"/>
                    </a:lnTo>
                    <a:lnTo>
                      <a:pt x="353" y="424"/>
                    </a:lnTo>
                    <a:lnTo>
                      <a:pt x="353" y="458"/>
                    </a:lnTo>
                    <a:close/>
                    <a:moveTo>
                      <a:pt x="412" y="458"/>
                    </a:moveTo>
                    <a:lnTo>
                      <a:pt x="384" y="458"/>
                    </a:lnTo>
                    <a:lnTo>
                      <a:pt x="384" y="424"/>
                    </a:lnTo>
                    <a:lnTo>
                      <a:pt x="412" y="424"/>
                    </a:lnTo>
                    <a:lnTo>
                      <a:pt x="412" y="458"/>
                    </a:lnTo>
                    <a:close/>
                    <a:moveTo>
                      <a:pt x="519" y="480"/>
                    </a:moveTo>
                    <a:lnTo>
                      <a:pt x="536" y="579"/>
                    </a:lnTo>
                    <a:lnTo>
                      <a:pt x="460" y="579"/>
                    </a:lnTo>
                    <a:lnTo>
                      <a:pt x="480" y="480"/>
                    </a:lnTo>
                    <a:cubicBezTo>
                      <a:pt x="454" y="472"/>
                      <a:pt x="435" y="449"/>
                      <a:pt x="435" y="418"/>
                    </a:cubicBezTo>
                    <a:cubicBezTo>
                      <a:pt x="435" y="381"/>
                      <a:pt x="462" y="353"/>
                      <a:pt x="499" y="353"/>
                    </a:cubicBezTo>
                    <a:cubicBezTo>
                      <a:pt x="535" y="353"/>
                      <a:pt x="564" y="381"/>
                      <a:pt x="564" y="418"/>
                    </a:cubicBezTo>
                    <a:cubicBezTo>
                      <a:pt x="564" y="446"/>
                      <a:pt x="545" y="472"/>
                      <a:pt x="519" y="480"/>
                    </a:cubicBezTo>
                    <a:close/>
                    <a:moveTo>
                      <a:pt x="618" y="458"/>
                    </a:moveTo>
                    <a:lnTo>
                      <a:pt x="590" y="458"/>
                    </a:lnTo>
                    <a:lnTo>
                      <a:pt x="590" y="424"/>
                    </a:lnTo>
                    <a:lnTo>
                      <a:pt x="618" y="424"/>
                    </a:lnTo>
                    <a:lnTo>
                      <a:pt x="618" y="458"/>
                    </a:lnTo>
                    <a:close/>
                    <a:moveTo>
                      <a:pt x="621" y="277"/>
                    </a:moveTo>
                    <a:lnTo>
                      <a:pt x="381" y="277"/>
                    </a:lnTo>
                    <a:lnTo>
                      <a:pt x="381" y="190"/>
                    </a:lnTo>
                    <a:cubicBezTo>
                      <a:pt x="381" y="122"/>
                      <a:pt x="434" y="68"/>
                      <a:pt x="502" y="68"/>
                    </a:cubicBezTo>
                    <a:cubicBezTo>
                      <a:pt x="569" y="68"/>
                      <a:pt x="624" y="122"/>
                      <a:pt x="624" y="190"/>
                    </a:cubicBezTo>
                    <a:lnTo>
                      <a:pt x="624" y="277"/>
                    </a:lnTo>
                    <a:lnTo>
                      <a:pt x="621" y="277"/>
                    </a:lnTo>
                    <a:close/>
                    <a:moveTo>
                      <a:pt x="677" y="458"/>
                    </a:moveTo>
                    <a:lnTo>
                      <a:pt x="649" y="458"/>
                    </a:lnTo>
                    <a:lnTo>
                      <a:pt x="649" y="424"/>
                    </a:lnTo>
                    <a:lnTo>
                      <a:pt x="677" y="424"/>
                    </a:lnTo>
                    <a:lnTo>
                      <a:pt x="677" y="458"/>
                    </a:lnTo>
                    <a:close/>
                    <a:moveTo>
                      <a:pt x="737" y="458"/>
                    </a:moveTo>
                    <a:lnTo>
                      <a:pt x="708" y="458"/>
                    </a:lnTo>
                    <a:lnTo>
                      <a:pt x="708" y="424"/>
                    </a:lnTo>
                    <a:lnTo>
                      <a:pt x="737" y="424"/>
                    </a:lnTo>
                    <a:lnTo>
                      <a:pt x="737" y="458"/>
                    </a:lnTo>
                    <a:close/>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grpSp>
        <p:sp>
          <p:nvSpPr>
            <p:cNvPr id="527" name="Rectangle 526">
              <a:extLst>
                <a:ext uri="{FF2B5EF4-FFF2-40B4-BE49-F238E27FC236}">
                  <a16:creationId xmlns:a16="http://schemas.microsoft.com/office/drawing/2014/main" id="{8CB1066C-E823-4A8C-B0AA-5225FB44F093}"/>
                </a:ext>
              </a:extLst>
            </p:cNvPr>
            <p:cNvSpPr/>
            <p:nvPr/>
          </p:nvSpPr>
          <p:spPr>
            <a:xfrm>
              <a:off x="4193333" y="2127578"/>
              <a:ext cx="639069" cy="647172"/>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p>
          </p:txBody>
        </p:sp>
      </p:grpSp>
      <p:sp>
        <p:nvSpPr>
          <p:cNvPr id="530" name="Text Box 30">
            <a:extLst>
              <a:ext uri="{FF2B5EF4-FFF2-40B4-BE49-F238E27FC236}">
                <a16:creationId xmlns:a16="http://schemas.microsoft.com/office/drawing/2014/main" id="{D2A4225E-7327-4AEF-A7C3-D4D22B378257}"/>
              </a:ext>
            </a:extLst>
          </p:cNvPr>
          <p:cNvSpPr txBox="1">
            <a:spLocks noChangeArrowheads="1"/>
          </p:cNvSpPr>
          <p:nvPr/>
        </p:nvSpPr>
        <p:spPr bwMode="auto">
          <a:xfrm>
            <a:off x="2097737" y="3970849"/>
            <a:ext cx="683563" cy="122033"/>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solidFill>
                  <a:schemeClr val="bg2">
                    <a:lumMod val="10000"/>
                  </a:schemeClr>
                </a:solidFill>
              </a:rPr>
              <a:t>VPN IPSec</a:t>
            </a:r>
          </a:p>
        </p:txBody>
      </p:sp>
      <p:cxnSp>
        <p:nvCxnSpPr>
          <p:cNvPr id="531" name="Straight Connector 530">
            <a:extLst>
              <a:ext uri="{FF2B5EF4-FFF2-40B4-BE49-F238E27FC236}">
                <a16:creationId xmlns:a16="http://schemas.microsoft.com/office/drawing/2014/main" id="{3A17537D-AB2B-4DEB-9C0D-EDB038AB6C1C}"/>
              </a:ext>
            </a:extLst>
          </p:cNvPr>
          <p:cNvCxnSpPr/>
          <p:nvPr/>
        </p:nvCxnSpPr>
        <p:spPr>
          <a:xfrm>
            <a:off x="685773" y="3874686"/>
            <a:ext cx="815333" cy="0"/>
          </a:xfrm>
          <a:prstGeom prst="line">
            <a:avLst/>
          </a:prstGeom>
          <a:ln w="12700" cmpd="sng">
            <a:solidFill>
              <a:srgbClr val="5F5F5F"/>
            </a:solidFill>
            <a:miter lim="800000"/>
          </a:ln>
        </p:spPr>
        <p:style>
          <a:lnRef idx="1">
            <a:schemeClr val="accent1"/>
          </a:lnRef>
          <a:fillRef idx="0">
            <a:schemeClr val="accent1"/>
          </a:fillRef>
          <a:effectRef idx="0">
            <a:schemeClr val="accent1"/>
          </a:effectRef>
          <a:fontRef idx="minor">
            <a:schemeClr val="tx1"/>
          </a:fontRef>
        </p:style>
      </p:cxnSp>
      <p:sp>
        <p:nvSpPr>
          <p:cNvPr id="532" name="Rectangle 531">
            <a:extLst>
              <a:ext uri="{FF2B5EF4-FFF2-40B4-BE49-F238E27FC236}">
                <a16:creationId xmlns:a16="http://schemas.microsoft.com/office/drawing/2014/main" id="{C102A15E-D4EE-49FC-B94C-86804B1792FB}"/>
              </a:ext>
            </a:extLst>
          </p:cNvPr>
          <p:cNvSpPr/>
          <p:nvPr/>
        </p:nvSpPr>
        <p:spPr>
          <a:xfrm>
            <a:off x="286816" y="2714300"/>
            <a:ext cx="1752144" cy="1158436"/>
          </a:xfrm>
          <a:prstGeom prst="rect">
            <a:avLst/>
          </a:prstGeom>
          <a:noFill/>
          <a:ln w="19050">
            <a:solidFill>
              <a:schemeClr val="tx1"/>
            </a:solidFill>
            <a:prstDash val="solid"/>
          </a:ln>
          <a:effectLst/>
        </p:spPr>
        <p:style>
          <a:lnRef idx="1">
            <a:schemeClr val="accent1"/>
          </a:lnRef>
          <a:fillRef idx="3">
            <a:schemeClr val="accent1"/>
          </a:fillRef>
          <a:effectRef idx="2">
            <a:schemeClr val="accent1"/>
          </a:effectRef>
          <a:fontRef idx="minor">
            <a:schemeClr val="lt1"/>
          </a:fontRef>
        </p:style>
        <p:txBody>
          <a:bodyPr anchor="b"/>
          <a:lstStyle/>
          <a:p>
            <a:pPr fontAlgn="auto">
              <a:spcBef>
                <a:spcPts val="0"/>
              </a:spcBef>
              <a:spcAft>
                <a:spcPts val="0"/>
              </a:spcAft>
              <a:defRPr/>
            </a:pPr>
            <a:endParaRPr lang="en-US" sz="1200" b="1" dirty="0">
              <a:solidFill>
                <a:schemeClr val="tx1"/>
              </a:solidFill>
              <a:latin typeface="Calibri" charset="0"/>
              <a:ea typeface="Calibri" charset="0"/>
              <a:cs typeface="Calibri" charset="0"/>
            </a:endParaRPr>
          </a:p>
        </p:txBody>
      </p:sp>
      <p:grpSp>
        <p:nvGrpSpPr>
          <p:cNvPr id="533" name="Group 532">
            <a:extLst>
              <a:ext uri="{FF2B5EF4-FFF2-40B4-BE49-F238E27FC236}">
                <a16:creationId xmlns:a16="http://schemas.microsoft.com/office/drawing/2014/main" id="{86A29935-55DA-4E8D-855E-772ADE144DDC}"/>
              </a:ext>
            </a:extLst>
          </p:cNvPr>
          <p:cNvGrpSpPr/>
          <p:nvPr/>
        </p:nvGrpSpPr>
        <p:grpSpPr>
          <a:xfrm>
            <a:off x="405721" y="2730065"/>
            <a:ext cx="638903" cy="1019031"/>
            <a:chOff x="4143850" y="4069093"/>
            <a:chExt cx="639069" cy="1019296"/>
          </a:xfrm>
        </p:grpSpPr>
        <p:grpSp>
          <p:nvGrpSpPr>
            <p:cNvPr id="534" name="Group 533">
              <a:extLst>
                <a:ext uri="{FF2B5EF4-FFF2-40B4-BE49-F238E27FC236}">
                  <a16:creationId xmlns:a16="http://schemas.microsoft.com/office/drawing/2014/main" id="{FD387E9A-1C9B-4D88-8FEF-F9A1A2840C3F}"/>
                </a:ext>
              </a:extLst>
            </p:cNvPr>
            <p:cNvGrpSpPr/>
            <p:nvPr/>
          </p:nvGrpSpPr>
          <p:grpSpPr>
            <a:xfrm>
              <a:off x="4145193" y="4788087"/>
              <a:ext cx="636383" cy="209796"/>
              <a:chOff x="2971800" y="2860675"/>
              <a:chExt cx="1011238" cy="333375"/>
            </a:xfrm>
            <a:solidFill>
              <a:srgbClr val="5F5F5F"/>
            </a:solidFill>
          </p:grpSpPr>
          <p:grpSp>
            <p:nvGrpSpPr>
              <p:cNvPr id="549" name="Group 548">
                <a:extLst>
                  <a:ext uri="{FF2B5EF4-FFF2-40B4-BE49-F238E27FC236}">
                    <a16:creationId xmlns:a16="http://schemas.microsoft.com/office/drawing/2014/main" id="{CD2A734B-F9A0-40D0-BF6B-40BD1090FFDE}"/>
                  </a:ext>
                </a:extLst>
              </p:cNvPr>
              <p:cNvGrpSpPr/>
              <p:nvPr/>
            </p:nvGrpSpPr>
            <p:grpSpPr>
              <a:xfrm>
                <a:off x="3060700" y="2860675"/>
                <a:ext cx="827088" cy="127000"/>
                <a:chOff x="3060700" y="2860675"/>
                <a:chExt cx="827088" cy="127000"/>
              </a:xfrm>
              <a:grpFill/>
            </p:grpSpPr>
            <p:sp>
              <p:nvSpPr>
                <p:cNvPr id="561" name="Freeform 83">
                  <a:extLst>
                    <a:ext uri="{FF2B5EF4-FFF2-40B4-BE49-F238E27FC236}">
                      <a16:creationId xmlns:a16="http://schemas.microsoft.com/office/drawing/2014/main" id="{A04648C2-5C86-4519-9930-C27958F7FECA}"/>
                    </a:ext>
                  </a:extLst>
                </p:cNvPr>
                <p:cNvSpPr>
                  <a:spLocks noChangeArrowheads="1"/>
                </p:cNvSpPr>
                <p:nvPr/>
              </p:nvSpPr>
              <p:spPr bwMode="auto">
                <a:xfrm>
                  <a:off x="3060700" y="2860675"/>
                  <a:ext cx="101600" cy="125413"/>
                </a:xfrm>
                <a:custGeom>
                  <a:avLst/>
                  <a:gdLst>
                    <a:gd name="T0" fmla="*/ 206 w 283"/>
                    <a:gd name="T1" fmla="*/ 116 h 348"/>
                    <a:gd name="T2" fmla="*/ 152 w 283"/>
                    <a:gd name="T3" fmla="*/ 57 h 348"/>
                    <a:gd name="T4" fmla="*/ 76 w 283"/>
                    <a:gd name="T5" fmla="*/ 181 h 348"/>
                    <a:gd name="T6" fmla="*/ 147 w 283"/>
                    <a:gd name="T7" fmla="*/ 297 h 348"/>
                    <a:gd name="T8" fmla="*/ 206 w 283"/>
                    <a:gd name="T9" fmla="*/ 232 h 348"/>
                    <a:gd name="T10" fmla="*/ 282 w 283"/>
                    <a:gd name="T11" fmla="*/ 232 h 348"/>
                    <a:gd name="T12" fmla="*/ 251 w 283"/>
                    <a:gd name="T13" fmla="*/ 311 h 348"/>
                    <a:gd name="T14" fmla="*/ 152 w 283"/>
                    <a:gd name="T15" fmla="*/ 347 h 348"/>
                    <a:gd name="T16" fmla="*/ 0 w 283"/>
                    <a:gd name="T17" fmla="*/ 178 h 348"/>
                    <a:gd name="T18" fmla="*/ 152 w 283"/>
                    <a:gd name="T19" fmla="*/ 0 h 348"/>
                    <a:gd name="T20" fmla="*/ 277 w 283"/>
                    <a:gd name="T21" fmla="*/ 110 h 348"/>
                    <a:gd name="T22" fmla="*/ 206 w 283"/>
                    <a:gd name="T23" fmla="*/ 110 h 348"/>
                    <a:gd name="T24" fmla="*/ 206 w 283"/>
                    <a:gd name="T25" fmla="*/ 116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83" h="348">
                      <a:moveTo>
                        <a:pt x="206" y="116"/>
                      </a:moveTo>
                      <a:cubicBezTo>
                        <a:pt x="203" y="105"/>
                        <a:pt x="200" y="57"/>
                        <a:pt x="152" y="57"/>
                      </a:cubicBezTo>
                      <a:cubicBezTo>
                        <a:pt x="99" y="57"/>
                        <a:pt x="76" y="113"/>
                        <a:pt x="76" y="181"/>
                      </a:cubicBezTo>
                      <a:cubicBezTo>
                        <a:pt x="76" y="201"/>
                        <a:pt x="76" y="297"/>
                        <a:pt x="147" y="297"/>
                      </a:cubicBezTo>
                      <a:cubicBezTo>
                        <a:pt x="178" y="297"/>
                        <a:pt x="206" y="277"/>
                        <a:pt x="206" y="232"/>
                      </a:cubicBezTo>
                      <a:lnTo>
                        <a:pt x="282" y="232"/>
                      </a:lnTo>
                      <a:cubicBezTo>
                        <a:pt x="279" y="251"/>
                        <a:pt x="279" y="283"/>
                        <a:pt x="251" y="311"/>
                      </a:cubicBezTo>
                      <a:cubicBezTo>
                        <a:pt x="220" y="342"/>
                        <a:pt x="184" y="347"/>
                        <a:pt x="152" y="347"/>
                      </a:cubicBezTo>
                      <a:cubicBezTo>
                        <a:pt x="37" y="347"/>
                        <a:pt x="0" y="263"/>
                        <a:pt x="0" y="178"/>
                      </a:cubicBezTo>
                      <a:cubicBezTo>
                        <a:pt x="0" y="71"/>
                        <a:pt x="59" y="0"/>
                        <a:pt x="152" y="0"/>
                      </a:cubicBezTo>
                      <a:cubicBezTo>
                        <a:pt x="226" y="0"/>
                        <a:pt x="277" y="45"/>
                        <a:pt x="277" y="110"/>
                      </a:cubicBezTo>
                      <a:lnTo>
                        <a:pt x="206" y="110"/>
                      </a:lnTo>
                      <a:lnTo>
                        <a:pt x="206" y="116"/>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62" name="Freeform 84">
                  <a:extLst>
                    <a:ext uri="{FF2B5EF4-FFF2-40B4-BE49-F238E27FC236}">
                      <a16:creationId xmlns:a16="http://schemas.microsoft.com/office/drawing/2014/main" id="{4FF5E607-FC09-4ED7-88CD-62D523A72583}"/>
                    </a:ext>
                  </a:extLst>
                </p:cNvPr>
                <p:cNvSpPr>
                  <a:spLocks noChangeArrowheads="1"/>
                </p:cNvSpPr>
                <p:nvPr/>
              </p:nvSpPr>
              <p:spPr bwMode="auto">
                <a:xfrm>
                  <a:off x="3186113" y="2898775"/>
                  <a:ext cx="80962" cy="87313"/>
                </a:xfrm>
                <a:custGeom>
                  <a:avLst/>
                  <a:gdLst>
                    <a:gd name="T0" fmla="*/ 68 w 224"/>
                    <a:gd name="T1" fmla="*/ 3 h 241"/>
                    <a:gd name="T2" fmla="*/ 68 w 224"/>
                    <a:gd name="T3" fmla="*/ 141 h 241"/>
                    <a:gd name="T4" fmla="*/ 105 w 224"/>
                    <a:gd name="T5" fmla="*/ 192 h 241"/>
                    <a:gd name="T6" fmla="*/ 150 w 224"/>
                    <a:gd name="T7" fmla="*/ 118 h 241"/>
                    <a:gd name="T8" fmla="*/ 150 w 224"/>
                    <a:gd name="T9" fmla="*/ 0 h 241"/>
                    <a:gd name="T10" fmla="*/ 220 w 224"/>
                    <a:gd name="T11" fmla="*/ 0 h 241"/>
                    <a:gd name="T12" fmla="*/ 220 w 224"/>
                    <a:gd name="T13" fmla="*/ 155 h 241"/>
                    <a:gd name="T14" fmla="*/ 220 w 224"/>
                    <a:gd name="T15" fmla="*/ 217 h 241"/>
                    <a:gd name="T16" fmla="*/ 223 w 224"/>
                    <a:gd name="T17" fmla="*/ 234 h 241"/>
                    <a:gd name="T18" fmla="*/ 155 w 224"/>
                    <a:gd name="T19" fmla="*/ 234 h 241"/>
                    <a:gd name="T20" fmla="*/ 153 w 224"/>
                    <a:gd name="T21" fmla="*/ 203 h 241"/>
                    <a:gd name="T22" fmla="*/ 85 w 224"/>
                    <a:gd name="T23" fmla="*/ 240 h 241"/>
                    <a:gd name="T24" fmla="*/ 14 w 224"/>
                    <a:gd name="T25" fmla="*/ 209 h 241"/>
                    <a:gd name="T26" fmla="*/ 0 w 224"/>
                    <a:gd name="T27" fmla="*/ 146 h 241"/>
                    <a:gd name="T28" fmla="*/ 0 w 224"/>
                    <a:gd name="T29" fmla="*/ 0 h 241"/>
                    <a:gd name="T30" fmla="*/ 68 w 224"/>
                    <a:gd name="T31" fmla="*/ 0 h 241"/>
                    <a:gd name="T32" fmla="*/ 68 w 224"/>
                    <a:gd name="T33" fmla="*/ 3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4" h="241">
                      <a:moveTo>
                        <a:pt x="68" y="3"/>
                      </a:moveTo>
                      <a:lnTo>
                        <a:pt x="68" y="141"/>
                      </a:lnTo>
                      <a:cubicBezTo>
                        <a:pt x="68" y="161"/>
                        <a:pt x="68" y="192"/>
                        <a:pt x="105" y="192"/>
                      </a:cubicBezTo>
                      <a:cubicBezTo>
                        <a:pt x="150" y="192"/>
                        <a:pt x="150" y="158"/>
                        <a:pt x="150" y="118"/>
                      </a:cubicBezTo>
                      <a:lnTo>
                        <a:pt x="150" y="0"/>
                      </a:lnTo>
                      <a:lnTo>
                        <a:pt x="220" y="0"/>
                      </a:lnTo>
                      <a:lnTo>
                        <a:pt x="220" y="155"/>
                      </a:lnTo>
                      <a:cubicBezTo>
                        <a:pt x="220" y="206"/>
                        <a:pt x="220" y="211"/>
                        <a:pt x="220" y="217"/>
                      </a:cubicBezTo>
                      <a:cubicBezTo>
                        <a:pt x="220" y="223"/>
                        <a:pt x="220" y="228"/>
                        <a:pt x="223" y="234"/>
                      </a:cubicBezTo>
                      <a:lnTo>
                        <a:pt x="155" y="234"/>
                      </a:lnTo>
                      <a:lnTo>
                        <a:pt x="153" y="203"/>
                      </a:lnTo>
                      <a:cubicBezTo>
                        <a:pt x="147" y="214"/>
                        <a:pt x="127" y="240"/>
                        <a:pt x="85" y="240"/>
                      </a:cubicBezTo>
                      <a:cubicBezTo>
                        <a:pt x="54" y="240"/>
                        <a:pt x="28" y="225"/>
                        <a:pt x="14" y="209"/>
                      </a:cubicBezTo>
                      <a:cubicBezTo>
                        <a:pt x="0" y="189"/>
                        <a:pt x="0" y="158"/>
                        <a:pt x="0" y="146"/>
                      </a:cubicBezTo>
                      <a:lnTo>
                        <a:pt x="0" y="0"/>
                      </a:lnTo>
                      <a:lnTo>
                        <a:pt x="68" y="0"/>
                      </a:lnTo>
                      <a:lnTo>
                        <a:pt x="68" y="3"/>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63" name="Freeform 85">
                  <a:extLst>
                    <a:ext uri="{FF2B5EF4-FFF2-40B4-BE49-F238E27FC236}">
                      <a16:creationId xmlns:a16="http://schemas.microsoft.com/office/drawing/2014/main" id="{B6FE536F-52DF-473C-AAAC-0451D836C500}"/>
                    </a:ext>
                  </a:extLst>
                </p:cNvPr>
                <p:cNvSpPr>
                  <a:spLocks noChangeArrowheads="1"/>
                </p:cNvSpPr>
                <p:nvPr/>
              </p:nvSpPr>
              <p:spPr bwMode="auto">
                <a:xfrm>
                  <a:off x="3290888" y="2898775"/>
                  <a:ext cx="73025" cy="88900"/>
                </a:xfrm>
                <a:custGeom>
                  <a:avLst/>
                  <a:gdLst>
                    <a:gd name="T0" fmla="*/ 65 w 204"/>
                    <a:gd name="T1" fmla="*/ 172 h 249"/>
                    <a:gd name="T2" fmla="*/ 104 w 204"/>
                    <a:gd name="T3" fmla="*/ 203 h 249"/>
                    <a:gd name="T4" fmla="*/ 141 w 204"/>
                    <a:gd name="T5" fmla="*/ 175 h 249"/>
                    <a:gd name="T6" fmla="*/ 107 w 204"/>
                    <a:gd name="T7" fmla="*/ 149 h 249"/>
                    <a:gd name="T8" fmla="*/ 65 w 204"/>
                    <a:gd name="T9" fmla="*/ 138 h 249"/>
                    <a:gd name="T10" fmla="*/ 6 w 204"/>
                    <a:gd name="T11" fmla="*/ 73 h 249"/>
                    <a:gd name="T12" fmla="*/ 107 w 204"/>
                    <a:gd name="T13" fmla="*/ 0 h 249"/>
                    <a:gd name="T14" fmla="*/ 197 w 204"/>
                    <a:gd name="T15" fmla="*/ 70 h 249"/>
                    <a:gd name="T16" fmla="*/ 135 w 204"/>
                    <a:gd name="T17" fmla="*/ 70 h 249"/>
                    <a:gd name="T18" fmla="*/ 101 w 204"/>
                    <a:gd name="T19" fmla="*/ 42 h 249"/>
                    <a:gd name="T20" fmla="*/ 68 w 204"/>
                    <a:gd name="T21" fmla="*/ 65 h 249"/>
                    <a:gd name="T22" fmla="*/ 99 w 204"/>
                    <a:gd name="T23" fmla="*/ 90 h 249"/>
                    <a:gd name="T24" fmla="*/ 141 w 204"/>
                    <a:gd name="T25" fmla="*/ 101 h 249"/>
                    <a:gd name="T26" fmla="*/ 203 w 204"/>
                    <a:gd name="T27" fmla="*/ 166 h 249"/>
                    <a:gd name="T28" fmla="*/ 96 w 204"/>
                    <a:gd name="T29" fmla="*/ 248 h 249"/>
                    <a:gd name="T30" fmla="*/ 17 w 204"/>
                    <a:gd name="T31" fmla="*/ 220 h 249"/>
                    <a:gd name="T32" fmla="*/ 0 w 204"/>
                    <a:gd name="T33" fmla="*/ 175 h 249"/>
                    <a:gd name="T34" fmla="*/ 65 w 204"/>
                    <a:gd name="T35" fmla="*/ 175 h 249"/>
                    <a:gd name="T36" fmla="*/ 65 w 204"/>
                    <a:gd name="T37" fmla="*/ 17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4" h="249">
                      <a:moveTo>
                        <a:pt x="65" y="172"/>
                      </a:moveTo>
                      <a:cubicBezTo>
                        <a:pt x="65" y="186"/>
                        <a:pt x="76" y="203"/>
                        <a:pt x="104" y="203"/>
                      </a:cubicBezTo>
                      <a:cubicBezTo>
                        <a:pt x="130" y="203"/>
                        <a:pt x="141" y="189"/>
                        <a:pt x="141" y="175"/>
                      </a:cubicBezTo>
                      <a:cubicBezTo>
                        <a:pt x="141" y="164"/>
                        <a:pt x="135" y="155"/>
                        <a:pt x="107" y="149"/>
                      </a:cubicBezTo>
                      <a:lnTo>
                        <a:pt x="65" y="138"/>
                      </a:lnTo>
                      <a:cubicBezTo>
                        <a:pt x="45" y="133"/>
                        <a:pt x="6" y="121"/>
                        <a:pt x="6" y="73"/>
                      </a:cubicBezTo>
                      <a:cubicBezTo>
                        <a:pt x="6" y="28"/>
                        <a:pt x="48" y="0"/>
                        <a:pt x="107" y="0"/>
                      </a:cubicBezTo>
                      <a:cubicBezTo>
                        <a:pt x="155" y="0"/>
                        <a:pt x="195" y="22"/>
                        <a:pt x="197" y="70"/>
                      </a:cubicBezTo>
                      <a:lnTo>
                        <a:pt x="135" y="70"/>
                      </a:lnTo>
                      <a:cubicBezTo>
                        <a:pt x="132" y="45"/>
                        <a:pt x="113" y="42"/>
                        <a:pt x="101" y="42"/>
                      </a:cubicBezTo>
                      <a:cubicBezTo>
                        <a:pt x="82" y="42"/>
                        <a:pt x="68" y="51"/>
                        <a:pt x="68" y="65"/>
                      </a:cubicBezTo>
                      <a:cubicBezTo>
                        <a:pt x="68" y="82"/>
                        <a:pt x="79" y="85"/>
                        <a:pt x="99" y="90"/>
                      </a:cubicBezTo>
                      <a:lnTo>
                        <a:pt x="141" y="101"/>
                      </a:lnTo>
                      <a:cubicBezTo>
                        <a:pt x="183" y="113"/>
                        <a:pt x="203" y="135"/>
                        <a:pt x="203" y="166"/>
                      </a:cubicBezTo>
                      <a:cubicBezTo>
                        <a:pt x="203" y="206"/>
                        <a:pt x="169" y="248"/>
                        <a:pt x="96" y="248"/>
                      </a:cubicBezTo>
                      <a:cubicBezTo>
                        <a:pt x="65" y="248"/>
                        <a:pt x="37" y="243"/>
                        <a:pt x="17" y="220"/>
                      </a:cubicBezTo>
                      <a:cubicBezTo>
                        <a:pt x="3" y="203"/>
                        <a:pt x="0" y="186"/>
                        <a:pt x="0" y="175"/>
                      </a:cubicBezTo>
                      <a:lnTo>
                        <a:pt x="65" y="175"/>
                      </a:lnTo>
                      <a:lnTo>
                        <a:pt x="65" y="172"/>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64" name="Freeform 86">
                  <a:extLst>
                    <a:ext uri="{FF2B5EF4-FFF2-40B4-BE49-F238E27FC236}">
                      <a16:creationId xmlns:a16="http://schemas.microsoft.com/office/drawing/2014/main" id="{11637ED8-3742-4777-82AF-787D55551731}"/>
                    </a:ext>
                  </a:extLst>
                </p:cNvPr>
                <p:cNvSpPr>
                  <a:spLocks noChangeArrowheads="1"/>
                </p:cNvSpPr>
                <p:nvPr/>
              </p:nvSpPr>
              <p:spPr bwMode="auto">
                <a:xfrm>
                  <a:off x="3378200" y="2874963"/>
                  <a:ext cx="61913" cy="111125"/>
                </a:xfrm>
                <a:custGeom>
                  <a:avLst/>
                  <a:gdLst>
                    <a:gd name="T0" fmla="*/ 169 w 170"/>
                    <a:gd name="T1" fmla="*/ 299 h 308"/>
                    <a:gd name="T2" fmla="*/ 115 w 170"/>
                    <a:gd name="T3" fmla="*/ 307 h 308"/>
                    <a:gd name="T4" fmla="*/ 45 w 170"/>
                    <a:gd name="T5" fmla="*/ 245 h 308"/>
                    <a:gd name="T6" fmla="*/ 45 w 170"/>
                    <a:gd name="T7" fmla="*/ 116 h 308"/>
                    <a:gd name="T8" fmla="*/ 0 w 170"/>
                    <a:gd name="T9" fmla="*/ 116 h 308"/>
                    <a:gd name="T10" fmla="*/ 0 w 170"/>
                    <a:gd name="T11" fmla="*/ 70 h 308"/>
                    <a:gd name="T12" fmla="*/ 45 w 170"/>
                    <a:gd name="T13" fmla="*/ 70 h 308"/>
                    <a:gd name="T14" fmla="*/ 45 w 170"/>
                    <a:gd name="T15" fmla="*/ 25 h 308"/>
                    <a:gd name="T16" fmla="*/ 113 w 170"/>
                    <a:gd name="T17" fmla="*/ 0 h 308"/>
                    <a:gd name="T18" fmla="*/ 113 w 170"/>
                    <a:gd name="T19" fmla="*/ 70 h 308"/>
                    <a:gd name="T20" fmla="*/ 169 w 170"/>
                    <a:gd name="T21" fmla="*/ 70 h 308"/>
                    <a:gd name="T22" fmla="*/ 169 w 170"/>
                    <a:gd name="T23" fmla="*/ 116 h 308"/>
                    <a:gd name="T24" fmla="*/ 113 w 170"/>
                    <a:gd name="T25" fmla="*/ 116 h 308"/>
                    <a:gd name="T26" fmla="*/ 113 w 170"/>
                    <a:gd name="T27" fmla="*/ 220 h 308"/>
                    <a:gd name="T28" fmla="*/ 144 w 170"/>
                    <a:gd name="T29" fmla="*/ 254 h 308"/>
                    <a:gd name="T30" fmla="*/ 166 w 170"/>
                    <a:gd name="T31" fmla="*/ 254 h 308"/>
                    <a:gd name="T32" fmla="*/ 166 w 170"/>
                    <a:gd name="T33" fmla="*/ 299 h 308"/>
                    <a:gd name="T34" fmla="*/ 169 w 170"/>
                    <a:gd name="T35" fmla="*/ 299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0" h="308">
                      <a:moveTo>
                        <a:pt x="169" y="299"/>
                      </a:moveTo>
                      <a:cubicBezTo>
                        <a:pt x="146" y="305"/>
                        <a:pt x="127" y="307"/>
                        <a:pt x="115" y="307"/>
                      </a:cubicBezTo>
                      <a:cubicBezTo>
                        <a:pt x="45" y="307"/>
                        <a:pt x="45" y="265"/>
                        <a:pt x="45" y="245"/>
                      </a:cubicBezTo>
                      <a:lnTo>
                        <a:pt x="45" y="116"/>
                      </a:lnTo>
                      <a:lnTo>
                        <a:pt x="0" y="116"/>
                      </a:lnTo>
                      <a:lnTo>
                        <a:pt x="0" y="70"/>
                      </a:lnTo>
                      <a:lnTo>
                        <a:pt x="45" y="70"/>
                      </a:lnTo>
                      <a:lnTo>
                        <a:pt x="45" y="25"/>
                      </a:lnTo>
                      <a:lnTo>
                        <a:pt x="113" y="0"/>
                      </a:lnTo>
                      <a:lnTo>
                        <a:pt x="113" y="70"/>
                      </a:lnTo>
                      <a:lnTo>
                        <a:pt x="169" y="70"/>
                      </a:lnTo>
                      <a:lnTo>
                        <a:pt x="169" y="116"/>
                      </a:lnTo>
                      <a:lnTo>
                        <a:pt x="113" y="116"/>
                      </a:lnTo>
                      <a:lnTo>
                        <a:pt x="113" y="220"/>
                      </a:lnTo>
                      <a:cubicBezTo>
                        <a:pt x="113" y="243"/>
                        <a:pt x="113" y="254"/>
                        <a:pt x="144" y="254"/>
                      </a:cubicBezTo>
                      <a:cubicBezTo>
                        <a:pt x="155" y="254"/>
                        <a:pt x="158" y="254"/>
                        <a:pt x="166" y="254"/>
                      </a:cubicBezTo>
                      <a:lnTo>
                        <a:pt x="166" y="299"/>
                      </a:lnTo>
                      <a:lnTo>
                        <a:pt x="169" y="29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65" name="Freeform 87">
                  <a:extLst>
                    <a:ext uri="{FF2B5EF4-FFF2-40B4-BE49-F238E27FC236}">
                      <a16:creationId xmlns:a16="http://schemas.microsoft.com/office/drawing/2014/main" id="{617E422C-83D5-4315-9ABC-465A8FE19AF3}"/>
                    </a:ext>
                  </a:extLst>
                </p:cNvPr>
                <p:cNvSpPr>
                  <a:spLocks noChangeArrowheads="1"/>
                </p:cNvSpPr>
                <p:nvPr/>
              </p:nvSpPr>
              <p:spPr bwMode="auto">
                <a:xfrm>
                  <a:off x="3454400" y="2898775"/>
                  <a:ext cx="87313" cy="88900"/>
                </a:xfrm>
                <a:custGeom>
                  <a:avLst/>
                  <a:gdLst>
                    <a:gd name="T0" fmla="*/ 122 w 244"/>
                    <a:gd name="T1" fmla="*/ 0 h 249"/>
                    <a:gd name="T2" fmla="*/ 243 w 244"/>
                    <a:gd name="T3" fmla="*/ 124 h 249"/>
                    <a:gd name="T4" fmla="*/ 119 w 244"/>
                    <a:gd name="T5" fmla="*/ 248 h 249"/>
                    <a:gd name="T6" fmla="*/ 0 w 244"/>
                    <a:gd name="T7" fmla="*/ 124 h 249"/>
                    <a:gd name="T8" fmla="*/ 122 w 244"/>
                    <a:gd name="T9" fmla="*/ 0 h 249"/>
                    <a:gd name="T10" fmla="*/ 122 w 244"/>
                    <a:gd name="T11" fmla="*/ 200 h 249"/>
                    <a:gd name="T12" fmla="*/ 172 w 244"/>
                    <a:gd name="T13" fmla="*/ 121 h 249"/>
                    <a:gd name="T14" fmla="*/ 122 w 244"/>
                    <a:gd name="T15" fmla="*/ 48 h 249"/>
                    <a:gd name="T16" fmla="*/ 71 w 244"/>
                    <a:gd name="T17" fmla="*/ 127 h 249"/>
                    <a:gd name="T18" fmla="*/ 122 w 244"/>
                    <a:gd name="T19" fmla="*/ 200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4" h="249">
                      <a:moveTo>
                        <a:pt x="122" y="0"/>
                      </a:moveTo>
                      <a:cubicBezTo>
                        <a:pt x="206" y="0"/>
                        <a:pt x="243" y="56"/>
                        <a:pt x="243" y="124"/>
                      </a:cubicBezTo>
                      <a:cubicBezTo>
                        <a:pt x="243" y="189"/>
                        <a:pt x="206" y="248"/>
                        <a:pt x="119" y="248"/>
                      </a:cubicBezTo>
                      <a:cubicBezTo>
                        <a:pt x="51" y="248"/>
                        <a:pt x="0" y="206"/>
                        <a:pt x="0" y="124"/>
                      </a:cubicBezTo>
                      <a:cubicBezTo>
                        <a:pt x="0" y="68"/>
                        <a:pt x="28" y="0"/>
                        <a:pt x="122" y="0"/>
                      </a:cubicBezTo>
                      <a:close/>
                      <a:moveTo>
                        <a:pt x="122" y="200"/>
                      </a:moveTo>
                      <a:cubicBezTo>
                        <a:pt x="153" y="200"/>
                        <a:pt x="172" y="183"/>
                        <a:pt x="172" y="121"/>
                      </a:cubicBezTo>
                      <a:cubicBezTo>
                        <a:pt x="172" y="90"/>
                        <a:pt x="167" y="48"/>
                        <a:pt x="122" y="48"/>
                      </a:cubicBezTo>
                      <a:cubicBezTo>
                        <a:pt x="71" y="48"/>
                        <a:pt x="71" y="107"/>
                        <a:pt x="71" y="127"/>
                      </a:cubicBezTo>
                      <a:cubicBezTo>
                        <a:pt x="71" y="178"/>
                        <a:pt x="88" y="200"/>
                        <a:pt x="122" y="200"/>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66" name="Freeform 88">
                  <a:extLst>
                    <a:ext uri="{FF2B5EF4-FFF2-40B4-BE49-F238E27FC236}">
                      <a16:creationId xmlns:a16="http://schemas.microsoft.com/office/drawing/2014/main" id="{108FBE04-DDE2-4C40-9C9A-7D4EA65DCF1E}"/>
                    </a:ext>
                  </a:extLst>
                </p:cNvPr>
                <p:cNvSpPr>
                  <a:spLocks noChangeArrowheads="1"/>
                </p:cNvSpPr>
                <p:nvPr/>
              </p:nvSpPr>
              <p:spPr bwMode="auto">
                <a:xfrm>
                  <a:off x="3568700" y="2898775"/>
                  <a:ext cx="134938" cy="88900"/>
                </a:xfrm>
                <a:custGeom>
                  <a:avLst/>
                  <a:gdLst>
                    <a:gd name="T0" fmla="*/ 3 w 377"/>
                    <a:gd name="T1" fmla="*/ 51 h 246"/>
                    <a:gd name="T2" fmla="*/ 0 w 377"/>
                    <a:gd name="T3" fmla="*/ 6 h 246"/>
                    <a:gd name="T4" fmla="*/ 68 w 377"/>
                    <a:gd name="T5" fmla="*/ 6 h 246"/>
                    <a:gd name="T6" fmla="*/ 71 w 377"/>
                    <a:gd name="T7" fmla="*/ 37 h 246"/>
                    <a:gd name="T8" fmla="*/ 144 w 377"/>
                    <a:gd name="T9" fmla="*/ 0 h 246"/>
                    <a:gd name="T10" fmla="*/ 218 w 377"/>
                    <a:gd name="T11" fmla="*/ 45 h 246"/>
                    <a:gd name="T12" fmla="*/ 294 w 377"/>
                    <a:gd name="T13" fmla="*/ 3 h 246"/>
                    <a:gd name="T14" fmla="*/ 364 w 377"/>
                    <a:gd name="T15" fmla="*/ 39 h 246"/>
                    <a:gd name="T16" fmla="*/ 376 w 377"/>
                    <a:gd name="T17" fmla="*/ 110 h 246"/>
                    <a:gd name="T18" fmla="*/ 376 w 377"/>
                    <a:gd name="T19" fmla="*/ 243 h 246"/>
                    <a:gd name="T20" fmla="*/ 305 w 377"/>
                    <a:gd name="T21" fmla="*/ 243 h 246"/>
                    <a:gd name="T22" fmla="*/ 305 w 377"/>
                    <a:gd name="T23" fmla="*/ 104 h 246"/>
                    <a:gd name="T24" fmla="*/ 266 w 377"/>
                    <a:gd name="T25" fmla="*/ 51 h 246"/>
                    <a:gd name="T26" fmla="*/ 223 w 377"/>
                    <a:gd name="T27" fmla="*/ 124 h 246"/>
                    <a:gd name="T28" fmla="*/ 223 w 377"/>
                    <a:gd name="T29" fmla="*/ 243 h 246"/>
                    <a:gd name="T30" fmla="*/ 153 w 377"/>
                    <a:gd name="T31" fmla="*/ 243 h 246"/>
                    <a:gd name="T32" fmla="*/ 153 w 377"/>
                    <a:gd name="T33" fmla="*/ 104 h 246"/>
                    <a:gd name="T34" fmla="*/ 113 w 377"/>
                    <a:gd name="T35" fmla="*/ 54 h 246"/>
                    <a:gd name="T36" fmla="*/ 71 w 377"/>
                    <a:gd name="T37" fmla="*/ 107 h 246"/>
                    <a:gd name="T38" fmla="*/ 71 w 377"/>
                    <a:gd name="T39" fmla="*/ 245 h 246"/>
                    <a:gd name="T40" fmla="*/ 0 w 377"/>
                    <a:gd name="T41" fmla="*/ 245 h 246"/>
                    <a:gd name="T42" fmla="*/ 0 w 377"/>
                    <a:gd name="T43" fmla="*/ 51 h 246"/>
                    <a:gd name="T44" fmla="*/ 3 w 377"/>
                    <a:gd name="T45" fmla="*/ 51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77" h="246">
                      <a:moveTo>
                        <a:pt x="3" y="51"/>
                      </a:moveTo>
                      <a:cubicBezTo>
                        <a:pt x="3" y="37"/>
                        <a:pt x="3" y="22"/>
                        <a:pt x="0" y="6"/>
                      </a:cubicBezTo>
                      <a:lnTo>
                        <a:pt x="68" y="6"/>
                      </a:lnTo>
                      <a:lnTo>
                        <a:pt x="71" y="37"/>
                      </a:lnTo>
                      <a:cubicBezTo>
                        <a:pt x="79" y="25"/>
                        <a:pt x="96" y="0"/>
                        <a:pt x="144" y="0"/>
                      </a:cubicBezTo>
                      <a:cubicBezTo>
                        <a:pt x="198" y="0"/>
                        <a:pt x="212" y="34"/>
                        <a:pt x="218" y="45"/>
                      </a:cubicBezTo>
                      <a:cubicBezTo>
                        <a:pt x="237" y="8"/>
                        <a:pt x="268" y="3"/>
                        <a:pt x="294" y="3"/>
                      </a:cubicBezTo>
                      <a:cubicBezTo>
                        <a:pt x="342" y="3"/>
                        <a:pt x="359" y="31"/>
                        <a:pt x="364" y="39"/>
                      </a:cubicBezTo>
                      <a:cubicBezTo>
                        <a:pt x="376" y="59"/>
                        <a:pt x="376" y="87"/>
                        <a:pt x="376" y="110"/>
                      </a:cubicBezTo>
                      <a:lnTo>
                        <a:pt x="376" y="243"/>
                      </a:lnTo>
                      <a:lnTo>
                        <a:pt x="305" y="243"/>
                      </a:lnTo>
                      <a:lnTo>
                        <a:pt x="305" y="104"/>
                      </a:lnTo>
                      <a:cubicBezTo>
                        <a:pt x="305" y="79"/>
                        <a:pt x="302" y="51"/>
                        <a:pt x="266" y="51"/>
                      </a:cubicBezTo>
                      <a:cubicBezTo>
                        <a:pt x="223" y="51"/>
                        <a:pt x="223" y="90"/>
                        <a:pt x="223" y="124"/>
                      </a:cubicBezTo>
                      <a:lnTo>
                        <a:pt x="223" y="243"/>
                      </a:lnTo>
                      <a:lnTo>
                        <a:pt x="153" y="243"/>
                      </a:lnTo>
                      <a:lnTo>
                        <a:pt x="153" y="104"/>
                      </a:lnTo>
                      <a:cubicBezTo>
                        <a:pt x="153" y="87"/>
                        <a:pt x="153" y="54"/>
                        <a:pt x="113" y="54"/>
                      </a:cubicBezTo>
                      <a:cubicBezTo>
                        <a:pt x="71" y="54"/>
                        <a:pt x="71" y="90"/>
                        <a:pt x="71" y="107"/>
                      </a:cubicBezTo>
                      <a:lnTo>
                        <a:pt x="71" y="245"/>
                      </a:lnTo>
                      <a:lnTo>
                        <a:pt x="0" y="245"/>
                      </a:lnTo>
                      <a:lnTo>
                        <a:pt x="0" y="51"/>
                      </a:lnTo>
                      <a:lnTo>
                        <a:pt x="3" y="51"/>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67" name="Freeform 89">
                  <a:extLst>
                    <a:ext uri="{FF2B5EF4-FFF2-40B4-BE49-F238E27FC236}">
                      <a16:creationId xmlns:a16="http://schemas.microsoft.com/office/drawing/2014/main" id="{F7F393E9-BF53-4718-B5C8-96AB0807AC37}"/>
                    </a:ext>
                  </a:extLst>
                </p:cNvPr>
                <p:cNvSpPr>
                  <a:spLocks noChangeArrowheads="1"/>
                </p:cNvSpPr>
                <p:nvPr/>
              </p:nvSpPr>
              <p:spPr bwMode="auto">
                <a:xfrm>
                  <a:off x="3730625" y="2898775"/>
                  <a:ext cx="80963" cy="88900"/>
                </a:xfrm>
                <a:custGeom>
                  <a:avLst/>
                  <a:gdLst>
                    <a:gd name="T0" fmla="*/ 116 w 227"/>
                    <a:gd name="T1" fmla="*/ 203 h 249"/>
                    <a:gd name="T2" fmla="*/ 155 w 227"/>
                    <a:gd name="T3" fmla="*/ 169 h 249"/>
                    <a:gd name="T4" fmla="*/ 217 w 227"/>
                    <a:gd name="T5" fmla="*/ 169 h 249"/>
                    <a:gd name="T6" fmla="*/ 195 w 227"/>
                    <a:gd name="T7" fmla="*/ 220 h 249"/>
                    <a:gd name="T8" fmla="*/ 113 w 227"/>
                    <a:gd name="T9" fmla="*/ 248 h 249"/>
                    <a:gd name="T10" fmla="*/ 31 w 227"/>
                    <a:gd name="T11" fmla="*/ 220 h 249"/>
                    <a:gd name="T12" fmla="*/ 0 w 227"/>
                    <a:gd name="T13" fmla="*/ 130 h 249"/>
                    <a:gd name="T14" fmla="*/ 48 w 227"/>
                    <a:gd name="T15" fmla="*/ 20 h 249"/>
                    <a:gd name="T16" fmla="*/ 113 w 227"/>
                    <a:gd name="T17" fmla="*/ 0 h 249"/>
                    <a:gd name="T18" fmla="*/ 209 w 227"/>
                    <a:gd name="T19" fmla="*/ 56 h 249"/>
                    <a:gd name="T20" fmla="*/ 223 w 227"/>
                    <a:gd name="T21" fmla="*/ 141 h 249"/>
                    <a:gd name="T22" fmla="*/ 68 w 227"/>
                    <a:gd name="T23" fmla="*/ 141 h 249"/>
                    <a:gd name="T24" fmla="*/ 116 w 227"/>
                    <a:gd name="T25" fmla="*/ 203 h 249"/>
                    <a:gd name="T26" fmla="*/ 155 w 227"/>
                    <a:gd name="T27" fmla="*/ 99 h 249"/>
                    <a:gd name="T28" fmla="*/ 116 w 227"/>
                    <a:gd name="T29" fmla="*/ 45 h 249"/>
                    <a:gd name="T30" fmla="*/ 71 w 227"/>
                    <a:gd name="T31" fmla="*/ 99 h 249"/>
                    <a:gd name="T32" fmla="*/ 155 w 227"/>
                    <a:gd name="T33" fmla="*/ 99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7" h="249">
                      <a:moveTo>
                        <a:pt x="116" y="203"/>
                      </a:moveTo>
                      <a:cubicBezTo>
                        <a:pt x="133" y="203"/>
                        <a:pt x="150" y="197"/>
                        <a:pt x="155" y="169"/>
                      </a:cubicBezTo>
                      <a:lnTo>
                        <a:pt x="217" y="169"/>
                      </a:lnTo>
                      <a:cubicBezTo>
                        <a:pt x="217" y="181"/>
                        <a:pt x="214" y="200"/>
                        <a:pt x="195" y="220"/>
                      </a:cubicBezTo>
                      <a:cubicBezTo>
                        <a:pt x="178" y="237"/>
                        <a:pt x="147" y="248"/>
                        <a:pt x="113" y="248"/>
                      </a:cubicBezTo>
                      <a:cubicBezTo>
                        <a:pt x="93" y="248"/>
                        <a:pt x="54" y="245"/>
                        <a:pt x="31" y="220"/>
                      </a:cubicBezTo>
                      <a:cubicBezTo>
                        <a:pt x="8" y="197"/>
                        <a:pt x="0" y="166"/>
                        <a:pt x="0" y="130"/>
                      </a:cubicBezTo>
                      <a:cubicBezTo>
                        <a:pt x="0" y="93"/>
                        <a:pt x="8" y="45"/>
                        <a:pt x="48" y="20"/>
                      </a:cubicBezTo>
                      <a:cubicBezTo>
                        <a:pt x="65" y="8"/>
                        <a:pt x="87" y="0"/>
                        <a:pt x="113" y="0"/>
                      </a:cubicBezTo>
                      <a:cubicBezTo>
                        <a:pt x="147" y="0"/>
                        <a:pt x="186" y="14"/>
                        <a:pt x="209" y="56"/>
                      </a:cubicBezTo>
                      <a:cubicBezTo>
                        <a:pt x="226" y="87"/>
                        <a:pt x="223" y="124"/>
                        <a:pt x="223" y="141"/>
                      </a:cubicBezTo>
                      <a:lnTo>
                        <a:pt x="68" y="141"/>
                      </a:lnTo>
                      <a:cubicBezTo>
                        <a:pt x="68" y="155"/>
                        <a:pt x="68" y="203"/>
                        <a:pt x="116" y="203"/>
                      </a:cubicBezTo>
                      <a:close/>
                      <a:moveTo>
                        <a:pt x="155" y="99"/>
                      </a:moveTo>
                      <a:cubicBezTo>
                        <a:pt x="155" y="87"/>
                        <a:pt x="155" y="45"/>
                        <a:pt x="116" y="45"/>
                      </a:cubicBezTo>
                      <a:cubicBezTo>
                        <a:pt x="85" y="45"/>
                        <a:pt x="73" y="70"/>
                        <a:pt x="71" y="99"/>
                      </a:cubicBezTo>
                      <a:lnTo>
                        <a:pt x="155" y="99"/>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68" name="Freeform 90">
                  <a:extLst>
                    <a:ext uri="{FF2B5EF4-FFF2-40B4-BE49-F238E27FC236}">
                      <a16:creationId xmlns:a16="http://schemas.microsoft.com/office/drawing/2014/main" id="{6353AC40-D33C-488A-AAB2-5CFDDC404F13}"/>
                    </a:ext>
                  </a:extLst>
                </p:cNvPr>
                <p:cNvSpPr>
                  <a:spLocks noChangeArrowheads="1"/>
                </p:cNvSpPr>
                <p:nvPr/>
              </p:nvSpPr>
              <p:spPr bwMode="auto">
                <a:xfrm>
                  <a:off x="3835400" y="2898775"/>
                  <a:ext cx="52388" cy="87313"/>
                </a:xfrm>
                <a:custGeom>
                  <a:avLst/>
                  <a:gdLst>
                    <a:gd name="T0" fmla="*/ 2 w 145"/>
                    <a:gd name="T1" fmla="*/ 62 h 241"/>
                    <a:gd name="T2" fmla="*/ 0 w 145"/>
                    <a:gd name="T3" fmla="*/ 3 h 241"/>
                    <a:gd name="T4" fmla="*/ 65 w 145"/>
                    <a:gd name="T5" fmla="*/ 3 h 241"/>
                    <a:gd name="T6" fmla="*/ 65 w 145"/>
                    <a:gd name="T7" fmla="*/ 48 h 241"/>
                    <a:gd name="T8" fmla="*/ 144 w 145"/>
                    <a:gd name="T9" fmla="*/ 3 h 241"/>
                    <a:gd name="T10" fmla="*/ 144 w 145"/>
                    <a:gd name="T11" fmla="*/ 65 h 241"/>
                    <a:gd name="T12" fmla="*/ 70 w 145"/>
                    <a:gd name="T13" fmla="*/ 124 h 241"/>
                    <a:gd name="T14" fmla="*/ 70 w 145"/>
                    <a:gd name="T15" fmla="*/ 240 h 241"/>
                    <a:gd name="T16" fmla="*/ 2 w 145"/>
                    <a:gd name="T17" fmla="*/ 240 h 241"/>
                    <a:gd name="T18" fmla="*/ 2 w 145"/>
                    <a:gd name="T19" fmla="*/ 62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5" h="241">
                      <a:moveTo>
                        <a:pt x="2" y="62"/>
                      </a:moveTo>
                      <a:cubicBezTo>
                        <a:pt x="2" y="51"/>
                        <a:pt x="0" y="17"/>
                        <a:pt x="0" y="3"/>
                      </a:cubicBezTo>
                      <a:lnTo>
                        <a:pt x="65" y="3"/>
                      </a:lnTo>
                      <a:lnTo>
                        <a:pt x="65" y="48"/>
                      </a:lnTo>
                      <a:cubicBezTo>
                        <a:pt x="73" y="28"/>
                        <a:pt x="90" y="0"/>
                        <a:pt x="144" y="3"/>
                      </a:cubicBezTo>
                      <a:lnTo>
                        <a:pt x="144" y="65"/>
                      </a:lnTo>
                      <a:cubicBezTo>
                        <a:pt x="73" y="59"/>
                        <a:pt x="70" y="93"/>
                        <a:pt x="70" y="124"/>
                      </a:cubicBezTo>
                      <a:lnTo>
                        <a:pt x="70" y="240"/>
                      </a:lnTo>
                      <a:lnTo>
                        <a:pt x="2" y="240"/>
                      </a:lnTo>
                      <a:lnTo>
                        <a:pt x="2" y="62"/>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grpSp>
            <p:nvGrpSpPr>
              <p:cNvPr id="550" name="Group 549">
                <a:extLst>
                  <a:ext uri="{FF2B5EF4-FFF2-40B4-BE49-F238E27FC236}">
                    <a16:creationId xmlns:a16="http://schemas.microsoft.com/office/drawing/2014/main" id="{80FFB989-429A-4C43-B18C-49D482D45547}"/>
                  </a:ext>
                </a:extLst>
              </p:cNvPr>
              <p:cNvGrpSpPr/>
              <p:nvPr/>
            </p:nvGrpSpPr>
            <p:grpSpPr>
              <a:xfrm>
                <a:off x="2971800" y="3068638"/>
                <a:ext cx="1011238" cy="125412"/>
                <a:chOff x="2971800" y="3068638"/>
                <a:chExt cx="1011238" cy="125412"/>
              </a:xfrm>
              <a:grpFill/>
            </p:grpSpPr>
            <p:sp>
              <p:nvSpPr>
                <p:cNvPr id="551" name="Freeform 91">
                  <a:extLst>
                    <a:ext uri="{FF2B5EF4-FFF2-40B4-BE49-F238E27FC236}">
                      <a16:creationId xmlns:a16="http://schemas.microsoft.com/office/drawing/2014/main" id="{6CCA4437-06A5-45A7-A6F0-0563AFD53358}"/>
                    </a:ext>
                  </a:extLst>
                </p:cNvPr>
                <p:cNvSpPr>
                  <a:spLocks noChangeArrowheads="1"/>
                </p:cNvSpPr>
                <p:nvPr/>
              </p:nvSpPr>
              <p:spPr bwMode="auto">
                <a:xfrm>
                  <a:off x="2971800" y="3071813"/>
                  <a:ext cx="101600" cy="120650"/>
                </a:xfrm>
                <a:custGeom>
                  <a:avLst/>
                  <a:gdLst>
                    <a:gd name="T0" fmla="*/ 110 w 283"/>
                    <a:gd name="T1" fmla="*/ 0 h 337"/>
                    <a:gd name="T2" fmla="*/ 225 w 283"/>
                    <a:gd name="T3" fmla="*/ 32 h 337"/>
                    <a:gd name="T4" fmla="*/ 282 w 283"/>
                    <a:gd name="T5" fmla="*/ 164 h 337"/>
                    <a:gd name="T6" fmla="*/ 163 w 283"/>
                    <a:gd name="T7" fmla="*/ 333 h 337"/>
                    <a:gd name="T8" fmla="*/ 104 w 283"/>
                    <a:gd name="T9" fmla="*/ 336 h 337"/>
                    <a:gd name="T10" fmla="*/ 0 w 283"/>
                    <a:gd name="T11" fmla="*/ 336 h 337"/>
                    <a:gd name="T12" fmla="*/ 0 w 283"/>
                    <a:gd name="T13" fmla="*/ 0 h 337"/>
                    <a:gd name="T14" fmla="*/ 110 w 283"/>
                    <a:gd name="T15" fmla="*/ 0 h 337"/>
                    <a:gd name="T16" fmla="*/ 101 w 283"/>
                    <a:gd name="T17" fmla="*/ 280 h 337"/>
                    <a:gd name="T18" fmla="*/ 180 w 283"/>
                    <a:gd name="T19" fmla="*/ 257 h 337"/>
                    <a:gd name="T20" fmla="*/ 211 w 283"/>
                    <a:gd name="T21" fmla="*/ 161 h 337"/>
                    <a:gd name="T22" fmla="*/ 149 w 283"/>
                    <a:gd name="T23" fmla="*/ 57 h 337"/>
                    <a:gd name="T24" fmla="*/ 73 w 283"/>
                    <a:gd name="T25" fmla="*/ 51 h 337"/>
                    <a:gd name="T26" fmla="*/ 73 w 283"/>
                    <a:gd name="T27" fmla="*/ 280 h 337"/>
                    <a:gd name="T28" fmla="*/ 101 w 283"/>
                    <a:gd name="T29" fmla="*/ 280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83" h="337">
                      <a:moveTo>
                        <a:pt x="110" y="0"/>
                      </a:moveTo>
                      <a:cubicBezTo>
                        <a:pt x="130" y="0"/>
                        <a:pt x="186" y="0"/>
                        <a:pt x="225" y="32"/>
                      </a:cubicBezTo>
                      <a:cubicBezTo>
                        <a:pt x="268" y="63"/>
                        <a:pt x="282" y="116"/>
                        <a:pt x="282" y="164"/>
                      </a:cubicBezTo>
                      <a:cubicBezTo>
                        <a:pt x="282" y="269"/>
                        <a:pt x="225" y="322"/>
                        <a:pt x="163" y="333"/>
                      </a:cubicBezTo>
                      <a:cubicBezTo>
                        <a:pt x="152" y="336"/>
                        <a:pt x="138" y="336"/>
                        <a:pt x="104" y="336"/>
                      </a:cubicBezTo>
                      <a:lnTo>
                        <a:pt x="0" y="336"/>
                      </a:lnTo>
                      <a:lnTo>
                        <a:pt x="0" y="0"/>
                      </a:lnTo>
                      <a:lnTo>
                        <a:pt x="110" y="0"/>
                      </a:lnTo>
                      <a:close/>
                      <a:moveTo>
                        <a:pt x="101" y="280"/>
                      </a:moveTo>
                      <a:cubicBezTo>
                        <a:pt x="132" y="280"/>
                        <a:pt x="158" y="277"/>
                        <a:pt x="180" y="257"/>
                      </a:cubicBezTo>
                      <a:cubicBezTo>
                        <a:pt x="209" y="229"/>
                        <a:pt x="211" y="178"/>
                        <a:pt x="211" y="161"/>
                      </a:cubicBezTo>
                      <a:cubicBezTo>
                        <a:pt x="211" y="113"/>
                        <a:pt x="194" y="71"/>
                        <a:pt x="149" y="57"/>
                      </a:cubicBezTo>
                      <a:cubicBezTo>
                        <a:pt x="135" y="54"/>
                        <a:pt x="115" y="51"/>
                        <a:pt x="73" y="51"/>
                      </a:cubicBezTo>
                      <a:lnTo>
                        <a:pt x="73" y="280"/>
                      </a:lnTo>
                      <a:lnTo>
                        <a:pt x="101" y="280"/>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52" name="Freeform 92">
                  <a:extLst>
                    <a:ext uri="{FF2B5EF4-FFF2-40B4-BE49-F238E27FC236}">
                      <a16:creationId xmlns:a16="http://schemas.microsoft.com/office/drawing/2014/main" id="{3FD3A276-176C-4576-B28C-4BA2718C002F}"/>
                    </a:ext>
                  </a:extLst>
                </p:cNvPr>
                <p:cNvSpPr>
                  <a:spLocks noChangeArrowheads="1"/>
                </p:cNvSpPr>
                <p:nvPr/>
              </p:nvSpPr>
              <p:spPr bwMode="auto">
                <a:xfrm>
                  <a:off x="3092450" y="3103563"/>
                  <a:ext cx="77788" cy="90487"/>
                </a:xfrm>
                <a:custGeom>
                  <a:avLst/>
                  <a:gdLst>
                    <a:gd name="T0" fmla="*/ 152 w 215"/>
                    <a:gd name="T1" fmla="*/ 245 h 252"/>
                    <a:gd name="T2" fmla="*/ 149 w 215"/>
                    <a:gd name="T3" fmla="*/ 214 h 252"/>
                    <a:gd name="T4" fmla="*/ 79 w 215"/>
                    <a:gd name="T5" fmla="*/ 251 h 252"/>
                    <a:gd name="T6" fmla="*/ 19 w 215"/>
                    <a:gd name="T7" fmla="*/ 231 h 252"/>
                    <a:gd name="T8" fmla="*/ 0 w 215"/>
                    <a:gd name="T9" fmla="*/ 180 h 252"/>
                    <a:gd name="T10" fmla="*/ 51 w 215"/>
                    <a:gd name="T11" fmla="*/ 107 h 252"/>
                    <a:gd name="T12" fmla="*/ 144 w 215"/>
                    <a:gd name="T13" fmla="*/ 93 h 252"/>
                    <a:gd name="T14" fmla="*/ 141 w 215"/>
                    <a:gd name="T15" fmla="*/ 62 h 252"/>
                    <a:gd name="T16" fmla="*/ 110 w 215"/>
                    <a:gd name="T17" fmla="*/ 42 h 252"/>
                    <a:gd name="T18" fmla="*/ 84 w 215"/>
                    <a:gd name="T19" fmla="*/ 56 h 252"/>
                    <a:gd name="T20" fmla="*/ 79 w 215"/>
                    <a:gd name="T21" fmla="*/ 76 h 252"/>
                    <a:gd name="T22" fmla="*/ 11 w 215"/>
                    <a:gd name="T23" fmla="*/ 76 h 252"/>
                    <a:gd name="T24" fmla="*/ 36 w 215"/>
                    <a:gd name="T25" fmla="*/ 20 h 252"/>
                    <a:gd name="T26" fmla="*/ 107 w 215"/>
                    <a:gd name="T27" fmla="*/ 0 h 252"/>
                    <a:gd name="T28" fmla="*/ 192 w 215"/>
                    <a:gd name="T29" fmla="*/ 31 h 252"/>
                    <a:gd name="T30" fmla="*/ 209 w 215"/>
                    <a:gd name="T31" fmla="*/ 87 h 252"/>
                    <a:gd name="T32" fmla="*/ 209 w 215"/>
                    <a:gd name="T33" fmla="*/ 180 h 252"/>
                    <a:gd name="T34" fmla="*/ 214 w 215"/>
                    <a:gd name="T35" fmla="*/ 240 h 252"/>
                    <a:gd name="T36" fmla="*/ 152 w 215"/>
                    <a:gd name="T37" fmla="*/ 240 h 252"/>
                    <a:gd name="T38" fmla="*/ 152 w 215"/>
                    <a:gd name="T39" fmla="*/ 245 h 252"/>
                    <a:gd name="T40" fmla="*/ 70 w 215"/>
                    <a:gd name="T41" fmla="*/ 172 h 252"/>
                    <a:gd name="T42" fmla="*/ 104 w 215"/>
                    <a:gd name="T43" fmla="*/ 206 h 252"/>
                    <a:gd name="T44" fmla="*/ 132 w 215"/>
                    <a:gd name="T45" fmla="*/ 192 h 252"/>
                    <a:gd name="T46" fmla="*/ 146 w 215"/>
                    <a:gd name="T47" fmla="*/ 132 h 252"/>
                    <a:gd name="T48" fmla="*/ 70 w 215"/>
                    <a:gd name="T49" fmla="*/ 172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15" h="252">
                      <a:moveTo>
                        <a:pt x="152" y="245"/>
                      </a:moveTo>
                      <a:cubicBezTo>
                        <a:pt x="149" y="231"/>
                        <a:pt x="149" y="220"/>
                        <a:pt x="149" y="214"/>
                      </a:cubicBezTo>
                      <a:cubicBezTo>
                        <a:pt x="124" y="251"/>
                        <a:pt x="93" y="251"/>
                        <a:pt x="79" y="251"/>
                      </a:cubicBezTo>
                      <a:cubicBezTo>
                        <a:pt x="45" y="251"/>
                        <a:pt x="31" y="242"/>
                        <a:pt x="19" y="231"/>
                      </a:cubicBezTo>
                      <a:cubicBezTo>
                        <a:pt x="5" y="217"/>
                        <a:pt x="0" y="197"/>
                        <a:pt x="0" y="180"/>
                      </a:cubicBezTo>
                      <a:cubicBezTo>
                        <a:pt x="0" y="161"/>
                        <a:pt x="5" y="127"/>
                        <a:pt x="51" y="107"/>
                      </a:cubicBezTo>
                      <a:cubicBezTo>
                        <a:pt x="79" y="93"/>
                        <a:pt x="121" y="93"/>
                        <a:pt x="144" y="93"/>
                      </a:cubicBezTo>
                      <a:cubicBezTo>
                        <a:pt x="144" y="79"/>
                        <a:pt x="144" y="70"/>
                        <a:pt x="141" y="62"/>
                      </a:cubicBezTo>
                      <a:cubicBezTo>
                        <a:pt x="135" y="45"/>
                        <a:pt x="115" y="42"/>
                        <a:pt x="110" y="42"/>
                      </a:cubicBezTo>
                      <a:cubicBezTo>
                        <a:pt x="101" y="42"/>
                        <a:pt x="90" y="45"/>
                        <a:pt x="84" y="56"/>
                      </a:cubicBezTo>
                      <a:cubicBezTo>
                        <a:pt x="79" y="65"/>
                        <a:pt x="79" y="70"/>
                        <a:pt x="79" y="76"/>
                      </a:cubicBezTo>
                      <a:lnTo>
                        <a:pt x="11" y="76"/>
                      </a:lnTo>
                      <a:cubicBezTo>
                        <a:pt x="11" y="65"/>
                        <a:pt x="14" y="39"/>
                        <a:pt x="36" y="20"/>
                      </a:cubicBezTo>
                      <a:cubicBezTo>
                        <a:pt x="59" y="5"/>
                        <a:pt x="84" y="0"/>
                        <a:pt x="107" y="0"/>
                      </a:cubicBezTo>
                      <a:cubicBezTo>
                        <a:pt x="127" y="0"/>
                        <a:pt x="166" y="3"/>
                        <a:pt x="192" y="31"/>
                      </a:cubicBezTo>
                      <a:cubicBezTo>
                        <a:pt x="209" y="51"/>
                        <a:pt x="209" y="79"/>
                        <a:pt x="209" y="87"/>
                      </a:cubicBezTo>
                      <a:lnTo>
                        <a:pt x="209" y="180"/>
                      </a:lnTo>
                      <a:cubicBezTo>
                        <a:pt x="209" y="200"/>
                        <a:pt x="209" y="220"/>
                        <a:pt x="214" y="240"/>
                      </a:cubicBezTo>
                      <a:lnTo>
                        <a:pt x="152" y="240"/>
                      </a:lnTo>
                      <a:lnTo>
                        <a:pt x="152" y="245"/>
                      </a:lnTo>
                      <a:close/>
                      <a:moveTo>
                        <a:pt x="70" y="172"/>
                      </a:moveTo>
                      <a:cubicBezTo>
                        <a:pt x="70" y="189"/>
                        <a:pt x="82" y="206"/>
                        <a:pt x="104" y="206"/>
                      </a:cubicBezTo>
                      <a:cubicBezTo>
                        <a:pt x="115" y="206"/>
                        <a:pt x="127" y="200"/>
                        <a:pt x="132" y="192"/>
                      </a:cubicBezTo>
                      <a:cubicBezTo>
                        <a:pt x="144" y="178"/>
                        <a:pt x="146" y="158"/>
                        <a:pt x="146" y="132"/>
                      </a:cubicBezTo>
                      <a:cubicBezTo>
                        <a:pt x="101" y="130"/>
                        <a:pt x="70" y="144"/>
                        <a:pt x="70" y="172"/>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53" name="Freeform 93">
                  <a:extLst>
                    <a:ext uri="{FF2B5EF4-FFF2-40B4-BE49-F238E27FC236}">
                      <a16:creationId xmlns:a16="http://schemas.microsoft.com/office/drawing/2014/main" id="{E8308EA0-4091-4597-850C-F736D9E71DD8}"/>
                    </a:ext>
                  </a:extLst>
                </p:cNvPr>
                <p:cNvSpPr>
                  <a:spLocks noChangeArrowheads="1"/>
                </p:cNvSpPr>
                <p:nvPr/>
              </p:nvSpPr>
              <p:spPr bwMode="auto">
                <a:xfrm>
                  <a:off x="3186113" y="3082925"/>
                  <a:ext cx="61912" cy="111125"/>
                </a:xfrm>
                <a:custGeom>
                  <a:avLst/>
                  <a:gdLst>
                    <a:gd name="T0" fmla="*/ 170 w 171"/>
                    <a:gd name="T1" fmla="*/ 299 h 308"/>
                    <a:gd name="T2" fmla="*/ 116 w 171"/>
                    <a:gd name="T3" fmla="*/ 307 h 308"/>
                    <a:gd name="T4" fmla="*/ 45 w 171"/>
                    <a:gd name="T5" fmla="*/ 245 h 308"/>
                    <a:gd name="T6" fmla="*/ 45 w 171"/>
                    <a:gd name="T7" fmla="*/ 115 h 308"/>
                    <a:gd name="T8" fmla="*/ 0 w 171"/>
                    <a:gd name="T9" fmla="*/ 115 h 308"/>
                    <a:gd name="T10" fmla="*/ 0 w 171"/>
                    <a:gd name="T11" fmla="*/ 70 h 308"/>
                    <a:gd name="T12" fmla="*/ 45 w 171"/>
                    <a:gd name="T13" fmla="*/ 70 h 308"/>
                    <a:gd name="T14" fmla="*/ 45 w 171"/>
                    <a:gd name="T15" fmla="*/ 25 h 308"/>
                    <a:gd name="T16" fmla="*/ 113 w 171"/>
                    <a:gd name="T17" fmla="*/ 0 h 308"/>
                    <a:gd name="T18" fmla="*/ 113 w 171"/>
                    <a:gd name="T19" fmla="*/ 70 h 308"/>
                    <a:gd name="T20" fmla="*/ 170 w 171"/>
                    <a:gd name="T21" fmla="*/ 70 h 308"/>
                    <a:gd name="T22" fmla="*/ 170 w 171"/>
                    <a:gd name="T23" fmla="*/ 115 h 308"/>
                    <a:gd name="T24" fmla="*/ 113 w 171"/>
                    <a:gd name="T25" fmla="*/ 115 h 308"/>
                    <a:gd name="T26" fmla="*/ 113 w 171"/>
                    <a:gd name="T27" fmla="*/ 220 h 308"/>
                    <a:gd name="T28" fmla="*/ 144 w 171"/>
                    <a:gd name="T29" fmla="*/ 253 h 308"/>
                    <a:gd name="T30" fmla="*/ 167 w 171"/>
                    <a:gd name="T31" fmla="*/ 253 h 308"/>
                    <a:gd name="T32" fmla="*/ 167 w 171"/>
                    <a:gd name="T33" fmla="*/ 299 h 308"/>
                    <a:gd name="T34" fmla="*/ 170 w 171"/>
                    <a:gd name="T35" fmla="*/ 299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1" h="308">
                      <a:moveTo>
                        <a:pt x="170" y="299"/>
                      </a:moveTo>
                      <a:cubicBezTo>
                        <a:pt x="147" y="304"/>
                        <a:pt x="127" y="307"/>
                        <a:pt x="116" y="307"/>
                      </a:cubicBezTo>
                      <a:cubicBezTo>
                        <a:pt x="45" y="307"/>
                        <a:pt x="45" y="265"/>
                        <a:pt x="45" y="245"/>
                      </a:cubicBezTo>
                      <a:lnTo>
                        <a:pt x="45" y="115"/>
                      </a:lnTo>
                      <a:lnTo>
                        <a:pt x="0" y="115"/>
                      </a:lnTo>
                      <a:lnTo>
                        <a:pt x="0" y="70"/>
                      </a:lnTo>
                      <a:lnTo>
                        <a:pt x="45" y="70"/>
                      </a:lnTo>
                      <a:lnTo>
                        <a:pt x="45" y="25"/>
                      </a:lnTo>
                      <a:lnTo>
                        <a:pt x="113" y="0"/>
                      </a:lnTo>
                      <a:lnTo>
                        <a:pt x="113" y="70"/>
                      </a:lnTo>
                      <a:lnTo>
                        <a:pt x="170" y="70"/>
                      </a:lnTo>
                      <a:lnTo>
                        <a:pt x="170" y="115"/>
                      </a:lnTo>
                      <a:lnTo>
                        <a:pt x="113" y="115"/>
                      </a:lnTo>
                      <a:lnTo>
                        <a:pt x="113" y="220"/>
                      </a:lnTo>
                      <a:cubicBezTo>
                        <a:pt x="113" y="242"/>
                        <a:pt x="113" y="253"/>
                        <a:pt x="144" y="253"/>
                      </a:cubicBezTo>
                      <a:cubicBezTo>
                        <a:pt x="155" y="253"/>
                        <a:pt x="158" y="253"/>
                        <a:pt x="167" y="253"/>
                      </a:cubicBezTo>
                      <a:lnTo>
                        <a:pt x="167" y="299"/>
                      </a:lnTo>
                      <a:lnTo>
                        <a:pt x="170" y="29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54" name="Freeform 94">
                  <a:extLst>
                    <a:ext uri="{FF2B5EF4-FFF2-40B4-BE49-F238E27FC236}">
                      <a16:creationId xmlns:a16="http://schemas.microsoft.com/office/drawing/2014/main" id="{EC159FE7-28C4-461F-AAC5-15BC55F39A19}"/>
                    </a:ext>
                  </a:extLst>
                </p:cNvPr>
                <p:cNvSpPr>
                  <a:spLocks noChangeArrowheads="1"/>
                </p:cNvSpPr>
                <p:nvPr/>
              </p:nvSpPr>
              <p:spPr bwMode="auto">
                <a:xfrm>
                  <a:off x="3267075" y="3103563"/>
                  <a:ext cx="77788" cy="90487"/>
                </a:xfrm>
                <a:custGeom>
                  <a:avLst/>
                  <a:gdLst>
                    <a:gd name="T0" fmla="*/ 153 w 216"/>
                    <a:gd name="T1" fmla="*/ 245 h 252"/>
                    <a:gd name="T2" fmla="*/ 150 w 216"/>
                    <a:gd name="T3" fmla="*/ 214 h 252"/>
                    <a:gd name="T4" fmla="*/ 79 w 216"/>
                    <a:gd name="T5" fmla="*/ 251 h 252"/>
                    <a:gd name="T6" fmla="*/ 20 w 216"/>
                    <a:gd name="T7" fmla="*/ 231 h 252"/>
                    <a:gd name="T8" fmla="*/ 0 w 216"/>
                    <a:gd name="T9" fmla="*/ 180 h 252"/>
                    <a:gd name="T10" fmla="*/ 51 w 216"/>
                    <a:gd name="T11" fmla="*/ 107 h 252"/>
                    <a:gd name="T12" fmla="*/ 144 w 216"/>
                    <a:gd name="T13" fmla="*/ 93 h 252"/>
                    <a:gd name="T14" fmla="*/ 141 w 216"/>
                    <a:gd name="T15" fmla="*/ 62 h 252"/>
                    <a:gd name="T16" fmla="*/ 110 w 216"/>
                    <a:gd name="T17" fmla="*/ 42 h 252"/>
                    <a:gd name="T18" fmla="*/ 85 w 216"/>
                    <a:gd name="T19" fmla="*/ 56 h 252"/>
                    <a:gd name="T20" fmla="*/ 79 w 216"/>
                    <a:gd name="T21" fmla="*/ 76 h 252"/>
                    <a:gd name="T22" fmla="*/ 11 w 216"/>
                    <a:gd name="T23" fmla="*/ 76 h 252"/>
                    <a:gd name="T24" fmla="*/ 37 w 216"/>
                    <a:gd name="T25" fmla="*/ 20 h 252"/>
                    <a:gd name="T26" fmla="*/ 107 w 216"/>
                    <a:gd name="T27" fmla="*/ 0 h 252"/>
                    <a:gd name="T28" fmla="*/ 192 w 216"/>
                    <a:gd name="T29" fmla="*/ 31 h 252"/>
                    <a:gd name="T30" fmla="*/ 209 w 216"/>
                    <a:gd name="T31" fmla="*/ 87 h 252"/>
                    <a:gd name="T32" fmla="*/ 209 w 216"/>
                    <a:gd name="T33" fmla="*/ 180 h 252"/>
                    <a:gd name="T34" fmla="*/ 215 w 216"/>
                    <a:gd name="T35" fmla="*/ 240 h 252"/>
                    <a:gd name="T36" fmla="*/ 153 w 216"/>
                    <a:gd name="T37" fmla="*/ 240 h 252"/>
                    <a:gd name="T38" fmla="*/ 153 w 216"/>
                    <a:gd name="T39" fmla="*/ 245 h 252"/>
                    <a:gd name="T40" fmla="*/ 68 w 216"/>
                    <a:gd name="T41" fmla="*/ 172 h 252"/>
                    <a:gd name="T42" fmla="*/ 102 w 216"/>
                    <a:gd name="T43" fmla="*/ 206 h 252"/>
                    <a:gd name="T44" fmla="*/ 130 w 216"/>
                    <a:gd name="T45" fmla="*/ 192 h 252"/>
                    <a:gd name="T46" fmla="*/ 144 w 216"/>
                    <a:gd name="T47" fmla="*/ 132 h 252"/>
                    <a:gd name="T48" fmla="*/ 68 w 216"/>
                    <a:gd name="T49" fmla="*/ 172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16" h="252">
                      <a:moveTo>
                        <a:pt x="153" y="245"/>
                      </a:moveTo>
                      <a:cubicBezTo>
                        <a:pt x="150" y="231"/>
                        <a:pt x="150" y="220"/>
                        <a:pt x="150" y="214"/>
                      </a:cubicBezTo>
                      <a:cubicBezTo>
                        <a:pt x="124" y="251"/>
                        <a:pt x="93" y="251"/>
                        <a:pt x="79" y="251"/>
                      </a:cubicBezTo>
                      <a:cubicBezTo>
                        <a:pt x="45" y="251"/>
                        <a:pt x="31" y="242"/>
                        <a:pt x="20" y="231"/>
                      </a:cubicBezTo>
                      <a:cubicBezTo>
                        <a:pt x="6" y="217"/>
                        <a:pt x="0" y="197"/>
                        <a:pt x="0" y="180"/>
                      </a:cubicBezTo>
                      <a:cubicBezTo>
                        <a:pt x="0" y="161"/>
                        <a:pt x="6" y="127"/>
                        <a:pt x="51" y="107"/>
                      </a:cubicBezTo>
                      <a:cubicBezTo>
                        <a:pt x="79" y="93"/>
                        <a:pt x="121" y="93"/>
                        <a:pt x="144" y="93"/>
                      </a:cubicBezTo>
                      <a:cubicBezTo>
                        <a:pt x="144" y="79"/>
                        <a:pt x="144" y="70"/>
                        <a:pt x="141" y="62"/>
                      </a:cubicBezTo>
                      <a:cubicBezTo>
                        <a:pt x="136" y="45"/>
                        <a:pt x="116" y="42"/>
                        <a:pt x="110" y="42"/>
                      </a:cubicBezTo>
                      <a:cubicBezTo>
                        <a:pt x="102" y="42"/>
                        <a:pt x="90" y="45"/>
                        <a:pt x="85" y="56"/>
                      </a:cubicBezTo>
                      <a:cubicBezTo>
                        <a:pt x="79" y="65"/>
                        <a:pt x="79" y="70"/>
                        <a:pt x="79" y="76"/>
                      </a:cubicBezTo>
                      <a:lnTo>
                        <a:pt x="11" y="76"/>
                      </a:lnTo>
                      <a:cubicBezTo>
                        <a:pt x="11" y="65"/>
                        <a:pt x="14" y="39"/>
                        <a:pt x="37" y="20"/>
                      </a:cubicBezTo>
                      <a:cubicBezTo>
                        <a:pt x="59" y="5"/>
                        <a:pt x="85" y="0"/>
                        <a:pt x="107" y="0"/>
                      </a:cubicBezTo>
                      <a:cubicBezTo>
                        <a:pt x="127" y="0"/>
                        <a:pt x="167" y="3"/>
                        <a:pt x="192" y="31"/>
                      </a:cubicBezTo>
                      <a:cubicBezTo>
                        <a:pt x="209" y="51"/>
                        <a:pt x="209" y="79"/>
                        <a:pt x="209" y="87"/>
                      </a:cubicBezTo>
                      <a:lnTo>
                        <a:pt x="209" y="180"/>
                      </a:lnTo>
                      <a:cubicBezTo>
                        <a:pt x="209" y="200"/>
                        <a:pt x="209" y="220"/>
                        <a:pt x="215" y="240"/>
                      </a:cubicBezTo>
                      <a:lnTo>
                        <a:pt x="153" y="240"/>
                      </a:lnTo>
                      <a:lnTo>
                        <a:pt x="153" y="245"/>
                      </a:lnTo>
                      <a:close/>
                      <a:moveTo>
                        <a:pt x="68" y="172"/>
                      </a:moveTo>
                      <a:cubicBezTo>
                        <a:pt x="68" y="189"/>
                        <a:pt x="79" y="206"/>
                        <a:pt x="102" y="206"/>
                      </a:cubicBezTo>
                      <a:cubicBezTo>
                        <a:pt x="113" y="206"/>
                        <a:pt x="124" y="200"/>
                        <a:pt x="130" y="192"/>
                      </a:cubicBezTo>
                      <a:cubicBezTo>
                        <a:pt x="141" y="178"/>
                        <a:pt x="144" y="158"/>
                        <a:pt x="144" y="132"/>
                      </a:cubicBezTo>
                      <a:cubicBezTo>
                        <a:pt x="99" y="130"/>
                        <a:pt x="68" y="144"/>
                        <a:pt x="68" y="172"/>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55" name="Freeform 95">
                  <a:extLst>
                    <a:ext uri="{FF2B5EF4-FFF2-40B4-BE49-F238E27FC236}">
                      <a16:creationId xmlns:a16="http://schemas.microsoft.com/office/drawing/2014/main" id="{A2D21291-C14C-4A0D-B65E-024A8D32CAE5}"/>
                    </a:ext>
                  </a:extLst>
                </p:cNvPr>
                <p:cNvSpPr>
                  <a:spLocks noChangeArrowheads="1"/>
                </p:cNvSpPr>
                <p:nvPr/>
              </p:nvSpPr>
              <p:spPr bwMode="auto">
                <a:xfrm>
                  <a:off x="3421063" y="3068638"/>
                  <a:ext cx="101600" cy="125412"/>
                </a:xfrm>
                <a:custGeom>
                  <a:avLst/>
                  <a:gdLst>
                    <a:gd name="T0" fmla="*/ 206 w 283"/>
                    <a:gd name="T1" fmla="*/ 116 h 348"/>
                    <a:gd name="T2" fmla="*/ 152 w 283"/>
                    <a:gd name="T3" fmla="*/ 56 h 348"/>
                    <a:gd name="T4" fmla="*/ 76 w 283"/>
                    <a:gd name="T5" fmla="*/ 181 h 348"/>
                    <a:gd name="T6" fmla="*/ 147 w 283"/>
                    <a:gd name="T7" fmla="*/ 296 h 348"/>
                    <a:gd name="T8" fmla="*/ 206 w 283"/>
                    <a:gd name="T9" fmla="*/ 231 h 348"/>
                    <a:gd name="T10" fmla="*/ 282 w 283"/>
                    <a:gd name="T11" fmla="*/ 231 h 348"/>
                    <a:gd name="T12" fmla="*/ 251 w 283"/>
                    <a:gd name="T13" fmla="*/ 310 h 348"/>
                    <a:gd name="T14" fmla="*/ 152 w 283"/>
                    <a:gd name="T15" fmla="*/ 347 h 348"/>
                    <a:gd name="T16" fmla="*/ 0 w 283"/>
                    <a:gd name="T17" fmla="*/ 178 h 348"/>
                    <a:gd name="T18" fmla="*/ 152 w 283"/>
                    <a:gd name="T19" fmla="*/ 0 h 348"/>
                    <a:gd name="T20" fmla="*/ 277 w 283"/>
                    <a:gd name="T21" fmla="*/ 110 h 348"/>
                    <a:gd name="T22" fmla="*/ 206 w 283"/>
                    <a:gd name="T23" fmla="*/ 110 h 348"/>
                    <a:gd name="T24" fmla="*/ 206 w 283"/>
                    <a:gd name="T25" fmla="*/ 116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83" h="348">
                      <a:moveTo>
                        <a:pt x="206" y="116"/>
                      </a:moveTo>
                      <a:cubicBezTo>
                        <a:pt x="206" y="104"/>
                        <a:pt x="200" y="56"/>
                        <a:pt x="152" y="56"/>
                      </a:cubicBezTo>
                      <a:cubicBezTo>
                        <a:pt x="99" y="56"/>
                        <a:pt x="76" y="113"/>
                        <a:pt x="76" y="181"/>
                      </a:cubicBezTo>
                      <a:cubicBezTo>
                        <a:pt x="76" y="200"/>
                        <a:pt x="76" y="296"/>
                        <a:pt x="147" y="296"/>
                      </a:cubicBezTo>
                      <a:cubicBezTo>
                        <a:pt x="178" y="296"/>
                        <a:pt x="206" y="277"/>
                        <a:pt x="206" y="231"/>
                      </a:cubicBezTo>
                      <a:lnTo>
                        <a:pt x="282" y="231"/>
                      </a:lnTo>
                      <a:cubicBezTo>
                        <a:pt x="282" y="251"/>
                        <a:pt x="279" y="282"/>
                        <a:pt x="251" y="310"/>
                      </a:cubicBezTo>
                      <a:cubicBezTo>
                        <a:pt x="220" y="341"/>
                        <a:pt x="184" y="347"/>
                        <a:pt x="152" y="347"/>
                      </a:cubicBezTo>
                      <a:cubicBezTo>
                        <a:pt x="37" y="347"/>
                        <a:pt x="0" y="262"/>
                        <a:pt x="0" y="178"/>
                      </a:cubicBezTo>
                      <a:cubicBezTo>
                        <a:pt x="0" y="71"/>
                        <a:pt x="59" y="0"/>
                        <a:pt x="152" y="0"/>
                      </a:cubicBezTo>
                      <a:cubicBezTo>
                        <a:pt x="226" y="0"/>
                        <a:pt x="277" y="45"/>
                        <a:pt x="277" y="110"/>
                      </a:cubicBezTo>
                      <a:lnTo>
                        <a:pt x="206" y="110"/>
                      </a:lnTo>
                      <a:lnTo>
                        <a:pt x="206" y="116"/>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56" name="Freeform 96">
                  <a:extLst>
                    <a:ext uri="{FF2B5EF4-FFF2-40B4-BE49-F238E27FC236}">
                      <a16:creationId xmlns:a16="http://schemas.microsoft.com/office/drawing/2014/main" id="{41AB9206-CA78-4696-8941-B4EC63492E22}"/>
                    </a:ext>
                  </a:extLst>
                </p:cNvPr>
                <p:cNvSpPr>
                  <a:spLocks noChangeArrowheads="1"/>
                </p:cNvSpPr>
                <p:nvPr/>
              </p:nvSpPr>
              <p:spPr bwMode="auto">
                <a:xfrm>
                  <a:off x="3541713" y="3105150"/>
                  <a:ext cx="80962" cy="88900"/>
                </a:xfrm>
                <a:custGeom>
                  <a:avLst/>
                  <a:gdLst>
                    <a:gd name="T0" fmla="*/ 116 w 227"/>
                    <a:gd name="T1" fmla="*/ 203 h 249"/>
                    <a:gd name="T2" fmla="*/ 155 w 227"/>
                    <a:gd name="T3" fmla="*/ 169 h 249"/>
                    <a:gd name="T4" fmla="*/ 217 w 227"/>
                    <a:gd name="T5" fmla="*/ 169 h 249"/>
                    <a:gd name="T6" fmla="*/ 195 w 227"/>
                    <a:gd name="T7" fmla="*/ 220 h 249"/>
                    <a:gd name="T8" fmla="*/ 113 w 227"/>
                    <a:gd name="T9" fmla="*/ 248 h 249"/>
                    <a:gd name="T10" fmla="*/ 31 w 227"/>
                    <a:gd name="T11" fmla="*/ 220 h 249"/>
                    <a:gd name="T12" fmla="*/ 0 w 227"/>
                    <a:gd name="T13" fmla="*/ 129 h 249"/>
                    <a:gd name="T14" fmla="*/ 48 w 227"/>
                    <a:gd name="T15" fmla="*/ 19 h 249"/>
                    <a:gd name="T16" fmla="*/ 113 w 227"/>
                    <a:gd name="T17" fmla="*/ 0 h 249"/>
                    <a:gd name="T18" fmla="*/ 209 w 227"/>
                    <a:gd name="T19" fmla="*/ 56 h 249"/>
                    <a:gd name="T20" fmla="*/ 223 w 227"/>
                    <a:gd name="T21" fmla="*/ 141 h 249"/>
                    <a:gd name="T22" fmla="*/ 68 w 227"/>
                    <a:gd name="T23" fmla="*/ 141 h 249"/>
                    <a:gd name="T24" fmla="*/ 116 w 227"/>
                    <a:gd name="T25" fmla="*/ 203 h 249"/>
                    <a:gd name="T26" fmla="*/ 155 w 227"/>
                    <a:gd name="T27" fmla="*/ 98 h 249"/>
                    <a:gd name="T28" fmla="*/ 116 w 227"/>
                    <a:gd name="T29" fmla="*/ 45 h 249"/>
                    <a:gd name="T30" fmla="*/ 71 w 227"/>
                    <a:gd name="T31" fmla="*/ 98 h 249"/>
                    <a:gd name="T32" fmla="*/ 155 w 227"/>
                    <a:gd name="T33" fmla="*/ 98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7" h="249">
                      <a:moveTo>
                        <a:pt x="116" y="203"/>
                      </a:moveTo>
                      <a:cubicBezTo>
                        <a:pt x="133" y="203"/>
                        <a:pt x="150" y="197"/>
                        <a:pt x="155" y="169"/>
                      </a:cubicBezTo>
                      <a:lnTo>
                        <a:pt x="217" y="169"/>
                      </a:lnTo>
                      <a:cubicBezTo>
                        <a:pt x="217" y="180"/>
                        <a:pt x="215" y="200"/>
                        <a:pt x="195" y="220"/>
                      </a:cubicBezTo>
                      <a:cubicBezTo>
                        <a:pt x="178" y="237"/>
                        <a:pt x="147" y="248"/>
                        <a:pt x="113" y="248"/>
                      </a:cubicBezTo>
                      <a:cubicBezTo>
                        <a:pt x="93" y="248"/>
                        <a:pt x="54" y="245"/>
                        <a:pt x="31" y="220"/>
                      </a:cubicBezTo>
                      <a:cubicBezTo>
                        <a:pt x="9" y="197"/>
                        <a:pt x="0" y="166"/>
                        <a:pt x="0" y="129"/>
                      </a:cubicBezTo>
                      <a:cubicBezTo>
                        <a:pt x="0" y="93"/>
                        <a:pt x="9" y="45"/>
                        <a:pt x="48" y="19"/>
                      </a:cubicBezTo>
                      <a:cubicBezTo>
                        <a:pt x="65" y="8"/>
                        <a:pt x="88" y="0"/>
                        <a:pt x="113" y="0"/>
                      </a:cubicBezTo>
                      <a:cubicBezTo>
                        <a:pt x="147" y="0"/>
                        <a:pt x="186" y="14"/>
                        <a:pt x="209" y="56"/>
                      </a:cubicBezTo>
                      <a:cubicBezTo>
                        <a:pt x="226" y="87"/>
                        <a:pt x="223" y="124"/>
                        <a:pt x="223" y="141"/>
                      </a:cubicBezTo>
                      <a:lnTo>
                        <a:pt x="68" y="141"/>
                      </a:lnTo>
                      <a:cubicBezTo>
                        <a:pt x="68" y="155"/>
                        <a:pt x="68" y="203"/>
                        <a:pt x="116" y="203"/>
                      </a:cubicBezTo>
                      <a:close/>
                      <a:moveTo>
                        <a:pt x="155" y="98"/>
                      </a:moveTo>
                      <a:cubicBezTo>
                        <a:pt x="155" y="87"/>
                        <a:pt x="155" y="45"/>
                        <a:pt x="116" y="45"/>
                      </a:cubicBezTo>
                      <a:cubicBezTo>
                        <a:pt x="85" y="45"/>
                        <a:pt x="73" y="70"/>
                        <a:pt x="71" y="98"/>
                      </a:cubicBezTo>
                      <a:lnTo>
                        <a:pt x="155" y="98"/>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57" name="Freeform 97">
                  <a:extLst>
                    <a:ext uri="{FF2B5EF4-FFF2-40B4-BE49-F238E27FC236}">
                      <a16:creationId xmlns:a16="http://schemas.microsoft.com/office/drawing/2014/main" id="{F28E301B-FCA6-4CFD-88C7-0071088AB390}"/>
                    </a:ext>
                  </a:extLst>
                </p:cNvPr>
                <p:cNvSpPr>
                  <a:spLocks noChangeArrowheads="1"/>
                </p:cNvSpPr>
                <p:nvPr/>
              </p:nvSpPr>
              <p:spPr bwMode="auto">
                <a:xfrm>
                  <a:off x="3646488" y="3106738"/>
                  <a:ext cx="80962" cy="87312"/>
                </a:xfrm>
                <a:custGeom>
                  <a:avLst/>
                  <a:gdLst>
                    <a:gd name="T0" fmla="*/ 2 w 224"/>
                    <a:gd name="T1" fmla="*/ 46 h 244"/>
                    <a:gd name="T2" fmla="*/ 2 w 224"/>
                    <a:gd name="T3" fmla="*/ 3 h 244"/>
                    <a:gd name="T4" fmla="*/ 67 w 224"/>
                    <a:gd name="T5" fmla="*/ 3 h 244"/>
                    <a:gd name="T6" fmla="*/ 70 w 224"/>
                    <a:gd name="T7" fmla="*/ 40 h 244"/>
                    <a:gd name="T8" fmla="*/ 146 w 224"/>
                    <a:gd name="T9" fmla="*/ 0 h 244"/>
                    <a:gd name="T10" fmla="*/ 217 w 224"/>
                    <a:gd name="T11" fmla="*/ 46 h 244"/>
                    <a:gd name="T12" fmla="*/ 223 w 224"/>
                    <a:gd name="T13" fmla="*/ 116 h 244"/>
                    <a:gd name="T14" fmla="*/ 223 w 224"/>
                    <a:gd name="T15" fmla="*/ 243 h 244"/>
                    <a:gd name="T16" fmla="*/ 152 w 224"/>
                    <a:gd name="T17" fmla="*/ 243 h 244"/>
                    <a:gd name="T18" fmla="*/ 152 w 224"/>
                    <a:gd name="T19" fmla="*/ 96 h 244"/>
                    <a:gd name="T20" fmla="*/ 149 w 224"/>
                    <a:gd name="T21" fmla="*/ 71 h 244"/>
                    <a:gd name="T22" fmla="*/ 115 w 224"/>
                    <a:gd name="T23" fmla="*/ 51 h 244"/>
                    <a:gd name="T24" fmla="*/ 79 w 224"/>
                    <a:gd name="T25" fmla="*/ 68 h 244"/>
                    <a:gd name="T26" fmla="*/ 70 w 224"/>
                    <a:gd name="T27" fmla="*/ 105 h 244"/>
                    <a:gd name="T28" fmla="*/ 70 w 224"/>
                    <a:gd name="T29" fmla="*/ 243 h 244"/>
                    <a:gd name="T30" fmla="*/ 0 w 224"/>
                    <a:gd name="T31" fmla="*/ 243 h 244"/>
                    <a:gd name="T32" fmla="*/ 0 w 224"/>
                    <a:gd name="T33" fmla="*/ 46 h 244"/>
                    <a:gd name="T34" fmla="*/ 2 w 224"/>
                    <a:gd name="T35" fmla="*/ 46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24" h="244">
                      <a:moveTo>
                        <a:pt x="2" y="46"/>
                      </a:moveTo>
                      <a:cubicBezTo>
                        <a:pt x="2" y="46"/>
                        <a:pt x="2" y="20"/>
                        <a:pt x="2" y="3"/>
                      </a:cubicBezTo>
                      <a:lnTo>
                        <a:pt x="67" y="3"/>
                      </a:lnTo>
                      <a:lnTo>
                        <a:pt x="70" y="40"/>
                      </a:lnTo>
                      <a:cubicBezTo>
                        <a:pt x="76" y="29"/>
                        <a:pt x="96" y="0"/>
                        <a:pt x="146" y="0"/>
                      </a:cubicBezTo>
                      <a:cubicBezTo>
                        <a:pt x="191" y="0"/>
                        <a:pt x="211" y="29"/>
                        <a:pt x="217" y="46"/>
                      </a:cubicBezTo>
                      <a:cubicBezTo>
                        <a:pt x="223" y="60"/>
                        <a:pt x="223" y="71"/>
                        <a:pt x="223" y="116"/>
                      </a:cubicBezTo>
                      <a:lnTo>
                        <a:pt x="223" y="243"/>
                      </a:lnTo>
                      <a:lnTo>
                        <a:pt x="152" y="243"/>
                      </a:lnTo>
                      <a:lnTo>
                        <a:pt x="152" y="96"/>
                      </a:lnTo>
                      <a:cubicBezTo>
                        <a:pt x="152" y="88"/>
                        <a:pt x="152" y="79"/>
                        <a:pt x="149" y="71"/>
                      </a:cubicBezTo>
                      <a:cubicBezTo>
                        <a:pt x="144" y="60"/>
                        <a:pt x="132" y="51"/>
                        <a:pt x="115" y="51"/>
                      </a:cubicBezTo>
                      <a:cubicBezTo>
                        <a:pt x="101" y="51"/>
                        <a:pt x="87" y="57"/>
                        <a:pt x="79" y="68"/>
                      </a:cubicBezTo>
                      <a:cubicBezTo>
                        <a:pt x="76" y="74"/>
                        <a:pt x="70" y="85"/>
                        <a:pt x="70" y="105"/>
                      </a:cubicBezTo>
                      <a:lnTo>
                        <a:pt x="70" y="243"/>
                      </a:lnTo>
                      <a:lnTo>
                        <a:pt x="0" y="243"/>
                      </a:lnTo>
                      <a:lnTo>
                        <a:pt x="0" y="46"/>
                      </a:lnTo>
                      <a:lnTo>
                        <a:pt x="2" y="46"/>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58" name="Freeform 98">
                  <a:extLst>
                    <a:ext uri="{FF2B5EF4-FFF2-40B4-BE49-F238E27FC236}">
                      <a16:creationId xmlns:a16="http://schemas.microsoft.com/office/drawing/2014/main" id="{D36B50BC-8C77-4096-8240-4543C98EF9D9}"/>
                    </a:ext>
                  </a:extLst>
                </p:cNvPr>
                <p:cNvSpPr>
                  <a:spLocks noChangeArrowheads="1"/>
                </p:cNvSpPr>
                <p:nvPr/>
              </p:nvSpPr>
              <p:spPr bwMode="auto">
                <a:xfrm>
                  <a:off x="3744913" y="3082925"/>
                  <a:ext cx="61912" cy="111125"/>
                </a:xfrm>
                <a:custGeom>
                  <a:avLst/>
                  <a:gdLst>
                    <a:gd name="T0" fmla="*/ 170 w 171"/>
                    <a:gd name="T1" fmla="*/ 299 h 308"/>
                    <a:gd name="T2" fmla="*/ 116 w 171"/>
                    <a:gd name="T3" fmla="*/ 307 h 308"/>
                    <a:gd name="T4" fmla="*/ 45 w 171"/>
                    <a:gd name="T5" fmla="*/ 245 h 308"/>
                    <a:gd name="T6" fmla="*/ 45 w 171"/>
                    <a:gd name="T7" fmla="*/ 115 h 308"/>
                    <a:gd name="T8" fmla="*/ 0 w 171"/>
                    <a:gd name="T9" fmla="*/ 115 h 308"/>
                    <a:gd name="T10" fmla="*/ 0 w 171"/>
                    <a:gd name="T11" fmla="*/ 70 h 308"/>
                    <a:gd name="T12" fmla="*/ 45 w 171"/>
                    <a:gd name="T13" fmla="*/ 70 h 308"/>
                    <a:gd name="T14" fmla="*/ 45 w 171"/>
                    <a:gd name="T15" fmla="*/ 25 h 308"/>
                    <a:gd name="T16" fmla="*/ 113 w 171"/>
                    <a:gd name="T17" fmla="*/ 0 h 308"/>
                    <a:gd name="T18" fmla="*/ 113 w 171"/>
                    <a:gd name="T19" fmla="*/ 70 h 308"/>
                    <a:gd name="T20" fmla="*/ 170 w 171"/>
                    <a:gd name="T21" fmla="*/ 70 h 308"/>
                    <a:gd name="T22" fmla="*/ 170 w 171"/>
                    <a:gd name="T23" fmla="*/ 115 h 308"/>
                    <a:gd name="T24" fmla="*/ 113 w 171"/>
                    <a:gd name="T25" fmla="*/ 115 h 308"/>
                    <a:gd name="T26" fmla="*/ 113 w 171"/>
                    <a:gd name="T27" fmla="*/ 220 h 308"/>
                    <a:gd name="T28" fmla="*/ 144 w 171"/>
                    <a:gd name="T29" fmla="*/ 253 h 308"/>
                    <a:gd name="T30" fmla="*/ 167 w 171"/>
                    <a:gd name="T31" fmla="*/ 253 h 308"/>
                    <a:gd name="T32" fmla="*/ 167 w 171"/>
                    <a:gd name="T33" fmla="*/ 299 h 308"/>
                    <a:gd name="T34" fmla="*/ 170 w 171"/>
                    <a:gd name="T35" fmla="*/ 299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1" h="308">
                      <a:moveTo>
                        <a:pt x="170" y="299"/>
                      </a:moveTo>
                      <a:cubicBezTo>
                        <a:pt x="147" y="304"/>
                        <a:pt x="127" y="307"/>
                        <a:pt x="116" y="307"/>
                      </a:cubicBezTo>
                      <a:cubicBezTo>
                        <a:pt x="45" y="307"/>
                        <a:pt x="45" y="265"/>
                        <a:pt x="45" y="245"/>
                      </a:cubicBezTo>
                      <a:lnTo>
                        <a:pt x="45" y="115"/>
                      </a:lnTo>
                      <a:lnTo>
                        <a:pt x="0" y="115"/>
                      </a:lnTo>
                      <a:lnTo>
                        <a:pt x="0" y="70"/>
                      </a:lnTo>
                      <a:lnTo>
                        <a:pt x="45" y="70"/>
                      </a:lnTo>
                      <a:lnTo>
                        <a:pt x="45" y="25"/>
                      </a:lnTo>
                      <a:lnTo>
                        <a:pt x="113" y="0"/>
                      </a:lnTo>
                      <a:lnTo>
                        <a:pt x="113" y="70"/>
                      </a:lnTo>
                      <a:lnTo>
                        <a:pt x="170" y="70"/>
                      </a:lnTo>
                      <a:lnTo>
                        <a:pt x="170" y="115"/>
                      </a:lnTo>
                      <a:lnTo>
                        <a:pt x="113" y="115"/>
                      </a:lnTo>
                      <a:lnTo>
                        <a:pt x="113" y="220"/>
                      </a:lnTo>
                      <a:cubicBezTo>
                        <a:pt x="113" y="242"/>
                        <a:pt x="113" y="253"/>
                        <a:pt x="144" y="253"/>
                      </a:cubicBezTo>
                      <a:cubicBezTo>
                        <a:pt x="156" y="253"/>
                        <a:pt x="158" y="253"/>
                        <a:pt x="167" y="253"/>
                      </a:cubicBezTo>
                      <a:lnTo>
                        <a:pt x="167" y="299"/>
                      </a:lnTo>
                      <a:lnTo>
                        <a:pt x="170" y="29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59" name="Freeform 99">
                  <a:extLst>
                    <a:ext uri="{FF2B5EF4-FFF2-40B4-BE49-F238E27FC236}">
                      <a16:creationId xmlns:a16="http://schemas.microsoft.com/office/drawing/2014/main" id="{7C53694A-F3D7-43C9-B17A-8A8D4A512E28}"/>
                    </a:ext>
                  </a:extLst>
                </p:cNvPr>
                <p:cNvSpPr>
                  <a:spLocks noChangeArrowheads="1"/>
                </p:cNvSpPr>
                <p:nvPr/>
              </p:nvSpPr>
              <p:spPr bwMode="auto">
                <a:xfrm>
                  <a:off x="3825875" y="3105150"/>
                  <a:ext cx="80963" cy="88900"/>
                </a:xfrm>
                <a:custGeom>
                  <a:avLst/>
                  <a:gdLst>
                    <a:gd name="T0" fmla="*/ 116 w 227"/>
                    <a:gd name="T1" fmla="*/ 203 h 249"/>
                    <a:gd name="T2" fmla="*/ 155 w 227"/>
                    <a:gd name="T3" fmla="*/ 169 h 249"/>
                    <a:gd name="T4" fmla="*/ 218 w 227"/>
                    <a:gd name="T5" fmla="*/ 169 h 249"/>
                    <a:gd name="T6" fmla="*/ 195 w 227"/>
                    <a:gd name="T7" fmla="*/ 220 h 249"/>
                    <a:gd name="T8" fmla="*/ 113 w 227"/>
                    <a:gd name="T9" fmla="*/ 248 h 249"/>
                    <a:gd name="T10" fmla="*/ 31 w 227"/>
                    <a:gd name="T11" fmla="*/ 220 h 249"/>
                    <a:gd name="T12" fmla="*/ 0 w 227"/>
                    <a:gd name="T13" fmla="*/ 129 h 249"/>
                    <a:gd name="T14" fmla="*/ 48 w 227"/>
                    <a:gd name="T15" fmla="*/ 19 h 249"/>
                    <a:gd name="T16" fmla="*/ 113 w 227"/>
                    <a:gd name="T17" fmla="*/ 0 h 249"/>
                    <a:gd name="T18" fmla="*/ 209 w 227"/>
                    <a:gd name="T19" fmla="*/ 56 h 249"/>
                    <a:gd name="T20" fmla="*/ 223 w 227"/>
                    <a:gd name="T21" fmla="*/ 141 h 249"/>
                    <a:gd name="T22" fmla="*/ 68 w 227"/>
                    <a:gd name="T23" fmla="*/ 141 h 249"/>
                    <a:gd name="T24" fmla="*/ 116 w 227"/>
                    <a:gd name="T25" fmla="*/ 203 h 249"/>
                    <a:gd name="T26" fmla="*/ 155 w 227"/>
                    <a:gd name="T27" fmla="*/ 98 h 249"/>
                    <a:gd name="T28" fmla="*/ 116 w 227"/>
                    <a:gd name="T29" fmla="*/ 45 h 249"/>
                    <a:gd name="T30" fmla="*/ 71 w 227"/>
                    <a:gd name="T31" fmla="*/ 98 h 249"/>
                    <a:gd name="T32" fmla="*/ 155 w 227"/>
                    <a:gd name="T33" fmla="*/ 98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7" h="249">
                      <a:moveTo>
                        <a:pt x="116" y="203"/>
                      </a:moveTo>
                      <a:cubicBezTo>
                        <a:pt x="133" y="203"/>
                        <a:pt x="150" y="197"/>
                        <a:pt x="155" y="169"/>
                      </a:cubicBezTo>
                      <a:lnTo>
                        <a:pt x="218" y="169"/>
                      </a:lnTo>
                      <a:cubicBezTo>
                        <a:pt x="218" y="180"/>
                        <a:pt x="215" y="200"/>
                        <a:pt x="195" y="220"/>
                      </a:cubicBezTo>
                      <a:cubicBezTo>
                        <a:pt x="178" y="237"/>
                        <a:pt x="147" y="248"/>
                        <a:pt x="113" y="248"/>
                      </a:cubicBezTo>
                      <a:cubicBezTo>
                        <a:pt x="93" y="248"/>
                        <a:pt x="54" y="245"/>
                        <a:pt x="31" y="220"/>
                      </a:cubicBezTo>
                      <a:cubicBezTo>
                        <a:pt x="9" y="197"/>
                        <a:pt x="0" y="166"/>
                        <a:pt x="0" y="129"/>
                      </a:cubicBezTo>
                      <a:cubicBezTo>
                        <a:pt x="0" y="93"/>
                        <a:pt x="9" y="45"/>
                        <a:pt x="48" y="19"/>
                      </a:cubicBezTo>
                      <a:cubicBezTo>
                        <a:pt x="65" y="8"/>
                        <a:pt x="88" y="0"/>
                        <a:pt x="113" y="0"/>
                      </a:cubicBezTo>
                      <a:cubicBezTo>
                        <a:pt x="147" y="0"/>
                        <a:pt x="187" y="14"/>
                        <a:pt x="209" y="56"/>
                      </a:cubicBezTo>
                      <a:cubicBezTo>
                        <a:pt x="226" y="87"/>
                        <a:pt x="223" y="124"/>
                        <a:pt x="223" y="141"/>
                      </a:cubicBezTo>
                      <a:lnTo>
                        <a:pt x="68" y="141"/>
                      </a:lnTo>
                      <a:cubicBezTo>
                        <a:pt x="68" y="155"/>
                        <a:pt x="68" y="203"/>
                        <a:pt x="116" y="203"/>
                      </a:cubicBezTo>
                      <a:close/>
                      <a:moveTo>
                        <a:pt x="155" y="98"/>
                      </a:moveTo>
                      <a:cubicBezTo>
                        <a:pt x="155" y="87"/>
                        <a:pt x="155" y="45"/>
                        <a:pt x="116" y="45"/>
                      </a:cubicBezTo>
                      <a:cubicBezTo>
                        <a:pt x="85" y="45"/>
                        <a:pt x="74" y="70"/>
                        <a:pt x="71" y="98"/>
                      </a:cubicBezTo>
                      <a:lnTo>
                        <a:pt x="155" y="98"/>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60" name="Freeform 100">
                  <a:extLst>
                    <a:ext uri="{FF2B5EF4-FFF2-40B4-BE49-F238E27FC236}">
                      <a16:creationId xmlns:a16="http://schemas.microsoft.com/office/drawing/2014/main" id="{D83950DE-EF41-427C-86C0-F8F5A3EBC6D4}"/>
                    </a:ext>
                  </a:extLst>
                </p:cNvPr>
                <p:cNvSpPr>
                  <a:spLocks noChangeArrowheads="1"/>
                </p:cNvSpPr>
                <p:nvPr/>
              </p:nvSpPr>
              <p:spPr bwMode="auto">
                <a:xfrm>
                  <a:off x="3930650" y="3106738"/>
                  <a:ext cx="52388" cy="87312"/>
                </a:xfrm>
                <a:custGeom>
                  <a:avLst/>
                  <a:gdLst>
                    <a:gd name="T0" fmla="*/ 3 w 145"/>
                    <a:gd name="T1" fmla="*/ 62 h 241"/>
                    <a:gd name="T2" fmla="*/ 0 w 145"/>
                    <a:gd name="T3" fmla="*/ 3 h 241"/>
                    <a:gd name="T4" fmla="*/ 65 w 145"/>
                    <a:gd name="T5" fmla="*/ 3 h 241"/>
                    <a:gd name="T6" fmla="*/ 65 w 145"/>
                    <a:gd name="T7" fmla="*/ 48 h 241"/>
                    <a:gd name="T8" fmla="*/ 144 w 145"/>
                    <a:gd name="T9" fmla="*/ 3 h 241"/>
                    <a:gd name="T10" fmla="*/ 144 w 145"/>
                    <a:gd name="T11" fmla="*/ 65 h 241"/>
                    <a:gd name="T12" fmla="*/ 70 w 145"/>
                    <a:gd name="T13" fmla="*/ 125 h 241"/>
                    <a:gd name="T14" fmla="*/ 70 w 145"/>
                    <a:gd name="T15" fmla="*/ 240 h 241"/>
                    <a:gd name="T16" fmla="*/ 3 w 145"/>
                    <a:gd name="T17" fmla="*/ 240 h 241"/>
                    <a:gd name="T18" fmla="*/ 3 w 145"/>
                    <a:gd name="T19" fmla="*/ 62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5" h="241">
                      <a:moveTo>
                        <a:pt x="3" y="62"/>
                      </a:moveTo>
                      <a:cubicBezTo>
                        <a:pt x="3" y="51"/>
                        <a:pt x="0" y="17"/>
                        <a:pt x="0" y="3"/>
                      </a:cubicBezTo>
                      <a:lnTo>
                        <a:pt x="65" y="3"/>
                      </a:lnTo>
                      <a:lnTo>
                        <a:pt x="65" y="48"/>
                      </a:lnTo>
                      <a:cubicBezTo>
                        <a:pt x="73" y="29"/>
                        <a:pt x="90" y="0"/>
                        <a:pt x="144" y="3"/>
                      </a:cubicBezTo>
                      <a:lnTo>
                        <a:pt x="144" y="65"/>
                      </a:lnTo>
                      <a:cubicBezTo>
                        <a:pt x="73" y="60"/>
                        <a:pt x="70" y="94"/>
                        <a:pt x="70" y="125"/>
                      </a:cubicBezTo>
                      <a:lnTo>
                        <a:pt x="70" y="240"/>
                      </a:lnTo>
                      <a:lnTo>
                        <a:pt x="3" y="240"/>
                      </a:lnTo>
                      <a:lnTo>
                        <a:pt x="3" y="62"/>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grpSp>
        <p:grpSp>
          <p:nvGrpSpPr>
            <p:cNvPr id="535" name="Group 534">
              <a:extLst>
                <a:ext uri="{FF2B5EF4-FFF2-40B4-BE49-F238E27FC236}">
                  <a16:creationId xmlns:a16="http://schemas.microsoft.com/office/drawing/2014/main" id="{F1DECAED-40EB-42F6-8179-222697C60E0E}"/>
                </a:ext>
              </a:extLst>
            </p:cNvPr>
            <p:cNvGrpSpPr/>
            <p:nvPr/>
          </p:nvGrpSpPr>
          <p:grpSpPr>
            <a:xfrm>
              <a:off x="4186644" y="4191353"/>
              <a:ext cx="553480" cy="451191"/>
              <a:chOff x="6096000" y="3684588"/>
              <a:chExt cx="627063" cy="511175"/>
            </a:xfrm>
            <a:solidFill>
              <a:schemeClr val="tx1"/>
            </a:solidFill>
          </p:grpSpPr>
          <p:sp>
            <p:nvSpPr>
              <p:cNvPr id="537" name="Freeform 20">
                <a:extLst>
                  <a:ext uri="{FF2B5EF4-FFF2-40B4-BE49-F238E27FC236}">
                    <a16:creationId xmlns:a16="http://schemas.microsoft.com/office/drawing/2014/main" id="{7605A54D-BF8D-4F51-AE89-E19A4214A0F2}"/>
                  </a:ext>
                </a:extLst>
              </p:cNvPr>
              <p:cNvSpPr>
                <a:spLocks noChangeArrowheads="1"/>
              </p:cNvSpPr>
              <p:nvPr/>
            </p:nvSpPr>
            <p:spPr bwMode="auto">
              <a:xfrm>
                <a:off x="6584950" y="3997325"/>
                <a:ext cx="138113" cy="66675"/>
              </a:xfrm>
              <a:custGeom>
                <a:avLst/>
                <a:gdLst>
                  <a:gd name="T0" fmla="*/ 383 w 384"/>
                  <a:gd name="T1" fmla="*/ 0 h 184"/>
                  <a:gd name="T2" fmla="*/ 0 w 384"/>
                  <a:gd name="T3" fmla="*/ 0 h 184"/>
                  <a:gd name="T4" fmla="*/ 0 w 384"/>
                  <a:gd name="T5" fmla="*/ 183 h 184"/>
                  <a:gd name="T6" fmla="*/ 383 w 384"/>
                  <a:gd name="T7" fmla="*/ 183 h 184"/>
                  <a:gd name="T8" fmla="*/ 383 w 384"/>
                  <a:gd name="T9" fmla="*/ 0 h 184"/>
                  <a:gd name="T10" fmla="*/ 333 w 384"/>
                  <a:gd name="T11" fmla="*/ 87 h 184"/>
                  <a:gd name="T12" fmla="*/ 304 w 384"/>
                  <a:gd name="T13" fmla="*/ 116 h 184"/>
                  <a:gd name="T14" fmla="*/ 275 w 384"/>
                  <a:gd name="T15" fmla="*/ 87 h 184"/>
                  <a:gd name="T16" fmla="*/ 304 w 384"/>
                  <a:gd name="T17" fmla="*/ 58 h 184"/>
                  <a:gd name="T18" fmla="*/ 333 w 384"/>
                  <a:gd name="T19" fmla="*/ 87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4" h="184">
                    <a:moveTo>
                      <a:pt x="383" y="0"/>
                    </a:moveTo>
                    <a:lnTo>
                      <a:pt x="0" y="0"/>
                    </a:lnTo>
                    <a:lnTo>
                      <a:pt x="0" y="183"/>
                    </a:lnTo>
                    <a:lnTo>
                      <a:pt x="383" y="183"/>
                    </a:lnTo>
                    <a:lnTo>
                      <a:pt x="383" y="0"/>
                    </a:lnTo>
                    <a:close/>
                    <a:moveTo>
                      <a:pt x="333" y="87"/>
                    </a:moveTo>
                    <a:cubicBezTo>
                      <a:pt x="333" y="104"/>
                      <a:pt x="321" y="116"/>
                      <a:pt x="304" y="116"/>
                    </a:cubicBezTo>
                    <a:cubicBezTo>
                      <a:pt x="287" y="116"/>
                      <a:pt x="275" y="104"/>
                      <a:pt x="275" y="87"/>
                    </a:cubicBezTo>
                    <a:cubicBezTo>
                      <a:pt x="275" y="71"/>
                      <a:pt x="287" y="58"/>
                      <a:pt x="304" y="58"/>
                    </a:cubicBezTo>
                    <a:cubicBezTo>
                      <a:pt x="321" y="58"/>
                      <a:pt x="333" y="71"/>
                      <a:pt x="333" y="87"/>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38" name="Freeform 21">
                <a:extLst>
                  <a:ext uri="{FF2B5EF4-FFF2-40B4-BE49-F238E27FC236}">
                    <a16:creationId xmlns:a16="http://schemas.microsoft.com/office/drawing/2014/main" id="{B9ECBC4C-6D5D-44C5-B55F-B04D634D184F}"/>
                  </a:ext>
                </a:extLst>
              </p:cNvPr>
              <p:cNvSpPr>
                <a:spLocks noChangeArrowheads="1"/>
              </p:cNvSpPr>
              <p:nvPr/>
            </p:nvSpPr>
            <p:spPr bwMode="auto">
              <a:xfrm>
                <a:off x="6584950" y="4081463"/>
                <a:ext cx="138113" cy="66675"/>
              </a:xfrm>
              <a:custGeom>
                <a:avLst/>
                <a:gdLst>
                  <a:gd name="T0" fmla="*/ 354 w 384"/>
                  <a:gd name="T1" fmla="*/ 183 h 184"/>
                  <a:gd name="T2" fmla="*/ 383 w 384"/>
                  <a:gd name="T3" fmla="*/ 154 h 184"/>
                  <a:gd name="T4" fmla="*/ 383 w 384"/>
                  <a:gd name="T5" fmla="*/ 0 h 184"/>
                  <a:gd name="T6" fmla="*/ 0 w 384"/>
                  <a:gd name="T7" fmla="*/ 0 h 184"/>
                  <a:gd name="T8" fmla="*/ 0 w 384"/>
                  <a:gd name="T9" fmla="*/ 183 h 184"/>
                  <a:gd name="T10" fmla="*/ 354 w 384"/>
                  <a:gd name="T11" fmla="*/ 183 h 184"/>
                  <a:gd name="T12" fmla="*/ 333 w 384"/>
                  <a:gd name="T13" fmla="*/ 87 h 184"/>
                  <a:gd name="T14" fmla="*/ 304 w 384"/>
                  <a:gd name="T15" fmla="*/ 116 h 184"/>
                  <a:gd name="T16" fmla="*/ 275 w 384"/>
                  <a:gd name="T17" fmla="*/ 87 h 184"/>
                  <a:gd name="T18" fmla="*/ 304 w 384"/>
                  <a:gd name="T19" fmla="*/ 58 h 184"/>
                  <a:gd name="T20" fmla="*/ 333 w 384"/>
                  <a:gd name="T21" fmla="*/ 87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84" h="184">
                    <a:moveTo>
                      <a:pt x="354" y="183"/>
                    </a:moveTo>
                    <a:cubicBezTo>
                      <a:pt x="370" y="183"/>
                      <a:pt x="383" y="170"/>
                      <a:pt x="383" y="154"/>
                    </a:cubicBezTo>
                    <a:lnTo>
                      <a:pt x="383" y="0"/>
                    </a:lnTo>
                    <a:lnTo>
                      <a:pt x="0" y="0"/>
                    </a:lnTo>
                    <a:lnTo>
                      <a:pt x="0" y="183"/>
                    </a:lnTo>
                    <a:lnTo>
                      <a:pt x="354" y="183"/>
                    </a:lnTo>
                    <a:close/>
                    <a:moveTo>
                      <a:pt x="333" y="87"/>
                    </a:moveTo>
                    <a:cubicBezTo>
                      <a:pt x="333" y="104"/>
                      <a:pt x="321" y="116"/>
                      <a:pt x="304" y="116"/>
                    </a:cubicBezTo>
                    <a:cubicBezTo>
                      <a:pt x="287" y="116"/>
                      <a:pt x="275" y="104"/>
                      <a:pt x="275" y="87"/>
                    </a:cubicBezTo>
                    <a:cubicBezTo>
                      <a:pt x="275" y="70"/>
                      <a:pt x="287" y="58"/>
                      <a:pt x="304" y="58"/>
                    </a:cubicBezTo>
                    <a:cubicBezTo>
                      <a:pt x="321" y="58"/>
                      <a:pt x="333" y="70"/>
                      <a:pt x="333" y="87"/>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39" name="Freeform 22">
                <a:extLst>
                  <a:ext uri="{FF2B5EF4-FFF2-40B4-BE49-F238E27FC236}">
                    <a16:creationId xmlns:a16="http://schemas.microsoft.com/office/drawing/2014/main" id="{0951E8AF-8DCD-4499-A9C2-7A695B6C3F1E}"/>
                  </a:ext>
                </a:extLst>
              </p:cNvPr>
              <p:cNvSpPr>
                <a:spLocks noChangeArrowheads="1"/>
              </p:cNvSpPr>
              <p:nvPr/>
            </p:nvSpPr>
            <p:spPr bwMode="auto">
              <a:xfrm>
                <a:off x="6584950" y="3744913"/>
                <a:ext cx="138113" cy="65087"/>
              </a:xfrm>
              <a:custGeom>
                <a:avLst/>
                <a:gdLst>
                  <a:gd name="T0" fmla="*/ 383 w 384"/>
                  <a:gd name="T1" fmla="*/ 182 h 183"/>
                  <a:gd name="T2" fmla="*/ 383 w 384"/>
                  <a:gd name="T3" fmla="*/ 29 h 183"/>
                  <a:gd name="T4" fmla="*/ 354 w 384"/>
                  <a:gd name="T5" fmla="*/ 0 h 183"/>
                  <a:gd name="T6" fmla="*/ 0 w 384"/>
                  <a:gd name="T7" fmla="*/ 0 h 183"/>
                  <a:gd name="T8" fmla="*/ 0 w 384"/>
                  <a:gd name="T9" fmla="*/ 182 h 183"/>
                  <a:gd name="T10" fmla="*/ 383 w 384"/>
                  <a:gd name="T11" fmla="*/ 182 h 183"/>
                  <a:gd name="T12" fmla="*/ 333 w 384"/>
                  <a:gd name="T13" fmla="*/ 91 h 183"/>
                  <a:gd name="T14" fmla="*/ 304 w 384"/>
                  <a:gd name="T15" fmla="*/ 120 h 183"/>
                  <a:gd name="T16" fmla="*/ 275 w 384"/>
                  <a:gd name="T17" fmla="*/ 91 h 183"/>
                  <a:gd name="T18" fmla="*/ 304 w 384"/>
                  <a:gd name="T19" fmla="*/ 62 h 183"/>
                  <a:gd name="T20" fmla="*/ 333 w 384"/>
                  <a:gd name="T21" fmla="*/ 91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84" h="183">
                    <a:moveTo>
                      <a:pt x="383" y="182"/>
                    </a:moveTo>
                    <a:lnTo>
                      <a:pt x="383" y="29"/>
                    </a:lnTo>
                    <a:cubicBezTo>
                      <a:pt x="383" y="12"/>
                      <a:pt x="370" y="0"/>
                      <a:pt x="354" y="0"/>
                    </a:cubicBezTo>
                    <a:lnTo>
                      <a:pt x="0" y="0"/>
                    </a:lnTo>
                    <a:lnTo>
                      <a:pt x="0" y="182"/>
                    </a:lnTo>
                    <a:lnTo>
                      <a:pt x="383" y="182"/>
                    </a:lnTo>
                    <a:close/>
                    <a:moveTo>
                      <a:pt x="333" y="91"/>
                    </a:moveTo>
                    <a:cubicBezTo>
                      <a:pt x="333" y="108"/>
                      <a:pt x="321" y="120"/>
                      <a:pt x="304" y="120"/>
                    </a:cubicBezTo>
                    <a:cubicBezTo>
                      <a:pt x="287" y="120"/>
                      <a:pt x="275" y="108"/>
                      <a:pt x="275" y="91"/>
                    </a:cubicBezTo>
                    <a:cubicBezTo>
                      <a:pt x="275" y="74"/>
                      <a:pt x="287" y="62"/>
                      <a:pt x="304" y="62"/>
                    </a:cubicBezTo>
                    <a:cubicBezTo>
                      <a:pt x="321" y="62"/>
                      <a:pt x="333" y="74"/>
                      <a:pt x="333" y="91"/>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40" name="Freeform 23">
                <a:extLst>
                  <a:ext uri="{FF2B5EF4-FFF2-40B4-BE49-F238E27FC236}">
                    <a16:creationId xmlns:a16="http://schemas.microsoft.com/office/drawing/2014/main" id="{10ED1F04-101E-4BB9-A904-F8A9382C9415}"/>
                  </a:ext>
                </a:extLst>
              </p:cNvPr>
              <p:cNvSpPr>
                <a:spLocks noChangeArrowheads="1"/>
              </p:cNvSpPr>
              <p:nvPr/>
            </p:nvSpPr>
            <p:spPr bwMode="auto">
              <a:xfrm>
                <a:off x="6584950" y="3827463"/>
                <a:ext cx="138113" cy="66675"/>
              </a:xfrm>
              <a:custGeom>
                <a:avLst/>
                <a:gdLst>
                  <a:gd name="T0" fmla="*/ 383 w 384"/>
                  <a:gd name="T1" fmla="*/ 0 h 184"/>
                  <a:gd name="T2" fmla="*/ 0 w 384"/>
                  <a:gd name="T3" fmla="*/ 0 h 184"/>
                  <a:gd name="T4" fmla="*/ 0 w 384"/>
                  <a:gd name="T5" fmla="*/ 183 h 184"/>
                  <a:gd name="T6" fmla="*/ 383 w 384"/>
                  <a:gd name="T7" fmla="*/ 183 h 184"/>
                  <a:gd name="T8" fmla="*/ 383 w 384"/>
                  <a:gd name="T9" fmla="*/ 0 h 184"/>
                  <a:gd name="T10" fmla="*/ 333 w 384"/>
                  <a:gd name="T11" fmla="*/ 96 h 184"/>
                  <a:gd name="T12" fmla="*/ 304 w 384"/>
                  <a:gd name="T13" fmla="*/ 125 h 184"/>
                  <a:gd name="T14" fmla="*/ 275 w 384"/>
                  <a:gd name="T15" fmla="*/ 96 h 184"/>
                  <a:gd name="T16" fmla="*/ 304 w 384"/>
                  <a:gd name="T17" fmla="*/ 67 h 184"/>
                  <a:gd name="T18" fmla="*/ 333 w 384"/>
                  <a:gd name="T19" fmla="*/ 96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4" h="184">
                    <a:moveTo>
                      <a:pt x="383" y="0"/>
                    </a:moveTo>
                    <a:lnTo>
                      <a:pt x="0" y="0"/>
                    </a:lnTo>
                    <a:lnTo>
                      <a:pt x="0" y="183"/>
                    </a:lnTo>
                    <a:lnTo>
                      <a:pt x="383" y="183"/>
                    </a:lnTo>
                    <a:lnTo>
                      <a:pt x="383" y="0"/>
                    </a:lnTo>
                    <a:close/>
                    <a:moveTo>
                      <a:pt x="333" y="96"/>
                    </a:moveTo>
                    <a:cubicBezTo>
                      <a:pt x="333" y="113"/>
                      <a:pt x="321" y="125"/>
                      <a:pt x="304" y="125"/>
                    </a:cubicBezTo>
                    <a:cubicBezTo>
                      <a:pt x="287" y="125"/>
                      <a:pt x="275" y="113"/>
                      <a:pt x="275" y="96"/>
                    </a:cubicBezTo>
                    <a:cubicBezTo>
                      <a:pt x="275" y="79"/>
                      <a:pt x="287" y="67"/>
                      <a:pt x="304" y="67"/>
                    </a:cubicBezTo>
                    <a:cubicBezTo>
                      <a:pt x="321" y="67"/>
                      <a:pt x="333" y="79"/>
                      <a:pt x="333" y="96"/>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41" name="Freeform 24">
                <a:extLst>
                  <a:ext uri="{FF2B5EF4-FFF2-40B4-BE49-F238E27FC236}">
                    <a16:creationId xmlns:a16="http://schemas.microsoft.com/office/drawing/2014/main" id="{B1BEDBC8-F608-4242-9B8D-B4A65850FDB2}"/>
                  </a:ext>
                </a:extLst>
              </p:cNvPr>
              <p:cNvSpPr>
                <a:spLocks noChangeArrowheads="1"/>
              </p:cNvSpPr>
              <p:nvPr/>
            </p:nvSpPr>
            <p:spPr bwMode="auto">
              <a:xfrm>
                <a:off x="6584950" y="3911600"/>
                <a:ext cx="138113" cy="66675"/>
              </a:xfrm>
              <a:custGeom>
                <a:avLst/>
                <a:gdLst>
                  <a:gd name="T0" fmla="*/ 383 w 384"/>
                  <a:gd name="T1" fmla="*/ 0 h 184"/>
                  <a:gd name="T2" fmla="*/ 0 w 384"/>
                  <a:gd name="T3" fmla="*/ 0 h 184"/>
                  <a:gd name="T4" fmla="*/ 0 w 384"/>
                  <a:gd name="T5" fmla="*/ 183 h 184"/>
                  <a:gd name="T6" fmla="*/ 383 w 384"/>
                  <a:gd name="T7" fmla="*/ 183 h 184"/>
                  <a:gd name="T8" fmla="*/ 383 w 384"/>
                  <a:gd name="T9" fmla="*/ 0 h 184"/>
                  <a:gd name="T10" fmla="*/ 333 w 384"/>
                  <a:gd name="T11" fmla="*/ 92 h 184"/>
                  <a:gd name="T12" fmla="*/ 304 w 384"/>
                  <a:gd name="T13" fmla="*/ 121 h 184"/>
                  <a:gd name="T14" fmla="*/ 275 w 384"/>
                  <a:gd name="T15" fmla="*/ 92 h 184"/>
                  <a:gd name="T16" fmla="*/ 304 w 384"/>
                  <a:gd name="T17" fmla="*/ 62 h 184"/>
                  <a:gd name="T18" fmla="*/ 333 w 384"/>
                  <a:gd name="T19" fmla="*/ 92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4" h="184">
                    <a:moveTo>
                      <a:pt x="383" y="0"/>
                    </a:moveTo>
                    <a:lnTo>
                      <a:pt x="0" y="0"/>
                    </a:lnTo>
                    <a:lnTo>
                      <a:pt x="0" y="183"/>
                    </a:lnTo>
                    <a:lnTo>
                      <a:pt x="383" y="183"/>
                    </a:lnTo>
                    <a:lnTo>
                      <a:pt x="383" y="0"/>
                    </a:lnTo>
                    <a:close/>
                    <a:moveTo>
                      <a:pt x="333" y="92"/>
                    </a:moveTo>
                    <a:cubicBezTo>
                      <a:pt x="333" y="109"/>
                      <a:pt x="321" y="121"/>
                      <a:pt x="304" y="121"/>
                    </a:cubicBezTo>
                    <a:cubicBezTo>
                      <a:pt x="287" y="121"/>
                      <a:pt x="275" y="109"/>
                      <a:pt x="275" y="92"/>
                    </a:cubicBezTo>
                    <a:cubicBezTo>
                      <a:pt x="275" y="76"/>
                      <a:pt x="287" y="62"/>
                      <a:pt x="304" y="62"/>
                    </a:cubicBezTo>
                    <a:cubicBezTo>
                      <a:pt x="321" y="62"/>
                      <a:pt x="333" y="76"/>
                      <a:pt x="333" y="92"/>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42" name="Freeform 25">
                <a:extLst>
                  <a:ext uri="{FF2B5EF4-FFF2-40B4-BE49-F238E27FC236}">
                    <a16:creationId xmlns:a16="http://schemas.microsoft.com/office/drawing/2014/main" id="{EBA8F522-3469-4C8F-B624-1507648B1CA2}"/>
                  </a:ext>
                </a:extLst>
              </p:cNvPr>
              <p:cNvSpPr>
                <a:spLocks noChangeArrowheads="1"/>
              </p:cNvSpPr>
              <p:nvPr/>
            </p:nvSpPr>
            <p:spPr bwMode="auto">
              <a:xfrm>
                <a:off x="6315075" y="4003675"/>
                <a:ext cx="252413" cy="84138"/>
              </a:xfrm>
              <a:custGeom>
                <a:avLst/>
                <a:gdLst>
                  <a:gd name="T0" fmla="*/ 0 w 700"/>
                  <a:gd name="T1" fmla="*/ 4 h 233"/>
                  <a:gd name="T2" fmla="*/ 0 w 700"/>
                  <a:gd name="T3" fmla="*/ 20 h 233"/>
                  <a:gd name="T4" fmla="*/ 0 w 700"/>
                  <a:gd name="T5" fmla="*/ 20 h 233"/>
                  <a:gd name="T6" fmla="*/ 54 w 700"/>
                  <a:gd name="T7" fmla="*/ 37 h 233"/>
                  <a:gd name="T8" fmla="*/ 137 w 700"/>
                  <a:gd name="T9" fmla="*/ 62 h 233"/>
                  <a:gd name="T10" fmla="*/ 162 w 700"/>
                  <a:gd name="T11" fmla="*/ 70 h 233"/>
                  <a:gd name="T12" fmla="*/ 283 w 700"/>
                  <a:gd name="T13" fmla="*/ 232 h 233"/>
                  <a:gd name="T14" fmla="*/ 699 w 700"/>
                  <a:gd name="T15" fmla="*/ 232 h 233"/>
                  <a:gd name="T16" fmla="*/ 699 w 700"/>
                  <a:gd name="T17" fmla="*/ 0 h 233"/>
                  <a:gd name="T18" fmla="*/ 0 w 700"/>
                  <a:gd name="T19" fmla="*/ 0 h 233"/>
                  <a:gd name="T20" fmla="*/ 0 w 700"/>
                  <a:gd name="T21" fmla="*/ 4 h 233"/>
                  <a:gd name="T22" fmla="*/ 603 w 700"/>
                  <a:gd name="T23" fmla="*/ 158 h 233"/>
                  <a:gd name="T24" fmla="*/ 566 w 700"/>
                  <a:gd name="T25" fmla="*/ 120 h 233"/>
                  <a:gd name="T26" fmla="*/ 603 w 700"/>
                  <a:gd name="T27" fmla="*/ 83 h 233"/>
                  <a:gd name="T28" fmla="*/ 640 w 700"/>
                  <a:gd name="T29" fmla="*/ 120 h 233"/>
                  <a:gd name="T30" fmla="*/ 603 w 700"/>
                  <a:gd name="T31" fmla="*/ 158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00" h="233">
                    <a:moveTo>
                      <a:pt x="0" y="4"/>
                    </a:moveTo>
                    <a:lnTo>
                      <a:pt x="0" y="20"/>
                    </a:lnTo>
                    <a:lnTo>
                      <a:pt x="0" y="20"/>
                    </a:lnTo>
                    <a:cubicBezTo>
                      <a:pt x="17" y="25"/>
                      <a:pt x="33" y="29"/>
                      <a:pt x="54" y="37"/>
                    </a:cubicBezTo>
                    <a:cubicBezTo>
                      <a:pt x="87" y="45"/>
                      <a:pt x="117" y="54"/>
                      <a:pt x="137" y="62"/>
                    </a:cubicBezTo>
                    <a:lnTo>
                      <a:pt x="162" y="70"/>
                    </a:lnTo>
                    <a:cubicBezTo>
                      <a:pt x="225" y="104"/>
                      <a:pt x="270" y="166"/>
                      <a:pt x="283" y="232"/>
                    </a:cubicBezTo>
                    <a:lnTo>
                      <a:pt x="699" y="232"/>
                    </a:lnTo>
                    <a:lnTo>
                      <a:pt x="699" y="0"/>
                    </a:lnTo>
                    <a:lnTo>
                      <a:pt x="0" y="0"/>
                    </a:lnTo>
                    <a:lnTo>
                      <a:pt x="0" y="4"/>
                    </a:lnTo>
                    <a:close/>
                    <a:moveTo>
                      <a:pt x="603" y="158"/>
                    </a:moveTo>
                    <a:cubicBezTo>
                      <a:pt x="582" y="158"/>
                      <a:pt x="566" y="141"/>
                      <a:pt x="566" y="120"/>
                    </a:cubicBezTo>
                    <a:cubicBezTo>
                      <a:pt x="566" y="99"/>
                      <a:pt x="582" y="83"/>
                      <a:pt x="603" y="83"/>
                    </a:cubicBezTo>
                    <a:cubicBezTo>
                      <a:pt x="624" y="83"/>
                      <a:pt x="640" y="99"/>
                      <a:pt x="640" y="120"/>
                    </a:cubicBezTo>
                    <a:cubicBezTo>
                      <a:pt x="640" y="141"/>
                      <a:pt x="624" y="158"/>
                      <a:pt x="603" y="158"/>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43" name="Freeform 26">
                <a:extLst>
                  <a:ext uri="{FF2B5EF4-FFF2-40B4-BE49-F238E27FC236}">
                    <a16:creationId xmlns:a16="http://schemas.microsoft.com/office/drawing/2014/main" id="{DE29B912-BEF0-4CBF-B2DD-4937C96971A3}"/>
                  </a:ext>
                </a:extLst>
              </p:cNvPr>
              <p:cNvSpPr>
                <a:spLocks noChangeArrowheads="1"/>
              </p:cNvSpPr>
              <p:nvPr/>
            </p:nvSpPr>
            <p:spPr bwMode="auto">
              <a:xfrm>
                <a:off x="6418263" y="4111625"/>
                <a:ext cx="149225" cy="82550"/>
              </a:xfrm>
              <a:custGeom>
                <a:avLst/>
                <a:gdLst>
                  <a:gd name="T0" fmla="*/ 0 w 413"/>
                  <a:gd name="T1" fmla="*/ 0 h 230"/>
                  <a:gd name="T2" fmla="*/ 0 w 413"/>
                  <a:gd name="T3" fmla="*/ 229 h 230"/>
                  <a:gd name="T4" fmla="*/ 378 w 413"/>
                  <a:gd name="T5" fmla="*/ 229 h 230"/>
                  <a:gd name="T6" fmla="*/ 412 w 413"/>
                  <a:gd name="T7" fmla="*/ 195 h 230"/>
                  <a:gd name="T8" fmla="*/ 412 w 413"/>
                  <a:gd name="T9" fmla="*/ 0 h 230"/>
                  <a:gd name="T10" fmla="*/ 0 w 413"/>
                  <a:gd name="T11" fmla="*/ 0 h 230"/>
                  <a:gd name="T12" fmla="*/ 316 w 413"/>
                  <a:gd name="T13" fmla="*/ 150 h 230"/>
                  <a:gd name="T14" fmla="*/ 279 w 413"/>
                  <a:gd name="T15" fmla="*/ 112 h 230"/>
                  <a:gd name="T16" fmla="*/ 316 w 413"/>
                  <a:gd name="T17" fmla="*/ 75 h 230"/>
                  <a:gd name="T18" fmla="*/ 353 w 413"/>
                  <a:gd name="T19" fmla="*/ 112 h 230"/>
                  <a:gd name="T20" fmla="*/ 316 w 413"/>
                  <a:gd name="T21" fmla="*/ 150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13" h="230">
                    <a:moveTo>
                      <a:pt x="0" y="0"/>
                    </a:moveTo>
                    <a:lnTo>
                      <a:pt x="0" y="229"/>
                    </a:lnTo>
                    <a:lnTo>
                      <a:pt x="378" y="229"/>
                    </a:lnTo>
                    <a:cubicBezTo>
                      <a:pt x="399" y="229"/>
                      <a:pt x="412" y="212"/>
                      <a:pt x="412" y="195"/>
                    </a:cubicBezTo>
                    <a:lnTo>
                      <a:pt x="412" y="0"/>
                    </a:lnTo>
                    <a:lnTo>
                      <a:pt x="0" y="0"/>
                    </a:lnTo>
                    <a:close/>
                    <a:moveTo>
                      <a:pt x="316" y="150"/>
                    </a:moveTo>
                    <a:cubicBezTo>
                      <a:pt x="295" y="150"/>
                      <a:pt x="279" y="133"/>
                      <a:pt x="279" y="112"/>
                    </a:cubicBezTo>
                    <a:cubicBezTo>
                      <a:pt x="279" y="92"/>
                      <a:pt x="295" y="75"/>
                      <a:pt x="316" y="75"/>
                    </a:cubicBezTo>
                    <a:cubicBezTo>
                      <a:pt x="337" y="75"/>
                      <a:pt x="353" y="92"/>
                      <a:pt x="353" y="112"/>
                    </a:cubicBezTo>
                    <a:cubicBezTo>
                      <a:pt x="353" y="133"/>
                      <a:pt x="337" y="150"/>
                      <a:pt x="316" y="150"/>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44" name="Freeform 27">
                <a:extLst>
                  <a:ext uri="{FF2B5EF4-FFF2-40B4-BE49-F238E27FC236}">
                    <a16:creationId xmlns:a16="http://schemas.microsoft.com/office/drawing/2014/main" id="{D9447167-70A9-4A8A-BA26-838A72B2E13F}"/>
                  </a:ext>
                </a:extLst>
              </p:cNvPr>
              <p:cNvSpPr>
                <a:spLocks noChangeArrowheads="1"/>
              </p:cNvSpPr>
              <p:nvPr/>
            </p:nvSpPr>
            <p:spPr bwMode="auto">
              <a:xfrm>
                <a:off x="6316663" y="3684588"/>
                <a:ext cx="252412" cy="82550"/>
              </a:xfrm>
              <a:custGeom>
                <a:avLst/>
                <a:gdLst>
                  <a:gd name="T0" fmla="*/ 695 w 700"/>
                  <a:gd name="T1" fmla="*/ 34 h 230"/>
                  <a:gd name="T2" fmla="*/ 661 w 700"/>
                  <a:gd name="T3" fmla="*/ 0 h 230"/>
                  <a:gd name="T4" fmla="*/ 34 w 700"/>
                  <a:gd name="T5" fmla="*/ 0 h 230"/>
                  <a:gd name="T6" fmla="*/ 0 w 700"/>
                  <a:gd name="T7" fmla="*/ 34 h 230"/>
                  <a:gd name="T8" fmla="*/ 0 w 700"/>
                  <a:gd name="T9" fmla="*/ 229 h 230"/>
                  <a:gd name="T10" fmla="*/ 699 w 700"/>
                  <a:gd name="T11" fmla="*/ 229 h 230"/>
                  <a:gd name="T12" fmla="*/ 699 w 700"/>
                  <a:gd name="T13" fmla="*/ 34 h 230"/>
                  <a:gd name="T14" fmla="*/ 695 w 700"/>
                  <a:gd name="T15" fmla="*/ 34 h 230"/>
                  <a:gd name="T16" fmla="*/ 562 w 700"/>
                  <a:gd name="T17" fmla="*/ 121 h 230"/>
                  <a:gd name="T18" fmla="*/ 599 w 700"/>
                  <a:gd name="T19" fmla="*/ 83 h 230"/>
                  <a:gd name="T20" fmla="*/ 636 w 700"/>
                  <a:gd name="T21" fmla="*/ 121 h 230"/>
                  <a:gd name="T22" fmla="*/ 599 w 700"/>
                  <a:gd name="T23" fmla="*/ 158 h 230"/>
                  <a:gd name="T24" fmla="*/ 562 w 700"/>
                  <a:gd name="T25" fmla="*/ 121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0" h="230">
                    <a:moveTo>
                      <a:pt x="695" y="34"/>
                    </a:moveTo>
                    <a:cubicBezTo>
                      <a:pt x="695" y="13"/>
                      <a:pt x="678" y="0"/>
                      <a:pt x="661" y="0"/>
                    </a:cubicBezTo>
                    <a:lnTo>
                      <a:pt x="34" y="0"/>
                    </a:lnTo>
                    <a:cubicBezTo>
                      <a:pt x="13" y="0"/>
                      <a:pt x="0" y="17"/>
                      <a:pt x="0" y="34"/>
                    </a:cubicBezTo>
                    <a:lnTo>
                      <a:pt x="0" y="229"/>
                    </a:lnTo>
                    <a:lnTo>
                      <a:pt x="699" y="229"/>
                    </a:lnTo>
                    <a:lnTo>
                      <a:pt x="699" y="34"/>
                    </a:lnTo>
                    <a:lnTo>
                      <a:pt x="695" y="34"/>
                    </a:lnTo>
                    <a:close/>
                    <a:moveTo>
                      <a:pt x="562" y="121"/>
                    </a:moveTo>
                    <a:cubicBezTo>
                      <a:pt x="562" y="100"/>
                      <a:pt x="578" y="83"/>
                      <a:pt x="599" y="83"/>
                    </a:cubicBezTo>
                    <a:cubicBezTo>
                      <a:pt x="620" y="83"/>
                      <a:pt x="636" y="100"/>
                      <a:pt x="636" y="121"/>
                    </a:cubicBezTo>
                    <a:cubicBezTo>
                      <a:pt x="636" y="142"/>
                      <a:pt x="620" y="158"/>
                      <a:pt x="599" y="158"/>
                    </a:cubicBezTo>
                    <a:cubicBezTo>
                      <a:pt x="578" y="158"/>
                      <a:pt x="562" y="142"/>
                      <a:pt x="562" y="121"/>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45" name="Freeform 28">
                <a:extLst>
                  <a:ext uri="{FF2B5EF4-FFF2-40B4-BE49-F238E27FC236}">
                    <a16:creationId xmlns:a16="http://schemas.microsoft.com/office/drawing/2014/main" id="{10BE9235-41D1-4BE7-AF2B-37F02CD8196D}"/>
                  </a:ext>
                </a:extLst>
              </p:cNvPr>
              <p:cNvSpPr>
                <a:spLocks noChangeArrowheads="1"/>
              </p:cNvSpPr>
              <p:nvPr/>
            </p:nvSpPr>
            <p:spPr bwMode="auto">
              <a:xfrm>
                <a:off x="6327775" y="3897313"/>
                <a:ext cx="239713" cy="84137"/>
              </a:xfrm>
              <a:custGeom>
                <a:avLst/>
                <a:gdLst>
                  <a:gd name="T0" fmla="*/ 21 w 667"/>
                  <a:gd name="T1" fmla="*/ 4 h 233"/>
                  <a:gd name="T2" fmla="*/ 13 w 667"/>
                  <a:gd name="T3" fmla="*/ 66 h 233"/>
                  <a:gd name="T4" fmla="*/ 25 w 667"/>
                  <a:gd name="T5" fmla="*/ 133 h 233"/>
                  <a:gd name="T6" fmla="*/ 17 w 667"/>
                  <a:gd name="T7" fmla="*/ 191 h 233"/>
                  <a:gd name="T8" fmla="*/ 0 w 667"/>
                  <a:gd name="T9" fmla="*/ 232 h 233"/>
                  <a:gd name="T10" fmla="*/ 666 w 667"/>
                  <a:gd name="T11" fmla="*/ 232 h 233"/>
                  <a:gd name="T12" fmla="*/ 666 w 667"/>
                  <a:gd name="T13" fmla="*/ 0 h 233"/>
                  <a:gd name="T14" fmla="*/ 21 w 667"/>
                  <a:gd name="T15" fmla="*/ 0 h 233"/>
                  <a:gd name="T16" fmla="*/ 21 w 667"/>
                  <a:gd name="T17" fmla="*/ 4 h 233"/>
                  <a:gd name="T18" fmla="*/ 570 w 667"/>
                  <a:gd name="T19" fmla="*/ 157 h 233"/>
                  <a:gd name="T20" fmla="*/ 533 w 667"/>
                  <a:gd name="T21" fmla="*/ 120 h 233"/>
                  <a:gd name="T22" fmla="*/ 570 w 667"/>
                  <a:gd name="T23" fmla="*/ 83 h 233"/>
                  <a:gd name="T24" fmla="*/ 607 w 667"/>
                  <a:gd name="T25" fmla="*/ 120 h 233"/>
                  <a:gd name="T26" fmla="*/ 570 w 667"/>
                  <a:gd name="T27" fmla="*/ 157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67" h="233">
                    <a:moveTo>
                      <a:pt x="21" y="4"/>
                    </a:moveTo>
                    <a:cubicBezTo>
                      <a:pt x="21" y="24"/>
                      <a:pt x="17" y="45"/>
                      <a:pt x="13" y="66"/>
                    </a:cubicBezTo>
                    <a:cubicBezTo>
                      <a:pt x="25" y="87"/>
                      <a:pt x="29" y="112"/>
                      <a:pt x="25" y="133"/>
                    </a:cubicBezTo>
                    <a:lnTo>
                      <a:pt x="17" y="191"/>
                    </a:lnTo>
                    <a:cubicBezTo>
                      <a:pt x="13" y="207"/>
                      <a:pt x="9" y="220"/>
                      <a:pt x="0" y="232"/>
                    </a:cubicBezTo>
                    <a:lnTo>
                      <a:pt x="666" y="232"/>
                    </a:lnTo>
                    <a:lnTo>
                      <a:pt x="666" y="0"/>
                    </a:lnTo>
                    <a:lnTo>
                      <a:pt x="21" y="0"/>
                    </a:lnTo>
                    <a:lnTo>
                      <a:pt x="21" y="4"/>
                    </a:lnTo>
                    <a:close/>
                    <a:moveTo>
                      <a:pt x="570" y="157"/>
                    </a:moveTo>
                    <a:cubicBezTo>
                      <a:pt x="549" y="157"/>
                      <a:pt x="533" y="141"/>
                      <a:pt x="533" y="120"/>
                    </a:cubicBezTo>
                    <a:cubicBezTo>
                      <a:pt x="533" y="99"/>
                      <a:pt x="549" y="83"/>
                      <a:pt x="570" y="83"/>
                    </a:cubicBezTo>
                    <a:cubicBezTo>
                      <a:pt x="591" y="83"/>
                      <a:pt x="607" y="99"/>
                      <a:pt x="607" y="120"/>
                    </a:cubicBezTo>
                    <a:cubicBezTo>
                      <a:pt x="607" y="141"/>
                      <a:pt x="591" y="157"/>
                      <a:pt x="570" y="157"/>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46" name="Freeform 29">
                <a:extLst>
                  <a:ext uri="{FF2B5EF4-FFF2-40B4-BE49-F238E27FC236}">
                    <a16:creationId xmlns:a16="http://schemas.microsoft.com/office/drawing/2014/main" id="{0CB0C5A9-A5D4-4B2C-9D4A-DFCAB25483B1}"/>
                  </a:ext>
                </a:extLst>
              </p:cNvPr>
              <p:cNvSpPr>
                <a:spLocks noChangeArrowheads="1"/>
              </p:cNvSpPr>
              <p:nvPr/>
            </p:nvSpPr>
            <p:spPr bwMode="auto">
              <a:xfrm>
                <a:off x="6315075" y="3790950"/>
                <a:ext cx="252413" cy="84138"/>
              </a:xfrm>
              <a:custGeom>
                <a:avLst/>
                <a:gdLst>
                  <a:gd name="T0" fmla="*/ 0 w 700"/>
                  <a:gd name="T1" fmla="*/ 0 h 234"/>
                  <a:gd name="T2" fmla="*/ 0 w 700"/>
                  <a:gd name="T3" fmla="*/ 138 h 234"/>
                  <a:gd name="T4" fmla="*/ 50 w 700"/>
                  <a:gd name="T5" fmla="*/ 233 h 234"/>
                  <a:gd name="T6" fmla="*/ 699 w 700"/>
                  <a:gd name="T7" fmla="*/ 233 h 234"/>
                  <a:gd name="T8" fmla="*/ 699 w 700"/>
                  <a:gd name="T9" fmla="*/ 0 h 234"/>
                  <a:gd name="T10" fmla="*/ 0 w 700"/>
                  <a:gd name="T11" fmla="*/ 0 h 234"/>
                  <a:gd name="T12" fmla="*/ 603 w 700"/>
                  <a:gd name="T13" fmla="*/ 158 h 234"/>
                  <a:gd name="T14" fmla="*/ 566 w 700"/>
                  <a:gd name="T15" fmla="*/ 121 h 234"/>
                  <a:gd name="T16" fmla="*/ 603 w 700"/>
                  <a:gd name="T17" fmla="*/ 84 h 234"/>
                  <a:gd name="T18" fmla="*/ 640 w 700"/>
                  <a:gd name="T19" fmla="*/ 121 h 234"/>
                  <a:gd name="T20" fmla="*/ 603 w 700"/>
                  <a:gd name="T21" fmla="*/ 158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00" h="234">
                    <a:moveTo>
                      <a:pt x="0" y="0"/>
                    </a:moveTo>
                    <a:lnTo>
                      <a:pt x="0" y="138"/>
                    </a:lnTo>
                    <a:cubicBezTo>
                      <a:pt x="25" y="167"/>
                      <a:pt x="42" y="200"/>
                      <a:pt x="50" y="233"/>
                    </a:cubicBezTo>
                    <a:lnTo>
                      <a:pt x="699" y="233"/>
                    </a:lnTo>
                    <a:lnTo>
                      <a:pt x="699" y="0"/>
                    </a:lnTo>
                    <a:lnTo>
                      <a:pt x="0" y="0"/>
                    </a:lnTo>
                    <a:close/>
                    <a:moveTo>
                      <a:pt x="603" y="158"/>
                    </a:moveTo>
                    <a:cubicBezTo>
                      <a:pt x="582" y="158"/>
                      <a:pt x="566" y="142"/>
                      <a:pt x="566" y="121"/>
                    </a:cubicBezTo>
                    <a:cubicBezTo>
                      <a:pt x="566" y="100"/>
                      <a:pt x="582" y="84"/>
                      <a:pt x="603" y="84"/>
                    </a:cubicBezTo>
                    <a:cubicBezTo>
                      <a:pt x="624" y="84"/>
                      <a:pt x="640" y="100"/>
                      <a:pt x="640" y="121"/>
                    </a:cubicBezTo>
                    <a:cubicBezTo>
                      <a:pt x="640" y="142"/>
                      <a:pt x="624" y="158"/>
                      <a:pt x="603" y="158"/>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47" name="Freeform 30">
                <a:extLst>
                  <a:ext uri="{FF2B5EF4-FFF2-40B4-BE49-F238E27FC236}">
                    <a16:creationId xmlns:a16="http://schemas.microsoft.com/office/drawing/2014/main" id="{C3D6855A-E21C-41D0-A360-80F3B8413FAE}"/>
                  </a:ext>
                </a:extLst>
              </p:cNvPr>
              <p:cNvSpPr>
                <a:spLocks noChangeArrowheads="1"/>
              </p:cNvSpPr>
              <p:nvPr/>
            </p:nvSpPr>
            <p:spPr bwMode="auto">
              <a:xfrm>
                <a:off x="6175375" y="3824288"/>
                <a:ext cx="141288" cy="206375"/>
              </a:xfrm>
              <a:custGeom>
                <a:avLst/>
                <a:gdLst>
                  <a:gd name="T0" fmla="*/ 13 w 392"/>
                  <a:gd name="T1" fmla="*/ 391 h 575"/>
                  <a:gd name="T2" fmla="*/ 50 w 392"/>
                  <a:gd name="T3" fmla="*/ 424 h 575"/>
                  <a:gd name="T4" fmla="*/ 196 w 392"/>
                  <a:gd name="T5" fmla="*/ 574 h 575"/>
                  <a:gd name="T6" fmla="*/ 341 w 392"/>
                  <a:gd name="T7" fmla="*/ 424 h 575"/>
                  <a:gd name="T8" fmla="*/ 379 w 392"/>
                  <a:gd name="T9" fmla="*/ 391 h 575"/>
                  <a:gd name="T10" fmla="*/ 387 w 392"/>
                  <a:gd name="T11" fmla="*/ 333 h 575"/>
                  <a:gd name="T12" fmla="*/ 366 w 392"/>
                  <a:gd name="T13" fmla="*/ 295 h 575"/>
                  <a:gd name="T14" fmla="*/ 379 w 392"/>
                  <a:gd name="T15" fmla="*/ 187 h 575"/>
                  <a:gd name="T16" fmla="*/ 233 w 392"/>
                  <a:gd name="T17" fmla="*/ 37 h 575"/>
                  <a:gd name="T18" fmla="*/ 204 w 392"/>
                  <a:gd name="T19" fmla="*/ 0 h 575"/>
                  <a:gd name="T20" fmla="*/ 4 w 392"/>
                  <a:gd name="T21" fmla="*/ 170 h 575"/>
                  <a:gd name="T22" fmla="*/ 4 w 392"/>
                  <a:gd name="T23" fmla="*/ 191 h 575"/>
                  <a:gd name="T24" fmla="*/ 17 w 392"/>
                  <a:gd name="T25" fmla="*/ 291 h 575"/>
                  <a:gd name="T26" fmla="*/ 4 w 392"/>
                  <a:gd name="T27" fmla="*/ 333 h 575"/>
                  <a:gd name="T28" fmla="*/ 13 w 392"/>
                  <a:gd name="T29" fmla="*/ 391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92" h="575">
                    <a:moveTo>
                      <a:pt x="13" y="391"/>
                    </a:moveTo>
                    <a:cubicBezTo>
                      <a:pt x="17" y="407"/>
                      <a:pt x="29" y="424"/>
                      <a:pt x="50" y="424"/>
                    </a:cubicBezTo>
                    <a:cubicBezTo>
                      <a:pt x="71" y="565"/>
                      <a:pt x="180" y="574"/>
                      <a:pt x="196" y="574"/>
                    </a:cubicBezTo>
                    <a:cubicBezTo>
                      <a:pt x="213" y="574"/>
                      <a:pt x="320" y="569"/>
                      <a:pt x="341" y="424"/>
                    </a:cubicBezTo>
                    <a:cubicBezTo>
                      <a:pt x="362" y="424"/>
                      <a:pt x="374" y="412"/>
                      <a:pt x="379" y="391"/>
                    </a:cubicBezTo>
                    <a:lnTo>
                      <a:pt x="387" y="333"/>
                    </a:lnTo>
                    <a:cubicBezTo>
                      <a:pt x="391" y="316"/>
                      <a:pt x="383" y="299"/>
                      <a:pt x="366" y="295"/>
                    </a:cubicBezTo>
                    <a:cubicBezTo>
                      <a:pt x="370" y="270"/>
                      <a:pt x="379" y="224"/>
                      <a:pt x="379" y="187"/>
                    </a:cubicBezTo>
                    <a:cubicBezTo>
                      <a:pt x="379" y="116"/>
                      <a:pt x="316" y="46"/>
                      <a:pt x="233" y="37"/>
                    </a:cubicBezTo>
                    <a:lnTo>
                      <a:pt x="204" y="0"/>
                    </a:lnTo>
                    <a:cubicBezTo>
                      <a:pt x="4" y="8"/>
                      <a:pt x="4" y="170"/>
                      <a:pt x="4" y="170"/>
                    </a:cubicBezTo>
                    <a:lnTo>
                      <a:pt x="4" y="191"/>
                    </a:lnTo>
                    <a:cubicBezTo>
                      <a:pt x="4" y="229"/>
                      <a:pt x="13" y="270"/>
                      <a:pt x="17" y="291"/>
                    </a:cubicBezTo>
                    <a:cubicBezTo>
                      <a:pt x="9" y="303"/>
                      <a:pt x="0" y="316"/>
                      <a:pt x="4" y="333"/>
                    </a:cubicBezTo>
                    <a:lnTo>
                      <a:pt x="13" y="391"/>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48" name="Freeform 31">
                <a:extLst>
                  <a:ext uri="{FF2B5EF4-FFF2-40B4-BE49-F238E27FC236}">
                    <a16:creationId xmlns:a16="http://schemas.microsoft.com/office/drawing/2014/main" id="{88EE073A-E037-4B51-9228-B537198599CF}"/>
                  </a:ext>
                </a:extLst>
              </p:cNvPr>
              <p:cNvSpPr>
                <a:spLocks noChangeArrowheads="1"/>
              </p:cNvSpPr>
              <p:nvPr/>
            </p:nvSpPr>
            <p:spPr bwMode="auto">
              <a:xfrm>
                <a:off x="6096000" y="4029075"/>
                <a:ext cx="300038" cy="166688"/>
              </a:xfrm>
              <a:custGeom>
                <a:avLst/>
                <a:gdLst>
                  <a:gd name="T0" fmla="*/ 0 w 832"/>
                  <a:gd name="T1" fmla="*/ 462 h 463"/>
                  <a:gd name="T2" fmla="*/ 0 w 832"/>
                  <a:gd name="T3" fmla="*/ 204 h 463"/>
                  <a:gd name="T4" fmla="*/ 87 w 832"/>
                  <a:gd name="T5" fmla="*/ 54 h 463"/>
                  <a:gd name="T6" fmla="*/ 87 w 832"/>
                  <a:gd name="T7" fmla="*/ 54 h 463"/>
                  <a:gd name="T8" fmla="*/ 183 w 832"/>
                  <a:gd name="T9" fmla="*/ 25 h 463"/>
                  <a:gd name="T10" fmla="*/ 237 w 832"/>
                  <a:gd name="T11" fmla="*/ 9 h 463"/>
                  <a:gd name="T12" fmla="*/ 274 w 832"/>
                  <a:gd name="T13" fmla="*/ 0 h 463"/>
                  <a:gd name="T14" fmla="*/ 416 w 832"/>
                  <a:gd name="T15" fmla="*/ 59 h 463"/>
                  <a:gd name="T16" fmla="*/ 416 w 832"/>
                  <a:gd name="T17" fmla="*/ 59 h 463"/>
                  <a:gd name="T18" fmla="*/ 557 w 832"/>
                  <a:gd name="T19" fmla="*/ 0 h 463"/>
                  <a:gd name="T20" fmla="*/ 594 w 832"/>
                  <a:gd name="T21" fmla="*/ 9 h 463"/>
                  <a:gd name="T22" fmla="*/ 649 w 832"/>
                  <a:gd name="T23" fmla="*/ 25 h 463"/>
                  <a:gd name="T24" fmla="*/ 744 w 832"/>
                  <a:gd name="T25" fmla="*/ 54 h 463"/>
                  <a:gd name="T26" fmla="*/ 744 w 832"/>
                  <a:gd name="T27" fmla="*/ 54 h 463"/>
                  <a:gd name="T28" fmla="*/ 831 w 832"/>
                  <a:gd name="T29" fmla="*/ 204 h 463"/>
                  <a:gd name="T30" fmla="*/ 831 w 832"/>
                  <a:gd name="T31" fmla="*/ 462 h 463"/>
                  <a:gd name="T32" fmla="*/ 0 w 832"/>
                  <a:gd name="T33" fmla="*/ 462 h 4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32" h="463">
                    <a:moveTo>
                      <a:pt x="0" y="462"/>
                    </a:moveTo>
                    <a:lnTo>
                      <a:pt x="0" y="204"/>
                    </a:lnTo>
                    <a:cubicBezTo>
                      <a:pt x="0" y="142"/>
                      <a:pt x="37" y="84"/>
                      <a:pt x="87" y="54"/>
                    </a:cubicBezTo>
                    <a:lnTo>
                      <a:pt x="87" y="54"/>
                    </a:lnTo>
                    <a:cubicBezTo>
                      <a:pt x="116" y="46"/>
                      <a:pt x="150" y="34"/>
                      <a:pt x="183" y="25"/>
                    </a:cubicBezTo>
                    <a:cubicBezTo>
                      <a:pt x="204" y="21"/>
                      <a:pt x="220" y="13"/>
                      <a:pt x="237" y="9"/>
                    </a:cubicBezTo>
                    <a:cubicBezTo>
                      <a:pt x="258" y="5"/>
                      <a:pt x="274" y="0"/>
                      <a:pt x="274" y="0"/>
                    </a:cubicBezTo>
                    <a:cubicBezTo>
                      <a:pt x="303" y="38"/>
                      <a:pt x="358" y="59"/>
                      <a:pt x="416" y="59"/>
                    </a:cubicBezTo>
                    <a:lnTo>
                      <a:pt x="416" y="59"/>
                    </a:lnTo>
                    <a:cubicBezTo>
                      <a:pt x="474" y="59"/>
                      <a:pt x="528" y="38"/>
                      <a:pt x="557" y="0"/>
                    </a:cubicBezTo>
                    <a:cubicBezTo>
                      <a:pt x="557" y="0"/>
                      <a:pt x="574" y="5"/>
                      <a:pt x="594" y="9"/>
                    </a:cubicBezTo>
                    <a:cubicBezTo>
                      <a:pt x="611" y="13"/>
                      <a:pt x="628" y="17"/>
                      <a:pt x="649" y="25"/>
                    </a:cubicBezTo>
                    <a:cubicBezTo>
                      <a:pt x="682" y="34"/>
                      <a:pt x="719" y="46"/>
                      <a:pt x="744" y="54"/>
                    </a:cubicBezTo>
                    <a:lnTo>
                      <a:pt x="744" y="54"/>
                    </a:lnTo>
                    <a:cubicBezTo>
                      <a:pt x="794" y="84"/>
                      <a:pt x="831" y="138"/>
                      <a:pt x="831" y="204"/>
                    </a:cubicBezTo>
                    <a:lnTo>
                      <a:pt x="831" y="462"/>
                    </a:lnTo>
                    <a:lnTo>
                      <a:pt x="0" y="462"/>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536" name="Rectangle 535">
              <a:extLst>
                <a:ext uri="{FF2B5EF4-FFF2-40B4-BE49-F238E27FC236}">
                  <a16:creationId xmlns:a16="http://schemas.microsoft.com/office/drawing/2014/main" id="{ABC602DA-7324-43DB-9CEA-FA0BB4959BF9}"/>
                </a:ext>
              </a:extLst>
            </p:cNvPr>
            <p:cNvSpPr/>
            <p:nvPr/>
          </p:nvSpPr>
          <p:spPr>
            <a:xfrm>
              <a:off x="4143850" y="4069093"/>
              <a:ext cx="639069" cy="1019296"/>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p>
          </p:txBody>
        </p:sp>
      </p:grpSp>
      <p:grpSp>
        <p:nvGrpSpPr>
          <p:cNvPr id="569" name="Group 568">
            <a:extLst>
              <a:ext uri="{FF2B5EF4-FFF2-40B4-BE49-F238E27FC236}">
                <a16:creationId xmlns:a16="http://schemas.microsoft.com/office/drawing/2014/main" id="{931F1955-656C-4232-BB77-918ACB26B4BA}"/>
              </a:ext>
            </a:extLst>
          </p:cNvPr>
          <p:cNvGrpSpPr/>
          <p:nvPr/>
        </p:nvGrpSpPr>
        <p:grpSpPr>
          <a:xfrm>
            <a:off x="1222286" y="2762885"/>
            <a:ext cx="638903" cy="1099905"/>
            <a:chOff x="2568775" y="4077183"/>
            <a:chExt cx="639069" cy="1100192"/>
          </a:xfrm>
        </p:grpSpPr>
        <p:grpSp>
          <p:nvGrpSpPr>
            <p:cNvPr id="570" name="Group 569">
              <a:extLst>
                <a:ext uri="{FF2B5EF4-FFF2-40B4-BE49-F238E27FC236}">
                  <a16:creationId xmlns:a16="http://schemas.microsoft.com/office/drawing/2014/main" id="{80A761CF-74FE-41CC-87A7-4BB0A3914B93}"/>
                </a:ext>
              </a:extLst>
            </p:cNvPr>
            <p:cNvGrpSpPr/>
            <p:nvPr/>
          </p:nvGrpSpPr>
          <p:grpSpPr>
            <a:xfrm>
              <a:off x="2593484" y="4784913"/>
              <a:ext cx="589651" cy="360286"/>
              <a:chOff x="5573395" y="2827618"/>
              <a:chExt cx="922337" cy="563563"/>
            </a:xfrm>
          </p:grpSpPr>
          <p:grpSp>
            <p:nvGrpSpPr>
              <p:cNvPr id="578" name="Group 577">
                <a:extLst>
                  <a:ext uri="{FF2B5EF4-FFF2-40B4-BE49-F238E27FC236}">
                    <a16:creationId xmlns:a16="http://schemas.microsoft.com/office/drawing/2014/main" id="{B76A015A-5602-4D63-B9D1-5F34A772C356}"/>
                  </a:ext>
                </a:extLst>
              </p:cNvPr>
              <p:cNvGrpSpPr/>
              <p:nvPr/>
            </p:nvGrpSpPr>
            <p:grpSpPr>
              <a:xfrm>
                <a:off x="5589270" y="2827618"/>
                <a:ext cx="827087" cy="125413"/>
                <a:chOff x="1293813" y="2730500"/>
                <a:chExt cx="827087" cy="125413"/>
              </a:xfrm>
              <a:solidFill>
                <a:srgbClr val="5F5F5F"/>
              </a:solidFill>
            </p:grpSpPr>
            <p:sp>
              <p:nvSpPr>
                <p:cNvPr id="598" name="Freeform 45">
                  <a:extLst>
                    <a:ext uri="{FF2B5EF4-FFF2-40B4-BE49-F238E27FC236}">
                      <a16:creationId xmlns:a16="http://schemas.microsoft.com/office/drawing/2014/main" id="{AF5E4915-348C-45CF-92B4-59591A46B60B}"/>
                    </a:ext>
                  </a:extLst>
                </p:cNvPr>
                <p:cNvSpPr>
                  <a:spLocks noChangeArrowheads="1"/>
                </p:cNvSpPr>
                <p:nvPr/>
              </p:nvSpPr>
              <p:spPr bwMode="auto">
                <a:xfrm>
                  <a:off x="1293813" y="2730500"/>
                  <a:ext cx="101600" cy="125413"/>
                </a:xfrm>
                <a:custGeom>
                  <a:avLst/>
                  <a:gdLst>
                    <a:gd name="T0" fmla="*/ 207 w 284"/>
                    <a:gd name="T1" fmla="*/ 116 h 348"/>
                    <a:gd name="T2" fmla="*/ 153 w 284"/>
                    <a:gd name="T3" fmla="*/ 57 h 348"/>
                    <a:gd name="T4" fmla="*/ 77 w 284"/>
                    <a:gd name="T5" fmla="*/ 181 h 348"/>
                    <a:gd name="T6" fmla="*/ 147 w 284"/>
                    <a:gd name="T7" fmla="*/ 297 h 348"/>
                    <a:gd name="T8" fmla="*/ 207 w 284"/>
                    <a:gd name="T9" fmla="*/ 232 h 348"/>
                    <a:gd name="T10" fmla="*/ 283 w 284"/>
                    <a:gd name="T11" fmla="*/ 232 h 348"/>
                    <a:gd name="T12" fmla="*/ 252 w 284"/>
                    <a:gd name="T13" fmla="*/ 311 h 348"/>
                    <a:gd name="T14" fmla="*/ 153 w 284"/>
                    <a:gd name="T15" fmla="*/ 347 h 348"/>
                    <a:gd name="T16" fmla="*/ 0 w 284"/>
                    <a:gd name="T17" fmla="*/ 178 h 348"/>
                    <a:gd name="T18" fmla="*/ 153 w 284"/>
                    <a:gd name="T19" fmla="*/ 0 h 348"/>
                    <a:gd name="T20" fmla="*/ 277 w 284"/>
                    <a:gd name="T21" fmla="*/ 110 h 348"/>
                    <a:gd name="T22" fmla="*/ 207 w 284"/>
                    <a:gd name="T23" fmla="*/ 110 h 348"/>
                    <a:gd name="T24" fmla="*/ 207 w 284"/>
                    <a:gd name="T25" fmla="*/ 116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84" h="348">
                      <a:moveTo>
                        <a:pt x="207" y="116"/>
                      </a:moveTo>
                      <a:cubicBezTo>
                        <a:pt x="207" y="105"/>
                        <a:pt x="201" y="57"/>
                        <a:pt x="153" y="57"/>
                      </a:cubicBezTo>
                      <a:cubicBezTo>
                        <a:pt x="99" y="57"/>
                        <a:pt x="77" y="113"/>
                        <a:pt x="77" y="181"/>
                      </a:cubicBezTo>
                      <a:cubicBezTo>
                        <a:pt x="77" y="201"/>
                        <a:pt x="77" y="297"/>
                        <a:pt x="147" y="297"/>
                      </a:cubicBezTo>
                      <a:cubicBezTo>
                        <a:pt x="178" y="297"/>
                        <a:pt x="207" y="277"/>
                        <a:pt x="207" y="232"/>
                      </a:cubicBezTo>
                      <a:lnTo>
                        <a:pt x="283" y="232"/>
                      </a:lnTo>
                      <a:cubicBezTo>
                        <a:pt x="283" y="251"/>
                        <a:pt x="280" y="282"/>
                        <a:pt x="252" y="311"/>
                      </a:cubicBezTo>
                      <a:cubicBezTo>
                        <a:pt x="221" y="342"/>
                        <a:pt x="184" y="347"/>
                        <a:pt x="153" y="347"/>
                      </a:cubicBezTo>
                      <a:cubicBezTo>
                        <a:pt x="37" y="347"/>
                        <a:pt x="0" y="263"/>
                        <a:pt x="0" y="178"/>
                      </a:cubicBezTo>
                      <a:cubicBezTo>
                        <a:pt x="0" y="71"/>
                        <a:pt x="60" y="0"/>
                        <a:pt x="153" y="0"/>
                      </a:cubicBezTo>
                      <a:cubicBezTo>
                        <a:pt x="226" y="0"/>
                        <a:pt x="277" y="45"/>
                        <a:pt x="277" y="110"/>
                      </a:cubicBezTo>
                      <a:lnTo>
                        <a:pt x="207" y="110"/>
                      </a:lnTo>
                      <a:lnTo>
                        <a:pt x="207" y="116"/>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99" name="Freeform 46">
                  <a:extLst>
                    <a:ext uri="{FF2B5EF4-FFF2-40B4-BE49-F238E27FC236}">
                      <a16:creationId xmlns:a16="http://schemas.microsoft.com/office/drawing/2014/main" id="{CEEF00D5-6C1B-4044-93A5-0B9BA681A976}"/>
                    </a:ext>
                  </a:extLst>
                </p:cNvPr>
                <p:cNvSpPr>
                  <a:spLocks noChangeArrowheads="1"/>
                </p:cNvSpPr>
                <p:nvPr/>
              </p:nvSpPr>
              <p:spPr bwMode="auto">
                <a:xfrm>
                  <a:off x="1419225" y="2768600"/>
                  <a:ext cx="80963" cy="87313"/>
                </a:xfrm>
                <a:custGeom>
                  <a:avLst/>
                  <a:gdLst>
                    <a:gd name="T0" fmla="*/ 70 w 227"/>
                    <a:gd name="T1" fmla="*/ 3 h 241"/>
                    <a:gd name="T2" fmla="*/ 70 w 227"/>
                    <a:gd name="T3" fmla="*/ 141 h 241"/>
                    <a:gd name="T4" fmla="*/ 107 w 227"/>
                    <a:gd name="T5" fmla="*/ 192 h 241"/>
                    <a:gd name="T6" fmla="*/ 152 w 227"/>
                    <a:gd name="T7" fmla="*/ 118 h 241"/>
                    <a:gd name="T8" fmla="*/ 152 w 227"/>
                    <a:gd name="T9" fmla="*/ 0 h 241"/>
                    <a:gd name="T10" fmla="*/ 223 w 227"/>
                    <a:gd name="T11" fmla="*/ 0 h 241"/>
                    <a:gd name="T12" fmla="*/ 223 w 227"/>
                    <a:gd name="T13" fmla="*/ 155 h 241"/>
                    <a:gd name="T14" fmla="*/ 223 w 227"/>
                    <a:gd name="T15" fmla="*/ 217 h 241"/>
                    <a:gd name="T16" fmla="*/ 226 w 227"/>
                    <a:gd name="T17" fmla="*/ 234 h 241"/>
                    <a:gd name="T18" fmla="*/ 158 w 227"/>
                    <a:gd name="T19" fmla="*/ 234 h 241"/>
                    <a:gd name="T20" fmla="*/ 155 w 227"/>
                    <a:gd name="T21" fmla="*/ 203 h 241"/>
                    <a:gd name="T22" fmla="*/ 84 w 227"/>
                    <a:gd name="T23" fmla="*/ 240 h 241"/>
                    <a:gd name="T24" fmla="*/ 14 w 227"/>
                    <a:gd name="T25" fmla="*/ 209 h 241"/>
                    <a:gd name="T26" fmla="*/ 0 w 227"/>
                    <a:gd name="T27" fmla="*/ 146 h 241"/>
                    <a:gd name="T28" fmla="*/ 0 w 227"/>
                    <a:gd name="T29" fmla="*/ 0 h 241"/>
                    <a:gd name="T30" fmla="*/ 70 w 227"/>
                    <a:gd name="T31" fmla="*/ 0 h 241"/>
                    <a:gd name="T32" fmla="*/ 70 w 227"/>
                    <a:gd name="T33" fmla="*/ 3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7" h="241">
                      <a:moveTo>
                        <a:pt x="70" y="3"/>
                      </a:moveTo>
                      <a:lnTo>
                        <a:pt x="70" y="141"/>
                      </a:lnTo>
                      <a:cubicBezTo>
                        <a:pt x="70" y="161"/>
                        <a:pt x="70" y="192"/>
                        <a:pt x="107" y="192"/>
                      </a:cubicBezTo>
                      <a:cubicBezTo>
                        <a:pt x="152" y="192"/>
                        <a:pt x="152" y="158"/>
                        <a:pt x="152" y="118"/>
                      </a:cubicBezTo>
                      <a:lnTo>
                        <a:pt x="152" y="0"/>
                      </a:lnTo>
                      <a:lnTo>
                        <a:pt x="223" y="0"/>
                      </a:lnTo>
                      <a:lnTo>
                        <a:pt x="223" y="155"/>
                      </a:lnTo>
                      <a:cubicBezTo>
                        <a:pt x="223" y="206"/>
                        <a:pt x="223" y="211"/>
                        <a:pt x="223" y="217"/>
                      </a:cubicBezTo>
                      <a:cubicBezTo>
                        <a:pt x="223" y="223"/>
                        <a:pt x="223" y="228"/>
                        <a:pt x="226" y="234"/>
                      </a:cubicBezTo>
                      <a:lnTo>
                        <a:pt x="158" y="234"/>
                      </a:lnTo>
                      <a:lnTo>
                        <a:pt x="155" y="203"/>
                      </a:lnTo>
                      <a:cubicBezTo>
                        <a:pt x="149" y="214"/>
                        <a:pt x="130" y="240"/>
                        <a:pt x="84" y="240"/>
                      </a:cubicBezTo>
                      <a:cubicBezTo>
                        <a:pt x="53" y="240"/>
                        <a:pt x="28" y="225"/>
                        <a:pt x="14" y="209"/>
                      </a:cubicBezTo>
                      <a:cubicBezTo>
                        <a:pt x="0" y="189"/>
                        <a:pt x="0" y="158"/>
                        <a:pt x="0" y="146"/>
                      </a:cubicBezTo>
                      <a:lnTo>
                        <a:pt x="0" y="0"/>
                      </a:lnTo>
                      <a:lnTo>
                        <a:pt x="70" y="0"/>
                      </a:lnTo>
                      <a:lnTo>
                        <a:pt x="70" y="3"/>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00" name="Freeform 47">
                  <a:extLst>
                    <a:ext uri="{FF2B5EF4-FFF2-40B4-BE49-F238E27FC236}">
                      <a16:creationId xmlns:a16="http://schemas.microsoft.com/office/drawing/2014/main" id="{07A3ADA9-2856-4654-8DB0-C98745E25D10}"/>
                    </a:ext>
                  </a:extLst>
                </p:cNvPr>
                <p:cNvSpPr>
                  <a:spLocks noChangeArrowheads="1"/>
                </p:cNvSpPr>
                <p:nvPr/>
              </p:nvSpPr>
              <p:spPr bwMode="auto">
                <a:xfrm>
                  <a:off x="1524000" y="2767013"/>
                  <a:ext cx="73025" cy="88900"/>
                </a:xfrm>
                <a:custGeom>
                  <a:avLst/>
                  <a:gdLst>
                    <a:gd name="T0" fmla="*/ 65 w 204"/>
                    <a:gd name="T1" fmla="*/ 172 h 249"/>
                    <a:gd name="T2" fmla="*/ 105 w 204"/>
                    <a:gd name="T3" fmla="*/ 203 h 249"/>
                    <a:gd name="T4" fmla="*/ 141 w 204"/>
                    <a:gd name="T5" fmla="*/ 175 h 249"/>
                    <a:gd name="T6" fmla="*/ 108 w 204"/>
                    <a:gd name="T7" fmla="*/ 149 h 249"/>
                    <a:gd name="T8" fmla="*/ 65 w 204"/>
                    <a:gd name="T9" fmla="*/ 138 h 249"/>
                    <a:gd name="T10" fmla="*/ 6 w 204"/>
                    <a:gd name="T11" fmla="*/ 73 h 249"/>
                    <a:gd name="T12" fmla="*/ 108 w 204"/>
                    <a:gd name="T13" fmla="*/ 0 h 249"/>
                    <a:gd name="T14" fmla="*/ 198 w 204"/>
                    <a:gd name="T15" fmla="*/ 70 h 249"/>
                    <a:gd name="T16" fmla="*/ 136 w 204"/>
                    <a:gd name="T17" fmla="*/ 70 h 249"/>
                    <a:gd name="T18" fmla="*/ 102 w 204"/>
                    <a:gd name="T19" fmla="*/ 42 h 249"/>
                    <a:gd name="T20" fmla="*/ 68 w 204"/>
                    <a:gd name="T21" fmla="*/ 65 h 249"/>
                    <a:gd name="T22" fmla="*/ 99 w 204"/>
                    <a:gd name="T23" fmla="*/ 90 h 249"/>
                    <a:gd name="T24" fmla="*/ 141 w 204"/>
                    <a:gd name="T25" fmla="*/ 101 h 249"/>
                    <a:gd name="T26" fmla="*/ 203 w 204"/>
                    <a:gd name="T27" fmla="*/ 166 h 249"/>
                    <a:gd name="T28" fmla="*/ 96 w 204"/>
                    <a:gd name="T29" fmla="*/ 248 h 249"/>
                    <a:gd name="T30" fmla="*/ 17 w 204"/>
                    <a:gd name="T31" fmla="*/ 220 h 249"/>
                    <a:gd name="T32" fmla="*/ 0 w 204"/>
                    <a:gd name="T33" fmla="*/ 175 h 249"/>
                    <a:gd name="T34" fmla="*/ 65 w 204"/>
                    <a:gd name="T35" fmla="*/ 175 h 249"/>
                    <a:gd name="T36" fmla="*/ 65 w 204"/>
                    <a:gd name="T37" fmla="*/ 17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4" h="249">
                      <a:moveTo>
                        <a:pt x="65" y="172"/>
                      </a:moveTo>
                      <a:cubicBezTo>
                        <a:pt x="65" y="186"/>
                        <a:pt x="76" y="203"/>
                        <a:pt x="105" y="203"/>
                      </a:cubicBezTo>
                      <a:cubicBezTo>
                        <a:pt x="130" y="203"/>
                        <a:pt x="141" y="189"/>
                        <a:pt x="141" y="175"/>
                      </a:cubicBezTo>
                      <a:cubicBezTo>
                        <a:pt x="141" y="164"/>
                        <a:pt x="136" y="155"/>
                        <a:pt x="108" y="149"/>
                      </a:cubicBezTo>
                      <a:lnTo>
                        <a:pt x="65" y="138"/>
                      </a:lnTo>
                      <a:cubicBezTo>
                        <a:pt x="45" y="132"/>
                        <a:pt x="6" y="121"/>
                        <a:pt x="6" y="73"/>
                      </a:cubicBezTo>
                      <a:cubicBezTo>
                        <a:pt x="6" y="28"/>
                        <a:pt x="48" y="0"/>
                        <a:pt x="108" y="0"/>
                      </a:cubicBezTo>
                      <a:cubicBezTo>
                        <a:pt x="155" y="0"/>
                        <a:pt x="195" y="22"/>
                        <a:pt x="198" y="70"/>
                      </a:cubicBezTo>
                      <a:lnTo>
                        <a:pt x="136" y="70"/>
                      </a:lnTo>
                      <a:cubicBezTo>
                        <a:pt x="133" y="45"/>
                        <a:pt x="113" y="42"/>
                        <a:pt x="102" y="42"/>
                      </a:cubicBezTo>
                      <a:cubicBezTo>
                        <a:pt x="82" y="42"/>
                        <a:pt x="68" y="51"/>
                        <a:pt x="68" y="65"/>
                      </a:cubicBezTo>
                      <a:cubicBezTo>
                        <a:pt x="68" y="82"/>
                        <a:pt x="79" y="85"/>
                        <a:pt x="99" y="90"/>
                      </a:cubicBezTo>
                      <a:lnTo>
                        <a:pt x="141" y="101"/>
                      </a:lnTo>
                      <a:cubicBezTo>
                        <a:pt x="184" y="113"/>
                        <a:pt x="203" y="135"/>
                        <a:pt x="203" y="166"/>
                      </a:cubicBezTo>
                      <a:cubicBezTo>
                        <a:pt x="203" y="206"/>
                        <a:pt x="170" y="248"/>
                        <a:pt x="96" y="248"/>
                      </a:cubicBezTo>
                      <a:cubicBezTo>
                        <a:pt x="65" y="248"/>
                        <a:pt x="37" y="243"/>
                        <a:pt x="17" y="220"/>
                      </a:cubicBezTo>
                      <a:cubicBezTo>
                        <a:pt x="3" y="203"/>
                        <a:pt x="0" y="186"/>
                        <a:pt x="0" y="175"/>
                      </a:cubicBezTo>
                      <a:lnTo>
                        <a:pt x="65" y="175"/>
                      </a:lnTo>
                      <a:lnTo>
                        <a:pt x="65" y="172"/>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01" name="Freeform 48">
                  <a:extLst>
                    <a:ext uri="{FF2B5EF4-FFF2-40B4-BE49-F238E27FC236}">
                      <a16:creationId xmlns:a16="http://schemas.microsoft.com/office/drawing/2014/main" id="{839790EC-1057-4889-9495-4E71BA77EF10}"/>
                    </a:ext>
                  </a:extLst>
                </p:cNvPr>
                <p:cNvSpPr>
                  <a:spLocks noChangeArrowheads="1"/>
                </p:cNvSpPr>
                <p:nvPr/>
              </p:nvSpPr>
              <p:spPr bwMode="auto">
                <a:xfrm>
                  <a:off x="1611313" y="2744788"/>
                  <a:ext cx="61912" cy="111125"/>
                </a:xfrm>
                <a:custGeom>
                  <a:avLst/>
                  <a:gdLst>
                    <a:gd name="T0" fmla="*/ 169 w 170"/>
                    <a:gd name="T1" fmla="*/ 299 h 308"/>
                    <a:gd name="T2" fmla="*/ 116 w 170"/>
                    <a:gd name="T3" fmla="*/ 307 h 308"/>
                    <a:gd name="T4" fmla="*/ 45 w 170"/>
                    <a:gd name="T5" fmla="*/ 245 h 308"/>
                    <a:gd name="T6" fmla="*/ 45 w 170"/>
                    <a:gd name="T7" fmla="*/ 115 h 308"/>
                    <a:gd name="T8" fmla="*/ 0 w 170"/>
                    <a:gd name="T9" fmla="*/ 115 h 308"/>
                    <a:gd name="T10" fmla="*/ 0 w 170"/>
                    <a:gd name="T11" fmla="*/ 70 h 308"/>
                    <a:gd name="T12" fmla="*/ 45 w 170"/>
                    <a:gd name="T13" fmla="*/ 70 h 308"/>
                    <a:gd name="T14" fmla="*/ 45 w 170"/>
                    <a:gd name="T15" fmla="*/ 25 h 308"/>
                    <a:gd name="T16" fmla="*/ 113 w 170"/>
                    <a:gd name="T17" fmla="*/ 0 h 308"/>
                    <a:gd name="T18" fmla="*/ 113 w 170"/>
                    <a:gd name="T19" fmla="*/ 70 h 308"/>
                    <a:gd name="T20" fmla="*/ 169 w 170"/>
                    <a:gd name="T21" fmla="*/ 70 h 308"/>
                    <a:gd name="T22" fmla="*/ 169 w 170"/>
                    <a:gd name="T23" fmla="*/ 115 h 308"/>
                    <a:gd name="T24" fmla="*/ 113 w 170"/>
                    <a:gd name="T25" fmla="*/ 115 h 308"/>
                    <a:gd name="T26" fmla="*/ 113 w 170"/>
                    <a:gd name="T27" fmla="*/ 220 h 308"/>
                    <a:gd name="T28" fmla="*/ 144 w 170"/>
                    <a:gd name="T29" fmla="*/ 254 h 308"/>
                    <a:gd name="T30" fmla="*/ 167 w 170"/>
                    <a:gd name="T31" fmla="*/ 254 h 308"/>
                    <a:gd name="T32" fmla="*/ 167 w 170"/>
                    <a:gd name="T33" fmla="*/ 299 h 308"/>
                    <a:gd name="T34" fmla="*/ 169 w 170"/>
                    <a:gd name="T35" fmla="*/ 299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0" h="308">
                      <a:moveTo>
                        <a:pt x="169" y="299"/>
                      </a:moveTo>
                      <a:cubicBezTo>
                        <a:pt x="147" y="305"/>
                        <a:pt x="127" y="307"/>
                        <a:pt x="116" y="307"/>
                      </a:cubicBezTo>
                      <a:cubicBezTo>
                        <a:pt x="45" y="307"/>
                        <a:pt x="45" y="265"/>
                        <a:pt x="45" y="245"/>
                      </a:cubicBezTo>
                      <a:lnTo>
                        <a:pt x="45" y="115"/>
                      </a:lnTo>
                      <a:lnTo>
                        <a:pt x="0" y="115"/>
                      </a:lnTo>
                      <a:lnTo>
                        <a:pt x="0" y="70"/>
                      </a:lnTo>
                      <a:lnTo>
                        <a:pt x="45" y="70"/>
                      </a:lnTo>
                      <a:lnTo>
                        <a:pt x="45" y="25"/>
                      </a:lnTo>
                      <a:lnTo>
                        <a:pt x="113" y="0"/>
                      </a:lnTo>
                      <a:lnTo>
                        <a:pt x="113" y="70"/>
                      </a:lnTo>
                      <a:lnTo>
                        <a:pt x="169" y="70"/>
                      </a:lnTo>
                      <a:lnTo>
                        <a:pt x="169" y="115"/>
                      </a:lnTo>
                      <a:lnTo>
                        <a:pt x="113" y="115"/>
                      </a:lnTo>
                      <a:lnTo>
                        <a:pt x="113" y="220"/>
                      </a:lnTo>
                      <a:cubicBezTo>
                        <a:pt x="113" y="242"/>
                        <a:pt x="113" y="254"/>
                        <a:pt x="144" y="254"/>
                      </a:cubicBezTo>
                      <a:cubicBezTo>
                        <a:pt x="155" y="254"/>
                        <a:pt x="158" y="254"/>
                        <a:pt x="167" y="254"/>
                      </a:cubicBezTo>
                      <a:lnTo>
                        <a:pt x="167" y="299"/>
                      </a:lnTo>
                      <a:lnTo>
                        <a:pt x="169" y="29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02" name="Freeform 49">
                  <a:extLst>
                    <a:ext uri="{FF2B5EF4-FFF2-40B4-BE49-F238E27FC236}">
                      <a16:creationId xmlns:a16="http://schemas.microsoft.com/office/drawing/2014/main" id="{0ACDB9EC-F41B-4B3D-AA60-352F5F3CA936}"/>
                    </a:ext>
                  </a:extLst>
                </p:cNvPr>
                <p:cNvSpPr>
                  <a:spLocks noChangeArrowheads="1"/>
                </p:cNvSpPr>
                <p:nvPr/>
              </p:nvSpPr>
              <p:spPr bwMode="auto">
                <a:xfrm>
                  <a:off x="1687513" y="2767013"/>
                  <a:ext cx="87312" cy="88900"/>
                </a:xfrm>
                <a:custGeom>
                  <a:avLst/>
                  <a:gdLst>
                    <a:gd name="T0" fmla="*/ 121 w 243"/>
                    <a:gd name="T1" fmla="*/ 0 h 249"/>
                    <a:gd name="T2" fmla="*/ 242 w 243"/>
                    <a:gd name="T3" fmla="*/ 124 h 249"/>
                    <a:gd name="T4" fmla="*/ 118 w 243"/>
                    <a:gd name="T5" fmla="*/ 248 h 249"/>
                    <a:gd name="T6" fmla="*/ 0 w 243"/>
                    <a:gd name="T7" fmla="*/ 124 h 249"/>
                    <a:gd name="T8" fmla="*/ 121 w 243"/>
                    <a:gd name="T9" fmla="*/ 0 h 249"/>
                    <a:gd name="T10" fmla="*/ 121 w 243"/>
                    <a:gd name="T11" fmla="*/ 200 h 249"/>
                    <a:gd name="T12" fmla="*/ 172 w 243"/>
                    <a:gd name="T13" fmla="*/ 121 h 249"/>
                    <a:gd name="T14" fmla="*/ 121 w 243"/>
                    <a:gd name="T15" fmla="*/ 48 h 249"/>
                    <a:gd name="T16" fmla="*/ 70 w 243"/>
                    <a:gd name="T17" fmla="*/ 127 h 249"/>
                    <a:gd name="T18" fmla="*/ 121 w 243"/>
                    <a:gd name="T19" fmla="*/ 200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3" h="249">
                      <a:moveTo>
                        <a:pt x="121" y="0"/>
                      </a:moveTo>
                      <a:cubicBezTo>
                        <a:pt x="206" y="0"/>
                        <a:pt x="242" y="56"/>
                        <a:pt x="242" y="124"/>
                      </a:cubicBezTo>
                      <a:cubicBezTo>
                        <a:pt x="242" y="189"/>
                        <a:pt x="206" y="248"/>
                        <a:pt x="118" y="248"/>
                      </a:cubicBezTo>
                      <a:cubicBezTo>
                        <a:pt x="50" y="248"/>
                        <a:pt x="0" y="206"/>
                        <a:pt x="0" y="124"/>
                      </a:cubicBezTo>
                      <a:cubicBezTo>
                        <a:pt x="0" y="68"/>
                        <a:pt x="28" y="0"/>
                        <a:pt x="121" y="0"/>
                      </a:cubicBezTo>
                      <a:close/>
                      <a:moveTo>
                        <a:pt x="121" y="200"/>
                      </a:moveTo>
                      <a:cubicBezTo>
                        <a:pt x="152" y="200"/>
                        <a:pt x="172" y="183"/>
                        <a:pt x="172" y="121"/>
                      </a:cubicBezTo>
                      <a:cubicBezTo>
                        <a:pt x="172" y="90"/>
                        <a:pt x="166" y="48"/>
                        <a:pt x="121" y="48"/>
                      </a:cubicBezTo>
                      <a:cubicBezTo>
                        <a:pt x="70" y="48"/>
                        <a:pt x="70" y="107"/>
                        <a:pt x="70" y="127"/>
                      </a:cubicBezTo>
                      <a:cubicBezTo>
                        <a:pt x="70" y="178"/>
                        <a:pt x="87" y="200"/>
                        <a:pt x="121" y="200"/>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03" name="Freeform 50">
                  <a:extLst>
                    <a:ext uri="{FF2B5EF4-FFF2-40B4-BE49-F238E27FC236}">
                      <a16:creationId xmlns:a16="http://schemas.microsoft.com/office/drawing/2014/main" id="{C3A0EACB-093A-4881-962D-883550C54F22}"/>
                    </a:ext>
                  </a:extLst>
                </p:cNvPr>
                <p:cNvSpPr>
                  <a:spLocks noChangeArrowheads="1"/>
                </p:cNvSpPr>
                <p:nvPr/>
              </p:nvSpPr>
              <p:spPr bwMode="auto">
                <a:xfrm>
                  <a:off x="1801813" y="2765425"/>
                  <a:ext cx="134937" cy="88900"/>
                </a:xfrm>
                <a:custGeom>
                  <a:avLst/>
                  <a:gdLst>
                    <a:gd name="T0" fmla="*/ 3 w 376"/>
                    <a:gd name="T1" fmla="*/ 51 h 247"/>
                    <a:gd name="T2" fmla="*/ 0 w 376"/>
                    <a:gd name="T3" fmla="*/ 6 h 247"/>
                    <a:gd name="T4" fmla="*/ 67 w 376"/>
                    <a:gd name="T5" fmla="*/ 6 h 247"/>
                    <a:gd name="T6" fmla="*/ 70 w 376"/>
                    <a:gd name="T7" fmla="*/ 37 h 247"/>
                    <a:gd name="T8" fmla="*/ 144 w 376"/>
                    <a:gd name="T9" fmla="*/ 0 h 247"/>
                    <a:gd name="T10" fmla="*/ 217 w 376"/>
                    <a:gd name="T11" fmla="*/ 45 h 247"/>
                    <a:gd name="T12" fmla="*/ 293 w 376"/>
                    <a:gd name="T13" fmla="*/ 3 h 247"/>
                    <a:gd name="T14" fmla="*/ 364 w 376"/>
                    <a:gd name="T15" fmla="*/ 40 h 247"/>
                    <a:gd name="T16" fmla="*/ 375 w 376"/>
                    <a:gd name="T17" fmla="*/ 110 h 247"/>
                    <a:gd name="T18" fmla="*/ 375 w 376"/>
                    <a:gd name="T19" fmla="*/ 243 h 247"/>
                    <a:gd name="T20" fmla="*/ 304 w 376"/>
                    <a:gd name="T21" fmla="*/ 243 h 247"/>
                    <a:gd name="T22" fmla="*/ 304 w 376"/>
                    <a:gd name="T23" fmla="*/ 104 h 247"/>
                    <a:gd name="T24" fmla="*/ 265 w 376"/>
                    <a:gd name="T25" fmla="*/ 51 h 247"/>
                    <a:gd name="T26" fmla="*/ 223 w 376"/>
                    <a:gd name="T27" fmla="*/ 124 h 247"/>
                    <a:gd name="T28" fmla="*/ 223 w 376"/>
                    <a:gd name="T29" fmla="*/ 243 h 247"/>
                    <a:gd name="T30" fmla="*/ 152 w 376"/>
                    <a:gd name="T31" fmla="*/ 243 h 247"/>
                    <a:gd name="T32" fmla="*/ 152 w 376"/>
                    <a:gd name="T33" fmla="*/ 104 h 247"/>
                    <a:gd name="T34" fmla="*/ 113 w 376"/>
                    <a:gd name="T35" fmla="*/ 54 h 247"/>
                    <a:gd name="T36" fmla="*/ 70 w 376"/>
                    <a:gd name="T37" fmla="*/ 107 h 247"/>
                    <a:gd name="T38" fmla="*/ 70 w 376"/>
                    <a:gd name="T39" fmla="*/ 246 h 247"/>
                    <a:gd name="T40" fmla="*/ 3 w 376"/>
                    <a:gd name="T41" fmla="*/ 246 h 247"/>
                    <a:gd name="T42" fmla="*/ 3 w 376"/>
                    <a:gd name="T43" fmla="*/ 51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76" h="247">
                      <a:moveTo>
                        <a:pt x="3" y="51"/>
                      </a:moveTo>
                      <a:cubicBezTo>
                        <a:pt x="3" y="37"/>
                        <a:pt x="3" y="23"/>
                        <a:pt x="0" y="6"/>
                      </a:cubicBezTo>
                      <a:lnTo>
                        <a:pt x="67" y="6"/>
                      </a:lnTo>
                      <a:lnTo>
                        <a:pt x="70" y="37"/>
                      </a:lnTo>
                      <a:cubicBezTo>
                        <a:pt x="79" y="25"/>
                        <a:pt x="96" y="0"/>
                        <a:pt x="144" y="0"/>
                      </a:cubicBezTo>
                      <a:cubicBezTo>
                        <a:pt x="197" y="0"/>
                        <a:pt x="214" y="34"/>
                        <a:pt x="217" y="45"/>
                      </a:cubicBezTo>
                      <a:cubicBezTo>
                        <a:pt x="237" y="9"/>
                        <a:pt x="268" y="3"/>
                        <a:pt x="293" y="3"/>
                      </a:cubicBezTo>
                      <a:cubicBezTo>
                        <a:pt x="341" y="3"/>
                        <a:pt x="361" y="31"/>
                        <a:pt x="364" y="40"/>
                      </a:cubicBezTo>
                      <a:cubicBezTo>
                        <a:pt x="375" y="59"/>
                        <a:pt x="375" y="88"/>
                        <a:pt x="375" y="110"/>
                      </a:cubicBezTo>
                      <a:lnTo>
                        <a:pt x="375" y="243"/>
                      </a:lnTo>
                      <a:lnTo>
                        <a:pt x="304" y="243"/>
                      </a:lnTo>
                      <a:lnTo>
                        <a:pt x="304" y="104"/>
                      </a:lnTo>
                      <a:cubicBezTo>
                        <a:pt x="304" y="79"/>
                        <a:pt x="302" y="51"/>
                        <a:pt x="265" y="51"/>
                      </a:cubicBezTo>
                      <a:cubicBezTo>
                        <a:pt x="223" y="51"/>
                        <a:pt x="223" y="90"/>
                        <a:pt x="223" y="124"/>
                      </a:cubicBezTo>
                      <a:lnTo>
                        <a:pt x="223" y="243"/>
                      </a:lnTo>
                      <a:lnTo>
                        <a:pt x="152" y="243"/>
                      </a:lnTo>
                      <a:lnTo>
                        <a:pt x="152" y="104"/>
                      </a:lnTo>
                      <a:cubicBezTo>
                        <a:pt x="152" y="88"/>
                        <a:pt x="152" y="54"/>
                        <a:pt x="113" y="54"/>
                      </a:cubicBezTo>
                      <a:cubicBezTo>
                        <a:pt x="70" y="54"/>
                        <a:pt x="70" y="90"/>
                        <a:pt x="70" y="107"/>
                      </a:cubicBezTo>
                      <a:lnTo>
                        <a:pt x="70" y="246"/>
                      </a:lnTo>
                      <a:lnTo>
                        <a:pt x="3" y="246"/>
                      </a:lnTo>
                      <a:lnTo>
                        <a:pt x="3" y="51"/>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04" name="Freeform 51">
                  <a:extLst>
                    <a:ext uri="{FF2B5EF4-FFF2-40B4-BE49-F238E27FC236}">
                      <a16:creationId xmlns:a16="http://schemas.microsoft.com/office/drawing/2014/main" id="{1297C463-1222-42C3-BF47-EBA520288F35}"/>
                    </a:ext>
                  </a:extLst>
                </p:cNvPr>
                <p:cNvSpPr>
                  <a:spLocks noChangeArrowheads="1"/>
                </p:cNvSpPr>
                <p:nvPr/>
              </p:nvSpPr>
              <p:spPr bwMode="auto">
                <a:xfrm>
                  <a:off x="1963738" y="2765425"/>
                  <a:ext cx="80962" cy="88900"/>
                </a:xfrm>
                <a:custGeom>
                  <a:avLst/>
                  <a:gdLst>
                    <a:gd name="T0" fmla="*/ 116 w 227"/>
                    <a:gd name="T1" fmla="*/ 203 h 249"/>
                    <a:gd name="T2" fmla="*/ 156 w 227"/>
                    <a:gd name="T3" fmla="*/ 169 h 249"/>
                    <a:gd name="T4" fmla="*/ 218 w 227"/>
                    <a:gd name="T5" fmla="*/ 169 h 249"/>
                    <a:gd name="T6" fmla="*/ 195 w 227"/>
                    <a:gd name="T7" fmla="*/ 220 h 249"/>
                    <a:gd name="T8" fmla="*/ 113 w 227"/>
                    <a:gd name="T9" fmla="*/ 248 h 249"/>
                    <a:gd name="T10" fmla="*/ 31 w 227"/>
                    <a:gd name="T11" fmla="*/ 220 h 249"/>
                    <a:gd name="T12" fmla="*/ 0 w 227"/>
                    <a:gd name="T13" fmla="*/ 130 h 249"/>
                    <a:gd name="T14" fmla="*/ 48 w 227"/>
                    <a:gd name="T15" fmla="*/ 20 h 249"/>
                    <a:gd name="T16" fmla="*/ 113 w 227"/>
                    <a:gd name="T17" fmla="*/ 0 h 249"/>
                    <a:gd name="T18" fmla="*/ 209 w 227"/>
                    <a:gd name="T19" fmla="*/ 56 h 249"/>
                    <a:gd name="T20" fmla="*/ 223 w 227"/>
                    <a:gd name="T21" fmla="*/ 141 h 249"/>
                    <a:gd name="T22" fmla="*/ 68 w 227"/>
                    <a:gd name="T23" fmla="*/ 141 h 249"/>
                    <a:gd name="T24" fmla="*/ 116 w 227"/>
                    <a:gd name="T25" fmla="*/ 203 h 249"/>
                    <a:gd name="T26" fmla="*/ 156 w 227"/>
                    <a:gd name="T27" fmla="*/ 99 h 249"/>
                    <a:gd name="T28" fmla="*/ 116 w 227"/>
                    <a:gd name="T29" fmla="*/ 45 h 249"/>
                    <a:gd name="T30" fmla="*/ 71 w 227"/>
                    <a:gd name="T31" fmla="*/ 99 h 249"/>
                    <a:gd name="T32" fmla="*/ 156 w 227"/>
                    <a:gd name="T33" fmla="*/ 99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7" h="249">
                      <a:moveTo>
                        <a:pt x="116" y="203"/>
                      </a:moveTo>
                      <a:cubicBezTo>
                        <a:pt x="133" y="203"/>
                        <a:pt x="150" y="198"/>
                        <a:pt x="156" y="169"/>
                      </a:cubicBezTo>
                      <a:lnTo>
                        <a:pt x="218" y="169"/>
                      </a:lnTo>
                      <a:cubicBezTo>
                        <a:pt x="218" y="181"/>
                        <a:pt x="215" y="200"/>
                        <a:pt x="195" y="220"/>
                      </a:cubicBezTo>
                      <a:cubicBezTo>
                        <a:pt x="178" y="237"/>
                        <a:pt x="147" y="248"/>
                        <a:pt x="113" y="248"/>
                      </a:cubicBezTo>
                      <a:cubicBezTo>
                        <a:pt x="94" y="248"/>
                        <a:pt x="54" y="246"/>
                        <a:pt x="31" y="220"/>
                      </a:cubicBezTo>
                      <a:cubicBezTo>
                        <a:pt x="9" y="198"/>
                        <a:pt x="0" y="167"/>
                        <a:pt x="0" y="130"/>
                      </a:cubicBezTo>
                      <a:cubicBezTo>
                        <a:pt x="0" y="93"/>
                        <a:pt x="9" y="45"/>
                        <a:pt x="48" y="20"/>
                      </a:cubicBezTo>
                      <a:cubicBezTo>
                        <a:pt x="65" y="9"/>
                        <a:pt x="88" y="0"/>
                        <a:pt x="113" y="0"/>
                      </a:cubicBezTo>
                      <a:cubicBezTo>
                        <a:pt x="147" y="0"/>
                        <a:pt x="187" y="14"/>
                        <a:pt x="209" y="56"/>
                      </a:cubicBezTo>
                      <a:cubicBezTo>
                        <a:pt x="226" y="88"/>
                        <a:pt x="223" y="124"/>
                        <a:pt x="223" y="141"/>
                      </a:cubicBezTo>
                      <a:lnTo>
                        <a:pt x="68" y="141"/>
                      </a:lnTo>
                      <a:cubicBezTo>
                        <a:pt x="68" y="155"/>
                        <a:pt x="68" y="203"/>
                        <a:pt x="116" y="203"/>
                      </a:cubicBezTo>
                      <a:close/>
                      <a:moveTo>
                        <a:pt x="156" y="99"/>
                      </a:moveTo>
                      <a:cubicBezTo>
                        <a:pt x="156" y="88"/>
                        <a:pt x="156" y="45"/>
                        <a:pt x="116" y="45"/>
                      </a:cubicBezTo>
                      <a:cubicBezTo>
                        <a:pt x="85" y="45"/>
                        <a:pt x="74" y="71"/>
                        <a:pt x="71" y="99"/>
                      </a:cubicBezTo>
                      <a:lnTo>
                        <a:pt x="156" y="99"/>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05" name="Freeform 52">
                  <a:extLst>
                    <a:ext uri="{FF2B5EF4-FFF2-40B4-BE49-F238E27FC236}">
                      <a16:creationId xmlns:a16="http://schemas.microsoft.com/office/drawing/2014/main" id="{C51DC1B8-C741-47CF-AA39-96699E9CAE57}"/>
                    </a:ext>
                  </a:extLst>
                </p:cNvPr>
                <p:cNvSpPr>
                  <a:spLocks noChangeArrowheads="1"/>
                </p:cNvSpPr>
                <p:nvPr/>
              </p:nvSpPr>
              <p:spPr bwMode="auto">
                <a:xfrm>
                  <a:off x="2068513" y="2767013"/>
                  <a:ext cx="52387" cy="87312"/>
                </a:xfrm>
                <a:custGeom>
                  <a:avLst/>
                  <a:gdLst>
                    <a:gd name="T0" fmla="*/ 3 w 145"/>
                    <a:gd name="T1" fmla="*/ 62 h 241"/>
                    <a:gd name="T2" fmla="*/ 0 w 145"/>
                    <a:gd name="T3" fmla="*/ 3 h 241"/>
                    <a:gd name="T4" fmla="*/ 65 w 145"/>
                    <a:gd name="T5" fmla="*/ 3 h 241"/>
                    <a:gd name="T6" fmla="*/ 65 w 145"/>
                    <a:gd name="T7" fmla="*/ 48 h 241"/>
                    <a:gd name="T8" fmla="*/ 144 w 145"/>
                    <a:gd name="T9" fmla="*/ 3 h 241"/>
                    <a:gd name="T10" fmla="*/ 144 w 145"/>
                    <a:gd name="T11" fmla="*/ 65 h 241"/>
                    <a:gd name="T12" fmla="*/ 71 w 145"/>
                    <a:gd name="T13" fmla="*/ 124 h 241"/>
                    <a:gd name="T14" fmla="*/ 71 w 145"/>
                    <a:gd name="T15" fmla="*/ 240 h 241"/>
                    <a:gd name="T16" fmla="*/ 3 w 145"/>
                    <a:gd name="T17" fmla="*/ 240 h 241"/>
                    <a:gd name="T18" fmla="*/ 3 w 145"/>
                    <a:gd name="T19" fmla="*/ 62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5" h="241">
                      <a:moveTo>
                        <a:pt x="3" y="62"/>
                      </a:moveTo>
                      <a:cubicBezTo>
                        <a:pt x="3" y="51"/>
                        <a:pt x="0" y="17"/>
                        <a:pt x="0" y="3"/>
                      </a:cubicBezTo>
                      <a:lnTo>
                        <a:pt x="65" y="3"/>
                      </a:lnTo>
                      <a:lnTo>
                        <a:pt x="65" y="48"/>
                      </a:lnTo>
                      <a:cubicBezTo>
                        <a:pt x="73" y="28"/>
                        <a:pt x="90" y="0"/>
                        <a:pt x="144" y="3"/>
                      </a:cubicBezTo>
                      <a:lnTo>
                        <a:pt x="144" y="65"/>
                      </a:lnTo>
                      <a:cubicBezTo>
                        <a:pt x="73" y="59"/>
                        <a:pt x="71" y="93"/>
                        <a:pt x="71" y="124"/>
                      </a:cubicBezTo>
                      <a:lnTo>
                        <a:pt x="71" y="240"/>
                      </a:lnTo>
                      <a:lnTo>
                        <a:pt x="3" y="240"/>
                      </a:lnTo>
                      <a:lnTo>
                        <a:pt x="3" y="62"/>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grpSp>
            <p:nvGrpSpPr>
              <p:cNvPr id="579" name="Group 578">
                <a:extLst>
                  <a:ext uri="{FF2B5EF4-FFF2-40B4-BE49-F238E27FC236}">
                    <a16:creationId xmlns:a16="http://schemas.microsoft.com/office/drawing/2014/main" id="{153C34A5-BE08-40B2-B63F-20AC8ABC4784}"/>
                  </a:ext>
                </a:extLst>
              </p:cNvPr>
              <p:cNvGrpSpPr/>
              <p:nvPr/>
            </p:nvGrpSpPr>
            <p:grpSpPr>
              <a:xfrm>
                <a:off x="5624195" y="3037168"/>
                <a:ext cx="760412" cy="123825"/>
                <a:chOff x="1328738" y="2940050"/>
                <a:chExt cx="760412" cy="123825"/>
              </a:xfrm>
              <a:solidFill>
                <a:srgbClr val="5F5F5F"/>
              </a:solidFill>
            </p:grpSpPr>
            <p:sp>
              <p:nvSpPr>
                <p:cNvPr id="590" name="Freeform 53">
                  <a:extLst>
                    <a:ext uri="{FF2B5EF4-FFF2-40B4-BE49-F238E27FC236}">
                      <a16:creationId xmlns:a16="http://schemas.microsoft.com/office/drawing/2014/main" id="{D1F85C7C-0B5D-44AF-8619-5D893A27D3C3}"/>
                    </a:ext>
                  </a:extLst>
                </p:cNvPr>
                <p:cNvSpPr>
                  <a:spLocks noChangeArrowheads="1"/>
                </p:cNvSpPr>
                <p:nvPr/>
              </p:nvSpPr>
              <p:spPr bwMode="auto">
                <a:xfrm>
                  <a:off x="1328738" y="2940050"/>
                  <a:ext cx="85725" cy="120650"/>
                </a:xfrm>
                <a:custGeom>
                  <a:avLst/>
                  <a:gdLst>
                    <a:gd name="T0" fmla="*/ 0 w 239"/>
                    <a:gd name="T1" fmla="*/ 0 h 336"/>
                    <a:gd name="T2" fmla="*/ 102 w 239"/>
                    <a:gd name="T3" fmla="*/ 0 h 336"/>
                    <a:gd name="T4" fmla="*/ 218 w 239"/>
                    <a:gd name="T5" fmla="*/ 36 h 336"/>
                    <a:gd name="T6" fmla="*/ 238 w 239"/>
                    <a:gd name="T7" fmla="*/ 98 h 336"/>
                    <a:gd name="T8" fmla="*/ 195 w 239"/>
                    <a:gd name="T9" fmla="*/ 189 h 336"/>
                    <a:gd name="T10" fmla="*/ 119 w 239"/>
                    <a:gd name="T11" fmla="*/ 206 h 336"/>
                    <a:gd name="T12" fmla="*/ 74 w 239"/>
                    <a:gd name="T13" fmla="*/ 206 h 336"/>
                    <a:gd name="T14" fmla="*/ 74 w 239"/>
                    <a:gd name="T15" fmla="*/ 335 h 336"/>
                    <a:gd name="T16" fmla="*/ 0 w 239"/>
                    <a:gd name="T17" fmla="*/ 335 h 336"/>
                    <a:gd name="T18" fmla="*/ 0 w 239"/>
                    <a:gd name="T19" fmla="*/ 0 h 336"/>
                    <a:gd name="T20" fmla="*/ 71 w 239"/>
                    <a:gd name="T21" fmla="*/ 152 h 336"/>
                    <a:gd name="T22" fmla="*/ 99 w 239"/>
                    <a:gd name="T23" fmla="*/ 152 h 336"/>
                    <a:gd name="T24" fmla="*/ 167 w 239"/>
                    <a:gd name="T25" fmla="*/ 101 h 336"/>
                    <a:gd name="T26" fmla="*/ 108 w 239"/>
                    <a:gd name="T27" fmla="*/ 56 h 336"/>
                    <a:gd name="T28" fmla="*/ 71 w 239"/>
                    <a:gd name="T29" fmla="*/ 56 h 336"/>
                    <a:gd name="T30" fmla="*/ 71 w 239"/>
                    <a:gd name="T31" fmla="*/ 152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39" h="336">
                      <a:moveTo>
                        <a:pt x="0" y="0"/>
                      </a:moveTo>
                      <a:lnTo>
                        <a:pt x="102" y="0"/>
                      </a:lnTo>
                      <a:cubicBezTo>
                        <a:pt x="150" y="0"/>
                        <a:pt x="190" y="2"/>
                        <a:pt x="218" y="36"/>
                      </a:cubicBezTo>
                      <a:cubicBezTo>
                        <a:pt x="235" y="59"/>
                        <a:pt x="238" y="81"/>
                        <a:pt x="238" y="98"/>
                      </a:cubicBezTo>
                      <a:cubicBezTo>
                        <a:pt x="238" y="138"/>
                        <a:pt x="221" y="169"/>
                        <a:pt x="195" y="189"/>
                      </a:cubicBezTo>
                      <a:cubicBezTo>
                        <a:pt x="170" y="206"/>
                        <a:pt x="136" y="206"/>
                        <a:pt x="119" y="206"/>
                      </a:cubicBezTo>
                      <a:lnTo>
                        <a:pt x="74" y="206"/>
                      </a:lnTo>
                      <a:lnTo>
                        <a:pt x="74" y="335"/>
                      </a:lnTo>
                      <a:lnTo>
                        <a:pt x="0" y="335"/>
                      </a:lnTo>
                      <a:lnTo>
                        <a:pt x="0" y="0"/>
                      </a:lnTo>
                      <a:close/>
                      <a:moveTo>
                        <a:pt x="71" y="152"/>
                      </a:moveTo>
                      <a:lnTo>
                        <a:pt x="99" y="152"/>
                      </a:lnTo>
                      <a:cubicBezTo>
                        <a:pt x="122" y="152"/>
                        <a:pt x="167" y="152"/>
                        <a:pt x="167" y="101"/>
                      </a:cubicBezTo>
                      <a:cubicBezTo>
                        <a:pt x="167" y="56"/>
                        <a:pt x="127" y="56"/>
                        <a:pt x="108" y="56"/>
                      </a:cubicBezTo>
                      <a:lnTo>
                        <a:pt x="71" y="56"/>
                      </a:lnTo>
                      <a:lnTo>
                        <a:pt x="71" y="152"/>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91" name="Freeform 54">
                  <a:extLst>
                    <a:ext uri="{FF2B5EF4-FFF2-40B4-BE49-F238E27FC236}">
                      <a16:creationId xmlns:a16="http://schemas.microsoft.com/office/drawing/2014/main" id="{21695491-EA44-4975-9F9F-F54083410DD8}"/>
                    </a:ext>
                  </a:extLst>
                </p:cNvPr>
                <p:cNvSpPr>
                  <a:spLocks noChangeArrowheads="1"/>
                </p:cNvSpPr>
                <p:nvPr/>
              </p:nvSpPr>
              <p:spPr bwMode="auto">
                <a:xfrm>
                  <a:off x="1438275" y="2974975"/>
                  <a:ext cx="52388" cy="85725"/>
                </a:xfrm>
                <a:custGeom>
                  <a:avLst/>
                  <a:gdLst>
                    <a:gd name="T0" fmla="*/ 0 w 145"/>
                    <a:gd name="T1" fmla="*/ 2 h 240"/>
                    <a:gd name="T2" fmla="*/ 65 w 145"/>
                    <a:gd name="T3" fmla="*/ 2 h 240"/>
                    <a:gd name="T4" fmla="*/ 65 w 145"/>
                    <a:gd name="T5" fmla="*/ 48 h 240"/>
                    <a:gd name="T6" fmla="*/ 144 w 145"/>
                    <a:gd name="T7" fmla="*/ 2 h 240"/>
                    <a:gd name="T8" fmla="*/ 144 w 145"/>
                    <a:gd name="T9" fmla="*/ 64 h 240"/>
                    <a:gd name="T10" fmla="*/ 71 w 145"/>
                    <a:gd name="T11" fmla="*/ 124 h 240"/>
                    <a:gd name="T12" fmla="*/ 71 w 145"/>
                    <a:gd name="T13" fmla="*/ 239 h 240"/>
                    <a:gd name="T14" fmla="*/ 3 w 145"/>
                    <a:gd name="T15" fmla="*/ 239 h 240"/>
                    <a:gd name="T16" fmla="*/ 3 w 145"/>
                    <a:gd name="T17" fmla="*/ 62 h 240"/>
                    <a:gd name="T18" fmla="*/ 0 w 145"/>
                    <a:gd name="T19" fmla="*/ 2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5" h="240">
                      <a:moveTo>
                        <a:pt x="0" y="2"/>
                      </a:moveTo>
                      <a:lnTo>
                        <a:pt x="65" y="2"/>
                      </a:lnTo>
                      <a:lnTo>
                        <a:pt x="65" y="48"/>
                      </a:lnTo>
                      <a:cubicBezTo>
                        <a:pt x="74" y="28"/>
                        <a:pt x="91" y="0"/>
                        <a:pt x="144" y="2"/>
                      </a:cubicBezTo>
                      <a:lnTo>
                        <a:pt x="144" y="64"/>
                      </a:lnTo>
                      <a:cubicBezTo>
                        <a:pt x="74" y="59"/>
                        <a:pt x="71" y="93"/>
                        <a:pt x="71" y="124"/>
                      </a:cubicBezTo>
                      <a:lnTo>
                        <a:pt x="71" y="239"/>
                      </a:lnTo>
                      <a:lnTo>
                        <a:pt x="3" y="239"/>
                      </a:lnTo>
                      <a:lnTo>
                        <a:pt x="3" y="62"/>
                      </a:lnTo>
                      <a:cubicBezTo>
                        <a:pt x="3" y="50"/>
                        <a:pt x="0" y="16"/>
                        <a:pt x="0" y="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92" name="Freeform 55">
                  <a:extLst>
                    <a:ext uri="{FF2B5EF4-FFF2-40B4-BE49-F238E27FC236}">
                      <a16:creationId xmlns:a16="http://schemas.microsoft.com/office/drawing/2014/main" id="{8E24F53F-7748-47AB-9A9F-366DAB8F3346}"/>
                    </a:ext>
                  </a:extLst>
                </p:cNvPr>
                <p:cNvSpPr>
                  <a:spLocks noChangeArrowheads="1"/>
                </p:cNvSpPr>
                <p:nvPr/>
              </p:nvSpPr>
              <p:spPr bwMode="auto">
                <a:xfrm>
                  <a:off x="1503363" y="2974975"/>
                  <a:ext cx="80962" cy="88900"/>
                </a:xfrm>
                <a:custGeom>
                  <a:avLst/>
                  <a:gdLst>
                    <a:gd name="T0" fmla="*/ 116 w 227"/>
                    <a:gd name="T1" fmla="*/ 203 h 249"/>
                    <a:gd name="T2" fmla="*/ 155 w 227"/>
                    <a:gd name="T3" fmla="*/ 169 h 249"/>
                    <a:gd name="T4" fmla="*/ 217 w 227"/>
                    <a:gd name="T5" fmla="*/ 169 h 249"/>
                    <a:gd name="T6" fmla="*/ 195 w 227"/>
                    <a:gd name="T7" fmla="*/ 220 h 249"/>
                    <a:gd name="T8" fmla="*/ 113 w 227"/>
                    <a:gd name="T9" fmla="*/ 248 h 249"/>
                    <a:gd name="T10" fmla="*/ 31 w 227"/>
                    <a:gd name="T11" fmla="*/ 220 h 249"/>
                    <a:gd name="T12" fmla="*/ 0 w 227"/>
                    <a:gd name="T13" fmla="*/ 129 h 249"/>
                    <a:gd name="T14" fmla="*/ 48 w 227"/>
                    <a:gd name="T15" fmla="*/ 19 h 249"/>
                    <a:gd name="T16" fmla="*/ 113 w 227"/>
                    <a:gd name="T17" fmla="*/ 0 h 249"/>
                    <a:gd name="T18" fmla="*/ 209 w 227"/>
                    <a:gd name="T19" fmla="*/ 56 h 249"/>
                    <a:gd name="T20" fmla="*/ 223 w 227"/>
                    <a:gd name="T21" fmla="*/ 141 h 249"/>
                    <a:gd name="T22" fmla="*/ 68 w 227"/>
                    <a:gd name="T23" fmla="*/ 141 h 249"/>
                    <a:gd name="T24" fmla="*/ 116 w 227"/>
                    <a:gd name="T25" fmla="*/ 203 h 249"/>
                    <a:gd name="T26" fmla="*/ 155 w 227"/>
                    <a:gd name="T27" fmla="*/ 96 h 249"/>
                    <a:gd name="T28" fmla="*/ 116 w 227"/>
                    <a:gd name="T29" fmla="*/ 42 h 249"/>
                    <a:gd name="T30" fmla="*/ 71 w 227"/>
                    <a:gd name="T31" fmla="*/ 96 h 249"/>
                    <a:gd name="T32" fmla="*/ 155 w 227"/>
                    <a:gd name="T33" fmla="*/ 96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7" h="249">
                      <a:moveTo>
                        <a:pt x="116" y="203"/>
                      </a:moveTo>
                      <a:cubicBezTo>
                        <a:pt x="133" y="203"/>
                        <a:pt x="150" y="197"/>
                        <a:pt x="155" y="169"/>
                      </a:cubicBezTo>
                      <a:lnTo>
                        <a:pt x="217" y="169"/>
                      </a:lnTo>
                      <a:cubicBezTo>
                        <a:pt x="217" y="180"/>
                        <a:pt x="214" y="200"/>
                        <a:pt x="195" y="220"/>
                      </a:cubicBezTo>
                      <a:cubicBezTo>
                        <a:pt x="178" y="237"/>
                        <a:pt x="147" y="248"/>
                        <a:pt x="113" y="248"/>
                      </a:cubicBezTo>
                      <a:cubicBezTo>
                        <a:pt x="93" y="248"/>
                        <a:pt x="54" y="245"/>
                        <a:pt x="31" y="220"/>
                      </a:cubicBezTo>
                      <a:cubicBezTo>
                        <a:pt x="8" y="197"/>
                        <a:pt x="0" y="166"/>
                        <a:pt x="0" y="129"/>
                      </a:cubicBezTo>
                      <a:cubicBezTo>
                        <a:pt x="0" y="93"/>
                        <a:pt x="8" y="45"/>
                        <a:pt x="48" y="19"/>
                      </a:cubicBezTo>
                      <a:cubicBezTo>
                        <a:pt x="65" y="8"/>
                        <a:pt x="88" y="0"/>
                        <a:pt x="113" y="0"/>
                      </a:cubicBezTo>
                      <a:cubicBezTo>
                        <a:pt x="147" y="0"/>
                        <a:pt x="186" y="14"/>
                        <a:pt x="209" y="56"/>
                      </a:cubicBezTo>
                      <a:cubicBezTo>
                        <a:pt x="226" y="87"/>
                        <a:pt x="223" y="124"/>
                        <a:pt x="223" y="141"/>
                      </a:cubicBezTo>
                      <a:lnTo>
                        <a:pt x="68" y="141"/>
                      </a:lnTo>
                      <a:cubicBezTo>
                        <a:pt x="68" y="155"/>
                        <a:pt x="68" y="203"/>
                        <a:pt x="116" y="203"/>
                      </a:cubicBezTo>
                      <a:close/>
                      <a:moveTo>
                        <a:pt x="155" y="96"/>
                      </a:moveTo>
                      <a:cubicBezTo>
                        <a:pt x="155" y="84"/>
                        <a:pt x="155" y="42"/>
                        <a:pt x="116" y="42"/>
                      </a:cubicBezTo>
                      <a:cubicBezTo>
                        <a:pt x="85" y="42"/>
                        <a:pt x="73" y="67"/>
                        <a:pt x="71" y="96"/>
                      </a:cubicBezTo>
                      <a:lnTo>
                        <a:pt x="155" y="96"/>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93" name="Freeform 56">
                  <a:extLst>
                    <a:ext uri="{FF2B5EF4-FFF2-40B4-BE49-F238E27FC236}">
                      <a16:creationId xmlns:a16="http://schemas.microsoft.com/office/drawing/2014/main" id="{8898F3A5-693D-4CE5-8BD7-BE0B269487DC}"/>
                    </a:ext>
                  </a:extLst>
                </p:cNvPr>
                <p:cNvSpPr>
                  <a:spLocks noChangeArrowheads="1"/>
                </p:cNvSpPr>
                <p:nvPr/>
              </p:nvSpPr>
              <p:spPr bwMode="auto">
                <a:xfrm>
                  <a:off x="1608138" y="2974975"/>
                  <a:ext cx="134937" cy="88900"/>
                </a:xfrm>
                <a:custGeom>
                  <a:avLst/>
                  <a:gdLst>
                    <a:gd name="T0" fmla="*/ 3 w 376"/>
                    <a:gd name="T1" fmla="*/ 48 h 247"/>
                    <a:gd name="T2" fmla="*/ 0 w 376"/>
                    <a:gd name="T3" fmla="*/ 3 h 247"/>
                    <a:gd name="T4" fmla="*/ 67 w 376"/>
                    <a:gd name="T5" fmla="*/ 3 h 247"/>
                    <a:gd name="T6" fmla="*/ 70 w 376"/>
                    <a:gd name="T7" fmla="*/ 34 h 247"/>
                    <a:gd name="T8" fmla="*/ 144 w 376"/>
                    <a:gd name="T9" fmla="*/ 0 h 247"/>
                    <a:gd name="T10" fmla="*/ 217 w 376"/>
                    <a:gd name="T11" fmla="*/ 46 h 247"/>
                    <a:gd name="T12" fmla="*/ 293 w 376"/>
                    <a:gd name="T13" fmla="*/ 3 h 247"/>
                    <a:gd name="T14" fmla="*/ 364 w 376"/>
                    <a:gd name="T15" fmla="*/ 40 h 247"/>
                    <a:gd name="T16" fmla="*/ 375 w 376"/>
                    <a:gd name="T17" fmla="*/ 110 h 247"/>
                    <a:gd name="T18" fmla="*/ 375 w 376"/>
                    <a:gd name="T19" fmla="*/ 243 h 247"/>
                    <a:gd name="T20" fmla="*/ 304 w 376"/>
                    <a:gd name="T21" fmla="*/ 243 h 247"/>
                    <a:gd name="T22" fmla="*/ 304 w 376"/>
                    <a:gd name="T23" fmla="*/ 105 h 247"/>
                    <a:gd name="T24" fmla="*/ 265 w 376"/>
                    <a:gd name="T25" fmla="*/ 51 h 247"/>
                    <a:gd name="T26" fmla="*/ 223 w 376"/>
                    <a:gd name="T27" fmla="*/ 125 h 247"/>
                    <a:gd name="T28" fmla="*/ 223 w 376"/>
                    <a:gd name="T29" fmla="*/ 243 h 247"/>
                    <a:gd name="T30" fmla="*/ 152 w 376"/>
                    <a:gd name="T31" fmla="*/ 243 h 247"/>
                    <a:gd name="T32" fmla="*/ 152 w 376"/>
                    <a:gd name="T33" fmla="*/ 105 h 247"/>
                    <a:gd name="T34" fmla="*/ 113 w 376"/>
                    <a:gd name="T35" fmla="*/ 54 h 247"/>
                    <a:gd name="T36" fmla="*/ 70 w 376"/>
                    <a:gd name="T37" fmla="*/ 108 h 247"/>
                    <a:gd name="T38" fmla="*/ 70 w 376"/>
                    <a:gd name="T39" fmla="*/ 246 h 247"/>
                    <a:gd name="T40" fmla="*/ 0 w 376"/>
                    <a:gd name="T41" fmla="*/ 246 h 247"/>
                    <a:gd name="T42" fmla="*/ 0 w 376"/>
                    <a:gd name="T43" fmla="*/ 48 h 247"/>
                    <a:gd name="T44" fmla="*/ 3 w 376"/>
                    <a:gd name="T45" fmla="*/ 4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76" h="247">
                      <a:moveTo>
                        <a:pt x="3" y="48"/>
                      </a:moveTo>
                      <a:cubicBezTo>
                        <a:pt x="3" y="34"/>
                        <a:pt x="3" y="20"/>
                        <a:pt x="0" y="3"/>
                      </a:cubicBezTo>
                      <a:lnTo>
                        <a:pt x="67" y="3"/>
                      </a:lnTo>
                      <a:lnTo>
                        <a:pt x="70" y="34"/>
                      </a:lnTo>
                      <a:cubicBezTo>
                        <a:pt x="79" y="23"/>
                        <a:pt x="96" y="0"/>
                        <a:pt x="144" y="0"/>
                      </a:cubicBezTo>
                      <a:cubicBezTo>
                        <a:pt x="197" y="0"/>
                        <a:pt x="214" y="34"/>
                        <a:pt x="217" y="46"/>
                      </a:cubicBezTo>
                      <a:cubicBezTo>
                        <a:pt x="237" y="9"/>
                        <a:pt x="268" y="3"/>
                        <a:pt x="293" y="3"/>
                      </a:cubicBezTo>
                      <a:cubicBezTo>
                        <a:pt x="341" y="3"/>
                        <a:pt x="361" y="31"/>
                        <a:pt x="364" y="40"/>
                      </a:cubicBezTo>
                      <a:cubicBezTo>
                        <a:pt x="375" y="60"/>
                        <a:pt x="375" y="88"/>
                        <a:pt x="375" y="110"/>
                      </a:cubicBezTo>
                      <a:lnTo>
                        <a:pt x="375" y="243"/>
                      </a:lnTo>
                      <a:lnTo>
                        <a:pt x="304" y="243"/>
                      </a:lnTo>
                      <a:lnTo>
                        <a:pt x="304" y="105"/>
                      </a:lnTo>
                      <a:cubicBezTo>
                        <a:pt x="304" y="79"/>
                        <a:pt x="302" y="51"/>
                        <a:pt x="265" y="51"/>
                      </a:cubicBezTo>
                      <a:cubicBezTo>
                        <a:pt x="223" y="51"/>
                        <a:pt x="223" y="91"/>
                        <a:pt x="223" y="125"/>
                      </a:cubicBezTo>
                      <a:lnTo>
                        <a:pt x="223" y="243"/>
                      </a:lnTo>
                      <a:lnTo>
                        <a:pt x="152" y="243"/>
                      </a:lnTo>
                      <a:lnTo>
                        <a:pt x="152" y="105"/>
                      </a:lnTo>
                      <a:cubicBezTo>
                        <a:pt x="152" y="88"/>
                        <a:pt x="152" y="54"/>
                        <a:pt x="113" y="54"/>
                      </a:cubicBezTo>
                      <a:cubicBezTo>
                        <a:pt x="70" y="54"/>
                        <a:pt x="70" y="91"/>
                        <a:pt x="70" y="108"/>
                      </a:cubicBezTo>
                      <a:lnTo>
                        <a:pt x="70" y="246"/>
                      </a:lnTo>
                      <a:lnTo>
                        <a:pt x="0" y="246"/>
                      </a:lnTo>
                      <a:lnTo>
                        <a:pt x="0" y="48"/>
                      </a:lnTo>
                      <a:lnTo>
                        <a:pt x="3" y="48"/>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94" name="Freeform 57">
                  <a:extLst>
                    <a:ext uri="{FF2B5EF4-FFF2-40B4-BE49-F238E27FC236}">
                      <a16:creationId xmlns:a16="http://schemas.microsoft.com/office/drawing/2014/main" id="{52764E62-B37F-477F-9E4A-9EDDA25E8C4F}"/>
                    </a:ext>
                  </a:extLst>
                </p:cNvPr>
                <p:cNvSpPr>
                  <a:spLocks noChangeArrowheads="1"/>
                </p:cNvSpPr>
                <p:nvPr/>
              </p:nvSpPr>
              <p:spPr bwMode="auto">
                <a:xfrm>
                  <a:off x="1773238" y="2940050"/>
                  <a:ext cx="26987" cy="120650"/>
                </a:xfrm>
                <a:custGeom>
                  <a:avLst/>
                  <a:gdLst>
                    <a:gd name="T0" fmla="*/ 0 w 74"/>
                    <a:gd name="T1" fmla="*/ 0 h 336"/>
                    <a:gd name="T2" fmla="*/ 73 w 74"/>
                    <a:gd name="T3" fmla="*/ 0 h 336"/>
                    <a:gd name="T4" fmla="*/ 73 w 74"/>
                    <a:gd name="T5" fmla="*/ 59 h 336"/>
                    <a:gd name="T6" fmla="*/ 0 w 74"/>
                    <a:gd name="T7" fmla="*/ 59 h 336"/>
                    <a:gd name="T8" fmla="*/ 0 w 74"/>
                    <a:gd name="T9" fmla="*/ 0 h 336"/>
                    <a:gd name="T10" fmla="*/ 3 w 74"/>
                    <a:gd name="T11" fmla="*/ 101 h 336"/>
                    <a:gd name="T12" fmla="*/ 70 w 74"/>
                    <a:gd name="T13" fmla="*/ 101 h 336"/>
                    <a:gd name="T14" fmla="*/ 70 w 74"/>
                    <a:gd name="T15" fmla="*/ 335 h 336"/>
                    <a:gd name="T16" fmla="*/ 3 w 74"/>
                    <a:gd name="T17" fmla="*/ 335 h 336"/>
                    <a:gd name="T18" fmla="*/ 3 w 74"/>
                    <a:gd name="T19" fmla="*/ 101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4" h="336">
                      <a:moveTo>
                        <a:pt x="0" y="0"/>
                      </a:moveTo>
                      <a:lnTo>
                        <a:pt x="73" y="0"/>
                      </a:lnTo>
                      <a:lnTo>
                        <a:pt x="73" y="59"/>
                      </a:lnTo>
                      <a:lnTo>
                        <a:pt x="0" y="59"/>
                      </a:lnTo>
                      <a:lnTo>
                        <a:pt x="0" y="0"/>
                      </a:lnTo>
                      <a:close/>
                      <a:moveTo>
                        <a:pt x="3" y="101"/>
                      </a:moveTo>
                      <a:lnTo>
                        <a:pt x="70" y="101"/>
                      </a:lnTo>
                      <a:lnTo>
                        <a:pt x="70" y="335"/>
                      </a:lnTo>
                      <a:lnTo>
                        <a:pt x="3" y="335"/>
                      </a:lnTo>
                      <a:lnTo>
                        <a:pt x="3" y="101"/>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95" name="Freeform 58">
                  <a:extLst>
                    <a:ext uri="{FF2B5EF4-FFF2-40B4-BE49-F238E27FC236}">
                      <a16:creationId xmlns:a16="http://schemas.microsoft.com/office/drawing/2014/main" id="{FF9392D2-C690-46A1-869B-1B135DEF3698}"/>
                    </a:ext>
                  </a:extLst>
                </p:cNvPr>
                <p:cNvSpPr>
                  <a:spLocks noChangeArrowheads="1"/>
                </p:cNvSpPr>
                <p:nvPr/>
              </p:nvSpPr>
              <p:spPr bwMode="auto">
                <a:xfrm>
                  <a:off x="1822450" y="2974975"/>
                  <a:ext cx="73025" cy="88900"/>
                </a:xfrm>
                <a:custGeom>
                  <a:avLst/>
                  <a:gdLst>
                    <a:gd name="T0" fmla="*/ 65 w 204"/>
                    <a:gd name="T1" fmla="*/ 172 h 249"/>
                    <a:gd name="T2" fmla="*/ 104 w 204"/>
                    <a:gd name="T3" fmla="*/ 203 h 249"/>
                    <a:gd name="T4" fmla="*/ 141 w 204"/>
                    <a:gd name="T5" fmla="*/ 175 h 249"/>
                    <a:gd name="T6" fmla="*/ 107 w 204"/>
                    <a:gd name="T7" fmla="*/ 149 h 249"/>
                    <a:gd name="T8" fmla="*/ 65 w 204"/>
                    <a:gd name="T9" fmla="*/ 138 h 249"/>
                    <a:gd name="T10" fmla="*/ 6 w 204"/>
                    <a:gd name="T11" fmla="*/ 73 h 249"/>
                    <a:gd name="T12" fmla="*/ 107 w 204"/>
                    <a:gd name="T13" fmla="*/ 0 h 249"/>
                    <a:gd name="T14" fmla="*/ 198 w 204"/>
                    <a:gd name="T15" fmla="*/ 70 h 249"/>
                    <a:gd name="T16" fmla="*/ 135 w 204"/>
                    <a:gd name="T17" fmla="*/ 70 h 249"/>
                    <a:gd name="T18" fmla="*/ 102 w 204"/>
                    <a:gd name="T19" fmla="*/ 42 h 249"/>
                    <a:gd name="T20" fmla="*/ 68 w 204"/>
                    <a:gd name="T21" fmla="*/ 64 h 249"/>
                    <a:gd name="T22" fmla="*/ 99 w 204"/>
                    <a:gd name="T23" fmla="*/ 90 h 249"/>
                    <a:gd name="T24" fmla="*/ 141 w 204"/>
                    <a:gd name="T25" fmla="*/ 101 h 249"/>
                    <a:gd name="T26" fmla="*/ 203 w 204"/>
                    <a:gd name="T27" fmla="*/ 166 h 249"/>
                    <a:gd name="T28" fmla="*/ 96 w 204"/>
                    <a:gd name="T29" fmla="*/ 248 h 249"/>
                    <a:gd name="T30" fmla="*/ 17 w 204"/>
                    <a:gd name="T31" fmla="*/ 220 h 249"/>
                    <a:gd name="T32" fmla="*/ 0 w 204"/>
                    <a:gd name="T33" fmla="*/ 175 h 249"/>
                    <a:gd name="T34" fmla="*/ 65 w 204"/>
                    <a:gd name="T35" fmla="*/ 175 h 249"/>
                    <a:gd name="T36" fmla="*/ 65 w 204"/>
                    <a:gd name="T37" fmla="*/ 17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4" h="249">
                      <a:moveTo>
                        <a:pt x="65" y="172"/>
                      </a:moveTo>
                      <a:cubicBezTo>
                        <a:pt x="65" y="186"/>
                        <a:pt x="76" y="203"/>
                        <a:pt x="104" y="203"/>
                      </a:cubicBezTo>
                      <a:cubicBezTo>
                        <a:pt x="130" y="203"/>
                        <a:pt x="141" y="189"/>
                        <a:pt x="141" y="175"/>
                      </a:cubicBezTo>
                      <a:cubicBezTo>
                        <a:pt x="141" y="163"/>
                        <a:pt x="135" y="155"/>
                        <a:pt x="107" y="149"/>
                      </a:cubicBezTo>
                      <a:lnTo>
                        <a:pt x="65" y="138"/>
                      </a:lnTo>
                      <a:cubicBezTo>
                        <a:pt x="45" y="132"/>
                        <a:pt x="6" y="121"/>
                        <a:pt x="6" y="73"/>
                      </a:cubicBezTo>
                      <a:cubicBezTo>
                        <a:pt x="6" y="28"/>
                        <a:pt x="48" y="0"/>
                        <a:pt x="107" y="0"/>
                      </a:cubicBezTo>
                      <a:cubicBezTo>
                        <a:pt x="155" y="0"/>
                        <a:pt x="195" y="22"/>
                        <a:pt x="198" y="70"/>
                      </a:cubicBezTo>
                      <a:lnTo>
                        <a:pt x="135" y="70"/>
                      </a:lnTo>
                      <a:cubicBezTo>
                        <a:pt x="133" y="45"/>
                        <a:pt x="113" y="42"/>
                        <a:pt x="102" y="42"/>
                      </a:cubicBezTo>
                      <a:cubicBezTo>
                        <a:pt x="82" y="42"/>
                        <a:pt x="68" y="50"/>
                        <a:pt x="68" y="64"/>
                      </a:cubicBezTo>
                      <a:cubicBezTo>
                        <a:pt x="68" y="81"/>
                        <a:pt x="79" y="84"/>
                        <a:pt x="99" y="90"/>
                      </a:cubicBezTo>
                      <a:lnTo>
                        <a:pt x="141" y="101"/>
                      </a:lnTo>
                      <a:cubicBezTo>
                        <a:pt x="183" y="112"/>
                        <a:pt x="203" y="135"/>
                        <a:pt x="203" y="166"/>
                      </a:cubicBezTo>
                      <a:cubicBezTo>
                        <a:pt x="203" y="206"/>
                        <a:pt x="169" y="248"/>
                        <a:pt x="96" y="248"/>
                      </a:cubicBezTo>
                      <a:cubicBezTo>
                        <a:pt x="65" y="248"/>
                        <a:pt x="37" y="242"/>
                        <a:pt x="17" y="220"/>
                      </a:cubicBezTo>
                      <a:cubicBezTo>
                        <a:pt x="3" y="203"/>
                        <a:pt x="0" y="186"/>
                        <a:pt x="0" y="175"/>
                      </a:cubicBezTo>
                      <a:lnTo>
                        <a:pt x="65" y="175"/>
                      </a:lnTo>
                      <a:lnTo>
                        <a:pt x="65" y="172"/>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96" name="Freeform 59">
                  <a:extLst>
                    <a:ext uri="{FF2B5EF4-FFF2-40B4-BE49-F238E27FC236}">
                      <a16:creationId xmlns:a16="http://schemas.microsoft.com/office/drawing/2014/main" id="{A563E983-B9B9-4FF7-82D8-420FEF99E4FB}"/>
                    </a:ext>
                  </a:extLst>
                </p:cNvPr>
                <p:cNvSpPr>
                  <a:spLocks noChangeArrowheads="1"/>
                </p:cNvSpPr>
                <p:nvPr/>
              </p:nvSpPr>
              <p:spPr bwMode="auto">
                <a:xfrm>
                  <a:off x="1916113" y="2974975"/>
                  <a:ext cx="80962" cy="88900"/>
                </a:xfrm>
                <a:custGeom>
                  <a:avLst/>
                  <a:gdLst>
                    <a:gd name="T0" fmla="*/ 115 w 226"/>
                    <a:gd name="T1" fmla="*/ 203 h 249"/>
                    <a:gd name="T2" fmla="*/ 155 w 226"/>
                    <a:gd name="T3" fmla="*/ 169 h 249"/>
                    <a:gd name="T4" fmla="*/ 217 w 226"/>
                    <a:gd name="T5" fmla="*/ 169 h 249"/>
                    <a:gd name="T6" fmla="*/ 194 w 226"/>
                    <a:gd name="T7" fmla="*/ 220 h 249"/>
                    <a:gd name="T8" fmla="*/ 112 w 226"/>
                    <a:gd name="T9" fmla="*/ 248 h 249"/>
                    <a:gd name="T10" fmla="*/ 31 w 226"/>
                    <a:gd name="T11" fmla="*/ 220 h 249"/>
                    <a:gd name="T12" fmla="*/ 0 w 226"/>
                    <a:gd name="T13" fmla="*/ 129 h 249"/>
                    <a:gd name="T14" fmla="*/ 48 w 226"/>
                    <a:gd name="T15" fmla="*/ 19 h 249"/>
                    <a:gd name="T16" fmla="*/ 112 w 226"/>
                    <a:gd name="T17" fmla="*/ 0 h 249"/>
                    <a:gd name="T18" fmla="*/ 208 w 226"/>
                    <a:gd name="T19" fmla="*/ 56 h 249"/>
                    <a:gd name="T20" fmla="*/ 223 w 226"/>
                    <a:gd name="T21" fmla="*/ 141 h 249"/>
                    <a:gd name="T22" fmla="*/ 67 w 226"/>
                    <a:gd name="T23" fmla="*/ 141 h 249"/>
                    <a:gd name="T24" fmla="*/ 115 w 226"/>
                    <a:gd name="T25" fmla="*/ 203 h 249"/>
                    <a:gd name="T26" fmla="*/ 155 w 226"/>
                    <a:gd name="T27" fmla="*/ 96 h 249"/>
                    <a:gd name="T28" fmla="*/ 115 w 226"/>
                    <a:gd name="T29" fmla="*/ 42 h 249"/>
                    <a:gd name="T30" fmla="*/ 70 w 226"/>
                    <a:gd name="T31" fmla="*/ 96 h 249"/>
                    <a:gd name="T32" fmla="*/ 155 w 226"/>
                    <a:gd name="T33" fmla="*/ 96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6" h="249">
                      <a:moveTo>
                        <a:pt x="115" y="203"/>
                      </a:moveTo>
                      <a:cubicBezTo>
                        <a:pt x="132" y="203"/>
                        <a:pt x="149" y="197"/>
                        <a:pt x="155" y="169"/>
                      </a:cubicBezTo>
                      <a:lnTo>
                        <a:pt x="217" y="169"/>
                      </a:lnTo>
                      <a:cubicBezTo>
                        <a:pt x="217" y="180"/>
                        <a:pt x="214" y="200"/>
                        <a:pt x="194" y="220"/>
                      </a:cubicBezTo>
                      <a:cubicBezTo>
                        <a:pt x="177" y="237"/>
                        <a:pt x="146" y="248"/>
                        <a:pt x="112" y="248"/>
                      </a:cubicBezTo>
                      <a:cubicBezTo>
                        <a:pt x="93" y="248"/>
                        <a:pt x="53" y="245"/>
                        <a:pt x="31" y="220"/>
                      </a:cubicBezTo>
                      <a:cubicBezTo>
                        <a:pt x="8" y="197"/>
                        <a:pt x="0" y="166"/>
                        <a:pt x="0" y="129"/>
                      </a:cubicBezTo>
                      <a:cubicBezTo>
                        <a:pt x="0" y="93"/>
                        <a:pt x="8" y="45"/>
                        <a:pt x="48" y="19"/>
                      </a:cubicBezTo>
                      <a:cubicBezTo>
                        <a:pt x="65" y="8"/>
                        <a:pt x="87" y="0"/>
                        <a:pt x="112" y="0"/>
                      </a:cubicBezTo>
                      <a:cubicBezTo>
                        <a:pt x="146" y="0"/>
                        <a:pt x="186" y="14"/>
                        <a:pt x="208" y="56"/>
                      </a:cubicBezTo>
                      <a:cubicBezTo>
                        <a:pt x="225" y="87"/>
                        <a:pt x="223" y="124"/>
                        <a:pt x="223" y="141"/>
                      </a:cubicBezTo>
                      <a:lnTo>
                        <a:pt x="67" y="141"/>
                      </a:lnTo>
                      <a:cubicBezTo>
                        <a:pt x="67" y="155"/>
                        <a:pt x="67" y="203"/>
                        <a:pt x="115" y="203"/>
                      </a:cubicBezTo>
                      <a:close/>
                      <a:moveTo>
                        <a:pt x="155" y="96"/>
                      </a:moveTo>
                      <a:cubicBezTo>
                        <a:pt x="155" y="84"/>
                        <a:pt x="155" y="42"/>
                        <a:pt x="115" y="42"/>
                      </a:cubicBezTo>
                      <a:cubicBezTo>
                        <a:pt x="84" y="42"/>
                        <a:pt x="73" y="67"/>
                        <a:pt x="70" y="96"/>
                      </a:cubicBezTo>
                      <a:lnTo>
                        <a:pt x="155" y="96"/>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97" name="Freeform 60">
                  <a:extLst>
                    <a:ext uri="{FF2B5EF4-FFF2-40B4-BE49-F238E27FC236}">
                      <a16:creationId xmlns:a16="http://schemas.microsoft.com/office/drawing/2014/main" id="{536B2919-8424-446D-B4FA-1017AE7A8C87}"/>
                    </a:ext>
                  </a:extLst>
                </p:cNvPr>
                <p:cNvSpPr>
                  <a:spLocks noChangeArrowheads="1"/>
                </p:cNvSpPr>
                <p:nvPr/>
              </p:nvSpPr>
              <p:spPr bwMode="auto">
                <a:xfrm>
                  <a:off x="2016125" y="2974975"/>
                  <a:ext cx="73025" cy="88900"/>
                </a:xfrm>
                <a:custGeom>
                  <a:avLst/>
                  <a:gdLst>
                    <a:gd name="T0" fmla="*/ 65 w 204"/>
                    <a:gd name="T1" fmla="*/ 172 h 249"/>
                    <a:gd name="T2" fmla="*/ 105 w 204"/>
                    <a:gd name="T3" fmla="*/ 203 h 249"/>
                    <a:gd name="T4" fmla="*/ 141 w 204"/>
                    <a:gd name="T5" fmla="*/ 175 h 249"/>
                    <a:gd name="T6" fmla="*/ 107 w 204"/>
                    <a:gd name="T7" fmla="*/ 149 h 249"/>
                    <a:gd name="T8" fmla="*/ 65 w 204"/>
                    <a:gd name="T9" fmla="*/ 138 h 249"/>
                    <a:gd name="T10" fmla="*/ 6 w 204"/>
                    <a:gd name="T11" fmla="*/ 73 h 249"/>
                    <a:gd name="T12" fmla="*/ 107 w 204"/>
                    <a:gd name="T13" fmla="*/ 0 h 249"/>
                    <a:gd name="T14" fmla="*/ 198 w 204"/>
                    <a:gd name="T15" fmla="*/ 70 h 249"/>
                    <a:gd name="T16" fmla="*/ 136 w 204"/>
                    <a:gd name="T17" fmla="*/ 70 h 249"/>
                    <a:gd name="T18" fmla="*/ 102 w 204"/>
                    <a:gd name="T19" fmla="*/ 42 h 249"/>
                    <a:gd name="T20" fmla="*/ 68 w 204"/>
                    <a:gd name="T21" fmla="*/ 64 h 249"/>
                    <a:gd name="T22" fmla="*/ 99 w 204"/>
                    <a:gd name="T23" fmla="*/ 90 h 249"/>
                    <a:gd name="T24" fmla="*/ 141 w 204"/>
                    <a:gd name="T25" fmla="*/ 101 h 249"/>
                    <a:gd name="T26" fmla="*/ 203 w 204"/>
                    <a:gd name="T27" fmla="*/ 166 h 249"/>
                    <a:gd name="T28" fmla="*/ 96 w 204"/>
                    <a:gd name="T29" fmla="*/ 248 h 249"/>
                    <a:gd name="T30" fmla="*/ 17 w 204"/>
                    <a:gd name="T31" fmla="*/ 220 h 249"/>
                    <a:gd name="T32" fmla="*/ 0 w 204"/>
                    <a:gd name="T33" fmla="*/ 175 h 249"/>
                    <a:gd name="T34" fmla="*/ 65 w 204"/>
                    <a:gd name="T35" fmla="*/ 175 h 249"/>
                    <a:gd name="T36" fmla="*/ 65 w 204"/>
                    <a:gd name="T37" fmla="*/ 17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4" h="249">
                      <a:moveTo>
                        <a:pt x="65" y="172"/>
                      </a:moveTo>
                      <a:cubicBezTo>
                        <a:pt x="65" y="186"/>
                        <a:pt x="76" y="203"/>
                        <a:pt x="105" y="203"/>
                      </a:cubicBezTo>
                      <a:cubicBezTo>
                        <a:pt x="130" y="203"/>
                        <a:pt x="141" y="189"/>
                        <a:pt x="141" y="175"/>
                      </a:cubicBezTo>
                      <a:cubicBezTo>
                        <a:pt x="141" y="163"/>
                        <a:pt x="136" y="155"/>
                        <a:pt x="107" y="149"/>
                      </a:cubicBezTo>
                      <a:lnTo>
                        <a:pt x="65" y="138"/>
                      </a:lnTo>
                      <a:cubicBezTo>
                        <a:pt x="45" y="132"/>
                        <a:pt x="6" y="121"/>
                        <a:pt x="6" y="73"/>
                      </a:cubicBezTo>
                      <a:cubicBezTo>
                        <a:pt x="6" y="28"/>
                        <a:pt x="48" y="0"/>
                        <a:pt x="107" y="0"/>
                      </a:cubicBezTo>
                      <a:cubicBezTo>
                        <a:pt x="155" y="0"/>
                        <a:pt x="195" y="22"/>
                        <a:pt x="198" y="70"/>
                      </a:cubicBezTo>
                      <a:lnTo>
                        <a:pt x="136" y="70"/>
                      </a:lnTo>
                      <a:cubicBezTo>
                        <a:pt x="133" y="45"/>
                        <a:pt x="113" y="42"/>
                        <a:pt x="102" y="42"/>
                      </a:cubicBezTo>
                      <a:cubicBezTo>
                        <a:pt x="82" y="42"/>
                        <a:pt x="68" y="50"/>
                        <a:pt x="68" y="64"/>
                      </a:cubicBezTo>
                      <a:cubicBezTo>
                        <a:pt x="68" y="81"/>
                        <a:pt x="79" y="84"/>
                        <a:pt x="99" y="90"/>
                      </a:cubicBezTo>
                      <a:lnTo>
                        <a:pt x="141" y="101"/>
                      </a:lnTo>
                      <a:cubicBezTo>
                        <a:pt x="184" y="112"/>
                        <a:pt x="203" y="135"/>
                        <a:pt x="203" y="166"/>
                      </a:cubicBezTo>
                      <a:cubicBezTo>
                        <a:pt x="203" y="206"/>
                        <a:pt x="169" y="248"/>
                        <a:pt x="96" y="248"/>
                      </a:cubicBezTo>
                      <a:cubicBezTo>
                        <a:pt x="65" y="248"/>
                        <a:pt x="37" y="242"/>
                        <a:pt x="17" y="220"/>
                      </a:cubicBezTo>
                      <a:cubicBezTo>
                        <a:pt x="3" y="203"/>
                        <a:pt x="0" y="186"/>
                        <a:pt x="0" y="175"/>
                      </a:cubicBezTo>
                      <a:lnTo>
                        <a:pt x="65" y="175"/>
                      </a:lnTo>
                      <a:lnTo>
                        <a:pt x="65" y="172"/>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grpSp>
            <p:nvGrpSpPr>
              <p:cNvPr id="580" name="Group 579">
                <a:extLst>
                  <a:ext uri="{FF2B5EF4-FFF2-40B4-BE49-F238E27FC236}">
                    <a16:creationId xmlns:a16="http://schemas.microsoft.com/office/drawing/2014/main" id="{3BAD8E19-3DAA-4A40-8136-850EDAFB173A}"/>
                  </a:ext>
                </a:extLst>
              </p:cNvPr>
              <p:cNvGrpSpPr/>
              <p:nvPr/>
            </p:nvGrpSpPr>
            <p:grpSpPr>
              <a:xfrm>
                <a:off x="5573395" y="3237193"/>
                <a:ext cx="922337" cy="153988"/>
                <a:chOff x="1277938" y="3140075"/>
                <a:chExt cx="922337" cy="153988"/>
              </a:xfrm>
              <a:solidFill>
                <a:srgbClr val="5F5F5F"/>
              </a:solidFill>
            </p:grpSpPr>
            <p:sp>
              <p:nvSpPr>
                <p:cNvPr id="581" name="Freeform 61">
                  <a:extLst>
                    <a:ext uri="{FF2B5EF4-FFF2-40B4-BE49-F238E27FC236}">
                      <a16:creationId xmlns:a16="http://schemas.microsoft.com/office/drawing/2014/main" id="{BC779048-D27B-4107-89A1-3CD4B34D952D}"/>
                    </a:ext>
                  </a:extLst>
                </p:cNvPr>
                <p:cNvSpPr>
                  <a:spLocks noChangeArrowheads="1"/>
                </p:cNvSpPr>
                <p:nvPr/>
              </p:nvSpPr>
              <p:spPr bwMode="auto">
                <a:xfrm>
                  <a:off x="1277938" y="3140075"/>
                  <a:ext cx="82550" cy="120650"/>
                </a:xfrm>
                <a:custGeom>
                  <a:avLst/>
                  <a:gdLst>
                    <a:gd name="T0" fmla="*/ 223 w 230"/>
                    <a:gd name="T1" fmla="*/ 0 h 334"/>
                    <a:gd name="T2" fmla="*/ 223 w 230"/>
                    <a:gd name="T3" fmla="*/ 53 h 334"/>
                    <a:gd name="T4" fmla="*/ 71 w 230"/>
                    <a:gd name="T5" fmla="*/ 53 h 334"/>
                    <a:gd name="T6" fmla="*/ 71 w 230"/>
                    <a:gd name="T7" fmla="*/ 132 h 334"/>
                    <a:gd name="T8" fmla="*/ 215 w 230"/>
                    <a:gd name="T9" fmla="*/ 132 h 334"/>
                    <a:gd name="T10" fmla="*/ 215 w 230"/>
                    <a:gd name="T11" fmla="*/ 186 h 334"/>
                    <a:gd name="T12" fmla="*/ 71 w 230"/>
                    <a:gd name="T13" fmla="*/ 186 h 334"/>
                    <a:gd name="T14" fmla="*/ 71 w 230"/>
                    <a:gd name="T15" fmla="*/ 276 h 334"/>
                    <a:gd name="T16" fmla="*/ 229 w 230"/>
                    <a:gd name="T17" fmla="*/ 276 h 334"/>
                    <a:gd name="T18" fmla="*/ 229 w 230"/>
                    <a:gd name="T19" fmla="*/ 333 h 334"/>
                    <a:gd name="T20" fmla="*/ 0 w 230"/>
                    <a:gd name="T21" fmla="*/ 333 h 334"/>
                    <a:gd name="T22" fmla="*/ 0 w 230"/>
                    <a:gd name="T23" fmla="*/ 0 h 334"/>
                    <a:gd name="T24" fmla="*/ 223 w 230"/>
                    <a:gd name="T25" fmla="*/ 0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0" h="334">
                      <a:moveTo>
                        <a:pt x="223" y="0"/>
                      </a:moveTo>
                      <a:lnTo>
                        <a:pt x="223" y="53"/>
                      </a:lnTo>
                      <a:lnTo>
                        <a:pt x="71" y="53"/>
                      </a:lnTo>
                      <a:lnTo>
                        <a:pt x="71" y="132"/>
                      </a:lnTo>
                      <a:lnTo>
                        <a:pt x="215" y="132"/>
                      </a:lnTo>
                      <a:lnTo>
                        <a:pt x="215" y="186"/>
                      </a:lnTo>
                      <a:lnTo>
                        <a:pt x="71" y="186"/>
                      </a:lnTo>
                      <a:lnTo>
                        <a:pt x="71" y="276"/>
                      </a:lnTo>
                      <a:lnTo>
                        <a:pt x="229" y="276"/>
                      </a:lnTo>
                      <a:lnTo>
                        <a:pt x="229" y="333"/>
                      </a:lnTo>
                      <a:lnTo>
                        <a:pt x="0" y="333"/>
                      </a:lnTo>
                      <a:lnTo>
                        <a:pt x="0" y="0"/>
                      </a:lnTo>
                      <a:lnTo>
                        <a:pt x="223"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82" name="Freeform 62">
                  <a:extLst>
                    <a:ext uri="{FF2B5EF4-FFF2-40B4-BE49-F238E27FC236}">
                      <a16:creationId xmlns:a16="http://schemas.microsoft.com/office/drawing/2014/main" id="{6C015893-929B-4569-B943-7DE7D0F4631A}"/>
                    </a:ext>
                  </a:extLst>
                </p:cNvPr>
                <p:cNvSpPr>
                  <a:spLocks noChangeArrowheads="1"/>
                </p:cNvSpPr>
                <p:nvPr/>
              </p:nvSpPr>
              <p:spPr bwMode="auto">
                <a:xfrm>
                  <a:off x="1381125" y="3175000"/>
                  <a:ext cx="87313" cy="119063"/>
                </a:xfrm>
                <a:custGeom>
                  <a:avLst/>
                  <a:gdLst>
                    <a:gd name="T0" fmla="*/ 240 w 241"/>
                    <a:gd name="T1" fmla="*/ 48 h 329"/>
                    <a:gd name="T2" fmla="*/ 240 w 241"/>
                    <a:gd name="T3" fmla="*/ 328 h 329"/>
                    <a:gd name="T4" fmla="*/ 170 w 241"/>
                    <a:gd name="T5" fmla="*/ 328 h 329"/>
                    <a:gd name="T6" fmla="*/ 170 w 241"/>
                    <a:gd name="T7" fmla="*/ 212 h 329"/>
                    <a:gd name="T8" fmla="*/ 105 w 241"/>
                    <a:gd name="T9" fmla="*/ 243 h 329"/>
                    <a:gd name="T10" fmla="*/ 0 w 241"/>
                    <a:gd name="T11" fmla="*/ 119 h 329"/>
                    <a:gd name="T12" fmla="*/ 99 w 241"/>
                    <a:gd name="T13" fmla="*/ 0 h 329"/>
                    <a:gd name="T14" fmla="*/ 170 w 241"/>
                    <a:gd name="T15" fmla="*/ 40 h 329"/>
                    <a:gd name="T16" fmla="*/ 173 w 241"/>
                    <a:gd name="T17" fmla="*/ 6 h 329"/>
                    <a:gd name="T18" fmla="*/ 240 w 241"/>
                    <a:gd name="T19" fmla="*/ 6 h 329"/>
                    <a:gd name="T20" fmla="*/ 240 w 241"/>
                    <a:gd name="T21" fmla="*/ 48 h 329"/>
                    <a:gd name="T22" fmla="*/ 85 w 241"/>
                    <a:gd name="T23" fmla="*/ 178 h 329"/>
                    <a:gd name="T24" fmla="*/ 122 w 241"/>
                    <a:gd name="T25" fmla="*/ 195 h 329"/>
                    <a:gd name="T26" fmla="*/ 173 w 241"/>
                    <a:gd name="T27" fmla="*/ 122 h 329"/>
                    <a:gd name="T28" fmla="*/ 119 w 241"/>
                    <a:gd name="T29" fmla="*/ 45 h 329"/>
                    <a:gd name="T30" fmla="*/ 71 w 241"/>
                    <a:gd name="T31" fmla="*/ 122 h 329"/>
                    <a:gd name="T32" fmla="*/ 85 w 241"/>
                    <a:gd name="T33" fmla="*/ 178 h 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1" h="329">
                      <a:moveTo>
                        <a:pt x="240" y="48"/>
                      </a:moveTo>
                      <a:lnTo>
                        <a:pt x="240" y="328"/>
                      </a:lnTo>
                      <a:lnTo>
                        <a:pt x="170" y="328"/>
                      </a:lnTo>
                      <a:lnTo>
                        <a:pt x="170" y="212"/>
                      </a:lnTo>
                      <a:cubicBezTo>
                        <a:pt x="164" y="220"/>
                        <a:pt x="144" y="243"/>
                        <a:pt x="105" y="243"/>
                      </a:cubicBezTo>
                      <a:cubicBezTo>
                        <a:pt x="57" y="243"/>
                        <a:pt x="0" y="209"/>
                        <a:pt x="0" y="119"/>
                      </a:cubicBezTo>
                      <a:cubicBezTo>
                        <a:pt x="0" y="29"/>
                        <a:pt x="54" y="0"/>
                        <a:pt x="99" y="0"/>
                      </a:cubicBezTo>
                      <a:cubicBezTo>
                        <a:pt x="147" y="0"/>
                        <a:pt x="164" y="29"/>
                        <a:pt x="170" y="40"/>
                      </a:cubicBezTo>
                      <a:lnTo>
                        <a:pt x="173" y="6"/>
                      </a:lnTo>
                      <a:lnTo>
                        <a:pt x="240" y="6"/>
                      </a:lnTo>
                      <a:lnTo>
                        <a:pt x="240" y="48"/>
                      </a:lnTo>
                      <a:close/>
                      <a:moveTo>
                        <a:pt x="85" y="178"/>
                      </a:moveTo>
                      <a:cubicBezTo>
                        <a:pt x="96" y="192"/>
                        <a:pt x="110" y="195"/>
                        <a:pt x="122" y="195"/>
                      </a:cubicBezTo>
                      <a:cubicBezTo>
                        <a:pt x="167" y="195"/>
                        <a:pt x="173" y="147"/>
                        <a:pt x="173" y="122"/>
                      </a:cubicBezTo>
                      <a:cubicBezTo>
                        <a:pt x="173" y="96"/>
                        <a:pt x="167" y="45"/>
                        <a:pt x="119" y="45"/>
                      </a:cubicBezTo>
                      <a:cubicBezTo>
                        <a:pt x="79" y="45"/>
                        <a:pt x="71" y="85"/>
                        <a:pt x="71" y="122"/>
                      </a:cubicBezTo>
                      <a:cubicBezTo>
                        <a:pt x="71" y="136"/>
                        <a:pt x="71" y="161"/>
                        <a:pt x="85" y="178"/>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83" name="Freeform 63">
                  <a:extLst>
                    <a:ext uri="{FF2B5EF4-FFF2-40B4-BE49-F238E27FC236}">
                      <a16:creationId xmlns:a16="http://schemas.microsoft.com/office/drawing/2014/main" id="{5ABBB852-852F-40EA-A81F-59F6414D28AB}"/>
                    </a:ext>
                  </a:extLst>
                </p:cNvPr>
                <p:cNvSpPr>
                  <a:spLocks noChangeArrowheads="1"/>
                </p:cNvSpPr>
                <p:nvPr/>
              </p:nvSpPr>
              <p:spPr bwMode="auto">
                <a:xfrm>
                  <a:off x="1495425" y="3175000"/>
                  <a:ext cx="80963" cy="87313"/>
                </a:xfrm>
                <a:custGeom>
                  <a:avLst/>
                  <a:gdLst>
                    <a:gd name="T0" fmla="*/ 71 w 227"/>
                    <a:gd name="T1" fmla="*/ 3 h 241"/>
                    <a:gd name="T2" fmla="*/ 71 w 227"/>
                    <a:gd name="T3" fmla="*/ 141 h 241"/>
                    <a:gd name="T4" fmla="*/ 108 w 227"/>
                    <a:gd name="T5" fmla="*/ 192 h 241"/>
                    <a:gd name="T6" fmla="*/ 153 w 227"/>
                    <a:gd name="T7" fmla="*/ 119 h 241"/>
                    <a:gd name="T8" fmla="*/ 153 w 227"/>
                    <a:gd name="T9" fmla="*/ 0 h 241"/>
                    <a:gd name="T10" fmla="*/ 223 w 227"/>
                    <a:gd name="T11" fmla="*/ 0 h 241"/>
                    <a:gd name="T12" fmla="*/ 223 w 227"/>
                    <a:gd name="T13" fmla="*/ 156 h 241"/>
                    <a:gd name="T14" fmla="*/ 223 w 227"/>
                    <a:gd name="T15" fmla="*/ 218 h 241"/>
                    <a:gd name="T16" fmla="*/ 226 w 227"/>
                    <a:gd name="T17" fmla="*/ 235 h 241"/>
                    <a:gd name="T18" fmla="*/ 158 w 227"/>
                    <a:gd name="T19" fmla="*/ 235 h 241"/>
                    <a:gd name="T20" fmla="*/ 156 w 227"/>
                    <a:gd name="T21" fmla="*/ 203 h 241"/>
                    <a:gd name="T22" fmla="*/ 85 w 227"/>
                    <a:gd name="T23" fmla="*/ 240 h 241"/>
                    <a:gd name="T24" fmla="*/ 15 w 227"/>
                    <a:gd name="T25" fmla="*/ 209 h 241"/>
                    <a:gd name="T26" fmla="*/ 0 w 227"/>
                    <a:gd name="T27" fmla="*/ 147 h 241"/>
                    <a:gd name="T28" fmla="*/ 0 w 227"/>
                    <a:gd name="T29" fmla="*/ 0 h 241"/>
                    <a:gd name="T30" fmla="*/ 71 w 227"/>
                    <a:gd name="T31" fmla="*/ 0 h 241"/>
                    <a:gd name="T32" fmla="*/ 71 w 227"/>
                    <a:gd name="T33" fmla="*/ 3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7" h="241">
                      <a:moveTo>
                        <a:pt x="71" y="3"/>
                      </a:moveTo>
                      <a:lnTo>
                        <a:pt x="71" y="141"/>
                      </a:lnTo>
                      <a:cubicBezTo>
                        <a:pt x="71" y="161"/>
                        <a:pt x="71" y="192"/>
                        <a:pt x="108" y="192"/>
                      </a:cubicBezTo>
                      <a:cubicBezTo>
                        <a:pt x="153" y="192"/>
                        <a:pt x="153" y="158"/>
                        <a:pt x="153" y="119"/>
                      </a:cubicBezTo>
                      <a:lnTo>
                        <a:pt x="153" y="0"/>
                      </a:lnTo>
                      <a:lnTo>
                        <a:pt x="223" y="0"/>
                      </a:lnTo>
                      <a:lnTo>
                        <a:pt x="223" y="156"/>
                      </a:lnTo>
                      <a:cubicBezTo>
                        <a:pt x="223" y="206"/>
                        <a:pt x="223" y="212"/>
                        <a:pt x="223" y="218"/>
                      </a:cubicBezTo>
                      <a:cubicBezTo>
                        <a:pt x="223" y="223"/>
                        <a:pt x="223" y="229"/>
                        <a:pt x="226" y="235"/>
                      </a:cubicBezTo>
                      <a:lnTo>
                        <a:pt x="158" y="235"/>
                      </a:lnTo>
                      <a:lnTo>
                        <a:pt x="156" y="203"/>
                      </a:lnTo>
                      <a:cubicBezTo>
                        <a:pt x="150" y="215"/>
                        <a:pt x="130" y="240"/>
                        <a:pt x="85" y="240"/>
                      </a:cubicBezTo>
                      <a:cubicBezTo>
                        <a:pt x="54" y="240"/>
                        <a:pt x="29" y="226"/>
                        <a:pt x="15" y="209"/>
                      </a:cubicBezTo>
                      <a:cubicBezTo>
                        <a:pt x="0" y="189"/>
                        <a:pt x="0" y="158"/>
                        <a:pt x="0" y="147"/>
                      </a:cubicBezTo>
                      <a:lnTo>
                        <a:pt x="0" y="0"/>
                      </a:lnTo>
                      <a:lnTo>
                        <a:pt x="71" y="0"/>
                      </a:lnTo>
                      <a:lnTo>
                        <a:pt x="71" y="3"/>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84" name="Freeform 64">
                  <a:extLst>
                    <a:ext uri="{FF2B5EF4-FFF2-40B4-BE49-F238E27FC236}">
                      <a16:creationId xmlns:a16="http://schemas.microsoft.com/office/drawing/2014/main" id="{D211C820-C6B8-4611-BB51-D8DFC97D69F3}"/>
                    </a:ext>
                  </a:extLst>
                </p:cNvPr>
                <p:cNvSpPr>
                  <a:spLocks noChangeArrowheads="1"/>
                </p:cNvSpPr>
                <p:nvPr/>
              </p:nvSpPr>
              <p:spPr bwMode="auto">
                <a:xfrm>
                  <a:off x="1604963" y="3140075"/>
                  <a:ext cx="26987" cy="120650"/>
                </a:xfrm>
                <a:custGeom>
                  <a:avLst/>
                  <a:gdLst>
                    <a:gd name="T0" fmla="*/ 0 w 74"/>
                    <a:gd name="T1" fmla="*/ 0 h 336"/>
                    <a:gd name="T2" fmla="*/ 73 w 74"/>
                    <a:gd name="T3" fmla="*/ 0 h 336"/>
                    <a:gd name="T4" fmla="*/ 73 w 74"/>
                    <a:gd name="T5" fmla="*/ 59 h 336"/>
                    <a:gd name="T6" fmla="*/ 0 w 74"/>
                    <a:gd name="T7" fmla="*/ 59 h 336"/>
                    <a:gd name="T8" fmla="*/ 0 w 74"/>
                    <a:gd name="T9" fmla="*/ 0 h 336"/>
                    <a:gd name="T10" fmla="*/ 3 w 74"/>
                    <a:gd name="T11" fmla="*/ 101 h 336"/>
                    <a:gd name="T12" fmla="*/ 71 w 74"/>
                    <a:gd name="T13" fmla="*/ 101 h 336"/>
                    <a:gd name="T14" fmla="*/ 71 w 74"/>
                    <a:gd name="T15" fmla="*/ 335 h 336"/>
                    <a:gd name="T16" fmla="*/ 3 w 74"/>
                    <a:gd name="T17" fmla="*/ 335 h 336"/>
                    <a:gd name="T18" fmla="*/ 3 w 74"/>
                    <a:gd name="T19" fmla="*/ 101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4" h="336">
                      <a:moveTo>
                        <a:pt x="0" y="0"/>
                      </a:moveTo>
                      <a:lnTo>
                        <a:pt x="73" y="0"/>
                      </a:lnTo>
                      <a:lnTo>
                        <a:pt x="73" y="59"/>
                      </a:lnTo>
                      <a:lnTo>
                        <a:pt x="0" y="59"/>
                      </a:lnTo>
                      <a:lnTo>
                        <a:pt x="0" y="0"/>
                      </a:lnTo>
                      <a:close/>
                      <a:moveTo>
                        <a:pt x="3" y="101"/>
                      </a:moveTo>
                      <a:lnTo>
                        <a:pt x="71" y="101"/>
                      </a:lnTo>
                      <a:lnTo>
                        <a:pt x="71" y="335"/>
                      </a:lnTo>
                      <a:lnTo>
                        <a:pt x="3" y="335"/>
                      </a:lnTo>
                      <a:lnTo>
                        <a:pt x="3" y="101"/>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85" name="Freeform 65">
                  <a:extLst>
                    <a:ext uri="{FF2B5EF4-FFF2-40B4-BE49-F238E27FC236}">
                      <a16:creationId xmlns:a16="http://schemas.microsoft.com/office/drawing/2014/main" id="{CF420332-75C3-4569-932D-2BCE6970FF5D}"/>
                    </a:ext>
                  </a:extLst>
                </p:cNvPr>
                <p:cNvSpPr>
                  <a:spLocks noChangeArrowheads="1"/>
                </p:cNvSpPr>
                <p:nvPr/>
              </p:nvSpPr>
              <p:spPr bwMode="auto">
                <a:xfrm>
                  <a:off x="1660525" y="3175000"/>
                  <a:ext cx="85725" cy="117475"/>
                </a:xfrm>
                <a:custGeom>
                  <a:avLst/>
                  <a:gdLst>
                    <a:gd name="T0" fmla="*/ 65 w 238"/>
                    <a:gd name="T1" fmla="*/ 3 h 326"/>
                    <a:gd name="T2" fmla="*/ 68 w 238"/>
                    <a:gd name="T3" fmla="*/ 37 h 326"/>
                    <a:gd name="T4" fmla="*/ 139 w 238"/>
                    <a:gd name="T5" fmla="*/ 0 h 326"/>
                    <a:gd name="T6" fmla="*/ 237 w 238"/>
                    <a:gd name="T7" fmla="*/ 116 h 326"/>
                    <a:gd name="T8" fmla="*/ 136 w 238"/>
                    <a:gd name="T9" fmla="*/ 240 h 326"/>
                    <a:gd name="T10" fmla="*/ 71 w 238"/>
                    <a:gd name="T11" fmla="*/ 209 h 326"/>
                    <a:gd name="T12" fmla="*/ 71 w 238"/>
                    <a:gd name="T13" fmla="*/ 325 h 326"/>
                    <a:gd name="T14" fmla="*/ 0 w 238"/>
                    <a:gd name="T15" fmla="*/ 325 h 326"/>
                    <a:gd name="T16" fmla="*/ 0 w 238"/>
                    <a:gd name="T17" fmla="*/ 0 h 326"/>
                    <a:gd name="T18" fmla="*/ 65 w 238"/>
                    <a:gd name="T19" fmla="*/ 0 h 326"/>
                    <a:gd name="T20" fmla="*/ 65 w 238"/>
                    <a:gd name="T21" fmla="*/ 3 h 326"/>
                    <a:gd name="T22" fmla="*/ 167 w 238"/>
                    <a:gd name="T23" fmla="*/ 119 h 326"/>
                    <a:gd name="T24" fmla="*/ 119 w 238"/>
                    <a:gd name="T25" fmla="*/ 43 h 326"/>
                    <a:gd name="T26" fmla="*/ 65 w 238"/>
                    <a:gd name="T27" fmla="*/ 122 h 326"/>
                    <a:gd name="T28" fmla="*/ 116 w 238"/>
                    <a:gd name="T29" fmla="*/ 195 h 326"/>
                    <a:gd name="T30" fmla="*/ 167 w 238"/>
                    <a:gd name="T31" fmla="*/ 119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38" h="326">
                      <a:moveTo>
                        <a:pt x="65" y="3"/>
                      </a:moveTo>
                      <a:lnTo>
                        <a:pt x="68" y="37"/>
                      </a:lnTo>
                      <a:cubicBezTo>
                        <a:pt x="91" y="0"/>
                        <a:pt x="127" y="0"/>
                        <a:pt x="139" y="0"/>
                      </a:cubicBezTo>
                      <a:cubicBezTo>
                        <a:pt x="201" y="0"/>
                        <a:pt x="237" y="45"/>
                        <a:pt x="237" y="116"/>
                      </a:cubicBezTo>
                      <a:cubicBezTo>
                        <a:pt x="237" y="184"/>
                        <a:pt x="204" y="240"/>
                        <a:pt x="136" y="240"/>
                      </a:cubicBezTo>
                      <a:cubicBezTo>
                        <a:pt x="94" y="240"/>
                        <a:pt x="77" y="218"/>
                        <a:pt x="71" y="209"/>
                      </a:cubicBezTo>
                      <a:lnTo>
                        <a:pt x="71" y="325"/>
                      </a:lnTo>
                      <a:lnTo>
                        <a:pt x="0" y="325"/>
                      </a:lnTo>
                      <a:lnTo>
                        <a:pt x="0" y="0"/>
                      </a:lnTo>
                      <a:lnTo>
                        <a:pt x="65" y="0"/>
                      </a:lnTo>
                      <a:lnTo>
                        <a:pt x="65" y="3"/>
                      </a:lnTo>
                      <a:close/>
                      <a:moveTo>
                        <a:pt x="167" y="119"/>
                      </a:moveTo>
                      <a:cubicBezTo>
                        <a:pt x="167" y="91"/>
                        <a:pt x="161" y="43"/>
                        <a:pt x="119" y="43"/>
                      </a:cubicBezTo>
                      <a:cubicBezTo>
                        <a:pt x="96" y="43"/>
                        <a:pt x="65" y="60"/>
                        <a:pt x="65" y="122"/>
                      </a:cubicBezTo>
                      <a:cubicBezTo>
                        <a:pt x="65" y="136"/>
                        <a:pt x="65" y="195"/>
                        <a:pt x="116" y="195"/>
                      </a:cubicBezTo>
                      <a:cubicBezTo>
                        <a:pt x="150" y="195"/>
                        <a:pt x="167" y="164"/>
                        <a:pt x="167" y="119"/>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86" name="Freeform 66">
                  <a:extLst>
                    <a:ext uri="{FF2B5EF4-FFF2-40B4-BE49-F238E27FC236}">
                      <a16:creationId xmlns:a16="http://schemas.microsoft.com/office/drawing/2014/main" id="{591CBA5D-64EE-4D83-B19D-6F2657D07C1A}"/>
                    </a:ext>
                  </a:extLst>
                </p:cNvPr>
                <p:cNvSpPr>
                  <a:spLocks noChangeArrowheads="1"/>
                </p:cNvSpPr>
                <p:nvPr/>
              </p:nvSpPr>
              <p:spPr bwMode="auto">
                <a:xfrm>
                  <a:off x="1771650" y="3173413"/>
                  <a:ext cx="134938" cy="88900"/>
                </a:xfrm>
                <a:custGeom>
                  <a:avLst/>
                  <a:gdLst>
                    <a:gd name="T0" fmla="*/ 3 w 376"/>
                    <a:gd name="T1" fmla="*/ 51 h 247"/>
                    <a:gd name="T2" fmla="*/ 0 w 376"/>
                    <a:gd name="T3" fmla="*/ 6 h 247"/>
                    <a:gd name="T4" fmla="*/ 68 w 376"/>
                    <a:gd name="T5" fmla="*/ 6 h 247"/>
                    <a:gd name="T6" fmla="*/ 71 w 376"/>
                    <a:gd name="T7" fmla="*/ 37 h 247"/>
                    <a:gd name="T8" fmla="*/ 144 w 376"/>
                    <a:gd name="T9" fmla="*/ 0 h 247"/>
                    <a:gd name="T10" fmla="*/ 217 w 376"/>
                    <a:gd name="T11" fmla="*/ 46 h 247"/>
                    <a:gd name="T12" fmla="*/ 294 w 376"/>
                    <a:gd name="T13" fmla="*/ 3 h 247"/>
                    <a:gd name="T14" fmla="*/ 364 w 376"/>
                    <a:gd name="T15" fmla="*/ 40 h 247"/>
                    <a:gd name="T16" fmla="*/ 375 w 376"/>
                    <a:gd name="T17" fmla="*/ 111 h 247"/>
                    <a:gd name="T18" fmla="*/ 375 w 376"/>
                    <a:gd name="T19" fmla="*/ 243 h 247"/>
                    <a:gd name="T20" fmla="*/ 305 w 376"/>
                    <a:gd name="T21" fmla="*/ 243 h 247"/>
                    <a:gd name="T22" fmla="*/ 305 w 376"/>
                    <a:gd name="T23" fmla="*/ 105 h 247"/>
                    <a:gd name="T24" fmla="*/ 265 w 376"/>
                    <a:gd name="T25" fmla="*/ 51 h 247"/>
                    <a:gd name="T26" fmla="*/ 223 w 376"/>
                    <a:gd name="T27" fmla="*/ 125 h 247"/>
                    <a:gd name="T28" fmla="*/ 223 w 376"/>
                    <a:gd name="T29" fmla="*/ 243 h 247"/>
                    <a:gd name="T30" fmla="*/ 152 w 376"/>
                    <a:gd name="T31" fmla="*/ 243 h 247"/>
                    <a:gd name="T32" fmla="*/ 152 w 376"/>
                    <a:gd name="T33" fmla="*/ 105 h 247"/>
                    <a:gd name="T34" fmla="*/ 113 w 376"/>
                    <a:gd name="T35" fmla="*/ 54 h 247"/>
                    <a:gd name="T36" fmla="*/ 71 w 376"/>
                    <a:gd name="T37" fmla="*/ 108 h 247"/>
                    <a:gd name="T38" fmla="*/ 71 w 376"/>
                    <a:gd name="T39" fmla="*/ 246 h 247"/>
                    <a:gd name="T40" fmla="*/ 3 w 376"/>
                    <a:gd name="T41" fmla="*/ 246 h 247"/>
                    <a:gd name="T42" fmla="*/ 3 w 376"/>
                    <a:gd name="T43" fmla="*/ 51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76" h="247">
                      <a:moveTo>
                        <a:pt x="3" y="51"/>
                      </a:moveTo>
                      <a:cubicBezTo>
                        <a:pt x="3" y="37"/>
                        <a:pt x="3" y="23"/>
                        <a:pt x="0" y="6"/>
                      </a:cubicBezTo>
                      <a:lnTo>
                        <a:pt x="68" y="6"/>
                      </a:lnTo>
                      <a:lnTo>
                        <a:pt x="71" y="37"/>
                      </a:lnTo>
                      <a:cubicBezTo>
                        <a:pt x="79" y="26"/>
                        <a:pt x="96" y="0"/>
                        <a:pt x="144" y="0"/>
                      </a:cubicBezTo>
                      <a:cubicBezTo>
                        <a:pt x="198" y="0"/>
                        <a:pt x="215" y="34"/>
                        <a:pt x="217" y="46"/>
                      </a:cubicBezTo>
                      <a:cubicBezTo>
                        <a:pt x="237" y="9"/>
                        <a:pt x="268" y="3"/>
                        <a:pt x="294" y="3"/>
                      </a:cubicBezTo>
                      <a:cubicBezTo>
                        <a:pt x="342" y="3"/>
                        <a:pt x="361" y="32"/>
                        <a:pt x="364" y="40"/>
                      </a:cubicBezTo>
                      <a:cubicBezTo>
                        <a:pt x="375" y="60"/>
                        <a:pt x="375" y="88"/>
                        <a:pt x="375" y="111"/>
                      </a:cubicBezTo>
                      <a:lnTo>
                        <a:pt x="375" y="243"/>
                      </a:lnTo>
                      <a:lnTo>
                        <a:pt x="305" y="243"/>
                      </a:lnTo>
                      <a:lnTo>
                        <a:pt x="305" y="105"/>
                      </a:lnTo>
                      <a:cubicBezTo>
                        <a:pt x="305" y="80"/>
                        <a:pt x="302" y="51"/>
                        <a:pt x="265" y="51"/>
                      </a:cubicBezTo>
                      <a:cubicBezTo>
                        <a:pt x="223" y="51"/>
                        <a:pt x="223" y="91"/>
                        <a:pt x="223" y="125"/>
                      </a:cubicBezTo>
                      <a:lnTo>
                        <a:pt x="223" y="243"/>
                      </a:lnTo>
                      <a:lnTo>
                        <a:pt x="152" y="243"/>
                      </a:lnTo>
                      <a:lnTo>
                        <a:pt x="152" y="105"/>
                      </a:lnTo>
                      <a:cubicBezTo>
                        <a:pt x="152" y="88"/>
                        <a:pt x="152" y="54"/>
                        <a:pt x="113" y="54"/>
                      </a:cubicBezTo>
                      <a:cubicBezTo>
                        <a:pt x="71" y="54"/>
                        <a:pt x="71" y="91"/>
                        <a:pt x="71" y="108"/>
                      </a:cubicBezTo>
                      <a:lnTo>
                        <a:pt x="71" y="246"/>
                      </a:lnTo>
                      <a:lnTo>
                        <a:pt x="3" y="246"/>
                      </a:lnTo>
                      <a:lnTo>
                        <a:pt x="3" y="51"/>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87" name="Freeform 67">
                  <a:extLst>
                    <a:ext uri="{FF2B5EF4-FFF2-40B4-BE49-F238E27FC236}">
                      <a16:creationId xmlns:a16="http://schemas.microsoft.com/office/drawing/2014/main" id="{64AF3A47-1BF6-43CD-A022-9C63D9299CD3}"/>
                    </a:ext>
                  </a:extLst>
                </p:cNvPr>
                <p:cNvSpPr>
                  <a:spLocks noChangeArrowheads="1"/>
                </p:cNvSpPr>
                <p:nvPr/>
              </p:nvSpPr>
              <p:spPr bwMode="auto">
                <a:xfrm>
                  <a:off x="1933575" y="3173413"/>
                  <a:ext cx="80963" cy="90487"/>
                </a:xfrm>
                <a:custGeom>
                  <a:avLst/>
                  <a:gdLst>
                    <a:gd name="T0" fmla="*/ 115 w 227"/>
                    <a:gd name="T1" fmla="*/ 204 h 250"/>
                    <a:gd name="T2" fmla="*/ 155 w 227"/>
                    <a:gd name="T3" fmla="*/ 170 h 250"/>
                    <a:gd name="T4" fmla="*/ 217 w 227"/>
                    <a:gd name="T5" fmla="*/ 170 h 250"/>
                    <a:gd name="T6" fmla="*/ 194 w 227"/>
                    <a:gd name="T7" fmla="*/ 221 h 250"/>
                    <a:gd name="T8" fmla="*/ 113 w 227"/>
                    <a:gd name="T9" fmla="*/ 249 h 250"/>
                    <a:gd name="T10" fmla="*/ 31 w 227"/>
                    <a:gd name="T11" fmla="*/ 221 h 250"/>
                    <a:gd name="T12" fmla="*/ 0 w 227"/>
                    <a:gd name="T13" fmla="*/ 130 h 250"/>
                    <a:gd name="T14" fmla="*/ 48 w 227"/>
                    <a:gd name="T15" fmla="*/ 20 h 250"/>
                    <a:gd name="T16" fmla="*/ 113 w 227"/>
                    <a:gd name="T17" fmla="*/ 0 h 250"/>
                    <a:gd name="T18" fmla="*/ 209 w 227"/>
                    <a:gd name="T19" fmla="*/ 57 h 250"/>
                    <a:gd name="T20" fmla="*/ 223 w 227"/>
                    <a:gd name="T21" fmla="*/ 142 h 250"/>
                    <a:gd name="T22" fmla="*/ 67 w 227"/>
                    <a:gd name="T23" fmla="*/ 142 h 250"/>
                    <a:gd name="T24" fmla="*/ 115 w 227"/>
                    <a:gd name="T25" fmla="*/ 204 h 250"/>
                    <a:gd name="T26" fmla="*/ 155 w 227"/>
                    <a:gd name="T27" fmla="*/ 96 h 250"/>
                    <a:gd name="T28" fmla="*/ 115 w 227"/>
                    <a:gd name="T29" fmla="*/ 43 h 250"/>
                    <a:gd name="T30" fmla="*/ 70 w 227"/>
                    <a:gd name="T31" fmla="*/ 96 h 250"/>
                    <a:gd name="T32" fmla="*/ 155 w 227"/>
                    <a:gd name="T33" fmla="*/ 96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7" h="250">
                      <a:moveTo>
                        <a:pt x="115" y="204"/>
                      </a:moveTo>
                      <a:cubicBezTo>
                        <a:pt x="132" y="204"/>
                        <a:pt x="149" y="198"/>
                        <a:pt x="155" y="170"/>
                      </a:cubicBezTo>
                      <a:lnTo>
                        <a:pt x="217" y="170"/>
                      </a:lnTo>
                      <a:cubicBezTo>
                        <a:pt x="217" y="181"/>
                        <a:pt x="214" y="201"/>
                        <a:pt x="194" y="221"/>
                      </a:cubicBezTo>
                      <a:cubicBezTo>
                        <a:pt x="178" y="238"/>
                        <a:pt x="147" y="249"/>
                        <a:pt x="113" y="249"/>
                      </a:cubicBezTo>
                      <a:cubicBezTo>
                        <a:pt x="93" y="249"/>
                        <a:pt x="53" y="246"/>
                        <a:pt x="31" y="221"/>
                      </a:cubicBezTo>
                      <a:cubicBezTo>
                        <a:pt x="8" y="198"/>
                        <a:pt x="0" y="167"/>
                        <a:pt x="0" y="130"/>
                      </a:cubicBezTo>
                      <a:cubicBezTo>
                        <a:pt x="0" y="94"/>
                        <a:pt x="8" y="46"/>
                        <a:pt x="48" y="20"/>
                      </a:cubicBezTo>
                      <a:cubicBezTo>
                        <a:pt x="65" y="9"/>
                        <a:pt x="87" y="0"/>
                        <a:pt x="113" y="0"/>
                      </a:cubicBezTo>
                      <a:cubicBezTo>
                        <a:pt x="147" y="0"/>
                        <a:pt x="186" y="15"/>
                        <a:pt x="209" y="57"/>
                      </a:cubicBezTo>
                      <a:cubicBezTo>
                        <a:pt x="226" y="88"/>
                        <a:pt x="223" y="125"/>
                        <a:pt x="223" y="142"/>
                      </a:cubicBezTo>
                      <a:lnTo>
                        <a:pt x="67" y="142"/>
                      </a:lnTo>
                      <a:cubicBezTo>
                        <a:pt x="67" y="156"/>
                        <a:pt x="67" y="204"/>
                        <a:pt x="115" y="204"/>
                      </a:cubicBezTo>
                      <a:close/>
                      <a:moveTo>
                        <a:pt x="155" y="96"/>
                      </a:moveTo>
                      <a:cubicBezTo>
                        <a:pt x="155" y="85"/>
                        <a:pt x="155" y="43"/>
                        <a:pt x="115" y="43"/>
                      </a:cubicBezTo>
                      <a:cubicBezTo>
                        <a:pt x="84" y="43"/>
                        <a:pt x="73" y="68"/>
                        <a:pt x="70" y="96"/>
                      </a:cubicBezTo>
                      <a:lnTo>
                        <a:pt x="155" y="96"/>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88" name="Freeform 68">
                  <a:extLst>
                    <a:ext uri="{FF2B5EF4-FFF2-40B4-BE49-F238E27FC236}">
                      <a16:creationId xmlns:a16="http://schemas.microsoft.com/office/drawing/2014/main" id="{2791C015-7376-4DD7-BB2E-9B97BDA8E9D4}"/>
                    </a:ext>
                  </a:extLst>
                </p:cNvPr>
                <p:cNvSpPr>
                  <a:spLocks noChangeArrowheads="1"/>
                </p:cNvSpPr>
                <p:nvPr/>
              </p:nvSpPr>
              <p:spPr bwMode="auto">
                <a:xfrm>
                  <a:off x="2036763" y="3175000"/>
                  <a:ext cx="80962" cy="87313"/>
                </a:xfrm>
                <a:custGeom>
                  <a:avLst/>
                  <a:gdLst>
                    <a:gd name="T0" fmla="*/ 3 w 224"/>
                    <a:gd name="T1" fmla="*/ 45 h 244"/>
                    <a:gd name="T2" fmla="*/ 3 w 224"/>
                    <a:gd name="T3" fmla="*/ 3 h 244"/>
                    <a:gd name="T4" fmla="*/ 68 w 224"/>
                    <a:gd name="T5" fmla="*/ 3 h 244"/>
                    <a:gd name="T6" fmla="*/ 71 w 224"/>
                    <a:gd name="T7" fmla="*/ 40 h 244"/>
                    <a:gd name="T8" fmla="*/ 147 w 224"/>
                    <a:gd name="T9" fmla="*/ 0 h 244"/>
                    <a:gd name="T10" fmla="*/ 218 w 224"/>
                    <a:gd name="T11" fmla="*/ 45 h 244"/>
                    <a:gd name="T12" fmla="*/ 223 w 224"/>
                    <a:gd name="T13" fmla="*/ 116 h 244"/>
                    <a:gd name="T14" fmla="*/ 223 w 224"/>
                    <a:gd name="T15" fmla="*/ 243 h 244"/>
                    <a:gd name="T16" fmla="*/ 153 w 224"/>
                    <a:gd name="T17" fmla="*/ 243 h 244"/>
                    <a:gd name="T18" fmla="*/ 153 w 224"/>
                    <a:gd name="T19" fmla="*/ 91 h 244"/>
                    <a:gd name="T20" fmla="*/ 150 w 224"/>
                    <a:gd name="T21" fmla="*/ 65 h 244"/>
                    <a:gd name="T22" fmla="*/ 116 w 224"/>
                    <a:gd name="T23" fmla="*/ 45 h 244"/>
                    <a:gd name="T24" fmla="*/ 79 w 224"/>
                    <a:gd name="T25" fmla="*/ 62 h 244"/>
                    <a:gd name="T26" fmla="*/ 71 w 224"/>
                    <a:gd name="T27" fmla="*/ 99 h 244"/>
                    <a:gd name="T28" fmla="*/ 71 w 224"/>
                    <a:gd name="T29" fmla="*/ 237 h 244"/>
                    <a:gd name="T30" fmla="*/ 0 w 224"/>
                    <a:gd name="T31" fmla="*/ 237 h 244"/>
                    <a:gd name="T32" fmla="*/ 0 w 224"/>
                    <a:gd name="T33" fmla="*/ 45 h 244"/>
                    <a:gd name="T34" fmla="*/ 3 w 224"/>
                    <a:gd name="T35" fmla="*/ 45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24" h="244">
                      <a:moveTo>
                        <a:pt x="3" y="45"/>
                      </a:moveTo>
                      <a:cubicBezTo>
                        <a:pt x="3" y="45"/>
                        <a:pt x="3" y="20"/>
                        <a:pt x="3" y="3"/>
                      </a:cubicBezTo>
                      <a:lnTo>
                        <a:pt x="68" y="3"/>
                      </a:lnTo>
                      <a:lnTo>
                        <a:pt x="71" y="40"/>
                      </a:lnTo>
                      <a:cubicBezTo>
                        <a:pt x="77" y="29"/>
                        <a:pt x="96" y="0"/>
                        <a:pt x="147" y="0"/>
                      </a:cubicBezTo>
                      <a:cubicBezTo>
                        <a:pt x="192" y="0"/>
                        <a:pt x="212" y="29"/>
                        <a:pt x="218" y="45"/>
                      </a:cubicBezTo>
                      <a:cubicBezTo>
                        <a:pt x="223" y="60"/>
                        <a:pt x="223" y="71"/>
                        <a:pt x="223" y="116"/>
                      </a:cubicBezTo>
                      <a:lnTo>
                        <a:pt x="223" y="243"/>
                      </a:lnTo>
                      <a:lnTo>
                        <a:pt x="153" y="243"/>
                      </a:lnTo>
                      <a:lnTo>
                        <a:pt x="153" y="91"/>
                      </a:lnTo>
                      <a:cubicBezTo>
                        <a:pt x="153" y="82"/>
                        <a:pt x="153" y="74"/>
                        <a:pt x="150" y="65"/>
                      </a:cubicBezTo>
                      <a:cubicBezTo>
                        <a:pt x="144" y="54"/>
                        <a:pt x="133" y="45"/>
                        <a:pt x="116" y="45"/>
                      </a:cubicBezTo>
                      <a:cubicBezTo>
                        <a:pt x="102" y="45"/>
                        <a:pt x="88" y="51"/>
                        <a:pt x="79" y="62"/>
                      </a:cubicBezTo>
                      <a:cubicBezTo>
                        <a:pt x="77" y="68"/>
                        <a:pt x="71" y="79"/>
                        <a:pt x="71" y="99"/>
                      </a:cubicBezTo>
                      <a:lnTo>
                        <a:pt x="71" y="237"/>
                      </a:lnTo>
                      <a:lnTo>
                        <a:pt x="0" y="237"/>
                      </a:lnTo>
                      <a:lnTo>
                        <a:pt x="0" y="45"/>
                      </a:lnTo>
                      <a:lnTo>
                        <a:pt x="3" y="45"/>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89" name="Freeform 69">
                  <a:extLst>
                    <a:ext uri="{FF2B5EF4-FFF2-40B4-BE49-F238E27FC236}">
                      <a16:creationId xmlns:a16="http://schemas.microsoft.com/office/drawing/2014/main" id="{3D0139EC-B549-40EC-9938-C56C3CA74F4A}"/>
                    </a:ext>
                  </a:extLst>
                </p:cNvPr>
                <p:cNvSpPr>
                  <a:spLocks noChangeArrowheads="1"/>
                </p:cNvSpPr>
                <p:nvPr/>
              </p:nvSpPr>
              <p:spPr bwMode="auto">
                <a:xfrm>
                  <a:off x="2138363" y="3151188"/>
                  <a:ext cx="61912" cy="111125"/>
                </a:xfrm>
                <a:custGeom>
                  <a:avLst/>
                  <a:gdLst>
                    <a:gd name="T0" fmla="*/ 113 w 170"/>
                    <a:gd name="T1" fmla="*/ 308 h 309"/>
                    <a:gd name="T2" fmla="*/ 42 w 170"/>
                    <a:gd name="T3" fmla="*/ 246 h 309"/>
                    <a:gd name="T4" fmla="*/ 42 w 170"/>
                    <a:gd name="T5" fmla="*/ 116 h 309"/>
                    <a:gd name="T6" fmla="*/ 0 w 170"/>
                    <a:gd name="T7" fmla="*/ 116 h 309"/>
                    <a:gd name="T8" fmla="*/ 0 w 170"/>
                    <a:gd name="T9" fmla="*/ 71 h 309"/>
                    <a:gd name="T10" fmla="*/ 45 w 170"/>
                    <a:gd name="T11" fmla="*/ 71 h 309"/>
                    <a:gd name="T12" fmla="*/ 45 w 170"/>
                    <a:gd name="T13" fmla="*/ 26 h 309"/>
                    <a:gd name="T14" fmla="*/ 113 w 170"/>
                    <a:gd name="T15" fmla="*/ 0 h 309"/>
                    <a:gd name="T16" fmla="*/ 113 w 170"/>
                    <a:gd name="T17" fmla="*/ 71 h 309"/>
                    <a:gd name="T18" fmla="*/ 169 w 170"/>
                    <a:gd name="T19" fmla="*/ 71 h 309"/>
                    <a:gd name="T20" fmla="*/ 169 w 170"/>
                    <a:gd name="T21" fmla="*/ 116 h 309"/>
                    <a:gd name="T22" fmla="*/ 113 w 170"/>
                    <a:gd name="T23" fmla="*/ 116 h 309"/>
                    <a:gd name="T24" fmla="*/ 113 w 170"/>
                    <a:gd name="T25" fmla="*/ 221 h 309"/>
                    <a:gd name="T26" fmla="*/ 144 w 170"/>
                    <a:gd name="T27" fmla="*/ 254 h 309"/>
                    <a:gd name="T28" fmla="*/ 166 w 170"/>
                    <a:gd name="T29" fmla="*/ 254 h 309"/>
                    <a:gd name="T30" fmla="*/ 166 w 170"/>
                    <a:gd name="T31" fmla="*/ 300 h 309"/>
                    <a:gd name="T32" fmla="*/ 113 w 170"/>
                    <a:gd name="T33" fmla="*/ 308 h 3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70" h="309">
                      <a:moveTo>
                        <a:pt x="113" y="308"/>
                      </a:moveTo>
                      <a:cubicBezTo>
                        <a:pt x="42" y="308"/>
                        <a:pt x="42" y="266"/>
                        <a:pt x="42" y="246"/>
                      </a:cubicBezTo>
                      <a:lnTo>
                        <a:pt x="42" y="116"/>
                      </a:lnTo>
                      <a:lnTo>
                        <a:pt x="0" y="116"/>
                      </a:lnTo>
                      <a:lnTo>
                        <a:pt x="0" y="71"/>
                      </a:lnTo>
                      <a:lnTo>
                        <a:pt x="45" y="71"/>
                      </a:lnTo>
                      <a:lnTo>
                        <a:pt x="45" y="26"/>
                      </a:lnTo>
                      <a:lnTo>
                        <a:pt x="113" y="0"/>
                      </a:lnTo>
                      <a:lnTo>
                        <a:pt x="113" y="71"/>
                      </a:lnTo>
                      <a:lnTo>
                        <a:pt x="169" y="71"/>
                      </a:lnTo>
                      <a:lnTo>
                        <a:pt x="169" y="116"/>
                      </a:lnTo>
                      <a:lnTo>
                        <a:pt x="113" y="116"/>
                      </a:lnTo>
                      <a:lnTo>
                        <a:pt x="113" y="221"/>
                      </a:lnTo>
                      <a:cubicBezTo>
                        <a:pt x="113" y="243"/>
                        <a:pt x="113" y="254"/>
                        <a:pt x="144" y="254"/>
                      </a:cubicBezTo>
                      <a:lnTo>
                        <a:pt x="166" y="254"/>
                      </a:lnTo>
                      <a:lnTo>
                        <a:pt x="166" y="300"/>
                      </a:lnTo>
                      <a:cubicBezTo>
                        <a:pt x="144" y="305"/>
                        <a:pt x="124" y="308"/>
                        <a:pt x="113" y="30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grpSp>
        <p:grpSp>
          <p:nvGrpSpPr>
            <p:cNvPr id="571" name="Group 570">
              <a:extLst>
                <a:ext uri="{FF2B5EF4-FFF2-40B4-BE49-F238E27FC236}">
                  <a16:creationId xmlns:a16="http://schemas.microsoft.com/office/drawing/2014/main" id="{98F0BCA3-D9DB-4D81-A24A-BDF826045928}"/>
                </a:ext>
              </a:extLst>
            </p:cNvPr>
            <p:cNvGrpSpPr/>
            <p:nvPr/>
          </p:nvGrpSpPr>
          <p:grpSpPr>
            <a:xfrm>
              <a:off x="2611335" y="4230683"/>
              <a:ext cx="553948" cy="388711"/>
              <a:chOff x="2615706" y="4270162"/>
              <a:chExt cx="553948" cy="388711"/>
            </a:xfrm>
          </p:grpSpPr>
          <p:sp>
            <p:nvSpPr>
              <p:cNvPr id="573" name="Freeform 15">
                <a:extLst>
                  <a:ext uri="{FF2B5EF4-FFF2-40B4-BE49-F238E27FC236}">
                    <a16:creationId xmlns:a16="http://schemas.microsoft.com/office/drawing/2014/main" id="{BD609073-3CF2-45A7-B98F-8DD78E46FBFE}"/>
                  </a:ext>
                </a:extLst>
              </p:cNvPr>
              <p:cNvSpPr>
                <a:spLocks noChangeArrowheads="1"/>
              </p:cNvSpPr>
              <p:nvPr/>
            </p:nvSpPr>
            <p:spPr bwMode="auto">
              <a:xfrm>
                <a:off x="2801259" y="4404247"/>
                <a:ext cx="368395" cy="117833"/>
              </a:xfrm>
              <a:custGeom>
                <a:avLst/>
                <a:gdLst>
                  <a:gd name="T0" fmla="*/ 70 w 1198"/>
                  <a:gd name="T1" fmla="*/ 4 h 383"/>
                  <a:gd name="T2" fmla="*/ 62 w 1198"/>
                  <a:gd name="T3" fmla="*/ 58 h 383"/>
                  <a:gd name="T4" fmla="*/ 74 w 1198"/>
                  <a:gd name="T5" fmla="*/ 125 h 383"/>
                  <a:gd name="T6" fmla="*/ 66 w 1198"/>
                  <a:gd name="T7" fmla="*/ 183 h 383"/>
                  <a:gd name="T8" fmla="*/ 20 w 1198"/>
                  <a:gd name="T9" fmla="*/ 254 h 383"/>
                  <a:gd name="T10" fmla="*/ 0 w 1198"/>
                  <a:gd name="T11" fmla="*/ 308 h 383"/>
                  <a:gd name="T12" fmla="*/ 12 w 1198"/>
                  <a:gd name="T13" fmla="*/ 312 h 383"/>
                  <a:gd name="T14" fmla="*/ 66 w 1198"/>
                  <a:gd name="T15" fmla="*/ 328 h 383"/>
                  <a:gd name="T16" fmla="*/ 149 w 1198"/>
                  <a:gd name="T17" fmla="*/ 353 h 383"/>
                  <a:gd name="T18" fmla="*/ 174 w 1198"/>
                  <a:gd name="T19" fmla="*/ 362 h 383"/>
                  <a:gd name="T20" fmla="*/ 208 w 1198"/>
                  <a:gd name="T21" fmla="*/ 382 h 383"/>
                  <a:gd name="T22" fmla="*/ 1197 w 1198"/>
                  <a:gd name="T23" fmla="*/ 382 h 383"/>
                  <a:gd name="T24" fmla="*/ 1197 w 1198"/>
                  <a:gd name="T25" fmla="*/ 0 h 383"/>
                  <a:gd name="T26" fmla="*/ 70 w 1198"/>
                  <a:gd name="T27" fmla="*/ 0 h 383"/>
                  <a:gd name="T28" fmla="*/ 70 w 1198"/>
                  <a:gd name="T29" fmla="*/ 4 h 383"/>
                  <a:gd name="T30" fmla="*/ 1010 w 1198"/>
                  <a:gd name="T31" fmla="*/ 258 h 383"/>
                  <a:gd name="T32" fmla="*/ 948 w 1198"/>
                  <a:gd name="T33" fmla="*/ 195 h 383"/>
                  <a:gd name="T34" fmla="*/ 1010 w 1198"/>
                  <a:gd name="T35" fmla="*/ 133 h 383"/>
                  <a:gd name="T36" fmla="*/ 1072 w 1198"/>
                  <a:gd name="T37" fmla="*/ 195 h 383"/>
                  <a:gd name="T38" fmla="*/ 1010 w 1198"/>
                  <a:gd name="T39" fmla="*/ 258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98" h="383">
                    <a:moveTo>
                      <a:pt x="70" y="4"/>
                    </a:moveTo>
                    <a:cubicBezTo>
                      <a:pt x="70" y="21"/>
                      <a:pt x="66" y="42"/>
                      <a:pt x="62" y="58"/>
                    </a:cubicBezTo>
                    <a:cubicBezTo>
                      <a:pt x="74" y="79"/>
                      <a:pt x="79" y="104"/>
                      <a:pt x="74" y="125"/>
                    </a:cubicBezTo>
                    <a:lnTo>
                      <a:pt x="66" y="183"/>
                    </a:lnTo>
                    <a:cubicBezTo>
                      <a:pt x="62" y="212"/>
                      <a:pt x="45" y="237"/>
                      <a:pt x="20" y="254"/>
                    </a:cubicBezTo>
                    <a:cubicBezTo>
                      <a:pt x="16" y="270"/>
                      <a:pt x="8" y="291"/>
                      <a:pt x="0" y="308"/>
                    </a:cubicBezTo>
                    <a:lnTo>
                      <a:pt x="12" y="312"/>
                    </a:lnTo>
                    <a:cubicBezTo>
                      <a:pt x="29" y="316"/>
                      <a:pt x="45" y="320"/>
                      <a:pt x="66" y="328"/>
                    </a:cubicBezTo>
                    <a:cubicBezTo>
                      <a:pt x="99" y="337"/>
                      <a:pt x="129" y="345"/>
                      <a:pt x="149" y="353"/>
                    </a:cubicBezTo>
                    <a:lnTo>
                      <a:pt x="174" y="362"/>
                    </a:lnTo>
                    <a:cubicBezTo>
                      <a:pt x="187" y="370"/>
                      <a:pt x="199" y="374"/>
                      <a:pt x="208" y="382"/>
                    </a:cubicBezTo>
                    <a:lnTo>
                      <a:pt x="1197" y="382"/>
                    </a:lnTo>
                    <a:lnTo>
                      <a:pt x="1197" y="0"/>
                    </a:lnTo>
                    <a:lnTo>
                      <a:pt x="70" y="0"/>
                    </a:lnTo>
                    <a:lnTo>
                      <a:pt x="70" y="4"/>
                    </a:lnTo>
                    <a:close/>
                    <a:moveTo>
                      <a:pt x="1010" y="258"/>
                    </a:moveTo>
                    <a:cubicBezTo>
                      <a:pt x="977" y="258"/>
                      <a:pt x="948" y="229"/>
                      <a:pt x="948" y="195"/>
                    </a:cubicBezTo>
                    <a:cubicBezTo>
                      <a:pt x="948" y="162"/>
                      <a:pt x="977" y="133"/>
                      <a:pt x="1010" y="133"/>
                    </a:cubicBezTo>
                    <a:cubicBezTo>
                      <a:pt x="1043" y="133"/>
                      <a:pt x="1072" y="162"/>
                      <a:pt x="1072" y="195"/>
                    </a:cubicBezTo>
                    <a:cubicBezTo>
                      <a:pt x="1072" y="229"/>
                      <a:pt x="1043" y="258"/>
                      <a:pt x="1010" y="258"/>
                    </a:cubicBezTo>
                    <a:close/>
                  </a:path>
                </a:pathLst>
              </a:custGeom>
              <a:solidFill>
                <a:schemeClr val="tx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74" name="Freeform 16">
                <a:extLst>
                  <a:ext uri="{FF2B5EF4-FFF2-40B4-BE49-F238E27FC236}">
                    <a16:creationId xmlns:a16="http://schemas.microsoft.com/office/drawing/2014/main" id="{8B60AC25-C9BD-4B09-8A04-ABD0DE5C645F}"/>
                  </a:ext>
                </a:extLst>
              </p:cNvPr>
              <p:cNvSpPr>
                <a:spLocks noChangeArrowheads="1"/>
              </p:cNvSpPr>
              <p:nvPr/>
            </p:nvSpPr>
            <p:spPr bwMode="auto">
              <a:xfrm>
                <a:off x="2882522" y="4541041"/>
                <a:ext cx="287132" cy="117832"/>
              </a:xfrm>
              <a:custGeom>
                <a:avLst/>
                <a:gdLst>
                  <a:gd name="T0" fmla="*/ 0 w 936"/>
                  <a:gd name="T1" fmla="*/ 0 h 383"/>
                  <a:gd name="T2" fmla="*/ 2 w 936"/>
                  <a:gd name="T3" fmla="*/ 4 h 383"/>
                  <a:gd name="T4" fmla="*/ 0 w 936"/>
                  <a:gd name="T5" fmla="*/ 4 h 383"/>
                  <a:gd name="T6" fmla="*/ 0 w 936"/>
                  <a:gd name="T7" fmla="*/ 0 h 383"/>
                  <a:gd name="T8" fmla="*/ 37 w 936"/>
                  <a:gd name="T9" fmla="*/ 125 h 383"/>
                  <a:gd name="T10" fmla="*/ 37 w 936"/>
                  <a:gd name="T11" fmla="*/ 382 h 383"/>
                  <a:gd name="T12" fmla="*/ 873 w 936"/>
                  <a:gd name="T13" fmla="*/ 382 h 383"/>
                  <a:gd name="T14" fmla="*/ 935 w 936"/>
                  <a:gd name="T15" fmla="*/ 320 h 383"/>
                  <a:gd name="T16" fmla="*/ 935 w 936"/>
                  <a:gd name="T17" fmla="*/ 4 h 383"/>
                  <a:gd name="T18" fmla="*/ 2 w 936"/>
                  <a:gd name="T19" fmla="*/ 4 h 383"/>
                  <a:gd name="T20" fmla="*/ 37 w 936"/>
                  <a:gd name="T21" fmla="*/ 125 h 383"/>
                  <a:gd name="T22" fmla="*/ 740 w 936"/>
                  <a:gd name="T23" fmla="*/ 253 h 383"/>
                  <a:gd name="T24" fmla="*/ 678 w 936"/>
                  <a:gd name="T25" fmla="*/ 191 h 383"/>
                  <a:gd name="T26" fmla="*/ 740 w 936"/>
                  <a:gd name="T27" fmla="*/ 129 h 383"/>
                  <a:gd name="T28" fmla="*/ 802 w 936"/>
                  <a:gd name="T29" fmla="*/ 191 h 383"/>
                  <a:gd name="T30" fmla="*/ 740 w 936"/>
                  <a:gd name="T31" fmla="*/ 253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36" h="383">
                    <a:moveTo>
                      <a:pt x="0" y="0"/>
                    </a:moveTo>
                    <a:cubicBezTo>
                      <a:pt x="1" y="1"/>
                      <a:pt x="1" y="3"/>
                      <a:pt x="2" y="4"/>
                    </a:cubicBezTo>
                    <a:lnTo>
                      <a:pt x="0" y="4"/>
                    </a:lnTo>
                    <a:lnTo>
                      <a:pt x="0" y="0"/>
                    </a:lnTo>
                    <a:close/>
                    <a:moveTo>
                      <a:pt x="37" y="125"/>
                    </a:moveTo>
                    <a:lnTo>
                      <a:pt x="37" y="382"/>
                    </a:lnTo>
                    <a:lnTo>
                      <a:pt x="873" y="382"/>
                    </a:lnTo>
                    <a:cubicBezTo>
                      <a:pt x="910" y="382"/>
                      <a:pt x="935" y="353"/>
                      <a:pt x="935" y="320"/>
                    </a:cubicBezTo>
                    <a:lnTo>
                      <a:pt x="935" y="4"/>
                    </a:lnTo>
                    <a:lnTo>
                      <a:pt x="2" y="4"/>
                    </a:lnTo>
                    <a:cubicBezTo>
                      <a:pt x="22" y="40"/>
                      <a:pt x="37" y="80"/>
                      <a:pt x="37" y="125"/>
                    </a:cubicBezTo>
                    <a:close/>
                    <a:moveTo>
                      <a:pt x="740" y="253"/>
                    </a:moveTo>
                    <a:cubicBezTo>
                      <a:pt x="707" y="253"/>
                      <a:pt x="678" y="224"/>
                      <a:pt x="678" y="191"/>
                    </a:cubicBezTo>
                    <a:cubicBezTo>
                      <a:pt x="678" y="158"/>
                      <a:pt x="707" y="129"/>
                      <a:pt x="740" y="129"/>
                    </a:cubicBezTo>
                    <a:cubicBezTo>
                      <a:pt x="773" y="129"/>
                      <a:pt x="802" y="158"/>
                      <a:pt x="802" y="191"/>
                    </a:cubicBezTo>
                    <a:cubicBezTo>
                      <a:pt x="802" y="228"/>
                      <a:pt x="773" y="253"/>
                      <a:pt x="740" y="253"/>
                    </a:cubicBezTo>
                    <a:close/>
                  </a:path>
                </a:pathLst>
              </a:custGeom>
              <a:solidFill>
                <a:schemeClr val="tx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75" name="Freeform 17">
                <a:extLst>
                  <a:ext uri="{FF2B5EF4-FFF2-40B4-BE49-F238E27FC236}">
                    <a16:creationId xmlns:a16="http://schemas.microsoft.com/office/drawing/2014/main" id="{8CAD9635-526B-4205-953D-3C03EBE0FB09}"/>
                  </a:ext>
                </a:extLst>
              </p:cNvPr>
              <p:cNvSpPr>
                <a:spLocks noChangeArrowheads="1"/>
              </p:cNvSpPr>
              <p:nvPr/>
            </p:nvSpPr>
            <p:spPr bwMode="auto">
              <a:xfrm>
                <a:off x="2776879" y="4270162"/>
                <a:ext cx="392775" cy="116478"/>
              </a:xfrm>
              <a:custGeom>
                <a:avLst/>
                <a:gdLst>
                  <a:gd name="T0" fmla="*/ 1214 w 1277"/>
                  <a:gd name="T1" fmla="*/ 0 h 379"/>
                  <a:gd name="T2" fmla="*/ 62 w 1277"/>
                  <a:gd name="T3" fmla="*/ 0 h 379"/>
                  <a:gd name="T4" fmla="*/ 0 w 1277"/>
                  <a:gd name="T5" fmla="*/ 62 h 379"/>
                  <a:gd name="T6" fmla="*/ 0 w 1277"/>
                  <a:gd name="T7" fmla="*/ 207 h 379"/>
                  <a:gd name="T8" fmla="*/ 141 w 1277"/>
                  <a:gd name="T9" fmla="*/ 378 h 379"/>
                  <a:gd name="T10" fmla="*/ 1276 w 1277"/>
                  <a:gd name="T11" fmla="*/ 378 h 379"/>
                  <a:gd name="T12" fmla="*/ 1276 w 1277"/>
                  <a:gd name="T13" fmla="*/ 62 h 379"/>
                  <a:gd name="T14" fmla="*/ 1214 w 1277"/>
                  <a:gd name="T15" fmla="*/ 0 h 379"/>
                  <a:gd name="T16" fmla="*/ 1081 w 1277"/>
                  <a:gd name="T17" fmla="*/ 253 h 379"/>
                  <a:gd name="T18" fmla="*/ 1019 w 1277"/>
                  <a:gd name="T19" fmla="*/ 191 h 379"/>
                  <a:gd name="T20" fmla="*/ 1081 w 1277"/>
                  <a:gd name="T21" fmla="*/ 128 h 379"/>
                  <a:gd name="T22" fmla="*/ 1143 w 1277"/>
                  <a:gd name="T23" fmla="*/ 191 h 379"/>
                  <a:gd name="T24" fmla="*/ 1081 w 1277"/>
                  <a:gd name="T25" fmla="*/ 253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77" h="379">
                    <a:moveTo>
                      <a:pt x="1214" y="0"/>
                    </a:moveTo>
                    <a:lnTo>
                      <a:pt x="62" y="0"/>
                    </a:lnTo>
                    <a:cubicBezTo>
                      <a:pt x="25" y="0"/>
                      <a:pt x="0" y="29"/>
                      <a:pt x="0" y="62"/>
                    </a:cubicBezTo>
                    <a:lnTo>
                      <a:pt x="0" y="207"/>
                    </a:lnTo>
                    <a:cubicBezTo>
                      <a:pt x="75" y="237"/>
                      <a:pt x="133" y="303"/>
                      <a:pt x="141" y="378"/>
                    </a:cubicBezTo>
                    <a:lnTo>
                      <a:pt x="1276" y="378"/>
                    </a:lnTo>
                    <a:lnTo>
                      <a:pt x="1276" y="62"/>
                    </a:lnTo>
                    <a:cubicBezTo>
                      <a:pt x="1276" y="29"/>
                      <a:pt x="1247" y="0"/>
                      <a:pt x="1214" y="0"/>
                    </a:cubicBezTo>
                    <a:close/>
                    <a:moveTo>
                      <a:pt x="1081" y="253"/>
                    </a:moveTo>
                    <a:cubicBezTo>
                      <a:pt x="1048" y="253"/>
                      <a:pt x="1019" y="224"/>
                      <a:pt x="1019" y="191"/>
                    </a:cubicBezTo>
                    <a:cubicBezTo>
                      <a:pt x="1019" y="158"/>
                      <a:pt x="1048" y="128"/>
                      <a:pt x="1081" y="128"/>
                    </a:cubicBezTo>
                    <a:cubicBezTo>
                      <a:pt x="1114" y="128"/>
                      <a:pt x="1143" y="158"/>
                      <a:pt x="1143" y="191"/>
                    </a:cubicBezTo>
                    <a:cubicBezTo>
                      <a:pt x="1143" y="224"/>
                      <a:pt x="1114" y="253"/>
                      <a:pt x="1081" y="253"/>
                    </a:cubicBezTo>
                    <a:close/>
                  </a:path>
                </a:pathLst>
              </a:custGeom>
              <a:solidFill>
                <a:schemeClr val="tx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76" name="Freeform 18">
                <a:extLst>
                  <a:ext uri="{FF2B5EF4-FFF2-40B4-BE49-F238E27FC236}">
                    <a16:creationId xmlns:a16="http://schemas.microsoft.com/office/drawing/2014/main" id="{BF437ADD-903B-49D4-BD51-DAEBA530F1E2}"/>
                  </a:ext>
                </a:extLst>
              </p:cNvPr>
              <p:cNvSpPr>
                <a:spLocks noChangeArrowheads="1"/>
              </p:cNvSpPr>
              <p:nvPr/>
            </p:nvSpPr>
            <p:spPr bwMode="auto">
              <a:xfrm>
                <a:off x="2684781" y="4341945"/>
                <a:ext cx="119187" cy="176071"/>
              </a:xfrm>
              <a:custGeom>
                <a:avLst/>
                <a:gdLst>
                  <a:gd name="T0" fmla="*/ 8 w 387"/>
                  <a:gd name="T1" fmla="*/ 391 h 575"/>
                  <a:gd name="T2" fmla="*/ 45 w 387"/>
                  <a:gd name="T3" fmla="*/ 424 h 575"/>
                  <a:gd name="T4" fmla="*/ 191 w 387"/>
                  <a:gd name="T5" fmla="*/ 574 h 575"/>
                  <a:gd name="T6" fmla="*/ 336 w 387"/>
                  <a:gd name="T7" fmla="*/ 424 h 575"/>
                  <a:gd name="T8" fmla="*/ 374 w 387"/>
                  <a:gd name="T9" fmla="*/ 391 h 575"/>
                  <a:gd name="T10" fmla="*/ 382 w 387"/>
                  <a:gd name="T11" fmla="*/ 333 h 575"/>
                  <a:gd name="T12" fmla="*/ 361 w 387"/>
                  <a:gd name="T13" fmla="*/ 296 h 575"/>
                  <a:gd name="T14" fmla="*/ 374 w 387"/>
                  <a:gd name="T15" fmla="*/ 187 h 575"/>
                  <a:gd name="T16" fmla="*/ 228 w 387"/>
                  <a:gd name="T17" fmla="*/ 38 h 575"/>
                  <a:gd name="T18" fmla="*/ 199 w 387"/>
                  <a:gd name="T19" fmla="*/ 0 h 575"/>
                  <a:gd name="T20" fmla="*/ 0 w 387"/>
                  <a:gd name="T21" fmla="*/ 171 h 575"/>
                  <a:gd name="T22" fmla="*/ 0 w 387"/>
                  <a:gd name="T23" fmla="*/ 192 h 575"/>
                  <a:gd name="T24" fmla="*/ 12 w 387"/>
                  <a:gd name="T25" fmla="*/ 291 h 575"/>
                  <a:gd name="T26" fmla="*/ 0 w 387"/>
                  <a:gd name="T27" fmla="*/ 333 h 575"/>
                  <a:gd name="T28" fmla="*/ 8 w 387"/>
                  <a:gd name="T29" fmla="*/ 391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87" h="575">
                    <a:moveTo>
                      <a:pt x="8" y="391"/>
                    </a:moveTo>
                    <a:cubicBezTo>
                      <a:pt x="12" y="408"/>
                      <a:pt x="25" y="424"/>
                      <a:pt x="45" y="424"/>
                    </a:cubicBezTo>
                    <a:cubicBezTo>
                      <a:pt x="66" y="566"/>
                      <a:pt x="174" y="574"/>
                      <a:pt x="191" y="574"/>
                    </a:cubicBezTo>
                    <a:cubicBezTo>
                      <a:pt x="208" y="574"/>
                      <a:pt x="316" y="570"/>
                      <a:pt x="336" y="424"/>
                    </a:cubicBezTo>
                    <a:cubicBezTo>
                      <a:pt x="357" y="424"/>
                      <a:pt x="370" y="412"/>
                      <a:pt x="374" y="391"/>
                    </a:cubicBezTo>
                    <a:lnTo>
                      <a:pt x="382" y="333"/>
                    </a:lnTo>
                    <a:cubicBezTo>
                      <a:pt x="386" y="316"/>
                      <a:pt x="378" y="300"/>
                      <a:pt x="361" y="296"/>
                    </a:cubicBezTo>
                    <a:cubicBezTo>
                      <a:pt x="365" y="271"/>
                      <a:pt x="374" y="225"/>
                      <a:pt x="374" y="187"/>
                    </a:cubicBezTo>
                    <a:cubicBezTo>
                      <a:pt x="374" y="117"/>
                      <a:pt x="311" y="46"/>
                      <a:pt x="228" y="38"/>
                    </a:cubicBezTo>
                    <a:lnTo>
                      <a:pt x="199" y="0"/>
                    </a:lnTo>
                    <a:cubicBezTo>
                      <a:pt x="0" y="9"/>
                      <a:pt x="0" y="171"/>
                      <a:pt x="0" y="171"/>
                    </a:cubicBezTo>
                    <a:lnTo>
                      <a:pt x="0" y="192"/>
                    </a:lnTo>
                    <a:cubicBezTo>
                      <a:pt x="0" y="229"/>
                      <a:pt x="8" y="271"/>
                      <a:pt x="12" y="291"/>
                    </a:cubicBezTo>
                    <a:cubicBezTo>
                      <a:pt x="8" y="300"/>
                      <a:pt x="0" y="316"/>
                      <a:pt x="0" y="333"/>
                    </a:cubicBezTo>
                    <a:lnTo>
                      <a:pt x="8" y="391"/>
                    </a:lnTo>
                  </a:path>
                </a:pathLst>
              </a:custGeom>
              <a:solidFill>
                <a:schemeClr val="tx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77" name="Freeform 19">
                <a:extLst>
                  <a:ext uri="{FF2B5EF4-FFF2-40B4-BE49-F238E27FC236}">
                    <a16:creationId xmlns:a16="http://schemas.microsoft.com/office/drawing/2014/main" id="{E995E248-095D-4C86-A90A-51F180D57CB5}"/>
                  </a:ext>
                </a:extLst>
              </p:cNvPr>
              <p:cNvSpPr>
                <a:spLocks noChangeArrowheads="1"/>
              </p:cNvSpPr>
              <p:nvPr/>
            </p:nvSpPr>
            <p:spPr bwMode="auto">
              <a:xfrm>
                <a:off x="2615706" y="4516662"/>
                <a:ext cx="255981" cy="142211"/>
              </a:xfrm>
              <a:custGeom>
                <a:avLst/>
                <a:gdLst>
                  <a:gd name="T0" fmla="*/ 0 w 833"/>
                  <a:gd name="T1" fmla="*/ 461 h 462"/>
                  <a:gd name="T2" fmla="*/ 0 w 833"/>
                  <a:gd name="T3" fmla="*/ 204 h 462"/>
                  <a:gd name="T4" fmla="*/ 87 w 833"/>
                  <a:gd name="T5" fmla="*/ 54 h 462"/>
                  <a:gd name="T6" fmla="*/ 87 w 833"/>
                  <a:gd name="T7" fmla="*/ 54 h 462"/>
                  <a:gd name="T8" fmla="*/ 183 w 833"/>
                  <a:gd name="T9" fmla="*/ 25 h 462"/>
                  <a:gd name="T10" fmla="*/ 237 w 833"/>
                  <a:gd name="T11" fmla="*/ 8 h 462"/>
                  <a:gd name="T12" fmla="*/ 275 w 833"/>
                  <a:gd name="T13" fmla="*/ 0 h 462"/>
                  <a:gd name="T14" fmla="*/ 416 w 833"/>
                  <a:gd name="T15" fmla="*/ 58 h 462"/>
                  <a:gd name="T16" fmla="*/ 416 w 833"/>
                  <a:gd name="T17" fmla="*/ 58 h 462"/>
                  <a:gd name="T18" fmla="*/ 557 w 833"/>
                  <a:gd name="T19" fmla="*/ 0 h 462"/>
                  <a:gd name="T20" fmla="*/ 595 w 833"/>
                  <a:gd name="T21" fmla="*/ 8 h 462"/>
                  <a:gd name="T22" fmla="*/ 649 w 833"/>
                  <a:gd name="T23" fmla="*/ 25 h 462"/>
                  <a:gd name="T24" fmla="*/ 744 w 833"/>
                  <a:gd name="T25" fmla="*/ 54 h 462"/>
                  <a:gd name="T26" fmla="*/ 744 w 833"/>
                  <a:gd name="T27" fmla="*/ 54 h 462"/>
                  <a:gd name="T28" fmla="*/ 832 w 833"/>
                  <a:gd name="T29" fmla="*/ 204 h 462"/>
                  <a:gd name="T30" fmla="*/ 832 w 833"/>
                  <a:gd name="T31" fmla="*/ 461 h 462"/>
                  <a:gd name="T32" fmla="*/ 0 w 833"/>
                  <a:gd name="T33" fmla="*/ 461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33" h="462">
                    <a:moveTo>
                      <a:pt x="0" y="461"/>
                    </a:moveTo>
                    <a:lnTo>
                      <a:pt x="0" y="204"/>
                    </a:lnTo>
                    <a:cubicBezTo>
                      <a:pt x="0" y="141"/>
                      <a:pt x="38" y="83"/>
                      <a:pt x="87" y="54"/>
                    </a:cubicBezTo>
                    <a:lnTo>
                      <a:pt x="87" y="54"/>
                    </a:lnTo>
                    <a:cubicBezTo>
                      <a:pt x="117" y="46"/>
                      <a:pt x="150" y="33"/>
                      <a:pt x="183" y="25"/>
                    </a:cubicBezTo>
                    <a:cubicBezTo>
                      <a:pt x="204" y="21"/>
                      <a:pt x="220" y="12"/>
                      <a:pt x="237" y="8"/>
                    </a:cubicBezTo>
                    <a:cubicBezTo>
                      <a:pt x="258" y="4"/>
                      <a:pt x="275" y="0"/>
                      <a:pt x="275" y="0"/>
                    </a:cubicBezTo>
                    <a:cubicBezTo>
                      <a:pt x="304" y="37"/>
                      <a:pt x="358" y="58"/>
                      <a:pt x="416" y="58"/>
                    </a:cubicBezTo>
                    <a:lnTo>
                      <a:pt x="416" y="58"/>
                    </a:lnTo>
                    <a:cubicBezTo>
                      <a:pt x="474" y="58"/>
                      <a:pt x="528" y="37"/>
                      <a:pt x="557" y="0"/>
                    </a:cubicBezTo>
                    <a:cubicBezTo>
                      <a:pt x="557" y="0"/>
                      <a:pt x="574" y="4"/>
                      <a:pt x="595" y="8"/>
                    </a:cubicBezTo>
                    <a:cubicBezTo>
                      <a:pt x="611" y="12"/>
                      <a:pt x="628" y="16"/>
                      <a:pt x="649" y="25"/>
                    </a:cubicBezTo>
                    <a:cubicBezTo>
                      <a:pt x="682" y="33"/>
                      <a:pt x="719" y="46"/>
                      <a:pt x="744" y="54"/>
                    </a:cubicBezTo>
                    <a:lnTo>
                      <a:pt x="744" y="54"/>
                    </a:lnTo>
                    <a:cubicBezTo>
                      <a:pt x="794" y="83"/>
                      <a:pt x="832" y="137"/>
                      <a:pt x="832" y="204"/>
                    </a:cubicBezTo>
                    <a:lnTo>
                      <a:pt x="832" y="461"/>
                    </a:lnTo>
                    <a:lnTo>
                      <a:pt x="0" y="461"/>
                    </a:lnTo>
                  </a:path>
                </a:pathLst>
              </a:custGeom>
              <a:solidFill>
                <a:schemeClr val="tx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572" name="Rectangle 571">
              <a:extLst>
                <a:ext uri="{FF2B5EF4-FFF2-40B4-BE49-F238E27FC236}">
                  <a16:creationId xmlns:a16="http://schemas.microsoft.com/office/drawing/2014/main" id="{07BF51D6-0408-4F68-AFE8-52EB6CA12BA6}"/>
                </a:ext>
              </a:extLst>
            </p:cNvPr>
            <p:cNvSpPr/>
            <p:nvPr/>
          </p:nvSpPr>
          <p:spPr>
            <a:xfrm>
              <a:off x="2568775" y="4077183"/>
              <a:ext cx="639069" cy="1100192"/>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p>
          </p:txBody>
        </p:sp>
      </p:grpSp>
      <p:sp>
        <p:nvSpPr>
          <p:cNvPr id="606" name="Text Box 30">
            <a:extLst>
              <a:ext uri="{FF2B5EF4-FFF2-40B4-BE49-F238E27FC236}">
                <a16:creationId xmlns:a16="http://schemas.microsoft.com/office/drawing/2014/main" id="{83D7E839-B947-4955-B780-178FFEDA320C}"/>
              </a:ext>
            </a:extLst>
          </p:cNvPr>
          <p:cNvSpPr txBox="1">
            <a:spLocks noChangeArrowheads="1"/>
          </p:cNvSpPr>
          <p:nvPr/>
        </p:nvSpPr>
        <p:spPr bwMode="auto">
          <a:xfrm>
            <a:off x="2517889" y="4055878"/>
            <a:ext cx="640811" cy="369332"/>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solidFill>
                  <a:schemeClr val="bg2">
                    <a:lumMod val="10000"/>
                  </a:schemeClr>
                </a:solidFill>
              </a:rPr>
              <a:t>Dynamic Routable Gateway</a:t>
            </a:r>
          </a:p>
        </p:txBody>
      </p:sp>
      <p:cxnSp>
        <p:nvCxnSpPr>
          <p:cNvPr id="607" name="Straight Connector 606">
            <a:extLst>
              <a:ext uri="{FF2B5EF4-FFF2-40B4-BE49-F238E27FC236}">
                <a16:creationId xmlns:a16="http://schemas.microsoft.com/office/drawing/2014/main" id="{FC6ECE0A-11E4-43A1-94D3-0CC16DAA4730}"/>
              </a:ext>
            </a:extLst>
          </p:cNvPr>
          <p:cNvCxnSpPr>
            <a:cxnSpLocks/>
            <a:endCxn id="524" idx="1"/>
          </p:cNvCxnSpPr>
          <p:nvPr/>
        </p:nvCxnSpPr>
        <p:spPr>
          <a:xfrm>
            <a:off x="2778835" y="3221840"/>
            <a:ext cx="170182" cy="347314"/>
          </a:xfrm>
          <a:prstGeom prst="line">
            <a:avLst/>
          </a:prstGeom>
          <a:ln w="12700">
            <a:solidFill>
              <a:srgbClr val="5F5F5F"/>
            </a:solidFill>
            <a:miter lim="800000"/>
            <a:headEnd type="none" w="sm" len="sm"/>
            <a:tailEnd type="oval" w="sm" len="sm"/>
          </a:ln>
        </p:spPr>
        <p:style>
          <a:lnRef idx="1">
            <a:schemeClr val="accent1"/>
          </a:lnRef>
          <a:fillRef idx="0">
            <a:schemeClr val="accent1"/>
          </a:fillRef>
          <a:effectRef idx="0">
            <a:schemeClr val="accent1"/>
          </a:effectRef>
          <a:fontRef idx="minor">
            <a:schemeClr val="tx1"/>
          </a:fontRef>
        </p:style>
      </p:cxnSp>
      <p:grpSp>
        <p:nvGrpSpPr>
          <p:cNvPr id="608" name="Group 607">
            <a:extLst>
              <a:ext uri="{FF2B5EF4-FFF2-40B4-BE49-F238E27FC236}">
                <a16:creationId xmlns:a16="http://schemas.microsoft.com/office/drawing/2014/main" id="{42668BF4-2064-4187-B5F4-FDFDD65C43FA}"/>
              </a:ext>
            </a:extLst>
          </p:cNvPr>
          <p:cNvGrpSpPr/>
          <p:nvPr/>
        </p:nvGrpSpPr>
        <p:grpSpPr>
          <a:xfrm>
            <a:off x="2557733" y="2531990"/>
            <a:ext cx="913874" cy="776404"/>
            <a:chOff x="8809444" y="2046682"/>
            <a:chExt cx="914112" cy="776606"/>
          </a:xfrm>
        </p:grpSpPr>
        <p:grpSp>
          <p:nvGrpSpPr>
            <p:cNvPr id="609" name="Group 608">
              <a:extLst>
                <a:ext uri="{FF2B5EF4-FFF2-40B4-BE49-F238E27FC236}">
                  <a16:creationId xmlns:a16="http://schemas.microsoft.com/office/drawing/2014/main" id="{D964182D-70AA-4C51-A680-2116D026DC8C}"/>
                </a:ext>
              </a:extLst>
            </p:cNvPr>
            <p:cNvGrpSpPr/>
            <p:nvPr/>
          </p:nvGrpSpPr>
          <p:grpSpPr>
            <a:xfrm>
              <a:off x="8884399" y="2106486"/>
              <a:ext cx="764202" cy="656998"/>
              <a:chOff x="6159500" y="2681288"/>
              <a:chExt cx="792163" cy="681037"/>
            </a:xfrm>
            <a:solidFill>
              <a:srgbClr val="F80000"/>
            </a:solidFill>
          </p:grpSpPr>
          <p:sp>
            <p:nvSpPr>
              <p:cNvPr id="611" name="Freeform 1">
                <a:extLst>
                  <a:ext uri="{FF2B5EF4-FFF2-40B4-BE49-F238E27FC236}">
                    <a16:creationId xmlns:a16="http://schemas.microsoft.com/office/drawing/2014/main" id="{A4A5A8CF-A401-4237-9790-5B95D230E378}"/>
                  </a:ext>
                </a:extLst>
              </p:cNvPr>
              <p:cNvSpPr>
                <a:spLocks noChangeArrowheads="1"/>
              </p:cNvSpPr>
              <p:nvPr/>
            </p:nvSpPr>
            <p:spPr bwMode="auto">
              <a:xfrm>
                <a:off x="6161088" y="3032125"/>
                <a:ext cx="279400" cy="92075"/>
              </a:xfrm>
              <a:custGeom>
                <a:avLst/>
                <a:gdLst>
                  <a:gd name="T0" fmla="*/ 740 w 778"/>
                  <a:gd name="T1" fmla="*/ 0 h 255"/>
                  <a:gd name="T2" fmla="*/ 37 w 778"/>
                  <a:gd name="T3" fmla="*/ 0 h 255"/>
                  <a:gd name="T4" fmla="*/ 0 w 778"/>
                  <a:gd name="T5" fmla="*/ 37 h 255"/>
                  <a:gd name="T6" fmla="*/ 0 w 778"/>
                  <a:gd name="T7" fmla="*/ 254 h 255"/>
                  <a:gd name="T8" fmla="*/ 777 w 778"/>
                  <a:gd name="T9" fmla="*/ 254 h 255"/>
                  <a:gd name="T10" fmla="*/ 777 w 778"/>
                  <a:gd name="T11" fmla="*/ 37 h 255"/>
                  <a:gd name="T12" fmla="*/ 740 w 778"/>
                  <a:gd name="T13" fmla="*/ 0 h 255"/>
                  <a:gd name="T14" fmla="*/ 669 w 778"/>
                  <a:gd name="T15" fmla="*/ 170 h 255"/>
                  <a:gd name="T16" fmla="*/ 628 w 778"/>
                  <a:gd name="T17" fmla="*/ 129 h 255"/>
                  <a:gd name="T18" fmla="*/ 669 w 778"/>
                  <a:gd name="T19" fmla="*/ 87 h 255"/>
                  <a:gd name="T20" fmla="*/ 711 w 778"/>
                  <a:gd name="T21" fmla="*/ 129 h 255"/>
                  <a:gd name="T22" fmla="*/ 669 w 778"/>
                  <a:gd name="T23" fmla="*/ 170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78" h="255">
                    <a:moveTo>
                      <a:pt x="740" y="0"/>
                    </a:moveTo>
                    <a:lnTo>
                      <a:pt x="37" y="0"/>
                    </a:lnTo>
                    <a:cubicBezTo>
                      <a:pt x="17" y="0"/>
                      <a:pt x="0" y="17"/>
                      <a:pt x="0" y="37"/>
                    </a:cubicBezTo>
                    <a:lnTo>
                      <a:pt x="0" y="254"/>
                    </a:lnTo>
                    <a:lnTo>
                      <a:pt x="777" y="254"/>
                    </a:lnTo>
                    <a:lnTo>
                      <a:pt x="777" y="37"/>
                    </a:lnTo>
                    <a:cubicBezTo>
                      <a:pt x="777" y="17"/>
                      <a:pt x="761" y="0"/>
                      <a:pt x="740" y="0"/>
                    </a:cubicBezTo>
                    <a:close/>
                    <a:moveTo>
                      <a:pt x="669" y="170"/>
                    </a:moveTo>
                    <a:cubicBezTo>
                      <a:pt x="644" y="170"/>
                      <a:pt x="628" y="150"/>
                      <a:pt x="628" y="129"/>
                    </a:cubicBezTo>
                    <a:cubicBezTo>
                      <a:pt x="628" y="104"/>
                      <a:pt x="648" y="87"/>
                      <a:pt x="669" y="87"/>
                    </a:cubicBezTo>
                    <a:cubicBezTo>
                      <a:pt x="694" y="87"/>
                      <a:pt x="711" y="108"/>
                      <a:pt x="711" y="129"/>
                    </a:cubicBezTo>
                    <a:cubicBezTo>
                      <a:pt x="711" y="154"/>
                      <a:pt x="690" y="170"/>
                      <a:pt x="669" y="170"/>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799"/>
              </a:p>
            </p:txBody>
          </p:sp>
          <p:sp>
            <p:nvSpPr>
              <p:cNvPr id="612" name="Freeform 2">
                <a:extLst>
                  <a:ext uri="{FF2B5EF4-FFF2-40B4-BE49-F238E27FC236}">
                    <a16:creationId xmlns:a16="http://schemas.microsoft.com/office/drawing/2014/main" id="{95F98111-D084-44D1-9EB2-6841C88A6968}"/>
                  </a:ext>
                </a:extLst>
              </p:cNvPr>
              <p:cNvSpPr>
                <a:spLocks noChangeArrowheads="1"/>
              </p:cNvSpPr>
              <p:nvPr/>
            </p:nvSpPr>
            <p:spPr bwMode="auto">
              <a:xfrm>
                <a:off x="6161088" y="3149600"/>
                <a:ext cx="279400" cy="93663"/>
              </a:xfrm>
              <a:custGeom>
                <a:avLst/>
                <a:gdLst>
                  <a:gd name="T0" fmla="*/ 0 w 778"/>
                  <a:gd name="T1" fmla="*/ 0 h 259"/>
                  <a:gd name="T2" fmla="*/ 0 w 778"/>
                  <a:gd name="T3" fmla="*/ 258 h 259"/>
                  <a:gd name="T4" fmla="*/ 777 w 778"/>
                  <a:gd name="T5" fmla="*/ 258 h 259"/>
                  <a:gd name="T6" fmla="*/ 777 w 778"/>
                  <a:gd name="T7" fmla="*/ 0 h 259"/>
                  <a:gd name="T8" fmla="*/ 0 w 778"/>
                  <a:gd name="T9" fmla="*/ 0 h 259"/>
                  <a:gd name="T10" fmla="*/ 669 w 778"/>
                  <a:gd name="T11" fmla="*/ 175 h 259"/>
                  <a:gd name="T12" fmla="*/ 628 w 778"/>
                  <a:gd name="T13" fmla="*/ 133 h 259"/>
                  <a:gd name="T14" fmla="*/ 669 w 778"/>
                  <a:gd name="T15" fmla="*/ 92 h 259"/>
                  <a:gd name="T16" fmla="*/ 711 w 778"/>
                  <a:gd name="T17" fmla="*/ 133 h 259"/>
                  <a:gd name="T18" fmla="*/ 669 w 778"/>
                  <a:gd name="T19" fmla="*/ 175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78" h="259">
                    <a:moveTo>
                      <a:pt x="0" y="0"/>
                    </a:moveTo>
                    <a:lnTo>
                      <a:pt x="0" y="258"/>
                    </a:lnTo>
                    <a:lnTo>
                      <a:pt x="777" y="258"/>
                    </a:lnTo>
                    <a:lnTo>
                      <a:pt x="777" y="0"/>
                    </a:lnTo>
                    <a:lnTo>
                      <a:pt x="0" y="0"/>
                    </a:lnTo>
                    <a:close/>
                    <a:moveTo>
                      <a:pt x="669" y="175"/>
                    </a:moveTo>
                    <a:cubicBezTo>
                      <a:pt x="644" y="175"/>
                      <a:pt x="628" y="154"/>
                      <a:pt x="628" y="133"/>
                    </a:cubicBezTo>
                    <a:cubicBezTo>
                      <a:pt x="628" y="108"/>
                      <a:pt x="648" y="92"/>
                      <a:pt x="669" y="92"/>
                    </a:cubicBezTo>
                    <a:cubicBezTo>
                      <a:pt x="694" y="92"/>
                      <a:pt x="711" y="113"/>
                      <a:pt x="711" y="133"/>
                    </a:cubicBezTo>
                    <a:cubicBezTo>
                      <a:pt x="711" y="158"/>
                      <a:pt x="690" y="175"/>
                      <a:pt x="669" y="175"/>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799"/>
              </a:p>
            </p:txBody>
          </p:sp>
          <p:sp>
            <p:nvSpPr>
              <p:cNvPr id="613" name="Freeform 3">
                <a:extLst>
                  <a:ext uri="{FF2B5EF4-FFF2-40B4-BE49-F238E27FC236}">
                    <a16:creationId xmlns:a16="http://schemas.microsoft.com/office/drawing/2014/main" id="{3CFB6934-1BAC-47D4-9EB2-FCA2EB798F35}"/>
                  </a:ext>
                </a:extLst>
              </p:cNvPr>
              <p:cNvSpPr>
                <a:spLocks noChangeArrowheads="1"/>
              </p:cNvSpPr>
              <p:nvPr/>
            </p:nvSpPr>
            <p:spPr bwMode="auto">
              <a:xfrm>
                <a:off x="6159500" y="3270250"/>
                <a:ext cx="279400" cy="92075"/>
              </a:xfrm>
              <a:custGeom>
                <a:avLst/>
                <a:gdLst>
                  <a:gd name="T0" fmla="*/ 4 w 778"/>
                  <a:gd name="T1" fmla="*/ 216 h 254"/>
                  <a:gd name="T2" fmla="*/ 41 w 778"/>
                  <a:gd name="T3" fmla="*/ 253 h 254"/>
                  <a:gd name="T4" fmla="*/ 740 w 778"/>
                  <a:gd name="T5" fmla="*/ 253 h 254"/>
                  <a:gd name="T6" fmla="*/ 777 w 778"/>
                  <a:gd name="T7" fmla="*/ 216 h 254"/>
                  <a:gd name="T8" fmla="*/ 777 w 778"/>
                  <a:gd name="T9" fmla="*/ 0 h 254"/>
                  <a:gd name="T10" fmla="*/ 0 w 778"/>
                  <a:gd name="T11" fmla="*/ 0 h 254"/>
                  <a:gd name="T12" fmla="*/ 0 w 778"/>
                  <a:gd name="T13" fmla="*/ 216 h 254"/>
                  <a:gd name="T14" fmla="*/ 4 w 778"/>
                  <a:gd name="T15" fmla="*/ 216 h 254"/>
                  <a:gd name="T16" fmla="*/ 673 w 778"/>
                  <a:gd name="T17" fmla="*/ 83 h 254"/>
                  <a:gd name="T18" fmla="*/ 715 w 778"/>
                  <a:gd name="T19" fmla="*/ 125 h 254"/>
                  <a:gd name="T20" fmla="*/ 673 w 778"/>
                  <a:gd name="T21" fmla="*/ 166 h 254"/>
                  <a:gd name="T22" fmla="*/ 632 w 778"/>
                  <a:gd name="T23" fmla="*/ 125 h 254"/>
                  <a:gd name="T24" fmla="*/ 673 w 778"/>
                  <a:gd name="T25" fmla="*/ 83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78" h="254">
                    <a:moveTo>
                      <a:pt x="4" y="216"/>
                    </a:moveTo>
                    <a:cubicBezTo>
                      <a:pt x="4" y="237"/>
                      <a:pt x="21" y="253"/>
                      <a:pt x="41" y="253"/>
                    </a:cubicBezTo>
                    <a:lnTo>
                      <a:pt x="740" y="253"/>
                    </a:lnTo>
                    <a:cubicBezTo>
                      <a:pt x="761" y="253"/>
                      <a:pt x="777" y="237"/>
                      <a:pt x="777" y="216"/>
                    </a:cubicBezTo>
                    <a:lnTo>
                      <a:pt x="777" y="0"/>
                    </a:lnTo>
                    <a:lnTo>
                      <a:pt x="0" y="0"/>
                    </a:lnTo>
                    <a:lnTo>
                      <a:pt x="0" y="216"/>
                    </a:lnTo>
                    <a:lnTo>
                      <a:pt x="4" y="216"/>
                    </a:lnTo>
                    <a:close/>
                    <a:moveTo>
                      <a:pt x="673" y="83"/>
                    </a:moveTo>
                    <a:cubicBezTo>
                      <a:pt x="698" y="83"/>
                      <a:pt x="715" y="104"/>
                      <a:pt x="715" y="125"/>
                    </a:cubicBezTo>
                    <a:cubicBezTo>
                      <a:pt x="715" y="150"/>
                      <a:pt x="694" y="166"/>
                      <a:pt x="673" y="166"/>
                    </a:cubicBezTo>
                    <a:cubicBezTo>
                      <a:pt x="648" y="166"/>
                      <a:pt x="632" y="145"/>
                      <a:pt x="632" y="125"/>
                    </a:cubicBezTo>
                    <a:cubicBezTo>
                      <a:pt x="632" y="100"/>
                      <a:pt x="648" y="83"/>
                      <a:pt x="673" y="83"/>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799"/>
              </a:p>
            </p:txBody>
          </p:sp>
          <p:sp>
            <p:nvSpPr>
              <p:cNvPr id="614" name="Freeform 4">
                <a:extLst>
                  <a:ext uri="{FF2B5EF4-FFF2-40B4-BE49-F238E27FC236}">
                    <a16:creationId xmlns:a16="http://schemas.microsoft.com/office/drawing/2014/main" id="{E6A125AF-C97B-440F-9E47-5D8C43DC02BC}"/>
                  </a:ext>
                </a:extLst>
              </p:cNvPr>
              <p:cNvSpPr>
                <a:spLocks noChangeArrowheads="1"/>
              </p:cNvSpPr>
              <p:nvPr/>
            </p:nvSpPr>
            <p:spPr bwMode="auto">
              <a:xfrm>
                <a:off x="6537325" y="2681288"/>
                <a:ext cx="414338" cy="231775"/>
              </a:xfrm>
              <a:custGeom>
                <a:avLst/>
                <a:gdLst>
                  <a:gd name="T0" fmla="*/ 940 w 1153"/>
                  <a:gd name="T1" fmla="*/ 233 h 646"/>
                  <a:gd name="T2" fmla="*/ 923 w 1153"/>
                  <a:gd name="T3" fmla="*/ 233 h 646"/>
                  <a:gd name="T4" fmla="*/ 728 w 1153"/>
                  <a:gd name="T5" fmla="*/ 88 h 646"/>
                  <a:gd name="T6" fmla="*/ 661 w 1153"/>
                  <a:gd name="T7" fmla="*/ 100 h 646"/>
                  <a:gd name="T8" fmla="*/ 470 w 1153"/>
                  <a:gd name="T9" fmla="*/ 0 h 646"/>
                  <a:gd name="T10" fmla="*/ 242 w 1153"/>
                  <a:gd name="T11" fmla="*/ 179 h 646"/>
                  <a:gd name="T12" fmla="*/ 233 w 1153"/>
                  <a:gd name="T13" fmla="*/ 179 h 646"/>
                  <a:gd name="T14" fmla="*/ 0 w 1153"/>
                  <a:gd name="T15" fmla="*/ 412 h 646"/>
                  <a:gd name="T16" fmla="*/ 233 w 1153"/>
                  <a:gd name="T17" fmla="*/ 645 h 646"/>
                  <a:gd name="T18" fmla="*/ 944 w 1153"/>
                  <a:gd name="T19" fmla="*/ 645 h 646"/>
                  <a:gd name="T20" fmla="*/ 1152 w 1153"/>
                  <a:gd name="T21" fmla="*/ 437 h 646"/>
                  <a:gd name="T22" fmla="*/ 940 w 1153"/>
                  <a:gd name="T23" fmla="*/ 233 h 6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53" h="646">
                    <a:moveTo>
                      <a:pt x="940" y="233"/>
                    </a:moveTo>
                    <a:cubicBezTo>
                      <a:pt x="936" y="233"/>
                      <a:pt x="927" y="233"/>
                      <a:pt x="923" y="233"/>
                    </a:cubicBezTo>
                    <a:cubicBezTo>
                      <a:pt x="898" y="150"/>
                      <a:pt x="819" y="88"/>
                      <a:pt x="728" y="88"/>
                    </a:cubicBezTo>
                    <a:cubicBezTo>
                      <a:pt x="703" y="88"/>
                      <a:pt x="682" y="92"/>
                      <a:pt x="661" y="100"/>
                    </a:cubicBezTo>
                    <a:cubicBezTo>
                      <a:pt x="620" y="38"/>
                      <a:pt x="549" y="0"/>
                      <a:pt x="470" y="0"/>
                    </a:cubicBezTo>
                    <a:cubicBezTo>
                      <a:pt x="358" y="0"/>
                      <a:pt x="266" y="75"/>
                      <a:pt x="242" y="179"/>
                    </a:cubicBezTo>
                    <a:cubicBezTo>
                      <a:pt x="237" y="179"/>
                      <a:pt x="237" y="179"/>
                      <a:pt x="233" y="179"/>
                    </a:cubicBezTo>
                    <a:cubicBezTo>
                      <a:pt x="104" y="179"/>
                      <a:pt x="0" y="283"/>
                      <a:pt x="0" y="412"/>
                    </a:cubicBezTo>
                    <a:cubicBezTo>
                      <a:pt x="0" y="541"/>
                      <a:pt x="104" y="645"/>
                      <a:pt x="233" y="645"/>
                    </a:cubicBezTo>
                    <a:lnTo>
                      <a:pt x="944" y="645"/>
                    </a:lnTo>
                    <a:cubicBezTo>
                      <a:pt x="1056" y="645"/>
                      <a:pt x="1152" y="553"/>
                      <a:pt x="1152" y="437"/>
                    </a:cubicBezTo>
                    <a:cubicBezTo>
                      <a:pt x="1152" y="320"/>
                      <a:pt x="1056" y="233"/>
                      <a:pt x="940" y="233"/>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799"/>
              </a:p>
            </p:txBody>
          </p:sp>
          <p:sp>
            <p:nvSpPr>
              <p:cNvPr id="615" name="Freeform 5">
                <a:extLst>
                  <a:ext uri="{FF2B5EF4-FFF2-40B4-BE49-F238E27FC236}">
                    <a16:creationId xmlns:a16="http://schemas.microsoft.com/office/drawing/2014/main" id="{0B5188E3-1C28-49F4-8030-86102247BEC6}"/>
                  </a:ext>
                </a:extLst>
              </p:cNvPr>
              <p:cNvSpPr>
                <a:spLocks noChangeArrowheads="1"/>
              </p:cNvSpPr>
              <p:nvPr/>
            </p:nvSpPr>
            <p:spPr bwMode="auto">
              <a:xfrm>
                <a:off x="6443663" y="2911475"/>
                <a:ext cx="147637" cy="130175"/>
              </a:xfrm>
              <a:custGeom>
                <a:avLst/>
                <a:gdLst>
                  <a:gd name="T0" fmla="*/ 54 w 412"/>
                  <a:gd name="T1" fmla="*/ 362 h 363"/>
                  <a:gd name="T2" fmla="*/ 0 w 412"/>
                  <a:gd name="T3" fmla="*/ 300 h 363"/>
                  <a:gd name="T4" fmla="*/ 50 w 412"/>
                  <a:gd name="T5" fmla="*/ 258 h 363"/>
                  <a:gd name="T6" fmla="*/ 104 w 412"/>
                  <a:gd name="T7" fmla="*/ 320 h 363"/>
                  <a:gd name="T8" fmla="*/ 54 w 412"/>
                  <a:gd name="T9" fmla="*/ 362 h 363"/>
                  <a:gd name="T10" fmla="*/ 158 w 412"/>
                  <a:gd name="T11" fmla="*/ 275 h 363"/>
                  <a:gd name="T12" fmla="*/ 104 w 412"/>
                  <a:gd name="T13" fmla="*/ 212 h 363"/>
                  <a:gd name="T14" fmla="*/ 153 w 412"/>
                  <a:gd name="T15" fmla="*/ 171 h 363"/>
                  <a:gd name="T16" fmla="*/ 208 w 412"/>
                  <a:gd name="T17" fmla="*/ 233 h 363"/>
                  <a:gd name="T18" fmla="*/ 158 w 412"/>
                  <a:gd name="T19" fmla="*/ 275 h 363"/>
                  <a:gd name="T20" fmla="*/ 257 w 412"/>
                  <a:gd name="T21" fmla="*/ 187 h 363"/>
                  <a:gd name="T22" fmla="*/ 203 w 412"/>
                  <a:gd name="T23" fmla="*/ 125 h 363"/>
                  <a:gd name="T24" fmla="*/ 253 w 412"/>
                  <a:gd name="T25" fmla="*/ 83 h 363"/>
                  <a:gd name="T26" fmla="*/ 307 w 412"/>
                  <a:gd name="T27" fmla="*/ 146 h 363"/>
                  <a:gd name="T28" fmla="*/ 257 w 412"/>
                  <a:gd name="T29" fmla="*/ 187 h 363"/>
                  <a:gd name="T30" fmla="*/ 361 w 412"/>
                  <a:gd name="T31" fmla="*/ 104 h 363"/>
                  <a:gd name="T32" fmla="*/ 307 w 412"/>
                  <a:gd name="T33" fmla="*/ 42 h 363"/>
                  <a:gd name="T34" fmla="*/ 357 w 412"/>
                  <a:gd name="T35" fmla="*/ 0 h 363"/>
                  <a:gd name="T36" fmla="*/ 411 w 412"/>
                  <a:gd name="T37" fmla="*/ 63 h 363"/>
                  <a:gd name="T38" fmla="*/ 361 w 412"/>
                  <a:gd name="T39" fmla="*/ 104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12" h="363">
                    <a:moveTo>
                      <a:pt x="54" y="362"/>
                    </a:moveTo>
                    <a:lnTo>
                      <a:pt x="0" y="300"/>
                    </a:lnTo>
                    <a:lnTo>
                      <a:pt x="50" y="258"/>
                    </a:lnTo>
                    <a:lnTo>
                      <a:pt x="104" y="320"/>
                    </a:lnTo>
                    <a:lnTo>
                      <a:pt x="54" y="362"/>
                    </a:lnTo>
                    <a:close/>
                    <a:moveTo>
                      <a:pt x="158" y="275"/>
                    </a:moveTo>
                    <a:lnTo>
                      <a:pt x="104" y="212"/>
                    </a:lnTo>
                    <a:lnTo>
                      <a:pt x="153" y="171"/>
                    </a:lnTo>
                    <a:lnTo>
                      <a:pt x="208" y="233"/>
                    </a:lnTo>
                    <a:lnTo>
                      <a:pt x="158" y="275"/>
                    </a:lnTo>
                    <a:close/>
                    <a:moveTo>
                      <a:pt x="257" y="187"/>
                    </a:moveTo>
                    <a:lnTo>
                      <a:pt x="203" y="125"/>
                    </a:lnTo>
                    <a:lnTo>
                      <a:pt x="253" y="83"/>
                    </a:lnTo>
                    <a:lnTo>
                      <a:pt x="307" y="146"/>
                    </a:lnTo>
                    <a:lnTo>
                      <a:pt x="257" y="187"/>
                    </a:lnTo>
                    <a:close/>
                    <a:moveTo>
                      <a:pt x="361" y="104"/>
                    </a:moveTo>
                    <a:lnTo>
                      <a:pt x="307" y="42"/>
                    </a:lnTo>
                    <a:lnTo>
                      <a:pt x="357" y="0"/>
                    </a:lnTo>
                    <a:lnTo>
                      <a:pt x="411" y="63"/>
                    </a:lnTo>
                    <a:lnTo>
                      <a:pt x="361" y="104"/>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799"/>
              </a:p>
            </p:txBody>
          </p:sp>
        </p:grpSp>
        <p:sp>
          <p:nvSpPr>
            <p:cNvPr id="610" name="Rectangle 609">
              <a:extLst>
                <a:ext uri="{FF2B5EF4-FFF2-40B4-BE49-F238E27FC236}">
                  <a16:creationId xmlns:a16="http://schemas.microsoft.com/office/drawing/2014/main" id="{9A859DD9-DE6B-491F-BDF8-67D9837B7498}"/>
                </a:ext>
              </a:extLst>
            </p:cNvPr>
            <p:cNvSpPr/>
            <p:nvPr/>
          </p:nvSpPr>
          <p:spPr>
            <a:xfrm>
              <a:off x="8809444" y="2046682"/>
              <a:ext cx="914112" cy="776606"/>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sz="1799"/>
            </a:p>
          </p:txBody>
        </p:sp>
      </p:grpSp>
      <p:sp>
        <p:nvSpPr>
          <p:cNvPr id="616" name="Text Box 30">
            <a:extLst>
              <a:ext uri="{FF2B5EF4-FFF2-40B4-BE49-F238E27FC236}">
                <a16:creationId xmlns:a16="http://schemas.microsoft.com/office/drawing/2014/main" id="{0A9A4853-DD9D-4F67-8690-5A92D9981CE2}"/>
              </a:ext>
            </a:extLst>
          </p:cNvPr>
          <p:cNvSpPr txBox="1">
            <a:spLocks noChangeArrowheads="1"/>
          </p:cNvSpPr>
          <p:nvPr/>
        </p:nvSpPr>
        <p:spPr bwMode="auto">
          <a:xfrm>
            <a:off x="2301292" y="2749631"/>
            <a:ext cx="640811" cy="123111"/>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err="1">
                <a:solidFill>
                  <a:schemeClr val="bg2">
                    <a:lumMod val="10000"/>
                  </a:schemeClr>
                </a:solidFill>
              </a:rPr>
              <a:t>FastConnect</a:t>
            </a:r>
            <a:endParaRPr lang="en-US" sz="800" dirty="0">
              <a:solidFill>
                <a:schemeClr val="bg2">
                  <a:lumMod val="10000"/>
                </a:schemeClr>
              </a:solidFill>
            </a:endParaRPr>
          </a:p>
        </p:txBody>
      </p:sp>
      <p:cxnSp>
        <p:nvCxnSpPr>
          <p:cNvPr id="617" name="Straight Connector 616">
            <a:extLst>
              <a:ext uri="{FF2B5EF4-FFF2-40B4-BE49-F238E27FC236}">
                <a16:creationId xmlns:a16="http://schemas.microsoft.com/office/drawing/2014/main" id="{70B7C496-A1B3-4E39-97BF-77E329D9CD22}"/>
              </a:ext>
            </a:extLst>
          </p:cNvPr>
          <p:cNvCxnSpPr>
            <a:cxnSpLocks/>
          </p:cNvCxnSpPr>
          <p:nvPr/>
        </p:nvCxnSpPr>
        <p:spPr>
          <a:xfrm>
            <a:off x="2036631" y="3067856"/>
            <a:ext cx="596037" cy="0"/>
          </a:xfrm>
          <a:prstGeom prst="line">
            <a:avLst/>
          </a:prstGeom>
          <a:ln w="12700" cmpd="sng">
            <a:solidFill>
              <a:srgbClr val="5F5F5F"/>
            </a:solidFill>
            <a:miter lim="800000"/>
          </a:ln>
        </p:spPr>
        <p:style>
          <a:lnRef idx="1">
            <a:schemeClr val="accent1"/>
          </a:lnRef>
          <a:fillRef idx="0">
            <a:schemeClr val="accent1"/>
          </a:fillRef>
          <a:effectRef idx="0">
            <a:schemeClr val="accent1"/>
          </a:effectRef>
          <a:fontRef idx="minor">
            <a:schemeClr val="tx1"/>
          </a:fontRef>
        </p:style>
      </p:cxnSp>
      <p:grpSp>
        <p:nvGrpSpPr>
          <p:cNvPr id="618" name="Group 617">
            <a:extLst>
              <a:ext uri="{FF2B5EF4-FFF2-40B4-BE49-F238E27FC236}">
                <a16:creationId xmlns:a16="http://schemas.microsoft.com/office/drawing/2014/main" id="{571C375B-C6DD-4312-9221-8202392409B1}"/>
              </a:ext>
            </a:extLst>
          </p:cNvPr>
          <p:cNvGrpSpPr/>
          <p:nvPr/>
        </p:nvGrpSpPr>
        <p:grpSpPr>
          <a:xfrm>
            <a:off x="7206314" y="4532239"/>
            <a:ext cx="467504" cy="426387"/>
            <a:chOff x="2540097" y="2103309"/>
            <a:chExt cx="639069" cy="695710"/>
          </a:xfrm>
        </p:grpSpPr>
        <p:grpSp>
          <p:nvGrpSpPr>
            <p:cNvPr id="619" name="Group 618">
              <a:extLst>
                <a:ext uri="{FF2B5EF4-FFF2-40B4-BE49-F238E27FC236}">
                  <a16:creationId xmlns:a16="http://schemas.microsoft.com/office/drawing/2014/main" id="{6C094DF7-7A27-4C44-A696-530F017DD0C0}"/>
                </a:ext>
              </a:extLst>
            </p:cNvPr>
            <p:cNvGrpSpPr/>
            <p:nvPr/>
          </p:nvGrpSpPr>
          <p:grpSpPr>
            <a:xfrm>
              <a:off x="2617990" y="2212926"/>
              <a:ext cx="483282" cy="476476"/>
              <a:chOff x="1836738" y="4440238"/>
              <a:chExt cx="225425" cy="222250"/>
            </a:xfrm>
            <a:solidFill>
              <a:srgbClr val="F80000"/>
            </a:solidFill>
          </p:grpSpPr>
          <p:sp>
            <p:nvSpPr>
              <p:cNvPr id="621" name="Freeform 23">
                <a:extLst>
                  <a:ext uri="{FF2B5EF4-FFF2-40B4-BE49-F238E27FC236}">
                    <a16:creationId xmlns:a16="http://schemas.microsoft.com/office/drawing/2014/main" id="{4BAEE48B-B4D2-4401-ADE7-2875AD76D994}"/>
                  </a:ext>
                </a:extLst>
              </p:cNvPr>
              <p:cNvSpPr>
                <a:spLocks noChangeArrowheads="1"/>
              </p:cNvSpPr>
              <p:nvPr/>
            </p:nvSpPr>
            <p:spPr bwMode="auto">
              <a:xfrm>
                <a:off x="1836738" y="4440238"/>
                <a:ext cx="55562" cy="58737"/>
              </a:xfrm>
              <a:custGeom>
                <a:avLst/>
                <a:gdLst>
                  <a:gd name="T0" fmla="*/ 77 w 156"/>
                  <a:gd name="T1" fmla="*/ 161 h 162"/>
                  <a:gd name="T2" fmla="*/ 0 w 156"/>
                  <a:gd name="T3" fmla="*/ 161 h 162"/>
                  <a:gd name="T4" fmla="*/ 0 w 156"/>
                  <a:gd name="T5" fmla="*/ 0 h 162"/>
                  <a:gd name="T6" fmla="*/ 155 w 156"/>
                  <a:gd name="T7" fmla="*/ 0 h 162"/>
                  <a:gd name="T8" fmla="*/ 155 w 156"/>
                  <a:gd name="T9" fmla="*/ 161 h 162"/>
                  <a:gd name="T10" fmla="*/ 77 w 156"/>
                  <a:gd name="T11" fmla="*/ 161 h 162"/>
                </a:gdLst>
                <a:ahLst/>
                <a:cxnLst>
                  <a:cxn ang="0">
                    <a:pos x="T0" y="T1"/>
                  </a:cxn>
                  <a:cxn ang="0">
                    <a:pos x="T2" y="T3"/>
                  </a:cxn>
                  <a:cxn ang="0">
                    <a:pos x="T4" y="T5"/>
                  </a:cxn>
                  <a:cxn ang="0">
                    <a:pos x="T6" y="T7"/>
                  </a:cxn>
                  <a:cxn ang="0">
                    <a:pos x="T8" y="T9"/>
                  </a:cxn>
                  <a:cxn ang="0">
                    <a:pos x="T10" y="T11"/>
                  </a:cxn>
                </a:cxnLst>
                <a:rect l="0" t="0" r="r" b="b"/>
                <a:pathLst>
                  <a:path w="156" h="162">
                    <a:moveTo>
                      <a:pt x="77" y="161"/>
                    </a:moveTo>
                    <a:lnTo>
                      <a:pt x="0" y="161"/>
                    </a:lnTo>
                    <a:lnTo>
                      <a:pt x="0" y="0"/>
                    </a:lnTo>
                    <a:lnTo>
                      <a:pt x="155" y="0"/>
                    </a:lnTo>
                    <a:lnTo>
                      <a:pt x="155" y="161"/>
                    </a:lnTo>
                    <a:lnTo>
                      <a:pt x="77" y="161"/>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22" name="Freeform 24">
                <a:extLst>
                  <a:ext uri="{FF2B5EF4-FFF2-40B4-BE49-F238E27FC236}">
                    <a16:creationId xmlns:a16="http://schemas.microsoft.com/office/drawing/2014/main" id="{BCFEB706-6CE7-4935-9CBE-577D72D11196}"/>
                  </a:ext>
                </a:extLst>
              </p:cNvPr>
              <p:cNvSpPr>
                <a:spLocks noChangeArrowheads="1"/>
              </p:cNvSpPr>
              <p:nvPr/>
            </p:nvSpPr>
            <p:spPr bwMode="auto">
              <a:xfrm>
                <a:off x="1911350" y="4440238"/>
                <a:ext cx="150813" cy="58737"/>
              </a:xfrm>
              <a:custGeom>
                <a:avLst/>
                <a:gdLst>
                  <a:gd name="T0" fmla="*/ 420 w 421"/>
                  <a:gd name="T1" fmla="*/ 161 h 162"/>
                  <a:gd name="T2" fmla="*/ 420 w 421"/>
                  <a:gd name="T3" fmla="*/ 0 h 162"/>
                  <a:gd name="T4" fmla="*/ 0 w 421"/>
                  <a:gd name="T5" fmla="*/ 0 h 162"/>
                  <a:gd name="T6" fmla="*/ 0 w 421"/>
                  <a:gd name="T7" fmla="*/ 161 h 162"/>
                  <a:gd name="T8" fmla="*/ 420 w 421"/>
                  <a:gd name="T9" fmla="*/ 161 h 162"/>
                  <a:gd name="T10" fmla="*/ 299 w 421"/>
                  <a:gd name="T11" fmla="*/ 62 h 162"/>
                  <a:gd name="T12" fmla="*/ 322 w 421"/>
                  <a:gd name="T13" fmla="*/ 62 h 162"/>
                  <a:gd name="T14" fmla="*/ 333 w 421"/>
                  <a:gd name="T15" fmla="*/ 85 h 162"/>
                  <a:gd name="T16" fmla="*/ 347 w 421"/>
                  <a:gd name="T17" fmla="*/ 62 h 162"/>
                  <a:gd name="T18" fmla="*/ 367 w 421"/>
                  <a:gd name="T19" fmla="*/ 62 h 162"/>
                  <a:gd name="T20" fmla="*/ 344 w 421"/>
                  <a:gd name="T21" fmla="*/ 93 h 162"/>
                  <a:gd name="T22" fmla="*/ 367 w 421"/>
                  <a:gd name="T23" fmla="*/ 127 h 162"/>
                  <a:gd name="T24" fmla="*/ 344 w 421"/>
                  <a:gd name="T25" fmla="*/ 127 h 162"/>
                  <a:gd name="T26" fmla="*/ 330 w 421"/>
                  <a:gd name="T27" fmla="*/ 102 h 162"/>
                  <a:gd name="T28" fmla="*/ 316 w 421"/>
                  <a:gd name="T29" fmla="*/ 127 h 162"/>
                  <a:gd name="T30" fmla="*/ 296 w 421"/>
                  <a:gd name="T31" fmla="*/ 127 h 162"/>
                  <a:gd name="T32" fmla="*/ 319 w 421"/>
                  <a:gd name="T33" fmla="*/ 90 h 162"/>
                  <a:gd name="T34" fmla="*/ 299 w 421"/>
                  <a:gd name="T35" fmla="*/ 62 h 162"/>
                  <a:gd name="T36" fmla="*/ 262 w 421"/>
                  <a:gd name="T37" fmla="*/ 110 h 162"/>
                  <a:gd name="T38" fmla="*/ 279 w 421"/>
                  <a:gd name="T39" fmla="*/ 110 h 162"/>
                  <a:gd name="T40" fmla="*/ 279 w 421"/>
                  <a:gd name="T41" fmla="*/ 127 h 162"/>
                  <a:gd name="T42" fmla="*/ 262 w 421"/>
                  <a:gd name="T43" fmla="*/ 127 h 162"/>
                  <a:gd name="T44" fmla="*/ 262 w 421"/>
                  <a:gd name="T45" fmla="*/ 110 h 162"/>
                  <a:gd name="T46" fmla="*/ 178 w 421"/>
                  <a:gd name="T47" fmla="*/ 62 h 162"/>
                  <a:gd name="T48" fmla="*/ 200 w 421"/>
                  <a:gd name="T49" fmla="*/ 62 h 162"/>
                  <a:gd name="T50" fmla="*/ 211 w 421"/>
                  <a:gd name="T51" fmla="*/ 85 h 162"/>
                  <a:gd name="T52" fmla="*/ 226 w 421"/>
                  <a:gd name="T53" fmla="*/ 62 h 162"/>
                  <a:gd name="T54" fmla="*/ 245 w 421"/>
                  <a:gd name="T55" fmla="*/ 62 h 162"/>
                  <a:gd name="T56" fmla="*/ 223 w 421"/>
                  <a:gd name="T57" fmla="*/ 93 h 162"/>
                  <a:gd name="T58" fmla="*/ 245 w 421"/>
                  <a:gd name="T59" fmla="*/ 127 h 162"/>
                  <a:gd name="T60" fmla="*/ 223 w 421"/>
                  <a:gd name="T61" fmla="*/ 127 h 162"/>
                  <a:gd name="T62" fmla="*/ 209 w 421"/>
                  <a:gd name="T63" fmla="*/ 102 h 162"/>
                  <a:gd name="T64" fmla="*/ 195 w 421"/>
                  <a:gd name="T65" fmla="*/ 127 h 162"/>
                  <a:gd name="T66" fmla="*/ 175 w 421"/>
                  <a:gd name="T67" fmla="*/ 127 h 162"/>
                  <a:gd name="T68" fmla="*/ 197 w 421"/>
                  <a:gd name="T69" fmla="*/ 90 h 162"/>
                  <a:gd name="T70" fmla="*/ 178 w 421"/>
                  <a:gd name="T71" fmla="*/ 62 h 162"/>
                  <a:gd name="T72" fmla="*/ 141 w 421"/>
                  <a:gd name="T73" fmla="*/ 110 h 162"/>
                  <a:gd name="T74" fmla="*/ 158 w 421"/>
                  <a:gd name="T75" fmla="*/ 110 h 162"/>
                  <a:gd name="T76" fmla="*/ 158 w 421"/>
                  <a:gd name="T77" fmla="*/ 127 h 162"/>
                  <a:gd name="T78" fmla="*/ 141 w 421"/>
                  <a:gd name="T79" fmla="*/ 127 h 162"/>
                  <a:gd name="T80" fmla="*/ 141 w 421"/>
                  <a:gd name="T81" fmla="*/ 110 h 162"/>
                  <a:gd name="T82" fmla="*/ 76 w 421"/>
                  <a:gd name="T83" fmla="*/ 62 h 162"/>
                  <a:gd name="T84" fmla="*/ 87 w 421"/>
                  <a:gd name="T85" fmla="*/ 85 h 162"/>
                  <a:gd name="T86" fmla="*/ 101 w 421"/>
                  <a:gd name="T87" fmla="*/ 62 h 162"/>
                  <a:gd name="T88" fmla="*/ 121 w 421"/>
                  <a:gd name="T89" fmla="*/ 62 h 162"/>
                  <a:gd name="T90" fmla="*/ 99 w 421"/>
                  <a:gd name="T91" fmla="*/ 93 h 162"/>
                  <a:gd name="T92" fmla="*/ 121 w 421"/>
                  <a:gd name="T93" fmla="*/ 127 h 162"/>
                  <a:gd name="T94" fmla="*/ 99 w 421"/>
                  <a:gd name="T95" fmla="*/ 127 h 162"/>
                  <a:gd name="T96" fmla="*/ 84 w 421"/>
                  <a:gd name="T97" fmla="*/ 102 h 162"/>
                  <a:gd name="T98" fmla="*/ 70 w 421"/>
                  <a:gd name="T99" fmla="*/ 127 h 162"/>
                  <a:gd name="T100" fmla="*/ 51 w 421"/>
                  <a:gd name="T101" fmla="*/ 127 h 162"/>
                  <a:gd name="T102" fmla="*/ 73 w 421"/>
                  <a:gd name="T103" fmla="*/ 90 h 162"/>
                  <a:gd name="T104" fmla="*/ 53 w 421"/>
                  <a:gd name="T105" fmla="*/ 59 h 162"/>
                  <a:gd name="T106" fmla="*/ 76 w 421"/>
                  <a:gd name="T107" fmla="*/ 59 h 162"/>
                  <a:gd name="T108" fmla="*/ 76 w 421"/>
                  <a:gd name="T109" fmla="*/ 6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21" h="162">
                    <a:moveTo>
                      <a:pt x="420" y="161"/>
                    </a:moveTo>
                    <a:lnTo>
                      <a:pt x="420" y="0"/>
                    </a:lnTo>
                    <a:lnTo>
                      <a:pt x="0" y="0"/>
                    </a:lnTo>
                    <a:lnTo>
                      <a:pt x="0" y="161"/>
                    </a:lnTo>
                    <a:lnTo>
                      <a:pt x="420" y="161"/>
                    </a:lnTo>
                    <a:close/>
                    <a:moveTo>
                      <a:pt x="299" y="62"/>
                    </a:moveTo>
                    <a:lnTo>
                      <a:pt x="322" y="62"/>
                    </a:lnTo>
                    <a:lnTo>
                      <a:pt x="333" y="85"/>
                    </a:lnTo>
                    <a:lnTo>
                      <a:pt x="347" y="62"/>
                    </a:lnTo>
                    <a:lnTo>
                      <a:pt x="367" y="62"/>
                    </a:lnTo>
                    <a:lnTo>
                      <a:pt x="344" y="93"/>
                    </a:lnTo>
                    <a:lnTo>
                      <a:pt x="367" y="127"/>
                    </a:lnTo>
                    <a:lnTo>
                      <a:pt x="344" y="127"/>
                    </a:lnTo>
                    <a:lnTo>
                      <a:pt x="330" y="102"/>
                    </a:lnTo>
                    <a:lnTo>
                      <a:pt x="316" y="127"/>
                    </a:lnTo>
                    <a:lnTo>
                      <a:pt x="296" y="127"/>
                    </a:lnTo>
                    <a:lnTo>
                      <a:pt x="319" y="90"/>
                    </a:lnTo>
                    <a:lnTo>
                      <a:pt x="299" y="62"/>
                    </a:lnTo>
                    <a:close/>
                    <a:moveTo>
                      <a:pt x="262" y="110"/>
                    </a:moveTo>
                    <a:lnTo>
                      <a:pt x="279" y="110"/>
                    </a:lnTo>
                    <a:lnTo>
                      <a:pt x="279" y="127"/>
                    </a:lnTo>
                    <a:lnTo>
                      <a:pt x="262" y="127"/>
                    </a:lnTo>
                    <a:lnTo>
                      <a:pt x="262" y="110"/>
                    </a:lnTo>
                    <a:close/>
                    <a:moveTo>
                      <a:pt x="178" y="62"/>
                    </a:moveTo>
                    <a:lnTo>
                      <a:pt x="200" y="62"/>
                    </a:lnTo>
                    <a:lnTo>
                      <a:pt x="211" y="85"/>
                    </a:lnTo>
                    <a:lnTo>
                      <a:pt x="226" y="62"/>
                    </a:lnTo>
                    <a:lnTo>
                      <a:pt x="245" y="62"/>
                    </a:lnTo>
                    <a:lnTo>
                      <a:pt x="223" y="93"/>
                    </a:lnTo>
                    <a:lnTo>
                      <a:pt x="245" y="127"/>
                    </a:lnTo>
                    <a:lnTo>
                      <a:pt x="223" y="127"/>
                    </a:lnTo>
                    <a:lnTo>
                      <a:pt x="209" y="102"/>
                    </a:lnTo>
                    <a:lnTo>
                      <a:pt x="195" y="127"/>
                    </a:lnTo>
                    <a:lnTo>
                      <a:pt x="175" y="127"/>
                    </a:lnTo>
                    <a:lnTo>
                      <a:pt x="197" y="90"/>
                    </a:lnTo>
                    <a:lnTo>
                      <a:pt x="178" y="62"/>
                    </a:lnTo>
                    <a:close/>
                    <a:moveTo>
                      <a:pt x="141" y="110"/>
                    </a:moveTo>
                    <a:lnTo>
                      <a:pt x="158" y="110"/>
                    </a:lnTo>
                    <a:lnTo>
                      <a:pt x="158" y="127"/>
                    </a:lnTo>
                    <a:lnTo>
                      <a:pt x="141" y="127"/>
                    </a:lnTo>
                    <a:lnTo>
                      <a:pt x="141" y="110"/>
                    </a:lnTo>
                    <a:close/>
                    <a:moveTo>
                      <a:pt x="76" y="62"/>
                    </a:moveTo>
                    <a:lnTo>
                      <a:pt x="87" y="85"/>
                    </a:lnTo>
                    <a:lnTo>
                      <a:pt x="101" y="62"/>
                    </a:lnTo>
                    <a:lnTo>
                      <a:pt x="121" y="62"/>
                    </a:lnTo>
                    <a:lnTo>
                      <a:pt x="99" y="93"/>
                    </a:lnTo>
                    <a:lnTo>
                      <a:pt x="121" y="127"/>
                    </a:lnTo>
                    <a:lnTo>
                      <a:pt x="99" y="127"/>
                    </a:lnTo>
                    <a:lnTo>
                      <a:pt x="84" y="102"/>
                    </a:lnTo>
                    <a:lnTo>
                      <a:pt x="70" y="127"/>
                    </a:lnTo>
                    <a:lnTo>
                      <a:pt x="51" y="127"/>
                    </a:lnTo>
                    <a:lnTo>
                      <a:pt x="73" y="90"/>
                    </a:lnTo>
                    <a:lnTo>
                      <a:pt x="53" y="59"/>
                    </a:lnTo>
                    <a:lnTo>
                      <a:pt x="76" y="59"/>
                    </a:lnTo>
                    <a:lnTo>
                      <a:pt x="76" y="62"/>
                    </a:lnTo>
                    <a:close/>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23" name="Freeform 25">
                <a:extLst>
                  <a:ext uri="{FF2B5EF4-FFF2-40B4-BE49-F238E27FC236}">
                    <a16:creationId xmlns:a16="http://schemas.microsoft.com/office/drawing/2014/main" id="{D481207F-0642-489F-A1E2-2DF96F4F2ED0}"/>
                  </a:ext>
                </a:extLst>
              </p:cNvPr>
              <p:cNvSpPr>
                <a:spLocks noChangeArrowheads="1"/>
              </p:cNvSpPr>
              <p:nvPr/>
            </p:nvSpPr>
            <p:spPr bwMode="auto">
              <a:xfrm>
                <a:off x="1836738" y="4522788"/>
                <a:ext cx="55562" cy="58737"/>
              </a:xfrm>
              <a:custGeom>
                <a:avLst/>
                <a:gdLst>
                  <a:gd name="T0" fmla="*/ 77 w 156"/>
                  <a:gd name="T1" fmla="*/ 161 h 162"/>
                  <a:gd name="T2" fmla="*/ 0 w 156"/>
                  <a:gd name="T3" fmla="*/ 161 h 162"/>
                  <a:gd name="T4" fmla="*/ 0 w 156"/>
                  <a:gd name="T5" fmla="*/ 0 h 162"/>
                  <a:gd name="T6" fmla="*/ 155 w 156"/>
                  <a:gd name="T7" fmla="*/ 0 h 162"/>
                  <a:gd name="T8" fmla="*/ 155 w 156"/>
                  <a:gd name="T9" fmla="*/ 161 h 162"/>
                  <a:gd name="T10" fmla="*/ 77 w 156"/>
                  <a:gd name="T11" fmla="*/ 161 h 162"/>
                </a:gdLst>
                <a:ahLst/>
                <a:cxnLst>
                  <a:cxn ang="0">
                    <a:pos x="T0" y="T1"/>
                  </a:cxn>
                  <a:cxn ang="0">
                    <a:pos x="T2" y="T3"/>
                  </a:cxn>
                  <a:cxn ang="0">
                    <a:pos x="T4" y="T5"/>
                  </a:cxn>
                  <a:cxn ang="0">
                    <a:pos x="T6" y="T7"/>
                  </a:cxn>
                  <a:cxn ang="0">
                    <a:pos x="T8" y="T9"/>
                  </a:cxn>
                  <a:cxn ang="0">
                    <a:pos x="T10" y="T11"/>
                  </a:cxn>
                </a:cxnLst>
                <a:rect l="0" t="0" r="r" b="b"/>
                <a:pathLst>
                  <a:path w="156" h="162">
                    <a:moveTo>
                      <a:pt x="77" y="161"/>
                    </a:moveTo>
                    <a:lnTo>
                      <a:pt x="0" y="161"/>
                    </a:lnTo>
                    <a:lnTo>
                      <a:pt x="0" y="0"/>
                    </a:lnTo>
                    <a:lnTo>
                      <a:pt x="155" y="0"/>
                    </a:lnTo>
                    <a:lnTo>
                      <a:pt x="155" y="161"/>
                    </a:lnTo>
                    <a:lnTo>
                      <a:pt x="77" y="161"/>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24" name="Freeform 26">
                <a:extLst>
                  <a:ext uri="{FF2B5EF4-FFF2-40B4-BE49-F238E27FC236}">
                    <a16:creationId xmlns:a16="http://schemas.microsoft.com/office/drawing/2014/main" id="{E8C40C24-99D5-4F74-B0D2-1A19C784BE43}"/>
                  </a:ext>
                </a:extLst>
              </p:cNvPr>
              <p:cNvSpPr>
                <a:spLocks noChangeArrowheads="1"/>
              </p:cNvSpPr>
              <p:nvPr/>
            </p:nvSpPr>
            <p:spPr bwMode="auto">
              <a:xfrm>
                <a:off x="1911350" y="4522788"/>
                <a:ext cx="150813" cy="58737"/>
              </a:xfrm>
              <a:custGeom>
                <a:avLst/>
                <a:gdLst>
                  <a:gd name="T0" fmla="*/ 420 w 421"/>
                  <a:gd name="T1" fmla="*/ 161 h 162"/>
                  <a:gd name="T2" fmla="*/ 420 w 421"/>
                  <a:gd name="T3" fmla="*/ 0 h 162"/>
                  <a:gd name="T4" fmla="*/ 0 w 421"/>
                  <a:gd name="T5" fmla="*/ 0 h 162"/>
                  <a:gd name="T6" fmla="*/ 0 w 421"/>
                  <a:gd name="T7" fmla="*/ 161 h 162"/>
                  <a:gd name="T8" fmla="*/ 420 w 421"/>
                  <a:gd name="T9" fmla="*/ 161 h 162"/>
                  <a:gd name="T10" fmla="*/ 299 w 421"/>
                  <a:gd name="T11" fmla="*/ 53 h 162"/>
                  <a:gd name="T12" fmla="*/ 322 w 421"/>
                  <a:gd name="T13" fmla="*/ 53 h 162"/>
                  <a:gd name="T14" fmla="*/ 333 w 421"/>
                  <a:gd name="T15" fmla="*/ 76 h 162"/>
                  <a:gd name="T16" fmla="*/ 347 w 421"/>
                  <a:gd name="T17" fmla="*/ 53 h 162"/>
                  <a:gd name="T18" fmla="*/ 367 w 421"/>
                  <a:gd name="T19" fmla="*/ 53 h 162"/>
                  <a:gd name="T20" fmla="*/ 344 w 421"/>
                  <a:gd name="T21" fmla="*/ 84 h 162"/>
                  <a:gd name="T22" fmla="*/ 367 w 421"/>
                  <a:gd name="T23" fmla="*/ 118 h 162"/>
                  <a:gd name="T24" fmla="*/ 344 w 421"/>
                  <a:gd name="T25" fmla="*/ 118 h 162"/>
                  <a:gd name="T26" fmla="*/ 330 w 421"/>
                  <a:gd name="T27" fmla="*/ 93 h 162"/>
                  <a:gd name="T28" fmla="*/ 316 w 421"/>
                  <a:gd name="T29" fmla="*/ 118 h 162"/>
                  <a:gd name="T30" fmla="*/ 296 w 421"/>
                  <a:gd name="T31" fmla="*/ 118 h 162"/>
                  <a:gd name="T32" fmla="*/ 319 w 421"/>
                  <a:gd name="T33" fmla="*/ 82 h 162"/>
                  <a:gd name="T34" fmla="*/ 299 w 421"/>
                  <a:gd name="T35" fmla="*/ 53 h 162"/>
                  <a:gd name="T36" fmla="*/ 262 w 421"/>
                  <a:gd name="T37" fmla="*/ 101 h 162"/>
                  <a:gd name="T38" fmla="*/ 279 w 421"/>
                  <a:gd name="T39" fmla="*/ 101 h 162"/>
                  <a:gd name="T40" fmla="*/ 279 w 421"/>
                  <a:gd name="T41" fmla="*/ 118 h 162"/>
                  <a:gd name="T42" fmla="*/ 262 w 421"/>
                  <a:gd name="T43" fmla="*/ 118 h 162"/>
                  <a:gd name="T44" fmla="*/ 262 w 421"/>
                  <a:gd name="T45" fmla="*/ 101 h 162"/>
                  <a:gd name="T46" fmla="*/ 178 w 421"/>
                  <a:gd name="T47" fmla="*/ 53 h 162"/>
                  <a:gd name="T48" fmla="*/ 200 w 421"/>
                  <a:gd name="T49" fmla="*/ 53 h 162"/>
                  <a:gd name="T50" fmla="*/ 211 w 421"/>
                  <a:gd name="T51" fmla="*/ 76 h 162"/>
                  <a:gd name="T52" fmla="*/ 226 w 421"/>
                  <a:gd name="T53" fmla="*/ 53 h 162"/>
                  <a:gd name="T54" fmla="*/ 245 w 421"/>
                  <a:gd name="T55" fmla="*/ 53 h 162"/>
                  <a:gd name="T56" fmla="*/ 223 w 421"/>
                  <a:gd name="T57" fmla="*/ 84 h 162"/>
                  <a:gd name="T58" fmla="*/ 245 w 421"/>
                  <a:gd name="T59" fmla="*/ 118 h 162"/>
                  <a:gd name="T60" fmla="*/ 223 w 421"/>
                  <a:gd name="T61" fmla="*/ 118 h 162"/>
                  <a:gd name="T62" fmla="*/ 209 w 421"/>
                  <a:gd name="T63" fmla="*/ 93 h 162"/>
                  <a:gd name="T64" fmla="*/ 195 w 421"/>
                  <a:gd name="T65" fmla="*/ 118 h 162"/>
                  <a:gd name="T66" fmla="*/ 175 w 421"/>
                  <a:gd name="T67" fmla="*/ 118 h 162"/>
                  <a:gd name="T68" fmla="*/ 197 w 421"/>
                  <a:gd name="T69" fmla="*/ 82 h 162"/>
                  <a:gd name="T70" fmla="*/ 178 w 421"/>
                  <a:gd name="T71" fmla="*/ 53 h 162"/>
                  <a:gd name="T72" fmla="*/ 141 w 421"/>
                  <a:gd name="T73" fmla="*/ 101 h 162"/>
                  <a:gd name="T74" fmla="*/ 158 w 421"/>
                  <a:gd name="T75" fmla="*/ 101 h 162"/>
                  <a:gd name="T76" fmla="*/ 158 w 421"/>
                  <a:gd name="T77" fmla="*/ 118 h 162"/>
                  <a:gd name="T78" fmla="*/ 141 w 421"/>
                  <a:gd name="T79" fmla="*/ 118 h 162"/>
                  <a:gd name="T80" fmla="*/ 141 w 421"/>
                  <a:gd name="T81" fmla="*/ 101 h 162"/>
                  <a:gd name="T82" fmla="*/ 76 w 421"/>
                  <a:gd name="T83" fmla="*/ 53 h 162"/>
                  <a:gd name="T84" fmla="*/ 87 w 421"/>
                  <a:gd name="T85" fmla="*/ 76 h 162"/>
                  <a:gd name="T86" fmla="*/ 101 w 421"/>
                  <a:gd name="T87" fmla="*/ 53 h 162"/>
                  <a:gd name="T88" fmla="*/ 121 w 421"/>
                  <a:gd name="T89" fmla="*/ 53 h 162"/>
                  <a:gd name="T90" fmla="*/ 99 w 421"/>
                  <a:gd name="T91" fmla="*/ 84 h 162"/>
                  <a:gd name="T92" fmla="*/ 121 w 421"/>
                  <a:gd name="T93" fmla="*/ 118 h 162"/>
                  <a:gd name="T94" fmla="*/ 99 w 421"/>
                  <a:gd name="T95" fmla="*/ 118 h 162"/>
                  <a:gd name="T96" fmla="*/ 84 w 421"/>
                  <a:gd name="T97" fmla="*/ 93 h 162"/>
                  <a:gd name="T98" fmla="*/ 70 w 421"/>
                  <a:gd name="T99" fmla="*/ 118 h 162"/>
                  <a:gd name="T100" fmla="*/ 51 w 421"/>
                  <a:gd name="T101" fmla="*/ 118 h 162"/>
                  <a:gd name="T102" fmla="*/ 73 w 421"/>
                  <a:gd name="T103" fmla="*/ 82 h 162"/>
                  <a:gd name="T104" fmla="*/ 53 w 421"/>
                  <a:gd name="T105" fmla="*/ 50 h 162"/>
                  <a:gd name="T106" fmla="*/ 76 w 421"/>
                  <a:gd name="T107" fmla="*/ 50 h 162"/>
                  <a:gd name="T108" fmla="*/ 76 w 421"/>
                  <a:gd name="T109" fmla="*/ 53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21" h="162">
                    <a:moveTo>
                      <a:pt x="420" y="161"/>
                    </a:moveTo>
                    <a:lnTo>
                      <a:pt x="420" y="0"/>
                    </a:lnTo>
                    <a:lnTo>
                      <a:pt x="0" y="0"/>
                    </a:lnTo>
                    <a:lnTo>
                      <a:pt x="0" y="161"/>
                    </a:lnTo>
                    <a:lnTo>
                      <a:pt x="420" y="161"/>
                    </a:lnTo>
                    <a:close/>
                    <a:moveTo>
                      <a:pt x="299" y="53"/>
                    </a:moveTo>
                    <a:lnTo>
                      <a:pt x="322" y="53"/>
                    </a:lnTo>
                    <a:lnTo>
                      <a:pt x="333" y="76"/>
                    </a:lnTo>
                    <a:lnTo>
                      <a:pt x="347" y="53"/>
                    </a:lnTo>
                    <a:lnTo>
                      <a:pt x="367" y="53"/>
                    </a:lnTo>
                    <a:lnTo>
                      <a:pt x="344" y="84"/>
                    </a:lnTo>
                    <a:lnTo>
                      <a:pt x="367" y="118"/>
                    </a:lnTo>
                    <a:lnTo>
                      <a:pt x="344" y="118"/>
                    </a:lnTo>
                    <a:lnTo>
                      <a:pt x="330" y="93"/>
                    </a:lnTo>
                    <a:lnTo>
                      <a:pt x="316" y="118"/>
                    </a:lnTo>
                    <a:lnTo>
                      <a:pt x="296" y="118"/>
                    </a:lnTo>
                    <a:lnTo>
                      <a:pt x="319" y="82"/>
                    </a:lnTo>
                    <a:lnTo>
                      <a:pt x="299" y="53"/>
                    </a:lnTo>
                    <a:close/>
                    <a:moveTo>
                      <a:pt x="262" y="101"/>
                    </a:moveTo>
                    <a:lnTo>
                      <a:pt x="279" y="101"/>
                    </a:lnTo>
                    <a:lnTo>
                      <a:pt x="279" y="118"/>
                    </a:lnTo>
                    <a:lnTo>
                      <a:pt x="262" y="118"/>
                    </a:lnTo>
                    <a:lnTo>
                      <a:pt x="262" y="101"/>
                    </a:lnTo>
                    <a:close/>
                    <a:moveTo>
                      <a:pt x="178" y="53"/>
                    </a:moveTo>
                    <a:lnTo>
                      <a:pt x="200" y="53"/>
                    </a:lnTo>
                    <a:lnTo>
                      <a:pt x="211" y="76"/>
                    </a:lnTo>
                    <a:lnTo>
                      <a:pt x="226" y="53"/>
                    </a:lnTo>
                    <a:lnTo>
                      <a:pt x="245" y="53"/>
                    </a:lnTo>
                    <a:lnTo>
                      <a:pt x="223" y="84"/>
                    </a:lnTo>
                    <a:lnTo>
                      <a:pt x="245" y="118"/>
                    </a:lnTo>
                    <a:lnTo>
                      <a:pt x="223" y="118"/>
                    </a:lnTo>
                    <a:lnTo>
                      <a:pt x="209" y="93"/>
                    </a:lnTo>
                    <a:lnTo>
                      <a:pt x="195" y="118"/>
                    </a:lnTo>
                    <a:lnTo>
                      <a:pt x="175" y="118"/>
                    </a:lnTo>
                    <a:lnTo>
                      <a:pt x="197" y="82"/>
                    </a:lnTo>
                    <a:lnTo>
                      <a:pt x="178" y="53"/>
                    </a:lnTo>
                    <a:close/>
                    <a:moveTo>
                      <a:pt x="141" y="101"/>
                    </a:moveTo>
                    <a:lnTo>
                      <a:pt x="158" y="101"/>
                    </a:lnTo>
                    <a:lnTo>
                      <a:pt x="158" y="118"/>
                    </a:lnTo>
                    <a:lnTo>
                      <a:pt x="141" y="118"/>
                    </a:lnTo>
                    <a:lnTo>
                      <a:pt x="141" y="101"/>
                    </a:lnTo>
                    <a:close/>
                    <a:moveTo>
                      <a:pt x="76" y="53"/>
                    </a:moveTo>
                    <a:lnTo>
                      <a:pt x="87" y="76"/>
                    </a:lnTo>
                    <a:lnTo>
                      <a:pt x="101" y="53"/>
                    </a:lnTo>
                    <a:lnTo>
                      <a:pt x="121" y="53"/>
                    </a:lnTo>
                    <a:lnTo>
                      <a:pt x="99" y="84"/>
                    </a:lnTo>
                    <a:lnTo>
                      <a:pt x="121" y="118"/>
                    </a:lnTo>
                    <a:lnTo>
                      <a:pt x="99" y="118"/>
                    </a:lnTo>
                    <a:lnTo>
                      <a:pt x="84" y="93"/>
                    </a:lnTo>
                    <a:lnTo>
                      <a:pt x="70" y="118"/>
                    </a:lnTo>
                    <a:lnTo>
                      <a:pt x="51" y="118"/>
                    </a:lnTo>
                    <a:lnTo>
                      <a:pt x="73" y="82"/>
                    </a:lnTo>
                    <a:lnTo>
                      <a:pt x="53" y="50"/>
                    </a:lnTo>
                    <a:lnTo>
                      <a:pt x="76" y="50"/>
                    </a:lnTo>
                    <a:lnTo>
                      <a:pt x="76" y="53"/>
                    </a:lnTo>
                    <a:close/>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25" name="Freeform 27">
                <a:extLst>
                  <a:ext uri="{FF2B5EF4-FFF2-40B4-BE49-F238E27FC236}">
                    <a16:creationId xmlns:a16="http://schemas.microsoft.com/office/drawing/2014/main" id="{82389112-1E1D-4FD9-8AB7-5FFDE6189769}"/>
                  </a:ext>
                </a:extLst>
              </p:cNvPr>
              <p:cNvSpPr>
                <a:spLocks noChangeArrowheads="1"/>
              </p:cNvSpPr>
              <p:nvPr/>
            </p:nvSpPr>
            <p:spPr bwMode="auto">
              <a:xfrm>
                <a:off x="1911350" y="4603750"/>
                <a:ext cx="150813" cy="58738"/>
              </a:xfrm>
              <a:custGeom>
                <a:avLst/>
                <a:gdLst>
                  <a:gd name="T0" fmla="*/ 420 w 421"/>
                  <a:gd name="T1" fmla="*/ 161 h 162"/>
                  <a:gd name="T2" fmla="*/ 420 w 421"/>
                  <a:gd name="T3" fmla="*/ 0 h 162"/>
                  <a:gd name="T4" fmla="*/ 0 w 421"/>
                  <a:gd name="T5" fmla="*/ 0 h 162"/>
                  <a:gd name="T6" fmla="*/ 0 w 421"/>
                  <a:gd name="T7" fmla="*/ 161 h 162"/>
                  <a:gd name="T8" fmla="*/ 420 w 421"/>
                  <a:gd name="T9" fmla="*/ 161 h 162"/>
                  <a:gd name="T10" fmla="*/ 299 w 421"/>
                  <a:gd name="T11" fmla="*/ 45 h 162"/>
                  <a:gd name="T12" fmla="*/ 322 w 421"/>
                  <a:gd name="T13" fmla="*/ 45 h 162"/>
                  <a:gd name="T14" fmla="*/ 333 w 421"/>
                  <a:gd name="T15" fmla="*/ 68 h 162"/>
                  <a:gd name="T16" fmla="*/ 347 w 421"/>
                  <a:gd name="T17" fmla="*/ 45 h 162"/>
                  <a:gd name="T18" fmla="*/ 367 w 421"/>
                  <a:gd name="T19" fmla="*/ 45 h 162"/>
                  <a:gd name="T20" fmla="*/ 344 w 421"/>
                  <a:gd name="T21" fmla="*/ 76 h 162"/>
                  <a:gd name="T22" fmla="*/ 367 w 421"/>
                  <a:gd name="T23" fmla="*/ 110 h 162"/>
                  <a:gd name="T24" fmla="*/ 344 w 421"/>
                  <a:gd name="T25" fmla="*/ 110 h 162"/>
                  <a:gd name="T26" fmla="*/ 330 w 421"/>
                  <a:gd name="T27" fmla="*/ 85 h 162"/>
                  <a:gd name="T28" fmla="*/ 316 w 421"/>
                  <a:gd name="T29" fmla="*/ 110 h 162"/>
                  <a:gd name="T30" fmla="*/ 296 w 421"/>
                  <a:gd name="T31" fmla="*/ 110 h 162"/>
                  <a:gd name="T32" fmla="*/ 319 w 421"/>
                  <a:gd name="T33" fmla="*/ 74 h 162"/>
                  <a:gd name="T34" fmla="*/ 299 w 421"/>
                  <a:gd name="T35" fmla="*/ 45 h 162"/>
                  <a:gd name="T36" fmla="*/ 262 w 421"/>
                  <a:gd name="T37" fmla="*/ 93 h 162"/>
                  <a:gd name="T38" fmla="*/ 279 w 421"/>
                  <a:gd name="T39" fmla="*/ 93 h 162"/>
                  <a:gd name="T40" fmla="*/ 279 w 421"/>
                  <a:gd name="T41" fmla="*/ 110 h 162"/>
                  <a:gd name="T42" fmla="*/ 262 w 421"/>
                  <a:gd name="T43" fmla="*/ 110 h 162"/>
                  <a:gd name="T44" fmla="*/ 262 w 421"/>
                  <a:gd name="T45" fmla="*/ 93 h 162"/>
                  <a:gd name="T46" fmla="*/ 178 w 421"/>
                  <a:gd name="T47" fmla="*/ 45 h 162"/>
                  <a:gd name="T48" fmla="*/ 200 w 421"/>
                  <a:gd name="T49" fmla="*/ 45 h 162"/>
                  <a:gd name="T50" fmla="*/ 211 w 421"/>
                  <a:gd name="T51" fmla="*/ 68 h 162"/>
                  <a:gd name="T52" fmla="*/ 226 w 421"/>
                  <a:gd name="T53" fmla="*/ 45 h 162"/>
                  <a:gd name="T54" fmla="*/ 245 w 421"/>
                  <a:gd name="T55" fmla="*/ 45 h 162"/>
                  <a:gd name="T56" fmla="*/ 223 w 421"/>
                  <a:gd name="T57" fmla="*/ 76 h 162"/>
                  <a:gd name="T58" fmla="*/ 245 w 421"/>
                  <a:gd name="T59" fmla="*/ 110 h 162"/>
                  <a:gd name="T60" fmla="*/ 223 w 421"/>
                  <a:gd name="T61" fmla="*/ 110 h 162"/>
                  <a:gd name="T62" fmla="*/ 209 w 421"/>
                  <a:gd name="T63" fmla="*/ 85 h 162"/>
                  <a:gd name="T64" fmla="*/ 195 w 421"/>
                  <a:gd name="T65" fmla="*/ 110 h 162"/>
                  <a:gd name="T66" fmla="*/ 175 w 421"/>
                  <a:gd name="T67" fmla="*/ 110 h 162"/>
                  <a:gd name="T68" fmla="*/ 197 w 421"/>
                  <a:gd name="T69" fmla="*/ 74 h 162"/>
                  <a:gd name="T70" fmla="*/ 178 w 421"/>
                  <a:gd name="T71" fmla="*/ 45 h 162"/>
                  <a:gd name="T72" fmla="*/ 141 w 421"/>
                  <a:gd name="T73" fmla="*/ 93 h 162"/>
                  <a:gd name="T74" fmla="*/ 158 w 421"/>
                  <a:gd name="T75" fmla="*/ 93 h 162"/>
                  <a:gd name="T76" fmla="*/ 158 w 421"/>
                  <a:gd name="T77" fmla="*/ 110 h 162"/>
                  <a:gd name="T78" fmla="*/ 141 w 421"/>
                  <a:gd name="T79" fmla="*/ 110 h 162"/>
                  <a:gd name="T80" fmla="*/ 141 w 421"/>
                  <a:gd name="T81" fmla="*/ 93 h 162"/>
                  <a:gd name="T82" fmla="*/ 76 w 421"/>
                  <a:gd name="T83" fmla="*/ 45 h 162"/>
                  <a:gd name="T84" fmla="*/ 87 w 421"/>
                  <a:gd name="T85" fmla="*/ 68 h 162"/>
                  <a:gd name="T86" fmla="*/ 101 w 421"/>
                  <a:gd name="T87" fmla="*/ 45 h 162"/>
                  <a:gd name="T88" fmla="*/ 121 w 421"/>
                  <a:gd name="T89" fmla="*/ 45 h 162"/>
                  <a:gd name="T90" fmla="*/ 99 w 421"/>
                  <a:gd name="T91" fmla="*/ 76 h 162"/>
                  <a:gd name="T92" fmla="*/ 121 w 421"/>
                  <a:gd name="T93" fmla="*/ 110 h 162"/>
                  <a:gd name="T94" fmla="*/ 99 w 421"/>
                  <a:gd name="T95" fmla="*/ 110 h 162"/>
                  <a:gd name="T96" fmla="*/ 87 w 421"/>
                  <a:gd name="T97" fmla="*/ 85 h 162"/>
                  <a:gd name="T98" fmla="*/ 73 w 421"/>
                  <a:gd name="T99" fmla="*/ 110 h 162"/>
                  <a:gd name="T100" fmla="*/ 53 w 421"/>
                  <a:gd name="T101" fmla="*/ 110 h 162"/>
                  <a:gd name="T102" fmla="*/ 76 w 421"/>
                  <a:gd name="T103" fmla="*/ 74 h 162"/>
                  <a:gd name="T104" fmla="*/ 56 w 421"/>
                  <a:gd name="T105" fmla="*/ 43 h 162"/>
                  <a:gd name="T106" fmla="*/ 76 w 421"/>
                  <a:gd name="T107" fmla="*/ 43 h 162"/>
                  <a:gd name="T108" fmla="*/ 76 w 421"/>
                  <a:gd name="T109" fmla="*/ 45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21" h="162">
                    <a:moveTo>
                      <a:pt x="420" y="161"/>
                    </a:moveTo>
                    <a:lnTo>
                      <a:pt x="420" y="0"/>
                    </a:lnTo>
                    <a:lnTo>
                      <a:pt x="0" y="0"/>
                    </a:lnTo>
                    <a:lnTo>
                      <a:pt x="0" y="161"/>
                    </a:lnTo>
                    <a:lnTo>
                      <a:pt x="420" y="161"/>
                    </a:lnTo>
                    <a:close/>
                    <a:moveTo>
                      <a:pt x="299" y="45"/>
                    </a:moveTo>
                    <a:lnTo>
                      <a:pt x="322" y="45"/>
                    </a:lnTo>
                    <a:lnTo>
                      <a:pt x="333" y="68"/>
                    </a:lnTo>
                    <a:lnTo>
                      <a:pt x="347" y="45"/>
                    </a:lnTo>
                    <a:lnTo>
                      <a:pt x="367" y="45"/>
                    </a:lnTo>
                    <a:lnTo>
                      <a:pt x="344" y="76"/>
                    </a:lnTo>
                    <a:lnTo>
                      <a:pt x="367" y="110"/>
                    </a:lnTo>
                    <a:lnTo>
                      <a:pt x="344" y="110"/>
                    </a:lnTo>
                    <a:lnTo>
                      <a:pt x="330" y="85"/>
                    </a:lnTo>
                    <a:lnTo>
                      <a:pt x="316" y="110"/>
                    </a:lnTo>
                    <a:lnTo>
                      <a:pt x="296" y="110"/>
                    </a:lnTo>
                    <a:lnTo>
                      <a:pt x="319" y="74"/>
                    </a:lnTo>
                    <a:lnTo>
                      <a:pt x="299" y="45"/>
                    </a:lnTo>
                    <a:close/>
                    <a:moveTo>
                      <a:pt x="262" y="93"/>
                    </a:moveTo>
                    <a:lnTo>
                      <a:pt x="279" y="93"/>
                    </a:lnTo>
                    <a:lnTo>
                      <a:pt x="279" y="110"/>
                    </a:lnTo>
                    <a:lnTo>
                      <a:pt x="262" y="110"/>
                    </a:lnTo>
                    <a:lnTo>
                      <a:pt x="262" y="93"/>
                    </a:lnTo>
                    <a:close/>
                    <a:moveTo>
                      <a:pt x="178" y="45"/>
                    </a:moveTo>
                    <a:lnTo>
                      <a:pt x="200" y="45"/>
                    </a:lnTo>
                    <a:lnTo>
                      <a:pt x="211" y="68"/>
                    </a:lnTo>
                    <a:lnTo>
                      <a:pt x="226" y="45"/>
                    </a:lnTo>
                    <a:lnTo>
                      <a:pt x="245" y="45"/>
                    </a:lnTo>
                    <a:lnTo>
                      <a:pt x="223" y="76"/>
                    </a:lnTo>
                    <a:lnTo>
                      <a:pt x="245" y="110"/>
                    </a:lnTo>
                    <a:lnTo>
                      <a:pt x="223" y="110"/>
                    </a:lnTo>
                    <a:lnTo>
                      <a:pt x="209" y="85"/>
                    </a:lnTo>
                    <a:lnTo>
                      <a:pt x="195" y="110"/>
                    </a:lnTo>
                    <a:lnTo>
                      <a:pt x="175" y="110"/>
                    </a:lnTo>
                    <a:lnTo>
                      <a:pt x="197" y="74"/>
                    </a:lnTo>
                    <a:lnTo>
                      <a:pt x="178" y="45"/>
                    </a:lnTo>
                    <a:close/>
                    <a:moveTo>
                      <a:pt x="141" y="93"/>
                    </a:moveTo>
                    <a:lnTo>
                      <a:pt x="158" y="93"/>
                    </a:lnTo>
                    <a:lnTo>
                      <a:pt x="158" y="110"/>
                    </a:lnTo>
                    <a:lnTo>
                      <a:pt x="141" y="110"/>
                    </a:lnTo>
                    <a:lnTo>
                      <a:pt x="141" y="93"/>
                    </a:lnTo>
                    <a:close/>
                    <a:moveTo>
                      <a:pt x="76" y="45"/>
                    </a:moveTo>
                    <a:lnTo>
                      <a:pt x="87" y="68"/>
                    </a:lnTo>
                    <a:lnTo>
                      <a:pt x="101" y="45"/>
                    </a:lnTo>
                    <a:lnTo>
                      <a:pt x="121" y="45"/>
                    </a:lnTo>
                    <a:lnTo>
                      <a:pt x="99" y="76"/>
                    </a:lnTo>
                    <a:lnTo>
                      <a:pt x="121" y="110"/>
                    </a:lnTo>
                    <a:lnTo>
                      <a:pt x="99" y="110"/>
                    </a:lnTo>
                    <a:lnTo>
                      <a:pt x="87" y="85"/>
                    </a:lnTo>
                    <a:lnTo>
                      <a:pt x="73" y="110"/>
                    </a:lnTo>
                    <a:lnTo>
                      <a:pt x="53" y="110"/>
                    </a:lnTo>
                    <a:lnTo>
                      <a:pt x="76" y="74"/>
                    </a:lnTo>
                    <a:lnTo>
                      <a:pt x="56" y="43"/>
                    </a:lnTo>
                    <a:lnTo>
                      <a:pt x="76" y="43"/>
                    </a:lnTo>
                    <a:lnTo>
                      <a:pt x="76" y="45"/>
                    </a:lnTo>
                    <a:close/>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26" name="Freeform 28">
                <a:extLst>
                  <a:ext uri="{FF2B5EF4-FFF2-40B4-BE49-F238E27FC236}">
                    <a16:creationId xmlns:a16="http://schemas.microsoft.com/office/drawing/2014/main" id="{7930D2FB-D82F-4E4E-8F78-C9FD8C174918}"/>
                  </a:ext>
                </a:extLst>
              </p:cNvPr>
              <p:cNvSpPr>
                <a:spLocks noChangeArrowheads="1"/>
              </p:cNvSpPr>
              <p:nvPr/>
            </p:nvSpPr>
            <p:spPr bwMode="auto">
              <a:xfrm>
                <a:off x="1836738" y="4603750"/>
                <a:ext cx="55562" cy="58738"/>
              </a:xfrm>
              <a:custGeom>
                <a:avLst/>
                <a:gdLst>
                  <a:gd name="T0" fmla="*/ 77 w 156"/>
                  <a:gd name="T1" fmla="*/ 161 h 162"/>
                  <a:gd name="T2" fmla="*/ 0 w 156"/>
                  <a:gd name="T3" fmla="*/ 161 h 162"/>
                  <a:gd name="T4" fmla="*/ 0 w 156"/>
                  <a:gd name="T5" fmla="*/ 0 h 162"/>
                  <a:gd name="T6" fmla="*/ 155 w 156"/>
                  <a:gd name="T7" fmla="*/ 0 h 162"/>
                  <a:gd name="T8" fmla="*/ 155 w 156"/>
                  <a:gd name="T9" fmla="*/ 161 h 162"/>
                  <a:gd name="T10" fmla="*/ 77 w 156"/>
                  <a:gd name="T11" fmla="*/ 161 h 162"/>
                </a:gdLst>
                <a:ahLst/>
                <a:cxnLst>
                  <a:cxn ang="0">
                    <a:pos x="T0" y="T1"/>
                  </a:cxn>
                  <a:cxn ang="0">
                    <a:pos x="T2" y="T3"/>
                  </a:cxn>
                  <a:cxn ang="0">
                    <a:pos x="T4" y="T5"/>
                  </a:cxn>
                  <a:cxn ang="0">
                    <a:pos x="T6" y="T7"/>
                  </a:cxn>
                  <a:cxn ang="0">
                    <a:pos x="T8" y="T9"/>
                  </a:cxn>
                  <a:cxn ang="0">
                    <a:pos x="T10" y="T11"/>
                  </a:cxn>
                </a:cxnLst>
                <a:rect l="0" t="0" r="r" b="b"/>
                <a:pathLst>
                  <a:path w="156" h="162">
                    <a:moveTo>
                      <a:pt x="77" y="161"/>
                    </a:moveTo>
                    <a:lnTo>
                      <a:pt x="0" y="161"/>
                    </a:lnTo>
                    <a:lnTo>
                      <a:pt x="0" y="0"/>
                    </a:lnTo>
                    <a:lnTo>
                      <a:pt x="155" y="0"/>
                    </a:lnTo>
                    <a:lnTo>
                      <a:pt x="155" y="161"/>
                    </a:lnTo>
                    <a:lnTo>
                      <a:pt x="77" y="161"/>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27" name="Freeform 161">
                <a:extLst>
                  <a:ext uri="{FF2B5EF4-FFF2-40B4-BE49-F238E27FC236}">
                    <a16:creationId xmlns:a16="http://schemas.microsoft.com/office/drawing/2014/main" id="{D34BCB64-5993-461F-A912-FE171B576CD0}"/>
                  </a:ext>
                </a:extLst>
              </p:cNvPr>
              <p:cNvSpPr>
                <a:spLocks noChangeArrowheads="1"/>
              </p:cNvSpPr>
              <p:nvPr/>
            </p:nvSpPr>
            <p:spPr bwMode="auto">
              <a:xfrm>
                <a:off x="1836738" y="4440238"/>
                <a:ext cx="55562" cy="58737"/>
              </a:xfrm>
              <a:custGeom>
                <a:avLst/>
                <a:gdLst>
                  <a:gd name="T0" fmla="*/ 77 w 156"/>
                  <a:gd name="T1" fmla="*/ 161 h 162"/>
                  <a:gd name="T2" fmla="*/ 0 w 156"/>
                  <a:gd name="T3" fmla="*/ 161 h 162"/>
                  <a:gd name="T4" fmla="*/ 0 w 156"/>
                  <a:gd name="T5" fmla="*/ 0 h 162"/>
                  <a:gd name="T6" fmla="*/ 155 w 156"/>
                  <a:gd name="T7" fmla="*/ 0 h 162"/>
                  <a:gd name="T8" fmla="*/ 155 w 156"/>
                  <a:gd name="T9" fmla="*/ 161 h 162"/>
                  <a:gd name="T10" fmla="*/ 77 w 156"/>
                  <a:gd name="T11" fmla="*/ 161 h 162"/>
                </a:gdLst>
                <a:ahLst/>
                <a:cxnLst>
                  <a:cxn ang="0">
                    <a:pos x="T0" y="T1"/>
                  </a:cxn>
                  <a:cxn ang="0">
                    <a:pos x="T2" y="T3"/>
                  </a:cxn>
                  <a:cxn ang="0">
                    <a:pos x="T4" y="T5"/>
                  </a:cxn>
                  <a:cxn ang="0">
                    <a:pos x="T6" y="T7"/>
                  </a:cxn>
                  <a:cxn ang="0">
                    <a:pos x="T8" y="T9"/>
                  </a:cxn>
                  <a:cxn ang="0">
                    <a:pos x="T10" y="T11"/>
                  </a:cxn>
                </a:cxnLst>
                <a:rect l="0" t="0" r="r" b="b"/>
                <a:pathLst>
                  <a:path w="156" h="162">
                    <a:moveTo>
                      <a:pt x="77" y="161"/>
                    </a:moveTo>
                    <a:lnTo>
                      <a:pt x="0" y="161"/>
                    </a:lnTo>
                    <a:lnTo>
                      <a:pt x="0" y="0"/>
                    </a:lnTo>
                    <a:lnTo>
                      <a:pt x="155" y="0"/>
                    </a:lnTo>
                    <a:lnTo>
                      <a:pt x="155" y="161"/>
                    </a:lnTo>
                    <a:lnTo>
                      <a:pt x="77" y="161"/>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28" name="Freeform 162">
                <a:extLst>
                  <a:ext uri="{FF2B5EF4-FFF2-40B4-BE49-F238E27FC236}">
                    <a16:creationId xmlns:a16="http://schemas.microsoft.com/office/drawing/2014/main" id="{93B56781-C3E4-4258-B1CF-18BF7470D658}"/>
                  </a:ext>
                </a:extLst>
              </p:cNvPr>
              <p:cNvSpPr>
                <a:spLocks noChangeArrowheads="1"/>
              </p:cNvSpPr>
              <p:nvPr/>
            </p:nvSpPr>
            <p:spPr bwMode="auto">
              <a:xfrm>
                <a:off x="1911350" y="4440238"/>
                <a:ext cx="150813" cy="58737"/>
              </a:xfrm>
              <a:custGeom>
                <a:avLst/>
                <a:gdLst>
                  <a:gd name="T0" fmla="*/ 420 w 421"/>
                  <a:gd name="T1" fmla="*/ 161 h 162"/>
                  <a:gd name="T2" fmla="*/ 420 w 421"/>
                  <a:gd name="T3" fmla="*/ 0 h 162"/>
                  <a:gd name="T4" fmla="*/ 0 w 421"/>
                  <a:gd name="T5" fmla="*/ 0 h 162"/>
                  <a:gd name="T6" fmla="*/ 0 w 421"/>
                  <a:gd name="T7" fmla="*/ 161 h 162"/>
                  <a:gd name="T8" fmla="*/ 420 w 421"/>
                  <a:gd name="T9" fmla="*/ 161 h 162"/>
                  <a:gd name="T10" fmla="*/ 299 w 421"/>
                  <a:gd name="T11" fmla="*/ 62 h 162"/>
                  <a:gd name="T12" fmla="*/ 322 w 421"/>
                  <a:gd name="T13" fmla="*/ 62 h 162"/>
                  <a:gd name="T14" fmla="*/ 333 w 421"/>
                  <a:gd name="T15" fmla="*/ 85 h 162"/>
                  <a:gd name="T16" fmla="*/ 347 w 421"/>
                  <a:gd name="T17" fmla="*/ 62 h 162"/>
                  <a:gd name="T18" fmla="*/ 367 w 421"/>
                  <a:gd name="T19" fmla="*/ 62 h 162"/>
                  <a:gd name="T20" fmla="*/ 344 w 421"/>
                  <a:gd name="T21" fmla="*/ 93 h 162"/>
                  <a:gd name="T22" fmla="*/ 367 w 421"/>
                  <a:gd name="T23" fmla="*/ 127 h 162"/>
                  <a:gd name="T24" fmla="*/ 344 w 421"/>
                  <a:gd name="T25" fmla="*/ 127 h 162"/>
                  <a:gd name="T26" fmla="*/ 330 w 421"/>
                  <a:gd name="T27" fmla="*/ 102 h 162"/>
                  <a:gd name="T28" fmla="*/ 316 w 421"/>
                  <a:gd name="T29" fmla="*/ 127 h 162"/>
                  <a:gd name="T30" fmla="*/ 296 w 421"/>
                  <a:gd name="T31" fmla="*/ 127 h 162"/>
                  <a:gd name="T32" fmla="*/ 319 w 421"/>
                  <a:gd name="T33" fmla="*/ 90 h 162"/>
                  <a:gd name="T34" fmla="*/ 299 w 421"/>
                  <a:gd name="T35" fmla="*/ 62 h 162"/>
                  <a:gd name="T36" fmla="*/ 262 w 421"/>
                  <a:gd name="T37" fmla="*/ 110 h 162"/>
                  <a:gd name="T38" fmla="*/ 279 w 421"/>
                  <a:gd name="T39" fmla="*/ 110 h 162"/>
                  <a:gd name="T40" fmla="*/ 279 w 421"/>
                  <a:gd name="T41" fmla="*/ 127 h 162"/>
                  <a:gd name="T42" fmla="*/ 262 w 421"/>
                  <a:gd name="T43" fmla="*/ 127 h 162"/>
                  <a:gd name="T44" fmla="*/ 262 w 421"/>
                  <a:gd name="T45" fmla="*/ 110 h 162"/>
                  <a:gd name="T46" fmla="*/ 178 w 421"/>
                  <a:gd name="T47" fmla="*/ 62 h 162"/>
                  <a:gd name="T48" fmla="*/ 200 w 421"/>
                  <a:gd name="T49" fmla="*/ 62 h 162"/>
                  <a:gd name="T50" fmla="*/ 211 w 421"/>
                  <a:gd name="T51" fmla="*/ 85 h 162"/>
                  <a:gd name="T52" fmla="*/ 226 w 421"/>
                  <a:gd name="T53" fmla="*/ 62 h 162"/>
                  <a:gd name="T54" fmla="*/ 245 w 421"/>
                  <a:gd name="T55" fmla="*/ 62 h 162"/>
                  <a:gd name="T56" fmla="*/ 223 w 421"/>
                  <a:gd name="T57" fmla="*/ 93 h 162"/>
                  <a:gd name="T58" fmla="*/ 245 w 421"/>
                  <a:gd name="T59" fmla="*/ 127 h 162"/>
                  <a:gd name="T60" fmla="*/ 223 w 421"/>
                  <a:gd name="T61" fmla="*/ 127 h 162"/>
                  <a:gd name="T62" fmla="*/ 209 w 421"/>
                  <a:gd name="T63" fmla="*/ 102 h 162"/>
                  <a:gd name="T64" fmla="*/ 195 w 421"/>
                  <a:gd name="T65" fmla="*/ 127 h 162"/>
                  <a:gd name="T66" fmla="*/ 175 w 421"/>
                  <a:gd name="T67" fmla="*/ 127 h 162"/>
                  <a:gd name="T68" fmla="*/ 197 w 421"/>
                  <a:gd name="T69" fmla="*/ 90 h 162"/>
                  <a:gd name="T70" fmla="*/ 178 w 421"/>
                  <a:gd name="T71" fmla="*/ 62 h 162"/>
                  <a:gd name="T72" fmla="*/ 141 w 421"/>
                  <a:gd name="T73" fmla="*/ 110 h 162"/>
                  <a:gd name="T74" fmla="*/ 158 w 421"/>
                  <a:gd name="T75" fmla="*/ 110 h 162"/>
                  <a:gd name="T76" fmla="*/ 158 w 421"/>
                  <a:gd name="T77" fmla="*/ 127 h 162"/>
                  <a:gd name="T78" fmla="*/ 141 w 421"/>
                  <a:gd name="T79" fmla="*/ 127 h 162"/>
                  <a:gd name="T80" fmla="*/ 141 w 421"/>
                  <a:gd name="T81" fmla="*/ 110 h 162"/>
                  <a:gd name="T82" fmla="*/ 76 w 421"/>
                  <a:gd name="T83" fmla="*/ 62 h 162"/>
                  <a:gd name="T84" fmla="*/ 87 w 421"/>
                  <a:gd name="T85" fmla="*/ 85 h 162"/>
                  <a:gd name="T86" fmla="*/ 101 w 421"/>
                  <a:gd name="T87" fmla="*/ 62 h 162"/>
                  <a:gd name="T88" fmla="*/ 121 w 421"/>
                  <a:gd name="T89" fmla="*/ 62 h 162"/>
                  <a:gd name="T90" fmla="*/ 99 w 421"/>
                  <a:gd name="T91" fmla="*/ 93 h 162"/>
                  <a:gd name="T92" fmla="*/ 121 w 421"/>
                  <a:gd name="T93" fmla="*/ 127 h 162"/>
                  <a:gd name="T94" fmla="*/ 99 w 421"/>
                  <a:gd name="T95" fmla="*/ 127 h 162"/>
                  <a:gd name="T96" fmla="*/ 84 w 421"/>
                  <a:gd name="T97" fmla="*/ 102 h 162"/>
                  <a:gd name="T98" fmla="*/ 70 w 421"/>
                  <a:gd name="T99" fmla="*/ 127 h 162"/>
                  <a:gd name="T100" fmla="*/ 51 w 421"/>
                  <a:gd name="T101" fmla="*/ 127 h 162"/>
                  <a:gd name="T102" fmla="*/ 73 w 421"/>
                  <a:gd name="T103" fmla="*/ 90 h 162"/>
                  <a:gd name="T104" fmla="*/ 53 w 421"/>
                  <a:gd name="T105" fmla="*/ 59 h 162"/>
                  <a:gd name="T106" fmla="*/ 76 w 421"/>
                  <a:gd name="T107" fmla="*/ 59 h 162"/>
                  <a:gd name="T108" fmla="*/ 76 w 421"/>
                  <a:gd name="T109" fmla="*/ 6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21" h="162">
                    <a:moveTo>
                      <a:pt x="420" y="161"/>
                    </a:moveTo>
                    <a:lnTo>
                      <a:pt x="420" y="0"/>
                    </a:lnTo>
                    <a:lnTo>
                      <a:pt x="0" y="0"/>
                    </a:lnTo>
                    <a:lnTo>
                      <a:pt x="0" y="161"/>
                    </a:lnTo>
                    <a:lnTo>
                      <a:pt x="420" y="161"/>
                    </a:lnTo>
                    <a:close/>
                    <a:moveTo>
                      <a:pt x="299" y="62"/>
                    </a:moveTo>
                    <a:lnTo>
                      <a:pt x="322" y="62"/>
                    </a:lnTo>
                    <a:lnTo>
                      <a:pt x="333" y="85"/>
                    </a:lnTo>
                    <a:lnTo>
                      <a:pt x="347" y="62"/>
                    </a:lnTo>
                    <a:lnTo>
                      <a:pt x="367" y="62"/>
                    </a:lnTo>
                    <a:lnTo>
                      <a:pt x="344" y="93"/>
                    </a:lnTo>
                    <a:lnTo>
                      <a:pt x="367" y="127"/>
                    </a:lnTo>
                    <a:lnTo>
                      <a:pt x="344" y="127"/>
                    </a:lnTo>
                    <a:lnTo>
                      <a:pt x="330" y="102"/>
                    </a:lnTo>
                    <a:lnTo>
                      <a:pt x="316" y="127"/>
                    </a:lnTo>
                    <a:lnTo>
                      <a:pt x="296" y="127"/>
                    </a:lnTo>
                    <a:lnTo>
                      <a:pt x="319" y="90"/>
                    </a:lnTo>
                    <a:lnTo>
                      <a:pt x="299" y="62"/>
                    </a:lnTo>
                    <a:close/>
                    <a:moveTo>
                      <a:pt x="262" y="110"/>
                    </a:moveTo>
                    <a:lnTo>
                      <a:pt x="279" y="110"/>
                    </a:lnTo>
                    <a:lnTo>
                      <a:pt x="279" y="127"/>
                    </a:lnTo>
                    <a:lnTo>
                      <a:pt x="262" y="127"/>
                    </a:lnTo>
                    <a:lnTo>
                      <a:pt x="262" y="110"/>
                    </a:lnTo>
                    <a:close/>
                    <a:moveTo>
                      <a:pt x="178" y="62"/>
                    </a:moveTo>
                    <a:lnTo>
                      <a:pt x="200" y="62"/>
                    </a:lnTo>
                    <a:lnTo>
                      <a:pt x="211" y="85"/>
                    </a:lnTo>
                    <a:lnTo>
                      <a:pt x="226" y="62"/>
                    </a:lnTo>
                    <a:lnTo>
                      <a:pt x="245" y="62"/>
                    </a:lnTo>
                    <a:lnTo>
                      <a:pt x="223" y="93"/>
                    </a:lnTo>
                    <a:lnTo>
                      <a:pt x="245" y="127"/>
                    </a:lnTo>
                    <a:lnTo>
                      <a:pt x="223" y="127"/>
                    </a:lnTo>
                    <a:lnTo>
                      <a:pt x="209" y="102"/>
                    </a:lnTo>
                    <a:lnTo>
                      <a:pt x="195" y="127"/>
                    </a:lnTo>
                    <a:lnTo>
                      <a:pt x="175" y="127"/>
                    </a:lnTo>
                    <a:lnTo>
                      <a:pt x="197" y="90"/>
                    </a:lnTo>
                    <a:lnTo>
                      <a:pt x="178" y="62"/>
                    </a:lnTo>
                    <a:close/>
                    <a:moveTo>
                      <a:pt x="141" y="110"/>
                    </a:moveTo>
                    <a:lnTo>
                      <a:pt x="158" y="110"/>
                    </a:lnTo>
                    <a:lnTo>
                      <a:pt x="158" y="127"/>
                    </a:lnTo>
                    <a:lnTo>
                      <a:pt x="141" y="127"/>
                    </a:lnTo>
                    <a:lnTo>
                      <a:pt x="141" y="110"/>
                    </a:lnTo>
                    <a:close/>
                    <a:moveTo>
                      <a:pt x="76" y="62"/>
                    </a:moveTo>
                    <a:lnTo>
                      <a:pt x="87" y="85"/>
                    </a:lnTo>
                    <a:lnTo>
                      <a:pt x="101" y="62"/>
                    </a:lnTo>
                    <a:lnTo>
                      <a:pt x="121" y="62"/>
                    </a:lnTo>
                    <a:lnTo>
                      <a:pt x="99" y="93"/>
                    </a:lnTo>
                    <a:lnTo>
                      <a:pt x="121" y="127"/>
                    </a:lnTo>
                    <a:lnTo>
                      <a:pt x="99" y="127"/>
                    </a:lnTo>
                    <a:lnTo>
                      <a:pt x="84" y="102"/>
                    </a:lnTo>
                    <a:lnTo>
                      <a:pt x="70" y="127"/>
                    </a:lnTo>
                    <a:lnTo>
                      <a:pt x="51" y="127"/>
                    </a:lnTo>
                    <a:lnTo>
                      <a:pt x="73" y="90"/>
                    </a:lnTo>
                    <a:lnTo>
                      <a:pt x="53" y="59"/>
                    </a:lnTo>
                    <a:lnTo>
                      <a:pt x="76" y="59"/>
                    </a:lnTo>
                    <a:lnTo>
                      <a:pt x="76" y="62"/>
                    </a:lnTo>
                    <a:close/>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29" name="Freeform 163">
                <a:extLst>
                  <a:ext uri="{FF2B5EF4-FFF2-40B4-BE49-F238E27FC236}">
                    <a16:creationId xmlns:a16="http://schemas.microsoft.com/office/drawing/2014/main" id="{AECD4565-AEF8-4CAF-ACE6-56485A6C3EF9}"/>
                  </a:ext>
                </a:extLst>
              </p:cNvPr>
              <p:cNvSpPr>
                <a:spLocks noChangeArrowheads="1"/>
              </p:cNvSpPr>
              <p:nvPr/>
            </p:nvSpPr>
            <p:spPr bwMode="auto">
              <a:xfrm>
                <a:off x="1836738" y="4522788"/>
                <a:ext cx="55562" cy="58737"/>
              </a:xfrm>
              <a:custGeom>
                <a:avLst/>
                <a:gdLst>
                  <a:gd name="T0" fmla="*/ 77 w 156"/>
                  <a:gd name="T1" fmla="*/ 161 h 162"/>
                  <a:gd name="T2" fmla="*/ 0 w 156"/>
                  <a:gd name="T3" fmla="*/ 161 h 162"/>
                  <a:gd name="T4" fmla="*/ 0 w 156"/>
                  <a:gd name="T5" fmla="*/ 0 h 162"/>
                  <a:gd name="T6" fmla="*/ 155 w 156"/>
                  <a:gd name="T7" fmla="*/ 0 h 162"/>
                  <a:gd name="T8" fmla="*/ 155 w 156"/>
                  <a:gd name="T9" fmla="*/ 161 h 162"/>
                  <a:gd name="T10" fmla="*/ 77 w 156"/>
                  <a:gd name="T11" fmla="*/ 161 h 162"/>
                </a:gdLst>
                <a:ahLst/>
                <a:cxnLst>
                  <a:cxn ang="0">
                    <a:pos x="T0" y="T1"/>
                  </a:cxn>
                  <a:cxn ang="0">
                    <a:pos x="T2" y="T3"/>
                  </a:cxn>
                  <a:cxn ang="0">
                    <a:pos x="T4" y="T5"/>
                  </a:cxn>
                  <a:cxn ang="0">
                    <a:pos x="T6" y="T7"/>
                  </a:cxn>
                  <a:cxn ang="0">
                    <a:pos x="T8" y="T9"/>
                  </a:cxn>
                  <a:cxn ang="0">
                    <a:pos x="T10" y="T11"/>
                  </a:cxn>
                </a:cxnLst>
                <a:rect l="0" t="0" r="r" b="b"/>
                <a:pathLst>
                  <a:path w="156" h="162">
                    <a:moveTo>
                      <a:pt x="77" y="161"/>
                    </a:moveTo>
                    <a:lnTo>
                      <a:pt x="0" y="161"/>
                    </a:lnTo>
                    <a:lnTo>
                      <a:pt x="0" y="0"/>
                    </a:lnTo>
                    <a:lnTo>
                      <a:pt x="155" y="0"/>
                    </a:lnTo>
                    <a:lnTo>
                      <a:pt x="155" y="161"/>
                    </a:lnTo>
                    <a:lnTo>
                      <a:pt x="77" y="161"/>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30" name="Freeform 164">
                <a:extLst>
                  <a:ext uri="{FF2B5EF4-FFF2-40B4-BE49-F238E27FC236}">
                    <a16:creationId xmlns:a16="http://schemas.microsoft.com/office/drawing/2014/main" id="{84760F49-FA81-4811-871E-EF26660FEA1D}"/>
                  </a:ext>
                </a:extLst>
              </p:cNvPr>
              <p:cNvSpPr>
                <a:spLocks noChangeArrowheads="1"/>
              </p:cNvSpPr>
              <p:nvPr/>
            </p:nvSpPr>
            <p:spPr bwMode="auto">
              <a:xfrm>
                <a:off x="1911350" y="4522788"/>
                <a:ext cx="150813" cy="58737"/>
              </a:xfrm>
              <a:custGeom>
                <a:avLst/>
                <a:gdLst>
                  <a:gd name="T0" fmla="*/ 420 w 421"/>
                  <a:gd name="T1" fmla="*/ 161 h 162"/>
                  <a:gd name="T2" fmla="*/ 420 w 421"/>
                  <a:gd name="T3" fmla="*/ 0 h 162"/>
                  <a:gd name="T4" fmla="*/ 0 w 421"/>
                  <a:gd name="T5" fmla="*/ 0 h 162"/>
                  <a:gd name="T6" fmla="*/ 0 w 421"/>
                  <a:gd name="T7" fmla="*/ 161 h 162"/>
                  <a:gd name="T8" fmla="*/ 420 w 421"/>
                  <a:gd name="T9" fmla="*/ 161 h 162"/>
                  <a:gd name="T10" fmla="*/ 299 w 421"/>
                  <a:gd name="T11" fmla="*/ 53 h 162"/>
                  <a:gd name="T12" fmla="*/ 322 w 421"/>
                  <a:gd name="T13" fmla="*/ 53 h 162"/>
                  <a:gd name="T14" fmla="*/ 333 w 421"/>
                  <a:gd name="T15" fmla="*/ 76 h 162"/>
                  <a:gd name="T16" fmla="*/ 347 w 421"/>
                  <a:gd name="T17" fmla="*/ 53 h 162"/>
                  <a:gd name="T18" fmla="*/ 367 w 421"/>
                  <a:gd name="T19" fmla="*/ 53 h 162"/>
                  <a:gd name="T20" fmla="*/ 344 w 421"/>
                  <a:gd name="T21" fmla="*/ 84 h 162"/>
                  <a:gd name="T22" fmla="*/ 367 w 421"/>
                  <a:gd name="T23" fmla="*/ 118 h 162"/>
                  <a:gd name="T24" fmla="*/ 344 w 421"/>
                  <a:gd name="T25" fmla="*/ 118 h 162"/>
                  <a:gd name="T26" fmla="*/ 330 w 421"/>
                  <a:gd name="T27" fmla="*/ 93 h 162"/>
                  <a:gd name="T28" fmla="*/ 316 w 421"/>
                  <a:gd name="T29" fmla="*/ 118 h 162"/>
                  <a:gd name="T30" fmla="*/ 296 w 421"/>
                  <a:gd name="T31" fmla="*/ 118 h 162"/>
                  <a:gd name="T32" fmla="*/ 319 w 421"/>
                  <a:gd name="T33" fmla="*/ 82 h 162"/>
                  <a:gd name="T34" fmla="*/ 299 w 421"/>
                  <a:gd name="T35" fmla="*/ 53 h 162"/>
                  <a:gd name="T36" fmla="*/ 262 w 421"/>
                  <a:gd name="T37" fmla="*/ 101 h 162"/>
                  <a:gd name="T38" fmla="*/ 279 w 421"/>
                  <a:gd name="T39" fmla="*/ 101 h 162"/>
                  <a:gd name="T40" fmla="*/ 279 w 421"/>
                  <a:gd name="T41" fmla="*/ 118 h 162"/>
                  <a:gd name="T42" fmla="*/ 262 w 421"/>
                  <a:gd name="T43" fmla="*/ 118 h 162"/>
                  <a:gd name="T44" fmla="*/ 262 w 421"/>
                  <a:gd name="T45" fmla="*/ 101 h 162"/>
                  <a:gd name="T46" fmla="*/ 178 w 421"/>
                  <a:gd name="T47" fmla="*/ 53 h 162"/>
                  <a:gd name="T48" fmla="*/ 200 w 421"/>
                  <a:gd name="T49" fmla="*/ 53 h 162"/>
                  <a:gd name="T50" fmla="*/ 211 w 421"/>
                  <a:gd name="T51" fmla="*/ 76 h 162"/>
                  <a:gd name="T52" fmla="*/ 226 w 421"/>
                  <a:gd name="T53" fmla="*/ 53 h 162"/>
                  <a:gd name="T54" fmla="*/ 245 w 421"/>
                  <a:gd name="T55" fmla="*/ 53 h 162"/>
                  <a:gd name="T56" fmla="*/ 223 w 421"/>
                  <a:gd name="T57" fmla="*/ 84 h 162"/>
                  <a:gd name="T58" fmla="*/ 245 w 421"/>
                  <a:gd name="T59" fmla="*/ 118 h 162"/>
                  <a:gd name="T60" fmla="*/ 223 w 421"/>
                  <a:gd name="T61" fmla="*/ 118 h 162"/>
                  <a:gd name="T62" fmla="*/ 209 w 421"/>
                  <a:gd name="T63" fmla="*/ 93 h 162"/>
                  <a:gd name="T64" fmla="*/ 195 w 421"/>
                  <a:gd name="T65" fmla="*/ 118 h 162"/>
                  <a:gd name="T66" fmla="*/ 175 w 421"/>
                  <a:gd name="T67" fmla="*/ 118 h 162"/>
                  <a:gd name="T68" fmla="*/ 197 w 421"/>
                  <a:gd name="T69" fmla="*/ 82 h 162"/>
                  <a:gd name="T70" fmla="*/ 178 w 421"/>
                  <a:gd name="T71" fmla="*/ 53 h 162"/>
                  <a:gd name="T72" fmla="*/ 141 w 421"/>
                  <a:gd name="T73" fmla="*/ 101 h 162"/>
                  <a:gd name="T74" fmla="*/ 158 w 421"/>
                  <a:gd name="T75" fmla="*/ 101 h 162"/>
                  <a:gd name="T76" fmla="*/ 158 w 421"/>
                  <a:gd name="T77" fmla="*/ 118 h 162"/>
                  <a:gd name="T78" fmla="*/ 141 w 421"/>
                  <a:gd name="T79" fmla="*/ 118 h 162"/>
                  <a:gd name="T80" fmla="*/ 141 w 421"/>
                  <a:gd name="T81" fmla="*/ 101 h 162"/>
                  <a:gd name="T82" fmla="*/ 76 w 421"/>
                  <a:gd name="T83" fmla="*/ 53 h 162"/>
                  <a:gd name="T84" fmla="*/ 87 w 421"/>
                  <a:gd name="T85" fmla="*/ 76 h 162"/>
                  <a:gd name="T86" fmla="*/ 101 w 421"/>
                  <a:gd name="T87" fmla="*/ 53 h 162"/>
                  <a:gd name="T88" fmla="*/ 121 w 421"/>
                  <a:gd name="T89" fmla="*/ 53 h 162"/>
                  <a:gd name="T90" fmla="*/ 99 w 421"/>
                  <a:gd name="T91" fmla="*/ 84 h 162"/>
                  <a:gd name="T92" fmla="*/ 121 w 421"/>
                  <a:gd name="T93" fmla="*/ 118 h 162"/>
                  <a:gd name="T94" fmla="*/ 99 w 421"/>
                  <a:gd name="T95" fmla="*/ 118 h 162"/>
                  <a:gd name="T96" fmla="*/ 84 w 421"/>
                  <a:gd name="T97" fmla="*/ 93 h 162"/>
                  <a:gd name="T98" fmla="*/ 70 w 421"/>
                  <a:gd name="T99" fmla="*/ 118 h 162"/>
                  <a:gd name="T100" fmla="*/ 51 w 421"/>
                  <a:gd name="T101" fmla="*/ 118 h 162"/>
                  <a:gd name="T102" fmla="*/ 73 w 421"/>
                  <a:gd name="T103" fmla="*/ 82 h 162"/>
                  <a:gd name="T104" fmla="*/ 53 w 421"/>
                  <a:gd name="T105" fmla="*/ 50 h 162"/>
                  <a:gd name="T106" fmla="*/ 76 w 421"/>
                  <a:gd name="T107" fmla="*/ 50 h 162"/>
                  <a:gd name="T108" fmla="*/ 76 w 421"/>
                  <a:gd name="T109" fmla="*/ 53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21" h="162">
                    <a:moveTo>
                      <a:pt x="420" y="161"/>
                    </a:moveTo>
                    <a:lnTo>
                      <a:pt x="420" y="0"/>
                    </a:lnTo>
                    <a:lnTo>
                      <a:pt x="0" y="0"/>
                    </a:lnTo>
                    <a:lnTo>
                      <a:pt x="0" y="161"/>
                    </a:lnTo>
                    <a:lnTo>
                      <a:pt x="420" y="161"/>
                    </a:lnTo>
                    <a:close/>
                    <a:moveTo>
                      <a:pt x="299" y="53"/>
                    </a:moveTo>
                    <a:lnTo>
                      <a:pt x="322" y="53"/>
                    </a:lnTo>
                    <a:lnTo>
                      <a:pt x="333" y="76"/>
                    </a:lnTo>
                    <a:lnTo>
                      <a:pt x="347" y="53"/>
                    </a:lnTo>
                    <a:lnTo>
                      <a:pt x="367" y="53"/>
                    </a:lnTo>
                    <a:lnTo>
                      <a:pt x="344" y="84"/>
                    </a:lnTo>
                    <a:lnTo>
                      <a:pt x="367" y="118"/>
                    </a:lnTo>
                    <a:lnTo>
                      <a:pt x="344" y="118"/>
                    </a:lnTo>
                    <a:lnTo>
                      <a:pt x="330" y="93"/>
                    </a:lnTo>
                    <a:lnTo>
                      <a:pt x="316" y="118"/>
                    </a:lnTo>
                    <a:lnTo>
                      <a:pt x="296" y="118"/>
                    </a:lnTo>
                    <a:lnTo>
                      <a:pt x="319" y="82"/>
                    </a:lnTo>
                    <a:lnTo>
                      <a:pt x="299" y="53"/>
                    </a:lnTo>
                    <a:close/>
                    <a:moveTo>
                      <a:pt x="262" y="101"/>
                    </a:moveTo>
                    <a:lnTo>
                      <a:pt x="279" y="101"/>
                    </a:lnTo>
                    <a:lnTo>
                      <a:pt x="279" y="118"/>
                    </a:lnTo>
                    <a:lnTo>
                      <a:pt x="262" y="118"/>
                    </a:lnTo>
                    <a:lnTo>
                      <a:pt x="262" y="101"/>
                    </a:lnTo>
                    <a:close/>
                    <a:moveTo>
                      <a:pt x="178" y="53"/>
                    </a:moveTo>
                    <a:lnTo>
                      <a:pt x="200" y="53"/>
                    </a:lnTo>
                    <a:lnTo>
                      <a:pt x="211" y="76"/>
                    </a:lnTo>
                    <a:lnTo>
                      <a:pt x="226" y="53"/>
                    </a:lnTo>
                    <a:lnTo>
                      <a:pt x="245" y="53"/>
                    </a:lnTo>
                    <a:lnTo>
                      <a:pt x="223" y="84"/>
                    </a:lnTo>
                    <a:lnTo>
                      <a:pt x="245" y="118"/>
                    </a:lnTo>
                    <a:lnTo>
                      <a:pt x="223" y="118"/>
                    </a:lnTo>
                    <a:lnTo>
                      <a:pt x="209" y="93"/>
                    </a:lnTo>
                    <a:lnTo>
                      <a:pt x="195" y="118"/>
                    </a:lnTo>
                    <a:lnTo>
                      <a:pt x="175" y="118"/>
                    </a:lnTo>
                    <a:lnTo>
                      <a:pt x="197" y="82"/>
                    </a:lnTo>
                    <a:lnTo>
                      <a:pt x="178" y="53"/>
                    </a:lnTo>
                    <a:close/>
                    <a:moveTo>
                      <a:pt x="141" y="101"/>
                    </a:moveTo>
                    <a:lnTo>
                      <a:pt x="158" y="101"/>
                    </a:lnTo>
                    <a:lnTo>
                      <a:pt x="158" y="118"/>
                    </a:lnTo>
                    <a:lnTo>
                      <a:pt x="141" y="118"/>
                    </a:lnTo>
                    <a:lnTo>
                      <a:pt x="141" y="101"/>
                    </a:lnTo>
                    <a:close/>
                    <a:moveTo>
                      <a:pt x="76" y="53"/>
                    </a:moveTo>
                    <a:lnTo>
                      <a:pt x="87" y="76"/>
                    </a:lnTo>
                    <a:lnTo>
                      <a:pt x="101" y="53"/>
                    </a:lnTo>
                    <a:lnTo>
                      <a:pt x="121" y="53"/>
                    </a:lnTo>
                    <a:lnTo>
                      <a:pt x="99" y="84"/>
                    </a:lnTo>
                    <a:lnTo>
                      <a:pt x="121" y="118"/>
                    </a:lnTo>
                    <a:lnTo>
                      <a:pt x="99" y="118"/>
                    </a:lnTo>
                    <a:lnTo>
                      <a:pt x="84" y="93"/>
                    </a:lnTo>
                    <a:lnTo>
                      <a:pt x="70" y="118"/>
                    </a:lnTo>
                    <a:lnTo>
                      <a:pt x="51" y="118"/>
                    </a:lnTo>
                    <a:lnTo>
                      <a:pt x="73" y="82"/>
                    </a:lnTo>
                    <a:lnTo>
                      <a:pt x="53" y="50"/>
                    </a:lnTo>
                    <a:lnTo>
                      <a:pt x="76" y="50"/>
                    </a:lnTo>
                    <a:lnTo>
                      <a:pt x="76" y="53"/>
                    </a:lnTo>
                    <a:close/>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31" name="Freeform 165">
                <a:extLst>
                  <a:ext uri="{FF2B5EF4-FFF2-40B4-BE49-F238E27FC236}">
                    <a16:creationId xmlns:a16="http://schemas.microsoft.com/office/drawing/2014/main" id="{1B70CACE-6100-418C-BD32-0E734F0AE15A}"/>
                  </a:ext>
                </a:extLst>
              </p:cNvPr>
              <p:cNvSpPr>
                <a:spLocks noChangeArrowheads="1"/>
              </p:cNvSpPr>
              <p:nvPr/>
            </p:nvSpPr>
            <p:spPr bwMode="auto">
              <a:xfrm>
                <a:off x="1911350" y="4603750"/>
                <a:ext cx="150813" cy="58738"/>
              </a:xfrm>
              <a:custGeom>
                <a:avLst/>
                <a:gdLst>
                  <a:gd name="T0" fmla="*/ 420 w 421"/>
                  <a:gd name="T1" fmla="*/ 161 h 162"/>
                  <a:gd name="T2" fmla="*/ 420 w 421"/>
                  <a:gd name="T3" fmla="*/ 0 h 162"/>
                  <a:gd name="T4" fmla="*/ 0 w 421"/>
                  <a:gd name="T5" fmla="*/ 0 h 162"/>
                  <a:gd name="T6" fmla="*/ 0 w 421"/>
                  <a:gd name="T7" fmla="*/ 161 h 162"/>
                  <a:gd name="T8" fmla="*/ 420 w 421"/>
                  <a:gd name="T9" fmla="*/ 161 h 162"/>
                  <a:gd name="T10" fmla="*/ 299 w 421"/>
                  <a:gd name="T11" fmla="*/ 45 h 162"/>
                  <a:gd name="T12" fmla="*/ 322 w 421"/>
                  <a:gd name="T13" fmla="*/ 45 h 162"/>
                  <a:gd name="T14" fmla="*/ 333 w 421"/>
                  <a:gd name="T15" fmla="*/ 68 h 162"/>
                  <a:gd name="T16" fmla="*/ 347 w 421"/>
                  <a:gd name="T17" fmla="*/ 45 h 162"/>
                  <a:gd name="T18" fmla="*/ 367 w 421"/>
                  <a:gd name="T19" fmla="*/ 45 h 162"/>
                  <a:gd name="T20" fmla="*/ 344 w 421"/>
                  <a:gd name="T21" fmla="*/ 76 h 162"/>
                  <a:gd name="T22" fmla="*/ 367 w 421"/>
                  <a:gd name="T23" fmla="*/ 110 h 162"/>
                  <a:gd name="T24" fmla="*/ 344 w 421"/>
                  <a:gd name="T25" fmla="*/ 110 h 162"/>
                  <a:gd name="T26" fmla="*/ 330 w 421"/>
                  <a:gd name="T27" fmla="*/ 85 h 162"/>
                  <a:gd name="T28" fmla="*/ 316 w 421"/>
                  <a:gd name="T29" fmla="*/ 110 h 162"/>
                  <a:gd name="T30" fmla="*/ 296 w 421"/>
                  <a:gd name="T31" fmla="*/ 110 h 162"/>
                  <a:gd name="T32" fmla="*/ 319 w 421"/>
                  <a:gd name="T33" fmla="*/ 74 h 162"/>
                  <a:gd name="T34" fmla="*/ 299 w 421"/>
                  <a:gd name="T35" fmla="*/ 45 h 162"/>
                  <a:gd name="T36" fmla="*/ 262 w 421"/>
                  <a:gd name="T37" fmla="*/ 93 h 162"/>
                  <a:gd name="T38" fmla="*/ 279 w 421"/>
                  <a:gd name="T39" fmla="*/ 93 h 162"/>
                  <a:gd name="T40" fmla="*/ 279 w 421"/>
                  <a:gd name="T41" fmla="*/ 110 h 162"/>
                  <a:gd name="T42" fmla="*/ 262 w 421"/>
                  <a:gd name="T43" fmla="*/ 110 h 162"/>
                  <a:gd name="T44" fmla="*/ 262 w 421"/>
                  <a:gd name="T45" fmla="*/ 93 h 162"/>
                  <a:gd name="T46" fmla="*/ 178 w 421"/>
                  <a:gd name="T47" fmla="*/ 45 h 162"/>
                  <a:gd name="T48" fmla="*/ 200 w 421"/>
                  <a:gd name="T49" fmla="*/ 45 h 162"/>
                  <a:gd name="T50" fmla="*/ 211 w 421"/>
                  <a:gd name="T51" fmla="*/ 68 h 162"/>
                  <a:gd name="T52" fmla="*/ 226 w 421"/>
                  <a:gd name="T53" fmla="*/ 45 h 162"/>
                  <a:gd name="T54" fmla="*/ 245 w 421"/>
                  <a:gd name="T55" fmla="*/ 45 h 162"/>
                  <a:gd name="T56" fmla="*/ 223 w 421"/>
                  <a:gd name="T57" fmla="*/ 76 h 162"/>
                  <a:gd name="T58" fmla="*/ 245 w 421"/>
                  <a:gd name="T59" fmla="*/ 110 h 162"/>
                  <a:gd name="T60" fmla="*/ 223 w 421"/>
                  <a:gd name="T61" fmla="*/ 110 h 162"/>
                  <a:gd name="T62" fmla="*/ 209 w 421"/>
                  <a:gd name="T63" fmla="*/ 85 h 162"/>
                  <a:gd name="T64" fmla="*/ 195 w 421"/>
                  <a:gd name="T65" fmla="*/ 110 h 162"/>
                  <a:gd name="T66" fmla="*/ 175 w 421"/>
                  <a:gd name="T67" fmla="*/ 110 h 162"/>
                  <a:gd name="T68" fmla="*/ 197 w 421"/>
                  <a:gd name="T69" fmla="*/ 74 h 162"/>
                  <a:gd name="T70" fmla="*/ 178 w 421"/>
                  <a:gd name="T71" fmla="*/ 45 h 162"/>
                  <a:gd name="T72" fmla="*/ 141 w 421"/>
                  <a:gd name="T73" fmla="*/ 93 h 162"/>
                  <a:gd name="T74" fmla="*/ 158 w 421"/>
                  <a:gd name="T75" fmla="*/ 93 h 162"/>
                  <a:gd name="T76" fmla="*/ 158 w 421"/>
                  <a:gd name="T77" fmla="*/ 110 h 162"/>
                  <a:gd name="T78" fmla="*/ 141 w 421"/>
                  <a:gd name="T79" fmla="*/ 110 h 162"/>
                  <a:gd name="T80" fmla="*/ 141 w 421"/>
                  <a:gd name="T81" fmla="*/ 93 h 162"/>
                  <a:gd name="T82" fmla="*/ 76 w 421"/>
                  <a:gd name="T83" fmla="*/ 45 h 162"/>
                  <a:gd name="T84" fmla="*/ 87 w 421"/>
                  <a:gd name="T85" fmla="*/ 68 h 162"/>
                  <a:gd name="T86" fmla="*/ 101 w 421"/>
                  <a:gd name="T87" fmla="*/ 45 h 162"/>
                  <a:gd name="T88" fmla="*/ 121 w 421"/>
                  <a:gd name="T89" fmla="*/ 45 h 162"/>
                  <a:gd name="T90" fmla="*/ 99 w 421"/>
                  <a:gd name="T91" fmla="*/ 76 h 162"/>
                  <a:gd name="T92" fmla="*/ 121 w 421"/>
                  <a:gd name="T93" fmla="*/ 110 h 162"/>
                  <a:gd name="T94" fmla="*/ 99 w 421"/>
                  <a:gd name="T95" fmla="*/ 110 h 162"/>
                  <a:gd name="T96" fmla="*/ 87 w 421"/>
                  <a:gd name="T97" fmla="*/ 85 h 162"/>
                  <a:gd name="T98" fmla="*/ 73 w 421"/>
                  <a:gd name="T99" fmla="*/ 110 h 162"/>
                  <a:gd name="T100" fmla="*/ 53 w 421"/>
                  <a:gd name="T101" fmla="*/ 110 h 162"/>
                  <a:gd name="T102" fmla="*/ 76 w 421"/>
                  <a:gd name="T103" fmla="*/ 74 h 162"/>
                  <a:gd name="T104" fmla="*/ 56 w 421"/>
                  <a:gd name="T105" fmla="*/ 43 h 162"/>
                  <a:gd name="T106" fmla="*/ 76 w 421"/>
                  <a:gd name="T107" fmla="*/ 43 h 162"/>
                  <a:gd name="T108" fmla="*/ 76 w 421"/>
                  <a:gd name="T109" fmla="*/ 45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21" h="162">
                    <a:moveTo>
                      <a:pt x="420" y="161"/>
                    </a:moveTo>
                    <a:lnTo>
                      <a:pt x="420" y="0"/>
                    </a:lnTo>
                    <a:lnTo>
                      <a:pt x="0" y="0"/>
                    </a:lnTo>
                    <a:lnTo>
                      <a:pt x="0" y="161"/>
                    </a:lnTo>
                    <a:lnTo>
                      <a:pt x="420" y="161"/>
                    </a:lnTo>
                    <a:close/>
                    <a:moveTo>
                      <a:pt x="299" y="45"/>
                    </a:moveTo>
                    <a:lnTo>
                      <a:pt x="322" y="45"/>
                    </a:lnTo>
                    <a:lnTo>
                      <a:pt x="333" y="68"/>
                    </a:lnTo>
                    <a:lnTo>
                      <a:pt x="347" y="45"/>
                    </a:lnTo>
                    <a:lnTo>
                      <a:pt x="367" y="45"/>
                    </a:lnTo>
                    <a:lnTo>
                      <a:pt x="344" y="76"/>
                    </a:lnTo>
                    <a:lnTo>
                      <a:pt x="367" y="110"/>
                    </a:lnTo>
                    <a:lnTo>
                      <a:pt x="344" y="110"/>
                    </a:lnTo>
                    <a:lnTo>
                      <a:pt x="330" y="85"/>
                    </a:lnTo>
                    <a:lnTo>
                      <a:pt x="316" y="110"/>
                    </a:lnTo>
                    <a:lnTo>
                      <a:pt x="296" y="110"/>
                    </a:lnTo>
                    <a:lnTo>
                      <a:pt x="319" y="74"/>
                    </a:lnTo>
                    <a:lnTo>
                      <a:pt x="299" y="45"/>
                    </a:lnTo>
                    <a:close/>
                    <a:moveTo>
                      <a:pt x="262" y="93"/>
                    </a:moveTo>
                    <a:lnTo>
                      <a:pt x="279" y="93"/>
                    </a:lnTo>
                    <a:lnTo>
                      <a:pt x="279" y="110"/>
                    </a:lnTo>
                    <a:lnTo>
                      <a:pt x="262" y="110"/>
                    </a:lnTo>
                    <a:lnTo>
                      <a:pt x="262" y="93"/>
                    </a:lnTo>
                    <a:close/>
                    <a:moveTo>
                      <a:pt x="178" y="45"/>
                    </a:moveTo>
                    <a:lnTo>
                      <a:pt x="200" y="45"/>
                    </a:lnTo>
                    <a:lnTo>
                      <a:pt x="211" y="68"/>
                    </a:lnTo>
                    <a:lnTo>
                      <a:pt x="226" y="45"/>
                    </a:lnTo>
                    <a:lnTo>
                      <a:pt x="245" y="45"/>
                    </a:lnTo>
                    <a:lnTo>
                      <a:pt x="223" y="76"/>
                    </a:lnTo>
                    <a:lnTo>
                      <a:pt x="245" y="110"/>
                    </a:lnTo>
                    <a:lnTo>
                      <a:pt x="223" y="110"/>
                    </a:lnTo>
                    <a:lnTo>
                      <a:pt x="209" y="85"/>
                    </a:lnTo>
                    <a:lnTo>
                      <a:pt x="195" y="110"/>
                    </a:lnTo>
                    <a:lnTo>
                      <a:pt x="175" y="110"/>
                    </a:lnTo>
                    <a:lnTo>
                      <a:pt x="197" y="74"/>
                    </a:lnTo>
                    <a:lnTo>
                      <a:pt x="178" y="45"/>
                    </a:lnTo>
                    <a:close/>
                    <a:moveTo>
                      <a:pt x="141" y="93"/>
                    </a:moveTo>
                    <a:lnTo>
                      <a:pt x="158" y="93"/>
                    </a:lnTo>
                    <a:lnTo>
                      <a:pt x="158" y="110"/>
                    </a:lnTo>
                    <a:lnTo>
                      <a:pt x="141" y="110"/>
                    </a:lnTo>
                    <a:lnTo>
                      <a:pt x="141" y="93"/>
                    </a:lnTo>
                    <a:close/>
                    <a:moveTo>
                      <a:pt x="76" y="45"/>
                    </a:moveTo>
                    <a:lnTo>
                      <a:pt x="87" y="68"/>
                    </a:lnTo>
                    <a:lnTo>
                      <a:pt x="101" y="45"/>
                    </a:lnTo>
                    <a:lnTo>
                      <a:pt x="121" y="45"/>
                    </a:lnTo>
                    <a:lnTo>
                      <a:pt x="99" y="76"/>
                    </a:lnTo>
                    <a:lnTo>
                      <a:pt x="121" y="110"/>
                    </a:lnTo>
                    <a:lnTo>
                      <a:pt x="99" y="110"/>
                    </a:lnTo>
                    <a:lnTo>
                      <a:pt x="87" y="85"/>
                    </a:lnTo>
                    <a:lnTo>
                      <a:pt x="73" y="110"/>
                    </a:lnTo>
                    <a:lnTo>
                      <a:pt x="53" y="110"/>
                    </a:lnTo>
                    <a:lnTo>
                      <a:pt x="76" y="74"/>
                    </a:lnTo>
                    <a:lnTo>
                      <a:pt x="56" y="43"/>
                    </a:lnTo>
                    <a:lnTo>
                      <a:pt x="76" y="43"/>
                    </a:lnTo>
                    <a:lnTo>
                      <a:pt x="76" y="45"/>
                    </a:lnTo>
                    <a:close/>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32" name="Freeform 166">
                <a:extLst>
                  <a:ext uri="{FF2B5EF4-FFF2-40B4-BE49-F238E27FC236}">
                    <a16:creationId xmlns:a16="http://schemas.microsoft.com/office/drawing/2014/main" id="{25C4B5FA-C148-4CA2-9746-E28B178AF49E}"/>
                  </a:ext>
                </a:extLst>
              </p:cNvPr>
              <p:cNvSpPr>
                <a:spLocks noChangeArrowheads="1"/>
              </p:cNvSpPr>
              <p:nvPr/>
            </p:nvSpPr>
            <p:spPr bwMode="auto">
              <a:xfrm>
                <a:off x="1836738" y="4603750"/>
                <a:ext cx="55562" cy="58738"/>
              </a:xfrm>
              <a:custGeom>
                <a:avLst/>
                <a:gdLst>
                  <a:gd name="T0" fmla="*/ 77 w 156"/>
                  <a:gd name="T1" fmla="*/ 161 h 162"/>
                  <a:gd name="T2" fmla="*/ 0 w 156"/>
                  <a:gd name="T3" fmla="*/ 161 h 162"/>
                  <a:gd name="T4" fmla="*/ 0 w 156"/>
                  <a:gd name="T5" fmla="*/ 0 h 162"/>
                  <a:gd name="T6" fmla="*/ 155 w 156"/>
                  <a:gd name="T7" fmla="*/ 0 h 162"/>
                  <a:gd name="T8" fmla="*/ 155 w 156"/>
                  <a:gd name="T9" fmla="*/ 161 h 162"/>
                  <a:gd name="T10" fmla="*/ 77 w 156"/>
                  <a:gd name="T11" fmla="*/ 161 h 162"/>
                </a:gdLst>
                <a:ahLst/>
                <a:cxnLst>
                  <a:cxn ang="0">
                    <a:pos x="T0" y="T1"/>
                  </a:cxn>
                  <a:cxn ang="0">
                    <a:pos x="T2" y="T3"/>
                  </a:cxn>
                  <a:cxn ang="0">
                    <a:pos x="T4" y="T5"/>
                  </a:cxn>
                  <a:cxn ang="0">
                    <a:pos x="T6" y="T7"/>
                  </a:cxn>
                  <a:cxn ang="0">
                    <a:pos x="T8" y="T9"/>
                  </a:cxn>
                  <a:cxn ang="0">
                    <a:pos x="T10" y="T11"/>
                  </a:cxn>
                </a:cxnLst>
                <a:rect l="0" t="0" r="r" b="b"/>
                <a:pathLst>
                  <a:path w="156" h="162">
                    <a:moveTo>
                      <a:pt x="77" y="161"/>
                    </a:moveTo>
                    <a:lnTo>
                      <a:pt x="0" y="161"/>
                    </a:lnTo>
                    <a:lnTo>
                      <a:pt x="0" y="0"/>
                    </a:lnTo>
                    <a:lnTo>
                      <a:pt x="155" y="0"/>
                    </a:lnTo>
                    <a:lnTo>
                      <a:pt x="155" y="161"/>
                    </a:lnTo>
                    <a:lnTo>
                      <a:pt x="77" y="161"/>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620" name="Rectangle 619">
              <a:extLst>
                <a:ext uri="{FF2B5EF4-FFF2-40B4-BE49-F238E27FC236}">
                  <a16:creationId xmlns:a16="http://schemas.microsoft.com/office/drawing/2014/main" id="{287F6DB4-6910-4B25-9F4F-5414AFC5F18F}"/>
                </a:ext>
              </a:extLst>
            </p:cNvPr>
            <p:cNvSpPr/>
            <p:nvPr/>
          </p:nvSpPr>
          <p:spPr>
            <a:xfrm>
              <a:off x="2540097" y="2103309"/>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p>
          </p:txBody>
        </p:sp>
      </p:grpSp>
      <p:grpSp>
        <p:nvGrpSpPr>
          <p:cNvPr id="633" name="Group 632">
            <a:extLst>
              <a:ext uri="{FF2B5EF4-FFF2-40B4-BE49-F238E27FC236}">
                <a16:creationId xmlns:a16="http://schemas.microsoft.com/office/drawing/2014/main" id="{5715320B-0FCE-4898-9FC9-F9B57CE0C46B}"/>
              </a:ext>
            </a:extLst>
          </p:cNvPr>
          <p:cNvGrpSpPr/>
          <p:nvPr/>
        </p:nvGrpSpPr>
        <p:grpSpPr>
          <a:xfrm>
            <a:off x="7202810" y="5294613"/>
            <a:ext cx="475202" cy="441936"/>
            <a:chOff x="4198441" y="2095219"/>
            <a:chExt cx="639069" cy="695710"/>
          </a:xfrm>
        </p:grpSpPr>
        <p:grpSp>
          <p:nvGrpSpPr>
            <p:cNvPr id="634" name="Group 633">
              <a:extLst>
                <a:ext uri="{FF2B5EF4-FFF2-40B4-BE49-F238E27FC236}">
                  <a16:creationId xmlns:a16="http://schemas.microsoft.com/office/drawing/2014/main" id="{FAEF9FD8-B527-4B07-9F88-0492C7569DC9}"/>
                </a:ext>
              </a:extLst>
            </p:cNvPr>
            <p:cNvGrpSpPr/>
            <p:nvPr/>
          </p:nvGrpSpPr>
          <p:grpSpPr>
            <a:xfrm>
              <a:off x="4324477" y="2186450"/>
              <a:ext cx="386997" cy="513249"/>
              <a:chOff x="3302000" y="4402138"/>
              <a:chExt cx="223838" cy="296862"/>
            </a:xfrm>
            <a:solidFill>
              <a:srgbClr val="F80000"/>
            </a:solidFill>
          </p:grpSpPr>
          <p:sp>
            <p:nvSpPr>
              <p:cNvPr id="636" name="Freeform 53">
                <a:extLst>
                  <a:ext uri="{FF2B5EF4-FFF2-40B4-BE49-F238E27FC236}">
                    <a16:creationId xmlns:a16="http://schemas.microsoft.com/office/drawing/2014/main" id="{D885F7A2-384D-4B85-9C80-14250B8CCEB5}"/>
                  </a:ext>
                </a:extLst>
              </p:cNvPr>
              <p:cNvSpPr>
                <a:spLocks noChangeArrowheads="1"/>
              </p:cNvSpPr>
              <p:nvPr/>
            </p:nvSpPr>
            <p:spPr bwMode="auto">
              <a:xfrm>
                <a:off x="3302000" y="4402138"/>
                <a:ext cx="223838" cy="296862"/>
              </a:xfrm>
              <a:custGeom>
                <a:avLst/>
                <a:gdLst>
                  <a:gd name="T0" fmla="*/ 310 w 622"/>
                  <a:gd name="T1" fmla="*/ 0 h 825"/>
                  <a:gd name="T2" fmla="*/ 0 w 622"/>
                  <a:gd name="T3" fmla="*/ 132 h 825"/>
                  <a:gd name="T4" fmla="*/ 0 w 622"/>
                  <a:gd name="T5" fmla="*/ 426 h 825"/>
                  <a:gd name="T6" fmla="*/ 0 w 622"/>
                  <a:gd name="T7" fmla="*/ 426 h 825"/>
                  <a:gd name="T8" fmla="*/ 310 w 622"/>
                  <a:gd name="T9" fmla="*/ 824 h 825"/>
                  <a:gd name="T10" fmla="*/ 621 w 622"/>
                  <a:gd name="T11" fmla="*/ 426 h 825"/>
                  <a:gd name="T12" fmla="*/ 621 w 622"/>
                  <a:gd name="T13" fmla="*/ 426 h 825"/>
                  <a:gd name="T14" fmla="*/ 621 w 622"/>
                  <a:gd name="T15" fmla="*/ 132 h 825"/>
                  <a:gd name="T16" fmla="*/ 310 w 622"/>
                  <a:gd name="T17" fmla="*/ 0 h 825"/>
                  <a:gd name="T18" fmla="*/ 364 w 622"/>
                  <a:gd name="T19" fmla="*/ 539 h 825"/>
                  <a:gd name="T20" fmla="*/ 141 w 622"/>
                  <a:gd name="T21" fmla="*/ 539 h 825"/>
                  <a:gd name="T22" fmla="*/ 141 w 622"/>
                  <a:gd name="T23" fmla="*/ 508 h 825"/>
                  <a:gd name="T24" fmla="*/ 364 w 622"/>
                  <a:gd name="T25" fmla="*/ 508 h 825"/>
                  <a:gd name="T26" fmla="*/ 364 w 622"/>
                  <a:gd name="T27" fmla="*/ 539 h 825"/>
                  <a:gd name="T28" fmla="*/ 364 w 622"/>
                  <a:gd name="T29" fmla="*/ 417 h 825"/>
                  <a:gd name="T30" fmla="*/ 141 w 622"/>
                  <a:gd name="T31" fmla="*/ 417 h 825"/>
                  <a:gd name="T32" fmla="*/ 141 w 622"/>
                  <a:gd name="T33" fmla="*/ 386 h 825"/>
                  <a:gd name="T34" fmla="*/ 364 w 622"/>
                  <a:gd name="T35" fmla="*/ 386 h 825"/>
                  <a:gd name="T36" fmla="*/ 364 w 622"/>
                  <a:gd name="T37" fmla="*/ 417 h 825"/>
                  <a:gd name="T38" fmla="*/ 364 w 622"/>
                  <a:gd name="T39" fmla="*/ 290 h 825"/>
                  <a:gd name="T40" fmla="*/ 141 w 622"/>
                  <a:gd name="T41" fmla="*/ 290 h 825"/>
                  <a:gd name="T42" fmla="*/ 141 w 622"/>
                  <a:gd name="T43" fmla="*/ 259 h 825"/>
                  <a:gd name="T44" fmla="*/ 364 w 622"/>
                  <a:gd name="T45" fmla="*/ 259 h 825"/>
                  <a:gd name="T46" fmla="*/ 364 w 622"/>
                  <a:gd name="T47" fmla="*/ 290 h 825"/>
                  <a:gd name="T48" fmla="*/ 497 w 622"/>
                  <a:gd name="T49" fmla="*/ 496 h 825"/>
                  <a:gd name="T50" fmla="*/ 443 w 622"/>
                  <a:gd name="T51" fmla="*/ 550 h 825"/>
                  <a:gd name="T52" fmla="*/ 409 w 622"/>
                  <a:gd name="T53" fmla="*/ 516 h 825"/>
                  <a:gd name="T54" fmla="*/ 409 w 622"/>
                  <a:gd name="T55" fmla="*/ 502 h 825"/>
                  <a:gd name="T56" fmla="*/ 423 w 622"/>
                  <a:gd name="T57" fmla="*/ 502 h 825"/>
                  <a:gd name="T58" fmla="*/ 443 w 622"/>
                  <a:gd name="T59" fmla="*/ 522 h 825"/>
                  <a:gd name="T60" fmla="*/ 483 w 622"/>
                  <a:gd name="T61" fmla="*/ 482 h 825"/>
                  <a:gd name="T62" fmla="*/ 497 w 622"/>
                  <a:gd name="T63" fmla="*/ 482 h 825"/>
                  <a:gd name="T64" fmla="*/ 497 w 622"/>
                  <a:gd name="T65" fmla="*/ 496 h 825"/>
                  <a:gd name="T66" fmla="*/ 421 w 622"/>
                  <a:gd name="T67" fmla="*/ 375 h 825"/>
                  <a:gd name="T68" fmla="*/ 421 w 622"/>
                  <a:gd name="T69" fmla="*/ 361 h 825"/>
                  <a:gd name="T70" fmla="*/ 435 w 622"/>
                  <a:gd name="T71" fmla="*/ 361 h 825"/>
                  <a:gd name="T72" fmla="*/ 454 w 622"/>
                  <a:gd name="T73" fmla="*/ 381 h 825"/>
                  <a:gd name="T74" fmla="*/ 474 w 622"/>
                  <a:gd name="T75" fmla="*/ 361 h 825"/>
                  <a:gd name="T76" fmla="*/ 488 w 622"/>
                  <a:gd name="T77" fmla="*/ 361 h 825"/>
                  <a:gd name="T78" fmla="*/ 488 w 622"/>
                  <a:gd name="T79" fmla="*/ 375 h 825"/>
                  <a:gd name="T80" fmla="*/ 468 w 622"/>
                  <a:gd name="T81" fmla="*/ 395 h 825"/>
                  <a:gd name="T82" fmla="*/ 488 w 622"/>
                  <a:gd name="T83" fmla="*/ 415 h 825"/>
                  <a:gd name="T84" fmla="*/ 488 w 622"/>
                  <a:gd name="T85" fmla="*/ 429 h 825"/>
                  <a:gd name="T86" fmla="*/ 480 w 622"/>
                  <a:gd name="T87" fmla="*/ 431 h 825"/>
                  <a:gd name="T88" fmla="*/ 471 w 622"/>
                  <a:gd name="T89" fmla="*/ 429 h 825"/>
                  <a:gd name="T90" fmla="*/ 452 w 622"/>
                  <a:gd name="T91" fmla="*/ 409 h 825"/>
                  <a:gd name="T92" fmla="*/ 432 w 622"/>
                  <a:gd name="T93" fmla="*/ 429 h 825"/>
                  <a:gd name="T94" fmla="*/ 423 w 622"/>
                  <a:gd name="T95" fmla="*/ 431 h 825"/>
                  <a:gd name="T96" fmla="*/ 415 w 622"/>
                  <a:gd name="T97" fmla="*/ 429 h 825"/>
                  <a:gd name="T98" fmla="*/ 415 w 622"/>
                  <a:gd name="T99" fmla="*/ 415 h 825"/>
                  <a:gd name="T100" fmla="*/ 435 w 622"/>
                  <a:gd name="T101" fmla="*/ 395 h 825"/>
                  <a:gd name="T102" fmla="*/ 421 w 622"/>
                  <a:gd name="T103" fmla="*/ 375 h 825"/>
                  <a:gd name="T104" fmla="*/ 500 w 622"/>
                  <a:gd name="T105" fmla="*/ 256 h 825"/>
                  <a:gd name="T106" fmla="*/ 446 w 622"/>
                  <a:gd name="T107" fmla="*/ 310 h 825"/>
                  <a:gd name="T108" fmla="*/ 412 w 622"/>
                  <a:gd name="T109" fmla="*/ 276 h 825"/>
                  <a:gd name="T110" fmla="*/ 412 w 622"/>
                  <a:gd name="T111" fmla="*/ 262 h 825"/>
                  <a:gd name="T112" fmla="*/ 426 w 622"/>
                  <a:gd name="T113" fmla="*/ 262 h 825"/>
                  <a:gd name="T114" fmla="*/ 446 w 622"/>
                  <a:gd name="T115" fmla="*/ 282 h 825"/>
                  <a:gd name="T116" fmla="*/ 485 w 622"/>
                  <a:gd name="T117" fmla="*/ 242 h 825"/>
                  <a:gd name="T118" fmla="*/ 500 w 622"/>
                  <a:gd name="T119" fmla="*/ 242 h 825"/>
                  <a:gd name="T120" fmla="*/ 500 w 622"/>
                  <a:gd name="T121" fmla="*/ 256 h 8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22" h="825">
                    <a:moveTo>
                      <a:pt x="310" y="0"/>
                    </a:moveTo>
                    <a:lnTo>
                      <a:pt x="0" y="132"/>
                    </a:lnTo>
                    <a:lnTo>
                      <a:pt x="0" y="426"/>
                    </a:lnTo>
                    <a:lnTo>
                      <a:pt x="0" y="426"/>
                    </a:lnTo>
                    <a:cubicBezTo>
                      <a:pt x="8" y="589"/>
                      <a:pt x="130" y="733"/>
                      <a:pt x="310" y="824"/>
                    </a:cubicBezTo>
                    <a:cubicBezTo>
                      <a:pt x="491" y="733"/>
                      <a:pt x="610" y="589"/>
                      <a:pt x="621" y="426"/>
                    </a:cubicBezTo>
                    <a:lnTo>
                      <a:pt x="621" y="426"/>
                    </a:lnTo>
                    <a:lnTo>
                      <a:pt x="621" y="132"/>
                    </a:lnTo>
                    <a:lnTo>
                      <a:pt x="310" y="0"/>
                    </a:lnTo>
                    <a:close/>
                    <a:moveTo>
                      <a:pt x="364" y="539"/>
                    </a:moveTo>
                    <a:lnTo>
                      <a:pt x="141" y="539"/>
                    </a:lnTo>
                    <a:lnTo>
                      <a:pt x="141" y="508"/>
                    </a:lnTo>
                    <a:lnTo>
                      <a:pt x="364" y="508"/>
                    </a:lnTo>
                    <a:lnTo>
                      <a:pt x="364" y="539"/>
                    </a:lnTo>
                    <a:close/>
                    <a:moveTo>
                      <a:pt x="364" y="417"/>
                    </a:moveTo>
                    <a:lnTo>
                      <a:pt x="141" y="417"/>
                    </a:lnTo>
                    <a:lnTo>
                      <a:pt x="141" y="386"/>
                    </a:lnTo>
                    <a:lnTo>
                      <a:pt x="364" y="386"/>
                    </a:lnTo>
                    <a:lnTo>
                      <a:pt x="364" y="417"/>
                    </a:lnTo>
                    <a:close/>
                    <a:moveTo>
                      <a:pt x="364" y="290"/>
                    </a:moveTo>
                    <a:lnTo>
                      <a:pt x="141" y="290"/>
                    </a:lnTo>
                    <a:lnTo>
                      <a:pt x="141" y="259"/>
                    </a:lnTo>
                    <a:lnTo>
                      <a:pt x="364" y="259"/>
                    </a:lnTo>
                    <a:lnTo>
                      <a:pt x="364" y="290"/>
                    </a:lnTo>
                    <a:close/>
                    <a:moveTo>
                      <a:pt x="497" y="496"/>
                    </a:moveTo>
                    <a:lnTo>
                      <a:pt x="443" y="550"/>
                    </a:lnTo>
                    <a:lnTo>
                      <a:pt x="409" y="516"/>
                    </a:lnTo>
                    <a:cubicBezTo>
                      <a:pt x="406" y="513"/>
                      <a:pt x="406" y="505"/>
                      <a:pt x="409" y="502"/>
                    </a:cubicBezTo>
                    <a:cubicBezTo>
                      <a:pt x="412" y="499"/>
                      <a:pt x="421" y="499"/>
                      <a:pt x="423" y="502"/>
                    </a:cubicBezTo>
                    <a:lnTo>
                      <a:pt x="443" y="522"/>
                    </a:lnTo>
                    <a:lnTo>
                      <a:pt x="483" y="482"/>
                    </a:lnTo>
                    <a:cubicBezTo>
                      <a:pt x="485" y="479"/>
                      <a:pt x="494" y="479"/>
                      <a:pt x="497" y="482"/>
                    </a:cubicBezTo>
                    <a:cubicBezTo>
                      <a:pt x="502" y="485"/>
                      <a:pt x="502" y="494"/>
                      <a:pt x="497" y="496"/>
                    </a:cubicBezTo>
                    <a:close/>
                    <a:moveTo>
                      <a:pt x="421" y="375"/>
                    </a:moveTo>
                    <a:cubicBezTo>
                      <a:pt x="418" y="372"/>
                      <a:pt x="418" y="364"/>
                      <a:pt x="421" y="361"/>
                    </a:cubicBezTo>
                    <a:cubicBezTo>
                      <a:pt x="423" y="358"/>
                      <a:pt x="432" y="358"/>
                      <a:pt x="435" y="361"/>
                    </a:cubicBezTo>
                    <a:lnTo>
                      <a:pt x="454" y="381"/>
                    </a:lnTo>
                    <a:lnTo>
                      <a:pt x="474" y="361"/>
                    </a:lnTo>
                    <a:cubicBezTo>
                      <a:pt x="477" y="358"/>
                      <a:pt x="485" y="358"/>
                      <a:pt x="488" y="361"/>
                    </a:cubicBezTo>
                    <a:cubicBezTo>
                      <a:pt x="491" y="364"/>
                      <a:pt x="491" y="372"/>
                      <a:pt x="488" y="375"/>
                    </a:cubicBezTo>
                    <a:lnTo>
                      <a:pt x="468" y="395"/>
                    </a:lnTo>
                    <a:lnTo>
                      <a:pt x="488" y="415"/>
                    </a:lnTo>
                    <a:cubicBezTo>
                      <a:pt x="491" y="417"/>
                      <a:pt x="491" y="427"/>
                      <a:pt x="488" y="429"/>
                    </a:cubicBezTo>
                    <a:cubicBezTo>
                      <a:pt x="485" y="432"/>
                      <a:pt x="483" y="431"/>
                      <a:pt x="480" y="431"/>
                    </a:cubicBezTo>
                    <a:cubicBezTo>
                      <a:pt x="477" y="431"/>
                      <a:pt x="474" y="431"/>
                      <a:pt x="471" y="429"/>
                    </a:cubicBezTo>
                    <a:lnTo>
                      <a:pt x="452" y="409"/>
                    </a:lnTo>
                    <a:lnTo>
                      <a:pt x="432" y="429"/>
                    </a:lnTo>
                    <a:cubicBezTo>
                      <a:pt x="429" y="431"/>
                      <a:pt x="426" y="431"/>
                      <a:pt x="423" y="431"/>
                    </a:cubicBezTo>
                    <a:cubicBezTo>
                      <a:pt x="421" y="431"/>
                      <a:pt x="418" y="431"/>
                      <a:pt x="415" y="429"/>
                    </a:cubicBezTo>
                    <a:cubicBezTo>
                      <a:pt x="412" y="426"/>
                      <a:pt x="412" y="417"/>
                      <a:pt x="415" y="415"/>
                    </a:cubicBezTo>
                    <a:lnTo>
                      <a:pt x="435" y="395"/>
                    </a:lnTo>
                    <a:lnTo>
                      <a:pt x="421" y="375"/>
                    </a:lnTo>
                    <a:close/>
                    <a:moveTo>
                      <a:pt x="500" y="256"/>
                    </a:moveTo>
                    <a:lnTo>
                      <a:pt x="446" y="310"/>
                    </a:lnTo>
                    <a:lnTo>
                      <a:pt x="412" y="276"/>
                    </a:lnTo>
                    <a:cubicBezTo>
                      <a:pt x="409" y="273"/>
                      <a:pt x="409" y="265"/>
                      <a:pt x="412" y="262"/>
                    </a:cubicBezTo>
                    <a:cubicBezTo>
                      <a:pt x="415" y="259"/>
                      <a:pt x="423" y="259"/>
                      <a:pt x="426" y="262"/>
                    </a:cubicBezTo>
                    <a:lnTo>
                      <a:pt x="446" y="282"/>
                    </a:lnTo>
                    <a:lnTo>
                      <a:pt x="485" y="242"/>
                    </a:lnTo>
                    <a:cubicBezTo>
                      <a:pt x="488" y="240"/>
                      <a:pt x="497" y="240"/>
                      <a:pt x="500" y="242"/>
                    </a:cubicBezTo>
                    <a:cubicBezTo>
                      <a:pt x="502" y="248"/>
                      <a:pt x="502" y="254"/>
                      <a:pt x="500" y="256"/>
                    </a:cubicBezTo>
                    <a:close/>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37" name="Freeform 191">
                <a:extLst>
                  <a:ext uri="{FF2B5EF4-FFF2-40B4-BE49-F238E27FC236}">
                    <a16:creationId xmlns:a16="http://schemas.microsoft.com/office/drawing/2014/main" id="{212E3F1E-5427-415B-83EE-2071844A3472}"/>
                  </a:ext>
                </a:extLst>
              </p:cNvPr>
              <p:cNvSpPr>
                <a:spLocks noChangeArrowheads="1"/>
              </p:cNvSpPr>
              <p:nvPr/>
            </p:nvSpPr>
            <p:spPr bwMode="auto">
              <a:xfrm>
                <a:off x="3302000" y="4402138"/>
                <a:ext cx="223838" cy="296862"/>
              </a:xfrm>
              <a:custGeom>
                <a:avLst/>
                <a:gdLst>
                  <a:gd name="T0" fmla="*/ 310 w 622"/>
                  <a:gd name="T1" fmla="*/ 0 h 825"/>
                  <a:gd name="T2" fmla="*/ 0 w 622"/>
                  <a:gd name="T3" fmla="*/ 132 h 825"/>
                  <a:gd name="T4" fmla="*/ 0 w 622"/>
                  <a:gd name="T5" fmla="*/ 426 h 825"/>
                  <a:gd name="T6" fmla="*/ 0 w 622"/>
                  <a:gd name="T7" fmla="*/ 426 h 825"/>
                  <a:gd name="T8" fmla="*/ 310 w 622"/>
                  <a:gd name="T9" fmla="*/ 824 h 825"/>
                  <a:gd name="T10" fmla="*/ 621 w 622"/>
                  <a:gd name="T11" fmla="*/ 426 h 825"/>
                  <a:gd name="T12" fmla="*/ 621 w 622"/>
                  <a:gd name="T13" fmla="*/ 426 h 825"/>
                  <a:gd name="T14" fmla="*/ 621 w 622"/>
                  <a:gd name="T15" fmla="*/ 132 h 825"/>
                  <a:gd name="T16" fmla="*/ 310 w 622"/>
                  <a:gd name="T17" fmla="*/ 0 h 825"/>
                  <a:gd name="T18" fmla="*/ 364 w 622"/>
                  <a:gd name="T19" fmla="*/ 539 h 825"/>
                  <a:gd name="T20" fmla="*/ 141 w 622"/>
                  <a:gd name="T21" fmla="*/ 539 h 825"/>
                  <a:gd name="T22" fmla="*/ 141 w 622"/>
                  <a:gd name="T23" fmla="*/ 508 h 825"/>
                  <a:gd name="T24" fmla="*/ 364 w 622"/>
                  <a:gd name="T25" fmla="*/ 508 h 825"/>
                  <a:gd name="T26" fmla="*/ 364 w 622"/>
                  <a:gd name="T27" fmla="*/ 539 h 825"/>
                  <a:gd name="T28" fmla="*/ 364 w 622"/>
                  <a:gd name="T29" fmla="*/ 417 h 825"/>
                  <a:gd name="T30" fmla="*/ 141 w 622"/>
                  <a:gd name="T31" fmla="*/ 417 h 825"/>
                  <a:gd name="T32" fmla="*/ 141 w 622"/>
                  <a:gd name="T33" fmla="*/ 386 h 825"/>
                  <a:gd name="T34" fmla="*/ 364 w 622"/>
                  <a:gd name="T35" fmla="*/ 386 h 825"/>
                  <a:gd name="T36" fmla="*/ 364 w 622"/>
                  <a:gd name="T37" fmla="*/ 417 h 825"/>
                  <a:gd name="T38" fmla="*/ 364 w 622"/>
                  <a:gd name="T39" fmla="*/ 290 h 825"/>
                  <a:gd name="T40" fmla="*/ 141 w 622"/>
                  <a:gd name="T41" fmla="*/ 290 h 825"/>
                  <a:gd name="T42" fmla="*/ 141 w 622"/>
                  <a:gd name="T43" fmla="*/ 259 h 825"/>
                  <a:gd name="T44" fmla="*/ 364 w 622"/>
                  <a:gd name="T45" fmla="*/ 259 h 825"/>
                  <a:gd name="T46" fmla="*/ 364 w 622"/>
                  <a:gd name="T47" fmla="*/ 290 h 825"/>
                  <a:gd name="T48" fmla="*/ 497 w 622"/>
                  <a:gd name="T49" fmla="*/ 496 h 825"/>
                  <a:gd name="T50" fmla="*/ 443 w 622"/>
                  <a:gd name="T51" fmla="*/ 550 h 825"/>
                  <a:gd name="T52" fmla="*/ 409 w 622"/>
                  <a:gd name="T53" fmla="*/ 516 h 825"/>
                  <a:gd name="T54" fmla="*/ 409 w 622"/>
                  <a:gd name="T55" fmla="*/ 502 h 825"/>
                  <a:gd name="T56" fmla="*/ 423 w 622"/>
                  <a:gd name="T57" fmla="*/ 502 h 825"/>
                  <a:gd name="T58" fmla="*/ 443 w 622"/>
                  <a:gd name="T59" fmla="*/ 522 h 825"/>
                  <a:gd name="T60" fmla="*/ 483 w 622"/>
                  <a:gd name="T61" fmla="*/ 482 h 825"/>
                  <a:gd name="T62" fmla="*/ 497 w 622"/>
                  <a:gd name="T63" fmla="*/ 482 h 825"/>
                  <a:gd name="T64" fmla="*/ 497 w 622"/>
                  <a:gd name="T65" fmla="*/ 496 h 825"/>
                  <a:gd name="T66" fmla="*/ 421 w 622"/>
                  <a:gd name="T67" fmla="*/ 375 h 825"/>
                  <a:gd name="T68" fmla="*/ 421 w 622"/>
                  <a:gd name="T69" fmla="*/ 361 h 825"/>
                  <a:gd name="T70" fmla="*/ 435 w 622"/>
                  <a:gd name="T71" fmla="*/ 361 h 825"/>
                  <a:gd name="T72" fmla="*/ 454 w 622"/>
                  <a:gd name="T73" fmla="*/ 381 h 825"/>
                  <a:gd name="T74" fmla="*/ 474 w 622"/>
                  <a:gd name="T75" fmla="*/ 361 h 825"/>
                  <a:gd name="T76" fmla="*/ 488 w 622"/>
                  <a:gd name="T77" fmla="*/ 361 h 825"/>
                  <a:gd name="T78" fmla="*/ 488 w 622"/>
                  <a:gd name="T79" fmla="*/ 375 h 825"/>
                  <a:gd name="T80" fmla="*/ 468 w 622"/>
                  <a:gd name="T81" fmla="*/ 395 h 825"/>
                  <a:gd name="T82" fmla="*/ 488 w 622"/>
                  <a:gd name="T83" fmla="*/ 415 h 825"/>
                  <a:gd name="T84" fmla="*/ 488 w 622"/>
                  <a:gd name="T85" fmla="*/ 429 h 825"/>
                  <a:gd name="T86" fmla="*/ 480 w 622"/>
                  <a:gd name="T87" fmla="*/ 431 h 825"/>
                  <a:gd name="T88" fmla="*/ 471 w 622"/>
                  <a:gd name="T89" fmla="*/ 429 h 825"/>
                  <a:gd name="T90" fmla="*/ 452 w 622"/>
                  <a:gd name="T91" fmla="*/ 409 h 825"/>
                  <a:gd name="T92" fmla="*/ 432 w 622"/>
                  <a:gd name="T93" fmla="*/ 429 h 825"/>
                  <a:gd name="T94" fmla="*/ 423 w 622"/>
                  <a:gd name="T95" fmla="*/ 431 h 825"/>
                  <a:gd name="T96" fmla="*/ 415 w 622"/>
                  <a:gd name="T97" fmla="*/ 429 h 825"/>
                  <a:gd name="T98" fmla="*/ 415 w 622"/>
                  <a:gd name="T99" fmla="*/ 415 h 825"/>
                  <a:gd name="T100" fmla="*/ 435 w 622"/>
                  <a:gd name="T101" fmla="*/ 395 h 825"/>
                  <a:gd name="T102" fmla="*/ 421 w 622"/>
                  <a:gd name="T103" fmla="*/ 375 h 825"/>
                  <a:gd name="T104" fmla="*/ 500 w 622"/>
                  <a:gd name="T105" fmla="*/ 256 h 825"/>
                  <a:gd name="T106" fmla="*/ 446 w 622"/>
                  <a:gd name="T107" fmla="*/ 310 h 825"/>
                  <a:gd name="T108" fmla="*/ 412 w 622"/>
                  <a:gd name="T109" fmla="*/ 276 h 825"/>
                  <a:gd name="T110" fmla="*/ 412 w 622"/>
                  <a:gd name="T111" fmla="*/ 262 h 825"/>
                  <a:gd name="T112" fmla="*/ 426 w 622"/>
                  <a:gd name="T113" fmla="*/ 262 h 825"/>
                  <a:gd name="T114" fmla="*/ 446 w 622"/>
                  <a:gd name="T115" fmla="*/ 282 h 825"/>
                  <a:gd name="T116" fmla="*/ 485 w 622"/>
                  <a:gd name="T117" fmla="*/ 242 h 825"/>
                  <a:gd name="T118" fmla="*/ 500 w 622"/>
                  <a:gd name="T119" fmla="*/ 242 h 825"/>
                  <a:gd name="T120" fmla="*/ 500 w 622"/>
                  <a:gd name="T121" fmla="*/ 256 h 8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22" h="825">
                    <a:moveTo>
                      <a:pt x="310" y="0"/>
                    </a:moveTo>
                    <a:lnTo>
                      <a:pt x="0" y="132"/>
                    </a:lnTo>
                    <a:lnTo>
                      <a:pt x="0" y="426"/>
                    </a:lnTo>
                    <a:lnTo>
                      <a:pt x="0" y="426"/>
                    </a:lnTo>
                    <a:cubicBezTo>
                      <a:pt x="8" y="589"/>
                      <a:pt x="130" y="733"/>
                      <a:pt x="310" y="824"/>
                    </a:cubicBezTo>
                    <a:cubicBezTo>
                      <a:pt x="491" y="733"/>
                      <a:pt x="610" y="589"/>
                      <a:pt x="621" y="426"/>
                    </a:cubicBezTo>
                    <a:lnTo>
                      <a:pt x="621" y="426"/>
                    </a:lnTo>
                    <a:lnTo>
                      <a:pt x="621" y="132"/>
                    </a:lnTo>
                    <a:lnTo>
                      <a:pt x="310" y="0"/>
                    </a:lnTo>
                    <a:close/>
                    <a:moveTo>
                      <a:pt x="364" y="539"/>
                    </a:moveTo>
                    <a:lnTo>
                      <a:pt x="141" y="539"/>
                    </a:lnTo>
                    <a:lnTo>
                      <a:pt x="141" y="508"/>
                    </a:lnTo>
                    <a:lnTo>
                      <a:pt x="364" y="508"/>
                    </a:lnTo>
                    <a:lnTo>
                      <a:pt x="364" y="539"/>
                    </a:lnTo>
                    <a:close/>
                    <a:moveTo>
                      <a:pt x="364" y="417"/>
                    </a:moveTo>
                    <a:lnTo>
                      <a:pt x="141" y="417"/>
                    </a:lnTo>
                    <a:lnTo>
                      <a:pt x="141" y="386"/>
                    </a:lnTo>
                    <a:lnTo>
                      <a:pt x="364" y="386"/>
                    </a:lnTo>
                    <a:lnTo>
                      <a:pt x="364" y="417"/>
                    </a:lnTo>
                    <a:close/>
                    <a:moveTo>
                      <a:pt x="364" y="290"/>
                    </a:moveTo>
                    <a:lnTo>
                      <a:pt x="141" y="290"/>
                    </a:lnTo>
                    <a:lnTo>
                      <a:pt x="141" y="259"/>
                    </a:lnTo>
                    <a:lnTo>
                      <a:pt x="364" y="259"/>
                    </a:lnTo>
                    <a:lnTo>
                      <a:pt x="364" y="290"/>
                    </a:lnTo>
                    <a:close/>
                    <a:moveTo>
                      <a:pt x="497" y="496"/>
                    </a:moveTo>
                    <a:lnTo>
                      <a:pt x="443" y="550"/>
                    </a:lnTo>
                    <a:lnTo>
                      <a:pt x="409" y="516"/>
                    </a:lnTo>
                    <a:cubicBezTo>
                      <a:pt x="406" y="513"/>
                      <a:pt x="406" y="505"/>
                      <a:pt x="409" y="502"/>
                    </a:cubicBezTo>
                    <a:cubicBezTo>
                      <a:pt x="412" y="499"/>
                      <a:pt x="421" y="499"/>
                      <a:pt x="423" y="502"/>
                    </a:cubicBezTo>
                    <a:lnTo>
                      <a:pt x="443" y="522"/>
                    </a:lnTo>
                    <a:lnTo>
                      <a:pt x="483" y="482"/>
                    </a:lnTo>
                    <a:cubicBezTo>
                      <a:pt x="485" y="479"/>
                      <a:pt x="494" y="479"/>
                      <a:pt x="497" y="482"/>
                    </a:cubicBezTo>
                    <a:cubicBezTo>
                      <a:pt x="502" y="485"/>
                      <a:pt x="502" y="494"/>
                      <a:pt x="497" y="496"/>
                    </a:cubicBezTo>
                    <a:close/>
                    <a:moveTo>
                      <a:pt x="421" y="375"/>
                    </a:moveTo>
                    <a:cubicBezTo>
                      <a:pt x="418" y="372"/>
                      <a:pt x="418" y="364"/>
                      <a:pt x="421" y="361"/>
                    </a:cubicBezTo>
                    <a:cubicBezTo>
                      <a:pt x="423" y="358"/>
                      <a:pt x="432" y="358"/>
                      <a:pt x="435" y="361"/>
                    </a:cubicBezTo>
                    <a:lnTo>
                      <a:pt x="454" y="381"/>
                    </a:lnTo>
                    <a:lnTo>
                      <a:pt x="474" y="361"/>
                    </a:lnTo>
                    <a:cubicBezTo>
                      <a:pt x="477" y="358"/>
                      <a:pt x="485" y="358"/>
                      <a:pt x="488" y="361"/>
                    </a:cubicBezTo>
                    <a:cubicBezTo>
                      <a:pt x="491" y="364"/>
                      <a:pt x="491" y="372"/>
                      <a:pt x="488" y="375"/>
                    </a:cubicBezTo>
                    <a:lnTo>
                      <a:pt x="468" y="395"/>
                    </a:lnTo>
                    <a:lnTo>
                      <a:pt x="488" y="415"/>
                    </a:lnTo>
                    <a:cubicBezTo>
                      <a:pt x="491" y="417"/>
                      <a:pt x="491" y="427"/>
                      <a:pt x="488" y="429"/>
                    </a:cubicBezTo>
                    <a:cubicBezTo>
                      <a:pt x="485" y="432"/>
                      <a:pt x="483" y="431"/>
                      <a:pt x="480" y="431"/>
                    </a:cubicBezTo>
                    <a:cubicBezTo>
                      <a:pt x="477" y="431"/>
                      <a:pt x="474" y="431"/>
                      <a:pt x="471" y="429"/>
                    </a:cubicBezTo>
                    <a:lnTo>
                      <a:pt x="452" y="409"/>
                    </a:lnTo>
                    <a:lnTo>
                      <a:pt x="432" y="429"/>
                    </a:lnTo>
                    <a:cubicBezTo>
                      <a:pt x="429" y="431"/>
                      <a:pt x="426" y="431"/>
                      <a:pt x="423" y="431"/>
                    </a:cubicBezTo>
                    <a:cubicBezTo>
                      <a:pt x="421" y="431"/>
                      <a:pt x="418" y="431"/>
                      <a:pt x="415" y="429"/>
                    </a:cubicBezTo>
                    <a:cubicBezTo>
                      <a:pt x="412" y="426"/>
                      <a:pt x="412" y="417"/>
                      <a:pt x="415" y="415"/>
                    </a:cubicBezTo>
                    <a:lnTo>
                      <a:pt x="435" y="395"/>
                    </a:lnTo>
                    <a:lnTo>
                      <a:pt x="421" y="375"/>
                    </a:lnTo>
                    <a:close/>
                    <a:moveTo>
                      <a:pt x="500" y="256"/>
                    </a:moveTo>
                    <a:lnTo>
                      <a:pt x="446" y="310"/>
                    </a:lnTo>
                    <a:lnTo>
                      <a:pt x="412" y="276"/>
                    </a:lnTo>
                    <a:cubicBezTo>
                      <a:pt x="409" y="273"/>
                      <a:pt x="409" y="265"/>
                      <a:pt x="412" y="262"/>
                    </a:cubicBezTo>
                    <a:cubicBezTo>
                      <a:pt x="415" y="259"/>
                      <a:pt x="423" y="259"/>
                      <a:pt x="426" y="262"/>
                    </a:cubicBezTo>
                    <a:lnTo>
                      <a:pt x="446" y="282"/>
                    </a:lnTo>
                    <a:lnTo>
                      <a:pt x="485" y="242"/>
                    </a:lnTo>
                    <a:cubicBezTo>
                      <a:pt x="488" y="240"/>
                      <a:pt x="497" y="240"/>
                      <a:pt x="500" y="242"/>
                    </a:cubicBezTo>
                    <a:cubicBezTo>
                      <a:pt x="502" y="248"/>
                      <a:pt x="502" y="254"/>
                      <a:pt x="500" y="256"/>
                    </a:cubicBezTo>
                    <a:close/>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635" name="Rectangle 634">
              <a:extLst>
                <a:ext uri="{FF2B5EF4-FFF2-40B4-BE49-F238E27FC236}">
                  <a16:creationId xmlns:a16="http://schemas.microsoft.com/office/drawing/2014/main" id="{47C6509E-B427-484D-9AEB-CC7CE3162853}"/>
                </a:ext>
              </a:extLst>
            </p:cNvPr>
            <p:cNvSpPr/>
            <p:nvPr/>
          </p:nvSpPr>
          <p:spPr>
            <a:xfrm>
              <a:off x="4198441" y="2095219"/>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p>
          </p:txBody>
        </p:sp>
      </p:grpSp>
      <p:sp>
        <p:nvSpPr>
          <p:cNvPr id="638" name="Text Box 30">
            <a:extLst>
              <a:ext uri="{FF2B5EF4-FFF2-40B4-BE49-F238E27FC236}">
                <a16:creationId xmlns:a16="http://schemas.microsoft.com/office/drawing/2014/main" id="{5ABD2988-90CA-44AD-A763-C7B44647F103}"/>
              </a:ext>
            </a:extLst>
          </p:cNvPr>
          <p:cNvSpPr txBox="1">
            <a:spLocks noChangeArrowheads="1"/>
          </p:cNvSpPr>
          <p:nvPr/>
        </p:nvSpPr>
        <p:spPr bwMode="auto">
          <a:xfrm>
            <a:off x="7245415" y="4941112"/>
            <a:ext cx="381272" cy="246157"/>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a:solidFill>
                  <a:schemeClr val="bg2">
                    <a:lumMod val="10000"/>
                  </a:schemeClr>
                </a:solidFill>
              </a:rPr>
              <a:t>Route Table</a:t>
            </a:r>
            <a:endParaRPr lang="en-US" sz="800" dirty="0">
              <a:solidFill>
                <a:schemeClr val="bg2">
                  <a:lumMod val="10000"/>
                </a:schemeClr>
              </a:solidFill>
            </a:endParaRPr>
          </a:p>
        </p:txBody>
      </p:sp>
      <p:sp>
        <p:nvSpPr>
          <p:cNvPr id="639" name="Text Box 30">
            <a:extLst>
              <a:ext uri="{FF2B5EF4-FFF2-40B4-BE49-F238E27FC236}">
                <a16:creationId xmlns:a16="http://schemas.microsoft.com/office/drawing/2014/main" id="{0FF7792C-ED18-4169-B9F4-CB3D30DAB369}"/>
              </a:ext>
            </a:extLst>
          </p:cNvPr>
          <p:cNvSpPr txBox="1">
            <a:spLocks noChangeArrowheads="1"/>
          </p:cNvSpPr>
          <p:nvPr/>
        </p:nvSpPr>
        <p:spPr bwMode="auto">
          <a:xfrm>
            <a:off x="7247835" y="5700549"/>
            <a:ext cx="381272" cy="246157"/>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solidFill>
                  <a:schemeClr val="bg2">
                    <a:lumMod val="10000"/>
                  </a:schemeClr>
                </a:solidFill>
              </a:rPr>
              <a:t>Security List</a:t>
            </a:r>
          </a:p>
        </p:txBody>
      </p:sp>
    </p:spTree>
    <p:extLst>
      <p:ext uri="{BB962C8B-B14F-4D97-AF65-F5344CB8AC3E}">
        <p14:creationId xmlns:p14="http://schemas.microsoft.com/office/powerpoint/2010/main" val="213398515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a:xfrm>
            <a:off x="461171" y="3856512"/>
            <a:ext cx="11148595" cy="2104901"/>
          </a:xfrm>
        </p:spPr>
        <p:txBody>
          <a:bodyPr/>
          <a:lstStyle/>
          <a:p>
            <a:pPr>
              <a:spcBef>
                <a:spcPts val="0"/>
              </a:spcBef>
              <a:spcAft>
                <a:spcPts val="600"/>
              </a:spcAft>
            </a:pPr>
            <a:r>
              <a:rPr lang="en-US" dirty="0"/>
              <a:t>Move &amp; Improve Oracle Apps to Oracle Cloud Infrastructure</a:t>
            </a:r>
            <a:br>
              <a:rPr lang="en-US" dirty="0"/>
            </a:br>
            <a:r>
              <a:rPr lang="en-US" sz="2400" dirty="0"/>
              <a:t>Technical Overview</a:t>
            </a:r>
            <a:br>
              <a:rPr lang="en-US" sz="2400" dirty="0"/>
            </a:br>
            <a:r>
              <a:rPr lang="en-US" sz="2400" dirty="0"/>
              <a:t>Presenter’s Name, Title</a:t>
            </a:r>
            <a:br>
              <a:rPr lang="en-US" sz="2400" dirty="0"/>
            </a:br>
            <a:r>
              <a:rPr lang="en-US" sz="2400" dirty="0"/>
              <a:t>Month 00, 2018</a:t>
            </a:r>
          </a:p>
        </p:txBody>
      </p:sp>
    </p:spTree>
    <p:extLst>
      <p:ext uri="{BB962C8B-B14F-4D97-AF65-F5344CB8AC3E}">
        <p14:creationId xmlns:p14="http://schemas.microsoft.com/office/powerpoint/2010/main" val="221069807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3" name="TextBox 482">
            <a:extLst>
              <a:ext uri="{FF2B5EF4-FFF2-40B4-BE49-F238E27FC236}">
                <a16:creationId xmlns:a16="http://schemas.microsoft.com/office/drawing/2014/main" id="{AE284B2F-0288-44BA-8122-3787E361FAA6}"/>
              </a:ext>
            </a:extLst>
          </p:cNvPr>
          <p:cNvSpPr txBox="1"/>
          <p:nvPr/>
        </p:nvSpPr>
        <p:spPr>
          <a:xfrm>
            <a:off x="5817979" y="1991060"/>
            <a:ext cx="1282314" cy="967800"/>
          </a:xfrm>
          <a:prstGeom prst="rect">
            <a:avLst/>
          </a:prstGeom>
          <a:noFill/>
          <a:ln w="19050">
            <a:solidFill>
              <a:schemeClr val="accent3"/>
            </a:solidFill>
            <a:prstDash val="sysDash"/>
          </a:ln>
        </p:spPr>
        <p:txBody>
          <a:bodyPr wrap="square" rtlCol="0">
            <a:no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srgbClr val="58595B"/>
                </a:solidFill>
                <a:effectLst/>
                <a:uLnTx/>
                <a:uFillTx/>
                <a:latin typeface="Calibri"/>
                <a:ea typeface="+mn-ea"/>
                <a:cs typeface="+mn-cs"/>
              </a:rPr>
              <a:t>Database Tier</a:t>
            </a:r>
          </a:p>
        </p:txBody>
      </p:sp>
      <p:sp>
        <p:nvSpPr>
          <p:cNvPr id="228" name="TextBox 227">
            <a:extLst>
              <a:ext uri="{FF2B5EF4-FFF2-40B4-BE49-F238E27FC236}">
                <a16:creationId xmlns:a16="http://schemas.microsoft.com/office/drawing/2014/main" id="{7B5104D5-E620-44AE-B861-9EB4F9A42053}"/>
              </a:ext>
            </a:extLst>
          </p:cNvPr>
          <p:cNvSpPr txBox="1"/>
          <p:nvPr/>
        </p:nvSpPr>
        <p:spPr>
          <a:xfrm>
            <a:off x="9411369" y="2996708"/>
            <a:ext cx="1255561" cy="3003229"/>
          </a:xfrm>
          <a:prstGeom prst="rect">
            <a:avLst/>
          </a:prstGeom>
          <a:noFill/>
          <a:ln w="19050">
            <a:solidFill>
              <a:schemeClr val="accent3"/>
            </a:solidFill>
            <a:prstDash val="sysDash"/>
          </a:ln>
        </p:spPr>
        <p:txBody>
          <a:bodyPr wrap="square" rtlCol="0">
            <a:no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srgbClr val="58595B"/>
                </a:solidFill>
                <a:effectLst/>
                <a:uLnTx/>
                <a:uFillTx/>
                <a:latin typeface="Calibri"/>
                <a:ea typeface="+mn-ea"/>
                <a:cs typeface="+mn-cs"/>
              </a:rPr>
              <a:t>Web/Java Tier</a:t>
            </a:r>
          </a:p>
        </p:txBody>
      </p:sp>
      <p:sp>
        <p:nvSpPr>
          <p:cNvPr id="6" name="Title 1"/>
          <p:cNvSpPr txBox="1">
            <a:spLocks/>
          </p:cNvSpPr>
          <p:nvPr/>
        </p:nvSpPr>
        <p:spPr>
          <a:xfrm>
            <a:off x="426708" y="501185"/>
            <a:ext cx="11647946" cy="558654"/>
          </a:xfrm>
          <a:prstGeom prst="rect">
            <a:avLst/>
          </a:prstGeom>
        </p:spPr>
        <p:txBody>
          <a:bodyPr vert="horz" lIns="0" tIns="0" rIns="0" bIns="0" rtlCol="0" anchor="b">
            <a:noAutofit/>
          </a:bodyPr>
          <a:lstStyle>
            <a:lvl1pPr algn="l" defTabSz="914400" rtl="0" eaLnBrk="1" latinLnBrk="0" hangingPunct="1">
              <a:lnSpc>
                <a:spcPct val="80000"/>
              </a:lnSpc>
              <a:spcBef>
                <a:spcPct val="0"/>
              </a:spcBef>
              <a:buNone/>
              <a:defRPr sz="3600" kern="1200">
                <a:solidFill>
                  <a:schemeClr val="tx1"/>
                </a:solidFill>
                <a:latin typeface="+mj-lt"/>
                <a:ea typeface="+mj-ea"/>
                <a:cs typeface="+mj-cs"/>
              </a:defRPr>
            </a:lvl1pPr>
          </a:lstStyle>
          <a:p>
            <a:pPr marL="0" marR="0" lvl="0" indent="0" algn="l" defTabSz="914400" rtl="0" eaLnBrk="1" fontAlgn="auto" latinLnBrk="0" hangingPunct="1">
              <a:lnSpc>
                <a:spcPct val="80000"/>
              </a:lnSpc>
              <a:spcBef>
                <a:spcPct val="0"/>
              </a:spcBef>
              <a:spcAft>
                <a:spcPts val="0"/>
              </a:spcAft>
              <a:buClrTx/>
              <a:buSzTx/>
              <a:buFontTx/>
              <a:buNone/>
              <a:tabLst/>
              <a:defRPr/>
            </a:pPr>
            <a:r>
              <a:rPr kumimoji="0" lang="en-US" sz="3199" b="0" i="0" u="none" strike="noStrike" kern="1200" cap="none" spc="0" normalizeH="0" baseline="0" noProof="0" dirty="0">
                <a:ln>
                  <a:noFill/>
                </a:ln>
                <a:solidFill>
                  <a:srgbClr val="58595B"/>
                </a:solidFill>
                <a:effectLst/>
                <a:uLnTx/>
                <a:uFillTx/>
                <a:latin typeface="Calibri"/>
                <a:ea typeface="+mj-ea"/>
                <a:cs typeface="+mj-cs"/>
              </a:rPr>
              <a:t>JD Edwards </a:t>
            </a:r>
            <a:r>
              <a:rPr kumimoji="0" lang="en-US" sz="3199" b="0" i="0" u="none" strike="noStrike" kern="1200" cap="none" spc="0" normalizeH="0" baseline="0" noProof="0" dirty="0" err="1">
                <a:ln>
                  <a:noFill/>
                </a:ln>
                <a:solidFill>
                  <a:srgbClr val="58595B"/>
                </a:solidFill>
                <a:effectLst/>
                <a:uLnTx/>
                <a:uFillTx/>
                <a:latin typeface="Calibri"/>
                <a:ea typeface="+mj-ea"/>
                <a:cs typeface="+mj-cs"/>
              </a:rPr>
              <a:t>EnterpriseOne</a:t>
            </a:r>
            <a:r>
              <a:rPr kumimoji="0" lang="en-US" sz="3199" b="0" i="0" u="none" strike="noStrike" kern="1200" cap="none" spc="0" normalizeH="0" baseline="0" noProof="0" dirty="0">
                <a:ln>
                  <a:noFill/>
                </a:ln>
                <a:solidFill>
                  <a:srgbClr val="58595B"/>
                </a:solidFill>
                <a:effectLst/>
                <a:uLnTx/>
                <a:uFillTx/>
                <a:latin typeface="Calibri"/>
                <a:ea typeface="+mj-ea"/>
                <a:cs typeface="+mj-cs"/>
              </a:rPr>
              <a:t> Reference Architecture</a:t>
            </a:r>
            <a:endParaRPr lang="en-US" sz="3199" dirty="0">
              <a:solidFill>
                <a:srgbClr val="58595B"/>
              </a:solidFill>
              <a:latin typeface="Calibri"/>
            </a:endParaRPr>
          </a:p>
          <a:p>
            <a:pPr marL="0" marR="0" lvl="0" indent="0" algn="l" defTabSz="914400" rtl="0" eaLnBrk="1" fontAlgn="auto" latinLnBrk="0" hangingPunct="1">
              <a:lnSpc>
                <a:spcPct val="80000"/>
              </a:lnSpc>
              <a:spcBef>
                <a:spcPct val="0"/>
              </a:spcBef>
              <a:spcAft>
                <a:spcPts val="0"/>
              </a:spcAft>
              <a:buClrTx/>
              <a:buSzTx/>
              <a:buFontTx/>
              <a:buNone/>
              <a:tabLst/>
              <a:defRPr/>
            </a:pPr>
            <a:r>
              <a:rPr lang="en-US" sz="2000" i="1" dirty="0">
                <a:solidFill>
                  <a:srgbClr val="FF0000"/>
                </a:solidFill>
                <a:latin typeface="Calibri"/>
              </a:rPr>
              <a:t>Multiple Regions with High Performance, High Availability and Disaster Recovery for Production</a:t>
            </a:r>
            <a:endParaRPr kumimoji="0" lang="en-US" sz="2000" b="0" i="1" u="none" strike="noStrike" kern="1200" cap="none" spc="0" normalizeH="0" baseline="0" noProof="0" dirty="0">
              <a:ln>
                <a:noFill/>
              </a:ln>
              <a:solidFill>
                <a:srgbClr val="FF0000"/>
              </a:solidFill>
              <a:effectLst/>
              <a:uLnTx/>
              <a:uFillTx/>
              <a:latin typeface="Calibri"/>
            </a:endParaRPr>
          </a:p>
        </p:txBody>
      </p:sp>
      <p:sp>
        <p:nvSpPr>
          <p:cNvPr id="229" name="Text Box 30">
            <a:extLst>
              <a:ext uri="{FF2B5EF4-FFF2-40B4-BE49-F238E27FC236}">
                <a16:creationId xmlns:a16="http://schemas.microsoft.com/office/drawing/2014/main" id="{6307E742-EADD-41A5-ADDB-0E1C2469BC39}"/>
              </a:ext>
            </a:extLst>
          </p:cNvPr>
          <p:cNvSpPr txBox="1">
            <a:spLocks noChangeArrowheads="1"/>
          </p:cNvSpPr>
          <p:nvPr/>
        </p:nvSpPr>
        <p:spPr bwMode="auto">
          <a:xfrm>
            <a:off x="9393555" y="3932455"/>
            <a:ext cx="683741" cy="123079"/>
          </a:xfrm>
          <a:prstGeom prst="rect">
            <a:avLst/>
          </a:prstGeom>
          <a:noFill/>
          <a:ln w="9525">
            <a:noFill/>
            <a:miter lim="800000"/>
            <a:headEnd/>
            <a:tailEnd/>
          </a:ln>
        </p:spPr>
        <p:txBody>
          <a:bodyPr wrap="square" lIns="0" tIns="0" rIns="0" bIns="0" anchor="ctr">
            <a:spAutoFit/>
          </a:bodyPr>
          <a:lstStyle/>
          <a:p>
            <a:pPr marL="0" marR="0" lvl="0" indent="0" algn="ctr" defTabSz="914400" rtl="0" eaLnBrk="1" fontAlgn="auto" latinLnBrk="0" hangingPunct="1">
              <a:lnSpc>
                <a:spcPct val="100000"/>
              </a:lnSpc>
              <a:spcBef>
                <a:spcPts val="0"/>
              </a:spcBef>
              <a:spcAft>
                <a:spcPts val="0"/>
              </a:spcAft>
              <a:buClr>
                <a:srgbClr val="FD0000"/>
              </a:buClr>
              <a:buSzTx/>
              <a:buFontTx/>
              <a:buNone/>
              <a:tabLst/>
              <a:defRPr/>
            </a:pPr>
            <a:r>
              <a:rPr kumimoji="0" lang="en-US" sz="800" b="0" i="0" u="none" strike="noStrike" kern="1200" cap="none" spc="0" normalizeH="0" baseline="0" noProof="0" dirty="0">
                <a:ln>
                  <a:noFill/>
                </a:ln>
                <a:solidFill>
                  <a:srgbClr val="58595B"/>
                </a:solidFill>
                <a:effectLst/>
                <a:uLnTx/>
                <a:uFillTx/>
                <a:latin typeface="Calibri"/>
                <a:ea typeface="+mn-ea"/>
                <a:cs typeface="+mn-cs"/>
              </a:rPr>
              <a:t>HTML Server</a:t>
            </a:r>
          </a:p>
        </p:txBody>
      </p:sp>
      <p:sp>
        <p:nvSpPr>
          <p:cNvPr id="230" name="Text Box 30">
            <a:extLst>
              <a:ext uri="{FF2B5EF4-FFF2-40B4-BE49-F238E27FC236}">
                <a16:creationId xmlns:a16="http://schemas.microsoft.com/office/drawing/2014/main" id="{07BAE732-5B9F-4F1E-89DE-C15C72C77CA5}"/>
              </a:ext>
            </a:extLst>
          </p:cNvPr>
          <p:cNvSpPr txBox="1">
            <a:spLocks noChangeArrowheads="1"/>
          </p:cNvSpPr>
          <p:nvPr/>
        </p:nvSpPr>
        <p:spPr bwMode="auto">
          <a:xfrm>
            <a:off x="9984763" y="3944879"/>
            <a:ext cx="683741" cy="122065"/>
          </a:xfrm>
          <a:prstGeom prst="rect">
            <a:avLst/>
          </a:prstGeom>
          <a:noFill/>
          <a:ln w="9525">
            <a:noFill/>
            <a:miter lim="800000"/>
            <a:headEnd/>
            <a:tailEnd/>
          </a:ln>
        </p:spPr>
        <p:txBody>
          <a:bodyPr wrap="square" lIns="0" tIns="0" rIns="0" bIns="0" anchor="ctr">
            <a:spAutoFit/>
          </a:bodyPr>
          <a:lstStyle/>
          <a:p>
            <a:pPr marL="0" marR="0" lvl="0" indent="0" algn="ctr" defTabSz="914400" rtl="0" eaLnBrk="1" fontAlgn="auto" latinLnBrk="0" hangingPunct="1">
              <a:lnSpc>
                <a:spcPct val="100000"/>
              </a:lnSpc>
              <a:spcBef>
                <a:spcPts val="0"/>
              </a:spcBef>
              <a:spcAft>
                <a:spcPts val="0"/>
              </a:spcAft>
              <a:buClr>
                <a:srgbClr val="FD0000"/>
              </a:buClr>
              <a:buSzTx/>
              <a:buFontTx/>
              <a:buNone/>
              <a:tabLst/>
              <a:defRPr/>
            </a:pPr>
            <a:r>
              <a:rPr kumimoji="0" lang="en-US" sz="800" b="0" i="0" u="none" strike="noStrike" kern="1200" cap="none" spc="0" normalizeH="0" baseline="0" noProof="0" dirty="0">
                <a:ln>
                  <a:noFill/>
                </a:ln>
                <a:solidFill>
                  <a:srgbClr val="58595B"/>
                </a:solidFill>
                <a:effectLst/>
                <a:uLnTx/>
                <a:uFillTx/>
                <a:latin typeface="Calibri"/>
                <a:ea typeface="+mn-ea"/>
                <a:cs typeface="+mn-cs"/>
              </a:rPr>
              <a:t>AIS Server</a:t>
            </a:r>
          </a:p>
        </p:txBody>
      </p:sp>
      <p:sp>
        <p:nvSpPr>
          <p:cNvPr id="231" name="Text Box 30">
            <a:extLst>
              <a:ext uri="{FF2B5EF4-FFF2-40B4-BE49-F238E27FC236}">
                <a16:creationId xmlns:a16="http://schemas.microsoft.com/office/drawing/2014/main" id="{9454CE09-8E94-4A66-A014-26E978855028}"/>
              </a:ext>
            </a:extLst>
          </p:cNvPr>
          <p:cNvSpPr txBox="1">
            <a:spLocks noChangeArrowheads="1"/>
          </p:cNvSpPr>
          <p:nvPr/>
        </p:nvSpPr>
        <p:spPr bwMode="auto">
          <a:xfrm>
            <a:off x="9371488" y="4875248"/>
            <a:ext cx="683741" cy="123079"/>
          </a:xfrm>
          <a:prstGeom prst="rect">
            <a:avLst/>
          </a:prstGeom>
          <a:noFill/>
          <a:ln w="9525">
            <a:noFill/>
            <a:miter lim="800000"/>
            <a:headEnd/>
            <a:tailEnd/>
          </a:ln>
        </p:spPr>
        <p:txBody>
          <a:bodyPr wrap="square" lIns="0" tIns="0" rIns="0" bIns="0" anchor="ctr">
            <a:spAutoFit/>
          </a:bodyPr>
          <a:lstStyle/>
          <a:p>
            <a:pPr marL="0" marR="0" lvl="0" indent="0" algn="ctr" defTabSz="914400" rtl="0" eaLnBrk="1" fontAlgn="auto" latinLnBrk="0" hangingPunct="1">
              <a:lnSpc>
                <a:spcPct val="100000"/>
              </a:lnSpc>
              <a:spcBef>
                <a:spcPts val="0"/>
              </a:spcBef>
              <a:spcAft>
                <a:spcPts val="0"/>
              </a:spcAft>
              <a:buClr>
                <a:srgbClr val="FD0000"/>
              </a:buClr>
              <a:buSzTx/>
              <a:buFontTx/>
              <a:buNone/>
              <a:tabLst/>
              <a:defRPr/>
            </a:pPr>
            <a:r>
              <a:rPr kumimoji="0" lang="en-US" sz="800" b="0" i="0" u="none" strike="noStrike" kern="1200" cap="none" spc="0" normalizeH="0" baseline="0" noProof="0" dirty="0">
                <a:ln>
                  <a:noFill/>
                </a:ln>
                <a:solidFill>
                  <a:srgbClr val="58595B"/>
                </a:solidFill>
                <a:effectLst/>
                <a:uLnTx/>
                <a:uFillTx/>
                <a:latin typeface="Calibri"/>
                <a:ea typeface="+mn-ea"/>
                <a:cs typeface="+mn-cs"/>
              </a:rPr>
              <a:t>BSSV Server</a:t>
            </a:r>
          </a:p>
        </p:txBody>
      </p:sp>
      <p:sp>
        <p:nvSpPr>
          <p:cNvPr id="232" name="Text Box 30">
            <a:extLst>
              <a:ext uri="{FF2B5EF4-FFF2-40B4-BE49-F238E27FC236}">
                <a16:creationId xmlns:a16="http://schemas.microsoft.com/office/drawing/2014/main" id="{EDBE4F04-3310-4939-873E-AB9C286727BD}"/>
              </a:ext>
            </a:extLst>
          </p:cNvPr>
          <p:cNvSpPr txBox="1">
            <a:spLocks noChangeArrowheads="1"/>
          </p:cNvSpPr>
          <p:nvPr/>
        </p:nvSpPr>
        <p:spPr bwMode="auto">
          <a:xfrm>
            <a:off x="9987815" y="4875755"/>
            <a:ext cx="683741" cy="122065"/>
          </a:xfrm>
          <a:prstGeom prst="rect">
            <a:avLst/>
          </a:prstGeom>
          <a:noFill/>
          <a:ln w="9525">
            <a:noFill/>
            <a:miter lim="800000"/>
            <a:headEnd/>
            <a:tailEnd/>
          </a:ln>
        </p:spPr>
        <p:txBody>
          <a:bodyPr wrap="square" lIns="0" tIns="0" rIns="0" bIns="0" anchor="ctr">
            <a:spAutoFit/>
          </a:bodyPr>
          <a:lstStyle/>
          <a:p>
            <a:pPr marL="0" marR="0" lvl="0" indent="0" algn="ctr" defTabSz="914400" rtl="0" eaLnBrk="1" fontAlgn="auto" latinLnBrk="0" hangingPunct="1">
              <a:lnSpc>
                <a:spcPct val="100000"/>
              </a:lnSpc>
              <a:spcBef>
                <a:spcPts val="0"/>
              </a:spcBef>
              <a:spcAft>
                <a:spcPts val="0"/>
              </a:spcAft>
              <a:buClr>
                <a:srgbClr val="FD0000"/>
              </a:buClr>
              <a:buSzTx/>
              <a:buFontTx/>
              <a:buNone/>
              <a:tabLst/>
              <a:defRPr/>
            </a:pPr>
            <a:r>
              <a:rPr kumimoji="0" lang="en-US" sz="800" b="0" i="0" u="none" strike="noStrike" kern="1200" cap="none" spc="0" normalizeH="0" baseline="0" noProof="0" dirty="0">
                <a:ln>
                  <a:noFill/>
                </a:ln>
                <a:solidFill>
                  <a:srgbClr val="58595B"/>
                </a:solidFill>
                <a:effectLst/>
                <a:uLnTx/>
                <a:uFillTx/>
                <a:latin typeface="Calibri"/>
                <a:ea typeface="+mn-ea"/>
                <a:cs typeface="+mn-cs"/>
              </a:rPr>
              <a:t>ADF Server</a:t>
            </a:r>
          </a:p>
        </p:txBody>
      </p:sp>
      <p:sp>
        <p:nvSpPr>
          <p:cNvPr id="234" name="Text Box 30">
            <a:extLst>
              <a:ext uri="{FF2B5EF4-FFF2-40B4-BE49-F238E27FC236}">
                <a16:creationId xmlns:a16="http://schemas.microsoft.com/office/drawing/2014/main" id="{49D7DFBF-98AE-49F3-8472-B73691A0B609}"/>
              </a:ext>
            </a:extLst>
          </p:cNvPr>
          <p:cNvSpPr txBox="1">
            <a:spLocks noChangeArrowheads="1"/>
          </p:cNvSpPr>
          <p:nvPr/>
        </p:nvSpPr>
        <p:spPr bwMode="auto">
          <a:xfrm>
            <a:off x="9293727" y="5771122"/>
            <a:ext cx="834815" cy="215388"/>
          </a:xfrm>
          <a:prstGeom prst="rect">
            <a:avLst/>
          </a:prstGeom>
          <a:noFill/>
          <a:ln w="9525">
            <a:noFill/>
            <a:miter lim="800000"/>
            <a:headEnd/>
            <a:tailEnd/>
          </a:ln>
        </p:spPr>
        <p:txBody>
          <a:bodyPr wrap="square" lIns="0" tIns="0" rIns="0" bIns="0" anchor="ctr">
            <a:spAutoFit/>
          </a:bodyPr>
          <a:lstStyle/>
          <a:p>
            <a:pPr marL="0" marR="0" lvl="0" indent="0" algn="ctr" defTabSz="914400" rtl="0" eaLnBrk="1" fontAlgn="auto" latinLnBrk="0" hangingPunct="1">
              <a:lnSpc>
                <a:spcPct val="100000"/>
              </a:lnSpc>
              <a:spcBef>
                <a:spcPts val="0"/>
              </a:spcBef>
              <a:spcAft>
                <a:spcPts val="0"/>
              </a:spcAft>
              <a:buClr>
                <a:srgbClr val="FD0000"/>
              </a:buClr>
              <a:buSzTx/>
              <a:buFontTx/>
              <a:buNone/>
              <a:tabLst/>
              <a:defRPr/>
            </a:pPr>
            <a:r>
              <a:rPr kumimoji="0" lang="en-US" sz="700" b="0" i="0" u="none" strike="noStrike" kern="1200" cap="none" spc="0" normalizeH="0" baseline="0" noProof="0" dirty="0">
                <a:ln>
                  <a:noFill/>
                </a:ln>
                <a:solidFill>
                  <a:srgbClr val="58595B"/>
                </a:solidFill>
                <a:effectLst/>
                <a:uLnTx/>
                <a:uFillTx/>
                <a:latin typeface="Calibri"/>
                <a:ea typeface="+mn-ea"/>
                <a:cs typeface="+mn-cs"/>
              </a:rPr>
              <a:t>Transaction </a:t>
            </a:r>
          </a:p>
          <a:p>
            <a:pPr marL="0" marR="0" lvl="0" indent="0" algn="ctr" defTabSz="914400" rtl="0" eaLnBrk="1" fontAlgn="auto" latinLnBrk="0" hangingPunct="1">
              <a:lnSpc>
                <a:spcPct val="100000"/>
              </a:lnSpc>
              <a:spcBef>
                <a:spcPts val="0"/>
              </a:spcBef>
              <a:spcAft>
                <a:spcPts val="0"/>
              </a:spcAft>
              <a:buClr>
                <a:srgbClr val="FD0000"/>
              </a:buClr>
              <a:buSzTx/>
              <a:buFontTx/>
              <a:buNone/>
              <a:tabLst/>
              <a:defRPr/>
            </a:pPr>
            <a:r>
              <a:rPr kumimoji="0" lang="en-US" sz="700" b="0" i="0" u="none" strike="noStrike" kern="1200" cap="none" spc="0" normalizeH="0" baseline="0" noProof="0" dirty="0">
                <a:ln>
                  <a:noFill/>
                </a:ln>
                <a:solidFill>
                  <a:srgbClr val="58595B"/>
                </a:solidFill>
                <a:effectLst/>
                <a:uLnTx/>
                <a:uFillTx/>
                <a:latin typeface="Calibri"/>
                <a:ea typeface="+mn-ea"/>
                <a:cs typeface="+mn-cs"/>
              </a:rPr>
              <a:t>Server</a:t>
            </a:r>
          </a:p>
        </p:txBody>
      </p:sp>
      <p:sp>
        <p:nvSpPr>
          <p:cNvPr id="235" name="Text Box 30">
            <a:extLst>
              <a:ext uri="{FF2B5EF4-FFF2-40B4-BE49-F238E27FC236}">
                <a16:creationId xmlns:a16="http://schemas.microsoft.com/office/drawing/2014/main" id="{4A851B05-0AF4-4A95-A116-3D69C296B01A}"/>
              </a:ext>
            </a:extLst>
          </p:cNvPr>
          <p:cNvSpPr txBox="1">
            <a:spLocks noChangeArrowheads="1"/>
          </p:cNvSpPr>
          <p:nvPr/>
        </p:nvSpPr>
        <p:spPr bwMode="auto">
          <a:xfrm>
            <a:off x="9960730" y="5789384"/>
            <a:ext cx="683741" cy="123079"/>
          </a:xfrm>
          <a:prstGeom prst="rect">
            <a:avLst/>
          </a:prstGeom>
          <a:noFill/>
          <a:ln w="9525">
            <a:noFill/>
            <a:miter lim="800000"/>
            <a:headEnd/>
            <a:tailEnd/>
          </a:ln>
        </p:spPr>
        <p:txBody>
          <a:bodyPr wrap="square" lIns="0" tIns="0" rIns="0" bIns="0" anchor="ctr">
            <a:spAutoFit/>
          </a:bodyPr>
          <a:lstStyle/>
          <a:p>
            <a:pPr marL="0" marR="0" lvl="0" indent="0" algn="ctr" defTabSz="914400" rtl="0" eaLnBrk="1" fontAlgn="auto" latinLnBrk="0" hangingPunct="1">
              <a:lnSpc>
                <a:spcPct val="100000"/>
              </a:lnSpc>
              <a:spcBef>
                <a:spcPts val="0"/>
              </a:spcBef>
              <a:spcAft>
                <a:spcPts val="0"/>
              </a:spcAft>
              <a:buClr>
                <a:srgbClr val="FD0000"/>
              </a:buClr>
              <a:buSzTx/>
              <a:buFontTx/>
              <a:buNone/>
              <a:tabLst/>
              <a:defRPr/>
            </a:pPr>
            <a:r>
              <a:rPr kumimoji="0" lang="en-US" sz="800" b="0" i="0" u="none" strike="noStrike" kern="1200" cap="none" spc="0" normalizeH="0" baseline="0" noProof="0" dirty="0">
                <a:ln>
                  <a:noFill/>
                </a:ln>
                <a:solidFill>
                  <a:srgbClr val="58595B"/>
                </a:solidFill>
                <a:effectLst/>
                <a:uLnTx/>
                <a:uFillTx/>
                <a:latin typeface="Calibri"/>
                <a:ea typeface="+mn-ea"/>
                <a:cs typeface="+mn-cs"/>
              </a:rPr>
              <a:t>BI Publisher</a:t>
            </a:r>
          </a:p>
        </p:txBody>
      </p:sp>
      <p:sp>
        <p:nvSpPr>
          <p:cNvPr id="289" name="Rectangle 288">
            <a:extLst>
              <a:ext uri="{FF2B5EF4-FFF2-40B4-BE49-F238E27FC236}">
                <a16:creationId xmlns:a16="http://schemas.microsoft.com/office/drawing/2014/main" id="{6AC8F1BF-827F-48D7-AC97-30835FA4A621}"/>
              </a:ext>
            </a:extLst>
          </p:cNvPr>
          <p:cNvSpPr/>
          <p:nvPr/>
        </p:nvSpPr>
        <p:spPr>
          <a:xfrm>
            <a:off x="9362372" y="1686986"/>
            <a:ext cx="2105038" cy="4509865"/>
          </a:xfrm>
          <a:prstGeom prst="rect">
            <a:avLst/>
          </a:prstGeom>
          <a:noFill/>
          <a:ln w="19050">
            <a:solidFill>
              <a:schemeClr val="tx1"/>
            </a:solid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t" anchorCtr="0" forceAA="0" compatLnSpc="1">
            <a:prstTxWarp prst="textNoShape">
              <a:avLst/>
            </a:prstTxWarp>
            <a:no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5F5F5F"/>
                </a:solidFill>
                <a:effectLst/>
                <a:uLnTx/>
                <a:uFillTx/>
                <a:latin typeface="Calibri"/>
                <a:ea typeface="+mn-ea"/>
                <a:cs typeface="+mn-cs"/>
              </a:rPr>
              <a:t>Availability Domain 1</a:t>
            </a:r>
          </a:p>
        </p:txBody>
      </p:sp>
      <p:sp>
        <p:nvSpPr>
          <p:cNvPr id="295" name="Line 55">
            <a:extLst>
              <a:ext uri="{FF2B5EF4-FFF2-40B4-BE49-F238E27FC236}">
                <a16:creationId xmlns:a16="http://schemas.microsoft.com/office/drawing/2014/main" id="{BB58F4F3-A199-4D86-9A9A-2DB94DDB2B52}"/>
              </a:ext>
            </a:extLst>
          </p:cNvPr>
          <p:cNvSpPr>
            <a:spLocks noChangeShapeType="1"/>
          </p:cNvSpPr>
          <p:nvPr/>
        </p:nvSpPr>
        <p:spPr bwMode="auto">
          <a:xfrm flipV="1">
            <a:off x="7402438" y="5131763"/>
            <a:ext cx="2158033" cy="12811"/>
          </a:xfrm>
          <a:prstGeom prst="line">
            <a:avLst/>
          </a:prstGeom>
          <a:noFill/>
          <a:ln w="12700">
            <a:solidFill>
              <a:schemeClr val="tx1"/>
            </a:solidFill>
            <a:round/>
            <a:headEnd type="oval" w="sm" len="sm"/>
            <a:tailEnd type="oval" w="sm" len="sm"/>
          </a:ln>
          <a:effectLst/>
        </p:spPr>
        <p:txBody>
          <a:bodyPr wrap="square" lIns="92051" tIns="46026" rIns="92051" bIns="46026">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dirty="0">
              <a:ln>
                <a:noFill/>
              </a:ln>
              <a:solidFill>
                <a:srgbClr val="58595B"/>
              </a:solidFill>
              <a:effectLst/>
              <a:uLnTx/>
              <a:uFillTx/>
              <a:latin typeface="Calibri"/>
              <a:ea typeface="+mn-ea"/>
              <a:cs typeface="+mn-cs"/>
            </a:endParaRPr>
          </a:p>
        </p:txBody>
      </p:sp>
      <p:sp>
        <p:nvSpPr>
          <p:cNvPr id="9" name="TextBox 8">
            <a:extLst>
              <a:ext uri="{FF2B5EF4-FFF2-40B4-BE49-F238E27FC236}">
                <a16:creationId xmlns:a16="http://schemas.microsoft.com/office/drawing/2014/main" id="{21563DDD-3B5A-4D07-B73A-B86B8C49895E}"/>
              </a:ext>
            </a:extLst>
          </p:cNvPr>
          <p:cNvSpPr txBox="1"/>
          <p:nvPr/>
        </p:nvSpPr>
        <p:spPr>
          <a:xfrm>
            <a:off x="8927497" y="4947135"/>
            <a:ext cx="1073146" cy="45707"/>
          </a:xfrm>
          <a:prstGeom prst="rect">
            <a:avLst/>
          </a:prstGeom>
          <a:noFill/>
        </p:spPr>
        <p:txBody>
          <a:bodyPr wrap="square" lIns="0" tIns="0" rIns="0" bIns="0" rtlCol="0">
            <a:no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050" b="0" i="0" u="none" strike="noStrike" kern="1200" cap="none" spc="0" normalizeH="0" baseline="0" noProof="0" dirty="0" err="1">
                <a:ln>
                  <a:noFill/>
                </a:ln>
                <a:solidFill>
                  <a:srgbClr val="58595B"/>
                </a:solidFill>
                <a:effectLst/>
                <a:uLnTx/>
                <a:uFillTx/>
                <a:latin typeface="Calibri"/>
                <a:ea typeface="+mn-ea"/>
                <a:cs typeface="+mn-cs"/>
              </a:rPr>
              <a:t>rsync</a:t>
            </a:r>
            <a:endParaRPr kumimoji="0" lang="en-US" sz="1200" b="0" i="0" u="none" strike="noStrike" kern="1200" cap="none" spc="0" normalizeH="0" baseline="0" noProof="0" dirty="0">
              <a:ln>
                <a:noFill/>
              </a:ln>
              <a:solidFill>
                <a:srgbClr val="58595B"/>
              </a:solidFill>
              <a:effectLst/>
              <a:uLnTx/>
              <a:uFillTx/>
              <a:latin typeface="Calibri"/>
              <a:ea typeface="+mn-ea"/>
              <a:cs typeface="+mn-cs"/>
            </a:endParaRPr>
          </a:p>
        </p:txBody>
      </p:sp>
      <p:sp>
        <p:nvSpPr>
          <p:cNvPr id="296" name="TextBox 295">
            <a:extLst>
              <a:ext uri="{FF2B5EF4-FFF2-40B4-BE49-F238E27FC236}">
                <a16:creationId xmlns:a16="http://schemas.microsoft.com/office/drawing/2014/main" id="{7A40E9C3-FB32-4D3C-B0DA-7AFEC267F9D8}"/>
              </a:ext>
            </a:extLst>
          </p:cNvPr>
          <p:cNvSpPr txBox="1"/>
          <p:nvPr/>
        </p:nvSpPr>
        <p:spPr>
          <a:xfrm>
            <a:off x="9422881" y="1981325"/>
            <a:ext cx="995228" cy="973917"/>
          </a:xfrm>
          <a:prstGeom prst="rect">
            <a:avLst/>
          </a:prstGeom>
          <a:noFill/>
          <a:ln w="19050">
            <a:solidFill>
              <a:schemeClr val="accent3"/>
            </a:solidFill>
            <a:prstDash val="sysDash"/>
          </a:ln>
        </p:spPr>
        <p:txBody>
          <a:bodyPr wrap="square" rtlCol="0">
            <a:no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srgbClr val="58595B"/>
                </a:solidFill>
                <a:effectLst/>
                <a:uLnTx/>
                <a:uFillTx/>
                <a:latin typeface="Calibri"/>
                <a:ea typeface="+mn-ea"/>
                <a:cs typeface="+mn-cs"/>
              </a:rPr>
              <a:t>Database Tier</a:t>
            </a:r>
          </a:p>
        </p:txBody>
      </p:sp>
      <p:sp>
        <p:nvSpPr>
          <p:cNvPr id="297" name="Rectangle 296">
            <a:extLst>
              <a:ext uri="{FF2B5EF4-FFF2-40B4-BE49-F238E27FC236}">
                <a16:creationId xmlns:a16="http://schemas.microsoft.com/office/drawing/2014/main" id="{11D29144-7CC3-4F3F-82E3-BCCF2E01CEC4}"/>
              </a:ext>
            </a:extLst>
          </p:cNvPr>
          <p:cNvSpPr/>
          <p:nvPr/>
        </p:nvSpPr>
        <p:spPr>
          <a:xfrm>
            <a:off x="10475800" y="1991058"/>
            <a:ext cx="923924" cy="882497"/>
          </a:xfrm>
          <a:prstGeom prst="rect">
            <a:avLst/>
          </a:prstGeom>
          <a:noFill/>
          <a:ln w="19050">
            <a:solidFill>
              <a:schemeClr val="accent3"/>
            </a:solidFill>
            <a:prstDash val="sysDash"/>
          </a:ln>
        </p:spPr>
        <p:txBody>
          <a:bodyPr wrap="square" rtlCol="0">
            <a:no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srgbClr val="58595B"/>
                </a:solidFill>
                <a:effectLst/>
                <a:uLnTx/>
                <a:uFillTx/>
                <a:latin typeface="Calibri"/>
                <a:ea typeface="+mn-ea"/>
                <a:cs typeface="+mn-cs"/>
              </a:rPr>
              <a:t>Logic Tier</a:t>
            </a:r>
          </a:p>
        </p:txBody>
      </p:sp>
      <p:sp>
        <p:nvSpPr>
          <p:cNvPr id="299" name="Text Box 31">
            <a:extLst>
              <a:ext uri="{FF2B5EF4-FFF2-40B4-BE49-F238E27FC236}">
                <a16:creationId xmlns:a16="http://schemas.microsoft.com/office/drawing/2014/main" id="{DE933588-AAD2-4B37-82C4-2840A2DED30D}"/>
              </a:ext>
            </a:extLst>
          </p:cNvPr>
          <p:cNvSpPr txBox="1">
            <a:spLocks noChangeArrowheads="1"/>
          </p:cNvSpPr>
          <p:nvPr/>
        </p:nvSpPr>
        <p:spPr bwMode="auto">
          <a:xfrm>
            <a:off x="10472028" y="2748191"/>
            <a:ext cx="954034" cy="123079"/>
          </a:xfrm>
          <a:prstGeom prst="rect">
            <a:avLst/>
          </a:prstGeom>
          <a:noFill/>
          <a:ln w="9525">
            <a:noFill/>
            <a:miter lim="800000"/>
            <a:headEnd/>
            <a:tailEnd/>
          </a:ln>
        </p:spPr>
        <p:txBody>
          <a:bodyPr wrap="square" lIns="0" tIns="0" rIns="0" bIns="0" anchor="ctr">
            <a:spAutoFit/>
          </a:bodyPr>
          <a:lstStyle/>
          <a:p>
            <a:pPr marL="0" marR="0" lvl="0" indent="0" algn="ctr" defTabSz="914400" rtl="0" eaLnBrk="1" fontAlgn="auto" latinLnBrk="0" hangingPunct="1">
              <a:lnSpc>
                <a:spcPct val="100000"/>
              </a:lnSpc>
              <a:spcBef>
                <a:spcPts val="0"/>
              </a:spcBef>
              <a:spcAft>
                <a:spcPts val="0"/>
              </a:spcAft>
              <a:buClr>
                <a:srgbClr val="FD0000"/>
              </a:buClr>
              <a:buSzTx/>
              <a:buFontTx/>
              <a:buNone/>
              <a:tabLst/>
              <a:defRPr/>
            </a:pPr>
            <a:r>
              <a:rPr kumimoji="0" lang="en-US" sz="800" b="0" i="0" u="none" strike="noStrike" kern="1200" cap="none" spc="0" normalizeH="0" baseline="0" noProof="0" dirty="0">
                <a:ln>
                  <a:noFill/>
                </a:ln>
                <a:solidFill>
                  <a:srgbClr val="58595B"/>
                </a:solidFill>
                <a:effectLst/>
                <a:uLnTx/>
                <a:uFillTx/>
                <a:latin typeface="Calibri"/>
                <a:ea typeface="+mn-ea"/>
                <a:cs typeface="+mn-cs"/>
              </a:rPr>
              <a:t>Enterprise Server</a:t>
            </a:r>
          </a:p>
        </p:txBody>
      </p:sp>
      <p:sp>
        <p:nvSpPr>
          <p:cNvPr id="310" name="Text Box 30">
            <a:extLst>
              <a:ext uri="{FF2B5EF4-FFF2-40B4-BE49-F238E27FC236}">
                <a16:creationId xmlns:a16="http://schemas.microsoft.com/office/drawing/2014/main" id="{9442B06E-DAD3-4698-B7EF-55508C1E600A}"/>
              </a:ext>
            </a:extLst>
          </p:cNvPr>
          <p:cNvSpPr txBox="1">
            <a:spLocks noChangeArrowheads="1"/>
          </p:cNvSpPr>
          <p:nvPr/>
        </p:nvSpPr>
        <p:spPr bwMode="auto">
          <a:xfrm>
            <a:off x="9445736" y="2709453"/>
            <a:ext cx="915860" cy="246221"/>
          </a:xfrm>
          <a:prstGeom prst="rect">
            <a:avLst/>
          </a:prstGeom>
          <a:noFill/>
          <a:ln w="9525">
            <a:noFill/>
            <a:miter lim="800000"/>
            <a:headEnd/>
            <a:tailEnd/>
          </a:ln>
        </p:spPr>
        <p:txBody>
          <a:bodyPr wrap="square" lIns="0" tIns="0" rIns="0" bIns="0" anchor="ctr">
            <a:spAutoFit/>
          </a:bodyPr>
          <a:lstStyle/>
          <a:p>
            <a:pPr marL="0" marR="0" lvl="0" indent="0" algn="ctr" defTabSz="914400" rtl="0" eaLnBrk="1" fontAlgn="auto" latinLnBrk="0" hangingPunct="1">
              <a:lnSpc>
                <a:spcPct val="100000"/>
              </a:lnSpc>
              <a:spcBef>
                <a:spcPts val="0"/>
              </a:spcBef>
              <a:spcAft>
                <a:spcPts val="0"/>
              </a:spcAft>
              <a:buClr>
                <a:srgbClr val="FD0000"/>
              </a:buClr>
              <a:buSzTx/>
              <a:buFontTx/>
              <a:buNone/>
              <a:tabLst/>
              <a:defRPr/>
            </a:pPr>
            <a:r>
              <a:rPr kumimoji="0" lang="en-US" sz="800" b="0" i="0" u="none" strike="noStrike" kern="1200" cap="none" spc="0" normalizeH="0" baseline="0" noProof="0" dirty="0">
                <a:ln>
                  <a:noFill/>
                </a:ln>
                <a:solidFill>
                  <a:srgbClr val="58595B"/>
                </a:solidFill>
                <a:effectLst/>
                <a:uLnTx/>
                <a:uFillTx/>
                <a:latin typeface="Calibri"/>
                <a:ea typeface="+mn-ea"/>
                <a:cs typeface="+mn-cs"/>
              </a:rPr>
              <a:t>RAC Database/ Exadata</a:t>
            </a:r>
          </a:p>
        </p:txBody>
      </p:sp>
      <p:sp>
        <p:nvSpPr>
          <p:cNvPr id="311" name="Line 54">
            <a:extLst>
              <a:ext uri="{FF2B5EF4-FFF2-40B4-BE49-F238E27FC236}">
                <a16:creationId xmlns:a16="http://schemas.microsoft.com/office/drawing/2014/main" id="{497467D0-606E-4DD3-8D0E-1A5EE23EB23C}"/>
              </a:ext>
            </a:extLst>
          </p:cNvPr>
          <p:cNvSpPr>
            <a:spLocks noChangeShapeType="1"/>
          </p:cNvSpPr>
          <p:nvPr/>
        </p:nvSpPr>
        <p:spPr bwMode="auto">
          <a:xfrm flipH="1">
            <a:off x="9731107" y="2909752"/>
            <a:ext cx="1" cy="173907"/>
          </a:xfrm>
          <a:prstGeom prst="line">
            <a:avLst/>
          </a:prstGeom>
          <a:noFill/>
          <a:ln w="12700">
            <a:solidFill>
              <a:schemeClr val="tx1"/>
            </a:solidFill>
            <a:round/>
            <a:headEnd type="oval" w="sm" len="sm"/>
            <a:tailEnd type="oval" w="sm" len="sm"/>
          </a:ln>
          <a:effectLst/>
        </p:spPr>
        <p:txBody>
          <a:bodyPr wrap="square" lIns="92051" tIns="46026" rIns="92051" bIns="46026">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58595B"/>
              </a:solidFill>
              <a:effectLst/>
              <a:uLnTx/>
              <a:uFillTx/>
              <a:latin typeface="Calibri"/>
              <a:ea typeface="+mn-ea"/>
              <a:cs typeface="+mn-cs"/>
            </a:endParaRPr>
          </a:p>
        </p:txBody>
      </p:sp>
      <p:sp>
        <p:nvSpPr>
          <p:cNvPr id="333" name="TextBox 332">
            <a:extLst>
              <a:ext uri="{FF2B5EF4-FFF2-40B4-BE49-F238E27FC236}">
                <a16:creationId xmlns:a16="http://schemas.microsoft.com/office/drawing/2014/main" id="{13C939E4-6085-40E5-B51B-A9A6E1E15E8D}"/>
              </a:ext>
            </a:extLst>
          </p:cNvPr>
          <p:cNvSpPr txBox="1"/>
          <p:nvPr/>
        </p:nvSpPr>
        <p:spPr>
          <a:xfrm>
            <a:off x="8750016" y="2748191"/>
            <a:ext cx="626863" cy="290249"/>
          </a:xfrm>
          <a:prstGeom prst="rect">
            <a:avLst/>
          </a:prstGeom>
          <a:noFill/>
        </p:spPr>
        <p:txBody>
          <a:bodyPr wrap="square" lIns="0" tIns="0" rIns="0" bIns="0" rtlCol="0">
            <a:no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900" b="0" i="0" u="none" strike="noStrike" kern="1200" cap="none" spc="0" normalizeH="0" baseline="0" noProof="0" dirty="0" err="1">
                <a:ln>
                  <a:noFill/>
                </a:ln>
                <a:solidFill>
                  <a:srgbClr val="58595B"/>
                </a:solidFill>
                <a:effectLst/>
                <a:uLnTx/>
                <a:uFillTx/>
                <a:latin typeface="Calibri"/>
                <a:ea typeface="+mn-ea"/>
                <a:cs typeface="+mn-cs"/>
              </a:rPr>
              <a:t>FarSync</a:t>
            </a:r>
            <a:endParaRPr kumimoji="0" lang="en-US" sz="1050" b="0" i="0" u="none" strike="noStrike" kern="1200" cap="none" spc="0" normalizeH="0" baseline="0" noProof="0" dirty="0">
              <a:ln>
                <a:noFill/>
              </a:ln>
              <a:solidFill>
                <a:srgbClr val="58595B"/>
              </a:solidFill>
              <a:effectLst/>
              <a:uLnTx/>
              <a:uFillTx/>
              <a:latin typeface="Calibri"/>
              <a:ea typeface="+mn-ea"/>
              <a:cs typeface="+mn-cs"/>
            </a:endParaRPr>
          </a:p>
        </p:txBody>
      </p:sp>
      <p:sp>
        <p:nvSpPr>
          <p:cNvPr id="334" name="Line 55">
            <a:extLst>
              <a:ext uri="{FF2B5EF4-FFF2-40B4-BE49-F238E27FC236}">
                <a16:creationId xmlns:a16="http://schemas.microsoft.com/office/drawing/2014/main" id="{0D4B4418-EF58-4B2C-842E-3A853DD80D46}"/>
              </a:ext>
            </a:extLst>
          </p:cNvPr>
          <p:cNvSpPr>
            <a:spLocks noChangeShapeType="1"/>
          </p:cNvSpPr>
          <p:nvPr/>
        </p:nvSpPr>
        <p:spPr bwMode="auto">
          <a:xfrm flipV="1">
            <a:off x="10316678" y="2351234"/>
            <a:ext cx="170609" cy="0"/>
          </a:xfrm>
          <a:prstGeom prst="line">
            <a:avLst/>
          </a:prstGeom>
          <a:noFill/>
          <a:ln w="12700">
            <a:solidFill>
              <a:schemeClr val="tx1"/>
            </a:solidFill>
            <a:round/>
            <a:headEnd type="oval" w="sm" len="sm"/>
            <a:tailEnd type="oval" w="sm" len="sm"/>
          </a:ln>
          <a:effectLst/>
        </p:spPr>
        <p:txBody>
          <a:bodyPr wrap="square" lIns="92051" tIns="46026" rIns="92051" bIns="46026">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58595B"/>
              </a:solidFill>
              <a:effectLst/>
              <a:uLnTx/>
              <a:uFillTx/>
              <a:latin typeface="Calibri"/>
              <a:ea typeface="+mn-ea"/>
              <a:cs typeface="+mn-cs"/>
            </a:endParaRPr>
          </a:p>
        </p:txBody>
      </p:sp>
      <p:sp>
        <p:nvSpPr>
          <p:cNvPr id="324" name="Rectangle 323">
            <a:extLst>
              <a:ext uri="{FF2B5EF4-FFF2-40B4-BE49-F238E27FC236}">
                <a16:creationId xmlns:a16="http://schemas.microsoft.com/office/drawing/2014/main" id="{EEE2DE32-70BB-48A6-B5B3-001C8CD05B99}"/>
              </a:ext>
            </a:extLst>
          </p:cNvPr>
          <p:cNvSpPr/>
          <p:nvPr/>
        </p:nvSpPr>
        <p:spPr>
          <a:xfrm>
            <a:off x="9234211" y="1245923"/>
            <a:ext cx="2696677" cy="5104070"/>
          </a:xfrm>
          <a:prstGeom prst="rect">
            <a:avLst/>
          </a:prstGeom>
          <a:noFill/>
          <a:ln w="19050">
            <a:solidFill>
              <a:srgbClr val="5F5F5F"/>
            </a:solid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t" anchorCtr="0" forceAA="0" compatLnSpc="1">
            <a:prstTxWarp prst="textNoShape">
              <a:avLst/>
            </a:prstTxWarp>
            <a:noAutofit/>
          </a:bodyPr>
          <a:lstStyle/>
          <a:p>
            <a:pPr marL="0" marR="0" lvl="0" indent="0" algn="r" defTabSz="914400" rtl="0" eaLnBrk="1" fontAlgn="auto" latinLnBrk="0" hangingPunct="1">
              <a:lnSpc>
                <a:spcPct val="90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5F5F5F"/>
                </a:solidFill>
                <a:effectLst/>
                <a:uLnTx/>
                <a:uFillTx/>
                <a:latin typeface="Calibri"/>
                <a:ea typeface="+mn-ea"/>
                <a:cs typeface="+mn-cs"/>
              </a:rPr>
              <a:t>ORACLE CLOUD INFRASTRUCTURE (REGION)</a:t>
            </a:r>
          </a:p>
        </p:txBody>
      </p:sp>
      <p:sp>
        <p:nvSpPr>
          <p:cNvPr id="327" name="Line 55">
            <a:extLst>
              <a:ext uri="{FF2B5EF4-FFF2-40B4-BE49-F238E27FC236}">
                <a16:creationId xmlns:a16="http://schemas.microsoft.com/office/drawing/2014/main" id="{1707977C-17A3-440D-A6FE-C0A9DCB350D9}"/>
              </a:ext>
            </a:extLst>
          </p:cNvPr>
          <p:cNvSpPr>
            <a:spLocks noChangeShapeType="1"/>
          </p:cNvSpPr>
          <p:nvPr/>
        </p:nvSpPr>
        <p:spPr bwMode="auto">
          <a:xfrm>
            <a:off x="7035145" y="2908097"/>
            <a:ext cx="2541852" cy="7070"/>
          </a:xfrm>
          <a:prstGeom prst="line">
            <a:avLst/>
          </a:prstGeom>
          <a:noFill/>
          <a:ln w="12700">
            <a:solidFill>
              <a:schemeClr val="tx1"/>
            </a:solidFill>
            <a:round/>
            <a:headEnd type="oval" w="sm" len="sm"/>
            <a:tailEnd type="oval" w="sm" len="sm"/>
          </a:ln>
          <a:effectLst/>
        </p:spPr>
        <p:txBody>
          <a:bodyPr wrap="square" lIns="92051" tIns="46026" rIns="92051" bIns="46026">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58595B"/>
              </a:solidFill>
              <a:effectLst/>
              <a:uLnTx/>
              <a:uFillTx/>
              <a:latin typeface="Calibri"/>
              <a:ea typeface="+mn-ea"/>
              <a:cs typeface="+mn-cs"/>
            </a:endParaRPr>
          </a:p>
        </p:txBody>
      </p:sp>
      <p:sp>
        <p:nvSpPr>
          <p:cNvPr id="328" name="Rectangle 327">
            <a:extLst>
              <a:ext uri="{FF2B5EF4-FFF2-40B4-BE49-F238E27FC236}">
                <a16:creationId xmlns:a16="http://schemas.microsoft.com/office/drawing/2014/main" id="{89778798-2764-434C-8E9B-0454D367503D}"/>
              </a:ext>
            </a:extLst>
          </p:cNvPr>
          <p:cNvSpPr/>
          <p:nvPr/>
        </p:nvSpPr>
        <p:spPr>
          <a:xfrm>
            <a:off x="9315778" y="1877983"/>
            <a:ext cx="2497902" cy="4196459"/>
          </a:xfrm>
          <a:prstGeom prst="rect">
            <a:avLst/>
          </a:prstGeom>
          <a:noFill/>
          <a:ln w="19050" cmpd="sng">
            <a:solidFill>
              <a:schemeClr val="accent3"/>
            </a:solidFill>
            <a:prstDash val="sysDash"/>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FFFFFF"/>
              </a:solidFill>
              <a:effectLst/>
              <a:uLnTx/>
              <a:uFillTx/>
              <a:latin typeface="Calibri"/>
              <a:ea typeface="+mn-ea"/>
              <a:cs typeface="+mn-cs"/>
            </a:endParaRPr>
          </a:p>
        </p:txBody>
      </p:sp>
      <p:sp>
        <p:nvSpPr>
          <p:cNvPr id="298" name="TextBox 297">
            <a:extLst>
              <a:ext uri="{FF2B5EF4-FFF2-40B4-BE49-F238E27FC236}">
                <a16:creationId xmlns:a16="http://schemas.microsoft.com/office/drawing/2014/main" id="{2E4D8785-C3D2-4BC8-BE9D-42397F4FD293}"/>
              </a:ext>
            </a:extLst>
          </p:cNvPr>
          <p:cNvSpPr txBox="1"/>
          <p:nvPr/>
        </p:nvSpPr>
        <p:spPr>
          <a:xfrm>
            <a:off x="3772105" y="2996706"/>
            <a:ext cx="1681159" cy="3003231"/>
          </a:xfrm>
          <a:prstGeom prst="rect">
            <a:avLst/>
          </a:prstGeom>
          <a:noFill/>
          <a:ln w="19050">
            <a:solidFill>
              <a:schemeClr val="accent3"/>
            </a:solidFill>
            <a:prstDash val="sysDash"/>
          </a:ln>
        </p:spPr>
        <p:txBody>
          <a:bodyPr wrap="square" rtlCol="0">
            <a:no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srgbClr val="58595B"/>
                </a:solidFill>
                <a:effectLst/>
                <a:uLnTx/>
                <a:uFillTx/>
                <a:latin typeface="Calibri"/>
                <a:ea typeface="+mn-ea"/>
                <a:cs typeface="+mn-cs"/>
              </a:rPr>
              <a:t>Web/Java Tier</a:t>
            </a:r>
          </a:p>
        </p:txBody>
      </p:sp>
      <p:sp>
        <p:nvSpPr>
          <p:cNvPr id="314" name="TextBox 313">
            <a:extLst>
              <a:ext uri="{FF2B5EF4-FFF2-40B4-BE49-F238E27FC236}">
                <a16:creationId xmlns:a16="http://schemas.microsoft.com/office/drawing/2014/main" id="{321C0C72-B4AA-4D9D-9F6E-81BDD309E4D6}"/>
              </a:ext>
            </a:extLst>
          </p:cNvPr>
          <p:cNvSpPr txBox="1"/>
          <p:nvPr/>
        </p:nvSpPr>
        <p:spPr>
          <a:xfrm>
            <a:off x="2843974" y="3000772"/>
            <a:ext cx="861266" cy="1830178"/>
          </a:xfrm>
          <a:prstGeom prst="rect">
            <a:avLst/>
          </a:prstGeom>
          <a:noFill/>
          <a:ln w="19050">
            <a:solidFill>
              <a:schemeClr val="accent3"/>
            </a:solidFill>
            <a:prstDash val="sysDash"/>
          </a:ln>
        </p:spPr>
        <p:txBody>
          <a:bodyPr wrap="square" rtlCol="0">
            <a:no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1000" b="1" i="0" u="none" strike="noStrike" kern="1200" cap="none" spc="0" normalizeH="0" baseline="0" noProof="0" dirty="0">
              <a:ln>
                <a:noFill/>
              </a:ln>
              <a:solidFill>
                <a:srgbClr val="58595B"/>
              </a:solidFill>
              <a:effectLst/>
              <a:uLnTx/>
              <a:uFillTx/>
              <a:latin typeface="Calibri"/>
              <a:ea typeface="+mn-ea"/>
              <a:cs typeface="+mn-cs"/>
            </a:endParaRPr>
          </a:p>
        </p:txBody>
      </p:sp>
      <p:sp>
        <p:nvSpPr>
          <p:cNvPr id="315" name="TextBox 314">
            <a:extLst>
              <a:ext uri="{FF2B5EF4-FFF2-40B4-BE49-F238E27FC236}">
                <a16:creationId xmlns:a16="http://schemas.microsoft.com/office/drawing/2014/main" id="{C760AE33-3FAF-49B4-9275-90D9EB86BF12}"/>
              </a:ext>
            </a:extLst>
          </p:cNvPr>
          <p:cNvSpPr txBox="1"/>
          <p:nvPr/>
        </p:nvSpPr>
        <p:spPr>
          <a:xfrm>
            <a:off x="4180718" y="1984166"/>
            <a:ext cx="1270915" cy="974693"/>
          </a:xfrm>
          <a:prstGeom prst="rect">
            <a:avLst/>
          </a:prstGeom>
          <a:noFill/>
          <a:ln w="19050">
            <a:solidFill>
              <a:schemeClr val="accent3"/>
            </a:solidFill>
            <a:prstDash val="sysDash"/>
          </a:ln>
        </p:spPr>
        <p:txBody>
          <a:bodyPr wrap="square" rtlCol="0">
            <a:no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srgbClr val="58595B"/>
                </a:solidFill>
                <a:effectLst/>
                <a:uLnTx/>
                <a:uFillTx/>
                <a:latin typeface="Calibri"/>
                <a:ea typeface="+mn-ea"/>
                <a:cs typeface="+mn-cs"/>
              </a:rPr>
              <a:t>Database Tier</a:t>
            </a:r>
          </a:p>
        </p:txBody>
      </p:sp>
      <p:sp>
        <p:nvSpPr>
          <p:cNvPr id="316" name="Rectangle 315">
            <a:extLst>
              <a:ext uri="{FF2B5EF4-FFF2-40B4-BE49-F238E27FC236}">
                <a16:creationId xmlns:a16="http://schemas.microsoft.com/office/drawing/2014/main" id="{9DFF1713-835B-4626-B386-0BED33542440}"/>
              </a:ext>
            </a:extLst>
          </p:cNvPr>
          <p:cNvSpPr/>
          <p:nvPr/>
        </p:nvSpPr>
        <p:spPr>
          <a:xfrm>
            <a:off x="2843974" y="1978226"/>
            <a:ext cx="1269879" cy="980633"/>
          </a:xfrm>
          <a:prstGeom prst="rect">
            <a:avLst/>
          </a:prstGeom>
          <a:noFill/>
          <a:ln w="19050">
            <a:solidFill>
              <a:schemeClr val="accent3"/>
            </a:solidFill>
            <a:prstDash val="sysDash"/>
          </a:ln>
        </p:spPr>
        <p:txBody>
          <a:bodyPr wrap="square" rtlCol="0">
            <a:no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srgbClr val="58595B"/>
                </a:solidFill>
                <a:effectLst/>
                <a:uLnTx/>
                <a:uFillTx/>
                <a:latin typeface="Calibri"/>
                <a:ea typeface="+mn-ea"/>
                <a:cs typeface="+mn-cs"/>
              </a:rPr>
              <a:t>Logic Tier</a:t>
            </a:r>
          </a:p>
        </p:txBody>
      </p:sp>
      <p:sp>
        <p:nvSpPr>
          <p:cNvPr id="317" name="Rectangle 316">
            <a:extLst>
              <a:ext uri="{FF2B5EF4-FFF2-40B4-BE49-F238E27FC236}">
                <a16:creationId xmlns:a16="http://schemas.microsoft.com/office/drawing/2014/main" id="{E8FF9D3B-DB02-4BA4-8FAA-073FA402A3B2}"/>
              </a:ext>
            </a:extLst>
          </p:cNvPr>
          <p:cNvSpPr/>
          <p:nvPr/>
        </p:nvSpPr>
        <p:spPr>
          <a:xfrm>
            <a:off x="2448836" y="1869210"/>
            <a:ext cx="6050976" cy="4205145"/>
          </a:xfrm>
          <a:prstGeom prst="rect">
            <a:avLst/>
          </a:prstGeom>
          <a:noFill/>
          <a:ln w="19050" cmpd="sng">
            <a:solidFill>
              <a:schemeClr val="accent3"/>
            </a:solidFill>
            <a:prstDash val="sysDash"/>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FFFFFF"/>
              </a:solidFill>
              <a:effectLst/>
              <a:uLnTx/>
              <a:uFillTx/>
              <a:latin typeface="Calibri"/>
              <a:ea typeface="+mn-ea"/>
              <a:cs typeface="+mn-cs"/>
            </a:endParaRPr>
          </a:p>
        </p:txBody>
      </p:sp>
      <p:sp>
        <p:nvSpPr>
          <p:cNvPr id="344" name="Rectangle 343">
            <a:extLst>
              <a:ext uri="{FF2B5EF4-FFF2-40B4-BE49-F238E27FC236}">
                <a16:creationId xmlns:a16="http://schemas.microsoft.com/office/drawing/2014/main" id="{E483C880-4D1F-4B12-A6C3-C4ADD0569DEF}"/>
              </a:ext>
            </a:extLst>
          </p:cNvPr>
          <p:cNvSpPr/>
          <p:nvPr/>
        </p:nvSpPr>
        <p:spPr>
          <a:xfrm>
            <a:off x="2317525" y="1252151"/>
            <a:ext cx="6586030" cy="5104070"/>
          </a:xfrm>
          <a:prstGeom prst="rect">
            <a:avLst/>
          </a:prstGeom>
          <a:noFill/>
          <a:ln w="19050">
            <a:solidFill>
              <a:srgbClr val="5F5F5F"/>
            </a:solid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t" anchorCtr="0" forceAA="0" compatLnSpc="1">
            <a:prstTxWarp prst="textNoShape">
              <a:avLst/>
            </a:prstTxWarp>
            <a:noAutofit/>
          </a:bodyPr>
          <a:lstStyle/>
          <a:p>
            <a:pPr marL="0" marR="0" lvl="0" indent="0" algn="r" defTabSz="914400" rtl="0" eaLnBrk="1" fontAlgn="auto" latinLnBrk="0" hangingPunct="1">
              <a:lnSpc>
                <a:spcPct val="90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5F5F5F"/>
                </a:solidFill>
                <a:effectLst/>
                <a:uLnTx/>
                <a:uFillTx/>
                <a:latin typeface="Calibri"/>
                <a:ea typeface="+mn-ea"/>
                <a:cs typeface="+mn-cs"/>
              </a:rPr>
              <a:t>ORACLE CLOUD INFRASTRUCTURE (REGION)</a:t>
            </a:r>
          </a:p>
        </p:txBody>
      </p:sp>
      <p:sp>
        <p:nvSpPr>
          <p:cNvPr id="345" name="Rectangle 344">
            <a:extLst>
              <a:ext uri="{FF2B5EF4-FFF2-40B4-BE49-F238E27FC236}">
                <a16:creationId xmlns:a16="http://schemas.microsoft.com/office/drawing/2014/main" id="{404AB4FE-324B-4580-A4D1-4AAB0D9A56EB}"/>
              </a:ext>
            </a:extLst>
          </p:cNvPr>
          <p:cNvSpPr/>
          <p:nvPr/>
        </p:nvSpPr>
        <p:spPr>
          <a:xfrm>
            <a:off x="2657362" y="1693996"/>
            <a:ext cx="2868795" cy="4509865"/>
          </a:xfrm>
          <a:prstGeom prst="rect">
            <a:avLst/>
          </a:prstGeom>
          <a:noFill/>
          <a:ln w="19050">
            <a:solidFill>
              <a:schemeClr val="tx1"/>
            </a:solid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t" anchorCtr="0" forceAA="0" compatLnSpc="1">
            <a:prstTxWarp prst="textNoShape">
              <a:avLst/>
            </a:prstTxWarp>
            <a:no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5F5F5F"/>
                </a:solidFill>
                <a:effectLst/>
                <a:uLnTx/>
                <a:uFillTx/>
                <a:latin typeface="Calibri"/>
                <a:ea typeface="+mn-ea"/>
                <a:cs typeface="+mn-cs"/>
              </a:rPr>
              <a:t>Availability Domain 1</a:t>
            </a:r>
          </a:p>
        </p:txBody>
      </p:sp>
      <p:sp>
        <p:nvSpPr>
          <p:cNvPr id="346" name="Rectangle 345">
            <a:extLst>
              <a:ext uri="{FF2B5EF4-FFF2-40B4-BE49-F238E27FC236}">
                <a16:creationId xmlns:a16="http://schemas.microsoft.com/office/drawing/2014/main" id="{DA8321A0-E157-4F1E-8255-44C6B2BAE9F8}"/>
              </a:ext>
            </a:extLst>
          </p:cNvPr>
          <p:cNvSpPr/>
          <p:nvPr/>
        </p:nvSpPr>
        <p:spPr>
          <a:xfrm>
            <a:off x="5752314" y="1677520"/>
            <a:ext cx="2602804" cy="4533960"/>
          </a:xfrm>
          <a:prstGeom prst="rect">
            <a:avLst/>
          </a:prstGeom>
          <a:noFill/>
          <a:ln w="19050">
            <a:solidFill>
              <a:schemeClr val="tx1"/>
            </a:solid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t" anchorCtr="0" forceAA="0" compatLnSpc="1">
            <a:prstTxWarp prst="textNoShape">
              <a:avLst/>
            </a:prstTxWarp>
            <a:no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5F5F5F"/>
                </a:solidFill>
                <a:effectLst/>
                <a:uLnTx/>
                <a:uFillTx/>
                <a:latin typeface="Calibri"/>
                <a:ea typeface="+mn-ea"/>
                <a:cs typeface="+mn-cs"/>
              </a:rPr>
              <a:t>Availability Domain 2</a:t>
            </a:r>
            <a:endParaRPr kumimoji="0" lang="en-US" sz="1799" b="0" i="0" u="none" strike="noStrike" kern="1200" cap="none" spc="0" normalizeH="0" baseline="0" noProof="0" dirty="0">
              <a:ln>
                <a:noFill/>
              </a:ln>
              <a:solidFill>
                <a:srgbClr val="FFFFFF"/>
              </a:solidFill>
              <a:effectLst/>
              <a:uLnTx/>
              <a:uFillTx/>
              <a:latin typeface="Calibri"/>
              <a:ea typeface="+mn-ea"/>
              <a:cs typeface="+mn-cs"/>
            </a:endParaRPr>
          </a:p>
        </p:txBody>
      </p:sp>
      <p:sp>
        <p:nvSpPr>
          <p:cNvPr id="363" name="TextBox 362">
            <a:extLst>
              <a:ext uri="{FF2B5EF4-FFF2-40B4-BE49-F238E27FC236}">
                <a16:creationId xmlns:a16="http://schemas.microsoft.com/office/drawing/2014/main" id="{0AE93399-823F-4C52-BF93-E30B2120B400}"/>
              </a:ext>
            </a:extLst>
          </p:cNvPr>
          <p:cNvSpPr txBox="1"/>
          <p:nvPr/>
        </p:nvSpPr>
        <p:spPr>
          <a:xfrm>
            <a:off x="2852458" y="4874435"/>
            <a:ext cx="858360" cy="1125502"/>
          </a:xfrm>
          <a:prstGeom prst="rect">
            <a:avLst/>
          </a:prstGeom>
          <a:noFill/>
          <a:ln w="19050">
            <a:solidFill>
              <a:schemeClr val="accent3"/>
            </a:solidFill>
            <a:prstDash val="sysDash"/>
          </a:ln>
        </p:spPr>
        <p:txBody>
          <a:bodyPr wrap="square" rtlCol="0">
            <a:no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srgbClr val="58595B"/>
                </a:solidFill>
                <a:effectLst/>
                <a:uLnTx/>
                <a:uFillTx/>
                <a:latin typeface="Calibri"/>
                <a:ea typeface="+mn-ea"/>
                <a:cs typeface="+mn-cs"/>
              </a:rPr>
              <a:t>Provisioning</a:t>
            </a:r>
          </a:p>
        </p:txBody>
      </p:sp>
      <p:sp>
        <p:nvSpPr>
          <p:cNvPr id="364" name="Text Box 36">
            <a:extLst>
              <a:ext uri="{FF2B5EF4-FFF2-40B4-BE49-F238E27FC236}">
                <a16:creationId xmlns:a16="http://schemas.microsoft.com/office/drawing/2014/main" id="{D79728A1-B670-4A37-AC13-DB383384CE78}"/>
              </a:ext>
            </a:extLst>
          </p:cNvPr>
          <p:cNvSpPr txBox="1">
            <a:spLocks noChangeArrowheads="1"/>
          </p:cNvSpPr>
          <p:nvPr/>
        </p:nvSpPr>
        <p:spPr bwMode="auto">
          <a:xfrm>
            <a:off x="3084251" y="5702652"/>
            <a:ext cx="416718" cy="246157"/>
          </a:xfrm>
          <a:prstGeom prst="rect">
            <a:avLst/>
          </a:prstGeom>
          <a:noFill/>
          <a:ln w="9525">
            <a:noFill/>
            <a:miter lim="800000"/>
            <a:headEnd/>
            <a:tailEnd/>
          </a:ln>
        </p:spPr>
        <p:txBody>
          <a:bodyPr wrap="square" lIns="0" tIns="0" rIns="0" bIns="0" anchor="ctr">
            <a:spAutoFit/>
          </a:bodyPr>
          <a:lstStyle/>
          <a:p>
            <a:pPr marL="0" marR="0" lvl="0" indent="0" algn="ctr" defTabSz="914400" rtl="0" eaLnBrk="1" fontAlgn="auto" latinLnBrk="0" hangingPunct="1">
              <a:lnSpc>
                <a:spcPct val="100000"/>
              </a:lnSpc>
              <a:spcBef>
                <a:spcPts val="0"/>
              </a:spcBef>
              <a:spcAft>
                <a:spcPts val="0"/>
              </a:spcAft>
              <a:buClr>
                <a:srgbClr val="FD0000"/>
              </a:buClr>
              <a:buSzTx/>
              <a:buFontTx/>
              <a:buNone/>
              <a:tabLst/>
              <a:defRPr/>
            </a:pPr>
            <a:r>
              <a:rPr kumimoji="0" lang="en-US" sz="800" b="0" i="0" u="none" strike="noStrike" kern="1200" cap="none" spc="0" normalizeH="0" baseline="0" noProof="0" dirty="0">
                <a:ln>
                  <a:noFill/>
                </a:ln>
                <a:solidFill>
                  <a:srgbClr val="58595B"/>
                </a:solidFill>
                <a:effectLst/>
                <a:uLnTx/>
                <a:uFillTx/>
                <a:latin typeface="Calibri"/>
                <a:ea typeface="+mn-ea"/>
                <a:cs typeface="+mn-cs"/>
              </a:rPr>
              <a:t>Server Manager</a:t>
            </a:r>
          </a:p>
        </p:txBody>
      </p:sp>
      <p:sp>
        <p:nvSpPr>
          <p:cNvPr id="365" name="Line 55">
            <a:extLst>
              <a:ext uri="{FF2B5EF4-FFF2-40B4-BE49-F238E27FC236}">
                <a16:creationId xmlns:a16="http://schemas.microsoft.com/office/drawing/2014/main" id="{BA09D131-5E33-4B1E-92C4-2F42F44AD3BC}"/>
              </a:ext>
            </a:extLst>
          </p:cNvPr>
          <p:cNvSpPr>
            <a:spLocks noChangeShapeType="1"/>
          </p:cNvSpPr>
          <p:nvPr/>
        </p:nvSpPr>
        <p:spPr bwMode="auto">
          <a:xfrm>
            <a:off x="3545703" y="2872082"/>
            <a:ext cx="0" cy="169835"/>
          </a:xfrm>
          <a:prstGeom prst="line">
            <a:avLst/>
          </a:prstGeom>
          <a:noFill/>
          <a:ln w="12700">
            <a:solidFill>
              <a:schemeClr val="tx1"/>
            </a:solidFill>
            <a:round/>
            <a:headEnd type="oval" w="sm" len="sm"/>
            <a:tailEnd type="oval" w="sm" len="sm"/>
          </a:ln>
          <a:effectLst/>
        </p:spPr>
        <p:txBody>
          <a:bodyPr wrap="square" lIns="92051" tIns="46026" rIns="92051" bIns="46026">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58595B"/>
              </a:solidFill>
              <a:effectLst/>
              <a:uLnTx/>
              <a:uFillTx/>
              <a:latin typeface="Calibri"/>
              <a:ea typeface="+mn-ea"/>
              <a:cs typeface="+mn-cs"/>
            </a:endParaRPr>
          </a:p>
        </p:txBody>
      </p:sp>
      <p:sp>
        <p:nvSpPr>
          <p:cNvPr id="366" name="Text Box 36">
            <a:extLst>
              <a:ext uri="{FF2B5EF4-FFF2-40B4-BE49-F238E27FC236}">
                <a16:creationId xmlns:a16="http://schemas.microsoft.com/office/drawing/2014/main" id="{7A830A28-BA2F-4E06-B741-900661E9726A}"/>
              </a:ext>
            </a:extLst>
          </p:cNvPr>
          <p:cNvSpPr txBox="1">
            <a:spLocks noChangeArrowheads="1"/>
          </p:cNvSpPr>
          <p:nvPr/>
        </p:nvSpPr>
        <p:spPr bwMode="auto">
          <a:xfrm>
            <a:off x="3025003" y="3783234"/>
            <a:ext cx="503075" cy="230772"/>
          </a:xfrm>
          <a:prstGeom prst="rect">
            <a:avLst/>
          </a:prstGeom>
          <a:noFill/>
          <a:ln w="9525">
            <a:noFill/>
            <a:miter lim="800000"/>
            <a:headEnd/>
            <a:tailEnd/>
          </a:ln>
        </p:spPr>
        <p:txBody>
          <a:bodyPr wrap="square" lIns="0" tIns="0" rIns="0" bIns="0" anchor="ctr">
            <a:spAutoFit/>
          </a:bodyPr>
          <a:lstStyle/>
          <a:p>
            <a:pPr marL="0" marR="0" lvl="0" indent="0" algn="ctr" defTabSz="914400" rtl="0" eaLnBrk="1" fontAlgn="auto" latinLnBrk="0" hangingPunct="1">
              <a:lnSpc>
                <a:spcPct val="100000"/>
              </a:lnSpc>
              <a:spcBef>
                <a:spcPts val="0"/>
              </a:spcBef>
              <a:spcAft>
                <a:spcPts val="0"/>
              </a:spcAft>
              <a:buClr>
                <a:srgbClr val="FD0000"/>
              </a:buClr>
              <a:buSzTx/>
              <a:buFontTx/>
              <a:buNone/>
              <a:tabLst/>
              <a:defRPr/>
            </a:pPr>
            <a:r>
              <a:rPr kumimoji="0" lang="en-US" sz="700" b="0" i="0" u="none" strike="noStrike" kern="1200" cap="none" spc="0" normalizeH="0" baseline="0" noProof="0" dirty="0">
                <a:ln>
                  <a:noFill/>
                </a:ln>
                <a:solidFill>
                  <a:srgbClr val="58595B"/>
                </a:solidFill>
                <a:effectLst/>
                <a:uLnTx/>
                <a:uFillTx/>
                <a:latin typeface="Calibri"/>
                <a:ea typeface="+mn-ea"/>
                <a:cs typeface="+mn-cs"/>
              </a:rPr>
              <a:t>Deployment</a:t>
            </a:r>
            <a:r>
              <a:rPr kumimoji="0" lang="en-US" sz="800" b="0" i="0" u="none" strike="noStrike" kern="1200" cap="none" spc="0" normalizeH="0" baseline="0" noProof="0" dirty="0">
                <a:ln>
                  <a:noFill/>
                </a:ln>
                <a:solidFill>
                  <a:srgbClr val="58595B"/>
                </a:solidFill>
                <a:effectLst/>
                <a:uLnTx/>
                <a:uFillTx/>
                <a:latin typeface="Calibri"/>
                <a:ea typeface="+mn-ea"/>
                <a:cs typeface="+mn-cs"/>
              </a:rPr>
              <a:t> </a:t>
            </a:r>
            <a:r>
              <a:rPr kumimoji="0" lang="en-US" sz="700" b="0" i="0" u="none" strike="noStrike" kern="1200" cap="none" spc="0" normalizeH="0" baseline="0" noProof="0" dirty="0">
                <a:ln>
                  <a:noFill/>
                </a:ln>
                <a:solidFill>
                  <a:srgbClr val="58595B"/>
                </a:solidFill>
                <a:effectLst/>
                <a:uLnTx/>
                <a:uFillTx/>
                <a:latin typeface="Calibri"/>
                <a:ea typeface="+mn-ea"/>
                <a:cs typeface="+mn-cs"/>
              </a:rPr>
              <a:t>Server</a:t>
            </a:r>
            <a:endParaRPr kumimoji="0" lang="en-US" sz="800" b="0" i="0" u="none" strike="noStrike" kern="1200" cap="none" spc="0" normalizeH="0" baseline="0" noProof="0" dirty="0">
              <a:ln>
                <a:noFill/>
              </a:ln>
              <a:solidFill>
                <a:srgbClr val="58595B"/>
              </a:solidFill>
              <a:effectLst/>
              <a:uLnTx/>
              <a:uFillTx/>
              <a:latin typeface="Calibri"/>
              <a:ea typeface="+mn-ea"/>
              <a:cs typeface="+mn-cs"/>
            </a:endParaRPr>
          </a:p>
        </p:txBody>
      </p:sp>
      <p:sp>
        <p:nvSpPr>
          <p:cNvPr id="367" name="Line 55">
            <a:extLst>
              <a:ext uri="{FF2B5EF4-FFF2-40B4-BE49-F238E27FC236}">
                <a16:creationId xmlns:a16="http://schemas.microsoft.com/office/drawing/2014/main" id="{429FC8E3-44C4-4666-804A-1750CD374E1F}"/>
              </a:ext>
            </a:extLst>
          </p:cNvPr>
          <p:cNvSpPr>
            <a:spLocks noChangeShapeType="1"/>
          </p:cNvSpPr>
          <p:nvPr/>
        </p:nvSpPr>
        <p:spPr bwMode="auto">
          <a:xfrm flipV="1">
            <a:off x="3526064" y="4141426"/>
            <a:ext cx="343730" cy="0"/>
          </a:xfrm>
          <a:prstGeom prst="line">
            <a:avLst/>
          </a:prstGeom>
          <a:noFill/>
          <a:ln w="12700">
            <a:solidFill>
              <a:schemeClr val="tx1"/>
            </a:solidFill>
            <a:round/>
            <a:headEnd type="oval" w="sm" len="sm"/>
            <a:tailEnd type="oval" w="sm" len="sm"/>
          </a:ln>
          <a:effectLst/>
        </p:spPr>
        <p:txBody>
          <a:bodyPr wrap="square" lIns="92051" tIns="46026" rIns="92051" bIns="46026">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58595B"/>
              </a:solidFill>
              <a:effectLst/>
              <a:uLnTx/>
              <a:uFillTx/>
              <a:latin typeface="Calibri"/>
              <a:ea typeface="+mn-ea"/>
              <a:cs typeface="+mn-cs"/>
            </a:endParaRPr>
          </a:p>
        </p:txBody>
      </p:sp>
      <p:sp>
        <p:nvSpPr>
          <p:cNvPr id="368" name="Text Box 30">
            <a:extLst>
              <a:ext uri="{FF2B5EF4-FFF2-40B4-BE49-F238E27FC236}">
                <a16:creationId xmlns:a16="http://schemas.microsoft.com/office/drawing/2014/main" id="{7410BEE8-EBF5-4763-A889-10A56A7F798E}"/>
              </a:ext>
            </a:extLst>
          </p:cNvPr>
          <p:cNvSpPr txBox="1">
            <a:spLocks noChangeArrowheads="1"/>
          </p:cNvSpPr>
          <p:nvPr/>
        </p:nvSpPr>
        <p:spPr bwMode="auto">
          <a:xfrm>
            <a:off x="3856806" y="3909126"/>
            <a:ext cx="683741" cy="122065"/>
          </a:xfrm>
          <a:prstGeom prst="rect">
            <a:avLst/>
          </a:prstGeom>
          <a:noFill/>
          <a:ln w="9525">
            <a:noFill/>
            <a:miter lim="800000"/>
            <a:headEnd/>
            <a:tailEnd/>
          </a:ln>
        </p:spPr>
        <p:txBody>
          <a:bodyPr wrap="square" lIns="0" tIns="0" rIns="0" bIns="0" anchor="ctr">
            <a:spAutoFit/>
          </a:bodyPr>
          <a:lstStyle/>
          <a:p>
            <a:pPr marL="0" marR="0" lvl="0" indent="0" algn="ctr" defTabSz="914400" rtl="0" eaLnBrk="1" fontAlgn="auto" latinLnBrk="0" hangingPunct="1">
              <a:lnSpc>
                <a:spcPct val="100000"/>
              </a:lnSpc>
              <a:spcBef>
                <a:spcPts val="0"/>
              </a:spcBef>
              <a:spcAft>
                <a:spcPts val="0"/>
              </a:spcAft>
              <a:buClr>
                <a:srgbClr val="FD0000"/>
              </a:buClr>
              <a:buSzTx/>
              <a:buFontTx/>
              <a:buNone/>
              <a:tabLst/>
              <a:defRPr/>
            </a:pPr>
            <a:r>
              <a:rPr kumimoji="0" lang="en-US" sz="800" b="0" i="0" u="none" strike="noStrike" kern="1200" cap="none" spc="0" normalizeH="0" baseline="0" noProof="0" dirty="0">
                <a:ln>
                  <a:noFill/>
                </a:ln>
                <a:solidFill>
                  <a:srgbClr val="58595B"/>
                </a:solidFill>
                <a:effectLst/>
                <a:uLnTx/>
                <a:uFillTx/>
                <a:latin typeface="Calibri"/>
                <a:ea typeface="+mn-ea"/>
                <a:cs typeface="+mn-cs"/>
              </a:rPr>
              <a:t>HTML Server</a:t>
            </a:r>
          </a:p>
        </p:txBody>
      </p:sp>
      <p:sp>
        <p:nvSpPr>
          <p:cNvPr id="369" name="Line 54">
            <a:extLst>
              <a:ext uri="{FF2B5EF4-FFF2-40B4-BE49-F238E27FC236}">
                <a16:creationId xmlns:a16="http://schemas.microsoft.com/office/drawing/2014/main" id="{B3026FB4-42DF-4CBB-B617-2931698F0734}"/>
              </a:ext>
            </a:extLst>
          </p:cNvPr>
          <p:cNvSpPr>
            <a:spLocks noChangeShapeType="1"/>
          </p:cNvSpPr>
          <p:nvPr/>
        </p:nvSpPr>
        <p:spPr bwMode="auto">
          <a:xfrm flipH="1">
            <a:off x="4469791" y="2900038"/>
            <a:ext cx="1" cy="173907"/>
          </a:xfrm>
          <a:prstGeom prst="line">
            <a:avLst/>
          </a:prstGeom>
          <a:noFill/>
          <a:ln w="12700">
            <a:solidFill>
              <a:schemeClr val="tx1"/>
            </a:solidFill>
            <a:round/>
            <a:headEnd type="oval" w="sm" len="sm"/>
            <a:tailEnd type="oval" w="sm" len="sm"/>
          </a:ln>
          <a:effectLst/>
        </p:spPr>
        <p:txBody>
          <a:bodyPr wrap="square" lIns="92051" tIns="46026" rIns="92051" bIns="46026">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58595B"/>
              </a:solidFill>
              <a:effectLst/>
              <a:uLnTx/>
              <a:uFillTx/>
              <a:latin typeface="Calibri"/>
              <a:ea typeface="+mn-ea"/>
              <a:cs typeface="+mn-cs"/>
            </a:endParaRPr>
          </a:p>
        </p:txBody>
      </p:sp>
      <p:sp>
        <p:nvSpPr>
          <p:cNvPr id="370" name="Text Box 31">
            <a:extLst>
              <a:ext uri="{FF2B5EF4-FFF2-40B4-BE49-F238E27FC236}">
                <a16:creationId xmlns:a16="http://schemas.microsoft.com/office/drawing/2014/main" id="{2FB3F05D-BED3-4E49-BF5E-F4CC8F5302BD}"/>
              </a:ext>
            </a:extLst>
          </p:cNvPr>
          <p:cNvSpPr txBox="1">
            <a:spLocks noChangeArrowheads="1"/>
          </p:cNvSpPr>
          <p:nvPr/>
        </p:nvSpPr>
        <p:spPr bwMode="auto">
          <a:xfrm>
            <a:off x="3152789" y="2793964"/>
            <a:ext cx="917947" cy="122065"/>
          </a:xfrm>
          <a:prstGeom prst="rect">
            <a:avLst/>
          </a:prstGeom>
          <a:noFill/>
          <a:ln w="9525">
            <a:noFill/>
            <a:miter lim="800000"/>
            <a:headEnd/>
            <a:tailEnd/>
          </a:ln>
        </p:spPr>
        <p:txBody>
          <a:bodyPr wrap="square" lIns="0" tIns="0" rIns="0" bIns="0" anchor="ctr">
            <a:spAutoFit/>
          </a:bodyPr>
          <a:lstStyle/>
          <a:p>
            <a:pPr marL="0" marR="0" lvl="0" indent="0" algn="ctr" defTabSz="914400" rtl="0" eaLnBrk="1" fontAlgn="auto" latinLnBrk="0" hangingPunct="1">
              <a:lnSpc>
                <a:spcPct val="100000"/>
              </a:lnSpc>
              <a:spcBef>
                <a:spcPts val="0"/>
              </a:spcBef>
              <a:spcAft>
                <a:spcPts val="0"/>
              </a:spcAft>
              <a:buClr>
                <a:srgbClr val="FD0000"/>
              </a:buClr>
              <a:buSzTx/>
              <a:buFontTx/>
              <a:buNone/>
              <a:tabLst/>
              <a:defRPr/>
            </a:pPr>
            <a:r>
              <a:rPr kumimoji="0" lang="en-US" sz="800" b="0" i="0" u="none" strike="noStrike" kern="1200" cap="none" spc="0" normalizeH="0" baseline="0" noProof="0" dirty="0">
                <a:ln>
                  <a:noFill/>
                </a:ln>
                <a:solidFill>
                  <a:srgbClr val="58595B"/>
                </a:solidFill>
                <a:effectLst/>
                <a:uLnTx/>
                <a:uFillTx/>
                <a:latin typeface="Calibri"/>
                <a:ea typeface="+mn-ea"/>
                <a:cs typeface="+mn-cs"/>
              </a:rPr>
              <a:t>Enterprise Server</a:t>
            </a:r>
          </a:p>
        </p:txBody>
      </p:sp>
      <p:sp>
        <p:nvSpPr>
          <p:cNvPr id="371" name="Line 55">
            <a:extLst>
              <a:ext uri="{FF2B5EF4-FFF2-40B4-BE49-F238E27FC236}">
                <a16:creationId xmlns:a16="http://schemas.microsoft.com/office/drawing/2014/main" id="{B4B63648-1349-4C50-BDB0-ACDED06A912C}"/>
              </a:ext>
            </a:extLst>
          </p:cNvPr>
          <p:cNvSpPr>
            <a:spLocks noChangeShapeType="1"/>
          </p:cNvSpPr>
          <p:nvPr/>
        </p:nvSpPr>
        <p:spPr bwMode="auto">
          <a:xfrm>
            <a:off x="3950227" y="2386654"/>
            <a:ext cx="389986" cy="0"/>
          </a:xfrm>
          <a:prstGeom prst="line">
            <a:avLst/>
          </a:prstGeom>
          <a:noFill/>
          <a:ln w="12700">
            <a:solidFill>
              <a:schemeClr val="tx1"/>
            </a:solidFill>
            <a:round/>
            <a:headEnd type="oval" w="sm" len="sm"/>
            <a:tailEnd type="oval" w="sm" len="sm"/>
          </a:ln>
          <a:effectLst/>
        </p:spPr>
        <p:txBody>
          <a:bodyPr wrap="square" lIns="92051" tIns="46026" rIns="92051" bIns="46026">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58595B"/>
              </a:solidFill>
              <a:effectLst/>
              <a:uLnTx/>
              <a:uFillTx/>
              <a:latin typeface="Calibri"/>
              <a:ea typeface="+mn-ea"/>
              <a:cs typeface="+mn-cs"/>
            </a:endParaRPr>
          </a:p>
        </p:txBody>
      </p:sp>
      <p:sp>
        <p:nvSpPr>
          <p:cNvPr id="372" name="Text Box 30">
            <a:extLst>
              <a:ext uri="{FF2B5EF4-FFF2-40B4-BE49-F238E27FC236}">
                <a16:creationId xmlns:a16="http://schemas.microsoft.com/office/drawing/2014/main" id="{B97B18A9-011E-4C32-A85F-E824CB6D9A6E}"/>
              </a:ext>
            </a:extLst>
          </p:cNvPr>
          <p:cNvSpPr txBox="1">
            <a:spLocks noChangeArrowheads="1"/>
          </p:cNvSpPr>
          <p:nvPr/>
        </p:nvSpPr>
        <p:spPr bwMode="auto">
          <a:xfrm>
            <a:off x="4628942" y="3907086"/>
            <a:ext cx="683741" cy="122065"/>
          </a:xfrm>
          <a:prstGeom prst="rect">
            <a:avLst/>
          </a:prstGeom>
          <a:noFill/>
          <a:ln w="9525">
            <a:noFill/>
            <a:miter lim="800000"/>
            <a:headEnd/>
            <a:tailEnd/>
          </a:ln>
        </p:spPr>
        <p:txBody>
          <a:bodyPr wrap="square" lIns="0" tIns="0" rIns="0" bIns="0" anchor="ctr">
            <a:spAutoFit/>
          </a:bodyPr>
          <a:lstStyle/>
          <a:p>
            <a:pPr marL="0" marR="0" lvl="0" indent="0" algn="ctr" defTabSz="914400" rtl="0" eaLnBrk="1" fontAlgn="auto" latinLnBrk="0" hangingPunct="1">
              <a:lnSpc>
                <a:spcPct val="100000"/>
              </a:lnSpc>
              <a:spcBef>
                <a:spcPts val="0"/>
              </a:spcBef>
              <a:spcAft>
                <a:spcPts val="0"/>
              </a:spcAft>
              <a:buClr>
                <a:srgbClr val="FD0000"/>
              </a:buClr>
              <a:buSzTx/>
              <a:buFontTx/>
              <a:buNone/>
              <a:tabLst/>
              <a:defRPr/>
            </a:pPr>
            <a:r>
              <a:rPr kumimoji="0" lang="en-US" sz="800" b="0" i="0" u="none" strike="noStrike" kern="1200" cap="none" spc="0" normalizeH="0" baseline="0" noProof="0" dirty="0">
                <a:ln>
                  <a:noFill/>
                </a:ln>
                <a:solidFill>
                  <a:srgbClr val="58595B"/>
                </a:solidFill>
                <a:effectLst/>
                <a:uLnTx/>
                <a:uFillTx/>
                <a:latin typeface="Calibri"/>
                <a:ea typeface="+mn-ea"/>
                <a:cs typeface="+mn-cs"/>
              </a:rPr>
              <a:t>AIS Server</a:t>
            </a:r>
          </a:p>
        </p:txBody>
      </p:sp>
      <p:sp>
        <p:nvSpPr>
          <p:cNvPr id="373" name="Text Box 30">
            <a:extLst>
              <a:ext uri="{FF2B5EF4-FFF2-40B4-BE49-F238E27FC236}">
                <a16:creationId xmlns:a16="http://schemas.microsoft.com/office/drawing/2014/main" id="{EDDBD4BB-853E-4FDF-A1B9-DCBC2538416E}"/>
              </a:ext>
            </a:extLst>
          </p:cNvPr>
          <p:cNvSpPr txBox="1">
            <a:spLocks noChangeArrowheads="1"/>
          </p:cNvSpPr>
          <p:nvPr/>
        </p:nvSpPr>
        <p:spPr bwMode="auto">
          <a:xfrm>
            <a:off x="3860865" y="4904170"/>
            <a:ext cx="683741" cy="122065"/>
          </a:xfrm>
          <a:prstGeom prst="rect">
            <a:avLst/>
          </a:prstGeom>
          <a:noFill/>
          <a:ln w="9525">
            <a:noFill/>
            <a:miter lim="800000"/>
            <a:headEnd/>
            <a:tailEnd/>
          </a:ln>
        </p:spPr>
        <p:txBody>
          <a:bodyPr wrap="square" lIns="0" tIns="0" rIns="0" bIns="0" anchor="ctr">
            <a:spAutoFit/>
          </a:bodyPr>
          <a:lstStyle/>
          <a:p>
            <a:pPr marL="0" marR="0" lvl="0" indent="0" algn="ctr" defTabSz="914400" rtl="0" eaLnBrk="1" fontAlgn="auto" latinLnBrk="0" hangingPunct="1">
              <a:lnSpc>
                <a:spcPct val="100000"/>
              </a:lnSpc>
              <a:spcBef>
                <a:spcPts val="0"/>
              </a:spcBef>
              <a:spcAft>
                <a:spcPts val="0"/>
              </a:spcAft>
              <a:buClr>
                <a:srgbClr val="FD0000"/>
              </a:buClr>
              <a:buSzTx/>
              <a:buFontTx/>
              <a:buNone/>
              <a:tabLst/>
              <a:defRPr/>
            </a:pPr>
            <a:r>
              <a:rPr kumimoji="0" lang="en-US" sz="800" b="0" i="0" u="none" strike="noStrike" kern="1200" cap="none" spc="0" normalizeH="0" baseline="0" noProof="0" dirty="0">
                <a:ln>
                  <a:noFill/>
                </a:ln>
                <a:solidFill>
                  <a:srgbClr val="58595B"/>
                </a:solidFill>
                <a:effectLst/>
                <a:uLnTx/>
                <a:uFillTx/>
                <a:latin typeface="Calibri"/>
                <a:ea typeface="+mn-ea"/>
                <a:cs typeface="+mn-cs"/>
              </a:rPr>
              <a:t>BSSV Server</a:t>
            </a:r>
          </a:p>
        </p:txBody>
      </p:sp>
      <p:sp>
        <p:nvSpPr>
          <p:cNvPr id="374" name="Text Box 30">
            <a:extLst>
              <a:ext uri="{FF2B5EF4-FFF2-40B4-BE49-F238E27FC236}">
                <a16:creationId xmlns:a16="http://schemas.microsoft.com/office/drawing/2014/main" id="{22E28490-D898-4237-B0B7-BD0FDB550A8E}"/>
              </a:ext>
            </a:extLst>
          </p:cNvPr>
          <p:cNvSpPr txBox="1">
            <a:spLocks noChangeArrowheads="1"/>
          </p:cNvSpPr>
          <p:nvPr/>
        </p:nvSpPr>
        <p:spPr bwMode="auto">
          <a:xfrm>
            <a:off x="4671183" y="4904170"/>
            <a:ext cx="683741" cy="122065"/>
          </a:xfrm>
          <a:prstGeom prst="rect">
            <a:avLst/>
          </a:prstGeom>
          <a:noFill/>
          <a:ln w="9525">
            <a:noFill/>
            <a:miter lim="800000"/>
            <a:headEnd/>
            <a:tailEnd/>
          </a:ln>
        </p:spPr>
        <p:txBody>
          <a:bodyPr wrap="square" lIns="0" tIns="0" rIns="0" bIns="0" anchor="ctr">
            <a:spAutoFit/>
          </a:bodyPr>
          <a:lstStyle/>
          <a:p>
            <a:pPr marL="0" marR="0" lvl="0" indent="0" algn="ctr" defTabSz="914400" rtl="0" eaLnBrk="1" fontAlgn="auto" latinLnBrk="0" hangingPunct="1">
              <a:lnSpc>
                <a:spcPct val="100000"/>
              </a:lnSpc>
              <a:spcBef>
                <a:spcPts val="0"/>
              </a:spcBef>
              <a:spcAft>
                <a:spcPts val="0"/>
              </a:spcAft>
              <a:buClr>
                <a:srgbClr val="FD0000"/>
              </a:buClr>
              <a:buSzTx/>
              <a:buFontTx/>
              <a:buNone/>
              <a:tabLst/>
              <a:defRPr/>
            </a:pPr>
            <a:r>
              <a:rPr kumimoji="0" lang="en-US" sz="800" b="0" i="0" u="none" strike="noStrike" kern="1200" cap="none" spc="0" normalizeH="0" baseline="0" noProof="0" dirty="0">
                <a:ln>
                  <a:noFill/>
                </a:ln>
                <a:solidFill>
                  <a:srgbClr val="58595B"/>
                </a:solidFill>
                <a:effectLst/>
                <a:uLnTx/>
                <a:uFillTx/>
                <a:latin typeface="Calibri"/>
                <a:ea typeface="+mn-ea"/>
                <a:cs typeface="+mn-cs"/>
              </a:rPr>
              <a:t>ADF Server</a:t>
            </a:r>
          </a:p>
        </p:txBody>
      </p:sp>
      <p:sp>
        <p:nvSpPr>
          <p:cNvPr id="375" name="Text Box 30">
            <a:extLst>
              <a:ext uri="{FF2B5EF4-FFF2-40B4-BE49-F238E27FC236}">
                <a16:creationId xmlns:a16="http://schemas.microsoft.com/office/drawing/2014/main" id="{4BCD7FD0-9B72-4714-8253-5FC055A14385}"/>
              </a:ext>
            </a:extLst>
          </p:cNvPr>
          <p:cNvSpPr txBox="1">
            <a:spLocks noChangeArrowheads="1"/>
          </p:cNvSpPr>
          <p:nvPr/>
        </p:nvSpPr>
        <p:spPr bwMode="auto">
          <a:xfrm>
            <a:off x="3781397" y="5764480"/>
            <a:ext cx="834815" cy="122065"/>
          </a:xfrm>
          <a:prstGeom prst="rect">
            <a:avLst/>
          </a:prstGeom>
          <a:noFill/>
          <a:ln w="9525">
            <a:noFill/>
            <a:miter lim="800000"/>
            <a:headEnd/>
            <a:tailEnd/>
          </a:ln>
        </p:spPr>
        <p:txBody>
          <a:bodyPr wrap="square" lIns="0" tIns="0" rIns="0" bIns="0" anchor="ctr">
            <a:spAutoFit/>
          </a:bodyPr>
          <a:lstStyle/>
          <a:p>
            <a:pPr marL="0" marR="0" lvl="0" indent="0" algn="ctr" defTabSz="914400" rtl="0" eaLnBrk="1" fontAlgn="auto" latinLnBrk="0" hangingPunct="1">
              <a:lnSpc>
                <a:spcPct val="100000"/>
              </a:lnSpc>
              <a:spcBef>
                <a:spcPts val="0"/>
              </a:spcBef>
              <a:spcAft>
                <a:spcPts val="0"/>
              </a:spcAft>
              <a:buClr>
                <a:srgbClr val="FD0000"/>
              </a:buClr>
              <a:buSzTx/>
              <a:buFontTx/>
              <a:buNone/>
              <a:tabLst/>
              <a:defRPr/>
            </a:pPr>
            <a:r>
              <a:rPr kumimoji="0" lang="en-US" sz="800" b="0" i="0" u="none" strike="noStrike" kern="1200" cap="none" spc="0" normalizeH="0" baseline="0" noProof="0" dirty="0">
                <a:ln>
                  <a:noFill/>
                </a:ln>
                <a:solidFill>
                  <a:srgbClr val="58595B"/>
                </a:solidFill>
                <a:effectLst/>
                <a:uLnTx/>
                <a:uFillTx/>
                <a:latin typeface="Calibri"/>
                <a:ea typeface="+mn-ea"/>
                <a:cs typeface="+mn-cs"/>
              </a:rPr>
              <a:t>Transaction Server</a:t>
            </a:r>
          </a:p>
        </p:txBody>
      </p:sp>
      <p:sp>
        <p:nvSpPr>
          <p:cNvPr id="376" name="Text Box 30">
            <a:extLst>
              <a:ext uri="{FF2B5EF4-FFF2-40B4-BE49-F238E27FC236}">
                <a16:creationId xmlns:a16="http://schemas.microsoft.com/office/drawing/2014/main" id="{B7A39E9A-528F-455F-B346-414CF4426CA1}"/>
              </a:ext>
            </a:extLst>
          </p:cNvPr>
          <p:cNvSpPr txBox="1">
            <a:spLocks noChangeArrowheads="1"/>
          </p:cNvSpPr>
          <p:nvPr/>
        </p:nvSpPr>
        <p:spPr bwMode="auto">
          <a:xfrm>
            <a:off x="4631035" y="5779117"/>
            <a:ext cx="683741" cy="122065"/>
          </a:xfrm>
          <a:prstGeom prst="rect">
            <a:avLst/>
          </a:prstGeom>
          <a:noFill/>
          <a:ln w="9525">
            <a:noFill/>
            <a:miter lim="800000"/>
            <a:headEnd/>
            <a:tailEnd/>
          </a:ln>
        </p:spPr>
        <p:txBody>
          <a:bodyPr wrap="square" lIns="0" tIns="0" rIns="0" bIns="0" anchor="ctr">
            <a:spAutoFit/>
          </a:bodyPr>
          <a:lstStyle/>
          <a:p>
            <a:pPr marL="0" marR="0" lvl="0" indent="0" algn="ctr" defTabSz="914400" rtl="0" eaLnBrk="1" fontAlgn="auto" latinLnBrk="0" hangingPunct="1">
              <a:lnSpc>
                <a:spcPct val="100000"/>
              </a:lnSpc>
              <a:spcBef>
                <a:spcPts val="0"/>
              </a:spcBef>
              <a:spcAft>
                <a:spcPts val="0"/>
              </a:spcAft>
              <a:buClr>
                <a:srgbClr val="FD0000"/>
              </a:buClr>
              <a:buSzTx/>
              <a:buFontTx/>
              <a:buNone/>
              <a:tabLst/>
              <a:defRPr/>
            </a:pPr>
            <a:r>
              <a:rPr kumimoji="0" lang="en-US" sz="800" b="0" i="0" u="none" strike="noStrike" kern="1200" cap="none" spc="0" normalizeH="0" baseline="0" noProof="0" dirty="0">
                <a:ln>
                  <a:noFill/>
                </a:ln>
                <a:solidFill>
                  <a:srgbClr val="58595B"/>
                </a:solidFill>
                <a:effectLst/>
                <a:uLnTx/>
                <a:uFillTx/>
                <a:latin typeface="Calibri"/>
                <a:ea typeface="+mn-ea"/>
                <a:cs typeface="+mn-cs"/>
              </a:rPr>
              <a:t>BI Publisher</a:t>
            </a:r>
          </a:p>
        </p:txBody>
      </p:sp>
      <p:sp>
        <p:nvSpPr>
          <p:cNvPr id="377" name="Text Box 36">
            <a:extLst>
              <a:ext uri="{FF2B5EF4-FFF2-40B4-BE49-F238E27FC236}">
                <a16:creationId xmlns:a16="http://schemas.microsoft.com/office/drawing/2014/main" id="{678D8D28-C4A3-4CF6-BDAC-16317D7EF559}"/>
              </a:ext>
            </a:extLst>
          </p:cNvPr>
          <p:cNvSpPr txBox="1">
            <a:spLocks noChangeArrowheads="1"/>
          </p:cNvSpPr>
          <p:nvPr/>
        </p:nvSpPr>
        <p:spPr bwMode="auto">
          <a:xfrm>
            <a:off x="2973507" y="4551938"/>
            <a:ext cx="604799" cy="246221"/>
          </a:xfrm>
          <a:prstGeom prst="rect">
            <a:avLst/>
          </a:prstGeom>
          <a:noFill/>
          <a:ln w="9525">
            <a:noFill/>
            <a:miter lim="800000"/>
            <a:headEnd/>
            <a:tailEnd/>
          </a:ln>
        </p:spPr>
        <p:txBody>
          <a:bodyPr wrap="square" lIns="0" tIns="0" rIns="0" bIns="0" anchor="ctr">
            <a:spAutoFit/>
          </a:bodyPr>
          <a:lstStyle/>
          <a:p>
            <a:pPr marL="0" marR="0" lvl="0" indent="0" algn="ctr" defTabSz="914400" rtl="0" eaLnBrk="1" fontAlgn="auto" latinLnBrk="0" hangingPunct="1">
              <a:lnSpc>
                <a:spcPct val="100000"/>
              </a:lnSpc>
              <a:spcBef>
                <a:spcPts val="0"/>
              </a:spcBef>
              <a:spcAft>
                <a:spcPts val="0"/>
              </a:spcAft>
              <a:buClr>
                <a:srgbClr val="FD0000"/>
              </a:buClr>
              <a:buSzTx/>
              <a:buFontTx/>
              <a:buNone/>
              <a:tabLst/>
              <a:defRPr/>
            </a:pPr>
            <a:r>
              <a:rPr kumimoji="0" lang="en-US" sz="800" b="0" i="0" u="none" strike="noStrike" kern="1200" cap="none" spc="0" normalizeH="0" baseline="0" noProof="0" dirty="0">
                <a:ln>
                  <a:noFill/>
                </a:ln>
                <a:solidFill>
                  <a:srgbClr val="58595B"/>
                </a:solidFill>
                <a:effectLst/>
                <a:uLnTx/>
                <a:uFillTx/>
                <a:latin typeface="Calibri"/>
                <a:ea typeface="+mn-ea"/>
                <a:cs typeface="+mn-cs"/>
              </a:rPr>
              <a:t>Development Client</a:t>
            </a:r>
          </a:p>
        </p:txBody>
      </p:sp>
      <p:grpSp>
        <p:nvGrpSpPr>
          <p:cNvPr id="398" name="Group 397">
            <a:extLst>
              <a:ext uri="{FF2B5EF4-FFF2-40B4-BE49-F238E27FC236}">
                <a16:creationId xmlns:a16="http://schemas.microsoft.com/office/drawing/2014/main" id="{37C1BD85-8FF5-480C-BC67-02716D549632}"/>
              </a:ext>
            </a:extLst>
          </p:cNvPr>
          <p:cNvGrpSpPr/>
          <p:nvPr/>
        </p:nvGrpSpPr>
        <p:grpSpPr>
          <a:xfrm>
            <a:off x="2954661" y="3192584"/>
            <a:ext cx="638903" cy="695529"/>
            <a:chOff x="4174173" y="2103309"/>
            <a:chExt cx="639069" cy="695710"/>
          </a:xfrm>
        </p:grpSpPr>
        <p:grpSp>
          <p:nvGrpSpPr>
            <p:cNvPr id="399" name="Group 120">
              <a:extLst>
                <a:ext uri="{FF2B5EF4-FFF2-40B4-BE49-F238E27FC236}">
                  <a16:creationId xmlns:a16="http://schemas.microsoft.com/office/drawing/2014/main" id="{3D90BE16-8ABF-4DF8-A906-A276F1E9CBF6}"/>
                </a:ext>
              </a:extLst>
            </p:cNvPr>
            <p:cNvGrpSpPr/>
            <p:nvPr/>
          </p:nvGrpSpPr>
          <p:grpSpPr>
            <a:xfrm>
              <a:off x="4235962" y="2181412"/>
              <a:ext cx="502281" cy="548163"/>
              <a:chOff x="2505075" y="2108200"/>
              <a:chExt cx="330200" cy="360363"/>
            </a:xfrm>
            <a:solidFill>
              <a:srgbClr val="F80000"/>
            </a:solidFill>
          </p:grpSpPr>
          <p:sp>
            <p:nvSpPr>
              <p:cNvPr id="401" name="Freeform 44">
                <a:extLst>
                  <a:ext uri="{FF2B5EF4-FFF2-40B4-BE49-F238E27FC236}">
                    <a16:creationId xmlns:a16="http://schemas.microsoft.com/office/drawing/2014/main" id="{A1FE60AB-B401-4DFF-AB39-A5C5DDFB150E}"/>
                  </a:ext>
                </a:extLst>
              </p:cNvPr>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58595B"/>
                  </a:solidFill>
                  <a:effectLst/>
                  <a:uLnTx/>
                  <a:uFillTx/>
                  <a:latin typeface="Calibri"/>
                  <a:ea typeface="+mn-ea"/>
                  <a:cs typeface="+mn-cs"/>
                </a:endParaRPr>
              </a:p>
            </p:txBody>
          </p:sp>
          <p:sp>
            <p:nvSpPr>
              <p:cNvPr id="402" name="Freeform 45">
                <a:extLst>
                  <a:ext uri="{FF2B5EF4-FFF2-40B4-BE49-F238E27FC236}">
                    <a16:creationId xmlns:a16="http://schemas.microsoft.com/office/drawing/2014/main" id="{EEDC225A-3471-4188-B86A-B2AD7399C8D4}"/>
                  </a:ext>
                </a:extLst>
              </p:cNvPr>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58595B"/>
                  </a:solidFill>
                  <a:effectLst/>
                  <a:uLnTx/>
                  <a:uFillTx/>
                  <a:latin typeface="Calibri"/>
                  <a:ea typeface="+mn-ea"/>
                  <a:cs typeface="+mn-cs"/>
                </a:endParaRPr>
              </a:p>
            </p:txBody>
          </p:sp>
        </p:grpSp>
        <p:sp>
          <p:nvSpPr>
            <p:cNvPr id="400" name="Rectangle 399">
              <a:extLst>
                <a:ext uri="{FF2B5EF4-FFF2-40B4-BE49-F238E27FC236}">
                  <a16:creationId xmlns:a16="http://schemas.microsoft.com/office/drawing/2014/main" id="{B8E1EF8D-F214-4C8D-BF94-4A3EBE62D1D8}"/>
                </a:ext>
              </a:extLst>
            </p:cNvPr>
            <p:cNvSpPr/>
            <p:nvPr/>
          </p:nvSpPr>
          <p:spPr>
            <a:xfrm>
              <a:off x="4174173" y="2103309"/>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FFFFFF"/>
                </a:solidFill>
                <a:effectLst/>
                <a:uLnTx/>
                <a:uFillTx/>
                <a:latin typeface="Calibri"/>
                <a:ea typeface="+mn-ea"/>
                <a:cs typeface="+mn-cs"/>
              </a:endParaRPr>
            </a:p>
          </p:txBody>
        </p:sp>
      </p:grpSp>
      <p:grpSp>
        <p:nvGrpSpPr>
          <p:cNvPr id="403" name="Group 402">
            <a:extLst>
              <a:ext uri="{FF2B5EF4-FFF2-40B4-BE49-F238E27FC236}">
                <a16:creationId xmlns:a16="http://schemas.microsoft.com/office/drawing/2014/main" id="{95DFF24F-0950-46FA-9FB6-12E0BA7CEEAA}"/>
              </a:ext>
            </a:extLst>
          </p:cNvPr>
          <p:cNvGrpSpPr/>
          <p:nvPr/>
        </p:nvGrpSpPr>
        <p:grpSpPr>
          <a:xfrm>
            <a:off x="2955006" y="3937081"/>
            <a:ext cx="638903" cy="695529"/>
            <a:chOff x="4174173" y="2103309"/>
            <a:chExt cx="639069" cy="695710"/>
          </a:xfrm>
        </p:grpSpPr>
        <p:grpSp>
          <p:nvGrpSpPr>
            <p:cNvPr id="404" name="Group 120">
              <a:extLst>
                <a:ext uri="{FF2B5EF4-FFF2-40B4-BE49-F238E27FC236}">
                  <a16:creationId xmlns:a16="http://schemas.microsoft.com/office/drawing/2014/main" id="{1D83AB0A-4D43-4B8D-8594-BA3E0B21F1B5}"/>
                </a:ext>
              </a:extLst>
            </p:cNvPr>
            <p:cNvGrpSpPr/>
            <p:nvPr/>
          </p:nvGrpSpPr>
          <p:grpSpPr>
            <a:xfrm>
              <a:off x="4235962" y="2181412"/>
              <a:ext cx="502281" cy="548163"/>
              <a:chOff x="2505075" y="2108200"/>
              <a:chExt cx="330200" cy="360363"/>
            </a:xfrm>
            <a:solidFill>
              <a:srgbClr val="F80000"/>
            </a:solidFill>
          </p:grpSpPr>
          <p:sp>
            <p:nvSpPr>
              <p:cNvPr id="406" name="Freeform 44">
                <a:extLst>
                  <a:ext uri="{FF2B5EF4-FFF2-40B4-BE49-F238E27FC236}">
                    <a16:creationId xmlns:a16="http://schemas.microsoft.com/office/drawing/2014/main" id="{E04E0818-AD37-4D89-82DC-29C6CABE85E8}"/>
                  </a:ext>
                </a:extLst>
              </p:cNvPr>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58595B"/>
                  </a:solidFill>
                  <a:effectLst/>
                  <a:uLnTx/>
                  <a:uFillTx/>
                  <a:latin typeface="Calibri"/>
                  <a:ea typeface="+mn-ea"/>
                  <a:cs typeface="+mn-cs"/>
                </a:endParaRPr>
              </a:p>
            </p:txBody>
          </p:sp>
          <p:sp>
            <p:nvSpPr>
              <p:cNvPr id="407" name="Freeform 45">
                <a:extLst>
                  <a:ext uri="{FF2B5EF4-FFF2-40B4-BE49-F238E27FC236}">
                    <a16:creationId xmlns:a16="http://schemas.microsoft.com/office/drawing/2014/main" id="{44267AB4-2E12-4799-9989-C586BEED942D}"/>
                  </a:ext>
                </a:extLst>
              </p:cNvPr>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58595B"/>
                  </a:solidFill>
                  <a:effectLst/>
                  <a:uLnTx/>
                  <a:uFillTx/>
                  <a:latin typeface="Calibri"/>
                  <a:ea typeface="+mn-ea"/>
                  <a:cs typeface="+mn-cs"/>
                </a:endParaRPr>
              </a:p>
            </p:txBody>
          </p:sp>
        </p:grpSp>
        <p:sp>
          <p:nvSpPr>
            <p:cNvPr id="405" name="Rectangle 404">
              <a:extLst>
                <a:ext uri="{FF2B5EF4-FFF2-40B4-BE49-F238E27FC236}">
                  <a16:creationId xmlns:a16="http://schemas.microsoft.com/office/drawing/2014/main" id="{6DE2DFCD-2516-435E-AE32-1EB95F7B2B37}"/>
                </a:ext>
              </a:extLst>
            </p:cNvPr>
            <p:cNvSpPr/>
            <p:nvPr/>
          </p:nvSpPr>
          <p:spPr>
            <a:xfrm>
              <a:off x="4174173" y="2103309"/>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FFFFFF"/>
                </a:solidFill>
                <a:effectLst/>
                <a:uLnTx/>
                <a:uFillTx/>
                <a:latin typeface="Calibri"/>
                <a:ea typeface="+mn-ea"/>
                <a:cs typeface="+mn-cs"/>
              </a:endParaRPr>
            </a:p>
          </p:txBody>
        </p:sp>
      </p:grpSp>
      <p:sp>
        <p:nvSpPr>
          <p:cNvPr id="408" name="Rectangle 407">
            <a:extLst>
              <a:ext uri="{FF2B5EF4-FFF2-40B4-BE49-F238E27FC236}">
                <a16:creationId xmlns:a16="http://schemas.microsoft.com/office/drawing/2014/main" id="{D290E101-EE56-4F6A-9E07-4B9523D57FC3}"/>
              </a:ext>
            </a:extLst>
          </p:cNvPr>
          <p:cNvSpPr/>
          <p:nvPr/>
        </p:nvSpPr>
        <p:spPr>
          <a:xfrm>
            <a:off x="4944789" y="2129557"/>
            <a:ext cx="638903" cy="97460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endParaRPr kumimoji="0" lang="en-US" sz="800" b="0" i="0" u="none" strike="noStrike" kern="1200" cap="none" spc="0" normalizeH="0" baseline="0" noProof="0">
              <a:ln>
                <a:noFill/>
              </a:ln>
              <a:solidFill>
                <a:srgbClr val="FFFFFF"/>
              </a:solidFill>
              <a:effectLst/>
              <a:uLnTx/>
              <a:uFillTx/>
              <a:latin typeface="Calibri"/>
              <a:ea typeface="+mn-ea"/>
              <a:cs typeface="+mn-cs"/>
            </a:endParaRPr>
          </a:p>
        </p:txBody>
      </p:sp>
      <p:grpSp>
        <p:nvGrpSpPr>
          <p:cNvPr id="412" name="Group 411">
            <a:extLst>
              <a:ext uri="{FF2B5EF4-FFF2-40B4-BE49-F238E27FC236}">
                <a16:creationId xmlns:a16="http://schemas.microsoft.com/office/drawing/2014/main" id="{4D249BE2-CD58-4A2A-AEA6-43933424AFBE}"/>
              </a:ext>
            </a:extLst>
          </p:cNvPr>
          <p:cNvGrpSpPr/>
          <p:nvPr/>
        </p:nvGrpSpPr>
        <p:grpSpPr>
          <a:xfrm>
            <a:off x="2979763" y="5103137"/>
            <a:ext cx="638903" cy="695529"/>
            <a:chOff x="4174173" y="2103309"/>
            <a:chExt cx="639069" cy="695710"/>
          </a:xfrm>
        </p:grpSpPr>
        <p:grpSp>
          <p:nvGrpSpPr>
            <p:cNvPr id="413" name="Group 120">
              <a:extLst>
                <a:ext uri="{FF2B5EF4-FFF2-40B4-BE49-F238E27FC236}">
                  <a16:creationId xmlns:a16="http://schemas.microsoft.com/office/drawing/2014/main" id="{F922B1D6-00A6-47D2-BFD5-7E73357FD3DC}"/>
                </a:ext>
              </a:extLst>
            </p:cNvPr>
            <p:cNvGrpSpPr/>
            <p:nvPr/>
          </p:nvGrpSpPr>
          <p:grpSpPr>
            <a:xfrm>
              <a:off x="4235962" y="2181412"/>
              <a:ext cx="502281" cy="548163"/>
              <a:chOff x="2505075" y="2108200"/>
              <a:chExt cx="330200" cy="360363"/>
            </a:xfrm>
            <a:solidFill>
              <a:srgbClr val="F80000"/>
            </a:solidFill>
          </p:grpSpPr>
          <p:sp>
            <p:nvSpPr>
              <p:cNvPr id="415" name="Freeform 44">
                <a:extLst>
                  <a:ext uri="{FF2B5EF4-FFF2-40B4-BE49-F238E27FC236}">
                    <a16:creationId xmlns:a16="http://schemas.microsoft.com/office/drawing/2014/main" id="{CA2EF2F5-005E-499D-B926-F24D5D67F355}"/>
                  </a:ext>
                </a:extLst>
              </p:cNvPr>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58595B"/>
                  </a:solidFill>
                  <a:effectLst/>
                  <a:uLnTx/>
                  <a:uFillTx/>
                  <a:latin typeface="Calibri"/>
                  <a:ea typeface="+mn-ea"/>
                  <a:cs typeface="+mn-cs"/>
                </a:endParaRPr>
              </a:p>
            </p:txBody>
          </p:sp>
          <p:sp>
            <p:nvSpPr>
              <p:cNvPr id="416" name="Freeform 45">
                <a:extLst>
                  <a:ext uri="{FF2B5EF4-FFF2-40B4-BE49-F238E27FC236}">
                    <a16:creationId xmlns:a16="http://schemas.microsoft.com/office/drawing/2014/main" id="{C4DBB3C2-6320-4587-876F-722B200C0848}"/>
                  </a:ext>
                </a:extLst>
              </p:cNvPr>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58595B"/>
                  </a:solidFill>
                  <a:effectLst/>
                  <a:uLnTx/>
                  <a:uFillTx/>
                  <a:latin typeface="Calibri"/>
                  <a:ea typeface="+mn-ea"/>
                  <a:cs typeface="+mn-cs"/>
                </a:endParaRPr>
              </a:p>
            </p:txBody>
          </p:sp>
        </p:grpSp>
        <p:sp>
          <p:nvSpPr>
            <p:cNvPr id="414" name="Rectangle 413">
              <a:extLst>
                <a:ext uri="{FF2B5EF4-FFF2-40B4-BE49-F238E27FC236}">
                  <a16:creationId xmlns:a16="http://schemas.microsoft.com/office/drawing/2014/main" id="{39FE04AB-3362-4064-9CC2-1FAD6D0B91BC}"/>
                </a:ext>
              </a:extLst>
            </p:cNvPr>
            <p:cNvSpPr/>
            <p:nvPr/>
          </p:nvSpPr>
          <p:spPr>
            <a:xfrm>
              <a:off x="4174173" y="2103309"/>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FFFFFF"/>
                </a:solidFill>
                <a:effectLst/>
                <a:uLnTx/>
                <a:uFillTx/>
                <a:latin typeface="Calibri"/>
                <a:ea typeface="+mn-ea"/>
                <a:cs typeface="+mn-cs"/>
              </a:endParaRPr>
            </a:p>
          </p:txBody>
        </p:sp>
      </p:grpSp>
      <p:sp>
        <p:nvSpPr>
          <p:cNvPr id="417" name="Text Box 30">
            <a:extLst>
              <a:ext uri="{FF2B5EF4-FFF2-40B4-BE49-F238E27FC236}">
                <a16:creationId xmlns:a16="http://schemas.microsoft.com/office/drawing/2014/main" id="{4053436B-AD80-4C09-AF33-99BC2AA0A4EC}"/>
              </a:ext>
            </a:extLst>
          </p:cNvPr>
          <p:cNvSpPr txBox="1">
            <a:spLocks noChangeArrowheads="1"/>
          </p:cNvSpPr>
          <p:nvPr/>
        </p:nvSpPr>
        <p:spPr bwMode="auto">
          <a:xfrm>
            <a:off x="4402238" y="2738726"/>
            <a:ext cx="881216" cy="246221"/>
          </a:xfrm>
          <a:prstGeom prst="rect">
            <a:avLst/>
          </a:prstGeom>
          <a:noFill/>
          <a:ln w="9525">
            <a:noFill/>
            <a:miter lim="800000"/>
            <a:headEnd/>
            <a:tailEnd/>
          </a:ln>
        </p:spPr>
        <p:txBody>
          <a:bodyPr wrap="square" lIns="0" tIns="0" rIns="0" bIns="0" anchor="ctr">
            <a:spAutoFit/>
          </a:bodyPr>
          <a:lstStyle/>
          <a:p>
            <a:pPr marL="0" marR="0" lvl="0" indent="0" algn="ctr" defTabSz="914400" rtl="0" eaLnBrk="1" fontAlgn="auto" latinLnBrk="0" hangingPunct="1">
              <a:lnSpc>
                <a:spcPct val="100000"/>
              </a:lnSpc>
              <a:spcBef>
                <a:spcPts val="0"/>
              </a:spcBef>
              <a:spcAft>
                <a:spcPts val="0"/>
              </a:spcAft>
              <a:buClr>
                <a:srgbClr val="FD0000"/>
              </a:buClr>
              <a:buSzTx/>
              <a:buFontTx/>
              <a:buNone/>
              <a:tabLst/>
              <a:defRPr/>
            </a:pPr>
            <a:r>
              <a:rPr kumimoji="0" lang="en-US" sz="800" b="0" i="0" u="none" strike="noStrike" kern="1200" cap="none" spc="0" normalizeH="0" baseline="0" noProof="0" dirty="0">
                <a:ln>
                  <a:noFill/>
                </a:ln>
                <a:solidFill>
                  <a:srgbClr val="58595B"/>
                </a:solidFill>
                <a:effectLst/>
                <a:uLnTx/>
                <a:uFillTx/>
                <a:latin typeface="Calibri"/>
                <a:ea typeface="+mn-ea"/>
                <a:cs typeface="+mn-cs"/>
              </a:rPr>
              <a:t>RAC Database/ Exadata</a:t>
            </a:r>
          </a:p>
        </p:txBody>
      </p:sp>
      <p:sp>
        <p:nvSpPr>
          <p:cNvPr id="418" name="Line 54">
            <a:extLst>
              <a:ext uri="{FF2B5EF4-FFF2-40B4-BE49-F238E27FC236}">
                <a16:creationId xmlns:a16="http://schemas.microsoft.com/office/drawing/2014/main" id="{18468861-6CFA-4F8F-A440-493A8BDE2FC5}"/>
              </a:ext>
            </a:extLst>
          </p:cNvPr>
          <p:cNvSpPr>
            <a:spLocks noChangeShapeType="1"/>
          </p:cNvSpPr>
          <p:nvPr/>
        </p:nvSpPr>
        <p:spPr bwMode="auto">
          <a:xfrm flipH="1">
            <a:off x="3374786" y="4775046"/>
            <a:ext cx="1" cy="173907"/>
          </a:xfrm>
          <a:prstGeom prst="line">
            <a:avLst/>
          </a:prstGeom>
          <a:noFill/>
          <a:ln w="12700">
            <a:solidFill>
              <a:schemeClr val="tx1"/>
            </a:solidFill>
            <a:round/>
            <a:headEnd type="oval" w="sm" len="sm"/>
            <a:tailEnd type="oval" w="sm" len="sm"/>
          </a:ln>
          <a:effectLst/>
        </p:spPr>
        <p:txBody>
          <a:bodyPr wrap="square" lIns="92051" tIns="46026" rIns="92051" bIns="46026">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58595B"/>
              </a:solidFill>
              <a:effectLst/>
              <a:uLnTx/>
              <a:uFillTx/>
              <a:latin typeface="Calibri"/>
              <a:ea typeface="+mn-ea"/>
              <a:cs typeface="+mn-cs"/>
            </a:endParaRPr>
          </a:p>
        </p:txBody>
      </p:sp>
      <p:sp>
        <p:nvSpPr>
          <p:cNvPr id="419" name="TextBox 418">
            <a:extLst>
              <a:ext uri="{FF2B5EF4-FFF2-40B4-BE49-F238E27FC236}">
                <a16:creationId xmlns:a16="http://schemas.microsoft.com/office/drawing/2014/main" id="{A024D780-620B-4C0E-80C0-566F730A2922}"/>
              </a:ext>
            </a:extLst>
          </p:cNvPr>
          <p:cNvSpPr txBox="1"/>
          <p:nvPr/>
        </p:nvSpPr>
        <p:spPr>
          <a:xfrm>
            <a:off x="2879461" y="4876389"/>
            <a:ext cx="456276" cy="168993"/>
          </a:xfrm>
          <a:prstGeom prst="rect">
            <a:avLst/>
          </a:prstGeom>
          <a:noFill/>
        </p:spPr>
        <p:txBody>
          <a:bodyPr wrap="square" lIns="0" tIns="0" rIns="0" bIns="0" rtlCol="0">
            <a:no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8D14"/>
                </a:solidFill>
                <a:effectLst/>
                <a:uLnTx/>
                <a:uFillTx/>
                <a:latin typeface="Calibri"/>
                <a:ea typeface="+mn-ea"/>
                <a:cs typeface="+mn-cs"/>
              </a:rPr>
              <a:t>Subnet A</a:t>
            </a:r>
          </a:p>
        </p:txBody>
      </p:sp>
      <p:sp>
        <p:nvSpPr>
          <p:cNvPr id="420" name="TextBox 419">
            <a:extLst>
              <a:ext uri="{FF2B5EF4-FFF2-40B4-BE49-F238E27FC236}">
                <a16:creationId xmlns:a16="http://schemas.microsoft.com/office/drawing/2014/main" id="{F7994B39-AB3C-44E3-9D24-6D43B593C5E1}"/>
              </a:ext>
            </a:extLst>
          </p:cNvPr>
          <p:cNvSpPr txBox="1"/>
          <p:nvPr/>
        </p:nvSpPr>
        <p:spPr>
          <a:xfrm>
            <a:off x="2871352" y="2998456"/>
            <a:ext cx="456276" cy="168993"/>
          </a:xfrm>
          <a:prstGeom prst="rect">
            <a:avLst/>
          </a:prstGeom>
          <a:noFill/>
        </p:spPr>
        <p:txBody>
          <a:bodyPr wrap="square" lIns="0" tIns="0" rIns="0" bIns="0" rtlCol="0">
            <a:no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8D14"/>
                </a:solidFill>
                <a:effectLst/>
                <a:uLnTx/>
                <a:uFillTx/>
                <a:latin typeface="Calibri"/>
                <a:ea typeface="+mn-ea"/>
                <a:cs typeface="+mn-cs"/>
              </a:rPr>
              <a:t>Subnet B</a:t>
            </a:r>
          </a:p>
        </p:txBody>
      </p:sp>
      <p:sp>
        <p:nvSpPr>
          <p:cNvPr id="421" name="TextBox 420">
            <a:extLst>
              <a:ext uri="{FF2B5EF4-FFF2-40B4-BE49-F238E27FC236}">
                <a16:creationId xmlns:a16="http://schemas.microsoft.com/office/drawing/2014/main" id="{04C5DEAD-B9F8-47B9-824D-F754BFE1D7CC}"/>
              </a:ext>
            </a:extLst>
          </p:cNvPr>
          <p:cNvSpPr txBox="1"/>
          <p:nvPr/>
        </p:nvSpPr>
        <p:spPr>
          <a:xfrm>
            <a:off x="3804989" y="3068633"/>
            <a:ext cx="456276" cy="168993"/>
          </a:xfrm>
          <a:prstGeom prst="rect">
            <a:avLst/>
          </a:prstGeom>
          <a:noFill/>
        </p:spPr>
        <p:txBody>
          <a:bodyPr wrap="square" lIns="0" tIns="0" rIns="0" bIns="0" rtlCol="0">
            <a:no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8D14"/>
                </a:solidFill>
                <a:effectLst/>
                <a:uLnTx/>
                <a:uFillTx/>
                <a:latin typeface="Calibri"/>
                <a:ea typeface="+mn-ea"/>
                <a:cs typeface="+mn-cs"/>
              </a:rPr>
              <a:t>Subnet C</a:t>
            </a:r>
          </a:p>
        </p:txBody>
      </p:sp>
      <p:sp>
        <p:nvSpPr>
          <p:cNvPr id="422" name="TextBox 421">
            <a:extLst>
              <a:ext uri="{FF2B5EF4-FFF2-40B4-BE49-F238E27FC236}">
                <a16:creationId xmlns:a16="http://schemas.microsoft.com/office/drawing/2014/main" id="{8A96242C-80F2-48D1-A22E-AEC5336A9D01}"/>
              </a:ext>
            </a:extLst>
          </p:cNvPr>
          <p:cNvSpPr txBox="1"/>
          <p:nvPr/>
        </p:nvSpPr>
        <p:spPr>
          <a:xfrm>
            <a:off x="2878875" y="2007588"/>
            <a:ext cx="456276" cy="168993"/>
          </a:xfrm>
          <a:prstGeom prst="rect">
            <a:avLst/>
          </a:prstGeom>
          <a:noFill/>
        </p:spPr>
        <p:txBody>
          <a:bodyPr wrap="square" lIns="0" tIns="0" rIns="0" bIns="0" rtlCol="0">
            <a:no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8D14"/>
                </a:solidFill>
                <a:effectLst/>
                <a:uLnTx/>
                <a:uFillTx/>
                <a:latin typeface="Calibri"/>
                <a:ea typeface="+mn-ea"/>
                <a:cs typeface="+mn-cs"/>
              </a:rPr>
              <a:t>Subnet D</a:t>
            </a:r>
          </a:p>
        </p:txBody>
      </p:sp>
      <p:sp>
        <p:nvSpPr>
          <p:cNvPr id="423" name="TextBox 422">
            <a:extLst>
              <a:ext uri="{FF2B5EF4-FFF2-40B4-BE49-F238E27FC236}">
                <a16:creationId xmlns:a16="http://schemas.microsoft.com/office/drawing/2014/main" id="{7B953E79-AE82-4A78-9FCB-EB8A206520E3}"/>
              </a:ext>
            </a:extLst>
          </p:cNvPr>
          <p:cNvSpPr txBox="1"/>
          <p:nvPr/>
        </p:nvSpPr>
        <p:spPr>
          <a:xfrm>
            <a:off x="4211446" y="2021027"/>
            <a:ext cx="456276" cy="168993"/>
          </a:xfrm>
          <a:prstGeom prst="rect">
            <a:avLst/>
          </a:prstGeom>
          <a:noFill/>
        </p:spPr>
        <p:txBody>
          <a:bodyPr wrap="square" lIns="0" tIns="0" rIns="0" bIns="0" rtlCol="0">
            <a:no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8D14"/>
                </a:solidFill>
                <a:effectLst/>
                <a:uLnTx/>
                <a:uFillTx/>
                <a:latin typeface="Calibri"/>
                <a:ea typeface="+mn-ea"/>
                <a:cs typeface="+mn-cs"/>
              </a:rPr>
              <a:t>Subnet E</a:t>
            </a:r>
          </a:p>
        </p:txBody>
      </p:sp>
      <p:sp>
        <p:nvSpPr>
          <p:cNvPr id="429" name="Text Box 36">
            <a:extLst>
              <a:ext uri="{FF2B5EF4-FFF2-40B4-BE49-F238E27FC236}">
                <a16:creationId xmlns:a16="http://schemas.microsoft.com/office/drawing/2014/main" id="{91E84FD2-1E03-4E9D-A6F2-16D72E81F60E}"/>
              </a:ext>
            </a:extLst>
          </p:cNvPr>
          <p:cNvSpPr txBox="1">
            <a:spLocks noChangeArrowheads="1"/>
          </p:cNvSpPr>
          <p:nvPr/>
        </p:nvSpPr>
        <p:spPr bwMode="auto">
          <a:xfrm>
            <a:off x="5341017" y="1238105"/>
            <a:ext cx="588150" cy="123079"/>
          </a:xfrm>
          <a:prstGeom prst="rect">
            <a:avLst/>
          </a:prstGeom>
          <a:noFill/>
          <a:ln w="9525">
            <a:noFill/>
            <a:miter lim="800000"/>
            <a:headEnd/>
            <a:tailEnd/>
          </a:ln>
        </p:spPr>
        <p:txBody>
          <a:bodyPr wrap="none" lIns="0" tIns="0" rIns="0" bIns="0" anchor="ctr">
            <a:spAutoFit/>
          </a:bodyPr>
          <a:lstStyle/>
          <a:p>
            <a:pPr marL="0" marR="0" lvl="0" indent="0" algn="ctr" defTabSz="914400" rtl="0" eaLnBrk="1" fontAlgn="auto" latinLnBrk="0" hangingPunct="1">
              <a:lnSpc>
                <a:spcPct val="100000"/>
              </a:lnSpc>
              <a:spcBef>
                <a:spcPts val="0"/>
              </a:spcBef>
              <a:spcAft>
                <a:spcPts val="0"/>
              </a:spcAft>
              <a:buClr>
                <a:srgbClr val="FD0000"/>
              </a:buClr>
              <a:buSzTx/>
              <a:buFontTx/>
              <a:buNone/>
              <a:tabLst/>
              <a:defRPr/>
            </a:pPr>
            <a:r>
              <a:rPr kumimoji="0" lang="en-US" sz="800" b="0" i="0" u="none" strike="noStrike" kern="1200" cap="none" spc="0" normalizeH="0" baseline="0" noProof="0" dirty="0">
                <a:ln>
                  <a:noFill/>
                </a:ln>
                <a:solidFill>
                  <a:srgbClr val="58595B"/>
                </a:solidFill>
                <a:effectLst/>
                <a:uLnTx/>
                <a:uFillTx/>
                <a:latin typeface="Calibri"/>
                <a:ea typeface="+mn-ea"/>
                <a:cs typeface="+mn-cs"/>
              </a:rPr>
              <a:t>Load Balancer</a:t>
            </a:r>
          </a:p>
        </p:txBody>
      </p:sp>
      <p:grpSp>
        <p:nvGrpSpPr>
          <p:cNvPr id="430" name="Group 429">
            <a:extLst>
              <a:ext uri="{FF2B5EF4-FFF2-40B4-BE49-F238E27FC236}">
                <a16:creationId xmlns:a16="http://schemas.microsoft.com/office/drawing/2014/main" id="{DEACAE80-F8BF-4FBC-8A8A-7A70D0C9C776}"/>
              </a:ext>
            </a:extLst>
          </p:cNvPr>
          <p:cNvGrpSpPr/>
          <p:nvPr/>
        </p:nvGrpSpPr>
        <p:grpSpPr>
          <a:xfrm>
            <a:off x="4621701" y="3208170"/>
            <a:ext cx="685632" cy="746401"/>
            <a:chOff x="4174173" y="2103309"/>
            <a:chExt cx="639069" cy="695710"/>
          </a:xfrm>
        </p:grpSpPr>
        <p:sp>
          <p:nvSpPr>
            <p:cNvPr id="433" name="Freeform 44">
              <a:extLst>
                <a:ext uri="{FF2B5EF4-FFF2-40B4-BE49-F238E27FC236}">
                  <a16:creationId xmlns:a16="http://schemas.microsoft.com/office/drawing/2014/main" id="{BE932D26-B740-42CA-ADDA-41131754C98D}"/>
                </a:ext>
              </a:extLst>
            </p:cNvPr>
            <p:cNvSpPr>
              <a:spLocks noChangeArrowheads="1"/>
            </p:cNvSpPr>
            <p:nvPr/>
          </p:nvSpPr>
          <p:spPr bwMode="auto">
            <a:xfrm>
              <a:off x="4598184" y="2560538"/>
              <a:ext cx="33808" cy="33808"/>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solidFill>
              <a:srgbClr val="F80000"/>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58595B"/>
                </a:solidFill>
                <a:effectLst/>
                <a:uLnTx/>
                <a:uFillTx/>
                <a:latin typeface="Calibri"/>
                <a:ea typeface="+mn-ea"/>
                <a:cs typeface="+mn-cs"/>
              </a:endParaRPr>
            </a:p>
          </p:txBody>
        </p:sp>
        <p:sp>
          <p:nvSpPr>
            <p:cNvPr id="432" name="Rectangle 431">
              <a:extLst>
                <a:ext uri="{FF2B5EF4-FFF2-40B4-BE49-F238E27FC236}">
                  <a16:creationId xmlns:a16="http://schemas.microsoft.com/office/drawing/2014/main" id="{189A820B-FE2B-45A1-B424-9D9682B736F7}"/>
                </a:ext>
              </a:extLst>
            </p:cNvPr>
            <p:cNvSpPr/>
            <p:nvPr/>
          </p:nvSpPr>
          <p:spPr>
            <a:xfrm>
              <a:off x="4174173" y="2103309"/>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FFFFFF"/>
                </a:solidFill>
                <a:effectLst/>
                <a:uLnTx/>
                <a:uFillTx/>
                <a:latin typeface="Calibri"/>
                <a:ea typeface="+mn-ea"/>
                <a:cs typeface="+mn-cs"/>
              </a:endParaRPr>
            </a:p>
          </p:txBody>
        </p:sp>
      </p:grpSp>
      <p:sp>
        <p:nvSpPr>
          <p:cNvPr id="446" name="TextBox 445">
            <a:extLst>
              <a:ext uri="{FF2B5EF4-FFF2-40B4-BE49-F238E27FC236}">
                <a16:creationId xmlns:a16="http://schemas.microsoft.com/office/drawing/2014/main" id="{F05D58DF-7CD3-4FEF-9A57-F16CDCAB763F}"/>
              </a:ext>
            </a:extLst>
          </p:cNvPr>
          <p:cNvSpPr txBox="1"/>
          <p:nvPr/>
        </p:nvSpPr>
        <p:spPr>
          <a:xfrm>
            <a:off x="5820582" y="2996706"/>
            <a:ext cx="1681159" cy="3003230"/>
          </a:xfrm>
          <a:prstGeom prst="rect">
            <a:avLst/>
          </a:prstGeom>
          <a:noFill/>
          <a:ln w="19050">
            <a:solidFill>
              <a:schemeClr val="accent3"/>
            </a:solidFill>
            <a:prstDash val="sysDash"/>
          </a:ln>
        </p:spPr>
        <p:txBody>
          <a:bodyPr wrap="square" rtlCol="0">
            <a:no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srgbClr val="58595B"/>
                </a:solidFill>
                <a:effectLst/>
                <a:uLnTx/>
                <a:uFillTx/>
                <a:latin typeface="Calibri"/>
                <a:ea typeface="+mn-ea"/>
                <a:cs typeface="+mn-cs"/>
              </a:rPr>
              <a:t>Web/Java Tier</a:t>
            </a:r>
          </a:p>
        </p:txBody>
      </p:sp>
      <p:sp>
        <p:nvSpPr>
          <p:cNvPr id="447" name="Text Box 30">
            <a:extLst>
              <a:ext uri="{FF2B5EF4-FFF2-40B4-BE49-F238E27FC236}">
                <a16:creationId xmlns:a16="http://schemas.microsoft.com/office/drawing/2014/main" id="{5D5FEE94-34DE-471A-B6E2-C8CA05BE6912}"/>
              </a:ext>
            </a:extLst>
          </p:cNvPr>
          <p:cNvSpPr txBox="1">
            <a:spLocks noChangeArrowheads="1"/>
          </p:cNvSpPr>
          <p:nvPr/>
        </p:nvSpPr>
        <p:spPr bwMode="auto">
          <a:xfrm>
            <a:off x="5905283" y="3902295"/>
            <a:ext cx="683741" cy="122065"/>
          </a:xfrm>
          <a:prstGeom prst="rect">
            <a:avLst/>
          </a:prstGeom>
          <a:noFill/>
          <a:ln w="9525">
            <a:noFill/>
            <a:miter lim="800000"/>
            <a:headEnd/>
            <a:tailEnd/>
          </a:ln>
        </p:spPr>
        <p:txBody>
          <a:bodyPr wrap="square" lIns="0" tIns="0" rIns="0" bIns="0" anchor="ctr">
            <a:spAutoFit/>
          </a:bodyPr>
          <a:lstStyle/>
          <a:p>
            <a:pPr marL="0" marR="0" lvl="0" indent="0" algn="ctr" defTabSz="914400" rtl="0" eaLnBrk="1" fontAlgn="auto" latinLnBrk="0" hangingPunct="1">
              <a:lnSpc>
                <a:spcPct val="100000"/>
              </a:lnSpc>
              <a:spcBef>
                <a:spcPts val="0"/>
              </a:spcBef>
              <a:spcAft>
                <a:spcPts val="0"/>
              </a:spcAft>
              <a:buClr>
                <a:srgbClr val="FD0000"/>
              </a:buClr>
              <a:buSzTx/>
              <a:buFontTx/>
              <a:buNone/>
              <a:tabLst/>
              <a:defRPr/>
            </a:pPr>
            <a:r>
              <a:rPr kumimoji="0" lang="en-US" sz="800" b="0" i="0" u="none" strike="noStrike" kern="1200" cap="none" spc="0" normalizeH="0" baseline="0" noProof="0" dirty="0">
                <a:ln>
                  <a:noFill/>
                </a:ln>
                <a:solidFill>
                  <a:srgbClr val="58595B"/>
                </a:solidFill>
                <a:effectLst/>
                <a:uLnTx/>
                <a:uFillTx/>
                <a:latin typeface="Calibri"/>
                <a:ea typeface="+mn-ea"/>
                <a:cs typeface="+mn-cs"/>
              </a:rPr>
              <a:t>HTML Server</a:t>
            </a:r>
          </a:p>
        </p:txBody>
      </p:sp>
      <p:sp>
        <p:nvSpPr>
          <p:cNvPr id="448" name="Text Box 30">
            <a:extLst>
              <a:ext uri="{FF2B5EF4-FFF2-40B4-BE49-F238E27FC236}">
                <a16:creationId xmlns:a16="http://schemas.microsoft.com/office/drawing/2014/main" id="{16A7824C-074B-44FB-8A87-E1C21385B861}"/>
              </a:ext>
            </a:extLst>
          </p:cNvPr>
          <p:cNvSpPr txBox="1">
            <a:spLocks noChangeArrowheads="1"/>
          </p:cNvSpPr>
          <p:nvPr/>
        </p:nvSpPr>
        <p:spPr bwMode="auto">
          <a:xfrm>
            <a:off x="6677419" y="3914212"/>
            <a:ext cx="683741" cy="122065"/>
          </a:xfrm>
          <a:prstGeom prst="rect">
            <a:avLst/>
          </a:prstGeom>
          <a:noFill/>
          <a:ln w="9525">
            <a:noFill/>
            <a:miter lim="800000"/>
            <a:headEnd/>
            <a:tailEnd/>
          </a:ln>
        </p:spPr>
        <p:txBody>
          <a:bodyPr wrap="square" lIns="0" tIns="0" rIns="0" bIns="0" anchor="ctr">
            <a:spAutoFit/>
          </a:bodyPr>
          <a:lstStyle/>
          <a:p>
            <a:pPr marL="0" marR="0" lvl="0" indent="0" algn="ctr" defTabSz="914400" rtl="0" eaLnBrk="1" fontAlgn="auto" latinLnBrk="0" hangingPunct="1">
              <a:lnSpc>
                <a:spcPct val="100000"/>
              </a:lnSpc>
              <a:spcBef>
                <a:spcPts val="0"/>
              </a:spcBef>
              <a:spcAft>
                <a:spcPts val="0"/>
              </a:spcAft>
              <a:buClr>
                <a:srgbClr val="FD0000"/>
              </a:buClr>
              <a:buSzTx/>
              <a:buFontTx/>
              <a:buNone/>
              <a:tabLst/>
              <a:defRPr/>
            </a:pPr>
            <a:r>
              <a:rPr kumimoji="0" lang="en-US" sz="800" b="0" i="0" u="none" strike="noStrike" kern="1200" cap="none" spc="0" normalizeH="0" baseline="0" noProof="0" dirty="0">
                <a:ln>
                  <a:noFill/>
                </a:ln>
                <a:solidFill>
                  <a:srgbClr val="58595B"/>
                </a:solidFill>
                <a:effectLst/>
                <a:uLnTx/>
                <a:uFillTx/>
                <a:latin typeface="Calibri"/>
                <a:ea typeface="+mn-ea"/>
                <a:cs typeface="+mn-cs"/>
              </a:rPr>
              <a:t>AIS Server</a:t>
            </a:r>
          </a:p>
        </p:txBody>
      </p:sp>
      <p:sp>
        <p:nvSpPr>
          <p:cNvPr id="449" name="Text Box 30">
            <a:extLst>
              <a:ext uri="{FF2B5EF4-FFF2-40B4-BE49-F238E27FC236}">
                <a16:creationId xmlns:a16="http://schemas.microsoft.com/office/drawing/2014/main" id="{72A91A98-8890-41BD-AF6C-82C6B68952D7}"/>
              </a:ext>
            </a:extLst>
          </p:cNvPr>
          <p:cNvSpPr txBox="1">
            <a:spLocks noChangeArrowheads="1"/>
          </p:cNvSpPr>
          <p:nvPr/>
        </p:nvSpPr>
        <p:spPr bwMode="auto">
          <a:xfrm>
            <a:off x="5909342" y="4884277"/>
            <a:ext cx="683741" cy="122065"/>
          </a:xfrm>
          <a:prstGeom prst="rect">
            <a:avLst/>
          </a:prstGeom>
          <a:noFill/>
          <a:ln w="9525">
            <a:noFill/>
            <a:miter lim="800000"/>
            <a:headEnd/>
            <a:tailEnd/>
          </a:ln>
        </p:spPr>
        <p:txBody>
          <a:bodyPr wrap="square" lIns="0" tIns="0" rIns="0" bIns="0" anchor="ctr">
            <a:spAutoFit/>
          </a:bodyPr>
          <a:lstStyle/>
          <a:p>
            <a:pPr marL="0" marR="0" lvl="0" indent="0" algn="ctr" defTabSz="914400" rtl="0" eaLnBrk="1" fontAlgn="auto" latinLnBrk="0" hangingPunct="1">
              <a:lnSpc>
                <a:spcPct val="100000"/>
              </a:lnSpc>
              <a:spcBef>
                <a:spcPts val="0"/>
              </a:spcBef>
              <a:spcAft>
                <a:spcPts val="0"/>
              </a:spcAft>
              <a:buClr>
                <a:srgbClr val="FD0000"/>
              </a:buClr>
              <a:buSzTx/>
              <a:buFontTx/>
              <a:buNone/>
              <a:tabLst/>
              <a:defRPr/>
            </a:pPr>
            <a:r>
              <a:rPr kumimoji="0" lang="en-US" sz="800" b="0" i="0" u="none" strike="noStrike" kern="1200" cap="none" spc="0" normalizeH="0" baseline="0" noProof="0" dirty="0">
                <a:ln>
                  <a:noFill/>
                </a:ln>
                <a:solidFill>
                  <a:srgbClr val="58595B"/>
                </a:solidFill>
                <a:effectLst/>
                <a:uLnTx/>
                <a:uFillTx/>
                <a:latin typeface="Calibri"/>
                <a:ea typeface="+mn-ea"/>
                <a:cs typeface="+mn-cs"/>
              </a:rPr>
              <a:t>BSSV Server</a:t>
            </a:r>
          </a:p>
        </p:txBody>
      </p:sp>
      <p:sp>
        <p:nvSpPr>
          <p:cNvPr id="450" name="Text Box 30">
            <a:extLst>
              <a:ext uri="{FF2B5EF4-FFF2-40B4-BE49-F238E27FC236}">
                <a16:creationId xmlns:a16="http://schemas.microsoft.com/office/drawing/2014/main" id="{B1A7D426-3755-42B4-8A29-B7E18273649A}"/>
              </a:ext>
            </a:extLst>
          </p:cNvPr>
          <p:cNvSpPr txBox="1">
            <a:spLocks noChangeArrowheads="1"/>
          </p:cNvSpPr>
          <p:nvPr/>
        </p:nvSpPr>
        <p:spPr bwMode="auto">
          <a:xfrm>
            <a:off x="6719660" y="4884277"/>
            <a:ext cx="683741" cy="122065"/>
          </a:xfrm>
          <a:prstGeom prst="rect">
            <a:avLst/>
          </a:prstGeom>
          <a:noFill/>
          <a:ln w="9525">
            <a:noFill/>
            <a:miter lim="800000"/>
            <a:headEnd/>
            <a:tailEnd/>
          </a:ln>
        </p:spPr>
        <p:txBody>
          <a:bodyPr wrap="square" lIns="0" tIns="0" rIns="0" bIns="0" anchor="ctr">
            <a:spAutoFit/>
          </a:bodyPr>
          <a:lstStyle/>
          <a:p>
            <a:pPr marL="0" marR="0" lvl="0" indent="0" algn="ctr" defTabSz="914400" rtl="0" eaLnBrk="1" fontAlgn="auto" latinLnBrk="0" hangingPunct="1">
              <a:lnSpc>
                <a:spcPct val="100000"/>
              </a:lnSpc>
              <a:spcBef>
                <a:spcPts val="0"/>
              </a:spcBef>
              <a:spcAft>
                <a:spcPts val="0"/>
              </a:spcAft>
              <a:buClr>
                <a:srgbClr val="FD0000"/>
              </a:buClr>
              <a:buSzTx/>
              <a:buFontTx/>
              <a:buNone/>
              <a:tabLst/>
              <a:defRPr/>
            </a:pPr>
            <a:r>
              <a:rPr kumimoji="0" lang="en-US" sz="800" b="0" i="0" u="none" strike="noStrike" kern="1200" cap="none" spc="0" normalizeH="0" baseline="0" noProof="0" dirty="0">
                <a:ln>
                  <a:noFill/>
                </a:ln>
                <a:solidFill>
                  <a:srgbClr val="58595B"/>
                </a:solidFill>
                <a:effectLst/>
                <a:uLnTx/>
                <a:uFillTx/>
                <a:latin typeface="Calibri"/>
                <a:ea typeface="+mn-ea"/>
                <a:cs typeface="+mn-cs"/>
              </a:rPr>
              <a:t>ADF Server</a:t>
            </a:r>
          </a:p>
        </p:txBody>
      </p:sp>
      <p:sp>
        <p:nvSpPr>
          <p:cNvPr id="451" name="Text Box 30">
            <a:extLst>
              <a:ext uri="{FF2B5EF4-FFF2-40B4-BE49-F238E27FC236}">
                <a16:creationId xmlns:a16="http://schemas.microsoft.com/office/drawing/2014/main" id="{4114D1A9-7014-4E07-B6A4-A1A7FDCA8B4F}"/>
              </a:ext>
            </a:extLst>
          </p:cNvPr>
          <p:cNvSpPr txBox="1">
            <a:spLocks noChangeArrowheads="1"/>
          </p:cNvSpPr>
          <p:nvPr/>
        </p:nvSpPr>
        <p:spPr bwMode="auto">
          <a:xfrm>
            <a:off x="5842937" y="5757650"/>
            <a:ext cx="834815" cy="122065"/>
          </a:xfrm>
          <a:prstGeom prst="rect">
            <a:avLst/>
          </a:prstGeom>
          <a:noFill/>
          <a:ln w="9525">
            <a:noFill/>
            <a:miter lim="800000"/>
            <a:headEnd/>
            <a:tailEnd/>
          </a:ln>
        </p:spPr>
        <p:txBody>
          <a:bodyPr wrap="square" lIns="0" tIns="0" rIns="0" bIns="0" anchor="ctr">
            <a:spAutoFit/>
          </a:bodyPr>
          <a:lstStyle/>
          <a:p>
            <a:pPr marL="0" marR="0" lvl="0" indent="0" algn="ctr" defTabSz="914400" rtl="0" eaLnBrk="1" fontAlgn="auto" latinLnBrk="0" hangingPunct="1">
              <a:lnSpc>
                <a:spcPct val="100000"/>
              </a:lnSpc>
              <a:spcBef>
                <a:spcPts val="0"/>
              </a:spcBef>
              <a:spcAft>
                <a:spcPts val="0"/>
              </a:spcAft>
              <a:buClr>
                <a:srgbClr val="FD0000"/>
              </a:buClr>
              <a:buSzTx/>
              <a:buFontTx/>
              <a:buNone/>
              <a:tabLst/>
              <a:defRPr/>
            </a:pPr>
            <a:r>
              <a:rPr kumimoji="0" lang="en-US" sz="800" b="0" i="0" u="none" strike="noStrike" kern="1200" cap="none" spc="0" normalizeH="0" baseline="0" noProof="0" dirty="0">
                <a:ln>
                  <a:noFill/>
                </a:ln>
                <a:solidFill>
                  <a:srgbClr val="58595B"/>
                </a:solidFill>
                <a:effectLst/>
                <a:uLnTx/>
                <a:uFillTx/>
                <a:latin typeface="Calibri"/>
                <a:ea typeface="+mn-ea"/>
                <a:cs typeface="+mn-cs"/>
              </a:rPr>
              <a:t>Transaction Server</a:t>
            </a:r>
          </a:p>
        </p:txBody>
      </p:sp>
      <p:sp>
        <p:nvSpPr>
          <p:cNvPr id="452" name="Text Box 30">
            <a:extLst>
              <a:ext uri="{FF2B5EF4-FFF2-40B4-BE49-F238E27FC236}">
                <a16:creationId xmlns:a16="http://schemas.microsoft.com/office/drawing/2014/main" id="{C7B8AE39-58BD-4618-B308-37C6EF5E19FC}"/>
              </a:ext>
            </a:extLst>
          </p:cNvPr>
          <p:cNvSpPr txBox="1">
            <a:spLocks noChangeArrowheads="1"/>
          </p:cNvSpPr>
          <p:nvPr/>
        </p:nvSpPr>
        <p:spPr bwMode="auto">
          <a:xfrm>
            <a:off x="6692574" y="5772287"/>
            <a:ext cx="683741" cy="122065"/>
          </a:xfrm>
          <a:prstGeom prst="rect">
            <a:avLst/>
          </a:prstGeom>
          <a:noFill/>
          <a:ln w="9525">
            <a:noFill/>
            <a:miter lim="800000"/>
            <a:headEnd/>
            <a:tailEnd/>
          </a:ln>
        </p:spPr>
        <p:txBody>
          <a:bodyPr wrap="square" lIns="0" tIns="0" rIns="0" bIns="0" anchor="ctr">
            <a:spAutoFit/>
          </a:bodyPr>
          <a:lstStyle/>
          <a:p>
            <a:pPr marL="0" marR="0" lvl="0" indent="0" algn="ctr" defTabSz="914400" rtl="0" eaLnBrk="1" fontAlgn="auto" latinLnBrk="0" hangingPunct="1">
              <a:lnSpc>
                <a:spcPct val="100000"/>
              </a:lnSpc>
              <a:spcBef>
                <a:spcPts val="0"/>
              </a:spcBef>
              <a:spcAft>
                <a:spcPts val="0"/>
              </a:spcAft>
              <a:buClr>
                <a:srgbClr val="FD0000"/>
              </a:buClr>
              <a:buSzTx/>
              <a:buFontTx/>
              <a:buNone/>
              <a:tabLst/>
              <a:defRPr/>
            </a:pPr>
            <a:r>
              <a:rPr kumimoji="0" lang="en-US" sz="800" b="0" i="0" u="none" strike="noStrike" kern="1200" cap="none" spc="0" normalizeH="0" baseline="0" noProof="0" dirty="0">
                <a:ln>
                  <a:noFill/>
                </a:ln>
                <a:solidFill>
                  <a:srgbClr val="58595B"/>
                </a:solidFill>
                <a:effectLst/>
                <a:uLnTx/>
                <a:uFillTx/>
                <a:latin typeface="Calibri"/>
                <a:ea typeface="+mn-ea"/>
                <a:cs typeface="+mn-cs"/>
              </a:rPr>
              <a:t>BI Publisher</a:t>
            </a:r>
          </a:p>
        </p:txBody>
      </p:sp>
      <p:sp>
        <p:nvSpPr>
          <p:cNvPr id="484" name="Rectangle 483">
            <a:extLst>
              <a:ext uri="{FF2B5EF4-FFF2-40B4-BE49-F238E27FC236}">
                <a16:creationId xmlns:a16="http://schemas.microsoft.com/office/drawing/2014/main" id="{B85FC74E-24AE-4416-A342-35196AE9736C}"/>
              </a:ext>
            </a:extLst>
          </p:cNvPr>
          <p:cNvSpPr/>
          <p:nvPr/>
        </p:nvSpPr>
        <p:spPr>
          <a:xfrm>
            <a:off x="7167160" y="1987407"/>
            <a:ext cx="982894" cy="882816"/>
          </a:xfrm>
          <a:prstGeom prst="rect">
            <a:avLst/>
          </a:prstGeom>
          <a:noFill/>
          <a:ln w="19050">
            <a:solidFill>
              <a:schemeClr val="accent3"/>
            </a:solidFill>
            <a:prstDash val="sysDash"/>
          </a:ln>
        </p:spPr>
        <p:txBody>
          <a:bodyPr wrap="square" rtlCol="0">
            <a:no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srgbClr val="58595B"/>
                </a:solidFill>
                <a:effectLst/>
                <a:uLnTx/>
                <a:uFillTx/>
                <a:latin typeface="Calibri"/>
                <a:ea typeface="+mn-ea"/>
                <a:cs typeface="+mn-cs"/>
              </a:rPr>
              <a:t>Logic Tier</a:t>
            </a:r>
          </a:p>
        </p:txBody>
      </p:sp>
      <p:sp>
        <p:nvSpPr>
          <p:cNvPr id="485" name="Text Box 31">
            <a:extLst>
              <a:ext uri="{FF2B5EF4-FFF2-40B4-BE49-F238E27FC236}">
                <a16:creationId xmlns:a16="http://schemas.microsoft.com/office/drawing/2014/main" id="{070E1263-2B89-4026-8764-D3AF7B41C32B}"/>
              </a:ext>
            </a:extLst>
          </p:cNvPr>
          <p:cNvSpPr txBox="1">
            <a:spLocks noChangeArrowheads="1"/>
          </p:cNvSpPr>
          <p:nvPr/>
        </p:nvSpPr>
        <p:spPr bwMode="auto">
          <a:xfrm>
            <a:off x="7286900" y="2742695"/>
            <a:ext cx="917947" cy="122065"/>
          </a:xfrm>
          <a:prstGeom prst="rect">
            <a:avLst/>
          </a:prstGeom>
          <a:noFill/>
          <a:ln w="9525">
            <a:noFill/>
            <a:miter lim="800000"/>
            <a:headEnd/>
            <a:tailEnd/>
          </a:ln>
        </p:spPr>
        <p:txBody>
          <a:bodyPr wrap="square" lIns="0" tIns="0" rIns="0" bIns="0" anchor="ctr">
            <a:spAutoFit/>
          </a:bodyPr>
          <a:lstStyle/>
          <a:p>
            <a:pPr marL="0" marR="0" lvl="0" indent="0" algn="ctr" defTabSz="914400" rtl="0" eaLnBrk="1" fontAlgn="auto" latinLnBrk="0" hangingPunct="1">
              <a:lnSpc>
                <a:spcPct val="100000"/>
              </a:lnSpc>
              <a:spcBef>
                <a:spcPts val="0"/>
              </a:spcBef>
              <a:spcAft>
                <a:spcPts val="0"/>
              </a:spcAft>
              <a:buClr>
                <a:srgbClr val="FD0000"/>
              </a:buClr>
              <a:buSzTx/>
              <a:buFontTx/>
              <a:buNone/>
              <a:tabLst/>
              <a:defRPr/>
            </a:pPr>
            <a:r>
              <a:rPr kumimoji="0" lang="en-US" sz="800" b="0" i="0" u="none" strike="noStrike" kern="1200" cap="none" spc="0" normalizeH="0" baseline="0" noProof="0" dirty="0">
                <a:ln>
                  <a:noFill/>
                </a:ln>
                <a:solidFill>
                  <a:srgbClr val="58595B"/>
                </a:solidFill>
                <a:effectLst/>
                <a:uLnTx/>
                <a:uFillTx/>
                <a:latin typeface="Calibri"/>
                <a:ea typeface="+mn-ea"/>
                <a:cs typeface="+mn-cs"/>
              </a:rPr>
              <a:t>Enterprise Server</a:t>
            </a:r>
          </a:p>
        </p:txBody>
      </p:sp>
      <p:sp>
        <p:nvSpPr>
          <p:cNvPr id="494" name="Text Box 30">
            <a:extLst>
              <a:ext uri="{FF2B5EF4-FFF2-40B4-BE49-F238E27FC236}">
                <a16:creationId xmlns:a16="http://schemas.microsoft.com/office/drawing/2014/main" id="{D88D2D65-54A6-4777-8101-8AD049CE623B}"/>
              </a:ext>
            </a:extLst>
          </p:cNvPr>
          <p:cNvSpPr txBox="1">
            <a:spLocks noChangeArrowheads="1"/>
          </p:cNvSpPr>
          <p:nvPr/>
        </p:nvSpPr>
        <p:spPr bwMode="auto">
          <a:xfrm>
            <a:off x="6041933" y="2719327"/>
            <a:ext cx="881216" cy="246221"/>
          </a:xfrm>
          <a:prstGeom prst="rect">
            <a:avLst/>
          </a:prstGeom>
          <a:noFill/>
          <a:ln w="9525">
            <a:noFill/>
            <a:miter lim="800000"/>
            <a:headEnd/>
            <a:tailEnd/>
          </a:ln>
        </p:spPr>
        <p:txBody>
          <a:bodyPr wrap="square" lIns="0" tIns="0" rIns="0" bIns="0" anchor="ctr">
            <a:spAutoFit/>
          </a:bodyPr>
          <a:lstStyle/>
          <a:p>
            <a:pPr marL="0" marR="0" lvl="0" indent="0" algn="ctr" defTabSz="914400" rtl="0" eaLnBrk="1" fontAlgn="auto" latinLnBrk="0" hangingPunct="1">
              <a:lnSpc>
                <a:spcPct val="100000"/>
              </a:lnSpc>
              <a:spcBef>
                <a:spcPts val="0"/>
              </a:spcBef>
              <a:spcAft>
                <a:spcPts val="0"/>
              </a:spcAft>
              <a:buClr>
                <a:srgbClr val="FD0000"/>
              </a:buClr>
              <a:buSzTx/>
              <a:buFontTx/>
              <a:buNone/>
              <a:tabLst/>
              <a:defRPr/>
            </a:pPr>
            <a:r>
              <a:rPr kumimoji="0" lang="en-US" sz="800" b="0" i="0" u="none" strike="noStrike" kern="1200" cap="none" spc="0" normalizeH="0" baseline="0" noProof="0" dirty="0">
                <a:ln>
                  <a:noFill/>
                </a:ln>
                <a:solidFill>
                  <a:srgbClr val="58595B"/>
                </a:solidFill>
                <a:effectLst/>
                <a:uLnTx/>
                <a:uFillTx/>
                <a:latin typeface="Calibri"/>
                <a:ea typeface="+mn-ea"/>
                <a:cs typeface="+mn-cs"/>
              </a:rPr>
              <a:t>RAC Database/ Exadata</a:t>
            </a:r>
          </a:p>
        </p:txBody>
      </p:sp>
      <p:sp>
        <p:nvSpPr>
          <p:cNvPr id="495" name="Line 54">
            <a:extLst>
              <a:ext uri="{FF2B5EF4-FFF2-40B4-BE49-F238E27FC236}">
                <a16:creationId xmlns:a16="http://schemas.microsoft.com/office/drawing/2014/main" id="{D178E8E5-4C5B-4F40-A98A-E378FC417D13}"/>
              </a:ext>
            </a:extLst>
          </p:cNvPr>
          <p:cNvSpPr>
            <a:spLocks noChangeShapeType="1"/>
          </p:cNvSpPr>
          <p:nvPr/>
        </p:nvSpPr>
        <p:spPr bwMode="auto">
          <a:xfrm flipH="1">
            <a:off x="6374468" y="2925885"/>
            <a:ext cx="1" cy="173907"/>
          </a:xfrm>
          <a:prstGeom prst="line">
            <a:avLst/>
          </a:prstGeom>
          <a:noFill/>
          <a:ln w="12700">
            <a:solidFill>
              <a:schemeClr val="tx1"/>
            </a:solidFill>
            <a:round/>
            <a:headEnd type="oval" w="sm" len="sm"/>
            <a:tailEnd type="oval" w="sm" len="sm"/>
          </a:ln>
          <a:effectLst/>
        </p:spPr>
        <p:txBody>
          <a:bodyPr wrap="square" lIns="92051" tIns="46026" rIns="92051" bIns="46026">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58595B"/>
              </a:solidFill>
              <a:effectLst/>
              <a:uLnTx/>
              <a:uFillTx/>
              <a:latin typeface="Calibri"/>
              <a:ea typeface="+mn-ea"/>
              <a:cs typeface="+mn-cs"/>
            </a:endParaRPr>
          </a:p>
        </p:txBody>
      </p:sp>
      <p:sp>
        <p:nvSpPr>
          <p:cNvPr id="496" name="TextBox 495">
            <a:extLst>
              <a:ext uri="{FF2B5EF4-FFF2-40B4-BE49-F238E27FC236}">
                <a16:creationId xmlns:a16="http://schemas.microsoft.com/office/drawing/2014/main" id="{0F64C6DF-3D42-4563-B838-E392B847850D}"/>
              </a:ext>
            </a:extLst>
          </p:cNvPr>
          <p:cNvSpPr txBox="1"/>
          <p:nvPr/>
        </p:nvSpPr>
        <p:spPr>
          <a:xfrm>
            <a:off x="7203661" y="2022513"/>
            <a:ext cx="456276" cy="168993"/>
          </a:xfrm>
          <a:prstGeom prst="rect">
            <a:avLst/>
          </a:prstGeom>
          <a:noFill/>
        </p:spPr>
        <p:txBody>
          <a:bodyPr wrap="square" lIns="0" tIns="0" rIns="0" bIns="0" rtlCol="0">
            <a:no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8D14"/>
                </a:solidFill>
                <a:effectLst/>
                <a:uLnTx/>
                <a:uFillTx/>
                <a:latin typeface="Calibri"/>
                <a:ea typeface="+mn-ea"/>
                <a:cs typeface="+mn-cs"/>
              </a:rPr>
              <a:t>Subnet C</a:t>
            </a:r>
          </a:p>
        </p:txBody>
      </p:sp>
      <p:sp>
        <p:nvSpPr>
          <p:cNvPr id="497" name="TextBox 496">
            <a:extLst>
              <a:ext uri="{FF2B5EF4-FFF2-40B4-BE49-F238E27FC236}">
                <a16:creationId xmlns:a16="http://schemas.microsoft.com/office/drawing/2014/main" id="{FAA4FEFA-E198-444F-9B25-08FC7801BFD8}"/>
              </a:ext>
            </a:extLst>
          </p:cNvPr>
          <p:cNvSpPr txBox="1"/>
          <p:nvPr/>
        </p:nvSpPr>
        <p:spPr>
          <a:xfrm>
            <a:off x="5878840" y="2001260"/>
            <a:ext cx="456276" cy="168993"/>
          </a:xfrm>
          <a:prstGeom prst="rect">
            <a:avLst/>
          </a:prstGeom>
          <a:noFill/>
        </p:spPr>
        <p:txBody>
          <a:bodyPr wrap="square" lIns="0" tIns="0" rIns="0" bIns="0" rtlCol="0">
            <a:no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8D14"/>
                </a:solidFill>
                <a:effectLst/>
                <a:uLnTx/>
                <a:uFillTx/>
                <a:latin typeface="Calibri"/>
                <a:ea typeface="+mn-ea"/>
                <a:cs typeface="+mn-cs"/>
              </a:rPr>
              <a:t>Subnet B</a:t>
            </a:r>
          </a:p>
        </p:txBody>
      </p:sp>
      <p:sp>
        <p:nvSpPr>
          <p:cNvPr id="498" name="Line 55">
            <a:extLst>
              <a:ext uri="{FF2B5EF4-FFF2-40B4-BE49-F238E27FC236}">
                <a16:creationId xmlns:a16="http://schemas.microsoft.com/office/drawing/2014/main" id="{D0570103-2C4A-4C70-B251-EE5E3E4D7045}"/>
              </a:ext>
            </a:extLst>
          </p:cNvPr>
          <p:cNvSpPr>
            <a:spLocks noChangeShapeType="1"/>
          </p:cNvSpPr>
          <p:nvPr/>
        </p:nvSpPr>
        <p:spPr bwMode="auto">
          <a:xfrm>
            <a:off x="6944765" y="2442685"/>
            <a:ext cx="389986" cy="0"/>
          </a:xfrm>
          <a:prstGeom prst="line">
            <a:avLst/>
          </a:prstGeom>
          <a:noFill/>
          <a:ln w="12700">
            <a:solidFill>
              <a:schemeClr val="tx1"/>
            </a:solidFill>
            <a:round/>
            <a:headEnd type="oval" w="sm" len="sm"/>
            <a:tailEnd type="oval" w="sm" len="sm"/>
          </a:ln>
          <a:effectLst/>
        </p:spPr>
        <p:txBody>
          <a:bodyPr wrap="square" lIns="92051" tIns="46026" rIns="92051" bIns="46026">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58595B"/>
              </a:solidFill>
              <a:effectLst/>
              <a:uLnTx/>
              <a:uFillTx/>
              <a:latin typeface="Calibri"/>
              <a:ea typeface="+mn-ea"/>
              <a:cs typeface="+mn-cs"/>
            </a:endParaRPr>
          </a:p>
        </p:txBody>
      </p:sp>
      <p:sp>
        <p:nvSpPr>
          <p:cNvPr id="499" name="Line 55">
            <a:extLst>
              <a:ext uri="{FF2B5EF4-FFF2-40B4-BE49-F238E27FC236}">
                <a16:creationId xmlns:a16="http://schemas.microsoft.com/office/drawing/2014/main" id="{ABE4F1CE-2B71-45BD-9A9C-64ED407BEB71}"/>
              </a:ext>
            </a:extLst>
          </p:cNvPr>
          <p:cNvSpPr>
            <a:spLocks noChangeShapeType="1"/>
          </p:cNvSpPr>
          <p:nvPr/>
        </p:nvSpPr>
        <p:spPr bwMode="auto">
          <a:xfrm>
            <a:off x="5116984" y="2442685"/>
            <a:ext cx="899994" cy="0"/>
          </a:xfrm>
          <a:prstGeom prst="line">
            <a:avLst/>
          </a:prstGeom>
          <a:noFill/>
          <a:ln w="12700">
            <a:solidFill>
              <a:schemeClr val="tx1"/>
            </a:solidFill>
            <a:round/>
            <a:headEnd type="oval" w="sm" len="sm"/>
            <a:tailEnd type="oval" w="sm" len="sm"/>
          </a:ln>
          <a:effectLst/>
        </p:spPr>
        <p:txBody>
          <a:bodyPr wrap="square" lIns="92051" tIns="46026" rIns="92051" bIns="46026">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58595B"/>
              </a:solidFill>
              <a:effectLst/>
              <a:uLnTx/>
              <a:uFillTx/>
              <a:latin typeface="Calibri"/>
              <a:ea typeface="+mn-ea"/>
              <a:cs typeface="+mn-cs"/>
            </a:endParaRPr>
          </a:p>
        </p:txBody>
      </p:sp>
      <p:sp>
        <p:nvSpPr>
          <p:cNvPr id="500" name="Text Box 30">
            <a:extLst>
              <a:ext uri="{FF2B5EF4-FFF2-40B4-BE49-F238E27FC236}">
                <a16:creationId xmlns:a16="http://schemas.microsoft.com/office/drawing/2014/main" id="{2B8BA52A-A0CE-41F1-87CD-65DFF3DE25F9}"/>
              </a:ext>
            </a:extLst>
          </p:cNvPr>
          <p:cNvSpPr txBox="1">
            <a:spLocks noChangeArrowheads="1"/>
          </p:cNvSpPr>
          <p:nvPr/>
        </p:nvSpPr>
        <p:spPr bwMode="auto">
          <a:xfrm>
            <a:off x="5115281" y="2195708"/>
            <a:ext cx="881216" cy="246157"/>
          </a:xfrm>
          <a:prstGeom prst="rect">
            <a:avLst/>
          </a:prstGeom>
          <a:noFill/>
          <a:ln w="9525">
            <a:noFill/>
            <a:miter lim="800000"/>
            <a:headEnd/>
            <a:tailEnd/>
          </a:ln>
        </p:spPr>
        <p:txBody>
          <a:bodyPr wrap="square" lIns="0" tIns="0" rIns="0" bIns="0" anchor="ctr">
            <a:spAutoFit/>
          </a:bodyPr>
          <a:lstStyle/>
          <a:p>
            <a:pPr marL="0" marR="0" lvl="0" indent="0" algn="ctr" defTabSz="914400" rtl="0" eaLnBrk="1" fontAlgn="auto" latinLnBrk="0" hangingPunct="1">
              <a:lnSpc>
                <a:spcPct val="100000"/>
              </a:lnSpc>
              <a:spcBef>
                <a:spcPts val="0"/>
              </a:spcBef>
              <a:spcAft>
                <a:spcPts val="0"/>
              </a:spcAft>
              <a:buClr>
                <a:srgbClr val="FD0000"/>
              </a:buClr>
              <a:buSzTx/>
              <a:buFontTx/>
              <a:buNone/>
              <a:tabLst/>
              <a:defRPr/>
            </a:pPr>
            <a:r>
              <a:rPr kumimoji="0" lang="en-US" sz="800" b="0" i="0" u="none" strike="noStrike" kern="1200" cap="none" spc="0" normalizeH="0" baseline="0" noProof="0" dirty="0">
                <a:ln>
                  <a:noFill/>
                </a:ln>
                <a:solidFill>
                  <a:srgbClr val="58595B"/>
                </a:solidFill>
                <a:effectLst/>
                <a:uLnTx/>
                <a:uFillTx/>
                <a:latin typeface="Calibri"/>
                <a:ea typeface="+mn-ea"/>
                <a:cs typeface="+mn-cs"/>
              </a:rPr>
              <a:t>Synchronous Active Data Guard</a:t>
            </a:r>
          </a:p>
        </p:txBody>
      </p:sp>
      <p:sp>
        <p:nvSpPr>
          <p:cNvPr id="501" name="Line 54">
            <a:extLst>
              <a:ext uri="{FF2B5EF4-FFF2-40B4-BE49-F238E27FC236}">
                <a16:creationId xmlns:a16="http://schemas.microsoft.com/office/drawing/2014/main" id="{D858C64A-49FB-4818-976B-E3EEAF77A6A4}"/>
              </a:ext>
            </a:extLst>
          </p:cNvPr>
          <p:cNvSpPr>
            <a:spLocks noChangeShapeType="1"/>
          </p:cNvSpPr>
          <p:nvPr/>
        </p:nvSpPr>
        <p:spPr bwMode="auto">
          <a:xfrm flipH="1">
            <a:off x="3877502" y="1696361"/>
            <a:ext cx="1554567" cy="320850"/>
          </a:xfrm>
          <a:prstGeom prst="line">
            <a:avLst/>
          </a:prstGeom>
          <a:noFill/>
          <a:ln w="12700">
            <a:solidFill>
              <a:schemeClr val="tx1"/>
            </a:solidFill>
            <a:round/>
            <a:headEnd type="oval" w="sm" len="sm"/>
            <a:tailEnd type="oval" w="sm" len="sm"/>
          </a:ln>
          <a:effectLst/>
        </p:spPr>
        <p:txBody>
          <a:bodyPr wrap="square" lIns="92051" tIns="46026" rIns="92051" bIns="46026">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58595B"/>
              </a:solidFill>
              <a:effectLst/>
              <a:uLnTx/>
              <a:uFillTx/>
              <a:latin typeface="Calibri"/>
              <a:ea typeface="+mn-ea"/>
              <a:cs typeface="+mn-cs"/>
            </a:endParaRPr>
          </a:p>
        </p:txBody>
      </p:sp>
      <p:sp>
        <p:nvSpPr>
          <p:cNvPr id="502" name="Line 54">
            <a:extLst>
              <a:ext uri="{FF2B5EF4-FFF2-40B4-BE49-F238E27FC236}">
                <a16:creationId xmlns:a16="http://schemas.microsoft.com/office/drawing/2014/main" id="{E846D5A3-D1F2-4DDD-8AE0-756FED30FFE8}"/>
              </a:ext>
            </a:extLst>
          </p:cNvPr>
          <p:cNvSpPr>
            <a:spLocks noChangeShapeType="1"/>
          </p:cNvSpPr>
          <p:nvPr/>
        </p:nvSpPr>
        <p:spPr bwMode="auto">
          <a:xfrm>
            <a:off x="5797867" y="1683622"/>
            <a:ext cx="1744011" cy="324276"/>
          </a:xfrm>
          <a:prstGeom prst="line">
            <a:avLst/>
          </a:prstGeom>
          <a:noFill/>
          <a:ln w="12700">
            <a:solidFill>
              <a:schemeClr val="tx1"/>
            </a:solidFill>
            <a:round/>
            <a:headEnd type="oval" w="sm" len="sm"/>
            <a:tailEnd type="oval" w="sm" len="sm"/>
          </a:ln>
          <a:effectLst/>
        </p:spPr>
        <p:txBody>
          <a:bodyPr wrap="square" lIns="92051" tIns="46026" rIns="92051" bIns="46026">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58595B"/>
              </a:solidFill>
              <a:effectLst/>
              <a:uLnTx/>
              <a:uFillTx/>
              <a:latin typeface="Calibri"/>
              <a:ea typeface="+mn-ea"/>
              <a:cs typeface="+mn-cs"/>
            </a:endParaRPr>
          </a:p>
        </p:txBody>
      </p:sp>
      <p:sp>
        <p:nvSpPr>
          <p:cNvPr id="503" name="Line 54">
            <a:extLst>
              <a:ext uri="{FF2B5EF4-FFF2-40B4-BE49-F238E27FC236}">
                <a16:creationId xmlns:a16="http://schemas.microsoft.com/office/drawing/2014/main" id="{6162282C-8E8E-498A-B6F7-09CB1DAABC0B}"/>
              </a:ext>
            </a:extLst>
          </p:cNvPr>
          <p:cNvSpPr>
            <a:spLocks noChangeShapeType="1"/>
          </p:cNvSpPr>
          <p:nvPr/>
        </p:nvSpPr>
        <p:spPr bwMode="auto">
          <a:xfrm flipH="1">
            <a:off x="5417797" y="1820747"/>
            <a:ext cx="149977" cy="1403937"/>
          </a:xfrm>
          <a:prstGeom prst="line">
            <a:avLst/>
          </a:prstGeom>
          <a:noFill/>
          <a:ln w="12700">
            <a:solidFill>
              <a:schemeClr val="tx1"/>
            </a:solidFill>
            <a:round/>
            <a:headEnd type="oval" w="sm" len="sm"/>
            <a:tailEnd type="oval" w="sm" len="sm"/>
          </a:ln>
          <a:effectLst/>
        </p:spPr>
        <p:txBody>
          <a:bodyPr wrap="square" lIns="92051" tIns="46026" rIns="92051" bIns="46026">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58595B"/>
              </a:solidFill>
              <a:effectLst/>
              <a:uLnTx/>
              <a:uFillTx/>
              <a:latin typeface="Calibri"/>
              <a:ea typeface="+mn-ea"/>
              <a:cs typeface="+mn-cs"/>
            </a:endParaRPr>
          </a:p>
        </p:txBody>
      </p:sp>
      <p:sp>
        <p:nvSpPr>
          <p:cNvPr id="505" name="TextBox 504">
            <a:extLst>
              <a:ext uri="{FF2B5EF4-FFF2-40B4-BE49-F238E27FC236}">
                <a16:creationId xmlns:a16="http://schemas.microsoft.com/office/drawing/2014/main" id="{9CA96F95-3AC4-43B3-9062-0AE832AC7F2F}"/>
              </a:ext>
            </a:extLst>
          </p:cNvPr>
          <p:cNvSpPr txBox="1"/>
          <p:nvPr/>
        </p:nvSpPr>
        <p:spPr>
          <a:xfrm>
            <a:off x="5866414" y="3067745"/>
            <a:ext cx="456276" cy="168993"/>
          </a:xfrm>
          <a:prstGeom prst="rect">
            <a:avLst/>
          </a:prstGeom>
          <a:noFill/>
        </p:spPr>
        <p:txBody>
          <a:bodyPr wrap="square" lIns="0" tIns="0" rIns="0" bIns="0" rtlCol="0">
            <a:no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8D14"/>
                </a:solidFill>
                <a:effectLst/>
                <a:uLnTx/>
                <a:uFillTx/>
                <a:latin typeface="Calibri"/>
                <a:ea typeface="+mn-ea"/>
                <a:cs typeface="+mn-cs"/>
              </a:rPr>
              <a:t>Subnet A</a:t>
            </a:r>
          </a:p>
        </p:txBody>
      </p:sp>
      <p:sp>
        <p:nvSpPr>
          <p:cNvPr id="506" name="Line 54">
            <a:extLst>
              <a:ext uri="{FF2B5EF4-FFF2-40B4-BE49-F238E27FC236}">
                <a16:creationId xmlns:a16="http://schemas.microsoft.com/office/drawing/2014/main" id="{254817F7-82C6-4340-A7FC-B68D72E8C4A2}"/>
              </a:ext>
            </a:extLst>
          </p:cNvPr>
          <p:cNvSpPr>
            <a:spLocks noChangeShapeType="1"/>
          </p:cNvSpPr>
          <p:nvPr/>
        </p:nvSpPr>
        <p:spPr bwMode="auto">
          <a:xfrm>
            <a:off x="5703367" y="1820747"/>
            <a:ext cx="149977" cy="1403937"/>
          </a:xfrm>
          <a:prstGeom prst="line">
            <a:avLst/>
          </a:prstGeom>
          <a:noFill/>
          <a:ln w="12700">
            <a:solidFill>
              <a:schemeClr val="tx1"/>
            </a:solidFill>
            <a:round/>
            <a:headEnd type="oval" w="sm" len="sm"/>
            <a:tailEnd type="oval" w="sm" len="sm"/>
          </a:ln>
          <a:effectLst/>
        </p:spPr>
        <p:txBody>
          <a:bodyPr wrap="square" lIns="92051" tIns="46026" rIns="92051" bIns="46026">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58595B"/>
              </a:solidFill>
              <a:effectLst/>
              <a:uLnTx/>
              <a:uFillTx/>
              <a:latin typeface="Calibri"/>
              <a:ea typeface="+mn-ea"/>
              <a:cs typeface="+mn-cs"/>
            </a:endParaRPr>
          </a:p>
        </p:txBody>
      </p:sp>
      <p:sp>
        <p:nvSpPr>
          <p:cNvPr id="518" name="TextBox 517">
            <a:extLst>
              <a:ext uri="{FF2B5EF4-FFF2-40B4-BE49-F238E27FC236}">
                <a16:creationId xmlns:a16="http://schemas.microsoft.com/office/drawing/2014/main" id="{06ABDB59-1058-4AC5-95D6-8ECB205F5E7B}"/>
              </a:ext>
            </a:extLst>
          </p:cNvPr>
          <p:cNvSpPr txBox="1"/>
          <p:nvPr/>
        </p:nvSpPr>
        <p:spPr>
          <a:xfrm>
            <a:off x="10497333" y="1984166"/>
            <a:ext cx="456276" cy="168993"/>
          </a:xfrm>
          <a:prstGeom prst="rect">
            <a:avLst/>
          </a:prstGeom>
          <a:noFill/>
        </p:spPr>
        <p:txBody>
          <a:bodyPr wrap="square" lIns="0" tIns="0" rIns="0" bIns="0" rtlCol="0">
            <a:no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8D14"/>
                </a:solidFill>
                <a:effectLst/>
                <a:uLnTx/>
                <a:uFillTx/>
                <a:latin typeface="Calibri"/>
                <a:ea typeface="+mn-ea"/>
                <a:cs typeface="+mn-cs"/>
              </a:rPr>
              <a:t>Subnet C</a:t>
            </a:r>
          </a:p>
        </p:txBody>
      </p:sp>
      <p:sp>
        <p:nvSpPr>
          <p:cNvPr id="519" name="TextBox 518">
            <a:extLst>
              <a:ext uri="{FF2B5EF4-FFF2-40B4-BE49-F238E27FC236}">
                <a16:creationId xmlns:a16="http://schemas.microsoft.com/office/drawing/2014/main" id="{910BED8F-B29F-4EA1-8719-415677E926F9}"/>
              </a:ext>
            </a:extLst>
          </p:cNvPr>
          <p:cNvSpPr txBox="1"/>
          <p:nvPr/>
        </p:nvSpPr>
        <p:spPr>
          <a:xfrm>
            <a:off x="9449552" y="1981824"/>
            <a:ext cx="456276" cy="168993"/>
          </a:xfrm>
          <a:prstGeom prst="rect">
            <a:avLst/>
          </a:prstGeom>
          <a:noFill/>
        </p:spPr>
        <p:txBody>
          <a:bodyPr wrap="square" lIns="0" tIns="0" rIns="0" bIns="0" rtlCol="0">
            <a:no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8D14"/>
                </a:solidFill>
                <a:effectLst/>
                <a:uLnTx/>
                <a:uFillTx/>
                <a:latin typeface="Calibri"/>
                <a:ea typeface="+mn-ea"/>
                <a:cs typeface="+mn-cs"/>
              </a:rPr>
              <a:t>Subnet B</a:t>
            </a:r>
          </a:p>
        </p:txBody>
      </p:sp>
      <p:sp>
        <p:nvSpPr>
          <p:cNvPr id="520" name="TextBox 519">
            <a:extLst>
              <a:ext uri="{FF2B5EF4-FFF2-40B4-BE49-F238E27FC236}">
                <a16:creationId xmlns:a16="http://schemas.microsoft.com/office/drawing/2014/main" id="{86118222-5908-482A-A9CA-3B2EC3308981}"/>
              </a:ext>
            </a:extLst>
          </p:cNvPr>
          <p:cNvSpPr txBox="1"/>
          <p:nvPr/>
        </p:nvSpPr>
        <p:spPr>
          <a:xfrm>
            <a:off x="9437126" y="3048309"/>
            <a:ext cx="456276" cy="168993"/>
          </a:xfrm>
          <a:prstGeom prst="rect">
            <a:avLst/>
          </a:prstGeom>
          <a:noFill/>
        </p:spPr>
        <p:txBody>
          <a:bodyPr wrap="square" lIns="0" tIns="0" rIns="0" bIns="0" rtlCol="0">
            <a:no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8D14"/>
                </a:solidFill>
                <a:effectLst/>
                <a:uLnTx/>
                <a:uFillTx/>
                <a:latin typeface="Calibri"/>
                <a:ea typeface="+mn-ea"/>
                <a:cs typeface="+mn-cs"/>
              </a:rPr>
              <a:t>Subnet A</a:t>
            </a:r>
          </a:p>
        </p:txBody>
      </p:sp>
      <p:sp>
        <p:nvSpPr>
          <p:cNvPr id="3" name="Slide Number Placeholder 2">
            <a:extLst>
              <a:ext uri="{FF2B5EF4-FFF2-40B4-BE49-F238E27FC236}">
                <a16:creationId xmlns:a16="http://schemas.microsoft.com/office/drawing/2014/main" id="{CA9A962D-7DA4-411E-B1E6-5AC43FA6ADB8}"/>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51EAA63-D034-42AE-91FA-B13B9518C7BE}" type="slidenum">
              <a:rPr kumimoji="0" lang="en-US" sz="850" b="0" i="0" u="none" strike="noStrike" kern="1200" cap="none" spc="0" normalizeH="0" baseline="0" noProof="0" smtClean="0">
                <a:ln>
                  <a:noFill/>
                </a:ln>
                <a:solidFill>
                  <a:srgbClr val="58595B"/>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20</a:t>
            </a:fld>
            <a:endParaRPr kumimoji="0" lang="en-US" sz="850" b="0" i="0" u="none" strike="noStrike" kern="1200" cap="none" spc="0" normalizeH="0" baseline="0" noProof="0" dirty="0">
              <a:ln>
                <a:noFill/>
              </a:ln>
              <a:solidFill>
                <a:srgbClr val="58595B"/>
              </a:solidFill>
              <a:effectLst/>
              <a:uLnTx/>
              <a:uFillTx/>
              <a:latin typeface="Calibri"/>
              <a:ea typeface="+mn-ea"/>
              <a:cs typeface="+mn-cs"/>
            </a:endParaRPr>
          </a:p>
        </p:txBody>
      </p:sp>
      <p:cxnSp>
        <p:nvCxnSpPr>
          <p:cNvPr id="246" name="Straight Connector 245">
            <a:extLst>
              <a:ext uri="{FF2B5EF4-FFF2-40B4-BE49-F238E27FC236}">
                <a16:creationId xmlns:a16="http://schemas.microsoft.com/office/drawing/2014/main" id="{C2978F47-4685-4A95-A718-CE3A26395B06}"/>
              </a:ext>
            </a:extLst>
          </p:cNvPr>
          <p:cNvCxnSpPr/>
          <p:nvPr/>
        </p:nvCxnSpPr>
        <p:spPr>
          <a:xfrm flipH="1" flipV="1">
            <a:off x="1411575" y="3337084"/>
            <a:ext cx="1" cy="640877"/>
          </a:xfrm>
          <a:prstGeom prst="line">
            <a:avLst/>
          </a:prstGeom>
          <a:ln w="12700" cmpd="sng">
            <a:solidFill>
              <a:srgbClr val="5F5F5F"/>
            </a:solidFill>
            <a:miter lim="800000"/>
          </a:ln>
        </p:spPr>
        <p:style>
          <a:lnRef idx="1">
            <a:schemeClr val="accent1"/>
          </a:lnRef>
          <a:fillRef idx="0">
            <a:schemeClr val="accent1"/>
          </a:fillRef>
          <a:effectRef idx="0">
            <a:schemeClr val="accent1"/>
          </a:effectRef>
          <a:fontRef idx="minor">
            <a:schemeClr val="tx1"/>
          </a:fontRef>
        </p:style>
      </p:cxnSp>
      <p:sp>
        <p:nvSpPr>
          <p:cNvPr id="247" name="Rectangle 246">
            <a:extLst>
              <a:ext uri="{FF2B5EF4-FFF2-40B4-BE49-F238E27FC236}">
                <a16:creationId xmlns:a16="http://schemas.microsoft.com/office/drawing/2014/main" id="{CCE109D1-0A3D-4C3D-8970-4AC6F4AE54D0}"/>
              </a:ext>
            </a:extLst>
          </p:cNvPr>
          <p:cNvSpPr/>
          <p:nvPr/>
        </p:nvSpPr>
        <p:spPr>
          <a:xfrm>
            <a:off x="273350" y="4100035"/>
            <a:ext cx="807300" cy="341454"/>
          </a:xfrm>
          <a:prstGeom prst="rect">
            <a:avLst/>
          </a:prstGeom>
        </p:spPr>
        <p:style>
          <a:lnRef idx="2">
            <a:schemeClr val="accent4"/>
          </a:lnRef>
          <a:fillRef idx="1">
            <a:schemeClr val="lt1"/>
          </a:fillRef>
          <a:effectRef idx="0">
            <a:schemeClr val="accent4"/>
          </a:effectRef>
          <a:fontRef idx="minor">
            <a:schemeClr val="dk1"/>
          </a:fontRef>
        </p:style>
        <p:txBody>
          <a:bodyPr wrap="square">
            <a:spAutoFit/>
          </a:bodyPr>
          <a:lstStyle/>
          <a:p>
            <a:pPr algn="ctr">
              <a:lnSpc>
                <a:spcPct val="90000"/>
              </a:lnSpc>
            </a:pPr>
            <a:r>
              <a:rPr lang="en-US" altLang="en-US" sz="900" b="1" dirty="0">
                <a:solidFill>
                  <a:srgbClr val="5F5F5F"/>
                </a:solidFill>
              </a:rPr>
              <a:t>Internal Web Client</a:t>
            </a:r>
          </a:p>
        </p:txBody>
      </p:sp>
      <p:cxnSp>
        <p:nvCxnSpPr>
          <p:cNvPr id="248" name="Straight Arrow Connector 247">
            <a:extLst>
              <a:ext uri="{FF2B5EF4-FFF2-40B4-BE49-F238E27FC236}">
                <a16:creationId xmlns:a16="http://schemas.microsoft.com/office/drawing/2014/main" id="{62681F4C-5106-4FD3-A2A2-CC505CBFE86F}"/>
              </a:ext>
            </a:extLst>
          </p:cNvPr>
          <p:cNvCxnSpPr>
            <a:cxnSpLocks/>
            <a:stCxn id="247" idx="3"/>
          </p:cNvCxnSpPr>
          <p:nvPr/>
        </p:nvCxnSpPr>
        <p:spPr>
          <a:xfrm flipV="1">
            <a:off x="1080650" y="4059976"/>
            <a:ext cx="108883" cy="210786"/>
          </a:xfrm>
          <a:prstGeom prst="straightConnector1">
            <a:avLst/>
          </a:prstGeom>
          <a:ln w="19050">
            <a:solidFill>
              <a:schemeClr val="accent5"/>
            </a:solidFill>
            <a:miter lim="800000"/>
            <a:tailEnd type="arrow"/>
          </a:ln>
        </p:spPr>
        <p:style>
          <a:lnRef idx="1">
            <a:schemeClr val="accent1"/>
          </a:lnRef>
          <a:fillRef idx="0">
            <a:schemeClr val="accent1"/>
          </a:fillRef>
          <a:effectRef idx="0">
            <a:schemeClr val="accent1"/>
          </a:effectRef>
          <a:fontRef idx="minor">
            <a:schemeClr val="tx1"/>
          </a:fontRef>
        </p:style>
      </p:cxnSp>
      <p:grpSp>
        <p:nvGrpSpPr>
          <p:cNvPr id="249" name="Group 248">
            <a:extLst>
              <a:ext uri="{FF2B5EF4-FFF2-40B4-BE49-F238E27FC236}">
                <a16:creationId xmlns:a16="http://schemas.microsoft.com/office/drawing/2014/main" id="{25747385-7377-4757-B213-E3832BFF183D}"/>
              </a:ext>
            </a:extLst>
          </p:cNvPr>
          <p:cNvGrpSpPr/>
          <p:nvPr/>
        </p:nvGrpSpPr>
        <p:grpSpPr>
          <a:xfrm>
            <a:off x="1843433" y="3705368"/>
            <a:ext cx="638903" cy="695529"/>
            <a:chOff x="7231996" y="2103309"/>
            <a:chExt cx="639069" cy="695710"/>
          </a:xfrm>
        </p:grpSpPr>
        <p:grpSp>
          <p:nvGrpSpPr>
            <p:cNvPr id="250" name="Group 249">
              <a:extLst>
                <a:ext uri="{FF2B5EF4-FFF2-40B4-BE49-F238E27FC236}">
                  <a16:creationId xmlns:a16="http://schemas.microsoft.com/office/drawing/2014/main" id="{A3C7A3C3-DD61-4C75-8AF4-F308876D69D9}"/>
                </a:ext>
              </a:extLst>
            </p:cNvPr>
            <p:cNvGrpSpPr/>
            <p:nvPr/>
          </p:nvGrpSpPr>
          <p:grpSpPr>
            <a:xfrm>
              <a:off x="7307489" y="2184465"/>
              <a:ext cx="488082" cy="533399"/>
              <a:chOff x="4448175" y="3117850"/>
              <a:chExt cx="1265238" cy="1382713"/>
            </a:xfrm>
            <a:solidFill>
              <a:srgbClr val="F80000"/>
            </a:solidFill>
          </p:grpSpPr>
          <p:sp>
            <p:nvSpPr>
              <p:cNvPr id="252" name="Freeform 1">
                <a:extLst>
                  <a:ext uri="{FF2B5EF4-FFF2-40B4-BE49-F238E27FC236}">
                    <a16:creationId xmlns:a16="http://schemas.microsoft.com/office/drawing/2014/main" id="{6A3F4A5B-82FF-42B6-B68B-29129355BEF2}"/>
                  </a:ext>
                </a:extLst>
              </p:cNvPr>
              <p:cNvSpPr>
                <a:spLocks noChangeArrowheads="1"/>
              </p:cNvSpPr>
              <p:nvPr/>
            </p:nvSpPr>
            <p:spPr bwMode="auto">
              <a:xfrm>
                <a:off x="5006975" y="3382963"/>
                <a:ext cx="153988" cy="544512"/>
              </a:xfrm>
              <a:custGeom>
                <a:avLst/>
                <a:gdLst>
                  <a:gd name="T0" fmla="*/ 267 w 429"/>
                  <a:gd name="T1" fmla="*/ 369 h 1512"/>
                  <a:gd name="T2" fmla="*/ 428 w 429"/>
                  <a:gd name="T3" fmla="*/ 369 h 1512"/>
                  <a:gd name="T4" fmla="*/ 214 w 429"/>
                  <a:gd name="T5" fmla="*/ 0 h 1512"/>
                  <a:gd name="T6" fmla="*/ 0 w 429"/>
                  <a:gd name="T7" fmla="*/ 369 h 1512"/>
                  <a:gd name="T8" fmla="*/ 161 w 429"/>
                  <a:gd name="T9" fmla="*/ 369 h 1512"/>
                  <a:gd name="T10" fmla="*/ 161 w 429"/>
                  <a:gd name="T11" fmla="*/ 1142 h 1512"/>
                  <a:gd name="T12" fmla="*/ 0 w 429"/>
                  <a:gd name="T13" fmla="*/ 1142 h 1512"/>
                  <a:gd name="T14" fmla="*/ 214 w 429"/>
                  <a:gd name="T15" fmla="*/ 1511 h 1512"/>
                  <a:gd name="T16" fmla="*/ 428 w 429"/>
                  <a:gd name="T17" fmla="*/ 1142 h 1512"/>
                  <a:gd name="T18" fmla="*/ 267 w 429"/>
                  <a:gd name="T19" fmla="*/ 1142 h 1512"/>
                  <a:gd name="T20" fmla="*/ 267 w 429"/>
                  <a:gd name="T21" fmla="*/ 369 h 15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29" h="1512">
                    <a:moveTo>
                      <a:pt x="267" y="369"/>
                    </a:moveTo>
                    <a:lnTo>
                      <a:pt x="428" y="369"/>
                    </a:lnTo>
                    <a:lnTo>
                      <a:pt x="214" y="0"/>
                    </a:lnTo>
                    <a:lnTo>
                      <a:pt x="0" y="369"/>
                    </a:lnTo>
                    <a:lnTo>
                      <a:pt x="161" y="369"/>
                    </a:lnTo>
                    <a:lnTo>
                      <a:pt x="161" y="1142"/>
                    </a:lnTo>
                    <a:lnTo>
                      <a:pt x="0" y="1142"/>
                    </a:lnTo>
                    <a:lnTo>
                      <a:pt x="214" y="1511"/>
                    </a:lnTo>
                    <a:lnTo>
                      <a:pt x="428" y="1142"/>
                    </a:lnTo>
                    <a:lnTo>
                      <a:pt x="267" y="1142"/>
                    </a:lnTo>
                    <a:lnTo>
                      <a:pt x="267" y="36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chemeClr val="bg2">
                      <a:lumMod val="10000"/>
                    </a:schemeClr>
                  </a:solidFill>
                </a:endParaRPr>
              </a:p>
            </p:txBody>
          </p:sp>
          <p:sp>
            <p:nvSpPr>
              <p:cNvPr id="253" name="Freeform 2">
                <a:extLst>
                  <a:ext uri="{FF2B5EF4-FFF2-40B4-BE49-F238E27FC236}">
                    <a16:creationId xmlns:a16="http://schemas.microsoft.com/office/drawing/2014/main" id="{49FB9282-ACF7-4AA9-A351-373F890D91B6}"/>
                  </a:ext>
                </a:extLst>
              </p:cNvPr>
              <p:cNvSpPr>
                <a:spLocks noChangeArrowheads="1"/>
              </p:cNvSpPr>
              <p:nvPr/>
            </p:nvSpPr>
            <p:spPr bwMode="auto">
              <a:xfrm>
                <a:off x="4806950" y="3578225"/>
                <a:ext cx="228600" cy="153988"/>
              </a:xfrm>
              <a:custGeom>
                <a:avLst/>
                <a:gdLst>
                  <a:gd name="T0" fmla="*/ 632 w 633"/>
                  <a:gd name="T1" fmla="*/ 214 h 429"/>
                  <a:gd name="T2" fmla="*/ 259 w 633"/>
                  <a:gd name="T3" fmla="*/ 0 h 429"/>
                  <a:gd name="T4" fmla="*/ 259 w 633"/>
                  <a:gd name="T5" fmla="*/ 160 h 429"/>
                  <a:gd name="T6" fmla="*/ 0 w 633"/>
                  <a:gd name="T7" fmla="*/ 160 h 429"/>
                  <a:gd name="T8" fmla="*/ 0 w 633"/>
                  <a:gd name="T9" fmla="*/ 268 h 429"/>
                  <a:gd name="T10" fmla="*/ 259 w 633"/>
                  <a:gd name="T11" fmla="*/ 268 h 429"/>
                  <a:gd name="T12" fmla="*/ 259 w 633"/>
                  <a:gd name="T13" fmla="*/ 428 h 429"/>
                  <a:gd name="T14" fmla="*/ 632 w 633"/>
                  <a:gd name="T15" fmla="*/ 214 h 4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33" h="429">
                    <a:moveTo>
                      <a:pt x="632" y="214"/>
                    </a:moveTo>
                    <a:lnTo>
                      <a:pt x="259" y="0"/>
                    </a:lnTo>
                    <a:lnTo>
                      <a:pt x="259" y="160"/>
                    </a:lnTo>
                    <a:lnTo>
                      <a:pt x="0" y="160"/>
                    </a:lnTo>
                    <a:lnTo>
                      <a:pt x="0" y="268"/>
                    </a:lnTo>
                    <a:lnTo>
                      <a:pt x="259" y="268"/>
                    </a:lnTo>
                    <a:lnTo>
                      <a:pt x="259" y="428"/>
                    </a:lnTo>
                    <a:lnTo>
                      <a:pt x="632" y="214"/>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chemeClr val="bg2">
                      <a:lumMod val="10000"/>
                    </a:schemeClr>
                  </a:solidFill>
                </a:endParaRPr>
              </a:p>
            </p:txBody>
          </p:sp>
          <p:sp>
            <p:nvSpPr>
              <p:cNvPr id="254" name="Freeform 3">
                <a:extLst>
                  <a:ext uri="{FF2B5EF4-FFF2-40B4-BE49-F238E27FC236}">
                    <a16:creationId xmlns:a16="http://schemas.microsoft.com/office/drawing/2014/main" id="{3B26895E-E052-4D8C-8B64-585D9FFB66E7}"/>
                  </a:ext>
                </a:extLst>
              </p:cNvPr>
              <p:cNvSpPr>
                <a:spLocks noChangeArrowheads="1"/>
              </p:cNvSpPr>
              <p:nvPr/>
            </p:nvSpPr>
            <p:spPr bwMode="auto">
              <a:xfrm>
                <a:off x="5133975" y="3578225"/>
                <a:ext cx="228600" cy="153988"/>
              </a:xfrm>
              <a:custGeom>
                <a:avLst/>
                <a:gdLst>
                  <a:gd name="T0" fmla="*/ 373 w 633"/>
                  <a:gd name="T1" fmla="*/ 0 h 429"/>
                  <a:gd name="T2" fmla="*/ 0 w 633"/>
                  <a:gd name="T3" fmla="*/ 214 h 429"/>
                  <a:gd name="T4" fmla="*/ 373 w 633"/>
                  <a:gd name="T5" fmla="*/ 428 h 429"/>
                  <a:gd name="T6" fmla="*/ 373 w 633"/>
                  <a:gd name="T7" fmla="*/ 268 h 429"/>
                  <a:gd name="T8" fmla="*/ 632 w 633"/>
                  <a:gd name="T9" fmla="*/ 268 h 429"/>
                  <a:gd name="T10" fmla="*/ 632 w 633"/>
                  <a:gd name="T11" fmla="*/ 160 h 429"/>
                  <a:gd name="T12" fmla="*/ 373 w 633"/>
                  <a:gd name="T13" fmla="*/ 160 h 429"/>
                  <a:gd name="T14" fmla="*/ 373 w 633"/>
                  <a:gd name="T15" fmla="*/ 0 h 4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33" h="429">
                    <a:moveTo>
                      <a:pt x="373" y="0"/>
                    </a:moveTo>
                    <a:lnTo>
                      <a:pt x="0" y="214"/>
                    </a:lnTo>
                    <a:lnTo>
                      <a:pt x="373" y="428"/>
                    </a:lnTo>
                    <a:lnTo>
                      <a:pt x="373" y="268"/>
                    </a:lnTo>
                    <a:lnTo>
                      <a:pt x="632" y="268"/>
                    </a:lnTo>
                    <a:lnTo>
                      <a:pt x="632" y="160"/>
                    </a:lnTo>
                    <a:lnTo>
                      <a:pt x="373" y="160"/>
                    </a:lnTo>
                    <a:lnTo>
                      <a:pt x="373"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chemeClr val="bg2">
                      <a:lumMod val="10000"/>
                    </a:schemeClr>
                  </a:solidFill>
                </a:endParaRPr>
              </a:p>
            </p:txBody>
          </p:sp>
          <p:sp>
            <p:nvSpPr>
              <p:cNvPr id="255" name="Freeform 4">
                <a:extLst>
                  <a:ext uri="{FF2B5EF4-FFF2-40B4-BE49-F238E27FC236}">
                    <a16:creationId xmlns:a16="http://schemas.microsoft.com/office/drawing/2014/main" id="{8F5DFA33-E67E-4567-82B7-450E235D3057}"/>
                  </a:ext>
                </a:extLst>
              </p:cNvPr>
              <p:cNvSpPr>
                <a:spLocks noChangeArrowheads="1"/>
              </p:cNvSpPr>
              <p:nvPr/>
            </p:nvSpPr>
            <p:spPr bwMode="auto">
              <a:xfrm>
                <a:off x="5048250" y="4208463"/>
                <a:ext cx="57150" cy="46037"/>
              </a:xfrm>
              <a:custGeom>
                <a:avLst/>
                <a:gdLst>
                  <a:gd name="T0" fmla="*/ 131 w 158"/>
                  <a:gd name="T1" fmla="*/ 11 h 130"/>
                  <a:gd name="T2" fmla="*/ 67 w 158"/>
                  <a:gd name="T3" fmla="*/ 0 h 130"/>
                  <a:gd name="T4" fmla="*/ 0 w 158"/>
                  <a:gd name="T5" fmla="*/ 0 h 130"/>
                  <a:gd name="T6" fmla="*/ 0 w 158"/>
                  <a:gd name="T7" fmla="*/ 129 h 130"/>
                  <a:gd name="T8" fmla="*/ 81 w 158"/>
                  <a:gd name="T9" fmla="*/ 129 h 130"/>
                  <a:gd name="T10" fmla="*/ 131 w 158"/>
                  <a:gd name="T11" fmla="*/ 115 h 130"/>
                  <a:gd name="T12" fmla="*/ 157 w 158"/>
                  <a:gd name="T13" fmla="*/ 62 h 130"/>
                  <a:gd name="T14" fmla="*/ 131 w 158"/>
                  <a:gd name="T15" fmla="*/ 11 h 1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8" h="130">
                    <a:moveTo>
                      <a:pt x="131" y="11"/>
                    </a:moveTo>
                    <a:cubicBezTo>
                      <a:pt x="114" y="0"/>
                      <a:pt x="98" y="0"/>
                      <a:pt x="67" y="0"/>
                    </a:cubicBezTo>
                    <a:lnTo>
                      <a:pt x="0" y="0"/>
                    </a:lnTo>
                    <a:lnTo>
                      <a:pt x="0" y="129"/>
                    </a:lnTo>
                    <a:lnTo>
                      <a:pt x="81" y="129"/>
                    </a:lnTo>
                    <a:cubicBezTo>
                      <a:pt x="93" y="129"/>
                      <a:pt x="114" y="129"/>
                      <a:pt x="131" y="115"/>
                    </a:cubicBezTo>
                    <a:cubicBezTo>
                      <a:pt x="140" y="110"/>
                      <a:pt x="157" y="93"/>
                      <a:pt x="157" y="62"/>
                    </a:cubicBezTo>
                    <a:cubicBezTo>
                      <a:pt x="157" y="31"/>
                      <a:pt x="140" y="17"/>
                      <a:pt x="131" y="1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chemeClr val="bg2">
                      <a:lumMod val="10000"/>
                    </a:schemeClr>
                  </a:solidFill>
                </a:endParaRPr>
              </a:p>
            </p:txBody>
          </p:sp>
          <p:sp>
            <p:nvSpPr>
              <p:cNvPr id="256" name="Freeform 5">
                <a:extLst>
                  <a:ext uri="{FF2B5EF4-FFF2-40B4-BE49-F238E27FC236}">
                    <a16:creationId xmlns:a16="http://schemas.microsoft.com/office/drawing/2014/main" id="{FFB98721-52B1-4652-81AB-A586605DC713}"/>
                  </a:ext>
                </a:extLst>
              </p:cNvPr>
              <p:cNvSpPr>
                <a:spLocks noChangeArrowheads="1"/>
              </p:cNvSpPr>
              <p:nvPr/>
            </p:nvSpPr>
            <p:spPr bwMode="auto">
              <a:xfrm>
                <a:off x="4875213" y="4210050"/>
                <a:ext cx="68262" cy="114300"/>
              </a:xfrm>
              <a:custGeom>
                <a:avLst/>
                <a:gdLst>
                  <a:gd name="T0" fmla="*/ 104 w 190"/>
                  <a:gd name="T1" fmla="*/ 9 h 317"/>
                  <a:gd name="T2" fmla="*/ 0 w 190"/>
                  <a:gd name="T3" fmla="*/ 3 h 317"/>
                  <a:gd name="T4" fmla="*/ 0 w 190"/>
                  <a:gd name="T5" fmla="*/ 316 h 317"/>
                  <a:gd name="T6" fmla="*/ 39 w 190"/>
                  <a:gd name="T7" fmla="*/ 316 h 317"/>
                  <a:gd name="T8" fmla="*/ 146 w 190"/>
                  <a:gd name="T9" fmla="*/ 285 h 317"/>
                  <a:gd name="T10" fmla="*/ 189 w 190"/>
                  <a:gd name="T11" fmla="*/ 153 h 317"/>
                  <a:gd name="T12" fmla="*/ 104 w 190"/>
                  <a:gd name="T13" fmla="*/ 9 h 317"/>
                </a:gdLst>
                <a:ahLst/>
                <a:cxnLst>
                  <a:cxn ang="0">
                    <a:pos x="T0" y="T1"/>
                  </a:cxn>
                  <a:cxn ang="0">
                    <a:pos x="T2" y="T3"/>
                  </a:cxn>
                  <a:cxn ang="0">
                    <a:pos x="T4" y="T5"/>
                  </a:cxn>
                  <a:cxn ang="0">
                    <a:pos x="T6" y="T7"/>
                  </a:cxn>
                  <a:cxn ang="0">
                    <a:pos x="T8" y="T9"/>
                  </a:cxn>
                  <a:cxn ang="0">
                    <a:pos x="T10" y="T11"/>
                  </a:cxn>
                  <a:cxn ang="0">
                    <a:pos x="T12" y="T13"/>
                  </a:cxn>
                </a:cxnLst>
                <a:rect l="0" t="0" r="r" b="b"/>
                <a:pathLst>
                  <a:path w="190" h="317">
                    <a:moveTo>
                      <a:pt x="104" y="9"/>
                    </a:moveTo>
                    <a:cubicBezTo>
                      <a:pt x="84" y="3"/>
                      <a:pt x="56" y="0"/>
                      <a:pt x="0" y="3"/>
                    </a:cubicBezTo>
                    <a:lnTo>
                      <a:pt x="0" y="316"/>
                    </a:lnTo>
                    <a:cubicBezTo>
                      <a:pt x="11" y="316"/>
                      <a:pt x="28" y="316"/>
                      <a:pt x="39" y="316"/>
                    </a:cubicBezTo>
                    <a:cubicBezTo>
                      <a:pt x="82" y="316"/>
                      <a:pt x="117" y="314"/>
                      <a:pt x="146" y="285"/>
                    </a:cubicBezTo>
                    <a:cubicBezTo>
                      <a:pt x="185" y="246"/>
                      <a:pt x="189" y="175"/>
                      <a:pt x="189" y="153"/>
                    </a:cubicBezTo>
                    <a:cubicBezTo>
                      <a:pt x="189" y="85"/>
                      <a:pt x="166" y="26"/>
                      <a:pt x="104" y="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chemeClr val="bg2">
                      <a:lumMod val="10000"/>
                    </a:schemeClr>
                  </a:solidFill>
                </a:endParaRPr>
              </a:p>
            </p:txBody>
          </p:sp>
          <p:sp>
            <p:nvSpPr>
              <p:cNvPr id="257" name="Freeform 6">
                <a:extLst>
                  <a:ext uri="{FF2B5EF4-FFF2-40B4-BE49-F238E27FC236}">
                    <a16:creationId xmlns:a16="http://schemas.microsoft.com/office/drawing/2014/main" id="{F8611588-4C1B-4D62-BD38-68EAF8517F5D}"/>
                  </a:ext>
                </a:extLst>
              </p:cNvPr>
              <p:cNvSpPr>
                <a:spLocks noChangeArrowheads="1"/>
              </p:cNvSpPr>
              <p:nvPr/>
            </p:nvSpPr>
            <p:spPr bwMode="auto">
              <a:xfrm>
                <a:off x="4448175" y="3117850"/>
                <a:ext cx="1265238" cy="1382713"/>
              </a:xfrm>
              <a:custGeom>
                <a:avLst/>
                <a:gdLst>
                  <a:gd name="T0" fmla="*/ 3320 w 3516"/>
                  <a:gd name="T1" fmla="*/ 0 h 3840"/>
                  <a:gd name="T2" fmla="*/ 195 w 3516"/>
                  <a:gd name="T3" fmla="*/ 0 h 3840"/>
                  <a:gd name="T4" fmla="*/ 0 w 3516"/>
                  <a:gd name="T5" fmla="*/ 191 h 3840"/>
                  <a:gd name="T6" fmla="*/ 0 w 3516"/>
                  <a:gd name="T7" fmla="*/ 3644 h 3840"/>
                  <a:gd name="T8" fmla="*/ 195 w 3516"/>
                  <a:gd name="T9" fmla="*/ 3839 h 3840"/>
                  <a:gd name="T10" fmla="*/ 3320 w 3516"/>
                  <a:gd name="T11" fmla="*/ 3839 h 3840"/>
                  <a:gd name="T12" fmla="*/ 3515 w 3516"/>
                  <a:gd name="T13" fmla="*/ 3644 h 3840"/>
                  <a:gd name="T14" fmla="*/ 3515 w 3516"/>
                  <a:gd name="T15" fmla="*/ 191 h 3840"/>
                  <a:gd name="T16" fmla="*/ 3320 w 3516"/>
                  <a:gd name="T17" fmla="*/ 0 h 3840"/>
                  <a:gd name="T18" fmla="*/ 1315 w 3516"/>
                  <a:gd name="T19" fmla="*/ 3421 h 3840"/>
                  <a:gd name="T20" fmla="*/ 1230 w 3516"/>
                  <a:gd name="T21" fmla="*/ 3427 h 3840"/>
                  <a:gd name="T22" fmla="*/ 1083 w 3516"/>
                  <a:gd name="T23" fmla="*/ 3427 h 3840"/>
                  <a:gd name="T24" fmla="*/ 1083 w 3516"/>
                  <a:gd name="T25" fmla="*/ 2961 h 3840"/>
                  <a:gd name="T26" fmla="*/ 1239 w 3516"/>
                  <a:gd name="T27" fmla="*/ 2961 h 3840"/>
                  <a:gd name="T28" fmla="*/ 1399 w 3516"/>
                  <a:gd name="T29" fmla="*/ 3003 h 3840"/>
                  <a:gd name="T30" fmla="*/ 1478 w 3516"/>
                  <a:gd name="T31" fmla="*/ 3187 h 3840"/>
                  <a:gd name="T32" fmla="*/ 1315 w 3516"/>
                  <a:gd name="T33" fmla="*/ 3421 h 3840"/>
                  <a:gd name="T34" fmla="*/ 1805 w 3516"/>
                  <a:gd name="T35" fmla="*/ 3263 h 3840"/>
                  <a:gd name="T36" fmla="*/ 1755 w 3516"/>
                  <a:gd name="T37" fmla="*/ 3238 h 3840"/>
                  <a:gd name="T38" fmla="*/ 1667 w 3516"/>
                  <a:gd name="T39" fmla="*/ 3238 h 3840"/>
                  <a:gd name="T40" fmla="*/ 1667 w 3516"/>
                  <a:gd name="T41" fmla="*/ 3427 h 3840"/>
                  <a:gd name="T42" fmla="*/ 1566 w 3516"/>
                  <a:gd name="T43" fmla="*/ 3427 h 3840"/>
                  <a:gd name="T44" fmla="*/ 1566 w 3516"/>
                  <a:gd name="T45" fmla="*/ 2958 h 3840"/>
                  <a:gd name="T46" fmla="*/ 1744 w 3516"/>
                  <a:gd name="T47" fmla="*/ 2958 h 3840"/>
                  <a:gd name="T48" fmla="*/ 1884 w 3516"/>
                  <a:gd name="T49" fmla="*/ 2989 h 3840"/>
                  <a:gd name="T50" fmla="*/ 1923 w 3516"/>
                  <a:gd name="T51" fmla="*/ 3080 h 3840"/>
                  <a:gd name="T52" fmla="*/ 1824 w 3516"/>
                  <a:gd name="T53" fmla="*/ 3195 h 3840"/>
                  <a:gd name="T54" fmla="*/ 1909 w 3516"/>
                  <a:gd name="T55" fmla="*/ 3302 h 3840"/>
                  <a:gd name="T56" fmla="*/ 1923 w 3516"/>
                  <a:gd name="T57" fmla="*/ 3393 h 3840"/>
                  <a:gd name="T58" fmla="*/ 1937 w 3516"/>
                  <a:gd name="T59" fmla="*/ 3427 h 3840"/>
                  <a:gd name="T60" fmla="*/ 1830 w 3516"/>
                  <a:gd name="T61" fmla="*/ 3427 h 3840"/>
                  <a:gd name="T62" fmla="*/ 1805 w 3516"/>
                  <a:gd name="T63" fmla="*/ 3263 h 3840"/>
                  <a:gd name="T64" fmla="*/ 2135 w 3516"/>
                  <a:gd name="T65" fmla="*/ 3322 h 3840"/>
                  <a:gd name="T66" fmla="*/ 2245 w 3516"/>
                  <a:gd name="T67" fmla="*/ 3362 h 3840"/>
                  <a:gd name="T68" fmla="*/ 2321 w 3516"/>
                  <a:gd name="T69" fmla="*/ 3353 h 3840"/>
                  <a:gd name="T70" fmla="*/ 2321 w 3516"/>
                  <a:gd name="T71" fmla="*/ 3254 h 3840"/>
                  <a:gd name="T72" fmla="*/ 2231 w 3516"/>
                  <a:gd name="T73" fmla="*/ 3254 h 3840"/>
                  <a:gd name="T74" fmla="*/ 2231 w 3516"/>
                  <a:gd name="T75" fmla="*/ 3178 h 3840"/>
                  <a:gd name="T76" fmla="*/ 2423 w 3516"/>
                  <a:gd name="T77" fmla="*/ 3178 h 3840"/>
                  <a:gd name="T78" fmla="*/ 2423 w 3516"/>
                  <a:gd name="T79" fmla="*/ 3412 h 3840"/>
                  <a:gd name="T80" fmla="*/ 2253 w 3516"/>
                  <a:gd name="T81" fmla="*/ 3438 h 3840"/>
                  <a:gd name="T82" fmla="*/ 2056 w 3516"/>
                  <a:gd name="T83" fmla="*/ 3376 h 3840"/>
                  <a:gd name="T84" fmla="*/ 1994 w 3516"/>
                  <a:gd name="T85" fmla="*/ 3201 h 3840"/>
                  <a:gd name="T86" fmla="*/ 2239 w 3516"/>
                  <a:gd name="T87" fmla="*/ 2947 h 3840"/>
                  <a:gd name="T88" fmla="*/ 2397 w 3516"/>
                  <a:gd name="T89" fmla="*/ 3006 h 3840"/>
                  <a:gd name="T90" fmla="*/ 2431 w 3516"/>
                  <a:gd name="T91" fmla="*/ 3105 h 3840"/>
                  <a:gd name="T92" fmla="*/ 2327 w 3516"/>
                  <a:gd name="T93" fmla="*/ 3105 h 3840"/>
                  <a:gd name="T94" fmla="*/ 2313 w 3516"/>
                  <a:gd name="T95" fmla="*/ 3057 h 3840"/>
                  <a:gd name="T96" fmla="*/ 2234 w 3516"/>
                  <a:gd name="T97" fmla="*/ 3020 h 3840"/>
                  <a:gd name="T98" fmla="*/ 2098 w 3516"/>
                  <a:gd name="T99" fmla="*/ 3198 h 3840"/>
                  <a:gd name="T100" fmla="*/ 2135 w 3516"/>
                  <a:gd name="T101" fmla="*/ 3322 h 3840"/>
                  <a:gd name="T102" fmla="*/ 1758 w 3516"/>
                  <a:gd name="T103" fmla="*/ 2524 h 3840"/>
                  <a:gd name="T104" fmla="*/ 728 w 3516"/>
                  <a:gd name="T105" fmla="*/ 1495 h 3840"/>
                  <a:gd name="T106" fmla="*/ 1758 w 3516"/>
                  <a:gd name="T107" fmla="*/ 465 h 3840"/>
                  <a:gd name="T108" fmla="*/ 2787 w 3516"/>
                  <a:gd name="T109" fmla="*/ 1495 h 3840"/>
                  <a:gd name="T110" fmla="*/ 1758 w 3516"/>
                  <a:gd name="T111" fmla="*/ 2524 h 3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516" h="3840">
                    <a:moveTo>
                      <a:pt x="3320" y="0"/>
                    </a:moveTo>
                    <a:lnTo>
                      <a:pt x="195" y="0"/>
                    </a:lnTo>
                    <a:cubicBezTo>
                      <a:pt x="87" y="0"/>
                      <a:pt x="0" y="84"/>
                      <a:pt x="0" y="191"/>
                    </a:cubicBezTo>
                    <a:lnTo>
                      <a:pt x="0" y="3644"/>
                    </a:lnTo>
                    <a:cubicBezTo>
                      <a:pt x="0" y="3751"/>
                      <a:pt x="87" y="3839"/>
                      <a:pt x="195" y="3839"/>
                    </a:cubicBezTo>
                    <a:lnTo>
                      <a:pt x="3320" y="3839"/>
                    </a:lnTo>
                    <a:cubicBezTo>
                      <a:pt x="3427" y="3839"/>
                      <a:pt x="3515" y="3751"/>
                      <a:pt x="3515" y="3644"/>
                    </a:cubicBezTo>
                    <a:lnTo>
                      <a:pt x="3515" y="191"/>
                    </a:lnTo>
                    <a:cubicBezTo>
                      <a:pt x="3515" y="84"/>
                      <a:pt x="3427" y="0"/>
                      <a:pt x="3320" y="0"/>
                    </a:cubicBezTo>
                    <a:close/>
                    <a:moveTo>
                      <a:pt x="1315" y="3421"/>
                    </a:moveTo>
                    <a:cubicBezTo>
                      <a:pt x="1298" y="3424"/>
                      <a:pt x="1278" y="3427"/>
                      <a:pt x="1230" y="3427"/>
                    </a:cubicBezTo>
                    <a:lnTo>
                      <a:pt x="1083" y="3427"/>
                    </a:lnTo>
                    <a:lnTo>
                      <a:pt x="1083" y="2961"/>
                    </a:lnTo>
                    <a:lnTo>
                      <a:pt x="1239" y="2961"/>
                    </a:lnTo>
                    <a:cubicBezTo>
                      <a:pt x="1264" y="2961"/>
                      <a:pt x="1343" y="2961"/>
                      <a:pt x="1399" y="3003"/>
                    </a:cubicBezTo>
                    <a:cubicBezTo>
                      <a:pt x="1459" y="3046"/>
                      <a:pt x="1478" y="3119"/>
                      <a:pt x="1478" y="3187"/>
                    </a:cubicBezTo>
                    <a:cubicBezTo>
                      <a:pt x="1481" y="3331"/>
                      <a:pt x="1405" y="3404"/>
                      <a:pt x="1315" y="3421"/>
                    </a:cubicBezTo>
                    <a:close/>
                    <a:moveTo>
                      <a:pt x="1805" y="3263"/>
                    </a:moveTo>
                    <a:cubicBezTo>
                      <a:pt x="1796" y="3238"/>
                      <a:pt x="1772" y="3238"/>
                      <a:pt x="1755" y="3238"/>
                    </a:cubicBezTo>
                    <a:lnTo>
                      <a:pt x="1667" y="3238"/>
                    </a:lnTo>
                    <a:lnTo>
                      <a:pt x="1667" y="3427"/>
                    </a:lnTo>
                    <a:lnTo>
                      <a:pt x="1566" y="3427"/>
                    </a:lnTo>
                    <a:lnTo>
                      <a:pt x="1566" y="2958"/>
                    </a:lnTo>
                    <a:lnTo>
                      <a:pt x="1744" y="2958"/>
                    </a:lnTo>
                    <a:cubicBezTo>
                      <a:pt x="1793" y="2958"/>
                      <a:pt x="1847" y="2958"/>
                      <a:pt x="1884" y="2989"/>
                    </a:cubicBezTo>
                    <a:cubicBezTo>
                      <a:pt x="1912" y="3015"/>
                      <a:pt x="1923" y="3049"/>
                      <a:pt x="1923" y="3080"/>
                    </a:cubicBezTo>
                    <a:cubicBezTo>
                      <a:pt x="1923" y="3167"/>
                      <a:pt x="1847" y="3187"/>
                      <a:pt x="1824" y="3195"/>
                    </a:cubicBezTo>
                    <a:cubicBezTo>
                      <a:pt x="1895" y="3201"/>
                      <a:pt x="1901" y="3240"/>
                      <a:pt x="1909" y="3302"/>
                    </a:cubicBezTo>
                    <a:cubicBezTo>
                      <a:pt x="1918" y="3356"/>
                      <a:pt x="1920" y="3379"/>
                      <a:pt x="1923" y="3393"/>
                    </a:cubicBezTo>
                    <a:cubicBezTo>
                      <a:pt x="1929" y="3412"/>
                      <a:pt x="1932" y="3418"/>
                      <a:pt x="1937" y="3427"/>
                    </a:cubicBezTo>
                    <a:lnTo>
                      <a:pt x="1830" y="3427"/>
                    </a:lnTo>
                    <a:cubicBezTo>
                      <a:pt x="1824" y="3401"/>
                      <a:pt x="1810" y="3283"/>
                      <a:pt x="1805" y="3263"/>
                    </a:cubicBezTo>
                    <a:close/>
                    <a:moveTo>
                      <a:pt x="2135" y="3322"/>
                    </a:moveTo>
                    <a:cubicBezTo>
                      <a:pt x="2157" y="3348"/>
                      <a:pt x="2188" y="3362"/>
                      <a:pt x="2245" y="3362"/>
                    </a:cubicBezTo>
                    <a:cubicBezTo>
                      <a:pt x="2293" y="3362"/>
                      <a:pt x="2310" y="3356"/>
                      <a:pt x="2321" y="3353"/>
                    </a:cubicBezTo>
                    <a:lnTo>
                      <a:pt x="2321" y="3254"/>
                    </a:lnTo>
                    <a:lnTo>
                      <a:pt x="2231" y="3254"/>
                    </a:lnTo>
                    <a:lnTo>
                      <a:pt x="2231" y="3178"/>
                    </a:lnTo>
                    <a:lnTo>
                      <a:pt x="2423" y="3178"/>
                    </a:lnTo>
                    <a:lnTo>
                      <a:pt x="2423" y="3412"/>
                    </a:lnTo>
                    <a:cubicBezTo>
                      <a:pt x="2394" y="3421"/>
                      <a:pt x="2346" y="3438"/>
                      <a:pt x="2253" y="3438"/>
                    </a:cubicBezTo>
                    <a:cubicBezTo>
                      <a:pt x="2146" y="3438"/>
                      <a:pt x="2093" y="3412"/>
                      <a:pt x="2056" y="3376"/>
                    </a:cubicBezTo>
                    <a:cubicBezTo>
                      <a:pt x="2002" y="3325"/>
                      <a:pt x="1994" y="3252"/>
                      <a:pt x="1994" y="3201"/>
                    </a:cubicBezTo>
                    <a:cubicBezTo>
                      <a:pt x="1994" y="3034"/>
                      <a:pt x="2098" y="2947"/>
                      <a:pt x="2239" y="2947"/>
                    </a:cubicBezTo>
                    <a:cubicBezTo>
                      <a:pt x="2299" y="2947"/>
                      <a:pt x="2361" y="2964"/>
                      <a:pt x="2397" y="3006"/>
                    </a:cubicBezTo>
                    <a:cubicBezTo>
                      <a:pt x="2428" y="3043"/>
                      <a:pt x="2431" y="3080"/>
                      <a:pt x="2431" y="3105"/>
                    </a:cubicBezTo>
                    <a:lnTo>
                      <a:pt x="2327" y="3105"/>
                    </a:lnTo>
                    <a:cubicBezTo>
                      <a:pt x="2327" y="3094"/>
                      <a:pt x="2327" y="3077"/>
                      <a:pt x="2313" y="3057"/>
                    </a:cubicBezTo>
                    <a:cubicBezTo>
                      <a:pt x="2293" y="3026"/>
                      <a:pt x="2256" y="3020"/>
                      <a:pt x="2234" y="3020"/>
                    </a:cubicBezTo>
                    <a:cubicBezTo>
                      <a:pt x="2121" y="3020"/>
                      <a:pt x="2098" y="3128"/>
                      <a:pt x="2098" y="3198"/>
                    </a:cubicBezTo>
                    <a:cubicBezTo>
                      <a:pt x="2098" y="3229"/>
                      <a:pt x="2101" y="3286"/>
                      <a:pt x="2135" y="3322"/>
                    </a:cubicBezTo>
                    <a:close/>
                    <a:moveTo>
                      <a:pt x="1758" y="2524"/>
                    </a:moveTo>
                    <a:cubicBezTo>
                      <a:pt x="1191" y="2524"/>
                      <a:pt x="728" y="2064"/>
                      <a:pt x="728" y="1495"/>
                    </a:cubicBezTo>
                    <a:cubicBezTo>
                      <a:pt x="728" y="928"/>
                      <a:pt x="1188" y="465"/>
                      <a:pt x="1758" y="465"/>
                    </a:cubicBezTo>
                    <a:cubicBezTo>
                      <a:pt x="2324" y="465"/>
                      <a:pt x="2787" y="925"/>
                      <a:pt x="2787" y="1495"/>
                    </a:cubicBezTo>
                    <a:cubicBezTo>
                      <a:pt x="2787" y="2061"/>
                      <a:pt x="2324" y="2524"/>
                      <a:pt x="1758" y="2524"/>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chemeClr val="bg2">
                      <a:lumMod val="10000"/>
                    </a:schemeClr>
                  </a:solidFill>
                </a:endParaRPr>
              </a:p>
            </p:txBody>
          </p:sp>
        </p:grpSp>
        <p:sp>
          <p:nvSpPr>
            <p:cNvPr id="251" name="Rectangle 250">
              <a:extLst>
                <a:ext uri="{FF2B5EF4-FFF2-40B4-BE49-F238E27FC236}">
                  <a16:creationId xmlns:a16="http://schemas.microsoft.com/office/drawing/2014/main" id="{00098432-0CA5-4AF6-AF15-688349C30095}"/>
                </a:ext>
              </a:extLst>
            </p:cNvPr>
            <p:cNvSpPr/>
            <p:nvPr/>
          </p:nvSpPr>
          <p:spPr>
            <a:xfrm>
              <a:off x="7231996" y="2103309"/>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solidFill>
                  <a:schemeClr val="bg2">
                    <a:lumMod val="10000"/>
                  </a:schemeClr>
                </a:solidFill>
              </a:endParaRPr>
            </a:p>
          </p:txBody>
        </p:sp>
      </p:grpSp>
      <p:grpSp>
        <p:nvGrpSpPr>
          <p:cNvPr id="258" name="Group 257">
            <a:extLst>
              <a:ext uri="{FF2B5EF4-FFF2-40B4-BE49-F238E27FC236}">
                <a16:creationId xmlns:a16="http://schemas.microsoft.com/office/drawing/2014/main" id="{D27C70D7-9BE0-4892-BFDA-7EFC4B20797E}"/>
              </a:ext>
            </a:extLst>
          </p:cNvPr>
          <p:cNvGrpSpPr/>
          <p:nvPr/>
        </p:nvGrpSpPr>
        <p:grpSpPr>
          <a:xfrm>
            <a:off x="1093266" y="3611957"/>
            <a:ext cx="670409" cy="647003"/>
            <a:chOff x="4177575" y="2127578"/>
            <a:chExt cx="670584" cy="647172"/>
          </a:xfrm>
        </p:grpSpPr>
        <p:grpSp>
          <p:nvGrpSpPr>
            <p:cNvPr id="259" name="Group 258">
              <a:extLst>
                <a:ext uri="{FF2B5EF4-FFF2-40B4-BE49-F238E27FC236}">
                  <a16:creationId xmlns:a16="http://schemas.microsoft.com/office/drawing/2014/main" id="{332743D3-4F2B-4F5C-918B-797CF4DEB8EC}"/>
                </a:ext>
              </a:extLst>
            </p:cNvPr>
            <p:cNvGrpSpPr/>
            <p:nvPr/>
          </p:nvGrpSpPr>
          <p:grpSpPr>
            <a:xfrm>
              <a:off x="4177575" y="2201542"/>
              <a:ext cx="670584" cy="499244"/>
              <a:chOff x="3235325" y="1938338"/>
              <a:chExt cx="360363" cy="268287"/>
            </a:xfrm>
            <a:solidFill>
              <a:srgbClr val="F80000"/>
            </a:solidFill>
          </p:grpSpPr>
          <p:sp>
            <p:nvSpPr>
              <p:cNvPr id="261" name="Freeform 74">
                <a:extLst>
                  <a:ext uri="{FF2B5EF4-FFF2-40B4-BE49-F238E27FC236}">
                    <a16:creationId xmlns:a16="http://schemas.microsoft.com/office/drawing/2014/main" id="{A342F559-3CEA-4911-9103-059903F195DE}"/>
                  </a:ext>
                </a:extLst>
              </p:cNvPr>
              <p:cNvSpPr>
                <a:spLocks noChangeArrowheads="1"/>
              </p:cNvSpPr>
              <p:nvPr/>
            </p:nvSpPr>
            <p:spPr bwMode="auto">
              <a:xfrm>
                <a:off x="3235325" y="1938338"/>
                <a:ext cx="360363" cy="268287"/>
              </a:xfrm>
              <a:custGeom>
                <a:avLst/>
                <a:gdLst>
                  <a:gd name="T0" fmla="*/ 878 w 1000"/>
                  <a:gd name="T1" fmla="*/ 370 h 746"/>
                  <a:gd name="T2" fmla="*/ 765 w 1000"/>
                  <a:gd name="T3" fmla="*/ 424 h 746"/>
                  <a:gd name="T4" fmla="*/ 691 w 1000"/>
                  <a:gd name="T5" fmla="*/ 280 h 746"/>
                  <a:gd name="T6" fmla="*/ 499 w 1000"/>
                  <a:gd name="T7" fmla="*/ 0 h 746"/>
                  <a:gd name="T8" fmla="*/ 308 w 1000"/>
                  <a:gd name="T9" fmla="*/ 280 h 746"/>
                  <a:gd name="T10" fmla="*/ 234 w 1000"/>
                  <a:gd name="T11" fmla="*/ 424 h 746"/>
                  <a:gd name="T12" fmla="*/ 121 w 1000"/>
                  <a:gd name="T13" fmla="*/ 370 h 746"/>
                  <a:gd name="T14" fmla="*/ 121 w 1000"/>
                  <a:gd name="T15" fmla="*/ 511 h 746"/>
                  <a:gd name="T16" fmla="*/ 234 w 1000"/>
                  <a:gd name="T17" fmla="*/ 458 h 746"/>
                  <a:gd name="T18" fmla="*/ 499 w 1000"/>
                  <a:gd name="T19" fmla="*/ 745 h 746"/>
                  <a:gd name="T20" fmla="*/ 765 w 1000"/>
                  <a:gd name="T21" fmla="*/ 458 h 746"/>
                  <a:gd name="T22" fmla="*/ 878 w 1000"/>
                  <a:gd name="T23" fmla="*/ 511 h 746"/>
                  <a:gd name="T24" fmla="*/ 293 w 1000"/>
                  <a:gd name="T25" fmla="*/ 458 h 746"/>
                  <a:gd name="T26" fmla="*/ 265 w 1000"/>
                  <a:gd name="T27" fmla="*/ 424 h 746"/>
                  <a:gd name="T28" fmla="*/ 293 w 1000"/>
                  <a:gd name="T29" fmla="*/ 458 h 746"/>
                  <a:gd name="T30" fmla="*/ 324 w 1000"/>
                  <a:gd name="T31" fmla="*/ 458 h 746"/>
                  <a:gd name="T32" fmla="*/ 353 w 1000"/>
                  <a:gd name="T33" fmla="*/ 424 h 746"/>
                  <a:gd name="T34" fmla="*/ 412 w 1000"/>
                  <a:gd name="T35" fmla="*/ 458 h 746"/>
                  <a:gd name="T36" fmla="*/ 384 w 1000"/>
                  <a:gd name="T37" fmla="*/ 424 h 746"/>
                  <a:gd name="T38" fmla="*/ 412 w 1000"/>
                  <a:gd name="T39" fmla="*/ 458 h 746"/>
                  <a:gd name="T40" fmla="*/ 536 w 1000"/>
                  <a:gd name="T41" fmla="*/ 579 h 746"/>
                  <a:gd name="T42" fmla="*/ 480 w 1000"/>
                  <a:gd name="T43" fmla="*/ 480 h 746"/>
                  <a:gd name="T44" fmla="*/ 499 w 1000"/>
                  <a:gd name="T45" fmla="*/ 353 h 746"/>
                  <a:gd name="T46" fmla="*/ 519 w 1000"/>
                  <a:gd name="T47" fmla="*/ 480 h 746"/>
                  <a:gd name="T48" fmla="*/ 590 w 1000"/>
                  <a:gd name="T49" fmla="*/ 458 h 746"/>
                  <a:gd name="T50" fmla="*/ 618 w 1000"/>
                  <a:gd name="T51" fmla="*/ 424 h 746"/>
                  <a:gd name="T52" fmla="*/ 621 w 1000"/>
                  <a:gd name="T53" fmla="*/ 277 h 746"/>
                  <a:gd name="T54" fmla="*/ 381 w 1000"/>
                  <a:gd name="T55" fmla="*/ 190 h 746"/>
                  <a:gd name="T56" fmla="*/ 624 w 1000"/>
                  <a:gd name="T57" fmla="*/ 190 h 746"/>
                  <a:gd name="T58" fmla="*/ 621 w 1000"/>
                  <a:gd name="T59" fmla="*/ 277 h 746"/>
                  <a:gd name="T60" fmla="*/ 649 w 1000"/>
                  <a:gd name="T61" fmla="*/ 458 h 746"/>
                  <a:gd name="T62" fmla="*/ 677 w 1000"/>
                  <a:gd name="T63" fmla="*/ 424 h 746"/>
                  <a:gd name="T64" fmla="*/ 737 w 1000"/>
                  <a:gd name="T65" fmla="*/ 458 h 746"/>
                  <a:gd name="T66" fmla="*/ 708 w 1000"/>
                  <a:gd name="T67" fmla="*/ 424 h 746"/>
                  <a:gd name="T68" fmla="*/ 737 w 1000"/>
                  <a:gd name="T69" fmla="*/ 458 h 7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00" h="746">
                    <a:moveTo>
                      <a:pt x="999" y="441"/>
                    </a:moveTo>
                    <a:lnTo>
                      <a:pt x="878" y="370"/>
                    </a:lnTo>
                    <a:lnTo>
                      <a:pt x="878" y="424"/>
                    </a:lnTo>
                    <a:lnTo>
                      <a:pt x="765" y="424"/>
                    </a:lnTo>
                    <a:lnTo>
                      <a:pt x="765" y="280"/>
                    </a:lnTo>
                    <a:lnTo>
                      <a:pt x="691" y="280"/>
                    </a:lnTo>
                    <a:lnTo>
                      <a:pt x="691" y="192"/>
                    </a:lnTo>
                    <a:cubicBezTo>
                      <a:pt x="691" y="85"/>
                      <a:pt x="604" y="0"/>
                      <a:pt x="499" y="0"/>
                    </a:cubicBezTo>
                    <a:cubicBezTo>
                      <a:pt x="392" y="0"/>
                      <a:pt x="308" y="88"/>
                      <a:pt x="308" y="192"/>
                    </a:cubicBezTo>
                    <a:lnTo>
                      <a:pt x="308" y="280"/>
                    </a:lnTo>
                    <a:lnTo>
                      <a:pt x="234" y="280"/>
                    </a:lnTo>
                    <a:lnTo>
                      <a:pt x="234" y="424"/>
                    </a:lnTo>
                    <a:lnTo>
                      <a:pt x="121" y="424"/>
                    </a:lnTo>
                    <a:lnTo>
                      <a:pt x="121" y="370"/>
                    </a:lnTo>
                    <a:lnTo>
                      <a:pt x="0" y="441"/>
                    </a:lnTo>
                    <a:lnTo>
                      <a:pt x="121" y="511"/>
                    </a:lnTo>
                    <a:lnTo>
                      <a:pt x="121" y="458"/>
                    </a:lnTo>
                    <a:lnTo>
                      <a:pt x="234" y="458"/>
                    </a:lnTo>
                    <a:lnTo>
                      <a:pt x="234" y="633"/>
                    </a:lnTo>
                    <a:lnTo>
                      <a:pt x="499" y="745"/>
                    </a:lnTo>
                    <a:lnTo>
                      <a:pt x="765" y="633"/>
                    </a:lnTo>
                    <a:lnTo>
                      <a:pt x="765" y="458"/>
                    </a:lnTo>
                    <a:lnTo>
                      <a:pt x="878" y="458"/>
                    </a:lnTo>
                    <a:lnTo>
                      <a:pt x="878" y="511"/>
                    </a:lnTo>
                    <a:lnTo>
                      <a:pt x="999" y="441"/>
                    </a:lnTo>
                    <a:close/>
                    <a:moveTo>
                      <a:pt x="293" y="458"/>
                    </a:moveTo>
                    <a:lnTo>
                      <a:pt x="265" y="458"/>
                    </a:lnTo>
                    <a:lnTo>
                      <a:pt x="265" y="424"/>
                    </a:lnTo>
                    <a:lnTo>
                      <a:pt x="293" y="424"/>
                    </a:lnTo>
                    <a:lnTo>
                      <a:pt x="293" y="458"/>
                    </a:lnTo>
                    <a:close/>
                    <a:moveTo>
                      <a:pt x="353" y="458"/>
                    </a:moveTo>
                    <a:lnTo>
                      <a:pt x="324" y="458"/>
                    </a:lnTo>
                    <a:lnTo>
                      <a:pt x="324" y="424"/>
                    </a:lnTo>
                    <a:lnTo>
                      <a:pt x="353" y="424"/>
                    </a:lnTo>
                    <a:lnTo>
                      <a:pt x="353" y="458"/>
                    </a:lnTo>
                    <a:close/>
                    <a:moveTo>
                      <a:pt x="412" y="458"/>
                    </a:moveTo>
                    <a:lnTo>
                      <a:pt x="384" y="458"/>
                    </a:lnTo>
                    <a:lnTo>
                      <a:pt x="384" y="424"/>
                    </a:lnTo>
                    <a:lnTo>
                      <a:pt x="412" y="424"/>
                    </a:lnTo>
                    <a:lnTo>
                      <a:pt x="412" y="458"/>
                    </a:lnTo>
                    <a:close/>
                    <a:moveTo>
                      <a:pt x="519" y="480"/>
                    </a:moveTo>
                    <a:lnTo>
                      <a:pt x="536" y="579"/>
                    </a:lnTo>
                    <a:lnTo>
                      <a:pt x="460" y="579"/>
                    </a:lnTo>
                    <a:lnTo>
                      <a:pt x="480" y="480"/>
                    </a:lnTo>
                    <a:cubicBezTo>
                      <a:pt x="454" y="472"/>
                      <a:pt x="435" y="449"/>
                      <a:pt x="435" y="418"/>
                    </a:cubicBezTo>
                    <a:cubicBezTo>
                      <a:pt x="435" y="381"/>
                      <a:pt x="462" y="353"/>
                      <a:pt x="499" y="353"/>
                    </a:cubicBezTo>
                    <a:cubicBezTo>
                      <a:pt x="535" y="353"/>
                      <a:pt x="564" y="381"/>
                      <a:pt x="564" y="418"/>
                    </a:cubicBezTo>
                    <a:cubicBezTo>
                      <a:pt x="564" y="446"/>
                      <a:pt x="545" y="472"/>
                      <a:pt x="519" y="480"/>
                    </a:cubicBezTo>
                    <a:close/>
                    <a:moveTo>
                      <a:pt x="618" y="458"/>
                    </a:moveTo>
                    <a:lnTo>
                      <a:pt x="590" y="458"/>
                    </a:lnTo>
                    <a:lnTo>
                      <a:pt x="590" y="424"/>
                    </a:lnTo>
                    <a:lnTo>
                      <a:pt x="618" y="424"/>
                    </a:lnTo>
                    <a:lnTo>
                      <a:pt x="618" y="458"/>
                    </a:lnTo>
                    <a:close/>
                    <a:moveTo>
                      <a:pt x="621" y="277"/>
                    </a:moveTo>
                    <a:lnTo>
                      <a:pt x="381" y="277"/>
                    </a:lnTo>
                    <a:lnTo>
                      <a:pt x="381" y="190"/>
                    </a:lnTo>
                    <a:cubicBezTo>
                      <a:pt x="381" y="122"/>
                      <a:pt x="434" y="68"/>
                      <a:pt x="502" y="68"/>
                    </a:cubicBezTo>
                    <a:cubicBezTo>
                      <a:pt x="569" y="68"/>
                      <a:pt x="624" y="122"/>
                      <a:pt x="624" y="190"/>
                    </a:cubicBezTo>
                    <a:lnTo>
                      <a:pt x="624" y="277"/>
                    </a:lnTo>
                    <a:lnTo>
                      <a:pt x="621" y="277"/>
                    </a:lnTo>
                    <a:close/>
                    <a:moveTo>
                      <a:pt x="677" y="458"/>
                    </a:moveTo>
                    <a:lnTo>
                      <a:pt x="649" y="458"/>
                    </a:lnTo>
                    <a:lnTo>
                      <a:pt x="649" y="424"/>
                    </a:lnTo>
                    <a:lnTo>
                      <a:pt x="677" y="424"/>
                    </a:lnTo>
                    <a:lnTo>
                      <a:pt x="677" y="458"/>
                    </a:lnTo>
                    <a:close/>
                    <a:moveTo>
                      <a:pt x="737" y="458"/>
                    </a:moveTo>
                    <a:lnTo>
                      <a:pt x="708" y="458"/>
                    </a:lnTo>
                    <a:lnTo>
                      <a:pt x="708" y="424"/>
                    </a:lnTo>
                    <a:lnTo>
                      <a:pt x="737" y="424"/>
                    </a:lnTo>
                    <a:lnTo>
                      <a:pt x="737" y="458"/>
                    </a:lnTo>
                    <a:close/>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262" name="Freeform 231">
                <a:extLst>
                  <a:ext uri="{FF2B5EF4-FFF2-40B4-BE49-F238E27FC236}">
                    <a16:creationId xmlns:a16="http://schemas.microsoft.com/office/drawing/2014/main" id="{C77CDA28-48C7-4B42-91E4-18DCFFD8C2E8}"/>
                  </a:ext>
                </a:extLst>
              </p:cNvPr>
              <p:cNvSpPr>
                <a:spLocks noChangeArrowheads="1"/>
              </p:cNvSpPr>
              <p:nvPr/>
            </p:nvSpPr>
            <p:spPr bwMode="auto">
              <a:xfrm>
                <a:off x="3235325" y="1938338"/>
                <a:ext cx="360363" cy="268287"/>
              </a:xfrm>
              <a:custGeom>
                <a:avLst/>
                <a:gdLst>
                  <a:gd name="T0" fmla="*/ 878 w 1000"/>
                  <a:gd name="T1" fmla="*/ 370 h 746"/>
                  <a:gd name="T2" fmla="*/ 765 w 1000"/>
                  <a:gd name="T3" fmla="*/ 424 h 746"/>
                  <a:gd name="T4" fmla="*/ 691 w 1000"/>
                  <a:gd name="T5" fmla="*/ 280 h 746"/>
                  <a:gd name="T6" fmla="*/ 499 w 1000"/>
                  <a:gd name="T7" fmla="*/ 0 h 746"/>
                  <a:gd name="T8" fmla="*/ 308 w 1000"/>
                  <a:gd name="T9" fmla="*/ 280 h 746"/>
                  <a:gd name="T10" fmla="*/ 234 w 1000"/>
                  <a:gd name="T11" fmla="*/ 424 h 746"/>
                  <a:gd name="T12" fmla="*/ 121 w 1000"/>
                  <a:gd name="T13" fmla="*/ 370 h 746"/>
                  <a:gd name="T14" fmla="*/ 121 w 1000"/>
                  <a:gd name="T15" fmla="*/ 511 h 746"/>
                  <a:gd name="T16" fmla="*/ 234 w 1000"/>
                  <a:gd name="T17" fmla="*/ 458 h 746"/>
                  <a:gd name="T18" fmla="*/ 499 w 1000"/>
                  <a:gd name="T19" fmla="*/ 745 h 746"/>
                  <a:gd name="T20" fmla="*/ 765 w 1000"/>
                  <a:gd name="T21" fmla="*/ 458 h 746"/>
                  <a:gd name="T22" fmla="*/ 878 w 1000"/>
                  <a:gd name="T23" fmla="*/ 511 h 746"/>
                  <a:gd name="T24" fmla="*/ 293 w 1000"/>
                  <a:gd name="T25" fmla="*/ 458 h 746"/>
                  <a:gd name="T26" fmla="*/ 265 w 1000"/>
                  <a:gd name="T27" fmla="*/ 424 h 746"/>
                  <a:gd name="T28" fmla="*/ 293 w 1000"/>
                  <a:gd name="T29" fmla="*/ 458 h 746"/>
                  <a:gd name="T30" fmla="*/ 324 w 1000"/>
                  <a:gd name="T31" fmla="*/ 458 h 746"/>
                  <a:gd name="T32" fmla="*/ 353 w 1000"/>
                  <a:gd name="T33" fmla="*/ 424 h 746"/>
                  <a:gd name="T34" fmla="*/ 412 w 1000"/>
                  <a:gd name="T35" fmla="*/ 458 h 746"/>
                  <a:gd name="T36" fmla="*/ 384 w 1000"/>
                  <a:gd name="T37" fmla="*/ 424 h 746"/>
                  <a:gd name="T38" fmla="*/ 412 w 1000"/>
                  <a:gd name="T39" fmla="*/ 458 h 746"/>
                  <a:gd name="T40" fmla="*/ 536 w 1000"/>
                  <a:gd name="T41" fmla="*/ 579 h 746"/>
                  <a:gd name="T42" fmla="*/ 480 w 1000"/>
                  <a:gd name="T43" fmla="*/ 480 h 746"/>
                  <a:gd name="T44" fmla="*/ 499 w 1000"/>
                  <a:gd name="T45" fmla="*/ 353 h 746"/>
                  <a:gd name="T46" fmla="*/ 519 w 1000"/>
                  <a:gd name="T47" fmla="*/ 480 h 746"/>
                  <a:gd name="T48" fmla="*/ 590 w 1000"/>
                  <a:gd name="T49" fmla="*/ 458 h 746"/>
                  <a:gd name="T50" fmla="*/ 618 w 1000"/>
                  <a:gd name="T51" fmla="*/ 424 h 746"/>
                  <a:gd name="T52" fmla="*/ 621 w 1000"/>
                  <a:gd name="T53" fmla="*/ 277 h 746"/>
                  <a:gd name="T54" fmla="*/ 381 w 1000"/>
                  <a:gd name="T55" fmla="*/ 190 h 746"/>
                  <a:gd name="T56" fmla="*/ 624 w 1000"/>
                  <a:gd name="T57" fmla="*/ 190 h 746"/>
                  <a:gd name="T58" fmla="*/ 621 w 1000"/>
                  <a:gd name="T59" fmla="*/ 277 h 746"/>
                  <a:gd name="T60" fmla="*/ 649 w 1000"/>
                  <a:gd name="T61" fmla="*/ 458 h 746"/>
                  <a:gd name="T62" fmla="*/ 677 w 1000"/>
                  <a:gd name="T63" fmla="*/ 424 h 746"/>
                  <a:gd name="T64" fmla="*/ 737 w 1000"/>
                  <a:gd name="T65" fmla="*/ 458 h 746"/>
                  <a:gd name="T66" fmla="*/ 708 w 1000"/>
                  <a:gd name="T67" fmla="*/ 424 h 746"/>
                  <a:gd name="T68" fmla="*/ 737 w 1000"/>
                  <a:gd name="T69" fmla="*/ 458 h 7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00" h="746">
                    <a:moveTo>
                      <a:pt x="999" y="441"/>
                    </a:moveTo>
                    <a:lnTo>
                      <a:pt x="878" y="370"/>
                    </a:lnTo>
                    <a:lnTo>
                      <a:pt x="878" y="424"/>
                    </a:lnTo>
                    <a:lnTo>
                      <a:pt x="765" y="424"/>
                    </a:lnTo>
                    <a:lnTo>
                      <a:pt x="765" y="280"/>
                    </a:lnTo>
                    <a:lnTo>
                      <a:pt x="691" y="280"/>
                    </a:lnTo>
                    <a:lnTo>
                      <a:pt x="691" y="192"/>
                    </a:lnTo>
                    <a:cubicBezTo>
                      <a:pt x="691" y="85"/>
                      <a:pt x="604" y="0"/>
                      <a:pt x="499" y="0"/>
                    </a:cubicBezTo>
                    <a:cubicBezTo>
                      <a:pt x="392" y="0"/>
                      <a:pt x="308" y="88"/>
                      <a:pt x="308" y="192"/>
                    </a:cubicBezTo>
                    <a:lnTo>
                      <a:pt x="308" y="280"/>
                    </a:lnTo>
                    <a:lnTo>
                      <a:pt x="234" y="280"/>
                    </a:lnTo>
                    <a:lnTo>
                      <a:pt x="234" y="424"/>
                    </a:lnTo>
                    <a:lnTo>
                      <a:pt x="121" y="424"/>
                    </a:lnTo>
                    <a:lnTo>
                      <a:pt x="121" y="370"/>
                    </a:lnTo>
                    <a:lnTo>
                      <a:pt x="0" y="441"/>
                    </a:lnTo>
                    <a:lnTo>
                      <a:pt x="121" y="511"/>
                    </a:lnTo>
                    <a:lnTo>
                      <a:pt x="121" y="458"/>
                    </a:lnTo>
                    <a:lnTo>
                      <a:pt x="234" y="458"/>
                    </a:lnTo>
                    <a:lnTo>
                      <a:pt x="234" y="633"/>
                    </a:lnTo>
                    <a:lnTo>
                      <a:pt x="499" y="745"/>
                    </a:lnTo>
                    <a:lnTo>
                      <a:pt x="765" y="633"/>
                    </a:lnTo>
                    <a:lnTo>
                      <a:pt x="765" y="458"/>
                    </a:lnTo>
                    <a:lnTo>
                      <a:pt x="878" y="458"/>
                    </a:lnTo>
                    <a:lnTo>
                      <a:pt x="878" y="511"/>
                    </a:lnTo>
                    <a:lnTo>
                      <a:pt x="999" y="441"/>
                    </a:lnTo>
                    <a:close/>
                    <a:moveTo>
                      <a:pt x="293" y="458"/>
                    </a:moveTo>
                    <a:lnTo>
                      <a:pt x="265" y="458"/>
                    </a:lnTo>
                    <a:lnTo>
                      <a:pt x="265" y="424"/>
                    </a:lnTo>
                    <a:lnTo>
                      <a:pt x="293" y="424"/>
                    </a:lnTo>
                    <a:lnTo>
                      <a:pt x="293" y="458"/>
                    </a:lnTo>
                    <a:close/>
                    <a:moveTo>
                      <a:pt x="353" y="458"/>
                    </a:moveTo>
                    <a:lnTo>
                      <a:pt x="324" y="458"/>
                    </a:lnTo>
                    <a:lnTo>
                      <a:pt x="324" y="424"/>
                    </a:lnTo>
                    <a:lnTo>
                      <a:pt x="353" y="424"/>
                    </a:lnTo>
                    <a:lnTo>
                      <a:pt x="353" y="458"/>
                    </a:lnTo>
                    <a:close/>
                    <a:moveTo>
                      <a:pt x="412" y="458"/>
                    </a:moveTo>
                    <a:lnTo>
                      <a:pt x="384" y="458"/>
                    </a:lnTo>
                    <a:lnTo>
                      <a:pt x="384" y="424"/>
                    </a:lnTo>
                    <a:lnTo>
                      <a:pt x="412" y="424"/>
                    </a:lnTo>
                    <a:lnTo>
                      <a:pt x="412" y="458"/>
                    </a:lnTo>
                    <a:close/>
                    <a:moveTo>
                      <a:pt x="519" y="480"/>
                    </a:moveTo>
                    <a:lnTo>
                      <a:pt x="536" y="579"/>
                    </a:lnTo>
                    <a:lnTo>
                      <a:pt x="460" y="579"/>
                    </a:lnTo>
                    <a:lnTo>
                      <a:pt x="480" y="480"/>
                    </a:lnTo>
                    <a:cubicBezTo>
                      <a:pt x="454" y="472"/>
                      <a:pt x="435" y="449"/>
                      <a:pt x="435" y="418"/>
                    </a:cubicBezTo>
                    <a:cubicBezTo>
                      <a:pt x="435" y="381"/>
                      <a:pt x="462" y="353"/>
                      <a:pt x="499" y="353"/>
                    </a:cubicBezTo>
                    <a:cubicBezTo>
                      <a:pt x="535" y="353"/>
                      <a:pt x="564" y="381"/>
                      <a:pt x="564" y="418"/>
                    </a:cubicBezTo>
                    <a:cubicBezTo>
                      <a:pt x="564" y="446"/>
                      <a:pt x="545" y="472"/>
                      <a:pt x="519" y="480"/>
                    </a:cubicBezTo>
                    <a:close/>
                    <a:moveTo>
                      <a:pt x="618" y="458"/>
                    </a:moveTo>
                    <a:lnTo>
                      <a:pt x="590" y="458"/>
                    </a:lnTo>
                    <a:lnTo>
                      <a:pt x="590" y="424"/>
                    </a:lnTo>
                    <a:lnTo>
                      <a:pt x="618" y="424"/>
                    </a:lnTo>
                    <a:lnTo>
                      <a:pt x="618" y="458"/>
                    </a:lnTo>
                    <a:close/>
                    <a:moveTo>
                      <a:pt x="621" y="277"/>
                    </a:moveTo>
                    <a:lnTo>
                      <a:pt x="381" y="277"/>
                    </a:lnTo>
                    <a:lnTo>
                      <a:pt x="381" y="190"/>
                    </a:lnTo>
                    <a:cubicBezTo>
                      <a:pt x="381" y="122"/>
                      <a:pt x="434" y="68"/>
                      <a:pt x="502" y="68"/>
                    </a:cubicBezTo>
                    <a:cubicBezTo>
                      <a:pt x="569" y="68"/>
                      <a:pt x="624" y="122"/>
                      <a:pt x="624" y="190"/>
                    </a:cubicBezTo>
                    <a:lnTo>
                      <a:pt x="624" y="277"/>
                    </a:lnTo>
                    <a:lnTo>
                      <a:pt x="621" y="277"/>
                    </a:lnTo>
                    <a:close/>
                    <a:moveTo>
                      <a:pt x="677" y="458"/>
                    </a:moveTo>
                    <a:lnTo>
                      <a:pt x="649" y="458"/>
                    </a:lnTo>
                    <a:lnTo>
                      <a:pt x="649" y="424"/>
                    </a:lnTo>
                    <a:lnTo>
                      <a:pt x="677" y="424"/>
                    </a:lnTo>
                    <a:lnTo>
                      <a:pt x="677" y="458"/>
                    </a:lnTo>
                    <a:close/>
                    <a:moveTo>
                      <a:pt x="737" y="458"/>
                    </a:moveTo>
                    <a:lnTo>
                      <a:pt x="708" y="458"/>
                    </a:lnTo>
                    <a:lnTo>
                      <a:pt x="708" y="424"/>
                    </a:lnTo>
                    <a:lnTo>
                      <a:pt x="737" y="424"/>
                    </a:lnTo>
                    <a:lnTo>
                      <a:pt x="737" y="458"/>
                    </a:lnTo>
                    <a:close/>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grpSp>
        <p:sp>
          <p:nvSpPr>
            <p:cNvPr id="260" name="Rectangle 259">
              <a:extLst>
                <a:ext uri="{FF2B5EF4-FFF2-40B4-BE49-F238E27FC236}">
                  <a16:creationId xmlns:a16="http://schemas.microsoft.com/office/drawing/2014/main" id="{57F4E295-DA88-4403-8B3F-D04C365C1B11}"/>
                </a:ext>
              </a:extLst>
            </p:cNvPr>
            <p:cNvSpPr/>
            <p:nvPr/>
          </p:nvSpPr>
          <p:spPr>
            <a:xfrm>
              <a:off x="4193333" y="2127578"/>
              <a:ext cx="639069" cy="647172"/>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p>
          </p:txBody>
        </p:sp>
      </p:grpSp>
      <p:sp>
        <p:nvSpPr>
          <p:cNvPr id="263" name="Text Box 30">
            <a:extLst>
              <a:ext uri="{FF2B5EF4-FFF2-40B4-BE49-F238E27FC236}">
                <a16:creationId xmlns:a16="http://schemas.microsoft.com/office/drawing/2014/main" id="{5C6231F7-2A04-4D78-B8FF-75161BFEFD8D}"/>
              </a:ext>
            </a:extLst>
          </p:cNvPr>
          <p:cNvSpPr txBox="1">
            <a:spLocks noChangeArrowheads="1"/>
          </p:cNvSpPr>
          <p:nvPr/>
        </p:nvSpPr>
        <p:spPr bwMode="auto">
          <a:xfrm>
            <a:off x="1082577" y="4178614"/>
            <a:ext cx="683563" cy="122033"/>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solidFill>
                  <a:schemeClr val="bg2">
                    <a:lumMod val="10000"/>
                  </a:schemeClr>
                </a:solidFill>
              </a:rPr>
              <a:t>VPN IPSec</a:t>
            </a:r>
          </a:p>
        </p:txBody>
      </p:sp>
      <p:sp>
        <p:nvSpPr>
          <p:cNvPr id="264" name="Rectangle 263">
            <a:extLst>
              <a:ext uri="{FF2B5EF4-FFF2-40B4-BE49-F238E27FC236}">
                <a16:creationId xmlns:a16="http://schemas.microsoft.com/office/drawing/2014/main" id="{81C83613-6DF1-45A1-AACA-41AF08C0C1AD}"/>
              </a:ext>
            </a:extLst>
          </p:cNvPr>
          <p:cNvSpPr/>
          <p:nvPr/>
        </p:nvSpPr>
        <p:spPr>
          <a:xfrm>
            <a:off x="268810" y="2159303"/>
            <a:ext cx="1752144" cy="1158436"/>
          </a:xfrm>
          <a:prstGeom prst="rect">
            <a:avLst/>
          </a:prstGeom>
          <a:noFill/>
          <a:ln w="19050">
            <a:solidFill>
              <a:schemeClr val="tx1"/>
            </a:solidFill>
            <a:prstDash val="solid"/>
          </a:ln>
          <a:effectLst/>
        </p:spPr>
        <p:style>
          <a:lnRef idx="1">
            <a:schemeClr val="accent1"/>
          </a:lnRef>
          <a:fillRef idx="3">
            <a:schemeClr val="accent1"/>
          </a:fillRef>
          <a:effectRef idx="2">
            <a:schemeClr val="accent1"/>
          </a:effectRef>
          <a:fontRef idx="minor">
            <a:schemeClr val="lt1"/>
          </a:fontRef>
        </p:style>
        <p:txBody>
          <a:bodyPr anchor="b"/>
          <a:lstStyle/>
          <a:p>
            <a:pPr fontAlgn="auto">
              <a:spcBef>
                <a:spcPts val="0"/>
              </a:spcBef>
              <a:spcAft>
                <a:spcPts val="0"/>
              </a:spcAft>
              <a:defRPr/>
            </a:pPr>
            <a:endParaRPr lang="en-US" sz="1200" b="1" dirty="0">
              <a:solidFill>
                <a:schemeClr val="tx1"/>
              </a:solidFill>
              <a:latin typeface="Calibri" charset="0"/>
              <a:ea typeface="Calibri" charset="0"/>
              <a:cs typeface="Calibri" charset="0"/>
            </a:endParaRPr>
          </a:p>
        </p:txBody>
      </p:sp>
      <p:grpSp>
        <p:nvGrpSpPr>
          <p:cNvPr id="265" name="Group 264">
            <a:extLst>
              <a:ext uri="{FF2B5EF4-FFF2-40B4-BE49-F238E27FC236}">
                <a16:creationId xmlns:a16="http://schemas.microsoft.com/office/drawing/2014/main" id="{BD72EB36-C523-424F-AC6D-BD79C0102527}"/>
              </a:ext>
            </a:extLst>
          </p:cNvPr>
          <p:cNvGrpSpPr/>
          <p:nvPr/>
        </p:nvGrpSpPr>
        <p:grpSpPr>
          <a:xfrm>
            <a:off x="436389" y="2152267"/>
            <a:ext cx="638903" cy="1019031"/>
            <a:chOff x="4143850" y="4069093"/>
            <a:chExt cx="639069" cy="1019296"/>
          </a:xfrm>
        </p:grpSpPr>
        <p:grpSp>
          <p:nvGrpSpPr>
            <p:cNvPr id="266" name="Group 265">
              <a:extLst>
                <a:ext uri="{FF2B5EF4-FFF2-40B4-BE49-F238E27FC236}">
                  <a16:creationId xmlns:a16="http://schemas.microsoft.com/office/drawing/2014/main" id="{858C214E-BB53-4056-AF5F-76F371AAE1FF}"/>
                </a:ext>
              </a:extLst>
            </p:cNvPr>
            <p:cNvGrpSpPr/>
            <p:nvPr/>
          </p:nvGrpSpPr>
          <p:grpSpPr>
            <a:xfrm>
              <a:off x="4145193" y="4788087"/>
              <a:ext cx="636383" cy="209796"/>
              <a:chOff x="2971800" y="2860675"/>
              <a:chExt cx="1011238" cy="333375"/>
            </a:xfrm>
            <a:solidFill>
              <a:srgbClr val="5F5F5F"/>
            </a:solidFill>
          </p:grpSpPr>
          <p:grpSp>
            <p:nvGrpSpPr>
              <p:cNvPr id="321" name="Group 320">
                <a:extLst>
                  <a:ext uri="{FF2B5EF4-FFF2-40B4-BE49-F238E27FC236}">
                    <a16:creationId xmlns:a16="http://schemas.microsoft.com/office/drawing/2014/main" id="{C7A1D0EF-49DA-4DCF-BBAB-9E9A7618E5BD}"/>
                  </a:ext>
                </a:extLst>
              </p:cNvPr>
              <p:cNvGrpSpPr/>
              <p:nvPr/>
            </p:nvGrpSpPr>
            <p:grpSpPr>
              <a:xfrm>
                <a:off x="3060700" y="2860675"/>
                <a:ext cx="827088" cy="127000"/>
                <a:chOff x="3060700" y="2860675"/>
                <a:chExt cx="827088" cy="127000"/>
              </a:xfrm>
              <a:grpFill/>
            </p:grpSpPr>
            <p:sp>
              <p:nvSpPr>
                <p:cNvPr id="351" name="Freeform 83">
                  <a:extLst>
                    <a:ext uri="{FF2B5EF4-FFF2-40B4-BE49-F238E27FC236}">
                      <a16:creationId xmlns:a16="http://schemas.microsoft.com/office/drawing/2014/main" id="{B68CC994-41B5-47B4-B070-B106EBA4C3AC}"/>
                    </a:ext>
                  </a:extLst>
                </p:cNvPr>
                <p:cNvSpPr>
                  <a:spLocks noChangeArrowheads="1"/>
                </p:cNvSpPr>
                <p:nvPr/>
              </p:nvSpPr>
              <p:spPr bwMode="auto">
                <a:xfrm>
                  <a:off x="3060700" y="2860675"/>
                  <a:ext cx="101600" cy="125413"/>
                </a:xfrm>
                <a:custGeom>
                  <a:avLst/>
                  <a:gdLst>
                    <a:gd name="T0" fmla="*/ 206 w 283"/>
                    <a:gd name="T1" fmla="*/ 116 h 348"/>
                    <a:gd name="T2" fmla="*/ 152 w 283"/>
                    <a:gd name="T3" fmla="*/ 57 h 348"/>
                    <a:gd name="T4" fmla="*/ 76 w 283"/>
                    <a:gd name="T5" fmla="*/ 181 h 348"/>
                    <a:gd name="T6" fmla="*/ 147 w 283"/>
                    <a:gd name="T7" fmla="*/ 297 h 348"/>
                    <a:gd name="T8" fmla="*/ 206 w 283"/>
                    <a:gd name="T9" fmla="*/ 232 h 348"/>
                    <a:gd name="T10" fmla="*/ 282 w 283"/>
                    <a:gd name="T11" fmla="*/ 232 h 348"/>
                    <a:gd name="T12" fmla="*/ 251 w 283"/>
                    <a:gd name="T13" fmla="*/ 311 h 348"/>
                    <a:gd name="T14" fmla="*/ 152 w 283"/>
                    <a:gd name="T15" fmla="*/ 347 h 348"/>
                    <a:gd name="T16" fmla="*/ 0 w 283"/>
                    <a:gd name="T17" fmla="*/ 178 h 348"/>
                    <a:gd name="T18" fmla="*/ 152 w 283"/>
                    <a:gd name="T19" fmla="*/ 0 h 348"/>
                    <a:gd name="T20" fmla="*/ 277 w 283"/>
                    <a:gd name="T21" fmla="*/ 110 h 348"/>
                    <a:gd name="T22" fmla="*/ 206 w 283"/>
                    <a:gd name="T23" fmla="*/ 110 h 348"/>
                    <a:gd name="T24" fmla="*/ 206 w 283"/>
                    <a:gd name="T25" fmla="*/ 116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83" h="348">
                      <a:moveTo>
                        <a:pt x="206" y="116"/>
                      </a:moveTo>
                      <a:cubicBezTo>
                        <a:pt x="203" y="105"/>
                        <a:pt x="200" y="57"/>
                        <a:pt x="152" y="57"/>
                      </a:cubicBezTo>
                      <a:cubicBezTo>
                        <a:pt x="99" y="57"/>
                        <a:pt x="76" y="113"/>
                        <a:pt x="76" y="181"/>
                      </a:cubicBezTo>
                      <a:cubicBezTo>
                        <a:pt x="76" y="201"/>
                        <a:pt x="76" y="297"/>
                        <a:pt x="147" y="297"/>
                      </a:cubicBezTo>
                      <a:cubicBezTo>
                        <a:pt x="178" y="297"/>
                        <a:pt x="206" y="277"/>
                        <a:pt x="206" y="232"/>
                      </a:cubicBezTo>
                      <a:lnTo>
                        <a:pt x="282" y="232"/>
                      </a:lnTo>
                      <a:cubicBezTo>
                        <a:pt x="279" y="251"/>
                        <a:pt x="279" y="283"/>
                        <a:pt x="251" y="311"/>
                      </a:cubicBezTo>
                      <a:cubicBezTo>
                        <a:pt x="220" y="342"/>
                        <a:pt x="184" y="347"/>
                        <a:pt x="152" y="347"/>
                      </a:cubicBezTo>
                      <a:cubicBezTo>
                        <a:pt x="37" y="347"/>
                        <a:pt x="0" y="263"/>
                        <a:pt x="0" y="178"/>
                      </a:cubicBezTo>
                      <a:cubicBezTo>
                        <a:pt x="0" y="71"/>
                        <a:pt x="59" y="0"/>
                        <a:pt x="152" y="0"/>
                      </a:cubicBezTo>
                      <a:cubicBezTo>
                        <a:pt x="226" y="0"/>
                        <a:pt x="277" y="45"/>
                        <a:pt x="277" y="110"/>
                      </a:cubicBezTo>
                      <a:lnTo>
                        <a:pt x="206" y="110"/>
                      </a:lnTo>
                      <a:lnTo>
                        <a:pt x="206" y="116"/>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54" name="Freeform 84">
                  <a:extLst>
                    <a:ext uri="{FF2B5EF4-FFF2-40B4-BE49-F238E27FC236}">
                      <a16:creationId xmlns:a16="http://schemas.microsoft.com/office/drawing/2014/main" id="{78472DE6-5C96-41C6-83DD-D307EDCABA3B}"/>
                    </a:ext>
                  </a:extLst>
                </p:cNvPr>
                <p:cNvSpPr>
                  <a:spLocks noChangeArrowheads="1"/>
                </p:cNvSpPr>
                <p:nvPr/>
              </p:nvSpPr>
              <p:spPr bwMode="auto">
                <a:xfrm>
                  <a:off x="3186113" y="2898775"/>
                  <a:ext cx="80962" cy="87313"/>
                </a:xfrm>
                <a:custGeom>
                  <a:avLst/>
                  <a:gdLst>
                    <a:gd name="T0" fmla="*/ 68 w 224"/>
                    <a:gd name="T1" fmla="*/ 3 h 241"/>
                    <a:gd name="T2" fmla="*/ 68 w 224"/>
                    <a:gd name="T3" fmla="*/ 141 h 241"/>
                    <a:gd name="T4" fmla="*/ 105 w 224"/>
                    <a:gd name="T5" fmla="*/ 192 h 241"/>
                    <a:gd name="T6" fmla="*/ 150 w 224"/>
                    <a:gd name="T7" fmla="*/ 118 h 241"/>
                    <a:gd name="T8" fmla="*/ 150 w 224"/>
                    <a:gd name="T9" fmla="*/ 0 h 241"/>
                    <a:gd name="T10" fmla="*/ 220 w 224"/>
                    <a:gd name="T11" fmla="*/ 0 h 241"/>
                    <a:gd name="T12" fmla="*/ 220 w 224"/>
                    <a:gd name="T13" fmla="*/ 155 h 241"/>
                    <a:gd name="T14" fmla="*/ 220 w 224"/>
                    <a:gd name="T15" fmla="*/ 217 h 241"/>
                    <a:gd name="T16" fmla="*/ 223 w 224"/>
                    <a:gd name="T17" fmla="*/ 234 h 241"/>
                    <a:gd name="T18" fmla="*/ 155 w 224"/>
                    <a:gd name="T19" fmla="*/ 234 h 241"/>
                    <a:gd name="T20" fmla="*/ 153 w 224"/>
                    <a:gd name="T21" fmla="*/ 203 h 241"/>
                    <a:gd name="T22" fmla="*/ 85 w 224"/>
                    <a:gd name="T23" fmla="*/ 240 h 241"/>
                    <a:gd name="T24" fmla="*/ 14 w 224"/>
                    <a:gd name="T25" fmla="*/ 209 h 241"/>
                    <a:gd name="T26" fmla="*/ 0 w 224"/>
                    <a:gd name="T27" fmla="*/ 146 h 241"/>
                    <a:gd name="T28" fmla="*/ 0 w 224"/>
                    <a:gd name="T29" fmla="*/ 0 h 241"/>
                    <a:gd name="T30" fmla="*/ 68 w 224"/>
                    <a:gd name="T31" fmla="*/ 0 h 241"/>
                    <a:gd name="T32" fmla="*/ 68 w 224"/>
                    <a:gd name="T33" fmla="*/ 3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4" h="241">
                      <a:moveTo>
                        <a:pt x="68" y="3"/>
                      </a:moveTo>
                      <a:lnTo>
                        <a:pt x="68" y="141"/>
                      </a:lnTo>
                      <a:cubicBezTo>
                        <a:pt x="68" y="161"/>
                        <a:pt x="68" y="192"/>
                        <a:pt x="105" y="192"/>
                      </a:cubicBezTo>
                      <a:cubicBezTo>
                        <a:pt x="150" y="192"/>
                        <a:pt x="150" y="158"/>
                        <a:pt x="150" y="118"/>
                      </a:cubicBezTo>
                      <a:lnTo>
                        <a:pt x="150" y="0"/>
                      </a:lnTo>
                      <a:lnTo>
                        <a:pt x="220" y="0"/>
                      </a:lnTo>
                      <a:lnTo>
                        <a:pt x="220" y="155"/>
                      </a:lnTo>
                      <a:cubicBezTo>
                        <a:pt x="220" y="206"/>
                        <a:pt x="220" y="211"/>
                        <a:pt x="220" y="217"/>
                      </a:cubicBezTo>
                      <a:cubicBezTo>
                        <a:pt x="220" y="223"/>
                        <a:pt x="220" y="228"/>
                        <a:pt x="223" y="234"/>
                      </a:cubicBezTo>
                      <a:lnTo>
                        <a:pt x="155" y="234"/>
                      </a:lnTo>
                      <a:lnTo>
                        <a:pt x="153" y="203"/>
                      </a:lnTo>
                      <a:cubicBezTo>
                        <a:pt x="147" y="214"/>
                        <a:pt x="127" y="240"/>
                        <a:pt x="85" y="240"/>
                      </a:cubicBezTo>
                      <a:cubicBezTo>
                        <a:pt x="54" y="240"/>
                        <a:pt x="28" y="225"/>
                        <a:pt x="14" y="209"/>
                      </a:cubicBezTo>
                      <a:cubicBezTo>
                        <a:pt x="0" y="189"/>
                        <a:pt x="0" y="158"/>
                        <a:pt x="0" y="146"/>
                      </a:cubicBezTo>
                      <a:lnTo>
                        <a:pt x="0" y="0"/>
                      </a:lnTo>
                      <a:lnTo>
                        <a:pt x="68" y="0"/>
                      </a:lnTo>
                      <a:lnTo>
                        <a:pt x="68" y="3"/>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55" name="Freeform 85">
                  <a:extLst>
                    <a:ext uri="{FF2B5EF4-FFF2-40B4-BE49-F238E27FC236}">
                      <a16:creationId xmlns:a16="http://schemas.microsoft.com/office/drawing/2014/main" id="{CA244E74-A24B-4943-A51F-9BF29978F07D}"/>
                    </a:ext>
                  </a:extLst>
                </p:cNvPr>
                <p:cNvSpPr>
                  <a:spLocks noChangeArrowheads="1"/>
                </p:cNvSpPr>
                <p:nvPr/>
              </p:nvSpPr>
              <p:spPr bwMode="auto">
                <a:xfrm>
                  <a:off x="3290888" y="2898775"/>
                  <a:ext cx="73025" cy="88900"/>
                </a:xfrm>
                <a:custGeom>
                  <a:avLst/>
                  <a:gdLst>
                    <a:gd name="T0" fmla="*/ 65 w 204"/>
                    <a:gd name="T1" fmla="*/ 172 h 249"/>
                    <a:gd name="T2" fmla="*/ 104 w 204"/>
                    <a:gd name="T3" fmla="*/ 203 h 249"/>
                    <a:gd name="T4" fmla="*/ 141 w 204"/>
                    <a:gd name="T5" fmla="*/ 175 h 249"/>
                    <a:gd name="T6" fmla="*/ 107 w 204"/>
                    <a:gd name="T7" fmla="*/ 149 h 249"/>
                    <a:gd name="T8" fmla="*/ 65 w 204"/>
                    <a:gd name="T9" fmla="*/ 138 h 249"/>
                    <a:gd name="T10" fmla="*/ 6 w 204"/>
                    <a:gd name="T11" fmla="*/ 73 h 249"/>
                    <a:gd name="T12" fmla="*/ 107 w 204"/>
                    <a:gd name="T13" fmla="*/ 0 h 249"/>
                    <a:gd name="T14" fmla="*/ 197 w 204"/>
                    <a:gd name="T15" fmla="*/ 70 h 249"/>
                    <a:gd name="T16" fmla="*/ 135 w 204"/>
                    <a:gd name="T17" fmla="*/ 70 h 249"/>
                    <a:gd name="T18" fmla="*/ 101 w 204"/>
                    <a:gd name="T19" fmla="*/ 42 h 249"/>
                    <a:gd name="T20" fmla="*/ 68 w 204"/>
                    <a:gd name="T21" fmla="*/ 65 h 249"/>
                    <a:gd name="T22" fmla="*/ 99 w 204"/>
                    <a:gd name="T23" fmla="*/ 90 h 249"/>
                    <a:gd name="T24" fmla="*/ 141 w 204"/>
                    <a:gd name="T25" fmla="*/ 101 h 249"/>
                    <a:gd name="T26" fmla="*/ 203 w 204"/>
                    <a:gd name="T27" fmla="*/ 166 h 249"/>
                    <a:gd name="T28" fmla="*/ 96 w 204"/>
                    <a:gd name="T29" fmla="*/ 248 h 249"/>
                    <a:gd name="T30" fmla="*/ 17 w 204"/>
                    <a:gd name="T31" fmla="*/ 220 h 249"/>
                    <a:gd name="T32" fmla="*/ 0 w 204"/>
                    <a:gd name="T33" fmla="*/ 175 h 249"/>
                    <a:gd name="T34" fmla="*/ 65 w 204"/>
                    <a:gd name="T35" fmla="*/ 175 h 249"/>
                    <a:gd name="T36" fmla="*/ 65 w 204"/>
                    <a:gd name="T37" fmla="*/ 17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4" h="249">
                      <a:moveTo>
                        <a:pt x="65" y="172"/>
                      </a:moveTo>
                      <a:cubicBezTo>
                        <a:pt x="65" y="186"/>
                        <a:pt x="76" y="203"/>
                        <a:pt x="104" y="203"/>
                      </a:cubicBezTo>
                      <a:cubicBezTo>
                        <a:pt x="130" y="203"/>
                        <a:pt x="141" y="189"/>
                        <a:pt x="141" y="175"/>
                      </a:cubicBezTo>
                      <a:cubicBezTo>
                        <a:pt x="141" y="164"/>
                        <a:pt x="135" y="155"/>
                        <a:pt x="107" y="149"/>
                      </a:cubicBezTo>
                      <a:lnTo>
                        <a:pt x="65" y="138"/>
                      </a:lnTo>
                      <a:cubicBezTo>
                        <a:pt x="45" y="133"/>
                        <a:pt x="6" y="121"/>
                        <a:pt x="6" y="73"/>
                      </a:cubicBezTo>
                      <a:cubicBezTo>
                        <a:pt x="6" y="28"/>
                        <a:pt x="48" y="0"/>
                        <a:pt x="107" y="0"/>
                      </a:cubicBezTo>
                      <a:cubicBezTo>
                        <a:pt x="155" y="0"/>
                        <a:pt x="195" y="22"/>
                        <a:pt x="197" y="70"/>
                      </a:cubicBezTo>
                      <a:lnTo>
                        <a:pt x="135" y="70"/>
                      </a:lnTo>
                      <a:cubicBezTo>
                        <a:pt x="132" y="45"/>
                        <a:pt x="113" y="42"/>
                        <a:pt x="101" y="42"/>
                      </a:cubicBezTo>
                      <a:cubicBezTo>
                        <a:pt x="82" y="42"/>
                        <a:pt x="68" y="51"/>
                        <a:pt x="68" y="65"/>
                      </a:cubicBezTo>
                      <a:cubicBezTo>
                        <a:pt x="68" y="82"/>
                        <a:pt x="79" y="85"/>
                        <a:pt x="99" y="90"/>
                      </a:cubicBezTo>
                      <a:lnTo>
                        <a:pt x="141" y="101"/>
                      </a:lnTo>
                      <a:cubicBezTo>
                        <a:pt x="183" y="113"/>
                        <a:pt x="203" y="135"/>
                        <a:pt x="203" y="166"/>
                      </a:cubicBezTo>
                      <a:cubicBezTo>
                        <a:pt x="203" y="206"/>
                        <a:pt x="169" y="248"/>
                        <a:pt x="96" y="248"/>
                      </a:cubicBezTo>
                      <a:cubicBezTo>
                        <a:pt x="65" y="248"/>
                        <a:pt x="37" y="243"/>
                        <a:pt x="17" y="220"/>
                      </a:cubicBezTo>
                      <a:cubicBezTo>
                        <a:pt x="3" y="203"/>
                        <a:pt x="0" y="186"/>
                        <a:pt x="0" y="175"/>
                      </a:cubicBezTo>
                      <a:lnTo>
                        <a:pt x="65" y="175"/>
                      </a:lnTo>
                      <a:lnTo>
                        <a:pt x="65" y="172"/>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04" name="Freeform 86">
                  <a:extLst>
                    <a:ext uri="{FF2B5EF4-FFF2-40B4-BE49-F238E27FC236}">
                      <a16:creationId xmlns:a16="http://schemas.microsoft.com/office/drawing/2014/main" id="{0AA29AB9-845A-4ED2-A65E-C30512B872CE}"/>
                    </a:ext>
                  </a:extLst>
                </p:cNvPr>
                <p:cNvSpPr>
                  <a:spLocks noChangeArrowheads="1"/>
                </p:cNvSpPr>
                <p:nvPr/>
              </p:nvSpPr>
              <p:spPr bwMode="auto">
                <a:xfrm>
                  <a:off x="3378200" y="2874963"/>
                  <a:ext cx="61913" cy="111125"/>
                </a:xfrm>
                <a:custGeom>
                  <a:avLst/>
                  <a:gdLst>
                    <a:gd name="T0" fmla="*/ 169 w 170"/>
                    <a:gd name="T1" fmla="*/ 299 h 308"/>
                    <a:gd name="T2" fmla="*/ 115 w 170"/>
                    <a:gd name="T3" fmla="*/ 307 h 308"/>
                    <a:gd name="T4" fmla="*/ 45 w 170"/>
                    <a:gd name="T5" fmla="*/ 245 h 308"/>
                    <a:gd name="T6" fmla="*/ 45 w 170"/>
                    <a:gd name="T7" fmla="*/ 116 h 308"/>
                    <a:gd name="T8" fmla="*/ 0 w 170"/>
                    <a:gd name="T9" fmla="*/ 116 h 308"/>
                    <a:gd name="T10" fmla="*/ 0 w 170"/>
                    <a:gd name="T11" fmla="*/ 70 h 308"/>
                    <a:gd name="T12" fmla="*/ 45 w 170"/>
                    <a:gd name="T13" fmla="*/ 70 h 308"/>
                    <a:gd name="T14" fmla="*/ 45 w 170"/>
                    <a:gd name="T15" fmla="*/ 25 h 308"/>
                    <a:gd name="T16" fmla="*/ 113 w 170"/>
                    <a:gd name="T17" fmla="*/ 0 h 308"/>
                    <a:gd name="T18" fmla="*/ 113 w 170"/>
                    <a:gd name="T19" fmla="*/ 70 h 308"/>
                    <a:gd name="T20" fmla="*/ 169 w 170"/>
                    <a:gd name="T21" fmla="*/ 70 h 308"/>
                    <a:gd name="T22" fmla="*/ 169 w 170"/>
                    <a:gd name="T23" fmla="*/ 116 h 308"/>
                    <a:gd name="T24" fmla="*/ 113 w 170"/>
                    <a:gd name="T25" fmla="*/ 116 h 308"/>
                    <a:gd name="T26" fmla="*/ 113 w 170"/>
                    <a:gd name="T27" fmla="*/ 220 h 308"/>
                    <a:gd name="T28" fmla="*/ 144 w 170"/>
                    <a:gd name="T29" fmla="*/ 254 h 308"/>
                    <a:gd name="T30" fmla="*/ 166 w 170"/>
                    <a:gd name="T31" fmla="*/ 254 h 308"/>
                    <a:gd name="T32" fmla="*/ 166 w 170"/>
                    <a:gd name="T33" fmla="*/ 299 h 308"/>
                    <a:gd name="T34" fmla="*/ 169 w 170"/>
                    <a:gd name="T35" fmla="*/ 299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0" h="308">
                      <a:moveTo>
                        <a:pt x="169" y="299"/>
                      </a:moveTo>
                      <a:cubicBezTo>
                        <a:pt x="146" y="305"/>
                        <a:pt x="127" y="307"/>
                        <a:pt x="115" y="307"/>
                      </a:cubicBezTo>
                      <a:cubicBezTo>
                        <a:pt x="45" y="307"/>
                        <a:pt x="45" y="265"/>
                        <a:pt x="45" y="245"/>
                      </a:cubicBezTo>
                      <a:lnTo>
                        <a:pt x="45" y="116"/>
                      </a:lnTo>
                      <a:lnTo>
                        <a:pt x="0" y="116"/>
                      </a:lnTo>
                      <a:lnTo>
                        <a:pt x="0" y="70"/>
                      </a:lnTo>
                      <a:lnTo>
                        <a:pt x="45" y="70"/>
                      </a:lnTo>
                      <a:lnTo>
                        <a:pt x="45" y="25"/>
                      </a:lnTo>
                      <a:lnTo>
                        <a:pt x="113" y="0"/>
                      </a:lnTo>
                      <a:lnTo>
                        <a:pt x="113" y="70"/>
                      </a:lnTo>
                      <a:lnTo>
                        <a:pt x="169" y="70"/>
                      </a:lnTo>
                      <a:lnTo>
                        <a:pt x="169" y="116"/>
                      </a:lnTo>
                      <a:lnTo>
                        <a:pt x="113" y="116"/>
                      </a:lnTo>
                      <a:lnTo>
                        <a:pt x="113" y="220"/>
                      </a:lnTo>
                      <a:cubicBezTo>
                        <a:pt x="113" y="243"/>
                        <a:pt x="113" y="254"/>
                        <a:pt x="144" y="254"/>
                      </a:cubicBezTo>
                      <a:cubicBezTo>
                        <a:pt x="155" y="254"/>
                        <a:pt x="158" y="254"/>
                        <a:pt x="166" y="254"/>
                      </a:cubicBezTo>
                      <a:lnTo>
                        <a:pt x="166" y="299"/>
                      </a:lnTo>
                      <a:lnTo>
                        <a:pt x="169" y="29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21" name="Freeform 87">
                  <a:extLst>
                    <a:ext uri="{FF2B5EF4-FFF2-40B4-BE49-F238E27FC236}">
                      <a16:creationId xmlns:a16="http://schemas.microsoft.com/office/drawing/2014/main" id="{860F24F2-6419-431A-ABFC-E9144D667969}"/>
                    </a:ext>
                  </a:extLst>
                </p:cNvPr>
                <p:cNvSpPr>
                  <a:spLocks noChangeArrowheads="1"/>
                </p:cNvSpPr>
                <p:nvPr/>
              </p:nvSpPr>
              <p:spPr bwMode="auto">
                <a:xfrm>
                  <a:off x="3454400" y="2898775"/>
                  <a:ext cx="87313" cy="88900"/>
                </a:xfrm>
                <a:custGeom>
                  <a:avLst/>
                  <a:gdLst>
                    <a:gd name="T0" fmla="*/ 122 w 244"/>
                    <a:gd name="T1" fmla="*/ 0 h 249"/>
                    <a:gd name="T2" fmla="*/ 243 w 244"/>
                    <a:gd name="T3" fmla="*/ 124 h 249"/>
                    <a:gd name="T4" fmla="*/ 119 w 244"/>
                    <a:gd name="T5" fmla="*/ 248 h 249"/>
                    <a:gd name="T6" fmla="*/ 0 w 244"/>
                    <a:gd name="T7" fmla="*/ 124 h 249"/>
                    <a:gd name="T8" fmla="*/ 122 w 244"/>
                    <a:gd name="T9" fmla="*/ 0 h 249"/>
                    <a:gd name="T10" fmla="*/ 122 w 244"/>
                    <a:gd name="T11" fmla="*/ 200 h 249"/>
                    <a:gd name="T12" fmla="*/ 172 w 244"/>
                    <a:gd name="T13" fmla="*/ 121 h 249"/>
                    <a:gd name="T14" fmla="*/ 122 w 244"/>
                    <a:gd name="T15" fmla="*/ 48 h 249"/>
                    <a:gd name="T16" fmla="*/ 71 w 244"/>
                    <a:gd name="T17" fmla="*/ 127 h 249"/>
                    <a:gd name="T18" fmla="*/ 122 w 244"/>
                    <a:gd name="T19" fmla="*/ 200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4" h="249">
                      <a:moveTo>
                        <a:pt x="122" y="0"/>
                      </a:moveTo>
                      <a:cubicBezTo>
                        <a:pt x="206" y="0"/>
                        <a:pt x="243" y="56"/>
                        <a:pt x="243" y="124"/>
                      </a:cubicBezTo>
                      <a:cubicBezTo>
                        <a:pt x="243" y="189"/>
                        <a:pt x="206" y="248"/>
                        <a:pt x="119" y="248"/>
                      </a:cubicBezTo>
                      <a:cubicBezTo>
                        <a:pt x="51" y="248"/>
                        <a:pt x="0" y="206"/>
                        <a:pt x="0" y="124"/>
                      </a:cubicBezTo>
                      <a:cubicBezTo>
                        <a:pt x="0" y="68"/>
                        <a:pt x="28" y="0"/>
                        <a:pt x="122" y="0"/>
                      </a:cubicBezTo>
                      <a:close/>
                      <a:moveTo>
                        <a:pt x="122" y="200"/>
                      </a:moveTo>
                      <a:cubicBezTo>
                        <a:pt x="153" y="200"/>
                        <a:pt x="172" y="183"/>
                        <a:pt x="172" y="121"/>
                      </a:cubicBezTo>
                      <a:cubicBezTo>
                        <a:pt x="172" y="90"/>
                        <a:pt x="167" y="48"/>
                        <a:pt x="122" y="48"/>
                      </a:cubicBezTo>
                      <a:cubicBezTo>
                        <a:pt x="71" y="48"/>
                        <a:pt x="71" y="107"/>
                        <a:pt x="71" y="127"/>
                      </a:cubicBezTo>
                      <a:cubicBezTo>
                        <a:pt x="71" y="178"/>
                        <a:pt x="88" y="200"/>
                        <a:pt x="122" y="200"/>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22" name="Freeform 88">
                  <a:extLst>
                    <a:ext uri="{FF2B5EF4-FFF2-40B4-BE49-F238E27FC236}">
                      <a16:creationId xmlns:a16="http://schemas.microsoft.com/office/drawing/2014/main" id="{78677ED2-ADBC-45D9-BD3D-4D07BC10A2BF}"/>
                    </a:ext>
                  </a:extLst>
                </p:cNvPr>
                <p:cNvSpPr>
                  <a:spLocks noChangeArrowheads="1"/>
                </p:cNvSpPr>
                <p:nvPr/>
              </p:nvSpPr>
              <p:spPr bwMode="auto">
                <a:xfrm>
                  <a:off x="3568700" y="2898775"/>
                  <a:ext cx="134938" cy="88900"/>
                </a:xfrm>
                <a:custGeom>
                  <a:avLst/>
                  <a:gdLst>
                    <a:gd name="T0" fmla="*/ 3 w 377"/>
                    <a:gd name="T1" fmla="*/ 51 h 246"/>
                    <a:gd name="T2" fmla="*/ 0 w 377"/>
                    <a:gd name="T3" fmla="*/ 6 h 246"/>
                    <a:gd name="T4" fmla="*/ 68 w 377"/>
                    <a:gd name="T5" fmla="*/ 6 h 246"/>
                    <a:gd name="T6" fmla="*/ 71 w 377"/>
                    <a:gd name="T7" fmla="*/ 37 h 246"/>
                    <a:gd name="T8" fmla="*/ 144 w 377"/>
                    <a:gd name="T9" fmla="*/ 0 h 246"/>
                    <a:gd name="T10" fmla="*/ 218 w 377"/>
                    <a:gd name="T11" fmla="*/ 45 h 246"/>
                    <a:gd name="T12" fmla="*/ 294 w 377"/>
                    <a:gd name="T13" fmla="*/ 3 h 246"/>
                    <a:gd name="T14" fmla="*/ 364 w 377"/>
                    <a:gd name="T15" fmla="*/ 39 h 246"/>
                    <a:gd name="T16" fmla="*/ 376 w 377"/>
                    <a:gd name="T17" fmla="*/ 110 h 246"/>
                    <a:gd name="T18" fmla="*/ 376 w 377"/>
                    <a:gd name="T19" fmla="*/ 243 h 246"/>
                    <a:gd name="T20" fmla="*/ 305 w 377"/>
                    <a:gd name="T21" fmla="*/ 243 h 246"/>
                    <a:gd name="T22" fmla="*/ 305 w 377"/>
                    <a:gd name="T23" fmla="*/ 104 h 246"/>
                    <a:gd name="T24" fmla="*/ 266 w 377"/>
                    <a:gd name="T25" fmla="*/ 51 h 246"/>
                    <a:gd name="T26" fmla="*/ 223 w 377"/>
                    <a:gd name="T27" fmla="*/ 124 h 246"/>
                    <a:gd name="T28" fmla="*/ 223 w 377"/>
                    <a:gd name="T29" fmla="*/ 243 h 246"/>
                    <a:gd name="T30" fmla="*/ 153 w 377"/>
                    <a:gd name="T31" fmla="*/ 243 h 246"/>
                    <a:gd name="T32" fmla="*/ 153 w 377"/>
                    <a:gd name="T33" fmla="*/ 104 h 246"/>
                    <a:gd name="T34" fmla="*/ 113 w 377"/>
                    <a:gd name="T35" fmla="*/ 54 h 246"/>
                    <a:gd name="T36" fmla="*/ 71 w 377"/>
                    <a:gd name="T37" fmla="*/ 107 h 246"/>
                    <a:gd name="T38" fmla="*/ 71 w 377"/>
                    <a:gd name="T39" fmla="*/ 245 h 246"/>
                    <a:gd name="T40" fmla="*/ 0 w 377"/>
                    <a:gd name="T41" fmla="*/ 245 h 246"/>
                    <a:gd name="T42" fmla="*/ 0 w 377"/>
                    <a:gd name="T43" fmla="*/ 51 h 246"/>
                    <a:gd name="T44" fmla="*/ 3 w 377"/>
                    <a:gd name="T45" fmla="*/ 51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77" h="246">
                      <a:moveTo>
                        <a:pt x="3" y="51"/>
                      </a:moveTo>
                      <a:cubicBezTo>
                        <a:pt x="3" y="37"/>
                        <a:pt x="3" y="22"/>
                        <a:pt x="0" y="6"/>
                      </a:cubicBezTo>
                      <a:lnTo>
                        <a:pt x="68" y="6"/>
                      </a:lnTo>
                      <a:lnTo>
                        <a:pt x="71" y="37"/>
                      </a:lnTo>
                      <a:cubicBezTo>
                        <a:pt x="79" y="25"/>
                        <a:pt x="96" y="0"/>
                        <a:pt x="144" y="0"/>
                      </a:cubicBezTo>
                      <a:cubicBezTo>
                        <a:pt x="198" y="0"/>
                        <a:pt x="212" y="34"/>
                        <a:pt x="218" y="45"/>
                      </a:cubicBezTo>
                      <a:cubicBezTo>
                        <a:pt x="237" y="8"/>
                        <a:pt x="268" y="3"/>
                        <a:pt x="294" y="3"/>
                      </a:cubicBezTo>
                      <a:cubicBezTo>
                        <a:pt x="342" y="3"/>
                        <a:pt x="359" y="31"/>
                        <a:pt x="364" y="39"/>
                      </a:cubicBezTo>
                      <a:cubicBezTo>
                        <a:pt x="376" y="59"/>
                        <a:pt x="376" y="87"/>
                        <a:pt x="376" y="110"/>
                      </a:cubicBezTo>
                      <a:lnTo>
                        <a:pt x="376" y="243"/>
                      </a:lnTo>
                      <a:lnTo>
                        <a:pt x="305" y="243"/>
                      </a:lnTo>
                      <a:lnTo>
                        <a:pt x="305" y="104"/>
                      </a:lnTo>
                      <a:cubicBezTo>
                        <a:pt x="305" y="79"/>
                        <a:pt x="302" y="51"/>
                        <a:pt x="266" y="51"/>
                      </a:cubicBezTo>
                      <a:cubicBezTo>
                        <a:pt x="223" y="51"/>
                        <a:pt x="223" y="90"/>
                        <a:pt x="223" y="124"/>
                      </a:cubicBezTo>
                      <a:lnTo>
                        <a:pt x="223" y="243"/>
                      </a:lnTo>
                      <a:lnTo>
                        <a:pt x="153" y="243"/>
                      </a:lnTo>
                      <a:lnTo>
                        <a:pt x="153" y="104"/>
                      </a:lnTo>
                      <a:cubicBezTo>
                        <a:pt x="153" y="87"/>
                        <a:pt x="153" y="54"/>
                        <a:pt x="113" y="54"/>
                      </a:cubicBezTo>
                      <a:cubicBezTo>
                        <a:pt x="71" y="54"/>
                        <a:pt x="71" y="90"/>
                        <a:pt x="71" y="107"/>
                      </a:cubicBezTo>
                      <a:lnTo>
                        <a:pt x="71" y="245"/>
                      </a:lnTo>
                      <a:lnTo>
                        <a:pt x="0" y="245"/>
                      </a:lnTo>
                      <a:lnTo>
                        <a:pt x="0" y="51"/>
                      </a:lnTo>
                      <a:lnTo>
                        <a:pt x="3" y="51"/>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23" name="Freeform 89">
                  <a:extLst>
                    <a:ext uri="{FF2B5EF4-FFF2-40B4-BE49-F238E27FC236}">
                      <a16:creationId xmlns:a16="http://schemas.microsoft.com/office/drawing/2014/main" id="{C99CF471-CF44-46D6-B691-274C2739B2C0}"/>
                    </a:ext>
                  </a:extLst>
                </p:cNvPr>
                <p:cNvSpPr>
                  <a:spLocks noChangeArrowheads="1"/>
                </p:cNvSpPr>
                <p:nvPr/>
              </p:nvSpPr>
              <p:spPr bwMode="auto">
                <a:xfrm>
                  <a:off x="3730625" y="2898775"/>
                  <a:ext cx="80963" cy="88900"/>
                </a:xfrm>
                <a:custGeom>
                  <a:avLst/>
                  <a:gdLst>
                    <a:gd name="T0" fmla="*/ 116 w 227"/>
                    <a:gd name="T1" fmla="*/ 203 h 249"/>
                    <a:gd name="T2" fmla="*/ 155 w 227"/>
                    <a:gd name="T3" fmla="*/ 169 h 249"/>
                    <a:gd name="T4" fmla="*/ 217 w 227"/>
                    <a:gd name="T5" fmla="*/ 169 h 249"/>
                    <a:gd name="T6" fmla="*/ 195 w 227"/>
                    <a:gd name="T7" fmla="*/ 220 h 249"/>
                    <a:gd name="T8" fmla="*/ 113 w 227"/>
                    <a:gd name="T9" fmla="*/ 248 h 249"/>
                    <a:gd name="T10" fmla="*/ 31 w 227"/>
                    <a:gd name="T11" fmla="*/ 220 h 249"/>
                    <a:gd name="T12" fmla="*/ 0 w 227"/>
                    <a:gd name="T13" fmla="*/ 130 h 249"/>
                    <a:gd name="T14" fmla="*/ 48 w 227"/>
                    <a:gd name="T15" fmla="*/ 20 h 249"/>
                    <a:gd name="T16" fmla="*/ 113 w 227"/>
                    <a:gd name="T17" fmla="*/ 0 h 249"/>
                    <a:gd name="T18" fmla="*/ 209 w 227"/>
                    <a:gd name="T19" fmla="*/ 56 h 249"/>
                    <a:gd name="T20" fmla="*/ 223 w 227"/>
                    <a:gd name="T21" fmla="*/ 141 h 249"/>
                    <a:gd name="T22" fmla="*/ 68 w 227"/>
                    <a:gd name="T23" fmla="*/ 141 h 249"/>
                    <a:gd name="T24" fmla="*/ 116 w 227"/>
                    <a:gd name="T25" fmla="*/ 203 h 249"/>
                    <a:gd name="T26" fmla="*/ 155 w 227"/>
                    <a:gd name="T27" fmla="*/ 99 h 249"/>
                    <a:gd name="T28" fmla="*/ 116 w 227"/>
                    <a:gd name="T29" fmla="*/ 45 h 249"/>
                    <a:gd name="T30" fmla="*/ 71 w 227"/>
                    <a:gd name="T31" fmla="*/ 99 h 249"/>
                    <a:gd name="T32" fmla="*/ 155 w 227"/>
                    <a:gd name="T33" fmla="*/ 99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7" h="249">
                      <a:moveTo>
                        <a:pt x="116" y="203"/>
                      </a:moveTo>
                      <a:cubicBezTo>
                        <a:pt x="133" y="203"/>
                        <a:pt x="150" y="197"/>
                        <a:pt x="155" y="169"/>
                      </a:cubicBezTo>
                      <a:lnTo>
                        <a:pt x="217" y="169"/>
                      </a:lnTo>
                      <a:cubicBezTo>
                        <a:pt x="217" y="181"/>
                        <a:pt x="214" y="200"/>
                        <a:pt x="195" y="220"/>
                      </a:cubicBezTo>
                      <a:cubicBezTo>
                        <a:pt x="178" y="237"/>
                        <a:pt x="147" y="248"/>
                        <a:pt x="113" y="248"/>
                      </a:cubicBezTo>
                      <a:cubicBezTo>
                        <a:pt x="93" y="248"/>
                        <a:pt x="54" y="245"/>
                        <a:pt x="31" y="220"/>
                      </a:cubicBezTo>
                      <a:cubicBezTo>
                        <a:pt x="8" y="197"/>
                        <a:pt x="0" y="166"/>
                        <a:pt x="0" y="130"/>
                      </a:cubicBezTo>
                      <a:cubicBezTo>
                        <a:pt x="0" y="93"/>
                        <a:pt x="8" y="45"/>
                        <a:pt x="48" y="20"/>
                      </a:cubicBezTo>
                      <a:cubicBezTo>
                        <a:pt x="65" y="8"/>
                        <a:pt x="87" y="0"/>
                        <a:pt x="113" y="0"/>
                      </a:cubicBezTo>
                      <a:cubicBezTo>
                        <a:pt x="147" y="0"/>
                        <a:pt x="186" y="14"/>
                        <a:pt x="209" y="56"/>
                      </a:cubicBezTo>
                      <a:cubicBezTo>
                        <a:pt x="226" y="87"/>
                        <a:pt x="223" y="124"/>
                        <a:pt x="223" y="141"/>
                      </a:cubicBezTo>
                      <a:lnTo>
                        <a:pt x="68" y="141"/>
                      </a:lnTo>
                      <a:cubicBezTo>
                        <a:pt x="68" y="155"/>
                        <a:pt x="68" y="203"/>
                        <a:pt x="116" y="203"/>
                      </a:cubicBezTo>
                      <a:close/>
                      <a:moveTo>
                        <a:pt x="155" y="99"/>
                      </a:moveTo>
                      <a:cubicBezTo>
                        <a:pt x="155" y="87"/>
                        <a:pt x="155" y="45"/>
                        <a:pt x="116" y="45"/>
                      </a:cubicBezTo>
                      <a:cubicBezTo>
                        <a:pt x="85" y="45"/>
                        <a:pt x="73" y="70"/>
                        <a:pt x="71" y="99"/>
                      </a:cubicBezTo>
                      <a:lnTo>
                        <a:pt x="155" y="99"/>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24" name="Freeform 90">
                  <a:extLst>
                    <a:ext uri="{FF2B5EF4-FFF2-40B4-BE49-F238E27FC236}">
                      <a16:creationId xmlns:a16="http://schemas.microsoft.com/office/drawing/2014/main" id="{968B22A4-0827-417D-8A77-AB904303B8F5}"/>
                    </a:ext>
                  </a:extLst>
                </p:cNvPr>
                <p:cNvSpPr>
                  <a:spLocks noChangeArrowheads="1"/>
                </p:cNvSpPr>
                <p:nvPr/>
              </p:nvSpPr>
              <p:spPr bwMode="auto">
                <a:xfrm>
                  <a:off x="3835400" y="2898775"/>
                  <a:ext cx="52388" cy="87313"/>
                </a:xfrm>
                <a:custGeom>
                  <a:avLst/>
                  <a:gdLst>
                    <a:gd name="T0" fmla="*/ 2 w 145"/>
                    <a:gd name="T1" fmla="*/ 62 h 241"/>
                    <a:gd name="T2" fmla="*/ 0 w 145"/>
                    <a:gd name="T3" fmla="*/ 3 h 241"/>
                    <a:gd name="T4" fmla="*/ 65 w 145"/>
                    <a:gd name="T5" fmla="*/ 3 h 241"/>
                    <a:gd name="T6" fmla="*/ 65 w 145"/>
                    <a:gd name="T7" fmla="*/ 48 h 241"/>
                    <a:gd name="T8" fmla="*/ 144 w 145"/>
                    <a:gd name="T9" fmla="*/ 3 h 241"/>
                    <a:gd name="T10" fmla="*/ 144 w 145"/>
                    <a:gd name="T11" fmla="*/ 65 h 241"/>
                    <a:gd name="T12" fmla="*/ 70 w 145"/>
                    <a:gd name="T13" fmla="*/ 124 h 241"/>
                    <a:gd name="T14" fmla="*/ 70 w 145"/>
                    <a:gd name="T15" fmla="*/ 240 h 241"/>
                    <a:gd name="T16" fmla="*/ 2 w 145"/>
                    <a:gd name="T17" fmla="*/ 240 h 241"/>
                    <a:gd name="T18" fmla="*/ 2 w 145"/>
                    <a:gd name="T19" fmla="*/ 62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5" h="241">
                      <a:moveTo>
                        <a:pt x="2" y="62"/>
                      </a:moveTo>
                      <a:cubicBezTo>
                        <a:pt x="2" y="51"/>
                        <a:pt x="0" y="17"/>
                        <a:pt x="0" y="3"/>
                      </a:cubicBezTo>
                      <a:lnTo>
                        <a:pt x="65" y="3"/>
                      </a:lnTo>
                      <a:lnTo>
                        <a:pt x="65" y="48"/>
                      </a:lnTo>
                      <a:cubicBezTo>
                        <a:pt x="73" y="28"/>
                        <a:pt x="90" y="0"/>
                        <a:pt x="144" y="3"/>
                      </a:cubicBezTo>
                      <a:lnTo>
                        <a:pt x="144" y="65"/>
                      </a:lnTo>
                      <a:cubicBezTo>
                        <a:pt x="73" y="59"/>
                        <a:pt x="70" y="93"/>
                        <a:pt x="70" y="124"/>
                      </a:cubicBezTo>
                      <a:lnTo>
                        <a:pt x="70" y="240"/>
                      </a:lnTo>
                      <a:lnTo>
                        <a:pt x="2" y="240"/>
                      </a:lnTo>
                      <a:lnTo>
                        <a:pt x="2" y="62"/>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grpSp>
            <p:nvGrpSpPr>
              <p:cNvPr id="322" name="Group 321">
                <a:extLst>
                  <a:ext uri="{FF2B5EF4-FFF2-40B4-BE49-F238E27FC236}">
                    <a16:creationId xmlns:a16="http://schemas.microsoft.com/office/drawing/2014/main" id="{B63B1836-2987-44DD-9468-A2A58ACCB158}"/>
                  </a:ext>
                </a:extLst>
              </p:cNvPr>
              <p:cNvGrpSpPr/>
              <p:nvPr/>
            </p:nvGrpSpPr>
            <p:grpSpPr>
              <a:xfrm>
                <a:off x="2971800" y="3068638"/>
                <a:ext cx="1011238" cy="125412"/>
                <a:chOff x="2971800" y="3068638"/>
                <a:chExt cx="1011238" cy="125412"/>
              </a:xfrm>
              <a:grpFill/>
            </p:grpSpPr>
            <p:sp>
              <p:nvSpPr>
                <p:cNvPr id="323" name="Freeform 91">
                  <a:extLst>
                    <a:ext uri="{FF2B5EF4-FFF2-40B4-BE49-F238E27FC236}">
                      <a16:creationId xmlns:a16="http://schemas.microsoft.com/office/drawing/2014/main" id="{C7670294-3EB9-463F-9FBD-1C7114F30FA2}"/>
                    </a:ext>
                  </a:extLst>
                </p:cNvPr>
                <p:cNvSpPr>
                  <a:spLocks noChangeArrowheads="1"/>
                </p:cNvSpPr>
                <p:nvPr/>
              </p:nvSpPr>
              <p:spPr bwMode="auto">
                <a:xfrm>
                  <a:off x="2971800" y="3071813"/>
                  <a:ext cx="101600" cy="120650"/>
                </a:xfrm>
                <a:custGeom>
                  <a:avLst/>
                  <a:gdLst>
                    <a:gd name="T0" fmla="*/ 110 w 283"/>
                    <a:gd name="T1" fmla="*/ 0 h 337"/>
                    <a:gd name="T2" fmla="*/ 225 w 283"/>
                    <a:gd name="T3" fmla="*/ 32 h 337"/>
                    <a:gd name="T4" fmla="*/ 282 w 283"/>
                    <a:gd name="T5" fmla="*/ 164 h 337"/>
                    <a:gd name="T6" fmla="*/ 163 w 283"/>
                    <a:gd name="T7" fmla="*/ 333 h 337"/>
                    <a:gd name="T8" fmla="*/ 104 w 283"/>
                    <a:gd name="T9" fmla="*/ 336 h 337"/>
                    <a:gd name="T10" fmla="*/ 0 w 283"/>
                    <a:gd name="T11" fmla="*/ 336 h 337"/>
                    <a:gd name="T12" fmla="*/ 0 w 283"/>
                    <a:gd name="T13" fmla="*/ 0 h 337"/>
                    <a:gd name="T14" fmla="*/ 110 w 283"/>
                    <a:gd name="T15" fmla="*/ 0 h 337"/>
                    <a:gd name="T16" fmla="*/ 101 w 283"/>
                    <a:gd name="T17" fmla="*/ 280 h 337"/>
                    <a:gd name="T18" fmla="*/ 180 w 283"/>
                    <a:gd name="T19" fmla="*/ 257 h 337"/>
                    <a:gd name="T20" fmla="*/ 211 w 283"/>
                    <a:gd name="T21" fmla="*/ 161 h 337"/>
                    <a:gd name="T22" fmla="*/ 149 w 283"/>
                    <a:gd name="T23" fmla="*/ 57 h 337"/>
                    <a:gd name="T24" fmla="*/ 73 w 283"/>
                    <a:gd name="T25" fmla="*/ 51 h 337"/>
                    <a:gd name="T26" fmla="*/ 73 w 283"/>
                    <a:gd name="T27" fmla="*/ 280 h 337"/>
                    <a:gd name="T28" fmla="*/ 101 w 283"/>
                    <a:gd name="T29" fmla="*/ 280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83" h="337">
                      <a:moveTo>
                        <a:pt x="110" y="0"/>
                      </a:moveTo>
                      <a:cubicBezTo>
                        <a:pt x="130" y="0"/>
                        <a:pt x="186" y="0"/>
                        <a:pt x="225" y="32"/>
                      </a:cubicBezTo>
                      <a:cubicBezTo>
                        <a:pt x="268" y="63"/>
                        <a:pt x="282" y="116"/>
                        <a:pt x="282" y="164"/>
                      </a:cubicBezTo>
                      <a:cubicBezTo>
                        <a:pt x="282" y="269"/>
                        <a:pt x="225" y="322"/>
                        <a:pt x="163" y="333"/>
                      </a:cubicBezTo>
                      <a:cubicBezTo>
                        <a:pt x="152" y="336"/>
                        <a:pt x="138" y="336"/>
                        <a:pt x="104" y="336"/>
                      </a:cubicBezTo>
                      <a:lnTo>
                        <a:pt x="0" y="336"/>
                      </a:lnTo>
                      <a:lnTo>
                        <a:pt x="0" y="0"/>
                      </a:lnTo>
                      <a:lnTo>
                        <a:pt x="110" y="0"/>
                      </a:lnTo>
                      <a:close/>
                      <a:moveTo>
                        <a:pt x="101" y="280"/>
                      </a:moveTo>
                      <a:cubicBezTo>
                        <a:pt x="132" y="280"/>
                        <a:pt x="158" y="277"/>
                        <a:pt x="180" y="257"/>
                      </a:cubicBezTo>
                      <a:cubicBezTo>
                        <a:pt x="209" y="229"/>
                        <a:pt x="211" y="178"/>
                        <a:pt x="211" y="161"/>
                      </a:cubicBezTo>
                      <a:cubicBezTo>
                        <a:pt x="211" y="113"/>
                        <a:pt x="194" y="71"/>
                        <a:pt x="149" y="57"/>
                      </a:cubicBezTo>
                      <a:cubicBezTo>
                        <a:pt x="135" y="54"/>
                        <a:pt x="115" y="51"/>
                        <a:pt x="73" y="51"/>
                      </a:cubicBezTo>
                      <a:lnTo>
                        <a:pt x="73" y="280"/>
                      </a:lnTo>
                      <a:lnTo>
                        <a:pt x="101" y="280"/>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25" name="Freeform 92">
                  <a:extLst>
                    <a:ext uri="{FF2B5EF4-FFF2-40B4-BE49-F238E27FC236}">
                      <a16:creationId xmlns:a16="http://schemas.microsoft.com/office/drawing/2014/main" id="{F1420A89-FED3-45EE-B93E-CE4712546CBF}"/>
                    </a:ext>
                  </a:extLst>
                </p:cNvPr>
                <p:cNvSpPr>
                  <a:spLocks noChangeArrowheads="1"/>
                </p:cNvSpPr>
                <p:nvPr/>
              </p:nvSpPr>
              <p:spPr bwMode="auto">
                <a:xfrm>
                  <a:off x="3092450" y="3103563"/>
                  <a:ext cx="77788" cy="90487"/>
                </a:xfrm>
                <a:custGeom>
                  <a:avLst/>
                  <a:gdLst>
                    <a:gd name="T0" fmla="*/ 152 w 215"/>
                    <a:gd name="T1" fmla="*/ 245 h 252"/>
                    <a:gd name="T2" fmla="*/ 149 w 215"/>
                    <a:gd name="T3" fmla="*/ 214 h 252"/>
                    <a:gd name="T4" fmla="*/ 79 w 215"/>
                    <a:gd name="T5" fmla="*/ 251 h 252"/>
                    <a:gd name="T6" fmla="*/ 19 w 215"/>
                    <a:gd name="T7" fmla="*/ 231 h 252"/>
                    <a:gd name="T8" fmla="*/ 0 w 215"/>
                    <a:gd name="T9" fmla="*/ 180 h 252"/>
                    <a:gd name="T10" fmla="*/ 51 w 215"/>
                    <a:gd name="T11" fmla="*/ 107 h 252"/>
                    <a:gd name="T12" fmla="*/ 144 w 215"/>
                    <a:gd name="T13" fmla="*/ 93 h 252"/>
                    <a:gd name="T14" fmla="*/ 141 w 215"/>
                    <a:gd name="T15" fmla="*/ 62 h 252"/>
                    <a:gd name="T16" fmla="*/ 110 w 215"/>
                    <a:gd name="T17" fmla="*/ 42 h 252"/>
                    <a:gd name="T18" fmla="*/ 84 w 215"/>
                    <a:gd name="T19" fmla="*/ 56 h 252"/>
                    <a:gd name="T20" fmla="*/ 79 w 215"/>
                    <a:gd name="T21" fmla="*/ 76 h 252"/>
                    <a:gd name="T22" fmla="*/ 11 w 215"/>
                    <a:gd name="T23" fmla="*/ 76 h 252"/>
                    <a:gd name="T24" fmla="*/ 36 w 215"/>
                    <a:gd name="T25" fmla="*/ 20 h 252"/>
                    <a:gd name="T26" fmla="*/ 107 w 215"/>
                    <a:gd name="T27" fmla="*/ 0 h 252"/>
                    <a:gd name="T28" fmla="*/ 192 w 215"/>
                    <a:gd name="T29" fmla="*/ 31 h 252"/>
                    <a:gd name="T30" fmla="*/ 209 w 215"/>
                    <a:gd name="T31" fmla="*/ 87 h 252"/>
                    <a:gd name="T32" fmla="*/ 209 w 215"/>
                    <a:gd name="T33" fmla="*/ 180 h 252"/>
                    <a:gd name="T34" fmla="*/ 214 w 215"/>
                    <a:gd name="T35" fmla="*/ 240 h 252"/>
                    <a:gd name="T36" fmla="*/ 152 w 215"/>
                    <a:gd name="T37" fmla="*/ 240 h 252"/>
                    <a:gd name="T38" fmla="*/ 152 w 215"/>
                    <a:gd name="T39" fmla="*/ 245 h 252"/>
                    <a:gd name="T40" fmla="*/ 70 w 215"/>
                    <a:gd name="T41" fmla="*/ 172 h 252"/>
                    <a:gd name="T42" fmla="*/ 104 w 215"/>
                    <a:gd name="T43" fmla="*/ 206 h 252"/>
                    <a:gd name="T44" fmla="*/ 132 w 215"/>
                    <a:gd name="T45" fmla="*/ 192 h 252"/>
                    <a:gd name="T46" fmla="*/ 146 w 215"/>
                    <a:gd name="T47" fmla="*/ 132 h 252"/>
                    <a:gd name="T48" fmla="*/ 70 w 215"/>
                    <a:gd name="T49" fmla="*/ 172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15" h="252">
                      <a:moveTo>
                        <a:pt x="152" y="245"/>
                      </a:moveTo>
                      <a:cubicBezTo>
                        <a:pt x="149" y="231"/>
                        <a:pt x="149" y="220"/>
                        <a:pt x="149" y="214"/>
                      </a:cubicBezTo>
                      <a:cubicBezTo>
                        <a:pt x="124" y="251"/>
                        <a:pt x="93" y="251"/>
                        <a:pt x="79" y="251"/>
                      </a:cubicBezTo>
                      <a:cubicBezTo>
                        <a:pt x="45" y="251"/>
                        <a:pt x="31" y="242"/>
                        <a:pt x="19" y="231"/>
                      </a:cubicBezTo>
                      <a:cubicBezTo>
                        <a:pt x="5" y="217"/>
                        <a:pt x="0" y="197"/>
                        <a:pt x="0" y="180"/>
                      </a:cubicBezTo>
                      <a:cubicBezTo>
                        <a:pt x="0" y="161"/>
                        <a:pt x="5" y="127"/>
                        <a:pt x="51" y="107"/>
                      </a:cubicBezTo>
                      <a:cubicBezTo>
                        <a:pt x="79" y="93"/>
                        <a:pt x="121" y="93"/>
                        <a:pt x="144" y="93"/>
                      </a:cubicBezTo>
                      <a:cubicBezTo>
                        <a:pt x="144" y="79"/>
                        <a:pt x="144" y="70"/>
                        <a:pt x="141" y="62"/>
                      </a:cubicBezTo>
                      <a:cubicBezTo>
                        <a:pt x="135" y="45"/>
                        <a:pt x="115" y="42"/>
                        <a:pt x="110" y="42"/>
                      </a:cubicBezTo>
                      <a:cubicBezTo>
                        <a:pt x="101" y="42"/>
                        <a:pt x="90" y="45"/>
                        <a:pt x="84" y="56"/>
                      </a:cubicBezTo>
                      <a:cubicBezTo>
                        <a:pt x="79" y="65"/>
                        <a:pt x="79" y="70"/>
                        <a:pt x="79" y="76"/>
                      </a:cubicBezTo>
                      <a:lnTo>
                        <a:pt x="11" y="76"/>
                      </a:lnTo>
                      <a:cubicBezTo>
                        <a:pt x="11" y="65"/>
                        <a:pt x="14" y="39"/>
                        <a:pt x="36" y="20"/>
                      </a:cubicBezTo>
                      <a:cubicBezTo>
                        <a:pt x="59" y="5"/>
                        <a:pt x="84" y="0"/>
                        <a:pt x="107" y="0"/>
                      </a:cubicBezTo>
                      <a:cubicBezTo>
                        <a:pt x="127" y="0"/>
                        <a:pt x="166" y="3"/>
                        <a:pt x="192" y="31"/>
                      </a:cubicBezTo>
                      <a:cubicBezTo>
                        <a:pt x="209" y="51"/>
                        <a:pt x="209" y="79"/>
                        <a:pt x="209" y="87"/>
                      </a:cubicBezTo>
                      <a:lnTo>
                        <a:pt x="209" y="180"/>
                      </a:lnTo>
                      <a:cubicBezTo>
                        <a:pt x="209" y="200"/>
                        <a:pt x="209" y="220"/>
                        <a:pt x="214" y="240"/>
                      </a:cubicBezTo>
                      <a:lnTo>
                        <a:pt x="152" y="240"/>
                      </a:lnTo>
                      <a:lnTo>
                        <a:pt x="152" y="245"/>
                      </a:lnTo>
                      <a:close/>
                      <a:moveTo>
                        <a:pt x="70" y="172"/>
                      </a:moveTo>
                      <a:cubicBezTo>
                        <a:pt x="70" y="189"/>
                        <a:pt x="82" y="206"/>
                        <a:pt x="104" y="206"/>
                      </a:cubicBezTo>
                      <a:cubicBezTo>
                        <a:pt x="115" y="206"/>
                        <a:pt x="127" y="200"/>
                        <a:pt x="132" y="192"/>
                      </a:cubicBezTo>
                      <a:cubicBezTo>
                        <a:pt x="144" y="178"/>
                        <a:pt x="146" y="158"/>
                        <a:pt x="146" y="132"/>
                      </a:cubicBezTo>
                      <a:cubicBezTo>
                        <a:pt x="101" y="130"/>
                        <a:pt x="70" y="144"/>
                        <a:pt x="70" y="172"/>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26" name="Freeform 93">
                  <a:extLst>
                    <a:ext uri="{FF2B5EF4-FFF2-40B4-BE49-F238E27FC236}">
                      <a16:creationId xmlns:a16="http://schemas.microsoft.com/office/drawing/2014/main" id="{07E3CFFA-F2C2-404B-B1EE-9E94BBA8DA0E}"/>
                    </a:ext>
                  </a:extLst>
                </p:cNvPr>
                <p:cNvSpPr>
                  <a:spLocks noChangeArrowheads="1"/>
                </p:cNvSpPr>
                <p:nvPr/>
              </p:nvSpPr>
              <p:spPr bwMode="auto">
                <a:xfrm>
                  <a:off x="3186113" y="3082925"/>
                  <a:ext cx="61912" cy="111125"/>
                </a:xfrm>
                <a:custGeom>
                  <a:avLst/>
                  <a:gdLst>
                    <a:gd name="T0" fmla="*/ 170 w 171"/>
                    <a:gd name="T1" fmla="*/ 299 h 308"/>
                    <a:gd name="T2" fmla="*/ 116 w 171"/>
                    <a:gd name="T3" fmla="*/ 307 h 308"/>
                    <a:gd name="T4" fmla="*/ 45 w 171"/>
                    <a:gd name="T5" fmla="*/ 245 h 308"/>
                    <a:gd name="T6" fmla="*/ 45 w 171"/>
                    <a:gd name="T7" fmla="*/ 115 h 308"/>
                    <a:gd name="T8" fmla="*/ 0 w 171"/>
                    <a:gd name="T9" fmla="*/ 115 h 308"/>
                    <a:gd name="T10" fmla="*/ 0 w 171"/>
                    <a:gd name="T11" fmla="*/ 70 h 308"/>
                    <a:gd name="T12" fmla="*/ 45 w 171"/>
                    <a:gd name="T13" fmla="*/ 70 h 308"/>
                    <a:gd name="T14" fmla="*/ 45 w 171"/>
                    <a:gd name="T15" fmla="*/ 25 h 308"/>
                    <a:gd name="T16" fmla="*/ 113 w 171"/>
                    <a:gd name="T17" fmla="*/ 0 h 308"/>
                    <a:gd name="T18" fmla="*/ 113 w 171"/>
                    <a:gd name="T19" fmla="*/ 70 h 308"/>
                    <a:gd name="T20" fmla="*/ 170 w 171"/>
                    <a:gd name="T21" fmla="*/ 70 h 308"/>
                    <a:gd name="T22" fmla="*/ 170 w 171"/>
                    <a:gd name="T23" fmla="*/ 115 h 308"/>
                    <a:gd name="T24" fmla="*/ 113 w 171"/>
                    <a:gd name="T25" fmla="*/ 115 h 308"/>
                    <a:gd name="T26" fmla="*/ 113 w 171"/>
                    <a:gd name="T27" fmla="*/ 220 h 308"/>
                    <a:gd name="T28" fmla="*/ 144 w 171"/>
                    <a:gd name="T29" fmla="*/ 253 h 308"/>
                    <a:gd name="T30" fmla="*/ 167 w 171"/>
                    <a:gd name="T31" fmla="*/ 253 h 308"/>
                    <a:gd name="T32" fmla="*/ 167 w 171"/>
                    <a:gd name="T33" fmla="*/ 299 h 308"/>
                    <a:gd name="T34" fmla="*/ 170 w 171"/>
                    <a:gd name="T35" fmla="*/ 299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1" h="308">
                      <a:moveTo>
                        <a:pt x="170" y="299"/>
                      </a:moveTo>
                      <a:cubicBezTo>
                        <a:pt x="147" y="304"/>
                        <a:pt x="127" y="307"/>
                        <a:pt x="116" y="307"/>
                      </a:cubicBezTo>
                      <a:cubicBezTo>
                        <a:pt x="45" y="307"/>
                        <a:pt x="45" y="265"/>
                        <a:pt x="45" y="245"/>
                      </a:cubicBezTo>
                      <a:lnTo>
                        <a:pt x="45" y="115"/>
                      </a:lnTo>
                      <a:lnTo>
                        <a:pt x="0" y="115"/>
                      </a:lnTo>
                      <a:lnTo>
                        <a:pt x="0" y="70"/>
                      </a:lnTo>
                      <a:lnTo>
                        <a:pt x="45" y="70"/>
                      </a:lnTo>
                      <a:lnTo>
                        <a:pt x="45" y="25"/>
                      </a:lnTo>
                      <a:lnTo>
                        <a:pt x="113" y="0"/>
                      </a:lnTo>
                      <a:lnTo>
                        <a:pt x="113" y="70"/>
                      </a:lnTo>
                      <a:lnTo>
                        <a:pt x="170" y="70"/>
                      </a:lnTo>
                      <a:lnTo>
                        <a:pt x="170" y="115"/>
                      </a:lnTo>
                      <a:lnTo>
                        <a:pt x="113" y="115"/>
                      </a:lnTo>
                      <a:lnTo>
                        <a:pt x="113" y="220"/>
                      </a:lnTo>
                      <a:cubicBezTo>
                        <a:pt x="113" y="242"/>
                        <a:pt x="113" y="253"/>
                        <a:pt x="144" y="253"/>
                      </a:cubicBezTo>
                      <a:cubicBezTo>
                        <a:pt x="155" y="253"/>
                        <a:pt x="158" y="253"/>
                        <a:pt x="167" y="253"/>
                      </a:cubicBezTo>
                      <a:lnTo>
                        <a:pt x="167" y="299"/>
                      </a:lnTo>
                      <a:lnTo>
                        <a:pt x="170" y="29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40" name="Freeform 94">
                  <a:extLst>
                    <a:ext uri="{FF2B5EF4-FFF2-40B4-BE49-F238E27FC236}">
                      <a16:creationId xmlns:a16="http://schemas.microsoft.com/office/drawing/2014/main" id="{3B230BA0-FC64-4807-80E9-2682168DFD1C}"/>
                    </a:ext>
                  </a:extLst>
                </p:cNvPr>
                <p:cNvSpPr>
                  <a:spLocks noChangeArrowheads="1"/>
                </p:cNvSpPr>
                <p:nvPr/>
              </p:nvSpPr>
              <p:spPr bwMode="auto">
                <a:xfrm>
                  <a:off x="3267075" y="3103563"/>
                  <a:ext cx="77788" cy="90487"/>
                </a:xfrm>
                <a:custGeom>
                  <a:avLst/>
                  <a:gdLst>
                    <a:gd name="T0" fmla="*/ 153 w 216"/>
                    <a:gd name="T1" fmla="*/ 245 h 252"/>
                    <a:gd name="T2" fmla="*/ 150 w 216"/>
                    <a:gd name="T3" fmla="*/ 214 h 252"/>
                    <a:gd name="T4" fmla="*/ 79 w 216"/>
                    <a:gd name="T5" fmla="*/ 251 h 252"/>
                    <a:gd name="T6" fmla="*/ 20 w 216"/>
                    <a:gd name="T7" fmla="*/ 231 h 252"/>
                    <a:gd name="T8" fmla="*/ 0 w 216"/>
                    <a:gd name="T9" fmla="*/ 180 h 252"/>
                    <a:gd name="T10" fmla="*/ 51 w 216"/>
                    <a:gd name="T11" fmla="*/ 107 h 252"/>
                    <a:gd name="T12" fmla="*/ 144 w 216"/>
                    <a:gd name="T13" fmla="*/ 93 h 252"/>
                    <a:gd name="T14" fmla="*/ 141 w 216"/>
                    <a:gd name="T15" fmla="*/ 62 h 252"/>
                    <a:gd name="T16" fmla="*/ 110 w 216"/>
                    <a:gd name="T17" fmla="*/ 42 h 252"/>
                    <a:gd name="T18" fmla="*/ 85 w 216"/>
                    <a:gd name="T19" fmla="*/ 56 h 252"/>
                    <a:gd name="T20" fmla="*/ 79 w 216"/>
                    <a:gd name="T21" fmla="*/ 76 h 252"/>
                    <a:gd name="T22" fmla="*/ 11 w 216"/>
                    <a:gd name="T23" fmla="*/ 76 h 252"/>
                    <a:gd name="T24" fmla="*/ 37 w 216"/>
                    <a:gd name="T25" fmla="*/ 20 h 252"/>
                    <a:gd name="T26" fmla="*/ 107 w 216"/>
                    <a:gd name="T27" fmla="*/ 0 h 252"/>
                    <a:gd name="T28" fmla="*/ 192 w 216"/>
                    <a:gd name="T29" fmla="*/ 31 h 252"/>
                    <a:gd name="T30" fmla="*/ 209 w 216"/>
                    <a:gd name="T31" fmla="*/ 87 h 252"/>
                    <a:gd name="T32" fmla="*/ 209 w 216"/>
                    <a:gd name="T33" fmla="*/ 180 h 252"/>
                    <a:gd name="T34" fmla="*/ 215 w 216"/>
                    <a:gd name="T35" fmla="*/ 240 h 252"/>
                    <a:gd name="T36" fmla="*/ 153 w 216"/>
                    <a:gd name="T37" fmla="*/ 240 h 252"/>
                    <a:gd name="T38" fmla="*/ 153 w 216"/>
                    <a:gd name="T39" fmla="*/ 245 h 252"/>
                    <a:gd name="T40" fmla="*/ 68 w 216"/>
                    <a:gd name="T41" fmla="*/ 172 h 252"/>
                    <a:gd name="T42" fmla="*/ 102 w 216"/>
                    <a:gd name="T43" fmla="*/ 206 h 252"/>
                    <a:gd name="T44" fmla="*/ 130 w 216"/>
                    <a:gd name="T45" fmla="*/ 192 h 252"/>
                    <a:gd name="T46" fmla="*/ 144 w 216"/>
                    <a:gd name="T47" fmla="*/ 132 h 252"/>
                    <a:gd name="T48" fmla="*/ 68 w 216"/>
                    <a:gd name="T49" fmla="*/ 172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16" h="252">
                      <a:moveTo>
                        <a:pt x="153" y="245"/>
                      </a:moveTo>
                      <a:cubicBezTo>
                        <a:pt x="150" y="231"/>
                        <a:pt x="150" y="220"/>
                        <a:pt x="150" y="214"/>
                      </a:cubicBezTo>
                      <a:cubicBezTo>
                        <a:pt x="124" y="251"/>
                        <a:pt x="93" y="251"/>
                        <a:pt x="79" y="251"/>
                      </a:cubicBezTo>
                      <a:cubicBezTo>
                        <a:pt x="45" y="251"/>
                        <a:pt x="31" y="242"/>
                        <a:pt x="20" y="231"/>
                      </a:cubicBezTo>
                      <a:cubicBezTo>
                        <a:pt x="6" y="217"/>
                        <a:pt x="0" y="197"/>
                        <a:pt x="0" y="180"/>
                      </a:cubicBezTo>
                      <a:cubicBezTo>
                        <a:pt x="0" y="161"/>
                        <a:pt x="6" y="127"/>
                        <a:pt x="51" y="107"/>
                      </a:cubicBezTo>
                      <a:cubicBezTo>
                        <a:pt x="79" y="93"/>
                        <a:pt x="121" y="93"/>
                        <a:pt x="144" y="93"/>
                      </a:cubicBezTo>
                      <a:cubicBezTo>
                        <a:pt x="144" y="79"/>
                        <a:pt x="144" y="70"/>
                        <a:pt x="141" y="62"/>
                      </a:cubicBezTo>
                      <a:cubicBezTo>
                        <a:pt x="136" y="45"/>
                        <a:pt x="116" y="42"/>
                        <a:pt x="110" y="42"/>
                      </a:cubicBezTo>
                      <a:cubicBezTo>
                        <a:pt x="102" y="42"/>
                        <a:pt x="90" y="45"/>
                        <a:pt x="85" y="56"/>
                      </a:cubicBezTo>
                      <a:cubicBezTo>
                        <a:pt x="79" y="65"/>
                        <a:pt x="79" y="70"/>
                        <a:pt x="79" y="76"/>
                      </a:cubicBezTo>
                      <a:lnTo>
                        <a:pt x="11" y="76"/>
                      </a:lnTo>
                      <a:cubicBezTo>
                        <a:pt x="11" y="65"/>
                        <a:pt x="14" y="39"/>
                        <a:pt x="37" y="20"/>
                      </a:cubicBezTo>
                      <a:cubicBezTo>
                        <a:pt x="59" y="5"/>
                        <a:pt x="85" y="0"/>
                        <a:pt x="107" y="0"/>
                      </a:cubicBezTo>
                      <a:cubicBezTo>
                        <a:pt x="127" y="0"/>
                        <a:pt x="167" y="3"/>
                        <a:pt x="192" y="31"/>
                      </a:cubicBezTo>
                      <a:cubicBezTo>
                        <a:pt x="209" y="51"/>
                        <a:pt x="209" y="79"/>
                        <a:pt x="209" y="87"/>
                      </a:cubicBezTo>
                      <a:lnTo>
                        <a:pt x="209" y="180"/>
                      </a:lnTo>
                      <a:cubicBezTo>
                        <a:pt x="209" y="200"/>
                        <a:pt x="209" y="220"/>
                        <a:pt x="215" y="240"/>
                      </a:cubicBezTo>
                      <a:lnTo>
                        <a:pt x="153" y="240"/>
                      </a:lnTo>
                      <a:lnTo>
                        <a:pt x="153" y="245"/>
                      </a:lnTo>
                      <a:close/>
                      <a:moveTo>
                        <a:pt x="68" y="172"/>
                      </a:moveTo>
                      <a:cubicBezTo>
                        <a:pt x="68" y="189"/>
                        <a:pt x="79" y="206"/>
                        <a:pt x="102" y="206"/>
                      </a:cubicBezTo>
                      <a:cubicBezTo>
                        <a:pt x="113" y="206"/>
                        <a:pt x="124" y="200"/>
                        <a:pt x="130" y="192"/>
                      </a:cubicBezTo>
                      <a:cubicBezTo>
                        <a:pt x="141" y="178"/>
                        <a:pt x="144" y="158"/>
                        <a:pt x="144" y="132"/>
                      </a:cubicBezTo>
                      <a:cubicBezTo>
                        <a:pt x="99" y="130"/>
                        <a:pt x="68" y="144"/>
                        <a:pt x="68" y="172"/>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41" name="Freeform 95">
                  <a:extLst>
                    <a:ext uri="{FF2B5EF4-FFF2-40B4-BE49-F238E27FC236}">
                      <a16:creationId xmlns:a16="http://schemas.microsoft.com/office/drawing/2014/main" id="{F64FEF32-BE8E-441C-9958-9DA326D898D1}"/>
                    </a:ext>
                  </a:extLst>
                </p:cNvPr>
                <p:cNvSpPr>
                  <a:spLocks noChangeArrowheads="1"/>
                </p:cNvSpPr>
                <p:nvPr/>
              </p:nvSpPr>
              <p:spPr bwMode="auto">
                <a:xfrm>
                  <a:off x="3421063" y="3068638"/>
                  <a:ext cx="101600" cy="125412"/>
                </a:xfrm>
                <a:custGeom>
                  <a:avLst/>
                  <a:gdLst>
                    <a:gd name="T0" fmla="*/ 206 w 283"/>
                    <a:gd name="T1" fmla="*/ 116 h 348"/>
                    <a:gd name="T2" fmla="*/ 152 w 283"/>
                    <a:gd name="T3" fmla="*/ 56 h 348"/>
                    <a:gd name="T4" fmla="*/ 76 w 283"/>
                    <a:gd name="T5" fmla="*/ 181 h 348"/>
                    <a:gd name="T6" fmla="*/ 147 w 283"/>
                    <a:gd name="T7" fmla="*/ 296 h 348"/>
                    <a:gd name="T8" fmla="*/ 206 w 283"/>
                    <a:gd name="T9" fmla="*/ 231 h 348"/>
                    <a:gd name="T10" fmla="*/ 282 w 283"/>
                    <a:gd name="T11" fmla="*/ 231 h 348"/>
                    <a:gd name="T12" fmla="*/ 251 w 283"/>
                    <a:gd name="T13" fmla="*/ 310 h 348"/>
                    <a:gd name="T14" fmla="*/ 152 w 283"/>
                    <a:gd name="T15" fmla="*/ 347 h 348"/>
                    <a:gd name="T16" fmla="*/ 0 w 283"/>
                    <a:gd name="T17" fmla="*/ 178 h 348"/>
                    <a:gd name="T18" fmla="*/ 152 w 283"/>
                    <a:gd name="T19" fmla="*/ 0 h 348"/>
                    <a:gd name="T20" fmla="*/ 277 w 283"/>
                    <a:gd name="T21" fmla="*/ 110 h 348"/>
                    <a:gd name="T22" fmla="*/ 206 w 283"/>
                    <a:gd name="T23" fmla="*/ 110 h 348"/>
                    <a:gd name="T24" fmla="*/ 206 w 283"/>
                    <a:gd name="T25" fmla="*/ 116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83" h="348">
                      <a:moveTo>
                        <a:pt x="206" y="116"/>
                      </a:moveTo>
                      <a:cubicBezTo>
                        <a:pt x="206" y="104"/>
                        <a:pt x="200" y="56"/>
                        <a:pt x="152" y="56"/>
                      </a:cubicBezTo>
                      <a:cubicBezTo>
                        <a:pt x="99" y="56"/>
                        <a:pt x="76" y="113"/>
                        <a:pt x="76" y="181"/>
                      </a:cubicBezTo>
                      <a:cubicBezTo>
                        <a:pt x="76" y="200"/>
                        <a:pt x="76" y="296"/>
                        <a:pt x="147" y="296"/>
                      </a:cubicBezTo>
                      <a:cubicBezTo>
                        <a:pt x="178" y="296"/>
                        <a:pt x="206" y="277"/>
                        <a:pt x="206" y="231"/>
                      </a:cubicBezTo>
                      <a:lnTo>
                        <a:pt x="282" y="231"/>
                      </a:lnTo>
                      <a:cubicBezTo>
                        <a:pt x="282" y="251"/>
                        <a:pt x="279" y="282"/>
                        <a:pt x="251" y="310"/>
                      </a:cubicBezTo>
                      <a:cubicBezTo>
                        <a:pt x="220" y="341"/>
                        <a:pt x="184" y="347"/>
                        <a:pt x="152" y="347"/>
                      </a:cubicBezTo>
                      <a:cubicBezTo>
                        <a:pt x="37" y="347"/>
                        <a:pt x="0" y="262"/>
                        <a:pt x="0" y="178"/>
                      </a:cubicBezTo>
                      <a:cubicBezTo>
                        <a:pt x="0" y="71"/>
                        <a:pt x="59" y="0"/>
                        <a:pt x="152" y="0"/>
                      </a:cubicBezTo>
                      <a:cubicBezTo>
                        <a:pt x="226" y="0"/>
                        <a:pt x="277" y="45"/>
                        <a:pt x="277" y="110"/>
                      </a:cubicBezTo>
                      <a:lnTo>
                        <a:pt x="206" y="110"/>
                      </a:lnTo>
                      <a:lnTo>
                        <a:pt x="206" y="116"/>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43" name="Freeform 96">
                  <a:extLst>
                    <a:ext uri="{FF2B5EF4-FFF2-40B4-BE49-F238E27FC236}">
                      <a16:creationId xmlns:a16="http://schemas.microsoft.com/office/drawing/2014/main" id="{D2A70C7E-655A-4114-AB65-1EBD45B438B0}"/>
                    </a:ext>
                  </a:extLst>
                </p:cNvPr>
                <p:cNvSpPr>
                  <a:spLocks noChangeArrowheads="1"/>
                </p:cNvSpPr>
                <p:nvPr/>
              </p:nvSpPr>
              <p:spPr bwMode="auto">
                <a:xfrm>
                  <a:off x="3541713" y="3105150"/>
                  <a:ext cx="80962" cy="88900"/>
                </a:xfrm>
                <a:custGeom>
                  <a:avLst/>
                  <a:gdLst>
                    <a:gd name="T0" fmla="*/ 116 w 227"/>
                    <a:gd name="T1" fmla="*/ 203 h 249"/>
                    <a:gd name="T2" fmla="*/ 155 w 227"/>
                    <a:gd name="T3" fmla="*/ 169 h 249"/>
                    <a:gd name="T4" fmla="*/ 217 w 227"/>
                    <a:gd name="T5" fmla="*/ 169 h 249"/>
                    <a:gd name="T6" fmla="*/ 195 w 227"/>
                    <a:gd name="T7" fmla="*/ 220 h 249"/>
                    <a:gd name="T8" fmla="*/ 113 w 227"/>
                    <a:gd name="T9" fmla="*/ 248 h 249"/>
                    <a:gd name="T10" fmla="*/ 31 w 227"/>
                    <a:gd name="T11" fmla="*/ 220 h 249"/>
                    <a:gd name="T12" fmla="*/ 0 w 227"/>
                    <a:gd name="T13" fmla="*/ 129 h 249"/>
                    <a:gd name="T14" fmla="*/ 48 w 227"/>
                    <a:gd name="T15" fmla="*/ 19 h 249"/>
                    <a:gd name="T16" fmla="*/ 113 w 227"/>
                    <a:gd name="T17" fmla="*/ 0 h 249"/>
                    <a:gd name="T18" fmla="*/ 209 w 227"/>
                    <a:gd name="T19" fmla="*/ 56 h 249"/>
                    <a:gd name="T20" fmla="*/ 223 w 227"/>
                    <a:gd name="T21" fmla="*/ 141 h 249"/>
                    <a:gd name="T22" fmla="*/ 68 w 227"/>
                    <a:gd name="T23" fmla="*/ 141 h 249"/>
                    <a:gd name="T24" fmla="*/ 116 w 227"/>
                    <a:gd name="T25" fmla="*/ 203 h 249"/>
                    <a:gd name="T26" fmla="*/ 155 w 227"/>
                    <a:gd name="T27" fmla="*/ 98 h 249"/>
                    <a:gd name="T28" fmla="*/ 116 w 227"/>
                    <a:gd name="T29" fmla="*/ 45 h 249"/>
                    <a:gd name="T30" fmla="*/ 71 w 227"/>
                    <a:gd name="T31" fmla="*/ 98 h 249"/>
                    <a:gd name="T32" fmla="*/ 155 w 227"/>
                    <a:gd name="T33" fmla="*/ 98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7" h="249">
                      <a:moveTo>
                        <a:pt x="116" y="203"/>
                      </a:moveTo>
                      <a:cubicBezTo>
                        <a:pt x="133" y="203"/>
                        <a:pt x="150" y="197"/>
                        <a:pt x="155" y="169"/>
                      </a:cubicBezTo>
                      <a:lnTo>
                        <a:pt x="217" y="169"/>
                      </a:lnTo>
                      <a:cubicBezTo>
                        <a:pt x="217" y="180"/>
                        <a:pt x="215" y="200"/>
                        <a:pt x="195" y="220"/>
                      </a:cubicBezTo>
                      <a:cubicBezTo>
                        <a:pt x="178" y="237"/>
                        <a:pt x="147" y="248"/>
                        <a:pt x="113" y="248"/>
                      </a:cubicBezTo>
                      <a:cubicBezTo>
                        <a:pt x="93" y="248"/>
                        <a:pt x="54" y="245"/>
                        <a:pt x="31" y="220"/>
                      </a:cubicBezTo>
                      <a:cubicBezTo>
                        <a:pt x="9" y="197"/>
                        <a:pt x="0" y="166"/>
                        <a:pt x="0" y="129"/>
                      </a:cubicBezTo>
                      <a:cubicBezTo>
                        <a:pt x="0" y="93"/>
                        <a:pt x="9" y="45"/>
                        <a:pt x="48" y="19"/>
                      </a:cubicBezTo>
                      <a:cubicBezTo>
                        <a:pt x="65" y="8"/>
                        <a:pt x="88" y="0"/>
                        <a:pt x="113" y="0"/>
                      </a:cubicBezTo>
                      <a:cubicBezTo>
                        <a:pt x="147" y="0"/>
                        <a:pt x="186" y="14"/>
                        <a:pt x="209" y="56"/>
                      </a:cubicBezTo>
                      <a:cubicBezTo>
                        <a:pt x="226" y="87"/>
                        <a:pt x="223" y="124"/>
                        <a:pt x="223" y="141"/>
                      </a:cubicBezTo>
                      <a:lnTo>
                        <a:pt x="68" y="141"/>
                      </a:lnTo>
                      <a:cubicBezTo>
                        <a:pt x="68" y="155"/>
                        <a:pt x="68" y="203"/>
                        <a:pt x="116" y="203"/>
                      </a:cubicBezTo>
                      <a:close/>
                      <a:moveTo>
                        <a:pt x="155" y="98"/>
                      </a:moveTo>
                      <a:cubicBezTo>
                        <a:pt x="155" y="87"/>
                        <a:pt x="155" y="45"/>
                        <a:pt x="116" y="45"/>
                      </a:cubicBezTo>
                      <a:cubicBezTo>
                        <a:pt x="85" y="45"/>
                        <a:pt x="73" y="70"/>
                        <a:pt x="71" y="98"/>
                      </a:cubicBezTo>
                      <a:lnTo>
                        <a:pt x="155" y="98"/>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47" name="Freeform 97">
                  <a:extLst>
                    <a:ext uri="{FF2B5EF4-FFF2-40B4-BE49-F238E27FC236}">
                      <a16:creationId xmlns:a16="http://schemas.microsoft.com/office/drawing/2014/main" id="{6D7F2B1D-F2BB-428D-8223-C99A2E51167E}"/>
                    </a:ext>
                  </a:extLst>
                </p:cNvPr>
                <p:cNvSpPr>
                  <a:spLocks noChangeArrowheads="1"/>
                </p:cNvSpPr>
                <p:nvPr/>
              </p:nvSpPr>
              <p:spPr bwMode="auto">
                <a:xfrm>
                  <a:off x="3646488" y="3106738"/>
                  <a:ext cx="80962" cy="87312"/>
                </a:xfrm>
                <a:custGeom>
                  <a:avLst/>
                  <a:gdLst>
                    <a:gd name="T0" fmla="*/ 2 w 224"/>
                    <a:gd name="T1" fmla="*/ 46 h 244"/>
                    <a:gd name="T2" fmla="*/ 2 w 224"/>
                    <a:gd name="T3" fmla="*/ 3 h 244"/>
                    <a:gd name="T4" fmla="*/ 67 w 224"/>
                    <a:gd name="T5" fmla="*/ 3 h 244"/>
                    <a:gd name="T6" fmla="*/ 70 w 224"/>
                    <a:gd name="T7" fmla="*/ 40 h 244"/>
                    <a:gd name="T8" fmla="*/ 146 w 224"/>
                    <a:gd name="T9" fmla="*/ 0 h 244"/>
                    <a:gd name="T10" fmla="*/ 217 w 224"/>
                    <a:gd name="T11" fmla="*/ 46 h 244"/>
                    <a:gd name="T12" fmla="*/ 223 w 224"/>
                    <a:gd name="T13" fmla="*/ 116 h 244"/>
                    <a:gd name="T14" fmla="*/ 223 w 224"/>
                    <a:gd name="T15" fmla="*/ 243 h 244"/>
                    <a:gd name="T16" fmla="*/ 152 w 224"/>
                    <a:gd name="T17" fmla="*/ 243 h 244"/>
                    <a:gd name="T18" fmla="*/ 152 w 224"/>
                    <a:gd name="T19" fmla="*/ 96 h 244"/>
                    <a:gd name="T20" fmla="*/ 149 w 224"/>
                    <a:gd name="T21" fmla="*/ 71 h 244"/>
                    <a:gd name="T22" fmla="*/ 115 w 224"/>
                    <a:gd name="T23" fmla="*/ 51 h 244"/>
                    <a:gd name="T24" fmla="*/ 79 w 224"/>
                    <a:gd name="T25" fmla="*/ 68 h 244"/>
                    <a:gd name="T26" fmla="*/ 70 w 224"/>
                    <a:gd name="T27" fmla="*/ 105 h 244"/>
                    <a:gd name="T28" fmla="*/ 70 w 224"/>
                    <a:gd name="T29" fmla="*/ 243 h 244"/>
                    <a:gd name="T30" fmla="*/ 0 w 224"/>
                    <a:gd name="T31" fmla="*/ 243 h 244"/>
                    <a:gd name="T32" fmla="*/ 0 w 224"/>
                    <a:gd name="T33" fmla="*/ 46 h 244"/>
                    <a:gd name="T34" fmla="*/ 2 w 224"/>
                    <a:gd name="T35" fmla="*/ 46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24" h="244">
                      <a:moveTo>
                        <a:pt x="2" y="46"/>
                      </a:moveTo>
                      <a:cubicBezTo>
                        <a:pt x="2" y="46"/>
                        <a:pt x="2" y="20"/>
                        <a:pt x="2" y="3"/>
                      </a:cubicBezTo>
                      <a:lnTo>
                        <a:pt x="67" y="3"/>
                      </a:lnTo>
                      <a:lnTo>
                        <a:pt x="70" y="40"/>
                      </a:lnTo>
                      <a:cubicBezTo>
                        <a:pt x="76" y="29"/>
                        <a:pt x="96" y="0"/>
                        <a:pt x="146" y="0"/>
                      </a:cubicBezTo>
                      <a:cubicBezTo>
                        <a:pt x="191" y="0"/>
                        <a:pt x="211" y="29"/>
                        <a:pt x="217" y="46"/>
                      </a:cubicBezTo>
                      <a:cubicBezTo>
                        <a:pt x="223" y="60"/>
                        <a:pt x="223" y="71"/>
                        <a:pt x="223" y="116"/>
                      </a:cubicBezTo>
                      <a:lnTo>
                        <a:pt x="223" y="243"/>
                      </a:lnTo>
                      <a:lnTo>
                        <a:pt x="152" y="243"/>
                      </a:lnTo>
                      <a:lnTo>
                        <a:pt x="152" y="96"/>
                      </a:lnTo>
                      <a:cubicBezTo>
                        <a:pt x="152" y="88"/>
                        <a:pt x="152" y="79"/>
                        <a:pt x="149" y="71"/>
                      </a:cubicBezTo>
                      <a:cubicBezTo>
                        <a:pt x="144" y="60"/>
                        <a:pt x="132" y="51"/>
                        <a:pt x="115" y="51"/>
                      </a:cubicBezTo>
                      <a:cubicBezTo>
                        <a:pt x="101" y="51"/>
                        <a:pt x="87" y="57"/>
                        <a:pt x="79" y="68"/>
                      </a:cubicBezTo>
                      <a:cubicBezTo>
                        <a:pt x="76" y="74"/>
                        <a:pt x="70" y="85"/>
                        <a:pt x="70" y="105"/>
                      </a:cubicBezTo>
                      <a:lnTo>
                        <a:pt x="70" y="243"/>
                      </a:lnTo>
                      <a:lnTo>
                        <a:pt x="0" y="243"/>
                      </a:lnTo>
                      <a:lnTo>
                        <a:pt x="0" y="46"/>
                      </a:lnTo>
                      <a:lnTo>
                        <a:pt x="2" y="46"/>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48" name="Freeform 98">
                  <a:extLst>
                    <a:ext uri="{FF2B5EF4-FFF2-40B4-BE49-F238E27FC236}">
                      <a16:creationId xmlns:a16="http://schemas.microsoft.com/office/drawing/2014/main" id="{812CE625-600C-4B60-9C87-7A379992294F}"/>
                    </a:ext>
                  </a:extLst>
                </p:cNvPr>
                <p:cNvSpPr>
                  <a:spLocks noChangeArrowheads="1"/>
                </p:cNvSpPr>
                <p:nvPr/>
              </p:nvSpPr>
              <p:spPr bwMode="auto">
                <a:xfrm>
                  <a:off x="3744913" y="3082925"/>
                  <a:ext cx="61912" cy="111125"/>
                </a:xfrm>
                <a:custGeom>
                  <a:avLst/>
                  <a:gdLst>
                    <a:gd name="T0" fmla="*/ 170 w 171"/>
                    <a:gd name="T1" fmla="*/ 299 h 308"/>
                    <a:gd name="T2" fmla="*/ 116 w 171"/>
                    <a:gd name="T3" fmla="*/ 307 h 308"/>
                    <a:gd name="T4" fmla="*/ 45 w 171"/>
                    <a:gd name="T5" fmla="*/ 245 h 308"/>
                    <a:gd name="T6" fmla="*/ 45 w 171"/>
                    <a:gd name="T7" fmla="*/ 115 h 308"/>
                    <a:gd name="T8" fmla="*/ 0 w 171"/>
                    <a:gd name="T9" fmla="*/ 115 h 308"/>
                    <a:gd name="T10" fmla="*/ 0 w 171"/>
                    <a:gd name="T11" fmla="*/ 70 h 308"/>
                    <a:gd name="T12" fmla="*/ 45 w 171"/>
                    <a:gd name="T13" fmla="*/ 70 h 308"/>
                    <a:gd name="T14" fmla="*/ 45 w 171"/>
                    <a:gd name="T15" fmla="*/ 25 h 308"/>
                    <a:gd name="T16" fmla="*/ 113 w 171"/>
                    <a:gd name="T17" fmla="*/ 0 h 308"/>
                    <a:gd name="T18" fmla="*/ 113 w 171"/>
                    <a:gd name="T19" fmla="*/ 70 h 308"/>
                    <a:gd name="T20" fmla="*/ 170 w 171"/>
                    <a:gd name="T21" fmla="*/ 70 h 308"/>
                    <a:gd name="T22" fmla="*/ 170 w 171"/>
                    <a:gd name="T23" fmla="*/ 115 h 308"/>
                    <a:gd name="T24" fmla="*/ 113 w 171"/>
                    <a:gd name="T25" fmla="*/ 115 h 308"/>
                    <a:gd name="T26" fmla="*/ 113 w 171"/>
                    <a:gd name="T27" fmla="*/ 220 h 308"/>
                    <a:gd name="T28" fmla="*/ 144 w 171"/>
                    <a:gd name="T29" fmla="*/ 253 h 308"/>
                    <a:gd name="T30" fmla="*/ 167 w 171"/>
                    <a:gd name="T31" fmla="*/ 253 h 308"/>
                    <a:gd name="T32" fmla="*/ 167 w 171"/>
                    <a:gd name="T33" fmla="*/ 299 h 308"/>
                    <a:gd name="T34" fmla="*/ 170 w 171"/>
                    <a:gd name="T35" fmla="*/ 299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1" h="308">
                      <a:moveTo>
                        <a:pt x="170" y="299"/>
                      </a:moveTo>
                      <a:cubicBezTo>
                        <a:pt x="147" y="304"/>
                        <a:pt x="127" y="307"/>
                        <a:pt x="116" y="307"/>
                      </a:cubicBezTo>
                      <a:cubicBezTo>
                        <a:pt x="45" y="307"/>
                        <a:pt x="45" y="265"/>
                        <a:pt x="45" y="245"/>
                      </a:cubicBezTo>
                      <a:lnTo>
                        <a:pt x="45" y="115"/>
                      </a:lnTo>
                      <a:lnTo>
                        <a:pt x="0" y="115"/>
                      </a:lnTo>
                      <a:lnTo>
                        <a:pt x="0" y="70"/>
                      </a:lnTo>
                      <a:lnTo>
                        <a:pt x="45" y="70"/>
                      </a:lnTo>
                      <a:lnTo>
                        <a:pt x="45" y="25"/>
                      </a:lnTo>
                      <a:lnTo>
                        <a:pt x="113" y="0"/>
                      </a:lnTo>
                      <a:lnTo>
                        <a:pt x="113" y="70"/>
                      </a:lnTo>
                      <a:lnTo>
                        <a:pt x="170" y="70"/>
                      </a:lnTo>
                      <a:lnTo>
                        <a:pt x="170" y="115"/>
                      </a:lnTo>
                      <a:lnTo>
                        <a:pt x="113" y="115"/>
                      </a:lnTo>
                      <a:lnTo>
                        <a:pt x="113" y="220"/>
                      </a:lnTo>
                      <a:cubicBezTo>
                        <a:pt x="113" y="242"/>
                        <a:pt x="113" y="253"/>
                        <a:pt x="144" y="253"/>
                      </a:cubicBezTo>
                      <a:cubicBezTo>
                        <a:pt x="156" y="253"/>
                        <a:pt x="158" y="253"/>
                        <a:pt x="167" y="253"/>
                      </a:cubicBezTo>
                      <a:lnTo>
                        <a:pt x="167" y="299"/>
                      </a:lnTo>
                      <a:lnTo>
                        <a:pt x="170" y="29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49" name="Freeform 99">
                  <a:extLst>
                    <a:ext uri="{FF2B5EF4-FFF2-40B4-BE49-F238E27FC236}">
                      <a16:creationId xmlns:a16="http://schemas.microsoft.com/office/drawing/2014/main" id="{54575008-7E2D-4F55-8478-14C6DE8A9FF4}"/>
                    </a:ext>
                  </a:extLst>
                </p:cNvPr>
                <p:cNvSpPr>
                  <a:spLocks noChangeArrowheads="1"/>
                </p:cNvSpPr>
                <p:nvPr/>
              </p:nvSpPr>
              <p:spPr bwMode="auto">
                <a:xfrm>
                  <a:off x="3825875" y="3105150"/>
                  <a:ext cx="80963" cy="88900"/>
                </a:xfrm>
                <a:custGeom>
                  <a:avLst/>
                  <a:gdLst>
                    <a:gd name="T0" fmla="*/ 116 w 227"/>
                    <a:gd name="T1" fmla="*/ 203 h 249"/>
                    <a:gd name="T2" fmla="*/ 155 w 227"/>
                    <a:gd name="T3" fmla="*/ 169 h 249"/>
                    <a:gd name="T4" fmla="*/ 218 w 227"/>
                    <a:gd name="T5" fmla="*/ 169 h 249"/>
                    <a:gd name="T6" fmla="*/ 195 w 227"/>
                    <a:gd name="T7" fmla="*/ 220 h 249"/>
                    <a:gd name="T8" fmla="*/ 113 w 227"/>
                    <a:gd name="T9" fmla="*/ 248 h 249"/>
                    <a:gd name="T10" fmla="*/ 31 w 227"/>
                    <a:gd name="T11" fmla="*/ 220 h 249"/>
                    <a:gd name="T12" fmla="*/ 0 w 227"/>
                    <a:gd name="T13" fmla="*/ 129 h 249"/>
                    <a:gd name="T14" fmla="*/ 48 w 227"/>
                    <a:gd name="T15" fmla="*/ 19 h 249"/>
                    <a:gd name="T16" fmla="*/ 113 w 227"/>
                    <a:gd name="T17" fmla="*/ 0 h 249"/>
                    <a:gd name="T18" fmla="*/ 209 w 227"/>
                    <a:gd name="T19" fmla="*/ 56 h 249"/>
                    <a:gd name="T20" fmla="*/ 223 w 227"/>
                    <a:gd name="T21" fmla="*/ 141 h 249"/>
                    <a:gd name="T22" fmla="*/ 68 w 227"/>
                    <a:gd name="T23" fmla="*/ 141 h 249"/>
                    <a:gd name="T24" fmla="*/ 116 w 227"/>
                    <a:gd name="T25" fmla="*/ 203 h 249"/>
                    <a:gd name="T26" fmla="*/ 155 w 227"/>
                    <a:gd name="T27" fmla="*/ 98 h 249"/>
                    <a:gd name="T28" fmla="*/ 116 w 227"/>
                    <a:gd name="T29" fmla="*/ 45 h 249"/>
                    <a:gd name="T30" fmla="*/ 71 w 227"/>
                    <a:gd name="T31" fmla="*/ 98 h 249"/>
                    <a:gd name="T32" fmla="*/ 155 w 227"/>
                    <a:gd name="T33" fmla="*/ 98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7" h="249">
                      <a:moveTo>
                        <a:pt x="116" y="203"/>
                      </a:moveTo>
                      <a:cubicBezTo>
                        <a:pt x="133" y="203"/>
                        <a:pt x="150" y="197"/>
                        <a:pt x="155" y="169"/>
                      </a:cubicBezTo>
                      <a:lnTo>
                        <a:pt x="218" y="169"/>
                      </a:lnTo>
                      <a:cubicBezTo>
                        <a:pt x="218" y="180"/>
                        <a:pt x="215" y="200"/>
                        <a:pt x="195" y="220"/>
                      </a:cubicBezTo>
                      <a:cubicBezTo>
                        <a:pt x="178" y="237"/>
                        <a:pt x="147" y="248"/>
                        <a:pt x="113" y="248"/>
                      </a:cubicBezTo>
                      <a:cubicBezTo>
                        <a:pt x="93" y="248"/>
                        <a:pt x="54" y="245"/>
                        <a:pt x="31" y="220"/>
                      </a:cubicBezTo>
                      <a:cubicBezTo>
                        <a:pt x="9" y="197"/>
                        <a:pt x="0" y="166"/>
                        <a:pt x="0" y="129"/>
                      </a:cubicBezTo>
                      <a:cubicBezTo>
                        <a:pt x="0" y="93"/>
                        <a:pt x="9" y="45"/>
                        <a:pt x="48" y="19"/>
                      </a:cubicBezTo>
                      <a:cubicBezTo>
                        <a:pt x="65" y="8"/>
                        <a:pt x="88" y="0"/>
                        <a:pt x="113" y="0"/>
                      </a:cubicBezTo>
                      <a:cubicBezTo>
                        <a:pt x="147" y="0"/>
                        <a:pt x="187" y="14"/>
                        <a:pt x="209" y="56"/>
                      </a:cubicBezTo>
                      <a:cubicBezTo>
                        <a:pt x="226" y="87"/>
                        <a:pt x="223" y="124"/>
                        <a:pt x="223" y="141"/>
                      </a:cubicBezTo>
                      <a:lnTo>
                        <a:pt x="68" y="141"/>
                      </a:lnTo>
                      <a:cubicBezTo>
                        <a:pt x="68" y="155"/>
                        <a:pt x="68" y="203"/>
                        <a:pt x="116" y="203"/>
                      </a:cubicBezTo>
                      <a:close/>
                      <a:moveTo>
                        <a:pt x="155" y="98"/>
                      </a:moveTo>
                      <a:cubicBezTo>
                        <a:pt x="155" y="87"/>
                        <a:pt x="155" y="45"/>
                        <a:pt x="116" y="45"/>
                      </a:cubicBezTo>
                      <a:cubicBezTo>
                        <a:pt x="85" y="45"/>
                        <a:pt x="74" y="70"/>
                        <a:pt x="71" y="98"/>
                      </a:cubicBezTo>
                      <a:lnTo>
                        <a:pt x="155" y="98"/>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50" name="Freeform 100">
                  <a:extLst>
                    <a:ext uri="{FF2B5EF4-FFF2-40B4-BE49-F238E27FC236}">
                      <a16:creationId xmlns:a16="http://schemas.microsoft.com/office/drawing/2014/main" id="{3601E4FF-A9B1-4DD2-AB07-CE493FACCA71}"/>
                    </a:ext>
                  </a:extLst>
                </p:cNvPr>
                <p:cNvSpPr>
                  <a:spLocks noChangeArrowheads="1"/>
                </p:cNvSpPr>
                <p:nvPr/>
              </p:nvSpPr>
              <p:spPr bwMode="auto">
                <a:xfrm>
                  <a:off x="3930650" y="3106738"/>
                  <a:ext cx="52388" cy="87312"/>
                </a:xfrm>
                <a:custGeom>
                  <a:avLst/>
                  <a:gdLst>
                    <a:gd name="T0" fmla="*/ 3 w 145"/>
                    <a:gd name="T1" fmla="*/ 62 h 241"/>
                    <a:gd name="T2" fmla="*/ 0 w 145"/>
                    <a:gd name="T3" fmla="*/ 3 h 241"/>
                    <a:gd name="T4" fmla="*/ 65 w 145"/>
                    <a:gd name="T5" fmla="*/ 3 h 241"/>
                    <a:gd name="T6" fmla="*/ 65 w 145"/>
                    <a:gd name="T7" fmla="*/ 48 h 241"/>
                    <a:gd name="T8" fmla="*/ 144 w 145"/>
                    <a:gd name="T9" fmla="*/ 3 h 241"/>
                    <a:gd name="T10" fmla="*/ 144 w 145"/>
                    <a:gd name="T11" fmla="*/ 65 h 241"/>
                    <a:gd name="T12" fmla="*/ 70 w 145"/>
                    <a:gd name="T13" fmla="*/ 125 h 241"/>
                    <a:gd name="T14" fmla="*/ 70 w 145"/>
                    <a:gd name="T15" fmla="*/ 240 h 241"/>
                    <a:gd name="T16" fmla="*/ 3 w 145"/>
                    <a:gd name="T17" fmla="*/ 240 h 241"/>
                    <a:gd name="T18" fmla="*/ 3 w 145"/>
                    <a:gd name="T19" fmla="*/ 62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5" h="241">
                      <a:moveTo>
                        <a:pt x="3" y="62"/>
                      </a:moveTo>
                      <a:cubicBezTo>
                        <a:pt x="3" y="51"/>
                        <a:pt x="0" y="17"/>
                        <a:pt x="0" y="3"/>
                      </a:cubicBezTo>
                      <a:lnTo>
                        <a:pt x="65" y="3"/>
                      </a:lnTo>
                      <a:lnTo>
                        <a:pt x="65" y="48"/>
                      </a:lnTo>
                      <a:cubicBezTo>
                        <a:pt x="73" y="29"/>
                        <a:pt x="90" y="0"/>
                        <a:pt x="144" y="3"/>
                      </a:cubicBezTo>
                      <a:lnTo>
                        <a:pt x="144" y="65"/>
                      </a:lnTo>
                      <a:cubicBezTo>
                        <a:pt x="73" y="60"/>
                        <a:pt x="70" y="94"/>
                        <a:pt x="70" y="125"/>
                      </a:cubicBezTo>
                      <a:lnTo>
                        <a:pt x="70" y="240"/>
                      </a:lnTo>
                      <a:lnTo>
                        <a:pt x="3" y="240"/>
                      </a:lnTo>
                      <a:lnTo>
                        <a:pt x="3" y="62"/>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grpSp>
        <p:grpSp>
          <p:nvGrpSpPr>
            <p:cNvPr id="267" name="Group 266">
              <a:extLst>
                <a:ext uri="{FF2B5EF4-FFF2-40B4-BE49-F238E27FC236}">
                  <a16:creationId xmlns:a16="http://schemas.microsoft.com/office/drawing/2014/main" id="{781020A0-F888-4CAF-A830-9D2078015472}"/>
                </a:ext>
              </a:extLst>
            </p:cNvPr>
            <p:cNvGrpSpPr/>
            <p:nvPr/>
          </p:nvGrpSpPr>
          <p:grpSpPr>
            <a:xfrm>
              <a:off x="4186644" y="4191353"/>
              <a:ext cx="553480" cy="451191"/>
              <a:chOff x="6096000" y="3684588"/>
              <a:chExt cx="627063" cy="511175"/>
            </a:xfrm>
            <a:solidFill>
              <a:schemeClr val="tx1"/>
            </a:solidFill>
          </p:grpSpPr>
          <p:sp>
            <p:nvSpPr>
              <p:cNvPr id="269" name="Freeform 20">
                <a:extLst>
                  <a:ext uri="{FF2B5EF4-FFF2-40B4-BE49-F238E27FC236}">
                    <a16:creationId xmlns:a16="http://schemas.microsoft.com/office/drawing/2014/main" id="{63A8F286-E0C9-4661-9D52-2347C1C09CCA}"/>
                  </a:ext>
                </a:extLst>
              </p:cNvPr>
              <p:cNvSpPr>
                <a:spLocks noChangeArrowheads="1"/>
              </p:cNvSpPr>
              <p:nvPr/>
            </p:nvSpPr>
            <p:spPr bwMode="auto">
              <a:xfrm>
                <a:off x="6584950" y="3997325"/>
                <a:ext cx="138113" cy="66675"/>
              </a:xfrm>
              <a:custGeom>
                <a:avLst/>
                <a:gdLst>
                  <a:gd name="T0" fmla="*/ 383 w 384"/>
                  <a:gd name="T1" fmla="*/ 0 h 184"/>
                  <a:gd name="T2" fmla="*/ 0 w 384"/>
                  <a:gd name="T3" fmla="*/ 0 h 184"/>
                  <a:gd name="T4" fmla="*/ 0 w 384"/>
                  <a:gd name="T5" fmla="*/ 183 h 184"/>
                  <a:gd name="T6" fmla="*/ 383 w 384"/>
                  <a:gd name="T7" fmla="*/ 183 h 184"/>
                  <a:gd name="T8" fmla="*/ 383 w 384"/>
                  <a:gd name="T9" fmla="*/ 0 h 184"/>
                  <a:gd name="T10" fmla="*/ 333 w 384"/>
                  <a:gd name="T11" fmla="*/ 87 h 184"/>
                  <a:gd name="T12" fmla="*/ 304 w 384"/>
                  <a:gd name="T13" fmla="*/ 116 h 184"/>
                  <a:gd name="T14" fmla="*/ 275 w 384"/>
                  <a:gd name="T15" fmla="*/ 87 h 184"/>
                  <a:gd name="T16" fmla="*/ 304 w 384"/>
                  <a:gd name="T17" fmla="*/ 58 h 184"/>
                  <a:gd name="T18" fmla="*/ 333 w 384"/>
                  <a:gd name="T19" fmla="*/ 87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4" h="184">
                    <a:moveTo>
                      <a:pt x="383" y="0"/>
                    </a:moveTo>
                    <a:lnTo>
                      <a:pt x="0" y="0"/>
                    </a:lnTo>
                    <a:lnTo>
                      <a:pt x="0" y="183"/>
                    </a:lnTo>
                    <a:lnTo>
                      <a:pt x="383" y="183"/>
                    </a:lnTo>
                    <a:lnTo>
                      <a:pt x="383" y="0"/>
                    </a:lnTo>
                    <a:close/>
                    <a:moveTo>
                      <a:pt x="333" y="87"/>
                    </a:moveTo>
                    <a:cubicBezTo>
                      <a:pt x="333" y="104"/>
                      <a:pt x="321" y="116"/>
                      <a:pt x="304" y="116"/>
                    </a:cubicBezTo>
                    <a:cubicBezTo>
                      <a:pt x="287" y="116"/>
                      <a:pt x="275" y="104"/>
                      <a:pt x="275" y="87"/>
                    </a:cubicBezTo>
                    <a:cubicBezTo>
                      <a:pt x="275" y="71"/>
                      <a:pt x="287" y="58"/>
                      <a:pt x="304" y="58"/>
                    </a:cubicBezTo>
                    <a:cubicBezTo>
                      <a:pt x="321" y="58"/>
                      <a:pt x="333" y="71"/>
                      <a:pt x="333" y="87"/>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70" name="Freeform 21">
                <a:extLst>
                  <a:ext uri="{FF2B5EF4-FFF2-40B4-BE49-F238E27FC236}">
                    <a16:creationId xmlns:a16="http://schemas.microsoft.com/office/drawing/2014/main" id="{2D7A09E7-2A68-4B70-A781-9BA5EA267442}"/>
                  </a:ext>
                </a:extLst>
              </p:cNvPr>
              <p:cNvSpPr>
                <a:spLocks noChangeArrowheads="1"/>
              </p:cNvSpPr>
              <p:nvPr/>
            </p:nvSpPr>
            <p:spPr bwMode="auto">
              <a:xfrm>
                <a:off x="6584950" y="4081463"/>
                <a:ext cx="138113" cy="66675"/>
              </a:xfrm>
              <a:custGeom>
                <a:avLst/>
                <a:gdLst>
                  <a:gd name="T0" fmla="*/ 354 w 384"/>
                  <a:gd name="T1" fmla="*/ 183 h 184"/>
                  <a:gd name="T2" fmla="*/ 383 w 384"/>
                  <a:gd name="T3" fmla="*/ 154 h 184"/>
                  <a:gd name="T4" fmla="*/ 383 w 384"/>
                  <a:gd name="T5" fmla="*/ 0 h 184"/>
                  <a:gd name="T6" fmla="*/ 0 w 384"/>
                  <a:gd name="T7" fmla="*/ 0 h 184"/>
                  <a:gd name="T8" fmla="*/ 0 w 384"/>
                  <a:gd name="T9" fmla="*/ 183 h 184"/>
                  <a:gd name="T10" fmla="*/ 354 w 384"/>
                  <a:gd name="T11" fmla="*/ 183 h 184"/>
                  <a:gd name="T12" fmla="*/ 333 w 384"/>
                  <a:gd name="T13" fmla="*/ 87 h 184"/>
                  <a:gd name="T14" fmla="*/ 304 w 384"/>
                  <a:gd name="T15" fmla="*/ 116 h 184"/>
                  <a:gd name="T16" fmla="*/ 275 w 384"/>
                  <a:gd name="T17" fmla="*/ 87 h 184"/>
                  <a:gd name="T18" fmla="*/ 304 w 384"/>
                  <a:gd name="T19" fmla="*/ 58 h 184"/>
                  <a:gd name="T20" fmla="*/ 333 w 384"/>
                  <a:gd name="T21" fmla="*/ 87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84" h="184">
                    <a:moveTo>
                      <a:pt x="354" y="183"/>
                    </a:moveTo>
                    <a:cubicBezTo>
                      <a:pt x="370" y="183"/>
                      <a:pt x="383" y="170"/>
                      <a:pt x="383" y="154"/>
                    </a:cubicBezTo>
                    <a:lnTo>
                      <a:pt x="383" y="0"/>
                    </a:lnTo>
                    <a:lnTo>
                      <a:pt x="0" y="0"/>
                    </a:lnTo>
                    <a:lnTo>
                      <a:pt x="0" y="183"/>
                    </a:lnTo>
                    <a:lnTo>
                      <a:pt x="354" y="183"/>
                    </a:lnTo>
                    <a:close/>
                    <a:moveTo>
                      <a:pt x="333" y="87"/>
                    </a:moveTo>
                    <a:cubicBezTo>
                      <a:pt x="333" y="104"/>
                      <a:pt x="321" y="116"/>
                      <a:pt x="304" y="116"/>
                    </a:cubicBezTo>
                    <a:cubicBezTo>
                      <a:pt x="287" y="116"/>
                      <a:pt x="275" y="104"/>
                      <a:pt x="275" y="87"/>
                    </a:cubicBezTo>
                    <a:cubicBezTo>
                      <a:pt x="275" y="70"/>
                      <a:pt x="287" y="58"/>
                      <a:pt x="304" y="58"/>
                    </a:cubicBezTo>
                    <a:cubicBezTo>
                      <a:pt x="321" y="58"/>
                      <a:pt x="333" y="70"/>
                      <a:pt x="333" y="87"/>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71" name="Freeform 22">
                <a:extLst>
                  <a:ext uri="{FF2B5EF4-FFF2-40B4-BE49-F238E27FC236}">
                    <a16:creationId xmlns:a16="http://schemas.microsoft.com/office/drawing/2014/main" id="{8B949647-0302-47EB-AB74-05B61B0925B0}"/>
                  </a:ext>
                </a:extLst>
              </p:cNvPr>
              <p:cNvSpPr>
                <a:spLocks noChangeArrowheads="1"/>
              </p:cNvSpPr>
              <p:nvPr/>
            </p:nvSpPr>
            <p:spPr bwMode="auto">
              <a:xfrm>
                <a:off x="6584950" y="3744913"/>
                <a:ext cx="138113" cy="65087"/>
              </a:xfrm>
              <a:custGeom>
                <a:avLst/>
                <a:gdLst>
                  <a:gd name="T0" fmla="*/ 383 w 384"/>
                  <a:gd name="T1" fmla="*/ 182 h 183"/>
                  <a:gd name="T2" fmla="*/ 383 w 384"/>
                  <a:gd name="T3" fmla="*/ 29 h 183"/>
                  <a:gd name="T4" fmla="*/ 354 w 384"/>
                  <a:gd name="T5" fmla="*/ 0 h 183"/>
                  <a:gd name="T6" fmla="*/ 0 w 384"/>
                  <a:gd name="T7" fmla="*/ 0 h 183"/>
                  <a:gd name="T8" fmla="*/ 0 w 384"/>
                  <a:gd name="T9" fmla="*/ 182 h 183"/>
                  <a:gd name="T10" fmla="*/ 383 w 384"/>
                  <a:gd name="T11" fmla="*/ 182 h 183"/>
                  <a:gd name="T12" fmla="*/ 333 w 384"/>
                  <a:gd name="T13" fmla="*/ 91 h 183"/>
                  <a:gd name="T14" fmla="*/ 304 w 384"/>
                  <a:gd name="T15" fmla="*/ 120 h 183"/>
                  <a:gd name="T16" fmla="*/ 275 w 384"/>
                  <a:gd name="T17" fmla="*/ 91 h 183"/>
                  <a:gd name="T18" fmla="*/ 304 w 384"/>
                  <a:gd name="T19" fmla="*/ 62 h 183"/>
                  <a:gd name="T20" fmla="*/ 333 w 384"/>
                  <a:gd name="T21" fmla="*/ 91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84" h="183">
                    <a:moveTo>
                      <a:pt x="383" y="182"/>
                    </a:moveTo>
                    <a:lnTo>
                      <a:pt x="383" y="29"/>
                    </a:lnTo>
                    <a:cubicBezTo>
                      <a:pt x="383" y="12"/>
                      <a:pt x="370" y="0"/>
                      <a:pt x="354" y="0"/>
                    </a:cubicBezTo>
                    <a:lnTo>
                      <a:pt x="0" y="0"/>
                    </a:lnTo>
                    <a:lnTo>
                      <a:pt x="0" y="182"/>
                    </a:lnTo>
                    <a:lnTo>
                      <a:pt x="383" y="182"/>
                    </a:lnTo>
                    <a:close/>
                    <a:moveTo>
                      <a:pt x="333" y="91"/>
                    </a:moveTo>
                    <a:cubicBezTo>
                      <a:pt x="333" y="108"/>
                      <a:pt x="321" y="120"/>
                      <a:pt x="304" y="120"/>
                    </a:cubicBezTo>
                    <a:cubicBezTo>
                      <a:pt x="287" y="120"/>
                      <a:pt x="275" y="108"/>
                      <a:pt x="275" y="91"/>
                    </a:cubicBezTo>
                    <a:cubicBezTo>
                      <a:pt x="275" y="74"/>
                      <a:pt x="287" y="62"/>
                      <a:pt x="304" y="62"/>
                    </a:cubicBezTo>
                    <a:cubicBezTo>
                      <a:pt x="321" y="62"/>
                      <a:pt x="333" y="74"/>
                      <a:pt x="333" y="91"/>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72" name="Freeform 23">
                <a:extLst>
                  <a:ext uri="{FF2B5EF4-FFF2-40B4-BE49-F238E27FC236}">
                    <a16:creationId xmlns:a16="http://schemas.microsoft.com/office/drawing/2014/main" id="{C873B4C2-5DE6-4152-BEFF-0F80E46D12BC}"/>
                  </a:ext>
                </a:extLst>
              </p:cNvPr>
              <p:cNvSpPr>
                <a:spLocks noChangeArrowheads="1"/>
              </p:cNvSpPr>
              <p:nvPr/>
            </p:nvSpPr>
            <p:spPr bwMode="auto">
              <a:xfrm>
                <a:off x="6584950" y="3827463"/>
                <a:ext cx="138113" cy="66675"/>
              </a:xfrm>
              <a:custGeom>
                <a:avLst/>
                <a:gdLst>
                  <a:gd name="T0" fmla="*/ 383 w 384"/>
                  <a:gd name="T1" fmla="*/ 0 h 184"/>
                  <a:gd name="T2" fmla="*/ 0 w 384"/>
                  <a:gd name="T3" fmla="*/ 0 h 184"/>
                  <a:gd name="T4" fmla="*/ 0 w 384"/>
                  <a:gd name="T5" fmla="*/ 183 h 184"/>
                  <a:gd name="T6" fmla="*/ 383 w 384"/>
                  <a:gd name="T7" fmla="*/ 183 h 184"/>
                  <a:gd name="T8" fmla="*/ 383 w 384"/>
                  <a:gd name="T9" fmla="*/ 0 h 184"/>
                  <a:gd name="T10" fmla="*/ 333 w 384"/>
                  <a:gd name="T11" fmla="*/ 96 h 184"/>
                  <a:gd name="T12" fmla="*/ 304 w 384"/>
                  <a:gd name="T13" fmla="*/ 125 h 184"/>
                  <a:gd name="T14" fmla="*/ 275 w 384"/>
                  <a:gd name="T15" fmla="*/ 96 h 184"/>
                  <a:gd name="T16" fmla="*/ 304 w 384"/>
                  <a:gd name="T17" fmla="*/ 67 h 184"/>
                  <a:gd name="T18" fmla="*/ 333 w 384"/>
                  <a:gd name="T19" fmla="*/ 96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4" h="184">
                    <a:moveTo>
                      <a:pt x="383" y="0"/>
                    </a:moveTo>
                    <a:lnTo>
                      <a:pt x="0" y="0"/>
                    </a:lnTo>
                    <a:lnTo>
                      <a:pt x="0" y="183"/>
                    </a:lnTo>
                    <a:lnTo>
                      <a:pt x="383" y="183"/>
                    </a:lnTo>
                    <a:lnTo>
                      <a:pt x="383" y="0"/>
                    </a:lnTo>
                    <a:close/>
                    <a:moveTo>
                      <a:pt x="333" y="96"/>
                    </a:moveTo>
                    <a:cubicBezTo>
                      <a:pt x="333" y="113"/>
                      <a:pt x="321" y="125"/>
                      <a:pt x="304" y="125"/>
                    </a:cubicBezTo>
                    <a:cubicBezTo>
                      <a:pt x="287" y="125"/>
                      <a:pt x="275" y="113"/>
                      <a:pt x="275" y="96"/>
                    </a:cubicBezTo>
                    <a:cubicBezTo>
                      <a:pt x="275" y="79"/>
                      <a:pt x="287" y="67"/>
                      <a:pt x="304" y="67"/>
                    </a:cubicBezTo>
                    <a:cubicBezTo>
                      <a:pt x="321" y="67"/>
                      <a:pt x="333" y="79"/>
                      <a:pt x="333" y="96"/>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73" name="Freeform 24">
                <a:extLst>
                  <a:ext uri="{FF2B5EF4-FFF2-40B4-BE49-F238E27FC236}">
                    <a16:creationId xmlns:a16="http://schemas.microsoft.com/office/drawing/2014/main" id="{4BE455E6-707E-48AB-8450-0C5640E19098}"/>
                  </a:ext>
                </a:extLst>
              </p:cNvPr>
              <p:cNvSpPr>
                <a:spLocks noChangeArrowheads="1"/>
              </p:cNvSpPr>
              <p:nvPr/>
            </p:nvSpPr>
            <p:spPr bwMode="auto">
              <a:xfrm>
                <a:off x="6584950" y="3911600"/>
                <a:ext cx="138113" cy="66675"/>
              </a:xfrm>
              <a:custGeom>
                <a:avLst/>
                <a:gdLst>
                  <a:gd name="T0" fmla="*/ 383 w 384"/>
                  <a:gd name="T1" fmla="*/ 0 h 184"/>
                  <a:gd name="T2" fmla="*/ 0 w 384"/>
                  <a:gd name="T3" fmla="*/ 0 h 184"/>
                  <a:gd name="T4" fmla="*/ 0 w 384"/>
                  <a:gd name="T5" fmla="*/ 183 h 184"/>
                  <a:gd name="T6" fmla="*/ 383 w 384"/>
                  <a:gd name="T7" fmla="*/ 183 h 184"/>
                  <a:gd name="T8" fmla="*/ 383 w 384"/>
                  <a:gd name="T9" fmla="*/ 0 h 184"/>
                  <a:gd name="T10" fmla="*/ 333 w 384"/>
                  <a:gd name="T11" fmla="*/ 92 h 184"/>
                  <a:gd name="T12" fmla="*/ 304 w 384"/>
                  <a:gd name="T13" fmla="*/ 121 h 184"/>
                  <a:gd name="T14" fmla="*/ 275 w 384"/>
                  <a:gd name="T15" fmla="*/ 92 h 184"/>
                  <a:gd name="T16" fmla="*/ 304 w 384"/>
                  <a:gd name="T17" fmla="*/ 62 h 184"/>
                  <a:gd name="T18" fmla="*/ 333 w 384"/>
                  <a:gd name="T19" fmla="*/ 92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4" h="184">
                    <a:moveTo>
                      <a:pt x="383" y="0"/>
                    </a:moveTo>
                    <a:lnTo>
                      <a:pt x="0" y="0"/>
                    </a:lnTo>
                    <a:lnTo>
                      <a:pt x="0" y="183"/>
                    </a:lnTo>
                    <a:lnTo>
                      <a:pt x="383" y="183"/>
                    </a:lnTo>
                    <a:lnTo>
                      <a:pt x="383" y="0"/>
                    </a:lnTo>
                    <a:close/>
                    <a:moveTo>
                      <a:pt x="333" y="92"/>
                    </a:moveTo>
                    <a:cubicBezTo>
                      <a:pt x="333" y="109"/>
                      <a:pt x="321" y="121"/>
                      <a:pt x="304" y="121"/>
                    </a:cubicBezTo>
                    <a:cubicBezTo>
                      <a:pt x="287" y="121"/>
                      <a:pt x="275" y="109"/>
                      <a:pt x="275" y="92"/>
                    </a:cubicBezTo>
                    <a:cubicBezTo>
                      <a:pt x="275" y="76"/>
                      <a:pt x="287" y="62"/>
                      <a:pt x="304" y="62"/>
                    </a:cubicBezTo>
                    <a:cubicBezTo>
                      <a:pt x="321" y="62"/>
                      <a:pt x="333" y="76"/>
                      <a:pt x="333" y="92"/>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00" name="Freeform 25">
                <a:extLst>
                  <a:ext uri="{FF2B5EF4-FFF2-40B4-BE49-F238E27FC236}">
                    <a16:creationId xmlns:a16="http://schemas.microsoft.com/office/drawing/2014/main" id="{90F70A23-9058-4BD9-9FF6-68088AEF44E5}"/>
                  </a:ext>
                </a:extLst>
              </p:cNvPr>
              <p:cNvSpPr>
                <a:spLocks noChangeArrowheads="1"/>
              </p:cNvSpPr>
              <p:nvPr/>
            </p:nvSpPr>
            <p:spPr bwMode="auto">
              <a:xfrm>
                <a:off x="6315075" y="4003675"/>
                <a:ext cx="252413" cy="84138"/>
              </a:xfrm>
              <a:custGeom>
                <a:avLst/>
                <a:gdLst>
                  <a:gd name="T0" fmla="*/ 0 w 700"/>
                  <a:gd name="T1" fmla="*/ 4 h 233"/>
                  <a:gd name="T2" fmla="*/ 0 w 700"/>
                  <a:gd name="T3" fmla="*/ 20 h 233"/>
                  <a:gd name="T4" fmla="*/ 0 w 700"/>
                  <a:gd name="T5" fmla="*/ 20 h 233"/>
                  <a:gd name="T6" fmla="*/ 54 w 700"/>
                  <a:gd name="T7" fmla="*/ 37 h 233"/>
                  <a:gd name="T8" fmla="*/ 137 w 700"/>
                  <a:gd name="T9" fmla="*/ 62 h 233"/>
                  <a:gd name="T10" fmla="*/ 162 w 700"/>
                  <a:gd name="T11" fmla="*/ 70 h 233"/>
                  <a:gd name="T12" fmla="*/ 283 w 700"/>
                  <a:gd name="T13" fmla="*/ 232 h 233"/>
                  <a:gd name="T14" fmla="*/ 699 w 700"/>
                  <a:gd name="T15" fmla="*/ 232 h 233"/>
                  <a:gd name="T16" fmla="*/ 699 w 700"/>
                  <a:gd name="T17" fmla="*/ 0 h 233"/>
                  <a:gd name="T18" fmla="*/ 0 w 700"/>
                  <a:gd name="T19" fmla="*/ 0 h 233"/>
                  <a:gd name="T20" fmla="*/ 0 w 700"/>
                  <a:gd name="T21" fmla="*/ 4 h 233"/>
                  <a:gd name="T22" fmla="*/ 603 w 700"/>
                  <a:gd name="T23" fmla="*/ 158 h 233"/>
                  <a:gd name="T24" fmla="*/ 566 w 700"/>
                  <a:gd name="T25" fmla="*/ 120 h 233"/>
                  <a:gd name="T26" fmla="*/ 603 w 700"/>
                  <a:gd name="T27" fmla="*/ 83 h 233"/>
                  <a:gd name="T28" fmla="*/ 640 w 700"/>
                  <a:gd name="T29" fmla="*/ 120 h 233"/>
                  <a:gd name="T30" fmla="*/ 603 w 700"/>
                  <a:gd name="T31" fmla="*/ 158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00" h="233">
                    <a:moveTo>
                      <a:pt x="0" y="4"/>
                    </a:moveTo>
                    <a:lnTo>
                      <a:pt x="0" y="20"/>
                    </a:lnTo>
                    <a:lnTo>
                      <a:pt x="0" y="20"/>
                    </a:lnTo>
                    <a:cubicBezTo>
                      <a:pt x="17" y="25"/>
                      <a:pt x="33" y="29"/>
                      <a:pt x="54" y="37"/>
                    </a:cubicBezTo>
                    <a:cubicBezTo>
                      <a:pt x="87" y="45"/>
                      <a:pt x="117" y="54"/>
                      <a:pt x="137" y="62"/>
                    </a:cubicBezTo>
                    <a:lnTo>
                      <a:pt x="162" y="70"/>
                    </a:lnTo>
                    <a:cubicBezTo>
                      <a:pt x="225" y="104"/>
                      <a:pt x="270" y="166"/>
                      <a:pt x="283" y="232"/>
                    </a:cubicBezTo>
                    <a:lnTo>
                      <a:pt x="699" y="232"/>
                    </a:lnTo>
                    <a:lnTo>
                      <a:pt x="699" y="0"/>
                    </a:lnTo>
                    <a:lnTo>
                      <a:pt x="0" y="0"/>
                    </a:lnTo>
                    <a:lnTo>
                      <a:pt x="0" y="4"/>
                    </a:lnTo>
                    <a:close/>
                    <a:moveTo>
                      <a:pt x="603" y="158"/>
                    </a:moveTo>
                    <a:cubicBezTo>
                      <a:pt x="582" y="158"/>
                      <a:pt x="566" y="141"/>
                      <a:pt x="566" y="120"/>
                    </a:cubicBezTo>
                    <a:cubicBezTo>
                      <a:pt x="566" y="99"/>
                      <a:pt x="582" y="83"/>
                      <a:pt x="603" y="83"/>
                    </a:cubicBezTo>
                    <a:cubicBezTo>
                      <a:pt x="624" y="83"/>
                      <a:pt x="640" y="99"/>
                      <a:pt x="640" y="120"/>
                    </a:cubicBezTo>
                    <a:cubicBezTo>
                      <a:pt x="640" y="141"/>
                      <a:pt x="624" y="158"/>
                      <a:pt x="603" y="158"/>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06" name="Freeform 26">
                <a:extLst>
                  <a:ext uri="{FF2B5EF4-FFF2-40B4-BE49-F238E27FC236}">
                    <a16:creationId xmlns:a16="http://schemas.microsoft.com/office/drawing/2014/main" id="{E56AD5A9-57EC-4830-B7F0-1FC82BE66501}"/>
                  </a:ext>
                </a:extLst>
              </p:cNvPr>
              <p:cNvSpPr>
                <a:spLocks noChangeArrowheads="1"/>
              </p:cNvSpPr>
              <p:nvPr/>
            </p:nvSpPr>
            <p:spPr bwMode="auto">
              <a:xfrm>
                <a:off x="6418263" y="4111625"/>
                <a:ext cx="149225" cy="82550"/>
              </a:xfrm>
              <a:custGeom>
                <a:avLst/>
                <a:gdLst>
                  <a:gd name="T0" fmla="*/ 0 w 413"/>
                  <a:gd name="T1" fmla="*/ 0 h 230"/>
                  <a:gd name="T2" fmla="*/ 0 w 413"/>
                  <a:gd name="T3" fmla="*/ 229 h 230"/>
                  <a:gd name="T4" fmla="*/ 378 w 413"/>
                  <a:gd name="T5" fmla="*/ 229 h 230"/>
                  <a:gd name="T6" fmla="*/ 412 w 413"/>
                  <a:gd name="T7" fmla="*/ 195 h 230"/>
                  <a:gd name="T8" fmla="*/ 412 w 413"/>
                  <a:gd name="T9" fmla="*/ 0 h 230"/>
                  <a:gd name="T10" fmla="*/ 0 w 413"/>
                  <a:gd name="T11" fmla="*/ 0 h 230"/>
                  <a:gd name="T12" fmla="*/ 316 w 413"/>
                  <a:gd name="T13" fmla="*/ 150 h 230"/>
                  <a:gd name="T14" fmla="*/ 279 w 413"/>
                  <a:gd name="T15" fmla="*/ 112 h 230"/>
                  <a:gd name="T16" fmla="*/ 316 w 413"/>
                  <a:gd name="T17" fmla="*/ 75 h 230"/>
                  <a:gd name="T18" fmla="*/ 353 w 413"/>
                  <a:gd name="T19" fmla="*/ 112 h 230"/>
                  <a:gd name="T20" fmla="*/ 316 w 413"/>
                  <a:gd name="T21" fmla="*/ 150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13" h="230">
                    <a:moveTo>
                      <a:pt x="0" y="0"/>
                    </a:moveTo>
                    <a:lnTo>
                      <a:pt x="0" y="229"/>
                    </a:lnTo>
                    <a:lnTo>
                      <a:pt x="378" y="229"/>
                    </a:lnTo>
                    <a:cubicBezTo>
                      <a:pt x="399" y="229"/>
                      <a:pt x="412" y="212"/>
                      <a:pt x="412" y="195"/>
                    </a:cubicBezTo>
                    <a:lnTo>
                      <a:pt x="412" y="0"/>
                    </a:lnTo>
                    <a:lnTo>
                      <a:pt x="0" y="0"/>
                    </a:lnTo>
                    <a:close/>
                    <a:moveTo>
                      <a:pt x="316" y="150"/>
                    </a:moveTo>
                    <a:cubicBezTo>
                      <a:pt x="295" y="150"/>
                      <a:pt x="279" y="133"/>
                      <a:pt x="279" y="112"/>
                    </a:cubicBezTo>
                    <a:cubicBezTo>
                      <a:pt x="279" y="92"/>
                      <a:pt x="295" y="75"/>
                      <a:pt x="316" y="75"/>
                    </a:cubicBezTo>
                    <a:cubicBezTo>
                      <a:pt x="337" y="75"/>
                      <a:pt x="353" y="92"/>
                      <a:pt x="353" y="112"/>
                    </a:cubicBezTo>
                    <a:cubicBezTo>
                      <a:pt x="353" y="133"/>
                      <a:pt x="337" y="150"/>
                      <a:pt x="316" y="150"/>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12" name="Freeform 27">
                <a:extLst>
                  <a:ext uri="{FF2B5EF4-FFF2-40B4-BE49-F238E27FC236}">
                    <a16:creationId xmlns:a16="http://schemas.microsoft.com/office/drawing/2014/main" id="{990E3190-1F26-43B6-BB11-5E41626D1FA7}"/>
                  </a:ext>
                </a:extLst>
              </p:cNvPr>
              <p:cNvSpPr>
                <a:spLocks noChangeArrowheads="1"/>
              </p:cNvSpPr>
              <p:nvPr/>
            </p:nvSpPr>
            <p:spPr bwMode="auto">
              <a:xfrm>
                <a:off x="6316663" y="3684588"/>
                <a:ext cx="252412" cy="82550"/>
              </a:xfrm>
              <a:custGeom>
                <a:avLst/>
                <a:gdLst>
                  <a:gd name="T0" fmla="*/ 695 w 700"/>
                  <a:gd name="T1" fmla="*/ 34 h 230"/>
                  <a:gd name="T2" fmla="*/ 661 w 700"/>
                  <a:gd name="T3" fmla="*/ 0 h 230"/>
                  <a:gd name="T4" fmla="*/ 34 w 700"/>
                  <a:gd name="T5" fmla="*/ 0 h 230"/>
                  <a:gd name="T6" fmla="*/ 0 w 700"/>
                  <a:gd name="T7" fmla="*/ 34 h 230"/>
                  <a:gd name="T8" fmla="*/ 0 w 700"/>
                  <a:gd name="T9" fmla="*/ 229 h 230"/>
                  <a:gd name="T10" fmla="*/ 699 w 700"/>
                  <a:gd name="T11" fmla="*/ 229 h 230"/>
                  <a:gd name="T12" fmla="*/ 699 w 700"/>
                  <a:gd name="T13" fmla="*/ 34 h 230"/>
                  <a:gd name="T14" fmla="*/ 695 w 700"/>
                  <a:gd name="T15" fmla="*/ 34 h 230"/>
                  <a:gd name="T16" fmla="*/ 562 w 700"/>
                  <a:gd name="T17" fmla="*/ 121 h 230"/>
                  <a:gd name="T18" fmla="*/ 599 w 700"/>
                  <a:gd name="T19" fmla="*/ 83 h 230"/>
                  <a:gd name="T20" fmla="*/ 636 w 700"/>
                  <a:gd name="T21" fmla="*/ 121 h 230"/>
                  <a:gd name="T22" fmla="*/ 599 w 700"/>
                  <a:gd name="T23" fmla="*/ 158 h 230"/>
                  <a:gd name="T24" fmla="*/ 562 w 700"/>
                  <a:gd name="T25" fmla="*/ 121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0" h="230">
                    <a:moveTo>
                      <a:pt x="695" y="34"/>
                    </a:moveTo>
                    <a:cubicBezTo>
                      <a:pt x="695" y="13"/>
                      <a:pt x="678" y="0"/>
                      <a:pt x="661" y="0"/>
                    </a:cubicBezTo>
                    <a:lnTo>
                      <a:pt x="34" y="0"/>
                    </a:lnTo>
                    <a:cubicBezTo>
                      <a:pt x="13" y="0"/>
                      <a:pt x="0" y="17"/>
                      <a:pt x="0" y="34"/>
                    </a:cubicBezTo>
                    <a:lnTo>
                      <a:pt x="0" y="229"/>
                    </a:lnTo>
                    <a:lnTo>
                      <a:pt x="699" y="229"/>
                    </a:lnTo>
                    <a:lnTo>
                      <a:pt x="699" y="34"/>
                    </a:lnTo>
                    <a:lnTo>
                      <a:pt x="695" y="34"/>
                    </a:lnTo>
                    <a:close/>
                    <a:moveTo>
                      <a:pt x="562" y="121"/>
                    </a:moveTo>
                    <a:cubicBezTo>
                      <a:pt x="562" y="100"/>
                      <a:pt x="578" y="83"/>
                      <a:pt x="599" y="83"/>
                    </a:cubicBezTo>
                    <a:cubicBezTo>
                      <a:pt x="620" y="83"/>
                      <a:pt x="636" y="100"/>
                      <a:pt x="636" y="121"/>
                    </a:cubicBezTo>
                    <a:cubicBezTo>
                      <a:pt x="636" y="142"/>
                      <a:pt x="620" y="158"/>
                      <a:pt x="599" y="158"/>
                    </a:cubicBezTo>
                    <a:cubicBezTo>
                      <a:pt x="578" y="158"/>
                      <a:pt x="562" y="142"/>
                      <a:pt x="562" y="121"/>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13" name="Freeform 28">
                <a:extLst>
                  <a:ext uri="{FF2B5EF4-FFF2-40B4-BE49-F238E27FC236}">
                    <a16:creationId xmlns:a16="http://schemas.microsoft.com/office/drawing/2014/main" id="{6D3469F9-A481-4632-B9BF-538103F858E4}"/>
                  </a:ext>
                </a:extLst>
              </p:cNvPr>
              <p:cNvSpPr>
                <a:spLocks noChangeArrowheads="1"/>
              </p:cNvSpPr>
              <p:nvPr/>
            </p:nvSpPr>
            <p:spPr bwMode="auto">
              <a:xfrm>
                <a:off x="6327775" y="3897313"/>
                <a:ext cx="239713" cy="84137"/>
              </a:xfrm>
              <a:custGeom>
                <a:avLst/>
                <a:gdLst>
                  <a:gd name="T0" fmla="*/ 21 w 667"/>
                  <a:gd name="T1" fmla="*/ 4 h 233"/>
                  <a:gd name="T2" fmla="*/ 13 w 667"/>
                  <a:gd name="T3" fmla="*/ 66 h 233"/>
                  <a:gd name="T4" fmla="*/ 25 w 667"/>
                  <a:gd name="T5" fmla="*/ 133 h 233"/>
                  <a:gd name="T6" fmla="*/ 17 w 667"/>
                  <a:gd name="T7" fmla="*/ 191 h 233"/>
                  <a:gd name="T8" fmla="*/ 0 w 667"/>
                  <a:gd name="T9" fmla="*/ 232 h 233"/>
                  <a:gd name="T10" fmla="*/ 666 w 667"/>
                  <a:gd name="T11" fmla="*/ 232 h 233"/>
                  <a:gd name="T12" fmla="*/ 666 w 667"/>
                  <a:gd name="T13" fmla="*/ 0 h 233"/>
                  <a:gd name="T14" fmla="*/ 21 w 667"/>
                  <a:gd name="T15" fmla="*/ 0 h 233"/>
                  <a:gd name="T16" fmla="*/ 21 w 667"/>
                  <a:gd name="T17" fmla="*/ 4 h 233"/>
                  <a:gd name="T18" fmla="*/ 570 w 667"/>
                  <a:gd name="T19" fmla="*/ 157 h 233"/>
                  <a:gd name="T20" fmla="*/ 533 w 667"/>
                  <a:gd name="T21" fmla="*/ 120 h 233"/>
                  <a:gd name="T22" fmla="*/ 570 w 667"/>
                  <a:gd name="T23" fmla="*/ 83 h 233"/>
                  <a:gd name="T24" fmla="*/ 607 w 667"/>
                  <a:gd name="T25" fmla="*/ 120 h 233"/>
                  <a:gd name="T26" fmla="*/ 570 w 667"/>
                  <a:gd name="T27" fmla="*/ 157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67" h="233">
                    <a:moveTo>
                      <a:pt x="21" y="4"/>
                    </a:moveTo>
                    <a:cubicBezTo>
                      <a:pt x="21" y="24"/>
                      <a:pt x="17" y="45"/>
                      <a:pt x="13" y="66"/>
                    </a:cubicBezTo>
                    <a:cubicBezTo>
                      <a:pt x="25" y="87"/>
                      <a:pt x="29" y="112"/>
                      <a:pt x="25" y="133"/>
                    </a:cubicBezTo>
                    <a:lnTo>
                      <a:pt x="17" y="191"/>
                    </a:lnTo>
                    <a:cubicBezTo>
                      <a:pt x="13" y="207"/>
                      <a:pt x="9" y="220"/>
                      <a:pt x="0" y="232"/>
                    </a:cubicBezTo>
                    <a:lnTo>
                      <a:pt x="666" y="232"/>
                    </a:lnTo>
                    <a:lnTo>
                      <a:pt x="666" y="0"/>
                    </a:lnTo>
                    <a:lnTo>
                      <a:pt x="21" y="0"/>
                    </a:lnTo>
                    <a:lnTo>
                      <a:pt x="21" y="4"/>
                    </a:lnTo>
                    <a:close/>
                    <a:moveTo>
                      <a:pt x="570" y="157"/>
                    </a:moveTo>
                    <a:cubicBezTo>
                      <a:pt x="549" y="157"/>
                      <a:pt x="533" y="141"/>
                      <a:pt x="533" y="120"/>
                    </a:cubicBezTo>
                    <a:cubicBezTo>
                      <a:pt x="533" y="99"/>
                      <a:pt x="549" y="83"/>
                      <a:pt x="570" y="83"/>
                    </a:cubicBezTo>
                    <a:cubicBezTo>
                      <a:pt x="591" y="83"/>
                      <a:pt x="607" y="99"/>
                      <a:pt x="607" y="120"/>
                    </a:cubicBezTo>
                    <a:cubicBezTo>
                      <a:pt x="607" y="141"/>
                      <a:pt x="591" y="157"/>
                      <a:pt x="570" y="157"/>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18" name="Freeform 29">
                <a:extLst>
                  <a:ext uri="{FF2B5EF4-FFF2-40B4-BE49-F238E27FC236}">
                    <a16:creationId xmlns:a16="http://schemas.microsoft.com/office/drawing/2014/main" id="{AF3B9CFE-E450-4BE1-8E05-5873FC76C279}"/>
                  </a:ext>
                </a:extLst>
              </p:cNvPr>
              <p:cNvSpPr>
                <a:spLocks noChangeArrowheads="1"/>
              </p:cNvSpPr>
              <p:nvPr/>
            </p:nvSpPr>
            <p:spPr bwMode="auto">
              <a:xfrm>
                <a:off x="6315075" y="3790950"/>
                <a:ext cx="252413" cy="84138"/>
              </a:xfrm>
              <a:custGeom>
                <a:avLst/>
                <a:gdLst>
                  <a:gd name="T0" fmla="*/ 0 w 700"/>
                  <a:gd name="T1" fmla="*/ 0 h 234"/>
                  <a:gd name="T2" fmla="*/ 0 w 700"/>
                  <a:gd name="T3" fmla="*/ 138 h 234"/>
                  <a:gd name="T4" fmla="*/ 50 w 700"/>
                  <a:gd name="T5" fmla="*/ 233 h 234"/>
                  <a:gd name="T6" fmla="*/ 699 w 700"/>
                  <a:gd name="T7" fmla="*/ 233 h 234"/>
                  <a:gd name="T8" fmla="*/ 699 w 700"/>
                  <a:gd name="T9" fmla="*/ 0 h 234"/>
                  <a:gd name="T10" fmla="*/ 0 w 700"/>
                  <a:gd name="T11" fmla="*/ 0 h 234"/>
                  <a:gd name="T12" fmla="*/ 603 w 700"/>
                  <a:gd name="T13" fmla="*/ 158 h 234"/>
                  <a:gd name="T14" fmla="*/ 566 w 700"/>
                  <a:gd name="T15" fmla="*/ 121 h 234"/>
                  <a:gd name="T16" fmla="*/ 603 w 700"/>
                  <a:gd name="T17" fmla="*/ 84 h 234"/>
                  <a:gd name="T18" fmla="*/ 640 w 700"/>
                  <a:gd name="T19" fmla="*/ 121 h 234"/>
                  <a:gd name="T20" fmla="*/ 603 w 700"/>
                  <a:gd name="T21" fmla="*/ 158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00" h="234">
                    <a:moveTo>
                      <a:pt x="0" y="0"/>
                    </a:moveTo>
                    <a:lnTo>
                      <a:pt x="0" y="138"/>
                    </a:lnTo>
                    <a:cubicBezTo>
                      <a:pt x="25" y="167"/>
                      <a:pt x="42" y="200"/>
                      <a:pt x="50" y="233"/>
                    </a:cubicBezTo>
                    <a:lnTo>
                      <a:pt x="699" y="233"/>
                    </a:lnTo>
                    <a:lnTo>
                      <a:pt x="699" y="0"/>
                    </a:lnTo>
                    <a:lnTo>
                      <a:pt x="0" y="0"/>
                    </a:lnTo>
                    <a:close/>
                    <a:moveTo>
                      <a:pt x="603" y="158"/>
                    </a:moveTo>
                    <a:cubicBezTo>
                      <a:pt x="582" y="158"/>
                      <a:pt x="566" y="142"/>
                      <a:pt x="566" y="121"/>
                    </a:cubicBezTo>
                    <a:cubicBezTo>
                      <a:pt x="566" y="100"/>
                      <a:pt x="582" y="84"/>
                      <a:pt x="603" y="84"/>
                    </a:cubicBezTo>
                    <a:cubicBezTo>
                      <a:pt x="624" y="84"/>
                      <a:pt x="640" y="100"/>
                      <a:pt x="640" y="121"/>
                    </a:cubicBezTo>
                    <a:cubicBezTo>
                      <a:pt x="640" y="142"/>
                      <a:pt x="624" y="158"/>
                      <a:pt x="603" y="158"/>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19" name="Freeform 30">
                <a:extLst>
                  <a:ext uri="{FF2B5EF4-FFF2-40B4-BE49-F238E27FC236}">
                    <a16:creationId xmlns:a16="http://schemas.microsoft.com/office/drawing/2014/main" id="{D09D4B8D-5B1C-4CB0-B7FE-E55AC58F6351}"/>
                  </a:ext>
                </a:extLst>
              </p:cNvPr>
              <p:cNvSpPr>
                <a:spLocks noChangeArrowheads="1"/>
              </p:cNvSpPr>
              <p:nvPr/>
            </p:nvSpPr>
            <p:spPr bwMode="auto">
              <a:xfrm>
                <a:off x="6175375" y="3824288"/>
                <a:ext cx="141288" cy="206375"/>
              </a:xfrm>
              <a:custGeom>
                <a:avLst/>
                <a:gdLst>
                  <a:gd name="T0" fmla="*/ 13 w 392"/>
                  <a:gd name="T1" fmla="*/ 391 h 575"/>
                  <a:gd name="T2" fmla="*/ 50 w 392"/>
                  <a:gd name="T3" fmla="*/ 424 h 575"/>
                  <a:gd name="T4" fmla="*/ 196 w 392"/>
                  <a:gd name="T5" fmla="*/ 574 h 575"/>
                  <a:gd name="T6" fmla="*/ 341 w 392"/>
                  <a:gd name="T7" fmla="*/ 424 h 575"/>
                  <a:gd name="T8" fmla="*/ 379 w 392"/>
                  <a:gd name="T9" fmla="*/ 391 h 575"/>
                  <a:gd name="T10" fmla="*/ 387 w 392"/>
                  <a:gd name="T11" fmla="*/ 333 h 575"/>
                  <a:gd name="T12" fmla="*/ 366 w 392"/>
                  <a:gd name="T13" fmla="*/ 295 h 575"/>
                  <a:gd name="T14" fmla="*/ 379 w 392"/>
                  <a:gd name="T15" fmla="*/ 187 h 575"/>
                  <a:gd name="T16" fmla="*/ 233 w 392"/>
                  <a:gd name="T17" fmla="*/ 37 h 575"/>
                  <a:gd name="T18" fmla="*/ 204 w 392"/>
                  <a:gd name="T19" fmla="*/ 0 h 575"/>
                  <a:gd name="T20" fmla="*/ 4 w 392"/>
                  <a:gd name="T21" fmla="*/ 170 h 575"/>
                  <a:gd name="T22" fmla="*/ 4 w 392"/>
                  <a:gd name="T23" fmla="*/ 191 h 575"/>
                  <a:gd name="T24" fmla="*/ 17 w 392"/>
                  <a:gd name="T25" fmla="*/ 291 h 575"/>
                  <a:gd name="T26" fmla="*/ 4 w 392"/>
                  <a:gd name="T27" fmla="*/ 333 h 575"/>
                  <a:gd name="T28" fmla="*/ 13 w 392"/>
                  <a:gd name="T29" fmla="*/ 391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92" h="575">
                    <a:moveTo>
                      <a:pt x="13" y="391"/>
                    </a:moveTo>
                    <a:cubicBezTo>
                      <a:pt x="17" y="407"/>
                      <a:pt x="29" y="424"/>
                      <a:pt x="50" y="424"/>
                    </a:cubicBezTo>
                    <a:cubicBezTo>
                      <a:pt x="71" y="565"/>
                      <a:pt x="180" y="574"/>
                      <a:pt x="196" y="574"/>
                    </a:cubicBezTo>
                    <a:cubicBezTo>
                      <a:pt x="213" y="574"/>
                      <a:pt x="320" y="569"/>
                      <a:pt x="341" y="424"/>
                    </a:cubicBezTo>
                    <a:cubicBezTo>
                      <a:pt x="362" y="424"/>
                      <a:pt x="374" y="412"/>
                      <a:pt x="379" y="391"/>
                    </a:cubicBezTo>
                    <a:lnTo>
                      <a:pt x="387" y="333"/>
                    </a:lnTo>
                    <a:cubicBezTo>
                      <a:pt x="391" y="316"/>
                      <a:pt x="383" y="299"/>
                      <a:pt x="366" y="295"/>
                    </a:cubicBezTo>
                    <a:cubicBezTo>
                      <a:pt x="370" y="270"/>
                      <a:pt x="379" y="224"/>
                      <a:pt x="379" y="187"/>
                    </a:cubicBezTo>
                    <a:cubicBezTo>
                      <a:pt x="379" y="116"/>
                      <a:pt x="316" y="46"/>
                      <a:pt x="233" y="37"/>
                    </a:cubicBezTo>
                    <a:lnTo>
                      <a:pt x="204" y="0"/>
                    </a:lnTo>
                    <a:cubicBezTo>
                      <a:pt x="4" y="8"/>
                      <a:pt x="4" y="170"/>
                      <a:pt x="4" y="170"/>
                    </a:cubicBezTo>
                    <a:lnTo>
                      <a:pt x="4" y="191"/>
                    </a:lnTo>
                    <a:cubicBezTo>
                      <a:pt x="4" y="229"/>
                      <a:pt x="13" y="270"/>
                      <a:pt x="17" y="291"/>
                    </a:cubicBezTo>
                    <a:cubicBezTo>
                      <a:pt x="9" y="303"/>
                      <a:pt x="0" y="316"/>
                      <a:pt x="4" y="333"/>
                    </a:cubicBezTo>
                    <a:lnTo>
                      <a:pt x="13" y="391"/>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20" name="Freeform 31">
                <a:extLst>
                  <a:ext uri="{FF2B5EF4-FFF2-40B4-BE49-F238E27FC236}">
                    <a16:creationId xmlns:a16="http://schemas.microsoft.com/office/drawing/2014/main" id="{0EC392CB-281E-4177-BA5F-2175080BE4D3}"/>
                  </a:ext>
                </a:extLst>
              </p:cNvPr>
              <p:cNvSpPr>
                <a:spLocks noChangeArrowheads="1"/>
              </p:cNvSpPr>
              <p:nvPr/>
            </p:nvSpPr>
            <p:spPr bwMode="auto">
              <a:xfrm>
                <a:off x="6096000" y="4029075"/>
                <a:ext cx="300038" cy="166688"/>
              </a:xfrm>
              <a:custGeom>
                <a:avLst/>
                <a:gdLst>
                  <a:gd name="T0" fmla="*/ 0 w 832"/>
                  <a:gd name="T1" fmla="*/ 462 h 463"/>
                  <a:gd name="T2" fmla="*/ 0 w 832"/>
                  <a:gd name="T3" fmla="*/ 204 h 463"/>
                  <a:gd name="T4" fmla="*/ 87 w 832"/>
                  <a:gd name="T5" fmla="*/ 54 h 463"/>
                  <a:gd name="T6" fmla="*/ 87 w 832"/>
                  <a:gd name="T7" fmla="*/ 54 h 463"/>
                  <a:gd name="T8" fmla="*/ 183 w 832"/>
                  <a:gd name="T9" fmla="*/ 25 h 463"/>
                  <a:gd name="T10" fmla="*/ 237 w 832"/>
                  <a:gd name="T11" fmla="*/ 9 h 463"/>
                  <a:gd name="T12" fmla="*/ 274 w 832"/>
                  <a:gd name="T13" fmla="*/ 0 h 463"/>
                  <a:gd name="T14" fmla="*/ 416 w 832"/>
                  <a:gd name="T15" fmla="*/ 59 h 463"/>
                  <a:gd name="T16" fmla="*/ 416 w 832"/>
                  <a:gd name="T17" fmla="*/ 59 h 463"/>
                  <a:gd name="T18" fmla="*/ 557 w 832"/>
                  <a:gd name="T19" fmla="*/ 0 h 463"/>
                  <a:gd name="T20" fmla="*/ 594 w 832"/>
                  <a:gd name="T21" fmla="*/ 9 h 463"/>
                  <a:gd name="T22" fmla="*/ 649 w 832"/>
                  <a:gd name="T23" fmla="*/ 25 h 463"/>
                  <a:gd name="T24" fmla="*/ 744 w 832"/>
                  <a:gd name="T25" fmla="*/ 54 h 463"/>
                  <a:gd name="T26" fmla="*/ 744 w 832"/>
                  <a:gd name="T27" fmla="*/ 54 h 463"/>
                  <a:gd name="T28" fmla="*/ 831 w 832"/>
                  <a:gd name="T29" fmla="*/ 204 h 463"/>
                  <a:gd name="T30" fmla="*/ 831 w 832"/>
                  <a:gd name="T31" fmla="*/ 462 h 463"/>
                  <a:gd name="T32" fmla="*/ 0 w 832"/>
                  <a:gd name="T33" fmla="*/ 462 h 4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32" h="463">
                    <a:moveTo>
                      <a:pt x="0" y="462"/>
                    </a:moveTo>
                    <a:lnTo>
                      <a:pt x="0" y="204"/>
                    </a:lnTo>
                    <a:cubicBezTo>
                      <a:pt x="0" y="142"/>
                      <a:pt x="37" y="84"/>
                      <a:pt x="87" y="54"/>
                    </a:cubicBezTo>
                    <a:lnTo>
                      <a:pt x="87" y="54"/>
                    </a:lnTo>
                    <a:cubicBezTo>
                      <a:pt x="116" y="46"/>
                      <a:pt x="150" y="34"/>
                      <a:pt x="183" y="25"/>
                    </a:cubicBezTo>
                    <a:cubicBezTo>
                      <a:pt x="204" y="21"/>
                      <a:pt x="220" y="13"/>
                      <a:pt x="237" y="9"/>
                    </a:cubicBezTo>
                    <a:cubicBezTo>
                      <a:pt x="258" y="5"/>
                      <a:pt x="274" y="0"/>
                      <a:pt x="274" y="0"/>
                    </a:cubicBezTo>
                    <a:cubicBezTo>
                      <a:pt x="303" y="38"/>
                      <a:pt x="358" y="59"/>
                      <a:pt x="416" y="59"/>
                    </a:cubicBezTo>
                    <a:lnTo>
                      <a:pt x="416" y="59"/>
                    </a:lnTo>
                    <a:cubicBezTo>
                      <a:pt x="474" y="59"/>
                      <a:pt x="528" y="38"/>
                      <a:pt x="557" y="0"/>
                    </a:cubicBezTo>
                    <a:cubicBezTo>
                      <a:pt x="557" y="0"/>
                      <a:pt x="574" y="5"/>
                      <a:pt x="594" y="9"/>
                    </a:cubicBezTo>
                    <a:cubicBezTo>
                      <a:pt x="611" y="13"/>
                      <a:pt x="628" y="17"/>
                      <a:pt x="649" y="25"/>
                    </a:cubicBezTo>
                    <a:cubicBezTo>
                      <a:pt x="682" y="34"/>
                      <a:pt x="719" y="46"/>
                      <a:pt x="744" y="54"/>
                    </a:cubicBezTo>
                    <a:lnTo>
                      <a:pt x="744" y="54"/>
                    </a:lnTo>
                    <a:cubicBezTo>
                      <a:pt x="794" y="84"/>
                      <a:pt x="831" y="138"/>
                      <a:pt x="831" y="204"/>
                    </a:cubicBezTo>
                    <a:lnTo>
                      <a:pt x="831" y="462"/>
                    </a:lnTo>
                    <a:lnTo>
                      <a:pt x="0" y="462"/>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268" name="Rectangle 267">
              <a:extLst>
                <a:ext uri="{FF2B5EF4-FFF2-40B4-BE49-F238E27FC236}">
                  <a16:creationId xmlns:a16="http://schemas.microsoft.com/office/drawing/2014/main" id="{2D055E25-F9E5-49F9-918C-3958F230B330}"/>
                </a:ext>
              </a:extLst>
            </p:cNvPr>
            <p:cNvSpPr/>
            <p:nvPr/>
          </p:nvSpPr>
          <p:spPr>
            <a:xfrm>
              <a:off x="4143850" y="4069093"/>
              <a:ext cx="639069" cy="1019296"/>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p>
          </p:txBody>
        </p:sp>
      </p:grpSp>
      <p:grpSp>
        <p:nvGrpSpPr>
          <p:cNvPr id="525" name="Group 524">
            <a:extLst>
              <a:ext uri="{FF2B5EF4-FFF2-40B4-BE49-F238E27FC236}">
                <a16:creationId xmlns:a16="http://schemas.microsoft.com/office/drawing/2014/main" id="{255D8D3E-E3EE-4B38-9C52-1EA68538F548}"/>
              </a:ext>
            </a:extLst>
          </p:cNvPr>
          <p:cNvGrpSpPr/>
          <p:nvPr/>
        </p:nvGrpSpPr>
        <p:grpSpPr>
          <a:xfrm>
            <a:off x="1179802" y="2185087"/>
            <a:ext cx="638903" cy="1099905"/>
            <a:chOff x="2568775" y="4077183"/>
            <a:chExt cx="639069" cy="1100192"/>
          </a:xfrm>
        </p:grpSpPr>
        <p:grpSp>
          <p:nvGrpSpPr>
            <p:cNvPr id="526" name="Group 525">
              <a:extLst>
                <a:ext uri="{FF2B5EF4-FFF2-40B4-BE49-F238E27FC236}">
                  <a16:creationId xmlns:a16="http://schemas.microsoft.com/office/drawing/2014/main" id="{0C8BD667-33D6-48CF-9DD1-DF7C769FD6D9}"/>
                </a:ext>
              </a:extLst>
            </p:cNvPr>
            <p:cNvGrpSpPr/>
            <p:nvPr/>
          </p:nvGrpSpPr>
          <p:grpSpPr>
            <a:xfrm>
              <a:off x="2593484" y="4784913"/>
              <a:ext cx="589651" cy="360286"/>
              <a:chOff x="5573395" y="2827618"/>
              <a:chExt cx="922337" cy="563563"/>
            </a:xfrm>
          </p:grpSpPr>
          <p:grpSp>
            <p:nvGrpSpPr>
              <p:cNvPr id="534" name="Group 533">
                <a:extLst>
                  <a:ext uri="{FF2B5EF4-FFF2-40B4-BE49-F238E27FC236}">
                    <a16:creationId xmlns:a16="http://schemas.microsoft.com/office/drawing/2014/main" id="{C0000F54-FCD4-48C8-B926-2D470894016D}"/>
                  </a:ext>
                </a:extLst>
              </p:cNvPr>
              <p:cNvGrpSpPr/>
              <p:nvPr/>
            </p:nvGrpSpPr>
            <p:grpSpPr>
              <a:xfrm>
                <a:off x="5589270" y="2827618"/>
                <a:ext cx="827087" cy="125413"/>
                <a:chOff x="1293813" y="2730500"/>
                <a:chExt cx="827087" cy="125413"/>
              </a:xfrm>
              <a:solidFill>
                <a:srgbClr val="5F5F5F"/>
              </a:solidFill>
            </p:grpSpPr>
            <p:sp>
              <p:nvSpPr>
                <p:cNvPr id="554" name="Freeform 45">
                  <a:extLst>
                    <a:ext uri="{FF2B5EF4-FFF2-40B4-BE49-F238E27FC236}">
                      <a16:creationId xmlns:a16="http://schemas.microsoft.com/office/drawing/2014/main" id="{C9235261-6937-4EE6-8FF2-095992052E0D}"/>
                    </a:ext>
                  </a:extLst>
                </p:cNvPr>
                <p:cNvSpPr>
                  <a:spLocks noChangeArrowheads="1"/>
                </p:cNvSpPr>
                <p:nvPr/>
              </p:nvSpPr>
              <p:spPr bwMode="auto">
                <a:xfrm>
                  <a:off x="1293813" y="2730500"/>
                  <a:ext cx="101600" cy="125413"/>
                </a:xfrm>
                <a:custGeom>
                  <a:avLst/>
                  <a:gdLst>
                    <a:gd name="T0" fmla="*/ 207 w 284"/>
                    <a:gd name="T1" fmla="*/ 116 h 348"/>
                    <a:gd name="T2" fmla="*/ 153 w 284"/>
                    <a:gd name="T3" fmla="*/ 57 h 348"/>
                    <a:gd name="T4" fmla="*/ 77 w 284"/>
                    <a:gd name="T5" fmla="*/ 181 h 348"/>
                    <a:gd name="T6" fmla="*/ 147 w 284"/>
                    <a:gd name="T7" fmla="*/ 297 h 348"/>
                    <a:gd name="T8" fmla="*/ 207 w 284"/>
                    <a:gd name="T9" fmla="*/ 232 h 348"/>
                    <a:gd name="T10" fmla="*/ 283 w 284"/>
                    <a:gd name="T11" fmla="*/ 232 h 348"/>
                    <a:gd name="T12" fmla="*/ 252 w 284"/>
                    <a:gd name="T13" fmla="*/ 311 h 348"/>
                    <a:gd name="T14" fmla="*/ 153 w 284"/>
                    <a:gd name="T15" fmla="*/ 347 h 348"/>
                    <a:gd name="T16" fmla="*/ 0 w 284"/>
                    <a:gd name="T17" fmla="*/ 178 h 348"/>
                    <a:gd name="T18" fmla="*/ 153 w 284"/>
                    <a:gd name="T19" fmla="*/ 0 h 348"/>
                    <a:gd name="T20" fmla="*/ 277 w 284"/>
                    <a:gd name="T21" fmla="*/ 110 h 348"/>
                    <a:gd name="T22" fmla="*/ 207 w 284"/>
                    <a:gd name="T23" fmla="*/ 110 h 348"/>
                    <a:gd name="T24" fmla="*/ 207 w 284"/>
                    <a:gd name="T25" fmla="*/ 116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84" h="348">
                      <a:moveTo>
                        <a:pt x="207" y="116"/>
                      </a:moveTo>
                      <a:cubicBezTo>
                        <a:pt x="207" y="105"/>
                        <a:pt x="201" y="57"/>
                        <a:pt x="153" y="57"/>
                      </a:cubicBezTo>
                      <a:cubicBezTo>
                        <a:pt x="99" y="57"/>
                        <a:pt x="77" y="113"/>
                        <a:pt x="77" y="181"/>
                      </a:cubicBezTo>
                      <a:cubicBezTo>
                        <a:pt x="77" y="201"/>
                        <a:pt x="77" y="297"/>
                        <a:pt x="147" y="297"/>
                      </a:cubicBezTo>
                      <a:cubicBezTo>
                        <a:pt x="178" y="297"/>
                        <a:pt x="207" y="277"/>
                        <a:pt x="207" y="232"/>
                      </a:cubicBezTo>
                      <a:lnTo>
                        <a:pt x="283" y="232"/>
                      </a:lnTo>
                      <a:cubicBezTo>
                        <a:pt x="283" y="251"/>
                        <a:pt x="280" y="282"/>
                        <a:pt x="252" y="311"/>
                      </a:cubicBezTo>
                      <a:cubicBezTo>
                        <a:pt x="221" y="342"/>
                        <a:pt x="184" y="347"/>
                        <a:pt x="153" y="347"/>
                      </a:cubicBezTo>
                      <a:cubicBezTo>
                        <a:pt x="37" y="347"/>
                        <a:pt x="0" y="263"/>
                        <a:pt x="0" y="178"/>
                      </a:cubicBezTo>
                      <a:cubicBezTo>
                        <a:pt x="0" y="71"/>
                        <a:pt x="60" y="0"/>
                        <a:pt x="153" y="0"/>
                      </a:cubicBezTo>
                      <a:cubicBezTo>
                        <a:pt x="226" y="0"/>
                        <a:pt x="277" y="45"/>
                        <a:pt x="277" y="110"/>
                      </a:cubicBezTo>
                      <a:lnTo>
                        <a:pt x="207" y="110"/>
                      </a:lnTo>
                      <a:lnTo>
                        <a:pt x="207" y="116"/>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55" name="Freeform 46">
                  <a:extLst>
                    <a:ext uri="{FF2B5EF4-FFF2-40B4-BE49-F238E27FC236}">
                      <a16:creationId xmlns:a16="http://schemas.microsoft.com/office/drawing/2014/main" id="{0AEA6313-C46D-4C12-8773-6F0A3CFDB85C}"/>
                    </a:ext>
                  </a:extLst>
                </p:cNvPr>
                <p:cNvSpPr>
                  <a:spLocks noChangeArrowheads="1"/>
                </p:cNvSpPr>
                <p:nvPr/>
              </p:nvSpPr>
              <p:spPr bwMode="auto">
                <a:xfrm>
                  <a:off x="1419225" y="2768600"/>
                  <a:ext cx="80963" cy="87313"/>
                </a:xfrm>
                <a:custGeom>
                  <a:avLst/>
                  <a:gdLst>
                    <a:gd name="T0" fmla="*/ 70 w 227"/>
                    <a:gd name="T1" fmla="*/ 3 h 241"/>
                    <a:gd name="T2" fmla="*/ 70 w 227"/>
                    <a:gd name="T3" fmla="*/ 141 h 241"/>
                    <a:gd name="T4" fmla="*/ 107 w 227"/>
                    <a:gd name="T5" fmla="*/ 192 h 241"/>
                    <a:gd name="T6" fmla="*/ 152 w 227"/>
                    <a:gd name="T7" fmla="*/ 118 h 241"/>
                    <a:gd name="T8" fmla="*/ 152 w 227"/>
                    <a:gd name="T9" fmla="*/ 0 h 241"/>
                    <a:gd name="T10" fmla="*/ 223 w 227"/>
                    <a:gd name="T11" fmla="*/ 0 h 241"/>
                    <a:gd name="T12" fmla="*/ 223 w 227"/>
                    <a:gd name="T13" fmla="*/ 155 h 241"/>
                    <a:gd name="T14" fmla="*/ 223 w 227"/>
                    <a:gd name="T15" fmla="*/ 217 h 241"/>
                    <a:gd name="T16" fmla="*/ 226 w 227"/>
                    <a:gd name="T17" fmla="*/ 234 h 241"/>
                    <a:gd name="T18" fmla="*/ 158 w 227"/>
                    <a:gd name="T19" fmla="*/ 234 h 241"/>
                    <a:gd name="T20" fmla="*/ 155 w 227"/>
                    <a:gd name="T21" fmla="*/ 203 h 241"/>
                    <a:gd name="T22" fmla="*/ 84 w 227"/>
                    <a:gd name="T23" fmla="*/ 240 h 241"/>
                    <a:gd name="T24" fmla="*/ 14 w 227"/>
                    <a:gd name="T25" fmla="*/ 209 h 241"/>
                    <a:gd name="T26" fmla="*/ 0 w 227"/>
                    <a:gd name="T27" fmla="*/ 146 h 241"/>
                    <a:gd name="T28" fmla="*/ 0 w 227"/>
                    <a:gd name="T29" fmla="*/ 0 h 241"/>
                    <a:gd name="T30" fmla="*/ 70 w 227"/>
                    <a:gd name="T31" fmla="*/ 0 h 241"/>
                    <a:gd name="T32" fmla="*/ 70 w 227"/>
                    <a:gd name="T33" fmla="*/ 3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7" h="241">
                      <a:moveTo>
                        <a:pt x="70" y="3"/>
                      </a:moveTo>
                      <a:lnTo>
                        <a:pt x="70" y="141"/>
                      </a:lnTo>
                      <a:cubicBezTo>
                        <a:pt x="70" y="161"/>
                        <a:pt x="70" y="192"/>
                        <a:pt x="107" y="192"/>
                      </a:cubicBezTo>
                      <a:cubicBezTo>
                        <a:pt x="152" y="192"/>
                        <a:pt x="152" y="158"/>
                        <a:pt x="152" y="118"/>
                      </a:cubicBezTo>
                      <a:lnTo>
                        <a:pt x="152" y="0"/>
                      </a:lnTo>
                      <a:lnTo>
                        <a:pt x="223" y="0"/>
                      </a:lnTo>
                      <a:lnTo>
                        <a:pt x="223" y="155"/>
                      </a:lnTo>
                      <a:cubicBezTo>
                        <a:pt x="223" y="206"/>
                        <a:pt x="223" y="211"/>
                        <a:pt x="223" y="217"/>
                      </a:cubicBezTo>
                      <a:cubicBezTo>
                        <a:pt x="223" y="223"/>
                        <a:pt x="223" y="228"/>
                        <a:pt x="226" y="234"/>
                      </a:cubicBezTo>
                      <a:lnTo>
                        <a:pt x="158" y="234"/>
                      </a:lnTo>
                      <a:lnTo>
                        <a:pt x="155" y="203"/>
                      </a:lnTo>
                      <a:cubicBezTo>
                        <a:pt x="149" y="214"/>
                        <a:pt x="130" y="240"/>
                        <a:pt x="84" y="240"/>
                      </a:cubicBezTo>
                      <a:cubicBezTo>
                        <a:pt x="53" y="240"/>
                        <a:pt x="28" y="225"/>
                        <a:pt x="14" y="209"/>
                      </a:cubicBezTo>
                      <a:cubicBezTo>
                        <a:pt x="0" y="189"/>
                        <a:pt x="0" y="158"/>
                        <a:pt x="0" y="146"/>
                      </a:cubicBezTo>
                      <a:lnTo>
                        <a:pt x="0" y="0"/>
                      </a:lnTo>
                      <a:lnTo>
                        <a:pt x="70" y="0"/>
                      </a:lnTo>
                      <a:lnTo>
                        <a:pt x="70" y="3"/>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56" name="Freeform 47">
                  <a:extLst>
                    <a:ext uri="{FF2B5EF4-FFF2-40B4-BE49-F238E27FC236}">
                      <a16:creationId xmlns:a16="http://schemas.microsoft.com/office/drawing/2014/main" id="{274C5FB0-2CB5-439E-9973-519930B9E8EB}"/>
                    </a:ext>
                  </a:extLst>
                </p:cNvPr>
                <p:cNvSpPr>
                  <a:spLocks noChangeArrowheads="1"/>
                </p:cNvSpPr>
                <p:nvPr/>
              </p:nvSpPr>
              <p:spPr bwMode="auto">
                <a:xfrm>
                  <a:off x="1524000" y="2767013"/>
                  <a:ext cx="73025" cy="88900"/>
                </a:xfrm>
                <a:custGeom>
                  <a:avLst/>
                  <a:gdLst>
                    <a:gd name="T0" fmla="*/ 65 w 204"/>
                    <a:gd name="T1" fmla="*/ 172 h 249"/>
                    <a:gd name="T2" fmla="*/ 105 w 204"/>
                    <a:gd name="T3" fmla="*/ 203 h 249"/>
                    <a:gd name="T4" fmla="*/ 141 w 204"/>
                    <a:gd name="T5" fmla="*/ 175 h 249"/>
                    <a:gd name="T6" fmla="*/ 108 w 204"/>
                    <a:gd name="T7" fmla="*/ 149 h 249"/>
                    <a:gd name="T8" fmla="*/ 65 w 204"/>
                    <a:gd name="T9" fmla="*/ 138 h 249"/>
                    <a:gd name="T10" fmla="*/ 6 w 204"/>
                    <a:gd name="T11" fmla="*/ 73 h 249"/>
                    <a:gd name="T12" fmla="*/ 108 w 204"/>
                    <a:gd name="T13" fmla="*/ 0 h 249"/>
                    <a:gd name="T14" fmla="*/ 198 w 204"/>
                    <a:gd name="T15" fmla="*/ 70 h 249"/>
                    <a:gd name="T16" fmla="*/ 136 w 204"/>
                    <a:gd name="T17" fmla="*/ 70 h 249"/>
                    <a:gd name="T18" fmla="*/ 102 w 204"/>
                    <a:gd name="T19" fmla="*/ 42 h 249"/>
                    <a:gd name="T20" fmla="*/ 68 w 204"/>
                    <a:gd name="T21" fmla="*/ 65 h 249"/>
                    <a:gd name="T22" fmla="*/ 99 w 204"/>
                    <a:gd name="T23" fmla="*/ 90 h 249"/>
                    <a:gd name="T24" fmla="*/ 141 w 204"/>
                    <a:gd name="T25" fmla="*/ 101 h 249"/>
                    <a:gd name="T26" fmla="*/ 203 w 204"/>
                    <a:gd name="T27" fmla="*/ 166 h 249"/>
                    <a:gd name="T28" fmla="*/ 96 w 204"/>
                    <a:gd name="T29" fmla="*/ 248 h 249"/>
                    <a:gd name="T30" fmla="*/ 17 w 204"/>
                    <a:gd name="T31" fmla="*/ 220 h 249"/>
                    <a:gd name="T32" fmla="*/ 0 w 204"/>
                    <a:gd name="T33" fmla="*/ 175 h 249"/>
                    <a:gd name="T34" fmla="*/ 65 w 204"/>
                    <a:gd name="T35" fmla="*/ 175 h 249"/>
                    <a:gd name="T36" fmla="*/ 65 w 204"/>
                    <a:gd name="T37" fmla="*/ 17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4" h="249">
                      <a:moveTo>
                        <a:pt x="65" y="172"/>
                      </a:moveTo>
                      <a:cubicBezTo>
                        <a:pt x="65" y="186"/>
                        <a:pt x="76" y="203"/>
                        <a:pt x="105" y="203"/>
                      </a:cubicBezTo>
                      <a:cubicBezTo>
                        <a:pt x="130" y="203"/>
                        <a:pt x="141" y="189"/>
                        <a:pt x="141" y="175"/>
                      </a:cubicBezTo>
                      <a:cubicBezTo>
                        <a:pt x="141" y="164"/>
                        <a:pt x="136" y="155"/>
                        <a:pt x="108" y="149"/>
                      </a:cubicBezTo>
                      <a:lnTo>
                        <a:pt x="65" y="138"/>
                      </a:lnTo>
                      <a:cubicBezTo>
                        <a:pt x="45" y="132"/>
                        <a:pt x="6" y="121"/>
                        <a:pt x="6" y="73"/>
                      </a:cubicBezTo>
                      <a:cubicBezTo>
                        <a:pt x="6" y="28"/>
                        <a:pt x="48" y="0"/>
                        <a:pt x="108" y="0"/>
                      </a:cubicBezTo>
                      <a:cubicBezTo>
                        <a:pt x="155" y="0"/>
                        <a:pt x="195" y="22"/>
                        <a:pt x="198" y="70"/>
                      </a:cubicBezTo>
                      <a:lnTo>
                        <a:pt x="136" y="70"/>
                      </a:lnTo>
                      <a:cubicBezTo>
                        <a:pt x="133" y="45"/>
                        <a:pt x="113" y="42"/>
                        <a:pt x="102" y="42"/>
                      </a:cubicBezTo>
                      <a:cubicBezTo>
                        <a:pt x="82" y="42"/>
                        <a:pt x="68" y="51"/>
                        <a:pt x="68" y="65"/>
                      </a:cubicBezTo>
                      <a:cubicBezTo>
                        <a:pt x="68" y="82"/>
                        <a:pt x="79" y="85"/>
                        <a:pt x="99" y="90"/>
                      </a:cubicBezTo>
                      <a:lnTo>
                        <a:pt x="141" y="101"/>
                      </a:lnTo>
                      <a:cubicBezTo>
                        <a:pt x="184" y="113"/>
                        <a:pt x="203" y="135"/>
                        <a:pt x="203" y="166"/>
                      </a:cubicBezTo>
                      <a:cubicBezTo>
                        <a:pt x="203" y="206"/>
                        <a:pt x="170" y="248"/>
                        <a:pt x="96" y="248"/>
                      </a:cubicBezTo>
                      <a:cubicBezTo>
                        <a:pt x="65" y="248"/>
                        <a:pt x="37" y="243"/>
                        <a:pt x="17" y="220"/>
                      </a:cubicBezTo>
                      <a:cubicBezTo>
                        <a:pt x="3" y="203"/>
                        <a:pt x="0" y="186"/>
                        <a:pt x="0" y="175"/>
                      </a:cubicBezTo>
                      <a:lnTo>
                        <a:pt x="65" y="175"/>
                      </a:lnTo>
                      <a:lnTo>
                        <a:pt x="65" y="172"/>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57" name="Freeform 48">
                  <a:extLst>
                    <a:ext uri="{FF2B5EF4-FFF2-40B4-BE49-F238E27FC236}">
                      <a16:creationId xmlns:a16="http://schemas.microsoft.com/office/drawing/2014/main" id="{4E73E113-32CD-4DA6-B6EC-F995F49F6A9A}"/>
                    </a:ext>
                  </a:extLst>
                </p:cNvPr>
                <p:cNvSpPr>
                  <a:spLocks noChangeArrowheads="1"/>
                </p:cNvSpPr>
                <p:nvPr/>
              </p:nvSpPr>
              <p:spPr bwMode="auto">
                <a:xfrm>
                  <a:off x="1611313" y="2744788"/>
                  <a:ext cx="61912" cy="111125"/>
                </a:xfrm>
                <a:custGeom>
                  <a:avLst/>
                  <a:gdLst>
                    <a:gd name="T0" fmla="*/ 169 w 170"/>
                    <a:gd name="T1" fmla="*/ 299 h 308"/>
                    <a:gd name="T2" fmla="*/ 116 w 170"/>
                    <a:gd name="T3" fmla="*/ 307 h 308"/>
                    <a:gd name="T4" fmla="*/ 45 w 170"/>
                    <a:gd name="T5" fmla="*/ 245 h 308"/>
                    <a:gd name="T6" fmla="*/ 45 w 170"/>
                    <a:gd name="T7" fmla="*/ 115 h 308"/>
                    <a:gd name="T8" fmla="*/ 0 w 170"/>
                    <a:gd name="T9" fmla="*/ 115 h 308"/>
                    <a:gd name="T10" fmla="*/ 0 w 170"/>
                    <a:gd name="T11" fmla="*/ 70 h 308"/>
                    <a:gd name="T12" fmla="*/ 45 w 170"/>
                    <a:gd name="T13" fmla="*/ 70 h 308"/>
                    <a:gd name="T14" fmla="*/ 45 w 170"/>
                    <a:gd name="T15" fmla="*/ 25 h 308"/>
                    <a:gd name="T16" fmla="*/ 113 w 170"/>
                    <a:gd name="T17" fmla="*/ 0 h 308"/>
                    <a:gd name="T18" fmla="*/ 113 w 170"/>
                    <a:gd name="T19" fmla="*/ 70 h 308"/>
                    <a:gd name="T20" fmla="*/ 169 w 170"/>
                    <a:gd name="T21" fmla="*/ 70 h 308"/>
                    <a:gd name="T22" fmla="*/ 169 w 170"/>
                    <a:gd name="T23" fmla="*/ 115 h 308"/>
                    <a:gd name="T24" fmla="*/ 113 w 170"/>
                    <a:gd name="T25" fmla="*/ 115 h 308"/>
                    <a:gd name="T26" fmla="*/ 113 w 170"/>
                    <a:gd name="T27" fmla="*/ 220 h 308"/>
                    <a:gd name="T28" fmla="*/ 144 w 170"/>
                    <a:gd name="T29" fmla="*/ 254 h 308"/>
                    <a:gd name="T30" fmla="*/ 167 w 170"/>
                    <a:gd name="T31" fmla="*/ 254 h 308"/>
                    <a:gd name="T32" fmla="*/ 167 w 170"/>
                    <a:gd name="T33" fmla="*/ 299 h 308"/>
                    <a:gd name="T34" fmla="*/ 169 w 170"/>
                    <a:gd name="T35" fmla="*/ 299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0" h="308">
                      <a:moveTo>
                        <a:pt x="169" y="299"/>
                      </a:moveTo>
                      <a:cubicBezTo>
                        <a:pt x="147" y="305"/>
                        <a:pt x="127" y="307"/>
                        <a:pt x="116" y="307"/>
                      </a:cubicBezTo>
                      <a:cubicBezTo>
                        <a:pt x="45" y="307"/>
                        <a:pt x="45" y="265"/>
                        <a:pt x="45" y="245"/>
                      </a:cubicBezTo>
                      <a:lnTo>
                        <a:pt x="45" y="115"/>
                      </a:lnTo>
                      <a:lnTo>
                        <a:pt x="0" y="115"/>
                      </a:lnTo>
                      <a:lnTo>
                        <a:pt x="0" y="70"/>
                      </a:lnTo>
                      <a:lnTo>
                        <a:pt x="45" y="70"/>
                      </a:lnTo>
                      <a:lnTo>
                        <a:pt x="45" y="25"/>
                      </a:lnTo>
                      <a:lnTo>
                        <a:pt x="113" y="0"/>
                      </a:lnTo>
                      <a:lnTo>
                        <a:pt x="113" y="70"/>
                      </a:lnTo>
                      <a:lnTo>
                        <a:pt x="169" y="70"/>
                      </a:lnTo>
                      <a:lnTo>
                        <a:pt x="169" y="115"/>
                      </a:lnTo>
                      <a:lnTo>
                        <a:pt x="113" y="115"/>
                      </a:lnTo>
                      <a:lnTo>
                        <a:pt x="113" y="220"/>
                      </a:lnTo>
                      <a:cubicBezTo>
                        <a:pt x="113" y="242"/>
                        <a:pt x="113" y="254"/>
                        <a:pt x="144" y="254"/>
                      </a:cubicBezTo>
                      <a:cubicBezTo>
                        <a:pt x="155" y="254"/>
                        <a:pt x="158" y="254"/>
                        <a:pt x="167" y="254"/>
                      </a:cubicBezTo>
                      <a:lnTo>
                        <a:pt x="167" y="299"/>
                      </a:lnTo>
                      <a:lnTo>
                        <a:pt x="169" y="29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58" name="Freeform 49">
                  <a:extLst>
                    <a:ext uri="{FF2B5EF4-FFF2-40B4-BE49-F238E27FC236}">
                      <a16:creationId xmlns:a16="http://schemas.microsoft.com/office/drawing/2014/main" id="{EFF20F79-62CD-4037-807B-5BA1B3C96540}"/>
                    </a:ext>
                  </a:extLst>
                </p:cNvPr>
                <p:cNvSpPr>
                  <a:spLocks noChangeArrowheads="1"/>
                </p:cNvSpPr>
                <p:nvPr/>
              </p:nvSpPr>
              <p:spPr bwMode="auto">
                <a:xfrm>
                  <a:off x="1687513" y="2767013"/>
                  <a:ext cx="87312" cy="88900"/>
                </a:xfrm>
                <a:custGeom>
                  <a:avLst/>
                  <a:gdLst>
                    <a:gd name="T0" fmla="*/ 121 w 243"/>
                    <a:gd name="T1" fmla="*/ 0 h 249"/>
                    <a:gd name="T2" fmla="*/ 242 w 243"/>
                    <a:gd name="T3" fmla="*/ 124 h 249"/>
                    <a:gd name="T4" fmla="*/ 118 w 243"/>
                    <a:gd name="T5" fmla="*/ 248 h 249"/>
                    <a:gd name="T6" fmla="*/ 0 w 243"/>
                    <a:gd name="T7" fmla="*/ 124 h 249"/>
                    <a:gd name="T8" fmla="*/ 121 w 243"/>
                    <a:gd name="T9" fmla="*/ 0 h 249"/>
                    <a:gd name="T10" fmla="*/ 121 w 243"/>
                    <a:gd name="T11" fmla="*/ 200 h 249"/>
                    <a:gd name="T12" fmla="*/ 172 w 243"/>
                    <a:gd name="T13" fmla="*/ 121 h 249"/>
                    <a:gd name="T14" fmla="*/ 121 w 243"/>
                    <a:gd name="T15" fmla="*/ 48 h 249"/>
                    <a:gd name="T16" fmla="*/ 70 w 243"/>
                    <a:gd name="T17" fmla="*/ 127 h 249"/>
                    <a:gd name="T18" fmla="*/ 121 w 243"/>
                    <a:gd name="T19" fmla="*/ 200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3" h="249">
                      <a:moveTo>
                        <a:pt x="121" y="0"/>
                      </a:moveTo>
                      <a:cubicBezTo>
                        <a:pt x="206" y="0"/>
                        <a:pt x="242" y="56"/>
                        <a:pt x="242" y="124"/>
                      </a:cubicBezTo>
                      <a:cubicBezTo>
                        <a:pt x="242" y="189"/>
                        <a:pt x="206" y="248"/>
                        <a:pt x="118" y="248"/>
                      </a:cubicBezTo>
                      <a:cubicBezTo>
                        <a:pt x="50" y="248"/>
                        <a:pt x="0" y="206"/>
                        <a:pt x="0" y="124"/>
                      </a:cubicBezTo>
                      <a:cubicBezTo>
                        <a:pt x="0" y="68"/>
                        <a:pt x="28" y="0"/>
                        <a:pt x="121" y="0"/>
                      </a:cubicBezTo>
                      <a:close/>
                      <a:moveTo>
                        <a:pt x="121" y="200"/>
                      </a:moveTo>
                      <a:cubicBezTo>
                        <a:pt x="152" y="200"/>
                        <a:pt x="172" y="183"/>
                        <a:pt x="172" y="121"/>
                      </a:cubicBezTo>
                      <a:cubicBezTo>
                        <a:pt x="172" y="90"/>
                        <a:pt x="166" y="48"/>
                        <a:pt x="121" y="48"/>
                      </a:cubicBezTo>
                      <a:cubicBezTo>
                        <a:pt x="70" y="48"/>
                        <a:pt x="70" y="107"/>
                        <a:pt x="70" y="127"/>
                      </a:cubicBezTo>
                      <a:cubicBezTo>
                        <a:pt x="70" y="178"/>
                        <a:pt x="87" y="200"/>
                        <a:pt x="121" y="200"/>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59" name="Freeform 50">
                  <a:extLst>
                    <a:ext uri="{FF2B5EF4-FFF2-40B4-BE49-F238E27FC236}">
                      <a16:creationId xmlns:a16="http://schemas.microsoft.com/office/drawing/2014/main" id="{35A4CF92-D831-4B88-A395-71722E0C4A83}"/>
                    </a:ext>
                  </a:extLst>
                </p:cNvPr>
                <p:cNvSpPr>
                  <a:spLocks noChangeArrowheads="1"/>
                </p:cNvSpPr>
                <p:nvPr/>
              </p:nvSpPr>
              <p:spPr bwMode="auto">
                <a:xfrm>
                  <a:off x="1801813" y="2765425"/>
                  <a:ext cx="134937" cy="88900"/>
                </a:xfrm>
                <a:custGeom>
                  <a:avLst/>
                  <a:gdLst>
                    <a:gd name="T0" fmla="*/ 3 w 376"/>
                    <a:gd name="T1" fmla="*/ 51 h 247"/>
                    <a:gd name="T2" fmla="*/ 0 w 376"/>
                    <a:gd name="T3" fmla="*/ 6 h 247"/>
                    <a:gd name="T4" fmla="*/ 67 w 376"/>
                    <a:gd name="T5" fmla="*/ 6 h 247"/>
                    <a:gd name="T6" fmla="*/ 70 w 376"/>
                    <a:gd name="T7" fmla="*/ 37 h 247"/>
                    <a:gd name="T8" fmla="*/ 144 w 376"/>
                    <a:gd name="T9" fmla="*/ 0 h 247"/>
                    <a:gd name="T10" fmla="*/ 217 w 376"/>
                    <a:gd name="T11" fmla="*/ 45 h 247"/>
                    <a:gd name="T12" fmla="*/ 293 w 376"/>
                    <a:gd name="T13" fmla="*/ 3 h 247"/>
                    <a:gd name="T14" fmla="*/ 364 w 376"/>
                    <a:gd name="T15" fmla="*/ 40 h 247"/>
                    <a:gd name="T16" fmla="*/ 375 w 376"/>
                    <a:gd name="T17" fmla="*/ 110 h 247"/>
                    <a:gd name="T18" fmla="*/ 375 w 376"/>
                    <a:gd name="T19" fmla="*/ 243 h 247"/>
                    <a:gd name="T20" fmla="*/ 304 w 376"/>
                    <a:gd name="T21" fmla="*/ 243 h 247"/>
                    <a:gd name="T22" fmla="*/ 304 w 376"/>
                    <a:gd name="T23" fmla="*/ 104 h 247"/>
                    <a:gd name="T24" fmla="*/ 265 w 376"/>
                    <a:gd name="T25" fmla="*/ 51 h 247"/>
                    <a:gd name="T26" fmla="*/ 223 w 376"/>
                    <a:gd name="T27" fmla="*/ 124 h 247"/>
                    <a:gd name="T28" fmla="*/ 223 w 376"/>
                    <a:gd name="T29" fmla="*/ 243 h 247"/>
                    <a:gd name="T30" fmla="*/ 152 w 376"/>
                    <a:gd name="T31" fmla="*/ 243 h 247"/>
                    <a:gd name="T32" fmla="*/ 152 w 376"/>
                    <a:gd name="T33" fmla="*/ 104 h 247"/>
                    <a:gd name="T34" fmla="*/ 113 w 376"/>
                    <a:gd name="T35" fmla="*/ 54 h 247"/>
                    <a:gd name="T36" fmla="*/ 70 w 376"/>
                    <a:gd name="T37" fmla="*/ 107 h 247"/>
                    <a:gd name="T38" fmla="*/ 70 w 376"/>
                    <a:gd name="T39" fmla="*/ 246 h 247"/>
                    <a:gd name="T40" fmla="*/ 3 w 376"/>
                    <a:gd name="T41" fmla="*/ 246 h 247"/>
                    <a:gd name="T42" fmla="*/ 3 w 376"/>
                    <a:gd name="T43" fmla="*/ 51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76" h="247">
                      <a:moveTo>
                        <a:pt x="3" y="51"/>
                      </a:moveTo>
                      <a:cubicBezTo>
                        <a:pt x="3" y="37"/>
                        <a:pt x="3" y="23"/>
                        <a:pt x="0" y="6"/>
                      </a:cubicBezTo>
                      <a:lnTo>
                        <a:pt x="67" y="6"/>
                      </a:lnTo>
                      <a:lnTo>
                        <a:pt x="70" y="37"/>
                      </a:lnTo>
                      <a:cubicBezTo>
                        <a:pt x="79" y="25"/>
                        <a:pt x="96" y="0"/>
                        <a:pt x="144" y="0"/>
                      </a:cubicBezTo>
                      <a:cubicBezTo>
                        <a:pt x="197" y="0"/>
                        <a:pt x="214" y="34"/>
                        <a:pt x="217" y="45"/>
                      </a:cubicBezTo>
                      <a:cubicBezTo>
                        <a:pt x="237" y="9"/>
                        <a:pt x="268" y="3"/>
                        <a:pt x="293" y="3"/>
                      </a:cubicBezTo>
                      <a:cubicBezTo>
                        <a:pt x="341" y="3"/>
                        <a:pt x="361" y="31"/>
                        <a:pt x="364" y="40"/>
                      </a:cubicBezTo>
                      <a:cubicBezTo>
                        <a:pt x="375" y="59"/>
                        <a:pt x="375" y="88"/>
                        <a:pt x="375" y="110"/>
                      </a:cubicBezTo>
                      <a:lnTo>
                        <a:pt x="375" y="243"/>
                      </a:lnTo>
                      <a:lnTo>
                        <a:pt x="304" y="243"/>
                      </a:lnTo>
                      <a:lnTo>
                        <a:pt x="304" y="104"/>
                      </a:lnTo>
                      <a:cubicBezTo>
                        <a:pt x="304" y="79"/>
                        <a:pt x="302" y="51"/>
                        <a:pt x="265" y="51"/>
                      </a:cubicBezTo>
                      <a:cubicBezTo>
                        <a:pt x="223" y="51"/>
                        <a:pt x="223" y="90"/>
                        <a:pt x="223" y="124"/>
                      </a:cubicBezTo>
                      <a:lnTo>
                        <a:pt x="223" y="243"/>
                      </a:lnTo>
                      <a:lnTo>
                        <a:pt x="152" y="243"/>
                      </a:lnTo>
                      <a:lnTo>
                        <a:pt x="152" y="104"/>
                      </a:lnTo>
                      <a:cubicBezTo>
                        <a:pt x="152" y="88"/>
                        <a:pt x="152" y="54"/>
                        <a:pt x="113" y="54"/>
                      </a:cubicBezTo>
                      <a:cubicBezTo>
                        <a:pt x="70" y="54"/>
                        <a:pt x="70" y="90"/>
                        <a:pt x="70" y="107"/>
                      </a:cubicBezTo>
                      <a:lnTo>
                        <a:pt x="70" y="246"/>
                      </a:lnTo>
                      <a:lnTo>
                        <a:pt x="3" y="246"/>
                      </a:lnTo>
                      <a:lnTo>
                        <a:pt x="3" y="51"/>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60" name="Freeform 51">
                  <a:extLst>
                    <a:ext uri="{FF2B5EF4-FFF2-40B4-BE49-F238E27FC236}">
                      <a16:creationId xmlns:a16="http://schemas.microsoft.com/office/drawing/2014/main" id="{D79DD79D-E1F0-4A33-A203-94CD0516A158}"/>
                    </a:ext>
                  </a:extLst>
                </p:cNvPr>
                <p:cNvSpPr>
                  <a:spLocks noChangeArrowheads="1"/>
                </p:cNvSpPr>
                <p:nvPr/>
              </p:nvSpPr>
              <p:spPr bwMode="auto">
                <a:xfrm>
                  <a:off x="1963738" y="2765425"/>
                  <a:ext cx="80962" cy="88900"/>
                </a:xfrm>
                <a:custGeom>
                  <a:avLst/>
                  <a:gdLst>
                    <a:gd name="T0" fmla="*/ 116 w 227"/>
                    <a:gd name="T1" fmla="*/ 203 h 249"/>
                    <a:gd name="T2" fmla="*/ 156 w 227"/>
                    <a:gd name="T3" fmla="*/ 169 h 249"/>
                    <a:gd name="T4" fmla="*/ 218 w 227"/>
                    <a:gd name="T5" fmla="*/ 169 h 249"/>
                    <a:gd name="T6" fmla="*/ 195 w 227"/>
                    <a:gd name="T7" fmla="*/ 220 h 249"/>
                    <a:gd name="T8" fmla="*/ 113 w 227"/>
                    <a:gd name="T9" fmla="*/ 248 h 249"/>
                    <a:gd name="T10" fmla="*/ 31 w 227"/>
                    <a:gd name="T11" fmla="*/ 220 h 249"/>
                    <a:gd name="T12" fmla="*/ 0 w 227"/>
                    <a:gd name="T13" fmla="*/ 130 h 249"/>
                    <a:gd name="T14" fmla="*/ 48 w 227"/>
                    <a:gd name="T15" fmla="*/ 20 h 249"/>
                    <a:gd name="T16" fmla="*/ 113 w 227"/>
                    <a:gd name="T17" fmla="*/ 0 h 249"/>
                    <a:gd name="T18" fmla="*/ 209 w 227"/>
                    <a:gd name="T19" fmla="*/ 56 h 249"/>
                    <a:gd name="T20" fmla="*/ 223 w 227"/>
                    <a:gd name="T21" fmla="*/ 141 h 249"/>
                    <a:gd name="T22" fmla="*/ 68 w 227"/>
                    <a:gd name="T23" fmla="*/ 141 h 249"/>
                    <a:gd name="T24" fmla="*/ 116 w 227"/>
                    <a:gd name="T25" fmla="*/ 203 h 249"/>
                    <a:gd name="T26" fmla="*/ 156 w 227"/>
                    <a:gd name="T27" fmla="*/ 99 h 249"/>
                    <a:gd name="T28" fmla="*/ 116 w 227"/>
                    <a:gd name="T29" fmla="*/ 45 h 249"/>
                    <a:gd name="T30" fmla="*/ 71 w 227"/>
                    <a:gd name="T31" fmla="*/ 99 h 249"/>
                    <a:gd name="T32" fmla="*/ 156 w 227"/>
                    <a:gd name="T33" fmla="*/ 99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7" h="249">
                      <a:moveTo>
                        <a:pt x="116" y="203"/>
                      </a:moveTo>
                      <a:cubicBezTo>
                        <a:pt x="133" y="203"/>
                        <a:pt x="150" y="198"/>
                        <a:pt x="156" y="169"/>
                      </a:cubicBezTo>
                      <a:lnTo>
                        <a:pt x="218" y="169"/>
                      </a:lnTo>
                      <a:cubicBezTo>
                        <a:pt x="218" y="181"/>
                        <a:pt x="215" y="200"/>
                        <a:pt x="195" y="220"/>
                      </a:cubicBezTo>
                      <a:cubicBezTo>
                        <a:pt x="178" y="237"/>
                        <a:pt x="147" y="248"/>
                        <a:pt x="113" y="248"/>
                      </a:cubicBezTo>
                      <a:cubicBezTo>
                        <a:pt x="94" y="248"/>
                        <a:pt x="54" y="246"/>
                        <a:pt x="31" y="220"/>
                      </a:cubicBezTo>
                      <a:cubicBezTo>
                        <a:pt x="9" y="198"/>
                        <a:pt x="0" y="167"/>
                        <a:pt x="0" y="130"/>
                      </a:cubicBezTo>
                      <a:cubicBezTo>
                        <a:pt x="0" y="93"/>
                        <a:pt x="9" y="45"/>
                        <a:pt x="48" y="20"/>
                      </a:cubicBezTo>
                      <a:cubicBezTo>
                        <a:pt x="65" y="9"/>
                        <a:pt x="88" y="0"/>
                        <a:pt x="113" y="0"/>
                      </a:cubicBezTo>
                      <a:cubicBezTo>
                        <a:pt x="147" y="0"/>
                        <a:pt x="187" y="14"/>
                        <a:pt x="209" y="56"/>
                      </a:cubicBezTo>
                      <a:cubicBezTo>
                        <a:pt x="226" y="88"/>
                        <a:pt x="223" y="124"/>
                        <a:pt x="223" y="141"/>
                      </a:cubicBezTo>
                      <a:lnTo>
                        <a:pt x="68" y="141"/>
                      </a:lnTo>
                      <a:cubicBezTo>
                        <a:pt x="68" y="155"/>
                        <a:pt x="68" y="203"/>
                        <a:pt x="116" y="203"/>
                      </a:cubicBezTo>
                      <a:close/>
                      <a:moveTo>
                        <a:pt x="156" y="99"/>
                      </a:moveTo>
                      <a:cubicBezTo>
                        <a:pt x="156" y="88"/>
                        <a:pt x="156" y="45"/>
                        <a:pt x="116" y="45"/>
                      </a:cubicBezTo>
                      <a:cubicBezTo>
                        <a:pt x="85" y="45"/>
                        <a:pt x="74" y="71"/>
                        <a:pt x="71" y="99"/>
                      </a:cubicBezTo>
                      <a:lnTo>
                        <a:pt x="156" y="99"/>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61" name="Freeform 52">
                  <a:extLst>
                    <a:ext uri="{FF2B5EF4-FFF2-40B4-BE49-F238E27FC236}">
                      <a16:creationId xmlns:a16="http://schemas.microsoft.com/office/drawing/2014/main" id="{7D4D3E24-DA46-4637-AEDF-F7D380AD834C}"/>
                    </a:ext>
                  </a:extLst>
                </p:cNvPr>
                <p:cNvSpPr>
                  <a:spLocks noChangeArrowheads="1"/>
                </p:cNvSpPr>
                <p:nvPr/>
              </p:nvSpPr>
              <p:spPr bwMode="auto">
                <a:xfrm>
                  <a:off x="2068513" y="2767013"/>
                  <a:ext cx="52387" cy="87312"/>
                </a:xfrm>
                <a:custGeom>
                  <a:avLst/>
                  <a:gdLst>
                    <a:gd name="T0" fmla="*/ 3 w 145"/>
                    <a:gd name="T1" fmla="*/ 62 h 241"/>
                    <a:gd name="T2" fmla="*/ 0 w 145"/>
                    <a:gd name="T3" fmla="*/ 3 h 241"/>
                    <a:gd name="T4" fmla="*/ 65 w 145"/>
                    <a:gd name="T5" fmla="*/ 3 h 241"/>
                    <a:gd name="T6" fmla="*/ 65 w 145"/>
                    <a:gd name="T7" fmla="*/ 48 h 241"/>
                    <a:gd name="T8" fmla="*/ 144 w 145"/>
                    <a:gd name="T9" fmla="*/ 3 h 241"/>
                    <a:gd name="T10" fmla="*/ 144 w 145"/>
                    <a:gd name="T11" fmla="*/ 65 h 241"/>
                    <a:gd name="T12" fmla="*/ 71 w 145"/>
                    <a:gd name="T13" fmla="*/ 124 h 241"/>
                    <a:gd name="T14" fmla="*/ 71 w 145"/>
                    <a:gd name="T15" fmla="*/ 240 h 241"/>
                    <a:gd name="T16" fmla="*/ 3 w 145"/>
                    <a:gd name="T17" fmla="*/ 240 h 241"/>
                    <a:gd name="T18" fmla="*/ 3 w 145"/>
                    <a:gd name="T19" fmla="*/ 62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5" h="241">
                      <a:moveTo>
                        <a:pt x="3" y="62"/>
                      </a:moveTo>
                      <a:cubicBezTo>
                        <a:pt x="3" y="51"/>
                        <a:pt x="0" y="17"/>
                        <a:pt x="0" y="3"/>
                      </a:cubicBezTo>
                      <a:lnTo>
                        <a:pt x="65" y="3"/>
                      </a:lnTo>
                      <a:lnTo>
                        <a:pt x="65" y="48"/>
                      </a:lnTo>
                      <a:cubicBezTo>
                        <a:pt x="73" y="28"/>
                        <a:pt x="90" y="0"/>
                        <a:pt x="144" y="3"/>
                      </a:cubicBezTo>
                      <a:lnTo>
                        <a:pt x="144" y="65"/>
                      </a:lnTo>
                      <a:cubicBezTo>
                        <a:pt x="73" y="59"/>
                        <a:pt x="71" y="93"/>
                        <a:pt x="71" y="124"/>
                      </a:cubicBezTo>
                      <a:lnTo>
                        <a:pt x="71" y="240"/>
                      </a:lnTo>
                      <a:lnTo>
                        <a:pt x="3" y="240"/>
                      </a:lnTo>
                      <a:lnTo>
                        <a:pt x="3" y="62"/>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grpSp>
            <p:nvGrpSpPr>
              <p:cNvPr id="535" name="Group 534">
                <a:extLst>
                  <a:ext uri="{FF2B5EF4-FFF2-40B4-BE49-F238E27FC236}">
                    <a16:creationId xmlns:a16="http://schemas.microsoft.com/office/drawing/2014/main" id="{B8989F0D-3757-4DB8-8559-9CBB7ED1849B}"/>
                  </a:ext>
                </a:extLst>
              </p:cNvPr>
              <p:cNvGrpSpPr/>
              <p:nvPr/>
            </p:nvGrpSpPr>
            <p:grpSpPr>
              <a:xfrm>
                <a:off x="5624195" y="3037168"/>
                <a:ext cx="760412" cy="123825"/>
                <a:chOff x="1328738" y="2940050"/>
                <a:chExt cx="760412" cy="123825"/>
              </a:xfrm>
              <a:solidFill>
                <a:srgbClr val="5F5F5F"/>
              </a:solidFill>
            </p:grpSpPr>
            <p:sp>
              <p:nvSpPr>
                <p:cNvPr id="546" name="Freeform 53">
                  <a:extLst>
                    <a:ext uri="{FF2B5EF4-FFF2-40B4-BE49-F238E27FC236}">
                      <a16:creationId xmlns:a16="http://schemas.microsoft.com/office/drawing/2014/main" id="{CDF834AF-8002-48EA-B4F4-AC1061DF799D}"/>
                    </a:ext>
                  </a:extLst>
                </p:cNvPr>
                <p:cNvSpPr>
                  <a:spLocks noChangeArrowheads="1"/>
                </p:cNvSpPr>
                <p:nvPr/>
              </p:nvSpPr>
              <p:spPr bwMode="auto">
                <a:xfrm>
                  <a:off x="1328738" y="2940050"/>
                  <a:ext cx="85725" cy="120650"/>
                </a:xfrm>
                <a:custGeom>
                  <a:avLst/>
                  <a:gdLst>
                    <a:gd name="T0" fmla="*/ 0 w 239"/>
                    <a:gd name="T1" fmla="*/ 0 h 336"/>
                    <a:gd name="T2" fmla="*/ 102 w 239"/>
                    <a:gd name="T3" fmla="*/ 0 h 336"/>
                    <a:gd name="T4" fmla="*/ 218 w 239"/>
                    <a:gd name="T5" fmla="*/ 36 h 336"/>
                    <a:gd name="T6" fmla="*/ 238 w 239"/>
                    <a:gd name="T7" fmla="*/ 98 h 336"/>
                    <a:gd name="T8" fmla="*/ 195 w 239"/>
                    <a:gd name="T9" fmla="*/ 189 h 336"/>
                    <a:gd name="T10" fmla="*/ 119 w 239"/>
                    <a:gd name="T11" fmla="*/ 206 h 336"/>
                    <a:gd name="T12" fmla="*/ 74 w 239"/>
                    <a:gd name="T13" fmla="*/ 206 h 336"/>
                    <a:gd name="T14" fmla="*/ 74 w 239"/>
                    <a:gd name="T15" fmla="*/ 335 h 336"/>
                    <a:gd name="T16" fmla="*/ 0 w 239"/>
                    <a:gd name="T17" fmla="*/ 335 h 336"/>
                    <a:gd name="T18" fmla="*/ 0 w 239"/>
                    <a:gd name="T19" fmla="*/ 0 h 336"/>
                    <a:gd name="T20" fmla="*/ 71 w 239"/>
                    <a:gd name="T21" fmla="*/ 152 h 336"/>
                    <a:gd name="T22" fmla="*/ 99 w 239"/>
                    <a:gd name="T23" fmla="*/ 152 h 336"/>
                    <a:gd name="T24" fmla="*/ 167 w 239"/>
                    <a:gd name="T25" fmla="*/ 101 h 336"/>
                    <a:gd name="T26" fmla="*/ 108 w 239"/>
                    <a:gd name="T27" fmla="*/ 56 h 336"/>
                    <a:gd name="T28" fmla="*/ 71 w 239"/>
                    <a:gd name="T29" fmla="*/ 56 h 336"/>
                    <a:gd name="T30" fmla="*/ 71 w 239"/>
                    <a:gd name="T31" fmla="*/ 152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39" h="336">
                      <a:moveTo>
                        <a:pt x="0" y="0"/>
                      </a:moveTo>
                      <a:lnTo>
                        <a:pt x="102" y="0"/>
                      </a:lnTo>
                      <a:cubicBezTo>
                        <a:pt x="150" y="0"/>
                        <a:pt x="190" y="2"/>
                        <a:pt x="218" y="36"/>
                      </a:cubicBezTo>
                      <a:cubicBezTo>
                        <a:pt x="235" y="59"/>
                        <a:pt x="238" y="81"/>
                        <a:pt x="238" y="98"/>
                      </a:cubicBezTo>
                      <a:cubicBezTo>
                        <a:pt x="238" y="138"/>
                        <a:pt x="221" y="169"/>
                        <a:pt x="195" y="189"/>
                      </a:cubicBezTo>
                      <a:cubicBezTo>
                        <a:pt x="170" y="206"/>
                        <a:pt x="136" y="206"/>
                        <a:pt x="119" y="206"/>
                      </a:cubicBezTo>
                      <a:lnTo>
                        <a:pt x="74" y="206"/>
                      </a:lnTo>
                      <a:lnTo>
                        <a:pt x="74" y="335"/>
                      </a:lnTo>
                      <a:lnTo>
                        <a:pt x="0" y="335"/>
                      </a:lnTo>
                      <a:lnTo>
                        <a:pt x="0" y="0"/>
                      </a:lnTo>
                      <a:close/>
                      <a:moveTo>
                        <a:pt x="71" y="152"/>
                      </a:moveTo>
                      <a:lnTo>
                        <a:pt x="99" y="152"/>
                      </a:lnTo>
                      <a:cubicBezTo>
                        <a:pt x="122" y="152"/>
                        <a:pt x="167" y="152"/>
                        <a:pt x="167" y="101"/>
                      </a:cubicBezTo>
                      <a:cubicBezTo>
                        <a:pt x="167" y="56"/>
                        <a:pt x="127" y="56"/>
                        <a:pt x="108" y="56"/>
                      </a:cubicBezTo>
                      <a:lnTo>
                        <a:pt x="71" y="56"/>
                      </a:lnTo>
                      <a:lnTo>
                        <a:pt x="71" y="152"/>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47" name="Freeform 54">
                  <a:extLst>
                    <a:ext uri="{FF2B5EF4-FFF2-40B4-BE49-F238E27FC236}">
                      <a16:creationId xmlns:a16="http://schemas.microsoft.com/office/drawing/2014/main" id="{2EC42594-8FDB-4BD3-93D0-86FD19314478}"/>
                    </a:ext>
                  </a:extLst>
                </p:cNvPr>
                <p:cNvSpPr>
                  <a:spLocks noChangeArrowheads="1"/>
                </p:cNvSpPr>
                <p:nvPr/>
              </p:nvSpPr>
              <p:spPr bwMode="auto">
                <a:xfrm>
                  <a:off x="1438275" y="2974975"/>
                  <a:ext cx="52388" cy="85725"/>
                </a:xfrm>
                <a:custGeom>
                  <a:avLst/>
                  <a:gdLst>
                    <a:gd name="T0" fmla="*/ 0 w 145"/>
                    <a:gd name="T1" fmla="*/ 2 h 240"/>
                    <a:gd name="T2" fmla="*/ 65 w 145"/>
                    <a:gd name="T3" fmla="*/ 2 h 240"/>
                    <a:gd name="T4" fmla="*/ 65 w 145"/>
                    <a:gd name="T5" fmla="*/ 48 h 240"/>
                    <a:gd name="T6" fmla="*/ 144 w 145"/>
                    <a:gd name="T7" fmla="*/ 2 h 240"/>
                    <a:gd name="T8" fmla="*/ 144 w 145"/>
                    <a:gd name="T9" fmla="*/ 64 h 240"/>
                    <a:gd name="T10" fmla="*/ 71 w 145"/>
                    <a:gd name="T11" fmla="*/ 124 h 240"/>
                    <a:gd name="T12" fmla="*/ 71 w 145"/>
                    <a:gd name="T13" fmla="*/ 239 h 240"/>
                    <a:gd name="T14" fmla="*/ 3 w 145"/>
                    <a:gd name="T15" fmla="*/ 239 h 240"/>
                    <a:gd name="T16" fmla="*/ 3 w 145"/>
                    <a:gd name="T17" fmla="*/ 62 h 240"/>
                    <a:gd name="T18" fmla="*/ 0 w 145"/>
                    <a:gd name="T19" fmla="*/ 2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5" h="240">
                      <a:moveTo>
                        <a:pt x="0" y="2"/>
                      </a:moveTo>
                      <a:lnTo>
                        <a:pt x="65" y="2"/>
                      </a:lnTo>
                      <a:lnTo>
                        <a:pt x="65" y="48"/>
                      </a:lnTo>
                      <a:cubicBezTo>
                        <a:pt x="74" y="28"/>
                        <a:pt x="91" y="0"/>
                        <a:pt x="144" y="2"/>
                      </a:cubicBezTo>
                      <a:lnTo>
                        <a:pt x="144" y="64"/>
                      </a:lnTo>
                      <a:cubicBezTo>
                        <a:pt x="74" y="59"/>
                        <a:pt x="71" y="93"/>
                        <a:pt x="71" y="124"/>
                      </a:cubicBezTo>
                      <a:lnTo>
                        <a:pt x="71" y="239"/>
                      </a:lnTo>
                      <a:lnTo>
                        <a:pt x="3" y="239"/>
                      </a:lnTo>
                      <a:lnTo>
                        <a:pt x="3" y="62"/>
                      </a:lnTo>
                      <a:cubicBezTo>
                        <a:pt x="3" y="50"/>
                        <a:pt x="0" y="16"/>
                        <a:pt x="0" y="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48" name="Freeform 55">
                  <a:extLst>
                    <a:ext uri="{FF2B5EF4-FFF2-40B4-BE49-F238E27FC236}">
                      <a16:creationId xmlns:a16="http://schemas.microsoft.com/office/drawing/2014/main" id="{AB6C7228-81C6-4BEA-8441-112084F594BD}"/>
                    </a:ext>
                  </a:extLst>
                </p:cNvPr>
                <p:cNvSpPr>
                  <a:spLocks noChangeArrowheads="1"/>
                </p:cNvSpPr>
                <p:nvPr/>
              </p:nvSpPr>
              <p:spPr bwMode="auto">
                <a:xfrm>
                  <a:off x="1503363" y="2974975"/>
                  <a:ext cx="80962" cy="88900"/>
                </a:xfrm>
                <a:custGeom>
                  <a:avLst/>
                  <a:gdLst>
                    <a:gd name="T0" fmla="*/ 116 w 227"/>
                    <a:gd name="T1" fmla="*/ 203 h 249"/>
                    <a:gd name="T2" fmla="*/ 155 w 227"/>
                    <a:gd name="T3" fmla="*/ 169 h 249"/>
                    <a:gd name="T4" fmla="*/ 217 w 227"/>
                    <a:gd name="T5" fmla="*/ 169 h 249"/>
                    <a:gd name="T6" fmla="*/ 195 w 227"/>
                    <a:gd name="T7" fmla="*/ 220 h 249"/>
                    <a:gd name="T8" fmla="*/ 113 w 227"/>
                    <a:gd name="T9" fmla="*/ 248 h 249"/>
                    <a:gd name="T10" fmla="*/ 31 w 227"/>
                    <a:gd name="T11" fmla="*/ 220 h 249"/>
                    <a:gd name="T12" fmla="*/ 0 w 227"/>
                    <a:gd name="T13" fmla="*/ 129 h 249"/>
                    <a:gd name="T14" fmla="*/ 48 w 227"/>
                    <a:gd name="T15" fmla="*/ 19 h 249"/>
                    <a:gd name="T16" fmla="*/ 113 w 227"/>
                    <a:gd name="T17" fmla="*/ 0 h 249"/>
                    <a:gd name="T18" fmla="*/ 209 w 227"/>
                    <a:gd name="T19" fmla="*/ 56 h 249"/>
                    <a:gd name="T20" fmla="*/ 223 w 227"/>
                    <a:gd name="T21" fmla="*/ 141 h 249"/>
                    <a:gd name="T22" fmla="*/ 68 w 227"/>
                    <a:gd name="T23" fmla="*/ 141 h 249"/>
                    <a:gd name="T24" fmla="*/ 116 w 227"/>
                    <a:gd name="T25" fmla="*/ 203 h 249"/>
                    <a:gd name="T26" fmla="*/ 155 w 227"/>
                    <a:gd name="T27" fmla="*/ 96 h 249"/>
                    <a:gd name="T28" fmla="*/ 116 w 227"/>
                    <a:gd name="T29" fmla="*/ 42 h 249"/>
                    <a:gd name="T30" fmla="*/ 71 w 227"/>
                    <a:gd name="T31" fmla="*/ 96 h 249"/>
                    <a:gd name="T32" fmla="*/ 155 w 227"/>
                    <a:gd name="T33" fmla="*/ 96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7" h="249">
                      <a:moveTo>
                        <a:pt x="116" y="203"/>
                      </a:moveTo>
                      <a:cubicBezTo>
                        <a:pt x="133" y="203"/>
                        <a:pt x="150" y="197"/>
                        <a:pt x="155" y="169"/>
                      </a:cubicBezTo>
                      <a:lnTo>
                        <a:pt x="217" y="169"/>
                      </a:lnTo>
                      <a:cubicBezTo>
                        <a:pt x="217" y="180"/>
                        <a:pt x="214" y="200"/>
                        <a:pt x="195" y="220"/>
                      </a:cubicBezTo>
                      <a:cubicBezTo>
                        <a:pt x="178" y="237"/>
                        <a:pt x="147" y="248"/>
                        <a:pt x="113" y="248"/>
                      </a:cubicBezTo>
                      <a:cubicBezTo>
                        <a:pt x="93" y="248"/>
                        <a:pt x="54" y="245"/>
                        <a:pt x="31" y="220"/>
                      </a:cubicBezTo>
                      <a:cubicBezTo>
                        <a:pt x="8" y="197"/>
                        <a:pt x="0" y="166"/>
                        <a:pt x="0" y="129"/>
                      </a:cubicBezTo>
                      <a:cubicBezTo>
                        <a:pt x="0" y="93"/>
                        <a:pt x="8" y="45"/>
                        <a:pt x="48" y="19"/>
                      </a:cubicBezTo>
                      <a:cubicBezTo>
                        <a:pt x="65" y="8"/>
                        <a:pt x="88" y="0"/>
                        <a:pt x="113" y="0"/>
                      </a:cubicBezTo>
                      <a:cubicBezTo>
                        <a:pt x="147" y="0"/>
                        <a:pt x="186" y="14"/>
                        <a:pt x="209" y="56"/>
                      </a:cubicBezTo>
                      <a:cubicBezTo>
                        <a:pt x="226" y="87"/>
                        <a:pt x="223" y="124"/>
                        <a:pt x="223" y="141"/>
                      </a:cubicBezTo>
                      <a:lnTo>
                        <a:pt x="68" y="141"/>
                      </a:lnTo>
                      <a:cubicBezTo>
                        <a:pt x="68" y="155"/>
                        <a:pt x="68" y="203"/>
                        <a:pt x="116" y="203"/>
                      </a:cubicBezTo>
                      <a:close/>
                      <a:moveTo>
                        <a:pt x="155" y="96"/>
                      </a:moveTo>
                      <a:cubicBezTo>
                        <a:pt x="155" y="84"/>
                        <a:pt x="155" y="42"/>
                        <a:pt x="116" y="42"/>
                      </a:cubicBezTo>
                      <a:cubicBezTo>
                        <a:pt x="85" y="42"/>
                        <a:pt x="73" y="67"/>
                        <a:pt x="71" y="96"/>
                      </a:cubicBezTo>
                      <a:lnTo>
                        <a:pt x="155" y="96"/>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49" name="Freeform 56">
                  <a:extLst>
                    <a:ext uri="{FF2B5EF4-FFF2-40B4-BE49-F238E27FC236}">
                      <a16:creationId xmlns:a16="http://schemas.microsoft.com/office/drawing/2014/main" id="{EDBCF3A9-93C4-4B82-8B80-7070F2209E03}"/>
                    </a:ext>
                  </a:extLst>
                </p:cNvPr>
                <p:cNvSpPr>
                  <a:spLocks noChangeArrowheads="1"/>
                </p:cNvSpPr>
                <p:nvPr/>
              </p:nvSpPr>
              <p:spPr bwMode="auto">
                <a:xfrm>
                  <a:off x="1608138" y="2974975"/>
                  <a:ext cx="134937" cy="88900"/>
                </a:xfrm>
                <a:custGeom>
                  <a:avLst/>
                  <a:gdLst>
                    <a:gd name="T0" fmla="*/ 3 w 376"/>
                    <a:gd name="T1" fmla="*/ 48 h 247"/>
                    <a:gd name="T2" fmla="*/ 0 w 376"/>
                    <a:gd name="T3" fmla="*/ 3 h 247"/>
                    <a:gd name="T4" fmla="*/ 67 w 376"/>
                    <a:gd name="T5" fmla="*/ 3 h 247"/>
                    <a:gd name="T6" fmla="*/ 70 w 376"/>
                    <a:gd name="T7" fmla="*/ 34 h 247"/>
                    <a:gd name="T8" fmla="*/ 144 w 376"/>
                    <a:gd name="T9" fmla="*/ 0 h 247"/>
                    <a:gd name="T10" fmla="*/ 217 w 376"/>
                    <a:gd name="T11" fmla="*/ 46 h 247"/>
                    <a:gd name="T12" fmla="*/ 293 w 376"/>
                    <a:gd name="T13" fmla="*/ 3 h 247"/>
                    <a:gd name="T14" fmla="*/ 364 w 376"/>
                    <a:gd name="T15" fmla="*/ 40 h 247"/>
                    <a:gd name="T16" fmla="*/ 375 w 376"/>
                    <a:gd name="T17" fmla="*/ 110 h 247"/>
                    <a:gd name="T18" fmla="*/ 375 w 376"/>
                    <a:gd name="T19" fmla="*/ 243 h 247"/>
                    <a:gd name="T20" fmla="*/ 304 w 376"/>
                    <a:gd name="T21" fmla="*/ 243 h 247"/>
                    <a:gd name="T22" fmla="*/ 304 w 376"/>
                    <a:gd name="T23" fmla="*/ 105 h 247"/>
                    <a:gd name="T24" fmla="*/ 265 w 376"/>
                    <a:gd name="T25" fmla="*/ 51 h 247"/>
                    <a:gd name="T26" fmla="*/ 223 w 376"/>
                    <a:gd name="T27" fmla="*/ 125 h 247"/>
                    <a:gd name="T28" fmla="*/ 223 w 376"/>
                    <a:gd name="T29" fmla="*/ 243 h 247"/>
                    <a:gd name="T30" fmla="*/ 152 w 376"/>
                    <a:gd name="T31" fmla="*/ 243 h 247"/>
                    <a:gd name="T32" fmla="*/ 152 w 376"/>
                    <a:gd name="T33" fmla="*/ 105 h 247"/>
                    <a:gd name="T34" fmla="*/ 113 w 376"/>
                    <a:gd name="T35" fmla="*/ 54 h 247"/>
                    <a:gd name="T36" fmla="*/ 70 w 376"/>
                    <a:gd name="T37" fmla="*/ 108 h 247"/>
                    <a:gd name="T38" fmla="*/ 70 w 376"/>
                    <a:gd name="T39" fmla="*/ 246 h 247"/>
                    <a:gd name="T40" fmla="*/ 0 w 376"/>
                    <a:gd name="T41" fmla="*/ 246 h 247"/>
                    <a:gd name="T42" fmla="*/ 0 w 376"/>
                    <a:gd name="T43" fmla="*/ 48 h 247"/>
                    <a:gd name="T44" fmla="*/ 3 w 376"/>
                    <a:gd name="T45" fmla="*/ 4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76" h="247">
                      <a:moveTo>
                        <a:pt x="3" y="48"/>
                      </a:moveTo>
                      <a:cubicBezTo>
                        <a:pt x="3" y="34"/>
                        <a:pt x="3" y="20"/>
                        <a:pt x="0" y="3"/>
                      </a:cubicBezTo>
                      <a:lnTo>
                        <a:pt x="67" y="3"/>
                      </a:lnTo>
                      <a:lnTo>
                        <a:pt x="70" y="34"/>
                      </a:lnTo>
                      <a:cubicBezTo>
                        <a:pt x="79" y="23"/>
                        <a:pt x="96" y="0"/>
                        <a:pt x="144" y="0"/>
                      </a:cubicBezTo>
                      <a:cubicBezTo>
                        <a:pt x="197" y="0"/>
                        <a:pt x="214" y="34"/>
                        <a:pt x="217" y="46"/>
                      </a:cubicBezTo>
                      <a:cubicBezTo>
                        <a:pt x="237" y="9"/>
                        <a:pt x="268" y="3"/>
                        <a:pt x="293" y="3"/>
                      </a:cubicBezTo>
                      <a:cubicBezTo>
                        <a:pt x="341" y="3"/>
                        <a:pt x="361" y="31"/>
                        <a:pt x="364" y="40"/>
                      </a:cubicBezTo>
                      <a:cubicBezTo>
                        <a:pt x="375" y="60"/>
                        <a:pt x="375" y="88"/>
                        <a:pt x="375" y="110"/>
                      </a:cubicBezTo>
                      <a:lnTo>
                        <a:pt x="375" y="243"/>
                      </a:lnTo>
                      <a:lnTo>
                        <a:pt x="304" y="243"/>
                      </a:lnTo>
                      <a:lnTo>
                        <a:pt x="304" y="105"/>
                      </a:lnTo>
                      <a:cubicBezTo>
                        <a:pt x="304" y="79"/>
                        <a:pt x="302" y="51"/>
                        <a:pt x="265" y="51"/>
                      </a:cubicBezTo>
                      <a:cubicBezTo>
                        <a:pt x="223" y="51"/>
                        <a:pt x="223" y="91"/>
                        <a:pt x="223" y="125"/>
                      </a:cubicBezTo>
                      <a:lnTo>
                        <a:pt x="223" y="243"/>
                      </a:lnTo>
                      <a:lnTo>
                        <a:pt x="152" y="243"/>
                      </a:lnTo>
                      <a:lnTo>
                        <a:pt x="152" y="105"/>
                      </a:lnTo>
                      <a:cubicBezTo>
                        <a:pt x="152" y="88"/>
                        <a:pt x="152" y="54"/>
                        <a:pt x="113" y="54"/>
                      </a:cubicBezTo>
                      <a:cubicBezTo>
                        <a:pt x="70" y="54"/>
                        <a:pt x="70" y="91"/>
                        <a:pt x="70" y="108"/>
                      </a:cubicBezTo>
                      <a:lnTo>
                        <a:pt x="70" y="246"/>
                      </a:lnTo>
                      <a:lnTo>
                        <a:pt x="0" y="246"/>
                      </a:lnTo>
                      <a:lnTo>
                        <a:pt x="0" y="48"/>
                      </a:lnTo>
                      <a:lnTo>
                        <a:pt x="3" y="48"/>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50" name="Freeform 57">
                  <a:extLst>
                    <a:ext uri="{FF2B5EF4-FFF2-40B4-BE49-F238E27FC236}">
                      <a16:creationId xmlns:a16="http://schemas.microsoft.com/office/drawing/2014/main" id="{C1BEC818-F826-4378-8DC7-46C7969ABCDE}"/>
                    </a:ext>
                  </a:extLst>
                </p:cNvPr>
                <p:cNvSpPr>
                  <a:spLocks noChangeArrowheads="1"/>
                </p:cNvSpPr>
                <p:nvPr/>
              </p:nvSpPr>
              <p:spPr bwMode="auto">
                <a:xfrm>
                  <a:off x="1773238" y="2940050"/>
                  <a:ext cx="26987" cy="120650"/>
                </a:xfrm>
                <a:custGeom>
                  <a:avLst/>
                  <a:gdLst>
                    <a:gd name="T0" fmla="*/ 0 w 74"/>
                    <a:gd name="T1" fmla="*/ 0 h 336"/>
                    <a:gd name="T2" fmla="*/ 73 w 74"/>
                    <a:gd name="T3" fmla="*/ 0 h 336"/>
                    <a:gd name="T4" fmla="*/ 73 w 74"/>
                    <a:gd name="T5" fmla="*/ 59 h 336"/>
                    <a:gd name="T6" fmla="*/ 0 w 74"/>
                    <a:gd name="T7" fmla="*/ 59 h 336"/>
                    <a:gd name="T8" fmla="*/ 0 w 74"/>
                    <a:gd name="T9" fmla="*/ 0 h 336"/>
                    <a:gd name="T10" fmla="*/ 3 w 74"/>
                    <a:gd name="T11" fmla="*/ 101 h 336"/>
                    <a:gd name="T12" fmla="*/ 70 w 74"/>
                    <a:gd name="T13" fmla="*/ 101 h 336"/>
                    <a:gd name="T14" fmla="*/ 70 w 74"/>
                    <a:gd name="T15" fmla="*/ 335 h 336"/>
                    <a:gd name="T16" fmla="*/ 3 w 74"/>
                    <a:gd name="T17" fmla="*/ 335 h 336"/>
                    <a:gd name="T18" fmla="*/ 3 w 74"/>
                    <a:gd name="T19" fmla="*/ 101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4" h="336">
                      <a:moveTo>
                        <a:pt x="0" y="0"/>
                      </a:moveTo>
                      <a:lnTo>
                        <a:pt x="73" y="0"/>
                      </a:lnTo>
                      <a:lnTo>
                        <a:pt x="73" y="59"/>
                      </a:lnTo>
                      <a:lnTo>
                        <a:pt x="0" y="59"/>
                      </a:lnTo>
                      <a:lnTo>
                        <a:pt x="0" y="0"/>
                      </a:lnTo>
                      <a:close/>
                      <a:moveTo>
                        <a:pt x="3" y="101"/>
                      </a:moveTo>
                      <a:lnTo>
                        <a:pt x="70" y="101"/>
                      </a:lnTo>
                      <a:lnTo>
                        <a:pt x="70" y="335"/>
                      </a:lnTo>
                      <a:lnTo>
                        <a:pt x="3" y="335"/>
                      </a:lnTo>
                      <a:lnTo>
                        <a:pt x="3" y="101"/>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51" name="Freeform 58">
                  <a:extLst>
                    <a:ext uri="{FF2B5EF4-FFF2-40B4-BE49-F238E27FC236}">
                      <a16:creationId xmlns:a16="http://schemas.microsoft.com/office/drawing/2014/main" id="{A493FBB1-09AB-4CE4-A925-792BC49E465F}"/>
                    </a:ext>
                  </a:extLst>
                </p:cNvPr>
                <p:cNvSpPr>
                  <a:spLocks noChangeArrowheads="1"/>
                </p:cNvSpPr>
                <p:nvPr/>
              </p:nvSpPr>
              <p:spPr bwMode="auto">
                <a:xfrm>
                  <a:off x="1822450" y="2974975"/>
                  <a:ext cx="73025" cy="88900"/>
                </a:xfrm>
                <a:custGeom>
                  <a:avLst/>
                  <a:gdLst>
                    <a:gd name="T0" fmla="*/ 65 w 204"/>
                    <a:gd name="T1" fmla="*/ 172 h 249"/>
                    <a:gd name="T2" fmla="*/ 104 w 204"/>
                    <a:gd name="T3" fmla="*/ 203 h 249"/>
                    <a:gd name="T4" fmla="*/ 141 w 204"/>
                    <a:gd name="T5" fmla="*/ 175 h 249"/>
                    <a:gd name="T6" fmla="*/ 107 w 204"/>
                    <a:gd name="T7" fmla="*/ 149 h 249"/>
                    <a:gd name="T8" fmla="*/ 65 w 204"/>
                    <a:gd name="T9" fmla="*/ 138 h 249"/>
                    <a:gd name="T10" fmla="*/ 6 w 204"/>
                    <a:gd name="T11" fmla="*/ 73 h 249"/>
                    <a:gd name="T12" fmla="*/ 107 w 204"/>
                    <a:gd name="T13" fmla="*/ 0 h 249"/>
                    <a:gd name="T14" fmla="*/ 198 w 204"/>
                    <a:gd name="T15" fmla="*/ 70 h 249"/>
                    <a:gd name="T16" fmla="*/ 135 w 204"/>
                    <a:gd name="T17" fmla="*/ 70 h 249"/>
                    <a:gd name="T18" fmla="*/ 102 w 204"/>
                    <a:gd name="T19" fmla="*/ 42 h 249"/>
                    <a:gd name="T20" fmla="*/ 68 w 204"/>
                    <a:gd name="T21" fmla="*/ 64 h 249"/>
                    <a:gd name="T22" fmla="*/ 99 w 204"/>
                    <a:gd name="T23" fmla="*/ 90 h 249"/>
                    <a:gd name="T24" fmla="*/ 141 w 204"/>
                    <a:gd name="T25" fmla="*/ 101 h 249"/>
                    <a:gd name="T26" fmla="*/ 203 w 204"/>
                    <a:gd name="T27" fmla="*/ 166 h 249"/>
                    <a:gd name="T28" fmla="*/ 96 w 204"/>
                    <a:gd name="T29" fmla="*/ 248 h 249"/>
                    <a:gd name="T30" fmla="*/ 17 w 204"/>
                    <a:gd name="T31" fmla="*/ 220 h 249"/>
                    <a:gd name="T32" fmla="*/ 0 w 204"/>
                    <a:gd name="T33" fmla="*/ 175 h 249"/>
                    <a:gd name="T34" fmla="*/ 65 w 204"/>
                    <a:gd name="T35" fmla="*/ 175 h 249"/>
                    <a:gd name="T36" fmla="*/ 65 w 204"/>
                    <a:gd name="T37" fmla="*/ 17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4" h="249">
                      <a:moveTo>
                        <a:pt x="65" y="172"/>
                      </a:moveTo>
                      <a:cubicBezTo>
                        <a:pt x="65" y="186"/>
                        <a:pt x="76" y="203"/>
                        <a:pt x="104" y="203"/>
                      </a:cubicBezTo>
                      <a:cubicBezTo>
                        <a:pt x="130" y="203"/>
                        <a:pt x="141" y="189"/>
                        <a:pt x="141" y="175"/>
                      </a:cubicBezTo>
                      <a:cubicBezTo>
                        <a:pt x="141" y="163"/>
                        <a:pt x="135" y="155"/>
                        <a:pt x="107" y="149"/>
                      </a:cubicBezTo>
                      <a:lnTo>
                        <a:pt x="65" y="138"/>
                      </a:lnTo>
                      <a:cubicBezTo>
                        <a:pt x="45" y="132"/>
                        <a:pt x="6" y="121"/>
                        <a:pt x="6" y="73"/>
                      </a:cubicBezTo>
                      <a:cubicBezTo>
                        <a:pt x="6" y="28"/>
                        <a:pt x="48" y="0"/>
                        <a:pt x="107" y="0"/>
                      </a:cubicBezTo>
                      <a:cubicBezTo>
                        <a:pt x="155" y="0"/>
                        <a:pt x="195" y="22"/>
                        <a:pt x="198" y="70"/>
                      </a:cubicBezTo>
                      <a:lnTo>
                        <a:pt x="135" y="70"/>
                      </a:lnTo>
                      <a:cubicBezTo>
                        <a:pt x="133" y="45"/>
                        <a:pt x="113" y="42"/>
                        <a:pt x="102" y="42"/>
                      </a:cubicBezTo>
                      <a:cubicBezTo>
                        <a:pt x="82" y="42"/>
                        <a:pt x="68" y="50"/>
                        <a:pt x="68" y="64"/>
                      </a:cubicBezTo>
                      <a:cubicBezTo>
                        <a:pt x="68" y="81"/>
                        <a:pt x="79" y="84"/>
                        <a:pt x="99" y="90"/>
                      </a:cubicBezTo>
                      <a:lnTo>
                        <a:pt x="141" y="101"/>
                      </a:lnTo>
                      <a:cubicBezTo>
                        <a:pt x="183" y="112"/>
                        <a:pt x="203" y="135"/>
                        <a:pt x="203" y="166"/>
                      </a:cubicBezTo>
                      <a:cubicBezTo>
                        <a:pt x="203" y="206"/>
                        <a:pt x="169" y="248"/>
                        <a:pt x="96" y="248"/>
                      </a:cubicBezTo>
                      <a:cubicBezTo>
                        <a:pt x="65" y="248"/>
                        <a:pt x="37" y="242"/>
                        <a:pt x="17" y="220"/>
                      </a:cubicBezTo>
                      <a:cubicBezTo>
                        <a:pt x="3" y="203"/>
                        <a:pt x="0" y="186"/>
                        <a:pt x="0" y="175"/>
                      </a:cubicBezTo>
                      <a:lnTo>
                        <a:pt x="65" y="175"/>
                      </a:lnTo>
                      <a:lnTo>
                        <a:pt x="65" y="172"/>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52" name="Freeform 59">
                  <a:extLst>
                    <a:ext uri="{FF2B5EF4-FFF2-40B4-BE49-F238E27FC236}">
                      <a16:creationId xmlns:a16="http://schemas.microsoft.com/office/drawing/2014/main" id="{64A952AD-25CF-4E77-9519-D0A8444E6433}"/>
                    </a:ext>
                  </a:extLst>
                </p:cNvPr>
                <p:cNvSpPr>
                  <a:spLocks noChangeArrowheads="1"/>
                </p:cNvSpPr>
                <p:nvPr/>
              </p:nvSpPr>
              <p:spPr bwMode="auto">
                <a:xfrm>
                  <a:off x="1916113" y="2974975"/>
                  <a:ext cx="80962" cy="88900"/>
                </a:xfrm>
                <a:custGeom>
                  <a:avLst/>
                  <a:gdLst>
                    <a:gd name="T0" fmla="*/ 115 w 226"/>
                    <a:gd name="T1" fmla="*/ 203 h 249"/>
                    <a:gd name="T2" fmla="*/ 155 w 226"/>
                    <a:gd name="T3" fmla="*/ 169 h 249"/>
                    <a:gd name="T4" fmla="*/ 217 w 226"/>
                    <a:gd name="T5" fmla="*/ 169 h 249"/>
                    <a:gd name="T6" fmla="*/ 194 w 226"/>
                    <a:gd name="T7" fmla="*/ 220 h 249"/>
                    <a:gd name="T8" fmla="*/ 112 w 226"/>
                    <a:gd name="T9" fmla="*/ 248 h 249"/>
                    <a:gd name="T10" fmla="*/ 31 w 226"/>
                    <a:gd name="T11" fmla="*/ 220 h 249"/>
                    <a:gd name="T12" fmla="*/ 0 w 226"/>
                    <a:gd name="T13" fmla="*/ 129 h 249"/>
                    <a:gd name="T14" fmla="*/ 48 w 226"/>
                    <a:gd name="T15" fmla="*/ 19 h 249"/>
                    <a:gd name="T16" fmla="*/ 112 w 226"/>
                    <a:gd name="T17" fmla="*/ 0 h 249"/>
                    <a:gd name="T18" fmla="*/ 208 w 226"/>
                    <a:gd name="T19" fmla="*/ 56 h 249"/>
                    <a:gd name="T20" fmla="*/ 223 w 226"/>
                    <a:gd name="T21" fmla="*/ 141 h 249"/>
                    <a:gd name="T22" fmla="*/ 67 w 226"/>
                    <a:gd name="T23" fmla="*/ 141 h 249"/>
                    <a:gd name="T24" fmla="*/ 115 w 226"/>
                    <a:gd name="T25" fmla="*/ 203 h 249"/>
                    <a:gd name="T26" fmla="*/ 155 w 226"/>
                    <a:gd name="T27" fmla="*/ 96 h 249"/>
                    <a:gd name="T28" fmla="*/ 115 w 226"/>
                    <a:gd name="T29" fmla="*/ 42 h 249"/>
                    <a:gd name="T30" fmla="*/ 70 w 226"/>
                    <a:gd name="T31" fmla="*/ 96 h 249"/>
                    <a:gd name="T32" fmla="*/ 155 w 226"/>
                    <a:gd name="T33" fmla="*/ 96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6" h="249">
                      <a:moveTo>
                        <a:pt x="115" y="203"/>
                      </a:moveTo>
                      <a:cubicBezTo>
                        <a:pt x="132" y="203"/>
                        <a:pt x="149" y="197"/>
                        <a:pt x="155" y="169"/>
                      </a:cubicBezTo>
                      <a:lnTo>
                        <a:pt x="217" y="169"/>
                      </a:lnTo>
                      <a:cubicBezTo>
                        <a:pt x="217" y="180"/>
                        <a:pt x="214" y="200"/>
                        <a:pt x="194" y="220"/>
                      </a:cubicBezTo>
                      <a:cubicBezTo>
                        <a:pt x="177" y="237"/>
                        <a:pt x="146" y="248"/>
                        <a:pt x="112" y="248"/>
                      </a:cubicBezTo>
                      <a:cubicBezTo>
                        <a:pt x="93" y="248"/>
                        <a:pt x="53" y="245"/>
                        <a:pt x="31" y="220"/>
                      </a:cubicBezTo>
                      <a:cubicBezTo>
                        <a:pt x="8" y="197"/>
                        <a:pt x="0" y="166"/>
                        <a:pt x="0" y="129"/>
                      </a:cubicBezTo>
                      <a:cubicBezTo>
                        <a:pt x="0" y="93"/>
                        <a:pt x="8" y="45"/>
                        <a:pt x="48" y="19"/>
                      </a:cubicBezTo>
                      <a:cubicBezTo>
                        <a:pt x="65" y="8"/>
                        <a:pt x="87" y="0"/>
                        <a:pt x="112" y="0"/>
                      </a:cubicBezTo>
                      <a:cubicBezTo>
                        <a:pt x="146" y="0"/>
                        <a:pt x="186" y="14"/>
                        <a:pt x="208" y="56"/>
                      </a:cubicBezTo>
                      <a:cubicBezTo>
                        <a:pt x="225" y="87"/>
                        <a:pt x="223" y="124"/>
                        <a:pt x="223" y="141"/>
                      </a:cubicBezTo>
                      <a:lnTo>
                        <a:pt x="67" y="141"/>
                      </a:lnTo>
                      <a:cubicBezTo>
                        <a:pt x="67" y="155"/>
                        <a:pt x="67" y="203"/>
                        <a:pt x="115" y="203"/>
                      </a:cubicBezTo>
                      <a:close/>
                      <a:moveTo>
                        <a:pt x="155" y="96"/>
                      </a:moveTo>
                      <a:cubicBezTo>
                        <a:pt x="155" y="84"/>
                        <a:pt x="155" y="42"/>
                        <a:pt x="115" y="42"/>
                      </a:cubicBezTo>
                      <a:cubicBezTo>
                        <a:pt x="84" y="42"/>
                        <a:pt x="73" y="67"/>
                        <a:pt x="70" y="96"/>
                      </a:cubicBezTo>
                      <a:lnTo>
                        <a:pt x="155" y="96"/>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53" name="Freeform 60">
                  <a:extLst>
                    <a:ext uri="{FF2B5EF4-FFF2-40B4-BE49-F238E27FC236}">
                      <a16:creationId xmlns:a16="http://schemas.microsoft.com/office/drawing/2014/main" id="{949850A7-368D-48BC-995C-240253E78865}"/>
                    </a:ext>
                  </a:extLst>
                </p:cNvPr>
                <p:cNvSpPr>
                  <a:spLocks noChangeArrowheads="1"/>
                </p:cNvSpPr>
                <p:nvPr/>
              </p:nvSpPr>
              <p:spPr bwMode="auto">
                <a:xfrm>
                  <a:off x="2016125" y="2974975"/>
                  <a:ext cx="73025" cy="88900"/>
                </a:xfrm>
                <a:custGeom>
                  <a:avLst/>
                  <a:gdLst>
                    <a:gd name="T0" fmla="*/ 65 w 204"/>
                    <a:gd name="T1" fmla="*/ 172 h 249"/>
                    <a:gd name="T2" fmla="*/ 105 w 204"/>
                    <a:gd name="T3" fmla="*/ 203 h 249"/>
                    <a:gd name="T4" fmla="*/ 141 w 204"/>
                    <a:gd name="T5" fmla="*/ 175 h 249"/>
                    <a:gd name="T6" fmla="*/ 107 w 204"/>
                    <a:gd name="T7" fmla="*/ 149 h 249"/>
                    <a:gd name="T8" fmla="*/ 65 w 204"/>
                    <a:gd name="T9" fmla="*/ 138 h 249"/>
                    <a:gd name="T10" fmla="*/ 6 w 204"/>
                    <a:gd name="T11" fmla="*/ 73 h 249"/>
                    <a:gd name="T12" fmla="*/ 107 w 204"/>
                    <a:gd name="T13" fmla="*/ 0 h 249"/>
                    <a:gd name="T14" fmla="*/ 198 w 204"/>
                    <a:gd name="T15" fmla="*/ 70 h 249"/>
                    <a:gd name="T16" fmla="*/ 136 w 204"/>
                    <a:gd name="T17" fmla="*/ 70 h 249"/>
                    <a:gd name="T18" fmla="*/ 102 w 204"/>
                    <a:gd name="T19" fmla="*/ 42 h 249"/>
                    <a:gd name="T20" fmla="*/ 68 w 204"/>
                    <a:gd name="T21" fmla="*/ 64 h 249"/>
                    <a:gd name="T22" fmla="*/ 99 w 204"/>
                    <a:gd name="T23" fmla="*/ 90 h 249"/>
                    <a:gd name="T24" fmla="*/ 141 w 204"/>
                    <a:gd name="T25" fmla="*/ 101 h 249"/>
                    <a:gd name="T26" fmla="*/ 203 w 204"/>
                    <a:gd name="T27" fmla="*/ 166 h 249"/>
                    <a:gd name="T28" fmla="*/ 96 w 204"/>
                    <a:gd name="T29" fmla="*/ 248 h 249"/>
                    <a:gd name="T30" fmla="*/ 17 w 204"/>
                    <a:gd name="T31" fmla="*/ 220 h 249"/>
                    <a:gd name="T32" fmla="*/ 0 w 204"/>
                    <a:gd name="T33" fmla="*/ 175 h 249"/>
                    <a:gd name="T34" fmla="*/ 65 w 204"/>
                    <a:gd name="T35" fmla="*/ 175 h 249"/>
                    <a:gd name="T36" fmla="*/ 65 w 204"/>
                    <a:gd name="T37" fmla="*/ 17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4" h="249">
                      <a:moveTo>
                        <a:pt x="65" y="172"/>
                      </a:moveTo>
                      <a:cubicBezTo>
                        <a:pt x="65" y="186"/>
                        <a:pt x="76" y="203"/>
                        <a:pt x="105" y="203"/>
                      </a:cubicBezTo>
                      <a:cubicBezTo>
                        <a:pt x="130" y="203"/>
                        <a:pt x="141" y="189"/>
                        <a:pt x="141" y="175"/>
                      </a:cubicBezTo>
                      <a:cubicBezTo>
                        <a:pt x="141" y="163"/>
                        <a:pt x="136" y="155"/>
                        <a:pt x="107" y="149"/>
                      </a:cubicBezTo>
                      <a:lnTo>
                        <a:pt x="65" y="138"/>
                      </a:lnTo>
                      <a:cubicBezTo>
                        <a:pt x="45" y="132"/>
                        <a:pt x="6" y="121"/>
                        <a:pt x="6" y="73"/>
                      </a:cubicBezTo>
                      <a:cubicBezTo>
                        <a:pt x="6" y="28"/>
                        <a:pt x="48" y="0"/>
                        <a:pt x="107" y="0"/>
                      </a:cubicBezTo>
                      <a:cubicBezTo>
                        <a:pt x="155" y="0"/>
                        <a:pt x="195" y="22"/>
                        <a:pt x="198" y="70"/>
                      </a:cubicBezTo>
                      <a:lnTo>
                        <a:pt x="136" y="70"/>
                      </a:lnTo>
                      <a:cubicBezTo>
                        <a:pt x="133" y="45"/>
                        <a:pt x="113" y="42"/>
                        <a:pt x="102" y="42"/>
                      </a:cubicBezTo>
                      <a:cubicBezTo>
                        <a:pt x="82" y="42"/>
                        <a:pt x="68" y="50"/>
                        <a:pt x="68" y="64"/>
                      </a:cubicBezTo>
                      <a:cubicBezTo>
                        <a:pt x="68" y="81"/>
                        <a:pt x="79" y="84"/>
                        <a:pt x="99" y="90"/>
                      </a:cubicBezTo>
                      <a:lnTo>
                        <a:pt x="141" y="101"/>
                      </a:lnTo>
                      <a:cubicBezTo>
                        <a:pt x="184" y="112"/>
                        <a:pt x="203" y="135"/>
                        <a:pt x="203" y="166"/>
                      </a:cubicBezTo>
                      <a:cubicBezTo>
                        <a:pt x="203" y="206"/>
                        <a:pt x="169" y="248"/>
                        <a:pt x="96" y="248"/>
                      </a:cubicBezTo>
                      <a:cubicBezTo>
                        <a:pt x="65" y="248"/>
                        <a:pt x="37" y="242"/>
                        <a:pt x="17" y="220"/>
                      </a:cubicBezTo>
                      <a:cubicBezTo>
                        <a:pt x="3" y="203"/>
                        <a:pt x="0" y="186"/>
                        <a:pt x="0" y="175"/>
                      </a:cubicBezTo>
                      <a:lnTo>
                        <a:pt x="65" y="175"/>
                      </a:lnTo>
                      <a:lnTo>
                        <a:pt x="65" y="172"/>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grpSp>
            <p:nvGrpSpPr>
              <p:cNvPr id="536" name="Group 535">
                <a:extLst>
                  <a:ext uri="{FF2B5EF4-FFF2-40B4-BE49-F238E27FC236}">
                    <a16:creationId xmlns:a16="http://schemas.microsoft.com/office/drawing/2014/main" id="{CE09DD49-9A88-4ED8-BE75-F3D6BB4E2F13}"/>
                  </a:ext>
                </a:extLst>
              </p:cNvPr>
              <p:cNvGrpSpPr/>
              <p:nvPr/>
            </p:nvGrpSpPr>
            <p:grpSpPr>
              <a:xfrm>
                <a:off x="5573395" y="3237193"/>
                <a:ext cx="922337" cy="153988"/>
                <a:chOff x="1277938" y="3140075"/>
                <a:chExt cx="922337" cy="153988"/>
              </a:xfrm>
              <a:solidFill>
                <a:srgbClr val="5F5F5F"/>
              </a:solidFill>
            </p:grpSpPr>
            <p:sp>
              <p:nvSpPr>
                <p:cNvPr id="537" name="Freeform 61">
                  <a:extLst>
                    <a:ext uri="{FF2B5EF4-FFF2-40B4-BE49-F238E27FC236}">
                      <a16:creationId xmlns:a16="http://schemas.microsoft.com/office/drawing/2014/main" id="{5DA3F8C5-2051-4CA4-9939-FCF633F1C599}"/>
                    </a:ext>
                  </a:extLst>
                </p:cNvPr>
                <p:cNvSpPr>
                  <a:spLocks noChangeArrowheads="1"/>
                </p:cNvSpPr>
                <p:nvPr/>
              </p:nvSpPr>
              <p:spPr bwMode="auto">
                <a:xfrm>
                  <a:off x="1277938" y="3140075"/>
                  <a:ext cx="82550" cy="120650"/>
                </a:xfrm>
                <a:custGeom>
                  <a:avLst/>
                  <a:gdLst>
                    <a:gd name="T0" fmla="*/ 223 w 230"/>
                    <a:gd name="T1" fmla="*/ 0 h 334"/>
                    <a:gd name="T2" fmla="*/ 223 w 230"/>
                    <a:gd name="T3" fmla="*/ 53 h 334"/>
                    <a:gd name="T4" fmla="*/ 71 w 230"/>
                    <a:gd name="T5" fmla="*/ 53 h 334"/>
                    <a:gd name="T6" fmla="*/ 71 w 230"/>
                    <a:gd name="T7" fmla="*/ 132 h 334"/>
                    <a:gd name="T8" fmla="*/ 215 w 230"/>
                    <a:gd name="T9" fmla="*/ 132 h 334"/>
                    <a:gd name="T10" fmla="*/ 215 w 230"/>
                    <a:gd name="T11" fmla="*/ 186 h 334"/>
                    <a:gd name="T12" fmla="*/ 71 w 230"/>
                    <a:gd name="T13" fmla="*/ 186 h 334"/>
                    <a:gd name="T14" fmla="*/ 71 w 230"/>
                    <a:gd name="T15" fmla="*/ 276 h 334"/>
                    <a:gd name="T16" fmla="*/ 229 w 230"/>
                    <a:gd name="T17" fmla="*/ 276 h 334"/>
                    <a:gd name="T18" fmla="*/ 229 w 230"/>
                    <a:gd name="T19" fmla="*/ 333 h 334"/>
                    <a:gd name="T20" fmla="*/ 0 w 230"/>
                    <a:gd name="T21" fmla="*/ 333 h 334"/>
                    <a:gd name="T22" fmla="*/ 0 w 230"/>
                    <a:gd name="T23" fmla="*/ 0 h 334"/>
                    <a:gd name="T24" fmla="*/ 223 w 230"/>
                    <a:gd name="T25" fmla="*/ 0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0" h="334">
                      <a:moveTo>
                        <a:pt x="223" y="0"/>
                      </a:moveTo>
                      <a:lnTo>
                        <a:pt x="223" y="53"/>
                      </a:lnTo>
                      <a:lnTo>
                        <a:pt x="71" y="53"/>
                      </a:lnTo>
                      <a:lnTo>
                        <a:pt x="71" y="132"/>
                      </a:lnTo>
                      <a:lnTo>
                        <a:pt x="215" y="132"/>
                      </a:lnTo>
                      <a:lnTo>
                        <a:pt x="215" y="186"/>
                      </a:lnTo>
                      <a:lnTo>
                        <a:pt x="71" y="186"/>
                      </a:lnTo>
                      <a:lnTo>
                        <a:pt x="71" y="276"/>
                      </a:lnTo>
                      <a:lnTo>
                        <a:pt x="229" y="276"/>
                      </a:lnTo>
                      <a:lnTo>
                        <a:pt x="229" y="333"/>
                      </a:lnTo>
                      <a:lnTo>
                        <a:pt x="0" y="333"/>
                      </a:lnTo>
                      <a:lnTo>
                        <a:pt x="0" y="0"/>
                      </a:lnTo>
                      <a:lnTo>
                        <a:pt x="223"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38" name="Freeform 62">
                  <a:extLst>
                    <a:ext uri="{FF2B5EF4-FFF2-40B4-BE49-F238E27FC236}">
                      <a16:creationId xmlns:a16="http://schemas.microsoft.com/office/drawing/2014/main" id="{3DDDD535-FAB1-418D-A340-F1F8B48AF6EE}"/>
                    </a:ext>
                  </a:extLst>
                </p:cNvPr>
                <p:cNvSpPr>
                  <a:spLocks noChangeArrowheads="1"/>
                </p:cNvSpPr>
                <p:nvPr/>
              </p:nvSpPr>
              <p:spPr bwMode="auto">
                <a:xfrm>
                  <a:off x="1381125" y="3175000"/>
                  <a:ext cx="87313" cy="119063"/>
                </a:xfrm>
                <a:custGeom>
                  <a:avLst/>
                  <a:gdLst>
                    <a:gd name="T0" fmla="*/ 240 w 241"/>
                    <a:gd name="T1" fmla="*/ 48 h 329"/>
                    <a:gd name="T2" fmla="*/ 240 w 241"/>
                    <a:gd name="T3" fmla="*/ 328 h 329"/>
                    <a:gd name="T4" fmla="*/ 170 w 241"/>
                    <a:gd name="T5" fmla="*/ 328 h 329"/>
                    <a:gd name="T6" fmla="*/ 170 w 241"/>
                    <a:gd name="T7" fmla="*/ 212 h 329"/>
                    <a:gd name="T8" fmla="*/ 105 w 241"/>
                    <a:gd name="T9" fmla="*/ 243 h 329"/>
                    <a:gd name="T10" fmla="*/ 0 w 241"/>
                    <a:gd name="T11" fmla="*/ 119 h 329"/>
                    <a:gd name="T12" fmla="*/ 99 w 241"/>
                    <a:gd name="T13" fmla="*/ 0 h 329"/>
                    <a:gd name="T14" fmla="*/ 170 w 241"/>
                    <a:gd name="T15" fmla="*/ 40 h 329"/>
                    <a:gd name="T16" fmla="*/ 173 w 241"/>
                    <a:gd name="T17" fmla="*/ 6 h 329"/>
                    <a:gd name="T18" fmla="*/ 240 w 241"/>
                    <a:gd name="T19" fmla="*/ 6 h 329"/>
                    <a:gd name="T20" fmla="*/ 240 w 241"/>
                    <a:gd name="T21" fmla="*/ 48 h 329"/>
                    <a:gd name="T22" fmla="*/ 85 w 241"/>
                    <a:gd name="T23" fmla="*/ 178 h 329"/>
                    <a:gd name="T24" fmla="*/ 122 w 241"/>
                    <a:gd name="T25" fmla="*/ 195 h 329"/>
                    <a:gd name="T26" fmla="*/ 173 w 241"/>
                    <a:gd name="T27" fmla="*/ 122 h 329"/>
                    <a:gd name="T28" fmla="*/ 119 w 241"/>
                    <a:gd name="T29" fmla="*/ 45 h 329"/>
                    <a:gd name="T30" fmla="*/ 71 w 241"/>
                    <a:gd name="T31" fmla="*/ 122 h 329"/>
                    <a:gd name="T32" fmla="*/ 85 w 241"/>
                    <a:gd name="T33" fmla="*/ 178 h 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1" h="329">
                      <a:moveTo>
                        <a:pt x="240" y="48"/>
                      </a:moveTo>
                      <a:lnTo>
                        <a:pt x="240" y="328"/>
                      </a:lnTo>
                      <a:lnTo>
                        <a:pt x="170" y="328"/>
                      </a:lnTo>
                      <a:lnTo>
                        <a:pt x="170" y="212"/>
                      </a:lnTo>
                      <a:cubicBezTo>
                        <a:pt x="164" y="220"/>
                        <a:pt x="144" y="243"/>
                        <a:pt x="105" y="243"/>
                      </a:cubicBezTo>
                      <a:cubicBezTo>
                        <a:pt x="57" y="243"/>
                        <a:pt x="0" y="209"/>
                        <a:pt x="0" y="119"/>
                      </a:cubicBezTo>
                      <a:cubicBezTo>
                        <a:pt x="0" y="29"/>
                        <a:pt x="54" y="0"/>
                        <a:pt x="99" y="0"/>
                      </a:cubicBezTo>
                      <a:cubicBezTo>
                        <a:pt x="147" y="0"/>
                        <a:pt x="164" y="29"/>
                        <a:pt x="170" y="40"/>
                      </a:cubicBezTo>
                      <a:lnTo>
                        <a:pt x="173" y="6"/>
                      </a:lnTo>
                      <a:lnTo>
                        <a:pt x="240" y="6"/>
                      </a:lnTo>
                      <a:lnTo>
                        <a:pt x="240" y="48"/>
                      </a:lnTo>
                      <a:close/>
                      <a:moveTo>
                        <a:pt x="85" y="178"/>
                      </a:moveTo>
                      <a:cubicBezTo>
                        <a:pt x="96" y="192"/>
                        <a:pt x="110" y="195"/>
                        <a:pt x="122" y="195"/>
                      </a:cubicBezTo>
                      <a:cubicBezTo>
                        <a:pt x="167" y="195"/>
                        <a:pt x="173" y="147"/>
                        <a:pt x="173" y="122"/>
                      </a:cubicBezTo>
                      <a:cubicBezTo>
                        <a:pt x="173" y="96"/>
                        <a:pt x="167" y="45"/>
                        <a:pt x="119" y="45"/>
                      </a:cubicBezTo>
                      <a:cubicBezTo>
                        <a:pt x="79" y="45"/>
                        <a:pt x="71" y="85"/>
                        <a:pt x="71" y="122"/>
                      </a:cubicBezTo>
                      <a:cubicBezTo>
                        <a:pt x="71" y="136"/>
                        <a:pt x="71" y="161"/>
                        <a:pt x="85" y="178"/>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39" name="Freeform 63">
                  <a:extLst>
                    <a:ext uri="{FF2B5EF4-FFF2-40B4-BE49-F238E27FC236}">
                      <a16:creationId xmlns:a16="http://schemas.microsoft.com/office/drawing/2014/main" id="{D39C8DB7-359A-4A53-A93D-8D9BD3BABDCB}"/>
                    </a:ext>
                  </a:extLst>
                </p:cNvPr>
                <p:cNvSpPr>
                  <a:spLocks noChangeArrowheads="1"/>
                </p:cNvSpPr>
                <p:nvPr/>
              </p:nvSpPr>
              <p:spPr bwMode="auto">
                <a:xfrm>
                  <a:off x="1495425" y="3175000"/>
                  <a:ext cx="80963" cy="87313"/>
                </a:xfrm>
                <a:custGeom>
                  <a:avLst/>
                  <a:gdLst>
                    <a:gd name="T0" fmla="*/ 71 w 227"/>
                    <a:gd name="T1" fmla="*/ 3 h 241"/>
                    <a:gd name="T2" fmla="*/ 71 w 227"/>
                    <a:gd name="T3" fmla="*/ 141 h 241"/>
                    <a:gd name="T4" fmla="*/ 108 w 227"/>
                    <a:gd name="T5" fmla="*/ 192 h 241"/>
                    <a:gd name="T6" fmla="*/ 153 w 227"/>
                    <a:gd name="T7" fmla="*/ 119 h 241"/>
                    <a:gd name="T8" fmla="*/ 153 w 227"/>
                    <a:gd name="T9" fmla="*/ 0 h 241"/>
                    <a:gd name="T10" fmla="*/ 223 w 227"/>
                    <a:gd name="T11" fmla="*/ 0 h 241"/>
                    <a:gd name="T12" fmla="*/ 223 w 227"/>
                    <a:gd name="T13" fmla="*/ 156 h 241"/>
                    <a:gd name="T14" fmla="*/ 223 w 227"/>
                    <a:gd name="T15" fmla="*/ 218 h 241"/>
                    <a:gd name="T16" fmla="*/ 226 w 227"/>
                    <a:gd name="T17" fmla="*/ 235 h 241"/>
                    <a:gd name="T18" fmla="*/ 158 w 227"/>
                    <a:gd name="T19" fmla="*/ 235 h 241"/>
                    <a:gd name="T20" fmla="*/ 156 w 227"/>
                    <a:gd name="T21" fmla="*/ 203 h 241"/>
                    <a:gd name="T22" fmla="*/ 85 w 227"/>
                    <a:gd name="T23" fmla="*/ 240 h 241"/>
                    <a:gd name="T24" fmla="*/ 15 w 227"/>
                    <a:gd name="T25" fmla="*/ 209 h 241"/>
                    <a:gd name="T26" fmla="*/ 0 w 227"/>
                    <a:gd name="T27" fmla="*/ 147 h 241"/>
                    <a:gd name="T28" fmla="*/ 0 w 227"/>
                    <a:gd name="T29" fmla="*/ 0 h 241"/>
                    <a:gd name="T30" fmla="*/ 71 w 227"/>
                    <a:gd name="T31" fmla="*/ 0 h 241"/>
                    <a:gd name="T32" fmla="*/ 71 w 227"/>
                    <a:gd name="T33" fmla="*/ 3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7" h="241">
                      <a:moveTo>
                        <a:pt x="71" y="3"/>
                      </a:moveTo>
                      <a:lnTo>
                        <a:pt x="71" y="141"/>
                      </a:lnTo>
                      <a:cubicBezTo>
                        <a:pt x="71" y="161"/>
                        <a:pt x="71" y="192"/>
                        <a:pt x="108" y="192"/>
                      </a:cubicBezTo>
                      <a:cubicBezTo>
                        <a:pt x="153" y="192"/>
                        <a:pt x="153" y="158"/>
                        <a:pt x="153" y="119"/>
                      </a:cubicBezTo>
                      <a:lnTo>
                        <a:pt x="153" y="0"/>
                      </a:lnTo>
                      <a:lnTo>
                        <a:pt x="223" y="0"/>
                      </a:lnTo>
                      <a:lnTo>
                        <a:pt x="223" y="156"/>
                      </a:lnTo>
                      <a:cubicBezTo>
                        <a:pt x="223" y="206"/>
                        <a:pt x="223" y="212"/>
                        <a:pt x="223" y="218"/>
                      </a:cubicBezTo>
                      <a:cubicBezTo>
                        <a:pt x="223" y="223"/>
                        <a:pt x="223" y="229"/>
                        <a:pt x="226" y="235"/>
                      </a:cubicBezTo>
                      <a:lnTo>
                        <a:pt x="158" y="235"/>
                      </a:lnTo>
                      <a:lnTo>
                        <a:pt x="156" y="203"/>
                      </a:lnTo>
                      <a:cubicBezTo>
                        <a:pt x="150" y="215"/>
                        <a:pt x="130" y="240"/>
                        <a:pt x="85" y="240"/>
                      </a:cubicBezTo>
                      <a:cubicBezTo>
                        <a:pt x="54" y="240"/>
                        <a:pt x="29" y="226"/>
                        <a:pt x="15" y="209"/>
                      </a:cubicBezTo>
                      <a:cubicBezTo>
                        <a:pt x="0" y="189"/>
                        <a:pt x="0" y="158"/>
                        <a:pt x="0" y="147"/>
                      </a:cubicBezTo>
                      <a:lnTo>
                        <a:pt x="0" y="0"/>
                      </a:lnTo>
                      <a:lnTo>
                        <a:pt x="71" y="0"/>
                      </a:lnTo>
                      <a:lnTo>
                        <a:pt x="71" y="3"/>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40" name="Freeform 64">
                  <a:extLst>
                    <a:ext uri="{FF2B5EF4-FFF2-40B4-BE49-F238E27FC236}">
                      <a16:creationId xmlns:a16="http://schemas.microsoft.com/office/drawing/2014/main" id="{C01ADDCE-360A-48EB-9528-84343C7CB918}"/>
                    </a:ext>
                  </a:extLst>
                </p:cNvPr>
                <p:cNvSpPr>
                  <a:spLocks noChangeArrowheads="1"/>
                </p:cNvSpPr>
                <p:nvPr/>
              </p:nvSpPr>
              <p:spPr bwMode="auto">
                <a:xfrm>
                  <a:off x="1604963" y="3140075"/>
                  <a:ext cx="26987" cy="120650"/>
                </a:xfrm>
                <a:custGeom>
                  <a:avLst/>
                  <a:gdLst>
                    <a:gd name="T0" fmla="*/ 0 w 74"/>
                    <a:gd name="T1" fmla="*/ 0 h 336"/>
                    <a:gd name="T2" fmla="*/ 73 w 74"/>
                    <a:gd name="T3" fmla="*/ 0 h 336"/>
                    <a:gd name="T4" fmla="*/ 73 w 74"/>
                    <a:gd name="T5" fmla="*/ 59 h 336"/>
                    <a:gd name="T6" fmla="*/ 0 w 74"/>
                    <a:gd name="T7" fmla="*/ 59 h 336"/>
                    <a:gd name="T8" fmla="*/ 0 w 74"/>
                    <a:gd name="T9" fmla="*/ 0 h 336"/>
                    <a:gd name="T10" fmla="*/ 3 w 74"/>
                    <a:gd name="T11" fmla="*/ 101 h 336"/>
                    <a:gd name="T12" fmla="*/ 71 w 74"/>
                    <a:gd name="T13" fmla="*/ 101 h 336"/>
                    <a:gd name="T14" fmla="*/ 71 w 74"/>
                    <a:gd name="T15" fmla="*/ 335 h 336"/>
                    <a:gd name="T16" fmla="*/ 3 w 74"/>
                    <a:gd name="T17" fmla="*/ 335 h 336"/>
                    <a:gd name="T18" fmla="*/ 3 w 74"/>
                    <a:gd name="T19" fmla="*/ 101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4" h="336">
                      <a:moveTo>
                        <a:pt x="0" y="0"/>
                      </a:moveTo>
                      <a:lnTo>
                        <a:pt x="73" y="0"/>
                      </a:lnTo>
                      <a:lnTo>
                        <a:pt x="73" y="59"/>
                      </a:lnTo>
                      <a:lnTo>
                        <a:pt x="0" y="59"/>
                      </a:lnTo>
                      <a:lnTo>
                        <a:pt x="0" y="0"/>
                      </a:lnTo>
                      <a:close/>
                      <a:moveTo>
                        <a:pt x="3" y="101"/>
                      </a:moveTo>
                      <a:lnTo>
                        <a:pt x="71" y="101"/>
                      </a:lnTo>
                      <a:lnTo>
                        <a:pt x="71" y="335"/>
                      </a:lnTo>
                      <a:lnTo>
                        <a:pt x="3" y="335"/>
                      </a:lnTo>
                      <a:lnTo>
                        <a:pt x="3" y="101"/>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41" name="Freeform 65">
                  <a:extLst>
                    <a:ext uri="{FF2B5EF4-FFF2-40B4-BE49-F238E27FC236}">
                      <a16:creationId xmlns:a16="http://schemas.microsoft.com/office/drawing/2014/main" id="{80AC6F3A-CEB0-4F17-859F-39099CBFF199}"/>
                    </a:ext>
                  </a:extLst>
                </p:cNvPr>
                <p:cNvSpPr>
                  <a:spLocks noChangeArrowheads="1"/>
                </p:cNvSpPr>
                <p:nvPr/>
              </p:nvSpPr>
              <p:spPr bwMode="auto">
                <a:xfrm>
                  <a:off x="1660525" y="3175000"/>
                  <a:ext cx="85725" cy="117475"/>
                </a:xfrm>
                <a:custGeom>
                  <a:avLst/>
                  <a:gdLst>
                    <a:gd name="T0" fmla="*/ 65 w 238"/>
                    <a:gd name="T1" fmla="*/ 3 h 326"/>
                    <a:gd name="T2" fmla="*/ 68 w 238"/>
                    <a:gd name="T3" fmla="*/ 37 h 326"/>
                    <a:gd name="T4" fmla="*/ 139 w 238"/>
                    <a:gd name="T5" fmla="*/ 0 h 326"/>
                    <a:gd name="T6" fmla="*/ 237 w 238"/>
                    <a:gd name="T7" fmla="*/ 116 h 326"/>
                    <a:gd name="T8" fmla="*/ 136 w 238"/>
                    <a:gd name="T9" fmla="*/ 240 h 326"/>
                    <a:gd name="T10" fmla="*/ 71 w 238"/>
                    <a:gd name="T11" fmla="*/ 209 h 326"/>
                    <a:gd name="T12" fmla="*/ 71 w 238"/>
                    <a:gd name="T13" fmla="*/ 325 h 326"/>
                    <a:gd name="T14" fmla="*/ 0 w 238"/>
                    <a:gd name="T15" fmla="*/ 325 h 326"/>
                    <a:gd name="T16" fmla="*/ 0 w 238"/>
                    <a:gd name="T17" fmla="*/ 0 h 326"/>
                    <a:gd name="T18" fmla="*/ 65 w 238"/>
                    <a:gd name="T19" fmla="*/ 0 h 326"/>
                    <a:gd name="T20" fmla="*/ 65 w 238"/>
                    <a:gd name="T21" fmla="*/ 3 h 326"/>
                    <a:gd name="T22" fmla="*/ 167 w 238"/>
                    <a:gd name="T23" fmla="*/ 119 h 326"/>
                    <a:gd name="T24" fmla="*/ 119 w 238"/>
                    <a:gd name="T25" fmla="*/ 43 h 326"/>
                    <a:gd name="T26" fmla="*/ 65 w 238"/>
                    <a:gd name="T27" fmla="*/ 122 h 326"/>
                    <a:gd name="T28" fmla="*/ 116 w 238"/>
                    <a:gd name="T29" fmla="*/ 195 h 326"/>
                    <a:gd name="T30" fmla="*/ 167 w 238"/>
                    <a:gd name="T31" fmla="*/ 119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38" h="326">
                      <a:moveTo>
                        <a:pt x="65" y="3"/>
                      </a:moveTo>
                      <a:lnTo>
                        <a:pt x="68" y="37"/>
                      </a:lnTo>
                      <a:cubicBezTo>
                        <a:pt x="91" y="0"/>
                        <a:pt x="127" y="0"/>
                        <a:pt x="139" y="0"/>
                      </a:cubicBezTo>
                      <a:cubicBezTo>
                        <a:pt x="201" y="0"/>
                        <a:pt x="237" y="45"/>
                        <a:pt x="237" y="116"/>
                      </a:cubicBezTo>
                      <a:cubicBezTo>
                        <a:pt x="237" y="184"/>
                        <a:pt x="204" y="240"/>
                        <a:pt x="136" y="240"/>
                      </a:cubicBezTo>
                      <a:cubicBezTo>
                        <a:pt x="94" y="240"/>
                        <a:pt x="77" y="218"/>
                        <a:pt x="71" y="209"/>
                      </a:cubicBezTo>
                      <a:lnTo>
                        <a:pt x="71" y="325"/>
                      </a:lnTo>
                      <a:lnTo>
                        <a:pt x="0" y="325"/>
                      </a:lnTo>
                      <a:lnTo>
                        <a:pt x="0" y="0"/>
                      </a:lnTo>
                      <a:lnTo>
                        <a:pt x="65" y="0"/>
                      </a:lnTo>
                      <a:lnTo>
                        <a:pt x="65" y="3"/>
                      </a:lnTo>
                      <a:close/>
                      <a:moveTo>
                        <a:pt x="167" y="119"/>
                      </a:moveTo>
                      <a:cubicBezTo>
                        <a:pt x="167" y="91"/>
                        <a:pt x="161" y="43"/>
                        <a:pt x="119" y="43"/>
                      </a:cubicBezTo>
                      <a:cubicBezTo>
                        <a:pt x="96" y="43"/>
                        <a:pt x="65" y="60"/>
                        <a:pt x="65" y="122"/>
                      </a:cubicBezTo>
                      <a:cubicBezTo>
                        <a:pt x="65" y="136"/>
                        <a:pt x="65" y="195"/>
                        <a:pt x="116" y="195"/>
                      </a:cubicBezTo>
                      <a:cubicBezTo>
                        <a:pt x="150" y="195"/>
                        <a:pt x="167" y="164"/>
                        <a:pt x="167" y="119"/>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42" name="Freeform 66">
                  <a:extLst>
                    <a:ext uri="{FF2B5EF4-FFF2-40B4-BE49-F238E27FC236}">
                      <a16:creationId xmlns:a16="http://schemas.microsoft.com/office/drawing/2014/main" id="{4BD3533E-845A-4AE1-B0E8-105E101FBEE4}"/>
                    </a:ext>
                  </a:extLst>
                </p:cNvPr>
                <p:cNvSpPr>
                  <a:spLocks noChangeArrowheads="1"/>
                </p:cNvSpPr>
                <p:nvPr/>
              </p:nvSpPr>
              <p:spPr bwMode="auto">
                <a:xfrm>
                  <a:off x="1771650" y="3173413"/>
                  <a:ext cx="134938" cy="88900"/>
                </a:xfrm>
                <a:custGeom>
                  <a:avLst/>
                  <a:gdLst>
                    <a:gd name="T0" fmla="*/ 3 w 376"/>
                    <a:gd name="T1" fmla="*/ 51 h 247"/>
                    <a:gd name="T2" fmla="*/ 0 w 376"/>
                    <a:gd name="T3" fmla="*/ 6 h 247"/>
                    <a:gd name="T4" fmla="*/ 68 w 376"/>
                    <a:gd name="T5" fmla="*/ 6 h 247"/>
                    <a:gd name="T6" fmla="*/ 71 w 376"/>
                    <a:gd name="T7" fmla="*/ 37 h 247"/>
                    <a:gd name="T8" fmla="*/ 144 w 376"/>
                    <a:gd name="T9" fmla="*/ 0 h 247"/>
                    <a:gd name="T10" fmla="*/ 217 w 376"/>
                    <a:gd name="T11" fmla="*/ 46 h 247"/>
                    <a:gd name="T12" fmla="*/ 294 w 376"/>
                    <a:gd name="T13" fmla="*/ 3 h 247"/>
                    <a:gd name="T14" fmla="*/ 364 w 376"/>
                    <a:gd name="T15" fmla="*/ 40 h 247"/>
                    <a:gd name="T16" fmla="*/ 375 w 376"/>
                    <a:gd name="T17" fmla="*/ 111 h 247"/>
                    <a:gd name="T18" fmla="*/ 375 w 376"/>
                    <a:gd name="T19" fmla="*/ 243 h 247"/>
                    <a:gd name="T20" fmla="*/ 305 w 376"/>
                    <a:gd name="T21" fmla="*/ 243 h 247"/>
                    <a:gd name="T22" fmla="*/ 305 w 376"/>
                    <a:gd name="T23" fmla="*/ 105 h 247"/>
                    <a:gd name="T24" fmla="*/ 265 w 376"/>
                    <a:gd name="T25" fmla="*/ 51 h 247"/>
                    <a:gd name="T26" fmla="*/ 223 w 376"/>
                    <a:gd name="T27" fmla="*/ 125 h 247"/>
                    <a:gd name="T28" fmla="*/ 223 w 376"/>
                    <a:gd name="T29" fmla="*/ 243 h 247"/>
                    <a:gd name="T30" fmla="*/ 152 w 376"/>
                    <a:gd name="T31" fmla="*/ 243 h 247"/>
                    <a:gd name="T32" fmla="*/ 152 w 376"/>
                    <a:gd name="T33" fmla="*/ 105 h 247"/>
                    <a:gd name="T34" fmla="*/ 113 w 376"/>
                    <a:gd name="T35" fmla="*/ 54 h 247"/>
                    <a:gd name="T36" fmla="*/ 71 w 376"/>
                    <a:gd name="T37" fmla="*/ 108 h 247"/>
                    <a:gd name="T38" fmla="*/ 71 w 376"/>
                    <a:gd name="T39" fmla="*/ 246 h 247"/>
                    <a:gd name="T40" fmla="*/ 3 w 376"/>
                    <a:gd name="T41" fmla="*/ 246 h 247"/>
                    <a:gd name="T42" fmla="*/ 3 w 376"/>
                    <a:gd name="T43" fmla="*/ 51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76" h="247">
                      <a:moveTo>
                        <a:pt x="3" y="51"/>
                      </a:moveTo>
                      <a:cubicBezTo>
                        <a:pt x="3" y="37"/>
                        <a:pt x="3" y="23"/>
                        <a:pt x="0" y="6"/>
                      </a:cubicBezTo>
                      <a:lnTo>
                        <a:pt x="68" y="6"/>
                      </a:lnTo>
                      <a:lnTo>
                        <a:pt x="71" y="37"/>
                      </a:lnTo>
                      <a:cubicBezTo>
                        <a:pt x="79" y="26"/>
                        <a:pt x="96" y="0"/>
                        <a:pt x="144" y="0"/>
                      </a:cubicBezTo>
                      <a:cubicBezTo>
                        <a:pt x="198" y="0"/>
                        <a:pt x="215" y="34"/>
                        <a:pt x="217" y="46"/>
                      </a:cubicBezTo>
                      <a:cubicBezTo>
                        <a:pt x="237" y="9"/>
                        <a:pt x="268" y="3"/>
                        <a:pt x="294" y="3"/>
                      </a:cubicBezTo>
                      <a:cubicBezTo>
                        <a:pt x="342" y="3"/>
                        <a:pt x="361" y="32"/>
                        <a:pt x="364" y="40"/>
                      </a:cubicBezTo>
                      <a:cubicBezTo>
                        <a:pt x="375" y="60"/>
                        <a:pt x="375" y="88"/>
                        <a:pt x="375" y="111"/>
                      </a:cubicBezTo>
                      <a:lnTo>
                        <a:pt x="375" y="243"/>
                      </a:lnTo>
                      <a:lnTo>
                        <a:pt x="305" y="243"/>
                      </a:lnTo>
                      <a:lnTo>
                        <a:pt x="305" y="105"/>
                      </a:lnTo>
                      <a:cubicBezTo>
                        <a:pt x="305" y="80"/>
                        <a:pt x="302" y="51"/>
                        <a:pt x="265" y="51"/>
                      </a:cubicBezTo>
                      <a:cubicBezTo>
                        <a:pt x="223" y="51"/>
                        <a:pt x="223" y="91"/>
                        <a:pt x="223" y="125"/>
                      </a:cubicBezTo>
                      <a:lnTo>
                        <a:pt x="223" y="243"/>
                      </a:lnTo>
                      <a:lnTo>
                        <a:pt x="152" y="243"/>
                      </a:lnTo>
                      <a:lnTo>
                        <a:pt x="152" y="105"/>
                      </a:lnTo>
                      <a:cubicBezTo>
                        <a:pt x="152" y="88"/>
                        <a:pt x="152" y="54"/>
                        <a:pt x="113" y="54"/>
                      </a:cubicBezTo>
                      <a:cubicBezTo>
                        <a:pt x="71" y="54"/>
                        <a:pt x="71" y="91"/>
                        <a:pt x="71" y="108"/>
                      </a:cubicBezTo>
                      <a:lnTo>
                        <a:pt x="71" y="246"/>
                      </a:lnTo>
                      <a:lnTo>
                        <a:pt x="3" y="246"/>
                      </a:lnTo>
                      <a:lnTo>
                        <a:pt x="3" y="51"/>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43" name="Freeform 67">
                  <a:extLst>
                    <a:ext uri="{FF2B5EF4-FFF2-40B4-BE49-F238E27FC236}">
                      <a16:creationId xmlns:a16="http://schemas.microsoft.com/office/drawing/2014/main" id="{A3257AAD-BC2D-43CB-A0B5-75146C9C6899}"/>
                    </a:ext>
                  </a:extLst>
                </p:cNvPr>
                <p:cNvSpPr>
                  <a:spLocks noChangeArrowheads="1"/>
                </p:cNvSpPr>
                <p:nvPr/>
              </p:nvSpPr>
              <p:spPr bwMode="auto">
                <a:xfrm>
                  <a:off x="1933575" y="3173413"/>
                  <a:ext cx="80963" cy="90487"/>
                </a:xfrm>
                <a:custGeom>
                  <a:avLst/>
                  <a:gdLst>
                    <a:gd name="T0" fmla="*/ 115 w 227"/>
                    <a:gd name="T1" fmla="*/ 204 h 250"/>
                    <a:gd name="T2" fmla="*/ 155 w 227"/>
                    <a:gd name="T3" fmla="*/ 170 h 250"/>
                    <a:gd name="T4" fmla="*/ 217 w 227"/>
                    <a:gd name="T5" fmla="*/ 170 h 250"/>
                    <a:gd name="T6" fmla="*/ 194 w 227"/>
                    <a:gd name="T7" fmla="*/ 221 h 250"/>
                    <a:gd name="T8" fmla="*/ 113 w 227"/>
                    <a:gd name="T9" fmla="*/ 249 h 250"/>
                    <a:gd name="T10" fmla="*/ 31 w 227"/>
                    <a:gd name="T11" fmla="*/ 221 h 250"/>
                    <a:gd name="T12" fmla="*/ 0 w 227"/>
                    <a:gd name="T13" fmla="*/ 130 h 250"/>
                    <a:gd name="T14" fmla="*/ 48 w 227"/>
                    <a:gd name="T15" fmla="*/ 20 h 250"/>
                    <a:gd name="T16" fmla="*/ 113 w 227"/>
                    <a:gd name="T17" fmla="*/ 0 h 250"/>
                    <a:gd name="T18" fmla="*/ 209 w 227"/>
                    <a:gd name="T19" fmla="*/ 57 h 250"/>
                    <a:gd name="T20" fmla="*/ 223 w 227"/>
                    <a:gd name="T21" fmla="*/ 142 h 250"/>
                    <a:gd name="T22" fmla="*/ 67 w 227"/>
                    <a:gd name="T23" fmla="*/ 142 h 250"/>
                    <a:gd name="T24" fmla="*/ 115 w 227"/>
                    <a:gd name="T25" fmla="*/ 204 h 250"/>
                    <a:gd name="T26" fmla="*/ 155 w 227"/>
                    <a:gd name="T27" fmla="*/ 96 h 250"/>
                    <a:gd name="T28" fmla="*/ 115 w 227"/>
                    <a:gd name="T29" fmla="*/ 43 h 250"/>
                    <a:gd name="T30" fmla="*/ 70 w 227"/>
                    <a:gd name="T31" fmla="*/ 96 h 250"/>
                    <a:gd name="T32" fmla="*/ 155 w 227"/>
                    <a:gd name="T33" fmla="*/ 96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7" h="250">
                      <a:moveTo>
                        <a:pt x="115" y="204"/>
                      </a:moveTo>
                      <a:cubicBezTo>
                        <a:pt x="132" y="204"/>
                        <a:pt x="149" y="198"/>
                        <a:pt x="155" y="170"/>
                      </a:cubicBezTo>
                      <a:lnTo>
                        <a:pt x="217" y="170"/>
                      </a:lnTo>
                      <a:cubicBezTo>
                        <a:pt x="217" y="181"/>
                        <a:pt x="214" y="201"/>
                        <a:pt x="194" y="221"/>
                      </a:cubicBezTo>
                      <a:cubicBezTo>
                        <a:pt x="178" y="238"/>
                        <a:pt x="147" y="249"/>
                        <a:pt x="113" y="249"/>
                      </a:cubicBezTo>
                      <a:cubicBezTo>
                        <a:pt x="93" y="249"/>
                        <a:pt x="53" y="246"/>
                        <a:pt x="31" y="221"/>
                      </a:cubicBezTo>
                      <a:cubicBezTo>
                        <a:pt x="8" y="198"/>
                        <a:pt x="0" y="167"/>
                        <a:pt x="0" y="130"/>
                      </a:cubicBezTo>
                      <a:cubicBezTo>
                        <a:pt x="0" y="94"/>
                        <a:pt x="8" y="46"/>
                        <a:pt x="48" y="20"/>
                      </a:cubicBezTo>
                      <a:cubicBezTo>
                        <a:pt x="65" y="9"/>
                        <a:pt x="87" y="0"/>
                        <a:pt x="113" y="0"/>
                      </a:cubicBezTo>
                      <a:cubicBezTo>
                        <a:pt x="147" y="0"/>
                        <a:pt x="186" y="15"/>
                        <a:pt x="209" y="57"/>
                      </a:cubicBezTo>
                      <a:cubicBezTo>
                        <a:pt x="226" y="88"/>
                        <a:pt x="223" y="125"/>
                        <a:pt x="223" y="142"/>
                      </a:cubicBezTo>
                      <a:lnTo>
                        <a:pt x="67" y="142"/>
                      </a:lnTo>
                      <a:cubicBezTo>
                        <a:pt x="67" y="156"/>
                        <a:pt x="67" y="204"/>
                        <a:pt x="115" y="204"/>
                      </a:cubicBezTo>
                      <a:close/>
                      <a:moveTo>
                        <a:pt x="155" y="96"/>
                      </a:moveTo>
                      <a:cubicBezTo>
                        <a:pt x="155" y="85"/>
                        <a:pt x="155" y="43"/>
                        <a:pt x="115" y="43"/>
                      </a:cubicBezTo>
                      <a:cubicBezTo>
                        <a:pt x="84" y="43"/>
                        <a:pt x="73" y="68"/>
                        <a:pt x="70" y="96"/>
                      </a:cubicBezTo>
                      <a:lnTo>
                        <a:pt x="155" y="96"/>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44" name="Freeform 68">
                  <a:extLst>
                    <a:ext uri="{FF2B5EF4-FFF2-40B4-BE49-F238E27FC236}">
                      <a16:creationId xmlns:a16="http://schemas.microsoft.com/office/drawing/2014/main" id="{856F3D1E-834A-4CCE-8EDA-F775D9451B05}"/>
                    </a:ext>
                  </a:extLst>
                </p:cNvPr>
                <p:cNvSpPr>
                  <a:spLocks noChangeArrowheads="1"/>
                </p:cNvSpPr>
                <p:nvPr/>
              </p:nvSpPr>
              <p:spPr bwMode="auto">
                <a:xfrm>
                  <a:off x="2036763" y="3175000"/>
                  <a:ext cx="80962" cy="87313"/>
                </a:xfrm>
                <a:custGeom>
                  <a:avLst/>
                  <a:gdLst>
                    <a:gd name="T0" fmla="*/ 3 w 224"/>
                    <a:gd name="T1" fmla="*/ 45 h 244"/>
                    <a:gd name="T2" fmla="*/ 3 w 224"/>
                    <a:gd name="T3" fmla="*/ 3 h 244"/>
                    <a:gd name="T4" fmla="*/ 68 w 224"/>
                    <a:gd name="T5" fmla="*/ 3 h 244"/>
                    <a:gd name="T6" fmla="*/ 71 w 224"/>
                    <a:gd name="T7" fmla="*/ 40 h 244"/>
                    <a:gd name="T8" fmla="*/ 147 w 224"/>
                    <a:gd name="T9" fmla="*/ 0 h 244"/>
                    <a:gd name="T10" fmla="*/ 218 w 224"/>
                    <a:gd name="T11" fmla="*/ 45 h 244"/>
                    <a:gd name="T12" fmla="*/ 223 w 224"/>
                    <a:gd name="T13" fmla="*/ 116 h 244"/>
                    <a:gd name="T14" fmla="*/ 223 w 224"/>
                    <a:gd name="T15" fmla="*/ 243 h 244"/>
                    <a:gd name="T16" fmla="*/ 153 w 224"/>
                    <a:gd name="T17" fmla="*/ 243 h 244"/>
                    <a:gd name="T18" fmla="*/ 153 w 224"/>
                    <a:gd name="T19" fmla="*/ 91 h 244"/>
                    <a:gd name="T20" fmla="*/ 150 w 224"/>
                    <a:gd name="T21" fmla="*/ 65 h 244"/>
                    <a:gd name="T22" fmla="*/ 116 w 224"/>
                    <a:gd name="T23" fmla="*/ 45 h 244"/>
                    <a:gd name="T24" fmla="*/ 79 w 224"/>
                    <a:gd name="T25" fmla="*/ 62 h 244"/>
                    <a:gd name="T26" fmla="*/ 71 w 224"/>
                    <a:gd name="T27" fmla="*/ 99 h 244"/>
                    <a:gd name="T28" fmla="*/ 71 w 224"/>
                    <a:gd name="T29" fmla="*/ 237 h 244"/>
                    <a:gd name="T30" fmla="*/ 0 w 224"/>
                    <a:gd name="T31" fmla="*/ 237 h 244"/>
                    <a:gd name="T32" fmla="*/ 0 w 224"/>
                    <a:gd name="T33" fmla="*/ 45 h 244"/>
                    <a:gd name="T34" fmla="*/ 3 w 224"/>
                    <a:gd name="T35" fmla="*/ 45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24" h="244">
                      <a:moveTo>
                        <a:pt x="3" y="45"/>
                      </a:moveTo>
                      <a:cubicBezTo>
                        <a:pt x="3" y="45"/>
                        <a:pt x="3" y="20"/>
                        <a:pt x="3" y="3"/>
                      </a:cubicBezTo>
                      <a:lnTo>
                        <a:pt x="68" y="3"/>
                      </a:lnTo>
                      <a:lnTo>
                        <a:pt x="71" y="40"/>
                      </a:lnTo>
                      <a:cubicBezTo>
                        <a:pt x="77" y="29"/>
                        <a:pt x="96" y="0"/>
                        <a:pt x="147" y="0"/>
                      </a:cubicBezTo>
                      <a:cubicBezTo>
                        <a:pt x="192" y="0"/>
                        <a:pt x="212" y="29"/>
                        <a:pt x="218" y="45"/>
                      </a:cubicBezTo>
                      <a:cubicBezTo>
                        <a:pt x="223" y="60"/>
                        <a:pt x="223" y="71"/>
                        <a:pt x="223" y="116"/>
                      </a:cubicBezTo>
                      <a:lnTo>
                        <a:pt x="223" y="243"/>
                      </a:lnTo>
                      <a:lnTo>
                        <a:pt x="153" y="243"/>
                      </a:lnTo>
                      <a:lnTo>
                        <a:pt x="153" y="91"/>
                      </a:lnTo>
                      <a:cubicBezTo>
                        <a:pt x="153" y="82"/>
                        <a:pt x="153" y="74"/>
                        <a:pt x="150" y="65"/>
                      </a:cubicBezTo>
                      <a:cubicBezTo>
                        <a:pt x="144" y="54"/>
                        <a:pt x="133" y="45"/>
                        <a:pt x="116" y="45"/>
                      </a:cubicBezTo>
                      <a:cubicBezTo>
                        <a:pt x="102" y="45"/>
                        <a:pt x="88" y="51"/>
                        <a:pt x="79" y="62"/>
                      </a:cubicBezTo>
                      <a:cubicBezTo>
                        <a:pt x="77" y="68"/>
                        <a:pt x="71" y="79"/>
                        <a:pt x="71" y="99"/>
                      </a:cubicBezTo>
                      <a:lnTo>
                        <a:pt x="71" y="237"/>
                      </a:lnTo>
                      <a:lnTo>
                        <a:pt x="0" y="237"/>
                      </a:lnTo>
                      <a:lnTo>
                        <a:pt x="0" y="45"/>
                      </a:lnTo>
                      <a:lnTo>
                        <a:pt x="3" y="45"/>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45" name="Freeform 69">
                  <a:extLst>
                    <a:ext uri="{FF2B5EF4-FFF2-40B4-BE49-F238E27FC236}">
                      <a16:creationId xmlns:a16="http://schemas.microsoft.com/office/drawing/2014/main" id="{44C43E0B-2D39-439E-8050-85D9B115C2ED}"/>
                    </a:ext>
                  </a:extLst>
                </p:cNvPr>
                <p:cNvSpPr>
                  <a:spLocks noChangeArrowheads="1"/>
                </p:cNvSpPr>
                <p:nvPr/>
              </p:nvSpPr>
              <p:spPr bwMode="auto">
                <a:xfrm>
                  <a:off x="2138363" y="3151188"/>
                  <a:ext cx="61912" cy="111125"/>
                </a:xfrm>
                <a:custGeom>
                  <a:avLst/>
                  <a:gdLst>
                    <a:gd name="T0" fmla="*/ 113 w 170"/>
                    <a:gd name="T1" fmla="*/ 308 h 309"/>
                    <a:gd name="T2" fmla="*/ 42 w 170"/>
                    <a:gd name="T3" fmla="*/ 246 h 309"/>
                    <a:gd name="T4" fmla="*/ 42 w 170"/>
                    <a:gd name="T5" fmla="*/ 116 h 309"/>
                    <a:gd name="T6" fmla="*/ 0 w 170"/>
                    <a:gd name="T7" fmla="*/ 116 h 309"/>
                    <a:gd name="T8" fmla="*/ 0 w 170"/>
                    <a:gd name="T9" fmla="*/ 71 h 309"/>
                    <a:gd name="T10" fmla="*/ 45 w 170"/>
                    <a:gd name="T11" fmla="*/ 71 h 309"/>
                    <a:gd name="T12" fmla="*/ 45 w 170"/>
                    <a:gd name="T13" fmla="*/ 26 h 309"/>
                    <a:gd name="T14" fmla="*/ 113 w 170"/>
                    <a:gd name="T15" fmla="*/ 0 h 309"/>
                    <a:gd name="T16" fmla="*/ 113 w 170"/>
                    <a:gd name="T17" fmla="*/ 71 h 309"/>
                    <a:gd name="T18" fmla="*/ 169 w 170"/>
                    <a:gd name="T19" fmla="*/ 71 h 309"/>
                    <a:gd name="T20" fmla="*/ 169 w 170"/>
                    <a:gd name="T21" fmla="*/ 116 h 309"/>
                    <a:gd name="T22" fmla="*/ 113 w 170"/>
                    <a:gd name="T23" fmla="*/ 116 h 309"/>
                    <a:gd name="T24" fmla="*/ 113 w 170"/>
                    <a:gd name="T25" fmla="*/ 221 h 309"/>
                    <a:gd name="T26" fmla="*/ 144 w 170"/>
                    <a:gd name="T27" fmla="*/ 254 h 309"/>
                    <a:gd name="T28" fmla="*/ 166 w 170"/>
                    <a:gd name="T29" fmla="*/ 254 h 309"/>
                    <a:gd name="T30" fmla="*/ 166 w 170"/>
                    <a:gd name="T31" fmla="*/ 300 h 309"/>
                    <a:gd name="T32" fmla="*/ 113 w 170"/>
                    <a:gd name="T33" fmla="*/ 308 h 3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70" h="309">
                      <a:moveTo>
                        <a:pt x="113" y="308"/>
                      </a:moveTo>
                      <a:cubicBezTo>
                        <a:pt x="42" y="308"/>
                        <a:pt x="42" y="266"/>
                        <a:pt x="42" y="246"/>
                      </a:cubicBezTo>
                      <a:lnTo>
                        <a:pt x="42" y="116"/>
                      </a:lnTo>
                      <a:lnTo>
                        <a:pt x="0" y="116"/>
                      </a:lnTo>
                      <a:lnTo>
                        <a:pt x="0" y="71"/>
                      </a:lnTo>
                      <a:lnTo>
                        <a:pt x="45" y="71"/>
                      </a:lnTo>
                      <a:lnTo>
                        <a:pt x="45" y="26"/>
                      </a:lnTo>
                      <a:lnTo>
                        <a:pt x="113" y="0"/>
                      </a:lnTo>
                      <a:lnTo>
                        <a:pt x="113" y="71"/>
                      </a:lnTo>
                      <a:lnTo>
                        <a:pt x="169" y="71"/>
                      </a:lnTo>
                      <a:lnTo>
                        <a:pt x="169" y="116"/>
                      </a:lnTo>
                      <a:lnTo>
                        <a:pt x="113" y="116"/>
                      </a:lnTo>
                      <a:lnTo>
                        <a:pt x="113" y="221"/>
                      </a:lnTo>
                      <a:cubicBezTo>
                        <a:pt x="113" y="243"/>
                        <a:pt x="113" y="254"/>
                        <a:pt x="144" y="254"/>
                      </a:cubicBezTo>
                      <a:lnTo>
                        <a:pt x="166" y="254"/>
                      </a:lnTo>
                      <a:lnTo>
                        <a:pt x="166" y="300"/>
                      </a:lnTo>
                      <a:cubicBezTo>
                        <a:pt x="144" y="305"/>
                        <a:pt x="124" y="308"/>
                        <a:pt x="113" y="30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grpSp>
        <p:grpSp>
          <p:nvGrpSpPr>
            <p:cNvPr id="527" name="Group 526">
              <a:extLst>
                <a:ext uri="{FF2B5EF4-FFF2-40B4-BE49-F238E27FC236}">
                  <a16:creationId xmlns:a16="http://schemas.microsoft.com/office/drawing/2014/main" id="{C4DBAD3F-6C9A-4F41-8336-84DB12226E40}"/>
                </a:ext>
              </a:extLst>
            </p:cNvPr>
            <p:cNvGrpSpPr/>
            <p:nvPr/>
          </p:nvGrpSpPr>
          <p:grpSpPr>
            <a:xfrm>
              <a:off x="2611335" y="4230683"/>
              <a:ext cx="553948" cy="388711"/>
              <a:chOff x="2615706" y="4270162"/>
              <a:chExt cx="553948" cy="388711"/>
            </a:xfrm>
          </p:grpSpPr>
          <p:sp>
            <p:nvSpPr>
              <p:cNvPr id="529" name="Freeform 15">
                <a:extLst>
                  <a:ext uri="{FF2B5EF4-FFF2-40B4-BE49-F238E27FC236}">
                    <a16:creationId xmlns:a16="http://schemas.microsoft.com/office/drawing/2014/main" id="{CFDC0898-1C51-48DB-A4A8-56DDCD3CCC95}"/>
                  </a:ext>
                </a:extLst>
              </p:cNvPr>
              <p:cNvSpPr>
                <a:spLocks noChangeArrowheads="1"/>
              </p:cNvSpPr>
              <p:nvPr/>
            </p:nvSpPr>
            <p:spPr bwMode="auto">
              <a:xfrm>
                <a:off x="2801259" y="4404247"/>
                <a:ext cx="368395" cy="117833"/>
              </a:xfrm>
              <a:custGeom>
                <a:avLst/>
                <a:gdLst>
                  <a:gd name="T0" fmla="*/ 70 w 1198"/>
                  <a:gd name="T1" fmla="*/ 4 h 383"/>
                  <a:gd name="T2" fmla="*/ 62 w 1198"/>
                  <a:gd name="T3" fmla="*/ 58 h 383"/>
                  <a:gd name="T4" fmla="*/ 74 w 1198"/>
                  <a:gd name="T5" fmla="*/ 125 h 383"/>
                  <a:gd name="T6" fmla="*/ 66 w 1198"/>
                  <a:gd name="T7" fmla="*/ 183 h 383"/>
                  <a:gd name="T8" fmla="*/ 20 w 1198"/>
                  <a:gd name="T9" fmla="*/ 254 h 383"/>
                  <a:gd name="T10" fmla="*/ 0 w 1198"/>
                  <a:gd name="T11" fmla="*/ 308 h 383"/>
                  <a:gd name="T12" fmla="*/ 12 w 1198"/>
                  <a:gd name="T13" fmla="*/ 312 h 383"/>
                  <a:gd name="T14" fmla="*/ 66 w 1198"/>
                  <a:gd name="T15" fmla="*/ 328 h 383"/>
                  <a:gd name="T16" fmla="*/ 149 w 1198"/>
                  <a:gd name="T17" fmla="*/ 353 h 383"/>
                  <a:gd name="T18" fmla="*/ 174 w 1198"/>
                  <a:gd name="T19" fmla="*/ 362 h 383"/>
                  <a:gd name="T20" fmla="*/ 208 w 1198"/>
                  <a:gd name="T21" fmla="*/ 382 h 383"/>
                  <a:gd name="T22" fmla="*/ 1197 w 1198"/>
                  <a:gd name="T23" fmla="*/ 382 h 383"/>
                  <a:gd name="T24" fmla="*/ 1197 w 1198"/>
                  <a:gd name="T25" fmla="*/ 0 h 383"/>
                  <a:gd name="T26" fmla="*/ 70 w 1198"/>
                  <a:gd name="T27" fmla="*/ 0 h 383"/>
                  <a:gd name="T28" fmla="*/ 70 w 1198"/>
                  <a:gd name="T29" fmla="*/ 4 h 383"/>
                  <a:gd name="T30" fmla="*/ 1010 w 1198"/>
                  <a:gd name="T31" fmla="*/ 258 h 383"/>
                  <a:gd name="T32" fmla="*/ 948 w 1198"/>
                  <a:gd name="T33" fmla="*/ 195 h 383"/>
                  <a:gd name="T34" fmla="*/ 1010 w 1198"/>
                  <a:gd name="T35" fmla="*/ 133 h 383"/>
                  <a:gd name="T36" fmla="*/ 1072 w 1198"/>
                  <a:gd name="T37" fmla="*/ 195 h 383"/>
                  <a:gd name="T38" fmla="*/ 1010 w 1198"/>
                  <a:gd name="T39" fmla="*/ 258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98" h="383">
                    <a:moveTo>
                      <a:pt x="70" y="4"/>
                    </a:moveTo>
                    <a:cubicBezTo>
                      <a:pt x="70" y="21"/>
                      <a:pt x="66" y="42"/>
                      <a:pt x="62" y="58"/>
                    </a:cubicBezTo>
                    <a:cubicBezTo>
                      <a:pt x="74" y="79"/>
                      <a:pt x="79" y="104"/>
                      <a:pt x="74" y="125"/>
                    </a:cubicBezTo>
                    <a:lnTo>
                      <a:pt x="66" y="183"/>
                    </a:lnTo>
                    <a:cubicBezTo>
                      <a:pt x="62" y="212"/>
                      <a:pt x="45" y="237"/>
                      <a:pt x="20" y="254"/>
                    </a:cubicBezTo>
                    <a:cubicBezTo>
                      <a:pt x="16" y="270"/>
                      <a:pt x="8" y="291"/>
                      <a:pt x="0" y="308"/>
                    </a:cubicBezTo>
                    <a:lnTo>
                      <a:pt x="12" y="312"/>
                    </a:lnTo>
                    <a:cubicBezTo>
                      <a:pt x="29" y="316"/>
                      <a:pt x="45" y="320"/>
                      <a:pt x="66" y="328"/>
                    </a:cubicBezTo>
                    <a:cubicBezTo>
                      <a:pt x="99" y="337"/>
                      <a:pt x="129" y="345"/>
                      <a:pt x="149" y="353"/>
                    </a:cubicBezTo>
                    <a:lnTo>
                      <a:pt x="174" y="362"/>
                    </a:lnTo>
                    <a:cubicBezTo>
                      <a:pt x="187" y="370"/>
                      <a:pt x="199" y="374"/>
                      <a:pt x="208" y="382"/>
                    </a:cubicBezTo>
                    <a:lnTo>
                      <a:pt x="1197" y="382"/>
                    </a:lnTo>
                    <a:lnTo>
                      <a:pt x="1197" y="0"/>
                    </a:lnTo>
                    <a:lnTo>
                      <a:pt x="70" y="0"/>
                    </a:lnTo>
                    <a:lnTo>
                      <a:pt x="70" y="4"/>
                    </a:lnTo>
                    <a:close/>
                    <a:moveTo>
                      <a:pt x="1010" y="258"/>
                    </a:moveTo>
                    <a:cubicBezTo>
                      <a:pt x="977" y="258"/>
                      <a:pt x="948" y="229"/>
                      <a:pt x="948" y="195"/>
                    </a:cubicBezTo>
                    <a:cubicBezTo>
                      <a:pt x="948" y="162"/>
                      <a:pt x="977" y="133"/>
                      <a:pt x="1010" y="133"/>
                    </a:cubicBezTo>
                    <a:cubicBezTo>
                      <a:pt x="1043" y="133"/>
                      <a:pt x="1072" y="162"/>
                      <a:pt x="1072" y="195"/>
                    </a:cubicBezTo>
                    <a:cubicBezTo>
                      <a:pt x="1072" y="229"/>
                      <a:pt x="1043" y="258"/>
                      <a:pt x="1010" y="258"/>
                    </a:cubicBezTo>
                    <a:close/>
                  </a:path>
                </a:pathLst>
              </a:custGeom>
              <a:solidFill>
                <a:schemeClr val="tx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30" name="Freeform 16">
                <a:extLst>
                  <a:ext uri="{FF2B5EF4-FFF2-40B4-BE49-F238E27FC236}">
                    <a16:creationId xmlns:a16="http://schemas.microsoft.com/office/drawing/2014/main" id="{EA22AB0B-521F-48C4-AD59-046263B024FE}"/>
                  </a:ext>
                </a:extLst>
              </p:cNvPr>
              <p:cNvSpPr>
                <a:spLocks noChangeArrowheads="1"/>
              </p:cNvSpPr>
              <p:nvPr/>
            </p:nvSpPr>
            <p:spPr bwMode="auto">
              <a:xfrm>
                <a:off x="2882522" y="4541041"/>
                <a:ext cx="287132" cy="117832"/>
              </a:xfrm>
              <a:custGeom>
                <a:avLst/>
                <a:gdLst>
                  <a:gd name="T0" fmla="*/ 0 w 936"/>
                  <a:gd name="T1" fmla="*/ 0 h 383"/>
                  <a:gd name="T2" fmla="*/ 2 w 936"/>
                  <a:gd name="T3" fmla="*/ 4 h 383"/>
                  <a:gd name="T4" fmla="*/ 0 w 936"/>
                  <a:gd name="T5" fmla="*/ 4 h 383"/>
                  <a:gd name="T6" fmla="*/ 0 w 936"/>
                  <a:gd name="T7" fmla="*/ 0 h 383"/>
                  <a:gd name="T8" fmla="*/ 37 w 936"/>
                  <a:gd name="T9" fmla="*/ 125 h 383"/>
                  <a:gd name="T10" fmla="*/ 37 w 936"/>
                  <a:gd name="T11" fmla="*/ 382 h 383"/>
                  <a:gd name="T12" fmla="*/ 873 w 936"/>
                  <a:gd name="T13" fmla="*/ 382 h 383"/>
                  <a:gd name="T14" fmla="*/ 935 w 936"/>
                  <a:gd name="T15" fmla="*/ 320 h 383"/>
                  <a:gd name="T16" fmla="*/ 935 w 936"/>
                  <a:gd name="T17" fmla="*/ 4 h 383"/>
                  <a:gd name="T18" fmla="*/ 2 w 936"/>
                  <a:gd name="T19" fmla="*/ 4 h 383"/>
                  <a:gd name="T20" fmla="*/ 37 w 936"/>
                  <a:gd name="T21" fmla="*/ 125 h 383"/>
                  <a:gd name="T22" fmla="*/ 740 w 936"/>
                  <a:gd name="T23" fmla="*/ 253 h 383"/>
                  <a:gd name="T24" fmla="*/ 678 w 936"/>
                  <a:gd name="T25" fmla="*/ 191 h 383"/>
                  <a:gd name="T26" fmla="*/ 740 w 936"/>
                  <a:gd name="T27" fmla="*/ 129 h 383"/>
                  <a:gd name="T28" fmla="*/ 802 w 936"/>
                  <a:gd name="T29" fmla="*/ 191 h 383"/>
                  <a:gd name="T30" fmla="*/ 740 w 936"/>
                  <a:gd name="T31" fmla="*/ 253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36" h="383">
                    <a:moveTo>
                      <a:pt x="0" y="0"/>
                    </a:moveTo>
                    <a:cubicBezTo>
                      <a:pt x="1" y="1"/>
                      <a:pt x="1" y="3"/>
                      <a:pt x="2" y="4"/>
                    </a:cubicBezTo>
                    <a:lnTo>
                      <a:pt x="0" y="4"/>
                    </a:lnTo>
                    <a:lnTo>
                      <a:pt x="0" y="0"/>
                    </a:lnTo>
                    <a:close/>
                    <a:moveTo>
                      <a:pt x="37" y="125"/>
                    </a:moveTo>
                    <a:lnTo>
                      <a:pt x="37" y="382"/>
                    </a:lnTo>
                    <a:lnTo>
                      <a:pt x="873" y="382"/>
                    </a:lnTo>
                    <a:cubicBezTo>
                      <a:pt x="910" y="382"/>
                      <a:pt x="935" y="353"/>
                      <a:pt x="935" y="320"/>
                    </a:cubicBezTo>
                    <a:lnTo>
                      <a:pt x="935" y="4"/>
                    </a:lnTo>
                    <a:lnTo>
                      <a:pt x="2" y="4"/>
                    </a:lnTo>
                    <a:cubicBezTo>
                      <a:pt x="22" y="40"/>
                      <a:pt x="37" y="80"/>
                      <a:pt x="37" y="125"/>
                    </a:cubicBezTo>
                    <a:close/>
                    <a:moveTo>
                      <a:pt x="740" y="253"/>
                    </a:moveTo>
                    <a:cubicBezTo>
                      <a:pt x="707" y="253"/>
                      <a:pt x="678" y="224"/>
                      <a:pt x="678" y="191"/>
                    </a:cubicBezTo>
                    <a:cubicBezTo>
                      <a:pt x="678" y="158"/>
                      <a:pt x="707" y="129"/>
                      <a:pt x="740" y="129"/>
                    </a:cubicBezTo>
                    <a:cubicBezTo>
                      <a:pt x="773" y="129"/>
                      <a:pt x="802" y="158"/>
                      <a:pt x="802" y="191"/>
                    </a:cubicBezTo>
                    <a:cubicBezTo>
                      <a:pt x="802" y="228"/>
                      <a:pt x="773" y="253"/>
                      <a:pt x="740" y="253"/>
                    </a:cubicBezTo>
                    <a:close/>
                  </a:path>
                </a:pathLst>
              </a:custGeom>
              <a:solidFill>
                <a:schemeClr val="tx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31" name="Freeform 17">
                <a:extLst>
                  <a:ext uri="{FF2B5EF4-FFF2-40B4-BE49-F238E27FC236}">
                    <a16:creationId xmlns:a16="http://schemas.microsoft.com/office/drawing/2014/main" id="{12A25271-A23D-49B5-8AF3-0BB9EE56ADE9}"/>
                  </a:ext>
                </a:extLst>
              </p:cNvPr>
              <p:cNvSpPr>
                <a:spLocks noChangeArrowheads="1"/>
              </p:cNvSpPr>
              <p:nvPr/>
            </p:nvSpPr>
            <p:spPr bwMode="auto">
              <a:xfrm>
                <a:off x="2776879" y="4270162"/>
                <a:ext cx="392775" cy="116478"/>
              </a:xfrm>
              <a:custGeom>
                <a:avLst/>
                <a:gdLst>
                  <a:gd name="T0" fmla="*/ 1214 w 1277"/>
                  <a:gd name="T1" fmla="*/ 0 h 379"/>
                  <a:gd name="T2" fmla="*/ 62 w 1277"/>
                  <a:gd name="T3" fmla="*/ 0 h 379"/>
                  <a:gd name="T4" fmla="*/ 0 w 1277"/>
                  <a:gd name="T5" fmla="*/ 62 h 379"/>
                  <a:gd name="T6" fmla="*/ 0 w 1277"/>
                  <a:gd name="T7" fmla="*/ 207 h 379"/>
                  <a:gd name="T8" fmla="*/ 141 w 1277"/>
                  <a:gd name="T9" fmla="*/ 378 h 379"/>
                  <a:gd name="T10" fmla="*/ 1276 w 1277"/>
                  <a:gd name="T11" fmla="*/ 378 h 379"/>
                  <a:gd name="T12" fmla="*/ 1276 w 1277"/>
                  <a:gd name="T13" fmla="*/ 62 h 379"/>
                  <a:gd name="T14" fmla="*/ 1214 w 1277"/>
                  <a:gd name="T15" fmla="*/ 0 h 379"/>
                  <a:gd name="T16" fmla="*/ 1081 w 1277"/>
                  <a:gd name="T17" fmla="*/ 253 h 379"/>
                  <a:gd name="T18" fmla="*/ 1019 w 1277"/>
                  <a:gd name="T19" fmla="*/ 191 h 379"/>
                  <a:gd name="T20" fmla="*/ 1081 w 1277"/>
                  <a:gd name="T21" fmla="*/ 128 h 379"/>
                  <a:gd name="T22" fmla="*/ 1143 w 1277"/>
                  <a:gd name="T23" fmla="*/ 191 h 379"/>
                  <a:gd name="T24" fmla="*/ 1081 w 1277"/>
                  <a:gd name="T25" fmla="*/ 253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77" h="379">
                    <a:moveTo>
                      <a:pt x="1214" y="0"/>
                    </a:moveTo>
                    <a:lnTo>
                      <a:pt x="62" y="0"/>
                    </a:lnTo>
                    <a:cubicBezTo>
                      <a:pt x="25" y="0"/>
                      <a:pt x="0" y="29"/>
                      <a:pt x="0" y="62"/>
                    </a:cubicBezTo>
                    <a:lnTo>
                      <a:pt x="0" y="207"/>
                    </a:lnTo>
                    <a:cubicBezTo>
                      <a:pt x="75" y="237"/>
                      <a:pt x="133" y="303"/>
                      <a:pt x="141" y="378"/>
                    </a:cubicBezTo>
                    <a:lnTo>
                      <a:pt x="1276" y="378"/>
                    </a:lnTo>
                    <a:lnTo>
                      <a:pt x="1276" y="62"/>
                    </a:lnTo>
                    <a:cubicBezTo>
                      <a:pt x="1276" y="29"/>
                      <a:pt x="1247" y="0"/>
                      <a:pt x="1214" y="0"/>
                    </a:cubicBezTo>
                    <a:close/>
                    <a:moveTo>
                      <a:pt x="1081" y="253"/>
                    </a:moveTo>
                    <a:cubicBezTo>
                      <a:pt x="1048" y="253"/>
                      <a:pt x="1019" y="224"/>
                      <a:pt x="1019" y="191"/>
                    </a:cubicBezTo>
                    <a:cubicBezTo>
                      <a:pt x="1019" y="158"/>
                      <a:pt x="1048" y="128"/>
                      <a:pt x="1081" y="128"/>
                    </a:cubicBezTo>
                    <a:cubicBezTo>
                      <a:pt x="1114" y="128"/>
                      <a:pt x="1143" y="158"/>
                      <a:pt x="1143" y="191"/>
                    </a:cubicBezTo>
                    <a:cubicBezTo>
                      <a:pt x="1143" y="224"/>
                      <a:pt x="1114" y="253"/>
                      <a:pt x="1081" y="253"/>
                    </a:cubicBezTo>
                    <a:close/>
                  </a:path>
                </a:pathLst>
              </a:custGeom>
              <a:solidFill>
                <a:schemeClr val="tx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32" name="Freeform 18">
                <a:extLst>
                  <a:ext uri="{FF2B5EF4-FFF2-40B4-BE49-F238E27FC236}">
                    <a16:creationId xmlns:a16="http://schemas.microsoft.com/office/drawing/2014/main" id="{C82DF654-2255-49EC-986D-729D64462E86}"/>
                  </a:ext>
                </a:extLst>
              </p:cNvPr>
              <p:cNvSpPr>
                <a:spLocks noChangeArrowheads="1"/>
              </p:cNvSpPr>
              <p:nvPr/>
            </p:nvSpPr>
            <p:spPr bwMode="auto">
              <a:xfrm>
                <a:off x="2684781" y="4341945"/>
                <a:ext cx="119187" cy="176071"/>
              </a:xfrm>
              <a:custGeom>
                <a:avLst/>
                <a:gdLst>
                  <a:gd name="T0" fmla="*/ 8 w 387"/>
                  <a:gd name="T1" fmla="*/ 391 h 575"/>
                  <a:gd name="T2" fmla="*/ 45 w 387"/>
                  <a:gd name="T3" fmla="*/ 424 h 575"/>
                  <a:gd name="T4" fmla="*/ 191 w 387"/>
                  <a:gd name="T5" fmla="*/ 574 h 575"/>
                  <a:gd name="T6" fmla="*/ 336 w 387"/>
                  <a:gd name="T7" fmla="*/ 424 h 575"/>
                  <a:gd name="T8" fmla="*/ 374 w 387"/>
                  <a:gd name="T9" fmla="*/ 391 h 575"/>
                  <a:gd name="T10" fmla="*/ 382 w 387"/>
                  <a:gd name="T11" fmla="*/ 333 h 575"/>
                  <a:gd name="T12" fmla="*/ 361 w 387"/>
                  <a:gd name="T13" fmla="*/ 296 h 575"/>
                  <a:gd name="T14" fmla="*/ 374 w 387"/>
                  <a:gd name="T15" fmla="*/ 187 h 575"/>
                  <a:gd name="T16" fmla="*/ 228 w 387"/>
                  <a:gd name="T17" fmla="*/ 38 h 575"/>
                  <a:gd name="T18" fmla="*/ 199 w 387"/>
                  <a:gd name="T19" fmla="*/ 0 h 575"/>
                  <a:gd name="T20" fmla="*/ 0 w 387"/>
                  <a:gd name="T21" fmla="*/ 171 h 575"/>
                  <a:gd name="T22" fmla="*/ 0 w 387"/>
                  <a:gd name="T23" fmla="*/ 192 h 575"/>
                  <a:gd name="T24" fmla="*/ 12 w 387"/>
                  <a:gd name="T25" fmla="*/ 291 h 575"/>
                  <a:gd name="T26" fmla="*/ 0 w 387"/>
                  <a:gd name="T27" fmla="*/ 333 h 575"/>
                  <a:gd name="T28" fmla="*/ 8 w 387"/>
                  <a:gd name="T29" fmla="*/ 391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87" h="575">
                    <a:moveTo>
                      <a:pt x="8" y="391"/>
                    </a:moveTo>
                    <a:cubicBezTo>
                      <a:pt x="12" y="408"/>
                      <a:pt x="25" y="424"/>
                      <a:pt x="45" y="424"/>
                    </a:cubicBezTo>
                    <a:cubicBezTo>
                      <a:pt x="66" y="566"/>
                      <a:pt x="174" y="574"/>
                      <a:pt x="191" y="574"/>
                    </a:cubicBezTo>
                    <a:cubicBezTo>
                      <a:pt x="208" y="574"/>
                      <a:pt x="316" y="570"/>
                      <a:pt x="336" y="424"/>
                    </a:cubicBezTo>
                    <a:cubicBezTo>
                      <a:pt x="357" y="424"/>
                      <a:pt x="370" y="412"/>
                      <a:pt x="374" y="391"/>
                    </a:cubicBezTo>
                    <a:lnTo>
                      <a:pt x="382" y="333"/>
                    </a:lnTo>
                    <a:cubicBezTo>
                      <a:pt x="386" y="316"/>
                      <a:pt x="378" y="300"/>
                      <a:pt x="361" y="296"/>
                    </a:cubicBezTo>
                    <a:cubicBezTo>
                      <a:pt x="365" y="271"/>
                      <a:pt x="374" y="225"/>
                      <a:pt x="374" y="187"/>
                    </a:cubicBezTo>
                    <a:cubicBezTo>
                      <a:pt x="374" y="117"/>
                      <a:pt x="311" y="46"/>
                      <a:pt x="228" y="38"/>
                    </a:cubicBezTo>
                    <a:lnTo>
                      <a:pt x="199" y="0"/>
                    </a:lnTo>
                    <a:cubicBezTo>
                      <a:pt x="0" y="9"/>
                      <a:pt x="0" y="171"/>
                      <a:pt x="0" y="171"/>
                    </a:cubicBezTo>
                    <a:lnTo>
                      <a:pt x="0" y="192"/>
                    </a:lnTo>
                    <a:cubicBezTo>
                      <a:pt x="0" y="229"/>
                      <a:pt x="8" y="271"/>
                      <a:pt x="12" y="291"/>
                    </a:cubicBezTo>
                    <a:cubicBezTo>
                      <a:pt x="8" y="300"/>
                      <a:pt x="0" y="316"/>
                      <a:pt x="0" y="333"/>
                    </a:cubicBezTo>
                    <a:lnTo>
                      <a:pt x="8" y="391"/>
                    </a:lnTo>
                  </a:path>
                </a:pathLst>
              </a:custGeom>
              <a:solidFill>
                <a:schemeClr val="tx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33" name="Freeform 19">
                <a:extLst>
                  <a:ext uri="{FF2B5EF4-FFF2-40B4-BE49-F238E27FC236}">
                    <a16:creationId xmlns:a16="http://schemas.microsoft.com/office/drawing/2014/main" id="{795263C9-D81D-41D5-86BD-2DFBF7B913CB}"/>
                  </a:ext>
                </a:extLst>
              </p:cNvPr>
              <p:cNvSpPr>
                <a:spLocks noChangeArrowheads="1"/>
              </p:cNvSpPr>
              <p:nvPr/>
            </p:nvSpPr>
            <p:spPr bwMode="auto">
              <a:xfrm>
                <a:off x="2615706" y="4516662"/>
                <a:ext cx="255981" cy="142211"/>
              </a:xfrm>
              <a:custGeom>
                <a:avLst/>
                <a:gdLst>
                  <a:gd name="T0" fmla="*/ 0 w 833"/>
                  <a:gd name="T1" fmla="*/ 461 h 462"/>
                  <a:gd name="T2" fmla="*/ 0 w 833"/>
                  <a:gd name="T3" fmla="*/ 204 h 462"/>
                  <a:gd name="T4" fmla="*/ 87 w 833"/>
                  <a:gd name="T5" fmla="*/ 54 h 462"/>
                  <a:gd name="T6" fmla="*/ 87 w 833"/>
                  <a:gd name="T7" fmla="*/ 54 h 462"/>
                  <a:gd name="T8" fmla="*/ 183 w 833"/>
                  <a:gd name="T9" fmla="*/ 25 h 462"/>
                  <a:gd name="T10" fmla="*/ 237 w 833"/>
                  <a:gd name="T11" fmla="*/ 8 h 462"/>
                  <a:gd name="T12" fmla="*/ 275 w 833"/>
                  <a:gd name="T13" fmla="*/ 0 h 462"/>
                  <a:gd name="T14" fmla="*/ 416 w 833"/>
                  <a:gd name="T15" fmla="*/ 58 h 462"/>
                  <a:gd name="T16" fmla="*/ 416 w 833"/>
                  <a:gd name="T17" fmla="*/ 58 h 462"/>
                  <a:gd name="T18" fmla="*/ 557 w 833"/>
                  <a:gd name="T19" fmla="*/ 0 h 462"/>
                  <a:gd name="T20" fmla="*/ 595 w 833"/>
                  <a:gd name="T21" fmla="*/ 8 h 462"/>
                  <a:gd name="T22" fmla="*/ 649 w 833"/>
                  <a:gd name="T23" fmla="*/ 25 h 462"/>
                  <a:gd name="T24" fmla="*/ 744 w 833"/>
                  <a:gd name="T25" fmla="*/ 54 h 462"/>
                  <a:gd name="T26" fmla="*/ 744 w 833"/>
                  <a:gd name="T27" fmla="*/ 54 h 462"/>
                  <a:gd name="T28" fmla="*/ 832 w 833"/>
                  <a:gd name="T29" fmla="*/ 204 h 462"/>
                  <a:gd name="T30" fmla="*/ 832 w 833"/>
                  <a:gd name="T31" fmla="*/ 461 h 462"/>
                  <a:gd name="T32" fmla="*/ 0 w 833"/>
                  <a:gd name="T33" fmla="*/ 461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33" h="462">
                    <a:moveTo>
                      <a:pt x="0" y="461"/>
                    </a:moveTo>
                    <a:lnTo>
                      <a:pt x="0" y="204"/>
                    </a:lnTo>
                    <a:cubicBezTo>
                      <a:pt x="0" y="141"/>
                      <a:pt x="38" y="83"/>
                      <a:pt x="87" y="54"/>
                    </a:cubicBezTo>
                    <a:lnTo>
                      <a:pt x="87" y="54"/>
                    </a:lnTo>
                    <a:cubicBezTo>
                      <a:pt x="117" y="46"/>
                      <a:pt x="150" y="33"/>
                      <a:pt x="183" y="25"/>
                    </a:cubicBezTo>
                    <a:cubicBezTo>
                      <a:pt x="204" y="21"/>
                      <a:pt x="220" y="12"/>
                      <a:pt x="237" y="8"/>
                    </a:cubicBezTo>
                    <a:cubicBezTo>
                      <a:pt x="258" y="4"/>
                      <a:pt x="275" y="0"/>
                      <a:pt x="275" y="0"/>
                    </a:cubicBezTo>
                    <a:cubicBezTo>
                      <a:pt x="304" y="37"/>
                      <a:pt x="358" y="58"/>
                      <a:pt x="416" y="58"/>
                    </a:cubicBezTo>
                    <a:lnTo>
                      <a:pt x="416" y="58"/>
                    </a:lnTo>
                    <a:cubicBezTo>
                      <a:pt x="474" y="58"/>
                      <a:pt x="528" y="37"/>
                      <a:pt x="557" y="0"/>
                    </a:cubicBezTo>
                    <a:cubicBezTo>
                      <a:pt x="557" y="0"/>
                      <a:pt x="574" y="4"/>
                      <a:pt x="595" y="8"/>
                    </a:cubicBezTo>
                    <a:cubicBezTo>
                      <a:pt x="611" y="12"/>
                      <a:pt x="628" y="16"/>
                      <a:pt x="649" y="25"/>
                    </a:cubicBezTo>
                    <a:cubicBezTo>
                      <a:pt x="682" y="33"/>
                      <a:pt x="719" y="46"/>
                      <a:pt x="744" y="54"/>
                    </a:cubicBezTo>
                    <a:lnTo>
                      <a:pt x="744" y="54"/>
                    </a:lnTo>
                    <a:cubicBezTo>
                      <a:pt x="794" y="83"/>
                      <a:pt x="832" y="137"/>
                      <a:pt x="832" y="204"/>
                    </a:cubicBezTo>
                    <a:lnTo>
                      <a:pt x="832" y="461"/>
                    </a:lnTo>
                    <a:lnTo>
                      <a:pt x="0" y="461"/>
                    </a:lnTo>
                  </a:path>
                </a:pathLst>
              </a:custGeom>
              <a:solidFill>
                <a:schemeClr val="tx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528" name="Rectangle 527">
              <a:extLst>
                <a:ext uri="{FF2B5EF4-FFF2-40B4-BE49-F238E27FC236}">
                  <a16:creationId xmlns:a16="http://schemas.microsoft.com/office/drawing/2014/main" id="{98A614A3-E783-4BE2-8CC4-414A8CFD3F79}"/>
                </a:ext>
              </a:extLst>
            </p:cNvPr>
            <p:cNvSpPr/>
            <p:nvPr/>
          </p:nvSpPr>
          <p:spPr>
            <a:xfrm>
              <a:off x="2568775" y="4077183"/>
              <a:ext cx="639069" cy="1100192"/>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p>
          </p:txBody>
        </p:sp>
      </p:grpSp>
      <p:sp>
        <p:nvSpPr>
          <p:cNvPr id="562" name="Text Box 30">
            <a:extLst>
              <a:ext uri="{FF2B5EF4-FFF2-40B4-BE49-F238E27FC236}">
                <a16:creationId xmlns:a16="http://schemas.microsoft.com/office/drawing/2014/main" id="{EE95C087-0BA4-4F04-BC8A-DE77F30F6879}"/>
              </a:ext>
            </a:extLst>
          </p:cNvPr>
          <p:cNvSpPr txBox="1">
            <a:spLocks noChangeArrowheads="1"/>
          </p:cNvSpPr>
          <p:nvPr/>
        </p:nvSpPr>
        <p:spPr bwMode="auto">
          <a:xfrm>
            <a:off x="1598673" y="4303183"/>
            <a:ext cx="640811" cy="369332"/>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solidFill>
                  <a:schemeClr val="bg2">
                    <a:lumMod val="10000"/>
                  </a:schemeClr>
                </a:solidFill>
              </a:rPr>
              <a:t>Dynamic Routable Gateway</a:t>
            </a:r>
          </a:p>
        </p:txBody>
      </p:sp>
      <p:grpSp>
        <p:nvGrpSpPr>
          <p:cNvPr id="563" name="Group 562">
            <a:extLst>
              <a:ext uri="{FF2B5EF4-FFF2-40B4-BE49-F238E27FC236}">
                <a16:creationId xmlns:a16="http://schemas.microsoft.com/office/drawing/2014/main" id="{55F47914-6B28-4409-89BC-C17F23C6814C}"/>
              </a:ext>
            </a:extLst>
          </p:cNvPr>
          <p:cNvGrpSpPr>
            <a:grpSpLocks noChangeAspect="1"/>
          </p:cNvGrpSpPr>
          <p:nvPr/>
        </p:nvGrpSpPr>
        <p:grpSpPr>
          <a:xfrm>
            <a:off x="5393187" y="1308535"/>
            <a:ext cx="517627" cy="480532"/>
            <a:chOff x="8857983" y="2103309"/>
            <a:chExt cx="639069" cy="695710"/>
          </a:xfrm>
        </p:grpSpPr>
        <p:grpSp>
          <p:nvGrpSpPr>
            <p:cNvPr id="564" name="Group 563">
              <a:extLst>
                <a:ext uri="{FF2B5EF4-FFF2-40B4-BE49-F238E27FC236}">
                  <a16:creationId xmlns:a16="http://schemas.microsoft.com/office/drawing/2014/main" id="{64E2E4AC-5624-4353-AE35-14AA790A3EF3}"/>
                </a:ext>
              </a:extLst>
            </p:cNvPr>
            <p:cNvGrpSpPr/>
            <p:nvPr/>
          </p:nvGrpSpPr>
          <p:grpSpPr>
            <a:xfrm>
              <a:off x="8927940" y="2183827"/>
              <a:ext cx="504696" cy="555406"/>
              <a:chOff x="7058025" y="2714625"/>
              <a:chExt cx="331788" cy="365125"/>
            </a:xfrm>
            <a:solidFill>
              <a:srgbClr val="F80000"/>
            </a:solidFill>
          </p:grpSpPr>
          <p:sp>
            <p:nvSpPr>
              <p:cNvPr id="566" name="Freeform 38">
                <a:extLst>
                  <a:ext uri="{FF2B5EF4-FFF2-40B4-BE49-F238E27FC236}">
                    <a16:creationId xmlns:a16="http://schemas.microsoft.com/office/drawing/2014/main" id="{FFD0DA38-5F82-4096-B9D0-3BB61801DB6C}"/>
                  </a:ext>
                </a:extLst>
              </p:cNvPr>
              <p:cNvSpPr>
                <a:spLocks noChangeArrowheads="1"/>
              </p:cNvSpPr>
              <p:nvPr/>
            </p:nvSpPr>
            <p:spPr bwMode="auto">
              <a:xfrm>
                <a:off x="7058025" y="2714625"/>
                <a:ext cx="331788" cy="365125"/>
              </a:xfrm>
              <a:custGeom>
                <a:avLst/>
                <a:gdLst>
                  <a:gd name="T0" fmla="*/ 869 w 921"/>
                  <a:gd name="T1" fmla="*/ 0 h 1014"/>
                  <a:gd name="T2" fmla="*/ 917 w 921"/>
                  <a:gd name="T3" fmla="*/ 62 h 1014"/>
                  <a:gd name="T4" fmla="*/ 917 w 921"/>
                  <a:gd name="T5" fmla="*/ 962 h 1014"/>
                  <a:gd name="T6" fmla="*/ 867 w 921"/>
                  <a:gd name="T7" fmla="*/ 1013 h 1014"/>
                  <a:gd name="T8" fmla="*/ 51 w 921"/>
                  <a:gd name="T9" fmla="*/ 1013 h 1014"/>
                  <a:gd name="T10" fmla="*/ 0 w 921"/>
                  <a:gd name="T11" fmla="*/ 962 h 1014"/>
                  <a:gd name="T12" fmla="*/ 0 w 921"/>
                  <a:gd name="T13" fmla="*/ 533 h 1014"/>
                  <a:gd name="T14" fmla="*/ 147 w 921"/>
                  <a:gd name="T15" fmla="*/ 533 h 1014"/>
                  <a:gd name="T16" fmla="*/ 147 w 921"/>
                  <a:gd name="T17" fmla="*/ 725 h 1014"/>
                  <a:gd name="T18" fmla="*/ 223 w 921"/>
                  <a:gd name="T19" fmla="*/ 801 h 1014"/>
                  <a:gd name="T20" fmla="*/ 387 w 921"/>
                  <a:gd name="T21" fmla="*/ 801 h 1014"/>
                  <a:gd name="T22" fmla="*/ 463 w 921"/>
                  <a:gd name="T23" fmla="*/ 725 h 1014"/>
                  <a:gd name="T24" fmla="*/ 463 w 921"/>
                  <a:gd name="T25" fmla="*/ 556 h 1014"/>
                  <a:gd name="T26" fmla="*/ 646 w 921"/>
                  <a:gd name="T27" fmla="*/ 731 h 1014"/>
                  <a:gd name="T28" fmla="*/ 621 w 921"/>
                  <a:gd name="T29" fmla="*/ 756 h 1014"/>
                  <a:gd name="T30" fmla="*/ 723 w 921"/>
                  <a:gd name="T31" fmla="*/ 782 h 1014"/>
                  <a:gd name="T32" fmla="*/ 694 w 921"/>
                  <a:gd name="T33" fmla="*/ 680 h 1014"/>
                  <a:gd name="T34" fmla="*/ 669 w 921"/>
                  <a:gd name="T35" fmla="*/ 705 h 1014"/>
                  <a:gd name="T36" fmla="*/ 488 w 921"/>
                  <a:gd name="T37" fmla="*/ 530 h 1014"/>
                  <a:gd name="T38" fmla="*/ 723 w 921"/>
                  <a:gd name="T39" fmla="*/ 530 h 1014"/>
                  <a:gd name="T40" fmla="*/ 723 w 921"/>
                  <a:gd name="T41" fmla="*/ 564 h 1014"/>
                  <a:gd name="T42" fmla="*/ 813 w 921"/>
                  <a:gd name="T43" fmla="*/ 511 h 1014"/>
                  <a:gd name="T44" fmla="*/ 723 w 921"/>
                  <a:gd name="T45" fmla="*/ 457 h 1014"/>
                  <a:gd name="T46" fmla="*/ 723 w 921"/>
                  <a:gd name="T47" fmla="*/ 491 h 1014"/>
                  <a:gd name="T48" fmla="*/ 491 w 921"/>
                  <a:gd name="T49" fmla="*/ 491 h 1014"/>
                  <a:gd name="T50" fmla="*/ 672 w 921"/>
                  <a:gd name="T51" fmla="*/ 316 h 1014"/>
                  <a:gd name="T52" fmla="*/ 697 w 921"/>
                  <a:gd name="T53" fmla="*/ 341 h 1014"/>
                  <a:gd name="T54" fmla="*/ 726 w 921"/>
                  <a:gd name="T55" fmla="*/ 240 h 1014"/>
                  <a:gd name="T56" fmla="*/ 624 w 921"/>
                  <a:gd name="T57" fmla="*/ 265 h 1014"/>
                  <a:gd name="T58" fmla="*/ 649 w 921"/>
                  <a:gd name="T59" fmla="*/ 290 h 1014"/>
                  <a:gd name="T60" fmla="*/ 466 w 921"/>
                  <a:gd name="T61" fmla="*/ 465 h 1014"/>
                  <a:gd name="T62" fmla="*/ 466 w 921"/>
                  <a:gd name="T63" fmla="*/ 296 h 1014"/>
                  <a:gd name="T64" fmla="*/ 390 w 921"/>
                  <a:gd name="T65" fmla="*/ 220 h 1014"/>
                  <a:gd name="T66" fmla="*/ 226 w 921"/>
                  <a:gd name="T67" fmla="*/ 220 h 1014"/>
                  <a:gd name="T68" fmla="*/ 150 w 921"/>
                  <a:gd name="T69" fmla="*/ 296 h 1014"/>
                  <a:gd name="T70" fmla="*/ 150 w 921"/>
                  <a:gd name="T71" fmla="*/ 488 h 1014"/>
                  <a:gd name="T72" fmla="*/ 3 w 921"/>
                  <a:gd name="T73" fmla="*/ 488 h 1014"/>
                  <a:gd name="T74" fmla="*/ 3 w 921"/>
                  <a:gd name="T75" fmla="*/ 51 h 1014"/>
                  <a:gd name="T76" fmla="*/ 54 w 921"/>
                  <a:gd name="T77" fmla="*/ 0 h 1014"/>
                  <a:gd name="T78" fmla="*/ 869 w 921"/>
                  <a:gd name="T79" fmla="*/ 0 h 10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921" h="1014">
                    <a:moveTo>
                      <a:pt x="869" y="0"/>
                    </a:moveTo>
                    <a:cubicBezTo>
                      <a:pt x="898" y="0"/>
                      <a:pt x="920" y="22"/>
                      <a:pt x="917" y="62"/>
                    </a:cubicBezTo>
                    <a:lnTo>
                      <a:pt x="917" y="962"/>
                    </a:lnTo>
                    <a:cubicBezTo>
                      <a:pt x="917" y="990"/>
                      <a:pt x="895" y="1013"/>
                      <a:pt x="867" y="1013"/>
                    </a:cubicBezTo>
                    <a:lnTo>
                      <a:pt x="51" y="1013"/>
                    </a:lnTo>
                    <a:cubicBezTo>
                      <a:pt x="23" y="1013"/>
                      <a:pt x="0" y="990"/>
                      <a:pt x="0" y="962"/>
                    </a:cubicBezTo>
                    <a:lnTo>
                      <a:pt x="0" y="533"/>
                    </a:lnTo>
                    <a:lnTo>
                      <a:pt x="147" y="533"/>
                    </a:lnTo>
                    <a:lnTo>
                      <a:pt x="147" y="725"/>
                    </a:lnTo>
                    <a:cubicBezTo>
                      <a:pt x="147" y="767"/>
                      <a:pt x="181" y="801"/>
                      <a:pt x="223" y="801"/>
                    </a:cubicBezTo>
                    <a:lnTo>
                      <a:pt x="387" y="801"/>
                    </a:lnTo>
                    <a:cubicBezTo>
                      <a:pt x="429" y="801"/>
                      <a:pt x="463" y="767"/>
                      <a:pt x="463" y="725"/>
                    </a:cubicBezTo>
                    <a:lnTo>
                      <a:pt x="463" y="556"/>
                    </a:lnTo>
                    <a:lnTo>
                      <a:pt x="646" y="731"/>
                    </a:lnTo>
                    <a:lnTo>
                      <a:pt x="621" y="756"/>
                    </a:lnTo>
                    <a:lnTo>
                      <a:pt x="723" y="782"/>
                    </a:lnTo>
                    <a:lnTo>
                      <a:pt x="694" y="680"/>
                    </a:lnTo>
                    <a:lnTo>
                      <a:pt x="669" y="705"/>
                    </a:lnTo>
                    <a:lnTo>
                      <a:pt x="488" y="530"/>
                    </a:lnTo>
                    <a:lnTo>
                      <a:pt x="723" y="530"/>
                    </a:lnTo>
                    <a:lnTo>
                      <a:pt x="723" y="564"/>
                    </a:lnTo>
                    <a:lnTo>
                      <a:pt x="813" y="511"/>
                    </a:lnTo>
                    <a:lnTo>
                      <a:pt x="723" y="457"/>
                    </a:lnTo>
                    <a:lnTo>
                      <a:pt x="723" y="491"/>
                    </a:lnTo>
                    <a:lnTo>
                      <a:pt x="491" y="491"/>
                    </a:lnTo>
                    <a:lnTo>
                      <a:pt x="672" y="316"/>
                    </a:lnTo>
                    <a:lnTo>
                      <a:pt x="697" y="341"/>
                    </a:lnTo>
                    <a:lnTo>
                      <a:pt x="726" y="240"/>
                    </a:lnTo>
                    <a:lnTo>
                      <a:pt x="624" y="265"/>
                    </a:lnTo>
                    <a:lnTo>
                      <a:pt x="649" y="290"/>
                    </a:lnTo>
                    <a:lnTo>
                      <a:pt x="466" y="465"/>
                    </a:lnTo>
                    <a:lnTo>
                      <a:pt x="466" y="296"/>
                    </a:lnTo>
                    <a:cubicBezTo>
                      <a:pt x="466" y="254"/>
                      <a:pt x="432" y="220"/>
                      <a:pt x="390" y="220"/>
                    </a:cubicBezTo>
                    <a:lnTo>
                      <a:pt x="226" y="220"/>
                    </a:lnTo>
                    <a:cubicBezTo>
                      <a:pt x="184" y="220"/>
                      <a:pt x="150" y="254"/>
                      <a:pt x="150" y="296"/>
                    </a:cubicBezTo>
                    <a:lnTo>
                      <a:pt x="150" y="488"/>
                    </a:lnTo>
                    <a:lnTo>
                      <a:pt x="3" y="488"/>
                    </a:lnTo>
                    <a:lnTo>
                      <a:pt x="3" y="51"/>
                    </a:lnTo>
                    <a:cubicBezTo>
                      <a:pt x="3" y="22"/>
                      <a:pt x="26" y="0"/>
                      <a:pt x="54" y="0"/>
                    </a:cubicBezTo>
                    <a:lnTo>
                      <a:pt x="869"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67" name="Freeform 39">
                <a:extLst>
                  <a:ext uri="{FF2B5EF4-FFF2-40B4-BE49-F238E27FC236}">
                    <a16:creationId xmlns:a16="http://schemas.microsoft.com/office/drawing/2014/main" id="{E8219C0D-289F-4EBC-902F-3A76A4FBD8C2}"/>
                  </a:ext>
                </a:extLst>
              </p:cNvPr>
              <p:cNvSpPr>
                <a:spLocks noChangeArrowheads="1"/>
              </p:cNvSpPr>
              <p:nvPr/>
            </p:nvSpPr>
            <p:spPr bwMode="auto">
              <a:xfrm>
                <a:off x="7124700" y="2806700"/>
                <a:ext cx="87313" cy="179388"/>
              </a:xfrm>
              <a:custGeom>
                <a:avLst/>
                <a:gdLst>
                  <a:gd name="T0" fmla="*/ 0 w 244"/>
                  <a:gd name="T1" fmla="*/ 460 h 500"/>
                  <a:gd name="T2" fmla="*/ 0 w 244"/>
                  <a:gd name="T3" fmla="*/ 271 h 500"/>
                  <a:gd name="T4" fmla="*/ 130 w 244"/>
                  <a:gd name="T5" fmla="*/ 271 h 500"/>
                  <a:gd name="T6" fmla="*/ 130 w 244"/>
                  <a:gd name="T7" fmla="*/ 304 h 500"/>
                  <a:gd name="T8" fmla="*/ 221 w 244"/>
                  <a:gd name="T9" fmla="*/ 251 h 500"/>
                  <a:gd name="T10" fmla="*/ 130 w 244"/>
                  <a:gd name="T11" fmla="*/ 197 h 500"/>
                  <a:gd name="T12" fmla="*/ 130 w 244"/>
                  <a:gd name="T13" fmla="*/ 231 h 500"/>
                  <a:gd name="T14" fmla="*/ 0 w 244"/>
                  <a:gd name="T15" fmla="*/ 231 h 500"/>
                  <a:gd name="T16" fmla="*/ 0 w 244"/>
                  <a:gd name="T17" fmla="*/ 39 h 500"/>
                  <a:gd name="T18" fmla="*/ 40 w 244"/>
                  <a:gd name="T19" fmla="*/ 0 h 500"/>
                  <a:gd name="T20" fmla="*/ 204 w 244"/>
                  <a:gd name="T21" fmla="*/ 0 h 500"/>
                  <a:gd name="T22" fmla="*/ 243 w 244"/>
                  <a:gd name="T23" fmla="*/ 39 h 500"/>
                  <a:gd name="T24" fmla="*/ 243 w 244"/>
                  <a:gd name="T25" fmla="*/ 460 h 500"/>
                  <a:gd name="T26" fmla="*/ 204 w 244"/>
                  <a:gd name="T27" fmla="*/ 499 h 500"/>
                  <a:gd name="T28" fmla="*/ 40 w 244"/>
                  <a:gd name="T29" fmla="*/ 499 h 500"/>
                  <a:gd name="T30" fmla="*/ 0 w 244"/>
                  <a:gd name="T31" fmla="*/ 460 h 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44" h="500">
                    <a:moveTo>
                      <a:pt x="0" y="460"/>
                    </a:moveTo>
                    <a:lnTo>
                      <a:pt x="0" y="271"/>
                    </a:lnTo>
                    <a:lnTo>
                      <a:pt x="130" y="271"/>
                    </a:lnTo>
                    <a:lnTo>
                      <a:pt x="130" y="304"/>
                    </a:lnTo>
                    <a:lnTo>
                      <a:pt x="221" y="251"/>
                    </a:lnTo>
                    <a:lnTo>
                      <a:pt x="130" y="197"/>
                    </a:lnTo>
                    <a:lnTo>
                      <a:pt x="130" y="231"/>
                    </a:lnTo>
                    <a:lnTo>
                      <a:pt x="0" y="231"/>
                    </a:lnTo>
                    <a:lnTo>
                      <a:pt x="0" y="39"/>
                    </a:lnTo>
                    <a:cubicBezTo>
                      <a:pt x="0" y="17"/>
                      <a:pt x="17" y="0"/>
                      <a:pt x="40" y="0"/>
                    </a:cubicBezTo>
                    <a:lnTo>
                      <a:pt x="204" y="0"/>
                    </a:lnTo>
                    <a:cubicBezTo>
                      <a:pt x="226" y="0"/>
                      <a:pt x="243" y="17"/>
                      <a:pt x="243" y="39"/>
                    </a:cubicBezTo>
                    <a:lnTo>
                      <a:pt x="243" y="460"/>
                    </a:lnTo>
                    <a:cubicBezTo>
                      <a:pt x="243" y="482"/>
                      <a:pt x="226" y="499"/>
                      <a:pt x="204" y="499"/>
                    </a:cubicBezTo>
                    <a:lnTo>
                      <a:pt x="40" y="499"/>
                    </a:lnTo>
                    <a:cubicBezTo>
                      <a:pt x="17" y="499"/>
                      <a:pt x="0" y="482"/>
                      <a:pt x="0" y="46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565" name="Rectangle 564">
              <a:extLst>
                <a:ext uri="{FF2B5EF4-FFF2-40B4-BE49-F238E27FC236}">
                  <a16:creationId xmlns:a16="http://schemas.microsoft.com/office/drawing/2014/main" id="{0D54876A-B7F9-46CA-ABCD-3BE4FCFD3FA8}"/>
                </a:ext>
              </a:extLst>
            </p:cNvPr>
            <p:cNvSpPr/>
            <p:nvPr/>
          </p:nvSpPr>
          <p:spPr>
            <a:xfrm>
              <a:off x="8857983" y="2103309"/>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p>
          </p:txBody>
        </p:sp>
      </p:grpSp>
      <p:grpSp>
        <p:nvGrpSpPr>
          <p:cNvPr id="568" name="Group 567">
            <a:extLst>
              <a:ext uri="{FF2B5EF4-FFF2-40B4-BE49-F238E27FC236}">
                <a16:creationId xmlns:a16="http://schemas.microsoft.com/office/drawing/2014/main" id="{9A1DDDCD-17CE-43BB-A373-B9F3C7E7479B}"/>
              </a:ext>
            </a:extLst>
          </p:cNvPr>
          <p:cNvGrpSpPr>
            <a:grpSpLocks noChangeAspect="1"/>
          </p:cNvGrpSpPr>
          <p:nvPr/>
        </p:nvGrpSpPr>
        <p:grpSpPr>
          <a:xfrm>
            <a:off x="6125178" y="2106059"/>
            <a:ext cx="653142" cy="711030"/>
            <a:chOff x="7248176" y="2103309"/>
            <a:chExt cx="639069" cy="695710"/>
          </a:xfrm>
        </p:grpSpPr>
        <p:grpSp>
          <p:nvGrpSpPr>
            <p:cNvPr id="569" name="Group 568">
              <a:extLst>
                <a:ext uri="{FF2B5EF4-FFF2-40B4-BE49-F238E27FC236}">
                  <a16:creationId xmlns:a16="http://schemas.microsoft.com/office/drawing/2014/main" id="{5B066A6F-C3DC-48D9-B00D-74FBD6F7781F}"/>
                </a:ext>
              </a:extLst>
            </p:cNvPr>
            <p:cNvGrpSpPr/>
            <p:nvPr/>
          </p:nvGrpSpPr>
          <p:grpSpPr>
            <a:xfrm>
              <a:off x="7310016" y="2183827"/>
              <a:ext cx="502281" cy="548163"/>
              <a:chOff x="7310016" y="2183827"/>
              <a:chExt cx="502281" cy="548163"/>
            </a:xfrm>
            <a:solidFill>
              <a:srgbClr val="F80000"/>
            </a:solidFill>
          </p:grpSpPr>
          <p:sp>
            <p:nvSpPr>
              <p:cNvPr id="571" name="Freeform 30">
                <a:extLst>
                  <a:ext uri="{FF2B5EF4-FFF2-40B4-BE49-F238E27FC236}">
                    <a16:creationId xmlns:a16="http://schemas.microsoft.com/office/drawing/2014/main" id="{5E08E4A1-1978-4C14-A393-05EF012F6697}"/>
                  </a:ext>
                </a:extLst>
              </p:cNvPr>
              <p:cNvSpPr>
                <a:spLocks noChangeArrowheads="1"/>
              </p:cNvSpPr>
              <p:nvPr/>
            </p:nvSpPr>
            <p:spPr bwMode="auto">
              <a:xfrm>
                <a:off x="7570816" y="2463945"/>
                <a:ext cx="123156" cy="127986"/>
              </a:xfrm>
              <a:custGeom>
                <a:avLst/>
                <a:gdLst>
                  <a:gd name="T0" fmla="*/ 150 w 227"/>
                  <a:gd name="T1" fmla="*/ 54 h 233"/>
                  <a:gd name="T2" fmla="*/ 173 w 227"/>
                  <a:gd name="T3" fmla="*/ 74 h 233"/>
                  <a:gd name="T4" fmla="*/ 226 w 227"/>
                  <a:gd name="T5" fmla="*/ 74 h 233"/>
                  <a:gd name="T6" fmla="*/ 226 w 227"/>
                  <a:gd name="T7" fmla="*/ 158 h 233"/>
                  <a:gd name="T8" fmla="*/ 173 w 227"/>
                  <a:gd name="T9" fmla="*/ 158 h 233"/>
                  <a:gd name="T10" fmla="*/ 153 w 227"/>
                  <a:gd name="T11" fmla="*/ 178 h 233"/>
                  <a:gd name="T12" fmla="*/ 153 w 227"/>
                  <a:gd name="T13" fmla="*/ 232 h 233"/>
                  <a:gd name="T14" fmla="*/ 0 w 227"/>
                  <a:gd name="T15" fmla="*/ 232 h 233"/>
                  <a:gd name="T16" fmla="*/ 0 w 227"/>
                  <a:gd name="T17" fmla="*/ 74 h 233"/>
                  <a:gd name="T18" fmla="*/ 51 w 227"/>
                  <a:gd name="T19" fmla="*/ 74 h 233"/>
                  <a:gd name="T20" fmla="*/ 71 w 227"/>
                  <a:gd name="T21" fmla="*/ 54 h 233"/>
                  <a:gd name="T22" fmla="*/ 71 w 227"/>
                  <a:gd name="T23" fmla="*/ 0 h 233"/>
                  <a:gd name="T24" fmla="*/ 150 w 227"/>
                  <a:gd name="T25" fmla="*/ 0 h 233"/>
                  <a:gd name="T26" fmla="*/ 150 w 227"/>
                  <a:gd name="T27" fmla="*/ 5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27" h="233">
                    <a:moveTo>
                      <a:pt x="150" y="54"/>
                    </a:moveTo>
                    <a:cubicBezTo>
                      <a:pt x="150" y="65"/>
                      <a:pt x="161" y="74"/>
                      <a:pt x="173" y="74"/>
                    </a:cubicBezTo>
                    <a:lnTo>
                      <a:pt x="226" y="74"/>
                    </a:lnTo>
                    <a:lnTo>
                      <a:pt x="226" y="158"/>
                    </a:lnTo>
                    <a:lnTo>
                      <a:pt x="173" y="158"/>
                    </a:lnTo>
                    <a:cubicBezTo>
                      <a:pt x="161" y="158"/>
                      <a:pt x="153" y="167"/>
                      <a:pt x="153" y="178"/>
                    </a:cubicBezTo>
                    <a:lnTo>
                      <a:pt x="153" y="232"/>
                    </a:lnTo>
                    <a:lnTo>
                      <a:pt x="0" y="232"/>
                    </a:lnTo>
                    <a:lnTo>
                      <a:pt x="0" y="74"/>
                    </a:lnTo>
                    <a:lnTo>
                      <a:pt x="51" y="74"/>
                    </a:lnTo>
                    <a:cubicBezTo>
                      <a:pt x="63" y="74"/>
                      <a:pt x="71" y="65"/>
                      <a:pt x="71" y="54"/>
                    </a:cubicBezTo>
                    <a:lnTo>
                      <a:pt x="71" y="0"/>
                    </a:lnTo>
                    <a:lnTo>
                      <a:pt x="150" y="0"/>
                    </a:lnTo>
                    <a:lnTo>
                      <a:pt x="150" y="54"/>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72" name="Freeform 31">
                <a:extLst>
                  <a:ext uri="{FF2B5EF4-FFF2-40B4-BE49-F238E27FC236}">
                    <a16:creationId xmlns:a16="http://schemas.microsoft.com/office/drawing/2014/main" id="{DAE6251C-BB98-4530-8051-2E9117124B46}"/>
                  </a:ext>
                </a:extLst>
              </p:cNvPr>
              <p:cNvSpPr>
                <a:spLocks noChangeArrowheads="1"/>
              </p:cNvSpPr>
              <p:nvPr/>
            </p:nvSpPr>
            <p:spPr bwMode="auto">
              <a:xfrm>
                <a:off x="7310016" y="2183827"/>
                <a:ext cx="502281" cy="548163"/>
              </a:xfrm>
              <a:custGeom>
                <a:avLst/>
                <a:gdLst>
                  <a:gd name="T0" fmla="*/ 918 w 919"/>
                  <a:gd name="T1" fmla="*/ 51 h 1003"/>
                  <a:gd name="T2" fmla="*/ 867 w 919"/>
                  <a:gd name="T3" fmla="*/ 1002 h 1003"/>
                  <a:gd name="T4" fmla="*/ 0 w 919"/>
                  <a:gd name="T5" fmla="*/ 951 h 1003"/>
                  <a:gd name="T6" fmla="*/ 51 w 919"/>
                  <a:gd name="T7" fmla="*/ 0 h 1003"/>
                  <a:gd name="T8" fmla="*/ 799 w 919"/>
                  <a:gd name="T9" fmla="*/ 567 h 1003"/>
                  <a:gd name="T10" fmla="*/ 793 w 919"/>
                  <a:gd name="T11" fmla="*/ 432 h 1003"/>
                  <a:gd name="T12" fmla="*/ 641 w 919"/>
                  <a:gd name="T13" fmla="*/ 412 h 1003"/>
                  <a:gd name="T14" fmla="*/ 621 w 919"/>
                  <a:gd name="T15" fmla="*/ 485 h 1003"/>
                  <a:gd name="T16" fmla="*/ 542 w 919"/>
                  <a:gd name="T17" fmla="*/ 432 h 1003"/>
                  <a:gd name="T18" fmla="*/ 472 w 919"/>
                  <a:gd name="T19" fmla="*/ 412 h 1003"/>
                  <a:gd name="T20" fmla="*/ 525 w 919"/>
                  <a:gd name="T21" fmla="*/ 327 h 1003"/>
                  <a:gd name="T22" fmla="*/ 545 w 919"/>
                  <a:gd name="T23" fmla="*/ 175 h 1003"/>
                  <a:gd name="T24" fmla="*/ 393 w 919"/>
                  <a:gd name="T25" fmla="*/ 155 h 1003"/>
                  <a:gd name="T26" fmla="*/ 373 w 919"/>
                  <a:gd name="T27" fmla="*/ 307 h 1003"/>
                  <a:gd name="T28" fmla="*/ 443 w 919"/>
                  <a:gd name="T29" fmla="*/ 327 h 1003"/>
                  <a:gd name="T30" fmla="*/ 390 w 919"/>
                  <a:gd name="T31" fmla="*/ 412 h 1003"/>
                  <a:gd name="T32" fmla="*/ 370 w 919"/>
                  <a:gd name="T33" fmla="*/ 485 h 1003"/>
                  <a:gd name="T34" fmla="*/ 291 w 919"/>
                  <a:gd name="T35" fmla="*/ 432 h 1003"/>
                  <a:gd name="T36" fmla="*/ 139 w 919"/>
                  <a:gd name="T37" fmla="*/ 412 h 1003"/>
                  <a:gd name="T38" fmla="*/ 119 w 919"/>
                  <a:gd name="T39" fmla="*/ 564 h 1003"/>
                  <a:gd name="T40" fmla="*/ 192 w 919"/>
                  <a:gd name="T41" fmla="*/ 584 h 1003"/>
                  <a:gd name="T42" fmla="*/ 139 w 919"/>
                  <a:gd name="T43" fmla="*/ 669 h 1003"/>
                  <a:gd name="T44" fmla="*/ 119 w 919"/>
                  <a:gd name="T45" fmla="*/ 821 h 1003"/>
                  <a:gd name="T46" fmla="*/ 274 w 919"/>
                  <a:gd name="T47" fmla="*/ 841 h 1003"/>
                  <a:gd name="T48" fmla="*/ 294 w 919"/>
                  <a:gd name="T49" fmla="*/ 688 h 1003"/>
                  <a:gd name="T50" fmla="*/ 220 w 919"/>
                  <a:gd name="T51" fmla="*/ 669 h 1003"/>
                  <a:gd name="T52" fmla="*/ 274 w 919"/>
                  <a:gd name="T53" fmla="*/ 584 h 1003"/>
                  <a:gd name="T54" fmla="*/ 294 w 919"/>
                  <a:gd name="T55" fmla="*/ 511 h 1003"/>
                  <a:gd name="T56" fmla="*/ 373 w 919"/>
                  <a:gd name="T57" fmla="*/ 564 h 1003"/>
                  <a:gd name="T58" fmla="*/ 446 w 919"/>
                  <a:gd name="T59" fmla="*/ 584 h 1003"/>
                  <a:gd name="T60" fmla="*/ 627 w 919"/>
                  <a:gd name="T61" fmla="*/ 770 h 1003"/>
                  <a:gd name="T62" fmla="*/ 647 w 919"/>
                  <a:gd name="T63" fmla="*/ 844 h 1003"/>
                  <a:gd name="T64" fmla="*/ 799 w 919"/>
                  <a:gd name="T65" fmla="*/ 824 h 1003"/>
                  <a:gd name="T66" fmla="*/ 779 w 919"/>
                  <a:gd name="T67" fmla="*/ 671 h 1003"/>
                  <a:gd name="T68" fmla="*/ 726 w 919"/>
                  <a:gd name="T69" fmla="*/ 587 h 1003"/>
                  <a:gd name="T70" fmla="*/ 799 w 919"/>
                  <a:gd name="T71" fmla="*/ 56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19" h="1003">
                    <a:moveTo>
                      <a:pt x="867" y="0"/>
                    </a:moveTo>
                    <a:cubicBezTo>
                      <a:pt x="895" y="0"/>
                      <a:pt x="918" y="22"/>
                      <a:pt x="918" y="51"/>
                    </a:cubicBezTo>
                    <a:lnTo>
                      <a:pt x="918" y="951"/>
                    </a:lnTo>
                    <a:cubicBezTo>
                      <a:pt x="918" y="979"/>
                      <a:pt x="895" y="1002"/>
                      <a:pt x="867" y="1002"/>
                    </a:cubicBezTo>
                    <a:lnTo>
                      <a:pt x="51" y="1002"/>
                    </a:lnTo>
                    <a:cubicBezTo>
                      <a:pt x="23" y="1002"/>
                      <a:pt x="0" y="979"/>
                      <a:pt x="0" y="951"/>
                    </a:cubicBezTo>
                    <a:lnTo>
                      <a:pt x="0" y="51"/>
                    </a:lnTo>
                    <a:cubicBezTo>
                      <a:pt x="0" y="22"/>
                      <a:pt x="23" y="0"/>
                      <a:pt x="51" y="0"/>
                    </a:cubicBezTo>
                    <a:lnTo>
                      <a:pt x="867" y="0"/>
                    </a:lnTo>
                    <a:close/>
                    <a:moveTo>
                      <a:pt x="799" y="567"/>
                    </a:moveTo>
                    <a:lnTo>
                      <a:pt x="793" y="567"/>
                    </a:lnTo>
                    <a:lnTo>
                      <a:pt x="793" y="432"/>
                    </a:lnTo>
                    <a:cubicBezTo>
                      <a:pt x="793" y="420"/>
                      <a:pt x="785" y="412"/>
                      <a:pt x="774" y="412"/>
                    </a:cubicBezTo>
                    <a:lnTo>
                      <a:pt x="641" y="412"/>
                    </a:lnTo>
                    <a:cubicBezTo>
                      <a:pt x="630" y="412"/>
                      <a:pt x="621" y="420"/>
                      <a:pt x="621" y="432"/>
                    </a:cubicBezTo>
                    <a:lnTo>
                      <a:pt x="621" y="485"/>
                    </a:lnTo>
                    <a:lnTo>
                      <a:pt x="542" y="485"/>
                    </a:lnTo>
                    <a:lnTo>
                      <a:pt x="542" y="432"/>
                    </a:lnTo>
                    <a:cubicBezTo>
                      <a:pt x="542" y="420"/>
                      <a:pt x="534" y="412"/>
                      <a:pt x="522" y="412"/>
                    </a:cubicBezTo>
                    <a:lnTo>
                      <a:pt x="472" y="412"/>
                    </a:lnTo>
                    <a:lnTo>
                      <a:pt x="472" y="327"/>
                    </a:lnTo>
                    <a:lnTo>
                      <a:pt x="525" y="327"/>
                    </a:lnTo>
                    <a:cubicBezTo>
                      <a:pt x="537" y="327"/>
                      <a:pt x="545" y="319"/>
                      <a:pt x="545" y="307"/>
                    </a:cubicBezTo>
                    <a:lnTo>
                      <a:pt x="545" y="175"/>
                    </a:lnTo>
                    <a:cubicBezTo>
                      <a:pt x="545" y="163"/>
                      <a:pt x="537" y="155"/>
                      <a:pt x="525" y="155"/>
                    </a:cubicBezTo>
                    <a:lnTo>
                      <a:pt x="393" y="155"/>
                    </a:lnTo>
                    <a:cubicBezTo>
                      <a:pt x="381" y="155"/>
                      <a:pt x="373" y="163"/>
                      <a:pt x="373" y="175"/>
                    </a:cubicBezTo>
                    <a:lnTo>
                      <a:pt x="373" y="307"/>
                    </a:lnTo>
                    <a:cubicBezTo>
                      <a:pt x="373" y="319"/>
                      <a:pt x="381" y="327"/>
                      <a:pt x="393" y="327"/>
                    </a:cubicBezTo>
                    <a:lnTo>
                      <a:pt x="443" y="327"/>
                    </a:lnTo>
                    <a:lnTo>
                      <a:pt x="443" y="412"/>
                    </a:lnTo>
                    <a:lnTo>
                      <a:pt x="390" y="412"/>
                    </a:lnTo>
                    <a:cubicBezTo>
                      <a:pt x="378" y="412"/>
                      <a:pt x="370" y="420"/>
                      <a:pt x="370" y="432"/>
                    </a:cubicBezTo>
                    <a:lnTo>
                      <a:pt x="370" y="485"/>
                    </a:lnTo>
                    <a:lnTo>
                      <a:pt x="291" y="485"/>
                    </a:lnTo>
                    <a:lnTo>
                      <a:pt x="291" y="432"/>
                    </a:lnTo>
                    <a:cubicBezTo>
                      <a:pt x="291" y="420"/>
                      <a:pt x="283" y="412"/>
                      <a:pt x="271" y="412"/>
                    </a:cubicBezTo>
                    <a:lnTo>
                      <a:pt x="139" y="412"/>
                    </a:lnTo>
                    <a:cubicBezTo>
                      <a:pt x="127" y="412"/>
                      <a:pt x="119" y="420"/>
                      <a:pt x="119" y="432"/>
                    </a:cubicBezTo>
                    <a:lnTo>
                      <a:pt x="119" y="564"/>
                    </a:lnTo>
                    <a:cubicBezTo>
                      <a:pt x="119" y="575"/>
                      <a:pt x="127" y="584"/>
                      <a:pt x="139" y="584"/>
                    </a:cubicBezTo>
                    <a:lnTo>
                      <a:pt x="192" y="584"/>
                    </a:lnTo>
                    <a:lnTo>
                      <a:pt x="192" y="669"/>
                    </a:lnTo>
                    <a:lnTo>
                      <a:pt x="139" y="669"/>
                    </a:lnTo>
                    <a:cubicBezTo>
                      <a:pt x="127" y="669"/>
                      <a:pt x="119" y="677"/>
                      <a:pt x="119" y="688"/>
                    </a:cubicBezTo>
                    <a:lnTo>
                      <a:pt x="119" y="821"/>
                    </a:lnTo>
                    <a:cubicBezTo>
                      <a:pt x="119" y="832"/>
                      <a:pt x="127" y="841"/>
                      <a:pt x="139" y="841"/>
                    </a:cubicBezTo>
                    <a:lnTo>
                      <a:pt x="274" y="841"/>
                    </a:lnTo>
                    <a:cubicBezTo>
                      <a:pt x="285" y="841"/>
                      <a:pt x="294" y="832"/>
                      <a:pt x="294" y="821"/>
                    </a:cubicBezTo>
                    <a:lnTo>
                      <a:pt x="294" y="688"/>
                    </a:lnTo>
                    <a:cubicBezTo>
                      <a:pt x="294" y="677"/>
                      <a:pt x="285" y="669"/>
                      <a:pt x="274" y="669"/>
                    </a:cubicBezTo>
                    <a:lnTo>
                      <a:pt x="220" y="669"/>
                    </a:lnTo>
                    <a:lnTo>
                      <a:pt x="220" y="584"/>
                    </a:lnTo>
                    <a:lnTo>
                      <a:pt x="274" y="584"/>
                    </a:lnTo>
                    <a:cubicBezTo>
                      <a:pt x="285" y="584"/>
                      <a:pt x="294" y="575"/>
                      <a:pt x="294" y="564"/>
                    </a:cubicBezTo>
                    <a:lnTo>
                      <a:pt x="294" y="511"/>
                    </a:lnTo>
                    <a:lnTo>
                      <a:pt x="373" y="511"/>
                    </a:lnTo>
                    <a:lnTo>
                      <a:pt x="373" y="564"/>
                    </a:lnTo>
                    <a:cubicBezTo>
                      <a:pt x="373" y="575"/>
                      <a:pt x="381" y="584"/>
                      <a:pt x="393" y="584"/>
                    </a:cubicBezTo>
                    <a:lnTo>
                      <a:pt x="446" y="584"/>
                    </a:lnTo>
                    <a:lnTo>
                      <a:pt x="446" y="770"/>
                    </a:lnTo>
                    <a:lnTo>
                      <a:pt x="627" y="770"/>
                    </a:lnTo>
                    <a:lnTo>
                      <a:pt x="627" y="824"/>
                    </a:lnTo>
                    <a:cubicBezTo>
                      <a:pt x="627" y="835"/>
                      <a:pt x="635" y="844"/>
                      <a:pt x="647" y="844"/>
                    </a:cubicBezTo>
                    <a:lnTo>
                      <a:pt x="779" y="844"/>
                    </a:lnTo>
                    <a:cubicBezTo>
                      <a:pt x="791" y="844"/>
                      <a:pt x="799" y="835"/>
                      <a:pt x="799" y="824"/>
                    </a:cubicBezTo>
                    <a:lnTo>
                      <a:pt x="799" y="691"/>
                    </a:lnTo>
                    <a:cubicBezTo>
                      <a:pt x="799" y="680"/>
                      <a:pt x="791" y="671"/>
                      <a:pt x="779" y="671"/>
                    </a:cubicBezTo>
                    <a:lnTo>
                      <a:pt x="726" y="671"/>
                    </a:lnTo>
                    <a:lnTo>
                      <a:pt x="726" y="587"/>
                    </a:lnTo>
                    <a:lnTo>
                      <a:pt x="779" y="587"/>
                    </a:lnTo>
                    <a:cubicBezTo>
                      <a:pt x="791" y="587"/>
                      <a:pt x="799" y="578"/>
                      <a:pt x="799" y="567"/>
                    </a:cubicBez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570" name="Rectangle 569">
              <a:extLst>
                <a:ext uri="{FF2B5EF4-FFF2-40B4-BE49-F238E27FC236}">
                  <a16:creationId xmlns:a16="http://schemas.microsoft.com/office/drawing/2014/main" id="{1B1F3E90-CF04-438D-8822-3C8268160D68}"/>
                </a:ext>
              </a:extLst>
            </p:cNvPr>
            <p:cNvSpPr/>
            <p:nvPr/>
          </p:nvSpPr>
          <p:spPr>
            <a:xfrm>
              <a:off x="7248176" y="2103309"/>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grpSp>
      <p:grpSp>
        <p:nvGrpSpPr>
          <p:cNvPr id="575" name="Group 574">
            <a:extLst>
              <a:ext uri="{FF2B5EF4-FFF2-40B4-BE49-F238E27FC236}">
                <a16:creationId xmlns:a16="http://schemas.microsoft.com/office/drawing/2014/main" id="{91B07B78-B4F8-4059-B918-D4DE34AAD4B1}"/>
              </a:ext>
            </a:extLst>
          </p:cNvPr>
          <p:cNvGrpSpPr>
            <a:grpSpLocks noChangeAspect="1"/>
          </p:cNvGrpSpPr>
          <p:nvPr/>
        </p:nvGrpSpPr>
        <p:grpSpPr>
          <a:xfrm>
            <a:off x="4448182" y="2127617"/>
            <a:ext cx="653142" cy="711030"/>
            <a:chOff x="7248176" y="2103309"/>
            <a:chExt cx="639069" cy="695710"/>
          </a:xfrm>
        </p:grpSpPr>
        <p:grpSp>
          <p:nvGrpSpPr>
            <p:cNvPr id="576" name="Group 575">
              <a:extLst>
                <a:ext uri="{FF2B5EF4-FFF2-40B4-BE49-F238E27FC236}">
                  <a16:creationId xmlns:a16="http://schemas.microsoft.com/office/drawing/2014/main" id="{33897824-D74F-4CA7-854F-3871B432B2F2}"/>
                </a:ext>
              </a:extLst>
            </p:cNvPr>
            <p:cNvGrpSpPr/>
            <p:nvPr/>
          </p:nvGrpSpPr>
          <p:grpSpPr>
            <a:xfrm>
              <a:off x="7310016" y="2183827"/>
              <a:ext cx="502281" cy="548163"/>
              <a:chOff x="7310016" y="2183827"/>
              <a:chExt cx="502281" cy="548163"/>
            </a:xfrm>
            <a:solidFill>
              <a:srgbClr val="F80000"/>
            </a:solidFill>
          </p:grpSpPr>
          <p:sp>
            <p:nvSpPr>
              <p:cNvPr id="578" name="Freeform 30">
                <a:extLst>
                  <a:ext uri="{FF2B5EF4-FFF2-40B4-BE49-F238E27FC236}">
                    <a16:creationId xmlns:a16="http://schemas.microsoft.com/office/drawing/2014/main" id="{72FDBAE6-C55B-4B12-9058-4556F414B101}"/>
                  </a:ext>
                </a:extLst>
              </p:cNvPr>
              <p:cNvSpPr>
                <a:spLocks noChangeArrowheads="1"/>
              </p:cNvSpPr>
              <p:nvPr/>
            </p:nvSpPr>
            <p:spPr bwMode="auto">
              <a:xfrm>
                <a:off x="7570816" y="2463945"/>
                <a:ext cx="123156" cy="127986"/>
              </a:xfrm>
              <a:custGeom>
                <a:avLst/>
                <a:gdLst>
                  <a:gd name="T0" fmla="*/ 150 w 227"/>
                  <a:gd name="T1" fmla="*/ 54 h 233"/>
                  <a:gd name="T2" fmla="*/ 173 w 227"/>
                  <a:gd name="T3" fmla="*/ 74 h 233"/>
                  <a:gd name="T4" fmla="*/ 226 w 227"/>
                  <a:gd name="T5" fmla="*/ 74 h 233"/>
                  <a:gd name="T6" fmla="*/ 226 w 227"/>
                  <a:gd name="T7" fmla="*/ 158 h 233"/>
                  <a:gd name="T8" fmla="*/ 173 w 227"/>
                  <a:gd name="T9" fmla="*/ 158 h 233"/>
                  <a:gd name="T10" fmla="*/ 153 w 227"/>
                  <a:gd name="T11" fmla="*/ 178 h 233"/>
                  <a:gd name="T12" fmla="*/ 153 w 227"/>
                  <a:gd name="T13" fmla="*/ 232 h 233"/>
                  <a:gd name="T14" fmla="*/ 0 w 227"/>
                  <a:gd name="T15" fmla="*/ 232 h 233"/>
                  <a:gd name="T16" fmla="*/ 0 w 227"/>
                  <a:gd name="T17" fmla="*/ 74 h 233"/>
                  <a:gd name="T18" fmla="*/ 51 w 227"/>
                  <a:gd name="T19" fmla="*/ 74 h 233"/>
                  <a:gd name="T20" fmla="*/ 71 w 227"/>
                  <a:gd name="T21" fmla="*/ 54 h 233"/>
                  <a:gd name="T22" fmla="*/ 71 w 227"/>
                  <a:gd name="T23" fmla="*/ 0 h 233"/>
                  <a:gd name="T24" fmla="*/ 150 w 227"/>
                  <a:gd name="T25" fmla="*/ 0 h 233"/>
                  <a:gd name="T26" fmla="*/ 150 w 227"/>
                  <a:gd name="T27" fmla="*/ 5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27" h="233">
                    <a:moveTo>
                      <a:pt x="150" y="54"/>
                    </a:moveTo>
                    <a:cubicBezTo>
                      <a:pt x="150" y="65"/>
                      <a:pt x="161" y="74"/>
                      <a:pt x="173" y="74"/>
                    </a:cubicBezTo>
                    <a:lnTo>
                      <a:pt x="226" y="74"/>
                    </a:lnTo>
                    <a:lnTo>
                      <a:pt x="226" y="158"/>
                    </a:lnTo>
                    <a:lnTo>
                      <a:pt x="173" y="158"/>
                    </a:lnTo>
                    <a:cubicBezTo>
                      <a:pt x="161" y="158"/>
                      <a:pt x="153" y="167"/>
                      <a:pt x="153" y="178"/>
                    </a:cubicBezTo>
                    <a:lnTo>
                      <a:pt x="153" y="232"/>
                    </a:lnTo>
                    <a:lnTo>
                      <a:pt x="0" y="232"/>
                    </a:lnTo>
                    <a:lnTo>
                      <a:pt x="0" y="74"/>
                    </a:lnTo>
                    <a:lnTo>
                      <a:pt x="51" y="74"/>
                    </a:lnTo>
                    <a:cubicBezTo>
                      <a:pt x="63" y="74"/>
                      <a:pt x="71" y="65"/>
                      <a:pt x="71" y="54"/>
                    </a:cubicBezTo>
                    <a:lnTo>
                      <a:pt x="71" y="0"/>
                    </a:lnTo>
                    <a:lnTo>
                      <a:pt x="150" y="0"/>
                    </a:lnTo>
                    <a:lnTo>
                      <a:pt x="150" y="54"/>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79" name="Freeform 31">
                <a:extLst>
                  <a:ext uri="{FF2B5EF4-FFF2-40B4-BE49-F238E27FC236}">
                    <a16:creationId xmlns:a16="http://schemas.microsoft.com/office/drawing/2014/main" id="{3FA0256C-19E7-4155-8CEE-D5C0931010EC}"/>
                  </a:ext>
                </a:extLst>
              </p:cNvPr>
              <p:cNvSpPr>
                <a:spLocks noChangeArrowheads="1"/>
              </p:cNvSpPr>
              <p:nvPr/>
            </p:nvSpPr>
            <p:spPr bwMode="auto">
              <a:xfrm>
                <a:off x="7310016" y="2183827"/>
                <a:ext cx="502281" cy="548163"/>
              </a:xfrm>
              <a:custGeom>
                <a:avLst/>
                <a:gdLst>
                  <a:gd name="T0" fmla="*/ 918 w 919"/>
                  <a:gd name="T1" fmla="*/ 51 h 1003"/>
                  <a:gd name="T2" fmla="*/ 867 w 919"/>
                  <a:gd name="T3" fmla="*/ 1002 h 1003"/>
                  <a:gd name="T4" fmla="*/ 0 w 919"/>
                  <a:gd name="T5" fmla="*/ 951 h 1003"/>
                  <a:gd name="T6" fmla="*/ 51 w 919"/>
                  <a:gd name="T7" fmla="*/ 0 h 1003"/>
                  <a:gd name="T8" fmla="*/ 799 w 919"/>
                  <a:gd name="T9" fmla="*/ 567 h 1003"/>
                  <a:gd name="T10" fmla="*/ 793 w 919"/>
                  <a:gd name="T11" fmla="*/ 432 h 1003"/>
                  <a:gd name="T12" fmla="*/ 641 w 919"/>
                  <a:gd name="T13" fmla="*/ 412 h 1003"/>
                  <a:gd name="T14" fmla="*/ 621 w 919"/>
                  <a:gd name="T15" fmla="*/ 485 h 1003"/>
                  <a:gd name="T16" fmla="*/ 542 w 919"/>
                  <a:gd name="T17" fmla="*/ 432 h 1003"/>
                  <a:gd name="T18" fmla="*/ 472 w 919"/>
                  <a:gd name="T19" fmla="*/ 412 h 1003"/>
                  <a:gd name="T20" fmla="*/ 525 w 919"/>
                  <a:gd name="T21" fmla="*/ 327 h 1003"/>
                  <a:gd name="T22" fmla="*/ 545 w 919"/>
                  <a:gd name="T23" fmla="*/ 175 h 1003"/>
                  <a:gd name="T24" fmla="*/ 393 w 919"/>
                  <a:gd name="T25" fmla="*/ 155 h 1003"/>
                  <a:gd name="T26" fmla="*/ 373 w 919"/>
                  <a:gd name="T27" fmla="*/ 307 h 1003"/>
                  <a:gd name="T28" fmla="*/ 443 w 919"/>
                  <a:gd name="T29" fmla="*/ 327 h 1003"/>
                  <a:gd name="T30" fmla="*/ 390 w 919"/>
                  <a:gd name="T31" fmla="*/ 412 h 1003"/>
                  <a:gd name="T32" fmla="*/ 370 w 919"/>
                  <a:gd name="T33" fmla="*/ 485 h 1003"/>
                  <a:gd name="T34" fmla="*/ 291 w 919"/>
                  <a:gd name="T35" fmla="*/ 432 h 1003"/>
                  <a:gd name="T36" fmla="*/ 139 w 919"/>
                  <a:gd name="T37" fmla="*/ 412 h 1003"/>
                  <a:gd name="T38" fmla="*/ 119 w 919"/>
                  <a:gd name="T39" fmla="*/ 564 h 1003"/>
                  <a:gd name="T40" fmla="*/ 192 w 919"/>
                  <a:gd name="T41" fmla="*/ 584 h 1003"/>
                  <a:gd name="T42" fmla="*/ 139 w 919"/>
                  <a:gd name="T43" fmla="*/ 669 h 1003"/>
                  <a:gd name="T44" fmla="*/ 119 w 919"/>
                  <a:gd name="T45" fmla="*/ 821 h 1003"/>
                  <a:gd name="T46" fmla="*/ 274 w 919"/>
                  <a:gd name="T47" fmla="*/ 841 h 1003"/>
                  <a:gd name="T48" fmla="*/ 294 w 919"/>
                  <a:gd name="T49" fmla="*/ 688 h 1003"/>
                  <a:gd name="T50" fmla="*/ 220 w 919"/>
                  <a:gd name="T51" fmla="*/ 669 h 1003"/>
                  <a:gd name="T52" fmla="*/ 274 w 919"/>
                  <a:gd name="T53" fmla="*/ 584 h 1003"/>
                  <a:gd name="T54" fmla="*/ 294 w 919"/>
                  <a:gd name="T55" fmla="*/ 511 h 1003"/>
                  <a:gd name="T56" fmla="*/ 373 w 919"/>
                  <a:gd name="T57" fmla="*/ 564 h 1003"/>
                  <a:gd name="T58" fmla="*/ 446 w 919"/>
                  <a:gd name="T59" fmla="*/ 584 h 1003"/>
                  <a:gd name="T60" fmla="*/ 627 w 919"/>
                  <a:gd name="T61" fmla="*/ 770 h 1003"/>
                  <a:gd name="T62" fmla="*/ 647 w 919"/>
                  <a:gd name="T63" fmla="*/ 844 h 1003"/>
                  <a:gd name="T64" fmla="*/ 799 w 919"/>
                  <a:gd name="T65" fmla="*/ 824 h 1003"/>
                  <a:gd name="T66" fmla="*/ 779 w 919"/>
                  <a:gd name="T67" fmla="*/ 671 h 1003"/>
                  <a:gd name="T68" fmla="*/ 726 w 919"/>
                  <a:gd name="T69" fmla="*/ 587 h 1003"/>
                  <a:gd name="T70" fmla="*/ 799 w 919"/>
                  <a:gd name="T71" fmla="*/ 56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19" h="1003">
                    <a:moveTo>
                      <a:pt x="867" y="0"/>
                    </a:moveTo>
                    <a:cubicBezTo>
                      <a:pt x="895" y="0"/>
                      <a:pt x="918" y="22"/>
                      <a:pt x="918" y="51"/>
                    </a:cubicBezTo>
                    <a:lnTo>
                      <a:pt x="918" y="951"/>
                    </a:lnTo>
                    <a:cubicBezTo>
                      <a:pt x="918" y="979"/>
                      <a:pt x="895" y="1002"/>
                      <a:pt x="867" y="1002"/>
                    </a:cubicBezTo>
                    <a:lnTo>
                      <a:pt x="51" y="1002"/>
                    </a:lnTo>
                    <a:cubicBezTo>
                      <a:pt x="23" y="1002"/>
                      <a:pt x="0" y="979"/>
                      <a:pt x="0" y="951"/>
                    </a:cubicBezTo>
                    <a:lnTo>
                      <a:pt x="0" y="51"/>
                    </a:lnTo>
                    <a:cubicBezTo>
                      <a:pt x="0" y="22"/>
                      <a:pt x="23" y="0"/>
                      <a:pt x="51" y="0"/>
                    </a:cubicBezTo>
                    <a:lnTo>
                      <a:pt x="867" y="0"/>
                    </a:lnTo>
                    <a:close/>
                    <a:moveTo>
                      <a:pt x="799" y="567"/>
                    </a:moveTo>
                    <a:lnTo>
                      <a:pt x="793" y="567"/>
                    </a:lnTo>
                    <a:lnTo>
                      <a:pt x="793" y="432"/>
                    </a:lnTo>
                    <a:cubicBezTo>
                      <a:pt x="793" y="420"/>
                      <a:pt x="785" y="412"/>
                      <a:pt x="774" y="412"/>
                    </a:cubicBezTo>
                    <a:lnTo>
                      <a:pt x="641" y="412"/>
                    </a:lnTo>
                    <a:cubicBezTo>
                      <a:pt x="630" y="412"/>
                      <a:pt x="621" y="420"/>
                      <a:pt x="621" y="432"/>
                    </a:cubicBezTo>
                    <a:lnTo>
                      <a:pt x="621" y="485"/>
                    </a:lnTo>
                    <a:lnTo>
                      <a:pt x="542" y="485"/>
                    </a:lnTo>
                    <a:lnTo>
                      <a:pt x="542" y="432"/>
                    </a:lnTo>
                    <a:cubicBezTo>
                      <a:pt x="542" y="420"/>
                      <a:pt x="534" y="412"/>
                      <a:pt x="522" y="412"/>
                    </a:cubicBezTo>
                    <a:lnTo>
                      <a:pt x="472" y="412"/>
                    </a:lnTo>
                    <a:lnTo>
                      <a:pt x="472" y="327"/>
                    </a:lnTo>
                    <a:lnTo>
                      <a:pt x="525" y="327"/>
                    </a:lnTo>
                    <a:cubicBezTo>
                      <a:pt x="537" y="327"/>
                      <a:pt x="545" y="319"/>
                      <a:pt x="545" y="307"/>
                    </a:cubicBezTo>
                    <a:lnTo>
                      <a:pt x="545" y="175"/>
                    </a:lnTo>
                    <a:cubicBezTo>
                      <a:pt x="545" y="163"/>
                      <a:pt x="537" y="155"/>
                      <a:pt x="525" y="155"/>
                    </a:cubicBezTo>
                    <a:lnTo>
                      <a:pt x="393" y="155"/>
                    </a:lnTo>
                    <a:cubicBezTo>
                      <a:pt x="381" y="155"/>
                      <a:pt x="373" y="163"/>
                      <a:pt x="373" y="175"/>
                    </a:cubicBezTo>
                    <a:lnTo>
                      <a:pt x="373" y="307"/>
                    </a:lnTo>
                    <a:cubicBezTo>
                      <a:pt x="373" y="319"/>
                      <a:pt x="381" y="327"/>
                      <a:pt x="393" y="327"/>
                    </a:cubicBezTo>
                    <a:lnTo>
                      <a:pt x="443" y="327"/>
                    </a:lnTo>
                    <a:lnTo>
                      <a:pt x="443" y="412"/>
                    </a:lnTo>
                    <a:lnTo>
                      <a:pt x="390" y="412"/>
                    </a:lnTo>
                    <a:cubicBezTo>
                      <a:pt x="378" y="412"/>
                      <a:pt x="370" y="420"/>
                      <a:pt x="370" y="432"/>
                    </a:cubicBezTo>
                    <a:lnTo>
                      <a:pt x="370" y="485"/>
                    </a:lnTo>
                    <a:lnTo>
                      <a:pt x="291" y="485"/>
                    </a:lnTo>
                    <a:lnTo>
                      <a:pt x="291" y="432"/>
                    </a:lnTo>
                    <a:cubicBezTo>
                      <a:pt x="291" y="420"/>
                      <a:pt x="283" y="412"/>
                      <a:pt x="271" y="412"/>
                    </a:cubicBezTo>
                    <a:lnTo>
                      <a:pt x="139" y="412"/>
                    </a:lnTo>
                    <a:cubicBezTo>
                      <a:pt x="127" y="412"/>
                      <a:pt x="119" y="420"/>
                      <a:pt x="119" y="432"/>
                    </a:cubicBezTo>
                    <a:lnTo>
                      <a:pt x="119" y="564"/>
                    </a:lnTo>
                    <a:cubicBezTo>
                      <a:pt x="119" y="575"/>
                      <a:pt x="127" y="584"/>
                      <a:pt x="139" y="584"/>
                    </a:cubicBezTo>
                    <a:lnTo>
                      <a:pt x="192" y="584"/>
                    </a:lnTo>
                    <a:lnTo>
                      <a:pt x="192" y="669"/>
                    </a:lnTo>
                    <a:lnTo>
                      <a:pt x="139" y="669"/>
                    </a:lnTo>
                    <a:cubicBezTo>
                      <a:pt x="127" y="669"/>
                      <a:pt x="119" y="677"/>
                      <a:pt x="119" y="688"/>
                    </a:cubicBezTo>
                    <a:lnTo>
                      <a:pt x="119" y="821"/>
                    </a:lnTo>
                    <a:cubicBezTo>
                      <a:pt x="119" y="832"/>
                      <a:pt x="127" y="841"/>
                      <a:pt x="139" y="841"/>
                    </a:cubicBezTo>
                    <a:lnTo>
                      <a:pt x="274" y="841"/>
                    </a:lnTo>
                    <a:cubicBezTo>
                      <a:pt x="285" y="841"/>
                      <a:pt x="294" y="832"/>
                      <a:pt x="294" y="821"/>
                    </a:cubicBezTo>
                    <a:lnTo>
                      <a:pt x="294" y="688"/>
                    </a:lnTo>
                    <a:cubicBezTo>
                      <a:pt x="294" y="677"/>
                      <a:pt x="285" y="669"/>
                      <a:pt x="274" y="669"/>
                    </a:cubicBezTo>
                    <a:lnTo>
                      <a:pt x="220" y="669"/>
                    </a:lnTo>
                    <a:lnTo>
                      <a:pt x="220" y="584"/>
                    </a:lnTo>
                    <a:lnTo>
                      <a:pt x="274" y="584"/>
                    </a:lnTo>
                    <a:cubicBezTo>
                      <a:pt x="285" y="584"/>
                      <a:pt x="294" y="575"/>
                      <a:pt x="294" y="564"/>
                    </a:cubicBezTo>
                    <a:lnTo>
                      <a:pt x="294" y="511"/>
                    </a:lnTo>
                    <a:lnTo>
                      <a:pt x="373" y="511"/>
                    </a:lnTo>
                    <a:lnTo>
                      <a:pt x="373" y="564"/>
                    </a:lnTo>
                    <a:cubicBezTo>
                      <a:pt x="373" y="575"/>
                      <a:pt x="381" y="584"/>
                      <a:pt x="393" y="584"/>
                    </a:cubicBezTo>
                    <a:lnTo>
                      <a:pt x="446" y="584"/>
                    </a:lnTo>
                    <a:lnTo>
                      <a:pt x="446" y="770"/>
                    </a:lnTo>
                    <a:lnTo>
                      <a:pt x="627" y="770"/>
                    </a:lnTo>
                    <a:lnTo>
                      <a:pt x="627" y="824"/>
                    </a:lnTo>
                    <a:cubicBezTo>
                      <a:pt x="627" y="835"/>
                      <a:pt x="635" y="844"/>
                      <a:pt x="647" y="844"/>
                    </a:cubicBezTo>
                    <a:lnTo>
                      <a:pt x="779" y="844"/>
                    </a:lnTo>
                    <a:cubicBezTo>
                      <a:pt x="791" y="844"/>
                      <a:pt x="799" y="835"/>
                      <a:pt x="799" y="824"/>
                    </a:cubicBezTo>
                    <a:lnTo>
                      <a:pt x="799" y="691"/>
                    </a:lnTo>
                    <a:cubicBezTo>
                      <a:pt x="799" y="680"/>
                      <a:pt x="791" y="671"/>
                      <a:pt x="779" y="671"/>
                    </a:cubicBezTo>
                    <a:lnTo>
                      <a:pt x="726" y="671"/>
                    </a:lnTo>
                    <a:lnTo>
                      <a:pt x="726" y="587"/>
                    </a:lnTo>
                    <a:lnTo>
                      <a:pt x="779" y="587"/>
                    </a:lnTo>
                    <a:cubicBezTo>
                      <a:pt x="791" y="587"/>
                      <a:pt x="799" y="578"/>
                      <a:pt x="799" y="567"/>
                    </a:cubicBez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577" name="Rectangle 576">
              <a:extLst>
                <a:ext uri="{FF2B5EF4-FFF2-40B4-BE49-F238E27FC236}">
                  <a16:creationId xmlns:a16="http://schemas.microsoft.com/office/drawing/2014/main" id="{3C9F0686-0FCE-44A4-98F6-24CEFC97C456}"/>
                </a:ext>
              </a:extLst>
            </p:cNvPr>
            <p:cNvSpPr/>
            <p:nvPr/>
          </p:nvSpPr>
          <p:spPr>
            <a:xfrm>
              <a:off x="7248176" y="2103309"/>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grpSp>
      <p:grpSp>
        <p:nvGrpSpPr>
          <p:cNvPr id="585" name="Group 584">
            <a:extLst>
              <a:ext uri="{FF2B5EF4-FFF2-40B4-BE49-F238E27FC236}">
                <a16:creationId xmlns:a16="http://schemas.microsoft.com/office/drawing/2014/main" id="{9E21B81A-F3EB-4183-8D4A-2540F90B84A1}"/>
              </a:ext>
            </a:extLst>
          </p:cNvPr>
          <p:cNvGrpSpPr>
            <a:grpSpLocks noChangeAspect="1"/>
          </p:cNvGrpSpPr>
          <p:nvPr/>
        </p:nvGrpSpPr>
        <p:grpSpPr>
          <a:xfrm>
            <a:off x="9608557" y="2102952"/>
            <a:ext cx="653142" cy="711030"/>
            <a:chOff x="7248176" y="2103309"/>
            <a:chExt cx="639069" cy="695710"/>
          </a:xfrm>
        </p:grpSpPr>
        <p:grpSp>
          <p:nvGrpSpPr>
            <p:cNvPr id="586" name="Group 585">
              <a:extLst>
                <a:ext uri="{FF2B5EF4-FFF2-40B4-BE49-F238E27FC236}">
                  <a16:creationId xmlns:a16="http://schemas.microsoft.com/office/drawing/2014/main" id="{B9ED9C91-1096-4DC5-93A5-2EA3ABD19796}"/>
                </a:ext>
              </a:extLst>
            </p:cNvPr>
            <p:cNvGrpSpPr/>
            <p:nvPr/>
          </p:nvGrpSpPr>
          <p:grpSpPr>
            <a:xfrm>
              <a:off x="7310016" y="2183827"/>
              <a:ext cx="502281" cy="548163"/>
              <a:chOff x="7310016" y="2183827"/>
              <a:chExt cx="502281" cy="548163"/>
            </a:xfrm>
            <a:solidFill>
              <a:srgbClr val="F80000"/>
            </a:solidFill>
          </p:grpSpPr>
          <p:sp>
            <p:nvSpPr>
              <p:cNvPr id="588" name="Freeform 30">
                <a:extLst>
                  <a:ext uri="{FF2B5EF4-FFF2-40B4-BE49-F238E27FC236}">
                    <a16:creationId xmlns:a16="http://schemas.microsoft.com/office/drawing/2014/main" id="{C4457193-5160-41BD-AD33-CB651F587BFD}"/>
                  </a:ext>
                </a:extLst>
              </p:cNvPr>
              <p:cNvSpPr>
                <a:spLocks noChangeArrowheads="1"/>
              </p:cNvSpPr>
              <p:nvPr/>
            </p:nvSpPr>
            <p:spPr bwMode="auto">
              <a:xfrm>
                <a:off x="7570816" y="2463945"/>
                <a:ext cx="123156" cy="127986"/>
              </a:xfrm>
              <a:custGeom>
                <a:avLst/>
                <a:gdLst>
                  <a:gd name="T0" fmla="*/ 150 w 227"/>
                  <a:gd name="T1" fmla="*/ 54 h 233"/>
                  <a:gd name="T2" fmla="*/ 173 w 227"/>
                  <a:gd name="T3" fmla="*/ 74 h 233"/>
                  <a:gd name="T4" fmla="*/ 226 w 227"/>
                  <a:gd name="T5" fmla="*/ 74 h 233"/>
                  <a:gd name="T6" fmla="*/ 226 w 227"/>
                  <a:gd name="T7" fmla="*/ 158 h 233"/>
                  <a:gd name="T8" fmla="*/ 173 w 227"/>
                  <a:gd name="T9" fmla="*/ 158 h 233"/>
                  <a:gd name="T10" fmla="*/ 153 w 227"/>
                  <a:gd name="T11" fmla="*/ 178 h 233"/>
                  <a:gd name="T12" fmla="*/ 153 w 227"/>
                  <a:gd name="T13" fmla="*/ 232 h 233"/>
                  <a:gd name="T14" fmla="*/ 0 w 227"/>
                  <a:gd name="T15" fmla="*/ 232 h 233"/>
                  <a:gd name="T16" fmla="*/ 0 w 227"/>
                  <a:gd name="T17" fmla="*/ 74 h 233"/>
                  <a:gd name="T18" fmla="*/ 51 w 227"/>
                  <a:gd name="T19" fmla="*/ 74 h 233"/>
                  <a:gd name="T20" fmla="*/ 71 w 227"/>
                  <a:gd name="T21" fmla="*/ 54 h 233"/>
                  <a:gd name="T22" fmla="*/ 71 w 227"/>
                  <a:gd name="T23" fmla="*/ 0 h 233"/>
                  <a:gd name="T24" fmla="*/ 150 w 227"/>
                  <a:gd name="T25" fmla="*/ 0 h 233"/>
                  <a:gd name="T26" fmla="*/ 150 w 227"/>
                  <a:gd name="T27" fmla="*/ 5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27" h="233">
                    <a:moveTo>
                      <a:pt x="150" y="54"/>
                    </a:moveTo>
                    <a:cubicBezTo>
                      <a:pt x="150" y="65"/>
                      <a:pt x="161" y="74"/>
                      <a:pt x="173" y="74"/>
                    </a:cubicBezTo>
                    <a:lnTo>
                      <a:pt x="226" y="74"/>
                    </a:lnTo>
                    <a:lnTo>
                      <a:pt x="226" y="158"/>
                    </a:lnTo>
                    <a:lnTo>
                      <a:pt x="173" y="158"/>
                    </a:lnTo>
                    <a:cubicBezTo>
                      <a:pt x="161" y="158"/>
                      <a:pt x="153" y="167"/>
                      <a:pt x="153" y="178"/>
                    </a:cubicBezTo>
                    <a:lnTo>
                      <a:pt x="153" y="232"/>
                    </a:lnTo>
                    <a:lnTo>
                      <a:pt x="0" y="232"/>
                    </a:lnTo>
                    <a:lnTo>
                      <a:pt x="0" y="74"/>
                    </a:lnTo>
                    <a:lnTo>
                      <a:pt x="51" y="74"/>
                    </a:lnTo>
                    <a:cubicBezTo>
                      <a:pt x="63" y="74"/>
                      <a:pt x="71" y="65"/>
                      <a:pt x="71" y="54"/>
                    </a:cubicBezTo>
                    <a:lnTo>
                      <a:pt x="71" y="0"/>
                    </a:lnTo>
                    <a:lnTo>
                      <a:pt x="150" y="0"/>
                    </a:lnTo>
                    <a:lnTo>
                      <a:pt x="150" y="54"/>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89" name="Freeform 31">
                <a:extLst>
                  <a:ext uri="{FF2B5EF4-FFF2-40B4-BE49-F238E27FC236}">
                    <a16:creationId xmlns:a16="http://schemas.microsoft.com/office/drawing/2014/main" id="{19983213-F193-40DB-9C4F-4E1ECA392FB3}"/>
                  </a:ext>
                </a:extLst>
              </p:cNvPr>
              <p:cNvSpPr>
                <a:spLocks noChangeArrowheads="1"/>
              </p:cNvSpPr>
              <p:nvPr/>
            </p:nvSpPr>
            <p:spPr bwMode="auto">
              <a:xfrm>
                <a:off x="7310016" y="2183827"/>
                <a:ext cx="502281" cy="548163"/>
              </a:xfrm>
              <a:custGeom>
                <a:avLst/>
                <a:gdLst>
                  <a:gd name="T0" fmla="*/ 918 w 919"/>
                  <a:gd name="T1" fmla="*/ 51 h 1003"/>
                  <a:gd name="T2" fmla="*/ 867 w 919"/>
                  <a:gd name="T3" fmla="*/ 1002 h 1003"/>
                  <a:gd name="T4" fmla="*/ 0 w 919"/>
                  <a:gd name="T5" fmla="*/ 951 h 1003"/>
                  <a:gd name="T6" fmla="*/ 51 w 919"/>
                  <a:gd name="T7" fmla="*/ 0 h 1003"/>
                  <a:gd name="T8" fmla="*/ 799 w 919"/>
                  <a:gd name="T9" fmla="*/ 567 h 1003"/>
                  <a:gd name="T10" fmla="*/ 793 w 919"/>
                  <a:gd name="T11" fmla="*/ 432 h 1003"/>
                  <a:gd name="T12" fmla="*/ 641 w 919"/>
                  <a:gd name="T13" fmla="*/ 412 h 1003"/>
                  <a:gd name="T14" fmla="*/ 621 w 919"/>
                  <a:gd name="T15" fmla="*/ 485 h 1003"/>
                  <a:gd name="T16" fmla="*/ 542 w 919"/>
                  <a:gd name="T17" fmla="*/ 432 h 1003"/>
                  <a:gd name="T18" fmla="*/ 472 w 919"/>
                  <a:gd name="T19" fmla="*/ 412 h 1003"/>
                  <a:gd name="T20" fmla="*/ 525 w 919"/>
                  <a:gd name="T21" fmla="*/ 327 h 1003"/>
                  <a:gd name="T22" fmla="*/ 545 w 919"/>
                  <a:gd name="T23" fmla="*/ 175 h 1003"/>
                  <a:gd name="T24" fmla="*/ 393 w 919"/>
                  <a:gd name="T25" fmla="*/ 155 h 1003"/>
                  <a:gd name="T26" fmla="*/ 373 w 919"/>
                  <a:gd name="T27" fmla="*/ 307 h 1003"/>
                  <a:gd name="T28" fmla="*/ 443 w 919"/>
                  <a:gd name="T29" fmla="*/ 327 h 1003"/>
                  <a:gd name="T30" fmla="*/ 390 w 919"/>
                  <a:gd name="T31" fmla="*/ 412 h 1003"/>
                  <a:gd name="T32" fmla="*/ 370 w 919"/>
                  <a:gd name="T33" fmla="*/ 485 h 1003"/>
                  <a:gd name="T34" fmla="*/ 291 w 919"/>
                  <a:gd name="T35" fmla="*/ 432 h 1003"/>
                  <a:gd name="T36" fmla="*/ 139 w 919"/>
                  <a:gd name="T37" fmla="*/ 412 h 1003"/>
                  <a:gd name="T38" fmla="*/ 119 w 919"/>
                  <a:gd name="T39" fmla="*/ 564 h 1003"/>
                  <a:gd name="T40" fmla="*/ 192 w 919"/>
                  <a:gd name="T41" fmla="*/ 584 h 1003"/>
                  <a:gd name="T42" fmla="*/ 139 w 919"/>
                  <a:gd name="T43" fmla="*/ 669 h 1003"/>
                  <a:gd name="T44" fmla="*/ 119 w 919"/>
                  <a:gd name="T45" fmla="*/ 821 h 1003"/>
                  <a:gd name="T46" fmla="*/ 274 w 919"/>
                  <a:gd name="T47" fmla="*/ 841 h 1003"/>
                  <a:gd name="T48" fmla="*/ 294 w 919"/>
                  <a:gd name="T49" fmla="*/ 688 h 1003"/>
                  <a:gd name="T50" fmla="*/ 220 w 919"/>
                  <a:gd name="T51" fmla="*/ 669 h 1003"/>
                  <a:gd name="T52" fmla="*/ 274 w 919"/>
                  <a:gd name="T53" fmla="*/ 584 h 1003"/>
                  <a:gd name="T54" fmla="*/ 294 w 919"/>
                  <a:gd name="T55" fmla="*/ 511 h 1003"/>
                  <a:gd name="T56" fmla="*/ 373 w 919"/>
                  <a:gd name="T57" fmla="*/ 564 h 1003"/>
                  <a:gd name="T58" fmla="*/ 446 w 919"/>
                  <a:gd name="T59" fmla="*/ 584 h 1003"/>
                  <a:gd name="T60" fmla="*/ 627 w 919"/>
                  <a:gd name="T61" fmla="*/ 770 h 1003"/>
                  <a:gd name="T62" fmla="*/ 647 w 919"/>
                  <a:gd name="T63" fmla="*/ 844 h 1003"/>
                  <a:gd name="T64" fmla="*/ 799 w 919"/>
                  <a:gd name="T65" fmla="*/ 824 h 1003"/>
                  <a:gd name="T66" fmla="*/ 779 w 919"/>
                  <a:gd name="T67" fmla="*/ 671 h 1003"/>
                  <a:gd name="T68" fmla="*/ 726 w 919"/>
                  <a:gd name="T69" fmla="*/ 587 h 1003"/>
                  <a:gd name="T70" fmla="*/ 799 w 919"/>
                  <a:gd name="T71" fmla="*/ 56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19" h="1003">
                    <a:moveTo>
                      <a:pt x="867" y="0"/>
                    </a:moveTo>
                    <a:cubicBezTo>
                      <a:pt x="895" y="0"/>
                      <a:pt x="918" y="22"/>
                      <a:pt x="918" y="51"/>
                    </a:cubicBezTo>
                    <a:lnTo>
                      <a:pt x="918" y="951"/>
                    </a:lnTo>
                    <a:cubicBezTo>
                      <a:pt x="918" y="979"/>
                      <a:pt x="895" y="1002"/>
                      <a:pt x="867" y="1002"/>
                    </a:cubicBezTo>
                    <a:lnTo>
                      <a:pt x="51" y="1002"/>
                    </a:lnTo>
                    <a:cubicBezTo>
                      <a:pt x="23" y="1002"/>
                      <a:pt x="0" y="979"/>
                      <a:pt x="0" y="951"/>
                    </a:cubicBezTo>
                    <a:lnTo>
                      <a:pt x="0" y="51"/>
                    </a:lnTo>
                    <a:cubicBezTo>
                      <a:pt x="0" y="22"/>
                      <a:pt x="23" y="0"/>
                      <a:pt x="51" y="0"/>
                    </a:cubicBezTo>
                    <a:lnTo>
                      <a:pt x="867" y="0"/>
                    </a:lnTo>
                    <a:close/>
                    <a:moveTo>
                      <a:pt x="799" y="567"/>
                    </a:moveTo>
                    <a:lnTo>
                      <a:pt x="793" y="567"/>
                    </a:lnTo>
                    <a:lnTo>
                      <a:pt x="793" y="432"/>
                    </a:lnTo>
                    <a:cubicBezTo>
                      <a:pt x="793" y="420"/>
                      <a:pt x="785" y="412"/>
                      <a:pt x="774" y="412"/>
                    </a:cubicBezTo>
                    <a:lnTo>
                      <a:pt x="641" y="412"/>
                    </a:lnTo>
                    <a:cubicBezTo>
                      <a:pt x="630" y="412"/>
                      <a:pt x="621" y="420"/>
                      <a:pt x="621" y="432"/>
                    </a:cubicBezTo>
                    <a:lnTo>
                      <a:pt x="621" y="485"/>
                    </a:lnTo>
                    <a:lnTo>
                      <a:pt x="542" y="485"/>
                    </a:lnTo>
                    <a:lnTo>
                      <a:pt x="542" y="432"/>
                    </a:lnTo>
                    <a:cubicBezTo>
                      <a:pt x="542" y="420"/>
                      <a:pt x="534" y="412"/>
                      <a:pt x="522" y="412"/>
                    </a:cubicBezTo>
                    <a:lnTo>
                      <a:pt x="472" y="412"/>
                    </a:lnTo>
                    <a:lnTo>
                      <a:pt x="472" y="327"/>
                    </a:lnTo>
                    <a:lnTo>
                      <a:pt x="525" y="327"/>
                    </a:lnTo>
                    <a:cubicBezTo>
                      <a:pt x="537" y="327"/>
                      <a:pt x="545" y="319"/>
                      <a:pt x="545" y="307"/>
                    </a:cubicBezTo>
                    <a:lnTo>
                      <a:pt x="545" y="175"/>
                    </a:lnTo>
                    <a:cubicBezTo>
                      <a:pt x="545" y="163"/>
                      <a:pt x="537" y="155"/>
                      <a:pt x="525" y="155"/>
                    </a:cubicBezTo>
                    <a:lnTo>
                      <a:pt x="393" y="155"/>
                    </a:lnTo>
                    <a:cubicBezTo>
                      <a:pt x="381" y="155"/>
                      <a:pt x="373" y="163"/>
                      <a:pt x="373" y="175"/>
                    </a:cubicBezTo>
                    <a:lnTo>
                      <a:pt x="373" y="307"/>
                    </a:lnTo>
                    <a:cubicBezTo>
                      <a:pt x="373" y="319"/>
                      <a:pt x="381" y="327"/>
                      <a:pt x="393" y="327"/>
                    </a:cubicBezTo>
                    <a:lnTo>
                      <a:pt x="443" y="327"/>
                    </a:lnTo>
                    <a:lnTo>
                      <a:pt x="443" y="412"/>
                    </a:lnTo>
                    <a:lnTo>
                      <a:pt x="390" y="412"/>
                    </a:lnTo>
                    <a:cubicBezTo>
                      <a:pt x="378" y="412"/>
                      <a:pt x="370" y="420"/>
                      <a:pt x="370" y="432"/>
                    </a:cubicBezTo>
                    <a:lnTo>
                      <a:pt x="370" y="485"/>
                    </a:lnTo>
                    <a:lnTo>
                      <a:pt x="291" y="485"/>
                    </a:lnTo>
                    <a:lnTo>
                      <a:pt x="291" y="432"/>
                    </a:lnTo>
                    <a:cubicBezTo>
                      <a:pt x="291" y="420"/>
                      <a:pt x="283" y="412"/>
                      <a:pt x="271" y="412"/>
                    </a:cubicBezTo>
                    <a:lnTo>
                      <a:pt x="139" y="412"/>
                    </a:lnTo>
                    <a:cubicBezTo>
                      <a:pt x="127" y="412"/>
                      <a:pt x="119" y="420"/>
                      <a:pt x="119" y="432"/>
                    </a:cubicBezTo>
                    <a:lnTo>
                      <a:pt x="119" y="564"/>
                    </a:lnTo>
                    <a:cubicBezTo>
                      <a:pt x="119" y="575"/>
                      <a:pt x="127" y="584"/>
                      <a:pt x="139" y="584"/>
                    </a:cubicBezTo>
                    <a:lnTo>
                      <a:pt x="192" y="584"/>
                    </a:lnTo>
                    <a:lnTo>
                      <a:pt x="192" y="669"/>
                    </a:lnTo>
                    <a:lnTo>
                      <a:pt x="139" y="669"/>
                    </a:lnTo>
                    <a:cubicBezTo>
                      <a:pt x="127" y="669"/>
                      <a:pt x="119" y="677"/>
                      <a:pt x="119" y="688"/>
                    </a:cubicBezTo>
                    <a:lnTo>
                      <a:pt x="119" y="821"/>
                    </a:lnTo>
                    <a:cubicBezTo>
                      <a:pt x="119" y="832"/>
                      <a:pt x="127" y="841"/>
                      <a:pt x="139" y="841"/>
                    </a:cubicBezTo>
                    <a:lnTo>
                      <a:pt x="274" y="841"/>
                    </a:lnTo>
                    <a:cubicBezTo>
                      <a:pt x="285" y="841"/>
                      <a:pt x="294" y="832"/>
                      <a:pt x="294" y="821"/>
                    </a:cubicBezTo>
                    <a:lnTo>
                      <a:pt x="294" y="688"/>
                    </a:lnTo>
                    <a:cubicBezTo>
                      <a:pt x="294" y="677"/>
                      <a:pt x="285" y="669"/>
                      <a:pt x="274" y="669"/>
                    </a:cubicBezTo>
                    <a:lnTo>
                      <a:pt x="220" y="669"/>
                    </a:lnTo>
                    <a:lnTo>
                      <a:pt x="220" y="584"/>
                    </a:lnTo>
                    <a:lnTo>
                      <a:pt x="274" y="584"/>
                    </a:lnTo>
                    <a:cubicBezTo>
                      <a:pt x="285" y="584"/>
                      <a:pt x="294" y="575"/>
                      <a:pt x="294" y="564"/>
                    </a:cubicBezTo>
                    <a:lnTo>
                      <a:pt x="294" y="511"/>
                    </a:lnTo>
                    <a:lnTo>
                      <a:pt x="373" y="511"/>
                    </a:lnTo>
                    <a:lnTo>
                      <a:pt x="373" y="564"/>
                    </a:lnTo>
                    <a:cubicBezTo>
                      <a:pt x="373" y="575"/>
                      <a:pt x="381" y="584"/>
                      <a:pt x="393" y="584"/>
                    </a:cubicBezTo>
                    <a:lnTo>
                      <a:pt x="446" y="584"/>
                    </a:lnTo>
                    <a:lnTo>
                      <a:pt x="446" y="770"/>
                    </a:lnTo>
                    <a:lnTo>
                      <a:pt x="627" y="770"/>
                    </a:lnTo>
                    <a:lnTo>
                      <a:pt x="627" y="824"/>
                    </a:lnTo>
                    <a:cubicBezTo>
                      <a:pt x="627" y="835"/>
                      <a:pt x="635" y="844"/>
                      <a:pt x="647" y="844"/>
                    </a:cubicBezTo>
                    <a:lnTo>
                      <a:pt x="779" y="844"/>
                    </a:lnTo>
                    <a:cubicBezTo>
                      <a:pt x="791" y="844"/>
                      <a:pt x="799" y="835"/>
                      <a:pt x="799" y="824"/>
                    </a:cubicBezTo>
                    <a:lnTo>
                      <a:pt x="799" y="691"/>
                    </a:lnTo>
                    <a:cubicBezTo>
                      <a:pt x="799" y="680"/>
                      <a:pt x="791" y="671"/>
                      <a:pt x="779" y="671"/>
                    </a:cubicBezTo>
                    <a:lnTo>
                      <a:pt x="726" y="671"/>
                    </a:lnTo>
                    <a:lnTo>
                      <a:pt x="726" y="587"/>
                    </a:lnTo>
                    <a:lnTo>
                      <a:pt x="779" y="587"/>
                    </a:lnTo>
                    <a:cubicBezTo>
                      <a:pt x="791" y="587"/>
                      <a:pt x="799" y="578"/>
                      <a:pt x="799" y="567"/>
                    </a:cubicBez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587" name="Rectangle 586">
              <a:extLst>
                <a:ext uri="{FF2B5EF4-FFF2-40B4-BE49-F238E27FC236}">
                  <a16:creationId xmlns:a16="http://schemas.microsoft.com/office/drawing/2014/main" id="{A8CA2684-B164-4C9F-AE5D-5B5DA5EB2F23}"/>
                </a:ext>
              </a:extLst>
            </p:cNvPr>
            <p:cNvSpPr/>
            <p:nvPr/>
          </p:nvSpPr>
          <p:spPr>
            <a:xfrm>
              <a:off x="7248176" y="2103309"/>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grpSp>
      <p:grpSp>
        <p:nvGrpSpPr>
          <p:cNvPr id="590" name="Group 589">
            <a:extLst>
              <a:ext uri="{FF2B5EF4-FFF2-40B4-BE49-F238E27FC236}">
                <a16:creationId xmlns:a16="http://schemas.microsoft.com/office/drawing/2014/main" id="{BC610103-B9DD-4BC2-9180-E582D2502ACE}"/>
              </a:ext>
            </a:extLst>
          </p:cNvPr>
          <p:cNvGrpSpPr>
            <a:grpSpLocks noChangeAspect="1"/>
          </p:cNvGrpSpPr>
          <p:nvPr/>
        </p:nvGrpSpPr>
        <p:grpSpPr>
          <a:xfrm>
            <a:off x="2202267" y="5702652"/>
            <a:ext cx="534403" cy="534403"/>
            <a:chOff x="7046913" y="4090988"/>
            <a:chExt cx="327025" cy="327025"/>
          </a:xfrm>
          <a:solidFill>
            <a:schemeClr val="accent1"/>
          </a:solidFill>
        </p:grpSpPr>
        <p:sp>
          <p:nvSpPr>
            <p:cNvPr id="591" name="Freeform 32">
              <a:extLst>
                <a:ext uri="{FF2B5EF4-FFF2-40B4-BE49-F238E27FC236}">
                  <a16:creationId xmlns:a16="http://schemas.microsoft.com/office/drawing/2014/main" id="{0EC0C468-2108-4BA6-B4BE-8E339AD755F2}"/>
                </a:ext>
              </a:extLst>
            </p:cNvPr>
            <p:cNvSpPr>
              <a:spLocks noChangeArrowheads="1"/>
            </p:cNvSpPr>
            <p:nvPr/>
          </p:nvSpPr>
          <p:spPr bwMode="auto">
            <a:xfrm>
              <a:off x="7204075" y="4281488"/>
              <a:ext cx="68263" cy="53975"/>
            </a:xfrm>
            <a:custGeom>
              <a:avLst/>
              <a:gdLst>
                <a:gd name="T0" fmla="*/ 11 w 190"/>
                <a:gd name="T1" fmla="*/ 0 h 148"/>
                <a:gd name="T2" fmla="*/ 186 w 190"/>
                <a:gd name="T3" fmla="*/ 20 h 148"/>
                <a:gd name="T4" fmla="*/ 189 w 190"/>
                <a:gd name="T5" fmla="*/ 31 h 148"/>
                <a:gd name="T6" fmla="*/ 70 w 190"/>
                <a:gd name="T7" fmla="*/ 147 h 148"/>
                <a:gd name="T8" fmla="*/ 50 w 190"/>
                <a:gd name="T9" fmla="*/ 141 h 148"/>
                <a:gd name="T10" fmla="*/ 48 w 190"/>
                <a:gd name="T11" fmla="*/ 141 h 148"/>
                <a:gd name="T12" fmla="*/ 0 w 190"/>
                <a:gd name="T13" fmla="*/ 17 h 148"/>
                <a:gd name="T14" fmla="*/ 11 w 190"/>
                <a:gd name="T15" fmla="*/ 0 h 1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0" h="148">
                  <a:moveTo>
                    <a:pt x="11" y="0"/>
                  </a:moveTo>
                  <a:lnTo>
                    <a:pt x="186" y="20"/>
                  </a:lnTo>
                  <a:cubicBezTo>
                    <a:pt x="186" y="25"/>
                    <a:pt x="186" y="28"/>
                    <a:pt x="189" y="31"/>
                  </a:cubicBezTo>
                  <a:lnTo>
                    <a:pt x="70" y="147"/>
                  </a:lnTo>
                  <a:cubicBezTo>
                    <a:pt x="65" y="144"/>
                    <a:pt x="59" y="141"/>
                    <a:pt x="50" y="141"/>
                  </a:cubicBezTo>
                  <a:lnTo>
                    <a:pt x="48" y="141"/>
                  </a:lnTo>
                  <a:lnTo>
                    <a:pt x="0" y="17"/>
                  </a:lnTo>
                  <a:cubicBezTo>
                    <a:pt x="2" y="11"/>
                    <a:pt x="8" y="6"/>
                    <a:pt x="11"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92" name="Freeform 33">
              <a:extLst>
                <a:ext uri="{FF2B5EF4-FFF2-40B4-BE49-F238E27FC236}">
                  <a16:creationId xmlns:a16="http://schemas.microsoft.com/office/drawing/2014/main" id="{BCB8E655-55B1-4124-90E1-055E9DC270B4}"/>
                </a:ext>
              </a:extLst>
            </p:cNvPr>
            <p:cNvSpPr>
              <a:spLocks noChangeArrowheads="1"/>
            </p:cNvSpPr>
            <p:nvPr/>
          </p:nvSpPr>
          <p:spPr bwMode="auto">
            <a:xfrm>
              <a:off x="7148513" y="4283075"/>
              <a:ext cx="63500" cy="52388"/>
            </a:xfrm>
            <a:custGeom>
              <a:avLst/>
              <a:gdLst>
                <a:gd name="T0" fmla="*/ 125 w 176"/>
                <a:gd name="T1" fmla="*/ 25 h 145"/>
                <a:gd name="T2" fmla="*/ 175 w 176"/>
                <a:gd name="T3" fmla="*/ 144 h 145"/>
                <a:gd name="T4" fmla="*/ 0 w 176"/>
                <a:gd name="T5" fmla="*/ 20 h 145"/>
                <a:gd name="T6" fmla="*/ 3 w 176"/>
                <a:gd name="T7" fmla="*/ 14 h 145"/>
                <a:gd name="T8" fmla="*/ 85 w 176"/>
                <a:gd name="T9" fmla="*/ 0 h 145"/>
                <a:gd name="T10" fmla="*/ 125 w 176"/>
                <a:gd name="T11" fmla="*/ 25 h 145"/>
              </a:gdLst>
              <a:ahLst/>
              <a:cxnLst>
                <a:cxn ang="0">
                  <a:pos x="T0" y="T1"/>
                </a:cxn>
                <a:cxn ang="0">
                  <a:pos x="T2" y="T3"/>
                </a:cxn>
                <a:cxn ang="0">
                  <a:pos x="T4" y="T5"/>
                </a:cxn>
                <a:cxn ang="0">
                  <a:pos x="T6" y="T7"/>
                </a:cxn>
                <a:cxn ang="0">
                  <a:pos x="T8" y="T9"/>
                </a:cxn>
                <a:cxn ang="0">
                  <a:pos x="T10" y="T11"/>
                </a:cxn>
              </a:cxnLst>
              <a:rect l="0" t="0" r="r" b="b"/>
              <a:pathLst>
                <a:path w="176" h="145">
                  <a:moveTo>
                    <a:pt x="125" y="25"/>
                  </a:moveTo>
                  <a:cubicBezTo>
                    <a:pt x="127" y="25"/>
                    <a:pt x="175" y="144"/>
                    <a:pt x="175" y="144"/>
                  </a:cubicBezTo>
                  <a:lnTo>
                    <a:pt x="0" y="20"/>
                  </a:lnTo>
                  <a:cubicBezTo>
                    <a:pt x="3" y="20"/>
                    <a:pt x="3" y="17"/>
                    <a:pt x="3" y="14"/>
                  </a:cubicBezTo>
                  <a:lnTo>
                    <a:pt x="85" y="0"/>
                  </a:lnTo>
                  <a:cubicBezTo>
                    <a:pt x="91" y="14"/>
                    <a:pt x="108" y="25"/>
                    <a:pt x="125" y="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93" name="Freeform 34">
              <a:extLst>
                <a:ext uri="{FF2B5EF4-FFF2-40B4-BE49-F238E27FC236}">
                  <a16:creationId xmlns:a16="http://schemas.microsoft.com/office/drawing/2014/main" id="{9EBF2AD6-B62C-4F16-9591-2DB07F3534FE}"/>
                </a:ext>
              </a:extLst>
            </p:cNvPr>
            <p:cNvSpPr>
              <a:spLocks noChangeArrowheads="1"/>
            </p:cNvSpPr>
            <p:nvPr/>
          </p:nvSpPr>
          <p:spPr bwMode="auto">
            <a:xfrm>
              <a:off x="7140575" y="4210050"/>
              <a:ext cx="42863" cy="68263"/>
            </a:xfrm>
            <a:custGeom>
              <a:avLst/>
              <a:gdLst>
                <a:gd name="T0" fmla="*/ 116 w 117"/>
                <a:gd name="T1" fmla="*/ 149 h 190"/>
                <a:gd name="T2" fmla="*/ 99 w 117"/>
                <a:gd name="T3" fmla="*/ 175 h 190"/>
                <a:gd name="T4" fmla="*/ 17 w 117"/>
                <a:gd name="T5" fmla="*/ 189 h 190"/>
                <a:gd name="T6" fmla="*/ 0 w 117"/>
                <a:gd name="T7" fmla="*/ 172 h 190"/>
                <a:gd name="T8" fmla="*/ 42 w 117"/>
                <a:gd name="T9" fmla="*/ 0 h 190"/>
                <a:gd name="T10" fmla="*/ 45 w 117"/>
                <a:gd name="T11" fmla="*/ 0 h 190"/>
                <a:gd name="T12" fmla="*/ 116 w 117"/>
                <a:gd name="T13" fmla="*/ 149 h 190"/>
              </a:gdLst>
              <a:ahLst/>
              <a:cxnLst>
                <a:cxn ang="0">
                  <a:pos x="T0" y="T1"/>
                </a:cxn>
                <a:cxn ang="0">
                  <a:pos x="T2" y="T3"/>
                </a:cxn>
                <a:cxn ang="0">
                  <a:pos x="T4" y="T5"/>
                </a:cxn>
                <a:cxn ang="0">
                  <a:pos x="T6" y="T7"/>
                </a:cxn>
                <a:cxn ang="0">
                  <a:pos x="T8" y="T9"/>
                </a:cxn>
                <a:cxn ang="0">
                  <a:pos x="T10" y="T11"/>
                </a:cxn>
                <a:cxn ang="0">
                  <a:pos x="T12" y="T13"/>
                </a:cxn>
              </a:cxnLst>
              <a:rect l="0" t="0" r="r" b="b"/>
              <a:pathLst>
                <a:path w="117" h="190">
                  <a:moveTo>
                    <a:pt x="116" y="149"/>
                  </a:moveTo>
                  <a:cubicBezTo>
                    <a:pt x="110" y="155"/>
                    <a:pt x="104" y="166"/>
                    <a:pt x="99" y="175"/>
                  </a:cubicBezTo>
                  <a:lnTo>
                    <a:pt x="17" y="189"/>
                  </a:lnTo>
                  <a:cubicBezTo>
                    <a:pt x="11" y="183"/>
                    <a:pt x="5" y="177"/>
                    <a:pt x="0" y="172"/>
                  </a:cubicBezTo>
                  <a:lnTo>
                    <a:pt x="42" y="0"/>
                  </a:lnTo>
                  <a:cubicBezTo>
                    <a:pt x="45" y="0"/>
                    <a:pt x="45" y="0"/>
                    <a:pt x="45" y="0"/>
                  </a:cubicBezTo>
                  <a:lnTo>
                    <a:pt x="116" y="14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94" name="Freeform 35">
              <a:extLst>
                <a:ext uri="{FF2B5EF4-FFF2-40B4-BE49-F238E27FC236}">
                  <a16:creationId xmlns:a16="http://schemas.microsoft.com/office/drawing/2014/main" id="{0E0E5C9D-5C27-442E-9107-2D072EF35E53}"/>
                </a:ext>
              </a:extLst>
            </p:cNvPr>
            <p:cNvSpPr>
              <a:spLocks noChangeArrowheads="1"/>
            </p:cNvSpPr>
            <p:nvPr/>
          </p:nvSpPr>
          <p:spPr bwMode="auto">
            <a:xfrm>
              <a:off x="7165975" y="4198938"/>
              <a:ext cx="92075" cy="63500"/>
            </a:xfrm>
            <a:custGeom>
              <a:avLst/>
              <a:gdLst>
                <a:gd name="T0" fmla="*/ 74 w 255"/>
                <a:gd name="T1" fmla="*/ 169 h 176"/>
                <a:gd name="T2" fmla="*/ 71 w 255"/>
                <a:gd name="T3" fmla="*/ 166 h 176"/>
                <a:gd name="T4" fmla="*/ 0 w 255"/>
                <a:gd name="T5" fmla="*/ 17 h 176"/>
                <a:gd name="T6" fmla="*/ 11 w 255"/>
                <a:gd name="T7" fmla="*/ 0 h 176"/>
                <a:gd name="T8" fmla="*/ 251 w 255"/>
                <a:gd name="T9" fmla="*/ 5 h 176"/>
                <a:gd name="T10" fmla="*/ 254 w 255"/>
                <a:gd name="T11" fmla="*/ 14 h 176"/>
                <a:gd name="T12" fmla="*/ 93 w 255"/>
                <a:gd name="T13" fmla="*/ 175 h 176"/>
                <a:gd name="T14" fmla="*/ 74 w 255"/>
                <a:gd name="T15" fmla="*/ 169 h 1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5" h="176">
                  <a:moveTo>
                    <a:pt x="74" y="169"/>
                  </a:moveTo>
                  <a:cubicBezTo>
                    <a:pt x="74" y="169"/>
                    <a:pt x="71" y="169"/>
                    <a:pt x="71" y="166"/>
                  </a:cubicBezTo>
                  <a:lnTo>
                    <a:pt x="0" y="17"/>
                  </a:lnTo>
                  <a:cubicBezTo>
                    <a:pt x="6" y="14"/>
                    <a:pt x="9" y="5"/>
                    <a:pt x="11" y="0"/>
                  </a:cubicBezTo>
                  <a:lnTo>
                    <a:pt x="251" y="5"/>
                  </a:lnTo>
                  <a:cubicBezTo>
                    <a:pt x="251" y="8"/>
                    <a:pt x="254" y="11"/>
                    <a:pt x="254" y="14"/>
                  </a:cubicBezTo>
                  <a:lnTo>
                    <a:pt x="93" y="175"/>
                  </a:lnTo>
                  <a:cubicBezTo>
                    <a:pt x="88" y="172"/>
                    <a:pt x="82" y="169"/>
                    <a:pt x="74" y="16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95" name="Freeform 36">
              <a:extLst>
                <a:ext uri="{FF2B5EF4-FFF2-40B4-BE49-F238E27FC236}">
                  <a16:creationId xmlns:a16="http://schemas.microsoft.com/office/drawing/2014/main" id="{FC1E8D83-1416-49C2-974A-B59F9862C2AA}"/>
                </a:ext>
              </a:extLst>
            </p:cNvPr>
            <p:cNvSpPr>
              <a:spLocks noChangeArrowheads="1"/>
            </p:cNvSpPr>
            <p:nvPr/>
          </p:nvSpPr>
          <p:spPr bwMode="auto">
            <a:xfrm>
              <a:off x="7207250" y="4210050"/>
              <a:ext cx="71438" cy="69850"/>
            </a:xfrm>
            <a:custGeom>
              <a:avLst/>
              <a:gdLst>
                <a:gd name="T0" fmla="*/ 161 w 198"/>
                <a:gd name="T1" fmla="*/ 0 h 193"/>
                <a:gd name="T2" fmla="*/ 172 w 198"/>
                <a:gd name="T3" fmla="*/ 5 h 193"/>
                <a:gd name="T4" fmla="*/ 197 w 198"/>
                <a:gd name="T5" fmla="*/ 169 h 193"/>
                <a:gd name="T6" fmla="*/ 178 w 198"/>
                <a:gd name="T7" fmla="*/ 192 h 193"/>
                <a:gd name="T8" fmla="*/ 3 w 198"/>
                <a:gd name="T9" fmla="*/ 172 h 193"/>
                <a:gd name="T10" fmla="*/ 0 w 198"/>
                <a:gd name="T11" fmla="*/ 161 h 193"/>
                <a:gd name="T12" fmla="*/ 161 w 198"/>
                <a:gd name="T13" fmla="*/ 0 h 193"/>
              </a:gdLst>
              <a:ahLst/>
              <a:cxnLst>
                <a:cxn ang="0">
                  <a:pos x="T0" y="T1"/>
                </a:cxn>
                <a:cxn ang="0">
                  <a:pos x="T2" y="T3"/>
                </a:cxn>
                <a:cxn ang="0">
                  <a:pos x="T4" y="T5"/>
                </a:cxn>
                <a:cxn ang="0">
                  <a:pos x="T6" y="T7"/>
                </a:cxn>
                <a:cxn ang="0">
                  <a:pos x="T8" y="T9"/>
                </a:cxn>
                <a:cxn ang="0">
                  <a:pos x="T10" y="T11"/>
                </a:cxn>
                <a:cxn ang="0">
                  <a:pos x="T12" y="T13"/>
                </a:cxn>
              </a:cxnLst>
              <a:rect l="0" t="0" r="r" b="b"/>
              <a:pathLst>
                <a:path w="198" h="193">
                  <a:moveTo>
                    <a:pt x="161" y="0"/>
                  </a:moveTo>
                  <a:cubicBezTo>
                    <a:pt x="164" y="3"/>
                    <a:pt x="169" y="5"/>
                    <a:pt x="172" y="5"/>
                  </a:cubicBezTo>
                  <a:lnTo>
                    <a:pt x="197" y="169"/>
                  </a:lnTo>
                  <a:cubicBezTo>
                    <a:pt x="189" y="175"/>
                    <a:pt x="183" y="183"/>
                    <a:pt x="178" y="192"/>
                  </a:cubicBezTo>
                  <a:lnTo>
                    <a:pt x="3" y="172"/>
                  </a:lnTo>
                  <a:cubicBezTo>
                    <a:pt x="3" y="169"/>
                    <a:pt x="3" y="163"/>
                    <a:pt x="0" y="161"/>
                  </a:cubicBezTo>
                  <a:lnTo>
                    <a:pt x="161"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96" name="Freeform 37">
              <a:extLst>
                <a:ext uri="{FF2B5EF4-FFF2-40B4-BE49-F238E27FC236}">
                  <a16:creationId xmlns:a16="http://schemas.microsoft.com/office/drawing/2014/main" id="{32DAE56F-D0FB-4198-93A8-8890AAF8A68F}"/>
                </a:ext>
              </a:extLst>
            </p:cNvPr>
            <p:cNvSpPr>
              <a:spLocks noChangeArrowheads="1"/>
            </p:cNvSpPr>
            <p:nvPr/>
          </p:nvSpPr>
          <p:spPr bwMode="auto">
            <a:xfrm>
              <a:off x="7046913" y="4090988"/>
              <a:ext cx="327025" cy="327025"/>
            </a:xfrm>
            <a:custGeom>
              <a:avLst/>
              <a:gdLst>
                <a:gd name="T0" fmla="*/ 455 w 910"/>
                <a:gd name="T1" fmla="*/ 0 h 909"/>
                <a:gd name="T2" fmla="*/ 909 w 910"/>
                <a:gd name="T3" fmla="*/ 454 h 909"/>
                <a:gd name="T4" fmla="*/ 455 w 910"/>
                <a:gd name="T5" fmla="*/ 908 h 909"/>
                <a:gd name="T6" fmla="*/ 0 w 910"/>
                <a:gd name="T7" fmla="*/ 454 h 909"/>
                <a:gd name="T8" fmla="*/ 455 w 910"/>
                <a:gd name="T9" fmla="*/ 0 h 909"/>
                <a:gd name="T10" fmla="*/ 669 w 910"/>
                <a:gd name="T11" fmla="*/ 589 h 909"/>
                <a:gd name="T12" fmla="*/ 717 w 910"/>
                <a:gd name="T13" fmla="*/ 542 h 909"/>
                <a:gd name="T14" fmla="*/ 677 w 910"/>
                <a:gd name="T15" fmla="*/ 496 h 909"/>
                <a:gd name="T16" fmla="*/ 652 w 910"/>
                <a:gd name="T17" fmla="*/ 333 h 909"/>
                <a:gd name="T18" fmla="*/ 677 w 910"/>
                <a:gd name="T19" fmla="*/ 293 h 909"/>
                <a:gd name="T20" fmla="*/ 632 w 910"/>
                <a:gd name="T21" fmla="*/ 248 h 909"/>
                <a:gd name="T22" fmla="*/ 590 w 910"/>
                <a:gd name="T23" fmla="*/ 279 h 909"/>
                <a:gd name="T24" fmla="*/ 347 w 910"/>
                <a:gd name="T25" fmla="*/ 273 h 909"/>
                <a:gd name="T26" fmla="*/ 305 w 910"/>
                <a:gd name="T27" fmla="*/ 242 h 909"/>
                <a:gd name="T28" fmla="*/ 260 w 910"/>
                <a:gd name="T29" fmla="*/ 288 h 909"/>
                <a:gd name="T30" fmla="*/ 282 w 910"/>
                <a:gd name="T31" fmla="*/ 327 h 909"/>
                <a:gd name="T32" fmla="*/ 240 w 910"/>
                <a:gd name="T33" fmla="*/ 499 h 909"/>
                <a:gd name="T34" fmla="*/ 198 w 910"/>
                <a:gd name="T35" fmla="*/ 544 h 909"/>
                <a:gd name="T36" fmla="*/ 243 w 910"/>
                <a:gd name="T37" fmla="*/ 589 h 909"/>
                <a:gd name="T38" fmla="*/ 271 w 910"/>
                <a:gd name="T39" fmla="*/ 581 h 909"/>
                <a:gd name="T40" fmla="*/ 449 w 910"/>
                <a:gd name="T41" fmla="*/ 705 h 909"/>
                <a:gd name="T42" fmla="*/ 446 w 910"/>
                <a:gd name="T43" fmla="*/ 719 h 909"/>
                <a:gd name="T44" fmla="*/ 491 w 910"/>
                <a:gd name="T45" fmla="*/ 764 h 909"/>
                <a:gd name="T46" fmla="*/ 536 w 910"/>
                <a:gd name="T47" fmla="*/ 719 h 909"/>
                <a:gd name="T48" fmla="*/ 531 w 910"/>
                <a:gd name="T49" fmla="*/ 700 h 909"/>
                <a:gd name="T50" fmla="*/ 649 w 910"/>
                <a:gd name="T51" fmla="*/ 584 h 909"/>
                <a:gd name="T52" fmla="*/ 669 w 910"/>
                <a:gd name="T53" fmla="*/ 589 h 9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10" h="909">
                  <a:moveTo>
                    <a:pt x="455" y="0"/>
                  </a:moveTo>
                  <a:cubicBezTo>
                    <a:pt x="706" y="0"/>
                    <a:pt x="909" y="203"/>
                    <a:pt x="909" y="454"/>
                  </a:cubicBezTo>
                  <a:cubicBezTo>
                    <a:pt x="909" y="705"/>
                    <a:pt x="707" y="908"/>
                    <a:pt x="455" y="908"/>
                  </a:cubicBezTo>
                  <a:cubicBezTo>
                    <a:pt x="204" y="908"/>
                    <a:pt x="0" y="705"/>
                    <a:pt x="0" y="454"/>
                  </a:cubicBezTo>
                  <a:cubicBezTo>
                    <a:pt x="0" y="203"/>
                    <a:pt x="203" y="0"/>
                    <a:pt x="455" y="0"/>
                  </a:cubicBezTo>
                  <a:close/>
                  <a:moveTo>
                    <a:pt x="669" y="589"/>
                  </a:moveTo>
                  <a:cubicBezTo>
                    <a:pt x="694" y="589"/>
                    <a:pt x="714" y="570"/>
                    <a:pt x="717" y="542"/>
                  </a:cubicBezTo>
                  <a:cubicBezTo>
                    <a:pt x="717" y="519"/>
                    <a:pt x="700" y="499"/>
                    <a:pt x="677" y="496"/>
                  </a:cubicBezTo>
                  <a:lnTo>
                    <a:pt x="652" y="333"/>
                  </a:lnTo>
                  <a:cubicBezTo>
                    <a:pt x="666" y="327"/>
                    <a:pt x="677" y="310"/>
                    <a:pt x="677" y="293"/>
                  </a:cubicBezTo>
                  <a:cubicBezTo>
                    <a:pt x="677" y="268"/>
                    <a:pt x="658" y="248"/>
                    <a:pt x="632" y="248"/>
                  </a:cubicBezTo>
                  <a:cubicBezTo>
                    <a:pt x="613" y="248"/>
                    <a:pt x="596" y="262"/>
                    <a:pt x="590" y="279"/>
                  </a:cubicBezTo>
                  <a:lnTo>
                    <a:pt x="347" y="273"/>
                  </a:lnTo>
                  <a:cubicBezTo>
                    <a:pt x="342" y="256"/>
                    <a:pt x="325" y="242"/>
                    <a:pt x="305" y="242"/>
                  </a:cubicBezTo>
                  <a:cubicBezTo>
                    <a:pt x="280" y="242"/>
                    <a:pt x="260" y="262"/>
                    <a:pt x="260" y="288"/>
                  </a:cubicBezTo>
                  <a:cubicBezTo>
                    <a:pt x="260" y="304"/>
                    <a:pt x="268" y="319"/>
                    <a:pt x="282" y="327"/>
                  </a:cubicBezTo>
                  <a:lnTo>
                    <a:pt x="240" y="499"/>
                  </a:lnTo>
                  <a:cubicBezTo>
                    <a:pt x="217" y="502"/>
                    <a:pt x="198" y="522"/>
                    <a:pt x="198" y="544"/>
                  </a:cubicBezTo>
                  <a:cubicBezTo>
                    <a:pt x="198" y="570"/>
                    <a:pt x="217" y="589"/>
                    <a:pt x="243" y="589"/>
                  </a:cubicBezTo>
                  <a:cubicBezTo>
                    <a:pt x="254" y="589"/>
                    <a:pt x="263" y="587"/>
                    <a:pt x="271" y="581"/>
                  </a:cubicBezTo>
                  <a:lnTo>
                    <a:pt x="449" y="705"/>
                  </a:lnTo>
                  <a:cubicBezTo>
                    <a:pt x="446" y="711"/>
                    <a:pt x="446" y="714"/>
                    <a:pt x="446" y="719"/>
                  </a:cubicBezTo>
                  <a:cubicBezTo>
                    <a:pt x="446" y="745"/>
                    <a:pt x="466" y="764"/>
                    <a:pt x="491" y="764"/>
                  </a:cubicBezTo>
                  <a:cubicBezTo>
                    <a:pt x="517" y="764"/>
                    <a:pt x="536" y="745"/>
                    <a:pt x="536" y="719"/>
                  </a:cubicBezTo>
                  <a:cubicBezTo>
                    <a:pt x="536" y="714"/>
                    <a:pt x="534" y="705"/>
                    <a:pt x="531" y="700"/>
                  </a:cubicBezTo>
                  <a:lnTo>
                    <a:pt x="649" y="584"/>
                  </a:lnTo>
                  <a:cubicBezTo>
                    <a:pt x="655" y="587"/>
                    <a:pt x="661" y="589"/>
                    <a:pt x="669" y="589"/>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597" name="TextBox 596">
            <a:extLst>
              <a:ext uri="{FF2B5EF4-FFF2-40B4-BE49-F238E27FC236}">
                <a16:creationId xmlns:a16="http://schemas.microsoft.com/office/drawing/2014/main" id="{8DB4E950-6842-46E2-A56A-0D71949C9602}"/>
              </a:ext>
            </a:extLst>
          </p:cNvPr>
          <p:cNvSpPr txBox="1"/>
          <p:nvPr/>
        </p:nvSpPr>
        <p:spPr>
          <a:xfrm>
            <a:off x="2641124" y="6032010"/>
            <a:ext cx="362600" cy="215444"/>
          </a:xfrm>
          <a:prstGeom prst="rect">
            <a:avLst/>
          </a:prstGeom>
          <a:noFill/>
        </p:spPr>
        <p:txBody>
          <a:bodyPr wrap="none" rtlCol="0">
            <a:spAutoFit/>
          </a:bodyPr>
          <a:lstStyle/>
          <a:p>
            <a:r>
              <a:rPr lang="en-US" sz="800" dirty="0"/>
              <a:t>VCN</a:t>
            </a:r>
          </a:p>
        </p:txBody>
      </p:sp>
      <p:grpSp>
        <p:nvGrpSpPr>
          <p:cNvPr id="598" name="Group 597">
            <a:extLst>
              <a:ext uri="{FF2B5EF4-FFF2-40B4-BE49-F238E27FC236}">
                <a16:creationId xmlns:a16="http://schemas.microsoft.com/office/drawing/2014/main" id="{AE6E1C6D-6D82-48E3-B173-BA6960FE017C}"/>
              </a:ext>
            </a:extLst>
          </p:cNvPr>
          <p:cNvGrpSpPr>
            <a:grpSpLocks noChangeAspect="1"/>
          </p:cNvGrpSpPr>
          <p:nvPr/>
        </p:nvGrpSpPr>
        <p:grpSpPr>
          <a:xfrm>
            <a:off x="11452412" y="5715623"/>
            <a:ext cx="534403" cy="534403"/>
            <a:chOff x="7046913" y="4090988"/>
            <a:chExt cx="327025" cy="327025"/>
          </a:xfrm>
          <a:solidFill>
            <a:schemeClr val="accent1"/>
          </a:solidFill>
        </p:grpSpPr>
        <p:sp>
          <p:nvSpPr>
            <p:cNvPr id="599" name="Freeform 32">
              <a:extLst>
                <a:ext uri="{FF2B5EF4-FFF2-40B4-BE49-F238E27FC236}">
                  <a16:creationId xmlns:a16="http://schemas.microsoft.com/office/drawing/2014/main" id="{3DF51762-DF96-4ECF-BAAF-6A483CBDA313}"/>
                </a:ext>
              </a:extLst>
            </p:cNvPr>
            <p:cNvSpPr>
              <a:spLocks noChangeArrowheads="1"/>
            </p:cNvSpPr>
            <p:nvPr/>
          </p:nvSpPr>
          <p:spPr bwMode="auto">
            <a:xfrm>
              <a:off x="7204075" y="4281488"/>
              <a:ext cx="68263" cy="53975"/>
            </a:xfrm>
            <a:custGeom>
              <a:avLst/>
              <a:gdLst>
                <a:gd name="T0" fmla="*/ 11 w 190"/>
                <a:gd name="T1" fmla="*/ 0 h 148"/>
                <a:gd name="T2" fmla="*/ 186 w 190"/>
                <a:gd name="T3" fmla="*/ 20 h 148"/>
                <a:gd name="T4" fmla="*/ 189 w 190"/>
                <a:gd name="T5" fmla="*/ 31 h 148"/>
                <a:gd name="T6" fmla="*/ 70 w 190"/>
                <a:gd name="T7" fmla="*/ 147 h 148"/>
                <a:gd name="T8" fmla="*/ 50 w 190"/>
                <a:gd name="T9" fmla="*/ 141 h 148"/>
                <a:gd name="T10" fmla="*/ 48 w 190"/>
                <a:gd name="T11" fmla="*/ 141 h 148"/>
                <a:gd name="T12" fmla="*/ 0 w 190"/>
                <a:gd name="T13" fmla="*/ 17 h 148"/>
                <a:gd name="T14" fmla="*/ 11 w 190"/>
                <a:gd name="T15" fmla="*/ 0 h 1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0" h="148">
                  <a:moveTo>
                    <a:pt x="11" y="0"/>
                  </a:moveTo>
                  <a:lnTo>
                    <a:pt x="186" y="20"/>
                  </a:lnTo>
                  <a:cubicBezTo>
                    <a:pt x="186" y="25"/>
                    <a:pt x="186" y="28"/>
                    <a:pt x="189" y="31"/>
                  </a:cubicBezTo>
                  <a:lnTo>
                    <a:pt x="70" y="147"/>
                  </a:lnTo>
                  <a:cubicBezTo>
                    <a:pt x="65" y="144"/>
                    <a:pt x="59" y="141"/>
                    <a:pt x="50" y="141"/>
                  </a:cubicBezTo>
                  <a:lnTo>
                    <a:pt x="48" y="141"/>
                  </a:lnTo>
                  <a:lnTo>
                    <a:pt x="0" y="17"/>
                  </a:lnTo>
                  <a:cubicBezTo>
                    <a:pt x="2" y="11"/>
                    <a:pt x="8" y="6"/>
                    <a:pt x="11"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00" name="Freeform 33">
              <a:extLst>
                <a:ext uri="{FF2B5EF4-FFF2-40B4-BE49-F238E27FC236}">
                  <a16:creationId xmlns:a16="http://schemas.microsoft.com/office/drawing/2014/main" id="{E6691828-D1CC-4B87-950C-146FC79489DA}"/>
                </a:ext>
              </a:extLst>
            </p:cNvPr>
            <p:cNvSpPr>
              <a:spLocks noChangeArrowheads="1"/>
            </p:cNvSpPr>
            <p:nvPr/>
          </p:nvSpPr>
          <p:spPr bwMode="auto">
            <a:xfrm>
              <a:off x="7148513" y="4283075"/>
              <a:ext cx="63500" cy="52388"/>
            </a:xfrm>
            <a:custGeom>
              <a:avLst/>
              <a:gdLst>
                <a:gd name="T0" fmla="*/ 125 w 176"/>
                <a:gd name="T1" fmla="*/ 25 h 145"/>
                <a:gd name="T2" fmla="*/ 175 w 176"/>
                <a:gd name="T3" fmla="*/ 144 h 145"/>
                <a:gd name="T4" fmla="*/ 0 w 176"/>
                <a:gd name="T5" fmla="*/ 20 h 145"/>
                <a:gd name="T6" fmla="*/ 3 w 176"/>
                <a:gd name="T7" fmla="*/ 14 h 145"/>
                <a:gd name="T8" fmla="*/ 85 w 176"/>
                <a:gd name="T9" fmla="*/ 0 h 145"/>
                <a:gd name="T10" fmla="*/ 125 w 176"/>
                <a:gd name="T11" fmla="*/ 25 h 145"/>
              </a:gdLst>
              <a:ahLst/>
              <a:cxnLst>
                <a:cxn ang="0">
                  <a:pos x="T0" y="T1"/>
                </a:cxn>
                <a:cxn ang="0">
                  <a:pos x="T2" y="T3"/>
                </a:cxn>
                <a:cxn ang="0">
                  <a:pos x="T4" y="T5"/>
                </a:cxn>
                <a:cxn ang="0">
                  <a:pos x="T6" y="T7"/>
                </a:cxn>
                <a:cxn ang="0">
                  <a:pos x="T8" y="T9"/>
                </a:cxn>
                <a:cxn ang="0">
                  <a:pos x="T10" y="T11"/>
                </a:cxn>
              </a:cxnLst>
              <a:rect l="0" t="0" r="r" b="b"/>
              <a:pathLst>
                <a:path w="176" h="145">
                  <a:moveTo>
                    <a:pt x="125" y="25"/>
                  </a:moveTo>
                  <a:cubicBezTo>
                    <a:pt x="127" y="25"/>
                    <a:pt x="175" y="144"/>
                    <a:pt x="175" y="144"/>
                  </a:cubicBezTo>
                  <a:lnTo>
                    <a:pt x="0" y="20"/>
                  </a:lnTo>
                  <a:cubicBezTo>
                    <a:pt x="3" y="20"/>
                    <a:pt x="3" y="17"/>
                    <a:pt x="3" y="14"/>
                  </a:cubicBezTo>
                  <a:lnTo>
                    <a:pt x="85" y="0"/>
                  </a:lnTo>
                  <a:cubicBezTo>
                    <a:pt x="91" y="14"/>
                    <a:pt x="108" y="25"/>
                    <a:pt x="125" y="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01" name="Freeform 34">
              <a:extLst>
                <a:ext uri="{FF2B5EF4-FFF2-40B4-BE49-F238E27FC236}">
                  <a16:creationId xmlns:a16="http://schemas.microsoft.com/office/drawing/2014/main" id="{0B63CE51-3335-4A15-98CD-9DAEEDDB672F}"/>
                </a:ext>
              </a:extLst>
            </p:cNvPr>
            <p:cNvSpPr>
              <a:spLocks noChangeArrowheads="1"/>
            </p:cNvSpPr>
            <p:nvPr/>
          </p:nvSpPr>
          <p:spPr bwMode="auto">
            <a:xfrm>
              <a:off x="7140575" y="4210050"/>
              <a:ext cx="42863" cy="68263"/>
            </a:xfrm>
            <a:custGeom>
              <a:avLst/>
              <a:gdLst>
                <a:gd name="T0" fmla="*/ 116 w 117"/>
                <a:gd name="T1" fmla="*/ 149 h 190"/>
                <a:gd name="T2" fmla="*/ 99 w 117"/>
                <a:gd name="T3" fmla="*/ 175 h 190"/>
                <a:gd name="T4" fmla="*/ 17 w 117"/>
                <a:gd name="T5" fmla="*/ 189 h 190"/>
                <a:gd name="T6" fmla="*/ 0 w 117"/>
                <a:gd name="T7" fmla="*/ 172 h 190"/>
                <a:gd name="T8" fmla="*/ 42 w 117"/>
                <a:gd name="T9" fmla="*/ 0 h 190"/>
                <a:gd name="T10" fmla="*/ 45 w 117"/>
                <a:gd name="T11" fmla="*/ 0 h 190"/>
                <a:gd name="T12" fmla="*/ 116 w 117"/>
                <a:gd name="T13" fmla="*/ 149 h 190"/>
              </a:gdLst>
              <a:ahLst/>
              <a:cxnLst>
                <a:cxn ang="0">
                  <a:pos x="T0" y="T1"/>
                </a:cxn>
                <a:cxn ang="0">
                  <a:pos x="T2" y="T3"/>
                </a:cxn>
                <a:cxn ang="0">
                  <a:pos x="T4" y="T5"/>
                </a:cxn>
                <a:cxn ang="0">
                  <a:pos x="T6" y="T7"/>
                </a:cxn>
                <a:cxn ang="0">
                  <a:pos x="T8" y="T9"/>
                </a:cxn>
                <a:cxn ang="0">
                  <a:pos x="T10" y="T11"/>
                </a:cxn>
                <a:cxn ang="0">
                  <a:pos x="T12" y="T13"/>
                </a:cxn>
              </a:cxnLst>
              <a:rect l="0" t="0" r="r" b="b"/>
              <a:pathLst>
                <a:path w="117" h="190">
                  <a:moveTo>
                    <a:pt x="116" y="149"/>
                  </a:moveTo>
                  <a:cubicBezTo>
                    <a:pt x="110" y="155"/>
                    <a:pt x="104" y="166"/>
                    <a:pt x="99" y="175"/>
                  </a:cubicBezTo>
                  <a:lnTo>
                    <a:pt x="17" y="189"/>
                  </a:lnTo>
                  <a:cubicBezTo>
                    <a:pt x="11" y="183"/>
                    <a:pt x="5" y="177"/>
                    <a:pt x="0" y="172"/>
                  </a:cubicBezTo>
                  <a:lnTo>
                    <a:pt x="42" y="0"/>
                  </a:lnTo>
                  <a:cubicBezTo>
                    <a:pt x="45" y="0"/>
                    <a:pt x="45" y="0"/>
                    <a:pt x="45" y="0"/>
                  </a:cubicBezTo>
                  <a:lnTo>
                    <a:pt x="116" y="14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02" name="Freeform 35">
              <a:extLst>
                <a:ext uri="{FF2B5EF4-FFF2-40B4-BE49-F238E27FC236}">
                  <a16:creationId xmlns:a16="http://schemas.microsoft.com/office/drawing/2014/main" id="{901C901F-9B2F-44AD-AD62-0E134510C4B0}"/>
                </a:ext>
              </a:extLst>
            </p:cNvPr>
            <p:cNvSpPr>
              <a:spLocks noChangeArrowheads="1"/>
            </p:cNvSpPr>
            <p:nvPr/>
          </p:nvSpPr>
          <p:spPr bwMode="auto">
            <a:xfrm>
              <a:off x="7165975" y="4198938"/>
              <a:ext cx="92075" cy="63500"/>
            </a:xfrm>
            <a:custGeom>
              <a:avLst/>
              <a:gdLst>
                <a:gd name="T0" fmla="*/ 74 w 255"/>
                <a:gd name="T1" fmla="*/ 169 h 176"/>
                <a:gd name="T2" fmla="*/ 71 w 255"/>
                <a:gd name="T3" fmla="*/ 166 h 176"/>
                <a:gd name="T4" fmla="*/ 0 w 255"/>
                <a:gd name="T5" fmla="*/ 17 h 176"/>
                <a:gd name="T6" fmla="*/ 11 w 255"/>
                <a:gd name="T7" fmla="*/ 0 h 176"/>
                <a:gd name="T8" fmla="*/ 251 w 255"/>
                <a:gd name="T9" fmla="*/ 5 h 176"/>
                <a:gd name="T10" fmla="*/ 254 w 255"/>
                <a:gd name="T11" fmla="*/ 14 h 176"/>
                <a:gd name="T12" fmla="*/ 93 w 255"/>
                <a:gd name="T13" fmla="*/ 175 h 176"/>
                <a:gd name="T14" fmla="*/ 74 w 255"/>
                <a:gd name="T15" fmla="*/ 169 h 1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5" h="176">
                  <a:moveTo>
                    <a:pt x="74" y="169"/>
                  </a:moveTo>
                  <a:cubicBezTo>
                    <a:pt x="74" y="169"/>
                    <a:pt x="71" y="169"/>
                    <a:pt x="71" y="166"/>
                  </a:cubicBezTo>
                  <a:lnTo>
                    <a:pt x="0" y="17"/>
                  </a:lnTo>
                  <a:cubicBezTo>
                    <a:pt x="6" y="14"/>
                    <a:pt x="9" y="5"/>
                    <a:pt x="11" y="0"/>
                  </a:cubicBezTo>
                  <a:lnTo>
                    <a:pt x="251" y="5"/>
                  </a:lnTo>
                  <a:cubicBezTo>
                    <a:pt x="251" y="8"/>
                    <a:pt x="254" y="11"/>
                    <a:pt x="254" y="14"/>
                  </a:cubicBezTo>
                  <a:lnTo>
                    <a:pt x="93" y="175"/>
                  </a:lnTo>
                  <a:cubicBezTo>
                    <a:pt x="88" y="172"/>
                    <a:pt x="82" y="169"/>
                    <a:pt x="74" y="16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03" name="Freeform 36">
              <a:extLst>
                <a:ext uri="{FF2B5EF4-FFF2-40B4-BE49-F238E27FC236}">
                  <a16:creationId xmlns:a16="http://schemas.microsoft.com/office/drawing/2014/main" id="{7033C358-7B89-4349-9743-E50D2AC64221}"/>
                </a:ext>
              </a:extLst>
            </p:cNvPr>
            <p:cNvSpPr>
              <a:spLocks noChangeArrowheads="1"/>
            </p:cNvSpPr>
            <p:nvPr/>
          </p:nvSpPr>
          <p:spPr bwMode="auto">
            <a:xfrm>
              <a:off x="7207250" y="4210050"/>
              <a:ext cx="71438" cy="69850"/>
            </a:xfrm>
            <a:custGeom>
              <a:avLst/>
              <a:gdLst>
                <a:gd name="T0" fmla="*/ 161 w 198"/>
                <a:gd name="T1" fmla="*/ 0 h 193"/>
                <a:gd name="T2" fmla="*/ 172 w 198"/>
                <a:gd name="T3" fmla="*/ 5 h 193"/>
                <a:gd name="T4" fmla="*/ 197 w 198"/>
                <a:gd name="T5" fmla="*/ 169 h 193"/>
                <a:gd name="T6" fmla="*/ 178 w 198"/>
                <a:gd name="T7" fmla="*/ 192 h 193"/>
                <a:gd name="T8" fmla="*/ 3 w 198"/>
                <a:gd name="T9" fmla="*/ 172 h 193"/>
                <a:gd name="T10" fmla="*/ 0 w 198"/>
                <a:gd name="T11" fmla="*/ 161 h 193"/>
                <a:gd name="T12" fmla="*/ 161 w 198"/>
                <a:gd name="T13" fmla="*/ 0 h 193"/>
              </a:gdLst>
              <a:ahLst/>
              <a:cxnLst>
                <a:cxn ang="0">
                  <a:pos x="T0" y="T1"/>
                </a:cxn>
                <a:cxn ang="0">
                  <a:pos x="T2" y="T3"/>
                </a:cxn>
                <a:cxn ang="0">
                  <a:pos x="T4" y="T5"/>
                </a:cxn>
                <a:cxn ang="0">
                  <a:pos x="T6" y="T7"/>
                </a:cxn>
                <a:cxn ang="0">
                  <a:pos x="T8" y="T9"/>
                </a:cxn>
                <a:cxn ang="0">
                  <a:pos x="T10" y="T11"/>
                </a:cxn>
                <a:cxn ang="0">
                  <a:pos x="T12" y="T13"/>
                </a:cxn>
              </a:cxnLst>
              <a:rect l="0" t="0" r="r" b="b"/>
              <a:pathLst>
                <a:path w="198" h="193">
                  <a:moveTo>
                    <a:pt x="161" y="0"/>
                  </a:moveTo>
                  <a:cubicBezTo>
                    <a:pt x="164" y="3"/>
                    <a:pt x="169" y="5"/>
                    <a:pt x="172" y="5"/>
                  </a:cubicBezTo>
                  <a:lnTo>
                    <a:pt x="197" y="169"/>
                  </a:lnTo>
                  <a:cubicBezTo>
                    <a:pt x="189" y="175"/>
                    <a:pt x="183" y="183"/>
                    <a:pt x="178" y="192"/>
                  </a:cubicBezTo>
                  <a:lnTo>
                    <a:pt x="3" y="172"/>
                  </a:lnTo>
                  <a:cubicBezTo>
                    <a:pt x="3" y="169"/>
                    <a:pt x="3" y="163"/>
                    <a:pt x="0" y="161"/>
                  </a:cubicBezTo>
                  <a:lnTo>
                    <a:pt x="161"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04" name="Freeform 37">
              <a:extLst>
                <a:ext uri="{FF2B5EF4-FFF2-40B4-BE49-F238E27FC236}">
                  <a16:creationId xmlns:a16="http://schemas.microsoft.com/office/drawing/2014/main" id="{DAEE9D79-90BA-4EF6-B86F-60E44D15B6EE}"/>
                </a:ext>
              </a:extLst>
            </p:cNvPr>
            <p:cNvSpPr>
              <a:spLocks noChangeArrowheads="1"/>
            </p:cNvSpPr>
            <p:nvPr/>
          </p:nvSpPr>
          <p:spPr bwMode="auto">
            <a:xfrm>
              <a:off x="7046913" y="4090988"/>
              <a:ext cx="327025" cy="327025"/>
            </a:xfrm>
            <a:custGeom>
              <a:avLst/>
              <a:gdLst>
                <a:gd name="T0" fmla="*/ 455 w 910"/>
                <a:gd name="T1" fmla="*/ 0 h 909"/>
                <a:gd name="T2" fmla="*/ 909 w 910"/>
                <a:gd name="T3" fmla="*/ 454 h 909"/>
                <a:gd name="T4" fmla="*/ 455 w 910"/>
                <a:gd name="T5" fmla="*/ 908 h 909"/>
                <a:gd name="T6" fmla="*/ 0 w 910"/>
                <a:gd name="T7" fmla="*/ 454 h 909"/>
                <a:gd name="T8" fmla="*/ 455 w 910"/>
                <a:gd name="T9" fmla="*/ 0 h 909"/>
                <a:gd name="T10" fmla="*/ 669 w 910"/>
                <a:gd name="T11" fmla="*/ 589 h 909"/>
                <a:gd name="T12" fmla="*/ 717 w 910"/>
                <a:gd name="T13" fmla="*/ 542 h 909"/>
                <a:gd name="T14" fmla="*/ 677 w 910"/>
                <a:gd name="T15" fmla="*/ 496 h 909"/>
                <a:gd name="T16" fmla="*/ 652 w 910"/>
                <a:gd name="T17" fmla="*/ 333 h 909"/>
                <a:gd name="T18" fmla="*/ 677 w 910"/>
                <a:gd name="T19" fmla="*/ 293 h 909"/>
                <a:gd name="T20" fmla="*/ 632 w 910"/>
                <a:gd name="T21" fmla="*/ 248 h 909"/>
                <a:gd name="T22" fmla="*/ 590 w 910"/>
                <a:gd name="T23" fmla="*/ 279 h 909"/>
                <a:gd name="T24" fmla="*/ 347 w 910"/>
                <a:gd name="T25" fmla="*/ 273 h 909"/>
                <a:gd name="T26" fmla="*/ 305 w 910"/>
                <a:gd name="T27" fmla="*/ 242 h 909"/>
                <a:gd name="T28" fmla="*/ 260 w 910"/>
                <a:gd name="T29" fmla="*/ 288 h 909"/>
                <a:gd name="T30" fmla="*/ 282 w 910"/>
                <a:gd name="T31" fmla="*/ 327 h 909"/>
                <a:gd name="T32" fmla="*/ 240 w 910"/>
                <a:gd name="T33" fmla="*/ 499 h 909"/>
                <a:gd name="T34" fmla="*/ 198 w 910"/>
                <a:gd name="T35" fmla="*/ 544 h 909"/>
                <a:gd name="T36" fmla="*/ 243 w 910"/>
                <a:gd name="T37" fmla="*/ 589 h 909"/>
                <a:gd name="T38" fmla="*/ 271 w 910"/>
                <a:gd name="T39" fmla="*/ 581 h 909"/>
                <a:gd name="T40" fmla="*/ 449 w 910"/>
                <a:gd name="T41" fmla="*/ 705 h 909"/>
                <a:gd name="T42" fmla="*/ 446 w 910"/>
                <a:gd name="T43" fmla="*/ 719 h 909"/>
                <a:gd name="T44" fmla="*/ 491 w 910"/>
                <a:gd name="T45" fmla="*/ 764 h 909"/>
                <a:gd name="T46" fmla="*/ 536 w 910"/>
                <a:gd name="T47" fmla="*/ 719 h 909"/>
                <a:gd name="T48" fmla="*/ 531 w 910"/>
                <a:gd name="T49" fmla="*/ 700 h 909"/>
                <a:gd name="T50" fmla="*/ 649 w 910"/>
                <a:gd name="T51" fmla="*/ 584 h 909"/>
                <a:gd name="T52" fmla="*/ 669 w 910"/>
                <a:gd name="T53" fmla="*/ 589 h 9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10" h="909">
                  <a:moveTo>
                    <a:pt x="455" y="0"/>
                  </a:moveTo>
                  <a:cubicBezTo>
                    <a:pt x="706" y="0"/>
                    <a:pt x="909" y="203"/>
                    <a:pt x="909" y="454"/>
                  </a:cubicBezTo>
                  <a:cubicBezTo>
                    <a:pt x="909" y="705"/>
                    <a:pt x="707" y="908"/>
                    <a:pt x="455" y="908"/>
                  </a:cubicBezTo>
                  <a:cubicBezTo>
                    <a:pt x="204" y="908"/>
                    <a:pt x="0" y="705"/>
                    <a:pt x="0" y="454"/>
                  </a:cubicBezTo>
                  <a:cubicBezTo>
                    <a:pt x="0" y="203"/>
                    <a:pt x="203" y="0"/>
                    <a:pt x="455" y="0"/>
                  </a:cubicBezTo>
                  <a:close/>
                  <a:moveTo>
                    <a:pt x="669" y="589"/>
                  </a:moveTo>
                  <a:cubicBezTo>
                    <a:pt x="694" y="589"/>
                    <a:pt x="714" y="570"/>
                    <a:pt x="717" y="542"/>
                  </a:cubicBezTo>
                  <a:cubicBezTo>
                    <a:pt x="717" y="519"/>
                    <a:pt x="700" y="499"/>
                    <a:pt x="677" y="496"/>
                  </a:cubicBezTo>
                  <a:lnTo>
                    <a:pt x="652" y="333"/>
                  </a:lnTo>
                  <a:cubicBezTo>
                    <a:pt x="666" y="327"/>
                    <a:pt x="677" y="310"/>
                    <a:pt x="677" y="293"/>
                  </a:cubicBezTo>
                  <a:cubicBezTo>
                    <a:pt x="677" y="268"/>
                    <a:pt x="658" y="248"/>
                    <a:pt x="632" y="248"/>
                  </a:cubicBezTo>
                  <a:cubicBezTo>
                    <a:pt x="613" y="248"/>
                    <a:pt x="596" y="262"/>
                    <a:pt x="590" y="279"/>
                  </a:cubicBezTo>
                  <a:lnTo>
                    <a:pt x="347" y="273"/>
                  </a:lnTo>
                  <a:cubicBezTo>
                    <a:pt x="342" y="256"/>
                    <a:pt x="325" y="242"/>
                    <a:pt x="305" y="242"/>
                  </a:cubicBezTo>
                  <a:cubicBezTo>
                    <a:pt x="280" y="242"/>
                    <a:pt x="260" y="262"/>
                    <a:pt x="260" y="288"/>
                  </a:cubicBezTo>
                  <a:cubicBezTo>
                    <a:pt x="260" y="304"/>
                    <a:pt x="268" y="319"/>
                    <a:pt x="282" y="327"/>
                  </a:cubicBezTo>
                  <a:lnTo>
                    <a:pt x="240" y="499"/>
                  </a:lnTo>
                  <a:cubicBezTo>
                    <a:pt x="217" y="502"/>
                    <a:pt x="198" y="522"/>
                    <a:pt x="198" y="544"/>
                  </a:cubicBezTo>
                  <a:cubicBezTo>
                    <a:pt x="198" y="570"/>
                    <a:pt x="217" y="589"/>
                    <a:pt x="243" y="589"/>
                  </a:cubicBezTo>
                  <a:cubicBezTo>
                    <a:pt x="254" y="589"/>
                    <a:pt x="263" y="587"/>
                    <a:pt x="271" y="581"/>
                  </a:cubicBezTo>
                  <a:lnTo>
                    <a:pt x="449" y="705"/>
                  </a:lnTo>
                  <a:cubicBezTo>
                    <a:pt x="446" y="711"/>
                    <a:pt x="446" y="714"/>
                    <a:pt x="446" y="719"/>
                  </a:cubicBezTo>
                  <a:cubicBezTo>
                    <a:pt x="446" y="745"/>
                    <a:pt x="466" y="764"/>
                    <a:pt x="491" y="764"/>
                  </a:cubicBezTo>
                  <a:cubicBezTo>
                    <a:pt x="517" y="764"/>
                    <a:pt x="536" y="745"/>
                    <a:pt x="536" y="719"/>
                  </a:cubicBezTo>
                  <a:cubicBezTo>
                    <a:pt x="536" y="714"/>
                    <a:pt x="534" y="705"/>
                    <a:pt x="531" y="700"/>
                  </a:cubicBezTo>
                  <a:lnTo>
                    <a:pt x="649" y="584"/>
                  </a:lnTo>
                  <a:cubicBezTo>
                    <a:pt x="655" y="587"/>
                    <a:pt x="661" y="589"/>
                    <a:pt x="669" y="589"/>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grpSp>
        <p:nvGrpSpPr>
          <p:cNvPr id="605" name="Group 604">
            <a:extLst>
              <a:ext uri="{FF2B5EF4-FFF2-40B4-BE49-F238E27FC236}">
                <a16:creationId xmlns:a16="http://schemas.microsoft.com/office/drawing/2014/main" id="{359FF600-BE17-4EF4-B024-F6024E5C92AC}"/>
              </a:ext>
            </a:extLst>
          </p:cNvPr>
          <p:cNvGrpSpPr>
            <a:grpSpLocks noChangeAspect="1"/>
          </p:cNvGrpSpPr>
          <p:nvPr/>
        </p:nvGrpSpPr>
        <p:grpSpPr>
          <a:xfrm>
            <a:off x="3284162" y="2215580"/>
            <a:ext cx="499620" cy="545258"/>
            <a:chOff x="2230438" y="2657475"/>
            <a:chExt cx="330200" cy="360363"/>
          </a:xfrm>
          <a:solidFill>
            <a:schemeClr val="accent1"/>
          </a:solidFill>
        </p:grpSpPr>
        <p:sp>
          <p:nvSpPr>
            <p:cNvPr id="606" name="Freeform 40">
              <a:extLst>
                <a:ext uri="{FF2B5EF4-FFF2-40B4-BE49-F238E27FC236}">
                  <a16:creationId xmlns:a16="http://schemas.microsoft.com/office/drawing/2014/main" id="{FD46A260-AC7E-4EE4-BD3E-2F6AB7E80141}"/>
                </a:ext>
              </a:extLst>
            </p:cNvPr>
            <p:cNvSpPr>
              <a:spLocks noChangeArrowheads="1"/>
            </p:cNvSpPr>
            <p:nvPr/>
          </p:nvSpPr>
          <p:spPr bwMode="auto">
            <a:xfrm>
              <a:off x="2470150" y="2744788"/>
              <a:ext cx="22225" cy="22225"/>
            </a:xfrm>
            <a:custGeom>
              <a:avLst/>
              <a:gdLst>
                <a:gd name="T0" fmla="*/ 62 w 63"/>
                <a:gd name="T1" fmla="*/ 31 h 63"/>
                <a:gd name="T2" fmla="*/ 58 w 63"/>
                <a:gd name="T3" fmla="*/ 47 h 63"/>
                <a:gd name="T4" fmla="*/ 47 w 63"/>
                <a:gd name="T5" fmla="*/ 58 h 63"/>
                <a:gd name="T6" fmla="*/ 31 w 63"/>
                <a:gd name="T7" fmla="*/ 62 h 63"/>
                <a:gd name="T8" fmla="*/ 16 w 63"/>
                <a:gd name="T9" fmla="*/ 58 h 63"/>
                <a:gd name="T10" fmla="*/ 4 w 63"/>
                <a:gd name="T11" fmla="*/ 47 h 63"/>
                <a:gd name="T12" fmla="*/ 0 w 63"/>
                <a:gd name="T13" fmla="*/ 31 h 63"/>
                <a:gd name="T14" fmla="*/ 4 w 63"/>
                <a:gd name="T15" fmla="*/ 16 h 63"/>
                <a:gd name="T16" fmla="*/ 16 w 63"/>
                <a:gd name="T17" fmla="*/ 4 h 63"/>
                <a:gd name="T18" fmla="*/ 31 w 63"/>
                <a:gd name="T19" fmla="*/ 0 h 63"/>
                <a:gd name="T20" fmla="*/ 47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2" y="55"/>
                    <a:pt x="47" y="58"/>
                  </a:cubicBezTo>
                  <a:cubicBezTo>
                    <a:pt x="42" y="61"/>
                    <a:pt x="36" y="62"/>
                    <a:pt x="31" y="62"/>
                  </a:cubicBezTo>
                  <a:cubicBezTo>
                    <a:pt x="25" y="62"/>
                    <a:pt x="21" y="61"/>
                    <a:pt x="16" y="58"/>
                  </a:cubicBezTo>
                  <a:cubicBezTo>
                    <a:pt x="11" y="55"/>
                    <a:pt x="7" y="52"/>
                    <a:pt x="4" y="47"/>
                  </a:cubicBezTo>
                  <a:cubicBezTo>
                    <a:pt x="1" y="42"/>
                    <a:pt x="0" y="36"/>
                    <a:pt x="0" y="31"/>
                  </a:cubicBezTo>
                  <a:cubicBezTo>
                    <a:pt x="0" y="25"/>
                    <a:pt x="1" y="21"/>
                    <a:pt x="4" y="16"/>
                  </a:cubicBezTo>
                  <a:cubicBezTo>
                    <a:pt x="7" y="11"/>
                    <a:pt x="11" y="6"/>
                    <a:pt x="16" y="4"/>
                  </a:cubicBezTo>
                  <a:cubicBezTo>
                    <a:pt x="21" y="1"/>
                    <a:pt x="26" y="0"/>
                    <a:pt x="31" y="0"/>
                  </a:cubicBezTo>
                  <a:cubicBezTo>
                    <a:pt x="37" y="0"/>
                    <a:pt x="42" y="1"/>
                    <a:pt x="47" y="4"/>
                  </a:cubicBezTo>
                  <a:cubicBezTo>
                    <a:pt x="52" y="6"/>
                    <a:pt x="55" y="11"/>
                    <a:pt x="58" y="16"/>
                  </a:cubicBezTo>
                  <a:cubicBezTo>
                    <a:pt x="61" y="21"/>
                    <a:pt x="62" y="26"/>
                    <a:pt x="62" y="3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07" name="Freeform 41">
              <a:extLst>
                <a:ext uri="{FF2B5EF4-FFF2-40B4-BE49-F238E27FC236}">
                  <a16:creationId xmlns:a16="http://schemas.microsoft.com/office/drawing/2014/main" id="{8B05332B-67B7-4736-87AA-99EC70566B3B}"/>
                </a:ext>
              </a:extLst>
            </p:cNvPr>
            <p:cNvSpPr>
              <a:spLocks noChangeArrowheads="1"/>
            </p:cNvSpPr>
            <p:nvPr/>
          </p:nvSpPr>
          <p:spPr bwMode="auto">
            <a:xfrm>
              <a:off x="2470150" y="2827338"/>
              <a:ext cx="22225" cy="22225"/>
            </a:xfrm>
            <a:custGeom>
              <a:avLst/>
              <a:gdLst>
                <a:gd name="T0" fmla="*/ 62 w 63"/>
                <a:gd name="T1" fmla="*/ 31 h 63"/>
                <a:gd name="T2" fmla="*/ 58 w 63"/>
                <a:gd name="T3" fmla="*/ 46 h 63"/>
                <a:gd name="T4" fmla="*/ 47 w 63"/>
                <a:gd name="T5" fmla="*/ 58 h 63"/>
                <a:gd name="T6" fmla="*/ 31 w 63"/>
                <a:gd name="T7" fmla="*/ 62 h 63"/>
                <a:gd name="T8" fmla="*/ 16 w 63"/>
                <a:gd name="T9" fmla="*/ 58 h 63"/>
                <a:gd name="T10" fmla="*/ 4 w 63"/>
                <a:gd name="T11" fmla="*/ 46 h 63"/>
                <a:gd name="T12" fmla="*/ 0 w 63"/>
                <a:gd name="T13" fmla="*/ 31 h 63"/>
                <a:gd name="T14" fmla="*/ 4 w 63"/>
                <a:gd name="T15" fmla="*/ 15 h 63"/>
                <a:gd name="T16" fmla="*/ 16 w 63"/>
                <a:gd name="T17" fmla="*/ 4 h 63"/>
                <a:gd name="T18" fmla="*/ 31 w 63"/>
                <a:gd name="T19" fmla="*/ 0 h 63"/>
                <a:gd name="T20" fmla="*/ 47 w 63"/>
                <a:gd name="T21" fmla="*/ 4 h 63"/>
                <a:gd name="T22" fmla="*/ 58 w 63"/>
                <a:gd name="T23" fmla="*/ 15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1"/>
                    <a:pt x="58" y="46"/>
                  </a:cubicBezTo>
                  <a:cubicBezTo>
                    <a:pt x="55" y="50"/>
                    <a:pt x="52" y="55"/>
                    <a:pt x="47" y="58"/>
                  </a:cubicBezTo>
                  <a:cubicBezTo>
                    <a:pt x="42" y="61"/>
                    <a:pt x="36" y="62"/>
                    <a:pt x="31" y="62"/>
                  </a:cubicBezTo>
                  <a:cubicBezTo>
                    <a:pt x="25" y="62"/>
                    <a:pt x="21" y="61"/>
                    <a:pt x="16" y="58"/>
                  </a:cubicBezTo>
                  <a:cubicBezTo>
                    <a:pt x="11" y="55"/>
                    <a:pt x="7" y="50"/>
                    <a:pt x="4" y="46"/>
                  </a:cubicBezTo>
                  <a:cubicBezTo>
                    <a:pt x="1" y="41"/>
                    <a:pt x="0" y="37"/>
                    <a:pt x="0" y="31"/>
                  </a:cubicBezTo>
                  <a:cubicBezTo>
                    <a:pt x="0" y="25"/>
                    <a:pt x="1" y="20"/>
                    <a:pt x="4" y="15"/>
                  </a:cubicBezTo>
                  <a:cubicBezTo>
                    <a:pt x="7" y="10"/>
                    <a:pt x="11" y="7"/>
                    <a:pt x="16" y="4"/>
                  </a:cubicBezTo>
                  <a:cubicBezTo>
                    <a:pt x="21" y="1"/>
                    <a:pt x="26" y="0"/>
                    <a:pt x="31" y="0"/>
                  </a:cubicBezTo>
                  <a:cubicBezTo>
                    <a:pt x="37" y="0"/>
                    <a:pt x="42" y="1"/>
                    <a:pt x="47" y="4"/>
                  </a:cubicBezTo>
                  <a:cubicBezTo>
                    <a:pt x="52" y="7"/>
                    <a:pt x="55" y="10"/>
                    <a:pt x="58" y="15"/>
                  </a:cubicBezTo>
                  <a:cubicBezTo>
                    <a:pt x="61" y="20"/>
                    <a:pt x="62" y="25"/>
                    <a:pt x="62" y="3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08" name="Freeform 42">
              <a:extLst>
                <a:ext uri="{FF2B5EF4-FFF2-40B4-BE49-F238E27FC236}">
                  <a16:creationId xmlns:a16="http://schemas.microsoft.com/office/drawing/2014/main" id="{1D601C74-A063-4131-AAD0-B1D6C9136FBB}"/>
                </a:ext>
              </a:extLst>
            </p:cNvPr>
            <p:cNvSpPr>
              <a:spLocks noChangeArrowheads="1"/>
            </p:cNvSpPr>
            <p:nvPr/>
          </p:nvSpPr>
          <p:spPr bwMode="auto">
            <a:xfrm>
              <a:off x="2230438" y="2657475"/>
              <a:ext cx="330200" cy="360363"/>
            </a:xfrm>
            <a:custGeom>
              <a:avLst/>
              <a:gdLst>
                <a:gd name="T0" fmla="*/ 867 w 918"/>
                <a:gd name="T1" fmla="*/ 0 h 1003"/>
                <a:gd name="T2" fmla="*/ 917 w 918"/>
                <a:gd name="T3" fmla="*/ 51 h 1003"/>
                <a:gd name="T4" fmla="*/ 917 w 918"/>
                <a:gd name="T5" fmla="*/ 951 h 1003"/>
                <a:gd name="T6" fmla="*/ 867 w 918"/>
                <a:gd name="T7" fmla="*/ 1002 h 1003"/>
                <a:gd name="T8" fmla="*/ 51 w 918"/>
                <a:gd name="T9" fmla="*/ 1002 h 1003"/>
                <a:gd name="T10" fmla="*/ 0 w 918"/>
                <a:gd name="T11" fmla="*/ 951 h 1003"/>
                <a:gd name="T12" fmla="*/ 0 w 918"/>
                <a:gd name="T13" fmla="*/ 51 h 1003"/>
                <a:gd name="T14" fmla="*/ 51 w 918"/>
                <a:gd name="T15" fmla="*/ 0 h 1003"/>
                <a:gd name="T16" fmla="*/ 867 w 918"/>
                <a:gd name="T17" fmla="*/ 0 h 1003"/>
                <a:gd name="T18" fmla="*/ 776 w 918"/>
                <a:gd name="T19" fmla="*/ 798 h 1003"/>
                <a:gd name="T20" fmla="*/ 779 w 918"/>
                <a:gd name="T21" fmla="*/ 798 h 1003"/>
                <a:gd name="T22" fmla="*/ 779 w 918"/>
                <a:gd name="T23" fmla="*/ 632 h 1003"/>
                <a:gd name="T24" fmla="*/ 153 w 918"/>
                <a:gd name="T25" fmla="*/ 632 h 1003"/>
                <a:gd name="T26" fmla="*/ 153 w 918"/>
                <a:gd name="T27" fmla="*/ 798 h 1003"/>
                <a:gd name="T28" fmla="*/ 172 w 918"/>
                <a:gd name="T29" fmla="*/ 818 h 1003"/>
                <a:gd name="T30" fmla="*/ 756 w 918"/>
                <a:gd name="T31" fmla="*/ 818 h 1003"/>
                <a:gd name="T32" fmla="*/ 776 w 918"/>
                <a:gd name="T33" fmla="*/ 798 h 1003"/>
                <a:gd name="T34" fmla="*/ 776 w 918"/>
                <a:gd name="T35" fmla="*/ 595 h 1003"/>
                <a:gd name="T36" fmla="*/ 776 w 918"/>
                <a:gd name="T37" fmla="*/ 409 h 1003"/>
                <a:gd name="T38" fmla="*/ 150 w 918"/>
                <a:gd name="T39" fmla="*/ 409 h 1003"/>
                <a:gd name="T40" fmla="*/ 150 w 918"/>
                <a:gd name="T41" fmla="*/ 595 h 1003"/>
                <a:gd name="T42" fmla="*/ 776 w 918"/>
                <a:gd name="T43" fmla="*/ 595 h 1003"/>
                <a:gd name="T44" fmla="*/ 150 w 918"/>
                <a:gd name="T45" fmla="*/ 367 h 1003"/>
                <a:gd name="T46" fmla="*/ 773 w 918"/>
                <a:gd name="T47" fmla="*/ 367 h 1003"/>
                <a:gd name="T48" fmla="*/ 773 w 918"/>
                <a:gd name="T49" fmla="*/ 200 h 1003"/>
                <a:gd name="T50" fmla="*/ 754 w 918"/>
                <a:gd name="T51" fmla="*/ 180 h 1003"/>
                <a:gd name="T52" fmla="*/ 169 w 918"/>
                <a:gd name="T53" fmla="*/ 180 h 1003"/>
                <a:gd name="T54" fmla="*/ 150 w 918"/>
                <a:gd name="T55" fmla="*/ 200 h 1003"/>
                <a:gd name="T56" fmla="*/ 150 w 918"/>
                <a:gd name="T57" fmla="*/ 36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918" h="1003">
                  <a:moveTo>
                    <a:pt x="867" y="0"/>
                  </a:moveTo>
                  <a:cubicBezTo>
                    <a:pt x="895" y="0"/>
                    <a:pt x="917" y="22"/>
                    <a:pt x="917" y="51"/>
                  </a:cubicBezTo>
                  <a:lnTo>
                    <a:pt x="917" y="951"/>
                  </a:lnTo>
                  <a:cubicBezTo>
                    <a:pt x="917" y="979"/>
                    <a:pt x="895" y="1002"/>
                    <a:pt x="867" y="1002"/>
                  </a:cubicBezTo>
                  <a:lnTo>
                    <a:pt x="51" y="1002"/>
                  </a:lnTo>
                  <a:cubicBezTo>
                    <a:pt x="23" y="1002"/>
                    <a:pt x="0" y="979"/>
                    <a:pt x="0" y="951"/>
                  </a:cubicBezTo>
                  <a:lnTo>
                    <a:pt x="0" y="51"/>
                  </a:lnTo>
                  <a:cubicBezTo>
                    <a:pt x="0" y="22"/>
                    <a:pt x="23" y="0"/>
                    <a:pt x="51" y="0"/>
                  </a:cubicBezTo>
                  <a:lnTo>
                    <a:pt x="867" y="0"/>
                  </a:lnTo>
                  <a:close/>
                  <a:moveTo>
                    <a:pt x="776" y="798"/>
                  </a:moveTo>
                  <a:lnTo>
                    <a:pt x="779" y="798"/>
                  </a:lnTo>
                  <a:lnTo>
                    <a:pt x="779" y="632"/>
                  </a:lnTo>
                  <a:lnTo>
                    <a:pt x="153" y="632"/>
                  </a:lnTo>
                  <a:lnTo>
                    <a:pt x="153" y="798"/>
                  </a:lnTo>
                  <a:cubicBezTo>
                    <a:pt x="153" y="810"/>
                    <a:pt x="161" y="818"/>
                    <a:pt x="172" y="818"/>
                  </a:cubicBezTo>
                  <a:lnTo>
                    <a:pt x="756" y="818"/>
                  </a:lnTo>
                  <a:cubicBezTo>
                    <a:pt x="768" y="818"/>
                    <a:pt x="776" y="810"/>
                    <a:pt x="776" y="798"/>
                  </a:cubicBezTo>
                  <a:close/>
                  <a:moveTo>
                    <a:pt x="776" y="595"/>
                  </a:moveTo>
                  <a:lnTo>
                    <a:pt x="776" y="409"/>
                  </a:lnTo>
                  <a:lnTo>
                    <a:pt x="150" y="409"/>
                  </a:lnTo>
                  <a:lnTo>
                    <a:pt x="150" y="595"/>
                  </a:lnTo>
                  <a:lnTo>
                    <a:pt x="776" y="595"/>
                  </a:lnTo>
                  <a:close/>
                  <a:moveTo>
                    <a:pt x="150" y="367"/>
                  </a:moveTo>
                  <a:lnTo>
                    <a:pt x="773" y="367"/>
                  </a:lnTo>
                  <a:lnTo>
                    <a:pt x="773" y="200"/>
                  </a:lnTo>
                  <a:cubicBezTo>
                    <a:pt x="773" y="189"/>
                    <a:pt x="765" y="180"/>
                    <a:pt x="754" y="180"/>
                  </a:cubicBezTo>
                  <a:lnTo>
                    <a:pt x="169" y="180"/>
                  </a:lnTo>
                  <a:cubicBezTo>
                    <a:pt x="158" y="180"/>
                    <a:pt x="150" y="189"/>
                    <a:pt x="150" y="200"/>
                  </a:cubicBezTo>
                  <a:lnTo>
                    <a:pt x="150" y="367"/>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09" name="Freeform 43">
              <a:extLst>
                <a:ext uri="{FF2B5EF4-FFF2-40B4-BE49-F238E27FC236}">
                  <a16:creationId xmlns:a16="http://schemas.microsoft.com/office/drawing/2014/main" id="{47686AB4-07EB-4132-B560-4B86A251885C}"/>
                </a:ext>
              </a:extLst>
            </p:cNvPr>
            <p:cNvSpPr>
              <a:spLocks noChangeArrowheads="1"/>
            </p:cNvSpPr>
            <p:nvPr/>
          </p:nvSpPr>
          <p:spPr bwMode="auto">
            <a:xfrm>
              <a:off x="2470150" y="2906713"/>
              <a:ext cx="22225" cy="22225"/>
            </a:xfrm>
            <a:custGeom>
              <a:avLst/>
              <a:gdLst>
                <a:gd name="T0" fmla="*/ 62 w 63"/>
                <a:gd name="T1" fmla="*/ 31 h 63"/>
                <a:gd name="T2" fmla="*/ 58 w 63"/>
                <a:gd name="T3" fmla="*/ 47 h 63"/>
                <a:gd name="T4" fmla="*/ 47 w 63"/>
                <a:gd name="T5" fmla="*/ 58 h 63"/>
                <a:gd name="T6" fmla="*/ 31 w 63"/>
                <a:gd name="T7" fmla="*/ 62 h 63"/>
                <a:gd name="T8" fmla="*/ 16 w 63"/>
                <a:gd name="T9" fmla="*/ 58 h 63"/>
                <a:gd name="T10" fmla="*/ 4 w 63"/>
                <a:gd name="T11" fmla="*/ 47 h 63"/>
                <a:gd name="T12" fmla="*/ 0 w 63"/>
                <a:gd name="T13" fmla="*/ 31 h 63"/>
                <a:gd name="T14" fmla="*/ 4 w 63"/>
                <a:gd name="T15" fmla="*/ 16 h 63"/>
                <a:gd name="T16" fmla="*/ 16 w 63"/>
                <a:gd name="T17" fmla="*/ 4 h 63"/>
                <a:gd name="T18" fmla="*/ 31 w 63"/>
                <a:gd name="T19" fmla="*/ 0 h 63"/>
                <a:gd name="T20" fmla="*/ 47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2" y="55"/>
                    <a:pt x="47" y="58"/>
                  </a:cubicBezTo>
                  <a:cubicBezTo>
                    <a:pt x="42" y="61"/>
                    <a:pt x="36" y="62"/>
                    <a:pt x="31" y="62"/>
                  </a:cubicBezTo>
                  <a:cubicBezTo>
                    <a:pt x="25" y="62"/>
                    <a:pt x="21" y="61"/>
                    <a:pt x="16" y="58"/>
                  </a:cubicBezTo>
                  <a:cubicBezTo>
                    <a:pt x="11" y="55"/>
                    <a:pt x="7" y="52"/>
                    <a:pt x="4" y="47"/>
                  </a:cubicBezTo>
                  <a:cubicBezTo>
                    <a:pt x="1" y="42"/>
                    <a:pt x="0" y="37"/>
                    <a:pt x="0" y="31"/>
                  </a:cubicBezTo>
                  <a:cubicBezTo>
                    <a:pt x="0" y="25"/>
                    <a:pt x="1" y="20"/>
                    <a:pt x="4" y="16"/>
                  </a:cubicBezTo>
                  <a:cubicBezTo>
                    <a:pt x="7" y="11"/>
                    <a:pt x="11" y="7"/>
                    <a:pt x="16" y="4"/>
                  </a:cubicBezTo>
                  <a:cubicBezTo>
                    <a:pt x="21" y="1"/>
                    <a:pt x="26" y="0"/>
                    <a:pt x="31" y="0"/>
                  </a:cubicBezTo>
                  <a:cubicBezTo>
                    <a:pt x="37" y="0"/>
                    <a:pt x="42" y="1"/>
                    <a:pt x="47" y="4"/>
                  </a:cubicBezTo>
                  <a:cubicBezTo>
                    <a:pt x="52" y="7"/>
                    <a:pt x="55" y="11"/>
                    <a:pt x="58" y="16"/>
                  </a:cubicBezTo>
                  <a:cubicBezTo>
                    <a:pt x="61" y="20"/>
                    <a:pt x="62" y="25"/>
                    <a:pt x="62" y="3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grpSp>
        <p:nvGrpSpPr>
          <p:cNvPr id="615" name="Group 614">
            <a:extLst>
              <a:ext uri="{FF2B5EF4-FFF2-40B4-BE49-F238E27FC236}">
                <a16:creationId xmlns:a16="http://schemas.microsoft.com/office/drawing/2014/main" id="{9E3C24E2-254A-4543-A060-0C5B4277DB72}"/>
              </a:ext>
            </a:extLst>
          </p:cNvPr>
          <p:cNvGrpSpPr>
            <a:grpSpLocks noChangeAspect="1"/>
          </p:cNvGrpSpPr>
          <p:nvPr/>
        </p:nvGrpSpPr>
        <p:grpSpPr>
          <a:xfrm>
            <a:off x="7460469" y="2197437"/>
            <a:ext cx="499620" cy="545258"/>
            <a:chOff x="2230438" y="2657475"/>
            <a:chExt cx="330200" cy="360363"/>
          </a:xfrm>
          <a:solidFill>
            <a:schemeClr val="accent1"/>
          </a:solidFill>
        </p:grpSpPr>
        <p:sp>
          <p:nvSpPr>
            <p:cNvPr id="616" name="Freeform 40">
              <a:extLst>
                <a:ext uri="{FF2B5EF4-FFF2-40B4-BE49-F238E27FC236}">
                  <a16:creationId xmlns:a16="http://schemas.microsoft.com/office/drawing/2014/main" id="{F6840A3F-D037-4E4B-B9D4-20A49D9B0370}"/>
                </a:ext>
              </a:extLst>
            </p:cNvPr>
            <p:cNvSpPr>
              <a:spLocks noChangeArrowheads="1"/>
            </p:cNvSpPr>
            <p:nvPr/>
          </p:nvSpPr>
          <p:spPr bwMode="auto">
            <a:xfrm>
              <a:off x="2470150" y="2744788"/>
              <a:ext cx="22225" cy="22225"/>
            </a:xfrm>
            <a:custGeom>
              <a:avLst/>
              <a:gdLst>
                <a:gd name="T0" fmla="*/ 62 w 63"/>
                <a:gd name="T1" fmla="*/ 31 h 63"/>
                <a:gd name="T2" fmla="*/ 58 w 63"/>
                <a:gd name="T3" fmla="*/ 47 h 63"/>
                <a:gd name="T4" fmla="*/ 47 w 63"/>
                <a:gd name="T5" fmla="*/ 58 h 63"/>
                <a:gd name="T6" fmla="*/ 31 w 63"/>
                <a:gd name="T7" fmla="*/ 62 h 63"/>
                <a:gd name="T8" fmla="*/ 16 w 63"/>
                <a:gd name="T9" fmla="*/ 58 h 63"/>
                <a:gd name="T10" fmla="*/ 4 w 63"/>
                <a:gd name="T11" fmla="*/ 47 h 63"/>
                <a:gd name="T12" fmla="*/ 0 w 63"/>
                <a:gd name="T13" fmla="*/ 31 h 63"/>
                <a:gd name="T14" fmla="*/ 4 w 63"/>
                <a:gd name="T15" fmla="*/ 16 h 63"/>
                <a:gd name="T16" fmla="*/ 16 w 63"/>
                <a:gd name="T17" fmla="*/ 4 h 63"/>
                <a:gd name="T18" fmla="*/ 31 w 63"/>
                <a:gd name="T19" fmla="*/ 0 h 63"/>
                <a:gd name="T20" fmla="*/ 47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2" y="55"/>
                    <a:pt x="47" y="58"/>
                  </a:cubicBezTo>
                  <a:cubicBezTo>
                    <a:pt x="42" y="61"/>
                    <a:pt x="36" y="62"/>
                    <a:pt x="31" y="62"/>
                  </a:cubicBezTo>
                  <a:cubicBezTo>
                    <a:pt x="25" y="62"/>
                    <a:pt x="21" y="61"/>
                    <a:pt x="16" y="58"/>
                  </a:cubicBezTo>
                  <a:cubicBezTo>
                    <a:pt x="11" y="55"/>
                    <a:pt x="7" y="52"/>
                    <a:pt x="4" y="47"/>
                  </a:cubicBezTo>
                  <a:cubicBezTo>
                    <a:pt x="1" y="42"/>
                    <a:pt x="0" y="36"/>
                    <a:pt x="0" y="31"/>
                  </a:cubicBezTo>
                  <a:cubicBezTo>
                    <a:pt x="0" y="25"/>
                    <a:pt x="1" y="21"/>
                    <a:pt x="4" y="16"/>
                  </a:cubicBezTo>
                  <a:cubicBezTo>
                    <a:pt x="7" y="11"/>
                    <a:pt x="11" y="6"/>
                    <a:pt x="16" y="4"/>
                  </a:cubicBezTo>
                  <a:cubicBezTo>
                    <a:pt x="21" y="1"/>
                    <a:pt x="26" y="0"/>
                    <a:pt x="31" y="0"/>
                  </a:cubicBezTo>
                  <a:cubicBezTo>
                    <a:pt x="37" y="0"/>
                    <a:pt x="42" y="1"/>
                    <a:pt x="47" y="4"/>
                  </a:cubicBezTo>
                  <a:cubicBezTo>
                    <a:pt x="52" y="6"/>
                    <a:pt x="55" y="11"/>
                    <a:pt x="58" y="16"/>
                  </a:cubicBezTo>
                  <a:cubicBezTo>
                    <a:pt x="61" y="21"/>
                    <a:pt x="62" y="26"/>
                    <a:pt x="62" y="3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17" name="Freeform 41">
              <a:extLst>
                <a:ext uri="{FF2B5EF4-FFF2-40B4-BE49-F238E27FC236}">
                  <a16:creationId xmlns:a16="http://schemas.microsoft.com/office/drawing/2014/main" id="{161CCAAD-0784-47B2-A3BF-9DFDF080FACB}"/>
                </a:ext>
              </a:extLst>
            </p:cNvPr>
            <p:cNvSpPr>
              <a:spLocks noChangeArrowheads="1"/>
            </p:cNvSpPr>
            <p:nvPr/>
          </p:nvSpPr>
          <p:spPr bwMode="auto">
            <a:xfrm>
              <a:off x="2470150" y="2827338"/>
              <a:ext cx="22225" cy="22225"/>
            </a:xfrm>
            <a:custGeom>
              <a:avLst/>
              <a:gdLst>
                <a:gd name="T0" fmla="*/ 62 w 63"/>
                <a:gd name="T1" fmla="*/ 31 h 63"/>
                <a:gd name="T2" fmla="*/ 58 w 63"/>
                <a:gd name="T3" fmla="*/ 46 h 63"/>
                <a:gd name="T4" fmla="*/ 47 w 63"/>
                <a:gd name="T5" fmla="*/ 58 h 63"/>
                <a:gd name="T6" fmla="*/ 31 w 63"/>
                <a:gd name="T7" fmla="*/ 62 h 63"/>
                <a:gd name="T8" fmla="*/ 16 w 63"/>
                <a:gd name="T9" fmla="*/ 58 h 63"/>
                <a:gd name="T10" fmla="*/ 4 w 63"/>
                <a:gd name="T11" fmla="*/ 46 h 63"/>
                <a:gd name="T12" fmla="*/ 0 w 63"/>
                <a:gd name="T13" fmla="*/ 31 h 63"/>
                <a:gd name="T14" fmla="*/ 4 w 63"/>
                <a:gd name="T15" fmla="*/ 15 h 63"/>
                <a:gd name="T16" fmla="*/ 16 w 63"/>
                <a:gd name="T17" fmla="*/ 4 h 63"/>
                <a:gd name="T18" fmla="*/ 31 w 63"/>
                <a:gd name="T19" fmla="*/ 0 h 63"/>
                <a:gd name="T20" fmla="*/ 47 w 63"/>
                <a:gd name="T21" fmla="*/ 4 h 63"/>
                <a:gd name="T22" fmla="*/ 58 w 63"/>
                <a:gd name="T23" fmla="*/ 15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1"/>
                    <a:pt x="58" y="46"/>
                  </a:cubicBezTo>
                  <a:cubicBezTo>
                    <a:pt x="55" y="50"/>
                    <a:pt x="52" y="55"/>
                    <a:pt x="47" y="58"/>
                  </a:cubicBezTo>
                  <a:cubicBezTo>
                    <a:pt x="42" y="61"/>
                    <a:pt x="36" y="62"/>
                    <a:pt x="31" y="62"/>
                  </a:cubicBezTo>
                  <a:cubicBezTo>
                    <a:pt x="25" y="62"/>
                    <a:pt x="21" y="61"/>
                    <a:pt x="16" y="58"/>
                  </a:cubicBezTo>
                  <a:cubicBezTo>
                    <a:pt x="11" y="55"/>
                    <a:pt x="7" y="50"/>
                    <a:pt x="4" y="46"/>
                  </a:cubicBezTo>
                  <a:cubicBezTo>
                    <a:pt x="1" y="41"/>
                    <a:pt x="0" y="37"/>
                    <a:pt x="0" y="31"/>
                  </a:cubicBezTo>
                  <a:cubicBezTo>
                    <a:pt x="0" y="25"/>
                    <a:pt x="1" y="20"/>
                    <a:pt x="4" y="15"/>
                  </a:cubicBezTo>
                  <a:cubicBezTo>
                    <a:pt x="7" y="10"/>
                    <a:pt x="11" y="7"/>
                    <a:pt x="16" y="4"/>
                  </a:cubicBezTo>
                  <a:cubicBezTo>
                    <a:pt x="21" y="1"/>
                    <a:pt x="26" y="0"/>
                    <a:pt x="31" y="0"/>
                  </a:cubicBezTo>
                  <a:cubicBezTo>
                    <a:pt x="37" y="0"/>
                    <a:pt x="42" y="1"/>
                    <a:pt x="47" y="4"/>
                  </a:cubicBezTo>
                  <a:cubicBezTo>
                    <a:pt x="52" y="7"/>
                    <a:pt x="55" y="10"/>
                    <a:pt x="58" y="15"/>
                  </a:cubicBezTo>
                  <a:cubicBezTo>
                    <a:pt x="61" y="20"/>
                    <a:pt x="62" y="25"/>
                    <a:pt x="62" y="3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18" name="Freeform 42">
              <a:extLst>
                <a:ext uri="{FF2B5EF4-FFF2-40B4-BE49-F238E27FC236}">
                  <a16:creationId xmlns:a16="http://schemas.microsoft.com/office/drawing/2014/main" id="{6D9C23ED-14E5-4B1D-BDD8-93D2C28573B3}"/>
                </a:ext>
              </a:extLst>
            </p:cNvPr>
            <p:cNvSpPr>
              <a:spLocks noChangeArrowheads="1"/>
            </p:cNvSpPr>
            <p:nvPr/>
          </p:nvSpPr>
          <p:spPr bwMode="auto">
            <a:xfrm>
              <a:off x="2230438" y="2657475"/>
              <a:ext cx="330200" cy="360363"/>
            </a:xfrm>
            <a:custGeom>
              <a:avLst/>
              <a:gdLst>
                <a:gd name="T0" fmla="*/ 867 w 918"/>
                <a:gd name="T1" fmla="*/ 0 h 1003"/>
                <a:gd name="T2" fmla="*/ 917 w 918"/>
                <a:gd name="T3" fmla="*/ 51 h 1003"/>
                <a:gd name="T4" fmla="*/ 917 w 918"/>
                <a:gd name="T5" fmla="*/ 951 h 1003"/>
                <a:gd name="T6" fmla="*/ 867 w 918"/>
                <a:gd name="T7" fmla="*/ 1002 h 1003"/>
                <a:gd name="T8" fmla="*/ 51 w 918"/>
                <a:gd name="T9" fmla="*/ 1002 h 1003"/>
                <a:gd name="T10" fmla="*/ 0 w 918"/>
                <a:gd name="T11" fmla="*/ 951 h 1003"/>
                <a:gd name="T12" fmla="*/ 0 w 918"/>
                <a:gd name="T13" fmla="*/ 51 h 1003"/>
                <a:gd name="T14" fmla="*/ 51 w 918"/>
                <a:gd name="T15" fmla="*/ 0 h 1003"/>
                <a:gd name="T16" fmla="*/ 867 w 918"/>
                <a:gd name="T17" fmla="*/ 0 h 1003"/>
                <a:gd name="T18" fmla="*/ 776 w 918"/>
                <a:gd name="T19" fmla="*/ 798 h 1003"/>
                <a:gd name="T20" fmla="*/ 779 w 918"/>
                <a:gd name="T21" fmla="*/ 798 h 1003"/>
                <a:gd name="T22" fmla="*/ 779 w 918"/>
                <a:gd name="T23" fmla="*/ 632 h 1003"/>
                <a:gd name="T24" fmla="*/ 153 w 918"/>
                <a:gd name="T25" fmla="*/ 632 h 1003"/>
                <a:gd name="T26" fmla="*/ 153 w 918"/>
                <a:gd name="T27" fmla="*/ 798 h 1003"/>
                <a:gd name="T28" fmla="*/ 172 w 918"/>
                <a:gd name="T29" fmla="*/ 818 h 1003"/>
                <a:gd name="T30" fmla="*/ 756 w 918"/>
                <a:gd name="T31" fmla="*/ 818 h 1003"/>
                <a:gd name="T32" fmla="*/ 776 w 918"/>
                <a:gd name="T33" fmla="*/ 798 h 1003"/>
                <a:gd name="T34" fmla="*/ 776 w 918"/>
                <a:gd name="T35" fmla="*/ 595 h 1003"/>
                <a:gd name="T36" fmla="*/ 776 w 918"/>
                <a:gd name="T37" fmla="*/ 409 h 1003"/>
                <a:gd name="T38" fmla="*/ 150 w 918"/>
                <a:gd name="T39" fmla="*/ 409 h 1003"/>
                <a:gd name="T40" fmla="*/ 150 w 918"/>
                <a:gd name="T41" fmla="*/ 595 h 1003"/>
                <a:gd name="T42" fmla="*/ 776 w 918"/>
                <a:gd name="T43" fmla="*/ 595 h 1003"/>
                <a:gd name="T44" fmla="*/ 150 w 918"/>
                <a:gd name="T45" fmla="*/ 367 h 1003"/>
                <a:gd name="T46" fmla="*/ 773 w 918"/>
                <a:gd name="T47" fmla="*/ 367 h 1003"/>
                <a:gd name="T48" fmla="*/ 773 w 918"/>
                <a:gd name="T49" fmla="*/ 200 h 1003"/>
                <a:gd name="T50" fmla="*/ 754 w 918"/>
                <a:gd name="T51" fmla="*/ 180 h 1003"/>
                <a:gd name="T52" fmla="*/ 169 w 918"/>
                <a:gd name="T53" fmla="*/ 180 h 1003"/>
                <a:gd name="T54" fmla="*/ 150 w 918"/>
                <a:gd name="T55" fmla="*/ 200 h 1003"/>
                <a:gd name="T56" fmla="*/ 150 w 918"/>
                <a:gd name="T57" fmla="*/ 36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918" h="1003">
                  <a:moveTo>
                    <a:pt x="867" y="0"/>
                  </a:moveTo>
                  <a:cubicBezTo>
                    <a:pt x="895" y="0"/>
                    <a:pt x="917" y="22"/>
                    <a:pt x="917" y="51"/>
                  </a:cubicBezTo>
                  <a:lnTo>
                    <a:pt x="917" y="951"/>
                  </a:lnTo>
                  <a:cubicBezTo>
                    <a:pt x="917" y="979"/>
                    <a:pt x="895" y="1002"/>
                    <a:pt x="867" y="1002"/>
                  </a:cubicBezTo>
                  <a:lnTo>
                    <a:pt x="51" y="1002"/>
                  </a:lnTo>
                  <a:cubicBezTo>
                    <a:pt x="23" y="1002"/>
                    <a:pt x="0" y="979"/>
                    <a:pt x="0" y="951"/>
                  </a:cubicBezTo>
                  <a:lnTo>
                    <a:pt x="0" y="51"/>
                  </a:lnTo>
                  <a:cubicBezTo>
                    <a:pt x="0" y="22"/>
                    <a:pt x="23" y="0"/>
                    <a:pt x="51" y="0"/>
                  </a:cubicBezTo>
                  <a:lnTo>
                    <a:pt x="867" y="0"/>
                  </a:lnTo>
                  <a:close/>
                  <a:moveTo>
                    <a:pt x="776" y="798"/>
                  </a:moveTo>
                  <a:lnTo>
                    <a:pt x="779" y="798"/>
                  </a:lnTo>
                  <a:lnTo>
                    <a:pt x="779" y="632"/>
                  </a:lnTo>
                  <a:lnTo>
                    <a:pt x="153" y="632"/>
                  </a:lnTo>
                  <a:lnTo>
                    <a:pt x="153" y="798"/>
                  </a:lnTo>
                  <a:cubicBezTo>
                    <a:pt x="153" y="810"/>
                    <a:pt x="161" y="818"/>
                    <a:pt x="172" y="818"/>
                  </a:cubicBezTo>
                  <a:lnTo>
                    <a:pt x="756" y="818"/>
                  </a:lnTo>
                  <a:cubicBezTo>
                    <a:pt x="768" y="818"/>
                    <a:pt x="776" y="810"/>
                    <a:pt x="776" y="798"/>
                  </a:cubicBezTo>
                  <a:close/>
                  <a:moveTo>
                    <a:pt x="776" y="595"/>
                  </a:moveTo>
                  <a:lnTo>
                    <a:pt x="776" y="409"/>
                  </a:lnTo>
                  <a:lnTo>
                    <a:pt x="150" y="409"/>
                  </a:lnTo>
                  <a:lnTo>
                    <a:pt x="150" y="595"/>
                  </a:lnTo>
                  <a:lnTo>
                    <a:pt x="776" y="595"/>
                  </a:lnTo>
                  <a:close/>
                  <a:moveTo>
                    <a:pt x="150" y="367"/>
                  </a:moveTo>
                  <a:lnTo>
                    <a:pt x="773" y="367"/>
                  </a:lnTo>
                  <a:lnTo>
                    <a:pt x="773" y="200"/>
                  </a:lnTo>
                  <a:cubicBezTo>
                    <a:pt x="773" y="189"/>
                    <a:pt x="765" y="180"/>
                    <a:pt x="754" y="180"/>
                  </a:cubicBezTo>
                  <a:lnTo>
                    <a:pt x="169" y="180"/>
                  </a:lnTo>
                  <a:cubicBezTo>
                    <a:pt x="158" y="180"/>
                    <a:pt x="150" y="189"/>
                    <a:pt x="150" y="200"/>
                  </a:cubicBezTo>
                  <a:lnTo>
                    <a:pt x="150" y="367"/>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19" name="Freeform 43">
              <a:extLst>
                <a:ext uri="{FF2B5EF4-FFF2-40B4-BE49-F238E27FC236}">
                  <a16:creationId xmlns:a16="http://schemas.microsoft.com/office/drawing/2014/main" id="{68DD7B83-85A3-47B6-8792-FEBAE3A7282B}"/>
                </a:ext>
              </a:extLst>
            </p:cNvPr>
            <p:cNvSpPr>
              <a:spLocks noChangeArrowheads="1"/>
            </p:cNvSpPr>
            <p:nvPr/>
          </p:nvSpPr>
          <p:spPr bwMode="auto">
            <a:xfrm>
              <a:off x="2470150" y="2906713"/>
              <a:ext cx="22225" cy="22225"/>
            </a:xfrm>
            <a:custGeom>
              <a:avLst/>
              <a:gdLst>
                <a:gd name="T0" fmla="*/ 62 w 63"/>
                <a:gd name="T1" fmla="*/ 31 h 63"/>
                <a:gd name="T2" fmla="*/ 58 w 63"/>
                <a:gd name="T3" fmla="*/ 47 h 63"/>
                <a:gd name="T4" fmla="*/ 47 w 63"/>
                <a:gd name="T5" fmla="*/ 58 h 63"/>
                <a:gd name="T6" fmla="*/ 31 w 63"/>
                <a:gd name="T7" fmla="*/ 62 h 63"/>
                <a:gd name="T8" fmla="*/ 16 w 63"/>
                <a:gd name="T9" fmla="*/ 58 h 63"/>
                <a:gd name="T10" fmla="*/ 4 w 63"/>
                <a:gd name="T11" fmla="*/ 47 h 63"/>
                <a:gd name="T12" fmla="*/ 0 w 63"/>
                <a:gd name="T13" fmla="*/ 31 h 63"/>
                <a:gd name="T14" fmla="*/ 4 w 63"/>
                <a:gd name="T15" fmla="*/ 16 h 63"/>
                <a:gd name="T16" fmla="*/ 16 w 63"/>
                <a:gd name="T17" fmla="*/ 4 h 63"/>
                <a:gd name="T18" fmla="*/ 31 w 63"/>
                <a:gd name="T19" fmla="*/ 0 h 63"/>
                <a:gd name="T20" fmla="*/ 47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2" y="55"/>
                    <a:pt x="47" y="58"/>
                  </a:cubicBezTo>
                  <a:cubicBezTo>
                    <a:pt x="42" y="61"/>
                    <a:pt x="36" y="62"/>
                    <a:pt x="31" y="62"/>
                  </a:cubicBezTo>
                  <a:cubicBezTo>
                    <a:pt x="25" y="62"/>
                    <a:pt x="21" y="61"/>
                    <a:pt x="16" y="58"/>
                  </a:cubicBezTo>
                  <a:cubicBezTo>
                    <a:pt x="11" y="55"/>
                    <a:pt x="7" y="52"/>
                    <a:pt x="4" y="47"/>
                  </a:cubicBezTo>
                  <a:cubicBezTo>
                    <a:pt x="1" y="42"/>
                    <a:pt x="0" y="37"/>
                    <a:pt x="0" y="31"/>
                  </a:cubicBezTo>
                  <a:cubicBezTo>
                    <a:pt x="0" y="25"/>
                    <a:pt x="1" y="20"/>
                    <a:pt x="4" y="16"/>
                  </a:cubicBezTo>
                  <a:cubicBezTo>
                    <a:pt x="7" y="11"/>
                    <a:pt x="11" y="7"/>
                    <a:pt x="16" y="4"/>
                  </a:cubicBezTo>
                  <a:cubicBezTo>
                    <a:pt x="21" y="1"/>
                    <a:pt x="26" y="0"/>
                    <a:pt x="31" y="0"/>
                  </a:cubicBezTo>
                  <a:cubicBezTo>
                    <a:pt x="37" y="0"/>
                    <a:pt x="42" y="1"/>
                    <a:pt x="47" y="4"/>
                  </a:cubicBezTo>
                  <a:cubicBezTo>
                    <a:pt x="52" y="7"/>
                    <a:pt x="55" y="11"/>
                    <a:pt x="58" y="16"/>
                  </a:cubicBezTo>
                  <a:cubicBezTo>
                    <a:pt x="61" y="20"/>
                    <a:pt x="62" y="25"/>
                    <a:pt x="62" y="3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grpSp>
        <p:nvGrpSpPr>
          <p:cNvPr id="620" name="Group 619">
            <a:extLst>
              <a:ext uri="{FF2B5EF4-FFF2-40B4-BE49-F238E27FC236}">
                <a16:creationId xmlns:a16="http://schemas.microsoft.com/office/drawing/2014/main" id="{7AA703E0-AFB3-4293-BFDB-E3CDEDE92315}"/>
              </a:ext>
            </a:extLst>
          </p:cNvPr>
          <p:cNvGrpSpPr>
            <a:grpSpLocks noChangeAspect="1"/>
          </p:cNvGrpSpPr>
          <p:nvPr/>
        </p:nvGrpSpPr>
        <p:grpSpPr>
          <a:xfrm>
            <a:off x="10687952" y="2185087"/>
            <a:ext cx="499620" cy="545258"/>
            <a:chOff x="2230438" y="2657475"/>
            <a:chExt cx="330200" cy="360363"/>
          </a:xfrm>
          <a:solidFill>
            <a:schemeClr val="accent1"/>
          </a:solidFill>
        </p:grpSpPr>
        <p:sp>
          <p:nvSpPr>
            <p:cNvPr id="621" name="Freeform 40">
              <a:extLst>
                <a:ext uri="{FF2B5EF4-FFF2-40B4-BE49-F238E27FC236}">
                  <a16:creationId xmlns:a16="http://schemas.microsoft.com/office/drawing/2014/main" id="{9A06E7DC-064E-4194-929A-BB23CCCFD94B}"/>
                </a:ext>
              </a:extLst>
            </p:cNvPr>
            <p:cNvSpPr>
              <a:spLocks noChangeArrowheads="1"/>
            </p:cNvSpPr>
            <p:nvPr/>
          </p:nvSpPr>
          <p:spPr bwMode="auto">
            <a:xfrm>
              <a:off x="2470150" y="2744788"/>
              <a:ext cx="22225" cy="22225"/>
            </a:xfrm>
            <a:custGeom>
              <a:avLst/>
              <a:gdLst>
                <a:gd name="T0" fmla="*/ 62 w 63"/>
                <a:gd name="T1" fmla="*/ 31 h 63"/>
                <a:gd name="T2" fmla="*/ 58 w 63"/>
                <a:gd name="T3" fmla="*/ 47 h 63"/>
                <a:gd name="T4" fmla="*/ 47 w 63"/>
                <a:gd name="T5" fmla="*/ 58 h 63"/>
                <a:gd name="T6" fmla="*/ 31 w 63"/>
                <a:gd name="T7" fmla="*/ 62 h 63"/>
                <a:gd name="T8" fmla="*/ 16 w 63"/>
                <a:gd name="T9" fmla="*/ 58 h 63"/>
                <a:gd name="T10" fmla="*/ 4 w 63"/>
                <a:gd name="T11" fmla="*/ 47 h 63"/>
                <a:gd name="T12" fmla="*/ 0 w 63"/>
                <a:gd name="T13" fmla="*/ 31 h 63"/>
                <a:gd name="T14" fmla="*/ 4 w 63"/>
                <a:gd name="T15" fmla="*/ 16 h 63"/>
                <a:gd name="T16" fmla="*/ 16 w 63"/>
                <a:gd name="T17" fmla="*/ 4 h 63"/>
                <a:gd name="T18" fmla="*/ 31 w 63"/>
                <a:gd name="T19" fmla="*/ 0 h 63"/>
                <a:gd name="T20" fmla="*/ 47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2" y="55"/>
                    <a:pt x="47" y="58"/>
                  </a:cubicBezTo>
                  <a:cubicBezTo>
                    <a:pt x="42" y="61"/>
                    <a:pt x="36" y="62"/>
                    <a:pt x="31" y="62"/>
                  </a:cubicBezTo>
                  <a:cubicBezTo>
                    <a:pt x="25" y="62"/>
                    <a:pt x="21" y="61"/>
                    <a:pt x="16" y="58"/>
                  </a:cubicBezTo>
                  <a:cubicBezTo>
                    <a:pt x="11" y="55"/>
                    <a:pt x="7" y="52"/>
                    <a:pt x="4" y="47"/>
                  </a:cubicBezTo>
                  <a:cubicBezTo>
                    <a:pt x="1" y="42"/>
                    <a:pt x="0" y="36"/>
                    <a:pt x="0" y="31"/>
                  </a:cubicBezTo>
                  <a:cubicBezTo>
                    <a:pt x="0" y="25"/>
                    <a:pt x="1" y="21"/>
                    <a:pt x="4" y="16"/>
                  </a:cubicBezTo>
                  <a:cubicBezTo>
                    <a:pt x="7" y="11"/>
                    <a:pt x="11" y="6"/>
                    <a:pt x="16" y="4"/>
                  </a:cubicBezTo>
                  <a:cubicBezTo>
                    <a:pt x="21" y="1"/>
                    <a:pt x="26" y="0"/>
                    <a:pt x="31" y="0"/>
                  </a:cubicBezTo>
                  <a:cubicBezTo>
                    <a:pt x="37" y="0"/>
                    <a:pt x="42" y="1"/>
                    <a:pt x="47" y="4"/>
                  </a:cubicBezTo>
                  <a:cubicBezTo>
                    <a:pt x="52" y="6"/>
                    <a:pt x="55" y="11"/>
                    <a:pt x="58" y="16"/>
                  </a:cubicBezTo>
                  <a:cubicBezTo>
                    <a:pt x="61" y="21"/>
                    <a:pt x="62" y="26"/>
                    <a:pt x="62" y="3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22" name="Freeform 41">
              <a:extLst>
                <a:ext uri="{FF2B5EF4-FFF2-40B4-BE49-F238E27FC236}">
                  <a16:creationId xmlns:a16="http://schemas.microsoft.com/office/drawing/2014/main" id="{8AC097C1-4C7B-4CD4-8808-96AE48DB691F}"/>
                </a:ext>
              </a:extLst>
            </p:cNvPr>
            <p:cNvSpPr>
              <a:spLocks noChangeArrowheads="1"/>
            </p:cNvSpPr>
            <p:nvPr/>
          </p:nvSpPr>
          <p:spPr bwMode="auto">
            <a:xfrm>
              <a:off x="2470150" y="2827338"/>
              <a:ext cx="22225" cy="22225"/>
            </a:xfrm>
            <a:custGeom>
              <a:avLst/>
              <a:gdLst>
                <a:gd name="T0" fmla="*/ 62 w 63"/>
                <a:gd name="T1" fmla="*/ 31 h 63"/>
                <a:gd name="T2" fmla="*/ 58 w 63"/>
                <a:gd name="T3" fmla="*/ 46 h 63"/>
                <a:gd name="T4" fmla="*/ 47 w 63"/>
                <a:gd name="T5" fmla="*/ 58 h 63"/>
                <a:gd name="T6" fmla="*/ 31 w 63"/>
                <a:gd name="T7" fmla="*/ 62 h 63"/>
                <a:gd name="T8" fmla="*/ 16 w 63"/>
                <a:gd name="T9" fmla="*/ 58 h 63"/>
                <a:gd name="T10" fmla="*/ 4 w 63"/>
                <a:gd name="T11" fmla="*/ 46 h 63"/>
                <a:gd name="T12" fmla="*/ 0 w 63"/>
                <a:gd name="T13" fmla="*/ 31 h 63"/>
                <a:gd name="T14" fmla="*/ 4 w 63"/>
                <a:gd name="T15" fmla="*/ 15 h 63"/>
                <a:gd name="T16" fmla="*/ 16 w 63"/>
                <a:gd name="T17" fmla="*/ 4 h 63"/>
                <a:gd name="T18" fmla="*/ 31 w 63"/>
                <a:gd name="T19" fmla="*/ 0 h 63"/>
                <a:gd name="T20" fmla="*/ 47 w 63"/>
                <a:gd name="T21" fmla="*/ 4 h 63"/>
                <a:gd name="T22" fmla="*/ 58 w 63"/>
                <a:gd name="T23" fmla="*/ 15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1"/>
                    <a:pt x="58" y="46"/>
                  </a:cubicBezTo>
                  <a:cubicBezTo>
                    <a:pt x="55" y="50"/>
                    <a:pt x="52" y="55"/>
                    <a:pt x="47" y="58"/>
                  </a:cubicBezTo>
                  <a:cubicBezTo>
                    <a:pt x="42" y="61"/>
                    <a:pt x="36" y="62"/>
                    <a:pt x="31" y="62"/>
                  </a:cubicBezTo>
                  <a:cubicBezTo>
                    <a:pt x="25" y="62"/>
                    <a:pt x="21" y="61"/>
                    <a:pt x="16" y="58"/>
                  </a:cubicBezTo>
                  <a:cubicBezTo>
                    <a:pt x="11" y="55"/>
                    <a:pt x="7" y="50"/>
                    <a:pt x="4" y="46"/>
                  </a:cubicBezTo>
                  <a:cubicBezTo>
                    <a:pt x="1" y="41"/>
                    <a:pt x="0" y="37"/>
                    <a:pt x="0" y="31"/>
                  </a:cubicBezTo>
                  <a:cubicBezTo>
                    <a:pt x="0" y="25"/>
                    <a:pt x="1" y="20"/>
                    <a:pt x="4" y="15"/>
                  </a:cubicBezTo>
                  <a:cubicBezTo>
                    <a:pt x="7" y="10"/>
                    <a:pt x="11" y="7"/>
                    <a:pt x="16" y="4"/>
                  </a:cubicBezTo>
                  <a:cubicBezTo>
                    <a:pt x="21" y="1"/>
                    <a:pt x="26" y="0"/>
                    <a:pt x="31" y="0"/>
                  </a:cubicBezTo>
                  <a:cubicBezTo>
                    <a:pt x="37" y="0"/>
                    <a:pt x="42" y="1"/>
                    <a:pt x="47" y="4"/>
                  </a:cubicBezTo>
                  <a:cubicBezTo>
                    <a:pt x="52" y="7"/>
                    <a:pt x="55" y="10"/>
                    <a:pt x="58" y="15"/>
                  </a:cubicBezTo>
                  <a:cubicBezTo>
                    <a:pt x="61" y="20"/>
                    <a:pt x="62" y="25"/>
                    <a:pt x="62" y="3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23" name="Freeform 42">
              <a:extLst>
                <a:ext uri="{FF2B5EF4-FFF2-40B4-BE49-F238E27FC236}">
                  <a16:creationId xmlns:a16="http://schemas.microsoft.com/office/drawing/2014/main" id="{CE255B9F-7302-49EC-94B4-B0C2AC755B1C}"/>
                </a:ext>
              </a:extLst>
            </p:cNvPr>
            <p:cNvSpPr>
              <a:spLocks noChangeArrowheads="1"/>
            </p:cNvSpPr>
            <p:nvPr/>
          </p:nvSpPr>
          <p:spPr bwMode="auto">
            <a:xfrm>
              <a:off x="2230438" y="2657475"/>
              <a:ext cx="330200" cy="360363"/>
            </a:xfrm>
            <a:custGeom>
              <a:avLst/>
              <a:gdLst>
                <a:gd name="T0" fmla="*/ 867 w 918"/>
                <a:gd name="T1" fmla="*/ 0 h 1003"/>
                <a:gd name="T2" fmla="*/ 917 w 918"/>
                <a:gd name="T3" fmla="*/ 51 h 1003"/>
                <a:gd name="T4" fmla="*/ 917 w 918"/>
                <a:gd name="T5" fmla="*/ 951 h 1003"/>
                <a:gd name="T6" fmla="*/ 867 w 918"/>
                <a:gd name="T7" fmla="*/ 1002 h 1003"/>
                <a:gd name="T8" fmla="*/ 51 w 918"/>
                <a:gd name="T9" fmla="*/ 1002 h 1003"/>
                <a:gd name="T10" fmla="*/ 0 w 918"/>
                <a:gd name="T11" fmla="*/ 951 h 1003"/>
                <a:gd name="T12" fmla="*/ 0 w 918"/>
                <a:gd name="T13" fmla="*/ 51 h 1003"/>
                <a:gd name="T14" fmla="*/ 51 w 918"/>
                <a:gd name="T15" fmla="*/ 0 h 1003"/>
                <a:gd name="T16" fmla="*/ 867 w 918"/>
                <a:gd name="T17" fmla="*/ 0 h 1003"/>
                <a:gd name="T18" fmla="*/ 776 w 918"/>
                <a:gd name="T19" fmla="*/ 798 h 1003"/>
                <a:gd name="T20" fmla="*/ 779 w 918"/>
                <a:gd name="T21" fmla="*/ 798 h 1003"/>
                <a:gd name="T22" fmla="*/ 779 w 918"/>
                <a:gd name="T23" fmla="*/ 632 h 1003"/>
                <a:gd name="T24" fmla="*/ 153 w 918"/>
                <a:gd name="T25" fmla="*/ 632 h 1003"/>
                <a:gd name="T26" fmla="*/ 153 w 918"/>
                <a:gd name="T27" fmla="*/ 798 h 1003"/>
                <a:gd name="T28" fmla="*/ 172 w 918"/>
                <a:gd name="T29" fmla="*/ 818 h 1003"/>
                <a:gd name="T30" fmla="*/ 756 w 918"/>
                <a:gd name="T31" fmla="*/ 818 h 1003"/>
                <a:gd name="T32" fmla="*/ 776 w 918"/>
                <a:gd name="T33" fmla="*/ 798 h 1003"/>
                <a:gd name="T34" fmla="*/ 776 w 918"/>
                <a:gd name="T35" fmla="*/ 595 h 1003"/>
                <a:gd name="T36" fmla="*/ 776 w 918"/>
                <a:gd name="T37" fmla="*/ 409 h 1003"/>
                <a:gd name="T38" fmla="*/ 150 w 918"/>
                <a:gd name="T39" fmla="*/ 409 h 1003"/>
                <a:gd name="T40" fmla="*/ 150 w 918"/>
                <a:gd name="T41" fmla="*/ 595 h 1003"/>
                <a:gd name="T42" fmla="*/ 776 w 918"/>
                <a:gd name="T43" fmla="*/ 595 h 1003"/>
                <a:gd name="T44" fmla="*/ 150 w 918"/>
                <a:gd name="T45" fmla="*/ 367 h 1003"/>
                <a:gd name="T46" fmla="*/ 773 w 918"/>
                <a:gd name="T47" fmla="*/ 367 h 1003"/>
                <a:gd name="T48" fmla="*/ 773 w 918"/>
                <a:gd name="T49" fmla="*/ 200 h 1003"/>
                <a:gd name="T50" fmla="*/ 754 w 918"/>
                <a:gd name="T51" fmla="*/ 180 h 1003"/>
                <a:gd name="T52" fmla="*/ 169 w 918"/>
                <a:gd name="T53" fmla="*/ 180 h 1003"/>
                <a:gd name="T54" fmla="*/ 150 w 918"/>
                <a:gd name="T55" fmla="*/ 200 h 1003"/>
                <a:gd name="T56" fmla="*/ 150 w 918"/>
                <a:gd name="T57" fmla="*/ 36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918" h="1003">
                  <a:moveTo>
                    <a:pt x="867" y="0"/>
                  </a:moveTo>
                  <a:cubicBezTo>
                    <a:pt x="895" y="0"/>
                    <a:pt x="917" y="22"/>
                    <a:pt x="917" y="51"/>
                  </a:cubicBezTo>
                  <a:lnTo>
                    <a:pt x="917" y="951"/>
                  </a:lnTo>
                  <a:cubicBezTo>
                    <a:pt x="917" y="979"/>
                    <a:pt x="895" y="1002"/>
                    <a:pt x="867" y="1002"/>
                  </a:cubicBezTo>
                  <a:lnTo>
                    <a:pt x="51" y="1002"/>
                  </a:lnTo>
                  <a:cubicBezTo>
                    <a:pt x="23" y="1002"/>
                    <a:pt x="0" y="979"/>
                    <a:pt x="0" y="951"/>
                  </a:cubicBezTo>
                  <a:lnTo>
                    <a:pt x="0" y="51"/>
                  </a:lnTo>
                  <a:cubicBezTo>
                    <a:pt x="0" y="22"/>
                    <a:pt x="23" y="0"/>
                    <a:pt x="51" y="0"/>
                  </a:cubicBezTo>
                  <a:lnTo>
                    <a:pt x="867" y="0"/>
                  </a:lnTo>
                  <a:close/>
                  <a:moveTo>
                    <a:pt x="776" y="798"/>
                  </a:moveTo>
                  <a:lnTo>
                    <a:pt x="779" y="798"/>
                  </a:lnTo>
                  <a:lnTo>
                    <a:pt x="779" y="632"/>
                  </a:lnTo>
                  <a:lnTo>
                    <a:pt x="153" y="632"/>
                  </a:lnTo>
                  <a:lnTo>
                    <a:pt x="153" y="798"/>
                  </a:lnTo>
                  <a:cubicBezTo>
                    <a:pt x="153" y="810"/>
                    <a:pt x="161" y="818"/>
                    <a:pt x="172" y="818"/>
                  </a:cubicBezTo>
                  <a:lnTo>
                    <a:pt x="756" y="818"/>
                  </a:lnTo>
                  <a:cubicBezTo>
                    <a:pt x="768" y="818"/>
                    <a:pt x="776" y="810"/>
                    <a:pt x="776" y="798"/>
                  </a:cubicBezTo>
                  <a:close/>
                  <a:moveTo>
                    <a:pt x="776" y="595"/>
                  </a:moveTo>
                  <a:lnTo>
                    <a:pt x="776" y="409"/>
                  </a:lnTo>
                  <a:lnTo>
                    <a:pt x="150" y="409"/>
                  </a:lnTo>
                  <a:lnTo>
                    <a:pt x="150" y="595"/>
                  </a:lnTo>
                  <a:lnTo>
                    <a:pt x="776" y="595"/>
                  </a:lnTo>
                  <a:close/>
                  <a:moveTo>
                    <a:pt x="150" y="367"/>
                  </a:moveTo>
                  <a:lnTo>
                    <a:pt x="773" y="367"/>
                  </a:lnTo>
                  <a:lnTo>
                    <a:pt x="773" y="200"/>
                  </a:lnTo>
                  <a:cubicBezTo>
                    <a:pt x="773" y="189"/>
                    <a:pt x="765" y="180"/>
                    <a:pt x="754" y="180"/>
                  </a:cubicBezTo>
                  <a:lnTo>
                    <a:pt x="169" y="180"/>
                  </a:lnTo>
                  <a:cubicBezTo>
                    <a:pt x="158" y="180"/>
                    <a:pt x="150" y="189"/>
                    <a:pt x="150" y="200"/>
                  </a:cubicBezTo>
                  <a:lnTo>
                    <a:pt x="150" y="367"/>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24" name="Freeform 43">
              <a:extLst>
                <a:ext uri="{FF2B5EF4-FFF2-40B4-BE49-F238E27FC236}">
                  <a16:creationId xmlns:a16="http://schemas.microsoft.com/office/drawing/2014/main" id="{0A40F1CA-B05D-49B3-BF20-3704C3B4A83F}"/>
                </a:ext>
              </a:extLst>
            </p:cNvPr>
            <p:cNvSpPr>
              <a:spLocks noChangeArrowheads="1"/>
            </p:cNvSpPr>
            <p:nvPr/>
          </p:nvSpPr>
          <p:spPr bwMode="auto">
            <a:xfrm>
              <a:off x="2470150" y="2906713"/>
              <a:ext cx="22225" cy="22225"/>
            </a:xfrm>
            <a:custGeom>
              <a:avLst/>
              <a:gdLst>
                <a:gd name="T0" fmla="*/ 62 w 63"/>
                <a:gd name="T1" fmla="*/ 31 h 63"/>
                <a:gd name="T2" fmla="*/ 58 w 63"/>
                <a:gd name="T3" fmla="*/ 47 h 63"/>
                <a:gd name="T4" fmla="*/ 47 w 63"/>
                <a:gd name="T5" fmla="*/ 58 h 63"/>
                <a:gd name="T6" fmla="*/ 31 w 63"/>
                <a:gd name="T7" fmla="*/ 62 h 63"/>
                <a:gd name="T8" fmla="*/ 16 w 63"/>
                <a:gd name="T9" fmla="*/ 58 h 63"/>
                <a:gd name="T10" fmla="*/ 4 w 63"/>
                <a:gd name="T11" fmla="*/ 47 h 63"/>
                <a:gd name="T12" fmla="*/ 0 w 63"/>
                <a:gd name="T13" fmla="*/ 31 h 63"/>
                <a:gd name="T14" fmla="*/ 4 w 63"/>
                <a:gd name="T15" fmla="*/ 16 h 63"/>
                <a:gd name="T16" fmla="*/ 16 w 63"/>
                <a:gd name="T17" fmla="*/ 4 h 63"/>
                <a:gd name="T18" fmla="*/ 31 w 63"/>
                <a:gd name="T19" fmla="*/ 0 h 63"/>
                <a:gd name="T20" fmla="*/ 47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2" y="55"/>
                    <a:pt x="47" y="58"/>
                  </a:cubicBezTo>
                  <a:cubicBezTo>
                    <a:pt x="42" y="61"/>
                    <a:pt x="36" y="62"/>
                    <a:pt x="31" y="62"/>
                  </a:cubicBezTo>
                  <a:cubicBezTo>
                    <a:pt x="25" y="62"/>
                    <a:pt x="21" y="61"/>
                    <a:pt x="16" y="58"/>
                  </a:cubicBezTo>
                  <a:cubicBezTo>
                    <a:pt x="11" y="55"/>
                    <a:pt x="7" y="52"/>
                    <a:pt x="4" y="47"/>
                  </a:cubicBezTo>
                  <a:cubicBezTo>
                    <a:pt x="1" y="42"/>
                    <a:pt x="0" y="37"/>
                    <a:pt x="0" y="31"/>
                  </a:cubicBezTo>
                  <a:cubicBezTo>
                    <a:pt x="0" y="25"/>
                    <a:pt x="1" y="20"/>
                    <a:pt x="4" y="16"/>
                  </a:cubicBezTo>
                  <a:cubicBezTo>
                    <a:pt x="7" y="11"/>
                    <a:pt x="11" y="7"/>
                    <a:pt x="16" y="4"/>
                  </a:cubicBezTo>
                  <a:cubicBezTo>
                    <a:pt x="21" y="1"/>
                    <a:pt x="26" y="0"/>
                    <a:pt x="31" y="0"/>
                  </a:cubicBezTo>
                  <a:cubicBezTo>
                    <a:pt x="37" y="0"/>
                    <a:pt x="42" y="1"/>
                    <a:pt x="47" y="4"/>
                  </a:cubicBezTo>
                  <a:cubicBezTo>
                    <a:pt x="52" y="7"/>
                    <a:pt x="55" y="11"/>
                    <a:pt x="58" y="16"/>
                  </a:cubicBezTo>
                  <a:cubicBezTo>
                    <a:pt x="61" y="20"/>
                    <a:pt x="62" y="25"/>
                    <a:pt x="62" y="3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grpSp>
        <p:nvGrpSpPr>
          <p:cNvPr id="625" name="Group 624">
            <a:extLst>
              <a:ext uri="{FF2B5EF4-FFF2-40B4-BE49-F238E27FC236}">
                <a16:creationId xmlns:a16="http://schemas.microsoft.com/office/drawing/2014/main" id="{340FF5C3-9B44-4D02-8EEC-576296D3629A}"/>
              </a:ext>
            </a:extLst>
          </p:cNvPr>
          <p:cNvGrpSpPr>
            <a:grpSpLocks noChangeAspect="1"/>
          </p:cNvGrpSpPr>
          <p:nvPr/>
        </p:nvGrpSpPr>
        <p:grpSpPr>
          <a:xfrm>
            <a:off x="3932894" y="3309427"/>
            <a:ext cx="499620" cy="545258"/>
            <a:chOff x="2230438" y="2657475"/>
            <a:chExt cx="330200" cy="360363"/>
          </a:xfrm>
          <a:solidFill>
            <a:schemeClr val="accent1"/>
          </a:solidFill>
        </p:grpSpPr>
        <p:sp>
          <p:nvSpPr>
            <p:cNvPr id="626" name="Freeform 40">
              <a:extLst>
                <a:ext uri="{FF2B5EF4-FFF2-40B4-BE49-F238E27FC236}">
                  <a16:creationId xmlns:a16="http://schemas.microsoft.com/office/drawing/2014/main" id="{DE49AE5F-51CE-40DA-B76F-FC57078F04EE}"/>
                </a:ext>
              </a:extLst>
            </p:cNvPr>
            <p:cNvSpPr>
              <a:spLocks noChangeArrowheads="1"/>
            </p:cNvSpPr>
            <p:nvPr/>
          </p:nvSpPr>
          <p:spPr bwMode="auto">
            <a:xfrm>
              <a:off x="2470150" y="2744788"/>
              <a:ext cx="22225" cy="22225"/>
            </a:xfrm>
            <a:custGeom>
              <a:avLst/>
              <a:gdLst>
                <a:gd name="T0" fmla="*/ 62 w 63"/>
                <a:gd name="T1" fmla="*/ 31 h 63"/>
                <a:gd name="T2" fmla="*/ 58 w 63"/>
                <a:gd name="T3" fmla="*/ 47 h 63"/>
                <a:gd name="T4" fmla="*/ 47 w 63"/>
                <a:gd name="T5" fmla="*/ 58 h 63"/>
                <a:gd name="T6" fmla="*/ 31 w 63"/>
                <a:gd name="T7" fmla="*/ 62 h 63"/>
                <a:gd name="T8" fmla="*/ 16 w 63"/>
                <a:gd name="T9" fmla="*/ 58 h 63"/>
                <a:gd name="T10" fmla="*/ 4 w 63"/>
                <a:gd name="T11" fmla="*/ 47 h 63"/>
                <a:gd name="T12" fmla="*/ 0 w 63"/>
                <a:gd name="T13" fmla="*/ 31 h 63"/>
                <a:gd name="T14" fmla="*/ 4 w 63"/>
                <a:gd name="T15" fmla="*/ 16 h 63"/>
                <a:gd name="T16" fmla="*/ 16 w 63"/>
                <a:gd name="T17" fmla="*/ 4 h 63"/>
                <a:gd name="T18" fmla="*/ 31 w 63"/>
                <a:gd name="T19" fmla="*/ 0 h 63"/>
                <a:gd name="T20" fmla="*/ 47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2" y="55"/>
                    <a:pt x="47" y="58"/>
                  </a:cubicBezTo>
                  <a:cubicBezTo>
                    <a:pt x="42" y="61"/>
                    <a:pt x="36" y="62"/>
                    <a:pt x="31" y="62"/>
                  </a:cubicBezTo>
                  <a:cubicBezTo>
                    <a:pt x="25" y="62"/>
                    <a:pt x="21" y="61"/>
                    <a:pt x="16" y="58"/>
                  </a:cubicBezTo>
                  <a:cubicBezTo>
                    <a:pt x="11" y="55"/>
                    <a:pt x="7" y="52"/>
                    <a:pt x="4" y="47"/>
                  </a:cubicBezTo>
                  <a:cubicBezTo>
                    <a:pt x="1" y="42"/>
                    <a:pt x="0" y="36"/>
                    <a:pt x="0" y="31"/>
                  </a:cubicBezTo>
                  <a:cubicBezTo>
                    <a:pt x="0" y="25"/>
                    <a:pt x="1" y="21"/>
                    <a:pt x="4" y="16"/>
                  </a:cubicBezTo>
                  <a:cubicBezTo>
                    <a:pt x="7" y="11"/>
                    <a:pt x="11" y="6"/>
                    <a:pt x="16" y="4"/>
                  </a:cubicBezTo>
                  <a:cubicBezTo>
                    <a:pt x="21" y="1"/>
                    <a:pt x="26" y="0"/>
                    <a:pt x="31" y="0"/>
                  </a:cubicBezTo>
                  <a:cubicBezTo>
                    <a:pt x="37" y="0"/>
                    <a:pt x="42" y="1"/>
                    <a:pt x="47" y="4"/>
                  </a:cubicBezTo>
                  <a:cubicBezTo>
                    <a:pt x="52" y="6"/>
                    <a:pt x="55" y="11"/>
                    <a:pt x="58" y="16"/>
                  </a:cubicBezTo>
                  <a:cubicBezTo>
                    <a:pt x="61" y="21"/>
                    <a:pt x="62" y="26"/>
                    <a:pt x="62" y="3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27" name="Freeform 41">
              <a:extLst>
                <a:ext uri="{FF2B5EF4-FFF2-40B4-BE49-F238E27FC236}">
                  <a16:creationId xmlns:a16="http://schemas.microsoft.com/office/drawing/2014/main" id="{9096C256-30CA-4C72-84A5-7F671AC736C4}"/>
                </a:ext>
              </a:extLst>
            </p:cNvPr>
            <p:cNvSpPr>
              <a:spLocks noChangeArrowheads="1"/>
            </p:cNvSpPr>
            <p:nvPr/>
          </p:nvSpPr>
          <p:spPr bwMode="auto">
            <a:xfrm>
              <a:off x="2470150" y="2827338"/>
              <a:ext cx="22225" cy="22225"/>
            </a:xfrm>
            <a:custGeom>
              <a:avLst/>
              <a:gdLst>
                <a:gd name="T0" fmla="*/ 62 w 63"/>
                <a:gd name="T1" fmla="*/ 31 h 63"/>
                <a:gd name="T2" fmla="*/ 58 w 63"/>
                <a:gd name="T3" fmla="*/ 46 h 63"/>
                <a:gd name="T4" fmla="*/ 47 w 63"/>
                <a:gd name="T5" fmla="*/ 58 h 63"/>
                <a:gd name="T6" fmla="*/ 31 w 63"/>
                <a:gd name="T7" fmla="*/ 62 h 63"/>
                <a:gd name="T8" fmla="*/ 16 w 63"/>
                <a:gd name="T9" fmla="*/ 58 h 63"/>
                <a:gd name="T10" fmla="*/ 4 w 63"/>
                <a:gd name="T11" fmla="*/ 46 h 63"/>
                <a:gd name="T12" fmla="*/ 0 w 63"/>
                <a:gd name="T13" fmla="*/ 31 h 63"/>
                <a:gd name="T14" fmla="*/ 4 w 63"/>
                <a:gd name="T15" fmla="*/ 15 h 63"/>
                <a:gd name="T16" fmla="*/ 16 w 63"/>
                <a:gd name="T17" fmla="*/ 4 h 63"/>
                <a:gd name="T18" fmla="*/ 31 w 63"/>
                <a:gd name="T19" fmla="*/ 0 h 63"/>
                <a:gd name="T20" fmla="*/ 47 w 63"/>
                <a:gd name="T21" fmla="*/ 4 h 63"/>
                <a:gd name="T22" fmla="*/ 58 w 63"/>
                <a:gd name="T23" fmla="*/ 15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1"/>
                    <a:pt x="58" y="46"/>
                  </a:cubicBezTo>
                  <a:cubicBezTo>
                    <a:pt x="55" y="50"/>
                    <a:pt x="52" y="55"/>
                    <a:pt x="47" y="58"/>
                  </a:cubicBezTo>
                  <a:cubicBezTo>
                    <a:pt x="42" y="61"/>
                    <a:pt x="36" y="62"/>
                    <a:pt x="31" y="62"/>
                  </a:cubicBezTo>
                  <a:cubicBezTo>
                    <a:pt x="25" y="62"/>
                    <a:pt x="21" y="61"/>
                    <a:pt x="16" y="58"/>
                  </a:cubicBezTo>
                  <a:cubicBezTo>
                    <a:pt x="11" y="55"/>
                    <a:pt x="7" y="50"/>
                    <a:pt x="4" y="46"/>
                  </a:cubicBezTo>
                  <a:cubicBezTo>
                    <a:pt x="1" y="41"/>
                    <a:pt x="0" y="37"/>
                    <a:pt x="0" y="31"/>
                  </a:cubicBezTo>
                  <a:cubicBezTo>
                    <a:pt x="0" y="25"/>
                    <a:pt x="1" y="20"/>
                    <a:pt x="4" y="15"/>
                  </a:cubicBezTo>
                  <a:cubicBezTo>
                    <a:pt x="7" y="10"/>
                    <a:pt x="11" y="7"/>
                    <a:pt x="16" y="4"/>
                  </a:cubicBezTo>
                  <a:cubicBezTo>
                    <a:pt x="21" y="1"/>
                    <a:pt x="26" y="0"/>
                    <a:pt x="31" y="0"/>
                  </a:cubicBezTo>
                  <a:cubicBezTo>
                    <a:pt x="37" y="0"/>
                    <a:pt x="42" y="1"/>
                    <a:pt x="47" y="4"/>
                  </a:cubicBezTo>
                  <a:cubicBezTo>
                    <a:pt x="52" y="7"/>
                    <a:pt x="55" y="10"/>
                    <a:pt x="58" y="15"/>
                  </a:cubicBezTo>
                  <a:cubicBezTo>
                    <a:pt x="61" y="20"/>
                    <a:pt x="62" y="25"/>
                    <a:pt x="62" y="3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28" name="Freeform 42">
              <a:extLst>
                <a:ext uri="{FF2B5EF4-FFF2-40B4-BE49-F238E27FC236}">
                  <a16:creationId xmlns:a16="http://schemas.microsoft.com/office/drawing/2014/main" id="{2B144EA2-9D2D-4E7B-A891-49A19B8A068D}"/>
                </a:ext>
              </a:extLst>
            </p:cNvPr>
            <p:cNvSpPr>
              <a:spLocks noChangeArrowheads="1"/>
            </p:cNvSpPr>
            <p:nvPr/>
          </p:nvSpPr>
          <p:spPr bwMode="auto">
            <a:xfrm>
              <a:off x="2230438" y="2657475"/>
              <a:ext cx="330200" cy="360363"/>
            </a:xfrm>
            <a:custGeom>
              <a:avLst/>
              <a:gdLst>
                <a:gd name="T0" fmla="*/ 867 w 918"/>
                <a:gd name="T1" fmla="*/ 0 h 1003"/>
                <a:gd name="T2" fmla="*/ 917 w 918"/>
                <a:gd name="T3" fmla="*/ 51 h 1003"/>
                <a:gd name="T4" fmla="*/ 917 w 918"/>
                <a:gd name="T5" fmla="*/ 951 h 1003"/>
                <a:gd name="T6" fmla="*/ 867 w 918"/>
                <a:gd name="T7" fmla="*/ 1002 h 1003"/>
                <a:gd name="T8" fmla="*/ 51 w 918"/>
                <a:gd name="T9" fmla="*/ 1002 h 1003"/>
                <a:gd name="T10" fmla="*/ 0 w 918"/>
                <a:gd name="T11" fmla="*/ 951 h 1003"/>
                <a:gd name="T12" fmla="*/ 0 w 918"/>
                <a:gd name="T13" fmla="*/ 51 h 1003"/>
                <a:gd name="T14" fmla="*/ 51 w 918"/>
                <a:gd name="T15" fmla="*/ 0 h 1003"/>
                <a:gd name="T16" fmla="*/ 867 w 918"/>
                <a:gd name="T17" fmla="*/ 0 h 1003"/>
                <a:gd name="T18" fmla="*/ 776 w 918"/>
                <a:gd name="T19" fmla="*/ 798 h 1003"/>
                <a:gd name="T20" fmla="*/ 779 w 918"/>
                <a:gd name="T21" fmla="*/ 798 h 1003"/>
                <a:gd name="T22" fmla="*/ 779 w 918"/>
                <a:gd name="T23" fmla="*/ 632 h 1003"/>
                <a:gd name="T24" fmla="*/ 153 w 918"/>
                <a:gd name="T25" fmla="*/ 632 h 1003"/>
                <a:gd name="T26" fmla="*/ 153 w 918"/>
                <a:gd name="T27" fmla="*/ 798 h 1003"/>
                <a:gd name="T28" fmla="*/ 172 w 918"/>
                <a:gd name="T29" fmla="*/ 818 h 1003"/>
                <a:gd name="T30" fmla="*/ 756 w 918"/>
                <a:gd name="T31" fmla="*/ 818 h 1003"/>
                <a:gd name="T32" fmla="*/ 776 w 918"/>
                <a:gd name="T33" fmla="*/ 798 h 1003"/>
                <a:gd name="T34" fmla="*/ 776 w 918"/>
                <a:gd name="T35" fmla="*/ 595 h 1003"/>
                <a:gd name="T36" fmla="*/ 776 w 918"/>
                <a:gd name="T37" fmla="*/ 409 h 1003"/>
                <a:gd name="T38" fmla="*/ 150 w 918"/>
                <a:gd name="T39" fmla="*/ 409 h 1003"/>
                <a:gd name="T40" fmla="*/ 150 w 918"/>
                <a:gd name="T41" fmla="*/ 595 h 1003"/>
                <a:gd name="T42" fmla="*/ 776 w 918"/>
                <a:gd name="T43" fmla="*/ 595 h 1003"/>
                <a:gd name="T44" fmla="*/ 150 w 918"/>
                <a:gd name="T45" fmla="*/ 367 h 1003"/>
                <a:gd name="T46" fmla="*/ 773 w 918"/>
                <a:gd name="T47" fmla="*/ 367 h 1003"/>
                <a:gd name="T48" fmla="*/ 773 w 918"/>
                <a:gd name="T49" fmla="*/ 200 h 1003"/>
                <a:gd name="T50" fmla="*/ 754 w 918"/>
                <a:gd name="T51" fmla="*/ 180 h 1003"/>
                <a:gd name="T52" fmla="*/ 169 w 918"/>
                <a:gd name="T53" fmla="*/ 180 h 1003"/>
                <a:gd name="T54" fmla="*/ 150 w 918"/>
                <a:gd name="T55" fmla="*/ 200 h 1003"/>
                <a:gd name="T56" fmla="*/ 150 w 918"/>
                <a:gd name="T57" fmla="*/ 36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918" h="1003">
                  <a:moveTo>
                    <a:pt x="867" y="0"/>
                  </a:moveTo>
                  <a:cubicBezTo>
                    <a:pt x="895" y="0"/>
                    <a:pt x="917" y="22"/>
                    <a:pt x="917" y="51"/>
                  </a:cubicBezTo>
                  <a:lnTo>
                    <a:pt x="917" y="951"/>
                  </a:lnTo>
                  <a:cubicBezTo>
                    <a:pt x="917" y="979"/>
                    <a:pt x="895" y="1002"/>
                    <a:pt x="867" y="1002"/>
                  </a:cubicBezTo>
                  <a:lnTo>
                    <a:pt x="51" y="1002"/>
                  </a:lnTo>
                  <a:cubicBezTo>
                    <a:pt x="23" y="1002"/>
                    <a:pt x="0" y="979"/>
                    <a:pt x="0" y="951"/>
                  </a:cubicBezTo>
                  <a:lnTo>
                    <a:pt x="0" y="51"/>
                  </a:lnTo>
                  <a:cubicBezTo>
                    <a:pt x="0" y="22"/>
                    <a:pt x="23" y="0"/>
                    <a:pt x="51" y="0"/>
                  </a:cubicBezTo>
                  <a:lnTo>
                    <a:pt x="867" y="0"/>
                  </a:lnTo>
                  <a:close/>
                  <a:moveTo>
                    <a:pt x="776" y="798"/>
                  </a:moveTo>
                  <a:lnTo>
                    <a:pt x="779" y="798"/>
                  </a:lnTo>
                  <a:lnTo>
                    <a:pt x="779" y="632"/>
                  </a:lnTo>
                  <a:lnTo>
                    <a:pt x="153" y="632"/>
                  </a:lnTo>
                  <a:lnTo>
                    <a:pt x="153" y="798"/>
                  </a:lnTo>
                  <a:cubicBezTo>
                    <a:pt x="153" y="810"/>
                    <a:pt x="161" y="818"/>
                    <a:pt x="172" y="818"/>
                  </a:cubicBezTo>
                  <a:lnTo>
                    <a:pt x="756" y="818"/>
                  </a:lnTo>
                  <a:cubicBezTo>
                    <a:pt x="768" y="818"/>
                    <a:pt x="776" y="810"/>
                    <a:pt x="776" y="798"/>
                  </a:cubicBezTo>
                  <a:close/>
                  <a:moveTo>
                    <a:pt x="776" y="595"/>
                  </a:moveTo>
                  <a:lnTo>
                    <a:pt x="776" y="409"/>
                  </a:lnTo>
                  <a:lnTo>
                    <a:pt x="150" y="409"/>
                  </a:lnTo>
                  <a:lnTo>
                    <a:pt x="150" y="595"/>
                  </a:lnTo>
                  <a:lnTo>
                    <a:pt x="776" y="595"/>
                  </a:lnTo>
                  <a:close/>
                  <a:moveTo>
                    <a:pt x="150" y="367"/>
                  </a:moveTo>
                  <a:lnTo>
                    <a:pt x="773" y="367"/>
                  </a:lnTo>
                  <a:lnTo>
                    <a:pt x="773" y="200"/>
                  </a:lnTo>
                  <a:cubicBezTo>
                    <a:pt x="773" y="189"/>
                    <a:pt x="765" y="180"/>
                    <a:pt x="754" y="180"/>
                  </a:cubicBezTo>
                  <a:lnTo>
                    <a:pt x="169" y="180"/>
                  </a:lnTo>
                  <a:cubicBezTo>
                    <a:pt x="158" y="180"/>
                    <a:pt x="150" y="189"/>
                    <a:pt x="150" y="200"/>
                  </a:cubicBezTo>
                  <a:lnTo>
                    <a:pt x="150" y="367"/>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29" name="Freeform 43">
              <a:extLst>
                <a:ext uri="{FF2B5EF4-FFF2-40B4-BE49-F238E27FC236}">
                  <a16:creationId xmlns:a16="http://schemas.microsoft.com/office/drawing/2014/main" id="{6D73E529-50F0-49D2-BBFE-8B598B6C1B85}"/>
                </a:ext>
              </a:extLst>
            </p:cNvPr>
            <p:cNvSpPr>
              <a:spLocks noChangeArrowheads="1"/>
            </p:cNvSpPr>
            <p:nvPr/>
          </p:nvSpPr>
          <p:spPr bwMode="auto">
            <a:xfrm>
              <a:off x="2470150" y="2906713"/>
              <a:ext cx="22225" cy="22225"/>
            </a:xfrm>
            <a:custGeom>
              <a:avLst/>
              <a:gdLst>
                <a:gd name="T0" fmla="*/ 62 w 63"/>
                <a:gd name="T1" fmla="*/ 31 h 63"/>
                <a:gd name="T2" fmla="*/ 58 w 63"/>
                <a:gd name="T3" fmla="*/ 47 h 63"/>
                <a:gd name="T4" fmla="*/ 47 w 63"/>
                <a:gd name="T5" fmla="*/ 58 h 63"/>
                <a:gd name="T6" fmla="*/ 31 w 63"/>
                <a:gd name="T7" fmla="*/ 62 h 63"/>
                <a:gd name="T8" fmla="*/ 16 w 63"/>
                <a:gd name="T9" fmla="*/ 58 h 63"/>
                <a:gd name="T10" fmla="*/ 4 w 63"/>
                <a:gd name="T11" fmla="*/ 47 h 63"/>
                <a:gd name="T12" fmla="*/ 0 w 63"/>
                <a:gd name="T13" fmla="*/ 31 h 63"/>
                <a:gd name="T14" fmla="*/ 4 w 63"/>
                <a:gd name="T15" fmla="*/ 16 h 63"/>
                <a:gd name="T16" fmla="*/ 16 w 63"/>
                <a:gd name="T17" fmla="*/ 4 h 63"/>
                <a:gd name="T18" fmla="*/ 31 w 63"/>
                <a:gd name="T19" fmla="*/ 0 h 63"/>
                <a:gd name="T20" fmla="*/ 47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2" y="55"/>
                    <a:pt x="47" y="58"/>
                  </a:cubicBezTo>
                  <a:cubicBezTo>
                    <a:pt x="42" y="61"/>
                    <a:pt x="36" y="62"/>
                    <a:pt x="31" y="62"/>
                  </a:cubicBezTo>
                  <a:cubicBezTo>
                    <a:pt x="25" y="62"/>
                    <a:pt x="21" y="61"/>
                    <a:pt x="16" y="58"/>
                  </a:cubicBezTo>
                  <a:cubicBezTo>
                    <a:pt x="11" y="55"/>
                    <a:pt x="7" y="52"/>
                    <a:pt x="4" y="47"/>
                  </a:cubicBezTo>
                  <a:cubicBezTo>
                    <a:pt x="1" y="42"/>
                    <a:pt x="0" y="37"/>
                    <a:pt x="0" y="31"/>
                  </a:cubicBezTo>
                  <a:cubicBezTo>
                    <a:pt x="0" y="25"/>
                    <a:pt x="1" y="20"/>
                    <a:pt x="4" y="16"/>
                  </a:cubicBezTo>
                  <a:cubicBezTo>
                    <a:pt x="7" y="11"/>
                    <a:pt x="11" y="7"/>
                    <a:pt x="16" y="4"/>
                  </a:cubicBezTo>
                  <a:cubicBezTo>
                    <a:pt x="21" y="1"/>
                    <a:pt x="26" y="0"/>
                    <a:pt x="31" y="0"/>
                  </a:cubicBezTo>
                  <a:cubicBezTo>
                    <a:pt x="37" y="0"/>
                    <a:pt x="42" y="1"/>
                    <a:pt x="47" y="4"/>
                  </a:cubicBezTo>
                  <a:cubicBezTo>
                    <a:pt x="52" y="7"/>
                    <a:pt x="55" y="11"/>
                    <a:pt x="58" y="16"/>
                  </a:cubicBezTo>
                  <a:cubicBezTo>
                    <a:pt x="61" y="20"/>
                    <a:pt x="62" y="25"/>
                    <a:pt x="62" y="3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grpSp>
        <p:nvGrpSpPr>
          <p:cNvPr id="630" name="Group 629">
            <a:extLst>
              <a:ext uri="{FF2B5EF4-FFF2-40B4-BE49-F238E27FC236}">
                <a16:creationId xmlns:a16="http://schemas.microsoft.com/office/drawing/2014/main" id="{56740EE2-8224-4CEE-83CE-84A8C79CEA87}"/>
              </a:ext>
            </a:extLst>
          </p:cNvPr>
          <p:cNvGrpSpPr>
            <a:grpSpLocks noChangeAspect="1"/>
          </p:cNvGrpSpPr>
          <p:nvPr/>
        </p:nvGrpSpPr>
        <p:grpSpPr>
          <a:xfrm>
            <a:off x="4716620" y="3308741"/>
            <a:ext cx="499620" cy="545258"/>
            <a:chOff x="2230438" y="2657475"/>
            <a:chExt cx="330200" cy="360363"/>
          </a:xfrm>
          <a:solidFill>
            <a:schemeClr val="accent1"/>
          </a:solidFill>
        </p:grpSpPr>
        <p:sp>
          <p:nvSpPr>
            <p:cNvPr id="631" name="Freeform 40">
              <a:extLst>
                <a:ext uri="{FF2B5EF4-FFF2-40B4-BE49-F238E27FC236}">
                  <a16:creationId xmlns:a16="http://schemas.microsoft.com/office/drawing/2014/main" id="{D464AA31-D3E1-4E1F-9D7F-84AEAB32D3AB}"/>
                </a:ext>
              </a:extLst>
            </p:cNvPr>
            <p:cNvSpPr>
              <a:spLocks noChangeArrowheads="1"/>
            </p:cNvSpPr>
            <p:nvPr/>
          </p:nvSpPr>
          <p:spPr bwMode="auto">
            <a:xfrm>
              <a:off x="2470150" y="2744788"/>
              <a:ext cx="22225" cy="22225"/>
            </a:xfrm>
            <a:custGeom>
              <a:avLst/>
              <a:gdLst>
                <a:gd name="T0" fmla="*/ 62 w 63"/>
                <a:gd name="T1" fmla="*/ 31 h 63"/>
                <a:gd name="T2" fmla="*/ 58 w 63"/>
                <a:gd name="T3" fmla="*/ 47 h 63"/>
                <a:gd name="T4" fmla="*/ 47 w 63"/>
                <a:gd name="T5" fmla="*/ 58 h 63"/>
                <a:gd name="T6" fmla="*/ 31 w 63"/>
                <a:gd name="T7" fmla="*/ 62 h 63"/>
                <a:gd name="T8" fmla="*/ 16 w 63"/>
                <a:gd name="T9" fmla="*/ 58 h 63"/>
                <a:gd name="T10" fmla="*/ 4 w 63"/>
                <a:gd name="T11" fmla="*/ 47 h 63"/>
                <a:gd name="T12" fmla="*/ 0 w 63"/>
                <a:gd name="T13" fmla="*/ 31 h 63"/>
                <a:gd name="T14" fmla="*/ 4 w 63"/>
                <a:gd name="T15" fmla="*/ 16 h 63"/>
                <a:gd name="T16" fmla="*/ 16 w 63"/>
                <a:gd name="T17" fmla="*/ 4 h 63"/>
                <a:gd name="T18" fmla="*/ 31 w 63"/>
                <a:gd name="T19" fmla="*/ 0 h 63"/>
                <a:gd name="T20" fmla="*/ 47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2" y="55"/>
                    <a:pt x="47" y="58"/>
                  </a:cubicBezTo>
                  <a:cubicBezTo>
                    <a:pt x="42" y="61"/>
                    <a:pt x="36" y="62"/>
                    <a:pt x="31" y="62"/>
                  </a:cubicBezTo>
                  <a:cubicBezTo>
                    <a:pt x="25" y="62"/>
                    <a:pt x="21" y="61"/>
                    <a:pt x="16" y="58"/>
                  </a:cubicBezTo>
                  <a:cubicBezTo>
                    <a:pt x="11" y="55"/>
                    <a:pt x="7" y="52"/>
                    <a:pt x="4" y="47"/>
                  </a:cubicBezTo>
                  <a:cubicBezTo>
                    <a:pt x="1" y="42"/>
                    <a:pt x="0" y="36"/>
                    <a:pt x="0" y="31"/>
                  </a:cubicBezTo>
                  <a:cubicBezTo>
                    <a:pt x="0" y="25"/>
                    <a:pt x="1" y="21"/>
                    <a:pt x="4" y="16"/>
                  </a:cubicBezTo>
                  <a:cubicBezTo>
                    <a:pt x="7" y="11"/>
                    <a:pt x="11" y="6"/>
                    <a:pt x="16" y="4"/>
                  </a:cubicBezTo>
                  <a:cubicBezTo>
                    <a:pt x="21" y="1"/>
                    <a:pt x="26" y="0"/>
                    <a:pt x="31" y="0"/>
                  </a:cubicBezTo>
                  <a:cubicBezTo>
                    <a:pt x="37" y="0"/>
                    <a:pt x="42" y="1"/>
                    <a:pt x="47" y="4"/>
                  </a:cubicBezTo>
                  <a:cubicBezTo>
                    <a:pt x="52" y="6"/>
                    <a:pt x="55" y="11"/>
                    <a:pt x="58" y="16"/>
                  </a:cubicBezTo>
                  <a:cubicBezTo>
                    <a:pt x="61" y="21"/>
                    <a:pt x="62" y="26"/>
                    <a:pt x="62" y="3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32" name="Freeform 41">
              <a:extLst>
                <a:ext uri="{FF2B5EF4-FFF2-40B4-BE49-F238E27FC236}">
                  <a16:creationId xmlns:a16="http://schemas.microsoft.com/office/drawing/2014/main" id="{3FF1A44F-9C9B-4A3D-B012-388CBBCBCCF5}"/>
                </a:ext>
              </a:extLst>
            </p:cNvPr>
            <p:cNvSpPr>
              <a:spLocks noChangeArrowheads="1"/>
            </p:cNvSpPr>
            <p:nvPr/>
          </p:nvSpPr>
          <p:spPr bwMode="auto">
            <a:xfrm>
              <a:off x="2470150" y="2827338"/>
              <a:ext cx="22225" cy="22225"/>
            </a:xfrm>
            <a:custGeom>
              <a:avLst/>
              <a:gdLst>
                <a:gd name="T0" fmla="*/ 62 w 63"/>
                <a:gd name="T1" fmla="*/ 31 h 63"/>
                <a:gd name="T2" fmla="*/ 58 w 63"/>
                <a:gd name="T3" fmla="*/ 46 h 63"/>
                <a:gd name="T4" fmla="*/ 47 w 63"/>
                <a:gd name="T5" fmla="*/ 58 h 63"/>
                <a:gd name="T6" fmla="*/ 31 w 63"/>
                <a:gd name="T7" fmla="*/ 62 h 63"/>
                <a:gd name="T8" fmla="*/ 16 w 63"/>
                <a:gd name="T9" fmla="*/ 58 h 63"/>
                <a:gd name="T10" fmla="*/ 4 w 63"/>
                <a:gd name="T11" fmla="*/ 46 h 63"/>
                <a:gd name="T12" fmla="*/ 0 w 63"/>
                <a:gd name="T13" fmla="*/ 31 h 63"/>
                <a:gd name="T14" fmla="*/ 4 w 63"/>
                <a:gd name="T15" fmla="*/ 15 h 63"/>
                <a:gd name="T16" fmla="*/ 16 w 63"/>
                <a:gd name="T17" fmla="*/ 4 h 63"/>
                <a:gd name="T18" fmla="*/ 31 w 63"/>
                <a:gd name="T19" fmla="*/ 0 h 63"/>
                <a:gd name="T20" fmla="*/ 47 w 63"/>
                <a:gd name="T21" fmla="*/ 4 h 63"/>
                <a:gd name="T22" fmla="*/ 58 w 63"/>
                <a:gd name="T23" fmla="*/ 15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1"/>
                    <a:pt x="58" y="46"/>
                  </a:cubicBezTo>
                  <a:cubicBezTo>
                    <a:pt x="55" y="50"/>
                    <a:pt x="52" y="55"/>
                    <a:pt x="47" y="58"/>
                  </a:cubicBezTo>
                  <a:cubicBezTo>
                    <a:pt x="42" y="61"/>
                    <a:pt x="36" y="62"/>
                    <a:pt x="31" y="62"/>
                  </a:cubicBezTo>
                  <a:cubicBezTo>
                    <a:pt x="25" y="62"/>
                    <a:pt x="21" y="61"/>
                    <a:pt x="16" y="58"/>
                  </a:cubicBezTo>
                  <a:cubicBezTo>
                    <a:pt x="11" y="55"/>
                    <a:pt x="7" y="50"/>
                    <a:pt x="4" y="46"/>
                  </a:cubicBezTo>
                  <a:cubicBezTo>
                    <a:pt x="1" y="41"/>
                    <a:pt x="0" y="37"/>
                    <a:pt x="0" y="31"/>
                  </a:cubicBezTo>
                  <a:cubicBezTo>
                    <a:pt x="0" y="25"/>
                    <a:pt x="1" y="20"/>
                    <a:pt x="4" y="15"/>
                  </a:cubicBezTo>
                  <a:cubicBezTo>
                    <a:pt x="7" y="10"/>
                    <a:pt x="11" y="7"/>
                    <a:pt x="16" y="4"/>
                  </a:cubicBezTo>
                  <a:cubicBezTo>
                    <a:pt x="21" y="1"/>
                    <a:pt x="26" y="0"/>
                    <a:pt x="31" y="0"/>
                  </a:cubicBezTo>
                  <a:cubicBezTo>
                    <a:pt x="37" y="0"/>
                    <a:pt x="42" y="1"/>
                    <a:pt x="47" y="4"/>
                  </a:cubicBezTo>
                  <a:cubicBezTo>
                    <a:pt x="52" y="7"/>
                    <a:pt x="55" y="10"/>
                    <a:pt x="58" y="15"/>
                  </a:cubicBezTo>
                  <a:cubicBezTo>
                    <a:pt x="61" y="20"/>
                    <a:pt x="62" y="25"/>
                    <a:pt x="62" y="3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33" name="Freeform 42">
              <a:extLst>
                <a:ext uri="{FF2B5EF4-FFF2-40B4-BE49-F238E27FC236}">
                  <a16:creationId xmlns:a16="http://schemas.microsoft.com/office/drawing/2014/main" id="{0035F8D4-5199-4DF3-8193-F54CAE80BA48}"/>
                </a:ext>
              </a:extLst>
            </p:cNvPr>
            <p:cNvSpPr>
              <a:spLocks noChangeArrowheads="1"/>
            </p:cNvSpPr>
            <p:nvPr/>
          </p:nvSpPr>
          <p:spPr bwMode="auto">
            <a:xfrm>
              <a:off x="2230438" y="2657475"/>
              <a:ext cx="330200" cy="360363"/>
            </a:xfrm>
            <a:custGeom>
              <a:avLst/>
              <a:gdLst>
                <a:gd name="T0" fmla="*/ 867 w 918"/>
                <a:gd name="T1" fmla="*/ 0 h 1003"/>
                <a:gd name="T2" fmla="*/ 917 w 918"/>
                <a:gd name="T3" fmla="*/ 51 h 1003"/>
                <a:gd name="T4" fmla="*/ 917 w 918"/>
                <a:gd name="T5" fmla="*/ 951 h 1003"/>
                <a:gd name="T6" fmla="*/ 867 w 918"/>
                <a:gd name="T7" fmla="*/ 1002 h 1003"/>
                <a:gd name="T8" fmla="*/ 51 w 918"/>
                <a:gd name="T9" fmla="*/ 1002 h 1003"/>
                <a:gd name="T10" fmla="*/ 0 w 918"/>
                <a:gd name="T11" fmla="*/ 951 h 1003"/>
                <a:gd name="T12" fmla="*/ 0 w 918"/>
                <a:gd name="T13" fmla="*/ 51 h 1003"/>
                <a:gd name="T14" fmla="*/ 51 w 918"/>
                <a:gd name="T15" fmla="*/ 0 h 1003"/>
                <a:gd name="T16" fmla="*/ 867 w 918"/>
                <a:gd name="T17" fmla="*/ 0 h 1003"/>
                <a:gd name="T18" fmla="*/ 776 w 918"/>
                <a:gd name="T19" fmla="*/ 798 h 1003"/>
                <a:gd name="T20" fmla="*/ 779 w 918"/>
                <a:gd name="T21" fmla="*/ 798 h 1003"/>
                <a:gd name="T22" fmla="*/ 779 w 918"/>
                <a:gd name="T23" fmla="*/ 632 h 1003"/>
                <a:gd name="T24" fmla="*/ 153 w 918"/>
                <a:gd name="T25" fmla="*/ 632 h 1003"/>
                <a:gd name="T26" fmla="*/ 153 w 918"/>
                <a:gd name="T27" fmla="*/ 798 h 1003"/>
                <a:gd name="T28" fmla="*/ 172 w 918"/>
                <a:gd name="T29" fmla="*/ 818 h 1003"/>
                <a:gd name="T30" fmla="*/ 756 w 918"/>
                <a:gd name="T31" fmla="*/ 818 h 1003"/>
                <a:gd name="T32" fmla="*/ 776 w 918"/>
                <a:gd name="T33" fmla="*/ 798 h 1003"/>
                <a:gd name="T34" fmla="*/ 776 w 918"/>
                <a:gd name="T35" fmla="*/ 595 h 1003"/>
                <a:gd name="T36" fmla="*/ 776 w 918"/>
                <a:gd name="T37" fmla="*/ 409 h 1003"/>
                <a:gd name="T38" fmla="*/ 150 w 918"/>
                <a:gd name="T39" fmla="*/ 409 h 1003"/>
                <a:gd name="T40" fmla="*/ 150 w 918"/>
                <a:gd name="T41" fmla="*/ 595 h 1003"/>
                <a:gd name="T42" fmla="*/ 776 w 918"/>
                <a:gd name="T43" fmla="*/ 595 h 1003"/>
                <a:gd name="T44" fmla="*/ 150 w 918"/>
                <a:gd name="T45" fmla="*/ 367 h 1003"/>
                <a:gd name="T46" fmla="*/ 773 w 918"/>
                <a:gd name="T47" fmla="*/ 367 h 1003"/>
                <a:gd name="T48" fmla="*/ 773 w 918"/>
                <a:gd name="T49" fmla="*/ 200 h 1003"/>
                <a:gd name="T50" fmla="*/ 754 w 918"/>
                <a:gd name="T51" fmla="*/ 180 h 1003"/>
                <a:gd name="T52" fmla="*/ 169 w 918"/>
                <a:gd name="T53" fmla="*/ 180 h 1003"/>
                <a:gd name="T54" fmla="*/ 150 w 918"/>
                <a:gd name="T55" fmla="*/ 200 h 1003"/>
                <a:gd name="T56" fmla="*/ 150 w 918"/>
                <a:gd name="T57" fmla="*/ 36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918" h="1003">
                  <a:moveTo>
                    <a:pt x="867" y="0"/>
                  </a:moveTo>
                  <a:cubicBezTo>
                    <a:pt x="895" y="0"/>
                    <a:pt x="917" y="22"/>
                    <a:pt x="917" y="51"/>
                  </a:cubicBezTo>
                  <a:lnTo>
                    <a:pt x="917" y="951"/>
                  </a:lnTo>
                  <a:cubicBezTo>
                    <a:pt x="917" y="979"/>
                    <a:pt x="895" y="1002"/>
                    <a:pt x="867" y="1002"/>
                  </a:cubicBezTo>
                  <a:lnTo>
                    <a:pt x="51" y="1002"/>
                  </a:lnTo>
                  <a:cubicBezTo>
                    <a:pt x="23" y="1002"/>
                    <a:pt x="0" y="979"/>
                    <a:pt x="0" y="951"/>
                  </a:cubicBezTo>
                  <a:lnTo>
                    <a:pt x="0" y="51"/>
                  </a:lnTo>
                  <a:cubicBezTo>
                    <a:pt x="0" y="22"/>
                    <a:pt x="23" y="0"/>
                    <a:pt x="51" y="0"/>
                  </a:cubicBezTo>
                  <a:lnTo>
                    <a:pt x="867" y="0"/>
                  </a:lnTo>
                  <a:close/>
                  <a:moveTo>
                    <a:pt x="776" y="798"/>
                  </a:moveTo>
                  <a:lnTo>
                    <a:pt x="779" y="798"/>
                  </a:lnTo>
                  <a:lnTo>
                    <a:pt x="779" y="632"/>
                  </a:lnTo>
                  <a:lnTo>
                    <a:pt x="153" y="632"/>
                  </a:lnTo>
                  <a:lnTo>
                    <a:pt x="153" y="798"/>
                  </a:lnTo>
                  <a:cubicBezTo>
                    <a:pt x="153" y="810"/>
                    <a:pt x="161" y="818"/>
                    <a:pt x="172" y="818"/>
                  </a:cubicBezTo>
                  <a:lnTo>
                    <a:pt x="756" y="818"/>
                  </a:lnTo>
                  <a:cubicBezTo>
                    <a:pt x="768" y="818"/>
                    <a:pt x="776" y="810"/>
                    <a:pt x="776" y="798"/>
                  </a:cubicBezTo>
                  <a:close/>
                  <a:moveTo>
                    <a:pt x="776" y="595"/>
                  </a:moveTo>
                  <a:lnTo>
                    <a:pt x="776" y="409"/>
                  </a:lnTo>
                  <a:lnTo>
                    <a:pt x="150" y="409"/>
                  </a:lnTo>
                  <a:lnTo>
                    <a:pt x="150" y="595"/>
                  </a:lnTo>
                  <a:lnTo>
                    <a:pt x="776" y="595"/>
                  </a:lnTo>
                  <a:close/>
                  <a:moveTo>
                    <a:pt x="150" y="367"/>
                  </a:moveTo>
                  <a:lnTo>
                    <a:pt x="773" y="367"/>
                  </a:lnTo>
                  <a:lnTo>
                    <a:pt x="773" y="200"/>
                  </a:lnTo>
                  <a:cubicBezTo>
                    <a:pt x="773" y="189"/>
                    <a:pt x="765" y="180"/>
                    <a:pt x="754" y="180"/>
                  </a:cubicBezTo>
                  <a:lnTo>
                    <a:pt x="169" y="180"/>
                  </a:lnTo>
                  <a:cubicBezTo>
                    <a:pt x="158" y="180"/>
                    <a:pt x="150" y="189"/>
                    <a:pt x="150" y="200"/>
                  </a:cubicBezTo>
                  <a:lnTo>
                    <a:pt x="150" y="367"/>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34" name="Freeform 43">
              <a:extLst>
                <a:ext uri="{FF2B5EF4-FFF2-40B4-BE49-F238E27FC236}">
                  <a16:creationId xmlns:a16="http://schemas.microsoft.com/office/drawing/2014/main" id="{0EE5CC97-72FE-4AC9-BDC6-7F5E8A0BB285}"/>
                </a:ext>
              </a:extLst>
            </p:cNvPr>
            <p:cNvSpPr>
              <a:spLocks noChangeArrowheads="1"/>
            </p:cNvSpPr>
            <p:nvPr/>
          </p:nvSpPr>
          <p:spPr bwMode="auto">
            <a:xfrm>
              <a:off x="2470150" y="2906713"/>
              <a:ext cx="22225" cy="22225"/>
            </a:xfrm>
            <a:custGeom>
              <a:avLst/>
              <a:gdLst>
                <a:gd name="T0" fmla="*/ 62 w 63"/>
                <a:gd name="T1" fmla="*/ 31 h 63"/>
                <a:gd name="T2" fmla="*/ 58 w 63"/>
                <a:gd name="T3" fmla="*/ 47 h 63"/>
                <a:gd name="T4" fmla="*/ 47 w 63"/>
                <a:gd name="T5" fmla="*/ 58 h 63"/>
                <a:gd name="T6" fmla="*/ 31 w 63"/>
                <a:gd name="T7" fmla="*/ 62 h 63"/>
                <a:gd name="T8" fmla="*/ 16 w 63"/>
                <a:gd name="T9" fmla="*/ 58 h 63"/>
                <a:gd name="T10" fmla="*/ 4 w 63"/>
                <a:gd name="T11" fmla="*/ 47 h 63"/>
                <a:gd name="T12" fmla="*/ 0 w 63"/>
                <a:gd name="T13" fmla="*/ 31 h 63"/>
                <a:gd name="T14" fmla="*/ 4 w 63"/>
                <a:gd name="T15" fmla="*/ 16 h 63"/>
                <a:gd name="T16" fmla="*/ 16 w 63"/>
                <a:gd name="T17" fmla="*/ 4 h 63"/>
                <a:gd name="T18" fmla="*/ 31 w 63"/>
                <a:gd name="T19" fmla="*/ 0 h 63"/>
                <a:gd name="T20" fmla="*/ 47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2" y="55"/>
                    <a:pt x="47" y="58"/>
                  </a:cubicBezTo>
                  <a:cubicBezTo>
                    <a:pt x="42" y="61"/>
                    <a:pt x="36" y="62"/>
                    <a:pt x="31" y="62"/>
                  </a:cubicBezTo>
                  <a:cubicBezTo>
                    <a:pt x="25" y="62"/>
                    <a:pt x="21" y="61"/>
                    <a:pt x="16" y="58"/>
                  </a:cubicBezTo>
                  <a:cubicBezTo>
                    <a:pt x="11" y="55"/>
                    <a:pt x="7" y="52"/>
                    <a:pt x="4" y="47"/>
                  </a:cubicBezTo>
                  <a:cubicBezTo>
                    <a:pt x="1" y="42"/>
                    <a:pt x="0" y="37"/>
                    <a:pt x="0" y="31"/>
                  </a:cubicBezTo>
                  <a:cubicBezTo>
                    <a:pt x="0" y="25"/>
                    <a:pt x="1" y="20"/>
                    <a:pt x="4" y="16"/>
                  </a:cubicBezTo>
                  <a:cubicBezTo>
                    <a:pt x="7" y="11"/>
                    <a:pt x="11" y="7"/>
                    <a:pt x="16" y="4"/>
                  </a:cubicBezTo>
                  <a:cubicBezTo>
                    <a:pt x="21" y="1"/>
                    <a:pt x="26" y="0"/>
                    <a:pt x="31" y="0"/>
                  </a:cubicBezTo>
                  <a:cubicBezTo>
                    <a:pt x="37" y="0"/>
                    <a:pt x="42" y="1"/>
                    <a:pt x="47" y="4"/>
                  </a:cubicBezTo>
                  <a:cubicBezTo>
                    <a:pt x="52" y="7"/>
                    <a:pt x="55" y="11"/>
                    <a:pt x="58" y="16"/>
                  </a:cubicBezTo>
                  <a:cubicBezTo>
                    <a:pt x="61" y="20"/>
                    <a:pt x="62" y="25"/>
                    <a:pt x="62" y="3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grpSp>
        <p:nvGrpSpPr>
          <p:cNvPr id="635" name="Group 634">
            <a:extLst>
              <a:ext uri="{FF2B5EF4-FFF2-40B4-BE49-F238E27FC236}">
                <a16:creationId xmlns:a16="http://schemas.microsoft.com/office/drawing/2014/main" id="{D21189AD-B315-4EFF-978E-9C7784A35E41}"/>
              </a:ext>
            </a:extLst>
          </p:cNvPr>
          <p:cNvGrpSpPr>
            <a:grpSpLocks noChangeAspect="1"/>
          </p:cNvGrpSpPr>
          <p:nvPr/>
        </p:nvGrpSpPr>
        <p:grpSpPr>
          <a:xfrm>
            <a:off x="3928485" y="4230752"/>
            <a:ext cx="499620" cy="545258"/>
            <a:chOff x="2230438" y="2657475"/>
            <a:chExt cx="330200" cy="360363"/>
          </a:xfrm>
          <a:solidFill>
            <a:schemeClr val="accent1"/>
          </a:solidFill>
        </p:grpSpPr>
        <p:sp>
          <p:nvSpPr>
            <p:cNvPr id="636" name="Freeform 40">
              <a:extLst>
                <a:ext uri="{FF2B5EF4-FFF2-40B4-BE49-F238E27FC236}">
                  <a16:creationId xmlns:a16="http://schemas.microsoft.com/office/drawing/2014/main" id="{4BEA98B0-2E04-4AA0-A943-0FC938416482}"/>
                </a:ext>
              </a:extLst>
            </p:cNvPr>
            <p:cNvSpPr>
              <a:spLocks noChangeArrowheads="1"/>
            </p:cNvSpPr>
            <p:nvPr/>
          </p:nvSpPr>
          <p:spPr bwMode="auto">
            <a:xfrm>
              <a:off x="2470150" y="2744788"/>
              <a:ext cx="22225" cy="22225"/>
            </a:xfrm>
            <a:custGeom>
              <a:avLst/>
              <a:gdLst>
                <a:gd name="T0" fmla="*/ 62 w 63"/>
                <a:gd name="T1" fmla="*/ 31 h 63"/>
                <a:gd name="T2" fmla="*/ 58 w 63"/>
                <a:gd name="T3" fmla="*/ 47 h 63"/>
                <a:gd name="T4" fmla="*/ 47 w 63"/>
                <a:gd name="T5" fmla="*/ 58 h 63"/>
                <a:gd name="T6" fmla="*/ 31 w 63"/>
                <a:gd name="T7" fmla="*/ 62 h 63"/>
                <a:gd name="T8" fmla="*/ 16 w 63"/>
                <a:gd name="T9" fmla="*/ 58 h 63"/>
                <a:gd name="T10" fmla="*/ 4 w 63"/>
                <a:gd name="T11" fmla="*/ 47 h 63"/>
                <a:gd name="T12" fmla="*/ 0 w 63"/>
                <a:gd name="T13" fmla="*/ 31 h 63"/>
                <a:gd name="T14" fmla="*/ 4 w 63"/>
                <a:gd name="T15" fmla="*/ 16 h 63"/>
                <a:gd name="T16" fmla="*/ 16 w 63"/>
                <a:gd name="T17" fmla="*/ 4 h 63"/>
                <a:gd name="T18" fmla="*/ 31 w 63"/>
                <a:gd name="T19" fmla="*/ 0 h 63"/>
                <a:gd name="T20" fmla="*/ 47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2" y="55"/>
                    <a:pt x="47" y="58"/>
                  </a:cubicBezTo>
                  <a:cubicBezTo>
                    <a:pt x="42" y="61"/>
                    <a:pt x="36" y="62"/>
                    <a:pt x="31" y="62"/>
                  </a:cubicBezTo>
                  <a:cubicBezTo>
                    <a:pt x="25" y="62"/>
                    <a:pt x="21" y="61"/>
                    <a:pt x="16" y="58"/>
                  </a:cubicBezTo>
                  <a:cubicBezTo>
                    <a:pt x="11" y="55"/>
                    <a:pt x="7" y="52"/>
                    <a:pt x="4" y="47"/>
                  </a:cubicBezTo>
                  <a:cubicBezTo>
                    <a:pt x="1" y="42"/>
                    <a:pt x="0" y="36"/>
                    <a:pt x="0" y="31"/>
                  </a:cubicBezTo>
                  <a:cubicBezTo>
                    <a:pt x="0" y="25"/>
                    <a:pt x="1" y="21"/>
                    <a:pt x="4" y="16"/>
                  </a:cubicBezTo>
                  <a:cubicBezTo>
                    <a:pt x="7" y="11"/>
                    <a:pt x="11" y="6"/>
                    <a:pt x="16" y="4"/>
                  </a:cubicBezTo>
                  <a:cubicBezTo>
                    <a:pt x="21" y="1"/>
                    <a:pt x="26" y="0"/>
                    <a:pt x="31" y="0"/>
                  </a:cubicBezTo>
                  <a:cubicBezTo>
                    <a:pt x="37" y="0"/>
                    <a:pt x="42" y="1"/>
                    <a:pt x="47" y="4"/>
                  </a:cubicBezTo>
                  <a:cubicBezTo>
                    <a:pt x="52" y="6"/>
                    <a:pt x="55" y="11"/>
                    <a:pt x="58" y="16"/>
                  </a:cubicBezTo>
                  <a:cubicBezTo>
                    <a:pt x="61" y="21"/>
                    <a:pt x="62" y="26"/>
                    <a:pt x="62" y="3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37" name="Freeform 41">
              <a:extLst>
                <a:ext uri="{FF2B5EF4-FFF2-40B4-BE49-F238E27FC236}">
                  <a16:creationId xmlns:a16="http://schemas.microsoft.com/office/drawing/2014/main" id="{D11F02AE-199A-46B2-BC90-E59853785B52}"/>
                </a:ext>
              </a:extLst>
            </p:cNvPr>
            <p:cNvSpPr>
              <a:spLocks noChangeArrowheads="1"/>
            </p:cNvSpPr>
            <p:nvPr/>
          </p:nvSpPr>
          <p:spPr bwMode="auto">
            <a:xfrm>
              <a:off x="2470150" y="2827338"/>
              <a:ext cx="22225" cy="22225"/>
            </a:xfrm>
            <a:custGeom>
              <a:avLst/>
              <a:gdLst>
                <a:gd name="T0" fmla="*/ 62 w 63"/>
                <a:gd name="T1" fmla="*/ 31 h 63"/>
                <a:gd name="T2" fmla="*/ 58 w 63"/>
                <a:gd name="T3" fmla="*/ 46 h 63"/>
                <a:gd name="T4" fmla="*/ 47 w 63"/>
                <a:gd name="T5" fmla="*/ 58 h 63"/>
                <a:gd name="T6" fmla="*/ 31 w 63"/>
                <a:gd name="T7" fmla="*/ 62 h 63"/>
                <a:gd name="T8" fmla="*/ 16 w 63"/>
                <a:gd name="T9" fmla="*/ 58 h 63"/>
                <a:gd name="T10" fmla="*/ 4 w 63"/>
                <a:gd name="T11" fmla="*/ 46 h 63"/>
                <a:gd name="T12" fmla="*/ 0 w 63"/>
                <a:gd name="T13" fmla="*/ 31 h 63"/>
                <a:gd name="T14" fmla="*/ 4 w 63"/>
                <a:gd name="T15" fmla="*/ 15 h 63"/>
                <a:gd name="T16" fmla="*/ 16 w 63"/>
                <a:gd name="T17" fmla="*/ 4 h 63"/>
                <a:gd name="T18" fmla="*/ 31 w 63"/>
                <a:gd name="T19" fmla="*/ 0 h 63"/>
                <a:gd name="T20" fmla="*/ 47 w 63"/>
                <a:gd name="T21" fmla="*/ 4 h 63"/>
                <a:gd name="T22" fmla="*/ 58 w 63"/>
                <a:gd name="T23" fmla="*/ 15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1"/>
                    <a:pt x="58" y="46"/>
                  </a:cubicBezTo>
                  <a:cubicBezTo>
                    <a:pt x="55" y="50"/>
                    <a:pt x="52" y="55"/>
                    <a:pt x="47" y="58"/>
                  </a:cubicBezTo>
                  <a:cubicBezTo>
                    <a:pt x="42" y="61"/>
                    <a:pt x="36" y="62"/>
                    <a:pt x="31" y="62"/>
                  </a:cubicBezTo>
                  <a:cubicBezTo>
                    <a:pt x="25" y="62"/>
                    <a:pt x="21" y="61"/>
                    <a:pt x="16" y="58"/>
                  </a:cubicBezTo>
                  <a:cubicBezTo>
                    <a:pt x="11" y="55"/>
                    <a:pt x="7" y="50"/>
                    <a:pt x="4" y="46"/>
                  </a:cubicBezTo>
                  <a:cubicBezTo>
                    <a:pt x="1" y="41"/>
                    <a:pt x="0" y="37"/>
                    <a:pt x="0" y="31"/>
                  </a:cubicBezTo>
                  <a:cubicBezTo>
                    <a:pt x="0" y="25"/>
                    <a:pt x="1" y="20"/>
                    <a:pt x="4" y="15"/>
                  </a:cubicBezTo>
                  <a:cubicBezTo>
                    <a:pt x="7" y="10"/>
                    <a:pt x="11" y="7"/>
                    <a:pt x="16" y="4"/>
                  </a:cubicBezTo>
                  <a:cubicBezTo>
                    <a:pt x="21" y="1"/>
                    <a:pt x="26" y="0"/>
                    <a:pt x="31" y="0"/>
                  </a:cubicBezTo>
                  <a:cubicBezTo>
                    <a:pt x="37" y="0"/>
                    <a:pt x="42" y="1"/>
                    <a:pt x="47" y="4"/>
                  </a:cubicBezTo>
                  <a:cubicBezTo>
                    <a:pt x="52" y="7"/>
                    <a:pt x="55" y="10"/>
                    <a:pt x="58" y="15"/>
                  </a:cubicBezTo>
                  <a:cubicBezTo>
                    <a:pt x="61" y="20"/>
                    <a:pt x="62" y="25"/>
                    <a:pt x="62" y="3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38" name="Freeform 42">
              <a:extLst>
                <a:ext uri="{FF2B5EF4-FFF2-40B4-BE49-F238E27FC236}">
                  <a16:creationId xmlns:a16="http://schemas.microsoft.com/office/drawing/2014/main" id="{FD33454C-C321-46CA-8AC0-463CD094562F}"/>
                </a:ext>
              </a:extLst>
            </p:cNvPr>
            <p:cNvSpPr>
              <a:spLocks noChangeArrowheads="1"/>
            </p:cNvSpPr>
            <p:nvPr/>
          </p:nvSpPr>
          <p:spPr bwMode="auto">
            <a:xfrm>
              <a:off x="2230438" y="2657475"/>
              <a:ext cx="330200" cy="360363"/>
            </a:xfrm>
            <a:custGeom>
              <a:avLst/>
              <a:gdLst>
                <a:gd name="T0" fmla="*/ 867 w 918"/>
                <a:gd name="T1" fmla="*/ 0 h 1003"/>
                <a:gd name="T2" fmla="*/ 917 w 918"/>
                <a:gd name="T3" fmla="*/ 51 h 1003"/>
                <a:gd name="T4" fmla="*/ 917 w 918"/>
                <a:gd name="T5" fmla="*/ 951 h 1003"/>
                <a:gd name="T6" fmla="*/ 867 w 918"/>
                <a:gd name="T7" fmla="*/ 1002 h 1003"/>
                <a:gd name="T8" fmla="*/ 51 w 918"/>
                <a:gd name="T9" fmla="*/ 1002 h 1003"/>
                <a:gd name="T10" fmla="*/ 0 w 918"/>
                <a:gd name="T11" fmla="*/ 951 h 1003"/>
                <a:gd name="T12" fmla="*/ 0 w 918"/>
                <a:gd name="T13" fmla="*/ 51 h 1003"/>
                <a:gd name="T14" fmla="*/ 51 w 918"/>
                <a:gd name="T15" fmla="*/ 0 h 1003"/>
                <a:gd name="T16" fmla="*/ 867 w 918"/>
                <a:gd name="T17" fmla="*/ 0 h 1003"/>
                <a:gd name="T18" fmla="*/ 776 w 918"/>
                <a:gd name="T19" fmla="*/ 798 h 1003"/>
                <a:gd name="T20" fmla="*/ 779 w 918"/>
                <a:gd name="T21" fmla="*/ 798 h 1003"/>
                <a:gd name="T22" fmla="*/ 779 w 918"/>
                <a:gd name="T23" fmla="*/ 632 h 1003"/>
                <a:gd name="T24" fmla="*/ 153 w 918"/>
                <a:gd name="T25" fmla="*/ 632 h 1003"/>
                <a:gd name="T26" fmla="*/ 153 w 918"/>
                <a:gd name="T27" fmla="*/ 798 h 1003"/>
                <a:gd name="T28" fmla="*/ 172 w 918"/>
                <a:gd name="T29" fmla="*/ 818 h 1003"/>
                <a:gd name="T30" fmla="*/ 756 w 918"/>
                <a:gd name="T31" fmla="*/ 818 h 1003"/>
                <a:gd name="T32" fmla="*/ 776 w 918"/>
                <a:gd name="T33" fmla="*/ 798 h 1003"/>
                <a:gd name="T34" fmla="*/ 776 w 918"/>
                <a:gd name="T35" fmla="*/ 595 h 1003"/>
                <a:gd name="T36" fmla="*/ 776 w 918"/>
                <a:gd name="T37" fmla="*/ 409 h 1003"/>
                <a:gd name="T38" fmla="*/ 150 w 918"/>
                <a:gd name="T39" fmla="*/ 409 h 1003"/>
                <a:gd name="T40" fmla="*/ 150 w 918"/>
                <a:gd name="T41" fmla="*/ 595 h 1003"/>
                <a:gd name="T42" fmla="*/ 776 w 918"/>
                <a:gd name="T43" fmla="*/ 595 h 1003"/>
                <a:gd name="T44" fmla="*/ 150 w 918"/>
                <a:gd name="T45" fmla="*/ 367 h 1003"/>
                <a:gd name="T46" fmla="*/ 773 w 918"/>
                <a:gd name="T47" fmla="*/ 367 h 1003"/>
                <a:gd name="T48" fmla="*/ 773 w 918"/>
                <a:gd name="T49" fmla="*/ 200 h 1003"/>
                <a:gd name="T50" fmla="*/ 754 w 918"/>
                <a:gd name="T51" fmla="*/ 180 h 1003"/>
                <a:gd name="T52" fmla="*/ 169 w 918"/>
                <a:gd name="T53" fmla="*/ 180 h 1003"/>
                <a:gd name="T54" fmla="*/ 150 w 918"/>
                <a:gd name="T55" fmla="*/ 200 h 1003"/>
                <a:gd name="T56" fmla="*/ 150 w 918"/>
                <a:gd name="T57" fmla="*/ 36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918" h="1003">
                  <a:moveTo>
                    <a:pt x="867" y="0"/>
                  </a:moveTo>
                  <a:cubicBezTo>
                    <a:pt x="895" y="0"/>
                    <a:pt x="917" y="22"/>
                    <a:pt x="917" y="51"/>
                  </a:cubicBezTo>
                  <a:lnTo>
                    <a:pt x="917" y="951"/>
                  </a:lnTo>
                  <a:cubicBezTo>
                    <a:pt x="917" y="979"/>
                    <a:pt x="895" y="1002"/>
                    <a:pt x="867" y="1002"/>
                  </a:cubicBezTo>
                  <a:lnTo>
                    <a:pt x="51" y="1002"/>
                  </a:lnTo>
                  <a:cubicBezTo>
                    <a:pt x="23" y="1002"/>
                    <a:pt x="0" y="979"/>
                    <a:pt x="0" y="951"/>
                  </a:cubicBezTo>
                  <a:lnTo>
                    <a:pt x="0" y="51"/>
                  </a:lnTo>
                  <a:cubicBezTo>
                    <a:pt x="0" y="22"/>
                    <a:pt x="23" y="0"/>
                    <a:pt x="51" y="0"/>
                  </a:cubicBezTo>
                  <a:lnTo>
                    <a:pt x="867" y="0"/>
                  </a:lnTo>
                  <a:close/>
                  <a:moveTo>
                    <a:pt x="776" y="798"/>
                  </a:moveTo>
                  <a:lnTo>
                    <a:pt x="779" y="798"/>
                  </a:lnTo>
                  <a:lnTo>
                    <a:pt x="779" y="632"/>
                  </a:lnTo>
                  <a:lnTo>
                    <a:pt x="153" y="632"/>
                  </a:lnTo>
                  <a:lnTo>
                    <a:pt x="153" y="798"/>
                  </a:lnTo>
                  <a:cubicBezTo>
                    <a:pt x="153" y="810"/>
                    <a:pt x="161" y="818"/>
                    <a:pt x="172" y="818"/>
                  </a:cubicBezTo>
                  <a:lnTo>
                    <a:pt x="756" y="818"/>
                  </a:lnTo>
                  <a:cubicBezTo>
                    <a:pt x="768" y="818"/>
                    <a:pt x="776" y="810"/>
                    <a:pt x="776" y="798"/>
                  </a:cubicBezTo>
                  <a:close/>
                  <a:moveTo>
                    <a:pt x="776" y="595"/>
                  </a:moveTo>
                  <a:lnTo>
                    <a:pt x="776" y="409"/>
                  </a:lnTo>
                  <a:lnTo>
                    <a:pt x="150" y="409"/>
                  </a:lnTo>
                  <a:lnTo>
                    <a:pt x="150" y="595"/>
                  </a:lnTo>
                  <a:lnTo>
                    <a:pt x="776" y="595"/>
                  </a:lnTo>
                  <a:close/>
                  <a:moveTo>
                    <a:pt x="150" y="367"/>
                  </a:moveTo>
                  <a:lnTo>
                    <a:pt x="773" y="367"/>
                  </a:lnTo>
                  <a:lnTo>
                    <a:pt x="773" y="200"/>
                  </a:lnTo>
                  <a:cubicBezTo>
                    <a:pt x="773" y="189"/>
                    <a:pt x="765" y="180"/>
                    <a:pt x="754" y="180"/>
                  </a:cubicBezTo>
                  <a:lnTo>
                    <a:pt x="169" y="180"/>
                  </a:lnTo>
                  <a:cubicBezTo>
                    <a:pt x="158" y="180"/>
                    <a:pt x="150" y="189"/>
                    <a:pt x="150" y="200"/>
                  </a:cubicBezTo>
                  <a:lnTo>
                    <a:pt x="150" y="367"/>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39" name="Freeform 43">
              <a:extLst>
                <a:ext uri="{FF2B5EF4-FFF2-40B4-BE49-F238E27FC236}">
                  <a16:creationId xmlns:a16="http://schemas.microsoft.com/office/drawing/2014/main" id="{5E8A3A72-8BBF-46AA-85B3-1E2E5E6D2551}"/>
                </a:ext>
              </a:extLst>
            </p:cNvPr>
            <p:cNvSpPr>
              <a:spLocks noChangeArrowheads="1"/>
            </p:cNvSpPr>
            <p:nvPr/>
          </p:nvSpPr>
          <p:spPr bwMode="auto">
            <a:xfrm>
              <a:off x="2470150" y="2906713"/>
              <a:ext cx="22225" cy="22225"/>
            </a:xfrm>
            <a:custGeom>
              <a:avLst/>
              <a:gdLst>
                <a:gd name="T0" fmla="*/ 62 w 63"/>
                <a:gd name="T1" fmla="*/ 31 h 63"/>
                <a:gd name="T2" fmla="*/ 58 w 63"/>
                <a:gd name="T3" fmla="*/ 47 h 63"/>
                <a:gd name="T4" fmla="*/ 47 w 63"/>
                <a:gd name="T5" fmla="*/ 58 h 63"/>
                <a:gd name="T6" fmla="*/ 31 w 63"/>
                <a:gd name="T7" fmla="*/ 62 h 63"/>
                <a:gd name="T8" fmla="*/ 16 w 63"/>
                <a:gd name="T9" fmla="*/ 58 h 63"/>
                <a:gd name="T10" fmla="*/ 4 w 63"/>
                <a:gd name="T11" fmla="*/ 47 h 63"/>
                <a:gd name="T12" fmla="*/ 0 w 63"/>
                <a:gd name="T13" fmla="*/ 31 h 63"/>
                <a:gd name="T14" fmla="*/ 4 w 63"/>
                <a:gd name="T15" fmla="*/ 16 h 63"/>
                <a:gd name="T16" fmla="*/ 16 w 63"/>
                <a:gd name="T17" fmla="*/ 4 h 63"/>
                <a:gd name="T18" fmla="*/ 31 w 63"/>
                <a:gd name="T19" fmla="*/ 0 h 63"/>
                <a:gd name="T20" fmla="*/ 47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2" y="55"/>
                    <a:pt x="47" y="58"/>
                  </a:cubicBezTo>
                  <a:cubicBezTo>
                    <a:pt x="42" y="61"/>
                    <a:pt x="36" y="62"/>
                    <a:pt x="31" y="62"/>
                  </a:cubicBezTo>
                  <a:cubicBezTo>
                    <a:pt x="25" y="62"/>
                    <a:pt x="21" y="61"/>
                    <a:pt x="16" y="58"/>
                  </a:cubicBezTo>
                  <a:cubicBezTo>
                    <a:pt x="11" y="55"/>
                    <a:pt x="7" y="52"/>
                    <a:pt x="4" y="47"/>
                  </a:cubicBezTo>
                  <a:cubicBezTo>
                    <a:pt x="1" y="42"/>
                    <a:pt x="0" y="37"/>
                    <a:pt x="0" y="31"/>
                  </a:cubicBezTo>
                  <a:cubicBezTo>
                    <a:pt x="0" y="25"/>
                    <a:pt x="1" y="20"/>
                    <a:pt x="4" y="16"/>
                  </a:cubicBezTo>
                  <a:cubicBezTo>
                    <a:pt x="7" y="11"/>
                    <a:pt x="11" y="7"/>
                    <a:pt x="16" y="4"/>
                  </a:cubicBezTo>
                  <a:cubicBezTo>
                    <a:pt x="21" y="1"/>
                    <a:pt x="26" y="0"/>
                    <a:pt x="31" y="0"/>
                  </a:cubicBezTo>
                  <a:cubicBezTo>
                    <a:pt x="37" y="0"/>
                    <a:pt x="42" y="1"/>
                    <a:pt x="47" y="4"/>
                  </a:cubicBezTo>
                  <a:cubicBezTo>
                    <a:pt x="52" y="7"/>
                    <a:pt x="55" y="11"/>
                    <a:pt x="58" y="16"/>
                  </a:cubicBezTo>
                  <a:cubicBezTo>
                    <a:pt x="61" y="20"/>
                    <a:pt x="62" y="25"/>
                    <a:pt x="62" y="3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grpSp>
        <p:nvGrpSpPr>
          <p:cNvPr id="640" name="Group 639">
            <a:extLst>
              <a:ext uri="{FF2B5EF4-FFF2-40B4-BE49-F238E27FC236}">
                <a16:creationId xmlns:a16="http://schemas.microsoft.com/office/drawing/2014/main" id="{B8272C17-1624-4924-8682-EADA16413D0E}"/>
              </a:ext>
            </a:extLst>
          </p:cNvPr>
          <p:cNvGrpSpPr>
            <a:grpSpLocks noChangeAspect="1"/>
          </p:cNvGrpSpPr>
          <p:nvPr/>
        </p:nvGrpSpPr>
        <p:grpSpPr>
          <a:xfrm>
            <a:off x="4712211" y="4230066"/>
            <a:ext cx="499620" cy="545258"/>
            <a:chOff x="2230438" y="2657475"/>
            <a:chExt cx="330200" cy="360363"/>
          </a:xfrm>
          <a:solidFill>
            <a:schemeClr val="accent1"/>
          </a:solidFill>
        </p:grpSpPr>
        <p:sp>
          <p:nvSpPr>
            <p:cNvPr id="641" name="Freeform 40">
              <a:extLst>
                <a:ext uri="{FF2B5EF4-FFF2-40B4-BE49-F238E27FC236}">
                  <a16:creationId xmlns:a16="http://schemas.microsoft.com/office/drawing/2014/main" id="{494DCBB2-E46D-4600-935B-6DE083188686}"/>
                </a:ext>
              </a:extLst>
            </p:cNvPr>
            <p:cNvSpPr>
              <a:spLocks noChangeArrowheads="1"/>
            </p:cNvSpPr>
            <p:nvPr/>
          </p:nvSpPr>
          <p:spPr bwMode="auto">
            <a:xfrm>
              <a:off x="2470150" y="2744788"/>
              <a:ext cx="22225" cy="22225"/>
            </a:xfrm>
            <a:custGeom>
              <a:avLst/>
              <a:gdLst>
                <a:gd name="T0" fmla="*/ 62 w 63"/>
                <a:gd name="T1" fmla="*/ 31 h 63"/>
                <a:gd name="T2" fmla="*/ 58 w 63"/>
                <a:gd name="T3" fmla="*/ 47 h 63"/>
                <a:gd name="T4" fmla="*/ 47 w 63"/>
                <a:gd name="T5" fmla="*/ 58 h 63"/>
                <a:gd name="T6" fmla="*/ 31 w 63"/>
                <a:gd name="T7" fmla="*/ 62 h 63"/>
                <a:gd name="T8" fmla="*/ 16 w 63"/>
                <a:gd name="T9" fmla="*/ 58 h 63"/>
                <a:gd name="T10" fmla="*/ 4 w 63"/>
                <a:gd name="T11" fmla="*/ 47 h 63"/>
                <a:gd name="T12" fmla="*/ 0 w 63"/>
                <a:gd name="T13" fmla="*/ 31 h 63"/>
                <a:gd name="T14" fmla="*/ 4 w 63"/>
                <a:gd name="T15" fmla="*/ 16 h 63"/>
                <a:gd name="T16" fmla="*/ 16 w 63"/>
                <a:gd name="T17" fmla="*/ 4 h 63"/>
                <a:gd name="T18" fmla="*/ 31 w 63"/>
                <a:gd name="T19" fmla="*/ 0 h 63"/>
                <a:gd name="T20" fmla="*/ 47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2" y="55"/>
                    <a:pt x="47" y="58"/>
                  </a:cubicBezTo>
                  <a:cubicBezTo>
                    <a:pt x="42" y="61"/>
                    <a:pt x="36" y="62"/>
                    <a:pt x="31" y="62"/>
                  </a:cubicBezTo>
                  <a:cubicBezTo>
                    <a:pt x="25" y="62"/>
                    <a:pt x="21" y="61"/>
                    <a:pt x="16" y="58"/>
                  </a:cubicBezTo>
                  <a:cubicBezTo>
                    <a:pt x="11" y="55"/>
                    <a:pt x="7" y="52"/>
                    <a:pt x="4" y="47"/>
                  </a:cubicBezTo>
                  <a:cubicBezTo>
                    <a:pt x="1" y="42"/>
                    <a:pt x="0" y="36"/>
                    <a:pt x="0" y="31"/>
                  </a:cubicBezTo>
                  <a:cubicBezTo>
                    <a:pt x="0" y="25"/>
                    <a:pt x="1" y="21"/>
                    <a:pt x="4" y="16"/>
                  </a:cubicBezTo>
                  <a:cubicBezTo>
                    <a:pt x="7" y="11"/>
                    <a:pt x="11" y="6"/>
                    <a:pt x="16" y="4"/>
                  </a:cubicBezTo>
                  <a:cubicBezTo>
                    <a:pt x="21" y="1"/>
                    <a:pt x="26" y="0"/>
                    <a:pt x="31" y="0"/>
                  </a:cubicBezTo>
                  <a:cubicBezTo>
                    <a:pt x="37" y="0"/>
                    <a:pt x="42" y="1"/>
                    <a:pt x="47" y="4"/>
                  </a:cubicBezTo>
                  <a:cubicBezTo>
                    <a:pt x="52" y="6"/>
                    <a:pt x="55" y="11"/>
                    <a:pt x="58" y="16"/>
                  </a:cubicBezTo>
                  <a:cubicBezTo>
                    <a:pt x="61" y="21"/>
                    <a:pt x="62" y="26"/>
                    <a:pt x="62" y="3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42" name="Freeform 41">
              <a:extLst>
                <a:ext uri="{FF2B5EF4-FFF2-40B4-BE49-F238E27FC236}">
                  <a16:creationId xmlns:a16="http://schemas.microsoft.com/office/drawing/2014/main" id="{BDD5EB50-36BE-4341-B696-8EE66094249A}"/>
                </a:ext>
              </a:extLst>
            </p:cNvPr>
            <p:cNvSpPr>
              <a:spLocks noChangeArrowheads="1"/>
            </p:cNvSpPr>
            <p:nvPr/>
          </p:nvSpPr>
          <p:spPr bwMode="auto">
            <a:xfrm>
              <a:off x="2470150" y="2827338"/>
              <a:ext cx="22225" cy="22225"/>
            </a:xfrm>
            <a:custGeom>
              <a:avLst/>
              <a:gdLst>
                <a:gd name="T0" fmla="*/ 62 w 63"/>
                <a:gd name="T1" fmla="*/ 31 h 63"/>
                <a:gd name="T2" fmla="*/ 58 w 63"/>
                <a:gd name="T3" fmla="*/ 46 h 63"/>
                <a:gd name="T4" fmla="*/ 47 w 63"/>
                <a:gd name="T5" fmla="*/ 58 h 63"/>
                <a:gd name="T6" fmla="*/ 31 w 63"/>
                <a:gd name="T7" fmla="*/ 62 h 63"/>
                <a:gd name="T8" fmla="*/ 16 w 63"/>
                <a:gd name="T9" fmla="*/ 58 h 63"/>
                <a:gd name="T10" fmla="*/ 4 w 63"/>
                <a:gd name="T11" fmla="*/ 46 h 63"/>
                <a:gd name="T12" fmla="*/ 0 w 63"/>
                <a:gd name="T13" fmla="*/ 31 h 63"/>
                <a:gd name="T14" fmla="*/ 4 w 63"/>
                <a:gd name="T15" fmla="*/ 15 h 63"/>
                <a:gd name="T16" fmla="*/ 16 w 63"/>
                <a:gd name="T17" fmla="*/ 4 h 63"/>
                <a:gd name="T18" fmla="*/ 31 w 63"/>
                <a:gd name="T19" fmla="*/ 0 h 63"/>
                <a:gd name="T20" fmla="*/ 47 w 63"/>
                <a:gd name="T21" fmla="*/ 4 h 63"/>
                <a:gd name="T22" fmla="*/ 58 w 63"/>
                <a:gd name="T23" fmla="*/ 15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1"/>
                    <a:pt x="58" y="46"/>
                  </a:cubicBezTo>
                  <a:cubicBezTo>
                    <a:pt x="55" y="50"/>
                    <a:pt x="52" y="55"/>
                    <a:pt x="47" y="58"/>
                  </a:cubicBezTo>
                  <a:cubicBezTo>
                    <a:pt x="42" y="61"/>
                    <a:pt x="36" y="62"/>
                    <a:pt x="31" y="62"/>
                  </a:cubicBezTo>
                  <a:cubicBezTo>
                    <a:pt x="25" y="62"/>
                    <a:pt x="21" y="61"/>
                    <a:pt x="16" y="58"/>
                  </a:cubicBezTo>
                  <a:cubicBezTo>
                    <a:pt x="11" y="55"/>
                    <a:pt x="7" y="50"/>
                    <a:pt x="4" y="46"/>
                  </a:cubicBezTo>
                  <a:cubicBezTo>
                    <a:pt x="1" y="41"/>
                    <a:pt x="0" y="37"/>
                    <a:pt x="0" y="31"/>
                  </a:cubicBezTo>
                  <a:cubicBezTo>
                    <a:pt x="0" y="25"/>
                    <a:pt x="1" y="20"/>
                    <a:pt x="4" y="15"/>
                  </a:cubicBezTo>
                  <a:cubicBezTo>
                    <a:pt x="7" y="10"/>
                    <a:pt x="11" y="7"/>
                    <a:pt x="16" y="4"/>
                  </a:cubicBezTo>
                  <a:cubicBezTo>
                    <a:pt x="21" y="1"/>
                    <a:pt x="26" y="0"/>
                    <a:pt x="31" y="0"/>
                  </a:cubicBezTo>
                  <a:cubicBezTo>
                    <a:pt x="37" y="0"/>
                    <a:pt x="42" y="1"/>
                    <a:pt x="47" y="4"/>
                  </a:cubicBezTo>
                  <a:cubicBezTo>
                    <a:pt x="52" y="7"/>
                    <a:pt x="55" y="10"/>
                    <a:pt x="58" y="15"/>
                  </a:cubicBezTo>
                  <a:cubicBezTo>
                    <a:pt x="61" y="20"/>
                    <a:pt x="62" y="25"/>
                    <a:pt x="62" y="3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43" name="Freeform 42">
              <a:extLst>
                <a:ext uri="{FF2B5EF4-FFF2-40B4-BE49-F238E27FC236}">
                  <a16:creationId xmlns:a16="http://schemas.microsoft.com/office/drawing/2014/main" id="{333B7C77-245B-4902-BB50-37A76A263D09}"/>
                </a:ext>
              </a:extLst>
            </p:cNvPr>
            <p:cNvSpPr>
              <a:spLocks noChangeArrowheads="1"/>
            </p:cNvSpPr>
            <p:nvPr/>
          </p:nvSpPr>
          <p:spPr bwMode="auto">
            <a:xfrm>
              <a:off x="2230438" y="2657475"/>
              <a:ext cx="330200" cy="360363"/>
            </a:xfrm>
            <a:custGeom>
              <a:avLst/>
              <a:gdLst>
                <a:gd name="T0" fmla="*/ 867 w 918"/>
                <a:gd name="T1" fmla="*/ 0 h 1003"/>
                <a:gd name="T2" fmla="*/ 917 w 918"/>
                <a:gd name="T3" fmla="*/ 51 h 1003"/>
                <a:gd name="T4" fmla="*/ 917 w 918"/>
                <a:gd name="T5" fmla="*/ 951 h 1003"/>
                <a:gd name="T6" fmla="*/ 867 w 918"/>
                <a:gd name="T7" fmla="*/ 1002 h 1003"/>
                <a:gd name="T8" fmla="*/ 51 w 918"/>
                <a:gd name="T9" fmla="*/ 1002 h 1003"/>
                <a:gd name="T10" fmla="*/ 0 w 918"/>
                <a:gd name="T11" fmla="*/ 951 h 1003"/>
                <a:gd name="T12" fmla="*/ 0 w 918"/>
                <a:gd name="T13" fmla="*/ 51 h 1003"/>
                <a:gd name="T14" fmla="*/ 51 w 918"/>
                <a:gd name="T15" fmla="*/ 0 h 1003"/>
                <a:gd name="T16" fmla="*/ 867 w 918"/>
                <a:gd name="T17" fmla="*/ 0 h 1003"/>
                <a:gd name="T18" fmla="*/ 776 w 918"/>
                <a:gd name="T19" fmla="*/ 798 h 1003"/>
                <a:gd name="T20" fmla="*/ 779 w 918"/>
                <a:gd name="T21" fmla="*/ 798 h 1003"/>
                <a:gd name="T22" fmla="*/ 779 w 918"/>
                <a:gd name="T23" fmla="*/ 632 h 1003"/>
                <a:gd name="T24" fmla="*/ 153 w 918"/>
                <a:gd name="T25" fmla="*/ 632 h 1003"/>
                <a:gd name="T26" fmla="*/ 153 w 918"/>
                <a:gd name="T27" fmla="*/ 798 h 1003"/>
                <a:gd name="T28" fmla="*/ 172 w 918"/>
                <a:gd name="T29" fmla="*/ 818 h 1003"/>
                <a:gd name="T30" fmla="*/ 756 w 918"/>
                <a:gd name="T31" fmla="*/ 818 h 1003"/>
                <a:gd name="T32" fmla="*/ 776 w 918"/>
                <a:gd name="T33" fmla="*/ 798 h 1003"/>
                <a:gd name="T34" fmla="*/ 776 w 918"/>
                <a:gd name="T35" fmla="*/ 595 h 1003"/>
                <a:gd name="T36" fmla="*/ 776 w 918"/>
                <a:gd name="T37" fmla="*/ 409 h 1003"/>
                <a:gd name="T38" fmla="*/ 150 w 918"/>
                <a:gd name="T39" fmla="*/ 409 h 1003"/>
                <a:gd name="T40" fmla="*/ 150 w 918"/>
                <a:gd name="T41" fmla="*/ 595 h 1003"/>
                <a:gd name="T42" fmla="*/ 776 w 918"/>
                <a:gd name="T43" fmla="*/ 595 h 1003"/>
                <a:gd name="T44" fmla="*/ 150 w 918"/>
                <a:gd name="T45" fmla="*/ 367 h 1003"/>
                <a:gd name="T46" fmla="*/ 773 w 918"/>
                <a:gd name="T47" fmla="*/ 367 h 1003"/>
                <a:gd name="T48" fmla="*/ 773 w 918"/>
                <a:gd name="T49" fmla="*/ 200 h 1003"/>
                <a:gd name="T50" fmla="*/ 754 w 918"/>
                <a:gd name="T51" fmla="*/ 180 h 1003"/>
                <a:gd name="T52" fmla="*/ 169 w 918"/>
                <a:gd name="T53" fmla="*/ 180 h 1003"/>
                <a:gd name="T54" fmla="*/ 150 w 918"/>
                <a:gd name="T55" fmla="*/ 200 h 1003"/>
                <a:gd name="T56" fmla="*/ 150 w 918"/>
                <a:gd name="T57" fmla="*/ 36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918" h="1003">
                  <a:moveTo>
                    <a:pt x="867" y="0"/>
                  </a:moveTo>
                  <a:cubicBezTo>
                    <a:pt x="895" y="0"/>
                    <a:pt x="917" y="22"/>
                    <a:pt x="917" y="51"/>
                  </a:cubicBezTo>
                  <a:lnTo>
                    <a:pt x="917" y="951"/>
                  </a:lnTo>
                  <a:cubicBezTo>
                    <a:pt x="917" y="979"/>
                    <a:pt x="895" y="1002"/>
                    <a:pt x="867" y="1002"/>
                  </a:cubicBezTo>
                  <a:lnTo>
                    <a:pt x="51" y="1002"/>
                  </a:lnTo>
                  <a:cubicBezTo>
                    <a:pt x="23" y="1002"/>
                    <a:pt x="0" y="979"/>
                    <a:pt x="0" y="951"/>
                  </a:cubicBezTo>
                  <a:lnTo>
                    <a:pt x="0" y="51"/>
                  </a:lnTo>
                  <a:cubicBezTo>
                    <a:pt x="0" y="22"/>
                    <a:pt x="23" y="0"/>
                    <a:pt x="51" y="0"/>
                  </a:cubicBezTo>
                  <a:lnTo>
                    <a:pt x="867" y="0"/>
                  </a:lnTo>
                  <a:close/>
                  <a:moveTo>
                    <a:pt x="776" y="798"/>
                  </a:moveTo>
                  <a:lnTo>
                    <a:pt x="779" y="798"/>
                  </a:lnTo>
                  <a:lnTo>
                    <a:pt x="779" y="632"/>
                  </a:lnTo>
                  <a:lnTo>
                    <a:pt x="153" y="632"/>
                  </a:lnTo>
                  <a:lnTo>
                    <a:pt x="153" y="798"/>
                  </a:lnTo>
                  <a:cubicBezTo>
                    <a:pt x="153" y="810"/>
                    <a:pt x="161" y="818"/>
                    <a:pt x="172" y="818"/>
                  </a:cubicBezTo>
                  <a:lnTo>
                    <a:pt x="756" y="818"/>
                  </a:lnTo>
                  <a:cubicBezTo>
                    <a:pt x="768" y="818"/>
                    <a:pt x="776" y="810"/>
                    <a:pt x="776" y="798"/>
                  </a:cubicBezTo>
                  <a:close/>
                  <a:moveTo>
                    <a:pt x="776" y="595"/>
                  </a:moveTo>
                  <a:lnTo>
                    <a:pt x="776" y="409"/>
                  </a:lnTo>
                  <a:lnTo>
                    <a:pt x="150" y="409"/>
                  </a:lnTo>
                  <a:lnTo>
                    <a:pt x="150" y="595"/>
                  </a:lnTo>
                  <a:lnTo>
                    <a:pt x="776" y="595"/>
                  </a:lnTo>
                  <a:close/>
                  <a:moveTo>
                    <a:pt x="150" y="367"/>
                  </a:moveTo>
                  <a:lnTo>
                    <a:pt x="773" y="367"/>
                  </a:lnTo>
                  <a:lnTo>
                    <a:pt x="773" y="200"/>
                  </a:lnTo>
                  <a:cubicBezTo>
                    <a:pt x="773" y="189"/>
                    <a:pt x="765" y="180"/>
                    <a:pt x="754" y="180"/>
                  </a:cubicBezTo>
                  <a:lnTo>
                    <a:pt x="169" y="180"/>
                  </a:lnTo>
                  <a:cubicBezTo>
                    <a:pt x="158" y="180"/>
                    <a:pt x="150" y="189"/>
                    <a:pt x="150" y="200"/>
                  </a:cubicBezTo>
                  <a:lnTo>
                    <a:pt x="150" y="367"/>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44" name="Freeform 43">
              <a:extLst>
                <a:ext uri="{FF2B5EF4-FFF2-40B4-BE49-F238E27FC236}">
                  <a16:creationId xmlns:a16="http://schemas.microsoft.com/office/drawing/2014/main" id="{A9ACD2F1-7A7D-48EE-87CB-C80961EF4B39}"/>
                </a:ext>
              </a:extLst>
            </p:cNvPr>
            <p:cNvSpPr>
              <a:spLocks noChangeArrowheads="1"/>
            </p:cNvSpPr>
            <p:nvPr/>
          </p:nvSpPr>
          <p:spPr bwMode="auto">
            <a:xfrm>
              <a:off x="2470150" y="2906713"/>
              <a:ext cx="22225" cy="22225"/>
            </a:xfrm>
            <a:custGeom>
              <a:avLst/>
              <a:gdLst>
                <a:gd name="T0" fmla="*/ 62 w 63"/>
                <a:gd name="T1" fmla="*/ 31 h 63"/>
                <a:gd name="T2" fmla="*/ 58 w 63"/>
                <a:gd name="T3" fmla="*/ 47 h 63"/>
                <a:gd name="T4" fmla="*/ 47 w 63"/>
                <a:gd name="T5" fmla="*/ 58 h 63"/>
                <a:gd name="T6" fmla="*/ 31 w 63"/>
                <a:gd name="T7" fmla="*/ 62 h 63"/>
                <a:gd name="T8" fmla="*/ 16 w 63"/>
                <a:gd name="T9" fmla="*/ 58 h 63"/>
                <a:gd name="T10" fmla="*/ 4 w 63"/>
                <a:gd name="T11" fmla="*/ 47 h 63"/>
                <a:gd name="T12" fmla="*/ 0 w 63"/>
                <a:gd name="T13" fmla="*/ 31 h 63"/>
                <a:gd name="T14" fmla="*/ 4 w 63"/>
                <a:gd name="T15" fmla="*/ 16 h 63"/>
                <a:gd name="T16" fmla="*/ 16 w 63"/>
                <a:gd name="T17" fmla="*/ 4 h 63"/>
                <a:gd name="T18" fmla="*/ 31 w 63"/>
                <a:gd name="T19" fmla="*/ 0 h 63"/>
                <a:gd name="T20" fmla="*/ 47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2" y="55"/>
                    <a:pt x="47" y="58"/>
                  </a:cubicBezTo>
                  <a:cubicBezTo>
                    <a:pt x="42" y="61"/>
                    <a:pt x="36" y="62"/>
                    <a:pt x="31" y="62"/>
                  </a:cubicBezTo>
                  <a:cubicBezTo>
                    <a:pt x="25" y="62"/>
                    <a:pt x="21" y="61"/>
                    <a:pt x="16" y="58"/>
                  </a:cubicBezTo>
                  <a:cubicBezTo>
                    <a:pt x="11" y="55"/>
                    <a:pt x="7" y="52"/>
                    <a:pt x="4" y="47"/>
                  </a:cubicBezTo>
                  <a:cubicBezTo>
                    <a:pt x="1" y="42"/>
                    <a:pt x="0" y="37"/>
                    <a:pt x="0" y="31"/>
                  </a:cubicBezTo>
                  <a:cubicBezTo>
                    <a:pt x="0" y="25"/>
                    <a:pt x="1" y="20"/>
                    <a:pt x="4" y="16"/>
                  </a:cubicBezTo>
                  <a:cubicBezTo>
                    <a:pt x="7" y="11"/>
                    <a:pt x="11" y="7"/>
                    <a:pt x="16" y="4"/>
                  </a:cubicBezTo>
                  <a:cubicBezTo>
                    <a:pt x="21" y="1"/>
                    <a:pt x="26" y="0"/>
                    <a:pt x="31" y="0"/>
                  </a:cubicBezTo>
                  <a:cubicBezTo>
                    <a:pt x="37" y="0"/>
                    <a:pt x="42" y="1"/>
                    <a:pt x="47" y="4"/>
                  </a:cubicBezTo>
                  <a:cubicBezTo>
                    <a:pt x="52" y="7"/>
                    <a:pt x="55" y="11"/>
                    <a:pt x="58" y="16"/>
                  </a:cubicBezTo>
                  <a:cubicBezTo>
                    <a:pt x="61" y="20"/>
                    <a:pt x="62" y="25"/>
                    <a:pt x="62" y="3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grpSp>
        <p:nvGrpSpPr>
          <p:cNvPr id="645" name="Group 644">
            <a:extLst>
              <a:ext uri="{FF2B5EF4-FFF2-40B4-BE49-F238E27FC236}">
                <a16:creationId xmlns:a16="http://schemas.microsoft.com/office/drawing/2014/main" id="{482E5F8D-CE84-403E-B34C-FE4217F841D5}"/>
              </a:ext>
            </a:extLst>
          </p:cNvPr>
          <p:cNvGrpSpPr>
            <a:grpSpLocks noChangeAspect="1"/>
          </p:cNvGrpSpPr>
          <p:nvPr/>
        </p:nvGrpSpPr>
        <p:grpSpPr>
          <a:xfrm>
            <a:off x="3937747" y="5154211"/>
            <a:ext cx="499620" cy="545258"/>
            <a:chOff x="2230438" y="2657475"/>
            <a:chExt cx="330200" cy="360363"/>
          </a:xfrm>
          <a:solidFill>
            <a:schemeClr val="accent1"/>
          </a:solidFill>
        </p:grpSpPr>
        <p:sp>
          <p:nvSpPr>
            <p:cNvPr id="646" name="Freeform 40">
              <a:extLst>
                <a:ext uri="{FF2B5EF4-FFF2-40B4-BE49-F238E27FC236}">
                  <a16:creationId xmlns:a16="http://schemas.microsoft.com/office/drawing/2014/main" id="{44BBD5B9-FCAF-4F2D-B51D-2DD960DEB365}"/>
                </a:ext>
              </a:extLst>
            </p:cNvPr>
            <p:cNvSpPr>
              <a:spLocks noChangeArrowheads="1"/>
            </p:cNvSpPr>
            <p:nvPr/>
          </p:nvSpPr>
          <p:spPr bwMode="auto">
            <a:xfrm>
              <a:off x="2470150" y="2744788"/>
              <a:ext cx="22225" cy="22225"/>
            </a:xfrm>
            <a:custGeom>
              <a:avLst/>
              <a:gdLst>
                <a:gd name="T0" fmla="*/ 62 w 63"/>
                <a:gd name="T1" fmla="*/ 31 h 63"/>
                <a:gd name="T2" fmla="*/ 58 w 63"/>
                <a:gd name="T3" fmla="*/ 47 h 63"/>
                <a:gd name="T4" fmla="*/ 47 w 63"/>
                <a:gd name="T5" fmla="*/ 58 h 63"/>
                <a:gd name="T6" fmla="*/ 31 w 63"/>
                <a:gd name="T7" fmla="*/ 62 h 63"/>
                <a:gd name="T8" fmla="*/ 16 w 63"/>
                <a:gd name="T9" fmla="*/ 58 h 63"/>
                <a:gd name="T10" fmla="*/ 4 w 63"/>
                <a:gd name="T11" fmla="*/ 47 h 63"/>
                <a:gd name="T12" fmla="*/ 0 w 63"/>
                <a:gd name="T13" fmla="*/ 31 h 63"/>
                <a:gd name="T14" fmla="*/ 4 w 63"/>
                <a:gd name="T15" fmla="*/ 16 h 63"/>
                <a:gd name="T16" fmla="*/ 16 w 63"/>
                <a:gd name="T17" fmla="*/ 4 h 63"/>
                <a:gd name="T18" fmla="*/ 31 w 63"/>
                <a:gd name="T19" fmla="*/ 0 h 63"/>
                <a:gd name="T20" fmla="*/ 47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2" y="55"/>
                    <a:pt x="47" y="58"/>
                  </a:cubicBezTo>
                  <a:cubicBezTo>
                    <a:pt x="42" y="61"/>
                    <a:pt x="36" y="62"/>
                    <a:pt x="31" y="62"/>
                  </a:cubicBezTo>
                  <a:cubicBezTo>
                    <a:pt x="25" y="62"/>
                    <a:pt x="21" y="61"/>
                    <a:pt x="16" y="58"/>
                  </a:cubicBezTo>
                  <a:cubicBezTo>
                    <a:pt x="11" y="55"/>
                    <a:pt x="7" y="52"/>
                    <a:pt x="4" y="47"/>
                  </a:cubicBezTo>
                  <a:cubicBezTo>
                    <a:pt x="1" y="42"/>
                    <a:pt x="0" y="36"/>
                    <a:pt x="0" y="31"/>
                  </a:cubicBezTo>
                  <a:cubicBezTo>
                    <a:pt x="0" y="25"/>
                    <a:pt x="1" y="21"/>
                    <a:pt x="4" y="16"/>
                  </a:cubicBezTo>
                  <a:cubicBezTo>
                    <a:pt x="7" y="11"/>
                    <a:pt x="11" y="6"/>
                    <a:pt x="16" y="4"/>
                  </a:cubicBezTo>
                  <a:cubicBezTo>
                    <a:pt x="21" y="1"/>
                    <a:pt x="26" y="0"/>
                    <a:pt x="31" y="0"/>
                  </a:cubicBezTo>
                  <a:cubicBezTo>
                    <a:pt x="37" y="0"/>
                    <a:pt x="42" y="1"/>
                    <a:pt x="47" y="4"/>
                  </a:cubicBezTo>
                  <a:cubicBezTo>
                    <a:pt x="52" y="6"/>
                    <a:pt x="55" y="11"/>
                    <a:pt x="58" y="16"/>
                  </a:cubicBezTo>
                  <a:cubicBezTo>
                    <a:pt x="61" y="21"/>
                    <a:pt x="62" y="26"/>
                    <a:pt x="62" y="3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47" name="Freeform 41">
              <a:extLst>
                <a:ext uri="{FF2B5EF4-FFF2-40B4-BE49-F238E27FC236}">
                  <a16:creationId xmlns:a16="http://schemas.microsoft.com/office/drawing/2014/main" id="{40665180-7C91-4326-9A8E-A37C806AD4BA}"/>
                </a:ext>
              </a:extLst>
            </p:cNvPr>
            <p:cNvSpPr>
              <a:spLocks noChangeArrowheads="1"/>
            </p:cNvSpPr>
            <p:nvPr/>
          </p:nvSpPr>
          <p:spPr bwMode="auto">
            <a:xfrm>
              <a:off x="2470150" y="2827338"/>
              <a:ext cx="22225" cy="22225"/>
            </a:xfrm>
            <a:custGeom>
              <a:avLst/>
              <a:gdLst>
                <a:gd name="T0" fmla="*/ 62 w 63"/>
                <a:gd name="T1" fmla="*/ 31 h 63"/>
                <a:gd name="T2" fmla="*/ 58 w 63"/>
                <a:gd name="T3" fmla="*/ 46 h 63"/>
                <a:gd name="T4" fmla="*/ 47 w 63"/>
                <a:gd name="T5" fmla="*/ 58 h 63"/>
                <a:gd name="T6" fmla="*/ 31 w 63"/>
                <a:gd name="T7" fmla="*/ 62 h 63"/>
                <a:gd name="T8" fmla="*/ 16 w 63"/>
                <a:gd name="T9" fmla="*/ 58 h 63"/>
                <a:gd name="T10" fmla="*/ 4 w 63"/>
                <a:gd name="T11" fmla="*/ 46 h 63"/>
                <a:gd name="T12" fmla="*/ 0 w 63"/>
                <a:gd name="T13" fmla="*/ 31 h 63"/>
                <a:gd name="T14" fmla="*/ 4 w 63"/>
                <a:gd name="T15" fmla="*/ 15 h 63"/>
                <a:gd name="T16" fmla="*/ 16 w 63"/>
                <a:gd name="T17" fmla="*/ 4 h 63"/>
                <a:gd name="T18" fmla="*/ 31 w 63"/>
                <a:gd name="T19" fmla="*/ 0 h 63"/>
                <a:gd name="T20" fmla="*/ 47 w 63"/>
                <a:gd name="T21" fmla="*/ 4 h 63"/>
                <a:gd name="T22" fmla="*/ 58 w 63"/>
                <a:gd name="T23" fmla="*/ 15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1"/>
                    <a:pt x="58" y="46"/>
                  </a:cubicBezTo>
                  <a:cubicBezTo>
                    <a:pt x="55" y="50"/>
                    <a:pt x="52" y="55"/>
                    <a:pt x="47" y="58"/>
                  </a:cubicBezTo>
                  <a:cubicBezTo>
                    <a:pt x="42" y="61"/>
                    <a:pt x="36" y="62"/>
                    <a:pt x="31" y="62"/>
                  </a:cubicBezTo>
                  <a:cubicBezTo>
                    <a:pt x="25" y="62"/>
                    <a:pt x="21" y="61"/>
                    <a:pt x="16" y="58"/>
                  </a:cubicBezTo>
                  <a:cubicBezTo>
                    <a:pt x="11" y="55"/>
                    <a:pt x="7" y="50"/>
                    <a:pt x="4" y="46"/>
                  </a:cubicBezTo>
                  <a:cubicBezTo>
                    <a:pt x="1" y="41"/>
                    <a:pt x="0" y="37"/>
                    <a:pt x="0" y="31"/>
                  </a:cubicBezTo>
                  <a:cubicBezTo>
                    <a:pt x="0" y="25"/>
                    <a:pt x="1" y="20"/>
                    <a:pt x="4" y="15"/>
                  </a:cubicBezTo>
                  <a:cubicBezTo>
                    <a:pt x="7" y="10"/>
                    <a:pt x="11" y="7"/>
                    <a:pt x="16" y="4"/>
                  </a:cubicBezTo>
                  <a:cubicBezTo>
                    <a:pt x="21" y="1"/>
                    <a:pt x="26" y="0"/>
                    <a:pt x="31" y="0"/>
                  </a:cubicBezTo>
                  <a:cubicBezTo>
                    <a:pt x="37" y="0"/>
                    <a:pt x="42" y="1"/>
                    <a:pt x="47" y="4"/>
                  </a:cubicBezTo>
                  <a:cubicBezTo>
                    <a:pt x="52" y="7"/>
                    <a:pt x="55" y="10"/>
                    <a:pt x="58" y="15"/>
                  </a:cubicBezTo>
                  <a:cubicBezTo>
                    <a:pt x="61" y="20"/>
                    <a:pt x="62" y="25"/>
                    <a:pt x="62" y="3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48" name="Freeform 42">
              <a:extLst>
                <a:ext uri="{FF2B5EF4-FFF2-40B4-BE49-F238E27FC236}">
                  <a16:creationId xmlns:a16="http://schemas.microsoft.com/office/drawing/2014/main" id="{3BCB04DD-3793-44DD-B650-BC0BE9149581}"/>
                </a:ext>
              </a:extLst>
            </p:cNvPr>
            <p:cNvSpPr>
              <a:spLocks noChangeArrowheads="1"/>
            </p:cNvSpPr>
            <p:nvPr/>
          </p:nvSpPr>
          <p:spPr bwMode="auto">
            <a:xfrm>
              <a:off x="2230438" y="2657475"/>
              <a:ext cx="330200" cy="360363"/>
            </a:xfrm>
            <a:custGeom>
              <a:avLst/>
              <a:gdLst>
                <a:gd name="T0" fmla="*/ 867 w 918"/>
                <a:gd name="T1" fmla="*/ 0 h 1003"/>
                <a:gd name="T2" fmla="*/ 917 w 918"/>
                <a:gd name="T3" fmla="*/ 51 h 1003"/>
                <a:gd name="T4" fmla="*/ 917 w 918"/>
                <a:gd name="T5" fmla="*/ 951 h 1003"/>
                <a:gd name="T6" fmla="*/ 867 w 918"/>
                <a:gd name="T7" fmla="*/ 1002 h 1003"/>
                <a:gd name="T8" fmla="*/ 51 w 918"/>
                <a:gd name="T9" fmla="*/ 1002 h 1003"/>
                <a:gd name="T10" fmla="*/ 0 w 918"/>
                <a:gd name="T11" fmla="*/ 951 h 1003"/>
                <a:gd name="T12" fmla="*/ 0 w 918"/>
                <a:gd name="T13" fmla="*/ 51 h 1003"/>
                <a:gd name="T14" fmla="*/ 51 w 918"/>
                <a:gd name="T15" fmla="*/ 0 h 1003"/>
                <a:gd name="T16" fmla="*/ 867 w 918"/>
                <a:gd name="T17" fmla="*/ 0 h 1003"/>
                <a:gd name="T18" fmla="*/ 776 w 918"/>
                <a:gd name="T19" fmla="*/ 798 h 1003"/>
                <a:gd name="T20" fmla="*/ 779 w 918"/>
                <a:gd name="T21" fmla="*/ 798 h 1003"/>
                <a:gd name="T22" fmla="*/ 779 w 918"/>
                <a:gd name="T23" fmla="*/ 632 h 1003"/>
                <a:gd name="T24" fmla="*/ 153 w 918"/>
                <a:gd name="T25" fmla="*/ 632 h 1003"/>
                <a:gd name="T26" fmla="*/ 153 w 918"/>
                <a:gd name="T27" fmla="*/ 798 h 1003"/>
                <a:gd name="T28" fmla="*/ 172 w 918"/>
                <a:gd name="T29" fmla="*/ 818 h 1003"/>
                <a:gd name="T30" fmla="*/ 756 w 918"/>
                <a:gd name="T31" fmla="*/ 818 h 1003"/>
                <a:gd name="T32" fmla="*/ 776 w 918"/>
                <a:gd name="T33" fmla="*/ 798 h 1003"/>
                <a:gd name="T34" fmla="*/ 776 w 918"/>
                <a:gd name="T35" fmla="*/ 595 h 1003"/>
                <a:gd name="T36" fmla="*/ 776 w 918"/>
                <a:gd name="T37" fmla="*/ 409 h 1003"/>
                <a:gd name="T38" fmla="*/ 150 w 918"/>
                <a:gd name="T39" fmla="*/ 409 h 1003"/>
                <a:gd name="T40" fmla="*/ 150 w 918"/>
                <a:gd name="T41" fmla="*/ 595 h 1003"/>
                <a:gd name="T42" fmla="*/ 776 w 918"/>
                <a:gd name="T43" fmla="*/ 595 h 1003"/>
                <a:gd name="T44" fmla="*/ 150 w 918"/>
                <a:gd name="T45" fmla="*/ 367 h 1003"/>
                <a:gd name="T46" fmla="*/ 773 w 918"/>
                <a:gd name="T47" fmla="*/ 367 h 1003"/>
                <a:gd name="T48" fmla="*/ 773 w 918"/>
                <a:gd name="T49" fmla="*/ 200 h 1003"/>
                <a:gd name="T50" fmla="*/ 754 w 918"/>
                <a:gd name="T51" fmla="*/ 180 h 1003"/>
                <a:gd name="T52" fmla="*/ 169 w 918"/>
                <a:gd name="T53" fmla="*/ 180 h 1003"/>
                <a:gd name="T54" fmla="*/ 150 w 918"/>
                <a:gd name="T55" fmla="*/ 200 h 1003"/>
                <a:gd name="T56" fmla="*/ 150 w 918"/>
                <a:gd name="T57" fmla="*/ 36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918" h="1003">
                  <a:moveTo>
                    <a:pt x="867" y="0"/>
                  </a:moveTo>
                  <a:cubicBezTo>
                    <a:pt x="895" y="0"/>
                    <a:pt x="917" y="22"/>
                    <a:pt x="917" y="51"/>
                  </a:cubicBezTo>
                  <a:lnTo>
                    <a:pt x="917" y="951"/>
                  </a:lnTo>
                  <a:cubicBezTo>
                    <a:pt x="917" y="979"/>
                    <a:pt x="895" y="1002"/>
                    <a:pt x="867" y="1002"/>
                  </a:cubicBezTo>
                  <a:lnTo>
                    <a:pt x="51" y="1002"/>
                  </a:lnTo>
                  <a:cubicBezTo>
                    <a:pt x="23" y="1002"/>
                    <a:pt x="0" y="979"/>
                    <a:pt x="0" y="951"/>
                  </a:cubicBezTo>
                  <a:lnTo>
                    <a:pt x="0" y="51"/>
                  </a:lnTo>
                  <a:cubicBezTo>
                    <a:pt x="0" y="22"/>
                    <a:pt x="23" y="0"/>
                    <a:pt x="51" y="0"/>
                  </a:cubicBezTo>
                  <a:lnTo>
                    <a:pt x="867" y="0"/>
                  </a:lnTo>
                  <a:close/>
                  <a:moveTo>
                    <a:pt x="776" y="798"/>
                  </a:moveTo>
                  <a:lnTo>
                    <a:pt x="779" y="798"/>
                  </a:lnTo>
                  <a:lnTo>
                    <a:pt x="779" y="632"/>
                  </a:lnTo>
                  <a:lnTo>
                    <a:pt x="153" y="632"/>
                  </a:lnTo>
                  <a:lnTo>
                    <a:pt x="153" y="798"/>
                  </a:lnTo>
                  <a:cubicBezTo>
                    <a:pt x="153" y="810"/>
                    <a:pt x="161" y="818"/>
                    <a:pt x="172" y="818"/>
                  </a:cubicBezTo>
                  <a:lnTo>
                    <a:pt x="756" y="818"/>
                  </a:lnTo>
                  <a:cubicBezTo>
                    <a:pt x="768" y="818"/>
                    <a:pt x="776" y="810"/>
                    <a:pt x="776" y="798"/>
                  </a:cubicBezTo>
                  <a:close/>
                  <a:moveTo>
                    <a:pt x="776" y="595"/>
                  </a:moveTo>
                  <a:lnTo>
                    <a:pt x="776" y="409"/>
                  </a:lnTo>
                  <a:lnTo>
                    <a:pt x="150" y="409"/>
                  </a:lnTo>
                  <a:lnTo>
                    <a:pt x="150" y="595"/>
                  </a:lnTo>
                  <a:lnTo>
                    <a:pt x="776" y="595"/>
                  </a:lnTo>
                  <a:close/>
                  <a:moveTo>
                    <a:pt x="150" y="367"/>
                  </a:moveTo>
                  <a:lnTo>
                    <a:pt x="773" y="367"/>
                  </a:lnTo>
                  <a:lnTo>
                    <a:pt x="773" y="200"/>
                  </a:lnTo>
                  <a:cubicBezTo>
                    <a:pt x="773" y="189"/>
                    <a:pt x="765" y="180"/>
                    <a:pt x="754" y="180"/>
                  </a:cubicBezTo>
                  <a:lnTo>
                    <a:pt x="169" y="180"/>
                  </a:lnTo>
                  <a:cubicBezTo>
                    <a:pt x="158" y="180"/>
                    <a:pt x="150" y="189"/>
                    <a:pt x="150" y="200"/>
                  </a:cubicBezTo>
                  <a:lnTo>
                    <a:pt x="150" y="367"/>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49" name="Freeform 43">
              <a:extLst>
                <a:ext uri="{FF2B5EF4-FFF2-40B4-BE49-F238E27FC236}">
                  <a16:creationId xmlns:a16="http://schemas.microsoft.com/office/drawing/2014/main" id="{B20CA564-C7FA-4511-BC85-FB03045067B5}"/>
                </a:ext>
              </a:extLst>
            </p:cNvPr>
            <p:cNvSpPr>
              <a:spLocks noChangeArrowheads="1"/>
            </p:cNvSpPr>
            <p:nvPr/>
          </p:nvSpPr>
          <p:spPr bwMode="auto">
            <a:xfrm>
              <a:off x="2470150" y="2906713"/>
              <a:ext cx="22225" cy="22225"/>
            </a:xfrm>
            <a:custGeom>
              <a:avLst/>
              <a:gdLst>
                <a:gd name="T0" fmla="*/ 62 w 63"/>
                <a:gd name="T1" fmla="*/ 31 h 63"/>
                <a:gd name="T2" fmla="*/ 58 w 63"/>
                <a:gd name="T3" fmla="*/ 47 h 63"/>
                <a:gd name="T4" fmla="*/ 47 w 63"/>
                <a:gd name="T5" fmla="*/ 58 h 63"/>
                <a:gd name="T6" fmla="*/ 31 w 63"/>
                <a:gd name="T7" fmla="*/ 62 h 63"/>
                <a:gd name="T8" fmla="*/ 16 w 63"/>
                <a:gd name="T9" fmla="*/ 58 h 63"/>
                <a:gd name="T10" fmla="*/ 4 w 63"/>
                <a:gd name="T11" fmla="*/ 47 h 63"/>
                <a:gd name="T12" fmla="*/ 0 w 63"/>
                <a:gd name="T13" fmla="*/ 31 h 63"/>
                <a:gd name="T14" fmla="*/ 4 w 63"/>
                <a:gd name="T15" fmla="*/ 16 h 63"/>
                <a:gd name="T16" fmla="*/ 16 w 63"/>
                <a:gd name="T17" fmla="*/ 4 h 63"/>
                <a:gd name="T18" fmla="*/ 31 w 63"/>
                <a:gd name="T19" fmla="*/ 0 h 63"/>
                <a:gd name="T20" fmla="*/ 47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2" y="55"/>
                    <a:pt x="47" y="58"/>
                  </a:cubicBezTo>
                  <a:cubicBezTo>
                    <a:pt x="42" y="61"/>
                    <a:pt x="36" y="62"/>
                    <a:pt x="31" y="62"/>
                  </a:cubicBezTo>
                  <a:cubicBezTo>
                    <a:pt x="25" y="62"/>
                    <a:pt x="21" y="61"/>
                    <a:pt x="16" y="58"/>
                  </a:cubicBezTo>
                  <a:cubicBezTo>
                    <a:pt x="11" y="55"/>
                    <a:pt x="7" y="52"/>
                    <a:pt x="4" y="47"/>
                  </a:cubicBezTo>
                  <a:cubicBezTo>
                    <a:pt x="1" y="42"/>
                    <a:pt x="0" y="37"/>
                    <a:pt x="0" y="31"/>
                  </a:cubicBezTo>
                  <a:cubicBezTo>
                    <a:pt x="0" y="25"/>
                    <a:pt x="1" y="20"/>
                    <a:pt x="4" y="16"/>
                  </a:cubicBezTo>
                  <a:cubicBezTo>
                    <a:pt x="7" y="11"/>
                    <a:pt x="11" y="7"/>
                    <a:pt x="16" y="4"/>
                  </a:cubicBezTo>
                  <a:cubicBezTo>
                    <a:pt x="21" y="1"/>
                    <a:pt x="26" y="0"/>
                    <a:pt x="31" y="0"/>
                  </a:cubicBezTo>
                  <a:cubicBezTo>
                    <a:pt x="37" y="0"/>
                    <a:pt x="42" y="1"/>
                    <a:pt x="47" y="4"/>
                  </a:cubicBezTo>
                  <a:cubicBezTo>
                    <a:pt x="52" y="7"/>
                    <a:pt x="55" y="11"/>
                    <a:pt x="58" y="16"/>
                  </a:cubicBezTo>
                  <a:cubicBezTo>
                    <a:pt x="61" y="20"/>
                    <a:pt x="62" y="25"/>
                    <a:pt x="62" y="3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grpSp>
        <p:nvGrpSpPr>
          <p:cNvPr id="650" name="Group 649">
            <a:extLst>
              <a:ext uri="{FF2B5EF4-FFF2-40B4-BE49-F238E27FC236}">
                <a16:creationId xmlns:a16="http://schemas.microsoft.com/office/drawing/2014/main" id="{57A996F7-ADA7-498E-909D-4C6F412FCDF1}"/>
              </a:ext>
            </a:extLst>
          </p:cNvPr>
          <p:cNvGrpSpPr>
            <a:grpSpLocks noChangeAspect="1"/>
          </p:cNvGrpSpPr>
          <p:nvPr/>
        </p:nvGrpSpPr>
        <p:grpSpPr>
          <a:xfrm>
            <a:off x="4721473" y="5153525"/>
            <a:ext cx="499620" cy="545258"/>
            <a:chOff x="2230438" y="2657475"/>
            <a:chExt cx="330200" cy="360363"/>
          </a:xfrm>
          <a:solidFill>
            <a:schemeClr val="accent1"/>
          </a:solidFill>
        </p:grpSpPr>
        <p:sp>
          <p:nvSpPr>
            <p:cNvPr id="651" name="Freeform 40">
              <a:extLst>
                <a:ext uri="{FF2B5EF4-FFF2-40B4-BE49-F238E27FC236}">
                  <a16:creationId xmlns:a16="http://schemas.microsoft.com/office/drawing/2014/main" id="{1F690A4F-43AB-41A4-BDF7-1C25EF761705}"/>
                </a:ext>
              </a:extLst>
            </p:cNvPr>
            <p:cNvSpPr>
              <a:spLocks noChangeArrowheads="1"/>
            </p:cNvSpPr>
            <p:nvPr/>
          </p:nvSpPr>
          <p:spPr bwMode="auto">
            <a:xfrm>
              <a:off x="2470150" y="2744788"/>
              <a:ext cx="22225" cy="22225"/>
            </a:xfrm>
            <a:custGeom>
              <a:avLst/>
              <a:gdLst>
                <a:gd name="T0" fmla="*/ 62 w 63"/>
                <a:gd name="T1" fmla="*/ 31 h 63"/>
                <a:gd name="T2" fmla="*/ 58 w 63"/>
                <a:gd name="T3" fmla="*/ 47 h 63"/>
                <a:gd name="T4" fmla="*/ 47 w 63"/>
                <a:gd name="T5" fmla="*/ 58 h 63"/>
                <a:gd name="T6" fmla="*/ 31 w 63"/>
                <a:gd name="T7" fmla="*/ 62 h 63"/>
                <a:gd name="T8" fmla="*/ 16 w 63"/>
                <a:gd name="T9" fmla="*/ 58 h 63"/>
                <a:gd name="T10" fmla="*/ 4 w 63"/>
                <a:gd name="T11" fmla="*/ 47 h 63"/>
                <a:gd name="T12" fmla="*/ 0 w 63"/>
                <a:gd name="T13" fmla="*/ 31 h 63"/>
                <a:gd name="T14" fmla="*/ 4 w 63"/>
                <a:gd name="T15" fmla="*/ 16 h 63"/>
                <a:gd name="T16" fmla="*/ 16 w 63"/>
                <a:gd name="T17" fmla="*/ 4 h 63"/>
                <a:gd name="T18" fmla="*/ 31 w 63"/>
                <a:gd name="T19" fmla="*/ 0 h 63"/>
                <a:gd name="T20" fmla="*/ 47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2" y="55"/>
                    <a:pt x="47" y="58"/>
                  </a:cubicBezTo>
                  <a:cubicBezTo>
                    <a:pt x="42" y="61"/>
                    <a:pt x="36" y="62"/>
                    <a:pt x="31" y="62"/>
                  </a:cubicBezTo>
                  <a:cubicBezTo>
                    <a:pt x="25" y="62"/>
                    <a:pt x="21" y="61"/>
                    <a:pt x="16" y="58"/>
                  </a:cubicBezTo>
                  <a:cubicBezTo>
                    <a:pt x="11" y="55"/>
                    <a:pt x="7" y="52"/>
                    <a:pt x="4" y="47"/>
                  </a:cubicBezTo>
                  <a:cubicBezTo>
                    <a:pt x="1" y="42"/>
                    <a:pt x="0" y="36"/>
                    <a:pt x="0" y="31"/>
                  </a:cubicBezTo>
                  <a:cubicBezTo>
                    <a:pt x="0" y="25"/>
                    <a:pt x="1" y="21"/>
                    <a:pt x="4" y="16"/>
                  </a:cubicBezTo>
                  <a:cubicBezTo>
                    <a:pt x="7" y="11"/>
                    <a:pt x="11" y="6"/>
                    <a:pt x="16" y="4"/>
                  </a:cubicBezTo>
                  <a:cubicBezTo>
                    <a:pt x="21" y="1"/>
                    <a:pt x="26" y="0"/>
                    <a:pt x="31" y="0"/>
                  </a:cubicBezTo>
                  <a:cubicBezTo>
                    <a:pt x="37" y="0"/>
                    <a:pt x="42" y="1"/>
                    <a:pt x="47" y="4"/>
                  </a:cubicBezTo>
                  <a:cubicBezTo>
                    <a:pt x="52" y="6"/>
                    <a:pt x="55" y="11"/>
                    <a:pt x="58" y="16"/>
                  </a:cubicBezTo>
                  <a:cubicBezTo>
                    <a:pt x="61" y="21"/>
                    <a:pt x="62" y="26"/>
                    <a:pt x="62" y="3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52" name="Freeform 41">
              <a:extLst>
                <a:ext uri="{FF2B5EF4-FFF2-40B4-BE49-F238E27FC236}">
                  <a16:creationId xmlns:a16="http://schemas.microsoft.com/office/drawing/2014/main" id="{F2EC180C-6946-4919-AF3A-F114E07BBC01}"/>
                </a:ext>
              </a:extLst>
            </p:cNvPr>
            <p:cNvSpPr>
              <a:spLocks noChangeArrowheads="1"/>
            </p:cNvSpPr>
            <p:nvPr/>
          </p:nvSpPr>
          <p:spPr bwMode="auto">
            <a:xfrm>
              <a:off x="2470150" y="2827338"/>
              <a:ext cx="22225" cy="22225"/>
            </a:xfrm>
            <a:custGeom>
              <a:avLst/>
              <a:gdLst>
                <a:gd name="T0" fmla="*/ 62 w 63"/>
                <a:gd name="T1" fmla="*/ 31 h 63"/>
                <a:gd name="T2" fmla="*/ 58 w 63"/>
                <a:gd name="T3" fmla="*/ 46 h 63"/>
                <a:gd name="T4" fmla="*/ 47 w 63"/>
                <a:gd name="T5" fmla="*/ 58 h 63"/>
                <a:gd name="T6" fmla="*/ 31 w 63"/>
                <a:gd name="T7" fmla="*/ 62 h 63"/>
                <a:gd name="T8" fmla="*/ 16 w 63"/>
                <a:gd name="T9" fmla="*/ 58 h 63"/>
                <a:gd name="T10" fmla="*/ 4 w 63"/>
                <a:gd name="T11" fmla="*/ 46 h 63"/>
                <a:gd name="T12" fmla="*/ 0 w 63"/>
                <a:gd name="T13" fmla="*/ 31 h 63"/>
                <a:gd name="T14" fmla="*/ 4 w 63"/>
                <a:gd name="T15" fmla="*/ 15 h 63"/>
                <a:gd name="T16" fmla="*/ 16 w 63"/>
                <a:gd name="T17" fmla="*/ 4 h 63"/>
                <a:gd name="T18" fmla="*/ 31 w 63"/>
                <a:gd name="T19" fmla="*/ 0 h 63"/>
                <a:gd name="T20" fmla="*/ 47 w 63"/>
                <a:gd name="T21" fmla="*/ 4 h 63"/>
                <a:gd name="T22" fmla="*/ 58 w 63"/>
                <a:gd name="T23" fmla="*/ 15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1"/>
                    <a:pt x="58" y="46"/>
                  </a:cubicBezTo>
                  <a:cubicBezTo>
                    <a:pt x="55" y="50"/>
                    <a:pt x="52" y="55"/>
                    <a:pt x="47" y="58"/>
                  </a:cubicBezTo>
                  <a:cubicBezTo>
                    <a:pt x="42" y="61"/>
                    <a:pt x="36" y="62"/>
                    <a:pt x="31" y="62"/>
                  </a:cubicBezTo>
                  <a:cubicBezTo>
                    <a:pt x="25" y="62"/>
                    <a:pt x="21" y="61"/>
                    <a:pt x="16" y="58"/>
                  </a:cubicBezTo>
                  <a:cubicBezTo>
                    <a:pt x="11" y="55"/>
                    <a:pt x="7" y="50"/>
                    <a:pt x="4" y="46"/>
                  </a:cubicBezTo>
                  <a:cubicBezTo>
                    <a:pt x="1" y="41"/>
                    <a:pt x="0" y="37"/>
                    <a:pt x="0" y="31"/>
                  </a:cubicBezTo>
                  <a:cubicBezTo>
                    <a:pt x="0" y="25"/>
                    <a:pt x="1" y="20"/>
                    <a:pt x="4" y="15"/>
                  </a:cubicBezTo>
                  <a:cubicBezTo>
                    <a:pt x="7" y="10"/>
                    <a:pt x="11" y="7"/>
                    <a:pt x="16" y="4"/>
                  </a:cubicBezTo>
                  <a:cubicBezTo>
                    <a:pt x="21" y="1"/>
                    <a:pt x="26" y="0"/>
                    <a:pt x="31" y="0"/>
                  </a:cubicBezTo>
                  <a:cubicBezTo>
                    <a:pt x="37" y="0"/>
                    <a:pt x="42" y="1"/>
                    <a:pt x="47" y="4"/>
                  </a:cubicBezTo>
                  <a:cubicBezTo>
                    <a:pt x="52" y="7"/>
                    <a:pt x="55" y="10"/>
                    <a:pt x="58" y="15"/>
                  </a:cubicBezTo>
                  <a:cubicBezTo>
                    <a:pt x="61" y="20"/>
                    <a:pt x="62" y="25"/>
                    <a:pt x="62" y="3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53" name="Freeform 42">
              <a:extLst>
                <a:ext uri="{FF2B5EF4-FFF2-40B4-BE49-F238E27FC236}">
                  <a16:creationId xmlns:a16="http://schemas.microsoft.com/office/drawing/2014/main" id="{7A3DA3E7-BF00-4F76-8D8C-3503EAD28361}"/>
                </a:ext>
              </a:extLst>
            </p:cNvPr>
            <p:cNvSpPr>
              <a:spLocks noChangeArrowheads="1"/>
            </p:cNvSpPr>
            <p:nvPr/>
          </p:nvSpPr>
          <p:spPr bwMode="auto">
            <a:xfrm>
              <a:off x="2230438" y="2657475"/>
              <a:ext cx="330200" cy="360363"/>
            </a:xfrm>
            <a:custGeom>
              <a:avLst/>
              <a:gdLst>
                <a:gd name="T0" fmla="*/ 867 w 918"/>
                <a:gd name="T1" fmla="*/ 0 h 1003"/>
                <a:gd name="T2" fmla="*/ 917 w 918"/>
                <a:gd name="T3" fmla="*/ 51 h 1003"/>
                <a:gd name="T4" fmla="*/ 917 w 918"/>
                <a:gd name="T5" fmla="*/ 951 h 1003"/>
                <a:gd name="T6" fmla="*/ 867 w 918"/>
                <a:gd name="T7" fmla="*/ 1002 h 1003"/>
                <a:gd name="T8" fmla="*/ 51 w 918"/>
                <a:gd name="T9" fmla="*/ 1002 h 1003"/>
                <a:gd name="T10" fmla="*/ 0 w 918"/>
                <a:gd name="T11" fmla="*/ 951 h 1003"/>
                <a:gd name="T12" fmla="*/ 0 w 918"/>
                <a:gd name="T13" fmla="*/ 51 h 1003"/>
                <a:gd name="T14" fmla="*/ 51 w 918"/>
                <a:gd name="T15" fmla="*/ 0 h 1003"/>
                <a:gd name="T16" fmla="*/ 867 w 918"/>
                <a:gd name="T17" fmla="*/ 0 h 1003"/>
                <a:gd name="T18" fmla="*/ 776 w 918"/>
                <a:gd name="T19" fmla="*/ 798 h 1003"/>
                <a:gd name="T20" fmla="*/ 779 w 918"/>
                <a:gd name="T21" fmla="*/ 798 h 1003"/>
                <a:gd name="T22" fmla="*/ 779 w 918"/>
                <a:gd name="T23" fmla="*/ 632 h 1003"/>
                <a:gd name="T24" fmla="*/ 153 w 918"/>
                <a:gd name="T25" fmla="*/ 632 h 1003"/>
                <a:gd name="T26" fmla="*/ 153 w 918"/>
                <a:gd name="T27" fmla="*/ 798 h 1003"/>
                <a:gd name="T28" fmla="*/ 172 w 918"/>
                <a:gd name="T29" fmla="*/ 818 h 1003"/>
                <a:gd name="T30" fmla="*/ 756 w 918"/>
                <a:gd name="T31" fmla="*/ 818 h 1003"/>
                <a:gd name="T32" fmla="*/ 776 w 918"/>
                <a:gd name="T33" fmla="*/ 798 h 1003"/>
                <a:gd name="T34" fmla="*/ 776 w 918"/>
                <a:gd name="T35" fmla="*/ 595 h 1003"/>
                <a:gd name="T36" fmla="*/ 776 w 918"/>
                <a:gd name="T37" fmla="*/ 409 h 1003"/>
                <a:gd name="T38" fmla="*/ 150 w 918"/>
                <a:gd name="T39" fmla="*/ 409 h 1003"/>
                <a:gd name="T40" fmla="*/ 150 w 918"/>
                <a:gd name="T41" fmla="*/ 595 h 1003"/>
                <a:gd name="T42" fmla="*/ 776 w 918"/>
                <a:gd name="T43" fmla="*/ 595 h 1003"/>
                <a:gd name="T44" fmla="*/ 150 w 918"/>
                <a:gd name="T45" fmla="*/ 367 h 1003"/>
                <a:gd name="T46" fmla="*/ 773 w 918"/>
                <a:gd name="T47" fmla="*/ 367 h 1003"/>
                <a:gd name="T48" fmla="*/ 773 w 918"/>
                <a:gd name="T49" fmla="*/ 200 h 1003"/>
                <a:gd name="T50" fmla="*/ 754 w 918"/>
                <a:gd name="T51" fmla="*/ 180 h 1003"/>
                <a:gd name="T52" fmla="*/ 169 w 918"/>
                <a:gd name="T53" fmla="*/ 180 h 1003"/>
                <a:gd name="T54" fmla="*/ 150 w 918"/>
                <a:gd name="T55" fmla="*/ 200 h 1003"/>
                <a:gd name="T56" fmla="*/ 150 w 918"/>
                <a:gd name="T57" fmla="*/ 36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918" h="1003">
                  <a:moveTo>
                    <a:pt x="867" y="0"/>
                  </a:moveTo>
                  <a:cubicBezTo>
                    <a:pt x="895" y="0"/>
                    <a:pt x="917" y="22"/>
                    <a:pt x="917" y="51"/>
                  </a:cubicBezTo>
                  <a:lnTo>
                    <a:pt x="917" y="951"/>
                  </a:lnTo>
                  <a:cubicBezTo>
                    <a:pt x="917" y="979"/>
                    <a:pt x="895" y="1002"/>
                    <a:pt x="867" y="1002"/>
                  </a:cubicBezTo>
                  <a:lnTo>
                    <a:pt x="51" y="1002"/>
                  </a:lnTo>
                  <a:cubicBezTo>
                    <a:pt x="23" y="1002"/>
                    <a:pt x="0" y="979"/>
                    <a:pt x="0" y="951"/>
                  </a:cubicBezTo>
                  <a:lnTo>
                    <a:pt x="0" y="51"/>
                  </a:lnTo>
                  <a:cubicBezTo>
                    <a:pt x="0" y="22"/>
                    <a:pt x="23" y="0"/>
                    <a:pt x="51" y="0"/>
                  </a:cubicBezTo>
                  <a:lnTo>
                    <a:pt x="867" y="0"/>
                  </a:lnTo>
                  <a:close/>
                  <a:moveTo>
                    <a:pt x="776" y="798"/>
                  </a:moveTo>
                  <a:lnTo>
                    <a:pt x="779" y="798"/>
                  </a:lnTo>
                  <a:lnTo>
                    <a:pt x="779" y="632"/>
                  </a:lnTo>
                  <a:lnTo>
                    <a:pt x="153" y="632"/>
                  </a:lnTo>
                  <a:lnTo>
                    <a:pt x="153" y="798"/>
                  </a:lnTo>
                  <a:cubicBezTo>
                    <a:pt x="153" y="810"/>
                    <a:pt x="161" y="818"/>
                    <a:pt x="172" y="818"/>
                  </a:cubicBezTo>
                  <a:lnTo>
                    <a:pt x="756" y="818"/>
                  </a:lnTo>
                  <a:cubicBezTo>
                    <a:pt x="768" y="818"/>
                    <a:pt x="776" y="810"/>
                    <a:pt x="776" y="798"/>
                  </a:cubicBezTo>
                  <a:close/>
                  <a:moveTo>
                    <a:pt x="776" y="595"/>
                  </a:moveTo>
                  <a:lnTo>
                    <a:pt x="776" y="409"/>
                  </a:lnTo>
                  <a:lnTo>
                    <a:pt x="150" y="409"/>
                  </a:lnTo>
                  <a:lnTo>
                    <a:pt x="150" y="595"/>
                  </a:lnTo>
                  <a:lnTo>
                    <a:pt x="776" y="595"/>
                  </a:lnTo>
                  <a:close/>
                  <a:moveTo>
                    <a:pt x="150" y="367"/>
                  </a:moveTo>
                  <a:lnTo>
                    <a:pt x="773" y="367"/>
                  </a:lnTo>
                  <a:lnTo>
                    <a:pt x="773" y="200"/>
                  </a:lnTo>
                  <a:cubicBezTo>
                    <a:pt x="773" y="189"/>
                    <a:pt x="765" y="180"/>
                    <a:pt x="754" y="180"/>
                  </a:cubicBezTo>
                  <a:lnTo>
                    <a:pt x="169" y="180"/>
                  </a:lnTo>
                  <a:cubicBezTo>
                    <a:pt x="158" y="180"/>
                    <a:pt x="150" y="189"/>
                    <a:pt x="150" y="200"/>
                  </a:cubicBezTo>
                  <a:lnTo>
                    <a:pt x="150" y="367"/>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54" name="Freeform 43">
              <a:extLst>
                <a:ext uri="{FF2B5EF4-FFF2-40B4-BE49-F238E27FC236}">
                  <a16:creationId xmlns:a16="http://schemas.microsoft.com/office/drawing/2014/main" id="{A00CCDBA-0B02-46B6-8066-1F7327F0F14F}"/>
                </a:ext>
              </a:extLst>
            </p:cNvPr>
            <p:cNvSpPr>
              <a:spLocks noChangeArrowheads="1"/>
            </p:cNvSpPr>
            <p:nvPr/>
          </p:nvSpPr>
          <p:spPr bwMode="auto">
            <a:xfrm>
              <a:off x="2470150" y="2906713"/>
              <a:ext cx="22225" cy="22225"/>
            </a:xfrm>
            <a:custGeom>
              <a:avLst/>
              <a:gdLst>
                <a:gd name="T0" fmla="*/ 62 w 63"/>
                <a:gd name="T1" fmla="*/ 31 h 63"/>
                <a:gd name="T2" fmla="*/ 58 w 63"/>
                <a:gd name="T3" fmla="*/ 47 h 63"/>
                <a:gd name="T4" fmla="*/ 47 w 63"/>
                <a:gd name="T5" fmla="*/ 58 h 63"/>
                <a:gd name="T6" fmla="*/ 31 w 63"/>
                <a:gd name="T7" fmla="*/ 62 h 63"/>
                <a:gd name="T8" fmla="*/ 16 w 63"/>
                <a:gd name="T9" fmla="*/ 58 h 63"/>
                <a:gd name="T10" fmla="*/ 4 w 63"/>
                <a:gd name="T11" fmla="*/ 47 h 63"/>
                <a:gd name="T12" fmla="*/ 0 w 63"/>
                <a:gd name="T13" fmla="*/ 31 h 63"/>
                <a:gd name="T14" fmla="*/ 4 w 63"/>
                <a:gd name="T15" fmla="*/ 16 h 63"/>
                <a:gd name="T16" fmla="*/ 16 w 63"/>
                <a:gd name="T17" fmla="*/ 4 h 63"/>
                <a:gd name="T18" fmla="*/ 31 w 63"/>
                <a:gd name="T19" fmla="*/ 0 h 63"/>
                <a:gd name="T20" fmla="*/ 47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2" y="55"/>
                    <a:pt x="47" y="58"/>
                  </a:cubicBezTo>
                  <a:cubicBezTo>
                    <a:pt x="42" y="61"/>
                    <a:pt x="36" y="62"/>
                    <a:pt x="31" y="62"/>
                  </a:cubicBezTo>
                  <a:cubicBezTo>
                    <a:pt x="25" y="62"/>
                    <a:pt x="21" y="61"/>
                    <a:pt x="16" y="58"/>
                  </a:cubicBezTo>
                  <a:cubicBezTo>
                    <a:pt x="11" y="55"/>
                    <a:pt x="7" y="52"/>
                    <a:pt x="4" y="47"/>
                  </a:cubicBezTo>
                  <a:cubicBezTo>
                    <a:pt x="1" y="42"/>
                    <a:pt x="0" y="37"/>
                    <a:pt x="0" y="31"/>
                  </a:cubicBezTo>
                  <a:cubicBezTo>
                    <a:pt x="0" y="25"/>
                    <a:pt x="1" y="20"/>
                    <a:pt x="4" y="16"/>
                  </a:cubicBezTo>
                  <a:cubicBezTo>
                    <a:pt x="7" y="11"/>
                    <a:pt x="11" y="7"/>
                    <a:pt x="16" y="4"/>
                  </a:cubicBezTo>
                  <a:cubicBezTo>
                    <a:pt x="21" y="1"/>
                    <a:pt x="26" y="0"/>
                    <a:pt x="31" y="0"/>
                  </a:cubicBezTo>
                  <a:cubicBezTo>
                    <a:pt x="37" y="0"/>
                    <a:pt x="42" y="1"/>
                    <a:pt x="47" y="4"/>
                  </a:cubicBezTo>
                  <a:cubicBezTo>
                    <a:pt x="52" y="7"/>
                    <a:pt x="55" y="11"/>
                    <a:pt x="58" y="16"/>
                  </a:cubicBezTo>
                  <a:cubicBezTo>
                    <a:pt x="61" y="20"/>
                    <a:pt x="62" y="25"/>
                    <a:pt x="62" y="3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grpSp>
        <p:nvGrpSpPr>
          <p:cNvPr id="655" name="Group 654">
            <a:extLst>
              <a:ext uri="{FF2B5EF4-FFF2-40B4-BE49-F238E27FC236}">
                <a16:creationId xmlns:a16="http://schemas.microsoft.com/office/drawing/2014/main" id="{DAA4E38E-0015-4460-98A2-DF8993FF6B85}"/>
              </a:ext>
            </a:extLst>
          </p:cNvPr>
          <p:cNvGrpSpPr>
            <a:grpSpLocks noChangeAspect="1"/>
          </p:cNvGrpSpPr>
          <p:nvPr/>
        </p:nvGrpSpPr>
        <p:grpSpPr>
          <a:xfrm>
            <a:off x="5979589" y="3305010"/>
            <a:ext cx="499620" cy="545258"/>
            <a:chOff x="2230438" y="2657475"/>
            <a:chExt cx="330200" cy="360363"/>
          </a:xfrm>
          <a:solidFill>
            <a:schemeClr val="accent1"/>
          </a:solidFill>
        </p:grpSpPr>
        <p:sp>
          <p:nvSpPr>
            <p:cNvPr id="656" name="Freeform 40">
              <a:extLst>
                <a:ext uri="{FF2B5EF4-FFF2-40B4-BE49-F238E27FC236}">
                  <a16:creationId xmlns:a16="http://schemas.microsoft.com/office/drawing/2014/main" id="{50E32AB5-6923-4696-AC5C-08102B51426C}"/>
                </a:ext>
              </a:extLst>
            </p:cNvPr>
            <p:cNvSpPr>
              <a:spLocks noChangeArrowheads="1"/>
            </p:cNvSpPr>
            <p:nvPr/>
          </p:nvSpPr>
          <p:spPr bwMode="auto">
            <a:xfrm>
              <a:off x="2470150" y="2744788"/>
              <a:ext cx="22225" cy="22225"/>
            </a:xfrm>
            <a:custGeom>
              <a:avLst/>
              <a:gdLst>
                <a:gd name="T0" fmla="*/ 62 w 63"/>
                <a:gd name="T1" fmla="*/ 31 h 63"/>
                <a:gd name="T2" fmla="*/ 58 w 63"/>
                <a:gd name="T3" fmla="*/ 47 h 63"/>
                <a:gd name="T4" fmla="*/ 47 w 63"/>
                <a:gd name="T5" fmla="*/ 58 h 63"/>
                <a:gd name="T6" fmla="*/ 31 w 63"/>
                <a:gd name="T7" fmla="*/ 62 h 63"/>
                <a:gd name="T8" fmla="*/ 16 w 63"/>
                <a:gd name="T9" fmla="*/ 58 h 63"/>
                <a:gd name="T10" fmla="*/ 4 w 63"/>
                <a:gd name="T11" fmla="*/ 47 h 63"/>
                <a:gd name="T12" fmla="*/ 0 w 63"/>
                <a:gd name="T13" fmla="*/ 31 h 63"/>
                <a:gd name="T14" fmla="*/ 4 w 63"/>
                <a:gd name="T15" fmla="*/ 16 h 63"/>
                <a:gd name="T16" fmla="*/ 16 w 63"/>
                <a:gd name="T17" fmla="*/ 4 h 63"/>
                <a:gd name="T18" fmla="*/ 31 w 63"/>
                <a:gd name="T19" fmla="*/ 0 h 63"/>
                <a:gd name="T20" fmla="*/ 47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2" y="55"/>
                    <a:pt x="47" y="58"/>
                  </a:cubicBezTo>
                  <a:cubicBezTo>
                    <a:pt x="42" y="61"/>
                    <a:pt x="36" y="62"/>
                    <a:pt x="31" y="62"/>
                  </a:cubicBezTo>
                  <a:cubicBezTo>
                    <a:pt x="25" y="62"/>
                    <a:pt x="21" y="61"/>
                    <a:pt x="16" y="58"/>
                  </a:cubicBezTo>
                  <a:cubicBezTo>
                    <a:pt x="11" y="55"/>
                    <a:pt x="7" y="52"/>
                    <a:pt x="4" y="47"/>
                  </a:cubicBezTo>
                  <a:cubicBezTo>
                    <a:pt x="1" y="42"/>
                    <a:pt x="0" y="36"/>
                    <a:pt x="0" y="31"/>
                  </a:cubicBezTo>
                  <a:cubicBezTo>
                    <a:pt x="0" y="25"/>
                    <a:pt x="1" y="21"/>
                    <a:pt x="4" y="16"/>
                  </a:cubicBezTo>
                  <a:cubicBezTo>
                    <a:pt x="7" y="11"/>
                    <a:pt x="11" y="6"/>
                    <a:pt x="16" y="4"/>
                  </a:cubicBezTo>
                  <a:cubicBezTo>
                    <a:pt x="21" y="1"/>
                    <a:pt x="26" y="0"/>
                    <a:pt x="31" y="0"/>
                  </a:cubicBezTo>
                  <a:cubicBezTo>
                    <a:pt x="37" y="0"/>
                    <a:pt x="42" y="1"/>
                    <a:pt x="47" y="4"/>
                  </a:cubicBezTo>
                  <a:cubicBezTo>
                    <a:pt x="52" y="6"/>
                    <a:pt x="55" y="11"/>
                    <a:pt x="58" y="16"/>
                  </a:cubicBezTo>
                  <a:cubicBezTo>
                    <a:pt x="61" y="21"/>
                    <a:pt x="62" y="26"/>
                    <a:pt x="62" y="3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57" name="Freeform 41">
              <a:extLst>
                <a:ext uri="{FF2B5EF4-FFF2-40B4-BE49-F238E27FC236}">
                  <a16:creationId xmlns:a16="http://schemas.microsoft.com/office/drawing/2014/main" id="{AA00E1B5-53C7-4C89-9808-949832A8899C}"/>
                </a:ext>
              </a:extLst>
            </p:cNvPr>
            <p:cNvSpPr>
              <a:spLocks noChangeArrowheads="1"/>
            </p:cNvSpPr>
            <p:nvPr/>
          </p:nvSpPr>
          <p:spPr bwMode="auto">
            <a:xfrm>
              <a:off x="2470150" y="2827338"/>
              <a:ext cx="22225" cy="22225"/>
            </a:xfrm>
            <a:custGeom>
              <a:avLst/>
              <a:gdLst>
                <a:gd name="T0" fmla="*/ 62 w 63"/>
                <a:gd name="T1" fmla="*/ 31 h 63"/>
                <a:gd name="T2" fmla="*/ 58 w 63"/>
                <a:gd name="T3" fmla="*/ 46 h 63"/>
                <a:gd name="T4" fmla="*/ 47 w 63"/>
                <a:gd name="T5" fmla="*/ 58 h 63"/>
                <a:gd name="T6" fmla="*/ 31 w 63"/>
                <a:gd name="T7" fmla="*/ 62 h 63"/>
                <a:gd name="T8" fmla="*/ 16 w 63"/>
                <a:gd name="T9" fmla="*/ 58 h 63"/>
                <a:gd name="T10" fmla="*/ 4 w 63"/>
                <a:gd name="T11" fmla="*/ 46 h 63"/>
                <a:gd name="T12" fmla="*/ 0 w 63"/>
                <a:gd name="T13" fmla="*/ 31 h 63"/>
                <a:gd name="T14" fmla="*/ 4 w 63"/>
                <a:gd name="T15" fmla="*/ 15 h 63"/>
                <a:gd name="T16" fmla="*/ 16 w 63"/>
                <a:gd name="T17" fmla="*/ 4 h 63"/>
                <a:gd name="T18" fmla="*/ 31 w 63"/>
                <a:gd name="T19" fmla="*/ 0 h 63"/>
                <a:gd name="T20" fmla="*/ 47 w 63"/>
                <a:gd name="T21" fmla="*/ 4 h 63"/>
                <a:gd name="T22" fmla="*/ 58 w 63"/>
                <a:gd name="T23" fmla="*/ 15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1"/>
                    <a:pt x="58" y="46"/>
                  </a:cubicBezTo>
                  <a:cubicBezTo>
                    <a:pt x="55" y="50"/>
                    <a:pt x="52" y="55"/>
                    <a:pt x="47" y="58"/>
                  </a:cubicBezTo>
                  <a:cubicBezTo>
                    <a:pt x="42" y="61"/>
                    <a:pt x="36" y="62"/>
                    <a:pt x="31" y="62"/>
                  </a:cubicBezTo>
                  <a:cubicBezTo>
                    <a:pt x="25" y="62"/>
                    <a:pt x="21" y="61"/>
                    <a:pt x="16" y="58"/>
                  </a:cubicBezTo>
                  <a:cubicBezTo>
                    <a:pt x="11" y="55"/>
                    <a:pt x="7" y="50"/>
                    <a:pt x="4" y="46"/>
                  </a:cubicBezTo>
                  <a:cubicBezTo>
                    <a:pt x="1" y="41"/>
                    <a:pt x="0" y="37"/>
                    <a:pt x="0" y="31"/>
                  </a:cubicBezTo>
                  <a:cubicBezTo>
                    <a:pt x="0" y="25"/>
                    <a:pt x="1" y="20"/>
                    <a:pt x="4" y="15"/>
                  </a:cubicBezTo>
                  <a:cubicBezTo>
                    <a:pt x="7" y="10"/>
                    <a:pt x="11" y="7"/>
                    <a:pt x="16" y="4"/>
                  </a:cubicBezTo>
                  <a:cubicBezTo>
                    <a:pt x="21" y="1"/>
                    <a:pt x="26" y="0"/>
                    <a:pt x="31" y="0"/>
                  </a:cubicBezTo>
                  <a:cubicBezTo>
                    <a:pt x="37" y="0"/>
                    <a:pt x="42" y="1"/>
                    <a:pt x="47" y="4"/>
                  </a:cubicBezTo>
                  <a:cubicBezTo>
                    <a:pt x="52" y="7"/>
                    <a:pt x="55" y="10"/>
                    <a:pt x="58" y="15"/>
                  </a:cubicBezTo>
                  <a:cubicBezTo>
                    <a:pt x="61" y="20"/>
                    <a:pt x="62" y="25"/>
                    <a:pt x="62" y="3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58" name="Freeform 42">
              <a:extLst>
                <a:ext uri="{FF2B5EF4-FFF2-40B4-BE49-F238E27FC236}">
                  <a16:creationId xmlns:a16="http://schemas.microsoft.com/office/drawing/2014/main" id="{736BC019-51F3-42CE-BD12-D0908FBB179B}"/>
                </a:ext>
              </a:extLst>
            </p:cNvPr>
            <p:cNvSpPr>
              <a:spLocks noChangeArrowheads="1"/>
            </p:cNvSpPr>
            <p:nvPr/>
          </p:nvSpPr>
          <p:spPr bwMode="auto">
            <a:xfrm>
              <a:off x="2230438" y="2657475"/>
              <a:ext cx="330200" cy="360363"/>
            </a:xfrm>
            <a:custGeom>
              <a:avLst/>
              <a:gdLst>
                <a:gd name="T0" fmla="*/ 867 w 918"/>
                <a:gd name="T1" fmla="*/ 0 h 1003"/>
                <a:gd name="T2" fmla="*/ 917 w 918"/>
                <a:gd name="T3" fmla="*/ 51 h 1003"/>
                <a:gd name="T4" fmla="*/ 917 w 918"/>
                <a:gd name="T5" fmla="*/ 951 h 1003"/>
                <a:gd name="T6" fmla="*/ 867 w 918"/>
                <a:gd name="T7" fmla="*/ 1002 h 1003"/>
                <a:gd name="T8" fmla="*/ 51 w 918"/>
                <a:gd name="T9" fmla="*/ 1002 h 1003"/>
                <a:gd name="T10" fmla="*/ 0 w 918"/>
                <a:gd name="T11" fmla="*/ 951 h 1003"/>
                <a:gd name="T12" fmla="*/ 0 w 918"/>
                <a:gd name="T13" fmla="*/ 51 h 1003"/>
                <a:gd name="T14" fmla="*/ 51 w 918"/>
                <a:gd name="T15" fmla="*/ 0 h 1003"/>
                <a:gd name="T16" fmla="*/ 867 w 918"/>
                <a:gd name="T17" fmla="*/ 0 h 1003"/>
                <a:gd name="T18" fmla="*/ 776 w 918"/>
                <a:gd name="T19" fmla="*/ 798 h 1003"/>
                <a:gd name="T20" fmla="*/ 779 w 918"/>
                <a:gd name="T21" fmla="*/ 798 h 1003"/>
                <a:gd name="T22" fmla="*/ 779 w 918"/>
                <a:gd name="T23" fmla="*/ 632 h 1003"/>
                <a:gd name="T24" fmla="*/ 153 w 918"/>
                <a:gd name="T25" fmla="*/ 632 h 1003"/>
                <a:gd name="T26" fmla="*/ 153 w 918"/>
                <a:gd name="T27" fmla="*/ 798 h 1003"/>
                <a:gd name="T28" fmla="*/ 172 w 918"/>
                <a:gd name="T29" fmla="*/ 818 h 1003"/>
                <a:gd name="T30" fmla="*/ 756 w 918"/>
                <a:gd name="T31" fmla="*/ 818 h 1003"/>
                <a:gd name="T32" fmla="*/ 776 w 918"/>
                <a:gd name="T33" fmla="*/ 798 h 1003"/>
                <a:gd name="T34" fmla="*/ 776 w 918"/>
                <a:gd name="T35" fmla="*/ 595 h 1003"/>
                <a:gd name="T36" fmla="*/ 776 w 918"/>
                <a:gd name="T37" fmla="*/ 409 h 1003"/>
                <a:gd name="T38" fmla="*/ 150 w 918"/>
                <a:gd name="T39" fmla="*/ 409 h 1003"/>
                <a:gd name="T40" fmla="*/ 150 w 918"/>
                <a:gd name="T41" fmla="*/ 595 h 1003"/>
                <a:gd name="T42" fmla="*/ 776 w 918"/>
                <a:gd name="T43" fmla="*/ 595 h 1003"/>
                <a:gd name="T44" fmla="*/ 150 w 918"/>
                <a:gd name="T45" fmla="*/ 367 h 1003"/>
                <a:gd name="T46" fmla="*/ 773 w 918"/>
                <a:gd name="T47" fmla="*/ 367 h 1003"/>
                <a:gd name="T48" fmla="*/ 773 w 918"/>
                <a:gd name="T49" fmla="*/ 200 h 1003"/>
                <a:gd name="T50" fmla="*/ 754 w 918"/>
                <a:gd name="T51" fmla="*/ 180 h 1003"/>
                <a:gd name="T52" fmla="*/ 169 w 918"/>
                <a:gd name="T53" fmla="*/ 180 h 1003"/>
                <a:gd name="T54" fmla="*/ 150 w 918"/>
                <a:gd name="T55" fmla="*/ 200 h 1003"/>
                <a:gd name="T56" fmla="*/ 150 w 918"/>
                <a:gd name="T57" fmla="*/ 36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918" h="1003">
                  <a:moveTo>
                    <a:pt x="867" y="0"/>
                  </a:moveTo>
                  <a:cubicBezTo>
                    <a:pt x="895" y="0"/>
                    <a:pt x="917" y="22"/>
                    <a:pt x="917" y="51"/>
                  </a:cubicBezTo>
                  <a:lnTo>
                    <a:pt x="917" y="951"/>
                  </a:lnTo>
                  <a:cubicBezTo>
                    <a:pt x="917" y="979"/>
                    <a:pt x="895" y="1002"/>
                    <a:pt x="867" y="1002"/>
                  </a:cubicBezTo>
                  <a:lnTo>
                    <a:pt x="51" y="1002"/>
                  </a:lnTo>
                  <a:cubicBezTo>
                    <a:pt x="23" y="1002"/>
                    <a:pt x="0" y="979"/>
                    <a:pt x="0" y="951"/>
                  </a:cubicBezTo>
                  <a:lnTo>
                    <a:pt x="0" y="51"/>
                  </a:lnTo>
                  <a:cubicBezTo>
                    <a:pt x="0" y="22"/>
                    <a:pt x="23" y="0"/>
                    <a:pt x="51" y="0"/>
                  </a:cubicBezTo>
                  <a:lnTo>
                    <a:pt x="867" y="0"/>
                  </a:lnTo>
                  <a:close/>
                  <a:moveTo>
                    <a:pt x="776" y="798"/>
                  </a:moveTo>
                  <a:lnTo>
                    <a:pt x="779" y="798"/>
                  </a:lnTo>
                  <a:lnTo>
                    <a:pt x="779" y="632"/>
                  </a:lnTo>
                  <a:lnTo>
                    <a:pt x="153" y="632"/>
                  </a:lnTo>
                  <a:lnTo>
                    <a:pt x="153" y="798"/>
                  </a:lnTo>
                  <a:cubicBezTo>
                    <a:pt x="153" y="810"/>
                    <a:pt x="161" y="818"/>
                    <a:pt x="172" y="818"/>
                  </a:cubicBezTo>
                  <a:lnTo>
                    <a:pt x="756" y="818"/>
                  </a:lnTo>
                  <a:cubicBezTo>
                    <a:pt x="768" y="818"/>
                    <a:pt x="776" y="810"/>
                    <a:pt x="776" y="798"/>
                  </a:cubicBezTo>
                  <a:close/>
                  <a:moveTo>
                    <a:pt x="776" y="595"/>
                  </a:moveTo>
                  <a:lnTo>
                    <a:pt x="776" y="409"/>
                  </a:lnTo>
                  <a:lnTo>
                    <a:pt x="150" y="409"/>
                  </a:lnTo>
                  <a:lnTo>
                    <a:pt x="150" y="595"/>
                  </a:lnTo>
                  <a:lnTo>
                    <a:pt x="776" y="595"/>
                  </a:lnTo>
                  <a:close/>
                  <a:moveTo>
                    <a:pt x="150" y="367"/>
                  </a:moveTo>
                  <a:lnTo>
                    <a:pt x="773" y="367"/>
                  </a:lnTo>
                  <a:lnTo>
                    <a:pt x="773" y="200"/>
                  </a:lnTo>
                  <a:cubicBezTo>
                    <a:pt x="773" y="189"/>
                    <a:pt x="765" y="180"/>
                    <a:pt x="754" y="180"/>
                  </a:cubicBezTo>
                  <a:lnTo>
                    <a:pt x="169" y="180"/>
                  </a:lnTo>
                  <a:cubicBezTo>
                    <a:pt x="158" y="180"/>
                    <a:pt x="150" y="189"/>
                    <a:pt x="150" y="200"/>
                  </a:cubicBezTo>
                  <a:lnTo>
                    <a:pt x="150" y="367"/>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59" name="Freeform 43">
              <a:extLst>
                <a:ext uri="{FF2B5EF4-FFF2-40B4-BE49-F238E27FC236}">
                  <a16:creationId xmlns:a16="http://schemas.microsoft.com/office/drawing/2014/main" id="{263A3D0D-3401-4859-AB07-8B6EAB43B46D}"/>
                </a:ext>
              </a:extLst>
            </p:cNvPr>
            <p:cNvSpPr>
              <a:spLocks noChangeArrowheads="1"/>
            </p:cNvSpPr>
            <p:nvPr/>
          </p:nvSpPr>
          <p:spPr bwMode="auto">
            <a:xfrm>
              <a:off x="2470150" y="2906713"/>
              <a:ext cx="22225" cy="22225"/>
            </a:xfrm>
            <a:custGeom>
              <a:avLst/>
              <a:gdLst>
                <a:gd name="T0" fmla="*/ 62 w 63"/>
                <a:gd name="T1" fmla="*/ 31 h 63"/>
                <a:gd name="T2" fmla="*/ 58 w 63"/>
                <a:gd name="T3" fmla="*/ 47 h 63"/>
                <a:gd name="T4" fmla="*/ 47 w 63"/>
                <a:gd name="T5" fmla="*/ 58 h 63"/>
                <a:gd name="T6" fmla="*/ 31 w 63"/>
                <a:gd name="T7" fmla="*/ 62 h 63"/>
                <a:gd name="T8" fmla="*/ 16 w 63"/>
                <a:gd name="T9" fmla="*/ 58 h 63"/>
                <a:gd name="T10" fmla="*/ 4 w 63"/>
                <a:gd name="T11" fmla="*/ 47 h 63"/>
                <a:gd name="T12" fmla="*/ 0 w 63"/>
                <a:gd name="T13" fmla="*/ 31 h 63"/>
                <a:gd name="T14" fmla="*/ 4 w 63"/>
                <a:gd name="T15" fmla="*/ 16 h 63"/>
                <a:gd name="T16" fmla="*/ 16 w 63"/>
                <a:gd name="T17" fmla="*/ 4 h 63"/>
                <a:gd name="T18" fmla="*/ 31 w 63"/>
                <a:gd name="T19" fmla="*/ 0 h 63"/>
                <a:gd name="T20" fmla="*/ 47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2" y="55"/>
                    <a:pt x="47" y="58"/>
                  </a:cubicBezTo>
                  <a:cubicBezTo>
                    <a:pt x="42" y="61"/>
                    <a:pt x="36" y="62"/>
                    <a:pt x="31" y="62"/>
                  </a:cubicBezTo>
                  <a:cubicBezTo>
                    <a:pt x="25" y="62"/>
                    <a:pt x="21" y="61"/>
                    <a:pt x="16" y="58"/>
                  </a:cubicBezTo>
                  <a:cubicBezTo>
                    <a:pt x="11" y="55"/>
                    <a:pt x="7" y="52"/>
                    <a:pt x="4" y="47"/>
                  </a:cubicBezTo>
                  <a:cubicBezTo>
                    <a:pt x="1" y="42"/>
                    <a:pt x="0" y="37"/>
                    <a:pt x="0" y="31"/>
                  </a:cubicBezTo>
                  <a:cubicBezTo>
                    <a:pt x="0" y="25"/>
                    <a:pt x="1" y="20"/>
                    <a:pt x="4" y="16"/>
                  </a:cubicBezTo>
                  <a:cubicBezTo>
                    <a:pt x="7" y="11"/>
                    <a:pt x="11" y="7"/>
                    <a:pt x="16" y="4"/>
                  </a:cubicBezTo>
                  <a:cubicBezTo>
                    <a:pt x="21" y="1"/>
                    <a:pt x="26" y="0"/>
                    <a:pt x="31" y="0"/>
                  </a:cubicBezTo>
                  <a:cubicBezTo>
                    <a:pt x="37" y="0"/>
                    <a:pt x="42" y="1"/>
                    <a:pt x="47" y="4"/>
                  </a:cubicBezTo>
                  <a:cubicBezTo>
                    <a:pt x="52" y="7"/>
                    <a:pt x="55" y="11"/>
                    <a:pt x="58" y="16"/>
                  </a:cubicBezTo>
                  <a:cubicBezTo>
                    <a:pt x="61" y="20"/>
                    <a:pt x="62" y="25"/>
                    <a:pt x="62" y="3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grpSp>
        <p:nvGrpSpPr>
          <p:cNvPr id="660" name="Group 659">
            <a:extLst>
              <a:ext uri="{FF2B5EF4-FFF2-40B4-BE49-F238E27FC236}">
                <a16:creationId xmlns:a16="http://schemas.microsoft.com/office/drawing/2014/main" id="{D0B411B6-9CA8-476C-BECD-EA3C80737D59}"/>
              </a:ext>
            </a:extLst>
          </p:cNvPr>
          <p:cNvGrpSpPr>
            <a:grpSpLocks noChangeAspect="1"/>
          </p:cNvGrpSpPr>
          <p:nvPr/>
        </p:nvGrpSpPr>
        <p:grpSpPr>
          <a:xfrm>
            <a:off x="6763315" y="3304324"/>
            <a:ext cx="499620" cy="545258"/>
            <a:chOff x="2230438" y="2657475"/>
            <a:chExt cx="330200" cy="360363"/>
          </a:xfrm>
          <a:solidFill>
            <a:schemeClr val="accent1"/>
          </a:solidFill>
        </p:grpSpPr>
        <p:sp>
          <p:nvSpPr>
            <p:cNvPr id="661" name="Freeform 40">
              <a:extLst>
                <a:ext uri="{FF2B5EF4-FFF2-40B4-BE49-F238E27FC236}">
                  <a16:creationId xmlns:a16="http://schemas.microsoft.com/office/drawing/2014/main" id="{BD8487EE-27B5-44E3-BFB9-F54BEEC6750B}"/>
                </a:ext>
              </a:extLst>
            </p:cNvPr>
            <p:cNvSpPr>
              <a:spLocks noChangeArrowheads="1"/>
            </p:cNvSpPr>
            <p:nvPr/>
          </p:nvSpPr>
          <p:spPr bwMode="auto">
            <a:xfrm>
              <a:off x="2470150" y="2744788"/>
              <a:ext cx="22225" cy="22225"/>
            </a:xfrm>
            <a:custGeom>
              <a:avLst/>
              <a:gdLst>
                <a:gd name="T0" fmla="*/ 62 w 63"/>
                <a:gd name="T1" fmla="*/ 31 h 63"/>
                <a:gd name="T2" fmla="*/ 58 w 63"/>
                <a:gd name="T3" fmla="*/ 47 h 63"/>
                <a:gd name="T4" fmla="*/ 47 w 63"/>
                <a:gd name="T5" fmla="*/ 58 h 63"/>
                <a:gd name="T6" fmla="*/ 31 w 63"/>
                <a:gd name="T7" fmla="*/ 62 h 63"/>
                <a:gd name="T8" fmla="*/ 16 w 63"/>
                <a:gd name="T9" fmla="*/ 58 h 63"/>
                <a:gd name="T10" fmla="*/ 4 w 63"/>
                <a:gd name="T11" fmla="*/ 47 h 63"/>
                <a:gd name="T12" fmla="*/ 0 w 63"/>
                <a:gd name="T13" fmla="*/ 31 h 63"/>
                <a:gd name="T14" fmla="*/ 4 w 63"/>
                <a:gd name="T15" fmla="*/ 16 h 63"/>
                <a:gd name="T16" fmla="*/ 16 w 63"/>
                <a:gd name="T17" fmla="*/ 4 h 63"/>
                <a:gd name="T18" fmla="*/ 31 w 63"/>
                <a:gd name="T19" fmla="*/ 0 h 63"/>
                <a:gd name="T20" fmla="*/ 47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2" y="55"/>
                    <a:pt x="47" y="58"/>
                  </a:cubicBezTo>
                  <a:cubicBezTo>
                    <a:pt x="42" y="61"/>
                    <a:pt x="36" y="62"/>
                    <a:pt x="31" y="62"/>
                  </a:cubicBezTo>
                  <a:cubicBezTo>
                    <a:pt x="25" y="62"/>
                    <a:pt x="21" y="61"/>
                    <a:pt x="16" y="58"/>
                  </a:cubicBezTo>
                  <a:cubicBezTo>
                    <a:pt x="11" y="55"/>
                    <a:pt x="7" y="52"/>
                    <a:pt x="4" y="47"/>
                  </a:cubicBezTo>
                  <a:cubicBezTo>
                    <a:pt x="1" y="42"/>
                    <a:pt x="0" y="36"/>
                    <a:pt x="0" y="31"/>
                  </a:cubicBezTo>
                  <a:cubicBezTo>
                    <a:pt x="0" y="25"/>
                    <a:pt x="1" y="21"/>
                    <a:pt x="4" y="16"/>
                  </a:cubicBezTo>
                  <a:cubicBezTo>
                    <a:pt x="7" y="11"/>
                    <a:pt x="11" y="6"/>
                    <a:pt x="16" y="4"/>
                  </a:cubicBezTo>
                  <a:cubicBezTo>
                    <a:pt x="21" y="1"/>
                    <a:pt x="26" y="0"/>
                    <a:pt x="31" y="0"/>
                  </a:cubicBezTo>
                  <a:cubicBezTo>
                    <a:pt x="37" y="0"/>
                    <a:pt x="42" y="1"/>
                    <a:pt x="47" y="4"/>
                  </a:cubicBezTo>
                  <a:cubicBezTo>
                    <a:pt x="52" y="6"/>
                    <a:pt x="55" y="11"/>
                    <a:pt x="58" y="16"/>
                  </a:cubicBezTo>
                  <a:cubicBezTo>
                    <a:pt x="61" y="21"/>
                    <a:pt x="62" y="26"/>
                    <a:pt x="62" y="3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62" name="Freeform 41">
              <a:extLst>
                <a:ext uri="{FF2B5EF4-FFF2-40B4-BE49-F238E27FC236}">
                  <a16:creationId xmlns:a16="http://schemas.microsoft.com/office/drawing/2014/main" id="{D6C6A305-03AA-4A73-8035-EE496BDC2B07}"/>
                </a:ext>
              </a:extLst>
            </p:cNvPr>
            <p:cNvSpPr>
              <a:spLocks noChangeArrowheads="1"/>
            </p:cNvSpPr>
            <p:nvPr/>
          </p:nvSpPr>
          <p:spPr bwMode="auto">
            <a:xfrm>
              <a:off x="2470150" y="2827338"/>
              <a:ext cx="22225" cy="22225"/>
            </a:xfrm>
            <a:custGeom>
              <a:avLst/>
              <a:gdLst>
                <a:gd name="T0" fmla="*/ 62 w 63"/>
                <a:gd name="T1" fmla="*/ 31 h 63"/>
                <a:gd name="T2" fmla="*/ 58 w 63"/>
                <a:gd name="T3" fmla="*/ 46 h 63"/>
                <a:gd name="T4" fmla="*/ 47 w 63"/>
                <a:gd name="T5" fmla="*/ 58 h 63"/>
                <a:gd name="T6" fmla="*/ 31 w 63"/>
                <a:gd name="T7" fmla="*/ 62 h 63"/>
                <a:gd name="T8" fmla="*/ 16 w 63"/>
                <a:gd name="T9" fmla="*/ 58 h 63"/>
                <a:gd name="T10" fmla="*/ 4 w 63"/>
                <a:gd name="T11" fmla="*/ 46 h 63"/>
                <a:gd name="T12" fmla="*/ 0 w 63"/>
                <a:gd name="T13" fmla="*/ 31 h 63"/>
                <a:gd name="T14" fmla="*/ 4 w 63"/>
                <a:gd name="T15" fmla="*/ 15 h 63"/>
                <a:gd name="T16" fmla="*/ 16 w 63"/>
                <a:gd name="T17" fmla="*/ 4 h 63"/>
                <a:gd name="T18" fmla="*/ 31 w 63"/>
                <a:gd name="T19" fmla="*/ 0 h 63"/>
                <a:gd name="T20" fmla="*/ 47 w 63"/>
                <a:gd name="T21" fmla="*/ 4 h 63"/>
                <a:gd name="T22" fmla="*/ 58 w 63"/>
                <a:gd name="T23" fmla="*/ 15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1"/>
                    <a:pt x="58" y="46"/>
                  </a:cubicBezTo>
                  <a:cubicBezTo>
                    <a:pt x="55" y="50"/>
                    <a:pt x="52" y="55"/>
                    <a:pt x="47" y="58"/>
                  </a:cubicBezTo>
                  <a:cubicBezTo>
                    <a:pt x="42" y="61"/>
                    <a:pt x="36" y="62"/>
                    <a:pt x="31" y="62"/>
                  </a:cubicBezTo>
                  <a:cubicBezTo>
                    <a:pt x="25" y="62"/>
                    <a:pt x="21" y="61"/>
                    <a:pt x="16" y="58"/>
                  </a:cubicBezTo>
                  <a:cubicBezTo>
                    <a:pt x="11" y="55"/>
                    <a:pt x="7" y="50"/>
                    <a:pt x="4" y="46"/>
                  </a:cubicBezTo>
                  <a:cubicBezTo>
                    <a:pt x="1" y="41"/>
                    <a:pt x="0" y="37"/>
                    <a:pt x="0" y="31"/>
                  </a:cubicBezTo>
                  <a:cubicBezTo>
                    <a:pt x="0" y="25"/>
                    <a:pt x="1" y="20"/>
                    <a:pt x="4" y="15"/>
                  </a:cubicBezTo>
                  <a:cubicBezTo>
                    <a:pt x="7" y="10"/>
                    <a:pt x="11" y="7"/>
                    <a:pt x="16" y="4"/>
                  </a:cubicBezTo>
                  <a:cubicBezTo>
                    <a:pt x="21" y="1"/>
                    <a:pt x="26" y="0"/>
                    <a:pt x="31" y="0"/>
                  </a:cubicBezTo>
                  <a:cubicBezTo>
                    <a:pt x="37" y="0"/>
                    <a:pt x="42" y="1"/>
                    <a:pt x="47" y="4"/>
                  </a:cubicBezTo>
                  <a:cubicBezTo>
                    <a:pt x="52" y="7"/>
                    <a:pt x="55" y="10"/>
                    <a:pt x="58" y="15"/>
                  </a:cubicBezTo>
                  <a:cubicBezTo>
                    <a:pt x="61" y="20"/>
                    <a:pt x="62" y="25"/>
                    <a:pt x="62" y="3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63" name="Freeform 42">
              <a:extLst>
                <a:ext uri="{FF2B5EF4-FFF2-40B4-BE49-F238E27FC236}">
                  <a16:creationId xmlns:a16="http://schemas.microsoft.com/office/drawing/2014/main" id="{D38AB21C-E381-4F1E-BA5E-323FF8F27406}"/>
                </a:ext>
              </a:extLst>
            </p:cNvPr>
            <p:cNvSpPr>
              <a:spLocks noChangeArrowheads="1"/>
            </p:cNvSpPr>
            <p:nvPr/>
          </p:nvSpPr>
          <p:spPr bwMode="auto">
            <a:xfrm>
              <a:off x="2230438" y="2657475"/>
              <a:ext cx="330200" cy="360363"/>
            </a:xfrm>
            <a:custGeom>
              <a:avLst/>
              <a:gdLst>
                <a:gd name="T0" fmla="*/ 867 w 918"/>
                <a:gd name="T1" fmla="*/ 0 h 1003"/>
                <a:gd name="T2" fmla="*/ 917 w 918"/>
                <a:gd name="T3" fmla="*/ 51 h 1003"/>
                <a:gd name="T4" fmla="*/ 917 w 918"/>
                <a:gd name="T5" fmla="*/ 951 h 1003"/>
                <a:gd name="T6" fmla="*/ 867 w 918"/>
                <a:gd name="T7" fmla="*/ 1002 h 1003"/>
                <a:gd name="T8" fmla="*/ 51 w 918"/>
                <a:gd name="T9" fmla="*/ 1002 h 1003"/>
                <a:gd name="T10" fmla="*/ 0 w 918"/>
                <a:gd name="T11" fmla="*/ 951 h 1003"/>
                <a:gd name="T12" fmla="*/ 0 w 918"/>
                <a:gd name="T13" fmla="*/ 51 h 1003"/>
                <a:gd name="T14" fmla="*/ 51 w 918"/>
                <a:gd name="T15" fmla="*/ 0 h 1003"/>
                <a:gd name="T16" fmla="*/ 867 w 918"/>
                <a:gd name="T17" fmla="*/ 0 h 1003"/>
                <a:gd name="T18" fmla="*/ 776 w 918"/>
                <a:gd name="T19" fmla="*/ 798 h 1003"/>
                <a:gd name="T20" fmla="*/ 779 w 918"/>
                <a:gd name="T21" fmla="*/ 798 h 1003"/>
                <a:gd name="T22" fmla="*/ 779 w 918"/>
                <a:gd name="T23" fmla="*/ 632 h 1003"/>
                <a:gd name="T24" fmla="*/ 153 w 918"/>
                <a:gd name="T25" fmla="*/ 632 h 1003"/>
                <a:gd name="T26" fmla="*/ 153 w 918"/>
                <a:gd name="T27" fmla="*/ 798 h 1003"/>
                <a:gd name="T28" fmla="*/ 172 w 918"/>
                <a:gd name="T29" fmla="*/ 818 h 1003"/>
                <a:gd name="T30" fmla="*/ 756 w 918"/>
                <a:gd name="T31" fmla="*/ 818 h 1003"/>
                <a:gd name="T32" fmla="*/ 776 w 918"/>
                <a:gd name="T33" fmla="*/ 798 h 1003"/>
                <a:gd name="T34" fmla="*/ 776 w 918"/>
                <a:gd name="T35" fmla="*/ 595 h 1003"/>
                <a:gd name="T36" fmla="*/ 776 w 918"/>
                <a:gd name="T37" fmla="*/ 409 h 1003"/>
                <a:gd name="T38" fmla="*/ 150 w 918"/>
                <a:gd name="T39" fmla="*/ 409 h 1003"/>
                <a:gd name="T40" fmla="*/ 150 w 918"/>
                <a:gd name="T41" fmla="*/ 595 h 1003"/>
                <a:gd name="T42" fmla="*/ 776 w 918"/>
                <a:gd name="T43" fmla="*/ 595 h 1003"/>
                <a:gd name="T44" fmla="*/ 150 w 918"/>
                <a:gd name="T45" fmla="*/ 367 h 1003"/>
                <a:gd name="T46" fmla="*/ 773 w 918"/>
                <a:gd name="T47" fmla="*/ 367 h 1003"/>
                <a:gd name="T48" fmla="*/ 773 w 918"/>
                <a:gd name="T49" fmla="*/ 200 h 1003"/>
                <a:gd name="T50" fmla="*/ 754 w 918"/>
                <a:gd name="T51" fmla="*/ 180 h 1003"/>
                <a:gd name="T52" fmla="*/ 169 w 918"/>
                <a:gd name="T53" fmla="*/ 180 h 1003"/>
                <a:gd name="T54" fmla="*/ 150 w 918"/>
                <a:gd name="T55" fmla="*/ 200 h 1003"/>
                <a:gd name="T56" fmla="*/ 150 w 918"/>
                <a:gd name="T57" fmla="*/ 36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918" h="1003">
                  <a:moveTo>
                    <a:pt x="867" y="0"/>
                  </a:moveTo>
                  <a:cubicBezTo>
                    <a:pt x="895" y="0"/>
                    <a:pt x="917" y="22"/>
                    <a:pt x="917" y="51"/>
                  </a:cubicBezTo>
                  <a:lnTo>
                    <a:pt x="917" y="951"/>
                  </a:lnTo>
                  <a:cubicBezTo>
                    <a:pt x="917" y="979"/>
                    <a:pt x="895" y="1002"/>
                    <a:pt x="867" y="1002"/>
                  </a:cubicBezTo>
                  <a:lnTo>
                    <a:pt x="51" y="1002"/>
                  </a:lnTo>
                  <a:cubicBezTo>
                    <a:pt x="23" y="1002"/>
                    <a:pt x="0" y="979"/>
                    <a:pt x="0" y="951"/>
                  </a:cubicBezTo>
                  <a:lnTo>
                    <a:pt x="0" y="51"/>
                  </a:lnTo>
                  <a:cubicBezTo>
                    <a:pt x="0" y="22"/>
                    <a:pt x="23" y="0"/>
                    <a:pt x="51" y="0"/>
                  </a:cubicBezTo>
                  <a:lnTo>
                    <a:pt x="867" y="0"/>
                  </a:lnTo>
                  <a:close/>
                  <a:moveTo>
                    <a:pt x="776" y="798"/>
                  </a:moveTo>
                  <a:lnTo>
                    <a:pt x="779" y="798"/>
                  </a:lnTo>
                  <a:lnTo>
                    <a:pt x="779" y="632"/>
                  </a:lnTo>
                  <a:lnTo>
                    <a:pt x="153" y="632"/>
                  </a:lnTo>
                  <a:lnTo>
                    <a:pt x="153" y="798"/>
                  </a:lnTo>
                  <a:cubicBezTo>
                    <a:pt x="153" y="810"/>
                    <a:pt x="161" y="818"/>
                    <a:pt x="172" y="818"/>
                  </a:cubicBezTo>
                  <a:lnTo>
                    <a:pt x="756" y="818"/>
                  </a:lnTo>
                  <a:cubicBezTo>
                    <a:pt x="768" y="818"/>
                    <a:pt x="776" y="810"/>
                    <a:pt x="776" y="798"/>
                  </a:cubicBezTo>
                  <a:close/>
                  <a:moveTo>
                    <a:pt x="776" y="595"/>
                  </a:moveTo>
                  <a:lnTo>
                    <a:pt x="776" y="409"/>
                  </a:lnTo>
                  <a:lnTo>
                    <a:pt x="150" y="409"/>
                  </a:lnTo>
                  <a:lnTo>
                    <a:pt x="150" y="595"/>
                  </a:lnTo>
                  <a:lnTo>
                    <a:pt x="776" y="595"/>
                  </a:lnTo>
                  <a:close/>
                  <a:moveTo>
                    <a:pt x="150" y="367"/>
                  </a:moveTo>
                  <a:lnTo>
                    <a:pt x="773" y="367"/>
                  </a:lnTo>
                  <a:lnTo>
                    <a:pt x="773" y="200"/>
                  </a:lnTo>
                  <a:cubicBezTo>
                    <a:pt x="773" y="189"/>
                    <a:pt x="765" y="180"/>
                    <a:pt x="754" y="180"/>
                  </a:cubicBezTo>
                  <a:lnTo>
                    <a:pt x="169" y="180"/>
                  </a:lnTo>
                  <a:cubicBezTo>
                    <a:pt x="158" y="180"/>
                    <a:pt x="150" y="189"/>
                    <a:pt x="150" y="200"/>
                  </a:cubicBezTo>
                  <a:lnTo>
                    <a:pt x="150" y="367"/>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64" name="Freeform 43">
              <a:extLst>
                <a:ext uri="{FF2B5EF4-FFF2-40B4-BE49-F238E27FC236}">
                  <a16:creationId xmlns:a16="http://schemas.microsoft.com/office/drawing/2014/main" id="{1456779E-D68F-48DF-A483-77CE29A97E8D}"/>
                </a:ext>
              </a:extLst>
            </p:cNvPr>
            <p:cNvSpPr>
              <a:spLocks noChangeArrowheads="1"/>
            </p:cNvSpPr>
            <p:nvPr/>
          </p:nvSpPr>
          <p:spPr bwMode="auto">
            <a:xfrm>
              <a:off x="2470150" y="2906713"/>
              <a:ext cx="22225" cy="22225"/>
            </a:xfrm>
            <a:custGeom>
              <a:avLst/>
              <a:gdLst>
                <a:gd name="T0" fmla="*/ 62 w 63"/>
                <a:gd name="T1" fmla="*/ 31 h 63"/>
                <a:gd name="T2" fmla="*/ 58 w 63"/>
                <a:gd name="T3" fmla="*/ 47 h 63"/>
                <a:gd name="T4" fmla="*/ 47 w 63"/>
                <a:gd name="T5" fmla="*/ 58 h 63"/>
                <a:gd name="T6" fmla="*/ 31 w 63"/>
                <a:gd name="T7" fmla="*/ 62 h 63"/>
                <a:gd name="T8" fmla="*/ 16 w 63"/>
                <a:gd name="T9" fmla="*/ 58 h 63"/>
                <a:gd name="T10" fmla="*/ 4 w 63"/>
                <a:gd name="T11" fmla="*/ 47 h 63"/>
                <a:gd name="T12" fmla="*/ 0 w 63"/>
                <a:gd name="T13" fmla="*/ 31 h 63"/>
                <a:gd name="T14" fmla="*/ 4 w 63"/>
                <a:gd name="T15" fmla="*/ 16 h 63"/>
                <a:gd name="T16" fmla="*/ 16 w 63"/>
                <a:gd name="T17" fmla="*/ 4 h 63"/>
                <a:gd name="T18" fmla="*/ 31 w 63"/>
                <a:gd name="T19" fmla="*/ 0 h 63"/>
                <a:gd name="T20" fmla="*/ 47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2" y="55"/>
                    <a:pt x="47" y="58"/>
                  </a:cubicBezTo>
                  <a:cubicBezTo>
                    <a:pt x="42" y="61"/>
                    <a:pt x="36" y="62"/>
                    <a:pt x="31" y="62"/>
                  </a:cubicBezTo>
                  <a:cubicBezTo>
                    <a:pt x="25" y="62"/>
                    <a:pt x="21" y="61"/>
                    <a:pt x="16" y="58"/>
                  </a:cubicBezTo>
                  <a:cubicBezTo>
                    <a:pt x="11" y="55"/>
                    <a:pt x="7" y="52"/>
                    <a:pt x="4" y="47"/>
                  </a:cubicBezTo>
                  <a:cubicBezTo>
                    <a:pt x="1" y="42"/>
                    <a:pt x="0" y="37"/>
                    <a:pt x="0" y="31"/>
                  </a:cubicBezTo>
                  <a:cubicBezTo>
                    <a:pt x="0" y="25"/>
                    <a:pt x="1" y="20"/>
                    <a:pt x="4" y="16"/>
                  </a:cubicBezTo>
                  <a:cubicBezTo>
                    <a:pt x="7" y="11"/>
                    <a:pt x="11" y="7"/>
                    <a:pt x="16" y="4"/>
                  </a:cubicBezTo>
                  <a:cubicBezTo>
                    <a:pt x="21" y="1"/>
                    <a:pt x="26" y="0"/>
                    <a:pt x="31" y="0"/>
                  </a:cubicBezTo>
                  <a:cubicBezTo>
                    <a:pt x="37" y="0"/>
                    <a:pt x="42" y="1"/>
                    <a:pt x="47" y="4"/>
                  </a:cubicBezTo>
                  <a:cubicBezTo>
                    <a:pt x="52" y="7"/>
                    <a:pt x="55" y="11"/>
                    <a:pt x="58" y="16"/>
                  </a:cubicBezTo>
                  <a:cubicBezTo>
                    <a:pt x="61" y="20"/>
                    <a:pt x="62" y="25"/>
                    <a:pt x="62" y="3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grpSp>
        <p:nvGrpSpPr>
          <p:cNvPr id="665" name="Group 664">
            <a:extLst>
              <a:ext uri="{FF2B5EF4-FFF2-40B4-BE49-F238E27FC236}">
                <a16:creationId xmlns:a16="http://schemas.microsoft.com/office/drawing/2014/main" id="{BAD55BA0-A41F-4AE5-B7C6-AEB1DE6A1351}"/>
              </a:ext>
            </a:extLst>
          </p:cNvPr>
          <p:cNvGrpSpPr>
            <a:grpSpLocks noChangeAspect="1"/>
          </p:cNvGrpSpPr>
          <p:nvPr/>
        </p:nvGrpSpPr>
        <p:grpSpPr>
          <a:xfrm>
            <a:off x="5975180" y="4226335"/>
            <a:ext cx="499620" cy="545258"/>
            <a:chOff x="2230438" y="2657475"/>
            <a:chExt cx="330200" cy="360363"/>
          </a:xfrm>
          <a:solidFill>
            <a:schemeClr val="accent1"/>
          </a:solidFill>
        </p:grpSpPr>
        <p:sp>
          <p:nvSpPr>
            <p:cNvPr id="666" name="Freeform 40">
              <a:extLst>
                <a:ext uri="{FF2B5EF4-FFF2-40B4-BE49-F238E27FC236}">
                  <a16:creationId xmlns:a16="http://schemas.microsoft.com/office/drawing/2014/main" id="{A17EC28B-C501-4D39-BA88-BC598B691379}"/>
                </a:ext>
              </a:extLst>
            </p:cNvPr>
            <p:cNvSpPr>
              <a:spLocks noChangeArrowheads="1"/>
            </p:cNvSpPr>
            <p:nvPr/>
          </p:nvSpPr>
          <p:spPr bwMode="auto">
            <a:xfrm>
              <a:off x="2470150" y="2744788"/>
              <a:ext cx="22225" cy="22225"/>
            </a:xfrm>
            <a:custGeom>
              <a:avLst/>
              <a:gdLst>
                <a:gd name="T0" fmla="*/ 62 w 63"/>
                <a:gd name="T1" fmla="*/ 31 h 63"/>
                <a:gd name="T2" fmla="*/ 58 w 63"/>
                <a:gd name="T3" fmla="*/ 47 h 63"/>
                <a:gd name="T4" fmla="*/ 47 w 63"/>
                <a:gd name="T5" fmla="*/ 58 h 63"/>
                <a:gd name="T6" fmla="*/ 31 w 63"/>
                <a:gd name="T7" fmla="*/ 62 h 63"/>
                <a:gd name="T8" fmla="*/ 16 w 63"/>
                <a:gd name="T9" fmla="*/ 58 h 63"/>
                <a:gd name="T10" fmla="*/ 4 w 63"/>
                <a:gd name="T11" fmla="*/ 47 h 63"/>
                <a:gd name="T12" fmla="*/ 0 w 63"/>
                <a:gd name="T13" fmla="*/ 31 h 63"/>
                <a:gd name="T14" fmla="*/ 4 w 63"/>
                <a:gd name="T15" fmla="*/ 16 h 63"/>
                <a:gd name="T16" fmla="*/ 16 w 63"/>
                <a:gd name="T17" fmla="*/ 4 h 63"/>
                <a:gd name="T18" fmla="*/ 31 w 63"/>
                <a:gd name="T19" fmla="*/ 0 h 63"/>
                <a:gd name="T20" fmla="*/ 47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2" y="55"/>
                    <a:pt x="47" y="58"/>
                  </a:cubicBezTo>
                  <a:cubicBezTo>
                    <a:pt x="42" y="61"/>
                    <a:pt x="36" y="62"/>
                    <a:pt x="31" y="62"/>
                  </a:cubicBezTo>
                  <a:cubicBezTo>
                    <a:pt x="25" y="62"/>
                    <a:pt x="21" y="61"/>
                    <a:pt x="16" y="58"/>
                  </a:cubicBezTo>
                  <a:cubicBezTo>
                    <a:pt x="11" y="55"/>
                    <a:pt x="7" y="52"/>
                    <a:pt x="4" y="47"/>
                  </a:cubicBezTo>
                  <a:cubicBezTo>
                    <a:pt x="1" y="42"/>
                    <a:pt x="0" y="36"/>
                    <a:pt x="0" y="31"/>
                  </a:cubicBezTo>
                  <a:cubicBezTo>
                    <a:pt x="0" y="25"/>
                    <a:pt x="1" y="21"/>
                    <a:pt x="4" y="16"/>
                  </a:cubicBezTo>
                  <a:cubicBezTo>
                    <a:pt x="7" y="11"/>
                    <a:pt x="11" y="6"/>
                    <a:pt x="16" y="4"/>
                  </a:cubicBezTo>
                  <a:cubicBezTo>
                    <a:pt x="21" y="1"/>
                    <a:pt x="26" y="0"/>
                    <a:pt x="31" y="0"/>
                  </a:cubicBezTo>
                  <a:cubicBezTo>
                    <a:pt x="37" y="0"/>
                    <a:pt x="42" y="1"/>
                    <a:pt x="47" y="4"/>
                  </a:cubicBezTo>
                  <a:cubicBezTo>
                    <a:pt x="52" y="6"/>
                    <a:pt x="55" y="11"/>
                    <a:pt x="58" y="16"/>
                  </a:cubicBezTo>
                  <a:cubicBezTo>
                    <a:pt x="61" y="21"/>
                    <a:pt x="62" y="26"/>
                    <a:pt x="62" y="3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67" name="Freeform 41">
              <a:extLst>
                <a:ext uri="{FF2B5EF4-FFF2-40B4-BE49-F238E27FC236}">
                  <a16:creationId xmlns:a16="http://schemas.microsoft.com/office/drawing/2014/main" id="{3F2F5226-A826-4FEF-830A-B65273E5F7B9}"/>
                </a:ext>
              </a:extLst>
            </p:cNvPr>
            <p:cNvSpPr>
              <a:spLocks noChangeArrowheads="1"/>
            </p:cNvSpPr>
            <p:nvPr/>
          </p:nvSpPr>
          <p:spPr bwMode="auto">
            <a:xfrm>
              <a:off x="2470150" y="2827338"/>
              <a:ext cx="22225" cy="22225"/>
            </a:xfrm>
            <a:custGeom>
              <a:avLst/>
              <a:gdLst>
                <a:gd name="T0" fmla="*/ 62 w 63"/>
                <a:gd name="T1" fmla="*/ 31 h 63"/>
                <a:gd name="T2" fmla="*/ 58 w 63"/>
                <a:gd name="T3" fmla="*/ 46 h 63"/>
                <a:gd name="T4" fmla="*/ 47 w 63"/>
                <a:gd name="T5" fmla="*/ 58 h 63"/>
                <a:gd name="T6" fmla="*/ 31 w 63"/>
                <a:gd name="T7" fmla="*/ 62 h 63"/>
                <a:gd name="T8" fmla="*/ 16 w 63"/>
                <a:gd name="T9" fmla="*/ 58 h 63"/>
                <a:gd name="T10" fmla="*/ 4 w 63"/>
                <a:gd name="T11" fmla="*/ 46 h 63"/>
                <a:gd name="T12" fmla="*/ 0 w 63"/>
                <a:gd name="T13" fmla="*/ 31 h 63"/>
                <a:gd name="T14" fmla="*/ 4 w 63"/>
                <a:gd name="T15" fmla="*/ 15 h 63"/>
                <a:gd name="T16" fmla="*/ 16 w 63"/>
                <a:gd name="T17" fmla="*/ 4 h 63"/>
                <a:gd name="T18" fmla="*/ 31 w 63"/>
                <a:gd name="T19" fmla="*/ 0 h 63"/>
                <a:gd name="T20" fmla="*/ 47 w 63"/>
                <a:gd name="T21" fmla="*/ 4 h 63"/>
                <a:gd name="T22" fmla="*/ 58 w 63"/>
                <a:gd name="T23" fmla="*/ 15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1"/>
                    <a:pt x="58" y="46"/>
                  </a:cubicBezTo>
                  <a:cubicBezTo>
                    <a:pt x="55" y="50"/>
                    <a:pt x="52" y="55"/>
                    <a:pt x="47" y="58"/>
                  </a:cubicBezTo>
                  <a:cubicBezTo>
                    <a:pt x="42" y="61"/>
                    <a:pt x="36" y="62"/>
                    <a:pt x="31" y="62"/>
                  </a:cubicBezTo>
                  <a:cubicBezTo>
                    <a:pt x="25" y="62"/>
                    <a:pt x="21" y="61"/>
                    <a:pt x="16" y="58"/>
                  </a:cubicBezTo>
                  <a:cubicBezTo>
                    <a:pt x="11" y="55"/>
                    <a:pt x="7" y="50"/>
                    <a:pt x="4" y="46"/>
                  </a:cubicBezTo>
                  <a:cubicBezTo>
                    <a:pt x="1" y="41"/>
                    <a:pt x="0" y="37"/>
                    <a:pt x="0" y="31"/>
                  </a:cubicBezTo>
                  <a:cubicBezTo>
                    <a:pt x="0" y="25"/>
                    <a:pt x="1" y="20"/>
                    <a:pt x="4" y="15"/>
                  </a:cubicBezTo>
                  <a:cubicBezTo>
                    <a:pt x="7" y="10"/>
                    <a:pt x="11" y="7"/>
                    <a:pt x="16" y="4"/>
                  </a:cubicBezTo>
                  <a:cubicBezTo>
                    <a:pt x="21" y="1"/>
                    <a:pt x="26" y="0"/>
                    <a:pt x="31" y="0"/>
                  </a:cubicBezTo>
                  <a:cubicBezTo>
                    <a:pt x="37" y="0"/>
                    <a:pt x="42" y="1"/>
                    <a:pt x="47" y="4"/>
                  </a:cubicBezTo>
                  <a:cubicBezTo>
                    <a:pt x="52" y="7"/>
                    <a:pt x="55" y="10"/>
                    <a:pt x="58" y="15"/>
                  </a:cubicBezTo>
                  <a:cubicBezTo>
                    <a:pt x="61" y="20"/>
                    <a:pt x="62" y="25"/>
                    <a:pt x="62" y="3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68" name="Freeform 42">
              <a:extLst>
                <a:ext uri="{FF2B5EF4-FFF2-40B4-BE49-F238E27FC236}">
                  <a16:creationId xmlns:a16="http://schemas.microsoft.com/office/drawing/2014/main" id="{C3128AF3-7971-4EF1-AB4E-6FEDD381D1BB}"/>
                </a:ext>
              </a:extLst>
            </p:cNvPr>
            <p:cNvSpPr>
              <a:spLocks noChangeArrowheads="1"/>
            </p:cNvSpPr>
            <p:nvPr/>
          </p:nvSpPr>
          <p:spPr bwMode="auto">
            <a:xfrm>
              <a:off x="2230438" y="2657475"/>
              <a:ext cx="330200" cy="360363"/>
            </a:xfrm>
            <a:custGeom>
              <a:avLst/>
              <a:gdLst>
                <a:gd name="T0" fmla="*/ 867 w 918"/>
                <a:gd name="T1" fmla="*/ 0 h 1003"/>
                <a:gd name="T2" fmla="*/ 917 w 918"/>
                <a:gd name="T3" fmla="*/ 51 h 1003"/>
                <a:gd name="T4" fmla="*/ 917 w 918"/>
                <a:gd name="T5" fmla="*/ 951 h 1003"/>
                <a:gd name="T6" fmla="*/ 867 w 918"/>
                <a:gd name="T7" fmla="*/ 1002 h 1003"/>
                <a:gd name="T8" fmla="*/ 51 w 918"/>
                <a:gd name="T9" fmla="*/ 1002 h 1003"/>
                <a:gd name="T10" fmla="*/ 0 w 918"/>
                <a:gd name="T11" fmla="*/ 951 h 1003"/>
                <a:gd name="T12" fmla="*/ 0 w 918"/>
                <a:gd name="T13" fmla="*/ 51 h 1003"/>
                <a:gd name="T14" fmla="*/ 51 w 918"/>
                <a:gd name="T15" fmla="*/ 0 h 1003"/>
                <a:gd name="T16" fmla="*/ 867 w 918"/>
                <a:gd name="T17" fmla="*/ 0 h 1003"/>
                <a:gd name="T18" fmla="*/ 776 w 918"/>
                <a:gd name="T19" fmla="*/ 798 h 1003"/>
                <a:gd name="T20" fmla="*/ 779 w 918"/>
                <a:gd name="T21" fmla="*/ 798 h 1003"/>
                <a:gd name="T22" fmla="*/ 779 w 918"/>
                <a:gd name="T23" fmla="*/ 632 h 1003"/>
                <a:gd name="T24" fmla="*/ 153 w 918"/>
                <a:gd name="T25" fmla="*/ 632 h 1003"/>
                <a:gd name="T26" fmla="*/ 153 w 918"/>
                <a:gd name="T27" fmla="*/ 798 h 1003"/>
                <a:gd name="T28" fmla="*/ 172 w 918"/>
                <a:gd name="T29" fmla="*/ 818 h 1003"/>
                <a:gd name="T30" fmla="*/ 756 w 918"/>
                <a:gd name="T31" fmla="*/ 818 h 1003"/>
                <a:gd name="T32" fmla="*/ 776 w 918"/>
                <a:gd name="T33" fmla="*/ 798 h 1003"/>
                <a:gd name="T34" fmla="*/ 776 w 918"/>
                <a:gd name="T35" fmla="*/ 595 h 1003"/>
                <a:gd name="T36" fmla="*/ 776 w 918"/>
                <a:gd name="T37" fmla="*/ 409 h 1003"/>
                <a:gd name="T38" fmla="*/ 150 w 918"/>
                <a:gd name="T39" fmla="*/ 409 h 1003"/>
                <a:gd name="T40" fmla="*/ 150 w 918"/>
                <a:gd name="T41" fmla="*/ 595 h 1003"/>
                <a:gd name="T42" fmla="*/ 776 w 918"/>
                <a:gd name="T43" fmla="*/ 595 h 1003"/>
                <a:gd name="T44" fmla="*/ 150 w 918"/>
                <a:gd name="T45" fmla="*/ 367 h 1003"/>
                <a:gd name="T46" fmla="*/ 773 w 918"/>
                <a:gd name="T47" fmla="*/ 367 h 1003"/>
                <a:gd name="T48" fmla="*/ 773 w 918"/>
                <a:gd name="T49" fmla="*/ 200 h 1003"/>
                <a:gd name="T50" fmla="*/ 754 w 918"/>
                <a:gd name="T51" fmla="*/ 180 h 1003"/>
                <a:gd name="T52" fmla="*/ 169 w 918"/>
                <a:gd name="T53" fmla="*/ 180 h 1003"/>
                <a:gd name="T54" fmla="*/ 150 w 918"/>
                <a:gd name="T55" fmla="*/ 200 h 1003"/>
                <a:gd name="T56" fmla="*/ 150 w 918"/>
                <a:gd name="T57" fmla="*/ 36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918" h="1003">
                  <a:moveTo>
                    <a:pt x="867" y="0"/>
                  </a:moveTo>
                  <a:cubicBezTo>
                    <a:pt x="895" y="0"/>
                    <a:pt x="917" y="22"/>
                    <a:pt x="917" y="51"/>
                  </a:cubicBezTo>
                  <a:lnTo>
                    <a:pt x="917" y="951"/>
                  </a:lnTo>
                  <a:cubicBezTo>
                    <a:pt x="917" y="979"/>
                    <a:pt x="895" y="1002"/>
                    <a:pt x="867" y="1002"/>
                  </a:cubicBezTo>
                  <a:lnTo>
                    <a:pt x="51" y="1002"/>
                  </a:lnTo>
                  <a:cubicBezTo>
                    <a:pt x="23" y="1002"/>
                    <a:pt x="0" y="979"/>
                    <a:pt x="0" y="951"/>
                  </a:cubicBezTo>
                  <a:lnTo>
                    <a:pt x="0" y="51"/>
                  </a:lnTo>
                  <a:cubicBezTo>
                    <a:pt x="0" y="22"/>
                    <a:pt x="23" y="0"/>
                    <a:pt x="51" y="0"/>
                  </a:cubicBezTo>
                  <a:lnTo>
                    <a:pt x="867" y="0"/>
                  </a:lnTo>
                  <a:close/>
                  <a:moveTo>
                    <a:pt x="776" y="798"/>
                  </a:moveTo>
                  <a:lnTo>
                    <a:pt x="779" y="798"/>
                  </a:lnTo>
                  <a:lnTo>
                    <a:pt x="779" y="632"/>
                  </a:lnTo>
                  <a:lnTo>
                    <a:pt x="153" y="632"/>
                  </a:lnTo>
                  <a:lnTo>
                    <a:pt x="153" y="798"/>
                  </a:lnTo>
                  <a:cubicBezTo>
                    <a:pt x="153" y="810"/>
                    <a:pt x="161" y="818"/>
                    <a:pt x="172" y="818"/>
                  </a:cubicBezTo>
                  <a:lnTo>
                    <a:pt x="756" y="818"/>
                  </a:lnTo>
                  <a:cubicBezTo>
                    <a:pt x="768" y="818"/>
                    <a:pt x="776" y="810"/>
                    <a:pt x="776" y="798"/>
                  </a:cubicBezTo>
                  <a:close/>
                  <a:moveTo>
                    <a:pt x="776" y="595"/>
                  </a:moveTo>
                  <a:lnTo>
                    <a:pt x="776" y="409"/>
                  </a:lnTo>
                  <a:lnTo>
                    <a:pt x="150" y="409"/>
                  </a:lnTo>
                  <a:lnTo>
                    <a:pt x="150" y="595"/>
                  </a:lnTo>
                  <a:lnTo>
                    <a:pt x="776" y="595"/>
                  </a:lnTo>
                  <a:close/>
                  <a:moveTo>
                    <a:pt x="150" y="367"/>
                  </a:moveTo>
                  <a:lnTo>
                    <a:pt x="773" y="367"/>
                  </a:lnTo>
                  <a:lnTo>
                    <a:pt x="773" y="200"/>
                  </a:lnTo>
                  <a:cubicBezTo>
                    <a:pt x="773" y="189"/>
                    <a:pt x="765" y="180"/>
                    <a:pt x="754" y="180"/>
                  </a:cubicBezTo>
                  <a:lnTo>
                    <a:pt x="169" y="180"/>
                  </a:lnTo>
                  <a:cubicBezTo>
                    <a:pt x="158" y="180"/>
                    <a:pt x="150" y="189"/>
                    <a:pt x="150" y="200"/>
                  </a:cubicBezTo>
                  <a:lnTo>
                    <a:pt x="150" y="367"/>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69" name="Freeform 43">
              <a:extLst>
                <a:ext uri="{FF2B5EF4-FFF2-40B4-BE49-F238E27FC236}">
                  <a16:creationId xmlns:a16="http://schemas.microsoft.com/office/drawing/2014/main" id="{ADA9AAFB-902B-49F3-99ED-FABACA480666}"/>
                </a:ext>
              </a:extLst>
            </p:cNvPr>
            <p:cNvSpPr>
              <a:spLocks noChangeArrowheads="1"/>
            </p:cNvSpPr>
            <p:nvPr/>
          </p:nvSpPr>
          <p:spPr bwMode="auto">
            <a:xfrm>
              <a:off x="2470150" y="2906713"/>
              <a:ext cx="22225" cy="22225"/>
            </a:xfrm>
            <a:custGeom>
              <a:avLst/>
              <a:gdLst>
                <a:gd name="T0" fmla="*/ 62 w 63"/>
                <a:gd name="T1" fmla="*/ 31 h 63"/>
                <a:gd name="T2" fmla="*/ 58 w 63"/>
                <a:gd name="T3" fmla="*/ 47 h 63"/>
                <a:gd name="T4" fmla="*/ 47 w 63"/>
                <a:gd name="T5" fmla="*/ 58 h 63"/>
                <a:gd name="T6" fmla="*/ 31 w 63"/>
                <a:gd name="T7" fmla="*/ 62 h 63"/>
                <a:gd name="T8" fmla="*/ 16 w 63"/>
                <a:gd name="T9" fmla="*/ 58 h 63"/>
                <a:gd name="T10" fmla="*/ 4 w 63"/>
                <a:gd name="T11" fmla="*/ 47 h 63"/>
                <a:gd name="T12" fmla="*/ 0 w 63"/>
                <a:gd name="T13" fmla="*/ 31 h 63"/>
                <a:gd name="T14" fmla="*/ 4 w 63"/>
                <a:gd name="T15" fmla="*/ 16 h 63"/>
                <a:gd name="T16" fmla="*/ 16 w 63"/>
                <a:gd name="T17" fmla="*/ 4 h 63"/>
                <a:gd name="T18" fmla="*/ 31 w 63"/>
                <a:gd name="T19" fmla="*/ 0 h 63"/>
                <a:gd name="T20" fmla="*/ 47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2" y="55"/>
                    <a:pt x="47" y="58"/>
                  </a:cubicBezTo>
                  <a:cubicBezTo>
                    <a:pt x="42" y="61"/>
                    <a:pt x="36" y="62"/>
                    <a:pt x="31" y="62"/>
                  </a:cubicBezTo>
                  <a:cubicBezTo>
                    <a:pt x="25" y="62"/>
                    <a:pt x="21" y="61"/>
                    <a:pt x="16" y="58"/>
                  </a:cubicBezTo>
                  <a:cubicBezTo>
                    <a:pt x="11" y="55"/>
                    <a:pt x="7" y="52"/>
                    <a:pt x="4" y="47"/>
                  </a:cubicBezTo>
                  <a:cubicBezTo>
                    <a:pt x="1" y="42"/>
                    <a:pt x="0" y="37"/>
                    <a:pt x="0" y="31"/>
                  </a:cubicBezTo>
                  <a:cubicBezTo>
                    <a:pt x="0" y="25"/>
                    <a:pt x="1" y="20"/>
                    <a:pt x="4" y="16"/>
                  </a:cubicBezTo>
                  <a:cubicBezTo>
                    <a:pt x="7" y="11"/>
                    <a:pt x="11" y="7"/>
                    <a:pt x="16" y="4"/>
                  </a:cubicBezTo>
                  <a:cubicBezTo>
                    <a:pt x="21" y="1"/>
                    <a:pt x="26" y="0"/>
                    <a:pt x="31" y="0"/>
                  </a:cubicBezTo>
                  <a:cubicBezTo>
                    <a:pt x="37" y="0"/>
                    <a:pt x="42" y="1"/>
                    <a:pt x="47" y="4"/>
                  </a:cubicBezTo>
                  <a:cubicBezTo>
                    <a:pt x="52" y="7"/>
                    <a:pt x="55" y="11"/>
                    <a:pt x="58" y="16"/>
                  </a:cubicBezTo>
                  <a:cubicBezTo>
                    <a:pt x="61" y="20"/>
                    <a:pt x="62" y="25"/>
                    <a:pt x="62" y="3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grpSp>
        <p:nvGrpSpPr>
          <p:cNvPr id="670" name="Group 669">
            <a:extLst>
              <a:ext uri="{FF2B5EF4-FFF2-40B4-BE49-F238E27FC236}">
                <a16:creationId xmlns:a16="http://schemas.microsoft.com/office/drawing/2014/main" id="{031E7EF9-9571-4879-8ABA-51A41F6BED7B}"/>
              </a:ext>
            </a:extLst>
          </p:cNvPr>
          <p:cNvGrpSpPr>
            <a:grpSpLocks noChangeAspect="1"/>
          </p:cNvGrpSpPr>
          <p:nvPr/>
        </p:nvGrpSpPr>
        <p:grpSpPr>
          <a:xfrm>
            <a:off x="6758906" y="4225649"/>
            <a:ext cx="499620" cy="545258"/>
            <a:chOff x="2230438" y="2657475"/>
            <a:chExt cx="330200" cy="360363"/>
          </a:xfrm>
          <a:solidFill>
            <a:schemeClr val="accent1"/>
          </a:solidFill>
        </p:grpSpPr>
        <p:sp>
          <p:nvSpPr>
            <p:cNvPr id="671" name="Freeform 40">
              <a:extLst>
                <a:ext uri="{FF2B5EF4-FFF2-40B4-BE49-F238E27FC236}">
                  <a16:creationId xmlns:a16="http://schemas.microsoft.com/office/drawing/2014/main" id="{5EB414FE-02FD-4107-ACDB-05B8A6A8AFCB}"/>
                </a:ext>
              </a:extLst>
            </p:cNvPr>
            <p:cNvSpPr>
              <a:spLocks noChangeArrowheads="1"/>
            </p:cNvSpPr>
            <p:nvPr/>
          </p:nvSpPr>
          <p:spPr bwMode="auto">
            <a:xfrm>
              <a:off x="2470150" y="2744788"/>
              <a:ext cx="22225" cy="22225"/>
            </a:xfrm>
            <a:custGeom>
              <a:avLst/>
              <a:gdLst>
                <a:gd name="T0" fmla="*/ 62 w 63"/>
                <a:gd name="T1" fmla="*/ 31 h 63"/>
                <a:gd name="T2" fmla="*/ 58 w 63"/>
                <a:gd name="T3" fmla="*/ 47 h 63"/>
                <a:gd name="T4" fmla="*/ 47 w 63"/>
                <a:gd name="T5" fmla="*/ 58 h 63"/>
                <a:gd name="T6" fmla="*/ 31 w 63"/>
                <a:gd name="T7" fmla="*/ 62 h 63"/>
                <a:gd name="T8" fmla="*/ 16 w 63"/>
                <a:gd name="T9" fmla="*/ 58 h 63"/>
                <a:gd name="T10" fmla="*/ 4 w 63"/>
                <a:gd name="T11" fmla="*/ 47 h 63"/>
                <a:gd name="T12" fmla="*/ 0 w 63"/>
                <a:gd name="T13" fmla="*/ 31 h 63"/>
                <a:gd name="T14" fmla="*/ 4 w 63"/>
                <a:gd name="T15" fmla="*/ 16 h 63"/>
                <a:gd name="T16" fmla="*/ 16 w 63"/>
                <a:gd name="T17" fmla="*/ 4 h 63"/>
                <a:gd name="T18" fmla="*/ 31 w 63"/>
                <a:gd name="T19" fmla="*/ 0 h 63"/>
                <a:gd name="T20" fmla="*/ 47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2" y="55"/>
                    <a:pt x="47" y="58"/>
                  </a:cubicBezTo>
                  <a:cubicBezTo>
                    <a:pt x="42" y="61"/>
                    <a:pt x="36" y="62"/>
                    <a:pt x="31" y="62"/>
                  </a:cubicBezTo>
                  <a:cubicBezTo>
                    <a:pt x="25" y="62"/>
                    <a:pt x="21" y="61"/>
                    <a:pt x="16" y="58"/>
                  </a:cubicBezTo>
                  <a:cubicBezTo>
                    <a:pt x="11" y="55"/>
                    <a:pt x="7" y="52"/>
                    <a:pt x="4" y="47"/>
                  </a:cubicBezTo>
                  <a:cubicBezTo>
                    <a:pt x="1" y="42"/>
                    <a:pt x="0" y="36"/>
                    <a:pt x="0" y="31"/>
                  </a:cubicBezTo>
                  <a:cubicBezTo>
                    <a:pt x="0" y="25"/>
                    <a:pt x="1" y="21"/>
                    <a:pt x="4" y="16"/>
                  </a:cubicBezTo>
                  <a:cubicBezTo>
                    <a:pt x="7" y="11"/>
                    <a:pt x="11" y="6"/>
                    <a:pt x="16" y="4"/>
                  </a:cubicBezTo>
                  <a:cubicBezTo>
                    <a:pt x="21" y="1"/>
                    <a:pt x="26" y="0"/>
                    <a:pt x="31" y="0"/>
                  </a:cubicBezTo>
                  <a:cubicBezTo>
                    <a:pt x="37" y="0"/>
                    <a:pt x="42" y="1"/>
                    <a:pt x="47" y="4"/>
                  </a:cubicBezTo>
                  <a:cubicBezTo>
                    <a:pt x="52" y="6"/>
                    <a:pt x="55" y="11"/>
                    <a:pt x="58" y="16"/>
                  </a:cubicBezTo>
                  <a:cubicBezTo>
                    <a:pt x="61" y="21"/>
                    <a:pt x="62" y="26"/>
                    <a:pt x="62" y="3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72" name="Freeform 41">
              <a:extLst>
                <a:ext uri="{FF2B5EF4-FFF2-40B4-BE49-F238E27FC236}">
                  <a16:creationId xmlns:a16="http://schemas.microsoft.com/office/drawing/2014/main" id="{F41C08ED-E12F-4943-927B-15D4C21DA2EE}"/>
                </a:ext>
              </a:extLst>
            </p:cNvPr>
            <p:cNvSpPr>
              <a:spLocks noChangeArrowheads="1"/>
            </p:cNvSpPr>
            <p:nvPr/>
          </p:nvSpPr>
          <p:spPr bwMode="auto">
            <a:xfrm>
              <a:off x="2470150" y="2827338"/>
              <a:ext cx="22225" cy="22225"/>
            </a:xfrm>
            <a:custGeom>
              <a:avLst/>
              <a:gdLst>
                <a:gd name="T0" fmla="*/ 62 w 63"/>
                <a:gd name="T1" fmla="*/ 31 h 63"/>
                <a:gd name="T2" fmla="*/ 58 w 63"/>
                <a:gd name="T3" fmla="*/ 46 h 63"/>
                <a:gd name="T4" fmla="*/ 47 w 63"/>
                <a:gd name="T5" fmla="*/ 58 h 63"/>
                <a:gd name="T6" fmla="*/ 31 w 63"/>
                <a:gd name="T7" fmla="*/ 62 h 63"/>
                <a:gd name="T8" fmla="*/ 16 w 63"/>
                <a:gd name="T9" fmla="*/ 58 h 63"/>
                <a:gd name="T10" fmla="*/ 4 w 63"/>
                <a:gd name="T11" fmla="*/ 46 h 63"/>
                <a:gd name="T12" fmla="*/ 0 w 63"/>
                <a:gd name="T13" fmla="*/ 31 h 63"/>
                <a:gd name="T14" fmla="*/ 4 w 63"/>
                <a:gd name="T15" fmla="*/ 15 h 63"/>
                <a:gd name="T16" fmla="*/ 16 w 63"/>
                <a:gd name="T17" fmla="*/ 4 h 63"/>
                <a:gd name="T18" fmla="*/ 31 w 63"/>
                <a:gd name="T19" fmla="*/ 0 h 63"/>
                <a:gd name="T20" fmla="*/ 47 w 63"/>
                <a:gd name="T21" fmla="*/ 4 h 63"/>
                <a:gd name="T22" fmla="*/ 58 w 63"/>
                <a:gd name="T23" fmla="*/ 15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1"/>
                    <a:pt x="58" y="46"/>
                  </a:cubicBezTo>
                  <a:cubicBezTo>
                    <a:pt x="55" y="50"/>
                    <a:pt x="52" y="55"/>
                    <a:pt x="47" y="58"/>
                  </a:cubicBezTo>
                  <a:cubicBezTo>
                    <a:pt x="42" y="61"/>
                    <a:pt x="36" y="62"/>
                    <a:pt x="31" y="62"/>
                  </a:cubicBezTo>
                  <a:cubicBezTo>
                    <a:pt x="25" y="62"/>
                    <a:pt x="21" y="61"/>
                    <a:pt x="16" y="58"/>
                  </a:cubicBezTo>
                  <a:cubicBezTo>
                    <a:pt x="11" y="55"/>
                    <a:pt x="7" y="50"/>
                    <a:pt x="4" y="46"/>
                  </a:cubicBezTo>
                  <a:cubicBezTo>
                    <a:pt x="1" y="41"/>
                    <a:pt x="0" y="37"/>
                    <a:pt x="0" y="31"/>
                  </a:cubicBezTo>
                  <a:cubicBezTo>
                    <a:pt x="0" y="25"/>
                    <a:pt x="1" y="20"/>
                    <a:pt x="4" y="15"/>
                  </a:cubicBezTo>
                  <a:cubicBezTo>
                    <a:pt x="7" y="10"/>
                    <a:pt x="11" y="7"/>
                    <a:pt x="16" y="4"/>
                  </a:cubicBezTo>
                  <a:cubicBezTo>
                    <a:pt x="21" y="1"/>
                    <a:pt x="26" y="0"/>
                    <a:pt x="31" y="0"/>
                  </a:cubicBezTo>
                  <a:cubicBezTo>
                    <a:pt x="37" y="0"/>
                    <a:pt x="42" y="1"/>
                    <a:pt x="47" y="4"/>
                  </a:cubicBezTo>
                  <a:cubicBezTo>
                    <a:pt x="52" y="7"/>
                    <a:pt x="55" y="10"/>
                    <a:pt x="58" y="15"/>
                  </a:cubicBezTo>
                  <a:cubicBezTo>
                    <a:pt x="61" y="20"/>
                    <a:pt x="62" y="25"/>
                    <a:pt x="62" y="3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73" name="Freeform 42">
              <a:extLst>
                <a:ext uri="{FF2B5EF4-FFF2-40B4-BE49-F238E27FC236}">
                  <a16:creationId xmlns:a16="http://schemas.microsoft.com/office/drawing/2014/main" id="{E36A30DE-9464-4B8C-B5BA-99E5AB3EF0C5}"/>
                </a:ext>
              </a:extLst>
            </p:cNvPr>
            <p:cNvSpPr>
              <a:spLocks noChangeArrowheads="1"/>
            </p:cNvSpPr>
            <p:nvPr/>
          </p:nvSpPr>
          <p:spPr bwMode="auto">
            <a:xfrm>
              <a:off x="2230438" y="2657475"/>
              <a:ext cx="330200" cy="360363"/>
            </a:xfrm>
            <a:custGeom>
              <a:avLst/>
              <a:gdLst>
                <a:gd name="T0" fmla="*/ 867 w 918"/>
                <a:gd name="T1" fmla="*/ 0 h 1003"/>
                <a:gd name="T2" fmla="*/ 917 w 918"/>
                <a:gd name="T3" fmla="*/ 51 h 1003"/>
                <a:gd name="T4" fmla="*/ 917 w 918"/>
                <a:gd name="T5" fmla="*/ 951 h 1003"/>
                <a:gd name="T6" fmla="*/ 867 w 918"/>
                <a:gd name="T7" fmla="*/ 1002 h 1003"/>
                <a:gd name="T8" fmla="*/ 51 w 918"/>
                <a:gd name="T9" fmla="*/ 1002 h 1003"/>
                <a:gd name="T10" fmla="*/ 0 w 918"/>
                <a:gd name="T11" fmla="*/ 951 h 1003"/>
                <a:gd name="T12" fmla="*/ 0 w 918"/>
                <a:gd name="T13" fmla="*/ 51 h 1003"/>
                <a:gd name="T14" fmla="*/ 51 w 918"/>
                <a:gd name="T15" fmla="*/ 0 h 1003"/>
                <a:gd name="T16" fmla="*/ 867 w 918"/>
                <a:gd name="T17" fmla="*/ 0 h 1003"/>
                <a:gd name="T18" fmla="*/ 776 w 918"/>
                <a:gd name="T19" fmla="*/ 798 h 1003"/>
                <a:gd name="T20" fmla="*/ 779 w 918"/>
                <a:gd name="T21" fmla="*/ 798 h 1003"/>
                <a:gd name="T22" fmla="*/ 779 w 918"/>
                <a:gd name="T23" fmla="*/ 632 h 1003"/>
                <a:gd name="T24" fmla="*/ 153 w 918"/>
                <a:gd name="T25" fmla="*/ 632 h 1003"/>
                <a:gd name="T26" fmla="*/ 153 w 918"/>
                <a:gd name="T27" fmla="*/ 798 h 1003"/>
                <a:gd name="T28" fmla="*/ 172 w 918"/>
                <a:gd name="T29" fmla="*/ 818 h 1003"/>
                <a:gd name="T30" fmla="*/ 756 w 918"/>
                <a:gd name="T31" fmla="*/ 818 h 1003"/>
                <a:gd name="T32" fmla="*/ 776 w 918"/>
                <a:gd name="T33" fmla="*/ 798 h 1003"/>
                <a:gd name="T34" fmla="*/ 776 w 918"/>
                <a:gd name="T35" fmla="*/ 595 h 1003"/>
                <a:gd name="T36" fmla="*/ 776 w 918"/>
                <a:gd name="T37" fmla="*/ 409 h 1003"/>
                <a:gd name="T38" fmla="*/ 150 w 918"/>
                <a:gd name="T39" fmla="*/ 409 h 1003"/>
                <a:gd name="T40" fmla="*/ 150 w 918"/>
                <a:gd name="T41" fmla="*/ 595 h 1003"/>
                <a:gd name="T42" fmla="*/ 776 w 918"/>
                <a:gd name="T43" fmla="*/ 595 h 1003"/>
                <a:gd name="T44" fmla="*/ 150 w 918"/>
                <a:gd name="T45" fmla="*/ 367 h 1003"/>
                <a:gd name="T46" fmla="*/ 773 w 918"/>
                <a:gd name="T47" fmla="*/ 367 h 1003"/>
                <a:gd name="T48" fmla="*/ 773 w 918"/>
                <a:gd name="T49" fmla="*/ 200 h 1003"/>
                <a:gd name="T50" fmla="*/ 754 w 918"/>
                <a:gd name="T51" fmla="*/ 180 h 1003"/>
                <a:gd name="T52" fmla="*/ 169 w 918"/>
                <a:gd name="T53" fmla="*/ 180 h 1003"/>
                <a:gd name="T54" fmla="*/ 150 w 918"/>
                <a:gd name="T55" fmla="*/ 200 h 1003"/>
                <a:gd name="T56" fmla="*/ 150 w 918"/>
                <a:gd name="T57" fmla="*/ 36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918" h="1003">
                  <a:moveTo>
                    <a:pt x="867" y="0"/>
                  </a:moveTo>
                  <a:cubicBezTo>
                    <a:pt x="895" y="0"/>
                    <a:pt x="917" y="22"/>
                    <a:pt x="917" y="51"/>
                  </a:cubicBezTo>
                  <a:lnTo>
                    <a:pt x="917" y="951"/>
                  </a:lnTo>
                  <a:cubicBezTo>
                    <a:pt x="917" y="979"/>
                    <a:pt x="895" y="1002"/>
                    <a:pt x="867" y="1002"/>
                  </a:cubicBezTo>
                  <a:lnTo>
                    <a:pt x="51" y="1002"/>
                  </a:lnTo>
                  <a:cubicBezTo>
                    <a:pt x="23" y="1002"/>
                    <a:pt x="0" y="979"/>
                    <a:pt x="0" y="951"/>
                  </a:cubicBezTo>
                  <a:lnTo>
                    <a:pt x="0" y="51"/>
                  </a:lnTo>
                  <a:cubicBezTo>
                    <a:pt x="0" y="22"/>
                    <a:pt x="23" y="0"/>
                    <a:pt x="51" y="0"/>
                  </a:cubicBezTo>
                  <a:lnTo>
                    <a:pt x="867" y="0"/>
                  </a:lnTo>
                  <a:close/>
                  <a:moveTo>
                    <a:pt x="776" y="798"/>
                  </a:moveTo>
                  <a:lnTo>
                    <a:pt x="779" y="798"/>
                  </a:lnTo>
                  <a:lnTo>
                    <a:pt x="779" y="632"/>
                  </a:lnTo>
                  <a:lnTo>
                    <a:pt x="153" y="632"/>
                  </a:lnTo>
                  <a:lnTo>
                    <a:pt x="153" y="798"/>
                  </a:lnTo>
                  <a:cubicBezTo>
                    <a:pt x="153" y="810"/>
                    <a:pt x="161" y="818"/>
                    <a:pt x="172" y="818"/>
                  </a:cubicBezTo>
                  <a:lnTo>
                    <a:pt x="756" y="818"/>
                  </a:lnTo>
                  <a:cubicBezTo>
                    <a:pt x="768" y="818"/>
                    <a:pt x="776" y="810"/>
                    <a:pt x="776" y="798"/>
                  </a:cubicBezTo>
                  <a:close/>
                  <a:moveTo>
                    <a:pt x="776" y="595"/>
                  </a:moveTo>
                  <a:lnTo>
                    <a:pt x="776" y="409"/>
                  </a:lnTo>
                  <a:lnTo>
                    <a:pt x="150" y="409"/>
                  </a:lnTo>
                  <a:lnTo>
                    <a:pt x="150" y="595"/>
                  </a:lnTo>
                  <a:lnTo>
                    <a:pt x="776" y="595"/>
                  </a:lnTo>
                  <a:close/>
                  <a:moveTo>
                    <a:pt x="150" y="367"/>
                  </a:moveTo>
                  <a:lnTo>
                    <a:pt x="773" y="367"/>
                  </a:lnTo>
                  <a:lnTo>
                    <a:pt x="773" y="200"/>
                  </a:lnTo>
                  <a:cubicBezTo>
                    <a:pt x="773" y="189"/>
                    <a:pt x="765" y="180"/>
                    <a:pt x="754" y="180"/>
                  </a:cubicBezTo>
                  <a:lnTo>
                    <a:pt x="169" y="180"/>
                  </a:lnTo>
                  <a:cubicBezTo>
                    <a:pt x="158" y="180"/>
                    <a:pt x="150" y="189"/>
                    <a:pt x="150" y="200"/>
                  </a:cubicBezTo>
                  <a:lnTo>
                    <a:pt x="150" y="367"/>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74" name="Freeform 43">
              <a:extLst>
                <a:ext uri="{FF2B5EF4-FFF2-40B4-BE49-F238E27FC236}">
                  <a16:creationId xmlns:a16="http://schemas.microsoft.com/office/drawing/2014/main" id="{5D1FE49F-A22E-425A-8117-106051E4E3D3}"/>
                </a:ext>
              </a:extLst>
            </p:cNvPr>
            <p:cNvSpPr>
              <a:spLocks noChangeArrowheads="1"/>
            </p:cNvSpPr>
            <p:nvPr/>
          </p:nvSpPr>
          <p:spPr bwMode="auto">
            <a:xfrm>
              <a:off x="2470150" y="2906713"/>
              <a:ext cx="22225" cy="22225"/>
            </a:xfrm>
            <a:custGeom>
              <a:avLst/>
              <a:gdLst>
                <a:gd name="T0" fmla="*/ 62 w 63"/>
                <a:gd name="T1" fmla="*/ 31 h 63"/>
                <a:gd name="T2" fmla="*/ 58 w 63"/>
                <a:gd name="T3" fmla="*/ 47 h 63"/>
                <a:gd name="T4" fmla="*/ 47 w 63"/>
                <a:gd name="T5" fmla="*/ 58 h 63"/>
                <a:gd name="T6" fmla="*/ 31 w 63"/>
                <a:gd name="T7" fmla="*/ 62 h 63"/>
                <a:gd name="T8" fmla="*/ 16 w 63"/>
                <a:gd name="T9" fmla="*/ 58 h 63"/>
                <a:gd name="T10" fmla="*/ 4 w 63"/>
                <a:gd name="T11" fmla="*/ 47 h 63"/>
                <a:gd name="T12" fmla="*/ 0 w 63"/>
                <a:gd name="T13" fmla="*/ 31 h 63"/>
                <a:gd name="T14" fmla="*/ 4 w 63"/>
                <a:gd name="T15" fmla="*/ 16 h 63"/>
                <a:gd name="T16" fmla="*/ 16 w 63"/>
                <a:gd name="T17" fmla="*/ 4 h 63"/>
                <a:gd name="T18" fmla="*/ 31 w 63"/>
                <a:gd name="T19" fmla="*/ 0 h 63"/>
                <a:gd name="T20" fmla="*/ 47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2" y="55"/>
                    <a:pt x="47" y="58"/>
                  </a:cubicBezTo>
                  <a:cubicBezTo>
                    <a:pt x="42" y="61"/>
                    <a:pt x="36" y="62"/>
                    <a:pt x="31" y="62"/>
                  </a:cubicBezTo>
                  <a:cubicBezTo>
                    <a:pt x="25" y="62"/>
                    <a:pt x="21" y="61"/>
                    <a:pt x="16" y="58"/>
                  </a:cubicBezTo>
                  <a:cubicBezTo>
                    <a:pt x="11" y="55"/>
                    <a:pt x="7" y="52"/>
                    <a:pt x="4" y="47"/>
                  </a:cubicBezTo>
                  <a:cubicBezTo>
                    <a:pt x="1" y="42"/>
                    <a:pt x="0" y="37"/>
                    <a:pt x="0" y="31"/>
                  </a:cubicBezTo>
                  <a:cubicBezTo>
                    <a:pt x="0" y="25"/>
                    <a:pt x="1" y="20"/>
                    <a:pt x="4" y="16"/>
                  </a:cubicBezTo>
                  <a:cubicBezTo>
                    <a:pt x="7" y="11"/>
                    <a:pt x="11" y="7"/>
                    <a:pt x="16" y="4"/>
                  </a:cubicBezTo>
                  <a:cubicBezTo>
                    <a:pt x="21" y="1"/>
                    <a:pt x="26" y="0"/>
                    <a:pt x="31" y="0"/>
                  </a:cubicBezTo>
                  <a:cubicBezTo>
                    <a:pt x="37" y="0"/>
                    <a:pt x="42" y="1"/>
                    <a:pt x="47" y="4"/>
                  </a:cubicBezTo>
                  <a:cubicBezTo>
                    <a:pt x="52" y="7"/>
                    <a:pt x="55" y="11"/>
                    <a:pt x="58" y="16"/>
                  </a:cubicBezTo>
                  <a:cubicBezTo>
                    <a:pt x="61" y="20"/>
                    <a:pt x="62" y="25"/>
                    <a:pt x="62" y="3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grpSp>
        <p:nvGrpSpPr>
          <p:cNvPr id="675" name="Group 674">
            <a:extLst>
              <a:ext uri="{FF2B5EF4-FFF2-40B4-BE49-F238E27FC236}">
                <a16:creationId xmlns:a16="http://schemas.microsoft.com/office/drawing/2014/main" id="{C1D875C0-BFD8-4E07-8AD0-9CCC68AC0E1F}"/>
              </a:ext>
            </a:extLst>
          </p:cNvPr>
          <p:cNvGrpSpPr>
            <a:grpSpLocks noChangeAspect="1"/>
          </p:cNvGrpSpPr>
          <p:nvPr/>
        </p:nvGrpSpPr>
        <p:grpSpPr>
          <a:xfrm>
            <a:off x="5984442" y="5149794"/>
            <a:ext cx="499620" cy="545258"/>
            <a:chOff x="2230438" y="2657475"/>
            <a:chExt cx="330200" cy="360363"/>
          </a:xfrm>
          <a:solidFill>
            <a:schemeClr val="accent1"/>
          </a:solidFill>
        </p:grpSpPr>
        <p:sp>
          <p:nvSpPr>
            <p:cNvPr id="676" name="Freeform 40">
              <a:extLst>
                <a:ext uri="{FF2B5EF4-FFF2-40B4-BE49-F238E27FC236}">
                  <a16:creationId xmlns:a16="http://schemas.microsoft.com/office/drawing/2014/main" id="{866C0163-BE51-4B2C-8061-A56987F80456}"/>
                </a:ext>
              </a:extLst>
            </p:cNvPr>
            <p:cNvSpPr>
              <a:spLocks noChangeArrowheads="1"/>
            </p:cNvSpPr>
            <p:nvPr/>
          </p:nvSpPr>
          <p:spPr bwMode="auto">
            <a:xfrm>
              <a:off x="2470150" y="2744788"/>
              <a:ext cx="22225" cy="22225"/>
            </a:xfrm>
            <a:custGeom>
              <a:avLst/>
              <a:gdLst>
                <a:gd name="T0" fmla="*/ 62 w 63"/>
                <a:gd name="T1" fmla="*/ 31 h 63"/>
                <a:gd name="T2" fmla="*/ 58 w 63"/>
                <a:gd name="T3" fmla="*/ 47 h 63"/>
                <a:gd name="T4" fmla="*/ 47 w 63"/>
                <a:gd name="T5" fmla="*/ 58 h 63"/>
                <a:gd name="T6" fmla="*/ 31 w 63"/>
                <a:gd name="T7" fmla="*/ 62 h 63"/>
                <a:gd name="T8" fmla="*/ 16 w 63"/>
                <a:gd name="T9" fmla="*/ 58 h 63"/>
                <a:gd name="T10" fmla="*/ 4 w 63"/>
                <a:gd name="T11" fmla="*/ 47 h 63"/>
                <a:gd name="T12" fmla="*/ 0 w 63"/>
                <a:gd name="T13" fmla="*/ 31 h 63"/>
                <a:gd name="T14" fmla="*/ 4 w 63"/>
                <a:gd name="T15" fmla="*/ 16 h 63"/>
                <a:gd name="T16" fmla="*/ 16 w 63"/>
                <a:gd name="T17" fmla="*/ 4 h 63"/>
                <a:gd name="T18" fmla="*/ 31 w 63"/>
                <a:gd name="T19" fmla="*/ 0 h 63"/>
                <a:gd name="T20" fmla="*/ 47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2" y="55"/>
                    <a:pt x="47" y="58"/>
                  </a:cubicBezTo>
                  <a:cubicBezTo>
                    <a:pt x="42" y="61"/>
                    <a:pt x="36" y="62"/>
                    <a:pt x="31" y="62"/>
                  </a:cubicBezTo>
                  <a:cubicBezTo>
                    <a:pt x="25" y="62"/>
                    <a:pt x="21" y="61"/>
                    <a:pt x="16" y="58"/>
                  </a:cubicBezTo>
                  <a:cubicBezTo>
                    <a:pt x="11" y="55"/>
                    <a:pt x="7" y="52"/>
                    <a:pt x="4" y="47"/>
                  </a:cubicBezTo>
                  <a:cubicBezTo>
                    <a:pt x="1" y="42"/>
                    <a:pt x="0" y="36"/>
                    <a:pt x="0" y="31"/>
                  </a:cubicBezTo>
                  <a:cubicBezTo>
                    <a:pt x="0" y="25"/>
                    <a:pt x="1" y="21"/>
                    <a:pt x="4" y="16"/>
                  </a:cubicBezTo>
                  <a:cubicBezTo>
                    <a:pt x="7" y="11"/>
                    <a:pt x="11" y="6"/>
                    <a:pt x="16" y="4"/>
                  </a:cubicBezTo>
                  <a:cubicBezTo>
                    <a:pt x="21" y="1"/>
                    <a:pt x="26" y="0"/>
                    <a:pt x="31" y="0"/>
                  </a:cubicBezTo>
                  <a:cubicBezTo>
                    <a:pt x="37" y="0"/>
                    <a:pt x="42" y="1"/>
                    <a:pt x="47" y="4"/>
                  </a:cubicBezTo>
                  <a:cubicBezTo>
                    <a:pt x="52" y="6"/>
                    <a:pt x="55" y="11"/>
                    <a:pt x="58" y="16"/>
                  </a:cubicBezTo>
                  <a:cubicBezTo>
                    <a:pt x="61" y="21"/>
                    <a:pt x="62" y="26"/>
                    <a:pt x="62" y="3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77" name="Freeform 41">
              <a:extLst>
                <a:ext uri="{FF2B5EF4-FFF2-40B4-BE49-F238E27FC236}">
                  <a16:creationId xmlns:a16="http://schemas.microsoft.com/office/drawing/2014/main" id="{4CCA04F4-7E4B-4B05-8D5F-5D7347E09FE7}"/>
                </a:ext>
              </a:extLst>
            </p:cNvPr>
            <p:cNvSpPr>
              <a:spLocks noChangeArrowheads="1"/>
            </p:cNvSpPr>
            <p:nvPr/>
          </p:nvSpPr>
          <p:spPr bwMode="auto">
            <a:xfrm>
              <a:off x="2470150" y="2827338"/>
              <a:ext cx="22225" cy="22225"/>
            </a:xfrm>
            <a:custGeom>
              <a:avLst/>
              <a:gdLst>
                <a:gd name="T0" fmla="*/ 62 w 63"/>
                <a:gd name="T1" fmla="*/ 31 h 63"/>
                <a:gd name="T2" fmla="*/ 58 w 63"/>
                <a:gd name="T3" fmla="*/ 46 h 63"/>
                <a:gd name="T4" fmla="*/ 47 w 63"/>
                <a:gd name="T5" fmla="*/ 58 h 63"/>
                <a:gd name="T6" fmla="*/ 31 w 63"/>
                <a:gd name="T7" fmla="*/ 62 h 63"/>
                <a:gd name="T8" fmla="*/ 16 w 63"/>
                <a:gd name="T9" fmla="*/ 58 h 63"/>
                <a:gd name="T10" fmla="*/ 4 w 63"/>
                <a:gd name="T11" fmla="*/ 46 h 63"/>
                <a:gd name="T12" fmla="*/ 0 w 63"/>
                <a:gd name="T13" fmla="*/ 31 h 63"/>
                <a:gd name="T14" fmla="*/ 4 w 63"/>
                <a:gd name="T15" fmla="*/ 15 h 63"/>
                <a:gd name="T16" fmla="*/ 16 w 63"/>
                <a:gd name="T17" fmla="*/ 4 h 63"/>
                <a:gd name="T18" fmla="*/ 31 w 63"/>
                <a:gd name="T19" fmla="*/ 0 h 63"/>
                <a:gd name="T20" fmla="*/ 47 w 63"/>
                <a:gd name="T21" fmla="*/ 4 h 63"/>
                <a:gd name="T22" fmla="*/ 58 w 63"/>
                <a:gd name="T23" fmla="*/ 15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1"/>
                    <a:pt x="58" y="46"/>
                  </a:cubicBezTo>
                  <a:cubicBezTo>
                    <a:pt x="55" y="50"/>
                    <a:pt x="52" y="55"/>
                    <a:pt x="47" y="58"/>
                  </a:cubicBezTo>
                  <a:cubicBezTo>
                    <a:pt x="42" y="61"/>
                    <a:pt x="36" y="62"/>
                    <a:pt x="31" y="62"/>
                  </a:cubicBezTo>
                  <a:cubicBezTo>
                    <a:pt x="25" y="62"/>
                    <a:pt x="21" y="61"/>
                    <a:pt x="16" y="58"/>
                  </a:cubicBezTo>
                  <a:cubicBezTo>
                    <a:pt x="11" y="55"/>
                    <a:pt x="7" y="50"/>
                    <a:pt x="4" y="46"/>
                  </a:cubicBezTo>
                  <a:cubicBezTo>
                    <a:pt x="1" y="41"/>
                    <a:pt x="0" y="37"/>
                    <a:pt x="0" y="31"/>
                  </a:cubicBezTo>
                  <a:cubicBezTo>
                    <a:pt x="0" y="25"/>
                    <a:pt x="1" y="20"/>
                    <a:pt x="4" y="15"/>
                  </a:cubicBezTo>
                  <a:cubicBezTo>
                    <a:pt x="7" y="10"/>
                    <a:pt x="11" y="7"/>
                    <a:pt x="16" y="4"/>
                  </a:cubicBezTo>
                  <a:cubicBezTo>
                    <a:pt x="21" y="1"/>
                    <a:pt x="26" y="0"/>
                    <a:pt x="31" y="0"/>
                  </a:cubicBezTo>
                  <a:cubicBezTo>
                    <a:pt x="37" y="0"/>
                    <a:pt x="42" y="1"/>
                    <a:pt x="47" y="4"/>
                  </a:cubicBezTo>
                  <a:cubicBezTo>
                    <a:pt x="52" y="7"/>
                    <a:pt x="55" y="10"/>
                    <a:pt x="58" y="15"/>
                  </a:cubicBezTo>
                  <a:cubicBezTo>
                    <a:pt x="61" y="20"/>
                    <a:pt x="62" y="25"/>
                    <a:pt x="62" y="3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78" name="Freeform 42">
              <a:extLst>
                <a:ext uri="{FF2B5EF4-FFF2-40B4-BE49-F238E27FC236}">
                  <a16:creationId xmlns:a16="http://schemas.microsoft.com/office/drawing/2014/main" id="{DB739635-8CE0-4316-8126-C939368EBDC3}"/>
                </a:ext>
              </a:extLst>
            </p:cNvPr>
            <p:cNvSpPr>
              <a:spLocks noChangeArrowheads="1"/>
            </p:cNvSpPr>
            <p:nvPr/>
          </p:nvSpPr>
          <p:spPr bwMode="auto">
            <a:xfrm>
              <a:off x="2230438" y="2657475"/>
              <a:ext cx="330200" cy="360363"/>
            </a:xfrm>
            <a:custGeom>
              <a:avLst/>
              <a:gdLst>
                <a:gd name="T0" fmla="*/ 867 w 918"/>
                <a:gd name="T1" fmla="*/ 0 h 1003"/>
                <a:gd name="T2" fmla="*/ 917 w 918"/>
                <a:gd name="T3" fmla="*/ 51 h 1003"/>
                <a:gd name="T4" fmla="*/ 917 w 918"/>
                <a:gd name="T5" fmla="*/ 951 h 1003"/>
                <a:gd name="T6" fmla="*/ 867 w 918"/>
                <a:gd name="T7" fmla="*/ 1002 h 1003"/>
                <a:gd name="T8" fmla="*/ 51 w 918"/>
                <a:gd name="T9" fmla="*/ 1002 h 1003"/>
                <a:gd name="T10" fmla="*/ 0 w 918"/>
                <a:gd name="T11" fmla="*/ 951 h 1003"/>
                <a:gd name="T12" fmla="*/ 0 w 918"/>
                <a:gd name="T13" fmla="*/ 51 h 1003"/>
                <a:gd name="T14" fmla="*/ 51 w 918"/>
                <a:gd name="T15" fmla="*/ 0 h 1003"/>
                <a:gd name="T16" fmla="*/ 867 w 918"/>
                <a:gd name="T17" fmla="*/ 0 h 1003"/>
                <a:gd name="T18" fmla="*/ 776 w 918"/>
                <a:gd name="T19" fmla="*/ 798 h 1003"/>
                <a:gd name="T20" fmla="*/ 779 w 918"/>
                <a:gd name="T21" fmla="*/ 798 h 1003"/>
                <a:gd name="T22" fmla="*/ 779 w 918"/>
                <a:gd name="T23" fmla="*/ 632 h 1003"/>
                <a:gd name="T24" fmla="*/ 153 w 918"/>
                <a:gd name="T25" fmla="*/ 632 h 1003"/>
                <a:gd name="T26" fmla="*/ 153 w 918"/>
                <a:gd name="T27" fmla="*/ 798 h 1003"/>
                <a:gd name="T28" fmla="*/ 172 w 918"/>
                <a:gd name="T29" fmla="*/ 818 h 1003"/>
                <a:gd name="T30" fmla="*/ 756 w 918"/>
                <a:gd name="T31" fmla="*/ 818 h 1003"/>
                <a:gd name="T32" fmla="*/ 776 w 918"/>
                <a:gd name="T33" fmla="*/ 798 h 1003"/>
                <a:gd name="T34" fmla="*/ 776 w 918"/>
                <a:gd name="T35" fmla="*/ 595 h 1003"/>
                <a:gd name="T36" fmla="*/ 776 w 918"/>
                <a:gd name="T37" fmla="*/ 409 h 1003"/>
                <a:gd name="T38" fmla="*/ 150 w 918"/>
                <a:gd name="T39" fmla="*/ 409 h 1003"/>
                <a:gd name="T40" fmla="*/ 150 w 918"/>
                <a:gd name="T41" fmla="*/ 595 h 1003"/>
                <a:gd name="T42" fmla="*/ 776 w 918"/>
                <a:gd name="T43" fmla="*/ 595 h 1003"/>
                <a:gd name="T44" fmla="*/ 150 w 918"/>
                <a:gd name="T45" fmla="*/ 367 h 1003"/>
                <a:gd name="T46" fmla="*/ 773 w 918"/>
                <a:gd name="T47" fmla="*/ 367 h 1003"/>
                <a:gd name="T48" fmla="*/ 773 w 918"/>
                <a:gd name="T49" fmla="*/ 200 h 1003"/>
                <a:gd name="T50" fmla="*/ 754 w 918"/>
                <a:gd name="T51" fmla="*/ 180 h 1003"/>
                <a:gd name="T52" fmla="*/ 169 w 918"/>
                <a:gd name="T53" fmla="*/ 180 h 1003"/>
                <a:gd name="T54" fmla="*/ 150 w 918"/>
                <a:gd name="T55" fmla="*/ 200 h 1003"/>
                <a:gd name="T56" fmla="*/ 150 w 918"/>
                <a:gd name="T57" fmla="*/ 36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918" h="1003">
                  <a:moveTo>
                    <a:pt x="867" y="0"/>
                  </a:moveTo>
                  <a:cubicBezTo>
                    <a:pt x="895" y="0"/>
                    <a:pt x="917" y="22"/>
                    <a:pt x="917" y="51"/>
                  </a:cubicBezTo>
                  <a:lnTo>
                    <a:pt x="917" y="951"/>
                  </a:lnTo>
                  <a:cubicBezTo>
                    <a:pt x="917" y="979"/>
                    <a:pt x="895" y="1002"/>
                    <a:pt x="867" y="1002"/>
                  </a:cubicBezTo>
                  <a:lnTo>
                    <a:pt x="51" y="1002"/>
                  </a:lnTo>
                  <a:cubicBezTo>
                    <a:pt x="23" y="1002"/>
                    <a:pt x="0" y="979"/>
                    <a:pt x="0" y="951"/>
                  </a:cubicBezTo>
                  <a:lnTo>
                    <a:pt x="0" y="51"/>
                  </a:lnTo>
                  <a:cubicBezTo>
                    <a:pt x="0" y="22"/>
                    <a:pt x="23" y="0"/>
                    <a:pt x="51" y="0"/>
                  </a:cubicBezTo>
                  <a:lnTo>
                    <a:pt x="867" y="0"/>
                  </a:lnTo>
                  <a:close/>
                  <a:moveTo>
                    <a:pt x="776" y="798"/>
                  </a:moveTo>
                  <a:lnTo>
                    <a:pt x="779" y="798"/>
                  </a:lnTo>
                  <a:lnTo>
                    <a:pt x="779" y="632"/>
                  </a:lnTo>
                  <a:lnTo>
                    <a:pt x="153" y="632"/>
                  </a:lnTo>
                  <a:lnTo>
                    <a:pt x="153" y="798"/>
                  </a:lnTo>
                  <a:cubicBezTo>
                    <a:pt x="153" y="810"/>
                    <a:pt x="161" y="818"/>
                    <a:pt x="172" y="818"/>
                  </a:cubicBezTo>
                  <a:lnTo>
                    <a:pt x="756" y="818"/>
                  </a:lnTo>
                  <a:cubicBezTo>
                    <a:pt x="768" y="818"/>
                    <a:pt x="776" y="810"/>
                    <a:pt x="776" y="798"/>
                  </a:cubicBezTo>
                  <a:close/>
                  <a:moveTo>
                    <a:pt x="776" y="595"/>
                  </a:moveTo>
                  <a:lnTo>
                    <a:pt x="776" y="409"/>
                  </a:lnTo>
                  <a:lnTo>
                    <a:pt x="150" y="409"/>
                  </a:lnTo>
                  <a:lnTo>
                    <a:pt x="150" y="595"/>
                  </a:lnTo>
                  <a:lnTo>
                    <a:pt x="776" y="595"/>
                  </a:lnTo>
                  <a:close/>
                  <a:moveTo>
                    <a:pt x="150" y="367"/>
                  </a:moveTo>
                  <a:lnTo>
                    <a:pt x="773" y="367"/>
                  </a:lnTo>
                  <a:lnTo>
                    <a:pt x="773" y="200"/>
                  </a:lnTo>
                  <a:cubicBezTo>
                    <a:pt x="773" y="189"/>
                    <a:pt x="765" y="180"/>
                    <a:pt x="754" y="180"/>
                  </a:cubicBezTo>
                  <a:lnTo>
                    <a:pt x="169" y="180"/>
                  </a:lnTo>
                  <a:cubicBezTo>
                    <a:pt x="158" y="180"/>
                    <a:pt x="150" y="189"/>
                    <a:pt x="150" y="200"/>
                  </a:cubicBezTo>
                  <a:lnTo>
                    <a:pt x="150" y="367"/>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79" name="Freeform 43">
              <a:extLst>
                <a:ext uri="{FF2B5EF4-FFF2-40B4-BE49-F238E27FC236}">
                  <a16:creationId xmlns:a16="http://schemas.microsoft.com/office/drawing/2014/main" id="{E9EC4677-8B91-44ED-93FB-233DBEF1AE28}"/>
                </a:ext>
              </a:extLst>
            </p:cNvPr>
            <p:cNvSpPr>
              <a:spLocks noChangeArrowheads="1"/>
            </p:cNvSpPr>
            <p:nvPr/>
          </p:nvSpPr>
          <p:spPr bwMode="auto">
            <a:xfrm>
              <a:off x="2470150" y="2906713"/>
              <a:ext cx="22225" cy="22225"/>
            </a:xfrm>
            <a:custGeom>
              <a:avLst/>
              <a:gdLst>
                <a:gd name="T0" fmla="*/ 62 w 63"/>
                <a:gd name="T1" fmla="*/ 31 h 63"/>
                <a:gd name="T2" fmla="*/ 58 w 63"/>
                <a:gd name="T3" fmla="*/ 47 h 63"/>
                <a:gd name="T4" fmla="*/ 47 w 63"/>
                <a:gd name="T5" fmla="*/ 58 h 63"/>
                <a:gd name="T6" fmla="*/ 31 w 63"/>
                <a:gd name="T7" fmla="*/ 62 h 63"/>
                <a:gd name="T8" fmla="*/ 16 w 63"/>
                <a:gd name="T9" fmla="*/ 58 h 63"/>
                <a:gd name="T10" fmla="*/ 4 w 63"/>
                <a:gd name="T11" fmla="*/ 47 h 63"/>
                <a:gd name="T12" fmla="*/ 0 w 63"/>
                <a:gd name="T13" fmla="*/ 31 h 63"/>
                <a:gd name="T14" fmla="*/ 4 w 63"/>
                <a:gd name="T15" fmla="*/ 16 h 63"/>
                <a:gd name="T16" fmla="*/ 16 w 63"/>
                <a:gd name="T17" fmla="*/ 4 h 63"/>
                <a:gd name="T18" fmla="*/ 31 w 63"/>
                <a:gd name="T19" fmla="*/ 0 h 63"/>
                <a:gd name="T20" fmla="*/ 47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2" y="55"/>
                    <a:pt x="47" y="58"/>
                  </a:cubicBezTo>
                  <a:cubicBezTo>
                    <a:pt x="42" y="61"/>
                    <a:pt x="36" y="62"/>
                    <a:pt x="31" y="62"/>
                  </a:cubicBezTo>
                  <a:cubicBezTo>
                    <a:pt x="25" y="62"/>
                    <a:pt x="21" y="61"/>
                    <a:pt x="16" y="58"/>
                  </a:cubicBezTo>
                  <a:cubicBezTo>
                    <a:pt x="11" y="55"/>
                    <a:pt x="7" y="52"/>
                    <a:pt x="4" y="47"/>
                  </a:cubicBezTo>
                  <a:cubicBezTo>
                    <a:pt x="1" y="42"/>
                    <a:pt x="0" y="37"/>
                    <a:pt x="0" y="31"/>
                  </a:cubicBezTo>
                  <a:cubicBezTo>
                    <a:pt x="0" y="25"/>
                    <a:pt x="1" y="20"/>
                    <a:pt x="4" y="16"/>
                  </a:cubicBezTo>
                  <a:cubicBezTo>
                    <a:pt x="7" y="11"/>
                    <a:pt x="11" y="7"/>
                    <a:pt x="16" y="4"/>
                  </a:cubicBezTo>
                  <a:cubicBezTo>
                    <a:pt x="21" y="1"/>
                    <a:pt x="26" y="0"/>
                    <a:pt x="31" y="0"/>
                  </a:cubicBezTo>
                  <a:cubicBezTo>
                    <a:pt x="37" y="0"/>
                    <a:pt x="42" y="1"/>
                    <a:pt x="47" y="4"/>
                  </a:cubicBezTo>
                  <a:cubicBezTo>
                    <a:pt x="52" y="7"/>
                    <a:pt x="55" y="11"/>
                    <a:pt x="58" y="16"/>
                  </a:cubicBezTo>
                  <a:cubicBezTo>
                    <a:pt x="61" y="20"/>
                    <a:pt x="62" y="25"/>
                    <a:pt x="62" y="3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grpSp>
        <p:nvGrpSpPr>
          <p:cNvPr id="680" name="Group 679">
            <a:extLst>
              <a:ext uri="{FF2B5EF4-FFF2-40B4-BE49-F238E27FC236}">
                <a16:creationId xmlns:a16="http://schemas.microsoft.com/office/drawing/2014/main" id="{4890FB14-6C3E-4C31-BC71-0CB1AA4D164F}"/>
              </a:ext>
            </a:extLst>
          </p:cNvPr>
          <p:cNvGrpSpPr>
            <a:grpSpLocks noChangeAspect="1"/>
          </p:cNvGrpSpPr>
          <p:nvPr/>
        </p:nvGrpSpPr>
        <p:grpSpPr>
          <a:xfrm>
            <a:off x="6768168" y="5149108"/>
            <a:ext cx="499620" cy="545258"/>
            <a:chOff x="2230438" y="2657475"/>
            <a:chExt cx="330200" cy="360363"/>
          </a:xfrm>
          <a:solidFill>
            <a:schemeClr val="accent1"/>
          </a:solidFill>
        </p:grpSpPr>
        <p:sp>
          <p:nvSpPr>
            <p:cNvPr id="681" name="Freeform 40">
              <a:extLst>
                <a:ext uri="{FF2B5EF4-FFF2-40B4-BE49-F238E27FC236}">
                  <a16:creationId xmlns:a16="http://schemas.microsoft.com/office/drawing/2014/main" id="{64F75DED-DB11-46F6-9639-89B813CD3811}"/>
                </a:ext>
              </a:extLst>
            </p:cNvPr>
            <p:cNvSpPr>
              <a:spLocks noChangeArrowheads="1"/>
            </p:cNvSpPr>
            <p:nvPr/>
          </p:nvSpPr>
          <p:spPr bwMode="auto">
            <a:xfrm>
              <a:off x="2470150" y="2744788"/>
              <a:ext cx="22225" cy="22225"/>
            </a:xfrm>
            <a:custGeom>
              <a:avLst/>
              <a:gdLst>
                <a:gd name="T0" fmla="*/ 62 w 63"/>
                <a:gd name="T1" fmla="*/ 31 h 63"/>
                <a:gd name="T2" fmla="*/ 58 w 63"/>
                <a:gd name="T3" fmla="*/ 47 h 63"/>
                <a:gd name="T4" fmla="*/ 47 w 63"/>
                <a:gd name="T5" fmla="*/ 58 h 63"/>
                <a:gd name="T6" fmla="*/ 31 w 63"/>
                <a:gd name="T7" fmla="*/ 62 h 63"/>
                <a:gd name="T8" fmla="*/ 16 w 63"/>
                <a:gd name="T9" fmla="*/ 58 h 63"/>
                <a:gd name="T10" fmla="*/ 4 w 63"/>
                <a:gd name="T11" fmla="*/ 47 h 63"/>
                <a:gd name="T12" fmla="*/ 0 w 63"/>
                <a:gd name="T13" fmla="*/ 31 h 63"/>
                <a:gd name="T14" fmla="*/ 4 w 63"/>
                <a:gd name="T15" fmla="*/ 16 h 63"/>
                <a:gd name="T16" fmla="*/ 16 w 63"/>
                <a:gd name="T17" fmla="*/ 4 h 63"/>
                <a:gd name="T18" fmla="*/ 31 w 63"/>
                <a:gd name="T19" fmla="*/ 0 h 63"/>
                <a:gd name="T20" fmla="*/ 47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2" y="55"/>
                    <a:pt x="47" y="58"/>
                  </a:cubicBezTo>
                  <a:cubicBezTo>
                    <a:pt x="42" y="61"/>
                    <a:pt x="36" y="62"/>
                    <a:pt x="31" y="62"/>
                  </a:cubicBezTo>
                  <a:cubicBezTo>
                    <a:pt x="25" y="62"/>
                    <a:pt x="21" y="61"/>
                    <a:pt x="16" y="58"/>
                  </a:cubicBezTo>
                  <a:cubicBezTo>
                    <a:pt x="11" y="55"/>
                    <a:pt x="7" y="52"/>
                    <a:pt x="4" y="47"/>
                  </a:cubicBezTo>
                  <a:cubicBezTo>
                    <a:pt x="1" y="42"/>
                    <a:pt x="0" y="36"/>
                    <a:pt x="0" y="31"/>
                  </a:cubicBezTo>
                  <a:cubicBezTo>
                    <a:pt x="0" y="25"/>
                    <a:pt x="1" y="21"/>
                    <a:pt x="4" y="16"/>
                  </a:cubicBezTo>
                  <a:cubicBezTo>
                    <a:pt x="7" y="11"/>
                    <a:pt x="11" y="6"/>
                    <a:pt x="16" y="4"/>
                  </a:cubicBezTo>
                  <a:cubicBezTo>
                    <a:pt x="21" y="1"/>
                    <a:pt x="26" y="0"/>
                    <a:pt x="31" y="0"/>
                  </a:cubicBezTo>
                  <a:cubicBezTo>
                    <a:pt x="37" y="0"/>
                    <a:pt x="42" y="1"/>
                    <a:pt x="47" y="4"/>
                  </a:cubicBezTo>
                  <a:cubicBezTo>
                    <a:pt x="52" y="6"/>
                    <a:pt x="55" y="11"/>
                    <a:pt x="58" y="16"/>
                  </a:cubicBezTo>
                  <a:cubicBezTo>
                    <a:pt x="61" y="21"/>
                    <a:pt x="62" y="26"/>
                    <a:pt x="62" y="3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82" name="Freeform 41">
              <a:extLst>
                <a:ext uri="{FF2B5EF4-FFF2-40B4-BE49-F238E27FC236}">
                  <a16:creationId xmlns:a16="http://schemas.microsoft.com/office/drawing/2014/main" id="{11583657-59FE-456D-8062-6134F85665B5}"/>
                </a:ext>
              </a:extLst>
            </p:cNvPr>
            <p:cNvSpPr>
              <a:spLocks noChangeArrowheads="1"/>
            </p:cNvSpPr>
            <p:nvPr/>
          </p:nvSpPr>
          <p:spPr bwMode="auto">
            <a:xfrm>
              <a:off x="2470150" y="2827338"/>
              <a:ext cx="22225" cy="22225"/>
            </a:xfrm>
            <a:custGeom>
              <a:avLst/>
              <a:gdLst>
                <a:gd name="T0" fmla="*/ 62 w 63"/>
                <a:gd name="T1" fmla="*/ 31 h 63"/>
                <a:gd name="T2" fmla="*/ 58 w 63"/>
                <a:gd name="T3" fmla="*/ 46 h 63"/>
                <a:gd name="T4" fmla="*/ 47 w 63"/>
                <a:gd name="T5" fmla="*/ 58 h 63"/>
                <a:gd name="T6" fmla="*/ 31 w 63"/>
                <a:gd name="T7" fmla="*/ 62 h 63"/>
                <a:gd name="T8" fmla="*/ 16 w 63"/>
                <a:gd name="T9" fmla="*/ 58 h 63"/>
                <a:gd name="T10" fmla="*/ 4 w 63"/>
                <a:gd name="T11" fmla="*/ 46 h 63"/>
                <a:gd name="T12" fmla="*/ 0 w 63"/>
                <a:gd name="T13" fmla="*/ 31 h 63"/>
                <a:gd name="T14" fmla="*/ 4 w 63"/>
                <a:gd name="T15" fmla="*/ 15 h 63"/>
                <a:gd name="T16" fmla="*/ 16 w 63"/>
                <a:gd name="T17" fmla="*/ 4 h 63"/>
                <a:gd name="T18" fmla="*/ 31 w 63"/>
                <a:gd name="T19" fmla="*/ 0 h 63"/>
                <a:gd name="T20" fmla="*/ 47 w 63"/>
                <a:gd name="T21" fmla="*/ 4 h 63"/>
                <a:gd name="T22" fmla="*/ 58 w 63"/>
                <a:gd name="T23" fmla="*/ 15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1"/>
                    <a:pt x="58" y="46"/>
                  </a:cubicBezTo>
                  <a:cubicBezTo>
                    <a:pt x="55" y="50"/>
                    <a:pt x="52" y="55"/>
                    <a:pt x="47" y="58"/>
                  </a:cubicBezTo>
                  <a:cubicBezTo>
                    <a:pt x="42" y="61"/>
                    <a:pt x="36" y="62"/>
                    <a:pt x="31" y="62"/>
                  </a:cubicBezTo>
                  <a:cubicBezTo>
                    <a:pt x="25" y="62"/>
                    <a:pt x="21" y="61"/>
                    <a:pt x="16" y="58"/>
                  </a:cubicBezTo>
                  <a:cubicBezTo>
                    <a:pt x="11" y="55"/>
                    <a:pt x="7" y="50"/>
                    <a:pt x="4" y="46"/>
                  </a:cubicBezTo>
                  <a:cubicBezTo>
                    <a:pt x="1" y="41"/>
                    <a:pt x="0" y="37"/>
                    <a:pt x="0" y="31"/>
                  </a:cubicBezTo>
                  <a:cubicBezTo>
                    <a:pt x="0" y="25"/>
                    <a:pt x="1" y="20"/>
                    <a:pt x="4" y="15"/>
                  </a:cubicBezTo>
                  <a:cubicBezTo>
                    <a:pt x="7" y="10"/>
                    <a:pt x="11" y="7"/>
                    <a:pt x="16" y="4"/>
                  </a:cubicBezTo>
                  <a:cubicBezTo>
                    <a:pt x="21" y="1"/>
                    <a:pt x="26" y="0"/>
                    <a:pt x="31" y="0"/>
                  </a:cubicBezTo>
                  <a:cubicBezTo>
                    <a:pt x="37" y="0"/>
                    <a:pt x="42" y="1"/>
                    <a:pt x="47" y="4"/>
                  </a:cubicBezTo>
                  <a:cubicBezTo>
                    <a:pt x="52" y="7"/>
                    <a:pt x="55" y="10"/>
                    <a:pt x="58" y="15"/>
                  </a:cubicBezTo>
                  <a:cubicBezTo>
                    <a:pt x="61" y="20"/>
                    <a:pt x="62" y="25"/>
                    <a:pt x="62" y="3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83" name="Freeform 42">
              <a:extLst>
                <a:ext uri="{FF2B5EF4-FFF2-40B4-BE49-F238E27FC236}">
                  <a16:creationId xmlns:a16="http://schemas.microsoft.com/office/drawing/2014/main" id="{53B492E3-E813-4B65-8246-6B120E656E85}"/>
                </a:ext>
              </a:extLst>
            </p:cNvPr>
            <p:cNvSpPr>
              <a:spLocks noChangeArrowheads="1"/>
            </p:cNvSpPr>
            <p:nvPr/>
          </p:nvSpPr>
          <p:spPr bwMode="auto">
            <a:xfrm>
              <a:off x="2230438" y="2657475"/>
              <a:ext cx="330200" cy="360363"/>
            </a:xfrm>
            <a:custGeom>
              <a:avLst/>
              <a:gdLst>
                <a:gd name="T0" fmla="*/ 867 w 918"/>
                <a:gd name="T1" fmla="*/ 0 h 1003"/>
                <a:gd name="T2" fmla="*/ 917 w 918"/>
                <a:gd name="T3" fmla="*/ 51 h 1003"/>
                <a:gd name="T4" fmla="*/ 917 w 918"/>
                <a:gd name="T5" fmla="*/ 951 h 1003"/>
                <a:gd name="T6" fmla="*/ 867 w 918"/>
                <a:gd name="T7" fmla="*/ 1002 h 1003"/>
                <a:gd name="T8" fmla="*/ 51 w 918"/>
                <a:gd name="T9" fmla="*/ 1002 h 1003"/>
                <a:gd name="T10" fmla="*/ 0 w 918"/>
                <a:gd name="T11" fmla="*/ 951 h 1003"/>
                <a:gd name="T12" fmla="*/ 0 w 918"/>
                <a:gd name="T13" fmla="*/ 51 h 1003"/>
                <a:gd name="T14" fmla="*/ 51 w 918"/>
                <a:gd name="T15" fmla="*/ 0 h 1003"/>
                <a:gd name="T16" fmla="*/ 867 w 918"/>
                <a:gd name="T17" fmla="*/ 0 h 1003"/>
                <a:gd name="T18" fmla="*/ 776 w 918"/>
                <a:gd name="T19" fmla="*/ 798 h 1003"/>
                <a:gd name="T20" fmla="*/ 779 w 918"/>
                <a:gd name="T21" fmla="*/ 798 h 1003"/>
                <a:gd name="T22" fmla="*/ 779 w 918"/>
                <a:gd name="T23" fmla="*/ 632 h 1003"/>
                <a:gd name="T24" fmla="*/ 153 w 918"/>
                <a:gd name="T25" fmla="*/ 632 h 1003"/>
                <a:gd name="T26" fmla="*/ 153 w 918"/>
                <a:gd name="T27" fmla="*/ 798 h 1003"/>
                <a:gd name="T28" fmla="*/ 172 w 918"/>
                <a:gd name="T29" fmla="*/ 818 h 1003"/>
                <a:gd name="T30" fmla="*/ 756 w 918"/>
                <a:gd name="T31" fmla="*/ 818 h 1003"/>
                <a:gd name="T32" fmla="*/ 776 w 918"/>
                <a:gd name="T33" fmla="*/ 798 h 1003"/>
                <a:gd name="T34" fmla="*/ 776 w 918"/>
                <a:gd name="T35" fmla="*/ 595 h 1003"/>
                <a:gd name="T36" fmla="*/ 776 w 918"/>
                <a:gd name="T37" fmla="*/ 409 h 1003"/>
                <a:gd name="T38" fmla="*/ 150 w 918"/>
                <a:gd name="T39" fmla="*/ 409 h 1003"/>
                <a:gd name="T40" fmla="*/ 150 w 918"/>
                <a:gd name="T41" fmla="*/ 595 h 1003"/>
                <a:gd name="T42" fmla="*/ 776 w 918"/>
                <a:gd name="T43" fmla="*/ 595 h 1003"/>
                <a:gd name="T44" fmla="*/ 150 w 918"/>
                <a:gd name="T45" fmla="*/ 367 h 1003"/>
                <a:gd name="T46" fmla="*/ 773 w 918"/>
                <a:gd name="T47" fmla="*/ 367 h 1003"/>
                <a:gd name="T48" fmla="*/ 773 w 918"/>
                <a:gd name="T49" fmla="*/ 200 h 1003"/>
                <a:gd name="T50" fmla="*/ 754 w 918"/>
                <a:gd name="T51" fmla="*/ 180 h 1003"/>
                <a:gd name="T52" fmla="*/ 169 w 918"/>
                <a:gd name="T53" fmla="*/ 180 h 1003"/>
                <a:gd name="T54" fmla="*/ 150 w 918"/>
                <a:gd name="T55" fmla="*/ 200 h 1003"/>
                <a:gd name="T56" fmla="*/ 150 w 918"/>
                <a:gd name="T57" fmla="*/ 36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918" h="1003">
                  <a:moveTo>
                    <a:pt x="867" y="0"/>
                  </a:moveTo>
                  <a:cubicBezTo>
                    <a:pt x="895" y="0"/>
                    <a:pt x="917" y="22"/>
                    <a:pt x="917" y="51"/>
                  </a:cubicBezTo>
                  <a:lnTo>
                    <a:pt x="917" y="951"/>
                  </a:lnTo>
                  <a:cubicBezTo>
                    <a:pt x="917" y="979"/>
                    <a:pt x="895" y="1002"/>
                    <a:pt x="867" y="1002"/>
                  </a:cubicBezTo>
                  <a:lnTo>
                    <a:pt x="51" y="1002"/>
                  </a:lnTo>
                  <a:cubicBezTo>
                    <a:pt x="23" y="1002"/>
                    <a:pt x="0" y="979"/>
                    <a:pt x="0" y="951"/>
                  </a:cubicBezTo>
                  <a:lnTo>
                    <a:pt x="0" y="51"/>
                  </a:lnTo>
                  <a:cubicBezTo>
                    <a:pt x="0" y="22"/>
                    <a:pt x="23" y="0"/>
                    <a:pt x="51" y="0"/>
                  </a:cubicBezTo>
                  <a:lnTo>
                    <a:pt x="867" y="0"/>
                  </a:lnTo>
                  <a:close/>
                  <a:moveTo>
                    <a:pt x="776" y="798"/>
                  </a:moveTo>
                  <a:lnTo>
                    <a:pt x="779" y="798"/>
                  </a:lnTo>
                  <a:lnTo>
                    <a:pt x="779" y="632"/>
                  </a:lnTo>
                  <a:lnTo>
                    <a:pt x="153" y="632"/>
                  </a:lnTo>
                  <a:lnTo>
                    <a:pt x="153" y="798"/>
                  </a:lnTo>
                  <a:cubicBezTo>
                    <a:pt x="153" y="810"/>
                    <a:pt x="161" y="818"/>
                    <a:pt x="172" y="818"/>
                  </a:cubicBezTo>
                  <a:lnTo>
                    <a:pt x="756" y="818"/>
                  </a:lnTo>
                  <a:cubicBezTo>
                    <a:pt x="768" y="818"/>
                    <a:pt x="776" y="810"/>
                    <a:pt x="776" y="798"/>
                  </a:cubicBezTo>
                  <a:close/>
                  <a:moveTo>
                    <a:pt x="776" y="595"/>
                  </a:moveTo>
                  <a:lnTo>
                    <a:pt x="776" y="409"/>
                  </a:lnTo>
                  <a:lnTo>
                    <a:pt x="150" y="409"/>
                  </a:lnTo>
                  <a:lnTo>
                    <a:pt x="150" y="595"/>
                  </a:lnTo>
                  <a:lnTo>
                    <a:pt x="776" y="595"/>
                  </a:lnTo>
                  <a:close/>
                  <a:moveTo>
                    <a:pt x="150" y="367"/>
                  </a:moveTo>
                  <a:lnTo>
                    <a:pt x="773" y="367"/>
                  </a:lnTo>
                  <a:lnTo>
                    <a:pt x="773" y="200"/>
                  </a:lnTo>
                  <a:cubicBezTo>
                    <a:pt x="773" y="189"/>
                    <a:pt x="765" y="180"/>
                    <a:pt x="754" y="180"/>
                  </a:cubicBezTo>
                  <a:lnTo>
                    <a:pt x="169" y="180"/>
                  </a:lnTo>
                  <a:cubicBezTo>
                    <a:pt x="158" y="180"/>
                    <a:pt x="150" y="189"/>
                    <a:pt x="150" y="200"/>
                  </a:cubicBezTo>
                  <a:lnTo>
                    <a:pt x="150" y="367"/>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84" name="Freeform 43">
              <a:extLst>
                <a:ext uri="{FF2B5EF4-FFF2-40B4-BE49-F238E27FC236}">
                  <a16:creationId xmlns:a16="http://schemas.microsoft.com/office/drawing/2014/main" id="{97BF3844-C6A8-4275-A31C-3F4885EC359B}"/>
                </a:ext>
              </a:extLst>
            </p:cNvPr>
            <p:cNvSpPr>
              <a:spLocks noChangeArrowheads="1"/>
            </p:cNvSpPr>
            <p:nvPr/>
          </p:nvSpPr>
          <p:spPr bwMode="auto">
            <a:xfrm>
              <a:off x="2470150" y="2906713"/>
              <a:ext cx="22225" cy="22225"/>
            </a:xfrm>
            <a:custGeom>
              <a:avLst/>
              <a:gdLst>
                <a:gd name="T0" fmla="*/ 62 w 63"/>
                <a:gd name="T1" fmla="*/ 31 h 63"/>
                <a:gd name="T2" fmla="*/ 58 w 63"/>
                <a:gd name="T3" fmla="*/ 47 h 63"/>
                <a:gd name="T4" fmla="*/ 47 w 63"/>
                <a:gd name="T5" fmla="*/ 58 h 63"/>
                <a:gd name="T6" fmla="*/ 31 w 63"/>
                <a:gd name="T7" fmla="*/ 62 h 63"/>
                <a:gd name="T8" fmla="*/ 16 w 63"/>
                <a:gd name="T9" fmla="*/ 58 h 63"/>
                <a:gd name="T10" fmla="*/ 4 w 63"/>
                <a:gd name="T11" fmla="*/ 47 h 63"/>
                <a:gd name="T12" fmla="*/ 0 w 63"/>
                <a:gd name="T13" fmla="*/ 31 h 63"/>
                <a:gd name="T14" fmla="*/ 4 w 63"/>
                <a:gd name="T15" fmla="*/ 16 h 63"/>
                <a:gd name="T16" fmla="*/ 16 w 63"/>
                <a:gd name="T17" fmla="*/ 4 h 63"/>
                <a:gd name="T18" fmla="*/ 31 w 63"/>
                <a:gd name="T19" fmla="*/ 0 h 63"/>
                <a:gd name="T20" fmla="*/ 47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2" y="55"/>
                    <a:pt x="47" y="58"/>
                  </a:cubicBezTo>
                  <a:cubicBezTo>
                    <a:pt x="42" y="61"/>
                    <a:pt x="36" y="62"/>
                    <a:pt x="31" y="62"/>
                  </a:cubicBezTo>
                  <a:cubicBezTo>
                    <a:pt x="25" y="62"/>
                    <a:pt x="21" y="61"/>
                    <a:pt x="16" y="58"/>
                  </a:cubicBezTo>
                  <a:cubicBezTo>
                    <a:pt x="11" y="55"/>
                    <a:pt x="7" y="52"/>
                    <a:pt x="4" y="47"/>
                  </a:cubicBezTo>
                  <a:cubicBezTo>
                    <a:pt x="1" y="42"/>
                    <a:pt x="0" y="37"/>
                    <a:pt x="0" y="31"/>
                  </a:cubicBezTo>
                  <a:cubicBezTo>
                    <a:pt x="0" y="25"/>
                    <a:pt x="1" y="20"/>
                    <a:pt x="4" y="16"/>
                  </a:cubicBezTo>
                  <a:cubicBezTo>
                    <a:pt x="7" y="11"/>
                    <a:pt x="11" y="7"/>
                    <a:pt x="16" y="4"/>
                  </a:cubicBezTo>
                  <a:cubicBezTo>
                    <a:pt x="21" y="1"/>
                    <a:pt x="26" y="0"/>
                    <a:pt x="31" y="0"/>
                  </a:cubicBezTo>
                  <a:cubicBezTo>
                    <a:pt x="37" y="0"/>
                    <a:pt x="42" y="1"/>
                    <a:pt x="47" y="4"/>
                  </a:cubicBezTo>
                  <a:cubicBezTo>
                    <a:pt x="52" y="7"/>
                    <a:pt x="55" y="11"/>
                    <a:pt x="58" y="16"/>
                  </a:cubicBezTo>
                  <a:cubicBezTo>
                    <a:pt x="61" y="20"/>
                    <a:pt x="62" y="25"/>
                    <a:pt x="62" y="3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grpSp>
        <p:nvGrpSpPr>
          <p:cNvPr id="685" name="Group 684">
            <a:extLst>
              <a:ext uri="{FF2B5EF4-FFF2-40B4-BE49-F238E27FC236}">
                <a16:creationId xmlns:a16="http://schemas.microsoft.com/office/drawing/2014/main" id="{F1D38C13-AEC8-403C-AC6F-6F671D2A4A4B}"/>
              </a:ext>
            </a:extLst>
          </p:cNvPr>
          <p:cNvGrpSpPr>
            <a:grpSpLocks noChangeAspect="1"/>
          </p:cNvGrpSpPr>
          <p:nvPr/>
        </p:nvGrpSpPr>
        <p:grpSpPr>
          <a:xfrm>
            <a:off x="9461989" y="3340198"/>
            <a:ext cx="499620" cy="545258"/>
            <a:chOff x="2230438" y="2657475"/>
            <a:chExt cx="330200" cy="360363"/>
          </a:xfrm>
          <a:solidFill>
            <a:schemeClr val="accent1"/>
          </a:solidFill>
        </p:grpSpPr>
        <p:sp>
          <p:nvSpPr>
            <p:cNvPr id="686" name="Freeform 40">
              <a:extLst>
                <a:ext uri="{FF2B5EF4-FFF2-40B4-BE49-F238E27FC236}">
                  <a16:creationId xmlns:a16="http://schemas.microsoft.com/office/drawing/2014/main" id="{F4E7E04B-7B18-40BB-B5B3-91209EF84BA0}"/>
                </a:ext>
              </a:extLst>
            </p:cNvPr>
            <p:cNvSpPr>
              <a:spLocks noChangeArrowheads="1"/>
            </p:cNvSpPr>
            <p:nvPr/>
          </p:nvSpPr>
          <p:spPr bwMode="auto">
            <a:xfrm>
              <a:off x="2470150" y="2744788"/>
              <a:ext cx="22225" cy="22225"/>
            </a:xfrm>
            <a:custGeom>
              <a:avLst/>
              <a:gdLst>
                <a:gd name="T0" fmla="*/ 62 w 63"/>
                <a:gd name="T1" fmla="*/ 31 h 63"/>
                <a:gd name="T2" fmla="*/ 58 w 63"/>
                <a:gd name="T3" fmla="*/ 47 h 63"/>
                <a:gd name="T4" fmla="*/ 47 w 63"/>
                <a:gd name="T5" fmla="*/ 58 h 63"/>
                <a:gd name="T6" fmla="*/ 31 w 63"/>
                <a:gd name="T7" fmla="*/ 62 h 63"/>
                <a:gd name="T8" fmla="*/ 16 w 63"/>
                <a:gd name="T9" fmla="*/ 58 h 63"/>
                <a:gd name="T10" fmla="*/ 4 w 63"/>
                <a:gd name="T11" fmla="*/ 47 h 63"/>
                <a:gd name="T12" fmla="*/ 0 w 63"/>
                <a:gd name="T13" fmla="*/ 31 h 63"/>
                <a:gd name="T14" fmla="*/ 4 w 63"/>
                <a:gd name="T15" fmla="*/ 16 h 63"/>
                <a:gd name="T16" fmla="*/ 16 w 63"/>
                <a:gd name="T17" fmla="*/ 4 h 63"/>
                <a:gd name="T18" fmla="*/ 31 w 63"/>
                <a:gd name="T19" fmla="*/ 0 h 63"/>
                <a:gd name="T20" fmla="*/ 47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2" y="55"/>
                    <a:pt x="47" y="58"/>
                  </a:cubicBezTo>
                  <a:cubicBezTo>
                    <a:pt x="42" y="61"/>
                    <a:pt x="36" y="62"/>
                    <a:pt x="31" y="62"/>
                  </a:cubicBezTo>
                  <a:cubicBezTo>
                    <a:pt x="25" y="62"/>
                    <a:pt x="21" y="61"/>
                    <a:pt x="16" y="58"/>
                  </a:cubicBezTo>
                  <a:cubicBezTo>
                    <a:pt x="11" y="55"/>
                    <a:pt x="7" y="52"/>
                    <a:pt x="4" y="47"/>
                  </a:cubicBezTo>
                  <a:cubicBezTo>
                    <a:pt x="1" y="42"/>
                    <a:pt x="0" y="36"/>
                    <a:pt x="0" y="31"/>
                  </a:cubicBezTo>
                  <a:cubicBezTo>
                    <a:pt x="0" y="25"/>
                    <a:pt x="1" y="21"/>
                    <a:pt x="4" y="16"/>
                  </a:cubicBezTo>
                  <a:cubicBezTo>
                    <a:pt x="7" y="11"/>
                    <a:pt x="11" y="6"/>
                    <a:pt x="16" y="4"/>
                  </a:cubicBezTo>
                  <a:cubicBezTo>
                    <a:pt x="21" y="1"/>
                    <a:pt x="26" y="0"/>
                    <a:pt x="31" y="0"/>
                  </a:cubicBezTo>
                  <a:cubicBezTo>
                    <a:pt x="37" y="0"/>
                    <a:pt x="42" y="1"/>
                    <a:pt x="47" y="4"/>
                  </a:cubicBezTo>
                  <a:cubicBezTo>
                    <a:pt x="52" y="6"/>
                    <a:pt x="55" y="11"/>
                    <a:pt x="58" y="16"/>
                  </a:cubicBezTo>
                  <a:cubicBezTo>
                    <a:pt x="61" y="21"/>
                    <a:pt x="62" y="26"/>
                    <a:pt x="62" y="3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87" name="Freeform 41">
              <a:extLst>
                <a:ext uri="{FF2B5EF4-FFF2-40B4-BE49-F238E27FC236}">
                  <a16:creationId xmlns:a16="http://schemas.microsoft.com/office/drawing/2014/main" id="{9E745D61-7D6E-463F-A7AE-49D261FB7970}"/>
                </a:ext>
              </a:extLst>
            </p:cNvPr>
            <p:cNvSpPr>
              <a:spLocks noChangeArrowheads="1"/>
            </p:cNvSpPr>
            <p:nvPr/>
          </p:nvSpPr>
          <p:spPr bwMode="auto">
            <a:xfrm>
              <a:off x="2470150" y="2827338"/>
              <a:ext cx="22225" cy="22225"/>
            </a:xfrm>
            <a:custGeom>
              <a:avLst/>
              <a:gdLst>
                <a:gd name="T0" fmla="*/ 62 w 63"/>
                <a:gd name="T1" fmla="*/ 31 h 63"/>
                <a:gd name="T2" fmla="*/ 58 w 63"/>
                <a:gd name="T3" fmla="*/ 46 h 63"/>
                <a:gd name="T4" fmla="*/ 47 w 63"/>
                <a:gd name="T5" fmla="*/ 58 h 63"/>
                <a:gd name="T6" fmla="*/ 31 w 63"/>
                <a:gd name="T7" fmla="*/ 62 h 63"/>
                <a:gd name="T8" fmla="*/ 16 w 63"/>
                <a:gd name="T9" fmla="*/ 58 h 63"/>
                <a:gd name="T10" fmla="*/ 4 w 63"/>
                <a:gd name="T11" fmla="*/ 46 h 63"/>
                <a:gd name="T12" fmla="*/ 0 w 63"/>
                <a:gd name="T13" fmla="*/ 31 h 63"/>
                <a:gd name="T14" fmla="*/ 4 w 63"/>
                <a:gd name="T15" fmla="*/ 15 h 63"/>
                <a:gd name="T16" fmla="*/ 16 w 63"/>
                <a:gd name="T17" fmla="*/ 4 h 63"/>
                <a:gd name="T18" fmla="*/ 31 w 63"/>
                <a:gd name="T19" fmla="*/ 0 h 63"/>
                <a:gd name="T20" fmla="*/ 47 w 63"/>
                <a:gd name="T21" fmla="*/ 4 h 63"/>
                <a:gd name="T22" fmla="*/ 58 w 63"/>
                <a:gd name="T23" fmla="*/ 15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1"/>
                    <a:pt x="58" y="46"/>
                  </a:cubicBezTo>
                  <a:cubicBezTo>
                    <a:pt x="55" y="50"/>
                    <a:pt x="52" y="55"/>
                    <a:pt x="47" y="58"/>
                  </a:cubicBezTo>
                  <a:cubicBezTo>
                    <a:pt x="42" y="61"/>
                    <a:pt x="36" y="62"/>
                    <a:pt x="31" y="62"/>
                  </a:cubicBezTo>
                  <a:cubicBezTo>
                    <a:pt x="25" y="62"/>
                    <a:pt x="21" y="61"/>
                    <a:pt x="16" y="58"/>
                  </a:cubicBezTo>
                  <a:cubicBezTo>
                    <a:pt x="11" y="55"/>
                    <a:pt x="7" y="50"/>
                    <a:pt x="4" y="46"/>
                  </a:cubicBezTo>
                  <a:cubicBezTo>
                    <a:pt x="1" y="41"/>
                    <a:pt x="0" y="37"/>
                    <a:pt x="0" y="31"/>
                  </a:cubicBezTo>
                  <a:cubicBezTo>
                    <a:pt x="0" y="25"/>
                    <a:pt x="1" y="20"/>
                    <a:pt x="4" y="15"/>
                  </a:cubicBezTo>
                  <a:cubicBezTo>
                    <a:pt x="7" y="10"/>
                    <a:pt x="11" y="7"/>
                    <a:pt x="16" y="4"/>
                  </a:cubicBezTo>
                  <a:cubicBezTo>
                    <a:pt x="21" y="1"/>
                    <a:pt x="26" y="0"/>
                    <a:pt x="31" y="0"/>
                  </a:cubicBezTo>
                  <a:cubicBezTo>
                    <a:pt x="37" y="0"/>
                    <a:pt x="42" y="1"/>
                    <a:pt x="47" y="4"/>
                  </a:cubicBezTo>
                  <a:cubicBezTo>
                    <a:pt x="52" y="7"/>
                    <a:pt x="55" y="10"/>
                    <a:pt x="58" y="15"/>
                  </a:cubicBezTo>
                  <a:cubicBezTo>
                    <a:pt x="61" y="20"/>
                    <a:pt x="62" y="25"/>
                    <a:pt x="62" y="3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88" name="Freeform 42">
              <a:extLst>
                <a:ext uri="{FF2B5EF4-FFF2-40B4-BE49-F238E27FC236}">
                  <a16:creationId xmlns:a16="http://schemas.microsoft.com/office/drawing/2014/main" id="{42254421-020D-46AA-9C29-FA29A1BF53B2}"/>
                </a:ext>
              </a:extLst>
            </p:cNvPr>
            <p:cNvSpPr>
              <a:spLocks noChangeArrowheads="1"/>
            </p:cNvSpPr>
            <p:nvPr/>
          </p:nvSpPr>
          <p:spPr bwMode="auto">
            <a:xfrm>
              <a:off x="2230438" y="2657475"/>
              <a:ext cx="330200" cy="360363"/>
            </a:xfrm>
            <a:custGeom>
              <a:avLst/>
              <a:gdLst>
                <a:gd name="T0" fmla="*/ 867 w 918"/>
                <a:gd name="T1" fmla="*/ 0 h 1003"/>
                <a:gd name="T2" fmla="*/ 917 w 918"/>
                <a:gd name="T3" fmla="*/ 51 h 1003"/>
                <a:gd name="T4" fmla="*/ 917 w 918"/>
                <a:gd name="T5" fmla="*/ 951 h 1003"/>
                <a:gd name="T6" fmla="*/ 867 w 918"/>
                <a:gd name="T7" fmla="*/ 1002 h 1003"/>
                <a:gd name="T8" fmla="*/ 51 w 918"/>
                <a:gd name="T9" fmla="*/ 1002 h 1003"/>
                <a:gd name="T10" fmla="*/ 0 w 918"/>
                <a:gd name="T11" fmla="*/ 951 h 1003"/>
                <a:gd name="T12" fmla="*/ 0 w 918"/>
                <a:gd name="T13" fmla="*/ 51 h 1003"/>
                <a:gd name="T14" fmla="*/ 51 w 918"/>
                <a:gd name="T15" fmla="*/ 0 h 1003"/>
                <a:gd name="T16" fmla="*/ 867 w 918"/>
                <a:gd name="T17" fmla="*/ 0 h 1003"/>
                <a:gd name="T18" fmla="*/ 776 w 918"/>
                <a:gd name="T19" fmla="*/ 798 h 1003"/>
                <a:gd name="T20" fmla="*/ 779 w 918"/>
                <a:gd name="T21" fmla="*/ 798 h 1003"/>
                <a:gd name="T22" fmla="*/ 779 w 918"/>
                <a:gd name="T23" fmla="*/ 632 h 1003"/>
                <a:gd name="T24" fmla="*/ 153 w 918"/>
                <a:gd name="T25" fmla="*/ 632 h 1003"/>
                <a:gd name="T26" fmla="*/ 153 w 918"/>
                <a:gd name="T27" fmla="*/ 798 h 1003"/>
                <a:gd name="T28" fmla="*/ 172 w 918"/>
                <a:gd name="T29" fmla="*/ 818 h 1003"/>
                <a:gd name="T30" fmla="*/ 756 w 918"/>
                <a:gd name="T31" fmla="*/ 818 h 1003"/>
                <a:gd name="T32" fmla="*/ 776 w 918"/>
                <a:gd name="T33" fmla="*/ 798 h 1003"/>
                <a:gd name="T34" fmla="*/ 776 w 918"/>
                <a:gd name="T35" fmla="*/ 595 h 1003"/>
                <a:gd name="T36" fmla="*/ 776 w 918"/>
                <a:gd name="T37" fmla="*/ 409 h 1003"/>
                <a:gd name="T38" fmla="*/ 150 w 918"/>
                <a:gd name="T39" fmla="*/ 409 h 1003"/>
                <a:gd name="T40" fmla="*/ 150 w 918"/>
                <a:gd name="T41" fmla="*/ 595 h 1003"/>
                <a:gd name="T42" fmla="*/ 776 w 918"/>
                <a:gd name="T43" fmla="*/ 595 h 1003"/>
                <a:gd name="T44" fmla="*/ 150 w 918"/>
                <a:gd name="T45" fmla="*/ 367 h 1003"/>
                <a:gd name="T46" fmla="*/ 773 w 918"/>
                <a:gd name="T47" fmla="*/ 367 h 1003"/>
                <a:gd name="T48" fmla="*/ 773 w 918"/>
                <a:gd name="T49" fmla="*/ 200 h 1003"/>
                <a:gd name="T50" fmla="*/ 754 w 918"/>
                <a:gd name="T51" fmla="*/ 180 h 1003"/>
                <a:gd name="T52" fmla="*/ 169 w 918"/>
                <a:gd name="T53" fmla="*/ 180 h 1003"/>
                <a:gd name="T54" fmla="*/ 150 w 918"/>
                <a:gd name="T55" fmla="*/ 200 h 1003"/>
                <a:gd name="T56" fmla="*/ 150 w 918"/>
                <a:gd name="T57" fmla="*/ 36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918" h="1003">
                  <a:moveTo>
                    <a:pt x="867" y="0"/>
                  </a:moveTo>
                  <a:cubicBezTo>
                    <a:pt x="895" y="0"/>
                    <a:pt x="917" y="22"/>
                    <a:pt x="917" y="51"/>
                  </a:cubicBezTo>
                  <a:lnTo>
                    <a:pt x="917" y="951"/>
                  </a:lnTo>
                  <a:cubicBezTo>
                    <a:pt x="917" y="979"/>
                    <a:pt x="895" y="1002"/>
                    <a:pt x="867" y="1002"/>
                  </a:cubicBezTo>
                  <a:lnTo>
                    <a:pt x="51" y="1002"/>
                  </a:lnTo>
                  <a:cubicBezTo>
                    <a:pt x="23" y="1002"/>
                    <a:pt x="0" y="979"/>
                    <a:pt x="0" y="951"/>
                  </a:cubicBezTo>
                  <a:lnTo>
                    <a:pt x="0" y="51"/>
                  </a:lnTo>
                  <a:cubicBezTo>
                    <a:pt x="0" y="22"/>
                    <a:pt x="23" y="0"/>
                    <a:pt x="51" y="0"/>
                  </a:cubicBezTo>
                  <a:lnTo>
                    <a:pt x="867" y="0"/>
                  </a:lnTo>
                  <a:close/>
                  <a:moveTo>
                    <a:pt x="776" y="798"/>
                  </a:moveTo>
                  <a:lnTo>
                    <a:pt x="779" y="798"/>
                  </a:lnTo>
                  <a:lnTo>
                    <a:pt x="779" y="632"/>
                  </a:lnTo>
                  <a:lnTo>
                    <a:pt x="153" y="632"/>
                  </a:lnTo>
                  <a:lnTo>
                    <a:pt x="153" y="798"/>
                  </a:lnTo>
                  <a:cubicBezTo>
                    <a:pt x="153" y="810"/>
                    <a:pt x="161" y="818"/>
                    <a:pt x="172" y="818"/>
                  </a:cubicBezTo>
                  <a:lnTo>
                    <a:pt x="756" y="818"/>
                  </a:lnTo>
                  <a:cubicBezTo>
                    <a:pt x="768" y="818"/>
                    <a:pt x="776" y="810"/>
                    <a:pt x="776" y="798"/>
                  </a:cubicBezTo>
                  <a:close/>
                  <a:moveTo>
                    <a:pt x="776" y="595"/>
                  </a:moveTo>
                  <a:lnTo>
                    <a:pt x="776" y="409"/>
                  </a:lnTo>
                  <a:lnTo>
                    <a:pt x="150" y="409"/>
                  </a:lnTo>
                  <a:lnTo>
                    <a:pt x="150" y="595"/>
                  </a:lnTo>
                  <a:lnTo>
                    <a:pt x="776" y="595"/>
                  </a:lnTo>
                  <a:close/>
                  <a:moveTo>
                    <a:pt x="150" y="367"/>
                  </a:moveTo>
                  <a:lnTo>
                    <a:pt x="773" y="367"/>
                  </a:lnTo>
                  <a:lnTo>
                    <a:pt x="773" y="200"/>
                  </a:lnTo>
                  <a:cubicBezTo>
                    <a:pt x="773" y="189"/>
                    <a:pt x="765" y="180"/>
                    <a:pt x="754" y="180"/>
                  </a:cubicBezTo>
                  <a:lnTo>
                    <a:pt x="169" y="180"/>
                  </a:lnTo>
                  <a:cubicBezTo>
                    <a:pt x="158" y="180"/>
                    <a:pt x="150" y="189"/>
                    <a:pt x="150" y="200"/>
                  </a:cubicBezTo>
                  <a:lnTo>
                    <a:pt x="150" y="367"/>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89" name="Freeform 43">
              <a:extLst>
                <a:ext uri="{FF2B5EF4-FFF2-40B4-BE49-F238E27FC236}">
                  <a16:creationId xmlns:a16="http://schemas.microsoft.com/office/drawing/2014/main" id="{FA8BA556-9B9C-44FC-AC66-4D7CB1A2158E}"/>
                </a:ext>
              </a:extLst>
            </p:cNvPr>
            <p:cNvSpPr>
              <a:spLocks noChangeArrowheads="1"/>
            </p:cNvSpPr>
            <p:nvPr/>
          </p:nvSpPr>
          <p:spPr bwMode="auto">
            <a:xfrm>
              <a:off x="2470150" y="2906713"/>
              <a:ext cx="22225" cy="22225"/>
            </a:xfrm>
            <a:custGeom>
              <a:avLst/>
              <a:gdLst>
                <a:gd name="T0" fmla="*/ 62 w 63"/>
                <a:gd name="T1" fmla="*/ 31 h 63"/>
                <a:gd name="T2" fmla="*/ 58 w 63"/>
                <a:gd name="T3" fmla="*/ 47 h 63"/>
                <a:gd name="T4" fmla="*/ 47 w 63"/>
                <a:gd name="T5" fmla="*/ 58 h 63"/>
                <a:gd name="T6" fmla="*/ 31 w 63"/>
                <a:gd name="T7" fmla="*/ 62 h 63"/>
                <a:gd name="T8" fmla="*/ 16 w 63"/>
                <a:gd name="T9" fmla="*/ 58 h 63"/>
                <a:gd name="T10" fmla="*/ 4 w 63"/>
                <a:gd name="T11" fmla="*/ 47 h 63"/>
                <a:gd name="T12" fmla="*/ 0 w 63"/>
                <a:gd name="T13" fmla="*/ 31 h 63"/>
                <a:gd name="T14" fmla="*/ 4 w 63"/>
                <a:gd name="T15" fmla="*/ 16 h 63"/>
                <a:gd name="T16" fmla="*/ 16 w 63"/>
                <a:gd name="T17" fmla="*/ 4 h 63"/>
                <a:gd name="T18" fmla="*/ 31 w 63"/>
                <a:gd name="T19" fmla="*/ 0 h 63"/>
                <a:gd name="T20" fmla="*/ 47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2" y="55"/>
                    <a:pt x="47" y="58"/>
                  </a:cubicBezTo>
                  <a:cubicBezTo>
                    <a:pt x="42" y="61"/>
                    <a:pt x="36" y="62"/>
                    <a:pt x="31" y="62"/>
                  </a:cubicBezTo>
                  <a:cubicBezTo>
                    <a:pt x="25" y="62"/>
                    <a:pt x="21" y="61"/>
                    <a:pt x="16" y="58"/>
                  </a:cubicBezTo>
                  <a:cubicBezTo>
                    <a:pt x="11" y="55"/>
                    <a:pt x="7" y="52"/>
                    <a:pt x="4" y="47"/>
                  </a:cubicBezTo>
                  <a:cubicBezTo>
                    <a:pt x="1" y="42"/>
                    <a:pt x="0" y="37"/>
                    <a:pt x="0" y="31"/>
                  </a:cubicBezTo>
                  <a:cubicBezTo>
                    <a:pt x="0" y="25"/>
                    <a:pt x="1" y="20"/>
                    <a:pt x="4" y="16"/>
                  </a:cubicBezTo>
                  <a:cubicBezTo>
                    <a:pt x="7" y="11"/>
                    <a:pt x="11" y="7"/>
                    <a:pt x="16" y="4"/>
                  </a:cubicBezTo>
                  <a:cubicBezTo>
                    <a:pt x="21" y="1"/>
                    <a:pt x="26" y="0"/>
                    <a:pt x="31" y="0"/>
                  </a:cubicBezTo>
                  <a:cubicBezTo>
                    <a:pt x="37" y="0"/>
                    <a:pt x="42" y="1"/>
                    <a:pt x="47" y="4"/>
                  </a:cubicBezTo>
                  <a:cubicBezTo>
                    <a:pt x="52" y="7"/>
                    <a:pt x="55" y="11"/>
                    <a:pt x="58" y="16"/>
                  </a:cubicBezTo>
                  <a:cubicBezTo>
                    <a:pt x="61" y="20"/>
                    <a:pt x="62" y="25"/>
                    <a:pt x="62" y="3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grpSp>
        <p:nvGrpSpPr>
          <p:cNvPr id="690" name="Group 689">
            <a:extLst>
              <a:ext uri="{FF2B5EF4-FFF2-40B4-BE49-F238E27FC236}">
                <a16:creationId xmlns:a16="http://schemas.microsoft.com/office/drawing/2014/main" id="{E052BF13-0F8F-4186-8034-9DC0C5BF6855}"/>
              </a:ext>
            </a:extLst>
          </p:cNvPr>
          <p:cNvGrpSpPr>
            <a:grpSpLocks noChangeAspect="1"/>
          </p:cNvGrpSpPr>
          <p:nvPr/>
        </p:nvGrpSpPr>
        <p:grpSpPr>
          <a:xfrm>
            <a:off x="10064170" y="3341227"/>
            <a:ext cx="499620" cy="545258"/>
            <a:chOff x="2230438" y="2657475"/>
            <a:chExt cx="330200" cy="360363"/>
          </a:xfrm>
          <a:solidFill>
            <a:schemeClr val="accent1"/>
          </a:solidFill>
        </p:grpSpPr>
        <p:sp>
          <p:nvSpPr>
            <p:cNvPr id="691" name="Freeform 40">
              <a:extLst>
                <a:ext uri="{FF2B5EF4-FFF2-40B4-BE49-F238E27FC236}">
                  <a16:creationId xmlns:a16="http://schemas.microsoft.com/office/drawing/2014/main" id="{9706A35D-B860-40EC-9A78-23D92F4E18A2}"/>
                </a:ext>
              </a:extLst>
            </p:cNvPr>
            <p:cNvSpPr>
              <a:spLocks noChangeArrowheads="1"/>
            </p:cNvSpPr>
            <p:nvPr/>
          </p:nvSpPr>
          <p:spPr bwMode="auto">
            <a:xfrm>
              <a:off x="2470150" y="2744788"/>
              <a:ext cx="22225" cy="22225"/>
            </a:xfrm>
            <a:custGeom>
              <a:avLst/>
              <a:gdLst>
                <a:gd name="T0" fmla="*/ 62 w 63"/>
                <a:gd name="T1" fmla="*/ 31 h 63"/>
                <a:gd name="T2" fmla="*/ 58 w 63"/>
                <a:gd name="T3" fmla="*/ 47 h 63"/>
                <a:gd name="T4" fmla="*/ 47 w 63"/>
                <a:gd name="T5" fmla="*/ 58 h 63"/>
                <a:gd name="T6" fmla="*/ 31 w 63"/>
                <a:gd name="T7" fmla="*/ 62 h 63"/>
                <a:gd name="T8" fmla="*/ 16 w 63"/>
                <a:gd name="T9" fmla="*/ 58 h 63"/>
                <a:gd name="T10" fmla="*/ 4 w 63"/>
                <a:gd name="T11" fmla="*/ 47 h 63"/>
                <a:gd name="T12" fmla="*/ 0 w 63"/>
                <a:gd name="T13" fmla="*/ 31 h 63"/>
                <a:gd name="T14" fmla="*/ 4 w 63"/>
                <a:gd name="T15" fmla="*/ 16 h 63"/>
                <a:gd name="T16" fmla="*/ 16 w 63"/>
                <a:gd name="T17" fmla="*/ 4 h 63"/>
                <a:gd name="T18" fmla="*/ 31 w 63"/>
                <a:gd name="T19" fmla="*/ 0 h 63"/>
                <a:gd name="T20" fmla="*/ 47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2" y="55"/>
                    <a:pt x="47" y="58"/>
                  </a:cubicBezTo>
                  <a:cubicBezTo>
                    <a:pt x="42" y="61"/>
                    <a:pt x="36" y="62"/>
                    <a:pt x="31" y="62"/>
                  </a:cubicBezTo>
                  <a:cubicBezTo>
                    <a:pt x="25" y="62"/>
                    <a:pt x="21" y="61"/>
                    <a:pt x="16" y="58"/>
                  </a:cubicBezTo>
                  <a:cubicBezTo>
                    <a:pt x="11" y="55"/>
                    <a:pt x="7" y="52"/>
                    <a:pt x="4" y="47"/>
                  </a:cubicBezTo>
                  <a:cubicBezTo>
                    <a:pt x="1" y="42"/>
                    <a:pt x="0" y="36"/>
                    <a:pt x="0" y="31"/>
                  </a:cubicBezTo>
                  <a:cubicBezTo>
                    <a:pt x="0" y="25"/>
                    <a:pt x="1" y="21"/>
                    <a:pt x="4" y="16"/>
                  </a:cubicBezTo>
                  <a:cubicBezTo>
                    <a:pt x="7" y="11"/>
                    <a:pt x="11" y="6"/>
                    <a:pt x="16" y="4"/>
                  </a:cubicBezTo>
                  <a:cubicBezTo>
                    <a:pt x="21" y="1"/>
                    <a:pt x="26" y="0"/>
                    <a:pt x="31" y="0"/>
                  </a:cubicBezTo>
                  <a:cubicBezTo>
                    <a:pt x="37" y="0"/>
                    <a:pt x="42" y="1"/>
                    <a:pt x="47" y="4"/>
                  </a:cubicBezTo>
                  <a:cubicBezTo>
                    <a:pt x="52" y="6"/>
                    <a:pt x="55" y="11"/>
                    <a:pt x="58" y="16"/>
                  </a:cubicBezTo>
                  <a:cubicBezTo>
                    <a:pt x="61" y="21"/>
                    <a:pt x="62" y="26"/>
                    <a:pt x="62" y="3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92" name="Freeform 41">
              <a:extLst>
                <a:ext uri="{FF2B5EF4-FFF2-40B4-BE49-F238E27FC236}">
                  <a16:creationId xmlns:a16="http://schemas.microsoft.com/office/drawing/2014/main" id="{9D62ECB6-DD6C-41D5-A7C0-6FB92BAA7F96}"/>
                </a:ext>
              </a:extLst>
            </p:cNvPr>
            <p:cNvSpPr>
              <a:spLocks noChangeArrowheads="1"/>
            </p:cNvSpPr>
            <p:nvPr/>
          </p:nvSpPr>
          <p:spPr bwMode="auto">
            <a:xfrm>
              <a:off x="2470150" y="2827338"/>
              <a:ext cx="22225" cy="22225"/>
            </a:xfrm>
            <a:custGeom>
              <a:avLst/>
              <a:gdLst>
                <a:gd name="T0" fmla="*/ 62 w 63"/>
                <a:gd name="T1" fmla="*/ 31 h 63"/>
                <a:gd name="T2" fmla="*/ 58 w 63"/>
                <a:gd name="T3" fmla="*/ 46 h 63"/>
                <a:gd name="T4" fmla="*/ 47 w 63"/>
                <a:gd name="T5" fmla="*/ 58 h 63"/>
                <a:gd name="T6" fmla="*/ 31 w 63"/>
                <a:gd name="T7" fmla="*/ 62 h 63"/>
                <a:gd name="T8" fmla="*/ 16 w 63"/>
                <a:gd name="T9" fmla="*/ 58 h 63"/>
                <a:gd name="T10" fmla="*/ 4 w 63"/>
                <a:gd name="T11" fmla="*/ 46 h 63"/>
                <a:gd name="T12" fmla="*/ 0 w 63"/>
                <a:gd name="T13" fmla="*/ 31 h 63"/>
                <a:gd name="T14" fmla="*/ 4 w 63"/>
                <a:gd name="T15" fmla="*/ 15 h 63"/>
                <a:gd name="T16" fmla="*/ 16 w 63"/>
                <a:gd name="T17" fmla="*/ 4 h 63"/>
                <a:gd name="T18" fmla="*/ 31 w 63"/>
                <a:gd name="T19" fmla="*/ 0 h 63"/>
                <a:gd name="T20" fmla="*/ 47 w 63"/>
                <a:gd name="T21" fmla="*/ 4 h 63"/>
                <a:gd name="T22" fmla="*/ 58 w 63"/>
                <a:gd name="T23" fmla="*/ 15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1"/>
                    <a:pt x="58" y="46"/>
                  </a:cubicBezTo>
                  <a:cubicBezTo>
                    <a:pt x="55" y="50"/>
                    <a:pt x="52" y="55"/>
                    <a:pt x="47" y="58"/>
                  </a:cubicBezTo>
                  <a:cubicBezTo>
                    <a:pt x="42" y="61"/>
                    <a:pt x="36" y="62"/>
                    <a:pt x="31" y="62"/>
                  </a:cubicBezTo>
                  <a:cubicBezTo>
                    <a:pt x="25" y="62"/>
                    <a:pt x="21" y="61"/>
                    <a:pt x="16" y="58"/>
                  </a:cubicBezTo>
                  <a:cubicBezTo>
                    <a:pt x="11" y="55"/>
                    <a:pt x="7" y="50"/>
                    <a:pt x="4" y="46"/>
                  </a:cubicBezTo>
                  <a:cubicBezTo>
                    <a:pt x="1" y="41"/>
                    <a:pt x="0" y="37"/>
                    <a:pt x="0" y="31"/>
                  </a:cubicBezTo>
                  <a:cubicBezTo>
                    <a:pt x="0" y="25"/>
                    <a:pt x="1" y="20"/>
                    <a:pt x="4" y="15"/>
                  </a:cubicBezTo>
                  <a:cubicBezTo>
                    <a:pt x="7" y="10"/>
                    <a:pt x="11" y="7"/>
                    <a:pt x="16" y="4"/>
                  </a:cubicBezTo>
                  <a:cubicBezTo>
                    <a:pt x="21" y="1"/>
                    <a:pt x="26" y="0"/>
                    <a:pt x="31" y="0"/>
                  </a:cubicBezTo>
                  <a:cubicBezTo>
                    <a:pt x="37" y="0"/>
                    <a:pt x="42" y="1"/>
                    <a:pt x="47" y="4"/>
                  </a:cubicBezTo>
                  <a:cubicBezTo>
                    <a:pt x="52" y="7"/>
                    <a:pt x="55" y="10"/>
                    <a:pt x="58" y="15"/>
                  </a:cubicBezTo>
                  <a:cubicBezTo>
                    <a:pt x="61" y="20"/>
                    <a:pt x="62" y="25"/>
                    <a:pt x="62" y="3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93" name="Freeform 42">
              <a:extLst>
                <a:ext uri="{FF2B5EF4-FFF2-40B4-BE49-F238E27FC236}">
                  <a16:creationId xmlns:a16="http://schemas.microsoft.com/office/drawing/2014/main" id="{9021AF0C-DD01-4D11-B9C5-7B64F1BBDC72}"/>
                </a:ext>
              </a:extLst>
            </p:cNvPr>
            <p:cNvSpPr>
              <a:spLocks noChangeArrowheads="1"/>
            </p:cNvSpPr>
            <p:nvPr/>
          </p:nvSpPr>
          <p:spPr bwMode="auto">
            <a:xfrm>
              <a:off x="2230438" y="2657475"/>
              <a:ext cx="330200" cy="360363"/>
            </a:xfrm>
            <a:custGeom>
              <a:avLst/>
              <a:gdLst>
                <a:gd name="T0" fmla="*/ 867 w 918"/>
                <a:gd name="T1" fmla="*/ 0 h 1003"/>
                <a:gd name="T2" fmla="*/ 917 w 918"/>
                <a:gd name="T3" fmla="*/ 51 h 1003"/>
                <a:gd name="T4" fmla="*/ 917 w 918"/>
                <a:gd name="T5" fmla="*/ 951 h 1003"/>
                <a:gd name="T6" fmla="*/ 867 w 918"/>
                <a:gd name="T7" fmla="*/ 1002 h 1003"/>
                <a:gd name="T8" fmla="*/ 51 w 918"/>
                <a:gd name="T9" fmla="*/ 1002 h 1003"/>
                <a:gd name="T10" fmla="*/ 0 w 918"/>
                <a:gd name="T11" fmla="*/ 951 h 1003"/>
                <a:gd name="T12" fmla="*/ 0 w 918"/>
                <a:gd name="T13" fmla="*/ 51 h 1003"/>
                <a:gd name="T14" fmla="*/ 51 w 918"/>
                <a:gd name="T15" fmla="*/ 0 h 1003"/>
                <a:gd name="T16" fmla="*/ 867 w 918"/>
                <a:gd name="T17" fmla="*/ 0 h 1003"/>
                <a:gd name="T18" fmla="*/ 776 w 918"/>
                <a:gd name="T19" fmla="*/ 798 h 1003"/>
                <a:gd name="T20" fmla="*/ 779 w 918"/>
                <a:gd name="T21" fmla="*/ 798 h 1003"/>
                <a:gd name="T22" fmla="*/ 779 w 918"/>
                <a:gd name="T23" fmla="*/ 632 h 1003"/>
                <a:gd name="T24" fmla="*/ 153 w 918"/>
                <a:gd name="T25" fmla="*/ 632 h 1003"/>
                <a:gd name="T26" fmla="*/ 153 w 918"/>
                <a:gd name="T27" fmla="*/ 798 h 1003"/>
                <a:gd name="T28" fmla="*/ 172 w 918"/>
                <a:gd name="T29" fmla="*/ 818 h 1003"/>
                <a:gd name="T30" fmla="*/ 756 w 918"/>
                <a:gd name="T31" fmla="*/ 818 h 1003"/>
                <a:gd name="T32" fmla="*/ 776 w 918"/>
                <a:gd name="T33" fmla="*/ 798 h 1003"/>
                <a:gd name="T34" fmla="*/ 776 w 918"/>
                <a:gd name="T35" fmla="*/ 595 h 1003"/>
                <a:gd name="T36" fmla="*/ 776 w 918"/>
                <a:gd name="T37" fmla="*/ 409 h 1003"/>
                <a:gd name="T38" fmla="*/ 150 w 918"/>
                <a:gd name="T39" fmla="*/ 409 h 1003"/>
                <a:gd name="T40" fmla="*/ 150 w 918"/>
                <a:gd name="T41" fmla="*/ 595 h 1003"/>
                <a:gd name="T42" fmla="*/ 776 w 918"/>
                <a:gd name="T43" fmla="*/ 595 h 1003"/>
                <a:gd name="T44" fmla="*/ 150 w 918"/>
                <a:gd name="T45" fmla="*/ 367 h 1003"/>
                <a:gd name="T46" fmla="*/ 773 w 918"/>
                <a:gd name="T47" fmla="*/ 367 h 1003"/>
                <a:gd name="T48" fmla="*/ 773 w 918"/>
                <a:gd name="T49" fmla="*/ 200 h 1003"/>
                <a:gd name="T50" fmla="*/ 754 w 918"/>
                <a:gd name="T51" fmla="*/ 180 h 1003"/>
                <a:gd name="T52" fmla="*/ 169 w 918"/>
                <a:gd name="T53" fmla="*/ 180 h 1003"/>
                <a:gd name="T54" fmla="*/ 150 w 918"/>
                <a:gd name="T55" fmla="*/ 200 h 1003"/>
                <a:gd name="T56" fmla="*/ 150 w 918"/>
                <a:gd name="T57" fmla="*/ 36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918" h="1003">
                  <a:moveTo>
                    <a:pt x="867" y="0"/>
                  </a:moveTo>
                  <a:cubicBezTo>
                    <a:pt x="895" y="0"/>
                    <a:pt x="917" y="22"/>
                    <a:pt x="917" y="51"/>
                  </a:cubicBezTo>
                  <a:lnTo>
                    <a:pt x="917" y="951"/>
                  </a:lnTo>
                  <a:cubicBezTo>
                    <a:pt x="917" y="979"/>
                    <a:pt x="895" y="1002"/>
                    <a:pt x="867" y="1002"/>
                  </a:cubicBezTo>
                  <a:lnTo>
                    <a:pt x="51" y="1002"/>
                  </a:lnTo>
                  <a:cubicBezTo>
                    <a:pt x="23" y="1002"/>
                    <a:pt x="0" y="979"/>
                    <a:pt x="0" y="951"/>
                  </a:cubicBezTo>
                  <a:lnTo>
                    <a:pt x="0" y="51"/>
                  </a:lnTo>
                  <a:cubicBezTo>
                    <a:pt x="0" y="22"/>
                    <a:pt x="23" y="0"/>
                    <a:pt x="51" y="0"/>
                  </a:cubicBezTo>
                  <a:lnTo>
                    <a:pt x="867" y="0"/>
                  </a:lnTo>
                  <a:close/>
                  <a:moveTo>
                    <a:pt x="776" y="798"/>
                  </a:moveTo>
                  <a:lnTo>
                    <a:pt x="779" y="798"/>
                  </a:lnTo>
                  <a:lnTo>
                    <a:pt x="779" y="632"/>
                  </a:lnTo>
                  <a:lnTo>
                    <a:pt x="153" y="632"/>
                  </a:lnTo>
                  <a:lnTo>
                    <a:pt x="153" y="798"/>
                  </a:lnTo>
                  <a:cubicBezTo>
                    <a:pt x="153" y="810"/>
                    <a:pt x="161" y="818"/>
                    <a:pt x="172" y="818"/>
                  </a:cubicBezTo>
                  <a:lnTo>
                    <a:pt x="756" y="818"/>
                  </a:lnTo>
                  <a:cubicBezTo>
                    <a:pt x="768" y="818"/>
                    <a:pt x="776" y="810"/>
                    <a:pt x="776" y="798"/>
                  </a:cubicBezTo>
                  <a:close/>
                  <a:moveTo>
                    <a:pt x="776" y="595"/>
                  </a:moveTo>
                  <a:lnTo>
                    <a:pt x="776" y="409"/>
                  </a:lnTo>
                  <a:lnTo>
                    <a:pt x="150" y="409"/>
                  </a:lnTo>
                  <a:lnTo>
                    <a:pt x="150" y="595"/>
                  </a:lnTo>
                  <a:lnTo>
                    <a:pt x="776" y="595"/>
                  </a:lnTo>
                  <a:close/>
                  <a:moveTo>
                    <a:pt x="150" y="367"/>
                  </a:moveTo>
                  <a:lnTo>
                    <a:pt x="773" y="367"/>
                  </a:lnTo>
                  <a:lnTo>
                    <a:pt x="773" y="200"/>
                  </a:lnTo>
                  <a:cubicBezTo>
                    <a:pt x="773" y="189"/>
                    <a:pt x="765" y="180"/>
                    <a:pt x="754" y="180"/>
                  </a:cubicBezTo>
                  <a:lnTo>
                    <a:pt x="169" y="180"/>
                  </a:lnTo>
                  <a:cubicBezTo>
                    <a:pt x="158" y="180"/>
                    <a:pt x="150" y="189"/>
                    <a:pt x="150" y="200"/>
                  </a:cubicBezTo>
                  <a:lnTo>
                    <a:pt x="150" y="367"/>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94" name="Freeform 43">
              <a:extLst>
                <a:ext uri="{FF2B5EF4-FFF2-40B4-BE49-F238E27FC236}">
                  <a16:creationId xmlns:a16="http://schemas.microsoft.com/office/drawing/2014/main" id="{CAE5F44F-ECB7-4D87-BB1F-C95A9586221C}"/>
                </a:ext>
              </a:extLst>
            </p:cNvPr>
            <p:cNvSpPr>
              <a:spLocks noChangeArrowheads="1"/>
            </p:cNvSpPr>
            <p:nvPr/>
          </p:nvSpPr>
          <p:spPr bwMode="auto">
            <a:xfrm>
              <a:off x="2470150" y="2906713"/>
              <a:ext cx="22225" cy="22225"/>
            </a:xfrm>
            <a:custGeom>
              <a:avLst/>
              <a:gdLst>
                <a:gd name="T0" fmla="*/ 62 w 63"/>
                <a:gd name="T1" fmla="*/ 31 h 63"/>
                <a:gd name="T2" fmla="*/ 58 w 63"/>
                <a:gd name="T3" fmla="*/ 47 h 63"/>
                <a:gd name="T4" fmla="*/ 47 w 63"/>
                <a:gd name="T5" fmla="*/ 58 h 63"/>
                <a:gd name="T6" fmla="*/ 31 w 63"/>
                <a:gd name="T7" fmla="*/ 62 h 63"/>
                <a:gd name="T8" fmla="*/ 16 w 63"/>
                <a:gd name="T9" fmla="*/ 58 h 63"/>
                <a:gd name="T10" fmla="*/ 4 w 63"/>
                <a:gd name="T11" fmla="*/ 47 h 63"/>
                <a:gd name="T12" fmla="*/ 0 w 63"/>
                <a:gd name="T13" fmla="*/ 31 h 63"/>
                <a:gd name="T14" fmla="*/ 4 w 63"/>
                <a:gd name="T15" fmla="*/ 16 h 63"/>
                <a:gd name="T16" fmla="*/ 16 w 63"/>
                <a:gd name="T17" fmla="*/ 4 h 63"/>
                <a:gd name="T18" fmla="*/ 31 w 63"/>
                <a:gd name="T19" fmla="*/ 0 h 63"/>
                <a:gd name="T20" fmla="*/ 47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2" y="55"/>
                    <a:pt x="47" y="58"/>
                  </a:cubicBezTo>
                  <a:cubicBezTo>
                    <a:pt x="42" y="61"/>
                    <a:pt x="36" y="62"/>
                    <a:pt x="31" y="62"/>
                  </a:cubicBezTo>
                  <a:cubicBezTo>
                    <a:pt x="25" y="62"/>
                    <a:pt x="21" y="61"/>
                    <a:pt x="16" y="58"/>
                  </a:cubicBezTo>
                  <a:cubicBezTo>
                    <a:pt x="11" y="55"/>
                    <a:pt x="7" y="52"/>
                    <a:pt x="4" y="47"/>
                  </a:cubicBezTo>
                  <a:cubicBezTo>
                    <a:pt x="1" y="42"/>
                    <a:pt x="0" y="37"/>
                    <a:pt x="0" y="31"/>
                  </a:cubicBezTo>
                  <a:cubicBezTo>
                    <a:pt x="0" y="25"/>
                    <a:pt x="1" y="20"/>
                    <a:pt x="4" y="16"/>
                  </a:cubicBezTo>
                  <a:cubicBezTo>
                    <a:pt x="7" y="11"/>
                    <a:pt x="11" y="7"/>
                    <a:pt x="16" y="4"/>
                  </a:cubicBezTo>
                  <a:cubicBezTo>
                    <a:pt x="21" y="1"/>
                    <a:pt x="26" y="0"/>
                    <a:pt x="31" y="0"/>
                  </a:cubicBezTo>
                  <a:cubicBezTo>
                    <a:pt x="37" y="0"/>
                    <a:pt x="42" y="1"/>
                    <a:pt x="47" y="4"/>
                  </a:cubicBezTo>
                  <a:cubicBezTo>
                    <a:pt x="52" y="7"/>
                    <a:pt x="55" y="11"/>
                    <a:pt x="58" y="16"/>
                  </a:cubicBezTo>
                  <a:cubicBezTo>
                    <a:pt x="61" y="20"/>
                    <a:pt x="62" y="25"/>
                    <a:pt x="62" y="3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grpSp>
        <p:nvGrpSpPr>
          <p:cNvPr id="695" name="Group 694">
            <a:extLst>
              <a:ext uri="{FF2B5EF4-FFF2-40B4-BE49-F238E27FC236}">
                <a16:creationId xmlns:a16="http://schemas.microsoft.com/office/drawing/2014/main" id="{43A6B710-9F86-499B-91B3-251963CAD181}"/>
              </a:ext>
            </a:extLst>
          </p:cNvPr>
          <p:cNvGrpSpPr>
            <a:grpSpLocks noChangeAspect="1"/>
          </p:cNvGrpSpPr>
          <p:nvPr/>
        </p:nvGrpSpPr>
        <p:grpSpPr>
          <a:xfrm>
            <a:off x="9470311" y="4275286"/>
            <a:ext cx="499620" cy="545258"/>
            <a:chOff x="2230438" y="2657475"/>
            <a:chExt cx="330200" cy="360363"/>
          </a:xfrm>
          <a:solidFill>
            <a:schemeClr val="accent1"/>
          </a:solidFill>
        </p:grpSpPr>
        <p:sp>
          <p:nvSpPr>
            <p:cNvPr id="696" name="Freeform 40">
              <a:extLst>
                <a:ext uri="{FF2B5EF4-FFF2-40B4-BE49-F238E27FC236}">
                  <a16:creationId xmlns:a16="http://schemas.microsoft.com/office/drawing/2014/main" id="{A5A89A8C-7668-49B3-89EA-C8042FE46E27}"/>
                </a:ext>
              </a:extLst>
            </p:cNvPr>
            <p:cNvSpPr>
              <a:spLocks noChangeArrowheads="1"/>
            </p:cNvSpPr>
            <p:nvPr/>
          </p:nvSpPr>
          <p:spPr bwMode="auto">
            <a:xfrm>
              <a:off x="2470150" y="2744788"/>
              <a:ext cx="22225" cy="22225"/>
            </a:xfrm>
            <a:custGeom>
              <a:avLst/>
              <a:gdLst>
                <a:gd name="T0" fmla="*/ 62 w 63"/>
                <a:gd name="T1" fmla="*/ 31 h 63"/>
                <a:gd name="T2" fmla="*/ 58 w 63"/>
                <a:gd name="T3" fmla="*/ 47 h 63"/>
                <a:gd name="T4" fmla="*/ 47 w 63"/>
                <a:gd name="T5" fmla="*/ 58 h 63"/>
                <a:gd name="T6" fmla="*/ 31 w 63"/>
                <a:gd name="T7" fmla="*/ 62 h 63"/>
                <a:gd name="T8" fmla="*/ 16 w 63"/>
                <a:gd name="T9" fmla="*/ 58 h 63"/>
                <a:gd name="T10" fmla="*/ 4 w 63"/>
                <a:gd name="T11" fmla="*/ 47 h 63"/>
                <a:gd name="T12" fmla="*/ 0 w 63"/>
                <a:gd name="T13" fmla="*/ 31 h 63"/>
                <a:gd name="T14" fmla="*/ 4 w 63"/>
                <a:gd name="T15" fmla="*/ 16 h 63"/>
                <a:gd name="T16" fmla="*/ 16 w 63"/>
                <a:gd name="T17" fmla="*/ 4 h 63"/>
                <a:gd name="T18" fmla="*/ 31 w 63"/>
                <a:gd name="T19" fmla="*/ 0 h 63"/>
                <a:gd name="T20" fmla="*/ 47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2" y="55"/>
                    <a:pt x="47" y="58"/>
                  </a:cubicBezTo>
                  <a:cubicBezTo>
                    <a:pt x="42" y="61"/>
                    <a:pt x="36" y="62"/>
                    <a:pt x="31" y="62"/>
                  </a:cubicBezTo>
                  <a:cubicBezTo>
                    <a:pt x="25" y="62"/>
                    <a:pt x="21" y="61"/>
                    <a:pt x="16" y="58"/>
                  </a:cubicBezTo>
                  <a:cubicBezTo>
                    <a:pt x="11" y="55"/>
                    <a:pt x="7" y="52"/>
                    <a:pt x="4" y="47"/>
                  </a:cubicBezTo>
                  <a:cubicBezTo>
                    <a:pt x="1" y="42"/>
                    <a:pt x="0" y="36"/>
                    <a:pt x="0" y="31"/>
                  </a:cubicBezTo>
                  <a:cubicBezTo>
                    <a:pt x="0" y="25"/>
                    <a:pt x="1" y="21"/>
                    <a:pt x="4" y="16"/>
                  </a:cubicBezTo>
                  <a:cubicBezTo>
                    <a:pt x="7" y="11"/>
                    <a:pt x="11" y="6"/>
                    <a:pt x="16" y="4"/>
                  </a:cubicBezTo>
                  <a:cubicBezTo>
                    <a:pt x="21" y="1"/>
                    <a:pt x="26" y="0"/>
                    <a:pt x="31" y="0"/>
                  </a:cubicBezTo>
                  <a:cubicBezTo>
                    <a:pt x="37" y="0"/>
                    <a:pt x="42" y="1"/>
                    <a:pt x="47" y="4"/>
                  </a:cubicBezTo>
                  <a:cubicBezTo>
                    <a:pt x="52" y="6"/>
                    <a:pt x="55" y="11"/>
                    <a:pt x="58" y="16"/>
                  </a:cubicBezTo>
                  <a:cubicBezTo>
                    <a:pt x="61" y="21"/>
                    <a:pt x="62" y="26"/>
                    <a:pt x="62" y="3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97" name="Freeform 41">
              <a:extLst>
                <a:ext uri="{FF2B5EF4-FFF2-40B4-BE49-F238E27FC236}">
                  <a16:creationId xmlns:a16="http://schemas.microsoft.com/office/drawing/2014/main" id="{3E94E2E4-1100-4ED8-A80A-CE8B97734F56}"/>
                </a:ext>
              </a:extLst>
            </p:cNvPr>
            <p:cNvSpPr>
              <a:spLocks noChangeArrowheads="1"/>
            </p:cNvSpPr>
            <p:nvPr/>
          </p:nvSpPr>
          <p:spPr bwMode="auto">
            <a:xfrm>
              <a:off x="2470150" y="2827338"/>
              <a:ext cx="22225" cy="22225"/>
            </a:xfrm>
            <a:custGeom>
              <a:avLst/>
              <a:gdLst>
                <a:gd name="T0" fmla="*/ 62 w 63"/>
                <a:gd name="T1" fmla="*/ 31 h 63"/>
                <a:gd name="T2" fmla="*/ 58 w 63"/>
                <a:gd name="T3" fmla="*/ 46 h 63"/>
                <a:gd name="T4" fmla="*/ 47 w 63"/>
                <a:gd name="T5" fmla="*/ 58 h 63"/>
                <a:gd name="T6" fmla="*/ 31 w 63"/>
                <a:gd name="T7" fmla="*/ 62 h 63"/>
                <a:gd name="T8" fmla="*/ 16 w 63"/>
                <a:gd name="T9" fmla="*/ 58 h 63"/>
                <a:gd name="T10" fmla="*/ 4 w 63"/>
                <a:gd name="T11" fmla="*/ 46 h 63"/>
                <a:gd name="T12" fmla="*/ 0 w 63"/>
                <a:gd name="T13" fmla="*/ 31 h 63"/>
                <a:gd name="T14" fmla="*/ 4 w 63"/>
                <a:gd name="T15" fmla="*/ 15 h 63"/>
                <a:gd name="T16" fmla="*/ 16 w 63"/>
                <a:gd name="T17" fmla="*/ 4 h 63"/>
                <a:gd name="T18" fmla="*/ 31 w 63"/>
                <a:gd name="T19" fmla="*/ 0 h 63"/>
                <a:gd name="T20" fmla="*/ 47 w 63"/>
                <a:gd name="T21" fmla="*/ 4 h 63"/>
                <a:gd name="T22" fmla="*/ 58 w 63"/>
                <a:gd name="T23" fmla="*/ 15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1"/>
                    <a:pt x="58" y="46"/>
                  </a:cubicBezTo>
                  <a:cubicBezTo>
                    <a:pt x="55" y="50"/>
                    <a:pt x="52" y="55"/>
                    <a:pt x="47" y="58"/>
                  </a:cubicBezTo>
                  <a:cubicBezTo>
                    <a:pt x="42" y="61"/>
                    <a:pt x="36" y="62"/>
                    <a:pt x="31" y="62"/>
                  </a:cubicBezTo>
                  <a:cubicBezTo>
                    <a:pt x="25" y="62"/>
                    <a:pt x="21" y="61"/>
                    <a:pt x="16" y="58"/>
                  </a:cubicBezTo>
                  <a:cubicBezTo>
                    <a:pt x="11" y="55"/>
                    <a:pt x="7" y="50"/>
                    <a:pt x="4" y="46"/>
                  </a:cubicBezTo>
                  <a:cubicBezTo>
                    <a:pt x="1" y="41"/>
                    <a:pt x="0" y="37"/>
                    <a:pt x="0" y="31"/>
                  </a:cubicBezTo>
                  <a:cubicBezTo>
                    <a:pt x="0" y="25"/>
                    <a:pt x="1" y="20"/>
                    <a:pt x="4" y="15"/>
                  </a:cubicBezTo>
                  <a:cubicBezTo>
                    <a:pt x="7" y="10"/>
                    <a:pt x="11" y="7"/>
                    <a:pt x="16" y="4"/>
                  </a:cubicBezTo>
                  <a:cubicBezTo>
                    <a:pt x="21" y="1"/>
                    <a:pt x="26" y="0"/>
                    <a:pt x="31" y="0"/>
                  </a:cubicBezTo>
                  <a:cubicBezTo>
                    <a:pt x="37" y="0"/>
                    <a:pt x="42" y="1"/>
                    <a:pt x="47" y="4"/>
                  </a:cubicBezTo>
                  <a:cubicBezTo>
                    <a:pt x="52" y="7"/>
                    <a:pt x="55" y="10"/>
                    <a:pt x="58" y="15"/>
                  </a:cubicBezTo>
                  <a:cubicBezTo>
                    <a:pt x="61" y="20"/>
                    <a:pt x="62" y="25"/>
                    <a:pt x="62" y="3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98" name="Freeform 42">
              <a:extLst>
                <a:ext uri="{FF2B5EF4-FFF2-40B4-BE49-F238E27FC236}">
                  <a16:creationId xmlns:a16="http://schemas.microsoft.com/office/drawing/2014/main" id="{8244330E-14BB-4DC2-BB4D-EE62232C22C6}"/>
                </a:ext>
              </a:extLst>
            </p:cNvPr>
            <p:cNvSpPr>
              <a:spLocks noChangeArrowheads="1"/>
            </p:cNvSpPr>
            <p:nvPr/>
          </p:nvSpPr>
          <p:spPr bwMode="auto">
            <a:xfrm>
              <a:off x="2230438" y="2657475"/>
              <a:ext cx="330200" cy="360363"/>
            </a:xfrm>
            <a:custGeom>
              <a:avLst/>
              <a:gdLst>
                <a:gd name="T0" fmla="*/ 867 w 918"/>
                <a:gd name="T1" fmla="*/ 0 h 1003"/>
                <a:gd name="T2" fmla="*/ 917 w 918"/>
                <a:gd name="T3" fmla="*/ 51 h 1003"/>
                <a:gd name="T4" fmla="*/ 917 w 918"/>
                <a:gd name="T5" fmla="*/ 951 h 1003"/>
                <a:gd name="T6" fmla="*/ 867 w 918"/>
                <a:gd name="T7" fmla="*/ 1002 h 1003"/>
                <a:gd name="T8" fmla="*/ 51 w 918"/>
                <a:gd name="T9" fmla="*/ 1002 h 1003"/>
                <a:gd name="T10" fmla="*/ 0 w 918"/>
                <a:gd name="T11" fmla="*/ 951 h 1003"/>
                <a:gd name="T12" fmla="*/ 0 w 918"/>
                <a:gd name="T13" fmla="*/ 51 h 1003"/>
                <a:gd name="T14" fmla="*/ 51 w 918"/>
                <a:gd name="T15" fmla="*/ 0 h 1003"/>
                <a:gd name="T16" fmla="*/ 867 w 918"/>
                <a:gd name="T17" fmla="*/ 0 h 1003"/>
                <a:gd name="T18" fmla="*/ 776 w 918"/>
                <a:gd name="T19" fmla="*/ 798 h 1003"/>
                <a:gd name="T20" fmla="*/ 779 w 918"/>
                <a:gd name="T21" fmla="*/ 798 h 1003"/>
                <a:gd name="T22" fmla="*/ 779 w 918"/>
                <a:gd name="T23" fmla="*/ 632 h 1003"/>
                <a:gd name="T24" fmla="*/ 153 w 918"/>
                <a:gd name="T25" fmla="*/ 632 h 1003"/>
                <a:gd name="T26" fmla="*/ 153 w 918"/>
                <a:gd name="T27" fmla="*/ 798 h 1003"/>
                <a:gd name="T28" fmla="*/ 172 w 918"/>
                <a:gd name="T29" fmla="*/ 818 h 1003"/>
                <a:gd name="T30" fmla="*/ 756 w 918"/>
                <a:gd name="T31" fmla="*/ 818 h 1003"/>
                <a:gd name="T32" fmla="*/ 776 w 918"/>
                <a:gd name="T33" fmla="*/ 798 h 1003"/>
                <a:gd name="T34" fmla="*/ 776 w 918"/>
                <a:gd name="T35" fmla="*/ 595 h 1003"/>
                <a:gd name="T36" fmla="*/ 776 w 918"/>
                <a:gd name="T37" fmla="*/ 409 h 1003"/>
                <a:gd name="T38" fmla="*/ 150 w 918"/>
                <a:gd name="T39" fmla="*/ 409 h 1003"/>
                <a:gd name="T40" fmla="*/ 150 w 918"/>
                <a:gd name="T41" fmla="*/ 595 h 1003"/>
                <a:gd name="T42" fmla="*/ 776 w 918"/>
                <a:gd name="T43" fmla="*/ 595 h 1003"/>
                <a:gd name="T44" fmla="*/ 150 w 918"/>
                <a:gd name="T45" fmla="*/ 367 h 1003"/>
                <a:gd name="T46" fmla="*/ 773 w 918"/>
                <a:gd name="T47" fmla="*/ 367 h 1003"/>
                <a:gd name="T48" fmla="*/ 773 w 918"/>
                <a:gd name="T49" fmla="*/ 200 h 1003"/>
                <a:gd name="T50" fmla="*/ 754 w 918"/>
                <a:gd name="T51" fmla="*/ 180 h 1003"/>
                <a:gd name="T52" fmla="*/ 169 w 918"/>
                <a:gd name="T53" fmla="*/ 180 h 1003"/>
                <a:gd name="T54" fmla="*/ 150 w 918"/>
                <a:gd name="T55" fmla="*/ 200 h 1003"/>
                <a:gd name="T56" fmla="*/ 150 w 918"/>
                <a:gd name="T57" fmla="*/ 36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918" h="1003">
                  <a:moveTo>
                    <a:pt x="867" y="0"/>
                  </a:moveTo>
                  <a:cubicBezTo>
                    <a:pt x="895" y="0"/>
                    <a:pt x="917" y="22"/>
                    <a:pt x="917" y="51"/>
                  </a:cubicBezTo>
                  <a:lnTo>
                    <a:pt x="917" y="951"/>
                  </a:lnTo>
                  <a:cubicBezTo>
                    <a:pt x="917" y="979"/>
                    <a:pt x="895" y="1002"/>
                    <a:pt x="867" y="1002"/>
                  </a:cubicBezTo>
                  <a:lnTo>
                    <a:pt x="51" y="1002"/>
                  </a:lnTo>
                  <a:cubicBezTo>
                    <a:pt x="23" y="1002"/>
                    <a:pt x="0" y="979"/>
                    <a:pt x="0" y="951"/>
                  </a:cubicBezTo>
                  <a:lnTo>
                    <a:pt x="0" y="51"/>
                  </a:lnTo>
                  <a:cubicBezTo>
                    <a:pt x="0" y="22"/>
                    <a:pt x="23" y="0"/>
                    <a:pt x="51" y="0"/>
                  </a:cubicBezTo>
                  <a:lnTo>
                    <a:pt x="867" y="0"/>
                  </a:lnTo>
                  <a:close/>
                  <a:moveTo>
                    <a:pt x="776" y="798"/>
                  </a:moveTo>
                  <a:lnTo>
                    <a:pt x="779" y="798"/>
                  </a:lnTo>
                  <a:lnTo>
                    <a:pt x="779" y="632"/>
                  </a:lnTo>
                  <a:lnTo>
                    <a:pt x="153" y="632"/>
                  </a:lnTo>
                  <a:lnTo>
                    <a:pt x="153" y="798"/>
                  </a:lnTo>
                  <a:cubicBezTo>
                    <a:pt x="153" y="810"/>
                    <a:pt x="161" y="818"/>
                    <a:pt x="172" y="818"/>
                  </a:cubicBezTo>
                  <a:lnTo>
                    <a:pt x="756" y="818"/>
                  </a:lnTo>
                  <a:cubicBezTo>
                    <a:pt x="768" y="818"/>
                    <a:pt x="776" y="810"/>
                    <a:pt x="776" y="798"/>
                  </a:cubicBezTo>
                  <a:close/>
                  <a:moveTo>
                    <a:pt x="776" y="595"/>
                  </a:moveTo>
                  <a:lnTo>
                    <a:pt x="776" y="409"/>
                  </a:lnTo>
                  <a:lnTo>
                    <a:pt x="150" y="409"/>
                  </a:lnTo>
                  <a:lnTo>
                    <a:pt x="150" y="595"/>
                  </a:lnTo>
                  <a:lnTo>
                    <a:pt x="776" y="595"/>
                  </a:lnTo>
                  <a:close/>
                  <a:moveTo>
                    <a:pt x="150" y="367"/>
                  </a:moveTo>
                  <a:lnTo>
                    <a:pt x="773" y="367"/>
                  </a:lnTo>
                  <a:lnTo>
                    <a:pt x="773" y="200"/>
                  </a:lnTo>
                  <a:cubicBezTo>
                    <a:pt x="773" y="189"/>
                    <a:pt x="765" y="180"/>
                    <a:pt x="754" y="180"/>
                  </a:cubicBezTo>
                  <a:lnTo>
                    <a:pt x="169" y="180"/>
                  </a:lnTo>
                  <a:cubicBezTo>
                    <a:pt x="158" y="180"/>
                    <a:pt x="150" y="189"/>
                    <a:pt x="150" y="200"/>
                  </a:cubicBezTo>
                  <a:lnTo>
                    <a:pt x="150" y="367"/>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99" name="Freeform 43">
              <a:extLst>
                <a:ext uri="{FF2B5EF4-FFF2-40B4-BE49-F238E27FC236}">
                  <a16:creationId xmlns:a16="http://schemas.microsoft.com/office/drawing/2014/main" id="{4418DC87-8FEF-49A2-BAFB-085159DA5036}"/>
                </a:ext>
              </a:extLst>
            </p:cNvPr>
            <p:cNvSpPr>
              <a:spLocks noChangeArrowheads="1"/>
            </p:cNvSpPr>
            <p:nvPr/>
          </p:nvSpPr>
          <p:spPr bwMode="auto">
            <a:xfrm>
              <a:off x="2470150" y="2906713"/>
              <a:ext cx="22225" cy="22225"/>
            </a:xfrm>
            <a:custGeom>
              <a:avLst/>
              <a:gdLst>
                <a:gd name="T0" fmla="*/ 62 w 63"/>
                <a:gd name="T1" fmla="*/ 31 h 63"/>
                <a:gd name="T2" fmla="*/ 58 w 63"/>
                <a:gd name="T3" fmla="*/ 47 h 63"/>
                <a:gd name="T4" fmla="*/ 47 w 63"/>
                <a:gd name="T5" fmla="*/ 58 h 63"/>
                <a:gd name="T6" fmla="*/ 31 w 63"/>
                <a:gd name="T7" fmla="*/ 62 h 63"/>
                <a:gd name="T8" fmla="*/ 16 w 63"/>
                <a:gd name="T9" fmla="*/ 58 h 63"/>
                <a:gd name="T10" fmla="*/ 4 w 63"/>
                <a:gd name="T11" fmla="*/ 47 h 63"/>
                <a:gd name="T12" fmla="*/ 0 w 63"/>
                <a:gd name="T13" fmla="*/ 31 h 63"/>
                <a:gd name="T14" fmla="*/ 4 w 63"/>
                <a:gd name="T15" fmla="*/ 16 h 63"/>
                <a:gd name="T16" fmla="*/ 16 w 63"/>
                <a:gd name="T17" fmla="*/ 4 h 63"/>
                <a:gd name="T18" fmla="*/ 31 w 63"/>
                <a:gd name="T19" fmla="*/ 0 h 63"/>
                <a:gd name="T20" fmla="*/ 47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2" y="55"/>
                    <a:pt x="47" y="58"/>
                  </a:cubicBezTo>
                  <a:cubicBezTo>
                    <a:pt x="42" y="61"/>
                    <a:pt x="36" y="62"/>
                    <a:pt x="31" y="62"/>
                  </a:cubicBezTo>
                  <a:cubicBezTo>
                    <a:pt x="25" y="62"/>
                    <a:pt x="21" y="61"/>
                    <a:pt x="16" y="58"/>
                  </a:cubicBezTo>
                  <a:cubicBezTo>
                    <a:pt x="11" y="55"/>
                    <a:pt x="7" y="52"/>
                    <a:pt x="4" y="47"/>
                  </a:cubicBezTo>
                  <a:cubicBezTo>
                    <a:pt x="1" y="42"/>
                    <a:pt x="0" y="37"/>
                    <a:pt x="0" y="31"/>
                  </a:cubicBezTo>
                  <a:cubicBezTo>
                    <a:pt x="0" y="25"/>
                    <a:pt x="1" y="20"/>
                    <a:pt x="4" y="16"/>
                  </a:cubicBezTo>
                  <a:cubicBezTo>
                    <a:pt x="7" y="11"/>
                    <a:pt x="11" y="7"/>
                    <a:pt x="16" y="4"/>
                  </a:cubicBezTo>
                  <a:cubicBezTo>
                    <a:pt x="21" y="1"/>
                    <a:pt x="26" y="0"/>
                    <a:pt x="31" y="0"/>
                  </a:cubicBezTo>
                  <a:cubicBezTo>
                    <a:pt x="37" y="0"/>
                    <a:pt x="42" y="1"/>
                    <a:pt x="47" y="4"/>
                  </a:cubicBezTo>
                  <a:cubicBezTo>
                    <a:pt x="52" y="7"/>
                    <a:pt x="55" y="11"/>
                    <a:pt x="58" y="16"/>
                  </a:cubicBezTo>
                  <a:cubicBezTo>
                    <a:pt x="61" y="20"/>
                    <a:pt x="62" y="25"/>
                    <a:pt x="62" y="3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grpSp>
        <p:nvGrpSpPr>
          <p:cNvPr id="700" name="Group 699">
            <a:extLst>
              <a:ext uri="{FF2B5EF4-FFF2-40B4-BE49-F238E27FC236}">
                <a16:creationId xmlns:a16="http://schemas.microsoft.com/office/drawing/2014/main" id="{A299FD19-2D91-407A-AAA3-F92C3CE147D9}"/>
              </a:ext>
            </a:extLst>
          </p:cNvPr>
          <p:cNvGrpSpPr>
            <a:grpSpLocks noChangeAspect="1"/>
          </p:cNvGrpSpPr>
          <p:nvPr/>
        </p:nvGrpSpPr>
        <p:grpSpPr>
          <a:xfrm>
            <a:off x="10072492" y="4276315"/>
            <a:ext cx="499620" cy="545258"/>
            <a:chOff x="2230438" y="2657475"/>
            <a:chExt cx="330200" cy="360363"/>
          </a:xfrm>
          <a:solidFill>
            <a:schemeClr val="accent1"/>
          </a:solidFill>
        </p:grpSpPr>
        <p:sp>
          <p:nvSpPr>
            <p:cNvPr id="701" name="Freeform 40">
              <a:extLst>
                <a:ext uri="{FF2B5EF4-FFF2-40B4-BE49-F238E27FC236}">
                  <a16:creationId xmlns:a16="http://schemas.microsoft.com/office/drawing/2014/main" id="{7B828D65-024B-4F48-B7E5-1D0260AE0AB3}"/>
                </a:ext>
              </a:extLst>
            </p:cNvPr>
            <p:cNvSpPr>
              <a:spLocks noChangeArrowheads="1"/>
            </p:cNvSpPr>
            <p:nvPr/>
          </p:nvSpPr>
          <p:spPr bwMode="auto">
            <a:xfrm>
              <a:off x="2470150" y="2744788"/>
              <a:ext cx="22225" cy="22225"/>
            </a:xfrm>
            <a:custGeom>
              <a:avLst/>
              <a:gdLst>
                <a:gd name="T0" fmla="*/ 62 w 63"/>
                <a:gd name="T1" fmla="*/ 31 h 63"/>
                <a:gd name="T2" fmla="*/ 58 w 63"/>
                <a:gd name="T3" fmla="*/ 47 h 63"/>
                <a:gd name="T4" fmla="*/ 47 w 63"/>
                <a:gd name="T5" fmla="*/ 58 h 63"/>
                <a:gd name="T6" fmla="*/ 31 w 63"/>
                <a:gd name="T7" fmla="*/ 62 h 63"/>
                <a:gd name="T8" fmla="*/ 16 w 63"/>
                <a:gd name="T9" fmla="*/ 58 h 63"/>
                <a:gd name="T10" fmla="*/ 4 w 63"/>
                <a:gd name="T11" fmla="*/ 47 h 63"/>
                <a:gd name="T12" fmla="*/ 0 w 63"/>
                <a:gd name="T13" fmla="*/ 31 h 63"/>
                <a:gd name="T14" fmla="*/ 4 w 63"/>
                <a:gd name="T15" fmla="*/ 16 h 63"/>
                <a:gd name="T16" fmla="*/ 16 w 63"/>
                <a:gd name="T17" fmla="*/ 4 h 63"/>
                <a:gd name="T18" fmla="*/ 31 w 63"/>
                <a:gd name="T19" fmla="*/ 0 h 63"/>
                <a:gd name="T20" fmla="*/ 47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2" y="55"/>
                    <a:pt x="47" y="58"/>
                  </a:cubicBezTo>
                  <a:cubicBezTo>
                    <a:pt x="42" y="61"/>
                    <a:pt x="36" y="62"/>
                    <a:pt x="31" y="62"/>
                  </a:cubicBezTo>
                  <a:cubicBezTo>
                    <a:pt x="25" y="62"/>
                    <a:pt x="21" y="61"/>
                    <a:pt x="16" y="58"/>
                  </a:cubicBezTo>
                  <a:cubicBezTo>
                    <a:pt x="11" y="55"/>
                    <a:pt x="7" y="52"/>
                    <a:pt x="4" y="47"/>
                  </a:cubicBezTo>
                  <a:cubicBezTo>
                    <a:pt x="1" y="42"/>
                    <a:pt x="0" y="36"/>
                    <a:pt x="0" y="31"/>
                  </a:cubicBezTo>
                  <a:cubicBezTo>
                    <a:pt x="0" y="25"/>
                    <a:pt x="1" y="21"/>
                    <a:pt x="4" y="16"/>
                  </a:cubicBezTo>
                  <a:cubicBezTo>
                    <a:pt x="7" y="11"/>
                    <a:pt x="11" y="6"/>
                    <a:pt x="16" y="4"/>
                  </a:cubicBezTo>
                  <a:cubicBezTo>
                    <a:pt x="21" y="1"/>
                    <a:pt x="26" y="0"/>
                    <a:pt x="31" y="0"/>
                  </a:cubicBezTo>
                  <a:cubicBezTo>
                    <a:pt x="37" y="0"/>
                    <a:pt x="42" y="1"/>
                    <a:pt x="47" y="4"/>
                  </a:cubicBezTo>
                  <a:cubicBezTo>
                    <a:pt x="52" y="6"/>
                    <a:pt x="55" y="11"/>
                    <a:pt x="58" y="16"/>
                  </a:cubicBezTo>
                  <a:cubicBezTo>
                    <a:pt x="61" y="21"/>
                    <a:pt x="62" y="26"/>
                    <a:pt x="62" y="3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02" name="Freeform 41">
              <a:extLst>
                <a:ext uri="{FF2B5EF4-FFF2-40B4-BE49-F238E27FC236}">
                  <a16:creationId xmlns:a16="http://schemas.microsoft.com/office/drawing/2014/main" id="{F4651B54-2D20-45D8-A375-DC17AC13081B}"/>
                </a:ext>
              </a:extLst>
            </p:cNvPr>
            <p:cNvSpPr>
              <a:spLocks noChangeArrowheads="1"/>
            </p:cNvSpPr>
            <p:nvPr/>
          </p:nvSpPr>
          <p:spPr bwMode="auto">
            <a:xfrm>
              <a:off x="2470150" y="2827338"/>
              <a:ext cx="22225" cy="22225"/>
            </a:xfrm>
            <a:custGeom>
              <a:avLst/>
              <a:gdLst>
                <a:gd name="T0" fmla="*/ 62 w 63"/>
                <a:gd name="T1" fmla="*/ 31 h 63"/>
                <a:gd name="T2" fmla="*/ 58 w 63"/>
                <a:gd name="T3" fmla="*/ 46 h 63"/>
                <a:gd name="T4" fmla="*/ 47 w 63"/>
                <a:gd name="T5" fmla="*/ 58 h 63"/>
                <a:gd name="T6" fmla="*/ 31 w 63"/>
                <a:gd name="T7" fmla="*/ 62 h 63"/>
                <a:gd name="T8" fmla="*/ 16 w 63"/>
                <a:gd name="T9" fmla="*/ 58 h 63"/>
                <a:gd name="T10" fmla="*/ 4 w 63"/>
                <a:gd name="T11" fmla="*/ 46 h 63"/>
                <a:gd name="T12" fmla="*/ 0 w 63"/>
                <a:gd name="T13" fmla="*/ 31 h 63"/>
                <a:gd name="T14" fmla="*/ 4 w 63"/>
                <a:gd name="T15" fmla="*/ 15 h 63"/>
                <a:gd name="T16" fmla="*/ 16 w 63"/>
                <a:gd name="T17" fmla="*/ 4 h 63"/>
                <a:gd name="T18" fmla="*/ 31 w 63"/>
                <a:gd name="T19" fmla="*/ 0 h 63"/>
                <a:gd name="T20" fmla="*/ 47 w 63"/>
                <a:gd name="T21" fmla="*/ 4 h 63"/>
                <a:gd name="T22" fmla="*/ 58 w 63"/>
                <a:gd name="T23" fmla="*/ 15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1"/>
                    <a:pt x="58" y="46"/>
                  </a:cubicBezTo>
                  <a:cubicBezTo>
                    <a:pt x="55" y="50"/>
                    <a:pt x="52" y="55"/>
                    <a:pt x="47" y="58"/>
                  </a:cubicBezTo>
                  <a:cubicBezTo>
                    <a:pt x="42" y="61"/>
                    <a:pt x="36" y="62"/>
                    <a:pt x="31" y="62"/>
                  </a:cubicBezTo>
                  <a:cubicBezTo>
                    <a:pt x="25" y="62"/>
                    <a:pt x="21" y="61"/>
                    <a:pt x="16" y="58"/>
                  </a:cubicBezTo>
                  <a:cubicBezTo>
                    <a:pt x="11" y="55"/>
                    <a:pt x="7" y="50"/>
                    <a:pt x="4" y="46"/>
                  </a:cubicBezTo>
                  <a:cubicBezTo>
                    <a:pt x="1" y="41"/>
                    <a:pt x="0" y="37"/>
                    <a:pt x="0" y="31"/>
                  </a:cubicBezTo>
                  <a:cubicBezTo>
                    <a:pt x="0" y="25"/>
                    <a:pt x="1" y="20"/>
                    <a:pt x="4" y="15"/>
                  </a:cubicBezTo>
                  <a:cubicBezTo>
                    <a:pt x="7" y="10"/>
                    <a:pt x="11" y="7"/>
                    <a:pt x="16" y="4"/>
                  </a:cubicBezTo>
                  <a:cubicBezTo>
                    <a:pt x="21" y="1"/>
                    <a:pt x="26" y="0"/>
                    <a:pt x="31" y="0"/>
                  </a:cubicBezTo>
                  <a:cubicBezTo>
                    <a:pt x="37" y="0"/>
                    <a:pt x="42" y="1"/>
                    <a:pt x="47" y="4"/>
                  </a:cubicBezTo>
                  <a:cubicBezTo>
                    <a:pt x="52" y="7"/>
                    <a:pt x="55" y="10"/>
                    <a:pt x="58" y="15"/>
                  </a:cubicBezTo>
                  <a:cubicBezTo>
                    <a:pt x="61" y="20"/>
                    <a:pt x="62" y="25"/>
                    <a:pt x="62" y="3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03" name="Freeform 42">
              <a:extLst>
                <a:ext uri="{FF2B5EF4-FFF2-40B4-BE49-F238E27FC236}">
                  <a16:creationId xmlns:a16="http://schemas.microsoft.com/office/drawing/2014/main" id="{2C1CBDEA-094E-4293-8996-591BD1E8B0FA}"/>
                </a:ext>
              </a:extLst>
            </p:cNvPr>
            <p:cNvSpPr>
              <a:spLocks noChangeArrowheads="1"/>
            </p:cNvSpPr>
            <p:nvPr/>
          </p:nvSpPr>
          <p:spPr bwMode="auto">
            <a:xfrm>
              <a:off x="2230438" y="2657475"/>
              <a:ext cx="330200" cy="360363"/>
            </a:xfrm>
            <a:custGeom>
              <a:avLst/>
              <a:gdLst>
                <a:gd name="T0" fmla="*/ 867 w 918"/>
                <a:gd name="T1" fmla="*/ 0 h 1003"/>
                <a:gd name="T2" fmla="*/ 917 w 918"/>
                <a:gd name="T3" fmla="*/ 51 h 1003"/>
                <a:gd name="T4" fmla="*/ 917 w 918"/>
                <a:gd name="T5" fmla="*/ 951 h 1003"/>
                <a:gd name="T6" fmla="*/ 867 w 918"/>
                <a:gd name="T7" fmla="*/ 1002 h 1003"/>
                <a:gd name="T8" fmla="*/ 51 w 918"/>
                <a:gd name="T9" fmla="*/ 1002 h 1003"/>
                <a:gd name="T10" fmla="*/ 0 w 918"/>
                <a:gd name="T11" fmla="*/ 951 h 1003"/>
                <a:gd name="T12" fmla="*/ 0 w 918"/>
                <a:gd name="T13" fmla="*/ 51 h 1003"/>
                <a:gd name="T14" fmla="*/ 51 w 918"/>
                <a:gd name="T15" fmla="*/ 0 h 1003"/>
                <a:gd name="T16" fmla="*/ 867 w 918"/>
                <a:gd name="T17" fmla="*/ 0 h 1003"/>
                <a:gd name="T18" fmla="*/ 776 w 918"/>
                <a:gd name="T19" fmla="*/ 798 h 1003"/>
                <a:gd name="T20" fmla="*/ 779 w 918"/>
                <a:gd name="T21" fmla="*/ 798 h 1003"/>
                <a:gd name="T22" fmla="*/ 779 w 918"/>
                <a:gd name="T23" fmla="*/ 632 h 1003"/>
                <a:gd name="T24" fmla="*/ 153 w 918"/>
                <a:gd name="T25" fmla="*/ 632 h 1003"/>
                <a:gd name="T26" fmla="*/ 153 w 918"/>
                <a:gd name="T27" fmla="*/ 798 h 1003"/>
                <a:gd name="T28" fmla="*/ 172 w 918"/>
                <a:gd name="T29" fmla="*/ 818 h 1003"/>
                <a:gd name="T30" fmla="*/ 756 w 918"/>
                <a:gd name="T31" fmla="*/ 818 h 1003"/>
                <a:gd name="T32" fmla="*/ 776 w 918"/>
                <a:gd name="T33" fmla="*/ 798 h 1003"/>
                <a:gd name="T34" fmla="*/ 776 w 918"/>
                <a:gd name="T35" fmla="*/ 595 h 1003"/>
                <a:gd name="T36" fmla="*/ 776 w 918"/>
                <a:gd name="T37" fmla="*/ 409 h 1003"/>
                <a:gd name="T38" fmla="*/ 150 w 918"/>
                <a:gd name="T39" fmla="*/ 409 h 1003"/>
                <a:gd name="T40" fmla="*/ 150 w 918"/>
                <a:gd name="T41" fmla="*/ 595 h 1003"/>
                <a:gd name="T42" fmla="*/ 776 w 918"/>
                <a:gd name="T43" fmla="*/ 595 h 1003"/>
                <a:gd name="T44" fmla="*/ 150 w 918"/>
                <a:gd name="T45" fmla="*/ 367 h 1003"/>
                <a:gd name="T46" fmla="*/ 773 w 918"/>
                <a:gd name="T47" fmla="*/ 367 h 1003"/>
                <a:gd name="T48" fmla="*/ 773 w 918"/>
                <a:gd name="T49" fmla="*/ 200 h 1003"/>
                <a:gd name="T50" fmla="*/ 754 w 918"/>
                <a:gd name="T51" fmla="*/ 180 h 1003"/>
                <a:gd name="T52" fmla="*/ 169 w 918"/>
                <a:gd name="T53" fmla="*/ 180 h 1003"/>
                <a:gd name="T54" fmla="*/ 150 w 918"/>
                <a:gd name="T55" fmla="*/ 200 h 1003"/>
                <a:gd name="T56" fmla="*/ 150 w 918"/>
                <a:gd name="T57" fmla="*/ 36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918" h="1003">
                  <a:moveTo>
                    <a:pt x="867" y="0"/>
                  </a:moveTo>
                  <a:cubicBezTo>
                    <a:pt x="895" y="0"/>
                    <a:pt x="917" y="22"/>
                    <a:pt x="917" y="51"/>
                  </a:cubicBezTo>
                  <a:lnTo>
                    <a:pt x="917" y="951"/>
                  </a:lnTo>
                  <a:cubicBezTo>
                    <a:pt x="917" y="979"/>
                    <a:pt x="895" y="1002"/>
                    <a:pt x="867" y="1002"/>
                  </a:cubicBezTo>
                  <a:lnTo>
                    <a:pt x="51" y="1002"/>
                  </a:lnTo>
                  <a:cubicBezTo>
                    <a:pt x="23" y="1002"/>
                    <a:pt x="0" y="979"/>
                    <a:pt x="0" y="951"/>
                  </a:cubicBezTo>
                  <a:lnTo>
                    <a:pt x="0" y="51"/>
                  </a:lnTo>
                  <a:cubicBezTo>
                    <a:pt x="0" y="22"/>
                    <a:pt x="23" y="0"/>
                    <a:pt x="51" y="0"/>
                  </a:cubicBezTo>
                  <a:lnTo>
                    <a:pt x="867" y="0"/>
                  </a:lnTo>
                  <a:close/>
                  <a:moveTo>
                    <a:pt x="776" y="798"/>
                  </a:moveTo>
                  <a:lnTo>
                    <a:pt x="779" y="798"/>
                  </a:lnTo>
                  <a:lnTo>
                    <a:pt x="779" y="632"/>
                  </a:lnTo>
                  <a:lnTo>
                    <a:pt x="153" y="632"/>
                  </a:lnTo>
                  <a:lnTo>
                    <a:pt x="153" y="798"/>
                  </a:lnTo>
                  <a:cubicBezTo>
                    <a:pt x="153" y="810"/>
                    <a:pt x="161" y="818"/>
                    <a:pt x="172" y="818"/>
                  </a:cubicBezTo>
                  <a:lnTo>
                    <a:pt x="756" y="818"/>
                  </a:lnTo>
                  <a:cubicBezTo>
                    <a:pt x="768" y="818"/>
                    <a:pt x="776" y="810"/>
                    <a:pt x="776" y="798"/>
                  </a:cubicBezTo>
                  <a:close/>
                  <a:moveTo>
                    <a:pt x="776" y="595"/>
                  </a:moveTo>
                  <a:lnTo>
                    <a:pt x="776" y="409"/>
                  </a:lnTo>
                  <a:lnTo>
                    <a:pt x="150" y="409"/>
                  </a:lnTo>
                  <a:lnTo>
                    <a:pt x="150" y="595"/>
                  </a:lnTo>
                  <a:lnTo>
                    <a:pt x="776" y="595"/>
                  </a:lnTo>
                  <a:close/>
                  <a:moveTo>
                    <a:pt x="150" y="367"/>
                  </a:moveTo>
                  <a:lnTo>
                    <a:pt x="773" y="367"/>
                  </a:lnTo>
                  <a:lnTo>
                    <a:pt x="773" y="200"/>
                  </a:lnTo>
                  <a:cubicBezTo>
                    <a:pt x="773" y="189"/>
                    <a:pt x="765" y="180"/>
                    <a:pt x="754" y="180"/>
                  </a:cubicBezTo>
                  <a:lnTo>
                    <a:pt x="169" y="180"/>
                  </a:lnTo>
                  <a:cubicBezTo>
                    <a:pt x="158" y="180"/>
                    <a:pt x="150" y="189"/>
                    <a:pt x="150" y="200"/>
                  </a:cubicBezTo>
                  <a:lnTo>
                    <a:pt x="150" y="367"/>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04" name="Freeform 43">
              <a:extLst>
                <a:ext uri="{FF2B5EF4-FFF2-40B4-BE49-F238E27FC236}">
                  <a16:creationId xmlns:a16="http://schemas.microsoft.com/office/drawing/2014/main" id="{C2F7E919-1BEB-4605-8160-59DCA3C13E6D}"/>
                </a:ext>
              </a:extLst>
            </p:cNvPr>
            <p:cNvSpPr>
              <a:spLocks noChangeArrowheads="1"/>
            </p:cNvSpPr>
            <p:nvPr/>
          </p:nvSpPr>
          <p:spPr bwMode="auto">
            <a:xfrm>
              <a:off x="2470150" y="2906713"/>
              <a:ext cx="22225" cy="22225"/>
            </a:xfrm>
            <a:custGeom>
              <a:avLst/>
              <a:gdLst>
                <a:gd name="T0" fmla="*/ 62 w 63"/>
                <a:gd name="T1" fmla="*/ 31 h 63"/>
                <a:gd name="T2" fmla="*/ 58 w 63"/>
                <a:gd name="T3" fmla="*/ 47 h 63"/>
                <a:gd name="T4" fmla="*/ 47 w 63"/>
                <a:gd name="T5" fmla="*/ 58 h 63"/>
                <a:gd name="T6" fmla="*/ 31 w 63"/>
                <a:gd name="T7" fmla="*/ 62 h 63"/>
                <a:gd name="T8" fmla="*/ 16 w 63"/>
                <a:gd name="T9" fmla="*/ 58 h 63"/>
                <a:gd name="T10" fmla="*/ 4 w 63"/>
                <a:gd name="T11" fmla="*/ 47 h 63"/>
                <a:gd name="T12" fmla="*/ 0 w 63"/>
                <a:gd name="T13" fmla="*/ 31 h 63"/>
                <a:gd name="T14" fmla="*/ 4 w 63"/>
                <a:gd name="T15" fmla="*/ 16 h 63"/>
                <a:gd name="T16" fmla="*/ 16 w 63"/>
                <a:gd name="T17" fmla="*/ 4 h 63"/>
                <a:gd name="T18" fmla="*/ 31 w 63"/>
                <a:gd name="T19" fmla="*/ 0 h 63"/>
                <a:gd name="T20" fmla="*/ 47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2" y="55"/>
                    <a:pt x="47" y="58"/>
                  </a:cubicBezTo>
                  <a:cubicBezTo>
                    <a:pt x="42" y="61"/>
                    <a:pt x="36" y="62"/>
                    <a:pt x="31" y="62"/>
                  </a:cubicBezTo>
                  <a:cubicBezTo>
                    <a:pt x="25" y="62"/>
                    <a:pt x="21" y="61"/>
                    <a:pt x="16" y="58"/>
                  </a:cubicBezTo>
                  <a:cubicBezTo>
                    <a:pt x="11" y="55"/>
                    <a:pt x="7" y="52"/>
                    <a:pt x="4" y="47"/>
                  </a:cubicBezTo>
                  <a:cubicBezTo>
                    <a:pt x="1" y="42"/>
                    <a:pt x="0" y="37"/>
                    <a:pt x="0" y="31"/>
                  </a:cubicBezTo>
                  <a:cubicBezTo>
                    <a:pt x="0" y="25"/>
                    <a:pt x="1" y="20"/>
                    <a:pt x="4" y="16"/>
                  </a:cubicBezTo>
                  <a:cubicBezTo>
                    <a:pt x="7" y="11"/>
                    <a:pt x="11" y="7"/>
                    <a:pt x="16" y="4"/>
                  </a:cubicBezTo>
                  <a:cubicBezTo>
                    <a:pt x="21" y="1"/>
                    <a:pt x="26" y="0"/>
                    <a:pt x="31" y="0"/>
                  </a:cubicBezTo>
                  <a:cubicBezTo>
                    <a:pt x="37" y="0"/>
                    <a:pt x="42" y="1"/>
                    <a:pt x="47" y="4"/>
                  </a:cubicBezTo>
                  <a:cubicBezTo>
                    <a:pt x="52" y="7"/>
                    <a:pt x="55" y="11"/>
                    <a:pt x="58" y="16"/>
                  </a:cubicBezTo>
                  <a:cubicBezTo>
                    <a:pt x="61" y="20"/>
                    <a:pt x="62" y="25"/>
                    <a:pt x="62" y="3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grpSp>
        <p:nvGrpSpPr>
          <p:cNvPr id="705" name="Group 704">
            <a:extLst>
              <a:ext uri="{FF2B5EF4-FFF2-40B4-BE49-F238E27FC236}">
                <a16:creationId xmlns:a16="http://schemas.microsoft.com/office/drawing/2014/main" id="{5450F126-8D75-4175-8C36-6F52220E3817}"/>
              </a:ext>
            </a:extLst>
          </p:cNvPr>
          <p:cNvGrpSpPr>
            <a:grpSpLocks noChangeAspect="1"/>
          </p:cNvGrpSpPr>
          <p:nvPr/>
        </p:nvGrpSpPr>
        <p:grpSpPr>
          <a:xfrm>
            <a:off x="9465107" y="5170809"/>
            <a:ext cx="499620" cy="545258"/>
            <a:chOff x="2230438" y="2657475"/>
            <a:chExt cx="330200" cy="360363"/>
          </a:xfrm>
          <a:solidFill>
            <a:schemeClr val="accent1"/>
          </a:solidFill>
        </p:grpSpPr>
        <p:sp>
          <p:nvSpPr>
            <p:cNvPr id="706" name="Freeform 40">
              <a:extLst>
                <a:ext uri="{FF2B5EF4-FFF2-40B4-BE49-F238E27FC236}">
                  <a16:creationId xmlns:a16="http://schemas.microsoft.com/office/drawing/2014/main" id="{FF73D337-CB33-4956-8959-A68D598A4080}"/>
                </a:ext>
              </a:extLst>
            </p:cNvPr>
            <p:cNvSpPr>
              <a:spLocks noChangeArrowheads="1"/>
            </p:cNvSpPr>
            <p:nvPr/>
          </p:nvSpPr>
          <p:spPr bwMode="auto">
            <a:xfrm>
              <a:off x="2470150" y="2744788"/>
              <a:ext cx="22225" cy="22225"/>
            </a:xfrm>
            <a:custGeom>
              <a:avLst/>
              <a:gdLst>
                <a:gd name="T0" fmla="*/ 62 w 63"/>
                <a:gd name="T1" fmla="*/ 31 h 63"/>
                <a:gd name="T2" fmla="*/ 58 w 63"/>
                <a:gd name="T3" fmla="*/ 47 h 63"/>
                <a:gd name="T4" fmla="*/ 47 w 63"/>
                <a:gd name="T5" fmla="*/ 58 h 63"/>
                <a:gd name="T6" fmla="*/ 31 w 63"/>
                <a:gd name="T7" fmla="*/ 62 h 63"/>
                <a:gd name="T8" fmla="*/ 16 w 63"/>
                <a:gd name="T9" fmla="*/ 58 h 63"/>
                <a:gd name="T10" fmla="*/ 4 w 63"/>
                <a:gd name="T11" fmla="*/ 47 h 63"/>
                <a:gd name="T12" fmla="*/ 0 w 63"/>
                <a:gd name="T13" fmla="*/ 31 h 63"/>
                <a:gd name="T14" fmla="*/ 4 w 63"/>
                <a:gd name="T15" fmla="*/ 16 h 63"/>
                <a:gd name="T16" fmla="*/ 16 w 63"/>
                <a:gd name="T17" fmla="*/ 4 h 63"/>
                <a:gd name="T18" fmla="*/ 31 w 63"/>
                <a:gd name="T19" fmla="*/ 0 h 63"/>
                <a:gd name="T20" fmla="*/ 47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2" y="55"/>
                    <a:pt x="47" y="58"/>
                  </a:cubicBezTo>
                  <a:cubicBezTo>
                    <a:pt x="42" y="61"/>
                    <a:pt x="36" y="62"/>
                    <a:pt x="31" y="62"/>
                  </a:cubicBezTo>
                  <a:cubicBezTo>
                    <a:pt x="25" y="62"/>
                    <a:pt x="21" y="61"/>
                    <a:pt x="16" y="58"/>
                  </a:cubicBezTo>
                  <a:cubicBezTo>
                    <a:pt x="11" y="55"/>
                    <a:pt x="7" y="52"/>
                    <a:pt x="4" y="47"/>
                  </a:cubicBezTo>
                  <a:cubicBezTo>
                    <a:pt x="1" y="42"/>
                    <a:pt x="0" y="36"/>
                    <a:pt x="0" y="31"/>
                  </a:cubicBezTo>
                  <a:cubicBezTo>
                    <a:pt x="0" y="25"/>
                    <a:pt x="1" y="21"/>
                    <a:pt x="4" y="16"/>
                  </a:cubicBezTo>
                  <a:cubicBezTo>
                    <a:pt x="7" y="11"/>
                    <a:pt x="11" y="6"/>
                    <a:pt x="16" y="4"/>
                  </a:cubicBezTo>
                  <a:cubicBezTo>
                    <a:pt x="21" y="1"/>
                    <a:pt x="26" y="0"/>
                    <a:pt x="31" y="0"/>
                  </a:cubicBezTo>
                  <a:cubicBezTo>
                    <a:pt x="37" y="0"/>
                    <a:pt x="42" y="1"/>
                    <a:pt x="47" y="4"/>
                  </a:cubicBezTo>
                  <a:cubicBezTo>
                    <a:pt x="52" y="6"/>
                    <a:pt x="55" y="11"/>
                    <a:pt x="58" y="16"/>
                  </a:cubicBezTo>
                  <a:cubicBezTo>
                    <a:pt x="61" y="21"/>
                    <a:pt x="62" y="26"/>
                    <a:pt x="62" y="3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07" name="Freeform 41">
              <a:extLst>
                <a:ext uri="{FF2B5EF4-FFF2-40B4-BE49-F238E27FC236}">
                  <a16:creationId xmlns:a16="http://schemas.microsoft.com/office/drawing/2014/main" id="{F376935D-6CA0-43B9-956A-8A9BF607BDCE}"/>
                </a:ext>
              </a:extLst>
            </p:cNvPr>
            <p:cNvSpPr>
              <a:spLocks noChangeArrowheads="1"/>
            </p:cNvSpPr>
            <p:nvPr/>
          </p:nvSpPr>
          <p:spPr bwMode="auto">
            <a:xfrm>
              <a:off x="2470150" y="2827338"/>
              <a:ext cx="22225" cy="22225"/>
            </a:xfrm>
            <a:custGeom>
              <a:avLst/>
              <a:gdLst>
                <a:gd name="T0" fmla="*/ 62 w 63"/>
                <a:gd name="T1" fmla="*/ 31 h 63"/>
                <a:gd name="T2" fmla="*/ 58 w 63"/>
                <a:gd name="T3" fmla="*/ 46 h 63"/>
                <a:gd name="T4" fmla="*/ 47 w 63"/>
                <a:gd name="T5" fmla="*/ 58 h 63"/>
                <a:gd name="T6" fmla="*/ 31 w 63"/>
                <a:gd name="T7" fmla="*/ 62 h 63"/>
                <a:gd name="T8" fmla="*/ 16 w 63"/>
                <a:gd name="T9" fmla="*/ 58 h 63"/>
                <a:gd name="T10" fmla="*/ 4 w 63"/>
                <a:gd name="T11" fmla="*/ 46 h 63"/>
                <a:gd name="T12" fmla="*/ 0 w 63"/>
                <a:gd name="T13" fmla="*/ 31 h 63"/>
                <a:gd name="T14" fmla="*/ 4 w 63"/>
                <a:gd name="T15" fmla="*/ 15 h 63"/>
                <a:gd name="T16" fmla="*/ 16 w 63"/>
                <a:gd name="T17" fmla="*/ 4 h 63"/>
                <a:gd name="T18" fmla="*/ 31 w 63"/>
                <a:gd name="T19" fmla="*/ 0 h 63"/>
                <a:gd name="T20" fmla="*/ 47 w 63"/>
                <a:gd name="T21" fmla="*/ 4 h 63"/>
                <a:gd name="T22" fmla="*/ 58 w 63"/>
                <a:gd name="T23" fmla="*/ 15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1"/>
                    <a:pt x="58" y="46"/>
                  </a:cubicBezTo>
                  <a:cubicBezTo>
                    <a:pt x="55" y="50"/>
                    <a:pt x="52" y="55"/>
                    <a:pt x="47" y="58"/>
                  </a:cubicBezTo>
                  <a:cubicBezTo>
                    <a:pt x="42" y="61"/>
                    <a:pt x="36" y="62"/>
                    <a:pt x="31" y="62"/>
                  </a:cubicBezTo>
                  <a:cubicBezTo>
                    <a:pt x="25" y="62"/>
                    <a:pt x="21" y="61"/>
                    <a:pt x="16" y="58"/>
                  </a:cubicBezTo>
                  <a:cubicBezTo>
                    <a:pt x="11" y="55"/>
                    <a:pt x="7" y="50"/>
                    <a:pt x="4" y="46"/>
                  </a:cubicBezTo>
                  <a:cubicBezTo>
                    <a:pt x="1" y="41"/>
                    <a:pt x="0" y="37"/>
                    <a:pt x="0" y="31"/>
                  </a:cubicBezTo>
                  <a:cubicBezTo>
                    <a:pt x="0" y="25"/>
                    <a:pt x="1" y="20"/>
                    <a:pt x="4" y="15"/>
                  </a:cubicBezTo>
                  <a:cubicBezTo>
                    <a:pt x="7" y="10"/>
                    <a:pt x="11" y="7"/>
                    <a:pt x="16" y="4"/>
                  </a:cubicBezTo>
                  <a:cubicBezTo>
                    <a:pt x="21" y="1"/>
                    <a:pt x="26" y="0"/>
                    <a:pt x="31" y="0"/>
                  </a:cubicBezTo>
                  <a:cubicBezTo>
                    <a:pt x="37" y="0"/>
                    <a:pt x="42" y="1"/>
                    <a:pt x="47" y="4"/>
                  </a:cubicBezTo>
                  <a:cubicBezTo>
                    <a:pt x="52" y="7"/>
                    <a:pt x="55" y="10"/>
                    <a:pt x="58" y="15"/>
                  </a:cubicBezTo>
                  <a:cubicBezTo>
                    <a:pt x="61" y="20"/>
                    <a:pt x="62" y="25"/>
                    <a:pt x="62" y="3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08" name="Freeform 42">
              <a:extLst>
                <a:ext uri="{FF2B5EF4-FFF2-40B4-BE49-F238E27FC236}">
                  <a16:creationId xmlns:a16="http://schemas.microsoft.com/office/drawing/2014/main" id="{65EEA957-E812-4245-8B79-AD6B26057064}"/>
                </a:ext>
              </a:extLst>
            </p:cNvPr>
            <p:cNvSpPr>
              <a:spLocks noChangeArrowheads="1"/>
            </p:cNvSpPr>
            <p:nvPr/>
          </p:nvSpPr>
          <p:spPr bwMode="auto">
            <a:xfrm>
              <a:off x="2230438" y="2657475"/>
              <a:ext cx="330200" cy="360363"/>
            </a:xfrm>
            <a:custGeom>
              <a:avLst/>
              <a:gdLst>
                <a:gd name="T0" fmla="*/ 867 w 918"/>
                <a:gd name="T1" fmla="*/ 0 h 1003"/>
                <a:gd name="T2" fmla="*/ 917 w 918"/>
                <a:gd name="T3" fmla="*/ 51 h 1003"/>
                <a:gd name="T4" fmla="*/ 917 w 918"/>
                <a:gd name="T5" fmla="*/ 951 h 1003"/>
                <a:gd name="T6" fmla="*/ 867 w 918"/>
                <a:gd name="T7" fmla="*/ 1002 h 1003"/>
                <a:gd name="T8" fmla="*/ 51 w 918"/>
                <a:gd name="T9" fmla="*/ 1002 h 1003"/>
                <a:gd name="T10" fmla="*/ 0 w 918"/>
                <a:gd name="T11" fmla="*/ 951 h 1003"/>
                <a:gd name="T12" fmla="*/ 0 w 918"/>
                <a:gd name="T13" fmla="*/ 51 h 1003"/>
                <a:gd name="T14" fmla="*/ 51 w 918"/>
                <a:gd name="T15" fmla="*/ 0 h 1003"/>
                <a:gd name="T16" fmla="*/ 867 w 918"/>
                <a:gd name="T17" fmla="*/ 0 h 1003"/>
                <a:gd name="T18" fmla="*/ 776 w 918"/>
                <a:gd name="T19" fmla="*/ 798 h 1003"/>
                <a:gd name="T20" fmla="*/ 779 w 918"/>
                <a:gd name="T21" fmla="*/ 798 h 1003"/>
                <a:gd name="T22" fmla="*/ 779 w 918"/>
                <a:gd name="T23" fmla="*/ 632 h 1003"/>
                <a:gd name="T24" fmla="*/ 153 w 918"/>
                <a:gd name="T25" fmla="*/ 632 h 1003"/>
                <a:gd name="T26" fmla="*/ 153 w 918"/>
                <a:gd name="T27" fmla="*/ 798 h 1003"/>
                <a:gd name="T28" fmla="*/ 172 w 918"/>
                <a:gd name="T29" fmla="*/ 818 h 1003"/>
                <a:gd name="T30" fmla="*/ 756 w 918"/>
                <a:gd name="T31" fmla="*/ 818 h 1003"/>
                <a:gd name="T32" fmla="*/ 776 w 918"/>
                <a:gd name="T33" fmla="*/ 798 h 1003"/>
                <a:gd name="T34" fmla="*/ 776 w 918"/>
                <a:gd name="T35" fmla="*/ 595 h 1003"/>
                <a:gd name="T36" fmla="*/ 776 w 918"/>
                <a:gd name="T37" fmla="*/ 409 h 1003"/>
                <a:gd name="T38" fmla="*/ 150 w 918"/>
                <a:gd name="T39" fmla="*/ 409 h 1003"/>
                <a:gd name="T40" fmla="*/ 150 w 918"/>
                <a:gd name="T41" fmla="*/ 595 h 1003"/>
                <a:gd name="T42" fmla="*/ 776 w 918"/>
                <a:gd name="T43" fmla="*/ 595 h 1003"/>
                <a:gd name="T44" fmla="*/ 150 w 918"/>
                <a:gd name="T45" fmla="*/ 367 h 1003"/>
                <a:gd name="T46" fmla="*/ 773 w 918"/>
                <a:gd name="T47" fmla="*/ 367 h 1003"/>
                <a:gd name="T48" fmla="*/ 773 w 918"/>
                <a:gd name="T49" fmla="*/ 200 h 1003"/>
                <a:gd name="T50" fmla="*/ 754 w 918"/>
                <a:gd name="T51" fmla="*/ 180 h 1003"/>
                <a:gd name="T52" fmla="*/ 169 w 918"/>
                <a:gd name="T53" fmla="*/ 180 h 1003"/>
                <a:gd name="T54" fmla="*/ 150 w 918"/>
                <a:gd name="T55" fmla="*/ 200 h 1003"/>
                <a:gd name="T56" fmla="*/ 150 w 918"/>
                <a:gd name="T57" fmla="*/ 36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918" h="1003">
                  <a:moveTo>
                    <a:pt x="867" y="0"/>
                  </a:moveTo>
                  <a:cubicBezTo>
                    <a:pt x="895" y="0"/>
                    <a:pt x="917" y="22"/>
                    <a:pt x="917" y="51"/>
                  </a:cubicBezTo>
                  <a:lnTo>
                    <a:pt x="917" y="951"/>
                  </a:lnTo>
                  <a:cubicBezTo>
                    <a:pt x="917" y="979"/>
                    <a:pt x="895" y="1002"/>
                    <a:pt x="867" y="1002"/>
                  </a:cubicBezTo>
                  <a:lnTo>
                    <a:pt x="51" y="1002"/>
                  </a:lnTo>
                  <a:cubicBezTo>
                    <a:pt x="23" y="1002"/>
                    <a:pt x="0" y="979"/>
                    <a:pt x="0" y="951"/>
                  </a:cubicBezTo>
                  <a:lnTo>
                    <a:pt x="0" y="51"/>
                  </a:lnTo>
                  <a:cubicBezTo>
                    <a:pt x="0" y="22"/>
                    <a:pt x="23" y="0"/>
                    <a:pt x="51" y="0"/>
                  </a:cubicBezTo>
                  <a:lnTo>
                    <a:pt x="867" y="0"/>
                  </a:lnTo>
                  <a:close/>
                  <a:moveTo>
                    <a:pt x="776" y="798"/>
                  </a:moveTo>
                  <a:lnTo>
                    <a:pt x="779" y="798"/>
                  </a:lnTo>
                  <a:lnTo>
                    <a:pt x="779" y="632"/>
                  </a:lnTo>
                  <a:lnTo>
                    <a:pt x="153" y="632"/>
                  </a:lnTo>
                  <a:lnTo>
                    <a:pt x="153" y="798"/>
                  </a:lnTo>
                  <a:cubicBezTo>
                    <a:pt x="153" y="810"/>
                    <a:pt x="161" y="818"/>
                    <a:pt x="172" y="818"/>
                  </a:cubicBezTo>
                  <a:lnTo>
                    <a:pt x="756" y="818"/>
                  </a:lnTo>
                  <a:cubicBezTo>
                    <a:pt x="768" y="818"/>
                    <a:pt x="776" y="810"/>
                    <a:pt x="776" y="798"/>
                  </a:cubicBezTo>
                  <a:close/>
                  <a:moveTo>
                    <a:pt x="776" y="595"/>
                  </a:moveTo>
                  <a:lnTo>
                    <a:pt x="776" y="409"/>
                  </a:lnTo>
                  <a:lnTo>
                    <a:pt x="150" y="409"/>
                  </a:lnTo>
                  <a:lnTo>
                    <a:pt x="150" y="595"/>
                  </a:lnTo>
                  <a:lnTo>
                    <a:pt x="776" y="595"/>
                  </a:lnTo>
                  <a:close/>
                  <a:moveTo>
                    <a:pt x="150" y="367"/>
                  </a:moveTo>
                  <a:lnTo>
                    <a:pt x="773" y="367"/>
                  </a:lnTo>
                  <a:lnTo>
                    <a:pt x="773" y="200"/>
                  </a:lnTo>
                  <a:cubicBezTo>
                    <a:pt x="773" y="189"/>
                    <a:pt x="765" y="180"/>
                    <a:pt x="754" y="180"/>
                  </a:cubicBezTo>
                  <a:lnTo>
                    <a:pt x="169" y="180"/>
                  </a:lnTo>
                  <a:cubicBezTo>
                    <a:pt x="158" y="180"/>
                    <a:pt x="150" y="189"/>
                    <a:pt x="150" y="200"/>
                  </a:cubicBezTo>
                  <a:lnTo>
                    <a:pt x="150" y="367"/>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09" name="Freeform 43">
              <a:extLst>
                <a:ext uri="{FF2B5EF4-FFF2-40B4-BE49-F238E27FC236}">
                  <a16:creationId xmlns:a16="http://schemas.microsoft.com/office/drawing/2014/main" id="{77B01823-D65C-4F57-876E-F28758F65DC2}"/>
                </a:ext>
              </a:extLst>
            </p:cNvPr>
            <p:cNvSpPr>
              <a:spLocks noChangeArrowheads="1"/>
            </p:cNvSpPr>
            <p:nvPr/>
          </p:nvSpPr>
          <p:spPr bwMode="auto">
            <a:xfrm>
              <a:off x="2470150" y="2906713"/>
              <a:ext cx="22225" cy="22225"/>
            </a:xfrm>
            <a:custGeom>
              <a:avLst/>
              <a:gdLst>
                <a:gd name="T0" fmla="*/ 62 w 63"/>
                <a:gd name="T1" fmla="*/ 31 h 63"/>
                <a:gd name="T2" fmla="*/ 58 w 63"/>
                <a:gd name="T3" fmla="*/ 47 h 63"/>
                <a:gd name="T4" fmla="*/ 47 w 63"/>
                <a:gd name="T5" fmla="*/ 58 h 63"/>
                <a:gd name="T6" fmla="*/ 31 w 63"/>
                <a:gd name="T7" fmla="*/ 62 h 63"/>
                <a:gd name="T8" fmla="*/ 16 w 63"/>
                <a:gd name="T9" fmla="*/ 58 h 63"/>
                <a:gd name="T10" fmla="*/ 4 w 63"/>
                <a:gd name="T11" fmla="*/ 47 h 63"/>
                <a:gd name="T12" fmla="*/ 0 w 63"/>
                <a:gd name="T13" fmla="*/ 31 h 63"/>
                <a:gd name="T14" fmla="*/ 4 w 63"/>
                <a:gd name="T15" fmla="*/ 16 h 63"/>
                <a:gd name="T16" fmla="*/ 16 w 63"/>
                <a:gd name="T17" fmla="*/ 4 h 63"/>
                <a:gd name="T18" fmla="*/ 31 w 63"/>
                <a:gd name="T19" fmla="*/ 0 h 63"/>
                <a:gd name="T20" fmla="*/ 47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2" y="55"/>
                    <a:pt x="47" y="58"/>
                  </a:cubicBezTo>
                  <a:cubicBezTo>
                    <a:pt x="42" y="61"/>
                    <a:pt x="36" y="62"/>
                    <a:pt x="31" y="62"/>
                  </a:cubicBezTo>
                  <a:cubicBezTo>
                    <a:pt x="25" y="62"/>
                    <a:pt x="21" y="61"/>
                    <a:pt x="16" y="58"/>
                  </a:cubicBezTo>
                  <a:cubicBezTo>
                    <a:pt x="11" y="55"/>
                    <a:pt x="7" y="52"/>
                    <a:pt x="4" y="47"/>
                  </a:cubicBezTo>
                  <a:cubicBezTo>
                    <a:pt x="1" y="42"/>
                    <a:pt x="0" y="37"/>
                    <a:pt x="0" y="31"/>
                  </a:cubicBezTo>
                  <a:cubicBezTo>
                    <a:pt x="0" y="25"/>
                    <a:pt x="1" y="20"/>
                    <a:pt x="4" y="16"/>
                  </a:cubicBezTo>
                  <a:cubicBezTo>
                    <a:pt x="7" y="11"/>
                    <a:pt x="11" y="7"/>
                    <a:pt x="16" y="4"/>
                  </a:cubicBezTo>
                  <a:cubicBezTo>
                    <a:pt x="21" y="1"/>
                    <a:pt x="26" y="0"/>
                    <a:pt x="31" y="0"/>
                  </a:cubicBezTo>
                  <a:cubicBezTo>
                    <a:pt x="37" y="0"/>
                    <a:pt x="42" y="1"/>
                    <a:pt x="47" y="4"/>
                  </a:cubicBezTo>
                  <a:cubicBezTo>
                    <a:pt x="52" y="7"/>
                    <a:pt x="55" y="11"/>
                    <a:pt x="58" y="16"/>
                  </a:cubicBezTo>
                  <a:cubicBezTo>
                    <a:pt x="61" y="20"/>
                    <a:pt x="62" y="25"/>
                    <a:pt x="62" y="3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grpSp>
        <p:nvGrpSpPr>
          <p:cNvPr id="710" name="Group 709">
            <a:extLst>
              <a:ext uri="{FF2B5EF4-FFF2-40B4-BE49-F238E27FC236}">
                <a16:creationId xmlns:a16="http://schemas.microsoft.com/office/drawing/2014/main" id="{C02B46B0-C2A0-4E35-BAFD-2599161E5BEA}"/>
              </a:ext>
            </a:extLst>
          </p:cNvPr>
          <p:cNvGrpSpPr>
            <a:grpSpLocks noChangeAspect="1"/>
          </p:cNvGrpSpPr>
          <p:nvPr/>
        </p:nvGrpSpPr>
        <p:grpSpPr>
          <a:xfrm>
            <a:off x="10067288" y="5171838"/>
            <a:ext cx="499620" cy="545258"/>
            <a:chOff x="2230438" y="2657475"/>
            <a:chExt cx="330200" cy="360363"/>
          </a:xfrm>
          <a:solidFill>
            <a:schemeClr val="accent1"/>
          </a:solidFill>
        </p:grpSpPr>
        <p:sp>
          <p:nvSpPr>
            <p:cNvPr id="711" name="Freeform 40">
              <a:extLst>
                <a:ext uri="{FF2B5EF4-FFF2-40B4-BE49-F238E27FC236}">
                  <a16:creationId xmlns:a16="http://schemas.microsoft.com/office/drawing/2014/main" id="{20375638-ED52-47E0-9EFE-2532DEBA6B7D}"/>
                </a:ext>
              </a:extLst>
            </p:cNvPr>
            <p:cNvSpPr>
              <a:spLocks noChangeArrowheads="1"/>
            </p:cNvSpPr>
            <p:nvPr/>
          </p:nvSpPr>
          <p:spPr bwMode="auto">
            <a:xfrm>
              <a:off x="2470150" y="2744788"/>
              <a:ext cx="22225" cy="22225"/>
            </a:xfrm>
            <a:custGeom>
              <a:avLst/>
              <a:gdLst>
                <a:gd name="T0" fmla="*/ 62 w 63"/>
                <a:gd name="T1" fmla="*/ 31 h 63"/>
                <a:gd name="T2" fmla="*/ 58 w 63"/>
                <a:gd name="T3" fmla="*/ 47 h 63"/>
                <a:gd name="T4" fmla="*/ 47 w 63"/>
                <a:gd name="T5" fmla="*/ 58 h 63"/>
                <a:gd name="T6" fmla="*/ 31 w 63"/>
                <a:gd name="T7" fmla="*/ 62 h 63"/>
                <a:gd name="T8" fmla="*/ 16 w 63"/>
                <a:gd name="T9" fmla="*/ 58 h 63"/>
                <a:gd name="T10" fmla="*/ 4 w 63"/>
                <a:gd name="T11" fmla="*/ 47 h 63"/>
                <a:gd name="T12" fmla="*/ 0 w 63"/>
                <a:gd name="T13" fmla="*/ 31 h 63"/>
                <a:gd name="T14" fmla="*/ 4 w 63"/>
                <a:gd name="T15" fmla="*/ 16 h 63"/>
                <a:gd name="T16" fmla="*/ 16 w 63"/>
                <a:gd name="T17" fmla="*/ 4 h 63"/>
                <a:gd name="T18" fmla="*/ 31 w 63"/>
                <a:gd name="T19" fmla="*/ 0 h 63"/>
                <a:gd name="T20" fmla="*/ 47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2" y="55"/>
                    <a:pt x="47" y="58"/>
                  </a:cubicBezTo>
                  <a:cubicBezTo>
                    <a:pt x="42" y="61"/>
                    <a:pt x="36" y="62"/>
                    <a:pt x="31" y="62"/>
                  </a:cubicBezTo>
                  <a:cubicBezTo>
                    <a:pt x="25" y="62"/>
                    <a:pt x="21" y="61"/>
                    <a:pt x="16" y="58"/>
                  </a:cubicBezTo>
                  <a:cubicBezTo>
                    <a:pt x="11" y="55"/>
                    <a:pt x="7" y="52"/>
                    <a:pt x="4" y="47"/>
                  </a:cubicBezTo>
                  <a:cubicBezTo>
                    <a:pt x="1" y="42"/>
                    <a:pt x="0" y="36"/>
                    <a:pt x="0" y="31"/>
                  </a:cubicBezTo>
                  <a:cubicBezTo>
                    <a:pt x="0" y="25"/>
                    <a:pt x="1" y="21"/>
                    <a:pt x="4" y="16"/>
                  </a:cubicBezTo>
                  <a:cubicBezTo>
                    <a:pt x="7" y="11"/>
                    <a:pt x="11" y="6"/>
                    <a:pt x="16" y="4"/>
                  </a:cubicBezTo>
                  <a:cubicBezTo>
                    <a:pt x="21" y="1"/>
                    <a:pt x="26" y="0"/>
                    <a:pt x="31" y="0"/>
                  </a:cubicBezTo>
                  <a:cubicBezTo>
                    <a:pt x="37" y="0"/>
                    <a:pt x="42" y="1"/>
                    <a:pt x="47" y="4"/>
                  </a:cubicBezTo>
                  <a:cubicBezTo>
                    <a:pt x="52" y="6"/>
                    <a:pt x="55" y="11"/>
                    <a:pt x="58" y="16"/>
                  </a:cubicBezTo>
                  <a:cubicBezTo>
                    <a:pt x="61" y="21"/>
                    <a:pt x="62" y="26"/>
                    <a:pt x="62" y="3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12" name="Freeform 41">
              <a:extLst>
                <a:ext uri="{FF2B5EF4-FFF2-40B4-BE49-F238E27FC236}">
                  <a16:creationId xmlns:a16="http://schemas.microsoft.com/office/drawing/2014/main" id="{10E45285-FCDE-432F-A70F-20EA68D85590}"/>
                </a:ext>
              </a:extLst>
            </p:cNvPr>
            <p:cNvSpPr>
              <a:spLocks noChangeArrowheads="1"/>
            </p:cNvSpPr>
            <p:nvPr/>
          </p:nvSpPr>
          <p:spPr bwMode="auto">
            <a:xfrm>
              <a:off x="2470150" y="2827338"/>
              <a:ext cx="22225" cy="22225"/>
            </a:xfrm>
            <a:custGeom>
              <a:avLst/>
              <a:gdLst>
                <a:gd name="T0" fmla="*/ 62 w 63"/>
                <a:gd name="T1" fmla="*/ 31 h 63"/>
                <a:gd name="T2" fmla="*/ 58 w 63"/>
                <a:gd name="T3" fmla="*/ 46 h 63"/>
                <a:gd name="T4" fmla="*/ 47 w 63"/>
                <a:gd name="T5" fmla="*/ 58 h 63"/>
                <a:gd name="T6" fmla="*/ 31 w 63"/>
                <a:gd name="T7" fmla="*/ 62 h 63"/>
                <a:gd name="T8" fmla="*/ 16 w 63"/>
                <a:gd name="T9" fmla="*/ 58 h 63"/>
                <a:gd name="T10" fmla="*/ 4 w 63"/>
                <a:gd name="T11" fmla="*/ 46 h 63"/>
                <a:gd name="T12" fmla="*/ 0 w 63"/>
                <a:gd name="T13" fmla="*/ 31 h 63"/>
                <a:gd name="T14" fmla="*/ 4 w 63"/>
                <a:gd name="T15" fmla="*/ 15 h 63"/>
                <a:gd name="T16" fmla="*/ 16 w 63"/>
                <a:gd name="T17" fmla="*/ 4 h 63"/>
                <a:gd name="T18" fmla="*/ 31 w 63"/>
                <a:gd name="T19" fmla="*/ 0 h 63"/>
                <a:gd name="T20" fmla="*/ 47 w 63"/>
                <a:gd name="T21" fmla="*/ 4 h 63"/>
                <a:gd name="T22" fmla="*/ 58 w 63"/>
                <a:gd name="T23" fmla="*/ 15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1"/>
                    <a:pt x="58" y="46"/>
                  </a:cubicBezTo>
                  <a:cubicBezTo>
                    <a:pt x="55" y="50"/>
                    <a:pt x="52" y="55"/>
                    <a:pt x="47" y="58"/>
                  </a:cubicBezTo>
                  <a:cubicBezTo>
                    <a:pt x="42" y="61"/>
                    <a:pt x="36" y="62"/>
                    <a:pt x="31" y="62"/>
                  </a:cubicBezTo>
                  <a:cubicBezTo>
                    <a:pt x="25" y="62"/>
                    <a:pt x="21" y="61"/>
                    <a:pt x="16" y="58"/>
                  </a:cubicBezTo>
                  <a:cubicBezTo>
                    <a:pt x="11" y="55"/>
                    <a:pt x="7" y="50"/>
                    <a:pt x="4" y="46"/>
                  </a:cubicBezTo>
                  <a:cubicBezTo>
                    <a:pt x="1" y="41"/>
                    <a:pt x="0" y="37"/>
                    <a:pt x="0" y="31"/>
                  </a:cubicBezTo>
                  <a:cubicBezTo>
                    <a:pt x="0" y="25"/>
                    <a:pt x="1" y="20"/>
                    <a:pt x="4" y="15"/>
                  </a:cubicBezTo>
                  <a:cubicBezTo>
                    <a:pt x="7" y="10"/>
                    <a:pt x="11" y="7"/>
                    <a:pt x="16" y="4"/>
                  </a:cubicBezTo>
                  <a:cubicBezTo>
                    <a:pt x="21" y="1"/>
                    <a:pt x="26" y="0"/>
                    <a:pt x="31" y="0"/>
                  </a:cubicBezTo>
                  <a:cubicBezTo>
                    <a:pt x="37" y="0"/>
                    <a:pt x="42" y="1"/>
                    <a:pt x="47" y="4"/>
                  </a:cubicBezTo>
                  <a:cubicBezTo>
                    <a:pt x="52" y="7"/>
                    <a:pt x="55" y="10"/>
                    <a:pt x="58" y="15"/>
                  </a:cubicBezTo>
                  <a:cubicBezTo>
                    <a:pt x="61" y="20"/>
                    <a:pt x="62" y="25"/>
                    <a:pt x="62" y="3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13" name="Freeform 42">
              <a:extLst>
                <a:ext uri="{FF2B5EF4-FFF2-40B4-BE49-F238E27FC236}">
                  <a16:creationId xmlns:a16="http://schemas.microsoft.com/office/drawing/2014/main" id="{FC3D9D8B-D374-4BA9-96B8-F8775D90391F}"/>
                </a:ext>
              </a:extLst>
            </p:cNvPr>
            <p:cNvSpPr>
              <a:spLocks noChangeArrowheads="1"/>
            </p:cNvSpPr>
            <p:nvPr/>
          </p:nvSpPr>
          <p:spPr bwMode="auto">
            <a:xfrm>
              <a:off x="2230438" y="2657475"/>
              <a:ext cx="330200" cy="360363"/>
            </a:xfrm>
            <a:custGeom>
              <a:avLst/>
              <a:gdLst>
                <a:gd name="T0" fmla="*/ 867 w 918"/>
                <a:gd name="T1" fmla="*/ 0 h 1003"/>
                <a:gd name="T2" fmla="*/ 917 w 918"/>
                <a:gd name="T3" fmla="*/ 51 h 1003"/>
                <a:gd name="T4" fmla="*/ 917 w 918"/>
                <a:gd name="T5" fmla="*/ 951 h 1003"/>
                <a:gd name="T6" fmla="*/ 867 w 918"/>
                <a:gd name="T7" fmla="*/ 1002 h 1003"/>
                <a:gd name="T8" fmla="*/ 51 w 918"/>
                <a:gd name="T9" fmla="*/ 1002 h 1003"/>
                <a:gd name="T10" fmla="*/ 0 w 918"/>
                <a:gd name="T11" fmla="*/ 951 h 1003"/>
                <a:gd name="T12" fmla="*/ 0 w 918"/>
                <a:gd name="T13" fmla="*/ 51 h 1003"/>
                <a:gd name="T14" fmla="*/ 51 w 918"/>
                <a:gd name="T15" fmla="*/ 0 h 1003"/>
                <a:gd name="T16" fmla="*/ 867 w 918"/>
                <a:gd name="T17" fmla="*/ 0 h 1003"/>
                <a:gd name="T18" fmla="*/ 776 w 918"/>
                <a:gd name="T19" fmla="*/ 798 h 1003"/>
                <a:gd name="T20" fmla="*/ 779 w 918"/>
                <a:gd name="T21" fmla="*/ 798 h 1003"/>
                <a:gd name="T22" fmla="*/ 779 w 918"/>
                <a:gd name="T23" fmla="*/ 632 h 1003"/>
                <a:gd name="T24" fmla="*/ 153 w 918"/>
                <a:gd name="T25" fmla="*/ 632 h 1003"/>
                <a:gd name="T26" fmla="*/ 153 w 918"/>
                <a:gd name="T27" fmla="*/ 798 h 1003"/>
                <a:gd name="T28" fmla="*/ 172 w 918"/>
                <a:gd name="T29" fmla="*/ 818 h 1003"/>
                <a:gd name="T30" fmla="*/ 756 w 918"/>
                <a:gd name="T31" fmla="*/ 818 h 1003"/>
                <a:gd name="T32" fmla="*/ 776 w 918"/>
                <a:gd name="T33" fmla="*/ 798 h 1003"/>
                <a:gd name="T34" fmla="*/ 776 w 918"/>
                <a:gd name="T35" fmla="*/ 595 h 1003"/>
                <a:gd name="T36" fmla="*/ 776 w 918"/>
                <a:gd name="T37" fmla="*/ 409 h 1003"/>
                <a:gd name="T38" fmla="*/ 150 w 918"/>
                <a:gd name="T39" fmla="*/ 409 h 1003"/>
                <a:gd name="T40" fmla="*/ 150 w 918"/>
                <a:gd name="T41" fmla="*/ 595 h 1003"/>
                <a:gd name="T42" fmla="*/ 776 w 918"/>
                <a:gd name="T43" fmla="*/ 595 h 1003"/>
                <a:gd name="T44" fmla="*/ 150 w 918"/>
                <a:gd name="T45" fmla="*/ 367 h 1003"/>
                <a:gd name="T46" fmla="*/ 773 w 918"/>
                <a:gd name="T47" fmla="*/ 367 h 1003"/>
                <a:gd name="T48" fmla="*/ 773 w 918"/>
                <a:gd name="T49" fmla="*/ 200 h 1003"/>
                <a:gd name="T50" fmla="*/ 754 w 918"/>
                <a:gd name="T51" fmla="*/ 180 h 1003"/>
                <a:gd name="T52" fmla="*/ 169 w 918"/>
                <a:gd name="T53" fmla="*/ 180 h 1003"/>
                <a:gd name="T54" fmla="*/ 150 w 918"/>
                <a:gd name="T55" fmla="*/ 200 h 1003"/>
                <a:gd name="T56" fmla="*/ 150 w 918"/>
                <a:gd name="T57" fmla="*/ 36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918" h="1003">
                  <a:moveTo>
                    <a:pt x="867" y="0"/>
                  </a:moveTo>
                  <a:cubicBezTo>
                    <a:pt x="895" y="0"/>
                    <a:pt x="917" y="22"/>
                    <a:pt x="917" y="51"/>
                  </a:cubicBezTo>
                  <a:lnTo>
                    <a:pt x="917" y="951"/>
                  </a:lnTo>
                  <a:cubicBezTo>
                    <a:pt x="917" y="979"/>
                    <a:pt x="895" y="1002"/>
                    <a:pt x="867" y="1002"/>
                  </a:cubicBezTo>
                  <a:lnTo>
                    <a:pt x="51" y="1002"/>
                  </a:lnTo>
                  <a:cubicBezTo>
                    <a:pt x="23" y="1002"/>
                    <a:pt x="0" y="979"/>
                    <a:pt x="0" y="951"/>
                  </a:cubicBezTo>
                  <a:lnTo>
                    <a:pt x="0" y="51"/>
                  </a:lnTo>
                  <a:cubicBezTo>
                    <a:pt x="0" y="22"/>
                    <a:pt x="23" y="0"/>
                    <a:pt x="51" y="0"/>
                  </a:cubicBezTo>
                  <a:lnTo>
                    <a:pt x="867" y="0"/>
                  </a:lnTo>
                  <a:close/>
                  <a:moveTo>
                    <a:pt x="776" y="798"/>
                  </a:moveTo>
                  <a:lnTo>
                    <a:pt x="779" y="798"/>
                  </a:lnTo>
                  <a:lnTo>
                    <a:pt x="779" y="632"/>
                  </a:lnTo>
                  <a:lnTo>
                    <a:pt x="153" y="632"/>
                  </a:lnTo>
                  <a:lnTo>
                    <a:pt x="153" y="798"/>
                  </a:lnTo>
                  <a:cubicBezTo>
                    <a:pt x="153" y="810"/>
                    <a:pt x="161" y="818"/>
                    <a:pt x="172" y="818"/>
                  </a:cubicBezTo>
                  <a:lnTo>
                    <a:pt x="756" y="818"/>
                  </a:lnTo>
                  <a:cubicBezTo>
                    <a:pt x="768" y="818"/>
                    <a:pt x="776" y="810"/>
                    <a:pt x="776" y="798"/>
                  </a:cubicBezTo>
                  <a:close/>
                  <a:moveTo>
                    <a:pt x="776" y="595"/>
                  </a:moveTo>
                  <a:lnTo>
                    <a:pt x="776" y="409"/>
                  </a:lnTo>
                  <a:lnTo>
                    <a:pt x="150" y="409"/>
                  </a:lnTo>
                  <a:lnTo>
                    <a:pt x="150" y="595"/>
                  </a:lnTo>
                  <a:lnTo>
                    <a:pt x="776" y="595"/>
                  </a:lnTo>
                  <a:close/>
                  <a:moveTo>
                    <a:pt x="150" y="367"/>
                  </a:moveTo>
                  <a:lnTo>
                    <a:pt x="773" y="367"/>
                  </a:lnTo>
                  <a:lnTo>
                    <a:pt x="773" y="200"/>
                  </a:lnTo>
                  <a:cubicBezTo>
                    <a:pt x="773" y="189"/>
                    <a:pt x="765" y="180"/>
                    <a:pt x="754" y="180"/>
                  </a:cubicBezTo>
                  <a:lnTo>
                    <a:pt x="169" y="180"/>
                  </a:lnTo>
                  <a:cubicBezTo>
                    <a:pt x="158" y="180"/>
                    <a:pt x="150" y="189"/>
                    <a:pt x="150" y="200"/>
                  </a:cubicBezTo>
                  <a:lnTo>
                    <a:pt x="150" y="367"/>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14" name="Freeform 43">
              <a:extLst>
                <a:ext uri="{FF2B5EF4-FFF2-40B4-BE49-F238E27FC236}">
                  <a16:creationId xmlns:a16="http://schemas.microsoft.com/office/drawing/2014/main" id="{DF59A975-A788-4487-848F-0DEB0256E175}"/>
                </a:ext>
              </a:extLst>
            </p:cNvPr>
            <p:cNvSpPr>
              <a:spLocks noChangeArrowheads="1"/>
            </p:cNvSpPr>
            <p:nvPr/>
          </p:nvSpPr>
          <p:spPr bwMode="auto">
            <a:xfrm>
              <a:off x="2470150" y="2906713"/>
              <a:ext cx="22225" cy="22225"/>
            </a:xfrm>
            <a:custGeom>
              <a:avLst/>
              <a:gdLst>
                <a:gd name="T0" fmla="*/ 62 w 63"/>
                <a:gd name="T1" fmla="*/ 31 h 63"/>
                <a:gd name="T2" fmla="*/ 58 w 63"/>
                <a:gd name="T3" fmla="*/ 47 h 63"/>
                <a:gd name="T4" fmla="*/ 47 w 63"/>
                <a:gd name="T5" fmla="*/ 58 h 63"/>
                <a:gd name="T6" fmla="*/ 31 w 63"/>
                <a:gd name="T7" fmla="*/ 62 h 63"/>
                <a:gd name="T8" fmla="*/ 16 w 63"/>
                <a:gd name="T9" fmla="*/ 58 h 63"/>
                <a:gd name="T10" fmla="*/ 4 w 63"/>
                <a:gd name="T11" fmla="*/ 47 h 63"/>
                <a:gd name="T12" fmla="*/ 0 w 63"/>
                <a:gd name="T13" fmla="*/ 31 h 63"/>
                <a:gd name="T14" fmla="*/ 4 w 63"/>
                <a:gd name="T15" fmla="*/ 16 h 63"/>
                <a:gd name="T16" fmla="*/ 16 w 63"/>
                <a:gd name="T17" fmla="*/ 4 h 63"/>
                <a:gd name="T18" fmla="*/ 31 w 63"/>
                <a:gd name="T19" fmla="*/ 0 h 63"/>
                <a:gd name="T20" fmla="*/ 47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2" y="55"/>
                    <a:pt x="47" y="58"/>
                  </a:cubicBezTo>
                  <a:cubicBezTo>
                    <a:pt x="42" y="61"/>
                    <a:pt x="36" y="62"/>
                    <a:pt x="31" y="62"/>
                  </a:cubicBezTo>
                  <a:cubicBezTo>
                    <a:pt x="25" y="62"/>
                    <a:pt x="21" y="61"/>
                    <a:pt x="16" y="58"/>
                  </a:cubicBezTo>
                  <a:cubicBezTo>
                    <a:pt x="11" y="55"/>
                    <a:pt x="7" y="52"/>
                    <a:pt x="4" y="47"/>
                  </a:cubicBezTo>
                  <a:cubicBezTo>
                    <a:pt x="1" y="42"/>
                    <a:pt x="0" y="37"/>
                    <a:pt x="0" y="31"/>
                  </a:cubicBezTo>
                  <a:cubicBezTo>
                    <a:pt x="0" y="25"/>
                    <a:pt x="1" y="20"/>
                    <a:pt x="4" y="16"/>
                  </a:cubicBezTo>
                  <a:cubicBezTo>
                    <a:pt x="7" y="11"/>
                    <a:pt x="11" y="7"/>
                    <a:pt x="16" y="4"/>
                  </a:cubicBezTo>
                  <a:cubicBezTo>
                    <a:pt x="21" y="1"/>
                    <a:pt x="26" y="0"/>
                    <a:pt x="31" y="0"/>
                  </a:cubicBezTo>
                  <a:cubicBezTo>
                    <a:pt x="37" y="0"/>
                    <a:pt x="42" y="1"/>
                    <a:pt x="47" y="4"/>
                  </a:cubicBezTo>
                  <a:cubicBezTo>
                    <a:pt x="52" y="7"/>
                    <a:pt x="55" y="11"/>
                    <a:pt x="58" y="16"/>
                  </a:cubicBezTo>
                  <a:cubicBezTo>
                    <a:pt x="61" y="20"/>
                    <a:pt x="62" y="25"/>
                    <a:pt x="62" y="3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grpSp>
        <p:nvGrpSpPr>
          <p:cNvPr id="335" name="Group 334">
            <a:extLst>
              <a:ext uri="{FF2B5EF4-FFF2-40B4-BE49-F238E27FC236}">
                <a16:creationId xmlns:a16="http://schemas.microsoft.com/office/drawing/2014/main" id="{44888D0D-F78C-4158-9948-40AA6E2ECA87}"/>
              </a:ext>
            </a:extLst>
          </p:cNvPr>
          <p:cNvGrpSpPr/>
          <p:nvPr/>
        </p:nvGrpSpPr>
        <p:grpSpPr>
          <a:xfrm>
            <a:off x="10812316" y="4427989"/>
            <a:ext cx="467504" cy="426387"/>
            <a:chOff x="2540097" y="2103309"/>
            <a:chExt cx="639069" cy="695710"/>
          </a:xfrm>
        </p:grpSpPr>
        <p:grpSp>
          <p:nvGrpSpPr>
            <p:cNvPr id="336" name="Group 335">
              <a:extLst>
                <a:ext uri="{FF2B5EF4-FFF2-40B4-BE49-F238E27FC236}">
                  <a16:creationId xmlns:a16="http://schemas.microsoft.com/office/drawing/2014/main" id="{BF22BC08-5E4A-4492-B73C-1856A50E7BE6}"/>
                </a:ext>
              </a:extLst>
            </p:cNvPr>
            <p:cNvGrpSpPr/>
            <p:nvPr/>
          </p:nvGrpSpPr>
          <p:grpSpPr>
            <a:xfrm>
              <a:off x="2617990" y="2212926"/>
              <a:ext cx="483282" cy="476476"/>
              <a:chOff x="1836738" y="4440238"/>
              <a:chExt cx="225425" cy="222250"/>
            </a:xfrm>
            <a:solidFill>
              <a:srgbClr val="F80000"/>
            </a:solidFill>
          </p:grpSpPr>
          <p:sp>
            <p:nvSpPr>
              <p:cNvPr id="338" name="Freeform 23">
                <a:extLst>
                  <a:ext uri="{FF2B5EF4-FFF2-40B4-BE49-F238E27FC236}">
                    <a16:creationId xmlns:a16="http://schemas.microsoft.com/office/drawing/2014/main" id="{28C242BE-2988-4043-B3C1-07833EBE4C3C}"/>
                  </a:ext>
                </a:extLst>
              </p:cNvPr>
              <p:cNvSpPr>
                <a:spLocks noChangeArrowheads="1"/>
              </p:cNvSpPr>
              <p:nvPr/>
            </p:nvSpPr>
            <p:spPr bwMode="auto">
              <a:xfrm>
                <a:off x="1836738" y="4440238"/>
                <a:ext cx="55562" cy="58737"/>
              </a:xfrm>
              <a:custGeom>
                <a:avLst/>
                <a:gdLst>
                  <a:gd name="T0" fmla="*/ 77 w 156"/>
                  <a:gd name="T1" fmla="*/ 161 h 162"/>
                  <a:gd name="T2" fmla="*/ 0 w 156"/>
                  <a:gd name="T3" fmla="*/ 161 h 162"/>
                  <a:gd name="T4" fmla="*/ 0 w 156"/>
                  <a:gd name="T5" fmla="*/ 0 h 162"/>
                  <a:gd name="T6" fmla="*/ 155 w 156"/>
                  <a:gd name="T7" fmla="*/ 0 h 162"/>
                  <a:gd name="T8" fmla="*/ 155 w 156"/>
                  <a:gd name="T9" fmla="*/ 161 h 162"/>
                  <a:gd name="T10" fmla="*/ 77 w 156"/>
                  <a:gd name="T11" fmla="*/ 161 h 162"/>
                </a:gdLst>
                <a:ahLst/>
                <a:cxnLst>
                  <a:cxn ang="0">
                    <a:pos x="T0" y="T1"/>
                  </a:cxn>
                  <a:cxn ang="0">
                    <a:pos x="T2" y="T3"/>
                  </a:cxn>
                  <a:cxn ang="0">
                    <a:pos x="T4" y="T5"/>
                  </a:cxn>
                  <a:cxn ang="0">
                    <a:pos x="T6" y="T7"/>
                  </a:cxn>
                  <a:cxn ang="0">
                    <a:pos x="T8" y="T9"/>
                  </a:cxn>
                  <a:cxn ang="0">
                    <a:pos x="T10" y="T11"/>
                  </a:cxn>
                </a:cxnLst>
                <a:rect l="0" t="0" r="r" b="b"/>
                <a:pathLst>
                  <a:path w="156" h="162">
                    <a:moveTo>
                      <a:pt x="77" y="161"/>
                    </a:moveTo>
                    <a:lnTo>
                      <a:pt x="0" y="161"/>
                    </a:lnTo>
                    <a:lnTo>
                      <a:pt x="0" y="0"/>
                    </a:lnTo>
                    <a:lnTo>
                      <a:pt x="155" y="0"/>
                    </a:lnTo>
                    <a:lnTo>
                      <a:pt x="155" y="161"/>
                    </a:lnTo>
                    <a:lnTo>
                      <a:pt x="77" y="161"/>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39" name="Freeform 24">
                <a:extLst>
                  <a:ext uri="{FF2B5EF4-FFF2-40B4-BE49-F238E27FC236}">
                    <a16:creationId xmlns:a16="http://schemas.microsoft.com/office/drawing/2014/main" id="{3CC808D2-7F0A-4085-B3CA-944C2F21E9A3}"/>
                  </a:ext>
                </a:extLst>
              </p:cNvPr>
              <p:cNvSpPr>
                <a:spLocks noChangeArrowheads="1"/>
              </p:cNvSpPr>
              <p:nvPr/>
            </p:nvSpPr>
            <p:spPr bwMode="auto">
              <a:xfrm>
                <a:off x="1911350" y="4440238"/>
                <a:ext cx="150813" cy="58737"/>
              </a:xfrm>
              <a:custGeom>
                <a:avLst/>
                <a:gdLst>
                  <a:gd name="T0" fmla="*/ 420 w 421"/>
                  <a:gd name="T1" fmla="*/ 161 h 162"/>
                  <a:gd name="T2" fmla="*/ 420 w 421"/>
                  <a:gd name="T3" fmla="*/ 0 h 162"/>
                  <a:gd name="T4" fmla="*/ 0 w 421"/>
                  <a:gd name="T5" fmla="*/ 0 h 162"/>
                  <a:gd name="T6" fmla="*/ 0 w 421"/>
                  <a:gd name="T7" fmla="*/ 161 h 162"/>
                  <a:gd name="T8" fmla="*/ 420 w 421"/>
                  <a:gd name="T9" fmla="*/ 161 h 162"/>
                  <a:gd name="T10" fmla="*/ 299 w 421"/>
                  <a:gd name="T11" fmla="*/ 62 h 162"/>
                  <a:gd name="T12" fmla="*/ 322 w 421"/>
                  <a:gd name="T13" fmla="*/ 62 h 162"/>
                  <a:gd name="T14" fmla="*/ 333 w 421"/>
                  <a:gd name="T15" fmla="*/ 85 h 162"/>
                  <a:gd name="T16" fmla="*/ 347 w 421"/>
                  <a:gd name="T17" fmla="*/ 62 h 162"/>
                  <a:gd name="T18" fmla="*/ 367 w 421"/>
                  <a:gd name="T19" fmla="*/ 62 h 162"/>
                  <a:gd name="T20" fmla="*/ 344 w 421"/>
                  <a:gd name="T21" fmla="*/ 93 h 162"/>
                  <a:gd name="T22" fmla="*/ 367 w 421"/>
                  <a:gd name="T23" fmla="*/ 127 h 162"/>
                  <a:gd name="T24" fmla="*/ 344 w 421"/>
                  <a:gd name="T25" fmla="*/ 127 h 162"/>
                  <a:gd name="T26" fmla="*/ 330 w 421"/>
                  <a:gd name="T27" fmla="*/ 102 h 162"/>
                  <a:gd name="T28" fmla="*/ 316 w 421"/>
                  <a:gd name="T29" fmla="*/ 127 h 162"/>
                  <a:gd name="T30" fmla="*/ 296 w 421"/>
                  <a:gd name="T31" fmla="*/ 127 h 162"/>
                  <a:gd name="T32" fmla="*/ 319 w 421"/>
                  <a:gd name="T33" fmla="*/ 90 h 162"/>
                  <a:gd name="T34" fmla="*/ 299 w 421"/>
                  <a:gd name="T35" fmla="*/ 62 h 162"/>
                  <a:gd name="T36" fmla="*/ 262 w 421"/>
                  <a:gd name="T37" fmla="*/ 110 h 162"/>
                  <a:gd name="T38" fmla="*/ 279 w 421"/>
                  <a:gd name="T39" fmla="*/ 110 h 162"/>
                  <a:gd name="T40" fmla="*/ 279 w 421"/>
                  <a:gd name="T41" fmla="*/ 127 h 162"/>
                  <a:gd name="T42" fmla="*/ 262 w 421"/>
                  <a:gd name="T43" fmla="*/ 127 h 162"/>
                  <a:gd name="T44" fmla="*/ 262 w 421"/>
                  <a:gd name="T45" fmla="*/ 110 h 162"/>
                  <a:gd name="T46" fmla="*/ 178 w 421"/>
                  <a:gd name="T47" fmla="*/ 62 h 162"/>
                  <a:gd name="T48" fmla="*/ 200 w 421"/>
                  <a:gd name="T49" fmla="*/ 62 h 162"/>
                  <a:gd name="T50" fmla="*/ 211 w 421"/>
                  <a:gd name="T51" fmla="*/ 85 h 162"/>
                  <a:gd name="T52" fmla="*/ 226 w 421"/>
                  <a:gd name="T53" fmla="*/ 62 h 162"/>
                  <a:gd name="T54" fmla="*/ 245 w 421"/>
                  <a:gd name="T55" fmla="*/ 62 h 162"/>
                  <a:gd name="T56" fmla="*/ 223 w 421"/>
                  <a:gd name="T57" fmla="*/ 93 h 162"/>
                  <a:gd name="T58" fmla="*/ 245 w 421"/>
                  <a:gd name="T59" fmla="*/ 127 h 162"/>
                  <a:gd name="T60" fmla="*/ 223 w 421"/>
                  <a:gd name="T61" fmla="*/ 127 h 162"/>
                  <a:gd name="T62" fmla="*/ 209 w 421"/>
                  <a:gd name="T63" fmla="*/ 102 h 162"/>
                  <a:gd name="T64" fmla="*/ 195 w 421"/>
                  <a:gd name="T65" fmla="*/ 127 h 162"/>
                  <a:gd name="T66" fmla="*/ 175 w 421"/>
                  <a:gd name="T67" fmla="*/ 127 h 162"/>
                  <a:gd name="T68" fmla="*/ 197 w 421"/>
                  <a:gd name="T69" fmla="*/ 90 h 162"/>
                  <a:gd name="T70" fmla="*/ 178 w 421"/>
                  <a:gd name="T71" fmla="*/ 62 h 162"/>
                  <a:gd name="T72" fmla="*/ 141 w 421"/>
                  <a:gd name="T73" fmla="*/ 110 h 162"/>
                  <a:gd name="T74" fmla="*/ 158 w 421"/>
                  <a:gd name="T75" fmla="*/ 110 h 162"/>
                  <a:gd name="T76" fmla="*/ 158 w 421"/>
                  <a:gd name="T77" fmla="*/ 127 h 162"/>
                  <a:gd name="T78" fmla="*/ 141 w 421"/>
                  <a:gd name="T79" fmla="*/ 127 h 162"/>
                  <a:gd name="T80" fmla="*/ 141 w 421"/>
                  <a:gd name="T81" fmla="*/ 110 h 162"/>
                  <a:gd name="T82" fmla="*/ 76 w 421"/>
                  <a:gd name="T83" fmla="*/ 62 h 162"/>
                  <a:gd name="T84" fmla="*/ 87 w 421"/>
                  <a:gd name="T85" fmla="*/ 85 h 162"/>
                  <a:gd name="T86" fmla="*/ 101 w 421"/>
                  <a:gd name="T87" fmla="*/ 62 h 162"/>
                  <a:gd name="T88" fmla="*/ 121 w 421"/>
                  <a:gd name="T89" fmla="*/ 62 h 162"/>
                  <a:gd name="T90" fmla="*/ 99 w 421"/>
                  <a:gd name="T91" fmla="*/ 93 h 162"/>
                  <a:gd name="T92" fmla="*/ 121 w 421"/>
                  <a:gd name="T93" fmla="*/ 127 h 162"/>
                  <a:gd name="T94" fmla="*/ 99 w 421"/>
                  <a:gd name="T95" fmla="*/ 127 h 162"/>
                  <a:gd name="T96" fmla="*/ 84 w 421"/>
                  <a:gd name="T97" fmla="*/ 102 h 162"/>
                  <a:gd name="T98" fmla="*/ 70 w 421"/>
                  <a:gd name="T99" fmla="*/ 127 h 162"/>
                  <a:gd name="T100" fmla="*/ 51 w 421"/>
                  <a:gd name="T101" fmla="*/ 127 h 162"/>
                  <a:gd name="T102" fmla="*/ 73 w 421"/>
                  <a:gd name="T103" fmla="*/ 90 h 162"/>
                  <a:gd name="T104" fmla="*/ 53 w 421"/>
                  <a:gd name="T105" fmla="*/ 59 h 162"/>
                  <a:gd name="T106" fmla="*/ 76 w 421"/>
                  <a:gd name="T107" fmla="*/ 59 h 162"/>
                  <a:gd name="T108" fmla="*/ 76 w 421"/>
                  <a:gd name="T109" fmla="*/ 6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21" h="162">
                    <a:moveTo>
                      <a:pt x="420" y="161"/>
                    </a:moveTo>
                    <a:lnTo>
                      <a:pt x="420" y="0"/>
                    </a:lnTo>
                    <a:lnTo>
                      <a:pt x="0" y="0"/>
                    </a:lnTo>
                    <a:lnTo>
                      <a:pt x="0" y="161"/>
                    </a:lnTo>
                    <a:lnTo>
                      <a:pt x="420" y="161"/>
                    </a:lnTo>
                    <a:close/>
                    <a:moveTo>
                      <a:pt x="299" y="62"/>
                    </a:moveTo>
                    <a:lnTo>
                      <a:pt x="322" y="62"/>
                    </a:lnTo>
                    <a:lnTo>
                      <a:pt x="333" y="85"/>
                    </a:lnTo>
                    <a:lnTo>
                      <a:pt x="347" y="62"/>
                    </a:lnTo>
                    <a:lnTo>
                      <a:pt x="367" y="62"/>
                    </a:lnTo>
                    <a:lnTo>
                      <a:pt x="344" y="93"/>
                    </a:lnTo>
                    <a:lnTo>
                      <a:pt x="367" y="127"/>
                    </a:lnTo>
                    <a:lnTo>
                      <a:pt x="344" y="127"/>
                    </a:lnTo>
                    <a:lnTo>
                      <a:pt x="330" y="102"/>
                    </a:lnTo>
                    <a:lnTo>
                      <a:pt x="316" y="127"/>
                    </a:lnTo>
                    <a:lnTo>
                      <a:pt x="296" y="127"/>
                    </a:lnTo>
                    <a:lnTo>
                      <a:pt x="319" y="90"/>
                    </a:lnTo>
                    <a:lnTo>
                      <a:pt x="299" y="62"/>
                    </a:lnTo>
                    <a:close/>
                    <a:moveTo>
                      <a:pt x="262" y="110"/>
                    </a:moveTo>
                    <a:lnTo>
                      <a:pt x="279" y="110"/>
                    </a:lnTo>
                    <a:lnTo>
                      <a:pt x="279" y="127"/>
                    </a:lnTo>
                    <a:lnTo>
                      <a:pt x="262" y="127"/>
                    </a:lnTo>
                    <a:lnTo>
                      <a:pt x="262" y="110"/>
                    </a:lnTo>
                    <a:close/>
                    <a:moveTo>
                      <a:pt x="178" y="62"/>
                    </a:moveTo>
                    <a:lnTo>
                      <a:pt x="200" y="62"/>
                    </a:lnTo>
                    <a:lnTo>
                      <a:pt x="211" y="85"/>
                    </a:lnTo>
                    <a:lnTo>
                      <a:pt x="226" y="62"/>
                    </a:lnTo>
                    <a:lnTo>
                      <a:pt x="245" y="62"/>
                    </a:lnTo>
                    <a:lnTo>
                      <a:pt x="223" y="93"/>
                    </a:lnTo>
                    <a:lnTo>
                      <a:pt x="245" y="127"/>
                    </a:lnTo>
                    <a:lnTo>
                      <a:pt x="223" y="127"/>
                    </a:lnTo>
                    <a:lnTo>
                      <a:pt x="209" y="102"/>
                    </a:lnTo>
                    <a:lnTo>
                      <a:pt x="195" y="127"/>
                    </a:lnTo>
                    <a:lnTo>
                      <a:pt x="175" y="127"/>
                    </a:lnTo>
                    <a:lnTo>
                      <a:pt x="197" y="90"/>
                    </a:lnTo>
                    <a:lnTo>
                      <a:pt x="178" y="62"/>
                    </a:lnTo>
                    <a:close/>
                    <a:moveTo>
                      <a:pt x="141" y="110"/>
                    </a:moveTo>
                    <a:lnTo>
                      <a:pt x="158" y="110"/>
                    </a:lnTo>
                    <a:lnTo>
                      <a:pt x="158" y="127"/>
                    </a:lnTo>
                    <a:lnTo>
                      <a:pt x="141" y="127"/>
                    </a:lnTo>
                    <a:lnTo>
                      <a:pt x="141" y="110"/>
                    </a:lnTo>
                    <a:close/>
                    <a:moveTo>
                      <a:pt x="76" y="62"/>
                    </a:moveTo>
                    <a:lnTo>
                      <a:pt x="87" y="85"/>
                    </a:lnTo>
                    <a:lnTo>
                      <a:pt x="101" y="62"/>
                    </a:lnTo>
                    <a:lnTo>
                      <a:pt x="121" y="62"/>
                    </a:lnTo>
                    <a:lnTo>
                      <a:pt x="99" y="93"/>
                    </a:lnTo>
                    <a:lnTo>
                      <a:pt x="121" y="127"/>
                    </a:lnTo>
                    <a:lnTo>
                      <a:pt x="99" y="127"/>
                    </a:lnTo>
                    <a:lnTo>
                      <a:pt x="84" y="102"/>
                    </a:lnTo>
                    <a:lnTo>
                      <a:pt x="70" y="127"/>
                    </a:lnTo>
                    <a:lnTo>
                      <a:pt x="51" y="127"/>
                    </a:lnTo>
                    <a:lnTo>
                      <a:pt x="73" y="90"/>
                    </a:lnTo>
                    <a:lnTo>
                      <a:pt x="53" y="59"/>
                    </a:lnTo>
                    <a:lnTo>
                      <a:pt x="76" y="59"/>
                    </a:lnTo>
                    <a:lnTo>
                      <a:pt x="76" y="62"/>
                    </a:lnTo>
                    <a:close/>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42" name="Freeform 25">
                <a:extLst>
                  <a:ext uri="{FF2B5EF4-FFF2-40B4-BE49-F238E27FC236}">
                    <a16:creationId xmlns:a16="http://schemas.microsoft.com/office/drawing/2014/main" id="{310D0FB4-A5E0-4500-8902-C831491552FC}"/>
                  </a:ext>
                </a:extLst>
              </p:cNvPr>
              <p:cNvSpPr>
                <a:spLocks noChangeArrowheads="1"/>
              </p:cNvSpPr>
              <p:nvPr/>
            </p:nvSpPr>
            <p:spPr bwMode="auto">
              <a:xfrm>
                <a:off x="1836738" y="4522788"/>
                <a:ext cx="55562" cy="58737"/>
              </a:xfrm>
              <a:custGeom>
                <a:avLst/>
                <a:gdLst>
                  <a:gd name="T0" fmla="*/ 77 w 156"/>
                  <a:gd name="T1" fmla="*/ 161 h 162"/>
                  <a:gd name="T2" fmla="*/ 0 w 156"/>
                  <a:gd name="T3" fmla="*/ 161 h 162"/>
                  <a:gd name="T4" fmla="*/ 0 w 156"/>
                  <a:gd name="T5" fmla="*/ 0 h 162"/>
                  <a:gd name="T6" fmla="*/ 155 w 156"/>
                  <a:gd name="T7" fmla="*/ 0 h 162"/>
                  <a:gd name="T8" fmla="*/ 155 w 156"/>
                  <a:gd name="T9" fmla="*/ 161 h 162"/>
                  <a:gd name="T10" fmla="*/ 77 w 156"/>
                  <a:gd name="T11" fmla="*/ 161 h 162"/>
                </a:gdLst>
                <a:ahLst/>
                <a:cxnLst>
                  <a:cxn ang="0">
                    <a:pos x="T0" y="T1"/>
                  </a:cxn>
                  <a:cxn ang="0">
                    <a:pos x="T2" y="T3"/>
                  </a:cxn>
                  <a:cxn ang="0">
                    <a:pos x="T4" y="T5"/>
                  </a:cxn>
                  <a:cxn ang="0">
                    <a:pos x="T6" y="T7"/>
                  </a:cxn>
                  <a:cxn ang="0">
                    <a:pos x="T8" y="T9"/>
                  </a:cxn>
                  <a:cxn ang="0">
                    <a:pos x="T10" y="T11"/>
                  </a:cxn>
                </a:cxnLst>
                <a:rect l="0" t="0" r="r" b="b"/>
                <a:pathLst>
                  <a:path w="156" h="162">
                    <a:moveTo>
                      <a:pt x="77" y="161"/>
                    </a:moveTo>
                    <a:lnTo>
                      <a:pt x="0" y="161"/>
                    </a:lnTo>
                    <a:lnTo>
                      <a:pt x="0" y="0"/>
                    </a:lnTo>
                    <a:lnTo>
                      <a:pt x="155" y="0"/>
                    </a:lnTo>
                    <a:lnTo>
                      <a:pt x="155" y="161"/>
                    </a:lnTo>
                    <a:lnTo>
                      <a:pt x="77" y="161"/>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52" name="Freeform 26">
                <a:extLst>
                  <a:ext uri="{FF2B5EF4-FFF2-40B4-BE49-F238E27FC236}">
                    <a16:creationId xmlns:a16="http://schemas.microsoft.com/office/drawing/2014/main" id="{B2D76103-712B-48D3-8B66-92718C3B78BB}"/>
                  </a:ext>
                </a:extLst>
              </p:cNvPr>
              <p:cNvSpPr>
                <a:spLocks noChangeArrowheads="1"/>
              </p:cNvSpPr>
              <p:nvPr/>
            </p:nvSpPr>
            <p:spPr bwMode="auto">
              <a:xfrm>
                <a:off x="1911350" y="4522788"/>
                <a:ext cx="150813" cy="58737"/>
              </a:xfrm>
              <a:custGeom>
                <a:avLst/>
                <a:gdLst>
                  <a:gd name="T0" fmla="*/ 420 w 421"/>
                  <a:gd name="T1" fmla="*/ 161 h 162"/>
                  <a:gd name="T2" fmla="*/ 420 w 421"/>
                  <a:gd name="T3" fmla="*/ 0 h 162"/>
                  <a:gd name="T4" fmla="*/ 0 w 421"/>
                  <a:gd name="T5" fmla="*/ 0 h 162"/>
                  <a:gd name="T6" fmla="*/ 0 w 421"/>
                  <a:gd name="T7" fmla="*/ 161 h 162"/>
                  <a:gd name="T8" fmla="*/ 420 w 421"/>
                  <a:gd name="T9" fmla="*/ 161 h 162"/>
                  <a:gd name="T10" fmla="*/ 299 w 421"/>
                  <a:gd name="T11" fmla="*/ 53 h 162"/>
                  <a:gd name="T12" fmla="*/ 322 w 421"/>
                  <a:gd name="T13" fmla="*/ 53 h 162"/>
                  <a:gd name="T14" fmla="*/ 333 w 421"/>
                  <a:gd name="T15" fmla="*/ 76 h 162"/>
                  <a:gd name="T16" fmla="*/ 347 w 421"/>
                  <a:gd name="T17" fmla="*/ 53 h 162"/>
                  <a:gd name="T18" fmla="*/ 367 w 421"/>
                  <a:gd name="T19" fmla="*/ 53 h 162"/>
                  <a:gd name="T20" fmla="*/ 344 w 421"/>
                  <a:gd name="T21" fmla="*/ 84 h 162"/>
                  <a:gd name="T22" fmla="*/ 367 w 421"/>
                  <a:gd name="T23" fmla="*/ 118 h 162"/>
                  <a:gd name="T24" fmla="*/ 344 w 421"/>
                  <a:gd name="T25" fmla="*/ 118 h 162"/>
                  <a:gd name="T26" fmla="*/ 330 w 421"/>
                  <a:gd name="T27" fmla="*/ 93 h 162"/>
                  <a:gd name="T28" fmla="*/ 316 w 421"/>
                  <a:gd name="T29" fmla="*/ 118 h 162"/>
                  <a:gd name="T30" fmla="*/ 296 w 421"/>
                  <a:gd name="T31" fmla="*/ 118 h 162"/>
                  <a:gd name="T32" fmla="*/ 319 w 421"/>
                  <a:gd name="T33" fmla="*/ 82 h 162"/>
                  <a:gd name="T34" fmla="*/ 299 w 421"/>
                  <a:gd name="T35" fmla="*/ 53 h 162"/>
                  <a:gd name="T36" fmla="*/ 262 w 421"/>
                  <a:gd name="T37" fmla="*/ 101 h 162"/>
                  <a:gd name="T38" fmla="*/ 279 w 421"/>
                  <a:gd name="T39" fmla="*/ 101 h 162"/>
                  <a:gd name="T40" fmla="*/ 279 w 421"/>
                  <a:gd name="T41" fmla="*/ 118 h 162"/>
                  <a:gd name="T42" fmla="*/ 262 w 421"/>
                  <a:gd name="T43" fmla="*/ 118 h 162"/>
                  <a:gd name="T44" fmla="*/ 262 w 421"/>
                  <a:gd name="T45" fmla="*/ 101 h 162"/>
                  <a:gd name="T46" fmla="*/ 178 w 421"/>
                  <a:gd name="T47" fmla="*/ 53 h 162"/>
                  <a:gd name="T48" fmla="*/ 200 w 421"/>
                  <a:gd name="T49" fmla="*/ 53 h 162"/>
                  <a:gd name="T50" fmla="*/ 211 w 421"/>
                  <a:gd name="T51" fmla="*/ 76 h 162"/>
                  <a:gd name="T52" fmla="*/ 226 w 421"/>
                  <a:gd name="T53" fmla="*/ 53 h 162"/>
                  <a:gd name="T54" fmla="*/ 245 w 421"/>
                  <a:gd name="T55" fmla="*/ 53 h 162"/>
                  <a:gd name="T56" fmla="*/ 223 w 421"/>
                  <a:gd name="T57" fmla="*/ 84 h 162"/>
                  <a:gd name="T58" fmla="*/ 245 w 421"/>
                  <a:gd name="T59" fmla="*/ 118 h 162"/>
                  <a:gd name="T60" fmla="*/ 223 w 421"/>
                  <a:gd name="T61" fmla="*/ 118 h 162"/>
                  <a:gd name="T62" fmla="*/ 209 w 421"/>
                  <a:gd name="T63" fmla="*/ 93 h 162"/>
                  <a:gd name="T64" fmla="*/ 195 w 421"/>
                  <a:gd name="T65" fmla="*/ 118 h 162"/>
                  <a:gd name="T66" fmla="*/ 175 w 421"/>
                  <a:gd name="T67" fmla="*/ 118 h 162"/>
                  <a:gd name="T68" fmla="*/ 197 w 421"/>
                  <a:gd name="T69" fmla="*/ 82 h 162"/>
                  <a:gd name="T70" fmla="*/ 178 w 421"/>
                  <a:gd name="T71" fmla="*/ 53 h 162"/>
                  <a:gd name="T72" fmla="*/ 141 w 421"/>
                  <a:gd name="T73" fmla="*/ 101 h 162"/>
                  <a:gd name="T74" fmla="*/ 158 w 421"/>
                  <a:gd name="T75" fmla="*/ 101 h 162"/>
                  <a:gd name="T76" fmla="*/ 158 w 421"/>
                  <a:gd name="T77" fmla="*/ 118 h 162"/>
                  <a:gd name="T78" fmla="*/ 141 w 421"/>
                  <a:gd name="T79" fmla="*/ 118 h 162"/>
                  <a:gd name="T80" fmla="*/ 141 w 421"/>
                  <a:gd name="T81" fmla="*/ 101 h 162"/>
                  <a:gd name="T82" fmla="*/ 76 w 421"/>
                  <a:gd name="T83" fmla="*/ 53 h 162"/>
                  <a:gd name="T84" fmla="*/ 87 w 421"/>
                  <a:gd name="T85" fmla="*/ 76 h 162"/>
                  <a:gd name="T86" fmla="*/ 101 w 421"/>
                  <a:gd name="T87" fmla="*/ 53 h 162"/>
                  <a:gd name="T88" fmla="*/ 121 w 421"/>
                  <a:gd name="T89" fmla="*/ 53 h 162"/>
                  <a:gd name="T90" fmla="*/ 99 w 421"/>
                  <a:gd name="T91" fmla="*/ 84 h 162"/>
                  <a:gd name="T92" fmla="*/ 121 w 421"/>
                  <a:gd name="T93" fmla="*/ 118 h 162"/>
                  <a:gd name="T94" fmla="*/ 99 w 421"/>
                  <a:gd name="T95" fmla="*/ 118 h 162"/>
                  <a:gd name="T96" fmla="*/ 84 w 421"/>
                  <a:gd name="T97" fmla="*/ 93 h 162"/>
                  <a:gd name="T98" fmla="*/ 70 w 421"/>
                  <a:gd name="T99" fmla="*/ 118 h 162"/>
                  <a:gd name="T100" fmla="*/ 51 w 421"/>
                  <a:gd name="T101" fmla="*/ 118 h 162"/>
                  <a:gd name="T102" fmla="*/ 73 w 421"/>
                  <a:gd name="T103" fmla="*/ 82 h 162"/>
                  <a:gd name="T104" fmla="*/ 53 w 421"/>
                  <a:gd name="T105" fmla="*/ 50 h 162"/>
                  <a:gd name="T106" fmla="*/ 76 w 421"/>
                  <a:gd name="T107" fmla="*/ 50 h 162"/>
                  <a:gd name="T108" fmla="*/ 76 w 421"/>
                  <a:gd name="T109" fmla="*/ 53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21" h="162">
                    <a:moveTo>
                      <a:pt x="420" y="161"/>
                    </a:moveTo>
                    <a:lnTo>
                      <a:pt x="420" y="0"/>
                    </a:lnTo>
                    <a:lnTo>
                      <a:pt x="0" y="0"/>
                    </a:lnTo>
                    <a:lnTo>
                      <a:pt x="0" y="161"/>
                    </a:lnTo>
                    <a:lnTo>
                      <a:pt x="420" y="161"/>
                    </a:lnTo>
                    <a:close/>
                    <a:moveTo>
                      <a:pt x="299" y="53"/>
                    </a:moveTo>
                    <a:lnTo>
                      <a:pt x="322" y="53"/>
                    </a:lnTo>
                    <a:lnTo>
                      <a:pt x="333" y="76"/>
                    </a:lnTo>
                    <a:lnTo>
                      <a:pt x="347" y="53"/>
                    </a:lnTo>
                    <a:lnTo>
                      <a:pt x="367" y="53"/>
                    </a:lnTo>
                    <a:lnTo>
                      <a:pt x="344" y="84"/>
                    </a:lnTo>
                    <a:lnTo>
                      <a:pt x="367" y="118"/>
                    </a:lnTo>
                    <a:lnTo>
                      <a:pt x="344" y="118"/>
                    </a:lnTo>
                    <a:lnTo>
                      <a:pt x="330" y="93"/>
                    </a:lnTo>
                    <a:lnTo>
                      <a:pt x="316" y="118"/>
                    </a:lnTo>
                    <a:lnTo>
                      <a:pt x="296" y="118"/>
                    </a:lnTo>
                    <a:lnTo>
                      <a:pt x="319" y="82"/>
                    </a:lnTo>
                    <a:lnTo>
                      <a:pt x="299" y="53"/>
                    </a:lnTo>
                    <a:close/>
                    <a:moveTo>
                      <a:pt x="262" y="101"/>
                    </a:moveTo>
                    <a:lnTo>
                      <a:pt x="279" y="101"/>
                    </a:lnTo>
                    <a:lnTo>
                      <a:pt x="279" y="118"/>
                    </a:lnTo>
                    <a:lnTo>
                      <a:pt x="262" y="118"/>
                    </a:lnTo>
                    <a:lnTo>
                      <a:pt x="262" y="101"/>
                    </a:lnTo>
                    <a:close/>
                    <a:moveTo>
                      <a:pt x="178" y="53"/>
                    </a:moveTo>
                    <a:lnTo>
                      <a:pt x="200" y="53"/>
                    </a:lnTo>
                    <a:lnTo>
                      <a:pt x="211" y="76"/>
                    </a:lnTo>
                    <a:lnTo>
                      <a:pt x="226" y="53"/>
                    </a:lnTo>
                    <a:lnTo>
                      <a:pt x="245" y="53"/>
                    </a:lnTo>
                    <a:lnTo>
                      <a:pt x="223" y="84"/>
                    </a:lnTo>
                    <a:lnTo>
                      <a:pt x="245" y="118"/>
                    </a:lnTo>
                    <a:lnTo>
                      <a:pt x="223" y="118"/>
                    </a:lnTo>
                    <a:lnTo>
                      <a:pt x="209" y="93"/>
                    </a:lnTo>
                    <a:lnTo>
                      <a:pt x="195" y="118"/>
                    </a:lnTo>
                    <a:lnTo>
                      <a:pt x="175" y="118"/>
                    </a:lnTo>
                    <a:lnTo>
                      <a:pt x="197" y="82"/>
                    </a:lnTo>
                    <a:lnTo>
                      <a:pt x="178" y="53"/>
                    </a:lnTo>
                    <a:close/>
                    <a:moveTo>
                      <a:pt x="141" y="101"/>
                    </a:moveTo>
                    <a:lnTo>
                      <a:pt x="158" y="101"/>
                    </a:lnTo>
                    <a:lnTo>
                      <a:pt x="158" y="118"/>
                    </a:lnTo>
                    <a:lnTo>
                      <a:pt x="141" y="118"/>
                    </a:lnTo>
                    <a:lnTo>
                      <a:pt x="141" y="101"/>
                    </a:lnTo>
                    <a:close/>
                    <a:moveTo>
                      <a:pt x="76" y="53"/>
                    </a:moveTo>
                    <a:lnTo>
                      <a:pt x="87" y="76"/>
                    </a:lnTo>
                    <a:lnTo>
                      <a:pt x="101" y="53"/>
                    </a:lnTo>
                    <a:lnTo>
                      <a:pt x="121" y="53"/>
                    </a:lnTo>
                    <a:lnTo>
                      <a:pt x="99" y="84"/>
                    </a:lnTo>
                    <a:lnTo>
                      <a:pt x="121" y="118"/>
                    </a:lnTo>
                    <a:lnTo>
                      <a:pt x="99" y="118"/>
                    </a:lnTo>
                    <a:lnTo>
                      <a:pt x="84" y="93"/>
                    </a:lnTo>
                    <a:lnTo>
                      <a:pt x="70" y="118"/>
                    </a:lnTo>
                    <a:lnTo>
                      <a:pt x="51" y="118"/>
                    </a:lnTo>
                    <a:lnTo>
                      <a:pt x="73" y="82"/>
                    </a:lnTo>
                    <a:lnTo>
                      <a:pt x="53" y="50"/>
                    </a:lnTo>
                    <a:lnTo>
                      <a:pt x="76" y="50"/>
                    </a:lnTo>
                    <a:lnTo>
                      <a:pt x="76" y="53"/>
                    </a:lnTo>
                    <a:close/>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53" name="Freeform 27">
                <a:extLst>
                  <a:ext uri="{FF2B5EF4-FFF2-40B4-BE49-F238E27FC236}">
                    <a16:creationId xmlns:a16="http://schemas.microsoft.com/office/drawing/2014/main" id="{9536FAA6-E8F5-40A3-958C-DE29383327D4}"/>
                  </a:ext>
                </a:extLst>
              </p:cNvPr>
              <p:cNvSpPr>
                <a:spLocks noChangeArrowheads="1"/>
              </p:cNvSpPr>
              <p:nvPr/>
            </p:nvSpPr>
            <p:spPr bwMode="auto">
              <a:xfrm>
                <a:off x="1911350" y="4603750"/>
                <a:ext cx="150813" cy="58738"/>
              </a:xfrm>
              <a:custGeom>
                <a:avLst/>
                <a:gdLst>
                  <a:gd name="T0" fmla="*/ 420 w 421"/>
                  <a:gd name="T1" fmla="*/ 161 h 162"/>
                  <a:gd name="T2" fmla="*/ 420 w 421"/>
                  <a:gd name="T3" fmla="*/ 0 h 162"/>
                  <a:gd name="T4" fmla="*/ 0 w 421"/>
                  <a:gd name="T5" fmla="*/ 0 h 162"/>
                  <a:gd name="T6" fmla="*/ 0 w 421"/>
                  <a:gd name="T7" fmla="*/ 161 h 162"/>
                  <a:gd name="T8" fmla="*/ 420 w 421"/>
                  <a:gd name="T9" fmla="*/ 161 h 162"/>
                  <a:gd name="T10" fmla="*/ 299 w 421"/>
                  <a:gd name="T11" fmla="*/ 45 h 162"/>
                  <a:gd name="T12" fmla="*/ 322 w 421"/>
                  <a:gd name="T13" fmla="*/ 45 h 162"/>
                  <a:gd name="T14" fmla="*/ 333 w 421"/>
                  <a:gd name="T15" fmla="*/ 68 h 162"/>
                  <a:gd name="T16" fmla="*/ 347 w 421"/>
                  <a:gd name="T17" fmla="*/ 45 h 162"/>
                  <a:gd name="T18" fmla="*/ 367 w 421"/>
                  <a:gd name="T19" fmla="*/ 45 h 162"/>
                  <a:gd name="T20" fmla="*/ 344 w 421"/>
                  <a:gd name="T21" fmla="*/ 76 h 162"/>
                  <a:gd name="T22" fmla="*/ 367 w 421"/>
                  <a:gd name="T23" fmla="*/ 110 h 162"/>
                  <a:gd name="T24" fmla="*/ 344 w 421"/>
                  <a:gd name="T25" fmla="*/ 110 h 162"/>
                  <a:gd name="T26" fmla="*/ 330 w 421"/>
                  <a:gd name="T27" fmla="*/ 85 h 162"/>
                  <a:gd name="T28" fmla="*/ 316 w 421"/>
                  <a:gd name="T29" fmla="*/ 110 h 162"/>
                  <a:gd name="T30" fmla="*/ 296 w 421"/>
                  <a:gd name="T31" fmla="*/ 110 h 162"/>
                  <a:gd name="T32" fmla="*/ 319 w 421"/>
                  <a:gd name="T33" fmla="*/ 74 h 162"/>
                  <a:gd name="T34" fmla="*/ 299 w 421"/>
                  <a:gd name="T35" fmla="*/ 45 h 162"/>
                  <a:gd name="T36" fmla="*/ 262 w 421"/>
                  <a:gd name="T37" fmla="*/ 93 h 162"/>
                  <a:gd name="T38" fmla="*/ 279 w 421"/>
                  <a:gd name="T39" fmla="*/ 93 h 162"/>
                  <a:gd name="T40" fmla="*/ 279 w 421"/>
                  <a:gd name="T41" fmla="*/ 110 h 162"/>
                  <a:gd name="T42" fmla="*/ 262 w 421"/>
                  <a:gd name="T43" fmla="*/ 110 h 162"/>
                  <a:gd name="T44" fmla="*/ 262 w 421"/>
                  <a:gd name="T45" fmla="*/ 93 h 162"/>
                  <a:gd name="T46" fmla="*/ 178 w 421"/>
                  <a:gd name="T47" fmla="*/ 45 h 162"/>
                  <a:gd name="T48" fmla="*/ 200 w 421"/>
                  <a:gd name="T49" fmla="*/ 45 h 162"/>
                  <a:gd name="T50" fmla="*/ 211 w 421"/>
                  <a:gd name="T51" fmla="*/ 68 h 162"/>
                  <a:gd name="T52" fmla="*/ 226 w 421"/>
                  <a:gd name="T53" fmla="*/ 45 h 162"/>
                  <a:gd name="T54" fmla="*/ 245 w 421"/>
                  <a:gd name="T55" fmla="*/ 45 h 162"/>
                  <a:gd name="T56" fmla="*/ 223 w 421"/>
                  <a:gd name="T57" fmla="*/ 76 h 162"/>
                  <a:gd name="T58" fmla="*/ 245 w 421"/>
                  <a:gd name="T59" fmla="*/ 110 h 162"/>
                  <a:gd name="T60" fmla="*/ 223 w 421"/>
                  <a:gd name="T61" fmla="*/ 110 h 162"/>
                  <a:gd name="T62" fmla="*/ 209 w 421"/>
                  <a:gd name="T63" fmla="*/ 85 h 162"/>
                  <a:gd name="T64" fmla="*/ 195 w 421"/>
                  <a:gd name="T65" fmla="*/ 110 h 162"/>
                  <a:gd name="T66" fmla="*/ 175 w 421"/>
                  <a:gd name="T67" fmla="*/ 110 h 162"/>
                  <a:gd name="T68" fmla="*/ 197 w 421"/>
                  <a:gd name="T69" fmla="*/ 74 h 162"/>
                  <a:gd name="T70" fmla="*/ 178 w 421"/>
                  <a:gd name="T71" fmla="*/ 45 h 162"/>
                  <a:gd name="T72" fmla="*/ 141 w 421"/>
                  <a:gd name="T73" fmla="*/ 93 h 162"/>
                  <a:gd name="T74" fmla="*/ 158 w 421"/>
                  <a:gd name="T75" fmla="*/ 93 h 162"/>
                  <a:gd name="T76" fmla="*/ 158 w 421"/>
                  <a:gd name="T77" fmla="*/ 110 h 162"/>
                  <a:gd name="T78" fmla="*/ 141 w 421"/>
                  <a:gd name="T79" fmla="*/ 110 h 162"/>
                  <a:gd name="T80" fmla="*/ 141 w 421"/>
                  <a:gd name="T81" fmla="*/ 93 h 162"/>
                  <a:gd name="T82" fmla="*/ 76 w 421"/>
                  <a:gd name="T83" fmla="*/ 45 h 162"/>
                  <a:gd name="T84" fmla="*/ 87 w 421"/>
                  <a:gd name="T85" fmla="*/ 68 h 162"/>
                  <a:gd name="T86" fmla="*/ 101 w 421"/>
                  <a:gd name="T87" fmla="*/ 45 h 162"/>
                  <a:gd name="T88" fmla="*/ 121 w 421"/>
                  <a:gd name="T89" fmla="*/ 45 h 162"/>
                  <a:gd name="T90" fmla="*/ 99 w 421"/>
                  <a:gd name="T91" fmla="*/ 76 h 162"/>
                  <a:gd name="T92" fmla="*/ 121 w 421"/>
                  <a:gd name="T93" fmla="*/ 110 h 162"/>
                  <a:gd name="T94" fmla="*/ 99 w 421"/>
                  <a:gd name="T95" fmla="*/ 110 h 162"/>
                  <a:gd name="T96" fmla="*/ 87 w 421"/>
                  <a:gd name="T97" fmla="*/ 85 h 162"/>
                  <a:gd name="T98" fmla="*/ 73 w 421"/>
                  <a:gd name="T99" fmla="*/ 110 h 162"/>
                  <a:gd name="T100" fmla="*/ 53 w 421"/>
                  <a:gd name="T101" fmla="*/ 110 h 162"/>
                  <a:gd name="T102" fmla="*/ 76 w 421"/>
                  <a:gd name="T103" fmla="*/ 74 h 162"/>
                  <a:gd name="T104" fmla="*/ 56 w 421"/>
                  <a:gd name="T105" fmla="*/ 43 h 162"/>
                  <a:gd name="T106" fmla="*/ 76 w 421"/>
                  <a:gd name="T107" fmla="*/ 43 h 162"/>
                  <a:gd name="T108" fmla="*/ 76 w 421"/>
                  <a:gd name="T109" fmla="*/ 45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21" h="162">
                    <a:moveTo>
                      <a:pt x="420" y="161"/>
                    </a:moveTo>
                    <a:lnTo>
                      <a:pt x="420" y="0"/>
                    </a:lnTo>
                    <a:lnTo>
                      <a:pt x="0" y="0"/>
                    </a:lnTo>
                    <a:lnTo>
                      <a:pt x="0" y="161"/>
                    </a:lnTo>
                    <a:lnTo>
                      <a:pt x="420" y="161"/>
                    </a:lnTo>
                    <a:close/>
                    <a:moveTo>
                      <a:pt x="299" y="45"/>
                    </a:moveTo>
                    <a:lnTo>
                      <a:pt x="322" y="45"/>
                    </a:lnTo>
                    <a:lnTo>
                      <a:pt x="333" y="68"/>
                    </a:lnTo>
                    <a:lnTo>
                      <a:pt x="347" y="45"/>
                    </a:lnTo>
                    <a:lnTo>
                      <a:pt x="367" y="45"/>
                    </a:lnTo>
                    <a:lnTo>
                      <a:pt x="344" y="76"/>
                    </a:lnTo>
                    <a:lnTo>
                      <a:pt x="367" y="110"/>
                    </a:lnTo>
                    <a:lnTo>
                      <a:pt x="344" y="110"/>
                    </a:lnTo>
                    <a:lnTo>
                      <a:pt x="330" y="85"/>
                    </a:lnTo>
                    <a:lnTo>
                      <a:pt x="316" y="110"/>
                    </a:lnTo>
                    <a:lnTo>
                      <a:pt x="296" y="110"/>
                    </a:lnTo>
                    <a:lnTo>
                      <a:pt x="319" y="74"/>
                    </a:lnTo>
                    <a:lnTo>
                      <a:pt x="299" y="45"/>
                    </a:lnTo>
                    <a:close/>
                    <a:moveTo>
                      <a:pt x="262" y="93"/>
                    </a:moveTo>
                    <a:lnTo>
                      <a:pt x="279" y="93"/>
                    </a:lnTo>
                    <a:lnTo>
                      <a:pt x="279" y="110"/>
                    </a:lnTo>
                    <a:lnTo>
                      <a:pt x="262" y="110"/>
                    </a:lnTo>
                    <a:lnTo>
                      <a:pt x="262" y="93"/>
                    </a:lnTo>
                    <a:close/>
                    <a:moveTo>
                      <a:pt x="178" y="45"/>
                    </a:moveTo>
                    <a:lnTo>
                      <a:pt x="200" y="45"/>
                    </a:lnTo>
                    <a:lnTo>
                      <a:pt x="211" y="68"/>
                    </a:lnTo>
                    <a:lnTo>
                      <a:pt x="226" y="45"/>
                    </a:lnTo>
                    <a:lnTo>
                      <a:pt x="245" y="45"/>
                    </a:lnTo>
                    <a:lnTo>
                      <a:pt x="223" y="76"/>
                    </a:lnTo>
                    <a:lnTo>
                      <a:pt x="245" y="110"/>
                    </a:lnTo>
                    <a:lnTo>
                      <a:pt x="223" y="110"/>
                    </a:lnTo>
                    <a:lnTo>
                      <a:pt x="209" y="85"/>
                    </a:lnTo>
                    <a:lnTo>
                      <a:pt x="195" y="110"/>
                    </a:lnTo>
                    <a:lnTo>
                      <a:pt x="175" y="110"/>
                    </a:lnTo>
                    <a:lnTo>
                      <a:pt x="197" y="74"/>
                    </a:lnTo>
                    <a:lnTo>
                      <a:pt x="178" y="45"/>
                    </a:lnTo>
                    <a:close/>
                    <a:moveTo>
                      <a:pt x="141" y="93"/>
                    </a:moveTo>
                    <a:lnTo>
                      <a:pt x="158" y="93"/>
                    </a:lnTo>
                    <a:lnTo>
                      <a:pt x="158" y="110"/>
                    </a:lnTo>
                    <a:lnTo>
                      <a:pt x="141" y="110"/>
                    </a:lnTo>
                    <a:lnTo>
                      <a:pt x="141" y="93"/>
                    </a:lnTo>
                    <a:close/>
                    <a:moveTo>
                      <a:pt x="76" y="45"/>
                    </a:moveTo>
                    <a:lnTo>
                      <a:pt x="87" y="68"/>
                    </a:lnTo>
                    <a:lnTo>
                      <a:pt x="101" y="45"/>
                    </a:lnTo>
                    <a:lnTo>
                      <a:pt x="121" y="45"/>
                    </a:lnTo>
                    <a:lnTo>
                      <a:pt x="99" y="76"/>
                    </a:lnTo>
                    <a:lnTo>
                      <a:pt x="121" y="110"/>
                    </a:lnTo>
                    <a:lnTo>
                      <a:pt x="99" y="110"/>
                    </a:lnTo>
                    <a:lnTo>
                      <a:pt x="87" y="85"/>
                    </a:lnTo>
                    <a:lnTo>
                      <a:pt x="73" y="110"/>
                    </a:lnTo>
                    <a:lnTo>
                      <a:pt x="53" y="110"/>
                    </a:lnTo>
                    <a:lnTo>
                      <a:pt x="76" y="74"/>
                    </a:lnTo>
                    <a:lnTo>
                      <a:pt x="56" y="43"/>
                    </a:lnTo>
                    <a:lnTo>
                      <a:pt x="76" y="43"/>
                    </a:lnTo>
                    <a:lnTo>
                      <a:pt x="76" y="45"/>
                    </a:lnTo>
                    <a:close/>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56" name="Freeform 28">
                <a:extLst>
                  <a:ext uri="{FF2B5EF4-FFF2-40B4-BE49-F238E27FC236}">
                    <a16:creationId xmlns:a16="http://schemas.microsoft.com/office/drawing/2014/main" id="{542C6D80-C6E0-4B9D-96DE-1E395EB14B0C}"/>
                  </a:ext>
                </a:extLst>
              </p:cNvPr>
              <p:cNvSpPr>
                <a:spLocks noChangeArrowheads="1"/>
              </p:cNvSpPr>
              <p:nvPr/>
            </p:nvSpPr>
            <p:spPr bwMode="auto">
              <a:xfrm>
                <a:off x="1836738" y="4603750"/>
                <a:ext cx="55562" cy="58738"/>
              </a:xfrm>
              <a:custGeom>
                <a:avLst/>
                <a:gdLst>
                  <a:gd name="T0" fmla="*/ 77 w 156"/>
                  <a:gd name="T1" fmla="*/ 161 h 162"/>
                  <a:gd name="T2" fmla="*/ 0 w 156"/>
                  <a:gd name="T3" fmla="*/ 161 h 162"/>
                  <a:gd name="T4" fmla="*/ 0 w 156"/>
                  <a:gd name="T5" fmla="*/ 0 h 162"/>
                  <a:gd name="T6" fmla="*/ 155 w 156"/>
                  <a:gd name="T7" fmla="*/ 0 h 162"/>
                  <a:gd name="T8" fmla="*/ 155 w 156"/>
                  <a:gd name="T9" fmla="*/ 161 h 162"/>
                  <a:gd name="T10" fmla="*/ 77 w 156"/>
                  <a:gd name="T11" fmla="*/ 161 h 162"/>
                </a:gdLst>
                <a:ahLst/>
                <a:cxnLst>
                  <a:cxn ang="0">
                    <a:pos x="T0" y="T1"/>
                  </a:cxn>
                  <a:cxn ang="0">
                    <a:pos x="T2" y="T3"/>
                  </a:cxn>
                  <a:cxn ang="0">
                    <a:pos x="T4" y="T5"/>
                  </a:cxn>
                  <a:cxn ang="0">
                    <a:pos x="T6" y="T7"/>
                  </a:cxn>
                  <a:cxn ang="0">
                    <a:pos x="T8" y="T9"/>
                  </a:cxn>
                  <a:cxn ang="0">
                    <a:pos x="T10" y="T11"/>
                  </a:cxn>
                </a:cxnLst>
                <a:rect l="0" t="0" r="r" b="b"/>
                <a:pathLst>
                  <a:path w="156" h="162">
                    <a:moveTo>
                      <a:pt x="77" y="161"/>
                    </a:moveTo>
                    <a:lnTo>
                      <a:pt x="0" y="161"/>
                    </a:lnTo>
                    <a:lnTo>
                      <a:pt x="0" y="0"/>
                    </a:lnTo>
                    <a:lnTo>
                      <a:pt x="155" y="0"/>
                    </a:lnTo>
                    <a:lnTo>
                      <a:pt x="155" y="161"/>
                    </a:lnTo>
                    <a:lnTo>
                      <a:pt x="77" y="161"/>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57" name="Freeform 161">
                <a:extLst>
                  <a:ext uri="{FF2B5EF4-FFF2-40B4-BE49-F238E27FC236}">
                    <a16:creationId xmlns:a16="http://schemas.microsoft.com/office/drawing/2014/main" id="{321E2092-0017-43E0-82D7-C83D6F3291AE}"/>
                  </a:ext>
                </a:extLst>
              </p:cNvPr>
              <p:cNvSpPr>
                <a:spLocks noChangeArrowheads="1"/>
              </p:cNvSpPr>
              <p:nvPr/>
            </p:nvSpPr>
            <p:spPr bwMode="auto">
              <a:xfrm>
                <a:off x="1836738" y="4440238"/>
                <a:ext cx="55562" cy="58737"/>
              </a:xfrm>
              <a:custGeom>
                <a:avLst/>
                <a:gdLst>
                  <a:gd name="T0" fmla="*/ 77 w 156"/>
                  <a:gd name="T1" fmla="*/ 161 h 162"/>
                  <a:gd name="T2" fmla="*/ 0 w 156"/>
                  <a:gd name="T3" fmla="*/ 161 h 162"/>
                  <a:gd name="T4" fmla="*/ 0 w 156"/>
                  <a:gd name="T5" fmla="*/ 0 h 162"/>
                  <a:gd name="T6" fmla="*/ 155 w 156"/>
                  <a:gd name="T7" fmla="*/ 0 h 162"/>
                  <a:gd name="T8" fmla="*/ 155 w 156"/>
                  <a:gd name="T9" fmla="*/ 161 h 162"/>
                  <a:gd name="T10" fmla="*/ 77 w 156"/>
                  <a:gd name="T11" fmla="*/ 161 h 162"/>
                </a:gdLst>
                <a:ahLst/>
                <a:cxnLst>
                  <a:cxn ang="0">
                    <a:pos x="T0" y="T1"/>
                  </a:cxn>
                  <a:cxn ang="0">
                    <a:pos x="T2" y="T3"/>
                  </a:cxn>
                  <a:cxn ang="0">
                    <a:pos x="T4" y="T5"/>
                  </a:cxn>
                  <a:cxn ang="0">
                    <a:pos x="T6" y="T7"/>
                  </a:cxn>
                  <a:cxn ang="0">
                    <a:pos x="T8" y="T9"/>
                  </a:cxn>
                  <a:cxn ang="0">
                    <a:pos x="T10" y="T11"/>
                  </a:cxn>
                </a:cxnLst>
                <a:rect l="0" t="0" r="r" b="b"/>
                <a:pathLst>
                  <a:path w="156" h="162">
                    <a:moveTo>
                      <a:pt x="77" y="161"/>
                    </a:moveTo>
                    <a:lnTo>
                      <a:pt x="0" y="161"/>
                    </a:lnTo>
                    <a:lnTo>
                      <a:pt x="0" y="0"/>
                    </a:lnTo>
                    <a:lnTo>
                      <a:pt x="155" y="0"/>
                    </a:lnTo>
                    <a:lnTo>
                      <a:pt x="155" y="161"/>
                    </a:lnTo>
                    <a:lnTo>
                      <a:pt x="77" y="161"/>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58" name="Freeform 162">
                <a:extLst>
                  <a:ext uri="{FF2B5EF4-FFF2-40B4-BE49-F238E27FC236}">
                    <a16:creationId xmlns:a16="http://schemas.microsoft.com/office/drawing/2014/main" id="{45409672-55B9-48C3-BEBB-7D64AA4DABEE}"/>
                  </a:ext>
                </a:extLst>
              </p:cNvPr>
              <p:cNvSpPr>
                <a:spLocks noChangeArrowheads="1"/>
              </p:cNvSpPr>
              <p:nvPr/>
            </p:nvSpPr>
            <p:spPr bwMode="auto">
              <a:xfrm>
                <a:off x="1911350" y="4440238"/>
                <a:ext cx="150813" cy="58737"/>
              </a:xfrm>
              <a:custGeom>
                <a:avLst/>
                <a:gdLst>
                  <a:gd name="T0" fmla="*/ 420 w 421"/>
                  <a:gd name="T1" fmla="*/ 161 h 162"/>
                  <a:gd name="T2" fmla="*/ 420 w 421"/>
                  <a:gd name="T3" fmla="*/ 0 h 162"/>
                  <a:gd name="T4" fmla="*/ 0 w 421"/>
                  <a:gd name="T5" fmla="*/ 0 h 162"/>
                  <a:gd name="T6" fmla="*/ 0 w 421"/>
                  <a:gd name="T7" fmla="*/ 161 h 162"/>
                  <a:gd name="T8" fmla="*/ 420 w 421"/>
                  <a:gd name="T9" fmla="*/ 161 h 162"/>
                  <a:gd name="T10" fmla="*/ 299 w 421"/>
                  <a:gd name="T11" fmla="*/ 62 h 162"/>
                  <a:gd name="T12" fmla="*/ 322 w 421"/>
                  <a:gd name="T13" fmla="*/ 62 h 162"/>
                  <a:gd name="T14" fmla="*/ 333 w 421"/>
                  <a:gd name="T15" fmla="*/ 85 h 162"/>
                  <a:gd name="T16" fmla="*/ 347 w 421"/>
                  <a:gd name="T17" fmla="*/ 62 h 162"/>
                  <a:gd name="T18" fmla="*/ 367 w 421"/>
                  <a:gd name="T19" fmla="*/ 62 h 162"/>
                  <a:gd name="T20" fmla="*/ 344 w 421"/>
                  <a:gd name="T21" fmla="*/ 93 h 162"/>
                  <a:gd name="T22" fmla="*/ 367 w 421"/>
                  <a:gd name="T23" fmla="*/ 127 h 162"/>
                  <a:gd name="T24" fmla="*/ 344 w 421"/>
                  <a:gd name="T25" fmla="*/ 127 h 162"/>
                  <a:gd name="T26" fmla="*/ 330 w 421"/>
                  <a:gd name="T27" fmla="*/ 102 h 162"/>
                  <a:gd name="T28" fmla="*/ 316 w 421"/>
                  <a:gd name="T29" fmla="*/ 127 h 162"/>
                  <a:gd name="T30" fmla="*/ 296 w 421"/>
                  <a:gd name="T31" fmla="*/ 127 h 162"/>
                  <a:gd name="T32" fmla="*/ 319 w 421"/>
                  <a:gd name="T33" fmla="*/ 90 h 162"/>
                  <a:gd name="T34" fmla="*/ 299 w 421"/>
                  <a:gd name="T35" fmla="*/ 62 h 162"/>
                  <a:gd name="T36" fmla="*/ 262 w 421"/>
                  <a:gd name="T37" fmla="*/ 110 h 162"/>
                  <a:gd name="T38" fmla="*/ 279 w 421"/>
                  <a:gd name="T39" fmla="*/ 110 h 162"/>
                  <a:gd name="T40" fmla="*/ 279 w 421"/>
                  <a:gd name="T41" fmla="*/ 127 h 162"/>
                  <a:gd name="T42" fmla="*/ 262 w 421"/>
                  <a:gd name="T43" fmla="*/ 127 h 162"/>
                  <a:gd name="T44" fmla="*/ 262 w 421"/>
                  <a:gd name="T45" fmla="*/ 110 h 162"/>
                  <a:gd name="T46" fmla="*/ 178 w 421"/>
                  <a:gd name="T47" fmla="*/ 62 h 162"/>
                  <a:gd name="T48" fmla="*/ 200 w 421"/>
                  <a:gd name="T49" fmla="*/ 62 h 162"/>
                  <a:gd name="T50" fmla="*/ 211 w 421"/>
                  <a:gd name="T51" fmla="*/ 85 h 162"/>
                  <a:gd name="T52" fmla="*/ 226 w 421"/>
                  <a:gd name="T53" fmla="*/ 62 h 162"/>
                  <a:gd name="T54" fmla="*/ 245 w 421"/>
                  <a:gd name="T55" fmla="*/ 62 h 162"/>
                  <a:gd name="T56" fmla="*/ 223 w 421"/>
                  <a:gd name="T57" fmla="*/ 93 h 162"/>
                  <a:gd name="T58" fmla="*/ 245 w 421"/>
                  <a:gd name="T59" fmla="*/ 127 h 162"/>
                  <a:gd name="T60" fmla="*/ 223 w 421"/>
                  <a:gd name="T61" fmla="*/ 127 h 162"/>
                  <a:gd name="T62" fmla="*/ 209 w 421"/>
                  <a:gd name="T63" fmla="*/ 102 h 162"/>
                  <a:gd name="T64" fmla="*/ 195 w 421"/>
                  <a:gd name="T65" fmla="*/ 127 h 162"/>
                  <a:gd name="T66" fmla="*/ 175 w 421"/>
                  <a:gd name="T67" fmla="*/ 127 h 162"/>
                  <a:gd name="T68" fmla="*/ 197 w 421"/>
                  <a:gd name="T69" fmla="*/ 90 h 162"/>
                  <a:gd name="T70" fmla="*/ 178 w 421"/>
                  <a:gd name="T71" fmla="*/ 62 h 162"/>
                  <a:gd name="T72" fmla="*/ 141 w 421"/>
                  <a:gd name="T73" fmla="*/ 110 h 162"/>
                  <a:gd name="T74" fmla="*/ 158 w 421"/>
                  <a:gd name="T75" fmla="*/ 110 h 162"/>
                  <a:gd name="T76" fmla="*/ 158 w 421"/>
                  <a:gd name="T77" fmla="*/ 127 h 162"/>
                  <a:gd name="T78" fmla="*/ 141 w 421"/>
                  <a:gd name="T79" fmla="*/ 127 h 162"/>
                  <a:gd name="T80" fmla="*/ 141 w 421"/>
                  <a:gd name="T81" fmla="*/ 110 h 162"/>
                  <a:gd name="T82" fmla="*/ 76 w 421"/>
                  <a:gd name="T83" fmla="*/ 62 h 162"/>
                  <a:gd name="T84" fmla="*/ 87 w 421"/>
                  <a:gd name="T85" fmla="*/ 85 h 162"/>
                  <a:gd name="T86" fmla="*/ 101 w 421"/>
                  <a:gd name="T87" fmla="*/ 62 h 162"/>
                  <a:gd name="T88" fmla="*/ 121 w 421"/>
                  <a:gd name="T89" fmla="*/ 62 h 162"/>
                  <a:gd name="T90" fmla="*/ 99 w 421"/>
                  <a:gd name="T91" fmla="*/ 93 h 162"/>
                  <a:gd name="T92" fmla="*/ 121 w 421"/>
                  <a:gd name="T93" fmla="*/ 127 h 162"/>
                  <a:gd name="T94" fmla="*/ 99 w 421"/>
                  <a:gd name="T95" fmla="*/ 127 h 162"/>
                  <a:gd name="T96" fmla="*/ 84 w 421"/>
                  <a:gd name="T97" fmla="*/ 102 h 162"/>
                  <a:gd name="T98" fmla="*/ 70 w 421"/>
                  <a:gd name="T99" fmla="*/ 127 h 162"/>
                  <a:gd name="T100" fmla="*/ 51 w 421"/>
                  <a:gd name="T101" fmla="*/ 127 h 162"/>
                  <a:gd name="T102" fmla="*/ 73 w 421"/>
                  <a:gd name="T103" fmla="*/ 90 h 162"/>
                  <a:gd name="T104" fmla="*/ 53 w 421"/>
                  <a:gd name="T105" fmla="*/ 59 h 162"/>
                  <a:gd name="T106" fmla="*/ 76 w 421"/>
                  <a:gd name="T107" fmla="*/ 59 h 162"/>
                  <a:gd name="T108" fmla="*/ 76 w 421"/>
                  <a:gd name="T109" fmla="*/ 6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21" h="162">
                    <a:moveTo>
                      <a:pt x="420" y="161"/>
                    </a:moveTo>
                    <a:lnTo>
                      <a:pt x="420" y="0"/>
                    </a:lnTo>
                    <a:lnTo>
                      <a:pt x="0" y="0"/>
                    </a:lnTo>
                    <a:lnTo>
                      <a:pt x="0" y="161"/>
                    </a:lnTo>
                    <a:lnTo>
                      <a:pt x="420" y="161"/>
                    </a:lnTo>
                    <a:close/>
                    <a:moveTo>
                      <a:pt x="299" y="62"/>
                    </a:moveTo>
                    <a:lnTo>
                      <a:pt x="322" y="62"/>
                    </a:lnTo>
                    <a:lnTo>
                      <a:pt x="333" y="85"/>
                    </a:lnTo>
                    <a:lnTo>
                      <a:pt x="347" y="62"/>
                    </a:lnTo>
                    <a:lnTo>
                      <a:pt x="367" y="62"/>
                    </a:lnTo>
                    <a:lnTo>
                      <a:pt x="344" y="93"/>
                    </a:lnTo>
                    <a:lnTo>
                      <a:pt x="367" y="127"/>
                    </a:lnTo>
                    <a:lnTo>
                      <a:pt x="344" y="127"/>
                    </a:lnTo>
                    <a:lnTo>
                      <a:pt x="330" y="102"/>
                    </a:lnTo>
                    <a:lnTo>
                      <a:pt x="316" y="127"/>
                    </a:lnTo>
                    <a:lnTo>
                      <a:pt x="296" y="127"/>
                    </a:lnTo>
                    <a:lnTo>
                      <a:pt x="319" y="90"/>
                    </a:lnTo>
                    <a:lnTo>
                      <a:pt x="299" y="62"/>
                    </a:lnTo>
                    <a:close/>
                    <a:moveTo>
                      <a:pt x="262" y="110"/>
                    </a:moveTo>
                    <a:lnTo>
                      <a:pt x="279" y="110"/>
                    </a:lnTo>
                    <a:lnTo>
                      <a:pt x="279" y="127"/>
                    </a:lnTo>
                    <a:lnTo>
                      <a:pt x="262" y="127"/>
                    </a:lnTo>
                    <a:lnTo>
                      <a:pt x="262" y="110"/>
                    </a:lnTo>
                    <a:close/>
                    <a:moveTo>
                      <a:pt x="178" y="62"/>
                    </a:moveTo>
                    <a:lnTo>
                      <a:pt x="200" y="62"/>
                    </a:lnTo>
                    <a:lnTo>
                      <a:pt x="211" y="85"/>
                    </a:lnTo>
                    <a:lnTo>
                      <a:pt x="226" y="62"/>
                    </a:lnTo>
                    <a:lnTo>
                      <a:pt x="245" y="62"/>
                    </a:lnTo>
                    <a:lnTo>
                      <a:pt x="223" y="93"/>
                    </a:lnTo>
                    <a:lnTo>
                      <a:pt x="245" y="127"/>
                    </a:lnTo>
                    <a:lnTo>
                      <a:pt x="223" y="127"/>
                    </a:lnTo>
                    <a:lnTo>
                      <a:pt x="209" y="102"/>
                    </a:lnTo>
                    <a:lnTo>
                      <a:pt x="195" y="127"/>
                    </a:lnTo>
                    <a:lnTo>
                      <a:pt x="175" y="127"/>
                    </a:lnTo>
                    <a:lnTo>
                      <a:pt x="197" y="90"/>
                    </a:lnTo>
                    <a:lnTo>
                      <a:pt x="178" y="62"/>
                    </a:lnTo>
                    <a:close/>
                    <a:moveTo>
                      <a:pt x="141" y="110"/>
                    </a:moveTo>
                    <a:lnTo>
                      <a:pt x="158" y="110"/>
                    </a:lnTo>
                    <a:lnTo>
                      <a:pt x="158" y="127"/>
                    </a:lnTo>
                    <a:lnTo>
                      <a:pt x="141" y="127"/>
                    </a:lnTo>
                    <a:lnTo>
                      <a:pt x="141" y="110"/>
                    </a:lnTo>
                    <a:close/>
                    <a:moveTo>
                      <a:pt x="76" y="62"/>
                    </a:moveTo>
                    <a:lnTo>
                      <a:pt x="87" y="85"/>
                    </a:lnTo>
                    <a:lnTo>
                      <a:pt x="101" y="62"/>
                    </a:lnTo>
                    <a:lnTo>
                      <a:pt x="121" y="62"/>
                    </a:lnTo>
                    <a:lnTo>
                      <a:pt x="99" y="93"/>
                    </a:lnTo>
                    <a:lnTo>
                      <a:pt x="121" y="127"/>
                    </a:lnTo>
                    <a:lnTo>
                      <a:pt x="99" y="127"/>
                    </a:lnTo>
                    <a:lnTo>
                      <a:pt x="84" y="102"/>
                    </a:lnTo>
                    <a:lnTo>
                      <a:pt x="70" y="127"/>
                    </a:lnTo>
                    <a:lnTo>
                      <a:pt x="51" y="127"/>
                    </a:lnTo>
                    <a:lnTo>
                      <a:pt x="73" y="90"/>
                    </a:lnTo>
                    <a:lnTo>
                      <a:pt x="53" y="59"/>
                    </a:lnTo>
                    <a:lnTo>
                      <a:pt x="76" y="59"/>
                    </a:lnTo>
                    <a:lnTo>
                      <a:pt x="76" y="62"/>
                    </a:lnTo>
                    <a:close/>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59" name="Freeform 163">
                <a:extLst>
                  <a:ext uri="{FF2B5EF4-FFF2-40B4-BE49-F238E27FC236}">
                    <a16:creationId xmlns:a16="http://schemas.microsoft.com/office/drawing/2014/main" id="{9365FD33-2480-4730-8AB0-AC9621C790B3}"/>
                  </a:ext>
                </a:extLst>
              </p:cNvPr>
              <p:cNvSpPr>
                <a:spLocks noChangeArrowheads="1"/>
              </p:cNvSpPr>
              <p:nvPr/>
            </p:nvSpPr>
            <p:spPr bwMode="auto">
              <a:xfrm>
                <a:off x="1836738" y="4522788"/>
                <a:ext cx="55562" cy="58737"/>
              </a:xfrm>
              <a:custGeom>
                <a:avLst/>
                <a:gdLst>
                  <a:gd name="T0" fmla="*/ 77 w 156"/>
                  <a:gd name="T1" fmla="*/ 161 h 162"/>
                  <a:gd name="T2" fmla="*/ 0 w 156"/>
                  <a:gd name="T3" fmla="*/ 161 h 162"/>
                  <a:gd name="T4" fmla="*/ 0 w 156"/>
                  <a:gd name="T5" fmla="*/ 0 h 162"/>
                  <a:gd name="T6" fmla="*/ 155 w 156"/>
                  <a:gd name="T7" fmla="*/ 0 h 162"/>
                  <a:gd name="T8" fmla="*/ 155 w 156"/>
                  <a:gd name="T9" fmla="*/ 161 h 162"/>
                  <a:gd name="T10" fmla="*/ 77 w 156"/>
                  <a:gd name="T11" fmla="*/ 161 h 162"/>
                </a:gdLst>
                <a:ahLst/>
                <a:cxnLst>
                  <a:cxn ang="0">
                    <a:pos x="T0" y="T1"/>
                  </a:cxn>
                  <a:cxn ang="0">
                    <a:pos x="T2" y="T3"/>
                  </a:cxn>
                  <a:cxn ang="0">
                    <a:pos x="T4" y="T5"/>
                  </a:cxn>
                  <a:cxn ang="0">
                    <a:pos x="T6" y="T7"/>
                  </a:cxn>
                  <a:cxn ang="0">
                    <a:pos x="T8" y="T9"/>
                  </a:cxn>
                  <a:cxn ang="0">
                    <a:pos x="T10" y="T11"/>
                  </a:cxn>
                </a:cxnLst>
                <a:rect l="0" t="0" r="r" b="b"/>
                <a:pathLst>
                  <a:path w="156" h="162">
                    <a:moveTo>
                      <a:pt x="77" y="161"/>
                    </a:moveTo>
                    <a:lnTo>
                      <a:pt x="0" y="161"/>
                    </a:lnTo>
                    <a:lnTo>
                      <a:pt x="0" y="0"/>
                    </a:lnTo>
                    <a:lnTo>
                      <a:pt x="155" y="0"/>
                    </a:lnTo>
                    <a:lnTo>
                      <a:pt x="155" y="161"/>
                    </a:lnTo>
                    <a:lnTo>
                      <a:pt x="77" y="161"/>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60" name="Freeform 164">
                <a:extLst>
                  <a:ext uri="{FF2B5EF4-FFF2-40B4-BE49-F238E27FC236}">
                    <a16:creationId xmlns:a16="http://schemas.microsoft.com/office/drawing/2014/main" id="{6227B6DB-8F1C-4277-BE7C-3E2416FDAFAD}"/>
                  </a:ext>
                </a:extLst>
              </p:cNvPr>
              <p:cNvSpPr>
                <a:spLocks noChangeArrowheads="1"/>
              </p:cNvSpPr>
              <p:nvPr/>
            </p:nvSpPr>
            <p:spPr bwMode="auto">
              <a:xfrm>
                <a:off x="1911350" y="4522788"/>
                <a:ext cx="150813" cy="58737"/>
              </a:xfrm>
              <a:custGeom>
                <a:avLst/>
                <a:gdLst>
                  <a:gd name="T0" fmla="*/ 420 w 421"/>
                  <a:gd name="T1" fmla="*/ 161 h 162"/>
                  <a:gd name="T2" fmla="*/ 420 w 421"/>
                  <a:gd name="T3" fmla="*/ 0 h 162"/>
                  <a:gd name="T4" fmla="*/ 0 w 421"/>
                  <a:gd name="T5" fmla="*/ 0 h 162"/>
                  <a:gd name="T6" fmla="*/ 0 w 421"/>
                  <a:gd name="T7" fmla="*/ 161 h 162"/>
                  <a:gd name="T8" fmla="*/ 420 w 421"/>
                  <a:gd name="T9" fmla="*/ 161 h 162"/>
                  <a:gd name="T10" fmla="*/ 299 w 421"/>
                  <a:gd name="T11" fmla="*/ 53 h 162"/>
                  <a:gd name="T12" fmla="*/ 322 w 421"/>
                  <a:gd name="T13" fmla="*/ 53 h 162"/>
                  <a:gd name="T14" fmla="*/ 333 w 421"/>
                  <a:gd name="T15" fmla="*/ 76 h 162"/>
                  <a:gd name="T16" fmla="*/ 347 w 421"/>
                  <a:gd name="T17" fmla="*/ 53 h 162"/>
                  <a:gd name="T18" fmla="*/ 367 w 421"/>
                  <a:gd name="T19" fmla="*/ 53 h 162"/>
                  <a:gd name="T20" fmla="*/ 344 w 421"/>
                  <a:gd name="T21" fmla="*/ 84 h 162"/>
                  <a:gd name="T22" fmla="*/ 367 w 421"/>
                  <a:gd name="T23" fmla="*/ 118 h 162"/>
                  <a:gd name="T24" fmla="*/ 344 w 421"/>
                  <a:gd name="T25" fmla="*/ 118 h 162"/>
                  <a:gd name="T26" fmla="*/ 330 w 421"/>
                  <a:gd name="T27" fmla="*/ 93 h 162"/>
                  <a:gd name="T28" fmla="*/ 316 w 421"/>
                  <a:gd name="T29" fmla="*/ 118 h 162"/>
                  <a:gd name="T30" fmla="*/ 296 w 421"/>
                  <a:gd name="T31" fmla="*/ 118 h 162"/>
                  <a:gd name="T32" fmla="*/ 319 w 421"/>
                  <a:gd name="T33" fmla="*/ 82 h 162"/>
                  <a:gd name="T34" fmla="*/ 299 w 421"/>
                  <a:gd name="T35" fmla="*/ 53 h 162"/>
                  <a:gd name="T36" fmla="*/ 262 w 421"/>
                  <a:gd name="T37" fmla="*/ 101 h 162"/>
                  <a:gd name="T38" fmla="*/ 279 w 421"/>
                  <a:gd name="T39" fmla="*/ 101 h 162"/>
                  <a:gd name="T40" fmla="*/ 279 w 421"/>
                  <a:gd name="T41" fmla="*/ 118 h 162"/>
                  <a:gd name="T42" fmla="*/ 262 w 421"/>
                  <a:gd name="T43" fmla="*/ 118 h 162"/>
                  <a:gd name="T44" fmla="*/ 262 w 421"/>
                  <a:gd name="T45" fmla="*/ 101 h 162"/>
                  <a:gd name="T46" fmla="*/ 178 w 421"/>
                  <a:gd name="T47" fmla="*/ 53 h 162"/>
                  <a:gd name="T48" fmla="*/ 200 w 421"/>
                  <a:gd name="T49" fmla="*/ 53 h 162"/>
                  <a:gd name="T50" fmla="*/ 211 w 421"/>
                  <a:gd name="T51" fmla="*/ 76 h 162"/>
                  <a:gd name="T52" fmla="*/ 226 w 421"/>
                  <a:gd name="T53" fmla="*/ 53 h 162"/>
                  <a:gd name="T54" fmla="*/ 245 w 421"/>
                  <a:gd name="T55" fmla="*/ 53 h 162"/>
                  <a:gd name="T56" fmla="*/ 223 w 421"/>
                  <a:gd name="T57" fmla="*/ 84 h 162"/>
                  <a:gd name="T58" fmla="*/ 245 w 421"/>
                  <a:gd name="T59" fmla="*/ 118 h 162"/>
                  <a:gd name="T60" fmla="*/ 223 w 421"/>
                  <a:gd name="T61" fmla="*/ 118 h 162"/>
                  <a:gd name="T62" fmla="*/ 209 w 421"/>
                  <a:gd name="T63" fmla="*/ 93 h 162"/>
                  <a:gd name="T64" fmla="*/ 195 w 421"/>
                  <a:gd name="T65" fmla="*/ 118 h 162"/>
                  <a:gd name="T66" fmla="*/ 175 w 421"/>
                  <a:gd name="T67" fmla="*/ 118 h 162"/>
                  <a:gd name="T68" fmla="*/ 197 w 421"/>
                  <a:gd name="T69" fmla="*/ 82 h 162"/>
                  <a:gd name="T70" fmla="*/ 178 w 421"/>
                  <a:gd name="T71" fmla="*/ 53 h 162"/>
                  <a:gd name="T72" fmla="*/ 141 w 421"/>
                  <a:gd name="T73" fmla="*/ 101 h 162"/>
                  <a:gd name="T74" fmla="*/ 158 w 421"/>
                  <a:gd name="T75" fmla="*/ 101 h 162"/>
                  <a:gd name="T76" fmla="*/ 158 w 421"/>
                  <a:gd name="T77" fmla="*/ 118 h 162"/>
                  <a:gd name="T78" fmla="*/ 141 w 421"/>
                  <a:gd name="T79" fmla="*/ 118 h 162"/>
                  <a:gd name="T80" fmla="*/ 141 w 421"/>
                  <a:gd name="T81" fmla="*/ 101 h 162"/>
                  <a:gd name="T82" fmla="*/ 76 w 421"/>
                  <a:gd name="T83" fmla="*/ 53 h 162"/>
                  <a:gd name="T84" fmla="*/ 87 w 421"/>
                  <a:gd name="T85" fmla="*/ 76 h 162"/>
                  <a:gd name="T86" fmla="*/ 101 w 421"/>
                  <a:gd name="T87" fmla="*/ 53 h 162"/>
                  <a:gd name="T88" fmla="*/ 121 w 421"/>
                  <a:gd name="T89" fmla="*/ 53 h 162"/>
                  <a:gd name="T90" fmla="*/ 99 w 421"/>
                  <a:gd name="T91" fmla="*/ 84 h 162"/>
                  <a:gd name="T92" fmla="*/ 121 w 421"/>
                  <a:gd name="T93" fmla="*/ 118 h 162"/>
                  <a:gd name="T94" fmla="*/ 99 w 421"/>
                  <a:gd name="T95" fmla="*/ 118 h 162"/>
                  <a:gd name="T96" fmla="*/ 84 w 421"/>
                  <a:gd name="T97" fmla="*/ 93 h 162"/>
                  <a:gd name="T98" fmla="*/ 70 w 421"/>
                  <a:gd name="T99" fmla="*/ 118 h 162"/>
                  <a:gd name="T100" fmla="*/ 51 w 421"/>
                  <a:gd name="T101" fmla="*/ 118 h 162"/>
                  <a:gd name="T102" fmla="*/ 73 w 421"/>
                  <a:gd name="T103" fmla="*/ 82 h 162"/>
                  <a:gd name="T104" fmla="*/ 53 w 421"/>
                  <a:gd name="T105" fmla="*/ 50 h 162"/>
                  <a:gd name="T106" fmla="*/ 76 w 421"/>
                  <a:gd name="T107" fmla="*/ 50 h 162"/>
                  <a:gd name="T108" fmla="*/ 76 w 421"/>
                  <a:gd name="T109" fmla="*/ 53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21" h="162">
                    <a:moveTo>
                      <a:pt x="420" y="161"/>
                    </a:moveTo>
                    <a:lnTo>
                      <a:pt x="420" y="0"/>
                    </a:lnTo>
                    <a:lnTo>
                      <a:pt x="0" y="0"/>
                    </a:lnTo>
                    <a:lnTo>
                      <a:pt x="0" y="161"/>
                    </a:lnTo>
                    <a:lnTo>
                      <a:pt x="420" y="161"/>
                    </a:lnTo>
                    <a:close/>
                    <a:moveTo>
                      <a:pt x="299" y="53"/>
                    </a:moveTo>
                    <a:lnTo>
                      <a:pt x="322" y="53"/>
                    </a:lnTo>
                    <a:lnTo>
                      <a:pt x="333" y="76"/>
                    </a:lnTo>
                    <a:lnTo>
                      <a:pt x="347" y="53"/>
                    </a:lnTo>
                    <a:lnTo>
                      <a:pt x="367" y="53"/>
                    </a:lnTo>
                    <a:lnTo>
                      <a:pt x="344" y="84"/>
                    </a:lnTo>
                    <a:lnTo>
                      <a:pt x="367" y="118"/>
                    </a:lnTo>
                    <a:lnTo>
                      <a:pt x="344" y="118"/>
                    </a:lnTo>
                    <a:lnTo>
                      <a:pt x="330" y="93"/>
                    </a:lnTo>
                    <a:lnTo>
                      <a:pt x="316" y="118"/>
                    </a:lnTo>
                    <a:lnTo>
                      <a:pt x="296" y="118"/>
                    </a:lnTo>
                    <a:lnTo>
                      <a:pt x="319" y="82"/>
                    </a:lnTo>
                    <a:lnTo>
                      <a:pt x="299" y="53"/>
                    </a:lnTo>
                    <a:close/>
                    <a:moveTo>
                      <a:pt x="262" y="101"/>
                    </a:moveTo>
                    <a:lnTo>
                      <a:pt x="279" y="101"/>
                    </a:lnTo>
                    <a:lnTo>
                      <a:pt x="279" y="118"/>
                    </a:lnTo>
                    <a:lnTo>
                      <a:pt x="262" y="118"/>
                    </a:lnTo>
                    <a:lnTo>
                      <a:pt x="262" y="101"/>
                    </a:lnTo>
                    <a:close/>
                    <a:moveTo>
                      <a:pt x="178" y="53"/>
                    </a:moveTo>
                    <a:lnTo>
                      <a:pt x="200" y="53"/>
                    </a:lnTo>
                    <a:lnTo>
                      <a:pt x="211" y="76"/>
                    </a:lnTo>
                    <a:lnTo>
                      <a:pt x="226" y="53"/>
                    </a:lnTo>
                    <a:lnTo>
                      <a:pt x="245" y="53"/>
                    </a:lnTo>
                    <a:lnTo>
                      <a:pt x="223" y="84"/>
                    </a:lnTo>
                    <a:lnTo>
                      <a:pt x="245" y="118"/>
                    </a:lnTo>
                    <a:lnTo>
                      <a:pt x="223" y="118"/>
                    </a:lnTo>
                    <a:lnTo>
                      <a:pt x="209" y="93"/>
                    </a:lnTo>
                    <a:lnTo>
                      <a:pt x="195" y="118"/>
                    </a:lnTo>
                    <a:lnTo>
                      <a:pt x="175" y="118"/>
                    </a:lnTo>
                    <a:lnTo>
                      <a:pt x="197" y="82"/>
                    </a:lnTo>
                    <a:lnTo>
                      <a:pt x="178" y="53"/>
                    </a:lnTo>
                    <a:close/>
                    <a:moveTo>
                      <a:pt x="141" y="101"/>
                    </a:moveTo>
                    <a:lnTo>
                      <a:pt x="158" y="101"/>
                    </a:lnTo>
                    <a:lnTo>
                      <a:pt x="158" y="118"/>
                    </a:lnTo>
                    <a:lnTo>
                      <a:pt x="141" y="118"/>
                    </a:lnTo>
                    <a:lnTo>
                      <a:pt x="141" y="101"/>
                    </a:lnTo>
                    <a:close/>
                    <a:moveTo>
                      <a:pt x="76" y="53"/>
                    </a:moveTo>
                    <a:lnTo>
                      <a:pt x="87" y="76"/>
                    </a:lnTo>
                    <a:lnTo>
                      <a:pt x="101" y="53"/>
                    </a:lnTo>
                    <a:lnTo>
                      <a:pt x="121" y="53"/>
                    </a:lnTo>
                    <a:lnTo>
                      <a:pt x="99" y="84"/>
                    </a:lnTo>
                    <a:lnTo>
                      <a:pt x="121" y="118"/>
                    </a:lnTo>
                    <a:lnTo>
                      <a:pt x="99" y="118"/>
                    </a:lnTo>
                    <a:lnTo>
                      <a:pt x="84" y="93"/>
                    </a:lnTo>
                    <a:lnTo>
                      <a:pt x="70" y="118"/>
                    </a:lnTo>
                    <a:lnTo>
                      <a:pt x="51" y="118"/>
                    </a:lnTo>
                    <a:lnTo>
                      <a:pt x="73" y="82"/>
                    </a:lnTo>
                    <a:lnTo>
                      <a:pt x="53" y="50"/>
                    </a:lnTo>
                    <a:lnTo>
                      <a:pt x="76" y="50"/>
                    </a:lnTo>
                    <a:lnTo>
                      <a:pt x="76" y="53"/>
                    </a:lnTo>
                    <a:close/>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61" name="Freeform 165">
                <a:extLst>
                  <a:ext uri="{FF2B5EF4-FFF2-40B4-BE49-F238E27FC236}">
                    <a16:creationId xmlns:a16="http://schemas.microsoft.com/office/drawing/2014/main" id="{6459D331-DE6C-4369-B50A-F41E17550C32}"/>
                  </a:ext>
                </a:extLst>
              </p:cNvPr>
              <p:cNvSpPr>
                <a:spLocks noChangeArrowheads="1"/>
              </p:cNvSpPr>
              <p:nvPr/>
            </p:nvSpPr>
            <p:spPr bwMode="auto">
              <a:xfrm>
                <a:off x="1911350" y="4603750"/>
                <a:ext cx="150813" cy="58738"/>
              </a:xfrm>
              <a:custGeom>
                <a:avLst/>
                <a:gdLst>
                  <a:gd name="T0" fmla="*/ 420 w 421"/>
                  <a:gd name="T1" fmla="*/ 161 h 162"/>
                  <a:gd name="T2" fmla="*/ 420 w 421"/>
                  <a:gd name="T3" fmla="*/ 0 h 162"/>
                  <a:gd name="T4" fmla="*/ 0 w 421"/>
                  <a:gd name="T5" fmla="*/ 0 h 162"/>
                  <a:gd name="T6" fmla="*/ 0 w 421"/>
                  <a:gd name="T7" fmla="*/ 161 h 162"/>
                  <a:gd name="T8" fmla="*/ 420 w 421"/>
                  <a:gd name="T9" fmla="*/ 161 h 162"/>
                  <a:gd name="T10" fmla="*/ 299 w 421"/>
                  <a:gd name="T11" fmla="*/ 45 h 162"/>
                  <a:gd name="T12" fmla="*/ 322 w 421"/>
                  <a:gd name="T13" fmla="*/ 45 h 162"/>
                  <a:gd name="T14" fmla="*/ 333 w 421"/>
                  <a:gd name="T15" fmla="*/ 68 h 162"/>
                  <a:gd name="T16" fmla="*/ 347 w 421"/>
                  <a:gd name="T17" fmla="*/ 45 h 162"/>
                  <a:gd name="T18" fmla="*/ 367 w 421"/>
                  <a:gd name="T19" fmla="*/ 45 h 162"/>
                  <a:gd name="T20" fmla="*/ 344 w 421"/>
                  <a:gd name="T21" fmla="*/ 76 h 162"/>
                  <a:gd name="T22" fmla="*/ 367 w 421"/>
                  <a:gd name="T23" fmla="*/ 110 h 162"/>
                  <a:gd name="T24" fmla="*/ 344 w 421"/>
                  <a:gd name="T25" fmla="*/ 110 h 162"/>
                  <a:gd name="T26" fmla="*/ 330 w 421"/>
                  <a:gd name="T27" fmla="*/ 85 h 162"/>
                  <a:gd name="T28" fmla="*/ 316 w 421"/>
                  <a:gd name="T29" fmla="*/ 110 h 162"/>
                  <a:gd name="T30" fmla="*/ 296 w 421"/>
                  <a:gd name="T31" fmla="*/ 110 h 162"/>
                  <a:gd name="T32" fmla="*/ 319 w 421"/>
                  <a:gd name="T33" fmla="*/ 74 h 162"/>
                  <a:gd name="T34" fmla="*/ 299 w 421"/>
                  <a:gd name="T35" fmla="*/ 45 h 162"/>
                  <a:gd name="T36" fmla="*/ 262 w 421"/>
                  <a:gd name="T37" fmla="*/ 93 h 162"/>
                  <a:gd name="T38" fmla="*/ 279 w 421"/>
                  <a:gd name="T39" fmla="*/ 93 h 162"/>
                  <a:gd name="T40" fmla="*/ 279 w 421"/>
                  <a:gd name="T41" fmla="*/ 110 h 162"/>
                  <a:gd name="T42" fmla="*/ 262 w 421"/>
                  <a:gd name="T43" fmla="*/ 110 h 162"/>
                  <a:gd name="T44" fmla="*/ 262 w 421"/>
                  <a:gd name="T45" fmla="*/ 93 h 162"/>
                  <a:gd name="T46" fmla="*/ 178 w 421"/>
                  <a:gd name="T47" fmla="*/ 45 h 162"/>
                  <a:gd name="T48" fmla="*/ 200 w 421"/>
                  <a:gd name="T49" fmla="*/ 45 h 162"/>
                  <a:gd name="T50" fmla="*/ 211 w 421"/>
                  <a:gd name="T51" fmla="*/ 68 h 162"/>
                  <a:gd name="T52" fmla="*/ 226 w 421"/>
                  <a:gd name="T53" fmla="*/ 45 h 162"/>
                  <a:gd name="T54" fmla="*/ 245 w 421"/>
                  <a:gd name="T55" fmla="*/ 45 h 162"/>
                  <a:gd name="T56" fmla="*/ 223 w 421"/>
                  <a:gd name="T57" fmla="*/ 76 h 162"/>
                  <a:gd name="T58" fmla="*/ 245 w 421"/>
                  <a:gd name="T59" fmla="*/ 110 h 162"/>
                  <a:gd name="T60" fmla="*/ 223 w 421"/>
                  <a:gd name="T61" fmla="*/ 110 h 162"/>
                  <a:gd name="T62" fmla="*/ 209 w 421"/>
                  <a:gd name="T63" fmla="*/ 85 h 162"/>
                  <a:gd name="T64" fmla="*/ 195 w 421"/>
                  <a:gd name="T65" fmla="*/ 110 h 162"/>
                  <a:gd name="T66" fmla="*/ 175 w 421"/>
                  <a:gd name="T67" fmla="*/ 110 h 162"/>
                  <a:gd name="T68" fmla="*/ 197 w 421"/>
                  <a:gd name="T69" fmla="*/ 74 h 162"/>
                  <a:gd name="T70" fmla="*/ 178 w 421"/>
                  <a:gd name="T71" fmla="*/ 45 h 162"/>
                  <a:gd name="T72" fmla="*/ 141 w 421"/>
                  <a:gd name="T73" fmla="*/ 93 h 162"/>
                  <a:gd name="T74" fmla="*/ 158 w 421"/>
                  <a:gd name="T75" fmla="*/ 93 h 162"/>
                  <a:gd name="T76" fmla="*/ 158 w 421"/>
                  <a:gd name="T77" fmla="*/ 110 h 162"/>
                  <a:gd name="T78" fmla="*/ 141 w 421"/>
                  <a:gd name="T79" fmla="*/ 110 h 162"/>
                  <a:gd name="T80" fmla="*/ 141 w 421"/>
                  <a:gd name="T81" fmla="*/ 93 h 162"/>
                  <a:gd name="T82" fmla="*/ 76 w 421"/>
                  <a:gd name="T83" fmla="*/ 45 h 162"/>
                  <a:gd name="T84" fmla="*/ 87 w 421"/>
                  <a:gd name="T85" fmla="*/ 68 h 162"/>
                  <a:gd name="T86" fmla="*/ 101 w 421"/>
                  <a:gd name="T87" fmla="*/ 45 h 162"/>
                  <a:gd name="T88" fmla="*/ 121 w 421"/>
                  <a:gd name="T89" fmla="*/ 45 h 162"/>
                  <a:gd name="T90" fmla="*/ 99 w 421"/>
                  <a:gd name="T91" fmla="*/ 76 h 162"/>
                  <a:gd name="T92" fmla="*/ 121 w 421"/>
                  <a:gd name="T93" fmla="*/ 110 h 162"/>
                  <a:gd name="T94" fmla="*/ 99 w 421"/>
                  <a:gd name="T95" fmla="*/ 110 h 162"/>
                  <a:gd name="T96" fmla="*/ 87 w 421"/>
                  <a:gd name="T97" fmla="*/ 85 h 162"/>
                  <a:gd name="T98" fmla="*/ 73 w 421"/>
                  <a:gd name="T99" fmla="*/ 110 h 162"/>
                  <a:gd name="T100" fmla="*/ 53 w 421"/>
                  <a:gd name="T101" fmla="*/ 110 h 162"/>
                  <a:gd name="T102" fmla="*/ 76 w 421"/>
                  <a:gd name="T103" fmla="*/ 74 h 162"/>
                  <a:gd name="T104" fmla="*/ 56 w 421"/>
                  <a:gd name="T105" fmla="*/ 43 h 162"/>
                  <a:gd name="T106" fmla="*/ 76 w 421"/>
                  <a:gd name="T107" fmla="*/ 43 h 162"/>
                  <a:gd name="T108" fmla="*/ 76 w 421"/>
                  <a:gd name="T109" fmla="*/ 45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21" h="162">
                    <a:moveTo>
                      <a:pt x="420" y="161"/>
                    </a:moveTo>
                    <a:lnTo>
                      <a:pt x="420" y="0"/>
                    </a:lnTo>
                    <a:lnTo>
                      <a:pt x="0" y="0"/>
                    </a:lnTo>
                    <a:lnTo>
                      <a:pt x="0" y="161"/>
                    </a:lnTo>
                    <a:lnTo>
                      <a:pt x="420" y="161"/>
                    </a:lnTo>
                    <a:close/>
                    <a:moveTo>
                      <a:pt x="299" y="45"/>
                    </a:moveTo>
                    <a:lnTo>
                      <a:pt x="322" y="45"/>
                    </a:lnTo>
                    <a:lnTo>
                      <a:pt x="333" y="68"/>
                    </a:lnTo>
                    <a:lnTo>
                      <a:pt x="347" y="45"/>
                    </a:lnTo>
                    <a:lnTo>
                      <a:pt x="367" y="45"/>
                    </a:lnTo>
                    <a:lnTo>
                      <a:pt x="344" y="76"/>
                    </a:lnTo>
                    <a:lnTo>
                      <a:pt x="367" y="110"/>
                    </a:lnTo>
                    <a:lnTo>
                      <a:pt x="344" y="110"/>
                    </a:lnTo>
                    <a:lnTo>
                      <a:pt x="330" y="85"/>
                    </a:lnTo>
                    <a:lnTo>
                      <a:pt x="316" y="110"/>
                    </a:lnTo>
                    <a:lnTo>
                      <a:pt x="296" y="110"/>
                    </a:lnTo>
                    <a:lnTo>
                      <a:pt x="319" y="74"/>
                    </a:lnTo>
                    <a:lnTo>
                      <a:pt x="299" y="45"/>
                    </a:lnTo>
                    <a:close/>
                    <a:moveTo>
                      <a:pt x="262" y="93"/>
                    </a:moveTo>
                    <a:lnTo>
                      <a:pt x="279" y="93"/>
                    </a:lnTo>
                    <a:lnTo>
                      <a:pt x="279" y="110"/>
                    </a:lnTo>
                    <a:lnTo>
                      <a:pt x="262" y="110"/>
                    </a:lnTo>
                    <a:lnTo>
                      <a:pt x="262" y="93"/>
                    </a:lnTo>
                    <a:close/>
                    <a:moveTo>
                      <a:pt x="178" y="45"/>
                    </a:moveTo>
                    <a:lnTo>
                      <a:pt x="200" y="45"/>
                    </a:lnTo>
                    <a:lnTo>
                      <a:pt x="211" y="68"/>
                    </a:lnTo>
                    <a:lnTo>
                      <a:pt x="226" y="45"/>
                    </a:lnTo>
                    <a:lnTo>
                      <a:pt x="245" y="45"/>
                    </a:lnTo>
                    <a:lnTo>
                      <a:pt x="223" y="76"/>
                    </a:lnTo>
                    <a:lnTo>
                      <a:pt x="245" y="110"/>
                    </a:lnTo>
                    <a:lnTo>
                      <a:pt x="223" y="110"/>
                    </a:lnTo>
                    <a:lnTo>
                      <a:pt x="209" y="85"/>
                    </a:lnTo>
                    <a:lnTo>
                      <a:pt x="195" y="110"/>
                    </a:lnTo>
                    <a:lnTo>
                      <a:pt x="175" y="110"/>
                    </a:lnTo>
                    <a:lnTo>
                      <a:pt x="197" y="74"/>
                    </a:lnTo>
                    <a:lnTo>
                      <a:pt x="178" y="45"/>
                    </a:lnTo>
                    <a:close/>
                    <a:moveTo>
                      <a:pt x="141" y="93"/>
                    </a:moveTo>
                    <a:lnTo>
                      <a:pt x="158" y="93"/>
                    </a:lnTo>
                    <a:lnTo>
                      <a:pt x="158" y="110"/>
                    </a:lnTo>
                    <a:lnTo>
                      <a:pt x="141" y="110"/>
                    </a:lnTo>
                    <a:lnTo>
                      <a:pt x="141" y="93"/>
                    </a:lnTo>
                    <a:close/>
                    <a:moveTo>
                      <a:pt x="76" y="45"/>
                    </a:moveTo>
                    <a:lnTo>
                      <a:pt x="87" y="68"/>
                    </a:lnTo>
                    <a:lnTo>
                      <a:pt x="101" y="45"/>
                    </a:lnTo>
                    <a:lnTo>
                      <a:pt x="121" y="45"/>
                    </a:lnTo>
                    <a:lnTo>
                      <a:pt x="99" y="76"/>
                    </a:lnTo>
                    <a:lnTo>
                      <a:pt x="121" y="110"/>
                    </a:lnTo>
                    <a:lnTo>
                      <a:pt x="99" y="110"/>
                    </a:lnTo>
                    <a:lnTo>
                      <a:pt x="87" y="85"/>
                    </a:lnTo>
                    <a:lnTo>
                      <a:pt x="73" y="110"/>
                    </a:lnTo>
                    <a:lnTo>
                      <a:pt x="53" y="110"/>
                    </a:lnTo>
                    <a:lnTo>
                      <a:pt x="76" y="74"/>
                    </a:lnTo>
                    <a:lnTo>
                      <a:pt x="56" y="43"/>
                    </a:lnTo>
                    <a:lnTo>
                      <a:pt x="76" y="43"/>
                    </a:lnTo>
                    <a:lnTo>
                      <a:pt x="76" y="45"/>
                    </a:lnTo>
                    <a:close/>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62" name="Freeform 166">
                <a:extLst>
                  <a:ext uri="{FF2B5EF4-FFF2-40B4-BE49-F238E27FC236}">
                    <a16:creationId xmlns:a16="http://schemas.microsoft.com/office/drawing/2014/main" id="{BE4E4233-C528-41F5-8ABA-F4E9D97B934D}"/>
                  </a:ext>
                </a:extLst>
              </p:cNvPr>
              <p:cNvSpPr>
                <a:spLocks noChangeArrowheads="1"/>
              </p:cNvSpPr>
              <p:nvPr/>
            </p:nvSpPr>
            <p:spPr bwMode="auto">
              <a:xfrm>
                <a:off x="1836738" y="4603750"/>
                <a:ext cx="55562" cy="58738"/>
              </a:xfrm>
              <a:custGeom>
                <a:avLst/>
                <a:gdLst>
                  <a:gd name="T0" fmla="*/ 77 w 156"/>
                  <a:gd name="T1" fmla="*/ 161 h 162"/>
                  <a:gd name="T2" fmla="*/ 0 w 156"/>
                  <a:gd name="T3" fmla="*/ 161 h 162"/>
                  <a:gd name="T4" fmla="*/ 0 w 156"/>
                  <a:gd name="T5" fmla="*/ 0 h 162"/>
                  <a:gd name="T6" fmla="*/ 155 w 156"/>
                  <a:gd name="T7" fmla="*/ 0 h 162"/>
                  <a:gd name="T8" fmla="*/ 155 w 156"/>
                  <a:gd name="T9" fmla="*/ 161 h 162"/>
                  <a:gd name="T10" fmla="*/ 77 w 156"/>
                  <a:gd name="T11" fmla="*/ 161 h 162"/>
                </a:gdLst>
                <a:ahLst/>
                <a:cxnLst>
                  <a:cxn ang="0">
                    <a:pos x="T0" y="T1"/>
                  </a:cxn>
                  <a:cxn ang="0">
                    <a:pos x="T2" y="T3"/>
                  </a:cxn>
                  <a:cxn ang="0">
                    <a:pos x="T4" y="T5"/>
                  </a:cxn>
                  <a:cxn ang="0">
                    <a:pos x="T6" y="T7"/>
                  </a:cxn>
                  <a:cxn ang="0">
                    <a:pos x="T8" y="T9"/>
                  </a:cxn>
                  <a:cxn ang="0">
                    <a:pos x="T10" y="T11"/>
                  </a:cxn>
                </a:cxnLst>
                <a:rect l="0" t="0" r="r" b="b"/>
                <a:pathLst>
                  <a:path w="156" h="162">
                    <a:moveTo>
                      <a:pt x="77" y="161"/>
                    </a:moveTo>
                    <a:lnTo>
                      <a:pt x="0" y="161"/>
                    </a:lnTo>
                    <a:lnTo>
                      <a:pt x="0" y="0"/>
                    </a:lnTo>
                    <a:lnTo>
                      <a:pt x="155" y="0"/>
                    </a:lnTo>
                    <a:lnTo>
                      <a:pt x="155" y="161"/>
                    </a:lnTo>
                    <a:lnTo>
                      <a:pt x="77" y="161"/>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337" name="Rectangle 336">
              <a:extLst>
                <a:ext uri="{FF2B5EF4-FFF2-40B4-BE49-F238E27FC236}">
                  <a16:creationId xmlns:a16="http://schemas.microsoft.com/office/drawing/2014/main" id="{A8E3B465-99E3-410F-9AA3-94F07F1229DE}"/>
                </a:ext>
              </a:extLst>
            </p:cNvPr>
            <p:cNvSpPr/>
            <p:nvPr/>
          </p:nvSpPr>
          <p:spPr>
            <a:xfrm>
              <a:off x="2540097" y="2103309"/>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p>
          </p:txBody>
        </p:sp>
      </p:grpSp>
      <p:grpSp>
        <p:nvGrpSpPr>
          <p:cNvPr id="378" name="Group 377">
            <a:extLst>
              <a:ext uri="{FF2B5EF4-FFF2-40B4-BE49-F238E27FC236}">
                <a16:creationId xmlns:a16="http://schemas.microsoft.com/office/drawing/2014/main" id="{5B6CFA5E-598F-4983-B4D4-63842C98E8B8}"/>
              </a:ext>
            </a:extLst>
          </p:cNvPr>
          <p:cNvGrpSpPr/>
          <p:nvPr/>
        </p:nvGrpSpPr>
        <p:grpSpPr>
          <a:xfrm>
            <a:off x="10808812" y="5190363"/>
            <a:ext cx="475202" cy="441936"/>
            <a:chOff x="4198441" y="2095219"/>
            <a:chExt cx="639069" cy="695710"/>
          </a:xfrm>
        </p:grpSpPr>
        <p:grpSp>
          <p:nvGrpSpPr>
            <p:cNvPr id="379" name="Group 378">
              <a:extLst>
                <a:ext uri="{FF2B5EF4-FFF2-40B4-BE49-F238E27FC236}">
                  <a16:creationId xmlns:a16="http://schemas.microsoft.com/office/drawing/2014/main" id="{18AD6BF6-703E-463C-B210-DFD82524929A}"/>
                </a:ext>
              </a:extLst>
            </p:cNvPr>
            <p:cNvGrpSpPr/>
            <p:nvPr/>
          </p:nvGrpSpPr>
          <p:grpSpPr>
            <a:xfrm>
              <a:off x="4324477" y="2186450"/>
              <a:ext cx="386997" cy="513249"/>
              <a:chOff x="3302000" y="4402138"/>
              <a:chExt cx="223838" cy="296862"/>
            </a:xfrm>
            <a:solidFill>
              <a:srgbClr val="F80000"/>
            </a:solidFill>
          </p:grpSpPr>
          <p:sp>
            <p:nvSpPr>
              <p:cNvPr id="381" name="Freeform 53">
                <a:extLst>
                  <a:ext uri="{FF2B5EF4-FFF2-40B4-BE49-F238E27FC236}">
                    <a16:creationId xmlns:a16="http://schemas.microsoft.com/office/drawing/2014/main" id="{BF860711-9E9B-4EC7-8896-A2717B17042A}"/>
                  </a:ext>
                </a:extLst>
              </p:cNvPr>
              <p:cNvSpPr>
                <a:spLocks noChangeArrowheads="1"/>
              </p:cNvSpPr>
              <p:nvPr/>
            </p:nvSpPr>
            <p:spPr bwMode="auto">
              <a:xfrm>
                <a:off x="3302000" y="4402138"/>
                <a:ext cx="223838" cy="296862"/>
              </a:xfrm>
              <a:custGeom>
                <a:avLst/>
                <a:gdLst>
                  <a:gd name="T0" fmla="*/ 310 w 622"/>
                  <a:gd name="T1" fmla="*/ 0 h 825"/>
                  <a:gd name="T2" fmla="*/ 0 w 622"/>
                  <a:gd name="T3" fmla="*/ 132 h 825"/>
                  <a:gd name="T4" fmla="*/ 0 w 622"/>
                  <a:gd name="T5" fmla="*/ 426 h 825"/>
                  <a:gd name="T6" fmla="*/ 0 w 622"/>
                  <a:gd name="T7" fmla="*/ 426 h 825"/>
                  <a:gd name="T8" fmla="*/ 310 w 622"/>
                  <a:gd name="T9" fmla="*/ 824 h 825"/>
                  <a:gd name="T10" fmla="*/ 621 w 622"/>
                  <a:gd name="T11" fmla="*/ 426 h 825"/>
                  <a:gd name="T12" fmla="*/ 621 w 622"/>
                  <a:gd name="T13" fmla="*/ 426 h 825"/>
                  <a:gd name="T14" fmla="*/ 621 w 622"/>
                  <a:gd name="T15" fmla="*/ 132 h 825"/>
                  <a:gd name="T16" fmla="*/ 310 w 622"/>
                  <a:gd name="T17" fmla="*/ 0 h 825"/>
                  <a:gd name="T18" fmla="*/ 364 w 622"/>
                  <a:gd name="T19" fmla="*/ 539 h 825"/>
                  <a:gd name="T20" fmla="*/ 141 w 622"/>
                  <a:gd name="T21" fmla="*/ 539 h 825"/>
                  <a:gd name="T22" fmla="*/ 141 w 622"/>
                  <a:gd name="T23" fmla="*/ 508 h 825"/>
                  <a:gd name="T24" fmla="*/ 364 w 622"/>
                  <a:gd name="T25" fmla="*/ 508 h 825"/>
                  <a:gd name="T26" fmla="*/ 364 w 622"/>
                  <a:gd name="T27" fmla="*/ 539 h 825"/>
                  <a:gd name="T28" fmla="*/ 364 w 622"/>
                  <a:gd name="T29" fmla="*/ 417 h 825"/>
                  <a:gd name="T30" fmla="*/ 141 w 622"/>
                  <a:gd name="T31" fmla="*/ 417 h 825"/>
                  <a:gd name="T32" fmla="*/ 141 w 622"/>
                  <a:gd name="T33" fmla="*/ 386 h 825"/>
                  <a:gd name="T34" fmla="*/ 364 w 622"/>
                  <a:gd name="T35" fmla="*/ 386 h 825"/>
                  <a:gd name="T36" fmla="*/ 364 w 622"/>
                  <a:gd name="T37" fmla="*/ 417 h 825"/>
                  <a:gd name="T38" fmla="*/ 364 w 622"/>
                  <a:gd name="T39" fmla="*/ 290 h 825"/>
                  <a:gd name="T40" fmla="*/ 141 w 622"/>
                  <a:gd name="T41" fmla="*/ 290 h 825"/>
                  <a:gd name="T42" fmla="*/ 141 w 622"/>
                  <a:gd name="T43" fmla="*/ 259 h 825"/>
                  <a:gd name="T44" fmla="*/ 364 w 622"/>
                  <a:gd name="T45" fmla="*/ 259 h 825"/>
                  <a:gd name="T46" fmla="*/ 364 w 622"/>
                  <a:gd name="T47" fmla="*/ 290 h 825"/>
                  <a:gd name="T48" fmla="*/ 497 w 622"/>
                  <a:gd name="T49" fmla="*/ 496 h 825"/>
                  <a:gd name="T50" fmla="*/ 443 w 622"/>
                  <a:gd name="T51" fmla="*/ 550 h 825"/>
                  <a:gd name="T52" fmla="*/ 409 w 622"/>
                  <a:gd name="T53" fmla="*/ 516 h 825"/>
                  <a:gd name="T54" fmla="*/ 409 w 622"/>
                  <a:gd name="T55" fmla="*/ 502 h 825"/>
                  <a:gd name="T56" fmla="*/ 423 w 622"/>
                  <a:gd name="T57" fmla="*/ 502 h 825"/>
                  <a:gd name="T58" fmla="*/ 443 w 622"/>
                  <a:gd name="T59" fmla="*/ 522 h 825"/>
                  <a:gd name="T60" fmla="*/ 483 w 622"/>
                  <a:gd name="T61" fmla="*/ 482 h 825"/>
                  <a:gd name="T62" fmla="*/ 497 w 622"/>
                  <a:gd name="T63" fmla="*/ 482 h 825"/>
                  <a:gd name="T64" fmla="*/ 497 w 622"/>
                  <a:gd name="T65" fmla="*/ 496 h 825"/>
                  <a:gd name="T66" fmla="*/ 421 w 622"/>
                  <a:gd name="T67" fmla="*/ 375 h 825"/>
                  <a:gd name="T68" fmla="*/ 421 w 622"/>
                  <a:gd name="T69" fmla="*/ 361 h 825"/>
                  <a:gd name="T70" fmla="*/ 435 w 622"/>
                  <a:gd name="T71" fmla="*/ 361 h 825"/>
                  <a:gd name="T72" fmla="*/ 454 w 622"/>
                  <a:gd name="T73" fmla="*/ 381 h 825"/>
                  <a:gd name="T74" fmla="*/ 474 w 622"/>
                  <a:gd name="T75" fmla="*/ 361 h 825"/>
                  <a:gd name="T76" fmla="*/ 488 w 622"/>
                  <a:gd name="T77" fmla="*/ 361 h 825"/>
                  <a:gd name="T78" fmla="*/ 488 w 622"/>
                  <a:gd name="T79" fmla="*/ 375 h 825"/>
                  <a:gd name="T80" fmla="*/ 468 w 622"/>
                  <a:gd name="T81" fmla="*/ 395 h 825"/>
                  <a:gd name="T82" fmla="*/ 488 w 622"/>
                  <a:gd name="T83" fmla="*/ 415 h 825"/>
                  <a:gd name="T84" fmla="*/ 488 w 622"/>
                  <a:gd name="T85" fmla="*/ 429 h 825"/>
                  <a:gd name="T86" fmla="*/ 480 w 622"/>
                  <a:gd name="T87" fmla="*/ 431 h 825"/>
                  <a:gd name="T88" fmla="*/ 471 w 622"/>
                  <a:gd name="T89" fmla="*/ 429 h 825"/>
                  <a:gd name="T90" fmla="*/ 452 w 622"/>
                  <a:gd name="T91" fmla="*/ 409 h 825"/>
                  <a:gd name="T92" fmla="*/ 432 w 622"/>
                  <a:gd name="T93" fmla="*/ 429 h 825"/>
                  <a:gd name="T94" fmla="*/ 423 w 622"/>
                  <a:gd name="T95" fmla="*/ 431 h 825"/>
                  <a:gd name="T96" fmla="*/ 415 w 622"/>
                  <a:gd name="T97" fmla="*/ 429 h 825"/>
                  <a:gd name="T98" fmla="*/ 415 w 622"/>
                  <a:gd name="T99" fmla="*/ 415 h 825"/>
                  <a:gd name="T100" fmla="*/ 435 w 622"/>
                  <a:gd name="T101" fmla="*/ 395 h 825"/>
                  <a:gd name="T102" fmla="*/ 421 w 622"/>
                  <a:gd name="T103" fmla="*/ 375 h 825"/>
                  <a:gd name="T104" fmla="*/ 500 w 622"/>
                  <a:gd name="T105" fmla="*/ 256 h 825"/>
                  <a:gd name="T106" fmla="*/ 446 w 622"/>
                  <a:gd name="T107" fmla="*/ 310 h 825"/>
                  <a:gd name="T108" fmla="*/ 412 w 622"/>
                  <a:gd name="T109" fmla="*/ 276 h 825"/>
                  <a:gd name="T110" fmla="*/ 412 w 622"/>
                  <a:gd name="T111" fmla="*/ 262 h 825"/>
                  <a:gd name="T112" fmla="*/ 426 w 622"/>
                  <a:gd name="T113" fmla="*/ 262 h 825"/>
                  <a:gd name="T114" fmla="*/ 446 w 622"/>
                  <a:gd name="T115" fmla="*/ 282 h 825"/>
                  <a:gd name="T116" fmla="*/ 485 w 622"/>
                  <a:gd name="T117" fmla="*/ 242 h 825"/>
                  <a:gd name="T118" fmla="*/ 500 w 622"/>
                  <a:gd name="T119" fmla="*/ 242 h 825"/>
                  <a:gd name="T120" fmla="*/ 500 w 622"/>
                  <a:gd name="T121" fmla="*/ 256 h 8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22" h="825">
                    <a:moveTo>
                      <a:pt x="310" y="0"/>
                    </a:moveTo>
                    <a:lnTo>
                      <a:pt x="0" y="132"/>
                    </a:lnTo>
                    <a:lnTo>
                      <a:pt x="0" y="426"/>
                    </a:lnTo>
                    <a:lnTo>
                      <a:pt x="0" y="426"/>
                    </a:lnTo>
                    <a:cubicBezTo>
                      <a:pt x="8" y="589"/>
                      <a:pt x="130" y="733"/>
                      <a:pt x="310" y="824"/>
                    </a:cubicBezTo>
                    <a:cubicBezTo>
                      <a:pt x="491" y="733"/>
                      <a:pt x="610" y="589"/>
                      <a:pt x="621" y="426"/>
                    </a:cubicBezTo>
                    <a:lnTo>
                      <a:pt x="621" y="426"/>
                    </a:lnTo>
                    <a:lnTo>
                      <a:pt x="621" y="132"/>
                    </a:lnTo>
                    <a:lnTo>
                      <a:pt x="310" y="0"/>
                    </a:lnTo>
                    <a:close/>
                    <a:moveTo>
                      <a:pt x="364" y="539"/>
                    </a:moveTo>
                    <a:lnTo>
                      <a:pt x="141" y="539"/>
                    </a:lnTo>
                    <a:lnTo>
                      <a:pt x="141" y="508"/>
                    </a:lnTo>
                    <a:lnTo>
                      <a:pt x="364" y="508"/>
                    </a:lnTo>
                    <a:lnTo>
                      <a:pt x="364" y="539"/>
                    </a:lnTo>
                    <a:close/>
                    <a:moveTo>
                      <a:pt x="364" y="417"/>
                    </a:moveTo>
                    <a:lnTo>
                      <a:pt x="141" y="417"/>
                    </a:lnTo>
                    <a:lnTo>
                      <a:pt x="141" y="386"/>
                    </a:lnTo>
                    <a:lnTo>
                      <a:pt x="364" y="386"/>
                    </a:lnTo>
                    <a:lnTo>
                      <a:pt x="364" y="417"/>
                    </a:lnTo>
                    <a:close/>
                    <a:moveTo>
                      <a:pt x="364" y="290"/>
                    </a:moveTo>
                    <a:lnTo>
                      <a:pt x="141" y="290"/>
                    </a:lnTo>
                    <a:lnTo>
                      <a:pt x="141" y="259"/>
                    </a:lnTo>
                    <a:lnTo>
                      <a:pt x="364" y="259"/>
                    </a:lnTo>
                    <a:lnTo>
                      <a:pt x="364" y="290"/>
                    </a:lnTo>
                    <a:close/>
                    <a:moveTo>
                      <a:pt x="497" y="496"/>
                    </a:moveTo>
                    <a:lnTo>
                      <a:pt x="443" y="550"/>
                    </a:lnTo>
                    <a:lnTo>
                      <a:pt x="409" y="516"/>
                    </a:lnTo>
                    <a:cubicBezTo>
                      <a:pt x="406" y="513"/>
                      <a:pt x="406" y="505"/>
                      <a:pt x="409" y="502"/>
                    </a:cubicBezTo>
                    <a:cubicBezTo>
                      <a:pt x="412" y="499"/>
                      <a:pt x="421" y="499"/>
                      <a:pt x="423" y="502"/>
                    </a:cubicBezTo>
                    <a:lnTo>
                      <a:pt x="443" y="522"/>
                    </a:lnTo>
                    <a:lnTo>
                      <a:pt x="483" y="482"/>
                    </a:lnTo>
                    <a:cubicBezTo>
                      <a:pt x="485" y="479"/>
                      <a:pt x="494" y="479"/>
                      <a:pt x="497" y="482"/>
                    </a:cubicBezTo>
                    <a:cubicBezTo>
                      <a:pt x="502" y="485"/>
                      <a:pt x="502" y="494"/>
                      <a:pt x="497" y="496"/>
                    </a:cubicBezTo>
                    <a:close/>
                    <a:moveTo>
                      <a:pt x="421" y="375"/>
                    </a:moveTo>
                    <a:cubicBezTo>
                      <a:pt x="418" y="372"/>
                      <a:pt x="418" y="364"/>
                      <a:pt x="421" y="361"/>
                    </a:cubicBezTo>
                    <a:cubicBezTo>
                      <a:pt x="423" y="358"/>
                      <a:pt x="432" y="358"/>
                      <a:pt x="435" y="361"/>
                    </a:cubicBezTo>
                    <a:lnTo>
                      <a:pt x="454" y="381"/>
                    </a:lnTo>
                    <a:lnTo>
                      <a:pt x="474" y="361"/>
                    </a:lnTo>
                    <a:cubicBezTo>
                      <a:pt x="477" y="358"/>
                      <a:pt x="485" y="358"/>
                      <a:pt x="488" y="361"/>
                    </a:cubicBezTo>
                    <a:cubicBezTo>
                      <a:pt x="491" y="364"/>
                      <a:pt x="491" y="372"/>
                      <a:pt x="488" y="375"/>
                    </a:cubicBezTo>
                    <a:lnTo>
                      <a:pt x="468" y="395"/>
                    </a:lnTo>
                    <a:lnTo>
                      <a:pt x="488" y="415"/>
                    </a:lnTo>
                    <a:cubicBezTo>
                      <a:pt x="491" y="417"/>
                      <a:pt x="491" y="427"/>
                      <a:pt x="488" y="429"/>
                    </a:cubicBezTo>
                    <a:cubicBezTo>
                      <a:pt x="485" y="432"/>
                      <a:pt x="483" y="431"/>
                      <a:pt x="480" y="431"/>
                    </a:cubicBezTo>
                    <a:cubicBezTo>
                      <a:pt x="477" y="431"/>
                      <a:pt x="474" y="431"/>
                      <a:pt x="471" y="429"/>
                    </a:cubicBezTo>
                    <a:lnTo>
                      <a:pt x="452" y="409"/>
                    </a:lnTo>
                    <a:lnTo>
                      <a:pt x="432" y="429"/>
                    </a:lnTo>
                    <a:cubicBezTo>
                      <a:pt x="429" y="431"/>
                      <a:pt x="426" y="431"/>
                      <a:pt x="423" y="431"/>
                    </a:cubicBezTo>
                    <a:cubicBezTo>
                      <a:pt x="421" y="431"/>
                      <a:pt x="418" y="431"/>
                      <a:pt x="415" y="429"/>
                    </a:cubicBezTo>
                    <a:cubicBezTo>
                      <a:pt x="412" y="426"/>
                      <a:pt x="412" y="417"/>
                      <a:pt x="415" y="415"/>
                    </a:cubicBezTo>
                    <a:lnTo>
                      <a:pt x="435" y="395"/>
                    </a:lnTo>
                    <a:lnTo>
                      <a:pt x="421" y="375"/>
                    </a:lnTo>
                    <a:close/>
                    <a:moveTo>
                      <a:pt x="500" y="256"/>
                    </a:moveTo>
                    <a:lnTo>
                      <a:pt x="446" y="310"/>
                    </a:lnTo>
                    <a:lnTo>
                      <a:pt x="412" y="276"/>
                    </a:lnTo>
                    <a:cubicBezTo>
                      <a:pt x="409" y="273"/>
                      <a:pt x="409" y="265"/>
                      <a:pt x="412" y="262"/>
                    </a:cubicBezTo>
                    <a:cubicBezTo>
                      <a:pt x="415" y="259"/>
                      <a:pt x="423" y="259"/>
                      <a:pt x="426" y="262"/>
                    </a:cubicBezTo>
                    <a:lnTo>
                      <a:pt x="446" y="282"/>
                    </a:lnTo>
                    <a:lnTo>
                      <a:pt x="485" y="242"/>
                    </a:lnTo>
                    <a:cubicBezTo>
                      <a:pt x="488" y="240"/>
                      <a:pt x="497" y="240"/>
                      <a:pt x="500" y="242"/>
                    </a:cubicBezTo>
                    <a:cubicBezTo>
                      <a:pt x="502" y="248"/>
                      <a:pt x="502" y="254"/>
                      <a:pt x="500" y="256"/>
                    </a:cubicBezTo>
                    <a:close/>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82" name="Freeform 191">
                <a:extLst>
                  <a:ext uri="{FF2B5EF4-FFF2-40B4-BE49-F238E27FC236}">
                    <a16:creationId xmlns:a16="http://schemas.microsoft.com/office/drawing/2014/main" id="{2ADC6130-3DA0-4C14-8A3C-CCD603FE20A4}"/>
                  </a:ext>
                </a:extLst>
              </p:cNvPr>
              <p:cNvSpPr>
                <a:spLocks noChangeArrowheads="1"/>
              </p:cNvSpPr>
              <p:nvPr/>
            </p:nvSpPr>
            <p:spPr bwMode="auto">
              <a:xfrm>
                <a:off x="3302000" y="4402138"/>
                <a:ext cx="223838" cy="296862"/>
              </a:xfrm>
              <a:custGeom>
                <a:avLst/>
                <a:gdLst>
                  <a:gd name="T0" fmla="*/ 310 w 622"/>
                  <a:gd name="T1" fmla="*/ 0 h 825"/>
                  <a:gd name="T2" fmla="*/ 0 w 622"/>
                  <a:gd name="T3" fmla="*/ 132 h 825"/>
                  <a:gd name="T4" fmla="*/ 0 w 622"/>
                  <a:gd name="T5" fmla="*/ 426 h 825"/>
                  <a:gd name="T6" fmla="*/ 0 w 622"/>
                  <a:gd name="T7" fmla="*/ 426 h 825"/>
                  <a:gd name="T8" fmla="*/ 310 w 622"/>
                  <a:gd name="T9" fmla="*/ 824 h 825"/>
                  <a:gd name="T10" fmla="*/ 621 w 622"/>
                  <a:gd name="T11" fmla="*/ 426 h 825"/>
                  <a:gd name="T12" fmla="*/ 621 w 622"/>
                  <a:gd name="T13" fmla="*/ 426 h 825"/>
                  <a:gd name="T14" fmla="*/ 621 w 622"/>
                  <a:gd name="T15" fmla="*/ 132 h 825"/>
                  <a:gd name="T16" fmla="*/ 310 w 622"/>
                  <a:gd name="T17" fmla="*/ 0 h 825"/>
                  <a:gd name="T18" fmla="*/ 364 w 622"/>
                  <a:gd name="T19" fmla="*/ 539 h 825"/>
                  <a:gd name="T20" fmla="*/ 141 w 622"/>
                  <a:gd name="T21" fmla="*/ 539 h 825"/>
                  <a:gd name="T22" fmla="*/ 141 w 622"/>
                  <a:gd name="T23" fmla="*/ 508 h 825"/>
                  <a:gd name="T24" fmla="*/ 364 w 622"/>
                  <a:gd name="T25" fmla="*/ 508 h 825"/>
                  <a:gd name="T26" fmla="*/ 364 w 622"/>
                  <a:gd name="T27" fmla="*/ 539 h 825"/>
                  <a:gd name="T28" fmla="*/ 364 w 622"/>
                  <a:gd name="T29" fmla="*/ 417 h 825"/>
                  <a:gd name="T30" fmla="*/ 141 w 622"/>
                  <a:gd name="T31" fmla="*/ 417 h 825"/>
                  <a:gd name="T32" fmla="*/ 141 w 622"/>
                  <a:gd name="T33" fmla="*/ 386 h 825"/>
                  <a:gd name="T34" fmla="*/ 364 w 622"/>
                  <a:gd name="T35" fmla="*/ 386 h 825"/>
                  <a:gd name="T36" fmla="*/ 364 w 622"/>
                  <a:gd name="T37" fmla="*/ 417 h 825"/>
                  <a:gd name="T38" fmla="*/ 364 w 622"/>
                  <a:gd name="T39" fmla="*/ 290 h 825"/>
                  <a:gd name="T40" fmla="*/ 141 w 622"/>
                  <a:gd name="T41" fmla="*/ 290 h 825"/>
                  <a:gd name="T42" fmla="*/ 141 w 622"/>
                  <a:gd name="T43" fmla="*/ 259 h 825"/>
                  <a:gd name="T44" fmla="*/ 364 w 622"/>
                  <a:gd name="T45" fmla="*/ 259 h 825"/>
                  <a:gd name="T46" fmla="*/ 364 w 622"/>
                  <a:gd name="T47" fmla="*/ 290 h 825"/>
                  <a:gd name="T48" fmla="*/ 497 w 622"/>
                  <a:gd name="T49" fmla="*/ 496 h 825"/>
                  <a:gd name="T50" fmla="*/ 443 w 622"/>
                  <a:gd name="T51" fmla="*/ 550 h 825"/>
                  <a:gd name="T52" fmla="*/ 409 w 622"/>
                  <a:gd name="T53" fmla="*/ 516 h 825"/>
                  <a:gd name="T54" fmla="*/ 409 w 622"/>
                  <a:gd name="T55" fmla="*/ 502 h 825"/>
                  <a:gd name="T56" fmla="*/ 423 w 622"/>
                  <a:gd name="T57" fmla="*/ 502 h 825"/>
                  <a:gd name="T58" fmla="*/ 443 w 622"/>
                  <a:gd name="T59" fmla="*/ 522 h 825"/>
                  <a:gd name="T60" fmla="*/ 483 w 622"/>
                  <a:gd name="T61" fmla="*/ 482 h 825"/>
                  <a:gd name="T62" fmla="*/ 497 w 622"/>
                  <a:gd name="T63" fmla="*/ 482 h 825"/>
                  <a:gd name="T64" fmla="*/ 497 w 622"/>
                  <a:gd name="T65" fmla="*/ 496 h 825"/>
                  <a:gd name="T66" fmla="*/ 421 w 622"/>
                  <a:gd name="T67" fmla="*/ 375 h 825"/>
                  <a:gd name="T68" fmla="*/ 421 w 622"/>
                  <a:gd name="T69" fmla="*/ 361 h 825"/>
                  <a:gd name="T70" fmla="*/ 435 w 622"/>
                  <a:gd name="T71" fmla="*/ 361 h 825"/>
                  <a:gd name="T72" fmla="*/ 454 w 622"/>
                  <a:gd name="T73" fmla="*/ 381 h 825"/>
                  <a:gd name="T74" fmla="*/ 474 w 622"/>
                  <a:gd name="T75" fmla="*/ 361 h 825"/>
                  <a:gd name="T76" fmla="*/ 488 w 622"/>
                  <a:gd name="T77" fmla="*/ 361 h 825"/>
                  <a:gd name="T78" fmla="*/ 488 w 622"/>
                  <a:gd name="T79" fmla="*/ 375 h 825"/>
                  <a:gd name="T80" fmla="*/ 468 w 622"/>
                  <a:gd name="T81" fmla="*/ 395 h 825"/>
                  <a:gd name="T82" fmla="*/ 488 w 622"/>
                  <a:gd name="T83" fmla="*/ 415 h 825"/>
                  <a:gd name="T84" fmla="*/ 488 w 622"/>
                  <a:gd name="T85" fmla="*/ 429 h 825"/>
                  <a:gd name="T86" fmla="*/ 480 w 622"/>
                  <a:gd name="T87" fmla="*/ 431 h 825"/>
                  <a:gd name="T88" fmla="*/ 471 w 622"/>
                  <a:gd name="T89" fmla="*/ 429 h 825"/>
                  <a:gd name="T90" fmla="*/ 452 w 622"/>
                  <a:gd name="T91" fmla="*/ 409 h 825"/>
                  <a:gd name="T92" fmla="*/ 432 w 622"/>
                  <a:gd name="T93" fmla="*/ 429 h 825"/>
                  <a:gd name="T94" fmla="*/ 423 w 622"/>
                  <a:gd name="T95" fmla="*/ 431 h 825"/>
                  <a:gd name="T96" fmla="*/ 415 w 622"/>
                  <a:gd name="T97" fmla="*/ 429 h 825"/>
                  <a:gd name="T98" fmla="*/ 415 w 622"/>
                  <a:gd name="T99" fmla="*/ 415 h 825"/>
                  <a:gd name="T100" fmla="*/ 435 w 622"/>
                  <a:gd name="T101" fmla="*/ 395 h 825"/>
                  <a:gd name="T102" fmla="*/ 421 w 622"/>
                  <a:gd name="T103" fmla="*/ 375 h 825"/>
                  <a:gd name="T104" fmla="*/ 500 w 622"/>
                  <a:gd name="T105" fmla="*/ 256 h 825"/>
                  <a:gd name="T106" fmla="*/ 446 w 622"/>
                  <a:gd name="T107" fmla="*/ 310 h 825"/>
                  <a:gd name="T108" fmla="*/ 412 w 622"/>
                  <a:gd name="T109" fmla="*/ 276 h 825"/>
                  <a:gd name="T110" fmla="*/ 412 w 622"/>
                  <a:gd name="T111" fmla="*/ 262 h 825"/>
                  <a:gd name="T112" fmla="*/ 426 w 622"/>
                  <a:gd name="T113" fmla="*/ 262 h 825"/>
                  <a:gd name="T114" fmla="*/ 446 w 622"/>
                  <a:gd name="T115" fmla="*/ 282 h 825"/>
                  <a:gd name="T116" fmla="*/ 485 w 622"/>
                  <a:gd name="T117" fmla="*/ 242 h 825"/>
                  <a:gd name="T118" fmla="*/ 500 w 622"/>
                  <a:gd name="T119" fmla="*/ 242 h 825"/>
                  <a:gd name="T120" fmla="*/ 500 w 622"/>
                  <a:gd name="T121" fmla="*/ 256 h 8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22" h="825">
                    <a:moveTo>
                      <a:pt x="310" y="0"/>
                    </a:moveTo>
                    <a:lnTo>
                      <a:pt x="0" y="132"/>
                    </a:lnTo>
                    <a:lnTo>
                      <a:pt x="0" y="426"/>
                    </a:lnTo>
                    <a:lnTo>
                      <a:pt x="0" y="426"/>
                    </a:lnTo>
                    <a:cubicBezTo>
                      <a:pt x="8" y="589"/>
                      <a:pt x="130" y="733"/>
                      <a:pt x="310" y="824"/>
                    </a:cubicBezTo>
                    <a:cubicBezTo>
                      <a:pt x="491" y="733"/>
                      <a:pt x="610" y="589"/>
                      <a:pt x="621" y="426"/>
                    </a:cubicBezTo>
                    <a:lnTo>
                      <a:pt x="621" y="426"/>
                    </a:lnTo>
                    <a:lnTo>
                      <a:pt x="621" y="132"/>
                    </a:lnTo>
                    <a:lnTo>
                      <a:pt x="310" y="0"/>
                    </a:lnTo>
                    <a:close/>
                    <a:moveTo>
                      <a:pt x="364" y="539"/>
                    </a:moveTo>
                    <a:lnTo>
                      <a:pt x="141" y="539"/>
                    </a:lnTo>
                    <a:lnTo>
                      <a:pt x="141" y="508"/>
                    </a:lnTo>
                    <a:lnTo>
                      <a:pt x="364" y="508"/>
                    </a:lnTo>
                    <a:lnTo>
                      <a:pt x="364" y="539"/>
                    </a:lnTo>
                    <a:close/>
                    <a:moveTo>
                      <a:pt x="364" y="417"/>
                    </a:moveTo>
                    <a:lnTo>
                      <a:pt x="141" y="417"/>
                    </a:lnTo>
                    <a:lnTo>
                      <a:pt x="141" y="386"/>
                    </a:lnTo>
                    <a:lnTo>
                      <a:pt x="364" y="386"/>
                    </a:lnTo>
                    <a:lnTo>
                      <a:pt x="364" y="417"/>
                    </a:lnTo>
                    <a:close/>
                    <a:moveTo>
                      <a:pt x="364" y="290"/>
                    </a:moveTo>
                    <a:lnTo>
                      <a:pt x="141" y="290"/>
                    </a:lnTo>
                    <a:lnTo>
                      <a:pt x="141" y="259"/>
                    </a:lnTo>
                    <a:lnTo>
                      <a:pt x="364" y="259"/>
                    </a:lnTo>
                    <a:lnTo>
                      <a:pt x="364" y="290"/>
                    </a:lnTo>
                    <a:close/>
                    <a:moveTo>
                      <a:pt x="497" y="496"/>
                    </a:moveTo>
                    <a:lnTo>
                      <a:pt x="443" y="550"/>
                    </a:lnTo>
                    <a:lnTo>
                      <a:pt x="409" y="516"/>
                    </a:lnTo>
                    <a:cubicBezTo>
                      <a:pt x="406" y="513"/>
                      <a:pt x="406" y="505"/>
                      <a:pt x="409" y="502"/>
                    </a:cubicBezTo>
                    <a:cubicBezTo>
                      <a:pt x="412" y="499"/>
                      <a:pt x="421" y="499"/>
                      <a:pt x="423" y="502"/>
                    </a:cubicBezTo>
                    <a:lnTo>
                      <a:pt x="443" y="522"/>
                    </a:lnTo>
                    <a:lnTo>
                      <a:pt x="483" y="482"/>
                    </a:lnTo>
                    <a:cubicBezTo>
                      <a:pt x="485" y="479"/>
                      <a:pt x="494" y="479"/>
                      <a:pt x="497" y="482"/>
                    </a:cubicBezTo>
                    <a:cubicBezTo>
                      <a:pt x="502" y="485"/>
                      <a:pt x="502" y="494"/>
                      <a:pt x="497" y="496"/>
                    </a:cubicBezTo>
                    <a:close/>
                    <a:moveTo>
                      <a:pt x="421" y="375"/>
                    </a:moveTo>
                    <a:cubicBezTo>
                      <a:pt x="418" y="372"/>
                      <a:pt x="418" y="364"/>
                      <a:pt x="421" y="361"/>
                    </a:cubicBezTo>
                    <a:cubicBezTo>
                      <a:pt x="423" y="358"/>
                      <a:pt x="432" y="358"/>
                      <a:pt x="435" y="361"/>
                    </a:cubicBezTo>
                    <a:lnTo>
                      <a:pt x="454" y="381"/>
                    </a:lnTo>
                    <a:lnTo>
                      <a:pt x="474" y="361"/>
                    </a:lnTo>
                    <a:cubicBezTo>
                      <a:pt x="477" y="358"/>
                      <a:pt x="485" y="358"/>
                      <a:pt x="488" y="361"/>
                    </a:cubicBezTo>
                    <a:cubicBezTo>
                      <a:pt x="491" y="364"/>
                      <a:pt x="491" y="372"/>
                      <a:pt x="488" y="375"/>
                    </a:cubicBezTo>
                    <a:lnTo>
                      <a:pt x="468" y="395"/>
                    </a:lnTo>
                    <a:lnTo>
                      <a:pt x="488" y="415"/>
                    </a:lnTo>
                    <a:cubicBezTo>
                      <a:pt x="491" y="417"/>
                      <a:pt x="491" y="427"/>
                      <a:pt x="488" y="429"/>
                    </a:cubicBezTo>
                    <a:cubicBezTo>
                      <a:pt x="485" y="432"/>
                      <a:pt x="483" y="431"/>
                      <a:pt x="480" y="431"/>
                    </a:cubicBezTo>
                    <a:cubicBezTo>
                      <a:pt x="477" y="431"/>
                      <a:pt x="474" y="431"/>
                      <a:pt x="471" y="429"/>
                    </a:cubicBezTo>
                    <a:lnTo>
                      <a:pt x="452" y="409"/>
                    </a:lnTo>
                    <a:lnTo>
                      <a:pt x="432" y="429"/>
                    </a:lnTo>
                    <a:cubicBezTo>
                      <a:pt x="429" y="431"/>
                      <a:pt x="426" y="431"/>
                      <a:pt x="423" y="431"/>
                    </a:cubicBezTo>
                    <a:cubicBezTo>
                      <a:pt x="421" y="431"/>
                      <a:pt x="418" y="431"/>
                      <a:pt x="415" y="429"/>
                    </a:cubicBezTo>
                    <a:cubicBezTo>
                      <a:pt x="412" y="426"/>
                      <a:pt x="412" y="417"/>
                      <a:pt x="415" y="415"/>
                    </a:cubicBezTo>
                    <a:lnTo>
                      <a:pt x="435" y="395"/>
                    </a:lnTo>
                    <a:lnTo>
                      <a:pt x="421" y="375"/>
                    </a:lnTo>
                    <a:close/>
                    <a:moveTo>
                      <a:pt x="500" y="256"/>
                    </a:moveTo>
                    <a:lnTo>
                      <a:pt x="446" y="310"/>
                    </a:lnTo>
                    <a:lnTo>
                      <a:pt x="412" y="276"/>
                    </a:lnTo>
                    <a:cubicBezTo>
                      <a:pt x="409" y="273"/>
                      <a:pt x="409" y="265"/>
                      <a:pt x="412" y="262"/>
                    </a:cubicBezTo>
                    <a:cubicBezTo>
                      <a:pt x="415" y="259"/>
                      <a:pt x="423" y="259"/>
                      <a:pt x="426" y="262"/>
                    </a:cubicBezTo>
                    <a:lnTo>
                      <a:pt x="446" y="282"/>
                    </a:lnTo>
                    <a:lnTo>
                      <a:pt x="485" y="242"/>
                    </a:lnTo>
                    <a:cubicBezTo>
                      <a:pt x="488" y="240"/>
                      <a:pt x="497" y="240"/>
                      <a:pt x="500" y="242"/>
                    </a:cubicBezTo>
                    <a:cubicBezTo>
                      <a:pt x="502" y="248"/>
                      <a:pt x="502" y="254"/>
                      <a:pt x="500" y="256"/>
                    </a:cubicBezTo>
                    <a:close/>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380" name="Rectangle 379">
              <a:extLst>
                <a:ext uri="{FF2B5EF4-FFF2-40B4-BE49-F238E27FC236}">
                  <a16:creationId xmlns:a16="http://schemas.microsoft.com/office/drawing/2014/main" id="{B887D128-96FC-4F4B-BDA2-E253094820DA}"/>
                </a:ext>
              </a:extLst>
            </p:cNvPr>
            <p:cNvSpPr/>
            <p:nvPr/>
          </p:nvSpPr>
          <p:spPr>
            <a:xfrm>
              <a:off x="4198441" y="2095219"/>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p>
          </p:txBody>
        </p:sp>
      </p:grpSp>
      <p:sp>
        <p:nvSpPr>
          <p:cNvPr id="383" name="Text Box 30">
            <a:extLst>
              <a:ext uri="{FF2B5EF4-FFF2-40B4-BE49-F238E27FC236}">
                <a16:creationId xmlns:a16="http://schemas.microsoft.com/office/drawing/2014/main" id="{DD32E22A-4B76-47E5-AE4C-6998BB0F8676}"/>
              </a:ext>
            </a:extLst>
          </p:cNvPr>
          <p:cNvSpPr txBox="1">
            <a:spLocks noChangeArrowheads="1"/>
          </p:cNvSpPr>
          <p:nvPr/>
        </p:nvSpPr>
        <p:spPr bwMode="auto">
          <a:xfrm>
            <a:off x="10851417" y="4836862"/>
            <a:ext cx="381272" cy="246157"/>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a:solidFill>
                  <a:schemeClr val="bg2">
                    <a:lumMod val="10000"/>
                  </a:schemeClr>
                </a:solidFill>
              </a:rPr>
              <a:t>Route Table</a:t>
            </a:r>
            <a:endParaRPr lang="en-US" sz="800" dirty="0">
              <a:solidFill>
                <a:schemeClr val="bg2">
                  <a:lumMod val="10000"/>
                </a:schemeClr>
              </a:solidFill>
            </a:endParaRPr>
          </a:p>
        </p:txBody>
      </p:sp>
      <p:sp>
        <p:nvSpPr>
          <p:cNvPr id="384" name="Text Box 30">
            <a:extLst>
              <a:ext uri="{FF2B5EF4-FFF2-40B4-BE49-F238E27FC236}">
                <a16:creationId xmlns:a16="http://schemas.microsoft.com/office/drawing/2014/main" id="{C9BC6C3D-B367-49F6-8E28-9AEE97CBF333}"/>
              </a:ext>
            </a:extLst>
          </p:cNvPr>
          <p:cNvSpPr txBox="1">
            <a:spLocks noChangeArrowheads="1"/>
          </p:cNvSpPr>
          <p:nvPr/>
        </p:nvSpPr>
        <p:spPr bwMode="auto">
          <a:xfrm>
            <a:off x="10853837" y="5596299"/>
            <a:ext cx="381272" cy="246157"/>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solidFill>
                  <a:schemeClr val="bg2">
                    <a:lumMod val="10000"/>
                  </a:schemeClr>
                </a:solidFill>
              </a:rPr>
              <a:t>Security List</a:t>
            </a:r>
          </a:p>
        </p:txBody>
      </p:sp>
      <p:grpSp>
        <p:nvGrpSpPr>
          <p:cNvPr id="385" name="Group 384">
            <a:extLst>
              <a:ext uri="{FF2B5EF4-FFF2-40B4-BE49-F238E27FC236}">
                <a16:creationId xmlns:a16="http://schemas.microsoft.com/office/drawing/2014/main" id="{82A074CE-D459-4659-B99C-CCB3654B1BF2}"/>
              </a:ext>
            </a:extLst>
          </p:cNvPr>
          <p:cNvGrpSpPr/>
          <p:nvPr/>
        </p:nvGrpSpPr>
        <p:grpSpPr>
          <a:xfrm>
            <a:off x="7653241" y="4451277"/>
            <a:ext cx="467504" cy="426387"/>
            <a:chOff x="2540097" y="2103309"/>
            <a:chExt cx="639069" cy="695710"/>
          </a:xfrm>
        </p:grpSpPr>
        <p:grpSp>
          <p:nvGrpSpPr>
            <p:cNvPr id="386" name="Group 385">
              <a:extLst>
                <a:ext uri="{FF2B5EF4-FFF2-40B4-BE49-F238E27FC236}">
                  <a16:creationId xmlns:a16="http://schemas.microsoft.com/office/drawing/2014/main" id="{DBA1311C-765C-47B1-ACC0-AEF347E10A6C}"/>
                </a:ext>
              </a:extLst>
            </p:cNvPr>
            <p:cNvGrpSpPr/>
            <p:nvPr/>
          </p:nvGrpSpPr>
          <p:grpSpPr>
            <a:xfrm>
              <a:off x="2617990" y="2212926"/>
              <a:ext cx="483282" cy="476476"/>
              <a:chOff x="1836738" y="4440238"/>
              <a:chExt cx="225425" cy="222250"/>
            </a:xfrm>
            <a:solidFill>
              <a:srgbClr val="F80000"/>
            </a:solidFill>
          </p:grpSpPr>
          <p:sp>
            <p:nvSpPr>
              <p:cNvPr id="388" name="Freeform 23">
                <a:extLst>
                  <a:ext uri="{FF2B5EF4-FFF2-40B4-BE49-F238E27FC236}">
                    <a16:creationId xmlns:a16="http://schemas.microsoft.com/office/drawing/2014/main" id="{8930503B-FF90-4EFD-8C49-9C2EEF6B1672}"/>
                  </a:ext>
                </a:extLst>
              </p:cNvPr>
              <p:cNvSpPr>
                <a:spLocks noChangeArrowheads="1"/>
              </p:cNvSpPr>
              <p:nvPr/>
            </p:nvSpPr>
            <p:spPr bwMode="auto">
              <a:xfrm>
                <a:off x="1836738" y="4440238"/>
                <a:ext cx="55562" cy="58737"/>
              </a:xfrm>
              <a:custGeom>
                <a:avLst/>
                <a:gdLst>
                  <a:gd name="T0" fmla="*/ 77 w 156"/>
                  <a:gd name="T1" fmla="*/ 161 h 162"/>
                  <a:gd name="T2" fmla="*/ 0 w 156"/>
                  <a:gd name="T3" fmla="*/ 161 h 162"/>
                  <a:gd name="T4" fmla="*/ 0 w 156"/>
                  <a:gd name="T5" fmla="*/ 0 h 162"/>
                  <a:gd name="T6" fmla="*/ 155 w 156"/>
                  <a:gd name="T7" fmla="*/ 0 h 162"/>
                  <a:gd name="T8" fmla="*/ 155 w 156"/>
                  <a:gd name="T9" fmla="*/ 161 h 162"/>
                  <a:gd name="T10" fmla="*/ 77 w 156"/>
                  <a:gd name="T11" fmla="*/ 161 h 162"/>
                </a:gdLst>
                <a:ahLst/>
                <a:cxnLst>
                  <a:cxn ang="0">
                    <a:pos x="T0" y="T1"/>
                  </a:cxn>
                  <a:cxn ang="0">
                    <a:pos x="T2" y="T3"/>
                  </a:cxn>
                  <a:cxn ang="0">
                    <a:pos x="T4" y="T5"/>
                  </a:cxn>
                  <a:cxn ang="0">
                    <a:pos x="T6" y="T7"/>
                  </a:cxn>
                  <a:cxn ang="0">
                    <a:pos x="T8" y="T9"/>
                  </a:cxn>
                  <a:cxn ang="0">
                    <a:pos x="T10" y="T11"/>
                  </a:cxn>
                </a:cxnLst>
                <a:rect l="0" t="0" r="r" b="b"/>
                <a:pathLst>
                  <a:path w="156" h="162">
                    <a:moveTo>
                      <a:pt x="77" y="161"/>
                    </a:moveTo>
                    <a:lnTo>
                      <a:pt x="0" y="161"/>
                    </a:lnTo>
                    <a:lnTo>
                      <a:pt x="0" y="0"/>
                    </a:lnTo>
                    <a:lnTo>
                      <a:pt x="155" y="0"/>
                    </a:lnTo>
                    <a:lnTo>
                      <a:pt x="155" y="161"/>
                    </a:lnTo>
                    <a:lnTo>
                      <a:pt x="77" y="161"/>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89" name="Freeform 24">
                <a:extLst>
                  <a:ext uri="{FF2B5EF4-FFF2-40B4-BE49-F238E27FC236}">
                    <a16:creationId xmlns:a16="http://schemas.microsoft.com/office/drawing/2014/main" id="{18B31BB5-D44B-4B5B-88A4-456748FDD351}"/>
                  </a:ext>
                </a:extLst>
              </p:cNvPr>
              <p:cNvSpPr>
                <a:spLocks noChangeArrowheads="1"/>
              </p:cNvSpPr>
              <p:nvPr/>
            </p:nvSpPr>
            <p:spPr bwMode="auto">
              <a:xfrm>
                <a:off x="1911350" y="4440238"/>
                <a:ext cx="150813" cy="58737"/>
              </a:xfrm>
              <a:custGeom>
                <a:avLst/>
                <a:gdLst>
                  <a:gd name="T0" fmla="*/ 420 w 421"/>
                  <a:gd name="T1" fmla="*/ 161 h 162"/>
                  <a:gd name="T2" fmla="*/ 420 w 421"/>
                  <a:gd name="T3" fmla="*/ 0 h 162"/>
                  <a:gd name="T4" fmla="*/ 0 w 421"/>
                  <a:gd name="T5" fmla="*/ 0 h 162"/>
                  <a:gd name="T6" fmla="*/ 0 w 421"/>
                  <a:gd name="T7" fmla="*/ 161 h 162"/>
                  <a:gd name="T8" fmla="*/ 420 w 421"/>
                  <a:gd name="T9" fmla="*/ 161 h 162"/>
                  <a:gd name="T10" fmla="*/ 299 w 421"/>
                  <a:gd name="T11" fmla="*/ 62 h 162"/>
                  <a:gd name="T12" fmla="*/ 322 w 421"/>
                  <a:gd name="T13" fmla="*/ 62 h 162"/>
                  <a:gd name="T14" fmla="*/ 333 w 421"/>
                  <a:gd name="T15" fmla="*/ 85 h 162"/>
                  <a:gd name="T16" fmla="*/ 347 w 421"/>
                  <a:gd name="T17" fmla="*/ 62 h 162"/>
                  <a:gd name="T18" fmla="*/ 367 w 421"/>
                  <a:gd name="T19" fmla="*/ 62 h 162"/>
                  <a:gd name="T20" fmla="*/ 344 w 421"/>
                  <a:gd name="T21" fmla="*/ 93 h 162"/>
                  <a:gd name="T22" fmla="*/ 367 w 421"/>
                  <a:gd name="T23" fmla="*/ 127 h 162"/>
                  <a:gd name="T24" fmla="*/ 344 w 421"/>
                  <a:gd name="T25" fmla="*/ 127 h 162"/>
                  <a:gd name="T26" fmla="*/ 330 w 421"/>
                  <a:gd name="T27" fmla="*/ 102 h 162"/>
                  <a:gd name="T28" fmla="*/ 316 w 421"/>
                  <a:gd name="T29" fmla="*/ 127 h 162"/>
                  <a:gd name="T30" fmla="*/ 296 w 421"/>
                  <a:gd name="T31" fmla="*/ 127 h 162"/>
                  <a:gd name="T32" fmla="*/ 319 w 421"/>
                  <a:gd name="T33" fmla="*/ 90 h 162"/>
                  <a:gd name="T34" fmla="*/ 299 w 421"/>
                  <a:gd name="T35" fmla="*/ 62 h 162"/>
                  <a:gd name="T36" fmla="*/ 262 w 421"/>
                  <a:gd name="T37" fmla="*/ 110 h 162"/>
                  <a:gd name="T38" fmla="*/ 279 w 421"/>
                  <a:gd name="T39" fmla="*/ 110 h 162"/>
                  <a:gd name="T40" fmla="*/ 279 w 421"/>
                  <a:gd name="T41" fmla="*/ 127 h 162"/>
                  <a:gd name="T42" fmla="*/ 262 w 421"/>
                  <a:gd name="T43" fmla="*/ 127 h 162"/>
                  <a:gd name="T44" fmla="*/ 262 w 421"/>
                  <a:gd name="T45" fmla="*/ 110 h 162"/>
                  <a:gd name="T46" fmla="*/ 178 w 421"/>
                  <a:gd name="T47" fmla="*/ 62 h 162"/>
                  <a:gd name="T48" fmla="*/ 200 w 421"/>
                  <a:gd name="T49" fmla="*/ 62 h 162"/>
                  <a:gd name="T50" fmla="*/ 211 w 421"/>
                  <a:gd name="T51" fmla="*/ 85 h 162"/>
                  <a:gd name="T52" fmla="*/ 226 w 421"/>
                  <a:gd name="T53" fmla="*/ 62 h 162"/>
                  <a:gd name="T54" fmla="*/ 245 w 421"/>
                  <a:gd name="T55" fmla="*/ 62 h 162"/>
                  <a:gd name="T56" fmla="*/ 223 w 421"/>
                  <a:gd name="T57" fmla="*/ 93 h 162"/>
                  <a:gd name="T58" fmla="*/ 245 w 421"/>
                  <a:gd name="T59" fmla="*/ 127 h 162"/>
                  <a:gd name="T60" fmla="*/ 223 w 421"/>
                  <a:gd name="T61" fmla="*/ 127 h 162"/>
                  <a:gd name="T62" fmla="*/ 209 w 421"/>
                  <a:gd name="T63" fmla="*/ 102 h 162"/>
                  <a:gd name="T64" fmla="*/ 195 w 421"/>
                  <a:gd name="T65" fmla="*/ 127 h 162"/>
                  <a:gd name="T66" fmla="*/ 175 w 421"/>
                  <a:gd name="T67" fmla="*/ 127 h 162"/>
                  <a:gd name="T68" fmla="*/ 197 w 421"/>
                  <a:gd name="T69" fmla="*/ 90 h 162"/>
                  <a:gd name="T70" fmla="*/ 178 w 421"/>
                  <a:gd name="T71" fmla="*/ 62 h 162"/>
                  <a:gd name="T72" fmla="*/ 141 w 421"/>
                  <a:gd name="T73" fmla="*/ 110 h 162"/>
                  <a:gd name="T74" fmla="*/ 158 w 421"/>
                  <a:gd name="T75" fmla="*/ 110 h 162"/>
                  <a:gd name="T76" fmla="*/ 158 w 421"/>
                  <a:gd name="T77" fmla="*/ 127 h 162"/>
                  <a:gd name="T78" fmla="*/ 141 w 421"/>
                  <a:gd name="T79" fmla="*/ 127 h 162"/>
                  <a:gd name="T80" fmla="*/ 141 w 421"/>
                  <a:gd name="T81" fmla="*/ 110 h 162"/>
                  <a:gd name="T82" fmla="*/ 76 w 421"/>
                  <a:gd name="T83" fmla="*/ 62 h 162"/>
                  <a:gd name="T84" fmla="*/ 87 w 421"/>
                  <a:gd name="T85" fmla="*/ 85 h 162"/>
                  <a:gd name="T86" fmla="*/ 101 w 421"/>
                  <a:gd name="T87" fmla="*/ 62 h 162"/>
                  <a:gd name="T88" fmla="*/ 121 w 421"/>
                  <a:gd name="T89" fmla="*/ 62 h 162"/>
                  <a:gd name="T90" fmla="*/ 99 w 421"/>
                  <a:gd name="T91" fmla="*/ 93 h 162"/>
                  <a:gd name="T92" fmla="*/ 121 w 421"/>
                  <a:gd name="T93" fmla="*/ 127 h 162"/>
                  <a:gd name="T94" fmla="*/ 99 w 421"/>
                  <a:gd name="T95" fmla="*/ 127 h 162"/>
                  <a:gd name="T96" fmla="*/ 84 w 421"/>
                  <a:gd name="T97" fmla="*/ 102 h 162"/>
                  <a:gd name="T98" fmla="*/ 70 w 421"/>
                  <a:gd name="T99" fmla="*/ 127 h 162"/>
                  <a:gd name="T100" fmla="*/ 51 w 421"/>
                  <a:gd name="T101" fmla="*/ 127 h 162"/>
                  <a:gd name="T102" fmla="*/ 73 w 421"/>
                  <a:gd name="T103" fmla="*/ 90 h 162"/>
                  <a:gd name="T104" fmla="*/ 53 w 421"/>
                  <a:gd name="T105" fmla="*/ 59 h 162"/>
                  <a:gd name="T106" fmla="*/ 76 w 421"/>
                  <a:gd name="T107" fmla="*/ 59 h 162"/>
                  <a:gd name="T108" fmla="*/ 76 w 421"/>
                  <a:gd name="T109" fmla="*/ 6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21" h="162">
                    <a:moveTo>
                      <a:pt x="420" y="161"/>
                    </a:moveTo>
                    <a:lnTo>
                      <a:pt x="420" y="0"/>
                    </a:lnTo>
                    <a:lnTo>
                      <a:pt x="0" y="0"/>
                    </a:lnTo>
                    <a:lnTo>
                      <a:pt x="0" y="161"/>
                    </a:lnTo>
                    <a:lnTo>
                      <a:pt x="420" y="161"/>
                    </a:lnTo>
                    <a:close/>
                    <a:moveTo>
                      <a:pt x="299" y="62"/>
                    </a:moveTo>
                    <a:lnTo>
                      <a:pt x="322" y="62"/>
                    </a:lnTo>
                    <a:lnTo>
                      <a:pt x="333" y="85"/>
                    </a:lnTo>
                    <a:lnTo>
                      <a:pt x="347" y="62"/>
                    </a:lnTo>
                    <a:lnTo>
                      <a:pt x="367" y="62"/>
                    </a:lnTo>
                    <a:lnTo>
                      <a:pt x="344" y="93"/>
                    </a:lnTo>
                    <a:lnTo>
                      <a:pt x="367" y="127"/>
                    </a:lnTo>
                    <a:lnTo>
                      <a:pt x="344" y="127"/>
                    </a:lnTo>
                    <a:lnTo>
                      <a:pt x="330" y="102"/>
                    </a:lnTo>
                    <a:lnTo>
                      <a:pt x="316" y="127"/>
                    </a:lnTo>
                    <a:lnTo>
                      <a:pt x="296" y="127"/>
                    </a:lnTo>
                    <a:lnTo>
                      <a:pt x="319" y="90"/>
                    </a:lnTo>
                    <a:lnTo>
                      <a:pt x="299" y="62"/>
                    </a:lnTo>
                    <a:close/>
                    <a:moveTo>
                      <a:pt x="262" y="110"/>
                    </a:moveTo>
                    <a:lnTo>
                      <a:pt x="279" y="110"/>
                    </a:lnTo>
                    <a:lnTo>
                      <a:pt x="279" y="127"/>
                    </a:lnTo>
                    <a:lnTo>
                      <a:pt x="262" y="127"/>
                    </a:lnTo>
                    <a:lnTo>
                      <a:pt x="262" y="110"/>
                    </a:lnTo>
                    <a:close/>
                    <a:moveTo>
                      <a:pt x="178" y="62"/>
                    </a:moveTo>
                    <a:lnTo>
                      <a:pt x="200" y="62"/>
                    </a:lnTo>
                    <a:lnTo>
                      <a:pt x="211" y="85"/>
                    </a:lnTo>
                    <a:lnTo>
                      <a:pt x="226" y="62"/>
                    </a:lnTo>
                    <a:lnTo>
                      <a:pt x="245" y="62"/>
                    </a:lnTo>
                    <a:lnTo>
                      <a:pt x="223" y="93"/>
                    </a:lnTo>
                    <a:lnTo>
                      <a:pt x="245" y="127"/>
                    </a:lnTo>
                    <a:lnTo>
                      <a:pt x="223" y="127"/>
                    </a:lnTo>
                    <a:lnTo>
                      <a:pt x="209" y="102"/>
                    </a:lnTo>
                    <a:lnTo>
                      <a:pt x="195" y="127"/>
                    </a:lnTo>
                    <a:lnTo>
                      <a:pt x="175" y="127"/>
                    </a:lnTo>
                    <a:lnTo>
                      <a:pt x="197" y="90"/>
                    </a:lnTo>
                    <a:lnTo>
                      <a:pt x="178" y="62"/>
                    </a:lnTo>
                    <a:close/>
                    <a:moveTo>
                      <a:pt x="141" y="110"/>
                    </a:moveTo>
                    <a:lnTo>
                      <a:pt x="158" y="110"/>
                    </a:lnTo>
                    <a:lnTo>
                      <a:pt x="158" y="127"/>
                    </a:lnTo>
                    <a:lnTo>
                      <a:pt x="141" y="127"/>
                    </a:lnTo>
                    <a:lnTo>
                      <a:pt x="141" y="110"/>
                    </a:lnTo>
                    <a:close/>
                    <a:moveTo>
                      <a:pt x="76" y="62"/>
                    </a:moveTo>
                    <a:lnTo>
                      <a:pt x="87" y="85"/>
                    </a:lnTo>
                    <a:lnTo>
                      <a:pt x="101" y="62"/>
                    </a:lnTo>
                    <a:lnTo>
                      <a:pt x="121" y="62"/>
                    </a:lnTo>
                    <a:lnTo>
                      <a:pt x="99" y="93"/>
                    </a:lnTo>
                    <a:lnTo>
                      <a:pt x="121" y="127"/>
                    </a:lnTo>
                    <a:lnTo>
                      <a:pt x="99" y="127"/>
                    </a:lnTo>
                    <a:lnTo>
                      <a:pt x="84" y="102"/>
                    </a:lnTo>
                    <a:lnTo>
                      <a:pt x="70" y="127"/>
                    </a:lnTo>
                    <a:lnTo>
                      <a:pt x="51" y="127"/>
                    </a:lnTo>
                    <a:lnTo>
                      <a:pt x="73" y="90"/>
                    </a:lnTo>
                    <a:lnTo>
                      <a:pt x="53" y="59"/>
                    </a:lnTo>
                    <a:lnTo>
                      <a:pt x="76" y="59"/>
                    </a:lnTo>
                    <a:lnTo>
                      <a:pt x="76" y="62"/>
                    </a:lnTo>
                    <a:close/>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90" name="Freeform 25">
                <a:extLst>
                  <a:ext uri="{FF2B5EF4-FFF2-40B4-BE49-F238E27FC236}">
                    <a16:creationId xmlns:a16="http://schemas.microsoft.com/office/drawing/2014/main" id="{5E15D41C-8ACA-4FAF-AC19-BC047F78E504}"/>
                  </a:ext>
                </a:extLst>
              </p:cNvPr>
              <p:cNvSpPr>
                <a:spLocks noChangeArrowheads="1"/>
              </p:cNvSpPr>
              <p:nvPr/>
            </p:nvSpPr>
            <p:spPr bwMode="auto">
              <a:xfrm>
                <a:off x="1836738" y="4522788"/>
                <a:ext cx="55562" cy="58737"/>
              </a:xfrm>
              <a:custGeom>
                <a:avLst/>
                <a:gdLst>
                  <a:gd name="T0" fmla="*/ 77 w 156"/>
                  <a:gd name="T1" fmla="*/ 161 h 162"/>
                  <a:gd name="T2" fmla="*/ 0 w 156"/>
                  <a:gd name="T3" fmla="*/ 161 h 162"/>
                  <a:gd name="T4" fmla="*/ 0 w 156"/>
                  <a:gd name="T5" fmla="*/ 0 h 162"/>
                  <a:gd name="T6" fmla="*/ 155 w 156"/>
                  <a:gd name="T7" fmla="*/ 0 h 162"/>
                  <a:gd name="T8" fmla="*/ 155 w 156"/>
                  <a:gd name="T9" fmla="*/ 161 h 162"/>
                  <a:gd name="T10" fmla="*/ 77 w 156"/>
                  <a:gd name="T11" fmla="*/ 161 h 162"/>
                </a:gdLst>
                <a:ahLst/>
                <a:cxnLst>
                  <a:cxn ang="0">
                    <a:pos x="T0" y="T1"/>
                  </a:cxn>
                  <a:cxn ang="0">
                    <a:pos x="T2" y="T3"/>
                  </a:cxn>
                  <a:cxn ang="0">
                    <a:pos x="T4" y="T5"/>
                  </a:cxn>
                  <a:cxn ang="0">
                    <a:pos x="T6" y="T7"/>
                  </a:cxn>
                  <a:cxn ang="0">
                    <a:pos x="T8" y="T9"/>
                  </a:cxn>
                  <a:cxn ang="0">
                    <a:pos x="T10" y="T11"/>
                  </a:cxn>
                </a:cxnLst>
                <a:rect l="0" t="0" r="r" b="b"/>
                <a:pathLst>
                  <a:path w="156" h="162">
                    <a:moveTo>
                      <a:pt x="77" y="161"/>
                    </a:moveTo>
                    <a:lnTo>
                      <a:pt x="0" y="161"/>
                    </a:lnTo>
                    <a:lnTo>
                      <a:pt x="0" y="0"/>
                    </a:lnTo>
                    <a:lnTo>
                      <a:pt x="155" y="0"/>
                    </a:lnTo>
                    <a:lnTo>
                      <a:pt x="155" y="161"/>
                    </a:lnTo>
                    <a:lnTo>
                      <a:pt x="77" y="161"/>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91" name="Freeform 26">
                <a:extLst>
                  <a:ext uri="{FF2B5EF4-FFF2-40B4-BE49-F238E27FC236}">
                    <a16:creationId xmlns:a16="http://schemas.microsoft.com/office/drawing/2014/main" id="{02C34B16-6DBF-4CFC-8BB8-2AF5FDDBEDD9}"/>
                  </a:ext>
                </a:extLst>
              </p:cNvPr>
              <p:cNvSpPr>
                <a:spLocks noChangeArrowheads="1"/>
              </p:cNvSpPr>
              <p:nvPr/>
            </p:nvSpPr>
            <p:spPr bwMode="auto">
              <a:xfrm>
                <a:off x="1911350" y="4522788"/>
                <a:ext cx="150813" cy="58737"/>
              </a:xfrm>
              <a:custGeom>
                <a:avLst/>
                <a:gdLst>
                  <a:gd name="T0" fmla="*/ 420 w 421"/>
                  <a:gd name="T1" fmla="*/ 161 h 162"/>
                  <a:gd name="T2" fmla="*/ 420 w 421"/>
                  <a:gd name="T3" fmla="*/ 0 h 162"/>
                  <a:gd name="T4" fmla="*/ 0 w 421"/>
                  <a:gd name="T5" fmla="*/ 0 h 162"/>
                  <a:gd name="T6" fmla="*/ 0 w 421"/>
                  <a:gd name="T7" fmla="*/ 161 h 162"/>
                  <a:gd name="T8" fmla="*/ 420 w 421"/>
                  <a:gd name="T9" fmla="*/ 161 h 162"/>
                  <a:gd name="T10" fmla="*/ 299 w 421"/>
                  <a:gd name="T11" fmla="*/ 53 h 162"/>
                  <a:gd name="T12" fmla="*/ 322 w 421"/>
                  <a:gd name="T13" fmla="*/ 53 h 162"/>
                  <a:gd name="T14" fmla="*/ 333 w 421"/>
                  <a:gd name="T15" fmla="*/ 76 h 162"/>
                  <a:gd name="T16" fmla="*/ 347 w 421"/>
                  <a:gd name="T17" fmla="*/ 53 h 162"/>
                  <a:gd name="T18" fmla="*/ 367 w 421"/>
                  <a:gd name="T19" fmla="*/ 53 h 162"/>
                  <a:gd name="T20" fmla="*/ 344 w 421"/>
                  <a:gd name="T21" fmla="*/ 84 h 162"/>
                  <a:gd name="T22" fmla="*/ 367 w 421"/>
                  <a:gd name="T23" fmla="*/ 118 h 162"/>
                  <a:gd name="T24" fmla="*/ 344 w 421"/>
                  <a:gd name="T25" fmla="*/ 118 h 162"/>
                  <a:gd name="T26" fmla="*/ 330 w 421"/>
                  <a:gd name="T27" fmla="*/ 93 h 162"/>
                  <a:gd name="T28" fmla="*/ 316 w 421"/>
                  <a:gd name="T29" fmla="*/ 118 h 162"/>
                  <a:gd name="T30" fmla="*/ 296 w 421"/>
                  <a:gd name="T31" fmla="*/ 118 h 162"/>
                  <a:gd name="T32" fmla="*/ 319 w 421"/>
                  <a:gd name="T33" fmla="*/ 82 h 162"/>
                  <a:gd name="T34" fmla="*/ 299 w 421"/>
                  <a:gd name="T35" fmla="*/ 53 h 162"/>
                  <a:gd name="T36" fmla="*/ 262 w 421"/>
                  <a:gd name="T37" fmla="*/ 101 h 162"/>
                  <a:gd name="T38" fmla="*/ 279 w 421"/>
                  <a:gd name="T39" fmla="*/ 101 h 162"/>
                  <a:gd name="T40" fmla="*/ 279 w 421"/>
                  <a:gd name="T41" fmla="*/ 118 h 162"/>
                  <a:gd name="T42" fmla="*/ 262 w 421"/>
                  <a:gd name="T43" fmla="*/ 118 h 162"/>
                  <a:gd name="T44" fmla="*/ 262 w 421"/>
                  <a:gd name="T45" fmla="*/ 101 h 162"/>
                  <a:gd name="T46" fmla="*/ 178 w 421"/>
                  <a:gd name="T47" fmla="*/ 53 h 162"/>
                  <a:gd name="T48" fmla="*/ 200 w 421"/>
                  <a:gd name="T49" fmla="*/ 53 h 162"/>
                  <a:gd name="T50" fmla="*/ 211 w 421"/>
                  <a:gd name="T51" fmla="*/ 76 h 162"/>
                  <a:gd name="T52" fmla="*/ 226 w 421"/>
                  <a:gd name="T53" fmla="*/ 53 h 162"/>
                  <a:gd name="T54" fmla="*/ 245 w 421"/>
                  <a:gd name="T55" fmla="*/ 53 h 162"/>
                  <a:gd name="T56" fmla="*/ 223 w 421"/>
                  <a:gd name="T57" fmla="*/ 84 h 162"/>
                  <a:gd name="T58" fmla="*/ 245 w 421"/>
                  <a:gd name="T59" fmla="*/ 118 h 162"/>
                  <a:gd name="T60" fmla="*/ 223 w 421"/>
                  <a:gd name="T61" fmla="*/ 118 h 162"/>
                  <a:gd name="T62" fmla="*/ 209 w 421"/>
                  <a:gd name="T63" fmla="*/ 93 h 162"/>
                  <a:gd name="T64" fmla="*/ 195 w 421"/>
                  <a:gd name="T65" fmla="*/ 118 h 162"/>
                  <a:gd name="T66" fmla="*/ 175 w 421"/>
                  <a:gd name="T67" fmla="*/ 118 h 162"/>
                  <a:gd name="T68" fmla="*/ 197 w 421"/>
                  <a:gd name="T69" fmla="*/ 82 h 162"/>
                  <a:gd name="T70" fmla="*/ 178 w 421"/>
                  <a:gd name="T71" fmla="*/ 53 h 162"/>
                  <a:gd name="T72" fmla="*/ 141 w 421"/>
                  <a:gd name="T73" fmla="*/ 101 h 162"/>
                  <a:gd name="T74" fmla="*/ 158 w 421"/>
                  <a:gd name="T75" fmla="*/ 101 h 162"/>
                  <a:gd name="T76" fmla="*/ 158 w 421"/>
                  <a:gd name="T77" fmla="*/ 118 h 162"/>
                  <a:gd name="T78" fmla="*/ 141 w 421"/>
                  <a:gd name="T79" fmla="*/ 118 h 162"/>
                  <a:gd name="T80" fmla="*/ 141 w 421"/>
                  <a:gd name="T81" fmla="*/ 101 h 162"/>
                  <a:gd name="T82" fmla="*/ 76 w 421"/>
                  <a:gd name="T83" fmla="*/ 53 h 162"/>
                  <a:gd name="T84" fmla="*/ 87 w 421"/>
                  <a:gd name="T85" fmla="*/ 76 h 162"/>
                  <a:gd name="T86" fmla="*/ 101 w 421"/>
                  <a:gd name="T87" fmla="*/ 53 h 162"/>
                  <a:gd name="T88" fmla="*/ 121 w 421"/>
                  <a:gd name="T89" fmla="*/ 53 h 162"/>
                  <a:gd name="T90" fmla="*/ 99 w 421"/>
                  <a:gd name="T91" fmla="*/ 84 h 162"/>
                  <a:gd name="T92" fmla="*/ 121 w 421"/>
                  <a:gd name="T93" fmla="*/ 118 h 162"/>
                  <a:gd name="T94" fmla="*/ 99 w 421"/>
                  <a:gd name="T95" fmla="*/ 118 h 162"/>
                  <a:gd name="T96" fmla="*/ 84 w 421"/>
                  <a:gd name="T97" fmla="*/ 93 h 162"/>
                  <a:gd name="T98" fmla="*/ 70 w 421"/>
                  <a:gd name="T99" fmla="*/ 118 h 162"/>
                  <a:gd name="T100" fmla="*/ 51 w 421"/>
                  <a:gd name="T101" fmla="*/ 118 h 162"/>
                  <a:gd name="T102" fmla="*/ 73 w 421"/>
                  <a:gd name="T103" fmla="*/ 82 h 162"/>
                  <a:gd name="T104" fmla="*/ 53 w 421"/>
                  <a:gd name="T105" fmla="*/ 50 h 162"/>
                  <a:gd name="T106" fmla="*/ 76 w 421"/>
                  <a:gd name="T107" fmla="*/ 50 h 162"/>
                  <a:gd name="T108" fmla="*/ 76 w 421"/>
                  <a:gd name="T109" fmla="*/ 53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21" h="162">
                    <a:moveTo>
                      <a:pt x="420" y="161"/>
                    </a:moveTo>
                    <a:lnTo>
                      <a:pt x="420" y="0"/>
                    </a:lnTo>
                    <a:lnTo>
                      <a:pt x="0" y="0"/>
                    </a:lnTo>
                    <a:lnTo>
                      <a:pt x="0" y="161"/>
                    </a:lnTo>
                    <a:lnTo>
                      <a:pt x="420" y="161"/>
                    </a:lnTo>
                    <a:close/>
                    <a:moveTo>
                      <a:pt x="299" y="53"/>
                    </a:moveTo>
                    <a:lnTo>
                      <a:pt x="322" y="53"/>
                    </a:lnTo>
                    <a:lnTo>
                      <a:pt x="333" y="76"/>
                    </a:lnTo>
                    <a:lnTo>
                      <a:pt x="347" y="53"/>
                    </a:lnTo>
                    <a:lnTo>
                      <a:pt x="367" y="53"/>
                    </a:lnTo>
                    <a:lnTo>
                      <a:pt x="344" y="84"/>
                    </a:lnTo>
                    <a:lnTo>
                      <a:pt x="367" y="118"/>
                    </a:lnTo>
                    <a:lnTo>
                      <a:pt x="344" y="118"/>
                    </a:lnTo>
                    <a:lnTo>
                      <a:pt x="330" y="93"/>
                    </a:lnTo>
                    <a:lnTo>
                      <a:pt x="316" y="118"/>
                    </a:lnTo>
                    <a:lnTo>
                      <a:pt x="296" y="118"/>
                    </a:lnTo>
                    <a:lnTo>
                      <a:pt x="319" y="82"/>
                    </a:lnTo>
                    <a:lnTo>
                      <a:pt x="299" y="53"/>
                    </a:lnTo>
                    <a:close/>
                    <a:moveTo>
                      <a:pt x="262" y="101"/>
                    </a:moveTo>
                    <a:lnTo>
                      <a:pt x="279" y="101"/>
                    </a:lnTo>
                    <a:lnTo>
                      <a:pt x="279" y="118"/>
                    </a:lnTo>
                    <a:lnTo>
                      <a:pt x="262" y="118"/>
                    </a:lnTo>
                    <a:lnTo>
                      <a:pt x="262" y="101"/>
                    </a:lnTo>
                    <a:close/>
                    <a:moveTo>
                      <a:pt x="178" y="53"/>
                    </a:moveTo>
                    <a:lnTo>
                      <a:pt x="200" y="53"/>
                    </a:lnTo>
                    <a:lnTo>
                      <a:pt x="211" y="76"/>
                    </a:lnTo>
                    <a:lnTo>
                      <a:pt x="226" y="53"/>
                    </a:lnTo>
                    <a:lnTo>
                      <a:pt x="245" y="53"/>
                    </a:lnTo>
                    <a:lnTo>
                      <a:pt x="223" y="84"/>
                    </a:lnTo>
                    <a:lnTo>
                      <a:pt x="245" y="118"/>
                    </a:lnTo>
                    <a:lnTo>
                      <a:pt x="223" y="118"/>
                    </a:lnTo>
                    <a:lnTo>
                      <a:pt x="209" y="93"/>
                    </a:lnTo>
                    <a:lnTo>
                      <a:pt x="195" y="118"/>
                    </a:lnTo>
                    <a:lnTo>
                      <a:pt x="175" y="118"/>
                    </a:lnTo>
                    <a:lnTo>
                      <a:pt x="197" y="82"/>
                    </a:lnTo>
                    <a:lnTo>
                      <a:pt x="178" y="53"/>
                    </a:lnTo>
                    <a:close/>
                    <a:moveTo>
                      <a:pt x="141" y="101"/>
                    </a:moveTo>
                    <a:lnTo>
                      <a:pt x="158" y="101"/>
                    </a:lnTo>
                    <a:lnTo>
                      <a:pt x="158" y="118"/>
                    </a:lnTo>
                    <a:lnTo>
                      <a:pt x="141" y="118"/>
                    </a:lnTo>
                    <a:lnTo>
                      <a:pt x="141" y="101"/>
                    </a:lnTo>
                    <a:close/>
                    <a:moveTo>
                      <a:pt x="76" y="53"/>
                    </a:moveTo>
                    <a:lnTo>
                      <a:pt x="87" y="76"/>
                    </a:lnTo>
                    <a:lnTo>
                      <a:pt x="101" y="53"/>
                    </a:lnTo>
                    <a:lnTo>
                      <a:pt x="121" y="53"/>
                    </a:lnTo>
                    <a:lnTo>
                      <a:pt x="99" y="84"/>
                    </a:lnTo>
                    <a:lnTo>
                      <a:pt x="121" y="118"/>
                    </a:lnTo>
                    <a:lnTo>
                      <a:pt x="99" y="118"/>
                    </a:lnTo>
                    <a:lnTo>
                      <a:pt x="84" y="93"/>
                    </a:lnTo>
                    <a:lnTo>
                      <a:pt x="70" y="118"/>
                    </a:lnTo>
                    <a:lnTo>
                      <a:pt x="51" y="118"/>
                    </a:lnTo>
                    <a:lnTo>
                      <a:pt x="73" y="82"/>
                    </a:lnTo>
                    <a:lnTo>
                      <a:pt x="53" y="50"/>
                    </a:lnTo>
                    <a:lnTo>
                      <a:pt x="76" y="50"/>
                    </a:lnTo>
                    <a:lnTo>
                      <a:pt x="76" y="53"/>
                    </a:lnTo>
                    <a:close/>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92" name="Freeform 27">
                <a:extLst>
                  <a:ext uri="{FF2B5EF4-FFF2-40B4-BE49-F238E27FC236}">
                    <a16:creationId xmlns:a16="http://schemas.microsoft.com/office/drawing/2014/main" id="{462C936B-9F61-4090-9308-4DC4586371C1}"/>
                  </a:ext>
                </a:extLst>
              </p:cNvPr>
              <p:cNvSpPr>
                <a:spLocks noChangeArrowheads="1"/>
              </p:cNvSpPr>
              <p:nvPr/>
            </p:nvSpPr>
            <p:spPr bwMode="auto">
              <a:xfrm>
                <a:off x="1911350" y="4603750"/>
                <a:ext cx="150813" cy="58738"/>
              </a:xfrm>
              <a:custGeom>
                <a:avLst/>
                <a:gdLst>
                  <a:gd name="T0" fmla="*/ 420 w 421"/>
                  <a:gd name="T1" fmla="*/ 161 h 162"/>
                  <a:gd name="T2" fmla="*/ 420 w 421"/>
                  <a:gd name="T3" fmla="*/ 0 h 162"/>
                  <a:gd name="T4" fmla="*/ 0 w 421"/>
                  <a:gd name="T5" fmla="*/ 0 h 162"/>
                  <a:gd name="T6" fmla="*/ 0 w 421"/>
                  <a:gd name="T7" fmla="*/ 161 h 162"/>
                  <a:gd name="T8" fmla="*/ 420 w 421"/>
                  <a:gd name="T9" fmla="*/ 161 h 162"/>
                  <a:gd name="T10" fmla="*/ 299 w 421"/>
                  <a:gd name="T11" fmla="*/ 45 h 162"/>
                  <a:gd name="T12" fmla="*/ 322 w 421"/>
                  <a:gd name="T13" fmla="*/ 45 h 162"/>
                  <a:gd name="T14" fmla="*/ 333 w 421"/>
                  <a:gd name="T15" fmla="*/ 68 h 162"/>
                  <a:gd name="T16" fmla="*/ 347 w 421"/>
                  <a:gd name="T17" fmla="*/ 45 h 162"/>
                  <a:gd name="T18" fmla="*/ 367 w 421"/>
                  <a:gd name="T19" fmla="*/ 45 h 162"/>
                  <a:gd name="T20" fmla="*/ 344 w 421"/>
                  <a:gd name="T21" fmla="*/ 76 h 162"/>
                  <a:gd name="T22" fmla="*/ 367 w 421"/>
                  <a:gd name="T23" fmla="*/ 110 h 162"/>
                  <a:gd name="T24" fmla="*/ 344 w 421"/>
                  <a:gd name="T25" fmla="*/ 110 h 162"/>
                  <a:gd name="T26" fmla="*/ 330 w 421"/>
                  <a:gd name="T27" fmla="*/ 85 h 162"/>
                  <a:gd name="T28" fmla="*/ 316 w 421"/>
                  <a:gd name="T29" fmla="*/ 110 h 162"/>
                  <a:gd name="T30" fmla="*/ 296 w 421"/>
                  <a:gd name="T31" fmla="*/ 110 h 162"/>
                  <a:gd name="T32" fmla="*/ 319 w 421"/>
                  <a:gd name="T33" fmla="*/ 74 h 162"/>
                  <a:gd name="T34" fmla="*/ 299 w 421"/>
                  <a:gd name="T35" fmla="*/ 45 h 162"/>
                  <a:gd name="T36" fmla="*/ 262 w 421"/>
                  <a:gd name="T37" fmla="*/ 93 h 162"/>
                  <a:gd name="T38" fmla="*/ 279 w 421"/>
                  <a:gd name="T39" fmla="*/ 93 h 162"/>
                  <a:gd name="T40" fmla="*/ 279 w 421"/>
                  <a:gd name="T41" fmla="*/ 110 h 162"/>
                  <a:gd name="T42" fmla="*/ 262 w 421"/>
                  <a:gd name="T43" fmla="*/ 110 h 162"/>
                  <a:gd name="T44" fmla="*/ 262 w 421"/>
                  <a:gd name="T45" fmla="*/ 93 h 162"/>
                  <a:gd name="T46" fmla="*/ 178 w 421"/>
                  <a:gd name="T47" fmla="*/ 45 h 162"/>
                  <a:gd name="T48" fmla="*/ 200 w 421"/>
                  <a:gd name="T49" fmla="*/ 45 h 162"/>
                  <a:gd name="T50" fmla="*/ 211 w 421"/>
                  <a:gd name="T51" fmla="*/ 68 h 162"/>
                  <a:gd name="T52" fmla="*/ 226 w 421"/>
                  <a:gd name="T53" fmla="*/ 45 h 162"/>
                  <a:gd name="T54" fmla="*/ 245 w 421"/>
                  <a:gd name="T55" fmla="*/ 45 h 162"/>
                  <a:gd name="T56" fmla="*/ 223 w 421"/>
                  <a:gd name="T57" fmla="*/ 76 h 162"/>
                  <a:gd name="T58" fmla="*/ 245 w 421"/>
                  <a:gd name="T59" fmla="*/ 110 h 162"/>
                  <a:gd name="T60" fmla="*/ 223 w 421"/>
                  <a:gd name="T61" fmla="*/ 110 h 162"/>
                  <a:gd name="T62" fmla="*/ 209 w 421"/>
                  <a:gd name="T63" fmla="*/ 85 h 162"/>
                  <a:gd name="T64" fmla="*/ 195 w 421"/>
                  <a:gd name="T65" fmla="*/ 110 h 162"/>
                  <a:gd name="T66" fmla="*/ 175 w 421"/>
                  <a:gd name="T67" fmla="*/ 110 h 162"/>
                  <a:gd name="T68" fmla="*/ 197 w 421"/>
                  <a:gd name="T69" fmla="*/ 74 h 162"/>
                  <a:gd name="T70" fmla="*/ 178 w 421"/>
                  <a:gd name="T71" fmla="*/ 45 h 162"/>
                  <a:gd name="T72" fmla="*/ 141 w 421"/>
                  <a:gd name="T73" fmla="*/ 93 h 162"/>
                  <a:gd name="T74" fmla="*/ 158 w 421"/>
                  <a:gd name="T75" fmla="*/ 93 h 162"/>
                  <a:gd name="T76" fmla="*/ 158 w 421"/>
                  <a:gd name="T77" fmla="*/ 110 h 162"/>
                  <a:gd name="T78" fmla="*/ 141 w 421"/>
                  <a:gd name="T79" fmla="*/ 110 h 162"/>
                  <a:gd name="T80" fmla="*/ 141 w 421"/>
                  <a:gd name="T81" fmla="*/ 93 h 162"/>
                  <a:gd name="T82" fmla="*/ 76 w 421"/>
                  <a:gd name="T83" fmla="*/ 45 h 162"/>
                  <a:gd name="T84" fmla="*/ 87 w 421"/>
                  <a:gd name="T85" fmla="*/ 68 h 162"/>
                  <a:gd name="T86" fmla="*/ 101 w 421"/>
                  <a:gd name="T87" fmla="*/ 45 h 162"/>
                  <a:gd name="T88" fmla="*/ 121 w 421"/>
                  <a:gd name="T89" fmla="*/ 45 h 162"/>
                  <a:gd name="T90" fmla="*/ 99 w 421"/>
                  <a:gd name="T91" fmla="*/ 76 h 162"/>
                  <a:gd name="T92" fmla="*/ 121 w 421"/>
                  <a:gd name="T93" fmla="*/ 110 h 162"/>
                  <a:gd name="T94" fmla="*/ 99 w 421"/>
                  <a:gd name="T95" fmla="*/ 110 h 162"/>
                  <a:gd name="T96" fmla="*/ 87 w 421"/>
                  <a:gd name="T97" fmla="*/ 85 h 162"/>
                  <a:gd name="T98" fmla="*/ 73 w 421"/>
                  <a:gd name="T99" fmla="*/ 110 h 162"/>
                  <a:gd name="T100" fmla="*/ 53 w 421"/>
                  <a:gd name="T101" fmla="*/ 110 h 162"/>
                  <a:gd name="T102" fmla="*/ 76 w 421"/>
                  <a:gd name="T103" fmla="*/ 74 h 162"/>
                  <a:gd name="T104" fmla="*/ 56 w 421"/>
                  <a:gd name="T105" fmla="*/ 43 h 162"/>
                  <a:gd name="T106" fmla="*/ 76 w 421"/>
                  <a:gd name="T107" fmla="*/ 43 h 162"/>
                  <a:gd name="T108" fmla="*/ 76 w 421"/>
                  <a:gd name="T109" fmla="*/ 45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21" h="162">
                    <a:moveTo>
                      <a:pt x="420" y="161"/>
                    </a:moveTo>
                    <a:lnTo>
                      <a:pt x="420" y="0"/>
                    </a:lnTo>
                    <a:lnTo>
                      <a:pt x="0" y="0"/>
                    </a:lnTo>
                    <a:lnTo>
                      <a:pt x="0" y="161"/>
                    </a:lnTo>
                    <a:lnTo>
                      <a:pt x="420" y="161"/>
                    </a:lnTo>
                    <a:close/>
                    <a:moveTo>
                      <a:pt x="299" y="45"/>
                    </a:moveTo>
                    <a:lnTo>
                      <a:pt x="322" y="45"/>
                    </a:lnTo>
                    <a:lnTo>
                      <a:pt x="333" y="68"/>
                    </a:lnTo>
                    <a:lnTo>
                      <a:pt x="347" y="45"/>
                    </a:lnTo>
                    <a:lnTo>
                      <a:pt x="367" y="45"/>
                    </a:lnTo>
                    <a:lnTo>
                      <a:pt x="344" y="76"/>
                    </a:lnTo>
                    <a:lnTo>
                      <a:pt x="367" y="110"/>
                    </a:lnTo>
                    <a:lnTo>
                      <a:pt x="344" y="110"/>
                    </a:lnTo>
                    <a:lnTo>
                      <a:pt x="330" y="85"/>
                    </a:lnTo>
                    <a:lnTo>
                      <a:pt x="316" y="110"/>
                    </a:lnTo>
                    <a:lnTo>
                      <a:pt x="296" y="110"/>
                    </a:lnTo>
                    <a:lnTo>
                      <a:pt x="319" y="74"/>
                    </a:lnTo>
                    <a:lnTo>
                      <a:pt x="299" y="45"/>
                    </a:lnTo>
                    <a:close/>
                    <a:moveTo>
                      <a:pt x="262" y="93"/>
                    </a:moveTo>
                    <a:lnTo>
                      <a:pt x="279" y="93"/>
                    </a:lnTo>
                    <a:lnTo>
                      <a:pt x="279" y="110"/>
                    </a:lnTo>
                    <a:lnTo>
                      <a:pt x="262" y="110"/>
                    </a:lnTo>
                    <a:lnTo>
                      <a:pt x="262" y="93"/>
                    </a:lnTo>
                    <a:close/>
                    <a:moveTo>
                      <a:pt x="178" y="45"/>
                    </a:moveTo>
                    <a:lnTo>
                      <a:pt x="200" y="45"/>
                    </a:lnTo>
                    <a:lnTo>
                      <a:pt x="211" y="68"/>
                    </a:lnTo>
                    <a:lnTo>
                      <a:pt x="226" y="45"/>
                    </a:lnTo>
                    <a:lnTo>
                      <a:pt x="245" y="45"/>
                    </a:lnTo>
                    <a:lnTo>
                      <a:pt x="223" y="76"/>
                    </a:lnTo>
                    <a:lnTo>
                      <a:pt x="245" y="110"/>
                    </a:lnTo>
                    <a:lnTo>
                      <a:pt x="223" y="110"/>
                    </a:lnTo>
                    <a:lnTo>
                      <a:pt x="209" y="85"/>
                    </a:lnTo>
                    <a:lnTo>
                      <a:pt x="195" y="110"/>
                    </a:lnTo>
                    <a:lnTo>
                      <a:pt x="175" y="110"/>
                    </a:lnTo>
                    <a:lnTo>
                      <a:pt x="197" y="74"/>
                    </a:lnTo>
                    <a:lnTo>
                      <a:pt x="178" y="45"/>
                    </a:lnTo>
                    <a:close/>
                    <a:moveTo>
                      <a:pt x="141" y="93"/>
                    </a:moveTo>
                    <a:lnTo>
                      <a:pt x="158" y="93"/>
                    </a:lnTo>
                    <a:lnTo>
                      <a:pt x="158" y="110"/>
                    </a:lnTo>
                    <a:lnTo>
                      <a:pt x="141" y="110"/>
                    </a:lnTo>
                    <a:lnTo>
                      <a:pt x="141" y="93"/>
                    </a:lnTo>
                    <a:close/>
                    <a:moveTo>
                      <a:pt x="76" y="45"/>
                    </a:moveTo>
                    <a:lnTo>
                      <a:pt x="87" y="68"/>
                    </a:lnTo>
                    <a:lnTo>
                      <a:pt x="101" y="45"/>
                    </a:lnTo>
                    <a:lnTo>
                      <a:pt x="121" y="45"/>
                    </a:lnTo>
                    <a:lnTo>
                      <a:pt x="99" y="76"/>
                    </a:lnTo>
                    <a:lnTo>
                      <a:pt x="121" y="110"/>
                    </a:lnTo>
                    <a:lnTo>
                      <a:pt x="99" y="110"/>
                    </a:lnTo>
                    <a:lnTo>
                      <a:pt x="87" y="85"/>
                    </a:lnTo>
                    <a:lnTo>
                      <a:pt x="73" y="110"/>
                    </a:lnTo>
                    <a:lnTo>
                      <a:pt x="53" y="110"/>
                    </a:lnTo>
                    <a:lnTo>
                      <a:pt x="76" y="74"/>
                    </a:lnTo>
                    <a:lnTo>
                      <a:pt x="56" y="43"/>
                    </a:lnTo>
                    <a:lnTo>
                      <a:pt x="76" y="43"/>
                    </a:lnTo>
                    <a:lnTo>
                      <a:pt x="76" y="45"/>
                    </a:lnTo>
                    <a:close/>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93" name="Freeform 28">
                <a:extLst>
                  <a:ext uri="{FF2B5EF4-FFF2-40B4-BE49-F238E27FC236}">
                    <a16:creationId xmlns:a16="http://schemas.microsoft.com/office/drawing/2014/main" id="{0B3778B8-C373-4541-A15B-588F97639B08}"/>
                  </a:ext>
                </a:extLst>
              </p:cNvPr>
              <p:cNvSpPr>
                <a:spLocks noChangeArrowheads="1"/>
              </p:cNvSpPr>
              <p:nvPr/>
            </p:nvSpPr>
            <p:spPr bwMode="auto">
              <a:xfrm>
                <a:off x="1836738" y="4603750"/>
                <a:ext cx="55562" cy="58738"/>
              </a:xfrm>
              <a:custGeom>
                <a:avLst/>
                <a:gdLst>
                  <a:gd name="T0" fmla="*/ 77 w 156"/>
                  <a:gd name="T1" fmla="*/ 161 h 162"/>
                  <a:gd name="T2" fmla="*/ 0 w 156"/>
                  <a:gd name="T3" fmla="*/ 161 h 162"/>
                  <a:gd name="T4" fmla="*/ 0 w 156"/>
                  <a:gd name="T5" fmla="*/ 0 h 162"/>
                  <a:gd name="T6" fmla="*/ 155 w 156"/>
                  <a:gd name="T7" fmla="*/ 0 h 162"/>
                  <a:gd name="T8" fmla="*/ 155 w 156"/>
                  <a:gd name="T9" fmla="*/ 161 h 162"/>
                  <a:gd name="T10" fmla="*/ 77 w 156"/>
                  <a:gd name="T11" fmla="*/ 161 h 162"/>
                </a:gdLst>
                <a:ahLst/>
                <a:cxnLst>
                  <a:cxn ang="0">
                    <a:pos x="T0" y="T1"/>
                  </a:cxn>
                  <a:cxn ang="0">
                    <a:pos x="T2" y="T3"/>
                  </a:cxn>
                  <a:cxn ang="0">
                    <a:pos x="T4" y="T5"/>
                  </a:cxn>
                  <a:cxn ang="0">
                    <a:pos x="T6" y="T7"/>
                  </a:cxn>
                  <a:cxn ang="0">
                    <a:pos x="T8" y="T9"/>
                  </a:cxn>
                  <a:cxn ang="0">
                    <a:pos x="T10" y="T11"/>
                  </a:cxn>
                </a:cxnLst>
                <a:rect l="0" t="0" r="r" b="b"/>
                <a:pathLst>
                  <a:path w="156" h="162">
                    <a:moveTo>
                      <a:pt x="77" y="161"/>
                    </a:moveTo>
                    <a:lnTo>
                      <a:pt x="0" y="161"/>
                    </a:lnTo>
                    <a:lnTo>
                      <a:pt x="0" y="0"/>
                    </a:lnTo>
                    <a:lnTo>
                      <a:pt x="155" y="0"/>
                    </a:lnTo>
                    <a:lnTo>
                      <a:pt x="155" y="161"/>
                    </a:lnTo>
                    <a:lnTo>
                      <a:pt x="77" y="161"/>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94" name="Freeform 161">
                <a:extLst>
                  <a:ext uri="{FF2B5EF4-FFF2-40B4-BE49-F238E27FC236}">
                    <a16:creationId xmlns:a16="http://schemas.microsoft.com/office/drawing/2014/main" id="{5F9FCE89-6ED4-455F-9EEA-58AEAF151F86}"/>
                  </a:ext>
                </a:extLst>
              </p:cNvPr>
              <p:cNvSpPr>
                <a:spLocks noChangeArrowheads="1"/>
              </p:cNvSpPr>
              <p:nvPr/>
            </p:nvSpPr>
            <p:spPr bwMode="auto">
              <a:xfrm>
                <a:off x="1836738" y="4440238"/>
                <a:ext cx="55562" cy="58737"/>
              </a:xfrm>
              <a:custGeom>
                <a:avLst/>
                <a:gdLst>
                  <a:gd name="T0" fmla="*/ 77 w 156"/>
                  <a:gd name="T1" fmla="*/ 161 h 162"/>
                  <a:gd name="T2" fmla="*/ 0 w 156"/>
                  <a:gd name="T3" fmla="*/ 161 h 162"/>
                  <a:gd name="T4" fmla="*/ 0 w 156"/>
                  <a:gd name="T5" fmla="*/ 0 h 162"/>
                  <a:gd name="T6" fmla="*/ 155 w 156"/>
                  <a:gd name="T7" fmla="*/ 0 h 162"/>
                  <a:gd name="T8" fmla="*/ 155 w 156"/>
                  <a:gd name="T9" fmla="*/ 161 h 162"/>
                  <a:gd name="T10" fmla="*/ 77 w 156"/>
                  <a:gd name="T11" fmla="*/ 161 h 162"/>
                </a:gdLst>
                <a:ahLst/>
                <a:cxnLst>
                  <a:cxn ang="0">
                    <a:pos x="T0" y="T1"/>
                  </a:cxn>
                  <a:cxn ang="0">
                    <a:pos x="T2" y="T3"/>
                  </a:cxn>
                  <a:cxn ang="0">
                    <a:pos x="T4" y="T5"/>
                  </a:cxn>
                  <a:cxn ang="0">
                    <a:pos x="T6" y="T7"/>
                  </a:cxn>
                  <a:cxn ang="0">
                    <a:pos x="T8" y="T9"/>
                  </a:cxn>
                  <a:cxn ang="0">
                    <a:pos x="T10" y="T11"/>
                  </a:cxn>
                </a:cxnLst>
                <a:rect l="0" t="0" r="r" b="b"/>
                <a:pathLst>
                  <a:path w="156" h="162">
                    <a:moveTo>
                      <a:pt x="77" y="161"/>
                    </a:moveTo>
                    <a:lnTo>
                      <a:pt x="0" y="161"/>
                    </a:lnTo>
                    <a:lnTo>
                      <a:pt x="0" y="0"/>
                    </a:lnTo>
                    <a:lnTo>
                      <a:pt x="155" y="0"/>
                    </a:lnTo>
                    <a:lnTo>
                      <a:pt x="155" y="161"/>
                    </a:lnTo>
                    <a:lnTo>
                      <a:pt x="77" y="161"/>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95" name="Freeform 162">
                <a:extLst>
                  <a:ext uri="{FF2B5EF4-FFF2-40B4-BE49-F238E27FC236}">
                    <a16:creationId xmlns:a16="http://schemas.microsoft.com/office/drawing/2014/main" id="{A647EF3A-8F34-446C-BE62-65E25370BD2F}"/>
                  </a:ext>
                </a:extLst>
              </p:cNvPr>
              <p:cNvSpPr>
                <a:spLocks noChangeArrowheads="1"/>
              </p:cNvSpPr>
              <p:nvPr/>
            </p:nvSpPr>
            <p:spPr bwMode="auto">
              <a:xfrm>
                <a:off x="1911350" y="4440238"/>
                <a:ext cx="150813" cy="58737"/>
              </a:xfrm>
              <a:custGeom>
                <a:avLst/>
                <a:gdLst>
                  <a:gd name="T0" fmla="*/ 420 w 421"/>
                  <a:gd name="T1" fmla="*/ 161 h 162"/>
                  <a:gd name="T2" fmla="*/ 420 w 421"/>
                  <a:gd name="T3" fmla="*/ 0 h 162"/>
                  <a:gd name="T4" fmla="*/ 0 w 421"/>
                  <a:gd name="T5" fmla="*/ 0 h 162"/>
                  <a:gd name="T6" fmla="*/ 0 w 421"/>
                  <a:gd name="T7" fmla="*/ 161 h 162"/>
                  <a:gd name="T8" fmla="*/ 420 w 421"/>
                  <a:gd name="T9" fmla="*/ 161 h 162"/>
                  <a:gd name="T10" fmla="*/ 299 w 421"/>
                  <a:gd name="T11" fmla="*/ 62 h 162"/>
                  <a:gd name="T12" fmla="*/ 322 w 421"/>
                  <a:gd name="T13" fmla="*/ 62 h 162"/>
                  <a:gd name="T14" fmla="*/ 333 w 421"/>
                  <a:gd name="T15" fmla="*/ 85 h 162"/>
                  <a:gd name="T16" fmla="*/ 347 w 421"/>
                  <a:gd name="T17" fmla="*/ 62 h 162"/>
                  <a:gd name="T18" fmla="*/ 367 w 421"/>
                  <a:gd name="T19" fmla="*/ 62 h 162"/>
                  <a:gd name="T20" fmla="*/ 344 w 421"/>
                  <a:gd name="T21" fmla="*/ 93 h 162"/>
                  <a:gd name="T22" fmla="*/ 367 w 421"/>
                  <a:gd name="T23" fmla="*/ 127 h 162"/>
                  <a:gd name="T24" fmla="*/ 344 w 421"/>
                  <a:gd name="T25" fmla="*/ 127 h 162"/>
                  <a:gd name="T26" fmla="*/ 330 w 421"/>
                  <a:gd name="T27" fmla="*/ 102 h 162"/>
                  <a:gd name="T28" fmla="*/ 316 w 421"/>
                  <a:gd name="T29" fmla="*/ 127 h 162"/>
                  <a:gd name="T30" fmla="*/ 296 w 421"/>
                  <a:gd name="T31" fmla="*/ 127 h 162"/>
                  <a:gd name="T32" fmla="*/ 319 w 421"/>
                  <a:gd name="T33" fmla="*/ 90 h 162"/>
                  <a:gd name="T34" fmla="*/ 299 w 421"/>
                  <a:gd name="T35" fmla="*/ 62 h 162"/>
                  <a:gd name="T36" fmla="*/ 262 w 421"/>
                  <a:gd name="T37" fmla="*/ 110 h 162"/>
                  <a:gd name="T38" fmla="*/ 279 w 421"/>
                  <a:gd name="T39" fmla="*/ 110 h 162"/>
                  <a:gd name="T40" fmla="*/ 279 w 421"/>
                  <a:gd name="T41" fmla="*/ 127 h 162"/>
                  <a:gd name="T42" fmla="*/ 262 w 421"/>
                  <a:gd name="T43" fmla="*/ 127 h 162"/>
                  <a:gd name="T44" fmla="*/ 262 w 421"/>
                  <a:gd name="T45" fmla="*/ 110 h 162"/>
                  <a:gd name="T46" fmla="*/ 178 w 421"/>
                  <a:gd name="T47" fmla="*/ 62 h 162"/>
                  <a:gd name="T48" fmla="*/ 200 w 421"/>
                  <a:gd name="T49" fmla="*/ 62 h 162"/>
                  <a:gd name="T50" fmla="*/ 211 w 421"/>
                  <a:gd name="T51" fmla="*/ 85 h 162"/>
                  <a:gd name="T52" fmla="*/ 226 w 421"/>
                  <a:gd name="T53" fmla="*/ 62 h 162"/>
                  <a:gd name="T54" fmla="*/ 245 w 421"/>
                  <a:gd name="T55" fmla="*/ 62 h 162"/>
                  <a:gd name="T56" fmla="*/ 223 w 421"/>
                  <a:gd name="T57" fmla="*/ 93 h 162"/>
                  <a:gd name="T58" fmla="*/ 245 w 421"/>
                  <a:gd name="T59" fmla="*/ 127 h 162"/>
                  <a:gd name="T60" fmla="*/ 223 w 421"/>
                  <a:gd name="T61" fmla="*/ 127 h 162"/>
                  <a:gd name="T62" fmla="*/ 209 w 421"/>
                  <a:gd name="T63" fmla="*/ 102 h 162"/>
                  <a:gd name="T64" fmla="*/ 195 w 421"/>
                  <a:gd name="T65" fmla="*/ 127 h 162"/>
                  <a:gd name="T66" fmla="*/ 175 w 421"/>
                  <a:gd name="T67" fmla="*/ 127 h 162"/>
                  <a:gd name="T68" fmla="*/ 197 w 421"/>
                  <a:gd name="T69" fmla="*/ 90 h 162"/>
                  <a:gd name="T70" fmla="*/ 178 w 421"/>
                  <a:gd name="T71" fmla="*/ 62 h 162"/>
                  <a:gd name="T72" fmla="*/ 141 w 421"/>
                  <a:gd name="T73" fmla="*/ 110 h 162"/>
                  <a:gd name="T74" fmla="*/ 158 w 421"/>
                  <a:gd name="T75" fmla="*/ 110 h 162"/>
                  <a:gd name="T76" fmla="*/ 158 w 421"/>
                  <a:gd name="T77" fmla="*/ 127 h 162"/>
                  <a:gd name="T78" fmla="*/ 141 w 421"/>
                  <a:gd name="T79" fmla="*/ 127 h 162"/>
                  <a:gd name="T80" fmla="*/ 141 w 421"/>
                  <a:gd name="T81" fmla="*/ 110 h 162"/>
                  <a:gd name="T82" fmla="*/ 76 w 421"/>
                  <a:gd name="T83" fmla="*/ 62 h 162"/>
                  <a:gd name="T84" fmla="*/ 87 w 421"/>
                  <a:gd name="T85" fmla="*/ 85 h 162"/>
                  <a:gd name="T86" fmla="*/ 101 w 421"/>
                  <a:gd name="T87" fmla="*/ 62 h 162"/>
                  <a:gd name="T88" fmla="*/ 121 w 421"/>
                  <a:gd name="T89" fmla="*/ 62 h 162"/>
                  <a:gd name="T90" fmla="*/ 99 w 421"/>
                  <a:gd name="T91" fmla="*/ 93 h 162"/>
                  <a:gd name="T92" fmla="*/ 121 w 421"/>
                  <a:gd name="T93" fmla="*/ 127 h 162"/>
                  <a:gd name="T94" fmla="*/ 99 w 421"/>
                  <a:gd name="T95" fmla="*/ 127 h 162"/>
                  <a:gd name="T96" fmla="*/ 84 w 421"/>
                  <a:gd name="T97" fmla="*/ 102 h 162"/>
                  <a:gd name="T98" fmla="*/ 70 w 421"/>
                  <a:gd name="T99" fmla="*/ 127 h 162"/>
                  <a:gd name="T100" fmla="*/ 51 w 421"/>
                  <a:gd name="T101" fmla="*/ 127 h 162"/>
                  <a:gd name="T102" fmla="*/ 73 w 421"/>
                  <a:gd name="T103" fmla="*/ 90 h 162"/>
                  <a:gd name="T104" fmla="*/ 53 w 421"/>
                  <a:gd name="T105" fmla="*/ 59 h 162"/>
                  <a:gd name="T106" fmla="*/ 76 w 421"/>
                  <a:gd name="T107" fmla="*/ 59 h 162"/>
                  <a:gd name="T108" fmla="*/ 76 w 421"/>
                  <a:gd name="T109" fmla="*/ 6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21" h="162">
                    <a:moveTo>
                      <a:pt x="420" y="161"/>
                    </a:moveTo>
                    <a:lnTo>
                      <a:pt x="420" y="0"/>
                    </a:lnTo>
                    <a:lnTo>
                      <a:pt x="0" y="0"/>
                    </a:lnTo>
                    <a:lnTo>
                      <a:pt x="0" y="161"/>
                    </a:lnTo>
                    <a:lnTo>
                      <a:pt x="420" y="161"/>
                    </a:lnTo>
                    <a:close/>
                    <a:moveTo>
                      <a:pt x="299" y="62"/>
                    </a:moveTo>
                    <a:lnTo>
                      <a:pt x="322" y="62"/>
                    </a:lnTo>
                    <a:lnTo>
                      <a:pt x="333" y="85"/>
                    </a:lnTo>
                    <a:lnTo>
                      <a:pt x="347" y="62"/>
                    </a:lnTo>
                    <a:lnTo>
                      <a:pt x="367" y="62"/>
                    </a:lnTo>
                    <a:lnTo>
                      <a:pt x="344" y="93"/>
                    </a:lnTo>
                    <a:lnTo>
                      <a:pt x="367" y="127"/>
                    </a:lnTo>
                    <a:lnTo>
                      <a:pt x="344" y="127"/>
                    </a:lnTo>
                    <a:lnTo>
                      <a:pt x="330" y="102"/>
                    </a:lnTo>
                    <a:lnTo>
                      <a:pt x="316" y="127"/>
                    </a:lnTo>
                    <a:lnTo>
                      <a:pt x="296" y="127"/>
                    </a:lnTo>
                    <a:lnTo>
                      <a:pt x="319" y="90"/>
                    </a:lnTo>
                    <a:lnTo>
                      <a:pt x="299" y="62"/>
                    </a:lnTo>
                    <a:close/>
                    <a:moveTo>
                      <a:pt x="262" y="110"/>
                    </a:moveTo>
                    <a:lnTo>
                      <a:pt x="279" y="110"/>
                    </a:lnTo>
                    <a:lnTo>
                      <a:pt x="279" y="127"/>
                    </a:lnTo>
                    <a:lnTo>
                      <a:pt x="262" y="127"/>
                    </a:lnTo>
                    <a:lnTo>
                      <a:pt x="262" y="110"/>
                    </a:lnTo>
                    <a:close/>
                    <a:moveTo>
                      <a:pt x="178" y="62"/>
                    </a:moveTo>
                    <a:lnTo>
                      <a:pt x="200" y="62"/>
                    </a:lnTo>
                    <a:lnTo>
                      <a:pt x="211" y="85"/>
                    </a:lnTo>
                    <a:lnTo>
                      <a:pt x="226" y="62"/>
                    </a:lnTo>
                    <a:lnTo>
                      <a:pt x="245" y="62"/>
                    </a:lnTo>
                    <a:lnTo>
                      <a:pt x="223" y="93"/>
                    </a:lnTo>
                    <a:lnTo>
                      <a:pt x="245" y="127"/>
                    </a:lnTo>
                    <a:lnTo>
                      <a:pt x="223" y="127"/>
                    </a:lnTo>
                    <a:lnTo>
                      <a:pt x="209" y="102"/>
                    </a:lnTo>
                    <a:lnTo>
                      <a:pt x="195" y="127"/>
                    </a:lnTo>
                    <a:lnTo>
                      <a:pt x="175" y="127"/>
                    </a:lnTo>
                    <a:lnTo>
                      <a:pt x="197" y="90"/>
                    </a:lnTo>
                    <a:lnTo>
                      <a:pt x="178" y="62"/>
                    </a:lnTo>
                    <a:close/>
                    <a:moveTo>
                      <a:pt x="141" y="110"/>
                    </a:moveTo>
                    <a:lnTo>
                      <a:pt x="158" y="110"/>
                    </a:lnTo>
                    <a:lnTo>
                      <a:pt x="158" y="127"/>
                    </a:lnTo>
                    <a:lnTo>
                      <a:pt x="141" y="127"/>
                    </a:lnTo>
                    <a:lnTo>
                      <a:pt x="141" y="110"/>
                    </a:lnTo>
                    <a:close/>
                    <a:moveTo>
                      <a:pt x="76" y="62"/>
                    </a:moveTo>
                    <a:lnTo>
                      <a:pt x="87" y="85"/>
                    </a:lnTo>
                    <a:lnTo>
                      <a:pt x="101" y="62"/>
                    </a:lnTo>
                    <a:lnTo>
                      <a:pt x="121" y="62"/>
                    </a:lnTo>
                    <a:lnTo>
                      <a:pt x="99" y="93"/>
                    </a:lnTo>
                    <a:lnTo>
                      <a:pt x="121" y="127"/>
                    </a:lnTo>
                    <a:lnTo>
                      <a:pt x="99" y="127"/>
                    </a:lnTo>
                    <a:lnTo>
                      <a:pt x="84" y="102"/>
                    </a:lnTo>
                    <a:lnTo>
                      <a:pt x="70" y="127"/>
                    </a:lnTo>
                    <a:lnTo>
                      <a:pt x="51" y="127"/>
                    </a:lnTo>
                    <a:lnTo>
                      <a:pt x="73" y="90"/>
                    </a:lnTo>
                    <a:lnTo>
                      <a:pt x="53" y="59"/>
                    </a:lnTo>
                    <a:lnTo>
                      <a:pt x="76" y="59"/>
                    </a:lnTo>
                    <a:lnTo>
                      <a:pt x="76" y="62"/>
                    </a:lnTo>
                    <a:close/>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96" name="Freeform 163">
                <a:extLst>
                  <a:ext uri="{FF2B5EF4-FFF2-40B4-BE49-F238E27FC236}">
                    <a16:creationId xmlns:a16="http://schemas.microsoft.com/office/drawing/2014/main" id="{CD43E76C-A4BD-4A81-963B-477E7F3F4588}"/>
                  </a:ext>
                </a:extLst>
              </p:cNvPr>
              <p:cNvSpPr>
                <a:spLocks noChangeArrowheads="1"/>
              </p:cNvSpPr>
              <p:nvPr/>
            </p:nvSpPr>
            <p:spPr bwMode="auto">
              <a:xfrm>
                <a:off x="1836738" y="4522788"/>
                <a:ext cx="55562" cy="58737"/>
              </a:xfrm>
              <a:custGeom>
                <a:avLst/>
                <a:gdLst>
                  <a:gd name="T0" fmla="*/ 77 w 156"/>
                  <a:gd name="T1" fmla="*/ 161 h 162"/>
                  <a:gd name="T2" fmla="*/ 0 w 156"/>
                  <a:gd name="T3" fmla="*/ 161 h 162"/>
                  <a:gd name="T4" fmla="*/ 0 w 156"/>
                  <a:gd name="T5" fmla="*/ 0 h 162"/>
                  <a:gd name="T6" fmla="*/ 155 w 156"/>
                  <a:gd name="T7" fmla="*/ 0 h 162"/>
                  <a:gd name="T8" fmla="*/ 155 w 156"/>
                  <a:gd name="T9" fmla="*/ 161 h 162"/>
                  <a:gd name="T10" fmla="*/ 77 w 156"/>
                  <a:gd name="T11" fmla="*/ 161 h 162"/>
                </a:gdLst>
                <a:ahLst/>
                <a:cxnLst>
                  <a:cxn ang="0">
                    <a:pos x="T0" y="T1"/>
                  </a:cxn>
                  <a:cxn ang="0">
                    <a:pos x="T2" y="T3"/>
                  </a:cxn>
                  <a:cxn ang="0">
                    <a:pos x="T4" y="T5"/>
                  </a:cxn>
                  <a:cxn ang="0">
                    <a:pos x="T6" y="T7"/>
                  </a:cxn>
                  <a:cxn ang="0">
                    <a:pos x="T8" y="T9"/>
                  </a:cxn>
                  <a:cxn ang="0">
                    <a:pos x="T10" y="T11"/>
                  </a:cxn>
                </a:cxnLst>
                <a:rect l="0" t="0" r="r" b="b"/>
                <a:pathLst>
                  <a:path w="156" h="162">
                    <a:moveTo>
                      <a:pt x="77" y="161"/>
                    </a:moveTo>
                    <a:lnTo>
                      <a:pt x="0" y="161"/>
                    </a:lnTo>
                    <a:lnTo>
                      <a:pt x="0" y="0"/>
                    </a:lnTo>
                    <a:lnTo>
                      <a:pt x="155" y="0"/>
                    </a:lnTo>
                    <a:lnTo>
                      <a:pt x="155" y="161"/>
                    </a:lnTo>
                    <a:lnTo>
                      <a:pt x="77" y="161"/>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97" name="Freeform 164">
                <a:extLst>
                  <a:ext uri="{FF2B5EF4-FFF2-40B4-BE49-F238E27FC236}">
                    <a16:creationId xmlns:a16="http://schemas.microsoft.com/office/drawing/2014/main" id="{A8DB3E7D-13DA-4BE9-9A34-2425DD2D4AB8}"/>
                  </a:ext>
                </a:extLst>
              </p:cNvPr>
              <p:cNvSpPr>
                <a:spLocks noChangeArrowheads="1"/>
              </p:cNvSpPr>
              <p:nvPr/>
            </p:nvSpPr>
            <p:spPr bwMode="auto">
              <a:xfrm>
                <a:off x="1911350" y="4522788"/>
                <a:ext cx="150813" cy="58737"/>
              </a:xfrm>
              <a:custGeom>
                <a:avLst/>
                <a:gdLst>
                  <a:gd name="T0" fmla="*/ 420 w 421"/>
                  <a:gd name="T1" fmla="*/ 161 h 162"/>
                  <a:gd name="T2" fmla="*/ 420 w 421"/>
                  <a:gd name="T3" fmla="*/ 0 h 162"/>
                  <a:gd name="T4" fmla="*/ 0 w 421"/>
                  <a:gd name="T5" fmla="*/ 0 h 162"/>
                  <a:gd name="T6" fmla="*/ 0 w 421"/>
                  <a:gd name="T7" fmla="*/ 161 h 162"/>
                  <a:gd name="T8" fmla="*/ 420 w 421"/>
                  <a:gd name="T9" fmla="*/ 161 h 162"/>
                  <a:gd name="T10" fmla="*/ 299 w 421"/>
                  <a:gd name="T11" fmla="*/ 53 h 162"/>
                  <a:gd name="T12" fmla="*/ 322 w 421"/>
                  <a:gd name="T13" fmla="*/ 53 h 162"/>
                  <a:gd name="T14" fmla="*/ 333 w 421"/>
                  <a:gd name="T15" fmla="*/ 76 h 162"/>
                  <a:gd name="T16" fmla="*/ 347 w 421"/>
                  <a:gd name="T17" fmla="*/ 53 h 162"/>
                  <a:gd name="T18" fmla="*/ 367 w 421"/>
                  <a:gd name="T19" fmla="*/ 53 h 162"/>
                  <a:gd name="T20" fmla="*/ 344 w 421"/>
                  <a:gd name="T21" fmla="*/ 84 h 162"/>
                  <a:gd name="T22" fmla="*/ 367 w 421"/>
                  <a:gd name="T23" fmla="*/ 118 h 162"/>
                  <a:gd name="T24" fmla="*/ 344 w 421"/>
                  <a:gd name="T25" fmla="*/ 118 h 162"/>
                  <a:gd name="T26" fmla="*/ 330 w 421"/>
                  <a:gd name="T27" fmla="*/ 93 h 162"/>
                  <a:gd name="T28" fmla="*/ 316 w 421"/>
                  <a:gd name="T29" fmla="*/ 118 h 162"/>
                  <a:gd name="T30" fmla="*/ 296 w 421"/>
                  <a:gd name="T31" fmla="*/ 118 h 162"/>
                  <a:gd name="T32" fmla="*/ 319 w 421"/>
                  <a:gd name="T33" fmla="*/ 82 h 162"/>
                  <a:gd name="T34" fmla="*/ 299 w 421"/>
                  <a:gd name="T35" fmla="*/ 53 h 162"/>
                  <a:gd name="T36" fmla="*/ 262 w 421"/>
                  <a:gd name="T37" fmla="*/ 101 h 162"/>
                  <a:gd name="T38" fmla="*/ 279 w 421"/>
                  <a:gd name="T39" fmla="*/ 101 h 162"/>
                  <a:gd name="T40" fmla="*/ 279 w 421"/>
                  <a:gd name="T41" fmla="*/ 118 h 162"/>
                  <a:gd name="T42" fmla="*/ 262 w 421"/>
                  <a:gd name="T43" fmla="*/ 118 h 162"/>
                  <a:gd name="T44" fmla="*/ 262 w 421"/>
                  <a:gd name="T45" fmla="*/ 101 h 162"/>
                  <a:gd name="T46" fmla="*/ 178 w 421"/>
                  <a:gd name="T47" fmla="*/ 53 h 162"/>
                  <a:gd name="T48" fmla="*/ 200 w 421"/>
                  <a:gd name="T49" fmla="*/ 53 h 162"/>
                  <a:gd name="T50" fmla="*/ 211 w 421"/>
                  <a:gd name="T51" fmla="*/ 76 h 162"/>
                  <a:gd name="T52" fmla="*/ 226 w 421"/>
                  <a:gd name="T53" fmla="*/ 53 h 162"/>
                  <a:gd name="T54" fmla="*/ 245 w 421"/>
                  <a:gd name="T55" fmla="*/ 53 h 162"/>
                  <a:gd name="T56" fmla="*/ 223 w 421"/>
                  <a:gd name="T57" fmla="*/ 84 h 162"/>
                  <a:gd name="T58" fmla="*/ 245 w 421"/>
                  <a:gd name="T59" fmla="*/ 118 h 162"/>
                  <a:gd name="T60" fmla="*/ 223 w 421"/>
                  <a:gd name="T61" fmla="*/ 118 h 162"/>
                  <a:gd name="T62" fmla="*/ 209 w 421"/>
                  <a:gd name="T63" fmla="*/ 93 h 162"/>
                  <a:gd name="T64" fmla="*/ 195 w 421"/>
                  <a:gd name="T65" fmla="*/ 118 h 162"/>
                  <a:gd name="T66" fmla="*/ 175 w 421"/>
                  <a:gd name="T67" fmla="*/ 118 h 162"/>
                  <a:gd name="T68" fmla="*/ 197 w 421"/>
                  <a:gd name="T69" fmla="*/ 82 h 162"/>
                  <a:gd name="T70" fmla="*/ 178 w 421"/>
                  <a:gd name="T71" fmla="*/ 53 h 162"/>
                  <a:gd name="T72" fmla="*/ 141 w 421"/>
                  <a:gd name="T73" fmla="*/ 101 h 162"/>
                  <a:gd name="T74" fmla="*/ 158 w 421"/>
                  <a:gd name="T75" fmla="*/ 101 h 162"/>
                  <a:gd name="T76" fmla="*/ 158 w 421"/>
                  <a:gd name="T77" fmla="*/ 118 h 162"/>
                  <a:gd name="T78" fmla="*/ 141 w 421"/>
                  <a:gd name="T79" fmla="*/ 118 h 162"/>
                  <a:gd name="T80" fmla="*/ 141 w 421"/>
                  <a:gd name="T81" fmla="*/ 101 h 162"/>
                  <a:gd name="T82" fmla="*/ 76 w 421"/>
                  <a:gd name="T83" fmla="*/ 53 h 162"/>
                  <a:gd name="T84" fmla="*/ 87 w 421"/>
                  <a:gd name="T85" fmla="*/ 76 h 162"/>
                  <a:gd name="T86" fmla="*/ 101 w 421"/>
                  <a:gd name="T87" fmla="*/ 53 h 162"/>
                  <a:gd name="T88" fmla="*/ 121 w 421"/>
                  <a:gd name="T89" fmla="*/ 53 h 162"/>
                  <a:gd name="T90" fmla="*/ 99 w 421"/>
                  <a:gd name="T91" fmla="*/ 84 h 162"/>
                  <a:gd name="T92" fmla="*/ 121 w 421"/>
                  <a:gd name="T93" fmla="*/ 118 h 162"/>
                  <a:gd name="T94" fmla="*/ 99 w 421"/>
                  <a:gd name="T95" fmla="*/ 118 h 162"/>
                  <a:gd name="T96" fmla="*/ 84 w 421"/>
                  <a:gd name="T97" fmla="*/ 93 h 162"/>
                  <a:gd name="T98" fmla="*/ 70 w 421"/>
                  <a:gd name="T99" fmla="*/ 118 h 162"/>
                  <a:gd name="T100" fmla="*/ 51 w 421"/>
                  <a:gd name="T101" fmla="*/ 118 h 162"/>
                  <a:gd name="T102" fmla="*/ 73 w 421"/>
                  <a:gd name="T103" fmla="*/ 82 h 162"/>
                  <a:gd name="T104" fmla="*/ 53 w 421"/>
                  <a:gd name="T105" fmla="*/ 50 h 162"/>
                  <a:gd name="T106" fmla="*/ 76 w 421"/>
                  <a:gd name="T107" fmla="*/ 50 h 162"/>
                  <a:gd name="T108" fmla="*/ 76 w 421"/>
                  <a:gd name="T109" fmla="*/ 53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21" h="162">
                    <a:moveTo>
                      <a:pt x="420" y="161"/>
                    </a:moveTo>
                    <a:lnTo>
                      <a:pt x="420" y="0"/>
                    </a:lnTo>
                    <a:lnTo>
                      <a:pt x="0" y="0"/>
                    </a:lnTo>
                    <a:lnTo>
                      <a:pt x="0" y="161"/>
                    </a:lnTo>
                    <a:lnTo>
                      <a:pt x="420" y="161"/>
                    </a:lnTo>
                    <a:close/>
                    <a:moveTo>
                      <a:pt x="299" y="53"/>
                    </a:moveTo>
                    <a:lnTo>
                      <a:pt x="322" y="53"/>
                    </a:lnTo>
                    <a:lnTo>
                      <a:pt x="333" y="76"/>
                    </a:lnTo>
                    <a:lnTo>
                      <a:pt x="347" y="53"/>
                    </a:lnTo>
                    <a:lnTo>
                      <a:pt x="367" y="53"/>
                    </a:lnTo>
                    <a:lnTo>
                      <a:pt x="344" y="84"/>
                    </a:lnTo>
                    <a:lnTo>
                      <a:pt x="367" y="118"/>
                    </a:lnTo>
                    <a:lnTo>
                      <a:pt x="344" y="118"/>
                    </a:lnTo>
                    <a:lnTo>
                      <a:pt x="330" y="93"/>
                    </a:lnTo>
                    <a:lnTo>
                      <a:pt x="316" y="118"/>
                    </a:lnTo>
                    <a:lnTo>
                      <a:pt x="296" y="118"/>
                    </a:lnTo>
                    <a:lnTo>
                      <a:pt x="319" y="82"/>
                    </a:lnTo>
                    <a:lnTo>
                      <a:pt x="299" y="53"/>
                    </a:lnTo>
                    <a:close/>
                    <a:moveTo>
                      <a:pt x="262" y="101"/>
                    </a:moveTo>
                    <a:lnTo>
                      <a:pt x="279" y="101"/>
                    </a:lnTo>
                    <a:lnTo>
                      <a:pt x="279" y="118"/>
                    </a:lnTo>
                    <a:lnTo>
                      <a:pt x="262" y="118"/>
                    </a:lnTo>
                    <a:lnTo>
                      <a:pt x="262" y="101"/>
                    </a:lnTo>
                    <a:close/>
                    <a:moveTo>
                      <a:pt x="178" y="53"/>
                    </a:moveTo>
                    <a:lnTo>
                      <a:pt x="200" y="53"/>
                    </a:lnTo>
                    <a:lnTo>
                      <a:pt x="211" y="76"/>
                    </a:lnTo>
                    <a:lnTo>
                      <a:pt x="226" y="53"/>
                    </a:lnTo>
                    <a:lnTo>
                      <a:pt x="245" y="53"/>
                    </a:lnTo>
                    <a:lnTo>
                      <a:pt x="223" y="84"/>
                    </a:lnTo>
                    <a:lnTo>
                      <a:pt x="245" y="118"/>
                    </a:lnTo>
                    <a:lnTo>
                      <a:pt x="223" y="118"/>
                    </a:lnTo>
                    <a:lnTo>
                      <a:pt x="209" y="93"/>
                    </a:lnTo>
                    <a:lnTo>
                      <a:pt x="195" y="118"/>
                    </a:lnTo>
                    <a:lnTo>
                      <a:pt x="175" y="118"/>
                    </a:lnTo>
                    <a:lnTo>
                      <a:pt x="197" y="82"/>
                    </a:lnTo>
                    <a:lnTo>
                      <a:pt x="178" y="53"/>
                    </a:lnTo>
                    <a:close/>
                    <a:moveTo>
                      <a:pt x="141" y="101"/>
                    </a:moveTo>
                    <a:lnTo>
                      <a:pt x="158" y="101"/>
                    </a:lnTo>
                    <a:lnTo>
                      <a:pt x="158" y="118"/>
                    </a:lnTo>
                    <a:lnTo>
                      <a:pt x="141" y="118"/>
                    </a:lnTo>
                    <a:lnTo>
                      <a:pt x="141" y="101"/>
                    </a:lnTo>
                    <a:close/>
                    <a:moveTo>
                      <a:pt x="76" y="53"/>
                    </a:moveTo>
                    <a:lnTo>
                      <a:pt x="87" y="76"/>
                    </a:lnTo>
                    <a:lnTo>
                      <a:pt x="101" y="53"/>
                    </a:lnTo>
                    <a:lnTo>
                      <a:pt x="121" y="53"/>
                    </a:lnTo>
                    <a:lnTo>
                      <a:pt x="99" y="84"/>
                    </a:lnTo>
                    <a:lnTo>
                      <a:pt x="121" y="118"/>
                    </a:lnTo>
                    <a:lnTo>
                      <a:pt x="99" y="118"/>
                    </a:lnTo>
                    <a:lnTo>
                      <a:pt x="84" y="93"/>
                    </a:lnTo>
                    <a:lnTo>
                      <a:pt x="70" y="118"/>
                    </a:lnTo>
                    <a:lnTo>
                      <a:pt x="51" y="118"/>
                    </a:lnTo>
                    <a:lnTo>
                      <a:pt x="73" y="82"/>
                    </a:lnTo>
                    <a:lnTo>
                      <a:pt x="53" y="50"/>
                    </a:lnTo>
                    <a:lnTo>
                      <a:pt x="76" y="50"/>
                    </a:lnTo>
                    <a:lnTo>
                      <a:pt x="76" y="53"/>
                    </a:lnTo>
                    <a:close/>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09" name="Freeform 165">
                <a:extLst>
                  <a:ext uri="{FF2B5EF4-FFF2-40B4-BE49-F238E27FC236}">
                    <a16:creationId xmlns:a16="http://schemas.microsoft.com/office/drawing/2014/main" id="{966E22F6-0746-4B71-B55A-3B54A295CC6D}"/>
                  </a:ext>
                </a:extLst>
              </p:cNvPr>
              <p:cNvSpPr>
                <a:spLocks noChangeArrowheads="1"/>
              </p:cNvSpPr>
              <p:nvPr/>
            </p:nvSpPr>
            <p:spPr bwMode="auto">
              <a:xfrm>
                <a:off x="1911350" y="4603750"/>
                <a:ext cx="150813" cy="58738"/>
              </a:xfrm>
              <a:custGeom>
                <a:avLst/>
                <a:gdLst>
                  <a:gd name="T0" fmla="*/ 420 w 421"/>
                  <a:gd name="T1" fmla="*/ 161 h 162"/>
                  <a:gd name="T2" fmla="*/ 420 w 421"/>
                  <a:gd name="T3" fmla="*/ 0 h 162"/>
                  <a:gd name="T4" fmla="*/ 0 w 421"/>
                  <a:gd name="T5" fmla="*/ 0 h 162"/>
                  <a:gd name="T6" fmla="*/ 0 w 421"/>
                  <a:gd name="T7" fmla="*/ 161 h 162"/>
                  <a:gd name="T8" fmla="*/ 420 w 421"/>
                  <a:gd name="T9" fmla="*/ 161 h 162"/>
                  <a:gd name="T10" fmla="*/ 299 w 421"/>
                  <a:gd name="T11" fmla="*/ 45 h 162"/>
                  <a:gd name="T12" fmla="*/ 322 w 421"/>
                  <a:gd name="T13" fmla="*/ 45 h 162"/>
                  <a:gd name="T14" fmla="*/ 333 w 421"/>
                  <a:gd name="T15" fmla="*/ 68 h 162"/>
                  <a:gd name="T16" fmla="*/ 347 w 421"/>
                  <a:gd name="T17" fmla="*/ 45 h 162"/>
                  <a:gd name="T18" fmla="*/ 367 w 421"/>
                  <a:gd name="T19" fmla="*/ 45 h 162"/>
                  <a:gd name="T20" fmla="*/ 344 w 421"/>
                  <a:gd name="T21" fmla="*/ 76 h 162"/>
                  <a:gd name="T22" fmla="*/ 367 w 421"/>
                  <a:gd name="T23" fmla="*/ 110 h 162"/>
                  <a:gd name="T24" fmla="*/ 344 w 421"/>
                  <a:gd name="T25" fmla="*/ 110 h 162"/>
                  <a:gd name="T26" fmla="*/ 330 w 421"/>
                  <a:gd name="T27" fmla="*/ 85 h 162"/>
                  <a:gd name="T28" fmla="*/ 316 w 421"/>
                  <a:gd name="T29" fmla="*/ 110 h 162"/>
                  <a:gd name="T30" fmla="*/ 296 w 421"/>
                  <a:gd name="T31" fmla="*/ 110 h 162"/>
                  <a:gd name="T32" fmla="*/ 319 w 421"/>
                  <a:gd name="T33" fmla="*/ 74 h 162"/>
                  <a:gd name="T34" fmla="*/ 299 w 421"/>
                  <a:gd name="T35" fmla="*/ 45 h 162"/>
                  <a:gd name="T36" fmla="*/ 262 w 421"/>
                  <a:gd name="T37" fmla="*/ 93 h 162"/>
                  <a:gd name="T38" fmla="*/ 279 w 421"/>
                  <a:gd name="T39" fmla="*/ 93 h 162"/>
                  <a:gd name="T40" fmla="*/ 279 w 421"/>
                  <a:gd name="T41" fmla="*/ 110 h 162"/>
                  <a:gd name="T42" fmla="*/ 262 w 421"/>
                  <a:gd name="T43" fmla="*/ 110 h 162"/>
                  <a:gd name="T44" fmla="*/ 262 w 421"/>
                  <a:gd name="T45" fmla="*/ 93 h 162"/>
                  <a:gd name="T46" fmla="*/ 178 w 421"/>
                  <a:gd name="T47" fmla="*/ 45 h 162"/>
                  <a:gd name="T48" fmla="*/ 200 w 421"/>
                  <a:gd name="T49" fmla="*/ 45 h 162"/>
                  <a:gd name="T50" fmla="*/ 211 w 421"/>
                  <a:gd name="T51" fmla="*/ 68 h 162"/>
                  <a:gd name="T52" fmla="*/ 226 w 421"/>
                  <a:gd name="T53" fmla="*/ 45 h 162"/>
                  <a:gd name="T54" fmla="*/ 245 w 421"/>
                  <a:gd name="T55" fmla="*/ 45 h 162"/>
                  <a:gd name="T56" fmla="*/ 223 w 421"/>
                  <a:gd name="T57" fmla="*/ 76 h 162"/>
                  <a:gd name="T58" fmla="*/ 245 w 421"/>
                  <a:gd name="T59" fmla="*/ 110 h 162"/>
                  <a:gd name="T60" fmla="*/ 223 w 421"/>
                  <a:gd name="T61" fmla="*/ 110 h 162"/>
                  <a:gd name="T62" fmla="*/ 209 w 421"/>
                  <a:gd name="T63" fmla="*/ 85 h 162"/>
                  <a:gd name="T64" fmla="*/ 195 w 421"/>
                  <a:gd name="T65" fmla="*/ 110 h 162"/>
                  <a:gd name="T66" fmla="*/ 175 w 421"/>
                  <a:gd name="T67" fmla="*/ 110 h 162"/>
                  <a:gd name="T68" fmla="*/ 197 w 421"/>
                  <a:gd name="T69" fmla="*/ 74 h 162"/>
                  <a:gd name="T70" fmla="*/ 178 w 421"/>
                  <a:gd name="T71" fmla="*/ 45 h 162"/>
                  <a:gd name="T72" fmla="*/ 141 w 421"/>
                  <a:gd name="T73" fmla="*/ 93 h 162"/>
                  <a:gd name="T74" fmla="*/ 158 w 421"/>
                  <a:gd name="T75" fmla="*/ 93 h 162"/>
                  <a:gd name="T76" fmla="*/ 158 w 421"/>
                  <a:gd name="T77" fmla="*/ 110 h 162"/>
                  <a:gd name="T78" fmla="*/ 141 w 421"/>
                  <a:gd name="T79" fmla="*/ 110 h 162"/>
                  <a:gd name="T80" fmla="*/ 141 w 421"/>
                  <a:gd name="T81" fmla="*/ 93 h 162"/>
                  <a:gd name="T82" fmla="*/ 76 w 421"/>
                  <a:gd name="T83" fmla="*/ 45 h 162"/>
                  <a:gd name="T84" fmla="*/ 87 w 421"/>
                  <a:gd name="T85" fmla="*/ 68 h 162"/>
                  <a:gd name="T86" fmla="*/ 101 w 421"/>
                  <a:gd name="T87" fmla="*/ 45 h 162"/>
                  <a:gd name="T88" fmla="*/ 121 w 421"/>
                  <a:gd name="T89" fmla="*/ 45 h 162"/>
                  <a:gd name="T90" fmla="*/ 99 w 421"/>
                  <a:gd name="T91" fmla="*/ 76 h 162"/>
                  <a:gd name="T92" fmla="*/ 121 w 421"/>
                  <a:gd name="T93" fmla="*/ 110 h 162"/>
                  <a:gd name="T94" fmla="*/ 99 w 421"/>
                  <a:gd name="T95" fmla="*/ 110 h 162"/>
                  <a:gd name="T96" fmla="*/ 87 w 421"/>
                  <a:gd name="T97" fmla="*/ 85 h 162"/>
                  <a:gd name="T98" fmla="*/ 73 w 421"/>
                  <a:gd name="T99" fmla="*/ 110 h 162"/>
                  <a:gd name="T100" fmla="*/ 53 w 421"/>
                  <a:gd name="T101" fmla="*/ 110 h 162"/>
                  <a:gd name="T102" fmla="*/ 76 w 421"/>
                  <a:gd name="T103" fmla="*/ 74 h 162"/>
                  <a:gd name="T104" fmla="*/ 56 w 421"/>
                  <a:gd name="T105" fmla="*/ 43 h 162"/>
                  <a:gd name="T106" fmla="*/ 76 w 421"/>
                  <a:gd name="T107" fmla="*/ 43 h 162"/>
                  <a:gd name="T108" fmla="*/ 76 w 421"/>
                  <a:gd name="T109" fmla="*/ 45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21" h="162">
                    <a:moveTo>
                      <a:pt x="420" y="161"/>
                    </a:moveTo>
                    <a:lnTo>
                      <a:pt x="420" y="0"/>
                    </a:lnTo>
                    <a:lnTo>
                      <a:pt x="0" y="0"/>
                    </a:lnTo>
                    <a:lnTo>
                      <a:pt x="0" y="161"/>
                    </a:lnTo>
                    <a:lnTo>
                      <a:pt x="420" y="161"/>
                    </a:lnTo>
                    <a:close/>
                    <a:moveTo>
                      <a:pt x="299" y="45"/>
                    </a:moveTo>
                    <a:lnTo>
                      <a:pt x="322" y="45"/>
                    </a:lnTo>
                    <a:lnTo>
                      <a:pt x="333" y="68"/>
                    </a:lnTo>
                    <a:lnTo>
                      <a:pt x="347" y="45"/>
                    </a:lnTo>
                    <a:lnTo>
                      <a:pt x="367" y="45"/>
                    </a:lnTo>
                    <a:lnTo>
                      <a:pt x="344" y="76"/>
                    </a:lnTo>
                    <a:lnTo>
                      <a:pt x="367" y="110"/>
                    </a:lnTo>
                    <a:lnTo>
                      <a:pt x="344" y="110"/>
                    </a:lnTo>
                    <a:lnTo>
                      <a:pt x="330" y="85"/>
                    </a:lnTo>
                    <a:lnTo>
                      <a:pt x="316" y="110"/>
                    </a:lnTo>
                    <a:lnTo>
                      <a:pt x="296" y="110"/>
                    </a:lnTo>
                    <a:lnTo>
                      <a:pt x="319" y="74"/>
                    </a:lnTo>
                    <a:lnTo>
                      <a:pt x="299" y="45"/>
                    </a:lnTo>
                    <a:close/>
                    <a:moveTo>
                      <a:pt x="262" y="93"/>
                    </a:moveTo>
                    <a:lnTo>
                      <a:pt x="279" y="93"/>
                    </a:lnTo>
                    <a:lnTo>
                      <a:pt x="279" y="110"/>
                    </a:lnTo>
                    <a:lnTo>
                      <a:pt x="262" y="110"/>
                    </a:lnTo>
                    <a:lnTo>
                      <a:pt x="262" y="93"/>
                    </a:lnTo>
                    <a:close/>
                    <a:moveTo>
                      <a:pt x="178" y="45"/>
                    </a:moveTo>
                    <a:lnTo>
                      <a:pt x="200" y="45"/>
                    </a:lnTo>
                    <a:lnTo>
                      <a:pt x="211" y="68"/>
                    </a:lnTo>
                    <a:lnTo>
                      <a:pt x="226" y="45"/>
                    </a:lnTo>
                    <a:lnTo>
                      <a:pt x="245" y="45"/>
                    </a:lnTo>
                    <a:lnTo>
                      <a:pt x="223" y="76"/>
                    </a:lnTo>
                    <a:lnTo>
                      <a:pt x="245" y="110"/>
                    </a:lnTo>
                    <a:lnTo>
                      <a:pt x="223" y="110"/>
                    </a:lnTo>
                    <a:lnTo>
                      <a:pt x="209" y="85"/>
                    </a:lnTo>
                    <a:lnTo>
                      <a:pt x="195" y="110"/>
                    </a:lnTo>
                    <a:lnTo>
                      <a:pt x="175" y="110"/>
                    </a:lnTo>
                    <a:lnTo>
                      <a:pt x="197" y="74"/>
                    </a:lnTo>
                    <a:lnTo>
                      <a:pt x="178" y="45"/>
                    </a:lnTo>
                    <a:close/>
                    <a:moveTo>
                      <a:pt x="141" y="93"/>
                    </a:moveTo>
                    <a:lnTo>
                      <a:pt x="158" y="93"/>
                    </a:lnTo>
                    <a:lnTo>
                      <a:pt x="158" y="110"/>
                    </a:lnTo>
                    <a:lnTo>
                      <a:pt x="141" y="110"/>
                    </a:lnTo>
                    <a:lnTo>
                      <a:pt x="141" y="93"/>
                    </a:lnTo>
                    <a:close/>
                    <a:moveTo>
                      <a:pt x="76" y="45"/>
                    </a:moveTo>
                    <a:lnTo>
                      <a:pt x="87" y="68"/>
                    </a:lnTo>
                    <a:lnTo>
                      <a:pt x="101" y="45"/>
                    </a:lnTo>
                    <a:lnTo>
                      <a:pt x="121" y="45"/>
                    </a:lnTo>
                    <a:lnTo>
                      <a:pt x="99" y="76"/>
                    </a:lnTo>
                    <a:lnTo>
                      <a:pt x="121" y="110"/>
                    </a:lnTo>
                    <a:lnTo>
                      <a:pt x="99" y="110"/>
                    </a:lnTo>
                    <a:lnTo>
                      <a:pt x="87" y="85"/>
                    </a:lnTo>
                    <a:lnTo>
                      <a:pt x="73" y="110"/>
                    </a:lnTo>
                    <a:lnTo>
                      <a:pt x="53" y="110"/>
                    </a:lnTo>
                    <a:lnTo>
                      <a:pt x="76" y="74"/>
                    </a:lnTo>
                    <a:lnTo>
                      <a:pt x="56" y="43"/>
                    </a:lnTo>
                    <a:lnTo>
                      <a:pt x="76" y="43"/>
                    </a:lnTo>
                    <a:lnTo>
                      <a:pt x="76" y="45"/>
                    </a:lnTo>
                    <a:close/>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10" name="Freeform 166">
                <a:extLst>
                  <a:ext uri="{FF2B5EF4-FFF2-40B4-BE49-F238E27FC236}">
                    <a16:creationId xmlns:a16="http://schemas.microsoft.com/office/drawing/2014/main" id="{F29141FE-3731-400D-AAD0-BD661F7D74D6}"/>
                  </a:ext>
                </a:extLst>
              </p:cNvPr>
              <p:cNvSpPr>
                <a:spLocks noChangeArrowheads="1"/>
              </p:cNvSpPr>
              <p:nvPr/>
            </p:nvSpPr>
            <p:spPr bwMode="auto">
              <a:xfrm>
                <a:off x="1836738" y="4603750"/>
                <a:ext cx="55562" cy="58738"/>
              </a:xfrm>
              <a:custGeom>
                <a:avLst/>
                <a:gdLst>
                  <a:gd name="T0" fmla="*/ 77 w 156"/>
                  <a:gd name="T1" fmla="*/ 161 h 162"/>
                  <a:gd name="T2" fmla="*/ 0 w 156"/>
                  <a:gd name="T3" fmla="*/ 161 h 162"/>
                  <a:gd name="T4" fmla="*/ 0 w 156"/>
                  <a:gd name="T5" fmla="*/ 0 h 162"/>
                  <a:gd name="T6" fmla="*/ 155 w 156"/>
                  <a:gd name="T7" fmla="*/ 0 h 162"/>
                  <a:gd name="T8" fmla="*/ 155 w 156"/>
                  <a:gd name="T9" fmla="*/ 161 h 162"/>
                  <a:gd name="T10" fmla="*/ 77 w 156"/>
                  <a:gd name="T11" fmla="*/ 161 h 162"/>
                </a:gdLst>
                <a:ahLst/>
                <a:cxnLst>
                  <a:cxn ang="0">
                    <a:pos x="T0" y="T1"/>
                  </a:cxn>
                  <a:cxn ang="0">
                    <a:pos x="T2" y="T3"/>
                  </a:cxn>
                  <a:cxn ang="0">
                    <a:pos x="T4" y="T5"/>
                  </a:cxn>
                  <a:cxn ang="0">
                    <a:pos x="T6" y="T7"/>
                  </a:cxn>
                  <a:cxn ang="0">
                    <a:pos x="T8" y="T9"/>
                  </a:cxn>
                  <a:cxn ang="0">
                    <a:pos x="T10" y="T11"/>
                  </a:cxn>
                </a:cxnLst>
                <a:rect l="0" t="0" r="r" b="b"/>
                <a:pathLst>
                  <a:path w="156" h="162">
                    <a:moveTo>
                      <a:pt x="77" y="161"/>
                    </a:moveTo>
                    <a:lnTo>
                      <a:pt x="0" y="161"/>
                    </a:lnTo>
                    <a:lnTo>
                      <a:pt x="0" y="0"/>
                    </a:lnTo>
                    <a:lnTo>
                      <a:pt x="155" y="0"/>
                    </a:lnTo>
                    <a:lnTo>
                      <a:pt x="155" y="161"/>
                    </a:lnTo>
                    <a:lnTo>
                      <a:pt x="77" y="161"/>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387" name="Rectangle 386">
              <a:extLst>
                <a:ext uri="{FF2B5EF4-FFF2-40B4-BE49-F238E27FC236}">
                  <a16:creationId xmlns:a16="http://schemas.microsoft.com/office/drawing/2014/main" id="{1DE91AD8-658E-4E05-AFC7-F9E36BB0D9CA}"/>
                </a:ext>
              </a:extLst>
            </p:cNvPr>
            <p:cNvSpPr/>
            <p:nvPr/>
          </p:nvSpPr>
          <p:spPr>
            <a:xfrm>
              <a:off x="2540097" y="2103309"/>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p>
          </p:txBody>
        </p:sp>
      </p:grpSp>
      <p:grpSp>
        <p:nvGrpSpPr>
          <p:cNvPr id="411" name="Group 410">
            <a:extLst>
              <a:ext uri="{FF2B5EF4-FFF2-40B4-BE49-F238E27FC236}">
                <a16:creationId xmlns:a16="http://schemas.microsoft.com/office/drawing/2014/main" id="{9738CA56-406C-4D94-BFCC-9CBF1F0733B7}"/>
              </a:ext>
            </a:extLst>
          </p:cNvPr>
          <p:cNvGrpSpPr/>
          <p:nvPr/>
        </p:nvGrpSpPr>
        <p:grpSpPr>
          <a:xfrm>
            <a:off x="7649737" y="5213651"/>
            <a:ext cx="475202" cy="441936"/>
            <a:chOff x="4198441" y="2095219"/>
            <a:chExt cx="639069" cy="695710"/>
          </a:xfrm>
        </p:grpSpPr>
        <p:grpSp>
          <p:nvGrpSpPr>
            <p:cNvPr id="424" name="Group 423">
              <a:extLst>
                <a:ext uri="{FF2B5EF4-FFF2-40B4-BE49-F238E27FC236}">
                  <a16:creationId xmlns:a16="http://schemas.microsoft.com/office/drawing/2014/main" id="{65589DE3-9899-4C6A-8FCD-C3C9B152251B}"/>
                </a:ext>
              </a:extLst>
            </p:cNvPr>
            <p:cNvGrpSpPr/>
            <p:nvPr/>
          </p:nvGrpSpPr>
          <p:grpSpPr>
            <a:xfrm>
              <a:off x="4324477" y="2186450"/>
              <a:ext cx="386997" cy="513249"/>
              <a:chOff x="3302000" y="4402138"/>
              <a:chExt cx="223838" cy="296862"/>
            </a:xfrm>
            <a:solidFill>
              <a:srgbClr val="F80000"/>
            </a:solidFill>
          </p:grpSpPr>
          <p:sp>
            <p:nvSpPr>
              <p:cNvPr id="426" name="Freeform 53">
                <a:extLst>
                  <a:ext uri="{FF2B5EF4-FFF2-40B4-BE49-F238E27FC236}">
                    <a16:creationId xmlns:a16="http://schemas.microsoft.com/office/drawing/2014/main" id="{9E99B67A-EFB7-4754-BE8A-B6FC65E30486}"/>
                  </a:ext>
                </a:extLst>
              </p:cNvPr>
              <p:cNvSpPr>
                <a:spLocks noChangeArrowheads="1"/>
              </p:cNvSpPr>
              <p:nvPr/>
            </p:nvSpPr>
            <p:spPr bwMode="auto">
              <a:xfrm>
                <a:off x="3302000" y="4402138"/>
                <a:ext cx="223838" cy="296862"/>
              </a:xfrm>
              <a:custGeom>
                <a:avLst/>
                <a:gdLst>
                  <a:gd name="T0" fmla="*/ 310 w 622"/>
                  <a:gd name="T1" fmla="*/ 0 h 825"/>
                  <a:gd name="T2" fmla="*/ 0 w 622"/>
                  <a:gd name="T3" fmla="*/ 132 h 825"/>
                  <a:gd name="T4" fmla="*/ 0 w 622"/>
                  <a:gd name="T5" fmla="*/ 426 h 825"/>
                  <a:gd name="T6" fmla="*/ 0 w 622"/>
                  <a:gd name="T7" fmla="*/ 426 h 825"/>
                  <a:gd name="T8" fmla="*/ 310 w 622"/>
                  <a:gd name="T9" fmla="*/ 824 h 825"/>
                  <a:gd name="T10" fmla="*/ 621 w 622"/>
                  <a:gd name="T11" fmla="*/ 426 h 825"/>
                  <a:gd name="T12" fmla="*/ 621 w 622"/>
                  <a:gd name="T13" fmla="*/ 426 h 825"/>
                  <a:gd name="T14" fmla="*/ 621 w 622"/>
                  <a:gd name="T15" fmla="*/ 132 h 825"/>
                  <a:gd name="T16" fmla="*/ 310 w 622"/>
                  <a:gd name="T17" fmla="*/ 0 h 825"/>
                  <a:gd name="T18" fmla="*/ 364 w 622"/>
                  <a:gd name="T19" fmla="*/ 539 h 825"/>
                  <a:gd name="T20" fmla="*/ 141 w 622"/>
                  <a:gd name="T21" fmla="*/ 539 h 825"/>
                  <a:gd name="T22" fmla="*/ 141 w 622"/>
                  <a:gd name="T23" fmla="*/ 508 h 825"/>
                  <a:gd name="T24" fmla="*/ 364 w 622"/>
                  <a:gd name="T25" fmla="*/ 508 h 825"/>
                  <a:gd name="T26" fmla="*/ 364 w 622"/>
                  <a:gd name="T27" fmla="*/ 539 h 825"/>
                  <a:gd name="T28" fmla="*/ 364 w 622"/>
                  <a:gd name="T29" fmla="*/ 417 h 825"/>
                  <a:gd name="T30" fmla="*/ 141 w 622"/>
                  <a:gd name="T31" fmla="*/ 417 h 825"/>
                  <a:gd name="T32" fmla="*/ 141 w 622"/>
                  <a:gd name="T33" fmla="*/ 386 h 825"/>
                  <a:gd name="T34" fmla="*/ 364 w 622"/>
                  <a:gd name="T35" fmla="*/ 386 h 825"/>
                  <a:gd name="T36" fmla="*/ 364 w 622"/>
                  <a:gd name="T37" fmla="*/ 417 h 825"/>
                  <a:gd name="T38" fmla="*/ 364 w 622"/>
                  <a:gd name="T39" fmla="*/ 290 h 825"/>
                  <a:gd name="T40" fmla="*/ 141 w 622"/>
                  <a:gd name="T41" fmla="*/ 290 h 825"/>
                  <a:gd name="T42" fmla="*/ 141 w 622"/>
                  <a:gd name="T43" fmla="*/ 259 h 825"/>
                  <a:gd name="T44" fmla="*/ 364 w 622"/>
                  <a:gd name="T45" fmla="*/ 259 h 825"/>
                  <a:gd name="T46" fmla="*/ 364 w 622"/>
                  <a:gd name="T47" fmla="*/ 290 h 825"/>
                  <a:gd name="T48" fmla="*/ 497 w 622"/>
                  <a:gd name="T49" fmla="*/ 496 h 825"/>
                  <a:gd name="T50" fmla="*/ 443 w 622"/>
                  <a:gd name="T51" fmla="*/ 550 h 825"/>
                  <a:gd name="T52" fmla="*/ 409 w 622"/>
                  <a:gd name="T53" fmla="*/ 516 h 825"/>
                  <a:gd name="T54" fmla="*/ 409 w 622"/>
                  <a:gd name="T55" fmla="*/ 502 h 825"/>
                  <a:gd name="T56" fmla="*/ 423 w 622"/>
                  <a:gd name="T57" fmla="*/ 502 h 825"/>
                  <a:gd name="T58" fmla="*/ 443 w 622"/>
                  <a:gd name="T59" fmla="*/ 522 h 825"/>
                  <a:gd name="T60" fmla="*/ 483 w 622"/>
                  <a:gd name="T61" fmla="*/ 482 h 825"/>
                  <a:gd name="T62" fmla="*/ 497 w 622"/>
                  <a:gd name="T63" fmla="*/ 482 h 825"/>
                  <a:gd name="T64" fmla="*/ 497 w 622"/>
                  <a:gd name="T65" fmla="*/ 496 h 825"/>
                  <a:gd name="T66" fmla="*/ 421 w 622"/>
                  <a:gd name="T67" fmla="*/ 375 h 825"/>
                  <a:gd name="T68" fmla="*/ 421 w 622"/>
                  <a:gd name="T69" fmla="*/ 361 h 825"/>
                  <a:gd name="T70" fmla="*/ 435 w 622"/>
                  <a:gd name="T71" fmla="*/ 361 h 825"/>
                  <a:gd name="T72" fmla="*/ 454 w 622"/>
                  <a:gd name="T73" fmla="*/ 381 h 825"/>
                  <a:gd name="T74" fmla="*/ 474 w 622"/>
                  <a:gd name="T75" fmla="*/ 361 h 825"/>
                  <a:gd name="T76" fmla="*/ 488 w 622"/>
                  <a:gd name="T77" fmla="*/ 361 h 825"/>
                  <a:gd name="T78" fmla="*/ 488 w 622"/>
                  <a:gd name="T79" fmla="*/ 375 h 825"/>
                  <a:gd name="T80" fmla="*/ 468 w 622"/>
                  <a:gd name="T81" fmla="*/ 395 h 825"/>
                  <a:gd name="T82" fmla="*/ 488 w 622"/>
                  <a:gd name="T83" fmla="*/ 415 h 825"/>
                  <a:gd name="T84" fmla="*/ 488 w 622"/>
                  <a:gd name="T85" fmla="*/ 429 h 825"/>
                  <a:gd name="T86" fmla="*/ 480 w 622"/>
                  <a:gd name="T87" fmla="*/ 431 h 825"/>
                  <a:gd name="T88" fmla="*/ 471 w 622"/>
                  <a:gd name="T89" fmla="*/ 429 h 825"/>
                  <a:gd name="T90" fmla="*/ 452 w 622"/>
                  <a:gd name="T91" fmla="*/ 409 h 825"/>
                  <a:gd name="T92" fmla="*/ 432 w 622"/>
                  <a:gd name="T93" fmla="*/ 429 h 825"/>
                  <a:gd name="T94" fmla="*/ 423 w 622"/>
                  <a:gd name="T95" fmla="*/ 431 h 825"/>
                  <a:gd name="T96" fmla="*/ 415 w 622"/>
                  <a:gd name="T97" fmla="*/ 429 h 825"/>
                  <a:gd name="T98" fmla="*/ 415 w 622"/>
                  <a:gd name="T99" fmla="*/ 415 h 825"/>
                  <a:gd name="T100" fmla="*/ 435 w 622"/>
                  <a:gd name="T101" fmla="*/ 395 h 825"/>
                  <a:gd name="T102" fmla="*/ 421 w 622"/>
                  <a:gd name="T103" fmla="*/ 375 h 825"/>
                  <a:gd name="T104" fmla="*/ 500 w 622"/>
                  <a:gd name="T105" fmla="*/ 256 h 825"/>
                  <a:gd name="T106" fmla="*/ 446 w 622"/>
                  <a:gd name="T107" fmla="*/ 310 h 825"/>
                  <a:gd name="T108" fmla="*/ 412 w 622"/>
                  <a:gd name="T109" fmla="*/ 276 h 825"/>
                  <a:gd name="T110" fmla="*/ 412 w 622"/>
                  <a:gd name="T111" fmla="*/ 262 h 825"/>
                  <a:gd name="T112" fmla="*/ 426 w 622"/>
                  <a:gd name="T113" fmla="*/ 262 h 825"/>
                  <a:gd name="T114" fmla="*/ 446 w 622"/>
                  <a:gd name="T115" fmla="*/ 282 h 825"/>
                  <a:gd name="T116" fmla="*/ 485 w 622"/>
                  <a:gd name="T117" fmla="*/ 242 h 825"/>
                  <a:gd name="T118" fmla="*/ 500 w 622"/>
                  <a:gd name="T119" fmla="*/ 242 h 825"/>
                  <a:gd name="T120" fmla="*/ 500 w 622"/>
                  <a:gd name="T121" fmla="*/ 256 h 8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22" h="825">
                    <a:moveTo>
                      <a:pt x="310" y="0"/>
                    </a:moveTo>
                    <a:lnTo>
                      <a:pt x="0" y="132"/>
                    </a:lnTo>
                    <a:lnTo>
                      <a:pt x="0" y="426"/>
                    </a:lnTo>
                    <a:lnTo>
                      <a:pt x="0" y="426"/>
                    </a:lnTo>
                    <a:cubicBezTo>
                      <a:pt x="8" y="589"/>
                      <a:pt x="130" y="733"/>
                      <a:pt x="310" y="824"/>
                    </a:cubicBezTo>
                    <a:cubicBezTo>
                      <a:pt x="491" y="733"/>
                      <a:pt x="610" y="589"/>
                      <a:pt x="621" y="426"/>
                    </a:cubicBezTo>
                    <a:lnTo>
                      <a:pt x="621" y="426"/>
                    </a:lnTo>
                    <a:lnTo>
                      <a:pt x="621" y="132"/>
                    </a:lnTo>
                    <a:lnTo>
                      <a:pt x="310" y="0"/>
                    </a:lnTo>
                    <a:close/>
                    <a:moveTo>
                      <a:pt x="364" y="539"/>
                    </a:moveTo>
                    <a:lnTo>
                      <a:pt x="141" y="539"/>
                    </a:lnTo>
                    <a:lnTo>
                      <a:pt x="141" y="508"/>
                    </a:lnTo>
                    <a:lnTo>
                      <a:pt x="364" y="508"/>
                    </a:lnTo>
                    <a:lnTo>
                      <a:pt x="364" y="539"/>
                    </a:lnTo>
                    <a:close/>
                    <a:moveTo>
                      <a:pt x="364" y="417"/>
                    </a:moveTo>
                    <a:lnTo>
                      <a:pt x="141" y="417"/>
                    </a:lnTo>
                    <a:lnTo>
                      <a:pt x="141" y="386"/>
                    </a:lnTo>
                    <a:lnTo>
                      <a:pt x="364" y="386"/>
                    </a:lnTo>
                    <a:lnTo>
                      <a:pt x="364" y="417"/>
                    </a:lnTo>
                    <a:close/>
                    <a:moveTo>
                      <a:pt x="364" y="290"/>
                    </a:moveTo>
                    <a:lnTo>
                      <a:pt x="141" y="290"/>
                    </a:lnTo>
                    <a:lnTo>
                      <a:pt x="141" y="259"/>
                    </a:lnTo>
                    <a:lnTo>
                      <a:pt x="364" y="259"/>
                    </a:lnTo>
                    <a:lnTo>
                      <a:pt x="364" y="290"/>
                    </a:lnTo>
                    <a:close/>
                    <a:moveTo>
                      <a:pt x="497" y="496"/>
                    </a:moveTo>
                    <a:lnTo>
                      <a:pt x="443" y="550"/>
                    </a:lnTo>
                    <a:lnTo>
                      <a:pt x="409" y="516"/>
                    </a:lnTo>
                    <a:cubicBezTo>
                      <a:pt x="406" y="513"/>
                      <a:pt x="406" y="505"/>
                      <a:pt x="409" y="502"/>
                    </a:cubicBezTo>
                    <a:cubicBezTo>
                      <a:pt x="412" y="499"/>
                      <a:pt x="421" y="499"/>
                      <a:pt x="423" y="502"/>
                    </a:cubicBezTo>
                    <a:lnTo>
                      <a:pt x="443" y="522"/>
                    </a:lnTo>
                    <a:lnTo>
                      <a:pt x="483" y="482"/>
                    </a:lnTo>
                    <a:cubicBezTo>
                      <a:pt x="485" y="479"/>
                      <a:pt x="494" y="479"/>
                      <a:pt x="497" y="482"/>
                    </a:cubicBezTo>
                    <a:cubicBezTo>
                      <a:pt x="502" y="485"/>
                      <a:pt x="502" y="494"/>
                      <a:pt x="497" y="496"/>
                    </a:cubicBezTo>
                    <a:close/>
                    <a:moveTo>
                      <a:pt x="421" y="375"/>
                    </a:moveTo>
                    <a:cubicBezTo>
                      <a:pt x="418" y="372"/>
                      <a:pt x="418" y="364"/>
                      <a:pt x="421" y="361"/>
                    </a:cubicBezTo>
                    <a:cubicBezTo>
                      <a:pt x="423" y="358"/>
                      <a:pt x="432" y="358"/>
                      <a:pt x="435" y="361"/>
                    </a:cubicBezTo>
                    <a:lnTo>
                      <a:pt x="454" y="381"/>
                    </a:lnTo>
                    <a:lnTo>
                      <a:pt x="474" y="361"/>
                    </a:lnTo>
                    <a:cubicBezTo>
                      <a:pt x="477" y="358"/>
                      <a:pt x="485" y="358"/>
                      <a:pt x="488" y="361"/>
                    </a:cubicBezTo>
                    <a:cubicBezTo>
                      <a:pt x="491" y="364"/>
                      <a:pt x="491" y="372"/>
                      <a:pt x="488" y="375"/>
                    </a:cubicBezTo>
                    <a:lnTo>
                      <a:pt x="468" y="395"/>
                    </a:lnTo>
                    <a:lnTo>
                      <a:pt x="488" y="415"/>
                    </a:lnTo>
                    <a:cubicBezTo>
                      <a:pt x="491" y="417"/>
                      <a:pt x="491" y="427"/>
                      <a:pt x="488" y="429"/>
                    </a:cubicBezTo>
                    <a:cubicBezTo>
                      <a:pt x="485" y="432"/>
                      <a:pt x="483" y="431"/>
                      <a:pt x="480" y="431"/>
                    </a:cubicBezTo>
                    <a:cubicBezTo>
                      <a:pt x="477" y="431"/>
                      <a:pt x="474" y="431"/>
                      <a:pt x="471" y="429"/>
                    </a:cubicBezTo>
                    <a:lnTo>
                      <a:pt x="452" y="409"/>
                    </a:lnTo>
                    <a:lnTo>
                      <a:pt x="432" y="429"/>
                    </a:lnTo>
                    <a:cubicBezTo>
                      <a:pt x="429" y="431"/>
                      <a:pt x="426" y="431"/>
                      <a:pt x="423" y="431"/>
                    </a:cubicBezTo>
                    <a:cubicBezTo>
                      <a:pt x="421" y="431"/>
                      <a:pt x="418" y="431"/>
                      <a:pt x="415" y="429"/>
                    </a:cubicBezTo>
                    <a:cubicBezTo>
                      <a:pt x="412" y="426"/>
                      <a:pt x="412" y="417"/>
                      <a:pt x="415" y="415"/>
                    </a:cubicBezTo>
                    <a:lnTo>
                      <a:pt x="435" y="395"/>
                    </a:lnTo>
                    <a:lnTo>
                      <a:pt x="421" y="375"/>
                    </a:lnTo>
                    <a:close/>
                    <a:moveTo>
                      <a:pt x="500" y="256"/>
                    </a:moveTo>
                    <a:lnTo>
                      <a:pt x="446" y="310"/>
                    </a:lnTo>
                    <a:lnTo>
                      <a:pt x="412" y="276"/>
                    </a:lnTo>
                    <a:cubicBezTo>
                      <a:pt x="409" y="273"/>
                      <a:pt x="409" y="265"/>
                      <a:pt x="412" y="262"/>
                    </a:cubicBezTo>
                    <a:cubicBezTo>
                      <a:pt x="415" y="259"/>
                      <a:pt x="423" y="259"/>
                      <a:pt x="426" y="262"/>
                    </a:cubicBezTo>
                    <a:lnTo>
                      <a:pt x="446" y="282"/>
                    </a:lnTo>
                    <a:lnTo>
                      <a:pt x="485" y="242"/>
                    </a:lnTo>
                    <a:cubicBezTo>
                      <a:pt x="488" y="240"/>
                      <a:pt x="497" y="240"/>
                      <a:pt x="500" y="242"/>
                    </a:cubicBezTo>
                    <a:cubicBezTo>
                      <a:pt x="502" y="248"/>
                      <a:pt x="502" y="254"/>
                      <a:pt x="500" y="256"/>
                    </a:cubicBezTo>
                    <a:close/>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27" name="Freeform 191">
                <a:extLst>
                  <a:ext uri="{FF2B5EF4-FFF2-40B4-BE49-F238E27FC236}">
                    <a16:creationId xmlns:a16="http://schemas.microsoft.com/office/drawing/2014/main" id="{33E4C451-4A65-4CF3-B5A5-33ABAA1BAC29}"/>
                  </a:ext>
                </a:extLst>
              </p:cNvPr>
              <p:cNvSpPr>
                <a:spLocks noChangeArrowheads="1"/>
              </p:cNvSpPr>
              <p:nvPr/>
            </p:nvSpPr>
            <p:spPr bwMode="auto">
              <a:xfrm>
                <a:off x="3302000" y="4402138"/>
                <a:ext cx="223838" cy="296862"/>
              </a:xfrm>
              <a:custGeom>
                <a:avLst/>
                <a:gdLst>
                  <a:gd name="T0" fmla="*/ 310 w 622"/>
                  <a:gd name="T1" fmla="*/ 0 h 825"/>
                  <a:gd name="T2" fmla="*/ 0 w 622"/>
                  <a:gd name="T3" fmla="*/ 132 h 825"/>
                  <a:gd name="T4" fmla="*/ 0 w 622"/>
                  <a:gd name="T5" fmla="*/ 426 h 825"/>
                  <a:gd name="T6" fmla="*/ 0 w 622"/>
                  <a:gd name="T7" fmla="*/ 426 h 825"/>
                  <a:gd name="T8" fmla="*/ 310 w 622"/>
                  <a:gd name="T9" fmla="*/ 824 h 825"/>
                  <a:gd name="T10" fmla="*/ 621 w 622"/>
                  <a:gd name="T11" fmla="*/ 426 h 825"/>
                  <a:gd name="T12" fmla="*/ 621 w 622"/>
                  <a:gd name="T13" fmla="*/ 426 h 825"/>
                  <a:gd name="T14" fmla="*/ 621 w 622"/>
                  <a:gd name="T15" fmla="*/ 132 h 825"/>
                  <a:gd name="T16" fmla="*/ 310 w 622"/>
                  <a:gd name="T17" fmla="*/ 0 h 825"/>
                  <a:gd name="T18" fmla="*/ 364 w 622"/>
                  <a:gd name="T19" fmla="*/ 539 h 825"/>
                  <a:gd name="T20" fmla="*/ 141 w 622"/>
                  <a:gd name="T21" fmla="*/ 539 h 825"/>
                  <a:gd name="T22" fmla="*/ 141 w 622"/>
                  <a:gd name="T23" fmla="*/ 508 h 825"/>
                  <a:gd name="T24" fmla="*/ 364 w 622"/>
                  <a:gd name="T25" fmla="*/ 508 h 825"/>
                  <a:gd name="T26" fmla="*/ 364 w 622"/>
                  <a:gd name="T27" fmla="*/ 539 h 825"/>
                  <a:gd name="T28" fmla="*/ 364 w 622"/>
                  <a:gd name="T29" fmla="*/ 417 h 825"/>
                  <a:gd name="T30" fmla="*/ 141 w 622"/>
                  <a:gd name="T31" fmla="*/ 417 h 825"/>
                  <a:gd name="T32" fmla="*/ 141 w 622"/>
                  <a:gd name="T33" fmla="*/ 386 h 825"/>
                  <a:gd name="T34" fmla="*/ 364 w 622"/>
                  <a:gd name="T35" fmla="*/ 386 h 825"/>
                  <a:gd name="T36" fmla="*/ 364 w 622"/>
                  <a:gd name="T37" fmla="*/ 417 h 825"/>
                  <a:gd name="T38" fmla="*/ 364 w 622"/>
                  <a:gd name="T39" fmla="*/ 290 h 825"/>
                  <a:gd name="T40" fmla="*/ 141 w 622"/>
                  <a:gd name="T41" fmla="*/ 290 h 825"/>
                  <a:gd name="T42" fmla="*/ 141 w 622"/>
                  <a:gd name="T43" fmla="*/ 259 h 825"/>
                  <a:gd name="T44" fmla="*/ 364 w 622"/>
                  <a:gd name="T45" fmla="*/ 259 h 825"/>
                  <a:gd name="T46" fmla="*/ 364 w 622"/>
                  <a:gd name="T47" fmla="*/ 290 h 825"/>
                  <a:gd name="T48" fmla="*/ 497 w 622"/>
                  <a:gd name="T49" fmla="*/ 496 h 825"/>
                  <a:gd name="T50" fmla="*/ 443 w 622"/>
                  <a:gd name="T51" fmla="*/ 550 h 825"/>
                  <a:gd name="T52" fmla="*/ 409 w 622"/>
                  <a:gd name="T53" fmla="*/ 516 h 825"/>
                  <a:gd name="T54" fmla="*/ 409 w 622"/>
                  <a:gd name="T55" fmla="*/ 502 h 825"/>
                  <a:gd name="T56" fmla="*/ 423 w 622"/>
                  <a:gd name="T57" fmla="*/ 502 h 825"/>
                  <a:gd name="T58" fmla="*/ 443 w 622"/>
                  <a:gd name="T59" fmla="*/ 522 h 825"/>
                  <a:gd name="T60" fmla="*/ 483 w 622"/>
                  <a:gd name="T61" fmla="*/ 482 h 825"/>
                  <a:gd name="T62" fmla="*/ 497 w 622"/>
                  <a:gd name="T63" fmla="*/ 482 h 825"/>
                  <a:gd name="T64" fmla="*/ 497 w 622"/>
                  <a:gd name="T65" fmla="*/ 496 h 825"/>
                  <a:gd name="T66" fmla="*/ 421 w 622"/>
                  <a:gd name="T67" fmla="*/ 375 h 825"/>
                  <a:gd name="T68" fmla="*/ 421 w 622"/>
                  <a:gd name="T69" fmla="*/ 361 h 825"/>
                  <a:gd name="T70" fmla="*/ 435 w 622"/>
                  <a:gd name="T71" fmla="*/ 361 h 825"/>
                  <a:gd name="T72" fmla="*/ 454 w 622"/>
                  <a:gd name="T73" fmla="*/ 381 h 825"/>
                  <a:gd name="T74" fmla="*/ 474 w 622"/>
                  <a:gd name="T75" fmla="*/ 361 h 825"/>
                  <a:gd name="T76" fmla="*/ 488 w 622"/>
                  <a:gd name="T77" fmla="*/ 361 h 825"/>
                  <a:gd name="T78" fmla="*/ 488 w 622"/>
                  <a:gd name="T79" fmla="*/ 375 h 825"/>
                  <a:gd name="T80" fmla="*/ 468 w 622"/>
                  <a:gd name="T81" fmla="*/ 395 h 825"/>
                  <a:gd name="T82" fmla="*/ 488 w 622"/>
                  <a:gd name="T83" fmla="*/ 415 h 825"/>
                  <a:gd name="T84" fmla="*/ 488 w 622"/>
                  <a:gd name="T85" fmla="*/ 429 h 825"/>
                  <a:gd name="T86" fmla="*/ 480 w 622"/>
                  <a:gd name="T87" fmla="*/ 431 h 825"/>
                  <a:gd name="T88" fmla="*/ 471 w 622"/>
                  <a:gd name="T89" fmla="*/ 429 h 825"/>
                  <a:gd name="T90" fmla="*/ 452 w 622"/>
                  <a:gd name="T91" fmla="*/ 409 h 825"/>
                  <a:gd name="T92" fmla="*/ 432 w 622"/>
                  <a:gd name="T93" fmla="*/ 429 h 825"/>
                  <a:gd name="T94" fmla="*/ 423 w 622"/>
                  <a:gd name="T95" fmla="*/ 431 h 825"/>
                  <a:gd name="T96" fmla="*/ 415 w 622"/>
                  <a:gd name="T97" fmla="*/ 429 h 825"/>
                  <a:gd name="T98" fmla="*/ 415 w 622"/>
                  <a:gd name="T99" fmla="*/ 415 h 825"/>
                  <a:gd name="T100" fmla="*/ 435 w 622"/>
                  <a:gd name="T101" fmla="*/ 395 h 825"/>
                  <a:gd name="T102" fmla="*/ 421 w 622"/>
                  <a:gd name="T103" fmla="*/ 375 h 825"/>
                  <a:gd name="T104" fmla="*/ 500 w 622"/>
                  <a:gd name="T105" fmla="*/ 256 h 825"/>
                  <a:gd name="T106" fmla="*/ 446 w 622"/>
                  <a:gd name="T107" fmla="*/ 310 h 825"/>
                  <a:gd name="T108" fmla="*/ 412 w 622"/>
                  <a:gd name="T109" fmla="*/ 276 h 825"/>
                  <a:gd name="T110" fmla="*/ 412 w 622"/>
                  <a:gd name="T111" fmla="*/ 262 h 825"/>
                  <a:gd name="T112" fmla="*/ 426 w 622"/>
                  <a:gd name="T113" fmla="*/ 262 h 825"/>
                  <a:gd name="T114" fmla="*/ 446 w 622"/>
                  <a:gd name="T115" fmla="*/ 282 h 825"/>
                  <a:gd name="T116" fmla="*/ 485 w 622"/>
                  <a:gd name="T117" fmla="*/ 242 h 825"/>
                  <a:gd name="T118" fmla="*/ 500 w 622"/>
                  <a:gd name="T119" fmla="*/ 242 h 825"/>
                  <a:gd name="T120" fmla="*/ 500 w 622"/>
                  <a:gd name="T121" fmla="*/ 256 h 8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22" h="825">
                    <a:moveTo>
                      <a:pt x="310" y="0"/>
                    </a:moveTo>
                    <a:lnTo>
                      <a:pt x="0" y="132"/>
                    </a:lnTo>
                    <a:lnTo>
                      <a:pt x="0" y="426"/>
                    </a:lnTo>
                    <a:lnTo>
                      <a:pt x="0" y="426"/>
                    </a:lnTo>
                    <a:cubicBezTo>
                      <a:pt x="8" y="589"/>
                      <a:pt x="130" y="733"/>
                      <a:pt x="310" y="824"/>
                    </a:cubicBezTo>
                    <a:cubicBezTo>
                      <a:pt x="491" y="733"/>
                      <a:pt x="610" y="589"/>
                      <a:pt x="621" y="426"/>
                    </a:cubicBezTo>
                    <a:lnTo>
                      <a:pt x="621" y="426"/>
                    </a:lnTo>
                    <a:lnTo>
                      <a:pt x="621" y="132"/>
                    </a:lnTo>
                    <a:lnTo>
                      <a:pt x="310" y="0"/>
                    </a:lnTo>
                    <a:close/>
                    <a:moveTo>
                      <a:pt x="364" y="539"/>
                    </a:moveTo>
                    <a:lnTo>
                      <a:pt x="141" y="539"/>
                    </a:lnTo>
                    <a:lnTo>
                      <a:pt x="141" y="508"/>
                    </a:lnTo>
                    <a:lnTo>
                      <a:pt x="364" y="508"/>
                    </a:lnTo>
                    <a:lnTo>
                      <a:pt x="364" y="539"/>
                    </a:lnTo>
                    <a:close/>
                    <a:moveTo>
                      <a:pt x="364" y="417"/>
                    </a:moveTo>
                    <a:lnTo>
                      <a:pt x="141" y="417"/>
                    </a:lnTo>
                    <a:lnTo>
                      <a:pt x="141" y="386"/>
                    </a:lnTo>
                    <a:lnTo>
                      <a:pt x="364" y="386"/>
                    </a:lnTo>
                    <a:lnTo>
                      <a:pt x="364" y="417"/>
                    </a:lnTo>
                    <a:close/>
                    <a:moveTo>
                      <a:pt x="364" y="290"/>
                    </a:moveTo>
                    <a:lnTo>
                      <a:pt x="141" y="290"/>
                    </a:lnTo>
                    <a:lnTo>
                      <a:pt x="141" y="259"/>
                    </a:lnTo>
                    <a:lnTo>
                      <a:pt x="364" y="259"/>
                    </a:lnTo>
                    <a:lnTo>
                      <a:pt x="364" y="290"/>
                    </a:lnTo>
                    <a:close/>
                    <a:moveTo>
                      <a:pt x="497" y="496"/>
                    </a:moveTo>
                    <a:lnTo>
                      <a:pt x="443" y="550"/>
                    </a:lnTo>
                    <a:lnTo>
                      <a:pt x="409" y="516"/>
                    </a:lnTo>
                    <a:cubicBezTo>
                      <a:pt x="406" y="513"/>
                      <a:pt x="406" y="505"/>
                      <a:pt x="409" y="502"/>
                    </a:cubicBezTo>
                    <a:cubicBezTo>
                      <a:pt x="412" y="499"/>
                      <a:pt x="421" y="499"/>
                      <a:pt x="423" y="502"/>
                    </a:cubicBezTo>
                    <a:lnTo>
                      <a:pt x="443" y="522"/>
                    </a:lnTo>
                    <a:lnTo>
                      <a:pt x="483" y="482"/>
                    </a:lnTo>
                    <a:cubicBezTo>
                      <a:pt x="485" y="479"/>
                      <a:pt x="494" y="479"/>
                      <a:pt x="497" y="482"/>
                    </a:cubicBezTo>
                    <a:cubicBezTo>
                      <a:pt x="502" y="485"/>
                      <a:pt x="502" y="494"/>
                      <a:pt x="497" y="496"/>
                    </a:cubicBezTo>
                    <a:close/>
                    <a:moveTo>
                      <a:pt x="421" y="375"/>
                    </a:moveTo>
                    <a:cubicBezTo>
                      <a:pt x="418" y="372"/>
                      <a:pt x="418" y="364"/>
                      <a:pt x="421" y="361"/>
                    </a:cubicBezTo>
                    <a:cubicBezTo>
                      <a:pt x="423" y="358"/>
                      <a:pt x="432" y="358"/>
                      <a:pt x="435" y="361"/>
                    </a:cubicBezTo>
                    <a:lnTo>
                      <a:pt x="454" y="381"/>
                    </a:lnTo>
                    <a:lnTo>
                      <a:pt x="474" y="361"/>
                    </a:lnTo>
                    <a:cubicBezTo>
                      <a:pt x="477" y="358"/>
                      <a:pt x="485" y="358"/>
                      <a:pt x="488" y="361"/>
                    </a:cubicBezTo>
                    <a:cubicBezTo>
                      <a:pt x="491" y="364"/>
                      <a:pt x="491" y="372"/>
                      <a:pt x="488" y="375"/>
                    </a:cubicBezTo>
                    <a:lnTo>
                      <a:pt x="468" y="395"/>
                    </a:lnTo>
                    <a:lnTo>
                      <a:pt x="488" y="415"/>
                    </a:lnTo>
                    <a:cubicBezTo>
                      <a:pt x="491" y="417"/>
                      <a:pt x="491" y="427"/>
                      <a:pt x="488" y="429"/>
                    </a:cubicBezTo>
                    <a:cubicBezTo>
                      <a:pt x="485" y="432"/>
                      <a:pt x="483" y="431"/>
                      <a:pt x="480" y="431"/>
                    </a:cubicBezTo>
                    <a:cubicBezTo>
                      <a:pt x="477" y="431"/>
                      <a:pt x="474" y="431"/>
                      <a:pt x="471" y="429"/>
                    </a:cubicBezTo>
                    <a:lnTo>
                      <a:pt x="452" y="409"/>
                    </a:lnTo>
                    <a:lnTo>
                      <a:pt x="432" y="429"/>
                    </a:lnTo>
                    <a:cubicBezTo>
                      <a:pt x="429" y="431"/>
                      <a:pt x="426" y="431"/>
                      <a:pt x="423" y="431"/>
                    </a:cubicBezTo>
                    <a:cubicBezTo>
                      <a:pt x="421" y="431"/>
                      <a:pt x="418" y="431"/>
                      <a:pt x="415" y="429"/>
                    </a:cubicBezTo>
                    <a:cubicBezTo>
                      <a:pt x="412" y="426"/>
                      <a:pt x="412" y="417"/>
                      <a:pt x="415" y="415"/>
                    </a:cubicBezTo>
                    <a:lnTo>
                      <a:pt x="435" y="395"/>
                    </a:lnTo>
                    <a:lnTo>
                      <a:pt x="421" y="375"/>
                    </a:lnTo>
                    <a:close/>
                    <a:moveTo>
                      <a:pt x="500" y="256"/>
                    </a:moveTo>
                    <a:lnTo>
                      <a:pt x="446" y="310"/>
                    </a:lnTo>
                    <a:lnTo>
                      <a:pt x="412" y="276"/>
                    </a:lnTo>
                    <a:cubicBezTo>
                      <a:pt x="409" y="273"/>
                      <a:pt x="409" y="265"/>
                      <a:pt x="412" y="262"/>
                    </a:cubicBezTo>
                    <a:cubicBezTo>
                      <a:pt x="415" y="259"/>
                      <a:pt x="423" y="259"/>
                      <a:pt x="426" y="262"/>
                    </a:cubicBezTo>
                    <a:lnTo>
                      <a:pt x="446" y="282"/>
                    </a:lnTo>
                    <a:lnTo>
                      <a:pt x="485" y="242"/>
                    </a:lnTo>
                    <a:cubicBezTo>
                      <a:pt x="488" y="240"/>
                      <a:pt x="497" y="240"/>
                      <a:pt x="500" y="242"/>
                    </a:cubicBezTo>
                    <a:cubicBezTo>
                      <a:pt x="502" y="248"/>
                      <a:pt x="502" y="254"/>
                      <a:pt x="500" y="256"/>
                    </a:cubicBezTo>
                    <a:close/>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425" name="Rectangle 424">
              <a:extLst>
                <a:ext uri="{FF2B5EF4-FFF2-40B4-BE49-F238E27FC236}">
                  <a16:creationId xmlns:a16="http://schemas.microsoft.com/office/drawing/2014/main" id="{9043FCF0-4F62-44CC-8794-A0D0921C8FD9}"/>
                </a:ext>
              </a:extLst>
            </p:cNvPr>
            <p:cNvSpPr/>
            <p:nvPr/>
          </p:nvSpPr>
          <p:spPr>
            <a:xfrm>
              <a:off x="4198441" y="2095219"/>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p>
          </p:txBody>
        </p:sp>
      </p:grpSp>
      <p:sp>
        <p:nvSpPr>
          <p:cNvPr id="428" name="Text Box 30">
            <a:extLst>
              <a:ext uri="{FF2B5EF4-FFF2-40B4-BE49-F238E27FC236}">
                <a16:creationId xmlns:a16="http://schemas.microsoft.com/office/drawing/2014/main" id="{7EC8CEA7-47C8-4D77-A1A6-511B0C7A7E3D}"/>
              </a:ext>
            </a:extLst>
          </p:cNvPr>
          <p:cNvSpPr txBox="1">
            <a:spLocks noChangeArrowheads="1"/>
          </p:cNvSpPr>
          <p:nvPr/>
        </p:nvSpPr>
        <p:spPr bwMode="auto">
          <a:xfrm>
            <a:off x="7692342" y="4860150"/>
            <a:ext cx="381272" cy="246157"/>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a:solidFill>
                  <a:schemeClr val="bg2">
                    <a:lumMod val="10000"/>
                  </a:schemeClr>
                </a:solidFill>
              </a:rPr>
              <a:t>Route Table</a:t>
            </a:r>
            <a:endParaRPr lang="en-US" sz="800" dirty="0">
              <a:solidFill>
                <a:schemeClr val="bg2">
                  <a:lumMod val="10000"/>
                </a:schemeClr>
              </a:solidFill>
            </a:endParaRPr>
          </a:p>
        </p:txBody>
      </p:sp>
      <p:sp>
        <p:nvSpPr>
          <p:cNvPr id="431" name="Text Box 30">
            <a:extLst>
              <a:ext uri="{FF2B5EF4-FFF2-40B4-BE49-F238E27FC236}">
                <a16:creationId xmlns:a16="http://schemas.microsoft.com/office/drawing/2014/main" id="{2D0D971B-0453-4E9E-B02E-35966F06E4AA}"/>
              </a:ext>
            </a:extLst>
          </p:cNvPr>
          <p:cNvSpPr txBox="1">
            <a:spLocks noChangeArrowheads="1"/>
          </p:cNvSpPr>
          <p:nvPr/>
        </p:nvSpPr>
        <p:spPr bwMode="auto">
          <a:xfrm>
            <a:off x="7694762" y="5619587"/>
            <a:ext cx="381272" cy="246157"/>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solidFill>
                  <a:schemeClr val="bg2">
                    <a:lumMod val="10000"/>
                  </a:schemeClr>
                </a:solidFill>
              </a:rPr>
              <a:t>Security List</a:t>
            </a:r>
          </a:p>
        </p:txBody>
      </p:sp>
      <p:grpSp>
        <p:nvGrpSpPr>
          <p:cNvPr id="434" name="Group 433">
            <a:extLst>
              <a:ext uri="{FF2B5EF4-FFF2-40B4-BE49-F238E27FC236}">
                <a16:creationId xmlns:a16="http://schemas.microsoft.com/office/drawing/2014/main" id="{D0B83762-E7EE-4CAB-B650-1EE5139F4AF1}"/>
              </a:ext>
            </a:extLst>
          </p:cNvPr>
          <p:cNvGrpSpPr/>
          <p:nvPr/>
        </p:nvGrpSpPr>
        <p:grpSpPr>
          <a:xfrm>
            <a:off x="1914014" y="4504404"/>
            <a:ext cx="902259" cy="892411"/>
            <a:chOff x="5525115" y="2102017"/>
            <a:chExt cx="986918" cy="976146"/>
          </a:xfrm>
        </p:grpSpPr>
        <p:grpSp>
          <p:nvGrpSpPr>
            <p:cNvPr id="435" name="Group 4">
              <a:extLst>
                <a:ext uri="{FF2B5EF4-FFF2-40B4-BE49-F238E27FC236}">
                  <a16:creationId xmlns:a16="http://schemas.microsoft.com/office/drawing/2014/main" id="{381CCE49-96B7-49D0-8800-C627D94AEC3D}"/>
                </a:ext>
              </a:extLst>
            </p:cNvPr>
            <p:cNvGrpSpPr/>
            <p:nvPr/>
          </p:nvGrpSpPr>
          <p:grpSpPr>
            <a:xfrm>
              <a:off x="5591540" y="2826344"/>
              <a:ext cx="499377" cy="237443"/>
              <a:chOff x="5591540" y="2826344"/>
              <a:chExt cx="499377" cy="237443"/>
            </a:xfrm>
            <a:solidFill>
              <a:schemeClr val="accent1"/>
            </a:solidFill>
          </p:grpSpPr>
          <p:grpSp>
            <p:nvGrpSpPr>
              <p:cNvPr id="444" name="Group 3">
                <a:extLst>
                  <a:ext uri="{FF2B5EF4-FFF2-40B4-BE49-F238E27FC236}">
                    <a16:creationId xmlns:a16="http://schemas.microsoft.com/office/drawing/2014/main" id="{0EE82112-BE06-46D9-B490-861A25E991E4}"/>
                  </a:ext>
                </a:extLst>
              </p:cNvPr>
              <p:cNvGrpSpPr/>
              <p:nvPr/>
            </p:nvGrpSpPr>
            <p:grpSpPr>
              <a:xfrm>
                <a:off x="5618159" y="2826344"/>
                <a:ext cx="446138" cy="83052"/>
                <a:chOff x="5600058" y="2826344"/>
                <a:chExt cx="446138" cy="83052"/>
              </a:xfrm>
              <a:grpFill/>
            </p:grpSpPr>
            <p:sp>
              <p:nvSpPr>
                <p:cNvPr id="460" name="Freeform 155">
                  <a:extLst>
                    <a:ext uri="{FF2B5EF4-FFF2-40B4-BE49-F238E27FC236}">
                      <a16:creationId xmlns:a16="http://schemas.microsoft.com/office/drawing/2014/main" id="{335545C4-6482-4031-AFF3-C8B43BF9054B}"/>
                    </a:ext>
                  </a:extLst>
                </p:cNvPr>
                <p:cNvSpPr>
                  <a:spLocks noChangeArrowheads="1"/>
                </p:cNvSpPr>
                <p:nvPr/>
              </p:nvSpPr>
              <p:spPr bwMode="auto">
                <a:xfrm>
                  <a:off x="5600058" y="2826344"/>
                  <a:ext cx="17036" cy="80922"/>
                </a:xfrm>
                <a:custGeom>
                  <a:avLst/>
                  <a:gdLst>
                    <a:gd name="T0" fmla="*/ 0 w 72"/>
                    <a:gd name="T1" fmla="*/ 0 h 337"/>
                    <a:gd name="T2" fmla="*/ 71 w 72"/>
                    <a:gd name="T3" fmla="*/ 0 h 337"/>
                    <a:gd name="T4" fmla="*/ 71 w 72"/>
                    <a:gd name="T5" fmla="*/ 336 h 337"/>
                    <a:gd name="T6" fmla="*/ 0 w 72"/>
                    <a:gd name="T7" fmla="*/ 336 h 337"/>
                    <a:gd name="T8" fmla="*/ 0 w 72"/>
                    <a:gd name="T9" fmla="*/ 0 h 337"/>
                  </a:gdLst>
                  <a:ahLst/>
                  <a:cxnLst>
                    <a:cxn ang="0">
                      <a:pos x="T0" y="T1"/>
                    </a:cxn>
                    <a:cxn ang="0">
                      <a:pos x="T2" y="T3"/>
                    </a:cxn>
                    <a:cxn ang="0">
                      <a:pos x="T4" y="T5"/>
                    </a:cxn>
                    <a:cxn ang="0">
                      <a:pos x="T6" y="T7"/>
                    </a:cxn>
                    <a:cxn ang="0">
                      <a:pos x="T8" y="T9"/>
                    </a:cxn>
                  </a:cxnLst>
                  <a:rect l="0" t="0" r="r" b="b"/>
                  <a:pathLst>
                    <a:path w="72" h="337">
                      <a:moveTo>
                        <a:pt x="0" y="0"/>
                      </a:moveTo>
                      <a:lnTo>
                        <a:pt x="71" y="0"/>
                      </a:lnTo>
                      <a:lnTo>
                        <a:pt x="71" y="336"/>
                      </a:lnTo>
                      <a:lnTo>
                        <a:pt x="0" y="336"/>
                      </a:ln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58595B"/>
                    </a:solidFill>
                    <a:effectLst/>
                    <a:uLnTx/>
                    <a:uFillTx/>
                    <a:latin typeface="Calibri"/>
                    <a:ea typeface="+mn-ea"/>
                    <a:cs typeface="+mn-cs"/>
                  </a:endParaRPr>
                </a:p>
              </p:txBody>
            </p:sp>
            <p:sp>
              <p:nvSpPr>
                <p:cNvPr id="461" name="Freeform 156">
                  <a:extLst>
                    <a:ext uri="{FF2B5EF4-FFF2-40B4-BE49-F238E27FC236}">
                      <a16:creationId xmlns:a16="http://schemas.microsoft.com/office/drawing/2014/main" id="{746B3D0D-91E4-498D-BA85-52BAE5B250E6}"/>
                    </a:ext>
                  </a:extLst>
                </p:cNvPr>
                <p:cNvSpPr>
                  <a:spLocks noChangeArrowheads="1"/>
                </p:cNvSpPr>
                <p:nvPr/>
              </p:nvSpPr>
              <p:spPr bwMode="auto">
                <a:xfrm>
                  <a:off x="5637325" y="2850833"/>
                  <a:ext cx="53238" cy="58563"/>
                </a:xfrm>
                <a:custGeom>
                  <a:avLst/>
                  <a:gdLst>
                    <a:gd name="T0" fmla="*/ 0 w 222"/>
                    <a:gd name="T1" fmla="*/ 45 h 243"/>
                    <a:gd name="T2" fmla="*/ 0 w 222"/>
                    <a:gd name="T3" fmla="*/ 2 h 243"/>
                    <a:gd name="T4" fmla="*/ 65 w 222"/>
                    <a:gd name="T5" fmla="*/ 2 h 243"/>
                    <a:gd name="T6" fmla="*/ 68 w 222"/>
                    <a:gd name="T7" fmla="*/ 39 h 243"/>
                    <a:gd name="T8" fmla="*/ 144 w 222"/>
                    <a:gd name="T9" fmla="*/ 0 h 243"/>
                    <a:gd name="T10" fmla="*/ 215 w 222"/>
                    <a:gd name="T11" fmla="*/ 45 h 243"/>
                    <a:gd name="T12" fmla="*/ 221 w 222"/>
                    <a:gd name="T13" fmla="*/ 115 h 243"/>
                    <a:gd name="T14" fmla="*/ 221 w 222"/>
                    <a:gd name="T15" fmla="*/ 242 h 243"/>
                    <a:gd name="T16" fmla="*/ 150 w 222"/>
                    <a:gd name="T17" fmla="*/ 242 h 243"/>
                    <a:gd name="T18" fmla="*/ 150 w 222"/>
                    <a:gd name="T19" fmla="*/ 95 h 243"/>
                    <a:gd name="T20" fmla="*/ 147 w 222"/>
                    <a:gd name="T21" fmla="*/ 70 h 243"/>
                    <a:gd name="T22" fmla="*/ 113 w 222"/>
                    <a:gd name="T23" fmla="*/ 50 h 243"/>
                    <a:gd name="T24" fmla="*/ 77 w 222"/>
                    <a:gd name="T25" fmla="*/ 67 h 243"/>
                    <a:gd name="T26" fmla="*/ 68 w 222"/>
                    <a:gd name="T27" fmla="*/ 104 h 243"/>
                    <a:gd name="T28" fmla="*/ 68 w 222"/>
                    <a:gd name="T29" fmla="*/ 242 h 243"/>
                    <a:gd name="T30" fmla="*/ 0 w 222"/>
                    <a:gd name="T31" fmla="*/ 242 h 243"/>
                    <a:gd name="T32" fmla="*/ 0 w 222"/>
                    <a:gd name="T33" fmla="*/ 45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2" h="243">
                      <a:moveTo>
                        <a:pt x="0" y="45"/>
                      </a:moveTo>
                      <a:cubicBezTo>
                        <a:pt x="0" y="45"/>
                        <a:pt x="0" y="19"/>
                        <a:pt x="0" y="2"/>
                      </a:cubicBezTo>
                      <a:lnTo>
                        <a:pt x="65" y="2"/>
                      </a:lnTo>
                      <a:lnTo>
                        <a:pt x="68" y="39"/>
                      </a:lnTo>
                      <a:cubicBezTo>
                        <a:pt x="74" y="28"/>
                        <a:pt x="94" y="0"/>
                        <a:pt x="144" y="0"/>
                      </a:cubicBezTo>
                      <a:cubicBezTo>
                        <a:pt x="189" y="0"/>
                        <a:pt x="209" y="28"/>
                        <a:pt x="215" y="45"/>
                      </a:cubicBezTo>
                      <a:cubicBezTo>
                        <a:pt x="221" y="59"/>
                        <a:pt x="221" y="70"/>
                        <a:pt x="221" y="115"/>
                      </a:cubicBezTo>
                      <a:lnTo>
                        <a:pt x="221" y="242"/>
                      </a:lnTo>
                      <a:lnTo>
                        <a:pt x="150" y="242"/>
                      </a:lnTo>
                      <a:lnTo>
                        <a:pt x="150" y="95"/>
                      </a:lnTo>
                      <a:cubicBezTo>
                        <a:pt x="150" y="87"/>
                        <a:pt x="150" y="79"/>
                        <a:pt x="147" y="70"/>
                      </a:cubicBezTo>
                      <a:cubicBezTo>
                        <a:pt x="142" y="59"/>
                        <a:pt x="130" y="50"/>
                        <a:pt x="113" y="50"/>
                      </a:cubicBezTo>
                      <a:cubicBezTo>
                        <a:pt x="99" y="50"/>
                        <a:pt x="85" y="56"/>
                        <a:pt x="77" y="67"/>
                      </a:cubicBezTo>
                      <a:cubicBezTo>
                        <a:pt x="74" y="73"/>
                        <a:pt x="68" y="84"/>
                        <a:pt x="68" y="104"/>
                      </a:cubicBezTo>
                      <a:lnTo>
                        <a:pt x="68" y="242"/>
                      </a:lnTo>
                      <a:lnTo>
                        <a:pt x="0" y="242"/>
                      </a:lnTo>
                      <a:lnTo>
                        <a:pt x="0" y="45"/>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58595B"/>
                    </a:solidFill>
                    <a:effectLst/>
                    <a:uLnTx/>
                    <a:uFillTx/>
                    <a:latin typeface="Calibri"/>
                    <a:ea typeface="+mn-ea"/>
                    <a:cs typeface="+mn-cs"/>
                  </a:endParaRPr>
                </a:p>
              </p:txBody>
            </p:sp>
            <p:sp>
              <p:nvSpPr>
                <p:cNvPr id="462" name="Freeform 157">
                  <a:extLst>
                    <a:ext uri="{FF2B5EF4-FFF2-40B4-BE49-F238E27FC236}">
                      <a16:creationId xmlns:a16="http://schemas.microsoft.com/office/drawing/2014/main" id="{FB125EA3-30B6-4042-BC05-4A232153F460}"/>
                    </a:ext>
                  </a:extLst>
                </p:cNvPr>
                <p:cNvSpPr>
                  <a:spLocks noChangeArrowheads="1"/>
                </p:cNvSpPr>
                <p:nvPr/>
              </p:nvSpPr>
              <p:spPr bwMode="auto">
                <a:xfrm>
                  <a:off x="5704406" y="2834862"/>
                  <a:ext cx="40461" cy="74534"/>
                </a:xfrm>
                <a:custGeom>
                  <a:avLst/>
                  <a:gdLst>
                    <a:gd name="T0" fmla="*/ 113 w 169"/>
                    <a:gd name="T1" fmla="*/ 307 h 308"/>
                    <a:gd name="T2" fmla="*/ 45 w 169"/>
                    <a:gd name="T3" fmla="*/ 245 h 308"/>
                    <a:gd name="T4" fmla="*/ 45 w 169"/>
                    <a:gd name="T5" fmla="*/ 115 h 308"/>
                    <a:gd name="T6" fmla="*/ 0 w 169"/>
                    <a:gd name="T7" fmla="*/ 115 h 308"/>
                    <a:gd name="T8" fmla="*/ 0 w 169"/>
                    <a:gd name="T9" fmla="*/ 70 h 308"/>
                    <a:gd name="T10" fmla="*/ 45 w 169"/>
                    <a:gd name="T11" fmla="*/ 70 h 308"/>
                    <a:gd name="T12" fmla="*/ 45 w 169"/>
                    <a:gd name="T13" fmla="*/ 25 h 308"/>
                    <a:gd name="T14" fmla="*/ 113 w 169"/>
                    <a:gd name="T15" fmla="*/ 0 h 308"/>
                    <a:gd name="T16" fmla="*/ 113 w 169"/>
                    <a:gd name="T17" fmla="*/ 70 h 308"/>
                    <a:gd name="T18" fmla="*/ 168 w 169"/>
                    <a:gd name="T19" fmla="*/ 70 h 308"/>
                    <a:gd name="T20" fmla="*/ 168 w 169"/>
                    <a:gd name="T21" fmla="*/ 115 h 308"/>
                    <a:gd name="T22" fmla="*/ 113 w 169"/>
                    <a:gd name="T23" fmla="*/ 115 h 308"/>
                    <a:gd name="T24" fmla="*/ 113 w 169"/>
                    <a:gd name="T25" fmla="*/ 220 h 308"/>
                    <a:gd name="T26" fmla="*/ 143 w 169"/>
                    <a:gd name="T27" fmla="*/ 254 h 308"/>
                    <a:gd name="T28" fmla="*/ 165 w 169"/>
                    <a:gd name="T29" fmla="*/ 254 h 308"/>
                    <a:gd name="T30" fmla="*/ 165 w 169"/>
                    <a:gd name="T31" fmla="*/ 299 h 308"/>
                    <a:gd name="T32" fmla="*/ 113 w 169"/>
                    <a:gd name="T33" fmla="*/ 307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9" h="308">
                      <a:moveTo>
                        <a:pt x="113" y="307"/>
                      </a:moveTo>
                      <a:cubicBezTo>
                        <a:pt x="45" y="307"/>
                        <a:pt x="45" y="265"/>
                        <a:pt x="45" y="245"/>
                      </a:cubicBezTo>
                      <a:lnTo>
                        <a:pt x="45" y="115"/>
                      </a:lnTo>
                      <a:lnTo>
                        <a:pt x="0" y="115"/>
                      </a:lnTo>
                      <a:lnTo>
                        <a:pt x="0" y="70"/>
                      </a:lnTo>
                      <a:lnTo>
                        <a:pt x="45" y="70"/>
                      </a:lnTo>
                      <a:lnTo>
                        <a:pt x="45" y="25"/>
                      </a:lnTo>
                      <a:lnTo>
                        <a:pt x="113" y="0"/>
                      </a:lnTo>
                      <a:lnTo>
                        <a:pt x="113" y="70"/>
                      </a:lnTo>
                      <a:lnTo>
                        <a:pt x="168" y="70"/>
                      </a:lnTo>
                      <a:lnTo>
                        <a:pt x="168" y="115"/>
                      </a:lnTo>
                      <a:lnTo>
                        <a:pt x="113" y="115"/>
                      </a:lnTo>
                      <a:lnTo>
                        <a:pt x="113" y="220"/>
                      </a:lnTo>
                      <a:cubicBezTo>
                        <a:pt x="113" y="242"/>
                        <a:pt x="113" y="254"/>
                        <a:pt x="143" y="254"/>
                      </a:cubicBezTo>
                      <a:lnTo>
                        <a:pt x="165" y="254"/>
                      </a:lnTo>
                      <a:lnTo>
                        <a:pt x="165" y="299"/>
                      </a:lnTo>
                      <a:cubicBezTo>
                        <a:pt x="143" y="304"/>
                        <a:pt x="123" y="307"/>
                        <a:pt x="113" y="30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58595B"/>
                    </a:solidFill>
                    <a:effectLst/>
                    <a:uLnTx/>
                    <a:uFillTx/>
                    <a:latin typeface="Calibri"/>
                    <a:ea typeface="+mn-ea"/>
                    <a:cs typeface="+mn-cs"/>
                  </a:endParaRPr>
                </a:p>
              </p:txBody>
            </p:sp>
            <p:sp>
              <p:nvSpPr>
                <p:cNvPr id="463" name="Freeform 158">
                  <a:extLst>
                    <a:ext uri="{FF2B5EF4-FFF2-40B4-BE49-F238E27FC236}">
                      <a16:creationId xmlns:a16="http://schemas.microsoft.com/office/drawing/2014/main" id="{BF161A8B-4E95-40DE-8463-86706CB8D99C}"/>
                    </a:ext>
                  </a:extLst>
                </p:cNvPr>
                <p:cNvSpPr>
                  <a:spLocks noChangeArrowheads="1"/>
                </p:cNvSpPr>
                <p:nvPr/>
              </p:nvSpPr>
              <p:spPr bwMode="auto">
                <a:xfrm>
                  <a:off x="5754450" y="2849769"/>
                  <a:ext cx="54303" cy="59627"/>
                </a:xfrm>
                <a:custGeom>
                  <a:avLst/>
                  <a:gdLst>
                    <a:gd name="T0" fmla="*/ 116 w 227"/>
                    <a:gd name="T1" fmla="*/ 203 h 249"/>
                    <a:gd name="T2" fmla="*/ 155 w 227"/>
                    <a:gd name="T3" fmla="*/ 169 h 249"/>
                    <a:gd name="T4" fmla="*/ 217 w 227"/>
                    <a:gd name="T5" fmla="*/ 169 h 249"/>
                    <a:gd name="T6" fmla="*/ 195 w 227"/>
                    <a:gd name="T7" fmla="*/ 220 h 249"/>
                    <a:gd name="T8" fmla="*/ 113 w 227"/>
                    <a:gd name="T9" fmla="*/ 248 h 249"/>
                    <a:gd name="T10" fmla="*/ 31 w 227"/>
                    <a:gd name="T11" fmla="*/ 220 h 249"/>
                    <a:gd name="T12" fmla="*/ 0 w 227"/>
                    <a:gd name="T13" fmla="*/ 130 h 249"/>
                    <a:gd name="T14" fmla="*/ 48 w 227"/>
                    <a:gd name="T15" fmla="*/ 19 h 249"/>
                    <a:gd name="T16" fmla="*/ 113 w 227"/>
                    <a:gd name="T17" fmla="*/ 0 h 249"/>
                    <a:gd name="T18" fmla="*/ 209 w 227"/>
                    <a:gd name="T19" fmla="*/ 56 h 249"/>
                    <a:gd name="T20" fmla="*/ 223 w 227"/>
                    <a:gd name="T21" fmla="*/ 141 h 249"/>
                    <a:gd name="T22" fmla="*/ 68 w 227"/>
                    <a:gd name="T23" fmla="*/ 141 h 249"/>
                    <a:gd name="T24" fmla="*/ 116 w 227"/>
                    <a:gd name="T25" fmla="*/ 203 h 249"/>
                    <a:gd name="T26" fmla="*/ 155 w 227"/>
                    <a:gd name="T27" fmla="*/ 96 h 249"/>
                    <a:gd name="T28" fmla="*/ 116 w 227"/>
                    <a:gd name="T29" fmla="*/ 42 h 249"/>
                    <a:gd name="T30" fmla="*/ 70 w 227"/>
                    <a:gd name="T31" fmla="*/ 96 h 249"/>
                    <a:gd name="T32" fmla="*/ 155 w 227"/>
                    <a:gd name="T33" fmla="*/ 96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7" h="249">
                      <a:moveTo>
                        <a:pt x="116" y="203"/>
                      </a:moveTo>
                      <a:cubicBezTo>
                        <a:pt x="132" y="203"/>
                        <a:pt x="149" y="197"/>
                        <a:pt x="155" y="169"/>
                      </a:cubicBezTo>
                      <a:lnTo>
                        <a:pt x="217" y="169"/>
                      </a:lnTo>
                      <a:cubicBezTo>
                        <a:pt x="217" y="180"/>
                        <a:pt x="214" y="200"/>
                        <a:pt x="195" y="220"/>
                      </a:cubicBezTo>
                      <a:cubicBezTo>
                        <a:pt x="178" y="237"/>
                        <a:pt x="147" y="248"/>
                        <a:pt x="113" y="248"/>
                      </a:cubicBezTo>
                      <a:cubicBezTo>
                        <a:pt x="93" y="248"/>
                        <a:pt x="53" y="245"/>
                        <a:pt x="31" y="220"/>
                      </a:cubicBezTo>
                      <a:cubicBezTo>
                        <a:pt x="8" y="197"/>
                        <a:pt x="0" y="166"/>
                        <a:pt x="0" y="130"/>
                      </a:cubicBezTo>
                      <a:cubicBezTo>
                        <a:pt x="0" y="93"/>
                        <a:pt x="8" y="45"/>
                        <a:pt x="48" y="19"/>
                      </a:cubicBezTo>
                      <a:cubicBezTo>
                        <a:pt x="65" y="8"/>
                        <a:pt x="87" y="0"/>
                        <a:pt x="113" y="0"/>
                      </a:cubicBezTo>
                      <a:cubicBezTo>
                        <a:pt x="147" y="0"/>
                        <a:pt x="186" y="14"/>
                        <a:pt x="209" y="56"/>
                      </a:cubicBezTo>
                      <a:cubicBezTo>
                        <a:pt x="226" y="87"/>
                        <a:pt x="223" y="124"/>
                        <a:pt x="223" y="141"/>
                      </a:cubicBezTo>
                      <a:lnTo>
                        <a:pt x="68" y="141"/>
                      </a:lnTo>
                      <a:cubicBezTo>
                        <a:pt x="68" y="155"/>
                        <a:pt x="68" y="203"/>
                        <a:pt x="116" y="203"/>
                      </a:cubicBezTo>
                      <a:close/>
                      <a:moveTo>
                        <a:pt x="155" y="96"/>
                      </a:moveTo>
                      <a:cubicBezTo>
                        <a:pt x="155" y="84"/>
                        <a:pt x="155" y="42"/>
                        <a:pt x="116" y="42"/>
                      </a:cubicBezTo>
                      <a:cubicBezTo>
                        <a:pt x="84" y="42"/>
                        <a:pt x="73" y="67"/>
                        <a:pt x="70" y="96"/>
                      </a:cubicBezTo>
                      <a:lnTo>
                        <a:pt x="155" y="96"/>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58595B"/>
                    </a:solidFill>
                    <a:effectLst/>
                    <a:uLnTx/>
                    <a:uFillTx/>
                    <a:latin typeface="Calibri"/>
                    <a:ea typeface="+mn-ea"/>
                    <a:cs typeface="+mn-cs"/>
                  </a:endParaRPr>
                </a:p>
              </p:txBody>
            </p:sp>
            <p:sp>
              <p:nvSpPr>
                <p:cNvPr id="464" name="Freeform 159">
                  <a:extLst>
                    <a:ext uri="{FF2B5EF4-FFF2-40B4-BE49-F238E27FC236}">
                      <a16:creationId xmlns:a16="http://schemas.microsoft.com/office/drawing/2014/main" id="{1ECFD773-0AFC-4B37-B485-D4518F6B6FD8}"/>
                    </a:ext>
                  </a:extLst>
                </p:cNvPr>
                <p:cNvSpPr>
                  <a:spLocks noChangeArrowheads="1"/>
                </p:cNvSpPr>
                <p:nvPr/>
              </p:nvSpPr>
              <p:spPr bwMode="auto">
                <a:xfrm>
                  <a:off x="5824725" y="2849769"/>
                  <a:ext cx="35137" cy="58562"/>
                </a:xfrm>
                <a:custGeom>
                  <a:avLst/>
                  <a:gdLst>
                    <a:gd name="T0" fmla="*/ 3 w 145"/>
                    <a:gd name="T1" fmla="*/ 62 h 241"/>
                    <a:gd name="T2" fmla="*/ 0 w 145"/>
                    <a:gd name="T3" fmla="*/ 3 h 241"/>
                    <a:gd name="T4" fmla="*/ 65 w 145"/>
                    <a:gd name="T5" fmla="*/ 3 h 241"/>
                    <a:gd name="T6" fmla="*/ 65 w 145"/>
                    <a:gd name="T7" fmla="*/ 48 h 241"/>
                    <a:gd name="T8" fmla="*/ 144 w 145"/>
                    <a:gd name="T9" fmla="*/ 3 h 241"/>
                    <a:gd name="T10" fmla="*/ 144 w 145"/>
                    <a:gd name="T11" fmla="*/ 65 h 241"/>
                    <a:gd name="T12" fmla="*/ 71 w 145"/>
                    <a:gd name="T13" fmla="*/ 124 h 241"/>
                    <a:gd name="T14" fmla="*/ 71 w 145"/>
                    <a:gd name="T15" fmla="*/ 240 h 241"/>
                    <a:gd name="T16" fmla="*/ 3 w 145"/>
                    <a:gd name="T17" fmla="*/ 240 h 241"/>
                    <a:gd name="T18" fmla="*/ 3 w 145"/>
                    <a:gd name="T19" fmla="*/ 62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5" h="241">
                      <a:moveTo>
                        <a:pt x="3" y="62"/>
                      </a:moveTo>
                      <a:cubicBezTo>
                        <a:pt x="3" y="50"/>
                        <a:pt x="0" y="17"/>
                        <a:pt x="0" y="3"/>
                      </a:cubicBezTo>
                      <a:lnTo>
                        <a:pt x="65" y="3"/>
                      </a:lnTo>
                      <a:lnTo>
                        <a:pt x="65" y="48"/>
                      </a:lnTo>
                      <a:cubicBezTo>
                        <a:pt x="74" y="28"/>
                        <a:pt x="91" y="0"/>
                        <a:pt x="144" y="3"/>
                      </a:cubicBezTo>
                      <a:lnTo>
                        <a:pt x="144" y="65"/>
                      </a:lnTo>
                      <a:cubicBezTo>
                        <a:pt x="74" y="59"/>
                        <a:pt x="71" y="93"/>
                        <a:pt x="71" y="124"/>
                      </a:cubicBezTo>
                      <a:lnTo>
                        <a:pt x="71" y="240"/>
                      </a:lnTo>
                      <a:lnTo>
                        <a:pt x="3" y="240"/>
                      </a:lnTo>
                      <a:lnTo>
                        <a:pt x="3" y="62"/>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58595B"/>
                    </a:solidFill>
                    <a:effectLst/>
                    <a:uLnTx/>
                    <a:uFillTx/>
                    <a:latin typeface="Calibri"/>
                    <a:ea typeface="+mn-ea"/>
                    <a:cs typeface="+mn-cs"/>
                  </a:endParaRPr>
                </a:p>
              </p:txBody>
            </p:sp>
            <p:sp>
              <p:nvSpPr>
                <p:cNvPr id="465" name="Freeform 160">
                  <a:extLst>
                    <a:ext uri="{FF2B5EF4-FFF2-40B4-BE49-F238E27FC236}">
                      <a16:creationId xmlns:a16="http://schemas.microsoft.com/office/drawing/2014/main" id="{2014C020-0A6A-4426-ADF1-0AEDB1CF004A}"/>
                    </a:ext>
                  </a:extLst>
                </p:cNvPr>
                <p:cNvSpPr>
                  <a:spLocks noChangeArrowheads="1"/>
                </p:cNvSpPr>
                <p:nvPr/>
              </p:nvSpPr>
              <p:spPr bwMode="auto">
                <a:xfrm>
                  <a:off x="5869445" y="2850833"/>
                  <a:ext cx="54303" cy="58563"/>
                </a:xfrm>
                <a:custGeom>
                  <a:avLst/>
                  <a:gdLst>
                    <a:gd name="T0" fmla="*/ 3 w 224"/>
                    <a:gd name="T1" fmla="*/ 45 h 243"/>
                    <a:gd name="T2" fmla="*/ 3 w 224"/>
                    <a:gd name="T3" fmla="*/ 2 h 243"/>
                    <a:gd name="T4" fmla="*/ 67 w 224"/>
                    <a:gd name="T5" fmla="*/ 2 h 243"/>
                    <a:gd name="T6" fmla="*/ 70 w 224"/>
                    <a:gd name="T7" fmla="*/ 39 h 243"/>
                    <a:gd name="T8" fmla="*/ 146 w 224"/>
                    <a:gd name="T9" fmla="*/ 0 h 243"/>
                    <a:gd name="T10" fmla="*/ 217 w 224"/>
                    <a:gd name="T11" fmla="*/ 45 h 243"/>
                    <a:gd name="T12" fmla="*/ 223 w 224"/>
                    <a:gd name="T13" fmla="*/ 115 h 243"/>
                    <a:gd name="T14" fmla="*/ 223 w 224"/>
                    <a:gd name="T15" fmla="*/ 242 h 243"/>
                    <a:gd name="T16" fmla="*/ 152 w 224"/>
                    <a:gd name="T17" fmla="*/ 242 h 243"/>
                    <a:gd name="T18" fmla="*/ 152 w 224"/>
                    <a:gd name="T19" fmla="*/ 95 h 243"/>
                    <a:gd name="T20" fmla="*/ 149 w 224"/>
                    <a:gd name="T21" fmla="*/ 70 h 243"/>
                    <a:gd name="T22" fmla="*/ 115 w 224"/>
                    <a:gd name="T23" fmla="*/ 50 h 243"/>
                    <a:gd name="T24" fmla="*/ 79 w 224"/>
                    <a:gd name="T25" fmla="*/ 67 h 243"/>
                    <a:gd name="T26" fmla="*/ 70 w 224"/>
                    <a:gd name="T27" fmla="*/ 104 h 243"/>
                    <a:gd name="T28" fmla="*/ 70 w 224"/>
                    <a:gd name="T29" fmla="*/ 242 h 243"/>
                    <a:gd name="T30" fmla="*/ 0 w 224"/>
                    <a:gd name="T31" fmla="*/ 242 h 243"/>
                    <a:gd name="T32" fmla="*/ 0 w 224"/>
                    <a:gd name="T33" fmla="*/ 45 h 243"/>
                    <a:gd name="T34" fmla="*/ 3 w 224"/>
                    <a:gd name="T35" fmla="*/ 45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24" h="243">
                      <a:moveTo>
                        <a:pt x="3" y="45"/>
                      </a:moveTo>
                      <a:cubicBezTo>
                        <a:pt x="3" y="45"/>
                        <a:pt x="3" y="19"/>
                        <a:pt x="3" y="2"/>
                      </a:cubicBezTo>
                      <a:lnTo>
                        <a:pt x="67" y="2"/>
                      </a:lnTo>
                      <a:lnTo>
                        <a:pt x="70" y="39"/>
                      </a:lnTo>
                      <a:cubicBezTo>
                        <a:pt x="76" y="28"/>
                        <a:pt x="96" y="0"/>
                        <a:pt x="146" y="0"/>
                      </a:cubicBezTo>
                      <a:cubicBezTo>
                        <a:pt x="192" y="0"/>
                        <a:pt x="211" y="28"/>
                        <a:pt x="217" y="45"/>
                      </a:cubicBezTo>
                      <a:cubicBezTo>
                        <a:pt x="223" y="59"/>
                        <a:pt x="223" y="70"/>
                        <a:pt x="223" y="115"/>
                      </a:cubicBezTo>
                      <a:lnTo>
                        <a:pt x="223" y="242"/>
                      </a:lnTo>
                      <a:lnTo>
                        <a:pt x="152" y="242"/>
                      </a:lnTo>
                      <a:lnTo>
                        <a:pt x="152" y="95"/>
                      </a:lnTo>
                      <a:cubicBezTo>
                        <a:pt x="152" y="87"/>
                        <a:pt x="152" y="79"/>
                        <a:pt x="149" y="70"/>
                      </a:cubicBezTo>
                      <a:cubicBezTo>
                        <a:pt x="144" y="59"/>
                        <a:pt x="132" y="50"/>
                        <a:pt x="115" y="50"/>
                      </a:cubicBezTo>
                      <a:cubicBezTo>
                        <a:pt x="101" y="50"/>
                        <a:pt x="87" y="56"/>
                        <a:pt x="79" y="67"/>
                      </a:cubicBezTo>
                      <a:cubicBezTo>
                        <a:pt x="76" y="73"/>
                        <a:pt x="70" y="84"/>
                        <a:pt x="70" y="104"/>
                      </a:cubicBezTo>
                      <a:lnTo>
                        <a:pt x="70" y="242"/>
                      </a:lnTo>
                      <a:lnTo>
                        <a:pt x="0" y="242"/>
                      </a:lnTo>
                      <a:lnTo>
                        <a:pt x="0" y="45"/>
                      </a:lnTo>
                      <a:lnTo>
                        <a:pt x="3" y="45"/>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58595B"/>
                    </a:solidFill>
                    <a:effectLst/>
                    <a:uLnTx/>
                    <a:uFillTx/>
                    <a:latin typeface="Calibri"/>
                    <a:ea typeface="+mn-ea"/>
                    <a:cs typeface="+mn-cs"/>
                  </a:endParaRPr>
                </a:p>
              </p:txBody>
            </p:sp>
            <p:sp>
              <p:nvSpPr>
                <p:cNvPr id="466" name="Freeform 161">
                  <a:extLst>
                    <a:ext uri="{FF2B5EF4-FFF2-40B4-BE49-F238E27FC236}">
                      <a16:creationId xmlns:a16="http://schemas.microsoft.com/office/drawing/2014/main" id="{37D9BA85-2836-4E6B-93BC-B0BC48AA6BAB}"/>
                    </a:ext>
                  </a:extLst>
                </p:cNvPr>
                <p:cNvSpPr>
                  <a:spLocks noChangeArrowheads="1"/>
                </p:cNvSpPr>
                <p:nvPr/>
              </p:nvSpPr>
              <p:spPr bwMode="auto">
                <a:xfrm>
                  <a:off x="5940784" y="2849769"/>
                  <a:ext cx="54304" cy="59627"/>
                </a:xfrm>
                <a:custGeom>
                  <a:avLst/>
                  <a:gdLst>
                    <a:gd name="T0" fmla="*/ 116 w 227"/>
                    <a:gd name="T1" fmla="*/ 203 h 249"/>
                    <a:gd name="T2" fmla="*/ 155 w 227"/>
                    <a:gd name="T3" fmla="*/ 169 h 249"/>
                    <a:gd name="T4" fmla="*/ 217 w 227"/>
                    <a:gd name="T5" fmla="*/ 169 h 249"/>
                    <a:gd name="T6" fmla="*/ 195 w 227"/>
                    <a:gd name="T7" fmla="*/ 220 h 249"/>
                    <a:gd name="T8" fmla="*/ 113 w 227"/>
                    <a:gd name="T9" fmla="*/ 248 h 249"/>
                    <a:gd name="T10" fmla="*/ 31 w 227"/>
                    <a:gd name="T11" fmla="*/ 220 h 249"/>
                    <a:gd name="T12" fmla="*/ 0 w 227"/>
                    <a:gd name="T13" fmla="*/ 130 h 249"/>
                    <a:gd name="T14" fmla="*/ 48 w 227"/>
                    <a:gd name="T15" fmla="*/ 19 h 249"/>
                    <a:gd name="T16" fmla="*/ 113 w 227"/>
                    <a:gd name="T17" fmla="*/ 0 h 249"/>
                    <a:gd name="T18" fmla="*/ 209 w 227"/>
                    <a:gd name="T19" fmla="*/ 56 h 249"/>
                    <a:gd name="T20" fmla="*/ 223 w 227"/>
                    <a:gd name="T21" fmla="*/ 141 h 249"/>
                    <a:gd name="T22" fmla="*/ 68 w 227"/>
                    <a:gd name="T23" fmla="*/ 141 h 249"/>
                    <a:gd name="T24" fmla="*/ 116 w 227"/>
                    <a:gd name="T25" fmla="*/ 203 h 249"/>
                    <a:gd name="T26" fmla="*/ 155 w 227"/>
                    <a:gd name="T27" fmla="*/ 96 h 249"/>
                    <a:gd name="T28" fmla="*/ 116 w 227"/>
                    <a:gd name="T29" fmla="*/ 42 h 249"/>
                    <a:gd name="T30" fmla="*/ 71 w 227"/>
                    <a:gd name="T31" fmla="*/ 96 h 249"/>
                    <a:gd name="T32" fmla="*/ 155 w 227"/>
                    <a:gd name="T33" fmla="*/ 96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7" h="249">
                      <a:moveTo>
                        <a:pt x="116" y="203"/>
                      </a:moveTo>
                      <a:cubicBezTo>
                        <a:pt x="133" y="203"/>
                        <a:pt x="150" y="197"/>
                        <a:pt x="155" y="169"/>
                      </a:cubicBezTo>
                      <a:lnTo>
                        <a:pt x="217" y="169"/>
                      </a:lnTo>
                      <a:cubicBezTo>
                        <a:pt x="217" y="180"/>
                        <a:pt x="215" y="200"/>
                        <a:pt x="195" y="220"/>
                      </a:cubicBezTo>
                      <a:cubicBezTo>
                        <a:pt x="178" y="237"/>
                        <a:pt x="147" y="248"/>
                        <a:pt x="113" y="248"/>
                      </a:cubicBezTo>
                      <a:cubicBezTo>
                        <a:pt x="93" y="248"/>
                        <a:pt x="54" y="245"/>
                        <a:pt x="31" y="220"/>
                      </a:cubicBezTo>
                      <a:cubicBezTo>
                        <a:pt x="9" y="197"/>
                        <a:pt x="0" y="166"/>
                        <a:pt x="0" y="130"/>
                      </a:cubicBezTo>
                      <a:cubicBezTo>
                        <a:pt x="0" y="93"/>
                        <a:pt x="9" y="45"/>
                        <a:pt x="48" y="19"/>
                      </a:cubicBezTo>
                      <a:cubicBezTo>
                        <a:pt x="65" y="8"/>
                        <a:pt x="88" y="0"/>
                        <a:pt x="113" y="0"/>
                      </a:cubicBezTo>
                      <a:cubicBezTo>
                        <a:pt x="147" y="0"/>
                        <a:pt x="186" y="14"/>
                        <a:pt x="209" y="56"/>
                      </a:cubicBezTo>
                      <a:cubicBezTo>
                        <a:pt x="226" y="87"/>
                        <a:pt x="223" y="124"/>
                        <a:pt x="223" y="141"/>
                      </a:cubicBezTo>
                      <a:lnTo>
                        <a:pt x="68" y="141"/>
                      </a:lnTo>
                      <a:cubicBezTo>
                        <a:pt x="68" y="155"/>
                        <a:pt x="68" y="203"/>
                        <a:pt x="116" y="203"/>
                      </a:cubicBezTo>
                      <a:close/>
                      <a:moveTo>
                        <a:pt x="155" y="96"/>
                      </a:moveTo>
                      <a:cubicBezTo>
                        <a:pt x="155" y="84"/>
                        <a:pt x="155" y="42"/>
                        <a:pt x="116" y="42"/>
                      </a:cubicBezTo>
                      <a:cubicBezTo>
                        <a:pt x="85" y="42"/>
                        <a:pt x="73" y="67"/>
                        <a:pt x="71" y="96"/>
                      </a:cubicBezTo>
                      <a:lnTo>
                        <a:pt x="155" y="96"/>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58595B"/>
                    </a:solidFill>
                    <a:effectLst/>
                    <a:uLnTx/>
                    <a:uFillTx/>
                    <a:latin typeface="Calibri"/>
                    <a:ea typeface="+mn-ea"/>
                    <a:cs typeface="+mn-cs"/>
                  </a:endParaRPr>
                </a:p>
              </p:txBody>
            </p:sp>
            <p:sp>
              <p:nvSpPr>
                <p:cNvPr id="467" name="Freeform 162">
                  <a:extLst>
                    <a:ext uri="{FF2B5EF4-FFF2-40B4-BE49-F238E27FC236}">
                      <a16:creationId xmlns:a16="http://schemas.microsoft.com/office/drawing/2014/main" id="{B67B0A10-A076-4814-9C90-707B546FB2DF}"/>
                    </a:ext>
                  </a:extLst>
                </p:cNvPr>
                <p:cNvSpPr>
                  <a:spLocks noChangeArrowheads="1"/>
                </p:cNvSpPr>
                <p:nvPr/>
              </p:nvSpPr>
              <p:spPr bwMode="auto">
                <a:xfrm>
                  <a:off x="6004670" y="2834862"/>
                  <a:ext cx="41526" cy="74534"/>
                </a:xfrm>
                <a:custGeom>
                  <a:avLst/>
                  <a:gdLst>
                    <a:gd name="T0" fmla="*/ 113 w 171"/>
                    <a:gd name="T1" fmla="*/ 307 h 308"/>
                    <a:gd name="T2" fmla="*/ 45 w 171"/>
                    <a:gd name="T3" fmla="*/ 245 h 308"/>
                    <a:gd name="T4" fmla="*/ 45 w 171"/>
                    <a:gd name="T5" fmla="*/ 115 h 308"/>
                    <a:gd name="T6" fmla="*/ 0 w 171"/>
                    <a:gd name="T7" fmla="*/ 115 h 308"/>
                    <a:gd name="T8" fmla="*/ 0 w 171"/>
                    <a:gd name="T9" fmla="*/ 70 h 308"/>
                    <a:gd name="T10" fmla="*/ 45 w 171"/>
                    <a:gd name="T11" fmla="*/ 70 h 308"/>
                    <a:gd name="T12" fmla="*/ 45 w 171"/>
                    <a:gd name="T13" fmla="*/ 25 h 308"/>
                    <a:gd name="T14" fmla="*/ 113 w 171"/>
                    <a:gd name="T15" fmla="*/ 0 h 308"/>
                    <a:gd name="T16" fmla="*/ 113 w 171"/>
                    <a:gd name="T17" fmla="*/ 70 h 308"/>
                    <a:gd name="T18" fmla="*/ 170 w 171"/>
                    <a:gd name="T19" fmla="*/ 70 h 308"/>
                    <a:gd name="T20" fmla="*/ 170 w 171"/>
                    <a:gd name="T21" fmla="*/ 115 h 308"/>
                    <a:gd name="T22" fmla="*/ 113 w 171"/>
                    <a:gd name="T23" fmla="*/ 115 h 308"/>
                    <a:gd name="T24" fmla="*/ 113 w 171"/>
                    <a:gd name="T25" fmla="*/ 220 h 308"/>
                    <a:gd name="T26" fmla="*/ 144 w 171"/>
                    <a:gd name="T27" fmla="*/ 254 h 308"/>
                    <a:gd name="T28" fmla="*/ 167 w 171"/>
                    <a:gd name="T29" fmla="*/ 254 h 308"/>
                    <a:gd name="T30" fmla="*/ 167 w 171"/>
                    <a:gd name="T31" fmla="*/ 299 h 308"/>
                    <a:gd name="T32" fmla="*/ 113 w 171"/>
                    <a:gd name="T33" fmla="*/ 307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71" h="308">
                      <a:moveTo>
                        <a:pt x="113" y="307"/>
                      </a:moveTo>
                      <a:cubicBezTo>
                        <a:pt x="45" y="307"/>
                        <a:pt x="45" y="265"/>
                        <a:pt x="45" y="245"/>
                      </a:cubicBezTo>
                      <a:lnTo>
                        <a:pt x="45" y="115"/>
                      </a:lnTo>
                      <a:lnTo>
                        <a:pt x="0" y="115"/>
                      </a:lnTo>
                      <a:lnTo>
                        <a:pt x="0" y="70"/>
                      </a:lnTo>
                      <a:lnTo>
                        <a:pt x="45" y="70"/>
                      </a:lnTo>
                      <a:lnTo>
                        <a:pt x="45" y="25"/>
                      </a:lnTo>
                      <a:lnTo>
                        <a:pt x="113" y="0"/>
                      </a:lnTo>
                      <a:lnTo>
                        <a:pt x="113" y="70"/>
                      </a:lnTo>
                      <a:lnTo>
                        <a:pt x="170" y="70"/>
                      </a:lnTo>
                      <a:lnTo>
                        <a:pt x="170" y="115"/>
                      </a:lnTo>
                      <a:lnTo>
                        <a:pt x="113" y="115"/>
                      </a:lnTo>
                      <a:lnTo>
                        <a:pt x="113" y="220"/>
                      </a:lnTo>
                      <a:cubicBezTo>
                        <a:pt x="113" y="242"/>
                        <a:pt x="113" y="254"/>
                        <a:pt x="144" y="254"/>
                      </a:cubicBezTo>
                      <a:lnTo>
                        <a:pt x="167" y="254"/>
                      </a:lnTo>
                      <a:lnTo>
                        <a:pt x="167" y="299"/>
                      </a:lnTo>
                      <a:cubicBezTo>
                        <a:pt x="144" y="304"/>
                        <a:pt x="124" y="307"/>
                        <a:pt x="113" y="30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58595B"/>
                    </a:solidFill>
                    <a:effectLst/>
                    <a:uLnTx/>
                    <a:uFillTx/>
                    <a:latin typeface="Calibri"/>
                    <a:ea typeface="+mn-ea"/>
                    <a:cs typeface="+mn-cs"/>
                  </a:endParaRPr>
                </a:p>
              </p:txBody>
            </p:sp>
          </p:grpSp>
          <p:grpSp>
            <p:nvGrpSpPr>
              <p:cNvPr id="445" name="Group 2">
                <a:extLst>
                  <a:ext uri="{FF2B5EF4-FFF2-40B4-BE49-F238E27FC236}">
                    <a16:creationId xmlns:a16="http://schemas.microsoft.com/office/drawing/2014/main" id="{2580F794-5CB5-4009-8BDB-F83B5B40DD41}"/>
                  </a:ext>
                </a:extLst>
              </p:cNvPr>
              <p:cNvGrpSpPr/>
              <p:nvPr/>
            </p:nvGrpSpPr>
            <p:grpSpPr>
              <a:xfrm>
                <a:off x="5591540" y="2958375"/>
                <a:ext cx="499377" cy="105412"/>
                <a:chOff x="5591540" y="2958375"/>
                <a:chExt cx="499377" cy="105412"/>
              </a:xfrm>
              <a:grpFill/>
            </p:grpSpPr>
            <p:sp>
              <p:nvSpPr>
                <p:cNvPr id="453" name="Freeform 163">
                  <a:extLst>
                    <a:ext uri="{FF2B5EF4-FFF2-40B4-BE49-F238E27FC236}">
                      <a16:creationId xmlns:a16="http://schemas.microsoft.com/office/drawing/2014/main" id="{440F31AC-F898-4D22-BF05-80647DA83D6C}"/>
                    </a:ext>
                  </a:extLst>
                </p:cNvPr>
                <p:cNvSpPr>
                  <a:spLocks noChangeArrowheads="1"/>
                </p:cNvSpPr>
                <p:nvPr/>
              </p:nvSpPr>
              <p:spPr bwMode="auto">
                <a:xfrm>
                  <a:off x="5591540" y="2958375"/>
                  <a:ext cx="75599" cy="85181"/>
                </a:xfrm>
                <a:custGeom>
                  <a:avLst/>
                  <a:gdLst>
                    <a:gd name="T0" fmla="*/ 237 w 314"/>
                    <a:gd name="T1" fmla="*/ 113 h 354"/>
                    <a:gd name="T2" fmla="*/ 228 w 314"/>
                    <a:gd name="T3" fmla="*/ 79 h 354"/>
                    <a:gd name="T4" fmla="*/ 172 w 314"/>
                    <a:gd name="T5" fmla="*/ 54 h 354"/>
                    <a:gd name="T6" fmla="*/ 73 w 314"/>
                    <a:gd name="T7" fmla="*/ 181 h 354"/>
                    <a:gd name="T8" fmla="*/ 101 w 314"/>
                    <a:gd name="T9" fmla="*/ 271 h 354"/>
                    <a:gd name="T10" fmla="*/ 180 w 314"/>
                    <a:gd name="T11" fmla="*/ 299 h 354"/>
                    <a:gd name="T12" fmla="*/ 234 w 314"/>
                    <a:gd name="T13" fmla="*/ 294 h 354"/>
                    <a:gd name="T14" fmla="*/ 234 w 314"/>
                    <a:gd name="T15" fmla="*/ 223 h 354"/>
                    <a:gd name="T16" fmla="*/ 169 w 314"/>
                    <a:gd name="T17" fmla="*/ 223 h 354"/>
                    <a:gd name="T18" fmla="*/ 169 w 314"/>
                    <a:gd name="T19" fmla="*/ 167 h 354"/>
                    <a:gd name="T20" fmla="*/ 307 w 314"/>
                    <a:gd name="T21" fmla="*/ 167 h 354"/>
                    <a:gd name="T22" fmla="*/ 307 w 314"/>
                    <a:gd name="T23" fmla="*/ 333 h 354"/>
                    <a:gd name="T24" fmla="*/ 186 w 314"/>
                    <a:gd name="T25" fmla="*/ 353 h 354"/>
                    <a:gd name="T26" fmla="*/ 45 w 314"/>
                    <a:gd name="T27" fmla="*/ 308 h 354"/>
                    <a:gd name="T28" fmla="*/ 0 w 314"/>
                    <a:gd name="T29" fmla="*/ 184 h 354"/>
                    <a:gd name="T30" fmla="*/ 174 w 314"/>
                    <a:gd name="T31" fmla="*/ 0 h 354"/>
                    <a:gd name="T32" fmla="*/ 287 w 314"/>
                    <a:gd name="T33" fmla="*/ 43 h 354"/>
                    <a:gd name="T34" fmla="*/ 313 w 314"/>
                    <a:gd name="T35" fmla="*/ 113 h 354"/>
                    <a:gd name="T36" fmla="*/ 237 w 314"/>
                    <a:gd name="T37" fmla="*/ 113 h 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14" h="354">
                      <a:moveTo>
                        <a:pt x="237" y="113"/>
                      </a:moveTo>
                      <a:cubicBezTo>
                        <a:pt x="237" y="105"/>
                        <a:pt x="237" y="93"/>
                        <a:pt x="228" y="79"/>
                      </a:cubicBezTo>
                      <a:cubicBezTo>
                        <a:pt x="214" y="57"/>
                        <a:pt x="189" y="54"/>
                        <a:pt x="172" y="54"/>
                      </a:cubicBezTo>
                      <a:cubicBezTo>
                        <a:pt x="90" y="54"/>
                        <a:pt x="73" y="130"/>
                        <a:pt x="73" y="181"/>
                      </a:cubicBezTo>
                      <a:cubicBezTo>
                        <a:pt x="73" y="203"/>
                        <a:pt x="76" y="246"/>
                        <a:pt x="101" y="271"/>
                      </a:cubicBezTo>
                      <a:cubicBezTo>
                        <a:pt x="118" y="291"/>
                        <a:pt x="141" y="299"/>
                        <a:pt x="180" y="299"/>
                      </a:cubicBezTo>
                      <a:cubicBezTo>
                        <a:pt x="214" y="299"/>
                        <a:pt x="228" y="297"/>
                        <a:pt x="234" y="294"/>
                      </a:cubicBezTo>
                      <a:lnTo>
                        <a:pt x="234" y="223"/>
                      </a:lnTo>
                      <a:lnTo>
                        <a:pt x="169" y="223"/>
                      </a:lnTo>
                      <a:lnTo>
                        <a:pt x="169" y="167"/>
                      </a:lnTo>
                      <a:lnTo>
                        <a:pt x="307" y="167"/>
                      </a:lnTo>
                      <a:lnTo>
                        <a:pt x="307" y="333"/>
                      </a:lnTo>
                      <a:cubicBezTo>
                        <a:pt x="287" y="339"/>
                        <a:pt x="251" y="353"/>
                        <a:pt x="186" y="353"/>
                      </a:cubicBezTo>
                      <a:cubicBezTo>
                        <a:pt x="110" y="353"/>
                        <a:pt x="70" y="333"/>
                        <a:pt x="45" y="308"/>
                      </a:cubicBezTo>
                      <a:cubicBezTo>
                        <a:pt x="8" y="271"/>
                        <a:pt x="0" y="218"/>
                        <a:pt x="0" y="184"/>
                      </a:cubicBezTo>
                      <a:cubicBezTo>
                        <a:pt x="0" y="65"/>
                        <a:pt x="73" y="0"/>
                        <a:pt x="174" y="0"/>
                      </a:cubicBezTo>
                      <a:cubicBezTo>
                        <a:pt x="217" y="0"/>
                        <a:pt x="262" y="12"/>
                        <a:pt x="287" y="43"/>
                      </a:cubicBezTo>
                      <a:cubicBezTo>
                        <a:pt x="310" y="68"/>
                        <a:pt x="310" y="93"/>
                        <a:pt x="313" y="113"/>
                      </a:cubicBezTo>
                      <a:lnTo>
                        <a:pt x="237" y="113"/>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58595B"/>
                    </a:solidFill>
                    <a:effectLst/>
                    <a:uLnTx/>
                    <a:uFillTx/>
                    <a:latin typeface="Calibri"/>
                    <a:ea typeface="+mn-ea"/>
                    <a:cs typeface="+mn-cs"/>
                  </a:endParaRPr>
                </a:p>
              </p:txBody>
            </p:sp>
            <p:sp>
              <p:nvSpPr>
                <p:cNvPr id="454" name="Freeform 164">
                  <a:extLst>
                    <a:ext uri="{FF2B5EF4-FFF2-40B4-BE49-F238E27FC236}">
                      <a16:creationId xmlns:a16="http://schemas.microsoft.com/office/drawing/2014/main" id="{1657F6E9-4E52-482C-BFCD-26056969F787}"/>
                    </a:ext>
                  </a:extLst>
                </p:cNvPr>
                <p:cNvSpPr>
                  <a:spLocks noChangeArrowheads="1"/>
                </p:cNvSpPr>
                <p:nvPr/>
              </p:nvSpPr>
              <p:spPr bwMode="auto">
                <a:xfrm>
                  <a:off x="5683110" y="2982865"/>
                  <a:ext cx="52174" cy="60692"/>
                </a:xfrm>
                <a:custGeom>
                  <a:avLst/>
                  <a:gdLst>
                    <a:gd name="T0" fmla="*/ 153 w 215"/>
                    <a:gd name="T1" fmla="*/ 246 h 252"/>
                    <a:gd name="T2" fmla="*/ 150 w 215"/>
                    <a:gd name="T3" fmla="*/ 214 h 252"/>
                    <a:gd name="T4" fmla="*/ 80 w 215"/>
                    <a:gd name="T5" fmla="*/ 251 h 252"/>
                    <a:gd name="T6" fmla="*/ 20 w 215"/>
                    <a:gd name="T7" fmla="*/ 231 h 252"/>
                    <a:gd name="T8" fmla="*/ 0 w 215"/>
                    <a:gd name="T9" fmla="*/ 181 h 252"/>
                    <a:gd name="T10" fmla="*/ 51 w 215"/>
                    <a:gd name="T11" fmla="*/ 107 h 252"/>
                    <a:gd name="T12" fmla="*/ 144 w 215"/>
                    <a:gd name="T13" fmla="*/ 93 h 252"/>
                    <a:gd name="T14" fmla="*/ 142 w 215"/>
                    <a:gd name="T15" fmla="*/ 62 h 252"/>
                    <a:gd name="T16" fmla="*/ 111 w 215"/>
                    <a:gd name="T17" fmla="*/ 42 h 252"/>
                    <a:gd name="T18" fmla="*/ 85 w 215"/>
                    <a:gd name="T19" fmla="*/ 56 h 252"/>
                    <a:gd name="T20" fmla="*/ 80 w 215"/>
                    <a:gd name="T21" fmla="*/ 76 h 252"/>
                    <a:gd name="T22" fmla="*/ 12 w 215"/>
                    <a:gd name="T23" fmla="*/ 76 h 252"/>
                    <a:gd name="T24" fmla="*/ 37 w 215"/>
                    <a:gd name="T25" fmla="*/ 20 h 252"/>
                    <a:gd name="T26" fmla="*/ 108 w 215"/>
                    <a:gd name="T27" fmla="*/ 0 h 252"/>
                    <a:gd name="T28" fmla="*/ 192 w 215"/>
                    <a:gd name="T29" fmla="*/ 31 h 252"/>
                    <a:gd name="T30" fmla="*/ 208 w 215"/>
                    <a:gd name="T31" fmla="*/ 87 h 252"/>
                    <a:gd name="T32" fmla="*/ 208 w 215"/>
                    <a:gd name="T33" fmla="*/ 181 h 252"/>
                    <a:gd name="T34" fmla="*/ 214 w 215"/>
                    <a:gd name="T35" fmla="*/ 240 h 252"/>
                    <a:gd name="T36" fmla="*/ 153 w 215"/>
                    <a:gd name="T37" fmla="*/ 240 h 252"/>
                    <a:gd name="T38" fmla="*/ 153 w 215"/>
                    <a:gd name="T39" fmla="*/ 246 h 252"/>
                    <a:gd name="T40" fmla="*/ 71 w 215"/>
                    <a:gd name="T41" fmla="*/ 172 h 252"/>
                    <a:gd name="T42" fmla="*/ 105 w 215"/>
                    <a:gd name="T43" fmla="*/ 206 h 252"/>
                    <a:gd name="T44" fmla="*/ 133 w 215"/>
                    <a:gd name="T45" fmla="*/ 192 h 252"/>
                    <a:gd name="T46" fmla="*/ 147 w 215"/>
                    <a:gd name="T47" fmla="*/ 133 h 252"/>
                    <a:gd name="T48" fmla="*/ 71 w 215"/>
                    <a:gd name="T49" fmla="*/ 172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15" h="252">
                      <a:moveTo>
                        <a:pt x="153" y="246"/>
                      </a:moveTo>
                      <a:cubicBezTo>
                        <a:pt x="150" y="231"/>
                        <a:pt x="150" y="220"/>
                        <a:pt x="150" y="214"/>
                      </a:cubicBezTo>
                      <a:cubicBezTo>
                        <a:pt x="125" y="251"/>
                        <a:pt x="94" y="251"/>
                        <a:pt x="80" y="251"/>
                      </a:cubicBezTo>
                      <a:cubicBezTo>
                        <a:pt x="46" y="251"/>
                        <a:pt x="32" y="243"/>
                        <a:pt x="20" y="231"/>
                      </a:cubicBezTo>
                      <a:cubicBezTo>
                        <a:pt x="6" y="217"/>
                        <a:pt x="0" y="198"/>
                        <a:pt x="0" y="181"/>
                      </a:cubicBezTo>
                      <a:cubicBezTo>
                        <a:pt x="0" y="161"/>
                        <a:pt x="6" y="127"/>
                        <a:pt x="51" y="107"/>
                      </a:cubicBezTo>
                      <a:cubicBezTo>
                        <a:pt x="80" y="93"/>
                        <a:pt x="122" y="93"/>
                        <a:pt x="144" y="93"/>
                      </a:cubicBezTo>
                      <a:cubicBezTo>
                        <a:pt x="144" y="79"/>
                        <a:pt x="144" y="71"/>
                        <a:pt x="142" y="62"/>
                      </a:cubicBezTo>
                      <a:cubicBezTo>
                        <a:pt x="136" y="45"/>
                        <a:pt x="116" y="42"/>
                        <a:pt x="111" y="42"/>
                      </a:cubicBezTo>
                      <a:cubicBezTo>
                        <a:pt x="102" y="42"/>
                        <a:pt x="91" y="45"/>
                        <a:pt x="85" y="56"/>
                      </a:cubicBezTo>
                      <a:cubicBezTo>
                        <a:pt x="80" y="65"/>
                        <a:pt x="80" y="71"/>
                        <a:pt x="80" y="76"/>
                      </a:cubicBezTo>
                      <a:lnTo>
                        <a:pt x="12" y="76"/>
                      </a:lnTo>
                      <a:cubicBezTo>
                        <a:pt x="12" y="65"/>
                        <a:pt x="15" y="40"/>
                        <a:pt x="37" y="20"/>
                      </a:cubicBezTo>
                      <a:cubicBezTo>
                        <a:pt x="60" y="6"/>
                        <a:pt x="85" y="0"/>
                        <a:pt x="108" y="0"/>
                      </a:cubicBezTo>
                      <a:cubicBezTo>
                        <a:pt x="127" y="0"/>
                        <a:pt x="167" y="3"/>
                        <a:pt x="192" y="31"/>
                      </a:cubicBezTo>
                      <a:cubicBezTo>
                        <a:pt x="208" y="51"/>
                        <a:pt x="208" y="79"/>
                        <a:pt x="208" y="87"/>
                      </a:cubicBezTo>
                      <a:lnTo>
                        <a:pt x="208" y="181"/>
                      </a:lnTo>
                      <a:cubicBezTo>
                        <a:pt x="208" y="200"/>
                        <a:pt x="208" y="220"/>
                        <a:pt x="214" y="240"/>
                      </a:cubicBezTo>
                      <a:lnTo>
                        <a:pt x="153" y="240"/>
                      </a:lnTo>
                      <a:lnTo>
                        <a:pt x="153" y="246"/>
                      </a:lnTo>
                      <a:close/>
                      <a:moveTo>
                        <a:pt x="71" y="172"/>
                      </a:moveTo>
                      <a:cubicBezTo>
                        <a:pt x="71" y="189"/>
                        <a:pt x="82" y="206"/>
                        <a:pt x="105" y="206"/>
                      </a:cubicBezTo>
                      <a:cubicBezTo>
                        <a:pt x="116" y="206"/>
                        <a:pt x="127" y="200"/>
                        <a:pt x="133" y="192"/>
                      </a:cubicBezTo>
                      <a:cubicBezTo>
                        <a:pt x="144" y="178"/>
                        <a:pt x="147" y="158"/>
                        <a:pt x="147" y="133"/>
                      </a:cubicBezTo>
                      <a:cubicBezTo>
                        <a:pt x="102" y="133"/>
                        <a:pt x="71" y="147"/>
                        <a:pt x="71" y="172"/>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58595B"/>
                    </a:solidFill>
                    <a:effectLst/>
                    <a:uLnTx/>
                    <a:uFillTx/>
                    <a:latin typeface="Calibri"/>
                    <a:ea typeface="+mn-ea"/>
                    <a:cs typeface="+mn-cs"/>
                  </a:endParaRPr>
                </a:p>
              </p:txBody>
            </p:sp>
            <p:sp>
              <p:nvSpPr>
                <p:cNvPr id="455" name="Freeform 165">
                  <a:extLst>
                    <a:ext uri="{FF2B5EF4-FFF2-40B4-BE49-F238E27FC236}">
                      <a16:creationId xmlns:a16="http://schemas.microsoft.com/office/drawing/2014/main" id="{53D5EDAF-B9EA-4C9B-812F-361404A7AD32}"/>
                    </a:ext>
                  </a:extLst>
                </p:cNvPr>
                <p:cNvSpPr>
                  <a:spLocks noChangeArrowheads="1"/>
                </p:cNvSpPr>
                <p:nvPr/>
              </p:nvSpPr>
              <p:spPr bwMode="auto">
                <a:xfrm>
                  <a:off x="5745932" y="2969023"/>
                  <a:ext cx="41526" cy="74534"/>
                </a:xfrm>
                <a:custGeom>
                  <a:avLst/>
                  <a:gdLst>
                    <a:gd name="T0" fmla="*/ 169 w 170"/>
                    <a:gd name="T1" fmla="*/ 299 h 308"/>
                    <a:gd name="T2" fmla="*/ 116 w 170"/>
                    <a:gd name="T3" fmla="*/ 307 h 308"/>
                    <a:gd name="T4" fmla="*/ 48 w 170"/>
                    <a:gd name="T5" fmla="*/ 245 h 308"/>
                    <a:gd name="T6" fmla="*/ 48 w 170"/>
                    <a:gd name="T7" fmla="*/ 115 h 308"/>
                    <a:gd name="T8" fmla="*/ 0 w 170"/>
                    <a:gd name="T9" fmla="*/ 115 h 308"/>
                    <a:gd name="T10" fmla="*/ 0 w 170"/>
                    <a:gd name="T11" fmla="*/ 70 h 308"/>
                    <a:gd name="T12" fmla="*/ 45 w 170"/>
                    <a:gd name="T13" fmla="*/ 70 h 308"/>
                    <a:gd name="T14" fmla="*/ 45 w 170"/>
                    <a:gd name="T15" fmla="*/ 25 h 308"/>
                    <a:gd name="T16" fmla="*/ 113 w 170"/>
                    <a:gd name="T17" fmla="*/ 0 h 308"/>
                    <a:gd name="T18" fmla="*/ 113 w 170"/>
                    <a:gd name="T19" fmla="*/ 70 h 308"/>
                    <a:gd name="T20" fmla="*/ 169 w 170"/>
                    <a:gd name="T21" fmla="*/ 70 h 308"/>
                    <a:gd name="T22" fmla="*/ 169 w 170"/>
                    <a:gd name="T23" fmla="*/ 115 h 308"/>
                    <a:gd name="T24" fmla="*/ 113 w 170"/>
                    <a:gd name="T25" fmla="*/ 115 h 308"/>
                    <a:gd name="T26" fmla="*/ 113 w 170"/>
                    <a:gd name="T27" fmla="*/ 220 h 308"/>
                    <a:gd name="T28" fmla="*/ 144 w 170"/>
                    <a:gd name="T29" fmla="*/ 254 h 308"/>
                    <a:gd name="T30" fmla="*/ 166 w 170"/>
                    <a:gd name="T31" fmla="*/ 254 h 308"/>
                    <a:gd name="T32" fmla="*/ 166 w 170"/>
                    <a:gd name="T33" fmla="*/ 299 h 308"/>
                    <a:gd name="T34" fmla="*/ 169 w 170"/>
                    <a:gd name="T35" fmla="*/ 299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0" h="308">
                      <a:moveTo>
                        <a:pt x="169" y="299"/>
                      </a:moveTo>
                      <a:cubicBezTo>
                        <a:pt x="147" y="304"/>
                        <a:pt x="127" y="307"/>
                        <a:pt x="116" y="307"/>
                      </a:cubicBezTo>
                      <a:cubicBezTo>
                        <a:pt x="48" y="307"/>
                        <a:pt x="48" y="265"/>
                        <a:pt x="48" y="245"/>
                      </a:cubicBezTo>
                      <a:lnTo>
                        <a:pt x="48" y="115"/>
                      </a:lnTo>
                      <a:lnTo>
                        <a:pt x="0" y="115"/>
                      </a:lnTo>
                      <a:lnTo>
                        <a:pt x="0" y="70"/>
                      </a:lnTo>
                      <a:lnTo>
                        <a:pt x="45" y="70"/>
                      </a:lnTo>
                      <a:lnTo>
                        <a:pt x="45" y="25"/>
                      </a:lnTo>
                      <a:lnTo>
                        <a:pt x="113" y="0"/>
                      </a:lnTo>
                      <a:lnTo>
                        <a:pt x="113" y="70"/>
                      </a:lnTo>
                      <a:lnTo>
                        <a:pt x="169" y="70"/>
                      </a:lnTo>
                      <a:lnTo>
                        <a:pt x="169" y="115"/>
                      </a:lnTo>
                      <a:lnTo>
                        <a:pt x="113" y="115"/>
                      </a:lnTo>
                      <a:lnTo>
                        <a:pt x="113" y="220"/>
                      </a:lnTo>
                      <a:cubicBezTo>
                        <a:pt x="113" y="242"/>
                        <a:pt x="113" y="254"/>
                        <a:pt x="144" y="254"/>
                      </a:cubicBezTo>
                      <a:cubicBezTo>
                        <a:pt x="155" y="254"/>
                        <a:pt x="158" y="254"/>
                        <a:pt x="166" y="254"/>
                      </a:cubicBezTo>
                      <a:lnTo>
                        <a:pt x="166" y="299"/>
                      </a:lnTo>
                      <a:lnTo>
                        <a:pt x="169" y="29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58595B"/>
                    </a:solidFill>
                    <a:effectLst/>
                    <a:uLnTx/>
                    <a:uFillTx/>
                    <a:latin typeface="Calibri"/>
                    <a:ea typeface="+mn-ea"/>
                    <a:cs typeface="+mn-cs"/>
                  </a:endParaRPr>
                </a:p>
              </p:txBody>
            </p:sp>
            <p:sp>
              <p:nvSpPr>
                <p:cNvPr id="456" name="Freeform 166">
                  <a:extLst>
                    <a:ext uri="{FF2B5EF4-FFF2-40B4-BE49-F238E27FC236}">
                      <a16:creationId xmlns:a16="http://schemas.microsoft.com/office/drawing/2014/main" id="{7B18A5FB-9A9E-443F-80F1-30993AC255CD}"/>
                    </a:ext>
                  </a:extLst>
                </p:cNvPr>
                <p:cNvSpPr>
                  <a:spLocks noChangeArrowheads="1"/>
                </p:cNvSpPr>
                <p:nvPr/>
              </p:nvSpPr>
              <p:spPr bwMode="auto">
                <a:xfrm>
                  <a:off x="5797041" y="2983930"/>
                  <a:ext cx="54303" cy="59627"/>
                </a:xfrm>
                <a:custGeom>
                  <a:avLst/>
                  <a:gdLst>
                    <a:gd name="T0" fmla="*/ 67 w 226"/>
                    <a:gd name="T1" fmla="*/ 141 h 249"/>
                    <a:gd name="T2" fmla="*/ 115 w 226"/>
                    <a:gd name="T3" fmla="*/ 203 h 249"/>
                    <a:gd name="T4" fmla="*/ 155 w 226"/>
                    <a:gd name="T5" fmla="*/ 169 h 249"/>
                    <a:gd name="T6" fmla="*/ 217 w 226"/>
                    <a:gd name="T7" fmla="*/ 169 h 249"/>
                    <a:gd name="T8" fmla="*/ 194 w 226"/>
                    <a:gd name="T9" fmla="*/ 220 h 249"/>
                    <a:gd name="T10" fmla="*/ 112 w 226"/>
                    <a:gd name="T11" fmla="*/ 248 h 249"/>
                    <a:gd name="T12" fmla="*/ 31 w 226"/>
                    <a:gd name="T13" fmla="*/ 220 h 249"/>
                    <a:gd name="T14" fmla="*/ 0 w 226"/>
                    <a:gd name="T15" fmla="*/ 129 h 249"/>
                    <a:gd name="T16" fmla="*/ 48 w 226"/>
                    <a:gd name="T17" fmla="*/ 19 h 249"/>
                    <a:gd name="T18" fmla="*/ 112 w 226"/>
                    <a:gd name="T19" fmla="*/ 0 h 249"/>
                    <a:gd name="T20" fmla="*/ 208 w 226"/>
                    <a:gd name="T21" fmla="*/ 56 h 249"/>
                    <a:gd name="T22" fmla="*/ 223 w 226"/>
                    <a:gd name="T23" fmla="*/ 141 h 249"/>
                    <a:gd name="T24" fmla="*/ 67 w 226"/>
                    <a:gd name="T25" fmla="*/ 141 h 249"/>
                    <a:gd name="T26" fmla="*/ 155 w 226"/>
                    <a:gd name="T27" fmla="*/ 96 h 249"/>
                    <a:gd name="T28" fmla="*/ 115 w 226"/>
                    <a:gd name="T29" fmla="*/ 42 h 249"/>
                    <a:gd name="T30" fmla="*/ 70 w 226"/>
                    <a:gd name="T31" fmla="*/ 96 h 249"/>
                    <a:gd name="T32" fmla="*/ 155 w 226"/>
                    <a:gd name="T33" fmla="*/ 96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6" h="249">
                      <a:moveTo>
                        <a:pt x="67" y="141"/>
                      </a:moveTo>
                      <a:cubicBezTo>
                        <a:pt x="67" y="155"/>
                        <a:pt x="67" y="203"/>
                        <a:pt x="115" y="203"/>
                      </a:cubicBezTo>
                      <a:cubicBezTo>
                        <a:pt x="132" y="203"/>
                        <a:pt x="149" y="197"/>
                        <a:pt x="155" y="169"/>
                      </a:cubicBezTo>
                      <a:lnTo>
                        <a:pt x="217" y="169"/>
                      </a:lnTo>
                      <a:cubicBezTo>
                        <a:pt x="217" y="180"/>
                        <a:pt x="214" y="200"/>
                        <a:pt x="194" y="220"/>
                      </a:cubicBezTo>
                      <a:cubicBezTo>
                        <a:pt x="177" y="237"/>
                        <a:pt x="146" y="248"/>
                        <a:pt x="112" y="248"/>
                      </a:cubicBezTo>
                      <a:cubicBezTo>
                        <a:pt x="93" y="248"/>
                        <a:pt x="53" y="245"/>
                        <a:pt x="31" y="220"/>
                      </a:cubicBezTo>
                      <a:cubicBezTo>
                        <a:pt x="8" y="197"/>
                        <a:pt x="0" y="166"/>
                        <a:pt x="0" y="129"/>
                      </a:cubicBezTo>
                      <a:cubicBezTo>
                        <a:pt x="0" y="93"/>
                        <a:pt x="8" y="45"/>
                        <a:pt x="48" y="19"/>
                      </a:cubicBezTo>
                      <a:cubicBezTo>
                        <a:pt x="65" y="8"/>
                        <a:pt x="87" y="0"/>
                        <a:pt x="112" y="0"/>
                      </a:cubicBezTo>
                      <a:cubicBezTo>
                        <a:pt x="146" y="0"/>
                        <a:pt x="186" y="14"/>
                        <a:pt x="208" y="56"/>
                      </a:cubicBezTo>
                      <a:cubicBezTo>
                        <a:pt x="225" y="87"/>
                        <a:pt x="223" y="124"/>
                        <a:pt x="223" y="141"/>
                      </a:cubicBezTo>
                      <a:lnTo>
                        <a:pt x="67" y="141"/>
                      </a:lnTo>
                      <a:close/>
                      <a:moveTo>
                        <a:pt x="155" y="96"/>
                      </a:moveTo>
                      <a:cubicBezTo>
                        <a:pt x="155" y="84"/>
                        <a:pt x="155" y="42"/>
                        <a:pt x="115" y="42"/>
                      </a:cubicBezTo>
                      <a:cubicBezTo>
                        <a:pt x="84" y="42"/>
                        <a:pt x="73" y="67"/>
                        <a:pt x="70" y="96"/>
                      </a:cubicBezTo>
                      <a:lnTo>
                        <a:pt x="155" y="96"/>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58595B"/>
                    </a:solidFill>
                    <a:effectLst/>
                    <a:uLnTx/>
                    <a:uFillTx/>
                    <a:latin typeface="Calibri"/>
                    <a:ea typeface="+mn-ea"/>
                    <a:cs typeface="+mn-cs"/>
                  </a:endParaRPr>
                </a:p>
              </p:txBody>
            </p:sp>
            <p:sp>
              <p:nvSpPr>
                <p:cNvPr id="457" name="Freeform 167">
                  <a:extLst>
                    <a:ext uri="{FF2B5EF4-FFF2-40B4-BE49-F238E27FC236}">
                      <a16:creationId xmlns:a16="http://schemas.microsoft.com/office/drawing/2014/main" id="{6765620B-28A4-43A6-95AF-AECCF851E495}"/>
                    </a:ext>
                  </a:extLst>
                </p:cNvPr>
                <p:cNvSpPr>
                  <a:spLocks noChangeArrowheads="1"/>
                </p:cNvSpPr>
                <p:nvPr/>
              </p:nvSpPr>
              <p:spPr bwMode="auto">
                <a:xfrm>
                  <a:off x="5861991" y="2984994"/>
                  <a:ext cx="96894" cy="57497"/>
                </a:xfrm>
                <a:custGeom>
                  <a:avLst/>
                  <a:gdLst>
                    <a:gd name="T0" fmla="*/ 70 w 401"/>
                    <a:gd name="T1" fmla="*/ 0 h 236"/>
                    <a:gd name="T2" fmla="*/ 113 w 401"/>
                    <a:gd name="T3" fmla="*/ 178 h 236"/>
                    <a:gd name="T4" fmla="*/ 163 w 401"/>
                    <a:gd name="T5" fmla="*/ 0 h 236"/>
                    <a:gd name="T6" fmla="*/ 240 w 401"/>
                    <a:gd name="T7" fmla="*/ 0 h 236"/>
                    <a:gd name="T8" fmla="*/ 288 w 401"/>
                    <a:gd name="T9" fmla="*/ 178 h 236"/>
                    <a:gd name="T10" fmla="*/ 333 w 401"/>
                    <a:gd name="T11" fmla="*/ 0 h 236"/>
                    <a:gd name="T12" fmla="*/ 400 w 401"/>
                    <a:gd name="T13" fmla="*/ 0 h 236"/>
                    <a:gd name="T14" fmla="*/ 321 w 401"/>
                    <a:gd name="T15" fmla="*/ 235 h 236"/>
                    <a:gd name="T16" fmla="*/ 248 w 401"/>
                    <a:gd name="T17" fmla="*/ 235 h 236"/>
                    <a:gd name="T18" fmla="*/ 200 w 401"/>
                    <a:gd name="T19" fmla="*/ 62 h 236"/>
                    <a:gd name="T20" fmla="*/ 152 w 401"/>
                    <a:gd name="T21" fmla="*/ 235 h 236"/>
                    <a:gd name="T22" fmla="*/ 76 w 401"/>
                    <a:gd name="T23" fmla="*/ 235 h 236"/>
                    <a:gd name="T24" fmla="*/ 0 w 401"/>
                    <a:gd name="T25" fmla="*/ 0 h 236"/>
                    <a:gd name="T26" fmla="*/ 70 w 401"/>
                    <a:gd name="T27" fmla="*/ 0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01" h="236">
                      <a:moveTo>
                        <a:pt x="70" y="0"/>
                      </a:moveTo>
                      <a:lnTo>
                        <a:pt x="113" y="178"/>
                      </a:lnTo>
                      <a:lnTo>
                        <a:pt x="163" y="0"/>
                      </a:lnTo>
                      <a:lnTo>
                        <a:pt x="240" y="0"/>
                      </a:lnTo>
                      <a:lnTo>
                        <a:pt x="288" y="178"/>
                      </a:lnTo>
                      <a:lnTo>
                        <a:pt x="333" y="0"/>
                      </a:lnTo>
                      <a:lnTo>
                        <a:pt x="400" y="0"/>
                      </a:lnTo>
                      <a:lnTo>
                        <a:pt x="321" y="235"/>
                      </a:lnTo>
                      <a:lnTo>
                        <a:pt x="248" y="235"/>
                      </a:lnTo>
                      <a:lnTo>
                        <a:pt x="200" y="62"/>
                      </a:lnTo>
                      <a:lnTo>
                        <a:pt x="152" y="235"/>
                      </a:lnTo>
                      <a:lnTo>
                        <a:pt x="76" y="235"/>
                      </a:lnTo>
                      <a:lnTo>
                        <a:pt x="0" y="0"/>
                      </a:lnTo>
                      <a:lnTo>
                        <a:pt x="7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58595B"/>
                    </a:solidFill>
                    <a:effectLst/>
                    <a:uLnTx/>
                    <a:uFillTx/>
                    <a:latin typeface="Calibri"/>
                    <a:ea typeface="+mn-ea"/>
                    <a:cs typeface="+mn-cs"/>
                  </a:endParaRPr>
                </a:p>
              </p:txBody>
            </p:sp>
            <p:sp>
              <p:nvSpPr>
                <p:cNvPr id="458" name="Freeform 168">
                  <a:extLst>
                    <a:ext uri="{FF2B5EF4-FFF2-40B4-BE49-F238E27FC236}">
                      <a16:creationId xmlns:a16="http://schemas.microsoft.com/office/drawing/2014/main" id="{EB9F990E-9E5F-413C-8DA9-40496838ED64}"/>
                    </a:ext>
                  </a:extLst>
                </p:cNvPr>
                <p:cNvSpPr>
                  <a:spLocks noChangeArrowheads="1"/>
                </p:cNvSpPr>
                <p:nvPr/>
              </p:nvSpPr>
              <p:spPr bwMode="auto">
                <a:xfrm>
                  <a:off x="5968468" y="2982865"/>
                  <a:ext cx="52174" cy="60692"/>
                </a:xfrm>
                <a:custGeom>
                  <a:avLst/>
                  <a:gdLst>
                    <a:gd name="T0" fmla="*/ 152 w 215"/>
                    <a:gd name="T1" fmla="*/ 246 h 252"/>
                    <a:gd name="T2" fmla="*/ 150 w 215"/>
                    <a:gd name="T3" fmla="*/ 214 h 252"/>
                    <a:gd name="T4" fmla="*/ 79 w 215"/>
                    <a:gd name="T5" fmla="*/ 251 h 252"/>
                    <a:gd name="T6" fmla="*/ 20 w 215"/>
                    <a:gd name="T7" fmla="*/ 231 h 252"/>
                    <a:gd name="T8" fmla="*/ 0 w 215"/>
                    <a:gd name="T9" fmla="*/ 181 h 252"/>
                    <a:gd name="T10" fmla="*/ 51 w 215"/>
                    <a:gd name="T11" fmla="*/ 107 h 252"/>
                    <a:gd name="T12" fmla="*/ 144 w 215"/>
                    <a:gd name="T13" fmla="*/ 93 h 252"/>
                    <a:gd name="T14" fmla="*/ 141 w 215"/>
                    <a:gd name="T15" fmla="*/ 62 h 252"/>
                    <a:gd name="T16" fmla="*/ 110 w 215"/>
                    <a:gd name="T17" fmla="*/ 42 h 252"/>
                    <a:gd name="T18" fmla="*/ 85 w 215"/>
                    <a:gd name="T19" fmla="*/ 56 h 252"/>
                    <a:gd name="T20" fmla="*/ 79 w 215"/>
                    <a:gd name="T21" fmla="*/ 76 h 252"/>
                    <a:gd name="T22" fmla="*/ 11 w 215"/>
                    <a:gd name="T23" fmla="*/ 76 h 252"/>
                    <a:gd name="T24" fmla="*/ 37 w 215"/>
                    <a:gd name="T25" fmla="*/ 20 h 252"/>
                    <a:gd name="T26" fmla="*/ 107 w 215"/>
                    <a:gd name="T27" fmla="*/ 0 h 252"/>
                    <a:gd name="T28" fmla="*/ 192 w 215"/>
                    <a:gd name="T29" fmla="*/ 31 h 252"/>
                    <a:gd name="T30" fmla="*/ 209 w 215"/>
                    <a:gd name="T31" fmla="*/ 87 h 252"/>
                    <a:gd name="T32" fmla="*/ 209 w 215"/>
                    <a:gd name="T33" fmla="*/ 181 h 252"/>
                    <a:gd name="T34" fmla="*/ 214 w 215"/>
                    <a:gd name="T35" fmla="*/ 240 h 252"/>
                    <a:gd name="T36" fmla="*/ 152 w 215"/>
                    <a:gd name="T37" fmla="*/ 240 h 252"/>
                    <a:gd name="T38" fmla="*/ 152 w 215"/>
                    <a:gd name="T39" fmla="*/ 246 h 252"/>
                    <a:gd name="T40" fmla="*/ 68 w 215"/>
                    <a:gd name="T41" fmla="*/ 172 h 252"/>
                    <a:gd name="T42" fmla="*/ 102 w 215"/>
                    <a:gd name="T43" fmla="*/ 206 h 252"/>
                    <a:gd name="T44" fmla="*/ 130 w 215"/>
                    <a:gd name="T45" fmla="*/ 192 h 252"/>
                    <a:gd name="T46" fmla="*/ 144 w 215"/>
                    <a:gd name="T47" fmla="*/ 133 h 252"/>
                    <a:gd name="T48" fmla="*/ 68 w 215"/>
                    <a:gd name="T49" fmla="*/ 172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15" h="252">
                      <a:moveTo>
                        <a:pt x="152" y="246"/>
                      </a:moveTo>
                      <a:cubicBezTo>
                        <a:pt x="150" y="231"/>
                        <a:pt x="150" y="220"/>
                        <a:pt x="150" y="214"/>
                      </a:cubicBezTo>
                      <a:cubicBezTo>
                        <a:pt x="124" y="251"/>
                        <a:pt x="93" y="251"/>
                        <a:pt x="79" y="251"/>
                      </a:cubicBezTo>
                      <a:cubicBezTo>
                        <a:pt x="45" y="251"/>
                        <a:pt x="31" y="243"/>
                        <a:pt x="20" y="231"/>
                      </a:cubicBezTo>
                      <a:cubicBezTo>
                        <a:pt x="6" y="217"/>
                        <a:pt x="0" y="198"/>
                        <a:pt x="0" y="181"/>
                      </a:cubicBezTo>
                      <a:cubicBezTo>
                        <a:pt x="0" y="161"/>
                        <a:pt x="6" y="127"/>
                        <a:pt x="51" y="107"/>
                      </a:cubicBezTo>
                      <a:cubicBezTo>
                        <a:pt x="79" y="93"/>
                        <a:pt x="121" y="93"/>
                        <a:pt x="144" y="93"/>
                      </a:cubicBezTo>
                      <a:cubicBezTo>
                        <a:pt x="144" y="79"/>
                        <a:pt x="144" y="71"/>
                        <a:pt x="141" y="62"/>
                      </a:cubicBezTo>
                      <a:cubicBezTo>
                        <a:pt x="135" y="45"/>
                        <a:pt x="116" y="42"/>
                        <a:pt x="110" y="42"/>
                      </a:cubicBezTo>
                      <a:cubicBezTo>
                        <a:pt x="102" y="42"/>
                        <a:pt x="90" y="45"/>
                        <a:pt x="85" y="56"/>
                      </a:cubicBezTo>
                      <a:cubicBezTo>
                        <a:pt x="79" y="65"/>
                        <a:pt x="79" y="71"/>
                        <a:pt x="79" y="76"/>
                      </a:cubicBezTo>
                      <a:lnTo>
                        <a:pt x="11" y="76"/>
                      </a:lnTo>
                      <a:cubicBezTo>
                        <a:pt x="11" y="65"/>
                        <a:pt x="14" y="40"/>
                        <a:pt x="37" y="20"/>
                      </a:cubicBezTo>
                      <a:cubicBezTo>
                        <a:pt x="59" y="6"/>
                        <a:pt x="85" y="0"/>
                        <a:pt x="107" y="0"/>
                      </a:cubicBezTo>
                      <a:cubicBezTo>
                        <a:pt x="127" y="0"/>
                        <a:pt x="166" y="3"/>
                        <a:pt x="192" y="31"/>
                      </a:cubicBezTo>
                      <a:cubicBezTo>
                        <a:pt x="209" y="51"/>
                        <a:pt x="209" y="79"/>
                        <a:pt x="209" y="87"/>
                      </a:cubicBezTo>
                      <a:lnTo>
                        <a:pt x="209" y="181"/>
                      </a:lnTo>
                      <a:cubicBezTo>
                        <a:pt x="209" y="200"/>
                        <a:pt x="209" y="220"/>
                        <a:pt x="214" y="240"/>
                      </a:cubicBezTo>
                      <a:lnTo>
                        <a:pt x="152" y="240"/>
                      </a:lnTo>
                      <a:lnTo>
                        <a:pt x="152" y="246"/>
                      </a:lnTo>
                      <a:close/>
                      <a:moveTo>
                        <a:pt x="68" y="172"/>
                      </a:moveTo>
                      <a:cubicBezTo>
                        <a:pt x="68" y="189"/>
                        <a:pt x="79" y="206"/>
                        <a:pt x="102" y="206"/>
                      </a:cubicBezTo>
                      <a:cubicBezTo>
                        <a:pt x="113" y="206"/>
                        <a:pt x="124" y="200"/>
                        <a:pt x="130" y="192"/>
                      </a:cubicBezTo>
                      <a:cubicBezTo>
                        <a:pt x="141" y="178"/>
                        <a:pt x="144" y="158"/>
                        <a:pt x="144" y="133"/>
                      </a:cubicBezTo>
                      <a:cubicBezTo>
                        <a:pt x="99" y="133"/>
                        <a:pt x="68" y="147"/>
                        <a:pt x="68" y="172"/>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58595B"/>
                    </a:solidFill>
                    <a:effectLst/>
                    <a:uLnTx/>
                    <a:uFillTx/>
                    <a:latin typeface="Calibri"/>
                    <a:ea typeface="+mn-ea"/>
                    <a:cs typeface="+mn-cs"/>
                  </a:endParaRPr>
                </a:p>
              </p:txBody>
            </p:sp>
            <p:sp>
              <p:nvSpPr>
                <p:cNvPr id="459" name="Freeform 169">
                  <a:extLst>
                    <a:ext uri="{FF2B5EF4-FFF2-40B4-BE49-F238E27FC236}">
                      <a16:creationId xmlns:a16="http://schemas.microsoft.com/office/drawing/2014/main" id="{F9374578-680B-496D-880B-BC28FAF40374}"/>
                    </a:ext>
                  </a:extLst>
                </p:cNvPr>
                <p:cNvSpPr>
                  <a:spLocks noChangeArrowheads="1"/>
                </p:cNvSpPr>
                <p:nvPr/>
              </p:nvSpPr>
              <p:spPr bwMode="auto">
                <a:xfrm>
                  <a:off x="6031290" y="2984994"/>
                  <a:ext cx="59627" cy="78793"/>
                </a:xfrm>
                <a:custGeom>
                  <a:avLst/>
                  <a:gdLst>
                    <a:gd name="T0" fmla="*/ 73 w 246"/>
                    <a:gd name="T1" fmla="*/ 0 h 326"/>
                    <a:gd name="T2" fmla="*/ 124 w 246"/>
                    <a:gd name="T3" fmla="*/ 164 h 326"/>
                    <a:gd name="T4" fmla="*/ 177 w 246"/>
                    <a:gd name="T5" fmla="*/ 0 h 326"/>
                    <a:gd name="T6" fmla="*/ 245 w 246"/>
                    <a:gd name="T7" fmla="*/ 0 h 326"/>
                    <a:gd name="T8" fmla="*/ 158 w 246"/>
                    <a:gd name="T9" fmla="*/ 232 h 326"/>
                    <a:gd name="T10" fmla="*/ 129 w 246"/>
                    <a:gd name="T11" fmla="*/ 325 h 326"/>
                    <a:gd name="T12" fmla="*/ 59 w 246"/>
                    <a:gd name="T13" fmla="*/ 325 h 326"/>
                    <a:gd name="T14" fmla="*/ 90 w 246"/>
                    <a:gd name="T15" fmla="*/ 237 h 326"/>
                    <a:gd name="T16" fmla="*/ 0 w 246"/>
                    <a:gd name="T17" fmla="*/ 3 h 326"/>
                    <a:gd name="T18" fmla="*/ 73 w 246"/>
                    <a:gd name="T19" fmla="*/ 3 h 326"/>
                    <a:gd name="T20" fmla="*/ 73 w 246"/>
                    <a:gd name="T21" fmla="*/ 0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6" h="326">
                      <a:moveTo>
                        <a:pt x="73" y="0"/>
                      </a:moveTo>
                      <a:lnTo>
                        <a:pt x="124" y="164"/>
                      </a:lnTo>
                      <a:lnTo>
                        <a:pt x="177" y="0"/>
                      </a:lnTo>
                      <a:lnTo>
                        <a:pt x="245" y="0"/>
                      </a:lnTo>
                      <a:lnTo>
                        <a:pt x="158" y="232"/>
                      </a:lnTo>
                      <a:lnTo>
                        <a:pt x="129" y="325"/>
                      </a:lnTo>
                      <a:lnTo>
                        <a:pt x="59" y="325"/>
                      </a:lnTo>
                      <a:lnTo>
                        <a:pt x="90" y="237"/>
                      </a:lnTo>
                      <a:lnTo>
                        <a:pt x="0" y="3"/>
                      </a:lnTo>
                      <a:lnTo>
                        <a:pt x="73" y="3"/>
                      </a:lnTo>
                      <a:lnTo>
                        <a:pt x="73"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58595B"/>
                    </a:solidFill>
                    <a:effectLst/>
                    <a:uLnTx/>
                    <a:uFillTx/>
                    <a:latin typeface="Calibri"/>
                    <a:ea typeface="+mn-ea"/>
                    <a:cs typeface="+mn-cs"/>
                  </a:endParaRPr>
                </a:p>
              </p:txBody>
            </p:sp>
          </p:grpSp>
        </p:grpSp>
        <p:grpSp>
          <p:nvGrpSpPr>
            <p:cNvPr id="436" name="Group 222">
              <a:extLst>
                <a:ext uri="{FF2B5EF4-FFF2-40B4-BE49-F238E27FC236}">
                  <a16:creationId xmlns:a16="http://schemas.microsoft.com/office/drawing/2014/main" id="{8023D360-181F-4EFF-9CA4-62B91CC12E44}"/>
                </a:ext>
              </a:extLst>
            </p:cNvPr>
            <p:cNvGrpSpPr/>
            <p:nvPr/>
          </p:nvGrpSpPr>
          <p:grpSpPr>
            <a:xfrm>
              <a:off x="5678786" y="2142833"/>
              <a:ext cx="783479" cy="614078"/>
              <a:chOff x="4703763" y="1930400"/>
              <a:chExt cx="352425" cy="276225"/>
            </a:xfrm>
            <a:solidFill>
              <a:schemeClr val="accent1"/>
            </a:solidFill>
          </p:grpSpPr>
          <p:sp>
            <p:nvSpPr>
              <p:cNvPr id="438" name="Freeform 143">
                <a:extLst>
                  <a:ext uri="{FF2B5EF4-FFF2-40B4-BE49-F238E27FC236}">
                    <a16:creationId xmlns:a16="http://schemas.microsoft.com/office/drawing/2014/main" id="{458008E0-459B-4B7A-982E-4F201DB0C839}"/>
                  </a:ext>
                </a:extLst>
              </p:cNvPr>
              <p:cNvSpPr>
                <a:spLocks noChangeArrowheads="1"/>
              </p:cNvSpPr>
              <p:nvPr/>
            </p:nvSpPr>
            <p:spPr bwMode="auto">
              <a:xfrm>
                <a:off x="4873625" y="1930400"/>
                <a:ext cx="182563" cy="101600"/>
              </a:xfrm>
              <a:custGeom>
                <a:avLst/>
                <a:gdLst>
                  <a:gd name="T0" fmla="*/ 414 w 505"/>
                  <a:gd name="T1" fmla="*/ 104 h 283"/>
                  <a:gd name="T2" fmla="*/ 405 w 505"/>
                  <a:gd name="T3" fmla="*/ 104 h 283"/>
                  <a:gd name="T4" fmla="*/ 318 w 505"/>
                  <a:gd name="T5" fmla="*/ 39 h 283"/>
                  <a:gd name="T6" fmla="*/ 287 w 505"/>
                  <a:gd name="T7" fmla="*/ 45 h 283"/>
                  <a:gd name="T8" fmla="*/ 202 w 505"/>
                  <a:gd name="T9" fmla="*/ 0 h 283"/>
                  <a:gd name="T10" fmla="*/ 103 w 505"/>
                  <a:gd name="T11" fmla="*/ 79 h 283"/>
                  <a:gd name="T12" fmla="*/ 100 w 505"/>
                  <a:gd name="T13" fmla="*/ 79 h 283"/>
                  <a:gd name="T14" fmla="*/ 0 w 505"/>
                  <a:gd name="T15" fmla="*/ 180 h 283"/>
                  <a:gd name="T16" fmla="*/ 100 w 505"/>
                  <a:gd name="T17" fmla="*/ 282 h 283"/>
                  <a:gd name="T18" fmla="*/ 414 w 505"/>
                  <a:gd name="T19" fmla="*/ 282 h 283"/>
                  <a:gd name="T20" fmla="*/ 504 w 505"/>
                  <a:gd name="T21" fmla="*/ 192 h 283"/>
                  <a:gd name="T22" fmla="*/ 414 w 505"/>
                  <a:gd name="T23" fmla="*/ 104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05" h="283">
                    <a:moveTo>
                      <a:pt x="414" y="104"/>
                    </a:moveTo>
                    <a:cubicBezTo>
                      <a:pt x="411" y="104"/>
                      <a:pt x="408" y="104"/>
                      <a:pt x="405" y="104"/>
                    </a:cubicBezTo>
                    <a:cubicBezTo>
                      <a:pt x="394" y="68"/>
                      <a:pt x="360" y="39"/>
                      <a:pt x="318" y="39"/>
                    </a:cubicBezTo>
                    <a:cubicBezTo>
                      <a:pt x="306" y="39"/>
                      <a:pt x="298" y="42"/>
                      <a:pt x="287" y="45"/>
                    </a:cubicBezTo>
                    <a:cubicBezTo>
                      <a:pt x="267" y="17"/>
                      <a:pt x="236" y="0"/>
                      <a:pt x="202" y="0"/>
                    </a:cubicBezTo>
                    <a:cubicBezTo>
                      <a:pt x="154" y="0"/>
                      <a:pt x="112" y="34"/>
                      <a:pt x="103" y="79"/>
                    </a:cubicBezTo>
                    <a:lnTo>
                      <a:pt x="100" y="79"/>
                    </a:lnTo>
                    <a:cubicBezTo>
                      <a:pt x="45" y="79"/>
                      <a:pt x="0" y="123"/>
                      <a:pt x="0" y="180"/>
                    </a:cubicBezTo>
                    <a:cubicBezTo>
                      <a:pt x="0" y="236"/>
                      <a:pt x="45" y="282"/>
                      <a:pt x="100" y="282"/>
                    </a:cubicBezTo>
                    <a:lnTo>
                      <a:pt x="414" y="282"/>
                    </a:lnTo>
                    <a:cubicBezTo>
                      <a:pt x="464" y="282"/>
                      <a:pt x="504" y="243"/>
                      <a:pt x="504" y="192"/>
                    </a:cubicBezTo>
                    <a:cubicBezTo>
                      <a:pt x="504" y="141"/>
                      <a:pt x="462" y="104"/>
                      <a:pt x="414" y="104"/>
                    </a:cubicBez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5F5F5F"/>
                  </a:solidFill>
                  <a:effectLst/>
                  <a:uLnTx/>
                  <a:uFillTx/>
                  <a:latin typeface="Calibri"/>
                  <a:ea typeface="+mn-ea"/>
                  <a:cs typeface="+mn-cs"/>
                </a:endParaRPr>
              </a:p>
            </p:txBody>
          </p:sp>
          <p:sp>
            <p:nvSpPr>
              <p:cNvPr id="439" name="Freeform 144">
                <a:extLst>
                  <a:ext uri="{FF2B5EF4-FFF2-40B4-BE49-F238E27FC236}">
                    <a16:creationId xmlns:a16="http://schemas.microsoft.com/office/drawing/2014/main" id="{C8B347BB-784D-41A9-A0DB-B4002C89E8F9}"/>
                  </a:ext>
                </a:extLst>
              </p:cNvPr>
              <p:cNvSpPr>
                <a:spLocks noChangeArrowheads="1"/>
              </p:cNvSpPr>
              <p:nvPr/>
            </p:nvSpPr>
            <p:spPr bwMode="auto">
              <a:xfrm>
                <a:off x="4833938" y="2028825"/>
                <a:ext cx="65087" cy="58738"/>
              </a:xfrm>
              <a:custGeom>
                <a:avLst/>
                <a:gdLst>
                  <a:gd name="T0" fmla="*/ 22 w 182"/>
                  <a:gd name="T1" fmla="*/ 164 h 165"/>
                  <a:gd name="T2" fmla="*/ 0 w 182"/>
                  <a:gd name="T3" fmla="*/ 136 h 165"/>
                  <a:gd name="T4" fmla="*/ 22 w 182"/>
                  <a:gd name="T5" fmla="*/ 116 h 165"/>
                  <a:gd name="T6" fmla="*/ 45 w 182"/>
                  <a:gd name="T7" fmla="*/ 144 h 165"/>
                  <a:gd name="T8" fmla="*/ 22 w 182"/>
                  <a:gd name="T9" fmla="*/ 164 h 165"/>
                  <a:gd name="T10" fmla="*/ 68 w 182"/>
                  <a:gd name="T11" fmla="*/ 125 h 165"/>
                  <a:gd name="T12" fmla="*/ 45 w 182"/>
                  <a:gd name="T13" fmla="*/ 96 h 165"/>
                  <a:gd name="T14" fmla="*/ 68 w 182"/>
                  <a:gd name="T15" fmla="*/ 77 h 165"/>
                  <a:gd name="T16" fmla="*/ 90 w 182"/>
                  <a:gd name="T17" fmla="*/ 105 h 165"/>
                  <a:gd name="T18" fmla="*/ 68 w 182"/>
                  <a:gd name="T19" fmla="*/ 125 h 165"/>
                  <a:gd name="T20" fmla="*/ 113 w 182"/>
                  <a:gd name="T21" fmla="*/ 88 h 165"/>
                  <a:gd name="T22" fmla="*/ 90 w 182"/>
                  <a:gd name="T23" fmla="*/ 60 h 165"/>
                  <a:gd name="T24" fmla="*/ 113 w 182"/>
                  <a:gd name="T25" fmla="*/ 40 h 165"/>
                  <a:gd name="T26" fmla="*/ 135 w 182"/>
                  <a:gd name="T27" fmla="*/ 68 h 165"/>
                  <a:gd name="T28" fmla="*/ 113 w 182"/>
                  <a:gd name="T29" fmla="*/ 88 h 165"/>
                  <a:gd name="T30" fmla="*/ 158 w 182"/>
                  <a:gd name="T31" fmla="*/ 48 h 165"/>
                  <a:gd name="T32" fmla="*/ 135 w 182"/>
                  <a:gd name="T33" fmla="*/ 20 h 165"/>
                  <a:gd name="T34" fmla="*/ 158 w 182"/>
                  <a:gd name="T35" fmla="*/ 0 h 165"/>
                  <a:gd name="T36" fmla="*/ 181 w 182"/>
                  <a:gd name="T37" fmla="*/ 29 h 165"/>
                  <a:gd name="T38" fmla="*/ 158 w 182"/>
                  <a:gd name="T39" fmla="*/ 48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82" h="165">
                    <a:moveTo>
                      <a:pt x="22" y="164"/>
                    </a:moveTo>
                    <a:lnTo>
                      <a:pt x="0" y="136"/>
                    </a:lnTo>
                    <a:lnTo>
                      <a:pt x="22" y="116"/>
                    </a:lnTo>
                    <a:lnTo>
                      <a:pt x="45" y="144"/>
                    </a:lnTo>
                    <a:lnTo>
                      <a:pt x="22" y="164"/>
                    </a:lnTo>
                    <a:close/>
                    <a:moveTo>
                      <a:pt x="68" y="125"/>
                    </a:moveTo>
                    <a:lnTo>
                      <a:pt x="45" y="96"/>
                    </a:lnTo>
                    <a:lnTo>
                      <a:pt x="68" y="77"/>
                    </a:lnTo>
                    <a:lnTo>
                      <a:pt x="90" y="105"/>
                    </a:lnTo>
                    <a:lnTo>
                      <a:pt x="68" y="125"/>
                    </a:lnTo>
                    <a:close/>
                    <a:moveTo>
                      <a:pt x="113" y="88"/>
                    </a:moveTo>
                    <a:lnTo>
                      <a:pt x="90" y="60"/>
                    </a:lnTo>
                    <a:lnTo>
                      <a:pt x="113" y="40"/>
                    </a:lnTo>
                    <a:lnTo>
                      <a:pt x="135" y="68"/>
                    </a:lnTo>
                    <a:lnTo>
                      <a:pt x="113" y="88"/>
                    </a:lnTo>
                    <a:close/>
                    <a:moveTo>
                      <a:pt x="158" y="48"/>
                    </a:moveTo>
                    <a:lnTo>
                      <a:pt x="135" y="20"/>
                    </a:lnTo>
                    <a:lnTo>
                      <a:pt x="158" y="0"/>
                    </a:lnTo>
                    <a:lnTo>
                      <a:pt x="181" y="29"/>
                    </a:lnTo>
                    <a:lnTo>
                      <a:pt x="158" y="48"/>
                    </a:lnTo>
                    <a:close/>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5F5F5F"/>
                  </a:solidFill>
                  <a:effectLst/>
                  <a:uLnTx/>
                  <a:uFillTx/>
                  <a:latin typeface="Calibri"/>
                  <a:ea typeface="+mn-ea"/>
                  <a:cs typeface="+mn-cs"/>
                </a:endParaRPr>
              </a:p>
            </p:txBody>
          </p:sp>
          <p:sp>
            <p:nvSpPr>
              <p:cNvPr id="440" name="Freeform 145">
                <a:extLst>
                  <a:ext uri="{FF2B5EF4-FFF2-40B4-BE49-F238E27FC236}">
                    <a16:creationId xmlns:a16="http://schemas.microsoft.com/office/drawing/2014/main" id="{FA45A0AF-8452-4FA4-B16D-D514F3F8F1D4}"/>
                  </a:ext>
                </a:extLst>
              </p:cNvPr>
              <p:cNvSpPr>
                <a:spLocks noChangeArrowheads="1"/>
              </p:cNvSpPr>
              <p:nvPr/>
            </p:nvSpPr>
            <p:spPr bwMode="auto">
              <a:xfrm>
                <a:off x="4703763" y="2060575"/>
                <a:ext cx="146050" cy="146050"/>
              </a:xfrm>
              <a:custGeom>
                <a:avLst/>
                <a:gdLst>
                  <a:gd name="T0" fmla="*/ 203 w 407"/>
                  <a:gd name="T1" fmla="*/ 0 h 407"/>
                  <a:gd name="T2" fmla="*/ 0 w 407"/>
                  <a:gd name="T3" fmla="*/ 203 h 407"/>
                  <a:gd name="T4" fmla="*/ 203 w 407"/>
                  <a:gd name="T5" fmla="*/ 406 h 407"/>
                  <a:gd name="T6" fmla="*/ 406 w 407"/>
                  <a:gd name="T7" fmla="*/ 203 h 407"/>
                  <a:gd name="T8" fmla="*/ 203 w 407"/>
                  <a:gd name="T9" fmla="*/ 0 h 407"/>
                  <a:gd name="T10" fmla="*/ 53 w 407"/>
                  <a:gd name="T11" fmla="*/ 192 h 407"/>
                  <a:gd name="T12" fmla="*/ 104 w 407"/>
                  <a:gd name="T13" fmla="*/ 192 h 407"/>
                  <a:gd name="T14" fmla="*/ 104 w 407"/>
                  <a:gd name="T15" fmla="*/ 161 h 407"/>
                  <a:gd name="T16" fmla="*/ 177 w 407"/>
                  <a:gd name="T17" fmla="*/ 203 h 407"/>
                  <a:gd name="T18" fmla="*/ 104 w 407"/>
                  <a:gd name="T19" fmla="*/ 246 h 407"/>
                  <a:gd name="T20" fmla="*/ 104 w 407"/>
                  <a:gd name="T21" fmla="*/ 215 h 407"/>
                  <a:gd name="T22" fmla="*/ 53 w 407"/>
                  <a:gd name="T23" fmla="*/ 215 h 407"/>
                  <a:gd name="T24" fmla="*/ 53 w 407"/>
                  <a:gd name="T25" fmla="*/ 192 h 407"/>
                  <a:gd name="T26" fmla="*/ 206 w 407"/>
                  <a:gd name="T27" fmla="*/ 353 h 407"/>
                  <a:gd name="T28" fmla="*/ 163 w 407"/>
                  <a:gd name="T29" fmla="*/ 279 h 407"/>
                  <a:gd name="T30" fmla="*/ 194 w 407"/>
                  <a:gd name="T31" fmla="*/ 279 h 407"/>
                  <a:gd name="T32" fmla="*/ 194 w 407"/>
                  <a:gd name="T33" fmla="*/ 127 h 407"/>
                  <a:gd name="T34" fmla="*/ 163 w 407"/>
                  <a:gd name="T35" fmla="*/ 127 h 407"/>
                  <a:gd name="T36" fmla="*/ 206 w 407"/>
                  <a:gd name="T37" fmla="*/ 54 h 407"/>
                  <a:gd name="T38" fmla="*/ 248 w 407"/>
                  <a:gd name="T39" fmla="*/ 127 h 407"/>
                  <a:gd name="T40" fmla="*/ 217 w 407"/>
                  <a:gd name="T41" fmla="*/ 127 h 407"/>
                  <a:gd name="T42" fmla="*/ 217 w 407"/>
                  <a:gd name="T43" fmla="*/ 279 h 407"/>
                  <a:gd name="T44" fmla="*/ 248 w 407"/>
                  <a:gd name="T45" fmla="*/ 279 h 407"/>
                  <a:gd name="T46" fmla="*/ 206 w 407"/>
                  <a:gd name="T47" fmla="*/ 353 h 407"/>
                  <a:gd name="T48" fmla="*/ 307 w 407"/>
                  <a:gd name="T49" fmla="*/ 246 h 407"/>
                  <a:gd name="T50" fmla="*/ 234 w 407"/>
                  <a:gd name="T51" fmla="*/ 203 h 407"/>
                  <a:gd name="T52" fmla="*/ 307 w 407"/>
                  <a:gd name="T53" fmla="*/ 161 h 407"/>
                  <a:gd name="T54" fmla="*/ 307 w 407"/>
                  <a:gd name="T55" fmla="*/ 192 h 407"/>
                  <a:gd name="T56" fmla="*/ 358 w 407"/>
                  <a:gd name="T57" fmla="*/ 192 h 407"/>
                  <a:gd name="T58" fmla="*/ 358 w 407"/>
                  <a:gd name="T59" fmla="*/ 215 h 407"/>
                  <a:gd name="T60" fmla="*/ 307 w 407"/>
                  <a:gd name="T61" fmla="*/ 215 h 407"/>
                  <a:gd name="T62" fmla="*/ 307 w 407"/>
                  <a:gd name="T63" fmla="*/ 246 h 4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07" h="407">
                    <a:moveTo>
                      <a:pt x="203" y="0"/>
                    </a:moveTo>
                    <a:cubicBezTo>
                      <a:pt x="90" y="0"/>
                      <a:pt x="0" y="90"/>
                      <a:pt x="0" y="203"/>
                    </a:cubicBezTo>
                    <a:cubicBezTo>
                      <a:pt x="0" y="316"/>
                      <a:pt x="90" y="406"/>
                      <a:pt x="203" y="406"/>
                    </a:cubicBezTo>
                    <a:cubicBezTo>
                      <a:pt x="316" y="406"/>
                      <a:pt x="406" y="316"/>
                      <a:pt x="406" y="203"/>
                    </a:cubicBezTo>
                    <a:cubicBezTo>
                      <a:pt x="406" y="90"/>
                      <a:pt x="316" y="0"/>
                      <a:pt x="203" y="0"/>
                    </a:cubicBezTo>
                    <a:close/>
                    <a:moveTo>
                      <a:pt x="53" y="192"/>
                    </a:moveTo>
                    <a:lnTo>
                      <a:pt x="104" y="192"/>
                    </a:lnTo>
                    <a:lnTo>
                      <a:pt x="104" y="161"/>
                    </a:lnTo>
                    <a:lnTo>
                      <a:pt x="177" y="203"/>
                    </a:lnTo>
                    <a:lnTo>
                      <a:pt x="104" y="246"/>
                    </a:lnTo>
                    <a:lnTo>
                      <a:pt x="104" y="215"/>
                    </a:lnTo>
                    <a:lnTo>
                      <a:pt x="53" y="215"/>
                    </a:lnTo>
                    <a:lnTo>
                      <a:pt x="53" y="192"/>
                    </a:lnTo>
                    <a:close/>
                    <a:moveTo>
                      <a:pt x="206" y="353"/>
                    </a:moveTo>
                    <a:lnTo>
                      <a:pt x="163" y="279"/>
                    </a:lnTo>
                    <a:lnTo>
                      <a:pt x="194" y="279"/>
                    </a:lnTo>
                    <a:lnTo>
                      <a:pt x="194" y="127"/>
                    </a:lnTo>
                    <a:lnTo>
                      <a:pt x="163" y="127"/>
                    </a:lnTo>
                    <a:lnTo>
                      <a:pt x="206" y="54"/>
                    </a:lnTo>
                    <a:lnTo>
                      <a:pt x="248" y="127"/>
                    </a:lnTo>
                    <a:lnTo>
                      <a:pt x="217" y="127"/>
                    </a:lnTo>
                    <a:lnTo>
                      <a:pt x="217" y="279"/>
                    </a:lnTo>
                    <a:lnTo>
                      <a:pt x="248" y="279"/>
                    </a:lnTo>
                    <a:lnTo>
                      <a:pt x="206" y="353"/>
                    </a:lnTo>
                    <a:close/>
                    <a:moveTo>
                      <a:pt x="307" y="246"/>
                    </a:moveTo>
                    <a:lnTo>
                      <a:pt x="234" y="203"/>
                    </a:lnTo>
                    <a:lnTo>
                      <a:pt x="307" y="161"/>
                    </a:lnTo>
                    <a:lnTo>
                      <a:pt x="307" y="192"/>
                    </a:lnTo>
                    <a:lnTo>
                      <a:pt x="358" y="192"/>
                    </a:lnTo>
                    <a:lnTo>
                      <a:pt x="358" y="215"/>
                    </a:lnTo>
                    <a:lnTo>
                      <a:pt x="307" y="215"/>
                    </a:lnTo>
                    <a:lnTo>
                      <a:pt x="307" y="246"/>
                    </a:lnTo>
                    <a:close/>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5F5F5F"/>
                  </a:solidFill>
                  <a:effectLst/>
                  <a:uLnTx/>
                  <a:uFillTx/>
                  <a:latin typeface="Calibri"/>
                  <a:ea typeface="+mn-ea"/>
                  <a:cs typeface="+mn-cs"/>
                </a:endParaRPr>
              </a:p>
            </p:txBody>
          </p:sp>
          <p:sp>
            <p:nvSpPr>
              <p:cNvPr id="441" name="Freeform 300">
                <a:extLst>
                  <a:ext uri="{FF2B5EF4-FFF2-40B4-BE49-F238E27FC236}">
                    <a16:creationId xmlns:a16="http://schemas.microsoft.com/office/drawing/2014/main" id="{4A62394D-36BE-4657-B525-005D1877FBD9}"/>
                  </a:ext>
                </a:extLst>
              </p:cNvPr>
              <p:cNvSpPr>
                <a:spLocks noChangeArrowheads="1"/>
              </p:cNvSpPr>
              <p:nvPr/>
            </p:nvSpPr>
            <p:spPr bwMode="auto">
              <a:xfrm>
                <a:off x="4873625" y="1930400"/>
                <a:ext cx="182563" cy="101600"/>
              </a:xfrm>
              <a:custGeom>
                <a:avLst/>
                <a:gdLst>
                  <a:gd name="T0" fmla="*/ 414 w 505"/>
                  <a:gd name="T1" fmla="*/ 104 h 283"/>
                  <a:gd name="T2" fmla="*/ 405 w 505"/>
                  <a:gd name="T3" fmla="*/ 104 h 283"/>
                  <a:gd name="T4" fmla="*/ 318 w 505"/>
                  <a:gd name="T5" fmla="*/ 39 h 283"/>
                  <a:gd name="T6" fmla="*/ 287 w 505"/>
                  <a:gd name="T7" fmla="*/ 45 h 283"/>
                  <a:gd name="T8" fmla="*/ 202 w 505"/>
                  <a:gd name="T9" fmla="*/ 0 h 283"/>
                  <a:gd name="T10" fmla="*/ 103 w 505"/>
                  <a:gd name="T11" fmla="*/ 79 h 283"/>
                  <a:gd name="T12" fmla="*/ 100 w 505"/>
                  <a:gd name="T13" fmla="*/ 79 h 283"/>
                  <a:gd name="T14" fmla="*/ 0 w 505"/>
                  <a:gd name="T15" fmla="*/ 180 h 283"/>
                  <a:gd name="T16" fmla="*/ 100 w 505"/>
                  <a:gd name="T17" fmla="*/ 282 h 283"/>
                  <a:gd name="T18" fmla="*/ 414 w 505"/>
                  <a:gd name="T19" fmla="*/ 282 h 283"/>
                  <a:gd name="T20" fmla="*/ 504 w 505"/>
                  <a:gd name="T21" fmla="*/ 192 h 283"/>
                  <a:gd name="T22" fmla="*/ 414 w 505"/>
                  <a:gd name="T23" fmla="*/ 104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05" h="283">
                    <a:moveTo>
                      <a:pt x="414" y="104"/>
                    </a:moveTo>
                    <a:cubicBezTo>
                      <a:pt x="411" y="104"/>
                      <a:pt x="408" y="104"/>
                      <a:pt x="405" y="104"/>
                    </a:cubicBezTo>
                    <a:cubicBezTo>
                      <a:pt x="394" y="68"/>
                      <a:pt x="360" y="39"/>
                      <a:pt x="318" y="39"/>
                    </a:cubicBezTo>
                    <a:cubicBezTo>
                      <a:pt x="306" y="39"/>
                      <a:pt x="298" y="42"/>
                      <a:pt x="287" y="45"/>
                    </a:cubicBezTo>
                    <a:cubicBezTo>
                      <a:pt x="267" y="17"/>
                      <a:pt x="236" y="0"/>
                      <a:pt x="202" y="0"/>
                    </a:cubicBezTo>
                    <a:cubicBezTo>
                      <a:pt x="154" y="0"/>
                      <a:pt x="112" y="34"/>
                      <a:pt x="103" y="79"/>
                    </a:cubicBezTo>
                    <a:lnTo>
                      <a:pt x="100" y="79"/>
                    </a:lnTo>
                    <a:cubicBezTo>
                      <a:pt x="45" y="79"/>
                      <a:pt x="0" y="123"/>
                      <a:pt x="0" y="180"/>
                    </a:cubicBezTo>
                    <a:cubicBezTo>
                      <a:pt x="0" y="236"/>
                      <a:pt x="45" y="282"/>
                      <a:pt x="100" y="282"/>
                    </a:cubicBezTo>
                    <a:lnTo>
                      <a:pt x="414" y="282"/>
                    </a:lnTo>
                    <a:cubicBezTo>
                      <a:pt x="464" y="282"/>
                      <a:pt x="504" y="243"/>
                      <a:pt x="504" y="192"/>
                    </a:cubicBezTo>
                    <a:cubicBezTo>
                      <a:pt x="504" y="141"/>
                      <a:pt x="462" y="104"/>
                      <a:pt x="414" y="104"/>
                    </a:cubicBez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5F5F5F"/>
                  </a:solidFill>
                  <a:effectLst/>
                  <a:uLnTx/>
                  <a:uFillTx/>
                  <a:latin typeface="Calibri"/>
                  <a:ea typeface="+mn-ea"/>
                  <a:cs typeface="+mn-cs"/>
                </a:endParaRPr>
              </a:p>
            </p:txBody>
          </p:sp>
          <p:sp>
            <p:nvSpPr>
              <p:cNvPr id="442" name="Freeform 301">
                <a:extLst>
                  <a:ext uri="{FF2B5EF4-FFF2-40B4-BE49-F238E27FC236}">
                    <a16:creationId xmlns:a16="http://schemas.microsoft.com/office/drawing/2014/main" id="{27E94BBC-4ECA-4CEB-A04C-92B4B2C40BEE}"/>
                  </a:ext>
                </a:extLst>
              </p:cNvPr>
              <p:cNvSpPr>
                <a:spLocks noChangeArrowheads="1"/>
              </p:cNvSpPr>
              <p:nvPr/>
            </p:nvSpPr>
            <p:spPr bwMode="auto">
              <a:xfrm>
                <a:off x="4833938" y="2028825"/>
                <a:ext cx="65087" cy="58738"/>
              </a:xfrm>
              <a:custGeom>
                <a:avLst/>
                <a:gdLst>
                  <a:gd name="T0" fmla="*/ 22 w 182"/>
                  <a:gd name="T1" fmla="*/ 164 h 165"/>
                  <a:gd name="T2" fmla="*/ 0 w 182"/>
                  <a:gd name="T3" fmla="*/ 136 h 165"/>
                  <a:gd name="T4" fmla="*/ 22 w 182"/>
                  <a:gd name="T5" fmla="*/ 116 h 165"/>
                  <a:gd name="T6" fmla="*/ 45 w 182"/>
                  <a:gd name="T7" fmla="*/ 144 h 165"/>
                  <a:gd name="T8" fmla="*/ 22 w 182"/>
                  <a:gd name="T9" fmla="*/ 164 h 165"/>
                  <a:gd name="T10" fmla="*/ 68 w 182"/>
                  <a:gd name="T11" fmla="*/ 125 h 165"/>
                  <a:gd name="T12" fmla="*/ 45 w 182"/>
                  <a:gd name="T13" fmla="*/ 96 h 165"/>
                  <a:gd name="T14" fmla="*/ 68 w 182"/>
                  <a:gd name="T15" fmla="*/ 77 h 165"/>
                  <a:gd name="T16" fmla="*/ 90 w 182"/>
                  <a:gd name="T17" fmla="*/ 105 h 165"/>
                  <a:gd name="T18" fmla="*/ 68 w 182"/>
                  <a:gd name="T19" fmla="*/ 125 h 165"/>
                  <a:gd name="T20" fmla="*/ 113 w 182"/>
                  <a:gd name="T21" fmla="*/ 88 h 165"/>
                  <a:gd name="T22" fmla="*/ 90 w 182"/>
                  <a:gd name="T23" fmla="*/ 60 h 165"/>
                  <a:gd name="T24" fmla="*/ 113 w 182"/>
                  <a:gd name="T25" fmla="*/ 40 h 165"/>
                  <a:gd name="T26" fmla="*/ 135 w 182"/>
                  <a:gd name="T27" fmla="*/ 68 h 165"/>
                  <a:gd name="T28" fmla="*/ 113 w 182"/>
                  <a:gd name="T29" fmla="*/ 88 h 165"/>
                  <a:gd name="T30" fmla="*/ 158 w 182"/>
                  <a:gd name="T31" fmla="*/ 48 h 165"/>
                  <a:gd name="T32" fmla="*/ 135 w 182"/>
                  <a:gd name="T33" fmla="*/ 20 h 165"/>
                  <a:gd name="T34" fmla="*/ 158 w 182"/>
                  <a:gd name="T35" fmla="*/ 0 h 165"/>
                  <a:gd name="T36" fmla="*/ 181 w 182"/>
                  <a:gd name="T37" fmla="*/ 29 h 165"/>
                  <a:gd name="T38" fmla="*/ 158 w 182"/>
                  <a:gd name="T39" fmla="*/ 48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82" h="165">
                    <a:moveTo>
                      <a:pt x="22" y="164"/>
                    </a:moveTo>
                    <a:lnTo>
                      <a:pt x="0" y="136"/>
                    </a:lnTo>
                    <a:lnTo>
                      <a:pt x="22" y="116"/>
                    </a:lnTo>
                    <a:lnTo>
                      <a:pt x="45" y="144"/>
                    </a:lnTo>
                    <a:lnTo>
                      <a:pt x="22" y="164"/>
                    </a:lnTo>
                    <a:close/>
                    <a:moveTo>
                      <a:pt x="68" y="125"/>
                    </a:moveTo>
                    <a:lnTo>
                      <a:pt x="45" y="96"/>
                    </a:lnTo>
                    <a:lnTo>
                      <a:pt x="68" y="77"/>
                    </a:lnTo>
                    <a:lnTo>
                      <a:pt x="90" y="105"/>
                    </a:lnTo>
                    <a:lnTo>
                      <a:pt x="68" y="125"/>
                    </a:lnTo>
                    <a:close/>
                    <a:moveTo>
                      <a:pt x="113" y="88"/>
                    </a:moveTo>
                    <a:lnTo>
                      <a:pt x="90" y="60"/>
                    </a:lnTo>
                    <a:lnTo>
                      <a:pt x="113" y="40"/>
                    </a:lnTo>
                    <a:lnTo>
                      <a:pt x="135" y="68"/>
                    </a:lnTo>
                    <a:lnTo>
                      <a:pt x="113" y="88"/>
                    </a:lnTo>
                    <a:close/>
                    <a:moveTo>
                      <a:pt x="158" y="48"/>
                    </a:moveTo>
                    <a:lnTo>
                      <a:pt x="135" y="20"/>
                    </a:lnTo>
                    <a:lnTo>
                      <a:pt x="158" y="0"/>
                    </a:lnTo>
                    <a:lnTo>
                      <a:pt x="181" y="29"/>
                    </a:lnTo>
                    <a:lnTo>
                      <a:pt x="158" y="48"/>
                    </a:lnTo>
                    <a:close/>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5F5F5F"/>
                  </a:solidFill>
                  <a:effectLst/>
                  <a:uLnTx/>
                  <a:uFillTx/>
                  <a:latin typeface="Calibri"/>
                  <a:ea typeface="+mn-ea"/>
                  <a:cs typeface="+mn-cs"/>
                </a:endParaRPr>
              </a:p>
            </p:txBody>
          </p:sp>
          <p:sp>
            <p:nvSpPr>
              <p:cNvPr id="443" name="Freeform 302">
                <a:extLst>
                  <a:ext uri="{FF2B5EF4-FFF2-40B4-BE49-F238E27FC236}">
                    <a16:creationId xmlns:a16="http://schemas.microsoft.com/office/drawing/2014/main" id="{350731C4-8C0A-4501-996A-9D925BE6B5A2}"/>
                  </a:ext>
                </a:extLst>
              </p:cNvPr>
              <p:cNvSpPr>
                <a:spLocks noChangeArrowheads="1"/>
              </p:cNvSpPr>
              <p:nvPr/>
            </p:nvSpPr>
            <p:spPr bwMode="auto">
              <a:xfrm>
                <a:off x="4703763" y="2060575"/>
                <a:ext cx="146050" cy="146050"/>
              </a:xfrm>
              <a:custGeom>
                <a:avLst/>
                <a:gdLst>
                  <a:gd name="T0" fmla="*/ 203 w 407"/>
                  <a:gd name="T1" fmla="*/ 0 h 407"/>
                  <a:gd name="T2" fmla="*/ 0 w 407"/>
                  <a:gd name="T3" fmla="*/ 203 h 407"/>
                  <a:gd name="T4" fmla="*/ 203 w 407"/>
                  <a:gd name="T5" fmla="*/ 406 h 407"/>
                  <a:gd name="T6" fmla="*/ 406 w 407"/>
                  <a:gd name="T7" fmla="*/ 203 h 407"/>
                  <a:gd name="T8" fmla="*/ 203 w 407"/>
                  <a:gd name="T9" fmla="*/ 0 h 407"/>
                  <a:gd name="T10" fmla="*/ 53 w 407"/>
                  <a:gd name="T11" fmla="*/ 192 h 407"/>
                  <a:gd name="T12" fmla="*/ 104 w 407"/>
                  <a:gd name="T13" fmla="*/ 192 h 407"/>
                  <a:gd name="T14" fmla="*/ 104 w 407"/>
                  <a:gd name="T15" fmla="*/ 161 h 407"/>
                  <a:gd name="T16" fmla="*/ 177 w 407"/>
                  <a:gd name="T17" fmla="*/ 203 h 407"/>
                  <a:gd name="T18" fmla="*/ 104 w 407"/>
                  <a:gd name="T19" fmla="*/ 246 h 407"/>
                  <a:gd name="T20" fmla="*/ 104 w 407"/>
                  <a:gd name="T21" fmla="*/ 215 h 407"/>
                  <a:gd name="T22" fmla="*/ 53 w 407"/>
                  <a:gd name="T23" fmla="*/ 215 h 407"/>
                  <a:gd name="T24" fmla="*/ 53 w 407"/>
                  <a:gd name="T25" fmla="*/ 192 h 407"/>
                  <a:gd name="T26" fmla="*/ 206 w 407"/>
                  <a:gd name="T27" fmla="*/ 353 h 407"/>
                  <a:gd name="T28" fmla="*/ 163 w 407"/>
                  <a:gd name="T29" fmla="*/ 279 h 407"/>
                  <a:gd name="T30" fmla="*/ 194 w 407"/>
                  <a:gd name="T31" fmla="*/ 279 h 407"/>
                  <a:gd name="T32" fmla="*/ 194 w 407"/>
                  <a:gd name="T33" fmla="*/ 127 h 407"/>
                  <a:gd name="T34" fmla="*/ 163 w 407"/>
                  <a:gd name="T35" fmla="*/ 127 h 407"/>
                  <a:gd name="T36" fmla="*/ 206 w 407"/>
                  <a:gd name="T37" fmla="*/ 54 h 407"/>
                  <a:gd name="T38" fmla="*/ 248 w 407"/>
                  <a:gd name="T39" fmla="*/ 127 h 407"/>
                  <a:gd name="T40" fmla="*/ 217 w 407"/>
                  <a:gd name="T41" fmla="*/ 127 h 407"/>
                  <a:gd name="T42" fmla="*/ 217 w 407"/>
                  <a:gd name="T43" fmla="*/ 279 h 407"/>
                  <a:gd name="T44" fmla="*/ 248 w 407"/>
                  <a:gd name="T45" fmla="*/ 279 h 407"/>
                  <a:gd name="T46" fmla="*/ 206 w 407"/>
                  <a:gd name="T47" fmla="*/ 353 h 407"/>
                  <a:gd name="T48" fmla="*/ 307 w 407"/>
                  <a:gd name="T49" fmla="*/ 246 h 407"/>
                  <a:gd name="T50" fmla="*/ 234 w 407"/>
                  <a:gd name="T51" fmla="*/ 203 h 407"/>
                  <a:gd name="T52" fmla="*/ 307 w 407"/>
                  <a:gd name="T53" fmla="*/ 161 h 407"/>
                  <a:gd name="T54" fmla="*/ 307 w 407"/>
                  <a:gd name="T55" fmla="*/ 192 h 407"/>
                  <a:gd name="T56" fmla="*/ 358 w 407"/>
                  <a:gd name="T57" fmla="*/ 192 h 407"/>
                  <a:gd name="T58" fmla="*/ 358 w 407"/>
                  <a:gd name="T59" fmla="*/ 215 h 407"/>
                  <a:gd name="T60" fmla="*/ 307 w 407"/>
                  <a:gd name="T61" fmla="*/ 215 h 407"/>
                  <a:gd name="T62" fmla="*/ 307 w 407"/>
                  <a:gd name="T63" fmla="*/ 246 h 4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07" h="407">
                    <a:moveTo>
                      <a:pt x="203" y="0"/>
                    </a:moveTo>
                    <a:cubicBezTo>
                      <a:pt x="90" y="0"/>
                      <a:pt x="0" y="90"/>
                      <a:pt x="0" y="203"/>
                    </a:cubicBezTo>
                    <a:cubicBezTo>
                      <a:pt x="0" y="316"/>
                      <a:pt x="90" y="406"/>
                      <a:pt x="203" y="406"/>
                    </a:cubicBezTo>
                    <a:cubicBezTo>
                      <a:pt x="316" y="406"/>
                      <a:pt x="406" y="316"/>
                      <a:pt x="406" y="203"/>
                    </a:cubicBezTo>
                    <a:cubicBezTo>
                      <a:pt x="406" y="90"/>
                      <a:pt x="316" y="0"/>
                      <a:pt x="203" y="0"/>
                    </a:cubicBezTo>
                    <a:close/>
                    <a:moveTo>
                      <a:pt x="53" y="192"/>
                    </a:moveTo>
                    <a:lnTo>
                      <a:pt x="104" y="192"/>
                    </a:lnTo>
                    <a:lnTo>
                      <a:pt x="104" y="161"/>
                    </a:lnTo>
                    <a:lnTo>
                      <a:pt x="177" y="203"/>
                    </a:lnTo>
                    <a:lnTo>
                      <a:pt x="104" y="246"/>
                    </a:lnTo>
                    <a:lnTo>
                      <a:pt x="104" y="215"/>
                    </a:lnTo>
                    <a:lnTo>
                      <a:pt x="53" y="215"/>
                    </a:lnTo>
                    <a:lnTo>
                      <a:pt x="53" y="192"/>
                    </a:lnTo>
                    <a:close/>
                    <a:moveTo>
                      <a:pt x="206" y="353"/>
                    </a:moveTo>
                    <a:lnTo>
                      <a:pt x="163" y="279"/>
                    </a:lnTo>
                    <a:lnTo>
                      <a:pt x="194" y="279"/>
                    </a:lnTo>
                    <a:lnTo>
                      <a:pt x="194" y="127"/>
                    </a:lnTo>
                    <a:lnTo>
                      <a:pt x="163" y="127"/>
                    </a:lnTo>
                    <a:lnTo>
                      <a:pt x="206" y="54"/>
                    </a:lnTo>
                    <a:lnTo>
                      <a:pt x="248" y="127"/>
                    </a:lnTo>
                    <a:lnTo>
                      <a:pt x="217" y="127"/>
                    </a:lnTo>
                    <a:lnTo>
                      <a:pt x="217" y="279"/>
                    </a:lnTo>
                    <a:lnTo>
                      <a:pt x="248" y="279"/>
                    </a:lnTo>
                    <a:lnTo>
                      <a:pt x="206" y="353"/>
                    </a:lnTo>
                    <a:close/>
                    <a:moveTo>
                      <a:pt x="307" y="246"/>
                    </a:moveTo>
                    <a:lnTo>
                      <a:pt x="234" y="203"/>
                    </a:lnTo>
                    <a:lnTo>
                      <a:pt x="307" y="161"/>
                    </a:lnTo>
                    <a:lnTo>
                      <a:pt x="307" y="192"/>
                    </a:lnTo>
                    <a:lnTo>
                      <a:pt x="358" y="192"/>
                    </a:lnTo>
                    <a:lnTo>
                      <a:pt x="358" y="215"/>
                    </a:lnTo>
                    <a:lnTo>
                      <a:pt x="307" y="215"/>
                    </a:lnTo>
                    <a:lnTo>
                      <a:pt x="307" y="246"/>
                    </a:lnTo>
                    <a:close/>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5F5F5F"/>
                  </a:solidFill>
                  <a:effectLst/>
                  <a:uLnTx/>
                  <a:uFillTx/>
                  <a:latin typeface="Calibri"/>
                  <a:ea typeface="+mn-ea"/>
                  <a:cs typeface="+mn-cs"/>
                </a:endParaRPr>
              </a:p>
            </p:txBody>
          </p:sp>
        </p:grpSp>
        <p:sp>
          <p:nvSpPr>
            <p:cNvPr id="437" name="Rectangle 436">
              <a:extLst>
                <a:ext uri="{FF2B5EF4-FFF2-40B4-BE49-F238E27FC236}">
                  <a16:creationId xmlns:a16="http://schemas.microsoft.com/office/drawing/2014/main" id="{F8768060-5FE9-4EEB-8F3B-A947A5D47F42}"/>
                </a:ext>
              </a:extLst>
            </p:cNvPr>
            <p:cNvSpPr/>
            <p:nvPr/>
          </p:nvSpPr>
          <p:spPr>
            <a:xfrm>
              <a:off x="5525115" y="2102017"/>
              <a:ext cx="986918" cy="976146"/>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FFFFFF"/>
                </a:solidFill>
                <a:effectLst/>
                <a:uLnTx/>
                <a:uFillTx/>
                <a:latin typeface="Calibri"/>
                <a:ea typeface="+mn-ea"/>
                <a:cs typeface="+mn-cs"/>
              </a:endParaRPr>
            </a:p>
          </p:txBody>
        </p:sp>
      </p:grpSp>
      <p:sp>
        <p:nvSpPr>
          <p:cNvPr id="468" name="Rectangle 467">
            <a:extLst>
              <a:ext uri="{FF2B5EF4-FFF2-40B4-BE49-F238E27FC236}">
                <a16:creationId xmlns:a16="http://schemas.microsoft.com/office/drawing/2014/main" id="{2C7AED31-75C2-4E8C-9E8C-BEADFDE4EE55}"/>
              </a:ext>
            </a:extLst>
          </p:cNvPr>
          <p:cNvSpPr/>
          <p:nvPr/>
        </p:nvSpPr>
        <p:spPr>
          <a:xfrm>
            <a:off x="255786" y="4884807"/>
            <a:ext cx="845600" cy="341543"/>
          </a:xfrm>
          <a:prstGeom prst="rect">
            <a:avLst/>
          </a:prstGeom>
        </p:spPr>
        <p:style>
          <a:lnRef idx="2">
            <a:schemeClr val="accent4"/>
          </a:lnRef>
          <a:fillRef idx="1">
            <a:schemeClr val="lt1"/>
          </a:fillRef>
          <a:effectRef idx="0">
            <a:schemeClr val="accent4"/>
          </a:effectRef>
          <a:fontRef idx="minor">
            <a:schemeClr val="dk1"/>
          </a:fontRef>
        </p:style>
        <p:txBody>
          <a:bodyPr wrap="square">
            <a:sp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altLang="en-US" sz="900" b="1" i="0" u="none" strike="noStrike" kern="1200" cap="none" spc="0" normalizeH="0" baseline="0" noProof="0" dirty="0">
                <a:ln>
                  <a:noFill/>
                </a:ln>
                <a:solidFill>
                  <a:srgbClr val="5F5F5F"/>
                </a:solidFill>
                <a:effectLst/>
                <a:uLnTx/>
                <a:uFillTx/>
                <a:latin typeface="Calibri"/>
                <a:ea typeface="+mn-ea"/>
                <a:cs typeface="+mn-cs"/>
              </a:rPr>
              <a:t>External </a:t>
            </a:r>
          </a:p>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altLang="en-US" sz="900" b="1" i="0" u="none" strike="noStrike" kern="1200" cap="none" spc="0" normalizeH="0" baseline="0" noProof="0" dirty="0">
                <a:ln>
                  <a:noFill/>
                </a:ln>
                <a:solidFill>
                  <a:srgbClr val="5F5F5F"/>
                </a:solidFill>
                <a:effectLst/>
                <a:uLnTx/>
                <a:uFillTx/>
                <a:latin typeface="Calibri"/>
                <a:ea typeface="+mn-ea"/>
                <a:cs typeface="+mn-cs"/>
              </a:rPr>
              <a:t>Web Client</a:t>
            </a:r>
          </a:p>
        </p:txBody>
      </p:sp>
      <p:cxnSp>
        <p:nvCxnSpPr>
          <p:cNvPr id="469" name="Straight Arrow Connector 468">
            <a:extLst>
              <a:ext uri="{FF2B5EF4-FFF2-40B4-BE49-F238E27FC236}">
                <a16:creationId xmlns:a16="http://schemas.microsoft.com/office/drawing/2014/main" id="{0685C6E5-3A21-4765-87D6-006D4284A03A}"/>
              </a:ext>
            </a:extLst>
          </p:cNvPr>
          <p:cNvCxnSpPr>
            <a:cxnSpLocks/>
            <a:stCxn id="468" idx="3"/>
            <a:endCxn id="443" idx="1"/>
          </p:cNvCxnSpPr>
          <p:nvPr/>
        </p:nvCxnSpPr>
        <p:spPr>
          <a:xfrm flipV="1">
            <a:off x="1101386" y="4954340"/>
            <a:ext cx="953117" cy="101239"/>
          </a:xfrm>
          <a:prstGeom prst="straightConnector1">
            <a:avLst/>
          </a:prstGeom>
          <a:ln w="19050">
            <a:solidFill>
              <a:schemeClr val="accent5"/>
            </a:solidFill>
            <a:miter lim="800000"/>
            <a:tailEnd type="arrow"/>
          </a:ln>
        </p:spPr>
        <p:style>
          <a:lnRef idx="1">
            <a:schemeClr val="accent1"/>
          </a:lnRef>
          <a:fillRef idx="0">
            <a:schemeClr val="accent1"/>
          </a:fillRef>
          <a:effectRef idx="0">
            <a:schemeClr val="accent1"/>
          </a:effectRef>
          <a:fontRef idx="minor">
            <a:schemeClr val="tx1"/>
          </a:fontRef>
        </p:style>
      </p:cxnSp>
      <p:sp>
        <p:nvSpPr>
          <p:cNvPr id="2" name="Rectangle 1">
            <a:extLst>
              <a:ext uri="{FF2B5EF4-FFF2-40B4-BE49-F238E27FC236}">
                <a16:creationId xmlns:a16="http://schemas.microsoft.com/office/drawing/2014/main" id="{C351D177-7A8A-46F8-ADAF-FAC117366577}"/>
              </a:ext>
            </a:extLst>
          </p:cNvPr>
          <p:cNvSpPr/>
          <p:nvPr/>
        </p:nvSpPr>
        <p:spPr>
          <a:xfrm>
            <a:off x="2755727" y="3049738"/>
            <a:ext cx="1029449" cy="246221"/>
          </a:xfrm>
          <a:prstGeom prst="rect">
            <a:avLst/>
          </a:prstGeom>
        </p:spPr>
        <p:txBody>
          <a:bodyPr wrap="none">
            <a:spAutoFit/>
          </a:bodyPr>
          <a:lstStyle/>
          <a:p>
            <a:pPr lvl="0" algn="r">
              <a:defRPr/>
            </a:pPr>
            <a:r>
              <a:rPr lang="en-US" sz="1000" b="1" dirty="0">
                <a:solidFill>
                  <a:srgbClr val="58595B"/>
                </a:solidFill>
              </a:rPr>
              <a:t>Dev/Admin Tier</a:t>
            </a:r>
          </a:p>
        </p:txBody>
      </p:sp>
    </p:spTree>
    <p:extLst>
      <p:ext uri="{BB962C8B-B14F-4D97-AF65-F5344CB8AC3E}">
        <p14:creationId xmlns:p14="http://schemas.microsoft.com/office/powerpoint/2010/main" val="111731746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FDBAB9F3-1B7E-434B-A0DA-85E67F1C63AE}"/>
              </a:ext>
            </a:extLst>
          </p:cNvPr>
          <p:cNvSpPr>
            <a:spLocks noGrp="1"/>
          </p:cNvSpPr>
          <p:nvPr>
            <p:ph type="title"/>
          </p:nvPr>
        </p:nvSpPr>
        <p:spPr/>
        <p:txBody>
          <a:bodyPr>
            <a:normAutofit/>
          </a:bodyPr>
          <a:lstStyle/>
          <a:p>
            <a:r>
              <a:rPr lang="en-US" dirty="0" err="1"/>
              <a:t>TruGreen</a:t>
            </a:r>
            <a:r>
              <a:rPr lang="en-US" dirty="0"/>
              <a:t> saves 30-40% by moving JD Edwards</a:t>
            </a:r>
          </a:p>
        </p:txBody>
      </p:sp>
      <p:sp>
        <p:nvSpPr>
          <p:cNvPr id="11" name="Text Placeholder 10">
            <a:extLst>
              <a:ext uri="{FF2B5EF4-FFF2-40B4-BE49-F238E27FC236}">
                <a16:creationId xmlns:a16="http://schemas.microsoft.com/office/drawing/2014/main" id="{817FEB47-C51B-4965-B9F6-37A09EF7609D}"/>
              </a:ext>
            </a:extLst>
          </p:cNvPr>
          <p:cNvSpPr>
            <a:spLocks noGrp="1"/>
          </p:cNvSpPr>
          <p:nvPr>
            <p:ph type="body" sz="quarter" idx="11"/>
          </p:nvPr>
        </p:nvSpPr>
        <p:spPr/>
        <p:txBody>
          <a:bodyPr/>
          <a:lstStyle/>
          <a:p>
            <a:r>
              <a:rPr lang="en-US" dirty="0"/>
              <a:t>Long term service contract for out-of-support solution stack was ending</a:t>
            </a:r>
          </a:p>
        </p:txBody>
      </p:sp>
      <p:sp>
        <p:nvSpPr>
          <p:cNvPr id="12" name="Text Placeholder 11">
            <a:extLst>
              <a:ext uri="{FF2B5EF4-FFF2-40B4-BE49-F238E27FC236}">
                <a16:creationId xmlns:a16="http://schemas.microsoft.com/office/drawing/2014/main" id="{8483E600-B311-4525-84DE-30C35CEE53E5}"/>
              </a:ext>
            </a:extLst>
          </p:cNvPr>
          <p:cNvSpPr>
            <a:spLocks noGrp="1"/>
          </p:cNvSpPr>
          <p:nvPr>
            <p:ph type="body" sz="quarter" idx="13"/>
          </p:nvPr>
        </p:nvSpPr>
        <p:spPr/>
        <p:txBody>
          <a:bodyPr>
            <a:normAutofit/>
          </a:bodyPr>
          <a:lstStyle/>
          <a:p>
            <a:r>
              <a:rPr lang="en-US" dirty="0"/>
              <a:t>Replaced outdated JD Edwards, </a:t>
            </a:r>
            <a:r>
              <a:rPr lang="en-US" dirty="0" err="1"/>
              <a:t>Websphere</a:t>
            </a:r>
            <a:r>
              <a:rPr lang="en-US" dirty="0"/>
              <a:t>, DB2, AIX stack</a:t>
            </a:r>
          </a:p>
        </p:txBody>
      </p:sp>
      <p:sp>
        <p:nvSpPr>
          <p:cNvPr id="10" name="Content Placeholder 9">
            <a:extLst>
              <a:ext uri="{FF2B5EF4-FFF2-40B4-BE49-F238E27FC236}">
                <a16:creationId xmlns:a16="http://schemas.microsoft.com/office/drawing/2014/main" id="{BC45B696-CD5B-416D-9FA1-2EAAE20A126B}"/>
              </a:ext>
            </a:extLst>
          </p:cNvPr>
          <p:cNvSpPr>
            <a:spLocks noGrp="1"/>
          </p:cNvSpPr>
          <p:nvPr>
            <p:ph type="body" sz="quarter" idx="15"/>
          </p:nvPr>
        </p:nvSpPr>
        <p:spPr/>
        <p:txBody>
          <a:bodyPr>
            <a:normAutofit/>
          </a:bodyPr>
          <a:lstStyle/>
          <a:p>
            <a:r>
              <a:rPr lang="en-US" dirty="0"/>
              <a:t>Oracle Partner Velocity providing solution</a:t>
            </a:r>
          </a:p>
          <a:p>
            <a:endParaRPr lang="en-US" dirty="0"/>
          </a:p>
        </p:txBody>
      </p:sp>
      <p:sp>
        <p:nvSpPr>
          <p:cNvPr id="2" name="Text Placeholder 1">
            <a:extLst>
              <a:ext uri="{FF2B5EF4-FFF2-40B4-BE49-F238E27FC236}">
                <a16:creationId xmlns:a16="http://schemas.microsoft.com/office/drawing/2014/main" id="{4718DF9D-AFE6-430D-9611-3AA4E69CF71D}"/>
              </a:ext>
            </a:extLst>
          </p:cNvPr>
          <p:cNvSpPr>
            <a:spLocks noGrp="1"/>
          </p:cNvSpPr>
          <p:nvPr>
            <p:ph type="body" sz="quarter" idx="17"/>
          </p:nvPr>
        </p:nvSpPr>
        <p:spPr/>
        <p:txBody>
          <a:bodyPr>
            <a:normAutofit/>
          </a:bodyPr>
          <a:lstStyle/>
          <a:p>
            <a:r>
              <a:rPr lang="en-US" dirty="0"/>
              <a:t>Fastest average ERP query response time of all Velocity customers:   0.07 seconds</a:t>
            </a:r>
          </a:p>
          <a:p>
            <a:endParaRPr lang="en-US" dirty="0"/>
          </a:p>
          <a:p>
            <a:endParaRPr lang="en-US" dirty="0"/>
          </a:p>
        </p:txBody>
      </p:sp>
      <p:sp>
        <p:nvSpPr>
          <p:cNvPr id="7" name="Footer Placeholder 6">
            <a:extLst>
              <a:ext uri="{FF2B5EF4-FFF2-40B4-BE49-F238E27FC236}">
                <a16:creationId xmlns:a16="http://schemas.microsoft.com/office/drawing/2014/main" id="{C18F2BCF-88EE-4AA8-B176-F6D9E9BEF04A}"/>
              </a:ext>
            </a:extLst>
          </p:cNvPr>
          <p:cNvSpPr>
            <a:spLocks noGrp="1"/>
          </p:cNvSpPr>
          <p:nvPr>
            <p:ph type="ftr" sz="quarter" idx="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50" b="0" i="0" u="none" strike="noStrike" kern="1200" cap="none" spc="0" normalizeH="0" baseline="0" noProof="0" dirty="0">
                <a:ln>
                  <a:noFill/>
                </a:ln>
                <a:solidFill>
                  <a:prstClr val="black"/>
                </a:solidFill>
                <a:effectLst/>
                <a:uLnTx/>
                <a:uFillTx/>
                <a:latin typeface="Calibri" panose="020F0502020204030204"/>
                <a:ea typeface="+mn-ea"/>
                <a:cs typeface="+mn-cs"/>
              </a:rPr>
              <a:t> </a:t>
            </a:r>
          </a:p>
        </p:txBody>
      </p:sp>
      <p:sp>
        <p:nvSpPr>
          <p:cNvPr id="14" name="Text Placeholder 3">
            <a:extLst>
              <a:ext uri="{FF2B5EF4-FFF2-40B4-BE49-F238E27FC236}">
                <a16:creationId xmlns:a16="http://schemas.microsoft.com/office/drawing/2014/main" id="{6D239F14-0106-40E3-8F77-2AD777EF76E3}"/>
              </a:ext>
            </a:extLst>
          </p:cNvPr>
          <p:cNvSpPr txBox="1">
            <a:spLocks/>
          </p:cNvSpPr>
          <p:nvPr/>
        </p:nvSpPr>
        <p:spPr>
          <a:xfrm>
            <a:off x="2315961" y="5069213"/>
            <a:ext cx="7709782" cy="1196675"/>
          </a:xfrm>
          <a:prstGeom prst="rect">
            <a:avLst/>
          </a:prstGeom>
          <a:noFill/>
        </p:spPr>
        <p:txBody>
          <a:bodyPr vert="horz" lIns="91440" tIns="45720" rIns="91440" bIns="45720" rtlCol="0">
            <a:normAutofit fontScale="92500" lnSpcReduction="10000"/>
          </a:bodyPr>
          <a:lstStyle>
            <a:lvl1pPr marL="0" indent="0" algn="l" defTabSz="914126" rtl="0" eaLnBrk="1" latinLnBrk="0" hangingPunct="1">
              <a:lnSpc>
                <a:spcPct val="90000"/>
              </a:lnSpc>
              <a:spcBef>
                <a:spcPts val="1000"/>
              </a:spcBef>
              <a:buFont typeface="Arial" panose="020B0604020202020204" pitchFamily="34" charset="0"/>
              <a:buNone/>
              <a:tabLst/>
              <a:defRPr sz="2000" b="0" i="0" kern="1200">
                <a:solidFill>
                  <a:schemeClr val="tx1"/>
                </a:solidFill>
                <a:latin typeface="Calibri" panose="020F0502020204030204" pitchFamily="34" charset="0"/>
                <a:ea typeface="+mn-ea"/>
                <a:cs typeface="Calibri" panose="020F0502020204030204" pitchFamily="34" charset="0"/>
              </a:defRPr>
            </a:lvl1pPr>
            <a:lvl2pPr marL="457063" indent="0" algn="l" defTabSz="914126" rtl="0" eaLnBrk="1" latinLnBrk="0" hangingPunct="1">
              <a:lnSpc>
                <a:spcPct val="90000"/>
              </a:lnSpc>
              <a:spcBef>
                <a:spcPts val="500"/>
              </a:spcBef>
              <a:buFont typeface="Arial" panose="020B0604020202020204" pitchFamily="34" charset="0"/>
              <a:buNone/>
              <a:tabLst/>
              <a:defRPr sz="1200" kern="1200">
                <a:solidFill>
                  <a:schemeClr val="tx1"/>
                </a:solidFill>
                <a:latin typeface="+mn-lt"/>
                <a:ea typeface="+mn-ea"/>
                <a:cs typeface="+mn-cs"/>
              </a:defRPr>
            </a:lvl2pPr>
            <a:lvl3pPr marL="1142657" indent="-228531" algn="l" defTabSz="914126" rtl="0" eaLnBrk="1" latinLnBrk="0" hangingPunct="1">
              <a:lnSpc>
                <a:spcPct val="90000"/>
              </a:lnSpc>
              <a:spcBef>
                <a:spcPts val="500"/>
              </a:spcBef>
              <a:buFont typeface="Arial" panose="020B0604020202020204" pitchFamily="34" charset="0"/>
              <a:buChar char="•"/>
              <a:defRPr sz="1200" kern="1200">
                <a:solidFill>
                  <a:schemeClr val="tx1"/>
                </a:solidFill>
                <a:latin typeface="+mn-lt"/>
                <a:ea typeface="+mn-ea"/>
                <a:cs typeface="+mn-cs"/>
              </a:defRPr>
            </a:lvl3pPr>
            <a:lvl4pPr marL="1599720" indent="-228531" algn="l" defTabSz="914126" rtl="0" eaLnBrk="1" latinLnBrk="0" hangingPunct="1">
              <a:lnSpc>
                <a:spcPct val="90000"/>
              </a:lnSpc>
              <a:spcBef>
                <a:spcPts val="500"/>
              </a:spcBef>
              <a:buFont typeface="Arial" panose="020B0604020202020204" pitchFamily="34" charset="0"/>
              <a:buChar char="•"/>
              <a:defRPr sz="1200" kern="1200">
                <a:solidFill>
                  <a:schemeClr val="tx1"/>
                </a:solidFill>
                <a:latin typeface="+mn-lt"/>
                <a:ea typeface="+mn-ea"/>
                <a:cs typeface="+mn-cs"/>
              </a:defRPr>
            </a:lvl4pPr>
            <a:lvl5pPr marL="2056783" indent="-228531" algn="l" defTabSz="914126" rtl="0" eaLnBrk="1" latinLnBrk="0" hangingPunct="1">
              <a:lnSpc>
                <a:spcPct val="90000"/>
              </a:lnSpc>
              <a:spcBef>
                <a:spcPts val="500"/>
              </a:spcBef>
              <a:buFont typeface="Arial" panose="020B0604020202020204" pitchFamily="34" charset="0"/>
              <a:buChar char="•"/>
              <a:defRPr sz="1200" kern="1200">
                <a:solidFill>
                  <a:schemeClr val="tx1"/>
                </a:solidFill>
                <a:latin typeface="+mn-lt"/>
                <a:ea typeface="+mn-ea"/>
                <a:cs typeface="+mn-cs"/>
              </a:defRPr>
            </a:lvl5pPr>
            <a:lvl6pPr marL="2513846" indent="-228531" algn="l" defTabSz="914126" rtl="0" eaLnBrk="1" latinLnBrk="0" hangingPunct="1">
              <a:lnSpc>
                <a:spcPct val="90000"/>
              </a:lnSpc>
              <a:spcBef>
                <a:spcPts val="500"/>
              </a:spcBef>
              <a:buFont typeface="Arial" panose="020B0604020202020204" pitchFamily="34" charset="0"/>
              <a:buChar char="•"/>
              <a:defRPr sz="1799" kern="1200">
                <a:solidFill>
                  <a:schemeClr val="tx1"/>
                </a:solidFill>
                <a:latin typeface="+mn-lt"/>
                <a:ea typeface="+mn-ea"/>
                <a:cs typeface="+mn-cs"/>
              </a:defRPr>
            </a:lvl6pPr>
            <a:lvl7pPr marL="2970908" indent="-228531" algn="l" defTabSz="914126" rtl="0" eaLnBrk="1" latinLnBrk="0" hangingPunct="1">
              <a:lnSpc>
                <a:spcPct val="90000"/>
              </a:lnSpc>
              <a:spcBef>
                <a:spcPts val="500"/>
              </a:spcBef>
              <a:buFont typeface="Arial" panose="020B0604020202020204" pitchFamily="34" charset="0"/>
              <a:buChar char="•"/>
              <a:defRPr sz="1799" kern="1200">
                <a:solidFill>
                  <a:schemeClr val="tx1"/>
                </a:solidFill>
                <a:latin typeface="+mn-lt"/>
                <a:ea typeface="+mn-ea"/>
                <a:cs typeface="+mn-cs"/>
              </a:defRPr>
            </a:lvl7pPr>
            <a:lvl8pPr marL="3427971" indent="-228531" algn="l" defTabSz="914126" rtl="0" eaLnBrk="1" latinLnBrk="0" hangingPunct="1">
              <a:lnSpc>
                <a:spcPct val="90000"/>
              </a:lnSpc>
              <a:spcBef>
                <a:spcPts val="500"/>
              </a:spcBef>
              <a:buFont typeface="Arial" panose="020B0604020202020204" pitchFamily="34" charset="0"/>
              <a:buChar char="•"/>
              <a:defRPr sz="1799" kern="1200">
                <a:solidFill>
                  <a:schemeClr val="tx1"/>
                </a:solidFill>
                <a:latin typeface="+mn-lt"/>
                <a:ea typeface="+mn-ea"/>
                <a:cs typeface="+mn-cs"/>
              </a:defRPr>
            </a:lvl8pPr>
            <a:lvl9pPr marL="3885034" indent="-228531" algn="l" defTabSz="914126" rtl="0" eaLnBrk="1" latinLnBrk="0" hangingPunct="1">
              <a:lnSpc>
                <a:spcPct val="90000"/>
              </a:lnSpc>
              <a:spcBef>
                <a:spcPts val="500"/>
              </a:spcBef>
              <a:buFont typeface="Arial" panose="020B0604020202020204" pitchFamily="34" charset="0"/>
              <a:buChar char="•"/>
              <a:defRPr sz="1799" kern="1200">
                <a:solidFill>
                  <a:schemeClr val="tx1"/>
                </a:solidFill>
                <a:latin typeface="+mn-lt"/>
                <a:ea typeface="+mn-ea"/>
                <a:cs typeface="+mn-cs"/>
              </a:defRPr>
            </a:lvl9pPr>
          </a:lstStyle>
          <a:p>
            <a:pPr>
              <a:spcAft>
                <a:spcPts val="300"/>
              </a:spcAft>
              <a:defRPr/>
            </a:pPr>
            <a:r>
              <a:rPr lang="en-US" sz="2400" b="1" kern="0" dirty="0">
                <a:solidFill>
                  <a:schemeClr val="tx2"/>
                </a:solidFill>
                <a:latin typeface="Calibri" charset="0"/>
                <a:ea typeface="Calibri" charset="0"/>
                <a:cs typeface="Calibri" charset="0"/>
              </a:rPr>
              <a:t>“Our users are ecstatic with the performance. We’re one month in and already saving relative to our prior solution.”</a:t>
            </a:r>
          </a:p>
          <a:p>
            <a:pPr>
              <a:spcAft>
                <a:spcPts val="300"/>
              </a:spcAft>
              <a:defRPr/>
            </a:pPr>
            <a:r>
              <a:rPr lang="en-US" sz="2400" kern="0" dirty="0">
                <a:solidFill>
                  <a:schemeClr val="tx2"/>
                </a:solidFill>
                <a:latin typeface="Calibri" charset="0"/>
                <a:ea typeface="Calibri" charset="0"/>
                <a:cs typeface="Calibri" charset="0"/>
              </a:rPr>
              <a:t>- Cliff Lee, Director of Corporate Systems, </a:t>
            </a:r>
            <a:r>
              <a:rPr lang="en-US" sz="2400" kern="0" dirty="0" err="1">
                <a:solidFill>
                  <a:schemeClr val="tx2"/>
                </a:solidFill>
                <a:latin typeface="Calibri" charset="0"/>
                <a:ea typeface="Calibri" charset="0"/>
                <a:cs typeface="Calibri" charset="0"/>
              </a:rPr>
              <a:t>TruGreen</a:t>
            </a:r>
            <a:endParaRPr lang="en-US" sz="2400" kern="0" dirty="0">
              <a:solidFill>
                <a:schemeClr val="tx2"/>
              </a:solidFill>
              <a:latin typeface="Calibri" charset="0"/>
              <a:ea typeface="Calibri" charset="0"/>
              <a:cs typeface="Calibri" charset="0"/>
            </a:endParaRPr>
          </a:p>
          <a:p>
            <a:pPr>
              <a:spcAft>
                <a:spcPts val="300"/>
              </a:spcAft>
              <a:defRPr/>
            </a:pPr>
            <a:endParaRPr lang="en-US" sz="2400" kern="0" dirty="0">
              <a:solidFill>
                <a:schemeClr val="tx2"/>
              </a:solidFill>
              <a:latin typeface="Calibri" charset="0"/>
              <a:ea typeface="Calibri" charset="0"/>
              <a:cs typeface="Calibri" charset="0"/>
            </a:endParaRPr>
          </a:p>
          <a:p>
            <a:pPr>
              <a:spcAft>
                <a:spcPts val="300"/>
              </a:spcAft>
              <a:defRPr/>
            </a:pPr>
            <a:endParaRPr lang="en-US" sz="2400" b="1" kern="0" dirty="0">
              <a:solidFill>
                <a:schemeClr val="tx2"/>
              </a:solidFill>
              <a:latin typeface="Calibri" charset="0"/>
              <a:ea typeface="Calibri" charset="0"/>
              <a:cs typeface="Calibri" charset="0"/>
            </a:endParaRPr>
          </a:p>
        </p:txBody>
      </p:sp>
      <p:pic>
        <p:nvPicPr>
          <p:cNvPr id="17" name="Content Placeholder 8">
            <a:extLst>
              <a:ext uri="{FF2B5EF4-FFF2-40B4-BE49-F238E27FC236}">
                <a16:creationId xmlns:a16="http://schemas.microsoft.com/office/drawing/2014/main" id="{E55D405B-8B21-4D91-8496-5D73529F61DC}"/>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4246299" y="1804894"/>
            <a:ext cx="3786687" cy="1101926"/>
          </a:xfrm>
          <a:prstGeom prst="rect">
            <a:avLst/>
          </a:prstGeom>
        </p:spPr>
      </p:pic>
    </p:spTree>
    <p:extLst>
      <p:ext uri="{BB962C8B-B14F-4D97-AF65-F5344CB8AC3E}">
        <p14:creationId xmlns:p14="http://schemas.microsoft.com/office/powerpoint/2010/main" val="2681543959"/>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1">
            <a:extLst>
              <a:ext uri="{FF2B5EF4-FFF2-40B4-BE49-F238E27FC236}">
                <a16:creationId xmlns:a16="http://schemas.microsoft.com/office/drawing/2014/main" id="{D6AA9FC5-C534-4C2F-8803-DA733232F483}"/>
              </a:ext>
            </a:extLst>
          </p:cNvPr>
          <p:cNvSpPr>
            <a:spLocks noGrp="1"/>
          </p:cNvSpPr>
          <p:nvPr>
            <p:ph sz="half" idx="1"/>
          </p:nvPr>
        </p:nvSpPr>
        <p:spPr>
          <a:xfrm>
            <a:off x="531812" y="1524001"/>
            <a:ext cx="5410199" cy="4419600"/>
          </a:xfrm>
        </p:spPr>
        <p:txBody>
          <a:bodyPr/>
          <a:lstStyle/>
          <a:p>
            <a:r>
              <a:rPr lang="en-US" sz="2000" dirty="0"/>
              <a:t>Set up Terraform and Oracle-provided sample scripts</a:t>
            </a:r>
          </a:p>
          <a:p>
            <a:r>
              <a:rPr lang="en-US" sz="2000" dirty="0"/>
              <a:t>Create config file to point to tenancy where JD Edwards is to be provisioned</a:t>
            </a:r>
          </a:p>
          <a:p>
            <a:pPr lvl="1"/>
            <a:r>
              <a:rPr lang="en-US" sz="1600" dirty="0"/>
              <a:t>Automation creates subnets and security lists, provisions storage, compute and database, and installs software</a:t>
            </a:r>
          </a:p>
          <a:p>
            <a:r>
              <a:rPr lang="en-US" sz="2000" dirty="0"/>
              <a:t>Set up One-Click Provisioning Tool to establish a base configuration of JD Edwards</a:t>
            </a:r>
          </a:p>
          <a:p>
            <a:r>
              <a:rPr lang="en-US" sz="2000" dirty="0"/>
              <a:t>Launch One-Click and provide your required JD Edwards configuration and orchestration details</a:t>
            </a:r>
          </a:p>
          <a:p>
            <a:endParaRPr lang="en-US" dirty="0"/>
          </a:p>
        </p:txBody>
      </p:sp>
      <p:sp>
        <p:nvSpPr>
          <p:cNvPr id="4" name="Slide Number Placeholder 3">
            <a:extLst>
              <a:ext uri="{FF2B5EF4-FFF2-40B4-BE49-F238E27FC236}">
                <a16:creationId xmlns:a16="http://schemas.microsoft.com/office/drawing/2014/main" id="{17394CA0-AA00-4F04-9EFC-C0449E5A693E}"/>
              </a:ext>
            </a:extLst>
          </p:cNvPr>
          <p:cNvSpPr>
            <a:spLocks noGrp="1"/>
          </p:cNvSpPr>
          <p:nvPr>
            <p:ph type="sldNum" sz="quarter" idx="12"/>
          </p:nvPr>
        </p:nvSpPr>
        <p:spPr/>
        <p:txBody>
          <a:bodyPr/>
          <a:lstStyle/>
          <a:p>
            <a:fld id="{C51EAA63-D034-42AE-91FA-B13B9518C7BE}" type="slidenum">
              <a:rPr lang="en-US" smtClean="0"/>
              <a:t>22</a:t>
            </a:fld>
            <a:endParaRPr lang="en-US"/>
          </a:p>
        </p:txBody>
      </p:sp>
      <p:sp>
        <p:nvSpPr>
          <p:cNvPr id="7" name="Title 6">
            <a:extLst>
              <a:ext uri="{FF2B5EF4-FFF2-40B4-BE49-F238E27FC236}">
                <a16:creationId xmlns:a16="http://schemas.microsoft.com/office/drawing/2014/main" id="{7C7919B4-1934-4AC2-806C-4CA1E290E5AE}"/>
              </a:ext>
            </a:extLst>
          </p:cNvPr>
          <p:cNvSpPr>
            <a:spLocks noGrp="1"/>
          </p:cNvSpPr>
          <p:nvPr>
            <p:ph type="title"/>
          </p:nvPr>
        </p:nvSpPr>
        <p:spPr/>
        <p:txBody>
          <a:bodyPr/>
          <a:lstStyle/>
          <a:p>
            <a:r>
              <a:rPr lang="en-US" dirty="0"/>
              <a:t>Anatomy of a Migration</a:t>
            </a:r>
            <a:br>
              <a:rPr lang="en-US" dirty="0"/>
            </a:br>
            <a:r>
              <a:rPr lang="en-US" sz="2800" b="1" dirty="0"/>
              <a:t>Example JD Edwards Process Flow</a:t>
            </a:r>
          </a:p>
        </p:txBody>
      </p:sp>
      <p:sp>
        <p:nvSpPr>
          <p:cNvPr id="8" name="TextBox 7">
            <a:extLst>
              <a:ext uri="{FF2B5EF4-FFF2-40B4-BE49-F238E27FC236}">
                <a16:creationId xmlns:a16="http://schemas.microsoft.com/office/drawing/2014/main" id="{F8EF3CC5-6E4E-4ACA-BEC7-2BB919EB1270}"/>
              </a:ext>
            </a:extLst>
          </p:cNvPr>
          <p:cNvSpPr txBox="1"/>
          <p:nvPr/>
        </p:nvSpPr>
        <p:spPr>
          <a:xfrm>
            <a:off x="6520315" y="4170569"/>
            <a:ext cx="1364604" cy="526298"/>
          </a:xfrm>
          <a:prstGeom prst="rect">
            <a:avLst/>
          </a:prstGeom>
          <a:noFill/>
        </p:spPr>
        <p:txBody>
          <a:bodyPr wrap="none" lIns="0" tIns="0" rIns="0" bIns="0" rtlCol="0">
            <a:spAutoFit/>
          </a:bodyPr>
          <a:lstStyle/>
          <a:p>
            <a:pPr marL="0" marR="0" lvl="0" indent="0" algn="ctr" defTabSz="914257" rtl="0" eaLnBrk="1" fontAlgn="auto" latinLnBrk="0" hangingPunct="1">
              <a:lnSpc>
                <a:spcPct val="90000"/>
              </a:lnSpc>
              <a:spcBef>
                <a:spcPts val="0"/>
              </a:spcBef>
              <a:spcAft>
                <a:spcPts val="0"/>
              </a:spcAft>
              <a:buClrTx/>
              <a:buSzTx/>
              <a:buFontTx/>
              <a:buNone/>
              <a:tabLst/>
              <a:defRPr/>
            </a:pPr>
            <a:r>
              <a:rPr kumimoji="0" lang="en-US" sz="1900" b="0" i="0" u="none" strike="noStrike" kern="1200" cap="none" spc="0" normalizeH="0" baseline="0" noProof="0" dirty="0">
                <a:ln>
                  <a:noFill/>
                </a:ln>
                <a:solidFill>
                  <a:srgbClr val="58595B"/>
                </a:solidFill>
                <a:effectLst/>
                <a:uLnTx/>
                <a:uFillTx/>
                <a:latin typeface="Calibri"/>
                <a:ea typeface="+mn-ea"/>
                <a:cs typeface="+mn-cs"/>
              </a:rPr>
              <a:t>JD Edwards </a:t>
            </a:r>
            <a:br>
              <a:rPr kumimoji="0" lang="en-US" sz="1900" b="0" i="0" u="none" strike="noStrike" kern="1200" cap="none" spc="0" normalizeH="0" baseline="0" noProof="0" dirty="0">
                <a:ln>
                  <a:noFill/>
                </a:ln>
                <a:solidFill>
                  <a:srgbClr val="58595B"/>
                </a:solidFill>
                <a:effectLst/>
                <a:uLnTx/>
                <a:uFillTx/>
                <a:latin typeface="Calibri"/>
                <a:ea typeface="+mn-ea"/>
                <a:cs typeface="+mn-cs"/>
              </a:rPr>
            </a:br>
            <a:r>
              <a:rPr kumimoji="0" lang="en-US" sz="1900" b="0" i="0" u="none" strike="noStrike" kern="1200" cap="none" spc="0" normalizeH="0" baseline="0" noProof="0" dirty="0">
                <a:ln>
                  <a:noFill/>
                </a:ln>
                <a:solidFill>
                  <a:srgbClr val="58595B"/>
                </a:solidFill>
                <a:effectLst/>
                <a:uLnTx/>
                <a:uFillTx/>
                <a:latin typeface="Calibri"/>
                <a:ea typeface="+mn-ea"/>
                <a:cs typeface="+mn-cs"/>
              </a:rPr>
              <a:t>Administrator</a:t>
            </a:r>
          </a:p>
        </p:txBody>
      </p:sp>
      <p:sp>
        <p:nvSpPr>
          <p:cNvPr id="9" name="Right Arrow 19">
            <a:extLst>
              <a:ext uri="{FF2B5EF4-FFF2-40B4-BE49-F238E27FC236}">
                <a16:creationId xmlns:a16="http://schemas.microsoft.com/office/drawing/2014/main" id="{2280277A-F29E-4C5A-8878-592F9A3C325D}"/>
              </a:ext>
            </a:extLst>
          </p:cNvPr>
          <p:cNvSpPr/>
          <p:nvPr/>
        </p:nvSpPr>
        <p:spPr bwMode="gray">
          <a:xfrm>
            <a:off x="7808252" y="1954854"/>
            <a:ext cx="1047212" cy="291403"/>
          </a:xfrm>
          <a:prstGeom prst="rightArrow">
            <a:avLst/>
          </a:prstGeom>
          <a:solidFill>
            <a:schemeClr val="accent1">
              <a:lumMod val="40000"/>
              <a:lumOff val="60000"/>
            </a:schemeClr>
          </a:solidFill>
          <a:ln w="15875">
            <a:solidFill>
              <a:schemeClr val="accent2"/>
            </a:solid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257" rtl="0" eaLnBrk="1" fontAlgn="auto" latinLnBrk="0" hangingPunct="1">
              <a:lnSpc>
                <a:spcPct val="90000"/>
              </a:lnSpc>
              <a:spcBef>
                <a:spcPts val="0"/>
              </a:spcBef>
              <a:spcAft>
                <a:spcPts val="0"/>
              </a:spcAft>
              <a:buClrTx/>
              <a:buSzTx/>
              <a:buFontTx/>
              <a:buNone/>
              <a:tabLst/>
              <a:defRPr/>
            </a:pPr>
            <a:endParaRPr kumimoji="0" lang="en-US" sz="1900" b="0" i="0" u="none" strike="noStrike" kern="1200" cap="none" spc="0" normalizeH="0" baseline="0" noProof="0" dirty="0">
              <a:ln>
                <a:noFill/>
              </a:ln>
              <a:solidFill>
                <a:srgbClr val="FFFFFF"/>
              </a:solidFill>
              <a:effectLst/>
              <a:uLnTx/>
              <a:uFillTx/>
              <a:latin typeface="Calibri"/>
              <a:ea typeface="+mn-ea"/>
              <a:cs typeface="+mn-cs"/>
            </a:endParaRPr>
          </a:p>
        </p:txBody>
      </p:sp>
      <p:grpSp>
        <p:nvGrpSpPr>
          <p:cNvPr id="10" name="Group 213">
            <a:extLst>
              <a:ext uri="{FF2B5EF4-FFF2-40B4-BE49-F238E27FC236}">
                <a16:creationId xmlns:a16="http://schemas.microsoft.com/office/drawing/2014/main" id="{116071F6-9874-4BD9-8D5F-B05A0DE482CD}"/>
              </a:ext>
            </a:extLst>
          </p:cNvPr>
          <p:cNvGrpSpPr/>
          <p:nvPr/>
        </p:nvGrpSpPr>
        <p:grpSpPr>
          <a:xfrm>
            <a:off x="8976161" y="3314009"/>
            <a:ext cx="2205540" cy="1231035"/>
            <a:chOff x="9220550" y="3638100"/>
            <a:chExt cx="2205540" cy="1231035"/>
          </a:xfrm>
        </p:grpSpPr>
        <p:pic>
          <p:nvPicPr>
            <p:cNvPr id="11" name="Picture 2">
              <a:extLst>
                <a:ext uri="{FF2B5EF4-FFF2-40B4-BE49-F238E27FC236}">
                  <a16:creationId xmlns:a16="http://schemas.microsoft.com/office/drawing/2014/main" id="{8EFC4F0C-D94A-408D-866B-8FC846C9236E}"/>
                </a:ext>
              </a:extLst>
            </p:cNvPr>
            <p:cNvPicPr>
              <a:picLocks noChangeArrowheads="1"/>
            </p:cNvPicPr>
            <p:nvPr/>
          </p:nvPicPr>
          <p:blipFill>
            <a:blip r:embed="rId3" cstate="print"/>
            <a:srcRect/>
            <a:stretch>
              <a:fillRect/>
            </a:stretch>
          </p:blipFill>
          <p:spPr bwMode="auto">
            <a:xfrm>
              <a:off x="9258297" y="3638100"/>
              <a:ext cx="2011680" cy="914400"/>
            </a:xfrm>
            <a:prstGeom prst="rect">
              <a:avLst/>
            </a:prstGeom>
            <a:noFill/>
            <a:ln w="12700">
              <a:solidFill>
                <a:schemeClr val="tx1"/>
              </a:solidFill>
              <a:miter lim="800000"/>
              <a:headEnd/>
              <a:tailEnd/>
            </a:ln>
          </p:spPr>
        </p:pic>
        <p:sp>
          <p:nvSpPr>
            <p:cNvPr id="12" name="TextBox 11">
              <a:extLst>
                <a:ext uri="{FF2B5EF4-FFF2-40B4-BE49-F238E27FC236}">
                  <a16:creationId xmlns:a16="http://schemas.microsoft.com/office/drawing/2014/main" id="{24CC678B-4FBD-4ECB-ABAE-0310C6E8970C}"/>
                </a:ext>
              </a:extLst>
            </p:cNvPr>
            <p:cNvSpPr txBox="1"/>
            <p:nvPr/>
          </p:nvSpPr>
          <p:spPr>
            <a:xfrm>
              <a:off x="9220550" y="4605986"/>
              <a:ext cx="2205540" cy="263149"/>
            </a:xfrm>
            <a:prstGeom prst="rect">
              <a:avLst/>
            </a:prstGeom>
            <a:noFill/>
          </p:spPr>
          <p:txBody>
            <a:bodyPr wrap="none" lIns="0" tIns="0" rIns="0" bIns="0" rtlCol="0">
              <a:spAutoFit/>
            </a:bodyPr>
            <a:lstStyle/>
            <a:p>
              <a:pPr marL="0" marR="0" lvl="0" indent="0" algn="l" defTabSz="914257" rtl="0" eaLnBrk="1" fontAlgn="auto" latinLnBrk="0" hangingPunct="1">
                <a:lnSpc>
                  <a:spcPct val="90000"/>
                </a:lnSpc>
                <a:spcBef>
                  <a:spcPts val="0"/>
                </a:spcBef>
                <a:spcAft>
                  <a:spcPts val="0"/>
                </a:spcAft>
                <a:buClrTx/>
                <a:buSzTx/>
                <a:buFontTx/>
                <a:buNone/>
                <a:tabLst/>
                <a:defRPr/>
              </a:pPr>
              <a:r>
                <a:rPr kumimoji="0" lang="en-US" sz="1900" b="0" i="0" u="none" strike="noStrike" kern="1200" cap="none" spc="0" normalizeH="0" baseline="0" noProof="0" dirty="0">
                  <a:ln>
                    <a:noFill/>
                  </a:ln>
                  <a:solidFill>
                    <a:srgbClr val="58595B"/>
                  </a:solidFill>
                  <a:effectLst/>
                  <a:uLnTx/>
                  <a:uFillTx/>
                  <a:latin typeface="Calibri"/>
                  <a:ea typeface="+mn-ea"/>
                  <a:cs typeface="+mn-cs"/>
                </a:rPr>
                <a:t>One-Click Provisioning</a:t>
              </a:r>
            </a:p>
          </p:txBody>
        </p:sp>
      </p:grpSp>
      <p:sp>
        <p:nvSpPr>
          <p:cNvPr id="13" name="TextBox 12">
            <a:extLst>
              <a:ext uri="{FF2B5EF4-FFF2-40B4-BE49-F238E27FC236}">
                <a16:creationId xmlns:a16="http://schemas.microsoft.com/office/drawing/2014/main" id="{0C524A90-88B2-4F0D-94CA-9F3FA368BC7C}"/>
              </a:ext>
            </a:extLst>
          </p:cNvPr>
          <p:cNvSpPr txBox="1"/>
          <p:nvPr/>
        </p:nvSpPr>
        <p:spPr>
          <a:xfrm>
            <a:off x="9010241" y="2670640"/>
            <a:ext cx="2127505" cy="263149"/>
          </a:xfrm>
          <a:prstGeom prst="rect">
            <a:avLst/>
          </a:prstGeom>
          <a:noFill/>
        </p:spPr>
        <p:txBody>
          <a:bodyPr wrap="none" lIns="0" tIns="0" rIns="0" bIns="0" rtlCol="0">
            <a:spAutoFit/>
          </a:bodyPr>
          <a:lstStyle/>
          <a:p>
            <a:pPr marL="0" marR="0" lvl="0" indent="0" algn="l" defTabSz="914257" rtl="0" eaLnBrk="1" fontAlgn="auto" latinLnBrk="0" hangingPunct="1">
              <a:lnSpc>
                <a:spcPct val="90000"/>
              </a:lnSpc>
              <a:spcBef>
                <a:spcPts val="0"/>
              </a:spcBef>
              <a:spcAft>
                <a:spcPts val="0"/>
              </a:spcAft>
              <a:buClrTx/>
              <a:buSzTx/>
              <a:buFontTx/>
              <a:buNone/>
              <a:tabLst/>
              <a:defRPr/>
            </a:pPr>
            <a:r>
              <a:rPr kumimoji="0" lang="en-US" sz="1900" b="0" i="0" u="none" strike="noStrike" kern="1200" cap="none" spc="0" normalizeH="0" baseline="0" noProof="0" dirty="0">
                <a:ln>
                  <a:noFill/>
                </a:ln>
                <a:solidFill>
                  <a:srgbClr val="58595B"/>
                </a:solidFill>
                <a:effectLst/>
                <a:uLnTx/>
                <a:uFillTx/>
                <a:latin typeface="Calibri"/>
                <a:ea typeface="+mn-ea"/>
                <a:cs typeface="+mn-cs"/>
              </a:rPr>
              <a:t>Oracle Cloud Account</a:t>
            </a:r>
          </a:p>
        </p:txBody>
      </p:sp>
      <p:grpSp>
        <p:nvGrpSpPr>
          <p:cNvPr id="14" name="Group 214">
            <a:extLst>
              <a:ext uri="{FF2B5EF4-FFF2-40B4-BE49-F238E27FC236}">
                <a16:creationId xmlns:a16="http://schemas.microsoft.com/office/drawing/2014/main" id="{BA607087-F244-4717-9FC6-797D73106582}"/>
              </a:ext>
            </a:extLst>
          </p:cNvPr>
          <p:cNvGrpSpPr/>
          <p:nvPr/>
        </p:nvGrpSpPr>
        <p:grpSpPr>
          <a:xfrm>
            <a:off x="9076605" y="4902680"/>
            <a:ext cx="1989327" cy="1230926"/>
            <a:chOff x="9320994" y="4973932"/>
            <a:chExt cx="1989327" cy="1230926"/>
          </a:xfrm>
        </p:grpSpPr>
        <p:sp>
          <p:nvSpPr>
            <p:cNvPr id="15" name="TextBox 14">
              <a:extLst>
                <a:ext uri="{FF2B5EF4-FFF2-40B4-BE49-F238E27FC236}">
                  <a16:creationId xmlns:a16="http://schemas.microsoft.com/office/drawing/2014/main" id="{03AD714E-48A2-4F06-87A2-504F280BB276}"/>
                </a:ext>
              </a:extLst>
            </p:cNvPr>
            <p:cNvSpPr txBox="1"/>
            <p:nvPr/>
          </p:nvSpPr>
          <p:spPr>
            <a:xfrm>
              <a:off x="9320994" y="5941709"/>
              <a:ext cx="1989327" cy="263149"/>
            </a:xfrm>
            <a:prstGeom prst="rect">
              <a:avLst/>
            </a:prstGeom>
            <a:noFill/>
          </p:spPr>
          <p:txBody>
            <a:bodyPr wrap="none" lIns="0" tIns="0" rIns="0" bIns="0" rtlCol="0">
              <a:spAutoFit/>
            </a:bodyPr>
            <a:lstStyle/>
            <a:p>
              <a:pPr marL="0" marR="0" lvl="0" indent="0" algn="l" defTabSz="914257" rtl="0" eaLnBrk="1" fontAlgn="auto" latinLnBrk="0" hangingPunct="1">
                <a:lnSpc>
                  <a:spcPct val="90000"/>
                </a:lnSpc>
                <a:spcBef>
                  <a:spcPts val="0"/>
                </a:spcBef>
                <a:spcAft>
                  <a:spcPts val="0"/>
                </a:spcAft>
                <a:buClrTx/>
                <a:buSzTx/>
                <a:buFontTx/>
                <a:buNone/>
                <a:tabLst/>
                <a:defRPr/>
              </a:pPr>
              <a:r>
                <a:rPr kumimoji="0" lang="en-US" sz="1900" b="0" i="0" u="none" strike="noStrike" kern="1200" cap="none" spc="0" normalizeH="0" baseline="0" noProof="0" dirty="0">
                  <a:ln>
                    <a:noFill/>
                  </a:ln>
                  <a:solidFill>
                    <a:srgbClr val="58595B"/>
                  </a:solidFill>
                  <a:effectLst/>
                  <a:uLnTx/>
                  <a:uFillTx/>
                  <a:latin typeface="Calibri"/>
                  <a:ea typeface="+mn-ea"/>
                  <a:cs typeface="+mn-cs"/>
                </a:rPr>
                <a:t>Working JDE System</a:t>
              </a:r>
            </a:p>
          </p:txBody>
        </p:sp>
        <p:grpSp>
          <p:nvGrpSpPr>
            <p:cNvPr id="16" name="Group 211">
              <a:extLst>
                <a:ext uri="{FF2B5EF4-FFF2-40B4-BE49-F238E27FC236}">
                  <a16:creationId xmlns:a16="http://schemas.microsoft.com/office/drawing/2014/main" id="{1042A656-41BD-46AD-87C3-D6838DAADAB1}"/>
                </a:ext>
              </a:extLst>
            </p:cNvPr>
            <p:cNvGrpSpPr/>
            <p:nvPr/>
          </p:nvGrpSpPr>
          <p:grpSpPr>
            <a:xfrm>
              <a:off x="9616019" y="4973932"/>
              <a:ext cx="1296237" cy="969440"/>
              <a:chOff x="9676563" y="4903596"/>
              <a:chExt cx="1296237" cy="969440"/>
            </a:xfrm>
          </p:grpSpPr>
          <p:pic>
            <p:nvPicPr>
              <p:cNvPr id="17" name="Picture 16" descr="Cloud icon outline in red">
                <a:extLst>
                  <a:ext uri="{FF2B5EF4-FFF2-40B4-BE49-F238E27FC236}">
                    <a16:creationId xmlns:a16="http://schemas.microsoft.com/office/drawing/2014/main" id="{12D075C9-769E-4008-8AF5-7B7835502CFD}"/>
                  </a:ext>
                </a:extLst>
              </p:cNvPr>
              <p:cNvPicPr>
                <a:picLocks/>
              </p:cNvPicPr>
              <p:nvPr/>
            </p:nvPicPr>
            <p:blipFill>
              <a:blip r:embed="rId4" cstate="print">
                <a:extLst>
                  <a:ext uri="{28A0092B-C50C-407E-A947-70E740481C1C}">
                    <a14:useLocalDpi xmlns:a14="http://schemas.microsoft.com/office/drawing/2010/main" val="0"/>
                  </a:ext>
                </a:extLst>
              </a:blip>
              <a:stretch>
                <a:fillRect/>
              </a:stretch>
            </p:blipFill>
            <p:spPr>
              <a:xfrm>
                <a:off x="9676563" y="4903596"/>
                <a:ext cx="1296237" cy="969440"/>
              </a:xfrm>
              <a:prstGeom prst="rect">
                <a:avLst/>
              </a:prstGeom>
            </p:spPr>
          </p:pic>
          <p:pic>
            <p:nvPicPr>
              <p:cNvPr id="18" name="Picture 17" descr="system.jpg">
                <a:extLst>
                  <a:ext uri="{FF2B5EF4-FFF2-40B4-BE49-F238E27FC236}">
                    <a16:creationId xmlns:a16="http://schemas.microsoft.com/office/drawing/2014/main" id="{E2F54C9E-4256-4DD9-91F5-6703AEE61037}"/>
                  </a:ext>
                </a:extLst>
              </p:cNvPr>
              <p:cNvPicPr>
                <a:picLocks noChangeAspect="1"/>
              </p:cNvPicPr>
              <p:nvPr/>
            </p:nvPicPr>
            <p:blipFill>
              <a:blip r:embed="rId5" cstate="print"/>
              <a:stretch>
                <a:fillRect/>
              </a:stretch>
            </p:blipFill>
            <p:spPr>
              <a:xfrm>
                <a:off x="10031725" y="5136484"/>
                <a:ext cx="537050" cy="548640"/>
              </a:xfrm>
              <a:prstGeom prst="rect">
                <a:avLst/>
              </a:prstGeom>
            </p:spPr>
          </p:pic>
        </p:grpSp>
      </p:grpSp>
      <p:sp>
        <p:nvSpPr>
          <p:cNvPr id="19" name="Right Arrow 31">
            <a:extLst>
              <a:ext uri="{FF2B5EF4-FFF2-40B4-BE49-F238E27FC236}">
                <a16:creationId xmlns:a16="http://schemas.microsoft.com/office/drawing/2014/main" id="{515668FE-F51B-4C82-AE4E-5AAC0BD35B64}"/>
              </a:ext>
            </a:extLst>
          </p:cNvPr>
          <p:cNvSpPr/>
          <p:nvPr/>
        </p:nvSpPr>
        <p:spPr bwMode="gray">
          <a:xfrm rot="5400000">
            <a:off x="9835537" y="2952144"/>
            <a:ext cx="279871" cy="291403"/>
          </a:xfrm>
          <a:prstGeom prst="rightArrow">
            <a:avLst/>
          </a:prstGeom>
          <a:solidFill>
            <a:schemeClr val="accent1">
              <a:lumMod val="40000"/>
              <a:lumOff val="60000"/>
            </a:schemeClr>
          </a:solidFill>
          <a:ln w="15875">
            <a:solidFill>
              <a:schemeClr val="accent2"/>
            </a:solid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257" rtl="0" eaLnBrk="1" fontAlgn="auto" latinLnBrk="0" hangingPunct="1">
              <a:lnSpc>
                <a:spcPct val="90000"/>
              </a:lnSpc>
              <a:spcBef>
                <a:spcPts val="0"/>
              </a:spcBef>
              <a:spcAft>
                <a:spcPts val="0"/>
              </a:spcAft>
              <a:buClrTx/>
              <a:buSzTx/>
              <a:buFontTx/>
              <a:buNone/>
              <a:tabLst/>
              <a:defRPr/>
            </a:pPr>
            <a:endParaRPr kumimoji="0" lang="en-US" sz="1900" b="0" i="0" u="none" strike="noStrike" kern="1200" cap="none" spc="0" normalizeH="0" baseline="0" noProof="0" dirty="0">
              <a:ln>
                <a:noFill/>
              </a:ln>
              <a:solidFill>
                <a:srgbClr val="FFFFFF"/>
              </a:solidFill>
              <a:effectLst/>
              <a:uLnTx/>
              <a:uFillTx/>
              <a:latin typeface="Calibri"/>
              <a:ea typeface="+mn-ea"/>
              <a:cs typeface="+mn-cs"/>
            </a:endParaRPr>
          </a:p>
        </p:txBody>
      </p:sp>
      <p:sp>
        <p:nvSpPr>
          <p:cNvPr id="20" name="Right Arrow 32">
            <a:extLst>
              <a:ext uri="{FF2B5EF4-FFF2-40B4-BE49-F238E27FC236}">
                <a16:creationId xmlns:a16="http://schemas.microsoft.com/office/drawing/2014/main" id="{3C6A16B1-3136-4F7C-AF54-491E07759541}"/>
              </a:ext>
            </a:extLst>
          </p:cNvPr>
          <p:cNvSpPr/>
          <p:nvPr/>
        </p:nvSpPr>
        <p:spPr bwMode="gray">
          <a:xfrm rot="5400000">
            <a:off x="9839075" y="4571898"/>
            <a:ext cx="279871" cy="291403"/>
          </a:xfrm>
          <a:prstGeom prst="rightArrow">
            <a:avLst/>
          </a:prstGeom>
          <a:solidFill>
            <a:schemeClr val="accent1">
              <a:lumMod val="40000"/>
              <a:lumOff val="60000"/>
            </a:schemeClr>
          </a:solidFill>
          <a:ln w="15875">
            <a:solidFill>
              <a:schemeClr val="accent2"/>
            </a:solid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257" rtl="0" eaLnBrk="1" fontAlgn="auto" latinLnBrk="0" hangingPunct="1">
              <a:lnSpc>
                <a:spcPct val="90000"/>
              </a:lnSpc>
              <a:spcBef>
                <a:spcPts val="0"/>
              </a:spcBef>
              <a:spcAft>
                <a:spcPts val="0"/>
              </a:spcAft>
              <a:buClrTx/>
              <a:buSzTx/>
              <a:buFontTx/>
              <a:buNone/>
              <a:tabLst/>
              <a:defRPr/>
            </a:pPr>
            <a:endParaRPr kumimoji="0" lang="en-US" sz="1900" b="0" i="0" u="none" strike="noStrike" kern="1200" cap="none" spc="0" normalizeH="0" baseline="0" noProof="0" dirty="0">
              <a:ln>
                <a:noFill/>
              </a:ln>
              <a:solidFill>
                <a:srgbClr val="FFFFFF"/>
              </a:solidFill>
              <a:effectLst/>
              <a:uLnTx/>
              <a:uFillTx/>
              <a:latin typeface="Calibri"/>
              <a:ea typeface="+mn-ea"/>
              <a:cs typeface="+mn-cs"/>
            </a:endParaRPr>
          </a:p>
        </p:txBody>
      </p:sp>
      <p:sp>
        <p:nvSpPr>
          <p:cNvPr id="21" name="TextBox 20">
            <a:extLst>
              <a:ext uri="{FF2B5EF4-FFF2-40B4-BE49-F238E27FC236}">
                <a16:creationId xmlns:a16="http://schemas.microsoft.com/office/drawing/2014/main" id="{53E6C9F7-0C6F-4B62-8AFF-65F32D2C89C8}"/>
              </a:ext>
            </a:extLst>
          </p:cNvPr>
          <p:cNvSpPr txBox="1"/>
          <p:nvPr/>
        </p:nvSpPr>
        <p:spPr>
          <a:xfrm>
            <a:off x="6520315" y="2369846"/>
            <a:ext cx="1415900" cy="526298"/>
          </a:xfrm>
          <a:prstGeom prst="rect">
            <a:avLst/>
          </a:prstGeom>
          <a:noFill/>
        </p:spPr>
        <p:txBody>
          <a:bodyPr wrap="none" lIns="0" tIns="0" rIns="0" bIns="0" rtlCol="0">
            <a:spAutoFit/>
          </a:bodyPr>
          <a:lstStyle/>
          <a:p>
            <a:pPr marL="0" marR="0" lvl="0" indent="0" algn="ctr" defTabSz="914257" rtl="0" eaLnBrk="1" fontAlgn="auto" latinLnBrk="0" hangingPunct="1">
              <a:lnSpc>
                <a:spcPct val="90000"/>
              </a:lnSpc>
              <a:spcBef>
                <a:spcPts val="0"/>
              </a:spcBef>
              <a:spcAft>
                <a:spcPts val="0"/>
              </a:spcAft>
              <a:buClrTx/>
              <a:buSzTx/>
              <a:buFontTx/>
              <a:buNone/>
              <a:tabLst/>
              <a:defRPr/>
            </a:pPr>
            <a:r>
              <a:rPr kumimoji="0" lang="en-US" sz="1900" b="0" i="0" u="none" strike="noStrike" kern="1200" cap="none" spc="0" normalizeH="0" baseline="0" noProof="0" dirty="0">
                <a:ln>
                  <a:noFill/>
                </a:ln>
                <a:solidFill>
                  <a:srgbClr val="58595B"/>
                </a:solidFill>
                <a:effectLst/>
                <a:uLnTx/>
                <a:uFillTx/>
                <a:latin typeface="Calibri"/>
                <a:ea typeface="+mn-ea"/>
                <a:cs typeface="+mn-cs"/>
              </a:rPr>
              <a:t>Infrastructure </a:t>
            </a:r>
            <a:br>
              <a:rPr kumimoji="0" lang="en-US" sz="1900" b="0" i="0" u="none" strike="noStrike" kern="1200" cap="none" spc="0" normalizeH="0" baseline="0" noProof="0" dirty="0">
                <a:ln>
                  <a:noFill/>
                </a:ln>
                <a:solidFill>
                  <a:srgbClr val="58595B"/>
                </a:solidFill>
                <a:effectLst/>
                <a:uLnTx/>
                <a:uFillTx/>
                <a:latin typeface="Calibri"/>
                <a:ea typeface="+mn-ea"/>
                <a:cs typeface="+mn-cs"/>
              </a:rPr>
            </a:br>
            <a:r>
              <a:rPr kumimoji="0" lang="en-US" sz="1900" b="0" i="0" u="none" strike="noStrike" kern="1200" cap="none" spc="0" normalizeH="0" baseline="0" noProof="0" dirty="0">
                <a:ln>
                  <a:noFill/>
                </a:ln>
                <a:solidFill>
                  <a:srgbClr val="58595B"/>
                </a:solidFill>
                <a:effectLst/>
                <a:uLnTx/>
                <a:uFillTx/>
                <a:latin typeface="Calibri"/>
                <a:ea typeface="+mn-ea"/>
                <a:cs typeface="+mn-cs"/>
              </a:rPr>
              <a:t>Architect</a:t>
            </a:r>
          </a:p>
        </p:txBody>
      </p:sp>
      <p:sp>
        <p:nvSpPr>
          <p:cNvPr id="22" name="Right Arrow 34">
            <a:extLst>
              <a:ext uri="{FF2B5EF4-FFF2-40B4-BE49-F238E27FC236}">
                <a16:creationId xmlns:a16="http://schemas.microsoft.com/office/drawing/2014/main" id="{DA616A35-E736-4B0B-9C19-52978A3EE676}"/>
              </a:ext>
            </a:extLst>
          </p:cNvPr>
          <p:cNvSpPr/>
          <p:nvPr/>
        </p:nvSpPr>
        <p:spPr bwMode="gray">
          <a:xfrm>
            <a:off x="7787656" y="3478857"/>
            <a:ext cx="1047212" cy="291403"/>
          </a:xfrm>
          <a:prstGeom prst="rightArrow">
            <a:avLst/>
          </a:prstGeom>
          <a:solidFill>
            <a:schemeClr val="accent1">
              <a:lumMod val="40000"/>
              <a:lumOff val="60000"/>
            </a:schemeClr>
          </a:solidFill>
          <a:ln w="15875">
            <a:solidFill>
              <a:schemeClr val="accent2"/>
            </a:solid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257" rtl="0" eaLnBrk="1" fontAlgn="auto" latinLnBrk="0" hangingPunct="1">
              <a:lnSpc>
                <a:spcPct val="90000"/>
              </a:lnSpc>
              <a:spcBef>
                <a:spcPts val="0"/>
              </a:spcBef>
              <a:spcAft>
                <a:spcPts val="0"/>
              </a:spcAft>
              <a:buClrTx/>
              <a:buSzTx/>
              <a:buFontTx/>
              <a:buNone/>
              <a:tabLst/>
              <a:defRPr/>
            </a:pPr>
            <a:endParaRPr kumimoji="0" lang="en-US" sz="1900" b="0" i="0" u="none" strike="noStrike" kern="1200" cap="none" spc="0" normalizeH="0" baseline="0" noProof="0" dirty="0">
              <a:ln>
                <a:noFill/>
              </a:ln>
              <a:solidFill>
                <a:srgbClr val="FFFFFF"/>
              </a:solidFill>
              <a:effectLst/>
              <a:uLnTx/>
              <a:uFillTx/>
              <a:latin typeface="Calibri"/>
              <a:ea typeface="+mn-ea"/>
              <a:cs typeface="+mn-cs"/>
            </a:endParaRPr>
          </a:p>
        </p:txBody>
      </p:sp>
      <p:sp>
        <p:nvSpPr>
          <p:cNvPr id="23" name="Freeform 3">
            <a:extLst>
              <a:ext uri="{FF2B5EF4-FFF2-40B4-BE49-F238E27FC236}">
                <a16:creationId xmlns:a16="http://schemas.microsoft.com/office/drawing/2014/main" id="{C8EB3DBB-E380-4D40-AC66-3326E4174B6F}"/>
              </a:ext>
            </a:extLst>
          </p:cNvPr>
          <p:cNvSpPr>
            <a:spLocks noChangeAspect="1" noChangeArrowheads="1"/>
          </p:cNvSpPr>
          <p:nvPr/>
        </p:nvSpPr>
        <p:spPr bwMode="auto">
          <a:xfrm>
            <a:off x="6854343" y="1391152"/>
            <a:ext cx="778329" cy="914400"/>
          </a:xfrm>
          <a:custGeom>
            <a:avLst/>
            <a:gdLst>
              <a:gd name="T0" fmla="*/ 567 w 2524"/>
              <a:gd name="T1" fmla="*/ 1945 h 2964"/>
              <a:gd name="T2" fmla="*/ 521 w 2524"/>
              <a:gd name="T3" fmla="*/ 2916 h 2964"/>
              <a:gd name="T4" fmla="*/ 752 w 2524"/>
              <a:gd name="T5" fmla="*/ 2963 h 2964"/>
              <a:gd name="T6" fmla="*/ 1111 w 2524"/>
              <a:gd name="T7" fmla="*/ 2673 h 2964"/>
              <a:gd name="T8" fmla="*/ 1111 w 2524"/>
              <a:gd name="T9" fmla="*/ 2523 h 2964"/>
              <a:gd name="T10" fmla="*/ 845 w 2524"/>
              <a:gd name="T11" fmla="*/ 2407 h 2964"/>
              <a:gd name="T12" fmla="*/ 868 w 2524"/>
              <a:gd name="T13" fmla="*/ 2314 h 2964"/>
              <a:gd name="T14" fmla="*/ 1065 w 2524"/>
              <a:gd name="T15" fmla="*/ 2257 h 2964"/>
              <a:gd name="T16" fmla="*/ 1100 w 2524"/>
              <a:gd name="T17" fmla="*/ 2165 h 2964"/>
              <a:gd name="T18" fmla="*/ 1181 w 2524"/>
              <a:gd name="T19" fmla="*/ 2396 h 2964"/>
              <a:gd name="T20" fmla="*/ 1505 w 2524"/>
              <a:gd name="T21" fmla="*/ 2280 h 2964"/>
              <a:gd name="T22" fmla="*/ 1667 w 2524"/>
              <a:gd name="T23" fmla="*/ 2119 h 2964"/>
              <a:gd name="T24" fmla="*/ 1632 w 2524"/>
              <a:gd name="T25" fmla="*/ 2349 h 2964"/>
              <a:gd name="T26" fmla="*/ 1169 w 2524"/>
              <a:gd name="T27" fmla="*/ 2743 h 2964"/>
              <a:gd name="T28" fmla="*/ 1019 w 2524"/>
              <a:gd name="T29" fmla="*/ 2963 h 2964"/>
              <a:gd name="T30" fmla="*/ 1320 w 2524"/>
              <a:gd name="T31" fmla="*/ 2731 h 2964"/>
              <a:gd name="T32" fmla="*/ 1748 w 2524"/>
              <a:gd name="T33" fmla="*/ 2963 h 2964"/>
              <a:gd name="T34" fmla="*/ 2003 w 2524"/>
              <a:gd name="T35" fmla="*/ 2916 h 2964"/>
              <a:gd name="T36" fmla="*/ 1956 w 2524"/>
              <a:gd name="T37" fmla="*/ 1945 h 2964"/>
              <a:gd name="T38" fmla="*/ 822 w 2524"/>
              <a:gd name="T39" fmla="*/ 938 h 2964"/>
              <a:gd name="T40" fmla="*/ 1262 w 2524"/>
              <a:gd name="T41" fmla="*/ 1378 h 2964"/>
              <a:gd name="T42" fmla="*/ 1609 w 2524"/>
              <a:gd name="T43" fmla="*/ 1019 h 2964"/>
              <a:gd name="T44" fmla="*/ 1725 w 2524"/>
              <a:gd name="T45" fmla="*/ 799 h 2964"/>
              <a:gd name="T46" fmla="*/ 1713 w 2524"/>
              <a:gd name="T47" fmla="*/ 440 h 2964"/>
              <a:gd name="T48" fmla="*/ 1297 w 2524"/>
              <a:gd name="T49" fmla="*/ 0 h 2964"/>
              <a:gd name="T50" fmla="*/ 822 w 2524"/>
              <a:gd name="T51" fmla="*/ 463 h 2964"/>
              <a:gd name="T52" fmla="*/ 799 w 2524"/>
              <a:gd name="T53" fmla="*/ 799 h 2964"/>
              <a:gd name="T54" fmla="*/ 903 w 2524"/>
              <a:gd name="T55" fmla="*/ 1470 h 2964"/>
              <a:gd name="T56" fmla="*/ 1621 w 2524"/>
              <a:gd name="T57" fmla="*/ 1470 h 2964"/>
              <a:gd name="T58" fmla="*/ 2442 w 2524"/>
              <a:gd name="T59" fmla="*/ 2061 h 2964"/>
              <a:gd name="T60" fmla="*/ 1621 w 2524"/>
              <a:gd name="T61" fmla="*/ 1470 h 2964"/>
              <a:gd name="T62" fmla="*/ 903 w 2524"/>
              <a:gd name="T63" fmla="*/ 1470 h 2964"/>
              <a:gd name="T64" fmla="*/ 81 w 2524"/>
              <a:gd name="T65" fmla="*/ 2061 h 2964"/>
              <a:gd name="T66" fmla="*/ 428 w 2524"/>
              <a:gd name="T67" fmla="*/ 2639 h 2964"/>
              <a:gd name="T68" fmla="*/ 567 w 2524"/>
              <a:gd name="T69" fmla="*/ 1852 h 2964"/>
              <a:gd name="T70" fmla="*/ 2095 w 2524"/>
              <a:gd name="T71" fmla="*/ 1991 h 2964"/>
              <a:gd name="T72" fmla="*/ 2523 w 2524"/>
              <a:gd name="T73" fmla="*/ 2639 h 29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524" h="2964">
                <a:moveTo>
                  <a:pt x="1956" y="1945"/>
                </a:moveTo>
                <a:cubicBezTo>
                  <a:pt x="567" y="1945"/>
                  <a:pt x="567" y="1945"/>
                  <a:pt x="567" y="1945"/>
                </a:cubicBezTo>
                <a:cubicBezTo>
                  <a:pt x="544" y="1945"/>
                  <a:pt x="521" y="1968"/>
                  <a:pt x="521" y="1991"/>
                </a:cubicBezTo>
                <a:cubicBezTo>
                  <a:pt x="521" y="2916"/>
                  <a:pt x="521" y="2916"/>
                  <a:pt x="521" y="2916"/>
                </a:cubicBezTo>
                <a:cubicBezTo>
                  <a:pt x="521" y="2940"/>
                  <a:pt x="544" y="2963"/>
                  <a:pt x="567" y="2963"/>
                </a:cubicBezTo>
                <a:cubicBezTo>
                  <a:pt x="752" y="2963"/>
                  <a:pt x="752" y="2963"/>
                  <a:pt x="752" y="2963"/>
                </a:cubicBezTo>
                <a:cubicBezTo>
                  <a:pt x="1042" y="2673"/>
                  <a:pt x="1042" y="2673"/>
                  <a:pt x="1042" y="2673"/>
                </a:cubicBezTo>
                <a:cubicBezTo>
                  <a:pt x="1111" y="2673"/>
                  <a:pt x="1111" y="2673"/>
                  <a:pt x="1111" y="2673"/>
                </a:cubicBezTo>
                <a:cubicBezTo>
                  <a:pt x="1181" y="2604"/>
                  <a:pt x="1181" y="2604"/>
                  <a:pt x="1181" y="2604"/>
                </a:cubicBezTo>
                <a:cubicBezTo>
                  <a:pt x="1111" y="2523"/>
                  <a:pt x="1111" y="2523"/>
                  <a:pt x="1111" y="2523"/>
                </a:cubicBezTo>
                <a:cubicBezTo>
                  <a:pt x="1065" y="2488"/>
                  <a:pt x="1019" y="2465"/>
                  <a:pt x="961" y="2465"/>
                </a:cubicBezTo>
                <a:cubicBezTo>
                  <a:pt x="926" y="2465"/>
                  <a:pt x="880" y="2442"/>
                  <a:pt x="845" y="2407"/>
                </a:cubicBezTo>
                <a:cubicBezTo>
                  <a:pt x="776" y="2349"/>
                  <a:pt x="776" y="2233"/>
                  <a:pt x="834" y="2165"/>
                </a:cubicBezTo>
                <a:cubicBezTo>
                  <a:pt x="868" y="2314"/>
                  <a:pt x="868" y="2314"/>
                  <a:pt x="868" y="2314"/>
                </a:cubicBezTo>
                <a:cubicBezTo>
                  <a:pt x="984" y="2338"/>
                  <a:pt x="984" y="2338"/>
                  <a:pt x="984" y="2338"/>
                </a:cubicBezTo>
                <a:cubicBezTo>
                  <a:pt x="1065" y="2257"/>
                  <a:pt x="1065" y="2257"/>
                  <a:pt x="1065" y="2257"/>
                </a:cubicBezTo>
                <a:cubicBezTo>
                  <a:pt x="1030" y="2119"/>
                  <a:pt x="1030" y="2119"/>
                  <a:pt x="1030" y="2119"/>
                </a:cubicBezTo>
                <a:cubicBezTo>
                  <a:pt x="1054" y="2130"/>
                  <a:pt x="1077" y="2142"/>
                  <a:pt x="1100" y="2165"/>
                </a:cubicBezTo>
                <a:cubicBezTo>
                  <a:pt x="1134" y="2200"/>
                  <a:pt x="1146" y="2257"/>
                  <a:pt x="1146" y="2303"/>
                </a:cubicBezTo>
                <a:cubicBezTo>
                  <a:pt x="1146" y="2338"/>
                  <a:pt x="1158" y="2372"/>
                  <a:pt x="1181" y="2396"/>
                </a:cubicBezTo>
                <a:cubicBezTo>
                  <a:pt x="1285" y="2500"/>
                  <a:pt x="1285" y="2500"/>
                  <a:pt x="1285" y="2500"/>
                </a:cubicBezTo>
                <a:cubicBezTo>
                  <a:pt x="1505" y="2280"/>
                  <a:pt x="1505" y="2280"/>
                  <a:pt x="1505" y="2280"/>
                </a:cubicBezTo>
                <a:cubicBezTo>
                  <a:pt x="1505" y="2223"/>
                  <a:pt x="1505" y="2223"/>
                  <a:pt x="1505" y="2223"/>
                </a:cubicBezTo>
                <a:cubicBezTo>
                  <a:pt x="1667" y="2119"/>
                  <a:pt x="1667" y="2119"/>
                  <a:pt x="1667" y="2119"/>
                </a:cubicBezTo>
                <a:cubicBezTo>
                  <a:pt x="1725" y="2188"/>
                  <a:pt x="1725" y="2188"/>
                  <a:pt x="1725" y="2188"/>
                </a:cubicBezTo>
                <a:cubicBezTo>
                  <a:pt x="1632" y="2349"/>
                  <a:pt x="1632" y="2349"/>
                  <a:pt x="1632" y="2349"/>
                </a:cubicBezTo>
                <a:cubicBezTo>
                  <a:pt x="1563" y="2349"/>
                  <a:pt x="1563" y="2349"/>
                  <a:pt x="1563" y="2349"/>
                </a:cubicBezTo>
                <a:cubicBezTo>
                  <a:pt x="1169" y="2743"/>
                  <a:pt x="1169" y="2743"/>
                  <a:pt x="1169" y="2743"/>
                </a:cubicBezTo>
                <a:cubicBezTo>
                  <a:pt x="1169" y="2812"/>
                  <a:pt x="1169" y="2812"/>
                  <a:pt x="1169" y="2812"/>
                </a:cubicBezTo>
                <a:cubicBezTo>
                  <a:pt x="1019" y="2963"/>
                  <a:pt x="1019" y="2963"/>
                  <a:pt x="1019" y="2963"/>
                </a:cubicBezTo>
                <a:cubicBezTo>
                  <a:pt x="1551" y="2963"/>
                  <a:pt x="1551" y="2963"/>
                  <a:pt x="1551" y="2963"/>
                </a:cubicBezTo>
                <a:cubicBezTo>
                  <a:pt x="1320" y="2731"/>
                  <a:pt x="1320" y="2731"/>
                  <a:pt x="1320" y="2731"/>
                </a:cubicBezTo>
                <a:cubicBezTo>
                  <a:pt x="1412" y="2627"/>
                  <a:pt x="1412" y="2627"/>
                  <a:pt x="1412" y="2627"/>
                </a:cubicBezTo>
                <a:cubicBezTo>
                  <a:pt x="1748" y="2963"/>
                  <a:pt x="1748" y="2963"/>
                  <a:pt x="1748" y="2963"/>
                </a:cubicBezTo>
                <a:cubicBezTo>
                  <a:pt x="1956" y="2963"/>
                  <a:pt x="1956" y="2963"/>
                  <a:pt x="1956" y="2963"/>
                </a:cubicBezTo>
                <a:cubicBezTo>
                  <a:pt x="1980" y="2963"/>
                  <a:pt x="2003" y="2940"/>
                  <a:pt x="2003" y="2916"/>
                </a:cubicBezTo>
                <a:cubicBezTo>
                  <a:pt x="2003" y="1991"/>
                  <a:pt x="2003" y="1991"/>
                  <a:pt x="2003" y="1991"/>
                </a:cubicBezTo>
                <a:cubicBezTo>
                  <a:pt x="2003" y="1968"/>
                  <a:pt x="1980" y="1945"/>
                  <a:pt x="1956" y="1945"/>
                </a:cubicBezTo>
                <a:close/>
                <a:moveTo>
                  <a:pt x="799" y="799"/>
                </a:moveTo>
                <a:cubicBezTo>
                  <a:pt x="822" y="938"/>
                  <a:pt x="822" y="938"/>
                  <a:pt x="822" y="938"/>
                </a:cubicBezTo>
                <a:cubicBezTo>
                  <a:pt x="822" y="984"/>
                  <a:pt x="868" y="1019"/>
                  <a:pt x="915" y="1019"/>
                </a:cubicBezTo>
                <a:cubicBezTo>
                  <a:pt x="961" y="1366"/>
                  <a:pt x="1216" y="1378"/>
                  <a:pt x="1262" y="1378"/>
                </a:cubicBezTo>
                <a:cubicBezTo>
                  <a:pt x="1273" y="1378"/>
                  <a:pt x="1273" y="1378"/>
                  <a:pt x="1273" y="1378"/>
                </a:cubicBezTo>
                <a:cubicBezTo>
                  <a:pt x="1308" y="1378"/>
                  <a:pt x="1563" y="1366"/>
                  <a:pt x="1609" y="1019"/>
                </a:cubicBezTo>
                <a:cubicBezTo>
                  <a:pt x="1656" y="1019"/>
                  <a:pt x="1702" y="984"/>
                  <a:pt x="1702" y="938"/>
                </a:cubicBezTo>
                <a:cubicBezTo>
                  <a:pt x="1725" y="799"/>
                  <a:pt x="1725" y="799"/>
                  <a:pt x="1725" y="799"/>
                </a:cubicBezTo>
                <a:cubicBezTo>
                  <a:pt x="1736" y="764"/>
                  <a:pt x="1713" y="729"/>
                  <a:pt x="1679" y="706"/>
                </a:cubicBezTo>
                <a:cubicBezTo>
                  <a:pt x="1690" y="648"/>
                  <a:pt x="1713" y="544"/>
                  <a:pt x="1713" y="440"/>
                </a:cubicBezTo>
                <a:cubicBezTo>
                  <a:pt x="1702" y="278"/>
                  <a:pt x="1563" y="104"/>
                  <a:pt x="1366" y="93"/>
                </a:cubicBezTo>
                <a:cubicBezTo>
                  <a:pt x="1297" y="0"/>
                  <a:pt x="1297" y="0"/>
                  <a:pt x="1297" y="0"/>
                </a:cubicBezTo>
                <a:cubicBezTo>
                  <a:pt x="810" y="23"/>
                  <a:pt x="822" y="417"/>
                  <a:pt x="822" y="417"/>
                </a:cubicBezTo>
                <a:cubicBezTo>
                  <a:pt x="822" y="463"/>
                  <a:pt x="822" y="463"/>
                  <a:pt x="822" y="463"/>
                </a:cubicBezTo>
                <a:cubicBezTo>
                  <a:pt x="822" y="556"/>
                  <a:pt x="834" y="648"/>
                  <a:pt x="845" y="706"/>
                </a:cubicBezTo>
                <a:cubicBezTo>
                  <a:pt x="810" y="729"/>
                  <a:pt x="799" y="764"/>
                  <a:pt x="799" y="799"/>
                </a:cubicBezTo>
                <a:close/>
                <a:moveTo>
                  <a:pt x="903" y="1470"/>
                </a:moveTo>
                <a:lnTo>
                  <a:pt x="903" y="1470"/>
                </a:lnTo>
                <a:close/>
                <a:moveTo>
                  <a:pt x="1621" y="1470"/>
                </a:moveTo>
                <a:lnTo>
                  <a:pt x="1621" y="1470"/>
                </a:lnTo>
                <a:close/>
                <a:moveTo>
                  <a:pt x="2523" y="2639"/>
                </a:moveTo>
                <a:cubicBezTo>
                  <a:pt x="2442" y="2061"/>
                  <a:pt x="2442" y="2061"/>
                  <a:pt x="2442" y="2061"/>
                </a:cubicBezTo>
                <a:cubicBezTo>
                  <a:pt x="2430" y="1933"/>
                  <a:pt x="2349" y="1817"/>
                  <a:pt x="2233" y="1760"/>
                </a:cubicBezTo>
                <a:cubicBezTo>
                  <a:pt x="1621" y="1470"/>
                  <a:pt x="1621" y="1470"/>
                  <a:pt x="1621" y="1470"/>
                </a:cubicBezTo>
                <a:cubicBezTo>
                  <a:pt x="1621" y="1482"/>
                  <a:pt x="1517" y="1586"/>
                  <a:pt x="1262" y="1586"/>
                </a:cubicBezTo>
                <a:cubicBezTo>
                  <a:pt x="1007" y="1586"/>
                  <a:pt x="903" y="1482"/>
                  <a:pt x="903" y="1470"/>
                </a:cubicBezTo>
                <a:cubicBezTo>
                  <a:pt x="289" y="1760"/>
                  <a:pt x="289" y="1760"/>
                  <a:pt x="289" y="1760"/>
                </a:cubicBezTo>
                <a:cubicBezTo>
                  <a:pt x="174" y="1817"/>
                  <a:pt x="93" y="1933"/>
                  <a:pt x="81" y="2061"/>
                </a:cubicBezTo>
                <a:cubicBezTo>
                  <a:pt x="0" y="2639"/>
                  <a:pt x="0" y="2639"/>
                  <a:pt x="0" y="2639"/>
                </a:cubicBezTo>
                <a:cubicBezTo>
                  <a:pt x="428" y="2639"/>
                  <a:pt x="428" y="2639"/>
                  <a:pt x="428" y="2639"/>
                </a:cubicBezTo>
                <a:cubicBezTo>
                  <a:pt x="428" y="1991"/>
                  <a:pt x="428" y="1991"/>
                  <a:pt x="428" y="1991"/>
                </a:cubicBezTo>
                <a:cubicBezTo>
                  <a:pt x="428" y="1910"/>
                  <a:pt x="486" y="1852"/>
                  <a:pt x="567" y="1852"/>
                </a:cubicBezTo>
                <a:cubicBezTo>
                  <a:pt x="1956" y="1852"/>
                  <a:pt x="1956" y="1852"/>
                  <a:pt x="1956" y="1852"/>
                </a:cubicBezTo>
                <a:cubicBezTo>
                  <a:pt x="2038" y="1852"/>
                  <a:pt x="2095" y="1910"/>
                  <a:pt x="2095" y="1991"/>
                </a:cubicBezTo>
                <a:cubicBezTo>
                  <a:pt x="2095" y="2639"/>
                  <a:pt x="2095" y="2639"/>
                  <a:pt x="2095" y="2639"/>
                </a:cubicBezTo>
                <a:lnTo>
                  <a:pt x="2523" y="2639"/>
                </a:lnTo>
                <a:close/>
              </a:path>
            </a:pathLst>
          </a:custGeom>
          <a:solidFill>
            <a:srgbClr val="F80000"/>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914257"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dirty="0">
              <a:ln>
                <a:noFill/>
              </a:ln>
              <a:solidFill>
                <a:srgbClr val="58595B"/>
              </a:solidFill>
              <a:effectLst/>
              <a:uLnTx/>
              <a:uFillTx/>
              <a:latin typeface="Calibri"/>
              <a:ea typeface="+mn-ea"/>
              <a:cs typeface="+mn-cs"/>
            </a:endParaRPr>
          </a:p>
        </p:txBody>
      </p:sp>
      <p:sp>
        <p:nvSpPr>
          <p:cNvPr id="24" name="Freeform 4">
            <a:extLst>
              <a:ext uri="{FF2B5EF4-FFF2-40B4-BE49-F238E27FC236}">
                <a16:creationId xmlns:a16="http://schemas.microsoft.com/office/drawing/2014/main" id="{A8EB7634-4814-4654-847B-1ECA86B79F49}"/>
              </a:ext>
            </a:extLst>
          </p:cNvPr>
          <p:cNvSpPr>
            <a:spLocks noChangeAspect="1" noChangeArrowheads="1"/>
          </p:cNvSpPr>
          <p:nvPr/>
        </p:nvSpPr>
        <p:spPr bwMode="auto">
          <a:xfrm>
            <a:off x="6795570" y="3097845"/>
            <a:ext cx="895874" cy="914400"/>
          </a:xfrm>
          <a:custGeom>
            <a:avLst/>
            <a:gdLst>
              <a:gd name="T0" fmla="*/ 788 w 2987"/>
              <a:gd name="T1" fmla="*/ 844 h 3045"/>
              <a:gd name="T2" fmla="*/ 1066 w 2987"/>
              <a:gd name="T3" fmla="*/ 1052 h 3045"/>
              <a:gd name="T4" fmla="*/ 1204 w 2987"/>
              <a:gd name="T5" fmla="*/ 1006 h 3045"/>
              <a:gd name="T6" fmla="*/ 1309 w 2987"/>
              <a:gd name="T7" fmla="*/ 844 h 3045"/>
              <a:gd name="T8" fmla="*/ 1354 w 2987"/>
              <a:gd name="T9" fmla="*/ 832 h 3045"/>
              <a:gd name="T10" fmla="*/ 1365 w 2987"/>
              <a:gd name="T11" fmla="*/ 809 h 3045"/>
              <a:gd name="T12" fmla="*/ 1354 w 2987"/>
              <a:gd name="T13" fmla="*/ 624 h 3045"/>
              <a:gd name="T14" fmla="*/ 1412 w 2987"/>
              <a:gd name="T15" fmla="*/ 497 h 3045"/>
              <a:gd name="T16" fmla="*/ 1412 w 2987"/>
              <a:gd name="T17" fmla="*/ 439 h 3045"/>
              <a:gd name="T18" fmla="*/ 1493 w 2987"/>
              <a:gd name="T19" fmla="*/ 358 h 3045"/>
              <a:gd name="T20" fmla="*/ 1458 w 2987"/>
              <a:gd name="T21" fmla="*/ 220 h 3045"/>
              <a:gd name="T22" fmla="*/ 1389 w 2987"/>
              <a:gd name="T23" fmla="*/ 127 h 3045"/>
              <a:gd name="T24" fmla="*/ 1332 w 2987"/>
              <a:gd name="T25" fmla="*/ 185 h 3045"/>
              <a:gd name="T26" fmla="*/ 672 w 2987"/>
              <a:gd name="T27" fmla="*/ 381 h 3045"/>
              <a:gd name="T28" fmla="*/ 707 w 2987"/>
              <a:gd name="T29" fmla="*/ 775 h 3045"/>
              <a:gd name="T30" fmla="*/ 788 w 2987"/>
              <a:gd name="T31" fmla="*/ 844 h 3045"/>
              <a:gd name="T32" fmla="*/ 2928 w 2987"/>
              <a:gd name="T33" fmla="*/ 1793 h 3045"/>
              <a:gd name="T34" fmla="*/ 2894 w 2987"/>
              <a:gd name="T35" fmla="*/ 1793 h 3045"/>
              <a:gd name="T36" fmla="*/ 2639 w 2987"/>
              <a:gd name="T37" fmla="*/ 2766 h 3045"/>
              <a:gd name="T38" fmla="*/ 1585 w 2987"/>
              <a:gd name="T39" fmla="*/ 2766 h 3045"/>
              <a:gd name="T40" fmla="*/ 1585 w 2987"/>
              <a:gd name="T41" fmla="*/ 2812 h 3045"/>
              <a:gd name="T42" fmla="*/ 1632 w 2987"/>
              <a:gd name="T43" fmla="*/ 2858 h 3045"/>
              <a:gd name="T44" fmla="*/ 2674 w 2987"/>
              <a:gd name="T45" fmla="*/ 2858 h 3045"/>
              <a:gd name="T46" fmla="*/ 2720 w 2987"/>
              <a:gd name="T47" fmla="*/ 2824 h 3045"/>
              <a:gd name="T48" fmla="*/ 2975 w 2987"/>
              <a:gd name="T49" fmla="*/ 1851 h 3045"/>
              <a:gd name="T50" fmla="*/ 2928 w 2987"/>
              <a:gd name="T51" fmla="*/ 1793 h 3045"/>
              <a:gd name="T52" fmla="*/ 1828 w 2987"/>
              <a:gd name="T53" fmla="*/ 2650 h 3045"/>
              <a:gd name="T54" fmla="*/ 1863 w 2987"/>
              <a:gd name="T55" fmla="*/ 2662 h 3045"/>
              <a:gd name="T56" fmla="*/ 2118 w 2987"/>
              <a:gd name="T57" fmla="*/ 2662 h 3045"/>
              <a:gd name="T58" fmla="*/ 2211 w 2987"/>
              <a:gd name="T59" fmla="*/ 2615 h 3045"/>
              <a:gd name="T60" fmla="*/ 2269 w 2987"/>
              <a:gd name="T61" fmla="*/ 2638 h 3045"/>
              <a:gd name="T62" fmla="*/ 2315 w 2987"/>
              <a:gd name="T63" fmla="*/ 2697 h 3045"/>
              <a:gd name="T64" fmla="*/ 2419 w 2987"/>
              <a:gd name="T65" fmla="*/ 2708 h 3045"/>
              <a:gd name="T66" fmla="*/ 2326 w 2987"/>
              <a:gd name="T67" fmla="*/ 2558 h 3045"/>
              <a:gd name="T68" fmla="*/ 2164 w 2987"/>
              <a:gd name="T69" fmla="*/ 2442 h 3045"/>
              <a:gd name="T70" fmla="*/ 2106 w 2987"/>
              <a:gd name="T71" fmla="*/ 2419 h 3045"/>
              <a:gd name="T72" fmla="*/ 1863 w 2987"/>
              <a:gd name="T73" fmla="*/ 2419 h 3045"/>
              <a:gd name="T74" fmla="*/ 1863 w 2987"/>
              <a:gd name="T75" fmla="*/ 2430 h 3045"/>
              <a:gd name="T76" fmla="*/ 1863 w 2987"/>
              <a:gd name="T77" fmla="*/ 2419 h 3045"/>
              <a:gd name="T78" fmla="*/ 1447 w 2987"/>
              <a:gd name="T79" fmla="*/ 2326 h 3045"/>
              <a:gd name="T80" fmla="*/ 1274 w 2987"/>
              <a:gd name="T81" fmla="*/ 2106 h 3045"/>
              <a:gd name="T82" fmla="*/ 1286 w 2987"/>
              <a:gd name="T83" fmla="*/ 2060 h 3045"/>
              <a:gd name="T84" fmla="*/ 1158 w 2987"/>
              <a:gd name="T85" fmla="*/ 1377 h 3045"/>
              <a:gd name="T86" fmla="*/ 1054 w 2987"/>
              <a:gd name="T87" fmla="*/ 1180 h 3045"/>
              <a:gd name="T88" fmla="*/ 637 w 2987"/>
              <a:gd name="T89" fmla="*/ 1006 h 3045"/>
              <a:gd name="T90" fmla="*/ 417 w 2987"/>
              <a:gd name="T91" fmla="*/ 1203 h 3045"/>
              <a:gd name="T92" fmla="*/ 221 w 2987"/>
              <a:gd name="T93" fmla="*/ 1469 h 3045"/>
              <a:gd name="T94" fmla="*/ 23 w 2987"/>
              <a:gd name="T95" fmla="*/ 2141 h 3045"/>
              <a:gd name="T96" fmla="*/ 47 w 2987"/>
              <a:gd name="T97" fmla="*/ 2361 h 3045"/>
              <a:gd name="T98" fmla="*/ 429 w 2987"/>
              <a:gd name="T99" fmla="*/ 3044 h 3045"/>
              <a:gd name="T100" fmla="*/ 1216 w 2987"/>
              <a:gd name="T101" fmla="*/ 3044 h 3045"/>
              <a:gd name="T102" fmla="*/ 1239 w 2987"/>
              <a:gd name="T103" fmla="*/ 2662 h 3045"/>
              <a:gd name="T104" fmla="*/ 1817 w 2987"/>
              <a:gd name="T105" fmla="*/ 2697 h 3045"/>
              <a:gd name="T106" fmla="*/ 1828 w 2987"/>
              <a:gd name="T107" fmla="*/ 2650 h 30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987" h="3045">
                <a:moveTo>
                  <a:pt x="788" y="844"/>
                </a:moveTo>
                <a:cubicBezTo>
                  <a:pt x="834" y="971"/>
                  <a:pt x="973" y="1006"/>
                  <a:pt x="1066" y="1052"/>
                </a:cubicBezTo>
                <a:cubicBezTo>
                  <a:pt x="1112" y="1076"/>
                  <a:pt x="1170" y="1064"/>
                  <a:pt x="1204" y="1006"/>
                </a:cubicBezTo>
                <a:cubicBezTo>
                  <a:pt x="1239" y="948"/>
                  <a:pt x="1309" y="844"/>
                  <a:pt x="1309" y="844"/>
                </a:cubicBezTo>
                <a:cubicBezTo>
                  <a:pt x="1332" y="844"/>
                  <a:pt x="1354" y="844"/>
                  <a:pt x="1354" y="832"/>
                </a:cubicBezTo>
                <a:cubicBezTo>
                  <a:pt x="1365" y="821"/>
                  <a:pt x="1365" y="821"/>
                  <a:pt x="1365" y="809"/>
                </a:cubicBezTo>
                <a:cubicBezTo>
                  <a:pt x="1365" y="809"/>
                  <a:pt x="1354" y="647"/>
                  <a:pt x="1354" y="624"/>
                </a:cubicBezTo>
                <a:cubicBezTo>
                  <a:pt x="1365" y="589"/>
                  <a:pt x="1389" y="566"/>
                  <a:pt x="1412" y="497"/>
                </a:cubicBezTo>
                <a:cubicBezTo>
                  <a:pt x="1412" y="474"/>
                  <a:pt x="1412" y="450"/>
                  <a:pt x="1412" y="439"/>
                </a:cubicBezTo>
                <a:cubicBezTo>
                  <a:pt x="1470" y="427"/>
                  <a:pt x="1481" y="381"/>
                  <a:pt x="1493" y="358"/>
                </a:cubicBezTo>
                <a:cubicBezTo>
                  <a:pt x="1504" y="311"/>
                  <a:pt x="1493" y="266"/>
                  <a:pt x="1458" y="220"/>
                </a:cubicBezTo>
                <a:cubicBezTo>
                  <a:pt x="1389" y="127"/>
                  <a:pt x="1389" y="127"/>
                  <a:pt x="1389" y="127"/>
                </a:cubicBezTo>
                <a:cubicBezTo>
                  <a:pt x="1332" y="185"/>
                  <a:pt x="1332" y="185"/>
                  <a:pt x="1332" y="185"/>
                </a:cubicBezTo>
                <a:cubicBezTo>
                  <a:pt x="1054" y="0"/>
                  <a:pt x="753" y="69"/>
                  <a:pt x="672" y="381"/>
                </a:cubicBezTo>
                <a:cubicBezTo>
                  <a:pt x="637" y="520"/>
                  <a:pt x="707" y="775"/>
                  <a:pt x="707" y="775"/>
                </a:cubicBezTo>
                <a:lnTo>
                  <a:pt x="788" y="844"/>
                </a:lnTo>
                <a:close/>
                <a:moveTo>
                  <a:pt x="2928" y="1793"/>
                </a:moveTo>
                <a:cubicBezTo>
                  <a:pt x="2894" y="1793"/>
                  <a:pt x="2894" y="1793"/>
                  <a:pt x="2894" y="1793"/>
                </a:cubicBezTo>
                <a:cubicBezTo>
                  <a:pt x="2639" y="2766"/>
                  <a:pt x="2639" y="2766"/>
                  <a:pt x="2639" y="2766"/>
                </a:cubicBezTo>
                <a:cubicBezTo>
                  <a:pt x="1585" y="2766"/>
                  <a:pt x="1585" y="2766"/>
                  <a:pt x="1585" y="2766"/>
                </a:cubicBezTo>
                <a:cubicBezTo>
                  <a:pt x="1585" y="2812"/>
                  <a:pt x="1585" y="2812"/>
                  <a:pt x="1585" y="2812"/>
                </a:cubicBezTo>
                <a:cubicBezTo>
                  <a:pt x="1585" y="2835"/>
                  <a:pt x="1609" y="2858"/>
                  <a:pt x="1632" y="2858"/>
                </a:cubicBezTo>
                <a:cubicBezTo>
                  <a:pt x="2674" y="2858"/>
                  <a:pt x="2674" y="2858"/>
                  <a:pt x="2674" y="2858"/>
                </a:cubicBezTo>
                <a:cubicBezTo>
                  <a:pt x="2697" y="2858"/>
                  <a:pt x="2708" y="2847"/>
                  <a:pt x="2720" y="2824"/>
                </a:cubicBezTo>
                <a:cubicBezTo>
                  <a:pt x="2975" y="1851"/>
                  <a:pt x="2975" y="1851"/>
                  <a:pt x="2975" y="1851"/>
                </a:cubicBezTo>
                <a:cubicBezTo>
                  <a:pt x="2986" y="1817"/>
                  <a:pt x="2963" y="1793"/>
                  <a:pt x="2928" y="1793"/>
                </a:cubicBezTo>
                <a:close/>
                <a:moveTo>
                  <a:pt x="1828" y="2650"/>
                </a:moveTo>
                <a:cubicBezTo>
                  <a:pt x="1863" y="2662"/>
                  <a:pt x="1863" y="2662"/>
                  <a:pt x="1863" y="2662"/>
                </a:cubicBezTo>
                <a:cubicBezTo>
                  <a:pt x="1944" y="2697"/>
                  <a:pt x="2037" y="2697"/>
                  <a:pt x="2118" y="2662"/>
                </a:cubicBezTo>
                <a:cubicBezTo>
                  <a:pt x="2211" y="2615"/>
                  <a:pt x="2211" y="2615"/>
                  <a:pt x="2211" y="2615"/>
                </a:cubicBezTo>
                <a:cubicBezTo>
                  <a:pt x="2269" y="2638"/>
                  <a:pt x="2269" y="2638"/>
                  <a:pt x="2269" y="2638"/>
                </a:cubicBezTo>
                <a:cubicBezTo>
                  <a:pt x="2315" y="2697"/>
                  <a:pt x="2315" y="2697"/>
                  <a:pt x="2315" y="2697"/>
                </a:cubicBezTo>
                <a:cubicBezTo>
                  <a:pt x="2338" y="2720"/>
                  <a:pt x="2384" y="2731"/>
                  <a:pt x="2419" y="2708"/>
                </a:cubicBezTo>
                <a:cubicBezTo>
                  <a:pt x="2326" y="2558"/>
                  <a:pt x="2326" y="2558"/>
                  <a:pt x="2326" y="2558"/>
                </a:cubicBezTo>
                <a:cubicBezTo>
                  <a:pt x="2164" y="2442"/>
                  <a:pt x="2164" y="2442"/>
                  <a:pt x="2164" y="2442"/>
                </a:cubicBezTo>
                <a:cubicBezTo>
                  <a:pt x="2153" y="2430"/>
                  <a:pt x="2130" y="2419"/>
                  <a:pt x="2106" y="2419"/>
                </a:cubicBezTo>
                <a:cubicBezTo>
                  <a:pt x="1863" y="2419"/>
                  <a:pt x="1863" y="2419"/>
                  <a:pt x="1863" y="2419"/>
                </a:cubicBezTo>
                <a:cubicBezTo>
                  <a:pt x="1863" y="2430"/>
                  <a:pt x="1863" y="2430"/>
                  <a:pt x="1863" y="2430"/>
                </a:cubicBezTo>
                <a:cubicBezTo>
                  <a:pt x="1863" y="2419"/>
                  <a:pt x="1863" y="2419"/>
                  <a:pt x="1863" y="2419"/>
                </a:cubicBezTo>
                <a:cubicBezTo>
                  <a:pt x="1447" y="2326"/>
                  <a:pt x="1447" y="2326"/>
                  <a:pt x="1447" y="2326"/>
                </a:cubicBezTo>
                <a:cubicBezTo>
                  <a:pt x="1274" y="2106"/>
                  <a:pt x="1274" y="2106"/>
                  <a:pt x="1274" y="2106"/>
                </a:cubicBezTo>
                <a:cubicBezTo>
                  <a:pt x="1286" y="2060"/>
                  <a:pt x="1286" y="2060"/>
                  <a:pt x="1286" y="2060"/>
                </a:cubicBezTo>
                <a:cubicBezTo>
                  <a:pt x="1297" y="1747"/>
                  <a:pt x="1262" y="1597"/>
                  <a:pt x="1158" y="1377"/>
                </a:cubicBezTo>
                <a:cubicBezTo>
                  <a:pt x="1054" y="1180"/>
                  <a:pt x="1054" y="1180"/>
                  <a:pt x="1054" y="1180"/>
                </a:cubicBezTo>
                <a:cubicBezTo>
                  <a:pt x="834" y="1168"/>
                  <a:pt x="637" y="1006"/>
                  <a:pt x="637" y="1006"/>
                </a:cubicBezTo>
                <a:cubicBezTo>
                  <a:pt x="556" y="1099"/>
                  <a:pt x="487" y="1157"/>
                  <a:pt x="417" y="1203"/>
                </a:cubicBezTo>
                <a:cubicBezTo>
                  <a:pt x="325" y="1272"/>
                  <a:pt x="243" y="1365"/>
                  <a:pt x="221" y="1469"/>
                </a:cubicBezTo>
                <a:cubicBezTo>
                  <a:pt x="23" y="2141"/>
                  <a:pt x="23" y="2141"/>
                  <a:pt x="23" y="2141"/>
                </a:cubicBezTo>
                <a:cubicBezTo>
                  <a:pt x="0" y="2222"/>
                  <a:pt x="12" y="2291"/>
                  <a:pt x="47" y="2361"/>
                </a:cubicBezTo>
                <a:cubicBezTo>
                  <a:pt x="429" y="3044"/>
                  <a:pt x="429" y="3044"/>
                  <a:pt x="429" y="3044"/>
                </a:cubicBezTo>
                <a:cubicBezTo>
                  <a:pt x="1216" y="3044"/>
                  <a:pt x="1216" y="3044"/>
                  <a:pt x="1216" y="3044"/>
                </a:cubicBezTo>
                <a:cubicBezTo>
                  <a:pt x="1239" y="2662"/>
                  <a:pt x="1239" y="2662"/>
                  <a:pt x="1239" y="2662"/>
                </a:cubicBezTo>
                <a:cubicBezTo>
                  <a:pt x="1817" y="2697"/>
                  <a:pt x="1817" y="2697"/>
                  <a:pt x="1817" y="2697"/>
                </a:cubicBezTo>
                <a:lnTo>
                  <a:pt x="1828" y="2650"/>
                </a:lnTo>
                <a:close/>
              </a:path>
            </a:pathLst>
          </a:custGeom>
          <a:solidFill>
            <a:srgbClr val="F80000"/>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914257"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dirty="0">
              <a:ln>
                <a:noFill/>
              </a:ln>
              <a:solidFill>
                <a:srgbClr val="58595B"/>
              </a:solidFill>
              <a:effectLst/>
              <a:uLnTx/>
              <a:uFillTx/>
              <a:latin typeface="Calibri"/>
              <a:ea typeface="+mn-ea"/>
              <a:cs typeface="+mn-cs"/>
            </a:endParaRPr>
          </a:p>
        </p:txBody>
      </p:sp>
      <p:pic>
        <p:nvPicPr>
          <p:cNvPr id="25" name="Picture 1" descr="image001">
            <a:extLst>
              <a:ext uri="{FF2B5EF4-FFF2-40B4-BE49-F238E27FC236}">
                <a16:creationId xmlns:a16="http://schemas.microsoft.com/office/drawing/2014/main" id="{CF461016-FA33-423A-B784-26F8A0EB499C}"/>
              </a:ext>
            </a:extLst>
          </p:cNvPr>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9022476" y="1660729"/>
            <a:ext cx="1994544" cy="904109"/>
          </a:xfrm>
          <a:prstGeom prst="rect">
            <a:avLst/>
          </a:prstGeom>
          <a:noFill/>
          <a:ln w="15875">
            <a:solidFill>
              <a:schemeClr val="tx1">
                <a:lumMod val="75000"/>
              </a:schemeClr>
            </a:solidFill>
            <a:miter lim="800000"/>
            <a:headEnd/>
            <a:tailEnd/>
          </a:ln>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418150152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a:extLst>
              <a:ext uri="{FF2B5EF4-FFF2-40B4-BE49-F238E27FC236}">
                <a16:creationId xmlns:a16="http://schemas.microsoft.com/office/drawing/2014/main" id="{7C334BC3-3BEC-49AA-A07B-A24A865C9B7B}"/>
              </a:ext>
            </a:extLst>
          </p:cNvPr>
          <p:cNvSpPr>
            <a:spLocks noGrp="1"/>
          </p:cNvSpPr>
          <p:nvPr>
            <p:ph type="title"/>
          </p:nvPr>
        </p:nvSpPr>
        <p:spPr/>
        <p:txBody>
          <a:bodyPr/>
          <a:lstStyle/>
          <a:p>
            <a:r>
              <a:rPr lang="en-US" dirty="0"/>
              <a:t>PeopleSoft</a:t>
            </a:r>
          </a:p>
        </p:txBody>
      </p:sp>
      <p:sp>
        <p:nvSpPr>
          <p:cNvPr id="6" name="Text Placeholder 5">
            <a:extLst>
              <a:ext uri="{FF2B5EF4-FFF2-40B4-BE49-F238E27FC236}">
                <a16:creationId xmlns:a16="http://schemas.microsoft.com/office/drawing/2014/main" id="{31AF230D-B75F-44D1-92EA-A4E41A5A991A}"/>
              </a:ext>
            </a:extLst>
          </p:cNvPr>
          <p:cNvSpPr>
            <a:spLocks noGrp="1"/>
          </p:cNvSpPr>
          <p:nvPr>
            <p:ph type="body" idx="1"/>
          </p:nvPr>
        </p:nvSpPr>
        <p:spPr/>
        <p:txBody>
          <a:bodyPr/>
          <a:lstStyle/>
          <a:p>
            <a:r>
              <a:rPr lang="en-US" dirty="0"/>
              <a:t>Reference Architectures by Use Case</a:t>
            </a:r>
          </a:p>
        </p:txBody>
      </p:sp>
      <p:sp>
        <p:nvSpPr>
          <p:cNvPr id="4" name="Slide Number Placeholder 3">
            <a:extLst>
              <a:ext uri="{FF2B5EF4-FFF2-40B4-BE49-F238E27FC236}">
                <a16:creationId xmlns:a16="http://schemas.microsoft.com/office/drawing/2014/main" id="{A4CDB066-1926-48FB-823C-348DACAF898B}"/>
              </a:ext>
            </a:extLst>
          </p:cNvPr>
          <p:cNvSpPr>
            <a:spLocks noGrp="1"/>
          </p:cNvSpPr>
          <p:nvPr>
            <p:ph type="sldNum" sz="quarter" idx="12"/>
          </p:nvPr>
        </p:nvSpPr>
        <p:spPr/>
        <p:txBody>
          <a:bodyPr/>
          <a:lstStyle/>
          <a:p>
            <a:fld id="{C51EAA63-D034-42AE-91FA-B13B9518C7BE}" type="slidenum">
              <a:rPr lang="en-US" smtClean="0"/>
              <a:t>23</a:t>
            </a:fld>
            <a:endParaRPr lang="en-US"/>
          </a:p>
        </p:txBody>
      </p:sp>
    </p:spTree>
    <p:extLst>
      <p:ext uri="{BB962C8B-B14F-4D97-AF65-F5344CB8AC3E}">
        <p14:creationId xmlns:p14="http://schemas.microsoft.com/office/powerpoint/2010/main" val="56022837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46" name="Straight Connector 245"/>
          <p:cNvCxnSpPr/>
          <p:nvPr/>
        </p:nvCxnSpPr>
        <p:spPr>
          <a:xfrm>
            <a:off x="2842193" y="3438961"/>
            <a:ext cx="1961168" cy="8847"/>
          </a:xfrm>
          <a:prstGeom prst="line">
            <a:avLst/>
          </a:prstGeom>
          <a:ln w="12700">
            <a:solidFill>
              <a:srgbClr val="5F5F5F"/>
            </a:solidFill>
            <a:miter lim="800000"/>
            <a:headEnd type="none" w="sm" len="sm"/>
            <a:tailEnd type="oval" w="sm" len="sm"/>
          </a:ln>
        </p:spPr>
        <p:style>
          <a:lnRef idx="1">
            <a:schemeClr val="accent1"/>
          </a:lnRef>
          <a:fillRef idx="0">
            <a:schemeClr val="accent1"/>
          </a:fillRef>
          <a:effectRef idx="0">
            <a:schemeClr val="accent1"/>
          </a:effectRef>
          <a:fontRef idx="minor">
            <a:schemeClr val="tx1"/>
          </a:fontRef>
        </p:style>
      </p:cxnSp>
      <p:sp>
        <p:nvSpPr>
          <p:cNvPr id="118" name="Rectangle 117"/>
          <p:cNvSpPr/>
          <p:nvPr/>
        </p:nvSpPr>
        <p:spPr>
          <a:xfrm>
            <a:off x="4395859" y="1902224"/>
            <a:ext cx="5964906" cy="4205145"/>
          </a:xfrm>
          <a:prstGeom prst="rect">
            <a:avLst/>
          </a:prstGeom>
          <a:noFill/>
          <a:ln w="19050" cmpd="sng">
            <a:solidFill>
              <a:schemeClr val="accent3"/>
            </a:solidFill>
            <a:prstDash val="sysDash"/>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r>
              <a:rPr lang="en-US" sz="1799" dirty="0"/>
              <a:t>dg</a:t>
            </a:r>
          </a:p>
        </p:txBody>
      </p:sp>
      <p:sp>
        <p:nvSpPr>
          <p:cNvPr id="3" name="Slide Number Placeholder 2"/>
          <p:cNvSpPr>
            <a:spLocks noGrp="1"/>
          </p:cNvSpPr>
          <p:nvPr>
            <p:ph type="sldNum" sz="quarter" idx="12"/>
          </p:nvPr>
        </p:nvSpPr>
        <p:spPr>
          <a:xfrm>
            <a:off x="11421747" y="6538462"/>
            <a:ext cx="381661" cy="182832"/>
          </a:xfrm>
        </p:spPr>
        <p:txBody>
          <a:bodyPr/>
          <a:lstStyle/>
          <a:p>
            <a:fld id="{C51EAA63-D034-42AE-91FA-B13B9518C7BE}" type="slidenum">
              <a:rPr lang="uk-UA" smtClean="0"/>
              <a:pPr/>
              <a:t>24</a:t>
            </a:fld>
            <a:endParaRPr lang="uk-UA" dirty="0"/>
          </a:p>
        </p:txBody>
      </p:sp>
      <p:sp>
        <p:nvSpPr>
          <p:cNvPr id="6" name="Title 1"/>
          <p:cNvSpPr txBox="1">
            <a:spLocks/>
          </p:cNvSpPr>
          <p:nvPr/>
        </p:nvSpPr>
        <p:spPr>
          <a:xfrm>
            <a:off x="464746" y="567555"/>
            <a:ext cx="11075353" cy="558654"/>
          </a:xfrm>
          <a:prstGeom prst="rect">
            <a:avLst/>
          </a:prstGeom>
        </p:spPr>
        <p:txBody>
          <a:bodyPr vert="horz" lIns="0" tIns="0" rIns="0" bIns="0" rtlCol="0" anchor="b">
            <a:noAutofit/>
          </a:bodyPr>
          <a:lstStyle>
            <a:lvl1pPr algn="l" defTabSz="914400" rtl="0" eaLnBrk="1" latinLnBrk="0" hangingPunct="1">
              <a:lnSpc>
                <a:spcPct val="80000"/>
              </a:lnSpc>
              <a:spcBef>
                <a:spcPct val="0"/>
              </a:spcBef>
              <a:buNone/>
              <a:defRPr sz="3600" kern="1200">
                <a:solidFill>
                  <a:schemeClr val="tx1"/>
                </a:solidFill>
                <a:latin typeface="+mj-lt"/>
                <a:ea typeface="+mj-ea"/>
                <a:cs typeface="+mj-cs"/>
              </a:defRPr>
            </a:lvl1pPr>
          </a:lstStyle>
          <a:p>
            <a:r>
              <a:rPr lang="en-US" sz="3199" dirty="0"/>
              <a:t>PeopleSoft Reference Architecture</a:t>
            </a:r>
          </a:p>
          <a:p>
            <a:r>
              <a:rPr lang="en-US" sz="2000" i="1" dirty="0">
                <a:solidFill>
                  <a:srgbClr val="FF0000"/>
                </a:solidFill>
              </a:rPr>
              <a:t>Single AD for Demo/Training and Dev/Test</a:t>
            </a:r>
          </a:p>
        </p:txBody>
      </p:sp>
      <p:sp>
        <p:nvSpPr>
          <p:cNvPr id="5" name="Rectangle 4"/>
          <p:cNvSpPr/>
          <p:nvPr/>
        </p:nvSpPr>
        <p:spPr>
          <a:xfrm>
            <a:off x="3947471" y="1285165"/>
            <a:ext cx="7378026" cy="5104070"/>
          </a:xfrm>
          <a:prstGeom prst="rect">
            <a:avLst/>
          </a:prstGeom>
          <a:noFill/>
          <a:ln w="19050">
            <a:solidFill>
              <a:srgbClr val="5F5F5F"/>
            </a:solid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t" anchorCtr="0" forceAA="0" compatLnSpc="1">
            <a:prstTxWarp prst="textNoShape">
              <a:avLst/>
            </a:prstTxWarp>
            <a:noAutofit/>
          </a:bodyPr>
          <a:lstStyle/>
          <a:p>
            <a:pPr lvl="0" algn="r">
              <a:lnSpc>
                <a:spcPct val="90000"/>
              </a:lnSpc>
            </a:pPr>
            <a:r>
              <a:rPr lang="en-US" sz="800" b="1" dirty="0">
                <a:solidFill>
                  <a:srgbClr val="5F5F5F"/>
                </a:solidFill>
              </a:rPr>
              <a:t>ORACLE CLOUD INFRASTRUCTURE (REGION)</a:t>
            </a:r>
          </a:p>
        </p:txBody>
      </p:sp>
      <p:sp>
        <p:nvSpPr>
          <p:cNvPr id="24" name="Rectangle 23"/>
          <p:cNvSpPr/>
          <p:nvPr/>
        </p:nvSpPr>
        <p:spPr>
          <a:xfrm>
            <a:off x="4604386" y="1727009"/>
            <a:ext cx="3144434" cy="4509865"/>
          </a:xfrm>
          <a:prstGeom prst="rect">
            <a:avLst/>
          </a:prstGeom>
          <a:noFill/>
          <a:ln w="19050">
            <a:solidFill>
              <a:schemeClr val="tx1"/>
            </a:solid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t" anchorCtr="0" forceAA="0" compatLnSpc="1">
            <a:prstTxWarp prst="textNoShape">
              <a:avLst/>
            </a:prstTxWarp>
            <a:noAutofit/>
          </a:bodyPr>
          <a:lstStyle/>
          <a:p>
            <a:pPr lvl="0">
              <a:lnSpc>
                <a:spcPct val="90000"/>
              </a:lnSpc>
            </a:pPr>
            <a:r>
              <a:rPr lang="en-US" sz="900" dirty="0">
                <a:solidFill>
                  <a:srgbClr val="5F5F5F"/>
                </a:solidFill>
              </a:rPr>
              <a:t>Availability Domain 1</a:t>
            </a:r>
          </a:p>
        </p:txBody>
      </p:sp>
      <p:sp>
        <p:nvSpPr>
          <p:cNvPr id="197" name="Rectangle 196"/>
          <p:cNvSpPr/>
          <p:nvPr/>
        </p:nvSpPr>
        <p:spPr>
          <a:xfrm>
            <a:off x="9096137" y="1716662"/>
            <a:ext cx="1141101" cy="4525489"/>
          </a:xfrm>
          <a:prstGeom prst="rect">
            <a:avLst/>
          </a:prstGeom>
          <a:noFill/>
          <a:ln w="19050">
            <a:solidFill>
              <a:schemeClr val="tx1"/>
            </a:solid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t" anchorCtr="0" forceAA="0" compatLnSpc="1">
            <a:prstTxWarp prst="textNoShape">
              <a:avLst/>
            </a:prstTxWarp>
            <a:noAutofit/>
          </a:bodyPr>
          <a:lstStyle/>
          <a:p>
            <a:pPr>
              <a:lnSpc>
                <a:spcPct val="90000"/>
              </a:lnSpc>
            </a:pPr>
            <a:r>
              <a:rPr lang="en-US" sz="900" dirty="0">
                <a:solidFill>
                  <a:srgbClr val="5F5F5F"/>
                </a:solidFill>
              </a:rPr>
              <a:t>AD3</a:t>
            </a:r>
            <a:endParaRPr lang="en-US" sz="1799" dirty="0"/>
          </a:p>
        </p:txBody>
      </p:sp>
      <p:sp>
        <p:nvSpPr>
          <p:cNvPr id="77" name="TextBox 76"/>
          <p:cNvSpPr txBox="1"/>
          <p:nvPr/>
        </p:nvSpPr>
        <p:spPr>
          <a:xfrm>
            <a:off x="4673016" y="1989922"/>
            <a:ext cx="687582" cy="4012642"/>
          </a:xfrm>
          <a:prstGeom prst="rect">
            <a:avLst/>
          </a:prstGeom>
          <a:noFill/>
          <a:ln w="19050">
            <a:solidFill>
              <a:schemeClr val="accent3"/>
            </a:solidFill>
            <a:prstDash val="sysDash"/>
          </a:ln>
        </p:spPr>
        <p:txBody>
          <a:bodyPr wrap="square" rtlCol="0">
            <a:noAutofit/>
          </a:bodyPr>
          <a:lstStyle/>
          <a:p>
            <a:pPr algn="r"/>
            <a:r>
              <a:rPr lang="en-US" sz="1000" b="1" dirty="0"/>
              <a:t>Bastion</a:t>
            </a:r>
          </a:p>
        </p:txBody>
      </p:sp>
      <p:sp>
        <p:nvSpPr>
          <p:cNvPr id="89" name="Text Box 30"/>
          <p:cNvSpPr txBox="1">
            <a:spLocks noChangeArrowheads="1"/>
          </p:cNvSpPr>
          <p:nvPr/>
        </p:nvSpPr>
        <p:spPr bwMode="auto">
          <a:xfrm>
            <a:off x="4693227" y="4192070"/>
            <a:ext cx="683741" cy="122065"/>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t>Bastion Server</a:t>
            </a:r>
          </a:p>
        </p:txBody>
      </p:sp>
      <p:sp>
        <p:nvSpPr>
          <p:cNvPr id="146" name="TextBox 145"/>
          <p:cNvSpPr txBox="1"/>
          <p:nvPr/>
        </p:nvSpPr>
        <p:spPr>
          <a:xfrm>
            <a:off x="5424932" y="5383588"/>
            <a:ext cx="1439231" cy="618977"/>
          </a:xfrm>
          <a:prstGeom prst="rect">
            <a:avLst/>
          </a:prstGeom>
          <a:noFill/>
          <a:ln w="19050">
            <a:solidFill>
              <a:schemeClr val="accent3"/>
            </a:solidFill>
            <a:prstDash val="sysDash"/>
          </a:ln>
        </p:spPr>
        <p:txBody>
          <a:bodyPr wrap="square" rtlCol="0">
            <a:noAutofit/>
          </a:bodyPr>
          <a:lstStyle/>
          <a:p>
            <a:pPr algn="r"/>
            <a:r>
              <a:rPr lang="en-US" sz="1000" b="1" dirty="0"/>
              <a:t>Database</a:t>
            </a:r>
          </a:p>
        </p:txBody>
      </p:sp>
      <p:sp>
        <p:nvSpPr>
          <p:cNvPr id="147" name="TextBox 146"/>
          <p:cNvSpPr txBox="1"/>
          <p:nvPr/>
        </p:nvSpPr>
        <p:spPr>
          <a:xfrm>
            <a:off x="5418471" y="1972151"/>
            <a:ext cx="1439231" cy="3346890"/>
          </a:xfrm>
          <a:prstGeom prst="rect">
            <a:avLst/>
          </a:prstGeom>
          <a:noFill/>
          <a:ln w="19050">
            <a:solidFill>
              <a:schemeClr val="accent3"/>
            </a:solidFill>
            <a:prstDash val="sysDash"/>
          </a:ln>
        </p:spPr>
        <p:txBody>
          <a:bodyPr wrap="square" rtlCol="0">
            <a:noAutofit/>
          </a:bodyPr>
          <a:lstStyle/>
          <a:p>
            <a:pPr algn="r"/>
            <a:endParaRPr lang="en-US" sz="1000" b="1" dirty="0"/>
          </a:p>
        </p:txBody>
      </p:sp>
      <p:sp>
        <p:nvSpPr>
          <p:cNvPr id="149" name="Line 55"/>
          <p:cNvSpPr>
            <a:spLocks noChangeShapeType="1"/>
          </p:cNvSpPr>
          <p:nvPr/>
        </p:nvSpPr>
        <p:spPr bwMode="auto">
          <a:xfrm flipV="1">
            <a:off x="5336381" y="2468691"/>
            <a:ext cx="143186" cy="7974"/>
          </a:xfrm>
          <a:prstGeom prst="line">
            <a:avLst/>
          </a:prstGeom>
          <a:noFill/>
          <a:ln w="12700">
            <a:solidFill>
              <a:schemeClr val="tx1"/>
            </a:solidFill>
            <a:round/>
            <a:headEnd type="oval" w="sm" len="sm"/>
            <a:tailEnd type="oval" w="sm" len="sm"/>
          </a:ln>
          <a:effectLst/>
        </p:spPr>
        <p:txBody>
          <a:bodyPr wrap="square" lIns="92051" tIns="46026" rIns="92051" bIns="46026">
            <a:spAutoFit/>
          </a:bodyPr>
          <a:lstStyle/>
          <a:p>
            <a:pPr>
              <a:defRPr/>
            </a:pPr>
            <a:endParaRPr lang="en-US" sz="1799"/>
          </a:p>
        </p:txBody>
      </p:sp>
      <p:sp>
        <p:nvSpPr>
          <p:cNvPr id="150" name="Line 55"/>
          <p:cNvSpPr>
            <a:spLocks noChangeShapeType="1"/>
          </p:cNvSpPr>
          <p:nvPr/>
        </p:nvSpPr>
        <p:spPr bwMode="auto">
          <a:xfrm flipV="1">
            <a:off x="5344617" y="3067146"/>
            <a:ext cx="118068" cy="0"/>
          </a:xfrm>
          <a:prstGeom prst="line">
            <a:avLst/>
          </a:prstGeom>
          <a:noFill/>
          <a:ln w="12700">
            <a:solidFill>
              <a:schemeClr val="tx1"/>
            </a:solidFill>
            <a:round/>
            <a:headEnd type="oval" w="sm" len="sm"/>
            <a:tailEnd type="oval" w="sm" len="sm"/>
          </a:ln>
          <a:effectLst/>
        </p:spPr>
        <p:txBody>
          <a:bodyPr wrap="square" lIns="92051" tIns="46026" rIns="92051" bIns="46026">
            <a:spAutoFit/>
          </a:bodyPr>
          <a:lstStyle/>
          <a:p>
            <a:pPr>
              <a:defRPr/>
            </a:pPr>
            <a:endParaRPr lang="en-US" sz="1799"/>
          </a:p>
        </p:txBody>
      </p:sp>
      <p:sp>
        <p:nvSpPr>
          <p:cNvPr id="151" name="Line 55"/>
          <p:cNvSpPr>
            <a:spLocks noChangeShapeType="1"/>
          </p:cNvSpPr>
          <p:nvPr/>
        </p:nvSpPr>
        <p:spPr bwMode="auto">
          <a:xfrm flipV="1">
            <a:off x="5344617" y="3871353"/>
            <a:ext cx="153221" cy="0"/>
          </a:xfrm>
          <a:prstGeom prst="line">
            <a:avLst/>
          </a:prstGeom>
          <a:noFill/>
          <a:ln w="12700">
            <a:solidFill>
              <a:schemeClr val="tx1"/>
            </a:solidFill>
            <a:round/>
            <a:headEnd type="oval" w="sm" len="sm"/>
            <a:tailEnd type="oval" w="sm" len="sm"/>
          </a:ln>
          <a:effectLst/>
        </p:spPr>
        <p:txBody>
          <a:bodyPr wrap="square" lIns="92051" tIns="46026" rIns="92051" bIns="46026">
            <a:spAutoFit/>
          </a:bodyPr>
          <a:lstStyle/>
          <a:p>
            <a:pPr>
              <a:defRPr/>
            </a:pPr>
            <a:endParaRPr lang="en-US" sz="1799"/>
          </a:p>
        </p:txBody>
      </p:sp>
      <p:sp>
        <p:nvSpPr>
          <p:cNvPr id="153" name="Line 55"/>
          <p:cNvSpPr>
            <a:spLocks noChangeShapeType="1"/>
          </p:cNvSpPr>
          <p:nvPr/>
        </p:nvSpPr>
        <p:spPr bwMode="auto">
          <a:xfrm flipV="1">
            <a:off x="5344616" y="4516282"/>
            <a:ext cx="131440" cy="0"/>
          </a:xfrm>
          <a:prstGeom prst="line">
            <a:avLst/>
          </a:prstGeom>
          <a:noFill/>
          <a:ln w="12700">
            <a:solidFill>
              <a:schemeClr val="tx1"/>
            </a:solidFill>
            <a:round/>
            <a:headEnd type="oval" w="sm" len="sm"/>
            <a:tailEnd type="oval" w="sm" len="sm"/>
          </a:ln>
          <a:effectLst/>
        </p:spPr>
        <p:txBody>
          <a:bodyPr wrap="square" lIns="92051" tIns="46026" rIns="92051" bIns="46026">
            <a:spAutoFit/>
          </a:bodyPr>
          <a:lstStyle/>
          <a:p>
            <a:pPr>
              <a:defRPr/>
            </a:pPr>
            <a:endParaRPr lang="en-US" sz="1799"/>
          </a:p>
        </p:txBody>
      </p:sp>
      <p:sp>
        <p:nvSpPr>
          <p:cNvPr id="155" name="Line 55"/>
          <p:cNvSpPr>
            <a:spLocks noChangeShapeType="1"/>
          </p:cNvSpPr>
          <p:nvPr/>
        </p:nvSpPr>
        <p:spPr bwMode="auto">
          <a:xfrm>
            <a:off x="5336380" y="5188676"/>
            <a:ext cx="139676" cy="0"/>
          </a:xfrm>
          <a:prstGeom prst="line">
            <a:avLst/>
          </a:prstGeom>
          <a:noFill/>
          <a:ln w="12700">
            <a:solidFill>
              <a:schemeClr val="tx1"/>
            </a:solidFill>
            <a:round/>
            <a:headEnd type="oval" w="sm" len="sm"/>
            <a:tailEnd type="oval" w="sm" len="sm"/>
          </a:ln>
          <a:effectLst/>
        </p:spPr>
        <p:txBody>
          <a:bodyPr wrap="square" lIns="92051" tIns="46026" rIns="92051" bIns="46026">
            <a:spAutoFit/>
          </a:bodyPr>
          <a:lstStyle/>
          <a:p>
            <a:pPr>
              <a:defRPr/>
            </a:pPr>
            <a:endParaRPr lang="en-US" sz="1799"/>
          </a:p>
        </p:txBody>
      </p:sp>
      <p:sp>
        <p:nvSpPr>
          <p:cNvPr id="160" name="Line 55"/>
          <p:cNvSpPr>
            <a:spLocks noChangeShapeType="1"/>
          </p:cNvSpPr>
          <p:nvPr/>
        </p:nvSpPr>
        <p:spPr bwMode="auto">
          <a:xfrm flipV="1">
            <a:off x="5350080" y="5750012"/>
            <a:ext cx="128074" cy="0"/>
          </a:xfrm>
          <a:prstGeom prst="line">
            <a:avLst/>
          </a:prstGeom>
          <a:noFill/>
          <a:ln w="12700">
            <a:solidFill>
              <a:schemeClr val="tx1"/>
            </a:solidFill>
            <a:round/>
            <a:headEnd type="oval" w="sm" len="sm"/>
            <a:tailEnd type="oval" w="sm" len="sm"/>
          </a:ln>
          <a:effectLst/>
        </p:spPr>
        <p:txBody>
          <a:bodyPr wrap="square" lIns="92051" tIns="46026" rIns="92051" bIns="46026">
            <a:spAutoFit/>
          </a:bodyPr>
          <a:lstStyle/>
          <a:p>
            <a:pPr>
              <a:defRPr/>
            </a:pPr>
            <a:endParaRPr lang="en-US" sz="1799"/>
          </a:p>
        </p:txBody>
      </p:sp>
      <p:sp>
        <p:nvSpPr>
          <p:cNvPr id="7" name="TextBox 6"/>
          <p:cNvSpPr txBox="1"/>
          <p:nvPr/>
        </p:nvSpPr>
        <p:spPr>
          <a:xfrm>
            <a:off x="5069730" y="1370505"/>
            <a:ext cx="1175739" cy="263837"/>
          </a:xfrm>
          <a:prstGeom prst="rect">
            <a:avLst/>
          </a:prstGeom>
          <a:noFill/>
        </p:spPr>
        <p:txBody>
          <a:bodyPr wrap="square" lIns="0" tIns="0" rIns="0" bIns="0" rtlCol="0">
            <a:noAutofit/>
          </a:bodyPr>
          <a:lstStyle/>
          <a:p>
            <a:pPr>
              <a:lnSpc>
                <a:spcPct val="90000"/>
              </a:lnSpc>
            </a:pPr>
            <a:r>
              <a:rPr lang="en-US" sz="1000"/>
              <a:t>Web Traffic</a:t>
            </a:r>
          </a:p>
        </p:txBody>
      </p:sp>
      <p:sp>
        <p:nvSpPr>
          <p:cNvPr id="167" name="TextBox 166"/>
          <p:cNvSpPr txBox="1"/>
          <p:nvPr/>
        </p:nvSpPr>
        <p:spPr>
          <a:xfrm>
            <a:off x="4236006" y="3318709"/>
            <a:ext cx="248464" cy="169185"/>
          </a:xfrm>
          <a:prstGeom prst="rect">
            <a:avLst/>
          </a:prstGeom>
          <a:noFill/>
        </p:spPr>
        <p:txBody>
          <a:bodyPr wrap="square" lIns="0" tIns="0" rIns="0" bIns="0" rtlCol="0">
            <a:noAutofit/>
          </a:bodyPr>
          <a:lstStyle/>
          <a:p>
            <a:pPr>
              <a:lnSpc>
                <a:spcPct val="90000"/>
              </a:lnSpc>
            </a:pPr>
            <a:r>
              <a:rPr lang="en-US" sz="800" dirty="0"/>
              <a:t>SSH</a:t>
            </a:r>
          </a:p>
        </p:txBody>
      </p:sp>
      <p:grpSp>
        <p:nvGrpSpPr>
          <p:cNvPr id="191" name="Group 190"/>
          <p:cNvGrpSpPr/>
          <p:nvPr/>
        </p:nvGrpSpPr>
        <p:grpSpPr>
          <a:xfrm>
            <a:off x="6651098" y="4192070"/>
            <a:ext cx="338361" cy="1573281"/>
            <a:chOff x="7737203" y="2814136"/>
            <a:chExt cx="218298" cy="1635115"/>
          </a:xfrm>
        </p:grpSpPr>
        <p:sp>
          <p:nvSpPr>
            <p:cNvPr id="192" name="Line 55"/>
            <p:cNvSpPr>
              <a:spLocks noChangeShapeType="1"/>
            </p:cNvSpPr>
            <p:nvPr/>
          </p:nvSpPr>
          <p:spPr bwMode="auto">
            <a:xfrm flipV="1">
              <a:off x="7741790" y="2815499"/>
              <a:ext cx="213711" cy="0"/>
            </a:xfrm>
            <a:prstGeom prst="line">
              <a:avLst/>
            </a:prstGeom>
            <a:noFill/>
            <a:ln w="12700">
              <a:solidFill>
                <a:schemeClr val="tx1"/>
              </a:solidFill>
              <a:round/>
              <a:headEnd type="oval" w="sm" len="sm"/>
              <a:tailEnd type="none" w="sm" len="sm"/>
            </a:ln>
            <a:effectLst/>
          </p:spPr>
          <p:txBody>
            <a:bodyPr wrap="square" lIns="92051" tIns="46026" rIns="92051" bIns="46026">
              <a:spAutoFit/>
            </a:bodyPr>
            <a:lstStyle/>
            <a:p>
              <a:pPr>
                <a:defRPr/>
              </a:pPr>
              <a:endParaRPr lang="en-US" sz="1799"/>
            </a:p>
          </p:txBody>
        </p:sp>
        <p:sp>
          <p:nvSpPr>
            <p:cNvPr id="193" name="Line 55"/>
            <p:cNvSpPr>
              <a:spLocks noChangeShapeType="1"/>
            </p:cNvSpPr>
            <p:nvPr/>
          </p:nvSpPr>
          <p:spPr bwMode="auto">
            <a:xfrm flipV="1">
              <a:off x="7737203" y="4449251"/>
              <a:ext cx="213711" cy="0"/>
            </a:xfrm>
            <a:prstGeom prst="line">
              <a:avLst/>
            </a:prstGeom>
            <a:noFill/>
            <a:ln w="12700">
              <a:solidFill>
                <a:schemeClr val="tx1"/>
              </a:solidFill>
              <a:round/>
              <a:headEnd type="oval" w="sm" len="sm"/>
              <a:tailEnd type="none" w="sm" len="sm"/>
            </a:ln>
            <a:effectLst/>
          </p:spPr>
          <p:txBody>
            <a:bodyPr wrap="square" lIns="92051" tIns="46026" rIns="92051" bIns="46026">
              <a:spAutoFit/>
            </a:bodyPr>
            <a:lstStyle/>
            <a:p>
              <a:pPr>
                <a:defRPr/>
              </a:pPr>
              <a:endParaRPr lang="en-US" sz="1799"/>
            </a:p>
          </p:txBody>
        </p:sp>
        <p:sp>
          <p:nvSpPr>
            <p:cNvPr id="194" name="Line 54"/>
            <p:cNvSpPr>
              <a:spLocks noChangeShapeType="1"/>
            </p:cNvSpPr>
            <p:nvPr/>
          </p:nvSpPr>
          <p:spPr bwMode="auto">
            <a:xfrm flipV="1">
              <a:off x="7946423" y="2814136"/>
              <a:ext cx="843" cy="1635115"/>
            </a:xfrm>
            <a:prstGeom prst="line">
              <a:avLst/>
            </a:prstGeom>
            <a:noFill/>
            <a:ln w="12700">
              <a:solidFill>
                <a:schemeClr val="tx1"/>
              </a:solidFill>
              <a:round/>
              <a:headEnd type="none" w="sm" len="sm"/>
              <a:tailEnd type="none" w="sm" len="sm"/>
            </a:ln>
            <a:effectLst/>
          </p:spPr>
          <p:txBody>
            <a:bodyPr wrap="square" lIns="92051" tIns="46026" rIns="92051" bIns="46026">
              <a:spAutoFit/>
            </a:bodyPr>
            <a:lstStyle/>
            <a:p>
              <a:pPr>
                <a:defRPr/>
              </a:pPr>
              <a:endParaRPr lang="en-US" sz="1600"/>
            </a:p>
          </p:txBody>
        </p:sp>
      </p:grpSp>
      <p:sp>
        <p:nvSpPr>
          <p:cNvPr id="195" name="Text Box 30"/>
          <p:cNvSpPr txBox="1">
            <a:spLocks noChangeArrowheads="1"/>
          </p:cNvSpPr>
          <p:nvPr/>
        </p:nvSpPr>
        <p:spPr bwMode="auto">
          <a:xfrm>
            <a:off x="5893107" y="2784300"/>
            <a:ext cx="540650" cy="369332"/>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t>PeopleSoft Internet Architecture</a:t>
            </a:r>
          </a:p>
        </p:txBody>
      </p:sp>
      <p:grpSp>
        <p:nvGrpSpPr>
          <p:cNvPr id="196" name="Group 195"/>
          <p:cNvGrpSpPr/>
          <p:nvPr/>
        </p:nvGrpSpPr>
        <p:grpSpPr>
          <a:xfrm>
            <a:off x="5886352" y="2249672"/>
            <a:ext cx="505195" cy="549972"/>
            <a:chOff x="4174173" y="2103309"/>
            <a:chExt cx="639069" cy="695710"/>
          </a:xfrm>
        </p:grpSpPr>
        <p:grpSp>
          <p:nvGrpSpPr>
            <p:cNvPr id="198" name="Group 120"/>
            <p:cNvGrpSpPr/>
            <p:nvPr/>
          </p:nvGrpSpPr>
          <p:grpSpPr>
            <a:xfrm>
              <a:off x="4235962" y="2181412"/>
              <a:ext cx="502281" cy="548163"/>
              <a:chOff x="2505075" y="2108200"/>
              <a:chExt cx="330200" cy="360363"/>
            </a:xfrm>
            <a:solidFill>
              <a:srgbClr val="F80000"/>
            </a:solidFill>
          </p:grpSpPr>
          <p:sp>
            <p:nvSpPr>
              <p:cNvPr id="200" name="Freeform 199"/>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799"/>
              </a:p>
            </p:txBody>
          </p:sp>
          <p:sp>
            <p:nvSpPr>
              <p:cNvPr id="201" name="Freeform 200"/>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799"/>
              </a:p>
            </p:txBody>
          </p:sp>
        </p:grpSp>
        <p:sp>
          <p:nvSpPr>
            <p:cNvPr id="199" name="Rectangle 198"/>
            <p:cNvSpPr/>
            <p:nvPr/>
          </p:nvSpPr>
          <p:spPr>
            <a:xfrm>
              <a:off x="4174173" y="2103309"/>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sz="1799"/>
            </a:p>
          </p:txBody>
        </p:sp>
      </p:grpSp>
      <p:sp>
        <p:nvSpPr>
          <p:cNvPr id="202" name="Text Box 30"/>
          <p:cNvSpPr txBox="1">
            <a:spLocks noChangeArrowheads="1"/>
          </p:cNvSpPr>
          <p:nvPr/>
        </p:nvSpPr>
        <p:spPr bwMode="auto">
          <a:xfrm>
            <a:off x="5848736" y="3711877"/>
            <a:ext cx="615350" cy="123111"/>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t>Elastic Search</a:t>
            </a:r>
          </a:p>
        </p:txBody>
      </p:sp>
      <p:grpSp>
        <p:nvGrpSpPr>
          <p:cNvPr id="203" name="Group 202"/>
          <p:cNvGrpSpPr/>
          <p:nvPr/>
        </p:nvGrpSpPr>
        <p:grpSpPr>
          <a:xfrm>
            <a:off x="5908553" y="3163975"/>
            <a:ext cx="505195" cy="549972"/>
            <a:chOff x="4174173" y="2103309"/>
            <a:chExt cx="639069" cy="695710"/>
          </a:xfrm>
        </p:grpSpPr>
        <p:grpSp>
          <p:nvGrpSpPr>
            <p:cNvPr id="204" name="Group 120"/>
            <p:cNvGrpSpPr/>
            <p:nvPr/>
          </p:nvGrpSpPr>
          <p:grpSpPr>
            <a:xfrm>
              <a:off x="4235962" y="2181412"/>
              <a:ext cx="502281" cy="548163"/>
              <a:chOff x="2505075" y="2108200"/>
              <a:chExt cx="330200" cy="360363"/>
            </a:xfrm>
            <a:solidFill>
              <a:srgbClr val="F80000"/>
            </a:solidFill>
          </p:grpSpPr>
          <p:sp>
            <p:nvSpPr>
              <p:cNvPr id="206" name="Freeform 205"/>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799"/>
              </a:p>
            </p:txBody>
          </p:sp>
          <p:sp>
            <p:nvSpPr>
              <p:cNvPr id="207" name="Freeform 206"/>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799"/>
              </a:p>
            </p:txBody>
          </p:sp>
        </p:grpSp>
        <p:sp>
          <p:nvSpPr>
            <p:cNvPr id="205" name="Rectangle 204"/>
            <p:cNvSpPr/>
            <p:nvPr/>
          </p:nvSpPr>
          <p:spPr>
            <a:xfrm>
              <a:off x="4174173" y="2103309"/>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sz="1799"/>
            </a:p>
          </p:txBody>
        </p:sp>
      </p:grpSp>
      <p:sp>
        <p:nvSpPr>
          <p:cNvPr id="208" name="Text Box 30"/>
          <p:cNvSpPr txBox="1">
            <a:spLocks noChangeArrowheads="1"/>
          </p:cNvSpPr>
          <p:nvPr/>
        </p:nvSpPr>
        <p:spPr bwMode="auto">
          <a:xfrm>
            <a:off x="5605759" y="4419749"/>
            <a:ext cx="540650" cy="123079"/>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t>App/Batch </a:t>
            </a:r>
          </a:p>
        </p:txBody>
      </p:sp>
      <p:grpSp>
        <p:nvGrpSpPr>
          <p:cNvPr id="209" name="Group 208"/>
          <p:cNvGrpSpPr/>
          <p:nvPr/>
        </p:nvGrpSpPr>
        <p:grpSpPr>
          <a:xfrm>
            <a:off x="5616070" y="3878443"/>
            <a:ext cx="505195" cy="549972"/>
            <a:chOff x="4174173" y="2103309"/>
            <a:chExt cx="639069" cy="695710"/>
          </a:xfrm>
        </p:grpSpPr>
        <p:grpSp>
          <p:nvGrpSpPr>
            <p:cNvPr id="210" name="Group 120"/>
            <p:cNvGrpSpPr/>
            <p:nvPr/>
          </p:nvGrpSpPr>
          <p:grpSpPr>
            <a:xfrm>
              <a:off x="4235962" y="2181412"/>
              <a:ext cx="502281" cy="548163"/>
              <a:chOff x="2505075" y="2108200"/>
              <a:chExt cx="330200" cy="360363"/>
            </a:xfrm>
            <a:solidFill>
              <a:srgbClr val="F80000"/>
            </a:solidFill>
          </p:grpSpPr>
          <p:sp>
            <p:nvSpPr>
              <p:cNvPr id="212" name="Freeform 211"/>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799"/>
              </a:p>
            </p:txBody>
          </p:sp>
          <p:sp>
            <p:nvSpPr>
              <p:cNvPr id="213" name="Freeform 212"/>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799"/>
              </a:p>
            </p:txBody>
          </p:sp>
        </p:grpSp>
        <p:sp>
          <p:nvSpPr>
            <p:cNvPr id="211" name="Rectangle 210"/>
            <p:cNvSpPr/>
            <p:nvPr/>
          </p:nvSpPr>
          <p:spPr>
            <a:xfrm>
              <a:off x="4174173" y="2103309"/>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sz="1799"/>
            </a:p>
          </p:txBody>
        </p:sp>
      </p:grpSp>
      <p:sp>
        <p:nvSpPr>
          <p:cNvPr id="226" name="Text Box 30"/>
          <p:cNvSpPr txBox="1">
            <a:spLocks noChangeArrowheads="1"/>
          </p:cNvSpPr>
          <p:nvPr/>
        </p:nvSpPr>
        <p:spPr bwMode="auto">
          <a:xfrm>
            <a:off x="5935197" y="5074519"/>
            <a:ext cx="500260" cy="107694"/>
          </a:xfrm>
          <a:prstGeom prst="rect">
            <a:avLst/>
          </a:prstGeom>
          <a:noFill/>
          <a:ln w="9525">
            <a:noFill/>
            <a:miter lim="800000"/>
            <a:headEnd/>
            <a:tailEnd/>
          </a:ln>
        </p:spPr>
        <p:txBody>
          <a:bodyPr wrap="square" lIns="0" tIns="0" rIns="0" bIns="0" anchor="ctr">
            <a:spAutoFit/>
          </a:bodyPr>
          <a:lstStyle/>
          <a:p>
            <a:pPr algn="ctr">
              <a:buClr>
                <a:srgbClr val="FD0000"/>
              </a:buClr>
            </a:pPr>
            <a:r>
              <a:rPr lang="en-US" sz="700" dirty="0"/>
              <a:t>Win Client</a:t>
            </a:r>
          </a:p>
        </p:txBody>
      </p:sp>
      <p:grpSp>
        <p:nvGrpSpPr>
          <p:cNvPr id="227" name="Group 226"/>
          <p:cNvGrpSpPr/>
          <p:nvPr/>
        </p:nvGrpSpPr>
        <p:grpSpPr>
          <a:xfrm>
            <a:off x="5956733" y="4582571"/>
            <a:ext cx="467453" cy="508884"/>
            <a:chOff x="4174173" y="2103309"/>
            <a:chExt cx="639069" cy="695710"/>
          </a:xfrm>
        </p:grpSpPr>
        <p:grpSp>
          <p:nvGrpSpPr>
            <p:cNvPr id="228" name="Group 120"/>
            <p:cNvGrpSpPr/>
            <p:nvPr/>
          </p:nvGrpSpPr>
          <p:grpSpPr>
            <a:xfrm>
              <a:off x="4235962" y="2181412"/>
              <a:ext cx="502281" cy="548163"/>
              <a:chOff x="2505075" y="2108200"/>
              <a:chExt cx="330200" cy="360363"/>
            </a:xfrm>
            <a:solidFill>
              <a:srgbClr val="F80000"/>
            </a:solidFill>
          </p:grpSpPr>
          <p:sp>
            <p:nvSpPr>
              <p:cNvPr id="230" name="Freeform 229"/>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799"/>
              </a:p>
            </p:txBody>
          </p:sp>
          <p:sp>
            <p:nvSpPr>
              <p:cNvPr id="231" name="Freeform 230"/>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799"/>
              </a:p>
            </p:txBody>
          </p:sp>
        </p:grpSp>
        <p:sp>
          <p:nvSpPr>
            <p:cNvPr id="229" name="Rectangle 228"/>
            <p:cNvSpPr/>
            <p:nvPr/>
          </p:nvSpPr>
          <p:spPr>
            <a:xfrm>
              <a:off x="4174173" y="2103309"/>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sz="1799"/>
            </a:p>
          </p:txBody>
        </p:sp>
      </p:grpSp>
      <p:sp>
        <p:nvSpPr>
          <p:cNvPr id="232" name="Text Box 30"/>
          <p:cNvSpPr txBox="1">
            <a:spLocks noChangeArrowheads="1"/>
          </p:cNvSpPr>
          <p:nvPr/>
        </p:nvSpPr>
        <p:spPr bwMode="auto">
          <a:xfrm>
            <a:off x="6216936" y="4419749"/>
            <a:ext cx="540650" cy="123079"/>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t>Win Process</a:t>
            </a:r>
          </a:p>
        </p:txBody>
      </p:sp>
      <p:grpSp>
        <p:nvGrpSpPr>
          <p:cNvPr id="234" name="Group 233"/>
          <p:cNvGrpSpPr/>
          <p:nvPr/>
        </p:nvGrpSpPr>
        <p:grpSpPr>
          <a:xfrm>
            <a:off x="6216415" y="3874188"/>
            <a:ext cx="505195" cy="549972"/>
            <a:chOff x="4174173" y="2103309"/>
            <a:chExt cx="639069" cy="695710"/>
          </a:xfrm>
        </p:grpSpPr>
        <p:grpSp>
          <p:nvGrpSpPr>
            <p:cNvPr id="235" name="Group 120"/>
            <p:cNvGrpSpPr/>
            <p:nvPr/>
          </p:nvGrpSpPr>
          <p:grpSpPr>
            <a:xfrm>
              <a:off x="4235962" y="2181412"/>
              <a:ext cx="502281" cy="548163"/>
              <a:chOff x="2505075" y="2108200"/>
              <a:chExt cx="330200" cy="360363"/>
            </a:xfrm>
            <a:solidFill>
              <a:srgbClr val="F80000"/>
            </a:solidFill>
          </p:grpSpPr>
          <p:sp>
            <p:nvSpPr>
              <p:cNvPr id="237" name="Freeform 236"/>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799"/>
              </a:p>
            </p:txBody>
          </p:sp>
          <p:sp>
            <p:nvSpPr>
              <p:cNvPr id="238" name="Freeform 237"/>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799"/>
              </a:p>
            </p:txBody>
          </p:sp>
        </p:grpSp>
        <p:sp>
          <p:nvSpPr>
            <p:cNvPr id="236" name="Rectangle 235"/>
            <p:cNvSpPr/>
            <p:nvPr/>
          </p:nvSpPr>
          <p:spPr>
            <a:xfrm>
              <a:off x="4174173" y="2103309"/>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sz="1799"/>
            </a:p>
          </p:txBody>
        </p:sp>
      </p:grpSp>
      <p:sp>
        <p:nvSpPr>
          <p:cNvPr id="244" name="Text Box 30"/>
          <p:cNvSpPr txBox="1">
            <a:spLocks noChangeArrowheads="1"/>
          </p:cNvSpPr>
          <p:nvPr/>
        </p:nvSpPr>
        <p:spPr bwMode="auto">
          <a:xfrm>
            <a:off x="5732874" y="5876341"/>
            <a:ext cx="689386" cy="107722"/>
          </a:xfrm>
          <a:prstGeom prst="rect">
            <a:avLst/>
          </a:prstGeom>
          <a:noFill/>
          <a:ln w="9525">
            <a:noFill/>
            <a:miter lim="800000"/>
            <a:headEnd/>
            <a:tailEnd/>
          </a:ln>
        </p:spPr>
        <p:txBody>
          <a:bodyPr wrap="square" lIns="0" tIns="0" rIns="0" bIns="0" anchor="ctr">
            <a:spAutoFit/>
          </a:bodyPr>
          <a:lstStyle/>
          <a:p>
            <a:pPr algn="ctr">
              <a:buClr>
                <a:srgbClr val="FD0000"/>
              </a:buClr>
            </a:pPr>
            <a:r>
              <a:rPr lang="en-US" sz="700" dirty="0"/>
              <a:t>Database Server</a:t>
            </a:r>
          </a:p>
        </p:txBody>
      </p:sp>
      <p:cxnSp>
        <p:nvCxnSpPr>
          <p:cNvPr id="359" name="Straight Connector 358"/>
          <p:cNvCxnSpPr>
            <a:cxnSpLocks/>
          </p:cNvCxnSpPr>
          <p:nvPr/>
        </p:nvCxnSpPr>
        <p:spPr>
          <a:xfrm flipH="1">
            <a:off x="4178873" y="1506444"/>
            <a:ext cx="81647" cy="1925452"/>
          </a:xfrm>
          <a:prstGeom prst="line">
            <a:avLst/>
          </a:prstGeom>
          <a:ln w="12700" cmpd="sng">
            <a:solidFill>
              <a:srgbClr val="5F5F5F"/>
            </a:solidFill>
            <a:miter lim="800000"/>
          </a:ln>
        </p:spPr>
        <p:style>
          <a:lnRef idx="1">
            <a:schemeClr val="accent1"/>
          </a:lnRef>
          <a:fillRef idx="0">
            <a:schemeClr val="accent1"/>
          </a:fillRef>
          <a:effectRef idx="0">
            <a:schemeClr val="accent1"/>
          </a:effectRef>
          <a:fontRef idx="minor">
            <a:schemeClr val="tx1"/>
          </a:fontRef>
        </p:style>
      </p:cxnSp>
      <p:cxnSp>
        <p:nvCxnSpPr>
          <p:cNvPr id="360" name="Straight Connector 359"/>
          <p:cNvCxnSpPr/>
          <p:nvPr/>
        </p:nvCxnSpPr>
        <p:spPr>
          <a:xfrm>
            <a:off x="4253439" y="1510042"/>
            <a:ext cx="2397674" cy="9139"/>
          </a:xfrm>
          <a:prstGeom prst="line">
            <a:avLst/>
          </a:prstGeom>
          <a:ln w="12700" cmpd="sng">
            <a:solidFill>
              <a:srgbClr val="5F5F5F"/>
            </a:solidFill>
            <a:miter lim="800000"/>
          </a:ln>
        </p:spPr>
        <p:style>
          <a:lnRef idx="1">
            <a:schemeClr val="accent1"/>
          </a:lnRef>
          <a:fillRef idx="0">
            <a:schemeClr val="accent1"/>
          </a:fillRef>
          <a:effectRef idx="0">
            <a:schemeClr val="accent1"/>
          </a:effectRef>
          <a:fontRef idx="minor">
            <a:schemeClr val="tx1"/>
          </a:fontRef>
        </p:style>
      </p:cxnSp>
      <p:sp>
        <p:nvSpPr>
          <p:cNvPr id="262" name="TextBox 261"/>
          <p:cNvSpPr txBox="1"/>
          <p:nvPr/>
        </p:nvSpPr>
        <p:spPr>
          <a:xfrm>
            <a:off x="4813300" y="5883370"/>
            <a:ext cx="456276" cy="168993"/>
          </a:xfrm>
          <a:prstGeom prst="rect">
            <a:avLst/>
          </a:prstGeom>
          <a:noFill/>
        </p:spPr>
        <p:txBody>
          <a:bodyPr wrap="square" lIns="0" tIns="0" rIns="0" bIns="0" rtlCol="0">
            <a:noAutofit/>
          </a:bodyPr>
          <a:lstStyle/>
          <a:p>
            <a:pPr>
              <a:lnSpc>
                <a:spcPct val="90000"/>
              </a:lnSpc>
            </a:pPr>
            <a:r>
              <a:rPr lang="en-US" sz="800" dirty="0">
                <a:solidFill>
                  <a:schemeClr val="accent3"/>
                </a:solidFill>
              </a:rPr>
              <a:t>Subnet A</a:t>
            </a:r>
          </a:p>
        </p:txBody>
      </p:sp>
      <p:sp>
        <p:nvSpPr>
          <p:cNvPr id="263" name="TextBox 262"/>
          <p:cNvSpPr txBox="1"/>
          <p:nvPr/>
        </p:nvSpPr>
        <p:spPr>
          <a:xfrm>
            <a:off x="6357376" y="2092543"/>
            <a:ext cx="456276" cy="168993"/>
          </a:xfrm>
          <a:prstGeom prst="rect">
            <a:avLst/>
          </a:prstGeom>
          <a:noFill/>
        </p:spPr>
        <p:txBody>
          <a:bodyPr wrap="square" lIns="0" tIns="0" rIns="0" bIns="0" rtlCol="0">
            <a:noAutofit/>
          </a:bodyPr>
          <a:lstStyle/>
          <a:p>
            <a:pPr>
              <a:lnSpc>
                <a:spcPct val="90000"/>
              </a:lnSpc>
            </a:pPr>
            <a:r>
              <a:rPr lang="en-US" sz="800" dirty="0">
                <a:solidFill>
                  <a:schemeClr val="accent3"/>
                </a:solidFill>
              </a:rPr>
              <a:t>Subnet B</a:t>
            </a:r>
          </a:p>
        </p:txBody>
      </p:sp>
      <p:sp>
        <p:nvSpPr>
          <p:cNvPr id="264" name="TextBox 263"/>
          <p:cNvSpPr txBox="1"/>
          <p:nvPr/>
        </p:nvSpPr>
        <p:spPr>
          <a:xfrm>
            <a:off x="6414638" y="5915168"/>
            <a:ext cx="456276" cy="168993"/>
          </a:xfrm>
          <a:prstGeom prst="rect">
            <a:avLst/>
          </a:prstGeom>
          <a:noFill/>
        </p:spPr>
        <p:txBody>
          <a:bodyPr wrap="square" lIns="0" tIns="0" rIns="0" bIns="0" rtlCol="0">
            <a:noAutofit/>
          </a:bodyPr>
          <a:lstStyle/>
          <a:p>
            <a:pPr>
              <a:lnSpc>
                <a:spcPct val="90000"/>
              </a:lnSpc>
            </a:pPr>
            <a:r>
              <a:rPr lang="en-US" sz="800" dirty="0">
                <a:solidFill>
                  <a:schemeClr val="accent3"/>
                </a:solidFill>
              </a:rPr>
              <a:t>Subnet C</a:t>
            </a:r>
          </a:p>
        </p:txBody>
      </p:sp>
      <p:grpSp>
        <p:nvGrpSpPr>
          <p:cNvPr id="381" name="Group 380"/>
          <p:cNvGrpSpPr/>
          <p:nvPr/>
        </p:nvGrpSpPr>
        <p:grpSpPr>
          <a:xfrm>
            <a:off x="7302613" y="834600"/>
            <a:ext cx="902259" cy="892411"/>
            <a:chOff x="5525115" y="2102017"/>
            <a:chExt cx="986918" cy="976146"/>
          </a:xfrm>
        </p:grpSpPr>
        <p:grpSp>
          <p:nvGrpSpPr>
            <p:cNvPr id="382" name="Group 4"/>
            <p:cNvGrpSpPr/>
            <p:nvPr/>
          </p:nvGrpSpPr>
          <p:grpSpPr>
            <a:xfrm>
              <a:off x="5591540" y="2826344"/>
              <a:ext cx="499377" cy="237443"/>
              <a:chOff x="5591540" y="2826344"/>
              <a:chExt cx="499377" cy="237443"/>
            </a:xfrm>
            <a:solidFill>
              <a:schemeClr val="accent1"/>
            </a:solidFill>
          </p:grpSpPr>
          <p:grpSp>
            <p:nvGrpSpPr>
              <p:cNvPr id="391" name="Group 3"/>
              <p:cNvGrpSpPr/>
              <p:nvPr/>
            </p:nvGrpSpPr>
            <p:grpSpPr>
              <a:xfrm>
                <a:off x="5618159" y="2826344"/>
                <a:ext cx="446138" cy="83052"/>
                <a:chOff x="5600058" y="2826344"/>
                <a:chExt cx="446138" cy="83052"/>
              </a:xfrm>
              <a:grpFill/>
            </p:grpSpPr>
            <p:sp>
              <p:nvSpPr>
                <p:cNvPr id="400" name="Freeform 155"/>
                <p:cNvSpPr>
                  <a:spLocks noChangeArrowheads="1"/>
                </p:cNvSpPr>
                <p:nvPr/>
              </p:nvSpPr>
              <p:spPr bwMode="auto">
                <a:xfrm>
                  <a:off x="5600058" y="2826344"/>
                  <a:ext cx="17036" cy="80922"/>
                </a:xfrm>
                <a:custGeom>
                  <a:avLst/>
                  <a:gdLst>
                    <a:gd name="T0" fmla="*/ 0 w 72"/>
                    <a:gd name="T1" fmla="*/ 0 h 337"/>
                    <a:gd name="T2" fmla="*/ 71 w 72"/>
                    <a:gd name="T3" fmla="*/ 0 h 337"/>
                    <a:gd name="T4" fmla="*/ 71 w 72"/>
                    <a:gd name="T5" fmla="*/ 336 h 337"/>
                    <a:gd name="T6" fmla="*/ 0 w 72"/>
                    <a:gd name="T7" fmla="*/ 336 h 337"/>
                    <a:gd name="T8" fmla="*/ 0 w 72"/>
                    <a:gd name="T9" fmla="*/ 0 h 337"/>
                  </a:gdLst>
                  <a:ahLst/>
                  <a:cxnLst>
                    <a:cxn ang="0">
                      <a:pos x="T0" y="T1"/>
                    </a:cxn>
                    <a:cxn ang="0">
                      <a:pos x="T2" y="T3"/>
                    </a:cxn>
                    <a:cxn ang="0">
                      <a:pos x="T4" y="T5"/>
                    </a:cxn>
                    <a:cxn ang="0">
                      <a:pos x="T6" y="T7"/>
                    </a:cxn>
                    <a:cxn ang="0">
                      <a:pos x="T8" y="T9"/>
                    </a:cxn>
                  </a:cxnLst>
                  <a:rect l="0" t="0" r="r" b="b"/>
                  <a:pathLst>
                    <a:path w="72" h="337">
                      <a:moveTo>
                        <a:pt x="0" y="0"/>
                      </a:moveTo>
                      <a:lnTo>
                        <a:pt x="71" y="0"/>
                      </a:lnTo>
                      <a:lnTo>
                        <a:pt x="71" y="336"/>
                      </a:lnTo>
                      <a:lnTo>
                        <a:pt x="0" y="336"/>
                      </a:ln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799"/>
                </a:p>
              </p:txBody>
            </p:sp>
            <p:sp>
              <p:nvSpPr>
                <p:cNvPr id="401" name="Freeform 156"/>
                <p:cNvSpPr>
                  <a:spLocks noChangeArrowheads="1"/>
                </p:cNvSpPr>
                <p:nvPr/>
              </p:nvSpPr>
              <p:spPr bwMode="auto">
                <a:xfrm>
                  <a:off x="5637325" y="2850833"/>
                  <a:ext cx="53238" cy="58563"/>
                </a:xfrm>
                <a:custGeom>
                  <a:avLst/>
                  <a:gdLst>
                    <a:gd name="T0" fmla="*/ 0 w 222"/>
                    <a:gd name="T1" fmla="*/ 45 h 243"/>
                    <a:gd name="T2" fmla="*/ 0 w 222"/>
                    <a:gd name="T3" fmla="*/ 2 h 243"/>
                    <a:gd name="T4" fmla="*/ 65 w 222"/>
                    <a:gd name="T5" fmla="*/ 2 h 243"/>
                    <a:gd name="T6" fmla="*/ 68 w 222"/>
                    <a:gd name="T7" fmla="*/ 39 h 243"/>
                    <a:gd name="T8" fmla="*/ 144 w 222"/>
                    <a:gd name="T9" fmla="*/ 0 h 243"/>
                    <a:gd name="T10" fmla="*/ 215 w 222"/>
                    <a:gd name="T11" fmla="*/ 45 h 243"/>
                    <a:gd name="T12" fmla="*/ 221 w 222"/>
                    <a:gd name="T13" fmla="*/ 115 h 243"/>
                    <a:gd name="T14" fmla="*/ 221 w 222"/>
                    <a:gd name="T15" fmla="*/ 242 h 243"/>
                    <a:gd name="T16" fmla="*/ 150 w 222"/>
                    <a:gd name="T17" fmla="*/ 242 h 243"/>
                    <a:gd name="T18" fmla="*/ 150 w 222"/>
                    <a:gd name="T19" fmla="*/ 95 h 243"/>
                    <a:gd name="T20" fmla="*/ 147 w 222"/>
                    <a:gd name="T21" fmla="*/ 70 h 243"/>
                    <a:gd name="T22" fmla="*/ 113 w 222"/>
                    <a:gd name="T23" fmla="*/ 50 h 243"/>
                    <a:gd name="T24" fmla="*/ 77 w 222"/>
                    <a:gd name="T25" fmla="*/ 67 h 243"/>
                    <a:gd name="T26" fmla="*/ 68 w 222"/>
                    <a:gd name="T27" fmla="*/ 104 h 243"/>
                    <a:gd name="T28" fmla="*/ 68 w 222"/>
                    <a:gd name="T29" fmla="*/ 242 h 243"/>
                    <a:gd name="T30" fmla="*/ 0 w 222"/>
                    <a:gd name="T31" fmla="*/ 242 h 243"/>
                    <a:gd name="T32" fmla="*/ 0 w 222"/>
                    <a:gd name="T33" fmla="*/ 45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2" h="243">
                      <a:moveTo>
                        <a:pt x="0" y="45"/>
                      </a:moveTo>
                      <a:cubicBezTo>
                        <a:pt x="0" y="45"/>
                        <a:pt x="0" y="19"/>
                        <a:pt x="0" y="2"/>
                      </a:cubicBezTo>
                      <a:lnTo>
                        <a:pt x="65" y="2"/>
                      </a:lnTo>
                      <a:lnTo>
                        <a:pt x="68" y="39"/>
                      </a:lnTo>
                      <a:cubicBezTo>
                        <a:pt x="74" y="28"/>
                        <a:pt x="94" y="0"/>
                        <a:pt x="144" y="0"/>
                      </a:cubicBezTo>
                      <a:cubicBezTo>
                        <a:pt x="189" y="0"/>
                        <a:pt x="209" y="28"/>
                        <a:pt x="215" y="45"/>
                      </a:cubicBezTo>
                      <a:cubicBezTo>
                        <a:pt x="221" y="59"/>
                        <a:pt x="221" y="70"/>
                        <a:pt x="221" y="115"/>
                      </a:cubicBezTo>
                      <a:lnTo>
                        <a:pt x="221" y="242"/>
                      </a:lnTo>
                      <a:lnTo>
                        <a:pt x="150" y="242"/>
                      </a:lnTo>
                      <a:lnTo>
                        <a:pt x="150" y="95"/>
                      </a:lnTo>
                      <a:cubicBezTo>
                        <a:pt x="150" y="87"/>
                        <a:pt x="150" y="79"/>
                        <a:pt x="147" y="70"/>
                      </a:cubicBezTo>
                      <a:cubicBezTo>
                        <a:pt x="142" y="59"/>
                        <a:pt x="130" y="50"/>
                        <a:pt x="113" y="50"/>
                      </a:cubicBezTo>
                      <a:cubicBezTo>
                        <a:pt x="99" y="50"/>
                        <a:pt x="85" y="56"/>
                        <a:pt x="77" y="67"/>
                      </a:cubicBezTo>
                      <a:cubicBezTo>
                        <a:pt x="74" y="73"/>
                        <a:pt x="68" y="84"/>
                        <a:pt x="68" y="104"/>
                      </a:cubicBezTo>
                      <a:lnTo>
                        <a:pt x="68" y="242"/>
                      </a:lnTo>
                      <a:lnTo>
                        <a:pt x="0" y="242"/>
                      </a:lnTo>
                      <a:lnTo>
                        <a:pt x="0" y="45"/>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799"/>
                </a:p>
              </p:txBody>
            </p:sp>
            <p:sp>
              <p:nvSpPr>
                <p:cNvPr id="402" name="Freeform 157"/>
                <p:cNvSpPr>
                  <a:spLocks noChangeArrowheads="1"/>
                </p:cNvSpPr>
                <p:nvPr/>
              </p:nvSpPr>
              <p:spPr bwMode="auto">
                <a:xfrm>
                  <a:off x="5704406" y="2834862"/>
                  <a:ext cx="40461" cy="74534"/>
                </a:xfrm>
                <a:custGeom>
                  <a:avLst/>
                  <a:gdLst>
                    <a:gd name="T0" fmla="*/ 113 w 169"/>
                    <a:gd name="T1" fmla="*/ 307 h 308"/>
                    <a:gd name="T2" fmla="*/ 45 w 169"/>
                    <a:gd name="T3" fmla="*/ 245 h 308"/>
                    <a:gd name="T4" fmla="*/ 45 w 169"/>
                    <a:gd name="T5" fmla="*/ 115 h 308"/>
                    <a:gd name="T6" fmla="*/ 0 w 169"/>
                    <a:gd name="T7" fmla="*/ 115 h 308"/>
                    <a:gd name="T8" fmla="*/ 0 w 169"/>
                    <a:gd name="T9" fmla="*/ 70 h 308"/>
                    <a:gd name="T10" fmla="*/ 45 w 169"/>
                    <a:gd name="T11" fmla="*/ 70 h 308"/>
                    <a:gd name="T12" fmla="*/ 45 w 169"/>
                    <a:gd name="T13" fmla="*/ 25 h 308"/>
                    <a:gd name="T14" fmla="*/ 113 w 169"/>
                    <a:gd name="T15" fmla="*/ 0 h 308"/>
                    <a:gd name="T16" fmla="*/ 113 w 169"/>
                    <a:gd name="T17" fmla="*/ 70 h 308"/>
                    <a:gd name="T18" fmla="*/ 168 w 169"/>
                    <a:gd name="T19" fmla="*/ 70 h 308"/>
                    <a:gd name="T20" fmla="*/ 168 w 169"/>
                    <a:gd name="T21" fmla="*/ 115 h 308"/>
                    <a:gd name="T22" fmla="*/ 113 w 169"/>
                    <a:gd name="T23" fmla="*/ 115 h 308"/>
                    <a:gd name="T24" fmla="*/ 113 w 169"/>
                    <a:gd name="T25" fmla="*/ 220 h 308"/>
                    <a:gd name="T26" fmla="*/ 143 w 169"/>
                    <a:gd name="T27" fmla="*/ 254 h 308"/>
                    <a:gd name="T28" fmla="*/ 165 w 169"/>
                    <a:gd name="T29" fmla="*/ 254 h 308"/>
                    <a:gd name="T30" fmla="*/ 165 w 169"/>
                    <a:gd name="T31" fmla="*/ 299 h 308"/>
                    <a:gd name="T32" fmla="*/ 113 w 169"/>
                    <a:gd name="T33" fmla="*/ 307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9" h="308">
                      <a:moveTo>
                        <a:pt x="113" y="307"/>
                      </a:moveTo>
                      <a:cubicBezTo>
                        <a:pt x="45" y="307"/>
                        <a:pt x="45" y="265"/>
                        <a:pt x="45" y="245"/>
                      </a:cubicBezTo>
                      <a:lnTo>
                        <a:pt x="45" y="115"/>
                      </a:lnTo>
                      <a:lnTo>
                        <a:pt x="0" y="115"/>
                      </a:lnTo>
                      <a:lnTo>
                        <a:pt x="0" y="70"/>
                      </a:lnTo>
                      <a:lnTo>
                        <a:pt x="45" y="70"/>
                      </a:lnTo>
                      <a:lnTo>
                        <a:pt x="45" y="25"/>
                      </a:lnTo>
                      <a:lnTo>
                        <a:pt x="113" y="0"/>
                      </a:lnTo>
                      <a:lnTo>
                        <a:pt x="113" y="70"/>
                      </a:lnTo>
                      <a:lnTo>
                        <a:pt x="168" y="70"/>
                      </a:lnTo>
                      <a:lnTo>
                        <a:pt x="168" y="115"/>
                      </a:lnTo>
                      <a:lnTo>
                        <a:pt x="113" y="115"/>
                      </a:lnTo>
                      <a:lnTo>
                        <a:pt x="113" y="220"/>
                      </a:lnTo>
                      <a:cubicBezTo>
                        <a:pt x="113" y="242"/>
                        <a:pt x="113" y="254"/>
                        <a:pt x="143" y="254"/>
                      </a:cubicBezTo>
                      <a:lnTo>
                        <a:pt x="165" y="254"/>
                      </a:lnTo>
                      <a:lnTo>
                        <a:pt x="165" y="299"/>
                      </a:lnTo>
                      <a:cubicBezTo>
                        <a:pt x="143" y="304"/>
                        <a:pt x="123" y="307"/>
                        <a:pt x="113" y="30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799"/>
                </a:p>
              </p:txBody>
            </p:sp>
            <p:sp>
              <p:nvSpPr>
                <p:cNvPr id="403" name="Freeform 158"/>
                <p:cNvSpPr>
                  <a:spLocks noChangeArrowheads="1"/>
                </p:cNvSpPr>
                <p:nvPr/>
              </p:nvSpPr>
              <p:spPr bwMode="auto">
                <a:xfrm>
                  <a:off x="5754450" y="2849769"/>
                  <a:ext cx="54303" cy="59627"/>
                </a:xfrm>
                <a:custGeom>
                  <a:avLst/>
                  <a:gdLst>
                    <a:gd name="T0" fmla="*/ 116 w 227"/>
                    <a:gd name="T1" fmla="*/ 203 h 249"/>
                    <a:gd name="T2" fmla="*/ 155 w 227"/>
                    <a:gd name="T3" fmla="*/ 169 h 249"/>
                    <a:gd name="T4" fmla="*/ 217 w 227"/>
                    <a:gd name="T5" fmla="*/ 169 h 249"/>
                    <a:gd name="T6" fmla="*/ 195 w 227"/>
                    <a:gd name="T7" fmla="*/ 220 h 249"/>
                    <a:gd name="T8" fmla="*/ 113 w 227"/>
                    <a:gd name="T9" fmla="*/ 248 h 249"/>
                    <a:gd name="T10" fmla="*/ 31 w 227"/>
                    <a:gd name="T11" fmla="*/ 220 h 249"/>
                    <a:gd name="T12" fmla="*/ 0 w 227"/>
                    <a:gd name="T13" fmla="*/ 130 h 249"/>
                    <a:gd name="T14" fmla="*/ 48 w 227"/>
                    <a:gd name="T15" fmla="*/ 19 h 249"/>
                    <a:gd name="T16" fmla="*/ 113 w 227"/>
                    <a:gd name="T17" fmla="*/ 0 h 249"/>
                    <a:gd name="T18" fmla="*/ 209 w 227"/>
                    <a:gd name="T19" fmla="*/ 56 h 249"/>
                    <a:gd name="T20" fmla="*/ 223 w 227"/>
                    <a:gd name="T21" fmla="*/ 141 h 249"/>
                    <a:gd name="T22" fmla="*/ 68 w 227"/>
                    <a:gd name="T23" fmla="*/ 141 h 249"/>
                    <a:gd name="T24" fmla="*/ 116 w 227"/>
                    <a:gd name="T25" fmla="*/ 203 h 249"/>
                    <a:gd name="T26" fmla="*/ 155 w 227"/>
                    <a:gd name="T27" fmla="*/ 96 h 249"/>
                    <a:gd name="T28" fmla="*/ 116 w 227"/>
                    <a:gd name="T29" fmla="*/ 42 h 249"/>
                    <a:gd name="T30" fmla="*/ 70 w 227"/>
                    <a:gd name="T31" fmla="*/ 96 h 249"/>
                    <a:gd name="T32" fmla="*/ 155 w 227"/>
                    <a:gd name="T33" fmla="*/ 96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7" h="249">
                      <a:moveTo>
                        <a:pt x="116" y="203"/>
                      </a:moveTo>
                      <a:cubicBezTo>
                        <a:pt x="132" y="203"/>
                        <a:pt x="149" y="197"/>
                        <a:pt x="155" y="169"/>
                      </a:cubicBezTo>
                      <a:lnTo>
                        <a:pt x="217" y="169"/>
                      </a:lnTo>
                      <a:cubicBezTo>
                        <a:pt x="217" y="180"/>
                        <a:pt x="214" y="200"/>
                        <a:pt x="195" y="220"/>
                      </a:cubicBezTo>
                      <a:cubicBezTo>
                        <a:pt x="178" y="237"/>
                        <a:pt x="147" y="248"/>
                        <a:pt x="113" y="248"/>
                      </a:cubicBezTo>
                      <a:cubicBezTo>
                        <a:pt x="93" y="248"/>
                        <a:pt x="53" y="245"/>
                        <a:pt x="31" y="220"/>
                      </a:cubicBezTo>
                      <a:cubicBezTo>
                        <a:pt x="8" y="197"/>
                        <a:pt x="0" y="166"/>
                        <a:pt x="0" y="130"/>
                      </a:cubicBezTo>
                      <a:cubicBezTo>
                        <a:pt x="0" y="93"/>
                        <a:pt x="8" y="45"/>
                        <a:pt x="48" y="19"/>
                      </a:cubicBezTo>
                      <a:cubicBezTo>
                        <a:pt x="65" y="8"/>
                        <a:pt x="87" y="0"/>
                        <a:pt x="113" y="0"/>
                      </a:cubicBezTo>
                      <a:cubicBezTo>
                        <a:pt x="147" y="0"/>
                        <a:pt x="186" y="14"/>
                        <a:pt x="209" y="56"/>
                      </a:cubicBezTo>
                      <a:cubicBezTo>
                        <a:pt x="226" y="87"/>
                        <a:pt x="223" y="124"/>
                        <a:pt x="223" y="141"/>
                      </a:cubicBezTo>
                      <a:lnTo>
                        <a:pt x="68" y="141"/>
                      </a:lnTo>
                      <a:cubicBezTo>
                        <a:pt x="68" y="155"/>
                        <a:pt x="68" y="203"/>
                        <a:pt x="116" y="203"/>
                      </a:cubicBezTo>
                      <a:close/>
                      <a:moveTo>
                        <a:pt x="155" y="96"/>
                      </a:moveTo>
                      <a:cubicBezTo>
                        <a:pt x="155" y="84"/>
                        <a:pt x="155" y="42"/>
                        <a:pt x="116" y="42"/>
                      </a:cubicBezTo>
                      <a:cubicBezTo>
                        <a:pt x="84" y="42"/>
                        <a:pt x="73" y="67"/>
                        <a:pt x="70" y="96"/>
                      </a:cubicBezTo>
                      <a:lnTo>
                        <a:pt x="155" y="96"/>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799"/>
                </a:p>
              </p:txBody>
            </p:sp>
            <p:sp>
              <p:nvSpPr>
                <p:cNvPr id="404" name="Freeform 159"/>
                <p:cNvSpPr>
                  <a:spLocks noChangeArrowheads="1"/>
                </p:cNvSpPr>
                <p:nvPr/>
              </p:nvSpPr>
              <p:spPr bwMode="auto">
                <a:xfrm>
                  <a:off x="5824725" y="2849769"/>
                  <a:ext cx="35137" cy="58562"/>
                </a:xfrm>
                <a:custGeom>
                  <a:avLst/>
                  <a:gdLst>
                    <a:gd name="T0" fmla="*/ 3 w 145"/>
                    <a:gd name="T1" fmla="*/ 62 h 241"/>
                    <a:gd name="T2" fmla="*/ 0 w 145"/>
                    <a:gd name="T3" fmla="*/ 3 h 241"/>
                    <a:gd name="T4" fmla="*/ 65 w 145"/>
                    <a:gd name="T5" fmla="*/ 3 h 241"/>
                    <a:gd name="T6" fmla="*/ 65 w 145"/>
                    <a:gd name="T7" fmla="*/ 48 h 241"/>
                    <a:gd name="T8" fmla="*/ 144 w 145"/>
                    <a:gd name="T9" fmla="*/ 3 h 241"/>
                    <a:gd name="T10" fmla="*/ 144 w 145"/>
                    <a:gd name="T11" fmla="*/ 65 h 241"/>
                    <a:gd name="T12" fmla="*/ 71 w 145"/>
                    <a:gd name="T13" fmla="*/ 124 h 241"/>
                    <a:gd name="T14" fmla="*/ 71 w 145"/>
                    <a:gd name="T15" fmla="*/ 240 h 241"/>
                    <a:gd name="T16" fmla="*/ 3 w 145"/>
                    <a:gd name="T17" fmla="*/ 240 h 241"/>
                    <a:gd name="T18" fmla="*/ 3 w 145"/>
                    <a:gd name="T19" fmla="*/ 62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5" h="241">
                      <a:moveTo>
                        <a:pt x="3" y="62"/>
                      </a:moveTo>
                      <a:cubicBezTo>
                        <a:pt x="3" y="50"/>
                        <a:pt x="0" y="17"/>
                        <a:pt x="0" y="3"/>
                      </a:cubicBezTo>
                      <a:lnTo>
                        <a:pt x="65" y="3"/>
                      </a:lnTo>
                      <a:lnTo>
                        <a:pt x="65" y="48"/>
                      </a:lnTo>
                      <a:cubicBezTo>
                        <a:pt x="74" y="28"/>
                        <a:pt x="91" y="0"/>
                        <a:pt x="144" y="3"/>
                      </a:cubicBezTo>
                      <a:lnTo>
                        <a:pt x="144" y="65"/>
                      </a:lnTo>
                      <a:cubicBezTo>
                        <a:pt x="74" y="59"/>
                        <a:pt x="71" y="93"/>
                        <a:pt x="71" y="124"/>
                      </a:cubicBezTo>
                      <a:lnTo>
                        <a:pt x="71" y="240"/>
                      </a:lnTo>
                      <a:lnTo>
                        <a:pt x="3" y="240"/>
                      </a:lnTo>
                      <a:lnTo>
                        <a:pt x="3" y="62"/>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799"/>
                </a:p>
              </p:txBody>
            </p:sp>
            <p:sp>
              <p:nvSpPr>
                <p:cNvPr id="405" name="Freeform 160"/>
                <p:cNvSpPr>
                  <a:spLocks noChangeArrowheads="1"/>
                </p:cNvSpPr>
                <p:nvPr/>
              </p:nvSpPr>
              <p:spPr bwMode="auto">
                <a:xfrm>
                  <a:off x="5869445" y="2850833"/>
                  <a:ext cx="54303" cy="58563"/>
                </a:xfrm>
                <a:custGeom>
                  <a:avLst/>
                  <a:gdLst>
                    <a:gd name="T0" fmla="*/ 3 w 224"/>
                    <a:gd name="T1" fmla="*/ 45 h 243"/>
                    <a:gd name="T2" fmla="*/ 3 w 224"/>
                    <a:gd name="T3" fmla="*/ 2 h 243"/>
                    <a:gd name="T4" fmla="*/ 67 w 224"/>
                    <a:gd name="T5" fmla="*/ 2 h 243"/>
                    <a:gd name="T6" fmla="*/ 70 w 224"/>
                    <a:gd name="T7" fmla="*/ 39 h 243"/>
                    <a:gd name="T8" fmla="*/ 146 w 224"/>
                    <a:gd name="T9" fmla="*/ 0 h 243"/>
                    <a:gd name="T10" fmla="*/ 217 w 224"/>
                    <a:gd name="T11" fmla="*/ 45 h 243"/>
                    <a:gd name="T12" fmla="*/ 223 w 224"/>
                    <a:gd name="T13" fmla="*/ 115 h 243"/>
                    <a:gd name="T14" fmla="*/ 223 w 224"/>
                    <a:gd name="T15" fmla="*/ 242 h 243"/>
                    <a:gd name="T16" fmla="*/ 152 w 224"/>
                    <a:gd name="T17" fmla="*/ 242 h 243"/>
                    <a:gd name="T18" fmla="*/ 152 w 224"/>
                    <a:gd name="T19" fmla="*/ 95 h 243"/>
                    <a:gd name="T20" fmla="*/ 149 w 224"/>
                    <a:gd name="T21" fmla="*/ 70 h 243"/>
                    <a:gd name="T22" fmla="*/ 115 w 224"/>
                    <a:gd name="T23" fmla="*/ 50 h 243"/>
                    <a:gd name="T24" fmla="*/ 79 w 224"/>
                    <a:gd name="T25" fmla="*/ 67 h 243"/>
                    <a:gd name="T26" fmla="*/ 70 w 224"/>
                    <a:gd name="T27" fmla="*/ 104 h 243"/>
                    <a:gd name="T28" fmla="*/ 70 w 224"/>
                    <a:gd name="T29" fmla="*/ 242 h 243"/>
                    <a:gd name="T30" fmla="*/ 0 w 224"/>
                    <a:gd name="T31" fmla="*/ 242 h 243"/>
                    <a:gd name="T32" fmla="*/ 0 w 224"/>
                    <a:gd name="T33" fmla="*/ 45 h 243"/>
                    <a:gd name="T34" fmla="*/ 3 w 224"/>
                    <a:gd name="T35" fmla="*/ 45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24" h="243">
                      <a:moveTo>
                        <a:pt x="3" y="45"/>
                      </a:moveTo>
                      <a:cubicBezTo>
                        <a:pt x="3" y="45"/>
                        <a:pt x="3" y="19"/>
                        <a:pt x="3" y="2"/>
                      </a:cubicBezTo>
                      <a:lnTo>
                        <a:pt x="67" y="2"/>
                      </a:lnTo>
                      <a:lnTo>
                        <a:pt x="70" y="39"/>
                      </a:lnTo>
                      <a:cubicBezTo>
                        <a:pt x="76" y="28"/>
                        <a:pt x="96" y="0"/>
                        <a:pt x="146" y="0"/>
                      </a:cubicBezTo>
                      <a:cubicBezTo>
                        <a:pt x="192" y="0"/>
                        <a:pt x="211" y="28"/>
                        <a:pt x="217" y="45"/>
                      </a:cubicBezTo>
                      <a:cubicBezTo>
                        <a:pt x="223" y="59"/>
                        <a:pt x="223" y="70"/>
                        <a:pt x="223" y="115"/>
                      </a:cubicBezTo>
                      <a:lnTo>
                        <a:pt x="223" y="242"/>
                      </a:lnTo>
                      <a:lnTo>
                        <a:pt x="152" y="242"/>
                      </a:lnTo>
                      <a:lnTo>
                        <a:pt x="152" y="95"/>
                      </a:lnTo>
                      <a:cubicBezTo>
                        <a:pt x="152" y="87"/>
                        <a:pt x="152" y="79"/>
                        <a:pt x="149" y="70"/>
                      </a:cubicBezTo>
                      <a:cubicBezTo>
                        <a:pt x="144" y="59"/>
                        <a:pt x="132" y="50"/>
                        <a:pt x="115" y="50"/>
                      </a:cubicBezTo>
                      <a:cubicBezTo>
                        <a:pt x="101" y="50"/>
                        <a:pt x="87" y="56"/>
                        <a:pt x="79" y="67"/>
                      </a:cubicBezTo>
                      <a:cubicBezTo>
                        <a:pt x="76" y="73"/>
                        <a:pt x="70" y="84"/>
                        <a:pt x="70" y="104"/>
                      </a:cubicBezTo>
                      <a:lnTo>
                        <a:pt x="70" y="242"/>
                      </a:lnTo>
                      <a:lnTo>
                        <a:pt x="0" y="242"/>
                      </a:lnTo>
                      <a:lnTo>
                        <a:pt x="0" y="45"/>
                      </a:lnTo>
                      <a:lnTo>
                        <a:pt x="3" y="45"/>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799"/>
                </a:p>
              </p:txBody>
            </p:sp>
            <p:sp>
              <p:nvSpPr>
                <p:cNvPr id="406" name="Freeform 161"/>
                <p:cNvSpPr>
                  <a:spLocks noChangeArrowheads="1"/>
                </p:cNvSpPr>
                <p:nvPr/>
              </p:nvSpPr>
              <p:spPr bwMode="auto">
                <a:xfrm>
                  <a:off x="5940784" y="2849769"/>
                  <a:ext cx="54304" cy="59627"/>
                </a:xfrm>
                <a:custGeom>
                  <a:avLst/>
                  <a:gdLst>
                    <a:gd name="T0" fmla="*/ 116 w 227"/>
                    <a:gd name="T1" fmla="*/ 203 h 249"/>
                    <a:gd name="T2" fmla="*/ 155 w 227"/>
                    <a:gd name="T3" fmla="*/ 169 h 249"/>
                    <a:gd name="T4" fmla="*/ 217 w 227"/>
                    <a:gd name="T5" fmla="*/ 169 h 249"/>
                    <a:gd name="T6" fmla="*/ 195 w 227"/>
                    <a:gd name="T7" fmla="*/ 220 h 249"/>
                    <a:gd name="T8" fmla="*/ 113 w 227"/>
                    <a:gd name="T9" fmla="*/ 248 h 249"/>
                    <a:gd name="T10" fmla="*/ 31 w 227"/>
                    <a:gd name="T11" fmla="*/ 220 h 249"/>
                    <a:gd name="T12" fmla="*/ 0 w 227"/>
                    <a:gd name="T13" fmla="*/ 130 h 249"/>
                    <a:gd name="T14" fmla="*/ 48 w 227"/>
                    <a:gd name="T15" fmla="*/ 19 h 249"/>
                    <a:gd name="T16" fmla="*/ 113 w 227"/>
                    <a:gd name="T17" fmla="*/ 0 h 249"/>
                    <a:gd name="T18" fmla="*/ 209 w 227"/>
                    <a:gd name="T19" fmla="*/ 56 h 249"/>
                    <a:gd name="T20" fmla="*/ 223 w 227"/>
                    <a:gd name="T21" fmla="*/ 141 h 249"/>
                    <a:gd name="T22" fmla="*/ 68 w 227"/>
                    <a:gd name="T23" fmla="*/ 141 h 249"/>
                    <a:gd name="T24" fmla="*/ 116 w 227"/>
                    <a:gd name="T25" fmla="*/ 203 h 249"/>
                    <a:gd name="T26" fmla="*/ 155 w 227"/>
                    <a:gd name="T27" fmla="*/ 96 h 249"/>
                    <a:gd name="T28" fmla="*/ 116 w 227"/>
                    <a:gd name="T29" fmla="*/ 42 h 249"/>
                    <a:gd name="T30" fmla="*/ 71 w 227"/>
                    <a:gd name="T31" fmla="*/ 96 h 249"/>
                    <a:gd name="T32" fmla="*/ 155 w 227"/>
                    <a:gd name="T33" fmla="*/ 96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7" h="249">
                      <a:moveTo>
                        <a:pt x="116" y="203"/>
                      </a:moveTo>
                      <a:cubicBezTo>
                        <a:pt x="133" y="203"/>
                        <a:pt x="150" y="197"/>
                        <a:pt x="155" y="169"/>
                      </a:cubicBezTo>
                      <a:lnTo>
                        <a:pt x="217" y="169"/>
                      </a:lnTo>
                      <a:cubicBezTo>
                        <a:pt x="217" y="180"/>
                        <a:pt x="215" y="200"/>
                        <a:pt x="195" y="220"/>
                      </a:cubicBezTo>
                      <a:cubicBezTo>
                        <a:pt x="178" y="237"/>
                        <a:pt x="147" y="248"/>
                        <a:pt x="113" y="248"/>
                      </a:cubicBezTo>
                      <a:cubicBezTo>
                        <a:pt x="93" y="248"/>
                        <a:pt x="54" y="245"/>
                        <a:pt x="31" y="220"/>
                      </a:cubicBezTo>
                      <a:cubicBezTo>
                        <a:pt x="9" y="197"/>
                        <a:pt x="0" y="166"/>
                        <a:pt x="0" y="130"/>
                      </a:cubicBezTo>
                      <a:cubicBezTo>
                        <a:pt x="0" y="93"/>
                        <a:pt x="9" y="45"/>
                        <a:pt x="48" y="19"/>
                      </a:cubicBezTo>
                      <a:cubicBezTo>
                        <a:pt x="65" y="8"/>
                        <a:pt x="88" y="0"/>
                        <a:pt x="113" y="0"/>
                      </a:cubicBezTo>
                      <a:cubicBezTo>
                        <a:pt x="147" y="0"/>
                        <a:pt x="186" y="14"/>
                        <a:pt x="209" y="56"/>
                      </a:cubicBezTo>
                      <a:cubicBezTo>
                        <a:pt x="226" y="87"/>
                        <a:pt x="223" y="124"/>
                        <a:pt x="223" y="141"/>
                      </a:cubicBezTo>
                      <a:lnTo>
                        <a:pt x="68" y="141"/>
                      </a:lnTo>
                      <a:cubicBezTo>
                        <a:pt x="68" y="155"/>
                        <a:pt x="68" y="203"/>
                        <a:pt x="116" y="203"/>
                      </a:cubicBezTo>
                      <a:close/>
                      <a:moveTo>
                        <a:pt x="155" y="96"/>
                      </a:moveTo>
                      <a:cubicBezTo>
                        <a:pt x="155" y="84"/>
                        <a:pt x="155" y="42"/>
                        <a:pt x="116" y="42"/>
                      </a:cubicBezTo>
                      <a:cubicBezTo>
                        <a:pt x="85" y="42"/>
                        <a:pt x="73" y="67"/>
                        <a:pt x="71" y="96"/>
                      </a:cubicBezTo>
                      <a:lnTo>
                        <a:pt x="155" y="96"/>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799"/>
                </a:p>
              </p:txBody>
            </p:sp>
            <p:sp>
              <p:nvSpPr>
                <p:cNvPr id="407" name="Freeform 162"/>
                <p:cNvSpPr>
                  <a:spLocks noChangeArrowheads="1"/>
                </p:cNvSpPr>
                <p:nvPr/>
              </p:nvSpPr>
              <p:spPr bwMode="auto">
                <a:xfrm>
                  <a:off x="6004670" y="2834862"/>
                  <a:ext cx="41526" cy="74534"/>
                </a:xfrm>
                <a:custGeom>
                  <a:avLst/>
                  <a:gdLst>
                    <a:gd name="T0" fmla="*/ 113 w 171"/>
                    <a:gd name="T1" fmla="*/ 307 h 308"/>
                    <a:gd name="T2" fmla="*/ 45 w 171"/>
                    <a:gd name="T3" fmla="*/ 245 h 308"/>
                    <a:gd name="T4" fmla="*/ 45 w 171"/>
                    <a:gd name="T5" fmla="*/ 115 h 308"/>
                    <a:gd name="T6" fmla="*/ 0 w 171"/>
                    <a:gd name="T7" fmla="*/ 115 h 308"/>
                    <a:gd name="T8" fmla="*/ 0 w 171"/>
                    <a:gd name="T9" fmla="*/ 70 h 308"/>
                    <a:gd name="T10" fmla="*/ 45 w 171"/>
                    <a:gd name="T11" fmla="*/ 70 h 308"/>
                    <a:gd name="T12" fmla="*/ 45 w 171"/>
                    <a:gd name="T13" fmla="*/ 25 h 308"/>
                    <a:gd name="T14" fmla="*/ 113 w 171"/>
                    <a:gd name="T15" fmla="*/ 0 h 308"/>
                    <a:gd name="T16" fmla="*/ 113 w 171"/>
                    <a:gd name="T17" fmla="*/ 70 h 308"/>
                    <a:gd name="T18" fmla="*/ 170 w 171"/>
                    <a:gd name="T19" fmla="*/ 70 h 308"/>
                    <a:gd name="T20" fmla="*/ 170 w 171"/>
                    <a:gd name="T21" fmla="*/ 115 h 308"/>
                    <a:gd name="T22" fmla="*/ 113 w 171"/>
                    <a:gd name="T23" fmla="*/ 115 h 308"/>
                    <a:gd name="T24" fmla="*/ 113 w 171"/>
                    <a:gd name="T25" fmla="*/ 220 h 308"/>
                    <a:gd name="T26" fmla="*/ 144 w 171"/>
                    <a:gd name="T27" fmla="*/ 254 h 308"/>
                    <a:gd name="T28" fmla="*/ 167 w 171"/>
                    <a:gd name="T29" fmla="*/ 254 h 308"/>
                    <a:gd name="T30" fmla="*/ 167 w 171"/>
                    <a:gd name="T31" fmla="*/ 299 h 308"/>
                    <a:gd name="T32" fmla="*/ 113 w 171"/>
                    <a:gd name="T33" fmla="*/ 307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71" h="308">
                      <a:moveTo>
                        <a:pt x="113" y="307"/>
                      </a:moveTo>
                      <a:cubicBezTo>
                        <a:pt x="45" y="307"/>
                        <a:pt x="45" y="265"/>
                        <a:pt x="45" y="245"/>
                      </a:cubicBezTo>
                      <a:lnTo>
                        <a:pt x="45" y="115"/>
                      </a:lnTo>
                      <a:lnTo>
                        <a:pt x="0" y="115"/>
                      </a:lnTo>
                      <a:lnTo>
                        <a:pt x="0" y="70"/>
                      </a:lnTo>
                      <a:lnTo>
                        <a:pt x="45" y="70"/>
                      </a:lnTo>
                      <a:lnTo>
                        <a:pt x="45" y="25"/>
                      </a:lnTo>
                      <a:lnTo>
                        <a:pt x="113" y="0"/>
                      </a:lnTo>
                      <a:lnTo>
                        <a:pt x="113" y="70"/>
                      </a:lnTo>
                      <a:lnTo>
                        <a:pt x="170" y="70"/>
                      </a:lnTo>
                      <a:lnTo>
                        <a:pt x="170" y="115"/>
                      </a:lnTo>
                      <a:lnTo>
                        <a:pt x="113" y="115"/>
                      </a:lnTo>
                      <a:lnTo>
                        <a:pt x="113" y="220"/>
                      </a:lnTo>
                      <a:cubicBezTo>
                        <a:pt x="113" y="242"/>
                        <a:pt x="113" y="254"/>
                        <a:pt x="144" y="254"/>
                      </a:cubicBezTo>
                      <a:lnTo>
                        <a:pt x="167" y="254"/>
                      </a:lnTo>
                      <a:lnTo>
                        <a:pt x="167" y="299"/>
                      </a:lnTo>
                      <a:cubicBezTo>
                        <a:pt x="144" y="304"/>
                        <a:pt x="124" y="307"/>
                        <a:pt x="113" y="30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799"/>
                </a:p>
              </p:txBody>
            </p:sp>
          </p:grpSp>
          <p:grpSp>
            <p:nvGrpSpPr>
              <p:cNvPr id="392" name="Group 2"/>
              <p:cNvGrpSpPr/>
              <p:nvPr/>
            </p:nvGrpSpPr>
            <p:grpSpPr>
              <a:xfrm>
                <a:off x="5591540" y="2958375"/>
                <a:ext cx="499377" cy="105412"/>
                <a:chOff x="5591540" y="2958375"/>
                <a:chExt cx="499377" cy="105412"/>
              </a:xfrm>
              <a:grpFill/>
            </p:grpSpPr>
            <p:sp>
              <p:nvSpPr>
                <p:cNvPr id="393" name="Freeform 163"/>
                <p:cNvSpPr>
                  <a:spLocks noChangeArrowheads="1"/>
                </p:cNvSpPr>
                <p:nvPr/>
              </p:nvSpPr>
              <p:spPr bwMode="auto">
                <a:xfrm>
                  <a:off x="5591540" y="2958375"/>
                  <a:ext cx="75599" cy="85181"/>
                </a:xfrm>
                <a:custGeom>
                  <a:avLst/>
                  <a:gdLst>
                    <a:gd name="T0" fmla="*/ 237 w 314"/>
                    <a:gd name="T1" fmla="*/ 113 h 354"/>
                    <a:gd name="T2" fmla="*/ 228 w 314"/>
                    <a:gd name="T3" fmla="*/ 79 h 354"/>
                    <a:gd name="T4" fmla="*/ 172 w 314"/>
                    <a:gd name="T5" fmla="*/ 54 h 354"/>
                    <a:gd name="T6" fmla="*/ 73 w 314"/>
                    <a:gd name="T7" fmla="*/ 181 h 354"/>
                    <a:gd name="T8" fmla="*/ 101 w 314"/>
                    <a:gd name="T9" fmla="*/ 271 h 354"/>
                    <a:gd name="T10" fmla="*/ 180 w 314"/>
                    <a:gd name="T11" fmla="*/ 299 h 354"/>
                    <a:gd name="T12" fmla="*/ 234 w 314"/>
                    <a:gd name="T13" fmla="*/ 294 h 354"/>
                    <a:gd name="T14" fmla="*/ 234 w 314"/>
                    <a:gd name="T15" fmla="*/ 223 h 354"/>
                    <a:gd name="T16" fmla="*/ 169 w 314"/>
                    <a:gd name="T17" fmla="*/ 223 h 354"/>
                    <a:gd name="T18" fmla="*/ 169 w 314"/>
                    <a:gd name="T19" fmla="*/ 167 h 354"/>
                    <a:gd name="T20" fmla="*/ 307 w 314"/>
                    <a:gd name="T21" fmla="*/ 167 h 354"/>
                    <a:gd name="T22" fmla="*/ 307 w 314"/>
                    <a:gd name="T23" fmla="*/ 333 h 354"/>
                    <a:gd name="T24" fmla="*/ 186 w 314"/>
                    <a:gd name="T25" fmla="*/ 353 h 354"/>
                    <a:gd name="T26" fmla="*/ 45 w 314"/>
                    <a:gd name="T27" fmla="*/ 308 h 354"/>
                    <a:gd name="T28" fmla="*/ 0 w 314"/>
                    <a:gd name="T29" fmla="*/ 184 h 354"/>
                    <a:gd name="T30" fmla="*/ 174 w 314"/>
                    <a:gd name="T31" fmla="*/ 0 h 354"/>
                    <a:gd name="T32" fmla="*/ 287 w 314"/>
                    <a:gd name="T33" fmla="*/ 43 h 354"/>
                    <a:gd name="T34" fmla="*/ 313 w 314"/>
                    <a:gd name="T35" fmla="*/ 113 h 354"/>
                    <a:gd name="T36" fmla="*/ 237 w 314"/>
                    <a:gd name="T37" fmla="*/ 113 h 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14" h="354">
                      <a:moveTo>
                        <a:pt x="237" y="113"/>
                      </a:moveTo>
                      <a:cubicBezTo>
                        <a:pt x="237" y="105"/>
                        <a:pt x="237" y="93"/>
                        <a:pt x="228" y="79"/>
                      </a:cubicBezTo>
                      <a:cubicBezTo>
                        <a:pt x="214" y="57"/>
                        <a:pt x="189" y="54"/>
                        <a:pt x="172" y="54"/>
                      </a:cubicBezTo>
                      <a:cubicBezTo>
                        <a:pt x="90" y="54"/>
                        <a:pt x="73" y="130"/>
                        <a:pt x="73" y="181"/>
                      </a:cubicBezTo>
                      <a:cubicBezTo>
                        <a:pt x="73" y="203"/>
                        <a:pt x="76" y="246"/>
                        <a:pt x="101" y="271"/>
                      </a:cubicBezTo>
                      <a:cubicBezTo>
                        <a:pt x="118" y="291"/>
                        <a:pt x="141" y="299"/>
                        <a:pt x="180" y="299"/>
                      </a:cubicBezTo>
                      <a:cubicBezTo>
                        <a:pt x="214" y="299"/>
                        <a:pt x="228" y="297"/>
                        <a:pt x="234" y="294"/>
                      </a:cubicBezTo>
                      <a:lnTo>
                        <a:pt x="234" y="223"/>
                      </a:lnTo>
                      <a:lnTo>
                        <a:pt x="169" y="223"/>
                      </a:lnTo>
                      <a:lnTo>
                        <a:pt x="169" y="167"/>
                      </a:lnTo>
                      <a:lnTo>
                        <a:pt x="307" y="167"/>
                      </a:lnTo>
                      <a:lnTo>
                        <a:pt x="307" y="333"/>
                      </a:lnTo>
                      <a:cubicBezTo>
                        <a:pt x="287" y="339"/>
                        <a:pt x="251" y="353"/>
                        <a:pt x="186" y="353"/>
                      </a:cubicBezTo>
                      <a:cubicBezTo>
                        <a:pt x="110" y="353"/>
                        <a:pt x="70" y="333"/>
                        <a:pt x="45" y="308"/>
                      </a:cubicBezTo>
                      <a:cubicBezTo>
                        <a:pt x="8" y="271"/>
                        <a:pt x="0" y="218"/>
                        <a:pt x="0" y="184"/>
                      </a:cubicBezTo>
                      <a:cubicBezTo>
                        <a:pt x="0" y="65"/>
                        <a:pt x="73" y="0"/>
                        <a:pt x="174" y="0"/>
                      </a:cubicBezTo>
                      <a:cubicBezTo>
                        <a:pt x="217" y="0"/>
                        <a:pt x="262" y="12"/>
                        <a:pt x="287" y="43"/>
                      </a:cubicBezTo>
                      <a:cubicBezTo>
                        <a:pt x="310" y="68"/>
                        <a:pt x="310" y="93"/>
                        <a:pt x="313" y="113"/>
                      </a:cubicBezTo>
                      <a:lnTo>
                        <a:pt x="237" y="113"/>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799"/>
                </a:p>
              </p:txBody>
            </p:sp>
            <p:sp>
              <p:nvSpPr>
                <p:cNvPr id="394" name="Freeform 164"/>
                <p:cNvSpPr>
                  <a:spLocks noChangeArrowheads="1"/>
                </p:cNvSpPr>
                <p:nvPr/>
              </p:nvSpPr>
              <p:spPr bwMode="auto">
                <a:xfrm>
                  <a:off x="5683110" y="2982865"/>
                  <a:ext cx="52174" cy="60692"/>
                </a:xfrm>
                <a:custGeom>
                  <a:avLst/>
                  <a:gdLst>
                    <a:gd name="T0" fmla="*/ 153 w 215"/>
                    <a:gd name="T1" fmla="*/ 246 h 252"/>
                    <a:gd name="T2" fmla="*/ 150 w 215"/>
                    <a:gd name="T3" fmla="*/ 214 h 252"/>
                    <a:gd name="T4" fmla="*/ 80 w 215"/>
                    <a:gd name="T5" fmla="*/ 251 h 252"/>
                    <a:gd name="T6" fmla="*/ 20 w 215"/>
                    <a:gd name="T7" fmla="*/ 231 h 252"/>
                    <a:gd name="T8" fmla="*/ 0 w 215"/>
                    <a:gd name="T9" fmla="*/ 181 h 252"/>
                    <a:gd name="T10" fmla="*/ 51 w 215"/>
                    <a:gd name="T11" fmla="*/ 107 h 252"/>
                    <a:gd name="T12" fmla="*/ 144 w 215"/>
                    <a:gd name="T13" fmla="*/ 93 h 252"/>
                    <a:gd name="T14" fmla="*/ 142 w 215"/>
                    <a:gd name="T15" fmla="*/ 62 h 252"/>
                    <a:gd name="T16" fmla="*/ 111 w 215"/>
                    <a:gd name="T17" fmla="*/ 42 h 252"/>
                    <a:gd name="T18" fmla="*/ 85 w 215"/>
                    <a:gd name="T19" fmla="*/ 56 h 252"/>
                    <a:gd name="T20" fmla="*/ 80 w 215"/>
                    <a:gd name="T21" fmla="*/ 76 h 252"/>
                    <a:gd name="T22" fmla="*/ 12 w 215"/>
                    <a:gd name="T23" fmla="*/ 76 h 252"/>
                    <a:gd name="T24" fmla="*/ 37 w 215"/>
                    <a:gd name="T25" fmla="*/ 20 h 252"/>
                    <a:gd name="T26" fmla="*/ 108 w 215"/>
                    <a:gd name="T27" fmla="*/ 0 h 252"/>
                    <a:gd name="T28" fmla="*/ 192 w 215"/>
                    <a:gd name="T29" fmla="*/ 31 h 252"/>
                    <a:gd name="T30" fmla="*/ 208 w 215"/>
                    <a:gd name="T31" fmla="*/ 87 h 252"/>
                    <a:gd name="T32" fmla="*/ 208 w 215"/>
                    <a:gd name="T33" fmla="*/ 181 h 252"/>
                    <a:gd name="T34" fmla="*/ 214 w 215"/>
                    <a:gd name="T35" fmla="*/ 240 h 252"/>
                    <a:gd name="T36" fmla="*/ 153 w 215"/>
                    <a:gd name="T37" fmla="*/ 240 h 252"/>
                    <a:gd name="T38" fmla="*/ 153 w 215"/>
                    <a:gd name="T39" fmla="*/ 246 h 252"/>
                    <a:gd name="T40" fmla="*/ 71 w 215"/>
                    <a:gd name="T41" fmla="*/ 172 h 252"/>
                    <a:gd name="T42" fmla="*/ 105 w 215"/>
                    <a:gd name="T43" fmla="*/ 206 h 252"/>
                    <a:gd name="T44" fmla="*/ 133 w 215"/>
                    <a:gd name="T45" fmla="*/ 192 h 252"/>
                    <a:gd name="T46" fmla="*/ 147 w 215"/>
                    <a:gd name="T47" fmla="*/ 133 h 252"/>
                    <a:gd name="T48" fmla="*/ 71 w 215"/>
                    <a:gd name="T49" fmla="*/ 172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15" h="252">
                      <a:moveTo>
                        <a:pt x="153" y="246"/>
                      </a:moveTo>
                      <a:cubicBezTo>
                        <a:pt x="150" y="231"/>
                        <a:pt x="150" y="220"/>
                        <a:pt x="150" y="214"/>
                      </a:cubicBezTo>
                      <a:cubicBezTo>
                        <a:pt x="125" y="251"/>
                        <a:pt x="94" y="251"/>
                        <a:pt x="80" y="251"/>
                      </a:cubicBezTo>
                      <a:cubicBezTo>
                        <a:pt x="46" y="251"/>
                        <a:pt x="32" y="243"/>
                        <a:pt x="20" y="231"/>
                      </a:cubicBezTo>
                      <a:cubicBezTo>
                        <a:pt x="6" y="217"/>
                        <a:pt x="0" y="198"/>
                        <a:pt x="0" y="181"/>
                      </a:cubicBezTo>
                      <a:cubicBezTo>
                        <a:pt x="0" y="161"/>
                        <a:pt x="6" y="127"/>
                        <a:pt x="51" y="107"/>
                      </a:cubicBezTo>
                      <a:cubicBezTo>
                        <a:pt x="80" y="93"/>
                        <a:pt x="122" y="93"/>
                        <a:pt x="144" y="93"/>
                      </a:cubicBezTo>
                      <a:cubicBezTo>
                        <a:pt x="144" y="79"/>
                        <a:pt x="144" y="71"/>
                        <a:pt x="142" y="62"/>
                      </a:cubicBezTo>
                      <a:cubicBezTo>
                        <a:pt x="136" y="45"/>
                        <a:pt x="116" y="42"/>
                        <a:pt x="111" y="42"/>
                      </a:cubicBezTo>
                      <a:cubicBezTo>
                        <a:pt x="102" y="42"/>
                        <a:pt x="91" y="45"/>
                        <a:pt x="85" y="56"/>
                      </a:cubicBezTo>
                      <a:cubicBezTo>
                        <a:pt x="80" y="65"/>
                        <a:pt x="80" y="71"/>
                        <a:pt x="80" y="76"/>
                      </a:cubicBezTo>
                      <a:lnTo>
                        <a:pt x="12" y="76"/>
                      </a:lnTo>
                      <a:cubicBezTo>
                        <a:pt x="12" y="65"/>
                        <a:pt x="15" y="40"/>
                        <a:pt x="37" y="20"/>
                      </a:cubicBezTo>
                      <a:cubicBezTo>
                        <a:pt x="60" y="6"/>
                        <a:pt x="85" y="0"/>
                        <a:pt x="108" y="0"/>
                      </a:cubicBezTo>
                      <a:cubicBezTo>
                        <a:pt x="127" y="0"/>
                        <a:pt x="167" y="3"/>
                        <a:pt x="192" y="31"/>
                      </a:cubicBezTo>
                      <a:cubicBezTo>
                        <a:pt x="208" y="51"/>
                        <a:pt x="208" y="79"/>
                        <a:pt x="208" y="87"/>
                      </a:cubicBezTo>
                      <a:lnTo>
                        <a:pt x="208" y="181"/>
                      </a:lnTo>
                      <a:cubicBezTo>
                        <a:pt x="208" y="200"/>
                        <a:pt x="208" y="220"/>
                        <a:pt x="214" y="240"/>
                      </a:cubicBezTo>
                      <a:lnTo>
                        <a:pt x="153" y="240"/>
                      </a:lnTo>
                      <a:lnTo>
                        <a:pt x="153" y="246"/>
                      </a:lnTo>
                      <a:close/>
                      <a:moveTo>
                        <a:pt x="71" y="172"/>
                      </a:moveTo>
                      <a:cubicBezTo>
                        <a:pt x="71" y="189"/>
                        <a:pt x="82" y="206"/>
                        <a:pt x="105" y="206"/>
                      </a:cubicBezTo>
                      <a:cubicBezTo>
                        <a:pt x="116" y="206"/>
                        <a:pt x="127" y="200"/>
                        <a:pt x="133" y="192"/>
                      </a:cubicBezTo>
                      <a:cubicBezTo>
                        <a:pt x="144" y="178"/>
                        <a:pt x="147" y="158"/>
                        <a:pt x="147" y="133"/>
                      </a:cubicBezTo>
                      <a:cubicBezTo>
                        <a:pt x="102" y="133"/>
                        <a:pt x="71" y="147"/>
                        <a:pt x="71" y="172"/>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799"/>
                </a:p>
              </p:txBody>
            </p:sp>
            <p:sp>
              <p:nvSpPr>
                <p:cNvPr id="395" name="Freeform 165"/>
                <p:cNvSpPr>
                  <a:spLocks noChangeArrowheads="1"/>
                </p:cNvSpPr>
                <p:nvPr/>
              </p:nvSpPr>
              <p:spPr bwMode="auto">
                <a:xfrm>
                  <a:off x="5745932" y="2969023"/>
                  <a:ext cx="41526" cy="74534"/>
                </a:xfrm>
                <a:custGeom>
                  <a:avLst/>
                  <a:gdLst>
                    <a:gd name="T0" fmla="*/ 169 w 170"/>
                    <a:gd name="T1" fmla="*/ 299 h 308"/>
                    <a:gd name="T2" fmla="*/ 116 w 170"/>
                    <a:gd name="T3" fmla="*/ 307 h 308"/>
                    <a:gd name="T4" fmla="*/ 48 w 170"/>
                    <a:gd name="T5" fmla="*/ 245 h 308"/>
                    <a:gd name="T6" fmla="*/ 48 w 170"/>
                    <a:gd name="T7" fmla="*/ 115 h 308"/>
                    <a:gd name="T8" fmla="*/ 0 w 170"/>
                    <a:gd name="T9" fmla="*/ 115 h 308"/>
                    <a:gd name="T10" fmla="*/ 0 w 170"/>
                    <a:gd name="T11" fmla="*/ 70 h 308"/>
                    <a:gd name="T12" fmla="*/ 45 w 170"/>
                    <a:gd name="T13" fmla="*/ 70 h 308"/>
                    <a:gd name="T14" fmla="*/ 45 w 170"/>
                    <a:gd name="T15" fmla="*/ 25 h 308"/>
                    <a:gd name="T16" fmla="*/ 113 w 170"/>
                    <a:gd name="T17" fmla="*/ 0 h 308"/>
                    <a:gd name="T18" fmla="*/ 113 w 170"/>
                    <a:gd name="T19" fmla="*/ 70 h 308"/>
                    <a:gd name="T20" fmla="*/ 169 w 170"/>
                    <a:gd name="T21" fmla="*/ 70 h 308"/>
                    <a:gd name="T22" fmla="*/ 169 w 170"/>
                    <a:gd name="T23" fmla="*/ 115 h 308"/>
                    <a:gd name="T24" fmla="*/ 113 w 170"/>
                    <a:gd name="T25" fmla="*/ 115 h 308"/>
                    <a:gd name="T26" fmla="*/ 113 w 170"/>
                    <a:gd name="T27" fmla="*/ 220 h 308"/>
                    <a:gd name="T28" fmla="*/ 144 w 170"/>
                    <a:gd name="T29" fmla="*/ 254 h 308"/>
                    <a:gd name="T30" fmla="*/ 166 w 170"/>
                    <a:gd name="T31" fmla="*/ 254 h 308"/>
                    <a:gd name="T32" fmla="*/ 166 w 170"/>
                    <a:gd name="T33" fmla="*/ 299 h 308"/>
                    <a:gd name="T34" fmla="*/ 169 w 170"/>
                    <a:gd name="T35" fmla="*/ 299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0" h="308">
                      <a:moveTo>
                        <a:pt x="169" y="299"/>
                      </a:moveTo>
                      <a:cubicBezTo>
                        <a:pt x="147" y="304"/>
                        <a:pt x="127" y="307"/>
                        <a:pt x="116" y="307"/>
                      </a:cubicBezTo>
                      <a:cubicBezTo>
                        <a:pt x="48" y="307"/>
                        <a:pt x="48" y="265"/>
                        <a:pt x="48" y="245"/>
                      </a:cubicBezTo>
                      <a:lnTo>
                        <a:pt x="48" y="115"/>
                      </a:lnTo>
                      <a:lnTo>
                        <a:pt x="0" y="115"/>
                      </a:lnTo>
                      <a:lnTo>
                        <a:pt x="0" y="70"/>
                      </a:lnTo>
                      <a:lnTo>
                        <a:pt x="45" y="70"/>
                      </a:lnTo>
                      <a:lnTo>
                        <a:pt x="45" y="25"/>
                      </a:lnTo>
                      <a:lnTo>
                        <a:pt x="113" y="0"/>
                      </a:lnTo>
                      <a:lnTo>
                        <a:pt x="113" y="70"/>
                      </a:lnTo>
                      <a:lnTo>
                        <a:pt x="169" y="70"/>
                      </a:lnTo>
                      <a:lnTo>
                        <a:pt x="169" y="115"/>
                      </a:lnTo>
                      <a:lnTo>
                        <a:pt x="113" y="115"/>
                      </a:lnTo>
                      <a:lnTo>
                        <a:pt x="113" y="220"/>
                      </a:lnTo>
                      <a:cubicBezTo>
                        <a:pt x="113" y="242"/>
                        <a:pt x="113" y="254"/>
                        <a:pt x="144" y="254"/>
                      </a:cubicBezTo>
                      <a:cubicBezTo>
                        <a:pt x="155" y="254"/>
                        <a:pt x="158" y="254"/>
                        <a:pt x="166" y="254"/>
                      </a:cubicBezTo>
                      <a:lnTo>
                        <a:pt x="166" y="299"/>
                      </a:lnTo>
                      <a:lnTo>
                        <a:pt x="169" y="29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799"/>
                </a:p>
              </p:txBody>
            </p:sp>
            <p:sp>
              <p:nvSpPr>
                <p:cNvPr id="396" name="Freeform 166"/>
                <p:cNvSpPr>
                  <a:spLocks noChangeArrowheads="1"/>
                </p:cNvSpPr>
                <p:nvPr/>
              </p:nvSpPr>
              <p:spPr bwMode="auto">
                <a:xfrm>
                  <a:off x="5797041" y="2983930"/>
                  <a:ext cx="54303" cy="59627"/>
                </a:xfrm>
                <a:custGeom>
                  <a:avLst/>
                  <a:gdLst>
                    <a:gd name="T0" fmla="*/ 67 w 226"/>
                    <a:gd name="T1" fmla="*/ 141 h 249"/>
                    <a:gd name="T2" fmla="*/ 115 w 226"/>
                    <a:gd name="T3" fmla="*/ 203 h 249"/>
                    <a:gd name="T4" fmla="*/ 155 w 226"/>
                    <a:gd name="T5" fmla="*/ 169 h 249"/>
                    <a:gd name="T6" fmla="*/ 217 w 226"/>
                    <a:gd name="T7" fmla="*/ 169 h 249"/>
                    <a:gd name="T8" fmla="*/ 194 w 226"/>
                    <a:gd name="T9" fmla="*/ 220 h 249"/>
                    <a:gd name="T10" fmla="*/ 112 w 226"/>
                    <a:gd name="T11" fmla="*/ 248 h 249"/>
                    <a:gd name="T12" fmla="*/ 31 w 226"/>
                    <a:gd name="T13" fmla="*/ 220 h 249"/>
                    <a:gd name="T14" fmla="*/ 0 w 226"/>
                    <a:gd name="T15" fmla="*/ 129 h 249"/>
                    <a:gd name="T16" fmla="*/ 48 w 226"/>
                    <a:gd name="T17" fmla="*/ 19 h 249"/>
                    <a:gd name="T18" fmla="*/ 112 w 226"/>
                    <a:gd name="T19" fmla="*/ 0 h 249"/>
                    <a:gd name="T20" fmla="*/ 208 w 226"/>
                    <a:gd name="T21" fmla="*/ 56 h 249"/>
                    <a:gd name="T22" fmla="*/ 223 w 226"/>
                    <a:gd name="T23" fmla="*/ 141 h 249"/>
                    <a:gd name="T24" fmla="*/ 67 w 226"/>
                    <a:gd name="T25" fmla="*/ 141 h 249"/>
                    <a:gd name="T26" fmla="*/ 155 w 226"/>
                    <a:gd name="T27" fmla="*/ 96 h 249"/>
                    <a:gd name="T28" fmla="*/ 115 w 226"/>
                    <a:gd name="T29" fmla="*/ 42 h 249"/>
                    <a:gd name="T30" fmla="*/ 70 w 226"/>
                    <a:gd name="T31" fmla="*/ 96 h 249"/>
                    <a:gd name="T32" fmla="*/ 155 w 226"/>
                    <a:gd name="T33" fmla="*/ 96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6" h="249">
                      <a:moveTo>
                        <a:pt x="67" y="141"/>
                      </a:moveTo>
                      <a:cubicBezTo>
                        <a:pt x="67" y="155"/>
                        <a:pt x="67" y="203"/>
                        <a:pt x="115" y="203"/>
                      </a:cubicBezTo>
                      <a:cubicBezTo>
                        <a:pt x="132" y="203"/>
                        <a:pt x="149" y="197"/>
                        <a:pt x="155" y="169"/>
                      </a:cubicBezTo>
                      <a:lnTo>
                        <a:pt x="217" y="169"/>
                      </a:lnTo>
                      <a:cubicBezTo>
                        <a:pt x="217" y="180"/>
                        <a:pt x="214" y="200"/>
                        <a:pt x="194" y="220"/>
                      </a:cubicBezTo>
                      <a:cubicBezTo>
                        <a:pt x="177" y="237"/>
                        <a:pt x="146" y="248"/>
                        <a:pt x="112" y="248"/>
                      </a:cubicBezTo>
                      <a:cubicBezTo>
                        <a:pt x="93" y="248"/>
                        <a:pt x="53" y="245"/>
                        <a:pt x="31" y="220"/>
                      </a:cubicBezTo>
                      <a:cubicBezTo>
                        <a:pt x="8" y="197"/>
                        <a:pt x="0" y="166"/>
                        <a:pt x="0" y="129"/>
                      </a:cubicBezTo>
                      <a:cubicBezTo>
                        <a:pt x="0" y="93"/>
                        <a:pt x="8" y="45"/>
                        <a:pt x="48" y="19"/>
                      </a:cubicBezTo>
                      <a:cubicBezTo>
                        <a:pt x="65" y="8"/>
                        <a:pt x="87" y="0"/>
                        <a:pt x="112" y="0"/>
                      </a:cubicBezTo>
                      <a:cubicBezTo>
                        <a:pt x="146" y="0"/>
                        <a:pt x="186" y="14"/>
                        <a:pt x="208" y="56"/>
                      </a:cubicBezTo>
                      <a:cubicBezTo>
                        <a:pt x="225" y="87"/>
                        <a:pt x="223" y="124"/>
                        <a:pt x="223" y="141"/>
                      </a:cubicBezTo>
                      <a:lnTo>
                        <a:pt x="67" y="141"/>
                      </a:lnTo>
                      <a:close/>
                      <a:moveTo>
                        <a:pt x="155" y="96"/>
                      </a:moveTo>
                      <a:cubicBezTo>
                        <a:pt x="155" y="84"/>
                        <a:pt x="155" y="42"/>
                        <a:pt x="115" y="42"/>
                      </a:cubicBezTo>
                      <a:cubicBezTo>
                        <a:pt x="84" y="42"/>
                        <a:pt x="73" y="67"/>
                        <a:pt x="70" y="96"/>
                      </a:cubicBezTo>
                      <a:lnTo>
                        <a:pt x="155" y="96"/>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799"/>
                </a:p>
              </p:txBody>
            </p:sp>
            <p:sp>
              <p:nvSpPr>
                <p:cNvPr id="397" name="Freeform 167"/>
                <p:cNvSpPr>
                  <a:spLocks noChangeArrowheads="1"/>
                </p:cNvSpPr>
                <p:nvPr/>
              </p:nvSpPr>
              <p:spPr bwMode="auto">
                <a:xfrm>
                  <a:off x="5861991" y="2984994"/>
                  <a:ext cx="96894" cy="57497"/>
                </a:xfrm>
                <a:custGeom>
                  <a:avLst/>
                  <a:gdLst>
                    <a:gd name="T0" fmla="*/ 70 w 401"/>
                    <a:gd name="T1" fmla="*/ 0 h 236"/>
                    <a:gd name="T2" fmla="*/ 113 w 401"/>
                    <a:gd name="T3" fmla="*/ 178 h 236"/>
                    <a:gd name="T4" fmla="*/ 163 w 401"/>
                    <a:gd name="T5" fmla="*/ 0 h 236"/>
                    <a:gd name="T6" fmla="*/ 240 w 401"/>
                    <a:gd name="T7" fmla="*/ 0 h 236"/>
                    <a:gd name="T8" fmla="*/ 288 w 401"/>
                    <a:gd name="T9" fmla="*/ 178 h 236"/>
                    <a:gd name="T10" fmla="*/ 333 w 401"/>
                    <a:gd name="T11" fmla="*/ 0 h 236"/>
                    <a:gd name="T12" fmla="*/ 400 w 401"/>
                    <a:gd name="T13" fmla="*/ 0 h 236"/>
                    <a:gd name="T14" fmla="*/ 321 w 401"/>
                    <a:gd name="T15" fmla="*/ 235 h 236"/>
                    <a:gd name="T16" fmla="*/ 248 w 401"/>
                    <a:gd name="T17" fmla="*/ 235 h 236"/>
                    <a:gd name="T18" fmla="*/ 200 w 401"/>
                    <a:gd name="T19" fmla="*/ 62 h 236"/>
                    <a:gd name="T20" fmla="*/ 152 w 401"/>
                    <a:gd name="T21" fmla="*/ 235 h 236"/>
                    <a:gd name="T22" fmla="*/ 76 w 401"/>
                    <a:gd name="T23" fmla="*/ 235 h 236"/>
                    <a:gd name="T24" fmla="*/ 0 w 401"/>
                    <a:gd name="T25" fmla="*/ 0 h 236"/>
                    <a:gd name="T26" fmla="*/ 70 w 401"/>
                    <a:gd name="T27" fmla="*/ 0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01" h="236">
                      <a:moveTo>
                        <a:pt x="70" y="0"/>
                      </a:moveTo>
                      <a:lnTo>
                        <a:pt x="113" y="178"/>
                      </a:lnTo>
                      <a:lnTo>
                        <a:pt x="163" y="0"/>
                      </a:lnTo>
                      <a:lnTo>
                        <a:pt x="240" y="0"/>
                      </a:lnTo>
                      <a:lnTo>
                        <a:pt x="288" y="178"/>
                      </a:lnTo>
                      <a:lnTo>
                        <a:pt x="333" y="0"/>
                      </a:lnTo>
                      <a:lnTo>
                        <a:pt x="400" y="0"/>
                      </a:lnTo>
                      <a:lnTo>
                        <a:pt x="321" y="235"/>
                      </a:lnTo>
                      <a:lnTo>
                        <a:pt x="248" y="235"/>
                      </a:lnTo>
                      <a:lnTo>
                        <a:pt x="200" y="62"/>
                      </a:lnTo>
                      <a:lnTo>
                        <a:pt x="152" y="235"/>
                      </a:lnTo>
                      <a:lnTo>
                        <a:pt x="76" y="235"/>
                      </a:lnTo>
                      <a:lnTo>
                        <a:pt x="0" y="0"/>
                      </a:lnTo>
                      <a:lnTo>
                        <a:pt x="7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799"/>
                </a:p>
              </p:txBody>
            </p:sp>
            <p:sp>
              <p:nvSpPr>
                <p:cNvPr id="398" name="Freeform 168"/>
                <p:cNvSpPr>
                  <a:spLocks noChangeArrowheads="1"/>
                </p:cNvSpPr>
                <p:nvPr/>
              </p:nvSpPr>
              <p:spPr bwMode="auto">
                <a:xfrm>
                  <a:off x="5968468" y="2982865"/>
                  <a:ext cx="52174" cy="60692"/>
                </a:xfrm>
                <a:custGeom>
                  <a:avLst/>
                  <a:gdLst>
                    <a:gd name="T0" fmla="*/ 152 w 215"/>
                    <a:gd name="T1" fmla="*/ 246 h 252"/>
                    <a:gd name="T2" fmla="*/ 150 w 215"/>
                    <a:gd name="T3" fmla="*/ 214 h 252"/>
                    <a:gd name="T4" fmla="*/ 79 w 215"/>
                    <a:gd name="T5" fmla="*/ 251 h 252"/>
                    <a:gd name="T6" fmla="*/ 20 w 215"/>
                    <a:gd name="T7" fmla="*/ 231 h 252"/>
                    <a:gd name="T8" fmla="*/ 0 w 215"/>
                    <a:gd name="T9" fmla="*/ 181 h 252"/>
                    <a:gd name="T10" fmla="*/ 51 w 215"/>
                    <a:gd name="T11" fmla="*/ 107 h 252"/>
                    <a:gd name="T12" fmla="*/ 144 w 215"/>
                    <a:gd name="T13" fmla="*/ 93 h 252"/>
                    <a:gd name="T14" fmla="*/ 141 w 215"/>
                    <a:gd name="T15" fmla="*/ 62 h 252"/>
                    <a:gd name="T16" fmla="*/ 110 w 215"/>
                    <a:gd name="T17" fmla="*/ 42 h 252"/>
                    <a:gd name="T18" fmla="*/ 85 w 215"/>
                    <a:gd name="T19" fmla="*/ 56 h 252"/>
                    <a:gd name="T20" fmla="*/ 79 w 215"/>
                    <a:gd name="T21" fmla="*/ 76 h 252"/>
                    <a:gd name="T22" fmla="*/ 11 w 215"/>
                    <a:gd name="T23" fmla="*/ 76 h 252"/>
                    <a:gd name="T24" fmla="*/ 37 w 215"/>
                    <a:gd name="T25" fmla="*/ 20 h 252"/>
                    <a:gd name="T26" fmla="*/ 107 w 215"/>
                    <a:gd name="T27" fmla="*/ 0 h 252"/>
                    <a:gd name="T28" fmla="*/ 192 w 215"/>
                    <a:gd name="T29" fmla="*/ 31 h 252"/>
                    <a:gd name="T30" fmla="*/ 209 w 215"/>
                    <a:gd name="T31" fmla="*/ 87 h 252"/>
                    <a:gd name="T32" fmla="*/ 209 w 215"/>
                    <a:gd name="T33" fmla="*/ 181 h 252"/>
                    <a:gd name="T34" fmla="*/ 214 w 215"/>
                    <a:gd name="T35" fmla="*/ 240 h 252"/>
                    <a:gd name="T36" fmla="*/ 152 w 215"/>
                    <a:gd name="T37" fmla="*/ 240 h 252"/>
                    <a:gd name="T38" fmla="*/ 152 w 215"/>
                    <a:gd name="T39" fmla="*/ 246 h 252"/>
                    <a:gd name="T40" fmla="*/ 68 w 215"/>
                    <a:gd name="T41" fmla="*/ 172 h 252"/>
                    <a:gd name="T42" fmla="*/ 102 w 215"/>
                    <a:gd name="T43" fmla="*/ 206 h 252"/>
                    <a:gd name="T44" fmla="*/ 130 w 215"/>
                    <a:gd name="T45" fmla="*/ 192 h 252"/>
                    <a:gd name="T46" fmla="*/ 144 w 215"/>
                    <a:gd name="T47" fmla="*/ 133 h 252"/>
                    <a:gd name="T48" fmla="*/ 68 w 215"/>
                    <a:gd name="T49" fmla="*/ 172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15" h="252">
                      <a:moveTo>
                        <a:pt x="152" y="246"/>
                      </a:moveTo>
                      <a:cubicBezTo>
                        <a:pt x="150" y="231"/>
                        <a:pt x="150" y="220"/>
                        <a:pt x="150" y="214"/>
                      </a:cubicBezTo>
                      <a:cubicBezTo>
                        <a:pt x="124" y="251"/>
                        <a:pt x="93" y="251"/>
                        <a:pt x="79" y="251"/>
                      </a:cubicBezTo>
                      <a:cubicBezTo>
                        <a:pt x="45" y="251"/>
                        <a:pt x="31" y="243"/>
                        <a:pt x="20" y="231"/>
                      </a:cubicBezTo>
                      <a:cubicBezTo>
                        <a:pt x="6" y="217"/>
                        <a:pt x="0" y="198"/>
                        <a:pt x="0" y="181"/>
                      </a:cubicBezTo>
                      <a:cubicBezTo>
                        <a:pt x="0" y="161"/>
                        <a:pt x="6" y="127"/>
                        <a:pt x="51" y="107"/>
                      </a:cubicBezTo>
                      <a:cubicBezTo>
                        <a:pt x="79" y="93"/>
                        <a:pt x="121" y="93"/>
                        <a:pt x="144" y="93"/>
                      </a:cubicBezTo>
                      <a:cubicBezTo>
                        <a:pt x="144" y="79"/>
                        <a:pt x="144" y="71"/>
                        <a:pt x="141" y="62"/>
                      </a:cubicBezTo>
                      <a:cubicBezTo>
                        <a:pt x="135" y="45"/>
                        <a:pt x="116" y="42"/>
                        <a:pt x="110" y="42"/>
                      </a:cubicBezTo>
                      <a:cubicBezTo>
                        <a:pt x="102" y="42"/>
                        <a:pt x="90" y="45"/>
                        <a:pt x="85" y="56"/>
                      </a:cubicBezTo>
                      <a:cubicBezTo>
                        <a:pt x="79" y="65"/>
                        <a:pt x="79" y="71"/>
                        <a:pt x="79" y="76"/>
                      </a:cubicBezTo>
                      <a:lnTo>
                        <a:pt x="11" y="76"/>
                      </a:lnTo>
                      <a:cubicBezTo>
                        <a:pt x="11" y="65"/>
                        <a:pt x="14" y="40"/>
                        <a:pt x="37" y="20"/>
                      </a:cubicBezTo>
                      <a:cubicBezTo>
                        <a:pt x="59" y="6"/>
                        <a:pt x="85" y="0"/>
                        <a:pt x="107" y="0"/>
                      </a:cubicBezTo>
                      <a:cubicBezTo>
                        <a:pt x="127" y="0"/>
                        <a:pt x="166" y="3"/>
                        <a:pt x="192" y="31"/>
                      </a:cubicBezTo>
                      <a:cubicBezTo>
                        <a:pt x="209" y="51"/>
                        <a:pt x="209" y="79"/>
                        <a:pt x="209" y="87"/>
                      </a:cubicBezTo>
                      <a:lnTo>
                        <a:pt x="209" y="181"/>
                      </a:lnTo>
                      <a:cubicBezTo>
                        <a:pt x="209" y="200"/>
                        <a:pt x="209" y="220"/>
                        <a:pt x="214" y="240"/>
                      </a:cubicBezTo>
                      <a:lnTo>
                        <a:pt x="152" y="240"/>
                      </a:lnTo>
                      <a:lnTo>
                        <a:pt x="152" y="246"/>
                      </a:lnTo>
                      <a:close/>
                      <a:moveTo>
                        <a:pt x="68" y="172"/>
                      </a:moveTo>
                      <a:cubicBezTo>
                        <a:pt x="68" y="189"/>
                        <a:pt x="79" y="206"/>
                        <a:pt x="102" y="206"/>
                      </a:cubicBezTo>
                      <a:cubicBezTo>
                        <a:pt x="113" y="206"/>
                        <a:pt x="124" y="200"/>
                        <a:pt x="130" y="192"/>
                      </a:cubicBezTo>
                      <a:cubicBezTo>
                        <a:pt x="141" y="178"/>
                        <a:pt x="144" y="158"/>
                        <a:pt x="144" y="133"/>
                      </a:cubicBezTo>
                      <a:cubicBezTo>
                        <a:pt x="99" y="133"/>
                        <a:pt x="68" y="147"/>
                        <a:pt x="68" y="172"/>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799"/>
                </a:p>
              </p:txBody>
            </p:sp>
            <p:sp>
              <p:nvSpPr>
                <p:cNvPr id="399" name="Freeform 169"/>
                <p:cNvSpPr>
                  <a:spLocks noChangeArrowheads="1"/>
                </p:cNvSpPr>
                <p:nvPr/>
              </p:nvSpPr>
              <p:spPr bwMode="auto">
                <a:xfrm>
                  <a:off x="6031290" y="2984994"/>
                  <a:ext cx="59627" cy="78793"/>
                </a:xfrm>
                <a:custGeom>
                  <a:avLst/>
                  <a:gdLst>
                    <a:gd name="T0" fmla="*/ 73 w 246"/>
                    <a:gd name="T1" fmla="*/ 0 h 326"/>
                    <a:gd name="T2" fmla="*/ 124 w 246"/>
                    <a:gd name="T3" fmla="*/ 164 h 326"/>
                    <a:gd name="T4" fmla="*/ 177 w 246"/>
                    <a:gd name="T5" fmla="*/ 0 h 326"/>
                    <a:gd name="T6" fmla="*/ 245 w 246"/>
                    <a:gd name="T7" fmla="*/ 0 h 326"/>
                    <a:gd name="T8" fmla="*/ 158 w 246"/>
                    <a:gd name="T9" fmla="*/ 232 h 326"/>
                    <a:gd name="T10" fmla="*/ 129 w 246"/>
                    <a:gd name="T11" fmla="*/ 325 h 326"/>
                    <a:gd name="T12" fmla="*/ 59 w 246"/>
                    <a:gd name="T13" fmla="*/ 325 h 326"/>
                    <a:gd name="T14" fmla="*/ 90 w 246"/>
                    <a:gd name="T15" fmla="*/ 237 h 326"/>
                    <a:gd name="T16" fmla="*/ 0 w 246"/>
                    <a:gd name="T17" fmla="*/ 3 h 326"/>
                    <a:gd name="T18" fmla="*/ 73 w 246"/>
                    <a:gd name="T19" fmla="*/ 3 h 326"/>
                    <a:gd name="T20" fmla="*/ 73 w 246"/>
                    <a:gd name="T21" fmla="*/ 0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6" h="326">
                      <a:moveTo>
                        <a:pt x="73" y="0"/>
                      </a:moveTo>
                      <a:lnTo>
                        <a:pt x="124" y="164"/>
                      </a:lnTo>
                      <a:lnTo>
                        <a:pt x="177" y="0"/>
                      </a:lnTo>
                      <a:lnTo>
                        <a:pt x="245" y="0"/>
                      </a:lnTo>
                      <a:lnTo>
                        <a:pt x="158" y="232"/>
                      </a:lnTo>
                      <a:lnTo>
                        <a:pt x="129" y="325"/>
                      </a:lnTo>
                      <a:lnTo>
                        <a:pt x="59" y="325"/>
                      </a:lnTo>
                      <a:lnTo>
                        <a:pt x="90" y="237"/>
                      </a:lnTo>
                      <a:lnTo>
                        <a:pt x="0" y="3"/>
                      </a:lnTo>
                      <a:lnTo>
                        <a:pt x="73" y="3"/>
                      </a:lnTo>
                      <a:lnTo>
                        <a:pt x="73"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799"/>
                </a:p>
              </p:txBody>
            </p:sp>
          </p:grpSp>
        </p:grpSp>
        <p:grpSp>
          <p:nvGrpSpPr>
            <p:cNvPr id="383" name="Group 222"/>
            <p:cNvGrpSpPr/>
            <p:nvPr/>
          </p:nvGrpSpPr>
          <p:grpSpPr>
            <a:xfrm>
              <a:off x="5678786" y="2142833"/>
              <a:ext cx="783479" cy="614078"/>
              <a:chOff x="4703763" y="1930400"/>
              <a:chExt cx="352425" cy="276225"/>
            </a:xfrm>
            <a:solidFill>
              <a:schemeClr val="accent1"/>
            </a:solidFill>
          </p:grpSpPr>
          <p:sp>
            <p:nvSpPr>
              <p:cNvPr id="385" name="Freeform 143"/>
              <p:cNvSpPr>
                <a:spLocks noChangeArrowheads="1"/>
              </p:cNvSpPr>
              <p:nvPr/>
            </p:nvSpPr>
            <p:spPr bwMode="auto">
              <a:xfrm>
                <a:off x="4873625" y="1930400"/>
                <a:ext cx="182563" cy="101600"/>
              </a:xfrm>
              <a:custGeom>
                <a:avLst/>
                <a:gdLst>
                  <a:gd name="T0" fmla="*/ 414 w 505"/>
                  <a:gd name="T1" fmla="*/ 104 h 283"/>
                  <a:gd name="T2" fmla="*/ 405 w 505"/>
                  <a:gd name="T3" fmla="*/ 104 h 283"/>
                  <a:gd name="T4" fmla="*/ 318 w 505"/>
                  <a:gd name="T5" fmla="*/ 39 h 283"/>
                  <a:gd name="T6" fmla="*/ 287 w 505"/>
                  <a:gd name="T7" fmla="*/ 45 h 283"/>
                  <a:gd name="T8" fmla="*/ 202 w 505"/>
                  <a:gd name="T9" fmla="*/ 0 h 283"/>
                  <a:gd name="T10" fmla="*/ 103 w 505"/>
                  <a:gd name="T11" fmla="*/ 79 h 283"/>
                  <a:gd name="T12" fmla="*/ 100 w 505"/>
                  <a:gd name="T13" fmla="*/ 79 h 283"/>
                  <a:gd name="T14" fmla="*/ 0 w 505"/>
                  <a:gd name="T15" fmla="*/ 180 h 283"/>
                  <a:gd name="T16" fmla="*/ 100 w 505"/>
                  <a:gd name="T17" fmla="*/ 282 h 283"/>
                  <a:gd name="T18" fmla="*/ 414 w 505"/>
                  <a:gd name="T19" fmla="*/ 282 h 283"/>
                  <a:gd name="T20" fmla="*/ 504 w 505"/>
                  <a:gd name="T21" fmla="*/ 192 h 283"/>
                  <a:gd name="T22" fmla="*/ 414 w 505"/>
                  <a:gd name="T23" fmla="*/ 104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05" h="283">
                    <a:moveTo>
                      <a:pt x="414" y="104"/>
                    </a:moveTo>
                    <a:cubicBezTo>
                      <a:pt x="411" y="104"/>
                      <a:pt x="408" y="104"/>
                      <a:pt x="405" y="104"/>
                    </a:cubicBezTo>
                    <a:cubicBezTo>
                      <a:pt x="394" y="68"/>
                      <a:pt x="360" y="39"/>
                      <a:pt x="318" y="39"/>
                    </a:cubicBezTo>
                    <a:cubicBezTo>
                      <a:pt x="306" y="39"/>
                      <a:pt x="298" y="42"/>
                      <a:pt x="287" y="45"/>
                    </a:cubicBezTo>
                    <a:cubicBezTo>
                      <a:pt x="267" y="17"/>
                      <a:pt x="236" y="0"/>
                      <a:pt x="202" y="0"/>
                    </a:cubicBezTo>
                    <a:cubicBezTo>
                      <a:pt x="154" y="0"/>
                      <a:pt x="112" y="34"/>
                      <a:pt x="103" y="79"/>
                    </a:cubicBezTo>
                    <a:lnTo>
                      <a:pt x="100" y="79"/>
                    </a:lnTo>
                    <a:cubicBezTo>
                      <a:pt x="45" y="79"/>
                      <a:pt x="0" y="123"/>
                      <a:pt x="0" y="180"/>
                    </a:cubicBezTo>
                    <a:cubicBezTo>
                      <a:pt x="0" y="236"/>
                      <a:pt x="45" y="282"/>
                      <a:pt x="100" y="282"/>
                    </a:cubicBezTo>
                    <a:lnTo>
                      <a:pt x="414" y="282"/>
                    </a:lnTo>
                    <a:cubicBezTo>
                      <a:pt x="464" y="282"/>
                      <a:pt x="504" y="243"/>
                      <a:pt x="504" y="192"/>
                    </a:cubicBezTo>
                    <a:cubicBezTo>
                      <a:pt x="504" y="141"/>
                      <a:pt x="462" y="104"/>
                      <a:pt x="414" y="104"/>
                    </a:cubicBez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799">
                  <a:solidFill>
                    <a:srgbClr val="5F5F5F"/>
                  </a:solidFill>
                </a:endParaRPr>
              </a:p>
            </p:txBody>
          </p:sp>
          <p:sp>
            <p:nvSpPr>
              <p:cNvPr id="386" name="Freeform 144"/>
              <p:cNvSpPr>
                <a:spLocks noChangeArrowheads="1"/>
              </p:cNvSpPr>
              <p:nvPr/>
            </p:nvSpPr>
            <p:spPr bwMode="auto">
              <a:xfrm>
                <a:off x="4833938" y="2028825"/>
                <a:ext cx="65087" cy="58738"/>
              </a:xfrm>
              <a:custGeom>
                <a:avLst/>
                <a:gdLst>
                  <a:gd name="T0" fmla="*/ 22 w 182"/>
                  <a:gd name="T1" fmla="*/ 164 h 165"/>
                  <a:gd name="T2" fmla="*/ 0 w 182"/>
                  <a:gd name="T3" fmla="*/ 136 h 165"/>
                  <a:gd name="T4" fmla="*/ 22 w 182"/>
                  <a:gd name="T5" fmla="*/ 116 h 165"/>
                  <a:gd name="T6" fmla="*/ 45 w 182"/>
                  <a:gd name="T7" fmla="*/ 144 h 165"/>
                  <a:gd name="T8" fmla="*/ 22 w 182"/>
                  <a:gd name="T9" fmla="*/ 164 h 165"/>
                  <a:gd name="T10" fmla="*/ 68 w 182"/>
                  <a:gd name="T11" fmla="*/ 125 h 165"/>
                  <a:gd name="T12" fmla="*/ 45 w 182"/>
                  <a:gd name="T13" fmla="*/ 96 h 165"/>
                  <a:gd name="T14" fmla="*/ 68 w 182"/>
                  <a:gd name="T15" fmla="*/ 77 h 165"/>
                  <a:gd name="T16" fmla="*/ 90 w 182"/>
                  <a:gd name="T17" fmla="*/ 105 h 165"/>
                  <a:gd name="T18" fmla="*/ 68 w 182"/>
                  <a:gd name="T19" fmla="*/ 125 h 165"/>
                  <a:gd name="T20" fmla="*/ 113 w 182"/>
                  <a:gd name="T21" fmla="*/ 88 h 165"/>
                  <a:gd name="T22" fmla="*/ 90 w 182"/>
                  <a:gd name="T23" fmla="*/ 60 h 165"/>
                  <a:gd name="T24" fmla="*/ 113 w 182"/>
                  <a:gd name="T25" fmla="*/ 40 h 165"/>
                  <a:gd name="T26" fmla="*/ 135 w 182"/>
                  <a:gd name="T27" fmla="*/ 68 h 165"/>
                  <a:gd name="T28" fmla="*/ 113 w 182"/>
                  <a:gd name="T29" fmla="*/ 88 h 165"/>
                  <a:gd name="T30" fmla="*/ 158 w 182"/>
                  <a:gd name="T31" fmla="*/ 48 h 165"/>
                  <a:gd name="T32" fmla="*/ 135 w 182"/>
                  <a:gd name="T33" fmla="*/ 20 h 165"/>
                  <a:gd name="T34" fmla="*/ 158 w 182"/>
                  <a:gd name="T35" fmla="*/ 0 h 165"/>
                  <a:gd name="T36" fmla="*/ 181 w 182"/>
                  <a:gd name="T37" fmla="*/ 29 h 165"/>
                  <a:gd name="T38" fmla="*/ 158 w 182"/>
                  <a:gd name="T39" fmla="*/ 48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82" h="165">
                    <a:moveTo>
                      <a:pt x="22" y="164"/>
                    </a:moveTo>
                    <a:lnTo>
                      <a:pt x="0" y="136"/>
                    </a:lnTo>
                    <a:lnTo>
                      <a:pt x="22" y="116"/>
                    </a:lnTo>
                    <a:lnTo>
                      <a:pt x="45" y="144"/>
                    </a:lnTo>
                    <a:lnTo>
                      <a:pt x="22" y="164"/>
                    </a:lnTo>
                    <a:close/>
                    <a:moveTo>
                      <a:pt x="68" y="125"/>
                    </a:moveTo>
                    <a:lnTo>
                      <a:pt x="45" y="96"/>
                    </a:lnTo>
                    <a:lnTo>
                      <a:pt x="68" y="77"/>
                    </a:lnTo>
                    <a:lnTo>
                      <a:pt x="90" y="105"/>
                    </a:lnTo>
                    <a:lnTo>
                      <a:pt x="68" y="125"/>
                    </a:lnTo>
                    <a:close/>
                    <a:moveTo>
                      <a:pt x="113" y="88"/>
                    </a:moveTo>
                    <a:lnTo>
                      <a:pt x="90" y="60"/>
                    </a:lnTo>
                    <a:lnTo>
                      <a:pt x="113" y="40"/>
                    </a:lnTo>
                    <a:lnTo>
                      <a:pt x="135" y="68"/>
                    </a:lnTo>
                    <a:lnTo>
                      <a:pt x="113" y="88"/>
                    </a:lnTo>
                    <a:close/>
                    <a:moveTo>
                      <a:pt x="158" y="48"/>
                    </a:moveTo>
                    <a:lnTo>
                      <a:pt x="135" y="20"/>
                    </a:lnTo>
                    <a:lnTo>
                      <a:pt x="158" y="0"/>
                    </a:lnTo>
                    <a:lnTo>
                      <a:pt x="181" y="29"/>
                    </a:lnTo>
                    <a:lnTo>
                      <a:pt x="158" y="48"/>
                    </a:lnTo>
                    <a:close/>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799">
                  <a:solidFill>
                    <a:srgbClr val="5F5F5F"/>
                  </a:solidFill>
                </a:endParaRPr>
              </a:p>
            </p:txBody>
          </p:sp>
          <p:sp>
            <p:nvSpPr>
              <p:cNvPr id="387" name="Freeform 145"/>
              <p:cNvSpPr>
                <a:spLocks noChangeArrowheads="1"/>
              </p:cNvSpPr>
              <p:nvPr/>
            </p:nvSpPr>
            <p:spPr bwMode="auto">
              <a:xfrm>
                <a:off x="4703763" y="2060575"/>
                <a:ext cx="146050" cy="146050"/>
              </a:xfrm>
              <a:custGeom>
                <a:avLst/>
                <a:gdLst>
                  <a:gd name="T0" fmla="*/ 203 w 407"/>
                  <a:gd name="T1" fmla="*/ 0 h 407"/>
                  <a:gd name="T2" fmla="*/ 0 w 407"/>
                  <a:gd name="T3" fmla="*/ 203 h 407"/>
                  <a:gd name="T4" fmla="*/ 203 w 407"/>
                  <a:gd name="T5" fmla="*/ 406 h 407"/>
                  <a:gd name="T6" fmla="*/ 406 w 407"/>
                  <a:gd name="T7" fmla="*/ 203 h 407"/>
                  <a:gd name="T8" fmla="*/ 203 w 407"/>
                  <a:gd name="T9" fmla="*/ 0 h 407"/>
                  <a:gd name="T10" fmla="*/ 53 w 407"/>
                  <a:gd name="T11" fmla="*/ 192 h 407"/>
                  <a:gd name="T12" fmla="*/ 104 w 407"/>
                  <a:gd name="T13" fmla="*/ 192 h 407"/>
                  <a:gd name="T14" fmla="*/ 104 w 407"/>
                  <a:gd name="T15" fmla="*/ 161 h 407"/>
                  <a:gd name="T16" fmla="*/ 177 w 407"/>
                  <a:gd name="T17" fmla="*/ 203 h 407"/>
                  <a:gd name="T18" fmla="*/ 104 w 407"/>
                  <a:gd name="T19" fmla="*/ 246 h 407"/>
                  <a:gd name="T20" fmla="*/ 104 w 407"/>
                  <a:gd name="T21" fmla="*/ 215 h 407"/>
                  <a:gd name="T22" fmla="*/ 53 w 407"/>
                  <a:gd name="T23" fmla="*/ 215 h 407"/>
                  <a:gd name="T24" fmla="*/ 53 w 407"/>
                  <a:gd name="T25" fmla="*/ 192 h 407"/>
                  <a:gd name="T26" fmla="*/ 206 w 407"/>
                  <a:gd name="T27" fmla="*/ 353 h 407"/>
                  <a:gd name="T28" fmla="*/ 163 w 407"/>
                  <a:gd name="T29" fmla="*/ 279 h 407"/>
                  <a:gd name="T30" fmla="*/ 194 w 407"/>
                  <a:gd name="T31" fmla="*/ 279 h 407"/>
                  <a:gd name="T32" fmla="*/ 194 w 407"/>
                  <a:gd name="T33" fmla="*/ 127 h 407"/>
                  <a:gd name="T34" fmla="*/ 163 w 407"/>
                  <a:gd name="T35" fmla="*/ 127 h 407"/>
                  <a:gd name="T36" fmla="*/ 206 w 407"/>
                  <a:gd name="T37" fmla="*/ 54 h 407"/>
                  <a:gd name="T38" fmla="*/ 248 w 407"/>
                  <a:gd name="T39" fmla="*/ 127 h 407"/>
                  <a:gd name="T40" fmla="*/ 217 w 407"/>
                  <a:gd name="T41" fmla="*/ 127 h 407"/>
                  <a:gd name="T42" fmla="*/ 217 w 407"/>
                  <a:gd name="T43" fmla="*/ 279 h 407"/>
                  <a:gd name="T44" fmla="*/ 248 w 407"/>
                  <a:gd name="T45" fmla="*/ 279 h 407"/>
                  <a:gd name="T46" fmla="*/ 206 w 407"/>
                  <a:gd name="T47" fmla="*/ 353 h 407"/>
                  <a:gd name="T48" fmla="*/ 307 w 407"/>
                  <a:gd name="T49" fmla="*/ 246 h 407"/>
                  <a:gd name="T50" fmla="*/ 234 w 407"/>
                  <a:gd name="T51" fmla="*/ 203 h 407"/>
                  <a:gd name="T52" fmla="*/ 307 w 407"/>
                  <a:gd name="T53" fmla="*/ 161 h 407"/>
                  <a:gd name="T54" fmla="*/ 307 w 407"/>
                  <a:gd name="T55" fmla="*/ 192 h 407"/>
                  <a:gd name="T56" fmla="*/ 358 w 407"/>
                  <a:gd name="T57" fmla="*/ 192 h 407"/>
                  <a:gd name="T58" fmla="*/ 358 w 407"/>
                  <a:gd name="T59" fmla="*/ 215 h 407"/>
                  <a:gd name="T60" fmla="*/ 307 w 407"/>
                  <a:gd name="T61" fmla="*/ 215 h 407"/>
                  <a:gd name="T62" fmla="*/ 307 w 407"/>
                  <a:gd name="T63" fmla="*/ 246 h 4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07" h="407">
                    <a:moveTo>
                      <a:pt x="203" y="0"/>
                    </a:moveTo>
                    <a:cubicBezTo>
                      <a:pt x="90" y="0"/>
                      <a:pt x="0" y="90"/>
                      <a:pt x="0" y="203"/>
                    </a:cubicBezTo>
                    <a:cubicBezTo>
                      <a:pt x="0" y="316"/>
                      <a:pt x="90" y="406"/>
                      <a:pt x="203" y="406"/>
                    </a:cubicBezTo>
                    <a:cubicBezTo>
                      <a:pt x="316" y="406"/>
                      <a:pt x="406" y="316"/>
                      <a:pt x="406" y="203"/>
                    </a:cubicBezTo>
                    <a:cubicBezTo>
                      <a:pt x="406" y="90"/>
                      <a:pt x="316" y="0"/>
                      <a:pt x="203" y="0"/>
                    </a:cubicBezTo>
                    <a:close/>
                    <a:moveTo>
                      <a:pt x="53" y="192"/>
                    </a:moveTo>
                    <a:lnTo>
                      <a:pt x="104" y="192"/>
                    </a:lnTo>
                    <a:lnTo>
                      <a:pt x="104" y="161"/>
                    </a:lnTo>
                    <a:lnTo>
                      <a:pt x="177" y="203"/>
                    </a:lnTo>
                    <a:lnTo>
                      <a:pt x="104" y="246"/>
                    </a:lnTo>
                    <a:lnTo>
                      <a:pt x="104" y="215"/>
                    </a:lnTo>
                    <a:lnTo>
                      <a:pt x="53" y="215"/>
                    </a:lnTo>
                    <a:lnTo>
                      <a:pt x="53" y="192"/>
                    </a:lnTo>
                    <a:close/>
                    <a:moveTo>
                      <a:pt x="206" y="353"/>
                    </a:moveTo>
                    <a:lnTo>
                      <a:pt x="163" y="279"/>
                    </a:lnTo>
                    <a:lnTo>
                      <a:pt x="194" y="279"/>
                    </a:lnTo>
                    <a:lnTo>
                      <a:pt x="194" y="127"/>
                    </a:lnTo>
                    <a:lnTo>
                      <a:pt x="163" y="127"/>
                    </a:lnTo>
                    <a:lnTo>
                      <a:pt x="206" y="54"/>
                    </a:lnTo>
                    <a:lnTo>
                      <a:pt x="248" y="127"/>
                    </a:lnTo>
                    <a:lnTo>
                      <a:pt x="217" y="127"/>
                    </a:lnTo>
                    <a:lnTo>
                      <a:pt x="217" y="279"/>
                    </a:lnTo>
                    <a:lnTo>
                      <a:pt x="248" y="279"/>
                    </a:lnTo>
                    <a:lnTo>
                      <a:pt x="206" y="353"/>
                    </a:lnTo>
                    <a:close/>
                    <a:moveTo>
                      <a:pt x="307" y="246"/>
                    </a:moveTo>
                    <a:lnTo>
                      <a:pt x="234" y="203"/>
                    </a:lnTo>
                    <a:lnTo>
                      <a:pt x="307" y="161"/>
                    </a:lnTo>
                    <a:lnTo>
                      <a:pt x="307" y="192"/>
                    </a:lnTo>
                    <a:lnTo>
                      <a:pt x="358" y="192"/>
                    </a:lnTo>
                    <a:lnTo>
                      <a:pt x="358" y="215"/>
                    </a:lnTo>
                    <a:lnTo>
                      <a:pt x="307" y="215"/>
                    </a:lnTo>
                    <a:lnTo>
                      <a:pt x="307" y="246"/>
                    </a:lnTo>
                    <a:close/>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799">
                  <a:solidFill>
                    <a:srgbClr val="5F5F5F"/>
                  </a:solidFill>
                </a:endParaRPr>
              </a:p>
            </p:txBody>
          </p:sp>
          <p:sp>
            <p:nvSpPr>
              <p:cNvPr id="388" name="Freeform 300"/>
              <p:cNvSpPr>
                <a:spLocks noChangeArrowheads="1"/>
              </p:cNvSpPr>
              <p:nvPr/>
            </p:nvSpPr>
            <p:spPr bwMode="auto">
              <a:xfrm>
                <a:off x="4873625" y="1930400"/>
                <a:ext cx="182563" cy="101600"/>
              </a:xfrm>
              <a:custGeom>
                <a:avLst/>
                <a:gdLst>
                  <a:gd name="T0" fmla="*/ 414 w 505"/>
                  <a:gd name="T1" fmla="*/ 104 h 283"/>
                  <a:gd name="T2" fmla="*/ 405 w 505"/>
                  <a:gd name="T3" fmla="*/ 104 h 283"/>
                  <a:gd name="T4" fmla="*/ 318 w 505"/>
                  <a:gd name="T5" fmla="*/ 39 h 283"/>
                  <a:gd name="T6" fmla="*/ 287 w 505"/>
                  <a:gd name="T7" fmla="*/ 45 h 283"/>
                  <a:gd name="T8" fmla="*/ 202 w 505"/>
                  <a:gd name="T9" fmla="*/ 0 h 283"/>
                  <a:gd name="T10" fmla="*/ 103 w 505"/>
                  <a:gd name="T11" fmla="*/ 79 h 283"/>
                  <a:gd name="T12" fmla="*/ 100 w 505"/>
                  <a:gd name="T13" fmla="*/ 79 h 283"/>
                  <a:gd name="T14" fmla="*/ 0 w 505"/>
                  <a:gd name="T15" fmla="*/ 180 h 283"/>
                  <a:gd name="T16" fmla="*/ 100 w 505"/>
                  <a:gd name="T17" fmla="*/ 282 h 283"/>
                  <a:gd name="T18" fmla="*/ 414 w 505"/>
                  <a:gd name="T19" fmla="*/ 282 h 283"/>
                  <a:gd name="T20" fmla="*/ 504 w 505"/>
                  <a:gd name="T21" fmla="*/ 192 h 283"/>
                  <a:gd name="T22" fmla="*/ 414 w 505"/>
                  <a:gd name="T23" fmla="*/ 104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05" h="283">
                    <a:moveTo>
                      <a:pt x="414" y="104"/>
                    </a:moveTo>
                    <a:cubicBezTo>
                      <a:pt x="411" y="104"/>
                      <a:pt x="408" y="104"/>
                      <a:pt x="405" y="104"/>
                    </a:cubicBezTo>
                    <a:cubicBezTo>
                      <a:pt x="394" y="68"/>
                      <a:pt x="360" y="39"/>
                      <a:pt x="318" y="39"/>
                    </a:cubicBezTo>
                    <a:cubicBezTo>
                      <a:pt x="306" y="39"/>
                      <a:pt x="298" y="42"/>
                      <a:pt x="287" y="45"/>
                    </a:cubicBezTo>
                    <a:cubicBezTo>
                      <a:pt x="267" y="17"/>
                      <a:pt x="236" y="0"/>
                      <a:pt x="202" y="0"/>
                    </a:cubicBezTo>
                    <a:cubicBezTo>
                      <a:pt x="154" y="0"/>
                      <a:pt x="112" y="34"/>
                      <a:pt x="103" y="79"/>
                    </a:cubicBezTo>
                    <a:lnTo>
                      <a:pt x="100" y="79"/>
                    </a:lnTo>
                    <a:cubicBezTo>
                      <a:pt x="45" y="79"/>
                      <a:pt x="0" y="123"/>
                      <a:pt x="0" y="180"/>
                    </a:cubicBezTo>
                    <a:cubicBezTo>
                      <a:pt x="0" y="236"/>
                      <a:pt x="45" y="282"/>
                      <a:pt x="100" y="282"/>
                    </a:cubicBezTo>
                    <a:lnTo>
                      <a:pt x="414" y="282"/>
                    </a:lnTo>
                    <a:cubicBezTo>
                      <a:pt x="464" y="282"/>
                      <a:pt x="504" y="243"/>
                      <a:pt x="504" y="192"/>
                    </a:cubicBezTo>
                    <a:cubicBezTo>
                      <a:pt x="504" y="141"/>
                      <a:pt x="462" y="104"/>
                      <a:pt x="414" y="104"/>
                    </a:cubicBez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799">
                  <a:solidFill>
                    <a:srgbClr val="5F5F5F"/>
                  </a:solidFill>
                </a:endParaRPr>
              </a:p>
            </p:txBody>
          </p:sp>
          <p:sp>
            <p:nvSpPr>
              <p:cNvPr id="389" name="Freeform 301"/>
              <p:cNvSpPr>
                <a:spLocks noChangeArrowheads="1"/>
              </p:cNvSpPr>
              <p:nvPr/>
            </p:nvSpPr>
            <p:spPr bwMode="auto">
              <a:xfrm>
                <a:off x="4833938" y="2028825"/>
                <a:ext cx="65087" cy="58738"/>
              </a:xfrm>
              <a:custGeom>
                <a:avLst/>
                <a:gdLst>
                  <a:gd name="T0" fmla="*/ 22 w 182"/>
                  <a:gd name="T1" fmla="*/ 164 h 165"/>
                  <a:gd name="T2" fmla="*/ 0 w 182"/>
                  <a:gd name="T3" fmla="*/ 136 h 165"/>
                  <a:gd name="T4" fmla="*/ 22 w 182"/>
                  <a:gd name="T5" fmla="*/ 116 h 165"/>
                  <a:gd name="T6" fmla="*/ 45 w 182"/>
                  <a:gd name="T7" fmla="*/ 144 h 165"/>
                  <a:gd name="T8" fmla="*/ 22 w 182"/>
                  <a:gd name="T9" fmla="*/ 164 h 165"/>
                  <a:gd name="T10" fmla="*/ 68 w 182"/>
                  <a:gd name="T11" fmla="*/ 125 h 165"/>
                  <a:gd name="T12" fmla="*/ 45 w 182"/>
                  <a:gd name="T13" fmla="*/ 96 h 165"/>
                  <a:gd name="T14" fmla="*/ 68 w 182"/>
                  <a:gd name="T15" fmla="*/ 77 h 165"/>
                  <a:gd name="T16" fmla="*/ 90 w 182"/>
                  <a:gd name="T17" fmla="*/ 105 h 165"/>
                  <a:gd name="T18" fmla="*/ 68 w 182"/>
                  <a:gd name="T19" fmla="*/ 125 h 165"/>
                  <a:gd name="T20" fmla="*/ 113 w 182"/>
                  <a:gd name="T21" fmla="*/ 88 h 165"/>
                  <a:gd name="T22" fmla="*/ 90 w 182"/>
                  <a:gd name="T23" fmla="*/ 60 h 165"/>
                  <a:gd name="T24" fmla="*/ 113 w 182"/>
                  <a:gd name="T25" fmla="*/ 40 h 165"/>
                  <a:gd name="T26" fmla="*/ 135 w 182"/>
                  <a:gd name="T27" fmla="*/ 68 h 165"/>
                  <a:gd name="T28" fmla="*/ 113 w 182"/>
                  <a:gd name="T29" fmla="*/ 88 h 165"/>
                  <a:gd name="T30" fmla="*/ 158 w 182"/>
                  <a:gd name="T31" fmla="*/ 48 h 165"/>
                  <a:gd name="T32" fmla="*/ 135 w 182"/>
                  <a:gd name="T33" fmla="*/ 20 h 165"/>
                  <a:gd name="T34" fmla="*/ 158 w 182"/>
                  <a:gd name="T35" fmla="*/ 0 h 165"/>
                  <a:gd name="T36" fmla="*/ 181 w 182"/>
                  <a:gd name="T37" fmla="*/ 29 h 165"/>
                  <a:gd name="T38" fmla="*/ 158 w 182"/>
                  <a:gd name="T39" fmla="*/ 48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82" h="165">
                    <a:moveTo>
                      <a:pt x="22" y="164"/>
                    </a:moveTo>
                    <a:lnTo>
                      <a:pt x="0" y="136"/>
                    </a:lnTo>
                    <a:lnTo>
                      <a:pt x="22" y="116"/>
                    </a:lnTo>
                    <a:lnTo>
                      <a:pt x="45" y="144"/>
                    </a:lnTo>
                    <a:lnTo>
                      <a:pt x="22" y="164"/>
                    </a:lnTo>
                    <a:close/>
                    <a:moveTo>
                      <a:pt x="68" y="125"/>
                    </a:moveTo>
                    <a:lnTo>
                      <a:pt x="45" y="96"/>
                    </a:lnTo>
                    <a:lnTo>
                      <a:pt x="68" y="77"/>
                    </a:lnTo>
                    <a:lnTo>
                      <a:pt x="90" y="105"/>
                    </a:lnTo>
                    <a:lnTo>
                      <a:pt x="68" y="125"/>
                    </a:lnTo>
                    <a:close/>
                    <a:moveTo>
                      <a:pt x="113" y="88"/>
                    </a:moveTo>
                    <a:lnTo>
                      <a:pt x="90" y="60"/>
                    </a:lnTo>
                    <a:lnTo>
                      <a:pt x="113" y="40"/>
                    </a:lnTo>
                    <a:lnTo>
                      <a:pt x="135" y="68"/>
                    </a:lnTo>
                    <a:lnTo>
                      <a:pt x="113" y="88"/>
                    </a:lnTo>
                    <a:close/>
                    <a:moveTo>
                      <a:pt x="158" y="48"/>
                    </a:moveTo>
                    <a:lnTo>
                      <a:pt x="135" y="20"/>
                    </a:lnTo>
                    <a:lnTo>
                      <a:pt x="158" y="0"/>
                    </a:lnTo>
                    <a:lnTo>
                      <a:pt x="181" y="29"/>
                    </a:lnTo>
                    <a:lnTo>
                      <a:pt x="158" y="48"/>
                    </a:lnTo>
                    <a:close/>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799">
                  <a:solidFill>
                    <a:srgbClr val="5F5F5F"/>
                  </a:solidFill>
                </a:endParaRPr>
              </a:p>
            </p:txBody>
          </p:sp>
          <p:sp>
            <p:nvSpPr>
              <p:cNvPr id="390" name="Freeform 302"/>
              <p:cNvSpPr>
                <a:spLocks noChangeArrowheads="1"/>
              </p:cNvSpPr>
              <p:nvPr/>
            </p:nvSpPr>
            <p:spPr bwMode="auto">
              <a:xfrm>
                <a:off x="4703763" y="2060575"/>
                <a:ext cx="146050" cy="146050"/>
              </a:xfrm>
              <a:custGeom>
                <a:avLst/>
                <a:gdLst>
                  <a:gd name="T0" fmla="*/ 203 w 407"/>
                  <a:gd name="T1" fmla="*/ 0 h 407"/>
                  <a:gd name="T2" fmla="*/ 0 w 407"/>
                  <a:gd name="T3" fmla="*/ 203 h 407"/>
                  <a:gd name="T4" fmla="*/ 203 w 407"/>
                  <a:gd name="T5" fmla="*/ 406 h 407"/>
                  <a:gd name="T6" fmla="*/ 406 w 407"/>
                  <a:gd name="T7" fmla="*/ 203 h 407"/>
                  <a:gd name="T8" fmla="*/ 203 w 407"/>
                  <a:gd name="T9" fmla="*/ 0 h 407"/>
                  <a:gd name="T10" fmla="*/ 53 w 407"/>
                  <a:gd name="T11" fmla="*/ 192 h 407"/>
                  <a:gd name="T12" fmla="*/ 104 w 407"/>
                  <a:gd name="T13" fmla="*/ 192 h 407"/>
                  <a:gd name="T14" fmla="*/ 104 w 407"/>
                  <a:gd name="T15" fmla="*/ 161 h 407"/>
                  <a:gd name="T16" fmla="*/ 177 w 407"/>
                  <a:gd name="T17" fmla="*/ 203 h 407"/>
                  <a:gd name="T18" fmla="*/ 104 w 407"/>
                  <a:gd name="T19" fmla="*/ 246 h 407"/>
                  <a:gd name="T20" fmla="*/ 104 w 407"/>
                  <a:gd name="T21" fmla="*/ 215 h 407"/>
                  <a:gd name="T22" fmla="*/ 53 w 407"/>
                  <a:gd name="T23" fmla="*/ 215 h 407"/>
                  <a:gd name="T24" fmla="*/ 53 w 407"/>
                  <a:gd name="T25" fmla="*/ 192 h 407"/>
                  <a:gd name="T26" fmla="*/ 206 w 407"/>
                  <a:gd name="T27" fmla="*/ 353 h 407"/>
                  <a:gd name="T28" fmla="*/ 163 w 407"/>
                  <a:gd name="T29" fmla="*/ 279 h 407"/>
                  <a:gd name="T30" fmla="*/ 194 w 407"/>
                  <a:gd name="T31" fmla="*/ 279 h 407"/>
                  <a:gd name="T32" fmla="*/ 194 w 407"/>
                  <a:gd name="T33" fmla="*/ 127 h 407"/>
                  <a:gd name="T34" fmla="*/ 163 w 407"/>
                  <a:gd name="T35" fmla="*/ 127 h 407"/>
                  <a:gd name="T36" fmla="*/ 206 w 407"/>
                  <a:gd name="T37" fmla="*/ 54 h 407"/>
                  <a:gd name="T38" fmla="*/ 248 w 407"/>
                  <a:gd name="T39" fmla="*/ 127 h 407"/>
                  <a:gd name="T40" fmla="*/ 217 w 407"/>
                  <a:gd name="T41" fmla="*/ 127 h 407"/>
                  <a:gd name="T42" fmla="*/ 217 w 407"/>
                  <a:gd name="T43" fmla="*/ 279 h 407"/>
                  <a:gd name="T44" fmla="*/ 248 w 407"/>
                  <a:gd name="T45" fmla="*/ 279 h 407"/>
                  <a:gd name="T46" fmla="*/ 206 w 407"/>
                  <a:gd name="T47" fmla="*/ 353 h 407"/>
                  <a:gd name="T48" fmla="*/ 307 w 407"/>
                  <a:gd name="T49" fmla="*/ 246 h 407"/>
                  <a:gd name="T50" fmla="*/ 234 w 407"/>
                  <a:gd name="T51" fmla="*/ 203 h 407"/>
                  <a:gd name="T52" fmla="*/ 307 w 407"/>
                  <a:gd name="T53" fmla="*/ 161 h 407"/>
                  <a:gd name="T54" fmla="*/ 307 w 407"/>
                  <a:gd name="T55" fmla="*/ 192 h 407"/>
                  <a:gd name="T56" fmla="*/ 358 w 407"/>
                  <a:gd name="T57" fmla="*/ 192 h 407"/>
                  <a:gd name="T58" fmla="*/ 358 w 407"/>
                  <a:gd name="T59" fmla="*/ 215 h 407"/>
                  <a:gd name="T60" fmla="*/ 307 w 407"/>
                  <a:gd name="T61" fmla="*/ 215 h 407"/>
                  <a:gd name="T62" fmla="*/ 307 w 407"/>
                  <a:gd name="T63" fmla="*/ 246 h 4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07" h="407">
                    <a:moveTo>
                      <a:pt x="203" y="0"/>
                    </a:moveTo>
                    <a:cubicBezTo>
                      <a:pt x="90" y="0"/>
                      <a:pt x="0" y="90"/>
                      <a:pt x="0" y="203"/>
                    </a:cubicBezTo>
                    <a:cubicBezTo>
                      <a:pt x="0" y="316"/>
                      <a:pt x="90" y="406"/>
                      <a:pt x="203" y="406"/>
                    </a:cubicBezTo>
                    <a:cubicBezTo>
                      <a:pt x="316" y="406"/>
                      <a:pt x="406" y="316"/>
                      <a:pt x="406" y="203"/>
                    </a:cubicBezTo>
                    <a:cubicBezTo>
                      <a:pt x="406" y="90"/>
                      <a:pt x="316" y="0"/>
                      <a:pt x="203" y="0"/>
                    </a:cubicBezTo>
                    <a:close/>
                    <a:moveTo>
                      <a:pt x="53" y="192"/>
                    </a:moveTo>
                    <a:lnTo>
                      <a:pt x="104" y="192"/>
                    </a:lnTo>
                    <a:lnTo>
                      <a:pt x="104" y="161"/>
                    </a:lnTo>
                    <a:lnTo>
                      <a:pt x="177" y="203"/>
                    </a:lnTo>
                    <a:lnTo>
                      <a:pt x="104" y="246"/>
                    </a:lnTo>
                    <a:lnTo>
                      <a:pt x="104" y="215"/>
                    </a:lnTo>
                    <a:lnTo>
                      <a:pt x="53" y="215"/>
                    </a:lnTo>
                    <a:lnTo>
                      <a:pt x="53" y="192"/>
                    </a:lnTo>
                    <a:close/>
                    <a:moveTo>
                      <a:pt x="206" y="353"/>
                    </a:moveTo>
                    <a:lnTo>
                      <a:pt x="163" y="279"/>
                    </a:lnTo>
                    <a:lnTo>
                      <a:pt x="194" y="279"/>
                    </a:lnTo>
                    <a:lnTo>
                      <a:pt x="194" y="127"/>
                    </a:lnTo>
                    <a:lnTo>
                      <a:pt x="163" y="127"/>
                    </a:lnTo>
                    <a:lnTo>
                      <a:pt x="206" y="54"/>
                    </a:lnTo>
                    <a:lnTo>
                      <a:pt x="248" y="127"/>
                    </a:lnTo>
                    <a:lnTo>
                      <a:pt x="217" y="127"/>
                    </a:lnTo>
                    <a:lnTo>
                      <a:pt x="217" y="279"/>
                    </a:lnTo>
                    <a:lnTo>
                      <a:pt x="248" y="279"/>
                    </a:lnTo>
                    <a:lnTo>
                      <a:pt x="206" y="353"/>
                    </a:lnTo>
                    <a:close/>
                    <a:moveTo>
                      <a:pt x="307" y="246"/>
                    </a:moveTo>
                    <a:lnTo>
                      <a:pt x="234" y="203"/>
                    </a:lnTo>
                    <a:lnTo>
                      <a:pt x="307" y="161"/>
                    </a:lnTo>
                    <a:lnTo>
                      <a:pt x="307" y="192"/>
                    </a:lnTo>
                    <a:lnTo>
                      <a:pt x="358" y="192"/>
                    </a:lnTo>
                    <a:lnTo>
                      <a:pt x="358" y="215"/>
                    </a:lnTo>
                    <a:lnTo>
                      <a:pt x="307" y="215"/>
                    </a:lnTo>
                    <a:lnTo>
                      <a:pt x="307" y="246"/>
                    </a:lnTo>
                    <a:close/>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799">
                  <a:solidFill>
                    <a:srgbClr val="5F5F5F"/>
                  </a:solidFill>
                </a:endParaRPr>
              </a:p>
            </p:txBody>
          </p:sp>
        </p:grpSp>
        <p:sp>
          <p:nvSpPr>
            <p:cNvPr id="384" name="Rectangle 383"/>
            <p:cNvSpPr/>
            <p:nvPr/>
          </p:nvSpPr>
          <p:spPr>
            <a:xfrm>
              <a:off x="5525115" y="2102017"/>
              <a:ext cx="986918" cy="976146"/>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sz="1799"/>
            </a:p>
          </p:txBody>
        </p:sp>
      </p:grpSp>
      <p:sp>
        <p:nvSpPr>
          <p:cNvPr id="408" name="Rectangle 407"/>
          <p:cNvSpPr/>
          <p:nvPr/>
        </p:nvSpPr>
        <p:spPr>
          <a:xfrm>
            <a:off x="8893560" y="851571"/>
            <a:ext cx="845600" cy="341543"/>
          </a:xfrm>
          <a:prstGeom prst="rect">
            <a:avLst/>
          </a:prstGeom>
        </p:spPr>
        <p:style>
          <a:lnRef idx="2">
            <a:schemeClr val="accent4"/>
          </a:lnRef>
          <a:fillRef idx="1">
            <a:schemeClr val="lt1"/>
          </a:fillRef>
          <a:effectRef idx="0">
            <a:schemeClr val="accent4"/>
          </a:effectRef>
          <a:fontRef idx="minor">
            <a:schemeClr val="dk1"/>
          </a:fontRef>
        </p:style>
        <p:txBody>
          <a:bodyPr wrap="square">
            <a:spAutoFit/>
          </a:bodyPr>
          <a:lstStyle/>
          <a:p>
            <a:pPr algn="ctr">
              <a:lnSpc>
                <a:spcPct val="90000"/>
              </a:lnSpc>
            </a:pPr>
            <a:r>
              <a:rPr lang="en-US" altLang="en-US" sz="900" b="1" dirty="0">
                <a:solidFill>
                  <a:srgbClr val="5F5F5F"/>
                </a:solidFill>
              </a:rPr>
              <a:t>External </a:t>
            </a:r>
          </a:p>
          <a:p>
            <a:pPr algn="ctr">
              <a:lnSpc>
                <a:spcPct val="90000"/>
              </a:lnSpc>
            </a:pPr>
            <a:r>
              <a:rPr lang="en-US" altLang="en-US" sz="900" b="1" dirty="0">
                <a:solidFill>
                  <a:srgbClr val="5F5F5F"/>
                </a:solidFill>
              </a:rPr>
              <a:t>Web Client</a:t>
            </a:r>
          </a:p>
        </p:txBody>
      </p:sp>
      <p:cxnSp>
        <p:nvCxnSpPr>
          <p:cNvPr id="409" name="Straight Arrow Connector 408"/>
          <p:cNvCxnSpPr/>
          <p:nvPr/>
        </p:nvCxnSpPr>
        <p:spPr>
          <a:xfrm flipH="1">
            <a:off x="8268883" y="1010916"/>
            <a:ext cx="563733" cy="0"/>
          </a:xfrm>
          <a:prstGeom prst="straightConnector1">
            <a:avLst/>
          </a:prstGeom>
          <a:ln w="19050">
            <a:solidFill>
              <a:schemeClr val="accent5"/>
            </a:solidFill>
            <a:miter lim="800000"/>
            <a:tailEnd type="arrow"/>
          </a:ln>
        </p:spPr>
        <p:style>
          <a:lnRef idx="1">
            <a:schemeClr val="accent1"/>
          </a:lnRef>
          <a:fillRef idx="0">
            <a:schemeClr val="accent1"/>
          </a:fillRef>
          <a:effectRef idx="0">
            <a:schemeClr val="accent1"/>
          </a:effectRef>
          <a:fontRef idx="minor">
            <a:schemeClr val="tx1"/>
          </a:fontRef>
        </p:style>
      </p:cxnSp>
      <p:sp>
        <p:nvSpPr>
          <p:cNvPr id="410" name="Rectangle 409"/>
          <p:cNvSpPr/>
          <p:nvPr/>
        </p:nvSpPr>
        <p:spPr>
          <a:xfrm>
            <a:off x="7828838" y="1732973"/>
            <a:ext cx="1188014" cy="4525489"/>
          </a:xfrm>
          <a:prstGeom prst="rect">
            <a:avLst/>
          </a:prstGeom>
          <a:noFill/>
          <a:ln w="19050">
            <a:solidFill>
              <a:schemeClr val="tx1"/>
            </a:solid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t" anchorCtr="0" forceAA="0" compatLnSpc="1">
            <a:prstTxWarp prst="textNoShape">
              <a:avLst/>
            </a:prstTxWarp>
            <a:noAutofit/>
          </a:bodyPr>
          <a:lstStyle/>
          <a:p>
            <a:pPr>
              <a:lnSpc>
                <a:spcPct val="90000"/>
              </a:lnSpc>
            </a:pPr>
            <a:r>
              <a:rPr lang="en-US" sz="900" dirty="0">
                <a:solidFill>
                  <a:srgbClr val="5F5F5F"/>
                </a:solidFill>
              </a:rPr>
              <a:t>AD2</a:t>
            </a:r>
            <a:endParaRPr lang="en-US" sz="1799" dirty="0"/>
          </a:p>
        </p:txBody>
      </p:sp>
      <p:sp>
        <p:nvSpPr>
          <p:cNvPr id="415" name="Line 54"/>
          <p:cNvSpPr>
            <a:spLocks noChangeShapeType="1"/>
          </p:cNvSpPr>
          <p:nvPr/>
        </p:nvSpPr>
        <p:spPr bwMode="auto">
          <a:xfrm flipV="1">
            <a:off x="6620666" y="1505243"/>
            <a:ext cx="0" cy="484678"/>
          </a:xfrm>
          <a:prstGeom prst="line">
            <a:avLst/>
          </a:prstGeom>
          <a:noFill/>
          <a:ln w="12700">
            <a:solidFill>
              <a:schemeClr val="tx1"/>
            </a:solidFill>
            <a:round/>
            <a:headEnd type="oval" w="sm" len="sm"/>
            <a:tailEnd type="oval" w="sm" len="sm"/>
          </a:ln>
          <a:effectLst/>
        </p:spPr>
        <p:txBody>
          <a:bodyPr wrap="square" lIns="92051" tIns="46026" rIns="92051" bIns="46026">
            <a:spAutoFit/>
          </a:bodyPr>
          <a:lstStyle/>
          <a:p>
            <a:pPr>
              <a:defRPr/>
            </a:pPr>
            <a:endParaRPr lang="en-US" sz="1600"/>
          </a:p>
        </p:txBody>
      </p:sp>
      <p:cxnSp>
        <p:nvCxnSpPr>
          <p:cNvPr id="121" name="Straight Connector 120">
            <a:extLst>
              <a:ext uri="{FF2B5EF4-FFF2-40B4-BE49-F238E27FC236}">
                <a16:creationId xmlns:a16="http://schemas.microsoft.com/office/drawing/2014/main" id="{15978DC1-ACC8-40E2-92FD-E931FC0E12AC}"/>
              </a:ext>
            </a:extLst>
          </p:cNvPr>
          <p:cNvCxnSpPr/>
          <p:nvPr/>
        </p:nvCxnSpPr>
        <p:spPr>
          <a:xfrm flipH="1" flipV="1">
            <a:off x="2989859" y="2804928"/>
            <a:ext cx="1" cy="640877"/>
          </a:xfrm>
          <a:prstGeom prst="line">
            <a:avLst/>
          </a:prstGeom>
          <a:ln w="12700" cmpd="sng">
            <a:solidFill>
              <a:srgbClr val="5F5F5F"/>
            </a:solidFill>
            <a:miter lim="800000"/>
          </a:ln>
        </p:spPr>
        <p:style>
          <a:lnRef idx="1">
            <a:schemeClr val="accent1"/>
          </a:lnRef>
          <a:fillRef idx="0">
            <a:schemeClr val="accent1"/>
          </a:fillRef>
          <a:effectRef idx="0">
            <a:schemeClr val="accent1"/>
          </a:effectRef>
          <a:fontRef idx="minor">
            <a:schemeClr val="tx1"/>
          </a:fontRef>
        </p:style>
      </p:cxnSp>
      <p:sp>
        <p:nvSpPr>
          <p:cNvPr id="122" name="Rectangle 121">
            <a:extLst>
              <a:ext uri="{FF2B5EF4-FFF2-40B4-BE49-F238E27FC236}">
                <a16:creationId xmlns:a16="http://schemas.microsoft.com/office/drawing/2014/main" id="{E741E033-E791-43F6-8B3E-4E2D20683877}"/>
              </a:ext>
            </a:extLst>
          </p:cNvPr>
          <p:cNvSpPr/>
          <p:nvPr/>
        </p:nvSpPr>
        <p:spPr>
          <a:xfrm>
            <a:off x="1749615" y="3282241"/>
            <a:ext cx="807300" cy="341454"/>
          </a:xfrm>
          <a:prstGeom prst="rect">
            <a:avLst/>
          </a:prstGeom>
        </p:spPr>
        <p:style>
          <a:lnRef idx="2">
            <a:schemeClr val="accent4"/>
          </a:lnRef>
          <a:fillRef idx="1">
            <a:schemeClr val="lt1"/>
          </a:fillRef>
          <a:effectRef idx="0">
            <a:schemeClr val="accent4"/>
          </a:effectRef>
          <a:fontRef idx="minor">
            <a:schemeClr val="dk1"/>
          </a:fontRef>
        </p:style>
        <p:txBody>
          <a:bodyPr wrap="square">
            <a:spAutoFit/>
          </a:bodyPr>
          <a:lstStyle/>
          <a:p>
            <a:pPr algn="ctr">
              <a:lnSpc>
                <a:spcPct val="90000"/>
              </a:lnSpc>
            </a:pPr>
            <a:r>
              <a:rPr lang="en-US" altLang="en-US" sz="900" b="1" dirty="0">
                <a:solidFill>
                  <a:srgbClr val="5F5F5F"/>
                </a:solidFill>
              </a:rPr>
              <a:t>Internal Web Client</a:t>
            </a:r>
          </a:p>
        </p:txBody>
      </p:sp>
      <p:cxnSp>
        <p:nvCxnSpPr>
          <p:cNvPr id="123" name="Straight Arrow Connector 122">
            <a:extLst>
              <a:ext uri="{FF2B5EF4-FFF2-40B4-BE49-F238E27FC236}">
                <a16:creationId xmlns:a16="http://schemas.microsoft.com/office/drawing/2014/main" id="{E3217168-B3A9-49B6-A6BA-C504463ECBE3}"/>
              </a:ext>
            </a:extLst>
          </p:cNvPr>
          <p:cNvCxnSpPr>
            <a:stCxn id="122" idx="3"/>
          </p:cNvCxnSpPr>
          <p:nvPr/>
        </p:nvCxnSpPr>
        <p:spPr>
          <a:xfrm flipV="1">
            <a:off x="2556913" y="3452673"/>
            <a:ext cx="185976" cy="295"/>
          </a:xfrm>
          <a:prstGeom prst="straightConnector1">
            <a:avLst/>
          </a:prstGeom>
          <a:ln w="19050">
            <a:solidFill>
              <a:schemeClr val="accent5"/>
            </a:solidFill>
            <a:miter lim="800000"/>
            <a:tailEnd type="arrow"/>
          </a:ln>
        </p:spPr>
        <p:style>
          <a:lnRef idx="1">
            <a:schemeClr val="accent1"/>
          </a:lnRef>
          <a:fillRef idx="0">
            <a:schemeClr val="accent1"/>
          </a:fillRef>
          <a:effectRef idx="0">
            <a:schemeClr val="accent1"/>
          </a:effectRef>
          <a:fontRef idx="minor">
            <a:schemeClr val="tx1"/>
          </a:fontRef>
        </p:style>
      </p:cxnSp>
      <p:grpSp>
        <p:nvGrpSpPr>
          <p:cNvPr id="124" name="Group 123">
            <a:extLst>
              <a:ext uri="{FF2B5EF4-FFF2-40B4-BE49-F238E27FC236}">
                <a16:creationId xmlns:a16="http://schemas.microsoft.com/office/drawing/2014/main" id="{7CBF9286-6284-4339-BF1D-FE9033342380}"/>
              </a:ext>
            </a:extLst>
          </p:cNvPr>
          <p:cNvGrpSpPr/>
          <p:nvPr/>
        </p:nvGrpSpPr>
        <p:grpSpPr>
          <a:xfrm>
            <a:off x="3421717" y="3173212"/>
            <a:ext cx="638903" cy="695529"/>
            <a:chOff x="7231996" y="2103309"/>
            <a:chExt cx="639069" cy="695710"/>
          </a:xfrm>
        </p:grpSpPr>
        <p:grpSp>
          <p:nvGrpSpPr>
            <p:cNvPr id="125" name="Group 124">
              <a:extLst>
                <a:ext uri="{FF2B5EF4-FFF2-40B4-BE49-F238E27FC236}">
                  <a16:creationId xmlns:a16="http://schemas.microsoft.com/office/drawing/2014/main" id="{03CF02C8-483E-4191-A9F1-901EDEAB0132}"/>
                </a:ext>
              </a:extLst>
            </p:cNvPr>
            <p:cNvGrpSpPr/>
            <p:nvPr/>
          </p:nvGrpSpPr>
          <p:grpSpPr>
            <a:xfrm>
              <a:off x="7307489" y="2184465"/>
              <a:ext cx="488082" cy="533399"/>
              <a:chOff x="4448175" y="3117850"/>
              <a:chExt cx="1265238" cy="1382713"/>
            </a:xfrm>
            <a:solidFill>
              <a:srgbClr val="F80000"/>
            </a:solidFill>
          </p:grpSpPr>
          <p:sp>
            <p:nvSpPr>
              <p:cNvPr id="127" name="Freeform 1">
                <a:extLst>
                  <a:ext uri="{FF2B5EF4-FFF2-40B4-BE49-F238E27FC236}">
                    <a16:creationId xmlns:a16="http://schemas.microsoft.com/office/drawing/2014/main" id="{BD0E1892-F97E-4DC8-B822-3F8BC9BD9963}"/>
                  </a:ext>
                </a:extLst>
              </p:cNvPr>
              <p:cNvSpPr>
                <a:spLocks noChangeArrowheads="1"/>
              </p:cNvSpPr>
              <p:nvPr/>
            </p:nvSpPr>
            <p:spPr bwMode="auto">
              <a:xfrm>
                <a:off x="5006975" y="3382963"/>
                <a:ext cx="153988" cy="544512"/>
              </a:xfrm>
              <a:custGeom>
                <a:avLst/>
                <a:gdLst>
                  <a:gd name="T0" fmla="*/ 267 w 429"/>
                  <a:gd name="T1" fmla="*/ 369 h 1512"/>
                  <a:gd name="T2" fmla="*/ 428 w 429"/>
                  <a:gd name="T3" fmla="*/ 369 h 1512"/>
                  <a:gd name="T4" fmla="*/ 214 w 429"/>
                  <a:gd name="T5" fmla="*/ 0 h 1512"/>
                  <a:gd name="T6" fmla="*/ 0 w 429"/>
                  <a:gd name="T7" fmla="*/ 369 h 1512"/>
                  <a:gd name="T8" fmla="*/ 161 w 429"/>
                  <a:gd name="T9" fmla="*/ 369 h 1512"/>
                  <a:gd name="T10" fmla="*/ 161 w 429"/>
                  <a:gd name="T11" fmla="*/ 1142 h 1512"/>
                  <a:gd name="T12" fmla="*/ 0 w 429"/>
                  <a:gd name="T13" fmla="*/ 1142 h 1512"/>
                  <a:gd name="T14" fmla="*/ 214 w 429"/>
                  <a:gd name="T15" fmla="*/ 1511 h 1512"/>
                  <a:gd name="T16" fmla="*/ 428 w 429"/>
                  <a:gd name="T17" fmla="*/ 1142 h 1512"/>
                  <a:gd name="T18" fmla="*/ 267 w 429"/>
                  <a:gd name="T19" fmla="*/ 1142 h 1512"/>
                  <a:gd name="T20" fmla="*/ 267 w 429"/>
                  <a:gd name="T21" fmla="*/ 369 h 15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29" h="1512">
                    <a:moveTo>
                      <a:pt x="267" y="369"/>
                    </a:moveTo>
                    <a:lnTo>
                      <a:pt x="428" y="369"/>
                    </a:lnTo>
                    <a:lnTo>
                      <a:pt x="214" y="0"/>
                    </a:lnTo>
                    <a:lnTo>
                      <a:pt x="0" y="369"/>
                    </a:lnTo>
                    <a:lnTo>
                      <a:pt x="161" y="369"/>
                    </a:lnTo>
                    <a:lnTo>
                      <a:pt x="161" y="1142"/>
                    </a:lnTo>
                    <a:lnTo>
                      <a:pt x="0" y="1142"/>
                    </a:lnTo>
                    <a:lnTo>
                      <a:pt x="214" y="1511"/>
                    </a:lnTo>
                    <a:lnTo>
                      <a:pt x="428" y="1142"/>
                    </a:lnTo>
                    <a:lnTo>
                      <a:pt x="267" y="1142"/>
                    </a:lnTo>
                    <a:lnTo>
                      <a:pt x="267" y="36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chemeClr val="bg2">
                      <a:lumMod val="10000"/>
                    </a:schemeClr>
                  </a:solidFill>
                </a:endParaRPr>
              </a:p>
            </p:txBody>
          </p:sp>
          <p:sp>
            <p:nvSpPr>
              <p:cNvPr id="128" name="Freeform 2">
                <a:extLst>
                  <a:ext uri="{FF2B5EF4-FFF2-40B4-BE49-F238E27FC236}">
                    <a16:creationId xmlns:a16="http://schemas.microsoft.com/office/drawing/2014/main" id="{79E3A6DC-2AEF-4E97-A82D-3F0C4A13D31F}"/>
                  </a:ext>
                </a:extLst>
              </p:cNvPr>
              <p:cNvSpPr>
                <a:spLocks noChangeArrowheads="1"/>
              </p:cNvSpPr>
              <p:nvPr/>
            </p:nvSpPr>
            <p:spPr bwMode="auto">
              <a:xfrm>
                <a:off x="4806950" y="3578225"/>
                <a:ext cx="228600" cy="153988"/>
              </a:xfrm>
              <a:custGeom>
                <a:avLst/>
                <a:gdLst>
                  <a:gd name="T0" fmla="*/ 632 w 633"/>
                  <a:gd name="T1" fmla="*/ 214 h 429"/>
                  <a:gd name="T2" fmla="*/ 259 w 633"/>
                  <a:gd name="T3" fmla="*/ 0 h 429"/>
                  <a:gd name="T4" fmla="*/ 259 w 633"/>
                  <a:gd name="T5" fmla="*/ 160 h 429"/>
                  <a:gd name="T6" fmla="*/ 0 w 633"/>
                  <a:gd name="T7" fmla="*/ 160 h 429"/>
                  <a:gd name="T8" fmla="*/ 0 w 633"/>
                  <a:gd name="T9" fmla="*/ 268 h 429"/>
                  <a:gd name="T10" fmla="*/ 259 w 633"/>
                  <a:gd name="T11" fmla="*/ 268 h 429"/>
                  <a:gd name="T12" fmla="*/ 259 w 633"/>
                  <a:gd name="T13" fmla="*/ 428 h 429"/>
                  <a:gd name="T14" fmla="*/ 632 w 633"/>
                  <a:gd name="T15" fmla="*/ 214 h 4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33" h="429">
                    <a:moveTo>
                      <a:pt x="632" y="214"/>
                    </a:moveTo>
                    <a:lnTo>
                      <a:pt x="259" y="0"/>
                    </a:lnTo>
                    <a:lnTo>
                      <a:pt x="259" y="160"/>
                    </a:lnTo>
                    <a:lnTo>
                      <a:pt x="0" y="160"/>
                    </a:lnTo>
                    <a:lnTo>
                      <a:pt x="0" y="268"/>
                    </a:lnTo>
                    <a:lnTo>
                      <a:pt x="259" y="268"/>
                    </a:lnTo>
                    <a:lnTo>
                      <a:pt x="259" y="428"/>
                    </a:lnTo>
                    <a:lnTo>
                      <a:pt x="632" y="214"/>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chemeClr val="bg2">
                      <a:lumMod val="10000"/>
                    </a:schemeClr>
                  </a:solidFill>
                </a:endParaRPr>
              </a:p>
            </p:txBody>
          </p:sp>
          <p:sp>
            <p:nvSpPr>
              <p:cNvPr id="129" name="Freeform 3">
                <a:extLst>
                  <a:ext uri="{FF2B5EF4-FFF2-40B4-BE49-F238E27FC236}">
                    <a16:creationId xmlns:a16="http://schemas.microsoft.com/office/drawing/2014/main" id="{C73E0592-00E9-4558-9787-4426EC761417}"/>
                  </a:ext>
                </a:extLst>
              </p:cNvPr>
              <p:cNvSpPr>
                <a:spLocks noChangeArrowheads="1"/>
              </p:cNvSpPr>
              <p:nvPr/>
            </p:nvSpPr>
            <p:spPr bwMode="auto">
              <a:xfrm>
                <a:off x="5133975" y="3578225"/>
                <a:ext cx="228600" cy="153988"/>
              </a:xfrm>
              <a:custGeom>
                <a:avLst/>
                <a:gdLst>
                  <a:gd name="T0" fmla="*/ 373 w 633"/>
                  <a:gd name="T1" fmla="*/ 0 h 429"/>
                  <a:gd name="T2" fmla="*/ 0 w 633"/>
                  <a:gd name="T3" fmla="*/ 214 h 429"/>
                  <a:gd name="T4" fmla="*/ 373 w 633"/>
                  <a:gd name="T5" fmla="*/ 428 h 429"/>
                  <a:gd name="T6" fmla="*/ 373 w 633"/>
                  <a:gd name="T7" fmla="*/ 268 h 429"/>
                  <a:gd name="T8" fmla="*/ 632 w 633"/>
                  <a:gd name="T9" fmla="*/ 268 h 429"/>
                  <a:gd name="T10" fmla="*/ 632 w 633"/>
                  <a:gd name="T11" fmla="*/ 160 h 429"/>
                  <a:gd name="T12" fmla="*/ 373 w 633"/>
                  <a:gd name="T13" fmla="*/ 160 h 429"/>
                  <a:gd name="T14" fmla="*/ 373 w 633"/>
                  <a:gd name="T15" fmla="*/ 0 h 4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33" h="429">
                    <a:moveTo>
                      <a:pt x="373" y="0"/>
                    </a:moveTo>
                    <a:lnTo>
                      <a:pt x="0" y="214"/>
                    </a:lnTo>
                    <a:lnTo>
                      <a:pt x="373" y="428"/>
                    </a:lnTo>
                    <a:lnTo>
                      <a:pt x="373" y="268"/>
                    </a:lnTo>
                    <a:lnTo>
                      <a:pt x="632" y="268"/>
                    </a:lnTo>
                    <a:lnTo>
                      <a:pt x="632" y="160"/>
                    </a:lnTo>
                    <a:lnTo>
                      <a:pt x="373" y="160"/>
                    </a:lnTo>
                    <a:lnTo>
                      <a:pt x="373"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chemeClr val="bg2">
                      <a:lumMod val="10000"/>
                    </a:schemeClr>
                  </a:solidFill>
                </a:endParaRPr>
              </a:p>
            </p:txBody>
          </p:sp>
          <p:sp>
            <p:nvSpPr>
              <p:cNvPr id="130" name="Freeform 4">
                <a:extLst>
                  <a:ext uri="{FF2B5EF4-FFF2-40B4-BE49-F238E27FC236}">
                    <a16:creationId xmlns:a16="http://schemas.microsoft.com/office/drawing/2014/main" id="{AAFF8A05-6285-40AB-AB47-B3E0DB37E9DA}"/>
                  </a:ext>
                </a:extLst>
              </p:cNvPr>
              <p:cNvSpPr>
                <a:spLocks noChangeArrowheads="1"/>
              </p:cNvSpPr>
              <p:nvPr/>
            </p:nvSpPr>
            <p:spPr bwMode="auto">
              <a:xfrm>
                <a:off x="5048250" y="4208463"/>
                <a:ext cx="57150" cy="46037"/>
              </a:xfrm>
              <a:custGeom>
                <a:avLst/>
                <a:gdLst>
                  <a:gd name="T0" fmla="*/ 131 w 158"/>
                  <a:gd name="T1" fmla="*/ 11 h 130"/>
                  <a:gd name="T2" fmla="*/ 67 w 158"/>
                  <a:gd name="T3" fmla="*/ 0 h 130"/>
                  <a:gd name="T4" fmla="*/ 0 w 158"/>
                  <a:gd name="T5" fmla="*/ 0 h 130"/>
                  <a:gd name="T6" fmla="*/ 0 w 158"/>
                  <a:gd name="T7" fmla="*/ 129 h 130"/>
                  <a:gd name="T8" fmla="*/ 81 w 158"/>
                  <a:gd name="T9" fmla="*/ 129 h 130"/>
                  <a:gd name="T10" fmla="*/ 131 w 158"/>
                  <a:gd name="T11" fmla="*/ 115 h 130"/>
                  <a:gd name="T12" fmla="*/ 157 w 158"/>
                  <a:gd name="T13" fmla="*/ 62 h 130"/>
                  <a:gd name="T14" fmla="*/ 131 w 158"/>
                  <a:gd name="T15" fmla="*/ 11 h 1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8" h="130">
                    <a:moveTo>
                      <a:pt x="131" y="11"/>
                    </a:moveTo>
                    <a:cubicBezTo>
                      <a:pt x="114" y="0"/>
                      <a:pt x="98" y="0"/>
                      <a:pt x="67" y="0"/>
                    </a:cubicBezTo>
                    <a:lnTo>
                      <a:pt x="0" y="0"/>
                    </a:lnTo>
                    <a:lnTo>
                      <a:pt x="0" y="129"/>
                    </a:lnTo>
                    <a:lnTo>
                      <a:pt x="81" y="129"/>
                    </a:lnTo>
                    <a:cubicBezTo>
                      <a:pt x="93" y="129"/>
                      <a:pt x="114" y="129"/>
                      <a:pt x="131" y="115"/>
                    </a:cubicBezTo>
                    <a:cubicBezTo>
                      <a:pt x="140" y="110"/>
                      <a:pt x="157" y="93"/>
                      <a:pt x="157" y="62"/>
                    </a:cubicBezTo>
                    <a:cubicBezTo>
                      <a:pt x="157" y="31"/>
                      <a:pt x="140" y="17"/>
                      <a:pt x="131" y="1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chemeClr val="bg2">
                      <a:lumMod val="10000"/>
                    </a:schemeClr>
                  </a:solidFill>
                </a:endParaRPr>
              </a:p>
            </p:txBody>
          </p:sp>
          <p:sp>
            <p:nvSpPr>
              <p:cNvPr id="131" name="Freeform 5">
                <a:extLst>
                  <a:ext uri="{FF2B5EF4-FFF2-40B4-BE49-F238E27FC236}">
                    <a16:creationId xmlns:a16="http://schemas.microsoft.com/office/drawing/2014/main" id="{70BFB803-F769-487F-835D-23B14F5710B1}"/>
                  </a:ext>
                </a:extLst>
              </p:cNvPr>
              <p:cNvSpPr>
                <a:spLocks noChangeArrowheads="1"/>
              </p:cNvSpPr>
              <p:nvPr/>
            </p:nvSpPr>
            <p:spPr bwMode="auto">
              <a:xfrm>
                <a:off x="4875213" y="4210050"/>
                <a:ext cx="68262" cy="114300"/>
              </a:xfrm>
              <a:custGeom>
                <a:avLst/>
                <a:gdLst>
                  <a:gd name="T0" fmla="*/ 104 w 190"/>
                  <a:gd name="T1" fmla="*/ 9 h 317"/>
                  <a:gd name="T2" fmla="*/ 0 w 190"/>
                  <a:gd name="T3" fmla="*/ 3 h 317"/>
                  <a:gd name="T4" fmla="*/ 0 w 190"/>
                  <a:gd name="T5" fmla="*/ 316 h 317"/>
                  <a:gd name="T6" fmla="*/ 39 w 190"/>
                  <a:gd name="T7" fmla="*/ 316 h 317"/>
                  <a:gd name="T8" fmla="*/ 146 w 190"/>
                  <a:gd name="T9" fmla="*/ 285 h 317"/>
                  <a:gd name="T10" fmla="*/ 189 w 190"/>
                  <a:gd name="T11" fmla="*/ 153 h 317"/>
                  <a:gd name="T12" fmla="*/ 104 w 190"/>
                  <a:gd name="T13" fmla="*/ 9 h 317"/>
                </a:gdLst>
                <a:ahLst/>
                <a:cxnLst>
                  <a:cxn ang="0">
                    <a:pos x="T0" y="T1"/>
                  </a:cxn>
                  <a:cxn ang="0">
                    <a:pos x="T2" y="T3"/>
                  </a:cxn>
                  <a:cxn ang="0">
                    <a:pos x="T4" y="T5"/>
                  </a:cxn>
                  <a:cxn ang="0">
                    <a:pos x="T6" y="T7"/>
                  </a:cxn>
                  <a:cxn ang="0">
                    <a:pos x="T8" y="T9"/>
                  </a:cxn>
                  <a:cxn ang="0">
                    <a:pos x="T10" y="T11"/>
                  </a:cxn>
                  <a:cxn ang="0">
                    <a:pos x="T12" y="T13"/>
                  </a:cxn>
                </a:cxnLst>
                <a:rect l="0" t="0" r="r" b="b"/>
                <a:pathLst>
                  <a:path w="190" h="317">
                    <a:moveTo>
                      <a:pt x="104" y="9"/>
                    </a:moveTo>
                    <a:cubicBezTo>
                      <a:pt x="84" y="3"/>
                      <a:pt x="56" y="0"/>
                      <a:pt x="0" y="3"/>
                    </a:cubicBezTo>
                    <a:lnTo>
                      <a:pt x="0" y="316"/>
                    </a:lnTo>
                    <a:cubicBezTo>
                      <a:pt x="11" y="316"/>
                      <a:pt x="28" y="316"/>
                      <a:pt x="39" y="316"/>
                    </a:cubicBezTo>
                    <a:cubicBezTo>
                      <a:pt x="82" y="316"/>
                      <a:pt x="117" y="314"/>
                      <a:pt x="146" y="285"/>
                    </a:cubicBezTo>
                    <a:cubicBezTo>
                      <a:pt x="185" y="246"/>
                      <a:pt x="189" y="175"/>
                      <a:pt x="189" y="153"/>
                    </a:cubicBezTo>
                    <a:cubicBezTo>
                      <a:pt x="189" y="85"/>
                      <a:pt x="166" y="26"/>
                      <a:pt x="104" y="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chemeClr val="bg2">
                      <a:lumMod val="10000"/>
                    </a:schemeClr>
                  </a:solidFill>
                </a:endParaRPr>
              </a:p>
            </p:txBody>
          </p:sp>
          <p:sp>
            <p:nvSpPr>
              <p:cNvPr id="132" name="Freeform 6">
                <a:extLst>
                  <a:ext uri="{FF2B5EF4-FFF2-40B4-BE49-F238E27FC236}">
                    <a16:creationId xmlns:a16="http://schemas.microsoft.com/office/drawing/2014/main" id="{EB2059F7-D0B5-4493-B44B-A49DD631C260}"/>
                  </a:ext>
                </a:extLst>
              </p:cNvPr>
              <p:cNvSpPr>
                <a:spLocks noChangeArrowheads="1"/>
              </p:cNvSpPr>
              <p:nvPr/>
            </p:nvSpPr>
            <p:spPr bwMode="auto">
              <a:xfrm>
                <a:off x="4448175" y="3117850"/>
                <a:ext cx="1265238" cy="1382713"/>
              </a:xfrm>
              <a:custGeom>
                <a:avLst/>
                <a:gdLst>
                  <a:gd name="T0" fmla="*/ 3320 w 3516"/>
                  <a:gd name="T1" fmla="*/ 0 h 3840"/>
                  <a:gd name="T2" fmla="*/ 195 w 3516"/>
                  <a:gd name="T3" fmla="*/ 0 h 3840"/>
                  <a:gd name="T4" fmla="*/ 0 w 3516"/>
                  <a:gd name="T5" fmla="*/ 191 h 3840"/>
                  <a:gd name="T6" fmla="*/ 0 w 3516"/>
                  <a:gd name="T7" fmla="*/ 3644 h 3840"/>
                  <a:gd name="T8" fmla="*/ 195 w 3516"/>
                  <a:gd name="T9" fmla="*/ 3839 h 3840"/>
                  <a:gd name="T10" fmla="*/ 3320 w 3516"/>
                  <a:gd name="T11" fmla="*/ 3839 h 3840"/>
                  <a:gd name="T12" fmla="*/ 3515 w 3516"/>
                  <a:gd name="T13" fmla="*/ 3644 h 3840"/>
                  <a:gd name="T14" fmla="*/ 3515 w 3516"/>
                  <a:gd name="T15" fmla="*/ 191 h 3840"/>
                  <a:gd name="T16" fmla="*/ 3320 w 3516"/>
                  <a:gd name="T17" fmla="*/ 0 h 3840"/>
                  <a:gd name="T18" fmla="*/ 1315 w 3516"/>
                  <a:gd name="T19" fmla="*/ 3421 h 3840"/>
                  <a:gd name="T20" fmla="*/ 1230 w 3516"/>
                  <a:gd name="T21" fmla="*/ 3427 h 3840"/>
                  <a:gd name="T22" fmla="*/ 1083 w 3516"/>
                  <a:gd name="T23" fmla="*/ 3427 h 3840"/>
                  <a:gd name="T24" fmla="*/ 1083 w 3516"/>
                  <a:gd name="T25" fmla="*/ 2961 h 3840"/>
                  <a:gd name="T26" fmla="*/ 1239 w 3516"/>
                  <a:gd name="T27" fmla="*/ 2961 h 3840"/>
                  <a:gd name="T28" fmla="*/ 1399 w 3516"/>
                  <a:gd name="T29" fmla="*/ 3003 h 3840"/>
                  <a:gd name="T30" fmla="*/ 1478 w 3516"/>
                  <a:gd name="T31" fmla="*/ 3187 h 3840"/>
                  <a:gd name="T32" fmla="*/ 1315 w 3516"/>
                  <a:gd name="T33" fmla="*/ 3421 h 3840"/>
                  <a:gd name="T34" fmla="*/ 1805 w 3516"/>
                  <a:gd name="T35" fmla="*/ 3263 h 3840"/>
                  <a:gd name="T36" fmla="*/ 1755 w 3516"/>
                  <a:gd name="T37" fmla="*/ 3238 h 3840"/>
                  <a:gd name="T38" fmla="*/ 1667 w 3516"/>
                  <a:gd name="T39" fmla="*/ 3238 h 3840"/>
                  <a:gd name="T40" fmla="*/ 1667 w 3516"/>
                  <a:gd name="T41" fmla="*/ 3427 h 3840"/>
                  <a:gd name="T42" fmla="*/ 1566 w 3516"/>
                  <a:gd name="T43" fmla="*/ 3427 h 3840"/>
                  <a:gd name="T44" fmla="*/ 1566 w 3516"/>
                  <a:gd name="T45" fmla="*/ 2958 h 3840"/>
                  <a:gd name="T46" fmla="*/ 1744 w 3516"/>
                  <a:gd name="T47" fmla="*/ 2958 h 3840"/>
                  <a:gd name="T48" fmla="*/ 1884 w 3516"/>
                  <a:gd name="T49" fmla="*/ 2989 h 3840"/>
                  <a:gd name="T50" fmla="*/ 1923 w 3516"/>
                  <a:gd name="T51" fmla="*/ 3080 h 3840"/>
                  <a:gd name="T52" fmla="*/ 1824 w 3516"/>
                  <a:gd name="T53" fmla="*/ 3195 h 3840"/>
                  <a:gd name="T54" fmla="*/ 1909 w 3516"/>
                  <a:gd name="T55" fmla="*/ 3302 h 3840"/>
                  <a:gd name="T56" fmla="*/ 1923 w 3516"/>
                  <a:gd name="T57" fmla="*/ 3393 h 3840"/>
                  <a:gd name="T58" fmla="*/ 1937 w 3516"/>
                  <a:gd name="T59" fmla="*/ 3427 h 3840"/>
                  <a:gd name="T60" fmla="*/ 1830 w 3516"/>
                  <a:gd name="T61" fmla="*/ 3427 h 3840"/>
                  <a:gd name="T62" fmla="*/ 1805 w 3516"/>
                  <a:gd name="T63" fmla="*/ 3263 h 3840"/>
                  <a:gd name="T64" fmla="*/ 2135 w 3516"/>
                  <a:gd name="T65" fmla="*/ 3322 h 3840"/>
                  <a:gd name="T66" fmla="*/ 2245 w 3516"/>
                  <a:gd name="T67" fmla="*/ 3362 h 3840"/>
                  <a:gd name="T68" fmla="*/ 2321 w 3516"/>
                  <a:gd name="T69" fmla="*/ 3353 h 3840"/>
                  <a:gd name="T70" fmla="*/ 2321 w 3516"/>
                  <a:gd name="T71" fmla="*/ 3254 h 3840"/>
                  <a:gd name="T72" fmla="*/ 2231 w 3516"/>
                  <a:gd name="T73" fmla="*/ 3254 h 3840"/>
                  <a:gd name="T74" fmla="*/ 2231 w 3516"/>
                  <a:gd name="T75" fmla="*/ 3178 h 3840"/>
                  <a:gd name="T76" fmla="*/ 2423 w 3516"/>
                  <a:gd name="T77" fmla="*/ 3178 h 3840"/>
                  <a:gd name="T78" fmla="*/ 2423 w 3516"/>
                  <a:gd name="T79" fmla="*/ 3412 h 3840"/>
                  <a:gd name="T80" fmla="*/ 2253 w 3516"/>
                  <a:gd name="T81" fmla="*/ 3438 h 3840"/>
                  <a:gd name="T82" fmla="*/ 2056 w 3516"/>
                  <a:gd name="T83" fmla="*/ 3376 h 3840"/>
                  <a:gd name="T84" fmla="*/ 1994 w 3516"/>
                  <a:gd name="T85" fmla="*/ 3201 h 3840"/>
                  <a:gd name="T86" fmla="*/ 2239 w 3516"/>
                  <a:gd name="T87" fmla="*/ 2947 h 3840"/>
                  <a:gd name="T88" fmla="*/ 2397 w 3516"/>
                  <a:gd name="T89" fmla="*/ 3006 h 3840"/>
                  <a:gd name="T90" fmla="*/ 2431 w 3516"/>
                  <a:gd name="T91" fmla="*/ 3105 h 3840"/>
                  <a:gd name="T92" fmla="*/ 2327 w 3516"/>
                  <a:gd name="T93" fmla="*/ 3105 h 3840"/>
                  <a:gd name="T94" fmla="*/ 2313 w 3516"/>
                  <a:gd name="T95" fmla="*/ 3057 h 3840"/>
                  <a:gd name="T96" fmla="*/ 2234 w 3516"/>
                  <a:gd name="T97" fmla="*/ 3020 h 3840"/>
                  <a:gd name="T98" fmla="*/ 2098 w 3516"/>
                  <a:gd name="T99" fmla="*/ 3198 h 3840"/>
                  <a:gd name="T100" fmla="*/ 2135 w 3516"/>
                  <a:gd name="T101" fmla="*/ 3322 h 3840"/>
                  <a:gd name="T102" fmla="*/ 1758 w 3516"/>
                  <a:gd name="T103" fmla="*/ 2524 h 3840"/>
                  <a:gd name="T104" fmla="*/ 728 w 3516"/>
                  <a:gd name="T105" fmla="*/ 1495 h 3840"/>
                  <a:gd name="T106" fmla="*/ 1758 w 3516"/>
                  <a:gd name="T107" fmla="*/ 465 h 3840"/>
                  <a:gd name="T108" fmla="*/ 2787 w 3516"/>
                  <a:gd name="T109" fmla="*/ 1495 h 3840"/>
                  <a:gd name="T110" fmla="*/ 1758 w 3516"/>
                  <a:gd name="T111" fmla="*/ 2524 h 3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516" h="3840">
                    <a:moveTo>
                      <a:pt x="3320" y="0"/>
                    </a:moveTo>
                    <a:lnTo>
                      <a:pt x="195" y="0"/>
                    </a:lnTo>
                    <a:cubicBezTo>
                      <a:pt x="87" y="0"/>
                      <a:pt x="0" y="84"/>
                      <a:pt x="0" y="191"/>
                    </a:cubicBezTo>
                    <a:lnTo>
                      <a:pt x="0" y="3644"/>
                    </a:lnTo>
                    <a:cubicBezTo>
                      <a:pt x="0" y="3751"/>
                      <a:pt x="87" y="3839"/>
                      <a:pt x="195" y="3839"/>
                    </a:cubicBezTo>
                    <a:lnTo>
                      <a:pt x="3320" y="3839"/>
                    </a:lnTo>
                    <a:cubicBezTo>
                      <a:pt x="3427" y="3839"/>
                      <a:pt x="3515" y="3751"/>
                      <a:pt x="3515" y="3644"/>
                    </a:cubicBezTo>
                    <a:lnTo>
                      <a:pt x="3515" y="191"/>
                    </a:lnTo>
                    <a:cubicBezTo>
                      <a:pt x="3515" y="84"/>
                      <a:pt x="3427" y="0"/>
                      <a:pt x="3320" y="0"/>
                    </a:cubicBezTo>
                    <a:close/>
                    <a:moveTo>
                      <a:pt x="1315" y="3421"/>
                    </a:moveTo>
                    <a:cubicBezTo>
                      <a:pt x="1298" y="3424"/>
                      <a:pt x="1278" y="3427"/>
                      <a:pt x="1230" y="3427"/>
                    </a:cubicBezTo>
                    <a:lnTo>
                      <a:pt x="1083" y="3427"/>
                    </a:lnTo>
                    <a:lnTo>
                      <a:pt x="1083" y="2961"/>
                    </a:lnTo>
                    <a:lnTo>
                      <a:pt x="1239" y="2961"/>
                    </a:lnTo>
                    <a:cubicBezTo>
                      <a:pt x="1264" y="2961"/>
                      <a:pt x="1343" y="2961"/>
                      <a:pt x="1399" y="3003"/>
                    </a:cubicBezTo>
                    <a:cubicBezTo>
                      <a:pt x="1459" y="3046"/>
                      <a:pt x="1478" y="3119"/>
                      <a:pt x="1478" y="3187"/>
                    </a:cubicBezTo>
                    <a:cubicBezTo>
                      <a:pt x="1481" y="3331"/>
                      <a:pt x="1405" y="3404"/>
                      <a:pt x="1315" y="3421"/>
                    </a:cubicBezTo>
                    <a:close/>
                    <a:moveTo>
                      <a:pt x="1805" y="3263"/>
                    </a:moveTo>
                    <a:cubicBezTo>
                      <a:pt x="1796" y="3238"/>
                      <a:pt x="1772" y="3238"/>
                      <a:pt x="1755" y="3238"/>
                    </a:cubicBezTo>
                    <a:lnTo>
                      <a:pt x="1667" y="3238"/>
                    </a:lnTo>
                    <a:lnTo>
                      <a:pt x="1667" y="3427"/>
                    </a:lnTo>
                    <a:lnTo>
                      <a:pt x="1566" y="3427"/>
                    </a:lnTo>
                    <a:lnTo>
                      <a:pt x="1566" y="2958"/>
                    </a:lnTo>
                    <a:lnTo>
                      <a:pt x="1744" y="2958"/>
                    </a:lnTo>
                    <a:cubicBezTo>
                      <a:pt x="1793" y="2958"/>
                      <a:pt x="1847" y="2958"/>
                      <a:pt x="1884" y="2989"/>
                    </a:cubicBezTo>
                    <a:cubicBezTo>
                      <a:pt x="1912" y="3015"/>
                      <a:pt x="1923" y="3049"/>
                      <a:pt x="1923" y="3080"/>
                    </a:cubicBezTo>
                    <a:cubicBezTo>
                      <a:pt x="1923" y="3167"/>
                      <a:pt x="1847" y="3187"/>
                      <a:pt x="1824" y="3195"/>
                    </a:cubicBezTo>
                    <a:cubicBezTo>
                      <a:pt x="1895" y="3201"/>
                      <a:pt x="1901" y="3240"/>
                      <a:pt x="1909" y="3302"/>
                    </a:cubicBezTo>
                    <a:cubicBezTo>
                      <a:pt x="1918" y="3356"/>
                      <a:pt x="1920" y="3379"/>
                      <a:pt x="1923" y="3393"/>
                    </a:cubicBezTo>
                    <a:cubicBezTo>
                      <a:pt x="1929" y="3412"/>
                      <a:pt x="1932" y="3418"/>
                      <a:pt x="1937" y="3427"/>
                    </a:cubicBezTo>
                    <a:lnTo>
                      <a:pt x="1830" y="3427"/>
                    </a:lnTo>
                    <a:cubicBezTo>
                      <a:pt x="1824" y="3401"/>
                      <a:pt x="1810" y="3283"/>
                      <a:pt x="1805" y="3263"/>
                    </a:cubicBezTo>
                    <a:close/>
                    <a:moveTo>
                      <a:pt x="2135" y="3322"/>
                    </a:moveTo>
                    <a:cubicBezTo>
                      <a:pt x="2157" y="3348"/>
                      <a:pt x="2188" y="3362"/>
                      <a:pt x="2245" y="3362"/>
                    </a:cubicBezTo>
                    <a:cubicBezTo>
                      <a:pt x="2293" y="3362"/>
                      <a:pt x="2310" y="3356"/>
                      <a:pt x="2321" y="3353"/>
                    </a:cubicBezTo>
                    <a:lnTo>
                      <a:pt x="2321" y="3254"/>
                    </a:lnTo>
                    <a:lnTo>
                      <a:pt x="2231" y="3254"/>
                    </a:lnTo>
                    <a:lnTo>
                      <a:pt x="2231" y="3178"/>
                    </a:lnTo>
                    <a:lnTo>
                      <a:pt x="2423" y="3178"/>
                    </a:lnTo>
                    <a:lnTo>
                      <a:pt x="2423" y="3412"/>
                    </a:lnTo>
                    <a:cubicBezTo>
                      <a:pt x="2394" y="3421"/>
                      <a:pt x="2346" y="3438"/>
                      <a:pt x="2253" y="3438"/>
                    </a:cubicBezTo>
                    <a:cubicBezTo>
                      <a:pt x="2146" y="3438"/>
                      <a:pt x="2093" y="3412"/>
                      <a:pt x="2056" y="3376"/>
                    </a:cubicBezTo>
                    <a:cubicBezTo>
                      <a:pt x="2002" y="3325"/>
                      <a:pt x="1994" y="3252"/>
                      <a:pt x="1994" y="3201"/>
                    </a:cubicBezTo>
                    <a:cubicBezTo>
                      <a:pt x="1994" y="3034"/>
                      <a:pt x="2098" y="2947"/>
                      <a:pt x="2239" y="2947"/>
                    </a:cubicBezTo>
                    <a:cubicBezTo>
                      <a:pt x="2299" y="2947"/>
                      <a:pt x="2361" y="2964"/>
                      <a:pt x="2397" y="3006"/>
                    </a:cubicBezTo>
                    <a:cubicBezTo>
                      <a:pt x="2428" y="3043"/>
                      <a:pt x="2431" y="3080"/>
                      <a:pt x="2431" y="3105"/>
                    </a:cubicBezTo>
                    <a:lnTo>
                      <a:pt x="2327" y="3105"/>
                    </a:lnTo>
                    <a:cubicBezTo>
                      <a:pt x="2327" y="3094"/>
                      <a:pt x="2327" y="3077"/>
                      <a:pt x="2313" y="3057"/>
                    </a:cubicBezTo>
                    <a:cubicBezTo>
                      <a:pt x="2293" y="3026"/>
                      <a:pt x="2256" y="3020"/>
                      <a:pt x="2234" y="3020"/>
                    </a:cubicBezTo>
                    <a:cubicBezTo>
                      <a:pt x="2121" y="3020"/>
                      <a:pt x="2098" y="3128"/>
                      <a:pt x="2098" y="3198"/>
                    </a:cubicBezTo>
                    <a:cubicBezTo>
                      <a:pt x="2098" y="3229"/>
                      <a:pt x="2101" y="3286"/>
                      <a:pt x="2135" y="3322"/>
                    </a:cubicBezTo>
                    <a:close/>
                    <a:moveTo>
                      <a:pt x="1758" y="2524"/>
                    </a:moveTo>
                    <a:cubicBezTo>
                      <a:pt x="1191" y="2524"/>
                      <a:pt x="728" y="2064"/>
                      <a:pt x="728" y="1495"/>
                    </a:cubicBezTo>
                    <a:cubicBezTo>
                      <a:pt x="728" y="928"/>
                      <a:pt x="1188" y="465"/>
                      <a:pt x="1758" y="465"/>
                    </a:cubicBezTo>
                    <a:cubicBezTo>
                      <a:pt x="2324" y="465"/>
                      <a:pt x="2787" y="925"/>
                      <a:pt x="2787" y="1495"/>
                    </a:cubicBezTo>
                    <a:cubicBezTo>
                      <a:pt x="2787" y="2061"/>
                      <a:pt x="2324" y="2524"/>
                      <a:pt x="1758" y="2524"/>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chemeClr val="bg2">
                      <a:lumMod val="10000"/>
                    </a:schemeClr>
                  </a:solidFill>
                </a:endParaRPr>
              </a:p>
            </p:txBody>
          </p:sp>
        </p:grpSp>
        <p:sp>
          <p:nvSpPr>
            <p:cNvPr id="126" name="Rectangle 125">
              <a:extLst>
                <a:ext uri="{FF2B5EF4-FFF2-40B4-BE49-F238E27FC236}">
                  <a16:creationId xmlns:a16="http://schemas.microsoft.com/office/drawing/2014/main" id="{9CA70D27-DA6F-487B-840B-8BE4625051ED}"/>
                </a:ext>
              </a:extLst>
            </p:cNvPr>
            <p:cNvSpPr/>
            <p:nvPr/>
          </p:nvSpPr>
          <p:spPr>
            <a:xfrm>
              <a:off x="7231996" y="2103309"/>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solidFill>
                  <a:schemeClr val="bg2">
                    <a:lumMod val="10000"/>
                  </a:schemeClr>
                </a:solidFill>
              </a:endParaRPr>
            </a:p>
          </p:txBody>
        </p:sp>
      </p:grpSp>
      <p:grpSp>
        <p:nvGrpSpPr>
          <p:cNvPr id="133" name="Group 132">
            <a:extLst>
              <a:ext uri="{FF2B5EF4-FFF2-40B4-BE49-F238E27FC236}">
                <a16:creationId xmlns:a16="http://schemas.microsoft.com/office/drawing/2014/main" id="{3C052046-E113-4C9C-9A56-F54B4F0F3533}"/>
              </a:ext>
            </a:extLst>
          </p:cNvPr>
          <p:cNvGrpSpPr/>
          <p:nvPr/>
        </p:nvGrpSpPr>
        <p:grpSpPr>
          <a:xfrm>
            <a:off x="2671550" y="3079801"/>
            <a:ext cx="670409" cy="647003"/>
            <a:chOff x="4177575" y="2127578"/>
            <a:chExt cx="670584" cy="647172"/>
          </a:xfrm>
        </p:grpSpPr>
        <p:grpSp>
          <p:nvGrpSpPr>
            <p:cNvPr id="134" name="Group 133">
              <a:extLst>
                <a:ext uri="{FF2B5EF4-FFF2-40B4-BE49-F238E27FC236}">
                  <a16:creationId xmlns:a16="http://schemas.microsoft.com/office/drawing/2014/main" id="{1610A12E-7CAC-4BF6-873B-CE5A21A08667}"/>
                </a:ext>
              </a:extLst>
            </p:cNvPr>
            <p:cNvGrpSpPr/>
            <p:nvPr/>
          </p:nvGrpSpPr>
          <p:grpSpPr>
            <a:xfrm>
              <a:off x="4177575" y="2201542"/>
              <a:ext cx="670584" cy="499244"/>
              <a:chOff x="3235325" y="1938338"/>
              <a:chExt cx="360363" cy="268287"/>
            </a:xfrm>
            <a:solidFill>
              <a:srgbClr val="F80000"/>
            </a:solidFill>
          </p:grpSpPr>
          <p:sp>
            <p:nvSpPr>
              <p:cNvPr id="136" name="Freeform 74">
                <a:extLst>
                  <a:ext uri="{FF2B5EF4-FFF2-40B4-BE49-F238E27FC236}">
                    <a16:creationId xmlns:a16="http://schemas.microsoft.com/office/drawing/2014/main" id="{73F047EA-C5C6-4A5E-B6DA-B5B13F0A8285}"/>
                  </a:ext>
                </a:extLst>
              </p:cNvPr>
              <p:cNvSpPr>
                <a:spLocks noChangeArrowheads="1"/>
              </p:cNvSpPr>
              <p:nvPr/>
            </p:nvSpPr>
            <p:spPr bwMode="auto">
              <a:xfrm>
                <a:off x="3235325" y="1938338"/>
                <a:ext cx="360363" cy="268287"/>
              </a:xfrm>
              <a:custGeom>
                <a:avLst/>
                <a:gdLst>
                  <a:gd name="T0" fmla="*/ 878 w 1000"/>
                  <a:gd name="T1" fmla="*/ 370 h 746"/>
                  <a:gd name="T2" fmla="*/ 765 w 1000"/>
                  <a:gd name="T3" fmla="*/ 424 h 746"/>
                  <a:gd name="T4" fmla="*/ 691 w 1000"/>
                  <a:gd name="T5" fmla="*/ 280 h 746"/>
                  <a:gd name="T6" fmla="*/ 499 w 1000"/>
                  <a:gd name="T7" fmla="*/ 0 h 746"/>
                  <a:gd name="T8" fmla="*/ 308 w 1000"/>
                  <a:gd name="T9" fmla="*/ 280 h 746"/>
                  <a:gd name="T10" fmla="*/ 234 w 1000"/>
                  <a:gd name="T11" fmla="*/ 424 h 746"/>
                  <a:gd name="T12" fmla="*/ 121 w 1000"/>
                  <a:gd name="T13" fmla="*/ 370 h 746"/>
                  <a:gd name="T14" fmla="*/ 121 w 1000"/>
                  <a:gd name="T15" fmla="*/ 511 h 746"/>
                  <a:gd name="T16" fmla="*/ 234 w 1000"/>
                  <a:gd name="T17" fmla="*/ 458 h 746"/>
                  <a:gd name="T18" fmla="*/ 499 w 1000"/>
                  <a:gd name="T19" fmla="*/ 745 h 746"/>
                  <a:gd name="T20" fmla="*/ 765 w 1000"/>
                  <a:gd name="T21" fmla="*/ 458 h 746"/>
                  <a:gd name="T22" fmla="*/ 878 w 1000"/>
                  <a:gd name="T23" fmla="*/ 511 h 746"/>
                  <a:gd name="T24" fmla="*/ 293 w 1000"/>
                  <a:gd name="T25" fmla="*/ 458 h 746"/>
                  <a:gd name="T26" fmla="*/ 265 w 1000"/>
                  <a:gd name="T27" fmla="*/ 424 h 746"/>
                  <a:gd name="T28" fmla="*/ 293 w 1000"/>
                  <a:gd name="T29" fmla="*/ 458 h 746"/>
                  <a:gd name="T30" fmla="*/ 324 w 1000"/>
                  <a:gd name="T31" fmla="*/ 458 h 746"/>
                  <a:gd name="T32" fmla="*/ 353 w 1000"/>
                  <a:gd name="T33" fmla="*/ 424 h 746"/>
                  <a:gd name="T34" fmla="*/ 412 w 1000"/>
                  <a:gd name="T35" fmla="*/ 458 h 746"/>
                  <a:gd name="T36" fmla="*/ 384 w 1000"/>
                  <a:gd name="T37" fmla="*/ 424 h 746"/>
                  <a:gd name="T38" fmla="*/ 412 w 1000"/>
                  <a:gd name="T39" fmla="*/ 458 h 746"/>
                  <a:gd name="T40" fmla="*/ 536 w 1000"/>
                  <a:gd name="T41" fmla="*/ 579 h 746"/>
                  <a:gd name="T42" fmla="*/ 480 w 1000"/>
                  <a:gd name="T43" fmla="*/ 480 h 746"/>
                  <a:gd name="T44" fmla="*/ 499 w 1000"/>
                  <a:gd name="T45" fmla="*/ 353 h 746"/>
                  <a:gd name="T46" fmla="*/ 519 w 1000"/>
                  <a:gd name="T47" fmla="*/ 480 h 746"/>
                  <a:gd name="T48" fmla="*/ 590 w 1000"/>
                  <a:gd name="T49" fmla="*/ 458 h 746"/>
                  <a:gd name="T50" fmla="*/ 618 w 1000"/>
                  <a:gd name="T51" fmla="*/ 424 h 746"/>
                  <a:gd name="T52" fmla="*/ 621 w 1000"/>
                  <a:gd name="T53" fmla="*/ 277 h 746"/>
                  <a:gd name="T54" fmla="*/ 381 w 1000"/>
                  <a:gd name="T55" fmla="*/ 190 h 746"/>
                  <a:gd name="T56" fmla="*/ 624 w 1000"/>
                  <a:gd name="T57" fmla="*/ 190 h 746"/>
                  <a:gd name="T58" fmla="*/ 621 w 1000"/>
                  <a:gd name="T59" fmla="*/ 277 h 746"/>
                  <a:gd name="T60" fmla="*/ 649 w 1000"/>
                  <a:gd name="T61" fmla="*/ 458 h 746"/>
                  <a:gd name="T62" fmla="*/ 677 w 1000"/>
                  <a:gd name="T63" fmla="*/ 424 h 746"/>
                  <a:gd name="T64" fmla="*/ 737 w 1000"/>
                  <a:gd name="T65" fmla="*/ 458 h 746"/>
                  <a:gd name="T66" fmla="*/ 708 w 1000"/>
                  <a:gd name="T67" fmla="*/ 424 h 746"/>
                  <a:gd name="T68" fmla="*/ 737 w 1000"/>
                  <a:gd name="T69" fmla="*/ 458 h 7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00" h="746">
                    <a:moveTo>
                      <a:pt x="999" y="441"/>
                    </a:moveTo>
                    <a:lnTo>
                      <a:pt x="878" y="370"/>
                    </a:lnTo>
                    <a:lnTo>
                      <a:pt x="878" y="424"/>
                    </a:lnTo>
                    <a:lnTo>
                      <a:pt x="765" y="424"/>
                    </a:lnTo>
                    <a:lnTo>
                      <a:pt x="765" y="280"/>
                    </a:lnTo>
                    <a:lnTo>
                      <a:pt x="691" y="280"/>
                    </a:lnTo>
                    <a:lnTo>
                      <a:pt x="691" y="192"/>
                    </a:lnTo>
                    <a:cubicBezTo>
                      <a:pt x="691" y="85"/>
                      <a:pt x="604" y="0"/>
                      <a:pt x="499" y="0"/>
                    </a:cubicBezTo>
                    <a:cubicBezTo>
                      <a:pt x="392" y="0"/>
                      <a:pt x="308" y="88"/>
                      <a:pt x="308" y="192"/>
                    </a:cubicBezTo>
                    <a:lnTo>
                      <a:pt x="308" y="280"/>
                    </a:lnTo>
                    <a:lnTo>
                      <a:pt x="234" y="280"/>
                    </a:lnTo>
                    <a:lnTo>
                      <a:pt x="234" y="424"/>
                    </a:lnTo>
                    <a:lnTo>
                      <a:pt x="121" y="424"/>
                    </a:lnTo>
                    <a:lnTo>
                      <a:pt x="121" y="370"/>
                    </a:lnTo>
                    <a:lnTo>
                      <a:pt x="0" y="441"/>
                    </a:lnTo>
                    <a:lnTo>
                      <a:pt x="121" y="511"/>
                    </a:lnTo>
                    <a:lnTo>
                      <a:pt x="121" y="458"/>
                    </a:lnTo>
                    <a:lnTo>
                      <a:pt x="234" y="458"/>
                    </a:lnTo>
                    <a:lnTo>
                      <a:pt x="234" y="633"/>
                    </a:lnTo>
                    <a:lnTo>
                      <a:pt x="499" y="745"/>
                    </a:lnTo>
                    <a:lnTo>
                      <a:pt x="765" y="633"/>
                    </a:lnTo>
                    <a:lnTo>
                      <a:pt x="765" y="458"/>
                    </a:lnTo>
                    <a:lnTo>
                      <a:pt x="878" y="458"/>
                    </a:lnTo>
                    <a:lnTo>
                      <a:pt x="878" y="511"/>
                    </a:lnTo>
                    <a:lnTo>
                      <a:pt x="999" y="441"/>
                    </a:lnTo>
                    <a:close/>
                    <a:moveTo>
                      <a:pt x="293" y="458"/>
                    </a:moveTo>
                    <a:lnTo>
                      <a:pt x="265" y="458"/>
                    </a:lnTo>
                    <a:lnTo>
                      <a:pt x="265" y="424"/>
                    </a:lnTo>
                    <a:lnTo>
                      <a:pt x="293" y="424"/>
                    </a:lnTo>
                    <a:lnTo>
                      <a:pt x="293" y="458"/>
                    </a:lnTo>
                    <a:close/>
                    <a:moveTo>
                      <a:pt x="353" y="458"/>
                    </a:moveTo>
                    <a:lnTo>
                      <a:pt x="324" y="458"/>
                    </a:lnTo>
                    <a:lnTo>
                      <a:pt x="324" y="424"/>
                    </a:lnTo>
                    <a:lnTo>
                      <a:pt x="353" y="424"/>
                    </a:lnTo>
                    <a:lnTo>
                      <a:pt x="353" y="458"/>
                    </a:lnTo>
                    <a:close/>
                    <a:moveTo>
                      <a:pt x="412" y="458"/>
                    </a:moveTo>
                    <a:lnTo>
                      <a:pt x="384" y="458"/>
                    </a:lnTo>
                    <a:lnTo>
                      <a:pt x="384" y="424"/>
                    </a:lnTo>
                    <a:lnTo>
                      <a:pt x="412" y="424"/>
                    </a:lnTo>
                    <a:lnTo>
                      <a:pt x="412" y="458"/>
                    </a:lnTo>
                    <a:close/>
                    <a:moveTo>
                      <a:pt x="519" y="480"/>
                    </a:moveTo>
                    <a:lnTo>
                      <a:pt x="536" y="579"/>
                    </a:lnTo>
                    <a:lnTo>
                      <a:pt x="460" y="579"/>
                    </a:lnTo>
                    <a:lnTo>
                      <a:pt x="480" y="480"/>
                    </a:lnTo>
                    <a:cubicBezTo>
                      <a:pt x="454" y="472"/>
                      <a:pt x="435" y="449"/>
                      <a:pt x="435" y="418"/>
                    </a:cubicBezTo>
                    <a:cubicBezTo>
                      <a:pt x="435" y="381"/>
                      <a:pt x="462" y="353"/>
                      <a:pt x="499" y="353"/>
                    </a:cubicBezTo>
                    <a:cubicBezTo>
                      <a:pt x="535" y="353"/>
                      <a:pt x="564" y="381"/>
                      <a:pt x="564" y="418"/>
                    </a:cubicBezTo>
                    <a:cubicBezTo>
                      <a:pt x="564" y="446"/>
                      <a:pt x="545" y="472"/>
                      <a:pt x="519" y="480"/>
                    </a:cubicBezTo>
                    <a:close/>
                    <a:moveTo>
                      <a:pt x="618" y="458"/>
                    </a:moveTo>
                    <a:lnTo>
                      <a:pt x="590" y="458"/>
                    </a:lnTo>
                    <a:lnTo>
                      <a:pt x="590" y="424"/>
                    </a:lnTo>
                    <a:lnTo>
                      <a:pt x="618" y="424"/>
                    </a:lnTo>
                    <a:lnTo>
                      <a:pt x="618" y="458"/>
                    </a:lnTo>
                    <a:close/>
                    <a:moveTo>
                      <a:pt x="621" y="277"/>
                    </a:moveTo>
                    <a:lnTo>
                      <a:pt x="381" y="277"/>
                    </a:lnTo>
                    <a:lnTo>
                      <a:pt x="381" y="190"/>
                    </a:lnTo>
                    <a:cubicBezTo>
                      <a:pt x="381" y="122"/>
                      <a:pt x="434" y="68"/>
                      <a:pt x="502" y="68"/>
                    </a:cubicBezTo>
                    <a:cubicBezTo>
                      <a:pt x="569" y="68"/>
                      <a:pt x="624" y="122"/>
                      <a:pt x="624" y="190"/>
                    </a:cubicBezTo>
                    <a:lnTo>
                      <a:pt x="624" y="277"/>
                    </a:lnTo>
                    <a:lnTo>
                      <a:pt x="621" y="277"/>
                    </a:lnTo>
                    <a:close/>
                    <a:moveTo>
                      <a:pt x="677" y="458"/>
                    </a:moveTo>
                    <a:lnTo>
                      <a:pt x="649" y="458"/>
                    </a:lnTo>
                    <a:lnTo>
                      <a:pt x="649" y="424"/>
                    </a:lnTo>
                    <a:lnTo>
                      <a:pt x="677" y="424"/>
                    </a:lnTo>
                    <a:lnTo>
                      <a:pt x="677" y="458"/>
                    </a:lnTo>
                    <a:close/>
                    <a:moveTo>
                      <a:pt x="737" y="458"/>
                    </a:moveTo>
                    <a:lnTo>
                      <a:pt x="708" y="458"/>
                    </a:lnTo>
                    <a:lnTo>
                      <a:pt x="708" y="424"/>
                    </a:lnTo>
                    <a:lnTo>
                      <a:pt x="737" y="424"/>
                    </a:lnTo>
                    <a:lnTo>
                      <a:pt x="737" y="458"/>
                    </a:lnTo>
                    <a:close/>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137" name="Freeform 231">
                <a:extLst>
                  <a:ext uri="{FF2B5EF4-FFF2-40B4-BE49-F238E27FC236}">
                    <a16:creationId xmlns:a16="http://schemas.microsoft.com/office/drawing/2014/main" id="{61966C32-4AEC-4D63-B92B-CB11CCEE7857}"/>
                  </a:ext>
                </a:extLst>
              </p:cNvPr>
              <p:cNvSpPr>
                <a:spLocks noChangeArrowheads="1"/>
              </p:cNvSpPr>
              <p:nvPr/>
            </p:nvSpPr>
            <p:spPr bwMode="auto">
              <a:xfrm>
                <a:off x="3235325" y="1938338"/>
                <a:ext cx="360363" cy="268287"/>
              </a:xfrm>
              <a:custGeom>
                <a:avLst/>
                <a:gdLst>
                  <a:gd name="T0" fmla="*/ 878 w 1000"/>
                  <a:gd name="T1" fmla="*/ 370 h 746"/>
                  <a:gd name="T2" fmla="*/ 765 w 1000"/>
                  <a:gd name="T3" fmla="*/ 424 h 746"/>
                  <a:gd name="T4" fmla="*/ 691 w 1000"/>
                  <a:gd name="T5" fmla="*/ 280 h 746"/>
                  <a:gd name="T6" fmla="*/ 499 w 1000"/>
                  <a:gd name="T7" fmla="*/ 0 h 746"/>
                  <a:gd name="T8" fmla="*/ 308 w 1000"/>
                  <a:gd name="T9" fmla="*/ 280 h 746"/>
                  <a:gd name="T10" fmla="*/ 234 w 1000"/>
                  <a:gd name="T11" fmla="*/ 424 h 746"/>
                  <a:gd name="T12" fmla="*/ 121 w 1000"/>
                  <a:gd name="T13" fmla="*/ 370 h 746"/>
                  <a:gd name="T14" fmla="*/ 121 w 1000"/>
                  <a:gd name="T15" fmla="*/ 511 h 746"/>
                  <a:gd name="T16" fmla="*/ 234 w 1000"/>
                  <a:gd name="T17" fmla="*/ 458 h 746"/>
                  <a:gd name="T18" fmla="*/ 499 w 1000"/>
                  <a:gd name="T19" fmla="*/ 745 h 746"/>
                  <a:gd name="T20" fmla="*/ 765 w 1000"/>
                  <a:gd name="T21" fmla="*/ 458 h 746"/>
                  <a:gd name="T22" fmla="*/ 878 w 1000"/>
                  <a:gd name="T23" fmla="*/ 511 h 746"/>
                  <a:gd name="T24" fmla="*/ 293 w 1000"/>
                  <a:gd name="T25" fmla="*/ 458 h 746"/>
                  <a:gd name="T26" fmla="*/ 265 w 1000"/>
                  <a:gd name="T27" fmla="*/ 424 h 746"/>
                  <a:gd name="T28" fmla="*/ 293 w 1000"/>
                  <a:gd name="T29" fmla="*/ 458 h 746"/>
                  <a:gd name="T30" fmla="*/ 324 w 1000"/>
                  <a:gd name="T31" fmla="*/ 458 h 746"/>
                  <a:gd name="T32" fmla="*/ 353 w 1000"/>
                  <a:gd name="T33" fmla="*/ 424 h 746"/>
                  <a:gd name="T34" fmla="*/ 412 w 1000"/>
                  <a:gd name="T35" fmla="*/ 458 h 746"/>
                  <a:gd name="T36" fmla="*/ 384 w 1000"/>
                  <a:gd name="T37" fmla="*/ 424 h 746"/>
                  <a:gd name="T38" fmla="*/ 412 w 1000"/>
                  <a:gd name="T39" fmla="*/ 458 h 746"/>
                  <a:gd name="T40" fmla="*/ 536 w 1000"/>
                  <a:gd name="T41" fmla="*/ 579 h 746"/>
                  <a:gd name="T42" fmla="*/ 480 w 1000"/>
                  <a:gd name="T43" fmla="*/ 480 h 746"/>
                  <a:gd name="T44" fmla="*/ 499 w 1000"/>
                  <a:gd name="T45" fmla="*/ 353 h 746"/>
                  <a:gd name="T46" fmla="*/ 519 w 1000"/>
                  <a:gd name="T47" fmla="*/ 480 h 746"/>
                  <a:gd name="T48" fmla="*/ 590 w 1000"/>
                  <a:gd name="T49" fmla="*/ 458 h 746"/>
                  <a:gd name="T50" fmla="*/ 618 w 1000"/>
                  <a:gd name="T51" fmla="*/ 424 h 746"/>
                  <a:gd name="T52" fmla="*/ 621 w 1000"/>
                  <a:gd name="T53" fmla="*/ 277 h 746"/>
                  <a:gd name="T54" fmla="*/ 381 w 1000"/>
                  <a:gd name="T55" fmla="*/ 190 h 746"/>
                  <a:gd name="T56" fmla="*/ 624 w 1000"/>
                  <a:gd name="T57" fmla="*/ 190 h 746"/>
                  <a:gd name="T58" fmla="*/ 621 w 1000"/>
                  <a:gd name="T59" fmla="*/ 277 h 746"/>
                  <a:gd name="T60" fmla="*/ 649 w 1000"/>
                  <a:gd name="T61" fmla="*/ 458 h 746"/>
                  <a:gd name="T62" fmla="*/ 677 w 1000"/>
                  <a:gd name="T63" fmla="*/ 424 h 746"/>
                  <a:gd name="T64" fmla="*/ 737 w 1000"/>
                  <a:gd name="T65" fmla="*/ 458 h 746"/>
                  <a:gd name="T66" fmla="*/ 708 w 1000"/>
                  <a:gd name="T67" fmla="*/ 424 h 746"/>
                  <a:gd name="T68" fmla="*/ 737 w 1000"/>
                  <a:gd name="T69" fmla="*/ 458 h 7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00" h="746">
                    <a:moveTo>
                      <a:pt x="999" y="441"/>
                    </a:moveTo>
                    <a:lnTo>
                      <a:pt x="878" y="370"/>
                    </a:lnTo>
                    <a:lnTo>
                      <a:pt x="878" y="424"/>
                    </a:lnTo>
                    <a:lnTo>
                      <a:pt x="765" y="424"/>
                    </a:lnTo>
                    <a:lnTo>
                      <a:pt x="765" y="280"/>
                    </a:lnTo>
                    <a:lnTo>
                      <a:pt x="691" y="280"/>
                    </a:lnTo>
                    <a:lnTo>
                      <a:pt x="691" y="192"/>
                    </a:lnTo>
                    <a:cubicBezTo>
                      <a:pt x="691" y="85"/>
                      <a:pt x="604" y="0"/>
                      <a:pt x="499" y="0"/>
                    </a:cubicBezTo>
                    <a:cubicBezTo>
                      <a:pt x="392" y="0"/>
                      <a:pt x="308" y="88"/>
                      <a:pt x="308" y="192"/>
                    </a:cubicBezTo>
                    <a:lnTo>
                      <a:pt x="308" y="280"/>
                    </a:lnTo>
                    <a:lnTo>
                      <a:pt x="234" y="280"/>
                    </a:lnTo>
                    <a:lnTo>
                      <a:pt x="234" y="424"/>
                    </a:lnTo>
                    <a:lnTo>
                      <a:pt x="121" y="424"/>
                    </a:lnTo>
                    <a:lnTo>
                      <a:pt x="121" y="370"/>
                    </a:lnTo>
                    <a:lnTo>
                      <a:pt x="0" y="441"/>
                    </a:lnTo>
                    <a:lnTo>
                      <a:pt x="121" y="511"/>
                    </a:lnTo>
                    <a:lnTo>
                      <a:pt x="121" y="458"/>
                    </a:lnTo>
                    <a:lnTo>
                      <a:pt x="234" y="458"/>
                    </a:lnTo>
                    <a:lnTo>
                      <a:pt x="234" y="633"/>
                    </a:lnTo>
                    <a:lnTo>
                      <a:pt x="499" y="745"/>
                    </a:lnTo>
                    <a:lnTo>
                      <a:pt x="765" y="633"/>
                    </a:lnTo>
                    <a:lnTo>
                      <a:pt x="765" y="458"/>
                    </a:lnTo>
                    <a:lnTo>
                      <a:pt x="878" y="458"/>
                    </a:lnTo>
                    <a:lnTo>
                      <a:pt x="878" y="511"/>
                    </a:lnTo>
                    <a:lnTo>
                      <a:pt x="999" y="441"/>
                    </a:lnTo>
                    <a:close/>
                    <a:moveTo>
                      <a:pt x="293" y="458"/>
                    </a:moveTo>
                    <a:lnTo>
                      <a:pt x="265" y="458"/>
                    </a:lnTo>
                    <a:lnTo>
                      <a:pt x="265" y="424"/>
                    </a:lnTo>
                    <a:lnTo>
                      <a:pt x="293" y="424"/>
                    </a:lnTo>
                    <a:lnTo>
                      <a:pt x="293" y="458"/>
                    </a:lnTo>
                    <a:close/>
                    <a:moveTo>
                      <a:pt x="353" y="458"/>
                    </a:moveTo>
                    <a:lnTo>
                      <a:pt x="324" y="458"/>
                    </a:lnTo>
                    <a:lnTo>
                      <a:pt x="324" y="424"/>
                    </a:lnTo>
                    <a:lnTo>
                      <a:pt x="353" y="424"/>
                    </a:lnTo>
                    <a:lnTo>
                      <a:pt x="353" y="458"/>
                    </a:lnTo>
                    <a:close/>
                    <a:moveTo>
                      <a:pt x="412" y="458"/>
                    </a:moveTo>
                    <a:lnTo>
                      <a:pt x="384" y="458"/>
                    </a:lnTo>
                    <a:lnTo>
                      <a:pt x="384" y="424"/>
                    </a:lnTo>
                    <a:lnTo>
                      <a:pt x="412" y="424"/>
                    </a:lnTo>
                    <a:lnTo>
                      <a:pt x="412" y="458"/>
                    </a:lnTo>
                    <a:close/>
                    <a:moveTo>
                      <a:pt x="519" y="480"/>
                    </a:moveTo>
                    <a:lnTo>
                      <a:pt x="536" y="579"/>
                    </a:lnTo>
                    <a:lnTo>
                      <a:pt x="460" y="579"/>
                    </a:lnTo>
                    <a:lnTo>
                      <a:pt x="480" y="480"/>
                    </a:lnTo>
                    <a:cubicBezTo>
                      <a:pt x="454" y="472"/>
                      <a:pt x="435" y="449"/>
                      <a:pt x="435" y="418"/>
                    </a:cubicBezTo>
                    <a:cubicBezTo>
                      <a:pt x="435" y="381"/>
                      <a:pt x="462" y="353"/>
                      <a:pt x="499" y="353"/>
                    </a:cubicBezTo>
                    <a:cubicBezTo>
                      <a:pt x="535" y="353"/>
                      <a:pt x="564" y="381"/>
                      <a:pt x="564" y="418"/>
                    </a:cubicBezTo>
                    <a:cubicBezTo>
                      <a:pt x="564" y="446"/>
                      <a:pt x="545" y="472"/>
                      <a:pt x="519" y="480"/>
                    </a:cubicBezTo>
                    <a:close/>
                    <a:moveTo>
                      <a:pt x="618" y="458"/>
                    </a:moveTo>
                    <a:lnTo>
                      <a:pt x="590" y="458"/>
                    </a:lnTo>
                    <a:lnTo>
                      <a:pt x="590" y="424"/>
                    </a:lnTo>
                    <a:lnTo>
                      <a:pt x="618" y="424"/>
                    </a:lnTo>
                    <a:lnTo>
                      <a:pt x="618" y="458"/>
                    </a:lnTo>
                    <a:close/>
                    <a:moveTo>
                      <a:pt x="621" y="277"/>
                    </a:moveTo>
                    <a:lnTo>
                      <a:pt x="381" y="277"/>
                    </a:lnTo>
                    <a:lnTo>
                      <a:pt x="381" y="190"/>
                    </a:lnTo>
                    <a:cubicBezTo>
                      <a:pt x="381" y="122"/>
                      <a:pt x="434" y="68"/>
                      <a:pt x="502" y="68"/>
                    </a:cubicBezTo>
                    <a:cubicBezTo>
                      <a:pt x="569" y="68"/>
                      <a:pt x="624" y="122"/>
                      <a:pt x="624" y="190"/>
                    </a:cubicBezTo>
                    <a:lnTo>
                      <a:pt x="624" y="277"/>
                    </a:lnTo>
                    <a:lnTo>
                      <a:pt x="621" y="277"/>
                    </a:lnTo>
                    <a:close/>
                    <a:moveTo>
                      <a:pt x="677" y="458"/>
                    </a:moveTo>
                    <a:lnTo>
                      <a:pt x="649" y="458"/>
                    </a:lnTo>
                    <a:lnTo>
                      <a:pt x="649" y="424"/>
                    </a:lnTo>
                    <a:lnTo>
                      <a:pt x="677" y="424"/>
                    </a:lnTo>
                    <a:lnTo>
                      <a:pt x="677" y="458"/>
                    </a:lnTo>
                    <a:close/>
                    <a:moveTo>
                      <a:pt x="737" y="458"/>
                    </a:moveTo>
                    <a:lnTo>
                      <a:pt x="708" y="458"/>
                    </a:lnTo>
                    <a:lnTo>
                      <a:pt x="708" y="424"/>
                    </a:lnTo>
                    <a:lnTo>
                      <a:pt x="737" y="424"/>
                    </a:lnTo>
                    <a:lnTo>
                      <a:pt x="737" y="458"/>
                    </a:lnTo>
                    <a:close/>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grpSp>
        <p:sp>
          <p:nvSpPr>
            <p:cNvPr id="135" name="Rectangle 134">
              <a:extLst>
                <a:ext uri="{FF2B5EF4-FFF2-40B4-BE49-F238E27FC236}">
                  <a16:creationId xmlns:a16="http://schemas.microsoft.com/office/drawing/2014/main" id="{F8E937CC-F6C8-4B6E-A290-AA984FC14A92}"/>
                </a:ext>
              </a:extLst>
            </p:cNvPr>
            <p:cNvSpPr/>
            <p:nvPr/>
          </p:nvSpPr>
          <p:spPr>
            <a:xfrm>
              <a:off x="4193333" y="2127578"/>
              <a:ext cx="639069" cy="647172"/>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p>
          </p:txBody>
        </p:sp>
      </p:grpSp>
      <p:sp>
        <p:nvSpPr>
          <p:cNvPr id="138" name="Text Box 30">
            <a:extLst>
              <a:ext uri="{FF2B5EF4-FFF2-40B4-BE49-F238E27FC236}">
                <a16:creationId xmlns:a16="http://schemas.microsoft.com/office/drawing/2014/main" id="{D9D87A6A-21DB-4D96-942F-BB2C94FC5ABA}"/>
              </a:ext>
            </a:extLst>
          </p:cNvPr>
          <p:cNvSpPr txBox="1">
            <a:spLocks noChangeArrowheads="1"/>
          </p:cNvSpPr>
          <p:nvPr/>
        </p:nvSpPr>
        <p:spPr bwMode="auto">
          <a:xfrm>
            <a:off x="2660861" y="3646458"/>
            <a:ext cx="683563" cy="122033"/>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solidFill>
                  <a:schemeClr val="bg2">
                    <a:lumMod val="10000"/>
                  </a:schemeClr>
                </a:solidFill>
              </a:rPr>
              <a:t>VPN IPSec</a:t>
            </a:r>
          </a:p>
        </p:txBody>
      </p:sp>
      <p:sp>
        <p:nvSpPr>
          <p:cNvPr id="139" name="Rectangle 138">
            <a:extLst>
              <a:ext uri="{FF2B5EF4-FFF2-40B4-BE49-F238E27FC236}">
                <a16:creationId xmlns:a16="http://schemas.microsoft.com/office/drawing/2014/main" id="{35AEECEF-CF6C-44EF-8865-9D03C0C62167}"/>
              </a:ext>
            </a:extLst>
          </p:cNvPr>
          <p:cNvSpPr/>
          <p:nvPr/>
        </p:nvSpPr>
        <p:spPr>
          <a:xfrm>
            <a:off x="1245521" y="1664900"/>
            <a:ext cx="1752144" cy="1158436"/>
          </a:xfrm>
          <a:prstGeom prst="rect">
            <a:avLst/>
          </a:prstGeom>
          <a:noFill/>
          <a:ln w="19050">
            <a:solidFill>
              <a:schemeClr val="tx1"/>
            </a:solidFill>
            <a:prstDash val="solid"/>
          </a:ln>
          <a:effectLst/>
        </p:spPr>
        <p:style>
          <a:lnRef idx="1">
            <a:schemeClr val="accent1"/>
          </a:lnRef>
          <a:fillRef idx="3">
            <a:schemeClr val="accent1"/>
          </a:fillRef>
          <a:effectRef idx="2">
            <a:schemeClr val="accent1"/>
          </a:effectRef>
          <a:fontRef idx="minor">
            <a:schemeClr val="lt1"/>
          </a:fontRef>
        </p:style>
        <p:txBody>
          <a:bodyPr anchor="b"/>
          <a:lstStyle/>
          <a:p>
            <a:pPr fontAlgn="auto">
              <a:spcBef>
                <a:spcPts val="0"/>
              </a:spcBef>
              <a:spcAft>
                <a:spcPts val="0"/>
              </a:spcAft>
              <a:defRPr/>
            </a:pPr>
            <a:endParaRPr lang="en-US" sz="1200" b="1" dirty="0">
              <a:solidFill>
                <a:schemeClr val="tx1"/>
              </a:solidFill>
              <a:latin typeface="Calibri" charset="0"/>
              <a:ea typeface="Calibri" charset="0"/>
              <a:cs typeface="Calibri" charset="0"/>
            </a:endParaRPr>
          </a:p>
        </p:txBody>
      </p:sp>
      <p:grpSp>
        <p:nvGrpSpPr>
          <p:cNvPr id="140" name="Group 139">
            <a:extLst>
              <a:ext uri="{FF2B5EF4-FFF2-40B4-BE49-F238E27FC236}">
                <a16:creationId xmlns:a16="http://schemas.microsoft.com/office/drawing/2014/main" id="{93033013-1648-4440-82AB-2E9A529E3345}"/>
              </a:ext>
            </a:extLst>
          </p:cNvPr>
          <p:cNvGrpSpPr/>
          <p:nvPr/>
        </p:nvGrpSpPr>
        <p:grpSpPr>
          <a:xfrm>
            <a:off x="1413100" y="1657864"/>
            <a:ext cx="638903" cy="1019031"/>
            <a:chOff x="4143850" y="4069093"/>
            <a:chExt cx="639069" cy="1019296"/>
          </a:xfrm>
        </p:grpSpPr>
        <p:grpSp>
          <p:nvGrpSpPr>
            <p:cNvPr id="141" name="Group 140">
              <a:extLst>
                <a:ext uri="{FF2B5EF4-FFF2-40B4-BE49-F238E27FC236}">
                  <a16:creationId xmlns:a16="http://schemas.microsoft.com/office/drawing/2014/main" id="{92E15FEE-D156-477F-AFFF-BEC63548A624}"/>
                </a:ext>
              </a:extLst>
            </p:cNvPr>
            <p:cNvGrpSpPr/>
            <p:nvPr/>
          </p:nvGrpSpPr>
          <p:grpSpPr>
            <a:xfrm>
              <a:off x="4145193" y="4788087"/>
              <a:ext cx="636383" cy="209796"/>
              <a:chOff x="2971800" y="2860675"/>
              <a:chExt cx="1011238" cy="333375"/>
            </a:xfrm>
            <a:solidFill>
              <a:srgbClr val="5F5F5F"/>
            </a:solidFill>
          </p:grpSpPr>
          <p:grpSp>
            <p:nvGrpSpPr>
              <p:cNvPr id="173" name="Group 172">
                <a:extLst>
                  <a:ext uri="{FF2B5EF4-FFF2-40B4-BE49-F238E27FC236}">
                    <a16:creationId xmlns:a16="http://schemas.microsoft.com/office/drawing/2014/main" id="{8EA7FA84-7450-4AAF-A07D-7D7A4785A585}"/>
                  </a:ext>
                </a:extLst>
              </p:cNvPr>
              <p:cNvGrpSpPr/>
              <p:nvPr/>
            </p:nvGrpSpPr>
            <p:grpSpPr>
              <a:xfrm>
                <a:off x="3060700" y="2860675"/>
                <a:ext cx="827088" cy="127000"/>
                <a:chOff x="3060700" y="2860675"/>
                <a:chExt cx="827088" cy="127000"/>
              </a:xfrm>
              <a:grpFill/>
            </p:grpSpPr>
            <p:sp>
              <p:nvSpPr>
                <p:cNvPr id="185" name="Freeform 83">
                  <a:extLst>
                    <a:ext uri="{FF2B5EF4-FFF2-40B4-BE49-F238E27FC236}">
                      <a16:creationId xmlns:a16="http://schemas.microsoft.com/office/drawing/2014/main" id="{11AED4C8-7DCF-4670-9006-EB4BA34860B1}"/>
                    </a:ext>
                  </a:extLst>
                </p:cNvPr>
                <p:cNvSpPr>
                  <a:spLocks noChangeArrowheads="1"/>
                </p:cNvSpPr>
                <p:nvPr/>
              </p:nvSpPr>
              <p:spPr bwMode="auto">
                <a:xfrm>
                  <a:off x="3060700" y="2860675"/>
                  <a:ext cx="101600" cy="125413"/>
                </a:xfrm>
                <a:custGeom>
                  <a:avLst/>
                  <a:gdLst>
                    <a:gd name="T0" fmla="*/ 206 w 283"/>
                    <a:gd name="T1" fmla="*/ 116 h 348"/>
                    <a:gd name="T2" fmla="*/ 152 w 283"/>
                    <a:gd name="T3" fmla="*/ 57 h 348"/>
                    <a:gd name="T4" fmla="*/ 76 w 283"/>
                    <a:gd name="T5" fmla="*/ 181 h 348"/>
                    <a:gd name="T6" fmla="*/ 147 w 283"/>
                    <a:gd name="T7" fmla="*/ 297 h 348"/>
                    <a:gd name="T8" fmla="*/ 206 w 283"/>
                    <a:gd name="T9" fmla="*/ 232 h 348"/>
                    <a:gd name="T10" fmla="*/ 282 w 283"/>
                    <a:gd name="T11" fmla="*/ 232 h 348"/>
                    <a:gd name="T12" fmla="*/ 251 w 283"/>
                    <a:gd name="T13" fmla="*/ 311 h 348"/>
                    <a:gd name="T14" fmla="*/ 152 w 283"/>
                    <a:gd name="T15" fmla="*/ 347 h 348"/>
                    <a:gd name="T16" fmla="*/ 0 w 283"/>
                    <a:gd name="T17" fmla="*/ 178 h 348"/>
                    <a:gd name="T18" fmla="*/ 152 w 283"/>
                    <a:gd name="T19" fmla="*/ 0 h 348"/>
                    <a:gd name="T20" fmla="*/ 277 w 283"/>
                    <a:gd name="T21" fmla="*/ 110 h 348"/>
                    <a:gd name="T22" fmla="*/ 206 w 283"/>
                    <a:gd name="T23" fmla="*/ 110 h 348"/>
                    <a:gd name="T24" fmla="*/ 206 w 283"/>
                    <a:gd name="T25" fmla="*/ 116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83" h="348">
                      <a:moveTo>
                        <a:pt x="206" y="116"/>
                      </a:moveTo>
                      <a:cubicBezTo>
                        <a:pt x="203" y="105"/>
                        <a:pt x="200" y="57"/>
                        <a:pt x="152" y="57"/>
                      </a:cubicBezTo>
                      <a:cubicBezTo>
                        <a:pt x="99" y="57"/>
                        <a:pt x="76" y="113"/>
                        <a:pt x="76" y="181"/>
                      </a:cubicBezTo>
                      <a:cubicBezTo>
                        <a:pt x="76" y="201"/>
                        <a:pt x="76" y="297"/>
                        <a:pt x="147" y="297"/>
                      </a:cubicBezTo>
                      <a:cubicBezTo>
                        <a:pt x="178" y="297"/>
                        <a:pt x="206" y="277"/>
                        <a:pt x="206" y="232"/>
                      </a:cubicBezTo>
                      <a:lnTo>
                        <a:pt x="282" y="232"/>
                      </a:lnTo>
                      <a:cubicBezTo>
                        <a:pt x="279" y="251"/>
                        <a:pt x="279" y="283"/>
                        <a:pt x="251" y="311"/>
                      </a:cubicBezTo>
                      <a:cubicBezTo>
                        <a:pt x="220" y="342"/>
                        <a:pt x="184" y="347"/>
                        <a:pt x="152" y="347"/>
                      </a:cubicBezTo>
                      <a:cubicBezTo>
                        <a:pt x="37" y="347"/>
                        <a:pt x="0" y="263"/>
                        <a:pt x="0" y="178"/>
                      </a:cubicBezTo>
                      <a:cubicBezTo>
                        <a:pt x="0" y="71"/>
                        <a:pt x="59" y="0"/>
                        <a:pt x="152" y="0"/>
                      </a:cubicBezTo>
                      <a:cubicBezTo>
                        <a:pt x="226" y="0"/>
                        <a:pt x="277" y="45"/>
                        <a:pt x="277" y="110"/>
                      </a:cubicBezTo>
                      <a:lnTo>
                        <a:pt x="206" y="110"/>
                      </a:lnTo>
                      <a:lnTo>
                        <a:pt x="206" y="116"/>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86" name="Freeform 84">
                  <a:extLst>
                    <a:ext uri="{FF2B5EF4-FFF2-40B4-BE49-F238E27FC236}">
                      <a16:creationId xmlns:a16="http://schemas.microsoft.com/office/drawing/2014/main" id="{56EA41F8-C1FD-4BB1-9D42-7F0437FBEB1B}"/>
                    </a:ext>
                  </a:extLst>
                </p:cNvPr>
                <p:cNvSpPr>
                  <a:spLocks noChangeArrowheads="1"/>
                </p:cNvSpPr>
                <p:nvPr/>
              </p:nvSpPr>
              <p:spPr bwMode="auto">
                <a:xfrm>
                  <a:off x="3186113" y="2898775"/>
                  <a:ext cx="80962" cy="87313"/>
                </a:xfrm>
                <a:custGeom>
                  <a:avLst/>
                  <a:gdLst>
                    <a:gd name="T0" fmla="*/ 68 w 224"/>
                    <a:gd name="T1" fmla="*/ 3 h 241"/>
                    <a:gd name="T2" fmla="*/ 68 w 224"/>
                    <a:gd name="T3" fmla="*/ 141 h 241"/>
                    <a:gd name="T4" fmla="*/ 105 w 224"/>
                    <a:gd name="T5" fmla="*/ 192 h 241"/>
                    <a:gd name="T6" fmla="*/ 150 w 224"/>
                    <a:gd name="T7" fmla="*/ 118 h 241"/>
                    <a:gd name="T8" fmla="*/ 150 w 224"/>
                    <a:gd name="T9" fmla="*/ 0 h 241"/>
                    <a:gd name="T10" fmla="*/ 220 w 224"/>
                    <a:gd name="T11" fmla="*/ 0 h 241"/>
                    <a:gd name="T12" fmla="*/ 220 w 224"/>
                    <a:gd name="T13" fmla="*/ 155 h 241"/>
                    <a:gd name="T14" fmla="*/ 220 w 224"/>
                    <a:gd name="T15" fmla="*/ 217 h 241"/>
                    <a:gd name="T16" fmla="*/ 223 w 224"/>
                    <a:gd name="T17" fmla="*/ 234 h 241"/>
                    <a:gd name="T18" fmla="*/ 155 w 224"/>
                    <a:gd name="T19" fmla="*/ 234 h 241"/>
                    <a:gd name="T20" fmla="*/ 153 w 224"/>
                    <a:gd name="T21" fmla="*/ 203 h 241"/>
                    <a:gd name="T22" fmla="*/ 85 w 224"/>
                    <a:gd name="T23" fmla="*/ 240 h 241"/>
                    <a:gd name="T24" fmla="*/ 14 w 224"/>
                    <a:gd name="T25" fmla="*/ 209 h 241"/>
                    <a:gd name="T26" fmla="*/ 0 w 224"/>
                    <a:gd name="T27" fmla="*/ 146 h 241"/>
                    <a:gd name="T28" fmla="*/ 0 w 224"/>
                    <a:gd name="T29" fmla="*/ 0 h 241"/>
                    <a:gd name="T30" fmla="*/ 68 w 224"/>
                    <a:gd name="T31" fmla="*/ 0 h 241"/>
                    <a:gd name="T32" fmla="*/ 68 w 224"/>
                    <a:gd name="T33" fmla="*/ 3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4" h="241">
                      <a:moveTo>
                        <a:pt x="68" y="3"/>
                      </a:moveTo>
                      <a:lnTo>
                        <a:pt x="68" y="141"/>
                      </a:lnTo>
                      <a:cubicBezTo>
                        <a:pt x="68" y="161"/>
                        <a:pt x="68" y="192"/>
                        <a:pt x="105" y="192"/>
                      </a:cubicBezTo>
                      <a:cubicBezTo>
                        <a:pt x="150" y="192"/>
                        <a:pt x="150" y="158"/>
                        <a:pt x="150" y="118"/>
                      </a:cubicBezTo>
                      <a:lnTo>
                        <a:pt x="150" y="0"/>
                      </a:lnTo>
                      <a:lnTo>
                        <a:pt x="220" y="0"/>
                      </a:lnTo>
                      <a:lnTo>
                        <a:pt x="220" y="155"/>
                      </a:lnTo>
                      <a:cubicBezTo>
                        <a:pt x="220" y="206"/>
                        <a:pt x="220" y="211"/>
                        <a:pt x="220" y="217"/>
                      </a:cubicBezTo>
                      <a:cubicBezTo>
                        <a:pt x="220" y="223"/>
                        <a:pt x="220" y="228"/>
                        <a:pt x="223" y="234"/>
                      </a:cubicBezTo>
                      <a:lnTo>
                        <a:pt x="155" y="234"/>
                      </a:lnTo>
                      <a:lnTo>
                        <a:pt x="153" y="203"/>
                      </a:lnTo>
                      <a:cubicBezTo>
                        <a:pt x="147" y="214"/>
                        <a:pt x="127" y="240"/>
                        <a:pt x="85" y="240"/>
                      </a:cubicBezTo>
                      <a:cubicBezTo>
                        <a:pt x="54" y="240"/>
                        <a:pt x="28" y="225"/>
                        <a:pt x="14" y="209"/>
                      </a:cubicBezTo>
                      <a:cubicBezTo>
                        <a:pt x="0" y="189"/>
                        <a:pt x="0" y="158"/>
                        <a:pt x="0" y="146"/>
                      </a:cubicBezTo>
                      <a:lnTo>
                        <a:pt x="0" y="0"/>
                      </a:lnTo>
                      <a:lnTo>
                        <a:pt x="68" y="0"/>
                      </a:lnTo>
                      <a:lnTo>
                        <a:pt x="68" y="3"/>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87" name="Freeform 85">
                  <a:extLst>
                    <a:ext uri="{FF2B5EF4-FFF2-40B4-BE49-F238E27FC236}">
                      <a16:creationId xmlns:a16="http://schemas.microsoft.com/office/drawing/2014/main" id="{22CC8A35-047D-493D-8FC3-2DF7702AA6CD}"/>
                    </a:ext>
                  </a:extLst>
                </p:cNvPr>
                <p:cNvSpPr>
                  <a:spLocks noChangeArrowheads="1"/>
                </p:cNvSpPr>
                <p:nvPr/>
              </p:nvSpPr>
              <p:spPr bwMode="auto">
                <a:xfrm>
                  <a:off x="3290888" y="2898775"/>
                  <a:ext cx="73025" cy="88900"/>
                </a:xfrm>
                <a:custGeom>
                  <a:avLst/>
                  <a:gdLst>
                    <a:gd name="T0" fmla="*/ 65 w 204"/>
                    <a:gd name="T1" fmla="*/ 172 h 249"/>
                    <a:gd name="T2" fmla="*/ 104 w 204"/>
                    <a:gd name="T3" fmla="*/ 203 h 249"/>
                    <a:gd name="T4" fmla="*/ 141 w 204"/>
                    <a:gd name="T5" fmla="*/ 175 h 249"/>
                    <a:gd name="T6" fmla="*/ 107 w 204"/>
                    <a:gd name="T7" fmla="*/ 149 h 249"/>
                    <a:gd name="T8" fmla="*/ 65 w 204"/>
                    <a:gd name="T9" fmla="*/ 138 h 249"/>
                    <a:gd name="T10" fmla="*/ 6 w 204"/>
                    <a:gd name="T11" fmla="*/ 73 h 249"/>
                    <a:gd name="T12" fmla="*/ 107 w 204"/>
                    <a:gd name="T13" fmla="*/ 0 h 249"/>
                    <a:gd name="T14" fmla="*/ 197 w 204"/>
                    <a:gd name="T15" fmla="*/ 70 h 249"/>
                    <a:gd name="T16" fmla="*/ 135 w 204"/>
                    <a:gd name="T17" fmla="*/ 70 h 249"/>
                    <a:gd name="T18" fmla="*/ 101 w 204"/>
                    <a:gd name="T19" fmla="*/ 42 h 249"/>
                    <a:gd name="T20" fmla="*/ 68 w 204"/>
                    <a:gd name="T21" fmla="*/ 65 h 249"/>
                    <a:gd name="T22" fmla="*/ 99 w 204"/>
                    <a:gd name="T23" fmla="*/ 90 h 249"/>
                    <a:gd name="T24" fmla="*/ 141 w 204"/>
                    <a:gd name="T25" fmla="*/ 101 h 249"/>
                    <a:gd name="T26" fmla="*/ 203 w 204"/>
                    <a:gd name="T27" fmla="*/ 166 h 249"/>
                    <a:gd name="T28" fmla="*/ 96 w 204"/>
                    <a:gd name="T29" fmla="*/ 248 h 249"/>
                    <a:gd name="T30" fmla="*/ 17 w 204"/>
                    <a:gd name="T31" fmla="*/ 220 h 249"/>
                    <a:gd name="T32" fmla="*/ 0 w 204"/>
                    <a:gd name="T33" fmla="*/ 175 h 249"/>
                    <a:gd name="T34" fmla="*/ 65 w 204"/>
                    <a:gd name="T35" fmla="*/ 175 h 249"/>
                    <a:gd name="T36" fmla="*/ 65 w 204"/>
                    <a:gd name="T37" fmla="*/ 17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4" h="249">
                      <a:moveTo>
                        <a:pt x="65" y="172"/>
                      </a:moveTo>
                      <a:cubicBezTo>
                        <a:pt x="65" y="186"/>
                        <a:pt x="76" y="203"/>
                        <a:pt x="104" y="203"/>
                      </a:cubicBezTo>
                      <a:cubicBezTo>
                        <a:pt x="130" y="203"/>
                        <a:pt x="141" y="189"/>
                        <a:pt x="141" y="175"/>
                      </a:cubicBezTo>
                      <a:cubicBezTo>
                        <a:pt x="141" y="164"/>
                        <a:pt x="135" y="155"/>
                        <a:pt x="107" y="149"/>
                      </a:cubicBezTo>
                      <a:lnTo>
                        <a:pt x="65" y="138"/>
                      </a:lnTo>
                      <a:cubicBezTo>
                        <a:pt x="45" y="133"/>
                        <a:pt x="6" y="121"/>
                        <a:pt x="6" y="73"/>
                      </a:cubicBezTo>
                      <a:cubicBezTo>
                        <a:pt x="6" y="28"/>
                        <a:pt x="48" y="0"/>
                        <a:pt x="107" y="0"/>
                      </a:cubicBezTo>
                      <a:cubicBezTo>
                        <a:pt x="155" y="0"/>
                        <a:pt x="195" y="22"/>
                        <a:pt x="197" y="70"/>
                      </a:cubicBezTo>
                      <a:lnTo>
                        <a:pt x="135" y="70"/>
                      </a:lnTo>
                      <a:cubicBezTo>
                        <a:pt x="132" y="45"/>
                        <a:pt x="113" y="42"/>
                        <a:pt x="101" y="42"/>
                      </a:cubicBezTo>
                      <a:cubicBezTo>
                        <a:pt x="82" y="42"/>
                        <a:pt x="68" y="51"/>
                        <a:pt x="68" y="65"/>
                      </a:cubicBezTo>
                      <a:cubicBezTo>
                        <a:pt x="68" y="82"/>
                        <a:pt x="79" y="85"/>
                        <a:pt x="99" y="90"/>
                      </a:cubicBezTo>
                      <a:lnTo>
                        <a:pt x="141" y="101"/>
                      </a:lnTo>
                      <a:cubicBezTo>
                        <a:pt x="183" y="113"/>
                        <a:pt x="203" y="135"/>
                        <a:pt x="203" y="166"/>
                      </a:cubicBezTo>
                      <a:cubicBezTo>
                        <a:pt x="203" y="206"/>
                        <a:pt x="169" y="248"/>
                        <a:pt x="96" y="248"/>
                      </a:cubicBezTo>
                      <a:cubicBezTo>
                        <a:pt x="65" y="248"/>
                        <a:pt x="37" y="243"/>
                        <a:pt x="17" y="220"/>
                      </a:cubicBezTo>
                      <a:cubicBezTo>
                        <a:pt x="3" y="203"/>
                        <a:pt x="0" y="186"/>
                        <a:pt x="0" y="175"/>
                      </a:cubicBezTo>
                      <a:lnTo>
                        <a:pt x="65" y="175"/>
                      </a:lnTo>
                      <a:lnTo>
                        <a:pt x="65" y="172"/>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88" name="Freeform 86">
                  <a:extLst>
                    <a:ext uri="{FF2B5EF4-FFF2-40B4-BE49-F238E27FC236}">
                      <a16:creationId xmlns:a16="http://schemas.microsoft.com/office/drawing/2014/main" id="{866A2290-F1FE-4F82-9036-99535F2483D3}"/>
                    </a:ext>
                  </a:extLst>
                </p:cNvPr>
                <p:cNvSpPr>
                  <a:spLocks noChangeArrowheads="1"/>
                </p:cNvSpPr>
                <p:nvPr/>
              </p:nvSpPr>
              <p:spPr bwMode="auto">
                <a:xfrm>
                  <a:off x="3378200" y="2874963"/>
                  <a:ext cx="61913" cy="111125"/>
                </a:xfrm>
                <a:custGeom>
                  <a:avLst/>
                  <a:gdLst>
                    <a:gd name="T0" fmla="*/ 169 w 170"/>
                    <a:gd name="T1" fmla="*/ 299 h 308"/>
                    <a:gd name="T2" fmla="*/ 115 w 170"/>
                    <a:gd name="T3" fmla="*/ 307 h 308"/>
                    <a:gd name="T4" fmla="*/ 45 w 170"/>
                    <a:gd name="T5" fmla="*/ 245 h 308"/>
                    <a:gd name="T6" fmla="*/ 45 w 170"/>
                    <a:gd name="T7" fmla="*/ 116 h 308"/>
                    <a:gd name="T8" fmla="*/ 0 w 170"/>
                    <a:gd name="T9" fmla="*/ 116 h 308"/>
                    <a:gd name="T10" fmla="*/ 0 w 170"/>
                    <a:gd name="T11" fmla="*/ 70 h 308"/>
                    <a:gd name="T12" fmla="*/ 45 w 170"/>
                    <a:gd name="T13" fmla="*/ 70 h 308"/>
                    <a:gd name="T14" fmla="*/ 45 w 170"/>
                    <a:gd name="T15" fmla="*/ 25 h 308"/>
                    <a:gd name="T16" fmla="*/ 113 w 170"/>
                    <a:gd name="T17" fmla="*/ 0 h 308"/>
                    <a:gd name="T18" fmla="*/ 113 w 170"/>
                    <a:gd name="T19" fmla="*/ 70 h 308"/>
                    <a:gd name="T20" fmla="*/ 169 w 170"/>
                    <a:gd name="T21" fmla="*/ 70 h 308"/>
                    <a:gd name="T22" fmla="*/ 169 w 170"/>
                    <a:gd name="T23" fmla="*/ 116 h 308"/>
                    <a:gd name="T24" fmla="*/ 113 w 170"/>
                    <a:gd name="T25" fmla="*/ 116 h 308"/>
                    <a:gd name="T26" fmla="*/ 113 w 170"/>
                    <a:gd name="T27" fmla="*/ 220 h 308"/>
                    <a:gd name="T28" fmla="*/ 144 w 170"/>
                    <a:gd name="T29" fmla="*/ 254 h 308"/>
                    <a:gd name="T30" fmla="*/ 166 w 170"/>
                    <a:gd name="T31" fmla="*/ 254 h 308"/>
                    <a:gd name="T32" fmla="*/ 166 w 170"/>
                    <a:gd name="T33" fmla="*/ 299 h 308"/>
                    <a:gd name="T34" fmla="*/ 169 w 170"/>
                    <a:gd name="T35" fmla="*/ 299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0" h="308">
                      <a:moveTo>
                        <a:pt x="169" y="299"/>
                      </a:moveTo>
                      <a:cubicBezTo>
                        <a:pt x="146" y="305"/>
                        <a:pt x="127" y="307"/>
                        <a:pt x="115" y="307"/>
                      </a:cubicBezTo>
                      <a:cubicBezTo>
                        <a:pt x="45" y="307"/>
                        <a:pt x="45" y="265"/>
                        <a:pt x="45" y="245"/>
                      </a:cubicBezTo>
                      <a:lnTo>
                        <a:pt x="45" y="116"/>
                      </a:lnTo>
                      <a:lnTo>
                        <a:pt x="0" y="116"/>
                      </a:lnTo>
                      <a:lnTo>
                        <a:pt x="0" y="70"/>
                      </a:lnTo>
                      <a:lnTo>
                        <a:pt x="45" y="70"/>
                      </a:lnTo>
                      <a:lnTo>
                        <a:pt x="45" y="25"/>
                      </a:lnTo>
                      <a:lnTo>
                        <a:pt x="113" y="0"/>
                      </a:lnTo>
                      <a:lnTo>
                        <a:pt x="113" y="70"/>
                      </a:lnTo>
                      <a:lnTo>
                        <a:pt x="169" y="70"/>
                      </a:lnTo>
                      <a:lnTo>
                        <a:pt x="169" y="116"/>
                      </a:lnTo>
                      <a:lnTo>
                        <a:pt x="113" y="116"/>
                      </a:lnTo>
                      <a:lnTo>
                        <a:pt x="113" y="220"/>
                      </a:lnTo>
                      <a:cubicBezTo>
                        <a:pt x="113" y="243"/>
                        <a:pt x="113" y="254"/>
                        <a:pt x="144" y="254"/>
                      </a:cubicBezTo>
                      <a:cubicBezTo>
                        <a:pt x="155" y="254"/>
                        <a:pt x="158" y="254"/>
                        <a:pt x="166" y="254"/>
                      </a:cubicBezTo>
                      <a:lnTo>
                        <a:pt x="166" y="299"/>
                      </a:lnTo>
                      <a:lnTo>
                        <a:pt x="169" y="29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89" name="Freeform 87">
                  <a:extLst>
                    <a:ext uri="{FF2B5EF4-FFF2-40B4-BE49-F238E27FC236}">
                      <a16:creationId xmlns:a16="http://schemas.microsoft.com/office/drawing/2014/main" id="{2D99C0AA-F2A5-451D-A016-AC291088C8B8}"/>
                    </a:ext>
                  </a:extLst>
                </p:cNvPr>
                <p:cNvSpPr>
                  <a:spLocks noChangeArrowheads="1"/>
                </p:cNvSpPr>
                <p:nvPr/>
              </p:nvSpPr>
              <p:spPr bwMode="auto">
                <a:xfrm>
                  <a:off x="3454400" y="2898775"/>
                  <a:ext cx="87313" cy="88900"/>
                </a:xfrm>
                <a:custGeom>
                  <a:avLst/>
                  <a:gdLst>
                    <a:gd name="T0" fmla="*/ 122 w 244"/>
                    <a:gd name="T1" fmla="*/ 0 h 249"/>
                    <a:gd name="T2" fmla="*/ 243 w 244"/>
                    <a:gd name="T3" fmla="*/ 124 h 249"/>
                    <a:gd name="T4" fmla="*/ 119 w 244"/>
                    <a:gd name="T5" fmla="*/ 248 h 249"/>
                    <a:gd name="T6" fmla="*/ 0 w 244"/>
                    <a:gd name="T7" fmla="*/ 124 h 249"/>
                    <a:gd name="T8" fmla="*/ 122 w 244"/>
                    <a:gd name="T9" fmla="*/ 0 h 249"/>
                    <a:gd name="T10" fmla="*/ 122 w 244"/>
                    <a:gd name="T11" fmla="*/ 200 h 249"/>
                    <a:gd name="T12" fmla="*/ 172 w 244"/>
                    <a:gd name="T13" fmla="*/ 121 h 249"/>
                    <a:gd name="T14" fmla="*/ 122 w 244"/>
                    <a:gd name="T15" fmla="*/ 48 h 249"/>
                    <a:gd name="T16" fmla="*/ 71 w 244"/>
                    <a:gd name="T17" fmla="*/ 127 h 249"/>
                    <a:gd name="T18" fmla="*/ 122 w 244"/>
                    <a:gd name="T19" fmla="*/ 200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4" h="249">
                      <a:moveTo>
                        <a:pt x="122" y="0"/>
                      </a:moveTo>
                      <a:cubicBezTo>
                        <a:pt x="206" y="0"/>
                        <a:pt x="243" y="56"/>
                        <a:pt x="243" y="124"/>
                      </a:cubicBezTo>
                      <a:cubicBezTo>
                        <a:pt x="243" y="189"/>
                        <a:pt x="206" y="248"/>
                        <a:pt x="119" y="248"/>
                      </a:cubicBezTo>
                      <a:cubicBezTo>
                        <a:pt x="51" y="248"/>
                        <a:pt x="0" y="206"/>
                        <a:pt x="0" y="124"/>
                      </a:cubicBezTo>
                      <a:cubicBezTo>
                        <a:pt x="0" y="68"/>
                        <a:pt x="28" y="0"/>
                        <a:pt x="122" y="0"/>
                      </a:cubicBezTo>
                      <a:close/>
                      <a:moveTo>
                        <a:pt x="122" y="200"/>
                      </a:moveTo>
                      <a:cubicBezTo>
                        <a:pt x="153" y="200"/>
                        <a:pt x="172" y="183"/>
                        <a:pt x="172" y="121"/>
                      </a:cubicBezTo>
                      <a:cubicBezTo>
                        <a:pt x="172" y="90"/>
                        <a:pt x="167" y="48"/>
                        <a:pt x="122" y="48"/>
                      </a:cubicBezTo>
                      <a:cubicBezTo>
                        <a:pt x="71" y="48"/>
                        <a:pt x="71" y="107"/>
                        <a:pt x="71" y="127"/>
                      </a:cubicBezTo>
                      <a:cubicBezTo>
                        <a:pt x="71" y="178"/>
                        <a:pt x="88" y="200"/>
                        <a:pt x="122" y="200"/>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90" name="Freeform 88">
                  <a:extLst>
                    <a:ext uri="{FF2B5EF4-FFF2-40B4-BE49-F238E27FC236}">
                      <a16:creationId xmlns:a16="http://schemas.microsoft.com/office/drawing/2014/main" id="{249985D1-199C-4454-A74B-F3BC016DB1D6}"/>
                    </a:ext>
                  </a:extLst>
                </p:cNvPr>
                <p:cNvSpPr>
                  <a:spLocks noChangeArrowheads="1"/>
                </p:cNvSpPr>
                <p:nvPr/>
              </p:nvSpPr>
              <p:spPr bwMode="auto">
                <a:xfrm>
                  <a:off x="3568700" y="2898775"/>
                  <a:ext cx="134938" cy="88900"/>
                </a:xfrm>
                <a:custGeom>
                  <a:avLst/>
                  <a:gdLst>
                    <a:gd name="T0" fmla="*/ 3 w 377"/>
                    <a:gd name="T1" fmla="*/ 51 h 246"/>
                    <a:gd name="T2" fmla="*/ 0 w 377"/>
                    <a:gd name="T3" fmla="*/ 6 h 246"/>
                    <a:gd name="T4" fmla="*/ 68 w 377"/>
                    <a:gd name="T5" fmla="*/ 6 h 246"/>
                    <a:gd name="T6" fmla="*/ 71 w 377"/>
                    <a:gd name="T7" fmla="*/ 37 h 246"/>
                    <a:gd name="T8" fmla="*/ 144 w 377"/>
                    <a:gd name="T9" fmla="*/ 0 h 246"/>
                    <a:gd name="T10" fmla="*/ 218 w 377"/>
                    <a:gd name="T11" fmla="*/ 45 h 246"/>
                    <a:gd name="T12" fmla="*/ 294 w 377"/>
                    <a:gd name="T13" fmla="*/ 3 h 246"/>
                    <a:gd name="T14" fmla="*/ 364 w 377"/>
                    <a:gd name="T15" fmla="*/ 39 h 246"/>
                    <a:gd name="T16" fmla="*/ 376 w 377"/>
                    <a:gd name="T17" fmla="*/ 110 h 246"/>
                    <a:gd name="T18" fmla="*/ 376 w 377"/>
                    <a:gd name="T19" fmla="*/ 243 h 246"/>
                    <a:gd name="T20" fmla="*/ 305 w 377"/>
                    <a:gd name="T21" fmla="*/ 243 h 246"/>
                    <a:gd name="T22" fmla="*/ 305 w 377"/>
                    <a:gd name="T23" fmla="*/ 104 h 246"/>
                    <a:gd name="T24" fmla="*/ 266 w 377"/>
                    <a:gd name="T25" fmla="*/ 51 h 246"/>
                    <a:gd name="T26" fmla="*/ 223 w 377"/>
                    <a:gd name="T27" fmla="*/ 124 h 246"/>
                    <a:gd name="T28" fmla="*/ 223 w 377"/>
                    <a:gd name="T29" fmla="*/ 243 h 246"/>
                    <a:gd name="T30" fmla="*/ 153 w 377"/>
                    <a:gd name="T31" fmla="*/ 243 h 246"/>
                    <a:gd name="T32" fmla="*/ 153 w 377"/>
                    <a:gd name="T33" fmla="*/ 104 h 246"/>
                    <a:gd name="T34" fmla="*/ 113 w 377"/>
                    <a:gd name="T35" fmla="*/ 54 h 246"/>
                    <a:gd name="T36" fmla="*/ 71 w 377"/>
                    <a:gd name="T37" fmla="*/ 107 h 246"/>
                    <a:gd name="T38" fmla="*/ 71 w 377"/>
                    <a:gd name="T39" fmla="*/ 245 h 246"/>
                    <a:gd name="T40" fmla="*/ 0 w 377"/>
                    <a:gd name="T41" fmla="*/ 245 h 246"/>
                    <a:gd name="T42" fmla="*/ 0 w 377"/>
                    <a:gd name="T43" fmla="*/ 51 h 246"/>
                    <a:gd name="T44" fmla="*/ 3 w 377"/>
                    <a:gd name="T45" fmla="*/ 51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77" h="246">
                      <a:moveTo>
                        <a:pt x="3" y="51"/>
                      </a:moveTo>
                      <a:cubicBezTo>
                        <a:pt x="3" y="37"/>
                        <a:pt x="3" y="22"/>
                        <a:pt x="0" y="6"/>
                      </a:cubicBezTo>
                      <a:lnTo>
                        <a:pt x="68" y="6"/>
                      </a:lnTo>
                      <a:lnTo>
                        <a:pt x="71" y="37"/>
                      </a:lnTo>
                      <a:cubicBezTo>
                        <a:pt x="79" y="25"/>
                        <a:pt x="96" y="0"/>
                        <a:pt x="144" y="0"/>
                      </a:cubicBezTo>
                      <a:cubicBezTo>
                        <a:pt x="198" y="0"/>
                        <a:pt x="212" y="34"/>
                        <a:pt x="218" y="45"/>
                      </a:cubicBezTo>
                      <a:cubicBezTo>
                        <a:pt x="237" y="8"/>
                        <a:pt x="268" y="3"/>
                        <a:pt x="294" y="3"/>
                      </a:cubicBezTo>
                      <a:cubicBezTo>
                        <a:pt x="342" y="3"/>
                        <a:pt x="359" y="31"/>
                        <a:pt x="364" y="39"/>
                      </a:cubicBezTo>
                      <a:cubicBezTo>
                        <a:pt x="376" y="59"/>
                        <a:pt x="376" y="87"/>
                        <a:pt x="376" y="110"/>
                      </a:cubicBezTo>
                      <a:lnTo>
                        <a:pt x="376" y="243"/>
                      </a:lnTo>
                      <a:lnTo>
                        <a:pt x="305" y="243"/>
                      </a:lnTo>
                      <a:lnTo>
                        <a:pt x="305" y="104"/>
                      </a:lnTo>
                      <a:cubicBezTo>
                        <a:pt x="305" y="79"/>
                        <a:pt x="302" y="51"/>
                        <a:pt x="266" y="51"/>
                      </a:cubicBezTo>
                      <a:cubicBezTo>
                        <a:pt x="223" y="51"/>
                        <a:pt x="223" y="90"/>
                        <a:pt x="223" y="124"/>
                      </a:cubicBezTo>
                      <a:lnTo>
                        <a:pt x="223" y="243"/>
                      </a:lnTo>
                      <a:lnTo>
                        <a:pt x="153" y="243"/>
                      </a:lnTo>
                      <a:lnTo>
                        <a:pt x="153" y="104"/>
                      </a:lnTo>
                      <a:cubicBezTo>
                        <a:pt x="153" y="87"/>
                        <a:pt x="153" y="54"/>
                        <a:pt x="113" y="54"/>
                      </a:cubicBezTo>
                      <a:cubicBezTo>
                        <a:pt x="71" y="54"/>
                        <a:pt x="71" y="90"/>
                        <a:pt x="71" y="107"/>
                      </a:cubicBezTo>
                      <a:lnTo>
                        <a:pt x="71" y="245"/>
                      </a:lnTo>
                      <a:lnTo>
                        <a:pt x="0" y="245"/>
                      </a:lnTo>
                      <a:lnTo>
                        <a:pt x="0" y="51"/>
                      </a:lnTo>
                      <a:lnTo>
                        <a:pt x="3" y="51"/>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14" name="Freeform 89">
                  <a:extLst>
                    <a:ext uri="{FF2B5EF4-FFF2-40B4-BE49-F238E27FC236}">
                      <a16:creationId xmlns:a16="http://schemas.microsoft.com/office/drawing/2014/main" id="{0CD68FF6-439C-412A-8325-CF8E32A72F23}"/>
                    </a:ext>
                  </a:extLst>
                </p:cNvPr>
                <p:cNvSpPr>
                  <a:spLocks noChangeArrowheads="1"/>
                </p:cNvSpPr>
                <p:nvPr/>
              </p:nvSpPr>
              <p:spPr bwMode="auto">
                <a:xfrm>
                  <a:off x="3730625" y="2898775"/>
                  <a:ext cx="80963" cy="88900"/>
                </a:xfrm>
                <a:custGeom>
                  <a:avLst/>
                  <a:gdLst>
                    <a:gd name="T0" fmla="*/ 116 w 227"/>
                    <a:gd name="T1" fmla="*/ 203 h 249"/>
                    <a:gd name="T2" fmla="*/ 155 w 227"/>
                    <a:gd name="T3" fmla="*/ 169 h 249"/>
                    <a:gd name="T4" fmla="*/ 217 w 227"/>
                    <a:gd name="T5" fmla="*/ 169 h 249"/>
                    <a:gd name="T6" fmla="*/ 195 w 227"/>
                    <a:gd name="T7" fmla="*/ 220 h 249"/>
                    <a:gd name="T8" fmla="*/ 113 w 227"/>
                    <a:gd name="T9" fmla="*/ 248 h 249"/>
                    <a:gd name="T10" fmla="*/ 31 w 227"/>
                    <a:gd name="T11" fmla="*/ 220 h 249"/>
                    <a:gd name="T12" fmla="*/ 0 w 227"/>
                    <a:gd name="T13" fmla="*/ 130 h 249"/>
                    <a:gd name="T14" fmla="*/ 48 w 227"/>
                    <a:gd name="T15" fmla="*/ 20 h 249"/>
                    <a:gd name="T16" fmla="*/ 113 w 227"/>
                    <a:gd name="T17" fmla="*/ 0 h 249"/>
                    <a:gd name="T18" fmla="*/ 209 w 227"/>
                    <a:gd name="T19" fmla="*/ 56 h 249"/>
                    <a:gd name="T20" fmla="*/ 223 w 227"/>
                    <a:gd name="T21" fmla="*/ 141 h 249"/>
                    <a:gd name="T22" fmla="*/ 68 w 227"/>
                    <a:gd name="T23" fmla="*/ 141 h 249"/>
                    <a:gd name="T24" fmla="*/ 116 w 227"/>
                    <a:gd name="T25" fmla="*/ 203 h 249"/>
                    <a:gd name="T26" fmla="*/ 155 w 227"/>
                    <a:gd name="T27" fmla="*/ 99 h 249"/>
                    <a:gd name="T28" fmla="*/ 116 w 227"/>
                    <a:gd name="T29" fmla="*/ 45 h 249"/>
                    <a:gd name="T30" fmla="*/ 71 w 227"/>
                    <a:gd name="T31" fmla="*/ 99 h 249"/>
                    <a:gd name="T32" fmla="*/ 155 w 227"/>
                    <a:gd name="T33" fmla="*/ 99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7" h="249">
                      <a:moveTo>
                        <a:pt x="116" y="203"/>
                      </a:moveTo>
                      <a:cubicBezTo>
                        <a:pt x="133" y="203"/>
                        <a:pt x="150" y="197"/>
                        <a:pt x="155" y="169"/>
                      </a:cubicBezTo>
                      <a:lnTo>
                        <a:pt x="217" y="169"/>
                      </a:lnTo>
                      <a:cubicBezTo>
                        <a:pt x="217" y="181"/>
                        <a:pt x="214" y="200"/>
                        <a:pt x="195" y="220"/>
                      </a:cubicBezTo>
                      <a:cubicBezTo>
                        <a:pt x="178" y="237"/>
                        <a:pt x="147" y="248"/>
                        <a:pt x="113" y="248"/>
                      </a:cubicBezTo>
                      <a:cubicBezTo>
                        <a:pt x="93" y="248"/>
                        <a:pt x="54" y="245"/>
                        <a:pt x="31" y="220"/>
                      </a:cubicBezTo>
                      <a:cubicBezTo>
                        <a:pt x="8" y="197"/>
                        <a:pt x="0" y="166"/>
                        <a:pt x="0" y="130"/>
                      </a:cubicBezTo>
                      <a:cubicBezTo>
                        <a:pt x="0" y="93"/>
                        <a:pt x="8" y="45"/>
                        <a:pt x="48" y="20"/>
                      </a:cubicBezTo>
                      <a:cubicBezTo>
                        <a:pt x="65" y="8"/>
                        <a:pt x="87" y="0"/>
                        <a:pt x="113" y="0"/>
                      </a:cubicBezTo>
                      <a:cubicBezTo>
                        <a:pt x="147" y="0"/>
                        <a:pt x="186" y="14"/>
                        <a:pt x="209" y="56"/>
                      </a:cubicBezTo>
                      <a:cubicBezTo>
                        <a:pt x="226" y="87"/>
                        <a:pt x="223" y="124"/>
                        <a:pt x="223" y="141"/>
                      </a:cubicBezTo>
                      <a:lnTo>
                        <a:pt x="68" y="141"/>
                      </a:lnTo>
                      <a:cubicBezTo>
                        <a:pt x="68" y="155"/>
                        <a:pt x="68" y="203"/>
                        <a:pt x="116" y="203"/>
                      </a:cubicBezTo>
                      <a:close/>
                      <a:moveTo>
                        <a:pt x="155" y="99"/>
                      </a:moveTo>
                      <a:cubicBezTo>
                        <a:pt x="155" y="87"/>
                        <a:pt x="155" y="45"/>
                        <a:pt x="116" y="45"/>
                      </a:cubicBezTo>
                      <a:cubicBezTo>
                        <a:pt x="85" y="45"/>
                        <a:pt x="73" y="70"/>
                        <a:pt x="71" y="99"/>
                      </a:cubicBezTo>
                      <a:lnTo>
                        <a:pt x="155" y="99"/>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15" name="Freeform 90">
                  <a:extLst>
                    <a:ext uri="{FF2B5EF4-FFF2-40B4-BE49-F238E27FC236}">
                      <a16:creationId xmlns:a16="http://schemas.microsoft.com/office/drawing/2014/main" id="{C4B0F10E-37F2-4CB5-AF28-E4F361D5AAC6}"/>
                    </a:ext>
                  </a:extLst>
                </p:cNvPr>
                <p:cNvSpPr>
                  <a:spLocks noChangeArrowheads="1"/>
                </p:cNvSpPr>
                <p:nvPr/>
              </p:nvSpPr>
              <p:spPr bwMode="auto">
                <a:xfrm>
                  <a:off x="3835400" y="2898775"/>
                  <a:ext cx="52388" cy="87313"/>
                </a:xfrm>
                <a:custGeom>
                  <a:avLst/>
                  <a:gdLst>
                    <a:gd name="T0" fmla="*/ 2 w 145"/>
                    <a:gd name="T1" fmla="*/ 62 h 241"/>
                    <a:gd name="T2" fmla="*/ 0 w 145"/>
                    <a:gd name="T3" fmla="*/ 3 h 241"/>
                    <a:gd name="T4" fmla="*/ 65 w 145"/>
                    <a:gd name="T5" fmla="*/ 3 h 241"/>
                    <a:gd name="T6" fmla="*/ 65 w 145"/>
                    <a:gd name="T7" fmla="*/ 48 h 241"/>
                    <a:gd name="T8" fmla="*/ 144 w 145"/>
                    <a:gd name="T9" fmla="*/ 3 h 241"/>
                    <a:gd name="T10" fmla="*/ 144 w 145"/>
                    <a:gd name="T11" fmla="*/ 65 h 241"/>
                    <a:gd name="T12" fmla="*/ 70 w 145"/>
                    <a:gd name="T13" fmla="*/ 124 h 241"/>
                    <a:gd name="T14" fmla="*/ 70 w 145"/>
                    <a:gd name="T15" fmla="*/ 240 h 241"/>
                    <a:gd name="T16" fmla="*/ 2 w 145"/>
                    <a:gd name="T17" fmla="*/ 240 h 241"/>
                    <a:gd name="T18" fmla="*/ 2 w 145"/>
                    <a:gd name="T19" fmla="*/ 62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5" h="241">
                      <a:moveTo>
                        <a:pt x="2" y="62"/>
                      </a:moveTo>
                      <a:cubicBezTo>
                        <a:pt x="2" y="51"/>
                        <a:pt x="0" y="17"/>
                        <a:pt x="0" y="3"/>
                      </a:cubicBezTo>
                      <a:lnTo>
                        <a:pt x="65" y="3"/>
                      </a:lnTo>
                      <a:lnTo>
                        <a:pt x="65" y="48"/>
                      </a:lnTo>
                      <a:cubicBezTo>
                        <a:pt x="73" y="28"/>
                        <a:pt x="90" y="0"/>
                        <a:pt x="144" y="3"/>
                      </a:cubicBezTo>
                      <a:lnTo>
                        <a:pt x="144" y="65"/>
                      </a:lnTo>
                      <a:cubicBezTo>
                        <a:pt x="73" y="59"/>
                        <a:pt x="70" y="93"/>
                        <a:pt x="70" y="124"/>
                      </a:cubicBezTo>
                      <a:lnTo>
                        <a:pt x="70" y="240"/>
                      </a:lnTo>
                      <a:lnTo>
                        <a:pt x="2" y="240"/>
                      </a:lnTo>
                      <a:lnTo>
                        <a:pt x="2" y="62"/>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grpSp>
            <p:nvGrpSpPr>
              <p:cNvPr id="174" name="Group 173">
                <a:extLst>
                  <a:ext uri="{FF2B5EF4-FFF2-40B4-BE49-F238E27FC236}">
                    <a16:creationId xmlns:a16="http://schemas.microsoft.com/office/drawing/2014/main" id="{3D0C9D86-1995-4CEF-ADD5-9C0086E98765}"/>
                  </a:ext>
                </a:extLst>
              </p:cNvPr>
              <p:cNvGrpSpPr/>
              <p:nvPr/>
            </p:nvGrpSpPr>
            <p:grpSpPr>
              <a:xfrm>
                <a:off x="2971800" y="3068638"/>
                <a:ext cx="1011238" cy="125412"/>
                <a:chOff x="2971800" y="3068638"/>
                <a:chExt cx="1011238" cy="125412"/>
              </a:xfrm>
              <a:grpFill/>
            </p:grpSpPr>
            <p:sp>
              <p:nvSpPr>
                <p:cNvPr id="175" name="Freeform 91">
                  <a:extLst>
                    <a:ext uri="{FF2B5EF4-FFF2-40B4-BE49-F238E27FC236}">
                      <a16:creationId xmlns:a16="http://schemas.microsoft.com/office/drawing/2014/main" id="{DBE792DB-231D-48B6-B098-691F2ACE72CD}"/>
                    </a:ext>
                  </a:extLst>
                </p:cNvPr>
                <p:cNvSpPr>
                  <a:spLocks noChangeArrowheads="1"/>
                </p:cNvSpPr>
                <p:nvPr/>
              </p:nvSpPr>
              <p:spPr bwMode="auto">
                <a:xfrm>
                  <a:off x="2971800" y="3071813"/>
                  <a:ext cx="101600" cy="120650"/>
                </a:xfrm>
                <a:custGeom>
                  <a:avLst/>
                  <a:gdLst>
                    <a:gd name="T0" fmla="*/ 110 w 283"/>
                    <a:gd name="T1" fmla="*/ 0 h 337"/>
                    <a:gd name="T2" fmla="*/ 225 w 283"/>
                    <a:gd name="T3" fmla="*/ 32 h 337"/>
                    <a:gd name="T4" fmla="*/ 282 w 283"/>
                    <a:gd name="T5" fmla="*/ 164 h 337"/>
                    <a:gd name="T6" fmla="*/ 163 w 283"/>
                    <a:gd name="T7" fmla="*/ 333 h 337"/>
                    <a:gd name="T8" fmla="*/ 104 w 283"/>
                    <a:gd name="T9" fmla="*/ 336 h 337"/>
                    <a:gd name="T10" fmla="*/ 0 w 283"/>
                    <a:gd name="T11" fmla="*/ 336 h 337"/>
                    <a:gd name="T12" fmla="*/ 0 w 283"/>
                    <a:gd name="T13" fmla="*/ 0 h 337"/>
                    <a:gd name="T14" fmla="*/ 110 w 283"/>
                    <a:gd name="T15" fmla="*/ 0 h 337"/>
                    <a:gd name="T16" fmla="*/ 101 w 283"/>
                    <a:gd name="T17" fmla="*/ 280 h 337"/>
                    <a:gd name="T18" fmla="*/ 180 w 283"/>
                    <a:gd name="T19" fmla="*/ 257 h 337"/>
                    <a:gd name="T20" fmla="*/ 211 w 283"/>
                    <a:gd name="T21" fmla="*/ 161 h 337"/>
                    <a:gd name="T22" fmla="*/ 149 w 283"/>
                    <a:gd name="T23" fmla="*/ 57 h 337"/>
                    <a:gd name="T24" fmla="*/ 73 w 283"/>
                    <a:gd name="T25" fmla="*/ 51 h 337"/>
                    <a:gd name="T26" fmla="*/ 73 w 283"/>
                    <a:gd name="T27" fmla="*/ 280 h 337"/>
                    <a:gd name="T28" fmla="*/ 101 w 283"/>
                    <a:gd name="T29" fmla="*/ 280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83" h="337">
                      <a:moveTo>
                        <a:pt x="110" y="0"/>
                      </a:moveTo>
                      <a:cubicBezTo>
                        <a:pt x="130" y="0"/>
                        <a:pt x="186" y="0"/>
                        <a:pt x="225" y="32"/>
                      </a:cubicBezTo>
                      <a:cubicBezTo>
                        <a:pt x="268" y="63"/>
                        <a:pt x="282" y="116"/>
                        <a:pt x="282" y="164"/>
                      </a:cubicBezTo>
                      <a:cubicBezTo>
                        <a:pt x="282" y="269"/>
                        <a:pt x="225" y="322"/>
                        <a:pt x="163" y="333"/>
                      </a:cubicBezTo>
                      <a:cubicBezTo>
                        <a:pt x="152" y="336"/>
                        <a:pt x="138" y="336"/>
                        <a:pt x="104" y="336"/>
                      </a:cubicBezTo>
                      <a:lnTo>
                        <a:pt x="0" y="336"/>
                      </a:lnTo>
                      <a:lnTo>
                        <a:pt x="0" y="0"/>
                      </a:lnTo>
                      <a:lnTo>
                        <a:pt x="110" y="0"/>
                      </a:lnTo>
                      <a:close/>
                      <a:moveTo>
                        <a:pt x="101" y="280"/>
                      </a:moveTo>
                      <a:cubicBezTo>
                        <a:pt x="132" y="280"/>
                        <a:pt x="158" y="277"/>
                        <a:pt x="180" y="257"/>
                      </a:cubicBezTo>
                      <a:cubicBezTo>
                        <a:pt x="209" y="229"/>
                        <a:pt x="211" y="178"/>
                        <a:pt x="211" y="161"/>
                      </a:cubicBezTo>
                      <a:cubicBezTo>
                        <a:pt x="211" y="113"/>
                        <a:pt x="194" y="71"/>
                        <a:pt x="149" y="57"/>
                      </a:cubicBezTo>
                      <a:cubicBezTo>
                        <a:pt x="135" y="54"/>
                        <a:pt x="115" y="51"/>
                        <a:pt x="73" y="51"/>
                      </a:cubicBezTo>
                      <a:lnTo>
                        <a:pt x="73" y="280"/>
                      </a:lnTo>
                      <a:lnTo>
                        <a:pt x="101" y="280"/>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76" name="Freeform 92">
                  <a:extLst>
                    <a:ext uri="{FF2B5EF4-FFF2-40B4-BE49-F238E27FC236}">
                      <a16:creationId xmlns:a16="http://schemas.microsoft.com/office/drawing/2014/main" id="{A7174D5E-50F8-4255-891D-8A26F2A554B5}"/>
                    </a:ext>
                  </a:extLst>
                </p:cNvPr>
                <p:cNvSpPr>
                  <a:spLocks noChangeArrowheads="1"/>
                </p:cNvSpPr>
                <p:nvPr/>
              </p:nvSpPr>
              <p:spPr bwMode="auto">
                <a:xfrm>
                  <a:off x="3092450" y="3103563"/>
                  <a:ext cx="77788" cy="90487"/>
                </a:xfrm>
                <a:custGeom>
                  <a:avLst/>
                  <a:gdLst>
                    <a:gd name="T0" fmla="*/ 152 w 215"/>
                    <a:gd name="T1" fmla="*/ 245 h 252"/>
                    <a:gd name="T2" fmla="*/ 149 w 215"/>
                    <a:gd name="T3" fmla="*/ 214 h 252"/>
                    <a:gd name="T4" fmla="*/ 79 w 215"/>
                    <a:gd name="T5" fmla="*/ 251 h 252"/>
                    <a:gd name="T6" fmla="*/ 19 w 215"/>
                    <a:gd name="T7" fmla="*/ 231 h 252"/>
                    <a:gd name="T8" fmla="*/ 0 w 215"/>
                    <a:gd name="T9" fmla="*/ 180 h 252"/>
                    <a:gd name="T10" fmla="*/ 51 w 215"/>
                    <a:gd name="T11" fmla="*/ 107 h 252"/>
                    <a:gd name="T12" fmla="*/ 144 w 215"/>
                    <a:gd name="T13" fmla="*/ 93 h 252"/>
                    <a:gd name="T14" fmla="*/ 141 w 215"/>
                    <a:gd name="T15" fmla="*/ 62 h 252"/>
                    <a:gd name="T16" fmla="*/ 110 w 215"/>
                    <a:gd name="T17" fmla="*/ 42 h 252"/>
                    <a:gd name="T18" fmla="*/ 84 w 215"/>
                    <a:gd name="T19" fmla="*/ 56 h 252"/>
                    <a:gd name="T20" fmla="*/ 79 w 215"/>
                    <a:gd name="T21" fmla="*/ 76 h 252"/>
                    <a:gd name="T22" fmla="*/ 11 w 215"/>
                    <a:gd name="T23" fmla="*/ 76 h 252"/>
                    <a:gd name="T24" fmla="*/ 36 w 215"/>
                    <a:gd name="T25" fmla="*/ 20 h 252"/>
                    <a:gd name="T26" fmla="*/ 107 w 215"/>
                    <a:gd name="T27" fmla="*/ 0 h 252"/>
                    <a:gd name="T28" fmla="*/ 192 w 215"/>
                    <a:gd name="T29" fmla="*/ 31 h 252"/>
                    <a:gd name="T30" fmla="*/ 209 w 215"/>
                    <a:gd name="T31" fmla="*/ 87 h 252"/>
                    <a:gd name="T32" fmla="*/ 209 w 215"/>
                    <a:gd name="T33" fmla="*/ 180 h 252"/>
                    <a:gd name="T34" fmla="*/ 214 w 215"/>
                    <a:gd name="T35" fmla="*/ 240 h 252"/>
                    <a:gd name="T36" fmla="*/ 152 w 215"/>
                    <a:gd name="T37" fmla="*/ 240 h 252"/>
                    <a:gd name="T38" fmla="*/ 152 w 215"/>
                    <a:gd name="T39" fmla="*/ 245 h 252"/>
                    <a:gd name="T40" fmla="*/ 70 w 215"/>
                    <a:gd name="T41" fmla="*/ 172 h 252"/>
                    <a:gd name="T42" fmla="*/ 104 w 215"/>
                    <a:gd name="T43" fmla="*/ 206 h 252"/>
                    <a:gd name="T44" fmla="*/ 132 w 215"/>
                    <a:gd name="T45" fmla="*/ 192 h 252"/>
                    <a:gd name="T46" fmla="*/ 146 w 215"/>
                    <a:gd name="T47" fmla="*/ 132 h 252"/>
                    <a:gd name="T48" fmla="*/ 70 w 215"/>
                    <a:gd name="T49" fmla="*/ 172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15" h="252">
                      <a:moveTo>
                        <a:pt x="152" y="245"/>
                      </a:moveTo>
                      <a:cubicBezTo>
                        <a:pt x="149" y="231"/>
                        <a:pt x="149" y="220"/>
                        <a:pt x="149" y="214"/>
                      </a:cubicBezTo>
                      <a:cubicBezTo>
                        <a:pt x="124" y="251"/>
                        <a:pt x="93" y="251"/>
                        <a:pt x="79" y="251"/>
                      </a:cubicBezTo>
                      <a:cubicBezTo>
                        <a:pt x="45" y="251"/>
                        <a:pt x="31" y="242"/>
                        <a:pt x="19" y="231"/>
                      </a:cubicBezTo>
                      <a:cubicBezTo>
                        <a:pt x="5" y="217"/>
                        <a:pt x="0" y="197"/>
                        <a:pt x="0" y="180"/>
                      </a:cubicBezTo>
                      <a:cubicBezTo>
                        <a:pt x="0" y="161"/>
                        <a:pt x="5" y="127"/>
                        <a:pt x="51" y="107"/>
                      </a:cubicBezTo>
                      <a:cubicBezTo>
                        <a:pt x="79" y="93"/>
                        <a:pt x="121" y="93"/>
                        <a:pt x="144" y="93"/>
                      </a:cubicBezTo>
                      <a:cubicBezTo>
                        <a:pt x="144" y="79"/>
                        <a:pt x="144" y="70"/>
                        <a:pt x="141" y="62"/>
                      </a:cubicBezTo>
                      <a:cubicBezTo>
                        <a:pt x="135" y="45"/>
                        <a:pt x="115" y="42"/>
                        <a:pt x="110" y="42"/>
                      </a:cubicBezTo>
                      <a:cubicBezTo>
                        <a:pt x="101" y="42"/>
                        <a:pt x="90" y="45"/>
                        <a:pt x="84" y="56"/>
                      </a:cubicBezTo>
                      <a:cubicBezTo>
                        <a:pt x="79" y="65"/>
                        <a:pt x="79" y="70"/>
                        <a:pt x="79" y="76"/>
                      </a:cubicBezTo>
                      <a:lnTo>
                        <a:pt x="11" y="76"/>
                      </a:lnTo>
                      <a:cubicBezTo>
                        <a:pt x="11" y="65"/>
                        <a:pt x="14" y="39"/>
                        <a:pt x="36" y="20"/>
                      </a:cubicBezTo>
                      <a:cubicBezTo>
                        <a:pt x="59" y="5"/>
                        <a:pt x="84" y="0"/>
                        <a:pt x="107" y="0"/>
                      </a:cubicBezTo>
                      <a:cubicBezTo>
                        <a:pt x="127" y="0"/>
                        <a:pt x="166" y="3"/>
                        <a:pt x="192" y="31"/>
                      </a:cubicBezTo>
                      <a:cubicBezTo>
                        <a:pt x="209" y="51"/>
                        <a:pt x="209" y="79"/>
                        <a:pt x="209" y="87"/>
                      </a:cubicBezTo>
                      <a:lnTo>
                        <a:pt x="209" y="180"/>
                      </a:lnTo>
                      <a:cubicBezTo>
                        <a:pt x="209" y="200"/>
                        <a:pt x="209" y="220"/>
                        <a:pt x="214" y="240"/>
                      </a:cubicBezTo>
                      <a:lnTo>
                        <a:pt x="152" y="240"/>
                      </a:lnTo>
                      <a:lnTo>
                        <a:pt x="152" y="245"/>
                      </a:lnTo>
                      <a:close/>
                      <a:moveTo>
                        <a:pt x="70" y="172"/>
                      </a:moveTo>
                      <a:cubicBezTo>
                        <a:pt x="70" y="189"/>
                        <a:pt x="82" y="206"/>
                        <a:pt x="104" y="206"/>
                      </a:cubicBezTo>
                      <a:cubicBezTo>
                        <a:pt x="115" y="206"/>
                        <a:pt x="127" y="200"/>
                        <a:pt x="132" y="192"/>
                      </a:cubicBezTo>
                      <a:cubicBezTo>
                        <a:pt x="144" y="178"/>
                        <a:pt x="146" y="158"/>
                        <a:pt x="146" y="132"/>
                      </a:cubicBezTo>
                      <a:cubicBezTo>
                        <a:pt x="101" y="130"/>
                        <a:pt x="70" y="144"/>
                        <a:pt x="70" y="172"/>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77" name="Freeform 93">
                  <a:extLst>
                    <a:ext uri="{FF2B5EF4-FFF2-40B4-BE49-F238E27FC236}">
                      <a16:creationId xmlns:a16="http://schemas.microsoft.com/office/drawing/2014/main" id="{0B207B62-6A6B-442A-BA85-D9292A5D7D51}"/>
                    </a:ext>
                  </a:extLst>
                </p:cNvPr>
                <p:cNvSpPr>
                  <a:spLocks noChangeArrowheads="1"/>
                </p:cNvSpPr>
                <p:nvPr/>
              </p:nvSpPr>
              <p:spPr bwMode="auto">
                <a:xfrm>
                  <a:off x="3186113" y="3082925"/>
                  <a:ext cx="61912" cy="111125"/>
                </a:xfrm>
                <a:custGeom>
                  <a:avLst/>
                  <a:gdLst>
                    <a:gd name="T0" fmla="*/ 170 w 171"/>
                    <a:gd name="T1" fmla="*/ 299 h 308"/>
                    <a:gd name="T2" fmla="*/ 116 w 171"/>
                    <a:gd name="T3" fmla="*/ 307 h 308"/>
                    <a:gd name="T4" fmla="*/ 45 w 171"/>
                    <a:gd name="T5" fmla="*/ 245 h 308"/>
                    <a:gd name="T6" fmla="*/ 45 w 171"/>
                    <a:gd name="T7" fmla="*/ 115 h 308"/>
                    <a:gd name="T8" fmla="*/ 0 w 171"/>
                    <a:gd name="T9" fmla="*/ 115 h 308"/>
                    <a:gd name="T10" fmla="*/ 0 w 171"/>
                    <a:gd name="T11" fmla="*/ 70 h 308"/>
                    <a:gd name="T12" fmla="*/ 45 w 171"/>
                    <a:gd name="T13" fmla="*/ 70 h 308"/>
                    <a:gd name="T14" fmla="*/ 45 w 171"/>
                    <a:gd name="T15" fmla="*/ 25 h 308"/>
                    <a:gd name="T16" fmla="*/ 113 w 171"/>
                    <a:gd name="T17" fmla="*/ 0 h 308"/>
                    <a:gd name="T18" fmla="*/ 113 w 171"/>
                    <a:gd name="T19" fmla="*/ 70 h 308"/>
                    <a:gd name="T20" fmla="*/ 170 w 171"/>
                    <a:gd name="T21" fmla="*/ 70 h 308"/>
                    <a:gd name="T22" fmla="*/ 170 w 171"/>
                    <a:gd name="T23" fmla="*/ 115 h 308"/>
                    <a:gd name="T24" fmla="*/ 113 w 171"/>
                    <a:gd name="T25" fmla="*/ 115 h 308"/>
                    <a:gd name="T26" fmla="*/ 113 w 171"/>
                    <a:gd name="T27" fmla="*/ 220 h 308"/>
                    <a:gd name="T28" fmla="*/ 144 w 171"/>
                    <a:gd name="T29" fmla="*/ 253 h 308"/>
                    <a:gd name="T30" fmla="*/ 167 w 171"/>
                    <a:gd name="T31" fmla="*/ 253 h 308"/>
                    <a:gd name="T32" fmla="*/ 167 w 171"/>
                    <a:gd name="T33" fmla="*/ 299 h 308"/>
                    <a:gd name="T34" fmla="*/ 170 w 171"/>
                    <a:gd name="T35" fmla="*/ 299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1" h="308">
                      <a:moveTo>
                        <a:pt x="170" y="299"/>
                      </a:moveTo>
                      <a:cubicBezTo>
                        <a:pt x="147" y="304"/>
                        <a:pt x="127" y="307"/>
                        <a:pt x="116" y="307"/>
                      </a:cubicBezTo>
                      <a:cubicBezTo>
                        <a:pt x="45" y="307"/>
                        <a:pt x="45" y="265"/>
                        <a:pt x="45" y="245"/>
                      </a:cubicBezTo>
                      <a:lnTo>
                        <a:pt x="45" y="115"/>
                      </a:lnTo>
                      <a:lnTo>
                        <a:pt x="0" y="115"/>
                      </a:lnTo>
                      <a:lnTo>
                        <a:pt x="0" y="70"/>
                      </a:lnTo>
                      <a:lnTo>
                        <a:pt x="45" y="70"/>
                      </a:lnTo>
                      <a:lnTo>
                        <a:pt x="45" y="25"/>
                      </a:lnTo>
                      <a:lnTo>
                        <a:pt x="113" y="0"/>
                      </a:lnTo>
                      <a:lnTo>
                        <a:pt x="113" y="70"/>
                      </a:lnTo>
                      <a:lnTo>
                        <a:pt x="170" y="70"/>
                      </a:lnTo>
                      <a:lnTo>
                        <a:pt x="170" y="115"/>
                      </a:lnTo>
                      <a:lnTo>
                        <a:pt x="113" y="115"/>
                      </a:lnTo>
                      <a:lnTo>
                        <a:pt x="113" y="220"/>
                      </a:lnTo>
                      <a:cubicBezTo>
                        <a:pt x="113" y="242"/>
                        <a:pt x="113" y="253"/>
                        <a:pt x="144" y="253"/>
                      </a:cubicBezTo>
                      <a:cubicBezTo>
                        <a:pt x="155" y="253"/>
                        <a:pt x="158" y="253"/>
                        <a:pt x="167" y="253"/>
                      </a:cubicBezTo>
                      <a:lnTo>
                        <a:pt x="167" y="299"/>
                      </a:lnTo>
                      <a:lnTo>
                        <a:pt x="170" y="29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78" name="Freeform 94">
                  <a:extLst>
                    <a:ext uri="{FF2B5EF4-FFF2-40B4-BE49-F238E27FC236}">
                      <a16:creationId xmlns:a16="http://schemas.microsoft.com/office/drawing/2014/main" id="{7CE373D9-080E-4145-A598-8CBB51A0051A}"/>
                    </a:ext>
                  </a:extLst>
                </p:cNvPr>
                <p:cNvSpPr>
                  <a:spLocks noChangeArrowheads="1"/>
                </p:cNvSpPr>
                <p:nvPr/>
              </p:nvSpPr>
              <p:spPr bwMode="auto">
                <a:xfrm>
                  <a:off x="3267075" y="3103563"/>
                  <a:ext cx="77788" cy="90487"/>
                </a:xfrm>
                <a:custGeom>
                  <a:avLst/>
                  <a:gdLst>
                    <a:gd name="T0" fmla="*/ 153 w 216"/>
                    <a:gd name="T1" fmla="*/ 245 h 252"/>
                    <a:gd name="T2" fmla="*/ 150 w 216"/>
                    <a:gd name="T3" fmla="*/ 214 h 252"/>
                    <a:gd name="T4" fmla="*/ 79 w 216"/>
                    <a:gd name="T5" fmla="*/ 251 h 252"/>
                    <a:gd name="T6" fmla="*/ 20 w 216"/>
                    <a:gd name="T7" fmla="*/ 231 h 252"/>
                    <a:gd name="T8" fmla="*/ 0 w 216"/>
                    <a:gd name="T9" fmla="*/ 180 h 252"/>
                    <a:gd name="T10" fmla="*/ 51 w 216"/>
                    <a:gd name="T11" fmla="*/ 107 h 252"/>
                    <a:gd name="T12" fmla="*/ 144 w 216"/>
                    <a:gd name="T13" fmla="*/ 93 h 252"/>
                    <a:gd name="T14" fmla="*/ 141 w 216"/>
                    <a:gd name="T15" fmla="*/ 62 h 252"/>
                    <a:gd name="T16" fmla="*/ 110 w 216"/>
                    <a:gd name="T17" fmla="*/ 42 h 252"/>
                    <a:gd name="T18" fmla="*/ 85 w 216"/>
                    <a:gd name="T19" fmla="*/ 56 h 252"/>
                    <a:gd name="T20" fmla="*/ 79 w 216"/>
                    <a:gd name="T21" fmla="*/ 76 h 252"/>
                    <a:gd name="T22" fmla="*/ 11 w 216"/>
                    <a:gd name="T23" fmla="*/ 76 h 252"/>
                    <a:gd name="T24" fmla="*/ 37 w 216"/>
                    <a:gd name="T25" fmla="*/ 20 h 252"/>
                    <a:gd name="T26" fmla="*/ 107 w 216"/>
                    <a:gd name="T27" fmla="*/ 0 h 252"/>
                    <a:gd name="T28" fmla="*/ 192 w 216"/>
                    <a:gd name="T29" fmla="*/ 31 h 252"/>
                    <a:gd name="T30" fmla="*/ 209 w 216"/>
                    <a:gd name="T31" fmla="*/ 87 h 252"/>
                    <a:gd name="T32" fmla="*/ 209 w 216"/>
                    <a:gd name="T33" fmla="*/ 180 h 252"/>
                    <a:gd name="T34" fmla="*/ 215 w 216"/>
                    <a:gd name="T35" fmla="*/ 240 h 252"/>
                    <a:gd name="T36" fmla="*/ 153 w 216"/>
                    <a:gd name="T37" fmla="*/ 240 h 252"/>
                    <a:gd name="T38" fmla="*/ 153 w 216"/>
                    <a:gd name="T39" fmla="*/ 245 h 252"/>
                    <a:gd name="T40" fmla="*/ 68 w 216"/>
                    <a:gd name="T41" fmla="*/ 172 h 252"/>
                    <a:gd name="T42" fmla="*/ 102 w 216"/>
                    <a:gd name="T43" fmla="*/ 206 h 252"/>
                    <a:gd name="T44" fmla="*/ 130 w 216"/>
                    <a:gd name="T45" fmla="*/ 192 h 252"/>
                    <a:gd name="T46" fmla="*/ 144 w 216"/>
                    <a:gd name="T47" fmla="*/ 132 h 252"/>
                    <a:gd name="T48" fmla="*/ 68 w 216"/>
                    <a:gd name="T49" fmla="*/ 172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16" h="252">
                      <a:moveTo>
                        <a:pt x="153" y="245"/>
                      </a:moveTo>
                      <a:cubicBezTo>
                        <a:pt x="150" y="231"/>
                        <a:pt x="150" y="220"/>
                        <a:pt x="150" y="214"/>
                      </a:cubicBezTo>
                      <a:cubicBezTo>
                        <a:pt x="124" y="251"/>
                        <a:pt x="93" y="251"/>
                        <a:pt x="79" y="251"/>
                      </a:cubicBezTo>
                      <a:cubicBezTo>
                        <a:pt x="45" y="251"/>
                        <a:pt x="31" y="242"/>
                        <a:pt x="20" y="231"/>
                      </a:cubicBezTo>
                      <a:cubicBezTo>
                        <a:pt x="6" y="217"/>
                        <a:pt x="0" y="197"/>
                        <a:pt x="0" y="180"/>
                      </a:cubicBezTo>
                      <a:cubicBezTo>
                        <a:pt x="0" y="161"/>
                        <a:pt x="6" y="127"/>
                        <a:pt x="51" y="107"/>
                      </a:cubicBezTo>
                      <a:cubicBezTo>
                        <a:pt x="79" y="93"/>
                        <a:pt x="121" y="93"/>
                        <a:pt x="144" y="93"/>
                      </a:cubicBezTo>
                      <a:cubicBezTo>
                        <a:pt x="144" y="79"/>
                        <a:pt x="144" y="70"/>
                        <a:pt x="141" y="62"/>
                      </a:cubicBezTo>
                      <a:cubicBezTo>
                        <a:pt x="136" y="45"/>
                        <a:pt x="116" y="42"/>
                        <a:pt x="110" y="42"/>
                      </a:cubicBezTo>
                      <a:cubicBezTo>
                        <a:pt x="102" y="42"/>
                        <a:pt x="90" y="45"/>
                        <a:pt x="85" y="56"/>
                      </a:cubicBezTo>
                      <a:cubicBezTo>
                        <a:pt x="79" y="65"/>
                        <a:pt x="79" y="70"/>
                        <a:pt x="79" y="76"/>
                      </a:cubicBezTo>
                      <a:lnTo>
                        <a:pt x="11" y="76"/>
                      </a:lnTo>
                      <a:cubicBezTo>
                        <a:pt x="11" y="65"/>
                        <a:pt x="14" y="39"/>
                        <a:pt x="37" y="20"/>
                      </a:cubicBezTo>
                      <a:cubicBezTo>
                        <a:pt x="59" y="5"/>
                        <a:pt x="85" y="0"/>
                        <a:pt x="107" y="0"/>
                      </a:cubicBezTo>
                      <a:cubicBezTo>
                        <a:pt x="127" y="0"/>
                        <a:pt x="167" y="3"/>
                        <a:pt x="192" y="31"/>
                      </a:cubicBezTo>
                      <a:cubicBezTo>
                        <a:pt x="209" y="51"/>
                        <a:pt x="209" y="79"/>
                        <a:pt x="209" y="87"/>
                      </a:cubicBezTo>
                      <a:lnTo>
                        <a:pt x="209" y="180"/>
                      </a:lnTo>
                      <a:cubicBezTo>
                        <a:pt x="209" y="200"/>
                        <a:pt x="209" y="220"/>
                        <a:pt x="215" y="240"/>
                      </a:cubicBezTo>
                      <a:lnTo>
                        <a:pt x="153" y="240"/>
                      </a:lnTo>
                      <a:lnTo>
                        <a:pt x="153" y="245"/>
                      </a:lnTo>
                      <a:close/>
                      <a:moveTo>
                        <a:pt x="68" y="172"/>
                      </a:moveTo>
                      <a:cubicBezTo>
                        <a:pt x="68" y="189"/>
                        <a:pt x="79" y="206"/>
                        <a:pt x="102" y="206"/>
                      </a:cubicBezTo>
                      <a:cubicBezTo>
                        <a:pt x="113" y="206"/>
                        <a:pt x="124" y="200"/>
                        <a:pt x="130" y="192"/>
                      </a:cubicBezTo>
                      <a:cubicBezTo>
                        <a:pt x="141" y="178"/>
                        <a:pt x="144" y="158"/>
                        <a:pt x="144" y="132"/>
                      </a:cubicBezTo>
                      <a:cubicBezTo>
                        <a:pt x="99" y="130"/>
                        <a:pt x="68" y="144"/>
                        <a:pt x="68" y="172"/>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79" name="Freeform 95">
                  <a:extLst>
                    <a:ext uri="{FF2B5EF4-FFF2-40B4-BE49-F238E27FC236}">
                      <a16:creationId xmlns:a16="http://schemas.microsoft.com/office/drawing/2014/main" id="{DDEA8A45-AB37-4DF9-85F4-4AB3D189EC49}"/>
                    </a:ext>
                  </a:extLst>
                </p:cNvPr>
                <p:cNvSpPr>
                  <a:spLocks noChangeArrowheads="1"/>
                </p:cNvSpPr>
                <p:nvPr/>
              </p:nvSpPr>
              <p:spPr bwMode="auto">
                <a:xfrm>
                  <a:off x="3421063" y="3068638"/>
                  <a:ext cx="101600" cy="125412"/>
                </a:xfrm>
                <a:custGeom>
                  <a:avLst/>
                  <a:gdLst>
                    <a:gd name="T0" fmla="*/ 206 w 283"/>
                    <a:gd name="T1" fmla="*/ 116 h 348"/>
                    <a:gd name="T2" fmla="*/ 152 w 283"/>
                    <a:gd name="T3" fmla="*/ 56 h 348"/>
                    <a:gd name="T4" fmla="*/ 76 w 283"/>
                    <a:gd name="T5" fmla="*/ 181 h 348"/>
                    <a:gd name="T6" fmla="*/ 147 w 283"/>
                    <a:gd name="T7" fmla="*/ 296 h 348"/>
                    <a:gd name="T8" fmla="*/ 206 w 283"/>
                    <a:gd name="T9" fmla="*/ 231 h 348"/>
                    <a:gd name="T10" fmla="*/ 282 w 283"/>
                    <a:gd name="T11" fmla="*/ 231 h 348"/>
                    <a:gd name="T12" fmla="*/ 251 w 283"/>
                    <a:gd name="T13" fmla="*/ 310 h 348"/>
                    <a:gd name="T14" fmla="*/ 152 w 283"/>
                    <a:gd name="T15" fmla="*/ 347 h 348"/>
                    <a:gd name="T16" fmla="*/ 0 w 283"/>
                    <a:gd name="T17" fmla="*/ 178 h 348"/>
                    <a:gd name="T18" fmla="*/ 152 w 283"/>
                    <a:gd name="T19" fmla="*/ 0 h 348"/>
                    <a:gd name="T20" fmla="*/ 277 w 283"/>
                    <a:gd name="T21" fmla="*/ 110 h 348"/>
                    <a:gd name="T22" fmla="*/ 206 w 283"/>
                    <a:gd name="T23" fmla="*/ 110 h 348"/>
                    <a:gd name="T24" fmla="*/ 206 w 283"/>
                    <a:gd name="T25" fmla="*/ 116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83" h="348">
                      <a:moveTo>
                        <a:pt x="206" y="116"/>
                      </a:moveTo>
                      <a:cubicBezTo>
                        <a:pt x="206" y="104"/>
                        <a:pt x="200" y="56"/>
                        <a:pt x="152" y="56"/>
                      </a:cubicBezTo>
                      <a:cubicBezTo>
                        <a:pt x="99" y="56"/>
                        <a:pt x="76" y="113"/>
                        <a:pt x="76" y="181"/>
                      </a:cubicBezTo>
                      <a:cubicBezTo>
                        <a:pt x="76" y="200"/>
                        <a:pt x="76" y="296"/>
                        <a:pt x="147" y="296"/>
                      </a:cubicBezTo>
                      <a:cubicBezTo>
                        <a:pt x="178" y="296"/>
                        <a:pt x="206" y="277"/>
                        <a:pt x="206" y="231"/>
                      </a:cubicBezTo>
                      <a:lnTo>
                        <a:pt x="282" y="231"/>
                      </a:lnTo>
                      <a:cubicBezTo>
                        <a:pt x="282" y="251"/>
                        <a:pt x="279" y="282"/>
                        <a:pt x="251" y="310"/>
                      </a:cubicBezTo>
                      <a:cubicBezTo>
                        <a:pt x="220" y="341"/>
                        <a:pt x="184" y="347"/>
                        <a:pt x="152" y="347"/>
                      </a:cubicBezTo>
                      <a:cubicBezTo>
                        <a:pt x="37" y="347"/>
                        <a:pt x="0" y="262"/>
                        <a:pt x="0" y="178"/>
                      </a:cubicBezTo>
                      <a:cubicBezTo>
                        <a:pt x="0" y="71"/>
                        <a:pt x="59" y="0"/>
                        <a:pt x="152" y="0"/>
                      </a:cubicBezTo>
                      <a:cubicBezTo>
                        <a:pt x="226" y="0"/>
                        <a:pt x="277" y="45"/>
                        <a:pt x="277" y="110"/>
                      </a:cubicBezTo>
                      <a:lnTo>
                        <a:pt x="206" y="110"/>
                      </a:lnTo>
                      <a:lnTo>
                        <a:pt x="206" y="116"/>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80" name="Freeform 96">
                  <a:extLst>
                    <a:ext uri="{FF2B5EF4-FFF2-40B4-BE49-F238E27FC236}">
                      <a16:creationId xmlns:a16="http://schemas.microsoft.com/office/drawing/2014/main" id="{4AFE3747-4B0F-4EFA-9354-6D9AA2E10200}"/>
                    </a:ext>
                  </a:extLst>
                </p:cNvPr>
                <p:cNvSpPr>
                  <a:spLocks noChangeArrowheads="1"/>
                </p:cNvSpPr>
                <p:nvPr/>
              </p:nvSpPr>
              <p:spPr bwMode="auto">
                <a:xfrm>
                  <a:off x="3541713" y="3105150"/>
                  <a:ext cx="80962" cy="88900"/>
                </a:xfrm>
                <a:custGeom>
                  <a:avLst/>
                  <a:gdLst>
                    <a:gd name="T0" fmla="*/ 116 w 227"/>
                    <a:gd name="T1" fmla="*/ 203 h 249"/>
                    <a:gd name="T2" fmla="*/ 155 w 227"/>
                    <a:gd name="T3" fmla="*/ 169 h 249"/>
                    <a:gd name="T4" fmla="*/ 217 w 227"/>
                    <a:gd name="T5" fmla="*/ 169 h 249"/>
                    <a:gd name="T6" fmla="*/ 195 w 227"/>
                    <a:gd name="T7" fmla="*/ 220 h 249"/>
                    <a:gd name="T8" fmla="*/ 113 w 227"/>
                    <a:gd name="T9" fmla="*/ 248 h 249"/>
                    <a:gd name="T10" fmla="*/ 31 w 227"/>
                    <a:gd name="T11" fmla="*/ 220 h 249"/>
                    <a:gd name="T12" fmla="*/ 0 w 227"/>
                    <a:gd name="T13" fmla="*/ 129 h 249"/>
                    <a:gd name="T14" fmla="*/ 48 w 227"/>
                    <a:gd name="T15" fmla="*/ 19 h 249"/>
                    <a:gd name="T16" fmla="*/ 113 w 227"/>
                    <a:gd name="T17" fmla="*/ 0 h 249"/>
                    <a:gd name="T18" fmla="*/ 209 w 227"/>
                    <a:gd name="T19" fmla="*/ 56 h 249"/>
                    <a:gd name="T20" fmla="*/ 223 w 227"/>
                    <a:gd name="T21" fmla="*/ 141 h 249"/>
                    <a:gd name="T22" fmla="*/ 68 w 227"/>
                    <a:gd name="T23" fmla="*/ 141 h 249"/>
                    <a:gd name="T24" fmla="*/ 116 w 227"/>
                    <a:gd name="T25" fmla="*/ 203 h 249"/>
                    <a:gd name="T26" fmla="*/ 155 w 227"/>
                    <a:gd name="T27" fmla="*/ 98 h 249"/>
                    <a:gd name="T28" fmla="*/ 116 w 227"/>
                    <a:gd name="T29" fmla="*/ 45 h 249"/>
                    <a:gd name="T30" fmla="*/ 71 w 227"/>
                    <a:gd name="T31" fmla="*/ 98 h 249"/>
                    <a:gd name="T32" fmla="*/ 155 w 227"/>
                    <a:gd name="T33" fmla="*/ 98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7" h="249">
                      <a:moveTo>
                        <a:pt x="116" y="203"/>
                      </a:moveTo>
                      <a:cubicBezTo>
                        <a:pt x="133" y="203"/>
                        <a:pt x="150" y="197"/>
                        <a:pt x="155" y="169"/>
                      </a:cubicBezTo>
                      <a:lnTo>
                        <a:pt x="217" y="169"/>
                      </a:lnTo>
                      <a:cubicBezTo>
                        <a:pt x="217" y="180"/>
                        <a:pt x="215" y="200"/>
                        <a:pt x="195" y="220"/>
                      </a:cubicBezTo>
                      <a:cubicBezTo>
                        <a:pt x="178" y="237"/>
                        <a:pt x="147" y="248"/>
                        <a:pt x="113" y="248"/>
                      </a:cubicBezTo>
                      <a:cubicBezTo>
                        <a:pt x="93" y="248"/>
                        <a:pt x="54" y="245"/>
                        <a:pt x="31" y="220"/>
                      </a:cubicBezTo>
                      <a:cubicBezTo>
                        <a:pt x="9" y="197"/>
                        <a:pt x="0" y="166"/>
                        <a:pt x="0" y="129"/>
                      </a:cubicBezTo>
                      <a:cubicBezTo>
                        <a:pt x="0" y="93"/>
                        <a:pt x="9" y="45"/>
                        <a:pt x="48" y="19"/>
                      </a:cubicBezTo>
                      <a:cubicBezTo>
                        <a:pt x="65" y="8"/>
                        <a:pt x="88" y="0"/>
                        <a:pt x="113" y="0"/>
                      </a:cubicBezTo>
                      <a:cubicBezTo>
                        <a:pt x="147" y="0"/>
                        <a:pt x="186" y="14"/>
                        <a:pt x="209" y="56"/>
                      </a:cubicBezTo>
                      <a:cubicBezTo>
                        <a:pt x="226" y="87"/>
                        <a:pt x="223" y="124"/>
                        <a:pt x="223" y="141"/>
                      </a:cubicBezTo>
                      <a:lnTo>
                        <a:pt x="68" y="141"/>
                      </a:lnTo>
                      <a:cubicBezTo>
                        <a:pt x="68" y="155"/>
                        <a:pt x="68" y="203"/>
                        <a:pt x="116" y="203"/>
                      </a:cubicBezTo>
                      <a:close/>
                      <a:moveTo>
                        <a:pt x="155" y="98"/>
                      </a:moveTo>
                      <a:cubicBezTo>
                        <a:pt x="155" y="87"/>
                        <a:pt x="155" y="45"/>
                        <a:pt x="116" y="45"/>
                      </a:cubicBezTo>
                      <a:cubicBezTo>
                        <a:pt x="85" y="45"/>
                        <a:pt x="73" y="70"/>
                        <a:pt x="71" y="98"/>
                      </a:cubicBezTo>
                      <a:lnTo>
                        <a:pt x="155" y="98"/>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81" name="Freeform 97">
                  <a:extLst>
                    <a:ext uri="{FF2B5EF4-FFF2-40B4-BE49-F238E27FC236}">
                      <a16:creationId xmlns:a16="http://schemas.microsoft.com/office/drawing/2014/main" id="{5D2506D6-8C38-4F76-A2D2-935B18335F45}"/>
                    </a:ext>
                  </a:extLst>
                </p:cNvPr>
                <p:cNvSpPr>
                  <a:spLocks noChangeArrowheads="1"/>
                </p:cNvSpPr>
                <p:nvPr/>
              </p:nvSpPr>
              <p:spPr bwMode="auto">
                <a:xfrm>
                  <a:off x="3646488" y="3106738"/>
                  <a:ext cx="80962" cy="87312"/>
                </a:xfrm>
                <a:custGeom>
                  <a:avLst/>
                  <a:gdLst>
                    <a:gd name="T0" fmla="*/ 2 w 224"/>
                    <a:gd name="T1" fmla="*/ 46 h 244"/>
                    <a:gd name="T2" fmla="*/ 2 w 224"/>
                    <a:gd name="T3" fmla="*/ 3 h 244"/>
                    <a:gd name="T4" fmla="*/ 67 w 224"/>
                    <a:gd name="T5" fmla="*/ 3 h 244"/>
                    <a:gd name="T6" fmla="*/ 70 w 224"/>
                    <a:gd name="T7" fmla="*/ 40 h 244"/>
                    <a:gd name="T8" fmla="*/ 146 w 224"/>
                    <a:gd name="T9" fmla="*/ 0 h 244"/>
                    <a:gd name="T10" fmla="*/ 217 w 224"/>
                    <a:gd name="T11" fmla="*/ 46 h 244"/>
                    <a:gd name="T12" fmla="*/ 223 w 224"/>
                    <a:gd name="T13" fmla="*/ 116 h 244"/>
                    <a:gd name="T14" fmla="*/ 223 w 224"/>
                    <a:gd name="T15" fmla="*/ 243 h 244"/>
                    <a:gd name="T16" fmla="*/ 152 w 224"/>
                    <a:gd name="T17" fmla="*/ 243 h 244"/>
                    <a:gd name="T18" fmla="*/ 152 w 224"/>
                    <a:gd name="T19" fmla="*/ 96 h 244"/>
                    <a:gd name="T20" fmla="*/ 149 w 224"/>
                    <a:gd name="T21" fmla="*/ 71 h 244"/>
                    <a:gd name="T22" fmla="*/ 115 w 224"/>
                    <a:gd name="T23" fmla="*/ 51 h 244"/>
                    <a:gd name="T24" fmla="*/ 79 w 224"/>
                    <a:gd name="T25" fmla="*/ 68 h 244"/>
                    <a:gd name="T26" fmla="*/ 70 w 224"/>
                    <a:gd name="T27" fmla="*/ 105 h 244"/>
                    <a:gd name="T28" fmla="*/ 70 w 224"/>
                    <a:gd name="T29" fmla="*/ 243 h 244"/>
                    <a:gd name="T30" fmla="*/ 0 w 224"/>
                    <a:gd name="T31" fmla="*/ 243 h 244"/>
                    <a:gd name="T32" fmla="*/ 0 w 224"/>
                    <a:gd name="T33" fmla="*/ 46 h 244"/>
                    <a:gd name="T34" fmla="*/ 2 w 224"/>
                    <a:gd name="T35" fmla="*/ 46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24" h="244">
                      <a:moveTo>
                        <a:pt x="2" y="46"/>
                      </a:moveTo>
                      <a:cubicBezTo>
                        <a:pt x="2" y="46"/>
                        <a:pt x="2" y="20"/>
                        <a:pt x="2" y="3"/>
                      </a:cubicBezTo>
                      <a:lnTo>
                        <a:pt x="67" y="3"/>
                      </a:lnTo>
                      <a:lnTo>
                        <a:pt x="70" y="40"/>
                      </a:lnTo>
                      <a:cubicBezTo>
                        <a:pt x="76" y="29"/>
                        <a:pt x="96" y="0"/>
                        <a:pt x="146" y="0"/>
                      </a:cubicBezTo>
                      <a:cubicBezTo>
                        <a:pt x="191" y="0"/>
                        <a:pt x="211" y="29"/>
                        <a:pt x="217" y="46"/>
                      </a:cubicBezTo>
                      <a:cubicBezTo>
                        <a:pt x="223" y="60"/>
                        <a:pt x="223" y="71"/>
                        <a:pt x="223" y="116"/>
                      </a:cubicBezTo>
                      <a:lnTo>
                        <a:pt x="223" y="243"/>
                      </a:lnTo>
                      <a:lnTo>
                        <a:pt x="152" y="243"/>
                      </a:lnTo>
                      <a:lnTo>
                        <a:pt x="152" y="96"/>
                      </a:lnTo>
                      <a:cubicBezTo>
                        <a:pt x="152" y="88"/>
                        <a:pt x="152" y="79"/>
                        <a:pt x="149" y="71"/>
                      </a:cubicBezTo>
                      <a:cubicBezTo>
                        <a:pt x="144" y="60"/>
                        <a:pt x="132" y="51"/>
                        <a:pt x="115" y="51"/>
                      </a:cubicBezTo>
                      <a:cubicBezTo>
                        <a:pt x="101" y="51"/>
                        <a:pt x="87" y="57"/>
                        <a:pt x="79" y="68"/>
                      </a:cubicBezTo>
                      <a:cubicBezTo>
                        <a:pt x="76" y="74"/>
                        <a:pt x="70" y="85"/>
                        <a:pt x="70" y="105"/>
                      </a:cubicBezTo>
                      <a:lnTo>
                        <a:pt x="70" y="243"/>
                      </a:lnTo>
                      <a:lnTo>
                        <a:pt x="0" y="243"/>
                      </a:lnTo>
                      <a:lnTo>
                        <a:pt x="0" y="46"/>
                      </a:lnTo>
                      <a:lnTo>
                        <a:pt x="2" y="46"/>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82" name="Freeform 98">
                  <a:extLst>
                    <a:ext uri="{FF2B5EF4-FFF2-40B4-BE49-F238E27FC236}">
                      <a16:creationId xmlns:a16="http://schemas.microsoft.com/office/drawing/2014/main" id="{38723057-B66C-4406-B4F7-7390CBE74B21}"/>
                    </a:ext>
                  </a:extLst>
                </p:cNvPr>
                <p:cNvSpPr>
                  <a:spLocks noChangeArrowheads="1"/>
                </p:cNvSpPr>
                <p:nvPr/>
              </p:nvSpPr>
              <p:spPr bwMode="auto">
                <a:xfrm>
                  <a:off x="3744913" y="3082925"/>
                  <a:ext cx="61912" cy="111125"/>
                </a:xfrm>
                <a:custGeom>
                  <a:avLst/>
                  <a:gdLst>
                    <a:gd name="T0" fmla="*/ 170 w 171"/>
                    <a:gd name="T1" fmla="*/ 299 h 308"/>
                    <a:gd name="T2" fmla="*/ 116 w 171"/>
                    <a:gd name="T3" fmla="*/ 307 h 308"/>
                    <a:gd name="T4" fmla="*/ 45 w 171"/>
                    <a:gd name="T5" fmla="*/ 245 h 308"/>
                    <a:gd name="T6" fmla="*/ 45 w 171"/>
                    <a:gd name="T7" fmla="*/ 115 h 308"/>
                    <a:gd name="T8" fmla="*/ 0 w 171"/>
                    <a:gd name="T9" fmla="*/ 115 h 308"/>
                    <a:gd name="T10" fmla="*/ 0 w 171"/>
                    <a:gd name="T11" fmla="*/ 70 h 308"/>
                    <a:gd name="T12" fmla="*/ 45 w 171"/>
                    <a:gd name="T13" fmla="*/ 70 h 308"/>
                    <a:gd name="T14" fmla="*/ 45 w 171"/>
                    <a:gd name="T15" fmla="*/ 25 h 308"/>
                    <a:gd name="T16" fmla="*/ 113 w 171"/>
                    <a:gd name="T17" fmla="*/ 0 h 308"/>
                    <a:gd name="T18" fmla="*/ 113 w 171"/>
                    <a:gd name="T19" fmla="*/ 70 h 308"/>
                    <a:gd name="T20" fmla="*/ 170 w 171"/>
                    <a:gd name="T21" fmla="*/ 70 h 308"/>
                    <a:gd name="T22" fmla="*/ 170 w 171"/>
                    <a:gd name="T23" fmla="*/ 115 h 308"/>
                    <a:gd name="T24" fmla="*/ 113 w 171"/>
                    <a:gd name="T25" fmla="*/ 115 h 308"/>
                    <a:gd name="T26" fmla="*/ 113 w 171"/>
                    <a:gd name="T27" fmla="*/ 220 h 308"/>
                    <a:gd name="T28" fmla="*/ 144 w 171"/>
                    <a:gd name="T29" fmla="*/ 253 h 308"/>
                    <a:gd name="T30" fmla="*/ 167 w 171"/>
                    <a:gd name="T31" fmla="*/ 253 h 308"/>
                    <a:gd name="T32" fmla="*/ 167 w 171"/>
                    <a:gd name="T33" fmla="*/ 299 h 308"/>
                    <a:gd name="T34" fmla="*/ 170 w 171"/>
                    <a:gd name="T35" fmla="*/ 299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1" h="308">
                      <a:moveTo>
                        <a:pt x="170" y="299"/>
                      </a:moveTo>
                      <a:cubicBezTo>
                        <a:pt x="147" y="304"/>
                        <a:pt x="127" y="307"/>
                        <a:pt x="116" y="307"/>
                      </a:cubicBezTo>
                      <a:cubicBezTo>
                        <a:pt x="45" y="307"/>
                        <a:pt x="45" y="265"/>
                        <a:pt x="45" y="245"/>
                      </a:cubicBezTo>
                      <a:lnTo>
                        <a:pt x="45" y="115"/>
                      </a:lnTo>
                      <a:lnTo>
                        <a:pt x="0" y="115"/>
                      </a:lnTo>
                      <a:lnTo>
                        <a:pt x="0" y="70"/>
                      </a:lnTo>
                      <a:lnTo>
                        <a:pt x="45" y="70"/>
                      </a:lnTo>
                      <a:lnTo>
                        <a:pt x="45" y="25"/>
                      </a:lnTo>
                      <a:lnTo>
                        <a:pt x="113" y="0"/>
                      </a:lnTo>
                      <a:lnTo>
                        <a:pt x="113" y="70"/>
                      </a:lnTo>
                      <a:lnTo>
                        <a:pt x="170" y="70"/>
                      </a:lnTo>
                      <a:lnTo>
                        <a:pt x="170" y="115"/>
                      </a:lnTo>
                      <a:lnTo>
                        <a:pt x="113" y="115"/>
                      </a:lnTo>
                      <a:lnTo>
                        <a:pt x="113" y="220"/>
                      </a:lnTo>
                      <a:cubicBezTo>
                        <a:pt x="113" y="242"/>
                        <a:pt x="113" y="253"/>
                        <a:pt x="144" y="253"/>
                      </a:cubicBezTo>
                      <a:cubicBezTo>
                        <a:pt x="156" y="253"/>
                        <a:pt x="158" y="253"/>
                        <a:pt x="167" y="253"/>
                      </a:cubicBezTo>
                      <a:lnTo>
                        <a:pt x="167" y="299"/>
                      </a:lnTo>
                      <a:lnTo>
                        <a:pt x="170" y="29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83" name="Freeform 99">
                  <a:extLst>
                    <a:ext uri="{FF2B5EF4-FFF2-40B4-BE49-F238E27FC236}">
                      <a16:creationId xmlns:a16="http://schemas.microsoft.com/office/drawing/2014/main" id="{B96E9C15-8B86-487B-BD53-D98E2D001634}"/>
                    </a:ext>
                  </a:extLst>
                </p:cNvPr>
                <p:cNvSpPr>
                  <a:spLocks noChangeArrowheads="1"/>
                </p:cNvSpPr>
                <p:nvPr/>
              </p:nvSpPr>
              <p:spPr bwMode="auto">
                <a:xfrm>
                  <a:off x="3825875" y="3105150"/>
                  <a:ext cx="80963" cy="88900"/>
                </a:xfrm>
                <a:custGeom>
                  <a:avLst/>
                  <a:gdLst>
                    <a:gd name="T0" fmla="*/ 116 w 227"/>
                    <a:gd name="T1" fmla="*/ 203 h 249"/>
                    <a:gd name="T2" fmla="*/ 155 w 227"/>
                    <a:gd name="T3" fmla="*/ 169 h 249"/>
                    <a:gd name="T4" fmla="*/ 218 w 227"/>
                    <a:gd name="T5" fmla="*/ 169 h 249"/>
                    <a:gd name="T6" fmla="*/ 195 w 227"/>
                    <a:gd name="T7" fmla="*/ 220 h 249"/>
                    <a:gd name="T8" fmla="*/ 113 w 227"/>
                    <a:gd name="T9" fmla="*/ 248 h 249"/>
                    <a:gd name="T10" fmla="*/ 31 w 227"/>
                    <a:gd name="T11" fmla="*/ 220 h 249"/>
                    <a:gd name="T12" fmla="*/ 0 w 227"/>
                    <a:gd name="T13" fmla="*/ 129 h 249"/>
                    <a:gd name="T14" fmla="*/ 48 w 227"/>
                    <a:gd name="T15" fmla="*/ 19 h 249"/>
                    <a:gd name="T16" fmla="*/ 113 w 227"/>
                    <a:gd name="T17" fmla="*/ 0 h 249"/>
                    <a:gd name="T18" fmla="*/ 209 w 227"/>
                    <a:gd name="T19" fmla="*/ 56 h 249"/>
                    <a:gd name="T20" fmla="*/ 223 w 227"/>
                    <a:gd name="T21" fmla="*/ 141 h 249"/>
                    <a:gd name="T22" fmla="*/ 68 w 227"/>
                    <a:gd name="T23" fmla="*/ 141 h 249"/>
                    <a:gd name="T24" fmla="*/ 116 w 227"/>
                    <a:gd name="T25" fmla="*/ 203 h 249"/>
                    <a:gd name="T26" fmla="*/ 155 w 227"/>
                    <a:gd name="T27" fmla="*/ 98 h 249"/>
                    <a:gd name="T28" fmla="*/ 116 w 227"/>
                    <a:gd name="T29" fmla="*/ 45 h 249"/>
                    <a:gd name="T30" fmla="*/ 71 w 227"/>
                    <a:gd name="T31" fmla="*/ 98 h 249"/>
                    <a:gd name="T32" fmla="*/ 155 w 227"/>
                    <a:gd name="T33" fmla="*/ 98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7" h="249">
                      <a:moveTo>
                        <a:pt x="116" y="203"/>
                      </a:moveTo>
                      <a:cubicBezTo>
                        <a:pt x="133" y="203"/>
                        <a:pt x="150" y="197"/>
                        <a:pt x="155" y="169"/>
                      </a:cubicBezTo>
                      <a:lnTo>
                        <a:pt x="218" y="169"/>
                      </a:lnTo>
                      <a:cubicBezTo>
                        <a:pt x="218" y="180"/>
                        <a:pt x="215" y="200"/>
                        <a:pt x="195" y="220"/>
                      </a:cubicBezTo>
                      <a:cubicBezTo>
                        <a:pt x="178" y="237"/>
                        <a:pt x="147" y="248"/>
                        <a:pt x="113" y="248"/>
                      </a:cubicBezTo>
                      <a:cubicBezTo>
                        <a:pt x="93" y="248"/>
                        <a:pt x="54" y="245"/>
                        <a:pt x="31" y="220"/>
                      </a:cubicBezTo>
                      <a:cubicBezTo>
                        <a:pt x="9" y="197"/>
                        <a:pt x="0" y="166"/>
                        <a:pt x="0" y="129"/>
                      </a:cubicBezTo>
                      <a:cubicBezTo>
                        <a:pt x="0" y="93"/>
                        <a:pt x="9" y="45"/>
                        <a:pt x="48" y="19"/>
                      </a:cubicBezTo>
                      <a:cubicBezTo>
                        <a:pt x="65" y="8"/>
                        <a:pt x="88" y="0"/>
                        <a:pt x="113" y="0"/>
                      </a:cubicBezTo>
                      <a:cubicBezTo>
                        <a:pt x="147" y="0"/>
                        <a:pt x="187" y="14"/>
                        <a:pt x="209" y="56"/>
                      </a:cubicBezTo>
                      <a:cubicBezTo>
                        <a:pt x="226" y="87"/>
                        <a:pt x="223" y="124"/>
                        <a:pt x="223" y="141"/>
                      </a:cubicBezTo>
                      <a:lnTo>
                        <a:pt x="68" y="141"/>
                      </a:lnTo>
                      <a:cubicBezTo>
                        <a:pt x="68" y="155"/>
                        <a:pt x="68" y="203"/>
                        <a:pt x="116" y="203"/>
                      </a:cubicBezTo>
                      <a:close/>
                      <a:moveTo>
                        <a:pt x="155" y="98"/>
                      </a:moveTo>
                      <a:cubicBezTo>
                        <a:pt x="155" y="87"/>
                        <a:pt x="155" y="45"/>
                        <a:pt x="116" y="45"/>
                      </a:cubicBezTo>
                      <a:cubicBezTo>
                        <a:pt x="85" y="45"/>
                        <a:pt x="74" y="70"/>
                        <a:pt x="71" y="98"/>
                      </a:cubicBezTo>
                      <a:lnTo>
                        <a:pt x="155" y="98"/>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84" name="Freeform 100">
                  <a:extLst>
                    <a:ext uri="{FF2B5EF4-FFF2-40B4-BE49-F238E27FC236}">
                      <a16:creationId xmlns:a16="http://schemas.microsoft.com/office/drawing/2014/main" id="{30D14C5D-EAC0-44B7-B5A3-2BB6FA3253D8}"/>
                    </a:ext>
                  </a:extLst>
                </p:cNvPr>
                <p:cNvSpPr>
                  <a:spLocks noChangeArrowheads="1"/>
                </p:cNvSpPr>
                <p:nvPr/>
              </p:nvSpPr>
              <p:spPr bwMode="auto">
                <a:xfrm>
                  <a:off x="3930650" y="3106738"/>
                  <a:ext cx="52388" cy="87312"/>
                </a:xfrm>
                <a:custGeom>
                  <a:avLst/>
                  <a:gdLst>
                    <a:gd name="T0" fmla="*/ 3 w 145"/>
                    <a:gd name="T1" fmla="*/ 62 h 241"/>
                    <a:gd name="T2" fmla="*/ 0 w 145"/>
                    <a:gd name="T3" fmla="*/ 3 h 241"/>
                    <a:gd name="T4" fmla="*/ 65 w 145"/>
                    <a:gd name="T5" fmla="*/ 3 h 241"/>
                    <a:gd name="T6" fmla="*/ 65 w 145"/>
                    <a:gd name="T7" fmla="*/ 48 h 241"/>
                    <a:gd name="T8" fmla="*/ 144 w 145"/>
                    <a:gd name="T9" fmla="*/ 3 h 241"/>
                    <a:gd name="T10" fmla="*/ 144 w 145"/>
                    <a:gd name="T11" fmla="*/ 65 h 241"/>
                    <a:gd name="T12" fmla="*/ 70 w 145"/>
                    <a:gd name="T13" fmla="*/ 125 h 241"/>
                    <a:gd name="T14" fmla="*/ 70 w 145"/>
                    <a:gd name="T15" fmla="*/ 240 h 241"/>
                    <a:gd name="T16" fmla="*/ 3 w 145"/>
                    <a:gd name="T17" fmla="*/ 240 h 241"/>
                    <a:gd name="T18" fmla="*/ 3 w 145"/>
                    <a:gd name="T19" fmla="*/ 62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5" h="241">
                      <a:moveTo>
                        <a:pt x="3" y="62"/>
                      </a:moveTo>
                      <a:cubicBezTo>
                        <a:pt x="3" y="51"/>
                        <a:pt x="0" y="17"/>
                        <a:pt x="0" y="3"/>
                      </a:cubicBezTo>
                      <a:lnTo>
                        <a:pt x="65" y="3"/>
                      </a:lnTo>
                      <a:lnTo>
                        <a:pt x="65" y="48"/>
                      </a:lnTo>
                      <a:cubicBezTo>
                        <a:pt x="73" y="29"/>
                        <a:pt x="90" y="0"/>
                        <a:pt x="144" y="3"/>
                      </a:cubicBezTo>
                      <a:lnTo>
                        <a:pt x="144" y="65"/>
                      </a:lnTo>
                      <a:cubicBezTo>
                        <a:pt x="73" y="60"/>
                        <a:pt x="70" y="94"/>
                        <a:pt x="70" y="125"/>
                      </a:cubicBezTo>
                      <a:lnTo>
                        <a:pt x="70" y="240"/>
                      </a:lnTo>
                      <a:lnTo>
                        <a:pt x="3" y="240"/>
                      </a:lnTo>
                      <a:lnTo>
                        <a:pt x="3" y="62"/>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grpSp>
        <p:grpSp>
          <p:nvGrpSpPr>
            <p:cNvPr id="142" name="Group 141">
              <a:extLst>
                <a:ext uri="{FF2B5EF4-FFF2-40B4-BE49-F238E27FC236}">
                  <a16:creationId xmlns:a16="http://schemas.microsoft.com/office/drawing/2014/main" id="{E538C30F-AF96-4E2F-9937-FF8BDE456FCD}"/>
                </a:ext>
              </a:extLst>
            </p:cNvPr>
            <p:cNvGrpSpPr/>
            <p:nvPr/>
          </p:nvGrpSpPr>
          <p:grpSpPr>
            <a:xfrm>
              <a:off x="4186644" y="4191353"/>
              <a:ext cx="553480" cy="451191"/>
              <a:chOff x="6096000" y="3684588"/>
              <a:chExt cx="627063" cy="511175"/>
            </a:xfrm>
            <a:solidFill>
              <a:schemeClr val="tx1"/>
            </a:solidFill>
          </p:grpSpPr>
          <p:sp>
            <p:nvSpPr>
              <p:cNvPr id="144" name="Freeform 20">
                <a:extLst>
                  <a:ext uri="{FF2B5EF4-FFF2-40B4-BE49-F238E27FC236}">
                    <a16:creationId xmlns:a16="http://schemas.microsoft.com/office/drawing/2014/main" id="{6A9691E6-84C6-46C1-B574-E28CC9E0DB85}"/>
                  </a:ext>
                </a:extLst>
              </p:cNvPr>
              <p:cNvSpPr>
                <a:spLocks noChangeArrowheads="1"/>
              </p:cNvSpPr>
              <p:nvPr/>
            </p:nvSpPr>
            <p:spPr bwMode="auto">
              <a:xfrm>
                <a:off x="6584950" y="3997325"/>
                <a:ext cx="138113" cy="66675"/>
              </a:xfrm>
              <a:custGeom>
                <a:avLst/>
                <a:gdLst>
                  <a:gd name="T0" fmla="*/ 383 w 384"/>
                  <a:gd name="T1" fmla="*/ 0 h 184"/>
                  <a:gd name="T2" fmla="*/ 0 w 384"/>
                  <a:gd name="T3" fmla="*/ 0 h 184"/>
                  <a:gd name="T4" fmla="*/ 0 w 384"/>
                  <a:gd name="T5" fmla="*/ 183 h 184"/>
                  <a:gd name="T6" fmla="*/ 383 w 384"/>
                  <a:gd name="T7" fmla="*/ 183 h 184"/>
                  <a:gd name="T8" fmla="*/ 383 w 384"/>
                  <a:gd name="T9" fmla="*/ 0 h 184"/>
                  <a:gd name="T10" fmla="*/ 333 w 384"/>
                  <a:gd name="T11" fmla="*/ 87 h 184"/>
                  <a:gd name="T12" fmla="*/ 304 w 384"/>
                  <a:gd name="T13" fmla="*/ 116 h 184"/>
                  <a:gd name="T14" fmla="*/ 275 w 384"/>
                  <a:gd name="T15" fmla="*/ 87 h 184"/>
                  <a:gd name="T16" fmla="*/ 304 w 384"/>
                  <a:gd name="T17" fmla="*/ 58 h 184"/>
                  <a:gd name="T18" fmla="*/ 333 w 384"/>
                  <a:gd name="T19" fmla="*/ 87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4" h="184">
                    <a:moveTo>
                      <a:pt x="383" y="0"/>
                    </a:moveTo>
                    <a:lnTo>
                      <a:pt x="0" y="0"/>
                    </a:lnTo>
                    <a:lnTo>
                      <a:pt x="0" y="183"/>
                    </a:lnTo>
                    <a:lnTo>
                      <a:pt x="383" y="183"/>
                    </a:lnTo>
                    <a:lnTo>
                      <a:pt x="383" y="0"/>
                    </a:lnTo>
                    <a:close/>
                    <a:moveTo>
                      <a:pt x="333" y="87"/>
                    </a:moveTo>
                    <a:cubicBezTo>
                      <a:pt x="333" y="104"/>
                      <a:pt x="321" y="116"/>
                      <a:pt x="304" y="116"/>
                    </a:cubicBezTo>
                    <a:cubicBezTo>
                      <a:pt x="287" y="116"/>
                      <a:pt x="275" y="104"/>
                      <a:pt x="275" y="87"/>
                    </a:cubicBezTo>
                    <a:cubicBezTo>
                      <a:pt x="275" y="71"/>
                      <a:pt x="287" y="58"/>
                      <a:pt x="304" y="58"/>
                    </a:cubicBezTo>
                    <a:cubicBezTo>
                      <a:pt x="321" y="58"/>
                      <a:pt x="333" y="71"/>
                      <a:pt x="333" y="87"/>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45" name="Freeform 21">
                <a:extLst>
                  <a:ext uri="{FF2B5EF4-FFF2-40B4-BE49-F238E27FC236}">
                    <a16:creationId xmlns:a16="http://schemas.microsoft.com/office/drawing/2014/main" id="{E2C30983-6521-4914-A92A-6EF8F4E0360B}"/>
                  </a:ext>
                </a:extLst>
              </p:cNvPr>
              <p:cNvSpPr>
                <a:spLocks noChangeArrowheads="1"/>
              </p:cNvSpPr>
              <p:nvPr/>
            </p:nvSpPr>
            <p:spPr bwMode="auto">
              <a:xfrm>
                <a:off x="6584950" y="4081463"/>
                <a:ext cx="138113" cy="66675"/>
              </a:xfrm>
              <a:custGeom>
                <a:avLst/>
                <a:gdLst>
                  <a:gd name="T0" fmla="*/ 354 w 384"/>
                  <a:gd name="T1" fmla="*/ 183 h 184"/>
                  <a:gd name="T2" fmla="*/ 383 w 384"/>
                  <a:gd name="T3" fmla="*/ 154 h 184"/>
                  <a:gd name="T4" fmla="*/ 383 w 384"/>
                  <a:gd name="T5" fmla="*/ 0 h 184"/>
                  <a:gd name="T6" fmla="*/ 0 w 384"/>
                  <a:gd name="T7" fmla="*/ 0 h 184"/>
                  <a:gd name="T8" fmla="*/ 0 w 384"/>
                  <a:gd name="T9" fmla="*/ 183 h 184"/>
                  <a:gd name="T10" fmla="*/ 354 w 384"/>
                  <a:gd name="T11" fmla="*/ 183 h 184"/>
                  <a:gd name="T12" fmla="*/ 333 w 384"/>
                  <a:gd name="T13" fmla="*/ 87 h 184"/>
                  <a:gd name="T14" fmla="*/ 304 w 384"/>
                  <a:gd name="T15" fmla="*/ 116 h 184"/>
                  <a:gd name="T16" fmla="*/ 275 w 384"/>
                  <a:gd name="T17" fmla="*/ 87 h 184"/>
                  <a:gd name="T18" fmla="*/ 304 w 384"/>
                  <a:gd name="T19" fmla="*/ 58 h 184"/>
                  <a:gd name="T20" fmla="*/ 333 w 384"/>
                  <a:gd name="T21" fmla="*/ 87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84" h="184">
                    <a:moveTo>
                      <a:pt x="354" y="183"/>
                    </a:moveTo>
                    <a:cubicBezTo>
                      <a:pt x="370" y="183"/>
                      <a:pt x="383" y="170"/>
                      <a:pt x="383" y="154"/>
                    </a:cubicBezTo>
                    <a:lnTo>
                      <a:pt x="383" y="0"/>
                    </a:lnTo>
                    <a:lnTo>
                      <a:pt x="0" y="0"/>
                    </a:lnTo>
                    <a:lnTo>
                      <a:pt x="0" y="183"/>
                    </a:lnTo>
                    <a:lnTo>
                      <a:pt x="354" y="183"/>
                    </a:lnTo>
                    <a:close/>
                    <a:moveTo>
                      <a:pt x="333" y="87"/>
                    </a:moveTo>
                    <a:cubicBezTo>
                      <a:pt x="333" y="104"/>
                      <a:pt x="321" y="116"/>
                      <a:pt x="304" y="116"/>
                    </a:cubicBezTo>
                    <a:cubicBezTo>
                      <a:pt x="287" y="116"/>
                      <a:pt x="275" y="104"/>
                      <a:pt x="275" y="87"/>
                    </a:cubicBezTo>
                    <a:cubicBezTo>
                      <a:pt x="275" y="70"/>
                      <a:pt x="287" y="58"/>
                      <a:pt x="304" y="58"/>
                    </a:cubicBezTo>
                    <a:cubicBezTo>
                      <a:pt x="321" y="58"/>
                      <a:pt x="333" y="70"/>
                      <a:pt x="333" y="87"/>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48" name="Freeform 22">
                <a:extLst>
                  <a:ext uri="{FF2B5EF4-FFF2-40B4-BE49-F238E27FC236}">
                    <a16:creationId xmlns:a16="http://schemas.microsoft.com/office/drawing/2014/main" id="{9028B8E5-5324-4CA6-AE32-36542A5449A1}"/>
                  </a:ext>
                </a:extLst>
              </p:cNvPr>
              <p:cNvSpPr>
                <a:spLocks noChangeArrowheads="1"/>
              </p:cNvSpPr>
              <p:nvPr/>
            </p:nvSpPr>
            <p:spPr bwMode="auto">
              <a:xfrm>
                <a:off x="6584950" y="3744913"/>
                <a:ext cx="138113" cy="65087"/>
              </a:xfrm>
              <a:custGeom>
                <a:avLst/>
                <a:gdLst>
                  <a:gd name="T0" fmla="*/ 383 w 384"/>
                  <a:gd name="T1" fmla="*/ 182 h 183"/>
                  <a:gd name="T2" fmla="*/ 383 w 384"/>
                  <a:gd name="T3" fmla="*/ 29 h 183"/>
                  <a:gd name="T4" fmla="*/ 354 w 384"/>
                  <a:gd name="T5" fmla="*/ 0 h 183"/>
                  <a:gd name="T6" fmla="*/ 0 w 384"/>
                  <a:gd name="T7" fmla="*/ 0 h 183"/>
                  <a:gd name="T8" fmla="*/ 0 w 384"/>
                  <a:gd name="T9" fmla="*/ 182 h 183"/>
                  <a:gd name="T10" fmla="*/ 383 w 384"/>
                  <a:gd name="T11" fmla="*/ 182 h 183"/>
                  <a:gd name="T12" fmla="*/ 333 w 384"/>
                  <a:gd name="T13" fmla="*/ 91 h 183"/>
                  <a:gd name="T14" fmla="*/ 304 w 384"/>
                  <a:gd name="T15" fmla="*/ 120 h 183"/>
                  <a:gd name="T16" fmla="*/ 275 w 384"/>
                  <a:gd name="T17" fmla="*/ 91 h 183"/>
                  <a:gd name="T18" fmla="*/ 304 w 384"/>
                  <a:gd name="T19" fmla="*/ 62 h 183"/>
                  <a:gd name="T20" fmla="*/ 333 w 384"/>
                  <a:gd name="T21" fmla="*/ 91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84" h="183">
                    <a:moveTo>
                      <a:pt x="383" y="182"/>
                    </a:moveTo>
                    <a:lnTo>
                      <a:pt x="383" y="29"/>
                    </a:lnTo>
                    <a:cubicBezTo>
                      <a:pt x="383" y="12"/>
                      <a:pt x="370" y="0"/>
                      <a:pt x="354" y="0"/>
                    </a:cubicBezTo>
                    <a:lnTo>
                      <a:pt x="0" y="0"/>
                    </a:lnTo>
                    <a:lnTo>
                      <a:pt x="0" y="182"/>
                    </a:lnTo>
                    <a:lnTo>
                      <a:pt x="383" y="182"/>
                    </a:lnTo>
                    <a:close/>
                    <a:moveTo>
                      <a:pt x="333" y="91"/>
                    </a:moveTo>
                    <a:cubicBezTo>
                      <a:pt x="333" y="108"/>
                      <a:pt x="321" y="120"/>
                      <a:pt x="304" y="120"/>
                    </a:cubicBezTo>
                    <a:cubicBezTo>
                      <a:pt x="287" y="120"/>
                      <a:pt x="275" y="108"/>
                      <a:pt x="275" y="91"/>
                    </a:cubicBezTo>
                    <a:cubicBezTo>
                      <a:pt x="275" y="74"/>
                      <a:pt x="287" y="62"/>
                      <a:pt x="304" y="62"/>
                    </a:cubicBezTo>
                    <a:cubicBezTo>
                      <a:pt x="321" y="62"/>
                      <a:pt x="333" y="74"/>
                      <a:pt x="333" y="91"/>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58" name="Freeform 23">
                <a:extLst>
                  <a:ext uri="{FF2B5EF4-FFF2-40B4-BE49-F238E27FC236}">
                    <a16:creationId xmlns:a16="http://schemas.microsoft.com/office/drawing/2014/main" id="{36CF9595-4F4D-4AAC-904A-EA02B9AD9ACC}"/>
                  </a:ext>
                </a:extLst>
              </p:cNvPr>
              <p:cNvSpPr>
                <a:spLocks noChangeArrowheads="1"/>
              </p:cNvSpPr>
              <p:nvPr/>
            </p:nvSpPr>
            <p:spPr bwMode="auto">
              <a:xfrm>
                <a:off x="6584950" y="3827463"/>
                <a:ext cx="138113" cy="66675"/>
              </a:xfrm>
              <a:custGeom>
                <a:avLst/>
                <a:gdLst>
                  <a:gd name="T0" fmla="*/ 383 w 384"/>
                  <a:gd name="T1" fmla="*/ 0 h 184"/>
                  <a:gd name="T2" fmla="*/ 0 w 384"/>
                  <a:gd name="T3" fmla="*/ 0 h 184"/>
                  <a:gd name="T4" fmla="*/ 0 w 384"/>
                  <a:gd name="T5" fmla="*/ 183 h 184"/>
                  <a:gd name="T6" fmla="*/ 383 w 384"/>
                  <a:gd name="T7" fmla="*/ 183 h 184"/>
                  <a:gd name="T8" fmla="*/ 383 w 384"/>
                  <a:gd name="T9" fmla="*/ 0 h 184"/>
                  <a:gd name="T10" fmla="*/ 333 w 384"/>
                  <a:gd name="T11" fmla="*/ 96 h 184"/>
                  <a:gd name="T12" fmla="*/ 304 w 384"/>
                  <a:gd name="T13" fmla="*/ 125 h 184"/>
                  <a:gd name="T14" fmla="*/ 275 w 384"/>
                  <a:gd name="T15" fmla="*/ 96 h 184"/>
                  <a:gd name="T16" fmla="*/ 304 w 384"/>
                  <a:gd name="T17" fmla="*/ 67 h 184"/>
                  <a:gd name="T18" fmla="*/ 333 w 384"/>
                  <a:gd name="T19" fmla="*/ 96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4" h="184">
                    <a:moveTo>
                      <a:pt x="383" y="0"/>
                    </a:moveTo>
                    <a:lnTo>
                      <a:pt x="0" y="0"/>
                    </a:lnTo>
                    <a:lnTo>
                      <a:pt x="0" y="183"/>
                    </a:lnTo>
                    <a:lnTo>
                      <a:pt x="383" y="183"/>
                    </a:lnTo>
                    <a:lnTo>
                      <a:pt x="383" y="0"/>
                    </a:lnTo>
                    <a:close/>
                    <a:moveTo>
                      <a:pt x="333" y="96"/>
                    </a:moveTo>
                    <a:cubicBezTo>
                      <a:pt x="333" y="113"/>
                      <a:pt x="321" y="125"/>
                      <a:pt x="304" y="125"/>
                    </a:cubicBezTo>
                    <a:cubicBezTo>
                      <a:pt x="287" y="125"/>
                      <a:pt x="275" y="113"/>
                      <a:pt x="275" y="96"/>
                    </a:cubicBezTo>
                    <a:cubicBezTo>
                      <a:pt x="275" y="79"/>
                      <a:pt x="287" y="67"/>
                      <a:pt x="304" y="67"/>
                    </a:cubicBezTo>
                    <a:cubicBezTo>
                      <a:pt x="321" y="67"/>
                      <a:pt x="333" y="79"/>
                      <a:pt x="333" y="96"/>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63" name="Freeform 24">
                <a:extLst>
                  <a:ext uri="{FF2B5EF4-FFF2-40B4-BE49-F238E27FC236}">
                    <a16:creationId xmlns:a16="http://schemas.microsoft.com/office/drawing/2014/main" id="{FFE0289D-98CF-4983-B959-213E449FE094}"/>
                  </a:ext>
                </a:extLst>
              </p:cNvPr>
              <p:cNvSpPr>
                <a:spLocks noChangeArrowheads="1"/>
              </p:cNvSpPr>
              <p:nvPr/>
            </p:nvSpPr>
            <p:spPr bwMode="auto">
              <a:xfrm>
                <a:off x="6584950" y="3911600"/>
                <a:ext cx="138113" cy="66675"/>
              </a:xfrm>
              <a:custGeom>
                <a:avLst/>
                <a:gdLst>
                  <a:gd name="T0" fmla="*/ 383 w 384"/>
                  <a:gd name="T1" fmla="*/ 0 h 184"/>
                  <a:gd name="T2" fmla="*/ 0 w 384"/>
                  <a:gd name="T3" fmla="*/ 0 h 184"/>
                  <a:gd name="T4" fmla="*/ 0 w 384"/>
                  <a:gd name="T5" fmla="*/ 183 h 184"/>
                  <a:gd name="T6" fmla="*/ 383 w 384"/>
                  <a:gd name="T7" fmla="*/ 183 h 184"/>
                  <a:gd name="T8" fmla="*/ 383 w 384"/>
                  <a:gd name="T9" fmla="*/ 0 h 184"/>
                  <a:gd name="T10" fmla="*/ 333 w 384"/>
                  <a:gd name="T11" fmla="*/ 92 h 184"/>
                  <a:gd name="T12" fmla="*/ 304 w 384"/>
                  <a:gd name="T13" fmla="*/ 121 h 184"/>
                  <a:gd name="T14" fmla="*/ 275 w 384"/>
                  <a:gd name="T15" fmla="*/ 92 h 184"/>
                  <a:gd name="T16" fmla="*/ 304 w 384"/>
                  <a:gd name="T17" fmla="*/ 62 h 184"/>
                  <a:gd name="T18" fmla="*/ 333 w 384"/>
                  <a:gd name="T19" fmla="*/ 92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4" h="184">
                    <a:moveTo>
                      <a:pt x="383" y="0"/>
                    </a:moveTo>
                    <a:lnTo>
                      <a:pt x="0" y="0"/>
                    </a:lnTo>
                    <a:lnTo>
                      <a:pt x="0" y="183"/>
                    </a:lnTo>
                    <a:lnTo>
                      <a:pt x="383" y="183"/>
                    </a:lnTo>
                    <a:lnTo>
                      <a:pt x="383" y="0"/>
                    </a:lnTo>
                    <a:close/>
                    <a:moveTo>
                      <a:pt x="333" y="92"/>
                    </a:moveTo>
                    <a:cubicBezTo>
                      <a:pt x="333" y="109"/>
                      <a:pt x="321" y="121"/>
                      <a:pt x="304" y="121"/>
                    </a:cubicBezTo>
                    <a:cubicBezTo>
                      <a:pt x="287" y="121"/>
                      <a:pt x="275" y="109"/>
                      <a:pt x="275" y="92"/>
                    </a:cubicBezTo>
                    <a:cubicBezTo>
                      <a:pt x="275" y="76"/>
                      <a:pt x="287" y="62"/>
                      <a:pt x="304" y="62"/>
                    </a:cubicBezTo>
                    <a:cubicBezTo>
                      <a:pt x="321" y="62"/>
                      <a:pt x="333" y="76"/>
                      <a:pt x="333" y="92"/>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65" name="Freeform 25">
                <a:extLst>
                  <a:ext uri="{FF2B5EF4-FFF2-40B4-BE49-F238E27FC236}">
                    <a16:creationId xmlns:a16="http://schemas.microsoft.com/office/drawing/2014/main" id="{8E9A2C63-445B-41E1-8090-61FE5728DA85}"/>
                  </a:ext>
                </a:extLst>
              </p:cNvPr>
              <p:cNvSpPr>
                <a:spLocks noChangeArrowheads="1"/>
              </p:cNvSpPr>
              <p:nvPr/>
            </p:nvSpPr>
            <p:spPr bwMode="auto">
              <a:xfrm>
                <a:off x="6315075" y="4003675"/>
                <a:ext cx="252413" cy="84138"/>
              </a:xfrm>
              <a:custGeom>
                <a:avLst/>
                <a:gdLst>
                  <a:gd name="T0" fmla="*/ 0 w 700"/>
                  <a:gd name="T1" fmla="*/ 4 h 233"/>
                  <a:gd name="T2" fmla="*/ 0 w 700"/>
                  <a:gd name="T3" fmla="*/ 20 h 233"/>
                  <a:gd name="T4" fmla="*/ 0 w 700"/>
                  <a:gd name="T5" fmla="*/ 20 h 233"/>
                  <a:gd name="T6" fmla="*/ 54 w 700"/>
                  <a:gd name="T7" fmla="*/ 37 h 233"/>
                  <a:gd name="T8" fmla="*/ 137 w 700"/>
                  <a:gd name="T9" fmla="*/ 62 h 233"/>
                  <a:gd name="T10" fmla="*/ 162 w 700"/>
                  <a:gd name="T11" fmla="*/ 70 h 233"/>
                  <a:gd name="T12" fmla="*/ 283 w 700"/>
                  <a:gd name="T13" fmla="*/ 232 h 233"/>
                  <a:gd name="T14" fmla="*/ 699 w 700"/>
                  <a:gd name="T15" fmla="*/ 232 h 233"/>
                  <a:gd name="T16" fmla="*/ 699 w 700"/>
                  <a:gd name="T17" fmla="*/ 0 h 233"/>
                  <a:gd name="T18" fmla="*/ 0 w 700"/>
                  <a:gd name="T19" fmla="*/ 0 h 233"/>
                  <a:gd name="T20" fmla="*/ 0 w 700"/>
                  <a:gd name="T21" fmla="*/ 4 h 233"/>
                  <a:gd name="T22" fmla="*/ 603 w 700"/>
                  <a:gd name="T23" fmla="*/ 158 h 233"/>
                  <a:gd name="T24" fmla="*/ 566 w 700"/>
                  <a:gd name="T25" fmla="*/ 120 h 233"/>
                  <a:gd name="T26" fmla="*/ 603 w 700"/>
                  <a:gd name="T27" fmla="*/ 83 h 233"/>
                  <a:gd name="T28" fmla="*/ 640 w 700"/>
                  <a:gd name="T29" fmla="*/ 120 h 233"/>
                  <a:gd name="T30" fmla="*/ 603 w 700"/>
                  <a:gd name="T31" fmla="*/ 158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00" h="233">
                    <a:moveTo>
                      <a:pt x="0" y="4"/>
                    </a:moveTo>
                    <a:lnTo>
                      <a:pt x="0" y="20"/>
                    </a:lnTo>
                    <a:lnTo>
                      <a:pt x="0" y="20"/>
                    </a:lnTo>
                    <a:cubicBezTo>
                      <a:pt x="17" y="25"/>
                      <a:pt x="33" y="29"/>
                      <a:pt x="54" y="37"/>
                    </a:cubicBezTo>
                    <a:cubicBezTo>
                      <a:pt x="87" y="45"/>
                      <a:pt x="117" y="54"/>
                      <a:pt x="137" y="62"/>
                    </a:cubicBezTo>
                    <a:lnTo>
                      <a:pt x="162" y="70"/>
                    </a:lnTo>
                    <a:cubicBezTo>
                      <a:pt x="225" y="104"/>
                      <a:pt x="270" y="166"/>
                      <a:pt x="283" y="232"/>
                    </a:cubicBezTo>
                    <a:lnTo>
                      <a:pt x="699" y="232"/>
                    </a:lnTo>
                    <a:lnTo>
                      <a:pt x="699" y="0"/>
                    </a:lnTo>
                    <a:lnTo>
                      <a:pt x="0" y="0"/>
                    </a:lnTo>
                    <a:lnTo>
                      <a:pt x="0" y="4"/>
                    </a:lnTo>
                    <a:close/>
                    <a:moveTo>
                      <a:pt x="603" y="158"/>
                    </a:moveTo>
                    <a:cubicBezTo>
                      <a:pt x="582" y="158"/>
                      <a:pt x="566" y="141"/>
                      <a:pt x="566" y="120"/>
                    </a:cubicBezTo>
                    <a:cubicBezTo>
                      <a:pt x="566" y="99"/>
                      <a:pt x="582" y="83"/>
                      <a:pt x="603" y="83"/>
                    </a:cubicBezTo>
                    <a:cubicBezTo>
                      <a:pt x="624" y="83"/>
                      <a:pt x="640" y="99"/>
                      <a:pt x="640" y="120"/>
                    </a:cubicBezTo>
                    <a:cubicBezTo>
                      <a:pt x="640" y="141"/>
                      <a:pt x="624" y="158"/>
                      <a:pt x="603" y="158"/>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66" name="Freeform 26">
                <a:extLst>
                  <a:ext uri="{FF2B5EF4-FFF2-40B4-BE49-F238E27FC236}">
                    <a16:creationId xmlns:a16="http://schemas.microsoft.com/office/drawing/2014/main" id="{88D85B7F-1220-47E6-8094-D1A710215CF9}"/>
                  </a:ext>
                </a:extLst>
              </p:cNvPr>
              <p:cNvSpPr>
                <a:spLocks noChangeArrowheads="1"/>
              </p:cNvSpPr>
              <p:nvPr/>
            </p:nvSpPr>
            <p:spPr bwMode="auto">
              <a:xfrm>
                <a:off x="6418263" y="4111625"/>
                <a:ext cx="149225" cy="82550"/>
              </a:xfrm>
              <a:custGeom>
                <a:avLst/>
                <a:gdLst>
                  <a:gd name="T0" fmla="*/ 0 w 413"/>
                  <a:gd name="T1" fmla="*/ 0 h 230"/>
                  <a:gd name="T2" fmla="*/ 0 w 413"/>
                  <a:gd name="T3" fmla="*/ 229 h 230"/>
                  <a:gd name="T4" fmla="*/ 378 w 413"/>
                  <a:gd name="T5" fmla="*/ 229 h 230"/>
                  <a:gd name="T6" fmla="*/ 412 w 413"/>
                  <a:gd name="T7" fmla="*/ 195 h 230"/>
                  <a:gd name="T8" fmla="*/ 412 w 413"/>
                  <a:gd name="T9" fmla="*/ 0 h 230"/>
                  <a:gd name="T10" fmla="*/ 0 w 413"/>
                  <a:gd name="T11" fmla="*/ 0 h 230"/>
                  <a:gd name="T12" fmla="*/ 316 w 413"/>
                  <a:gd name="T13" fmla="*/ 150 h 230"/>
                  <a:gd name="T14" fmla="*/ 279 w 413"/>
                  <a:gd name="T15" fmla="*/ 112 h 230"/>
                  <a:gd name="T16" fmla="*/ 316 w 413"/>
                  <a:gd name="T17" fmla="*/ 75 h 230"/>
                  <a:gd name="T18" fmla="*/ 353 w 413"/>
                  <a:gd name="T19" fmla="*/ 112 h 230"/>
                  <a:gd name="T20" fmla="*/ 316 w 413"/>
                  <a:gd name="T21" fmla="*/ 150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13" h="230">
                    <a:moveTo>
                      <a:pt x="0" y="0"/>
                    </a:moveTo>
                    <a:lnTo>
                      <a:pt x="0" y="229"/>
                    </a:lnTo>
                    <a:lnTo>
                      <a:pt x="378" y="229"/>
                    </a:lnTo>
                    <a:cubicBezTo>
                      <a:pt x="399" y="229"/>
                      <a:pt x="412" y="212"/>
                      <a:pt x="412" y="195"/>
                    </a:cubicBezTo>
                    <a:lnTo>
                      <a:pt x="412" y="0"/>
                    </a:lnTo>
                    <a:lnTo>
                      <a:pt x="0" y="0"/>
                    </a:lnTo>
                    <a:close/>
                    <a:moveTo>
                      <a:pt x="316" y="150"/>
                    </a:moveTo>
                    <a:cubicBezTo>
                      <a:pt x="295" y="150"/>
                      <a:pt x="279" y="133"/>
                      <a:pt x="279" y="112"/>
                    </a:cubicBezTo>
                    <a:cubicBezTo>
                      <a:pt x="279" y="92"/>
                      <a:pt x="295" y="75"/>
                      <a:pt x="316" y="75"/>
                    </a:cubicBezTo>
                    <a:cubicBezTo>
                      <a:pt x="337" y="75"/>
                      <a:pt x="353" y="92"/>
                      <a:pt x="353" y="112"/>
                    </a:cubicBezTo>
                    <a:cubicBezTo>
                      <a:pt x="353" y="133"/>
                      <a:pt x="337" y="150"/>
                      <a:pt x="316" y="150"/>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68" name="Freeform 27">
                <a:extLst>
                  <a:ext uri="{FF2B5EF4-FFF2-40B4-BE49-F238E27FC236}">
                    <a16:creationId xmlns:a16="http://schemas.microsoft.com/office/drawing/2014/main" id="{0F381919-6319-42CE-88C5-6B9858B2A23E}"/>
                  </a:ext>
                </a:extLst>
              </p:cNvPr>
              <p:cNvSpPr>
                <a:spLocks noChangeArrowheads="1"/>
              </p:cNvSpPr>
              <p:nvPr/>
            </p:nvSpPr>
            <p:spPr bwMode="auto">
              <a:xfrm>
                <a:off x="6316663" y="3684588"/>
                <a:ext cx="252412" cy="82550"/>
              </a:xfrm>
              <a:custGeom>
                <a:avLst/>
                <a:gdLst>
                  <a:gd name="T0" fmla="*/ 695 w 700"/>
                  <a:gd name="T1" fmla="*/ 34 h 230"/>
                  <a:gd name="T2" fmla="*/ 661 w 700"/>
                  <a:gd name="T3" fmla="*/ 0 h 230"/>
                  <a:gd name="T4" fmla="*/ 34 w 700"/>
                  <a:gd name="T5" fmla="*/ 0 h 230"/>
                  <a:gd name="T6" fmla="*/ 0 w 700"/>
                  <a:gd name="T7" fmla="*/ 34 h 230"/>
                  <a:gd name="T8" fmla="*/ 0 w 700"/>
                  <a:gd name="T9" fmla="*/ 229 h 230"/>
                  <a:gd name="T10" fmla="*/ 699 w 700"/>
                  <a:gd name="T11" fmla="*/ 229 h 230"/>
                  <a:gd name="T12" fmla="*/ 699 w 700"/>
                  <a:gd name="T13" fmla="*/ 34 h 230"/>
                  <a:gd name="T14" fmla="*/ 695 w 700"/>
                  <a:gd name="T15" fmla="*/ 34 h 230"/>
                  <a:gd name="T16" fmla="*/ 562 w 700"/>
                  <a:gd name="T17" fmla="*/ 121 h 230"/>
                  <a:gd name="T18" fmla="*/ 599 w 700"/>
                  <a:gd name="T19" fmla="*/ 83 h 230"/>
                  <a:gd name="T20" fmla="*/ 636 w 700"/>
                  <a:gd name="T21" fmla="*/ 121 h 230"/>
                  <a:gd name="T22" fmla="*/ 599 w 700"/>
                  <a:gd name="T23" fmla="*/ 158 h 230"/>
                  <a:gd name="T24" fmla="*/ 562 w 700"/>
                  <a:gd name="T25" fmla="*/ 121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0" h="230">
                    <a:moveTo>
                      <a:pt x="695" y="34"/>
                    </a:moveTo>
                    <a:cubicBezTo>
                      <a:pt x="695" y="13"/>
                      <a:pt x="678" y="0"/>
                      <a:pt x="661" y="0"/>
                    </a:cubicBezTo>
                    <a:lnTo>
                      <a:pt x="34" y="0"/>
                    </a:lnTo>
                    <a:cubicBezTo>
                      <a:pt x="13" y="0"/>
                      <a:pt x="0" y="17"/>
                      <a:pt x="0" y="34"/>
                    </a:cubicBezTo>
                    <a:lnTo>
                      <a:pt x="0" y="229"/>
                    </a:lnTo>
                    <a:lnTo>
                      <a:pt x="699" y="229"/>
                    </a:lnTo>
                    <a:lnTo>
                      <a:pt x="699" y="34"/>
                    </a:lnTo>
                    <a:lnTo>
                      <a:pt x="695" y="34"/>
                    </a:lnTo>
                    <a:close/>
                    <a:moveTo>
                      <a:pt x="562" y="121"/>
                    </a:moveTo>
                    <a:cubicBezTo>
                      <a:pt x="562" y="100"/>
                      <a:pt x="578" y="83"/>
                      <a:pt x="599" y="83"/>
                    </a:cubicBezTo>
                    <a:cubicBezTo>
                      <a:pt x="620" y="83"/>
                      <a:pt x="636" y="100"/>
                      <a:pt x="636" y="121"/>
                    </a:cubicBezTo>
                    <a:cubicBezTo>
                      <a:pt x="636" y="142"/>
                      <a:pt x="620" y="158"/>
                      <a:pt x="599" y="158"/>
                    </a:cubicBezTo>
                    <a:cubicBezTo>
                      <a:pt x="578" y="158"/>
                      <a:pt x="562" y="142"/>
                      <a:pt x="562" y="121"/>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69" name="Freeform 28">
                <a:extLst>
                  <a:ext uri="{FF2B5EF4-FFF2-40B4-BE49-F238E27FC236}">
                    <a16:creationId xmlns:a16="http://schemas.microsoft.com/office/drawing/2014/main" id="{8A57B8C5-80B6-45BE-809A-ADD9453AB0DE}"/>
                  </a:ext>
                </a:extLst>
              </p:cNvPr>
              <p:cNvSpPr>
                <a:spLocks noChangeArrowheads="1"/>
              </p:cNvSpPr>
              <p:nvPr/>
            </p:nvSpPr>
            <p:spPr bwMode="auto">
              <a:xfrm>
                <a:off x="6327775" y="3897313"/>
                <a:ext cx="239713" cy="84137"/>
              </a:xfrm>
              <a:custGeom>
                <a:avLst/>
                <a:gdLst>
                  <a:gd name="T0" fmla="*/ 21 w 667"/>
                  <a:gd name="T1" fmla="*/ 4 h 233"/>
                  <a:gd name="T2" fmla="*/ 13 w 667"/>
                  <a:gd name="T3" fmla="*/ 66 h 233"/>
                  <a:gd name="T4" fmla="*/ 25 w 667"/>
                  <a:gd name="T5" fmla="*/ 133 h 233"/>
                  <a:gd name="T6" fmla="*/ 17 w 667"/>
                  <a:gd name="T7" fmla="*/ 191 h 233"/>
                  <a:gd name="T8" fmla="*/ 0 w 667"/>
                  <a:gd name="T9" fmla="*/ 232 h 233"/>
                  <a:gd name="T10" fmla="*/ 666 w 667"/>
                  <a:gd name="T11" fmla="*/ 232 h 233"/>
                  <a:gd name="T12" fmla="*/ 666 w 667"/>
                  <a:gd name="T13" fmla="*/ 0 h 233"/>
                  <a:gd name="T14" fmla="*/ 21 w 667"/>
                  <a:gd name="T15" fmla="*/ 0 h 233"/>
                  <a:gd name="T16" fmla="*/ 21 w 667"/>
                  <a:gd name="T17" fmla="*/ 4 h 233"/>
                  <a:gd name="T18" fmla="*/ 570 w 667"/>
                  <a:gd name="T19" fmla="*/ 157 h 233"/>
                  <a:gd name="T20" fmla="*/ 533 w 667"/>
                  <a:gd name="T21" fmla="*/ 120 h 233"/>
                  <a:gd name="T22" fmla="*/ 570 w 667"/>
                  <a:gd name="T23" fmla="*/ 83 h 233"/>
                  <a:gd name="T24" fmla="*/ 607 w 667"/>
                  <a:gd name="T25" fmla="*/ 120 h 233"/>
                  <a:gd name="T26" fmla="*/ 570 w 667"/>
                  <a:gd name="T27" fmla="*/ 157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67" h="233">
                    <a:moveTo>
                      <a:pt x="21" y="4"/>
                    </a:moveTo>
                    <a:cubicBezTo>
                      <a:pt x="21" y="24"/>
                      <a:pt x="17" y="45"/>
                      <a:pt x="13" y="66"/>
                    </a:cubicBezTo>
                    <a:cubicBezTo>
                      <a:pt x="25" y="87"/>
                      <a:pt x="29" y="112"/>
                      <a:pt x="25" y="133"/>
                    </a:cubicBezTo>
                    <a:lnTo>
                      <a:pt x="17" y="191"/>
                    </a:lnTo>
                    <a:cubicBezTo>
                      <a:pt x="13" y="207"/>
                      <a:pt x="9" y="220"/>
                      <a:pt x="0" y="232"/>
                    </a:cubicBezTo>
                    <a:lnTo>
                      <a:pt x="666" y="232"/>
                    </a:lnTo>
                    <a:lnTo>
                      <a:pt x="666" y="0"/>
                    </a:lnTo>
                    <a:lnTo>
                      <a:pt x="21" y="0"/>
                    </a:lnTo>
                    <a:lnTo>
                      <a:pt x="21" y="4"/>
                    </a:lnTo>
                    <a:close/>
                    <a:moveTo>
                      <a:pt x="570" y="157"/>
                    </a:moveTo>
                    <a:cubicBezTo>
                      <a:pt x="549" y="157"/>
                      <a:pt x="533" y="141"/>
                      <a:pt x="533" y="120"/>
                    </a:cubicBezTo>
                    <a:cubicBezTo>
                      <a:pt x="533" y="99"/>
                      <a:pt x="549" y="83"/>
                      <a:pt x="570" y="83"/>
                    </a:cubicBezTo>
                    <a:cubicBezTo>
                      <a:pt x="591" y="83"/>
                      <a:pt x="607" y="99"/>
                      <a:pt x="607" y="120"/>
                    </a:cubicBezTo>
                    <a:cubicBezTo>
                      <a:pt x="607" y="141"/>
                      <a:pt x="591" y="157"/>
                      <a:pt x="570" y="157"/>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70" name="Freeform 29">
                <a:extLst>
                  <a:ext uri="{FF2B5EF4-FFF2-40B4-BE49-F238E27FC236}">
                    <a16:creationId xmlns:a16="http://schemas.microsoft.com/office/drawing/2014/main" id="{BB865AB6-BC61-48D1-B7A4-245AC731D035}"/>
                  </a:ext>
                </a:extLst>
              </p:cNvPr>
              <p:cNvSpPr>
                <a:spLocks noChangeArrowheads="1"/>
              </p:cNvSpPr>
              <p:nvPr/>
            </p:nvSpPr>
            <p:spPr bwMode="auto">
              <a:xfrm>
                <a:off x="6315075" y="3790950"/>
                <a:ext cx="252413" cy="84138"/>
              </a:xfrm>
              <a:custGeom>
                <a:avLst/>
                <a:gdLst>
                  <a:gd name="T0" fmla="*/ 0 w 700"/>
                  <a:gd name="T1" fmla="*/ 0 h 234"/>
                  <a:gd name="T2" fmla="*/ 0 w 700"/>
                  <a:gd name="T3" fmla="*/ 138 h 234"/>
                  <a:gd name="T4" fmla="*/ 50 w 700"/>
                  <a:gd name="T5" fmla="*/ 233 h 234"/>
                  <a:gd name="T6" fmla="*/ 699 w 700"/>
                  <a:gd name="T7" fmla="*/ 233 h 234"/>
                  <a:gd name="T8" fmla="*/ 699 w 700"/>
                  <a:gd name="T9" fmla="*/ 0 h 234"/>
                  <a:gd name="T10" fmla="*/ 0 w 700"/>
                  <a:gd name="T11" fmla="*/ 0 h 234"/>
                  <a:gd name="T12" fmla="*/ 603 w 700"/>
                  <a:gd name="T13" fmla="*/ 158 h 234"/>
                  <a:gd name="T14" fmla="*/ 566 w 700"/>
                  <a:gd name="T15" fmla="*/ 121 h 234"/>
                  <a:gd name="T16" fmla="*/ 603 w 700"/>
                  <a:gd name="T17" fmla="*/ 84 h 234"/>
                  <a:gd name="T18" fmla="*/ 640 w 700"/>
                  <a:gd name="T19" fmla="*/ 121 h 234"/>
                  <a:gd name="T20" fmla="*/ 603 w 700"/>
                  <a:gd name="T21" fmla="*/ 158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00" h="234">
                    <a:moveTo>
                      <a:pt x="0" y="0"/>
                    </a:moveTo>
                    <a:lnTo>
                      <a:pt x="0" y="138"/>
                    </a:lnTo>
                    <a:cubicBezTo>
                      <a:pt x="25" y="167"/>
                      <a:pt x="42" y="200"/>
                      <a:pt x="50" y="233"/>
                    </a:cubicBezTo>
                    <a:lnTo>
                      <a:pt x="699" y="233"/>
                    </a:lnTo>
                    <a:lnTo>
                      <a:pt x="699" y="0"/>
                    </a:lnTo>
                    <a:lnTo>
                      <a:pt x="0" y="0"/>
                    </a:lnTo>
                    <a:close/>
                    <a:moveTo>
                      <a:pt x="603" y="158"/>
                    </a:moveTo>
                    <a:cubicBezTo>
                      <a:pt x="582" y="158"/>
                      <a:pt x="566" y="142"/>
                      <a:pt x="566" y="121"/>
                    </a:cubicBezTo>
                    <a:cubicBezTo>
                      <a:pt x="566" y="100"/>
                      <a:pt x="582" y="84"/>
                      <a:pt x="603" y="84"/>
                    </a:cubicBezTo>
                    <a:cubicBezTo>
                      <a:pt x="624" y="84"/>
                      <a:pt x="640" y="100"/>
                      <a:pt x="640" y="121"/>
                    </a:cubicBezTo>
                    <a:cubicBezTo>
                      <a:pt x="640" y="142"/>
                      <a:pt x="624" y="158"/>
                      <a:pt x="603" y="158"/>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71" name="Freeform 30">
                <a:extLst>
                  <a:ext uri="{FF2B5EF4-FFF2-40B4-BE49-F238E27FC236}">
                    <a16:creationId xmlns:a16="http://schemas.microsoft.com/office/drawing/2014/main" id="{6F53986B-D953-42E7-BAC0-F4DCF63154DC}"/>
                  </a:ext>
                </a:extLst>
              </p:cNvPr>
              <p:cNvSpPr>
                <a:spLocks noChangeArrowheads="1"/>
              </p:cNvSpPr>
              <p:nvPr/>
            </p:nvSpPr>
            <p:spPr bwMode="auto">
              <a:xfrm>
                <a:off x="6175375" y="3824288"/>
                <a:ext cx="141288" cy="206375"/>
              </a:xfrm>
              <a:custGeom>
                <a:avLst/>
                <a:gdLst>
                  <a:gd name="T0" fmla="*/ 13 w 392"/>
                  <a:gd name="T1" fmla="*/ 391 h 575"/>
                  <a:gd name="T2" fmla="*/ 50 w 392"/>
                  <a:gd name="T3" fmla="*/ 424 h 575"/>
                  <a:gd name="T4" fmla="*/ 196 w 392"/>
                  <a:gd name="T5" fmla="*/ 574 h 575"/>
                  <a:gd name="T6" fmla="*/ 341 w 392"/>
                  <a:gd name="T7" fmla="*/ 424 h 575"/>
                  <a:gd name="T8" fmla="*/ 379 w 392"/>
                  <a:gd name="T9" fmla="*/ 391 h 575"/>
                  <a:gd name="T10" fmla="*/ 387 w 392"/>
                  <a:gd name="T11" fmla="*/ 333 h 575"/>
                  <a:gd name="T12" fmla="*/ 366 w 392"/>
                  <a:gd name="T13" fmla="*/ 295 h 575"/>
                  <a:gd name="T14" fmla="*/ 379 w 392"/>
                  <a:gd name="T15" fmla="*/ 187 h 575"/>
                  <a:gd name="T16" fmla="*/ 233 w 392"/>
                  <a:gd name="T17" fmla="*/ 37 h 575"/>
                  <a:gd name="T18" fmla="*/ 204 w 392"/>
                  <a:gd name="T19" fmla="*/ 0 h 575"/>
                  <a:gd name="T20" fmla="*/ 4 w 392"/>
                  <a:gd name="T21" fmla="*/ 170 h 575"/>
                  <a:gd name="T22" fmla="*/ 4 w 392"/>
                  <a:gd name="T23" fmla="*/ 191 h 575"/>
                  <a:gd name="T24" fmla="*/ 17 w 392"/>
                  <a:gd name="T25" fmla="*/ 291 h 575"/>
                  <a:gd name="T26" fmla="*/ 4 w 392"/>
                  <a:gd name="T27" fmla="*/ 333 h 575"/>
                  <a:gd name="T28" fmla="*/ 13 w 392"/>
                  <a:gd name="T29" fmla="*/ 391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92" h="575">
                    <a:moveTo>
                      <a:pt x="13" y="391"/>
                    </a:moveTo>
                    <a:cubicBezTo>
                      <a:pt x="17" y="407"/>
                      <a:pt x="29" y="424"/>
                      <a:pt x="50" y="424"/>
                    </a:cubicBezTo>
                    <a:cubicBezTo>
                      <a:pt x="71" y="565"/>
                      <a:pt x="180" y="574"/>
                      <a:pt x="196" y="574"/>
                    </a:cubicBezTo>
                    <a:cubicBezTo>
                      <a:pt x="213" y="574"/>
                      <a:pt x="320" y="569"/>
                      <a:pt x="341" y="424"/>
                    </a:cubicBezTo>
                    <a:cubicBezTo>
                      <a:pt x="362" y="424"/>
                      <a:pt x="374" y="412"/>
                      <a:pt x="379" y="391"/>
                    </a:cubicBezTo>
                    <a:lnTo>
                      <a:pt x="387" y="333"/>
                    </a:lnTo>
                    <a:cubicBezTo>
                      <a:pt x="391" y="316"/>
                      <a:pt x="383" y="299"/>
                      <a:pt x="366" y="295"/>
                    </a:cubicBezTo>
                    <a:cubicBezTo>
                      <a:pt x="370" y="270"/>
                      <a:pt x="379" y="224"/>
                      <a:pt x="379" y="187"/>
                    </a:cubicBezTo>
                    <a:cubicBezTo>
                      <a:pt x="379" y="116"/>
                      <a:pt x="316" y="46"/>
                      <a:pt x="233" y="37"/>
                    </a:cubicBezTo>
                    <a:lnTo>
                      <a:pt x="204" y="0"/>
                    </a:lnTo>
                    <a:cubicBezTo>
                      <a:pt x="4" y="8"/>
                      <a:pt x="4" y="170"/>
                      <a:pt x="4" y="170"/>
                    </a:cubicBezTo>
                    <a:lnTo>
                      <a:pt x="4" y="191"/>
                    </a:lnTo>
                    <a:cubicBezTo>
                      <a:pt x="4" y="229"/>
                      <a:pt x="13" y="270"/>
                      <a:pt x="17" y="291"/>
                    </a:cubicBezTo>
                    <a:cubicBezTo>
                      <a:pt x="9" y="303"/>
                      <a:pt x="0" y="316"/>
                      <a:pt x="4" y="333"/>
                    </a:cubicBezTo>
                    <a:lnTo>
                      <a:pt x="13" y="391"/>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72" name="Freeform 31">
                <a:extLst>
                  <a:ext uri="{FF2B5EF4-FFF2-40B4-BE49-F238E27FC236}">
                    <a16:creationId xmlns:a16="http://schemas.microsoft.com/office/drawing/2014/main" id="{0B401D79-B88D-4B77-8E77-588817CA2B6F}"/>
                  </a:ext>
                </a:extLst>
              </p:cNvPr>
              <p:cNvSpPr>
                <a:spLocks noChangeArrowheads="1"/>
              </p:cNvSpPr>
              <p:nvPr/>
            </p:nvSpPr>
            <p:spPr bwMode="auto">
              <a:xfrm>
                <a:off x="6096000" y="4029075"/>
                <a:ext cx="300038" cy="166688"/>
              </a:xfrm>
              <a:custGeom>
                <a:avLst/>
                <a:gdLst>
                  <a:gd name="T0" fmla="*/ 0 w 832"/>
                  <a:gd name="T1" fmla="*/ 462 h 463"/>
                  <a:gd name="T2" fmla="*/ 0 w 832"/>
                  <a:gd name="T3" fmla="*/ 204 h 463"/>
                  <a:gd name="T4" fmla="*/ 87 w 832"/>
                  <a:gd name="T5" fmla="*/ 54 h 463"/>
                  <a:gd name="T6" fmla="*/ 87 w 832"/>
                  <a:gd name="T7" fmla="*/ 54 h 463"/>
                  <a:gd name="T8" fmla="*/ 183 w 832"/>
                  <a:gd name="T9" fmla="*/ 25 h 463"/>
                  <a:gd name="T10" fmla="*/ 237 w 832"/>
                  <a:gd name="T11" fmla="*/ 9 h 463"/>
                  <a:gd name="T12" fmla="*/ 274 w 832"/>
                  <a:gd name="T13" fmla="*/ 0 h 463"/>
                  <a:gd name="T14" fmla="*/ 416 w 832"/>
                  <a:gd name="T15" fmla="*/ 59 h 463"/>
                  <a:gd name="T16" fmla="*/ 416 w 832"/>
                  <a:gd name="T17" fmla="*/ 59 h 463"/>
                  <a:gd name="T18" fmla="*/ 557 w 832"/>
                  <a:gd name="T19" fmla="*/ 0 h 463"/>
                  <a:gd name="T20" fmla="*/ 594 w 832"/>
                  <a:gd name="T21" fmla="*/ 9 h 463"/>
                  <a:gd name="T22" fmla="*/ 649 w 832"/>
                  <a:gd name="T23" fmla="*/ 25 h 463"/>
                  <a:gd name="T24" fmla="*/ 744 w 832"/>
                  <a:gd name="T25" fmla="*/ 54 h 463"/>
                  <a:gd name="T26" fmla="*/ 744 w 832"/>
                  <a:gd name="T27" fmla="*/ 54 h 463"/>
                  <a:gd name="T28" fmla="*/ 831 w 832"/>
                  <a:gd name="T29" fmla="*/ 204 h 463"/>
                  <a:gd name="T30" fmla="*/ 831 w 832"/>
                  <a:gd name="T31" fmla="*/ 462 h 463"/>
                  <a:gd name="T32" fmla="*/ 0 w 832"/>
                  <a:gd name="T33" fmla="*/ 462 h 4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32" h="463">
                    <a:moveTo>
                      <a:pt x="0" y="462"/>
                    </a:moveTo>
                    <a:lnTo>
                      <a:pt x="0" y="204"/>
                    </a:lnTo>
                    <a:cubicBezTo>
                      <a:pt x="0" y="142"/>
                      <a:pt x="37" y="84"/>
                      <a:pt x="87" y="54"/>
                    </a:cubicBezTo>
                    <a:lnTo>
                      <a:pt x="87" y="54"/>
                    </a:lnTo>
                    <a:cubicBezTo>
                      <a:pt x="116" y="46"/>
                      <a:pt x="150" y="34"/>
                      <a:pt x="183" y="25"/>
                    </a:cubicBezTo>
                    <a:cubicBezTo>
                      <a:pt x="204" y="21"/>
                      <a:pt x="220" y="13"/>
                      <a:pt x="237" y="9"/>
                    </a:cubicBezTo>
                    <a:cubicBezTo>
                      <a:pt x="258" y="5"/>
                      <a:pt x="274" y="0"/>
                      <a:pt x="274" y="0"/>
                    </a:cubicBezTo>
                    <a:cubicBezTo>
                      <a:pt x="303" y="38"/>
                      <a:pt x="358" y="59"/>
                      <a:pt x="416" y="59"/>
                    </a:cubicBezTo>
                    <a:lnTo>
                      <a:pt x="416" y="59"/>
                    </a:lnTo>
                    <a:cubicBezTo>
                      <a:pt x="474" y="59"/>
                      <a:pt x="528" y="38"/>
                      <a:pt x="557" y="0"/>
                    </a:cubicBezTo>
                    <a:cubicBezTo>
                      <a:pt x="557" y="0"/>
                      <a:pt x="574" y="5"/>
                      <a:pt x="594" y="9"/>
                    </a:cubicBezTo>
                    <a:cubicBezTo>
                      <a:pt x="611" y="13"/>
                      <a:pt x="628" y="17"/>
                      <a:pt x="649" y="25"/>
                    </a:cubicBezTo>
                    <a:cubicBezTo>
                      <a:pt x="682" y="34"/>
                      <a:pt x="719" y="46"/>
                      <a:pt x="744" y="54"/>
                    </a:cubicBezTo>
                    <a:lnTo>
                      <a:pt x="744" y="54"/>
                    </a:lnTo>
                    <a:cubicBezTo>
                      <a:pt x="794" y="84"/>
                      <a:pt x="831" y="138"/>
                      <a:pt x="831" y="204"/>
                    </a:cubicBezTo>
                    <a:lnTo>
                      <a:pt x="831" y="462"/>
                    </a:lnTo>
                    <a:lnTo>
                      <a:pt x="0" y="462"/>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143" name="Rectangle 142">
              <a:extLst>
                <a:ext uri="{FF2B5EF4-FFF2-40B4-BE49-F238E27FC236}">
                  <a16:creationId xmlns:a16="http://schemas.microsoft.com/office/drawing/2014/main" id="{A5A71898-9F1F-42E4-B8DC-50C63123E5E5}"/>
                </a:ext>
              </a:extLst>
            </p:cNvPr>
            <p:cNvSpPr/>
            <p:nvPr/>
          </p:nvSpPr>
          <p:spPr>
            <a:xfrm>
              <a:off x="4143850" y="4069093"/>
              <a:ext cx="639069" cy="1019296"/>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p>
          </p:txBody>
        </p:sp>
      </p:grpSp>
      <p:grpSp>
        <p:nvGrpSpPr>
          <p:cNvPr id="216" name="Group 215">
            <a:extLst>
              <a:ext uri="{FF2B5EF4-FFF2-40B4-BE49-F238E27FC236}">
                <a16:creationId xmlns:a16="http://schemas.microsoft.com/office/drawing/2014/main" id="{8524B51E-DADE-496E-B989-DB64F36E5EF2}"/>
              </a:ext>
            </a:extLst>
          </p:cNvPr>
          <p:cNvGrpSpPr/>
          <p:nvPr/>
        </p:nvGrpSpPr>
        <p:grpSpPr>
          <a:xfrm>
            <a:off x="2156513" y="1690684"/>
            <a:ext cx="638903" cy="1099905"/>
            <a:chOff x="2568775" y="4077183"/>
            <a:chExt cx="639069" cy="1100192"/>
          </a:xfrm>
        </p:grpSpPr>
        <p:grpSp>
          <p:nvGrpSpPr>
            <p:cNvPr id="217" name="Group 216">
              <a:extLst>
                <a:ext uri="{FF2B5EF4-FFF2-40B4-BE49-F238E27FC236}">
                  <a16:creationId xmlns:a16="http://schemas.microsoft.com/office/drawing/2014/main" id="{263B98BA-91FF-4C0B-AF16-9D92D686D00F}"/>
                </a:ext>
              </a:extLst>
            </p:cNvPr>
            <p:cNvGrpSpPr/>
            <p:nvPr/>
          </p:nvGrpSpPr>
          <p:grpSpPr>
            <a:xfrm>
              <a:off x="2593484" y="4784913"/>
              <a:ext cx="589651" cy="360286"/>
              <a:chOff x="5573395" y="2827618"/>
              <a:chExt cx="922337" cy="563563"/>
            </a:xfrm>
          </p:grpSpPr>
          <p:grpSp>
            <p:nvGrpSpPr>
              <p:cNvPr id="225" name="Group 224">
                <a:extLst>
                  <a:ext uri="{FF2B5EF4-FFF2-40B4-BE49-F238E27FC236}">
                    <a16:creationId xmlns:a16="http://schemas.microsoft.com/office/drawing/2014/main" id="{8078636D-81ED-4DCD-83E6-8C13DCD97E16}"/>
                  </a:ext>
                </a:extLst>
              </p:cNvPr>
              <p:cNvGrpSpPr/>
              <p:nvPr/>
            </p:nvGrpSpPr>
            <p:grpSpPr>
              <a:xfrm>
                <a:off x="5589270" y="2827618"/>
                <a:ext cx="827087" cy="125413"/>
                <a:chOff x="1293813" y="2730500"/>
                <a:chExt cx="827087" cy="125413"/>
              </a:xfrm>
              <a:solidFill>
                <a:srgbClr val="5F5F5F"/>
              </a:solidFill>
            </p:grpSpPr>
            <p:sp>
              <p:nvSpPr>
                <p:cNvPr id="268" name="Freeform 45">
                  <a:extLst>
                    <a:ext uri="{FF2B5EF4-FFF2-40B4-BE49-F238E27FC236}">
                      <a16:creationId xmlns:a16="http://schemas.microsoft.com/office/drawing/2014/main" id="{4B9B8A55-0A52-4BBE-BC9F-33F94BBD91AB}"/>
                    </a:ext>
                  </a:extLst>
                </p:cNvPr>
                <p:cNvSpPr>
                  <a:spLocks noChangeArrowheads="1"/>
                </p:cNvSpPr>
                <p:nvPr/>
              </p:nvSpPr>
              <p:spPr bwMode="auto">
                <a:xfrm>
                  <a:off x="1293813" y="2730500"/>
                  <a:ext cx="101600" cy="125413"/>
                </a:xfrm>
                <a:custGeom>
                  <a:avLst/>
                  <a:gdLst>
                    <a:gd name="T0" fmla="*/ 207 w 284"/>
                    <a:gd name="T1" fmla="*/ 116 h 348"/>
                    <a:gd name="T2" fmla="*/ 153 w 284"/>
                    <a:gd name="T3" fmla="*/ 57 h 348"/>
                    <a:gd name="T4" fmla="*/ 77 w 284"/>
                    <a:gd name="T5" fmla="*/ 181 h 348"/>
                    <a:gd name="T6" fmla="*/ 147 w 284"/>
                    <a:gd name="T7" fmla="*/ 297 h 348"/>
                    <a:gd name="T8" fmla="*/ 207 w 284"/>
                    <a:gd name="T9" fmla="*/ 232 h 348"/>
                    <a:gd name="T10" fmla="*/ 283 w 284"/>
                    <a:gd name="T11" fmla="*/ 232 h 348"/>
                    <a:gd name="T12" fmla="*/ 252 w 284"/>
                    <a:gd name="T13" fmla="*/ 311 h 348"/>
                    <a:gd name="T14" fmla="*/ 153 w 284"/>
                    <a:gd name="T15" fmla="*/ 347 h 348"/>
                    <a:gd name="T16" fmla="*/ 0 w 284"/>
                    <a:gd name="T17" fmla="*/ 178 h 348"/>
                    <a:gd name="T18" fmla="*/ 153 w 284"/>
                    <a:gd name="T19" fmla="*/ 0 h 348"/>
                    <a:gd name="T20" fmla="*/ 277 w 284"/>
                    <a:gd name="T21" fmla="*/ 110 h 348"/>
                    <a:gd name="T22" fmla="*/ 207 w 284"/>
                    <a:gd name="T23" fmla="*/ 110 h 348"/>
                    <a:gd name="T24" fmla="*/ 207 w 284"/>
                    <a:gd name="T25" fmla="*/ 116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84" h="348">
                      <a:moveTo>
                        <a:pt x="207" y="116"/>
                      </a:moveTo>
                      <a:cubicBezTo>
                        <a:pt x="207" y="105"/>
                        <a:pt x="201" y="57"/>
                        <a:pt x="153" y="57"/>
                      </a:cubicBezTo>
                      <a:cubicBezTo>
                        <a:pt x="99" y="57"/>
                        <a:pt x="77" y="113"/>
                        <a:pt x="77" y="181"/>
                      </a:cubicBezTo>
                      <a:cubicBezTo>
                        <a:pt x="77" y="201"/>
                        <a:pt x="77" y="297"/>
                        <a:pt x="147" y="297"/>
                      </a:cubicBezTo>
                      <a:cubicBezTo>
                        <a:pt x="178" y="297"/>
                        <a:pt x="207" y="277"/>
                        <a:pt x="207" y="232"/>
                      </a:cubicBezTo>
                      <a:lnTo>
                        <a:pt x="283" y="232"/>
                      </a:lnTo>
                      <a:cubicBezTo>
                        <a:pt x="283" y="251"/>
                        <a:pt x="280" y="282"/>
                        <a:pt x="252" y="311"/>
                      </a:cubicBezTo>
                      <a:cubicBezTo>
                        <a:pt x="221" y="342"/>
                        <a:pt x="184" y="347"/>
                        <a:pt x="153" y="347"/>
                      </a:cubicBezTo>
                      <a:cubicBezTo>
                        <a:pt x="37" y="347"/>
                        <a:pt x="0" y="263"/>
                        <a:pt x="0" y="178"/>
                      </a:cubicBezTo>
                      <a:cubicBezTo>
                        <a:pt x="0" y="71"/>
                        <a:pt x="60" y="0"/>
                        <a:pt x="153" y="0"/>
                      </a:cubicBezTo>
                      <a:cubicBezTo>
                        <a:pt x="226" y="0"/>
                        <a:pt x="277" y="45"/>
                        <a:pt x="277" y="110"/>
                      </a:cubicBezTo>
                      <a:lnTo>
                        <a:pt x="207" y="110"/>
                      </a:lnTo>
                      <a:lnTo>
                        <a:pt x="207" y="116"/>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69" name="Freeform 46">
                  <a:extLst>
                    <a:ext uri="{FF2B5EF4-FFF2-40B4-BE49-F238E27FC236}">
                      <a16:creationId xmlns:a16="http://schemas.microsoft.com/office/drawing/2014/main" id="{1BC34CC8-DE4E-4487-9DC4-6982E4E6DA3C}"/>
                    </a:ext>
                  </a:extLst>
                </p:cNvPr>
                <p:cNvSpPr>
                  <a:spLocks noChangeArrowheads="1"/>
                </p:cNvSpPr>
                <p:nvPr/>
              </p:nvSpPr>
              <p:spPr bwMode="auto">
                <a:xfrm>
                  <a:off x="1419225" y="2768600"/>
                  <a:ext cx="80963" cy="87313"/>
                </a:xfrm>
                <a:custGeom>
                  <a:avLst/>
                  <a:gdLst>
                    <a:gd name="T0" fmla="*/ 70 w 227"/>
                    <a:gd name="T1" fmla="*/ 3 h 241"/>
                    <a:gd name="T2" fmla="*/ 70 w 227"/>
                    <a:gd name="T3" fmla="*/ 141 h 241"/>
                    <a:gd name="T4" fmla="*/ 107 w 227"/>
                    <a:gd name="T5" fmla="*/ 192 h 241"/>
                    <a:gd name="T6" fmla="*/ 152 w 227"/>
                    <a:gd name="T7" fmla="*/ 118 h 241"/>
                    <a:gd name="T8" fmla="*/ 152 w 227"/>
                    <a:gd name="T9" fmla="*/ 0 h 241"/>
                    <a:gd name="T10" fmla="*/ 223 w 227"/>
                    <a:gd name="T11" fmla="*/ 0 h 241"/>
                    <a:gd name="T12" fmla="*/ 223 w 227"/>
                    <a:gd name="T13" fmla="*/ 155 h 241"/>
                    <a:gd name="T14" fmla="*/ 223 w 227"/>
                    <a:gd name="T15" fmla="*/ 217 h 241"/>
                    <a:gd name="T16" fmla="*/ 226 w 227"/>
                    <a:gd name="T17" fmla="*/ 234 h 241"/>
                    <a:gd name="T18" fmla="*/ 158 w 227"/>
                    <a:gd name="T19" fmla="*/ 234 h 241"/>
                    <a:gd name="T20" fmla="*/ 155 w 227"/>
                    <a:gd name="T21" fmla="*/ 203 h 241"/>
                    <a:gd name="T22" fmla="*/ 84 w 227"/>
                    <a:gd name="T23" fmla="*/ 240 h 241"/>
                    <a:gd name="T24" fmla="*/ 14 w 227"/>
                    <a:gd name="T25" fmla="*/ 209 h 241"/>
                    <a:gd name="T26" fmla="*/ 0 w 227"/>
                    <a:gd name="T27" fmla="*/ 146 h 241"/>
                    <a:gd name="T28" fmla="*/ 0 w 227"/>
                    <a:gd name="T29" fmla="*/ 0 h 241"/>
                    <a:gd name="T30" fmla="*/ 70 w 227"/>
                    <a:gd name="T31" fmla="*/ 0 h 241"/>
                    <a:gd name="T32" fmla="*/ 70 w 227"/>
                    <a:gd name="T33" fmla="*/ 3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7" h="241">
                      <a:moveTo>
                        <a:pt x="70" y="3"/>
                      </a:moveTo>
                      <a:lnTo>
                        <a:pt x="70" y="141"/>
                      </a:lnTo>
                      <a:cubicBezTo>
                        <a:pt x="70" y="161"/>
                        <a:pt x="70" y="192"/>
                        <a:pt x="107" y="192"/>
                      </a:cubicBezTo>
                      <a:cubicBezTo>
                        <a:pt x="152" y="192"/>
                        <a:pt x="152" y="158"/>
                        <a:pt x="152" y="118"/>
                      </a:cubicBezTo>
                      <a:lnTo>
                        <a:pt x="152" y="0"/>
                      </a:lnTo>
                      <a:lnTo>
                        <a:pt x="223" y="0"/>
                      </a:lnTo>
                      <a:lnTo>
                        <a:pt x="223" y="155"/>
                      </a:lnTo>
                      <a:cubicBezTo>
                        <a:pt x="223" y="206"/>
                        <a:pt x="223" y="211"/>
                        <a:pt x="223" y="217"/>
                      </a:cubicBezTo>
                      <a:cubicBezTo>
                        <a:pt x="223" y="223"/>
                        <a:pt x="223" y="228"/>
                        <a:pt x="226" y="234"/>
                      </a:cubicBezTo>
                      <a:lnTo>
                        <a:pt x="158" y="234"/>
                      </a:lnTo>
                      <a:lnTo>
                        <a:pt x="155" y="203"/>
                      </a:lnTo>
                      <a:cubicBezTo>
                        <a:pt x="149" y="214"/>
                        <a:pt x="130" y="240"/>
                        <a:pt x="84" y="240"/>
                      </a:cubicBezTo>
                      <a:cubicBezTo>
                        <a:pt x="53" y="240"/>
                        <a:pt x="28" y="225"/>
                        <a:pt x="14" y="209"/>
                      </a:cubicBezTo>
                      <a:cubicBezTo>
                        <a:pt x="0" y="189"/>
                        <a:pt x="0" y="158"/>
                        <a:pt x="0" y="146"/>
                      </a:cubicBezTo>
                      <a:lnTo>
                        <a:pt x="0" y="0"/>
                      </a:lnTo>
                      <a:lnTo>
                        <a:pt x="70" y="0"/>
                      </a:lnTo>
                      <a:lnTo>
                        <a:pt x="70" y="3"/>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70" name="Freeform 47">
                  <a:extLst>
                    <a:ext uri="{FF2B5EF4-FFF2-40B4-BE49-F238E27FC236}">
                      <a16:creationId xmlns:a16="http://schemas.microsoft.com/office/drawing/2014/main" id="{3EFF7B1A-849D-48CC-BCEB-711905034EE3}"/>
                    </a:ext>
                  </a:extLst>
                </p:cNvPr>
                <p:cNvSpPr>
                  <a:spLocks noChangeArrowheads="1"/>
                </p:cNvSpPr>
                <p:nvPr/>
              </p:nvSpPr>
              <p:spPr bwMode="auto">
                <a:xfrm>
                  <a:off x="1524000" y="2767013"/>
                  <a:ext cx="73025" cy="88900"/>
                </a:xfrm>
                <a:custGeom>
                  <a:avLst/>
                  <a:gdLst>
                    <a:gd name="T0" fmla="*/ 65 w 204"/>
                    <a:gd name="T1" fmla="*/ 172 h 249"/>
                    <a:gd name="T2" fmla="*/ 105 w 204"/>
                    <a:gd name="T3" fmla="*/ 203 h 249"/>
                    <a:gd name="T4" fmla="*/ 141 w 204"/>
                    <a:gd name="T5" fmla="*/ 175 h 249"/>
                    <a:gd name="T6" fmla="*/ 108 w 204"/>
                    <a:gd name="T7" fmla="*/ 149 h 249"/>
                    <a:gd name="T8" fmla="*/ 65 w 204"/>
                    <a:gd name="T9" fmla="*/ 138 h 249"/>
                    <a:gd name="T10" fmla="*/ 6 w 204"/>
                    <a:gd name="T11" fmla="*/ 73 h 249"/>
                    <a:gd name="T12" fmla="*/ 108 w 204"/>
                    <a:gd name="T13" fmla="*/ 0 h 249"/>
                    <a:gd name="T14" fmla="*/ 198 w 204"/>
                    <a:gd name="T15" fmla="*/ 70 h 249"/>
                    <a:gd name="T16" fmla="*/ 136 w 204"/>
                    <a:gd name="T17" fmla="*/ 70 h 249"/>
                    <a:gd name="T18" fmla="*/ 102 w 204"/>
                    <a:gd name="T19" fmla="*/ 42 h 249"/>
                    <a:gd name="T20" fmla="*/ 68 w 204"/>
                    <a:gd name="T21" fmla="*/ 65 h 249"/>
                    <a:gd name="T22" fmla="*/ 99 w 204"/>
                    <a:gd name="T23" fmla="*/ 90 h 249"/>
                    <a:gd name="T24" fmla="*/ 141 w 204"/>
                    <a:gd name="T25" fmla="*/ 101 h 249"/>
                    <a:gd name="T26" fmla="*/ 203 w 204"/>
                    <a:gd name="T27" fmla="*/ 166 h 249"/>
                    <a:gd name="T28" fmla="*/ 96 w 204"/>
                    <a:gd name="T29" fmla="*/ 248 h 249"/>
                    <a:gd name="T30" fmla="*/ 17 w 204"/>
                    <a:gd name="T31" fmla="*/ 220 h 249"/>
                    <a:gd name="T32" fmla="*/ 0 w 204"/>
                    <a:gd name="T33" fmla="*/ 175 h 249"/>
                    <a:gd name="T34" fmla="*/ 65 w 204"/>
                    <a:gd name="T35" fmla="*/ 175 h 249"/>
                    <a:gd name="T36" fmla="*/ 65 w 204"/>
                    <a:gd name="T37" fmla="*/ 17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4" h="249">
                      <a:moveTo>
                        <a:pt x="65" y="172"/>
                      </a:moveTo>
                      <a:cubicBezTo>
                        <a:pt x="65" y="186"/>
                        <a:pt x="76" y="203"/>
                        <a:pt x="105" y="203"/>
                      </a:cubicBezTo>
                      <a:cubicBezTo>
                        <a:pt x="130" y="203"/>
                        <a:pt x="141" y="189"/>
                        <a:pt x="141" y="175"/>
                      </a:cubicBezTo>
                      <a:cubicBezTo>
                        <a:pt x="141" y="164"/>
                        <a:pt x="136" y="155"/>
                        <a:pt x="108" y="149"/>
                      </a:cubicBezTo>
                      <a:lnTo>
                        <a:pt x="65" y="138"/>
                      </a:lnTo>
                      <a:cubicBezTo>
                        <a:pt x="45" y="132"/>
                        <a:pt x="6" y="121"/>
                        <a:pt x="6" y="73"/>
                      </a:cubicBezTo>
                      <a:cubicBezTo>
                        <a:pt x="6" y="28"/>
                        <a:pt x="48" y="0"/>
                        <a:pt x="108" y="0"/>
                      </a:cubicBezTo>
                      <a:cubicBezTo>
                        <a:pt x="155" y="0"/>
                        <a:pt x="195" y="22"/>
                        <a:pt x="198" y="70"/>
                      </a:cubicBezTo>
                      <a:lnTo>
                        <a:pt x="136" y="70"/>
                      </a:lnTo>
                      <a:cubicBezTo>
                        <a:pt x="133" y="45"/>
                        <a:pt x="113" y="42"/>
                        <a:pt x="102" y="42"/>
                      </a:cubicBezTo>
                      <a:cubicBezTo>
                        <a:pt x="82" y="42"/>
                        <a:pt x="68" y="51"/>
                        <a:pt x="68" y="65"/>
                      </a:cubicBezTo>
                      <a:cubicBezTo>
                        <a:pt x="68" y="82"/>
                        <a:pt x="79" y="85"/>
                        <a:pt x="99" y="90"/>
                      </a:cubicBezTo>
                      <a:lnTo>
                        <a:pt x="141" y="101"/>
                      </a:lnTo>
                      <a:cubicBezTo>
                        <a:pt x="184" y="113"/>
                        <a:pt x="203" y="135"/>
                        <a:pt x="203" y="166"/>
                      </a:cubicBezTo>
                      <a:cubicBezTo>
                        <a:pt x="203" y="206"/>
                        <a:pt x="170" y="248"/>
                        <a:pt x="96" y="248"/>
                      </a:cubicBezTo>
                      <a:cubicBezTo>
                        <a:pt x="65" y="248"/>
                        <a:pt x="37" y="243"/>
                        <a:pt x="17" y="220"/>
                      </a:cubicBezTo>
                      <a:cubicBezTo>
                        <a:pt x="3" y="203"/>
                        <a:pt x="0" y="186"/>
                        <a:pt x="0" y="175"/>
                      </a:cubicBezTo>
                      <a:lnTo>
                        <a:pt x="65" y="175"/>
                      </a:lnTo>
                      <a:lnTo>
                        <a:pt x="65" y="172"/>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71" name="Freeform 48">
                  <a:extLst>
                    <a:ext uri="{FF2B5EF4-FFF2-40B4-BE49-F238E27FC236}">
                      <a16:creationId xmlns:a16="http://schemas.microsoft.com/office/drawing/2014/main" id="{26A80773-6DE4-48DF-B12B-3B420CA47D38}"/>
                    </a:ext>
                  </a:extLst>
                </p:cNvPr>
                <p:cNvSpPr>
                  <a:spLocks noChangeArrowheads="1"/>
                </p:cNvSpPr>
                <p:nvPr/>
              </p:nvSpPr>
              <p:spPr bwMode="auto">
                <a:xfrm>
                  <a:off x="1611313" y="2744788"/>
                  <a:ext cx="61912" cy="111125"/>
                </a:xfrm>
                <a:custGeom>
                  <a:avLst/>
                  <a:gdLst>
                    <a:gd name="T0" fmla="*/ 169 w 170"/>
                    <a:gd name="T1" fmla="*/ 299 h 308"/>
                    <a:gd name="T2" fmla="*/ 116 w 170"/>
                    <a:gd name="T3" fmla="*/ 307 h 308"/>
                    <a:gd name="T4" fmla="*/ 45 w 170"/>
                    <a:gd name="T5" fmla="*/ 245 h 308"/>
                    <a:gd name="T6" fmla="*/ 45 w 170"/>
                    <a:gd name="T7" fmla="*/ 115 h 308"/>
                    <a:gd name="T8" fmla="*/ 0 w 170"/>
                    <a:gd name="T9" fmla="*/ 115 h 308"/>
                    <a:gd name="T10" fmla="*/ 0 w 170"/>
                    <a:gd name="T11" fmla="*/ 70 h 308"/>
                    <a:gd name="T12" fmla="*/ 45 w 170"/>
                    <a:gd name="T13" fmla="*/ 70 h 308"/>
                    <a:gd name="T14" fmla="*/ 45 w 170"/>
                    <a:gd name="T15" fmla="*/ 25 h 308"/>
                    <a:gd name="T16" fmla="*/ 113 w 170"/>
                    <a:gd name="T17" fmla="*/ 0 h 308"/>
                    <a:gd name="T18" fmla="*/ 113 w 170"/>
                    <a:gd name="T19" fmla="*/ 70 h 308"/>
                    <a:gd name="T20" fmla="*/ 169 w 170"/>
                    <a:gd name="T21" fmla="*/ 70 h 308"/>
                    <a:gd name="T22" fmla="*/ 169 w 170"/>
                    <a:gd name="T23" fmla="*/ 115 h 308"/>
                    <a:gd name="T24" fmla="*/ 113 w 170"/>
                    <a:gd name="T25" fmla="*/ 115 h 308"/>
                    <a:gd name="T26" fmla="*/ 113 w 170"/>
                    <a:gd name="T27" fmla="*/ 220 h 308"/>
                    <a:gd name="T28" fmla="*/ 144 w 170"/>
                    <a:gd name="T29" fmla="*/ 254 h 308"/>
                    <a:gd name="T30" fmla="*/ 167 w 170"/>
                    <a:gd name="T31" fmla="*/ 254 h 308"/>
                    <a:gd name="T32" fmla="*/ 167 w 170"/>
                    <a:gd name="T33" fmla="*/ 299 h 308"/>
                    <a:gd name="T34" fmla="*/ 169 w 170"/>
                    <a:gd name="T35" fmla="*/ 299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0" h="308">
                      <a:moveTo>
                        <a:pt x="169" y="299"/>
                      </a:moveTo>
                      <a:cubicBezTo>
                        <a:pt x="147" y="305"/>
                        <a:pt x="127" y="307"/>
                        <a:pt x="116" y="307"/>
                      </a:cubicBezTo>
                      <a:cubicBezTo>
                        <a:pt x="45" y="307"/>
                        <a:pt x="45" y="265"/>
                        <a:pt x="45" y="245"/>
                      </a:cubicBezTo>
                      <a:lnTo>
                        <a:pt x="45" y="115"/>
                      </a:lnTo>
                      <a:lnTo>
                        <a:pt x="0" y="115"/>
                      </a:lnTo>
                      <a:lnTo>
                        <a:pt x="0" y="70"/>
                      </a:lnTo>
                      <a:lnTo>
                        <a:pt x="45" y="70"/>
                      </a:lnTo>
                      <a:lnTo>
                        <a:pt x="45" y="25"/>
                      </a:lnTo>
                      <a:lnTo>
                        <a:pt x="113" y="0"/>
                      </a:lnTo>
                      <a:lnTo>
                        <a:pt x="113" y="70"/>
                      </a:lnTo>
                      <a:lnTo>
                        <a:pt x="169" y="70"/>
                      </a:lnTo>
                      <a:lnTo>
                        <a:pt x="169" y="115"/>
                      </a:lnTo>
                      <a:lnTo>
                        <a:pt x="113" y="115"/>
                      </a:lnTo>
                      <a:lnTo>
                        <a:pt x="113" y="220"/>
                      </a:lnTo>
                      <a:cubicBezTo>
                        <a:pt x="113" y="242"/>
                        <a:pt x="113" y="254"/>
                        <a:pt x="144" y="254"/>
                      </a:cubicBezTo>
                      <a:cubicBezTo>
                        <a:pt x="155" y="254"/>
                        <a:pt x="158" y="254"/>
                        <a:pt x="167" y="254"/>
                      </a:cubicBezTo>
                      <a:lnTo>
                        <a:pt x="167" y="299"/>
                      </a:lnTo>
                      <a:lnTo>
                        <a:pt x="169" y="29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72" name="Freeform 49">
                  <a:extLst>
                    <a:ext uri="{FF2B5EF4-FFF2-40B4-BE49-F238E27FC236}">
                      <a16:creationId xmlns:a16="http://schemas.microsoft.com/office/drawing/2014/main" id="{6CC0781F-C59B-44A4-A5F0-73F1F9368F8F}"/>
                    </a:ext>
                  </a:extLst>
                </p:cNvPr>
                <p:cNvSpPr>
                  <a:spLocks noChangeArrowheads="1"/>
                </p:cNvSpPr>
                <p:nvPr/>
              </p:nvSpPr>
              <p:spPr bwMode="auto">
                <a:xfrm>
                  <a:off x="1687513" y="2767013"/>
                  <a:ext cx="87312" cy="88900"/>
                </a:xfrm>
                <a:custGeom>
                  <a:avLst/>
                  <a:gdLst>
                    <a:gd name="T0" fmla="*/ 121 w 243"/>
                    <a:gd name="T1" fmla="*/ 0 h 249"/>
                    <a:gd name="T2" fmla="*/ 242 w 243"/>
                    <a:gd name="T3" fmla="*/ 124 h 249"/>
                    <a:gd name="T4" fmla="*/ 118 w 243"/>
                    <a:gd name="T5" fmla="*/ 248 h 249"/>
                    <a:gd name="T6" fmla="*/ 0 w 243"/>
                    <a:gd name="T7" fmla="*/ 124 h 249"/>
                    <a:gd name="T8" fmla="*/ 121 w 243"/>
                    <a:gd name="T9" fmla="*/ 0 h 249"/>
                    <a:gd name="T10" fmla="*/ 121 w 243"/>
                    <a:gd name="T11" fmla="*/ 200 h 249"/>
                    <a:gd name="T12" fmla="*/ 172 w 243"/>
                    <a:gd name="T13" fmla="*/ 121 h 249"/>
                    <a:gd name="T14" fmla="*/ 121 w 243"/>
                    <a:gd name="T15" fmla="*/ 48 h 249"/>
                    <a:gd name="T16" fmla="*/ 70 w 243"/>
                    <a:gd name="T17" fmla="*/ 127 h 249"/>
                    <a:gd name="T18" fmla="*/ 121 w 243"/>
                    <a:gd name="T19" fmla="*/ 200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3" h="249">
                      <a:moveTo>
                        <a:pt x="121" y="0"/>
                      </a:moveTo>
                      <a:cubicBezTo>
                        <a:pt x="206" y="0"/>
                        <a:pt x="242" y="56"/>
                        <a:pt x="242" y="124"/>
                      </a:cubicBezTo>
                      <a:cubicBezTo>
                        <a:pt x="242" y="189"/>
                        <a:pt x="206" y="248"/>
                        <a:pt x="118" y="248"/>
                      </a:cubicBezTo>
                      <a:cubicBezTo>
                        <a:pt x="50" y="248"/>
                        <a:pt x="0" y="206"/>
                        <a:pt x="0" y="124"/>
                      </a:cubicBezTo>
                      <a:cubicBezTo>
                        <a:pt x="0" y="68"/>
                        <a:pt x="28" y="0"/>
                        <a:pt x="121" y="0"/>
                      </a:cubicBezTo>
                      <a:close/>
                      <a:moveTo>
                        <a:pt x="121" y="200"/>
                      </a:moveTo>
                      <a:cubicBezTo>
                        <a:pt x="152" y="200"/>
                        <a:pt x="172" y="183"/>
                        <a:pt x="172" y="121"/>
                      </a:cubicBezTo>
                      <a:cubicBezTo>
                        <a:pt x="172" y="90"/>
                        <a:pt x="166" y="48"/>
                        <a:pt x="121" y="48"/>
                      </a:cubicBezTo>
                      <a:cubicBezTo>
                        <a:pt x="70" y="48"/>
                        <a:pt x="70" y="107"/>
                        <a:pt x="70" y="127"/>
                      </a:cubicBezTo>
                      <a:cubicBezTo>
                        <a:pt x="70" y="178"/>
                        <a:pt x="87" y="200"/>
                        <a:pt x="121" y="200"/>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73" name="Freeform 50">
                  <a:extLst>
                    <a:ext uri="{FF2B5EF4-FFF2-40B4-BE49-F238E27FC236}">
                      <a16:creationId xmlns:a16="http://schemas.microsoft.com/office/drawing/2014/main" id="{777B5579-1444-43F1-9045-3418CCEA156F}"/>
                    </a:ext>
                  </a:extLst>
                </p:cNvPr>
                <p:cNvSpPr>
                  <a:spLocks noChangeArrowheads="1"/>
                </p:cNvSpPr>
                <p:nvPr/>
              </p:nvSpPr>
              <p:spPr bwMode="auto">
                <a:xfrm>
                  <a:off x="1801813" y="2765425"/>
                  <a:ext cx="134937" cy="88900"/>
                </a:xfrm>
                <a:custGeom>
                  <a:avLst/>
                  <a:gdLst>
                    <a:gd name="T0" fmla="*/ 3 w 376"/>
                    <a:gd name="T1" fmla="*/ 51 h 247"/>
                    <a:gd name="T2" fmla="*/ 0 w 376"/>
                    <a:gd name="T3" fmla="*/ 6 h 247"/>
                    <a:gd name="T4" fmla="*/ 67 w 376"/>
                    <a:gd name="T5" fmla="*/ 6 h 247"/>
                    <a:gd name="T6" fmla="*/ 70 w 376"/>
                    <a:gd name="T7" fmla="*/ 37 h 247"/>
                    <a:gd name="T8" fmla="*/ 144 w 376"/>
                    <a:gd name="T9" fmla="*/ 0 h 247"/>
                    <a:gd name="T10" fmla="*/ 217 w 376"/>
                    <a:gd name="T11" fmla="*/ 45 h 247"/>
                    <a:gd name="T12" fmla="*/ 293 w 376"/>
                    <a:gd name="T13" fmla="*/ 3 h 247"/>
                    <a:gd name="T14" fmla="*/ 364 w 376"/>
                    <a:gd name="T15" fmla="*/ 40 h 247"/>
                    <a:gd name="T16" fmla="*/ 375 w 376"/>
                    <a:gd name="T17" fmla="*/ 110 h 247"/>
                    <a:gd name="T18" fmla="*/ 375 w 376"/>
                    <a:gd name="T19" fmla="*/ 243 h 247"/>
                    <a:gd name="T20" fmla="*/ 304 w 376"/>
                    <a:gd name="T21" fmla="*/ 243 h 247"/>
                    <a:gd name="T22" fmla="*/ 304 w 376"/>
                    <a:gd name="T23" fmla="*/ 104 h 247"/>
                    <a:gd name="T24" fmla="*/ 265 w 376"/>
                    <a:gd name="T25" fmla="*/ 51 h 247"/>
                    <a:gd name="T26" fmla="*/ 223 w 376"/>
                    <a:gd name="T27" fmla="*/ 124 h 247"/>
                    <a:gd name="T28" fmla="*/ 223 w 376"/>
                    <a:gd name="T29" fmla="*/ 243 h 247"/>
                    <a:gd name="T30" fmla="*/ 152 w 376"/>
                    <a:gd name="T31" fmla="*/ 243 h 247"/>
                    <a:gd name="T32" fmla="*/ 152 w 376"/>
                    <a:gd name="T33" fmla="*/ 104 h 247"/>
                    <a:gd name="T34" fmla="*/ 113 w 376"/>
                    <a:gd name="T35" fmla="*/ 54 h 247"/>
                    <a:gd name="T36" fmla="*/ 70 w 376"/>
                    <a:gd name="T37" fmla="*/ 107 h 247"/>
                    <a:gd name="T38" fmla="*/ 70 w 376"/>
                    <a:gd name="T39" fmla="*/ 246 h 247"/>
                    <a:gd name="T40" fmla="*/ 3 w 376"/>
                    <a:gd name="T41" fmla="*/ 246 h 247"/>
                    <a:gd name="T42" fmla="*/ 3 w 376"/>
                    <a:gd name="T43" fmla="*/ 51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76" h="247">
                      <a:moveTo>
                        <a:pt x="3" y="51"/>
                      </a:moveTo>
                      <a:cubicBezTo>
                        <a:pt x="3" y="37"/>
                        <a:pt x="3" y="23"/>
                        <a:pt x="0" y="6"/>
                      </a:cubicBezTo>
                      <a:lnTo>
                        <a:pt x="67" y="6"/>
                      </a:lnTo>
                      <a:lnTo>
                        <a:pt x="70" y="37"/>
                      </a:lnTo>
                      <a:cubicBezTo>
                        <a:pt x="79" y="25"/>
                        <a:pt x="96" y="0"/>
                        <a:pt x="144" y="0"/>
                      </a:cubicBezTo>
                      <a:cubicBezTo>
                        <a:pt x="197" y="0"/>
                        <a:pt x="214" y="34"/>
                        <a:pt x="217" y="45"/>
                      </a:cubicBezTo>
                      <a:cubicBezTo>
                        <a:pt x="237" y="9"/>
                        <a:pt x="268" y="3"/>
                        <a:pt x="293" y="3"/>
                      </a:cubicBezTo>
                      <a:cubicBezTo>
                        <a:pt x="341" y="3"/>
                        <a:pt x="361" y="31"/>
                        <a:pt x="364" y="40"/>
                      </a:cubicBezTo>
                      <a:cubicBezTo>
                        <a:pt x="375" y="59"/>
                        <a:pt x="375" y="88"/>
                        <a:pt x="375" y="110"/>
                      </a:cubicBezTo>
                      <a:lnTo>
                        <a:pt x="375" y="243"/>
                      </a:lnTo>
                      <a:lnTo>
                        <a:pt x="304" y="243"/>
                      </a:lnTo>
                      <a:lnTo>
                        <a:pt x="304" y="104"/>
                      </a:lnTo>
                      <a:cubicBezTo>
                        <a:pt x="304" y="79"/>
                        <a:pt x="302" y="51"/>
                        <a:pt x="265" y="51"/>
                      </a:cubicBezTo>
                      <a:cubicBezTo>
                        <a:pt x="223" y="51"/>
                        <a:pt x="223" y="90"/>
                        <a:pt x="223" y="124"/>
                      </a:cubicBezTo>
                      <a:lnTo>
                        <a:pt x="223" y="243"/>
                      </a:lnTo>
                      <a:lnTo>
                        <a:pt x="152" y="243"/>
                      </a:lnTo>
                      <a:lnTo>
                        <a:pt x="152" y="104"/>
                      </a:lnTo>
                      <a:cubicBezTo>
                        <a:pt x="152" y="88"/>
                        <a:pt x="152" y="54"/>
                        <a:pt x="113" y="54"/>
                      </a:cubicBezTo>
                      <a:cubicBezTo>
                        <a:pt x="70" y="54"/>
                        <a:pt x="70" y="90"/>
                        <a:pt x="70" y="107"/>
                      </a:cubicBezTo>
                      <a:lnTo>
                        <a:pt x="70" y="246"/>
                      </a:lnTo>
                      <a:lnTo>
                        <a:pt x="3" y="246"/>
                      </a:lnTo>
                      <a:lnTo>
                        <a:pt x="3" y="51"/>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74" name="Freeform 51">
                  <a:extLst>
                    <a:ext uri="{FF2B5EF4-FFF2-40B4-BE49-F238E27FC236}">
                      <a16:creationId xmlns:a16="http://schemas.microsoft.com/office/drawing/2014/main" id="{951054A9-9A01-415D-8465-97ABF8263C57}"/>
                    </a:ext>
                  </a:extLst>
                </p:cNvPr>
                <p:cNvSpPr>
                  <a:spLocks noChangeArrowheads="1"/>
                </p:cNvSpPr>
                <p:nvPr/>
              </p:nvSpPr>
              <p:spPr bwMode="auto">
                <a:xfrm>
                  <a:off x="1963738" y="2765425"/>
                  <a:ext cx="80962" cy="88900"/>
                </a:xfrm>
                <a:custGeom>
                  <a:avLst/>
                  <a:gdLst>
                    <a:gd name="T0" fmla="*/ 116 w 227"/>
                    <a:gd name="T1" fmla="*/ 203 h 249"/>
                    <a:gd name="T2" fmla="*/ 156 w 227"/>
                    <a:gd name="T3" fmla="*/ 169 h 249"/>
                    <a:gd name="T4" fmla="*/ 218 w 227"/>
                    <a:gd name="T5" fmla="*/ 169 h 249"/>
                    <a:gd name="T6" fmla="*/ 195 w 227"/>
                    <a:gd name="T7" fmla="*/ 220 h 249"/>
                    <a:gd name="T8" fmla="*/ 113 w 227"/>
                    <a:gd name="T9" fmla="*/ 248 h 249"/>
                    <a:gd name="T10" fmla="*/ 31 w 227"/>
                    <a:gd name="T11" fmla="*/ 220 h 249"/>
                    <a:gd name="T12" fmla="*/ 0 w 227"/>
                    <a:gd name="T13" fmla="*/ 130 h 249"/>
                    <a:gd name="T14" fmla="*/ 48 w 227"/>
                    <a:gd name="T15" fmla="*/ 20 h 249"/>
                    <a:gd name="T16" fmla="*/ 113 w 227"/>
                    <a:gd name="T17" fmla="*/ 0 h 249"/>
                    <a:gd name="T18" fmla="*/ 209 w 227"/>
                    <a:gd name="T19" fmla="*/ 56 h 249"/>
                    <a:gd name="T20" fmla="*/ 223 w 227"/>
                    <a:gd name="T21" fmla="*/ 141 h 249"/>
                    <a:gd name="T22" fmla="*/ 68 w 227"/>
                    <a:gd name="T23" fmla="*/ 141 h 249"/>
                    <a:gd name="T24" fmla="*/ 116 w 227"/>
                    <a:gd name="T25" fmla="*/ 203 h 249"/>
                    <a:gd name="T26" fmla="*/ 156 w 227"/>
                    <a:gd name="T27" fmla="*/ 99 h 249"/>
                    <a:gd name="T28" fmla="*/ 116 w 227"/>
                    <a:gd name="T29" fmla="*/ 45 h 249"/>
                    <a:gd name="T30" fmla="*/ 71 w 227"/>
                    <a:gd name="T31" fmla="*/ 99 h 249"/>
                    <a:gd name="T32" fmla="*/ 156 w 227"/>
                    <a:gd name="T33" fmla="*/ 99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7" h="249">
                      <a:moveTo>
                        <a:pt x="116" y="203"/>
                      </a:moveTo>
                      <a:cubicBezTo>
                        <a:pt x="133" y="203"/>
                        <a:pt x="150" y="198"/>
                        <a:pt x="156" y="169"/>
                      </a:cubicBezTo>
                      <a:lnTo>
                        <a:pt x="218" y="169"/>
                      </a:lnTo>
                      <a:cubicBezTo>
                        <a:pt x="218" y="181"/>
                        <a:pt x="215" y="200"/>
                        <a:pt x="195" y="220"/>
                      </a:cubicBezTo>
                      <a:cubicBezTo>
                        <a:pt x="178" y="237"/>
                        <a:pt x="147" y="248"/>
                        <a:pt x="113" y="248"/>
                      </a:cubicBezTo>
                      <a:cubicBezTo>
                        <a:pt x="94" y="248"/>
                        <a:pt x="54" y="246"/>
                        <a:pt x="31" y="220"/>
                      </a:cubicBezTo>
                      <a:cubicBezTo>
                        <a:pt x="9" y="198"/>
                        <a:pt x="0" y="167"/>
                        <a:pt x="0" y="130"/>
                      </a:cubicBezTo>
                      <a:cubicBezTo>
                        <a:pt x="0" y="93"/>
                        <a:pt x="9" y="45"/>
                        <a:pt x="48" y="20"/>
                      </a:cubicBezTo>
                      <a:cubicBezTo>
                        <a:pt x="65" y="9"/>
                        <a:pt x="88" y="0"/>
                        <a:pt x="113" y="0"/>
                      </a:cubicBezTo>
                      <a:cubicBezTo>
                        <a:pt x="147" y="0"/>
                        <a:pt x="187" y="14"/>
                        <a:pt x="209" y="56"/>
                      </a:cubicBezTo>
                      <a:cubicBezTo>
                        <a:pt x="226" y="88"/>
                        <a:pt x="223" y="124"/>
                        <a:pt x="223" y="141"/>
                      </a:cubicBezTo>
                      <a:lnTo>
                        <a:pt x="68" y="141"/>
                      </a:lnTo>
                      <a:cubicBezTo>
                        <a:pt x="68" y="155"/>
                        <a:pt x="68" y="203"/>
                        <a:pt x="116" y="203"/>
                      </a:cubicBezTo>
                      <a:close/>
                      <a:moveTo>
                        <a:pt x="156" y="99"/>
                      </a:moveTo>
                      <a:cubicBezTo>
                        <a:pt x="156" y="88"/>
                        <a:pt x="156" y="45"/>
                        <a:pt x="116" y="45"/>
                      </a:cubicBezTo>
                      <a:cubicBezTo>
                        <a:pt x="85" y="45"/>
                        <a:pt x="74" y="71"/>
                        <a:pt x="71" y="99"/>
                      </a:cubicBezTo>
                      <a:lnTo>
                        <a:pt x="156" y="99"/>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75" name="Freeform 52">
                  <a:extLst>
                    <a:ext uri="{FF2B5EF4-FFF2-40B4-BE49-F238E27FC236}">
                      <a16:creationId xmlns:a16="http://schemas.microsoft.com/office/drawing/2014/main" id="{4669D1CC-2AEC-41B5-8CEB-C3B90BFE43EE}"/>
                    </a:ext>
                  </a:extLst>
                </p:cNvPr>
                <p:cNvSpPr>
                  <a:spLocks noChangeArrowheads="1"/>
                </p:cNvSpPr>
                <p:nvPr/>
              </p:nvSpPr>
              <p:spPr bwMode="auto">
                <a:xfrm>
                  <a:off x="2068513" y="2767013"/>
                  <a:ext cx="52387" cy="87312"/>
                </a:xfrm>
                <a:custGeom>
                  <a:avLst/>
                  <a:gdLst>
                    <a:gd name="T0" fmla="*/ 3 w 145"/>
                    <a:gd name="T1" fmla="*/ 62 h 241"/>
                    <a:gd name="T2" fmla="*/ 0 w 145"/>
                    <a:gd name="T3" fmla="*/ 3 h 241"/>
                    <a:gd name="T4" fmla="*/ 65 w 145"/>
                    <a:gd name="T5" fmla="*/ 3 h 241"/>
                    <a:gd name="T6" fmla="*/ 65 w 145"/>
                    <a:gd name="T7" fmla="*/ 48 h 241"/>
                    <a:gd name="T8" fmla="*/ 144 w 145"/>
                    <a:gd name="T9" fmla="*/ 3 h 241"/>
                    <a:gd name="T10" fmla="*/ 144 w 145"/>
                    <a:gd name="T11" fmla="*/ 65 h 241"/>
                    <a:gd name="T12" fmla="*/ 71 w 145"/>
                    <a:gd name="T13" fmla="*/ 124 h 241"/>
                    <a:gd name="T14" fmla="*/ 71 w 145"/>
                    <a:gd name="T15" fmla="*/ 240 h 241"/>
                    <a:gd name="T16" fmla="*/ 3 w 145"/>
                    <a:gd name="T17" fmla="*/ 240 h 241"/>
                    <a:gd name="T18" fmla="*/ 3 w 145"/>
                    <a:gd name="T19" fmla="*/ 62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5" h="241">
                      <a:moveTo>
                        <a:pt x="3" y="62"/>
                      </a:moveTo>
                      <a:cubicBezTo>
                        <a:pt x="3" y="51"/>
                        <a:pt x="0" y="17"/>
                        <a:pt x="0" y="3"/>
                      </a:cubicBezTo>
                      <a:lnTo>
                        <a:pt x="65" y="3"/>
                      </a:lnTo>
                      <a:lnTo>
                        <a:pt x="65" y="48"/>
                      </a:lnTo>
                      <a:cubicBezTo>
                        <a:pt x="73" y="28"/>
                        <a:pt x="90" y="0"/>
                        <a:pt x="144" y="3"/>
                      </a:cubicBezTo>
                      <a:lnTo>
                        <a:pt x="144" y="65"/>
                      </a:lnTo>
                      <a:cubicBezTo>
                        <a:pt x="73" y="59"/>
                        <a:pt x="71" y="93"/>
                        <a:pt x="71" y="124"/>
                      </a:cubicBezTo>
                      <a:lnTo>
                        <a:pt x="71" y="240"/>
                      </a:lnTo>
                      <a:lnTo>
                        <a:pt x="3" y="240"/>
                      </a:lnTo>
                      <a:lnTo>
                        <a:pt x="3" y="62"/>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grpSp>
            <p:nvGrpSpPr>
              <p:cNvPr id="245" name="Group 244">
                <a:extLst>
                  <a:ext uri="{FF2B5EF4-FFF2-40B4-BE49-F238E27FC236}">
                    <a16:creationId xmlns:a16="http://schemas.microsoft.com/office/drawing/2014/main" id="{D6A8697F-2D0C-40D6-9F97-AA9C5B2FED00}"/>
                  </a:ext>
                </a:extLst>
              </p:cNvPr>
              <p:cNvGrpSpPr/>
              <p:nvPr/>
            </p:nvGrpSpPr>
            <p:grpSpPr>
              <a:xfrm>
                <a:off x="5624195" y="3037168"/>
                <a:ext cx="760412" cy="123825"/>
                <a:chOff x="1328738" y="2940050"/>
                <a:chExt cx="760412" cy="123825"/>
              </a:xfrm>
              <a:solidFill>
                <a:srgbClr val="5F5F5F"/>
              </a:solidFill>
            </p:grpSpPr>
            <p:sp>
              <p:nvSpPr>
                <p:cNvPr id="257" name="Freeform 53">
                  <a:extLst>
                    <a:ext uri="{FF2B5EF4-FFF2-40B4-BE49-F238E27FC236}">
                      <a16:creationId xmlns:a16="http://schemas.microsoft.com/office/drawing/2014/main" id="{B56FFED8-22E5-4D50-A876-A08ACE974E6E}"/>
                    </a:ext>
                  </a:extLst>
                </p:cNvPr>
                <p:cNvSpPr>
                  <a:spLocks noChangeArrowheads="1"/>
                </p:cNvSpPr>
                <p:nvPr/>
              </p:nvSpPr>
              <p:spPr bwMode="auto">
                <a:xfrm>
                  <a:off x="1328738" y="2940050"/>
                  <a:ext cx="85725" cy="120650"/>
                </a:xfrm>
                <a:custGeom>
                  <a:avLst/>
                  <a:gdLst>
                    <a:gd name="T0" fmla="*/ 0 w 239"/>
                    <a:gd name="T1" fmla="*/ 0 h 336"/>
                    <a:gd name="T2" fmla="*/ 102 w 239"/>
                    <a:gd name="T3" fmla="*/ 0 h 336"/>
                    <a:gd name="T4" fmla="*/ 218 w 239"/>
                    <a:gd name="T5" fmla="*/ 36 h 336"/>
                    <a:gd name="T6" fmla="*/ 238 w 239"/>
                    <a:gd name="T7" fmla="*/ 98 h 336"/>
                    <a:gd name="T8" fmla="*/ 195 w 239"/>
                    <a:gd name="T9" fmla="*/ 189 h 336"/>
                    <a:gd name="T10" fmla="*/ 119 w 239"/>
                    <a:gd name="T11" fmla="*/ 206 h 336"/>
                    <a:gd name="T12" fmla="*/ 74 w 239"/>
                    <a:gd name="T13" fmla="*/ 206 h 336"/>
                    <a:gd name="T14" fmla="*/ 74 w 239"/>
                    <a:gd name="T15" fmla="*/ 335 h 336"/>
                    <a:gd name="T16" fmla="*/ 0 w 239"/>
                    <a:gd name="T17" fmla="*/ 335 h 336"/>
                    <a:gd name="T18" fmla="*/ 0 w 239"/>
                    <a:gd name="T19" fmla="*/ 0 h 336"/>
                    <a:gd name="T20" fmla="*/ 71 w 239"/>
                    <a:gd name="T21" fmla="*/ 152 h 336"/>
                    <a:gd name="T22" fmla="*/ 99 w 239"/>
                    <a:gd name="T23" fmla="*/ 152 h 336"/>
                    <a:gd name="T24" fmla="*/ 167 w 239"/>
                    <a:gd name="T25" fmla="*/ 101 h 336"/>
                    <a:gd name="T26" fmla="*/ 108 w 239"/>
                    <a:gd name="T27" fmla="*/ 56 h 336"/>
                    <a:gd name="T28" fmla="*/ 71 w 239"/>
                    <a:gd name="T29" fmla="*/ 56 h 336"/>
                    <a:gd name="T30" fmla="*/ 71 w 239"/>
                    <a:gd name="T31" fmla="*/ 152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39" h="336">
                      <a:moveTo>
                        <a:pt x="0" y="0"/>
                      </a:moveTo>
                      <a:lnTo>
                        <a:pt x="102" y="0"/>
                      </a:lnTo>
                      <a:cubicBezTo>
                        <a:pt x="150" y="0"/>
                        <a:pt x="190" y="2"/>
                        <a:pt x="218" y="36"/>
                      </a:cubicBezTo>
                      <a:cubicBezTo>
                        <a:pt x="235" y="59"/>
                        <a:pt x="238" y="81"/>
                        <a:pt x="238" y="98"/>
                      </a:cubicBezTo>
                      <a:cubicBezTo>
                        <a:pt x="238" y="138"/>
                        <a:pt x="221" y="169"/>
                        <a:pt x="195" y="189"/>
                      </a:cubicBezTo>
                      <a:cubicBezTo>
                        <a:pt x="170" y="206"/>
                        <a:pt x="136" y="206"/>
                        <a:pt x="119" y="206"/>
                      </a:cubicBezTo>
                      <a:lnTo>
                        <a:pt x="74" y="206"/>
                      </a:lnTo>
                      <a:lnTo>
                        <a:pt x="74" y="335"/>
                      </a:lnTo>
                      <a:lnTo>
                        <a:pt x="0" y="335"/>
                      </a:lnTo>
                      <a:lnTo>
                        <a:pt x="0" y="0"/>
                      </a:lnTo>
                      <a:close/>
                      <a:moveTo>
                        <a:pt x="71" y="152"/>
                      </a:moveTo>
                      <a:lnTo>
                        <a:pt x="99" y="152"/>
                      </a:lnTo>
                      <a:cubicBezTo>
                        <a:pt x="122" y="152"/>
                        <a:pt x="167" y="152"/>
                        <a:pt x="167" y="101"/>
                      </a:cubicBezTo>
                      <a:cubicBezTo>
                        <a:pt x="167" y="56"/>
                        <a:pt x="127" y="56"/>
                        <a:pt x="108" y="56"/>
                      </a:cubicBezTo>
                      <a:lnTo>
                        <a:pt x="71" y="56"/>
                      </a:lnTo>
                      <a:lnTo>
                        <a:pt x="71" y="152"/>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58" name="Freeform 54">
                  <a:extLst>
                    <a:ext uri="{FF2B5EF4-FFF2-40B4-BE49-F238E27FC236}">
                      <a16:creationId xmlns:a16="http://schemas.microsoft.com/office/drawing/2014/main" id="{FEBDC39C-CB18-48DC-B2D3-362D8FB40BC5}"/>
                    </a:ext>
                  </a:extLst>
                </p:cNvPr>
                <p:cNvSpPr>
                  <a:spLocks noChangeArrowheads="1"/>
                </p:cNvSpPr>
                <p:nvPr/>
              </p:nvSpPr>
              <p:spPr bwMode="auto">
                <a:xfrm>
                  <a:off x="1438275" y="2974975"/>
                  <a:ext cx="52388" cy="85725"/>
                </a:xfrm>
                <a:custGeom>
                  <a:avLst/>
                  <a:gdLst>
                    <a:gd name="T0" fmla="*/ 0 w 145"/>
                    <a:gd name="T1" fmla="*/ 2 h 240"/>
                    <a:gd name="T2" fmla="*/ 65 w 145"/>
                    <a:gd name="T3" fmla="*/ 2 h 240"/>
                    <a:gd name="T4" fmla="*/ 65 w 145"/>
                    <a:gd name="T5" fmla="*/ 48 h 240"/>
                    <a:gd name="T6" fmla="*/ 144 w 145"/>
                    <a:gd name="T7" fmla="*/ 2 h 240"/>
                    <a:gd name="T8" fmla="*/ 144 w 145"/>
                    <a:gd name="T9" fmla="*/ 64 h 240"/>
                    <a:gd name="T10" fmla="*/ 71 w 145"/>
                    <a:gd name="T11" fmla="*/ 124 h 240"/>
                    <a:gd name="T12" fmla="*/ 71 w 145"/>
                    <a:gd name="T13" fmla="*/ 239 h 240"/>
                    <a:gd name="T14" fmla="*/ 3 w 145"/>
                    <a:gd name="T15" fmla="*/ 239 h 240"/>
                    <a:gd name="T16" fmla="*/ 3 w 145"/>
                    <a:gd name="T17" fmla="*/ 62 h 240"/>
                    <a:gd name="T18" fmla="*/ 0 w 145"/>
                    <a:gd name="T19" fmla="*/ 2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5" h="240">
                      <a:moveTo>
                        <a:pt x="0" y="2"/>
                      </a:moveTo>
                      <a:lnTo>
                        <a:pt x="65" y="2"/>
                      </a:lnTo>
                      <a:lnTo>
                        <a:pt x="65" y="48"/>
                      </a:lnTo>
                      <a:cubicBezTo>
                        <a:pt x="74" y="28"/>
                        <a:pt x="91" y="0"/>
                        <a:pt x="144" y="2"/>
                      </a:cubicBezTo>
                      <a:lnTo>
                        <a:pt x="144" y="64"/>
                      </a:lnTo>
                      <a:cubicBezTo>
                        <a:pt x="74" y="59"/>
                        <a:pt x="71" y="93"/>
                        <a:pt x="71" y="124"/>
                      </a:cubicBezTo>
                      <a:lnTo>
                        <a:pt x="71" y="239"/>
                      </a:lnTo>
                      <a:lnTo>
                        <a:pt x="3" y="239"/>
                      </a:lnTo>
                      <a:lnTo>
                        <a:pt x="3" y="62"/>
                      </a:lnTo>
                      <a:cubicBezTo>
                        <a:pt x="3" y="50"/>
                        <a:pt x="0" y="16"/>
                        <a:pt x="0" y="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59" name="Freeform 55">
                  <a:extLst>
                    <a:ext uri="{FF2B5EF4-FFF2-40B4-BE49-F238E27FC236}">
                      <a16:creationId xmlns:a16="http://schemas.microsoft.com/office/drawing/2014/main" id="{6CB342F5-40CC-4470-A2E4-F7E7AEFCFEAB}"/>
                    </a:ext>
                  </a:extLst>
                </p:cNvPr>
                <p:cNvSpPr>
                  <a:spLocks noChangeArrowheads="1"/>
                </p:cNvSpPr>
                <p:nvPr/>
              </p:nvSpPr>
              <p:spPr bwMode="auto">
                <a:xfrm>
                  <a:off x="1503363" y="2974975"/>
                  <a:ext cx="80962" cy="88900"/>
                </a:xfrm>
                <a:custGeom>
                  <a:avLst/>
                  <a:gdLst>
                    <a:gd name="T0" fmla="*/ 116 w 227"/>
                    <a:gd name="T1" fmla="*/ 203 h 249"/>
                    <a:gd name="T2" fmla="*/ 155 w 227"/>
                    <a:gd name="T3" fmla="*/ 169 h 249"/>
                    <a:gd name="T4" fmla="*/ 217 w 227"/>
                    <a:gd name="T5" fmla="*/ 169 h 249"/>
                    <a:gd name="T6" fmla="*/ 195 w 227"/>
                    <a:gd name="T7" fmla="*/ 220 h 249"/>
                    <a:gd name="T8" fmla="*/ 113 w 227"/>
                    <a:gd name="T9" fmla="*/ 248 h 249"/>
                    <a:gd name="T10" fmla="*/ 31 w 227"/>
                    <a:gd name="T11" fmla="*/ 220 h 249"/>
                    <a:gd name="T12" fmla="*/ 0 w 227"/>
                    <a:gd name="T13" fmla="*/ 129 h 249"/>
                    <a:gd name="T14" fmla="*/ 48 w 227"/>
                    <a:gd name="T15" fmla="*/ 19 h 249"/>
                    <a:gd name="T16" fmla="*/ 113 w 227"/>
                    <a:gd name="T17" fmla="*/ 0 h 249"/>
                    <a:gd name="T18" fmla="*/ 209 w 227"/>
                    <a:gd name="T19" fmla="*/ 56 h 249"/>
                    <a:gd name="T20" fmla="*/ 223 w 227"/>
                    <a:gd name="T21" fmla="*/ 141 h 249"/>
                    <a:gd name="T22" fmla="*/ 68 w 227"/>
                    <a:gd name="T23" fmla="*/ 141 h 249"/>
                    <a:gd name="T24" fmla="*/ 116 w 227"/>
                    <a:gd name="T25" fmla="*/ 203 h 249"/>
                    <a:gd name="T26" fmla="*/ 155 w 227"/>
                    <a:gd name="T27" fmla="*/ 96 h 249"/>
                    <a:gd name="T28" fmla="*/ 116 w 227"/>
                    <a:gd name="T29" fmla="*/ 42 h 249"/>
                    <a:gd name="T30" fmla="*/ 71 w 227"/>
                    <a:gd name="T31" fmla="*/ 96 h 249"/>
                    <a:gd name="T32" fmla="*/ 155 w 227"/>
                    <a:gd name="T33" fmla="*/ 96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7" h="249">
                      <a:moveTo>
                        <a:pt x="116" y="203"/>
                      </a:moveTo>
                      <a:cubicBezTo>
                        <a:pt x="133" y="203"/>
                        <a:pt x="150" y="197"/>
                        <a:pt x="155" y="169"/>
                      </a:cubicBezTo>
                      <a:lnTo>
                        <a:pt x="217" y="169"/>
                      </a:lnTo>
                      <a:cubicBezTo>
                        <a:pt x="217" y="180"/>
                        <a:pt x="214" y="200"/>
                        <a:pt x="195" y="220"/>
                      </a:cubicBezTo>
                      <a:cubicBezTo>
                        <a:pt x="178" y="237"/>
                        <a:pt x="147" y="248"/>
                        <a:pt x="113" y="248"/>
                      </a:cubicBezTo>
                      <a:cubicBezTo>
                        <a:pt x="93" y="248"/>
                        <a:pt x="54" y="245"/>
                        <a:pt x="31" y="220"/>
                      </a:cubicBezTo>
                      <a:cubicBezTo>
                        <a:pt x="8" y="197"/>
                        <a:pt x="0" y="166"/>
                        <a:pt x="0" y="129"/>
                      </a:cubicBezTo>
                      <a:cubicBezTo>
                        <a:pt x="0" y="93"/>
                        <a:pt x="8" y="45"/>
                        <a:pt x="48" y="19"/>
                      </a:cubicBezTo>
                      <a:cubicBezTo>
                        <a:pt x="65" y="8"/>
                        <a:pt x="88" y="0"/>
                        <a:pt x="113" y="0"/>
                      </a:cubicBezTo>
                      <a:cubicBezTo>
                        <a:pt x="147" y="0"/>
                        <a:pt x="186" y="14"/>
                        <a:pt x="209" y="56"/>
                      </a:cubicBezTo>
                      <a:cubicBezTo>
                        <a:pt x="226" y="87"/>
                        <a:pt x="223" y="124"/>
                        <a:pt x="223" y="141"/>
                      </a:cubicBezTo>
                      <a:lnTo>
                        <a:pt x="68" y="141"/>
                      </a:lnTo>
                      <a:cubicBezTo>
                        <a:pt x="68" y="155"/>
                        <a:pt x="68" y="203"/>
                        <a:pt x="116" y="203"/>
                      </a:cubicBezTo>
                      <a:close/>
                      <a:moveTo>
                        <a:pt x="155" y="96"/>
                      </a:moveTo>
                      <a:cubicBezTo>
                        <a:pt x="155" y="84"/>
                        <a:pt x="155" y="42"/>
                        <a:pt x="116" y="42"/>
                      </a:cubicBezTo>
                      <a:cubicBezTo>
                        <a:pt x="85" y="42"/>
                        <a:pt x="73" y="67"/>
                        <a:pt x="71" y="96"/>
                      </a:cubicBezTo>
                      <a:lnTo>
                        <a:pt x="155" y="96"/>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60" name="Freeform 56">
                  <a:extLst>
                    <a:ext uri="{FF2B5EF4-FFF2-40B4-BE49-F238E27FC236}">
                      <a16:creationId xmlns:a16="http://schemas.microsoft.com/office/drawing/2014/main" id="{6325BA9E-2622-4CE4-8188-25E4C89E609E}"/>
                    </a:ext>
                  </a:extLst>
                </p:cNvPr>
                <p:cNvSpPr>
                  <a:spLocks noChangeArrowheads="1"/>
                </p:cNvSpPr>
                <p:nvPr/>
              </p:nvSpPr>
              <p:spPr bwMode="auto">
                <a:xfrm>
                  <a:off x="1608138" y="2974975"/>
                  <a:ext cx="134937" cy="88900"/>
                </a:xfrm>
                <a:custGeom>
                  <a:avLst/>
                  <a:gdLst>
                    <a:gd name="T0" fmla="*/ 3 w 376"/>
                    <a:gd name="T1" fmla="*/ 48 h 247"/>
                    <a:gd name="T2" fmla="*/ 0 w 376"/>
                    <a:gd name="T3" fmla="*/ 3 h 247"/>
                    <a:gd name="T4" fmla="*/ 67 w 376"/>
                    <a:gd name="T5" fmla="*/ 3 h 247"/>
                    <a:gd name="T6" fmla="*/ 70 w 376"/>
                    <a:gd name="T7" fmla="*/ 34 h 247"/>
                    <a:gd name="T8" fmla="*/ 144 w 376"/>
                    <a:gd name="T9" fmla="*/ 0 h 247"/>
                    <a:gd name="T10" fmla="*/ 217 w 376"/>
                    <a:gd name="T11" fmla="*/ 46 h 247"/>
                    <a:gd name="T12" fmla="*/ 293 w 376"/>
                    <a:gd name="T13" fmla="*/ 3 h 247"/>
                    <a:gd name="T14" fmla="*/ 364 w 376"/>
                    <a:gd name="T15" fmla="*/ 40 h 247"/>
                    <a:gd name="T16" fmla="*/ 375 w 376"/>
                    <a:gd name="T17" fmla="*/ 110 h 247"/>
                    <a:gd name="T18" fmla="*/ 375 w 376"/>
                    <a:gd name="T19" fmla="*/ 243 h 247"/>
                    <a:gd name="T20" fmla="*/ 304 w 376"/>
                    <a:gd name="T21" fmla="*/ 243 h 247"/>
                    <a:gd name="T22" fmla="*/ 304 w 376"/>
                    <a:gd name="T23" fmla="*/ 105 h 247"/>
                    <a:gd name="T24" fmla="*/ 265 w 376"/>
                    <a:gd name="T25" fmla="*/ 51 h 247"/>
                    <a:gd name="T26" fmla="*/ 223 w 376"/>
                    <a:gd name="T27" fmla="*/ 125 h 247"/>
                    <a:gd name="T28" fmla="*/ 223 w 376"/>
                    <a:gd name="T29" fmla="*/ 243 h 247"/>
                    <a:gd name="T30" fmla="*/ 152 w 376"/>
                    <a:gd name="T31" fmla="*/ 243 h 247"/>
                    <a:gd name="T32" fmla="*/ 152 w 376"/>
                    <a:gd name="T33" fmla="*/ 105 h 247"/>
                    <a:gd name="T34" fmla="*/ 113 w 376"/>
                    <a:gd name="T35" fmla="*/ 54 h 247"/>
                    <a:gd name="T36" fmla="*/ 70 w 376"/>
                    <a:gd name="T37" fmla="*/ 108 h 247"/>
                    <a:gd name="T38" fmla="*/ 70 w 376"/>
                    <a:gd name="T39" fmla="*/ 246 h 247"/>
                    <a:gd name="T40" fmla="*/ 0 w 376"/>
                    <a:gd name="T41" fmla="*/ 246 h 247"/>
                    <a:gd name="T42" fmla="*/ 0 w 376"/>
                    <a:gd name="T43" fmla="*/ 48 h 247"/>
                    <a:gd name="T44" fmla="*/ 3 w 376"/>
                    <a:gd name="T45" fmla="*/ 4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76" h="247">
                      <a:moveTo>
                        <a:pt x="3" y="48"/>
                      </a:moveTo>
                      <a:cubicBezTo>
                        <a:pt x="3" y="34"/>
                        <a:pt x="3" y="20"/>
                        <a:pt x="0" y="3"/>
                      </a:cubicBezTo>
                      <a:lnTo>
                        <a:pt x="67" y="3"/>
                      </a:lnTo>
                      <a:lnTo>
                        <a:pt x="70" y="34"/>
                      </a:lnTo>
                      <a:cubicBezTo>
                        <a:pt x="79" y="23"/>
                        <a:pt x="96" y="0"/>
                        <a:pt x="144" y="0"/>
                      </a:cubicBezTo>
                      <a:cubicBezTo>
                        <a:pt x="197" y="0"/>
                        <a:pt x="214" y="34"/>
                        <a:pt x="217" y="46"/>
                      </a:cubicBezTo>
                      <a:cubicBezTo>
                        <a:pt x="237" y="9"/>
                        <a:pt x="268" y="3"/>
                        <a:pt x="293" y="3"/>
                      </a:cubicBezTo>
                      <a:cubicBezTo>
                        <a:pt x="341" y="3"/>
                        <a:pt x="361" y="31"/>
                        <a:pt x="364" y="40"/>
                      </a:cubicBezTo>
                      <a:cubicBezTo>
                        <a:pt x="375" y="60"/>
                        <a:pt x="375" y="88"/>
                        <a:pt x="375" y="110"/>
                      </a:cubicBezTo>
                      <a:lnTo>
                        <a:pt x="375" y="243"/>
                      </a:lnTo>
                      <a:lnTo>
                        <a:pt x="304" y="243"/>
                      </a:lnTo>
                      <a:lnTo>
                        <a:pt x="304" y="105"/>
                      </a:lnTo>
                      <a:cubicBezTo>
                        <a:pt x="304" y="79"/>
                        <a:pt x="302" y="51"/>
                        <a:pt x="265" y="51"/>
                      </a:cubicBezTo>
                      <a:cubicBezTo>
                        <a:pt x="223" y="51"/>
                        <a:pt x="223" y="91"/>
                        <a:pt x="223" y="125"/>
                      </a:cubicBezTo>
                      <a:lnTo>
                        <a:pt x="223" y="243"/>
                      </a:lnTo>
                      <a:lnTo>
                        <a:pt x="152" y="243"/>
                      </a:lnTo>
                      <a:lnTo>
                        <a:pt x="152" y="105"/>
                      </a:lnTo>
                      <a:cubicBezTo>
                        <a:pt x="152" y="88"/>
                        <a:pt x="152" y="54"/>
                        <a:pt x="113" y="54"/>
                      </a:cubicBezTo>
                      <a:cubicBezTo>
                        <a:pt x="70" y="54"/>
                        <a:pt x="70" y="91"/>
                        <a:pt x="70" y="108"/>
                      </a:cubicBezTo>
                      <a:lnTo>
                        <a:pt x="70" y="246"/>
                      </a:lnTo>
                      <a:lnTo>
                        <a:pt x="0" y="246"/>
                      </a:lnTo>
                      <a:lnTo>
                        <a:pt x="0" y="48"/>
                      </a:lnTo>
                      <a:lnTo>
                        <a:pt x="3" y="48"/>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61" name="Freeform 57">
                  <a:extLst>
                    <a:ext uri="{FF2B5EF4-FFF2-40B4-BE49-F238E27FC236}">
                      <a16:creationId xmlns:a16="http://schemas.microsoft.com/office/drawing/2014/main" id="{8FC86DA3-0CFA-419D-AE88-213420A839FB}"/>
                    </a:ext>
                  </a:extLst>
                </p:cNvPr>
                <p:cNvSpPr>
                  <a:spLocks noChangeArrowheads="1"/>
                </p:cNvSpPr>
                <p:nvPr/>
              </p:nvSpPr>
              <p:spPr bwMode="auto">
                <a:xfrm>
                  <a:off x="1773238" y="2940050"/>
                  <a:ext cx="26987" cy="120650"/>
                </a:xfrm>
                <a:custGeom>
                  <a:avLst/>
                  <a:gdLst>
                    <a:gd name="T0" fmla="*/ 0 w 74"/>
                    <a:gd name="T1" fmla="*/ 0 h 336"/>
                    <a:gd name="T2" fmla="*/ 73 w 74"/>
                    <a:gd name="T3" fmla="*/ 0 h 336"/>
                    <a:gd name="T4" fmla="*/ 73 w 74"/>
                    <a:gd name="T5" fmla="*/ 59 h 336"/>
                    <a:gd name="T6" fmla="*/ 0 w 74"/>
                    <a:gd name="T7" fmla="*/ 59 h 336"/>
                    <a:gd name="T8" fmla="*/ 0 w 74"/>
                    <a:gd name="T9" fmla="*/ 0 h 336"/>
                    <a:gd name="T10" fmla="*/ 3 w 74"/>
                    <a:gd name="T11" fmla="*/ 101 h 336"/>
                    <a:gd name="T12" fmla="*/ 70 w 74"/>
                    <a:gd name="T13" fmla="*/ 101 h 336"/>
                    <a:gd name="T14" fmla="*/ 70 w 74"/>
                    <a:gd name="T15" fmla="*/ 335 h 336"/>
                    <a:gd name="T16" fmla="*/ 3 w 74"/>
                    <a:gd name="T17" fmla="*/ 335 h 336"/>
                    <a:gd name="T18" fmla="*/ 3 w 74"/>
                    <a:gd name="T19" fmla="*/ 101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4" h="336">
                      <a:moveTo>
                        <a:pt x="0" y="0"/>
                      </a:moveTo>
                      <a:lnTo>
                        <a:pt x="73" y="0"/>
                      </a:lnTo>
                      <a:lnTo>
                        <a:pt x="73" y="59"/>
                      </a:lnTo>
                      <a:lnTo>
                        <a:pt x="0" y="59"/>
                      </a:lnTo>
                      <a:lnTo>
                        <a:pt x="0" y="0"/>
                      </a:lnTo>
                      <a:close/>
                      <a:moveTo>
                        <a:pt x="3" y="101"/>
                      </a:moveTo>
                      <a:lnTo>
                        <a:pt x="70" y="101"/>
                      </a:lnTo>
                      <a:lnTo>
                        <a:pt x="70" y="335"/>
                      </a:lnTo>
                      <a:lnTo>
                        <a:pt x="3" y="335"/>
                      </a:lnTo>
                      <a:lnTo>
                        <a:pt x="3" y="101"/>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65" name="Freeform 58">
                  <a:extLst>
                    <a:ext uri="{FF2B5EF4-FFF2-40B4-BE49-F238E27FC236}">
                      <a16:creationId xmlns:a16="http://schemas.microsoft.com/office/drawing/2014/main" id="{10923460-B634-4683-B0F4-5006FAF010A5}"/>
                    </a:ext>
                  </a:extLst>
                </p:cNvPr>
                <p:cNvSpPr>
                  <a:spLocks noChangeArrowheads="1"/>
                </p:cNvSpPr>
                <p:nvPr/>
              </p:nvSpPr>
              <p:spPr bwMode="auto">
                <a:xfrm>
                  <a:off x="1822450" y="2974975"/>
                  <a:ext cx="73025" cy="88900"/>
                </a:xfrm>
                <a:custGeom>
                  <a:avLst/>
                  <a:gdLst>
                    <a:gd name="T0" fmla="*/ 65 w 204"/>
                    <a:gd name="T1" fmla="*/ 172 h 249"/>
                    <a:gd name="T2" fmla="*/ 104 w 204"/>
                    <a:gd name="T3" fmla="*/ 203 h 249"/>
                    <a:gd name="T4" fmla="*/ 141 w 204"/>
                    <a:gd name="T5" fmla="*/ 175 h 249"/>
                    <a:gd name="T6" fmla="*/ 107 w 204"/>
                    <a:gd name="T7" fmla="*/ 149 h 249"/>
                    <a:gd name="T8" fmla="*/ 65 w 204"/>
                    <a:gd name="T9" fmla="*/ 138 h 249"/>
                    <a:gd name="T10" fmla="*/ 6 w 204"/>
                    <a:gd name="T11" fmla="*/ 73 h 249"/>
                    <a:gd name="T12" fmla="*/ 107 w 204"/>
                    <a:gd name="T13" fmla="*/ 0 h 249"/>
                    <a:gd name="T14" fmla="*/ 198 w 204"/>
                    <a:gd name="T15" fmla="*/ 70 h 249"/>
                    <a:gd name="T16" fmla="*/ 135 w 204"/>
                    <a:gd name="T17" fmla="*/ 70 h 249"/>
                    <a:gd name="T18" fmla="*/ 102 w 204"/>
                    <a:gd name="T19" fmla="*/ 42 h 249"/>
                    <a:gd name="T20" fmla="*/ 68 w 204"/>
                    <a:gd name="T21" fmla="*/ 64 h 249"/>
                    <a:gd name="T22" fmla="*/ 99 w 204"/>
                    <a:gd name="T23" fmla="*/ 90 h 249"/>
                    <a:gd name="T24" fmla="*/ 141 w 204"/>
                    <a:gd name="T25" fmla="*/ 101 h 249"/>
                    <a:gd name="T26" fmla="*/ 203 w 204"/>
                    <a:gd name="T27" fmla="*/ 166 h 249"/>
                    <a:gd name="T28" fmla="*/ 96 w 204"/>
                    <a:gd name="T29" fmla="*/ 248 h 249"/>
                    <a:gd name="T30" fmla="*/ 17 w 204"/>
                    <a:gd name="T31" fmla="*/ 220 h 249"/>
                    <a:gd name="T32" fmla="*/ 0 w 204"/>
                    <a:gd name="T33" fmla="*/ 175 h 249"/>
                    <a:gd name="T34" fmla="*/ 65 w 204"/>
                    <a:gd name="T35" fmla="*/ 175 h 249"/>
                    <a:gd name="T36" fmla="*/ 65 w 204"/>
                    <a:gd name="T37" fmla="*/ 17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4" h="249">
                      <a:moveTo>
                        <a:pt x="65" y="172"/>
                      </a:moveTo>
                      <a:cubicBezTo>
                        <a:pt x="65" y="186"/>
                        <a:pt x="76" y="203"/>
                        <a:pt x="104" y="203"/>
                      </a:cubicBezTo>
                      <a:cubicBezTo>
                        <a:pt x="130" y="203"/>
                        <a:pt x="141" y="189"/>
                        <a:pt x="141" y="175"/>
                      </a:cubicBezTo>
                      <a:cubicBezTo>
                        <a:pt x="141" y="163"/>
                        <a:pt x="135" y="155"/>
                        <a:pt x="107" y="149"/>
                      </a:cubicBezTo>
                      <a:lnTo>
                        <a:pt x="65" y="138"/>
                      </a:lnTo>
                      <a:cubicBezTo>
                        <a:pt x="45" y="132"/>
                        <a:pt x="6" y="121"/>
                        <a:pt x="6" y="73"/>
                      </a:cubicBezTo>
                      <a:cubicBezTo>
                        <a:pt x="6" y="28"/>
                        <a:pt x="48" y="0"/>
                        <a:pt x="107" y="0"/>
                      </a:cubicBezTo>
                      <a:cubicBezTo>
                        <a:pt x="155" y="0"/>
                        <a:pt x="195" y="22"/>
                        <a:pt x="198" y="70"/>
                      </a:cubicBezTo>
                      <a:lnTo>
                        <a:pt x="135" y="70"/>
                      </a:lnTo>
                      <a:cubicBezTo>
                        <a:pt x="133" y="45"/>
                        <a:pt x="113" y="42"/>
                        <a:pt x="102" y="42"/>
                      </a:cubicBezTo>
                      <a:cubicBezTo>
                        <a:pt x="82" y="42"/>
                        <a:pt x="68" y="50"/>
                        <a:pt x="68" y="64"/>
                      </a:cubicBezTo>
                      <a:cubicBezTo>
                        <a:pt x="68" y="81"/>
                        <a:pt x="79" y="84"/>
                        <a:pt x="99" y="90"/>
                      </a:cubicBezTo>
                      <a:lnTo>
                        <a:pt x="141" y="101"/>
                      </a:lnTo>
                      <a:cubicBezTo>
                        <a:pt x="183" y="112"/>
                        <a:pt x="203" y="135"/>
                        <a:pt x="203" y="166"/>
                      </a:cubicBezTo>
                      <a:cubicBezTo>
                        <a:pt x="203" y="206"/>
                        <a:pt x="169" y="248"/>
                        <a:pt x="96" y="248"/>
                      </a:cubicBezTo>
                      <a:cubicBezTo>
                        <a:pt x="65" y="248"/>
                        <a:pt x="37" y="242"/>
                        <a:pt x="17" y="220"/>
                      </a:cubicBezTo>
                      <a:cubicBezTo>
                        <a:pt x="3" y="203"/>
                        <a:pt x="0" y="186"/>
                        <a:pt x="0" y="175"/>
                      </a:cubicBezTo>
                      <a:lnTo>
                        <a:pt x="65" y="175"/>
                      </a:lnTo>
                      <a:lnTo>
                        <a:pt x="65" y="172"/>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66" name="Freeform 59">
                  <a:extLst>
                    <a:ext uri="{FF2B5EF4-FFF2-40B4-BE49-F238E27FC236}">
                      <a16:creationId xmlns:a16="http://schemas.microsoft.com/office/drawing/2014/main" id="{6AFD29A0-9041-4B9A-BA16-E8D2F2FB408D}"/>
                    </a:ext>
                  </a:extLst>
                </p:cNvPr>
                <p:cNvSpPr>
                  <a:spLocks noChangeArrowheads="1"/>
                </p:cNvSpPr>
                <p:nvPr/>
              </p:nvSpPr>
              <p:spPr bwMode="auto">
                <a:xfrm>
                  <a:off x="1916113" y="2974975"/>
                  <a:ext cx="80962" cy="88900"/>
                </a:xfrm>
                <a:custGeom>
                  <a:avLst/>
                  <a:gdLst>
                    <a:gd name="T0" fmla="*/ 115 w 226"/>
                    <a:gd name="T1" fmla="*/ 203 h 249"/>
                    <a:gd name="T2" fmla="*/ 155 w 226"/>
                    <a:gd name="T3" fmla="*/ 169 h 249"/>
                    <a:gd name="T4" fmla="*/ 217 w 226"/>
                    <a:gd name="T5" fmla="*/ 169 h 249"/>
                    <a:gd name="T6" fmla="*/ 194 w 226"/>
                    <a:gd name="T7" fmla="*/ 220 h 249"/>
                    <a:gd name="T8" fmla="*/ 112 w 226"/>
                    <a:gd name="T9" fmla="*/ 248 h 249"/>
                    <a:gd name="T10" fmla="*/ 31 w 226"/>
                    <a:gd name="T11" fmla="*/ 220 h 249"/>
                    <a:gd name="T12" fmla="*/ 0 w 226"/>
                    <a:gd name="T13" fmla="*/ 129 h 249"/>
                    <a:gd name="T14" fmla="*/ 48 w 226"/>
                    <a:gd name="T15" fmla="*/ 19 h 249"/>
                    <a:gd name="T16" fmla="*/ 112 w 226"/>
                    <a:gd name="T17" fmla="*/ 0 h 249"/>
                    <a:gd name="T18" fmla="*/ 208 w 226"/>
                    <a:gd name="T19" fmla="*/ 56 h 249"/>
                    <a:gd name="T20" fmla="*/ 223 w 226"/>
                    <a:gd name="T21" fmla="*/ 141 h 249"/>
                    <a:gd name="T22" fmla="*/ 67 w 226"/>
                    <a:gd name="T23" fmla="*/ 141 h 249"/>
                    <a:gd name="T24" fmla="*/ 115 w 226"/>
                    <a:gd name="T25" fmla="*/ 203 h 249"/>
                    <a:gd name="T26" fmla="*/ 155 w 226"/>
                    <a:gd name="T27" fmla="*/ 96 h 249"/>
                    <a:gd name="T28" fmla="*/ 115 w 226"/>
                    <a:gd name="T29" fmla="*/ 42 h 249"/>
                    <a:gd name="T30" fmla="*/ 70 w 226"/>
                    <a:gd name="T31" fmla="*/ 96 h 249"/>
                    <a:gd name="T32" fmla="*/ 155 w 226"/>
                    <a:gd name="T33" fmla="*/ 96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6" h="249">
                      <a:moveTo>
                        <a:pt x="115" y="203"/>
                      </a:moveTo>
                      <a:cubicBezTo>
                        <a:pt x="132" y="203"/>
                        <a:pt x="149" y="197"/>
                        <a:pt x="155" y="169"/>
                      </a:cubicBezTo>
                      <a:lnTo>
                        <a:pt x="217" y="169"/>
                      </a:lnTo>
                      <a:cubicBezTo>
                        <a:pt x="217" y="180"/>
                        <a:pt x="214" y="200"/>
                        <a:pt x="194" y="220"/>
                      </a:cubicBezTo>
                      <a:cubicBezTo>
                        <a:pt x="177" y="237"/>
                        <a:pt x="146" y="248"/>
                        <a:pt x="112" y="248"/>
                      </a:cubicBezTo>
                      <a:cubicBezTo>
                        <a:pt x="93" y="248"/>
                        <a:pt x="53" y="245"/>
                        <a:pt x="31" y="220"/>
                      </a:cubicBezTo>
                      <a:cubicBezTo>
                        <a:pt x="8" y="197"/>
                        <a:pt x="0" y="166"/>
                        <a:pt x="0" y="129"/>
                      </a:cubicBezTo>
                      <a:cubicBezTo>
                        <a:pt x="0" y="93"/>
                        <a:pt x="8" y="45"/>
                        <a:pt x="48" y="19"/>
                      </a:cubicBezTo>
                      <a:cubicBezTo>
                        <a:pt x="65" y="8"/>
                        <a:pt x="87" y="0"/>
                        <a:pt x="112" y="0"/>
                      </a:cubicBezTo>
                      <a:cubicBezTo>
                        <a:pt x="146" y="0"/>
                        <a:pt x="186" y="14"/>
                        <a:pt x="208" y="56"/>
                      </a:cubicBezTo>
                      <a:cubicBezTo>
                        <a:pt x="225" y="87"/>
                        <a:pt x="223" y="124"/>
                        <a:pt x="223" y="141"/>
                      </a:cubicBezTo>
                      <a:lnTo>
                        <a:pt x="67" y="141"/>
                      </a:lnTo>
                      <a:cubicBezTo>
                        <a:pt x="67" y="155"/>
                        <a:pt x="67" y="203"/>
                        <a:pt x="115" y="203"/>
                      </a:cubicBezTo>
                      <a:close/>
                      <a:moveTo>
                        <a:pt x="155" y="96"/>
                      </a:moveTo>
                      <a:cubicBezTo>
                        <a:pt x="155" y="84"/>
                        <a:pt x="155" y="42"/>
                        <a:pt x="115" y="42"/>
                      </a:cubicBezTo>
                      <a:cubicBezTo>
                        <a:pt x="84" y="42"/>
                        <a:pt x="73" y="67"/>
                        <a:pt x="70" y="96"/>
                      </a:cubicBezTo>
                      <a:lnTo>
                        <a:pt x="155" y="96"/>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67" name="Freeform 60">
                  <a:extLst>
                    <a:ext uri="{FF2B5EF4-FFF2-40B4-BE49-F238E27FC236}">
                      <a16:creationId xmlns:a16="http://schemas.microsoft.com/office/drawing/2014/main" id="{AF4A97DB-791E-4363-9574-5325BA0DE4DF}"/>
                    </a:ext>
                  </a:extLst>
                </p:cNvPr>
                <p:cNvSpPr>
                  <a:spLocks noChangeArrowheads="1"/>
                </p:cNvSpPr>
                <p:nvPr/>
              </p:nvSpPr>
              <p:spPr bwMode="auto">
                <a:xfrm>
                  <a:off x="2016125" y="2974975"/>
                  <a:ext cx="73025" cy="88900"/>
                </a:xfrm>
                <a:custGeom>
                  <a:avLst/>
                  <a:gdLst>
                    <a:gd name="T0" fmla="*/ 65 w 204"/>
                    <a:gd name="T1" fmla="*/ 172 h 249"/>
                    <a:gd name="T2" fmla="*/ 105 w 204"/>
                    <a:gd name="T3" fmla="*/ 203 h 249"/>
                    <a:gd name="T4" fmla="*/ 141 w 204"/>
                    <a:gd name="T5" fmla="*/ 175 h 249"/>
                    <a:gd name="T6" fmla="*/ 107 w 204"/>
                    <a:gd name="T7" fmla="*/ 149 h 249"/>
                    <a:gd name="T8" fmla="*/ 65 w 204"/>
                    <a:gd name="T9" fmla="*/ 138 h 249"/>
                    <a:gd name="T10" fmla="*/ 6 w 204"/>
                    <a:gd name="T11" fmla="*/ 73 h 249"/>
                    <a:gd name="T12" fmla="*/ 107 w 204"/>
                    <a:gd name="T13" fmla="*/ 0 h 249"/>
                    <a:gd name="T14" fmla="*/ 198 w 204"/>
                    <a:gd name="T15" fmla="*/ 70 h 249"/>
                    <a:gd name="T16" fmla="*/ 136 w 204"/>
                    <a:gd name="T17" fmla="*/ 70 h 249"/>
                    <a:gd name="T18" fmla="*/ 102 w 204"/>
                    <a:gd name="T19" fmla="*/ 42 h 249"/>
                    <a:gd name="T20" fmla="*/ 68 w 204"/>
                    <a:gd name="T21" fmla="*/ 64 h 249"/>
                    <a:gd name="T22" fmla="*/ 99 w 204"/>
                    <a:gd name="T23" fmla="*/ 90 h 249"/>
                    <a:gd name="T24" fmla="*/ 141 w 204"/>
                    <a:gd name="T25" fmla="*/ 101 h 249"/>
                    <a:gd name="T26" fmla="*/ 203 w 204"/>
                    <a:gd name="T27" fmla="*/ 166 h 249"/>
                    <a:gd name="T28" fmla="*/ 96 w 204"/>
                    <a:gd name="T29" fmla="*/ 248 h 249"/>
                    <a:gd name="T30" fmla="*/ 17 w 204"/>
                    <a:gd name="T31" fmla="*/ 220 h 249"/>
                    <a:gd name="T32" fmla="*/ 0 w 204"/>
                    <a:gd name="T33" fmla="*/ 175 h 249"/>
                    <a:gd name="T34" fmla="*/ 65 w 204"/>
                    <a:gd name="T35" fmla="*/ 175 h 249"/>
                    <a:gd name="T36" fmla="*/ 65 w 204"/>
                    <a:gd name="T37" fmla="*/ 17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4" h="249">
                      <a:moveTo>
                        <a:pt x="65" y="172"/>
                      </a:moveTo>
                      <a:cubicBezTo>
                        <a:pt x="65" y="186"/>
                        <a:pt x="76" y="203"/>
                        <a:pt x="105" y="203"/>
                      </a:cubicBezTo>
                      <a:cubicBezTo>
                        <a:pt x="130" y="203"/>
                        <a:pt x="141" y="189"/>
                        <a:pt x="141" y="175"/>
                      </a:cubicBezTo>
                      <a:cubicBezTo>
                        <a:pt x="141" y="163"/>
                        <a:pt x="136" y="155"/>
                        <a:pt x="107" y="149"/>
                      </a:cubicBezTo>
                      <a:lnTo>
                        <a:pt x="65" y="138"/>
                      </a:lnTo>
                      <a:cubicBezTo>
                        <a:pt x="45" y="132"/>
                        <a:pt x="6" y="121"/>
                        <a:pt x="6" y="73"/>
                      </a:cubicBezTo>
                      <a:cubicBezTo>
                        <a:pt x="6" y="28"/>
                        <a:pt x="48" y="0"/>
                        <a:pt x="107" y="0"/>
                      </a:cubicBezTo>
                      <a:cubicBezTo>
                        <a:pt x="155" y="0"/>
                        <a:pt x="195" y="22"/>
                        <a:pt x="198" y="70"/>
                      </a:cubicBezTo>
                      <a:lnTo>
                        <a:pt x="136" y="70"/>
                      </a:lnTo>
                      <a:cubicBezTo>
                        <a:pt x="133" y="45"/>
                        <a:pt x="113" y="42"/>
                        <a:pt x="102" y="42"/>
                      </a:cubicBezTo>
                      <a:cubicBezTo>
                        <a:pt x="82" y="42"/>
                        <a:pt x="68" y="50"/>
                        <a:pt x="68" y="64"/>
                      </a:cubicBezTo>
                      <a:cubicBezTo>
                        <a:pt x="68" y="81"/>
                        <a:pt x="79" y="84"/>
                        <a:pt x="99" y="90"/>
                      </a:cubicBezTo>
                      <a:lnTo>
                        <a:pt x="141" y="101"/>
                      </a:lnTo>
                      <a:cubicBezTo>
                        <a:pt x="184" y="112"/>
                        <a:pt x="203" y="135"/>
                        <a:pt x="203" y="166"/>
                      </a:cubicBezTo>
                      <a:cubicBezTo>
                        <a:pt x="203" y="206"/>
                        <a:pt x="169" y="248"/>
                        <a:pt x="96" y="248"/>
                      </a:cubicBezTo>
                      <a:cubicBezTo>
                        <a:pt x="65" y="248"/>
                        <a:pt x="37" y="242"/>
                        <a:pt x="17" y="220"/>
                      </a:cubicBezTo>
                      <a:cubicBezTo>
                        <a:pt x="3" y="203"/>
                        <a:pt x="0" y="186"/>
                        <a:pt x="0" y="175"/>
                      </a:cubicBezTo>
                      <a:lnTo>
                        <a:pt x="65" y="175"/>
                      </a:lnTo>
                      <a:lnTo>
                        <a:pt x="65" y="172"/>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grpSp>
            <p:nvGrpSpPr>
              <p:cNvPr id="247" name="Group 246">
                <a:extLst>
                  <a:ext uri="{FF2B5EF4-FFF2-40B4-BE49-F238E27FC236}">
                    <a16:creationId xmlns:a16="http://schemas.microsoft.com/office/drawing/2014/main" id="{B48EB6A4-50BA-4BC2-B6B9-D586170E5AD2}"/>
                  </a:ext>
                </a:extLst>
              </p:cNvPr>
              <p:cNvGrpSpPr/>
              <p:nvPr/>
            </p:nvGrpSpPr>
            <p:grpSpPr>
              <a:xfrm>
                <a:off x="5573395" y="3237193"/>
                <a:ext cx="922337" cy="153988"/>
                <a:chOff x="1277938" y="3140075"/>
                <a:chExt cx="922337" cy="153988"/>
              </a:xfrm>
              <a:solidFill>
                <a:srgbClr val="5F5F5F"/>
              </a:solidFill>
            </p:grpSpPr>
            <p:sp>
              <p:nvSpPr>
                <p:cNvPr id="248" name="Freeform 61">
                  <a:extLst>
                    <a:ext uri="{FF2B5EF4-FFF2-40B4-BE49-F238E27FC236}">
                      <a16:creationId xmlns:a16="http://schemas.microsoft.com/office/drawing/2014/main" id="{DEADE70E-65DD-4090-8D2C-16299ED3030B}"/>
                    </a:ext>
                  </a:extLst>
                </p:cNvPr>
                <p:cNvSpPr>
                  <a:spLocks noChangeArrowheads="1"/>
                </p:cNvSpPr>
                <p:nvPr/>
              </p:nvSpPr>
              <p:spPr bwMode="auto">
                <a:xfrm>
                  <a:off x="1277938" y="3140075"/>
                  <a:ext cx="82550" cy="120650"/>
                </a:xfrm>
                <a:custGeom>
                  <a:avLst/>
                  <a:gdLst>
                    <a:gd name="T0" fmla="*/ 223 w 230"/>
                    <a:gd name="T1" fmla="*/ 0 h 334"/>
                    <a:gd name="T2" fmla="*/ 223 w 230"/>
                    <a:gd name="T3" fmla="*/ 53 h 334"/>
                    <a:gd name="T4" fmla="*/ 71 w 230"/>
                    <a:gd name="T5" fmla="*/ 53 h 334"/>
                    <a:gd name="T6" fmla="*/ 71 w 230"/>
                    <a:gd name="T7" fmla="*/ 132 h 334"/>
                    <a:gd name="T8" fmla="*/ 215 w 230"/>
                    <a:gd name="T9" fmla="*/ 132 h 334"/>
                    <a:gd name="T10" fmla="*/ 215 w 230"/>
                    <a:gd name="T11" fmla="*/ 186 h 334"/>
                    <a:gd name="T12" fmla="*/ 71 w 230"/>
                    <a:gd name="T13" fmla="*/ 186 h 334"/>
                    <a:gd name="T14" fmla="*/ 71 w 230"/>
                    <a:gd name="T15" fmla="*/ 276 h 334"/>
                    <a:gd name="T16" fmla="*/ 229 w 230"/>
                    <a:gd name="T17" fmla="*/ 276 h 334"/>
                    <a:gd name="T18" fmla="*/ 229 w 230"/>
                    <a:gd name="T19" fmla="*/ 333 h 334"/>
                    <a:gd name="T20" fmla="*/ 0 w 230"/>
                    <a:gd name="T21" fmla="*/ 333 h 334"/>
                    <a:gd name="T22" fmla="*/ 0 w 230"/>
                    <a:gd name="T23" fmla="*/ 0 h 334"/>
                    <a:gd name="T24" fmla="*/ 223 w 230"/>
                    <a:gd name="T25" fmla="*/ 0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0" h="334">
                      <a:moveTo>
                        <a:pt x="223" y="0"/>
                      </a:moveTo>
                      <a:lnTo>
                        <a:pt x="223" y="53"/>
                      </a:lnTo>
                      <a:lnTo>
                        <a:pt x="71" y="53"/>
                      </a:lnTo>
                      <a:lnTo>
                        <a:pt x="71" y="132"/>
                      </a:lnTo>
                      <a:lnTo>
                        <a:pt x="215" y="132"/>
                      </a:lnTo>
                      <a:lnTo>
                        <a:pt x="215" y="186"/>
                      </a:lnTo>
                      <a:lnTo>
                        <a:pt x="71" y="186"/>
                      </a:lnTo>
                      <a:lnTo>
                        <a:pt x="71" y="276"/>
                      </a:lnTo>
                      <a:lnTo>
                        <a:pt x="229" y="276"/>
                      </a:lnTo>
                      <a:lnTo>
                        <a:pt x="229" y="333"/>
                      </a:lnTo>
                      <a:lnTo>
                        <a:pt x="0" y="333"/>
                      </a:lnTo>
                      <a:lnTo>
                        <a:pt x="0" y="0"/>
                      </a:lnTo>
                      <a:lnTo>
                        <a:pt x="223"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49" name="Freeform 62">
                  <a:extLst>
                    <a:ext uri="{FF2B5EF4-FFF2-40B4-BE49-F238E27FC236}">
                      <a16:creationId xmlns:a16="http://schemas.microsoft.com/office/drawing/2014/main" id="{A6F25B50-4E93-4060-837E-E4FFFE198AD7}"/>
                    </a:ext>
                  </a:extLst>
                </p:cNvPr>
                <p:cNvSpPr>
                  <a:spLocks noChangeArrowheads="1"/>
                </p:cNvSpPr>
                <p:nvPr/>
              </p:nvSpPr>
              <p:spPr bwMode="auto">
                <a:xfrm>
                  <a:off x="1381125" y="3175000"/>
                  <a:ext cx="87313" cy="119063"/>
                </a:xfrm>
                <a:custGeom>
                  <a:avLst/>
                  <a:gdLst>
                    <a:gd name="T0" fmla="*/ 240 w 241"/>
                    <a:gd name="T1" fmla="*/ 48 h 329"/>
                    <a:gd name="T2" fmla="*/ 240 w 241"/>
                    <a:gd name="T3" fmla="*/ 328 h 329"/>
                    <a:gd name="T4" fmla="*/ 170 w 241"/>
                    <a:gd name="T5" fmla="*/ 328 h 329"/>
                    <a:gd name="T6" fmla="*/ 170 w 241"/>
                    <a:gd name="T7" fmla="*/ 212 h 329"/>
                    <a:gd name="T8" fmla="*/ 105 w 241"/>
                    <a:gd name="T9" fmla="*/ 243 h 329"/>
                    <a:gd name="T10" fmla="*/ 0 w 241"/>
                    <a:gd name="T11" fmla="*/ 119 h 329"/>
                    <a:gd name="T12" fmla="*/ 99 w 241"/>
                    <a:gd name="T13" fmla="*/ 0 h 329"/>
                    <a:gd name="T14" fmla="*/ 170 w 241"/>
                    <a:gd name="T15" fmla="*/ 40 h 329"/>
                    <a:gd name="T16" fmla="*/ 173 w 241"/>
                    <a:gd name="T17" fmla="*/ 6 h 329"/>
                    <a:gd name="T18" fmla="*/ 240 w 241"/>
                    <a:gd name="T19" fmla="*/ 6 h 329"/>
                    <a:gd name="T20" fmla="*/ 240 w 241"/>
                    <a:gd name="T21" fmla="*/ 48 h 329"/>
                    <a:gd name="T22" fmla="*/ 85 w 241"/>
                    <a:gd name="T23" fmla="*/ 178 h 329"/>
                    <a:gd name="T24" fmla="*/ 122 w 241"/>
                    <a:gd name="T25" fmla="*/ 195 h 329"/>
                    <a:gd name="T26" fmla="*/ 173 w 241"/>
                    <a:gd name="T27" fmla="*/ 122 h 329"/>
                    <a:gd name="T28" fmla="*/ 119 w 241"/>
                    <a:gd name="T29" fmla="*/ 45 h 329"/>
                    <a:gd name="T30" fmla="*/ 71 w 241"/>
                    <a:gd name="T31" fmla="*/ 122 h 329"/>
                    <a:gd name="T32" fmla="*/ 85 w 241"/>
                    <a:gd name="T33" fmla="*/ 178 h 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1" h="329">
                      <a:moveTo>
                        <a:pt x="240" y="48"/>
                      </a:moveTo>
                      <a:lnTo>
                        <a:pt x="240" y="328"/>
                      </a:lnTo>
                      <a:lnTo>
                        <a:pt x="170" y="328"/>
                      </a:lnTo>
                      <a:lnTo>
                        <a:pt x="170" y="212"/>
                      </a:lnTo>
                      <a:cubicBezTo>
                        <a:pt x="164" y="220"/>
                        <a:pt x="144" y="243"/>
                        <a:pt x="105" y="243"/>
                      </a:cubicBezTo>
                      <a:cubicBezTo>
                        <a:pt x="57" y="243"/>
                        <a:pt x="0" y="209"/>
                        <a:pt x="0" y="119"/>
                      </a:cubicBezTo>
                      <a:cubicBezTo>
                        <a:pt x="0" y="29"/>
                        <a:pt x="54" y="0"/>
                        <a:pt x="99" y="0"/>
                      </a:cubicBezTo>
                      <a:cubicBezTo>
                        <a:pt x="147" y="0"/>
                        <a:pt x="164" y="29"/>
                        <a:pt x="170" y="40"/>
                      </a:cubicBezTo>
                      <a:lnTo>
                        <a:pt x="173" y="6"/>
                      </a:lnTo>
                      <a:lnTo>
                        <a:pt x="240" y="6"/>
                      </a:lnTo>
                      <a:lnTo>
                        <a:pt x="240" y="48"/>
                      </a:lnTo>
                      <a:close/>
                      <a:moveTo>
                        <a:pt x="85" y="178"/>
                      </a:moveTo>
                      <a:cubicBezTo>
                        <a:pt x="96" y="192"/>
                        <a:pt x="110" y="195"/>
                        <a:pt x="122" y="195"/>
                      </a:cubicBezTo>
                      <a:cubicBezTo>
                        <a:pt x="167" y="195"/>
                        <a:pt x="173" y="147"/>
                        <a:pt x="173" y="122"/>
                      </a:cubicBezTo>
                      <a:cubicBezTo>
                        <a:pt x="173" y="96"/>
                        <a:pt x="167" y="45"/>
                        <a:pt x="119" y="45"/>
                      </a:cubicBezTo>
                      <a:cubicBezTo>
                        <a:pt x="79" y="45"/>
                        <a:pt x="71" y="85"/>
                        <a:pt x="71" y="122"/>
                      </a:cubicBezTo>
                      <a:cubicBezTo>
                        <a:pt x="71" y="136"/>
                        <a:pt x="71" y="161"/>
                        <a:pt x="85" y="178"/>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50" name="Freeform 63">
                  <a:extLst>
                    <a:ext uri="{FF2B5EF4-FFF2-40B4-BE49-F238E27FC236}">
                      <a16:creationId xmlns:a16="http://schemas.microsoft.com/office/drawing/2014/main" id="{29F4FAAE-A017-4C72-ADA6-B12305CB4D81}"/>
                    </a:ext>
                  </a:extLst>
                </p:cNvPr>
                <p:cNvSpPr>
                  <a:spLocks noChangeArrowheads="1"/>
                </p:cNvSpPr>
                <p:nvPr/>
              </p:nvSpPr>
              <p:spPr bwMode="auto">
                <a:xfrm>
                  <a:off x="1495425" y="3175000"/>
                  <a:ext cx="80963" cy="87313"/>
                </a:xfrm>
                <a:custGeom>
                  <a:avLst/>
                  <a:gdLst>
                    <a:gd name="T0" fmla="*/ 71 w 227"/>
                    <a:gd name="T1" fmla="*/ 3 h 241"/>
                    <a:gd name="T2" fmla="*/ 71 w 227"/>
                    <a:gd name="T3" fmla="*/ 141 h 241"/>
                    <a:gd name="T4" fmla="*/ 108 w 227"/>
                    <a:gd name="T5" fmla="*/ 192 h 241"/>
                    <a:gd name="T6" fmla="*/ 153 w 227"/>
                    <a:gd name="T7" fmla="*/ 119 h 241"/>
                    <a:gd name="T8" fmla="*/ 153 w 227"/>
                    <a:gd name="T9" fmla="*/ 0 h 241"/>
                    <a:gd name="T10" fmla="*/ 223 w 227"/>
                    <a:gd name="T11" fmla="*/ 0 h 241"/>
                    <a:gd name="T12" fmla="*/ 223 w 227"/>
                    <a:gd name="T13" fmla="*/ 156 h 241"/>
                    <a:gd name="T14" fmla="*/ 223 w 227"/>
                    <a:gd name="T15" fmla="*/ 218 h 241"/>
                    <a:gd name="T16" fmla="*/ 226 w 227"/>
                    <a:gd name="T17" fmla="*/ 235 h 241"/>
                    <a:gd name="T18" fmla="*/ 158 w 227"/>
                    <a:gd name="T19" fmla="*/ 235 h 241"/>
                    <a:gd name="T20" fmla="*/ 156 w 227"/>
                    <a:gd name="T21" fmla="*/ 203 h 241"/>
                    <a:gd name="T22" fmla="*/ 85 w 227"/>
                    <a:gd name="T23" fmla="*/ 240 h 241"/>
                    <a:gd name="T24" fmla="*/ 15 w 227"/>
                    <a:gd name="T25" fmla="*/ 209 h 241"/>
                    <a:gd name="T26" fmla="*/ 0 w 227"/>
                    <a:gd name="T27" fmla="*/ 147 h 241"/>
                    <a:gd name="T28" fmla="*/ 0 w 227"/>
                    <a:gd name="T29" fmla="*/ 0 h 241"/>
                    <a:gd name="T30" fmla="*/ 71 w 227"/>
                    <a:gd name="T31" fmla="*/ 0 h 241"/>
                    <a:gd name="T32" fmla="*/ 71 w 227"/>
                    <a:gd name="T33" fmla="*/ 3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7" h="241">
                      <a:moveTo>
                        <a:pt x="71" y="3"/>
                      </a:moveTo>
                      <a:lnTo>
                        <a:pt x="71" y="141"/>
                      </a:lnTo>
                      <a:cubicBezTo>
                        <a:pt x="71" y="161"/>
                        <a:pt x="71" y="192"/>
                        <a:pt x="108" y="192"/>
                      </a:cubicBezTo>
                      <a:cubicBezTo>
                        <a:pt x="153" y="192"/>
                        <a:pt x="153" y="158"/>
                        <a:pt x="153" y="119"/>
                      </a:cubicBezTo>
                      <a:lnTo>
                        <a:pt x="153" y="0"/>
                      </a:lnTo>
                      <a:lnTo>
                        <a:pt x="223" y="0"/>
                      </a:lnTo>
                      <a:lnTo>
                        <a:pt x="223" y="156"/>
                      </a:lnTo>
                      <a:cubicBezTo>
                        <a:pt x="223" y="206"/>
                        <a:pt x="223" y="212"/>
                        <a:pt x="223" y="218"/>
                      </a:cubicBezTo>
                      <a:cubicBezTo>
                        <a:pt x="223" y="223"/>
                        <a:pt x="223" y="229"/>
                        <a:pt x="226" y="235"/>
                      </a:cubicBezTo>
                      <a:lnTo>
                        <a:pt x="158" y="235"/>
                      </a:lnTo>
                      <a:lnTo>
                        <a:pt x="156" y="203"/>
                      </a:lnTo>
                      <a:cubicBezTo>
                        <a:pt x="150" y="215"/>
                        <a:pt x="130" y="240"/>
                        <a:pt x="85" y="240"/>
                      </a:cubicBezTo>
                      <a:cubicBezTo>
                        <a:pt x="54" y="240"/>
                        <a:pt x="29" y="226"/>
                        <a:pt x="15" y="209"/>
                      </a:cubicBezTo>
                      <a:cubicBezTo>
                        <a:pt x="0" y="189"/>
                        <a:pt x="0" y="158"/>
                        <a:pt x="0" y="147"/>
                      </a:cubicBezTo>
                      <a:lnTo>
                        <a:pt x="0" y="0"/>
                      </a:lnTo>
                      <a:lnTo>
                        <a:pt x="71" y="0"/>
                      </a:lnTo>
                      <a:lnTo>
                        <a:pt x="71" y="3"/>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51" name="Freeform 64">
                  <a:extLst>
                    <a:ext uri="{FF2B5EF4-FFF2-40B4-BE49-F238E27FC236}">
                      <a16:creationId xmlns:a16="http://schemas.microsoft.com/office/drawing/2014/main" id="{DE0841AB-07E5-4886-9848-1D1EC2EED42B}"/>
                    </a:ext>
                  </a:extLst>
                </p:cNvPr>
                <p:cNvSpPr>
                  <a:spLocks noChangeArrowheads="1"/>
                </p:cNvSpPr>
                <p:nvPr/>
              </p:nvSpPr>
              <p:spPr bwMode="auto">
                <a:xfrm>
                  <a:off x="1604963" y="3140075"/>
                  <a:ext cx="26987" cy="120650"/>
                </a:xfrm>
                <a:custGeom>
                  <a:avLst/>
                  <a:gdLst>
                    <a:gd name="T0" fmla="*/ 0 w 74"/>
                    <a:gd name="T1" fmla="*/ 0 h 336"/>
                    <a:gd name="T2" fmla="*/ 73 w 74"/>
                    <a:gd name="T3" fmla="*/ 0 h 336"/>
                    <a:gd name="T4" fmla="*/ 73 w 74"/>
                    <a:gd name="T5" fmla="*/ 59 h 336"/>
                    <a:gd name="T6" fmla="*/ 0 w 74"/>
                    <a:gd name="T7" fmla="*/ 59 h 336"/>
                    <a:gd name="T8" fmla="*/ 0 w 74"/>
                    <a:gd name="T9" fmla="*/ 0 h 336"/>
                    <a:gd name="T10" fmla="*/ 3 w 74"/>
                    <a:gd name="T11" fmla="*/ 101 h 336"/>
                    <a:gd name="T12" fmla="*/ 71 w 74"/>
                    <a:gd name="T13" fmla="*/ 101 h 336"/>
                    <a:gd name="T14" fmla="*/ 71 w 74"/>
                    <a:gd name="T15" fmla="*/ 335 h 336"/>
                    <a:gd name="T16" fmla="*/ 3 w 74"/>
                    <a:gd name="T17" fmla="*/ 335 h 336"/>
                    <a:gd name="T18" fmla="*/ 3 w 74"/>
                    <a:gd name="T19" fmla="*/ 101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4" h="336">
                      <a:moveTo>
                        <a:pt x="0" y="0"/>
                      </a:moveTo>
                      <a:lnTo>
                        <a:pt x="73" y="0"/>
                      </a:lnTo>
                      <a:lnTo>
                        <a:pt x="73" y="59"/>
                      </a:lnTo>
                      <a:lnTo>
                        <a:pt x="0" y="59"/>
                      </a:lnTo>
                      <a:lnTo>
                        <a:pt x="0" y="0"/>
                      </a:lnTo>
                      <a:close/>
                      <a:moveTo>
                        <a:pt x="3" y="101"/>
                      </a:moveTo>
                      <a:lnTo>
                        <a:pt x="71" y="101"/>
                      </a:lnTo>
                      <a:lnTo>
                        <a:pt x="71" y="335"/>
                      </a:lnTo>
                      <a:lnTo>
                        <a:pt x="3" y="335"/>
                      </a:lnTo>
                      <a:lnTo>
                        <a:pt x="3" y="101"/>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52" name="Freeform 65">
                  <a:extLst>
                    <a:ext uri="{FF2B5EF4-FFF2-40B4-BE49-F238E27FC236}">
                      <a16:creationId xmlns:a16="http://schemas.microsoft.com/office/drawing/2014/main" id="{81FD5FA1-E10F-40F1-9EFA-4999022527C8}"/>
                    </a:ext>
                  </a:extLst>
                </p:cNvPr>
                <p:cNvSpPr>
                  <a:spLocks noChangeArrowheads="1"/>
                </p:cNvSpPr>
                <p:nvPr/>
              </p:nvSpPr>
              <p:spPr bwMode="auto">
                <a:xfrm>
                  <a:off x="1660525" y="3175000"/>
                  <a:ext cx="85725" cy="117475"/>
                </a:xfrm>
                <a:custGeom>
                  <a:avLst/>
                  <a:gdLst>
                    <a:gd name="T0" fmla="*/ 65 w 238"/>
                    <a:gd name="T1" fmla="*/ 3 h 326"/>
                    <a:gd name="T2" fmla="*/ 68 w 238"/>
                    <a:gd name="T3" fmla="*/ 37 h 326"/>
                    <a:gd name="T4" fmla="*/ 139 w 238"/>
                    <a:gd name="T5" fmla="*/ 0 h 326"/>
                    <a:gd name="T6" fmla="*/ 237 w 238"/>
                    <a:gd name="T7" fmla="*/ 116 h 326"/>
                    <a:gd name="T8" fmla="*/ 136 w 238"/>
                    <a:gd name="T9" fmla="*/ 240 h 326"/>
                    <a:gd name="T10" fmla="*/ 71 w 238"/>
                    <a:gd name="T11" fmla="*/ 209 h 326"/>
                    <a:gd name="T12" fmla="*/ 71 w 238"/>
                    <a:gd name="T13" fmla="*/ 325 h 326"/>
                    <a:gd name="T14" fmla="*/ 0 w 238"/>
                    <a:gd name="T15" fmla="*/ 325 h 326"/>
                    <a:gd name="T16" fmla="*/ 0 w 238"/>
                    <a:gd name="T17" fmla="*/ 0 h 326"/>
                    <a:gd name="T18" fmla="*/ 65 w 238"/>
                    <a:gd name="T19" fmla="*/ 0 h 326"/>
                    <a:gd name="T20" fmla="*/ 65 w 238"/>
                    <a:gd name="T21" fmla="*/ 3 h 326"/>
                    <a:gd name="T22" fmla="*/ 167 w 238"/>
                    <a:gd name="T23" fmla="*/ 119 h 326"/>
                    <a:gd name="T24" fmla="*/ 119 w 238"/>
                    <a:gd name="T25" fmla="*/ 43 h 326"/>
                    <a:gd name="T26" fmla="*/ 65 w 238"/>
                    <a:gd name="T27" fmla="*/ 122 h 326"/>
                    <a:gd name="T28" fmla="*/ 116 w 238"/>
                    <a:gd name="T29" fmla="*/ 195 h 326"/>
                    <a:gd name="T30" fmla="*/ 167 w 238"/>
                    <a:gd name="T31" fmla="*/ 119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38" h="326">
                      <a:moveTo>
                        <a:pt x="65" y="3"/>
                      </a:moveTo>
                      <a:lnTo>
                        <a:pt x="68" y="37"/>
                      </a:lnTo>
                      <a:cubicBezTo>
                        <a:pt x="91" y="0"/>
                        <a:pt x="127" y="0"/>
                        <a:pt x="139" y="0"/>
                      </a:cubicBezTo>
                      <a:cubicBezTo>
                        <a:pt x="201" y="0"/>
                        <a:pt x="237" y="45"/>
                        <a:pt x="237" y="116"/>
                      </a:cubicBezTo>
                      <a:cubicBezTo>
                        <a:pt x="237" y="184"/>
                        <a:pt x="204" y="240"/>
                        <a:pt x="136" y="240"/>
                      </a:cubicBezTo>
                      <a:cubicBezTo>
                        <a:pt x="94" y="240"/>
                        <a:pt x="77" y="218"/>
                        <a:pt x="71" y="209"/>
                      </a:cubicBezTo>
                      <a:lnTo>
                        <a:pt x="71" y="325"/>
                      </a:lnTo>
                      <a:lnTo>
                        <a:pt x="0" y="325"/>
                      </a:lnTo>
                      <a:lnTo>
                        <a:pt x="0" y="0"/>
                      </a:lnTo>
                      <a:lnTo>
                        <a:pt x="65" y="0"/>
                      </a:lnTo>
                      <a:lnTo>
                        <a:pt x="65" y="3"/>
                      </a:lnTo>
                      <a:close/>
                      <a:moveTo>
                        <a:pt x="167" y="119"/>
                      </a:moveTo>
                      <a:cubicBezTo>
                        <a:pt x="167" y="91"/>
                        <a:pt x="161" y="43"/>
                        <a:pt x="119" y="43"/>
                      </a:cubicBezTo>
                      <a:cubicBezTo>
                        <a:pt x="96" y="43"/>
                        <a:pt x="65" y="60"/>
                        <a:pt x="65" y="122"/>
                      </a:cubicBezTo>
                      <a:cubicBezTo>
                        <a:pt x="65" y="136"/>
                        <a:pt x="65" y="195"/>
                        <a:pt x="116" y="195"/>
                      </a:cubicBezTo>
                      <a:cubicBezTo>
                        <a:pt x="150" y="195"/>
                        <a:pt x="167" y="164"/>
                        <a:pt x="167" y="119"/>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53" name="Freeform 66">
                  <a:extLst>
                    <a:ext uri="{FF2B5EF4-FFF2-40B4-BE49-F238E27FC236}">
                      <a16:creationId xmlns:a16="http://schemas.microsoft.com/office/drawing/2014/main" id="{4280C282-1A54-4589-BE87-3F092BE02B8C}"/>
                    </a:ext>
                  </a:extLst>
                </p:cNvPr>
                <p:cNvSpPr>
                  <a:spLocks noChangeArrowheads="1"/>
                </p:cNvSpPr>
                <p:nvPr/>
              </p:nvSpPr>
              <p:spPr bwMode="auto">
                <a:xfrm>
                  <a:off x="1771650" y="3173413"/>
                  <a:ext cx="134938" cy="88900"/>
                </a:xfrm>
                <a:custGeom>
                  <a:avLst/>
                  <a:gdLst>
                    <a:gd name="T0" fmla="*/ 3 w 376"/>
                    <a:gd name="T1" fmla="*/ 51 h 247"/>
                    <a:gd name="T2" fmla="*/ 0 w 376"/>
                    <a:gd name="T3" fmla="*/ 6 h 247"/>
                    <a:gd name="T4" fmla="*/ 68 w 376"/>
                    <a:gd name="T5" fmla="*/ 6 h 247"/>
                    <a:gd name="T6" fmla="*/ 71 w 376"/>
                    <a:gd name="T7" fmla="*/ 37 h 247"/>
                    <a:gd name="T8" fmla="*/ 144 w 376"/>
                    <a:gd name="T9" fmla="*/ 0 h 247"/>
                    <a:gd name="T10" fmla="*/ 217 w 376"/>
                    <a:gd name="T11" fmla="*/ 46 h 247"/>
                    <a:gd name="T12" fmla="*/ 294 w 376"/>
                    <a:gd name="T13" fmla="*/ 3 h 247"/>
                    <a:gd name="T14" fmla="*/ 364 w 376"/>
                    <a:gd name="T15" fmla="*/ 40 h 247"/>
                    <a:gd name="T16" fmla="*/ 375 w 376"/>
                    <a:gd name="T17" fmla="*/ 111 h 247"/>
                    <a:gd name="T18" fmla="*/ 375 w 376"/>
                    <a:gd name="T19" fmla="*/ 243 h 247"/>
                    <a:gd name="T20" fmla="*/ 305 w 376"/>
                    <a:gd name="T21" fmla="*/ 243 h 247"/>
                    <a:gd name="T22" fmla="*/ 305 w 376"/>
                    <a:gd name="T23" fmla="*/ 105 h 247"/>
                    <a:gd name="T24" fmla="*/ 265 w 376"/>
                    <a:gd name="T25" fmla="*/ 51 h 247"/>
                    <a:gd name="T26" fmla="*/ 223 w 376"/>
                    <a:gd name="T27" fmla="*/ 125 h 247"/>
                    <a:gd name="T28" fmla="*/ 223 w 376"/>
                    <a:gd name="T29" fmla="*/ 243 h 247"/>
                    <a:gd name="T30" fmla="*/ 152 w 376"/>
                    <a:gd name="T31" fmla="*/ 243 h 247"/>
                    <a:gd name="T32" fmla="*/ 152 w 376"/>
                    <a:gd name="T33" fmla="*/ 105 h 247"/>
                    <a:gd name="T34" fmla="*/ 113 w 376"/>
                    <a:gd name="T35" fmla="*/ 54 h 247"/>
                    <a:gd name="T36" fmla="*/ 71 w 376"/>
                    <a:gd name="T37" fmla="*/ 108 h 247"/>
                    <a:gd name="T38" fmla="*/ 71 w 376"/>
                    <a:gd name="T39" fmla="*/ 246 h 247"/>
                    <a:gd name="T40" fmla="*/ 3 w 376"/>
                    <a:gd name="T41" fmla="*/ 246 h 247"/>
                    <a:gd name="T42" fmla="*/ 3 w 376"/>
                    <a:gd name="T43" fmla="*/ 51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76" h="247">
                      <a:moveTo>
                        <a:pt x="3" y="51"/>
                      </a:moveTo>
                      <a:cubicBezTo>
                        <a:pt x="3" y="37"/>
                        <a:pt x="3" y="23"/>
                        <a:pt x="0" y="6"/>
                      </a:cubicBezTo>
                      <a:lnTo>
                        <a:pt x="68" y="6"/>
                      </a:lnTo>
                      <a:lnTo>
                        <a:pt x="71" y="37"/>
                      </a:lnTo>
                      <a:cubicBezTo>
                        <a:pt x="79" y="26"/>
                        <a:pt x="96" y="0"/>
                        <a:pt x="144" y="0"/>
                      </a:cubicBezTo>
                      <a:cubicBezTo>
                        <a:pt x="198" y="0"/>
                        <a:pt x="215" y="34"/>
                        <a:pt x="217" y="46"/>
                      </a:cubicBezTo>
                      <a:cubicBezTo>
                        <a:pt x="237" y="9"/>
                        <a:pt x="268" y="3"/>
                        <a:pt x="294" y="3"/>
                      </a:cubicBezTo>
                      <a:cubicBezTo>
                        <a:pt x="342" y="3"/>
                        <a:pt x="361" y="32"/>
                        <a:pt x="364" y="40"/>
                      </a:cubicBezTo>
                      <a:cubicBezTo>
                        <a:pt x="375" y="60"/>
                        <a:pt x="375" y="88"/>
                        <a:pt x="375" y="111"/>
                      </a:cubicBezTo>
                      <a:lnTo>
                        <a:pt x="375" y="243"/>
                      </a:lnTo>
                      <a:lnTo>
                        <a:pt x="305" y="243"/>
                      </a:lnTo>
                      <a:lnTo>
                        <a:pt x="305" y="105"/>
                      </a:lnTo>
                      <a:cubicBezTo>
                        <a:pt x="305" y="80"/>
                        <a:pt x="302" y="51"/>
                        <a:pt x="265" y="51"/>
                      </a:cubicBezTo>
                      <a:cubicBezTo>
                        <a:pt x="223" y="51"/>
                        <a:pt x="223" y="91"/>
                        <a:pt x="223" y="125"/>
                      </a:cubicBezTo>
                      <a:lnTo>
                        <a:pt x="223" y="243"/>
                      </a:lnTo>
                      <a:lnTo>
                        <a:pt x="152" y="243"/>
                      </a:lnTo>
                      <a:lnTo>
                        <a:pt x="152" y="105"/>
                      </a:lnTo>
                      <a:cubicBezTo>
                        <a:pt x="152" y="88"/>
                        <a:pt x="152" y="54"/>
                        <a:pt x="113" y="54"/>
                      </a:cubicBezTo>
                      <a:cubicBezTo>
                        <a:pt x="71" y="54"/>
                        <a:pt x="71" y="91"/>
                        <a:pt x="71" y="108"/>
                      </a:cubicBezTo>
                      <a:lnTo>
                        <a:pt x="71" y="246"/>
                      </a:lnTo>
                      <a:lnTo>
                        <a:pt x="3" y="246"/>
                      </a:lnTo>
                      <a:lnTo>
                        <a:pt x="3" y="51"/>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54" name="Freeform 67">
                  <a:extLst>
                    <a:ext uri="{FF2B5EF4-FFF2-40B4-BE49-F238E27FC236}">
                      <a16:creationId xmlns:a16="http://schemas.microsoft.com/office/drawing/2014/main" id="{2FDEC9AF-B4DA-41CE-A077-A9BDDACC68F6}"/>
                    </a:ext>
                  </a:extLst>
                </p:cNvPr>
                <p:cNvSpPr>
                  <a:spLocks noChangeArrowheads="1"/>
                </p:cNvSpPr>
                <p:nvPr/>
              </p:nvSpPr>
              <p:spPr bwMode="auto">
                <a:xfrm>
                  <a:off x="1933575" y="3173413"/>
                  <a:ext cx="80963" cy="90487"/>
                </a:xfrm>
                <a:custGeom>
                  <a:avLst/>
                  <a:gdLst>
                    <a:gd name="T0" fmla="*/ 115 w 227"/>
                    <a:gd name="T1" fmla="*/ 204 h 250"/>
                    <a:gd name="T2" fmla="*/ 155 w 227"/>
                    <a:gd name="T3" fmla="*/ 170 h 250"/>
                    <a:gd name="T4" fmla="*/ 217 w 227"/>
                    <a:gd name="T5" fmla="*/ 170 h 250"/>
                    <a:gd name="T6" fmla="*/ 194 w 227"/>
                    <a:gd name="T7" fmla="*/ 221 h 250"/>
                    <a:gd name="T8" fmla="*/ 113 w 227"/>
                    <a:gd name="T9" fmla="*/ 249 h 250"/>
                    <a:gd name="T10" fmla="*/ 31 w 227"/>
                    <a:gd name="T11" fmla="*/ 221 h 250"/>
                    <a:gd name="T12" fmla="*/ 0 w 227"/>
                    <a:gd name="T13" fmla="*/ 130 h 250"/>
                    <a:gd name="T14" fmla="*/ 48 w 227"/>
                    <a:gd name="T15" fmla="*/ 20 h 250"/>
                    <a:gd name="T16" fmla="*/ 113 w 227"/>
                    <a:gd name="T17" fmla="*/ 0 h 250"/>
                    <a:gd name="T18" fmla="*/ 209 w 227"/>
                    <a:gd name="T19" fmla="*/ 57 h 250"/>
                    <a:gd name="T20" fmla="*/ 223 w 227"/>
                    <a:gd name="T21" fmla="*/ 142 h 250"/>
                    <a:gd name="T22" fmla="*/ 67 w 227"/>
                    <a:gd name="T23" fmla="*/ 142 h 250"/>
                    <a:gd name="T24" fmla="*/ 115 w 227"/>
                    <a:gd name="T25" fmla="*/ 204 h 250"/>
                    <a:gd name="T26" fmla="*/ 155 w 227"/>
                    <a:gd name="T27" fmla="*/ 96 h 250"/>
                    <a:gd name="T28" fmla="*/ 115 w 227"/>
                    <a:gd name="T29" fmla="*/ 43 h 250"/>
                    <a:gd name="T30" fmla="*/ 70 w 227"/>
                    <a:gd name="T31" fmla="*/ 96 h 250"/>
                    <a:gd name="T32" fmla="*/ 155 w 227"/>
                    <a:gd name="T33" fmla="*/ 96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7" h="250">
                      <a:moveTo>
                        <a:pt x="115" y="204"/>
                      </a:moveTo>
                      <a:cubicBezTo>
                        <a:pt x="132" y="204"/>
                        <a:pt x="149" y="198"/>
                        <a:pt x="155" y="170"/>
                      </a:cubicBezTo>
                      <a:lnTo>
                        <a:pt x="217" y="170"/>
                      </a:lnTo>
                      <a:cubicBezTo>
                        <a:pt x="217" y="181"/>
                        <a:pt x="214" y="201"/>
                        <a:pt x="194" y="221"/>
                      </a:cubicBezTo>
                      <a:cubicBezTo>
                        <a:pt x="178" y="238"/>
                        <a:pt x="147" y="249"/>
                        <a:pt x="113" y="249"/>
                      </a:cubicBezTo>
                      <a:cubicBezTo>
                        <a:pt x="93" y="249"/>
                        <a:pt x="53" y="246"/>
                        <a:pt x="31" y="221"/>
                      </a:cubicBezTo>
                      <a:cubicBezTo>
                        <a:pt x="8" y="198"/>
                        <a:pt x="0" y="167"/>
                        <a:pt x="0" y="130"/>
                      </a:cubicBezTo>
                      <a:cubicBezTo>
                        <a:pt x="0" y="94"/>
                        <a:pt x="8" y="46"/>
                        <a:pt x="48" y="20"/>
                      </a:cubicBezTo>
                      <a:cubicBezTo>
                        <a:pt x="65" y="9"/>
                        <a:pt x="87" y="0"/>
                        <a:pt x="113" y="0"/>
                      </a:cubicBezTo>
                      <a:cubicBezTo>
                        <a:pt x="147" y="0"/>
                        <a:pt x="186" y="15"/>
                        <a:pt x="209" y="57"/>
                      </a:cubicBezTo>
                      <a:cubicBezTo>
                        <a:pt x="226" y="88"/>
                        <a:pt x="223" y="125"/>
                        <a:pt x="223" y="142"/>
                      </a:cubicBezTo>
                      <a:lnTo>
                        <a:pt x="67" y="142"/>
                      </a:lnTo>
                      <a:cubicBezTo>
                        <a:pt x="67" y="156"/>
                        <a:pt x="67" y="204"/>
                        <a:pt x="115" y="204"/>
                      </a:cubicBezTo>
                      <a:close/>
                      <a:moveTo>
                        <a:pt x="155" y="96"/>
                      </a:moveTo>
                      <a:cubicBezTo>
                        <a:pt x="155" y="85"/>
                        <a:pt x="155" y="43"/>
                        <a:pt x="115" y="43"/>
                      </a:cubicBezTo>
                      <a:cubicBezTo>
                        <a:pt x="84" y="43"/>
                        <a:pt x="73" y="68"/>
                        <a:pt x="70" y="96"/>
                      </a:cubicBezTo>
                      <a:lnTo>
                        <a:pt x="155" y="96"/>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55" name="Freeform 68">
                  <a:extLst>
                    <a:ext uri="{FF2B5EF4-FFF2-40B4-BE49-F238E27FC236}">
                      <a16:creationId xmlns:a16="http://schemas.microsoft.com/office/drawing/2014/main" id="{B27D4639-E5BB-47DB-914F-36ACF1CB41BE}"/>
                    </a:ext>
                  </a:extLst>
                </p:cNvPr>
                <p:cNvSpPr>
                  <a:spLocks noChangeArrowheads="1"/>
                </p:cNvSpPr>
                <p:nvPr/>
              </p:nvSpPr>
              <p:spPr bwMode="auto">
                <a:xfrm>
                  <a:off x="2036763" y="3175000"/>
                  <a:ext cx="80962" cy="87313"/>
                </a:xfrm>
                <a:custGeom>
                  <a:avLst/>
                  <a:gdLst>
                    <a:gd name="T0" fmla="*/ 3 w 224"/>
                    <a:gd name="T1" fmla="*/ 45 h 244"/>
                    <a:gd name="T2" fmla="*/ 3 w 224"/>
                    <a:gd name="T3" fmla="*/ 3 h 244"/>
                    <a:gd name="T4" fmla="*/ 68 w 224"/>
                    <a:gd name="T5" fmla="*/ 3 h 244"/>
                    <a:gd name="T6" fmla="*/ 71 w 224"/>
                    <a:gd name="T7" fmla="*/ 40 h 244"/>
                    <a:gd name="T8" fmla="*/ 147 w 224"/>
                    <a:gd name="T9" fmla="*/ 0 h 244"/>
                    <a:gd name="T10" fmla="*/ 218 w 224"/>
                    <a:gd name="T11" fmla="*/ 45 h 244"/>
                    <a:gd name="T12" fmla="*/ 223 w 224"/>
                    <a:gd name="T13" fmla="*/ 116 h 244"/>
                    <a:gd name="T14" fmla="*/ 223 w 224"/>
                    <a:gd name="T15" fmla="*/ 243 h 244"/>
                    <a:gd name="T16" fmla="*/ 153 w 224"/>
                    <a:gd name="T17" fmla="*/ 243 h 244"/>
                    <a:gd name="T18" fmla="*/ 153 w 224"/>
                    <a:gd name="T19" fmla="*/ 91 h 244"/>
                    <a:gd name="T20" fmla="*/ 150 w 224"/>
                    <a:gd name="T21" fmla="*/ 65 h 244"/>
                    <a:gd name="T22" fmla="*/ 116 w 224"/>
                    <a:gd name="T23" fmla="*/ 45 h 244"/>
                    <a:gd name="T24" fmla="*/ 79 w 224"/>
                    <a:gd name="T25" fmla="*/ 62 h 244"/>
                    <a:gd name="T26" fmla="*/ 71 w 224"/>
                    <a:gd name="T27" fmla="*/ 99 h 244"/>
                    <a:gd name="T28" fmla="*/ 71 w 224"/>
                    <a:gd name="T29" fmla="*/ 237 h 244"/>
                    <a:gd name="T30" fmla="*/ 0 w 224"/>
                    <a:gd name="T31" fmla="*/ 237 h 244"/>
                    <a:gd name="T32" fmla="*/ 0 w 224"/>
                    <a:gd name="T33" fmla="*/ 45 h 244"/>
                    <a:gd name="T34" fmla="*/ 3 w 224"/>
                    <a:gd name="T35" fmla="*/ 45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24" h="244">
                      <a:moveTo>
                        <a:pt x="3" y="45"/>
                      </a:moveTo>
                      <a:cubicBezTo>
                        <a:pt x="3" y="45"/>
                        <a:pt x="3" y="20"/>
                        <a:pt x="3" y="3"/>
                      </a:cubicBezTo>
                      <a:lnTo>
                        <a:pt x="68" y="3"/>
                      </a:lnTo>
                      <a:lnTo>
                        <a:pt x="71" y="40"/>
                      </a:lnTo>
                      <a:cubicBezTo>
                        <a:pt x="77" y="29"/>
                        <a:pt x="96" y="0"/>
                        <a:pt x="147" y="0"/>
                      </a:cubicBezTo>
                      <a:cubicBezTo>
                        <a:pt x="192" y="0"/>
                        <a:pt x="212" y="29"/>
                        <a:pt x="218" y="45"/>
                      </a:cubicBezTo>
                      <a:cubicBezTo>
                        <a:pt x="223" y="60"/>
                        <a:pt x="223" y="71"/>
                        <a:pt x="223" y="116"/>
                      </a:cubicBezTo>
                      <a:lnTo>
                        <a:pt x="223" y="243"/>
                      </a:lnTo>
                      <a:lnTo>
                        <a:pt x="153" y="243"/>
                      </a:lnTo>
                      <a:lnTo>
                        <a:pt x="153" y="91"/>
                      </a:lnTo>
                      <a:cubicBezTo>
                        <a:pt x="153" y="82"/>
                        <a:pt x="153" y="74"/>
                        <a:pt x="150" y="65"/>
                      </a:cubicBezTo>
                      <a:cubicBezTo>
                        <a:pt x="144" y="54"/>
                        <a:pt x="133" y="45"/>
                        <a:pt x="116" y="45"/>
                      </a:cubicBezTo>
                      <a:cubicBezTo>
                        <a:pt x="102" y="45"/>
                        <a:pt x="88" y="51"/>
                        <a:pt x="79" y="62"/>
                      </a:cubicBezTo>
                      <a:cubicBezTo>
                        <a:pt x="77" y="68"/>
                        <a:pt x="71" y="79"/>
                        <a:pt x="71" y="99"/>
                      </a:cubicBezTo>
                      <a:lnTo>
                        <a:pt x="71" y="237"/>
                      </a:lnTo>
                      <a:lnTo>
                        <a:pt x="0" y="237"/>
                      </a:lnTo>
                      <a:lnTo>
                        <a:pt x="0" y="45"/>
                      </a:lnTo>
                      <a:lnTo>
                        <a:pt x="3" y="45"/>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56" name="Freeform 69">
                  <a:extLst>
                    <a:ext uri="{FF2B5EF4-FFF2-40B4-BE49-F238E27FC236}">
                      <a16:creationId xmlns:a16="http://schemas.microsoft.com/office/drawing/2014/main" id="{C8AAF344-FCF4-47BD-A160-671E1CC1F2DE}"/>
                    </a:ext>
                  </a:extLst>
                </p:cNvPr>
                <p:cNvSpPr>
                  <a:spLocks noChangeArrowheads="1"/>
                </p:cNvSpPr>
                <p:nvPr/>
              </p:nvSpPr>
              <p:spPr bwMode="auto">
                <a:xfrm>
                  <a:off x="2138363" y="3151188"/>
                  <a:ext cx="61912" cy="111125"/>
                </a:xfrm>
                <a:custGeom>
                  <a:avLst/>
                  <a:gdLst>
                    <a:gd name="T0" fmla="*/ 113 w 170"/>
                    <a:gd name="T1" fmla="*/ 308 h 309"/>
                    <a:gd name="T2" fmla="*/ 42 w 170"/>
                    <a:gd name="T3" fmla="*/ 246 h 309"/>
                    <a:gd name="T4" fmla="*/ 42 w 170"/>
                    <a:gd name="T5" fmla="*/ 116 h 309"/>
                    <a:gd name="T6" fmla="*/ 0 w 170"/>
                    <a:gd name="T7" fmla="*/ 116 h 309"/>
                    <a:gd name="T8" fmla="*/ 0 w 170"/>
                    <a:gd name="T9" fmla="*/ 71 h 309"/>
                    <a:gd name="T10" fmla="*/ 45 w 170"/>
                    <a:gd name="T11" fmla="*/ 71 h 309"/>
                    <a:gd name="T12" fmla="*/ 45 w 170"/>
                    <a:gd name="T13" fmla="*/ 26 h 309"/>
                    <a:gd name="T14" fmla="*/ 113 w 170"/>
                    <a:gd name="T15" fmla="*/ 0 h 309"/>
                    <a:gd name="T16" fmla="*/ 113 w 170"/>
                    <a:gd name="T17" fmla="*/ 71 h 309"/>
                    <a:gd name="T18" fmla="*/ 169 w 170"/>
                    <a:gd name="T19" fmla="*/ 71 h 309"/>
                    <a:gd name="T20" fmla="*/ 169 w 170"/>
                    <a:gd name="T21" fmla="*/ 116 h 309"/>
                    <a:gd name="T22" fmla="*/ 113 w 170"/>
                    <a:gd name="T23" fmla="*/ 116 h 309"/>
                    <a:gd name="T24" fmla="*/ 113 w 170"/>
                    <a:gd name="T25" fmla="*/ 221 h 309"/>
                    <a:gd name="T26" fmla="*/ 144 w 170"/>
                    <a:gd name="T27" fmla="*/ 254 h 309"/>
                    <a:gd name="T28" fmla="*/ 166 w 170"/>
                    <a:gd name="T29" fmla="*/ 254 h 309"/>
                    <a:gd name="T30" fmla="*/ 166 w 170"/>
                    <a:gd name="T31" fmla="*/ 300 h 309"/>
                    <a:gd name="T32" fmla="*/ 113 w 170"/>
                    <a:gd name="T33" fmla="*/ 308 h 3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70" h="309">
                      <a:moveTo>
                        <a:pt x="113" y="308"/>
                      </a:moveTo>
                      <a:cubicBezTo>
                        <a:pt x="42" y="308"/>
                        <a:pt x="42" y="266"/>
                        <a:pt x="42" y="246"/>
                      </a:cubicBezTo>
                      <a:lnTo>
                        <a:pt x="42" y="116"/>
                      </a:lnTo>
                      <a:lnTo>
                        <a:pt x="0" y="116"/>
                      </a:lnTo>
                      <a:lnTo>
                        <a:pt x="0" y="71"/>
                      </a:lnTo>
                      <a:lnTo>
                        <a:pt x="45" y="71"/>
                      </a:lnTo>
                      <a:lnTo>
                        <a:pt x="45" y="26"/>
                      </a:lnTo>
                      <a:lnTo>
                        <a:pt x="113" y="0"/>
                      </a:lnTo>
                      <a:lnTo>
                        <a:pt x="113" y="71"/>
                      </a:lnTo>
                      <a:lnTo>
                        <a:pt x="169" y="71"/>
                      </a:lnTo>
                      <a:lnTo>
                        <a:pt x="169" y="116"/>
                      </a:lnTo>
                      <a:lnTo>
                        <a:pt x="113" y="116"/>
                      </a:lnTo>
                      <a:lnTo>
                        <a:pt x="113" y="221"/>
                      </a:lnTo>
                      <a:cubicBezTo>
                        <a:pt x="113" y="243"/>
                        <a:pt x="113" y="254"/>
                        <a:pt x="144" y="254"/>
                      </a:cubicBezTo>
                      <a:lnTo>
                        <a:pt x="166" y="254"/>
                      </a:lnTo>
                      <a:lnTo>
                        <a:pt x="166" y="300"/>
                      </a:lnTo>
                      <a:cubicBezTo>
                        <a:pt x="144" y="305"/>
                        <a:pt x="124" y="308"/>
                        <a:pt x="113" y="30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grpSp>
        <p:grpSp>
          <p:nvGrpSpPr>
            <p:cNvPr id="218" name="Group 217">
              <a:extLst>
                <a:ext uri="{FF2B5EF4-FFF2-40B4-BE49-F238E27FC236}">
                  <a16:creationId xmlns:a16="http://schemas.microsoft.com/office/drawing/2014/main" id="{5AD71F79-B9A2-435A-A298-17AA7BBFE367}"/>
                </a:ext>
              </a:extLst>
            </p:cNvPr>
            <p:cNvGrpSpPr/>
            <p:nvPr/>
          </p:nvGrpSpPr>
          <p:grpSpPr>
            <a:xfrm>
              <a:off x="2611335" y="4230683"/>
              <a:ext cx="553948" cy="388711"/>
              <a:chOff x="2615706" y="4270162"/>
              <a:chExt cx="553948" cy="388711"/>
            </a:xfrm>
          </p:grpSpPr>
          <p:sp>
            <p:nvSpPr>
              <p:cNvPr id="220" name="Freeform 15">
                <a:extLst>
                  <a:ext uri="{FF2B5EF4-FFF2-40B4-BE49-F238E27FC236}">
                    <a16:creationId xmlns:a16="http://schemas.microsoft.com/office/drawing/2014/main" id="{BE109BAB-68B3-4E38-9E9D-66E5D6F569E1}"/>
                  </a:ext>
                </a:extLst>
              </p:cNvPr>
              <p:cNvSpPr>
                <a:spLocks noChangeArrowheads="1"/>
              </p:cNvSpPr>
              <p:nvPr/>
            </p:nvSpPr>
            <p:spPr bwMode="auto">
              <a:xfrm>
                <a:off x="2801259" y="4404247"/>
                <a:ext cx="368395" cy="117833"/>
              </a:xfrm>
              <a:custGeom>
                <a:avLst/>
                <a:gdLst>
                  <a:gd name="T0" fmla="*/ 70 w 1198"/>
                  <a:gd name="T1" fmla="*/ 4 h 383"/>
                  <a:gd name="T2" fmla="*/ 62 w 1198"/>
                  <a:gd name="T3" fmla="*/ 58 h 383"/>
                  <a:gd name="T4" fmla="*/ 74 w 1198"/>
                  <a:gd name="T5" fmla="*/ 125 h 383"/>
                  <a:gd name="T6" fmla="*/ 66 w 1198"/>
                  <a:gd name="T7" fmla="*/ 183 h 383"/>
                  <a:gd name="T8" fmla="*/ 20 w 1198"/>
                  <a:gd name="T9" fmla="*/ 254 h 383"/>
                  <a:gd name="T10" fmla="*/ 0 w 1198"/>
                  <a:gd name="T11" fmla="*/ 308 h 383"/>
                  <a:gd name="T12" fmla="*/ 12 w 1198"/>
                  <a:gd name="T13" fmla="*/ 312 h 383"/>
                  <a:gd name="T14" fmla="*/ 66 w 1198"/>
                  <a:gd name="T15" fmla="*/ 328 h 383"/>
                  <a:gd name="T16" fmla="*/ 149 w 1198"/>
                  <a:gd name="T17" fmla="*/ 353 h 383"/>
                  <a:gd name="T18" fmla="*/ 174 w 1198"/>
                  <a:gd name="T19" fmla="*/ 362 h 383"/>
                  <a:gd name="T20" fmla="*/ 208 w 1198"/>
                  <a:gd name="T21" fmla="*/ 382 h 383"/>
                  <a:gd name="T22" fmla="*/ 1197 w 1198"/>
                  <a:gd name="T23" fmla="*/ 382 h 383"/>
                  <a:gd name="T24" fmla="*/ 1197 w 1198"/>
                  <a:gd name="T25" fmla="*/ 0 h 383"/>
                  <a:gd name="T26" fmla="*/ 70 w 1198"/>
                  <a:gd name="T27" fmla="*/ 0 h 383"/>
                  <a:gd name="T28" fmla="*/ 70 w 1198"/>
                  <a:gd name="T29" fmla="*/ 4 h 383"/>
                  <a:gd name="T30" fmla="*/ 1010 w 1198"/>
                  <a:gd name="T31" fmla="*/ 258 h 383"/>
                  <a:gd name="T32" fmla="*/ 948 w 1198"/>
                  <a:gd name="T33" fmla="*/ 195 h 383"/>
                  <a:gd name="T34" fmla="*/ 1010 w 1198"/>
                  <a:gd name="T35" fmla="*/ 133 h 383"/>
                  <a:gd name="T36" fmla="*/ 1072 w 1198"/>
                  <a:gd name="T37" fmla="*/ 195 h 383"/>
                  <a:gd name="T38" fmla="*/ 1010 w 1198"/>
                  <a:gd name="T39" fmla="*/ 258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98" h="383">
                    <a:moveTo>
                      <a:pt x="70" y="4"/>
                    </a:moveTo>
                    <a:cubicBezTo>
                      <a:pt x="70" y="21"/>
                      <a:pt x="66" y="42"/>
                      <a:pt x="62" y="58"/>
                    </a:cubicBezTo>
                    <a:cubicBezTo>
                      <a:pt x="74" y="79"/>
                      <a:pt x="79" y="104"/>
                      <a:pt x="74" y="125"/>
                    </a:cubicBezTo>
                    <a:lnTo>
                      <a:pt x="66" y="183"/>
                    </a:lnTo>
                    <a:cubicBezTo>
                      <a:pt x="62" y="212"/>
                      <a:pt x="45" y="237"/>
                      <a:pt x="20" y="254"/>
                    </a:cubicBezTo>
                    <a:cubicBezTo>
                      <a:pt x="16" y="270"/>
                      <a:pt x="8" y="291"/>
                      <a:pt x="0" y="308"/>
                    </a:cubicBezTo>
                    <a:lnTo>
                      <a:pt x="12" y="312"/>
                    </a:lnTo>
                    <a:cubicBezTo>
                      <a:pt x="29" y="316"/>
                      <a:pt x="45" y="320"/>
                      <a:pt x="66" y="328"/>
                    </a:cubicBezTo>
                    <a:cubicBezTo>
                      <a:pt x="99" y="337"/>
                      <a:pt x="129" y="345"/>
                      <a:pt x="149" y="353"/>
                    </a:cubicBezTo>
                    <a:lnTo>
                      <a:pt x="174" y="362"/>
                    </a:lnTo>
                    <a:cubicBezTo>
                      <a:pt x="187" y="370"/>
                      <a:pt x="199" y="374"/>
                      <a:pt x="208" y="382"/>
                    </a:cubicBezTo>
                    <a:lnTo>
                      <a:pt x="1197" y="382"/>
                    </a:lnTo>
                    <a:lnTo>
                      <a:pt x="1197" y="0"/>
                    </a:lnTo>
                    <a:lnTo>
                      <a:pt x="70" y="0"/>
                    </a:lnTo>
                    <a:lnTo>
                      <a:pt x="70" y="4"/>
                    </a:lnTo>
                    <a:close/>
                    <a:moveTo>
                      <a:pt x="1010" y="258"/>
                    </a:moveTo>
                    <a:cubicBezTo>
                      <a:pt x="977" y="258"/>
                      <a:pt x="948" y="229"/>
                      <a:pt x="948" y="195"/>
                    </a:cubicBezTo>
                    <a:cubicBezTo>
                      <a:pt x="948" y="162"/>
                      <a:pt x="977" y="133"/>
                      <a:pt x="1010" y="133"/>
                    </a:cubicBezTo>
                    <a:cubicBezTo>
                      <a:pt x="1043" y="133"/>
                      <a:pt x="1072" y="162"/>
                      <a:pt x="1072" y="195"/>
                    </a:cubicBezTo>
                    <a:cubicBezTo>
                      <a:pt x="1072" y="229"/>
                      <a:pt x="1043" y="258"/>
                      <a:pt x="1010" y="258"/>
                    </a:cubicBezTo>
                    <a:close/>
                  </a:path>
                </a:pathLst>
              </a:custGeom>
              <a:solidFill>
                <a:schemeClr val="tx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21" name="Freeform 16">
                <a:extLst>
                  <a:ext uri="{FF2B5EF4-FFF2-40B4-BE49-F238E27FC236}">
                    <a16:creationId xmlns:a16="http://schemas.microsoft.com/office/drawing/2014/main" id="{3F59ACBD-9620-41A9-B4C5-8C6C6968309C}"/>
                  </a:ext>
                </a:extLst>
              </p:cNvPr>
              <p:cNvSpPr>
                <a:spLocks noChangeArrowheads="1"/>
              </p:cNvSpPr>
              <p:nvPr/>
            </p:nvSpPr>
            <p:spPr bwMode="auto">
              <a:xfrm>
                <a:off x="2882522" y="4541041"/>
                <a:ext cx="287132" cy="117832"/>
              </a:xfrm>
              <a:custGeom>
                <a:avLst/>
                <a:gdLst>
                  <a:gd name="T0" fmla="*/ 0 w 936"/>
                  <a:gd name="T1" fmla="*/ 0 h 383"/>
                  <a:gd name="T2" fmla="*/ 2 w 936"/>
                  <a:gd name="T3" fmla="*/ 4 h 383"/>
                  <a:gd name="T4" fmla="*/ 0 w 936"/>
                  <a:gd name="T5" fmla="*/ 4 h 383"/>
                  <a:gd name="T6" fmla="*/ 0 w 936"/>
                  <a:gd name="T7" fmla="*/ 0 h 383"/>
                  <a:gd name="T8" fmla="*/ 37 w 936"/>
                  <a:gd name="T9" fmla="*/ 125 h 383"/>
                  <a:gd name="T10" fmla="*/ 37 w 936"/>
                  <a:gd name="T11" fmla="*/ 382 h 383"/>
                  <a:gd name="T12" fmla="*/ 873 w 936"/>
                  <a:gd name="T13" fmla="*/ 382 h 383"/>
                  <a:gd name="T14" fmla="*/ 935 w 936"/>
                  <a:gd name="T15" fmla="*/ 320 h 383"/>
                  <a:gd name="T16" fmla="*/ 935 w 936"/>
                  <a:gd name="T17" fmla="*/ 4 h 383"/>
                  <a:gd name="T18" fmla="*/ 2 w 936"/>
                  <a:gd name="T19" fmla="*/ 4 h 383"/>
                  <a:gd name="T20" fmla="*/ 37 w 936"/>
                  <a:gd name="T21" fmla="*/ 125 h 383"/>
                  <a:gd name="T22" fmla="*/ 740 w 936"/>
                  <a:gd name="T23" fmla="*/ 253 h 383"/>
                  <a:gd name="T24" fmla="*/ 678 w 936"/>
                  <a:gd name="T25" fmla="*/ 191 h 383"/>
                  <a:gd name="T26" fmla="*/ 740 w 936"/>
                  <a:gd name="T27" fmla="*/ 129 h 383"/>
                  <a:gd name="T28" fmla="*/ 802 w 936"/>
                  <a:gd name="T29" fmla="*/ 191 h 383"/>
                  <a:gd name="T30" fmla="*/ 740 w 936"/>
                  <a:gd name="T31" fmla="*/ 253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36" h="383">
                    <a:moveTo>
                      <a:pt x="0" y="0"/>
                    </a:moveTo>
                    <a:cubicBezTo>
                      <a:pt x="1" y="1"/>
                      <a:pt x="1" y="3"/>
                      <a:pt x="2" y="4"/>
                    </a:cubicBezTo>
                    <a:lnTo>
                      <a:pt x="0" y="4"/>
                    </a:lnTo>
                    <a:lnTo>
                      <a:pt x="0" y="0"/>
                    </a:lnTo>
                    <a:close/>
                    <a:moveTo>
                      <a:pt x="37" y="125"/>
                    </a:moveTo>
                    <a:lnTo>
                      <a:pt x="37" y="382"/>
                    </a:lnTo>
                    <a:lnTo>
                      <a:pt x="873" y="382"/>
                    </a:lnTo>
                    <a:cubicBezTo>
                      <a:pt x="910" y="382"/>
                      <a:pt x="935" y="353"/>
                      <a:pt x="935" y="320"/>
                    </a:cubicBezTo>
                    <a:lnTo>
                      <a:pt x="935" y="4"/>
                    </a:lnTo>
                    <a:lnTo>
                      <a:pt x="2" y="4"/>
                    </a:lnTo>
                    <a:cubicBezTo>
                      <a:pt x="22" y="40"/>
                      <a:pt x="37" y="80"/>
                      <a:pt x="37" y="125"/>
                    </a:cubicBezTo>
                    <a:close/>
                    <a:moveTo>
                      <a:pt x="740" y="253"/>
                    </a:moveTo>
                    <a:cubicBezTo>
                      <a:pt x="707" y="253"/>
                      <a:pt x="678" y="224"/>
                      <a:pt x="678" y="191"/>
                    </a:cubicBezTo>
                    <a:cubicBezTo>
                      <a:pt x="678" y="158"/>
                      <a:pt x="707" y="129"/>
                      <a:pt x="740" y="129"/>
                    </a:cubicBezTo>
                    <a:cubicBezTo>
                      <a:pt x="773" y="129"/>
                      <a:pt x="802" y="158"/>
                      <a:pt x="802" y="191"/>
                    </a:cubicBezTo>
                    <a:cubicBezTo>
                      <a:pt x="802" y="228"/>
                      <a:pt x="773" y="253"/>
                      <a:pt x="740" y="253"/>
                    </a:cubicBezTo>
                    <a:close/>
                  </a:path>
                </a:pathLst>
              </a:custGeom>
              <a:solidFill>
                <a:schemeClr val="tx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22" name="Freeform 17">
                <a:extLst>
                  <a:ext uri="{FF2B5EF4-FFF2-40B4-BE49-F238E27FC236}">
                    <a16:creationId xmlns:a16="http://schemas.microsoft.com/office/drawing/2014/main" id="{B58751F2-9AAD-483E-8277-7BFDB332376F}"/>
                  </a:ext>
                </a:extLst>
              </p:cNvPr>
              <p:cNvSpPr>
                <a:spLocks noChangeArrowheads="1"/>
              </p:cNvSpPr>
              <p:nvPr/>
            </p:nvSpPr>
            <p:spPr bwMode="auto">
              <a:xfrm>
                <a:off x="2776879" y="4270162"/>
                <a:ext cx="392775" cy="116478"/>
              </a:xfrm>
              <a:custGeom>
                <a:avLst/>
                <a:gdLst>
                  <a:gd name="T0" fmla="*/ 1214 w 1277"/>
                  <a:gd name="T1" fmla="*/ 0 h 379"/>
                  <a:gd name="T2" fmla="*/ 62 w 1277"/>
                  <a:gd name="T3" fmla="*/ 0 h 379"/>
                  <a:gd name="T4" fmla="*/ 0 w 1277"/>
                  <a:gd name="T5" fmla="*/ 62 h 379"/>
                  <a:gd name="T6" fmla="*/ 0 w 1277"/>
                  <a:gd name="T7" fmla="*/ 207 h 379"/>
                  <a:gd name="T8" fmla="*/ 141 w 1277"/>
                  <a:gd name="T9" fmla="*/ 378 h 379"/>
                  <a:gd name="T10" fmla="*/ 1276 w 1277"/>
                  <a:gd name="T11" fmla="*/ 378 h 379"/>
                  <a:gd name="T12" fmla="*/ 1276 w 1277"/>
                  <a:gd name="T13" fmla="*/ 62 h 379"/>
                  <a:gd name="T14" fmla="*/ 1214 w 1277"/>
                  <a:gd name="T15" fmla="*/ 0 h 379"/>
                  <a:gd name="T16" fmla="*/ 1081 w 1277"/>
                  <a:gd name="T17" fmla="*/ 253 h 379"/>
                  <a:gd name="T18" fmla="*/ 1019 w 1277"/>
                  <a:gd name="T19" fmla="*/ 191 h 379"/>
                  <a:gd name="T20" fmla="*/ 1081 w 1277"/>
                  <a:gd name="T21" fmla="*/ 128 h 379"/>
                  <a:gd name="T22" fmla="*/ 1143 w 1277"/>
                  <a:gd name="T23" fmla="*/ 191 h 379"/>
                  <a:gd name="T24" fmla="*/ 1081 w 1277"/>
                  <a:gd name="T25" fmla="*/ 253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77" h="379">
                    <a:moveTo>
                      <a:pt x="1214" y="0"/>
                    </a:moveTo>
                    <a:lnTo>
                      <a:pt x="62" y="0"/>
                    </a:lnTo>
                    <a:cubicBezTo>
                      <a:pt x="25" y="0"/>
                      <a:pt x="0" y="29"/>
                      <a:pt x="0" y="62"/>
                    </a:cubicBezTo>
                    <a:lnTo>
                      <a:pt x="0" y="207"/>
                    </a:lnTo>
                    <a:cubicBezTo>
                      <a:pt x="75" y="237"/>
                      <a:pt x="133" y="303"/>
                      <a:pt x="141" y="378"/>
                    </a:cubicBezTo>
                    <a:lnTo>
                      <a:pt x="1276" y="378"/>
                    </a:lnTo>
                    <a:lnTo>
                      <a:pt x="1276" y="62"/>
                    </a:lnTo>
                    <a:cubicBezTo>
                      <a:pt x="1276" y="29"/>
                      <a:pt x="1247" y="0"/>
                      <a:pt x="1214" y="0"/>
                    </a:cubicBezTo>
                    <a:close/>
                    <a:moveTo>
                      <a:pt x="1081" y="253"/>
                    </a:moveTo>
                    <a:cubicBezTo>
                      <a:pt x="1048" y="253"/>
                      <a:pt x="1019" y="224"/>
                      <a:pt x="1019" y="191"/>
                    </a:cubicBezTo>
                    <a:cubicBezTo>
                      <a:pt x="1019" y="158"/>
                      <a:pt x="1048" y="128"/>
                      <a:pt x="1081" y="128"/>
                    </a:cubicBezTo>
                    <a:cubicBezTo>
                      <a:pt x="1114" y="128"/>
                      <a:pt x="1143" y="158"/>
                      <a:pt x="1143" y="191"/>
                    </a:cubicBezTo>
                    <a:cubicBezTo>
                      <a:pt x="1143" y="224"/>
                      <a:pt x="1114" y="253"/>
                      <a:pt x="1081" y="253"/>
                    </a:cubicBezTo>
                    <a:close/>
                  </a:path>
                </a:pathLst>
              </a:custGeom>
              <a:solidFill>
                <a:schemeClr val="tx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23" name="Freeform 18">
                <a:extLst>
                  <a:ext uri="{FF2B5EF4-FFF2-40B4-BE49-F238E27FC236}">
                    <a16:creationId xmlns:a16="http://schemas.microsoft.com/office/drawing/2014/main" id="{96934B67-9D16-4618-9141-C0826169659F}"/>
                  </a:ext>
                </a:extLst>
              </p:cNvPr>
              <p:cNvSpPr>
                <a:spLocks noChangeArrowheads="1"/>
              </p:cNvSpPr>
              <p:nvPr/>
            </p:nvSpPr>
            <p:spPr bwMode="auto">
              <a:xfrm>
                <a:off x="2684781" y="4341945"/>
                <a:ext cx="119187" cy="176071"/>
              </a:xfrm>
              <a:custGeom>
                <a:avLst/>
                <a:gdLst>
                  <a:gd name="T0" fmla="*/ 8 w 387"/>
                  <a:gd name="T1" fmla="*/ 391 h 575"/>
                  <a:gd name="T2" fmla="*/ 45 w 387"/>
                  <a:gd name="T3" fmla="*/ 424 h 575"/>
                  <a:gd name="T4" fmla="*/ 191 w 387"/>
                  <a:gd name="T5" fmla="*/ 574 h 575"/>
                  <a:gd name="T6" fmla="*/ 336 w 387"/>
                  <a:gd name="T7" fmla="*/ 424 h 575"/>
                  <a:gd name="T8" fmla="*/ 374 w 387"/>
                  <a:gd name="T9" fmla="*/ 391 h 575"/>
                  <a:gd name="T10" fmla="*/ 382 w 387"/>
                  <a:gd name="T11" fmla="*/ 333 h 575"/>
                  <a:gd name="T12" fmla="*/ 361 w 387"/>
                  <a:gd name="T13" fmla="*/ 296 h 575"/>
                  <a:gd name="T14" fmla="*/ 374 w 387"/>
                  <a:gd name="T15" fmla="*/ 187 h 575"/>
                  <a:gd name="T16" fmla="*/ 228 w 387"/>
                  <a:gd name="T17" fmla="*/ 38 h 575"/>
                  <a:gd name="T18" fmla="*/ 199 w 387"/>
                  <a:gd name="T19" fmla="*/ 0 h 575"/>
                  <a:gd name="T20" fmla="*/ 0 w 387"/>
                  <a:gd name="T21" fmla="*/ 171 h 575"/>
                  <a:gd name="T22" fmla="*/ 0 w 387"/>
                  <a:gd name="T23" fmla="*/ 192 h 575"/>
                  <a:gd name="T24" fmla="*/ 12 w 387"/>
                  <a:gd name="T25" fmla="*/ 291 h 575"/>
                  <a:gd name="T26" fmla="*/ 0 w 387"/>
                  <a:gd name="T27" fmla="*/ 333 h 575"/>
                  <a:gd name="T28" fmla="*/ 8 w 387"/>
                  <a:gd name="T29" fmla="*/ 391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87" h="575">
                    <a:moveTo>
                      <a:pt x="8" y="391"/>
                    </a:moveTo>
                    <a:cubicBezTo>
                      <a:pt x="12" y="408"/>
                      <a:pt x="25" y="424"/>
                      <a:pt x="45" y="424"/>
                    </a:cubicBezTo>
                    <a:cubicBezTo>
                      <a:pt x="66" y="566"/>
                      <a:pt x="174" y="574"/>
                      <a:pt x="191" y="574"/>
                    </a:cubicBezTo>
                    <a:cubicBezTo>
                      <a:pt x="208" y="574"/>
                      <a:pt x="316" y="570"/>
                      <a:pt x="336" y="424"/>
                    </a:cubicBezTo>
                    <a:cubicBezTo>
                      <a:pt x="357" y="424"/>
                      <a:pt x="370" y="412"/>
                      <a:pt x="374" y="391"/>
                    </a:cubicBezTo>
                    <a:lnTo>
                      <a:pt x="382" y="333"/>
                    </a:lnTo>
                    <a:cubicBezTo>
                      <a:pt x="386" y="316"/>
                      <a:pt x="378" y="300"/>
                      <a:pt x="361" y="296"/>
                    </a:cubicBezTo>
                    <a:cubicBezTo>
                      <a:pt x="365" y="271"/>
                      <a:pt x="374" y="225"/>
                      <a:pt x="374" y="187"/>
                    </a:cubicBezTo>
                    <a:cubicBezTo>
                      <a:pt x="374" y="117"/>
                      <a:pt x="311" y="46"/>
                      <a:pt x="228" y="38"/>
                    </a:cubicBezTo>
                    <a:lnTo>
                      <a:pt x="199" y="0"/>
                    </a:lnTo>
                    <a:cubicBezTo>
                      <a:pt x="0" y="9"/>
                      <a:pt x="0" y="171"/>
                      <a:pt x="0" y="171"/>
                    </a:cubicBezTo>
                    <a:lnTo>
                      <a:pt x="0" y="192"/>
                    </a:lnTo>
                    <a:cubicBezTo>
                      <a:pt x="0" y="229"/>
                      <a:pt x="8" y="271"/>
                      <a:pt x="12" y="291"/>
                    </a:cubicBezTo>
                    <a:cubicBezTo>
                      <a:pt x="8" y="300"/>
                      <a:pt x="0" y="316"/>
                      <a:pt x="0" y="333"/>
                    </a:cubicBezTo>
                    <a:lnTo>
                      <a:pt x="8" y="391"/>
                    </a:lnTo>
                  </a:path>
                </a:pathLst>
              </a:custGeom>
              <a:solidFill>
                <a:schemeClr val="tx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24" name="Freeform 19">
                <a:extLst>
                  <a:ext uri="{FF2B5EF4-FFF2-40B4-BE49-F238E27FC236}">
                    <a16:creationId xmlns:a16="http://schemas.microsoft.com/office/drawing/2014/main" id="{B37B8157-3908-4502-9895-8BA4BF553966}"/>
                  </a:ext>
                </a:extLst>
              </p:cNvPr>
              <p:cNvSpPr>
                <a:spLocks noChangeArrowheads="1"/>
              </p:cNvSpPr>
              <p:nvPr/>
            </p:nvSpPr>
            <p:spPr bwMode="auto">
              <a:xfrm>
                <a:off x="2615706" y="4516662"/>
                <a:ext cx="255981" cy="142211"/>
              </a:xfrm>
              <a:custGeom>
                <a:avLst/>
                <a:gdLst>
                  <a:gd name="T0" fmla="*/ 0 w 833"/>
                  <a:gd name="T1" fmla="*/ 461 h 462"/>
                  <a:gd name="T2" fmla="*/ 0 w 833"/>
                  <a:gd name="T3" fmla="*/ 204 h 462"/>
                  <a:gd name="T4" fmla="*/ 87 w 833"/>
                  <a:gd name="T5" fmla="*/ 54 h 462"/>
                  <a:gd name="T6" fmla="*/ 87 w 833"/>
                  <a:gd name="T7" fmla="*/ 54 h 462"/>
                  <a:gd name="T8" fmla="*/ 183 w 833"/>
                  <a:gd name="T9" fmla="*/ 25 h 462"/>
                  <a:gd name="T10" fmla="*/ 237 w 833"/>
                  <a:gd name="T11" fmla="*/ 8 h 462"/>
                  <a:gd name="T12" fmla="*/ 275 w 833"/>
                  <a:gd name="T13" fmla="*/ 0 h 462"/>
                  <a:gd name="T14" fmla="*/ 416 w 833"/>
                  <a:gd name="T15" fmla="*/ 58 h 462"/>
                  <a:gd name="T16" fmla="*/ 416 w 833"/>
                  <a:gd name="T17" fmla="*/ 58 h 462"/>
                  <a:gd name="T18" fmla="*/ 557 w 833"/>
                  <a:gd name="T19" fmla="*/ 0 h 462"/>
                  <a:gd name="T20" fmla="*/ 595 w 833"/>
                  <a:gd name="T21" fmla="*/ 8 h 462"/>
                  <a:gd name="T22" fmla="*/ 649 w 833"/>
                  <a:gd name="T23" fmla="*/ 25 h 462"/>
                  <a:gd name="T24" fmla="*/ 744 w 833"/>
                  <a:gd name="T25" fmla="*/ 54 h 462"/>
                  <a:gd name="T26" fmla="*/ 744 w 833"/>
                  <a:gd name="T27" fmla="*/ 54 h 462"/>
                  <a:gd name="T28" fmla="*/ 832 w 833"/>
                  <a:gd name="T29" fmla="*/ 204 h 462"/>
                  <a:gd name="T30" fmla="*/ 832 w 833"/>
                  <a:gd name="T31" fmla="*/ 461 h 462"/>
                  <a:gd name="T32" fmla="*/ 0 w 833"/>
                  <a:gd name="T33" fmla="*/ 461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33" h="462">
                    <a:moveTo>
                      <a:pt x="0" y="461"/>
                    </a:moveTo>
                    <a:lnTo>
                      <a:pt x="0" y="204"/>
                    </a:lnTo>
                    <a:cubicBezTo>
                      <a:pt x="0" y="141"/>
                      <a:pt x="38" y="83"/>
                      <a:pt x="87" y="54"/>
                    </a:cubicBezTo>
                    <a:lnTo>
                      <a:pt x="87" y="54"/>
                    </a:lnTo>
                    <a:cubicBezTo>
                      <a:pt x="117" y="46"/>
                      <a:pt x="150" y="33"/>
                      <a:pt x="183" y="25"/>
                    </a:cubicBezTo>
                    <a:cubicBezTo>
                      <a:pt x="204" y="21"/>
                      <a:pt x="220" y="12"/>
                      <a:pt x="237" y="8"/>
                    </a:cubicBezTo>
                    <a:cubicBezTo>
                      <a:pt x="258" y="4"/>
                      <a:pt x="275" y="0"/>
                      <a:pt x="275" y="0"/>
                    </a:cubicBezTo>
                    <a:cubicBezTo>
                      <a:pt x="304" y="37"/>
                      <a:pt x="358" y="58"/>
                      <a:pt x="416" y="58"/>
                    </a:cubicBezTo>
                    <a:lnTo>
                      <a:pt x="416" y="58"/>
                    </a:lnTo>
                    <a:cubicBezTo>
                      <a:pt x="474" y="58"/>
                      <a:pt x="528" y="37"/>
                      <a:pt x="557" y="0"/>
                    </a:cubicBezTo>
                    <a:cubicBezTo>
                      <a:pt x="557" y="0"/>
                      <a:pt x="574" y="4"/>
                      <a:pt x="595" y="8"/>
                    </a:cubicBezTo>
                    <a:cubicBezTo>
                      <a:pt x="611" y="12"/>
                      <a:pt x="628" y="16"/>
                      <a:pt x="649" y="25"/>
                    </a:cubicBezTo>
                    <a:cubicBezTo>
                      <a:pt x="682" y="33"/>
                      <a:pt x="719" y="46"/>
                      <a:pt x="744" y="54"/>
                    </a:cubicBezTo>
                    <a:lnTo>
                      <a:pt x="744" y="54"/>
                    </a:lnTo>
                    <a:cubicBezTo>
                      <a:pt x="794" y="83"/>
                      <a:pt x="832" y="137"/>
                      <a:pt x="832" y="204"/>
                    </a:cubicBezTo>
                    <a:lnTo>
                      <a:pt x="832" y="461"/>
                    </a:lnTo>
                    <a:lnTo>
                      <a:pt x="0" y="461"/>
                    </a:lnTo>
                  </a:path>
                </a:pathLst>
              </a:custGeom>
              <a:solidFill>
                <a:schemeClr val="tx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219" name="Rectangle 218">
              <a:extLst>
                <a:ext uri="{FF2B5EF4-FFF2-40B4-BE49-F238E27FC236}">
                  <a16:creationId xmlns:a16="http://schemas.microsoft.com/office/drawing/2014/main" id="{23B2FFF7-3FD3-413B-BF83-120D87DB196E}"/>
                </a:ext>
              </a:extLst>
            </p:cNvPr>
            <p:cNvSpPr/>
            <p:nvPr/>
          </p:nvSpPr>
          <p:spPr>
            <a:xfrm>
              <a:off x="2568775" y="4077183"/>
              <a:ext cx="639069" cy="1100192"/>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p>
          </p:txBody>
        </p:sp>
      </p:grpSp>
      <p:sp>
        <p:nvSpPr>
          <p:cNvPr id="276" name="Text Box 30">
            <a:extLst>
              <a:ext uri="{FF2B5EF4-FFF2-40B4-BE49-F238E27FC236}">
                <a16:creationId xmlns:a16="http://schemas.microsoft.com/office/drawing/2014/main" id="{253C04D9-2B10-4834-92F5-8F7346E34B57}"/>
              </a:ext>
            </a:extLst>
          </p:cNvPr>
          <p:cNvSpPr txBox="1">
            <a:spLocks noChangeArrowheads="1"/>
          </p:cNvSpPr>
          <p:nvPr/>
        </p:nvSpPr>
        <p:spPr bwMode="auto">
          <a:xfrm>
            <a:off x="3176957" y="3771027"/>
            <a:ext cx="640811" cy="369332"/>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solidFill>
                  <a:schemeClr val="bg2">
                    <a:lumMod val="10000"/>
                  </a:schemeClr>
                </a:solidFill>
              </a:rPr>
              <a:t>Dynamic Routable Gateway</a:t>
            </a:r>
          </a:p>
        </p:txBody>
      </p:sp>
      <p:grpSp>
        <p:nvGrpSpPr>
          <p:cNvPr id="277" name="Group 276">
            <a:extLst>
              <a:ext uri="{FF2B5EF4-FFF2-40B4-BE49-F238E27FC236}">
                <a16:creationId xmlns:a16="http://schemas.microsoft.com/office/drawing/2014/main" id="{A6E65CA2-897E-4F14-AE98-8354DC6FF704}"/>
              </a:ext>
            </a:extLst>
          </p:cNvPr>
          <p:cNvGrpSpPr/>
          <p:nvPr/>
        </p:nvGrpSpPr>
        <p:grpSpPr>
          <a:xfrm>
            <a:off x="4760485" y="3614666"/>
            <a:ext cx="505195" cy="549972"/>
            <a:chOff x="4174173" y="2103309"/>
            <a:chExt cx="639069" cy="695710"/>
          </a:xfrm>
        </p:grpSpPr>
        <p:grpSp>
          <p:nvGrpSpPr>
            <p:cNvPr id="278" name="Group 120">
              <a:extLst>
                <a:ext uri="{FF2B5EF4-FFF2-40B4-BE49-F238E27FC236}">
                  <a16:creationId xmlns:a16="http://schemas.microsoft.com/office/drawing/2014/main" id="{10ABDF8C-2CD3-4FE8-A971-7E9454BCBF27}"/>
                </a:ext>
              </a:extLst>
            </p:cNvPr>
            <p:cNvGrpSpPr/>
            <p:nvPr/>
          </p:nvGrpSpPr>
          <p:grpSpPr>
            <a:xfrm>
              <a:off x="4235962" y="2181412"/>
              <a:ext cx="502281" cy="548163"/>
              <a:chOff x="2505075" y="2108200"/>
              <a:chExt cx="330200" cy="360363"/>
            </a:xfrm>
            <a:solidFill>
              <a:srgbClr val="F80000"/>
            </a:solidFill>
          </p:grpSpPr>
          <p:sp>
            <p:nvSpPr>
              <p:cNvPr id="280" name="Freeform 199">
                <a:extLst>
                  <a:ext uri="{FF2B5EF4-FFF2-40B4-BE49-F238E27FC236}">
                    <a16:creationId xmlns:a16="http://schemas.microsoft.com/office/drawing/2014/main" id="{FC054F41-5FE3-45F0-ADB3-DDEC2EA060A6}"/>
                  </a:ext>
                </a:extLst>
              </p:cNvPr>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799"/>
              </a:p>
            </p:txBody>
          </p:sp>
          <p:sp>
            <p:nvSpPr>
              <p:cNvPr id="281" name="Freeform 200">
                <a:extLst>
                  <a:ext uri="{FF2B5EF4-FFF2-40B4-BE49-F238E27FC236}">
                    <a16:creationId xmlns:a16="http://schemas.microsoft.com/office/drawing/2014/main" id="{7616D47A-3515-4521-B714-874A330A3080}"/>
                  </a:ext>
                </a:extLst>
              </p:cNvPr>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799"/>
              </a:p>
            </p:txBody>
          </p:sp>
        </p:grpSp>
        <p:sp>
          <p:nvSpPr>
            <p:cNvPr id="279" name="Rectangle 278">
              <a:extLst>
                <a:ext uri="{FF2B5EF4-FFF2-40B4-BE49-F238E27FC236}">
                  <a16:creationId xmlns:a16="http://schemas.microsoft.com/office/drawing/2014/main" id="{85C91FCE-4BD6-408D-B017-A5CD78C29BA5}"/>
                </a:ext>
              </a:extLst>
            </p:cNvPr>
            <p:cNvSpPr/>
            <p:nvPr/>
          </p:nvSpPr>
          <p:spPr>
            <a:xfrm>
              <a:off x="4174173" y="2103309"/>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sz="1799"/>
            </a:p>
          </p:txBody>
        </p:sp>
      </p:grpSp>
      <p:grpSp>
        <p:nvGrpSpPr>
          <p:cNvPr id="282" name="Group 281">
            <a:extLst>
              <a:ext uri="{FF2B5EF4-FFF2-40B4-BE49-F238E27FC236}">
                <a16:creationId xmlns:a16="http://schemas.microsoft.com/office/drawing/2014/main" id="{135C07AC-028D-4E33-8C02-4A12A3603AB8}"/>
              </a:ext>
            </a:extLst>
          </p:cNvPr>
          <p:cNvGrpSpPr>
            <a:grpSpLocks noChangeAspect="1"/>
          </p:cNvGrpSpPr>
          <p:nvPr/>
        </p:nvGrpSpPr>
        <p:grpSpPr>
          <a:xfrm>
            <a:off x="5809549" y="5366361"/>
            <a:ext cx="526038" cy="572661"/>
            <a:chOff x="7248176" y="2103309"/>
            <a:chExt cx="639069" cy="695710"/>
          </a:xfrm>
        </p:grpSpPr>
        <p:grpSp>
          <p:nvGrpSpPr>
            <p:cNvPr id="283" name="Group 282">
              <a:extLst>
                <a:ext uri="{FF2B5EF4-FFF2-40B4-BE49-F238E27FC236}">
                  <a16:creationId xmlns:a16="http://schemas.microsoft.com/office/drawing/2014/main" id="{2ACBD6A4-0D1C-475E-923B-D97F480A9A5A}"/>
                </a:ext>
              </a:extLst>
            </p:cNvPr>
            <p:cNvGrpSpPr/>
            <p:nvPr/>
          </p:nvGrpSpPr>
          <p:grpSpPr>
            <a:xfrm>
              <a:off x="7310016" y="2183827"/>
              <a:ext cx="502281" cy="548163"/>
              <a:chOff x="7310016" y="2183827"/>
              <a:chExt cx="502281" cy="548163"/>
            </a:xfrm>
            <a:solidFill>
              <a:srgbClr val="F80000"/>
            </a:solidFill>
          </p:grpSpPr>
          <p:sp>
            <p:nvSpPr>
              <p:cNvPr id="285" name="Freeform 30">
                <a:extLst>
                  <a:ext uri="{FF2B5EF4-FFF2-40B4-BE49-F238E27FC236}">
                    <a16:creationId xmlns:a16="http://schemas.microsoft.com/office/drawing/2014/main" id="{92682F14-0FE9-4E12-AE43-78B3B0133134}"/>
                  </a:ext>
                </a:extLst>
              </p:cNvPr>
              <p:cNvSpPr>
                <a:spLocks noChangeArrowheads="1"/>
              </p:cNvSpPr>
              <p:nvPr/>
            </p:nvSpPr>
            <p:spPr bwMode="auto">
              <a:xfrm>
                <a:off x="7570816" y="2463945"/>
                <a:ext cx="123156" cy="127986"/>
              </a:xfrm>
              <a:custGeom>
                <a:avLst/>
                <a:gdLst>
                  <a:gd name="T0" fmla="*/ 150 w 227"/>
                  <a:gd name="T1" fmla="*/ 54 h 233"/>
                  <a:gd name="T2" fmla="*/ 173 w 227"/>
                  <a:gd name="T3" fmla="*/ 74 h 233"/>
                  <a:gd name="T4" fmla="*/ 226 w 227"/>
                  <a:gd name="T5" fmla="*/ 74 h 233"/>
                  <a:gd name="T6" fmla="*/ 226 w 227"/>
                  <a:gd name="T7" fmla="*/ 158 h 233"/>
                  <a:gd name="T8" fmla="*/ 173 w 227"/>
                  <a:gd name="T9" fmla="*/ 158 h 233"/>
                  <a:gd name="T10" fmla="*/ 153 w 227"/>
                  <a:gd name="T11" fmla="*/ 178 h 233"/>
                  <a:gd name="T12" fmla="*/ 153 w 227"/>
                  <a:gd name="T13" fmla="*/ 232 h 233"/>
                  <a:gd name="T14" fmla="*/ 0 w 227"/>
                  <a:gd name="T15" fmla="*/ 232 h 233"/>
                  <a:gd name="T16" fmla="*/ 0 w 227"/>
                  <a:gd name="T17" fmla="*/ 74 h 233"/>
                  <a:gd name="T18" fmla="*/ 51 w 227"/>
                  <a:gd name="T19" fmla="*/ 74 h 233"/>
                  <a:gd name="T20" fmla="*/ 71 w 227"/>
                  <a:gd name="T21" fmla="*/ 54 h 233"/>
                  <a:gd name="T22" fmla="*/ 71 w 227"/>
                  <a:gd name="T23" fmla="*/ 0 h 233"/>
                  <a:gd name="T24" fmla="*/ 150 w 227"/>
                  <a:gd name="T25" fmla="*/ 0 h 233"/>
                  <a:gd name="T26" fmla="*/ 150 w 227"/>
                  <a:gd name="T27" fmla="*/ 5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27" h="233">
                    <a:moveTo>
                      <a:pt x="150" y="54"/>
                    </a:moveTo>
                    <a:cubicBezTo>
                      <a:pt x="150" y="65"/>
                      <a:pt x="161" y="74"/>
                      <a:pt x="173" y="74"/>
                    </a:cubicBezTo>
                    <a:lnTo>
                      <a:pt x="226" y="74"/>
                    </a:lnTo>
                    <a:lnTo>
                      <a:pt x="226" y="158"/>
                    </a:lnTo>
                    <a:lnTo>
                      <a:pt x="173" y="158"/>
                    </a:lnTo>
                    <a:cubicBezTo>
                      <a:pt x="161" y="158"/>
                      <a:pt x="153" y="167"/>
                      <a:pt x="153" y="178"/>
                    </a:cubicBezTo>
                    <a:lnTo>
                      <a:pt x="153" y="232"/>
                    </a:lnTo>
                    <a:lnTo>
                      <a:pt x="0" y="232"/>
                    </a:lnTo>
                    <a:lnTo>
                      <a:pt x="0" y="74"/>
                    </a:lnTo>
                    <a:lnTo>
                      <a:pt x="51" y="74"/>
                    </a:lnTo>
                    <a:cubicBezTo>
                      <a:pt x="63" y="74"/>
                      <a:pt x="71" y="65"/>
                      <a:pt x="71" y="54"/>
                    </a:cubicBezTo>
                    <a:lnTo>
                      <a:pt x="71" y="0"/>
                    </a:lnTo>
                    <a:lnTo>
                      <a:pt x="150" y="0"/>
                    </a:lnTo>
                    <a:lnTo>
                      <a:pt x="150" y="54"/>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86" name="Freeform 31">
                <a:extLst>
                  <a:ext uri="{FF2B5EF4-FFF2-40B4-BE49-F238E27FC236}">
                    <a16:creationId xmlns:a16="http://schemas.microsoft.com/office/drawing/2014/main" id="{8B742B15-40B1-46BE-9513-08281CE93815}"/>
                  </a:ext>
                </a:extLst>
              </p:cNvPr>
              <p:cNvSpPr>
                <a:spLocks noChangeArrowheads="1"/>
              </p:cNvSpPr>
              <p:nvPr/>
            </p:nvSpPr>
            <p:spPr bwMode="auto">
              <a:xfrm>
                <a:off x="7310016" y="2183827"/>
                <a:ext cx="502281" cy="548163"/>
              </a:xfrm>
              <a:custGeom>
                <a:avLst/>
                <a:gdLst>
                  <a:gd name="T0" fmla="*/ 918 w 919"/>
                  <a:gd name="T1" fmla="*/ 51 h 1003"/>
                  <a:gd name="T2" fmla="*/ 867 w 919"/>
                  <a:gd name="T3" fmla="*/ 1002 h 1003"/>
                  <a:gd name="T4" fmla="*/ 0 w 919"/>
                  <a:gd name="T5" fmla="*/ 951 h 1003"/>
                  <a:gd name="T6" fmla="*/ 51 w 919"/>
                  <a:gd name="T7" fmla="*/ 0 h 1003"/>
                  <a:gd name="T8" fmla="*/ 799 w 919"/>
                  <a:gd name="T9" fmla="*/ 567 h 1003"/>
                  <a:gd name="T10" fmla="*/ 793 w 919"/>
                  <a:gd name="T11" fmla="*/ 432 h 1003"/>
                  <a:gd name="T12" fmla="*/ 641 w 919"/>
                  <a:gd name="T13" fmla="*/ 412 h 1003"/>
                  <a:gd name="T14" fmla="*/ 621 w 919"/>
                  <a:gd name="T15" fmla="*/ 485 h 1003"/>
                  <a:gd name="T16" fmla="*/ 542 w 919"/>
                  <a:gd name="T17" fmla="*/ 432 h 1003"/>
                  <a:gd name="T18" fmla="*/ 472 w 919"/>
                  <a:gd name="T19" fmla="*/ 412 h 1003"/>
                  <a:gd name="T20" fmla="*/ 525 w 919"/>
                  <a:gd name="T21" fmla="*/ 327 h 1003"/>
                  <a:gd name="T22" fmla="*/ 545 w 919"/>
                  <a:gd name="T23" fmla="*/ 175 h 1003"/>
                  <a:gd name="T24" fmla="*/ 393 w 919"/>
                  <a:gd name="T25" fmla="*/ 155 h 1003"/>
                  <a:gd name="T26" fmla="*/ 373 w 919"/>
                  <a:gd name="T27" fmla="*/ 307 h 1003"/>
                  <a:gd name="T28" fmla="*/ 443 w 919"/>
                  <a:gd name="T29" fmla="*/ 327 h 1003"/>
                  <a:gd name="T30" fmla="*/ 390 w 919"/>
                  <a:gd name="T31" fmla="*/ 412 h 1003"/>
                  <a:gd name="T32" fmla="*/ 370 w 919"/>
                  <a:gd name="T33" fmla="*/ 485 h 1003"/>
                  <a:gd name="T34" fmla="*/ 291 w 919"/>
                  <a:gd name="T35" fmla="*/ 432 h 1003"/>
                  <a:gd name="T36" fmla="*/ 139 w 919"/>
                  <a:gd name="T37" fmla="*/ 412 h 1003"/>
                  <a:gd name="T38" fmla="*/ 119 w 919"/>
                  <a:gd name="T39" fmla="*/ 564 h 1003"/>
                  <a:gd name="T40" fmla="*/ 192 w 919"/>
                  <a:gd name="T41" fmla="*/ 584 h 1003"/>
                  <a:gd name="T42" fmla="*/ 139 w 919"/>
                  <a:gd name="T43" fmla="*/ 669 h 1003"/>
                  <a:gd name="T44" fmla="*/ 119 w 919"/>
                  <a:gd name="T45" fmla="*/ 821 h 1003"/>
                  <a:gd name="T46" fmla="*/ 274 w 919"/>
                  <a:gd name="T47" fmla="*/ 841 h 1003"/>
                  <a:gd name="T48" fmla="*/ 294 w 919"/>
                  <a:gd name="T49" fmla="*/ 688 h 1003"/>
                  <a:gd name="T50" fmla="*/ 220 w 919"/>
                  <a:gd name="T51" fmla="*/ 669 h 1003"/>
                  <a:gd name="T52" fmla="*/ 274 w 919"/>
                  <a:gd name="T53" fmla="*/ 584 h 1003"/>
                  <a:gd name="T54" fmla="*/ 294 w 919"/>
                  <a:gd name="T55" fmla="*/ 511 h 1003"/>
                  <a:gd name="T56" fmla="*/ 373 w 919"/>
                  <a:gd name="T57" fmla="*/ 564 h 1003"/>
                  <a:gd name="T58" fmla="*/ 446 w 919"/>
                  <a:gd name="T59" fmla="*/ 584 h 1003"/>
                  <a:gd name="T60" fmla="*/ 627 w 919"/>
                  <a:gd name="T61" fmla="*/ 770 h 1003"/>
                  <a:gd name="T62" fmla="*/ 647 w 919"/>
                  <a:gd name="T63" fmla="*/ 844 h 1003"/>
                  <a:gd name="T64" fmla="*/ 799 w 919"/>
                  <a:gd name="T65" fmla="*/ 824 h 1003"/>
                  <a:gd name="T66" fmla="*/ 779 w 919"/>
                  <a:gd name="T67" fmla="*/ 671 h 1003"/>
                  <a:gd name="T68" fmla="*/ 726 w 919"/>
                  <a:gd name="T69" fmla="*/ 587 h 1003"/>
                  <a:gd name="T70" fmla="*/ 799 w 919"/>
                  <a:gd name="T71" fmla="*/ 56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19" h="1003">
                    <a:moveTo>
                      <a:pt x="867" y="0"/>
                    </a:moveTo>
                    <a:cubicBezTo>
                      <a:pt x="895" y="0"/>
                      <a:pt x="918" y="22"/>
                      <a:pt x="918" y="51"/>
                    </a:cubicBezTo>
                    <a:lnTo>
                      <a:pt x="918" y="951"/>
                    </a:lnTo>
                    <a:cubicBezTo>
                      <a:pt x="918" y="979"/>
                      <a:pt x="895" y="1002"/>
                      <a:pt x="867" y="1002"/>
                    </a:cubicBezTo>
                    <a:lnTo>
                      <a:pt x="51" y="1002"/>
                    </a:lnTo>
                    <a:cubicBezTo>
                      <a:pt x="23" y="1002"/>
                      <a:pt x="0" y="979"/>
                      <a:pt x="0" y="951"/>
                    </a:cubicBezTo>
                    <a:lnTo>
                      <a:pt x="0" y="51"/>
                    </a:lnTo>
                    <a:cubicBezTo>
                      <a:pt x="0" y="22"/>
                      <a:pt x="23" y="0"/>
                      <a:pt x="51" y="0"/>
                    </a:cubicBezTo>
                    <a:lnTo>
                      <a:pt x="867" y="0"/>
                    </a:lnTo>
                    <a:close/>
                    <a:moveTo>
                      <a:pt x="799" y="567"/>
                    </a:moveTo>
                    <a:lnTo>
                      <a:pt x="793" y="567"/>
                    </a:lnTo>
                    <a:lnTo>
                      <a:pt x="793" y="432"/>
                    </a:lnTo>
                    <a:cubicBezTo>
                      <a:pt x="793" y="420"/>
                      <a:pt x="785" y="412"/>
                      <a:pt x="774" y="412"/>
                    </a:cubicBezTo>
                    <a:lnTo>
                      <a:pt x="641" y="412"/>
                    </a:lnTo>
                    <a:cubicBezTo>
                      <a:pt x="630" y="412"/>
                      <a:pt x="621" y="420"/>
                      <a:pt x="621" y="432"/>
                    </a:cubicBezTo>
                    <a:lnTo>
                      <a:pt x="621" y="485"/>
                    </a:lnTo>
                    <a:lnTo>
                      <a:pt x="542" y="485"/>
                    </a:lnTo>
                    <a:lnTo>
                      <a:pt x="542" y="432"/>
                    </a:lnTo>
                    <a:cubicBezTo>
                      <a:pt x="542" y="420"/>
                      <a:pt x="534" y="412"/>
                      <a:pt x="522" y="412"/>
                    </a:cubicBezTo>
                    <a:lnTo>
                      <a:pt x="472" y="412"/>
                    </a:lnTo>
                    <a:lnTo>
                      <a:pt x="472" y="327"/>
                    </a:lnTo>
                    <a:lnTo>
                      <a:pt x="525" y="327"/>
                    </a:lnTo>
                    <a:cubicBezTo>
                      <a:pt x="537" y="327"/>
                      <a:pt x="545" y="319"/>
                      <a:pt x="545" y="307"/>
                    </a:cubicBezTo>
                    <a:lnTo>
                      <a:pt x="545" y="175"/>
                    </a:lnTo>
                    <a:cubicBezTo>
                      <a:pt x="545" y="163"/>
                      <a:pt x="537" y="155"/>
                      <a:pt x="525" y="155"/>
                    </a:cubicBezTo>
                    <a:lnTo>
                      <a:pt x="393" y="155"/>
                    </a:lnTo>
                    <a:cubicBezTo>
                      <a:pt x="381" y="155"/>
                      <a:pt x="373" y="163"/>
                      <a:pt x="373" y="175"/>
                    </a:cubicBezTo>
                    <a:lnTo>
                      <a:pt x="373" y="307"/>
                    </a:lnTo>
                    <a:cubicBezTo>
                      <a:pt x="373" y="319"/>
                      <a:pt x="381" y="327"/>
                      <a:pt x="393" y="327"/>
                    </a:cubicBezTo>
                    <a:lnTo>
                      <a:pt x="443" y="327"/>
                    </a:lnTo>
                    <a:lnTo>
                      <a:pt x="443" y="412"/>
                    </a:lnTo>
                    <a:lnTo>
                      <a:pt x="390" y="412"/>
                    </a:lnTo>
                    <a:cubicBezTo>
                      <a:pt x="378" y="412"/>
                      <a:pt x="370" y="420"/>
                      <a:pt x="370" y="432"/>
                    </a:cubicBezTo>
                    <a:lnTo>
                      <a:pt x="370" y="485"/>
                    </a:lnTo>
                    <a:lnTo>
                      <a:pt x="291" y="485"/>
                    </a:lnTo>
                    <a:lnTo>
                      <a:pt x="291" y="432"/>
                    </a:lnTo>
                    <a:cubicBezTo>
                      <a:pt x="291" y="420"/>
                      <a:pt x="283" y="412"/>
                      <a:pt x="271" y="412"/>
                    </a:cubicBezTo>
                    <a:lnTo>
                      <a:pt x="139" y="412"/>
                    </a:lnTo>
                    <a:cubicBezTo>
                      <a:pt x="127" y="412"/>
                      <a:pt x="119" y="420"/>
                      <a:pt x="119" y="432"/>
                    </a:cubicBezTo>
                    <a:lnTo>
                      <a:pt x="119" y="564"/>
                    </a:lnTo>
                    <a:cubicBezTo>
                      <a:pt x="119" y="575"/>
                      <a:pt x="127" y="584"/>
                      <a:pt x="139" y="584"/>
                    </a:cubicBezTo>
                    <a:lnTo>
                      <a:pt x="192" y="584"/>
                    </a:lnTo>
                    <a:lnTo>
                      <a:pt x="192" y="669"/>
                    </a:lnTo>
                    <a:lnTo>
                      <a:pt x="139" y="669"/>
                    </a:lnTo>
                    <a:cubicBezTo>
                      <a:pt x="127" y="669"/>
                      <a:pt x="119" y="677"/>
                      <a:pt x="119" y="688"/>
                    </a:cubicBezTo>
                    <a:lnTo>
                      <a:pt x="119" y="821"/>
                    </a:lnTo>
                    <a:cubicBezTo>
                      <a:pt x="119" y="832"/>
                      <a:pt x="127" y="841"/>
                      <a:pt x="139" y="841"/>
                    </a:cubicBezTo>
                    <a:lnTo>
                      <a:pt x="274" y="841"/>
                    </a:lnTo>
                    <a:cubicBezTo>
                      <a:pt x="285" y="841"/>
                      <a:pt x="294" y="832"/>
                      <a:pt x="294" y="821"/>
                    </a:cubicBezTo>
                    <a:lnTo>
                      <a:pt x="294" y="688"/>
                    </a:lnTo>
                    <a:cubicBezTo>
                      <a:pt x="294" y="677"/>
                      <a:pt x="285" y="669"/>
                      <a:pt x="274" y="669"/>
                    </a:cubicBezTo>
                    <a:lnTo>
                      <a:pt x="220" y="669"/>
                    </a:lnTo>
                    <a:lnTo>
                      <a:pt x="220" y="584"/>
                    </a:lnTo>
                    <a:lnTo>
                      <a:pt x="274" y="584"/>
                    </a:lnTo>
                    <a:cubicBezTo>
                      <a:pt x="285" y="584"/>
                      <a:pt x="294" y="575"/>
                      <a:pt x="294" y="564"/>
                    </a:cubicBezTo>
                    <a:lnTo>
                      <a:pt x="294" y="511"/>
                    </a:lnTo>
                    <a:lnTo>
                      <a:pt x="373" y="511"/>
                    </a:lnTo>
                    <a:lnTo>
                      <a:pt x="373" y="564"/>
                    </a:lnTo>
                    <a:cubicBezTo>
                      <a:pt x="373" y="575"/>
                      <a:pt x="381" y="584"/>
                      <a:pt x="393" y="584"/>
                    </a:cubicBezTo>
                    <a:lnTo>
                      <a:pt x="446" y="584"/>
                    </a:lnTo>
                    <a:lnTo>
                      <a:pt x="446" y="770"/>
                    </a:lnTo>
                    <a:lnTo>
                      <a:pt x="627" y="770"/>
                    </a:lnTo>
                    <a:lnTo>
                      <a:pt x="627" y="824"/>
                    </a:lnTo>
                    <a:cubicBezTo>
                      <a:pt x="627" y="835"/>
                      <a:pt x="635" y="844"/>
                      <a:pt x="647" y="844"/>
                    </a:cubicBezTo>
                    <a:lnTo>
                      <a:pt x="779" y="844"/>
                    </a:lnTo>
                    <a:cubicBezTo>
                      <a:pt x="791" y="844"/>
                      <a:pt x="799" y="835"/>
                      <a:pt x="799" y="824"/>
                    </a:cubicBezTo>
                    <a:lnTo>
                      <a:pt x="799" y="691"/>
                    </a:lnTo>
                    <a:cubicBezTo>
                      <a:pt x="799" y="680"/>
                      <a:pt x="791" y="671"/>
                      <a:pt x="779" y="671"/>
                    </a:cubicBezTo>
                    <a:lnTo>
                      <a:pt x="726" y="671"/>
                    </a:lnTo>
                    <a:lnTo>
                      <a:pt x="726" y="587"/>
                    </a:lnTo>
                    <a:lnTo>
                      <a:pt x="779" y="587"/>
                    </a:lnTo>
                    <a:cubicBezTo>
                      <a:pt x="791" y="587"/>
                      <a:pt x="799" y="578"/>
                      <a:pt x="799" y="567"/>
                    </a:cubicBez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284" name="Rectangle 283">
              <a:extLst>
                <a:ext uri="{FF2B5EF4-FFF2-40B4-BE49-F238E27FC236}">
                  <a16:creationId xmlns:a16="http://schemas.microsoft.com/office/drawing/2014/main" id="{0ABB6CD9-DF28-481A-99D6-7446B2791618}"/>
                </a:ext>
              </a:extLst>
            </p:cNvPr>
            <p:cNvSpPr/>
            <p:nvPr/>
          </p:nvSpPr>
          <p:spPr>
            <a:xfrm>
              <a:off x="7248176" y="2103309"/>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grpSp>
      <p:grpSp>
        <p:nvGrpSpPr>
          <p:cNvPr id="287" name="Group 286">
            <a:extLst>
              <a:ext uri="{FF2B5EF4-FFF2-40B4-BE49-F238E27FC236}">
                <a16:creationId xmlns:a16="http://schemas.microsoft.com/office/drawing/2014/main" id="{959D80B8-4E1B-4711-9433-058934E45AF7}"/>
              </a:ext>
            </a:extLst>
          </p:cNvPr>
          <p:cNvGrpSpPr>
            <a:grpSpLocks noChangeAspect="1"/>
          </p:cNvGrpSpPr>
          <p:nvPr/>
        </p:nvGrpSpPr>
        <p:grpSpPr>
          <a:xfrm>
            <a:off x="4064604" y="5834420"/>
            <a:ext cx="483416" cy="483416"/>
            <a:chOff x="7046913" y="4090988"/>
            <a:chExt cx="327025" cy="327025"/>
          </a:xfrm>
          <a:solidFill>
            <a:schemeClr val="accent1"/>
          </a:solidFill>
        </p:grpSpPr>
        <p:sp>
          <p:nvSpPr>
            <p:cNvPr id="288" name="Freeform 32">
              <a:extLst>
                <a:ext uri="{FF2B5EF4-FFF2-40B4-BE49-F238E27FC236}">
                  <a16:creationId xmlns:a16="http://schemas.microsoft.com/office/drawing/2014/main" id="{13746189-B895-4472-9047-A0D219AD5116}"/>
                </a:ext>
              </a:extLst>
            </p:cNvPr>
            <p:cNvSpPr>
              <a:spLocks noChangeArrowheads="1"/>
            </p:cNvSpPr>
            <p:nvPr/>
          </p:nvSpPr>
          <p:spPr bwMode="auto">
            <a:xfrm>
              <a:off x="7204075" y="4281488"/>
              <a:ext cx="68263" cy="53975"/>
            </a:xfrm>
            <a:custGeom>
              <a:avLst/>
              <a:gdLst>
                <a:gd name="T0" fmla="*/ 11 w 190"/>
                <a:gd name="T1" fmla="*/ 0 h 148"/>
                <a:gd name="T2" fmla="*/ 186 w 190"/>
                <a:gd name="T3" fmla="*/ 20 h 148"/>
                <a:gd name="T4" fmla="*/ 189 w 190"/>
                <a:gd name="T5" fmla="*/ 31 h 148"/>
                <a:gd name="T6" fmla="*/ 70 w 190"/>
                <a:gd name="T7" fmla="*/ 147 h 148"/>
                <a:gd name="T8" fmla="*/ 50 w 190"/>
                <a:gd name="T9" fmla="*/ 141 h 148"/>
                <a:gd name="T10" fmla="*/ 48 w 190"/>
                <a:gd name="T11" fmla="*/ 141 h 148"/>
                <a:gd name="T12" fmla="*/ 0 w 190"/>
                <a:gd name="T13" fmla="*/ 17 h 148"/>
                <a:gd name="T14" fmla="*/ 11 w 190"/>
                <a:gd name="T15" fmla="*/ 0 h 1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0" h="148">
                  <a:moveTo>
                    <a:pt x="11" y="0"/>
                  </a:moveTo>
                  <a:lnTo>
                    <a:pt x="186" y="20"/>
                  </a:lnTo>
                  <a:cubicBezTo>
                    <a:pt x="186" y="25"/>
                    <a:pt x="186" y="28"/>
                    <a:pt x="189" y="31"/>
                  </a:cubicBezTo>
                  <a:lnTo>
                    <a:pt x="70" y="147"/>
                  </a:lnTo>
                  <a:cubicBezTo>
                    <a:pt x="65" y="144"/>
                    <a:pt x="59" y="141"/>
                    <a:pt x="50" y="141"/>
                  </a:cubicBezTo>
                  <a:lnTo>
                    <a:pt x="48" y="141"/>
                  </a:lnTo>
                  <a:lnTo>
                    <a:pt x="0" y="17"/>
                  </a:lnTo>
                  <a:cubicBezTo>
                    <a:pt x="2" y="11"/>
                    <a:pt x="8" y="6"/>
                    <a:pt x="11"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89" name="Freeform 33">
              <a:extLst>
                <a:ext uri="{FF2B5EF4-FFF2-40B4-BE49-F238E27FC236}">
                  <a16:creationId xmlns:a16="http://schemas.microsoft.com/office/drawing/2014/main" id="{4F282ACD-7665-4DB5-9F61-B6A52C99D709}"/>
                </a:ext>
              </a:extLst>
            </p:cNvPr>
            <p:cNvSpPr>
              <a:spLocks noChangeArrowheads="1"/>
            </p:cNvSpPr>
            <p:nvPr/>
          </p:nvSpPr>
          <p:spPr bwMode="auto">
            <a:xfrm>
              <a:off x="7148513" y="4283075"/>
              <a:ext cx="63500" cy="52388"/>
            </a:xfrm>
            <a:custGeom>
              <a:avLst/>
              <a:gdLst>
                <a:gd name="T0" fmla="*/ 125 w 176"/>
                <a:gd name="T1" fmla="*/ 25 h 145"/>
                <a:gd name="T2" fmla="*/ 175 w 176"/>
                <a:gd name="T3" fmla="*/ 144 h 145"/>
                <a:gd name="T4" fmla="*/ 0 w 176"/>
                <a:gd name="T5" fmla="*/ 20 h 145"/>
                <a:gd name="T6" fmla="*/ 3 w 176"/>
                <a:gd name="T7" fmla="*/ 14 h 145"/>
                <a:gd name="T8" fmla="*/ 85 w 176"/>
                <a:gd name="T9" fmla="*/ 0 h 145"/>
                <a:gd name="T10" fmla="*/ 125 w 176"/>
                <a:gd name="T11" fmla="*/ 25 h 145"/>
              </a:gdLst>
              <a:ahLst/>
              <a:cxnLst>
                <a:cxn ang="0">
                  <a:pos x="T0" y="T1"/>
                </a:cxn>
                <a:cxn ang="0">
                  <a:pos x="T2" y="T3"/>
                </a:cxn>
                <a:cxn ang="0">
                  <a:pos x="T4" y="T5"/>
                </a:cxn>
                <a:cxn ang="0">
                  <a:pos x="T6" y="T7"/>
                </a:cxn>
                <a:cxn ang="0">
                  <a:pos x="T8" y="T9"/>
                </a:cxn>
                <a:cxn ang="0">
                  <a:pos x="T10" y="T11"/>
                </a:cxn>
              </a:cxnLst>
              <a:rect l="0" t="0" r="r" b="b"/>
              <a:pathLst>
                <a:path w="176" h="145">
                  <a:moveTo>
                    <a:pt x="125" y="25"/>
                  </a:moveTo>
                  <a:cubicBezTo>
                    <a:pt x="127" y="25"/>
                    <a:pt x="175" y="144"/>
                    <a:pt x="175" y="144"/>
                  </a:cubicBezTo>
                  <a:lnTo>
                    <a:pt x="0" y="20"/>
                  </a:lnTo>
                  <a:cubicBezTo>
                    <a:pt x="3" y="20"/>
                    <a:pt x="3" y="17"/>
                    <a:pt x="3" y="14"/>
                  </a:cubicBezTo>
                  <a:lnTo>
                    <a:pt x="85" y="0"/>
                  </a:lnTo>
                  <a:cubicBezTo>
                    <a:pt x="91" y="14"/>
                    <a:pt x="108" y="25"/>
                    <a:pt x="125" y="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90" name="Freeform 34">
              <a:extLst>
                <a:ext uri="{FF2B5EF4-FFF2-40B4-BE49-F238E27FC236}">
                  <a16:creationId xmlns:a16="http://schemas.microsoft.com/office/drawing/2014/main" id="{CF3A7D66-1DEB-4E49-99A7-BF27AE05BFF3}"/>
                </a:ext>
              </a:extLst>
            </p:cNvPr>
            <p:cNvSpPr>
              <a:spLocks noChangeArrowheads="1"/>
            </p:cNvSpPr>
            <p:nvPr/>
          </p:nvSpPr>
          <p:spPr bwMode="auto">
            <a:xfrm>
              <a:off x="7140575" y="4210050"/>
              <a:ext cx="42863" cy="68263"/>
            </a:xfrm>
            <a:custGeom>
              <a:avLst/>
              <a:gdLst>
                <a:gd name="T0" fmla="*/ 116 w 117"/>
                <a:gd name="T1" fmla="*/ 149 h 190"/>
                <a:gd name="T2" fmla="*/ 99 w 117"/>
                <a:gd name="T3" fmla="*/ 175 h 190"/>
                <a:gd name="T4" fmla="*/ 17 w 117"/>
                <a:gd name="T5" fmla="*/ 189 h 190"/>
                <a:gd name="T6" fmla="*/ 0 w 117"/>
                <a:gd name="T7" fmla="*/ 172 h 190"/>
                <a:gd name="T8" fmla="*/ 42 w 117"/>
                <a:gd name="T9" fmla="*/ 0 h 190"/>
                <a:gd name="T10" fmla="*/ 45 w 117"/>
                <a:gd name="T11" fmla="*/ 0 h 190"/>
                <a:gd name="T12" fmla="*/ 116 w 117"/>
                <a:gd name="T13" fmla="*/ 149 h 190"/>
              </a:gdLst>
              <a:ahLst/>
              <a:cxnLst>
                <a:cxn ang="0">
                  <a:pos x="T0" y="T1"/>
                </a:cxn>
                <a:cxn ang="0">
                  <a:pos x="T2" y="T3"/>
                </a:cxn>
                <a:cxn ang="0">
                  <a:pos x="T4" y="T5"/>
                </a:cxn>
                <a:cxn ang="0">
                  <a:pos x="T6" y="T7"/>
                </a:cxn>
                <a:cxn ang="0">
                  <a:pos x="T8" y="T9"/>
                </a:cxn>
                <a:cxn ang="0">
                  <a:pos x="T10" y="T11"/>
                </a:cxn>
                <a:cxn ang="0">
                  <a:pos x="T12" y="T13"/>
                </a:cxn>
              </a:cxnLst>
              <a:rect l="0" t="0" r="r" b="b"/>
              <a:pathLst>
                <a:path w="117" h="190">
                  <a:moveTo>
                    <a:pt x="116" y="149"/>
                  </a:moveTo>
                  <a:cubicBezTo>
                    <a:pt x="110" y="155"/>
                    <a:pt x="104" y="166"/>
                    <a:pt x="99" y="175"/>
                  </a:cubicBezTo>
                  <a:lnTo>
                    <a:pt x="17" y="189"/>
                  </a:lnTo>
                  <a:cubicBezTo>
                    <a:pt x="11" y="183"/>
                    <a:pt x="5" y="177"/>
                    <a:pt x="0" y="172"/>
                  </a:cubicBezTo>
                  <a:lnTo>
                    <a:pt x="42" y="0"/>
                  </a:lnTo>
                  <a:cubicBezTo>
                    <a:pt x="45" y="0"/>
                    <a:pt x="45" y="0"/>
                    <a:pt x="45" y="0"/>
                  </a:cubicBezTo>
                  <a:lnTo>
                    <a:pt x="116" y="14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91" name="Freeform 35">
              <a:extLst>
                <a:ext uri="{FF2B5EF4-FFF2-40B4-BE49-F238E27FC236}">
                  <a16:creationId xmlns:a16="http://schemas.microsoft.com/office/drawing/2014/main" id="{3C184F65-9B15-490C-A488-6AC2EAD9C53A}"/>
                </a:ext>
              </a:extLst>
            </p:cNvPr>
            <p:cNvSpPr>
              <a:spLocks noChangeArrowheads="1"/>
            </p:cNvSpPr>
            <p:nvPr/>
          </p:nvSpPr>
          <p:spPr bwMode="auto">
            <a:xfrm>
              <a:off x="7165975" y="4198938"/>
              <a:ext cx="92075" cy="63500"/>
            </a:xfrm>
            <a:custGeom>
              <a:avLst/>
              <a:gdLst>
                <a:gd name="T0" fmla="*/ 74 w 255"/>
                <a:gd name="T1" fmla="*/ 169 h 176"/>
                <a:gd name="T2" fmla="*/ 71 w 255"/>
                <a:gd name="T3" fmla="*/ 166 h 176"/>
                <a:gd name="T4" fmla="*/ 0 w 255"/>
                <a:gd name="T5" fmla="*/ 17 h 176"/>
                <a:gd name="T6" fmla="*/ 11 w 255"/>
                <a:gd name="T7" fmla="*/ 0 h 176"/>
                <a:gd name="T8" fmla="*/ 251 w 255"/>
                <a:gd name="T9" fmla="*/ 5 h 176"/>
                <a:gd name="T10" fmla="*/ 254 w 255"/>
                <a:gd name="T11" fmla="*/ 14 h 176"/>
                <a:gd name="T12" fmla="*/ 93 w 255"/>
                <a:gd name="T13" fmla="*/ 175 h 176"/>
                <a:gd name="T14" fmla="*/ 74 w 255"/>
                <a:gd name="T15" fmla="*/ 169 h 1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5" h="176">
                  <a:moveTo>
                    <a:pt x="74" y="169"/>
                  </a:moveTo>
                  <a:cubicBezTo>
                    <a:pt x="74" y="169"/>
                    <a:pt x="71" y="169"/>
                    <a:pt x="71" y="166"/>
                  </a:cubicBezTo>
                  <a:lnTo>
                    <a:pt x="0" y="17"/>
                  </a:lnTo>
                  <a:cubicBezTo>
                    <a:pt x="6" y="14"/>
                    <a:pt x="9" y="5"/>
                    <a:pt x="11" y="0"/>
                  </a:cubicBezTo>
                  <a:lnTo>
                    <a:pt x="251" y="5"/>
                  </a:lnTo>
                  <a:cubicBezTo>
                    <a:pt x="251" y="8"/>
                    <a:pt x="254" y="11"/>
                    <a:pt x="254" y="14"/>
                  </a:cubicBezTo>
                  <a:lnTo>
                    <a:pt x="93" y="175"/>
                  </a:lnTo>
                  <a:cubicBezTo>
                    <a:pt x="88" y="172"/>
                    <a:pt x="82" y="169"/>
                    <a:pt x="74" y="16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92" name="Freeform 36">
              <a:extLst>
                <a:ext uri="{FF2B5EF4-FFF2-40B4-BE49-F238E27FC236}">
                  <a16:creationId xmlns:a16="http://schemas.microsoft.com/office/drawing/2014/main" id="{FE382A57-8ED6-4BEB-ACEE-F3A1558AC423}"/>
                </a:ext>
              </a:extLst>
            </p:cNvPr>
            <p:cNvSpPr>
              <a:spLocks noChangeArrowheads="1"/>
            </p:cNvSpPr>
            <p:nvPr/>
          </p:nvSpPr>
          <p:spPr bwMode="auto">
            <a:xfrm>
              <a:off x="7207250" y="4210050"/>
              <a:ext cx="71438" cy="69850"/>
            </a:xfrm>
            <a:custGeom>
              <a:avLst/>
              <a:gdLst>
                <a:gd name="T0" fmla="*/ 161 w 198"/>
                <a:gd name="T1" fmla="*/ 0 h 193"/>
                <a:gd name="T2" fmla="*/ 172 w 198"/>
                <a:gd name="T3" fmla="*/ 5 h 193"/>
                <a:gd name="T4" fmla="*/ 197 w 198"/>
                <a:gd name="T5" fmla="*/ 169 h 193"/>
                <a:gd name="T6" fmla="*/ 178 w 198"/>
                <a:gd name="T7" fmla="*/ 192 h 193"/>
                <a:gd name="T8" fmla="*/ 3 w 198"/>
                <a:gd name="T9" fmla="*/ 172 h 193"/>
                <a:gd name="T10" fmla="*/ 0 w 198"/>
                <a:gd name="T11" fmla="*/ 161 h 193"/>
                <a:gd name="T12" fmla="*/ 161 w 198"/>
                <a:gd name="T13" fmla="*/ 0 h 193"/>
              </a:gdLst>
              <a:ahLst/>
              <a:cxnLst>
                <a:cxn ang="0">
                  <a:pos x="T0" y="T1"/>
                </a:cxn>
                <a:cxn ang="0">
                  <a:pos x="T2" y="T3"/>
                </a:cxn>
                <a:cxn ang="0">
                  <a:pos x="T4" y="T5"/>
                </a:cxn>
                <a:cxn ang="0">
                  <a:pos x="T6" y="T7"/>
                </a:cxn>
                <a:cxn ang="0">
                  <a:pos x="T8" y="T9"/>
                </a:cxn>
                <a:cxn ang="0">
                  <a:pos x="T10" y="T11"/>
                </a:cxn>
                <a:cxn ang="0">
                  <a:pos x="T12" y="T13"/>
                </a:cxn>
              </a:cxnLst>
              <a:rect l="0" t="0" r="r" b="b"/>
              <a:pathLst>
                <a:path w="198" h="193">
                  <a:moveTo>
                    <a:pt x="161" y="0"/>
                  </a:moveTo>
                  <a:cubicBezTo>
                    <a:pt x="164" y="3"/>
                    <a:pt x="169" y="5"/>
                    <a:pt x="172" y="5"/>
                  </a:cubicBezTo>
                  <a:lnTo>
                    <a:pt x="197" y="169"/>
                  </a:lnTo>
                  <a:cubicBezTo>
                    <a:pt x="189" y="175"/>
                    <a:pt x="183" y="183"/>
                    <a:pt x="178" y="192"/>
                  </a:cubicBezTo>
                  <a:lnTo>
                    <a:pt x="3" y="172"/>
                  </a:lnTo>
                  <a:cubicBezTo>
                    <a:pt x="3" y="169"/>
                    <a:pt x="3" y="163"/>
                    <a:pt x="0" y="161"/>
                  </a:cubicBezTo>
                  <a:lnTo>
                    <a:pt x="161"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93" name="Freeform 37">
              <a:extLst>
                <a:ext uri="{FF2B5EF4-FFF2-40B4-BE49-F238E27FC236}">
                  <a16:creationId xmlns:a16="http://schemas.microsoft.com/office/drawing/2014/main" id="{5FEF80B7-AC7E-4CD8-8C1C-761A9961C72D}"/>
                </a:ext>
              </a:extLst>
            </p:cNvPr>
            <p:cNvSpPr>
              <a:spLocks noChangeArrowheads="1"/>
            </p:cNvSpPr>
            <p:nvPr/>
          </p:nvSpPr>
          <p:spPr bwMode="auto">
            <a:xfrm>
              <a:off x="7046913" y="4090988"/>
              <a:ext cx="327025" cy="327025"/>
            </a:xfrm>
            <a:custGeom>
              <a:avLst/>
              <a:gdLst>
                <a:gd name="T0" fmla="*/ 455 w 910"/>
                <a:gd name="T1" fmla="*/ 0 h 909"/>
                <a:gd name="T2" fmla="*/ 909 w 910"/>
                <a:gd name="T3" fmla="*/ 454 h 909"/>
                <a:gd name="T4" fmla="*/ 455 w 910"/>
                <a:gd name="T5" fmla="*/ 908 h 909"/>
                <a:gd name="T6" fmla="*/ 0 w 910"/>
                <a:gd name="T7" fmla="*/ 454 h 909"/>
                <a:gd name="T8" fmla="*/ 455 w 910"/>
                <a:gd name="T9" fmla="*/ 0 h 909"/>
                <a:gd name="T10" fmla="*/ 669 w 910"/>
                <a:gd name="T11" fmla="*/ 589 h 909"/>
                <a:gd name="T12" fmla="*/ 717 w 910"/>
                <a:gd name="T13" fmla="*/ 542 h 909"/>
                <a:gd name="T14" fmla="*/ 677 w 910"/>
                <a:gd name="T15" fmla="*/ 496 h 909"/>
                <a:gd name="T16" fmla="*/ 652 w 910"/>
                <a:gd name="T17" fmla="*/ 333 h 909"/>
                <a:gd name="T18" fmla="*/ 677 w 910"/>
                <a:gd name="T19" fmla="*/ 293 h 909"/>
                <a:gd name="T20" fmla="*/ 632 w 910"/>
                <a:gd name="T21" fmla="*/ 248 h 909"/>
                <a:gd name="T22" fmla="*/ 590 w 910"/>
                <a:gd name="T23" fmla="*/ 279 h 909"/>
                <a:gd name="T24" fmla="*/ 347 w 910"/>
                <a:gd name="T25" fmla="*/ 273 h 909"/>
                <a:gd name="T26" fmla="*/ 305 w 910"/>
                <a:gd name="T27" fmla="*/ 242 h 909"/>
                <a:gd name="T28" fmla="*/ 260 w 910"/>
                <a:gd name="T29" fmla="*/ 288 h 909"/>
                <a:gd name="T30" fmla="*/ 282 w 910"/>
                <a:gd name="T31" fmla="*/ 327 h 909"/>
                <a:gd name="T32" fmla="*/ 240 w 910"/>
                <a:gd name="T33" fmla="*/ 499 h 909"/>
                <a:gd name="T34" fmla="*/ 198 w 910"/>
                <a:gd name="T35" fmla="*/ 544 h 909"/>
                <a:gd name="T36" fmla="*/ 243 w 910"/>
                <a:gd name="T37" fmla="*/ 589 h 909"/>
                <a:gd name="T38" fmla="*/ 271 w 910"/>
                <a:gd name="T39" fmla="*/ 581 h 909"/>
                <a:gd name="T40" fmla="*/ 449 w 910"/>
                <a:gd name="T41" fmla="*/ 705 h 909"/>
                <a:gd name="T42" fmla="*/ 446 w 910"/>
                <a:gd name="T43" fmla="*/ 719 h 909"/>
                <a:gd name="T44" fmla="*/ 491 w 910"/>
                <a:gd name="T45" fmla="*/ 764 h 909"/>
                <a:gd name="T46" fmla="*/ 536 w 910"/>
                <a:gd name="T47" fmla="*/ 719 h 909"/>
                <a:gd name="T48" fmla="*/ 531 w 910"/>
                <a:gd name="T49" fmla="*/ 700 h 909"/>
                <a:gd name="T50" fmla="*/ 649 w 910"/>
                <a:gd name="T51" fmla="*/ 584 h 909"/>
                <a:gd name="T52" fmla="*/ 669 w 910"/>
                <a:gd name="T53" fmla="*/ 589 h 9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10" h="909">
                  <a:moveTo>
                    <a:pt x="455" y="0"/>
                  </a:moveTo>
                  <a:cubicBezTo>
                    <a:pt x="706" y="0"/>
                    <a:pt x="909" y="203"/>
                    <a:pt x="909" y="454"/>
                  </a:cubicBezTo>
                  <a:cubicBezTo>
                    <a:pt x="909" y="705"/>
                    <a:pt x="707" y="908"/>
                    <a:pt x="455" y="908"/>
                  </a:cubicBezTo>
                  <a:cubicBezTo>
                    <a:pt x="204" y="908"/>
                    <a:pt x="0" y="705"/>
                    <a:pt x="0" y="454"/>
                  </a:cubicBezTo>
                  <a:cubicBezTo>
                    <a:pt x="0" y="203"/>
                    <a:pt x="203" y="0"/>
                    <a:pt x="455" y="0"/>
                  </a:cubicBezTo>
                  <a:close/>
                  <a:moveTo>
                    <a:pt x="669" y="589"/>
                  </a:moveTo>
                  <a:cubicBezTo>
                    <a:pt x="694" y="589"/>
                    <a:pt x="714" y="570"/>
                    <a:pt x="717" y="542"/>
                  </a:cubicBezTo>
                  <a:cubicBezTo>
                    <a:pt x="717" y="519"/>
                    <a:pt x="700" y="499"/>
                    <a:pt x="677" y="496"/>
                  </a:cubicBezTo>
                  <a:lnTo>
                    <a:pt x="652" y="333"/>
                  </a:lnTo>
                  <a:cubicBezTo>
                    <a:pt x="666" y="327"/>
                    <a:pt x="677" y="310"/>
                    <a:pt x="677" y="293"/>
                  </a:cubicBezTo>
                  <a:cubicBezTo>
                    <a:pt x="677" y="268"/>
                    <a:pt x="658" y="248"/>
                    <a:pt x="632" y="248"/>
                  </a:cubicBezTo>
                  <a:cubicBezTo>
                    <a:pt x="613" y="248"/>
                    <a:pt x="596" y="262"/>
                    <a:pt x="590" y="279"/>
                  </a:cubicBezTo>
                  <a:lnTo>
                    <a:pt x="347" y="273"/>
                  </a:lnTo>
                  <a:cubicBezTo>
                    <a:pt x="342" y="256"/>
                    <a:pt x="325" y="242"/>
                    <a:pt x="305" y="242"/>
                  </a:cubicBezTo>
                  <a:cubicBezTo>
                    <a:pt x="280" y="242"/>
                    <a:pt x="260" y="262"/>
                    <a:pt x="260" y="288"/>
                  </a:cubicBezTo>
                  <a:cubicBezTo>
                    <a:pt x="260" y="304"/>
                    <a:pt x="268" y="319"/>
                    <a:pt x="282" y="327"/>
                  </a:cubicBezTo>
                  <a:lnTo>
                    <a:pt x="240" y="499"/>
                  </a:lnTo>
                  <a:cubicBezTo>
                    <a:pt x="217" y="502"/>
                    <a:pt x="198" y="522"/>
                    <a:pt x="198" y="544"/>
                  </a:cubicBezTo>
                  <a:cubicBezTo>
                    <a:pt x="198" y="570"/>
                    <a:pt x="217" y="589"/>
                    <a:pt x="243" y="589"/>
                  </a:cubicBezTo>
                  <a:cubicBezTo>
                    <a:pt x="254" y="589"/>
                    <a:pt x="263" y="587"/>
                    <a:pt x="271" y="581"/>
                  </a:cubicBezTo>
                  <a:lnTo>
                    <a:pt x="449" y="705"/>
                  </a:lnTo>
                  <a:cubicBezTo>
                    <a:pt x="446" y="711"/>
                    <a:pt x="446" y="714"/>
                    <a:pt x="446" y="719"/>
                  </a:cubicBezTo>
                  <a:cubicBezTo>
                    <a:pt x="446" y="745"/>
                    <a:pt x="466" y="764"/>
                    <a:pt x="491" y="764"/>
                  </a:cubicBezTo>
                  <a:cubicBezTo>
                    <a:pt x="517" y="764"/>
                    <a:pt x="536" y="745"/>
                    <a:pt x="536" y="719"/>
                  </a:cubicBezTo>
                  <a:cubicBezTo>
                    <a:pt x="536" y="714"/>
                    <a:pt x="534" y="705"/>
                    <a:pt x="531" y="700"/>
                  </a:cubicBezTo>
                  <a:lnTo>
                    <a:pt x="649" y="584"/>
                  </a:lnTo>
                  <a:cubicBezTo>
                    <a:pt x="655" y="587"/>
                    <a:pt x="661" y="589"/>
                    <a:pt x="669" y="589"/>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294" name="TextBox 293">
            <a:extLst>
              <a:ext uri="{FF2B5EF4-FFF2-40B4-BE49-F238E27FC236}">
                <a16:creationId xmlns:a16="http://schemas.microsoft.com/office/drawing/2014/main" id="{F7B07DD6-D98D-4575-A8B7-9D04A56BCA17}"/>
              </a:ext>
            </a:extLst>
          </p:cNvPr>
          <p:cNvSpPr txBox="1"/>
          <p:nvPr/>
        </p:nvSpPr>
        <p:spPr>
          <a:xfrm>
            <a:off x="4662821" y="6068976"/>
            <a:ext cx="362600" cy="215444"/>
          </a:xfrm>
          <a:prstGeom prst="rect">
            <a:avLst/>
          </a:prstGeom>
          <a:noFill/>
        </p:spPr>
        <p:txBody>
          <a:bodyPr wrap="none" rtlCol="0">
            <a:spAutoFit/>
          </a:bodyPr>
          <a:lstStyle/>
          <a:p>
            <a:r>
              <a:rPr lang="en-US" sz="800" dirty="0"/>
              <a:t>VCN</a:t>
            </a:r>
          </a:p>
        </p:txBody>
      </p:sp>
      <p:grpSp>
        <p:nvGrpSpPr>
          <p:cNvPr id="295" name="Group 294">
            <a:extLst>
              <a:ext uri="{FF2B5EF4-FFF2-40B4-BE49-F238E27FC236}">
                <a16:creationId xmlns:a16="http://schemas.microsoft.com/office/drawing/2014/main" id="{E0B7516A-984F-4689-A865-AD2035371064}"/>
              </a:ext>
            </a:extLst>
          </p:cNvPr>
          <p:cNvGrpSpPr/>
          <p:nvPr/>
        </p:nvGrpSpPr>
        <p:grpSpPr>
          <a:xfrm>
            <a:off x="7154305" y="4587142"/>
            <a:ext cx="467504" cy="426387"/>
            <a:chOff x="2540097" y="2103309"/>
            <a:chExt cx="639069" cy="695710"/>
          </a:xfrm>
        </p:grpSpPr>
        <p:grpSp>
          <p:nvGrpSpPr>
            <p:cNvPr id="296" name="Group 295">
              <a:extLst>
                <a:ext uri="{FF2B5EF4-FFF2-40B4-BE49-F238E27FC236}">
                  <a16:creationId xmlns:a16="http://schemas.microsoft.com/office/drawing/2014/main" id="{279D72F5-A0C9-449E-B1A9-7B329D8013F2}"/>
                </a:ext>
              </a:extLst>
            </p:cNvPr>
            <p:cNvGrpSpPr/>
            <p:nvPr/>
          </p:nvGrpSpPr>
          <p:grpSpPr>
            <a:xfrm>
              <a:off x="2617990" y="2212926"/>
              <a:ext cx="483282" cy="476476"/>
              <a:chOff x="1836738" y="4440238"/>
              <a:chExt cx="225425" cy="222250"/>
            </a:xfrm>
            <a:solidFill>
              <a:srgbClr val="F80000"/>
            </a:solidFill>
          </p:grpSpPr>
          <p:sp>
            <p:nvSpPr>
              <p:cNvPr id="298" name="Freeform 23">
                <a:extLst>
                  <a:ext uri="{FF2B5EF4-FFF2-40B4-BE49-F238E27FC236}">
                    <a16:creationId xmlns:a16="http://schemas.microsoft.com/office/drawing/2014/main" id="{81E5A58B-BB88-4B21-A28D-855BED0587EE}"/>
                  </a:ext>
                </a:extLst>
              </p:cNvPr>
              <p:cNvSpPr>
                <a:spLocks noChangeArrowheads="1"/>
              </p:cNvSpPr>
              <p:nvPr/>
            </p:nvSpPr>
            <p:spPr bwMode="auto">
              <a:xfrm>
                <a:off x="1836738" y="4440238"/>
                <a:ext cx="55562" cy="58737"/>
              </a:xfrm>
              <a:custGeom>
                <a:avLst/>
                <a:gdLst>
                  <a:gd name="T0" fmla="*/ 77 w 156"/>
                  <a:gd name="T1" fmla="*/ 161 h 162"/>
                  <a:gd name="T2" fmla="*/ 0 w 156"/>
                  <a:gd name="T3" fmla="*/ 161 h 162"/>
                  <a:gd name="T4" fmla="*/ 0 w 156"/>
                  <a:gd name="T5" fmla="*/ 0 h 162"/>
                  <a:gd name="T6" fmla="*/ 155 w 156"/>
                  <a:gd name="T7" fmla="*/ 0 h 162"/>
                  <a:gd name="T8" fmla="*/ 155 w 156"/>
                  <a:gd name="T9" fmla="*/ 161 h 162"/>
                  <a:gd name="T10" fmla="*/ 77 w 156"/>
                  <a:gd name="T11" fmla="*/ 161 h 162"/>
                </a:gdLst>
                <a:ahLst/>
                <a:cxnLst>
                  <a:cxn ang="0">
                    <a:pos x="T0" y="T1"/>
                  </a:cxn>
                  <a:cxn ang="0">
                    <a:pos x="T2" y="T3"/>
                  </a:cxn>
                  <a:cxn ang="0">
                    <a:pos x="T4" y="T5"/>
                  </a:cxn>
                  <a:cxn ang="0">
                    <a:pos x="T6" y="T7"/>
                  </a:cxn>
                  <a:cxn ang="0">
                    <a:pos x="T8" y="T9"/>
                  </a:cxn>
                  <a:cxn ang="0">
                    <a:pos x="T10" y="T11"/>
                  </a:cxn>
                </a:cxnLst>
                <a:rect l="0" t="0" r="r" b="b"/>
                <a:pathLst>
                  <a:path w="156" h="162">
                    <a:moveTo>
                      <a:pt x="77" y="161"/>
                    </a:moveTo>
                    <a:lnTo>
                      <a:pt x="0" y="161"/>
                    </a:lnTo>
                    <a:lnTo>
                      <a:pt x="0" y="0"/>
                    </a:lnTo>
                    <a:lnTo>
                      <a:pt x="155" y="0"/>
                    </a:lnTo>
                    <a:lnTo>
                      <a:pt x="155" y="161"/>
                    </a:lnTo>
                    <a:lnTo>
                      <a:pt x="77" y="161"/>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99" name="Freeform 24">
                <a:extLst>
                  <a:ext uri="{FF2B5EF4-FFF2-40B4-BE49-F238E27FC236}">
                    <a16:creationId xmlns:a16="http://schemas.microsoft.com/office/drawing/2014/main" id="{A4EF9954-2D3E-4570-92FD-61E787B408E6}"/>
                  </a:ext>
                </a:extLst>
              </p:cNvPr>
              <p:cNvSpPr>
                <a:spLocks noChangeArrowheads="1"/>
              </p:cNvSpPr>
              <p:nvPr/>
            </p:nvSpPr>
            <p:spPr bwMode="auto">
              <a:xfrm>
                <a:off x="1911350" y="4440238"/>
                <a:ext cx="150813" cy="58737"/>
              </a:xfrm>
              <a:custGeom>
                <a:avLst/>
                <a:gdLst>
                  <a:gd name="T0" fmla="*/ 420 w 421"/>
                  <a:gd name="T1" fmla="*/ 161 h 162"/>
                  <a:gd name="T2" fmla="*/ 420 w 421"/>
                  <a:gd name="T3" fmla="*/ 0 h 162"/>
                  <a:gd name="T4" fmla="*/ 0 w 421"/>
                  <a:gd name="T5" fmla="*/ 0 h 162"/>
                  <a:gd name="T6" fmla="*/ 0 w 421"/>
                  <a:gd name="T7" fmla="*/ 161 h 162"/>
                  <a:gd name="T8" fmla="*/ 420 w 421"/>
                  <a:gd name="T9" fmla="*/ 161 h 162"/>
                  <a:gd name="T10" fmla="*/ 299 w 421"/>
                  <a:gd name="T11" fmla="*/ 62 h 162"/>
                  <a:gd name="T12" fmla="*/ 322 w 421"/>
                  <a:gd name="T13" fmla="*/ 62 h 162"/>
                  <a:gd name="T14" fmla="*/ 333 w 421"/>
                  <a:gd name="T15" fmla="*/ 85 h 162"/>
                  <a:gd name="T16" fmla="*/ 347 w 421"/>
                  <a:gd name="T17" fmla="*/ 62 h 162"/>
                  <a:gd name="T18" fmla="*/ 367 w 421"/>
                  <a:gd name="T19" fmla="*/ 62 h 162"/>
                  <a:gd name="T20" fmla="*/ 344 w 421"/>
                  <a:gd name="T21" fmla="*/ 93 h 162"/>
                  <a:gd name="T22" fmla="*/ 367 w 421"/>
                  <a:gd name="T23" fmla="*/ 127 h 162"/>
                  <a:gd name="T24" fmla="*/ 344 w 421"/>
                  <a:gd name="T25" fmla="*/ 127 h 162"/>
                  <a:gd name="T26" fmla="*/ 330 w 421"/>
                  <a:gd name="T27" fmla="*/ 102 h 162"/>
                  <a:gd name="T28" fmla="*/ 316 w 421"/>
                  <a:gd name="T29" fmla="*/ 127 h 162"/>
                  <a:gd name="T30" fmla="*/ 296 w 421"/>
                  <a:gd name="T31" fmla="*/ 127 h 162"/>
                  <a:gd name="T32" fmla="*/ 319 w 421"/>
                  <a:gd name="T33" fmla="*/ 90 h 162"/>
                  <a:gd name="T34" fmla="*/ 299 w 421"/>
                  <a:gd name="T35" fmla="*/ 62 h 162"/>
                  <a:gd name="T36" fmla="*/ 262 w 421"/>
                  <a:gd name="T37" fmla="*/ 110 h 162"/>
                  <a:gd name="T38" fmla="*/ 279 w 421"/>
                  <a:gd name="T39" fmla="*/ 110 h 162"/>
                  <a:gd name="T40" fmla="*/ 279 w 421"/>
                  <a:gd name="T41" fmla="*/ 127 h 162"/>
                  <a:gd name="T42" fmla="*/ 262 w 421"/>
                  <a:gd name="T43" fmla="*/ 127 h 162"/>
                  <a:gd name="T44" fmla="*/ 262 w 421"/>
                  <a:gd name="T45" fmla="*/ 110 h 162"/>
                  <a:gd name="T46" fmla="*/ 178 w 421"/>
                  <a:gd name="T47" fmla="*/ 62 h 162"/>
                  <a:gd name="T48" fmla="*/ 200 w 421"/>
                  <a:gd name="T49" fmla="*/ 62 h 162"/>
                  <a:gd name="T50" fmla="*/ 211 w 421"/>
                  <a:gd name="T51" fmla="*/ 85 h 162"/>
                  <a:gd name="T52" fmla="*/ 226 w 421"/>
                  <a:gd name="T53" fmla="*/ 62 h 162"/>
                  <a:gd name="T54" fmla="*/ 245 w 421"/>
                  <a:gd name="T55" fmla="*/ 62 h 162"/>
                  <a:gd name="T56" fmla="*/ 223 w 421"/>
                  <a:gd name="T57" fmla="*/ 93 h 162"/>
                  <a:gd name="T58" fmla="*/ 245 w 421"/>
                  <a:gd name="T59" fmla="*/ 127 h 162"/>
                  <a:gd name="T60" fmla="*/ 223 w 421"/>
                  <a:gd name="T61" fmla="*/ 127 h 162"/>
                  <a:gd name="T62" fmla="*/ 209 w 421"/>
                  <a:gd name="T63" fmla="*/ 102 h 162"/>
                  <a:gd name="T64" fmla="*/ 195 w 421"/>
                  <a:gd name="T65" fmla="*/ 127 h 162"/>
                  <a:gd name="T66" fmla="*/ 175 w 421"/>
                  <a:gd name="T67" fmla="*/ 127 h 162"/>
                  <a:gd name="T68" fmla="*/ 197 w 421"/>
                  <a:gd name="T69" fmla="*/ 90 h 162"/>
                  <a:gd name="T70" fmla="*/ 178 w 421"/>
                  <a:gd name="T71" fmla="*/ 62 h 162"/>
                  <a:gd name="T72" fmla="*/ 141 w 421"/>
                  <a:gd name="T73" fmla="*/ 110 h 162"/>
                  <a:gd name="T74" fmla="*/ 158 w 421"/>
                  <a:gd name="T75" fmla="*/ 110 h 162"/>
                  <a:gd name="T76" fmla="*/ 158 w 421"/>
                  <a:gd name="T77" fmla="*/ 127 h 162"/>
                  <a:gd name="T78" fmla="*/ 141 w 421"/>
                  <a:gd name="T79" fmla="*/ 127 h 162"/>
                  <a:gd name="T80" fmla="*/ 141 w 421"/>
                  <a:gd name="T81" fmla="*/ 110 h 162"/>
                  <a:gd name="T82" fmla="*/ 76 w 421"/>
                  <a:gd name="T83" fmla="*/ 62 h 162"/>
                  <a:gd name="T84" fmla="*/ 87 w 421"/>
                  <a:gd name="T85" fmla="*/ 85 h 162"/>
                  <a:gd name="T86" fmla="*/ 101 w 421"/>
                  <a:gd name="T87" fmla="*/ 62 h 162"/>
                  <a:gd name="T88" fmla="*/ 121 w 421"/>
                  <a:gd name="T89" fmla="*/ 62 h 162"/>
                  <a:gd name="T90" fmla="*/ 99 w 421"/>
                  <a:gd name="T91" fmla="*/ 93 h 162"/>
                  <a:gd name="T92" fmla="*/ 121 w 421"/>
                  <a:gd name="T93" fmla="*/ 127 h 162"/>
                  <a:gd name="T94" fmla="*/ 99 w 421"/>
                  <a:gd name="T95" fmla="*/ 127 h 162"/>
                  <a:gd name="T96" fmla="*/ 84 w 421"/>
                  <a:gd name="T97" fmla="*/ 102 h 162"/>
                  <a:gd name="T98" fmla="*/ 70 w 421"/>
                  <a:gd name="T99" fmla="*/ 127 h 162"/>
                  <a:gd name="T100" fmla="*/ 51 w 421"/>
                  <a:gd name="T101" fmla="*/ 127 h 162"/>
                  <a:gd name="T102" fmla="*/ 73 w 421"/>
                  <a:gd name="T103" fmla="*/ 90 h 162"/>
                  <a:gd name="T104" fmla="*/ 53 w 421"/>
                  <a:gd name="T105" fmla="*/ 59 h 162"/>
                  <a:gd name="T106" fmla="*/ 76 w 421"/>
                  <a:gd name="T107" fmla="*/ 59 h 162"/>
                  <a:gd name="T108" fmla="*/ 76 w 421"/>
                  <a:gd name="T109" fmla="*/ 6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21" h="162">
                    <a:moveTo>
                      <a:pt x="420" y="161"/>
                    </a:moveTo>
                    <a:lnTo>
                      <a:pt x="420" y="0"/>
                    </a:lnTo>
                    <a:lnTo>
                      <a:pt x="0" y="0"/>
                    </a:lnTo>
                    <a:lnTo>
                      <a:pt x="0" y="161"/>
                    </a:lnTo>
                    <a:lnTo>
                      <a:pt x="420" y="161"/>
                    </a:lnTo>
                    <a:close/>
                    <a:moveTo>
                      <a:pt x="299" y="62"/>
                    </a:moveTo>
                    <a:lnTo>
                      <a:pt x="322" y="62"/>
                    </a:lnTo>
                    <a:lnTo>
                      <a:pt x="333" y="85"/>
                    </a:lnTo>
                    <a:lnTo>
                      <a:pt x="347" y="62"/>
                    </a:lnTo>
                    <a:lnTo>
                      <a:pt x="367" y="62"/>
                    </a:lnTo>
                    <a:lnTo>
                      <a:pt x="344" y="93"/>
                    </a:lnTo>
                    <a:lnTo>
                      <a:pt x="367" y="127"/>
                    </a:lnTo>
                    <a:lnTo>
                      <a:pt x="344" y="127"/>
                    </a:lnTo>
                    <a:lnTo>
                      <a:pt x="330" y="102"/>
                    </a:lnTo>
                    <a:lnTo>
                      <a:pt x="316" y="127"/>
                    </a:lnTo>
                    <a:lnTo>
                      <a:pt x="296" y="127"/>
                    </a:lnTo>
                    <a:lnTo>
                      <a:pt x="319" y="90"/>
                    </a:lnTo>
                    <a:lnTo>
                      <a:pt x="299" y="62"/>
                    </a:lnTo>
                    <a:close/>
                    <a:moveTo>
                      <a:pt x="262" y="110"/>
                    </a:moveTo>
                    <a:lnTo>
                      <a:pt x="279" y="110"/>
                    </a:lnTo>
                    <a:lnTo>
                      <a:pt x="279" y="127"/>
                    </a:lnTo>
                    <a:lnTo>
                      <a:pt x="262" y="127"/>
                    </a:lnTo>
                    <a:lnTo>
                      <a:pt x="262" y="110"/>
                    </a:lnTo>
                    <a:close/>
                    <a:moveTo>
                      <a:pt x="178" y="62"/>
                    </a:moveTo>
                    <a:lnTo>
                      <a:pt x="200" y="62"/>
                    </a:lnTo>
                    <a:lnTo>
                      <a:pt x="211" y="85"/>
                    </a:lnTo>
                    <a:lnTo>
                      <a:pt x="226" y="62"/>
                    </a:lnTo>
                    <a:lnTo>
                      <a:pt x="245" y="62"/>
                    </a:lnTo>
                    <a:lnTo>
                      <a:pt x="223" y="93"/>
                    </a:lnTo>
                    <a:lnTo>
                      <a:pt x="245" y="127"/>
                    </a:lnTo>
                    <a:lnTo>
                      <a:pt x="223" y="127"/>
                    </a:lnTo>
                    <a:lnTo>
                      <a:pt x="209" y="102"/>
                    </a:lnTo>
                    <a:lnTo>
                      <a:pt x="195" y="127"/>
                    </a:lnTo>
                    <a:lnTo>
                      <a:pt x="175" y="127"/>
                    </a:lnTo>
                    <a:lnTo>
                      <a:pt x="197" y="90"/>
                    </a:lnTo>
                    <a:lnTo>
                      <a:pt x="178" y="62"/>
                    </a:lnTo>
                    <a:close/>
                    <a:moveTo>
                      <a:pt x="141" y="110"/>
                    </a:moveTo>
                    <a:lnTo>
                      <a:pt x="158" y="110"/>
                    </a:lnTo>
                    <a:lnTo>
                      <a:pt x="158" y="127"/>
                    </a:lnTo>
                    <a:lnTo>
                      <a:pt x="141" y="127"/>
                    </a:lnTo>
                    <a:lnTo>
                      <a:pt x="141" y="110"/>
                    </a:lnTo>
                    <a:close/>
                    <a:moveTo>
                      <a:pt x="76" y="62"/>
                    </a:moveTo>
                    <a:lnTo>
                      <a:pt x="87" y="85"/>
                    </a:lnTo>
                    <a:lnTo>
                      <a:pt x="101" y="62"/>
                    </a:lnTo>
                    <a:lnTo>
                      <a:pt x="121" y="62"/>
                    </a:lnTo>
                    <a:lnTo>
                      <a:pt x="99" y="93"/>
                    </a:lnTo>
                    <a:lnTo>
                      <a:pt x="121" y="127"/>
                    </a:lnTo>
                    <a:lnTo>
                      <a:pt x="99" y="127"/>
                    </a:lnTo>
                    <a:lnTo>
                      <a:pt x="84" y="102"/>
                    </a:lnTo>
                    <a:lnTo>
                      <a:pt x="70" y="127"/>
                    </a:lnTo>
                    <a:lnTo>
                      <a:pt x="51" y="127"/>
                    </a:lnTo>
                    <a:lnTo>
                      <a:pt x="73" y="90"/>
                    </a:lnTo>
                    <a:lnTo>
                      <a:pt x="53" y="59"/>
                    </a:lnTo>
                    <a:lnTo>
                      <a:pt x="76" y="59"/>
                    </a:lnTo>
                    <a:lnTo>
                      <a:pt x="76" y="62"/>
                    </a:lnTo>
                    <a:close/>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00" name="Freeform 25">
                <a:extLst>
                  <a:ext uri="{FF2B5EF4-FFF2-40B4-BE49-F238E27FC236}">
                    <a16:creationId xmlns:a16="http://schemas.microsoft.com/office/drawing/2014/main" id="{CC7EC8C3-3056-43D0-B0A9-F3F70A036734}"/>
                  </a:ext>
                </a:extLst>
              </p:cNvPr>
              <p:cNvSpPr>
                <a:spLocks noChangeArrowheads="1"/>
              </p:cNvSpPr>
              <p:nvPr/>
            </p:nvSpPr>
            <p:spPr bwMode="auto">
              <a:xfrm>
                <a:off x="1836738" y="4522788"/>
                <a:ext cx="55562" cy="58737"/>
              </a:xfrm>
              <a:custGeom>
                <a:avLst/>
                <a:gdLst>
                  <a:gd name="T0" fmla="*/ 77 w 156"/>
                  <a:gd name="T1" fmla="*/ 161 h 162"/>
                  <a:gd name="T2" fmla="*/ 0 w 156"/>
                  <a:gd name="T3" fmla="*/ 161 h 162"/>
                  <a:gd name="T4" fmla="*/ 0 w 156"/>
                  <a:gd name="T5" fmla="*/ 0 h 162"/>
                  <a:gd name="T6" fmla="*/ 155 w 156"/>
                  <a:gd name="T7" fmla="*/ 0 h 162"/>
                  <a:gd name="T8" fmla="*/ 155 w 156"/>
                  <a:gd name="T9" fmla="*/ 161 h 162"/>
                  <a:gd name="T10" fmla="*/ 77 w 156"/>
                  <a:gd name="T11" fmla="*/ 161 h 162"/>
                </a:gdLst>
                <a:ahLst/>
                <a:cxnLst>
                  <a:cxn ang="0">
                    <a:pos x="T0" y="T1"/>
                  </a:cxn>
                  <a:cxn ang="0">
                    <a:pos x="T2" y="T3"/>
                  </a:cxn>
                  <a:cxn ang="0">
                    <a:pos x="T4" y="T5"/>
                  </a:cxn>
                  <a:cxn ang="0">
                    <a:pos x="T6" y="T7"/>
                  </a:cxn>
                  <a:cxn ang="0">
                    <a:pos x="T8" y="T9"/>
                  </a:cxn>
                  <a:cxn ang="0">
                    <a:pos x="T10" y="T11"/>
                  </a:cxn>
                </a:cxnLst>
                <a:rect l="0" t="0" r="r" b="b"/>
                <a:pathLst>
                  <a:path w="156" h="162">
                    <a:moveTo>
                      <a:pt x="77" y="161"/>
                    </a:moveTo>
                    <a:lnTo>
                      <a:pt x="0" y="161"/>
                    </a:lnTo>
                    <a:lnTo>
                      <a:pt x="0" y="0"/>
                    </a:lnTo>
                    <a:lnTo>
                      <a:pt x="155" y="0"/>
                    </a:lnTo>
                    <a:lnTo>
                      <a:pt x="155" y="161"/>
                    </a:lnTo>
                    <a:lnTo>
                      <a:pt x="77" y="161"/>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01" name="Freeform 26">
                <a:extLst>
                  <a:ext uri="{FF2B5EF4-FFF2-40B4-BE49-F238E27FC236}">
                    <a16:creationId xmlns:a16="http://schemas.microsoft.com/office/drawing/2014/main" id="{EB8ADD65-9057-43C3-B5DF-C2BB0C297690}"/>
                  </a:ext>
                </a:extLst>
              </p:cNvPr>
              <p:cNvSpPr>
                <a:spLocks noChangeArrowheads="1"/>
              </p:cNvSpPr>
              <p:nvPr/>
            </p:nvSpPr>
            <p:spPr bwMode="auto">
              <a:xfrm>
                <a:off x="1911350" y="4522788"/>
                <a:ext cx="150813" cy="58737"/>
              </a:xfrm>
              <a:custGeom>
                <a:avLst/>
                <a:gdLst>
                  <a:gd name="T0" fmla="*/ 420 w 421"/>
                  <a:gd name="T1" fmla="*/ 161 h 162"/>
                  <a:gd name="T2" fmla="*/ 420 w 421"/>
                  <a:gd name="T3" fmla="*/ 0 h 162"/>
                  <a:gd name="T4" fmla="*/ 0 w 421"/>
                  <a:gd name="T5" fmla="*/ 0 h 162"/>
                  <a:gd name="T6" fmla="*/ 0 w 421"/>
                  <a:gd name="T7" fmla="*/ 161 h 162"/>
                  <a:gd name="T8" fmla="*/ 420 w 421"/>
                  <a:gd name="T9" fmla="*/ 161 h 162"/>
                  <a:gd name="T10" fmla="*/ 299 w 421"/>
                  <a:gd name="T11" fmla="*/ 53 h 162"/>
                  <a:gd name="T12" fmla="*/ 322 w 421"/>
                  <a:gd name="T13" fmla="*/ 53 h 162"/>
                  <a:gd name="T14" fmla="*/ 333 w 421"/>
                  <a:gd name="T15" fmla="*/ 76 h 162"/>
                  <a:gd name="T16" fmla="*/ 347 w 421"/>
                  <a:gd name="T17" fmla="*/ 53 h 162"/>
                  <a:gd name="T18" fmla="*/ 367 w 421"/>
                  <a:gd name="T19" fmla="*/ 53 h 162"/>
                  <a:gd name="T20" fmla="*/ 344 w 421"/>
                  <a:gd name="T21" fmla="*/ 84 h 162"/>
                  <a:gd name="T22" fmla="*/ 367 w 421"/>
                  <a:gd name="T23" fmla="*/ 118 h 162"/>
                  <a:gd name="T24" fmla="*/ 344 w 421"/>
                  <a:gd name="T25" fmla="*/ 118 h 162"/>
                  <a:gd name="T26" fmla="*/ 330 w 421"/>
                  <a:gd name="T27" fmla="*/ 93 h 162"/>
                  <a:gd name="T28" fmla="*/ 316 w 421"/>
                  <a:gd name="T29" fmla="*/ 118 h 162"/>
                  <a:gd name="T30" fmla="*/ 296 w 421"/>
                  <a:gd name="T31" fmla="*/ 118 h 162"/>
                  <a:gd name="T32" fmla="*/ 319 w 421"/>
                  <a:gd name="T33" fmla="*/ 82 h 162"/>
                  <a:gd name="T34" fmla="*/ 299 w 421"/>
                  <a:gd name="T35" fmla="*/ 53 h 162"/>
                  <a:gd name="T36" fmla="*/ 262 w 421"/>
                  <a:gd name="T37" fmla="*/ 101 h 162"/>
                  <a:gd name="T38" fmla="*/ 279 w 421"/>
                  <a:gd name="T39" fmla="*/ 101 h 162"/>
                  <a:gd name="T40" fmla="*/ 279 w 421"/>
                  <a:gd name="T41" fmla="*/ 118 h 162"/>
                  <a:gd name="T42" fmla="*/ 262 w 421"/>
                  <a:gd name="T43" fmla="*/ 118 h 162"/>
                  <a:gd name="T44" fmla="*/ 262 w 421"/>
                  <a:gd name="T45" fmla="*/ 101 h 162"/>
                  <a:gd name="T46" fmla="*/ 178 w 421"/>
                  <a:gd name="T47" fmla="*/ 53 h 162"/>
                  <a:gd name="T48" fmla="*/ 200 w 421"/>
                  <a:gd name="T49" fmla="*/ 53 h 162"/>
                  <a:gd name="T50" fmla="*/ 211 w 421"/>
                  <a:gd name="T51" fmla="*/ 76 h 162"/>
                  <a:gd name="T52" fmla="*/ 226 w 421"/>
                  <a:gd name="T53" fmla="*/ 53 h 162"/>
                  <a:gd name="T54" fmla="*/ 245 w 421"/>
                  <a:gd name="T55" fmla="*/ 53 h 162"/>
                  <a:gd name="T56" fmla="*/ 223 w 421"/>
                  <a:gd name="T57" fmla="*/ 84 h 162"/>
                  <a:gd name="T58" fmla="*/ 245 w 421"/>
                  <a:gd name="T59" fmla="*/ 118 h 162"/>
                  <a:gd name="T60" fmla="*/ 223 w 421"/>
                  <a:gd name="T61" fmla="*/ 118 h 162"/>
                  <a:gd name="T62" fmla="*/ 209 w 421"/>
                  <a:gd name="T63" fmla="*/ 93 h 162"/>
                  <a:gd name="T64" fmla="*/ 195 w 421"/>
                  <a:gd name="T65" fmla="*/ 118 h 162"/>
                  <a:gd name="T66" fmla="*/ 175 w 421"/>
                  <a:gd name="T67" fmla="*/ 118 h 162"/>
                  <a:gd name="T68" fmla="*/ 197 w 421"/>
                  <a:gd name="T69" fmla="*/ 82 h 162"/>
                  <a:gd name="T70" fmla="*/ 178 w 421"/>
                  <a:gd name="T71" fmla="*/ 53 h 162"/>
                  <a:gd name="T72" fmla="*/ 141 w 421"/>
                  <a:gd name="T73" fmla="*/ 101 h 162"/>
                  <a:gd name="T74" fmla="*/ 158 w 421"/>
                  <a:gd name="T75" fmla="*/ 101 h 162"/>
                  <a:gd name="T76" fmla="*/ 158 w 421"/>
                  <a:gd name="T77" fmla="*/ 118 h 162"/>
                  <a:gd name="T78" fmla="*/ 141 w 421"/>
                  <a:gd name="T79" fmla="*/ 118 h 162"/>
                  <a:gd name="T80" fmla="*/ 141 w 421"/>
                  <a:gd name="T81" fmla="*/ 101 h 162"/>
                  <a:gd name="T82" fmla="*/ 76 w 421"/>
                  <a:gd name="T83" fmla="*/ 53 h 162"/>
                  <a:gd name="T84" fmla="*/ 87 w 421"/>
                  <a:gd name="T85" fmla="*/ 76 h 162"/>
                  <a:gd name="T86" fmla="*/ 101 w 421"/>
                  <a:gd name="T87" fmla="*/ 53 h 162"/>
                  <a:gd name="T88" fmla="*/ 121 w 421"/>
                  <a:gd name="T89" fmla="*/ 53 h 162"/>
                  <a:gd name="T90" fmla="*/ 99 w 421"/>
                  <a:gd name="T91" fmla="*/ 84 h 162"/>
                  <a:gd name="T92" fmla="*/ 121 w 421"/>
                  <a:gd name="T93" fmla="*/ 118 h 162"/>
                  <a:gd name="T94" fmla="*/ 99 w 421"/>
                  <a:gd name="T95" fmla="*/ 118 h 162"/>
                  <a:gd name="T96" fmla="*/ 84 w 421"/>
                  <a:gd name="T97" fmla="*/ 93 h 162"/>
                  <a:gd name="T98" fmla="*/ 70 w 421"/>
                  <a:gd name="T99" fmla="*/ 118 h 162"/>
                  <a:gd name="T100" fmla="*/ 51 w 421"/>
                  <a:gd name="T101" fmla="*/ 118 h 162"/>
                  <a:gd name="T102" fmla="*/ 73 w 421"/>
                  <a:gd name="T103" fmla="*/ 82 h 162"/>
                  <a:gd name="T104" fmla="*/ 53 w 421"/>
                  <a:gd name="T105" fmla="*/ 50 h 162"/>
                  <a:gd name="T106" fmla="*/ 76 w 421"/>
                  <a:gd name="T107" fmla="*/ 50 h 162"/>
                  <a:gd name="T108" fmla="*/ 76 w 421"/>
                  <a:gd name="T109" fmla="*/ 53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21" h="162">
                    <a:moveTo>
                      <a:pt x="420" y="161"/>
                    </a:moveTo>
                    <a:lnTo>
                      <a:pt x="420" y="0"/>
                    </a:lnTo>
                    <a:lnTo>
                      <a:pt x="0" y="0"/>
                    </a:lnTo>
                    <a:lnTo>
                      <a:pt x="0" y="161"/>
                    </a:lnTo>
                    <a:lnTo>
                      <a:pt x="420" y="161"/>
                    </a:lnTo>
                    <a:close/>
                    <a:moveTo>
                      <a:pt x="299" y="53"/>
                    </a:moveTo>
                    <a:lnTo>
                      <a:pt x="322" y="53"/>
                    </a:lnTo>
                    <a:lnTo>
                      <a:pt x="333" y="76"/>
                    </a:lnTo>
                    <a:lnTo>
                      <a:pt x="347" y="53"/>
                    </a:lnTo>
                    <a:lnTo>
                      <a:pt x="367" y="53"/>
                    </a:lnTo>
                    <a:lnTo>
                      <a:pt x="344" y="84"/>
                    </a:lnTo>
                    <a:lnTo>
                      <a:pt x="367" y="118"/>
                    </a:lnTo>
                    <a:lnTo>
                      <a:pt x="344" y="118"/>
                    </a:lnTo>
                    <a:lnTo>
                      <a:pt x="330" y="93"/>
                    </a:lnTo>
                    <a:lnTo>
                      <a:pt x="316" y="118"/>
                    </a:lnTo>
                    <a:lnTo>
                      <a:pt x="296" y="118"/>
                    </a:lnTo>
                    <a:lnTo>
                      <a:pt x="319" y="82"/>
                    </a:lnTo>
                    <a:lnTo>
                      <a:pt x="299" y="53"/>
                    </a:lnTo>
                    <a:close/>
                    <a:moveTo>
                      <a:pt x="262" y="101"/>
                    </a:moveTo>
                    <a:lnTo>
                      <a:pt x="279" y="101"/>
                    </a:lnTo>
                    <a:lnTo>
                      <a:pt x="279" y="118"/>
                    </a:lnTo>
                    <a:lnTo>
                      <a:pt x="262" y="118"/>
                    </a:lnTo>
                    <a:lnTo>
                      <a:pt x="262" y="101"/>
                    </a:lnTo>
                    <a:close/>
                    <a:moveTo>
                      <a:pt x="178" y="53"/>
                    </a:moveTo>
                    <a:lnTo>
                      <a:pt x="200" y="53"/>
                    </a:lnTo>
                    <a:lnTo>
                      <a:pt x="211" y="76"/>
                    </a:lnTo>
                    <a:lnTo>
                      <a:pt x="226" y="53"/>
                    </a:lnTo>
                    <a:lnTo>
                      <a:pt x="245" y="53"/>
                    </a:lnTo>
                    <a:lnTo>
                      <a:pt x="223" y="84"/>
                    </a:lnTo>
                    <a:lnTo>
                      <a:pt x="245" y="118"/>
                    </a:lnTo>
                    <a:lnTo>
                      <a:pt x="223" y="118"/>
                    </a:lnTo>
                    <a:lnTo>
                      <a:pt x="209" y="93"/>
                    </a:lnTo>
                    <a:lnTo>
                      <a:pt x="195" y="118"/>
                    </a:lnTo>
                    <a:lnTo>
                      <a:pt x="175" y="118"/>
                    </a:lnTo>
                    <a:lnTo>
                      <a:pt x="197" y="82"/>
                    </a:lnTo>
                    <a:lnTo>
                      <a:pt x="178" y="53"/>
                    </a:lnTo>
                    <a:close/>
                    <a:moveTo>
                      <a:pt x="141" y="101"/>
                    </a:moveTo>
                    <a:lnTo>
                      <a:pt x="158" y="101"/>
                    </a:lnTo>
                    <a:lnTo>
                      <a:pt x="158" y="118"/>
                    </a:lnTo>
                    <a:lnTo>
                      <a:pt x="141" y="118"/>
                    </a:lnTo>
                    <a:lnTo>
                      <a:pt x="141" y="101"/>
                    </a:lnTo>
                    <a:close/>
                    <a:moveTo>
                      <a:pt x="76" y="53"/>
                    </a:moveTo>
                    <a:lnTo>
                      <a:pt x="87" y="76"/>
                    </a:lnTo>
                    <a:lnTo>
                      <a:pt x="101" y="53"/>
                    </a:lnTo>
                    <a:lnTo>
                      <a:pt x="121" y="53"/>
                    </a:lnTo>
                    <a:lnTo>
                      <a:pt x="99" y="84"/>
                    </a:lnTo>
                    <a:lnTo>
                      <a:pt x="121" y="118"/>
                    </a:lnTo>
                    <a:lnTo>
                      <a:pt x="99" y="118"/>
                    </a:lnTo>
                    <a:lnTo>
                      <a:pt x="84" y="93"/>
                    </a:lnTo>
                    <a:lnTo>
                      <a:pt x="70" y="118"/>
                    </a:lnTo>
                    <a:lnTo>
                      <a:pt x="51" y="118"/>
                    </a:lnTo>
                    <a:lnTo>
                      <a:pt x="73" y="82"/>
                    </a:lnTo>
                    <a:lnTo>
                      <a:pt x="53" y="50"/>
                    </a:lnTo>
                    <a:lnTo>
                      <a:pt x="76" y="50"/>
                    </a:lnTo>
                    <a:lnTo>
                      <a:pt x="76" y="53"/>
                    </a:lnTo>
                    <a:close/>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02" name="Freeform 27">
                <a:extLst>
                  <a:ext uri="{FF2B5EF4-FFF2-40B4-BE49-F238E27FC236}">
                    <a16:creationId xmlns:a16="http://schemas.microsoft.com/office/drawing/2014/main" id="{B23A65CF-2F80-437A-80D4-AA6185763CA3}"/>
                  </a:ext>
                </a:extLst>
              </p:cNvPr>
              <p:cNvSpPr>
                <a:spLocks noChangeArrowheads="1"/>
              </p:cNvSpPr>
              <p:nvPr/>
            </p:nvSpPr>
            <p:spPr bwMode="auto">
              <a:xfrm>
                <a:off x="1911350" y="4603750"/>
                <a:ext cx="150813" cy="58738"/>
              </a:xfrm>
              <a:custGeom>
                <a:avLst/>
                <a:gdLst>
                  <a:gd name="T0" fmla="*/ 420 w 421"/>
                  <a:gd name="T1" fmla="*/ 161 h 162"/>
                  <a:gd name="T2" fmla="*/ 420 w 421"/>
                  <a:gd name="T3" fmla="*/ 0 h 162"/>
                  <a:gd name="T4" fmla="*/ 0 w 421"/>
                  <a:gd name="T5" fmla="*/ 0 h 162"/>
                  <a:gd name="T6" fmla="*/ 0 w 421"/>
                  <a:gd name="T7" fmla="*/ 161 h 162"/>
                  <a:gd name="T8" fmla="*/ 420 w 421"/>
                  <a:gd name="T9" fmla="*/ 161 h 162"/>
                  <a:gd name="T10" fmla="*/ 299 w 421"/>
                  <a:gd name="T11" fmla="*/ 45 h 162"/>
                  <a:gd name="T12" fmla="*/ 322 w 421"/>
                  <a:gd name="T13" fmla="*/ 45 h 162"/>
                  <a:gd name="T14" fmla="*/ 333 w 421"/>
                  <a:gd name="T15" fmla="*/ 68 h 162"/>
                  <a:gd name="T16" fmla="*/ 347 w 421"/>
                  <a:gd name="T17" fmla="*/ 45 h 162"/>
                  <a:gd name="T18" fmla="*/ 367 w 421"/>
                  <a:gd name="T19" fmla="*/ 45 h 162"/>
                  <a:gd name="T20" fmla="*/ 344 w 421"/>
                  <a:gd name="T21" fmla="*/ 76 h 162"/>
                  <a:gd name="T22" fmla="*/ 367 w 421"/>
                  <a:gd name="T23" fmla="*/ 110 h 162"/>
                  <a:gd name="T24" fmla="*/ 344 w 421"/>
                  <a:gd name="T25" fmla="*/ 110 h 162"/>
                  <a:gd name="T26" fmla="*/ 330 w 421"/>
                  <a:gd name="T27" fmla="*/ 85 h 162"/>
                  <a:gd name="T28" fmla="*/ 316 w 421"/>
                  <a:gd name="T29" fmla="*/ 110 h 162"/>
                  <a:gd name="T30" fmla="*/ 296 w 421"/>
                  <a:gd name="T31" fmla="*/ 110 h 162"/>
                  <a:gd name="T32" fmla="*/ 319 w 421"/>
                  <a:gd name="T33" fmla="*/ 74 h 162"/>
                  <a:gd name="T34" fmla="*/ 299 w 421"/>
                  <a:gd name="T35" fmla="*/ 45 h 162"/>
                  <a:gd name="T36" fmla="*/ 262 w 421"/>
                  <a:gd name="T37" fmla="*/ 93 h 162"/>
                  <a:gd name="T38" fmla="*/ 279 w 421"/>
                  <a:gd name="T39" fmla="*/ 93 h 162"/>
                  <a:gd name="T40" fmla="*/ 279 w 421"/>
                  <a:gd name="T41" fmla="*/ 110 h 162"/>
                  <a:gd name="T42" fmla="*/ 262 w 421"/>
                  <a:gd name="T43" fmla="*/ 110 h 162"/>
                  <a:gd name="T44" fmla="*/ 262 w 421"/>
                  <a:gd name="T45" fmla="*/ 93 h 162"/>
                  <a:gd name="T46" fmla="*/ 178 w 421"/>
                  <a:gd name="T47" fmla="*/ 45 h 162"/>
                  <a:gd name="T48" fmla="*/ 200 w 421"/>
                  <a:gd name="T49" fmla="*/ 45 h 162"/>
                  <a:gd name="T50" fmla="*/ 211 w 421"/>
                  <a:gd name="T51" fmla="*/ 68 h 162"/>
                  <a:gd name="T52" fmla="*/ 226 w 421"/>
                  <a:gd name="T53" fmla="*/ 45 h 162"/>
                  <a:gd name="T54" fmla="*/ 245 w 421"/>
                  <a:gd name="T55" fmla="*/ 45 h 162"/>
                  <a:gd name="T56" fmla="*/ 223 w 421"/>
                  <a:gd name="T57" fmla="*/ 76 h 162"/>
                  <a:gd name="T58" fmla="*/ 245 w 421"/>
                  <a:gd name="T59" fmla="*/ 110 h 162"/>
                  <a:gd name="T60" fmla="*/ 223 w 421"/>
                  <a:gd name="T61" fmla="*/ 110 h 162"/>
                  <a:gd name="T62" fmla="*/ 209 w 421"/>
                  <a:gd name="T63" fmla="*/ 85 h 162"/>
                  <a:gd name="T64" fmla="*/ 195 w 421"/>
                  <a:gd name="T65" fmla="*/ 110 h 162"/>
                  <a:gd name="T66" fmla="*/ 175 w 421"/>
                  <a:gd name="T67" fmla="*/ 110 h 162"/>
                  <a:gd name="T68" fmla="*/ 197 w 421"/>
                  <a:gd name="T69" fmla="*/ 74 h 162"/>
                  <a:gd name="T70" fmla="*/ 178 w 421"/>
                  <a:gd name="T71" fmla="*/ 45 h 162"/>
                  <a:gd name="T72" fmla="*/ 141 w 421"/>
                  <a:gd name="T73" fmla="*/ 93 h 162"/>
                  <a:gd name="T74" fmla="*/ 158 w 421"/>
                  <a:gd name="T75" fmla="*/ 93 h 162"/>
                  <a:gd name="T76" fmla="*/ 158 w 421"/>
                  <a:gd name="T77" fmla="*/ 110 h 162"/>
                  <a:gd name="T78" fmla="*/ 141 w 421"/>
                  <a:gd name="T79" fmla="*/ 110 h 162"/>
                  <a:gd name="T80" fmla="*/ 141 w 421"/>
                  <a:gd name="T81" fmla="*/ 93 h 162"/>
                  <a:gd name="T82" fmla="*/ 76 w 421"/>
                  <a:gd name="T83" fmla="*/ 45 h 162"/>
                  <a:gd name="T84" fmla="*/ 87 w 421"/>
                  <a:gd name="T85" fmla="*/ 68 h 162"/>
                  <a:gd name="T86" fmla="*/ 101 w 421"/>
                  <a:gd name="T87" fmla="*/ 45 h 162"/>
                  <a:gd name="T88" fmla="*/ 121 w 421"/>
                  <a:gd name="T89" fmla="*/ 45 h 162"/>
                  <a:gd name="T90" fmla="*/ 99 w 421"/>
                  <a:gd name="T91" fmla="*/ 76 h 162"/>
                  <a:gd name="T92" fmla="*/ 121 w 421"/>
                  <a:gd name="T93" fmla="*/ 110 h 162"/>
                  <a:gd name="T94" fmla="*/ 99 w 421"/>
                  <a:gd name="T95" fmla="*/ 110 h 162"/>
                  <a:gd name="T96" fmla="*/ 87 w 421"/>
                  <a:gd name="T97" fmla="*/ 85 h 162"/>
                  <a:gd name="T98" fmla="*/ 73 w 421"/>
                  <a:gd name="T99" fmla="*/ 110 h 162"/>
                  <a:gd name="T100" fmla="*/ 53 w 421"/>
                  <a:gd name="T101" fmla="*/ 110 h 162"/>
                  <a:gd name="T102" fmla="*/ 76 w 421"/>
                  <a:gd name="T103" fmla="*/ 74 h 162"/>
                  <a:gd name="T104" fmla="*/ 56 w 421"/>
                  <a:gd name="T105" fmla="*/ 43 h 162"/>
                  <a:gd name="T106" fmla="*/ 76 w 421"/>
                  <a:gd name="T107" fmla="*/ 43 h 162"/>
                  <a:gd name="T108" fmla="*/ 76 w 421"/>
                  <a:gd name="T109" fmla="*/ 45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21" h="162">
                    <a:moveTo>
                      <a:pt x="420" y="161"/>
                    </a:moveTo>
                    <a:lnTo>
                      <a:pt x="420" y="0"/>
                    </a:lnTo>
                    <a:lnTo>
                      <a:pt x="0" y="0"/>
                    </a:lnTo>
                    <a:lnTo>
                      <a:pt x="0" y="161"/>
                    </a:lnTo>
                    <a:lnTo>
                      <a:pt x="420" y="161"/>
                    </a:lnTo>
                    <a:close/>
                    <a:moveTo>
                      <a:pt x="299" y="45"/>
                    </a:moveTo>
                    <a:lnTo>
                      <a:pt x="322" y="45"/>
                    </a:lnTo>
                    <a:lnTo>
                      <a:pt x="333" y="68"/>
                    </a:lnTo>
                    <a:lnTo>
                      <a:pt x="347" y="45"/>
                    </a:lnTo>
                    <a:lnTo>
                      <a:pt x="367" y="45"/>
                    </a:lnTo>
                    <a:lnTo>
                      <a:pt x="344" y="76"/>
                    </a:lnTo>
                    <a:lnTo>
                      <a:pt x="367" y="110"/>
                    </a:lnTo>
                    <a:lnTo>
                      <a:pt x="344" y="110"/>
                    </a:lnTo>
                    <a:lnTo>
                      <a:pt x="330" y="85"/>
                    </a:lnTo>
                    <a:lnTo>
                      <a:pt x="316" y="110"/>
                    </a:lnTo>
                    <a:lnTo>
                      <a:pt x="296" y="110"/>
                    </a:lnTo>
                    <a:lnTo>
                      <a:pt x="319" y="74"/>
                    </a:lnTo>
                    <a:lnTo>
                      <a:pt x="299" y="45"/>
                    </a:lnTo>
                    <a:close/>
                    <a:moveTo>
                      <a:pt x="262" y="93"/>
                    </a:moveTo>
                    <a:lnTo>
                      <a:pt x="279" y="93"/>
                    </a:lnTo>
                    <a:lnTo>
                      <a:pt x="279" y="110"/>
                    </a:lnTo>
                    <a:lnTo>
                      <a:pt x="262" y="110"/>
                    </a:lnTo>
                    <a:lnTo>
                      <a:pt x="262" y="93"/>
                    </a:lnTo>
                    <a:close/>
                    <a:moveTo>
                      <a:pt x="178" y="45"/>
                    </a:moveTo>
                    <a:lnTo>
                      <a:pt x="200" y="45"/>
                    </a:lnTo>
                    <a:lnTo>
                      <a:pt x="211" y="68"/>
                    </a:lnTo>
                    <a:lnTo>
                      <a:pt x="226" y="45"/>
                    </a:lnTo>
                    <a:lnTo>
                      <a:pt x="245" y="45"/>
                    </a:lnTo>
                    <a:lnTo>
                      <a:pt x="223" y="76"/>
                    </a:lnTo>
                    <a:lnTo>
                      <a:pt x="245" y="110"/>
                    </a:lnTo>
                    <a:lnTo>
                      <a:pt x="223" y="110"/>
                    </a:lnTo>
                    <a:lnTo>
                      <a:pt x="209" y="85"/>
                    </a:lnTo>
                    <a:lnTo>
                      <a:pt x="195" y="110"/>
                    </a:lnTo>
                    <a:lnTo>
                      <a:pt x="175" y="110"/>
                    </a:lnTo>
                    <a:lnTo>
                      <a:pt x="197" y="74"/>
                    </a:lnTo>
                    <a:lnTo>
                      <a:pt x="178" y="45"/>
                    </a:lnTo>
                    <a:close/>
                    <a:moveTo>
                      <a:pt x="141" y="93"/>
                    </a:moveTo>
                    <a:lnTo>
                      <a:pt x="158" y="93"/>
                    </a:lnTo>
                    <a:lnTo>
                      <a:pt x="158" y="110"/>
                    </a:lnTo>
                    <a:lnTo>
                      <a:pt x="141" y="110"/>
                    </a:lnTo>
                    <a:lnTo>
                      <a:pt x="141" y="93"/>
                    </a:lnTo>
                    <a:close/>
                    <a:moveTo>
                      <a:pt x="76" y="45"/>
                    </a:moveTo>
                    <a:lnTo>
                      <a:pt x="87" y="68"/>
                    </a:lnTo>
                    <a:lnTo>
                      <a:pt x="101" y="45"/>
                    </a:lnTo>
                    <a:lnTo>
                      <a:pt x="121" y="45"/>
                    </a:lnTo>
                    <a:lnTo>
                      <a:pt x="99" y="76"/>
                    </a:lnTo>
                    <a:lnTo>
                      <a:pt x="121" y="110"/>
                    </a:lnTo>
                    <a:lnTo>
                      <a:pt x="99" y="110"/>
                    </a:lnTo>
                    <a:lnTo>
                      <a:pt x="87" y="85"/>
                    </a:lnTo>
                    <a:lnTo>
                      <a:pt x="73" y="110"/>
                    </a:lnTo>
                    <a:lnTo>
                      <a:pt x="53" y="110"/>
                    </a:lnTo>
                    <a:lnTo>
                      <a:pt x="76" y="74"/>
                    </a:lnTo>
                    <a:lnTo>
                      <a:pt x="56" y="43"/>
                    </a:lnTo>
                    <a:lnTo>
                      <a:pt x="76" y="43"/>
                    </a:lnTo>
                    <a:lnTo>
                      <a:pt x="76" y="45"/>
                    </a:lnTo>
                    <a:close/>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03" name="Freeform 28">
                <a:extLst>
                  <a:ext uri="{FF2B5EF4-FFF2-40B4-BE49-F238E27FC236}">
                    <a16:creationId xmlns:a16="http://schemas.microsoft.com/office/drawing/2014/main" id="{B2618AB5-A615-49C4-BD4C-2A0A9F4CA067}"/>
                  </a:ext>
                </a:extLst>
              </p:cNvPr>
              <p:cNvSpPr>
                <a:spLocks noChangeArrowheads="1"/>
              </p:cNvSpPr>
              <p:nvPr/>
            </p:nvSpPr>
            <p:spPr bwMode="auto">
              <a:xfrm>
                <a:off x="1836738" y="4603750"/>
                <a:ext cx="55562" cy="58738"/>
              </a:xfrm>
              <a:custGeom>
                <a:avLst/>
                <a:gdLst>
                  <a:gd name="T0" fmla="*/ 77 w 156"/>
                  <a:gd name="T1" fmla="*/ 161 h 162"/>
                  <a:gd name="T2" fmla="*/ 0 w 156"/>
                  <a:gd name="T3" fmla="*/ 161 h 162"/>
                  <a:gd name="T4" fmla="*/ 0 w 156"/>
                  <a:gd name="T5" fmla="*/ 0 h 162"/>
                  <a:gd name="T6" fmla="*/ 155 w 156"/>
                  <a:gd name="T7" fmla="*/ 0 h 162"/>
                  <a:gd name="T8" fmla="*/ 155 w 156"/>
                  <a:gd name="T9" fmla="*/ 161 h 162"/>
                  <a:gd name="T10" fmla="*/ 77 w 156"/>
                  <a:gd name="T11" fmla="*/ 161 h 162"/>
                </a:gdLst>
                <a:ahLst/>
                <a:cxnLst>
                  <a:cxn ang="0">
                    <a:pos x="T0" y="T1"/>
                  </a:cxn>
                  <a:cxn ang="0">
                    <a:pos x="T2" y="T3"/>
                  </a:cxn>
                  <a:cxn ang="0">
                    <a:pos x="T4" y="T5"/>
                  </a:cxn>
                  <a:cxn ang="0">
                    <a:pos x="T6" y="T7"/>
                  </a:cxn>
                  <a:cxn ang="0">
                    <a:pos x="T8" y="T9"/>
                  </a:cxn>
                  <a:cxn ang="0">
                    <a:pos x="T10" y="T11"/>
                  </a:cxn>
                </a:cxnLst>
                <a:rect l="0" t="0" r="r" b="b"/>
                <a:pathLst>
                  <a:path w="156" h="162">
                    <a:moveTo>
                      <a:pt x="77" y="161"/>
                    </a:moveTo>
                    <a:lnTo>
                      <a:pt x="0" y="161"/>
                    </a:lnTo>
                    <a:lnTo>
                      <a:pt x="0" y="0"/>
                    </a:lnTo>
                    <a:lnTo>
                      <a:pt x="155" y="0"/>
                    </a:lnTo>
                    <a:lnTo>
                      <a:pt x="155" y="161"/>
                    </a:lnTo>
                    <a:lnTo>
                      <a:pt x="77" y="161"/>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04" name="Freeform 161">
                <a:extLst>
                  <a:ext uri="{FF2B5EF4-FFF2-40B4-BE49-F238E27FC236}">
                    <a16:creationId xmlns:a16="http://schemas.microsoft.com/office/drawing/2014/main" id="{AF1BB17C-F59B-4260-926B-A6E355ACEF50}"/>
                  </a:ext>
                </a:extLst>
              </p:cNvPr>
              <p:cNvSpPr>
                <a:spLocks noChangeArrowheads="1"/>
              </p:cNvSpPr>
              <p:nvPr/>
            </p:nvSpPr>
            <p:spPr bwMode="auto">
              <a:xfrm>
                <a:off x="1836738" y="4440238"/>
                <a:ext cx="55562" cy="58737"/>
              </a:xfrm>
              <a:custGeom>
                <a:avLst/>
                <a:gdLst>
                  <a:gd name="T0" fmla="*/ 77 w 156"/>
                  <a:gd name="T1" fmla="*/ 161 h 162"/>
                  <a:gd name="T2" fmla="*/ 0 w 156"/>
                  <a:gd name="T3" fmla="*/ 161 h 162"/>
                  <a:gd name="T4" fmla="*/ 0 w 156"/>
                  <a:gd name="T5" fmla="*/ 0 h 162"/>
                  <a:gd name="T6" fmla="*/ 155 w 156"/>
                  <a:gd name="T7" fmla="*/ 0 h 162"/>
                  <a:gd name="T8" fmla="*/ 155 w 156"/>
                  <a:gd name="T9" fmla="*/ 161 h 162"/>
                  <a:gd name="T10" fmla="*/ 77 w 156"/>
                  <a:gd name="T11" fmla="*/ 161 h 162"/>
                </a:gdLst>
                <a:ahLst/>
                <a:cxnLst>
                  <a:cxn ang="0">
                    <a:pos x="T0" y="T1"/>
                  </a:cxn>
                  <a:cxn ang="0">
                    <a:pos x="T2" y="T3"/>
                  </a:cxn>
                  <a:cxn ang="0">
                    <a:pos x="T4" y="T5"/>
                  </a:cxn>
                  <a:cxn ang="0">
                    <a:pos x="T6" y="T7"/>
                  </a:cxn>
                  <a:cxn ang="0">
                    <a:pos x="T8" y="T9"/>
                  </a:cxn>
                  <a:cxn ang="0">
                    <a:pos x="T10" y="T11"/>
                  </a:cxn>
                </a:cxnLst>
                <a:rect l="0" t="0" r="r" b="b"/>
                <a:pathLst>
                  <a:path w="156" h="162">
                    <a:moveTo>
                      <a:pt x="77" y="161"/>
                    </a:moveTo>
                    <a:lnTo>
                      <a:pt x="0" y="161"/>
                    </a:lnTo>
                    <a:lnTo>
                      <a:pt x="0" y="0"/>
                    </a:lnTo>
                    <a:lnTo>
                      <a:pt x="155" y="0"/>
                    </a:lnTo>
                    <a:lnTo>
                      <a:pt x="155" y="161"/>
                    </a:lnTo>
                    <a:lnTo>
                      <a:pt x="77" y="161"/>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05" name="Freeform 162">
                <a:extLst>
                  <a:ext uri="{FF2B5EF4-FFF2-40B4-BE49-F238E27FC236}">
                    <a16:creationId xmlns:a16="http://schemas.microsoft.com/office/drawing/2014/main" id="{D3D42759-A486-4F7E-8DEF-A38125168E29}"/>
                  </a:ext>
                </a:extLst>
              </p:cNvPr>
              <p:cNvSpPr>
                <a:spLocks noChangeArrowheads="1"/>
              </p:cNvSpPr>
              <p:nvPr/>
            </p:nvSpPr>
            <p:spPr bwMode="auto">
              <a:xfrm>
                <a:off x="1911350" y="4440238"/>
                <a:ext cx="150813" cy="58737"/>
              </a:xfrm>
              <a:custGeom>
                <a:avLst/>
                <a:gdLst>
                  <a:gd name="T0" fmla="*/ 420 w 421"/>
                  <a:gd name="T1" fmla="*/ 161 h 162"/>
                  <a:gd name="T2" fmla="*/ 420 w 421"/>
                  <a:gd name="T3" fmla="*/ 0 h 162"/>
                  <a:gd name="T4" fmla="*/ 0 w 421"/>
                  <a:gd name="T5" fmla="*/ 0 h 162"/>
                  <a:gd name="T6" fmla="*/ 0 w 421"/>
                  <a:gd name="T7" fmla="*/ 161 h 162"/>
                  <a:gd name="T8" fmla="*/ 420 w 421"/>
                  <a:gd name="T9" fmla="*/ 161 h 162"/>
                  <a:gd name="T10" fmla="*/ 299 w 421"/>
                  <a:gd name="T11" fmla="*/ 62 h 162"/>
                  <a:gd name="T12" fmla="*/ 322 w 421"/>
                  <a:gd name="T13" fmla="*/ 62 h 162"/>
                  <a:gd name="T14" fmla="*/ 333 w 421"/>
                  <a:gd name="T15" fmla="*/ 85 h 162"/>
                  <a:gd name="T16" fmla="*/ 347 w 421"/>
                  <a:gd name="T17" fmla="*/ 62 h 162"/>
                  <a:gd name="T18" fmla="*/ 367 w 421"/>
                  <a:gd name="T19" fmla="*/ 62 h 162"/>
                  <a:gd name="T20" fmla="*/ 344 w 421"/>
                  <a:gd name="T21" fmla="*/ 93 h 162"/>
                  <a:gd name="T22" fmla="*/ 367 w 421"/>
                  <a:gd name="T23" fmla="*/ 127 h 162"/>
                  <a:gd name="T24" fmla="*/ 344 w 421"/>
                  <a:gd name="T25" fmla="*/ 127 h 162"/>
                  <a:gd name="T26" fmla="*/ 330 w 421"/>
                  <a:gd name="T27" fmla="*/ 102 h 162"/>
                  <a:gd name="T28" fmla="*/ 316 w 421"/>
                  <a:gd name="T29" fmla="*/ 127 h 162"/>
                  <a:gd name="T30" fmla="*/ 296 w 421"/>
                  <a:gd name="T31" fmla="*/ 127 h 162"/>
                  <a:gd name="T32" fmla="*/ 319 w 421"/>
                  <a:gd name="T33" fmla="*/ 90 h 162"/>
                  <a:gd name="T34" fmla="*/ 299 w 421"/>
                  <a:gd name="T35" fmla="*/ 62 h 162"/>
                  <a:gd name="T36" fmla="*/ 262 w 421"/>
                  <a:gd name="T37" fmla="*/ 110 h 162"/>
                  <a:gd name="T38" fmla="*/ 279 w 421"/>
                  <a:gd name="T39" fmla="*/ 110 h 162"/>
                  <a:gd name="T40" fmla="*/ 279 w 421"/>
                  <a:gd name="T41" fmla="*/ 127 h 162"/>
                  <a:gd name="T42" fmla="*/ 262 w 421"/>
                  <a:gd name="T43" fmla="*/ 127 h 162"/>
                  <a:gd name="T44" fmla="*/ 262 w 421"/>
                  <a:gd name="T45" fmla="*/ 110 h 162"/>
                  <a:gd name="T46" fmla="*/ 178 w 421"/>
                  <a:gd name="T47" fmla="*/ 62 h 162"/>
                  <a:gd name="T48" fmla="*/ 200 w 421"/>
                  <a:gd name="T49" fmla="*/ 62 h 162"/>
                  <a:gd name="T50" fmla="*/ 211 w 421"/>
                  <a:gd name="T51" fmla="*/ 85 h 162"/>
                  <a:gd name="T52" fmla="*/ 226 w 421"/>
                  <a:gd name="T53" fmla="*/ 62 h 162"/>
                  <a:gd name="T54" fmla="*/ 245 w 421"/>
                  <a:gd name="T55" fmla="*/ 62 h 162"/>
                  <a:gd name="T56" fmla="*/ 223 w 421"/>
                  <a:gd name="T57" fmla="*/ 93 h 162"/>
                  <a:gd name="T58" fmla="*/ 245 w 421"/>
                  <a:gd name="T59" fmla="*/ 127 h 162"/>
                  <a:gd name="T60" fmla="*/ 223 w 421"/>
                  <a:gd name="T61" fmla="*/ 127 h 162"/>
                  <a:gd name="T62" fmla="*/ 209 w 421"/>
                  <a:gd name="T63" fmla="*/ 102 h 162"/>
                  <a:gd name="T64" fmla="*/ 195 w 421"/>
                  <a:gd name="T65" fmla="*/ 127 h 162"/>
                  <a:gd name="T66" fmla="*/ 175 w 421"/>
                  <a:gd name="T67" fmla="*/ 127 h 162"/>
                  <a:gd name="T68" fmla="*/ 197 w 421"/>
                  <a:gd name="T69" fmla="*/ 90 h 162"/>
                  <a:gd name="T70" fmla="*/ 178 w 421"/>
                  <a:gd name="T71" fmla="*/ 62 h 162"/>
                  <a:gd name="T72" fmla="*/ 141 w 421"/>
                  <a:gd name="T73" fmla="*/ 110 h 162"/>
                  <a:gd name="T74" fmla="*/ 158 w 421"/>
                  <a:gd name="T75" fmla="*/ 110 h 162"/>
                  <a:gd name="T76" fmla="*/ 158 w 421"/>
                  <a:gd name="T77" fmla="*/ 127 h 162"/>
                  <a:gd name="T78" fmla="*/ 141 w 421"/>
                  <a:gd name="T79" fmla="*/ 127 h 162"/>
                  <a:gd name="T80" fmla="*/ 141 w 421"/>
                  <a:gd name="T81" fmla="*/ 110 h 162"/>
                  <a:gd name="T82" fmla="*/ 76 w 421"/>
                  <a:gd name="T83" fmla="*/ 62 h 162"/>
                  <a:gd name="T84" fmla="*/ 87 w 421"/>
                  <a:gd name="T85" fmla="*/ 85 h 162"/>
                  <a:gd name="T86" fmla="*/ 101 w 421"/>
                  <a:gd name="T87" fmla="*/ 62 h 162"/>
                  <a:gd name="T88" fmla="*/ 121 w 421"/>
                  <a:gd name="T89" fmla="*/ 62 h 162"/>
                  <a:gd name="T90" fmla="*/ 99 w 421"/>
                  <a:gd name="T91" fmla="*/ 93 h 162"/>
                  <a:gd name="T92" fmla="*/ 121 w 421"/>
                  <a:gd name="T93" fmla="*/ 127 h 162"/>
                  <a:gd name="T94" fmla="*/ 99 w 421"/>
                  <a:gd name="T95" fmla="*/ 127 h 162"/>
                  <a:gd name="T96" fmla="*/ 84 w 421"/>
                  <a:gd name="T97" fmla="*/ 102 h 162"/>
                  <a:gd name="T98" fmla="*/ 70 w 421"/>
                  <a:gd name="T99" fmla="*/ 127 h 162"/>
                  <a:gd name="T100" fmla="*/ 51 w 421"/>
                  <a:gd name="T101" fmla="*/ 127 h 162"/>
                  <a:gd name="T102" fmla="*/ 73 w 421"/>
                  <a:gd name="T103" fmla="*/ 90 h 162"/>
                  <a:gd name="T104" fmla="*/ 53 w 421"/>
                  <a:gd name="T105" fmla="*/ 59 h 162"/>
                  <a:gd name="T106" fmla="*/ 76 w 421"/>
                  <a:gd name="T107" fmla="*/ 59 h 162"/>
                  <a:gd name="T108" fmla="*/ 76 w 421"/>
                  <a:gd name="T109" fmla="*/ 6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21" h="162">
                    <a:moveTo>
                      <a:pt x="420" y="161"/>
                    </a:moveTo>
                    <a:lnTo>
                      <a:pt x="420" y="0"/>
                    </a:lnTo>
                    <a:lnTo>
                      <a:pt x="0" y="0"/>
                    </a:lnTo>
                    <a:lnTo>
                      <a:pt x="0" y="161"/>
                    </a:lnTo>
                    <a:lnTo>
                      <a:pt x="420" y="161"/>
                    </a:lnTo>
                    <a:close/>
                    <a:moveTo>
                      <a:pt x="299" y="62"/>
                    </a:moveTo>
                    <a:lnTo>
                      <a:pt x="322" y="62"/>
                    </a:lnTo>
                    <a:lnTo>
                      <a:pt x="333" y="85"/>
                    </a:lnTo>
                    <a:lnTo>
                      <a:pt x="347" y="62"/>
                    </a:lnTo>
                    <a:lnTo>
                      <a:pt x="367" y="62"/>
                    </a:lnTo>
                    <a:lnTo>
                      <a:pt x="344" y="93"/>
                    </a:lnTo>
                    <a:lnTo>
                      <a:pt x="367" y="127"/>
                    </a:lnTo>
                    <a:lnTo>
                      <a:pt x="344" y="127"/>
                    </a:lnTo>
                    <a:lnTo>
                      <a:pt x="330" y="102"/>
                    </a:lnTo>
                    <a:lnTo>
                      <a:pt x="316" y="127"/>
                    </a:lnTo>
                    <a:lnTo>
                      <a:pt x="296" y="127"/>
                    </a:lnTo>
                    <a:lnTo>
                      <a:pt x="319" y="90"/>
                    </a:lnTo>
                    <a:lnTo>
                      <a:pt x="299" y="62"/>
                    </a:lnTo>
                    <a:close/>
                    <a:moveTo>
                      <a:pt x="262" y="110"/>
                    </a:moveTo>
                    <a:lnTo>
                      <a:pt x="279" y="110"/>
                    </a:lnTo>
                    <a:lnTo>
                      <a:pt x="279" y="127"/>
                    </a:lnTo>
                    <a:lnTo>
                      <a:pt x="262" y="127"/>
                    </a:lnTo>
                    <a:lnTo>
                      <a:pt x="262" y="110"/>
                    </a:lnTo>
                    <a:close/>
                    <a:moveTo>
                      <a:pt x="178" y="62"/>
                    </a:moveTo>
                    <a:lnTo>
                      <a:pt x="200" y="62"/>
                    </a:lnTo>
                    <a:lnTo>
                      <a:pt x="211" y="85"/>
                    </a:lnTo>
                    <a:lnTo>
                      <a:pt x="226" y="62"/>
                    </a:lnTo>
                    <a:lnTo>
                      <a:pt x="245" y="62"/>
                    </a:lnTo>
                    <a:lnTo>
                      <a:pt x="223" y="93"/>
                    </a:lnTo>
                    <a:lnTo>
                      <a:pt x="245" y="127"/>
                    </a:lnTo>
                    <a:lnTo>
                      <a:pt x="223" y="127"/>
                    </a:lnTo>
                    <a:lnTo>
                      <a:pt x="209" y="102"/>
                    </a:lnTo>
                    <a:lnTo>
                      <a:pt x="195" y="127"/>
                    </a:lnTo>
                    <a:lnTo>
                      <a:pt x="175" y="127"/>
                    </a:lnTo>
                    <a:lnTo>
                      <a:pt x="197" y="90"/>
                    </a:lnTo>
                    <a:lnTo>
                      <a:pt x="178" y="62"/>
                    </a:lnTo>
                    <a:close/>
                    <a:moveTo>
                      <a:pt x="141" y="110"/>
                    </a:moveTo>
                    <a:lnTo>
                      <a:pt x="158" y="110"/>
                    </a:lnTo>
                    <a:lnTo>
                      <a:pt x="158" y="127"/>
                    </a:lnTo>
                    <a:lnTo>
                      <a:pt x="141" y="127"/>
                    </a:lnTo>
                    <a:lnTo>
                      <a:pt x="141" y="110"/>
                    </a:lnTo>
                    <a:close/>
                    <a:moveTo>
                      <a:pt x="76" y="62"/>
                    </a:moveTo>
                    <a:lnTo>
                      <a:pt x="87" y="85"/>
                    </a:lnTo>
                    <a:lnTo>
                      <a:pt x="101" y="62"/>
                    </a:lnTo>
                    <a:lnTo>
                      <a:pt x="121" y="62"/>
                    </a:lnTo>
                    <a:lnTo>
                      <a:pt x="99" y="93"/>
                    </a:lnTo>
                    <a:lnTo>
                      <a:pt x="121" y="127"/>
                    </a:lnTo>
                    <a:lnTo>
                      <a:pt x="99" y="127"/>
                    </a:lnTo>
                    <a:lnTo>
                      <a:pt x="84" y="102"/>
                    </a:lnTo>
                    <a:lnTo>
                      <a:pt x="70" y="127"/>
                    </a:lnTo>
                    <a:lnTo>
                      <a:pt x="51" y="127"/>
                    </a:lnTo>
                    <a:lnTo>
                      <a:pt x="73" y="90"/>
                    </a:lnTo>
                    <a:lnTo>
                      <a:pt x="53" y="59"/>
                    </a:lnTo>
                    <a:lnTo>
                      <a:pt x="76" y="59"/>
                    </a:lnTo>
                    <a:lnTo>
                      <a:pt x="76" y="62"/>
                    </a:lnTo>
                    <a:close/>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06" name="Freeform 163">
                <a:extLst>
                  <a:ext uri="{FF2B5EF4-FFF2-40B4-BE49-F238E27FC236}">
                    <a16:creationId xmlns:a16="http://schemas.microsoft.com/office/drawing/2014/main" id="{1053715E-D172-4744-85B9-377668267B2E}"/>
                  </a:ext>
                </a:extLst>
              </p:cNvPr>
              <p:cNvSpPr>
                <a:spLocks noChangeArrowheads="1"/>
              </p:cNvSpPr>
              <p:nvPr/>
            </p:nvSpPr>
            <p:spPr bwMode="auto">
              <a:xfrm>
                <a:off x="1836738" y="4522788"/>
                <a:ext cx="55562" cy="58737"/>
              </a:xfrm>
              <a:custGeom>
                <a:avLst/>
                <a:gdLst>
                  <a:gd name="T0" fmla="*/ 77 w 156"/>
                  <a:gd name="T1" fmla="*/ 161 h 162"/>
                  <a:gd name="T2" fmla="*/ 0 w 156"/>
                  <a:gd name="T3" fmla="*/ 161 h 162"/>
                  <a:gd name="T4" fmla="*/ 0 w 156"/>
                  <a:gd name="T5" fmla="*/ 0 h 162"/>
                  <a:gd name="T6" fmla="*/ 155 w 156"/>
                  <a:gd name="T7" fmla="*/ 0 h 162"/>
                  <a:gd name="T8" fmla="*/ 155 w 156"/>
                  <a:gd name="T9" fmla="*/ 161 h 162"/>
                  <a:gd name="T10" fmla="*/ 77 w 156"/>
                  <a:gd name="T11" fmla="*/ 161 h 162"/>
                </a:gdLst>
                <a:ahLst/>
                <a:cxnLst>
                  <a:cxn ang="0">
                    <a:pos x="T0" y="T1"/>
                  </a:cxn>
                  <a:cxn ang="0">
                    <a:pos x="T2" y="T3"/>
                  </a:cxn>
                  <a:cxn ang="0">
                    <a:pos x="T4" y="T5"/>
                  </a:cxn>
                  <a:cxn ang="0">
                    <a:pos x="T6" y="T7"/>
                  </a:cxn>
                  <a:cxn ang="0">
                    <a:pos x="T8" y="T9"/>
                  </a:cxn>
                  <a:cxn ang="0">
                    <a:pos x="T10" y="T11"/>
                  </a:cxn>
                </a:cxnLst>
                <a:rect l="0" t="0" r="r" b="b"/>
                <a:pathLst>
                  <a:path w="156" h="162">
                    <a:moveTo>
                      <a:pt x="77" y="161"/>
                    </a:moveTo>
                    <a:lnTo>
                      <a:pt x="0" y="161"/>
                    </a:lnTo>
                    <a:lnTo>
                      <a:pt x="0" y="0"/>
                    </a:lnTo>
                    <a:lnTo>
                      <a:pt x="155" y="0"/>
                    </a:lnTo>
                    <a:lnTo>
                      <a:pt x="155" y="161"/>
                    </a:lnTo>
                    <a:lnTo>
                      <a:pt x="77" y="161"/>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07" name="Freeform 164">
                <a:extLst>
                  <a:ext uri="{FF2B5EF4-FFF2-40B4-BE49-F238E27FC236}">
                    <a16:creationId xmlns:a16="http://schemas.microsoft.com/office/drawing/2014/main" id="{455334FD-222D-4548-9A33-19D38247908C}"/>
                  </a:ext>
                </a:extLst>
              </p:cNvPr>
              <p:cNvSpPr>
                <a:spLocks noChangeArrowheads="1"/>
              </p:cNvSpPr>
              <p:nvPr/>
            </p:nvSpPr>
            <p:spPr bwMode="auto">
              <a:xfrm>
                <a:off x="1911350" y="4522788"/>
                <a:ext cx="150813" cy="58737"/>
              </a:xfrm>
              <a:custGeom>
                <a:avLst/>
                <a:gdLst>
                  <a:gd name="T0" fmla="*/ 420 w 421"/>
                  <a:gd name="T1" fmla="*/ 161 h 162"/>
                  <a:gd name="T2" fmla="*/ 420 w 421"/>
                  <a:gd name="T3" fmla="*/ 0 h 162"/>
                  <a:gd name="T4" fmla="*/ 0 w 421"/>
                  <a:gd name="T5" fmla="*/ 0 h 162"/>
                  <a:gd name="T6" fmla="*/ 0 w 421"/>
                  <a:gd name="T7" fmla="*/ 161 h 162"/>
                  <a:gd name="T8" fmla="*/ 420 w 421"/>
                  <a:gd name="T9" fmla="*/ 161 h 162"/>
                  <a:gd name="T10" fmla="*/ 299 w 421"/>
                  <a:gd name="T11" fmla="*/ 53 h 162"/>
                  <a:gd name="T12" fmla="*/ 322 w 421"/>
                  <a:gd name="T13" fmla="*/ 53 h 162"/>
                  <a:gd name="T14" fmla="*/ 333 w 421"/>
                  <a:gd name="T15" fmla="*/ 76 h 162"/>
                  <a:gd name="T16" fmla="*/ 347 w 421"/>
                  <a:gd name="T17" fmla="*/ 53 h 162"/>
                  <a:gd name="T18" fmla="*/ 367 w 421"/>
                  <a:gd name="T19" fmla="*/ 53 h 162"/>
                  <a:gd name="T20" fmla="*/ 344 w 421"/>
                  <a:gd name="T21" fmla="*/ 84 h 162"/>
                  <a:gd name="T22" fmla="*/ 367 w 421"/>
                  <a:gd name="T23" fmla="*/ 118 h 162"/>
                  <a:gd name="T24" fmla="*/ 344 w 421"/>
                  <a:gd name="T25" fmla="*/ 118 h 162"/>
                  <a:gd name="T26" fmla="*/ 330 w 421"/>
                  <a:gd name="T27" fmla="*/ 93 h 162"/>
                  <a:gd name="T28" fmla="*/ 316 w 421"/>
                  <a:gd name="T29" fmla="*/ 118 h 162"/>
                  <a:gd name="T30" fmla="*/ 296 w 421"/>
                  <a:gd name="T31" fmla="*/ 118 h 162"/>
                  <a:gd name="T32" fmla="*/ 319 w 421"/>
                  <a:gd name="T33" fmla="*/ 82 h 162"/>
                  <a:gd name="T34" fmla="*/ 299 w 421"/>
                  <a:gd name="T35" fmla="*/ 53 h 162"/>
                  <a:gd name="T36" fmla="*/ 262 w 421"/>
                  <a:gd name="T37" fmla="*/ 101 h 162"/>
                  <a:gd name="T38" fmla="*/ 279 w 421"/>
                  <a:gd name="T39" fmla="*/ 101 h 162"/>
                  <a:gd name="T40" fmla="*/ 279 w 421"/>
                  <a:gd name="T41" fmla="*/ 118 h 162"/>
                  <a:gd name="T42" fmla="*/ 262 w 421"/>
                  <a:gd name="T43" fmla="*/ 118 h 162"/>
                  <a:gd name="T44" fmla="*/ 262 w 421"/>
                  <a:gd name="T45" fmla="*/ 101 h 162"/>
                  <a:gd name="T46" fmla="*/ 178 w 421"/>
                  <a:gd name="T47" fmla="*/ 53 h 162"/>
                  <a:gd name="T48" fmla="*/ 200 w 421"/>
                  <a:gd name="T49" fmla="*/ 53 h 162"/>
                  <a:gd name="T50" fmla="*/ 211 w 421"/>
                  <a:gd name="T51" fmla="*/ 76 h 162"/>
                  <a:gd name="T52" fmla="*/ 226 w 421"/>
                  <a:gd name="T53" fmla="*/ 53 h 162"/>
                  <a:gd name="T54" fmla="*/ 245 w 421"/>
                  <a:gd name="T55" fmla="*/ 53 h 162"/>
                  <a:gd name="T56" fmla="*/ 223 w 421"/>
                  <a:gd name="T57" fmla="*/ 84 h 162"/>
                  <a:gd name="T58" fmla="*/ 245 w 421"/>
                  <a:gd name="T59" fmla="*/ 118 h 162"/>
                  <a:gd name="T60" fmla="*/ 223 w 421"/>
                  <a:gd name="T61" fmla="*/ 118 h 162"/>
                  <a:gd name="T62" fmla="*/ 209 w 421"/>
                  <a:gd name="T63" fmla="*/ 93 h 162"/>
                  <a:gd name="T64" fmla="*/ 195 w 421"/>
                  <a:gd name="T65" fmla="*/ 118 h 162"/>
                  <a:gd name="T66" fmla="*/ 175 w 421"/>
                  <a:gd name="T67" fmla="*/ 118 h 162"/>
                  <a:gd name="T68" fmla="*/ 197 w 421"/>
                  <a:gd name="T69" fmla="*/ 82 h 162"/>
                  <a:gd name="T70" fmla="*/ 178 w 421"/>
                  <a:gd name="T71" fmla="*/ 53 h 162"/>
                  <a:gd name="T72" fmla="*/ 141 w 421"/>
                  <a:gd name="T73" fmla="*/ 101 h 162"/>
                  <a:gd name="T74" fmla="*/ 158 w 421"/>
                  <a:gd name="T75" fmla="*/ 101 h 162"/>
                  <a:gd name="T76" fmla="*/ 158 w 421"/>
                  <a:gd name="T77" fmla="*/ 118 h 162"/>
                  <a:gd name="T78" fmla="*/ 141 w 421"/>
                  <a:gd name="T79" fmla="*/ 118 h 162"/>
                  <a:gd name="T80" fmla="*/ 141 w 421"/>
                  <a:gd name="T81" fmla="*/ 101 h 162"/>
                  <a:gd name="T82" fmla="*/ 76 w 421"/>
                  <a:gd name="T83" fmla="*/ 53 h 162"/>
                  <a:gd name="T84" fmla="*/ 87 w 421"/>
                  <a:gd name="T85" fmla="*/ 76 h 162"/>
                  <a:gd name="T86" fmla="*/ 101 w 421"/>
                  <a:gd name="T87" fmla="*/ 53 h 162"/>
                  <a:gd name="T88" fmla="*/ 121 w 421"/>
                  <a:gd name="T89" fmla="*/ 53 h 162"/>
                  <a:gd name="T90" fmla="*/ 99 w 421"/>
                  <a:gd name="T91" fmla="*/ 84 h 162"/>
                  <a:gd name="T92" fmla="*/ 121 w 421"/>
                  <a:gd name="T93" fmla="*/ 118 h 162"/>
                  <a:gd name="T94" fmla="*/ 99 w 421"/>
                  <a:gd name="T95" fmla="*/ 118 h 162"/>
                  <a:gd name="T96" fmla="*/ 84 w 421"/>
                  <a:gd name="T97" fmla="*/ 93 h 162"/>
                  <a:gd name="T98" fmla="*/ 70 w 421"/>
                  <a:gd name="T99" fmla="*/ 118 h 162"/>
                  <a:gd name="T100" fmla="*/ 51 w 421"/>
                  <a:gd name="T101" fmla="*/ 118 h 162"/>
                  <a:gd name="T102" fmla="*/ 73 w 421"/>
                  <a:gd name="T103" fmla="*/ 82 h 162"/>
                  <a:gd name="T104" fmla="*/ 53 w 421"/>
                  <a:gd name="T105" fmla="*/ 50 h 162"/>
                  <a:gd name="T106" fmla="*/ 76 w 421"/>
                  <a:gd name="T107" fmla="*/ 50 h 162"/>
                  <a:gd name="T108" fmla="*/ 76 w 421"/>
                  <a:gd name="T109" fmla="*/ 53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21" h="162">
                    <a:moveTo>
                      <a:pt x="420" y="161"/>
                    </a:moveTo>
                    <a:lnTo>
                      <a:pt x="420" y="0"/>
                    </a:lnTo>
                    <a:lnTo>
                      <a:pt x="0" y="0"/>
                    </a:lnTo>
                    <a:lnTo>
                      <a:pt x="0" y="161"/>
                    </a:lnTo>
                    <a:lnTo>
                      <a:pt x="420" y="161"/>
                    </a:lnTo>
                    <a:close/>
                    <a:moveTo>
                      <a:pt x="299" y="53"/>
                    </a:moveTo>
                    <a:lnTo>
                      <a:pt x="322" y="53"/>
                    </a:lnTo>
                    <a:lnTo>
                      <a:pt x="333" y="76"/>
                    </a:lnTo>
                    <a:lnTo>
                      <a:pt x="347" y="53"/>
                    </a:lnTo>
                    <a:lnTo>
                      <a:pt x="367" y="53"/>
                    </a:lnTo>
                    <a:lnTo>
                      <a:pt x="344" y="84"/>
                    </a:lnTo>
                    <a:lnTo>
                      <a:pt x="367" y="118"/>
                    </a:lnTo>
                    <a:lnTo>
                      <a:pt x="344" y="118"/>
                    </a:lnTo>
                    <a:lnTo>
                      <a:pt x="330" y="93"/>
                    </a:lnTo>
                    <a:lnTo>
                      <a:pt x="316" y="118"/>
                    </a:lnTo>
                    <a:lnTo>
                      <a:pt x="296" y="118"/>
                    </a:lnTo>
                    <a:lnTo>
                      <a:pt x="319" y="82"/>
                    </a:lnTo>
                    <a:lnTo>
                      <a:pt x="299" y="53"/>
                    </a:lnTo>
                    <a:close/>
                    <a:moveTo>
                      <a:pt x="262" y="101"/>
                    </a:moveTo>
                    <a:lnTo>
                      <a:pt x="279" y="101"/>
                    </a:lnTo>
                    <a:lnTo>
                      <a:pt x="279" y="118"/>
                    </a:lnTo>
                    <a:lnTo>
                      <a:pt x="262" y="118"/>
                    </a:lnTo>
                    <a:lnTo>
                      <a:pt x="262" y="101"/>
                    </a:lnTo>
                    <a:close/>
                    <a:moveTo>
                      <a:pt x="178" y="53"/>
                    </a:moveTo>
                    <a:lnTo>
                      <a:pt x="200" y="53"/>
                    </a:lnTo>
                    <a:lnTo>
                      <a:pt x="211" y="76"/>
                    </a:lnTo>
                    <a:lnTo>
                      <a:pt x="226" y="53"/>
                    </a:lnTo>
                    <a:lnTo>
                      <a:pt x="245" y="53"/>
                    </a:lnTo>
                    <a:lnTo>
                      <a:pt x="223" y="84"/>
                    </a:lnTo>
                    <a:lnTo>
                      <a:pt x="245" y="118"/>
                    </a:lnTo>
                    <a:lnTo>
                      <a:pt x="223" y="118"/>
                    </a:lnTo>
                    <a:lnTo>
                      <a:pt x="209" y="93"/>
                    </a:lnTo>
                    <a:lnTo>
                      <a:pt x="195" y="118"/>
                    </a:lnTo>
                    <a:lnTo>
                      <a:pt x="175" y="118"/>
                    </a:lnTo>
                    <a:lnTo>
                      <a:pt x="197" y="82"/>
                    </a:lnTo>
                    <a:lnTo>
                      <a:pt x="178" y="53"/>
                    </a:lnTo>
                    <a:close/>
                    <a:moveTo>
                      <a:pt x="141" y="101"/>
                    </a:moveTo>
                    <a:lnTo>
                      <a:pt x="158" y="101"/>
                    </a:lnTo>
                    <a:lnTo>
                      <a:pt x="158" y="118"/>
                    </a:lnTo>
                    <a:lnTo>
                      <a:pt x="141" y="118"/>
                    </a:lnTo>
                    <a:lnTo>
                      <a:pt x="141" y="101"/>
                    </a:lnTo>
                    <a:close/>
                    <a:moveTo>
                      <a:pt x="76" y="53"/>
                    </a:moveTo>
                    <a:lnTo>
                      <a:pt x="87" y="76"/>
                    </a:lnTo>
                    <a:lnTo>
                      <a:pt x="101" y="53"/>
                    </a:lnTo>
                    <a:lnTo>
                      <a:pt x="121" y="53"/>
                    </a:lnTo>
                    <a:lnTo>
                      <a:pt x="99" y="84"/>
                    </a:lnTo>
                    <a:lnTo>
                      <a:pt x="121" y="118"/>
                    </a:lnTo>
                    <a:lnTo>
                      <a:pt x="99" y="118"/>
                    </a:lnTo>
                    <a:lnTo>
                      <a:pt x="84" y="93"/>
                    </a:lnTo>
                    <a:lnTo>
                      <a:pt x="70" y="118"/>
                    </a:lnTo>
                    <a:lnTo>
                      <a:pt x="51" y="118"/>
                    </a:lnTo>
                    <a:lnTo>
                      <a:pt x="73" y="82"/>
                    </a:lnTo>
                    <a:lnTo>
                      <a:pt x="53" y="50"/>
                    </a:lnTo>
                    <a:lnTo>
                      <a:pt x="76" y="50"/>
                    </a:lnTo>
                    <a:lnTo>
                      <a:pt x="76" y="53"/>
                    </a:lnTo>
                    <a:close/>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08" name="Freeform 165">
                <a:extLst>
                  <a:ext uri="{FF2B5EF4-FFF2-40B4-BE49-F238E27FC236}">
                    <a16:creationId xmlns:a16="http://schemas.microsoft.com/office/drawing/2014/main" id="{3EF2C011-5338-4E62-AFCD-4D02A5074016}"/>
                  </a:ext>
                </a:extLst>
              </p:cNvPr>
              <p:cNvSpPr>
                <a:spLocks noChangeArrowheads="1"/>
              </p:cNvSpPr>
              <p:nvPr/>
            </p:nvSpPr>
            <p:spPr bwMode="auto">
              <a:xfrm>
                <a:off x="1911350" y="4603750"/>
                <a:ext cx="150813" cy="58738"/>
              </a:xfrm>
              <a:custGeom>
                <a:avLst/>
                <a:gdLst>
                  <a:gd name="T0" fmla="*/ 420 w 421"/>
                  <a:gd name="T1" fmla="*/ 161 h 162"/>
                  <a:gd name="T2" fmla="*/ 420 w 421"/>
                  <a:gd name="T3" fmla="*/ 0 h 162"/>
                  <a:gd name="T4" fmla="*/ 0 w 421"/>
                  <a:gd name="T5" fmla="*/ 0 h 162"/>
                  <a:gd name="T6" fmla="*/ 0 w 421"/>
                  <a:gd name="T7" fmla="*/ 161 h 162"/>
                  <a:gd name="T8" fmla="*/ 420 w 421"/>
                  <a:gd name="T9" fmla="*/ 161 h 162"/>
                  <a:gd name="T10" fmla="*/ 299 w 421"/>
                  <a:gd name="T11" fmla="*/ 45 h 162"/>
                  <a:gd name="T12" fmla="*/ 322 w 421"/>
                  <a:gd name="T13" fmla="*/ 45 h 162"/>
                  <a:gd name="T14" fmla="*/ 333 w 421"/>
                  <a:gd name="T15" fmla="*/ 68 h 162"/>
                  <a:gd name="T16" fmla="*/ 347 w 421"/>
                  <a:gd name="T17" fmla="*/ 45 h 162"/>
                  <a:gd name="T18" fmla="*/ 367 w 421"/>
                  <a:gd name="T19" fmla="*/ 45 h 162"/>
                  <a:gd name="T20" fmla="*/ 344 w 421"/>
                  <a:gd name="T21" fmla="*/ 76 h 162"/>
                  <a:gd name="T22" fmla="*/ 367 w 421"/>
                  <a:gd name="T23" fmla="*/ 110 h 162"/>
                  <a:gd name="T24" fmla="*/ 344 w 421"/>
                  <a:gd name="T25" fmla="*/ 110 h 162"/>
                  <a:gd name="T26" fmla="*/ 330 w 421"/>
                  <a:gd name="T27" fmla="*/ 85 h 162"/>
                  <a:gd name="T28" fmla="*/ 316 w 421"/>
                  <a:gd name="T29" fmla="*/ 110 h 162"/>
                  <a:gd name="T30" fmla="*/ 296 w 421"/>
                  <a:gd name="T31" fmla="*/ 110 h 162"/>
                  <a:gd name="T32" fmla="*/ 319 w 421"/>
                  <a:gd name="T33" fmla="*/ 74 h 162"/>
                  <a:gd name="T34" fmla="*/ 299 w 421"/>
                  <a:gd name="T35" fmla="*/ 45 h 162"/>
                  <a:gd name="T36" fmla="*/ 262 w 421"/>
                  <a:gd name="T37" fmla="*/ 93 h 162"/>
                  <a:gd name="T38" fmla="*/ 279 w 421"/>
                  <a:gd name="T39" fmla="*/ 93 h 162"/>
                  <a:gd name="T40" fmla="*/ 279 w 421"/>
                  <a:gd name="T41" fmla="*/ 110 h 162"/>
                  <a:gd name="T42" fmla="*/ 262 w 421"/>
                  <a:gd name="T43" fmla="*/ 110 h 162"/>
                  <a:gd name="T44" fmla="*/ 262 w 421"/>
                  <a:gd name="T45" fmla="*/ 93 h 162"/>
                  <a:gd name="T46" fmla="*/ 178 w 421"/>
                  <a:gd name="T47" fmla="*/ 45 h 162"/>
                  <a:gd name="T48" fmla="*/ 200 w 421"/>
                  <a:gd name="T49" fmla="*/ 45 h 162"/>
                  <a:gd name="T50" fmla="*/ 211 w 421"/>
                  <a:gd name="T51" fmla="*/ 68 h 162"/>
                  <a:gd name="T52" fmla="*/ 226 w 421"/>
                  <a:gd name="T53" fmla="*/ 45 h 162"/>
                  <a:gd name="T54" fmla="*/ 245 w 421"/>
                  <a:gd name="T55" fmla="*/ 45 h 162"/>
                  <a:gd name="T56" fmla="*/ 223 w 421"/>
                  <a:gd name="T57" fmla="*/ 76 h 162"/>
                  <a:gd name="T58" fmla="*/ 245 w 421"/>
                  <a:gd name="T59" fmla="*/ 110 h 162"/>
                  <a:gd name="T60" fmla="*/ 223 w 421"/>
                  <a:gd name="T61" fmla="*/ 110 h 162"/>
                  <a:gd name="T62" fmla="*/ 209 w 421"/>
                  <a:gd name="T63" fmla="*/ 85 h 162"/>
                  <a:gd name="T64" fmla="*/ 195 w 421"/>
                  <a:gd name="T65" fmla="*/ 110 h 162"/>
                  <a:gd name="T66" fmla="*/ 175 w 421"/>
                  <a:gd name="T67" fmla="*/ 110 h 162"/>
                  <a:gd name="T68" fmla="*/ 197 w 421"/>
                  <a:gd name="T69" fmla="*/ 74 h 162"/>
                  <a:gd name="T70" fmla="*/ 178 w 421"/>
                  <a:gd name="T71" fmla="*/ 45 h 162"/>
                  <a:gd name="T72" fmla="*/ 141 w 421"/>
                  <a:gd name="T73" fmla="*/ 93 h 162"/>
                  <a:gd name="T74" fmla="*/ 158 w 421"/>
                  <a:gd name="T75" fmla="*/ 93 h 162"/>
                  <a:gd name="T76" fmla="*/ 158 w 421"/>
                  <a:gd name="T77" fmla="*/ 110 h 162"/>
                  <a:gd name="T78" fmla="*/ 141 w 421"/>
                  <a:gd name="T79" fmla="*/ 110 h 162"/>
                  <a:gd name="T80" fmla="*/ 141 w 421"/>
                  <a:gd name="T81" fmla="*/ 93 h 162"/>
                  <a:gd name="T82" fmla="*/ 76 w 421"/>
                  <a:gd name="T83" fmla="*/ 45 h 162"/>
                  <a:gd name="T84" fmla="*/ 87 w 421"/>
                  <a:gd name="T85" fmla="*/ 68 h 162"/>
                  <a:gd name="T86" fmla="*/ 101 w 421"/>
                  <a:gd name="T87" fmla="*/ 45 h 162"/>
                  <a:gd name="T88" fmla="*/ 121 w 421"/>
                  <a:gd name="T89" fmla="*/ 45 h 162"/>
                  <a:gd name="T90" fmla="*/ 99 w 421"/>
                  <a:gd name="T91" fmla="*/ 76 h 162"/>
                  <a:gd name="T92" fmla="*/ 121 w 421"/>
                  <a:gd name="T93" fmla="*/ 110 h 162"/>
                  <a:gd name="T94" fmla="*/ 99 w 421"/>
                  <a:gd name="T95" fmla="*/ 110 h 162"/>
                  <a:gd name="T96" fmla="*/ 87 w 421"/>
                  <a:gd name="T97" fmla="*/ 85 h 162"/>
                  <a:gd name="T98" fmla="*/ 73 w 421"/>
                  <a:gd name="T99" fmla="*/ 110 h 162"/>
                  <a:gd name="T100" fmla="*/ 53 w 421"/>
                  <a:gd name="T101" fmla="*/ 110 h 162"/>
                  <a:gd name="T102" fmla="*/ 76 w 421"/>
                  <a:gd name="T103" fmla="*/ 74 h 162"/>
                  <a:gd name="T104" fmla="*/ 56 w 421"/>
                  <a:gd name="T105" fmla="*/ 43 h 162"/>
                  <a:gd name="T106" fmla="*/ 76 w 421"/>
                  <a:gd name="T107" fmla="*/ 43 h 162"/>
                  <a:gd name="T108" fmla="*/ 76 w 421"/>
                  <a:gd name="T109" fmla="*/ 45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21" h="162">
                    <a:moveTo>
                      <a:pt x="420" y="161"/>
                    </a:moveTo>
                    <a:lnTo>
                      <a:pt x="420" y="0"/>
                    </a:lnTo>
                    <a:lnTo>
                      <a:pt x="0" y="0"/>
                    </a:lnTo>
                    <a:lnTo>
                      <a:pt x="0" y="161"/>
                    </a:lnTo>
                    <a:lnTo>
                      <a:pt x="420" y="161"/>
                    </a:lnTo>
                    <a:close/>
                    <a:moveTo>
                      <a:pt x="299" y="45"/>
                    </a:moveTo>
                    <a:lnTo>
                      <a:pt x="322" y="45"/>
                    </a:lnTo>
                    <a:lnTo>
                      <a:pt x="333" y="68"/>
                    </a:lnTo>
                    <a:lnTo>
                      <a:pt x="347" y="45"/>
                    </a:lnTo>
                    <a:lnTo>
                      <a:pt x="367" y="45"/>
                    </a:lnTo>
                    <a:lnTo>
                      <a:pt x="344" y="76"/>
                    </a:lnTo>
                    <a:lnTo>
                      <a:pt x="367" y="110"/>
                    </a:lnTo>
                    <a:lnTo>
                      <a:pt x="344" y="110"/>
                    </a:lnTo>
                    <a:lnTo>
                      <a:pt x="330" y="85"/>
                    </a:lnTo>
                    <a:lnTo>
                      <a:pt x="316" y="110"/>
                    </a:lnTo>
                    <a:lnTo>
                      <a:pt x="296" y="110"/>
                    </a:lnTo>
                    <a:lnTo>
                      <a:pt x="319" y="74"/>
                    </a:lnTo>
                    <a:lnTo>
                      <a:pt x="299" y="45"/>
                    </a:lnTo>
                    <a:close/>
                    <a:moveTo>
                      <a:pt x="262" y="93"/>
                    </a:moveTo>
                    <a:lnTo>
                      <a:pt x="279" y="93"/>
                    </a:lnTo>
                    <a:lnTo>
                      <a:pt x="279" y="110"/>
                    </a:lnTo>
                    <a:lnTo>
                      <a:pt x="262" y="110"/>
                    </a:lnTo>
                    <a:lnTo>
                      <a:pt x="262" y="93"/>
                    </a:lnTo>
                    <a:close/>
                    <a:moveTo>
                      <a:pt x="178" y="45"/>
                    </a:moveTo>
                    <a:lnTo>
                      <a:pt x="200" y="45"/>
                    </a:lnTo>
                    <a:lnTo>
                      <a:pt x="211" y="68"/>
                    </a:lnTo>
                    <a:lnTo>
                      <a:pt x="226" y="45"/>
                    </a:lnTo>
                    <a:lnTo>
                      <a:pt x="245" y="45"/>
                    </a:lnTo>
                    <a:lnTo>
                      <a:pt x="223" y="76"/>
                    </a:lnTo>
                    <a:lnTo>
                      <a:pt x="245" y="110"/>
                    </a:lnTo>
                    <a:lnTo>
                      <a:pt x="223" y="110"/>
                    </a:lnTo>
                    <a:lnTo>
                      <a:pt x="209" y="85"/>
                    </a:lnTo>
                    <a:lnTo>
                      <a:pt x="195" y="110"/>
                    </a:lnTo>
                    <a:lnTo>
                      <a:pt x="175" y="110"/>
                    </a:lnTo>
                    <a:lnTo>
                      <a:pt x="197" y="74"/>
                    </a:lnTo>
                    <a:lnTo>
                      <a:pt x="178" y="45"/>
                    </a:lnTo>
                    <a:close/>
                    <a:moveTo>
                      <a:pt x="141" y="93"/>
                    </a:moveTo>
                    <a:lnTo>
                      <a:pt x="158" y="93"/>
                    </a:lnTo>
                    <a:lnTo>
                      <a:pt x="158" y="110"/>
                    </a:lnTo>
                    <a:lnTo>
                      <a:pt x="141" y="110"/>
                    </a:lnTo>
                    <a:lnTo>
                      <a:pt x="141" y="93"/>
                    </a:lnTo>
                    <a:close/>
                    <a:moveTo>
                      <a:pt x="76" y="45"/>
                    </a:moveTo>
                    <a:lnTo>
                      <a:pt x="87" y="68"/>
                    </a:lnTo>
                    <a:lnTo>
                      <a:pt x="101" y="45"/>
                    </a:lnTo>
                    <a:lnTo>
                      <a:pt x="121" y="45"/>
                    </a:lnTo>
                    <a:lnTo>
                      <a:pt x="99" y="76"/>
                    </a:lnTo>
                    <a:lnTo>
                      <a:pt x="121" y="110"/>
                    </a:lnTo>
                    <a:lnTo>
                      <a:pt x="99" y="110"/>
                    </a:lnTo>
                    <a:lnTo>
                      <a:pt x="87" y="85"/>
                    </a:lnTo>
                    <a:lnTo>
                      <a:pt x="73" y="110"/>
                    </a:lnTo>
                    <a:lnTo>
                      <a:pt x="53" y="110"/>
                    </a:lnTo>
                    <a:lnTo>
                      <a:pt x="76" y="74"/>
                    </a:lnTo>
                    <a:lnTo>
                      <a:pt x="56" y="43"/>
                    </a:lnTo>
                    <a:lnTo>
                      <a:pt x="76" y="43"/>
                    </a:lnTo>
                    <a:lnTo>
                      <a:pt x="76" y="45"/>
                    </a:lnTo>
                    <a:close/>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09" name="Freeform 166">
                <a:extLst>
                  <a:ext uri="{FF2B5EF4-FFF2-40B4-BE49-F238E27FC236}">
                    <a16:creationId xmlns:a16="http://schemas.microsoft.com/office/drawing/2014/main" id="{0B2266C2-9635-4553-83B9-C3D46F45A0D8}"/>
                  </a:ext>
                </a:extLst>
              </p:cNvPr>
              <p:cNvSpPr>
                <a:spLocks noChangeArrowheads="1"/>
              </p:cNvSpPr>
              <p:nvPr/>
            </p:nvSpPr>
            <p:spPr bwMode="auto">
              <a:xfrm>
                <a:off x="1836738" y="4603750"/>
                <a:ext cx="55562" cy="58738"/>
              </a:xfrm>
              <a:custGeom>
                <a:avLst/>
                <a:gdLst>
                  <a:gd name="T0" fmla="*/ 77 w 156"/>
                  <a:gd name="T1" fmla="*/ 161 h 162"/>
                  <a:gd name="T2" fmla="*/ 0 w 156"/>
                  <a:gd name="T3" fmla="*/ 161 h 162"/>
                  <a:gd name="T4" fmla="*/ 0 w 156"/>
                  <a:gd name="T5" fmla="*/ 0 h 162"/>
                  <a:gd name="T6" fmla="*/ 155 w 156"/>
                  <a:gd name="T7" fmla="*/ 0 h 162"/>
                  <a:gd name="T8" fmla="*/ 155 w 156"/>
                  <a:gd name="T9" fmla="*/ 161 h 162"/>
                  <a:gd name="T10" fmla="*/ 77 w 156"/>
                  <a:gd name="T11" fmla="*/ 161 h 162"/>
                </a:gdLst>
                <a:ahLst/>
                <a:cxnLst>
                  <a:cxn ang="0">
                    <a:pos x="T0" y="T1"/>
                  </a:cxn>
                  <a:cxn ang="0">
                    <a:pos x="T2" y="T3"/>
                  </a:cxn>
                  <a:cxn ang="0">
                    <a:pos x="T4" y="T5"/>
                  </a:cxn>
                  <a:cxn ang="0">
                    <a:pos x="T6" y="T7"/>
                  </a:cxn>
                  <a:cxn ang="0">
                    <a:pos x="T8" y="T9"/>
                  </a:cxn>
                  <a:cxn ang="0">
                    <a:pos x="T10" y="T11"/>
                  </a:cxn>
                </a:cxnLst>
                <a:rect l="0" t="0" r="r" b="b"/>
                <a:pathLst>
                  <a:path w="156" h="162">
                    <a:moveTo>
                      <a:pt x="77" y="161"/>
                    </a:moveTo>
                    <a:lnTo>
                      <a:pt x="0" y="161"/>
                    </a:lnTo>
                    <a:lnTo>
                      <a:pt x="0" y="0"/>
                    </a:lnTo>
                    <a:lnTo>
                      <a:pt x="155" y="0"/>
                    </a:lnTo>
                    <a:lnTo>
                      <a:pt x="155" y="161"/>
                    </a:lnTo>
                    <a:lnTo>
                      <a:pt x="77" y="161"/>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297" name="Rectangle 296">
              <a:extLst>
                <a:ext uri="{FF2B5EF4-FFF2-40B4-BE49-F238E27FC236}">
                  <a16:creationId xmlns:a16="http://schemas.microsoft.com/office/drawing/2014/main" id="{797B1266-5741-4DA2-8B32-8396097018B5}"/>
                </a:ext>
              </a:extLst>
            </p:cNvPr>
            <p:cNvSpPr/>
            <p:nvPr/>
          </p:nvSpPr>
          <p:spPr>
            <a:xfrm>
              <a:off x="2540097" y="2103309"/>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p>
          </p:txBody>
        </p:sp>
      </p:grpSp>
      <p:grpSp>
        <p:nvGrpSpPr>
          <p:cNvPr id="310" name="Group 309">
            <a:extLst>
              <a:ext uri="{FF2B5EF4-FFF2-40B4-BE49-F238E27FC236}">
                <a16:creationId xmlns:a16="http://schemas.microsoft.com/office/drawing/2014/main" id="{FC3382B3-F1A7-4AA4-9875-9DBCA915F0B4}"/>
              </a:ext>
            </a:extLst>
          </p:cNvPr>
          <p:cNvGrpSpPr/>
          <p:nvPr/>
        </p:nvGrpSpPr>
        <p:grpSpPr>
          <a:xfrm>
            <a:off x="7150801" y="5349516"/>
            <a:ext cx="475202" cy="441936"/>
            <a:chOff x="4198441" y="2095219"/>
            <a:chExt cx="639069" cy="695710"/>
          </a:xfrm>
        </p:grpSpPr>
        <p:grpSp>
          <p:nvGrpSpPr>
            <p:cNvPr id="311" name="Group 310">
              <a:extLst>
                <a:ext uri="{FF2B5EF4-FFF2-40B4-BE49-F238E27FC236}">
                  <a16:creationId xmlns:a16="http://schemas.microsoft.com/office/drawing/2014/main" id="{C535ED88-9CE8-406C-8D3E-BEFD34DC2590}"/>
                </a:ext>
              </a:extLst>
            </p:cNvPr>
            <p:cNvGrpSpPr/>
            <p:nvPr/>
          </p:nvGrpSpPr>
          <p:grpSpPr>
            <a:xfrm>
              <a:off x="4324477" y="2186450"/>
              <a:ext cx="386997" cy="513249"/>
              <a:chOff x="3302000" y="4402138"/>
              <a:chExt cx="223838" cy="296862"/>
            </a:xfrm>
            <a:solidFill>
              <a:srgbClr val="F80000"/>
            </a:solidFill>
          </p:grpSpPr>
          <p:sp>
            <p:nvSpPr>
              <p:cNvPr id="313" name="Freeform 53">
                <a:extLst>
                  <a:ext uri="{FF2B5EF4-FFF2-40B4-BE49-F238E27FC236}">
                    <a16:creationId xmlns:a16="http://schemas.microsoft.com/office/drawing/2014/main" id="{C1224E0A-C5C3-4A77-B68F-372916647AB2}"/>
                  </a:ext>
                </a:extLst>
              </p:cNvPr>
              <p:cNvSpPr>
                <a:spLocks noChangeArrowheads="1"/>
              </p:cNvSpPr>
              <p:nvPr/>
            </p:nvSpPr>
            <p:spPr bwMode="auto">
              <a:xfrm>
                <a:off x="3302000" y="4402138"/>
                <a:ext cx="223838" cy="296862"/>
              </a:xfrm>
              <a:custGeom>
                <a:avLst/>
                <a:gdLst>
                  <a:gd name="T0" fmla="*/ 310 w 622"/>
                  <a:gd name="T1" fmla="*/ 0 h 825"/>
                  <a:gd name="T2" fmla="*/ 0 w 622"/>
                  <a:gd name="T3" fmla="*/ 132 h 825"/>
                  <a:gd name="T4" fmla="*/ 0 w 622"/>
                  <a:gd name="T5" fmla="*/ 426 h 825"/>
                  <a:gd name="T6" fmla="*/ 0 w 622"/>
                  <a:gd name="T7" fmla="*/ 426 h 825"/>
                  <a:gd name="T8" fmla="*/ 310 w 622"/>
                  <a:gd name="T9" fmla="*/ 824 h 825"/>
                  <a:gd name="T10" fmla="*/ 621 w 622"/>
                  <a:gd name="T11" fmla="*/ 426 h 825"/>
                  <a:gd name="T12" fmla="*/ 621 w 622"/>
                  <a:gd name="T13" fmla="*/ 426 h 825"/>
                  <a:gd name="T14" fmla="*/ 621 w 622"/>
                  <a:gd name="T15" fmla="*/ 132 h 825"/>
                  <a:gd name="T16" fmla="*/ 310 w 622"/>
                  <a:gd name="T17" fmla="*/ 0 h 825"/>
                  <a:gd name="T18" fmla="*/ 364 w 622"/>
                  <a:gd name="T19" fmla="*/ 539 h 825"/>
                  <a:gd name="T20" fmla="*/ 141 w 622"/>
                  <a:gd name="T21" fmla="*/ 539 h 825"/>
                  <a:gd name="T22" fmla="*/ 141 w 622"/>
                  <a:gd name="T23" fmla="*/ 508 h 825"/>
                  <a:gd name="T24" fmla="*/ 364 w 622"/>
                  <a:gd name="T25" fmla="*/ 508 h 825"/>
                  <a:gd name="T26" fmla="*/ 364 w 622"/>
                  <a:gd name="T27" fmla="*/ 539 h 825"/>
                  <a:gd name="T28" fmla="*/ 364 w 622"/>
                  <a:gd name="T29" fmla="*/ 417 h 825"/>
                  <a:gd name="T30" fmla="*/ 141 w 622"/>
                  <a:gd name="T31" fmla="*/ 417 h 825"/>
                  <a:gd name="T32" fmla="*/ 141 w 622"/>
                  <a:gd name="T33" fmla="*/ 386 h 825"/>
                  <a:gd name="T34" fmla="*/ 364 w 622"/>
                  <a:gd name="T35" fmla="*/ 386 h 825"/>
                  <a:gd name="T36" fmla="*/ 364 w 622"/>
                  <a:gd name="T37" fmla="*/ 417 h 825"/>
                  <a:gd name="T38" fmla="*/ 364 w 622"/>
                  <a:gd name="T39" fmla="*/ 290 h 825"/>
                  <a:gd name="T40" fmla="*/ 141 w 622"/>
                  <a:gd name="T41" fmla="*/ 290 h 825"/>
                  <a:gd name="T42" fmla="*/ 141 w 622"/>
                  <a:gd name="T43" fmla="*/ 259 h 825"/>
                  <a:gd name="T44" fmla="*/ 364 w 622"/>
                  <a:gd name="T45" fmla="*/ 259 h 825"/>
                  <a:gd name="T46" fmla="*/ 364 w 622"/>
                  <a:gd name="T47" fmla="*/ 290 h 825"/>
                  <a:gd name="T48" fmla="*/ 497 w 622"/>
                  <a:gd name="T49" fmla="*/ 496 h 825"/>
                  <a:gd name="T50" fmla="*/ 443 w 622"/>
                  <a:gd name="T51" fmla="*/ 550 h 825"/>
                  <a:gd name="T52" fmla="*/ 409 w 622"/>
                  <a:gd name="T53" fmla="*/ 516 h 825"/>
                  <a:gd name="T54" fmla="*/ 409 w 622"/>
                  <a:gd name="T55" fmla="*/ 502 h 825"/>
                  <a:gd name="T56" fmla="*/ 423 w 622"/>
                  <a:gd name="T57" fmla="*/ 502 h 825"/>
                  <a:gd name="T58" fmla="*/ 443 w 622"/>
                  <a:gd name="T59" fmla="*/ 522 h 825"/>
                  <a:gd name="T60" fmla="*/ 483 w 622"/>
                  <a:gd name="T61" fmla="*/ 482 h 825"/>
                  <a:gd name="T62" fmla="*/ 497 w 622"/>
                  <a:gd name="T63" fmla="*/ 482 h 825"/>
                  <a:gd name="T64" fmla="*/ 497 w 622"/>
                  <a:gd name="T65" fmla="*/ 496 h 825"/>
                  <a:gd name="T66" fmla="*/ 421 w 622"/>
                  <a:gd name="T67" fmla="*/ 375 h 825"/>
                  <a:gd name="T68" fmla="*/ 421 w 622"/>
                  <a:gd name="T69" fmla="*/ 361 h 825"/>
                  <a:gd name="T70" fmla="*/ 435 w 622"/>
                  <a:gd name="T71" fmla="*/ 361 h 825"/>
                  <a:gd name="T72" fmla="*/ 454 w 622"/>
                  <a:gd name="T73" fmla="*/ 381 h 825"/>
                  <a:gd name="T74" fmla="*/ 474 w 622"/>
                  <a:gd name="T75" fmla="*/ 361 h 825"/>
                  <a:gd name="T76" fmla="*/ 488 w 622"/>
                  <a:gd name="T77" fmla="*/ 361 h 825"/>
                  <a:gd name="T78" fmla="*/ 488 w 622"/>
                  <a:gd name="T79" fmla="*/ 375 h 825"/>
                  <a:gd name="T80" fmla="*/ 468 w 622"/>
                  <a:gd name="T81" fmla="*/ 395 h 825"/>
                  <a:gd name="T82" fmla="*/ 488 w 622"/>
                  <a:gd name="T83" fmla="*/ 415 h 825"/>
                  <a:gd name="T84" fmla="*/ 488 w 622"/>
                  <a:gd name="T85" fmla="*/ 429 h 825"/>
                  <a:gd name="T86" fmla="*/ 480 w 622"/>
                  <a:gd name="T87" fmla="*/ 431 h 825"/>
                  <a:gd name="T88" fmla="*/ 471 w 622"/>
                  <a:gd name="T89" fmla="*/ 429 h 825"/>
                  <a:gd name="T90" fmla="*/ 452 w 622"/>
                  <a:gd name="T91" fmla="*/ 409 h 825"/>
                  <a:gd name="T92" fmla="*/ 432 w 622"/>
                  <a:gd name="T93" fmla="*/ 429 h 825"/>
                  <a:gd name="T94" fmla="*/ 423 w 622"/>
                  <a:gd name="T95" fmla="*/ 431 h 825"/>
                  <a:gd name="T96" fmla="*/ 415 w 622"/>
                  <a:gd name="T97" fmla="*/ 429 h 825"/>
                  <a:gd name="T98" fmla="*/ 415 w 622"/>
                  <a:gd name="T99" fmla="*/ 415 h 825"/>
                  <a:gd name="T100" fmla="*/ 435 w 622"/>
                  <a:gd name="T101" fmla="*/ 395 h 825"/>
                  <a:gd name="T102" fmla="*/ 421 w 622"/>
                  <a:gd name="T103" fmla="*/ 375 h 825"/>
                  <a:gd name="T104" fmla="*/ 500 w 622"/>
                  <a:gd name="T105" fmla="*/ 256 h 825"/>
                  <a:gd name="T106" fmla="*/ 446 w 622"/>
                  <a:gd name="T107" fmla="*/ 310 h 825"/>
                  <a:gd name="T108" fmla="*/ 412 w 622"/>
                  <a:gd name="T109" fmla="*/ 276 h 825"/>
                  <a:gd name="T110" fmla="*/ 412 w 622"/>
                  <a:gd name="T111" fmla="*/ 262 h 825"/>
                  <a:gd name="T112" fmla="*/ 426 w 622"/>
                  <a:gd name="T113" fmla="*/ 262 h 825"/>
                  <a:gd name="T114" fmla="*/ 446 w 622"/>
                  <a:gd name="T115" fmla="*/ 282 h 825"/>
                  <a:gd name="T116" fmla="*/ 485 w 622"/>
                  <a:gd name="T117" fmla="*/ 242 h 825"/>
                  <a:gd name="T118" fmla="*/ 500 w 622"/>
                  <a:gd name="T119" fmla="*/ 242 h 825"/>
                  <a:gd name="T120" fmla="*/ 500 w 622"/>
                  <a:gd name="T121" fmla="*/ 256 h 8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22" h="825">
                    <a:moveTo>
                      <a:pt x="310" y="0"/>
                    </a:moveTo>
                    <a:lnTo>
                      <a:pt x="0" y="132"/>
                    </a:lnTo>
                    <a:lnTo>
                      <a:pt x="0" y="426"/>
                    </a:lnTo>
                    <a:lnTo>
                      <a:pt x="0" y="426"/>
                    </a:lnTo>
                    <a:cubicBezTo>
                      <a:pt x="8" y="589"/>
                      <a:pt x="130" y="733"/>
                      <a:pt x="310" y="824"/>
                    </a:cubicBezTo>
                    <a:cubicBezTo>
                      <a:pt x="491" y="733"/>
                      <a:pt x="610" y="589"/>
                      <a:pt x="621" y="426"/>
                    </a:cubicBezTo>
                    <a:lnTo>
                      <a:pt x="621" y="426"/>
                    </a:lnTo>
                    <a:lnTo>
                      <a:pt x="621" y="132"/>
                    </a:lnTo>
                    <a:lnTo>
                      <a:pt x="310" y="0"/>
                    </a:lnTo>
                    <a:close/>
                    <a:moveTo>
                      <a:pt x="364" y="539"/>
                    </a:moveTo>
                    <a:lnTo>
                      <a:pt x="141" y="539"/>
                    </a:lnTo>
                    <a:lnTo>
                      <a:pt x="141" y="508"/>
                    </a:lnTo>
                    <a:lnTo>
                      <a:pt x="364" y="508"/>
                    </a:lnTo>
                    <a:lnTo>
                      <a:pt x="364" y="539"/>
                    </a:lnTo>
                    <a:close/>
                    <a:moveTo>
                      <a:pt x="364" y="417"/>
                    </a:moveTo>
                    <a:lnTo>
                      <a:pt x="141" y="417"/>
                    </a:lnTo>
                    <a:lnTo>
                      <a:pt x="141" y="386"/>
                    </a:lnTo>
                    <a:lnTo>
                      <a:pt x="364" y="386"/>
                    </a:lnTo>
                    <a:lnTo>
                      <a:pt x="364" y="417"/>
                    </a:lnTo>
                    <a:close/>
                    <a:moveTo>
                      <a:pt x="364" y="290"/>
                    </a:moveTo>
                    <a:lnTo>
                      <a:pt x="141" y="290"/>
                    </a:lnTo>
                    <a:lnTo>
                      <a:pt x="141" y="259"/>
                    </a:lnTo>
                    <a:lnTo>
                      <a:pt x="364" y="259"/>
                    </a:lnTo>
                    <a:lnTo>
                      <a:pt x="364" y="290"/>
                    </a:lnTo>
                    <a:close/>
                    <a:moveTo>
                      <a:pt x="497" y="496"/>
                    </a:moveTo>
                    <a:lnTo>
                      <a:pt x="443" y="550"/>
                    </a:lnTo>
                    <a:lnTo>
                      <a:pt x="409" y="516"/>
                    </a:lnTo>
                    <a:cubicBezTo>
                      <a:pt x="406" y="513"/>
                      <a:pt x="406" y="505"/>
                      <a:pt x="409" y="502"/>
                    </a:cubicBezTo>
                    <a:cubicBezTo>
                      <a:pt x="412" y="499"/>
                      <a:pt x="421" y="499"/>
                      <a:pt x="423" y="502"/>
                    </a:cubicBezTo>
                    <a:lnTo>
                      <a:pt x="443" y="522"/>
                    </a:lnTo>
                    <a:lnTo>
                      <a:pt x="483" y="482"/>
                    </a:lnTo>
                    <a:cubicBezTo>
                      <a:pt x="485" y="479"/>
                      <a:pt x="494" y="479"/>
                      <a:pt x="497" y="482"/>
                    </a:cubicBezTo>
                    <a:cubicBezTo>
                      <a:pt x="502" y="485"/>
                      <a:pt x="502" y="494"/>
                      <a:pt x="497" y="496"/>
                    </a:cubicBezTo>
                    <a:close/>
                    <a:moveTo>
                      <a:pt x="421" y="375"/>
                    </a:moveTo>
                    <a:cubicBezTo>
                      <a:pt x="418" y="372"/>
                      <a:pt x="418" y="364"/>
                      <a:pt x="421" y="361"/>
                    </a:cubicBezTo>
                    <a:cubicBezTo>
                      <a:pt x="423" y="358"/>
                      <a:pt x="432" y="358"/>
                      <a:pt x="435" y="361"/>
                    </a:cubicBezTo>
                    <a:lnTo>
                      <a:pt x="454" y="381"/>
                    </a:lnTo>
                    <a:lnTo>
                      <a:pt x="474" y="361"/>
                    </a:lnTo>
                    <a:cubicBezTo>
                      <a:pt x="477" y="358"/>
                      <a:pt x="485" y="358"/>
                      <a:pt x="488" y="361"/>
                    </a:cubicBezTo>
                    <a:cubicBezTo>
                      <a:pt x="491" y="364"/>
                      <a:pt x="491" y="372"/>
                      <a:pt x="488" y="375"/>
                    </a:cubicBezTo>
                    <a:lnTo>
                      <a:pt x="468" y="395"/>
                    </a:lnTo>
                    <a:lnTo>
                      <a:pt x="488" y="415"/>
                    </a:lnTo>
                    <a:cubicBezTo>
                      <a:pt x="491" y="417"/>
                      <a:pt x="491" y="427"/>
                      <a:pt x="488" y="429"/>
                    </a:cubicBezTo>
                    <a:cubicBezTo>
                      <a:pt x="485" y="432"/>
                      <a:pt x="483" y="431"/>
                      <a:pt x="480" y="431"/>
                    </a:cubicBezTo>
                    <a:cubicBezTo>
                      <a:pt x="477" y="431"/>
                      <a:pt x="474" y="431"/>
                      <a:pt x="471" y="429"/>
                    </a:cubicBezTo>
                    <a:lnTo>
                      <a:pt x="452" y="409"/>
                    </a:lnTo>
                    <a:lnTo>
                      <a:pt x="432" y="429"/>
                    </a:lnTo>
                    <a:cubicBezTo>
                      <a:pt x="429" y="431"/>
                      <a:pt x="426" y="431"/>
                      <a:pt x="423" y="431"/>
                    </a:cubicBezTo>
                    <a:cubicBezTo>
                      <a:pt x="421" y="431"/>
                      <a:pt x="418" y="431"/>
                      <a:pt x="415" y="429"/>
                    </a:cubicBezTo>
                    <a:cubicBezTo>
                      <a:pt x="412" y="426"/>
                      <a:pt x="412" y="417"/>
                      <a:pt x="415" y="415"/>
                    </a:cubicBezTo>
                    <a:lnTo>
                      <a:pt x="435" y="395"/>
                    </a:lnTo>
                    <a:lnTo>
                      <a:pt x="421" y="375"/>
                    </a:lnTo>
                    <a:close/>
                    <a:moveTo>
                      <a:pt x="500" y="256"/>
                    </a:moveTo>
                    <a:lnTo>
                      <a:pt x="446" y="310"/>
                    </a:lnTo>
                    <a:lnTo>
                      <a:pt x="412" y="276"/>
                    </a:lnTo>
                    <a:cubicBezTo>
                      <a:pt x="409" y="273"/>
                      <a:pt x="409" y="265"/>
                      <a:pt x="412" y="262"/>
                    </a:cubicBezTo>
                    <a:cubicBezTo>
                      <a:pt x="415" y="259"/>
                      <a:pt x="423" y="259"/>
                      <a:pt x="426" y="262"/>
                    </a:cubicBezTo>
                    <a:lnTo>
                      <a:pt x="446" y="282"/>
                    </a:lnTo>
                    <a:lnTo>
                      <a:pt x="485" y="242"/>
                    </a:lnTo>
                    <a:cubicBezTo>
                      <a:pt x="488" y="240"/>
                      <a:pt x="497" y="240"/>
                      <a:pt x="500" y="242"/>
                    </a:cubicBezTo>
                    <a:cubicBezTo>
                      <a:pt x="502" y="248"/>
                      <a:pt x="502" y="254"/>
                      <a:pt x="500" y="256"/>
                    </a:cubicBezTo>
                    <a:close/>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14" name="Freeform 191">
                <a:extLst>
                  <a:ext uri="{FF2B5EF4-FFF2-40B4-BE49-F238E27FC236}">
                    <a16:creationId xmlns:a16="http://schemas.microsoft.com/office/drawing/2014/main" id="{AFFD8A19-D548-4541-8CBA-ACDB78FEC1FC}"/>
                  </a:ext>
                </a:extLst>
              </p:cNvPr>
              <p:cNvSpPr>
                <a:spLocks noChangeArrowheads="1"/>
              </p:cNvSpPr>
              <p:nvPr/>
            </p:nvSpPr>
            <p:spPr bwMode="auto">
              <a:xfrm>
                <a:off x="3302000" y="4402138"/>
                <a:ext cx="223838" cy="296862"/>
              </a:xfrm>
              <a:custGeom>
                <a:avLst/>
                <a:gdLst>
                  <a:gd name="T0" fmla="*/ 310 w 622"/>
                  <a:gd name="T1" fmla="*/ 0 h 825"/>
                  <a:gd name="T2" fmla="*/ 0 w 622"/>
                  <a:gd name="T3" fmla="*/ 132 h 825"/>
                  <a:gd name="T4" fmla="*/ 0 w 622"/>
                  <a:gd name="T5" fmla="*/ 426 h 825"/>
                  <a:gd name="T6" fmla="*/ 0 w 622"/>
                  <a:gd name="T7" fmla="*/ 426 h 825"/>
                  <a:gd name="T8" fmla="*/ 310 w 622"/>
                  <a:gd name="T9" fmla="*/ 824 h 825"/>
                  <a:gd name="T10" fmla="*/ 621 w 622"/>
                  <a:gd name="T11" fmla="*/ 426 h 825"/>
                  <a:gd name="T12" fmla="*/ 621 w 622"/>
                  <a:gd name="T13" fmla="*/ 426 h 825"/>
                  <a:gd name="T14" fmla="*/ 621 w 622"/>
                  <a:gd name="T15" fmla="*/ 132 h 825"/>
                  <a:gd name="T16" fmla="*/ 310 w 622"/>
                  <a:gd name="T17" fmla="*/ 0 h 825"/>
                  <a:gd name="T18" fmla="*/ 364 w 622"/>
                  <a:gd name="T19" fmla="*/ 539 h 825"/>
                  <a:gd name="T20" fmla="*/ 141 w 622"/>
                  <a:gd name="T21" fmla="*/ 539 h 825"/>
                  <a:gd name="T22" fmla="*/ 141 w 622"/>
                  <a:gd name="T23" fmla="*/ 508 h 825"/>
                  <a:gd name="T24" fmla="*/ 364 w 622"/>
                  <a:gd name="T25" fmla="*/ 508 h 825"/>
                  <a:gd name="T26" fmla="*/ 364 w 622"/>
                  <a:gd name="T27" fmla="*/ 539 h 825"/>
                  <a:gd name="T28" fmla="*/ 364 w 622"/>
                  <a:gd name="T29" fmla="*/ 417 h 825"/>
                  <a:gd name="T30" fmla="*/ 141 w 622"/>
                  <a:gd name="T31" fmla="*/ 417 h 825"/>
                  <a:gd name="T32" fmla="*/ 141 w 622"/>
                  <a:gd name="T33" fmla="*/ 386 h 825"/>
                  <a:gd name="T34" fmla="*/ 364 w 622"/>
                  <a:gd name="T35" fmla="*/ 386 h 825"/>
                  <a:gd name="T36" fmla="*/ 364 w 622"/>
                  <a:gd name="T37" fmla="*/ 417 h 825"/>
                  <a:gd name="T38" fmla="*/ 364 w 622"/>
                  <a:gd name="T39" fmla="*/ 290 h 825"/>
                  <a:gd name="T40" fmla="*/ 141 w 622"/>
                  <a:gd name="T41" fmla="*/ 290 h 825"/>
                  <a:gd name="T42" fmla="*/ 141 w 622"/>
                  <a:gd name="T43" fmla="*/ 259 h 825"/>
                  <a:gd name="T44" fmla="*/ 364 w 622"/>
                  <a:gd name="T45" fmla="*/ 259 h 825"/>
                  <a:gd name="T46" fmla="*/ 364 w 622"/>
                  <a:gd name="T47" fmla="*/ 290 h 825"/>
                  <a:gd name="T48" fmla="*/ 497 w 622"/>
                  <a:gd name="T49" fmla="*/ 496 h 825"/>
                  <a:gd name="T50" fmla="*/ 443 w 622"/>
                  <a:gd name="T51" fmla="*/ 550 h 825"/>
                  <a:gd name="T52" fmla="*/ 409 w 622"/>
                  <a:gd name="T53" fmla="*/ 516 h 825"/>
                  <a:gd name="T54" fmla="*/ 409 w 622"/>
                  <a:gd name="T55" fmla="*/ 502 h 825"/>
                  <a:gd name="T56" fmla="*/ 423 w 622"/>
                  <a:gd name="T57" fmla="*/ 502 h 825"/>
                  <a:gd name="T58" fmla="*/ 443 w 622"/>
                  <a:gd name="T59" fmla="*/ 522 h 825"/>
                  <a:gd name="T60" fmla="*/ 483 w 622"/>
                  <a:gd name="T61" fmla="*/ 482 h 825"/>
                  <a:gd name="T62" fmla="*/ 497 w 622"/>
                  <a:gd name="T63" fmla="*/ 482 h 825"/>
                  <a:gd name="T64" fmla="*/ 497 w 622"/>
                  <a:gd name="T65" fmla="*/ 496 h 825"/>
                  <a:gd name="T66" fmla="*/ 421 w 622"/>
                  <a:gd name="T67" fmla="*/ 375 h 825"/>
                  <a:gd name="T68" fmla="*/ 421 w 622"/>
                  <a:gd name="T69" fmla="*/ 361 h 825"/>
                  <a:gd name="T70" fmla="*/ 435 w 622"/>
                  <a:gd name="T71" fmla="*/ 361 h 825"/>
                  <a:gd name="T72" fmla="*/ 454 w 622"/>
                  <a:gd name="T73" fmla="*/ 381 h 825"/>
                  <a:gd name="T74" fmla="*/ 474 w 622"/>
                  <a:gd name="T75" fmla="*/ 361 h 825"/>
                  <a:gd name="T76" fmla="*/ 488 w 622"/>
                  <a:gd name="T77" fmla="*/ 361 h 825"/>
                  <a:gd name="T78" fmla="*/ 488 w 622"/>
                  <a:gd name="T79" fmla="*/ 375 h 825"/>
                  <a:gd name="T80" fmla="*/ 468 w 622"/>
                  <a:gd name="T81" fmla="*/ 395 h 825"/>
                  <a:gd name="T82" fmla="*/ 488 w 622"/>
                  <a:gd name="T83" fmla="*/ 415 h 825"/>
                  <a:gd name="T84" fmla="*/ 488 w 622"/>
                  <a:gd name="T85" fmla="*/ 429 h 825"/>
                  <a:gd name="T86" fmla="*/ 480 w 622"/>
                  <a:gd name="T87" fmla="*/ 431 h 825"/>
                  <a:gd name="T88" fmla="*/ 471 w 622"/>
                  <a:gd name="T89" fmla="*/ 429 h 825"/>
                  <a:gd name="T90" fmla="*/ 452 w 622"/>
                  <a:gd name="T91" fmla="*/ 409 h 825"/>
                  <a:gd name="T92" fmla="*/ 432 w 622"/>
                  <a:gd name="T93" fmla="*/ 429 h 825"/>
                  <a:gd name="T94" fmla="*/ 423 w 622"/>
                  <a:gd name="T95" fmla="*/ 431 h 825"/>
                  <a:gd name="T96" fmla="*/ 415 w 622"/>
                  <a:gd name="T97" fmla="*/ 429 h 825"/>
                  <a:gd name="T98" fmla="*/ 415 w 622"/>
                  <a:gd name="T99" fmla="*/ 415 h 825"/>
                  <a:gd name="T100" fmla="*/ 435 w 622"/>
                  <a:gd name="T101" fmla="*/ 395 h 825"/>
                  <a:gd name="T102" fmla="*/ 421 w 622"/>
                  <a:gd name="T103" fmla="*/ 375 h 825"/>
                  <a:gd name="T104" fmla="*/ 500 w 622"/>
                  <a:gd name="T105" fmla="*/ 256 h 825"/>
                  <a:gd name="T106" fmla="*/ 446 w 622"/>
                  <a:gd name="T107" fmla="*/ 310 h 825"/>
                  <a:gd name="T108" fmla="*/ 412 w 622"/>
                  <a:gd name="T109" fmla="*/ 276 h 825"/>
                  <a:gd name="T110" fmla="*/ 412 w 622"/>
                  <a:gd name="T111" fmla="*/ 262 h 825"/>
                  <a:gd name="T112" fmla="*/ 426 w 622"/>
                  <a:gd name="T113" fmla="*/ 262 h 825"/>
                  <a:gd name="T114" fmla="*/ 446 w 622"/>
                  <a:gd name="T115" fmla="*/ 282 h 825"/>
                  <a:gd name="T116" fmla="*/ 485 w 622"/>
                  <a:gd name="T117" fmla="*/ 242 h 825"/>
                  <a:gd name="T118" fmla="*/ 500 w 622"/>
                  <a:gd name="T119" fmla="*/ 242 h 825"/>
                  <a:gd name="T120" fmla="*/ 500 w 622"/>
                  <a:gd name="T121" fmla="*/ 256 h 8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22" h="825">
                    <a:moveTo>
                      <a:pt x="310" y="0"/>
                    </a:moveTo>
                    <a:lnTo>
                      <a:pt x="0" y="132"/>
                    </a:lnTo>
                    <a:lnTo>
                      <a:pt x="0" y="426"/>
                    </a:lnTo>
                    <a:lnTo>
                      <a:pt x="0" y="426"/>
                    </a:lnTo>
                    <a:cubicBezTo>
                      <a:pt x="8" y="589"/>
                      <a:pt x="130" y="733"/>
                      <a:pt x="310" y="824"/>
                    </a:cubicBezTo>
                    <a:cubicBezTo>
                      <a:pt x="491" y="733"/>
                      <a:pt x="610" y="589"/>
                      <a:pt x="621" y="426"/>
                    </a:cubicBezTo>
                    <a:lnTo>
                      <a:pt x="621" y="426"/>
                    </a:lnTo>
                    <a:lnTo>
                      <a:pt x="621" y="132"/>
                    </a:lnTo>
                    <a:lnTo>
                      <a:pt x="310" y="0"/>
                    </a:lnTo>
                    <a:close/>
                    <a:moveTo>
                      <a:pt x="364" y="539"/>
                    </a:moveTo>
                    <a:lnTo>
                      <a:pt x="141" y="539"/>
                    </a:lnTo>
                    <a:lnTo>
                      <a:pt x="141" y="508"/>
                    </a:lnTo>
                    <a:lnTo>
                      <a:pt x="364" y="508"/>
                    </a:lnTo>
                    <a:lnTo>
                      <a:pt x="364" y="539"/>
                    </a:lnTo>
                    <a:close/>
                    <a:moveTo>
                      <a:pt x="364" y="417"/>
                    </a:moveTo>
                    <a:lnTo>
                      <a:pt x="141" y="417"/>
                    </a:lnTo>
                    <a:lnTo>
                      <a:pt x="141" y="386"/>
                    </a:lnTo>
                    <a:lnTo>
                      <a:pt x="364" y="386"/>
                    </a:lnTo>
                    <a:lnTo>
                      <a:pt x="364" y="417"/>
                    </a:lnTo>
                    <a:close/>
                    <a:moveTo>
                      <a:pt x="364" y="290"/>
                    </a:moveTo>
                    <a:lnTo>
                      <a:pt x="141" y="290"/>
                    </a:lnTo>
                    <a:lnTo>
                      <a:pt x="141" y="259"/>
                    </a:lnTo>
                    <a:lnTo>
                      <a:pt x="364" y="259"/>
                    </a:lnTo>
                    <a:lnTo>
                      <a:pt x="364" y="290"/>
                    </a:lnTo>
                    <a:close/>
                    <a:moveTo>
                      <a:pt x="497" y="496"/>
                    </a:moveTo>
                    <a:lnTo>
                      <a:pt x="443" y="550"/>
                    </a:lnTo>
                    <a:lnTo>
                      <a:pt x="409" y="516"/>
                    </a:lnTo>
                    <a:cubicBezTo>
                      <a:pt x="406" y="513"/>
                      <a:pt x="406" y="505"/>
                      <a:pt x="409" y="502"/>
                    </a:cubicBezTo>
                    <a:cubicBezTo>
                      <a:pt x="412" y="499"/>
                      <a:pt x="421" y="499"/>
                      <a:pt x="423" y="502"/>
                    </a:cubicBezTo>
                    <a:lnTo>
                      <a:pt x="443" y="522"/>
                    </a:lnTo>
                    <a:lnTo>
                      <a:pt x="483" y="482"/>
                    </a:lnTo>
                    <a:cubicBezTo>
                      <a:pt x="485" y="479"/>
                      <a:pt x="494" y="479"/>
                      <a:pt x="497" y="482"/>
                    </a:cubicBezTo>
                    <a:cubicBezTo>
                      <a:pt x="502" y="485"/>
                      <a:pt x="502" y="494"/>
                      <a:pt x="497" y="496"/>
                    </a:cubicBezTo>
                    <a:close/>
                    <a:moveTo>
                      <a:pt x="421" y="375"/>
                    </a:moveTo>
                    <a:cubicBezTo>
                      <a:pt x="418" y="372"/>
                      <a:pt x="418" y="364"/>
                      <a:pt x="421" y="361"/>
                    </a:cubicBezTo>
                    <a:cubicBezTo>
                      <a:pt x="423" y="358"/>
                      <a:pt x="432" y="358"/>
                      <a:pt x="435" y="361"/>
                    </a:cubicBezTo>
                    <a:lnTo>
                      <a:pt x="454" y="381"/>
                    </a:lnTo>
                    <a:lnTo>
                      <a:pt x="474" y="361"/>
                    </a:lnTo>
                    <a:cubicBezTo>
                      <a:pt x="477" y="358"/>
                      <a:pt x="485" y="358"/>
                      <a:pt x="488" y="361"/>
                    </a:cubicBezTo>
                    <a:cubicBezTo>
                      <a:pt x="491" y="364"/>
                      <a:pt x="491" y="372"/>
                      <a:pt x="488" y="375"/>
                    </a:cubicBezTo>
                    <a:lnTo>
                      <a:pt x="468" y="395"/>
                    </a:lnTo>
                    <a:lnTo>
                      <a:pt x="488" y="415"/>
                    </a:lnTo>
                    <a:cubicBezTo>
                      <a:pt x="491" y="417"/>
                      <a:pt x="491" y="427"/>
                      <a:pt x="488" y="429"/>
                    </a:cubicBezTo>
                    <a:cubicBezTo>
                      <a:pt x="485" y="432"/>
                      <a:pt x="483" y="431"/>
                      <a:pt x="480" y="431"/>
                    </a:cubicBezTo>
                    <a:cubicBezTo>
                      <a:pt x="477" y="431"/>
                      <a:pt x="474" y="431"/>
                      <a:pt x="471" y="429"/>
                    </a:cubicBezTo>
                    <a:lnTo>
                      <a:pt x="452" y="409"/>
                    </a:lnTo>
                    <a:lnTo>
                      <a:pt x="432" y="429"/>
                    </a:lnTo>
                    <a:cubicBezTo>
                      <a:pt x="429" y="431"/>
                      <a:pt x="426" y="431"/>
                      <a:pt x="423" y="431"/>
                    </a:cubicBezTo>
                    <a:cubicBezTo>
                      <a:pt x="421" y="431"/>
                      <a:pt x="418" y="431"/>
                      <a:pt x="415" y="429"/>
                    </a:cubicBezTo>
                    <a:cubicBezTo>
                      <a:pt x="412" y="426"/>
                      <a:pt x="412" y="417"/>
                      <a:pt x="415" y="415"/>
                    </a:cubicBezTo>
                    <a:lnTo>
                      <a:pt x="435" y="395"/>
                    </a:lnTo>
                    <a:lnTo>
                      <a:pt x="421" y="375"/>
                    </a:lnTo>
                    <a:close/>
                    <a:moveTo>
                      <a:pt x="500" y="256"/>
                    </a:moveTo>
                    <a:lnTo>
                      <a:pt x="446" y="310"/>
                    </a:lnTo>
                    <a:lnTo>
                      <a:pt x="412" y="276"/>
                    </a:lnTo>
                    <a:cubicBezTo>
                      <a:pt x="409" y="273"/>
                      <a:pt x="409" y="265"/>
                      <a:pt x="412" y="262"/>
                    </a:cubicBezTo>
                    <a:cubicBezTo>
                      <a:pt x="415" y="259"/>
                      <a:pt x="423" y="259"/>
                      <a:pt x="426" y="262"/>
                    </a:cubicBezTo>
                    <a:lnTo>
                      <a:pt x="446" y="282"/>
                    </a:lnTo>
                    <a:lnTo>
                      <a:pt x="485" y="242"/>
                    </a:lnTo>
                    <a:cubicBezTo>
                      <a:pt x="488" y="240"/>
                      <a:pt x="497" y="240"/>
                      <a:pt x="500" y="242"/>
                    </a:cubicBezTo>
                    <a:cubicBezTo>
                      <a:pt x="502" y="248"/>
                      <a:pt x="502" y="254"/>
                      <a:pt x="500" y="256"/>
                    </a:cubicBezTo>
                    <a:close/>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312" name="Rectangle 311">
              <a:extLst>
                <a:ext uri="{FF2B5EF4-FFF2-40B4-BE49-F238E27FC236}">
                  <a16:creationId xmlns:a16="http://schemas.microsoft.com/office/drawing/2014/main" id="{A17735A5-854E-4793-8397-C6FC57BB2EEA}"/>
                </a:ext>
              </a:extLst>
            </p:cNvPr>
            <p:cNvSpPr/>
            <p:nvPr/>
          </p:nvSpPr>
          <p:spPr>
            <a:xfrm>
              <a:off x="4198441" y="2095219"/>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p>
          </p:txBody>
        </p:sp>
      </p:grpSp>
      <p:sp>
        <p:nvSpPr>
          <p:cNvPr id="315" name="Text Box 30">
            <a:extLst>
              <a:ext uri="{FF2B5EF4-FFF2-40B4-BE49-F238E27FC236}">
                <a16:creationId xmlns:a16="http://schemas.microsoft.com/office/drawing/2014/main" id="{64C653CA-0694-43EE-85B3-7F0759041298}"/>
              </a:ext>
            </a:extLst>
          </p:cNvPr>
          <p:cNvSpPr txBox="1">
            <a:spLocks noChangeArrowheads="1"/>
          </p:cNvSpPr>
          <p:nvPr/>
        </p:nvSpPr>
        <p:spPr bwMode="auto">
          <a:xfrm>
            <a:off x="7193406" y="4996015"/>
            <a:ext cx="381272" cy="246157"/>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a:solidFill>
                  <a:schemeClr val="bg2">
                    <a:lumMod val="10000"/>
                  </a:schemeClr>
                </a:solidFill>
              </a:rPr>
              <a:t>Route Table</a:t>
            </a:r>
            <a:endParaRPr lang="en-US" sz="800" dirty="0">
              <a:solidFill>
                <a:schemeClr val="bg2">
                  <a:lumMod val="10000"/>
                </a:schemeClr>
              </a:solidFill>
            </a:endParaRPr>
          </a:p>
        </p:txBody>
      </p:sp>
      <p:sp>
        <p:nvSpPr>
          <p:cNvPr id="316" name="Text Box 30">
            <a:extLst>
              <a:ext uri="{FF2B5EF4-FFF2-40B4-BE49-F238E27FC236}">
                <a16:creationId xmlns:a16="http://schemas.microsoft.com/office/drawing/2014/main" id="{92E31F61-883D-4B1B-B1B6-3540AAA9A3AA}"/>
              </a:ext>
            </a:extLst>
          </p:cNvPr>
          <p:cNvSpPr txBox="1">
            <a:spLocks noChangeArrowheads="1"/>
          </p:cNvSpPr>
          <p:nvPr/>
        </p:nvSpPr>
        <p:spPr bwMode="auto">
          <a:xfrm>
            <a:off x="7195826" y="5755452"/>
            <a:ext cx="381272" cy="246157"/>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solidFill>
                  <a:schemeClr val="bg2">
                    <a:lumMod val="10000"/>
                  </a:schemeClr>
                </a:solidFill>
              </a:rPr>
              <a:t>Security List</a:t>
            </a:r>
          </a:p>
        </p:txBody>
      </p:sp>
      <p:grpSp>
        <p:nvGrpSpPr>
          <p:cNvPr id="317" name="Group 316">
            <a:extLst>
              <a:ext uri="{FF2B5EF4-FFF2-40B4-BE49-F238E27FC236}">
                <a16:creationId xmlns:a16="http://schemas.microsoft.com/office/drawing/2014/main" id="{141CE0A6-4DA1-4F33-AC56-C2A694FE1EA4}"/>
              </a:ext>
            </a:extLst>
          </p:cNvPr>
          <p:cNvGrpSpPr/>
          <p:nvPr/>
        </p:nvGrpSpPr>
        <p:grpSpPr>
          <a:xfrm>
            <a:off x="10577971" y="4191590"/>
            <a:ext cx="475077" cy="641225"/>
            <a:chOff x="5521685" y="5536800"/>
            <a:chExt cx="475077" cy="641225"/>
          </a:xfrm>
        </p:grpSpPr>
        <p:grpSp>
          <p:nvGrpSpPr>
            <p:cNvPr id="318" name="Group 317">
              <a:extLst>
                <a:ext uri="{FF2B5EF4-FFF2-40B4-BE49-F238E27FC236}">
                  <a16:creationId xmlns:a16="http://schemas.microsoft.com/office/drawing/2014/main" id="{7F44B3A1-5A68-47E2-A22F-ADD30EFA0D1F}"/>
                </a:ext>
              </a:extLst>
            </p:cNvPr>
            <p:cNvGrpSpPr/>
            <p:nvPr/>
          </p:nvGrpSpPr>
          <p:grpSpPr>
            <a:xfrm>
              <a:off x="5521685" y="5536800"/>
              <a:ext cx="475077" cy="438068"/>
              <a:chOff x="7248176" y="4158080"/>
              <a:chExt cx="639069" cy="695710"/>
            </a:xfrm>
          </p:grpSpPr>
          <p:sp>
            <p:nvSpPr>
              <p:cNvPr id="320" name="Freeform 29">
                <a:extLst>
                  <a:ext uri="{FF2B5EF4-FFF2-40B4-BE49-F238E27FC236}">
                    <a16:creationId xmlns:a16="http://schemas.microsoft.com/office/drawing/2014/main" id="{59B1B094-F6E6-434D-B98A-D6E3B6E19B6F}"/>
                  </a:ext>
                </a:extLst>
              </p:cNvPr>
              <p:cNvSpPr>
                <a:spLocks noChangeArrowheads="1"/>
              </p:cNvSpPr>
              <p:nvPr/>
            </p:nvSpPr>
            <p:spPr bwMode="auto">
              <a:xfrm>
                <a:off x="7326921" y="4243662"/>
                <a:ext cx="468473" cy="509524"/>
              </a:xfrm>
              <a:custGeom>
                <a:avLst/>
                <a:gdLst>
                  <a:gd name="T0" fmla="*/ 658 w 854"/>
                  <a:gd name="T1" fmla="*/ 14 h 929"/>
                  <a:gd name="T2" fmla="*/ 853 w 854"/>
                  <a:gd name="T3" fmla="*/ 79 h 929"/>
                  <a:gd name="T4" fmla="*/ 853 w 854"/>
                  <a:gd name="T5" fmla="*/ 849 h 929"/>
                  <a:gd name="T6" fmla="*/ 658 w 854"/>
                  <a:gd name="T7" fmla="*/ 914 h 929"/>
                  <a:gd name="T8" fmla="*/ 427 w 854"/>
                  <a:gd name="T9" fmla="*/ 928 h 929"/>
                  <a:gd name="T10" fmla="*/ 195 w 854"/>
                  <a:gd name="T11" fmla="*/ 914 h 929"/>
                  <a:gd name="T12" fmla="*/ 0 w 854"/>
                  <a:gd name="T13" fmla="*/ 849 h 929"/>
                  <a:gd name="T14" fmla="*/ 0 w 854"/>
                  <a:gd name="T15" fmla="*/ 79 h 929"/>
                  <a:gd name="T16" fmla="*/ 195 w 854"/>
                  <a:gd name="T17" fmla="*/ 14 h 929"/>
                  <a:gd name="T18" fmla="*/ 427 w 854"/>
                  <a:gd name="T19" fmla="*/ 0 h 929"/>
                  <a:gd name="T20" fmla="*/ 658 w 854"/>
                  <a:gd name="T21" fmla="*/ 14 h 929"/>
                  <a:gd name="T22" fmla="*/ 226 w 854"/>
                  <a:gd name="T23" fmla="*/ 668 h 929"/>
                  <a:gd name="T24" fmla="*/ 283 w 854"/>
                  <a:gd name="T25" fmla="*/ 612 h 929"/>
                  <a:gd name="T26" fmla="*/ 226 w 854"/>
                  <a:gd name="T27" fmla="*/ 556 h 929"/>
                  <a:gd name="T28" fmla="*/ 170 w 854"/>
                  <a:gd name="T29" fmla="*/ 612 h 929"/>
                  <a:gd name="T30" fmla="*/ 226 w 854"/>
                  <a:gd name="T31" fmla="*/ 668 h 929"/>
                  <a:gd name="T32" fmla="*/ 246 w 854"/>
                  <a:gd name="T33" fmla="*/ 420 h 929"/>
                  <a:gd name="T34" fmla="*/ 376 w 854"/>
                  <a:gd name="T35" fmla="*/ 420 h 929"/>
                  <a:gd name="T36" fmla="*/ 311 w 854"/>
                  <a:gd name="T37" fmla="*/ 290 h 929"/>
                  <a:gd name="T38" fmla="*/ 246 w 854"/>
                  <a:gd name="T39" fmla="*/ 420 h 929"/>
                  <a:gd name="T40" fmla="*/ 356 w 854"/>
                  <a:gd name="T41" fmla="*/ 508 h 929"/>
                  <a:gd name="T42" fmla="*/ 356 w 854"/>
                  <a:gd name="T43" fmla="*/ 604 h 929"/>
                  <a:gd name="T44" fmla="*/ 424 w 854"/>
                  <a:gd name="T45" fmla="*/ 632 h 929"/>
                  <a:gd name="T46" fmla="*/ 491 w 854"/>
                  <a:gd name="T47" fmla="*/ 604 h 929"/>
                  <a:gd name="T48" fmla="*/ 491 w 854"/>
                  <a:gd name="T49" fmla="*/ 508 h 929"/>
                  <a:gd name="T50" fmla="*/ 424 w 854"/>
                  <a:gd name="T51" fmla="*/ 479 h 929"/>
                  <a:gd name="T52" fmla="*/ 356 w 854"/>
                  <a:gd name="T53" fmla="*/ 508 h 929"/>
                  <a:gd name="T54" fmla="*/ 446 w 854"/>
                  <a:gd name="T55" fmla="*/ 810 h 929"/>
                  <a:gd name="T56" fmla="*/ 503 w 854"/>
                  <a:gd name="T57" fmla="*/ 753 h 929"/>
                  <a:gd name="T58" fmla="*/ 446 w 854"/>
                  <a:gd name="T59" fmla="*/ 697 h 929"/>
                  <a:gd name="T60" fmla="*/ 390 w 854"/>
                  <a:gd name="T61" fmla="*/ 753 h 929"/>
                  <a:gd name="T62" fmla="*/ 446 w 854"/>
                  <a:gd name="T63" fmla="*/ 810 h 929"/>
                  <a:gd name="T64" fmla="*/ 489 w 854"/>
                  <a:gd name="T65" fmla="*/ 358 h 929"/>
                  <a:gd name="T66" fmla="*/ 562 w 854"/>
                  <a:gd name="T67" fmla="*/ 431 h 929"/>
                  <a:gd name="T68" fmla="*/ 635 w 854"/>
                  <a:gd name="T69" fmla="*/ 358 h 929"/>
                  <a:gd name="T70" fmla="*/ 562 w 854"/>
                  <a:gd name="T71" fmla="*/ 285 h 929"/>
                  <a:gd name="T72" fmla="*/ 489 w 854"/>
                  <a:gd name="T73" fmla="*/ 358 h 929"/>
                  <a:gd name="T74" fmla="*/ 590 w 854"/>
                  <a:gd name="T75" fmla="*/ 640 h 929"/>
                  <a:gd name="T76" fmla="*/ 703 w 854"/>
                  <a:gd name="T77" fmla="*/ 640 h 929"/>
                  <a:gd name="T78" fmla="*/ 647 w 854"/>
                  <a:gd name="T79" fmla="*/ 525 h 929"/>
                  <a:gd name="T80" fmla="*/ 590 w 854"/>
                  <a:gd name="T81" fmla="*/ 640 h 929"/>
                  <a:gd name="T82" fmla="*/ 819 w 854"/>
                  <a:gd name="T83" fmla="*/ 138 h 929"/>
                  <a:gd name="T84" fmla="*/ 429 w 854"/>
                  <a:gd name="T85" fmla="*/ 76 h 929"/>
                  <a:gd name="T86" fmla="*/ 40 w 854"/>
                  <a:gd name="T87" fmla="*/ 138 h 929"/>
                  <a:gd name="T88" fmla="*/ 40 w 854"/>
                  <a:gd name="T89" fmla="*/ 138 h 929"/>
                  <a:gd name="T90" fmla="*/ 429 w 854"/>
                  <a:gd name="T91" fmla="*/ 200 h 929"/>
                  <a:gd name="T92" fmla="*/ 819 w 854"/>
                  <a:gd name="T93" fmla="*/ 138 h 9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54" h="929">
                    <a:moveTo>
                      <a:pt x="658" y="14"/>
                    </a:moveTo>
                    <a:cubicBezTo>
                      <a:pt x="853" y="36"/>
                      <a:pt x="853" y="76"/>
                      <a:pt x="853" y="79"/>
                    </a:cubicBezTo>
                    <a:lnTo>
                      <a:pt x="853" y="849"/>
                    </a:lnTo>
                    <a:cubicBezTo>
                      <a:pt x="853" y="852"/>
                      <a:pt x="850" y="891"/>
                      <a:pt x="658" y="914"/>
                    </a:cubicBezTo>
                    <a:cubicBezTo>
                      <a:pt x="545" y="928"/>
                      <a:pt x="433" y="928"/>
                      <a:pt x="427" y="928"/>
                    </a:cubicBezTo>
                    <a:cubicBezTo>
                      <a:pt x="422" y="928"/>
                      <a:pt x="305" y="928"/>
                      <a:pt x="195" y="914"/>
                    </a:cubicBezTo>
                    <a:cubicBezTo>
                      <a:pt x="3" y="889"/>
                      <a:pt x="0" y="849"/>
                      <a:pt x="0" y="849"/>
                    </a:cubicBezTo>
                    <a:lnTo>
                      <a:pt x="0" y="79"/>
                    </a:lnTo>
                    <a:cubicBezTo>
                      <a:pt x="0" y="76"/>
                      <a:pt x="3" y="36"/>
                      <a:pt x="195" y="14"/>
                    </a:cubicBezTo>
                    <a:cubicBezTo>
                      <a:pt x="308" y="0"/>
                      <a:pt x="422" y="0"/>
                      <a:pt x="427" y="0"/>
                    </a:cubicBezTo>
                    <a:cubicBezTo>
                      <a:pt x="433" y="0"/>
                      <a:pt x="548" y="0"/>
                      <a:pt x="658" y="14"/>
                    </a:cubicBezTo>
                    <a:close/>
                    <a:moveTo>
                      <a:pt x="226" y="668"/>
                    </a:moveTo>
                    <a:cubicBezTo>
                      <a:pt x="257" y="668"/>
                      <a:pt x="283" y="643"/>
                      <a:pt x="283" y="612"/>
                    </a:cubicBezTo>
                    <a:cubicBezTo>
                      <a:pt x="283" y="581"/>
                      <a:pt x="257" y="556"/>
                      <a:pt x="226" y="556"/>
                    </a:cubicBezTo>
                    <a:cubicBezTo>
                      <a:pt x="195" y="556"/>
                      <a:pt x="170" y="581"/>
                      <a:pt x="170" y="612"/>
                    </a:cubicBezTo>
                    <a:cubicBezTo>
                      <a:pt x="170" y="643"/>
                      <a:pt x="195" y="668"/>
                      <a:pt x="226" y="668"/>
                    </a:cubicBezTo>
                    <a:close/>
                    <a:moveTo>
                      <a:pt x="246" y="420"/>
                    </a:moveTo>
                    <a:lnTo>
                      <a:pt x="376" y="420"/>
                    </a:lnTo>
                    <a:lnTo>
                      <a:pt x="311" y="290"/>
                    </a:lnTo>
                    <a:lnTo>
                      <a:pt x="246" y="420"/>
                    </a:lnTo>
                    <a:close/>
                    <a:moveTo>
                      <a:pt x="356" y="508"/>
                    </a:moveTo>
                    <a:lnTo>
                      <a:pt x="356" y="604"/>
                    </a:lnTo>
                    <a:lnTo>
                      <a:pt x="424" y="632"/>
                    </a:lnTo>
                    <a:lnTo>
                      <a:pt x="491" y="604"/>
                    </a:lnTo>
                    <a:lnTo>
                      <a:pt x="491" y="508"/>
                    </a:lnTo>
                    <a:lnTo>
                      <a:pt x="424" y="479"/>
                    </a:lnTo>
                    <a:lnTo>
                      <a:pt x="356" y="508"/>
                    </a:lnTo>
                    <a:close/>
                    <a:moveTo>
                      <a:pt x="446" y="810"/>
                    </a:moveTo>
                    <a:cubicBezTo>
                      <a:pt x="477" y="810"/>
                      <a:pt x="503" y="784"/>
                      <a:pt x="503" y="753"/>
                    </a:cubicBezTo>
                    <a:cubicBezTo>
                      <a:pt x="503" y="722"/>
                      <a:pt x="477" y="697"/>
                      <a:pt x="446" y="697"/>
                    </a:cubicBezTo>
                    <a:cubicBezTo>
                      <a:pt x="415" y="697"/>
                      <a:pt x="390" y="722"/>
                      <a:pt x="390" y="753"/>
                    </a:cubicBezTo>
                    <a:cubicBezTo>
                      <a:pt x="390" y="784"/>
                      <a:pt x="415" y="810"/>
                      <a:pt x="446" y="810"/>
                    </a:cubicBezTo>
                    <a:close/>
                    <a:moveTo>
                      <a:pt x="489" y="358"/>
                    </a:moveTo>
                    <a:cubicBezTo>
                      <a:pt x="489" y="398"/>
                      <a:pt x="522" y="429"/>
                      <a:pt x="562" y="431"/>
                    </a:cubicBezTo>
                    <a:cubicBezTo>
                      <a:pt x="604" y="431"/>
                      <a:pt x="635" y="398"/>
                      <a:pt x="635" y="358"/>
                    </a:cubicBezTo>
                    <a:cubicBezTo>
                      <a:pt x="635" y="316"/>
                      <a:pt x="601" y="285"/>
                      <a:pt x="562" y="285"/>
                    </a:cubicBezTo>
                    <a:cubicBezTo>
                      <a:pt x="520" y="285"/>
                      <a:pt x="489" y="318"/>
                      <a:pt x="489" y="358"/>
                    </a:cubicBezTo>
                    <a:close/>
                    <a:moveTo>
                      <a:pt x="590" y="640"/>
                    </a:moveTo>
                    <a:lnTo>
                      <a:pt x="703" y="640"/>
                    </a:lnTo>
                    <a:lnTo>
                      <a:pt x="647" y="525"/>
                    </a:lnTo>
                    <a:lnTo>
                      <a:pt x="590" y="640"/>
                    </a:lnTo>
                    <a:close/>
                    <a:moveTo>
                      <a:pt x="819" y="138"/>
                    </a:moveTo>
                    <a:cubicBezTo>
                      <a:pt x="805" y="115"/>
                      <a:pt x="666" y="79"/>
                      <a:pt x="429" y="76"/>
                    </a:cubicBezTo>
                    <a:cubicBezTo>
                      <a:pt x="192" y="76"/>
                      <a:pt x="54" y="115"/>
                      <a:pt x="40" y="138"/>
                    </a:cubicBezTo>
                    <a:lnTo>
                      <a:pt x="40" y="138"/>
                    </a:lnTo>
                    <a:cubicBezTo>
                      <a:pt x="54" y="160"/>
                      <a:pt x="192" y="200"/>
                      <a:pt x="429" y="200"/>
                    </a:cubicBezTo>
                    <a:cubicBezTo>
                      <a:pt x="666" y="200"/>
                      <a:pt x="805" y="160"/>
                      <a:pt x="819" y="138"/>
                    </a:cubicBezTo>
                    <a:close/>
                  </a:path>
                </a:pathLst>
              </a:custGeom>
              <a:solidFill>
                <a:srgbClr val="F80000"/>
              </a:solidFill>
              <a:ln>
                <a:noFill/>
              </a:ln>
              <a:effectLst/>
            </p:spPr>
            <p:txBody>
              <a:bodyPr wrap="none" anchor="ctr"/>
              <a:lstStyle/>
              <a:p>
                <a:endParaRPr lang="en-US"/>
              </a:p>
            </p:txBody>
          </p:sp>
          <p:sp>
            <p:nvSpPr>
              <p:cNvPr id="321" name="Rectangle 320">
                <a:extLst>
                  <a:ext uri="{FF2B5EF4-FFF2-40B4-BE49-F238E27FC236}">
                    <a16:creationId xmlns:a16="http://schemas.microsoft.com/office/drawing/2014/main" id="{1BD86269-0C22-4B01-A02A-9DF1CB7AF612}"/>
                  </a:ext>
                </a:extLst>
              </p:cNvPr>
              <p:cNvSpPr/>
              <p:nvPr/>
            </p:nvSpPr>
            <p:spPr>
              <a:xfrm>
                <a:off x="7248176" y="4158080"/>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p>
            </p:txBody>
          </p:sp>
        </p:grpSp>
        <p:sp>
          <p:nvSpPr>
            <p:cNvPr id="319" name="Text Box 30">
              <a:extLst>
                <a:ext uri="{FF2B5EF4-FFF2-40B4-BE49-F238E27FC236}">
                  <a16:creationId xmlns:a16="http://schemas.microsoft.com/office/drawing/2014/main" id="{A0A96A3E-C13C-4F47-9B2C-E56EE926661B}"/>
                </a:ext>
              </a:extLst>
            </p:cNvPr>
            <p:cNvSpPr txBox="1">
              <a:spLocks noChangeArrowheads="1"/>
            </p:cNvSpPr>
            <p:nvPr/>
          </p:nvSpPr>
          <p:spPr bwMode="auto">
            <a:xfrm>
              <a:off x="5568246" y="5931868"/>
              <a:ext cx="381272" cy="246157"/>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solidFill>
                    <a:schemeClr val="bg2">
                      <a:lumMod val="10000"/>
                    </a:schemeClr>
                  </a:solidFill>
                </a:rPr>
                <a:t>Object Storage</a:t>
              </a:r>
            </a:p>
          </p:txBody>
        </p:sp>
      </p:grpSp>
      <p:grpSp>
        <p:nvGrpSpPr>
          <p:cNvPr id="322" name="Group 321">
            <a:extLst>
              <a:ext uri="{FF2B5EF4-FFF2-40B4-BE49-F238E27FC236}">
                <a16:creationId xmlns:a16="http://schemas.microsoft.com/office/drawing/2014/main" id="{7329B084-9C7E-446C-AFEF-9E2AF612FD37}"/>
              </a:ext>
            </a:extLst>
          </p:cNvPr>
          <p:cNvGrpSpPr/>
          <p:nvPr/>
        </p:nvGrpSpPr>
        <p:grpSpPr>
          <a:xfrm>
            <a:off x="10609016" y="3601340"/>
            <a:ext cx="531696" cy="542675"/>
            <a:chOff x="6049490" y="5496446"/>
            <a:chExt cx="531696" cy="542675"/>
          </a:xfrm>
        </p:grpSpPr>
        <p:grpSp>
          <p:nvGrpSpPr>
            <p:cNvPr id="323" name="Group 322">
              <a:extLst>
                <a:ext uri="{FF2B5EF4-FFF2-40B4-BE49-F238E27FC236}">
                  <a16:creationId xmlns:a16="http://schemas.microsoft.com/office/drawing/2014/main" id="{E0E09A94-51D9-4557-B734-46F37B29CC5C}"/>
                </a:ext>
              </a:extLst>
            </p:cNvPr>
            <p:cNvGrpSpPr/>
            <p:nvPr/>
          </p:nvGrpSpPr>
          <p:grpSpPr>
            <a:xfrm>
              <a:off x="6058617" y="5496446"/>
              <a:ext cx="522569" cy="489361"/>
              <a:chOff x="4141814" y="4117631"/>
              <a:chExt cx="792769" cy="695710"/>
            </a:xfrm>
          </p:grpSpPr>
          <p:grpSp>
            <p:nvGrpSpPr>
              <p:cNvPr id="325" name="Group 324">
                <a:extLst>
                  <a:ext uri="{FF2B5EF4-FFF2-40B4-BE49-F238E27FC236}">
                    <a16:creationId xmlns:a16="http://schemas.microsoft.com/office/drawing/2014/main" id="{CB102F98-C4DD-4538-86A5-B19595FF20C0}"/>
                  </a:ext>
                </a:extLst>
              </p:cNvPr>
              <p:cNvGrpSpPr/>
              <p:nvPr/>
            </p:nvGrpSpPr>
            <p:grpSpPr>
              <a:xfrm>
                <a:off x="4197861" y="4226701"/>
                <a:ext cx="680674" cy="477570"/>
                <a:chOff x="3219450" y="5653088"/>
                <a:chExt cx="393700" cy="276225"/>
              </a:xfrm>
              <a:solidFill>
                <a:srgbClr val="F80000"/>
              </a:solidFill>
            </p:grpSpPr>
            <p:sp>
              <p:nvSpPr>
                <p:cNvPr id="327" name="Freeform 62">
                  <a:extLst>
                    <a:ext uri="{FF2B5EF4-FFF2-40B4-BE49-F238E27FC236}">
                      <a16:creationId xmlns:a16="http://schemas.microsoft.com/office/drawing/2014/main" id="{ACC0F34B-7647-46DB-BDB4-4AFE70416729}"/>
                    </a:ext>
                  </a:extLst>
                </p:cNvPr>
                <p:cNvSpPr>
                  <a:spLocks noChangeArrowheads="1"/>
                </p:cNvSpPr>
                <p:nvPr/>
              </p:nvSpPr>
              <p:spPr bwMode="auto">
                <a:xfrm>
                  <a:off x="3417888" y="5757863"/>
                  <a:ext cx="166687" cy="88900"/>
                </a:xfrm>
                <a:custGeom>
                  <a:avLst/>
                  <a:gdLst>
                    <a:gd name="T0" fmla="*/ 451 w 465"/>
                    <a:gd name="T1" fmla="*/ 214 h 246"/>
                    <a:gd name="T2" fmla="*/ 438 w 465"/>
                    <a:gd name="T3" fmla="*/ 245 h 246"/>
                    <a:gd name="T4" fmla="*/ 0 w 465"/>
                    <a:gd name="T5" fmla="*/ 62 h 246"/>
                    <a:gd name="T6" fmla="*/ 26 w 465"/>
                    <a:gd name="T7" fmla="*/ 0 h 246"/>
                    <a:gd name="T8" fmla="*/ 464 w 465"/>
                    <a:gd name="T9" fmla="*/ 183 h 246"/>
                    <a:gd name="T10" fmla="*/ 451 w 465"/>
                    <a:gd name="T11" fmla="*/ 214 h 246"/>
                  </a:gdLst>
                  <a:ahLst/>
                  <a:cxnLst>
                    <a:cxn ang="0">
                      <a:pos x="T0" y="T1"/>
                    </a:cxn>
                    <a:cxn ang="0">
                      <a:pos x="T2" y="T3"/>
                    </a:cxn>
                    <a:cxn ang="0">
                      <a:pos x="T4" y="T5"/>
                    </a:cxn>
                    <a:cxn ang="0">
                      <a:pos x="T6" y="T7"/>
                    </a:cxn>
                    <a:cxn ang="0">
                      <a:pos x="T8" y="T9"/>
                    </a:cxn>
                    <a:cxn ang="0">
                      <a:pos x="T10" y="T11"/>
                    </a:cxn>
                  </a:cxnLst>
                  <a:rect l="0" t="0" r="r" b="b"/>
                  <a:pathLst>
                    <a:path w="465" h="246">
                      <a:moveTo>
                        <a:pt x="451" y="214"/>
                      </a:moveTo>
                      <a:lnTo>
                        <a:pt x="438" y="245"/>
                      </a:lnTo>
                      <a:lnTo>
                        <a:pt x="0" y="62"/>
                      </a:lnTo>
                      <a:lnTo>
                        <a:pt x="26" y="0"/>
                      </a:lnTo>
                      <a:lnTo>
                        <a:pt x="464" y="183"/>
                      </a:lnTo>
                      <a:lnTo>
                        <a:pt x="451" y="214"/>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28" name="Freeform 63">
                  <a:extLst>
                    <a:ext uri="{FF2B5EF4-FFF2-40B4-BE49-F238E27FC236}">
                      <a16:creationId xmlns:a16="http://schemas.microsoft.com/office/drawing/2014/main" id="{51BB9852-87E0-4138-87E2-60694A63594F}"/>
                    </a:ext>
                  </a:extLst>
                </p:cNvPr>
                <p:cNvSpPr>
                  <a:spLocks noChangeArrowheads="1"/>
                </p:cNvSpPr>
                <p:nvPr/>
              </p:nvSpPr>
              <p:spPr bwMode="auto">
                <a:xfrm>
                  <a:off x="3348038" y="5653088"/>
                  <a:ext cx="95250" cy="49212"/>
                </a:xfrm>
                <a:custGeom>
                  <a:avLst/>
                  <a:gdLst>
                    <a:gd name="T0" fmla="*/ 14 w 266"/>
                    <a:gd name="T1" fmla="*/ 39 h 136"/>
                    <a:gd name="T2" fmla="*/ 3 w 266"/>
                    <a:gd name="T3" fmla="*/ 14 h 136"/>
                    <a:gd name="T4" fmla="*/ 28 w 266"/>
                    <a:gd name="T5" fmla="*/ 2 h 136"/>
                    <a:gd name="T6" fmla="*/ 251 w 266"/>
                    <a:gd name="T7" fmla="*/ 96 h 136"/>
                    <a:gd name="T8" fmla="*/ 262 w 266"/>
                    <a:gd name="T9" fmla="*/ 121 h 136"/>
                    <a:gd name="T10" fmla="*/ 237 w 266"/>
                    <a:gd name="T11" fmla="*/ 132 h 136"/>
                    <a:gd name="T12" fmla="*/ 14 w 266"/>
                    <a:gd name="T13" fmla="*/ 39 h 136"/>
                  </a:gdLst>
                  <a:ahLst/>
                  <a:cxnLst>
                    <a:cxn ang="0">
                      <a:pos x="T0" y="T1"/>
                    </a:cxn>
                    <a:cxn ang="0">
                      <a:pos x="T2" y="T3"/>
                    </a:cxn>
                    <a:cxn ang="0">
                      <a:pos x="T4" y="T5"/>
                    </a:cxn>
                    <a:cxn ang="0">
                      <a:pos x="T6" y="T7"/>
                    </a:cxn>
                    <a:cxn ang="0">
                      <a:pos x="T8" y="T9"/>
                    </a:cxn>
                    <a:cxn ang="0">
                      <a:pos x="T10" y="T11"/>
                    </a:cxn>
                    <a:cxn ang="0">
                      <a:pos x="T12" y="T13"/>
                    </a:cxn>
                  </a:cxnLst>
                  <a:rect l="0" t="0" r="r" b="b"/>
                  <a:pathLst>
                    <a:path w="266" h="136">
                      <a:moveTo>
                        <a:pt x="14" y="39"/>
                      </a:moveTo>
                      <a:cubicBezTo>
                        <a:pt x="6" y="36"/>
                        <a:pt x="0" y="25"/>
                        <a:pt x="3" y="14"/>
                      </a:cubicBezTo>
                      <a:cubicBezTo>
                        <a:pt x="6" y="5"/>
                        <a:pt x="17" y="0"/>
                        <a:pt x="28" y="2"/>
                      </a:cubicBezTo>
                      <a:lnTo>
                        <a:pt x="251" y="96"/>
                      </a:lnTo>
                      <a:cubicBezTo>
                        <a:pt x="260" y="98"/>
                        <a:pt x="265" y="110"/>
                        <a:pt x="262" y="121"/>
                      </a:cubicBezTo>
                      <a:cubicBezTo>
                        <a:pt x="257" y="132"/>
                        <a:pt x="246" y="135"/>
                        <a:pt x="237" y="132"/>
                      </a:cubicBezTo>
                      <a:lnTo>
                        <a:pt x="14" y="39"/>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29" name="Freeform 64">
                  <a:extLst>
                    <a:ext uri="{FF2B5EF4-FFF2-40B4-BE49-F238E27FC236}">
                      <a16:creationId xmlns:a16="http://schemas.microsoft.com/office/drawing/2014/main" id="{AF2B7A25-D50C-44E4-AE13-EECB58B91165}"/>
                    </a:ext>
                  </a:extLst>
                </p:cNvPr>
                <p:cNvSpPr>
                  <a:spLocks noChangeArrowheads="1"/>
                </p:cNvSpPr>
                <p:nvPr/>
              </p:nvSpPr>
              <p:spPr bwMode="auto">
                <a:xfrm>
                  <a:off x="3348038" y="5675313"/>
                  <a:ext cx="84137" cy="41275"/>
                </a:xfrm>
                <a:custGeom>
                  <a:avLst/>
                  <a:gdLst>
                    <a:gd name="T0" fmla="*/ 229 w 234"/>
                    <a:gd name="T1" fmla="*/ 104 h 115"/>
                    <a:gd name="T2" fmla="*/ 224 w 234"/>
                    <a:gd name="T3" fmla="*/ 114 h 115"/>
                    <a:gd name="T4" fmla="*/ 0 w 234"/>
                    <a:gd name="T5" fmla="*/ 21 h 115"/>
                    <a:gd name="T6" fmla="*/ 9 w 234"/>
                    <a:gd name="T7" fmla="*/ 0 h 115"/>
                    <a:gd name="T8" fmla="*/ 233 w 234"/>
                    <a:gd name="T9" fmla="*/ 93 h 115"/>
                    <a:gd name="T10" fmla="*/ 229 w 234"/>
                    <a:gd name="T11" fmla="*/ 104 h 115"/>
                  </a:gdLst>
                  <a:ahLst/>
                  <a:cxnLst>
                    <a:cxn ang="0">
                      <a:pos x="T0" y="T1"/>
                    </a:cxn>
                    <a:cxn ang="0">
                      <a:pos x="T2" y="T3"/>
                    </a:cxn>
                    <a:cxn ang="0">
                      <a:pos x="T4" y="T5"/>
                    </a:cxn>
                    <a:cxn ang="0">
                      <a:pos x="T6" y="T7"/>
                    </a:cxn>
                    <a:cxn ang="0">
                      <a:pos x="T8" y="T9"/>
                    </a:cxn>
                    <a:cxn ang="0">
                      <a:pos x="T10" y="T11"/>
                    </a:cxn>
                  </a:cxnLst>
                  <a:rect l="0" t="0" r="r" b="b"/>
                  <a:pathLst>
                    <a:path w="234" h="115">
                      <a:moveTo>
                        <a:pt x="229" y="104"/>
                      </a:moveTo>
                      <a:lnTo>
                        <a:pt x="224" y="114"/>
                      </a:lnTo>
                      <a:lnTo>
                        <a:pt x="0" y="21"/>
                      </a:lnTo>
                      <a:lnTo>
                        <a:pt x="9" y="0"/>
                      </a:lnTo>
                      <a:lnTo>
                        <a:pt x="233" y="93"/>
                      </a:lnTo>
                      <a:lnTo>
                        <a:pt x="229" y="104"/>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30" name="Freeform 65">
                  <a:extLst>
                    <a:ext uri="{FF2B5EF4-FFF2-40B4-BE49-F238E27FC236}">
                      <a16:creationId xmlns:a16="http://schemas.microsoft.com/office/drawing/2014/main" id="{522DA640-8133-4774-9390-C80AD480AFF5}"/>
                    </a:ext>
                  </a:extLst>
                </p:cNvPr>
                <p:cNvSpPr>
                  <a:spLocks noChangeArrowheads="1"/>
                </p:cNvSpPr>
                <p:nvPr/>
              </p:nvSpPr>
              <p:spPr bwMode="auto">
                <a:xfrm>
                  <a:off x="3289300" y="5797550"/>
                  <a:ext cx="95250" cy="49213"/>
                </a:xfrm>
                <a:custGeom>
                  <a:avLst/>
                  <a:gdLst>
                    <a:gd name="T0" fmla="*/ 251 w 266"/>
                    <a:gd name="T1" fmla="*/ 96 h 137"/>
                    <a:gd name="T2" fmla="*/ 262 w 266"/>
                    <a:gd name="T3" fmla="*/ 122 h 137"/>
                    <a:gd name="T4" fmla="*/ 237 w 266"/>
                    <a:gd name="T5" fmla="*/ 133 h 137"/>
                    <a:gd name="T6" fmla="*/ 14 w 266"/>
                    <a:gd name="T7" fmla="*/ 40 h 137"/>
                    <a:gd name="T8" fmla="*/ 2 w 266"/>
                    <a:gd name="T9" fmla="*/ 14 h 137"/>
                    <a:gd name="T10" fmla="*/ 28 w 266"/>
                    <a:gd name="T11" fmla="*/ 3 h 137"/>
                    <a:gd name="T12" fmla="*/ 251 w 266"/>
                    <a:gd name="T13" fmla="*/ 96 h 137"/>
                  </a:gdLst>
                  <a:ahLst/>
                  <a:cxnLst>
                    <a:cxn ang="0">
                      <a:pos x="T0" y="T1"/>
                    </a:cxn>
                    <a:cxn ang="0">
                      <a:pos x="T2" y="T3"/>
                    </a:cxn>
                    <a:cxn ang="0">
                      <a:pos x="T4" y="T5"/>
                    </a:cxn>
                    <a:cxn ang="0">
                      <a:pos x="T6" y="T7"/>
                    </a:cxn>
                    <a:cxn ang="0">
                      <a:pos x="T8" y="T9"/>
                    </a:cxn>
                    <a:cxn ang="0">
                      <a:pos x="T10" y="T11"/>
                    </a:cxn>
                    <a:cxn ang="0">
                      <a:pos x="T12" y="T13"/>
                    </a:cxn>
                  </a:cxnLst>
                  <a:rect l="0" t="0" r="r" b="b"/>
                  <a:pathLst>
                    <a:path w="266" h="137">
                      <a:moveTo>
                        <a:pt x="251" y="96"/>
                      </a:moveTo>
                      <a:cubicBezTo>
                        <a:pt x="259" y="99"/>
                        <a:pt x="265" y="110"/>
                        <a:pt x="262" y="122"/>
                      </a:cubicBezTo>
                      <a:cubicBezTo>
                        <a:pt x="259" y="130"/>
                        <a:pt x="248" y="136"/>
                        <a:pt x="237" y="133"/>
                      </a:cubicBezTo>
                      <a:lnTo>
                        <a:pt x="14" y="40"/>
                      </a:lnTo>
                      <a:cubicBezTo>
                        <a:pt x="5" y="37"/>
                        <a:pt x="0" y="26"/>
                        <a:pt x="2" y="14"/>
                      </a:cubicBezTo>
                      <a:cubicBezTo>
                        <a:pt x="8" y="6"/>
                        <a:pt x="19" y="0"/>
                        <a:pt x="28" y="3"/>
                      </a:cubicBezTo>
                      <a:lnTo>
                        <a:pt x="251" y="96"/>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31" name="Freeform 66">
                  <a:extLst>
                    <a:ext uri="{FF2B5EF4-FFF2-40B4-BE49-F238E27FC236}">
                      <a16:creationId xmlns:a16="http://schemas.microsoft.com/office/drawing/2014/main" id="{4D99C7EF-BF80-43C3-BB28-799239D2E9D6}"/>
                    </a:ext>
                  </a:extLst>
                </p:cNvPr>
                <p:cNvSpPr>
                  <a:spLocks noChangeArrowheads="1"/>
                </p:cNvSpPr>
                <p:nvPr/>
              </p:nvSpPr>
              <p:spPr bwMode="auto">
                <a:xfrm>
                  <a:off x="3300413" y="5783263"/>
                  <a:ext cx="84137" cy="41275"/>
                </a:xfrm>
                <a:custGeom>
                  <a:avLst/>
                  <a:gdLst>
                    <a:gd name="T0" fmla="*/ 229 w 234"/>
                    <a:gd name="T1" fmla="*/ 104 h 115"/>
                    <a:gd name="T2" fmla="*/ 224 w 234"/>
                    <a:gd name="T3" fmla="*/ 114 h 115"/>
                    <a:gd name="T4" fmla="*/ 0 w 234"/>
                    <a:gd name="T5" fmla="*/ 21 h 115"/>
                    <a:gd name="T6" fmla="*/ 9 w 234"/>
                    <a:gd name="T7" fmla="*/ 0 h 115"/>
                    <a:gd name="T8" fmla="*/ 233 w 234"/>
                    <a:gd name="T9" fmla="*/ 94 h 115"/>
                    <a:gd name="T10" fmla="*/ 229 w 234"/>
                    <a:gd name="T11" fmla="*/ 104 h 115"/>
                  </a:gdLst>
                  <a:ahLst/>
                  <a:cxnLst>
                    <a:cxn ang="0">
                      <a:pos x="T0" y="T1"/>
                    </a:cxn>
                    <a:cxn ang="0">
                      <a:pos x="T2" y="T3"/>
                    </a:cxn>
                    <a:cxn ang="0">
                      <a:pos x="T4" y="T5"/>
                    </a:cxn>
                    <a:cxn ang="0">
                      <a:pos x="T6" y="T7"/>
                    </a:cxn>
                    <a:cxn ang="0">
                      <a:pos x="T8" y="T9"/>
                    </a:cxn>
                    <a:cxn ang="0">
                      <a:pos x="T10" y="T11"/>
                    </a:cxn>
                  </a:cxnLst>
                  <a:rect l="0" t="0" r="r" b="b"/>
                  <a:pathLst>
                    <a:path w="234" h="115">
                      <a:moveTo>
                        <a:pt x="229" y="104"/>
                      </a:moveTo>
                      <a:lnTo>
                        <a:pt x="224" y="114"/>
                      </a:lnTo>
                      <a:lnTo>
                        <a:pt x="0" y="21"/>
                      </a:lnTo>
                      <a:lnTo>
                        <a:pt x="9" y="0"/>
                      </a:lnTo>
                      <a:lnTo>
                        <a:pt x="233" y="94"/>
                      </a:lnTo>
                      <a:lnTo>
                        <a:pt x="229" y="104"/>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32" name="Freeform 67">
                  <a:extLst>
                    <a:ext uri="{FF2B5EF4-FFF2-40B4-BE49-F238E27FC236}">
                      <a16:creationId xmlns:a16="http://schemas.microsoft.com/office/drawing/2014/main" id="{B12F925C-CBD2-4E85-B46D-3AEC63408AB4}"/>
                    </a:ext>
                  </a:extLst>
                </p:cNvPr>
                <p:cNvSpPr>
                  <a:spLocks noChangeArrowheads="1"/>
                </p:cNvSpPr>
                <p:nvPr/>
              </p:nvSpPr>
              <p:spPr bwMode="auto">
                <a:xfrm>
                  <a:off x="3302000" y="5686425"/>
                  <a:ext cx="128588" cy="127000"/>
                </a:xfrm>
                <a:custGeom>
                  <a:avLst/>
                  <a:gdLst>
                    <a:gd name="T0" fmla="*/ 306 w 358"/>
                    <a:gd name="T1" fmla="*/ 229 h 352"/>
                    <a:gd name="T2" fmla="*/ 255 w 358"/>
                    <a:gd name="T3" fmla="*/ 351 h 352"/>
                    <a:gd name="T4" fmla="*/ 0 w 358"/>
                    <a:gd name="T5" fmla="*/ 245 h 352"/>
                    <a:gd name="T6" fmla="*/ 102 w 358"/>
                    <a:gd name="T7" fmla="*/ 0 h 352"/>
                    <a:gd name="T8" fmla="*/ 357 w 358"/>
                    <a:gd name="T9" fmla="*/ 106 h 352"/>
                    <a:gd name="T10" fmla="*/ 306 w 358"/>
                    <a:gd name="T11" fmla="*/ 229 h 352"/>
                  </a:gdLst>
                  <a:ahLst/>
                  <a:cxnLst>
                    <a:cxn ang="0">
                      <a:pos x="T0" y="T1"/>
                    </a:cxn>
                    <a:cxn ang="0">
                      <a:pos x="T2" y="T3"/>
                    </a:cxn>
                    <a:cxn ang="0">
                      <a:pos x="T4" y="T5"/>
                    </a:cxn>
                    <a:cxn ang="0">
                      <a:pos x="T6" y="T7"/>
                    </a:cxn>
                    <a:cxn ang="0">
                      <a:pos x="T8" y="T9"/>
                    </a:cxn>
                    <a:cxn ang="0">
                      <a:pos x="T10" y="T11"/>
                    </a:cxn>
                  </a:cxnLst>
                  <a:rect l="0" t="0" r="r" b="b"/>
                  <a:pathLst>
                    <a:path w="358" h="352">
                      <a:moveTo>
                        <a:pt x="306" y="229"/>
                      </a:moveTo>
                      <a:lnTo>
                        <a:pt x="255" y="351"/>
                      </a:lnTo>
                      <a:lnTo>
                        <a:pt x="0" y="245"/>
                      </a:lnTo>
                      <a:lnTo>
                        <a:pt x="102" y="0"/>
                      </a:lnTo>
                      <a:lnTo>
                        <a:pt x="357" y="106"/>
                      </a:lnTo>
                      <a:lnTo>
                        <a:pt x="306" y="229"/>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33" name="Freeform 68">
                  <a:extLst>
                    <a:ext uri="{FF2B5EF4-FFF2-40B4-BE49-F238E27FC236}">
                      <a16:creationId xmlns:a16="http://schemas.microsoft.com/office/drawing/2014/main" id="{D88E2BCC-0F34-4A92-8045-E8409BC17F8D}"/>
                    </a:ext>
                  </a:extLst>
                </p:cNvPr>
                <p:cNvSpPr>
                  <a:spLocks noChangeArrowheads="1"/>
                </p:cNvSpPr>
                <p:nvPr/>
              </p:nvSpPr>
              <p:spPr bwMode="auto">
                <a:xfrm>
                  <a:off x="3579813" y="5821363"/>
                  <a:ext cx="33337" cy="39687"/>
                </a:xfrm>
                <a:custGeom>
                  <a:avLst/>
                  <a:gdLst>
                    <a:gd name="T0" fmla="*/ 36 w 94"/>
                    <a:gd name="T1" fmla="*/ 0 h 111"/>
                    <a:gd name="T2" fmla="*/ 0 w 94"/>
                    <a:gd name="T3" fmla="*/ 88 h 111"/>
                    <a:gd name="T4" fmla="*/ 17 w 94"/>
                    <a:gd name="T5" fmla="*/ 99 h 111"/>
                    <a:gd name="T6" fmla="*/ 84 w 94"/>
                    <a:gd name="T7" fmla="*/ 71 h 111"/>
                    <a:gd name="T8" fmla="*/ 56 w 94"/>
                    <a:gd name="T9" fmla="*/ 3 h 111"/>
                    <a:gd name="T10" fmla="*/ 36 w 94"/>
                    <a:gd name="T11" fmla="*/ 0 h 111"/>
                  </a:gdLst>
                  <a:ahLst/>
                  <a:cxnLst>
                    <a:cxn ang="0">
                      <a:pos x="T0" y="T1"/>
                    </a:cxn>
                    <a:cxn ang="0">
                      <a:pos x="T2" y="T3"/>
                    </a:cxn>
                    <a:cxn ang="0">
                      <a:pos x="T4" y="T5"/>
                    </a:cxn>
                    <a:cxn ang="0">
                      <a:pos x="T6" y="T7"/>
                    </a:cxn>
                    <a:cxn ang="0">
                      <a:pos x="T8" y="T9"/>
                    </a:cxn>
                    <a:cxn ang="0">
                      <a:pos x="T10" y="T11"/>
                    </a:cxn>
                  </a:cxnLst>
                  <a:rect l="0" t="0" r="r" b="b"/>
                  <a:pathLst>
                    <a:path w="94" h="111">
                      <a:moveTo>
                        <a:pt x="36" y="0"/>
                      </a:moveTo>
                      <a:lnTo>
                        <a:pt x="0" y="88"/>
                      </a:lnTo>
                      <a:cubicBezTo>
                        <a:pt x="5" y="93"/>
                        <a:pt x="11" y="96"/>
                        <a:pt x="17" y="99"/>
                      </a:cubicBezTo>
                      <a:cubicBezTo>
                        <a:pt x="42" y="110"/>
                        <a:pt x="73" y="99"/>
                        <a:pt x="84" y="71"/>
                      </a:cubicBezTo>
                      <a:cubicBezTo>
                        <a:pt x="93" y="42"/>
                        <a:pt x="81" y="14"/>
                        <a:pt x="56" y="3"/>
                      </a:cubicBezTo>
                      <a:cubicBezTo>
                        <a:pt x="50" y="0"/>
                        <a:pt x="42" y="0"/>
                        <a:pt x="36" y="0"/>
                      </a:cubicBez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34" name="Freeform 69">
                  <a:extLst>
                    <a:ext uri="{FF2B5EF4-FFF2-40B4-BE49-F238E27FC236}">
                      <a16:creationId xmlns:a16="http://schemas.microsoft.com/office/drawing/2014/main" id="{34176CB1-C8B2-440E-B044-B6886A605C82}"/>
                    </a:ext>
                  </a:extLst>
                </p:cNvPr>
                <p:cNvSpPr>
                  <a:spLocks noChangeArrowheads="1"/>
                </p:cNvSpPr>
                <p:nvPr/>
              </p:nvSpPr>
              <p:spPr bwMode="auto">
                <a:xfrm>
                  <a:off x="3219450" y="5876925"/>
                  <a:ext cx="233363" cy="52388"/>
                </a:xfrm>
                <a:custGeom>
                  <a:avLst/>
                  <a:gdLst>
                    <a:gd name="T0" fmla="*/ 649 w 650"/>
                    <a:gd name="T1" fmla="*/ 48 h 145"/>
                    <a:gd name="T2" fmla="*/ 324 w 650"/>
                    <a:gd name="T3" fmla="*/ 0 h 145"/>
                    <a:gd name="T4" fmla="*/ 0 w 650"/>
                    <a:gd name="T5" fmla="*/ 48 h 145"/>
                    <a:gd name="T6" fmla="*/ 0 w 650"/>
                    <a:gd name="T7" fmla="*/ 96 h 145"/>
                    <a:gd name="T8" fmla="*/ 0 w 650"/>
                    <a:gd name="T9" fmla="*/ 96 h 145"/>
                    <a:gd name="T10" fmla="*/ 0 w 650"/>
                    <a:gd name="T11" fmla="*/ 96 h 145"/>
                    <a:gd name="T12" fmla="*/ 324 w 650"/>
                    <a:gd name="T13" fmla="*/ 144 h 145"/>
                    <a:gd name="T14" fmla="*/ 649 w 650"/>
                    <a:gd name="T15" fmla="*/ 96 h 145"/>
                    <a:gd name="T16" fmla="*/ 649 w 650"/>
                    <a:gd name="T17" fmla="*/ 96 h 145"/>
                    <a:gd name="T18" fmla="*/ 649 w 650"/>
                    <a:gd name="T19" fmla="*/ 96 h 145"/>
                    <a:gd name="T20" fmla="*/ 649 w 650"/>
                    <a:gd name="T21" fmla="*/ 48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50" h="145">
                      <a:moveTo>
                        <a:pt x="649" y="48"/>
                      </a:moveTo>
                      <a:cubicBezTo>
                        <a:pt x="649" y="20"/>
                        <a:pt x="502" y="0"/>
                        <a:pt x="324" y="0"/>
                      </a:cubicBezTo>
                      <a:cubicBezTo>
                        <a:pt x="144" y="0"/>
                        <a:pt x="0" y="23"/>
                        <a:pt x="0" y="48"/>
                      </a:cubicBezTo>
                      <a:lnTo>
                        <a:pt x="0" y="96"/>
                      </a:lnTo>
                      <a:lnTo>
                        <a:pt x="0" y="96"/>
                      </a:lnTo>
                      <a:lnTo>
                        <a:pt x="0" y="96"/>
                      </a:lnTo>
                      <a:cubicBezTo>
                        <a:pt x="0" y="125"/>
                        <a:pt x="146" y="144"/>
                        <a:pt x="324" y="144"/>
                      </a:cubicBezTo>
                      <a:cubicBezTo>
                        <a:pt x="505" y="144"/>
                        <a:pt x="649" y="122"/>
                        <a:pt x="649" y="96"/>
                      </a:cubicBezTo>
                      <a:lnTo>
                        <a:pt x="649" y="96"/>
                      </a:lnTo>
                      <a:lnTo>
                        <a:pt x="649" y="96"/>
                      </a:lnTo>
                      <a:lnTo>
                        <a:pt x="649" y="48"/>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35" name="Freeform 200">
                  <a:extLst>
                    <a:ext uri="{FF2B5EF4-FFF2-40B4-BE49-F238E27FC236}">
                      <a16:creationId xmlns:a16="http://schemas.microsoft.com/office/drawing/2014/main" id="{357E97E2-9A1E-45EF-AFC4-3335B522EE36}"/>
                    </a:ext>
                  </a:extLst>
                </p:cNvPr>
                <p:cNvSpPr>
                  <a:spLocks noChangeArrowheads="1"/>
                </p:cNvSpPr>
                <p:nvPr/>
              </p:nvSpPr>
              <p:spPr bwMode="auto">
                <a:xfrm>
                  <a:off x="3417888" y="5757863"/>
                  <a:ext cx="166687" cy="88900"/>
                </a:xfrm>
                <a:custGeom>
                  <a:avLst/>
                  <a:gdLst>
                    <a:gd name="T0" fmla="*/ 451 w 465"/>
                    <a:gd name="T1" fmla="*/ 214 h 246"/>
                    <a:gd name="T2" fmla="*/ 438 w 465"/>
                    <a:gd name="T3" fmla="*/ 245 h 246"/>
                    <a:gd name="T4" fmla="*/ 0 w 465"/>
                    <a:gd name="T5" fmla="*/ 62 h 246"/>
                    <a:gd name="T6" fmla="*/ 26 w 465"/>
                    <a:gd name="T7" fmla="*/ 0 h 246"/>
                    <a:gd name="T8" fmla="*/ 464 w 465"/>
                    <a:gd name="T9" fmla="*/ 183 h 246"/>
                    <a:gd name="T10" fmla="*/ 451 w 465"/>
                    <a:gd name="T11" fmla="*/ 214 h 246"/>
                  </a:gdLst>
                  <a:ahLst/>
                  <a:cxnLst>
                    <a:cxn ang="0">
                      <a:pos x="T0" y="T1"/>
                    </a:cxn>
                    <a:cxn ang="0">
                      <a:pos x="T2" y="T3"/>
                    </a:cxn>
                    <a:cxn ang="0">
                      <a:pos x="T4" y="T5"/>
                    </a:cxn>
                    <a:cxn ang="0">
                      <a:pos x="T6" y="T7"/>
                    </a:cxn>
                    <a:cxn ang="0">
                      <a:pos x="T8" y="T9"/>
                    </a:cxn>
                    <a:cxn ang="0">
                      <a:pos x="T10" y="T11"/>
                    </a:cxn>
                  </a:cxnLst>
                  <a:rect l="0" t="0" r="r" b="b"/>
                  <a:pathLst>
                    <a:path w="465" h="246">
                      <a:moveTo>
                        <a:pt x="451" y="214"/>
                      </a:moveTo>
                      <a:lnTo>
                        <a:pt x="438" y="245"/>
                      </a:lnTo>
                      <a:lnTo>
                        <a:pt x="0" y="62"/>
                      </a:lnTo>
                      <a:lnTo>
                        <a:pt x="26" y="0"/>
                      </a:lnTo>
                      <a:lnTo>
                        <a:pt x="464" y="183"/>
                      </a:lnTo>
                      <a:lnTo>
                        <a:pt x="451" y="214"/>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36" name="Freeform 201">
                  <a:extLst>
                    <a:ext uri="{FF2B5EF4-FFF2-40B4-BE49-F238E27FC236}">
                      <a16:creationId xmlns:a16="http://schemas.microsoft.com/office/drawing/2014/main" id="{A5E9819D-C107-42DA-B970-17136E3A1697}"/>
                    </a:ext>
                  </a:extLst>
                </p:cNvPr>
                <p:cNvSpPr>
                  <a:spLocks noChangeArrowheads="1"/>
                </p:cNvSpPr>
                <p:nvPr/>
              </p:nvSpPr>
              <p:spPr bwMode="auto">
                <a:xfrm>
                  <a:off x="3348038" y="5653088"/>
                  <a:ext cx="95250" cy="49212"/>
                </a:xfrm>
                <a:custGeom>
                  <a:avLst/>
                  <a:gdLst>
                    <a:gd name="T0" fmla="*/ 14 w 266"/>
                    <a:gd name="T1" fmla="*/ 39 h 136"/>
                    <a:gd name="T2" fmla="*/ 3 w 266"/>
                    <a:gd name="T3" fmla="*/ 14 h 136"/>
                    <a:gd name="T4" fmla="*/ 28 w 266"/>
                    <a:gd name="T5" fmla="*/ 2 h 136"/>
                    <a:gd name="T6" fmla="*/ 251 w 266"/>
                    <a:gd name="T7" fmla="*/ 96 h 136"/>
                    <a:gd name="T8" fmla="*/ 262 w 266"/>
                    <a:gd name="T9" fmla="*/ 121 h 136"/>
                    <a:gd name="T10" fmla="*/ 237 w 266"/>
                    <a:gd name="T11" fmla="*/ 132 h 136"/>
                    <a:gd name="T12" fmla="*/ 14 w 266"/>
                    <a:gd name="T13" fmla="*/ 39 h 136"/>
                  </a:gdLst>
                  <a:ahLst/>
                  <a:cxnLst>
                    <a:cxn ang="0">
                      <a:pos x="T0" y="T1"/>
                    </a:cxn>
                    <a:cxn ang="0">
                      <a:pos x="T2" y="T3"/>
                    </a:cxn>
                    <a:cxn ang="0">
                      <a:pos x="T4" y="T5"/>
                    </a:cxn>
                    <a:cxn ang="0">
                      <a:pos x="T6" y="T7"/>
                    </a:cxn>
                    <a:cxn ang="0">
                      <a:pos x="T8" y="T9"/>
                    </a:cxn>
                    <a:cxn ang="0">
                      <a:pos x="T10" y="T11"/>
                    </a:cxn>
                    <a:cxn ang="0">
                      <a:pos x="T12" y="T13"/>
                    </a:cxn>
                  </a:cxnLst>
                  <a:rect l="0" t="0" r="r" b="b"/>
                  <a:pathLst>
                    <a:path w="266" h="136">
                      <a:moveTo>
                        <a:pt x="14" y="39"/>
                      </a:moveTo>
                      <a:cubicBezTo>
                        <a:pt x="6" y="36"/>
                        <a:pt x="0" y="25"/>
                        <a:pt x="3" y="14"/>
                      </a:cubicBezTo>
                      <a:cubicBezTo>
                        <a:pt x="6" y="5"/>
                        <a:pt x="17" y="0"/>
                        <a:pt x="28" y="2"/>
                      </a:cubicBezTo>
                      <a:lnTo>
                        <a:pt x="251" y="96"/>
                      </a:lnTo>
                      <a:cubicBezTo>
                        <a:pt x="260" y="98"/>
                        <a:pt x="265" y="110"/>
                        <a:pt x="262" y="121"/>
                      </a:cubicBezTo>
                      <a:cubicBezTo>
                        <a:pt x="257" y="132"/>
                        <a:pt x="246" y="135"/>
                        <a:pt x="237" y="132"/>
                      </a:cubicBezTo>
                      <a:lnTo>
                        <a:pt x="14" y="39"/>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37" name="Freeform 202">
                  <a:extLst>
                    <a:ext uri="{FF2B5EF4-FFF2-40B4-BE49-F238E27FC236}">
                      <a16:creationId xmlns:a16="http://schemas.microsoft.com/office/drawing/2014/main" id="{F8295DA3-04C7-4845-859B-CBD854E58BCB}"/>
                    </a:ext>
                  </a:extLst>
                </p:cNvPr>
                <p:cNvSpPr>
                  <a:spLocks noChangeArrowheads="1"/>
                </p:cNvSpPr>
                <p:nvPr/>
              </p:nvSpPr>
              <p:spPr bwMode="auto">
                <a:xfrm>
                  <a:off x="3348038" y="5675313"/>
                  <a:ext cx="84137" cy="41275"/>
                </a:xfrm>
                <a:custGeom>
                  <a:avLst/>
                  <a:gdLst>
                    <a:gd name="T0" fmla="*/ 229 w 234"/>
                    <a:gd name="T1" fmla="*/ 104 h 115"/>
                    <a:gd name="T2" fmla="*/ 224 w 234"/>
                    <a:gd name="T3" fmla="*/ 114 h 115"/>
                    <a:gd name="T4" fmla="*/ 0 w 234"/>
                    <a:gd name="T5" fmla="*/ 21 h 115"/>
                    <a:gd name="T6" fmla="*/ 9 w 234"/>
                    <a:gd name="T7" fmla="*/ 0 h 115"/>
                    <a:gd name="T8" fmla="*/ 233 w 234"/>
                    <a:gd name="T9" fmla="*/ 93 h 115"/>
                    <a:gd name="T10" fmla="*/ 229 w 234"/>
                    <a:gd name="T11" fmla="*/ 104 h 115"/>
                  </a:gdLst>
                  <a:ahLst/>
                  <a:cxnLst>
                    <a:cxn ang="0">
                      <a:pos x="T0" y="T1"/>
                    </a:cxn>
                    <a:cxn ang="0">
                      <a:pos x="T2" y="T3"/>
                    </a:cxn>
                    <a:cxn ang="0">
                      <a:pos x="T4" y="T5"/>
                    </a:cxn>
                    <a:cxn ang="0">
                      <a:pos x="T6" y="T7"/>
                    </a:cxn>
                    <a:cxn ang="0">
                      <a:pos x="T8" y="T9"/>
                    </a:cxn>
                    <a:cxn ang="0">
                      <a:pos x="T10" y="T11"/>
                    </a:cxn>
                  </a:cxnLst>
                  <a:rect l="0" t="0" r="r" b="b"/>
                  <a:pathLst>
                    <a:path w="234" h="115">
                      <a:moveTo>
                        <a:pt x="229" y="104"/>
                      </a:moveTo>
                      <a:lnTo>
                        <a:pt x="224" y="114"/>
                      </a:lnTo>
                      <a:lnTo>
                        <a:pt x="0" y="21"/>
                      </a:lnTo>
                      <a:lnTo>
                        <a:pt x="9" y="0"/>
                      </a:lnTo>
                      <a:lnTo>
                        <a:pt x="233" y="93"/>
                      </a:lnTo>
                      <a:lnTo>
                        <a:pt x="229" y="104"/>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38" name="Freeform 203">
                  <a:extLst>
                    <a:ext uri="{FF2B5EF4-FFF2-40B4-BE49-F238E27FC236}">
                      <a16:creationId xmlns:a16="http://schemas.microsoft.com/office/drawing/2014/main" id="{A05AAA9B-1BB1-4A1A-B2C5-5D2239E53F4C}"/>
                    </a:ext>
                  </a:extLst>
                </p:cNvPr>
                <p:cNvSpPr>
                  <a:spLocks noChangeArrowheads="1"/>
                </p:cNvSpPr>
                <p:nvPr/>
              </p:nvSpPr>
              <p:spPr bwMode="auto">
                <a:xfrm>
                  <a:off x="3289300" y="5797550"/>
                  <a:ext cx="95250" cy="49213"/>
                </a:xfrm>
                <a:custGeom>
                  <a:avLst/>
                  <a:gdLst>
                    <a:gd name="T0" fmla="*/ 251 w 266"/>
                    <a:gd name="T1" fmla="*/ 96 h 137"/>
                    <a:gd name="T2" fmla="*/ 262 w 266"/>
                    <a:gd name="T3" fmla="*/ 122 h 137"/>
                    <a:gd name="T4" fmla="*/ 237 w 266"/>
                    <a:gd name="T5" fmla="*/ 133 h 137"/>
                    <a:gd name="T6" fmla="*/ 14 w 266"/>
                    <a:gd name="T7" fmla="*/ 40 h 137"/>
                    <a:gd name="T8" fmla="*/ 2 w 266"/>
                    <a:gd name="T9" fmla="*/ 14 h 137"/>
                    <a:gd name="T10" fmla="*/ 28 w 266"/>
                    <a:gd name="T11" fmla="*/ 3 h 137"/>
                    <a:gd name="T12" fmla="*/ 251 w 266"/>
                    <a:gd name="T13" fmla="*/ 96 h 137"/>
                  </a:gdLst>
                  <a:ahLst/>
                  <a:cxnLst>
                    <a:cxn ang="0">
                      <a:pos x="T0" y="T1"/>
                    </a:cxn>
                    <a:cxn ang="0">
                      <a:pos x="T2" y="T3"/>
                    </a:cxn>
                    <a:cxn ang="0">
                      <a:pos x="T4" y="T5"/>
                    </a:cxn>
                    <a:cxn ang="0">
                      <a:pos x="T6" y="T7"/>
                    </a:cxn>
                    <a:cxn ang="0">
                      <a:pos x="T8" y="T9"/>
                    </a:cxn>
                    <a:cxn ang="0">
                      <a:pos x="T10" y="T11"/>
                    </a:cxn>
                    <a:cxn ang="0">
                      <a:pos x="T12" y="T13"/>
                    </a:cxn>
                  </a:cxnLst>
                  <a:rect l="0" t="0" r="r" b="b"/>
                  <a:pathLst>
                    <a:path w="266" h="137">
                      <a:moveTo>
                        <a:pt x="251" y="96"/>
                      </a:moveTo>
                      <a:cubicBezTo>
                        <a:pt x="259" y="99"/>
                        <a:pt x="265" y="110"/>
                        <a:pt x="262" y="122"/>
                      </a:cubicBezTo>
                      <a:cubicBezTo>
                        <a:pt x="259" y="130"/>
                        <a:pt x="248" y="136"/>
                        <a:pt x="237" y="133"/>
                      </a:cubicBezTo>
                      <a:lnTo>
                        <a:pt x="14" y="40"/>
                      </a:lnTo>
                      <a:cubicBezTo>
                        <a:pt x="5" y="37"/>
                        <a:pt x="0" y="26"/>
                        <a:pt x="2" y="14"/>
                      </a:cubicBezTo>
                      <a:cubicBezTo>
                        <a:pt x="8" y="6"/>
                        <a:pt x="19" y="0"/>
                        <a:pt x="28" y="3"/>
                      </a:cubicBezTo>
                      <a:lnTo>
                        <a:pt x="251" y="96"/>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39" name="Freeform 204">
                  <a:extLst>
                    <a:ext uri="{FF2B5EF4-FFF2-40B4-BE49-F238E27FC236}">
                      <a16:creationId xmlns:a16="http://schemas.microsoft.com/office/drawing/2014/main" id="{AE95793D-56B9-4855-9777-AC8C19F2CEA1}"/>
                    </a:ext>
                  </a:extLst>
                </p:cNvPr>
                <p:cNvSpPr>
                  <a:spLocks noChangeArrowheads="1"/>
                </p:cNvSpPr>
                <p:nvPr/>
              </p:nvSpPr>
              <p:spPr bwMode="auto">
                <a:xfrm>
                  <a:off x="3300413" y="5783263"/>
                  <a:ext cx="84137" cy="41275"/>
                </a:xfrm>
                <a:custGeom>
                  <a:avLst/>
                  <a:gdLst>
                    <a:gd name="T0" fmla="*/ 229 w 234"/>
                    <a:gd name="T1" fmla="*/ 104 h 115"/>
                    <a:gd name="T2" fmla="*/ 224 w 234"/>
                    <a:gd name="T3" fmla="*/ 114 h 115"/>
                    <a:gd name="T4" fmla="*/ 0 w 234"/>
                    <a:gd name="T5" fmla="*/ 21 h 115"/>
                    <a:gd name="T6" fmla="*/ 9 w 234"/>
                    <a:gd name="T7" fmla="*/ 0 h 115"/>
                    <a:gd name="T8" fmla="*/ 233 w 234"/>
                    <a:gd name="T9" fmla="*/ 94 h 115"/>
                    <a:gd name="T10" fmla="*/ 229 w 234"/>
                    <a:gd name="T11" fmla="*/ 104 h 115"/>
                  </a:gdLst>
                  <a:ahLst/>
                  <a:cxnLst>
                    <a:cxn ang="0">
                      <a:pos x="T0" y="T1"/>
                    </a:cxn>
                    <a:cxn ang="0">
                      <a:pos x="T2" y="T3"/>
                    </a:cxn>
                    <a:cxn ang="0">
                      <a:pos x="T4" y="T5"/>
                    </a:cxn>
                    <a:cxn ang="0">
                      <a:pos x="T6" y="T7"/>
                    </a:cxn>
                    <a:cxn ang="0">
                      <a:pos x="T8" y="T9"/>
                    </a:cxn>
                    <a:cxn ang="0">
                      <a:pos x="T10" y="T11"/>
                    </a:cxn>
                  </a:cxnLst>
                  <a:rect l="0" t="0" r="r" b="b"/>
                  <a:pathLst>
                    <a:path w="234" h="115">
                      <a:moveTo>
                        <a:pt x="229" y="104"/>
                      </a:moveTo>
                      <a:lnTo>
                        <a:pt x="224" y="114"/>
                      </a:lnTo>
                      <a:lnTo>
                        <a:pt x="0" y="21"/>
                      </a:lnTo>
                      <a:lnTo>
                        <a:pt x="9" y="0"/>
                      </a:lnTo>
                      <a:lnTo>
                        <a:pt x="233" y="94"/>
                      </a:lnTo>
                      <a:lnTo>
                        <a:pt x="229" y="104"/>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42" name="Freeform 205">
                  <a:extLst>
                    <a:ext uri="{FF2B5EF4-FFF2-40B4-BE49-F238E27FC236}">
                      <a16:creationId xmlns:a16="http://schemas.microsoft.com/office/drawing/2014/main" id="{64B17B1E-9EC7-49CF-BABC-2589B1199EE7}"/>
                    </a:ext>
                  </a:extLst>
                </p:cNvPr>
                <p:cNvSpPr>
                  <a:spLocks noChangeArrowheads="1"/>
                </p:cNvSpPr>
                <p:nvPr/>
              </p:nvSpPr>
              <p:spPr bwMode="auto">
                <a:xfrm>
                  <a:off x="3302000" y="5686425"/>
                  <a:ext cx="128588" cy="127000"/>
                </a:xfrm>
                <a:custGeom>
                  <a:avLst/>
                  <a:gdLst>
                    <a:gd name="T0" fmla="*/ 306 w 358"/>
                    <a:gd name="T1" fmla="*/ 229 h 352"/>
                    <a:gd name="T2" fmla="*/ 255 w 358"/>
                    <a:gd name="T3" fmla="*/ 351 h 352"/>
                    <a:gd name="T4" fmla="*/ 0 w 358"/>
                    <a:gd name="T5" fmla="*/ 245 h 352"/>
                    <a:gd name="T6" fmla="*/ 102 w 358"/>
                    <a:gd name="T7" fmla="*/ 0 h 352"/>
                    <a:gd name="T8" fmla="*/ 357 w 358"/>
                    <a:gd name="T9" fmla="*/ 106 h 352"/>
                    <a:gd name="T10" fmla="*/ 306 w 358"/>
                    <a:gd name="T11" fmla="*/ 229 h 352"/>
                  </a:gdLst>
                  <a:ahLst/>
                  <a:cxnLst>
                    <a:cxn ang="0">
                      <a:pos x="T0" y="T1"/>
                    </a:cxn>
                    <a:cxn ang="0">
                      <a:pos x="T2" y="T3"/>
                    </a:cxn>
                    <a:cxn ang="0">
                      <a:pos x="T4" y="T5"/>
                    </a:cxn>
                    <a:cxn ang="0">
                      <a:pos x="T6" y="T7"/>
                    </a:cxn>
                    <a:cxn ang="0">
                      <a:pos x="T8" y="T9"/>
                    </a:cxn>
                    <a:cxn ang="0">
                      <a:pos x="T10" y="T11"/>
                    </a:cxn>
                  </a:cxnLst>
                  <a:rect l="0" t="0" r="r" b="b"/>
                  <a:pathLst>
                    <a:path w="358" h="352">
                      <a:moveTo>
                        <a:pt x="306" y="229"/>
                      </a:moveTo>
                      <a:lnTo>
                        <a:pt x="255" y="351"/>
                      </a:lnTo>
                      <a:lnTo>
                        <a:pt x="0" y="245"/>
                      </a:lnTo>
                      <a:lnTo>
                        <a:pt x="102" y="0"/>
                      </a:lnTo>
                      <a:lnTo>
                        <a:pt x="357" y="106"/>
                      </a:lnTo>
                      <a:lnTo>
                        <a:pt x="306" y="229"/>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44" name="Freeform 206">
                  <a:extLst>
                    <a:ext uri="{FF2B5EF4-FFF2-40B4-BE49-F238E27FC236}">
                      <a16:creationId xmlns:a16="http://schemas.microsoft.com/office/drawing/2014/main" id="{BC5A3BC4-5870-4E49-992A-E21372F946FA}"/>
                    </a:ext>
                  </a:extLst>
                </p:cNvPr>
                <p:cNvSpPr>
                  <a:spLocks noChangeArrowheads="1"/>
                </p:cNvSpPr>
                <p:nvPr/>
              </p:nvSpPr>
              <p:spPr bwMode="auto">
                <a:xfrm>
                  <a:off x="3579813" y="5821363"/>
                  <a:ext cx="33337" cy="39687"/>
                </a:xfrm>
                <a:custGeom>
                  <a:avLst/>
                  <a:gdLst>
                    <a:gd name="T0" fmla="*/ 36 w 94"/>
                    <a:gd name="T1" fmla="*/ 0 h 111"/>
                    <a:gd name="T2" fmla="*/ 0 w 94"/>
                    <a:gd name="T3" fmla="*/ 88 h 111"/>
                    <a:gd name="T4" fmla="*/ 17 w 94"/>
                    <a:gd name="T5" fmla="*/ 99 h 111"/>
                    <a:gd name="T6" fmla="*/ 84 w 94"/>
                    <a:gd name="T7" fmla="*/ 71 h 111"/>
                    <a:gd name="T8" fmla="*/ 56 w 94"/>
                    <a:gd name="T9" fmla="*/ 3 h 111"/>
                    <a:gd name="T10" fmla="*/ 36 w 94"/>
                    <a:gd name="T11" fmla="*/ 0 h 111"/>
                  </a:gdLst>
                  <a:ahLst/>
                  <a:cxnLst>
                    <a:cxn ang="0">
                      <a:pos x="T0" y="T1"/>
                    </a:cxn>
                    <a:cxn ang="0">
                      <a:pos x="T2" y="T3"/>
                    </a:cxn>
                    <a:cxn ang="0">
                      <a:pos x="T4" y="T5"/>
                    </a:cxn>
                    <a:cxn ang="0">
                      <a:pos x="T6" y="T7"/>
                    </a:cxn>
                    <a:cxn ang="0">
                      <a:pos x="T8" y="T9"/>
                    </a:cxn>
                    <a:cxn ang="0">
                      <a:pos x="T10" y="T11"/>
                    </a:cxn>
                  </a:cxnLst>
                  <a:rect l="0" t="0" r="r" b="b"/>
                  <a:pathLst>
                    <a:path w="94" h="111">
                      <a:moveTo>
                        <a:pt x="36" y="0"/>
                      </a:moveTo>
                      <a:lnTo>
                        <a:pt x="0" y="88"/>
                      </a:lnTo>
                      <a:cubicBezTo>
                        <a:pt x="5" y="93"/>
                        <a:pt x="11" y="96"/>
                        <a:pt x="17" y="99"/>
                      </a:cubicBezTo>
                      <a:cubicBezTo>
                        <a:pt x="42" y="110"/>
                        <a:pt x="73" y="99"/>
                        <a:pt x="84" y="71"/>
                      </a:cubicBezTo>
                      <a:cubicBezTo>
                        <a:pt x="93" y="42"/>
                        <a:pt x="81" y="14"/>
                        <a:pt x="56" y="3"/>
                      </a:cubicBezTo>
                      <a:cubicBezTo>
                        <a:pt x="50" y="0"/>
                        <a:pt x="42" y="0"/>
                        <a:pt x="36" y="0"/>
                      </a:cubicBez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45" name="Freeform 207">
                  <a:extLst>
                    <a:ext uri="{FF2B5EF4-FFF2-40B4-BE49-F238E27FC236}">
                      <a16:creationId xmlns:a16="http://schemas.microsoft.com/office/drawing/2014/main" id="{388F7E95-49C7-4161-8AF0-2E40BC37DE3A}"/>
                    </a:ext>
                  </a:extLst>
                </p:cNvPr>
                <p:cNvSpPr>
                  <a:spLocks noChangeArrowheads="1"/>
                </p:cNvSpPr>
                <p:nvPr/>
              </p:nvSpPr>
              <p:spPr bwMode="auto">
                <a:xfrm>
                  <a:off x="3219450" y="5876925"/>
                  <a:ext cx="233363" cy="52388"/>
                </a:xfrm>
                <a:custGeom>
                  <a:avLst/>
                  <a:gdLst>
                    <a:gd name="T0" fmla="*/ 649 w 650"/>
                    <a:gd name="T1" fmla="*/ 48 h 145"/>
                    <a:gd name="T2" fmla="*/ 324 w 650"/>
                    <a:gd name="T3" fmla="*/ 0 h 145"/>
                    <a:gd name="T4" fmla="*/ 0 w 650"/>
                    <a:gd name="T5" fmla="*/ 48 h 145"/>
                    <a:gd name="T6" fmla="*/ 0 w 650"/>
                    <a:gd name="T7" fmla="*/ 96 h 145"/>
                    <a:gd name="T8" fmla="*/ 0 w 650"/>
                    <a:gd name="T9" fmla="*/ 96 h 145"/>
                    <a:gd name="T10" fmla="*/ 0 w 650"/>
                    <a:gd name="T11" fmla="*/ 96 h 145"/>
                    <a:gd name="T12" fmla="*/ 324 w 650"/>
                    <a:gd name="T13" fmla="*/ 144 h 145"/>
                    <a:gd name="T14" fmla="*/ 649 w 650"/>
                    <a:gd name="T15" fmla="*/ 96 h 145"/>
                    <a:gd name="T16" fmla="*/ 649 w 650"/>
                    <a:gd name="T17" fmla="*/ 96 h 145"/>
                    <a:gd name="T18" fmla="*/ 649 w 650"/>
                    <a:gd name="T19" fmla="*/ 96 h 145"/>
                    <a:gd name="T20" fmla="*/ 649 w 650"/>
                    <a:gd name="T21" fmla="*/ 48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50" h="145">
                      <a:moveTo>
                        <a:pt x="649" y="48"/>
                      </a:moveTo>
                      <a:cubicBezTo>
                        <a:pt x="649" y="20"/>
                        <a:pt x="502" y="0"/>
                        <a:pt x="324" y="0"/>
                      </a:cubicBezTo>
                      <a:cubicBezTo>
                        <a:pt x="144" y="0"/>
                        <a:pt x="0" y="23"/>
                        <a:pt x="0" y="48"/>
                      </a:cubicBezTo>
                      <a:lnTo>
                        <a:pt x="0" y="96"/>
                      </a:lnTo>
                      <a:lnTo>
                        <a:pt x="0" y="96"/>
                      </a:lnTo>
                      <a:lnTo>
                        <a:pt x="0" y="96"/>
                      </a:lnTo>
                      <a:cubicBezTo>
                        <a:pt x="0" y="125"/>
                        <a:pt x="146" y="144"/>
                        <a:pt x="324" y="144"/>
                      </a:cubicBezTo>
                      <a:cubicBezTo>
                        <a:pt x="505" y="144"/>
                        <a:pt x="649" y="122"/>
                        <a:pt x="649" y="96"/>
                      </a:cubicBezTo>
                      <a:lnTo>
                        <a:pt x="649" y="96"/>
                      </a:lnTo>
                      <a:lnTo>
                        <a:pt x="649" y="96"/>
                      </a:lnTo>
                      <a:lnTo>
                        <a:pt x="649" y="48"/>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326" name="Rectangle 325">
                <a:extLst>
                  <a:ext uri="{FF2B5EF4-FFF2-40B4-BE49-F238E27FC236}">
                    <a16:creationId xmlns:a16="http://schemas.microsoft.com/office/drawing/2014/main" id="{8B084F0B-553E-4C06-A68A-74965EBAA10E}"/>
                  </a:ext>
                </a:extLst>
              </p:cNvPr>
              <p:cNvSpPr/>
              <p:nvPr/>
            </p:nvSpPr>
            <p:spPr>
              <a:xfrm>
                <a:off x="4141814" y="4117631"/>
                <a:ext cx="7927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p>
            </p:txBody>
          </p:sp>
        </p:grpSp>
        <p:sp>
          <p:nvSpPr>
            <p:cNvPr id="324" name="Text Box 30">
              <a:extLst>
                <a:ext uri="{FF2B5EF4-FFF2-40B4-BE49-F238E27FC236}">
                  <a16:creationId xmlns:a16="http://schemas.microsoft.com/office/drawing/2014/main" id="{7A2FBFFC-1142-4ADD-A6C3-F986EAED7291}"/>
                </a:ext>
              </a:extLst>
            </p:cNvPr>
            <p:cNvSpPr txBox="1">
              <a:spLocks noChangeArrowheads="1"/>
            </p:cNvSpPr>
            <p:nvPr/>
          </p:nvSpPr>
          <p:spPr bwMode="auto">
            <a:xfrm>
              <a:off x="6049490" y="5916042"/>
              <a:ext cx="381272" cy="123079"/>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solidFill>
                    <a:schemeClr val="bg2">
                      <a:lumMod val="10000"/>
                    </a:schemeClr>
                  </a:solidFill>
                </a:rPr>
                <a:t>Polices</a:t>
              </a:r>
            </a:p>
          </p:txBody>
        </p:sp>
      </p:grpSp>
      <p:grpSp>
        <p:nvGrpSpPr>
          <p:cNvPr id="346" name="Group 345">
            <a:extLst>
              <a:ext uri="{FF2B5EF4-FFF2-40B4-BE49-F238E27FC236}">
                <a16:creationId xmlns:a16="http://schemas.microsoft.com/office/drawing/2014/main" id="{41DE32D7-B236-4B21-80D4-9D1502E949F6}"/>
              </a:ext>
            </a:extLst>
          </p:cNvPr>
          <p:cNvGrpSpPr/>
          <p:nvPr/>
        </p:nvGrpSpPr>
        <p:grpSpPr>
          <a:xfrm>
            <a:off x="10519548" y="2973557"/>
            <a:ext cx="601072" cy="626561"/>
            <a:chOff x="6609905" y="5508747"/>
            <a:chExt cx="601072" cy="626561"/>
          </a:xfrm>
        </p:grpSpPr>
        <p:grpSp>
          <p:nvGrpSpPr>
            <p:cNvPr id="347" name="Group 346">
              <a:extLst>
                <a:ext uri="{FF2B5EF4-FFF2-40B4-BE49-F238E27FC236}">
                  <a16:creationId xmlns:a16="http://schemas.microsoft.com/office/drawing/2014/main" id="{4E7D5617-0A37-4C14-B7FE-8284CCAD2319}"/>
                </a:ext>
              </a:extLst>
            </p:cNvPr>
            <p:cNvGrpSpPr/>
            <p:nvPr/>
          </p:nvGrpSpPr>
          <p:grpSpPr>
            <a:xfrm>
              <a:off x="6616939" y="5508747"/>
              <a:ext cx="552462" cy="477059"/>
              <a:chOff x="2451118" y="4158080"/>
              <a:chExt cx="865570" cy="695710"/>
            </a:xfrm>
          </p:grpSpPr>
          <p:grpSp>
            <p:nvGrpSpPr>
              <p:cNvPr id="350" name="Group 349">
                <a:extLst>
                  <a:ext uri="{FF2B5EF4-FFF2-40B4-BE49-F238E27FC236}">
                    <a16:creationId xmlns:a16="http://schemas.microsoft.com/office/drawing/2014/main" id="{BA7CA394-F5E1-4E32-AB52-E9BF5DD9DDA9}"/>
                  </a:ext>
                </a:extLst>
              </p:cNvPr>
              <p:cNvGrpSpPr/>
              <p:nvPr/>
            </p:nvGrpSpPr>
            <p:grpSpPr>
              <a:xfrm>
                <a:off x="2505985" y="4304032"/>
                <a:ext cx="755836" cy="470888"/>
                <a:chOff x="2851150" y="4108450"/>
                <a:chExt cx="496888" cy="309563"/>
              </a:xfrm>
              <a:solidFill>
                <a:srgbClr val="F80000"/>
              </a:solidFill>
            </p:grpSpPr>
            <p:sp>
              <p:nvSpPr>
                <p:cNvPr id="352" name="Freeform 1">
                  <a:extLst>
                    <a:ext uri="{FF2B5EF4-FFF2-40B4-BE49-F238E27FC236}">
                      <a16:creationId xmlns:a16="http://schemas.microsoft.com/office/drawing/2014/main" id="{7CD0C014-F111-429E-9D6C-3DA5147A5E0D}"/>
                    </a:ext>
                  </a:extLst>
                </p:cNvPr>
                <p:cNvSpPr>
                  <a:spLocks noChangeArrowheads="1"/>
                </p:cNvSpPr>
                <p:nvPr/>
              </p:nvSpPr>
              <p:spPr bwMode="auto">
                <a:xfrm>
                  <a:off x="3025775" y="4379913"/>
                  <a:ext cx="38100" cy="38100"/>
                </a:xfrm>
                <a:custGeom>
                  <a:avLst/>
                  <a:gdLst>
                    <a:gd name="T0" fmla="*/ 107 w 108"/>
                    <a:gd name="T1" fmla="*/ 54 h 108"/>
                    <a:gd name="T2" fmla="*/ 100 w 108"/>
                    <a:gd name="T3" fmla="*/ 80 h 108"/>
                    <a:gd name="T4" fmla="*/ 81 w 108"/>
                    <a:gd name="T5" fmla="*/ 100 h 108"/>
                    <a:gd name="T6" fmla="*/ 54 w 108"/>
                    <a:gd name="T7" fmla="*/ 107 h 108"/>
                    <a:gd name="T8" fmla="*/ 27 w 108"/>
                    <a:gd name="T9" fmla="*/ 100 h 108"/>
                    <a:gd name="T10" fmla="*/ 7 w 108"/>
                    <a:gd name="T11" fmla="*/ 80 h 108"/>
                    <a:gd name="T12" fmla="*/ 0 w 108"/>
                    <a:gd name="T13" fmla="*/ 54 h 108"/>
                    <a:gd name="T14" fmla="*/ 7 w 108"/>
                    <a:gd name="T15" fmla="*/ 27 h 108"/>
                    <a:gd name="T16" fmla="*/ 27 w 108"/>
                    <a:gd name="T17" fmla="*/ 7 h 108"/>
                    <a:gd name="T18" fmla="*/ 54 w 108"/>
                    <a:gd name="T19" fmla="*/ 0 h 108"/>
                    <a:gd name="T20" fmla="*/ 81 w 108"/>
                    <a:gd name="T21" fmla="*/ 7 h 108"/>
                    <a:gd name="T22" fmla="*/ 100 w 108"/>
                    <a:gd name="T23" fmla="*/ 27 h 108"/>
                    <a:gd name="T24" fmla="*/ 107 w 108"/>
                    <a:gd name="T25" fmla="*/ 54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8" h="108">
                      <a:moveTo>
                        <a:pt x="107" y="54"/>
                      </a:moveTo>
                      <a:cubicBezTo>
                        <a:pt x="107" y="63"/>
                        <a:pt x="105" y="72"/>
                        <a:pt x="100" y="80"/>
                      </a:cubicBezTo>
                      <a:cubicBezTo>
                        <a:pt x="95" y="89"/>
                        <a:pt x="89" y="95"/>
                        <a:pt x="81" y="100"/>
                      </a:cubicBezTo>
                      <a:cubicBezTo>
                        <a:pt x="72" y="105"/>
                        <a:pt x="64" y="107"/>
                        <a:pt x="54" y="107"/>
                      </a:cubicBezTo>
                      <a:cubicBezTo>
                        <a:pt x="44" y="107"/>
                        <a:pt x="36" y="105"/>
                        <a:pt x="27" y="100"/>
                      </a:cubicBezTo>
                      <a:cubicBezTo>
                        <a:pt x="18" y="95"/>
                        <a:pt x="12" y="89"/>
                        <a:pt x="7" y="80"/>
                      </a:cubicBezTo>
                      <a:cubicBezTo>
                        <a:pt x="2" y="72"/>
                        <a:pt x="0" y="64"/>
                        <a:pt x="0" y="54"/>
                      </a:cubicBezTo>
                      <a:cubicBezTo>
                        <a:pt x="0" y="45"/>
                        <a:pt x="2" y="36"/>
                        <a:pt x="7" y="27"/>
                      </a:cubicBezTo>
                      <a:cubicBezTo>
                        <a:pt x="12" y="19"/>
                        <a:pt x="18" y="12"/>
                        <a:pt x="27" y="7"/>
                      </a:cubicBezTo>
                      <a:cubicBezTo>
                        <a:pt x="36" y="2"/>
                        <a:pt x="44" y="0"/>
                        <a:pt x="54" y="0"/>
                      </a:cubicBezTo>
                      <a:cubicBezTo>
                        <a:pt x="64" y="0"/>
                        <a:pt x="72" y="2"/>
                        <a:pt x="81" y="7"/>
                      </a:cubicBezTo>
                      <a:cubicBezTo>
                        <a:pt x="89" y="12"/>
                        <a:pt x="95" y="19"/>
                        <a:pt x="100" y="27"/>
                      </a:cubicBezTo>
                      <a:cubicBezTo>
                        <a:pt x="105" y="36"/>
                        <a:pt x="107" y="44"/>
                        <a:pt x="107" y="5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53" name="Freeform 2">
                  <a:extLst>
                    <a:ext uri="{FF2B5EF4-FFF2-40B4-BE49-F238E27FC236}">
                      <a16:creationId xmlns:a16="http://schemas.microsoft.com/office/drawing/2014/main" id="{2B883F61-C36E-4FB7-96B9-663C90D888CA}"/>
                    </a:ext>
                  </a:extLst>
                </p:cNvPr>
                <p:cNvSpPr>
                  <a:spLocks noChangeArrowheads="1"/>
                </p:cNvSpPr>
                <p:nvPr/>
              </p:nvSpPr>
              <p:spPr bwMode="auto">
                <a:xfrm>
                  <a:off x="3079750" y="4379913"/>
                  <a:ext cx="38100" cy="38100"/>
                </a:xfrm>
                <a:custGeom>
                  <a:avLst/>
                  <a:gdLst>
                    <a:gd name="T0" fmla="*/ 53 w 108"/>
                    <a:gd name="T1" fmla="*/ 0 h 108"/>
                    <a:gd name="T2" fmla="*/ 107 w 108"/>
                    <a:gd name="T3" fmla="*/ 54 h 108"/>
                    <a:gd name="T4" fmla="*/ 53 w 108"/>
                    <a:gd name="T5" fmla="*/ 107 h 108"/>
                    <a:gd name="T6" fmla="*/ 0 w 108"/>
                    <a:gd name="T7" fmla="*/ 54 h 108"/>
                    <a:gd name="T8" fmla="*/ 53 w 108"/>
                    <a:gd name="T9" fmla="*/ 0 h 108"/>
                    <a:gd name="T10" fmla="*/ 53 w 108"/>
                    <a:gd name="T11" fmla="*/ 85 h 108"/>
                    <a:gd name="T12" fmla="*/ 84 w 108"/>
                    <a:gd name="T13" fmla="*/ 54 h 108"/>
                    <a:gd name="T14" fmla="*/ 53 w 108"/>
                    <a:gd name="T15" fmla="*/ 23 h 108"/>
                    <a:gd name="T16" fmla="*/ 22 w 108"/>
                    <a:gd name="T17" fmla="*/ 54 h 108"/>
                    <a:gd name="T18" fmla="*/ 53 w 108"/>
                    <a:gd name="T19" fmla="*/ 85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8" h="108">
                      <a:moveTo>
                        <a:pt x="53" y="0"/>
                      </a:moveTo>
                      <a:cubicBezTo>
                        <a:pt x="84" y="0"/>
                        <a:pt x="107" y="26"/>
                        <a:pt x="107" y="54"/>
                      </a:cubicBezTo>
                      <a:cubicBezTo>
                        <a:pt x="107" y="83"/>
                        <a:pt x="84" y="107"/>
                        <a:pt x="53" y="107"/>
                      </a:cubicBezTo>
                      <a:cubicBezTo>
                        <a:pt x="25" y="107"/>
                        <a:pt x="0" y="83"/>
                        <a:pt x="0" y="54"/>
                      </a:cubicBezTo>
                      <a:cubicBezTo>
                        <a:pt x="0" y="26"/>
                        <a:pt x="22" y="0"/>
                        <a:pt x="53" y="0"/>
                      </a:cubicBezTo>
                      <a:close/>
                      <a:moveTo>
                        <a:pt x="53" y="85"/>
                      </a:moveTo>
                      <a:cubicBezTo>
                        <a:pt x="70" y="85"/>
                        <a:pt x="84" y="71"/>
                        <a:pt x="84" y="54"/>
                      </a:cubicBezTo>
                      <a:cubicBezTo>
                        <a:pt x="84" y="37"/>
                        <a:pt x="70" y="23"/>
                        <a:pt x="53" y="23"/>
                      </a:cubicBezTo>
                      <a:cubicBezTo>
                        <a:pt x="36" y="23"/>
                        <a:pt x="22" y="37"/>
                        <a:pt x="22" y="54"/>
                      </a:cubicBezTo>
                      <a:cubicBezTo>
                        <a:pt x="22" y="71"/>
                        <a:pt x="36" y="85"/>
                        <a:pt x="53" y="85"/>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54" name="Freeform 3">
                  <a:extLst>
                    <a:ext uri="{FF2B5EF4-FFF2-40B4-BE49-F238E27FC236}">
                      <a16:creationId xmlns:a16="http://schemas.microsoft.com/office/drawing/2014/main" id="{F1490910-B8EE-4E54-BE6B-C1832DE956DD}"/>
                    </a:ext>
                  </a:extLst>
                </p:cNvPr>
                <p:cNvSpPr>
                  <a:spLocks noChangeArrowheads="1"/>
                </p:cNvSpPr>
                <p:nvPr/>
              </p:nvSpPr>
              <p:spPr bwMode="auto">
                <a:xfrm>
                  <a:off x="3135313" y="4379913"/>
                  <a:ext cx="38100" cy="38100"/>
                </a:xfrm>
                <a:custGeom>
                  <a:avLst/>
                  <a:gdLst>
                    <a:gd name="T0" fmla="*/ 54 w 108"/>
                    <a:gd name="T1" fmla="*/ 0 h 108"/>
                    <a:gd name="T2" fmla="*/ 107 w 108"/>
                    <a:gd name="T3" fmla="*/ 54 h 108"/>
                    <a:gd name="T4" fmla="*/ 54 w 108"/>
                    <a:gd name="T5" fmla="*/ 107 h 108"/>
                    <a:gd name="T6" fmla="*/ 0 w 108"/>
                    <a:gd name="T7" fmla="*/ 54 h 108"/>
                    <a:gd name="T8" fmla="*/ 54 w 108"/>
                    <a:gd name="T9" fmla="*/ 0 h 108"/>
                    <a:gd name="T10" fmla="*/ 54 w 108"/>
                    <a:gd name="T11" fmla="*/ 85 h 108"/>
                    <a:gd name="T12" fmla="*/ 85 w 108"/>
                    <a:gd name="T13" fmla="*/ 54 h 108"/>
                    <a:gd name="T14" fmla="*/ 54 w 108"/>
                    <a:gd name="T15" fmla="*/ 23 h 108"/>
                    <a:gd name="T16" fmla="*/ 23 w 108"/>
                    <a:gd name="T17" fmla="*/ 54 h 108"/>
                    <a:gd name="T18" fmla="*/ 54 w 108"/>
                    <a:gd name="T19" fmla="*/ 85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8" h="108">
                      <a:moveTo>
                        <a:pt x="54" y="0"/>
                      </a:moveTo>
                      <a:cubicBezTo>
                        <a:pt x="82" y="0"/>
                        <a:pt x="107" y="26"/>
                        <a:pt x="107" y="54"/>
                      </a:cubicBezTo>
                      <a:cubicBezTo>
                        <a:pt x="107" y="83"/>
                        <a:pt x="85" y="107"/>
                        <a:pt x="54" y="107"/>
                      </a:cubicBezTo>
                      <a:cubicBezTo>
                        <a:pt x="26" y="107"/>
                        <a:pt x="0" y="83"/>
                        <a:pt x="0" y="54"/>
                      </a:cubicBezTo>
                      <a:cubicBezTo>
                        <a:pt x="0" y="26"/>
                        <a:pt x="23" y="0"/>
                        <a:pt x="54" y="0"/>
                      </a:cubicBezTo>
                      <a:close/>
                      <a:moveTo>
                        <a:pt x="54" y="85"/>
                      </a:moveTo>
                      <a:cubicBezTo>
                        <a:pt x="71" y="85"/>
                        <a:pt x="85" y="71"/>
                        <a:pt x="85" y="54"/>
                      </a:cubicBezTo>
                      <a:cubicBezTo>
                        <a:pt x="85" y="37"/>
                        <a:pt x="71" y="23"/>
                        <a:pt x="54" y="23"/>
                      </a:cubicBezTo>
                      <a:cubicBezTo>
                        <a:pt x="37" y="23"/>
                        <a:pt x="23" y="37"/>
                        <a:pt x="23" y="54"/>
                      </a:cubicBezTo>
                      <a:cubicBezTo>
                        <a:pt x="23" y="71"/>
                        <a:pt x="37" y="85"/>
                        <a:pt x="54" y="85"/>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56" name="Freeform 4">
                  <a:extLst>
                    <a:ext uri="{FF2B5EF4-FFF2-40B4-BE49-F238E27FC236}">
                      <a16:creationId xmlns:a16="http://schemas.microsoft.com/office/drawing/2014/main" id="{63972E33-79F1-4067-897F-B8E23AA9337C}"/>
                    </a:ext>
                  </a:extLst>
                </p:cNvPr>
                <p:cNvSpPr>
                  <a:spLocks noChangeArrowheads="1"/>
                </p:cNvSpPr>
                <p:nvPr/>
              </p:nvSpPr>
              <p:spPr bwMode="auto">
                <a:xfrm>
                  <a:off x="3300413" y="4200525"/>
                  <a:ext cx="47625" cy="73025"/>
                </a:xfrm>
                <a:custGeom>
                  <a:avLst/>
                  <a:gdLst>
                    <a:gd name="T0" fmla="*/ 102 w 134"/>
                    <a:gd name="T1" fmla="*/ 71 h 205"/>
                    <a:gd name="T2" fmla="*/ 133 w 134"/>
                    <a:gd name="T3" fmla="*/ 102 h 205"/>
                    <a:gd name="T4" fmla="*/ 102 w 134"/>
                    <a:gd name="T5" fmla="*/ 133 h 205"/>
                    <a:gd name="T6" fmla="*/ 37 w 134"/>
                    <a:gd name="T7" fmla="*/ 198 h 205"/>
                    <a:gd name="T8" fmla="*/ 17 w 134"/>
                    <a:gd name="T9" fmla="*/ 198 h 205"/>
                    <a:gd name="T10" fmla="*/ 6 w 134"/>
                    <a:gd name="T11" fmla="*/ 187 h 205"/>
                    <a:gd name="T12" fmla="*/ 6 w 134"/>
                    <a:gd name="T13" fmla="*/ 167 h 205"/>
                    <a:gd name="T14" fmla="*/ 71 w 134"/>
                    <a:gd name="T15" fmla="*/ 102 h 205"/>
                    <a:gd name="T16" fmla="*/ 6 w 134"/>
                    <a:gd name="T17" fmla="*/ 37 h 205"/>
                    <a:gd name="T18" fmla="*/ 6 w 134"/>
                    <a:gd name="T19" fmla="*/ 17 h 205"/>
                    <a:gd name="T20" fmla="*/ 17 w 134"/>
                    <a:gd name="T21" fmla="*/ 6 h 205"/>
                    <a:gd name="T22" fmla="*/ 37 w 134"/>
                    <a:gd name="T23" fmla="*/ 6 h 205"/>
                    <a:gd name="T24" fmla="*/ 102 w 134"/>
                    <a:gd name="T25" fmla="*/ 71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4" h="205">
                      <a:moveTo>
                        <a:pt x="102" y="71"/>
                      </a:moveTo>
                      <a:lnTo>
                        <a:pt x="133" y="102"/>
                      </a:lnTo>
                      <a:lnTo>
                        <a:pt x="102" y="133"/>
                      </a:lnTo>
                      <a:lnTo>
                        <a:pt x="37" y="198"/>
                      </a:lnTo>
                      <a:cubicBezTo>
                        <a:pt x="31" y="204"/>
                        <a:pt x="23" y="204"/>
                        <a:pt x="17" y="198"/>
                      </a:cubicBezTo>
                      <a:lnTo>
                        <a:pt x="6" y="187"/>
                      </a:lnTo>
                      <a:cubicBezTo>
                        <a:pt x="0" y="181"/>
                        <a:pt x="0" y="173"/>
                        <a:pt x="6" y="167"/>
                      </a:cubicBezTo>
                      <a:lnTo>
                        <a:pt x="71" y="102"/>
                      </a:lnTo>
                      <a:lnTo>
                        <a:pt x="6" y="37"/>
                      </a:lnTo>
                      <a:cubicBezTo>
                        <a:pt x="0" y="32"/>
                        <a:pt x="0" y="23"/>
                        <a:pt x="6" y="17"/>
                      </a:cubicBezTo>
                      <a:lnTo>
                        <a:pt x="17" y="6"/>
                      </a:lnTo>
                      <a:cubicBezTo>
                        <a:pt x="23" y="0"/>
                        <a:pt x="31" y="0"/>
                        <a:pt x="37" y="6"/>
                      </a:cubicBezTo>
                      <a:lnTo>
                        <a:pt x="102" y="71"/>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57" name="Freeform 5">
                  <a:extLst>
                    <a:ext uri="{FF2B5EF4-FFF2-40B4-BE49-F238E27FC236}">
                      <a16:creationId xmlns:a16="http://schemas.microsoft.com/office/drawing/2014/main" id="{68D8AD4B-3184-4B27-A7AB-4D0160985D1B}"/>
                    </a:ext>
                  </a:extLst>
                </p:cNvPr>
                <p:cNvSpPr>
                  <a:spLocks noChangeArrowheads="1"/>
                </p:cNvSpPr>
                <p:nvPr/>
              </p:nvSpPr>
              <p:spPr bwMode="auto">
                <a:xfrm>
                  <a:off x="2851150" y="4198938"/>
                  <a:ext cx="47625" cy="73025"/>
                </a:xfrm>
                <a:custGeom>
                  <a:avLst/>
                  <a:gdLst>
                    <a:gd name="T0" fmla="*/ 127 w 133"/>
                    <a:gd name="T1" fmla="*/ 17 h 204"/>
                    <a:gd name="T2" fmla="*/ 127 w 133"/>
                    <a:gd name="T3" fmla="*/ 36 h 204"/>
                    <a:gd name="T4" fmla="*/ 62 w 133"/>
                    <a:gd name="T5" fmla="*/ 101 h 204"/>
                    <a:gd name="T6" fmla="*/ 127 w 133"/>
                    <a:gd name="T7" fmla="*/ 166 h 204"/>
                    <a:gd name="T8" fmla="*/ 127 w 133"/>
                    <a:gd name="T9" fmla="*/ 186 h 204"/>
                    <a:gd name="T10" fmla="*/ 115 w 133"/>
                    <a:gd name="T11" fmla="*/ 197 h 204"/>
                    <a:gd name="T12" fmla="*/ 96 w 133"/>
                    <a:gd name="T13" fmla="*/ 197 h 204"/>
                    <a:gd name="T14" fmla="*/ 31 w 133"/>
                    <a:gd name="T15" fmla="*/ 132 h 204"/>
                    <a:gd name="T16" fmla="*/ 0 w 133"/>
                    <a:gd name="T17" fmla="*/ 101 h 204"/>
                    <a:gd name="T18" fmla="*/ 31 w 133"/>
                    <a:gd name="T19" fmla="*/ 70 h 204"/>
                    <a:gd name="T20" fmla="*/ 96 w 133"/>
                    <a:gd name="T21" fmla="*/ 5 h 204"/>
                    <a:gd name="T22" fmla="*/ 115 w 133"/>
                    <a:gd name="T23" fmla="*/ 5 h 204"/>
                    <a:gd name="T24" fmla="*/ 127 w 133"/>
                    <a:gd name="T25" fmla="*/ 17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3" h="204">
                      <a:moveTo>
                        <a:pt x="127" y="17"/>
                      </a:moveTo>
                      <a:cubicBezTo>
                        <a:pt x="132" y="22"/>
                        <a:pt x="132" y="31"/>
                        <a:pt x="127" y="36"/>
                      </a:cubicBezTo>
                      <a:lnTo>
                        <a:pt x="62" y="101"/>
                      </a:lnTo>
                      <a:lnTo>
                        <a:pt x="127" y="166"/>
                      </a:lnTo>
                      <a:cubicBezTo>
                        <a:pt x="132" y="172"/>
                        <a:pt x="132" y="180"/>
                        <a:pt x="127" y="186"/>
                      </a:cubicBezTo>
                      <a:lnTo>
                        <a:pt x="115" y="197"/>
                      </a:lnTo>
                      <a:cubicBezTo>
                        <a:pt x="110" y="203"/>
                        <a:pt x="101" y="203"/>
                        <a:pt x="96" y="197"/>
                      </a:cubicBezTo>
                      <a:lnTo>
                        <a:pt x="31" y="132"/>
                      </a:lnTo>
                      <a:lnTo>
                        <a:pt x="0" y="101"/>
                      </a:lnTo>
                      <a:lnTo>
                        <a:pt x="31" y="70"/>
                      </a:lnTo>
                      <a:lnTo>
                        <a:pt x="96" y="5"/>
                      </a:lnTo>
                      <a:cubicBezTo>
                        <a:pt x="101" y="0"/>
                        <a:pt x="110" y="0"/>
                        <a:pt x="115" y="5"/>
                      </a:cubicBezTo>
                      <a:lnTo>
                        <a:pt x="127" y="17"/>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58" name="Freeform 6">
                  <a:extLst>
                    <a:ext uri="{FF2B5EF4-FFF2-40B4-BE49-F238E27FC236}">
                      <a16:creationId xmlns:a16="http://schemas.microsoft.com/office/drawing/2014/main" id="{95AFDE17-510D-44FA-9F36-A388C205E1A0}"/>
                    </a:ext>
                  </a:extLst>
                </p:cNvPr>
                <p:cNvSpPr>
                  <a:spLocks noChangeArrowheads="1"/>
                </p:cNvSpPr>
                <p:nvPr/>
              </p:nvSpPr>
              <p:spPr bwMode="auto">
                <a:xfrm>
                  <a:off x="2913063" y="4108450"/>
                  <a:ext cx="371475" cy="255588"/>
                </a:xfrm>
                <a:custGeom>
                  <a:avLst/>
                  <a:gdLst>
                    <a:gd name="T0" fmla="*/ 1033 w 1034"/>
                    <a:gd name="T1" fmla="*/ 29 h 710"/>
                    <a:gd name="T2" fmla="*/ 1005 w 1034"/>
                    <a:gd name="T3" fmla="*/ 709 h 710"/>
                    <a:gd name="T4" fmla="*/ 0 w 1034"/>
                    <a:gd name="T5" fmla="*/ 681 h 710"/>
                    <a:gd name="T6" fmla="*/ 28 w 1034"/>
                    <a:gd name="T7" fmla="*/ 0 h 710"/>
                    <a:gd name="T8" fmla="*/ 655 w 1034"/>
                    <a:gd name="T9" fmla="*/ 156 h 710"/>
                    <a:gd name="T10" fmla="*/ 705 w 1034"/>
                    <a:gd name="T11" fmla="*/ 206 h 710"/>
                    <a:gd name="T12" fmla="*/ 655 w 1034"/>
                    <a:gd name="T13" fmla="*/ 156 h 710"/>
                    <a:gd name="T14" fmla="*/ 570 w 1034"/>
                    <a:gd name="T15" fmla="*/ 102 h 710"/>
                    <a:gd name="T16" fmla="*/ 107 w 1034"/>
                    <a:gd name="T17" fmla="*/ 539 h 710"/>
                    <a:gd name="T18" fmla="*/ 257 w 1034"/>
                    <a:gd name="T19" fmla="*/ 466 h 710"/>
                    <a:gd name="T20" fmla="*/ 409 w 1034"/>
                    <a:gd name="T21" fmla="*/ 466 h 710"/>
                    <a:gd name="T22" fmla="*/ 570 w 1034"/>
                    <a:gd name="T23" fmla="*/ 551 h 710"/>
                    <a:gd name="T24" fmla="*/ 652 w 1034"/>
                    <a:gd name="T25" fmla="*/ 381 h 710"/>
                    <a:gd name="T26" fmla="*/ 705 w 1034"/>
                    <a:gd name="T27" fmla="*/ 331 h 710"/>
                    <a:gd name="T28" fmla="*/ 705 w 1034"/>
                    <a:gd name="T29" fmla="*/ 559 h 710"/>
                    <a:gd name="T30" fmla="*/ 652 w 1034"/>
                    <a:gd name="T31" fmla="*/ 508 h 710"/>
                    <a:gd name="T32" fmla="*/ 705 w 1034"/>
                    <a:gd name="T33" fmla="*/ 559 h 710"/>
                    <a:gd name="T34" fmla="*/ 926 w 1034"/>
                    <a:gd name="T35" fmla="*/ 480 h 710"/>
                    <a:gd name="T36" fmla="*/ 844 w 1034"/>
                    <a:gd name="T37" fmla="*/ 539 h 710"/>
                    <a:gd name="T38" fmla="*/ 790 w 1034"/>
                    <a:gd name="T39" fmla="*/ 508 h 710"/>
                    <a:gd name="T40" fmla="*/ 841 w 1034"/>
                    <a:gd name="T41" fmla="*/ 582 h 710"/>
                    <a:gd name="T42" fmla="*/ 801 w 1034"/>
                    <a:gd name="T43" fmla="*/ 317 h 710"/>
                    <a:gd name="T44" fmla="*/ 801 w 1034"/>
                    <a:gd name="T45" fmla="*/ 379 h 710"/>
                    <a:gd name="T46" fmla="*/ 813 w 1034"/>
                    <a:gd name="T47" fmla="*/ 407 h 710"/>
                    <a:gd name="T48" fmla="*/ 855 w 1034"/>
                    <a:gd name="T49" fmla="*/ 370 h 710"/>
                    <a:gd name="T50" fmla="*/ 897 w 1034"/>
                    <a:gd name="T51" fmla="*/ 407 h 710"/>
                    <a:gd name="T52" fmla="*/ 909 w 1034"/>
                    <a:gd name="T53" fmla="*/ 379 h 710"/>
                    <a:gd name="T54" fmla="*/ 909 w 1034"/>
                    <a:gd name="T55" fmla="*/ 317 h 710"/>
                    <a:gd name="T56" fmla="*/ 886 w 1034"/>
                    <a:gd name="T57" fmla="*/ 294 h 710"/>
                    <a:gd name="T58" fmla="*/ 824 w 1034"/>
                    <a:gd name="T59" fmla="*/ 294 h 710"/>
                    <a:gd name="T60" fmla="*/ 801 w 1034"/>
                    <a:gd name="T61" fmla="*/ 317 h 710"/>
                    <a:gd name="T62" fmla="*/ 926 w 1034"/>
                    <a:gd name="T63" fmla="*/ 127 h 710"/>
                    <a:gd name="T64" fmla="*/ 844 w 1034"/>
                    <a:gd name="T65" fmla="*/ 187 h 710"/>
                    <a:gd name="T66" fmla="*/ 790 w 1034"/>
                    <a:gd name="T67" fmla="*/ 156 h 710"/>
                    <a:gd name="T68" fmla="*/ 841 w 1034"/>
                    <a:gd name="T69" fmla="*/ 229 h 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34" h="710">
                      <a:moveTo>
                        <a:pt x="1005" y="0"/>
                      </a:moveTo>
                      <a:cubicBezTo>
                        <a:pt x="1022" y="0"/>
                        <a:pt x="1033" y="12"/>
                        <a:pt x="1033" y="29"/>
                      </a:cubicBezTo>
                      <a:lnTo>
                        <a:pt x="1033" y="681"/>
                      </a:lnTo>
                      <a:cubicBezTo>
                        <a:pt x="1033" y="695"/>
                        <a:pt x="1022" y="709"/>
                        <a:pt x="1005" y="709"/>
                      </a:cubicBezTo>
                      <a:lnTo>
                        <a:pt x="28" y="709"/>
                      </a:lnTo>
                      <a:cubicBezTo>
                        <a:pt x="14" y="709"/>
                        <a:pt x="0" y="698"/>
                        <a:pt x="0" y="681"/>
                      </a:cubicBezTo>
                      <a:lnTo>
                        <a:pt x="0" y="29"/>
                      </a:lnTo>
                      <a:cubicBezTo>
                        <a:pt x="0" y="15"/>
                        <a:pt x="11" y="0"/>
                        <a:pt x="28" y="0"/>
                      </a:cubicBezTo>
                      <a:lnTo>
                        <a:pt x="1005" y="0"/>
                      </a:lnTo>
                      <a:close/>
                      <a:moveTo>
                        <a:pt x="655" y="156"/>
                      </a:moveTo>
                      <a:lnTo>
                        <a:pt x="655" y="206"/>
                      </a:lnTo>
                      <a:lnTo>
                        <a:pt x="705" y="206"/>
                      </a:lnTo>
                      <a:lnTo>
                        <a:pt x="705" y="156"/>
                      </a:lnTo>
                      <a:lnTo>
                        <a:pt x="655" y="156"/>
                      </a:lnTo>
                      <a:close/>
                      <a:moveTo>
                        <a:pt x="570" y="551"/>
                      </a:moveTo>
                      <a:lnTo>
                        <a:pt x="570" y="102"/>
                      </a:lnTo>
                      <a:lnTo>
                        <a:pt x="107" y="102"/>
                      </a:lnTo>
                      <a:lnTo>
                        <a:pt x="107" y="539"/>
                      </a:lnTo>
                      <a:cubicBezTo>
                        <a:pt x="113" y="534"/>
                        <a:pt x="118" y="531"/>
                        <a:pt x="124" y="528"/>
                      </a:cubicBezTo>
                      <a:lnTo>
                        <a:pt x="257" y="466"/>
                      </a:lnTo>
                      <a:cubicBezTo>
                        <a:pt x="257" y="466"/>
                        <a:pt x="279" y="492"/>
                        <a:pt x="333" y="492"/>
                      </a:cubicBezTo>
                      <a:cubicBezTo>
                        <a:pt x="387" y="492"/>
                        <a:pt x="409" y="466"/>
                        <a:pt x="409" y="466"/>
                      </a:cubicBezTo>
                      <a:lnTo>
                        <a:pt x="542" y="528"/>
                      </a:lnTo>
                      <a:cubicBezTo>
                        <a:pt x="553" y="534"/>
                        <a:pt x="562" y="542"/>
                        <a:pt x="570" y="551"/>
                      </a:cubicBezTo>
                      <a:close/>
                      <a:moveTo>
                        <a:pt x="652" y="331"/>
                      </a:moveTo>
                      <a:lnTo>
                        <a:pt x="652" y="381"/>
                      </a:lnTo>
                      <a:lnTo>
                        <a:pt x="705" y="381"/>
                      </a:lnTo>
                      <a:lnTo>
                        <a:pt x="705" y="331"/>
                      </a:lnTo>
                      <a:lnTo>
                        <a:pt x="652" y="331"/>
                      </a:lnTo>
                      <a:close/>
                      <a:moveTo>
                        <a:pt x="705" y="559"/>
                      </a:moveTo>
                      <a:lnTo>
                        <a:pt x="705" y="508"/>
                      </a:lnTo>
                      <a:lnTo>
                        <a:pt x="652" y="508"/>
                      </a:lnTo>
                      <a:lnTo>
                        <a:pt x="652" y="559"/>
                      </a:lnTo>
                      <a:lnTo>
                        <a:pt x="705" y="559"/>
                      </a:lnTo>
                      <a:close/>
                      <a:moveTo>
                        <a:pt x="923" y="500"/>
                      </a:moveTo>
                      <a:cubicBezTo>
                        <a:pt x="931" y="494"/>
                        <a:pt x="931" y="486"/>
                        <a:pt x="926" y="480"/>
                      </a:cubicBezTo>
                      <a:cubicBezTo>
                        <a:pt x="917" y="475"/>
                        <a:pt x="909" y="475"/>
                        <a:pt x="903" y="480"/>
                      </a:cubicBezTo>
                      <a:lnTo>
                        <a:pt x="844" y="539"/>
                      </a:lnTo>
                      <a:lnTo>
                        <a:pt x="813" y="508"/>
                      </a:lnTo>
                      <a:cubicBezTo>
                        <a:pt x="804" y="503"/>
                        <a:pt x="796" y="503"/>
                        <a:pt x="790" y="508"/>
                      </a:cubicBezTo>
                      <a:cubicBezTo>
                        <a:pt x="784" y="517"/>
                        <a:pt x="784" y="525"/>
                        <a:pt x="790" y="531"/>
                      </a:cubicBezTo>
                      <a:lnTo>
                        <a:pt x="841" y="582"/>
                      </a:lnTo>
                      <a:lnTo>
                        <a:pt x="923" y="500"/>
                      </a:lnTo>
                      <a:close/>
                      <a:moveTo>
                        <a:pt x="801" y="317"/>
                      </a:moveTo>
                      <a:lnTo>
                        <a:pt x="832" y="348"/>
                      </a:lnTo>
                      <a:lnTo>
                        <a:pt x="801" y="379"/>
                      </a:lnTo>
                      <a:cubicBezTo>
                        <a:pt x="796" y="387"/>
                        <a:pt x="796" y="396"/>
                        <a:pt x="801" y="401"/>
                      </a:cubicBezTo>
                      <a:cubicBezTo>
                        <a:pt x="804" y="404"/>
                        <a:pt x="807" y="407"/>
                        <a:pt x="813" y="407"/>
                      </a:cubicBezTo>
                      <a:cubicBezTo>
                        <a:pt x="818" y="407"/>
                        <a:pt x="821" y="404"/>
                        <a:pt x="824" y="401"/>
                      </a:cubicBezTo>
                      <a:lnTo>
                        <a:pt x="855" y="370"/>
                      </a:lnTo>
                      <a:lnTo>
                        <a:pt x="886" y="401"/>
                      </a:lnTo>
                      <a:cubicBezTo>
                        <a:pt x="889" y="404"/>
                        <a:pt x="895" y="407"/>
                        <a:pt x="897" y="407"/>
                      </a:cubicBezTo>
                      <a:cubicBezTo>
                        <a:pt x="903" y="407"/>
                        <a:pt x="906" y="404"/>
                        <a:pt x="909" y="401"/>
                      </a:cubicBezTo>
                      <a:cubicBezTo>
                        <a:pt x="914" y="393"/>
                        <a:pt x="914" y="384"/>
                        <a:pt x="909" y="379"/>
                      </a:cubicBezTo>
                      <a:lnTo>
                        <a:pt x="878" y="348"/>
                      </a:lnTo>
                      <a:lnTo>
                        <a:pt x="909" y="317"/>
                      </a:lnTo>
                      <a:cubicBezTo>
                        <a:pt x="914" y="308"/>
                        <a:pt x="914" y="300"/>
                        <a:pt x="909" y="294"/>
                      </a:cubicBezTo>
                      <a:cubicBezTo>
                        <a:pt x="900" y="288"/>
                        <a:pt x="892" y="288"/>
                        <a:pt x="886" y="294"/>
                      </a:cubicBezTo>
                      <a:lnTo>
                        <a:pt x="855" y="325"/>
                      </a:lnTo>
                      <a:lnTo>
                        <a:pt x="824" y="294"/>
                      </a:lnTo>
                      <a:cubicBezTo>
                        <a:pt x="815" y="288"/>
                        <a:pt x="807" y="288"/>
                        <a:pt x="801" y="294"/>
                      </a:cubicBezTo>
                      <a:cubicBezTo>
                        <a:pt x="796" y="302"/>
                        <a:pt x="796" y="311"/>
                        <a:pt x="801" y="317"/>
                      </a:cubicBezTo>
                      <a:close/>
                      <a:moveTo>
                        <a:pt x="923" y="147"/>
                      </a:moveTo>
                      <a:cubicBezTo>
                        <a:pt x="931" y="142"/>
                        <a:pt x="931" y="130"/>
                        <a:pt x="926" y="127"/>
                      </a:cubicBezTo>
                      <a:cubicBezTo>
                        <a:pt x="917" y="122"/>
                        <a:pt x="909" y="122"/>
                        <a:pt x="903" y="127"/>
                      </a:cubicBezTo>
                      <a:lnTo>
                        <a:pt x="844" y="187"/>
                      </a:lnTo>
                      <a:lnTo>
                        <a:pt x="813" y="156"/>
                      </a:lnTo>
                      <a:cubicBezTo>
                        <a:pt x="804" y="150"/>
                        <a:pt x="796" y="150"/>
                        <a:pt x="790" y="156"/>
                      </a:cubicBezTo>
                      <a:cubicBezTo>
                        <a:pt x="784" y="164"/>
                        <a:pt x="784" y="173"/>
                        <a:pt x="790" y="178"/>
                      </a:cubicBezTo>
                      <a:lnTo>
                        <a:pt x="841" y="229"/>
                      </a:lnTo>
                      <a:lnTo>
                        <a:pt x="923" y="147"/>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61" name="Freeform 7">
                  <a:extLst>
                    <a:ext uri="{FF2B5EF4-FFF2-40B4-BE49-F238E27FC236}">
                      <a16:creationId xmlns:a16="http://schemas.microsoft.com/office/drawing/2014/main" id="{4A3E0F2D-916C-4864-86E8-C0E0DB77DC9E}"/>
                    </a:ext>
                  </a:extLst>
                </p:cNvPr>
                <p:cNvSpPr>
                  <a:spLocks noChangeArrowheads="1"/>
                </p:cNvSpPr>
                <p:nvPr/>
              </p:nvSpPr>
              <p:spPr bwMode="auto">
                <a:xfrm>
                  <a:off x="2997200" y="4162425"/>
                  <a:ext cx="73025" cy="106363"/>
                </a:xfrm>
                <a:custGeom>
                  <a:avLst/>
                  <a:gdLst>
                    <a:gd name="T0" fmla="*/ 0 w 205"/>
                    <a:gd name="T1" fmla="*/ 172 h 297"/>
                    <a:gd name="T2" fmla="*/ 9 w 205"/>
                    <a:gd name="T3" fmla="*/ 155 h 297"/>
                    <a:gd name="T4" fmla="*/ 3 w 205"/>
                    <a:gd name="T5" fmla="*/ 102 h 297"/>
                    <a:gd name="T6" fmla="*/ 3 w 205"/>
                    <a:gd name="T7" fmla="*/ 90 h 297"/>
                    <a:gd name="T8" fmla="*/ 108 w 205"/>
                    <a:gd name="T9" fmla="*/ 0 h 297"/>
                    <a:gd name="T10" fmla="*/ 122 w 205"/>
                    <a:gd name="T11" fmla="*/ 20 h 297"/>
                    <a:gd name="T12" fmla="*/ 198 w 205"/>
                    <a:gd name="T13" fmla="*/ 96 h 297"/>
                    <a:gd name="T14" fmla="*/ 192 w 205"/>
                    <a:gd name="T15" fmla="*/ 152 h 297"/>
                    <a:gd name="T16" fmla="*/ 204 w 205"/>
                    <a:gd name="T17" fmla="*/ 172 h 297"/>
                    <a:gd name="T18" fmla="*/ 198 w 205"/>
                    <a:gd name="T19" fmla="*/ 203 h 297"/>
                    <a:gd name="T20" fmla="*/ 178 w 205"/>
                    <a:gd name="T21" fmla="*/ 220 h 297"/>
                    <a:gd name="T22" fmla="*/ 178 w 205"/>
                    <a:gd name="T23" fmla="*/ 220 h 297"/>
                    <a:gd name="T24" fmla="*/ 102 w 205"/>
                    <a:gd name="T25" fmla="*/ 296 h 297"/>
                    <a:gd name="T26" fmla="*/ 102 w 205"/>
                    <a:gd name="T27" fmla="*/ 296 h 297"/>
                    <a:gd name="T28" fmla="*/ 102 w 205"/>
                    <a:gd name="T29" fmla="*/ 296 h 297"/>
                    <a:gd name="T30" fmla="*/ 102 w 205"/>
                    <a:gd name="T31" fmla="*/ 296 h 297"/>
                    <a:gd name="T32" fmla="*/ 102 w 205"/>
                    <a:gd name="T33" fmla="*/ 296 h 297"/>
                    <a:gd name="T34" fmla="*/ 102 w 205"/>
                    <a:gd name="T35" fmla="*/ 296 h 297"/>
                    <a:gd name="T36" fmla="*/ 102 w 205"/>
                    <a:gd name="T37" fmla="*/ 296 h 297"/>
                    <a:gd name="T38" fmla="*/ 102 w 205"/>
                    <a:gd name="T39" fmla="*/ 296 h 297"/>
                    <a:gd name="T40" fmla="*/ 102 w 205"/>
                    <a:gd name="T41" fmla="*/ 296 h 297"/>
                    <a:gd name="T42" fmla="*/ 102 w 205"/>
                    <a:gd name="T43" fmla="*/ 296 h 297"/>
                    <a:gd name="T44" fmla="*/ 102 w 205"/>
                    <a:gd name="T45" fmla="*/ 296 h 297"/>
                    <a:gd name="T46" fmla="*/ 26 w 205"/>
                    <a:gd name="T47" fmla="*/ 220 h 297"/>
                    <a:gd name="T48" fmla="*/ 26 w 205"/>
                    <a:gd name="T49" fmla="*/ 220 h 297"/>
                    <a:gd name="T50" fmla="*/ 6 w 205"/>
                    <a:gd name="T51" fmla="*/ 203 h 297"/>
                    <a:gd name="T52" fmla="*/ 0 w 205"/>
                    <a:gd name="T53" fmla="*/ 172 h 2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05" h="297">
                      <a:moveTo>
                        <a:pt x="0" y="172"/>
                      </a:moveTo>
                      <a:cubicBezTo>
                        <a:pt x="0" y="164"/>
                        <a:pt x="3" y="155"/>
                        <a:pt x="9" y="155"/>
                      </a:cubicBezTo>
                      <a:cubicBezTo>
                        <a:pt x="6" y="144"/>
                        <a:pt x="3" y="121"/>
                        <a:pt x="3" y="102"/>
                      </a:cubicBezTo>
                      <a:lnTo>
                        <a:pt x="3" y="90"/>
                      </a:lnTo>
                      <a:cubicBezTo>
                        <a:pt x="3" y="90"/>
                        <a:pt x="3" y="6"/>
                        <a:pt x="108" y="0"/>
                      </a:cubicBezTo>
                      <a:lnTo>
                        <a:pt x="122" y="20"/>
                      </a:lnTo>
                      <a:cubicBezTo>
                        <a:pt x="164" y="23"/>
                        <a:pt x="198" y="59"/>
                        <a:pt x="198" y="96"/>
                      </a:cubicBezTo>
                      <a:cubicBezTo>
                        <a:pt x="198" y="116"/>
                        <a:pt x="195" y="141"/>
                        <a:pt x="192" y="152"/>
                      </a:cubicBezTo>
                      <a:cubicBezTo>
                        <a:pt x="201" y="155"/>
                        <a:pt x="204" y="164"/>
                        <a:pt x="204" y="172"/>
                      </a:cubicBezTo>
                      <a:lnTo>
                        <a:pt x="198" y="203"/>
                      </a:lnTo>
                      <a:cubicBezTo>
                        <a:pt x="195" y="212"/>
                        <a:pt x="189" y="220"/>
                        <a:pt x="178" y="220"/>
                      </a:cubicBezTo>
                      <a:lnTo>
                        <a:pt x="178" y="220"/>
                      </a:lnTo>
                      <a:cubicBezTo>
                        <a:pt x="167" y="294"/>
                        <a:pt x="110" y="296"/>
                        <a:pt x="102" y="296"/>
                      </a:cubicBezTo>
                      <a:lnTo>
                        <a:pt x="102" y="296"/>
                      </a:lnTo>
                      <a:lnTo>
                        <a:pt x="102" y="296"/>
                      </a:lnTo>
                      <a:lnTo>
                        <a:pt x="102" y="296"/>
                      </a:lnTo>
                      <a:lnTo>
                        <a:pt x="102" y="296"/>
                      </a:lnTo>
                      <a:lnTo>
                        <a:pt x="102" y="296"/>
                      </a:lnTo>
                      <a:lnTo>
                        <a:pt x="102" y="296"/>
                      </a:lnTo>
                      <a:lnTo>
                        <a:pt x="102" y="296"/>
                      </a:lnTo>
                      <a:lnTo>
                        <a:pt x="102" y="296"/>
                      </a:lnTo>
                      <a:lnTo>
                        <a:pt x="102" y="296"/>
                      </a:lnTo>
                      <a:lnTo>
                        <a:pt x="102" y="296"/>
                      </a:lnTo>
                      <a:cubicBezTo>
                        <a:pt x="93" y="296"/>
                        <a:pt x="37" y="294"/>
                        <a:pt x="26" y="220"/>
                      </a:cubicBezTo>
                      <a:lnTo>
                        <a:pt x="26" y="220"/>
                      </a:lnTo>
                      <a:cubicBezTo>
                        <a:pt x="14" y="220"/>
                        <a:pt x="6" y="212"/>
                        <a:pt x="6" y="203"/>
                      </a:cubicBezTo>
                      <a:lnTo>
                        <a:pt x="0" y="172"/>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351" name="Rectangle 350">
                <a:extLst>
                  <a:ext uri="{FF2B5EF4-FFF2-40B4-BE49-F238E27FC236}">
                    <a16:creationId xmlns:a16="http://schemas.microsoft.com/office/drawing/2014/main" id="{22E1D98E-0A0C-464D-89A1-413843732C01}"/>
                  </a:ext>
                </a:extLst>
              </p:cNvPr>
              <p:cNvSpPr/>
              <p:nvPr/>
            </p:nvSpPr>
            <p:spPr>
              <a:xfrm>
                <a:off x="2451118" y="4158080"/>
                <a:ext cx="865570"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p>
            </p:txBody>
          </p:sp>
        </p:grpSp>
        <p:sp>
          <p:nvSpPr>
            <p:cNvPr id="349" name="Text Box 30">
              <a:extLst>
                <a:ext uri="{FF2B5EF4-FFF2-40B4-BE49-F238E27FC236}">
                  <a16:creationId xmlns:a16="http://schemas.microsoft.com/office/drawing/2014/main" id="{D2E504A3-E983-48E3-A81F-4D58425BCFB1}"/>
                </a:ext>
              </a:extLst>
            </p:cNvPr>
            <p:cNvSpPr txBox="1">
              <a:spLocks noChangeArrowheads="1"/>
            </p:cNvSpPr>
            <p:nvPr/>
          </p:nvSpPr>
          <p:spPr bwMode="auto">
            <a:xfrm>
              <a:off x="6609905" y="5889087"/>
              <a:ext cx="601072" cy="246221"/>
            </a:xfrm>
            <a:prstGeom prst="rect">
              <a:avLst/>
            </a:prstGeom>
            <a:solidFill>
              <a:schemeClr val="bg1"/>
            </a:solidFill>
            <a:ln w="9525">
              <a:noFill/>
              <a:miter lim="800000"/>
              <a:headEnd/>
              <a:tailEnd/>
            </a:ln>
          </p:spPr>
          <p:txBody>
            <a:bodyPr wrap="square" lIns="0" tIns="0" rIns="0" bIns="0" anchor="ctr">
              <a:spAutoFit/>
            </a:bodyPr>
            <a:lstStyle/>
            <a:p>
              <a:pPr algn="ctr">
                <a:buClr>
                  <a:srgbClr val="FD0000"/>
                </a:buClr>
              </a:pPr>
              <a:r>
                <a:rPr lang="en-US" sz="800" dirty="0">
                  <a:solidFill>
                    <a:schemeClr val="bg2">
                      <a:lumMod val="10000"/>
                    </a:schemeClr>
                  </a:solidFill>
                </a:rPr>
                <a:t>ID &amp; Access Management</a:t>
              </a:r>
            </a:p>
          </p:txBody>
        </p:sp>
      </p:grpSp>
      <p:grpSp>
        <p:nvGrpSpPr>
          <p:cNvPr id="362" name="Group 361">
            <a:extLst>
              <a:ext uri="{FF2B5EF4-FFF2-40B4-BE49-F238E27FC236}">
                <a16:creationId xmlns:a16="http://schemas.microsoft.com/office/drawing/2014/main" id="{47B696EA-F9D4-4F42-A593-4DBA4B23ED46}"/>
              </a:ext>
            </a:extLst>
          </p:cNvPr>
          <p:cNvGrpSpPr/>
          <p:nvPr/>
        </p:nvGrpSpPr>
        <p:grpSpPr>
          <a:xfrm>
            <a:off x="10565283" y="2376657"/>
            <a:ext cx="495559" cy="600714"/>
            <a:chOff x="7283585" y="5496258"/>
            <a:chExt cx="495559" cy="600714"/>
          </a:xfrm>
        </p:grpSpPr>
        <p:grpSp>
          <p:nvGrpSpPr>
            <p:cNvPr id="363" name="Group 362">
              <a:extLst>
                <a:ext uri="{FF2B5EF4-FFF2-40B4-BE49-F238E27FC236}">
                  <a16:creationId xmlns:a16="http://schemas.microsoft.com/office/drawing/2014/main" id="{86BDDFAF-39FB-4D8F-9C22-146C1D31776A}"/>
                </a:ext>
              </a:extLst>
            </p:cNvPr>
            <p:cNvGrpSpPr/>
            <p:nvPr/>
          </p:nvGrpSpPr>
          <p:grpSpPr>
            <a:xfrm>
              <a:off x="7283585" y="5496258"/>
              <a:ext cx="495559" cy="543422"/>
              <a:chOff x="4149905" y="4158080"/>
              <a:chExt cx="639069" cy="695710"/>
            </a:xfrm>
          </p:grpSpPr>
          <p:grpSp>
            <p:nvGrpSpPr>
              <p:cNvPr id="365" name="Group 364">
                <a:extLst>
                  <a:ext uri="{FF2B5EF4-FFF2-40B4-BE49-F238E27FC236}">
                    <a16:creationId xmlns:a16="http://schemas.microsoft.com/office/drawing/2014/main" id="{B81BA7B2-5A0F-4179-AE44-EC345791FC70}"/>
                  </a:ext>
                </a:extLst>
              </p:cNvPr>
              <p:cNvGrpSpPr/>
              <p:nvPr/>
            </p:nvGrpSpPr>
            <p:grpSpPr>
              <a:xfrm>
                <a:off x="4195359" y="4291017"/>
                <a:ext cx="548161" cy="429836"/>
                <a:chOff x="3944938" y="4110038"/>
                <a:chExt cx="360362" cy="282575"/>
              </a:xfrm>
              <a:solidFill>
                <a:srgbClr val="F80000"/>
              </a:solidFill>
            </p:grpSpPr>
            <p:sp>
              <p:nvSpPr>
                <p:cNvPr id="367" name="Freeform 8">
                  <a:extLst>
                    <a:ext uri="{FF2B5EF4-FFF2-40B4-BE49-F238E27FC236}">
                      <a16:creationId xmlns:a16="http://schemas.microsoft.com/office/drawing/2014/main" id="{1F5EEB83-AA40-4A75-91A4-E2ACE6BFB908}"/>
                    </a:ext>
                  </a:extLst>
                </p:cNvPr>
                <p:cNvSpPr>
                  <a:spLocks noChangeArrowheads="1"/>
                </p:cNvSpPr>
                <p:nvPr/>
              </p:nvSpPr>
              <p:spPr bwMode="auto">
                <a:xfrm>
                  <a:off x="3981450" y="4176713"/>
                  <a:ext cx="17463" cy="12700"/>
                </a:xfrm>
                <a:custGeom>
                  <a:avLst/>
                  <a:gdLst>
                    <a:gd name="T0" fmla="*/ 24 w 49"/>
                    <a:gd name="T1" fmla="*/ 36 h 37"/>
                    <a:gd name="T2" fmla="*/ 0 w 49"/>
                    <a:gd name="T3" fmla="*/ 36 h 37"/>
                    <a:gd name="T4" fmla="*/ 0 w 49"/>
                    <a:gd name="T5" fmla="*/ 0 h 37"/>
                    <a:gd name="T6" fmla="*/ 48 w 49"/>
                    <a:gd name="T7" fmla="*/ 0 h 37"/>
                    <a:gd name="T8" fmla="*/ 48 w 49"/>
                    <a:gd name="T9" fmla="*/ 36 h 37"/>
                    <a:gd name="T10" fmla="*/ 24 w 49"/>
                    <a:gd name="T11" fmla="*/ 36 h 37"/>
                  </a:gdLst>
                  <a:ahLst/>
                  <a:cxnLst>
                    <a:cxn ang="0">
                      <a:pos x="T0" y="T1"/>
                    </a:cxn>
                    <a:cxn ang="0">
                      <a:pos x="T2" y="T3"/>
                    </a:cxn>
                    <a:cxn ang="0">
                      <a:pos x="T4" y="T5"/>
                    </a:cxn>
                    <a:cxn ang="0">
                      <a:pos x="T6" y="T7"/>
                    </a:cxn>
                    <a:cxn ang="0">
                      <a:pos x="T8" y="T9"/>
                    </a:cxn>
                    <a:cxn ang="0">
                      <a:pos x="T10" y="T11"/>
                    </a:cxn>
                  </a:cxnLst>
                  <a:rect l="0" t="0" r="r" b="b"/>
                  <a:pathLst>
                    <a:path w="49" h="37">
                      <a:moveTo>
                        <a:pt x="24" y="36"/>
                      </a:moveTo>
                      <a:lnTo>
                        <a:pt x="0" y="36"/>
                      </a:lnTo>
                      <a:lnTo>
                        <a:pt x="0" y="0"/>
                      </a:lnTo>
                      <a:lnTo>
                        <a:pt x="48" y="0"/>
                      </a:lnTo>
                      <a:lnTo>
                        <a:pt x="48" y="36"/>
                      </a:lnTo>
                      <a:lnTo>
                        <a:pt x="24" y="36"/>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68" name="Freeform 9">
                  <a:extLst>
                    <a:ext uri="{FF2B5EF4-FFF2-40B4-BE49-F238E27FC236}">
                      <a16:creationId xmlns:a16="http://schemas.microsoft.com/office/drawing/2014/main" id="{39D690FB-0FB6-489B-A95C-6BC2E943B72C}"/>
                    </a:ext>
                  </a:extLst>
                </p:cNvPr>
                <p:cNvSpPr>
                  <a:spLocks noChangeArrowheads="1"/>
                </p:cNvSpPr>
                <p:nvPr/>
              </p:nvSpPr>
              <p:spPr bwMode="auto">
                <a:xfrm>
                  <a:off x="4114800" y="4176713"/>
                  <a:ext cx="134938" cy="12700"/>
                </a:xfrm>
                <a:custGeom>
                  <a:avLst/>
                  <a:gdLst>
                    <a:gd name="T0" fmla="*/ 188 w 377"/>
                    <a:gd name="T1" fmla="*/ 36 h 37"/>
                    <a:gd name="T2" fmla="*/ 0 w 377"/>
                    <a:gd name="T3" fmla="*/ 36 h 37"/>
                    <a:gd name="T4" fmla="*/ 0 w 377"/>
                    <a:gd name="T5" fmla="*/ 0 h 37"/>
                    <a:gd name="T6" fmla="*/ 376 w 377"/>
                    <a:gd name="T7" fmla="*/ 0 h 37"/>
                    <a:gd name="T8" fmla="*/ 376 w 377"/>
                    <a:gd name="T9" fmla="*/ 36 h 37"/>
                    <a:gd name="T10" fmla="*/ 188 w 377"/>
                    <a:gd name="T11" fmla="*/ 36 h 37"/>
                  </a:gdLst>
                  <a:ahLst/>
                  <a:cxnLst>
                    <a:cxn ang="0">
                      <a:pos x="T0" y="T1"/>
                    </a:cxn>
                    <a:cxn ang="0">
                      <a:pos x="T2" y="T3"/>
                    </a:cxn>
                    <a:cxn ang="0">
                      <a:pos x="T4" y="T5"/>
                    </a:cxn>
                    <a:cxn ang="0">
                      <a:pos x="T6" y="T7"/>
                    </a:cxn>
                    <a:cxn ang="0">
                      <a:pos x="T8" y="T9"/>
                    </a:cxn>
                    <a:cxn ang="0">
                      <a:pos x="T10" y="T11"/>
                    </a:cxn>
                  </a:cxnLst>
                  <a:rect l="0" t="0" r="r" b="b"/>
                  <a:pathLst>
                    <a:path w="377" h="37">
                      <a:moveTo>
                        <a:pt x="188" y="36"/>
                      </a:moveTo>
                      <a:lnTo>
                        <a:pt x="0" y="36"/>
                      </a:lnTo>
                      <a:lnTo>
                        <a:pt x="0" y="0"/>
                      </a:lnTo>
                      <a:lnTo>
                        <a:pt x="376" y="0"/>
                      </a:lnTo>
                      <a:lnTo>
                        <a:pt x="376" y="36"/>
                      </a:lnTo>
                      <a:lnTo>
                        <a:pt x="188" y="36"/>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69" name="Freeform 10">
                  <a:extLst>
                    <a:ext uri="{FF2B5EF4-FFF2-40B4-BE49-F238E27FC236}">
                      <a16:creationId xmlns:a16="http://schemas.microsoft.com/office/drawing/2014/main" id="{EED907BF-314B-4DD7-BF35-6392E6BEB4B3}"/>
                    </a:ext>
                  </a:extLst>
                </p:cNvPr>
                <p:cNvSpPr>
                  <a:spLocks noChangeArrowheads="1"/>
                </p:cNvSpPr>
                <p:nvPr/>
              </p:nvSpPr>
              <p:spPr bwMode="auto">
                <a:xfrm>
                  <a:off x="4016375" y="4176713"/>
                  <a:ext cx="80963" cy="12700"/>
                </a:xfrm>
                <a:custGeom>
                  <a:avLst/>
                  <a:gdLst>
                    <a:gd name="T0" fmla="*/ 113 w 227"/>
                    <a:gd name="T1" fmla="*/ 36 h 37"/>
                    <a:gd name="T2" fmla="*/ 0 w 227"/>
                    <a:gd name="T3" fmla="*/ 36 h 37"/>
                    <a:gd name="T4" fmla="*/ 0 w 227"/>
                    <a:gd name="T5" fmla="*/ 0 h 37"/>
                    <a:gd name="T6" fmla="*/ 226 w 227"/>
                    <a:gd name="T7" fmla="*/ 0 h 37"/>
                    <a:gd name="T8" fmla="*/ 226 w 227"/>
                    <a:gd name="T9" fmla="*/ 36 h 37"/>
                    <a:gd name="T10" fmla="*/ 113 w 227"/>
                    <a:gd name="T11" fmla="*/ 36 h 37"/>
                  </a:gdLst>
                  <a:ahLst/>
                  <a:cxnLst>
                    <a:cxn ang="0">
                      <a:pos x="T0" y="T1"/>
                    </a:cxn>
                    <a:cxn ang="0">
                      <a:pos x="T2" y="T3"/>
                    </a:cxn>
                    <a:cxn ang="0">
                      <a:pos x="T4" y="T5"/>
                    </a:cxn>
                    <a:cxn ang="0">
                      <a:pos x="T6" y="T7"/>
                    </a:cxn>
                    <a:cxn ang="0">
                      <a:pos x="T8" y="T9"/>
                    </a:cxn>
                    <a:cxn ang="0">
                      <a:pos x="T10" y="T11"/>
                    </a:cxn>
                  </a:cxnLst>
                  <a:rect l="0" t="0" r="r" b="b"/>
                  <a:pathLst>
                    <a:path w="227" h="37">
                      <a:moveTo>
                        <a:pt x="113" y="36"/>
                      </a:moveTo>
                      <a:lnTo>
                        <a:pt x="0" y="36"/>
                      </a:lnTo>
                      <a:lnTo>
                        <a:pt x="0" y="0"/>
                      </a:lnTo>
                      <a:lnTo>
                        <a:pt x="226" y="0"/>
                      </a:lnTo>
                      <a:lnTo>
                        <a:pt x="226" y="36"/>
                      </a:lnTo>
                      <a:lnTo>
                        <a:pt x="113" y="36"/>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70" name="Freeform 11">
                  <a:extLst>
                    <a:ext uri="{FF2B5EF4-FFF2-40B4-BE49-F238E27FC236}">
                      <a16:creationId xmlns:a16="http://schemas.microsoft.com/office/drawing/2014/main" id="{12967FFD-C6C1-4B62-B6D0-B7F1BE600C76}"/>
                    </a:ext>
                  </a:extLst>
                </p:cNvPr>
                <p:cNvSpPr>
                  <a:spLocks noChangeArrowheads="1"/>
                </p:cNvSpPr>
                <p:nvPr/>
              </p:nvSpPr>
              <p:spPr bwMode="auto">
                <a:xfrm>
                  <a:off x="3944938" y="4110038"/>
                  <a:ext cx="360362" cy="282575"/>
                </a:xfrm>
                <a:custGeom>
                  <a:avLst/>
                  <a:gdLst>
                    <a:gd name="T0" fmla="*/ 985 w 1003"/>
                    <a:gd name="T1" fmla="*/ 0 h 783"/>
                    <a:gd name="T2" fmla="*/ 1002 w 1003"/>
                    <a:gd name="T3" fmla="*/ 20 h 783"/>
                    <a:gd name="T4" fmla="*/ 1002 w 1003"/>
                    <a:gd name="T5" fmla="*/ 559 h 783"/>
                    <a:gd name="T6" fmla="*/ 965 w 1003"/>
                    <a:gd name="T7" fmla="*/ 559 h 783"/>
                    <a:gd name="T8" fmla="*/ 965 w 1003"/>
                    <a:gd name="T9" fmla="*/ 133 h 783"/>
                    <a:gd name="T10" fmla="*/ 37 w 1003"/>
                    <a:gd name="T11" fmla="*/ 133 h 783"/>
                    <a:gd name="T12" fmla="*/ 37 w 1003"/>
                    <a:gd name="T13" fmla="*/ 782 h 783"/>
                    <a:gd name="T14" fmla="*/ 0 w 1003"/>
                    <a:gd name="T15" fmla="*/ 782 h 783"/>
                    <a:gd name="T16" fmla="*/ 0 w 1003"/>
                    <a:gd name="T17" fmla="*/ 20 h 783"/>
                    <a:gd name="T18" fmla="*/ 20 w 1003"/>
                    <a:gd name="T19" fmla="*/ 0 h 783"/>
                    <a:gd name="T20" fmla="*/ 985 w 1003"/>
                    <a:gd name="T21" fmla="*/ 0 h 783"/>
                    <a:gd name="T22" fmla="*/ 93 w 1003"/>
                    <a:gd name="T23" fmla="*/ 93 h 783"/>
                    <a:gd name="T24" fmla="*/ 93 w 1003"/>
                    <a:gd name="T25" fmla="*/ 37 h 783"/>
                    <a:gd name="T26" fmla="*/ 37 w 1003"/>
                    <a:gd name="T27" fmla="*/ 37 h 783"/>
                    <a:gd name="T28" fmla="*/ 37 w 1003"/>
                    <a:gd name="T29" fmla="*/ 93 h 783"/>
                    <a:gd name="T30" fmla="*/ 93 w 1003"/>
                    <a:gd name="T31" fmla="*/ 93 h 7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03" h="783">
                      <a:moveTo>
                        <a:pt x="985" y="0"/>
                      </a:moveTo>
                      <a:cubicBezTo>
                        <a:pt x="994" y="0"/>
                        <a:pt x="1002" y="9"/>
                        <a:pt x="1002" y="20"/>
                      </a:cubicBezTo>
                      <a:lnTo>
                        <a:pt x="1002" y="559"/>
                      </a:lnTo>
                      <a:lnTo>
                        <a:pt x="965" y="559"/>
                      </a:lnTo>
                      <a:lnTo>
                        <a:pt x="965" y="133"/>
                      </a:lnTo>
                      <a:lnTo>
                        <a:pt x="37" y="133"/>
                      </a:lnTo>
                      <a:lnTo>
                        <a:pt x="37" y="782"/>
                      </a:lnTo>
                      <a:lnTo>
                        <a:pt x="0" y="782"/>
                      </a:lnTo>
                      <a:lnTo>
                        <a:pt x="0" y="20"/>
                      </a:lnTo>
                      <a:cubicBezTo>
                        <a:pt x="0" y="9"/>
                        <a:pt x="9" y="0"/>
                        <a:pt x="20" y="0"/>
                      </a:cubicBezTo>
                      <a:lnTo>
                        <a:pt x="985" y="0"/>
                      </a:lnTo>
                      <a:close/>
                      <a:moveTo>
                        <a:pt x="93" y="93"/>
                      </a:moveTo>
                      <a:lnTo>
                        <a:pt x="93" y="37"/>
                      </a:lnTo>
                      <a:lnTo>
                        <a:pt x="37" y="37"/>
                      </a:lnTo>
                      <a:lnTo>
                        <a:pt x="37" y="93"/>
                      </a:lnTo>
                      <a:lnTo>
                        <a:pt x="93" y="93"/>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71" name="Freeform 12">
                  <a:extLst>
                    <a:ext uri="{FF2B5EF4-FFF2-40B4-BE49-F238E27FC236}">
                      <a16:creationId xmlns:a16="http://schemas.microsoft.com/office/drawing/2014/main" id="{10E55AF5-949E-49B5-93DC-36FCC8AAD060}"/>
                    </a:ext>
                  </a:extLst>
                </p:cNvPr>
                <p:cNvSpPr>
                  <a:spLocks noChangeArrowheads="1"/>
                </p:cNvSpPr>
                <p:nvPr/>
              </p:nvSpPr>
              <p:spPr bwMode="auto">
                <a:xfrm>
                  <a:off x="3981450" y="4276725"/>
                  <a:ext cx="14288" cy="14288"/>
                </a:xfrm>
                <a:custGeom>
                  <a:avLst/>
                  <a:gdLst>
                    <a:gd name="T0" fmla="*/ 20 w 40"/>
                    <a:gd name="T1" fmla="*/ 37 h 38"/>
                    <a:gd name="T2" fmla="*/ 0 w 40"/>
                    <a:gd name="T3" fmla="*/ 37 h 38"/>
                    <a:gd name="T4" fmla="*/ 0 w 40"/>
                    <a:gd name="T5" fmla="*/ 0 h 38"/>
                    <a:gd name="T6" fmla="*/ 39 w 40"/>
                    <a:gd name="T7" fmla="*/ 0 h 38"/>
                    <a:gd name="T8" fmla="*/ 39 w 40"/>
                    <a:gd name="T9" fmla="*/ 37 h 38"/>
                    <a:gd name="T10" fmla="*/ 20 w 40"/>
                    <a:gd name="T11" fmla="*/ 37 h 38"/>
                  </a:gdLst>
                  <a:ahLst/>
                  <a:cxnLst>
                    <a:cxn ang="0">
                      <a:pos x="T0" y="T1"/>
                    </a:cxn>
                    <a:cxn ang="0">
                      <a:pos x="T2" y="T3"/>
                    </a:cxn>
                    <a:cxn ang="0">
                      <a:pos x="T4" y="T5"/>
                    </a:cxn>
                    <a:cxn ang="0">
                      <a:pos x="T6" y="T7"/>
                    </a:cxn>
                    <a:cxn ang="0">
                      <a:pos x="T8" y="T9"/>
                    </a:cxn>
                    <a:cxn ang="0">
                      <a:pos x="T10" y="T11"/>
                    </a:cxn>
                  </a:cxnLst>
                  <a:rect l="0" t="0" r="r" b="b"/>
                  <a:pathLst>
                    <a:path w="40" h="38">
                      <a:moveTo>
                        <a:pt x="20" y="37"/>
                      </a:moveTo>
                      <a:lnTo>
                        <a:pt x="0" y="37"/>
                      </a:lnTo>
                      <a:lnTo>
                        <a:pt x="0" y="0"/>
                      </a:lnTo>
                      <a:lnTo>
                        <a:pt x="39" y="0"/>
                      </a:lnTo>
                      <a:lnTo>
                        <a:pt x="39" y="37"/>
                      </a:lnTo>
                      <a:lnTo>
                        <a:pt x="20" y="37"/>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72" name="Freeform 13">
                  <a:extLst>
                    <a:ext uri="{FF2B5EF4-FFF2-40B4-BE49-F238E27FC236}">
                      <a16:creationId xmlns:a16="http://schemas.microsoft.com/office/drawing/2014/main" id="{454AC5C4-A9FE-4BB7-8BCD-D8D0EC8BC672}"/>
                    </a:ext>
                  </a:extLst>
                </p:cNvPr>
                <p:cNvSpPr>
                  <a:spLocks noChangeArrowheads="1"/>
                </p:cNvSpPr>
                <p:nvPr/>
              </p:nvSpPr>
              <p:spPr bwMode="auto">
                <a:xfrm>
                  <a:off x="4011613" y="4276725"/>
                  <a:ext cx="14287" cy="14288"/>
                </a:xfrm>
                <a:custGeom>
                  <a:avLst/>
                  <a:gdLst>
                    <a:gd name="T0" fmla="*/ 19 w 40"/>
                    <a:gd name="T1" fmla="*/ 37 h 38"/>
                    <a:gd name="T2" fmla="*/ 0 w 40"/>
                    <a:gd name="T3" fmla="*/ 37 h 38"/>
                    <a:gd name="T4" fmla="*/ 0 w 40"/>
                    <a:gd name="T5" fmla="*/ 0 h 38"/>
                    <a:gd name="T6" fmla="*/ 39 w 40"/>
                    <a:gd name="T7" fmla="*/ 0 h 38"/>
                    <a:gd name="T8" fmla="*/ 39 w 40"/>
                    <a:gd name="T9" fmla="*/ 37 h 38"/>
                    <a:gd name="T10" fmla="*/ 19 w 40"/>
                    <a:gd name="T11" fmla="*/ 37 h 38"/>
                  </a:gdLst>
                  <a:ahLst/>
                  <a:cxnLst>
                    <a:cxn ang="0">
                      <a:pos x="T0" y="T1"/>
                    </a:cxn>
                    <a:cxn ang="0">
                      <a:pos x="T2" y="T3"/>
                    </a:cxn>
                    <a:cxn ang="0">
                      <a:pos x="T4" y="T5"/>
                    </a:cxn>
                    <a:cxn ang="0">
                      <a:pos x="T6" y="T7"/>
                    </a:cxn>
                    <a:cxn ang="0">
                      <a:pos x="T8" y="T9"/>
                    </a:cxn>
                    <a:cxn ang="0">
                      <a:pos x="T10" y="T11"/>
                    </a:cxn>
                  </a:cxnLst>
                  <a:rect l="0" t="0" r="r" b="b"/>
                  <a:pathLst>
                    <a:path w="40" h="38">
                      <a:moveTo>
                        <a:pt x="19" y="37"/>
                      </a:moveTo>
                      <a:lnTo>
                        <a:pt x="0" y="37"/>
                      </a:lnTo>
                      <a:lnTo>
                        <a:pt x="0" y="0"/>
                      </a:lnTo>
                      <a:lnTo>
                        <a:pt x="39" y="0"/>
                      </a:lnTo>
                      <a:lnTo>
                        <a:pt x="39" y="37"/>
                      </a:lnTo>
                      <a:lnTo>
                        <a:pt x="19" y="37"/>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73" name="Freeform 14">
                  <a:extLst>
                    <a:ext uri="{FF2B5EF4-FFF2-40B4-BE49-F238E27FC236}">
                      <a16:creationId xmlns:a16="http://schemas.microsoft.com/office/drawing/2014/main" id="{07F6D203-B80C-4428-A954-D0BFABD621E8}"/>
                    </a:ext>
                  </a:extLst>
                </p:cNvPr>
                <p:cNvSpPr>
                  <a:spLocks noChangeArrowheads="1"/>
                </p:cNvSpPr>
                <p:nvPr/>
              </p:nvSpPr>
              <p:spPr bwMode="auto">
                <a:xfrm>
                  <a:off x="4041775" y="4276725"/>
                  <a:ext cx="14288" cy="14288"/>
                </a:xfrm>
                <a:custGeom>
                  <a:avLst/>
                  <a:gdLst>
                    <a:gd name="T0" fmla="*/ 20 w 41"/>
                    <a:gd name="T1" fmla="*/ 37 h 38"/>
                    <a:gd name="T2" fmla="*/ 0 w 41"/>
                    <a:gd name="T3" fmla="*/ 37 h 38"/>
                    <a:gd name="T4" fmla="*/ 0 w 41"/>
                    <a:gd name="T5" fmla="*/ 0 h 38"/>
                    <a:gd name="T6" fmla="*/ 40 w 41"/>
                    <a:gd name="T7" fmla="*/ 0 h 38"/>
                    <a:gd name="T8" fmla="*/ 40 w 41"/>
                    <a:gd name="T9" fmla="*/ 37 h 38"/>
                    <a:gd name="T10" fmla="*/ 20 w 41"/>
                    <a:gd name="T11" fmla="*/ 37 h 38"/>
                  </a:gdLst>
                  <a:ahLst/>
                  <a:cxnLst>
                    <a:cxn ang="0">
                      <a:pos x="T0" y="T1"/>
                    </a:cxn>
                    <a:cxn ang="0">
                      <a:pos x="T2" y="T3"/>
                    </a:cxn>
                    <a:cxn ang="0">
                      <a:pos x="T4" y="T5"/>
                    </a:cxn>
                    <a:cxn ang="0">
                      <a:pos x="T6" y="T7"/>
                    </a:cxn>
                    <a:cxn ang="0">
                      <a:pos x="T8" y="T9"/>
                    </a:cxn>
                    <a:cxn ang="0">
                      <a:pos x="T10" y="T11"/>
                    </a:cxn>
                  </a:cxnLst>
                  <a:rect l="0" t="0" r="r" b="b"/>
                  <a:pathLst>
                    <a:path w="41" h="38">
                      <a:moveTo>
                        <a:pt x="20" y="37"/>
                      </a:moveTo>
                      <a:lnTo>
                        <a:pt x="0" y="37"/>
                      </a:lnTo>
                      <a:lnTo>
                        <a:pt x="0" y="0"/>
                      </a:lnTo>
                      <a:lnTo>
                        <a:pt x="40" y="0"/>
                      </a:lnTo>
                      <a:lnTo>
                        <a:pt x="40" y="37"/>
                      </a:lnTo>
                      <a:lnTo>
                        <a:pt x="20" y="37"/>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74" name="Freeform 15">
                  <a:extLst>
                    <a:ext uri="{FF2B5EF4-FFF2-40B4-BE49-F238E27FC236}">
                      <a16:creationId xmlns:a16="http://schemas.microsoft.com/office/drawing/2014/main" id="{00CBBED8-86AE-4C70-935E-CCCCD87E2300}"/>
                    </a:ext>
                  </a:extLst>
                </p:cNvPr>
                <p:cNvSpPr>
                  <a:spLocks noChangeArrowheads="1"/>
                </p:cNvSpPr>
                <p:nvPr/>
              </p:nvSpPr>
              <p:spPr bwMode="auto">
                <a:xfrm>
                  <a:off x="4070350" y="4276725"/>
                  <a:ext cx="125413" cy="14288"/>
                </a:xfrm>
                <a:custGeom>
                  <a:avLst/>
                  <a:gdLst>
                    <a:gd name="T0" fmla="*/ 174 w 348"/>
                    <a:gd name="T1" fmla="*/ 37 h 38"/>
                    <a:gd name="T2" fmla="*/ 0 w 348"/>
                    <a:gd name="T3" fmla="*/ 37 h 38"/>
                    <a:gd name="T4" fmla="*/ 0 w 348"/>
                    <a:gd name="T5" fmla="*/ 0 h 38"/>
                    <a:gd name="T6" fmla="*/ 347 w 348"/>
                    <a:gd name="T7" fmla="*/ 0 h 38"/>
                    <a:gd name="T8" fmla="*/ 347 w 348"/>
                    <a:gd name="T9" fmla="*/ 37 h 38"/>
                    <a:gd name="T10" fmla="*/ 174 w 348"/>
                    <a:gd name="T11" fmla="*/ 37 h 38"/>
                  </a:gdLst>
                  <a:ahLst/>
                  <a:cxnLst>
                    <a:cxn ang="0">
                      <a:pos x="T0" y="T1"/>
                    </a:cxn>
                    <a:cxn ang="0">
                      <a:pos x="T2" y="T3"/>
                    </a:cxn>
                    <a:cxn ang="0">
                      <a:pos x="T4" y="T5"/>
                    </a:cxn>
                    <a:cxn ang="0">
                      <a:pos x="T6" y="T7"/>
                    </a:cxn>
                    <a:cxn ang="0">
                      <a:pos x="T8" y="T9"/>
                    </a:cxn>
                    <a:cxn ang="0">
                      <a:pos x="T10" y="T11"/>
                    </a:cxn>
                  </a:cxnLst>
                  <a:rect l="0" t="0" r="r" b="b"/>
                  <a:pathLst>
                    <a:path w="348" h="38">
                      <a:moveTo>
                        <a:pt x="174" y="37"/>
                      </a:moveTo>
                      <a:lnTo>
                        <a:pt x="0" y="37"/>
                      </a:lnTo>
                      <a:lnTo>
                        <a:pt x="0" y="0"/>
                      </a:lnTo>
                      <a:lnTo>
                        <a:pt x="347" y="0"/>
                      </a:lnTo>
                      <a:lnTo>
                        <a:pt x="347" y="37"/>
                      </a:lnTo>
                      <a:lnTo>
                        <a:pt x="174" y="37"/>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75" name="Freeform 16">
                  <a:extLst>
                    <a:ext uri="{FF2B5EF4-FFF2-40B4-BE49-F238E27FC236}">
                      <a16:creationId xmlns:a16="http://schemas.microsoft.com/office/drawing/2014/main" id="{9787DC45-D808-420C-A573-77D01962D845}"/>
                    </a:ext>
                  </a:extLst>
                </p:cNvPr>
                <p:cNvSpPr>
                  <a:spLocks noChangeArrowheads="1"/>
                </p:cNvSpPr>
                <p:nvPr/>
              </p:nvSpPr>
              <p:spPr bwMode="auto">
                <a:xfrm>
                  <a:off x="3981450" y="4310063"/>
                  <a:ext cx="104775" cy="14287"/>
                </a:xfrm>
                <a:custGeom>
                  <a:avLst/>
                  <a:gdLst>
                    <a:gd name="T0" fmla="*/ 144 w 289"/>
                    <a:gd name="T1" fmla="*/ 37 h 38"/>
                    <a:gd name="T2" fmla="*/ 0 w 289"/>
                    <a:gd name="T3" fmla="*/ 37 h 38"/>
                    <a:gd name="T4" fmla="*/ 0 w 289"/>
                    <a:gd name="T5" fmla="*/ 0 h 38"/>
                    <a:gd name="T6" fmla="*/ 288 w 289"/>
                    <a:gd name="T7" fmla="*/ 0 h 38"/>
                    <a:gd name="T8" fmla="*/ 288 w 289"/>
                    <a:gd name="T9" fmla="*/ 37 h 38"/>
                    <a:gd name="T10" fmla="*/ 144 w 289"/>
                    <a:gd name="T11" fmla="*/ 37 h 38"/>
                  </a:gdLst>
                  <a:ahLst/>
                  <a:cxnLst>
                    <a:cxn ang="0">
                      <a:pos x="T0" y="T1"/>
                    </a:cxn>
                    <a:cxn ang="0">
                      <a:pos x="T2" y="T3"/>
                    </a:cxn>
                    <a:cxn ang="0">
                      <a:pos x="T4" y="T5"/>
                    </a:cxn>
                    <a:cxn ang="0">
                      <a:pos x="T6" y="T7"/>
                    </a:cxn>
                    <a:cxn ang="0">
                      <a:pos x="T8" y="T9"/>
                    </a:cxn>
                    <a:cxn ang="0">
                      <a:pos x="T10" y="T11"/>
                    </a:cxn>
                  </a:cxnLst>
                  <a:rect l="0" t="0" r="r" b="b"/>
                  <a:pathLst>
                    <a:path w="289" h="38">
                      <a:moveTo>
                        <a:pt x="144" y="37"/>
                      </a:moveTo>
                      <a:lnTo>
                        <a:pt x="0" y="37"/>
                      </a:lnTo>
                      <a:lnTo>
                        <a:pt x="0" y="0"/>
                      </a:lnTo>
                      <a:lnTo>
                        <a:pt x="288" y="0"/>
                      </a:lnTo>
                      <a:lnTo>
                        <a:pt x="288" y="37"/>
                      </a:lnTo>
                      <a:lnTo>
                        <a:pt x="144" y="37"/>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76" name="Freeform 17">
                  <a:extLst>
                    <a:ext uri="{FF2B5EF4-FFF2-40B4-BE49-F238E27FC236}">
                      <a16:creationId xmlns:a16="http://schemas.microsoft.com/office/drawing/2014/main" id="{E3169063-CC25-43BB-B4F6-CFF9E5CAC87A}"/>
                    </a:ext>
                  </a:extLst>
                </p:cNvPr>
                <p:cNvSpPr>
                  <a:spLocks noChangeArrowheads="1"/>
                </p:cNvSpPr>
                <p:nvPr/>
              </p:nvSpPr>
              <p:spPr bwMode="auto">
                <a:xfrm>
                  <a:off x="4098925" y="4310063"/>
                  <a:ext cx="17463" cy="14287"/>
                </a:xfrm>
                <a:custGeom>
                  <a:avLst/>
                  <a:gdLst>
                    <a:gd name="T0" fmla="*/ 23 w 47"/>
                    <a:gd name="T1" fmla="*/ 37 h 38"/>
                    <a:gd name="T2" fmla="*/ 0 w 47"/>
                    <a:gd name="T3" fmla="*/ 37 h 38"/>
                    <a:gd name="T4" fmla="*/ 0 w 47"/>
                    <a:gd name="T5" fmla="*/ 0 h 38"/>
                    <a:gd name="T6" fmla="*/ 46 w 47"/>
                    <a:gd name="T7" fmla="*/ 0 h 38"/>
                    <a:gd name="T8" fmla="*/ 46 w 47"/>
                    <a:gd name="T9" fmla="*/ 37 h 38"/>
                    <a:gd name="T10" fmla="*/ 23 w 47"/>
                    <a:gd name="T11" fmla="*/ 37 h 38"/>
                  </a:gdLst>
                  <a:ahLst/>
                  <a:cxnLst>
                    <a:cxn ang="0">
                      <a:pos x="T0" y="T1"/>
                    </a:cxn>
                    <a:cxn ang="0">
                      <a:pos x="T2" y="T3"/>
                    </a:cxn>
                    <a:cxn ang="0">
                      <a:pos x="T4" y="T5"/>
                    </a:cxn>
                    <a:cxn ang="0">
                      <a:pos x="T6" y="T7"/>
                    </a:cxn>
                    <a:cxn ang="0">
                      <a:pos x="T8" y="T9"/>
                    </a:cxn>
                    <a:cxn ang="0">
                      <a:pos x="T10" y="T11"/>
                    </a:cxn>
                  </a:cxnLst>
                  <a:rect l="0" t="0" r="r" b="b"/>
                  <a:pathLst>
                    <a:path w="47" h="38">
                      <a:moveTo>
                        <a:pt x="23" y="37"/>
                      </a:moveTo>
                      <a:lnTo>
                        <a:pt x="0" y="37"/>
                      </a:lnTo>
                      <a:lnTo>
                        <a:pt x="0" y="0"/>
                      </a:lnTo>
                      <a:lnTo>
                        <a:pt x="46" y="0"/>
                      </a:lnTo>
                      <a:lnTo>
                        <a:pt x="46" y="37"/>
                      </a:lnTo>
                      <a:lnTo>
                        <a:pt x="23" y="37"/>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77" name="Freeform 18">
                  <a:extLst>
                    <a:ext uri="{FF2B5EF4-FFF2-40B4-BE49-F238E27FC236}">
                      <a16:creationId xmlns:a16="http://schemas.microsoft.com/office/drawing/2014/main" id="{AFA482C5-AB1D-41FB-9C04-8093288D9C06}"/>
                    </a:ext>
                  </a:extLst>
                </p:cNvPr>
                <p:cNvSpPr>
                  <a:spLocks noChangeArrowheads="1"/>
                </p:cNvSpPr>
                <p:nvPr/>
              </p:nvSpPr>
              <p:spPr bwMode="auto">
                <a:xfrm>
                  <a:off x="3981450" y="4343400"/>
                  <a:ext cx="69850" cy="14288"/>
                </a:xfrm>
                <a:custGeom>
                  <a:avLst/>
                  <a:gdLst>
                    <a:gd name="T0" fmla="*/ 96 w 193"/>
                    <a:gd name="T1" fmla="*/ 37 h 38"/>
                    <a:gd name="T2" fmla="*/ 0 w 193"/>
                    <a:gd name="T3" fmla="*/ 37 h 38"/>
                    <a:gd name="T4" fmla="*/ 0 w 193"/>
                    <a:gd name="T5" fmla="*/ 0 h 38"/>
                    <a:gd name="T6" fmla="*/ 192 w 193"/>
                    <a:gd name="T7" fmla="*/ 0 h 38"/>
                    <a:gd name="T8" fmla="*/ 192 w 193"/>
                    <a:gd name="T9" fmla="*/ 37 h 38"/>
                    <a:gd name="T10" fmla="*/ 96 w 193"/>
                    <a:gd name="T11" fmla="*/ 37 h 38"/>
                  </a:gdLst>
                  <a:ahLst/>
                  <a:cxnLst>
                    <a:cxn ang="0">
                      <a:pos x="T0" y="T1"/>
                    </a:cxn>
                    <a:cxn ang="0">
                      <a:pos x="T2" y="T3"/>
                    </a:cxn>
                    <a:cxn ang="0">
                      <a:pos x="T4" y="T5"/>
                    </a:cxn>
                    <a:cxn ang="0">
                      <a:pos x="T6" y="T7"/>
                    </a:cxn>
                    <a:cxn ang="0">
                      <a:pos x="T8" y="T9"/>
                    </a:cxn>
                    <a:cxn ang="0">
                      <a:pos x="T10" y="T11"/>
                    </a:cxn>
                  </a:cxnLst>
                  <a:rect l="0" t="0" r="r" b="b"/>
                  <a:pathLst>
                    <a:path w="193" h="38">
                      <a:moveTo>
                        <a:pt x="96" y="37"/>
                      </a:moveTo>
                      <a:lnTo>
                        <a:pt x="0" y="37"/>
                      </a:lnTo>
                      <a:lnTo>
                        <a:pt x="0" y="0"/>
                      </a:lnTo>
                      <a:lnTo>
                        <a:pt x="192" y="0"/>
                      </a:lnTo>
                      <a:lnTo>
                        <a:pt x="192" y="37"/>
                      </a:lnTo>
                      <a:lnTo>
                        <a:pt x="96" y="37"/>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78" name="Freeform 19">
                  <a:extLst>
                    <a:ext uri="{FF2B5EF4-FFF2-40B4-BE49-F238E27FC236}">
                      <a16:creationId xmlns:a16="http://schemas.microsoft.com/office/drawing/2014/main" id="{05538691-E26E-40AA-8638-6F325130B046}"/>
                    </a:ext>
                  </a:extLst>
                </p:cNvPr>
                <p:cNvSpPr>
                  <a:spLocks noChangeArrowheads="1"/>
                </p:cNvSpPr>
                <p:nvPr/>
              </p:nvSpPr>
              <p:spPr bwMode="auto">
                <a:xfrm>
                  <a:off x="4062413" y="4343400"/>
                  <a:ext cx="69850" cy="14288"/>
                </a:xfrm>
                <a:custGeom>
                  <a:avLst/>
                  <a:gdLst>
                    <a:gd name="T0" fmla="*/ 96 w 193"/>
                    <a:gd name="T1" fmla="*/ 37 h 38"/>
                    <a:gd name="T2" fmla="*/ 0 w 193"/>
                    <a:gd name="T3" fmla="*/ 37 h 38"/>
                    <a:gd name="T4" fmla="*/ 0 w 193"/>
                    <a:gd name="T5" fmla="*/ 0 h 38"/>
                    <a:gd name="T6" fmla="*/ 192 w 193"/>
                    <a:gd name="T7" fmla="*/ 0 h 38"/>
                    <a:gd name="T8" fmla="*/ 192 w 193"/>
                    <a:gd name="T9" fmla="*/ 37 h 38"/>
                    <a:gd name="T10" fmla="*/ 96 w 193"/>
                    <a:gd name="T11" fmla="*/ 37 h 38"/>
                  </a:gdLst>
                  <a:ahLst/>
                  <a:cxnLst>
                    <a:cxn ang="0">
                      <a:pos x="T0" y="T1"/>
                    </a:cxn>
                    <a:cxn ang="0">
                      <a:pos x="T2" y="T3"/>
                    </a:cxn>
                    <a:cxn ang="0">
                      <a:pos x="T4" y="T5"/>
                    </a:cxn>
                    <a:cxn ang="0">
                      <a:pos x="T6" y="T7"/>
                    </a:cxn>
                    <a:cxn ang="0">
                      <a:pos x="T8" y="T9"/>
                    </a:cxn>
                    <a:cxn ang="0">
                      <a:pos x="T10" y="T11"/>
                    </a:cxn>
                  </a:cxnLst>
                  <a:rect l="0" t="0" r="r" b="b"/>
                  <a:pathLst>
                    <a:path w="193" h="38">
                      <a:moveTo>
                        <a:pt x="96" y="37"/>
                      </a:moveTo>
                      <a:lnTo>
                        <a:pt x="0" y="37"/>
                      </a:lnTo>
                      <a:lnTo>
                        <a:pt x="0" y="0"/>
                      </a:lnTo>
                      <a:lnTo>
                        <a:pt x="192" y="0"/>
                      </a:lnTo>
                      <a:lnTo>
                        <a:pt x="192" y="37"/>
                      </a:lnTo>
                      <a:lnTo>
                        <a:pt x="96" y="37"/>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79" name="Freeform 20">
                  <a:extLst>
                    <a:ext uri="{FF2B5EF4-FFF2-40B4-BE49-F238E27FC236}">
                      <a16:creationId xmlns:a16="http://schemas.microsoft.com/office/drawing/2014/main" id="{FD42503C-0B45-465A-BCC6-D368C3BA0E03}"/>
                    </a:ext>
                  </a:extLst>
                </p:cNvPr>
                <p:cNvSpPr>
                  <a:spLocks noChangeArrowheads="1"/>
                </p:cNvSpPr>
                <p:nvPr/>
              </p:nvSpPr>
              <p:spPr bwMode="auto">
                <a:xfrm>
                  <a:off x="4141788" y="4343400"/>
                  <a:ext cx="15875" cy="14288"/>
                </a:xfrm>
                <a:custGeom>
                  <a:avLst/>
                  <a:gdLst>
                    <a:gd name="T0" fmla="*/ 22 w 46"/>
                    <a:gd name="T1" fmla="*/ 37 h 38"/>
                    <a:gd name="T2" fmla="*/ 0 w 46"/>
                    <a:gd name="T3" fmla="*/ 37 h 38"/>
                    <a:gd name="T4" fmla="*/ 0 w 46"/>
                    <a:gd name="T5" fmla="*/ 0 h 38"/>
                    <a:gd name="T6" fmla="*/ 45 w 46"/>
                    <a:gd name="T7" fmla="*/ 0 h 38"/>
                    <a:gd name="T8" fmla="*/ 45 w 46"/>
                    <a:gd name="T9" fmla="*/ 37 h 38"/>
                    <a:gd name="T10" fmla="*/ 22 w 46"/>
                    <a:gd name="T11" fmla="*/ 37 h 38"/>
                  </a:gdLst>
                  <a:ahLst/>
                  <a:cxnLst>
                    <a:cxn ang="0">
                      <a:pos x="T0" y="T1"/>
                    </a:cxn>
                    <a:cxn ang="0">
                      <a:pos x="T2" y="T3"/>
                    </a:cxn>
                    <a:cxn ang="0">
                      <a:pos x="T4" y="T5"/>
                    </a:cxn>
                    <a:cxn ang="0">
                      <a:pos x="T6" y="T7"/>
                    </a:cxn>
                    <a:cxn ang="0">
                      <a:pos x="T8" y="T9"/>
                    </a:cxn>
                    <a:cxn ang="0">
                      <a:pos x="T10" y="T11"/>
                    </a:cxn>
                  </a:cxnLst>
                  <a:rect l="0" t="0" r="r" b="b"/>
                  <a:pathLst>
                    <a:path w="46" h="38">
                      <a:moveTo>
                        <a:pt x="22" y="37"/>
                      </a:moveTo>
                      <a:lnTo>
                        <a:pt x="0" y="37"/>
                      </a:lnTo>
                      <a:lnTo>
                        <a:pt x="0" y="0"/>
                      </a:lnTo>
                      <a:lnTo>
                        <a:pt x="45" y="0"/>
                      </a:lnTo>
                      <a:lnTo>
                        <a:pt x="45" y="37"/>
                      </a:lnTo>
                      <a:lnTo>
                        <a:pt x="22" y="37"/>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80" name="Freeform 21">
                  <a:extLst>
                    <a:ext uri="{FF2B5EF4-FFF2-40B4-BE49-F238E27FC236}">
                      <a16:creationId xmlns:a16="http://schemas.microsoft.com/office/drawing/2014/main" id="{894E022B-DFFA-4D2E-9EDE-96BB7FE95971}"/>
                    </a:ext>
                  </a:extLst>
                </p:cNvPr>
                <p:cNvSpPr>
                  <a:spLocks noChangeArrowheads="1"/>
                </p:cNvSpPr>
                <p:nvPr/>
              </p:nvSpPr>
              <p:spPr bwMode="auto">
                <a:xfrm>
                  <a:off x="3981450" y="4243388"/>
                  <a:ext cx="74613" cy="14287"/>
                </a:xfrm>
                <a:custGeom>
                  <a:avLst/>
                  <a:gdLst>
                    <a:gd name="T0" fmla="*/ 103 w 207"/>
                    <a:gd name="T1" fmla="*/ 37 h 38"/>
                    <a:gd name="T2" fmla="*/ 0 w 207"/>
                    <a:gd name="T3" fmla="*/ 37 h 38"/>
                    <a:gd name="T4" fmla="*/ 0 w 207"/>
                    <a:gd name="T5" fmla="*/ 0 h 38"/>
                    <a:gd name="T6" fmla="*/ 206 w 207"/>
                    <a:gd name="T7" fmla="*/ 0 h 38"/>
                    <a:gd name="T8" fmla="*/ 206 w 207"/>
                    <a:gd name="T9" fmla="*/ 37 h 38"/>
                    <a:gd name="T10" fmla="*/ 103 w 207"/>
                    <a:gd name="T11" fmla="*/ 37 h 38"/>
                  </a:gdLst>
                  <a:ahLst/>
                  <a:cxnLst>
                    <a:cxn ang="0">
                      <a:pos x="T0" y="T1"/>
                    </a:cxn>
                    <a:cxn ang="0">
                      <a:pos x="T2" y="T3"/>
                    </a:cxn>
                    <a:cxn ang="0">
                      <a:pos x="T4" y="T5"/>
                    </a:cxn>
                    <a:cxn ang="0">
                      <a:pos x="T6" y="T7"/>
                    </a:cxn>
                    <a:cxn ang="0">
                      <a:pos x="T8" y="T9"/>
                    </a:cxn>
                    <a:cxn ang="0">
                      <a:pos x="T10" y="T11"/>
                    </a:cxn>
                  </a:cxnLst>
                  <a:rect l="0" t="0" r="r" b="b"/>
                  <a:pathLst>
                    <a:path w="207" h="38">
                      <a:moveTo>
                        <a:pt x="103" y="37"/>
                      </a:moveTo>
                      <a:lnTo>
                        <a:pt x="0" y="37"/>
                      </a:lnTo>
                      <a:lnTo>
                        <a:pt x="0" y="0"/>
                      </a:lnTo>
                      <a:lnTo>
                        <a:pt x="206" y="0"/>
                      </a:lnTo>
                      <a:lnTo>
                        <a:pt x="206" y="37"/>
                      </a:lnTo>
                      <a:lnTo>
                        <a:pt x="103" y="37"/>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11" name="Freeform 22">
                  <a:extLst>
                    <a:ext uri="{FF2B5EF4-FFF2-40B4-BE49-F238E27FC236}">
                      <a16:creationId xmlns:a16="http://schemas.microsoft.com/office/drawing/2014/main" id="{807E5A27-639A-4359-888E-9D41B168CDD9}"/>
                    </a:ext>
                  </a:extLst>
                </p:cNvPr>
                <p:cNvSpPr>
                  <a:spLocks noChangeArrowheads="1"/>
                </p:cNvSpPr>
                <p:nvPr/>
              </p:nvSpPr>
              <p:spPr bwMode="auto">
                <a:xfrm>
                  <a:off x="4070350" y="4243388"/>
                  <a:ext cx="74613" cy="14287"/>
                </a:xfrm>
                <a:custGeom>
                  <a:avLst/>
                  <a:gdLst>
                    <a:gd name="T0" fmla="*/ 103 w 207"/>
                    <a:gd name="T1" fmla="*/ 37 h 38"/>
                    <a:gd name="T2" fmla="*/ 0 w 207"/>
                    <a:gd name="T3" fmla="*/ 37 h 38"/>
                    <a:gd name="T4" fmla="*/ 0 w 207"/>
                    <a:gd name="T5" fmla="*/ 0 h 38"/>
                    <a:gd name="T6" fmla="*/ 206 w 207"/>
                    <a:gd name="T7" fmla="*/ 0 h 38"/>
                    <a:gd name="T8" fmla="*/ 206 w 207"/>
                    <a:gd name="T9" fmla="*/ 37 h 38"/>
                    <a:gd name="T10" fmla="*/ 103 w 207"/>
                    <a:gd name="T11" fmla="*/ 37 h 38"/>
                  </a:gdLst>
                  <a:ahLst/>
                  <a:cxnLst>
                    <a:cxn ang="0">
                      <a:pos x="T0" y="T1"/>
                    </a:cxn>
                    <a:cxn ang="0">
                      <a:pos x="T2" y="T3"/>
                    </a:cxn>
                    <a:cxn ang="0">
                      <a:pos x="T4" y="T5"/>
                    </a:cxn>
                    <a:cxn ang="0">
                      <a:pos x="T6" y="T7"/>
                    </a:cxn>
                    <a:cxn ang="0">
                      <a:pos x="T8" y="T9"/>
                    </a:cxn>
                    <a:cxn ang="0">
                      <a:pos x="T10" y="T11"/>
                    </a:cxn>
                  </a:cxnLst>
                  <a:rect l="0" t="0" r="r" b="b"/>
                  <a:pathLst>
                    <a:path w="207" h="38">
                      <a:moveTo>
                        <a:pt x="103" y="37"/>
                      </a:moveTo>
                      <a:lnTo>
                        <a:pt x="0" y="37"/>
                      </a:lnTo>
                      <a:lnTo>
                        <a:pt x="0" y="0"/>
                      </a:lnTo>
                      <a:lnTo>
                        <a:pt x="206" y="0"/>
                      </a:lnTo>
                      <a:lnTo>
                        <a:pt x="206" y="37"/>
                      </a:lnTo>
                      <a:lnTo>
                        <a:pt x="103" y="37"/>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12" name="Freeform 23">
                  <a:extLst>
                    <a:ext uri="{FF2B5EF4-FFF2-40B4-BE49-F238E27FC236}">
                      <a16:creationId xmlns:a16="http://schemas.microsoft.com/office/drawing/2014/main" id="{63910CAD-7915-40B1-AE96-AB65FA9C582D}"/>
                    </a:ext>
                  </a:extLst>
                </p:cNvPr>
                <p:cNvSpPr>
                  <a:spLocks noChangeArrowheads="1"/>
                </p:cNvSpPr>
                <p:nvPr/>
              </p:nvSpPr>
              <p:spPr bwMode="auto">
                <a:xfrm>
                  <a:off x="4157663" y="4243388"/>
                  <a:ext cx="74612" cy="14287"/>
                </a:xfrm>
                <a:custGeom>
                  <a:avLst/>
                  <a:gdLst>
                    <a:gd name="T0" fmla="*/ 103 w 207"/>
                    <a:gd name="T1" fmla="*/ 37 h 38"/>
                    <a:gd name="T2" fmla="*/ 0 w 207"/>
                    <a:gd name="T3" fmla="*/ 37 h 38"/>
                    <a:gd name="T4" fmla="*/ 0 w 207"/>
                    <a:gd name="T5" fmla="*/ 0 h 38"/>
                    <a:gd name="T6" fmla="*/ 206 w 207"/>
                    <a:gd name="T7" fmla="*/ 0 h 38"/>
                    <a:gd name="T8" fmla="*/ 206 w 207"/>
                    <a:gd name="T9" fmla="*/ 37 h 38"/>
                    <a:gd name="T10" fmla="*/ 103 w 207"/>
                    <a:gd name="T11" fmla="*/ 37 h 38"/>
                  </a:gdLst>
                  <a:ahLst/>
                  <a:cxnLst>
                    <a:cxn ang="0">
                      <a:pos x="T0" y="T1"/>
                    </a:cxn>
                    <a:cxn ang="0">
                      <a:pos x="T2" y="T3"/>
                    </a:cxn>
                    <a:cxn ang="0">
                      <a:pos x="T4" y="T5"/>
                    </a:cxn>
                    <a:cxn ang="0">
                      <a:pos x="T6" y="T7"/>
                    </a:cxn>
                    <a:cxn ang="0">
                      <a:pos x="T8" y="T9"/>
                    </a:cxn>
                    <a:cxn ang="0">
                      <a:pos x="T10" y="T11"/>
                    </a:cxn>
                  </a:cxnLst>
                  <a:rect l="0" t="0" r="r" b="b"/>
                  <a:pathLst>
                    <a:path w="207" h="38">
                      <a:moveTo>
                        <a:pt x="103" y="37"/>
                      </a:moveTo>
                      <a:lnTo>
                        <a:pt x="0" y="37"/>
                      </a:lnTo>
                      <a:lnTo>
                        <a:pt x="0" y="0"/>
                      </a:lnTo>
                      <a:lnTo>
                        <a:pt x="206" y="0"/>
                      </a:lnTo>
                      <a:lnTo>
                        <a:pt x="206" y="37"/>
                      </a:lnTo>
                      <a:lnTo>
                        <a:pt x="103" y="37"/>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13" name="Freeform 24">
                  <a:extLst>
                    <a:ext uri="{FF2B5EF4-FFF2-40B4-BE49-F238E27FC236}">
                      <a16:creationId xmlns:a16="http://schemas.microsoft.com/office/drawing/2014/main" id="{0766721F-C588-4486-B7A8-9989B4ABF6F5}"/>
                    </a:ext>
                  </a:extLst>
                </p:cNvPr>
                <p:cNvSpPr>
                  <a:spLocks noChangeArrowheads="1"/>
                </p:cNvSpPr>
                <p:nvPr/>
              </p:nvSpPr>
              <p:spPr bwMode="auto">
                <a:xfrm>
                  <a:off x="3981450" y="4210050"/>
                  <a:ext cx="84138" cy="12700"/>
                </a:xfrm>
                <a:custGeom>
                  <a:avLst/>
                  <a:gdLst>
                    <a:gd name="T0" fmla="*/ 116 w 232"/>
                    <a:gd name="T1" fmla="*/ 36 h 37"/>
                    <a:gd name="T2" fmla="*/ 0 w 232"/>
                    <a:gd name="T3" fmla="*/ 36 h 37"/>
                    <a:gd name="T4" fmla="*/ 0 w 232"/>
                    <a:gd name="T5" fmla="*/ 0 h 37"/>
                    <a:gd name="T6" fmla="*/ 231 w 232"/>
                    <a:gd name="T7" fmla="*/ 0 h 37"/>
                    <a:gd name="T8" fmla="*/ 231 w 232"/>
                    <a:gd name="T9" fmla="*/ 36 h 37"/>
                    <a:gd name="T10" fmla="*/ 116 w 232"/>
                    <a:gd name="T11" fmla="*/ 36 h 37"/>
                  </a:gdLst>
                  <a:ahLst/>
                  <a:cxnLst>
                    <a:cxn ang="0">
                      <a:pos x="T0" y="T1"/>
                    </a:cxn>
                    <a:cxn ang="0">
                      <a:pos x="T2" y="T3"/>
                    </a:cxn>
                    <a:cxn ang="0">
                      <a:pos x="T4" y="T5"/>
                    </a:cxn>
                    <a:cxn ang="0">
                      <a:pos x="T6" y="T7"/>
                    </a:cxn>
                    <a:cxn ang="0">
                      <a:pos x="T8" y="T9"/>
                    </a:cxn>
                    <a:cxn ang="0">
                      <a:pos x="T10" y="T11"/>
                    </a:cxn>
                  </a:cxnLst>
                  <a:rect l="0" t="0" r="r" b="b"/>
                  <a:pathLst>
                    <a:path w="232" h="37">
                      <a:moveTo>
                        <a:pt x="116" y="36"/>
                      </a:moveTo>
                      <a:lnTo>
                        <a:pt x="0" y="36"/>
                      </a:lnTo>
                      <a:lnTo>
                        <a:pt x="0" y="0"/>
                      </a:lnTo>
                      <a:lnTo>
                        <a:pt x="231" y="0"/>
                      </a:lnTo>
                      <a:lnTo>
                        <a:pt x="231" y="36"/>
                      </a:lnTo>
                      <a:lnTo>
                        <a:pt x="116" y="36"/>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14" name="Freeform 25">
                  <a:extLst>
                    <a:ext uri="{FF2B5EF4-FFF2-40B4-BE49-F238E27FC236}">
                      <a16:creationId xmlns:a16="http://schemas.microsoft.com/office/drawing/2014/main" id="{4E086A8F-20EC-4949-A9B1-A3CE8FD1EB36}"/>
                    </a:ext>
                  </a:extLst>
                </p:cNvPr>
                <p:cNvSpPr>
                  <a:spLocks noChangeArrowheads="1"/>
                </p:cNvSpPr>
                <p:nvPr/>
              </p:nvSpPr>
              <p:spPr bwMode="auto">
                <a:xfrm>
                  <a:off x="4079875" y="4210050"/>
                  <a:ext cx="19050" cy="12700"/>
                </a:xfrm>
                <a:custGeom>
                  <a:avLst/>
                  <a:gdLst>
                    <a:gd name="T0" fmla="*/ 25 w 51"/>
                    <a:gd name="T1" fmla="*/ 36 h 37"/>
                    <a:gd name="T2" fmla="*/ 0 w 51"/>
                    <a:gd name="T3" fmla="*/ 36 h 37"/>
                    <a:gd name="T4" fmla="*/ 0 w 51"/>
                    <a:gd name="T5" fmla="*/ 0 h 37"/>
                    <a:gd name="T6" fmla="*/ 50 w 51"/>
                    <a:gd name="T7" fmla="*/ 0 h 37"/>
                    <a:gd name="T8" fmla="*/ 50 w 51"/>
                    <a:gd name="T9" fmla="*/ 36 h 37"/>
                    <a:gd name="T10" fmla="*/ 25 w 51"/>
                    <a:gd name="T11" fmla="*/ 36 h 37"/>
                  </a:gdLst>
                  <a:ahLst/>
                  <a:cxnLst>
                    <a:cxn ang="0">
                      <a:pos x="T0" y="T1"/>
                    </a:cxn>
                    <a:cxn ang="0">
                      <a:pos x="T2" y="T3"/>
                    </a:cxn>
                    <a:cxn ang="0">
                      <a:pos x="T4" y="T5"/>
                    </a:cxn>
                    <a:cxn ang="0">
                      <a:pos x="T6" y="T7"/>
                    </a:cxn>
                    <a:cxn ang="0">
                      <a:pos x="T8" y="T9"/>
                    </a:cxn>
                    <a:cxn ang="0">
                      <a:pos x="T10" y="T11"/>
                    </a:cxn>
                  </a:cxnLst>
                  <a:rect l="0" t="0" r="r" b="b"/>
                  <a:pathLst>
                    <a:path w="51" h="37">
                      <a:moveTo>
                        <a:pt x="25" y="36"/>
                      </a:moveTo>
                      <a:lnTo>
                        <a:pt x="0" y="36"/>
                      </a:lnTo>
                      <a:lnTo>
                        <a:pt x="0" y="0"/>
                      </a:lnTo>
                      <a:lnTo>
                        <a:pt x="50" y="0"/>
                      </a:lnTo>
                      <a:lnTo>
                        <a:pt x="50" y="36"/>
                      </a:lnTo>
                      <a:lnTo>
                        <a:pt x="25" y="36"/>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16" name="Freeform 26">
                  <a:extLst>
                    <a:ext uri="{FF2B5EF4-FFF2-40B4-BE49-F238E27FC236}">
                      <a16:creationId xmlns:a16="http://schemas.microsoft.com/office/drawing/2014/main" id="{3AE79642-38AF-4471-A73B-23A847B42CCB}"/>
                    </a:ext>
                  </a:extLst>
                </p:cNvPr>
                <p:cNvSpPr>
                  <a:spLocks noChangeArrowheads="1"/>
                </p:cNvSpPr>
                <p:nvPr/>
              </p:nvSpPr>
              <p:spPr bwMode="auto">
                <a:xfrm>
                  <a:off x="4113213" y="4210050"/>
                  <a:ext cx="19050" cy="12700"/>
                </a:xfrm>
                <a:custGeom>
                  <a:avLst/>
                  <a:gdLst>
                    <a:gd name="T0" fmla="*/ 25 w 52"/>
                    <a:gd name="T1" fmla="*/ 36 h 37"/>
                    <a:gd name="T2" fmla="*/ 0 w 52"/>
                    <a:gd name="T3" fmla="*/ 36 h 37"/>
                    <a:gd name="T4" fmla="*/ 0 w 52"/>
                    <a:gd name="T5" fmla="*/ 0 h 37"/>
                    <a:gd name="T6" fmla="*/ 51 w 52"/>
                    <a:gd name="T7" fmla="*/ 0 h 37"/>
                    <a:gd name="T8" fmla="*/ 51 w 52"/>
                    <a:gd name="T9" fmla="*/ 36 h 37"/>
                    <a:gd name="T10" fmla="*/ 25 w 52"/>
                    <a:gd name="T11" fmla="*/ 36 h 37"/>
                  </a:gdLst>
                  <a:ahLst/>
                  <a:cxnLst>
                    <a:cxn ang="0">
                      <a:pos x="T0" y="T1"/>
                    </a:cxn>
                    <a:cxn ang="0">
                      <a:pos x="T2" y="T3"/>
                    </a:cxn>
                    <a:cxn ang="0">
                      <a:pos x="T4" y="T5"/>
                    </a:cxn>
                    <a:cxn ang="0">
                      <a:pos x="T6" y="T7"/>
                    </a:cxn>
                    <a:cxn ang="0">
                      <a:pos x="T8" y="T9"/>
                    </a:cxn>
                    <a:cxn ang="0">
                      <a:pos x="T10" y="T11"/>
                    </a:cxn>
                  </a:cxnLst>
                  <a:rect l="0" t="0" r="r" b="b"/>
                  <a:pathLst>
                    <a:path w="52" h="37">
                      <a:moveTo>
                        <a:pt x="25" y="36"/>
                      </a:moveTo>
                      <a:lnTo>
                        <a:pt x="0" y="36"/>
                      </a:lnTo>
                      <a:lnTo>
                        <a:pt x="0" y="0"/>
                      </a:lnTo>
                      <a:lnTo>
                        <a:pt x="51" y="0"/>
                      </a:lnTo>
                      <a:lnTo>
                        <a:pt x="51" y="36"/>
                      </a:lnTo>
                      <a:lnTo>
                        <a:pt x="25" y="36"/>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17" name="Freeform 27">
                  <a:extLst>
                    <a:ext uri="{FF2B5EF4-FFF2-40B4-BE49-F238E27FC236}">
                      <a16:creationId xmlns:a16="http://schemas.microsoft.com/office/drawing/2014/main" id="{9D22D109-D4AC-4611-B229-EF805B82B559}"/>
                    </a:ext>
                  </a:extLst>
                </p:cNvPr>
                <p:cNvSpPr>
                  <a:spLocks noChangeArrowheads="1"/>
                </p:cNvSpPr>
                <p:nvPr/>
              </p:nvSpPr>
              <p:spPr bwMode="auto">
                <a:xfrm>
                  <a:off x="4146550" y="4210050"/>
                  <a:ext cx="19050" cy="12700"/>
                </a:xfrm>
                <a:custGeom>
                  <a:avLst/>
                  <a:gdLst>
                    <a:gd name="T0" fmla="*/ 25 w 52"/>
                    <a:gd name="T1" fmla="*/ 36 h 37"/>
                    <a:gd name="T2" fmla="*/ 0 w 52"/>
                    <a:gd name="T3" fmla="*/ 36 h 37"/>
                    <a:gd name="T4" fmla="*/ 0 w 52"/>
                    <a:gd name="T5" fmla="*/ 0 h 37"/>
                    <a:gd name="T6" fmla="*/ 51 w 52"/>
                    <a:gd name="T7" fmla="*/ 0 h 37"/>
                    <a:gd name="T8" fmla="*/ 51 w 52"/>
                    <a:gd name="T9" fmla="*/ 36 h 37"/>
                    <a:gd name="T10" fmla="*/ 25 w 52"/>
                    <a:gd name="T11" fmla="*/ 36 h 37"/>
                  </a:gdLst>
                  <a:ahLst/>
                  <a:cxnLst>
                    <a:cxn ang="0">
                      <a:pos x="T0" y="T1"/>
                    </a:cxn>
                    <a:cxn ang="0">
                      <a:pos x="T2" y="T3"/>
                    </a:cxn>
                    <a:cxn ang="0">
                      <a:pos x="T4" y="T5"/>
                    </a:cxn>
                    <a:cxn ang="0">
                      <a:pos x="T6" y="T7"/>
                    </a:cxn>
                    <a:cxn ang="0">
                      <a:pos x="T8" y="T9"/>
                    </a:cxn>
                    <a:cxn ang="0">
                      <a:pos x="T10" y="T11"/>
                    </a:cxn>
                  </a:cxnLst>
                  <a:rect l="0" t="0" r="r" b="b"/>
                  <a:pathLst>
                    <a:path w="52" h="37">
                      <a:moveTo>
                        <a:pt x="25" y="36"/>
                      </a:moveTo>
                      <a:lnTo>
                        <a:pt x="0" y="36"/>
                      </a:lnTo>
                      <a:lnTo>
                        <a:pt x="0" y="0"/>
                      </a:lnTo>
                      <a:lnTo>
                        <a:pt x="51" y="0"/>
                      </a:lnTo>
                      <a:lnTo>
                        <a:pt x="51" y="36"/>
                      </a:lnTo>
                      <a:lnTo>
                        <a:pt x="25" y="36"/>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366" name="Rectangle 365">
                <a:extLst>
                  <a:ext uri="{FF2B5EF4-FFF2-40B4-BE49-F238E27FC236}">
                    <a16:creationId xmlns:a16="http://schemas.microsoft.com/office/drawing/2014/main" id="{03B7FAB6-B3D2-44D0-B2E0-09E1D5A3935A}"/>
                  </a:ext>
                </a:extLst>
              </p:cNvPr>
              <p:cNvSpPr/>
              <p:nvPr/>
            </p:nvSpPr>
            <p:spPr>
              <a:xfrm>
                <a:off x="4149905" y="4158080"/>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p>
            </p:txBody>
          </p:sp>
        </p:grpSp>
        <p:sp>
          <p:nvSpPr>
            <p:cNvPr id="364" name="Text Box 30">
              <a:extLst>
                <a:ext uri="{FF2B5EF4-FFF2-40B4-BE49-F238E27FC236}">
                  <a16:creationId xmlns:a16="http://schemas.microsoft.com/office/drawing/2014/main" id="{69CD228A-7D7E-4448-A286-427C15D94437}"/>
                </a:ext>
              </a:extLst>
            </p:cNvPr>
            <p:cNvSpPr txBox="1">
              <a:spLocks noChangeArrowheads="1"/>
            </p:cNvSpPr>
            <p:nvPr/>
          </p:nvSpPr>
          <p:spPr bwMode="auto">
            <a:xfrm>
              <a:off x="7355563" y="5973893"/>
              <a:ext cx="381272" cy="123079"/>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solidFill>
                    <a:schemeClr val="bg2">
                      <a:lumMod val="10000"/>
                    </a:schemeClr>
                  </a:solidFill>
                </a:rPr>
                <a:t>Auditing</a:t>
              </a:r>
            </a:p>
          </p:txBody>
        </p:sp>
      </p:grpSp>
      <p:grpSp>
        <p:nvGrpSpPr>
          <p:cNvPr id="418" name="Group 417">
            <a:extLst>
              <a:ext uri="{FF2B5EF4-FFF2-40B4-BE49-F238E27FC236}">
                <a16:creationId xmlns:a16="http://schemas.microsoft.com/office/drawing/2014/main" id="{88F750F1-51EB-4AA0-BBE7-3C157084F280}"/>
              </a:ext>
            </a:extLst>
          </p:cNvPr>
          <p:cNvGrpSpPr>
            <a:grpSpLocks noChangeAspect="1"/>
          </p:cNvGrpSpPr>
          <p:nvPr/>
        </p:nvGrpSpPr>
        <p:grpSpPr>
          <a:xfrm>
            <a:off x="10577752" y="4820518"/>
            <a:ext cx="501115" cy="546002"/>
            <a:chOff x="8104793" y="3991725"/>
            <a:chExt cx="582945" cy="635162"/>
          </a:xfrm>
        </p:grpSpPr>
        <p:sp>
          <p:nvSpPr>
            <p:cNvPr id="419" name="Rectangle 418">
              <a:extLst>
                <a:ext uri="{FF2B5EF4-FFF2-40B4-BE49-F238E27FC236}">
                  <a16:creationId xmlns:a16="http://schemas.microsoft.com/office/drawing/2014/main" id="{976FB73B-F329-4346-98A4-4DB2CA2371A6}"/>
                </a:ext>
              </a:extLst>
            </p:cNvPr>
            <p:cNvSpPr/>
            <p:nvPr/>
          </p:nvSpPr>
          <p:spPr>
            <a:xfrm>
              <a:off x="8104793" y="3991725"/>
              <a:ext cx="582945" cy="635162"/>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sp>
          <p:nvSpPr>
            <p:cNvPr id="420" name="Freeform 62">
              <a:extLst>
                <a:ext uri="{FF2B5EF4-FFF2-40B4-BE49-F238E27FC236}">
                  <a16:creationId xmlns:a16="http://schemas.microsoft.com/office/drawing/2014/main" id="{1CA3EE93-2673-48D6-87C4-C680A6348FA7}"/>
                </a:ext>
              </a:extLst>
            </p:cNvPr>
            <p:cNvSpPr>
              <a:spLocks noChangeArrowheads="1"/>
            </p:cNvSpPr>
            <p:nvPr/>
          </p:nvSpPr>
          <p:spPr bwMode="auto">
            <a:xfrm>
              <a:off x="8196611" y="4099084"/>
              <a:ext cx="396254" cy="430369"/>
            </a:xfrm>
            <a:custGeom>
              <a:avLst/>
              <a:gdLst>
                <a:gd name="T0" fmla="*/ 1025 w 1332"/>
                <a:gd name="T1" fmla="*/ 21 h 1446"/>
                <a:gd name="T2" fmla="*/ 666 w 1332"/>
                <a:gd name="T3" fmla="*/ 0 h 1446"/>
                <a:gd name="T4" fmla="*/ 306 w 1332"/>
                <a:gd name="T5" fmla="*/ 21 h 1446"/>
                <a:gd name="T6" fmla="*/ 0 w 1332"/>
                <a:gd name="T7" fmla="*/ 121 h 1446"/>
                <a:gd name="T8" fmla="*/ 0 w 1332"/>
                <a:gd name="T9" fmla="*/ 1324 h 1446"/>
                <a:gd name="T10" fmla="*/ 306 w 1332"/>
                <a:gd name="T11" fmla="*/ 1424 h 1446"/>
                <a:gd name="T12" fmla="*/ 666 w 1332"/>
                <a:gd name="T13" fmla="*/ 1445 h 1446"/>
                <a:gd name="T14" fmla="*/ 1025 w 1332"/>
                <a:gd name="T15" fmla="*/ 1424 h 1446"/>
                <a:gd name="T16" fmla="*/ 1331 w 1332"/>
                <a:gd name="T17" fmla="*/ 1324 h 1446"/>
                <a:gd name="T18" fmla="*/ 1331 w 1332"/>
                <a:gd name="T19" fmla="*/ 121 h 1446"/>
                <a:gd name="T20" fmla="*/ 1025 w 1332"/>
                <a:gd name="T21" fmla="*/ 21 h 1446"/>
                <a:gd name="T22" fmla="*/ 988 w 1332"/>
                <a:gd name="T23" fmla="*/ 1164 h 1446"/>
                <a:gd name="T24" fmla="*/ 988 w 1332"/>
                <a:gd name="T25" fmla="*/ 1169 h 1446"/>
                <a:gd name="T26" fmla="*/ 228 w 1332"/>
                <a:gd name="T27" fmla="*/ 1169 h 1446"/>
                <a:gd name="T28" fmla="*/ 228 w 1332"/>
                <a:gd name="T29" fmla="*/ 632 h 1446"/>
                <a:gd name="T30" fmla="*/ 233 w 1332"/>
                <a:gd name="T31" fmla="*/ 632 h 1446"/>
                <a:gd name="T32" fmla="*/ 472 w 1332"/>
                <a:gd name="T33" fmla="*/ 632 h 1446"/>
                <a:gd name="T34" fmla="*/ 479 w 1332"/>
                <a:gd name="T35" fmla="*/ 637 h 1446"/>
                <a:gd name="T36" fmla="*/ 511 w 1332"/>
                <a:gd name="T37" fmla="*/ 695 h 1446"/>
                <a:gd name="T38" fmla="*/ 521 w 1332"/>
                <a:gd name="T39" fmla="*/ 700 h 1446"/>
                <a:gd name="T40" fmla="*/ 917 w 1332"/>
                <a:gd name="T41" fmla="*/ 700 h 1446"/>
                <a:gd name="T42" fmla="*/ 988 w 1332"/>
                <a:gd name="T43" fmla="*/ 771 h 1446"/>
                <a:gd name="T44" fmla="*/ 988 w 1332"/>
                <a:gd name="T45" fmla="*/ 1164 h 1446"/>
                <a:gd name="T46" fmla="*/ 1103 w 1332"/>
                <a:gd name="T47" fmla="*/ 1041 h 1446"/>
                <a:gd name="T48" fmla="*/ 1046 w 1332"/>
                <a:gd name="T49" fmla="*/ 1041 h 1446"/>
                <a:gd name="T50" fmla="*/ 1046 w 1332"/>
                <a:gd name="T51" fmla="*/ 1033 h 1446"/>
                <a:gd name="T52" fmla="*/ 1046 w 1332"/>
                <a:gd name="T53" fmla="*/ 708 h 1446"/>
                <a:gd name="T54" fmla="*/ 975 w 1332"/>
                <a:gd name="T55" fmla="*/ 637 h 1446"/>
                <a:gd name="T56" fmla="*/ 582 w 1332"/>
                <a:gd name="T57" fmla="*/ 637 h 1446"/>
                <a:gd name="T58" fmla="*/ 571 w 1332"/>
                <a:gd name="T59" fmla="*/ 632 h 1446"/>
                <a:gd name="T60" fmla="*/ 540 w 1332"/>
                <a:gd name="T61" fmla="*/ 574 h 1446"/>
                <a:gd name="T62" fmla="*/ 532 w 1332"/>
                <a:gd name="T63" fmla="*/ 569 h 1446"/>
                <a:gd name="T64" fmla="*/ 351 w 1332"/>
                <a:gd name="T65" fmla="*/ 569 h 1446"/>
                <a:gd name="T66" fmla="*/ 343 w 1332"/>
                <a:gd name="T67" fmla="*/ 569 h 1446"/>
                <a:gd name="T68" fmla="*/ 343 w 1332"/>
                <a:gd name="T69" fmla="*/ 506 h 1446"/>
                <a:gd name="T70" fmla="*/ 348 w 1332"/>
                <a:gd name="T71" fmla="*/ 506 h 1446"/>
                <a:gd name="T72" fmla="*/ 587 w 1332"/>
                <a:gd name="T73" fmla="*/ 506 h 1446"/>
                <a:gd name="T74" fmla="*/ 595 w 1332"/>
                <a:gd name="T75" fmla="*/ 511 h 1446"/>
                <a:gd name="T76" fmla="*/ 626 w 1332"/>
                <a:gd name="T77" fmla="*/ 569 h 1446"/>
                <a:gd name="T78" fmla="*/ 637 w 1332"/>
                <a:gd name="T79" fmla="*/ 574 h 1446"/>
                <a:gd name="T80" fmla="*/ 1033 w 1332"/>
                <a:gd name="T81" fmla="*/ 574 h 1446"/>
                <a:gd name="T82" fmla="*/ 1103 w 1332"/>
                <a:gd name="T83" fmla="*/ 635 h 1446"/>
                <a:gd name="T84" fmla="*/ 1103 w 1332"/>
                <a:gd name="T85" fmla="*/ 645 h 1446"/>
                <a:gd name="T86" fmla="*/ 1103 w 1332"/>
                <a:gd name="T87" fmla="*/ 1038 h 1446"/>
                <a:gd name="T88" fmla="*/ 1103 w 1332"/>
                <a:gd name="T89" fmla="*/ 1041 h 1446"/>
                <a:gd name="T90" fmla="*/ 1274 w 1332"/>
                <a:gd name="T91" fmla="*/ 220 h 1446"/>
                <a:gd name="T92" fmla="*/ 666 w 1332"/>
                <a:gd name="T93" fmla="*/ 315 h 1446"/>
                <a:gd name="T94" fmla="*/ 57 w 1332"/>
                <a:gd name="T95" fmla="*/ 220 h 1446"/>
                <a:gd name="T96" fmla="*/ 57 w 1332"/>
                <a:gd name="T97" fmla="*/ 220 h 1446"/>
                <a:gd name="T98" fmla="*/ 666 w 1332"/>
                <a:gd name="T99" fmla="*/ 126 h 1446"/>
                <a:gd name="T100" fmla="*/ 1274 w 1332"/>
                <a:gd name="T101" fmla="*/ 220 h 14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332" h="1446">
                  <a:moveTo>
                    <a:pt x="1025" y="21"/>
                  </a:moveTo>
                  <a:cubicBezTo>
                    <a:pt x="852" y="0"/>
                    <a:pt x="673" y="0"/>
                    <a:pt x="666" y="0"/>
                  </a:cubicBezTo>
                  <a:cubicBezTo>
                    <a:pt x="658" y="0"/>
                    <a:pt x="479" y="0"/>
                    <a:pt x="306" y="21"/>
                  </a:cubicBezTo>
                  <a:cubicBezTo>
                    <a:pt x="5" y="58"/>
                    <a:pt x="0" y="121"/>
                    <a:pt x="0" y="121"/>
                  </a:cubicBezTo>
                  <a:lnTo>
                    <a:pt x="0" y="1324"/>
                  </a:lnTo>
                  <a:cubicBezTo>
                    <a:pt x="0" y="1324"/>
                    <a:pt x="2" y="1387"/>
                    <a:pt x="306" y="1424"/>
                  </a:cubicBezTo>
                  <a:cubicBezTo>
                    <a:pt x="479" y="1445"/>
                    <a:pt x="658" y="1445"/>
                    <a:pt x="666" y="1445"/>
                  </a:cubicBezTo>
                  <a:cubicBezTo>
                    <a:pt x="673" y="1445"/>
                    <a:pt x="852" y="1445"/>
                    <a:pt x="1025" y="1424"/>
                  </a:cubicBezTo>
                  <a:cubicBezTo>
                    <a:pt x="1326" y="1387"/>
                    <a:pt x="1331" y="1324"/>
                    <a:pt x="1331" y="1324"/>
                  </a:cubicBezTo>
                  <a:lnTo>
                    <a:pt x="1331" y="121"/>
                  </a:lnTo>
                  <a:cubicBezTo>
                    <a:pt x="1329" y="121"/>
                    <a:pt x="1326" y="58"/>
                    <a:pt x="1025" y="21"/>
                  </a:cubicBezTo>
                  <a:close/>
                  <a:moveTo>
                    <a:pt x="988" y="1164"/>
                  </a:moveTo>
                  <a:cubicBezTo>
                    <a:pt x="988" y="1167"/>
                    <a:pt x="988" y="1169"/>
                    <a:pt x="988" y="1169"/>
                  </a:cubicBezTo>
                  <a:cubicBezTo>
                    <a:pt x="734" y="1169"/>
                    <a:pt x="479" y="1169"/>
                    <a:pt x="228" y="1169"/>
                  </a:cubicBezTo>
                  <a:cubicBezTo>
                    <a:pt x="228" y="965"/>
                    <a:pt x="228" y="836"/>
                    <a:pt x="228" y="632"/>
                  </a:cubicBezTo>
                  <a:cubicBezTo>
                    <a:pt x="230" y="632"/>
                    <a:pt x="233" y="632"/>
                    <a:pt x="233" y="632"/>
                  </a:cubicBezTo>
                  <a:cubicBezTo>
                    <a:pt x="312" y="632"/>
                    <a:pt x="393" y="632"/>
                    <a:pt x="472" y="632"/>
                  </a:cubicBezTo>
                  <a:cubicBezTo>
                    <a:pt x="477" y="632"/>
                    <a:pt x="477" y="632"/>
                    <a:pt x="479" y="637"/>
                  </a:cubicBezTo>
                  <a:cubicBezTo>
                    <a:pt x="490" y="656"/>
                    <a:pt x="500" y="677"/>
                    <a:pt x="511" y="695"/>
                  </a:cubicBezTo>
                  <a:cubicBezTo>
                    <a:pt x="514" y="700"/>
                    <a:pt x="516" y="700"/>
                    <a:pt x="521" y="700"/>
                  </a:cubicBezTo>
                  <a:cubicBezTo>
                    <a:pt x="652" y="700"/>
                    <a:pt x="786" y="700"/>
                    <a:pt x="917" y="700"/>
                  </a:cubicBezTo>
                  <a:cubicBezTo>
                    <a:pt x="954" y="700"/>
                    <a:pt x="988" y="729"/>
                    <a:pt x="988" y="771"/>
                  </a:cubicBezTo>
                  <a:cubicBezTo>
                    <a:pt x="985" y="928"/>
                    <a:pt x="988" y="1009"/>
                    <a:pt x="988" y="1164"/>
                  </a:cubicBezTo>
                  <a:close/>
                  <a:moveTo>
                    <a:pt x="1103" y="1041"/>
                  </a:moveTo>
                  <a:cubicBezTo>
                    <a:pt x="1082" y="1041"/>
                    <a:pt x="1064" y="1041"/>
                    <a:pt x="1046" y="1041"/>
                  </a:cubicBezTo>
                  <a:cubicBezTo>
                    <a:pt x="1046" y="1038"/>
                    <a:pt x="1046" y="1036"/>
                    <a:pt x="1046" y="1033"/>
                  </a:cubicBezTo>
                  <a:cubicBezTo>
                    <a:pt x="1046" y="899"/>
                    <a:pt x="1046" y="842"/>
                    <a:pt x="1046" y="708"/>
                  </a:cubicBezTo>
                  <a:cubicBezTo>
                    <a:pt x="1046" y="674"/>
                    <a:pt x="1019" y="637"/>
                    <a:pt x="975" y="637"/>
                  </a:cubicBezTo>
                  <a:cubicBezTo>
                    <a:pt x="844" y="637"/>
                    <a:pt x="713" y="637"/>
                    <a:pt x="582" y="637"/>
                  </a:cubicBezTo>
                  <a:cubicBezTo>
                    <a:pt x="576" y="637"/>
                    <a:pt x="574" y="635"/>
                    <a:pt x="571" y="632"/>
                  </a:cubicBezTo>
                  <a:cubicBezTo>
                    <a:pt x="561" y="614"/>
                    <a:pt x="550" y="595"/>
                    <a:pt x="540" y="574"/>
                  </a:cubicBezTo>
                  <a:cubicBezTo>
                    <a:pt x="537" y="572"/>
                    <a:pt x="535" y="569"/>
                    <a:pt x="532" y="569"/>
                  </a:cubicBezTo>
                  <a:cubicBezTo>
                    <a:pt x="472" y="569"/>
                    <a:pt x="411" y="569"/>
                    <a:pt x="351" y="569"/>
                  </a:cubicBezTo>
                  <a:cubicBezTo>
                    <a:pt x="348" y="569"/>
                    <a:pt x="346" y="569"/>
                    <a:pt x="343" y="569"/>
                  </a:cubicBezTo>
                  <a:cubicBezTo>
                    <a:pt x="343" y="548"/>
                    <a:pt x="343" y="527"/>
                    <a:pt x="343" y="506"/>
                  </a:cubicBezTo>
                  <a:cubicBezTo>
                    <a:pt x="346" y="506"/>
                    <a:pt x="348" y="506"/>
                    <a:pt x="348" y="506"/>
                  </a:cubicBezTo>
                  <a:cubicBezTo>
                    <a:pt x="427" y="506"/>
                    <a:pt x="508" y="506"/>
                    <a:pt x="587" y="506"/>
                  </a:cubicBezTo>
                  <a:cubicBezTo>
                    <a:pt x="592" y="506"/>
                    <a:pt x="592" y="509"/>
                    <a:pt x="595" y="511"/>
                  </a:cubicBezTo>
                  <a:cubicBezTo>
                    <a:pt x="605" y="530"/>
                    <a:pt x="616" y="548"/>
                    <a:pt x="626" y="569"/>
                  </a:cubicBezTo>
                  <a:cubicBezTo>
                    <a:pt x="629" y="574"/>
                    <a:pt x="632" y="574"/>
                    <a:pt x="637" y="574"/>
                  </a:cubicBezTo>
                  <a:cubicBezTo>
                    <a:pt x="768" y="574"/>
                    <a:pt x="902" y="574"/>
                    <a:pt x="1033" y="574"/>
                  </a:cubicBezTo>
                  <a:cubicBezTo>
                    <a:pt x="1069" y="574"/>
                    <a:pt x="1098" y="598"/>
                    <a:pt x="1103" y="635"/>
                  </a:cubicBezTo>
                  <a:cubicBezTo>
                    <a:pt x="1103" y="637"/>
                    <a:pt x="1103" y="642"/>
                    <a:pt x="1103" y="645"/>
                  </a:cubicBezTo>
                  <a:cubicBezTo>
                    <a:pt x="1103" y="800"/>
                    <a:pt x="1103" y="884"/>
                    <a:pt x="1103" y="1038"/>
                  </a:cubicBezTo>
                  <a:cubicBezTo>
                    <a:pt x="1103" y="1036"/>
                    <a:pt x="1103" y="1038"/>
                    <a:pt x="1103" y="1041"/>
                  </a:cubicBezTo>
                  <a:close/>
                  <a:moveTo>
                    <a:pt x="1274" y="220"/>
                  </a:moveTo>
                  <a:cubicBezTo>
                    <a:pt x="1250" y="254"/>
                    <a:pt x="1036" y="315"/>
                    <a:pt x="666" y="315"/>
                  </a:cubicBezTo>
                  <a:cubicBezTo>
                    <a:pt x="297" y="315"/>
                    <a:pt x="81" y="254"/>
                    <a:pt x="57" y="220"/>
                  </a:cubicBezTo>
                  <a:lnTo>
                    <a:pt x="57" y="220"/>
                  </a:lnTo>
                  <a:cubicBezTo>
                    <a:pt x="78" y="186"/>
                    <a:pt x="296" y="126"/>
                    <a:pt x="666" y="126"/>
                  </a:cubicBezTo>
                  <a:cubicBezTo>
                    <a:pt x="1035" y="123"/>
                    <a:pt x="1253" y="184"/>
                    <a:pt x="1274" y="220"/>
                  </a:cubicBezTo>
                  <a:close/>
                </a:path>
              </a:pathLst>
            </a:custGeom>
            <a:solidFill>
              <a:srgbClr val="F80000"/>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421" name="Text Box 30">
            <a:extLst>
              <a:ext uri="{FF2B5EF4-FFF2-40B4-BE49-F238E27FC236}">
                <a16:creationId xmlns:a16="http://schemas.microsoft.com/office/drawing/2014/main" id="{BEE8E743-E6A0-4FA5-96B8-F3CC65A3D51F}"/>
              </a:ext>
            </a:extLst>
          </p:cNvPr>
          <p:cNvSpPr txBox="1">
            <a:spLocks noChangeArrowheads="1"/>
          </p:cNvSpPr>
          <p:nvPr/>
        </p:nvSpPr>
        <p:spPr bwMode="auto">
          <a:xfrm>
            <a:off x="10631190" y="5299045"/>
            <a:ext cx="381272" cy="246221"/>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solidFill>
                  <a:schemeClr val="bg2">
                    <a:lumMod val="10000"/>
                  </a:schemeClr>
                </a:solidFill>
              </a:rPr>
              <a:t>File Storage</a:t>
            </a:r>
          </a:p>
        </p:txBody>
      </p:sp>
    </p:spTree>
    <p:extLst>
      <p:ext uri="{BB962C8B-B14F-4D97-AF65-F5344CB8AC3E}">
        <p14:creationId xmlns:p14="http://schemas.microsoft.com/office/powerpoint/2010/main" val="346028467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46" name="Straight Connector 245"/>
          <p:cNvCxnSpPr/>
          <p:nvPr/>
        </p:nvCxnSpPr>
        <p:spPr>
          <a:xfrm>
            <a:off x="2842193" y="3438961"/>
            <a:ext cx="1961168" cy="8847"/>
          </a:xfrm>
          <a:prstGeom prst="line">
            <a:avLst/>
          </a:prstGeom>
          <a:ln w="12700">
            <a:solidFill>
              <a:srgbClr val="5F5F5F"/>
            </a:solidFill>
            <a:miter lim="800000"/>
            <a:headEnd type="none" w="sm" len="sm"/>
            <a:tailEnd type="oval" w="sm" len="sm"/>
          </a:ln>
        </p:spPr>
        <p:style>
          <a:lnRef idx="1">
            <a:schemeClr val="accent1"/>
          </a:lnRef>
          <a:fillRef idx="0">
            <a:schemeClr val="accent1"/>
          </a:fillRef>
          <a:effectRef idx="0">
            <a:schemeClr val="accent1"/>
          </a:effectRef>
          <a:fontRef idx="minor">
            <a:schemeClr val="tx1"/>
          </a:fontRef>
        </p:style>
      </p:cxnSp>
      <p:sp>
        <p:nvSpPr>
          <p:cNvPr id="118" name="Rectangle 117"/>
          <p:cNvSpPr/>
          <p:nvPr/>
        </p:nvSpPr>
        <p:spPr>
          <a:xfrm>
            <a:off x="4395859" y="1902224"/>
            <a:ext cx="5964906" cy="4205145"/>
          </a:xfrm>
          <a:prstGeom prst="rect">
            <a:avLst/>
          </a:prstGeom>
          <a:noFill/>
          <a:ln w="19050" cmpd="sng">
            <a:solidFill>
              <a:schemeClr val="accent3"/>
            </a:solidFill>
            <a:prstDash val="sysDash"/>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r>
              <a:rPr lang="en-US" sz="1799" dirty="0"/>
              <a:t>dg</a:t>
            </a:r>
          </a:p>
        </p:txBody>
      </p:sp>
      <p:sp>
        <p:nvSpPr>
          <p:cNvPr id="3" name="Slide Number Placeholder 2"/>
          <p:cNvSpPr>
            <a:spLocks noGrp="1"/>
          </p:cNvSpPr>
          <p:nvPr>
            <p:ph type="sldNum" sz="quarter" idx="12"/>
          </p:nvPr>
        </p:nvSpPr>
        <p:spPr>
          <a:xfrm>
            <a:off x="11421747" y="6538462"/>
            <a:ext cx="381661" cy="182832"/>
          </a:xfrm>
        </p:spPr>
        <p:txBody>
          <a:bodyPr/>
          <a:lstStyle/>
          <a:p>
            <a:fld id="{C51EAA63-D034-42AE-91FA-B13B9518C7BE}" type="slidenum">
              <a:rPr lang="uk-UA" smtClean="0"/>
              <a:pPr/>
              <a:t>25</a:t>
            </a:fld>
            <a:endParaRPr lang="uk-UA" dirty="0"/>
          </a:p>
        </p:txBody>
      </p:sp>
      <p:sp>
        <p:nvSpPr>
          <p:cNvPr id="6" name="Title 1"/>
          <p:cNvSpPr txBox="1">
            <a:spLocks/>
          </p:cNvSpPr>
          <p:nvPr/>
        </p:nvSpPr>
        <p:spPr>
          <a:xfrm>
            <a:off x="464746" y="567555"/>
            <a:ext cx="11075353" cy="558654"/>
          </a:xfrm>
          <a:prstGeom prst="rect">
            <a:avLst/>
          </a:prstGeom>
        </p:spPr>
        <p:txBody>
          <a:bodyPr vert="horz" lIns="0" tIns="0" rIns="0" bIns="0" rtlCol="0" anchor="b">
            <a:noAutofit/>
          </a:bodyPr>
          <a:lstStyle>
            <a:lvl1pPr algn="l" defTabSz="914400" rtl="0" eaLnBrk="1" latinLnBrk="0" hangingPunct="1">
              <a:lnSpc>
                <a:spcPct val="80000"/>
              </a:lnSpc>
              <a:spcBef>
                <a:spcPct val="0"/>
              </a:spcBef>
              <a:buNone/>
              <a:defRPr sz="3600" kern="1200">
                <a:solidFill>
                  <a:schemeClr val="tx1"/>
                </a:solidFill>
                <a:latin typeface="+mj-lt"/>
                <a:ea typeface="+mj-ea"/>
                <a:cs typeface="+mj-cs"/>
              </a:defRPr>
            </a:lvl1pPr>
          </a:lstStyle>
          <a:p>
            <a:r>
              <a:rPr lang="en-US" sz="3199" dirty="0"/>
              <a:t>PeopleSoft Reference Architecture</a:t>
            </a:r>
          </a:p>
          <a:p>
            <a:r>
              <a:rPr lang="en-US" sz="2000" i="1" dirty="0">
                <a:solidFill>
                  <a:srgbClr val="FF0000"/>
                </a:solidFill>
              </a:rPr>
              <a:t>Single AD for DR in the Cloud and Production</a:t>
            </a:r>
          </a:p>
        </p:txBody>
      </p:sp>
      <p:sp>
        <p:nvSpPr>
          <p:cNvPr id="5" name="Rectangle 4"/>
          <p:cNvSpPr/>
          <p:nvPr/>
        </p:nvSpPr>
        <p:spPr>
          <a:xfrm>
            <a:off x="3947471" y="1285165"/>
            <a:ext cx="7378026" cy="5104070"/>
          </a:xfrm>
          <a:prstGeom prst="rect">
            <a:avLst/>
          </a:prstGeom>
          <a:noFill/>
          <a:ln w="19050">
            <a:solidFill>
              <a:srgbClr val="5F5F5F"/>
            </a:solid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t" anchorCtr="0" forceAA="0" compatLnSpc="1">
            <a:prstTxWarp prst="textNoShape">
              <a:avLst/>
            </a:prstTxWarp>
            <a:noAutofit/>
          </a:bodyPr>
          <a:lstStyle/>
          <a:p>
            <a:pPr lvl="0" algn="r">
              <a:lnSpc>
                <a:spcPct val="90000"/>
              </a:lnSpc>
            </a:pPr>
            <a:r>
              <a:rPr lang="en-US" sz="800" b="1" dirty="0">
                <a:solidFill>
                  <a:srgbClr val="5F5F5F"/>
                </a:solidFill>
              </a:rPr>
              <a:t>ORACLE CLOUD INFRASTRUCTURE (REGION)</a:t>
            </a:r>
          </a:p>
        </p:txBody>
      </p:sp>
      <p:sp>
        <p:nvSpPr>
          <p:cNvPr id="24" name="Rectangle 23"/>
          <p:cNvSpPr/>
          <p:nvPr/>
        </p:nvSpPr>
        <p:spPr>
          <a:xfrm>
            <a:off x="4604386" y="1727009"/>
            <a:ext cx="3144434" cy="4509865"/>
          </a:xfrm>
          <a:prstGeom prst="rect">
            <a:avLst/>
          </a:prstGeom>
          <a:noFill/>
          <a:ln w="19050">
            <a:solidFill>
              <a:schemeClr val="tx1"/>
            </a:solid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t" anchorCtr="0" forceAA="0" compatLnSpc="1">
            <a:prstTxWarp prst="textNoShape">
              <a:avLst/>
            </a:prstTxWarp>
            <a:noAutofit/>
          </a:bodyPr>
          <a:lstStyle/>
          <a:p>
            <a:pPr lvl="0">
              <a:lnSpc>
                <a:spcPct val="90000"/>
              </a:lnSpc>
            </a:pPr>
            <a:r>
              <a:rPr lang="en-US" sz="900" dirty="0">
                <a:solidFill>
                  <a:srgbClr val="5F5F5F"/>
                </a:solidFill>
              </a:rPr>
              <a:t>Availability Domain 1</a:t>
            </a:r>
          </a:p>
        </p:txBody>
      </p:sp>
      <p:sp>
        <p:nvSpPr>
          <p:cNvPr id="197" name="Rectangle 196"/>
          <p:cNvSpPr/>
          <p:nvPr/>
        </p:nvSpPr>
        <p:spPr>
          <a:xfrm>
            <a:off x="9096137" y="1716662"/>
            <a:ext cx="1141101" cy="4525489"/>
          </a:xfrm>
          <a:prstGeom prst="rect">
            <a:avLst/>
          </a:prstGeom>
          <a:noFill/>
          <a:ln w="19050">
            <a:solidFill>
              <a:schemeClr val="tx1"/>
            </a:solid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t" anchorCtr="0" forceAA="0" compatLnSpc="1">
            <a:prstTxWarp prst="textNoShape">
              <a:avLst/>
            </a:prstTxWarp>
            <a:noAutofit/>
          </a:bodyPr>
          <a:lstStyle/>
          <a:p>
            <a:pPr>
              <a:lnSpc>
                <a:spcPct val="90000"/>
              </a:lnSpc>
            </a:pPr>
            <a:r>
              <a:rPr lang="en-US" sz="900" dirty="0">
                <a:solidFill>
                  <a:srgbClr val="5F5F5F"/>
                </a:solidFill>
              </a:rPr>
              <a:t>AD3</a:t>
            </a:r>
            <a:endParaRPr lang="en-US" sz="1799" dirty="0"/>
          </a:p>
        </p:txBody>
      </p:sp>
      <p:sp>
        <p:nvSpPr>
          <p:cNvPr id="77" name="TextBox 76"/>
          <p:cNvSpPr txBox="1"/>
          <p:nvPr/>
        </p:nvSpPr>
        <p:spPr>
          <a:xfrm>
            <a:off x="4673016" y="1989922"/>
            <a:ext cx="687582" cy="4012642"/>
          </a:xfrm>
          <a:prstGeom prst="rect">
            <a:avLst/>
          </a:prstGeom>
          <a:noFill/>
          <a:ln w="19050">
            <a:solidFill>
              <a:schemeClr val="accent3"/>
            </a:solidFill>
            <a:prstDash val="sysDash"/>
          </a:ln>
        </p:spPr>
        <p:txBody>
          <a:bodyPr wrap="square" rtlCol="0">
            <a:noAutofit/>
          </a:bodyPr>
          <a:lstStyle/>
          <a:p>
            <a:pPr algn="r"/>
            <a:r>
              <a:rPr lang="en-US" sz="1000" b="1" dirty="0"/>
              <a:t>Bastion</a:t>
            </a:r>
          </a:p>
        </p:txBody>
      </p:sp>
      <p:sp>
        <p:nvSpPr>
          <p:cNvPr id="89" name="Text Box 30"/>
          <p:cNvSpPr txBox="1">
            <a:spLocks noChangeArrowheads="1"/>
          </p:cNvSpPr>
          <p:nvPr/>
        </p:nvSpPr>
        <p:spPr bwMode="auto">
          <a:xfrm>
            <a:off x="4693227" y="4192070"/>
            <a:ext cx="683741" cy="122065"/>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t>Bastion Server</a:t>
            </a:r>
          </a:p>
        </p:txBody>
      </p:sp>
      <p:sp>
        <p:nvSpPr>
          <p:cNvPr id="7" name="TextBox 6"/>
          <p:cNvSpPr txBox="1"/>
          <p:nvPr/>
        </p:nvSpPr>
        <p:spPr>
          <a:xfrm>
            <a:off x="5069730" y="1370505"/>
            <a:ext cx="1175739" cy="263837"/>
          </a:xfrm>
          <a:prstGeom prst="rect">
            <a:avLst/>
          </a:prstGeom>
          <a:noFill/>
        </p:spPr>
        <p:txBody>
          <a:bodyPr wrap="square" lIns="0" tIns="0" rIns="0" bIns="0" rtlCol="0">
            <a:noAutofit/>
          </a:bodyPr>
          <a:lstStyle/>
          <a:p>
            <a:pPr>
              <a:lnSpc>
                <a:spcPct val="90000"/>
              </a:lnSpc>
            </a:pPr>
            <a:r>
              <a:rPr lang="en-US" sz="1000"/>
              <a:t>Web Traffic</a:t>
            </a:r>
          </a:p>
        </p:txBody>
      </p:sp>
      <p:sp>
        <p:nvSpPr>
          <p:cNvPr id="167" name="TextBox 166"/>
          <p:cNvSpPr txBox="1"/>
          <p:nvPr/>
        </p:nvSpPr>
        <p:spPr>
          <a:xfrm>
            <a:off x="4236006" y="3318709"/>
            <a:ext cx="248464" cy="169185"/>
          </a:xfrm>
          <a:prstGeom prst="rect">
            <a:avLst/>
          </a:prstGeom>
          <a:noFill/>
        </p:spPr>
        <p:txBody>
          <a:bodyPr wrap="square" lIns="0" tIns="0" rIns="0" bIns="0" rtlCol="0">
            <a:noAutofit/>
          </a:bodyPr>
          <a:lstStyle/>
          <a:p>
            <a:pPr>
              <a:lnSpc>
                <a:spcPct val="90000"/>
              </a:lnSpc>
            </a:pPr>
            <a:r>
              <a:rPr lang="en-US" sz="800" dirty="0"/>
              <a:t>SSH</a:t>
            </a:r>
          </a:p>
        </p:txBody>
      </p:sp>
      <p:cxnSp>
        <p:nvCxnSpPr>
          <p:cNvPr id="359" name="Straight Connector 358"/>
          <p:cNvCxnSpPr>
            <a:cxnSpLocks/>
          </p:cNvCxnSpPr>
          <p:nvPr/>
        </p:nvCxnSpPr>
        <p:spPr>
          <a:xfrm flipH="1">
            <a:off x="4178873" y="1506444"/>
            <a:ext cx="81647" cy="1925452"/>
          </a:xfrm>
          <a:prstGeom prst="line">
            <a:avLst/>
          </a:prstGeom>
          <a:ln w="12700" cmpd="sng">
            <a:solidFill>
              <a:srgbClr val="5F5F5F"/>
            </a:solidFill>
            <a:miter lim="800000"/>
          </a:ln>
        </p:spPr>
        <p:style>
          <a:lnRef idx="1">
            <a:schemeClr val="accent1"/>
          </a:lnRef>
          <a:fillRef idx="0">
            <a:schemeClr val="accent1"/>
          </a:fillRef>
          <a:effectRef idx="0">
            <a:schemeClr val="accent1"/>
          </a:effectRef>
          <a:fontRef idx="minor">
            <a:schemeClr val="tx1"/>
          </a:fontRef>
        </p:style>
      </p:cxnSp>
      <p:cxnSp>
        <p:nvCxnSpPr>
          <p:cNvPr id="360" name="Straight Connector 359"/>
          <p:cNvCxnSpPr/>
          <p:nvPr/>
        </p:nvCxnSpPr>
        <p:spPr>
          <a:xfrm>
            <a:off x="4253439" y="1510042"/>
            <a:ext cx="2397674" cy="9139"/>
          </a:xfrm>
          <a:prstGeom prst="line">
            <a:avLst/>
          </a:prstGeom>
          <a:ln w="12700" cmpd="sng">
            <a:solidFill>
              <a:srgbClr val="5F5F5F"/>
            </a:solidFill>
            <a:miter lim="800000"/>
          </a:ln>
        </p:spPr>
        <p:style>
          <a:lnRef idx="1">
            <a:schemeClr val="accent1"/>
          </a:lnRef>
          <a:fillRef idx="0">
            <a:schemeClr val="accent1"/>
          </a:fillRef>
          <a:effectRef idx="0">
            <a:schemeClr val="accent1"/>
          </a:effectRef>
          <a:fontRef idx="minor">
            <a:schemeClr val="tx1"/>
          </a:fontRef>
        </p:style>
      </p:cxnSp>
      <p:sp>
        <p:nvSpPr>
          <p:cNvPr id="262" name="TextBox 261"/>
          <p:cNvSpPr txBox="1"/>
          <p:nvPr/>
        </p:nvSpPr>
        <p:spPr>
          <a:xfrm>
            <a:off x="4813300" y="5883370"/>
            <a:ext cx="456276" cy="168993"/>
          </a:xfrm>
          <a:prstGeom prst="rect">
            <a:avLst/>
          </a:prstGeom>
          <a:noFill/>
        </p:spPr>
        <p:txBody>
          <a:bodyPr wrap="square" lIns="0" tIns="0" rIns="0" bIns="0" rtlCol="0">
            <a:noAutofit/>
          </a:bodyPr>
          <a:lstStyle/>
          <a:p>
            <a:pPr>
              <a:lnSpc>
                <a:spcPct val="90000"/>
              </a:lnSpc>
            </a:pPr>
            <a:r>
              <a:rPr lang="en-US" sz="800" dirty="0">
                <a:solidFill>
                  <a:schemeClr val="accent3"/>
                </a:solidFill>
              </a:rPr>
              <a:t>Subnet A</a:t>
            </a:r>
          </a:p>
        </p:txBody>
      </p:sp>
      <p:grpSp>
        <p:nvGrpSpPr>
          <p:cNvPr id="381" name="Group 380"/>
          <p:cNvGrpSpPr/>
          <p:nvPr/>
        </p:nvGrpSpPr>
        <p:grpSpPr>
          <a:xfrm>
            <a:off x="7302613" y="834600"/>
            <a:ext cx="902259" cy="892411"/>
            <a:chOff x="5525115" y="2102017"/>
            <a:chExt cx="986918" cy="976146"/>
          </a:xfrm>
        </p:grpSpPr>
        <p:grpSp>
          <p:nvGrpSpPr>
            <p:cNvPr id="382" name="Group 4"/>
            <p:cNvGrpSpPr/>
            <p:nvPr/>
          </p:nvGrpSpPr>
          <p:grpSpPr>
            <a:xfrm>
              <a:off x="5591540" y="2826344"/>
              <a:ext cx="499377" cy="237443"/>
              <a:chOff x="5591540" y="2826344"/>
              <a:chExt cx="499377" cy="237443"/>
            </a:xfrm>
            <a:solidFill>
              <a:schemeClr val="accent1"/>
            </a:solidFill>
          </p:grpSpPr>
          <p:grpSp>
            <p:nvGrpSpPr>
              <p:cNvPr id="391" name="Group 3"/>
              <p:cNvGrpSpPr/>
              <p:nvPr/>
            </p:nvGrpSpPr>
            <p:grpSpPr>
              <a:xfrm>
                <a:off x="5618159" y="2826344"/>
                <a:ext cx="446138" cy="83052"/>
                <a:chOff x="5600058" y="2826344"/>
                <a:chExt cx="446138" cy="83052"/>
              </a:xfrm>
              <a:grpFill/>
            </p:grpSpPr>
            <p:sp>
              <p:nvSpPr>
                <p:cNvPr id="400" name="Freeform 155"/>
                <p:cNvSpPr>
                  <a:spLocks noChangeArrowheads="1"/>
                </p:cNvSpPr>
                <p:nvPr/>
              </p:nvSpPr>
              <p:spPr bwMode="auto">
                <a:xfrm>
                  <a:off x="5600058" y="2826344"/>
                  <a:ext cx="17036" cy="80922"/>
                </a:xfrm>
                <a:custGeom>
                  <a:avLst/>
                  <a:gdLst>
                    <a:gd name="T0" fmla="*/ 0 w 72"/>
                    <a:gd name="T1" fmla="*/ 0 h 337"/>
                    <a:gd name="T2" fmla="*/ 71 w 72"/>
                    <a:gd name="T3" fmla="*/ 0 h 337"/>
                    <a:gd name="T4" fmla="*/ 71 w 72"/>
                    <a:gd name="T5" fmla="*/ 336 h 337"/>
                    <a:gd name="T6" fmla="*/ 0 w 72"/>
                    <a:gd name="T7" fmla="*/ 336 h 337"/>
                    <a:gd name="T8" fmla="*/ 0 w 72"/>
                    <a:gd name="T9" fmla="*/ 0 h 337"/>
                  </a:gdLst>
                  <a:ahLst/>
                  <a:cxnLst>
                    <a:cxn ang="0">
                      <a:pos x="T0" y="T1"/>
                    </a:cxn>
                    <a:cxn ang="0">
                      <a:pos x="T2" y="T3"/>
                    </a:cxn>
                    <a:cxn ang="0">
                      <a:pos x="T4" y="T5"/>
                    </a:cxn>
                    <a:cxn ang="0">
                      <a:pos x="T6" y="T7"/>
                    </a:cxn>
                    <a:cxn ang="0">
                      <a:pos x="T8" y="T9"/>
                    </a:cxn>
                  </a:cxnLst>
                  <a:rect l="0" t="0" r="r" b="b"/>
                  <a:pathLst>
                    <a:path w="72" h="337">
                      <a:moveTo>
                        <a:pt x="0" y="0"/>
                      </a:moveTo>
                      <a:lnTo>
                        <a:pt x="71" y="0"/>
                      </a:lnTo>
                      <a:lnTo>
                        <a:pt x="71" y="336"/>
                      </a:lnTo>
                      <a:lnTo>
                        <a:pt x="0" y="336"/>
                      </a:ln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799"/>
                </a:p>
              </p:txBody>
            </p:sp>
            <p:sp>
              <p:nvSpPr>
                <p:cNvPr id="401" name="Freeform 156"/>
                <p:cNvSpPr>
                  <a:spLocks noChangeArrowheads="1"/>
                </p:cNvSpPr>
                <p:nvPr/>
              </p:nvSpPr>
              <p:spPr bwMode="auto">
                <a:xfrm>
                  <a:off x="5637325" y="2850833"/>
                  <a:ext cx="53238" cy="58563"/>
                </a:xfrm>
                <a:custGeom>
                  <a:avLst/>
                  <a:gdLst>
                    <a:gd name="T0" fmla="*/ 0 w 222"/>
                    <a:gd name="T1" fmla="*/ 45 h 243"/>
                    <a:gd name="T2" fmla="*/ 0 w 222"/>
                    <a:gd name="T3" fmla="*/ 2 h 243"/>
                    <a:gd name="T4" fmla="*/ 65 w 222"/>
                    <a:gd name="T5" fmla="*/ 2 h 243"/>
                    <a:gd name="T6" fmla="*/ 68 w 222"/>
                    <a:gd name="T7" fmla="*/ 39 h 243"/>
                    <a:gd name="T8" fmla="*/ 144 w 222"/>
                    <a:gd name="T9" fmla="*/ 0 h 243"/>
                    <a:gd name="T10" fmla="*/ 215 w 222"/>
                    <a:gd name="T11" fmla="*/ 45 h 243"/>
                    <a:gd name="T12" fmla="*/ 221 w 222"/>
                    <a:gd name="T13" fmla="*/ 115 h 243"/>
                    <a:gd name="T14" fmla="*/ 221 w 222"/>
                    <a:gd name="T15" fmla="*/ 242 h 243"/>
                    <a:gd name="T16" fmla="*/ 150 w 222"/>
                    <a:gd name="T17" fmla="*/ 242 h 243"/>
                    <a:gd name="T18" fmla="*/ 150 w 222"/>
                    <a:gd name="T19" fmla="*/ 95 h 243"/>
                    <a:gd name="T20" fmla="*/ 147 w 222"/>
                    <a:gd name="T21" fmla="*/ 70 h 243"/>
                    <a:gd name="T22" fmla="*/ 113 w 222"/>
                    <a:gd name="T23" fmla="*/ 50 h 243"/>
                    <a:gd name="T24" fmla="*/ 77 w 222"/>
                    <a:gd name="T25" fmla="*/ 67 h 243"/>
                    <a:gd name="T26" fmla="*/ 68 w 222"/>
                    <a:gd name="T27" fmla="*/ 104 h 243"/>
                    <a:gd name="T28" fmla="*/ 68 w 222"/>
                    <a:gd name="T29" fmla="*/ 242 h 243"/>
                    <a:gd name="T30" fmla="*/ 0 w 222"/>
                    <a:gd name="T31" fmla="*/ 242 h 243"/>
                    <a:gd name="T32" fmla="*/ 0 w 222"/>
                    <a:gd name="T33" fmla="*/ 45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2" h="243">
                      <a:moveTo>
                        <a:pt x="0" y="45"/>
                      </a:moveTo>
                      <a:cubicBezTo>
                        <a:pt x="0" y="45"/>
                        <a:pt x="0" y="19"/>
                        <a:pt x="0" y="2"/>
                      </a:cubicBezTo>
                      <a:lnTo>
                        <a:pt x="65" y="2"/>
                      </a:lnTo>
                      <a:lnTo>
                        <a:pt x="68" y="39"/>
                      </a:lnTo>
                      <a:cubicBezTo>
                        <a:pt x="74" y="28"/>
                        <a:pt x="94" y="0"/>
                        <a:pt x="144" y="0"/>
                      </a:cubicBezTo>
                      <a:cubicBezTo>
                        <a:pt x="189" y="0"/>
                        <a:pt x="209" y="28"/>
                        <a:pt x="215" y="45"/>
                      </a:cubicBezTo>
                      <a:cubicBezTo>
                        <a:pt x="221" y="59"/>
                        <a:pt x="221" y="70"/>
                        <a:pt x="221" y="115"/>
                      </a:cubicBezTo>
                      <a:lnTo>
                        <a:pt x="221" y="242"/>
                      </a:lnTo>
                      <a:lnTo>
                        <a:pt x="150" y="242"/>
                      </a:lnTo>
                      <a:lnTo>
                        <a:pt x="150" y="95"/>
                      </a:lnTo>
                      <a:cubicBezTo>
                        <a:pt x="150" y="87"/>
                        <a:pt x="150" y="79"/>
                        <a:pt x="147" y="70"/>
                      </a:cubicBezTo>
                      <a:cubicBezTo>
                        <a:pt x="142" y="59"/>
                        <a:pt x="130" y="50"/>
                        <a:pt x="113" y="50"/>
                      </a:cubicBezTo>
                      <a:cubicBezTo>
                        <a:pt x="99" y="50"/>
                        <a:pt x="85" y="56"/>
                        <a:pt x="77" y="67"/>
                      </a:cubicBezTo>
                      <a:cubicBezTo>
                        <a:pt x="74" y="73"/>
                        <a:pt x="68" y="84"/>
                        <a:pt x="68" y="104"/>
                      </a:cubicBezTo>
                      <a:lnTo>
                        <a:pt x="68" y="242"/>
                      </a:lnTo>
                      <a:lnTo>
                        <a:pt x="0" y="242"/>
                      </a:lnTo>
                      <a:lnTo>
                        <a:pt x="0" y="45"/>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799"/>
                </a:p>
              </p:txBody>
            </p:sp>
            <p:sp>
              <p:nvSpPr>
                <p:cNvPr id="402" name="Freeform 157"/>
                <p:cNvSpPr>
                  <a:spLocks noChangeArrowheads="1"/>
                </p:cNvSpPr>
                <p:nvPr/>
              </p:nvSpPr>
              <p:spPr bwMode="auto">
                <a:xfrm>
                  <a:off x="5704406" y="2834862"/>
                  <a:ext cx="40461" cy="74534"/>
                </a:xfrm>
                <a:custGeom>
                  <a:avLst/>
                  <a:gdLst>
                    <a:gd name="T0" fmla="*/ 113 w 169"/>
                    <a:gd name="T1" fmla="*/ 307 h 308"/>
                    <a:gd name="T2" fmla="*/ 45 w 169"/>
                    <a:gd name="T3" fmla="*/ 245 h 308"/>
                    <a:gd name="T4" fmla="*/ 45 w 169"/>
                    <a:gd name="T5" fmla="*/ 115 h 308"/>
                    <a:gd name="T6" fmla="*/ 0 w 169"/>
                    <a:gd name="T7" fmla="*/ 115 h 308"/>
                    <a:gd name="T8" fmla="*/ 0 w 169"/>
                    <a:gd name="T9" fmla="*/ 70 h 308"/>
                    <a:gd name="T10" fmla="*/ 45 w 169"/>
                    <a:gd name="T11" fmla="*/ 70 h 308"/>
                    <a:gd name="T12" fmla="*/ 45 w 169"/>
                    <a:gd name="T13" fmla="*/ 25 h 308"/>
                    <a:gd name="T14" fmla="*/ 113 w 169"/>
                    <a:gd name="T15" fmla="*/ 0 h 308"/>
                    <a:gd name="T16" fmla="*/ 113 w 169"/>
                    <a:gd name="T17" fmla="*/ 70 h 308"/>
                    <a:gd name="T18" fmla="*/ 168 w 169"/>
                    <a:gd name="T19" fmla="*/ 70 h 308"/>
                    <a:gd name="T20" fmla="*/ 168 w 169"/>
                    <a:gd name="T21" fmla="*/ 115 h 308"/>
                    <a:gd name="T22" fmla="*/ 113 w 169"/>
                    <a:gd name="T23" fmla="*/ 115 h 308"/>
                    <a:gd name="T24" fmla="*/ 113 w 169"/>
                    <a:gd name="T25" fmla="*/ 220 h 308"/>
                    <a:gd name="T26" fmla="*/ 143 w 169"/>
                    <a:gd name="T27" fmla="*/ 254 h 308"/>
                    <a:gd name="T28" fmla="*/ 165 w 169"/>
                    <a:gd name="T29" fmla="*/ 254 h 308"/>
                    <a:gd name="T30" fmla="*/ 165 w 169"/>
                    <a:gd name="T31" fmla="*/ 299 h 308"/>
                    <a:gd name="T32" fmla="*/ 113 w 169"/>
                    <a:gd name="T33" fmla="*/ 307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9" h="308">
                      <a:moveTo>
                        <a:pt x="113" y="307"/>
                      </a:moveTo>
                      <a:cubicBezTo>
                        <a:pt x="45" y="307"/>
                        <a:pt x="45" y="265"/>
                        <a:pt x="45" y="245"/>
                      </a:cubicBezTo>
                      <a:lnTo>
                        <a:pt x="45" y="115"/>
                      </a:lnTo>
                      <a:lnTo>
                        <a:pt x="0" y="115"/>
                      </a:lnTo>
                      <a:lnTo>
                        <a:pt x="0" y="70"/>
                      </a:lnTo>
                      <a:lnTo>
                        <a:pt x="45" y="70"/>
                      </a:lnTo>
                      <a:lnTo>
                        <a:pt x="45" y="25"/>
                      </a:lnTo>
                      <a:lnTo>
                        <a:pt x="113" y="0"/>
                      </a:lnTo>
                      <a:lnTo>
                        <a:pt x="113" y="70"/>
                      </a:lnTo>
                      <a:lnTo>
                        <a:pt x="168" y="70"/>
                      </a:lnTo>
                      <a:lnTo>
                        <a:pt x="168" y="115"/>
                      </a:lnTo>
                      <a:lnTo>
                        <a:pt x="113" y="115"/>
                      </a:lnTo>
                      <a:lnTo>
                        <a:pt x="113" y="220"/>
                      </a:lnTo>
                      <a:cubicBezTo>
                        <a:pt x="113" y="242"/>
                        <a:pt x="113" y="254"/>
                        <a:pt x="143" y="254"/>
                      </a:cubicBezTo>
                      <a:lnTo>
                        <a:pt x="165" y="254"/>
                      </a:lnTo>
                      <a:lnTo>
                        <a:pt x="165" y="299"/>
                      </a:lnTo>
                      <a:cubicBezTo>
                        <a:pt x="143" y="304"/>
                        <a:pt x="123" y="307"/>
                        <a:pt x="113" y="30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799"/>
                </a:p>
              </p:txBody>
            </p:sp>
            <p:sp>
              <p:nvSpPr>
                <p:cNvPr id="403" name="Freeform 158"/>
                <p:cNvSpPr>
                  <a:spLocks noChangeArrowheads="1"/>
                </p:cNvSpPr>
                <p:nvPr/>
              </p:nvSpPr>
              <p:spPr bwMode="auto">
                <a:xfrm>
                  <a:off x="5754450" y="2849769"/>
                  <a:ext cx="54303" cy="59627"/>
                </a:xfrm>
                <a:custGeom>
                  <a:avLst/>
                  <a:gdLst>
                    <a:gd name="T0" fmla="*/ 116 w 227"/>
                    <a:gd name="T1" fmla="*/ 203 h 249"/>
                    <a:gd name="T2" fmla="*/ 155 w 227"/>
                    <a:gd name="T3" fmla="*/ 169 h 249"/>
                    <a:gd name="T4" fmla="*/ 217 w 227"/>
                    <a:gd name="T5" fmla="*/ 169 h 249"/>
                    <a:gd name="T6" fmla="*/ 195 w 227"/>
                    <a:gd name="T7" fmla="*/ 220 h 249"/>
                    <a:gd name="T8" fmla="*/ 113 w 227"/>
                    <a:gd name="T9" fmla="*/ 248 h 249"/>
                    <a:gd name="T10" fmla="*/ 31 w 227"/>
                    <a:gd name="T11" fmla="*/ 220 h 249"/>
                    <a:gd name="T12" fmla="*/ 0 w 227"/>
                    <a:gd name="T13" fmla="*/ 130 h 249"/>
                    <a:gd name="T14" fmla="*/ 48 w 227"/>
                    <a:gd name="T15" fmla="*/ 19 h 249"/>
                    <a:gd name="T16" fmla="*/ 113 w 227"/>
                    <a:gd name="T17" fmla="*/ 0 h 249"/>
                    <a:gd name="T18" fmla="*/ 209 w 227"/>
                    <a:gd name="T19" fmla="*/ 56 h 249"/>
                    <a:gd name="T20" fmla="*/ 223 w 227"/>
                    <a:gd name="T21" fmla="*/ 141 h 249"/>
                    <a:gd name="T22" fmla="*/ 68 w 227"/>
                    <a:gd name="T23" fmla="*/ 141 h 249"/>
                    <a:gd name="T24" fmla="*/ 116 w 227"/>
                    <a:gd name="T25" fmla="*/ 203 h 249"/>
                    <a:gd name="T26" fmla="*/ 155 w 227"/>
                    <a:gd name="T27" fmla="*/ 96 h 249"/>
                    <a:gd name="T28" fmla="*/ 116 w 227"/>
                    <a:gd name="T29" fmla="*/ 42 h 249"/>
                    <a:gd name="T30" fmla="*/ 70 w 227"/>
                    <a:gd name="T31" fmla="*/ 96 h 249"/>
                    <a:gd name="T32" fmla="*/ 155 w 227"/>
                    <a:gd name="T33" fmla="*/ 96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7" h="249">
                      <a:moveTo>
                        <a:pt x="116" y="203"/>
                      </a:moveTo>
                      <a:cubicBezTo>
                        <a:pt x="132" y="203"/>
                        <a:pt x="149" y="197"/>
                        <a:pt x="155" y="169"/>
                      </a:cubicBezTo>
                      <a:lnTo>
                        <a:pt x="217" y="169"/>
                      </a:lnTo>
                      <a:cubicBezTo>
                        <a:pt x="217" y="180"/>
                        <a:pt x="214" y="200"/>
                        <a:pt x="195" y="220"/>
                      </a:cubicBezTo>
                      <a:cubicBezTo>
                        <a:pt x="178" y="237"/>
                        <a:pt x="147" y="248"/>
                        <a:pt x="113" y="248"/>
                      </a:cubicBezTo>
                      <a:cubicBezTo>
                        <a:pt x="93" y="248"/>
                        <a:pt x="53" y="245"/>
                        <a:pt x="31" y="220"/>
                      </a:cubicBezTo>
                      <a:cubicBezTo>
                        <a:pt x="8" y="197"/>
                        <a:pt x="0" y="166"/>
                        <a:pt x="0" y="130"/>
                      </a:cubicBezTo>
                      <a:cubicBezTo>
                        <a:pt x="0" y="93"/>
                        <a:pt x="8" y="45"/>
                        <a:pt x="48" y="19"/>
                      </a:cubicBezTo>
                      <a:cubicBezTo>
                        <a:pt x="65" y="8"/>
                        <a:pt x="87" y="0"/>
                        <a:pt x="113" y="0"/>
                      </a:cubicBezTo>
                      <a:cubicBezTo>
                        <a:pt x="147" y="0"/>
                        <a:pt x="186" y="14"/>
                        <a:pt x="209" y="56"/>
                      </a:cubicBezTo>
                      <a:cubicBezTo>
                        <a:pt x="226" y="87"/>
                        <a:pt x="223" y="124"/>
                        <a:pt x="223" y="141"/>
                      </a:cubicBezTo>
                      <a:lnTo>
                        <a:pt x="68" y="141"/>
                      </a:lnTo>
                      <a:cubicBezTo>
                        <a:pt x="68" y="155"/>
                        <a:pt x="68" y="203"/>
                        <a:pt x="116" y="203"/>
                      </a:cubicBezTo>
                      <a:close/>
                      <a:moveTo>
                        <a:pt x="155" y="96"/>
                      </a:moveTo>
                      <a:cubicBezTo>
                        <a:pt x="155" y="84"/>
                        <a:pt x="155" y="42"/>
                        <a:pt x="116" y="42"/>
                      </a:cubicBezTo>
                      <a:cubicBezTo>
                        <a:pt x="84" y="42"/>
                        <a:pt x="73" y="67"/>
                        <a:pt x="70" y="96"/>
                      </a:cubicBezTo>
                      <a:lnTo>
                        <a:pt x="155" y="96"/>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799"/>
                </a:p>
              </p:txBody>
            </p:sp>
            <p:sp>
              <p:nvSpPr>
                <p:cNvPr id="404" name="Freeform 159"/>
                <p:cNvSpPr>
                  <a:spLocks noChangeArrowheads="1"/>
                </p:cNvSpPr>
                <p:nvPr/>
              </p:nvSpPr>
              <p:spPr bwMode="auto">
                <a:xfrm>
                  <a:off x="5824725" y="2849769"/>
                  <a:ext cx="35137" cy="58562"/>
                </a:xfrm>
                <a:custGeom>
                  <a:avLst/>
                  <a:gdLst>
                    <a:gd name="T0" fmla="*/ 3 w 145"/>
                    <a:gd name="T1" fmla="*/ 62 h 241"/>
                    <a:gd name="T2" fmla="*/ 0 w 145"/>
                    <a:gd name="T3" fmla="*/ 3 h 241"/>
                    <a:gd name="T4" fmla="*/ 65 w 145"/>
                    <a:gd name="T5" fmla="*/ 3 h 241"/>
                    <a:gd name="T6" fmla="*/ 65 w 145"/>
                    <a:gd name="T7" fmla="*/ 48 h 241"/>
                    <a:gd name="T8" fmla="*/ 144 w 145"/>
                    <a:gd name="T9" fmla="*/ 3 h 241"/>
                    <a:gd name="T10" fmla="*/ 144 w 145"/>
                    <a:gd name="T11" fmla="*/ 65 h 241"/>
                    <a:gd name="T12" fmla="*/ 71 w 145"/>
                    <a:gd name="T13" fmla="*/ 124 h 241"/>
                    <a:gd name="T14" fmla="*/ 71 w 145"/>
                    <a:gd name="T15" fmla="*/ 240 h 241"/>
                    <a:gd name="T16" fmla="*/ 3 w 145"/>
                    <a:gd name="T17" fmla="*/ 240 h 241"/>
                    <a:gd name="T18" fmla="*/ 3 w 145"/>
                    <a:gd name="T19" fmla="*/ 62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5" h="241">
                      <a:moveTo>
                        <a:pt x="3" y="62"/>
                      </a:moveTo>
                      <a:cubicBezTo>
                        <a:pt x="3" y="50"/>
                        <a:pt x="0" y="17"/>
                        <a:pt x="0" y="3"/>
                      </a:cubicBezTo>
                      <a:lnTo>
                        <a:pt x="65" y="3"/>
                      </a:lnTo>
                      <a:lnTo>
                        <a:pt x="65" y="48"/>
                      </a:lnTo>
                      <a:cubicBezTo>
                        <a:pt x="74" y="28"/>
                        <a:pt x="91" y="0"/>
                        <a:pt x="144" y="3"/>
                      </a:cubicBezTo>
                      <a:lnTo>
                        <a:pt x="144" y="65"/>
                      </a:lnTo>
                      <a:cubicBezTo>
                        <a:pt x="74" y="59"/>
                        <a:pt x="71" y="93"/>
                        <a:pt x="71" y="124"/>
                      </a:cubicBezTo>
                      <a:lnTo>
                        <a:pt x="71" y="240"/>
                      </a:lnTo>
                      <a:lnTo>
                        <a:pt x="3" y="240"/>
                      </a:lnTo>
                      <a:lnTo>
                        <a:pt x="3" y="62"/>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799"/>
                </a:p>
              </p:txBody>
            </p:sp>
            <p:sp>
              <p:nvSpPr>
                <p:cNvPr id="405" name="Freeform 160"/>
                <p:cNvSpPr>
                  <a:spLocks noChangeArrowheads="1"/>
                </p:cNvSpPr>
                <p:nvPr/>
              </p:nvSpPr>
              <p:spPr bwMode="auto">
                <a:xfrm>
                  <a:off x="5869445" y="2850833"/>
                  <a:ext cx="54303" cy="58563"/>
                </a:xfrm>
                <a:custGeom>
                  <a:avLst/>
                  <a:gdLst>
                    <a:gd name="T0" fmla="*/ 3 w 224"/>
                    <a:gd name="T1" fmla="*/ 45 h 243"/>
                    <a:gd name="T2" fmla="*/ 3 w 224"/>
                    <a:gd name="T3" fmla="*/ 2 h 243"/>
                    <a:gd name="T4" fmla="*/ 67 w 224"/>
                    <a:gd name="T5" fmla="*/ 2 h 243"/>
                    <a:gd name="T6" fmla="*/ 70 w 224"/>
                    <a:gd name="T7" fmla="*/ 39 h 243"/>
                    <a:gd name="T8" fmla="*/ 146 w 224"/>
                    <a:gd name="T9" fmla="*/ 0 h 243"/>
                    <a:gd name="T10" fmla="*/ 217 w 224"/>
                    <a:gd name="T11" fmla="*/ 45 h 243"/>
                    <a:gd name="T12" fmla="*/ 223 w 224"/>
                    <a:gd name="T13" fmla="*/ 115 h 243"/>
                    <a:gd name="T14" fmla="*/ 223 w 224"/>
                    <a:gd name="T15" fmla="*/ 242 h 243"/>
                    <a:gd name="T16" fmla="*/ 152 w 224"/>
                    <a:gd name="T17" fmla="*/ 242 h 243"/>
                    <a:gd name="T18" fmla="*/ 152 w 224"/>
                    <a:gd name="T19" fmla="*/ 95 h 243"/>
                    <a:gd name="T20" fmla="*/ 149 w 224"/>
                    <a:gd name="T21" fmla="*/ 70 h 243"/>
                    <a:gd name="T22" fmla="*/ 115 w 224"/>
                    <a:gd name="T23" fmla="*/ 50 h 243"/>
                    <a:gd name="T24" fmla="*/ 79 w 224"/>
                    <a:gd name="T25" fmla="*/ 67 h 243"/>
                    <a:gd name="T26" fmla="*/ 70 w 224"/>
                    <a:gd name="T27" fmla="*/ 104 h 243"/>
                    <a:gd name="T28" fmla="*/ 70 w 224"/>
                    <a:gd name="T29" fmla="*/ 242 h 243"/>
                    <a:gd name="T30" fmla="*/ 0 w 224"/>
                    <a:gd name="T31" fmla="*/ 242 h 243"/>
                    <a:gd name="T32" fmla="*/ 0 w 224"/>
                    <a:gd name="T33" fmla="*/ 45 h 243"/>
                    <a:gd name="T34" fmla="*/ 3 w 224"/>
                    <a:gd name="T35" fmla="*/ 45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24" h="243">
                      <a:moveTo>
                        <a:pt x="3" y="45"/>
                      </a:moveTo>
                      <a:cubicBezTo>
                        <a:pt x="3" y="45"/>
                        <a:pt x="3" y="19"/>
                        <a:pt x="3" y="2"/>
                      </a:cubicBezTo>
                      <a:lnTo>
                        <a:pt x="67" y="2"/>
                      </a:lnTo>
                      <a:lnTo>
                        <a:pt x="70" y="39"/>
                      </a:lnTo>
                      <a:cubicBezTo>
                        <a:pt x="76" y="28"/>
                        <a:pt x="96" y="0"/>
                        <a:pt x="146" y="0"/>
                      </a:cubicBezTo>
                      <a:cubicBezTo>
                        <a:pt x="192" y="0"/>
                        <a:pt x="211" y="28"/>
                        <a:pt x="217" y="45"/>
                      </a:cubicBezTo>
                      <a:cubicBezTo>
                        <a:pt x="223" y="59"/>
                        <a:pt x="223" y="70"/>
                        <a:pt x="223" y="115"/>
                      </a:cubicBezTo>
                      <a:lnTo>
                        <a:pt x="223" y="242"/>
                      </a:lnTo>
                      <a:lnTo>
                        <a:pt x="152" y="242"/>
                      </a:lnTo>
                      <a:lnTo>
                        <a:pt x="152" y="95"/>
                      </a:lnTo>
                      <a:cubicBezTo>
                        <a:pt x="152" y="87"/>
                        <a:pt x="152" y="79"/>
                        <a:pt x="149" y="70"/>
                      </a:cubicBezTo>
                      <a:cubicBezTo>
                        <a:pt x="144" y="59"/>
                        <a:pt x="132" y="50"/>
                        <a:pt x="115" y="50"/>
                      </a:cubicBezTo>
                      <a:cubicBezTo>
                        <a:pt x="101" y="50"/>
                        <a:pt x="87" y="56"/>
                        <a:pt x="79" y="67"/>
                      </a:cubicBezTo>
                      <a:cubicBezTo>
                        <a:pt x="76" y="73"/>
                        <a:pt x="70" y="84"/>
                        <a:pt x="70" y="104"/>
                      </a:cubicBezTo>
                      <a:lnTo>
                        <a:pt x="70" y="242"/>
                      </a:lnTo>
                      <a:lnTo>
                        <a:pt x="0" y="242"/>
                      </a:lnTo>
                      <a:lnTo>
                        <a:pt x="0" y="45"/>
                      </a:lnTo>
                      <a:lnTo>
                        <a:pt x="3" y="45"/>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799"/>
                </a:p>
              </p:txBody>
            </p:sp>
            <p:sp>
              <p:nvSpPr>
                <p:cNvPr id="406" name="Freeform 161"/>
                <p:cNvSpPr>
                  <a:spLocks noChangeArrowheads="1"/>
                </p:cNvSpPr>
                <p:nvPr/>
              </p:nvSpPr>
              <p:spPr bwMode="auto">
                <a:xfrm>
                  <a:off x="5940784" y="2849769"/>
                  <a:ext cx="54304" cy="59627"/>
                </a:xfrm>
                <a:custGeom>
                  <a:avLst/>
                  <a:gdLst>
                    <a:gd name="T0" fmla="*/ 116 w 227"/>
                    <a:gd name="T1" fmla="*/ 203 h 249"/>
                    <a:gd name="T2" fmla="*/ 155 w 227"/>
                    <a:gd name="T3" fmla="*/ 169 h 249"/>
                    <a:gd name="T4" fmla="*/ 217 w 227"/>
                    <a:gd name="T5" fmla="*/ 169 h 249"/>
                    <a:gd name="T6" fmla="*/ 195 w 227"/>
                    <a:gd name="T7" fmla="*/ 220 h 249"/>
                    <a:gd name="T8" fmla="*/ 113 w 227"/>
                    <a:gd name="T9" fmla="*/ 248 h 249"/>
                    <a:gd name="T10" fmla="*/ 31 w 227"/>
                    <a:gd name="T11" fmla="*/ 220 h 249"/>
                    <a:gd name="T12" fmla="*/ 0 w 227"/>
                    <a:gd name="T13" fmla="*/ 130 h 249"/>
                    <a:gd name="T14" fmla="*/ 48 w 227"/>
                    <a:gd name="T15" fmla="*/ 19 h 249"/>
                    <a:gd name="T16" fmla="*/ 113 w 227"/>
                    <a:gd name="T17" fmla="*/ 0 h 249"/>
                    <a:gd name="T18" fmla="*/ 209 w 227"/>
                    <a:gd name="T19" fmla="*/ 56 h 249"/>
                    <a:gd name="T20" fmla="*/ 223 w 227"/>
                    <a:gd name="T21" fmla="*/ 141 h 249"/>
                    <a:gd name="T22" fmla="*/ 68 w 227"/>
                    <a:gd name="T23" fmla="*/ 141 h 249"/>
                    <a:gd name="T24" fmla="*/ 116 w 227"/>
                    <a:gd name="T25" fmla="*/ 203 h 249"/>
                    <a:gd name="T26" fmla="*/ 155 w 227"/>
                    <a:gd name="T27" fmla="*/ 96 h 249"/>
                    <a:gd name="T28" fmla="*/ 116 w 227"/>
                    <a:gd name="T29" fmla="*/ 42 h 249"/>
                    <a:gd name="T30" fmla="*/ 71 w 227"/>
                    <a:gd name="T31" fmla="*/ 96 h 249"/>
                    <a:gd name="T32" fmla="*/ 155 w 227"/>
                    <a:gd name="T33" fmla="*/ 96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7" h="249">
                      <a:moveTo>
                        <a:pt x="116" y="203"/>
                      </a:moveTo>
                      <a:cubicBezTo>
                        <a:pt x="133" y="203"/>
                        <a:pt x="150" y="197"/>
                        <a:pt x="155" y="169"/>
                      </a:cubicBezTo>
                      <a:lnTo>
                        <a:pt x="217" y="169"/>
                      </a:lnTo>
                      <a:cubicBezTo>
                        <a:pt x="217" y="180"/>
                        <a:pt x="215" y="200"/>
                        <a:pt x="195" y="220"/>
                      </a:cubicBezTo>
                      <a:cubicBezTo>
                        <a:pt x="178" y="237"/>
                        <a:pt x="147" y="248"/>
                        <a:pt x="113" y="248"/>
                      </a:cubicBezTo>
                      <a:cubicBezTo>
                        <a:pt x="93" y="248"/>
                        <a:pt x="54" y="245"/>
                        <a:pt x="31" y="220"/>
                      </a:cubicBezTo>
                      <a:cubicBezTo>
                        <a:pt x="9" y="197"/>
                        <a:pt x="0" y="166"/>
                        <a:pt x="0" y="130"/>
                      </a:cubicBezTo>
                      <a:cubicBezTo>
                        <a:pt x="0" y="93"/>
                        <a:pt x="9" y="45"/>
                        <a:pt x="48" y="19"/>
                      </a:cubicBezTo>
                      <a:cubicBezTo>
                        <a:pt x="65" y="8"/>
                        <a:pt x="88" y="0"/>
                        <a:pt x="113" y="0"/>
                      </a:cubicBezTo>
                      <a:cubicBezTo>
                        <a:pt x="147" y="0"/>
                        <a:pt x="186" y="14"/>
                        <a:pt x="209" y="56"/>
                      </a:cubicBezTo>
                      <a:cubicBezTo>
                        <a:pt x="226" y="87"/>
                        <a:pt x="223" y="124"/>
                        <a:pt x="223" y="141"/>
                      </a:cubicBezTo>
                      <a:lnTo>
                        <a:pt x="68" y="141"/>
                      </a:lnTo>
                      <a:cubicBezTo>
                        <a:pt x="68" y="155"/>
                        <a:pt x="68" y="203"/>
                        <a:pt x="116" y="203"/>
                      </a:cubicBezTo>
                      <a:close/>
                      <a:moveTo>
                        <a:pt x="155" y="96"/>
                      </a:moveTo>
                      <a:cubicBezTo>
                        <a:pt x="155" y="84"/>
                        <a:pt x="155" y="42"/>
                        <a:pt x="116" y="42"/>
                      </a:cubicBezTo>
                      <a:cubicBezTo>
                        <a:pt x="85" y="42"/>
                        <a:pt x="73" y="67"/>
                        <a:pt x="71" y="96"/>
                      </a:cubicBezTo>
                      <a:lnTo>
                        <a:pt x="155" y="96"/>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799"/>
                </a:p>
              </p:txBody>
            </p:sp>
            <p:sp>
              <p:nvSpPr>
                <p:cNvPr id="407" name="Freeform 162"/>
                <p:cNvSpPr>
                  <a:spLocks noChangeArrowheads="1"/>
                </p:cNvSpPr>
                <p:nvPr/>
              </p:nvSpPr>
              <p:spPr bwMode="auto">
                <a:xfrm>
                  <a:off x="6004670" y="2834862"/>
                  <a:ext cx="41526" cy="74534"/>
                </a:xfrm>
                <a:custGeom>
                  <a:avLst/>
                  <a:gdLst>
                    <a:gd name="T0" fmla="*/ 113 w 171"/>
                    <a:gd name="T1" fmla="*/ 307 h 308"/>
                    <a:gd name="T2" fmla="*/ 45 w 171"/>
                    <a:gd name="T3" fmla="*/ 245 h 308"/>
                    <a:gd name="T4" fmla="*/ 45 w 171"/>
                    <a:gd name="T5" fmla="*/ 115 h 308"/>
                    <a:gd name="T6" fmla="*/ 0 w 171"/>
                    <a:gd name="T7" fmla="*/ 115 h 308"/>
                    <a:gd name="T8" fmla="*/ 0 w 171"/>
                    <a:gd name="T9" fmla="*/ 70 h 308"/>
                    <a:gd name="T10" fmla="*/ 45 w 171"/>
                    <a:gd name="T11" fmla="*/ 70 h 308"/>
                    <a:gd name="T12" fmla="*/ 45 w 171"/>
                    <a:gd name="T13" fmla="*/ 25 h 308"/>
                    <a:gd name="T14" fmla="*/ 113 w 171"/>
                    <a:gd name="T15" fmla="*/ 0 h 308"/>
                    <a:gd name="T16" fmla="*/ 113 w 171"/>
                    <a:gd name="T17" fmla="*/ 70 h 308"/>
                    <a:gd name="T18" fmla="*/ 170 w 171"/>
                    <a:gd name="T19" fmla="*/ 70 h 308"/>
                    <a:gd name="T20" fmla="*/ 170 w 171"/>
                    <a:gd name="T21" fmla="*/ 115 h 308"/>
                    <a:gd name="T22" fmla="*/ 113 w 171"/>
                    <a:gd name="T23" fmla="*/ 115 h 308"/>
                    <a:gd name="T24" fmla="*/ 113 w 171"/>
                    <a:gd name="T25" fmla="*/ 220 h 308"/>
                    <a:gd name="T26" fmla="*/ 144 w 171"/>
                    <a:gd name="T27" fmla="*/ 254 h 308"/>
                    <a:gd name="T28" fmla="*/ 167 w 171"/>
                    <a:gd name="T29" fmla="*/ 254 h 308"/>
                    <a:gd name="T30" fmla="*/ 167 w 171"/>
                    <a:gd name="T31" fmla="*/ 299 h 308"/>
                    <a:gd name="T32" fmla="*/ 113 w 171"/>
                    <a:gd name="T33" fmla="*/ 307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71" h="308">
                      <a:moveTo>
                        <a:pt x="113" y="307"/>
                      </a:moveTo>
                      <a:cubicBezTo>
                        <a:pt x="45" y="307"/>
                        <a:pt x="45" y="265"/>
                        <a:pt x="45" y="245"/>
                      </a:cubicBezTo>
                      <a:lnTo>
                        <a:pt x="45" y="115"/>
                      </a:lnTo>
                      <a:lnTo>
                        <a:pt x="0" y="115"/>
                      </a:lnTo>
                      <a:lnTo>
                        <a:pt x="0" y="70"/>
                      </a:lnTo>
                      <a:lnTo>
                        <a:pt x="45" y="70"/>
                      </a:lnTo>
                      <a:lnTo>
                        <a:pt x="45" y="25"/>
                      </a:lnTo>
                      <a:lnTo>
                        <a:pt x="113" y="0"/>
                      </a:lnTo>
                      <a:lnTo>
                        <a:pt x="113" y="70"/>
                      </a:lnTo>
                      <a:lnTo>
                        <a:pt x="170" y="70"/>
                      </a:lnTo>
                      <a:lnTo>
                        <a:pt x="170" y="115"/>
                      </a:lnTo>
                      <a:lnTo>
                        <a:pt x="113" y="115"/>
                      </a:lnTo>
                      <a:lnTo>
                        <a:pt x="113" y="220"/>
                      </a:lnTo>
                      <a:cubicBezTo>
                        <a:pt x="113" y="242"/>
                        <a:pt x="113" y="254"/>
                        <a:pt x="144" y="254"/>
                      </a:cubicBezTo>
                      <a:lnTo>
                        <a:pt x="167" y="254"/>
                      </a:lnTo>
                      <a:lnTo>
                        <a:pt x="167" y="299"/>
                      </a:lnTo>
                      <a:cubicBezTo>
                        <a:pt x="144" y="304"/>
                        <a:pt x="124" y="307"/>
                        <a:pt x="113" y="30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799"/>
                </a:p>
              </p:txBody>
            </p:sp>
          </p:grpSp>
          <p:grpSp>
            <p:nvGrpSpPr>
              <p:cNvPr id="392" name="Group 2"/>
              <p:cNvGrpSpPr/>
              <p:nvPr/>
            </p:nvGrpSpPr>
            <p:grpSpPr>
              <a:xfrm>
                <a:off x="5591540" y="2958375"/>
                <a:ext cx="499377" cy="105412"/>
                <a:chOff x="5591540" y="2958375"/>
                <a:chExt cx="499377" cy="105412"/>
              </a:xfrm>
              <a:grpFill/>
            </p:grpSpPr>
            <p:sp>
              <p:nvSpPr>
                <p:cNvPr id="393" name="Freeform 163"/>
                <p:cNvSpPr>
                  <a:spLocks noChangeArrowheads="1"/>
                </p:cNvSpPr>
                <p:nvPr/>
              </p:nvSpPr>
              <p:spPr bwMode="auto">
                <a:xfrm>
                  <a:off x="5591540" y="2958375"/>
                  <a:ext cx="75599" cy="85181"/>
                </a:xfrm>
                <a:custGeom>
                  <a:avLst/>
                  <a:gdLst>
                    <a:gd name="T0" fmla="*/ 237 w 314"/>
                    <a:gd name="T1" fmla="*/ 113 h 354"/>
                    <a:gd name="T2" fmla="*/ 228 w 314"/>
                    <a:gd name="T3" fmla="*/ 79 h 354"/>
                    <a:gd name="T4" fmla="*/ 172 w 314"/>
                    <a:gd name="T5" fmla="*/ 54 h 354"/>
                    <a:gd name="T6" fmla="*/ 73 w 314"/>
                    <a:gd name="T7" fmla="*/ 181 h 354"/>
                    <a:gd name="T8" fmla="*/ 101 w 314"/>
                    <a:gd name="T9" fmla="*/ 271 h 354"/>
                    <a:gd name="T10" fmla="*/ 180 w 314"/>
                    <a:gd name="T11" fmla="*/ 299 h 354"/>
                    <a:gd name="T12" fmla="*/ 234 w 314"/>
                    <a:gd name="T13" fmla="*/ 294 h 354"/>
                    <a:gd name="T14" fmla="*/ 234 w 314"/>
                    <a:gd name="T15" fmla="*/ 223 h 354"/>
                    <a:gd name="T16" fmla="*/ 169 w 314"/>
                    <a:gd name="T17" fmla="*/ 223 h 354"/>
                    <a:gd name="T18" fmla="*/ 169 w 314"/>
                    <a:gd name="T19" fmla="*/ 167 h 354"/>
                    <a:gd name="T20" fmla="*/ 307 w 314"/>
                    <a:gd name="T21" fmla="*/ 167 h 354"/>
                    <a:gd name="T22" fmla="*/ 307 w 314"/>
                    <a:gd name="T23" fmla="*/ 333 h 354"/>
                    <a:gd name="T24" fmla="*/ 186 w 314"/>
                    <a:gd name="T25" fmla="*/ 353 h 354"/>
                    <a:gd name="T26" fmla="*/ 45 w 314"/>
                    <a:gd name="T27" fmla="*/ 308 h 354"/>
                    <a:gd name="T28" fmla="*/ 0 w 314"/>
                    <a:gd name="T29" fmla="*/ 184 h 354"/>
                    <a:gd name="T30" fmla="*/ 174 w 314"/>
                    <a:gd name="T31" fmla="*/ 0 h 354"/>
                    <a:gd name="T32" fmla="*/ 287 w 314"/>
                    <a:gd name="T33" fmla="*/ 43 h 354"/>
                    <a:gd name="T34" fmla="*/ 313 w 314"/>
                    <a:gd name="T35" fmla="*/ 113 h 354"/>
                    <a:gd name="T36" fmla="*/ 237 w 314"/>
                    <a:gd name="T37" fmla="*/ 113 h 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14" h="354">
                      <a:moveTo>
                        <a:pt x="237" y="113"/>
                      </a:moveTo>
                      <a:cubicBezTo>
                        <a:pt x="237" y="105"/>
                        <a:pt x="237" y="93"/>
                        <a:pt x="228" y="79"/>
                      </a:cubicBezTo>
                      <a:cubicBezTo>
                        <a:pt x="214" y="57"/>
                        <a:pt x="189" y="54"/>
                        <a:pt x="172" y="54"/>
                      </a:cubicBezTo>
                      <a:cubicBezTo>
                        <a:pt x="90" y="54"/>
                        <a:pt x="73" y="130"/>
                        <a:pt x="73" y="181"/>
                      </a:cubicBezTo>
                      <a:cubicBezTo>
                        <a:pt x="73" y="203"/>
                        <a:pt x="76" y="246"/>
                        <a:pt x="101" y="271"/>
                      </a:cubicBezTo>
                      <a:cubicBezTo>
                        <a:pt x="118" y="291"/>
                        <a:pt x="141" y="299"/>
                        <a:pt x="180" y="299"/>
                      </a:cubicBezTo>
                      <a:cubicBezTo>
                        <a:pt x="214" y="299"/>
                        <a:pt x="228" y="297"/>
                        <a:pt x="234" y="294"/>
                      </a:cubicBezTo>
                      <a:lnTo>
                        <a:pt x="234" y="223"/>
                      </a:lnTo>
                      <a:lnTo>
                        <a:pt x="169" y="223"/>
                      </a:lnTo>
                      <a:lnTo>
                        <a:pt x="169" y="167"/>
                      </a:lnTo>
                      <a:lnTo>
                        <a:pt x="307" y="167"/>
                      </a:lnTo>
                      <a:lnTo>
                        <a:pt x="307" y="333"/>
                      </a:lnTo>
                      <a:cubicBezTo>
                        <a:pt x="287" y="339"/>
                        <a:pt x="251" y="353"/>
                        <a:pt x="186" y="353"/>
                      </a:cubicBezTo>
                      <a:cubicBezTo>
                        <a:pt x="110" y="353"/>
                        <a:pt x="70" y="333"/>
                        <a:pt x="45" y="308"/>
                      </a:cubicBezTo>
                      <a:cubicBezTo>
                        <a:pt x="8" y="271"/>
                        <a:pt x="0" y="218"/>
                        <a:pt x="0" y="184"/>
                      </a:cubicBezTo>
                      <a:cubicBezTo>
                        <a:pt x="0" y="65"/>
                        <a:pt x="73" y="0"/>
                        <a:pt x="174" y="0"/>
                      </a:cubicBezTo>
                      <a:cubicBezTo>
                        <a:pt x="217" y="0"/>
                        <a:pt x="262" y="12"/>
                        <a:pt x="287" y="43"/>
                      </a:cubicBezTo>
                      <a:cubicBezTo>
                        <a:pt x="310" y="68"/>
                        <a:pt x="310" y="93"/>
                        <a:pt x="313" y="113"/>
                      </a:cubicBezTo>
                      <a:lnTo>
                        <a:pt x="237" y="113"/>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799"/>
                </a:p>
              </p:txBody>
            </p:sp>
            <p:sp>
              <p:nvSpPr>
                <p:cNvPr id="394" name="Freeform 164"/>
                <p:cNvSpPr>
                  <a:spLocks noChangeArrowheads="1"/>
                </p:cNvSpPr>
                <p:nvPr/>
              </p:nvSpPr>
              <p:spPr bwMode="auto">
                <a:xfrm>
                  <a:off x="5683110" y="2982865"/>
                  <a:ext cx="52174" cy="60692"/>
                </a:xfrm>
                <a:custGeom>
                  <a:avLst/>
                  <a:gdLst>
                    <a:gd name="T0" fmla="*/ 153 w 215"/>
                    <a:gd name="T1" fmla="*/ 246 h 252"/>
                    <a:gd name="T2" fmla="*/ 150 w 215"/>
                    <a:gd name="T3" fmla="*/ 214 h 252"/>
                    <a:gd name="T4" fmla="*/ 80 w 215"/>
                    <a:gd name="T5" fmla="*/ 251 h 252"/>
                    <a:gd name="T6" fmla="*/ 20 w 215"/>
                    <a:gd name="T7" fmla="*/ 231 h 252"/>
                    <a:gd name="T8" fmla="*/ 0 w 215"/>
                    <a:gd name="T9" fmla="*/ 181 h 252"/>
                    <a:gd name="T10" fmla="*/ 51 w 215"/>
                    <a:gd name="T11" fmla="*/ 107 h 252"/>
                    <a:gd name="T12" fmla="*/ 144 w 215"/>
                    <a:gd name="T13" fmla="*/ 93 h 252"/>
                    <a:gd name="T14" fmla="*/ 142 w 215"/>
                    <a:gd name="T15" fmla="*/ 62 h 252"/>
                    <a:gd name="T16" fmla="*/ 111 w 215"/>
                    <a:gd name="T17" fmla="*/ 42 h 252"/>
                    <a:gd name="T18" fmla="*/ 85 w 215"/>
                    <a:gd name="T19" fmla="*/ 56 h 252"/>
                    <a:gd name="T20" fmla="*/ 80 w 215"/>
                    <a:gd name="T21" fmla="*/ 76 h 252"/>
                    <a:gd name="T22" fmla="*/ 12 w 215"/>
                    <a:gd name="T23" fmla="*/ 76 h 252"/>
                    <a:gd name="T24" fmla="*/ 37 w 215"/>
                    <a:gd name="T25" fmla="*/ 20 h 252"/>
                    <a:gd name="T26" fmla="*/ 108 w 215"/>
                    <a:gd name="T27" fmla="*/ 0 h 252"/>
                    <a:gd name="T28" fmla="*/ 192 w 215"/>
                    <a:gd name="T29" fmla="*/ 31 h 252"/>
                    <a:gd name="T30" fmla="*/ 208 w 215"/>
                    <a:gd name="T31" fmla="*/ 87 h 252"/>
                    <a:gd name="T32" fmla="*/ 208 w 215"/>
                    <a:gd name="T33" fmla="*/ 181 h 252"/>
                    <a:gd name="T34" fmla="*/ 214 w 215"/>
                    <a:gd name="T35" fmla="*/ 240 h 252"/>
                    <a:gd name="T36" fmla="*/ 153 w 215"/>
                    <a:gd name="T37" fmla="*/ 240 h 252"/>
                    <a:gd name="T38" fmla="*/ 153 w 215"/>
                    <a:gd name="T39" fmla="*/ 246 h 252"/>
                    <a:gd name="T40" fmla="*/ 71 w 215"/>
                    <a:gd name="T41" fmla="*/ 172 h 252"/>
                    <a:gd name="T42" fmla="*/ 105 w 215"/>
                    <a:gd name="T43" fmla="*/ 206 h 252"/>
                    <a:gd name="T44" fmla="*/ 133 w 215"/>
                    <a:gd name="T45" fmla="*/ 192 h 252"/>
                    <a:gd name="T46" fmla="*/ 147 w 215"/>
                    <a:gd name="T47" fmla="*/ 133 h 252"/>
                    <a:gd name="T48" fmla="*/ 71 w 215"/>
                    <a:gd name="T49" fmla="*/ 172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15" h="252">
                      <a:moveTo>
                        <a:pt x="153" y="246"/>
                      </a:moveTo>
                      <a:cubicBezTo>
                        <a:pt x="150" y="231"/>
                        <a:pt x="150" y="220"/>
                        <a:pt x="150" y="214"/>
                      </a:cubicBezTo>
                      <a:cubicBezTo>
                        <a:pt x="125" y="251"/>
                        <a:pt x="94" y="251"/>
                        <a:pt x="80" y="251"/>
                      </a:cubicBezTo>
                      <a:cubicBezTo>
                        <a:pt x="46" y="251"/>
                        <a:pt x="32" y="243"/>
                        <a:pt x="20" y="231"/>
                      </a:cubicBezTo>
                      <a:cubicBezTo>
                        <a:pt x="6" y="217"/>
                        <a:pt x="0" y="198"/>
                        <a:pt x="0" y="181"/>
                      </a:cubicBezTo>
                      <a:cubicBezTo>
                        <a:pt x="0" y="161"/>
                        <a:pt x="6" y="127"/>
                        <a:pt x="51" y="107"/>
                      </a:cubicBezTo>
                      <a:cubicBezTo>
                        <a:pt x="80" y="93"/>
                        <a:pt x="122" y="93"/>
                        <a:pt x="144" y="93"/>
                      </a:cubicBezTo>
                      <a:cubicBezTo>
                        <a:pt x="144" y="79"/>
                        <a:pt x="144" y="71"/>
                        <a:pt x="142" y="62"/>
                      </a:cubicBezTo>
                      <a:cubicBezTo>
                        <a:pt x="136" y="45"/>
                        <a:pt x="116" y="42"/>
                        <a:pt x="111" y="42"/>
                      </a:cubicBezTo>
                      <a:cubicBezTo>
                        <a:pt x="102" y="42"/>
                        <a:pt x="91" y="45"/>
                        <a:pt x="85" y="56"/>
                      </a:cubicBezTo>
                      <a:cubicBezTo>
                        <a:pt x="80" y="65"/>
                        <a:pt x="80" y="71"/>
                        <a:pt x="80" y="76"/>
                      </a:cubicBezTo>
                      <a:lnTo>
                        <a:pt x="12" y="76"/>
                      </a:lnTo>
                      <a:cubicBezTo>
                        <a:pt x="12" y="65"/>
                        <a:pt x="15" y="40"/>
                        <a:pt x="37" y="20"/>
                      </a:cubicBezTo>
                      <a:cubicBezTo>
                        <a:pt x="60" y="6"/>
                        <a:pt x="85" y="0"/>
                        <a:pt x="108" y="0"/>
                      </a:cubicBezTo>
                      <a:cubicBezTo>
                        <a:pt x="127" y="0"/>
                        <a:pt x="167" y="3"/>
                        <a:pt x="192" y="31"/>
                      </a:cubicBezTo>
                      <a:cubicBezTo>
                        <a:pt x="208" y="51"/>
                        <a:pt x="208" y="79"/>
                        <a:pt x="208" y="87"/>
                      </a:cubicBezTo>
                      <a:lnTo>
                        <a:pt x="208" y="181"/>
                      </a:lnTo>
                      <a:cubicBezTo>
                        <a:pt x="208" y="200"/>
                        <a:pt x="208" y="220"/>
                        <a:pt x="214" y="240"/>
                      </a:cubicBezTo>
                      <a:lnTo>
                        <a:pt x="153" y="240"/>
                      </a:lnTo>
                      <a:lnTo>
                        <a:pt x="153" y="246"/>
                      </a:lnTo>
                      <a:close/>
                      <a:moveTo>
                        <a:pt x="71" y="172"/>
                      </a:moveTo>
                      <a:cubicBezTo>
                        <a:pt x="71" y="189"/>
                        <a:pt x="82" y="206"/>
                        <a:pt x="105" y="206"/>
                      </a:cubicBezTo>
                      <a:cubicBezTo>
                        <a:pt x="116" y="206"/>
                        <a:pt x="127" y="200"/>
                        <a:pt x="133" y="192"/>
                      </a:cubicBezTo>
                      <a:cubicBezTo>
                        <a:pt x="144" y="178"/>
                        <a:pt x="147" y="158"/>
                        <a:pt x="147" y="133"/>
                      </a:cubicBezTo>
                      <a:cubicBezTo>
                        <a:pt x="102" y="133"/>
                        <a:pt x="71" y="147"/>
                        <a:pt x="71" y="172"/>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799"/>
                </a:p>
              </p:txBody>
            </p:sp>
            <p:sp>
              <p:nvSpPr>
                <p:cNvPr id="395" name="Freeform 165"/>
                <p:cNvSpPr>
                  <a:spLocks noChangeArrowheads="1"/>
                </p:cNvSpPr>
                <p:nvPr/>
              </p:nvSpPr>
              <p:spPr bwMode="auto">
                <a:xfrm>
                  <a:off x="5745932" y="2969023"/>
                  <a:ext cx="41526" cy="74534"/>
                </a:xfrm>
                <a:custGeom>
                  <a:avLst/>
                  <a:gdLst>
                    <a:gd name="T0" fmla="*/ 169 w 170"/>
                    <a:gd name="T1" fmla="*/ 299 h 308"/>
                    <a:gd name="T2" fmla="*/ 116 w 170"/>
                    <a:gd name="T3" fmla="*/ 307 h 308"/>
                    <a:gd name="T4" fmla="*/ 48 w 170"/>
                    <a:gd name="T5" fmla="*/ 245 h 308"/>
                    <a:gd name="T6" fmla="*/ 48 w 170"/>
                    <a:gd name="T7" fmla="*/ 115 h 308"/>
                    <a:gd name="T8" fmla="*/ 0 w 170"/>
                    <a:gd name="T9" fmla="*/ 115 h 308"/>
                    <a:gd name="T10" fmla="*/ 0 w 170"/>
                    <a:gd name="T11" fmla="*/ 70 h 308"/>
                    <a:gd name="T12" fmla="*/ 45 w 170"/>
                    <a:gd name="T13" fmla="*/ 70 h 308"/>
                    <a:gd name="T14" fmla="*/ 45 w 170"/>
                    <a:gd name="T15" fmla="*/ 25 h 308"/>
                    <a:gd name="T16" fmla="*/ 113 w 170"/>
                    <a:gd name="T17" fmla="*/ 0 h 308"/>
                    <a:gd name="T18" fmla="*/ 113 w 170"/>
                    <a:gd name="T19" fmla="*/ 70 h 308"/>
                    <a:gd name="T20" fmla="*/ 169 w 170"/>
                    <a:gd name="T21" fmla="*/ 70 h 308"/>
                    <a:gd name="T22" fmla="*/ 169 w 170"/>
                    <a:gd name="T23" fmla="*/ 115 h 308"/>
                    <a:gd name="T24" fmla="*/ 113 w 170"/>
                    <a:gd name="T25" fmla="*/ 115 h 308"/>
                    <a:gd name="T26" fmla="*/ 113 w 170"/>
                    <a:gd name="T27" fmla="*/ 220 h 308"/>
                    <a:gd name="T28" fmla="*/ 144 w 170"/>
                    <a:gd name="T29" fmla="*/ 254 h 308"/>
                    <a:gd name="T30" fmla="*/ 166 w 170"/>
                    <a:gd name="T31" fmla="*/ 254 h 308"/>
                    <a:gd name="T32" fmla="*/ 166 w 170"/>
                    <a:gd name="T33" fmla="*/ 299 h 308"/>
                    <a:gd name="T34" fmla="*/ 169 w 170"/>
                    <a:gd name="T35" fmla="*/ 299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0" h="308">
                      <a:moveTo>
                        <a:pt x="169" y="299"/>
                      </a:moveTo>
                      <a:cubicBezTo>
                        <a:pt x="147" y="304"/>
                        <a:pt x="127" y="307"/>
                        <a:pt x="116" y="307"/>
                      </a:cubicBezTo>
                      <a:cubicBezTo>
                        <a:pt x="48" y="307"/>
                        <a:pt x="48" y="265"/>
                        <a:pt x="48" y="245"/>
                      </a:cubicBezTo>
                      <a:lnTo>
                        <a:pt x="48" y="115"/>
                      </a:lnTo>
                      <a:lnTo>
                        <a:pt x="0" y="115"/>
                      </a:lnTo>
                      <a:lnTo>
                        <a:pt x="0" y="70"/>
                      </a:lnTo>
                      <a:lnTo>
                        <a:pt x="45" y="70"/>
                      </a:lnTo>
                      <a:lnTo>
                        <a:pt x="45" y="25"/>
                      </a:lnTo>
                      <a:lnTo>
                        <a:pt x="113" y="0"/>
                      </a:lnTo>
                      <a:lnTo>
                        <a:pt x="113" y="70"/>
                      </a:lnTo>
                      <a:lnTo>
                        <a:pt x="169" y="70"/>
                      </a:lnTo>
                      <a:lnTo>
                        <a:pt x="169" y="115"/>
                      </a:lnTo>
                      <a:lnTo>
                        <a:pt x="113" y="115"/>
                      </a:lnTo>
                      <a:lnTo>
                        <a:pt x="113" y="220"/>
                      </a:lnTo>
                      <a:cubicBezTo>
                        <a:pt x="113" y="242"/>
                        <a:pt x="113" y="254"/>
                        <a:pt x="144" y="254"/>
                      </a:cubicBezTo>
                      <a:cubicBezTo>
                        <a:pt x="155" y="254"/>
                        <a:pt x="158" y="254"/>
                        <a:pt x="166" y="254"/>
                      </a:cubicBezTo>
                      <a:lnTo>
                        <a:pt x="166" y="299"/>
                      </a:lnTo>
                      <a:lnTo>
                        <a:pt x="169" y="29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799"/>
                </a:p>
              </p:txBody>
            </p:sp>
            <p:sp>
              <p:nvSpPr>
                <p:cNvPr id="396" name="Freeform 166"/>
                <p:cNvSpPr>
                  <a:spLocks noChangeArrowheads="1"/>
                </p:cNvSpPr>
                <p:nvPr/>
              </p:nvSpPr>
              <p:spPr bwMode="auto">
                <a:xfrm>
                  <a:off x="5797041" y="2983930"/>
                  <a:ext cx="54303" cy="59627"/>
                </a:xfrm>
                <a:custGeom>
                  <a:avLst/>
                  <a:gdLst>
                    <a:gd name="T0" fmla="*/ 67 w 226"/>
                    <a:gd name="T1" fmla="*/ 141 h 249"/>
                    <a:gd name="T2" fmla="*/ 115 w 226"/>
                    <a:gd name="T3" fmla="*/ 203 h 249"/>
                    <a:gd name="T4" fmla="*/ 155 w 226"/>
                    <a:gd name="T5" fmla="*/ 169 h 249"/>
                    <a:gd name="T6" fmla="*/ 217 w 226"/>
                    <a:gd name="T7" fmla="*/ 169 h 249"/>
                    <a:gd name="T8" fmla="*/ 194 w 226"/>
                    <a:gd name="T9" fmla="*/ 220 h 249"/>
                    <a:gd name="T10" fmla="*/ 112 w 226"/>
                    <a:gd name="T11" fmla="*/ 248 h 249"/>
                    <a:gd name="T12" fmla="*/ 31 w 226"/>
                    <a:gd name="T13" fmla="*/ 220 h 249"/>
                    <a:gd name="T14" fmla="*/ 0 w 226"/>
                    <a:gd name="T15" fmla="*/ 129 h 249"/>
                    <a:gd name="T16" fmla="*/ 48 w 226"/>
                    <a:gd name="T17" fmla="*/ 19 h 249"/>
                    <a:gd name="T18" fmla="*/ 112 w 226"/>
                    <a:gd name="T19" fmla="*/ 0 h 249"/>
                    <a:gd name="T20" fmla="*/ 208 w 226"/>
                    <a:gd name="T21" fmla="*/ 56 h 249"/>
                    <a:gd name="T22" fmla="*/ 223 w 226"/>
                    <a:gd name="T23" fmla="*/ 141 h 249"/>
                    <a:gd name="T24" fmla="*/ 67 w 226"/>
                    <a:gd name="T25" fmla="*/ 141 h 249"/>
                    <a:gd name="T26" fmla="*/ 155 w 226"/>
                    <a:gd name="T27" fmla="*/ 96 h 249"/>
                    <a:gd name="T28" fmla="*/ 115 w 226"/>
                    <a:gd name="T29" fmla="*/ 42 h 249"/>
                    <a:gd name="T30" fmla="*/ 70 w 226"/>
                    <a:gd name="T31" fmla="*/ 96 h 249"/>
                    <a:gd name="T32" fmla="*/ 155 w 226"/>
                    <a:gd name="T33" fmla="*/ 96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6" h="249">
                      <a:moveTo>
                        <a:pt x="67" y="141"/>
                      </a:moveTo>
                      <a:cubicBezTo>
                        <a:pt x="67" y="155"/>
                        <a:pt x="67" y="203"/>
                        <a:pt x="115" y="203"/>
                      </a:cubicBezTo>
                      <a:cubicBezTo>
                        <a:pt x="132" y="203"/>
                        <a:pt x="149" y="197"/>
                        <a:pt x="155" y="169"/>
                      </a:cubicBezTo>
                      <a:lnTo>
                        <a:pt x="217" y="169"/>
                      </a:lnTo>
                      <a:cubicBezTo>
                        <a:pt x="217" y="180"/>
                        <a:pt x="214" y="200"/>
                        <a:pt x="194" y="220"/>
                      </a:cubicBezTo>
                      <a:cubicBezTo>
                        <a:pt x="177" y="237"/>
                        <a:pt x="146" y="248"/>
                        <a:pt x="112" y="248"/>
                      </a:cubicBezTo>
                      <a:cubicBezTo>
                        <a:pt x="93" y="248"/>
                        <a:pt x="53" y="245"/>
                        <a:pt x="31" y="220"/>
                      </a:cubicBezTo>
                      <a:cubicBezTo>
                        <a:pt x="8" y="197"/>
                        <a:pt x="0" y="166"/>
                        <a:pt x="0" y="129"/>
                      </a:cubicBezTo>
                      <a:cubicBezTo>
                        <a:pt x="0" y="93"/>
                        <a:pt x="8" y="45"/>
                        <a:pt x="48" y="19"/>
                      </a:cubicBezTo>
                      <a:cubicBezTo>
                        <a:pt x="65" y="8"/>
                        <a:pt x="87" y="0"/>
                        <a:pt x="112" y="0"/>
                      </a:cubicBezTo>
                      <a:cubicBezTo>
                        <a:pt x="146" y="0"/>
                        <a:pt x="186" y="14"/>
                        <a:pt x="208" y="56"/>
                      </a:cubicBezTo>
                      <a:cubicBezTo>
                        <a:pt x="225" y="87"/>
                        <a:pt x="223" y="124"/>
                        <a:pt x="223" y="141"/>
                      </a:cubicBezTo>
                      <a:lnTo>
                        <a:pt x="67" y="141"/>
                      </a:lnTo>
                      <a:close/>
                      <a:moveTo>
                        <a:pt x="155" y="96"/>
                      </a:moveTo>
                      <a:cubicBezTo>
                        <a:pt x="155" y="84"/>
                        <a:pt x="155" y="42"/>
                        <a:pt x="115" y="42"/>
                      </a:cubicBezTo>
                      <a:cubicBezTo>
                        <a:pt x="84" y="42"/>
                        <a:pt x="73" y="67"/>
                        <a:pt x="70" y="96"/>
                      </a:cubicBezTo>
                      <a:lnTo>
                        <a:pt x="155" y="96"/>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799"/>
                </a:p>
              </p:txBody>
            </p:sp>
            <p:sp>
              <p:nvSpPr>
                <p:cNvPr id="397" name="Freeform 167"/>
                <p:cNvSpPr>
                  <a:spLocks noChangeArrowheads="1"/>
                </p:cNvSpPr>
                <p:nvPr/>
              </p:nvSpPr>
              <p:spPr bwMode="auto">
                <a:xfrm>
                  <a:off x="5861991" y="2984994"/>
                  <a:ext cx="96894" cy="57497"/>
                </a:xfrm>
                <a:custGeom>
                  <a:avLst/>
                  <a:gdLst>
                    <a:gd name="T0" fmla="*/ 70 w 401"/>
                    <a:gd name="T1" fmla="*/ 0 h 236"/>
                    <a:gd name="T2" fmla="*/ 113 w 401"/>
                    <a:gd name="T3" fmla="*/ 178 h 236"/>
                    <a:gd name="T4" fmla="*/ 163 w 401"/>
                    <a:gd name="T5" fmla="*/ 0 h 236"/>
                    <a:gd name="T6" fmla="*/ 240 w 401"/>
                    <a:gd name="T7" fmla="*/ 0 h 236"/>
                    <a:gd name="T8" fmla="*/ 288 w 401"/>
                    <a:gd name="T9" fmla="*/ 178 h 236"/>
                    <a:gd name="T10" fmla="*/ 333 w 401"/>
                    <a:gd name="T11" fmla="*/ 0 h 236"/>
                    <a:gd name="T12" fmla="*/ 400 w 401"/>
                    <a:gd name="T13" fmla="*/ 0 h 236"/>
                    <a:gd name="T14" fmla="*/ 321 w 401"/>
                    <a:gd name="T15" fmla="*/ 235 h 236"/>
                    <a:gd name="T16" fmla="*/ 248 w 401"/>
                    <a:gd name="T17" fmla="*/ 235 h 236"/>
                    <a:gd name="T18" fmla="*/ 200 w 401"/>
                    <a:gd name="T19" fmla="*/ 62 h 236"/>
                    <a:gd name="T20" fmla="*/ 152 w 401"/>
                    <a:gd name="T21" fmla="*/ 235 h 236"/>
                    <a:gd name="T22" fmla="*/ 76 w 401"/>
                    <a:gd name="T23" fmla="*/ 235 h 236"/>
                    <a:gd name="T24" fmla="*/ 0 w 401"/>
                    <a:gd name="T25" fmla="*/ 0 h 236"/>
                    <a:gd name="T26" fmla="*/ 70 w 401"/>
                    <a:gd name="T27" fmla="*/ 0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01" h="236">
                      <a:moveTo>
                        <a:pt x="70" y="0"/>
                      </a:moveTo>
                      <a:lnTo>
                        <a:pt x="113" y="178"/>
                      </a:lnTo>
                      <a:lnTo>
                        <a:pt x="163" y="0"/>
                      </a:lnTo>
                      <a:lnTo>
                        <a:pt x="240" y="0"/>
                      </a:lnTo>
                      <a:lnTo>
                        <a:pt x="288" y="178"/>
                      </a:lnTo>
                      <a:lnTo>
                        <a:pt x="333" y="0"/>
                      </a:lnTo>
                      <a:lnTo>
                        <a:pt x="400" y="0"/>
                      </a:lnTo>
                      <a:lnTo>
                        <a:pt x="321" y="235"/>
                      </a:lnTo>
                      <a:lnTo>
                        <a:pt x="248" y="235"/>
                      </a:lnTo>
                      <a:lnTo>
                        <a:pt x="200" y="62"/>
                      </a:lnTo>
                      <a:lnTo>
                        <a:pt x="152" y="235"/>
                      </a:lnTo>
                      <a:lnTo>
                        <a:pt x="76" y="235"/>
                      </a:lnTo>
                      <a:lnTo>
                        <a:pt x="0" y="0"/>
                      </a:lnTo>
                      <a:lnTo>
                        <a:pt x="7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799"/>
                </a:p>
              </p:txBody>
            </p:sp>
            <p:sp>
              <p:nvSpPr>
                <p:cNvPr id="398" name="Freeform 168"/>
                <p:cNvSpPr>
                  <a:spLocks noChangeArrowheads="1"/>
                </p:cNvSpPr>
                <p:nvPr/>
              </p:nvSpPr>
              <p:spPr bwMode="auto">
                <a:xfrm>
                  <a:off x="5968468" y="2982865"/>
                  <a:ext cx="52174" cy="60692"/>
                </a:xfrm>
                <a:custGeom>
                  <a:avLst/>
                  <a:gdLst>
                    <a:gd name="T0" fmla="*/ 152 w 215"/>
                    <a:gd name="T1" fmla="*/ 246 h 252"/>
                    <a:gd name="T2" fmla="*/ 150 w 215"/>
                    <a:gd name="T3" fmla="*/ 214 h 252"/>
                    <a:gd name="T4" fmla="*/ 79 w 215"/>
                    <a:gd name="T5" fmla="*/ 251 h 252"/>
                    <a:gd name="T6" fmla="*/ 20 w 215"/>
                    <a:gd name="T7" fmla="*/ 231 h 252"/>
                    <a:gd name="T8" fmla="*/ 0 w 215"/>
                    <a:gd name="T9" fmla="*/ 181 h 252"/>
                    <a:gd name="T10" fmla="*/ 51 w 215"/>
                    <a:gd name="T11" fmla="*/ 107 h 252"/>
                    <a:gd name="T12" fmla="*/ 144 w 215"/>
                    <a:gd name="T13" fmla="*/ 93 h 252"/>
                    <a:gd name="T14" fmla="*/ 141 w 215"/>
                    <a:gd name="T15" fmla="*/ 62 h 252"/>
                    <a:gd name="T16" fmla="*/ 110 w 215"/>
                    <a:gd name="T17" fmla="*/ 42 h 252"/>
                    <a:gd name="T18" fmla="*/ 85 w 215"/>
                    <a:gd name="T19" fmla="*/ 56 h 252"/>
                    <a:gd name="T20" fmla="*/ 79 w 215"/>
                    <a:gd name="T21" fmla="*/ 76 h 252"/>
                    <a:gd name="T22" fmla="*/ 11 w 215"/>
                    <a:gd name="T23" fmla="*/ 76 h 252"/>
                    <a:gd name="T24" fmla="*/ 37 w 215"/>
                    <a:gd name="T25" fmla="*/ 20 h 252"/>
                    <a:gd name="T26" fmla="*/ 107 w 215"/>
                    <a:gd name="T27" fmla="*/ 0 h 252"/>
                    <a:gd name="T28" fmla="*/ 192 w 215"/>
                    <a:gd name="T29" fmla="*/ 31 h 252"/>
                    <a:gd name="T30" fmla="*/ 209 w 215"/>
                    <a:gd name="T31" fmla="*/ 87 h 252"/>
                    <a:gd name="T32" fmla="*/ 209 w 215"/>
                    <a:gd name="T33" fmla="*/ 181 h 252"/>
                    <a:gd name="T34" fmla="*/ 214 w 215"/>
                    <a:gd name="T35" fmla="*/ 240 h 252"/>
                    <a:gd name="T36" fmla="*/ 152 w 215"/>
                    <a:gd name="T37" fmla="*/ 240 h 252"/>
                    <a:gd name="T38" fmla="*/ 152 w 215"/>
                    <a:gd name="T39" fmla="*/ 246 h 252"/>
                    <a:gd name="T40" fmla="*/ 68 w 215"/>
                    <a:gd name="T41" fmla="*/ 172 h 252"/>
                    <a:gd name="T42" fmla="*/ 102 w 215"/>
                    <a:gd name="T43" fmla="*/ 206 h 252"/>
                    <a:gd name="T44" fmla="*/ 130 w 215"/>
                    <a:gd name="T45" fmla="*/ 192 h 252"/>
                    <a:gd name="T46" fmla="*/ 144 w 215"/>
                    <a:gd name="T47" fmla="*/ 133 h 252"/>
                    <a:gd name="T48" fmla="*/ 68 w 215"/>
                    <a:gd name="T49" fmla="*/ 172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15" h="252">
                      <a:moveTo>
                        <a:pt x="152" y="246"/>
                      </a:moveTo>
                      <a:cubicBezTo>
                        <a:pt x="150" y="231"/>
                        <a:pt x="150" y="220"/>
                        <a:pt x="150" y="214"/>
                      </a:cubicBezTo>
                      <a:cubicBezTo>
                        <a:pt x="124" y="251"/>
                        <a:pt x="93" y="251"/>
                        <a:pt x="79" y="251"/>
                      </a:cubicBezTo>
                      <a:cubicBezTo>
                        <a:pt x="45" y="251"/>
                        <a:pt x="31" y="243"/>
                        <a:pt x="20" y="231"/>
                      </a:cubicBezTo>
                      <a:cubicBezTo>
                        <a:pt x="6" y="217"/>
                        <a:pt x="0" y="198"/>
                        <a:pt x="0" y="181"/>
                      </a:cubicBezTo>
                      <a:cubicBezTo>
                        <a:pt x="0" y="161"/>
                        <a:pt x="6" y="127"/>
                        <a:pt x="51" y="107"/>
                      </a:cubicBezTo>
                      <a:cubicBezTo>
                        <a:pt x="79" y="93"/>
                        <a:pt x="121" y="93"/>
                        <a:pt x="144" y="93"/>
                      </a:cubicBezTo>
                      <a:cubicBezTo>
                        <a:pt x="144" y="79"/>
                        <a:pt x="144" y="71"/>
                        <a:pt x="141" y="62"/>
                      </a:cubicBezTo>
                      <a:cubicBezTo>
                        <a:pt x="135" y="45"/>
                        <a:pt x="116" y="42"/>
                        <a:pt x="110" y="42"/>
                      </a:cubicBezTo>
                      <a:cubicBezTo>
                        <a:pt x="102" y="42"/>
                        <a:pt x="90" y="45"/>
                        <a:pt x="85" y="56"/>
                      </a:cubicBezTo>
                      <a:cubicBezTo>
                        <a:pt x="79" y="65"/>
                        <a:pt x="79" y="71"/>
                        <a:pt x="79" y="76"/>
                      </a:cubicBezTo>
                      <a:lnTo>
                        <a:pt x="11" y="76"/>
                      </a:lnTo>
                      <a:cubicBezTo>
                        <a:pt x="11" y="65"/>
                        <a:pt x="14" y="40"/>
                        <a:pt x="37" y="20"/>
                      </a:cubicBezTo>
                      <a:cubicBezTo>
                        <a:pt x="59" y="6"/>
                        <a:pt x="85" y="0"/>
                        <a:pt x="107" y="0"/>
                      </a:cubicBezTo>
                      <a:cubicBezTo>
                        <a:pt x="127" y="0"/>
                        <a:pt x="166" y="3"/>
                        <a:pt x="192" y="31"/>
                      </a:cubicBezTo>
                      <a:cubicBezTo>
                        <a:pt x="209" y="51"/>
                        <a:pt x="209" y="79"/>
                        <a:pt x="209" y="87"/>
                      </a:cubicBezTo>
                      <a:lnTo>
                        <a:pt x="209" y="181"/>
                      </a:lnTo>
                      <a:cubicBezTo>
                        <a:pt x="209" y="200"/>
                        <a:pt x="209" y="220"/>
                        <a:pt x="214" y="240"/>
                      </a:cubicBezTo>
                      <a:lnTo>
                        <a:pt x="152" y="240"/>
                      </a:lnTo>
                      <a:lnTo>
                        <a:pt x="152" y="246"/>
                      </a:lnTo>
                      <a:close/>
                      <a:moveTo>
                        <a:pt x="68" y="172"/>
                      </a:moveTo>
                      <a:cubicBezTo>
                        <a:pt x="68" y="189"/>
                        <a:pt x="79" y="206"/>
                        <a:pt x="102" y="206"/>
                      </a:cubicBezTo>
                      <a:cubicBezTo>
                        <a:pt x="113" y="206"/>
                        <a:pt x="124" y="200"/>
                        <a:pt x="130" y="192"/>
                      </a:cubicBezTo>
                      <a:cubicBezTo>
                        <a:pt x="141" y="178"/>
                        <a:pt x="144" y="158"/>
                        <a:pt x="144" y="133"/>
                      </a:cubicBezTo>
                      <a:cubicBezTo>
                        <a:pt x="99" y="133"/>
                        <a:pt x="68" y="147"/>
                        <a:pt x="68" y="172"/>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799"/>
                </a:p>
              </p:txBody>
            </p:sp>
            <p:sp>
              <p:nvSpPr>
                <p:cNvPr id="399" name="Freeform 169"/>
                <p:cNvSpPr>
                  <a:spLocks noChangeArrowheads="1"/>
                </p:cNvSpPr>
                <p:nvPr/>
              </p:nvSpPr>
              <p:spPr bwMode="auto">
                <a:xfrm>
                  <a:off x="6031290" y="2984994"/>
                  <a:ext cx="59627" cy="78793"/>
                </a:xfrm>
                <a:custGeom>
                  <a:avLst/>
                  <a:gdLst>
                    <a:gd name="T0" fmla="*/ 73 w 246"/>
                    <a:gd name="T1" fmla="*/ 0 h 326"/>
                    <a:gd name="T2" fmla="*/ 124 w 246"/>
                    <a:gd name="T3" fmla="*/ 164 h 326"/>
                    <a:gd name="T4" fmla="*/ 177 w 246"/>
                    <a:gd name="T5" fmla="*/ 0 h 326"/>
                    <a:gd name="T6" fmla="*/ 245 w 246"/>
                    <a:gd name="T7" fmla="*/ 0 h 326"/>
                    <a:gd name="T8" fmla="*/ 158 w 246"/>
                    <a:gd name="T9" fmla="*/ 232 h 326"/>
                    <a:gd name="T10" fmla="*/ 129 w 246"/>
                    <a:gd name="T11" fmla="*/ 325 h 326"/>
                    <a:gd name="T12" fmla="*/ 59 w 246"/>
                    <a:gd name="T13" fmla="*/ 325 h 326"/>
                    <a:gd name="T14" fmla="*/ 90 w 246"/>
                    <a:gd name="T15" fmla="*/ 237 h 326"/>
                    <a:gd name="T16" fmla="*/ 0 w 246"/>
                    <a:gd name="T17" fmla="*/ 3 h 326"/>
                    <a:gd name="T18" fmla="*/ 73 w 246"/>
                    <a:gd name="T19" fmla="*/ 3 h 326"/>
                    <a:gd name="T20" fmla="*/ 73 w 246"/>
                    <a:gd name="T21" fmla="*/ 0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6" h="326">
                      <a:moveTo>
                        <a:pt x="73" y="0"/>
                      </a:moveTo>
                      <a:lnTo>
                        <a:pt x="124" y="164"/>
                      </a:lnTo>
                      <a:lnTo>
                        <a:pt x="177" y="0"/>
                      </a:lnTo>
                      <a:lnTo>
                        <a:pt x="245" y="0"/>
                      </a:lnTo>
                      <a:lnTo>
                        <a:pt x="158" y="232"/>
                      </a:lnTo>
                      <a:lnTo>
                        <a:pt x="129" y="325"/>
                      </a:lnTo>
                      <a:lnTo>
                        <a:pt x="59" y="325"/>
                      </a:lnTo>
                      <a:lnTo>
                        <a:pt x="90" y="237"/>
                      </a:lnTo>
                      <a:lnTo>
                        <a:pt x="0" y="3"/>
                      </a:lnTo>
                      <a:lnTo>
                        <a:pt x="73" y="3"/>
                      </a:lnTo>
                      <a:lnTo>
                        <a:pt x="73"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799"/>
                </a:p>
              </p:txBody>
            </p:sp>
          </p:grpSp>
        </p:grpSp>
        <p:grpSp>
          <p:nvGrpSpPr>
            <p:cNvPr id="383" name="Group 222"/>
            <p:cNvGrpSpPr/>
            <p:nvPr/>
          </p:nvGrpSpPr>
          <p:grpSpPr>
            <a:xfrm>
              <a:off x="5678786" y="2142833"/>
              <a:ext cx="783479" cy="614078"/>
              <a:chOff x="4703763" y="1930400"/>
              <a:chExt cx="352425" cy="276225"/>
            </a:xfrm>
            <a:solidFill>
              <a:schemeClr val="accent1"/>
            </a:solidFill>
          </p:grpSpPr>
          <p:sp>
            <p:nvSpPr>
              <p:cNvPr id="385" name="Freeform 143"/>
              <p:cNvSpPr>
                <a:spLocks noChangeArrowheads="1"/>
              </p:cNvSpPr>
              <p:nvPr/>
            </p:nvSpPr>
            <p:spPr bwMode="auto">
              <a:xfrm>
                <a:off x="4873625" y="1930400"/>
                <a:ext cx="182563" cy="101600"/>
              </a:xfrm>
              <a:custGeom>
                <a:avLst/>
                <a:gdLst>
                  <a:gd name="T0" fmla="*/ 414 w 505"/>
                  <a:gd name="T1" fmla="*/ 104 h 283"/>
                  <a:gd name="T2" fmla="*/ 405 w 505"/>
                  <a:gd name="T3" fmla="*/ 104 h 283"/>
                  <a:gd name="T4" fmla="*/ 318 w 505"/>
                  <a:gd name="T5" fmla="*/ 39 h 283"/>
                  <a:gd name="T6" fmla="*/ 287 w 505"/>
                  <a:gd name="T7" fmla="*/ 45 h 283"/>
                  <a:gd name="T8" fmla="*/ 202 w 505"/>
                  <a:gd name="T9" fmla="*/ 0 h 283"/>
                  <a:gd name="T10" fmla="*/ 103 w 505"/>
                  <a:gd name="T11" fmla="*/ 79 h 283"/>
                  <a:gd name="T12" fmla="*/ 100 w 505"/>
                  <a:gd name="T13" fmla="*/ 79 h 283"/>
                  <a:gd name="T14" fmla="*/ 0 w 505"/>
                  <a:gd name="T15" fmla="*/ 180 h 283"/>
                  <a:gd name="T16" fmla="*/ 100 w 505"/>
                  <a:gd name="T17" fmla="*/ 282 h 283"/>
                  <a:gd name="T18" fmla="*/ 414 w 505"/>
                  <a:gd name="T19" fmla="*/ 282 h 283"/>
                  <a:gd name="T20" fmla="*/ 504 w 505"/>
                  <a:gd name="T21" fmla="*/ 192 h 283"/>
                  <a:gd name="T22" fmla="*/ 414 w 505"/>
                  <a:gd name="T23" fmla="*/ 104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05" h="283">
                    <a:moveTo>
                      <a:pt x="414" y="104"/>
                    </a:moveTo>
                    <a:cubicBezTo>
                      <a:pt x="411" y="104"/>
                      <a:pt x="408" y="104"/>
                      <a:pt x="405" y="104"/>
                    </a:cubicBezTo>
                    <a:cubicBezTo>
                      <a:pt x="394" y="68"/>
                      <a:pt x="360" y="39"/>
                      <a:pt x="318" y="39"/>
                    </a:cubicBezTo>
                    <a:cubicBezTo>
                      <a:pt x="306" y="39"/>
                      <a:pt x="298" y="42"/>
                      <a:pt x="287" y="45"/>
                    </a:cubicBezTo>
                    <a:cubicBezTo>
                      <a:pt x="267" y="17"/>
                      <a:pt x="236" y="0"/>
                      <a:pt x="202" y="0"/>
                    </a:cubicBezTo>
                    <a:cubicBezTo>
                      <a:pt x="154" y="0"/>
                      <a:pt x="112" y="34"/>
                      <a:pt x="103" y="79"/>
                    </a:cubicBezTo>
                    <a:lnTo>
                      <a:pt x="100" y="79"/>
                    </a:lnTo>
                    <a:cubicBezTo>
                      <a:pt x="45" y="79"/>
                      <a:pt x="0" y="123"/>
                      <a:pt x="0" y="180"/>
                    </a:cubicBezTo>
                    <a:cubicBezTo>
                      <a:pt x="0" y="236"/>
                      <a:pt x="45" y="282"/>
                      <a:pt x="100" y="282"/>
                    </a:cubicBezTo>
                    <a:lnTo>
                      <a:pt x="414" y="282"/>
                    </a:lnTo>
                    <a:cubicBezTo>
                      <a:pt x="464" y="282"/>
                      <a:pt x="504" y="243"/>
                      <a:pt x="504" y="192"/>
                    </a:cubicBezTo>
                    <a:cubicBezTo>
                      <a:pt x="504" y="141"/>
                      <a:pt x="462" y="104"/>
                      <a:pt x="414" y="104"/>
                    </a:cubicBez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799">
                  <a:solidFill>
                    <a:srgbClr val="5F5F5F"/>
                  </a:solidFill>
                </a:endParaRPr>
              </a:p>
            </p:txBody>
          </p:sp>
          <p:sp>
            <p:nvSpPr>
              <p:cNvPr id="386" name="Freeform 144"/>
              <p:cNvSpPr>
                <a:spLocks noChangeArrowheads="1"/>
              </p:cNvSpPr>
              <p:nvPr/>
            </p:nvSpPr>
            <p:spPr bwMode="auto">
              <a:xfrm>
                <a:off x="4833938" y="2028825"/>
                <a:ext cx="65087" cy="58738"/>
              </a:xfrm>
              <a:custGeom>
                <a:avLst/>
                <a:gdLst>
                  <a:gd name="T0" fmla="*/ 22 w 182"/>
                  <a:gd name="T1" fmla="*/ 164 h 165"/>
                  <a:gd name="T2" fmla="*/ 0 w 182"/>
                  <a:gd name="T3" fmla="*/ 136 h 165"/>
                  <a:gd name="T4" fmla="*/ 22 w 182"/>
                  <a:gd name="T5" fmla="*/ 116 h 165"/>
                  <a:gd name="T6" fmla="*/ 45 w 182"/>
                  <a:gd name="T7" fmla="*/ 144 h 165"/>
                  <a:gd name="T8" fmla="*/ 22 w 182"/>
                  <a:gd name="T9" fmla="*/ 164 h 165"/>
                  <a:gd name="T10" fmla="*/ 68 w 182"/>
                  <a:gd name="T11" fmla="*/ 125 h 165"/>
                  <a:gd name="T12" fmla="*/ 45 w 182"/>
                  <a:gd name="T13" fmla="*/ 96 h 165"/>
                  <a:gd name="T14" fmla="*/ 68 w 182"/>
                  <a:gd name="T15" fmla="*/ 77 h 165"/>
                  <a:gd name="T16" fmla="*/ 90 w 182"/>
                  <a:gd name="T17" fmla="*/ 105 h 165"/>
                  <a:gd name="T18" fmla="*/ 68 w 182"/>
                  <a:gd name="T19" fmla="*/ 125 h 165"/>
                  <a:gd name="T20" fmla="*/ 113 w 182"/>
                  <a:gd name="T21" fmla="*/ 88 h 165"/>
                  <a:gd name="T22" fmla="*/ 90 w 182"/>
                  <a:gd name="T23" fmla="*/ 60 h 165"/>
                  <a:gd name="T24" fmla="*/ 113 w 182"/>
                  <a:gd name="T25" fmla="*/ 40 h 165"/>
                  <a:gd name="T26" fmla="*/ 135 w 182"/>
                  <a:gd name="T27" fmla="*/ 68 h 165"/>
                  <a:gd name="T28" fmla="*/ 113 w 182"/>
                  <a:gd name="T29" fmla="*/ 88 h 165"/>
                  <a:gd name="T30" fmla="*/ 158 w 182"/>
                  <a:gd name="T31" fmla="*/ 48 h 165"/>
                  <a:gd name="T32" fmla="*/ 135 w 182"/>
                  <a:gd name="T33" fmla="*/ 20 h 165"/>
                  <a:gd name="T34" fmla="*/ 158 w 182"/>
                  <a:gd name="T35" fmla="*/ 0 h 165"/>
                  <a:gd name="T36" fmla="*/ 181 w 182"/>
                  <a:gd name="T37" fmla="*/ 29 h 165"/>
                  <a:gd name="T38" fmla="*/ 158 w 182"/>
                  <a:gd name="T39" fmla="*/ 48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82" h="165">
                    <a:moveTo>
                      <a:pt x="22" y="164"/>
                    </a:moveTo>
                    <a:lnTo>
                      <a:pt x="0" y="136"/>
                    </a:lnTo>
                    <a:lnTo>
                      <a:pt x="22" y="116"/>
                    </a:lnTo>
                    <a:lnTo>
                      <a:pt x="45" y="144"/>
                    </a:lnTo>
                    <a:lnTo>
                      <a:pt x="22" y="164"/>
                    </a:lnTo>
                    <a:close/>
                    <a:moveTo>
                      <a:pt x="68" y="125"/>
                    </a:moveTo>
                    <a:lnTo>
                      <a:pt x="45" y="96"/>
                    </a:lnTo>
                    <a:lnTo>
                      <a:pt x="68" y="77"/>
                    </a:lnTo>
                    <a:lnTo>
                      <a:pt x="90" y="105"/>
                    </a:lnTo>
                    <a:lnTo>
                      <a:pt x="68" y="125"/>
                    </a:lnTo>
                    <a:close/>
                    <a:moveTo>
                      <a:pt x="113" y="88"/>
                    </a:moveTo>
                    <a:lnTo>
                      <a:pt x="90" y="60"/>
                    </a:lnTo>
                    <a:lnTo>
                      <a:pt x="113" y="40"/>
                    </a:lnTo>
                    <a:lnTo>
                      <a:pt x="135" y="68"/>
                    </a:lnTo>
                    <a:lnTo>
                      <a:pt x="113" y="88"/>
                    </a:lnTo>
                    <a:close/>
                    <a:moveTo>
                      <a:pt x="158" y="48"/>
                    </a:moveTo>
                    <a:lnTo>
                      <a:pt x="135" y="20"/>
                    </a:lnTo>
                    <a:lnTo>
                      <a:pt x="158" y="0"/>
                    </a:lnTo>
                    <a:lnTo>
                      <a:pt x="181" y="29"/>
                    </a:lnTo>
                    <a:lnTo>
                      <a:pt x="158" y="48"/>
                    </a:lnTo>
                    <a:close/>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799">
                  <a:solidFill>
                    <a:srgbClr val="5F5F5F"/>
                  </a:solidFill>
                </a:endParaRPr>
              </a:p>
            </p:txBody>
          </p:sp>
          <p:sp>
            <p:nvSpPr>
              <p:cNvPr id="387" name="Freeform 145"/>
              <p:cNvSpPr>
                <a:spLocks noChangeArrowheads="1"/>
              </p:cNvSpPr>
              <p:nvPr/>
            </p:nvSpPr>
            <p:spPr bwMode="auto">
              <a:xfrm>
                <a:off x="4703763" y="2060575"/>
                <a:ext cx="146050" cy="146050"/>
              </a:xfrm>
              <a:custGeom>
                <a:avLst/>
                <a:gdLst>
                  <a:gd name="T0" fmla="*/ 203 w 407"/>
                  <a:gd name="T1" fmla="*/ 0 h 407"/>
                  <a:gd name="T2" fmla="*/ 0 w 407"/>
                  <a:gd name="T3" fmla="*/ 203 h 407"/>
                  <a:gd name="T4" fmla="*/ 203 w 407"/>
                  <a:gd name="T5" fmla="*/ 406 h 407"/>
                  <a:gd name="T6" fmla="*/ 406 w 407"/>
                  <a:gd name="T7" fmla="*/ 203 h 407"/>
                  <a:gd name="T8" fmla="*/ 203 w 407"/>
                  <a:gd name="T9" fmla="*/ 0 h 407"/>
                  <a:gd name="T10" fmla="*/ 53 w 407"/>
                  <a:gd name="T11" fmla="*/ 192 h 407"/>
                  <a:gd name="T12" fmla="*/ 104 w 407"/>
                  <a:gd name="T13" fmla="*/ 192 h 407"/>
                  <a:gd name="T14" fmla="*/ 104 w 407"/>
                  <a:gd name="T15" fmla="*/ 161 h 407"/>
                  <a:gd name="T16" fmla="*/ 177 w 407"/>
                  <a:gd name="T17" fmla="*/ 203 h 407"/>
                  <a:gd name="T18" fmla="*/ 104 w 407"/>
                  <a:gd name="T19" fmla="*/ 246 h 407"/>
                  <a:gd name="T20" fmla="*/ 104 w 407"/>
                  <a:gd name="T21" fmla="*/ 215 h 407"/>
                  <a:gd name="T22" fmla="*/ 53 w 407"/>
                  <a:gd name="T23" fmla="*/ 215 h 407"/>
                  <a:gd name="T24" fmla="*/ 53 w 407"/>
                  <a:gd name="T25" fmla="*/ 192 h 407"/>
                  <a:gd name="T26" fmla="*/ 206 w 407"/>
                  <a:gd name="T27" fmla="*/ 353 h 407"/>
                  <a:gd name="T28" fmla="*/ 163 w 407"/>
                  <a:gd name="T29" fmla="*/ 279 h 407"/>
                  <a:gd name="T30" fmla="*/ 194 w 407"/>
                  <a:gd name="T31" fmla="*/ 279 h 407"/>
                  <a:gd name="T32" fmla="*/ 194 w 407"/>
                  <a:gd name="T33" fmla="*/ 127 h 407"/>
                  <a:gd name="T34" fmla="*/ 163 w 407"/>
                  <a:gd name="T35" fmla="*/ 127 h 407"/>
                  <a:gd name="T36" fmla="*/ 206 w 407"/>
                  <a:gd name="T37" fmla="*/ 54 h 407"/>
                  <a:gd name="T38" fmla="*/ 248 w 407"/>
                  <a:gd name="T39" fmla="*/ 127 h 407"/>
                  <a:gd name="T40" fmla="*/ 217 w 407"/>
                  <a:gd name="T41" fmla="*/ 127 h 407"/>
                  <a:gd name="T42" fmla="*/ 217 w 407"/>
                  <a:gd name="T43" fmla="*/ 279 h 407"/>
                  <a:gd name="T44" fmla="*/ 248 w 407"/>
                  <a:gd name="T45" fmla="*/ 279 h 407"/>
                  <a:gd name="T46" fmla="*/ 206 w 407"/>
                  <a:gd name="T47" fmla="*/ 353 h 407"/>
                  <a:gd name="T48" fmla="*/ 307 w 407"/>
                  <a:gd name="T49" fmla="*/ 246 h 407"/>
                  <a:gd name="T50" fmla="*/ 234 w 407"/>
                  <a:gd name="T51" fmla="*/ 203 h 407"/>
                  <a:gd name="T52" fmla="*/ 307 w 407"/>
                  <a:gd name="T53" fmla="*/ 161 h 407"/>
                  <a:gd name="T54" fmla="*/ 307 w 407"/>
                  <a:gd name="T55" fmla="*/ 192 h 407"/>
                  <a:gd name="T56" fmla="*/ 358 w 407"/>
                  <a:gd name="T57" fmla="*/ 192 h 407"/>
                  <a:gd name="T58" fmla="*/ 358 w 407"/>
                  <a:gd name="T59" fmla="*/ 215 h 407"/>
                  <a:gd name="T60" fmla="*/ 307 w 407"/>
                  <a:gd name="T61" fmla="*/ 215 h 407"/>
                  <a:gd name="T62" fmla="*/ 307 w 407"/>
                  <a:gd name="T63" fmla="*/ 246 h 4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07" h="407">
                    <a:moveTo>
                      <a:pt x="203" y="0"/>
                    </a:moveTo>
                    <a:cubicBezTo>
                      <a:pt x="90" y="0"/>
                      <a:pt x="0" y="90"/>
                      <a:pt x="0" y="203"/>
                    </a:cubicBezTo>
                    <a:cubicBezTo>
                      <a:pt x="0" y="316"/>
                      <a:pt x="90" y="406"/>
                      <a:pt x="203" y="406"/>
                    </a:cubicBezTo>
                    <a:cubicBezTo>
                      <a:pt x="316" y="406"/>
                      <a:pt x="406" y="316"/>
                      <a:pt x="406" y="203"/>
                    </a:cubicBezTo>
                    <a:cubicBezTo>
                      <a:pt x="406" y="90"/>
                      <a:pt x="316" y="0"/>
                      <a:pt x="203" y="0"/>
                    </a:cubicBezTo>
                    <a:close/>
                    <a:moveTo>
                      <a:pt x="53" y="192"/>
                    </a:moveTo>
                    <a:lnTo>
                      <a:pt x="104" y="192"/>
                    </a:lnTo>
                    <a:lnTo>
                      <a:pt x="104" y="161"/>
                    </a:lnTo>
                    <a:lnTo>
                      <a:pt x="177" y="203"/>
                    </a:lnTo>
                    <a:lnTo>
                      <a:pt x="104" y="246"/>
                    </a:lnTo>
                    <a:lnTo>
                      <a:pt x="104" y="215"/>
                    </a:lnTo>
                    <a:lnTo>
                      <a:pt x="53" y="215"/>
                    </a:lnTo>
                    <a:lnTo>
                      <a:pt x="53" y="192"/>
                    </a:lnTo>
                    <a:close/>
                    <a:moveTo>
                      <a:pt x="206" y="353"/>
                    </a:moveTo>
                    <a:lnTo>
                      <a:pt x="163" y="279"/>
                    </a:lnTo>
                    <a:lnTo>
                      <a:pt x="194" y="279"/>
                    </a:lnTo>
                    <a:lnTo>
                      <a:pt x="194" y="127"/>
                    </a:lnTo>
                    <a:lnTo>
                      <a:pt x="163" y="127"/>
                    </a:lnTo>
                    <a:lnTo>
                      <a:pt x="206" y="54"/>
                    </a:lnTo>
                    <a:lnTo>
                      <a:pt x="248" y="127"/>
                    </a:lnTo>
                    <a:lnTo>
                      <a:pt x="217" y="127"/>
                    </a:lnTo>
                    <a:lnTo>
                      <a:pt x="217" y="279"/>
                    </a:lnTo>
                    <a:lnTo>
                      <a:pt x="248" y="279"/>
                    </a:lnTo>
                    <a:lnTo>
                      <a:pt x="206" y="353"/>
                    </a:lnTo>
                    <a:close/>
                    <a:moveTo>
                      <a:pt x="307" y="246"/>
                    </a:moveTo>
                    <a:lnTo>
                      <a:pt x="234" y="203"/>
                    </a:lnTo>
                    <a:lnTo>
                      <a:pt x="307" y="161"/>
                    </a:lnTo>
                    <a:lnTo>
                      <a:pt x="307" y="192"/>
                    </a:lnTo>
                    <a:lnTo>
                      <a:pt x="358" y="192"/>
                    </a:lnTo>
                    <a:lnTo>
                      <a:pt x="358" y="215"/>
                    </a:lnTo>
                    <a:lnTo>
                      <a:pt x="307" y="215"/>
                    </a:lnTo>
                    <a:lnTo>
                      <a:pt x="307" y="246"/>
                    </a:lnTo>
                    <a:close/>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799">
                  <a:solidFill>
                    <a:srgbClr val="5F5F5F"/>
                  </a:solidFill>
                </a:endParaRPr>
              </a:p>
            </p:txBody>
          </p:sp>
          <p:sp>
            <p:nvSpPr>
              <p:cNvPr id="388" name="Freeform 300"/>
              <p:cNvSpPr>
                <a:spLocks noChangeArrowheads="1"/>
              </p:cNvSpPr>
              <p:nvPr/>
            </p:nvSpPr>
            <p:spPr bwMode="auto">
              <a:xfrm>
                <a:off x="4873625" y="1930400"/>
                <a:ext cx="182563" cy="101600"/>
              </a:xfrm>
              <a:custGeom>
                <a:avLst/>
                <a:gdLst>
                  <a:gd name="T0" fmla="*/ 414 w 505"/>
                  <a:gd name="T1" fmla="*/ 104 h 283"/>
                  <a:gd name="T2" fmla="*/ 405 w 505"/>
                  <a:gd name="T3" fmla="*/ 104 h 283"/>
                  <a:gd name="T4" fmla="*/ 318 w 505"/>
                  <a:gd name="T5" fmla="*/ 39 h 283"/>
                  <a:gd name="T6" fmla="*/ 287 w 505"/>
                  <a:gd name="T7" fmla="*/ 45 h 283"/>
                  <a:gd name="T8" fmla="*/ 202 w 505"/>
                  <a:gd name="T9" fmla="*/ 0 h 283"/>
                  <a:gd name="T10" fmla="*/ 103 w 505"/>
                  <a:gd name="T11" fmla="*/ 79 h 283"/>
                  <a:gd name="T12" fmla="*/ 100 w 505"/>
                  <a:gd name="T13" fmla="*/ 79 h 283"/>
                  <a:gd name="T14" fmla="*/ 0 w 505"/>
                  <a:gd name="T15" fmla="*/ 180 h 283"/>
                  <a:gd name="T16" fmla="*/ 100 w 505"/>
                  <a:gd name="T17" fmla="*/ 282 h 283"/>
                  <a:gd name="T18" fmla="*/ 414 w 505"/>
                  <a:gd name="T19" fmla="*/ 282 h 283"/>
                  <a:gd name="T20" fmla="*/ 504 w 505"/>
                  <a:gd name="T21" fmla="*/ 192 h 283"/>
                  <a:gd name="T22" fmla="*/ 414 w 505"/>
                  <a:gd name="T23" fmla="*/ 104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05" h="283">
                    <a:moveTo>
                      <a:pt x="414" y="104"/>
                    </a:moveTo>
                    <a:cubicBezTo>
                      <a:pt x="411" y="104"/>
                      <a:pt x="408" y="104"/>
                      <a:pt x="405" y="104"/>
                    </a:cubicBezTo>
                    <a:cubicBezTo>
                      <a:pt x="394" y="68"/>
                      <a:pt x="360" y="39"/>
                      <a:pt x="318" y="39"/>
                    </a:cubicBezTo>
                    <a:cubicBezTo>
                      <a:pt x="306" y="39"/>
                      <a:pt x="298" y="42"/>
                      <a:pt x="287" y="45"/>
                    </a:cubicBezTo>
                    <a:cubicBezTo>
                      <a:pt x="267" y="17"/>
                      <a:pt x="236" y="0"/>
                      <a:pt x="202" y="0"/>
                    </a:cubicBezTo>
                    <a:cubicBezTo>
                      <a:pt x="154" y="0"/>
                      <a:pt x="112" y="34"/>
                      <a:pt x="103" y="79"/>
                    </a:cubicBezTo>
                    <a:lnTo>
                      <a:pt x="100" y="79"/>
                    </a:lnTo>
                    <a:cubicBezTo>
                      <a:pt x="45" y="79"/>
                      <a:pt x="0" y="123"/>
                      <a:pt x="0" y="180"/>
                    </a:cubicBezTo>
                    <a:cubicBezTo>
                      <a:pt x="0" y="236"/>
                      <a:pt x="45" y="282"/>
                      <a:pt x="100" y="282"/>
                    </a:cubicBezTo>
                    <a:lnTo>
                      <a:pt x="414" y="282"/>
                    </a:lnTo>
                    <a:cubicBezTo>
                      <a:pt x="464" y="282"/>
                      <a:pt x="504" y="243"/>
                      <a:pt x="504" y="192"/>
                    </a:cubicBezTo>
                    <a:cubicBezTo>
                      <a:pt x="504" y="141"/>
                      <a:pt x="462" y="104"/>
                      <a:pt x="414" y="104"/>
                    </a:cubicBez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799">
                  <a:solidFill>
                    <a:srgbClr val="5F5F5F"/>
                  </a:solidFill>
                </a:endParaRPr>
              </a:p>
            </p:txBody>
          </p:sp>
          <p:sp>
            <p:nvSpPr>
              <p:cNvPr id="389" name="Freeform 301"/>
              <p:cNvSpPr>
                <a:spLocks noChangeArrowheads="1"/>
              </p:cNvSpPr>
              <p:nvPr/>
            </p:nvSpPr>
            <p:spPr bwMode="auto">
              <a:xfrm>
                <a:off x="4833938" y="2028825"/>
                <a:ext cx="65087" cy="58738"/>
              </a:xfrm>
              <a:custGeom>
                <a:avLst/>
                <a:gdLst>
                  <a:gd name="T0" fmla="*/ 22 w 182"/>
                  <a:gd name="T1" fmla="*/ 164 h 165"/>
                  <a:gd name="T2" fmla="*/ 0 w 182"/>
                  <a:gd name="T3" fmla="*/ 136 h 165"/>
                  <a:gd name="T4" fmla="*/ 22 w 182"/>
                  <a:gd name="T5" fmla="*/ 116 h 165"/>
                  <a:gd name="T6" fmla="*/ 45 w 182"/>
                  <a:gd name="T7" fmla="*/ 144 h 165"/>
                  <a:gd name="T8" fmla="*/ 22 w 182"/>
                  <a:gd name="T9" fmla="*/ 164 h 165"/>
                  <a:gd name="T10" fmla="*/ 68 w 182"/>
                  <a:gd name="T11" fmla="*/ 125 h 165"/>
                  <a:gd name="T12" fmla="*/ 45 w 182"/>
                  <a:gd name="T13" fmla="*/ 96 h 165"/>
                  <a:gd name="T14" fmla="*/ 68 w 182"/>
                  <a:gd name="T15" fmla="*/ 77 h 165"/>
                  <a:gd name="T16" fmla="*/ 90 w 182"/>
                  <a:gd name="T17" fmla="*/ 105 h 165"/>
                  <a:gd name="T18" fmla="*/ 68 w 182"/>
                  <a:gd name="T19" fmla="*/ 125 h 165"/>
                  <a:gd name="T20" fmla="*/ 113 w 182"/>
                  <a:gd name="T21" fmla="*/ 88 h 165"/>
                  <a:gd name="T22" fmla="*/ 90 w 182"/>
                  <a:gd name="T23" fmla="*/ 60 h 165"/>
                  <a:gd name="T24" fmla="*/ 113 w 182"/>
                  <a:gd name="T25" fmla="*/ 40 h 165"/>
                  <a:gd name="T26" fmla="*/ 135 w 182"/>
                  <a:gd name="T27" fmla="*/ 68 h 165"/>
                  <a:gd name="T28" fmla="*/ 113 w 182"/>
                  <a:gd name="T29" fmla="*/ 88 h 165"/>
                  <a:gd name="T30" fmla="*/ 158 w 182"/>
                  <a:gd name="T31" fmla="*/ 48 h 165"/>
                  <a:gd name="T32" fmla="*/ 135 w 182"/>
                  <a:gd name="T33" fmla="*/ 20 h 165"/>
                  <a:gd name="T34" fmla="*/ 158 w 182"/>
                  <a:gd name="T35" fmla="*/ 0 h 165"/>
                  <a:gd name="T36" fmla="*/ 181 w 182"/>
                  <a:gd name="T37" fmla="*/ 29 h 165"/>
                  <a:gd name="T38" fmla="*/ 158 w 182"/>
                  <a:gd name="T39" fmla="*/ 48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82" h="165">
                    <a:moveTo>
                      <a:pt x="22" y="164"/>
                    </a:moveTo>
                    <a:lnTo>
                      <a:pt x="0" y="136"/>
                    </a:lnTo>
                    <a:lnTo>
                      <a:pt x="22" y="116"/>
                    </a:lnTo>
                    <a:lnTo>
                      <a:pt x="45" y="144"/>
                    </a:lnTo>
                    <a:lnTo>
                      <a:pt x="22" y="164"/>
                    </a:lnTo>
                    <a:close/>
                    <a:moveTo>
                      <a:pt x="68" y="125"/>
                    </a:moveTo>
                    <a:lnTo>
                      <a:pt x="45" y="96"/>
                    </a:lnTo>
                    <a:lnTo>
                      <a:pt x="68" y="77"/>
                    </a:lnTo>
                    <a:lnTo>
                      <a:pt x="90" y="105"/>
                    </a:lnTo>
                    <a:lnTo>
                      <a:pt x="68" y="125"/>
                    </a:lnTo>
                    <a:close/>
                    <a:moveTo>
                      <a:pt x="113" y="88"/>
                    </a:moveTo>
                    <a:lnTo>
                      <a:pt x="90" y="60"/>
                    </a:lnTo>
                    <a:lnTo>
                      <a:pt x="113" y="40"/>
                    </a:lnTo>
                    <a:lnTo>
                      <a:pt x="135" y="68"/>
                    </a:lnTo>
                    <a:lnTo>
                      <a:pt x="113" y="88"/>
                    </a:lnTo>
                    <a:close/>
                    <a:moveTo>
                      <a:pt x="158" y="48"/>
                    </a:moveTo>
                    <a:lnTo>
                      <a:pt x="135" y="20"/>
                    </a:lnTo>
                    <a:lnTo>
                      <a:pt x="158" y="0"/>
                    </a:lnTo>
                    <a:lnTo>
                      <a:pt x="181" y="29"/>
                    </a:lnTo>
                    <a:lnTo>
                      <a:pt x="158" y="48"/>
                    </a:lnTo>
                    <a:close/>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799">
                  <a:solidFill>
                    <a:srgbClr val="5F5F5F"/>
                  </a:solidFill>
                </a:endParaRPr>
              </a:p>
            </p:txBody>
          </p:sp>
          <p:sp>
            <p:nvSpPr>
              <p:cNvPr id="390" name="Freeform 302"/>
              <p:cNvSpPr>
                <a:spLocks noChangeArrowheads="1"/>
              </p:cNvSpPr>
              <p:nvPr/>
            </p:nvSpPr>
            <p:spPr bwMode="auto">
              <a:xfrm>
                <a:off x="4703763" y="2060575"/>
                <a:ext cx="146050" cy="146050"/>
              </a:xfrm>
              <a:custGeom>
                <a:avLst/>
                <a:gdLst>
                  <a:gd name="T0" fmla="*/ 203 w 407"/>
                  <a:gd name="T1" fmla="*/ 0 h 407"/>
                  <a:gd name="T2" fmla="*/ 0 w 407"/>
                  <a:gd name="T3" fmla="*/ 203 h 407"/>
                  <a:gd name="T4" fmla="*/ 203 w 407"/>
                  <a:gd name="T5" fmla="*/ 406 h 407"/>
                  <a:gd name="T6" fmla="*/ 406 w 407"/>
                  <a:gd name="T7" fmla="*/ 203 h 407"/>
                  <a:gd name="T8" fmla="*/ 203 w 407"/>
                  <a:gd name="T9" fmla="*/ 0 h 407"/>
                  <a:gd name="T10" fmla="*/ 53 w 407"/>
                  <a:gd name="T11" fmla="*/ 192 h 407"/>
                  <a:gd name="T12" fmla="*/ 104 w 407"/>
                  <a:gd name="T13" fmla="*/ 192 h 407"/>
                  <a:gd name="T14" fmla="*/ 104 w 407"/>
                  <a:gd name="T15" fmla="*/ 161 h 407"/>
                  <a:gd name="T16" fmla="*/ 177 w 407"/>
                  <a:gd name="T17" fmla="*/ 203 h 407"/>
                  <a:gd name="T18" fmla="*/ 104 w 407"/>
                  <a:gd name="T19" fmla="*/ 246 h 407"/>
                  <a:gd name="T20" fmla="*/ 104 w 407"/>
                  <a:gd name="T21" fmla="*/ 215 h 407"/>
                  <a:gd name="T22" fmla="*/ 53 w 407"/>
                  <a:gd name="T23" fmla="*/ 215 h 407"/>
                  <a:gd name="T24" fmla="*/ 53 w 407"/>
                  <a:gd name="T25" fmla="*/ 192 h 407"/>
                  <a:gd name="T26" fmla="*/ 206 w 407"/>
                  <a:gd name="T27" fmla="*/ 353 h 407"/>
                  <a:gd name="T28" fmla="*/ 163 w 407"/>
                  <a:gd name="T29" fmla="*/ 279 h 407"/>
                  <a:gd name="T30" fmla="*/ 194 w 407"/>
                  <a:gd name="T31" fmla="*/ 279 h 407"/>
                  <a:gd name="T32" fmla="*/ 194 w 407"/>
                  <a:gd name="T33" fmla="*/ 127 h 407"/>
                  <a:gd name="T34" fmla="*/ 163 w 407"/>
                  <a:gd name="T35" fmla="*/ 127 h 407"/>
                  <a:gd name="T36" fmla="*/ 206 w 407"/>
                  <a:gd name="T37" fmla="*/ 54 h 407"/>
                  <a:gd name="T38" fmla="*/ 248 w 407"/>
                  <a:gd name="T39" fmla="*/ 127 h 407"/>
                  <a:gd name="T40" fmla="*/ 217 w 407"/>
                  <a:gd name="T41" fmla="*/ 127 h 407"/>
                  <a:gd name="T42" fmla="*/ 217 w 407"/>
                  <a:gd name="T43" fmla="*/ 279 h 407"/>
                  <a:gd name="T44" fmla="*/ 248 w 407"/>
                  <a:gd name="T45" fmla="*/ 279 h 407"/>
                  <a:gd name="T46" fmla="*/ 206 w 407"/>
                  <a:gd name="T47" fmla="*/ 353 h 407"/>
                  <a:gd name="T48" fmla="*/ 307 w 407"/>
                  <a:gd name="T49" fmla="*/ 246 h 407"/>
                  <a:gd name="T50" fmla="*/ 234 w 407"/>
                  <a:gd name="T51" fmla="*/ 203 h 407"/>
                  <a:gd name="T52" fmla="*/ 307 w 407"/>
                  <a:gd name="T53" fmla="*/ 161 h 407"/>
                  <a:gd name="T54" fmla="*/ 307 w 407"/>
                  <a:gd name="T55" fmla="*/ 192 h 407"/>
                  <a:gd name="T56" fmla="*/ 358 w 407"/>
                  <a:gd name="T57" fmla="*/ 192 h 407"/>
                  <a:gd name="T58" fmla="*/ 358 w 407"/>
                  <a:gd name="T59" fmla="*/ 215 h 407"/>
                  <a:gd name="T60" fmla="*/ 307 w 407"/>
                  <a:gd name="T61" fmla="*/ 215 h 407"/>
                  <a:gd name="T62" fmla="*/ 307 w 407"/>
                  <a:gd name="T63" fmla="*/ 246 h 4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07" h="407">
                    <a:moveTo>
                      <a:pt x="203" y="0"/>
                    </a:moveTo>
                    <a:cubicBezTo>
                      <a:pt x="90" y="0"/>
                      <a:pt x="0" y="90"/>
                      <a:pt x="0" y="203"/>
                    </a:cubicBezTo>
                    <a:cubicBezTo>
                      <a:pt x="0" y="316"/>
                      <a:pt x="90" y="406"/>
                      <a:pt x="203" y="406"/>
                    </a:cubicBezTo>
                    <a:cubicBezTo>
                      <a:pt x="316" y="406"/>
                      <a:pt x="406" y="316"/>
                      <a:pt x="406" y="203"/>
                    </a:cubicBezTo>
                    <a:cubicBezTo>
                      <a:pt x="406" y="90"/>
                      <a:pt x="316" y="0"/>
                      <a:pt x="203" y="0"/>
                    </a:cubicBezTo>
                    <a:close/>
                    <a:moveTo>
                      <a:pt x="53" y="192"/>
                    </a:moveTo>
                    <a:lnTo>
                      <a:pt x="104" y="192"/>
                    </a:lnTo>
                    <a:lnTo>
                      <a:pt x="104" y="161"/>
                    </a:lnTo>
                    <a:lnTo>
                      <a:pt x="177" y="203"/>
                    </a:lnTo>
                    <a:lnTo>
                      <a:pt x="104" y="246"/>
                    </a:lnTo>
                    <a:lnTo>
                      <a:pt x="104" y="215"/>
                    </a:lnTo>
                    <a:lnTo>
                      <a:pt x="53" y="215"/>
                    </a:lnTo>
                    <a:lnTo>
                      <a:pt x="53" y="192"/>
                    </a:lnTo>
                    <a:close/>
                    <a:moveTo>
                      <a:pt x="206" y="353"/>
                    </a:moveTo>
                    <a:lnTo>
                      <a:pt x="163" y="279"/>
                    </a:lnTo>
                    <a:lnTo>
                      <a:pt x="194" y="279"/>
                    </a:lnTo>
                    <a:lnTo>
                      <a:pt x="194" y="127"/>
                    </a:lnTo>
                    <a:lnTo>
                      <a:pt x="163" y="127"/>
                    </a:lnTo>
                    <a:lnTo>
                      <a:pt x="206" y="54"/>
                    </a:lnTo>
                    <a:lnTo>
                      <a:pt x="248" y="127"/>
                    </a:lnTo>
                    <a:lnTo>
                      <a:pt x="217" y="127"/>
                    </a:lnTo>
                    <a:lnTo>
                      <a:pt x="217" y="279"/>
                    </a:lnTo>
                    <a:lnTo>
                      <a:pt x="248" y="279"/>
                    </a:lnTo>
                    <a:lnTo>
                      <a:pt x="206" y="353"/>
                    </a:lnTo>
                    <a:close/>
                    <a:moveTo>
                      <a:pt x="307" y="246"/>
                    </a:moveTo>
                    <a:lnTo>
                      <a:pt x="234" y="203"/>
                    </a:lnTo>
                    <a:lnTo>
                      <a:pt x="307" y="161"/>
                    </a:lnTo>
                    <a:lnTo>
                      <a:pt x="307" y="192"/>
                    </a:lnTo>
                    <a:lnTo>
                      <a:pt x="358" y="192"/>
                    </a:lnTo>
                    <a:lnTo>
                      <a:pt x="358" y="215"/>
                    </a:lnTo>
                    <a:lnTo>
                      <a:pt x="307" y="215"/>
                    </a:lnTo>
                    <a:lnTo>
                      <a:pt x="307" y="246"/>
                    </a:lnTo>
                    <a:close/>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799">
                  <a:solidFill>
                    <a:srgbClr val="5F5F5F"/>
                  </a:solidFill>
                </a:endParaRPr>
              </a:p>
            </p:txBody>
          </p:sp>
        </p:grpSp>
        <p:sp>
          <p:nvSpPr>
            <p:cNvPr id="384" name="Rectangle 383"/>
            <p:cNvSpPr/>
            <p:nvPr/>
          </p:nvSpPr>
          <p:spPr>
            <a:xfrm>
              <a:off x="5525115" y="2102017"/>
              <a:ext cx="986918" cy="976146"/>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sz="1799"/>
            </a:p>
          </p:txBody>
        </p:sp>
      </p:grpSp>
      <p:sp>
        <p:nvSpPr>
          <p:cNvPr id="408" name="Rectangle 407"/>
          <p:cNvSpPr/>
          <p:nvPr/>
        </p:nvSpPr>
        <p:spPr>
          <a:xfrm>
            <a:off x="8893560" y="851571"/>
            <a:ext cx="845600" cy="341543"/>
          </a:xfrm>
          <a:prstGeom prst="rect">
            <a:avLst/>
          </a:prstGeom>
        </p:spPr>
        <p:style>
          <a:lnRef idx="2">
            <a:schemeClr val="accent4"/>
          </a:lnRef>
          <a:fillRef idx="1">
            <a:schemeClr val="lt1"/>
          </a:fillRef>
          <a:effectRef idx="0">
            <a:schemeClr val="accent4"/>
          </a:effectRef>
          <a:fontRef idx="minor">
            <a:schemeClr val="dk1"/>
          </a:fontRef>
        </p:style>
        <p:txBody>
          <a:bodyPr wrap="square">
            <a:spAutoFit/>
          </a:bodyPr>
          <a:lstStyle/>
          <a:p>
            <a:pPr algn="ctr">
              <a:lnSpc>
                <a:spcPct val="90000"/>
              </a:lnSpc>
            </a:pPr>
            <a:r>
              <a:rPr lang="en-US" altLang="en-US" sz="900" b="1" dirty="0">
                <a:solidFill>
                  <a:srgbClr val="5F5F5F"/>
                </a:solidFill>
              </a:rPr>
              <a:t>External </a:t>
            </a:r>
          </a:p>
          <a:p>
            <a:pPr algn="ctr">
              <a:lnSpc>
                <a:spcPct val="90000"/>
              </a:lnSpc>
            </a:pPr>
            <a:r>
              <a:rPr lang="en-US" altLang="en-US" sz="900" b="1" dirty="0">
                <a:solidFill>
                  <a:srgbClr val="5F5F5F"/>
                </a:solidFill>
              </a:rPr>
              <a:t>Web Client</a:t>
            </a:r>
          </a:p>
        </p:txBody>
      </p:sp>
      <p:cxnSp>
        <p:nvCxnSpPr>
          <p:cNvPr id="409" name="Straight Arrow Connector 408"/>
          <p:cNvCxnSpPr/>
          <p:nvPr/>
        </p:nvCxnSpPr>
        <p:spPr>
          <a:xfrm flipH="1">
            <a:off x="8268883" y="1010916"/>
            <a:ext cx="563733" cy="0"/>
          </a:xfrm>
          <a:prstGeom prst="straightConnector1">
            <a:avLst/>
          </a:prstGeom>
          <a:ln w="19050">
            <a:solidFill>
              <a:schemeClr val="accent5"/>
            </a:solidFill>
            <a:miter lim="800000"/>
            <a:tailEnd type="arrow"/>
          </a:ln>
        </p:spPr>
        <p:style>
          <a:lnRef idx="1">
            <a:schemeClr val="accent1"/>
          </a:lnRef>
          <a:fillRef idx="0">
            <a:schemeClr val="accent1"/>
          </a:fillRef>
          <a:effectRef idx="0">
            <a:schemeClr val="accent1"/>
          </a:effectRef>
          <a:fontRef idx="minor">
            <a:schemeClr val="tx1"/>
          </a:fontRef>
        </p:style>
      </p:cxnSp>
      <p:sp>
        <p:nvSpPr>
          <p:cNvPr id="410" name="Rectangle 409"/>
          <p:cNvSpPr/>
          <p:nvPr/>
        </p:nvSpPr>
        <p:spPr>
          <a:xfrm>
            <a:off x="7828838" y="1732973"/>
            <a:ext cx="1188014" cy="4525489"/>
          </a:xfrm>
          <a:prstGeom prst="rect">
            <a:avLst/>
          </a:prstGeom>
          <a:noFill/>
          <a:ln w="19050">
            <a:solidFill>
              <a:schemeClr val="tx1"/>
            </a:solid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t" anchorCtr="0" forceAA="0" compatLnSpc="1">
            <a:prstTxWarp prst="textNoShape">
              <a:avLst/>
            </a:prstTxWarp>
            <a:noAutofit/>
          </a:bodyPr>
          <a:lstStyle/>
          <a:p>
            <a:pPr>
              <a:lnSpc>
                <a:spcPct val="90000"/>
              </a:lnSpc>
            </a:pPr>
            <a:r>
              <a:rPr lang="en-US" sz="900" dirty="0">
                <a:solidFill>
                  <a:srgbClr val="5F5F5F"/>
                </a:solidFill>
              </a:rPr>
              <a:t>AD2</a:t>
            </a:r>
            <a:endParaRPr lang="en-US" sz="1799" dirty="0"/>
          </a:p>
        </p:txBody>
      </p:sp>
      <p:sp>
        <p:nvSpPr>
          <p:cNvPr id="415" name="Line 54"/>
          <p:cNvSpPr>
            <a:spLocks noChangeShapeType="1"/>
          </p:cNvSpPr>
          <p:nvPr/>
        </p:nvSpPr>
        <p:spPr bwMode="auto">
          <a:xfrm flipV="1">
            <a:off x="6620666" y="1505243"/>
            <a:ext cx="0" cy="484678"/>
          </a:xfrm>
          <a:prstGeom prst="line">
            <a:avLst/>
          </a:prstGeom>
          <a:noFill/>
          <a:ln w="12700">
            <a:solidFill>
              <a:schemeClr val="tx1"/>
            </a:solidFill>
            <a:round/>
            <a:headEnd type="oval" w="sm" len="sm"/>
            <a:tailEnd type="oval" w="sm" len="sm"/>
          </a:ln>
          <a:effectLst/>
        </p:spPr>
        <p:txBody>
          <a:bodyPr wrap="square" lIns="92051" tIns="46026" rIns="92051" bIns="46026">
            <a:spAutoFit/>
          </a:bodyPr>
          <a:lstStyle/>
          <a:p>
            <a:pPr>
              <a:defRPr/>
            </a:pPr>
            <a:endParaRPr lang="en-US" sz="1600"/>
          </a:p>
        </p:txBody>
      </p:sp>
      <p:grpSp>
        <p:nvGrpSpPr>
          <p:cNvPr id="277" name="Group 276">
            <a:extLst>
              <a:ext uri="{FF2B5EF4-FFF2-40B4-BE49-F238E27FC236}">
                <a16:creationId xmlns:a16="http://schemas.microsoft.com/office/drawing/2014/main" id="{A6E65CA2-897E-4F14-AE98-8354DC6FF704}"/>
              </a:ext>
            </a:extLst>
          </p:cNvPr>
          <p:cNvGrpSpPr/>
          <p:nvPr/>
        </p:nvGrpSpPr>
        <p:grpSpPr>
          <a:xfrm>
            <a:off x="4760485" y="3614666"/>
            <a:ext cx="505195" cy="549972"/>
            <a:chOff x="4174173" y="2103309"/>
            <a:chExt cx="639069" cy="695710"/>
          </a:xfrm>
        </p:grpSpPr>
        <p:grpSp>
          <p:nvGrpSpPr>
            <p:cNvPr id="278" name="Group 120">
              <a:extLst>
                <a:ext uri="{FF2B5EF4-FFF2-40B4-BE49-F238E27FC236}">
                  <a16:creationId xmlns:a16="http://schemas.microsoft.com/office/drawing/2014/main" id="{10ABDF8C-2CD3-4FE8-A971-7E9454BCBF27}"/>
                </a:ext>
              </a:extLst>
            </p:cNvPr>
            <p:cNvGrpSpPr/>
            <p:nvPr/>
          </p:nvGrpSpPr>
          <p:grpSpPr>
            <a:xfrm>
              <a:off x="4235962" y="2181412"/>
              <a:ext cx="502281" cy="548163"/>
              <a:chOff x="2505075" y="2108200"/>
              <a:chExt cx="330200" cy="360363"/>
            </a:xfrm>
            <a:solidFill>
              <a:srgbClr val="F80000"/>
            </a:solidFill>
          </p:grpSpPr>
          <p:sp>
            <p:nvSpPr>
              <p:cNvPr id="280" name="Freeform 199">
                <a:extLst>
                  <a:ext uri="{FF2B5EF4-FFF2-40B4-BE49-F238E27FC236}">
                    <a16:creationId xmlns:a16="http://schemas.microsoft.com/office/drawing/2014/main" id="{FC054F41-5FE3-45F0-ADB3-DDEC2EA060A6}"/>
                  </a:ext>
                </a:extLst>
              </p:cNvPr>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799"/>
              </a:p>
            </p:txBody>
          </p:sp>
          <p:sp>
            <p:nvSpPr>
              <p:cNvPr id="281" name="Freeform 200">
                <a:extLst>
                  <a:ext uri="{FF2B5EF4-FFF2-40B4-BE49-F238E27FC236}">
                    <a16:creationId xmlns:a16="http://schemas.microsoft.com/office/drawing/2014/main" id="{7616D47A-3515-4521-B714-874A330A3080}"/>
                  </a:ext>
                </a:extLst>
              </p:cNvPr>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799"/>
              </a:p>
            </p:txBody>
          </p:sp>
        </p:grpSp>
        <p:sp>
          <p:nvSpPr>
            <p:cNvPr id="279" name="Rectangle 278">
              <a:extLst>
                <a:ext uri="{FF2B5EF4-FFF2-40B4-BE49-F238E27FC236}">
                  <a16:creationId xmlns:a16="http://schemas.microsoft.com/office/drawing/2014/main" id="{85C91FCE-4BD6-408D-B017-A5CD78C29BA5}"/>
                </a:ext>
              </a:extLst>
            </p:cNvPr>
            <p:cNvSpPr/>
            <p:nvPr/>
          </p:nvSpPr>
          <p:spPr>
            <a:xfrm>
              <a:off x="4174173" y="2103309"/>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sz="1799"/>
            </a:p>
          </p:txBody>
        </p:sp>
      </p:grpSp>
      <p:grpSp>
        <p:nvGrpSpPr>
          <p:cNvPr id="287" name="Group 286">
            <a:extLst>
              <a:ext uri="{FF2B5EF4-FFF2-40B4-BE49-F238E27FC236}">
                <a16:creationId xmlns:a16="http://schemas.microsoft.com/office/drawing/2014/main" id="{959D80B8-4E1B-4711-9433-058934E45AF7}"/>
              </a:ext>
            </a:extLst>
          </p:cNvPr>
          <p:cNvGrpSpPr>
            <a:grpSpLocks noChangeAspect="1"/>
          </p:cNvGrpSpPr>
          <p:nvPr/>
        </p:nvGrpSpPr>
        <p:grpSpPr>
          <a:xfrm>
            <a:off x="4064604" y="5834420"/>
            <a:ext cx="483416" cy="483416"/>
            <a:chOff x="7046913" y="4090988"/>
            <a:chExt cx="327025" cy="327025"/>
          </a:xfrm>
          <a:solidFill>
            <a:schemeClr val="accent1"/>
          </a:solidFill>
        </p:grpSpPr>
        <p:sp>
          <p:nvSpPr>
            <p:cNvPr id="288" name="Freeform 32">
              <a:extLst>
                <a:ext uri="{FF2B5EF4-FFF2-40B4-BE49-F238E27FC236}">
                  <a16:creationId xmlns:a16="http://schemas.microsoft.com/office/drawing/2014/main" id="{13746189-B895-4472-9047-A0D219AD5116}"/>
                </a:ext>
              </a:extLst>
            </p:cNvPr>
            <p:cNvSpPr>
              <a:spLocks noChangeArrowheads="1"/>
            </p:cNvSpPr>
            <p:nvPr/>
          </p:nvSpPr>
          <p:spPr bwMode="auto">
            <a:xfrm>
              <a:off x="7204075" y="4281488"/>
              <a:ext cx="68263" cy="53975"/>
            </a:xfrm>
            <a:custGeom>
              <a:avLst/>
              <a:gdLst>
                <a:gd name="T0" fmla="*/ 11 w 190"/>
                <a:gd name="T1" fmla="*/ 0 h 148"/>
                <a:gd name="T2" fmla="*/ 186 w 190"/>
                <a:gd name="T3" fmla="*/ 20 h 148"/>
                <a:gd name="T4" fmla="*/ 189 w 190"/>
                <a:gd name="T5" fmla="*/ 31 h 148"/>
                <a:gd name="T6" fmla="*/ 70 w 190"/>
                <a:gd name="T7" fmla="*/ 147 h 148"/>
                <a:gd name="T8" fmla="*/ 50 w 190"/>
                <a:gd name="T9" fmla="*/ 141 h 148"/>
                <a:gd name="T10" fmla="*/ 48 w 190"/>
                <a:gd name="T11" fmla="*/ 141 h 148"/>
                <a:gd name="T12" fmla="*/ 0 w 190"/>
                <a:gd name="T13" fmla="*/ 17 h 148"/>
                <a:gd name="T14" fmla="*/ 11 w 190"/>
                <a:gd name="T15" fmla="*/ 0 h 1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0" h="148">
                  <a:moveTo>
                    <a:pt x="11" y="0"/>
                  </a:moveTo>
                  <a:lnTo>
                    <a:pt x="186" y="20"/>
                  </a:lnTo>
                  <a:cubicBezTo>
                    <a:pt x="186" y="25"/>
                    <a:pt x="186" y="28"/>
                    <a:pt x="189" y="31"/>
                  </a:cubicBezTo>
                  <a:lnTo>
                    <a:pt x="70" y="147"/>
                  </a:lnTo>
                  <a:cubicBezTo>
                    <a:pt x="65" y="144"/>
                    <a:pt x="59" y="141"/>
                    <a:pt x="50" y="141"/>
                  </a:cubicBezTo>
                  <a:lnTo>
                    <a:pt x="48" y="141"/>
                  </a:lnTo>
                  <a:lnTo>
                    <a:pt x="0" y="17"/>
                  </a:lnTo>
                  <a:cubicBezTo>
                    <a:pt x="2" y="11"/>
                    <a:pt x="8" y="6"/>
                    <a:pt x="11"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89" name="Freeform 33">
              <a:extLst>
                <a:ext uri="{FF2B5EF4-FFF2-40B4-BE49-F238E27FC236}">
                  <a16:creationId xmlns:a16="http://schemas.microsoft.com/office/drawing/2014/main" id="{4F282ACD-7665-4DB5-9F61-B6A52C99D709}"/>
                </a:ext>
              </a:extLst>
            </p:cNvPr>
            <p:cNvSpPr>
              <a:spLocks noChangeArrowheads="1"/>
            </p:cNvSpPr>
            <p:nvPr/>
          </p:nvSpPr>
          <p:spPr bwMode="auto">
            <a:xfrm>
              <a:off x="7148513" y="4283075"/>
              <a:ext cx="63500" cy="52388"/>
            </a:xfrm>
            <a:custGeom>
              <a:avLst/>
              <a:gdLst>
                <a:gd name="T0" fmla="*/ 125 w 176"/>
                <a:gd name="T1" fmla="*/ 25 h 145"/>
                <a:gd name="T2" fmla="*/ 175 w 176"/>
                <a:gd name="T3" fmla="*/ 144 h 145"/>
                <a:gd name="T4" fmla="*/ 0 w 176"/>
                <a:gd name="T5" fmla="*/ 20 h 145"/>
                <a:gd name="T6" fmla="*/ 3 w 176"/>
                <a:gd name="T7" fmla="*/ 14 h 145"/>
                <a:gd name="T8" fmla="*/ 85 w 176"/>
                <a:gd name="T9" fmla="*/ 0 h 145"/>
                <a:gd name="T10" fmla="*/ 125 w 176"/>
                <a:gd name="T11" fmla="*/ 25 h 145"/>
              </a:gdLst>
              <a:ahLst/>
              <a:cxnLst>
                <a:cxn ang="0">
                  <a:pos x="T0" y="T1"/>
                </a:cxn>
                <a:cxn ang="0">
                  <a:pos x="T2" y="T3"/>
                </a:cxn>
                <a:cxn ang="0">
                  <a:pos x="T4" y="T5"/>
                </a:cxn>
                <a:cxn ang="0">
                  <a:pos x="T6" y="T7"/>
                </a:cxn>
                <a:cxn ang="0">
                  <a:pos x="T8" y="T9"/>
                </a:cxn>
                <a:cxn ang="0">
                  <a:pos x="T10" y="T11"/>
                </a:cxn>
              </a:cxnLst>
              <a:rect l="0" t="0" r="r" b="b"/>
              <a:pathLst>
                <a:path w="176" h="145">
                  <a:moveTo>
                    <a:pt x="125" y="25"/>
                  </a:moveTo>
                  <a:cubicBezTo>
                    <a:pt x="127" y="25"/>
                    <a:pt x="175" y="144"/>
                    <a:pt x="175" y="144"/>
                  </a:cubicBezTo>
                  <a:lnTo>
                    <a:pt x="0" y="20"/>
                  </a:lnTo>
                  <a:cubicBezTo>
                    <a:pt x="3" y="20"/>
                    <a:pt x="3" y="17"/>
                    <a:pt x="3" y="14"/>
                  </a:cubicBezTo>
                  <a:lnTo>
                    <a:pt x="85" y="0"/>
                  </a:lnTo>
                  <a:cubicBezTo>
                    <a:pt x="91" y="14"/>
                    <a:pt x="108" y="25"/>
                    <a:pt x="125" y="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90" name="Freeform 34">
              <a:extLst>
                <a:ext uri="{FF2B5EF4-FFF2-40B4-BE49-F238E27FC236}">
                  <a16:creationId xmlns:a16="http://schemas.microsoft.com/office/drawing/2014/main" id="{CF3A7D66-1DEB-4E49-99A7-BF27AE05BFF3}"/>
                </a:ext>
              </a:extLst>
            </p:cNvPr>
            <p:cNvSpPr>
              <a:spLocks noChangeArrowheads="1"/>
            </p:cNvSpPr>
            <p:nvPr/>
          </p:nvSpPr>
          <p:spPr bwMode="auto">
            <a:xfrm>
              <a:off x="7140575" y="4210050"/>
              <a:ext cx="42863" cy="68263"/>
            </a:xfrm>
            <a:custGeom>
              <a:avLst/>
              <a:gdLst>
                <a:gd name="T0" fmla="*/ 116 w 117"/>
                <a:gd name="T1" fmla="*/ 149 h 190"/>
                <a:gd name="T2" fmla="*/ 99 w 117"/>
                <a:gd name="T3" fmla="*/ 175 h 190"/>
                <a:gd name="T4" fmla="*/ 17 w 117"/>
                <a:gd name="T5" fmla="*/ 189 h 190"/>
                <a:gd name="T6" fmla="*/ 0 w 117"/>
                <a:gd name="T7" fmla="*/ 172 h 190"/>
                <a:gd name="T8" fmla="*/ 42 w 117"/>
                <a:gd name="T9" fmla="*/ 0 h 190"/>
                <a:gd name="T10" fmla="*/ 45 w 117"/>
                <a:gd name="T11" fmla="*/ 0 h 190"/>
                <a:gd name="T12" fmla="*/ 116 w 117"/>
                <a:gd name="T13" fmla="*/ 149 h 190"/>
              </a:gdLst>
              <a:ahLst/>
              <a:cxnLst>
                <a:cxn ang="0">
                  <a:pos x="T0" y="T1"/>
                </a:cxn>
                <a:cxn ang="0">
                  <a:pos x="T2" y="T3"/>
                </a:cxn>
                <a:cxn ang="0">
                  <a:pos x="T4" y="T5"/>
                </a:cxn>
                <a:cxn ang="0">
                  <a:pos x="T6" y="T7"/>
                </a:cxn>
                <a:cxn ang="0">
                  <a:pos x="T8" y="T9"/>
                </a:cxn>
                <a:cxn ang="0">
                  <a:pos x="T10" y="T11"/>
                </a:cxn>
                <a:cxn ang="0">
                  <a:pos x="T12" y="T13"/>
                </a:cxn>
              </a:cxnLst>
              <a:rect l="0" t="0" r="r" b="b"/>
              <a:pathLst>
                <a:path w="117" h="190">
                  <a:moveTo>
                    <a:pt x="116" y="149"/>
                  </a:moveTo>
                  <a:cubicBezTo>
                    <a:pt x="110" y="155"/>
                    <a:pt x="104" y="166"/>
                    <a:pt x="99" y="175"/>
                  </a:cubicBezTo>
                  <a:lnTo>
                    <a:pt x="17" y="189"/>
                  </a:lnTo>
                  <a:cubicBezTo>
                    <a:pt x="11" y="183"/>
                    <a:pt x="5" y="177"/>
                    <a:pt x="0" y="172"/>
                  </a:cubicBezTo>
                  <a:lnTo>
                    <a:pt x="42" y="0"/>
                  </a:lnTo>
                  <a:cubicBezTo>
                    <a:pt x="45" y="0"/>
                    <a:pt x="45" y="0"/>
                    <a:pt x="45" y="0"/>
                  </a:cubicBezTo>
                  <a:lnTo>
                    <a:pt x="116" y="14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91" name="Freeform 35">
              <a:extLst>
                <a:ext uri="{FF2B5EF4-FFF2-40B4-BE49-F238E27FC236}">
                  <a16:creationId xmlns:a16="http://schemas.microsoft.com/office/drawing/2014/main" id="{3C184F65-9B15-490C-A488-6AC2EAD9C53A}"/>
                </a:ext>
              </a:extLst>
            </p:cNvPr>
            <p:cNvSpPr>
              <a:spLocks noChangeArrowheads="1"/>
            </p:cNvSpPr>
            <p:nvPr/>
          </p:nvSpPr>
          <p:spPr bwMode="auto">
            <a:xfrm>
              <a:off x="7165975" y="4198938"/>
              <a:ext cx="92075" cy="63500"/>
            </a:xfrm>
            <a:custGeom>
              <a:avLst/>
              <a:gdLst>
                <a:gd name="T0" fmla="*/ 74 w 255"/>
                <a:gd name="T1" fmla="*/ 169 h 176"/>
                <a:gd name="T2" fmla="*/ 71 w 255"/>
                <a:gd name="T3" fmla="*/ 166 h 176"/>
                <a:gd name="T4" fmla="*/ 0 w 255"/>
                <a:gd name="T5" fmla="*/ 17 h 176"/>
                <a:gd name="T6" fmla="*/ 11 w 255"/>
                <a:gd name="T7" fmla="*/ 0 h 176"/>
                <a:gd name="T8" fmla="*/ 251 w 255"/>
                <a:gd name="T9" fmla="*/ 5 h 176"/>
                <a:gd name="T10" fmla="*/ 254 w 255"/>
                <a:gd name="T11" fmla="*/ 14 h 176"/>
                <a:gd name="T12" fmla="*/ 93 w 255"/>
                <a:gd name="T13" fmla="*/ 175 h 176"/>
                <a:gd name="T14" fmla="*/ 74 w 255"/>
                <a:gd name="T15" fmla="*/ 169 h 1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5" h="176">
                  <a:moveTo>
                    <a:pt x="74" y="169"/>
                  </a:moveTo>
                  <a:cubicBezTo>
                    <a:pt x="74" y="169"/>
                    <a:pt x="71" y="169"/>
                    <a:pt x="71" y="166"/>
                  </a:cubicBezTo>
                  <a:lnTo>
                    <a:pt x="0" y="17"/>
                  </a:lnTo>
                  <a:cubicBezTo>
                    <a:pt x="6" y="14"/>
                    <a:pt x="9" y="5"/>
                    <a:pt x="11" y="0"/>
                  </a:cubicBezTo>
                  <a:lnTo>
                    <a:pt x="251" y="5"/>
                  </a:lnTo>
                  <a:cubicBezTo>
                    <a:pt x="251" y="8"/>
                    <a:pt x="254" y="11"/>
                    <a:pt x="254" y="14"/>
                  </a:cubicBezTo>
                  <a:lnTo>
                    <a:pt x="93" y="175"/>
                  </a:lnTo>
                  <a:cubicBezTo>
                    <a:pt x="88" y="172"/>
                    <a:pt x="82" y="169"/>
                    <a:pt x="74" y="16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92" name="Freeform 36">
              <a:extLst>
                <a:ext uri="{FF2B5EF4-FFF2-40B4-BE49-F238E27FC236}">
                  <a16:creationId xmlns:a16="http://schemas.microsoft.com/office/drawing/2014/main" id="{FE382A57-8ED6-4BEB-ACEE-F3A1558AC423}"/>
                </a:ext>
              </a:extLst>
            </p:cNvPr>
            <p:cNvSpPr>
              <a:spLocks noChangeArrowheads="1"/>
            </p:cNvSpPr>
            <p:nvPr/>
          </p:nvSpPr>
          <p:spPr bwMode="auto">
            <a:xfrm>
              <a:off x="7207250" y="4210050"/>
              <a:ext cx="71438" cy="69850"/>
            </a:xfrm>
            <a:custGeom>
              <a:avLst/>
              <a:gdLst>
                <a:gd name="T0" fmla="*/ 161 w 198"/>
                <a:gd name="T1" fmla="*/ 0 h 193"/>
                <a:gd name="T2" fmla="*/ 172 w 198"/>
                <a:gd name="T3" fmla="*/ 5 h 193"/>
                <a:gd name="T4" fmla="*/ 197 w 198"/>
                <a:gd name="T5" fmla="*/ 169 h 193"/>
                <a:gd name="T6" fmla="*/ 178 w 198"/>
                <a:gd name="T7" fmla="*/ 192 h 193"/>
                <a:gd name="T8" fmla="*/ 3 w 198"/>
                <a:gd name="T9" fmla="*/ 172 h 193"/>
                <a:gd name="T10" fmla="*/ 0 w 198"/>
                <a:gd name="T11" fmla="*/ 161 h 193"/>
                <a:gd name="T12" fmla="*/ 161 w 198"/>
                <a:gd name="T13" fmla="*/ 0 h 193"/>
              </a:gdLst>
              <a:ahLst/>
              <a:cxnLst>
                <a:cxn ang="0">
                  <a:pos x="T0" y="T1"/>
                </a:cxn>
                <a:cxn ang="0">
                  <a:pos x="T2" y="T3"/>
                </a:cxn>
                <a:cxn ang="0">
                  <a:pos x="T4" y="T5"/>
                </a:cxn>
                <a:cxn ang="0">
                  <a:pos x="T6" y="T7"/>
                </a:cxn>
                <a:cxn ang="0">
                  <a:pos x="T8" y="T9"/>
                </a:cxn>
                <a:cxn ang="0">
                  <a:pos x="T10" y="T11"/>
                </a:cxn>
                <a:cxn ang="0">
                  <a:pos x="T12" y="T13"/>
                </a:cxn>
              </a:cxnLst>
              <a:rect l="0" t="0" r="r" b="b"/>
              <a:pathLst>
                <a:path w="198" h="193">
                  <a:moveTo>
                    <a:pt x="161" y="0"/>
                  </a:moveTo>
                  <a:cubicBezTo>
                    <a:pt x="164" y="3"/>
                    <a:pt x="169" y="5"/>
                    <a:pt x="172" y="5"/>
                  </a:cubicBezTo>
                  <a:lnTo>
                    <a:pt x="197" y="169"/>
                  </a:lnTo>
                  <a:cubicBezTo>
                    <a:pt x="189" y="175"/>
                    <a:pt x="183" y="183"/>
                    <a:pt x="178" y="192"/>
                  </a:cubicBezTo>
                  <a:lnTo>
                    <a:pt x="3" y="172"/>
                  </a:lnTo>
                  <a:cubicBezTo>
                    <a:pt x="3" y="169"/>
                    <a:pt x="3" y="163"/>
                    <a:pt x="0" y="161"/>
                  </a:cubicBezTo>
                  <a:lnTo>
                    <a:pt x="161"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93" name="Freeform 37">
              <a:extLst>
                <a:ext uri="{FF2B5EF4-FFF2-40B4-BE49-F238E27FC236}">
                  <a16:creationId xmlns:a16="http://schemas.microsoft.com/office/drawing/2014/main" id="{5FEF80B7-AC7E-4CD8-8C1C-761A9961C72D}"/>
                </a:ext>
              </a:extLst>
            </p:cNvPr>
            <p:cNvSpPr>
              <a:spLocks noChangeArrowheads="1"/>
            </p:cNvSpPr>
            <p:nvPr/>
          </p:nvSpPr>
          <p:spPr bwMode="auto">
            <a:xfrm>
              <a:off x="7046913" y="4090988"/>
              <a:ext cx="327025" cy="327025"/>
            </a:xfrm>
            <a:custGeom>
              <a:avLst/>
              <a:gdLst>
                <a:gd name="T0" fmla="*/ 455 w 910"/>
                <a:gd name="T1" fmla="*/ 0 h 909"/>
                <a:gd name="T2" fmla="*/ 909 w 910"/>
                <a:gd name="T3" fmla="*/ 454 h 909"/>
                <a:gd name="T4" fmla="*/ 455 w 910"/>
                <a:gd name="T5" fmla="*/ 908 h 909"/>
                <a:gd name="T6" fmla="*/ 0 w 910"/>
                <a:gd name="T7" fmla="*/ 454 h 909"/>
                <a:gd name="T8" fmla="*/ 455 w 910"/>
                <a:gd name="T9" fmla="*/ 0 h 909"/>
                <a:gd name="T10" fmla="*/ 669 w 910"/>
                <a:gd name="T11" fmla="*/ 589 h 909"/>
                <a:gd name="T12" fmla="*/ 717 w 910"/>
                <a:gd name="T13" fmla="*/ 542 h 909"/>
                <a:gd name="T14" fmla="*/ 677 w 910"/>
                <a:gd name="T15" fmla="*/ 496 h 909"/>
                <a:gd name="T16" fmla="*/ 652 w 910"/>
                <a:gd name="T17" fmla="*/ 333 h 909"/>
                <a:gd name="T18" fmla="*/ 677 w 910"/>
                <a:gd name="T19" fmla="*/ 293 h 909"/>
                <a:gd name="T20" fmla="*/ 632 w 910"/>
                <a:gd name="T21" fmla="*/ 248 h 909"/>
                <a:gd name="T22" fmla="*/ 590 w 910"/>
                <a:gd name="T23" fmla="*/ 279 h 909"/>
                <a:gd name="T24" fmla="*/ 347 w 910"/>
                <a:gd name="T25" fmla="*/ 273 h 909"/>
                <a:gd name="T26" fmla="*/ 305 w 910"/>
                <a:gd name="T27" fmla="*/ 242 h 909"/>
                <a:gd name="T28" fmla="*/ 260 w 910"/>
                <a:gd name="T29" fmla="*/ 288 h 909"/>
                <a:gd name="T30" fmla="*/ 282 w 910"/>
                <a:gd name="T31" fmla="*/ 327 h 909"/>
                <a:gd name="T32" fmla="*/ 240 w 910"/>
                <a:gd name="T33" fmla="*/ 499 h 909"/>
                <a:gd name="T34" fmla="*/ 198 w 910"/>
                <a:gd name="T35" fmla="*/ 544 h 909"/>
                <a:gd name="T36" fmla="*/ 243 w 910"/>
                <a:gd name="T37" fmla="*/ 589 h 909"/>
                <a:gd name="T38" fmla="*/ 271 w 910"/>
                <a:gd name="T39" fmla="*/ 581 h 909"/>
                <a:gd name="T40" fmla="*/ 449 w 910"/>
                <a:gd name="T41" fmla="*/ 705 h 909"/>
                <a:gd name="T42" fmla="*/ 446 w 910"/>
                <a:gd name="T43" fmla="*/ 719 h 909"/>
                <a:gd name="T44" fmla="*/ 491 w 910"/>
                <a:gd name="T45" fmla="*/ 764 h 909"/>
                <a:gd name="T46" fmla="*/ 536 w 910"/>
                <a:gd name="T47" fmla="*/ 719 h 909"/>
                <a:gd name="T48" fmla="*/ 531 w 910"/>
                <a:gd name="T49" fmla="*/ 700 h 909"/>
                <a:gd name="T50" fmla="*/ 649 w 910"/>
                <a:gd name="T51" fmla="*/ 584 h 909"/>
                <a:gd name="T52" fmla="*/ 669 w 910"/>
                <a:gd name="T53" fmla="*/ 589 h 9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10" h="909">
                  <a:moveTo>
                    <a:pt x="455" y="0"/>
                  </a:moveTo>
                  <a:cubicBezTo>
                    <a:pt x="706" y="0"/>
                    <a:pt x="909" y="203"/>
                    <a:pt x="909" y="454"/>
                  </a:cubicBezTo>
                  <a:cubicBezTo>
                    <a:pt x="909" y="705"/>
                    <a:pt x="707" y="908"/>
                    <a:pt x="455" y="908"/>
                  </a:cubicBezTo>
                  <a:cubicBezTo>
                    <a:pt x="204" y="908"/>
                    <a:pt x="0" y="705"/>
                    <a:pt x="0" y="454"/>
                  </a:cubicBezTo>
                  <a:cubicBezTo>
                    <a:pt x="0" y="203"/>
                    <a:pt x="203" y="0"/>
                    <a:pt x="455" y="0"/>
                  </a:cubicBezTo>
                  <a:close/>
                  <a:moveTo>
                    <a:pt x="669" y="589"/>
                  </a:moveTo>
                  <a:cubicBezTo>
                    <a:pt x="694" y="589"/>
                    <a:pt x="714" y="570"/>
                    <a:pt x="717" y="542"/>
                  </a:cubicBezTo>
                  <a:cubicBezTo>
                    <a:pt x="717" y="519"/>
                    <a:pt x="700" y="499"/>
                    <a:pt x="677" y="496"/>
                  </a:cubicBezTo>
                  <a:lnTo>
                    <a:pt x="652" y="333"/>
                  </a:lnTo>
                  <a:cubicBezTo>
                    <a:pt x="666" y="327"/>
                    <a:pt x="677" y="310"/>
                    <a:pt x="677" y="293"/>
                  </a:cubicBezTo>
                  <a:cubicBezTo>
                    <a:pt x="677" y="268"/>
                    <a:pt x="658" y="248"/>
                    <a:pt x="632" y="248"/>
                  </a:cubicBezTo>
                  <a:cubicBezTo>
                    <a:pt x="613" y="248"/>
                    <a:pt x="596" y="262"/>
                    <a:pt x="590" y="279"/>
                  </a:cubicBezTo>
                  <a:lnTo>
                    <a:pt x="347" y="273"/>
                  </a:lnTo>
                  <a:cubicBezTo>
                    <a:pt x="342" y="256"/>
                    <a:pt x="325" y="242"/>
                    <a:pt x="305" y="242"/>
                  </a:cubicBezTo>
                  <a:cubicBezTo>
                    <a:pt x="280" y="242"/>
                    <a:pt x="260" y="262"/>
                    <a:pt x="260" y="288"/>
                  </a:cubicBezTo>
                  <a:cubicBezTo>
                    <a:pt x="260" y="304"/>
                    <a:pt x="268" y="319"/>
                    <a:pt x="282" y="327"/>
                  </a:cubicBezTo>
                  <a:lnTo>
                    <a:pt x="240" y="499"/>
                  </a:lnTo>
                  <a:cubicBezTo>
                    <a:pt x="217" y="502"/>
                    <a:pt x="198" y="522"/>
                    <a:pt x="198" y="544"/>
                  </a:cubicBezTo>
                  <a:cubicBezTo>
                    <a:pt x="198" y="570"/>
                    <a:pt x="217" y="589"/>
                    <a:pt x="243" y="589"/>
                  </a:cubicBezTo>
                  <a:cubicBezTo>
                    <a:pt x="254" y="589"/>
                    <a:pt x="263" y="587"/>
                    <a:pt x="271" y="581"/>
                  </a:cubicBezTo>
                  <a:lnTo>
                    <a:pt x="449" y="705"/>
                  </a:lnTo>
                  <a:cubicBezTo>
                    <a:pt x="446" y="711"/>
                    <a:pt x="446" y="714"/>
                    <a:pt x="446" y="719"/>
                  </a:cubicBezTo>
                  <a:cubicBezTo>
                    <a:pt x="446" y="745"/>
                    <a:pt x="466" y="764"/>
                    <a:pt x="491" y="764"/>
                  </a:cubicBezTo>
                  <a:cubicBezTo>
                    <a:pt x="517" y="764"/>
                    <a:pt x="536" y="745"/>
                    <a:pt x="536" y="719"/>
                  </a:cubicBezTo>
                  <a:cubicBezTo>
                    <a:pt x="536" y="714"/>
                    <a:pt x="534" y="705"/>
                    <a:pt x="531" y="700"/>
                  </a:cubicBezTo>
                  <a:lnTo>
                    <a:pt x="649" y="584"/>
                  </a:lnTo>
                  <a:cubicBezTo>
                    <a:pt x="655" y="587"/>
                    <a:pt x="661" y="589"/>
                    <a:pt x="669" y="589"/>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294" name="TextBox 293">
            <a:extLst>
              <a:ext uri="{FF2B5EF4-FFF2-40B4-BE49-F238E27FC236}">
                <a16:creationId xmlns:a16="http://schemas.microsoft.com/office/drawing/2014/main" id="{F7B07DD6-D98D-4575-A8B7-9D04A56BCA17}"/>
              </a:ext>
            </a:extLst>
          </p:cNvPr>
          <p:cNvSpPr txBox="1"/>
          <p:nvPr/>
        </p:nvSpPr>
        <p:spPr>
          <a:xfrm>
            <a:off x="4662821" y="6068976"/>
            <a:ext cx="362600" cy="215444"/>
          </a:xfrm>
          <a:prstGeom prst="rect">
            <a:avLst/>
          </a:prstGeom>
          <a:noFill/>
        </p:spPr>
        <p:txBody>
          <a:bodyPr wrap="none" rtlCol="0">
            <a:spAutoFit/>
          </a:bodyPr>
          <a:lstStyle/>
          <a:p>
            <a:r>
              <a:rPr lang="en-US" sz="800" dirty="0"/>
              <a:t>VCN</a:t>
            </a:r>
          </a:p>
        </p:txBody>
      </p:sp>
      <p:grpSp>
        <p:nvGrpSpPr>
          <p:cNvPr id="295" name="Group 294">
            <a:extLst>
              <a:ext uri="{FF2B5EF4-FFF2-40B4-BE49-F238E27FC236}">
                <a16:creationId xmlns:a16="http://schemas.microsoft.com/office/drawing/2014/main" id="{E0B7516A-984F-4689-A865-AD2035371064}"/>
              </a:ext>
            </a:extLst>
          </p:cNvPr>
          <p:cNvGrpSpPr/>
          <p:nvPr/>
        </p:nvGrpSpPr>
        <p:grpSpPr>
          <a:xfrm>
            <a:off x="7154305" y="4587142"/>
            <a:ext cx="467504" cy="426387"/>
            <a:chOff x="2540097" y="2103309"/>
            <a:chExt cx="639069" cy="695710"/>
          </a:xfrm>
        </p:grpSpPr>
        <p:grpSp>
          <p:nvGrpSpPr>
            <p:cNvPr id="296" name="Group 295">
              <a:extLst>
                <a:ext uri="{FF2B5EF4-FFF2-40B4-BE49-F238E27FC236}">
                  <a16:creationId xmlns:a16="http://schemas.microsoft.com/office/drawing/2014/main" id="{279D72F5-A0C9-449E-B1A9-7B329D8013F2}"/>
                </a:ext>
              </a:extLst>
            </p:cNvPr>
            <p:cNvGrpSpPr/>
            <p:nvPr/>
          </p:nvGrpSpPr>
          <p:grpSpPr>
            <a:xfrm>
              <a:off x="2617990" y="2212926"/>
              <a:ext cx="483282" cy="476476"/>
              <a:chOff x="1836738" y="4440238"/>
              <a:chExt cx="225425" cy="222250"/>
            </a:xfrm>
            <a:solidFill>
              <a:srgbClr val="F80000"/>
            </a:solidFill>
          </p:grpSpPr>
          <p:sp>
            <p:nvSpPr>
              <p:cNvPr id="298" name="Freeform 23">
                <a:extLst>
                  <a:ext uri="{FF2B5EF4-FFF2-40B4-BE49-F238E27FC236}">
                    <a16:creationId xmlns:a16="http://schemas.microsoft.com/office/drawing/2014/main" id="{81E5A58B-BB88-4B21-A28D-855BED0587EE}"/>
                  </a:ext>
                </a:extLst>
              </p:cNvPr>
              <p:cNvSpPr>
                <a:spLocks noChangeArrowheads="1"/>
              </p:cNvSpPr>
              <p:nvPr/>
            </p:nvSpPr>
            <p:spPr bwMode="auto">
              <a:xfrm>
                <a:off x="1836738" y="4440238"/>
                <a:ext cx="55562" cy="58737"/>
              </a:xfrm>
              <a:custGeom>
                <a:avLst/>
                <a:gdLst>
                  <a:gd name="T0" fmla="*/ 77 w 156"/>
                  <a:gd name="T1" fmla="*/ 161 h 162"/>
                  <a:gd name="T2" fmla="*/ 0 w 156"/>
                  <a:gd name="T3" fmla="*/ 161 h 162"/>
                  <a:gd name="T4" fmla="*/ 0 w 156"/>
                  <a:gd name="T5" fmla="*/ 0 h 162"/>
                  <a:gd name="T6" fmla="*/ 155 w 156"/>
                  <a:gd name="T7" fmla="*/ 0 h 162"/>
                  <a:gd name="T8" fmla="*/ 155 w 156"/>
                  <a:gd name="T9" fmla="*/ 161 h 162"/>
                  <a:gd name="T10" fmla="*/ 77 w 156"/>
                  <a:gd name="T11" fmla="*/ 161 h 162"/>
                </a:gdLst>
                <a:ahLst/>
                <a:cxnLst>
                  <a:cxn ang="0">
                    <a:pos x="T0" y="T1"/>
                  </a:cxn>
                  <a:cxn ang="0">
                    <a:pos x="T2" y="T3"/>
                  </a:cxn>
                  <a:cxn ang="0">
                    <a:pos x="T4" y="T5"/>
                  </a:cxn>
                  <a:cxn ang="0">
                    <a:pos x="T6" y="T7"/>
                  </a:cxn>
                  <a:cxn ang="0">
                    <a:pos x="T8" y="T9"/>
                  </a:cxn>
                  <a:cxn ang="0">
                    <a:pos x="T10" y="T11"/>
                  </a:cxn>
                </a:cxnLst>
                <a:rect l="0" t="0" r="r" b="b"/>
                <a:pathLst>
                  <a:path w="156" h="162">
                    <a:moveTo>
                      <a:pt x="77" y="161"/>
                    </a:moveTo>
                    <a:lnTo>
                      <a:pt x="0" y="161"/>
                    </a:lnTo>
                    <a:lnTo>
                      <a:pt x="0" y="0"/>
                    </a:lnTo>
                    <a:lnTo>
                      <a:pt x="155" y="0"/>
                    </a:lnTo>
                    <a:lnTo>
                      <a:pt x="155" y="161"/>
                    </a:lnTo>
                    <a:lnTo>
                      <a:pt x="77" y="161"/>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99" name="Freeform 24">
                <a:extLst>
                  <a:ext uri="{FF2B5EF4-FFF2-40B4-BE49-F238E27FC236}">
                    <a16:creationId xmlns:a16="http://schemas.microsoft.com/office/drawing/2014/main" id="{A4EF9954-2D3E-4570-92FD-61E787B408E6}"/>
                  </a:ext>
                </a:extLst>
              </p:cNvPr>
              <p:cNvSpPr>
                <a:spLocks noChangeArrowheads="1"/>
              </p:cNvSpPr>
              <p:nvPr/>
            </p:nvSpPr>
            <p:spPr bwMode="auto">
              <a:xfrm>
                <a:off x="1911350" y="4440238"/>
                <a:ext cx="150813" cy="58737"/>
              </a:xfrm>
              <a:custGeom>
                <a:avLst/>
                <a:gdLst>
                  <a:gd name="T0" fmla="*/ 420 w 421"/>
                  <a:gd name="T1" fmla="*/ 161 h 162"/>
                  <a:gd name="T2" fmla="*/ 420 w 421"/>
                  <a:gd name="T3" fmla="*/ 0 h 162"/>
                  <a:gd name="T4" fmla="*/ 0 w 421"/>
                  <a:gd name="T5" fmla="*/ 0 h 162"/>
                  <a:gd name="T6" fmla="*/ 0 w 421"/>
                  <a:gd name="T7" fmla="*/ 161 h 162"/>
                  <a:gd name="T8" fmla="*/ 420 w 421"/>
                  <a:gd name="T9" fmla="*/ 161 h 162"/>
                  <a:gd name="T10" fmla="*/ 299 w 421"/>
                  <a:gd name="T11" fmla="*/ 62 h 162"/>
                  <a:gd name="T12" fmla="*/ 322 w 421"/>
                  <a:gd name="T13" fmla="*/ 62 h 162"/>
                  <a:gd name="T14" fmla="*/ 333 w 421"/>
                  <a:gd name="T15" fmla="*/ 85 h 162"/>
                  <a:gd name="T16" fmla="*/ 347 w 421"/>
                  <a:gd name="T17" fmla="*/ 62 h 162"/>
                  <a:gd name="T18" fmla="*/ 367 w 421"/>
                  <a:gd name="T19" fmla="*/ 62 h 162"/>
                  <a:gd name="T20" fmla="*/ 344 w 421"/>
                  <a:gd name="T21" fmla="*/ 93 h 162"/>
                  <a:gd name="T22" fmla="*/ 367 w 421"/>
                  <a:gd name="T23" fmla="*/ 127 h 162"/>
                  <a:gd name="T24" fmla="*/ 344 w 421"/>
                  <a:gd name="T25" fmla="*/ 127 h 162"/>
                  <a:gd name="T26" fmla="*/ 330 w 421"/>
                  <a:gd name="T27" fmla="*/ 102 h 162"/>
                  <a:gd name="T28" fmla="*/ 316 w 421"/>
                  <a:gd name="T29" fmla="*/ 127 h 162"/>
                  <a:gd name="T30" fmla="*/ 296 w 421"/>
                  <a:gd name="T31" fmla="*/ 127 h 162"/>
                  <a:gd name="T32" fmla="*/ 319 w 421"/>
                  <a:gd name="T33" fmla="*/ 90 h 162"/>
                  <a:gd name="T34" fmla="*/ 299 w 421"/>
                  <a:gd name="T35" fmla="*/ 62 h 162"/>
                  <a:gd name="T36" fmla="*/ 262 w 421"/>
                  <a:gd name="T37" fmla="*/ 110 h 162"/>
                  <a:gd name="T38" fmla="*/ 279 w 421"/>
                  <a:gd name="T39" fmla="*/ 110 h 162"/>
                  <a:gd name="T40" fmla="*/ 279 w 421"/>
                  <a:gd name="T41" fmla="*/ 127 h 162"/>
                  <a:gd name="T42" fmla="*/ 262 w 421"/>
                  <a:gd name="T43" fmla="*/ 127 h 162"/>
                  <a:gd name="T44" fmla="*/ 262 w 421"/>
                  <a:gd name="T45" fmla="*/ 110 h 162"/>
                  <a:gd name="T46" fmla="*/ 178 w 421"/>
                  <a:gd name="T47" fmla="*/ 62 h 162"/>
                  <a:gd name="T48" fmla="*/ 200 w 421"/>
                  <a:gd name="T49" fmla="*/ 62 h 162"/>
                  <a:gd name="T50" fmla="*/ 211 w 421"/>
                  <a:gd name="T51" fmla="*/ 85 h 162"/>
                  <a:gd name="T52" fmla="*/ 226 w 421"/>
                  <a:gd name="T53" fmla="*/ 62 h 162"/>
                  <a:gd name="T54" fmla="*/ 245 w 421"/>
                  <a:gd name="T55" fmla="*/ 62 h 162"/>
                  <a:gd name="T56" fmla="*/ 223 w 421"/>
                  <a:gd name="T57" fmla="*/ 93 h 162"/>
                  <a:gd name="T58" fmla="*/ 245 w 421"/>
                  <a:gd name="T59" fmla="*/ 127 h 162"/>
                  <a:gd name="T60" fmla="*/ 223 w 421"/>
                  <a:gd name="T61" fmla="*/ 127 h 162"/>
                  <a:gd name="T62" fmla="*/ 209 w 421"/>
                  <a:gd name="T63" fmla="*/ 102 h 162"/>
                  <a:gd name="T64" fmla="*/ 195 w 421"/>
                  <a:gd name="T65" fmla="*/ 127 h 162"/>
                  <a:gd name="T66" fmla="*/ 175 w 421"/>
                  <a:gd name="T67" fmla="*/ 127 h 162"/>
                  <a:gd name="T68" fmla="*/ 197 w 421"/>
                  <a:gd name="T69" fmla="*/ 90 h 162"/>
                  <a:gd name="T70" fmla="*/ 178 w 421"/>
                  <a:gd name="T71" fmla="*/ 62 h 162"/>
                  <a:gd name="T72" fmla="*/ 141 w 421"/>
                  <a:gd name="T73" fmla="*/ 110 h 162"/>
                  <a:gd name="T74" fmla="*/ 158 w 421"/>
                  <a:gd name="T75" fmla="*/ 110 h 162"/>
                  <a:gd name="T76" fmla="*/ 158 w 421"/>
                  <a:gd name="T77" fmla="*/ 127 h 162"/>
                  <a:gd name="T78" fmla="*/ 141 w 421"/>
                  <a:gd name="T79" fmla="*/ 127 h 162"/>
                  <a:gd name="T80" fmla="*/ 141 w 421"/>
                  <a:gd name="T81" fmla="*/ 110 h 162"/>
                  <a:gd name="T82" fmla="*/ 76 w 421"/>
                  <a:gd name="T83" fmla="*/ 62 h 162"/>
                  <a:gd name="T84" fmla="*/ 87 w 421"/>
                  <a:gd name="T85" fmla="*/ 85 h 162"/>
                  <a:gd name="T86" fmla="*/ 101 w 421"/>
                  <a:gd name="T87" fmla="*/ 62 h 162"/>
                  <a:gd name="T88" fmla="*/ 121 w 421"/>
                  <a:gd name="T89" fmla="*/ 62 h 162"/>
                  <a:gd name="T90" fmla="*/ 99 w 421"/>
                  <a:gd name="T91" fmla="*/ 93 h 162"/>
                  <a:gd name="T92" fmla="*/ 121 w 421"/>
                  <a:gd name="T93" fmla="*/ 127 h 162"/>
                  <a:gd name="T94" fmla="*/ 99 w 421"/>
                  <a:gd name="T95" fmla="*/ 127 h 162"/>
                  <a:gd name="T96" fmla="*/ 84 w 421"/>
                  <a:gd name="T97" fmla="*/ 102 h 162"/>
                  <a:gd name="T98" fmla="*/ 70 w 421"/>
                  <a:gd name="T99" fmla="*/ 127 h 162"/>
                  <a:gd name="T100" fmla="*/ 51 w 421"/>
                  <a:gd name="T101" fmla="*/ 127 h 162"/>
                  <a:gd name="T102" fmla="*/ 73 w 421"/>
                  <a:gd name="T103" fmla="*/ 90 h 162"/>
                  <a:gd name="T104" fmla="*/ 53 w 421"/>
                  <a:gd name="T105" fmla="*/ 59 h 162"/>
                  <a:gd name="T106" fmla="*/ 76 w 421"/>
                  <a:gd name="T107" fmla="*/ 59 h 162"/>
                  <a:gd name="T108" fmla="*/ 76 w 421"/>
                  <a:gd name="T109" fmla="*/ 6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21" h="162">
                    <a:moveTo>
                      <a:pt x="420" y="161"/>
                    </a:moveTo>
                    <a:lnTo>
                      <a:pt x="420" y="0"/>
                    </a:lnTo>
                    <a:lnTo>
                      <a:pt x="0" y="0"/>
                    </a:lnTo>
                    <a:lnTo>
                      <a:pt x="0" y="161"/>
                    </a:lnTo>
                    <a:lnTo>
                      <a:pt x="420" y="161"/>
                    </a:lnTo>
                    <a:close/>
                    <a:moveTo>
                      <a:pt x="299" y="62"/>
                    </a:moveTo>
                    <a:lnTo>
                      <a:pt x="322" y="62"/>
                    </a:lnTo>
                    <a:lnTo>
                      <a:pt x="333" y="85"/>
                    </a:lnTo>
                    <a:lnTo>
                      <a:pt x="347" y="62"/>
                    </a:lnTo>
                    <a:lnTo>
                      <a:pt x="367" y="62"/>
                    </a:lnTo>
                    <a:lnTo>
                      <a:pt x="344" y="93"/>
                    </a:lnTo>
                    <a:lnTo>
                      <a:pt x="367" y="127"/>
                    </a:lnTo>
                    <a:lnTo>
                      <a:pt x="344" y="127"/>
                    </a:lnTo>
                    <a:lnTo>
                      <a:pt x="330" y="102"/>
                    </a:lnTo>
                    <a:lnTo>
                      <a:pt x="316" y="127"/>
                    </a:lnTo>
                    <a:lnTo>
                      <a:pt x="296" y="127"/>
                    </a:lnTo>
                    <a:lnTo>
                      <a:pt x="319" y="90"/>
                    </a:lnTo>
                    <a:lnTo>
                      <a:pt x="299" y="62"/>
                    </a:lnTo>
                    <a:close/>
                    <a:moveTo>
                      <a:pt x="262" y="110"/>
                    </a:moveTo>
                    <a:lnTo>
                      <a:pt x="279" y="110"/>
                    </a:lnTo>
                    <a:lnTo>
                      <a:pt x="279" y="127"/>
                    </a:lnTo>
                    <a:lnTo>
                      <a:pt x="262" y="127"/>
                    </a:lnTo>
                    <a:lnTo>
                      <a:pt x="262" y="110"/>
                    </a:lnTo>
                    <a:close/>
                    <a:moveTo>
                      <a:pt x="178" y="62"/>
                    </a:moveTo>
                    <a:lnTo>
                      <a:pt x="200" y="62"/>
                    </a:lnTo>
                    <a:lnTo>
                      <a:pt x="211" y="85"/>
                    </a:lnTo>
                    <a:lnTo>
                      <a:pt x="226" y="62"/>
                    </a:lnTo>
                    <a:lnTo>
                      <a:pt x="245" y="62"/>
                    </a:lnTo>
                    <a:lnTo>
                      <a:pt x="223" y="93"/>
                    </a:lnTo>
                    <a:lnTo>
                      <a:pt x="245" y="127"/>
                    </a:lnTo>
                    <a:lnTo>
                      <a:pt x="223" y="127"/>
                    </a:lnTo>
                    <a:lnTo>
                      <a:pt x="209" y="102"/>
                    </a:lnTo>
                    <a:lnTo>
                      <a:pt x="195" y="127"/>
                    </a:lnTo>
                    <a:lnTo>
                      <a:pt x="175" y="127"/>
                    </a:lnTo>
                    <a:lnTo>
                      <a:pt x="197" y="90"/>
                    </a:lnTo>
                    <a:lnTo>
                      <a:pt x="178" y="62"/>
                    </a:lnTo>
                    <a:close/>
                    <a:moveTo>
                      <a:pt x="141" y="110"/>
                    </a:moveTo>
                    <a:lnTo>
                      <a:pt x="158" y="110"/>
                    </a:lnTo>
                    <a:lnTo>
                      <a:pt x="158" y="127"/>
                    </a:lnTo>
                    <a:lnTo>
                      <a:pt x="141" y="127"/>
                    </a:lnTo>
                    <a:lnTo>
                      <a:pt x="141" y="110"/>
                    </a:lnTo>
                    <a:close/>
                    <a:moveTo>
                      <a:pt x="76" y="62"/>
                    </a:moveTo>
                    <a:lnTo>
                      <a:pt x="87" y="85"/>
                    </a:lnTo>
                    <a:lnTo>
                      <a:pt x="101" y="62"/>
                    </a:lnTo>
                    <a:lnTo>
                      <a:pt x="121" y="62"/>
                    </a:lnTo>
                    <a:lnTo>
                      <a:pt x="99" y="93"/>
                    </a:lnTo>
                    <a:lnTo>
                      <a:pt x="121" y="127"/>
                    </a:lnTo>
                    <a:lnTo>
                      <a:pt x="99" y="127"/>
                    </a:lnTo>
                    <a:lnTo>
                      <a:pt x="84" y="102"/>
                    </a:lnTo>
                    <a:lnTo>
                      <a:pt x="70" y="127"/>
                    </a:lnTo>
                    <a:lnTo>
                      <a:pt x="51" y="127"/>
                    </a:lnTo>
                    <a:lnTo>
                      <a:pt x="73" y="90"/>
                    </a:lnTo>
                    <a:lnTo>
                      <a:pt x="53" y="59"/>
                    </a:lnTo>
                    <a:lnTo>
                      <a:pt x="76" y="59"/>
                    </a:lnTo>
                    <a:lnTo>
                      <a:pt x="76" y="62"/>
                    </a:lnTo>
                    <a:close/>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00" name="Freeform 25">
                <a:extLst>
                  <a:ext uri="{FF2B5EF4-FFF2-40B4-BE49-F238E27FC236}">
                    <a16:creationId xmlns:a16="http://schemas.microsoft.com/office/drawing/2014/main" id="{CC7EC8C3-3056-43D0-B0A9-F3F70A036734}"/>
                  </a:ext>
                </a:extLst>
              </p:cNvPr>
              <p:cNvSpPr>
                <a:spLocks noChangeArrowheads="1"/>
              </p:cNvSpPr>
              <p:nvPr/>
            </p:nvSpPr>
            <p:spPr bwMode="auto">
              <a:xfrm>
                <a:off x="1836738" y="4522788"/>
                <a:ext cx="55562" cy="58737"/>
              </a:xfrm>
              <a:custGeom>
                <a:avLst/>
                <a:gdLst>
                  <a:gd name="T0" fmla="*/ 77 w 156"/>
                  <a:gd name="T1" fmla="*/ 161 h 162"/>
                  <a:gd name="T2" fmla="*/ 0 w 156"/>
                  <a:gd name="T3" fmla="*/ 161 h 162"/>
                  <a:gd name="T4" fmla="*/ 0 w 156"/>
                  <a:gd name="T5" fmla="*/ 0 h 162"/>
                  <a:gd name="T6" fmla="*/ 155 w 156"/>
                  <a:gd name="T7" fmla="*/ 0 h 162"/>
                  <a:gd name="T8" fmla="*/ 155 w 156"/>
                  <a:gd name="T9" fmla="*/ 161 h 162"/>
                  <a:gd name="T10" fmla="*/ 77 w 156"/>
                  <a:gd name="T11" fmla="*/ 161 h 162"/>
                </a:gdLst>
                <a:ahLst/>
                <a:cxnLst>
                  <a:cxn ang="0">
                    <a:pos x="T0" y="T1"/>
                  </a:cxn>
                  <a:cxn ang="0">
                    <a:pos x="T2" y="T3"/>
                  </a:cxn>
                  <a:cxn ang="0">
                    <a:pos x="T4" y="T5"/>
                  </a:cxn>
                  <a:cxn ang="0">
                    <a:pos x="T6" y="T7"/>
                  </a:cxn>
                  <a:cxn ang="0">
                    <a:pos x="T8" y="T9"/>
                  </a:cxn>
                  <a:cxn ang="0">
                    <a:pos x="T10" y="T11"/>
                  </a:cxn>
                </a:cxnLst>
                <a:rect l="0" t="0" r="r" b="b"/>
                <a:pathLst>
                  <a:path w="156" h="162">
                    <a:moveTo>
                      <a:pt x="77" y="161"/>
                    </a:moveTo>
                    <a:lnTo>
                      <a:pt x="0" y="161"/>
                    </a:lnTo>
                    <a:lnTo>
                      <a:pt x="0" y="0"/>
                    </a:lnTo>
                    <a:lnTo>
                      <a:pt x="155" y="0"/>
                    </a:lnTo>
                    <a:lnTo>
                      <a:pt x="155" y="161"/>
                    </a:lnTo>
                    <a:lnTo>
                      <a:pt x="77" y="161"/>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01" name="Freeform 26">
                <a:extLst>
                  <a:ext uri="{FF2B5EF4-FFF2-40B4-BE49-F238E27FC236}">
                    <a16:creationId xmlns:a16="http://schemas.microsoft.com/office/drawing/2014/main" id="{EB8ADD65-9057-43C3-B5DF-C2BB0C297690}"/>
                  </a:ext>
                </a:extLst>
              </p:cNvPr>
              <p:cNvSpPr>
                <a:spLocks noChangeArrowheads="1"/>
              </p:cNvSpPr>
              <p:nvPr/>
            </p:nvSpPr>
            <p:spPr bwMode="auto">
              <a:xfrm>
                <a:off x="1911350" y="4522788"/>
                <a:ext cx="150813" cy="58737"/>
              </a:xfrm>
              <a:custGeom>
                <a:avLst/>
                <a:gdLst>
                  <a:gd name="T0" fmla="*/ 420 w 421"/>
                  <a:gd name="T1" fmla="*/ 161 h 162"/>
                  <a:gd name="T2" fmla="*/ 420 w 421"/>
                  <a:gd name="T3" fmla="*/ 0 h 162"/>
                  <a:gd name="T4" fmla="*/ 0 w 421"/>
                  <a:gd name="T5" fmla="*/ 0 h 162"/>
                  <a:gd name="T6" fmla="*/ 0 w 421"/>
                  <a:gd name="T7" fmla="*/ 161 h 162"/>
                  <a:gd name="T8" fmla="*/ 420 w 421"/>
                  <a:gd name="T9" fmla="*/ 161 h 162"/>
                  <a:gd name="T10" fmla="*/ 299 w 421"/>
                  <a:gd name="T11" fmla="*/ 53 h 162"/>
                  <a:gd name="T12" fmla="*/ 322 w 421"/>
                  <a:gd name="T13" fmla="*/ 53 h 162"/>
                  <a:gd name="T14" fmla="*/ 333 w 421"/>
                  <a:gd name="T15" fmla="*/ 76 h 162"/>
                  <a:gd name="T16" fmla="*/ 347 w 421"/>
                  <a:gd name="T17" fmla="*/ 53 h 162"/>
                  <a:gd name="T18" fmla="*/ 367 w 421"/>
                  <a:gd name="T19" fmla="*/ 53 h 162"/>
                  <a:gd name="T20" fmla="*/ 344 w 421"/>
                  <a:gd name="T21" fmla="*/ 84 h 162"/>
                  <a:gd name="T22" fmla="*/ 367 w 421"/>
                  <a:gd name="T23" fmla="*/ 118 h 162"/>
                  <a:gd name="T24" fmla="*/ 344 w 421"/>
                  <a:gd name="T25" fmla="*/ 118 h 162"/>
                  <a:gd name="T26" fmla="*/ 330 w 421"/>
                  <a:gd name="T27" fmla="*/ 93 h 162"/>
                  <a:gd name="T28" fmla="*/ 316 w 421"/>
                  <a:gd name="T29" fmla="*/ 118 h 162"/>
                  <a:gd name="T30" fmla="*/ 296 w 421"/>
                  <a:gd name="T31" fmla="*/ 118 h 162"/>
                  <a:gd name="T32" fmla="*/ 319 w 421"/>
                  <a:gd name="T33" fmla="*/ 82 h 162"/>
                  <a:gd name="T34" fmla="*/ 299 w 421"/>
                  <a:gd name="T35" fmla="*/ 53 h 162"/>
                  <a:gd name="T36" fmla="*/ 262 w 421"/>
                  <a:gd name="T37" fmla="*/ 101 h 162"/>
                  <a:gd name="T38" fmla="*/ 279 w 421"/>
                  <a:gd name="T39" fmla="*/ 101 h 162"/>
                  <a:gd name="T40" fmla="*/ 279 w 421"/>
                  <a:gd name="T41" fmla="*/ 118 h 162"/>
                  <a:gd name="T42" fmla="*/ 262 w 421"/>
                  <a:gd name="T43" fmla="*/ 118 h 162"/>
                  <a:gd name="T44" fmla="*/ 262 w 421"/>
                  <a:gd name="T45" fmla="*/ 101 h 162"/>
                  <a:gd name="T46" fmla="*/ 178 w 421"/>
                  <a:gd name="T47" fmla="*/ 53 h 162"/>
                  <a:gd name="T48" fmla="*/ 200 w 421"/>
                  <a:gd name="T49" fmla="*/ 53 h 162"/>
                  <a:gd name="T50" fmla="*/ 211 w 421"/>
                  <a:gd name="T51" fmla="*/ 76 h 162"/>
                  <a:gd name="T52" fmla="*/ 226 w 421"/>
                  <a:gd name="T53" fmla="*/ 53 h 162"/>
                  <a:gd name="T54" fmla="*/ 245 w 421"/>
                  <a:gd name="T55" fmla="*/ 53 h 162"/>
                  <a:gd name="T56" fmla="*/ 223 w 421"/>
                  <a:gd name="T57" fmla="*/ 84 h 162"/>
                  <a:gd name="T58" fmla="*/ 245 w 421"/>
                  <a:gd name="T59" fmla="*/ 118 h 162"/>
                  <a:gd name="T60" fmla="*/ 223 w 421"/>
                  <a:gd name="T61" fmla="*/ 118 h 162"/>
                  <a:gd name="T62" fmla="*/ 209 w 421"/>
                  <a:gd name="T63" fmla="*/ 93 h 162"/>
                  <a:gd name="T64" fmla="*/ 195 w 421"/>
                  <a:gd name="T65" fmla="*/ 118 h 162"/>
                  <a:gd name="T66" fmla="*/ 175 w 421"/>
                  <a:gd name="T67" fmla="*/ 118 h 162"/>
                  <a:gd name="T68" fmla="*/ 197 w 421"/>
                  <a:gd name="T69" fmla="*/ 82 h 162"/>
                  <a:gd name="T70" fmla="*/ 178 w 421"/>
                  <a:gd name="T71" fmla="*/ 53 h 162"/>
                  <a:gd name="T72" fmla="*/ 141 w 421"/>
                  <a:gd name="T73" fmla="*/ 101 h 162"/>
                  <a:gd name="T74" fmla="*/ 158 w 421"/>
                  <a:gd name="T75" fmla="*/ 101 h 162"/>
                  <a:gd name="T76" fmla="*/ 158 w 421"/>
                  <a:gd name="T77" fmla="*/ 118 h 162"/>
                  <a:gd name="T78" fmla="*/ 141 w 421"/>
                  <a:gd name="T79" fmla="*/ 118 h 162"/>
                  <a:gd name="T80" fmla="*/ 141 w 421"/>
                  <a:gd name="T81" fmla="*/ 101 h 162"/>
                  <a:gd name="T82" fmla="*/ 76 w 421"/>
                  <a:gd name="T83" fmla="*/ 53 h 162"/>
                  <a:gd name="T84" fmla="*/ 87 w 421"/>
                  <a:gd name="T85" fmla="*/ 76 h 162"/>
                  <a:gd name="T86" fmla="*/ 101 w 421"/>
                  <a:gd name="T87" fmla="*/ 53 h 162"/>
                  <a:gd name="T88" fmla="*/ 121 w 421"/>
                  <a:gd name="T89" fmla="*/ 53 h 162"/>
                  <a:gd name="T90" fmla="*/ 99 w 421"/>
                  <a:gd name="T91" fmla="*/ 84 h 162"/>
                  <a:gd name="T92" fmla="*/ 121 w 421"/>
                  <a:gd name="T93" fmla="*/ 118 h 162"/>
                  <a:gd name="T94" fmla="*/ 99 w 421"/>
                  <a:gd name="T95" fmla="*/ 118 h 162"/>
                  <a:gd name="T96" fmla="*/ 84 w 421"/>
                  <a:gd name="T97" fmla="*/ 93 h 162"/>
                  <a:gd name="T98" fmla="*/ 70 w 421"/>
                  <a:gd name="T99" fmla="*/ 118 h 162"/>
                  <a:gd name="T100" fmla="*/ 51 w 421"/>
                  <a:gd name="T101" fmla="*/ 118 h 162"/>
                  <a:gd name="T102" fmla="*/ 73 w 421"/>
                  <a:gd name="T103" fmla="*/ 82 h 162"/>
                  <a:gd name="T104" fmla="*/ 53 w 421"/>
                  <a:gd name="T105" fmla="*/ 50 h 162"/>
                  <a:gd name="T106" fmla="*/ 76 w 421"/>
                  <a:gd name="T107" fmla="*/ 50 h 162"/>
                  <a:gd name="T108" fmla="*/ 76 w 421"/>
                  <a:gd name="T109" fmla="*/ 53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21" h="162">
                    <a:moveTo>
                      <a:pt x="420" y="161"/>
                    </a:moveTo>
                    <a:lnTo>
                      <a:pt x="420" y="0"/>
                    </a:lnTo>
                    <a:lnTo>
                      <a:pt x="0" y="0"/>
                    </a:lnTo>
                    <a:lnTo>
                      <a:pt x="0" y="161"/>
                    </a:lnTo>
                    <a:lnTo>
                      <a:pt x="420" y="161"/>
                    </a:lnTo>
                    <a:close/>
                    <a:moveTo>
                      <a:pt x="299" y="53"/>
                    </a:moveTo>
                    <a:lnTo>
                      <a:pt x="322" y="53"/>
                    </a:lnTo>
                    <a:lnTo>
                      <a:pt x="333" y="76"/>
                    </a:lnTo>
                    <a:lnTo>
                      <a:pt x="347" y="53"/>
                    </a:lnTo>
                    <a:lnTo>
                      <a:pt x="367" y="53"/>
                    </a:lnTo>
                    <a:lnTo>
                      <a:pt x="344" y="84"/>
                    </a:lnTo>
                    <a:lnTo>
                      <a:pt x="367" y="118"/>
                    </a:lnTo>
                    <a:lnTo>
                      <a:pt x="344" y="118"/>
                    </a:lnTo>
                    <a:lnTo>
                      <a:pt x="330" y="93"/>
                    </a:lnTo>
                    <a:lnTo>
                      <a:pt x="316" y="118"/>
                    </a:lnTo>
                    <a:lnTo>
                      <a:pt x="296" y="118"/>
                    </a:lnTo>
                    <a:lnTo>
                      <a:pt x="319" y="82"/>
                    </a:lnTo>
                    <a:lnTo>
                      <a:pt x="299" y="53"/>
                    </a:lnTo>
                    <a:close/>
                    <a:moveTo>
                      <a:pt x="262" y="101"/>
                    </a:moveTo>
                    <a:lnTo>
                      <a:pt x="279" y="101"/>
                    </a:lnTo>
                    <a:lnTo>
                      <a:pt x="279" y="118"/>
                    </a:lnTo>
                    <a:lnTo>
                      <a:pt x="262" y="118"/>
                    </a:lnTo>
                    <a:lnTo>
                      <a:pt x="262" y="101"/>
                    </a:lnTo>
                    <a:close/>
                    <a:moveTo>
                      <a:pt x="178" y="53"/>
                    </a:moveTo>
                    <a:lnTo>
                      <a:pt x="200" y="53"/>
                    </a:lnTo>
                    <a:lnTo>
                      <a:pt x="211" y="76"/>
                    </a:lnTo>
                    <a:lnTo>
                      <a:pt x="226" y="53"/>
                    </a:lnTo>
                    <a:lnTo>
                      <a:pt x="245" y="53"/>
                    </a:lnTo>
                    <a:lnTo>
                      <a:pt x="223" y="84"/>
                    </a:lnTo>
                    <a:lnTo>
                      <a:pt x="245" y="118"/>
                    </a:lnTo>
                    <a:lnTo>
                      <a:pt x="223" y="118"/>
                    </a:lnTo>
                    <a:lnTo>
                      <a:pt x="209" y="93"/>
                    </a:lnTo>
                    <a:lnTo>
                      <a:pt x="195" y="118"/>
                    </a:lnTo>
                    <a:lnTo>
                      <a:pt x="175" y="118"/>
                    </a:lnTo>
                    <a:lnTo>
                      <a:pt x="197" y="82"/>
                    </a:lnTo>
                    <a:lnTo>
                      <a:pt x="178" y="53"/>
                    </a:lnTo>
                    <a:close/>
                    <a:moveTo>
                      <a:pt x="141" y="101"/>
                    </a:moveTo>
                    <a:lnTo>
                      <a:pt x="158" y="101"/>
                    </a:lnTo>
                    <a:lnTo>
                      <a:pt x="158" y="118"/>
                    </a:lnTo>
                    <a:lnTo>
                      <a:pt x="141" y="118"/>
                    </a:lnTo>
                    <a:lnTo>
                      <a:pt x="141" y="101"/>
                    </a:lnTo>
                    <a:close/>
                    <a:moveTo>
                      <a:pt x="76" y="53"/>
                    </a:moveTo>
                    <a:lnTo>
                      <a:pt x="87" y="76"/>
                    </a:lnTo>
                    <a:lnTo>
                      <a:pt x="101" y="53"/>
                    </a:lnTo>
                    <a:lnTo>
                      <a:pt x="121" y="53"/>
                    </a:lnTo>
                    <a:lnTo>
                      <a:pt x="99" y="84"/>
                    </a:lnTo>
                    <a:lnTo>
                      <a:pt x="121" y="118"/>
                    </a:lnTo>
                    <a:lnTo>
                      <a:pt x="99" y="118"/>
                    </a:lnTo>
                    <a:lnTo>
                      <a:pt x="84" y="93"/>
                    </a:lnTo>
                    <a:lnTo>
                      <a:pt x="70" y="118"/>
                    </a:lnTo>
                    <a:lnTo>
                      <a:pt x="51" y="118"/>
                    </a:lnTo>
                    <a:lnTo>
                      <a:pt x="73" y="82"/>
                    </a:lnTo>
                    <a:lnTo>
                      <a:pt x="53" y="50"/>
                    </a:lnTo>
                    <a:lnTo>
                      <a:pt x="76" y="50"/>
                    </a:lnTo>
                    <a:lnTo>
                      <a:pt x="76" y="53"/>
                    </a:lnTo>
                    <a:close/>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02" name="Freeform 27">
                <a:extLst>
                  <a:ext uri="{FF2B5EF4-FFF2-40B4-BE49-F238E27FC236}">
                    <a16:creationId xmlns:a16="http://schemas.microsoft.com/office/drawing/2014/main" id="{B23A65CF-2F80-437A-80D4-AA6185763CA3}"/>
                  </a:ext>
                </a:extLst>
              </p:cNvPr>
              <p:cNvSpPr>
                <a:spLocks noChangeArrowheads="1"/>
              </p:cNvSpPr>
              <p:nvPr/>
            </p:nvSpPr>
            <p:spPr bwMode="auto">
              <a:xfrm>
                <a:off x="1911350" y="4603750"/>
                <a:ext cx="150813" cy="58738"/>
              </a:xfrm>
              <a:custGeom>
                <a:avLst/>
                <a:gdLst>
                  <a:gd name="T0" fmla="*/ 420 w 421"/>
                  <a:gd name="T1" fmla="*/ 161 h 162"/>
                  <a:gd name="T2" fmla="*/ 420 w 421"/>
                  <a:gd name="T3" fmla="*/ 0 h 162"/>
                  <a:gd name="T4" fmla="*/ 0 w 421"/>
                  <a:gd name="T5" fmla="*/ 0 h 162"/>
                  <a:gd name="T6" fmla="*/ 0 w 421"/>
                  <a:gd name="T7" fmla="*/ 161 h 162"/>
                  <a:gd name="T8" fmla="*/ 420 w 421"/>
                  <a:gd name="T9" fmla="*/ 161 h 162"/>
                  <a:gd name="T10" fmla="*/ 299 w 421"/>
                  <a:gd name="T11" fmla="*/ 45 h 162"/>
                  <a:gd name="T12" fmla="*/ 322 w 421"/>
                  <a:gd name="T13" fmla="*/ 45 h 162"/>
                  <a:gd name="T14" fmla="*/ 333 w 421"/>
                  <a:gd name="T15" fmla="*/ 68 h 162"/>
                  <a:gd name="T16" fmla="*/ 347 w 421"/>
                  <a:gd name="T17" fmla="*/ 45 h 162"/>
                  <a:gd name="T18" fmla="*/ 367 w 421"/>
                  <a:gd name="T19" fmla="*/ 45 h 162"/>
                  <a:gd name="T20" fmla="*/ 344 w 421"/>
                  <a:gd name="T21" fmla="*/ 76 h 162"/>
                  <a:gd name="T22" fmla="*/ 367 w 421"/>
                  <a:gd name="T23" fmla="*/ 110 h 162"/>
                  <a:gd name="T24" fmla="*/ 344 w 421"/>
                  <a:gd name="T25" fmla="*/ 110 h 162"/>
                  <a:gd name="T26" fmla="*/ 330 w 421"/>
                  <a:gd name="T27" fmla="*/ 85 h 162"/>
                  <a:gd name="T28" fmla="*/ 316 w 421"/>
                  <a:gd name="T29" fmla="*/ 110 h 162"/>
                  <a:gd name="T30" fmla="*/ 296 w 421"/>
                  <a:gd name="T31" fmla="*/ 110 h 162"/>
                  <a:gd name="T32" fmla="*/ 319 w 421"/>
                  <a:gd name="T33" fmla="*/ 74 h 162"/>
                  <a:gd name="T34" fmla="*/ 299 w 421"/>
                  <a:gd name="T35" fmla="*/ 45 h 162"/>
                  <a:gd name="T36" fmla="*/ 262 w 421"/>
                  <a:gd name="T37" fmla="*/ 93 h 162"/>
                  <a:gd name="T38" fmla="*/ 279 w 421"/>
                  <a:gd name="T39" fmla="*/ 93 h 162"/>
                  <a:gd name="T40" fmla="*/ 279 w 421"/>
                  <a:gd name="T41" fmla="*/ 110 h 162"/>
                  <a:gd name="T42" fmla="*/ 262 w 421"/>
                  <a:gd name="T43" fmla="*/ 110 h 162"/>
                  <a:gd name="T44" fmla="*/ 262 w 421"/>
                  <a:gd name="T45" fmla="*/ 93 h 162"/>
                  <a:gd name="T46" fmla="*/ 178 w 421"/>
                  <a:gd name="T47" fmla="*/ 45 h 162"/>
                  <a:gd name="T48" fmla="*/ 200 w 421"/>
                  <a:gd name="T49" fmla="*/ 45 h 162"/>
                  <a:gd name="T50" fmla="*/ 211 w 421"/>
                  <a:gd name="T51" fmla="*/ 68 h 162"/>
                  <a:gd name="T52" fmla="*/ 226 w 421"/>
                  <a:gd name="T53" fmla="*/ 45 h 162"/>
                  <a:gd name="T54" fmla="*/ 245 w 421"/>
                  <a:gd name="T55" fmla="*/ 45 h 162"/>
                  <a:gd name="T56" fmla="*/ 223 w 421"/>
                  <a:gd name="T57" fmla="*/ 76 h 162"/>
                  <a:gd name="T58" fmla="*/ 245 w 421"/>
                  <a:gd name="T59" fmla="*/ 110 h 162"/>
                  <a:gd name="T60" fmla="*/ 223 w 421"/>
                  <a:gd name="T61" fmla="*/ 110 h 162"/>
                  <a:gd name="T62" fmla="*/ 209 w 421"/>
                  <a:gd name="T63" fmla="*/ 85 h 162"/>
                  <a:gd name="T64" fmla="*/ 195 w 421"/>
                  <a:gd name="T65" fmla="*/ 110 h 162"/>
                  <a:gd name="T66" fmla="*/ 175 w 421"/>
                  <a:gd name="T67" fmla="*/ 110 h 162"/>
                  <a:gd name="T68" fmla="*/ 197 w 421"/>
                  <a:gd name="T69" fmla="*/ 74 h 162"/>
                  <a:gd name="T70" fmla="*/ 178 w 421"/>
                  <a:gd name="T71" fmla="*/ 45 h 162"/>
                  <a:gd name="T72" fmla="*/ 141 w 421"/>
                  <a:gd name="T73" fmla="*/ 93 h 162"/>
                  <a:gd name="T74" fmla="*/ 158 w 421"/>
                  <a:gd name="T75" fmla="*/ 93 h 162"/>
                  <a:gd name="T76" fmla="*/ 158 w 421"/>
                  <a:gd name="T77" fmla="*/ 110 h 162"/>
                  <a:gd name="T78" fmla="*/ 141 w 421"/>
                  <a:gd name="T79" fmla="*/ 110 h 162"/>
                  <a:gd name="T80" fmla="*/ 141 w 421"/>
                  <a:gd name="T81" fmla="*/ 93 h 162"/>
                  <a:gd name="T82" fmla="*/ 76 w 421"/>
                  <a:gd name="T83" fmla="*/ 45 h 162"/>
                  <a:gd name="T84" fmla="*/ 87 w 421"/>
                  <a:gd name="T85" fmla="*/ 68 h 162"/>
                  <a:gd name="T86" fmla="*/ 101 w 421"/>
                  <a:gd name="T87" fmla="*/ 45 h 162"/>
                  <a:gd name="T88" fmla="*/ 121 w 421"/>
                  <a:gd name="T89" fmla="*/ 45 h 162"/>
                  <a:gd name="T90" fmla="*/ 99 w 421"/>
                  <a:gd name="T91" fmla="*/ 76 h 162"/>
                  <a:gd name="T92" fmla="*/ 121 w 421"/>
                  <a:gd name="T93" fmla="*/ 110 h 162"/>
                  <a:gd name="T94" fmla="*/ 99 w 421"/>
                  <a:gd name="T95" fmla="*/ 110 h 162"/>
                  <a:gd name="T96" fmla="*/ 87 w 421"/>
                  <a:gd name="T97" fmla="*/ 85 h 162"/>
                  <a:gd name="T98" fmla="*/ 73 w 421"/>
                  <a:gd name="T99" fmla="*/ 110 h 162"/>
                  <a:gd name="T100" fmla="*/ 53 w 421"/>
                  <a:gd name="T101" fmla="*/ 110 h 162"/>
                  <a:gd name="T102" fmla="*/ 76 w 421"/>
                  <a:gd name="T103" fmla="*/ 74 h 162"/>
                  <a:gd name="T104" fmla="*/ 56 w 421"/>
                  <a:gd name="T105" fmla="*/ 43 h 162"/>
                  <a:gd name="T106" fmla="*/ 76 w 421"/>
                  <a:gd name="T107" fmla="*/ 43 h 162"/>
                  <a:gd name="T108" fmla="*/ 76 w 421"/>
                  <a:gd name="T109" fmla="*/ 45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21" h="162">
                    <a:moveTo>
                      <a:pt x="420" y="161"/>
                    </a:moveTo>
                    <a:lnTo>
                      <a:pt x="420" y="0"/>
                    </a:lnTo>
                    <a:lnTo>
                      <a:pt x="0" y="0"/>
                    </a:lnTo>
                    <a:lnTo>
                      <a:pt x="0" y="161"/>
                    </a:lnTo>
                    <a:lnTo>
                      <a:pt x="420" y="161"/>
                    </a:lnTo>
                    <a:close/>
                    <a:moveTo>
                      <a:pt x="299" y="45"/>
                    </a:moveTo>
                    <a:lnTo>
                      <a:pt x="322" y="45"/>
                    </a:lnTo>
                    <a:lnTo>
                      <a:pt x="333" y="68"/>
                    </a:lnTo>
                    <a:lnTo>
                      <a:pt x="347" y="45"/>
                    </a:lnTo>
                    <a:lnTo>
                      <a:pt x="367" y="45"/>
                    </a:lnTo>
                    <a:lnTo>
                      <a:pt x="344" y="76"/>
                    </a:lnTo>
                    <a:lnTo>
                      <a:pt x="367" y="110"/>
                    </a:lnTo>
                    <a:lnTo>
                      <a:pt x="344" y="110"/>
                    </a:lnTo>
                    <a:lnTo>
                      <a:pt x="330" y="85"/>
                    </a:lnTo>
                    <a:lnTo>
                      <a:pt x="316" y="110"/>
                    </a:lnTo>
                    <a:lnTo>
                      <a:pt x="296" y="110"/>
                    </a:lnTo>
                    <a:lnTo>
                      <a:pt x="319" y="74"/>
                    </a:lnTo>
                    <a:lnTo>
                      <a:pt x="299" y="45"/>
                    </a:lnTo>
                    <a:close/>
                    <a:moveTo>
                      <a:pt x="262" y="93"/>
                    </a:moveTo>
                    <a:lnTo>
                      <a:pt x="279" y="93"/>
                    </a:lnTo>
                    <a:lnTo>
                      <a:pt x="279" y="110"/>
                    </a:lnTo>
                    <a:lnTo>
                      <a:pt x="262" y="110"/>
                    </a:lnTo>
                    <a:lnTo>
                      <a:pt x="262" y="93"/>
                    </a:lnTo>
                    <a:close/>
                    <a:moveTo>
                      <a:pt x="178" y="45"/>
                    </a:moveTo>
                    <a:lnTo>
                      <a:pt x="200" y="45"/>
                    </a:lnTo>
                    <a:lnTo>
                      <a:pt x="211" y="68"/>
                    </a:lnTo>
                    <a:lnTo>
                      <a:pt x="226" y="45"/>
                    </a:lnTo>
                    <a:lnTo>
                      <a:pt x="245" y="45"/>
                    </a:lnTo>
                    <a:lnTo>
                      <a:pt x="223" y="76"/>
                    </a:lnTo>
                    <a:lnTo>
                      <a:pt x="245" y="110"/>
                    </a:lnTo>
                    <a:lnTo>
                      <a:pt x="223" y="110"/>
                    </a:lnTo>
                    <a:lnTo>
                      <a:pt x="209" y="85"/>
                    </a:lnTo>
                    <a:lnTo>
                      <a:pt x="195" y="110"/>
                    </a:lnTo>
                    <a:lnTo>
                      <a:pt x="175" y="110"/>
                    </a:lnTo>
                    <a:lnTo>
                      <a:pt x="197" y="74"/>
                    </a:lnTo>
                    <a:lnTo>
                      <a:pt x="178" y="45"/>
                    </a:lnTo>
                    <a:close/>
                    <a:moveTo>
                      <a:pt x="141" y="93"/>
                    </a:moveTo>
                    <a:lnTo>
                      <a:pt x="158" y="93"/>
                    </a:lnTo>
                    <a:lnTo>
                      <a:pt x="158" y="110"/>
                    </a:lnTo>
                    <a:lnTo>
                      <a:pt x="141" y="110"/>
                    </a:lnTo>
                    <a:lnTo>
                      <a:pt x="141" y="93"/>
                    </a:lnTo>
                    <a:close/>
                    <a:moveTo>
                      <a:pt x="76" y="45"/>
                    </a:moveTo>
                    <a:lnTo>
                      <a:pt x="87" y="68"/>
                    </a:lnTo>
                    <a:lnTo>
                      <a:pt x="101" y="45"/>
                    </a:lnTo>
                    <a:lnTo>
                      <a:pt x="121" y="45"/>
                    </a:lnTo>
                    <a:lnTo>
                      <a:pt x="99" y="76"/>
                    </a:lnTo>
                    <a:lnTo>
                      <a:pt x="121" y="110"/>
                    </a:lnTo>
                    <a:lnTo>
                      <a:pt x="99" y="110"/>
                    </a:lnTo>
                    <a:lnTo>
                      <a:pt x="87" y="85"/>
                    </a:lnTo>
                    <a:lnTo>
                      <a:pt x="73" y="110"/>
                    </a:lnTo>
                    <a:lnTo>
                      <a:pt x="53" y="110"/>
                    </a:lnTo>
                    <a:lnTo>
                      <a:pt x="76" y="74"/>
                    </a:lnTo>
                    <a:lnTo>
                      <a:pt x="56" y="43"/>
                    </a:lnTo>
                    <a:lnTo>
                      <a:pt x="76" y="43"/>
                    </a:lnTo>
                    <a:lnTo>
                      <a:pt x="76" y="45"/>
                    </a:lnTo>
                    <a:close/>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03" name="Freeform 28">
                <a:extLst>
                  <a:ext uri="{FF2B5EF4-FFF2-40B4-BE49-F238E27FC236}">
                    <a16:creationId xmlns:a16="http://schemas.microsoft.com/office/drawing/2014/main" id="{B2618AB5-A615-49C4-BD4C-2A0A9F4CA067}"/>
                  </a:ext>
                </a:extLst>
              </p:cNvPr>
              <p:cNvSpPr>
                <a:spLocks noChangeArrowheads="1"/>
              </p:cNvSpPr>
              <p:nvPr/>
            </p:nvSpPr>
            <p:spPr bwMode="auto">
              <a:xfrm>
                <a:off x="1836738" y="4603750"/>
                <a:ext cx="55562" cy="58738"/>
              </a:xfrm>
              <a:custGeom>
                <a:avLst/>
                <a:gdLst>
                  <a:gd name="T0" fmla="*/ 77 w 156"/>
                  <a:gd name="T1" fmla="*/ 161 h 162"/>
                  <a:gd name="T2" fmla="*/ 0 w 156"/>
                  <a:gd name="T3" fmla="*/ 161 h 162"/>
                  <a:gd name="T4" fmla="*/ 0 w 156"/>
                  <a:gd name="T5" fmla="*/ 0 h 162"/>
                  <a:gd name="T6" fmla="*/ 155 w 156"/>
                  <a:gd name="T7" fmla="*/ 0 h 162"/>
                  <a:gd name="T8" fmla="*/ 155 w 156"/>
                  <a:gd name="T9" fmla="*/ 161 h 162"/>
                  <a:gd name="T10" fmla="*/ 77 w 156"/>
                  <a:gd name="T11" fmla="*/ 161 h 162"/>
                </a:gdLst>
                <a:ahLst/>
                <a:cxnLst>
                  <a:cxn ang="0">
                    <a:pos x="T0" y="T1"/>
                  </a:cxn>
                  <a:cxn ang="0">
                    <a:pos x="T2" y="T3"/>
                  </a:cxn>
                  <a:cxn ang="0">
                    <a:pos x="T4" y="T5"/>
                  </a:cxn>
                  <a:cxn ang="0">
                    <a:pos x="T6" y="T7"/>
                  </a:cxn>
                  <a:cxn ang="0">
                    <a:pos x="T8" y="T9"/>
                  </a:cxn>
                  <a:cxn ang="0">
                    <a:pos x="T10" y="T11"/>
                  </a:cxn>
                </a:cxnLst>
                <a:rect l="0" t="0" r="r" b="b"/>
                <a:pathLst>
                  <a:path w="156" h="162">
                    <a:moveTo>
                      <a:pt x="77" y="161"/>
                    </a:moveTo>
                    <a:lnTo>
                      <a:pt x="0" y="161"/>
                    </a:lnTo>
                    <a:lnTo>
                      <a:pt x="0" y="0"/>
                    </a:lnTo>
                    <a:lnTo>
                      <a:pt x="155" y="0"/>
                    </a:lnTo>
                    <a:lnTo>
                      <a:pt x="155" y="161"/>
                    </a:lnTo>
                    <a:lnTo>
                      <a:pt x="77" y="161"/>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04" name="Freeform 161">
                <a:extLst>
                  <a:ext uri="{FF2B5EF4-FFF2-40B4-BE49-F238E27FC236}">
                    <a16:creationId xmlns:a16="http://schemas.microsoft.com/office/drawing/2014/main" id="{AF1BB17C-F59B-4260-926B-A6E355ACEF50}"/>
                  </a:ext>
                </a:extLst>
              </p:cNvPr>
              <p:cNvSpPr>
                <a:spLocks noChangeArrowheads="1"/>
              </p:cNvSpPr>
              <p:nvPr/>
            </p:nvSpPr>
            <p:spPr bwMode="auto">
              <a:xfrm>
                <a:off x="1836738" y="4440238"/>
                <a:ext cx="55562" cy="58737"/>
              </a:xfrm>
              <a:custGeom>
                <a:avLst/>
                <a:gdLst>
                  <a:gd name="T0" fmla="*/ 77 w 156"/>
                  <a:gd name="T1" fmla="*/ 161 h 162"/>
                  <a:gd name="T2" fmla="*/ 0 w 156"/>
                  <a:gd name="T3" fmla="*/ 161 h 162"/>
                  <a:gd name="T4" fmla="*/ 0 w 156"/>
                  <a:gd name="T5" fmla="*/ 0 h 162"/>
                  <a:gd name="T6" fmla="*/ 155 w 156"/>
                  <a:gd name="T7" fmla="*/ 0 h 162"/>
                  <a:gd name="T8" fmla="*/ 155 w 156"/>
                  <a:gd name="T9" fmla="*/ 161 h 162"/>
                  <a:gd name="T10" fmla="*/ 77 w 156"/>
                  <a:gd name="T11" fmla="*/ 161 h 162"/>
                </a:gdLst>
                <a:ahLst/>
                <a:cxnLst>
                  <a:cxn ang="0">
                    <a:pos x="T0" y="T1"/>
                  </a:cxn>
                  <a:cxn ang="0">
                    <a:pos x="T2" y="T3"/>
                  </a:cxn>
                  <a:cxn ang="0">
                    <a:pos x="T4" y="T5"/>
                  </a:cxn>
                  <a:cxn ang="0">
                    <a:pos x="T6" y="T7"/>
                  </a:cxn>
                  <a:cxn ang="0">
                    <a:pos x="T8" y="T9"/>
                  </a:cxn>
                  <a:cxn ang="0">
                    <a:pos x="T10" y="T11"/>
                  </a:cxn>
                </a:cxnLst>
                <a:rect l="0" t="0" r="r" b="b"/>
                <a:pathLst>
                  <a:path w="156" h="162">
                    <a:moveTo>
                      <a:pt x="77" y="161"/>
                    </a:moveTo>
                    <a:lnTo>
                      <a:pt x="0" y="161"/>
                    </a:lnTo>
                    <a:lnTo>
                      <a:pt x="0" y="0"/>
                    </a:lnTo>
                    <a:lnTo>
                      <a:pt x="155" y="0"/>
                    </a:lnTo>
                    <a:lnTo>
                      <a:pt x="155" y="161"/>
                    </a:lnTo>
                    <a:lnTo>
                      <a:pt x="77" y="161"/>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05" name="Freeform 162">
                <a:extLst>
                  <a:ext uri="{FF2B5EF4-FFF2-40B4-BE49-F238E27FC236}">
                    <a16:creationId xmlns:a16="http://schemas.microsoft.com/office/drawing/2014/main" id="{D3D42759-A486-4F7E-8DEF-A38125168E29}"/>
                  </a:ext>
                </a:extLst>
              </p:cNvPr>
              <p:cNvSpPr>
                <a:spLocks noChangeArrowheads="1"/>
              </p:cNvSpPr>
              <p:nvPr/>
            </p:nvSpPr>
            <p:spPr bwMode="auto">
              <a:xfrm>
                <a:off x="1911350" y="4440238"/>
                <a:ext cx="150813" cy="58737"/>
              </a:xfrm>
              <a:custGeom>
                <a:avLst/>
                <a:gdLst>
                  <a:gd name="T0" fmla="*/ 420 w 421"/>
                  <a:gd name="T1" fmla="*/ 161 h 162"/>
                  <a:gd name="T2" fmla="*/ 420 w 421"/>
                  <a:gd name="T3" fmla="*/ 0 h 162"/>
                  <a:gd name="T4" fmla="*/ 0 w 421"/>
                  <a:gd name="T5" fmla="*/ 0 h 162"/>
                  <a:gd name="T6" fmla="*/ 0 w 421"/>
                  <a:gd name="T7" fmla="*/ 161 h 162"/>
                  <a:gd name="T8" fmla="*/ 420 w 421"/>
                  <a:gd name="T9" fmla="*/ 161 h 162"/>
                  <a:gd name="T10" fmla="*/ 299 w 421"/>
                  <a:gd name="T11" fmla="*/ 62 h 162"/>
                  <a:gd name="T12" fmla="*/ 322 w 421"/>
                  <a:gd name="T13" fmla="*/ 62 h 162"/>
                  <a:gd name="T14" fmla="*/ 333 w 421"/>
                  <a:gd name="T15" fmla="*/ 85 h 162"/>
                  <a:gd name="T16" fmla="*/ 347 w 421"/>
                  <a:gd name="T17" fmla="*/ 62 h 162"/>
                  <a:gd name="T18" fmla="*/ 367 w 421"/>
                  <a:gd name="T19" fmla="*/ 62 h 162"/>
                  <a:gd name="T20" fmla="*/ 344 w 421"/>
                  <a:gd name="T21" fmla="*/ 93 h 162"/>
                  <a:gd name="T22" fmla="*/ 367 w 421"/>
                  <a:gd name="T23" fmla="*/ 127 h 162"/>
                  <a:gd name="T24" fmla="*/ 344 w 421"/>
                  <a:gd name="T25" fmla="*/ 127 h 162"/>
                  <a:gd name="T26" fmla="*/ 330 w 421"/>
                  <a:gd name="T27" fmla="*/ 102 h 162"/>
                  <a:gd name="T28" fmla="*/ 316 w 421"/>
                  <a:gd name="T29" fmla="*/ 127 h 162"/>
                  <a:gd name="T30" fmla="*/ 296 w 421"/>
                  <a:gd name="T31" fmla="*/ 127 h 162"/>
                  <a:gd name="T32" fmla="*/ 319 w 421"/>
                  <a:gd name="T33" fmla="*/ 90 h 162"/>
                  <a:gd name="T34" fmla="*/ 299 w 421"/>
                  <a:gd name="T35" fmla="*/ 62 h 162"/>
                  <a:gd name="T36" fmla="*/ 262 w 421"/>
                  <a:gd name="T37" fmla="*/ 110 h 162"/>
                  <a:gd name="T38" fmla="*/ 279 w 421"/>
                  <a:gd name="T39" fmla="*/ 110 h 162"/>
                  <a:gd name="T40" fmla="*/ 279 w 421"/>
                  <a:gd name="T41" fmla="*/ 127 h 162"/>
                  <a:gd name="T42" fmla="*/ 262 w 421"/>
                  <a:gd name="T43" fmla="*/ 127 h 162"/>
                  <a:gd name="T44" fmla="*/ 262 w 421"/>
                  <a:gd name="T45" fmla="*/ 110 h 162"/>
                  <a:gd name="T46" fmla="*/ 178 w 421"/>
                  <a:gd name="T47" fmla="*/ 62 h 162"/>
                  <a:gd name="T48" fmla="*/ 200 w 421"/>
                  <a:gd name="T49" fmla="*/ 62 h 162"/>
                  <a:gd name="T50" fmla="*/ 211 w 421"/>
                  <a:gd name="T51" fmla="*/ 85 h 162"/>
                  <a:gd name="T52" fmla="*/ 226 w 421"/>
                  <a:gd name="T53" fmla="*/ 62 h 162"/>
                  <a:gd name="T54" fmla="*/ 245 w 421"/>
                  <a:gd name="T55" fmla="*/ 62 h 162"/>
                  <a:gd name="T56" fmla="*/ 223 w 421"/>
                  <a:gd name="T57" fmla="*/ 93 h 162"/>
                  <a:gd name="T58" fmla="*/ 245 w 421"/>
                  <a:gd name="T59" fmla="*/ 127 h 162"/>
                  <a:gd name="T60" fmla="*/ 223 w 421"/>
                  <a:gd name="T61" fmla="*/ 127 h 162"/>
                  <a:gd name="T62" fmla="*/ 209 w 421"/>
                  <a:gd name="T63" fmla="*/ 102 h 162"/>
                  <a:gd name="T64" fmla="*/ 195 w 421"/>
                  <a:gd name="T65" fmla="*/ 127 h 162"/>
                  <a:gd name="T66" fmla="*/ 175 w 421"/>
                  <a:gd name="T67" fmla="*/ 127 h 162"/>
                  <a:gd name="T68" fmla="*/ 197 w 421"/>
                  <a:gd name="T69" fmla="*/ 90 h 162"/>
                  <a:gd name="T70" fmla="*/ 178 w 421"/>
                  <a:gd name="T71" fmla="*/ 62 h 162"/>
                  <a:gd name="T72" fmla="*/ 141 w 421"/>
                  <a:gd name="T73" fmla="*/ 110 h 162"/>
                  <a:gd name="T74" fmla="*/ 158 w 421"/>
                  <a:gd name="T75" fmla="*/ 110 h 162"/>
                  <a:gd name="T76" fmla="*/ 158 w 421"/>
                  <a:gd name="T77" fmla="*/ 127 h 162"/>
                  <a:gd name="T78" fmla="*/ 141 w 421"/>
                  <a:gd name="T79" fmla="*/ 127 h 162"/>
                  <a:gd name="T80" fmla="*/ 141 w 421"/>
                  <a:gd name="T81" fmla="*/ 110 h 162"/>
                  <a:gd name="T82" fmla="*/ 76 w 421"/>
                  <a:gd name="T83" fmla="*/ 62 h 162"/>
                  <a:gd name="T84" fmla="*/ 87 w 421"/>
                  <a:gd name="T85" fmla="*/ 85 h 162"/>
                  <a:gd name="T86" fmla="*/ 101 w 421"/>
                  <a:gd name="T87" fmla="*/ 62 h 162"/>
                  <a:gd name="T88" fmla="*/ 121 w 421"/>
                  <a:gd name="T89" fmla="*/ 62 h 162"/>
                  <a:gd name="T90" fmla="*/ 99 w 421"/>
                  <a:gd name="T91" fmla="*/ 93 h 162"/>
                  <a:gd name="T92" fmla="*/ 121 w 421"/>
                  <a:gd name="T93" fmla="*/ 127 h 162"/>
                  <a:gd name="T94" fmla="*/ 99 w 421"/>
                  <a:gd name="T95" fmla="*/ 127 h 162"/>
                  <a:gd name="T96" fmla="*/ 84 w 421"/>
                  <a:gd name="T97" fmla="*/ 102 h 162"/>
                  <a:gd name="T98" fmla="*/ 70 w 421"/>
                  <a:gd name="T99" fmla="*/ 127 h 162"/>
                  <a:gd name="T100" fmla="*/ 51 w 421"/>
                  <a:gd name="T101" fmla="*/ 127 h 162"/>
                  <a:gd name="T102" fmla="*/ 73 w 421"/>
                  <a:gd name="T103" fmla="*/ 90 h 162"/>
                  <a:gd name="T104" fmla="*/ 53 w 421"/>
                  <a:gd name="T105" fmla="*/ 59 h 162"/>
                  <a:gd name="T106" fmla="*/ 76 w 421"/>
                  <a:gd name="T107" fmla="*/ 59 h 162"/>
                  <a:gd name="T108" fmla="*/ 76 w 421"/>
                  <a:gd name="T109" fmla="*/ 6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21" h="162">
                    <a:moveTo>
                      <a:pt x="420" y="161"/>
                    </a:moveTo>
                    <a:lnTo>
                      <a:pt x="420" y="0"/>
                    </a:lnTo>
                    <a:lnTo>
                      <a:pt x="0" y="0"/>
                    </a:lnTo>
                    <a:lnTo>
                      <a:pt x="0" y="161"/>
                    </a:lnTo>
                    <a:lnTo>
                      <a:pt x="420" y="161"/>
                    </a:lnTo>
                    <a:close/>
                    <a:moveTo>
                      <a:pt x="299" y="62"/>
                    </a:moveTo>
                    <a:lnTo>
                      <a:pt x="322" y="62"/>
                    </a:lnTo>
                    <a:lnTo>
                      <a:pt x="333" y="85"/>
                    </a:lnTo>
                    <a:lnTo>
                      <a:pt x="347" y="62"/>
                    </a:lnTo>
                    <a:lnTo>
                      <a:pt x="367" y="62"/>
                    </a:lnTo>
                    <a:lnTo>
                      <a:pt x="344" y="93"/>
                    </a:lnTo>
                    <a:lnTo>
                      <a:pt x="367" y="127"/>
                    </a:lnTo>
                    <a:lnTo>
                      <a:pt x="344" y="127"/>
                    </a:lnTo>
                    <a:lnTo>
                      <a:pt x="330" y="102"/>
                    </a:lnTo>
                    <a:lnTo>
                      <a:pt x="316" y="127"/>
                    </a:lnTo>
                    <a:lnTo>
                      <a:pt x="296" y="127"/>
                    </a:lnTo>
                    <a:lnTo>
                      <a:pt x="319" y="90"/>
                    </a:lnTo>
                    <a:lnTo>
                      <a:pt x="299" y="62"/>
                    </a:lnTo>
                    <a:close/>
                    <a:moveTo>
                      <a:pt x="262" y="110"/>
                    </a:moveTo>
                    <a:lnTo>
                      <a:pt x="279" y="110"/>
                    </a:lnTo>
                    <a:lnTo>
                      <a:pt x="279" y="127"/>
                    </a:lnTo>
                    <a:lnTo>
                      <a:pt x="262" y="127"/>
                    </a:lnTo>
                    <a:lnTo>
                      <a:pt x="262" y="110"/>
                    </a:lnTo>
                    <a:close/>
                    <a:moveTo>
                      <a:pt x="178" y="62"/>
                    </a:moveTo>
                    <a:lnTo>
                      <a:pt x="200" y="62"/>
                    </a:lnTo>
                    <a:lnTo>
                      <a:pt x="211" y="85"/>
                    </a:lnTo>
                    <a:lnTo>
                      <a:pt x="226" y="62"/>
                    </a:lnTo>
                    <a:lnTo>
                      <a:pt x="245" y="62"/>
                    </a:lnTo>
                    <a:lnTo>
                      <a:pt x="223" y="93"/>
                    </a:lnTo>
                    <a:lnTo>
                      <a:pt x="245" y="127"/>
                    </a:lnTo>
                    <a:lnTo>
                      <a:pt x="223" y="127"/>
                    </a:lnTo>
                    <a:lnTo>
                      <a:pt x="209" y="102"/>
                    </a:lnTo>
                    <a:lnTo>
                      <a:pt x="195" y="127"/>
                    </a:lnTo>
                    <a:lnTo>
                      <a:pt x="175" y="127"/>
                    </a:lnTo>
                    <a:lnTo>
                      <a:pt x="197" y="90"/>
                    </a:lnTo>
                    <a:lnTo>
                      <a:pt x="178" y="62"/>
                    </a:lnTo>
                    <a:close/>
                    <a:moveTo>
                      <a:pt x="141" y="110"/>
                    </a:moveTo>
                    <a:lnTo>
                      <a:pt x="158" y="110"/>
                    </a:lnTo>
                    <a:lnTo>
                      <a:pt x="158" y="127"/>
                    </a:lnTo>
                    <a:lnTo>
                      <a:pt x="141" y="127"/>
                    </a:lnTo>
                    <a:lnTo>
                      <a:pt x="141" y="110"/>
                    </a:lnTo>
                    <a:close/>
                    <a:moveTo>
                      <a:pt x="76" y="62"/>
                    </a:moveTo>
                    <a:lnTo>
                      <a:pt x="87" y="85"/>
                    </a:lnTo>
                    <a:lnTo>
                      <a:pt x="101" y="62"/>
                    </a:lnTo>
                    <a:lnTo>
                      <a:pt x="121" y="62"/>
                    </a:lnTo>
                    <a:lnTo>
                      <a:pt x="99" y="93"/>
                    </a:lnTo>
                    <a:lnTo>
                      <a:pt x="121" y="127"/>
                    </a:lnTo>
                    <a:lnTo>
                      <a:pt x="99" y="127"/>
                    </a:lnTo>
                    <a:lnTo>
                      <a:pt x="84" y="102"/>
                    </a:lnTo>
                    <a:lnTo>
                      <a:pt x="70" y="127"/>
                    </a:lnTo>
                    <a:lnTo>
                      <a:pt x="51" y="127"/>
                    </a:lnTo>
                    <a:lnTo>
                      <a:pt x="73" y="90"/>
                    </a:lnTo>
                    <a:lnTo>
                      <a:pt x="53" y="59"/>
                    </a:lnTo>
                    <a:lnTo>
                      <a:pt x="76" y="59"/>
                    </a:lnTo>
                    <a:lnTo>
                      <a:pt x="76" y="62"/>
                    </a:lnTo>
                    <a:close/>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06" name="Freeform 163">
                <a:extLst>
                  <a:ext uri="{FF2B5EF4-FFF2-40B4-BE49-F238E27FC236}">
                    <a16:creationId xmlns:a16="http://schemas.microsoft.com/office/drawing/2014/main" id="{1053715E-D172-4744-85B9-377668267B2E}"/>
                  </a:ext>
                </a:extLst>
              </p:cNvPr>
              <p:cNvSpPr>
                <a:spLocks noChangeArrowheads="1"/>
              </p:cNvSpPr>
              <p:nvPr/>
            </p:nvSpPr>
            <p:spPr bwMode="auto">
              <a:xfrm>
                <a:off x="1836738" y="4522788"/>
                <a:ext cx="55562" cy="58737"/>
              </a:xfrm>
              <a:custGeom>
                <a:avLst/>
                <a:gdLst>
                  <a:gd name="T0" fmla="*/ 77 w 156"/>
                  <a:gd name="T1" fmla="*/ 161 h 162"/>
                  <a:gd name="T2" fmla="*/ 0 w 156"/>
                  <a:gd name="T3" fmla="*/ 161 h 162"/>
                  <a:gd name="T4" fmla="*/ 0 w 156"/>
                  <a:gd name="T5" fmla="*/ 0 h 162"/>
                  <a:gd name="T6" fmla="*/ 155 w 156"/>
                  <a:gd name="T7" fmla="*/ 0 h 162"/>
                  <a:gd name="T8" fmla="*/ 155 w 156"/>
                  <a:gd name="T9" fmla="*/ 161 h 162"/>
                  <a:gd name="T10" fmla="*/ 77 w 156"/>
                  <a:gd name="T11" fmla="*/ 161 h 162"/>
                </a:gdLst>
                <a:ahLst/>
                <a:cxnLst>
                  <a:cxn ang="0">
                    <a:pos x="T0" y="T1"/>
                  </a:cxn>
                  <a:cxn ang="0">
                    <a:pos x="T2" y="T3"/>
                  </a:cxn>
                  <a:cxn ang="0">
                    <a:pos x="T4" y="T5"/>
                  </a:cxn>
                  <a:cxn ang="0">
                    <a:pos x="T6" y="T7"/>
                  </a:cxn>
                  <a:cxn ang="0">
                    <a:pos x="T8" y="T9"/>
                  </a:cxn>
                  <a:cxn ang="0">
                    <a:pos x="T10" y="T11"/>
                  </a:cxn>
                </a:cxnLst>
                <a:rect l="0" t="0" r="r" b="b"/>
                <a:pathLst>
                  <a:path w="156" h="162">
                    <a:moveTo>
                      <a:pt x="77" y="161"/>
                    </a:moveTo>
                    <a:lnTo>
                      <a:pt x="0" y="161"/>
                    </a:lnTo>
                    <a:lnTo>
                      <a:pt x="0" y="0"/>
                    </a:lnTo>
                    <a:lnTo>
                      <a:pt x="155" y="0"/>
                    </a:lnTo>
                    <a:lnTo>
                      <a:pt x="155" y="161"/>
                    </a:lnTo>
                    <a:lnTo>
                      <a:pt x="77" y="161"/>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07" name="Freeform 164">
                <a:extLst>
                  <a:ext uri="{FF2B5EF4-FFF2-40B4-BE49-F238E27FC236}">
                    <a16:creationId xmlns:a16="http://schemas.microsoft.com/office/drawing/2014/main" id="{455334FD-222D-4548-9A33-19D38247908C}"/>
                  </a:ext>
                </a:extLst>
              </p:cNvPr>
              <p:cNvSpPr>
                <a:spLocks noChangeArrowheads="1"/>
              </p:cNvSpPr>
              <p:nvPr/>
            </p:nvSpPr>
            <p:spPr bwMode="auto">
              <a:xfrm>
                <a:off x="1911350" y="4522788"/>
                <a:ext cx="150813" cy="58737"/>
              </a:xfrm>
              <a:custGeom>
                <a:avLst/>
                <a:gdLst>
                  <a:gd name="T0" fmla="*/ 420 w 421"/>
                  <a:gd name="T1" fmla="*/ 161 h 162"/>
                  <a:gd name="T2" fmla="*/ 420 w 421"/>
                  <a:gd name="T3" fmla="*/ 0 h 162"/>
                  <a:gd name="T4" fmla="*/ 0 w 421"/>
                  <a:gd name="T5" fmla="*/ 0 h 162"/>
                  <a:gd name="T6" fmla="*/ 0 w 421"/>
                  <a:gd name="T7" fmla="*/ 161 h 162"/>
                  <a:gd name="T8" fmla="*/ 420 w 421"/>
                  <a:gd name="T9" fmla="*/ 161 h 162"/>
                  <a:gd name="T10" fmla="*/ 299 w 421"/>
                  <a:gd name="T11" fmla="*/ 53 h 162"/>
                  <a:gd name="T12" fmla="*/ 322 w 421"/>
                  <a:gd name="T13" fmla="*/ 53 h 162"/>
                  <a:gd name="T14" fmla="*/ 333 w 421"/>
                  <a:gd name="T15" fmla="*/ 76 h 162"/>
                  <a:gd name="T16" fmla="*/ 347 w 421"/>
                  <a:gd name="T17" fmla="*/ 53 h 162"/>
                  <a:gd name="T18" fmla="*/ 367 w 421"/>
                  <a:gd name="T19" fmla="*/ 53 h 162"/>
                  <a:gd name="T20" fmla="*/ 344 w 421"/>
                  <a:gd name="T21" fmla="*/ 84 h 162"/>
                  <a:gd name="T22" fmla="*/ 367 w 421"/>
                  <a:gd name="T23" fmla="*/ 118 h 162"/>
                  <a:gd name="T24" fmla="*/ 344 w 421"/>
                  <a:gd name="T25" fmla="*/ 118 h 162"/>
                  <a:gd name="T26" fmla="*/ 330 w 421"/>
                  <a:gd name="T27" fmla="*/ 93 h 162"/>
                  <a:gd name="T28" fmla="*/ 316 w 421"/>
                  <a:gd name="T29" fmla="*/ 118 h 162"/>
                  <a:gd name="T30" fmla="*/ 296 w 421"/>
                  <a:gd name="T31" fmla="*/ 118 h 162"/>
                  <a:gd name="T32" fmla="*/ 319 w 421"/>
                  <a:gd name="T33" fmla="*/ 82 h 162"/>
                  <a:gd name="T34" fmla="*/ 299 w 421"/>
                  <a:gd name="T35" fmla="*/ 53 h 162"/>
                  <a:gd name="T36" fmla="*/ 262 w 421"/>
                  <a:gd name="T37" fmla="*/ 101 h 162"/>
                  <a:gd name="T38" fmla="*/ 279 w 421"/>
                  <a:gd name="T39" fmla="*/ 101 h 162"/>
                  <a:gd name="T40" fmla="*/ 279 w 421"/>
                  <a:gd name="T41" fmla="*/ 118 h 162"/>
                  <a:gd name="T42" fmla="*/ 262 w 421"/>
                  <a:gd name="T43" fmla="*/ 118 h 162"/>
                  <a:gd name="T44" fmla="*/ 262 w 421"/>
                  <a:gd name="T45" fmla="*/ 101 h 162"/>
                  <a:gd name="T46" fmla="*/ 178 w 421"/>
                  <a:gd name="T47" fmla="*/ 53 h 162"/>
                  <a:gd name="T48" fmla="*/ 200 w 421"/>
                  <a:gd name="T49" fmla="*/ 53 h 162"/>
                  <a:gd name="T50" fmla="*/ 211 w 421"/>
                  <a:gd name="T51" fmla="*/ 76 h 162"/>
                  <a:gd name="T52" fmla="*/ 226 w 421"/>
                  <a:gd name="T53" fmla="*/ 53 h 162"/>
                  <a:gd name="T54" fmla="*/ 245 w 421"/>
                  <a:gd name="T55" fmla="*/ 53 h 162"/>
                  <a:gd name="T56" fmla="*/ 223 w 421"/>
                  <a:gd name="T57" fmla="*/ 84 h 162"/>
                  <a:gd name="T58" fmla="*/ 245 w 421"/>
                  <a:gd name="T59" fmla="*/ 118 h 162"/>
                  <a:gd name="T60" fmla="*/ 223 w 421"/>
                  <a:gd name="T61" fmla="*/ 118 h 162"/>
                  <a:gd name="T62" fmla="*/ 209 w 421"/>
                  <a:gd name="T63" fmla="*/ 93 h 162"/>
                  <a:gd name="T64" fmla="*/ 195 w 421"/>
                  <a:gd name="T65" fmla="*/ 118 h 162"/>
                  <a:gd name="T66" fmla="*/ 175 w 421"/>
                  <a:gd name="T67" fmla="*/ 118 h 162"/>
                  <a:gd name="T68" fmla="*/ 197 w 421"/>
                  <a:gd name="T69" fmla="*/ 82 h 162"/>
                  <a:gd name="T70" fmla="*/ 178 w 421"/>
                  <a:gd name="T71" fmla="*/ 53 h 162"/>
                  <a:gd name="T72" fmla="*/ 141 w 421"/>
                  <a:gd name="T73" fmla="*/ 101 h 162"/>
                  <a:gd name="T74" fmla="*/ 158 w 421"/>
                  <a:gd name="T75" fmla="*/ 101 h 162"/>
                  <a:gd name="T76" fmla="*/ 158 w 421"/>
                  <a:gd name="T77" fmla="*/ 118 h 162"/>
                  <a:gd name="T78" fmla="*/ 141 w 421"/>
                  <a:gd name="T79" fmla="*/ 118 h 162"/>
                  <a:gd name="T80" fmla="*/ 141 w 421"/>
                  <a:gd name="T81" fmla="*/ 101 h 162"/>
                  <a:gd name="T82" fmla="*/ 76 w 421"/>
                  <a:gd name="T83" fmla="*/ 53 h 162"/>
                  <a:gd name="T84" fmla="*/ 87 w 421"/>
                  <a:gd name="T85" fmla="*/ 76 h 162"/>
                  <a:gd name="T86" fmla="*/ 101 w 421"/>
                  <a:gd name="T87" fmla="*/ 53 h 162"/>
                  <a:gd name="T88" fmla="*/ 121 w 421"/>
                  <a:gd name="T89" fmla="*/ 53 h 162"/>
                  <a:gd name="T90" fmla="*/ 99 w 421"/>
                  <a:gd name="T91" fmla="*/ 84 h 162"/>
                  <a:gd name="T92" fmla="*/ 121 w 421"/>
                  <a:gd name="T93" fmla="*/ 118 h 162"/>
                  <a:gd name="T94" fmla="*/ 99 w 421"/>
                  <a:gd name="T95" fmla="*/ 118 h 162"/>
                  <a:gd name="T96" fmla="*/ 84 w 421"/>
                  <a:gd name="T97" fmla="*/ 93 h 162"/>
                  <a:gd name="T98" fmla="*/ 70 w 421"/>
                  <a:gd name="T99" fmla="*/ 118 h 162"/>
                  <a:gd name="T100" fmla="*/ 51 w 421"/>
                  <a:gd name="T101" fmla="*/ 118 h 162"/>
                  <a:gd name="T102" fmla="*/ 73 w 421"/>
                  <a:gd name="T103" fmla="*/ 82 h 162"/>
                  <a:gd name="T104" fmla="*/ 53 w 421"/>
                  <a:gd name="T105" fmla="*/ 50 h 162"/>
                  <a:gd name="T106" fmla="*/ 76 w 421"/>
                  <a:gd name="T107" fmla="*/ 50 h 162"/>
                  <a:gd name="T108" fmla="*/ 76 w 421"/>
                  <a:gd name="T109" fmla="*/ 53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21" h="162">
                    <a:moveTo>
                      <a:pt x="420" y="161"/>
                    </a:moveTo>
                    <a:lnTo>
                      <a:pt x="420" y="0"/>
                    </a:lnTo>
                    <a:lnTo>
                      <a:pt x="0" y="0"/>
                    </a:lnTo>
                    <a:lnTo>
                      <a:pt x="0" y="161"/>
                    </a:lnTo>
                    <a:lnTo>
                      <a:pt x="420" y="161"/>
                    </a:lnTo>
                    <a:close/>
                    <a:moveTo>
                      <a:pt x="299" y="53"/>
                    </a:moveTo>
                    <a:lnTo>
                      <a:pt x="322" y="53"/>
                    </a:lnTo>
                    <a:lnTo>
                      <a:pt x="333" y="76"/>
                    </a:lnTo>
                    <a:lnTo>
                      <a:pt x="347" y="53"/>
                    </a:lnTo>
                    <a:lnTo>
                      <a:pt x="367" y="53"/>
                    </a:lnTo>
                    <a:lnTo>
                      <a:pt x="344" y="84"/>
                    </a:lnTo>
                    <a:lnTo>
                      <a:pt x="367" y="118"/>
                    </a:lnTo>
                    <a:lnTo>
                      <a:pt x="344" y="118"/>
                    </a:lnTo>
                    <a:lnTo>
                      <a:pt x="330" y="93"/>
                    </a:lnTo>
                    <a:lnTo>
                      <a:pt x="316" y="118"/>
                    </a:lnTo>
                    <a:lnTo>
                      <a:pt x="296" y="118"/>
                    </a:lnTo>
                    <a:lnTo>
                      <a:pt x="319" y="82"/>
                    </a:lnTo>
                    <a:lnTo>
                      <a:pt x="299" y="53"/>
                    </a:lnTo>
                    <a:close/>
                    <a:moveTo>
                      <a:pt x="262" y="101"/>
                    </a:moveTo>
                    <a:lnTo>
                      <a:pt x="279" y="101"/>
                    </a:lnTo>
                    <a:lnTo>
                      <a:pt x="279" y="118"/>
                    </a:lnTo>
                    <a:lnTo>
                      <a:pt x="262" y="118"/>
                    </a:lnTo>
                    <a:lnTo>
                      <a:pt x="262" y="101"/>
                    </a:lnTo>
                    <a:close/>
                    <a:moveTo>
                      <a:pt x="178" y="53"/>
                    </a:moveTo>
                    <a:lnTo>
                      <a:pt x="200" y="53"/>
                    </a:lnTo>
                    <a:lnTo>
                      <a:pt x="211" y="76"/>
                    </a:lnTo>
                    <a:lnTo>
                      <a:pt x="226" y="53"/>
                    </a:lnTo>
                    <a:lnTo>
                      <a:pt x="245" y="53"/>
                    </a:lnTo>
                    <a:lnTo>
                      <a:pt x="223" y="84"/>
                    </a:lnTo>
                    <a:lnTo>
                      <a:pt x="245" y="118"/>
                    </a:lnTo>
                    <a:lnTo>
                      <a:pt x="223" y="118"/>
                    </a:lnTo>
                    <a:lnTo>
                      <a:pt x="209" y="93"/>
                    </a:lnTo>
                    <a:lnTo>
                      <a:pt x="195" y="118"/>
                    </a:lnTo>
                    <a:lnTo>
                      <a:pt x="175" y="118"/>
                    </a:lnTo>
                    <a:lnTo>
                      <a:pt x="197" y="82"/>
                    </a:lnTo>
                    <a:lnTo>
                      <a:pt x="178" y="53"/>
                    </a:lnTo>
                    <a:close/>
                    <a:moveTo>
                      <a:pt x="141" y="101"/>
                    </a:moveTo>
                    <a:lnTo>
                      <a:pt x="158" y="101"/>
                    </a:lnTo>
                    <a:lnTo>
                      <a:pt x="158" y="118"/>
                    </a:lnTo>
                    <a:lnTo>
                      <a:pt x="141" y="118"/>
                    </a:lnTo>
                    <a:lnTo>
                      <a:pt x="141" y="101"/>
                    </a:lnTo>
                    <a:close/>
                    <a:moveTo>
                      <a:pt x="76" y="53"/>
                    </a:moveTo>
                    <a:lnTo>
                      <a:pt x="87" y="76"/>
                    </a:lnTo>
                    <a:lnTo>
                      <a:pt x="101" y="53"/>
                    </a:lnTo>
                    <a:lnTo>
                      <a:pt x="121" y="53"/>
                    </a:lnTo>
                    <a:lnTo>
                      <a:pt x="99" y="84"/>
                    </a:lnTo>
                    <a:lnTo>
                      <a:pt x="121" y="118"/>
                    </a:lnTo>
                    <a:lnTo>
                      <a:pt x="99" y="118"/>
                    </a:lnTo>
                    <a:lnTo>
                      <a:pt x="84" y="93"/>
                    </a:lnTo>
                    <a:lnTo>
                      <a:pt x="70" y="118"/>
                    </a:lnTo>
                    <a:lnTo>
                      <a:pt x="51" y="118"/>
                    </a:lnTo>
                    <a:lnTo>
                      <a:pt x="73" y="82"/>
                    </a:lnTo>
                    <a:lnTo>
                      <a:pt x="53" y="50"/>
                    </a:lnTo>
                    <a:lnTo>
                      <a:pt x="76" y="50"/>
                    </a:lnTo>
                    <a:lnTo>
                      <a:pt x="76" y="53"/>
                    </a:lnTo>
                    <a:close/>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08" name="Freeform 165">
                <a:extLst>
                  <a:ext uri="{FF2B5EF4-FFF2-40B4-BE49-F238E27FC236}">
                    <a16:creationId xmlns:a16="http://schemas.microsoft.com/office/drawing/2014/main" id="{3EF2C011-5338-4E62-AFCD-4D02A5074016}"/>
                  </a:ext>
                </a:extLst>
              </p:cNvPr>
              <p:cNvSpPr>
                <a:spLocks noChangeArrowheads="1"/>
              </p:cNvSpPr>
              <p:nvPr/>
            </p:nvSpPr>
            <p:spPr bwMode="auto">
              <a:xfrm>
                <a:off x="1911350" y="4603750"/>
                <a:ext cx="150813" cy="58738"/>
              </a:xfrm>
              <a:custGeom>
                <a:avLst/>
                <a:gdLst>
                  <a:gd name="T0" fmla="*/ 420 w 421"/>
                  <a:gd name="T1" fmla="*/ 161 h 162"/>
                  <a:gd name="T2" fmla="*/ 420 w 421"/>
                  <a:gd name="T3" fmla="*/ 0 h 162"/>
                  <a:gd name="T4" fmla="*/ 0 w 421"/>
                  <a:gd name="T5" fmla="*/ 0 h 162"/>
                  <a:gd name="T6" fmla="*/ 0 w 421"/>
                  <a:gd name="T7" fmla="*/ 161 h 162"/>
                  <a:gd name="T8" fmla="*/ 420 w 421"/>
                  <a:gd name="T9" fmla="*/ 161 h 162"/>
                  <a:gd name="T10" fmla="*/ 299 w 421"/>
                  <a:gd name="T11" fmla="*/ 45 h 162"/>
                  <a:gd name="T12" fmla="*/ 322 w 421"/>
                  <a:gd name="T13" fmla="*/ 45 h 162"/>
                  <a:gd name="T14" fmla="*/ 333 w 421"/>
                  <a:gd name="T15" fmla="*/ 68 h 162"/>
                  <a:gd name="T16" fmla="*/ 347 w 421"/>
                  <a:gd name="T17" fmla="*/ 45 h 162"/>
                  <a:gd name="T18" fmla="*/ 367 w 421"/>
                  <a:gd name="T19" fmla="*/ 45 h 162"/>
                  <a:gd name="T20" fmla="*/ 344 w 421"/>
                  <a:gd name="T21" fmla="*/ 76 h 162"/>
                  <a:gd name="T22" fmla="*/ 367 w 421"/>
                  <a:gd name="T23" fmla="*/ 110 h 162"/>
                  <a:gd name="T24" fmla="*/ 344 w 421"/>
                  <a:gd name="T25" fmla="*/ 110 h 162"/>
                  <a:gd name="T26" fmla="*/ 330 w 421"/>
                  <a:gd name="T27" fmla="*/ 85 h 162"/>
                  <a:gd name="T28" fmla="*/ 316 w 421"/>
                  <a:gd name="T29" fmla="*/ 110 h 162"/>
                  <a:gd name="T30" fmla="*/ 296 w 421"/>
                  <a:gd name="T31" fmla="*/ 110 h 162"/>
                  <a:gd name="T32" fmla="*/ 319 w 421"/>
                  <a:gd name="T33" fmla="*/ 74 h 162"/>
                  <a:gd name="T34" fmla="*/ 299 w 421"/>
                  <a:gd name="T35" fmla="*/ 45 h 162"/>
                  <a:gd name="T36" fmla="*/ 262 w 421"/>
                  <a:gd name="T37" fmla="*/ 93 h 162"/>
                  <a:gd name="T38" fmla="*/ 279 w 421"/>
                  <a:gd name="T39" fmla="*/ 93 h 162"/>
                  <a:gd name="T40" fmla="*/ 279 w 421"/>
                  <a:gd name="T41" fmla="*/ 110 h 162"/>
                  <a:gd name="T42" fmla="*/ 262 w 421"/>
                  <a:gd name="T43" fmla="*/ 110 h 162"/>
                  <a:gd name="T44" fmla="*/ 262 w 421"/>
                  <a:gd name="T45" fmla="*/ 93 h 162"/>
                  <a:gd name="T46" fmla="*/ 178 w 421"/>
                  <a:gd name="T47" fmla="*/ 45 h 162"/>
                  <a:gd name="T48" fmla="*/ 200 w 421"/>
                  <a:gd name="T49" fmla="*/ 45 h 162"/>
                  <a:gd name="T50" fmla="*/ 211 w 421"/>
                  <a:gd name="T51" fmla="*/ 68 h 162"/>
                  <a:gd name="T52" fmla="*/ 226 w 421"/>
                  <a:gd name="T53" fmla="*/ 45 h 162"/>
                  <a:gd name="T54" fmla="*/ 245 w 421"/>
                  <a:gd name="T55" fmla="*/ 45 h 162"/>
                  <a:gd name="T56" fmla="*/ 223 w 421"/>
                  <a:gd name="T57" fmla="*/ 76 h 162"/>
                  <a:gd name="T58" fmla="*/ 245 w 421"/>
                  <a:gd name="T59" fmla="*/ 110 h 162"/>
                  <a:gd name="T60" fmla="*/ 223 w 421"/>
                  <a:gd name="T61" fmla="*/ 110 h 162"/>
                  <a:gd name="T62" fmla="*/ 209 w 421"/>
                  <a:gd name="T63" fmla="*/ 85 h 162"/>
                  <a:gd name="T64" fmla="*/ 195 w 421"/>
                  <a:gd name="T65" fmla="*/ 110 h 162"/>
                  <a:gd name="T66" fmla="*/ 175 w 421"/>
                  <a:gd name="T67" fmla="*/ 110 h 162"/>
                  <a:gd name="T68" fmla="*/ 197 w 421"/>
                  <a:gd name="T69" fmla="*/ 74 h 162"/>
                  <a:gd name="T70" fmla="*/ 178 w 421"/>
                  <a:gd name="T71" fmla="*/ 45 h 162"/>
                  <a:gd name="T72" fmla="*/ 141 w 421"/>
                  <a:gd name="T73" fmla="*/ 93 h 162"/>
                  <a:gd name="T74" fmla="*/ 158 w 421"/>
                  <a:gd name="T75" fmla="*/ 93 h 162"/>
                  <a:gd name="T76" fmla="*/ 158 w 421"/>
                  <a:gd name="T77" fmla="*/ 110 h 162"/>
                  <a:gd name="T78" fmla="*/ 141 w 421"/>
                  <a:gd name="T79" fmla="*/ 110 h 162"/>
                  <a:gd name="T80" fmla="*/ 141 w 421"/>
                  <a:gd name="T81" fmla="*/ 93 h 162"/>
                  <a:gd name="T82" fmla="*/ 76 w 421"/>
                  <a:gd name="T83" fmla="*/ 45 h 162"/>
                  <a:gd name="T84" fmla="*/ 87 w 421"/>
                  <a:gd name="T85" fmla="*/ 68 h 162"/>
                  <a:gd name="T86" fmla="*/ 101 w 421"/>
                  <a:gd name="T87" fmla="*/ 45 h 162"/>
                  <a:gd name="T88" fmla="*/ 121 w 421"/>
                  <a:gd name="T89" fmla="*/ 45 h 162"/>
                  <a:gd name="T90" fmla="*/ 99 w 421"/>
                  <a:gd name="T91" fmla="*/ 76 h 162"/>
                  <a:gd name="T92" fmla="*/ 121 w 421"/>
                  <a:gd name="T93" fmla="*/ 110 h 162"/>
                  <a:gd name="T94" fmla="*/ 99 w 421"/>
                  <a:gd name="T95" fmla="*/ 110 h 162"/>
                  <a:gd name="T96" fmla="*/ 87 w 421"/>
                  <a:gd name="T97" fmla="*/ 85 h 162"/>
                  <a:gd name="T98" fmla="*/ 73 w 421"/>
                  <a:gd name="T99" fmla="*/ 110 h 162"/>
                  <a:gd name="T100" fmla="*/ 53 w 421"/>
                  <a:gd name="T101" fmla="*/ 110 h 162"/>
                  <a:gd name="T102" fmla="*/ 76 w 421"/>
                  <a:gd name="T103" fmla="*/ 74 h 162"/>
                  <a:gd name="T104" fmla="*/ 56 w 421"/>
                  <a:gd name="T105" fmla="*/ 43 h 162"/>
                  <a:gd name="T106" fmla="*/ 76 w 421"/>
                  <a:gd name="T107" fmla="*/ 43 h 162"/>
                  <a:gd name="T108" fmla="*/ 76 w 421"/>
                  <a:gd name="T109" fmla="*/ 45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21" h="162">
                    <a:moveTo>
                      <a:pt x="420" y="161"/>
                    </a:moveTo>
                    <a:lnTo>
                      <a:pt x="420" y="0"/>
                    </a:lnTo>
                    <a:lnTo>
                      <a:pt x="0" y="0"/>
                    </a:lnTo>
                    <a:lnTo>
                      <a:pt x="0" y="161"/>
                    </a:lnTo>
                    <a:lnTo>
                      <a:pt x="420" y="161"/>
                    </a:lnTo>
                    <a:close/>
                    <a:moveTo>
                      <a:pt x="299" y="45"/>
                    </a:moveTo>
                    <a:lnTo>
                      <a:pt x="322" y="45"/>
                    </a:lnTo>
                    <a:lnTo>
                      <a:pt x="333" y="68"/>
                    </a:lnTo>
                    <a:lnTo>
                      <a:pt x="347" y="45"/>
                    </a:lnTo>
                    <a:lnTo>
                      <a:pt x="367" y="45"/>
                    </a:lnTo>
                    <a:lnTo>
                      <a:pt x="344" y="76"/>
                    </a:lnTo>
                    <a:lnTo>
                      <a:pt x="367" y="110"/>
                    </a:lnTo>
                    <a:lnTo>
                      <a:pt x="344" y="110"/>
                    </a:lnTo>
                    <a:lnTo>
                      <a:pt x="330" y="85"/>
                    </a:lnTo>
                    <a:lnTo>
                      <a:pt x="316" y="110"/>
                    </a:lnTo>
                    <a:lnTo>
                      <a:pt x="296" y="110"/>
                    </a:lnTo>
                    <a:lnTo>
                      <a:pt x="319" y="74"/>
                    </a:lnTo>
                    <a:lnTo>
                      <a:pt x="299" y="45"/>
                    </a:lnTo>
                    <a:close/>
                    <a:moveTo>
                      <a:pt x="262" y="93"/>
                    </a:moveTo>
                    <a:lnTo>
                      <a:pt x="279" y="93"/>
                    </a:lnTo>
                    <a:lnTo>
                      <a:pt x="279" y="110"/>
                    </a:lnTo>
                    <a:lnTo>
                      <a:pt x="262" y="110"/>
                    </a:lnTo>
                    <a:lnTo>
                      <a:pt x="262" y="93"/>
                    </a:lnTo>
                    <a:close/>
                    <a:moveTo>
                      <a:pt x="178" y="45"/>
                    </a:moveTo>
                    <a:lnTo>
                      <a:pt x="200" y="45"/>
                    </a:lnTo>
                    <a:lnTo>
                      <a:pt x="211" y="68"/>
                    </a:lnTo>
                    <a:lnTo>
                      <a:pt x="226" y="45"/>
                    </a:lnTo>
                    <a:lnTo>
                      <a:pt x="245" y="45"/>
                    </a:lnTo>
                    <a:lnTo>
                      <a:pt x="223" y="76"/>
                    </a:lnTo>
                    <a:lnTo>
                      <a:pt x="245" y="110"/>
                    </a:lnTo>
                    <a:lnTo>
                      <a:pt x="223" y="110"/>
                    </a:lnTo>
                    <a:lnTo>
                      <a:pt x="209" y="85"/>
                    </a:lnTo>
                    <a:lnTo>
                      <a:pt x="195" y="110"/>
                    </a:lnTo>
                    <a:lnTo>
                      <a:pt x="175" y="110"/>
                    </a:lnTo>
                    <a:lnTo>
                      <a:pt x="197" y="74"/>
                    </a:lnTo>
                    <a:lnTo>
                      <a:pt x="178" y="45"/>
                    </a:lnTo>
                    <a:close/>
                    <a:moveTo>
                      <a:pt x="141" y="93"/>
                    </a:moveTo>
                    <a:lnTo>
                      <a:pt x="158" y="93"/>
                    </a:lnTo>
                    <a:lnTo>
                      <a:pt x="158" y="110"/>
                    </a:lnTo>
                    <a:lnTo>
                      <a:pt x="141" y="110"/>
                    </a:lnTo>
                    <a:lnTo>
                      <a:pt x="141" y="93"/>
                    </a:lnTo>
                    <a:close/>
                    <a:moveTo>
                      <a:pt x="76" y="45"/>
                    </a:moveTo>
                    <a:lnTo>
                      <a:pt x="87" y="68"/>
                    </a:lnTo>
                    <a:lnTo>
                      <a:pt x="101" y="45"/>
                    </a:lnTo>
                    <a:lnTo>
                      <a:pt x="121" y="45"/>
                    </a:lnTo>
                    <a:lnTo>
                      <a:pt x="99" y="76"/>
                    </a:lnTo>
                    <a:lnTo>
                      <a:pt x="121" y="110"/>
                    </a:lnTo>
                    <a:lnTo>
                      <a:pt x="99" y="110"/>
                    </a:lnTo>
                    <a:lnTo>
                      <a:pt x="87" y="85"/>
                    </a:lnTo>
                    <a:lnTo>
                      <a:pt x="73" y="110"/>
                    </a:lnTo>
                    <a:lnTo>
                      <a:pt x="53" y="110"/>
                    </a:lnTo>
                    <a:lnTo>
                      <a:pt x="76" y="74"/>
                    </a:lnTo>
                    <a:lnTo>
                      <a:pt x="56" y="43"/>
                    </a:lnTo>
                    <a:lnTo>
                      <a:pt x="76" y="43"/>
                    </a:lnTo>
                    <a:lnTo>
                      <a:pt x="76" y="45"/>
                    </a:lnTo>
                    <a:close/>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09" name="Freeform 166">
                <a:extLst>
                  <a:ext uri="{FF2B5EF4-FFF2-40B4-BE49-F238E27FC236}">
                    <a16:creationId xmlns:a16="http://schemas.microsoft.com/office/drawing/2014/main" id="{0B2266C2-9635-4553-83B9-C3D46F45A0D8}"/>
                  </a:ext>
                </a:extLst>
              </p:cNvPr>
              <p:cNvSpPr>
                <a:spLocks noChangeArrowheads="1"/>
              </p:cNvSpPr>
              <p:nvPr/>
            </p:nvSpPr>
            <p:spPr bwMode="auto">
              <a:xfrm>
                <a:off x="1836738" y="4603750"/>
                <a:ext cx="55562" cy="58738"/>
              </a:xfrm>
              <a:custGeom>
                <a:avLst/>
                <a:gdLst>
                  <a:gd name="T0" fmla="*/ 77 w 156"/>
                  <a:gd name="T1" fmla="*/ 161 h 162"/>
                  <a:gd name="T2" fmla="*/ 0 w 156"/>
                  <a:gd name="T3" fmla="*/ 161 h 162"/>
                  <a:gd name="T4" fmla="*/ 0 w 156"/>
                  <a:gd name="T5" fmla="*/ 0 h 162"/>
                  <a:gd name="T6" fmla="*/ 155 w 156"/>
                  <a:gd name="T7" fmla="*/ 0 h 162"/>
                  <a:gd name="T8" fmla="*/ 155 w 156"/>
                  <a:gd name="T9" fmla="*/ 161 h 162"/>
                  <a:gd name="T10" fmla="*/ 77 w 156"/>
                  <a:gd name="T11" fmla="*/ 161 h 162"/>
                </a:gdLst>
                <a:ahLst/>
                <a:cxnLst>
                  <a:cxn ang="0">
                    <a:pos x="T0" y="T1"/>
                  </a:cxn>
                  <a:cxn ang="0">
                    <a:pos x="T2" y="T3"/>
                  </a:cxn>
                  <a:cxn ang="0">
                    <a:pos x="T4" y="T5"/>
                  </a:cxn>
                  <a:cxn ang="0">
                    <a:pos x="T6" y="T7"/>
                  </a:cxn>
                  <a:cxn ang="0">
                    <a:pos x="T8" y="T9"/>
                  </a:cxn>
                  <a:cxn ang="0">
                    <a:pos x="T10" y="T11"/>
                  </a:cxn>
                </a:cxnLst>
                <a:rect l="0" t="0" r="r" b="b"/>
                <a:pathLst>
                  <a:path w="156" h="162">
                    <a:moveTo>
                      <a:pt x="77" y="161"/>
                    </a:moveTo>
                    <a:lnTo>
                      <a:pt x="0" y="161"/>
                    </a:lnTo>
                    <a:lnTo>
                      <a:pt x="0" y="0"/>
                    </a:lnTo>
                    <a:lnTo>
                      <a:pt x="155" y="0"/>
                    </a:lnTo>
                    <a:lnTo>
                      <a:pt x="155" y="161"/>
                    </a:lnTo>
                    <a:lnTo>
                      <a:pt x="77" y="161"/>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297" name="Rectangle 296">
              <a:extLst>
                <a:ext uri="{FF2B5EF4-FFF2-40B4-BE49-F238E27FC236}">
                  <a16:creationId xmlns:a16="http://schemas.microsoft.com/office/drawing/2014/main" id="{797B1266-5741-4DA2-8B32-8396097018B5}"/>
                </a:ext>
              </a:extLst>
            </p:cNvPr>
            <p:cNvSpPr/>
            <p:nvPr/>
          </p:nvSpPr>
          <p:spPr>
            <a:xfrm>
              <a:off x="2540097" y="2103309"/>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p>
          </p:txBody>
        </p:sp>
      </p:grpSp>
      <p:grpSp>
        <p:nvGrpSpPr>
          <p:cNvPr id="310" name="Group 309">
            <a:extLst>
              <a:ext uri="{FF2B5EF4-FFF2-40B4-BE49-F238E27FC236}">
                <a16:creationId xmlns:a16="http://schemas.microsoft.com/office/drawing/2014/main" id="{FC3382B3-F1A7-4AA4-9875-9DBCA915F0B4}"/>
              </a:ext>
            </a:extLst>
          </p:cNvPr>
          <p:cNvGrpSpPr/>
          <p:nvPr/>
        </p:nvGrpSpPr>
        <p:grpSpPr>
          <a:xfrm>
            <a:off x="7150801" y="5349516"/>
            <a:ext cx="475202" cy="441936"/>
            <a:chOff x="4198441" y="2095219"/>
            <a:chExt cx="639069" cy="695710"/>
          </a:xfrm>
        </p:grpSpPr>
        <p:grpSp>
          <p:nvGrpSpPr>
            <p:cNvPr id="311" name="Group 310">
              <a:extLst>
                <a:ext uri="{FF2B5EF4-FFF2-40B4-BE49-F238E27FC236}">
                  <a16:creationId xmlns:a16="http://schemas.microsoft.com/office/drawing/2014/main" id="{C535ED88-9CE8-406C-8D3E-BEFD34DC2590}"/>
                </a:ext>
              </a:extLst>
            </p:cNvPr>
            <p:cNvGrpSpPr/>
            <p:nvPr/>
          </p:nvGrpSpPr>
          <p:grpSpPr>
            <a:xfrm>
              <a:off x="4324477" y="2186450"/>
              <a:ext cx="386997" cy="513249"/>
              <a:chOff x="3302000" y="4402138"/>
              <a:chExt cx="223838" cy="296862"/>
            </a:xfrm>
            <a:solidFill>
              <a:srgbClr val="F80000"/>
            </a:solidFill>
          </p:grpSpPr>
          <p:sp>
            <p:nvSpPr>
              <p:cNvPr id="313" name="Freeform 53">
                <a:extLst>
                  <a:ext uri="{FF2B5EF4-FFF2-40B4-BE49-F238E27FC236}">
                    <a16:creationId xmlns:a16="http://schemas.microsoft.com/office/drawing/2014/main" id="{C1224E0A-C5C3-4A77-B68F-372916647AB2}"/>
                  </a:ext>
                </a:extLst>
              </p:cNvPr>
              <p:cNvSpPr>
                <a:spLocks noChangeArrowheads="1"/>
              </p:cNvSpPr>
              <p:nvPr/>
            </p:nvSpPr>
            <p:spPr bwMode="auto">
              <a:xfrm>
                <a:off x="3302000" y="4402138"/>
                <a:ext cx="223838" cy="296862"/>
              </a:xfrm>
              <a:custGeom>
                <a:avLst/>
                <a:gdLst>
                  <a:gd name="T0" fmla="*/ 310 w 622"/>
                  <a:gd name="T1" fmla="*/ 0 h 825"/>
                  <a:gd name="T2" fmla="*/ 0 w 622"/>
                  <a:gd name="T3" fmla="*/ 132 h 825"/>
                  <a:gd name="T4" fmla="*/ 0 w 622"/>
                  <a:gd name="T5" fmla="*/ 426 h 825"/>
                  <a:gd name="T6" fmla="*/ 0 w 622"/>
                  <a:gd name="T7" fmla="*/ 426 h 825"/>
                  <a:gd name="T8" fmla="*/ 310 w 622"/>
                  <a:gd name="T9" fmla="*/ 824 h 825"/>
                  <a:gd name="T10" fmla="*/ 621 w 622"/>
                  <a:gd name="T11" fmla="*/ 426 h 825"/>
                  <a:gd name="T12" fmla="*/ 621 w 622"/>
                  <a:gd name="T13" fmla="*/ 426 h 825"/>
                  <a:gd name="T14" fmla="*/ 621 w 622"/>
                  <a:gd name="T15" fmla="*/ 132 h 825"/>
                  <a:gd name="T16" fmla="*/ 310 w 622"/>
                  <a:gd name="T17" fmla="*/ 0 h 825"/>
                  <a:gd name="T18" fmla="*/ 364 w 622"/>
                  <a:gd name="T19" fmla="*/ 539 h 825"/>
                  <a:gd name="T20" fmla="*/ 141 w 622"/>
                  <a:gd name="T21" fmla="*/ 539 h 825"/>
                  <a:gd name="T22" fmla="*/ 141 w 622"/>
                  <a:gd name="T23" fmla="*/ 508 h 825"/>
                  <a:gd name="T24" fmla="*/ 364 w 622"/>
                  <a:gd name="T25" fmla="*/ 508 h 825"/>
                  <a:gd name="T26" fmla="*/ 364 w 622"/>
                  <a:gd name="T27" fmla="*/ 539 h 825"/>
                  <a:gd name="T28" fmla="*/ 364 w 622"/>
                  <a:gd name="T29" fmla="*/ 417 h 825"/>
                  <a:gd name="T30" fmla="*/ 141 w 622"/>
                  <a:gd name="T31" fmla="*/ 417 h 825"/>
                  <a:gd name="T32" fmla="*/ 141 w 622"/>
                  <a:gd name="T33" fmla="*/ 386 h 825"/>
                  <a:gd name="T34" fmla="*/ 364 w 622"/>
                  <a:gd name="T35" fmla="*/ 386 h 825"/>
                  <a:gd name="T36" fmla="*/ 364 w 622"/>
                  <a:gd name="T37" fmla="*/ 417 h 825"/>
                  <a:gd name="T38" fmla="*/ 364 w 622"/>
                  <a:gd name="T39" fmla="*/ 290 h 825"/>
                  <a:gd name="T40" fmla="*/ 141 w 622"/>
                  <a:gd name="T41" fmla="*/ 290 h 825"/>
                  <a:gd name="T42" fmla="*/ 141 w 622"/>
                  <a:gd name="T43" fmla="*/ 259 h 825"/>
                  <a:gd name="T44" fmla="*/ 364 w 622"/>
                  <a:gd name="T45" fmla="*/ 259 h 825"/>
                  <a:gd name="T46" fmla="*/ 364 w 622"/>
                  <a:gd name="T47" fmla="*/ 290 h 825"/>
                  <a:gd name="T48" fmla="*/ 497 w 622"/>
                  <a:gd name="T49" fmla="*/ 496 h 825"/>
                  <a:gd name="T50" fmla="*/ 443 w 622"/>
                  <a:gd name="T51" fmla="*/ 550 h 825"/>
                  <a:gd name="T52" fmla="*/ 409 w 622"/>
                  <a:gd name="T53" fmla="*/ 516 h 825"/>
                  <a:gd name="T54" fmla="*/ 409 w 622"/>
                  <a:gd name="T55" fmla="*/ 502 h 825"/>
                  <a:gd name="T56" fmla="*/ 423 w 622"/>
                  <a:gd name="T57" fmla="*/ 502 h 825"/>
                  <a:gd name="T58" fmla="*/ 443 w 622"/>
                  <a:gd name="T59" fmla="*/ 522 h 825"/>
                  <a:gd name="T60" fmla="*/ 483 w 622"/>
                  <a:gd name="T61" fmla="*/ 482 h 825"/>
                  <a:gd name="T62" fmla="*/ 497 w 622"/>
                  <a:gd name="T63" fmla="*/ 482 h 825"/>
                  <a:gd name="T64" fmla="*/ 497 w 622"/>
                  <a:gd name="T65" fmla="*/ 496 h 825"/>
                  <a:gd name="T66" fmla="*/ 421 w 622"/>
                  <a:gd name="T67" fmla="*/ 375 h 825"/>
                  <a:gd name="T68" fmla="*/ 421 w 622"/>
                  <a:gd name="T69" fmla="*/ 361 h 825"/>
                  <a:gd name="T70" fmla="*/ 435 w 622"/>
                  <a:gd name="T71" fmla="*/ 361 h 825"/>
                  <a:gd name="T72" fmla="*/ 454 w 622"/>
                  <a:gd name="T73" fmla="*/ 381 h 825"/>
                  <a:gd name="T74" fmla="*/ 474 w 622"/>
                  <a:gd name="T75" fmla="*/ 361 h 825"/>
                  <a:gd name="T76" fmla="*/ 488 w 622"/>
                  <a:gd name="T77" fmla="*/ 361 h 825"/>
                  <a:gd name="T78" fmla="*/ 488 w 622"/>
                  <a:gd name="T79" fmla="*/ 375 h 825"/>
                  <a:gd name="T80" fmla="*/ 468 w 622"/>
                  <a:gd name="T81" fmla="*/ 395 h 825"/>
                  <a:gd name="T82" fmla="*/ 488 w 622"/>
                  <a:gd name="T83" fmla="*/ 415 h 825"/>
                  <a:gd name="T84" fmla="*/ 488 w 622"/>
                  <a:gd name="T85" fmla="*/ 429 h 825"/>
                  <a:gd name="T86" fmla="*/ 480 w 622"/>
                  <a:gd name="T87" fmla="*/ 431 h 825"/>
                  <a:gd name="T88" fmla="*/ 471 w 622"/>
                  <a:gd name="T89" fmla="*/ 429 h 825"/>
                  <a:gd name="T90" fmla="*/ 452 w 622"/>
                  <a:gd name="T91" fmla="*/ 409 h 825"/>
                  <a:gd name="T92" fmla="*/ 432 w 622"/>
                  <a:gd name="T93" fmla="*/ 429 h 825"/>
                  <a:gd name="T94" fmla="*/ 423 w 622"/>
                  <a:gd name="T95" fmla="*/ 431 h 825"/>
                  <a:gd name="T96" fmla="*/ 415 w 622"/>
                  <a:gd name="T97" fmla="*/ 429 h 825"/>
                  <a:gd name="T98" fmla="*/ 415 w 622"/>
                  <a:gd name="T99" fmla="*/ 415 h 825"/>
                  <a:gd name="T100" fmla="*/ 435 w 622"/>
                  <a:gd name="T101" fmla="*/ 395 h 825"/>
                  <a:gd name="T102" fmla="*/ 421 w 622"/>
                  <a:gd name="T103" fmla="*/ 375 h 825"/>
                  <a:gd name="T104" fmla="*/ 500 w 622"/>
                  <a:gd name="T105" fmla="*/ 256 h 825"/>
                  <a:gd name="T106" fmla="*/ 446 w 622"/>
                  <a:gd name="T107" fmla="*/ 310 h 825"/>
                  <a:gd name="T108" fmla="*/ 412 w 622"/>
                  <a:gd name="T109" fmla="*/ 276 h 825"/>
                  <a:gd name="T110" fmla="*/ 412 w 622"/>
                  <a:gd name="T111" fmla="*/ 262 h 825"/>
                  <a:gd name="T112" fmla="*/ 426 w 622"/>
                  <a:gd name="T113" fmla="*/ 262 h 825"/>
                  <a:gd name="T114" fmla="*/ 446 w 622"/>
                  <a:gd name="T115" fmla="*/ 282 h 825"/>
                  <a:gd name="T116" fmla="*/ 485 w 622"/>
                  <a:gd name="T117" fmla="*/ 242 h 825"/>
                  <a:gd name="T118" fmla="*/ 500 w 622"/>
                  <a:gd name="T119" fmla="*/ 242 h 825"/>
                  <a:gd name="T120" fmla="*/ 500 w 622"/>
                  <a:gd name="T121" fmla="*/ 256 h 8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22" h="825">
                    <a:moveTo>
                      <a:pt x="310" y="0"/>
                    </a:moveTo>
                    <a:lnTo>
                      <a:pt x="0" y="132"/>
                    </a:lnTo>
                    <a:lnTo>
                      <a:pt x="0" y="426"/>
                    </a:lnTo>
                    <a:lnTo>
                      <a:pt x="0" y="426"/>
                    </a:lnTo>
                    <a:cubicBezTo>
                      <a:pt x="8" y="589"/>
                      <a:pt x="130" y="733"/>
                      <a:pt x="310" y="824"/>
                    </a:cubicBezTo>
                    <a:cubicBezTo>
                      <a:pt x="491" y="733"/>
                      <a:pt x="610" y="589"/>
                      <a:pt x="621" y="426"/>
                    </a:cubicBezTo>
                    <a:lnTo>
                      <a:pt x="621" y="426"/>
                    </a:lnTo>
                    <a:lnTo>
                      <a:pt x="621" y="132"/>
                    </a:lnTo>
                    <a:lnTo>
                      <a:pt x="310" y="0"/>
                    </a:lnTo>
                    <a:close/>
                    <a:moveTo>
                      <a:pt x="364" y="539"/>
                    </a:moveTo>
                    <a:lnTo>
                      <a:pt x="141" y="539"/>
                    </a:lnTo>
                    <a:lnTo>
                      <a:pt x="141" y="508"/>
                    </a:lnTo>
                    <a:lnTo>
                      <a:pt x="364" y="508"/>
                    </a:lnTo>
                    <a:lnTo>
                      <a:pt x="364" y="539"/>
                    </a:lnTo>
                    <a:close/>
                    <a:moveTo>
                      <a:pt x="364" y="417"/>
                    </a:moveTo>
                    <a:lnTo>
                      <a:pt x="141" y="417"/>
                    </a:lnTo>
                    <a:lnTo>
                      <a:pt x="141" y="386"/>
                    </a:lnTo>
                    <a:lnTo>
                      <a:pt x="364" y="386"/>
                    </a:lnTo>
                    <a:lnTo>
                      <a:pt x="364" y="417"/>
                    </a:lnTo>
                    <a:close/>
                    <a:moveTo>
                      <a:pt x="364" y="290"/>
                    </a:moveTo>
                    <a:lnTo>
                      <a:pt x="141" y="290"/>
                    </a:lnTo>
                    <a:lnTo>
                      <a:pt x="141" y="259"/>
                    </a:lnTo>
                    <a:lnTo>
                      <a:pt x="364" y="259"/>
                    </a:lnTo>
                    <a:lnTo>
                      <a:pt x="364" y="290"/>
                    </a:lnTo>
                    <a:close/>
                    <a:moveTo>
                      <a:pt x="497" y="496"/>
                    </a:moveTo>
                    <a:lnTo>
                      <a:pt x="443" y="550"/>
                    </a:lnTo>
                    <a:lnTo>
                      <a:pt x="409" y="516"/>
                    </a:lnTo>
                    <a:cubicBezTo>
                      <a:pt x="406" y="513"/>
                      <a:pt x="406" y="505"/>
                      <a:pt x="409" y="502"/>
                    </a:cubicBezTo>
                    <a:cubicBezTo>
                      <a:pt x="412" y="499"/>
                      <a:pt x="421" y="499"/>
                      <a:pt x="423" y="502"/>
                    </a:cubicBezTo>
                    <a:lnTo>
                      <a:pt x="443" y="522"/>
                    </a:lnTo>
                    <a:lnTo>
                      <a:pt x="483" y="482"/>
                    </a:lnTo>
                    <a:cubicBezTo>
                      <a:pt x="485" y="479"/>
                      <a:pt x="494" y="479"/>
                      <a:pt x="497" y="482"/>
                    </a:cubicBezTo>
                    <a:cubicBezTo>
                      <a:pt x="502" y="485"/>
                      <a:pt x="502" y="494"/>
                      <a:pt x="497" y="496"/>
                    </a:cubicBezTo>
                    <a:close/>
                    <a:moveTo>
                      <a:pt x="421" y="375"/>
                    </a:moveTo>
                    <a:cubicBezTo>
                      <a:pt x="418" y="372"/>
                      <a:pt x="418" y="364"/>
                      <a:pt x="421" y="361"/>
                    </a:cubicBezTo>
                    <a:cubicBezTo>
                      <a:pt x="423" y="358"/>
                      <a:pt x="432" y="358"/>
                      <a:pt x="435" y="361"/>
                    </a:cubicBezTo>
                    <a:lnTo>
                      <a:pt x="454" y="381"/>
                    </a:lnTo>
                    <a:lnTo>
                      <a:pt x="474" y="361"/>
                    </a:lnTo>
                    <a:cubicBezTo>
                      <a:pt x="477" y="358"/>
                      <a:pt x="485" y="358"/>
                      <a:pt x="488" y="361"/>
                    </a:cubicBezTo>
                    <a:cubicBezTo>
                      <a:pt x="491" y="364"/>
                      <a:pt x="491" y="372"/>
                      <a:pt x="488" y="375"/>
                    </a:cubicBezTo>
                    <a:lnTo>
                      <a:pt x="468" y="395"/>
                    </a:lnTo>
                    <a:lnTo>
                      <a:pt x="488" y="415"/>
                    </a:lnTo>
                    <a:cubicBezTo>
                      <a:pt x="491" y="417"/>
                      <a:pt x="491" y="427"/>
                      <a:pt x="488" y="429"/>
                    </a:cubicBezTo>
                    <a:cubicBezTo>
                      <a:pt x="485" y="432"/>
                      <a:pt x="483" y="431"/>
                      <a:pt x="480" y="431"/>
                    </a:cubicBezTo>
                    <a:cubicBezTo>
                      <a:pt x="477" y="431"/>
                      <a:pt x="474" y="431"/>
                      <a:pt x="471" y="429"/>
                    </a:cubicBezTo>
                    <a:lnTo>
                      <a:pt x="452" y="409"/>
                    </a:lnTo>
                    <a:lnTo>
                      <a:pt x="432" y="429"/>
                    </a:lnTo>
                    <a:cubicBezTo>
                      <a:pt x="429" y="431"/>
                      <a:pt x="426" y="431"/>
                      <a:pt x="423" y="431"/>
                    </a:cubicBezTo>
                    <a:cubicBezTo>
                      <a:pt x="421" y="431"/>
                      <a:pt x="418" y="431"/>
                      <a:pt x="415" y="429"/>
                    </a:cubicBezTo>
                    <a:cubicBezTo>
                      <a:pt x="412" y="426"/>
                      <a:pt x="412" y="417"/>
                      <a:pt x="415" y="415"/>
                    </a:cubicBezTo>
                    <a:lnTo>
                      <a:pt x="435" y="395"/>
                    </a:lnTo>
                    <a:lnTo>
                      <a:pt x="421" y="375"/>
                    </a:lnTo>
                    <a:close/>
                    <a:moveTo>
                      <a:pt x="500" y="256"/>
                    </a:moveTo>
                    <a:lnTo>
                      <a:pt x="446" y="310"/>
                    </a:lnTo>
                    <a:lnTo>
                      <a:pt x="412" y="276"/>
                    </a:lnTo>
                    <a:cubicBezTo>
                      <a:pt x="409" y="273"/>
                      <a:pt x="409" y="265"/>
                      <a:pt x="412" y="262"/>
                    </a:cubicBezTo>
                    <a:cubicBezTo>
                      <a:pt x="415" y="259"/>
                      <a:pt x="423" y="259"/>
                      <a:pt x="426" y="262"/>
                    </a:cubicBezTo>
                    <a:lnTo>
                      <a:pt x="446" y="282"/>
                    </a:lnTo>
                    <a:lnTo>
                      <a:pt x="485" y="242"/>
                    </a:lnTo>
                    <a:cubicBezTo>
                      <a:pt x="488" y="240"/>
                      <a:pt x="497" y="240"/>
                      <a:pt x="500" y="242"/>
                    </a:cubicBezTo>
                    <a:cubicBezTo>
                      <a:pt x="502" y="248"/>
                      <a:pt x="502" y="254"/>
                      <a:pt x="500" y="256"/>
                    </a:cubicBezTo>
                    <a:close/>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14" name="Freeform 191">
                <a:extLst>
                  <a:ext uri="{FF2B5EF4-FFF2-40B4-BE49-F238E27FC236}">
                    <a16:creationId xmlns:a16="http://schemas.microsoft.com/office/drawing/2014/main" id="{AFFD8A19-D548-4541-8CBA-ACDB78FEC1FC}"/>
                  </a:ext>
                </a:extLst>
              </p:cNvPr>
              <p:cNvSpPr>
                <a:spLocks noChangeArrowheads="1"/>
              </p:cNvSpPr>
              <p:nvPr/>
            </p:nvSpPr>
            <p:spPr bwMode="auto">
              <a:xfrm>
                <a:off x="3302000" y="4402138"/>
                <a:ext cx="223838" cy="296862"/>
              </a:xfrm>
              <a:custGeom>
                <a:avLst/>
                <a:gdLst>
                  <a:gd name="T0" fmla="*/ 310 w 622"/>
                  <a:gd name="T1" fmla="*/ 0 h 825"/>
                  <a:gd name="T2" fmla="*/ 0 w 622"/>
                  <a:gd name="T3" fmla="*/ 132 h 825"/>
                  <a:gd name="T4" fmla="*/ 0 w 622"/>
                  <a:gd name="T5" fmla="*/ 426 h 825"/>
                  <a:gd name="T6" fmla="*/ 0 w 622"/>
                  <a:gd name="T7" fmla="*/ 426 h 825"/>
                  <a:gd name="T8" fmla="*/ 310 w 622"/>
                  <a:gd name="T9" fmla="*/ 824 h 825"/>
                  <a:gd name="T10" fmla="*/ 621 w 622"/>
                  <a:gd name="T11" fmla="*/ 426 h 825"/>
                  <a:gd name="T12" fmla="*/ 621 w 622"/>
                  <a:gd name="T13" fmla="*/ 426 h 825"/>
                  <a:gd name="T14" fmla="*/ 621 w 622"/>
                  <a:gd name="T15" fmla="*/ 132 h 825"/>
                  <a:gd name="T16" fmla="*/ 310 w 622"/>
                  <a:gd name="T17" fmla="*/ 0 h 825"/>
                  <a:gd name="T18" fmla="*/ 364 w 622"/>
                  <a:gd name="T19" fmla="*/ 539 h 825"/>
                  <a:gd name="T20" fmla="*/ 141 w 622"/>
                  <a:gd name="T21" fmla="*/ 539 h 825"/>
                  <a:gd name="T22" fmla="*/ 141 w 622"/>
                  <a:gd name="T23" fmla="*/ 508 h 825"/>
                  <a:gd name="T24" fmla="*/ 364 w 622"/>
                  <a:gd name="T25" fmla="*/ 508 h 825"/>
                  <a:gd name="T26" fmla="*/ 364 w 622"/>
                  <a:gd name="T27" fmla="*/ 539 h 825"/>
                  <a:gd name="T28" fmla="*/ 364 w 622"/>
                  <a:gd name="T29" fmla="*/ 417 h 825"/>
                  <a:gd name="T30" fmla="*/ 141 w 622"/>
                  <a:gd name="T31" fmla="*/ 417 h 825"/>
                  <a:gd name="T32" fmla="*/ 141 w 622"/>
                  <a:gd name="T33" fmla="*/ 386 h 825"/>
                  <a:gd name="T34" fmla="*/ 364 w 622"/>
                  <a:gd name="T35" fmla="*/ 386 h 825"/>
                  <a:gd name="T36" fmla="*/ 364 w 622"/>
                  <a:gd name="T37" fmla="*/ 417 h 825"/>
                  <a:gd name="T38" fmla="*/ 364 w 622"/>
                  <a:gd name="T39" fmla="*/ 290 h 825"/>
                  <a:gd name="T40" fmla="*/ 141 w 622"/>
                  <a:gd name="T41" fmla="*/ 290 h 825"/>
                  <a:gd name="T42" fmla="*/ 141 w 622"/>
                  <a:gd name="T43" fmla="*/ 259 h 825"/>
                  <a:gd name="T44" fmla="*/ 364 w 622"/>
                  <a:gd name="T45" fmla="*/ 259 h 825"/>
                  <a:gd name="T46" fmla="*/ 364 w 622"/>
                  <a:gd name="T47" fmla="*/ 290 h 825"/>
                  <a:gd name="T48" fmla="*/ 497 w 622"/>
                  <a:gd name="T49" fmla="*/ 496 h 825"/>
                  <a:gd name="T50" fmla="*/ 443 w 622"/>
                  <a:gd name="T51" fmla="*/ 550 h 825"/>
                  <a:gd name="T52" fmla="*/ 409 w 622"/>
                  <a:gd name="T53" fmla="*/ 516 h 825"/>
                  <a:gd name="T54" fmla="*/ 409 w 622"/>
                  <a:gd name="T55" fmla="*/ 502 h 825"/>
                  <a:gd name="T56" fmla="*/ 423 w 622"/>
                  <a:gd name="T57" fmla="*/ 502 h 825"/>
                  <a:gd name="T58" fmla="*/ 443 w 622"/>
                  <a:gd name="T59" fmla="*/ 522 h 825"/>
                  <a:gd name="T60" fmla="*/ 483 w 622"/>
                  <a:gd name="T61" fmla="*/ 482 h 825"/>
                  <a:gd name="T62" fmla="*/ 497 w 622"/>
                  <a:gd name="T63" fmla="*/ 482 h 825"/>
                  <a:gd name="T64" fmla="*/ 497 w 622"/>
                  <a:gd name="T65" fmla="*/ 496 h 825"/>
                  <a:gd name="T66" fmla="*/ 421 w 622"/>
                  <a:gd name="T67" fmla="*/ 375 h 825"/>
                  <a:gd name="T68" fmla="*/ 421 w 622"/>
                  <a:gd name="T69" fmla="*/ 361 h 825"/>
                  <a:gd name="T70" fmla="*/ 435 w 622"/>
                  <a:gd name="T71" fmla="*/ 361 h 825"/>
                  <a:gd name="T72" fmla="*/ 454 w 622"/>
                  <a:gd name="T73" fmla="*/ 381 h 825"/>
                  <a:gd name="T74" fmla="*/ 474 w 622"/>
                  <a:gd name="T75" fmla="*/ 361 h 825"/>
                  <a:gd name="T76" fmla="*/ 488 w 622"/>
                  <a:gd name="T77" fmla="*/ 361 h 825"/>
                  <a:gd name="T78" fmla="*/ 488 w 622"/>
                  <a:gd name="T79" fmla="*/ 375 h 825"/>
                  <a:gd name="T80" fmla="*/ 468 w 622"/>
                  <a:gd name="T81" fmla="*/ 395 h 825"/>
                  <a:gd name="T82" fmla="*/ 488 w 622"/>
                  <a:gd name="T83" fmla="*/ 415 h 825"/>
                  <a:gd name="T84" fmla="*/ 488 w 622"/>
                  <a:gd name="T85" fmla="*/ 429 h 825"/>
                  <a:gd name="T86" fmla="*/ 480 w 622"/>
                  <a:gd name="T87" fmla="*/ 431 h 825"/>
                  <a:gd name="T88" fmla="*/ 471 w 622"/>
                  <a:gd name="T89" fmla="*/ 429 h 825"/>
                  <a:gd name="T90" fmla="*/ 452 w 622"/>
                  <a:gd name="T91" fmla="*/ 409 h 825"/>
                  <a:gd name="T92" fmla="*/ 432 w 622"/>
                  <a:gd name="T93" fmla="*/ 429 h 825"/>
                  <a:gd name="T94" fmla="*/ 423 w 622"/>
                  <a:gd name="T95" fmla="*/ 431 h 825"/>
                  <a:gd name="T96" fmla="*/ 415 w 622"/>
                  <a:gd name="T97" fmla="*/ 429 h 825"/>
                  <a:gd name="T98" fmla="*/ 415 w 622"/>
                  <a:gd name="T99" fmla="*/ 415 h 825"/>
                  <a:gd name="T100" fmla="*/ 435 w 622"/>
                  <a:gd name="T101" fmla="*/ 395 h 825"/>
                  <a:gd name="T102" fmla="*/ 421 w 622"/>
                  <a:gd name="T103" fmla="*/ 375 h 825"/>
                  <a:gd name="T104" fmla="*/ 500 w 622"/>
                  <a:gd name="T105" fmla="*/ 256 h 825"/>
                  <a:gd name="T106" fmla="*/ 446 w 622"/>
                  <a:gd name="T107" fmla="*/ 310 h 825"/>
                  <a:gd name="T108" fmla="*/ 412 w 622"/>
                  <a:gd name="T109" fmla="*/ 276 h 825"/>
                  <a:gd name="T110" fmla="*/ 412 w 622"/>
                  <a:gd name="T111" fmla="*/ 262 h 825"/>
                  <a:gd name="T112" fmla="*/ 426 w 622"/>
                  <a:gd name="T113" fmla="*/ 262 h 825"/>
                  <a:gd name="T114" fmla="*/ 446 w 622"/>
                  <a:gd name="T115" fmla="*/ 282 h 825"/>
                  <a:gd name="T116" fmla="*/ 485 w 622"/>
                  <a:gd name="T117" fmla="*/ 242 h 825"/>
                  <a:gd name="T118" fmla="*/ 500 w 622"/>
                  <a:gd name="T119" fmla="*/ 242 h 825"/>
                  <a:gd name="T120" fmla="*/ 500 w 622"/>
                  <a:gd name="T121" fmla="*/ 256 h 8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22" h="825">
                    <a:moveTo>
                      <a:pt x="310" y="0"/>
                    </a:moveTo>
                    <a:lnTo>
                      <a:pt x="0" y="132"/>
                    </a:lnTo>
                    <a:lnTo>
                      <a:pt x="0" y="426"/>
                    </a:lnTo>
                    <a:lnTo>
                      <a:pt x="0" y="426"/>
                    </a:lnTo>
                    <a:cubicBezTo>
                      <a:pt x="8" y="589"/>
                      <a:pt x="130" y="733"/>
                      <a:pt x="310" y="824"/>
                    </a:cubicBezTo>
                    <a:cubicBezTo>
                      <a:pt x="491" y="733"/>
                      <a:pt x="610" y="589"/>
                      <a:pt x="621" y="426"/>
                    </a:cubicBezTo>
                    <a:lnTo>
                      <a:pt x="621" y="426"/>
                    </a:lnTo>
                    <a:lnTo>
                      <a:pt x="621" y="132"/>
                    </a:lnTo>
                    <a:lnTo>
                      <a:pt x="310" y="0"/>
                    </a:lnTo>
                    <a:close/>
                    <a:moveTo>
                      <a:pt x="364" y="539"/>
                    </a:moveTo>
                    <a:lnTo>
                      <a:pt x="141" y="539"/>
                    </a:lnTo>
                    <a:lnTo>
                      <a:pt x="141" y="508"/>
                    </a:lnTo>
                    <a:lnTo>
                      <a:pt x="364" y="508"/>
                    </a:lnTo>
                    <a:lnTo>
                      <a:pt x="364" y="539"/>
                    </a:lnTo>
                    <a:close/>
                    <a:moveTo>
                      <a:pt x="364" y="417"/>
                    </a:moveTo>
                    <a:lnTo>
                      <a:pt x="141" y="417"/>
                    </a:lnTo>
                    <a:lnTo>
                      <a:pt x="141" y="386"/>
                    </a:lnTo>
                    <a:lnTo>
                      <a:pt x="364" y="386"/>
                    </a:lnTo>
                    <a:lnTo>
                      <a:pt x="364" y="417"/>
                    </a:lnTo>
                    <a:close/>
                    <a:moveTo>
                      <a:pt x="364" y="290"/>
                    </a:moveTo>
                    <a:lnTo>
                      <a:pt x="141" y="290"/>
                    </a:lnTo>
                    <a:lnTo>
                      <a:pt x="141" y="259"/>
                    </a:lnTo>
                    <a:lnTo>
                      <a:pt x="364" y="259"/>
                    </a:lnTo>
                    <a:lnTo>
                      <a:pt x="364" y="290"/>
                    </a:lnTo>
                    <a:close/>
                    <a:moveTo>
                      <a:pt x="497" y="496"/>
                    </a:moveTo>
                    <a:lnTo>
                      <a:pt x="443" y="550"/>
                    </a:lnTo>
                    <a:lnTo>
                      <a:pt x="409" y="516"/>
                    </a:lnTo>
                    <a:cubicBezTo>
                      <a:pt x="406" y="513"/>
                      <a:pt x="406" y="505"/>
                      <a:pt x="409" y="502"/>
                    </a:cubicBezTo>
                    <a:cubicBezTo>
                      <a:pt x="412" y="499"/>
                      <a:pt x="421" y="499"/>
                      <a:pt x="423" y="502"/>
                    </a:cubicBezTo>
                    <a:lnTo>
                      <a:pt x="443" y="522"/>
                    </a:lnTo>
                    <a:lnTo>
                      <a:pt x="483" y="482"/>
                    </a:lnTo>
                    <a:cubicBezTo>
                      <a:pt x="485" y="479"/>
                      <a:pt x="494" y="479"/>
                      <a:pt x="497" y="482"/>
                    </a:cubicBezTo>
                    <a:cubicBezTo>
                      <a:pt x="502" y="485"/>
                      <a:pt x="502" y="494"/>
                      <a:pt x="497" y="496"/>
                    </a:cubicBezTo>
                    <a:close/>
                    <a:moveTo>
                      <a:pt x="421" y="375"/>
                    </a:moveTo>
                    <a:cubicBezTo>
                      <a:pt x="418" y="372"/>
                      <a:pt x="418" y="364"/>
                      <a:pt x="421" y="361"/>
                    </a:cubicBezTo>
                    <a:cubicBezTo>
                      <a:pt x="423" y="358"/>
                      <a:pt x="432" y="358"/>
                      <a:pt x="435" y="361"/>
                    </a:cubicBezTo>
                    <a:lnTo>
                      <a:pt x="454" y="381"/>
                    </a:lnTo>
                    <a:lnTo>
                      <a:pt x="474" y="361"/>
                    </a:lnTo>
                    <a:cubicBezTo>
                      <a:pt x="477" y="358"/>
                      <a:pt x="485" y="358"/>
                      <a:pt x="488" y="361"/>
                    </a:cubicBezTo>
                    <a:cubicBezTo>
                      <a:pt x="491" y="364"/>
                      <a:pt x="491" y="372"/>
                      <a:pt x="488" y="375"/>
                    </a:cubicBezTo>
                    <a:lnTo>
                      <a:pt x="468" y="395"/>
                    </a:lnTo>
                    <a:lnTo>
                      <a:pt x="488" y="415"/>
                    </a:lnTo>
                    <a:cubicBezTo>
                      <a:pt x="491" y="417"/>
                      <a:pt x="491" y="427"/>
                      <a:pt x="488" y="429"/>
                    </a:cubicBezTo>
                    <a:cubicBezTo>
                      <a:pt x="485" y="432"/>
                      <a:pt x="483" y="431"/>
                      <a:pt x="480" y="431"/>
                    </a:cubicBezTo>
                    <a:cubicBezTo>
                      <a:pt x="477" y="431"/>
                      <a:pt x="474" y="431"/>
                      <a:pt x="471" y="429"/>
                    </a:cubicBezTo>
                    <a:lnTo>
                      <a:pt x="452" y="409"/>
                    </a:lnTo>
                    <a:lnTo>
                      <a:pt x="432" y="429"/>
                    </a:lnTo>
                    <a:cubicBezTo>
                      <a:pt x="429" y="431"/>
                      <a:pt x="426" y="431"/>
                      <a:pt x="423" y="431"/>
                    </a:cubicBezTo>
                    <a:cubicBezTo>
                      <a:pt x="421" y="431"/>
                      <a:pt x="418" y="431"/>
                      <a:pt x="415" y="429"/>
                    </a:cubicBezTo>
                    <a:cubicBezTo>
                      <a:pt x="412" y="426"/>
                      <a:pt x="412" y="417"/>
                      <a:pt x="415" y="415"/>
                    </a:cubicBezTo>
                    <a:lnTo>
                      <a:pt x="435" y="395"/>
                    </a:lnTo>
                    <a:lnTo>
                      <a:pt x="421" y="375"/>
                    </a:lnTo>
                    <a:close/>
                    <a:moveTo>
                      <a:pt x="500" y="256"/>
                    </a:moveTo>
                    <a:lnTo>
                      <a:pt x="446" y="310"/>
                    </a:lnTo>
                    <a:lnTo>
                      <a:pt x="412" y="276"/>
                    </a:lnTo>
                    <a:cubicBezTo>
                      <a:pt x="409" y="273"/>
                      <a:pt x="409" y="265"/>
                      <a:pt x="412" y="262"/>
                    </a:cubicBezTo>
                    <a:cubicBezTo>
                      <a:pt x="415" y="259"/>
                      <a:pt x="423" y="259"/>
                      <a:pt x="426" y="262"/>
                    </a:cubicBezTo>
                    <a:lnTo>
                      <a:pt x="446" y="282"/>
                    </a:lnTo>
                    <a:lnTo>
                      <a:pt x="485" y="242"/>
                    </a:lnTo>
                    <a:cubicBezTo>
                      <a:pt x="488" y="240"/>
                      <a:pt x="497" y="240"/>
                      <a:pt x="500" y="242"/>
                    </a:cubicBezTo>
                    <a:cubicBezTo>
                      <a:pt x="502" y="248"/>
                      <a:pt x="502" y="254"/>
                      <a:pt x="500" y="256"/>
                    </a:cubicBezTo>
                    <a:close/>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312" name="Rectangle 311">
              <a:extLst>
                <a:ext uri="{FF2B5EF4-FFF2-40B4-BE49-F238E27FC236}">
                  <a16:creationId xmlns:a16="http://schemas.microsoft.com/office/drawing/2014/main" id="{A17735A5-854E-4793-8397-C6FC57BB2EEA}"/>
                </a:ext>
              </a:extLst>
            </p:cNvPr>
            <p:cNvSpPr/>
            <p:nvPr/>
          </p:nvSpPr>
          <p:spPr>
            <a:xfrm>
              <a:off x="4198441" y="2095219"/>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p>
          </p:txBody>
        </p:sp>
      </p:grpSp>
      <p:sp>
        <p:nvSpPr>
          <p:cNvPr id="315" name="Text Box 30">
            <a:extLst>
              <a:ext uri="{FF2B5EF4-FFF2-40B4-BE49-F238E27FC236}">
                <a16:creationId xmlns:a16="http://schemas.microsoft.com/office/drawing/2014/main" id="{64C653CA-0694-43EE-85B3-7F0759041298}"/>
              </a:ext>
            </a:extLst>
          </p:cNvPr>
          <p:cNvSpPr txBox="1">
            <a:spLocks noChangeArrowheads="1"/>
          </p:cNvSpPr>
          <p:nvPr/>
        </p:nvSpPr>
        <p:spPr bwMode="auto">
          <a:xfrm>
            <a:off x="7193406" y="4996015"/>
            <a:ext cx="381272" cy="246157"/>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a:solidFill>
                  <a:schemeClr val="bg2">
                    <a:lumMod val="10000"/>
                  </a:schemeClr>
                </a:solidFill>
              </a:rPr>
              <a:t>Route Table</a:t>
            </a:r>
            <a:endParaRPr lang="en-US" sz="800" dirty="0">
              <a:solidFill>
                <a:schemeClr val="bg2">
                  <a:lumMod val="10000"/>
                </a:schemeClr>
              </a:solidFill>
            </a:endParaRPr>
          </a:p>
        </p:txBody>
      </p:sp>
      <p:sp>
        <p:nvSpPr>
          <p:cNvPr id="316" name="Text Box 30">
            <a:extLst>
              <a:ext uri="{FF2B5EF4-FFF2-40B4-BE49-F238E27FC236}">
                <a16:creationId xmlns:a16="http://schemas.microsoft.com/office/drawing/2014/main" id="{92E31F61-883D-4B1B-B1B6-3540AAA9A3AA}"/>
              </a:ext>
            </a:extLst>
          </p:cNvPr>
          <p:cNvSpPr txBox="1">
            <a:spLocks noChangeArrowheads="1"/>
          </p:cNvSpPr>
          <p:nvPr/>
        </p:nvSpPr>
        <p:spPr bwMode="auto">
          <a:xfrm>
            <a:off x="7195826" y="5755452"/>
            <a:ext cx="381272" cy="246157"/>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solidFill>
                  <a:schemeClr val="bg2">
                    <a:lumMod val="10000"/>
                  </a:schemeClr>
                </a:solidFill>
              </a:rPr>
              <a:t>Security List</a:t>
            </a:r>
          </a:p>
        </p:txBody>
      </p:sp>
      <p:grpSp>
        <p:nvGrpSpPr>
          <p:cNvPr id="317" name="Group 316">
            <a:extLst>
              <a:ext uri="{FF2B5EF4-FFF2-40B4-BE49-F238E27FC236}">
                <a16:creationId xmlns:a16="http://schemas.microsoft.com/office/drawing/2014/main" id="{141CE0A6-4DA1-4F33-AC56-C2A694FE1EA4}"/>
              </a:ext>
            </a:extLst>
          </p:cNvPr>
          <p:cNvGrpSpPr/>
          <p:nvPr/>
        </p:nvGrpSpPr>
        <p:grpSpPr>
          <a:xfrm>
            <a:off x="10577971" y="4191590"/>
            <a:ext cx="475077" cy="641225"/>
            <a:chOff x="5521685" y="5536800"/>
            <a:chExt cx="475077" cy="641225"/>
          </a:xfrm>
        </p:grpSpPr>
        <p:grpSp>
          <p:nvGrpSpPr>
            <p:cNvPr id="318" name="Group 317">
              <a:extLst>
                <a:ext uri="{FF2B5EF4-FFF2-40B4-BE49-F238E27FC236}">
                  <a16:creationId xmlns:a16="http://schemas.microsoft.com/office/drawing/2014/main" id="{7F44B3A1-5A68-47E2-A22F-ADD30EFA0D1F}"/>
                </a:ext>
              </a:extLst>
            </p:cNvPr>
            <p:cNvGrpSpPr/>
            <p:nvPr/>
          </p:nvGrpSpPr>
          <p:grpSpPr>
            <a:xfrm>
              <a:off x="5521685" y="5536800"/>
              <a:ext cx="475077" cy="438068"/>
              <a:chOff x="7248176" y="4158080"/>
              <a:chExt cx="639069" cy="695710"/>
            </a:xfrm>
          </p:grpSpPr>
          <p:sp>
            <p:nvSpPr>
              <p:cNvPr id="320" name="Freeform 29">
                <a:extLst>
                  <a:ext uri="{FF2B5EF4-FFF2-40B4-BE49-F238E27FC236}">
                    <a16:creationId xmlns:a16="http://schemas.microsoft.com/office/drawing/2014/main" id="{59B1B094-F6E6-434D-B98A-D6E3B6E19B6F}"/>
                  </a:ext>
                </a:extLst>
              </p:cNvPr>
              <p:cNvSpPr>
                <a:spLocks noChangeArrowheads="1"/>
              </p:cNvSpPr>
              <p:nvPr/>
            </p:nvSpPr>
            <p:spPr bwMode="auto">
              <a:xfrm>
                <a:off x="7326921" y="4243662"/>
                <a:ext cx="468473" cy="509524"/>
              </a:xfrm>
              <a:custGeom>
                <a:avLst/>
                <a:gdLst>
                  <a:gd name="T0" fmla="*/ 658 w 854"/>
                  <a:gd name="T1" fmla="*/ 14 h 929"/>
                  <a:gd name="T2" fmla="*/ 853 w 854"/>
                  <a:gd name="T3" fmla="*/ 79 h 929"/>
                  <a:gd name="T4" fmla="*/ 853 w 854"/>
                  <a:gd name="T5" fmla="*/ 849 h 929"/>
                  <a:gd name="T6" fmla="*/ 658 w 854"/>
                  <a:gd name="T7" fmla="*/ 914 h 929"/>
                  <a:gd name="T8" fmla="*/ 427 w 854"/>
                  <a:gd name="T9" fmla="*/ 928 h 929"/>
                  <a:gd name="T10" fmla="*/ 195 w 854"/>
                  <a:gd name="T11" fmla="*/ 914 h 929"/>
                  <a:gd name="T12" fmla="*/ 0 w 854"/>
                  <a:gd name="T13" fmla="*/ 849 h 929"/>
                  <a:gd name="T14" fmla="*/ 0 w 854"/>
                  <a:gd name="T15" fmla="*/ 79 h 929"/>
                  <a:gd name="T16" fmla="*/ 195 w 854"/>
                  <a:gd name="T17" fmla="*/ 14 h 929"/>
                  <a:gd name="T18" fmla="*/ 427 w 854"/>
                  <a:gd name="T19" fmla="*/ 0 h 929"/>
                  <a:gd name="T20" fmla="*/ 658 w 854"/>
                  <a:gd name="T21" fmla="*/ 14 h 929"/>
                  <a:gd name="T22" fmla="*/ 226 w 854"/>
                  <a:gd name="T23" fmla="*/ 668 h 929"/>
                  <a:gd name="T24" fmla="*/ 283 w 854"/>
                  <a:gd name="T25" fmla="*/ 612 h 929"/>
                  <a:gd name="T26" fmla="*/ 226 w 854"/>
                  <a:gd name="T27" fmla="*/ 556 h 929"/>
                  <a:gd name="T28" fmla="*/ 170 w 854"/>
                  <a:gd name="T29" fmla="*/ 612 h 929"/>
                  <a:gd name="T30" fmla="*/ 226 w 854"/>
                  <a:gd name="T31" fmla="*/ 668 h 929"/>
                  <a:gd name="T32" fmla="*/ 246 w 854"/>
                  <a:gd name="T33" fmla="*/ 420 h 929"/>
                  <a:gd name="T34" fmla="*/ 376 w 854"/>
                  <a:gd name="T35" fmla="*/ 420 h 929"/>
                  <a:gd name="T36" fmla="*/ 311 w 854"/>
                  <a:gd name="T37" fmla="*/ 290 h 929"/>
                  <a:gd name="T38" fmla="*/ 246 w 854"/>
                  <a:gd name="T39" fmla="*/ 420 h 929"/>
                  <a:gd name="T40" fmla="*/ 356 w 854"/>
                  <a:gd name="T41" fmla="*/ 508 h 929"/>
                  <a:gd name="T42" fmla="*/ 356 w 854"/>
                  <a:gd name="T43" fmla="*/ 604 h 929"/>
                  <a:gd name="T44" fmla="*/ 424 w 854"/>
                  <a:gd name="T45" fmla="*/ 632 h 929"/>
                  <a:gd name="T46" fmla="*/ 491 w 854"/>
                  <a:gd name="T47" fmla="*/ 604 h 929"/>
                  <a:gd name="T48" fmla="*/ 491 w 854"/>
                  <a:gd name="T49" fmla="*/ 508 h 929"/>
                  <a:gd name="T50" fmla="*/ 424 w 854"/>
                  <a:gd name="T51" fmla="*/ 479 h 929"/>
                  <a:gd name="T52" fmla="*/ 356 w 854"/>
                  <a:gd name="T53" fmla="*/ 508 h 929"/>
                  <a:gd name="T54" fmla="*/ 446 w 854"/>
                  <a:gd name="T55" fmla="*/ 810 h 929"/>
                  <a:gd name="T56" fmla="*/ 503 w 854"/>
                  <a:gd name="T57" fmla="*/ 753 h 929"/>
                  <a:gd name="T58" fmla="*/ 446 w 854"/>
                  <a:gd name="T59" fmla="*/ 697 h 929"/>
                  <a:gd name="T60" fmla="*/ 390 w 854"/>
                  <a:gd name="T61" fmla="*/ 753 h 929"/>
                  <a:gd name="T62" fmla="*/ 446 w 854"/>
                  <a:gd name="T63" fmla="*/ 810 h 929"/>
                  <a:gd name="T64" fmla="*/ 489 w 854"/>
                  <a:gd name="T65" fmla="*/ 358 h 929"/>
                  <a:gd name="T66" fmla="*/ 562 w 854"/>
                  <a:gd name="T67" fmla="*/ 431 h 929"/>
                  <a:gd name="T68" fmla="*/ 635 w 854"/>
                  <a:gd name="T69" fmla="*/ 358 h 929"/>
                  <a:gd name="T70" fmla="*/ 562 w 854"/>
                  <a:gd name="T71" fmla="*/ 285 h 929"/>
                  <a:gd name="T72" fmla="*/ 489 w 854"/>
                  <a:gd name="T73" fmla="*/ 358 h 929"/>
                  <a:gd name="T74" fmla="*/ 590 w 854"/>
                  <a:gd name="T75" fmla="*/ 640 h 929"/>
                  <a:gd name="T76" fmla="*/ 703 w 854"/>
                  <a:gd name="T77" fmla="*/ 640 h 929"/>
                  <a:gd name="T78" fmla="*/ 647 w 854"/>
                  <a:gd name="T79" fmla="*/ 525 h 929"/>
                  <a:gd name="T80" fmla="*/ 590 w 854"/>
                  <a:gd name="T81" fmla="*/ 640 h 929"/>
                  <a:gd name="T82" fmla="*/ 819 w 854"/>
                  <a:gd name="T83" fmla="*/ 138 h 929"/>
                  <a:gd name="T84" fmla="*/ 429 w 854"/>
                  <a:gd name="T85" fmla="*/ 76 h 929"/>
                  <a:gd name="T86" fmla="*/ 40 w 854"/>
                  <a:gd name="T87" fmla="*/ 138 h 929"/>
                  <a:gd name="T88" fmla="*/ 40 w 854"/>
                  <a:gd name="T89" fmla="*/ 138 h 929"/>
                  <a:gd name="T90" fmla="*/ 429 w 854"/>
                  <a:gd name="T91" fmla="*/ 200 h 929"/>
                  <a:gd name="T92" fmla="*/ 819 w 854"/>
                  <a:gd name="T93" fmla="*/ 138 h 9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54" h="929">
                    <a:moveTo>
                      <a:pt x="658" y="14"/>
                    </a:moveTo>
                    <a:cubicBezTo>
                      <a:pt x="853" y="36"/>
                      <a:pt x="853" y="76"/>
                      <a:pt x="853" y="79"/>
                    </a:cubicBezTo>
                    <a:lnTo>
                      <a:pt x="853" y="849"/>
                    </a:lnTo>
                    <a:cubicBezTo>
                      <a:pt x="853" y="852"/>
                      <a:pt x="850" y="891"/>
                      <a:pt x="658" y="914"/>
                    </a:cubicBezTo>
                    <a:cubicBezTo>
                      <a:pt x="545" y="928"/>
                      <a:pt x="433" y="928"/>
                      <a:pt x="427" y="928"/>
                    </a:cubicBezTo>
                    <a:cubicBezTo>
                      <a:pt x="422" y="928"/>
                      <a:pt x="305" y="928"/>
                      <a:pt x="195" y="914"/>
                    </a:cubicBezTo>
                    <a:cubicBezTo>
                      <a:pt x="3" y="889"/>
                      <a:pt x="0" y="849"/>
                      <a:pt x="0" y="849"/>
                    </a:cubicBezTo>
                    <a:lnTo>
                      <a:pt x="0" y="79"/>
                    </a:lnTo>
                    <a:cubicBezTo>
                      <a:pt x="0" y="76"/>
                      <a:pt x="3" y="36"/>
                      <a:pt x="195" y="14"/>
                    </a:cubicBezTo>
                    <a:cubicBezTo>
                      <a:pt x="308" y="0"/>
                      <a:pt x="422" y="0"/>
                      <a:pt x="427" y="0"/>
                    </a:cubicBezTo>
                    <a:cubicBezTo>
                      <a:pt x="433" y="0"/>
                      <a:pt x="548" y="0"/>
                      <a:pt x="658" y="14"/>
                    </a:cubicBezTo>
                    <a:close/>
                    <a:moveTo>
                      <a:pt x="226" y="668"/>
                    </a:moveTo>
                    <a:cubicBezTo>
                      <a:pt x="257" y="668"/>
                      <a:pt x="283" y="643"/>
                      <a:pt x="283" y="612"/>
                    </a:cubicBezTo>
                    <a:cubicBezTo>
                      <a:pt x="283" y="581"/>
                      <a:pt x="257" y="556"/>
                      <a:pt x="226" y="556"/>
                    </a:cubicBezTo>
                    <a:cubicBezTo>
                      <a:pt x="195" y="556"/>
                      <a:pt x="170" y="581"/>
                      <a:pt x="170" y="612"/>
                    </a:cubicBezTo>
                    <a:cubicBezTo>
                      <a:pt x="170" y="643"/>
                      <a:pt x="195" y="668"/>
                      <a:pt x="226" y="668"/>
                    </a:cubicBezTo>
                    <a:close/>
                    <a:moveTo>
                      <a:pt x="246" y="420"/>
                    </a:moveTo>
                    <a:lnTo>
                      <a:pt x="376" y="420"/>
                    </a:lnTo>
                    <a:lnTo>
                      <a:pt x="311" y="290"/>
                    </a:lnTo>
                    <a:lnTo>
                      <a:pt x="246" y="420"/>
                    </a:lnTo>
                    <a:close/>
                    <a:moveTo>
                      <a:pt x="356" y="508"/>
                    </a:moveTo>
                    <a:lnTo>
                      <a:pt x="356" y="604"/>
                    </a:lnTo>
                    <a:lnTo>
                      <a:pt x="424" y="632"/>
                    </a:lnTo>
                    <a:lnTo>
                      <a:pt x="491" y="604"/>
                    </a:lnTo>
                    <a:lnTo>
                      <a:pt x="491" y="508"/>
                    </a:lnTo>
                    <a:lnTo>
                      <a:pt x="424" y="479"/>
                    </a:lnTo>
                    <a:lnTo>
                      <a:pt x="356" y="508"/>
                    </a:lnTo>
                    <a:close/>
                    <a:moveTo>
                      <a:pt x="446" y="810"/>
                    </a:moveTo>
                    <a:cubicBezTo>
                      <a:pt x="477" y="810"/>
                      <a:pt x="503" y="784"/>
                      <a:pt x="503" y="753"/>
                    </a:cubicBezTo>
                    <a:cubicBezTo>
                      <a:pt x="503" y="722"/>
                      <a:pt x="477" y="697"/>
                      <a:pt x="446" y="697"/>
                    </a:cubicBezTo>
                    <a:cubicBezTo>
                      <a:pt x="415" y="697"/>
                      <a:pt x="390" y="722"/>
                      <a:pt x="390" y="753"/>
                    </a:cubicBezTo>
                    <a:cubicBezTo>
                      <a:pt x="390" y="784"/>
                      <a:pt x="415" y="810"/>
                      <a:pt x="446" y="810"/>
                    </a:cubicBezTo>
                    <a:close/>
                    <a:moveTo>
                      <a:pt x="489" y="358"/>
                    </a:moveTo>
                    <a:cubicBezTo>
                      <a:pt x="489" y="398"/>
                      <a:pt x="522" y="429"/>
                      <a:pt x="562" y="431"/>
                    </a:cubicBezTo>
                    <a:cubicBezTo>
                      <a:pt x="604" y="431"/>
                      <a:pt x="635" y="398"/>
                      <a:pt x="635" y="358"/>
                    </a:cubicBezTo>
                    <a:cubicBezTo>
                      <a:pt x="635" y="316"/>
                      <a:pt x="601" y="285"/>
                      <a:pt x="562" y="285"/>
                    </a:cubicBezTo>
                    <a:cubicBezTo>
                      <a:pt x="520" y="285"/>
                      <a:pt x="489" y="318"/>
                      <a:pt x="489" y="358"/>
                    </a:cubicBezTo>
                    <a:close/>
                    <a:moveTo>
                      <a:pt x="590" y="640"/>
                    </a:moveTo>
                    <a:lnTo>
                      <a:pt x="703" y="640"/>
                    </a:lnTo>
                    <a:lnTo>
                      <a:pt x="647" y="525"/>
                    </a:lnTo>
                    <a:lnTo>
                      <a:pt x="590" y="640"/>
                    </a:lnTo>
                    <a:close/>
                    <a:moveTo>
                      <a:pt x="819" y="138"/>
                    </a:moveTo>
                    <a:cubicBezTo>
                      <a:pt x="805" y="115"/>
                      <a:pt x="666" y="79"/>
                      <a:pt x="429" y="76"/>
                    </a:cubicBezTo>
                    <a:cubicBezTo>
                      <a:pt x="192" y="76"/>
                      <a:pt x="54" y="115"/>
                      <a:pt x="40" y="138"/>
                    </a:cubicBezTo>
                    <a:lnTo>
                      <a:pt x="40" y="138"/>
                    </a:lnTo>
                    <a:cubicBezTo>
                      <a:pt x="54" y="160"/>
                      <a:pt x="192" y="200"/>
                      <a:pt x="429" y="200"/>
                    </a:cubicBezTo>
                    <a:cubicBezTo>
                      <a:pt x="666" y="200"/>
                      <a:pt x="805" y="160"/>
                      <a:pt x="819" y="138"/>
                    </a:cubicBezTo>
                    <a:close/>
                  </a:path>
                </a:pathLst>
              </a:custGeom>
              <a:solidFill>
                <a:srgbClr val="F80000"/>
              </a:solidFill>
              <a:ln>
                <a:noFill/>
              </a:ln>
              <a:effectLst/>
            </p:spPr>
            <p:txBody>
              <a:bodyPr wrap="none" anchor="ctr"/>
              <a:lstStyle/>
              <a:p>
                <a:endParaRPr lang="en-US"/>
              </a:p>
            </p:txBody>
          </p:sp>
          <p:sp>
            <p:nvSpPr>
              <p:cNvPr id="321" name="Rectangle 320">
                <a:extLst>
                  <a:ext uri="{FF2B5EF4-FFF2-40B4-BE49-F238E27FC236}">
                    <a16:creationId xmlns:a16="http://schemas.microsoft.com/office/drawing/2014/main" id="{1BD86269-0C22-4B01-A02A-9DF1CB7AF612}"/>
                  </a:ext>
                </a:extLst>
              </p:cNvPr>
              <p:cNvSpPr/>
              <p:nvPr/>
            </p:nvSpPr>
            <p:spPr>
              <a:xfrm>
                <a:off x="7248176" y="4158080"/>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p>
            </p:txBody>
          </p:sp>
        </p:grpSp>
        <p:sp>
          <p:nvSpPr>
            <p:cNvPr id="319" name="Text Box 30">
              <a:extLst>
                <a:ext uri="{FF2B5EF4-FFF2-40B4-BE49-F238E27FC236}">
                  <a16:creationId xmlns:a16="http://schemas.microsoft.com/office/drawing/2014/main" id="{A0A96A3E-C13C-4F47-9B2C-E56EE926661B}"/>
                </a:ext>
              </a:extLst>
            </p:cNvPr>
            <p:cNvSpPr txBox="1">
              <a:spLocks noChangeArrowheads="1"/>
            </p:cNvSpPr>
            <p:nvPr/>
          </p:nvSpPr>
          <p:spPr bwMode="auto">
            <a:xfrm>
              <a:off x="5568246" y="5931868"/>
              <a:ext cx="381272" cy="246157"/>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solidFill>
                    <a:schemeClr val="bg2">
                      <a:lumMod val="10000"/>
                    </a:schemeClr>
                  </a:solidFill>
                </a:rPr>
                <a:t>Object Storage</a:t>
              </a:r>
            </a:p>
          </p:txBody>
        </p:sp>
      </p:grpSp>
      <p:grpSp>
        <p:nvGrpSpPr>
          <p:cNvPr id="322" name="Group 321">
            <a:extLst>
              <a:ext uri="{FF2B5EF4-FFF2-40B4-BE49-F238E27FC236}">
                <a16:creationId xmlns:a16="http://schemas.microsoft.com/office/drawing/2014/main" id="{7329B084-9C7E-446C-AFEF-9E2AF612FD37}"/>
              </a:ext>
            </a:extLst>
          </p:cNvPr>
          <p:cNvGrpSpPr/>
          <p:nvPr/>
        </p:nvGrpSpPr>
        <p:grpSpPr>
          <a:xfrm>
            <a:off x="10609016" y="3601340"/>
            <a:ext cx="531696" cy="542675"/>
            <a:chOff x="6049490" y="5496446"/>
            <a:chExt cx="531696" cy="542675"/>
          </a:xfrm>
        </p:grpSpPr>
        <p:grpSp>
          <p:nvGrpSpPr>
            <p:cNvPr id="323" name="Group 322">
              <a:extLst>
                <a:ext uri="{FF2B5EF4-FFF2-40B4-BE49-F238E27FC236}">
                  <a16:creationId xmlns:a16="http://schemas.microsoft.com/office/drawing/2014/main" id="{E0E09A94-51D9-4557-B734-46F37B29CC5C}"/>
                </a:ext>
              </a:extLst>
            </p:cNvPr>
            <p:cNvGrpSpPr/>
            <p:nvPr/>
          </p:nvGrpSpPr>
          <p:grpSpPr>
            <a:xfrm>
              <a:off x="6058617" y="5496446"/>
              <a:ext cx="522569" cy="489361"/>
              <a:chOff x="4141814" y="4117631"/>
              <a:chExt cx="792769" cy="695710"/>
            </a:xfrm>
          </p:grpSpPr>
          <p:grpSp>
            <p:nvGrpSpPr>
              <p:cNvPr id="325" name="Group 324">
                <a:extLst>
                  <a:ext uri="{FF2B5EF4-FFF2-40B4-BE49-F238E27FC236}">
                    <a16:creationId xmlns:a16="http://schemas.microsoft.com/office/drawing/2014/main" id="{CB102F98-C4DD-4538-86A5-B19595FF20C0}"/>
                  </a:ext>
                </a:extLst>
              </p:cNvPr>
              <p:cNvGrpSpPr/>
              <p:nvPr/>
            </p:nvGrpSpPr>
            <p:grpSpPr>
              <a:xfrm>
                <a:off x="4197861" y="4226701"/>
                <a:ext cx="680674" cy="477570"/>
                <a:chOff x="3219450" y="5653088"/>
                <a:chExt cx="393700" cy="276225"/>
              </a:xfrm>
              <a:solidFill>
                <a:srgbClr val="F80000"/>
              </a:solidFill>
            </p:grpSpPr>
            <p:sp>
              <p:nvSpPr>
                <p:cNvPr id="327" name="Freeform 62">
                  <a:extLst>
                    <a:ext uri="{FF2B5EF4-FFF2-40B4-BE49-F238E27FC236}">
                      <a16:creationId xmlns:a16="http://schemas.microsoft.com/office/drawing/2014/main" id="{ACC0F34B-7647-46DB-BDB4-4AFE70416729}"/>
                    </a:ext>
                  </a:extLst>
                </p:cNvPr>
                <p:cNvSpPr>
                  <a:spLocks noChangeArrowheads="1"/>
                </p:cNvSpPr>
                <p:nvPr/>
              </p:nvSpPr>
              <p:spPr bwMode="auto">
                <a:xfrm>
                  <a:off x="3417888" y="5757863"/>
                  <a:ext cx="166687" cy="88900"/>
                </a:xfrm>
                <a:custGeom>
                  <a:avLst/>
                  <a:gdLst>
                    <a:gd name="T0" fmla="*/ 451 w 465"/>
                    <a:gd name="T1" fmla="*/ 214 h 246"/>
                    <a:gd name="T2" fmla="*/ 438 w 465"/>
                    <a:gd name="T3" fmla="*/ 245 h 246"/>
                    <a:gd name="T4" fmla="*/ 0 w 465"/>
                    <a:gd name="T5" fmla="*/ 62 h 246"/>
                    <a:gd name="T6" fmla="*/ 26 w 465"/>
                    <a:gd name="T7" fmla="*/ 0 h 246"/>
                    <a:gd name="T8" fmla="*/ 464 w 465"/>
                    <a:gd name="T9" fmla="*/ 183 h 246"/>
                    <a:gd name="T10" fmla="*/ 451 w 465"/>
                    <a:gd name="T11" fmla="*/ 214 h 246"/>
                  </a:gdLst>
                  <a:ahLst/>
                  <a:cxnLst>
                    <a:cxn ang="0">
                      <a:pos x="T0" y="T1"/>
                    </a:cxn>
                    <a:cxn ang="0">
                      <a:pos x="T2" y="T3"/>
                    </a:cxn>
                    <a:cxn ang="0">
                      <a:pos x="T4" y="T5"/>
                    </a:cxn>
                    <a:cxn ang="0">
                      <a:pos x="T6" y="T7"/>
                    </a:cxn>
                    <a:cxn ang="0">
                      <a:pos x="T8" y="T9"/>
                    </a:cxn>
                    <a:cxn ang="0">
                      <a:pos x="T10" y="T11"/>
                    </a:cxn>
                  </a:cxnLst>
                  <a:rect l="0" t="0" r="r" b="b"/>
                  <a:pathLst>
                    <a:path w="465" h="246">
                      <a:moveTo>
                        <a:pt x="451" y="214"/>
                      </a:moveTo>
                      <a:lnTo>
                        <a:pt x="438" y="245"/>
                      </a:lnTo>
                      <a:lnTo>
                        <a:pt x="0" y="62"/>
                      </a:lnTo>
                      <a:lnTo>
                        <a:pt x="26" y="0"/>
                      </a:lnTo>
                      <a:lnTo>
                        <a:pt x="464" y="183"/>
                      </a:lnTo>
                      <a:lnTo>
                        <a:pt x="451" y="214"/>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28" name="Freeform 63">
                  <a:extLst>
                    <a:ext uri="{FF2B5EF4-FFF2-40B4-BE49-F238E27FC236}">
                      <a16:creationId xmlns:a16="http://schemas.microsoft.com/office/drawing/2014/main" id="{51BB9852-87E0-4138-87E2-60694A63594F}"/>
                    </a:ext>
                  </a:extLst>
                </p:cNvPr>
                <p:cNvSpPr>
                  <a:spLocks noChangeArrowheads="1"/>
                </p:cNvSpPr>
                <p:nvPr/>
              </p:nvSpPr>
              <p:spPr bwMode="auto">
                <a:xfrm>
                  <a:off x="3348038" y="5653088"/>
                  <a:ext cx="95250" cy="49212"/>
                </a:xfrm>
                <a:custGeom>
                  <a:avLst/>
                  <a:gdLst>
                    <a:gd name="T0" fmla="*/ 14 w 266"/>
                    <a:gd name="T1" fmla="*/ 39 h 136"/>
                    <a:gd name="T2" fmla="*/ 3 w 266"/>
                    <a:gd name="T3" fmla="*/ 14 h 136"/>
                    <a:gd name="T4" fmla="*/ 28 w 266"/>
                    <a:gd name="T5" fmla="*/ 2 h 136"/>
                    <a:gd name="T6" fmla="*/ 251 w 266"/>
                    <a:gd name="T7" fmla="*/ 96 h 136"/>
                    <a:gd name="T8" fmla="*/ 262 w 266"/>
                    <a:gd name="T9" fmla="*/ 121 h 136"/>
                    <a:gd name="T10" fmla="*/ 237 w 266"/>
                    <a:gd name="T11" fmla="*/ 132 h 136"/>
                    <a:gd name="T12" fmla="*/ 14 w 266"/>
                    <a:gd name="T13" fmla="*/ 39 h 136"/>
                  </a:gdLst>
                  <a:ahLst/>
                  <a:cxnLst>
                    <a:cxn ang="0">
                      <a:pos x="T0" y="T1"/>
                    </a:cxn>
                    <a:cxn ang="0">
                      <a:pos x="T2" y="T3"/>
                    </a:cxn>
                    <a:cxn ang="0">
                      <a:pos x="T4" y="T5"/>
                    </a:cxn>
                    <a:cxn ang="0">
                      <a:pos x="T6" y="T7"/>
                    </a:cxn>
                    <a:cxn ang="0">
                      <a:pos x="T8" y="T9"/>
                    </a:cxn>
                    <a:cxn ang="0">
                      <a:pos x="T10" y="T11"/>
                    </a:cxn>
                    <a:cxn ang="0">
                      <a:pos x="T12" y="T13"/>
                    </a:cxn>
                  </a:cxnLst>
                  <a:rect l="0" t="0" r="r" b="b"/>
                  <a:pathLst>
                    <a:path w="266" h="136">
                      <a:moveTo>
                        <a:pt x="14" y="39"/>
                      </a:moveTo>
                      <a:cubicBezTo>
                        <a:pt x="6" y="36"/>
                        <a:pt x="0" y="25"/>
                        <a:pt x="3" y="14"/>
                      </a:cubicBezTo>
                      <a:cubicBezTo>
                        <a:pt x="6" y="5"/>
                        <a:pt x="17" y="0"/>
                        <a:pt x="28" y="2"/>
                      </a:cubicBezTo>
                      <a:lnTo>
                        <a:pt x="251" y="96"/>
                      </a:lnTo>
                      <a:cubicBezTo>
                        <a:pt x="260" y="98"/>
                        <a:pt x="265" y="110"/>
                        <a:pt x="262" y="121"/>
                      </a:cubicBezTo>
                      <a:cubicBezTo>
                        <a:pt x="257" y="132"/>
                        <a:pt x="246" y="135"/>
                        <a:pt x="237" y="132"/>
                      </a:cubicBezTo>
                      <a:lnTo>
                        <a:pt x="14" y="39"/>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29" name="Freeform 64">
                  <a:extLst>
                    <a:ext uri="{FF2B5EF4-FFF2-40B4-BE49-F238E27FC236}">
                      <a16:creationId xmlns:a16="http://schemas.microsoft.com/office/drawing/2014/main" id="{AF2B7A25-D50C-44E4-AE13-EECB58B91165}"/>
                    </a:ext>
                  </a:extLst>
                </p:cNvPr>
                <p:cNvSpPr>
                  <a:spLocks noChangeArrowheads="1"/>
                </p:cNvSpPr>
                <p:nvPr/>
              </p:nvSpPr>
              <p:spPr bwMode="auto">
                <a:xfrm>
                  <a:off x="3348038" y="5675313"/>
                  <a:ext cx="84137" cy="41275"/>
                </a:xfrm>
                <a:custGeom>
                  <a:avLst/>
                  <a:gdLst>
                    <a:gd name="T0" fmla="*/ 229 w 234"/>
                    <a:gd name="T1" fmla="*/ 104 h 115"/>
                    <a:gd name="T2" fmla="*/ 224 w 234"/>
                    <a:gd name="T3" fmla="*/ 114 h 115"/>
                    <a:gd name="T4" fmla="*/ 0 w 234"/>
                    <a:gd name="T5" fmla="*/ 21 h 115"/>
                    <a:gd name="T6" fmla="*/ 9 w 234"/>
                    <a:gd name="T7" fmla="*/ 0 h 115"/>
                    <a:gd name="T8" fmla="*/ 233 w 234"/>
                    <a:gd name="T9" fmla="*/ 93 h 115"/>
                    <a:gd name="T10" fmla="*/ 229 w 234"/>
                    <a:gd name="T11" fmla="*/ 104 h 115"/>
                  </a:gdLst>
                  <a:ahLst/>
                  <a:cxnLst>
                    <a:cxn ang="0">
                      <a:pos x="T0" y="T1"/>
                    </a:cxn>
                    <a:cxn ang="0">
                      <a:pos x="T2" y="T3"/>
                    </a:cxn>
                    <a:cxn ang="0">
                      <a:pos x="T4" y="T5"/>
                    </a:cxn>
                    <a:cxn ang="0">
                      <a:pos x="T6" y="T7"/>
                    </a:cxn>
                    <a:cxn ang="0">
                      <a:pos x="T8" y="T9"/>
                    </a:cxn>
                    <a:cxn ang="0">
                      <a:pos x="T10" y="T11"/>
                    </a:cxn>
                  </a:cxnLst>
                  <a:rect l="0" t="0" r="r" b="b"/>
                  <a:pathLst>
                    <a:path w="234" h="115">
                      <a:moveTo>
                        <a:pt x="229" y="104"/>
                      </a:moveTo>
                      <a:lnTo>
                        <a:pt x="224" y="114"/>
                      </a:lnTo>
                      <a:lnTo>
                        <a:pt x="0" y="21"/>
                      </a:lnTo>
                      <a:lnTo>
                        <a:pt x="9" y="0"/>
                      </a:lnTo>
                      <a:lnTo>
                        <a:pt x="233" y="93"/>
                      </a:lnTo>
                      <a:lnTo>
                        <a:pt x="229" y="104"/>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30" name="Freeform 65">
                  <a:extLst>
                    <a:ext uri="{FF2B5EF4-FFF2-40B4-BE49-F238E27FC236}">
                      <a16:creationId xmlns:a16="http://schemas.microsoft.com/office/drawing/2014/main" id="{522DA640-8133-4774-9390-C80AD480AFF5}"/>
                    </a:ext>
                  </a:extLst>
                </p:cNvPr>
                <p:cNvSpPr>
                  <a:spLocks noChangeArrowheads="1"/>
                </p:cNvSpPr>
                <p:nvPr/>
              </p:nvSpPr>
              <p:spPr bwMode="auto">
                <a:xfrm>
                  <a:off x="3289300" y="5797550"/>
                  <a:ext cx="95250" cy="49213"/>
                </a:xfrm>
                <a:custGeom>
                  <a:avLst/>
                  <a:gdLst>
                    <a:gd name="T0" fmla="*/ 251 w 266"/>
                    <a:gd name="T1" fmla="*/ 96 h 137"/>
                    <a:gd name="T2" fmla="*/ 262 w 266"/>
                    <a:gd name="T3" fmla="*/ 122 h 137"/>
                    <a:gd name="T4" fmla="*/ 237 w 266"/>
                    <a:gd name="T5" fmla="*/ 133 h 137"/>
                    <a:gd name="T6" fmla="*/ 14 w 266"/>
                    <a:gd name="T7" fmla="*/ 40 h 137"/>
                    <a:gd name="T8" fmla="*/ 2 w 266"/>
                    <a:gd name="T9" fmla="*/ 14 h 137"/>
                    <a:gd name="T10" fmla="*/ 28 w 266"/>
                    <a:gd name="T11" fmla="*/ 3 h 137"/>
                    <a:gd name="T12" fmla="*/ 251 w 266"/>
                    <a:gd name="T13" fmla="*/ 96 h 137"/>
                  </a:gdLst>
                  <a:ahLst/>
                  <a:cxnLst>
                    <a:cxn ang="0">
                      <a:pos x="T0" y="T1"/>
                    </a:cxn>
                    <a:cxn ang="0">
                      <a:pos x="T2" y="T3"/>
                    </a:cxn>
                    <a:cxn ang="0">
                      <a:pos x="T4" y="T5"/>
                    </a:cxn>
                    <a:cxn ang="0">
                      <a:pos x="T6" y="T7"/>
                    </a:cxn>
                    <a:cxn ang="0">
                      <a:pos x="T8" y="T9"/>
                    </a:cxn>
                    <a:cxn ang="0">
                      <a:pos x="T10" y="T11"/>
                    </a:cxn>
                    <a:cxn ang="0">
                      <a:pos x="T12" y="T13"/>
                    </a:cxn>
                  </a:cxnLst>
                  <a:rect l="0" t="0" r="r" b="b"/>
                  <a:pathLst>
                    <a:path w="266" h="137">
                      <a:moveTo>
                        <a:pt x="251" y="96"/>
                      </a:moveTo>
                      <a:cubicBezTo>
                        <a:pt x="259" y="99"/>
                        <a:pt x="265" y="110"/>
                        <a:pt x="262" y="122"/>
                      </a:cubicBezTo>
                      <a:cubicBezTo>
                        <a:pt x="259" y="130"/>
                        <a:pt x="248" y="136"/>
                        <a:pt x="237" y="133"/>
                      </a:cubicBezTo>
                      <a:lnTo>
                        <a:pt x="14" y="40"/>
                      </a:lnTo>
                      <a:cubicBezTo>
                        <a:pt x="5" y="37"/>
                        <a:pt x="0" y="26"/>
                        <a:pt x="2" y="14"/>
                      </a:cubicBezTo>
                      <a:cubicBezTo>
                        <a:pt x="8" y="6"/>
                        <a:pt x="19" y="0"/>
                        <a:pt x="28" y="3"/>
                      </a:cubicBezTo>
                      <a:lnTo>
                        <a:pt x="251" y="96"/>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31" name="Freeform 66">
                  <a:extLst>
                    <a:ext uri="{FF2B5EF4-FFF2-40B4-BE49-F238E27FC236}">
                      <a16:creationId xmlns:a16="http://schemas.microsoft.com/office/drawing/2014/main" id="{4D99C7EF-BF80-43C3-BB28-799239D2E9D6}"/>
                    </a:ext>
                  </a:extLst>
                </p:cNvPr>
                <p:cNvSpPr>
                  <a:spLocks noChangeArrowheads="1"/>
                </p:cNvSpPr>
                <p:nvPr/>
              </p:nvSpPr>
              <p:spPr bwMode="auto">
                <a:xfrm>
                  <a:off x="3300413" y="5783263"/>
                  <a:ext cx="84137" cy="41275"/>
                </a:xfrm>
                <a:custGeom>
                  <a:avLst/>
                  <a:gdLst>
                    <a:gd name="T0" fmla="*/ 229 w 234"/>
                    <a:gd name="T1" fmla="*/ 104 h 115"/>
                    <a:gd name="T2" fmla="*/ 224 w 234"/>
                    <a:gd name="T3" fmla="*/ 114 h 115"/>
                    <a:gd name="T4" fmla="*/ 0 w 234"/>
                    <a:gd name="T5" fmla="*/ 21 h 115"/>
                    <a:gd name="T6" fmla="*/ 9 w 234"/>
                    <a:gd name="T7" fmla="*/ 0 h 115"/>
                    <a:gd name="T8" fmla="*/ 233 w 234"/>
                    <a:gd name="T9" fmla="*/ 94 h 115"/>
                    <a:gd name="T10" fmla="*/ 229 w 234"/>
                    <a:gd name="T11" fmla="*/ 104 h 115"/>
                  </a:gdLst>
                  <a:ahLst/>
                  <a:cxnLst>
                    <a:cxn ang="0">
                      <a:pos x="T0" y="T1"/>
                    </a:cxn>
                    <a:cxn ang="0">
                      <a:pos x="T2" y="T3"/>
                    </a:cxn>
                    <a:cxn ang="0">
                      <a:pos x="T4" y="T5"/>
                    </a:cxn>
                    <a:cxn ang="0">
                      <a:pos x="T6" y="T7"/>
                    </a:cxn>
                    <a:cxn ang="0">
                      <a:pos x="T8" y="T9"/>
                    </a:cxn>
                    <a:cxn ang="0">
                      <a:pos x="T10" y="T11"/>
                    </a:cxn>
                  </a:cxnLst>
                  <a:rect l="0" t="0" r="r" b="b"/>
                  <a:pathLst>
                    <a:path w="234" h="115">
                      <a:moveTo>
                        <a:pt x="229" y="104"/>
                      </a:moveTo>
                      <a:lnTo>
                        <a:pt x="224" y="114"/>
                      </a:lnTo>
                      <a:lnTo>
                        <a:pt x="0" y="21"/>
                      </a:lnTo>
                      <a:lnTo>
                        <a:pt x="9" y="0"/>
                      </a:lnTo>
                      <a:lnTo>
                        <a:pt x="233" y="94"/>
                      </a:lnTo>
                      <a:lnTo>
                        <a:pt x="229" y="104"/>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32" name="Freeform 67">
                  <a:extLst>
                    <a:ext uri="{FF2B5EF4-FFF2-40B4-BE49-F238E27FC236}">
                      <a16:creationId xmlns:a16="http://schemas.microsoft.com/office/drawing/2014/main" id="{B12F925C-CBD2-4E85-B46D-3AEC63408AB4}"/>
                    </a:ext>
                  </a:extLst>
                </p:cNvPr>
                <p:cNvSpPr>
                  <a:spLocks noChangeArrowheads="1"/>
                </p:cNvSpPr>
                <p:nvPr/>
              </p:nvSpPr>
              <p:spPr bwMode="auto">
                <a:xfrm>
                  <a:off x="3302000" y="5686425"/>
                  <a:ext cx="128588" cy="127000"/>
                </a:xfrm>
                <a:custGeom>
                  <a:avLst/>
                  <a:gdLst>
                    <a:gd name="T0" fmla="*/ 306 w 358"/>
                    <a:gd name="T1" fmla="*/ 229 h 352"/>
                    <a:gd name="T2" fmla="*/ 255 w 358"/>
                    <a:gd name="T3" fmla="*/ 351 h 352"/>
                    <a:gd name="T4" fmla="*/ 0 w 358"/>
                    <a:gd name="T5" fmla="*/ 245 h 352"/>
                    <a:gd name="T6" fmla="*/ 102 w 358"/>
                    <a:gd name="T7" fmla="*/ 0 h 352"/>
                    <a:gd name="T8" fmla="*/ 357 w 358"/>
                    <a:gd name="T9" fmla="*/ 106 h 352"/>
                    <a:gd name="T10" fmla="*/ 306 w 358"/>
                    <a:gd name="T11" fmla="*/ 229 h 352"/>
                  </a:gdLst>
                  <a:ahLst/>
                  <a:cxnLst>
                    <a:cxn ang="0">
                      <a:pos x="T0" y="T1"/>
                    </a:cxn>
                    <a:cxn ang="0">
                      <a:pos x="T2" y="T3"/>
                    </a:cxn>
                    <a:cxn ang="0">
                      <a:pos x="T4" y="T5"/>
                    </a:cxn>
                    <a:cxn ang="0">
                      <a:pos x="T6" y="T7"/>
                    </a:cxn>
                    <a:cxn ang="0">
                      <a:pos x="T8" y="T9"/>
                    </a:cxn>
                    <a:cxn ang="0">
                      <a:pos x="T10" y="T11"/>
                    </a:cxn>
                  </a:cxnLst>
                  <a:rect l="0" t="0" r="r" b="b"/>
                  <a:pathLst>
                    <a:path w="358" h="352">
                      <a:moveTo>
                        <a:pt x="306" y="229"/>
                      </a:moveTo>
                      <a:lnTo>
                        <a:pt x="255" y="351"/>
                      </a:lnTo>
                      <a:lnTo>
                        <a:pt x="0" y="245"/>
                      </a:lnTo>
                      <a:lnTo>
                        <a:pt x="102" y="0"/>
                      </a:lnTo>
                      <a:lnTo>
                        <a:pt x="357" y="106"/>
                      </a:lnTo>
                      <a:lnTo>
                        <a:pt x="306" y="229"/>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33" name="Freeform 68">
                  <a:extLst>
                    <a:ext uri="{FF2B5EF4-FFF2-40B4-BE49-F238E27FC236}">
                      <a16:creationId xmlns:a16="http://schemas.microsoft.com/office/drawing/2014/main" id="{D88E2BCC-0F34-4A92-8045-E8409BC17F8D}"/>
                    </a:ext>
                  </a:extLst>
                </p:cNvPr>
                <p:cNvSpPr>
                  <a:spLocks noChangeArrowheads="1"/>
                </p:cNvSpPr>
                <p:nvPr/>
              </p:nvSpPr>
              <p:spPr bwMode="auto">
                <a:xfrm>
                  <a:off x="3579813" y="5821363"/>
                  <a:ext cx="33337" cy="39687"/>
                </a:xfrm>
                <a:custGeom>
                  <a:avLst/>
                  <a:gdLst>
                    <a:gd name="T0" fmla="*/ 36 w 94"/>
                    <a:gd name="T1" fmla="*/ 0 h 111"/>
                    <a:gd name="T2" fmla="*/ 0 w 94"/>
                    <a:gd name="T3" fmla="*/ 88 h 111"/>
                    <a:gd name="T4" fmla="*/ 17 w 94"/>
                    <a:gd name="T5" fmla="*/ 99 h 111"/>
                    <a:gd name="T6" fmla="*/ 84 w 94"/>
                    <a:gd name="T7" fmla="*/ 71 h 111"/>
                    <a:gd name="T8" fmla="*/ 56 w 94"/>
                    <a:gd name="T9" fmla="*/ 3 h 111"/>
                    <a:gd name="T10" fmla="*/ 36 w 94"/>
                    <a:gd name="T11" fmla="*/ 0 h 111"/>
                  </a:gdLst>
                  <a:ahLst/>
                  <a:cxnLst>
                    <a:cxn ang="0">
                      <a:pos x="T0" y="T1"/>
                    </a:cxn>
                    <a:cxn ang="0">
                      <a:pos x="T2" y="T3"/>
                    </a:cxn>
                    <a:cxn ang="0">
                      <a:pos x="T4" y="T5"/>
                    </a:cxn>
                    <a:cxn ang="0">
                      <a:pos x="T6" y="T7"/>
                    </a:cxn>
                    <a:cxn ang="0">
                      <a:pos x="T8" y="T9"/>
                    </a:cxn>
                    <a:cxn ang="0">
                      <a:pos x="T10" y="T11"/>
                    </a:cxn>
                  </a:cxnLst>
                  <a:rect l="0" t="0" r="r" b="b"/>
                  <a:pathLst>
                    <a:path w="94" h="111">
                      <a:moveTo>
                        <a:pt x="36" y="0"/>
                      </a:moveTo>
                      <a:lnTo>
                        <a:pt x="0" y="88"/>
                      </a:lnTo>
                      <a:cubicBezTo>
                        <a:pt x="5" y="93"/>
                        <a:pt x="11" y="96"/>
                        <a:pt x="17" y="99"/>
                      </a:cubicBezTo>
                      <a:cubicBezTo>
                        <a:pt x="42" y="110"/>
                        <a:pt x="73" y="99"/>
                        <a:pt x="84" y="71"/>
                      </a:cubicBezTo>
                      <a:cubicBezTo>
                        <a:pt x="93" y="42"/>
                        <a:pt x="81" y="14"/>
                        <a:pt x="56" y="3"/>
                      </a:cubicBezTo>
                      <a:cubicBezTo>
                        <a:pt x="50" y="0"/>
                        <a:pt x="42" y="0"/>
                        <a:pt x="36" y="0"/>
                      </a:cubicBez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34" name="Freeform 69">
                  <a:extLst>
                    <a:ext uri="{FF2B5EF4-FFF2-40B4-BE49-F238E27FC236}">
                      <a16:creationId xmlns:a16="http://schemas.microsoft.com/office/drawing/2014/main" id="{34176CB1-C8B2-440E-B044-B6886A605C82}"/>
                    </a:ext>
                  </a:extLst>
                </p:cNvPr>
                <p:cNvSpPr>
                  <a:spLocks noChangeArrowheads="1"/>
                </p:cNvSpPr>
                <p:nvPr/>
              </p:nvSpPr>
              <p:spPr bwMode="auto">
                <a:xfrm>
                  <a:off x="3219450" y="5876925"/>
                  <a:ext cx="233363" cy="52388"/>
                </a:xfrm>
                <a:custGeom>
                  <a:avLst/>
                  <a:gdLst>
                    <a:gd name="T0" fmla="*/ 649 w 650"/>
                    <a:gd name="T1" fmla="*/ 48 h 145"/>
                    <a:gd name="T2" fmla="*/ 324 w 650"/>
                    <a:gd name="T3" fmla="*/ 0 h 145"/>
                    <a:gd name="T4" fmla="*/ 0 w 650"/>
                    <a:gd name="T5" fmla="*/ 48 h 145"/>
                    <a:gd name="T6" fmla="*/ 0 w 650"/>
                    <a:gd name="T7" fmla="*/ 96 h 145"/>
                    <a:gd name="T8" fmla="*/ 0 w 650"/>
                    <a:gd name="T9" fmla="*/ 96 h 145"/>
                    <a:gd name="T10" fmla="*/ 0 w 650"/>
                    <a:gd name="T11" fmla="*/ 96 h 145"/>
                    <a:gd name="T12" fmla="*/ 324 w 650"/>
                    <a:gd name="T13" fmla="*/ 144 h 145"/>
                    <a:gd name="T14" fmla="*/ 649 w 650"/>
                    <a:gd name="T15" fmla="*/ 96 h 145"/>
                    <a:gd name="T16" fmla="*/ 649 w 650"/>
                    <a:gd name="T17" fmla="*/ 96 h 145"/>
                    <a:gd name="T18" fmla="*/ 649 w 650"/>
                    <a:gd name="T19" fmla="*/ 96 h 145"/>
                    <a:gd name="T20" fmla="*/ 649 w 650"/>
                    <a:gd name="T21" fmla="*/ 48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50" h="145">
                      <a:moveTo>
                        <a:pt x="649" y="48"/>
                      </a:moveTo>
                      <a:cubicBezTo>
                        <a:pt x="649" y="20"/>
                        <a:pt x="502" y="0"/>
                        <a:pt x="324" y="0"/>
                      </a:cubicBezTo>
                      <a:cubicBezTo>
                        <a:pt x="144" y="0"/>
                        <a:pt x="0" y="23"/>
                        <a:pt x="0" y="48"/>
                      </a:cubicBezTo>
                      <a:lnTo>
                        <a:pt x="0" y="96"/>
                      </a:lnTo>
                      <a:lnTo>
                        <a:pt x="0" y="96"/>
                      </a:lnTo>
                      <a:lnTo>
                        <a:pt x="0" y="96"/>
                      </a:lnTo>
                      <a:cubicBezTo>
                        <a:pt x="0" y="125"/>
                        <a:pt x="146" y="144"/>
                        <a:pt x="324" y="144"/>
                      </a:cubicBezTo>
                      <a:cubicBezTo>
                        <a:pt x="505" y="144"/>
                        <a:pt x="649" y="122"/>
                        <a:pt x="649" y="96"/>
                      </a:cubicBezTo>
                      <a:lnTo>
                        <a:pt x="649" y="96"/>
                      </a:lnTo>
                      <a:lnTo>
                        <a:pt x="649" y="96"/>
                      </a:lnTo>
                      <a:lnTo>
                        <a:pt x="649" y="48"/>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35" name="Freeform 200">
                  <a:extLst>
                    <a:ext uri="{FF2B5EF4-FFF2-40B4-BE49-F238E27FC236}">
                      <a16:creationId xmlns:a16="http://schemas.microsoft.com/office/drawing/2014/main" id="{357E97E2-9A1E-45EF-AFC4-3335B522EE36}"/>
                    </a:ext>
                  </a:extLst>
                </p:cNvPr>
                <p:cNvSpPr>
                  <a:spLocks noChangeArrowheads="1"/>
                </p:cNvSpPr>
                <p:nvPr/>
              </p:nvSpPr>
              <p:spPr bwMode="auto">
                <a:xfrm>
                  <a:off x="3417888" y="5757863"/>
                  <a:ext cx="166687" cy="88900"/>
                </a:xfrm>
                <a:custGeom>
                  <a:avLst/>
                  <a:gdLst>
                    <a:gd name="T0" fmla="*/ 451 w 465"/>
                    <a:gd name="T1" fmla="*/ 214 h 246"/>
                    <a:gd name="T2" fmla="*/ 438 w 465"/>
                    <a:gd name="T3" fmla="*/ 245 h 246"/>
                    <a:gd name="T4" fmla="*/ 0 w 465"/>
                    <a:gd name="T5" fmla="*/ 62 h 246"/>
                    <a:gd name="T6" fmla="*/ 26 w 465"/>
                    <a:gd name="T7" fmla="*/ 0 h 246"/>
                    <a:gd name="T8" fmla="*/ 464 w 465"/>
                    <a:gd name="T9" fmla="*/ 183 h 246"/>
                    <a:gd name="T10" fmla="*/ 451 w 465"/>
                    <a:gd name="T11" fmla="*/ 214 h 246"/>
                  </a:gdLst>
                  <a:ahLst/>
                  <a:cxnLst>
                    <a:cxn ang="0">
                      <a:pos x="T0" y="T1"/>
                    </a:cxn>
                    <a:cxn ang="0">
                      <a:pos x="T2" y="T3"/>
                    </a:cxn>
                    <a:cxn ang="0">
                      <a:pos x="T4" y="T5"/>
                    </a:cxn>
                    <a:cxn ang="0">
                      <a:pos x="T6" y="T7"/>
                    </a:cxn>
                    <a:cxn ang="0">
                      <a:pos x="T8" y="T9"/>
                    </a:cxn>
                    <a:cxn ang="0">
                      <a:pos x="T10" y="T11"/>
                    </a:cxn>
                  </a:cxnLst>
                  <a:rect l="0" t="0" r="r" b="b"/>
                  <a:pathLst>
                    <a:path w="465" h="246">
                      <a:moveTo>
                        <a:pt x="451" y="214"/>
                      </a:moveTo>
                      <a:lnTo>
                        <a:pt x="438" y="245"/>
                      </a:lnTo>
                      <a:lnTo>
                        <a:pt x="0" y="62"/>
                      </a:lnTo>
                      <a:lnTo>
                        <a:pt x="26" y="0"/>
                      </a:lnTo>
                      <a:lnTo>
                        <a:pt x="464" y="183"/>
                      </a:lnTo>
                      <a:lnTo>
                        <a:pt x="451" y="214"/>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36" name="Freeform 201">
                  <a:extLst>
                    <a:ext uri="{FF2B5EF4-FFF2-40B4-BE49-F238E27FC236}">
                      <a16:creationId xmlns:a16="http://schemas.microsoft.com/office/drawing/2014/main" id="{A5E9819D-C107-42DA-B970-17136E3A1697}"/>
                    </a:ext>
                  </a:extLst>
                </p:cNvPr>
                <p:cNvSpPr>
                  <a:spLocks noChangeArrowheads="1"/>
                </p:cNvSpPr>
                <p:nvPr/>
              </p:nvSpPr>
              <p:spPr bwMode="auto">
                <a:xfrm>
                  <a:off x="3348038" y="5653088"/>
                  <a:ext cx="95250" cy="49212"/>
                </a:xfrm>
                <a:custGeom>
                  <a:avLst/>
                  <a:gdLst>
                    <a:gd name="T0" fmla="*/ 14 w 266"/>
                    <a:gd name="T1" fmla="*/ 39 h 136"/>
                    <a:gd name="T2" fmla="*/ 3 w 266"/>
                    <a:gd name="T3" fmla="*/ 14 h 136"/>
                    <a:gd name="T4" fmla="*/ 28 w 266"/>
                    <a:gd name="T5" fmla="*/ 2 h 136"/>
                    <a:gd name="T6" fmla="*/ 251 w 266"/>
                    <a:gd name="T7" fmla="*/ 96 h 136"/>
                    <a:gd name="T8" fmla="*/ 262 w 266"/>
                    <a:gd name="T9" fmla="*/ 121 h 136"/>
                    <a:gd name="T10" fmla="*/ 237 w 266"/>
                    <a:gd name="T11" fmla="*/ 132 h 136"/>
                    <a:gd name="T12" fmla="*/ 14 w 266"/>
                    <a:gd name="T13" fmla="*/ 39 h 136"/>
                  </a:gdLst>
                  <a:ahLst/>
                  <a:cxnLst>
                    <a:cxn ang="0">
                      <a:pos x="T0" y="T1"/>
                    </a:cxn>
                    <a:cxn ang="0">
                      <a:pos x="T2" y="T3"/>
                    </a:cxn>
                    <a:cxn ang="0">
                      <a:pos x="T4" y="T5"/>
                    </a:cxn>
                    <a:cxn ang="0">
                      <a:pos x="T6" y="T7"/>
                    </a:cxn>
                    <a:cxn ang="0">
                      <a:pos x="T8" y="T9"/>
                    </a:cxn>
                    <a:cxn ang="0">
                      <a:pos x="T10" y="T11"/>
                    </a:cxn>
                    <a:cxn ang="0">
                      <a:pos x="T12" y="T13"/>
                    </a:cxn>
                  </a:cxnLst>
                  <a:rect l="0" t="0" r="r" b="b"/>
                  <a:pathLst>
                    <a:path w="266" h="136">
                      <a:moveTo>
                        <a:pt x="14" y="39"/>
                      </a:moveTo>
                      <a:cubicBezTo>
                        <a:pt x="6" y="36"/>
                        <a:pt x="0" y="25"/>
                        <a:pt x="3" y="14"/>
                      </a:cubicBezTo>
                      <a:cubicBezTo>
                        <a:pt x="6" y="5"/>
                        <a:pt x="17" y="0"/>
                        <a:pt x="28" y="2"/>
                      </a:cubicBezTo>
                      <a:lnTo>
                        <a:pt x="251" y="96"/>
                      </a:lnTo>
                      <a:cubicBezTo>
                        <a:pt x="260" y="98"/>
                        <a:pt x="265" y="110"/>
                        <a:pt x="262" y="121"/>
                      </a:cubicBezTo>
                      <a:cubicBezTo>
                        <a:pt x="257" y="132"/>
                        <a:pt x="246" y="135"/>
                        <a:pt x="237" y="132"/>
                      </a:cubicBezTo>
                      <a:lnTo>
                        <a:pt x="14" y="39"/>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37" name="Freeform 202">
                  <a:extLst>
                    <a:ext uri="{FF2B5EF4-FFF2-40B4-BE49-F238E27FC236}">
                      <a16:creationId xmlns:a16="http://schemas.microsoft.com/office/drawing/2014/main" id="{F8295DA3-04C7-4845-859B-CBD854E58BCB}"/>
                    </a:ext>
                  </a:extLst>
                </p:cNvPr>
                <p:cNvSpPr>
                  <a:spLocks noChangeArrowheads="1"/>
                </p:cNvSpPr>
                <p:nvPr/>
              </p:nvSpPr>
              <p:spPr bwMode="auto">
                <a:xfrm>
                  <a:off x="3348038" y="5675313"/>
                  <a:ext cx="84137" cy="41275"/>
                </a:xfrm>
                <a:custGeom>
                  <a:avLst/>
                  <a:gdLst>
                    <a:gd name="T0" fmla="*/ 229 w 234"/>
                    <a:gd name="T1" fmla="*/ 104 h 115"/>
                    <a:gd name="T2" fmla="*/ 224 w 234"/>
                    <a:gd name="T3" fmla="*/ 114 h 115"/>
                    <a:gd name="T4" fmla="*/ 0 w 234"/>
                    <a:gd name="T5" fmla="*/ 21 h 115"/>
                    <a:gd name="T6" fmla="*/ 9 w 234"/>
                    <a:gd name="T7" fmla="*/ 0 h 115"/>
                    <a:gd name="T8" fmla="*/ 233 w 234"/>
                    <a:gd name="T9" fmla="*/ 93 h 115"/>
                    <a:gd name="T10" fmla="*/ 229 w 234"/>
                    <a:gd name="T11" fmla="*/ 104 h 115"/>
                  </a:gdLst>
                  <a:ahLst/>
                  <a:cxnLst>
                    <a:cxn ang="0">
                      <a:pos x="T0" y="T1"/>
                    </a:cxn>
                    <a:cxn ang="0">
                      <a:pos x="T2" y="T3"/>
                    </a:cxn>
                    <a:cxn ang="0">
                      <a:pos x="T4" y="T5"/>
                    </a:cxn>
                    <a:cxn ang="0">
                      <a:pos x="T6" y="T7"/>
                    </a:cxn>
                    <a:cxn ang="0">
                      <a:pos x="T8" y="T9"/>
                    </a:cxn>
                    <a:cxn ang="0">
                      <a:pos x="T10" y="T11"/>
                    </a:cxn>
                  </a:cxnLst>
                  <a:rect l="0" t="0" r="r" b="b"/>
                  <a:pathLst>
                    <a:path w="234" h="115">
                      <a:moveTo>
                        <a:pt x="229" y="104"/>
                      </a:moveTo>
                      <a:lnTo>
                        <a:pt x="224" y="114"/>
                      </a:lnTo>
                      <a:lnTo>
                        <a:pt x="0" y="21"/>
                      </a:lnTo>
                      <a:lnTo>
                        <a:pt x="9" y="0"/>
                      </a:lnTo>
                      <a:lnTo>
                        <a:pt x="233" y="93"/>
                      </a:lnTo>
                      <a:lnTo>
                        <a:pt x="229" y="104"/>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38" name="Freeform 203">
                  <a:extLst>
                    <a:ext uri="{FF2B5EF4-FFF2-40B4-BE49-F238E27FC236}">
                      <a16:creationId xmlns:a16="http://schemas.microsoft.com/office/drawing/2014/main" id="{A05AAA9B-1BB1-4A1A-B2C5-5D2239E53F4C}"/>
                    </a:ext>
                  </a:extLst>
                </p:cNvPr>
                <p:cNvSpPr>
                  <a:spLocks noChangeArrowheads="1"/>
                </p:cNvSpPr>
                <p:nvPr/>
              </p:nvSpPr>
              <p:spPr bwMode="auto">
                <a:xfrm>
                  <a:off x="3289300" y="5797550"/>
                  <a:ext cx="95250" cy="49213"/>
                </a:xfrm>
                <a:custGeom>
                  <a:avLst/>
                  <a:gdLst>
                    <a:gd name="T0" fmla="*/ 251 w 266"/>
                    <a:gd name="T1" fmla="*/ 96 h 137"/>
                    <a:gd name="T2" fmla="*/ 262 w 266"/>
                    <a:gd name="T3" fmla="*/ 122 h 137"/>
                    <a:gd name="T4" fmla="*/ 237 w 266"/>
                    <a:gd name="T5" fmla="*/ 133 h 137"/>
                    <a:gd name="T6" fmla="*/ 14 w 266"/>
                    <a:gd name="T7" fmla="*/ 40 h 137"/>
                    <a:gd name="T8" fmla="*/ 2 w 266"/>
                    <a:gd name="T9" fmla="*/ 14 h 137"/>
                    <a:gd name="T10" fmla="*/ 28 w 266"/>
                    <a:gd name="T11" fmla="*/ 3 h 137"/>
                    <a:gd name="T12" fmla="*/ 251 w 266"/>
                    <a:gd name="T13" fmla="*/ 96 h 137"/>
                  </a:gdLst>
                  <a:ahLst/>
                  <a:cxnLst>
                    <a:cxn ang="0">
                      <a:pos x="T0" y="T1"/>
                    </a:cxn>
                    <a:cxn ang="0">
                      <a:pos x="T2" y="T3"/>
                    </a:cxn>
                    <a:cxn ang="0">
                      <a:pos x="T4" y="T5"/>
                    </a:cxn>
                    <a:cxn ang="0">
                      <a:pos x="T6" y="T7"/>
                    </a:cxn>
                    <a:cxn ang="0">
                      <a:pos x="T8" y="T9"/>
                    </a:cxn>
                    <a:cxn ang="0">
                      <a:pos x="T10" y="T11"/>
                    </a:cxn>
                    <a:cxn ang="0">
                      <a:pos x="T12" y="T13"/>
                    </a:cxn>
                  </a:cxnLst>
                  <a:rect l="0" t="0" r="r" b="b"/>
                  <a:pathLst>
                    <a:path w="266" h="137">
                      <a:moveTo>
                        <a:pt x="251" y="96"/>
                      </a:moveTo>
                      <a:cubicBezTo>
                        <a:pt x="259" y="99"/>
                        <a:pt x="265" y="110"/>
                        <a:pt x="262" y="122"/>
                      </a:cubicBezTo>
                      <a:cubicBezTo>
                        <a:pt x="259" y="130"/>
                        <a:pt x="248" y="136"/>
                        <a:pt x="237" y="133"/>
                      </a:cubicBezTo>
                      <a:lnTo>
                        <a:pt x="14" y="40"/>
                      </a:lnTo>
                      <a:cubicBezTo>
                        <a:pt x="5" y="37"/>
                        <a:pt x="0" y="26"/>
                        <a:pt x="2" y="14"/>
                      </a:cubicBezTo>
                      <a:cubicBezTo>
                        <a:pt x="8" y="6"/>
                        <a:pt x="19" y="0"/>
                        <a:pt x="28" y="3"/>
                      </a:cubicBezTo>
                      <a:lnTo>
                        <a:pt x="251" y="96"/>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39" name="Freeform 204">
                  <a:extLst>
                    <a:ext uri="{FF2B5EF4-FFF2-40B4-BE49-F238E27FC236}">
                      <a16:creationId xmlns:a16="http://schemas.microsoft.com/office/drawing/2014/main" id="{AE95793D-56B9-4855-9777-AC8C19F2CEA1}"/>
                    </a:ext>
                  </a:extLst>
                </p:cNvPr>
                <p:cNvSpPr>
                  <a:spLocks noChangeArrowheads="1"/>
                </p:cNvSpPr>
                <p:nvPr/>
              </p:nvSpPr>
              <p:spPr bwMode="auto">
                <a:xfrm>
                  <a:off x="3300413" y="5783263"/>
                  <a:ext cx="84137" cy="41275"/>
                </a:xfrm>
                <a:custGeom>
                  <a:avLst/>
                  <a:gdLst>
                    <a:gd name="T0" fmla="*/ 229 w 234"/>
                    <a:gd name="T1" fmla="*/ 104 h 115"/>
                    <a:gd name="T2" fmla="*/ 224 w 234"/>
                    <a:gd name="T3" fmla="*/ 114 h 115"/>
                    <a:gd name="T4" fmla="*/ 0 w 234"/>
                    <a:gd name="T5" fmla="*/ 21 h 115"/>
                    <a:gd name="T6" fmla="*/ 9 w 234"/>
                    <a:gd name="T7" fmla="*/ 0 h 115"/>
                    <a:gd name="T8" fmla="*/ 233 w 234"/>
                    <a:gd name="T9" fmla="*/ 94 h 115"/>
                    <a:gd name="T10" fmla="*/ 229 w 234"/>
                    <a:gd name="T11" fmla="*/ 104 h 115"/>
                  </a:gdLst>
                  <a:ahLst/>
                  <a:cxnLst>
                    <a:cxn ang="0">
                      <a:pos x="T0" y="T1"/>
                    </a:cxn>
                    <a:cxn ang="0">
                      <a:pos x="T2" y="T3"/>
                    </a:cxn>
                    <a:cxn ang="0">
                      <a:pos x="T4" y="T5"/>
                    </a:cxn>
                    <a:cxn ang="0">
                      <a:pos x="T6" y="T7"/>
                    </a:cxn>
                    <a:cxn ang="0">
                      <a:pos x="T8" y="T9"/>
                    </a:cxn>
                    <a:cxn ang="0">
                      <a:pos x="T10" y="T11"/>
                    </a:cxn>
                  </a:cxnLst>
                  <a:rect l="0" t="0" r="r" b="b"/>
                  <a:pathLst>
                    <a:path w="234" h="115">
                      <a:moveTo>
                        <a:pt x="229" y="104"/>
                      </a:moveTo>
                      <a:lnTo>
                        <a:pt x="224" y="114"/>
                      </a:lnTo>
                      <a:lnTo>
                        <a:pt x="0" y="21"/>
                      </a:lnTo>
                      <a:lnTo>
                        <a:pt x="9" y="0"/>
                      </a:lnTo>
                      <a:lnTo>
                        <a:pt x="233" y="94"/>
                      </a:lnTo>
                      <a:lnTo>
                        <a:pt x="229" y="104"/>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42" name="Freeform 205">
                  <a:extLst>
                    <a:ext uri="{FF2B5EF4-FFF2-40B4-BE49-F238E27FC236}">
                      <a16:creationId xmlns:a16="http://schemas.microsoft.com/office/drawing/2014/main" id="{64B17B1E-9EC7-49CF-BABC-2589B1199EE7}"/>
                    </a:ext>
                  </a:extLst>
                </p:cNvPr>
                <p:cNvSpPr>
                  <a:spLocks noChangeArrowheads="1"/>
                </p:cNvSpPr>
                <p:nvPr/>
              </p:nvSpPr>
              <p:spPr bwMode="auto">
                <a:xfrm>
                  <a:off x="3302000" y="5686425"/>
                  <a:ext cx="128588" cy="127000"/>
                </a:xfrm>
                <a:custGeom>
                  <a:avLst/>
                  <a:gdLst>
                    <a:gd name="T0" fmla="*/ 306 w 358"/>
                    <a:gd name="T1" fmla="*/ 229 h 352"/>
                    <a:gd name="T2" fmla="*/ 255 w 358"/>
                    <a:gd name="T3" fmla="*/ 351 h 352"/>
                    <a:gd name="T4" fmla="*/ 0 w 358"/>
                    <a:gd name="T5" fmla="*/ 245 h 352"/>
                    <a:gd name="T6" fmla="*/ 102 w 358"/>
                    <a:gd name="T7" fmla="*/ 0 h 352"/>
                    <a:gd name="T8" fmla="*/ 357 w 358"/>
                    <a:gd name="T9" fmla="*/ 106 h 352"/>
                    <a:gd name="T10" fmla="*/ 306 w 358"/>
                    <a:gd name="T11" fmla="*/ 229 h 352"/>
                  </a:gdLst>
                  <a:ahLst/>
                  <a:cxnLst>
                    <a:cxn ang="0">
                      <a:pos x="T0" y="T1"/>
                    </a:cxn>
                    <a:cxn ang="0">
                      <a:pos x="T2" y="T3"/>
                    </a:cxn>
                    <a:cxn ang="0">
                      <a:pos x="T4" y="T5"/>
                    </a:cxn>
                    <a:cxn ang="0">
                      <a:pos x="T6" y="T7"/>
                    </a:cxn>
                    <a:cxn ang="0">
                      <a:pos x="T8" y="T9"/>
                    </a:cxn>
                    <a:cxn ang="0">
                      <a:pos x="T10" y="T11"/>
                    </a:cxn>
                  </a:cxnLst>
                  <a:rect l="0" t="0" r="r" b="b"/>
                  <a:pathLst>
                    <a:path w="358" h="352">
                      <a:moveTo>
                        <a:pt x="306" y="229"/>
                      </a:moveTo>
                      <a:lnTo>
                        <a:pt x="255" y="351"/>
                      </a:lnTo>
                      <a:lnTo>
                        <a:pt x="0" y="245"/>
                      </a:lnTo>
                      <a:lnTo>
                        <a:pt x="102" y="0"/>
                      </a:lnTo>
                      <a:lnTo>
                        <a:pt x="357" y="106"/>
                      </a:lnTo>
                      <a:lnTo>
                        <a:pt x="306" y="229"/>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44" name="Freeform 206">
                  <a:extLst>
                    <a:ext uri="{FF2B5EF4-FFF2-40B4-BE49-F238E27FC236}">
                      <a16:creationId xmlns:a16="http://schemas.microsoft.com/office/drawing/2014/main" id="{BC5A3BC4-5870-4E49-992A-E21372F946FA}"/>
                    </a:ext>
                  </a:extLst>
                </p:cNvPr>
                <p:cNvSpPr>
                  <a:spLocks noChangeArrowheads="1"/>
                </p:cNvSpPr>
                <p:nvPr/>
              </p:nvSpPr>
              <p:spPr bwMode="auto">
                <a:xfrm>
                  <a:off x="3579813" y="5821363"/>
                  <a:ext cx="33337" cy="39687"/>
                </a:xfrm>
                <a:custGeom>
                  <a:avLst/>
                  <a:gdLst>
                    <a:gd name="T0" fmla="*/ 36 w 94"/>
                    <a:gd name="T1" fmla="*/ 0 h 111"/>
                    <a:gd name="T2" fmla="*/ 0 w 94"/>
                    <a:gd name="T3" fmla="*/ 88 h 111"/>
                    <a:gd name="T4" fmla="*/ 17 w 94"/>
                    <a:gd name="T5" fmla="*/ 99 h 111"/>
                    <a:gd name="T6" fmla="*/ 84 w 94"/>
                    <a:gd name="T7" fmla="*/ 71 h 111"/>
                    <a:gd name="T8" fmla="*/ 56 w 94"/>
                    <a:gd name="T9" fmla="*/ 3 h 111"/>
                    <a:gd name="T10" fmla="*/ 36 w 94"/>
                    <a:gd name="T11" fmla="*/ 0 h 111"/>
                  </a:gdLst>
                  <a:ahLst/>
                  <a:cxnLst>
                    <a:cxn ang="0">
                      <a:pos x="T0" y="T1"/>
                    </a:cxn>
                    <a:cxn ang="0">
                      <a:pos x="T2" y="T3"/>
                    </a:cxn>
                    <a:cxn ang="0">
                      <a:pos x="T4" y="T5"/>
                    </a:cxn>
                    <a:cxn ang="0">
                      <a:pos x="T6" y="T7"/>
                    </a:cxn>
                    <a:cxn ang="0">
                      <a:pos x="T8" y="T9"/>
                    </a:cxn>
                    <a:cxn ang="0">
                      <a:pos x="T10" y="T11"/>
                    </a:cxn>
                  </a:cxnLst>
                  <a:rect l="0" t="0" r="r" b="b"/>
                  <a:pathLst>
                    <a:path w="94" h="111">
                      <a:moveTo>
                        <a:pt x="36" y="0"/>
                      </a:moveTo>
                      <a:lnTo>
                        <a:pt x="0" y="88"/>
                      </a:lnTo>
                      <a:cubicBezTo>
                        <a:pt x="5" y="93"/>
                        <a:pt x="11" y="96"/>
                        <a:pt x="17" y="99"/>
                      </a:cubicBezTo>
                      <a:cubicBezTo>
                        <a:pt x="42" y="110"/>
                        <a:pt x="73" y="99"/>
                        <a:pt x="84" y="71"/>
                      </a:cubicBezTo>
                      <a:cubicBezTo>
                        <a:pt x="93" y="42"/>
                        <a:pt x="81" y="14"/>
                        <a:pt x="56" y="3"/>
                      </a:cubicBezTo>
                      <a:cubicBezTo>
                        <a:pt x="50" y="0"/>
                        <a:pt x="42" y="0"/>
                        <a:pt x="36" y="0"/>
                      </a:cubicBez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45" name="Freeform 207">
                  <a:extLst>
                    <a:ext uri="{FF2B5EF4-FFF2-40B4-BE49-F238E27FC236}">
                      <a16:creationId xmlns:a16="http://schemas.microsoft.com/office/drawing/2014/main" id="{388F7E95-49C7-4161-8AF0-2E40BC37DE3A}"/>
                    </a:ext>
                  </a:extLst>
                </p:cNvPr>
                <p:cNvSpPr>
                  <a:spLocks noChangeArrowheads="1"/>
                </p:cNvSpPr>
                <p:nvPr/>
              </p:nvSpPr>
              <p:spPr bwMode="auto">
                <a:xfrm>
                  <a:off x="3219450" y="5876925"/>
                  <a:ext cx="233363" cy="52388"/>
                </a:xfrm>
                <a:custGeom>
                  <a:avLst/>
                  <a:gdLst>
                    <a:gd name="T0" fmla="*/ 649 w 650"/>
                    <a:gd name="T1" fmla="*/ 48 h 145"/>
                    <a:gd name="T2" fmla="*/ 324 w 650"/>
                    <a:gd name="T3" fmla="*/ 0 h 145"/>
                    <a:gd name="T4" fmla="*/ 0 w 650"/>
                    <a:gd name="T5" fmla="*/ 48 h 145"/>
                    <a:gd name="T6" fmla="*/ 0 w 650"/>
                    <a:gd name="T7" fmla="*/ 96 h 145"/>
                    <a:gd name="T8" fmla="*/ 0 w 650"/>
                    <a:gd name="T9" fmla="*/ 96 h 145"/>
                    <a:gd name="T10" fmla="*/ 0 w 650"/>
                    <a:gd name="T11" fmla="*/ 96 h 145"/>
                    <a:gd name="T12" fmla="*/ 324 w 650"/>
                    <a:gd name="T13" fmla="*/ 144 h 145"/>
                    <a:gd name="T14" fmla="*/ 649 w 650"/>
                    <a:gd name="T15" fmla="*/ 96 h 145"/>
                    <a:gd name="T16" fmla="*/ 649 w 650"/>
                    <a:gd name="T17" fmla="*/ 96 h 145"/>
                    <a:gd name="T18" fmla="*/ 649 w 650"/>
                    <a:gd name="T19" fmla="*/ 96 h 145"/>
                    <a:gd name="T20" fmla="*/ 649 w 650"/>
                    <a:gd name="T21" fmla="*/ 48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50" h="145">
                      <a:moveTo>
                        <a:pt x="649" y="48"/>
                      </a:moveTo>
                      <a:cubicBezTo>
                        <a:pt x="649" y="20"/>
                        <a:pt x="502" y="0"/>
                        <a:pt x="324" y="0"/>
                      </a:cubicBezTo>
                      <a:cubicBezTo>
                        <a:pt x="144" y="0"/>
                        <a:pt x="0" y="23"/>
                        <a:pt x="0" y="48"/>
                      </a:cubicBezTo>
                      <a:lnTo>
                        <a:pt x="0" y="96"/>
                      </a:lnTo>
                      <a:lnTo>
                        <a:pt x="0" y="96"/>
                      </a:lnTo>
                      <a:lnTo>
                        <a:pt x="0" y="96"/>
                      </a:lnTo>
                      <a:cubicBezTo>
                        <a:pt x="0" y="125"/>
                        <a:pt x="146" y="144"/>
                        <a:pt x="324" y="144"/>
                      </a:cubicBezTo>
                      <a:cubicBezTo>
                        <a:pt x="505" y="144"/>
                        <a:pt x="649" y="122"/>
                        <a:pt x="649" y="96"/>
                      </a:cubicBezTo>
                      <a:lnTo>
                        <a:pt x="649" y="96"/>
                      </a:lnTo>
                      <a:lnTo>
                        <a:pt x="649" y="96"/>
                      </a:lnTo>
                      <a:lnTo>
                        <a:pt x="649" y="48"/>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326" name="Rectangle 325">
                <a:extLst>
                  <a:ext uri="{FF2B5EF4-FFF2-40B4-BE49-F238E27FC236}">
                    <a16:creationId xmlns:a16="http://schemas.microsoft.com/office/drawing/2014/main" id="{8B084F0B-553E-4C06-A68A-74965EBAA10E}"/>
                  </a:ext>
                </a:extLst>
              </p:cNvPr>
              <p:cNvSpPr/>
              <p:nvPr/>
            </p:nvSpPr>
            <p:spPr>
              <a:xfrm>
                <a:off x="4141814" y="4117631"/>
                <a:ext cx="7927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p>
            </p:txBody>
          </p:sp>
        </p:grpSp>
        <p:sp>
          <p:nvSpPr>
            <p:cNvPr id="324" name="Text Box 30">
              <a:extLst>
                <a:ext uri="{FF2B5EF4-FFF2-40B4-BE49-F238E27FC236}">
                  <a16:creationId xmlns:a16="http://schemas.microsoft.com/office/drawing/2014/main" id="{7A2FBFFC-1142-4ADD-A6C3-F986EAED7291}"/>
                </a:ext>
              </a:extLst>
            </p:cNvPr>
            <p:cNvSpPr txBox="1">
              <a:spLocks noChangeArrowheads="1"/>
            </p:cNvSpPr>
            <p:nvPr/>
          </p:nvSpPr>
          <p:spPr bwMode="auto">
            <a:xfrm>
              <a:off x="6049490" y="5916042"/>
              <a:ext cx="381272" cy="123079"/>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solidFill>
                    <a:schemeClr val="bg2">
                      <a:lumMod val="10000"/>
                    </a:schemeClr>
                  </a:solidFill>
                </a:rPr>
                <a:t>Polices</a:t>
              </a:r>
            </a:p>
          </p:txBody>
        </p:sp>
      </p:grpSp>
      <p:grpSp>
        <p:nvGrpSpPr>
          <p:cNvPr id="346" name="Group 345">
            <a:extLst>
              <a:ext uri="{FF2B5EF4-FFF2-40B4-BE49-F238E27FC236}">
                <a16:creationId xmlns:a16="http://schemas.microsoft.com/office/drawing/2014/main" id="{41DE32D7-B236-4B21-80D4-9D1502E949F6}"/>
              </a:ext>
            </a:extLst>
          </p:cNvPr>
          <p:cNvGrpSpPr/>
          <p:nvPr/>
        </p:nvGrpSpPr>
        <p:grpSpPr>
          <a:xfrm>
            <a:off x="10519548" y="2973557"/>
            <a:ext cx="601072" cy="626561"/>
            <a:chOff x="6609905" y="5508747"/>
            <a:chExt cx="601072" cy="626561"/>
          </a:xfrm>
        </p:grpSpPr>
        <p:grpSp>
          <p:nvGrpSpPr>
            <p:cNvPr id="347" name="Group 346">
              <a:extLst>
                <a:ext uri="{FF2B5EF4-FFF2-40B4-BE49-F238E27FC236}">
                  <a16:creationId xmlns:a16="http://schemas.microsoft.com/office/drawing/2014/main" id="{4E7D5617-0A37-4C14-B7FE-8284CCAD2319}"/>
                </a:ext>
              </a:extLst>
            </p:cNvPr>
            <p:cNvGrpSpPr/>
            <p:nvPr/>
          </p:nvGrpSpPr>
          <p:grpSpPr>
            <a:xfrm>
              <a:off x="6616939" y="5508747"/>
              <a:ext cx="552462" cy="477059"/>
              <a:chOff x="2451118" y="4158080"/>
              <a:chExt cx="865570" cy="695710"/>
            </a:xfrm>
          </p:grpSpPr>
          <p:grpSp>
            <p:nvGrpSpPr>
              <p:cNvPr id="350" name="Group 349">
                <a:extLst>
                  <a:ext uri="{FF2B5EF4-FFF2-40B4-BE49-F238E27FC236}">
                    <a16:creationId xmlns:a16="http://schemas.microsoft.com/office/drawing/2014/main" id="{BA7CA394-F5E1-4E32-AB52-E9BF5DD9DDA9}"/>
                  </a:ext>
                </a:extLst>
              </p:cNvPr>
              <p:cNvGrpSpPr/>
              <p:nvPr/>
            </p:nvGrpSpPr>
            <p:grpSpPr>
              <a:xfrm>
                <a:off x="2505985" y="4304032"/>
                <a:ext cx="755836" cy="470888"/>
                <a:chOff x="2851150" y="4108450"/>
                <a:chExt cx="496888" cy="309563"/>
              </a:xfrm>
              <a:solidFill>
                <a:srgbClr val="F80000"/>
              </a:solidFill>
            </p:grpSpPr>
            <p:sp>
              <p:nvSpPr>
                <p:cNvPr id="352" name="Freeform 1">
                  <a:extLst>
                    <a:ext uri="{FF2B5EF4-FFF2-40B4-BE49-F238E27FC236}">
                      <a16:creationId xmlns:a16="http://schemas.microsoft.com/office/drawing/2014/main" id="{7CD0C014-F111-429E-9D6C-3DA5147A5E0D}"/>
                    </a:ext>
                  </a:extLst>
                </p:cNvPr>
                <p:cNvSpPr>
                  <a:spLocks noChangeArrowheads="1"/>
                </p:cNvSpPr>
                <p:nvPr/>
              </p:nvSpPr>
              <p:spPr bwMode="auto">
                <a:xfrm>
                  <a:off x="3025775" y="4379913"/>
                  <a:ext cx="38100" cy="38100"/>
                </a:xfrm>
                <a:custGeom>
                  <a:avLst/>
                  <a:gdLst>
                    <a:gd name="T0" fmla="*/ 107 w 108"/>
                    <a:gd name="T1" fmla="*/ 54 h 108"/>
                    <a:gd name="T2" fmla="*/ 100 w 108"/>
                    <a:gd name="T3" fmla="*/ 80 h 108"/>
                    <a:gd name="T4" fmla="*/ 81 w 108"/>
                    <a:gd name="T5" fmla="*/ 100 h 108"/>
                    <a:gd name="T6" fmla="*/ 54 w 108"/>
                    <a:gd name="T7" fmla="*/ 107 h 108"/>
                    <a:gd name="T8" fmla="*/ 27 w 108"/>
                    <a:gd name="T9" fmla="*/ 100 h 108"/>
                    <a:gd name="T10" fmla="*/ 7 w 108"/>
                    <a:gd name="T11" fmla="*/ 80 h 108"/>
                    <a:gd name="T12" fmla="*/ 0 w 108"/>
                    <a:gd name="T13" fmla="*/ 54 h 108"/>
                    <a:gd name="T14" fmla="*/ 7 w 108"/>
                    <a:gd name="T15" fmla="*/ 27 h 108"/>
                    <a:gd name="T16" fmla="*/ 27 w 108"/>
                    <a:gd name="T17" fmla="*/ 7 h 108"/>
                    <a:gd name="T18" fmla="*/ 54 w 108"/>
                    <a:gd name="T19" fmla="*/ 0 h 108"/>
                    <a:gd name="T20" fmla="*/ 81 w 108"/>
                    <a:gd name="T21" fmla="*/ 7 h 108"/>
                    <a:gd name="T22" fmla="*/ 100 w 108"/>
                    <a:gd name="T23" fmla="*/ 27 h 108"/>
                    <a:gd name="T24" fmla="*/ 107 w 108"/>
                    <a:gd name="T25" fmla="*/ 54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8" h="108">
                      <a:moveTo>
                        <a:pt x="107" y="54"/>
                      </a:moveTo>
                      <a:cubicBezTo>
                        <a:pt x="107" y="63"/>
                        <a:pt x="105" y="72"/>
                        <a:pt x="100" y="80"/>
                      </a:cubicBezTo>
                      <a:cubicBezTo>
                        <a:pt x="95" y="89"/>
                        <a:pt x="89" y="95"/>
                        <a:pt x="81" y="100"/>
                      </a:cubicBezTo>
                      <a:cubicBezTo>
                        <a:pt x="72" y="105"/>
                        <a:pt x="64" y="107"/>
                        <a:pt x="54" y="107"/>
                      </a:cubicBezTo>
                      <a:cubicBezTo>
                        <a:pt x="44" y="107"/>
                        <a:pt x="36" y="105"/>
                        <a:pt x="27" y="100"/>
                      </a:cubicBezTo>
                      <a:cubicBezTo>
                        <a:pt x="18" y="95"/>
                        <a:pt x="12" y="89"/>
                        <a:pt x="7" y="80"/>
                      </a:cubicBezTo>
                      <a:cubicBezTo>
                        <a:pt x="2" y="72"/>
                        <a:pt x="0" y="64"/>
                        <a:pt x="0" y="54"/>
                      </a:cubicBezTo>
                      <a:cubicBezTo>
                        <a:pt x="0" y="45"/>
                        <a:pt x="2" y="36"/>
                        <a:pt x="7" y="27"/>
                      </a:cubicBezTo>
                      <a:cubicBezTo>
                        <a:pt x="12" y="19"/>
                        <a:pt x="18" y="12"/>
                        <a:pt x="27" y="7"/>
                      </a:cubicBezTo>
                      <a:cubicBezTo>
                        <a:pt x="36" y="2"/>
                        <a:pt x="44" y="0"/>
                        <a:pt x="54" y="0"/>
                      </a:cubicBezTo>
                      <a:cubicBezTo>
                        <a:pt x="64" y="0"/>
                        <a:pt x="72" y="2"/>
                        <a:pt x="81" y="7"/>
                      </a:cubicBezTo>
                      <a:cubicBezTo>
                        <a:pt x="89" y="12"/>
                        <a:pt x="95" y="19"/>
                        <a:pt x="100" y="27"/>
                      </a:cubicBezTo>
                      <a:cubicBezTo>
                        <a:pt x="105" y="36"/>
                        <a:pt x="107" y="44"/>
                        <a:pt x="107" y="5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53" name="Freeform 2">
                  <a:extLst>
                    <a:ext uri="{FF2B5EF4-FFF2-40B4-BE49-F238E27FC236}">
                      <a16:creationId xmlns:a16="http://schemas.microsoft.com/office/drawing/2014/main" id="{2B883F61-C36E-4FB7-96B9-663C90D888CA}"/>
                    </a:ext>
                  </a:extLst>
                </p:cNvPr>
                <p:cNvSpPr>
                  <a:spLocks noChangeArrowheads="1"/>
                </p:cNvSpPr>
                <p:nvPr/>
              </p:nvSpPr>
              <p:spPr bwMode="auto">
                <a:xfrm>
                  <a:off x="3079750" y="4379913"/>
                  <a:ext cx="38100" cy="38100"/>
                </a:xfrm>
                <a:custGeom>
                  <a:avLst/>
                  <a:gdLst>
                    <a:gd name="T0" fmla="*/ 53 w 108"/>
                    <a:gd name="T1" fmla="*/ 0 h 108"/>
                    <a:gd name="T2" fmla="*/ 107 w 108"/>
                    <a:gd name="T3" fmla="*/ 54 h 108"/>
                    <a:gd name="T4" fmla="*/ 53 w 108"/>
                    <a:gd name="T5" fmla="*/ 107 h 108"/>
                    <a:gd name="T6" fmla="*/ 0 w 108"/>
                    <a:gd name="T7" fmla="*/ 54 h 108"/>
                    <a:gd name="T8" fmla="*/ 53 w 108"/>
                    <a:gd name="T9" fmla="*/ 0 h 108"/>
                    <a:gd name="T10" fmla="*/ 53 w 108"/>
                    <a:gd name="T11" fmla="*/ 85 h 108"/>
                    <a:gd name="T12" fmla="*/ 84 w 108"/>
                    <a:gd name="T13" fmla="*/ 54 h 108"/>
                    <a:gd name="T14" fmla="*/ 53 w 108"/>
                    <a:gd name="T15" fmla="*/ 23 h 108"/>
                    <a:gd name="T16" fmla="*/ 22 w 108"/>
                    <a:gd name="T17" fmla="*/ 54 h 108"/>
                    <a:gd name="T18" fmla="*/ 53 w 108"/>
                    <a:gd name="T19" fmla="*/ 85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8" h="108">
                      <a:moveTo>
                        <a:pt x="53" y="0"/>
                      </a:moveTo>
                      <a:cubicBezTo>
                        <a:pt x="84" y="0"/>
                        <a:pt x="107" y="26"/>
                        <a:pt x="107" y="54"/>
                      </a:cubicBezTo>
                      <a:cubicBezTo>
                        <a:pt x="107" y="83"/>
                        <a:pt x="84" y="107"/>
                        <a:pt x="53" y="107"/>
                      </a:cubicBezTo>
                      <a:cubicBezTo>
                        <a:pt x="25" y="107"/>
                        <a:pt x="0" y="83"/>
                        <a:pt x="0" y="54"/>
                      </a:cubicBezTo>
                      <a:cubicBezTo>
                        <a:pt x="0" y="26"/>
                        <a:pt x="22" y="0"/>
                        <a:pt x="53" y="0"/>
                      </a:cubicBezTo>
                      <a:close/>
                      <a:moveTo>
                        <a:pt x="53" y="85"/>
                      </a:moveTo>
                      <a:cubicBezTo>
                        <a:pt x="70" y="85"/>
                        <a:pt x="84" y="71"/>
                        <a:pt x="84" y="54"/>
                      </a:cubicBezTo>
                      <a:cubicBezTo>
                        <a:pt x="84" y="37"/>
                        <a:pt x="70" y="23"/>
                        <a:pt x="53" y="23"/>
                      </a:cubicBezTo>
                      <a:cubicBezTo>
                        <a:pt x="36" y="23"/>
                        <a:pt x="22" y="37"/>
                        <a:pt x="22" y="54"/>
                      </a:cubicBezTo>
                      <a:cubicBezTo>
                        <a:pt x="22" y="71"/>
                        <a:pt x="36" y="85"/>
                        <a:pt x="53" y="85"/>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54" name="Freeform 3">
                  <a:extLst>
                    <a:ext uri="{FF2B5EF4-FFF2-40B4-BE49-F238E27FC236}">
                      <a16:creationId xmlns:a16="http://schemas.microsoft.com/office/drawing/2014/main" id="{F1490910-B8EE-4E54-BE6B-C1832DE956DD}"/>
                    </a:ext>
                  </a:extLst>
                </p:cNvPr>
                <p:cNvSpPr>
                  <a:spLocks noChangeArrowheads="1"/>
                </p:cNvSpPr>
                <p:nvPr/>
              </p:nvSpPr>
              <p:spPr bwMode="auto">
                <a:xfrm>
                  <a:off x="3135313" y="4379913"/>
                  <a:ext cx="38100" cy="38100"/>
                </a:xfrm>
                <a:custGeom>
                  <a:avLst/>
                  <a:gdLst>
                    <a:gd name="T0" fmla="*/ 54 w 108"/>
                    <a:gd name="T1" fmla="*/ 0 h 108"/>
                    <a:gd name="T2" fmla="*/ 107 w 108"/>
                    <a:gd name="T3" fmla="*/ 54 h 108"/>
                    <a:gd name="T4" fmla="*/ 54 w 108"/>
                    <a:gd name="T5" fmla="*/ 107 h 108"/>
                    <a:gd name="T6" fmla="*/ 0 w 108"/>
                    <a:gd name="T7" fmla="*/ 54 h 108"/>
                    <a:gd name="T8" fmla="*/ 54 w 108"/>
                    <a:gd name="T9" fmla="*/ 0 h 108"/>
                    <a:gd name="T10" fmla="*/ 54 w 108"/>
                    <a:gd name="T11" fmla="*/ 85 h 108"/>
                    <a:gd name="T12" fmla="*/ 85 w 108"/>
                    <a:gd name="T13" fmla="*/ 54 h 108"/>
                    <a:gd name="T14" fmla="*/ 54 w 108"/>
                    <a:gd name="T15" fmla="*/ 23 h 108"/>
                    <a:gd name="T16" fmla="*/ 23 w 108"/>
                    <a:gd name="T17" fmla="*/ 54 h 108"/>
                    <a:gd name="T18" fmla="*/ 54 w 108"/>
                    <a:gd name="T19" fmla="*/ 85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8" h="108">
                      <a:moveTo>
                        <a:pt x="54" y="0"/>
                      </a:moveTo>
                      <a:cubicBezTo>
                        <a:pt x="82" y="0"/>
                        <a:pt x="107" y="26"/>
                        <a:pt x="107" y="54"/>
                      </a:cubicBezTo>
                      <a:cubicBezTo>
                        <a:pt x="107" y="83"/>
                        <a:pt x="85" y="107"/>
                        <a:pt x="54" y="107"/>
                      </a:cubicBezTo>
                      <a:cubicBezTo>
                        <a:pt x="26" y="107"/>
                        <a:pt x="0" y="83"/>
                        <a:pt x="0" y="54"/>
                      </a:cubicBezTo>
                      <a:cubicBezTo>
                        <a:pt x="0" y="26"/>
                        <a:pt x="23" y="0"/>
                        <a:pt x="54" y="0"/>
                      </a:cubicBezTo>
                      <a:close/>
                      <a:moveTo>
                        <a:pt x="54" y="85"/>
                      </a:moveTo>
                      <a:cubicBezTo>
                        <a:pt x="71" y="85"/>
                        <a:pt x="85" y="71"/>
                        <a:pt x="85" y="54"/>
                      </a:cubicBezTo>
                      <a:cubicBezTo>
                        <a:pt x="85" y="37"/>
                        <a:pt x="71" y="23"/>
                        <a:pt x="54" y="23"/>
                      </a:cubicBezTo>
                      <a:cubicBezTo>
                        <a:pt x="37" y="23"/>
                        <a:pt x="23" y="37"/>
                        <a:pt x="23" y="54"/>
                      </a:cubicBezTo>
                      <a:cubicBezTo>
                        <a:pt x="23" y="71"/>
                        <a:pt x="37" y="85"/>
                        <a:pt x="54" y="85"/>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56" name="Freeform 4">
                  <a:extLst>
                    <a:ext uri="{FF2B5EF4-FFF2-40B4-BE49-F238E27FC236}">
                      <a16:creationId xmlns:a16="http://schemas.microsoft.com/office/drawing/2014/main" id="{63972E33-79F1-4067-897F-B8E23AA9337C}"/>
                    </a:ext>
                  </a:extLst>
                </p:cNvPr>
                <p:cNvSpPr>
                  <a:spLocks noChangeArrowheads="1"/>
                </p:cNvSpPr>
                <p:nvPr/>
              </p:nvSpPr>
              <p:spPr bwMode="auto">
                <a:xfrm>
                  <a:off x="3300413" y="4200525"/>
                  <a:ext cx="47625" cy="73025"/>
                </a:xfrm>
                <a:custGeom>
                  <a:avLst/>
                  <a:gdLst>
                    <a:gd name="T0" fmla="*/ 102 w 134"/>
                    <a:gd name="T1" fmla="*/ 71 h 205"/>
                    <a:gd name="T2" fmla="*/ 133 w 134"/>
                    <a:gd name="T3" fmla="*/ 102 h 205"/>
                    <a:gd name="T4" fmla="*/ 102 w 134"/>
                    <a:gd name="T5" fmla="*/ 133 h 205"/>
                    <a:gd name="T6" fmla="*/ 37 w 134"/>
                    <a:gd name="T7" fmla="*/ 198 h 205"/>
                    <a:gd name="T8" fmla="*/ 17 w 134"/>
                    <a:gd name="T9" fmla="*/ 198 h 205"/>
                    <a:gd name="T10" fmla="*/ 6 w 134"/>
                    <a:gd name="T11" fmla="*/ 187 h 205"/>
                    <a:gd name="T12" fmla="*/ 6 w 134"/>
                    <a:gd name="T13" fmla="*/ 167 h 205"/>
                    <a:gd name="T14" fmla="*/ 71 w 134"/>
                    <a:gd name="T15" fmla="*/ 102 h 205"/>
                    <a:gd name="T16" fmla="*/ 6 w 134"/>
                    <a:gd name="T17" fmla="*/ 37 h 205"/>
                    <a:gd name="T18" fmla="*/ 6 w 134"/>
                    <a:gd name="T19" fmla="*/ 17 h 205"/>
                    <a:gd name="T20" fmla="*/ 17 w 134"/>
                    <a:gd name="T21" fmla="*/ 6 h 205"/>
                    <a:gd name="T22" fmla="*/ 37 w 134"/>
                    <a:gd name="T23" fmla="*/ 6 h 205"/>
                    <a:gd name="T24" fmla="*/ 102 w 134"/>
                    <a:gd name="T25" fmla="*/ 71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4" h="205">
                      <a:moveTo>
                        <a:pt x="102" y="71"/>
                      </a:moveTo>
                      <a:lnTo>
                        <a:pt x="133" y="102"/>
                      </a:lnTo>
                      <a:lnTo>
                        <a:pt x="102" y="133"/>
                      </a:lnTo>
                      <a:lnTo>
                        <a:pt x="37" y="198"/>
                      </a:lnTo>
                      <a:cubicBezTo>
                        <a:pt x="31" y="204"/>
                        <a:pt x="23" y="204"/>
                        <a:pt x="17" y="198"/>
                      </a:cubicBezTo>
                      <a:lnTo>
                        <a:pt x="6" y="187"/>
                      </a:lnTo>
                      <a:cubicBezTo>
                        <a:pt x="0" y="181"/>
                        <a:pt x="0" y="173"/>
                        <a:pt x="6" y="167"/>
                      </a:cubicBezTo>
                      <a:lnTo>
                        <a:pt x="71" y="102"/>
                      </a:lnTo>
                      <a:lnTo>
                        <a:pt x="6" y="37"/>
                      </a:lnTo>
                      <a:cubicBezTo>
                        <a:pt x="0" y="32"/>
                        <a:pt x="0" y="23"/>
                        <a:pt x="6" y="17"/>
                      </a:cubicBezTo>
                      <a:lnTo>
                        <a:pt x="17" y="6"/>
                      </a:lnTo>
                      <a:cubicBezTo>
                        <a:pt x="23" y="0"/>
                        <a:pt x="31" y="0"/>
                        <a:pt x="37" y="6"/>
                      </a:cubicBezTo>
                      <a:lnTo>
                        <a:pt x="102" y="71"/>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57" name="Freeform 5">
                  <a:extLst>
                    <a:ext uri="{FF2B5EF4-FFF2-40B4-BE49-F238E27FC236}">
                      <a16:creationId xmlns:a16="http://schemas.microsoft.com/office/drawing/2014/main" id="{68D8AD4B-3184-4B27-A7AB-4D0160985D1B}"/>
                    </a:ext>
                  </a:extLst>
                </p:cNvPr>
                <p:cNvSpPr>
                  <a:spLocks noChangeArrowheads="1"/>
                </p:cNvSpPr>
                <p:nvPr/>
              </p:nvSpPr>
              <p:spPr bwMode="auto">
                <a:xfrm>
                  <a:off x="2851150" y="4198938"/>
                  <a:ext cx="47625" cy="73025"/>
                </a:xfrm>
                <a:custGeom>
                  <a:avLst/>
                  <a:gdLst>
                    <a:gd name="T0" fmla="*/ 127 w 133"/>
                    <a:gd name="T1" fmla="*/ 17 h 204"/>
                    <a:gd name="T2" fmla="*/ 127 w 133"/>
                    <a:gd name="T3" fmla="*/ 36 h 204"/>
                    <a:gd name="T4" fmla="*/ 62 w 133"/>
                    <a:gd name="T5" fmla="*/ 101 h 204"/>
                    <a:gd name="T6" fmla="*/ 127 w 133"/>
                    <a:gd name="T7" fmla="*/ 166 h 204"/>
                    <a:gd name="T8" fmla="*/ 127 w 133"/>
                    <a:gd name="T9" fmla="*/ 186 h 204"/>
                    <a:gd name="T10" fmla="*/ 115 w 133"/>
                    <a:gd name="T11" fmla="*/ 197 h 204"/>
                    <a:gd name="T12" fmla="*/ 96 w 133"/>
                    <a:gd name="T13" fmla="*/ 197 h 204"/>
                    <a:gd name="T14" fmla="*/ 31 w 133"/>
                    <a:gd name="T15" fmla="*/ 132 h 204"/>
                    <a:gd name="T16" fmla="*/ 0 w 133"/>
                    <a:gd name="T17" fmla="*/ 101 h 204"/>
                    <a:gd name="T18" fmla="*/ 31 w 133"/>
                    <a:gd name="T19" fmla="*/ 70 h 204"/>
                    <a:gd name="T20" fmla="*/ 96 w 133"/>
                    <a:gd name="T21" fmla="*/ 5 h 204"/>
                    <a:gd name="T22" fmla="*/ 115 w 133"/>
                    <a:gd name="T23" fmla="*/ 5 h 204"/>
                    <a:gd name="T24" fmla="*/ 127 w 133"/>
                    <a:gd name="T25" fmla="*/ 17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3" h="204">
                      <a:moveTo>
                        <a:pt x="127" y="17"/>
                      </a:moveTo>
                      <a:cubicBezTo>
                        <a:pt x="132" y="22"/>
                        <a:pt x="132" y="31"/>
                        <a:pt x="127" y="36"/>
                      </a:cubicBezTo>
                      <a:lnTo>
                        <a:pt x="62" y="101"/>
                      </a:lnTo>
                      <a:lnTo>
                        <a:pt x="127" y="166"/>
                      </a:lnTo>
                      <a:cubicBezTo>
                        <a:pt x="132" y="172"/>
                        <a:pt x="132" y="180"/>
                        <a:pt x="127" y="186"/>
                      </a:cubicBezTo>
                      <a:lnTo>
                        <a:pt x="115" y="197"/>
                      </a:lnTo>
                      <a:cubicBezTo>
                        <a:pt x="110" y="203"/>
                        <a:pt x="101" y="203"/>
                        <a:pt x="96" y="197"/>
                      </a:cubicBezTo>
                      <a:lnTo>
                        <a:pt x="31" y="132"/>
                      </a:lnTo>
                      <a:lnTo>
                        <a:pt x="0" y="101"/>
                      </a:lnTo>
                      <a:lnTo>
                        <a:pt x="31" y="70"/>
                      </a:lnTo>
                      <a:lnTo>
                        <a:pt x="96" y="5"/>
                      </a:lnTo>
                      <a:cubicBezTo>
                        <a:pt x="101" y="0"/>
                        <a:pt x="110" y="0"/>
                        <a:pt x="115" y="5"/>
                      </a:cubicBezTo>
                      <a:lnTo>
                        <a:pt x="127" y="17"/>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58" name="Freeform 6">
                  <a:extLst>
                    <a:ext uri="{FF2B5EF4-FFF2-40B4-BE49-F238E27FC236}">
                      <a16:creationId xmlns:a16="http://schemas.microsoft.com/office/drawing/2014/main" id="{95AFDE17-510D-44FA-9F36-A388C205E1A0}"/>
                    </a:ext>
                  </a:extLst>
                </p:cNvPr>
                <p:cNvSpPr>
                  <a:spLocks noChangeArrowheads="1"/>
                </p:cNvSpPr>
                <p:nvPr/>
              </p:nvSpPr>
              <p:spPr bwMode="auto">
                <a:xfrm>
                  <a:off x="2913063" y="4108450"/>
                  <a:ext cx="371475" cy="255588"/>
                </a:xfrm>
                <a:custGeom>
                  <a:avLst/>
                  <a:gdLst>
                    <a:gd name="T0" fmla="*/ 1033 w 1034"/>
                    <a:gd name="T1" fmla="*/ 29 h 710"/>
                    <a:gd name="T2" fmla="*/ 1005 w 1034"/>
                    <a:gd name="T3" fmla="*/ 709 h 710"/>
                    <a:gd name="T4" fmla="*/ 0 w 1034"/>
                    <a:gd name="T5" fmla="*/ 681 h 710"/>
                    <a:gd name="T6" fmla="*/ 28 w 1034"/>
                    <a:gd name="T7" fmla="*/ 0 h 710"/>
                    <a:gd name="T8" fmla="*/ 655 w 1034"/>
                    <a:gd name="T9" fmla="*/ 156 h 710"/>
                    <a:gd name="T10" fmla="*/ 705 w 1034"/>
                    <a:gd name="T11" fmla="*/ 206 h 710"/>
                    <a:gd name="T12" fmla="*/ 655 w 1034"/>
                    <a:gd name="T13" fmla="*/ 156 h 710"/>
                    <a:gd name="T14" fmla="*/ 570 w 1034"/>
                    <a:gd name="T15" fmla="*/ 102 h 710"/>
                    <a:gd name="T16" fmla="*/ 107 w 1034"/>
                    <a:gd name="T17" fmla="*/ 539 h 710"/>
                    <a:gd name="T18" fmla="*/ 257 w 1034"/>
                    <a:gd name="T19" fmla="*/ 466 h 710"/>
                    <a:gd name="T20" fmla="*/ 409 w 1034"/>
                    <a:gd name="T21" fmla="*/ 466 h 710"/>
                    <a:gd name="T22" fmla="*/ 570 w 1034"/>
                    <a:gd name="T23" fmla="*/ 551 h 710"/>
                    <a:gd name="T24" fmla="*/ 652 w 1034"/>
                    <a:gd name="T25" fmla="*/ 381 h 710"/>
                    <a:gd name="T26" fmla="*/ 705 w 1034"/>
                    <a:gd name="T27" fmla="*/ 331 h 710"/>
                    <a:gd name="T28" fmla="*/ 705 w 1034"/>
                    <a:gd name="T29" fmla="*/ 559 h 710"/>
                    <a:gd name="T30" fmla="*/ 652 w 1034"/>
                    <a:gd name="T31" fmla="*/ 508 h 710"/>
                    <a:gd name="T32" fmla="*/ 705 w 1034"/>
                    <a:gd name="T33" fmla="*/ 559 h 710"/>
                    <a:gd name="T34" fmla="*/ 926 w 1034"/>
                    <a:gd name="T35" fmla="*/ 480 h 710"/>
                    <a:gd name="T36" fmla="*/ 844 w 1034"/>
                    <a:gd name="T37" fmla="*/ 539 h 710"/>
                    <a:gd name="T38" fmla="*/ 790 w 1034"/>
                    <a:gd name="T39" fmla="*/ 508 h 710"/>
                    <a:gd name="T40" fmla="*/ 841 w 1034"/>
                    <a:gd name="T41" fmla="*/ 582 h 710"/>
                    <a:gd name="T42" fmla="*/ 801 w 1034"/>
                    <a:gd name="T43" fmla="*/ 317 h 710"/>
                    <a:gd name="T44" fmla="*/ 801 w 1034"/>
                    <a:gd name="T45" fmla="*/ 379 h 710"/>
                    <a:gd name="T46" fmla="*/ 813 w 1034"/>
                    <a:gd name="T47" fmla="*/ 407 h 710"/>
                    <a:gd name="T48" fmla="*/ 855 w 1034"/>
                    <a:gd name="T49" fmla="*/ 370 h 710"/>
                    <a:gd name="T50" fmla="*/ 897 w 1034"/>
                    <a:gd name="T51" fmla="*/ 407 h 710"/>
                    <a:gd name="T52" fmla="*/ 909 w 1034"/>
                    <a:gd name="T53" fmla="*/ 379 h 710"/>
                    <a:gd name="T54" fmla="*/ 909 w 1034"/>
                    <a:gd name="T55" fmla="*/ 317 h 710"/>
                    <a:gd name="T56" fmla="*/ 886 w 1034"/>
                    <a:gd name="T57" fmla="*/ 294 h 710"/>
                    <a:gd name="T58" fmla="*/ 824 w 1034"/>
                    <a:gd name="T59" fmla="*/ 294 h 710"/>
                    <a:gd name="T60" fmla="*/ 801 w 1034"/>
                    <a:gd name="T61" fmla="*/ 317 h 710"/>
                    <a:gd name="T62" fmla="*/ 926 w 1034"/>
                    <a:gd name="T63" fmla="*/ 127 h 710"/>
                    <a:gd name="T64" fmla="*/ 844 w 1034"/>
                    <a:gd name="T65" fmla="*/ 187 h 710"/>
                    <a:gd name="T66" fmla="*/ 790 w 1034"/>
                    <a:gd name="T67" fmla="*/ 156 h 710"/>
                    <a:gd name="T68" fmla="*/ 841 w 1034"/>
                    <a:gd name="T69" fmla="*/ 229 h 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34" h="710">
                      <a:moveTo>
                        <a:pt x="1005" y="0"/>
                      </a:moveTo>
                      <a:cubicBezTo>
                        <a:pt x="1022" y="0"/>
                        <a:pt x="1033" y="12"/>
                        <a:pt x="1033" y="29"/>
                      </a:cubicBezTo>
                      <a:lnTo>
                        <a:pt x="1033" y="681"/>
                      </a:lnTo>
                      <a:cubicBezTo>
                        <a:pt x="1033" y="695"/>
                        <a:pt x="1022" y="709"/>
                        <a:pt x="1005" y="709"/>
                      </a:cubicBezTo>
                      <a:lnTo>
                        <a:pt x="28" y="709"/>
                      </a:lnTo>
                      <a:cubicBezTo>
                        <a:pt x="14" y="709"/>
                        <a:pt x="0" y="698"/>
                        <a:pt x="0" y="681"/>
                      </a:cubicBezTo>
                      <a:lnTo>
                        <a:pt x="0" y="29"/>
                      </a:lnTo>
                      <a:cubicBezTo>
                        <a:pt x="0" y="15"/>
                        <a:pt x="11" y="0"/>
                        <a:pt x="28" y="0"/>
                      </a:cubicBezTo>
                      <a:lnTo>
                        <a:pt x="1005" y="0"/>
                      </a:lnTo>
                      <a:close/>
                      <a:moveTo>
                        <a:pt x="655" y="156"/>
                      </a:moveTo>
                      <a:lnTo>
                        <a:pt x="655" y="206"/>
                      </a:lnTo>
                      <a:lnTo>
                        <a:pt x="705" y="206"/>
                      </a:lnTo>
                      <a:lnTo>
                        <a:pt x="705" y="156"/>
                      </a:lnTo>
                      <a:lnTo>
                        <a:pt x="655" y="156"/>
                      </a:lnTo>
                      <a:close/>
                      <a:moveTo>
                        <a:pt x="570" y="551"/>
                      </a:moveTo>
                      <a:lnTo>
                        <a:pt x="570" y="102"/>
                      </a:lnTo>
                      <a:lnTo>
                        <a:pt x="107" y="102"/>
                      </a:lnTo>
                      <a:lnTo>
                        <a:pt x="107" y="539"/>
                      </a:lnTo>
                      <a:cubicBezTo>
                        <a:pt x="113" y="534"/>
                        <a:pt x="118" y="531"/>
                        <a:pt x="124" y="528"/>
                      </a:cubicBezTo>
                      <a:lnTo>
                        <a:pt x="257" y="466"/>
                      </a:lnTo>
                      <a:cubicBezTo>
                        <a:pt x="257" y="466"/>
                        <a:pt x="279" y="492"/>
                        <a:pt x="333" y="492"/>
                      </a:cubicBezTo>
                      <a:cubicBezTo>
                        <a:pt x="387" y="492"/>
                        <a:pt x="409" y="466"/>
                        <a:pt x="409" y="466"/>
                      </a:cubicBezTo>
                      <a:lnTo>
                        <a:pt x="542" y="528"/>
                      </a:lnTo>
                      <a:cubicBezTo>
                        <a:pt x="553" y="534"/>
                        <a:pt x="562" y="542"/>
                        <a:pt x="570" y="551"/>
                      </a:cubicBezTo>
                      <a:close/>
                      <a:moveTo>
                        <a:pt x="652" y="331"/>
                      </a:moveTo>
                      <a:lnTo>
                        <a:pt x="652" y="381"/>
                      </a:lnTo>
                      <a:lnTo>
                        <a:pt x="705" y="381"/>
                      </a:lnTo>
                      <a:lnTo>
                        <a:pt x="705" y="331"/>
                      </a:lnTo>
                      <a:lnTo>
                        <a:pt x="652" y="331"/>
                      </a:lnTo>
                      <a:close/>
                      <a:moveTo>
                        <a:pt x="705" y="559"/>
                      </a:moveTo>
                      <a:lnTo>
                        <a:pt x="705" y="508"/>
                      </a:lnTo>
                      <a:lnTo>
                        <a:pt x="652" y="508"/>
                      </a:lnTo>
                      <a:lnTo>
                        <a:pt x="652" y="559"/>
                      </a:lnTo>
                      <a:lnTo>
                        <a:pt x="705" y="559"/>
                      </a:lnTo>
                      <a:close/>
                      <a:moveTo>
                        <a:pt x="923" y="500"/>
                      </a:moveTo>
                      <a:cubicBezTo>
                        <a:pt x="931" y="494"/>
                        <a:pt x="931" y="486"/>
                        <a:pt x="926" y="480"/>
                      </a:cubicBezTo>
                      <a:cubicBezTo>
                        <a:pt x="917" y="475"/>
                        <a:pt x="909" y="475"/>
                        <a:pt x="903" y="480"/>
                      </a:cubicBezTo>
                      <a:lnTo>
                        <a:pt x="844" y="539"/>
                      </a:lnTo>
                      <a:lnTo>
                        <a:pt x="813" y="508"/>
                      </a:lnTo>
                      <a:cubicBezTo>
                        <a:pt x="804" y="503"/>
                        <a:pt x="796" y="503"/>
                        <a:pt x="790" y="508"/>
                      </a:cubicBezTo>
                      <a:cubicBezTo>
                        <a:pt x="784" y="517"/>
                        <a:pt x="784" y="525"/>
                        <a:pt x="790" y="531"/>
                      </a:cubicBezTo>
                      <a:lnTo>
                        <a:pt x="841" y="582"/>
                      </a:lnTo>
                      <a:lnTo>
                        <a:pt x="923" y="500"/>
                      </a:lnTo>
                      <a:close/>
                      <a:moveTo>
                        <a:pt x="801" y="317"/>
                      </a:moveTo>
                      <a:lnTo>
                        <a:pt x="832" y="348"/>
                      </a:lnTo>
                      <a:lnTo>
                        <a:pt x="801" y="379"/>
                      </a:lnTo>
                      <a:cubicBezTo>
                        <a:pt x="796" y="387"/>
                        <a:pt x="796" y="396"/>
                        <a:pt x="801" y="401"/>
                      </a:cubicBezTo>
                      <a:cubicBezTo>
                        <a:pt x="804" y="404"/>
                        <a:pt x="807" y="407"/>
                        <a:pt x="813" y="407"/>
                      </a:cubicBezTo>
                      <a:cubicBezTo>
                        <a:pt x="818" y="407"/>
                        <a:pt x="821" y="404"/>
                        <a:pt x="824" y="401"/>
                      </a:cubicBezTo>
                      <a:lnTo>
                        <a:pt x="855" y="370"/>
                      </a:lnTo>
                      <a:lnTo>
                        <a:pt x="886" y="401"/>
                      </a:lnTo>
                      <a:cubicBezTo>
                        <a:pt x="889" y="404"/>
                        <a:pt x="895" y="407"/>
                        <a:pt x="897" y="407"/>
                      </a:cubicBezTo>
                      <a:cubicBezTo>
                        <a:pt x="903" y="407"/>
                        <a:pt x="906" y="404"/>
                        <a:pt x="909" y="401"/>
                      </a:cubicBezTo>
                      <a:cubicBezTo>
                        <a:pt x="914" y="393"/>
                        <a:pt x="914" y="384"/>
                        <a:pt x="909" y="379"/>
                      </a:cubicBezTo>
                      <a:lnTo>
                        <a:pt x="878" y="348"/>
                      </a:lnTo>
                      <a:lnTo>
                        <a:pt x="909" y="317"/>
                      </a:lnTo>
                      <a:cubicBezTo>
                        <a:pt x="914" y="308"/>
                        <a:pt x="914" y="300"/>
                        <a:pt x="909" y="294"/>
                      </a:cubicBezTo>
                      <a:cubicBezTo>
                        <a:pt x="900" y="288"/>
                        <a:pt x="892" y="288"/>
                        <a:pt x="886" y="294"/>
                      </a:cubicBezTo>
                      <a:lnTo>
                        <a:pt x="855" y="325"/>
                      </a:lnTo>
                      <a:lnTo>
                        <a:pt x="824" y="294"/>
                      </a:lnTo>
                      <a:cubicBezTo>
                        <a:pt x="815" y="288"/>
                        <a:pt x="807" y="288"/>
                        <a:pt x="801" y="294"/>
                      </a:cubicBezTo>
                      <a:cubicBezTo>
                        <a:pt x="796" y="302"/>
                        <a:pt x="796" y="311"/>
                        <a:pt x="801" y="317"/>
                      </a:cubicBezTo>
                      <a:close/>
                      <a:moveTo>
                        <a:pt x="923" y="147"/>
                      </a:moveTo>
                      <a:cubicBezTo>
                        <a:pt x="931" y="142"/>
                        <a:pt x="931" y="130"/>
                        <a:pt x="926" y="127"/>
                      </a:cubicBezTo>
                      <a:cubicBezTo>
                        <a:pt x="917" y="122"/>
                        <a:pt x="909" y="122"/>
                        <a:pt x="903" y="127"/>
                      </a:cubicBezTo>
                      <a:lnTo>
                        <a:pt x="844" y="187"/>
                      </a:lnTo>
                      <a:lnTo>
                        <a:pt x="813" y="156"/>
                      </a:lnTo>
                      <a:cubicBezTo>
                        <a:pt x="804" y="150"/>
                        <a:pt x="796" y="150"/>
                        <a:pt x="790" y="156"/>
                      </a:cubicBezTo>
                      <a:cubicBezTo>
                        <a:pt x="784" y="164"/>
                        <a:pt x="784" y="173"/>
                        <a:pt x="790" y="178"/>
                      </a:cubicBezTo>
                      <a:lnTo>
                        <a:pt x="841" y="229"/>
                      </a:lnTo>
                      <a:lnTo>
                        <a:pt x="923" y="147"/>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61" name="Freeform 7">
                  <a:extLst>
                    <a:ext uri="{FF2B5EF4-FFF2-40B4-BE49-F238E27FC236}">
                      <a16:creationId xmlns:a16="http://schemas.microsoft.com/office/drawing/2014/main" id="{4A3E0F2D-916C-4864-86E8-C0E0DB77DC9E}"/>
                    </a:ext>
                  </a:extLst>
                </p:cNvPr>
                <p:cNvSpPr>
                  <a:spLocks noChangeArrowheads="1"/>
                </p:cNvSpPr>
                <p:nvPr/>
              </p:nvSpPr>
              <p:spPr bwMode="auto">
                <a:xfrm>
                  <a:off x="2997200" y="4162425"/>
                  <a:ext cx="73025" cy="106363"/>
                </a:xfrm>
                <a:custGeom>
                  <a:avLst/>
                  <a:gdLst>
                    <a:gd name="T0" fmla="*/ 0 w 205"/>
                    <a:gd name="T1" fmla="*/ 172 h 297"/>
                    <a:gd name="T2" fmla="*/ 9 w 205"/>
                    <a:gd name="T3" fmla="*/ 155 h 297"/>
                    <a:gd name="T4" fmla="*/ 3 w 205"/>
                    <a:gd name="T5" fmla="*/ 102 h 297"/>
                    <a:gd name="T6" fmla="*/ 3 w 205"/>
                    <a:gd name="T7" fmla="*/ 90 h 297"/>
                    <a:gd name="T8" fmla="*/ 108 w 205"/>
                    <a:gd name="T9" fmla="*/ 0 h 297"/>
                    <a:gd name="T10" fmla="*/ 122 w 205"/>
                    <a:gd name="T11" fmla="*/ 20 h 297"/>
                    <a:gd name="T12" fmla="*/ 198 w 205"/>
                    <a:gd name="T13" fmla="*/ 96 h 297"/>
                    <a:gd name="T14" fmla="*/ 192 w 205"/>
                    <a:gd name="T15" fmla="*/ 152 h 297"/>
                    <a:gd name="T16" fmla="*/ 204 w 205"/>
                    <a:gd name="T17" fmla="*/ 172 h 297"/>
                    <a:gd name="T18" fmla="*/ 198 w 205"/>
                    <a:gd name="T19" fmla="*/ 203 h 297"/>
                    <a:gd name="T20" fmla="*/ 178 w 205"/>
                    <a:gd name="T21" fmla="*/ 220 h 297"/>
                    <a:gd name="T22" fmla="*/ 178 w 205"/>
                    <a:gd name="T23" fmla="*/ 220 h 297"/>
                    <a:gd name="T24" fmla="*/ 102 w 205"/>
                    <a:gd name="T25" fmla="*/ 296 h 297"/>
                    <a:gd name="T26" fmla="*/ 102 w 205"/>
                    <a:gd name="T27" fmla="*/ 296 h 297"/>
                    <a:gd name="T28" fmla="*/ 102 w 205"/>
                    <a:gd name="T29" fmla="*/ 296 h 297"/>
                    <a:gd name="T30" fmla="*/ 102 w 205"/>
                    <a:gd name="T31" fmla="*/ 296 h 297"/>
                    <a:gd name="T32" fmla="*/ 102 w 205"/>
                    <a:gd name="T33" fmla="*/ 296 h 297"/>
                    <a:gd name="T34" fmla="*/ 102 w 205"/>
                    <a:gd name="T35" fmla="*/ 296 h 297"/>
                    <a:gd name="T36" fmla="*/ 102 w 205"/>
                    <a:gd name="T37" fmla="*/ 296 h 297"/>
                    <a:gd name="T38" fmla="*/ 102 w 205"/>
                    <a:gd name="T39" fmla="*/ 296 h 297"/>
                    <a:gd name="T40" fmla="*/ 102 w 205"/>
                    <a:gd name="T41" fmla="*/ 296 h 297"/>
                    <a:gd name="T42" fmla="*/ 102 w 205"/>
                    <a:gd name="T43" fmla="*/ 296 h 297"/>
                    <a:gd name="T44" fmla="*/ 102 w 205"/>
                    <a:gd name="T45" fmla="*/ 296 h 297"/>
                    <a:gd name="T46" fmla="*/ 26 w 205"/>
                    <a:gd name="T47" fmla="*/ 220 h 297"/>
                    <a:gd name="T48" fmla="*/ 26 w 205"/>
                    <a:gd name="T49" fmla="*/ 220 h 297"/>
                    <a:gd name="T50" fmla="*/ 6 w 205"/>
                    <a:gd name="T51" fmla="*/ 203 h 297"/>
                    <a:gd name="T52" fmla="*/ 0 w 205"/>
                    <a:gd name="T53" fmla="*/ 172 h 2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05" h="297">
                      <a:moveTo>
                        <a:pt x="0" y="172"/>
                      </a:moveTo>
                      <a:cubicBezTo>
                        <a:pt x="0" y="164"/>
                        <a:pt x="3" y="155"/>
                        <a:pt x="9" y="155"/>
                      </a:cubicBezTo>
                      <a:cubicBezTo>
                        <a:pt x="6" y="144"/>
                        <a:pt x="3" y="121"/>
                        <a:pt x="3" y="102"/>
                      </a:cubicBezTo>
                      <a:lnTo>
                        <a:pt x="3" y="90"/>
                      </a:lnTo>
                      <a:cubicBezTo>
                        <a:pt x="3" y="90"/>
                        <a:pt x="3" y="6"/>
                        <a:pt x="108" y="0"/>
                      </a:cubicBezTo>
                      <a:lnTo>
                        <a:pt x="122" y="20"/>
                      </a:lnTo>
                      <a:cubicBezTo>
                        <a:pt x="164" y="23"/>
                        <a:pt x="198" y="59"/>
                        <a:pt x="198" y="96"/>
                      </a:cubicBezTo>
                      <a:cubicBezTo>
                        <a:pt x="198" y="116"/>
                        <a:pt x="195" y="141"/>
                        <a:pt x="192" y="152"/>
                      </a:cubicBezTo>
                      <a:cubicBezTo>
                        <a:pt x="201" y="155"/>
                        <a:pt x="204" y="164"/>
                        <a:pt x="204" y="172"/>
                      </a:cubicBezTo>
                      <a:lnTo>
                        <a:pt x="198" y="203"/>
                      </a:lnTo>
                      <a:cubicBezTo>
                        <a:pt x="195" y="212"/>
                        <a:pt x="189" y="220"/>
                        <a:pt x="178" y="220"/>
                      </a:cubicBezTo>
                      <a:lnTo>
                        <a:pt x="178" y="220"/>
                      </a:lnTo>
                      <a:cubicBezTo>
                        <a:pt x="167" y="294"/>
                        <a:pt x="110" y="296"/>
                        <a:pt x="102" y="296"/>
                      </a:cubicBezTo>
                      <a:lnTo>
                        <a:pt x="102" y="296"/>
                      </a:lnTo>
                      <a:lnTo>
                        <a:pt x="102" y="296"/>
                      </a:lnTo>
                      <a:lnTo>
                        <a:pt x="102" y="296"/>
                      </a:lnTo>
                      <a:lnTo>
                        <a:pt x="102" y="296"/>
                      </a:lnTo>
                      <a:lnTo>
                        <a:pt x="102" y="296"/>
                      </a:lnTo>
                      <a:lnTo>
                        <a:pt x="102" y="296"/>
                      </a:lnTo>
                      <a:lnTo>
                        <a:pt x="102" y="296"/>
                      </a:lnTo>
                      <a:lnTo>
                        <a:pt x="102" y="296"/>
                      </a:lnTo>
                      <a:lnTo>
                        <a:pt x="102" y="296"/>
                      </a:lnTo>
                      <a:lnTo>
                        <a:pt x="102" y="296"/>
                      </a:lnTo>
                      <a:cubicBezTo>
                        <a:pt x="93" y="296"/>
                        <a:pt x="37" y="294"/>
                        <a:pt x="26" y="220"/>
                      </a:cubicBezTo>
                      <a:lnTo>
                        <a:pt x="26" y="220"/>
                      </a:lnTo>
                      <a:cubicBezTo>
                        <a:pt x="14" y="220"/>
                        <a:pt x="6" y="212"/>
                        <a:pt x="6" y="203"/>
                      </a:cubicBezTo>
                      <a:lnTo>
                        <a:pt x="0" y="172"/>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351" name="Rectangle 350">
                <a:extLst>
                  <a:ext uri="{FF2B5EF4-FFF2-40B4-BE49-F238E27FC236}">
                    <a16:creationId xmlns:a16="http://schemas.microsoft.com/office/drawing/2014/main" id="{22E1D98E-0A0C-464D-89A1-413843732C01}"/>
                  </a:ext>
                </a:extLst>
              </p:cNvPr>
              <p:cNvSpPr/>
              <p:nvPr/>
            </p:nvSpPr>
            <p:spPr>
              <a:xfrm>
                <a:off x="2451118" y="4158080"/>
                <a:ext cx="865570"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p>
            </p:txBody>
          </p:sp>
        </p:grpSp>
        <p:sp>
          <p:nvSpPr>
            <p:cNvPr id="349" name="Text Box 30">
              <a:extLst>
                <a:ext uri="{FF2B5EF4-FFF2-40B4-BE49-F238E27FC236}">
                  <a16:creationId xmlns:a16="http://schemas.microsoft.com/office/drawing/2014/main" id="{D2E504A3-E983-48E3-A81F-4D58425BCFB1}"/>
                </a:ext>
              </a:extLst>
            </p:cNvPr>
            <p:cNvSpPr txBox="1">
              <a:spLocks noChangeArrowheads="1"/>
            </p:cNvSpPr>
            <p:nvPr/>
          </p:nvSpPr>
          <p:spPr bwMode="auto">
            <a:xfrm>
              <a:off x="6609905" y="5889087"/>
              <a:ext cx="601072" cy="246221"/>
            </a:xfrm>
            <a:prstGeom prst="rect">
              <a:avLst/>
            </a:prstGeom>
            <a:solidFill>
              <a:schemeClr val="bg1"/>
            </a:solidFill>
            <a:ln w="9525">
              <a:noFill/>
              <a:miter lim="800000"/>
              <a:headEnd/>
              <a:tailEnd/>
            </a:ln>
          </p:spPr>
          <p:txBody>
            <a:bodyPr wrap="square" lIns="0" tIns="0" rIns="0" bIns="0" anchor="ctr">
              <a:spAutoFit/>
            </a:bodyPr>
            <a:lstStyle/>
            <a:p>
              <a:pPr algn="ctr">
                <a:buClr>
                  <a:srgbClr val="FD0000"/>
                </a:buClr>
              </a:pPr>
              <a:r>
                <a:rPr lang="en-US" sz="800" dirty="0">
                  <a:solidFill>
                    <a:schemeClr val="bg2">
                      <a:lumMod val="10000"/>
                    </a:schemeClr>
                  </a:solidFill>
                </a:rPr>
                <a:t>ID &amp; Access Management</a:t>
              </a:r>
            </a:p>
          </p:txBody>
        </p:sp>
      </p:grpSp>
      <p:grpSp>
        <p:nvGrpSpPr>
          <p:cNvPr id="362" name="Group 361">
            <a:extLst>
              <a:ext uri="{FF2B5EF4-FFF2-40B4-BE49-F238E27FC236}">
                <a16:creationId xmlns:a16="http://schemas.microsoft.com/office/drawing/2014/main" id="{47B696EA-F9D4-4F42-A593-4DBA4B23ED46}"/>
              </a:ext>
            </a:extLst>
          </p:cNvPr>
          <p:cNvGrpSpPr/>
          <p:nvPr/>
        </p:nvGrpSpPr>
        <p:grpSpPr>
          <a:xfrm>
            <a:off x="10565283" y="2376657"/>
            <a:ext cx="495559" cy="600714"/>
            <a:chOff x="7283585" y="5496258"/>
            <a:chExt cx="495559" cy="600714"/>
          </a:xfrm>
        </p:grpSpPr>
        <p:grpSp>
          <p:nvGrpSpPr>
            <p:cNvPr id="363" name="Group 362">
              <a:extLst>
                <a:ext uri="{FF2B5EF4-FFF2-40B4-BE49-F238E27FC236}">
                  <a16:creationId xmlns:a16="http://schemas.microsoft.com/office/drawing/2014/main" id="{86BDDFAF-39FB-4D8F-9C22-146C1D31776A}"/>
                </a:ext>
              </a:extLst>
            </p:cNvPr>
            <p:cNvGrpSpPr/>
            <p:nvPr/>
          </p:nvGrpSpPr>
          <p:grpSpPr>
            <a:xfrm>
              <a:off x="7283585" y="5496258"/>
              <a:ext cx="495559" cy="543422"/>
              <a:chOff x="4149905" y="4158080"/>
              <a:chExt cx="639069" cy="695710"/>
            </a:xfrm>
          </p:grpSpPr>
          <p:grpSp>
            <p:nvGrpSpPr>
              <p:cNvPr id="365" name="Group 364">
                <a:extLst>
                  <a:ext uri="{FF2B5EF4-FFF2-40B4-BE49-F238E27FC236}">
                    <a16:creationId xmlns:a16="http://schemas.microsoft.com/office/drawing/2014/main" id="{B81BA7B2-5A0F-4179-AE44-EC345791FC70}"/>
                  </a:ext>
                </a:extLst>
              </p:cNvPr>
              <p:cNvGrpSpPr/>
              <p:nvPr/>
            </p:nvGrpSpPr>
            <p:grpSpPr>
              <a:xfrm>
                <a:off x="4195359" y="4291017"/>
                <a:ext cx="548161" cy="429836"/>
                <a:chOff x="3944938" y="4110038"/>
                <a:chExt cx="360362" cy="282575"/>
              </a:xfrm>
              <a:solidFill>
                <a:srgbClr val="F80000"/>
              </a:solidFill>
            </p:grpSpPr>
            <p:sp>
              <p:nvSpPr>
                <p:cNvPr id="367" name="Freeform 8">
                  <a:extLst>
                    <a:ext uri="{FF2B5EF4-FFF2-40B4-BE49-F238E27FC236}">
                      <a16:creationId xmlns:a16="http://schemas.microsoft.com/office/drawing/2014/main" id="{1F5EEB83-AA40-4A75-91A4-E2ACE6BFB908}"/>
                    </a:ext>
                  </a:extLst>
                </p:cNvPr>
                <p:cNvSpPr>
                  <a:spLocks noChangeArrowheads="1"/>
                </p:cNvSpPr>
                <p:nvPr/>
              </p:nvSpPr>
              <p:spPr bwMode="auto">
                <a:xfrm>
                  <a:off x="3981450" y="4176713"/>
                  <a:ext cx="17463" cy="12700"/>
                </a:xfrm>
                <a:custGeom>
                  <a:avLst/>
                  <a:gdLst>
                    <a:gd name="T0" fmla="*/ 24 w 49"/>
                    <a:gd name="T1" fmla="*/ 36 h 37"/>
                    <a:gd name="T2" fmla="*/ 0 w 49"/>
                    <a:gd name="T3" fmla="*/ 36 h 37"/>
                    <a:gd name="T4" fmla="*/ 0 w 49"/>
                    <a:gd name="T5" fmla="*/ 0 h 37"/>
                    <a:gd name="T6" fmla="*/ 48 w 49"/>
                    <a:gd name="T7" fmla="*/ 0 h 37"/>
                    <a:gd name="T8" fmla="*/ 48 w 49"/>
                    <a:gd name="T9" fmla="*/ 36 h 37"/>
                    <a:gd name="T10" fmla="*/ 24 w 49"/>
                    <a:gd name="T11" fmla="*/ 36 h 37"/>
                  </a:gdLst>
                  <a:ahLst/>
                  <a:cxnLst>
                    <a:cxn ang="0">
                      <a:pos x="T0" y="T1"/>
                    </a:cxn>
                    <a:cxn ang="0">
                      <a:pos x="T2" y="T3"/>
                    </a:cxn>
                    <a:cxn ang="0">
                      <a:pos x="T4" y="T5"/>
                    </a:cxn>
                    <a:cxn ang="0">
                      <a:pos x="T6" y="T7"/>
                    </a:cxn>
                    <a:cxn ang="0">
                      <a:pos x="T8" y="T9"/>
                    </a:cxn>
                    <a:cxn ang="0">
                      <a:pos x="T10" y="T11"/>
                    </a:cxn>
                  </a:cxnLst>
                  <a:rect l="0" t="0" r="r" b="b"/>
                  <a:pathLst>
                    <a:path w="49" h="37">
                      <a:moveTo>
                        <a:pt x="24" y="36"/>
                      </a:moveTo>
                      <a:lnTo>
                        <a:pt x="0" y="36"/>
                      </a:lnTo>
                      <a:lnTo>
                        <a:pt x="0" y="0"/>
                      </a:lnTo>
                      <a:lnTo>
                        <a:pt x="48" y="0"/>
                      </a:lnTo>
                      <a:lnTo>
                        <a:pt x="48" y="36"/>
                      </a:lnTo>
                      <a:lnTo>
                        <a:pt x="24" y="36"/>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68" name="Freeform 9">
                  <a:extLst>
                    <a:ext uri="{FF2B5EF4-FFF2-40B4-BE49-F238E27FC236}">
                      <a16:creationId xmlns:a16="http://schemas.microsoft.com/office/drawing/2014/main" id="{39D690FB-0FB6-489B-A95C-6BC2E943B72C}"/>
                    </a:ext>
                  </a:extLst>
                </p:cNvPr>
                <p:cNvSpPr>
                  <a:spLocks noChangeArrowheads="1"/>
                </p:cNvSpPr>
                <p:nvPr/>
              </p:nvSpPr>
              <p:spPr bwMode="auto">
                <a:xfrm>
                  <a:off x="4114800" y="4176713"/>
                  <a:ext cx="134938" cy="12700"/>
                </a:xfrm>
                <a:custGeom>
                  <a:avLst/>
                  <a:gdLst>
                    <a:gd name="T0" fmla="*/ 188 w 377"/>
                    <a:gd name="T1" fmla="*/ 36 h 37"/>
                    <a:gd name="T2" fmla="*/ 0 w 377"/>
                    <a:gd name="T3" fmla="*/ 36 h 37"/>
                    <a:gd name="T4" fmla="*/ 0 w 377"/>
                    <a:gd name="T5" fmla="*/ 0 h 37"/>
                    <a:gd name="T6" fmla="*/ 376 w 377"/>
                    <a:gd name="T7" fmla="*/ 0 h 37"/>
                    <a:gd name="T8" fmla="*/ 376 w 377"/>
                    <a:gd name="T9" fmla="*/ 36 h 37"/>
                    <a:gd name="T10" fmla="*/ 188 w 377"/>
                    <a:gd name="T11" fmla="*/ 36 h 37"/>
                  </a:gdLst>
                  <a:ahLst/>
                  <a:cxnLst>
                    <a:cxn ang="0">
                      <a:pos x="T0" y="T1"/>
                    </a:cxn>
                    <a:cxn ang="0">
                      <a:pos x="T2" y="T3"/>
                    </a:cxn>
                    <a:cxn ang="0">
                      <a:pos x="T4" y="T5"/>
                    </a:cxn>
                    <a:cxn ang="0">
                      <a:pos x="T6" y="T7"/>
                    </a:cxn>
                    <a:cxn ang="0">
                      <a:pos x="T8" y="T9"/>
                    </a:cxn>
                    <a:cxn ang="0">
                      <a:pos x="T10" y="T11"/>
                    </a:cxn>
                  </a:cxnLst>
                  <a:rect l="0" t="0" r="r" b="b"/>
                  <a:pathLst>
                    <a:path w="377" h="37">
                      <a:moveTo>
                        <a:pt x="188" y="36"/>
                      </a:moveTo>
                      <a:lnTo>
                        <a:pt x="0" y="36"/>
                      </a:lnTo>
                      <a:lnTo>
                        <a:pt x="0" y="0"/>
                      </a:lnTo>
                      <a:lnTo>
                        <a:pt x="376" y="0"/>
                      </a:lnTo>
                      <a:lnTo>
                        <a:pt x="376" y="36"/>
                      </a:lnTo>
                      <a:lnTo>
                        <a:pt x="188" y="36"/>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69" name="Freeform 10">
                  <a:extLst>
                    <a:ext uri="{FF2B5EF4-FFF2-40B4-BE49-F238E27FC236}">
                      <a16:creationId xmlns:a16="http://schemas.microsoft.com/office/drawing/2014/main" id="{EED907BF-314B-4DD7-BF35-6392E6BEB4B3}"/>
                    </a:ext>
                  </a:extLst>
                </p:cNvPr>
                <p:cNvSpPr>
                  <a:spLocks noChangeArrowheads="1"/>
                </p:cNvSpPr>
                <p:nvPr/>
              </p:nvSpPr>
              <p:spPr bwMode="auto">
                <a:xfrm>
                  <a:off x="4016375" y="4176713"/>
                  <a:ext cx="80963" cy="12700"/>
                </a:xfrm>
                <a:custGeom>
                  <a:avLst/>
                  <a:gdLst>
                    <a:gd name="T0" fmla="*/ 113 w 227"/>
                    <a:gd name="T1" fmla="*/ 36 h 37"/>
                    <a:gd name="T2" fmla="*/ 0 w 227"/>
                    <a:gd name="T3" fmla="*/ 36 h 37"/>
                    <a:gd name="T4" fmla="*/ 0 w 227"/>
                    <a:gd name="T5" fmla="*/ 0 h 37"/>
                    <a:gd name="T6" fmla="*/ 226 w 227"/>
                    <a:gd name="T7" fmla="*/ 0 h 37"/>
                    <a:gd name="T8" fmla="*/ 226 w 227"/>
                    <a:gd name="T9" fmla="*/ 36 h 37"/>
                    <a:gd name="T10" fmla="*/ 113 w 227"/>
                    <a:gd name="T11" fmla="*/ 36 h 37"/>
                  </a:gdLst>
                  <a:ahLst/>
                  <a:cxnLst>
                    <a:cxn ang="0">
                      <a:pos x="T0" y="T1"/>
                    </a:cxn>
                    <a:cxn ang="0">
                      <a:pos x="T2" y="T3"/>
                    </a:cxn>
                    <a:cxn ang="0">
                      <a:pos x="T4" y="T5"/>
                    </a:cxn>
                    <a:cxn ang="0">
                      <a:pos x="T6" y="T7"/>
                    </a:cxn>
                    <a:cxn ang="0">
                      <a:pos x="T8" y="T9"/>
                    </a:cxn>
                    <a:cxn ang="0">
                      <a:pos x="T10" y="T11"/>
                    </a:cxn>
                  </a:cxnLst>
                  <a:rect l="0" t="0" r="r" b="b"/>
                  <a:pathLst>
                    <a:path w="227" h="37">
                      <a:moveTo>
                        <a:pt x="113" y="36"/>
                      </a:moveTo>
                      <a:lnTo>
                        <a:pt x="0" y="36"/>
                      </a:lnTo>
                      <a:lnTo>
                        <a:pt x="0" y="0"/>
                      </a:lnTo>
                      <a:lnTo>
                        <a:pt x="226" y="0"/>
                      </a:lnTo>
                      <a:lnTo>
                        <a:pt x="226" y="36"/>
                      </a:lnTo>
                      <a:lnTo>
                        <a:pt x="113" y="36"/>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70" name="Freeform 11">
                  <a:extLst>
                    <a:ext uri="{FF2B5EF4-FFF2-40B4-BE49-F238E27FC236}">
                      <a16:creationId xmlns:a16="http://schemas.microsoft.com/office/drawing/2014/main" id="{12967FFD-C6C1-4B62-B6D0-B7F1BE600C76}"/>
                    </a:ext>
                  </a:extLst>
                </p:cNvPr>
                <p:cNvSpPr>
                  <a:spLocks noChangeArrowheads="1"/>
                </p:cNvSpPr>
                <p:nvPr/>
              </p:nvSpPr>
              <p:spPr bwMode="auto">
                <a:xfrm>
                  <a:off x="3944938" y="4110038"/>
                  <a:ext cx="360362" cy="282575"/>
                </a:xfrm>
                <a:custGeom>
                  <a:avLst/>
                  <a:gdLst>
                    <a:gd name="T0" fmla="*/ 985 w 1003"/>
                    <a:gd name="T1" fmla="*/ 0 h 783"/>
                    <a:gd name="T2" fmla="*/ 1002 w 1003"/>
                    <a:gd name="T3" fmla="*/ 20 h 783"/>
                    <a:gd name="T4" fmla="*/ 1002 w 1003"/>
                    <a:gd name="T5" fmla="*/ 559 h 783"/>
                    <a:gd name="T6" fmla="*/ 965 w 1003"/>
                    <a:gd name="T7" fmla="*/ 559 h 783"/>
                    <a:gd name="T8" fmla="*/ 965 w 1003"/>
                    <a:gd name="T9" fmla="*/ 133 h 783"/>
                    <a:gd name="T10" fmla="*/ 37 w 1003"/>
                    <a:gd name="T11" fmla="*/ 133 h 783"/>
                    <a:gd name="T12" fmla="*/ 37 w 1003"/>
                    <a:gd name="T13" fmla="*/ 782 h 783"/>
                    <a:gd name="T14" fmla="*/ 0 w 1003"/>
                    <a:gd name="T15" fmla="*/ 782 h 783"/>
                    <a:gd name="T16" fmla="*/ 0 w 1003"/>
                    <a:gd name="T17" fmla="*/ 20 h 783"/>
                    <a:gd name="T18" fmla="*/ 20 w 1003"/>
                    <a:gd name="T19" fmla="*/ 0 h 783"/>
                    <a:gd name="T20" fmla="*/ 985 w 1003"/>
                    <a:gd name="T21" fmla="*/ 0 h 783"/>
                    <a:gd name="T22" fmla="*/ 93 w 1003"/>
                    <a:gd name="T23" fmla="*/ 93 h 783"/>
                    <a:gd name="T24" fmla="*/ 93 w 1003"/>
                    <a:gd name="T25" fmla="*/ 37 h 783"/>
                    <a:gd name="T26" fmla="*/ 37 w 1003"/>
                    <a:gd name="T27" fmla="*/ 37 h 783"/>
                    <a:gd name="T28" fmla="*/ 37 w 1003"/>
                    <a:gd name="T29" fmla="*/ 93 h 783"/>
                    <a:gd name="T30" fmla="*/ 93 w 1003"/>
                    <a:gd name="T31" fmla="*/ 93 h 7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03" h="783">
                      <a:moveTo>
                        <a:pt x="985" y="0"/>
                      </a:moveTo>
                      <a:cubicBezTo>
                        <a:pt x="994" y="0"/>
                        <a:pt x="1002" y="9"/>
                        <a:pt x="1002" y="20"/>
                      </a:cubicBezTo>
                      <a:lnTo>
                        <a:pt x="1002" y="559"/>
                      </a:lnTo>
                      <a:lnTo>
                        <a:pt x="965" y="559"/>
                      </a:lnTo>
                      <a:lnTo>
                        <a:pt x="965" y="133"/>
                      </a:lnTo>
                      <a:lnTo>
                        <a:pt x="37" y="133"/>
                      </a:lnTo>
                      <a:lnTo>
                        <a:pt x="37" y="782"/>
                      </a:lnTo>
                      <a:lnTo>
                        <a:pt x="0" y="782"/>
                      </a:lnTo>
                      <a:lnTo>
                        <a:pt x="0" y="20"/>
                      </a:lnTo>
                      <a:cubicBezTo>
                        <a:pt x="0" y="9"/>
                        <a:pt x="9" y="0"/>
                        <a:pt x="20" y="0"/>
                      </a:cubicBezTo>
                      <a:lnTo>
                        <a:pt x="985" y="0"/>
                      </a:lnTo>
                      <a:close/>
                      <a:moveTo>
                        <a:pt x="93" y="93"/>
                      </a:moveTo>
                      <a:lnTo>
                        <a:pt x="93" y="37"/>
                      </a:lnTo>
                      <a:lnTo>
                        <a:pt x="37" y="37"/>
                      </a:lnTo>
                      <a:lnTo>
                        <a:pt x="37" y="93"/>
                      </a:lnTo>
                      <a:lnTo>
                        <a:pt x="93" y="93"/>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71" name="Freeform 12">
                  <a:extLst>
                    <a:ext uri="{FF2B5EF4-FFF2-40B4-BE49-F238E27FC236}">
                      <a16:creationId xmlns:a16="http://schemas.microsoft.com/office/drawing/2014/main" id="{10E55AF5-949E-49B5-93DC-36FCC8AAD060}"/>
                    </a:ext>
                  </a:extLst>
                </p:cNvPr>
                <p:cNvSpPr>
                  <a:spLocks noChangeArrowheads="1"/>
                </p:cNvSpPr>
                <p:nvPr/>
              </p:nvSpPr>
              <p:spPr bwMode="auto">
                <a:xfrm>
                  <a:off x="3981450" y="4276725"/>
                  <a:ext cx="14288" cy="14288"/>
                </a:xfrm>
                <a:custGeom>
                  <a:avLst/>
                  <a:gdLst>
                    <a:gd name="T0" fmla="*/ 20 w 40"/>
                    <a:gd name="T1" fmla="*/ 37 h 38"/>
                    <a:gd name="T2" fmla="*/ 0 w 40"/>
                    <a:gd name="T3" fmla="*/ 37 h 38"/>
                    <a:gd name="T4" fmla="*/ 0 w 40"/>
                    <a:gd name="T5" fmla="*/ 0 h 38"/>
                    <a:gd name="T6" fmla="*/ 39 w 40"/>
                    <a:gd name="T7" fmla="*/ 0 h 38"/>
                    <a:gd name="T8" fmla="*/ 39 w 40"/>
                    <a:gd name="T9" fmla="*/ 37 h 38"/>
                    <a:gd name="T10" fmla="*/ 20 w 40"/>
                    <a:gd name="T11" fmla="*/ 37 h 38"/>
                  </a:gdLst>
                  <a:ahLst/>
                  <a:cxnLst>
                    <a:cxn ang="0">
                      <a:pos x="T0" y="T1"/>
                    </a:cxn>
                    <a:cxn ang="0">
                      <a:pos x="T2" y="T3"/>
                    </a:cxn>
                    <a:cxn ang="0">
                      <a:pos x="T4" y="T5"/>
                    </a:cxn>
                    <a:cxn ang="0">
                      <a:pos x="T6" y="T7"/>
                    </a:cxn>
                    <a:cxn ang="0">
                      <a:pos x="T8" y="T9"/>
                    </a:cxn>
                    <a:cxn ang="0">
                      <a:pos x="T10" y="T11"/>
                    </a:cxn>
                  </a:cxnLst>
                  <a:rect l="0" t="0" r="r" b="b"/>
                  <a:pathLst>
                    <a:path w="40" h="38">
                      <a:moveTo>
                        <a:pt x="20" y="37"/>
                      </a:moveTo>
                      <a:lnTo>
                        <a:pt x="0" y="37"/>
                      </a:lnTo>
                      <a:lnTo>
                        <a:pt x="0" y="0"/>
                      </a:lnTo>
                      <a:lnTo>
                        <a:pt x="39" y="0"/>
                      </a:lnTo>
                      <a:lnTo>
                        <a:pt x="39" y="37"/>
                      </a:lnTo>
                      <a:lnTo>
                        <a:pt x="20" y="37"/>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72" name="Freeform 13">
                  <a:extLst>
                    <a:ext uri="{FF2B5EF4-FFF2-40B4-BE49-F238E27FC236}">
                      <a16:creationId xmlns:a16="http://schemas.microsoft.com/office/drawing/2014/main" id="{454AC5C4-A9FE-4BB7-8BCD-D8D0EC8BC672}"/>
                    </a:ext>
                  </a:extLst>
                </p:cNvPr>
                <p:cNvSpPr>
                  <a:spLocks noChangeArrowheads="1"/>
                </p:cNvSpPr>
                <p:nvPr/>
              </p:nvSpPr>
              <p:spPr bwMode="auto">
                <a:xfrm>
                  <a:off x="4011613" y="4276725"/>
                  <a:ext cx="14287" cy="14288"/>
                </a:xfrm>
                <a:custGeom>
                  <a:avLst/>
                  <a:gdLst>
                    <a:gd name="T0" fmla="*/ 19 w 40"/>
                    <a:gd name="T1" fmla="*/ 37 h 38"/>
                    <a:gd name="T2" fmla="*/ 0 w 40"/>
                    <a:gd name="T3" fmla="*/ 37 h 38"/>
                    <a:gd name="T4" fmla="*/ 0 w 40"/>
                    <a:gd name="T5" fmla="*/ 0 h 38"/>
                    <a:gd name="T6" fmla="*/ 39 w 40"/>
                    <a:gd name="T7" fmla="*/ 0 h 38"/>
                    <a:gd name="T8" fmla="*/ 39 w 40"/>
                    <a:gd name="T9" fmla="*/ 37 h 38"/>
                    <a:gd name="T10" fmla="*/ 19 w 40"/>
                    <a:gd name="T11" fmla="*/ 37 h 38"/>
                  </a:gdLst>
                  <a:ahLst/>
                  <a:cxnLst>
                    <a:cxn ang="0">
                      <a:pos x="T0" y="T1"/>
                    </a:cxn>
                    <a:cxn ang="0">
                      <a:pos x="T2" y="T3"/>
                    </a:cxn>
                    <a:cxn ang="0">
                      <a:pos x="T4" y="T5"/>
                    </a:cxn>
                    <a:cxn ang="0">
                      <a:pos x="T6" y="T7"/>
                    </a:cxn>
                    <a:cxn ang="0">
                      <a:pos x="T8" y="T9"/>
                    </a:cxn>
                    <a:cxn ang="0">
                      <a:pos x="T10" y="T11"/>
                    </a:cxn>
                  </a:cxnLst>
                  <a:rect l="0" t="0" r="r" b="b"/>
                  <a:pathLst>
                    <a:path w="40" h="38">
                      <a:moveTo>
                        <a:pt x="19" y="37"/>
                      </a:moveTo>
                      <a:lnTo>
                        <a:pt x="0" y="37"/>
                      </a:lnTo>
                      <a:lnTo>
                        <a:pt x="0" y="0"/>
                      </a:lnTo>
                      <a:lnTo>
                        <a:pt x="39" y="0"/>
                      </a:lnTo>
                      <a:lnTo>
                        <a:pt x="39" y="37"/>
                      </a:lnTo>
                      <a:lnTo>
                        <a:pt x="19" y="37"/>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73" name="Freeform 14">
                  <a:extLst>
                    <a:ext uri="{FF2B5EF4-FFF2-40B4-BE49-F238E27FC236}">
                      <a16:creationId xmlns:a16="http://schemas.microsoft.com/office/drawing/2014/main" id="{07F6D203-B80C-4428-A954-D0BFABD621E8}"/>
                    </a:ext>
                  </a:extLst>
                </p:cNvPr>
                <p:cNvSpPr>
                  <a:spLocks noChangeArrowheads="1"/>
                </p:cNvSpPr>
                <p:nvPr/>
              </p:nvSpPr>
              <p:spPr bwMode="auto">
                <a:xfrm>
                  <a:off x="4041775" y="4276725"/>
                  <a:ext cx="14288" cy="14288"/>
                </a:xfrm>
                <a:custGeom>
                  <a:avLst/>
                  <a:gdLst>
                    <a:gd name="T0" fmla="*/ 20 w 41"/>
                    <a:gd name="T1" fmla="*/ 37 h 38"/>
                    <a:gd name="T2" fmla="*/ 0 w 41"/>
                    <a:gd name="T3" fmla="*/ 37 h 38"/>
                    <a:gd name="T4" fmla="*/ 0 w 41"/>
                    <a:gd name="T5" fmla="*/ 0 h 38"/>
                    <a:gd name="T6" fmla="*/ 40 w 41"/>
                    <a:gd name="T7" fmla="*/ 0 h 38"/>
                    <a:gd name="T8" fmla="*/ 40 w 41"/>
                    <a:gd name="T9" fmla="*/ 37 h 38"/>
                    <a:gd name="T10" fmla="*/ 20 w 41"/>
                    <a:gd name="T11" fmla="*/ 37 h 38"/>
                  </a:gdLst>
                  <a:ahLst/>
                  <a:cxnLst>
                    <a:cxn ang="0">
                      <a:pos x="T0" y="T1"/>
                    </a:cxn>
                    <a:cxn ang="0">
                      <a:pos x="T2" y="T3"/>
                    </a:cxn>
                    <a:cxn ang="0">
                      <a:pos x="T4" y="T5"/>
                    </a:cxn>
                    <a:cxn ang="0">
                      <a:pos x="T6" y="T7"/>
                    </a:cxn>
                    <a:cxn ang="0">
                      <a:pos x="T8" y="T9"/>
                    </a:cxn>
                    <a:cxn ang="0">
                      <a:pos x="T10" y="T11"/>
                    </a:cxn>
                  </a:cxnLst>
                  <a:rect l="0" t="0" r="r" b="b"/>
                  <a:pathLst>
                    <a:path w="41" h="38">
                      <a:moveTo>
                        <a:pt x="20" y="37"/>
                      </a:moveTo>
                      <a:lnTo>
                        <a:pt x="0" y="37"/>
                      </a:lnTo>
                      <a:lnTo>
                        <a:pt x="0" y="0"/>
                      </a:lnTo>
                      <a:lnTo>
                        <a:pt x="40" y="0"/>
                      </a:lnTo>
                      <a:lnTo>
                        <a:pt x="40" y="37"/>
                      </a:lnTo>
                      <a:lnTo>
                        <a:pt x="20" y="37"/>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74" name="Freeform 15">
                  <a:extLst>
                    <a:ext uri="{FF2B5EF4-FFF2-40B4-BE49-F238E27FC236}">
                      <a16:creationId xmlns:a16="http://schemas.microsoft.com/office/drawing/2014/main" id="{00CBBED8-86AE-4C70-935E-CCCCD87E2300}"/>
                    </a:ext>
                  </a:extLst>
                </p:cNvPr>
                <p:cNvSpPr>
                  <a:spLocks noChangeArrowheads="1"/>
                </p:cNvSpPr>
                <p:nvPr/>
              </p:nvSpPr>
              <p:spPr bwMode="auto">
                <a:xfrm>
                  <a:off x="4070350" y="4276725"/>
                  <a:ext cx="125413" cy="14288"/>
                </a:xfrm>
                <a:custGeom>
                  <a:avLst/>
                  <a:gdLst>
                    <a:gd name="T0" fmla="*/ 174 w 348"/>
                    <a:gd name="T1" fmla="*/ 37 h 38"/>
                    <a:gd name="T2" fmla="*/ 0 w 348"/>
                    <a:gd name="T3" fmla="*/ 37 h 38"/>
                    <a:gd name="T4" fmla="*/ 0 w 348"/>
                    <a:gd name="T5" fmla="*/ 0 h 38"/>
                    <a:gd name="T6" fmla="*/ 347 w 348"/>
                    <a:gd name="T7" fmla="*/ 0 h 38"/>
                    <a:gd name="T8" fmla="*/ 347 w 348"/>
                    <a:gd name="T9" fmla="*/ 37 h 38"/>
                    <a:gd name="T10" fmla="*/ 174 w 348"/>
                    <a:gd name="T11" fmla="*/ 37 h 38"/>
                  </a:gdLst>
                  <a:ahLst/>
                  <a:cxnLst>
                    <a:cxn ang="0">
                      <a:pos x="T0" y="T1"/>
                    </a:cxn>
                    <a:cxn ang="0">
                      <a:pos x="T2" y="T3"/>
                    </a:cxn>
                    <a:cxn ang="0">
                      <a:pos x="T4" y="T5"/>
                    </a:cxn>
                    <a:cxn ang="0">
                      <a:pos x="T6" y="T7"/>
                    </a:cxn>
                    <a:cxn ang="0">
                      <a:pos x="T8" y="T9"/>
                    </a:cxn>
                    <a:cxn ang="0">
                      <a:pos x="T10" y="T11"/>
                    </a:cxn>
                  </a:cxnLst>
                  <a:rect l="0" t="0" r="r" b="b"/>
                  <a:pathLst>
                    <a:path w="348" h="38">
                      <a:moveTo>
                        <a:pt x="174" y="37"/>
                      </a:moveTo>
                      <a:lnTo>
                        <a:pt x="0" y="37"/>
                      </a:lnTo>
                      <a:lnTo>
                        <a:pt x="0" y="0"/>
                      </a:lnTo>
                      <a:lnTo>
                        <a:pt x="347" y="0"/>
                      </a:lnTo>
                      <a:lnTo>
                        <a:pt x="347" y="37"/>
                      </a:lnTo>
                      <a:lnTo>
                        <a:pt x="174" y="37"/>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75" name="Freeform 16">
                  <a:extLst>
                    <a:ext uri="{FF2B5EF4-FFF2-40B4-BE49-F238E27FC236}">
                      <a16:creationId xmlns:a16="http://schemas.microsoft.com/office/drawing/2014/main" id="{9787DC45-D808-420C-A573-77D01962D845}"/>
                    </a:ext>
                  </a:extLst>
                </p:cNvPr>
                <p:cNvSpPr>
                  <a:spLocks noChangeArrowheads="1"/>
                </p:cNvSpPr>
                <p:nvPr/>
              </p:nvSpPr>
              <p:spPr bwMode="auto">
                <a:xfrm>
                  <a:off x="3981450" y="4310063"/>
                  <a:ext cx="104775" cy="14287"/>
                </a:xfrm>
                <a:custGeom>
                  <a:avLst/>
                  <a:gdLst>
                    <a:gd name="T0" fmla="*/ 144 w 289"/>
                    <a:gd name="T1" fmla="*/ 37 h 38"/>
                    <a:gd name="T2" fmla="*/ 0 w 289"/>
                    <a:gd name="T3" fmla="*/ 37 h 38"/>
                    <a:gd name="T4" fmla="*/ 0 w 289"/>
                    <a:gd name="T5" fmla="*/ 0 h 38"/>
                    <a:gd name="T6" fmla="*/ 288 w 289"/>
                    <a:gd name="T7" fmla="*/ 0 h 38"/>
                    <a:gd name="T8" fmla="*/ 288 w 289"/>
                    <a:gd name="T9" fmla="*/ 37 h 38"/>
                    <a:gd name="T10" fmla="*/ 144 w 289"/>
                    <a:gd name="T11" fmla="*/ 37 h 38"/>
                  </a:gdLst>
                  <a:ahLst/>
                  <a:cxnLst>
                    <a:cxn ang="0">
                      <a:pos x="T0" y="T1"/>
                    </a:cxn>
                    <a:cxn ang="0">
                      <a:pos x="T2" y="T3"/>
                    </a:cxn>
                    <a:cxn ang="0">
                      <a:pos x="T4" y="T5"/>
                    </a:cxn>
                    <a:cxn ang="0">
                      <a:pos x="T6" y="T7"/>
                    </a:cxn>
                    <a:cxn ang="0">
                      <a:pos x="T8" y="T9"/>
                    </a:cxn>
                    <a:cxn ang="0">
                      <a:pos x="T10" y="T11"/>
                    </a:cxn>
                  </a:cxnLst>
                  <a:rect l="0" t="0" r="r" b="b"/>
                  <a:pathLst>
                    <a:path w="289" h="38">
                      <a:moveTo>
                        <a:pt x="144" y="37"/>
                      </a:moveTo>
                      <a:lnTo>
                        <a:pt x="0" y="37"/>
                      </a:lnTo>
                      <a:lnTo>
                        <a:pt x="0" y="0"/>
                      </a:lnTo>
                      <a:lnTo>
                        <a:pt x="288" y="0"/>
                      </a:lnTo>
                      <a:lnTo>
                        <a:pt x="288" y="37"/>
                      </a:lnTo>
                      <a:lnTo>
                        <a:pt x="144" y="37"/>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76" name="Freeform 17">
                  <a:extLst>
                    <a:ext uri="{FF2B5EF4-FFF2-40B4-BE49-F238E27FC236}">
                      <a16:creationId xmlns:a16="http://schemas.microsoft.com/office/drawing/2014/main" id="{E3169063-CC25-43BB-B4F6-CFF9E5CAC87A}"/>
                    </a:ext>
                  </a:extLst>
                </p:cNvPr>
                <p:cNvSpPr>
                  <a:spLocks noChangeArrowheads="1"/>
                </p:cNvSpPr>
                <p:nvPr/>
              </p:nvSpPr>
              <p:spPr bwMode="auto">
                <a:xfrm>
                  <a:off x="4098925" y="4310063"/>
                  <a:ext cx="17463" cy="14287"/>
                </a:xfrm>
                <a:custGeom>
                  <a:avLst/>
                  <a:gdLst>
                    <a:gd name="T0" fmla="*/ 23 w 47"/>
                    <a:gd name="T1" fmla="*/ 37 h 38"/>
                    <a:gd name="T2" fmla="*/ 0 w 47"/>
                    <a:gd name="T3" fmla="*/ 37 h 38"/>
                    <a:gd name="T4" fmla="*/ 0 w 47"/>
                    <a:gd name="T5" fmla="*/ 0 h 38"/>
                    <a:gd name="T6" fmla="*/ 46 w 47"/>
                    <a:gd name="T7" fmla="*/ 0 h 38"/>
                    <a:gd name="T8" fmla="*/ 46 w 47"/>
                    <a:gd name="T9" fmla="*/ 37 h 38"/>
                    <a:gd name="T10" fmla="*/ 23 w 47"/>
                    <a:gd name="T11" fmla="*/ 37 h 38"/>
                  </a:gdLst>
                  <a:ahLst/>
                  <a:cxnLst>
                    <a:cxn ang="0">
                      <a:pos x="T0" y="T1"/>
                    </a:cxn>
                    <a:cxn ang="0">
                      <a:pos x="T2" y="T3"/>
                    </a:cxn>
                    <a:cxn ang="0">
                      <a:pos x="T4" y="T5"/>
                    </a:cxn>
                    <a:cxn ang="0">
                      <a:pos x="T6" y="T7"/>
                    </a:cxn>
                    <a:cxn ang="0">
                      <a:pos x="T8" y="T9"/>
                    </a:cxn>
                    <a:cxn ang="0">
                      <a:pos x="T10" y="T11"/>
                    </a:cxn>
                  </a:cxnLst>
                  <a:rect l="0" t="0" r="r" b="b"/>
                  <a:pathLst>
                    <a:path w="47" h="38">
                      <a:moveTo>
                        <a:pt x="23" y="37"/>
                      </a:moveTo>
                      <a:lnTo>
                        <a:pt x="0" y="37"/>
                      </a:lnTo>
                      <a:lnTo>
                        <a:pt x="0" y="0"/>
                      </a:lnTo>
                      <a:lnTo>
                        <a:pt x="46" y="0"/>
                      </a:lnTo>
                      <a:lnTo>
                        <a:pt x="46" y="37"/>
                      </a:lnTo>
                      <a:lnTo>
                        <a:pt x="23" y="37"/>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77" name="Freeform 18">
                  <a:extLst>
                    <a:ext uri="{FF2B5EF4-FFF2-40B4-BE49-F238E27FC236}">
                      <a16:creationId xmlns:a16="http://schemas.microsoft.com/office/drawing/2014/main" id="{AFA482C5-AB1D-41FB-9C04-8093288D9C06}"/>
                    </a:ext>
                  </a:extLst>
                </p:cNvPr>
                <p:cNvSpPr>
                  <a:spLocks noChangeArrowheads="1"/>
                </p:cNvSpPr>
                <p:nvPr/>
              </p:nvSpPr>
              <p:spPr bwMode="auto">
                <a:xfrm>
                  <a:off x="3981450" y="4343400"/>
                  <a:ext cx="69850" cy="14288"/>
                </a:xfrm>
                <a:custGeom>
                  <a:avLst/>
                  <a:gdLst>
                    <a:gd name="T0" fmla="*/ 96 w 193"/>
                    <a:gd name="T1" fmla="*/ 37 h 38"/>
                    <a:gd name="T2" fmla="*/ 0 w 193"/>
                    <a:gd name="T3" fmla="*/ 37 h 38"/>
                    <a:gd name="T4" fmla="*/ 0 w 193"/>
                    <a:gd name="T5" fmla="*/ 0 h 38"/>
                    <a:gd name="T6" fmla="*/ 192 w 193"/>
                    <a:gd name="T7" fmla="*/ 0 h 38"/>
                    <a:gd name="T8" fmla="*/ 192 w 193"/>
                    <a:gd name="T9" fmla="*/ 37 h 38"/>
                    <a:gd name="T10" fmla="*/ 96 w 193"/>
                    <a:gd name="T11" fmla="*/ 37 h 38"/>
                  </a:gdLst>
                  <a:ahLst/>
                  <a:cxnLst>
                    <a:cxn ang="0">
                      <a:pos x="T0" y="T1"/>
                    </a:cxn>
                    <a:cxn ang="0">
                      <a:pos x="T2" y="T3"/>
                    </a:cxn>
                    <a:cxn ang="0">
                      <a:pos x="T4" y="T5"/>
                    </a:cxn>
                    <a:cxn ang="0">
                      <a:pos x="T6" y="T7"/>
                    </a:cxn>
                    <a:cxn ang="0">
                      <a:pos x="T8" y="T9"/>
                    </a:cxn>
                    <a:cxn ang="0">
                      <a:pos x="T10" y="T11"/>
                    </a:cxn>
                  </a:cxnLst>
                  <a:rect l="0" t="0" r="r" b="b"/>
                  <a:pathLst>
                    <a:path w="193" h="38">
                      <a:moveTo>
                        <a:pt x="96" y="37"/>
                      </a:moveTo>
                      <a:lnTo>
                        <a:pt x="0" y="37"/>
                      </a:lnTo>
                      <a:lnTo>
                        <a:pt x="0" y="0"/>
                      </a:lnTo>
                      <a:lnTo>
                        <a:pt x="192" y="0"/>
                      </a:lnTo>
                      <a:lnTo>
                        <a:pt x="192" y="37"/>
                      </a:lnTo>
                      <a:lnTo>
                        <a:pt x="96" y="37"/>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78" name="Freeform 19">
                  <a:extLst>
                    <a:ext uri="{FF2B5EF4-FFF2-40B4-BE49-F238E27FC236}">
                      <a16:creationId xmlns:a16="http://schemas.microsoft.com/office/drawing/2014/main" id="{05538691-E26E-40AA-8638-6F325130B046}"/>
                    </a:ext>
                  </a:extLst>
                </p:cNvPr>
                <p:cNvSpPr>
                  <a:spLocks noChangeArrowheads="1"/>
                </p:cNvSpPr>
                <p:nvPr/>
              </p:nvSpPr>
              <p:spPr bwMode="auto">
                <a:xfrm>
                  <a:off x="4062413" y="4343400"/>
                  <a:ext cx="69850" cy="14288"/>
                </a:xfrm>
                <a:custGeom>
                  <a:avLst/>
                  <a:gdLst>
                    <a:gd name="T0" fmla="*/ 96 w 193"/>
                    <a:gd name="T1" fmla="*/ 37 h 38"/>
                    <a:gd name="T2" fmla="*/ 0 w 193"/>
                    <a:gd name="T3" fmla="*/ 37 h 38"/>
                    <a:gd name="T4" fmla="*/ 0 w 193"/>
                    <a:gd name="T5" fmla="*/ 0 h 38"/>
                    <a:gd name="T6" fmla="*/ 192 w 193"/>
                    <a:gd name="T7" fmla="*/ 0 h 38"/>
                    <a:gd name="T8" fmla="*/ 192 w 193"/>
                    <a:gd name="T9" fmla="*/ 37 h 38"/>
                    <a:gd name="T10" fmla="*/ 96 w 193"/>
                    <a:gd name="T11" fmla="*/ 37 h 38"/>
                  </a:gdLst>
                  <a:ahLst/>
                  <a:cxnLst>
                    <a:cxn ang="0">
                      <a:pos x="T0" y="T1"/>
                    </a:cxn>
                    <a:cxn ang="0">
                      <a:pos x="T2" y="T3"/>
                    </a:cxn>
                    <a:cxn ang="0">
                      <a:pos x="T4" y="T5"/>
                    </a:cxn>
                    <a:cxn ang="0">
                      <a:pos x="T6" y="T7"/>
                    </a:cxn>
                    <a:cxn ang="0">
                      <a:pos x="T8" y="T9"/>
                    </a:cxn>
                    <a:cxn ang="0">
                      <a:pos x="T10" y="T11"/>
                    </a:cxn>
                  </a:cxnLst>
                  <a:rect l="0" t="0" r="r" b="b"/>
                  <a:pathLst>
                    <a:path w="193" h="38">
                      <a:moveTo>
                        <a:pt x="96" y="37"/>
                      </a:moveTo>
                      <a:lnTo>
                        <a:pt x="0" y="37"/>
                      </a:lnTo>
                      <a:lnTo>
                        <a:pt x="0" y="0"/>
                      </a:lnTo>
                      <a:lnTo>
                        <a:pt x="192" y="0"/>
                      </a:lnTo>
                      <a:lnTo>
                        <a:pt x="192" y="37"/>
                      </a:lnTo>
                      <a:lnTo>
                        <a:pt x="96" y="37"/>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79" name="Freeform 20">
                  <a:extLst>
                    <a:ext uri="{FF2B5EF4-FFF2-40B4-BE49-F238E27FC236}">
                      <a16:creationId xmlns:a16="http://schemas.microsoft.com/office/drawing/2014/main" id="{FD42503C-0B45-465A-BCC6-D368C3BA0E03}"/>
                    </a:ext>
                  </a:extLst>
                </p:cNvPr>
                <p:cNvSpPr>
                  <a:spLocks noChangeArrowheads="1"/>
                </p:cNvSpPr>
                <p:nvPr/>
              </p:nvSpPr>
              <p:spPr bwMode="auto">
                <a:xfrm>
                  <a:off x="4141788" y="4343400"/>
                  <a:ext cx="15875" cy="14288"/>
                </a:xfrm>
                <a:custGeom>
                  <a:avLst/>
                  <a:gdLst>
                    <a:gd name="T0" fmla="*/ 22 w 46"/>
                    <a:gd name="T1" fmla="*/ 37 h 38"/>
                    <a:gd name="T2" fmla="*/ 0 w 46"/>
                    <a:gd name="T3" fmla="*/ 37 h 38"/>
                    <a:gd name="T4" fmla="*/ 0 w 46"/>
                    <a:gd name="T5" fmla="*/ 0 h 38"/>
                    <a:gd name="T6" fmla="*/ 45 w 46"/>
                    <a:gd name="T7" fmla="*/ 0 h 38"/>
                    <a:gd name="T8" fmla="*/ 45 w 46"/>
                    <a:gd name="T9" fmla="*/ 37 h 38"/>
                    <a:gd name="T10" fmla="*/ 22 w 46"/>
                    <a:gd name="T11" fmla="*/ 37 h 38"/>
                  </a:gdLst>
                  <a:ahLst/>
                  <a:cxnLst>
                    <a:cxn ang="0">
                      <a:pos x="T0" y="T1"/>
                    </a:cxn>
                    <a:cxn ang="0">
                      <a:pos x="T2" y="T3"/>
                    </a:cxn>
                    <a:cxn ang="0">
                      <a:pos x="T4" y="T5"/>
                    </a:cxn>
                    <a:cxn ang="0">
                      <a:pos x="T6" y="T7"/>
                    </a:cxn>
                    <a:cxn ang="0">
                      <a:pos x="T8" y="T9"/>
                    </a:cxn>
                    <a:cxn ang="0">
                      <a:pos x="T10" y="T11"/>
                    </a:cxn>
                  </a:cxnLst>
                  <a:rect l="0" t="0" r="r" b="b"/>
                  <a:pathLst>
                    <a:path w="46" h="38">
                      <a:moveTo>
                        <a:pt x="22" y="37"/>
                      </a:moveTo>
                      <a:lnTo>
                        <a:pt x="0" y="37"/>
                      </a:lnTo>
                      <a:lnTo>
                        <a:pt x="0" y="0"/>
                      </a:lnTo>
                      <a:lnTo>
                        <a:pt x="45" y="0"/>
                      </a:lnTo>
                      <a:lnTo>
                        <a:pt x="45" y="37"/>
                      </a:lnTo>
                      <a:lnTo>
                        <a:pt x="22" y="37"/>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80" name="Freeform 21">
                  <a:extLst>
                    <a:ext uri="{FF2B5EF4-FFF2-40B4-BE49-F238E27FC236}">
                      <a16:creationId xmlns:a16="http://schemas.microsoft.com/office/drawing/2014/main" id="{894E022B-DFFA-4D2E-9EDE-96BB7FE95971}"/>
                    </a:ext>
                  </a:extLst>
                </p:cNvPr>
                <p:cNvSpPr>
                  <a:spLocks noChangeArrowheads="1"/>
                </p:cNvSpPr>
                <p:nvPr/>
              </p:nvSpPr>
              <p:spPr bwMode="auto">
                <a:xfrm>
                  <a:off x="3981450" y="4243388"/>
                  <a:ext cx="74613" cy="14287"/>
                </a:xfrm>
                <a:custGeom>
                  <a:avLst/>
                  <a:gdLst>
                    <a:gd name="T0" fmla="*/ 103 w 207"/>
                    <a:gd name="T1" fmla="*/ 37 h 38"/>
                    <a:gd name="T2" fmla="*/ 0 w 207"/>
                    <a:gd name="T3" fmla="*/ 37 h 38"/>
                    <a:gd name="T4" fmla="*/ 0 w 207"/>
                    <a:gd name="T5" fmla="*/ 0 h 38"/>
                    <a:gd name="T6" fmla="*/ 206 w 207"/>
                    <a:gd name="T7" fmla="*/ 0 h 38"/>
                    <a:gd name="T8" fmla="*/ 206 w 207"/>
                    <a:gd name="T9" fmla="*/ 37 h 38"/>
                    <a:gd name="T10" fmla="*/ 103 w 207"/>
                    <a:gd name="T11" fmla="*/ 37 h 38"/>
                  </a:gdLst>
                  <a:ahLst/>
                  <a:cxnLst>
                    <a:cxn ang="0">
                      <a:pos x="T0" y="T1"/>
                    </a:cxn>
                    <a:cxn ang="0">
                      <a:pos x="T2" y="T3"/>
                    </a:cxn>
                    <a:cxn ang="0">
                      <a:pos x="T4" y="T5"/>
                    </a:cxn>
                    <a:cxn ang="0">
                      <a:pos x="T6" y="T7"/>
                    </a:cxn>
                    <a:cxn ang="0">
                      <a:pos x="T8" y="T9"/>
                    </a:cxn>
                    <a:cxn ang="0">
                      <a:pos x="T10" y="T11"/>
                    </a:cxn>
                  </a:cxnLst>
                  <a:rect l="0" t="0" r="r" b="b"/>
                  <a:pathLst>
                    <a:path w="207" h="38">
                      <a:moveTo>
                        <a:pt x="103" y="37"/>
                      </a:moveTo>
                      <a:lnTo>
                        <a:pt x="0" y="37"/>
                      </a:lnTo>
                      <a:lnTo>
                        <a:pt x="0" y="0"/>
                      </a:lnTo>
                      <a:lnTo>
                        <a:pt x="206" y="0"/>
                      </a:lnTo>
                      <a:lnTo>
                        <a:pt x="206" y="37"/>
                      </a:lnTo>
                      <a:lnTo>
                        <a:pt x="103" y="37"/>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11" name="Freeform 22">
                  <a:extLst>
                    <a:ext uri="{FF2B5EF4-FFF2-40B4-BE49-F238E27FC236}">
                      <a16:creationId xmlns:a16="http://schemas.microsoft.com/office/drawing/2014/main" id="{807E5A27-639A-4359-888E-9D41B168CDD9}"/>
                    </a:ext>
                  </a:extLst>
                </p:cNvPr>
                <p:cNvSpPr>
                  <a:spLocks noChangeArrowheads="1"/>
                </p:cNvSpPr>
                <p:nvPr/>
              </p:nvSpPr>
              <p:spPr bwMode="auto">
                <a:xfrm>
                  <a:off x="4070350" y="4243388"/>
                  <a:ext cx="74613" cy="14287"/>
                </a:xfrm>
                <a:custGeom>
                  <a:avLst/>
                  <a:gdLst>
                    <a:gd name="T0" fmla="*/ 103 w 207"/>
                    <a:gd name="T1" fmla="*/ 37 h 38"/>
                    <a:gd name="T2" fmla="*/ 0 w 207"/>
                    <a:gd name="T3" fmla="*/ 37 h 38"/>
                    <a:gd name="T4" fmla="*/ 0 w 207"/>
                    <a:gd name="T5" fmla="*/ 0 h 38"/>
                    <a:gd name="T6" fmla="*/ 206 w 207"/>
                    <a:gd name="T7" fmla="*/ 0 h 38"/>
                    <a:gd name="T8" fmla="*/ 206 w 207"/>
                    <a:gd name="T9" fmla="*/ 37 h 38"/>
                    <a:gd name="T10" fmla="*/ 103 w 207"/>
                    <a:gd name="T11" fmla="*/ 37 h 38"/>
                  </a:gdLst>
                  <a:ahLst/>
                  <a:cxnLst>
                    <a:cxn ang="0">
                      <a:pos x="T0" y="T1"/>
                    </a:cxn>
                    <a:cxn ang="0">
                      <a:pos x="T2" y="T3"/>
                    </a:cxn>
                    <a:cxn ang="0">
                      <a:pos x="T4" y="T5"/>
                    </a:cxn>
                    <a:cxn ang="0">
                      <a:pos x="T6" y="T7"/>
                    </a:cxn>
                    <a:cxn ang="0">
                      <a:pos x="T8" y="T9"/>
                    </a:cxn>
                    <a:cxn ang="0">
                      <a:pos x="T10" y="T11"/>
                    </a:cxn>
                  </a:cxnLst>
                  <a:rect l="0" t="0" r="r" b="b"/>
                  <a:pathLst>
                    <a:path w="207" h="38">
                      <a:moveTo>
                        <a:pt x="103" y="37"/>
                      </a:moveTo>
                      <a:lnTo>
                        <a:pt x="0" y="37"/>
                      </a:lnTo>
                      <a:lnTo>
                        <a:pt x="0" y="0"/>
                      </a:lnTo>
                      <a:lnTo>
                        <a:pt x="206" y="0"/>
                      </a:lnTo>
                      <a:lnTo>
                        <a:pt x="206" y="37"/>
                      </a:lnTo>
                      <a:lnTo>
                        <a:pt x="103" y="37"/>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12" name="Freeform 23">
                  <a:extLst>
                    <a:ext uri="{FF2B5EF4-FFF2-40B4-BE49-F238E27FC236}">
                      <a16:creationId xmlns:a16="http://schemas.microsoft.com/office/drawing/2014/main" id="{63910CAD-7915-40B1-AE96-AB65FA9C582D}"/>
                    </a:ext>
                  </a:extLst>
                </p:cNvPr>
                <p:cNvSpPr>
                  <a:spLocks noChangeArrowheads="1"/>
                </p:cNvSpPr>
                <p:nvPr/>
              </p:nvSpPr>
              <p:spPr bwMode="auto">
                <a:xfrm>
                  <a:off x="4157663" y="4243388"/>
                  <a:ext cx="74612" cy="14287"/>
                </a:xfrm>
                <a:custGeom>
                  <a:avLst/>
                  <a:gdLst>
                    <a:gd name="T0" fmla="*/ 103 w 207"/>
                    <a:gd name="T1" fmla="*/ 37 h 38"/>
                    <a:gd name="T2" fmla="*/ 0 w 207"/>
                    <a:gd name="T3" fmla="*/ 37 h 38"/>
                    <a:gd name="T4" fmla="*/ 0 w 207"/>
                    <a:gd name="T5" fmla="*/ 0 h 38"/>
                    <a:gd name="T6" fmla="*/ 206 w 207"/>
                    <a:gd name="T7" fmla="*/ 0 h 38"/>
                    <a:gd name="T8" fmla="*/ 206 w 207"/>
                    <a:gd name="T9" fmla="*/ 37 h 38"/>
                    <a:gd name="T10" fmla="*/ 103 w 207"/>
                    <a:gd name="T11" fmla="*/ 37 h 38"/>
                  </a:gdLst>
                  <a:ahLst/>
                  <a:cxnLst>
                    <a:cxn ang="0">
                      <a:pos x="T0" y="T1"/>
                    </a:cxn>
                    <a:cxn ang="0">
                      <a:pos x="T2" y="T3"/>
                    </a:cxn>
                    <a:cxn ang="0">
                      <a:pos x="T4" y="T5"/>
                    </a:cxn>
                    <a:cxn ang="0">
                      <a:pos x="T6" y="T7"/>
                    </a:cxn>
                    <a:cxn ang="0">
                      <a:pos x="T8" y="T9"/>
                    </a:cxn>
                    <a:cxn ang="0">
                      <a:pos x="T10" y="T11"/>
                    </a:cxn>
                  </a:cxnLst>
                  <a:rect l="0" t="0" r="r" b="b"/>
                  <a:pathLst>
                    <a:path w="207" h="38">
                      <a:moveTo>
                        <a:pt x="103" y="37"/>
                      </a:moveTo>
                      <a:lnTo>
                        <a:pt x="0" y="37"/>
                      </a:lnTo>
                      <a:lnTo>
                        <a:pt x="0" y="0"/>
                      </a:lnTo>
                      <a:lnTo>
                        <a:pt x="206" y="0"/>
                      </a:lnTo>
                      <a:lnTo>
                        <a:pt x="206" y="37"/>
                      </a:lnTo>
                      <a:lnTo>
                        <a:pt x="103" y="37"/>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13" name="Freeform 24">
                  <a:extLst>
                    <a:ext uri="{FF2B5EF4-FFF2-40B4-BE49-F238E27FC236}">
                      <a16:creationId xmlns:a16="http://schemas.microsoft.com/office/drawing/2014/main" id="{0766721F-C588-4486-B7A8-9989B4ABF6F5}"/>
                    </a:ext>
                  </a:extLst>
                </p:cNvPr>
                <p:cNvSpPr>
                  <a:spLocks noChangeArrowheads="1"/>
                </p:cNvSpPr>
                <p:nvPr/>
              </p:nvSpPr>
              <p:spPr bwMode="auto">
                <a:xfrm>
                  <a:off x="3981450" y="4210050"/>
                  <a:ext cx="84138" cy="12700"/>
                </a:xfrm>
                <a:custGeom>
                  <a:avLst/>
                  <a:gdLst>
                    <a:gd name="T0" fmla="*/ 116 w 232"/>
                    <a:gd name="T1" fmla="*/ 36 h 37"/>
                    <a:gd name="T2" fmla="*/ 0 w 232"/>
                    <a:gd name="T3" fmla="*/ 36 h 37"/>
                    <a:gd name="T4" fmla="*/ 0 w 232"/>
                    <a:gd name="T5" fmla="*/ 0 h 37"/>
                    <a:gd name="T6" fmla="*/ 231 w 232"/>
                    <a:gd name="T7" fmla="*/ 0 h 37"/>
                    <a:gd name="T8" fmla="*/ 231 w 232"/>
                    <a:gd name="T9" fmla="*/ 36 h 37"/>
                    <a:gd name="T10" fmla="*/ 116 w 232"/>
                    <a:gd name="T11" fmla="*/ 36 h 37"/>
                  </a:gdLst>
                  <a:ahLst/>
                  <a:cxnLst>
                    <a:cxn ang="0">
                      <a:pos x="T0" y="T1"/>
                    </a:cxn>
                    <a:cxn ang="0">
                      <a:pos x="T2" y="T3"/>
                    </a:cxn>
                    <a:cxn ang="0">
                      <a:pos x="T4" y="T5"/>
                    </a:cxn>
                    <a:cxn ang="0">
                      <a:pos x="T6" y="T7"/>
                    </a:cxn>
                    <a:cxn ang="0">
                      <a:pos x="T8" y="T9"/>
                    </a:cxn>
                    <a:cxn ang="0">
                      <a:pos x="T10" y="T11"/>
                    </a:cxn>
                  </a:cxnLst>
                  <a:rect l="0" t="0" r="r" b="b"/>
                  <a:pathLst>
                    <a:path w="232" h="37">
                      <a:moveTo>
                        <a:pt x="116" y="36"/>
                      </a:moveTo>
                      <a:lnTo>
                        <a:pt x="0" y="36"/>
                      </a:lnTo>
                      <a:lnTo>
                        <a:pt x="0" y="0"/>
                      </a:lnTo>
                      <a:lnTo>
                        <a:pt x="231" y="0"/>
                      </a:lnTo>
                      <a:lnTo>
                        <a:pt x="231" y="36"/>
                      </a:lnTo>
                      <a:lnTo>
                        <a:pt x="116" y="36"/>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14" name="Freeform 25">
                  <a:extLst>
                    <a:ext uri="{FF2B5EF4-FFF2-40B4-BE49-F238E27FC236}">
                      <a16:creationId xmlns:a16="http://schemas.microsoft.com/office/drawing/2014/main" id="{4E086A8F-20EC-4949-A9B1-A3CE8FD1EB36}"/>
                    </a:ext>
                  </a:extLst>
                </p:cNvPr>
                <p:cNvSpPr>
                  <a:spLocks noChangeArrowheads="1"/>
                </p:cNvSpPr>
                <p:nvPr/>
              </p:nvSpPr>
              <p:spPr bwMode="auto">
                <a:xfrm>
                  <a:off x="4079875" y="4210050"/>
                  <a:ext cx="19050" cy="12700"/>
                </a:xfrm>
                <a:custGeom>
                  <a:avLst/>
                  <a:gdLst>
                    <a:gd name="T0" fmla="*/ 25 w 51"/>
                    <a:gd name="T1" fmla="*/ 36 h 37"/>
                    <a:gd name="T2" fmla="*/ 0 w 51"/>
                    <a:gd name="T3" fmla="*/ 36 h 37"/>
                    <a:gd name="T4" fmla="*/ 0 w 51"/>
                    <a:gd name="T5" fmla="*/ 0 h 37"/>
                    <a:gd name="T6" fmla="*/ 50 w 51"/>
                    <a:gd name="T7" fmla="*/ 0 h 37"/>
                    <a:gd name="T8" fmla="*/ 50 w 51"/>
                    <a:gd name="T9" fmla="*/ 36 h 37"/>
                    <a:gd name="T10" fmla="*/ 25 w 51"/>
                    <a:gd name="T11" fmla="*/ 36 h 37"/>
                  </a:gdLst>
                  <a:ahLst/>
                  <a:cxnLst>
                    <a:cxn ang="0">
                      <a:pos x="T0" y="T1"/>
                    </a:cxn>
                    <a:cxn ang="0">
                      <a:pos x="T2" y="T3"/>
                    </a:cxn>
                    <a:cxn ang="0">
                      <a:pos x="T4" y="T5"/>
                    </a:cxn>
                    <a:cxn ang="0">
                      <a:pos x="T6" y="T7"/>
                    </a:cxn>
                    <a:cxn ang="0">
                      <a:pos x="T8" y="T9"/>
                    </a:cxn>
                    <a:cxn ang="0">
                      <a:pos x="T10" y="T11"/>
                    </a:cxn>
                  </a:cxnLst>
                  <a:rect l="0" t="0" r="r" b="b"/>
                  <a:pathLst>
                    <a:path w="51" h="37">
                      <a:moveTo>
                        <a:pt x="25" y="36"/>
                      </a:moveTo>
                      <a:lnTo>
                        <a:pt x="0" y="36"/>
                      </a:lnTo>
                      <a:lnTo>
                        <a:pt x="0" y="0"/>
                      </a:lnTo>
                      <a:lnTo>
                        <a:pt x="50" y="0"/>
                      </a:lnTo>
                      <a:lnTo>
                        <a:pt x="50" y="36"/>
                      </a:lnTo>
                      <a:lnTo>
                        <a:pt x="25" y="36"/>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16" name="Freeform 26">
                  <a:extLst>
                    <a:ext uri="{FF2B5EF4-FFF2-40B4-BE49-F238E27FC236}">
                      <a16:creationId xmlns:a16="http://schemas.microsoft.com/office/drawing/2014/main" id="{3AE79642-38AF-4471-A73B-23A847B42CCB}"/>
                    </a:ext>
                  </a:extLst>
                </p:cNvPr>
                <p:cNvSpPr>
                  <a:spLocks noChangeArrowheads="1"/>
                </p:cNvSpPr>
                <p:nvPr/>
              </p:nvSpPr>
              <p:spPr bwMode="auto">
                <a:xfrm>
                  <a:off x="4113213" y="4210050"/>
                  <a:ext cx="19050" cy="12700"/>
                </a:xfrm>
                <a:custGeom>
                  <a:avLst/>
                  <a:gdLst>
                    <a:gd name="T0" fmla="*/ 25 w 52"/>
                    <a:gd name="T1" fmla="*/ 36 h 37"/>
                    <a:gd name="T2" fmla="*/ 0 w 52"/>
                    <a:gd name="T3" fmla="*/ 36 h 37"/>
                    <a:gd name="T4" fmla="*/ 0 w 52"/>
                    <a:gd name="T5" fmla="*/ 0 h 37"/>
                    <a:gd name="T6" fmla="*/ 51 w 52"/>
                    <a:gd name="T7" fmla="*/ 0 h 37"/>
                    <a:gd name="T8" fmla="*/ 51 w 52"/>
                    <a:gd name="T9" fmla="*/ 36 h 37"/>
                    <a:gd name="T10" fmla="*/ 25 w 52"/>
                    <a:gd name="T11" fmla="*/ 36 h 37"/>
                  </a:gdLst>
                  <a:ahLst/>
                  <a:cxnLst>
                    <a:cxn ang="0">
                      <a:pos x="T0" y="T1"/>
                    </a:cxn>
                    <a:cxn ang="0">
                      <a:pos x="T2" y="T3"/>
                    </a:cxn>
                    <a:cxn ang="0">
                      <a:pos x="T4" y="T5"/>
                    </a:cxn>
                    <a:cxn ang="0">
                      <a:pos x="T6" y="T7"/>
                    </a:cxn>
                    <a:cxn ang="0">
                      <a:pos x="T8" y="T9"/>
                    </a:cxn>
                    <a:cxn ang="0">
                      <a:pos x="T10" y="T11"/>
                    </a:cxn>
                  </a:cxnLst>
                  <a:rect l="0" t="0" r="r" b="b"/>
                  <a:pathLst>
                    <a:path w="52" h="37">
                      <a:moveTo>
                        <a:pt x="25" y="36"/>
                      </a:moveTo>
                      <a:lnTo>
                        <a:pt x="0" y="36"/>
                      </a:lnTo>
                      <a:lnTo>
                        <a:pt x="0" y="0"/>
                      </a:lnTo>
                      <a:lnTo>
                        <a:pt x="51" y="0"/>
                      </a:lnTo>
                      <a:lnTo>
                        <a:pt x="51" y="36"/>
                      </a:lnTo>
                      <a:lnTo>
                        <a:pt x="25" y="36"/>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17" name="Freeform 27">
                  <a:extLst>
                    <a:ext uri="{FF2B5EF4-FFF2-40B4-BE49-F238E27FC236}">
                      <a16:creationId xmlns:a16="http://schemas.microsoft.com/office/drawing/2014/main" id="{9D22D109-D4AC-4611-B229-EF805B82B559}"/>
                    </a:ext>
                  </a:extLst>
                </p:cNvPr>
                <p:cNvSpPr>
                  <a:spLocks noChangeArrowheads="1"/>
                </p:cNvSpPr>
                <p:nvPr/>
              </p:nvSpPr>
              <p:spPr bwMode="auto">
                <a:xfrm>
                  <a:off x="4146550" y="4210050"/>
                  <a:ext cx="19050" cy="12700"/>
                </a:xfrm>
                <a:custGeom>
                  <a:avLst/>
                  <a:gdLst>
                    <a:gd name="T0" fmla="*/ 25 w 52"/>
                    <a:gd name="T1" fmla="*/ 36 h 37"/>
                    <a:gd name="T2" fmla="*/ 0 w 52"/>
                    <a:gd name="T3" fmla="*/ 36 h 37"/>
                    <a:gd name="T4" fmla="*/ 0 w 52"/>
                    <a:gd name="T5" fmla="*/ 0 h 37"/>
                    <a:gd name="T6" fmla="*/ 51 w 52"/>
                    <a:gd name="T7" fmla="*/ 0 h 37"/>
                    <a:gd name="T8" fmla="*/ 51 w 52"/>
                    <a:gd name="T9" fmla="*/ 36 h 37"/>
                    <a:gd name="T10" fmla="*/ 25 w 52"/>
                    <a:gd name="T11" fmla="*/ 36 h 37"/>
                  </a:gdLst>
                  <a:ahLst/>
                  <a:cxnLst>
                    <a:cxn ang="0">
                      <a:pos x="T0" y="T1"/>
                    </a:cxn>
                    <a:cxn ang="0">
                      <a:pos x="T2" y="T3"/>
                    </a:cxn>
                    <a:cxn ang="0">
                      <a:pos x="T4" y="T5"/>
                    </a:cxn>
                    <a:cxn ang="0">
                      <a:pos x="T6" y="T7"/>
                    </a:cxn>
                    <a:cxn ang="0">
                      <a:pos x="T8" y="T9"/>
                    </a:cxn>
                    <a:cxn ang="0">
                      <a:pos x="T10" y="T11"/>
                    </a:cxn>
                  </a:cxnLst>
                  <a:rect l="0" t="0" r="r" b="b"/>
                  <a:pathLst>
                    <a:path w="52" h="37">
                      <a:moveTo>
                        <a:pt x="25" y="36"/>
                      </a:moveTo>
                      <a:lnTo>
                        <a:pt x="0" y="36"/>
                      </a:lnTo>
                      <a:lnTo>
                        <a:pt x="0" y="0"/>
                      </a:lnTo>
                      <a:lnTo>
                        <a:pt x="51" y="0"/>
                      </a:lnTo>
                      <a:lnTo>
                        <a:pt x="51" y="36"/>
                      </a:lnTo>
                      <a:lnTo>
                        <a:pt x="25" y="36"/>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366" name="Rectangle 365">
                <a:extLst>
                  <a:ext uri="{FF2B5EF4-FFF2-40B4-BE49-F238E27FC236}">
                    <a16:creationId xmlns:a16="http://schemas.microsoft.com/office/drawing/2014/main" id="{03B7FAB6-B3D2-44D0-B2E0-09E1D5A3935A}"/>
                  </a:ext>
                </a:extLst>
              </p:cNvPr>
              <p:cNvSpPr/>
              <p:nvPr/>
            </p:nvSpPr>
            <p:spPr>
              <a:xfrm>
                <a:off x="4149905" y="4158080"/>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p>
            </p:txBody>
          </p:sp>
        </p:grpSp>
        <p:sp>
          <p:nvSpPr>
            <p:cNvPr id="364" name="Text Box 30">
              <a:extLst>
                <a:ext uri="{FF2B5EF4-FFF2-40B4-BE49-F238E27FC236}">
                  <a16:creationId xmlns:a16="http://schemas.microsoft.com/office/drawing/2014/main" id="{69CD228A-7D7E-4448-A286-427C15D94437}"/>
                </a:ext>
              </a:extLst>
            </p:cNvPr>
            <p:cNvSpPr txBox="1">
              <a:spLocks noChangeArrowheads="1"/>
            </p:cNvSpPr>
            <p:nvPr/>
          </p:nvSpPr>
          <p:spPr bwMode="auto">
            <a:xfrm>
              <a:off x="7355563" y="5973893"/>
              <a:ext cx="381272" cy="123079"/>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solidFill>
                    <a:schemeClr val="bg2">
                      <a:lumMod val="10000"/>
                    </a:schemeClr>
                  </a:solidFill>
                </a:rPr>
                <a:t>Auditing</a:t>
              </a:r>
            </a:p>
          </p:txBody>
        </p:sp>
      </p:grpSp>
      <p:grpSp>
        <p:nvGrpSpPr>
          <p:cNvPr id="418" name="Group 417">
            <a:extLst>
              <a:ext uri="{FF2B5EF4-FFF2-40B4-BE49-F238E27FC236}">
                <a16:creationId xmlns:a16="http://schemas.microsoft.com/office/drawing/2014/main" id="{88F750F1-51EB-4AA0-BBE7-3C157084F280}"/>
              </a:ext>
            </a:extLst>
          </p:cNvPr>
          <p:cNvGrpSpPr>
            <a:grpSpLocks noChangeAspect="1"/>
          </p:cNvGrpSpPr>
          <p:nvPr/>
        </p:nvGrpSpPr>
        <p:grpSpPr>
          <a:xfrm>
            <a:off x="10577752" y="4820518"/>
            <a:ext cx="501115" cy="546002"/>
            <a:chOff x="8104793" y="3991725"/>
            <a:chExt cx="582945" cy="635162"/>
          </a:xfrm>
        </p:grpSpPr>
        <p:sp>
          <p:nvSpPr>
            <p:cNvPr id="419" name="Rectangle 418">
              <a:extLst>
                <a:ext uri="{FF2B5EF4-FFF2-40B4-BE49-F238E27FC236}">
                  <a16:creationId xmlns:a16="http://schemas.microsoft.com/office/drawing/2014/main" id="{976FB73B-F329-4346-98A4-4DB2CA2371A6}"/>
                </a:ext>
              </a:extLst>
            </p:cNvPr>
            <p:cNvSpPr/>
            <p:nvPr/>
          </p:nvSpPr>
          <p:spPr>
            <a:xfrm>
              <a:off x="8104793" y="3991725"/>
              <a:ext cx="582945" cy="635162"/>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sp>
          <p:nvSpPr>
            <p:cNvPr id="420" name="Freeform 62">
              <a:extLst>
                <a:ext uri="{FF2B5EF4-FFF2-40B4-BE49-F238E27FC236}">
                  <a16:creationId xmlns:a16="http://schemas.microsoft.com/office/drawing/2014/main" id="{1CA3EE93-2673-48D6-87C4-C680A6348FA7}"/>
                </a:ext>
              </a:extLst>
            </p:cNvPr>
            <p:cNvSpPr>
              <a:spLocks noChangeArrowheads="1"/>
            </p:cNvSpPr>
            <p:nvPr/>
          </p:nvSpPr>
          <p:spPr bwMode="auto">
            <a:xfrm>
              <a:off x="8196611" y="4099084"/>
              <a:ext cx="396254" cy="430369"/>
            </a:xfrm>
            <a:custGeom>
              <a:avLst/>
              <a:gdLst>
                <a:gd name="T0" fmla="*/ 1025 w 1332"/>
                <a:gd name="T1" fmla="*/ 21 h 1446"/>
                <a:gd name="T2" fmla="*/ 666 w 1332"/>
                <a:gd name="T3" fmla="*/ 0 h 1446"/>
                <a:gd name="T4" fmla="*/ 306 w 1332"/>
                <a:gd name="T5" fmla="*/ 21 h 1446"/>
                <a:gd name="T6" fmla="*/ 0 w 1332"/>
                <a:gd name="T7" fmla="*/ 121 h 1446"/>
                <a:gd name="T8" fmla="*/ 0 w 1332"/>
                <a:gd name="T9" fmla="*/ 1324 h 1446"/>
                <a:gd name="T10" fmla="*/ 306 w 1332"/>
                <a:gd name="T11" fmla="*/ 1424 h 1446"/>
                <a:gd name="T12" fmla="*/ 666 w 1332"/>
                <a:gd name="T13" fmla="*/ 1445 h 1446"/>
                <a:gd name="T14" fmla="*/ 1025 w 1332"/>
                <a:gd name="T15" fmla="*/ 1424 h 1446"/>
                <a:gd name="T16" fmla="*/ 1331 w 1332"/>
                <a:gd name="T17" fmla="*/ 1324 h 1446"/>
                <a:gd name="T18" fmla="*/ 1331 w 1332"/>
                <a:gd name="T19" fmla="*/ 121 h 1446"/>
                <a:gd name="T20" fmla="*/ 1025 w 1332"/>
                <a:gd name="T21" fmla="*/ 21 h 1446"/>
                <a:gd name="T22" fmla="*/ 988 w 1332"/>
                <a:gd name="T23" fmla="*/ 1164 h 1446"/>
                <a:gd name="T24" fmla="*/ 988 w 1332"/>
                <a:gd name="T25" fmla="*/ 1169 h 1446"/>
                <a:gd name="T26" fmla="*/ 228 w 1332"/>
                <a:gd name="T27" fmla="*/ 1169 h 1446"/>
                <a:gd name="T28" fmla="*/ 228 w 1332"/>
                <a:gd name="T29" fmla="*/ 632 h 1446"/>
                <a:gd name="T30" fmla="*/ 233 w 1332"/>
                <a:gd name="T31" fmla="*/ 632 h 1446"/>
                <a:gd name="T32" fmla="*/ 472 w 1332"/>
                <a:gd name="T33" fmla="*/ 632 h 1446"/>
                <a:gd name="T34" fmla="*/ 479 w 1332"/>
                <a:gd name="T35" fmla="*/ 637 h 1446"/>
                <a:gd name="T36" fmla="*/ 511 w 1332"/>
                <a:gd name="T37" fmla="*/ 695 h 1446"/>
                <a:gd name="T38" fmla="*/ 521 w 1332"/>
                <a:gd name="T39" fmla="*/ 700 h 1446"/>
                <a:gd name="T40" fmla="*/ 917 w 1332"/>
                <a:gd name="T41" fmla="*/ 700 h 1446"/>
                <a:gd name="T42" fmla="*/ 988 w 1332"/>
                <a:gd name="T43" fmla="*/ 771 h 1446"/>
                <a:gd name="T44" fmla="*/ 988 w 1332"/>
                <a:gd name="T45" fmla="*/ 1164 h 1446"/>
                <a:gd name="T46" fmla="*/ 1103 w 1332"/>
                <a:gd name="T47" fmla="*/ 1041 h 1446"/>
                <a:gd name="T48" fmla="*/ 1046 w 1332"/>
                <a:gd name="T49" fmla="*/ 1041 h 1446"/>
                <a:gd name="T50" fmla="*/ 1046 w 1332"/>
                <a:gd name="T51" fmla="*/ 1033 h 1446"/>
                <a:gd name="T52" fmla="*/ 1046 w 1332"/>
                <a:gd name="T53" fmla="*/ 708 h 1446"/>
                <a:gd name="T54" fmla="*/ 975 w 1332"/>
                <a:gd name="T55" fmla="*/ 637 h 1446"/>
                <a:gd name="T56" fmla="*/ 582 w 1332"/>
                <a:gd name="T57" fmla="*/ 637 h 1446"/>
                <a:gd name="T58" fmla="*/ 571 w 1332"/>
                <a:gd name="T59" fmla="*/ 632 h 1446"/>
                <a:gd name="T60" fmla="*/ 540 w 1332"/>
                <a:gd name="T61" fmla="*/ 574 h 1446"/>
                <a:gd name="T62" fmla="*/ 532 w 1332"/>
                <a:gd name="T63" fmla="*/ 569 h 1446"/>
                <a:gd name="T64" fmla="*/ 351 w 1332"/>
                <a:gd name="T65" fmla="*/ 569 h 1446"/>
                <a:gd name="T66" fmla="*/ 343 w 1332"/>
                <a:gd name="T67" fmla="*/ 569 h 1446"/>
                <a:gd name="T68" fmla="*/ 343 w 1332"/>
                <a:gd name="T69" fmla="*/ 506 h 1446"/>
                <a:gd name="T70" fmla="*/ 348 w 1332"/>
                <a:gd name="T71" fmla="*/ 506 h 1446"/>
                <a:gd name="T72" fmla="*/ 587 w 1332"/>
                <a:gd name="T73" fmla="*/ 506 h 1446"/>
                <a:gd name="T74" fmla="*/ 595 w 1332"/>
                <a:gd name="T75" fmla="*/ 511 h 1446"/>
                <a:gd name="T76" fmla="*/ 626 w 1332"/>
                <a:gd name="T77" fmla="*/ 569 h 1446"/>
                <a:gd name="T78" fmla="*/ 637 w 1332"/>
                <a:gd name="T79" fmla="*/ 574 h 1446"/>
                <a:gd name="T80" fmla="*/ 1033 w 1332"/>
                <a:gd name="T81" fmla="*/ 574 h 1446"/>
                <a:gd name="T82" fmla="*/ 1103 w 1332"/>
                <a:gd name="T83" fmla="*/ 635 h 1446"/>
                <a:gd name="T84" fmla="*/ 1103 w 1332"/>
                <a:gd name="T85" fmla="*/ 645 h 1446"/>
                <a:gd name="T86" fmla="*/ 1103 w 1332"/>
                <a:gd name="T87" fmla="*/ 1038 h 1446"/>
                <a:gd name="T88" fmla="*/ 1103 w 1332"/>
                <a:gd name="T89" fmla="*/ 1041 h 1446"/>
                <a:gd name="T90" fmla="*/ 1274 w 1332"/>
                <a:gd name="T91" fmla="*/ 220 h 1446"/>
                <a:gd name="T92" fmla="*/ 666 w 1332"/>
                <a:gd name="T93" fmla="*/ 315 h 1446"/>
                <a:gd name="T94" fmla="*/ 57 w 1332"/>
                <a:gd name="T95" fmla="*/ 220 h 1446"/>
                <a:gd name="T96" fmla="*/ 57 w 1332"/>
                <a:gd name="T97" fmla="*/ 220 h 1446"/>
                <a:gd name="T98" fmla="*/ 666 w 1332"/>
                <a:gd name="T99" fmla="*/ 126 h 1446"/>
                <a:gd name="T100" fmla="*/ 1274 w 1332"/>
                <a:gd name="T101" fmla="*/ 220 h 14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332" h="1446">
                  <a:moveTo>
                    <a:pt x="1025" y="21"/>
                  </a:moveTo>
                  <a:cubicBezTo>
                    <a:pt x="852" y="0"/>
                    <a:pt x="673" y="0"/>
                    <a:pt x="666" y="0"/>
                  </a:cubicBezTo>
                  <a:cubicBezTo>
                    <a:pt x="658" y="0"/>
                    <a:pt x="479" y="0"/>
                    <a:pt x="306" y="21"/>
                  </a:cubicBezTo>
                  <a:cubicBezTo>
                    <a:pt x="5" y="58"/>
                    <a:pt x="0" y="121"/>
                    <a:pt x="0" y="121"/>
                  </a:cubicBezTo>
                  <a:lnTo>
                    <a:pt x="0" y="1324"/>
                  </a:lnTo>
                  <a:cubicBezTo>
                    <a:pt x="0" y="1324"/>
                    <a:pt x="2" y="1387"/>
                    <a:pt x="306" y="1424"/>
                  </a:cubicBezTo>
                  <a:cubicBezTo>
                    <a:pt x="479" y="1445"/>
                    <a:pt x="658" y="1445"/>
                    <a:pt x="666" y="1445"/>
                  </a:cubicBezTo>
                  <a:cubicBezTo>
                    <a:pt x="673" y="1445"/>
                    <a:pt x="852" y="1445"/>
                    <a:pt x="1025" y="1424"/>
                  </a:cubicBezTo>
                  <a:cubicBezTo>
                    <a:pt x="1326" y="1387"/>
                    <a:pt x="1331" y="1324"/>
                    <a:pt x="1331" y="1324"/>
                  </a:cubicBezTo>
                  <a:lnTo>
                    <a:pt x="1331" y="121"/>
                  </a:lnTo>
                  <a:cubicBezTo>
                    <a:pt x="1329" y="121"/>
                    <a:pt x="1326" y="58"/>
                    <a:pt x="1025" y="21"/>
                  </a:cubicBezTo>
                  <a:close/>
                  <a:moveTo>
                    <a:pt x="988" y="1164"/>
                  </a:moveTo>
                  <a:cubicBezTo>
                    <a:pt x="988" y="1167"/>
                    <a:pt x="988" y="1169"/>
                    <a:pt x="988" y="1169"/>
                  </a:cubicBezTo>
                  <a:cubicBezTo>
                    <a:pt x="734" y="1169"/>
                    <a:pt x="479" y="1169"/>
                    <a:pt x="228" y="1169"/>
                  </a:cubicBezTo>
                  <a:cubicBezTo>
                    <a:pt x="228" y="965"/>
                    <a:pt x="228" y="836"/>
                    <a:pt x="228" y="632"/>
                  </a:cubicBezTo>
                  <a:cubicBezTo>
                    <a:pt x="230" y="632"/>
                    <a:pt x="233" y="632"/>
                    <a:pt x="233" y="632"/>
                  </a:cubicBezTo>
                  <a:cubicBezTo>
                    <a:pt x="312" y="632"/>
                    <a:pt x="393" y="632"/>
                    <a:pt x="472" y="632"/>
                  </a:cubicBezTo>
                  <a:cubicBezTo>
                    <a:pt x="477" y="632"/>
                    <a:pt x="477" y="632"/>
                    <a:pt x="479" y="637"/>
                  </a:cubicBezTo>
                  <a:cubicBezTo>
                    <a:pt x="490" y="656"/>
                    <a:pt x="500" y="677"/>
                    <a:pt x="511" y="695"/>
                  </a:cubicBezTo>
                  <a:cubicBezTo>
                    <a:pt x="514" y="700"/>
                    <a:pt x="516" y="700"/>
                    <a:pt x="521" y="700"/>
                  </a:cubicBezTo>
                  <a:cubicBezTo>
                    <a:pt x="652" y="700"/>
                    <a:pt x="786" y="700"/>
                    <a:pt x="917" y="700"/>
                  </a:cubicBezTo>
                  <a:cubicBezTo>
                    <a:pt x="954" y="700"/>
                    <a:pt x="988" y="729"/>
                    <a:pt x="988" y="771"/>
                  </a:cubicBezTo>
                  <a:cubicBezTo>
                    <a:pt x="985" y="928"/>
                    <a:pt x="988" y="1009"/>
                    <a:pt x="988" y="1164"/>
                  </a:cubicBezTo>
                  <a:close/>
                  <a:moveTo>
                    <a:pt x="1103" y="1041"/>
                  </a:moveTo>
                  <a:cubicBezTo>
                    <a:pt x="1082" y="1041"/>
                    <a:pt x="1064" y="1041"/>
                    <a:pt x="1046" y="1041"/>
                  </a:cubicBezTo>
                  <a:cubicBezTo>
                    <a:pt x="1046" y="1038"/>
                    <a:pt x="1046" y="1036"/>
                    <a:pt x="1046" y="1033"/>
                  </a:cubicBezTo>
                  <a:cubicBezTo>
                    <a:pt x="1046" y="899"/>
                    <a:pt x="1046" y="842"/>
                    <a:pt x="1046" y="708"/>
                  </a:cubicBezTo>
                  <a:cubicBezTo>
                    <a:pt x="1046" y="674"/>
                    <a:pt x="1019" y="637"/>
                    <a:pt x="975" y="637"/>
                  </a:cubicBezTo>
                  <a:cubicBezTo>
                    <a:pt x="844" y="637"/>
                    <a:pt x="713" y="637"/>
                    <a:pt x="582" y="637"/>
                  </a:cubicBezTo>
                  <a:cubicBezTo>
                    <a:pt x="576" y="637"/>
                    <a:pt x="574" y="635"/>
                    <a:pt x="571" y="632"/>
                  </a:cubicBezTo>
                  <a:cubicBezTo>
                    <a:pt x="561" y="614"/>
                    <a:pt x="550" y="595"/>
                    <a:pt x="540" y="574"/>
                  </a:cubicBezTo>
                  <a:cubicBezTo>
                    <a:pt x="537" y="572"/>
                    <a:pt x="535" y="569"/>
                    <a:pt x="532" y="569"/>
                  </a:cubicBezTo>
                  <a:cubicBezTo>
                    <a:pt x="472" y="569"/>
                    <a:pt x="411" y="569"/>
                    <a:pt x="351" y="569"/>
                  </a:cubicBezTo>
                  <a:cubicBezTo>
                    <a:pt x="348" y="569"/>
                    <a:pt x="346" y="569"/>
                    <a:pt x="343" y="569"/>
                  </a:cubicBezTo>
                  <a:cubicBezTo>
                    <a:pt x="343" y="548"/>
                    <a:pt x="343" y="527"/>
                    <a:pt x="343" y="506"/>
                  </a:cubicBezTo>
                  <a:cubicBezTo>
                    <a:pt x="346" y="506"/>
                    <a:pt x="348" y="506"/>
                    <a:pt x="348" y="506"/>
                  </a:cubicBezTo>
                  <a:cubicBezTo>
                    <a:pt x="427" y="506"/>
                    <a:pt x="508" y="506"/>
                    <a:pt x="587" y="506"/>
                  </a:cubicBezTo>
                  <a:cubicBezTo>
                    <a:pt x="592" y="506"/>
                    <a:pt x="592" y="509"/>
                    <a:pt x="595" y="511"/>
                  </a:cubicBezTo>
                  <a:cubicBezTo>
                    <a:pt x="605" y="530"/>
                    <a:pt x="616" y="548"/>
                    <a:pt x="626" y="569"/>
                  </a:cubicBezTo>
                  <a:cubicBezTo>
                    <a:pt x="629" y="574"/>
                    <a:pt x="632" y="574"/>
                    <a:pt x="637" y="574"/>
                  </a:cubicBezTo>
                  <a:cubicBezTo>
                    <a:pt x="768" y="574"/>
                    <a:pt x="902" y="574"/>
                    <a:pt x="1033" y="574"/>
                  </a:cubicBezTo>
                  <a:cubicBezTo>
                    <a:pt x="1069" y="574"/>
                    <a:pt x="1098" y="598"/>
                    <a:pt x="1103" y="635"/>
                  </a:cubicBezTo>
                  <a:cubicBezTo>
                    <a:pt x="1103" y="637"/>
                    <a:pt x="1103" y="642"/>
                    <a:pt x="1103" y="645"/>
                  </a:cubicBezTo>
                  <a:cubicBezTo>
                    <a:pt x="1103" y="800"/>
                    <a:pt x="1103" y="884"/>
                    <a:pt x="1103" y="1038"/>
                  </a:cubicBezTo>
                  <a:cubicBezTo>
                    <a:pt x="1103" y="1036"/>
                    <a:pt x="1103" y="1038"/>
                    <a:pt x="1103" y="1041"/>
                  </a:cubicBezTo>
                  <a:close/>
                  <a:moveTo>
                    <a:pt x="1274" y="220"/>
                  </a:moveTo>
                  <a:cubicBezTo>
                    <a:pt x="1250" y="254"/>
                    <a:pt x="1036" y="315"/>
                    <a:pt x="666" y="315"/>
                  </a:cubicBezTo>
                  <a:cubicBezTo>
                    <a:pt x="297" y="315"/>
                    <a:pt x="81" y="254"/>
                    <a:pt x="57" y="220"/>
                  </a:cubicBezTo>
                  <a:lnTo>
                    <a:pt x="57" y="220"/>
                  </a:lnTo>
                  <a:cubicBezTo>
                    <a:pt x="78" y="186"/>
                    <a:pt x="296" y="126"/>
                    <a:pt x="666" y="126"/>
                  </a:cubicBezTo>
                  <a:cubicBezTo>
                    <a:pt x="1035" y="123"/>
                    <a:pt x="1253" y="184"/>
                    <a:pt x="1274" y="220"/>
                  </a:cubicBezTo>
                  <a:close/>
                </a:path>
              </a:pathLst>
            </a:custGeom>
            <a:solidFill>
              <a:srgbClr val="F80000"/>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421" name="Text Box 30">
            <a:extLst>
              <a:ext uri="{FF2B5EF4-FFF2-40B4-BE49-F238E27FC236}">
                <a16:creationId xmlns:a16="http://schemas.microsoft.com/office/drawing/2014/main" id="{BEE8E743-E6A0-4FA5-96B8-F3CC65A3D51F}"/>
              </a:ext>
            </a:extLst>
          </p:cNvPr>
          <p:cNvSpPr txBox="1">
            <a:spLocks noChangeArrowheads="1"/>
          </p:cNvSpPr>
          <p:nvPr/>
        </p:nvSpPr>
        <p:spPr bwMode="auto">
          <a:xfrm>
            <a:off x="10631190" y="5299045"/>
            <a:ext cx="381272" cy="246221"/>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solidFill>
                  <a:schemeClr val="bg2">
                    <a:lumMod val="10000"/>
                  </a:schemeClr>
                </a:solidFill>
              </a:rPr>
              <a:t>File Storage</a:t>
            </a:r>
          </a:p>
        </p:txBody>
      </p:sp>
      <p:sp>
        <p:nvSpPr>
          <p:cNvPr id="341" name="TextBox 340">
            <a:extLst>
              <a:ext uri="{FF2B5EF4-FFF2-40B4-BE49-F238E27FC236}">
                <a16:creationId xmlns:a16="http://schemas.microsoft.com/office/drawing/2014/main" id="{7D27F4F2-564C-4DA9-B409-B78DF00C68F2}"/>
              </a:ext>
            </a:extLst>
          </p:cNvPr>
          <p:cNvSpPr txBox="1"/>
          <p:nvPr/>
        </p:nvSpPr>
        <p:spPr>
          <a:xfrm>
            <a:off x="5423722" y="1961817"/>
            <a:ext cx="1439231" cy="692566"/>
          </a:xfrm>
          <a:prstGeom prst="rect">
            <a:avLst/>
          </a:prstGeom>
          <a:noFill/>
          <a:ln w="19050">
            <a:solidFill>
              <a:schemeClr val="accent3"/>
            </a:solidFill>
            <a:prstDash val="sysDash"/>
          </a:ln>
        </p:spPr>
        <p:txBody>
          <a:bodyPr wrap="square" rtlCol="0">
            <a:noAutofit/>
          </a:bodyPr>
          <a:lstStyle/>
          <a:p>
            <a:pPr algn="r"/>
            <a:r>
              <a:rPr lang="en-US" sz="1000" b="1" dirty="0"/>
              <a:t>RPS OHS</a:t>
            </a:r>
          </a:p>
        </p:txBody>
      </p:sp>
      <p:sp>
        <p:nvSpPr>
          <p:cNvPr id="343" name="TextBox 342">
            <a:extLst>
              <a:ext uri="{FF2B5EF4-FFF2-40B4-BE49-F238E27FC236}">
                <a16:creationId xmlns:a16="http://schemas.microsoft.com/office/drawing/2014/main" id="{061D9261-5688-4779-A670-CCBC7C5C30C3}"/>
              </a:ext>
            </a:extLst>
          </p:cNvPr>
          <p:cNvSpPr txBox="1"/>
          <p:nvPr/>
        </p:nvSpPr>
        <p:spPr>
          <a:xfrm>
            <a:off x="5423723" y="2702780"/>
            <a:ext cx="1439231" cy="711464"/>
          </a:xfrm>
          <a:prstGeom prst="rect">
            <a:avLst/>
          </a:prstGeom>
          <a:noFill/>
          <a:ln w="19050">
            <a:solidFill>
              <a:schemeClr val="accent3"/>
            </a:solidFill>
            <a:prstDash val="sysDash"/>
          </a:ln>
        </p:spPr>
        <p:txBody>
          <a:bodyPr wrap="square" rtlCol="0">
            <a:noAutofit/>
          </a:bodyPr>
          <a:lstStyle/>
          <a:p>
            <a:pPr algn="r"/>
            <a:r>
              <a:rPr lang="en-US" sz="1000" b="1" dirty="0"/>
              <a:t>Web PIA</a:t>
            </a:r>
          </a:p>
        </p:txBody>
      </p:sp>
      <p:sp>
        <p:nvSpPr>
          <p:cNvPr id="348" name="Line 54">
            <a:extLst>
              <a:ext uri="{FF2B5EF4-FFF2-40B4-BE49-F238E27FC236}">
                <a16:creationId xmlns:a16="http://schemas.microsoft.com/office/drawing/2014/main" id="{7CEEA5C4-1D37-4597-9CF4-D1537718B09B}"/>
              </a:ext>
            </a:extLst>
          </p:cNvPr>
          <p:cNvSpPr>
            <a:spLocks noChangeShapeType="1"/>
          </p:cNvSpPr>
          <p:nvPr/>
        </p:nvSpPr>
        <p:spPr bwMode="auto">
          <a:xfrm flipV="1">
            <a:off x="6203332" y="2611512"/>
            <a:ext cx="1" cy="187852"/>
          </a:xfrm>
          <a:prstGeom prst="line">
            <a:avLst/>
          </a:prstGeom>
          <a:noFill/>
          <a:ln w="12700">
            <a:solidFill>
              <a:schemeClr val="tx1"/>
            </a:solidFill>
            <a:round/>
            <a:headEnd type="oval" w="sm" len="sm"/>
            <a:tailEnd type="oval" w="sm" len="sm"/>
          </a:ln>
          <a:effectLst/>
        </p:spPr>
        <p:txBody>
          <a:bodyPr wrap="square" lIns="92051" tIns="46026" rIns="92051" bIns="46026">
            <a:spAutoFit/>
          </a:bodyPr>
          <a:lstStyle/>
          <a:p>
            <a:pPr>
              <a:defRPr/>
            </a:pPr>
            <a:endParaRPr lang="en-US" sz="1600"/>
          </a:p>
        </p:txBody>
      </p:sp>
      <p:sp>
        <p:nvSpPr>
          <p:cNvPr id="355" name="Text Box 30">
            <a:extLst>
              <a:ext uri="{FF2B5EF4-FFF2-40B4-BE49-F238E27FC236}">
                <a16:creationId xmlns:a16="http://schemas.microsoft.com/office/drawing/2014/main" id="{78AF28DE-9ACE-41C0-A696-AE8BE3CC1B82}"/>
              </a:ext>
            </a:extLst>
          </p:cNvPr>
          <p:cNvSpPr txBox="1">
            <a:spLocks noChangeArrowheads="1"/>
          </p:cNvSpPr>
          <p:nvPr/>
        </p:nvSpPr>
        <p:spPr bwMode="auto">
          <a:xfrm>
            <a:off x="5590362" y="2533405"/>
            <a:ext cx="540650" cy="123111"/>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t>OHS</a:t>
            </a:r>
          </a:p>
        </p:txBody>
      </p:sp>
      <p:grpSp>
        <p:nvGrpSpPr>
          <p:cNvPr id="422" name="Group 421">
            <a:extLst>
              <a:ext uri="{FF2B5EF4-FFF2-40B4-BE49-F238E27FC236}">
                <a16:creationId xmlns:a16="http://schemas.microsoft.com/office/drawing/2014/main" id="{C66D6624-6B46-4757-8F38-CC00F9317B12}"/>
              </a:ext>
            </a:extLst>
          </p:cNvPr>
          <p:cNvGrpSpPr/>
          <p:nvPr/>
        </p:nvGrpSpPr>
        <p:grpSpPr>
          <a:xfrm>
            <a:off x="5633469" y="2015262"/>
            <a:ext cx="505195" cy="549972"/>
            <a:chOff x="4174173" y="2103309"/>
            <a:chExt cx="639069" cy="695710"/>
          </a:xfrm>
        </p:grpSpPr>
        <p:grpSp>
          <p:nvGrpSpPr>
            <p:cNvPr id="423" name="Group 120">
              <a:extLst>
                <a:ext uri="{FF2B5EF4-FFF2-40B4-BE49-F238E27FC236}">
                  <a16:creationId xmlns:a16="http://schemas.microsoft.com/office/drawing/2014/main" id="{ADA858F4-173D-474C-9E27-935357BE61AE}"/>
                </a:ext>
              </a:extLst>
            </p:cNvPr>
            <p:cNvGrpSpPr/>
            <p:nvPr/>
          </p:nvGrpSpPr>
          <p:grpSpPr>
            <a:xfrm>
              <a:off x="4235962" y="2181412"/>
              <a:ext cx="502281" cy="548163"/>
              <a:chOff x="2505075" y="2108200"/>
              <a:chExt cx="330200" cy="360363"/>
            </a:xfrm>
            <a:solidFill>
              <a:srgbClr val="F80000"/>
            </a:solidFill>
          </p:grpSpPr>
          <p:sp>
            <p:nvSpPr>
              <p:cNvPr id="425" name="Freeform 118">
                <a:extLst>
                  <a:ext uri="{FF2B5EF4-FFF2-40B4-BE49-F238E27FC236}">
                    <a16:creationId xmlns:a16="http://schemas.microsoft.com/office/drawing/2014/main" id="{A275399B-3824-4DD8-946A-29ABF7346A25}"/>
                  </a:ext>
                </a:extLst>
              </p:cNvPr>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799"/>
              </a:p>
            </p:txBody>
          </p:sp>
          <p:sp>
            <p:nvSpPr>
              <p:cNvPr id="426" name="Freeform 119">
                <a:extLst>
                  <a:ext uri="{FF2B5EF4-FFF2-40B4-BE49-F238E27FC236}">
                    <a16:creationId xmlns:a16="http://schemas.microsoft.com/office/drawing/2014/main" id="{061AEDDA-7DD7-48F9-9101-9AC58E52EB41}"/>
                  </a:ext>
                </a:extLst>
              </p:cNvPr>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799"/>
              </a:p>
            </p:txBody>
          </p:sp>
        </p:grpSp>
        <p:sp>
          <p:nvSpPr>
            <p:cNvPr id="424" name="Rectangle 423">
              <a:extLst>
                <a:ext uri="{FF2B5EF4-FFF2-40B4-BE49-F238E27FC236}">
                  <a16:creationId xmlns:a16="http://schemas.microsoft.com/office/drawing/2014/main" id="{CD18B5B3-3EB7-4E3C-A29B-1473D589BF8F}"/>
                </a:ext>
              </a:extLst>
            </p:cNvPr>
            <p:cNvSpPr/>
            <p:nvPr/>
          </p:nvSpPr>
          <p:spPr>
            <a:xfrm>
              <a:off x="4174173" y="2103309"/>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sz="1799"/>
            </a:p>
          </p:txBody>
        </p:sp>
      </p:grpSp>
      <p:sp>
        <p:nvSpPr>
          <p:cNvPr id="427" name="TextBox 426">
            <a:extLst>
              <a:ext uri="{FF2B5EF4-FFF2-40B4-BE49-F238E27FC236}">
                <a16:creationId xmlns:a16="http://schemas.microsoft.com/office/drawing/2014/main" id="{07DFE01D-4C94-42E2-9705-F5DA859ECFAE}"/>
              </a:ext>
            </a:extLst>
          </p:cNvPr>
          <p:cNvSpPr txBox="1"/>
          <p:nvPr/>
        </p:nvSpPr>
        <p:spPr>
          <a:xfrm>
            <a:off x="5430221" y="3452717"/>
            <a:ext cx="1439231" cy="681632"/>
          </a:xfrm>
          <a:prstGeom prst="rect">
            <a:avLst/>
          </a:prstGeom>
          <a:noFill/>
          <a:ln w="19050">
            <a:solidFill>
              <a:schemeClr val="accent3"/>
            </a:solidFill>
            <a:prstDash val="sysDash"/>
          </a:ln>
        </p:spPr>
        <p:txBody>
          <a:bodyPr wrap="square" rtlCol="0">
            <a:noAutofit/>
          </a:bodyPr>
          <a:lstStyle/>
          <a:p>
            <a:pPr algn="r"/>
            <a:r>
              <a:rPr lang="en-US" sz="1000" b="1" dirty="0"/>
              <a:t>ES Cluster</a:t>
            </a:r>
          </a:p>
        </p:txBody>
      </p:sp>
      <p:sp>
        <p:nvSpPr>
          <p:cNvPr id="428" name="TextBox 427">
            <a:extLst>
              <a:ext uri="{FF2B5EF4-FFF2-40B4-BE49-F238E27FC236}">
                <a16:creationId xmlns:a16="http://schemas.microsoft.com/office/drawing/2014/main" id="{8434D639-3ECC-4F88-9C3C-62CF8A6F6E94}"/>
              </a:ext>
            </a:extLst>
          </p:cNvPr>
          <p:cNvSpPr txBox="1"/>
          <p:nvPr/>
        </p:nvSpPr>
        <p:spPr>
          <a:xfrm>
            <a:off x="5424932" y="5497051"/>
            <a:ext cx="1439231" cy="505514"/>
          </a:xfrm>
          <a:prstGeom prst="rect">
            <a:avLst/>
          </a:prstGeom>
          <a:noFill/>
          <a:ln w="19050">
            <a:solidFill>
              <a:schemeClr val="accent3"/>
            </a:solidFill>
            <a:prstDash val="sysDash"/>
          </a:ln>
        </p:spPr>
        <p:txBody>
          <a:bodyPr wrap="square" rtlCol="0">
            <a:noAutofit/>
          </a:bodyPr>
          <a:lstStyle/>
          <a:p>
            <a:pPr algn="r"/>
            <a:r>
              <a:rPr lang="en-US" sz="1000" b="1" dirty="0"/>
              <a:t>Database</a:t>
            </a:r>
          </a:p>
        </p:txBody>
      </p:sp>
      <p:sp>
        <p:nvSpPr>
          <p:cNvPr id="429" name="TextBox 428">
            <a:extLst>
              <a:ext uri="{FF2B5EF4-FFF2-40B4-BE49-F238E27FC236}">
                <a16:creationId xmlns:a16="http://schemas.microsoft.com/office/drawing/2014/main" id="{9F633AA7-D2DB-45A9-89FB-66DE1A7213F8}"/>
              </a:ext>
            </a:extLst>
          </p:cNvPr>
          <p:cNvSpPr txBox="1"/>
          <p:nvPr/>
        </p:nvSpPr>
        <p:spPr>
          <a:xfrm>
            <a:off x="5431683" y="4908076"/>
            <a:ext cx="1439231" cy="542112"/>
          </a:xfrm>
          <a:prstGeom prst="rect">
            <a:avLst/>
          </a:prstGeom>
          <a:noFill/>
          <a:ln w="19050">
            <a:solidFill>
              <a:schemeClr val="accent3"/>
            </a:solidFill>
            <a:prstDash val="sysDash"/>
          </a:ln>
        </p:spPr>
        <p:txBody>
          <a:bodyPr wrap="square" rtlCol="0">
            <a:noAutofit/>
          </a:bodyPr>
          <a:lstStyle/>
          <a:p>
            <a:pPr algn="r"/>
            <a:r>
              <a:rPr lang="en-US" sz="1000" b="1" dirty="0"/>
              <a:t>Win </a:t>
            </a:r>
          </a:p>
          <a:p>
            <a:pPr algn="r"/>
            <a:r>
              <a:rPr lang="en-US" sz="1000" b="1" dirty="0"/>
              <a:t>Client</a:t>
            </a:r>
          </a:p>
        </p:txBody>
      </p:sp>
      <p:sp>
        <p:nvSpPr>
          <p:cNvPr id="430" name="TextBox 429">
            <a:extLst>
              <a:ext uri="{FF2B5EF4-FFF2-40B4-BE49-F238E27FC236}">
                <a16:creationId xmlns:a16="http://schemas.microsoft.com/office/drawing/2014/main" id="{6382A8B4-2486-4647-BDC7-E06169227E12}"/>
              </a:ext>
            </a:extLst>
          </p:cNvPr>
          <p:cNvSpPr txBox="1"/>
          <p:nvPr/>
        </p:nvSpPr>
        <p:spPr>
          <a:xfrm>
            <a:off x="5431682" y="4180362"/>
            <a:ext cx="1439231" cy="680851"/>
          </a:xfrm>
          <a:prstGeom prst="rect">
            <a:avLst/>
          </a:prstGeom>
          <a:noFill/>
          <a:ln w="19050">
            <a:solidFill>
              <a:schemeClr val="accent3"/>
            </a:solidFill>
            <a:prstDash val="sysDash"/>
          </a:ln>
        </p:spPr>
        <p:txBody>
          <a:bodyPr wrap="square" rtlCol="0">
            <a:noAutofit/>
          </a:bodyPr>
          <a:lstStyle/>
          <a:p>
            <a:pPr algn="r"/>
            <a:r>
              <a:rPr lang="en-US" sz="1000" b="1" dirty="0" err="1"/>
              <a:t>Midtier</a:t>
            </a:r>
            <a:endParaRPr lang="en-US" sz="1000" b="1" dirty="0"/>
          </a:p>
        </p:txBody>
      </p:sp>
      <p:sp>
        <p:nvSpPr>
          <p:cNvPr id="431" name="Line 55">
            <a:extLst>
              <a:ext uri="{FF2B5EF4-FFF2-40B4-BE49-F238E27FC236}">
                <a16:creationId xmlns:a16="http://schemas.microsoft.com/office/drawing/2014/main" id="{453279B1-27ED-4A2E-87CB-EAA8247C3DE8}"/>
              </a:ext>
            </a:extLst>
          </p:cNvPr>
          <p:cNvSpPr>
            <a:spLocks noChangeShapeType="1"/>
          </p:cNvSpPr>
          <p:nvPr/>
        </p:nvSpPr>
        <p:spPr bwMode="auto">
          <a:xfrm flipV="1">
            <a:off x="5336381" y="2468691"/>
            <a:ext cx="143186" cy="7974"/>
          </a:xfrm>
          <a:prstGeom prst="line">
            <a:avLst/>
          </a:prstGeom>
          <a:noFill/>
          <a:ln w="12700">
            <a:solidFill>
              <a:schemeClr val="tx1"/>
            </a:solidFill>
            <a:round/>
            <a:headEnd type="oval" w="sm" len="sm"/>
            <a:tailEnd type="oval" w="sm" len="sm"/>
          </a:ln>
          <a:effectLst/>
        </p:spPr>
        <p:txBody>
          <a:bodyPr wrap="square" lIns="92051" tIns="46026" rIns="92051" bIns="46026">
            <a:spAutoFit/>
          </a:bodyPr>
          <a:lstStyle/>
          <a:p>
            <a:pPr>
              <a:defRPr/>
            </a:pPr>
            <a:endParaRPr lang="en-US" sz="1799"/>
          </a:p>
        </p:txBody>
      </p:sp>
      <p:sp>
        <p:nvSpPr>
          <p:cNvPr id="432" name="Line 55">
            <a:extLst>
              <a:ext uri="{FF2B5EF4-FFF2-40B4-BE49-F238E27FC236}">
                <a16:creationId xmlns:a16="http://schemas.microsoft.com/office/drawing/2014/main" id="{64735D29-2E9C-4133-897F-BB5C102B82F7}"/>
              </a:ext>
            </a:extLst>
          </p:cNvPr>
          <p:cNvSpPr>
            <a:spLocks noChangeShapeType="1"/>
          </p:cNvSpPr>
          <p:nvPr/>
        </p:nvSpPr>
        <p:spPr bwMode="auto">
          <a:xfrm flipV="1">
            <a:off x="5344617" y="3067146"/>
            <a:ext cx="118068" cy="0"/>
          </a:xfrm>
          <a:prstGeom prst="line">
            <a:avLst/>
          </a:prstGeom>
          <a:noFill/>
          <a:ln w="12700">
            <a:solidFill>
              <a:schemeClr val="tx1"/>
            </a:solidFill>
            <a:round/>
            <a:headEnd type="oval" w="sm" len="sm"/>
            <a:tailEnd type="oval" w="sm" len="sm"/>
          </a:ln>
          <a:effectLst/>
        </p:spPr>
        <p:txBody>
          <a:bodyPr wrap="square" lIns="92051" tIns="46026" rIns="92051" bIns="46026">
            <a:spAutoFit/>
          </a:bodyPr>
          <a:lstStyle/>
          <a:p>
            <a:pPr>
              <a:defRPr/>
            </a:pPr>
            <a:endParaRPr lang="en-US" sz="1799"/>
          </a:p>
        </p:txBody>
      </p:sp>
      <p:sp>
        <p:nvSpPr>
          <p:cNvPr id="433" name="Line 55">
            <a:extLst>
              <a:ext uri="{FF2B5EF4-FFF2-40B4-BE49-F238E27FC236}">
                <a16:creationId xmlns:a16="http://schemas.microsoft.com/office/drawing/2014/main" id="{F8A5C51C-0E03-4E8C-AF1B-89F2421DDA0E}"/>
              </a:ext>
            </a:extLst>
          </p:cNvPr>
          <p:cNvSpPr>
            <a:spLocks noChangeShapeType="1"/>
          </p:cNvSpPr>
          <p:nvPr/>
        </p:nvSpPr>
        <p:spPr bwMode="auto">
          <a:xfrm flipV="1">
            <a:off x="5344617" y="3871353"/>
            <a:ext cx="153221" cy="0"/>
          </a:xfrm>
          <a:prstGeom prst="line">
            <a:avLst/>
          </a:prstGeom>
          <a:noFill/>
          <a:ln w="12700">
            <a:solidFill>
              <a:schemeClr val="tx1"/>
            </a:solidFill>
            <a:round/>
            <a:headEnd type="oval" w="sm" len="sm"/>
            <a:tailEnd type="oval" w="sm" len="sm"/>
          </a:ln>
          <a:effectLst/>
        </p:spPr>
        <p:txBody>
          <a:bodyPr wrap="square" lIns="92051" tIns="46026" rIns="92051" bIns="46026">
            <a:spAutoFit/>
          </a:bodyPr>
          <a:lstStyle/>
          <a:p>
            <a:pPr>
              <a:defRPr/>
            </a:pPr>
            <a:endParaRPr lang="en-US" sz="1799"/>
          </a:p>
        </p:txBody>
      </p:sp>
      <p:sp>
        <p:nvSpPr>
          <p:cNvPr id="434" name="Line 55">
            <a:extLst>
              <a:ext uri="{FF2B5EF4-FFF2-40B4-BE49-F238E27FC236}">
                <a16:creationId xmlns:a16="http://schemas.microsoft.com/office/drawing/2014/main" id="{F2027307-F65D-4706-8DFA-B079CED82F84}"/>
              </a:ext>
            </a:extLst>
          </p:cNvPr>
          <p:cNvSpPr>
            <a:spLocks noChangeShapeType="1"/>
          </p:cNvSpPr>
          <p:nvPr/>
        </p:nvSpPr>
        <p:spPr bwMode="auto">
          <a:xfrm flipV="1">
            <a:off x="5344616" y="4516282"/>
            <a:ext cx="131440" cy="0"/>
          </a:xfrm>
          <a:prstGeom prst="line">
            <a:avLst/>
          </a:prstGeom>
          <a:noFill/>
          <a:ln w="12700">
            <a:solidFill>
              <a:schemeClr val="tx1"/>
            </a:solidFill>
            <a:round/>
            <a:headEnd type="oval" w="sm" len="sm"/>
            <a:tailEnd type="oval" w="sm" len="sm"/>
          </a:ln>
          <a:effectLst/>
        </p:spPr>
        <p:txBody>
          <a:bodyPr wrap="square" lIns="92051" tIns="46026" rIns="92051" bIns="46026">
            <a:spAutoFit/>
          </a:bodyPr>
          <a:lstStyle/>
          <a:p>
            <a:pPr>
              <a:defRPr/>
            </a:pPr>
            <a:endParaRPr lang="en-US" sz="1799"/>
          </a:p>
        </p:txBody>
      </p:sp>
      <p:sp>
        <p:nvSpPr>
          <p:cNvPr id="435" name="Line 55">
            <a:extLst>
              <a:ext uri="{FF2B5EF4-FFF2-40B4-BE49-F238E27FC236}">
                <a16:creationId xmlns:a16="http://schemas.microsoft.com/office/drawing/2014/main" id="{61288FB4-C868-40A5-97AF-09E93145ECE1}"/>
              </a:ext>
            </a:extLst>
          </p:cNvPr>
          <p:cNvSpPr>
            <a:spLocks noChangeShapeType="1"/>
          </p:cNvSpPr>
          <p:nvPr/>
        </p:nvSpPr>
        <p:spPr bwMode="auto">
          <a:xfrm>
            <a:off x="5336380" y="5188676"/>
            <a:ext cx="139676" cy="0"/>
          </a:xfrm>
          <a:prstGeom prst="line">
            <a:avLst/>
          </a:prstGeom>
          <a:noFill/>
          <a:ln w="12700">
            <a:solidFill>
              <a:schemeClr val="tx1"/>
            </a:solidFill>
            <a:round/>
            <a:headEnd type="oval" w="sm" len="sm"/>
            <a:tailEnd type="oval" w="sm" len="sm"/>
          </a:ln>
          <a:effectLst/>
        </p:spPr>
        <p:txBody>
          <a:bodyPr wrap="square" lIns="92051" tIns="46026" rIns="92051" bIns="46026">
            <a:spAutoFit/>
          </a:bodyPr>
          <a:lstStyle/>
          <a:p>
            <a:pPr>
              <a:defRPr/>
            </a:pPr>
            <a:endParaRPr lang="en-US" sz="1799"/>
          </a:p>
        </p:txBody>
      </p:sp>
      <p:sp>
        <p:nvSpPr>
          <p:cNvPr id="436" name="Line 55">
            <a:extLst>
              <a:ext uri="{FF2B5EF4-FFF2-40B4-BE49-F238E27FC236}">
                <a16:creationId xmlns:a16="http://schemas.microsoft.com/office/drawing/2014/main" id="{F081DB30-FAF7-4A4A-A003-6EEC2F7C06CD}"/>
              </a:ext>
            </a:extLst>
          </p:cNvPr>
          <p:cNvSpPr>
            <a:spLocks noChangeShapeType="1"/>
          </p:cNvSpPr>
          <p:nvPr/>
        </p:nvSpPr>
        <p:spPr bwMode="auto">
          <a:xfrm flipV="1">
            <a:off x="5350080" y="5750012"/>
            <a:ext cx="128074" cy="0"/>
          </a:xfrm>
          <a:prstGeom prst="line">
            <a:avLst/>
          </a:prstGeom>
          <a:noFill/>
          <a:ln w="12700">
            <a:solidFill>
              <a:schemeClr val="tx1"/>
            </a:solidFill>
            <a:round/>
            <a:headEnd type="oval" w="sm" len="sm"/>
            <a:tailEnd type="oval" w="sm" len="sm"/>
          </a:ln>
          <a:effectLst/>
        </p:spPr>
        <p:txBody>
          <a:bodyPr wrap="square" lIns="92051" tIns="46026" rIns="92051" bIns="46026">
            <a:spAutoFit/>
          </a:bodyPr>
          <a:lstStyle/>
          <a:p>
            <a:pPr>
              <a:defRPr/>
            </a:pPr>
            <a:endParaRPr lang="en-US" sz="1799"/>
          </a:p>
        </p:txBody>
      </p:sp>
      <p:sp>
        <p:nvSpPr>
          <p:cNvPr id="437" name="Line 54">
            <a:extLst>
              <a:ext uri="{FF2B5EF4-FFF2-40B4-BE49-F238E27FC236}">
                <a16:creationId xmlns:a16="http://schemas.microsoft.com/office/drawing/2014/main" id="{CF9FB83A-19C4-4486-B042-54FC2BCD1E3B}"/>
              </a:ext>
            </a:extLst>
          </p:cNvPr>
          <p:cNvSpPr>
            <a:spLocks noChangeShapeType="1"/>
          </p:cNvSpPr>
          <p:nvPr/>
        </p:nvSpPr>
        <p:spPr bwMode="auto">
          <a:xfrm flipV="1">
            <a:off x="6195117" y="3329347"/>
            <a:ext cx="1" cy="187852"/>
          </a:xfrm>
          <a:prstGeom prst="line">
            <a:avLst/>
          </a:prstGeom>
          <a:noFill/>
          <a:ln w="12700">
            <a:solidFill>
              <a:schemeClr val="tx1"/>
            </a:solidFill>
            <a:round/>
            <a:headEnd type="oval" w="sm" len="sm"/>
            <a:tailEnd type="oval" w="sm" len="sm"/>
          </a:ln>
          <a:effectLst/>
        </p:spPr>
        <p:txBody>
          <a:bodyPr wrap="square" lIns="92051" tIns="46026" rIns="92051" bIns="46026">
            <a:spAutoFit/>
          </a:bodyPr>
          <a:lstStyle/>
          <a:p>
            <a:pPr>
              <a:defRPr/>
            </a:pPr>
            <a:endParaRPr lang="en-US" sz="1600"/>
          </a:p>
        </p:txBody>
      </p:sp>
      <p:sp>
        <p:nvSpPr>
          <p:cNvPr id="438" name="Line 54">
            <a:extLst>
              <a:ext uri="{FF2B5EF4-FFF2-40B4-BE49-F238E27FC236}">
                <a16:creationId xmlns:a16="http://schemas.microsoft.com/office/drawing/2014/main" id="{32C038B2-10D4-4D73-A94B-17566F371DC9}"/>
              </a:ext>
            </a:extLst>
          </p:cNvPr>
          <p:cNvSpPr>
            <a:spLocks noChangeShapeType="1"/>
          </p:cNvSpPr>
          <p:nvPr/>
        </p:nvSpPr>
        <p:spPr bwMode="auto">
          <a:xfrm flipV="1">
            <a:off x="6400496" y="4775964"/>
            <a:ext cx="1" cy="187852"/>
          </a:xfrm>
          <a:prstGeom prst="line">
            <a:avLst/>
          </a:prstGeom>
          <a:noFill/>
          <a:ln w="12700">
            <a:solidFill>
              <a:schemeClr val="tx1"/>
            </a:solidFill>
            <a:round/>
            <a:headEnd type="oval" w="sm" len="sm"/>
            <a:tailEnd type="oval" w="sm" len="sm"/>
          </a:ln>
          <a:effectLst/>
        </p:spPr>
        <p:txBody>
          <a:bodyPr wrap="square" lIns="92051" tIns="46026" rIns="92051" bIns="46026">
            <a:spAutoFit/>
          </a:bodyPr>
          <a:lstStyle/>
          <a:p>
            <a:pPr>
              <a:defRPr/>
            </a:pPr>
            <a:endParaRPr lang="en-US" sz="1600"/>
          </a:p>
        </p:txBody>
      </p:sp>
      <p:sp>
        <p:nvSpPr>
          <p:cNvPr id="439" name="Line 54">
            <a:extLst>
              <a:ext uri="{FF2B5EF4-FFF2-40B4-BE49-F238E27FC236}">
                <a16:creationId xmlns:a16="http://schemas.microsoft.com/office/drawing/2014/main" id="{AF2CCD39-8002-470B-80CC-003573E00402}"/>
              </a:ext>
            </a:extLst>
          </p:cNvPr>
          <p:cNvSpPr>
            <a:spLocks noChangeShapeType="1"/>
          </p:cNvSpPr>
          <p:nvPr/>
        </p:nvSpPr>
        <p:spPr bwMode="auto">
          <a:xfrm flipV="1">
            <a:off x="6396335" y="5359887"/>
            <a:ext cx="1" cy="187852"/>
          </a:xfrm>
          <a:prstGeom prst="line">
            <a:avLst/>
          </a:prstGeom>
          <a:noFill/>
          <a:ln w="12700">
            <a:solidFill>
              <a:schemeClr val="tx1"/>
            </a:solidFill>
            <a:round/>
            <a:headEnd type="oval" w="sm" len="sm"/>
            <a:tailEnd type="oval" w="sm" len="sm"/>
          </a:ln>
          <a:effectLst/>
        </p:spPr>
        <p:txBody>
          <a:bodyPr wrap="square" lIns="92051" tIns="46026" rIns="92051" bIns="46026">
            <a:spAutoFit/>
          </a:bodyPr>
          <a:lstStyle/>
          <a:p>
            <a:pPr>
              <a:defRPr/>
            </a:pPr>
            <a:endParaRPr lang="en-US" sz="1600"/>
          </a:p>
        </p:txBody>
      </p:sp>
      <p:grpSp>
        <p:nvGrpSpPr>
          <p:cNvPr id="440" name="Group 439">
            <a:extLst>
              <a:ext uri="{FF2B5EF4-FFF2-40B4-BE49-F238E27FC236}">
                <a16:creationId xmlns:a16="http://schemas.microsoft.com/office/drawing/2014/main" id="{1209AF05-C324-440F-8C22-AFF587DE2BC4}"/>
              </a:ext>
            </a:extLst>
          </p:cNvPr>
          <p:cNvGrpSpPr/>
          <p:nvPr/>
        </p:nvGrpSpPr>
        <p:grpSpPr>
          <a:xfrm>
            <a:off x="6762303" y="3084004"/>
            <a:ext cx="217302" cy="1354195"/>
            <a:chOff x="7733555" y="3094703"/>
            <a:chExt cx="217359" cy="1354548"/>
          </a:xfrm>
        </p:grpSpPr>
        <p:sp>
          <p:nvSpPr>
            <p:cNvPr id="441" name="Line 55">
              <a:extLst>
                <a:ext uri="{FF2B5EF4-FFF2-40B4-BE49-F238E27FC236}">
                  <a16:creationId xmlns:a16="http://schemas.microsoft.com/office/drawing/2014/main" id="{A14F6025-9F01-4DE0-8CD5-2FF12D310BAA}"/>
                </a:ext>
              </a:extLst>
            </p:cNvPr>
            <p:cNvSpPr>
              <a:spLocks noChangeShapeType="1"/>
            </p:cNvSpPr>
            <p:nvPr/>
          </p:nvSpPr>
          <p:spPr bwMode="auto">
            <a:xfrm flipV="1">
              <a:off x="7733555" y="3103108"/>
              <a:ext cx="213711" cy="0"/>
            </a:xfrm>
            <a:prstGeom prst="line">
              <a:avLst/>
            </a:prstGeom>
            <a:noFill/>
            <a:ln w="12700">
              <a:solidFill>
                <a:schemeClr val="tx1"/>
              </a:solidFill>
              <a:round/>
              <a:headEnd type="oval" w="sm" len="sm"/>
              <a:tailEnd type="none" w="sm" len="sm"/>
            </a:ln>
            <a:effectLst/>
          </p:spPr>
          <p:txBody>
            <a:bodyPr wrap="square" lIns="92051" tIns="46026" rIns="92051" bIns="46026">
              <a:spAutoFit/>
            </a:bodyPr>
            <a:lstStyle/>
            <a:p>
              <a:pPr>
                <a:defRPr/>
              </a:pPr>
              <a:endParaRPr lang="en-US" sz="1799"/>
            </a:p>
          </p:txBody>
        </p:sp>
        <p:sp>
          <p:nvSpPr>
            <p:cNvPr id="442" name="Line 55">
              <a:extLst>
                <a:ext uri="{FF2B5EF4-FFF2-40B4-BE49-F238E27FC236}">
                  <a16:creationId xmlns:a16="http://schemas.microsoft.com/office/drawing/2014/main" id="{674A64DA-EB0A-4A0D-A386-DD6C5C855372}"/>
                </a:ext>
              </a:extLst>
            </p:cNvPr>
            <p:cNvSpPr>
              <a:spLocks noChangeShapeType="1"/>
            </p:cNvSpPr>
            <p:nvPr/>
          </p:nvSpPr>
          <p:spPr bwMode="auto">
            <a:xfrm flipV="1">
              <a:off x="7737203" y="4449251"/>
              <a:ext cx="213711" cy="0"/>
            </a:xfrm>
            <a:prstGeom prst="line">
              <a:avLst/>
            </a:prstGeom>
            <a:noFill/>
            <a:ln w="12700">
              <a:solidFill>
                <a:schemeClr val="tx1"/>
              </a:solidFill>
              <a:round/>
              <a:headEnd type="oval" w="sm" len="sm"/>
              <a:tailEnd type="none" w="sm" len="sm"/>
            </a:ln>
            <a:effectLst/>
          </p:spPr>
          <p:txBody>
            <a:bodyPr wrap="square" lIns="92051" tIns="46026" rIns="92051" bIns="46026">
              <a:spAutoFit/>
            </a:bodyPr>
            <a:lstStyle/>
            <a:p>
              <a:pPr>
                <a:defRPr/>
              </a:pPr>
              <a:endParaRPr lang="en-US" sz="1799"/>
            </a:p>
          </p:txBody>
        </p:sp>
        <p:sp>
          <p:nvSpPr>
            <p:cNvPr id="443" name="Line 54">
              <a:extLst>
                <a:ext uri="{FF2B5EF4-FFF2-40B4-BE49-F238E27FC236}">
                  <a16:creationId xmlns:a16="http://schemas.microsoft.com/office/drawing/2014/main" id="{A9145697-C58C-4686-B8BA-8CB25B939F5C}"/>
                </a:ext>
              </a:extLst>
            </p:cNvPr>
            <p:cNvSpPr>
              <a:spLocks noChangeShapeType="1"/>
            </p:cNvSpPr>
            <p:nvPr/>
          </p:nvSpPr>
          <p:spPr bwMode="auto">
            <a:xfrm flipH="1" flipV="1">
              <a:off x="7946422" y="3094703"/>
              <a:ext cx="2" cy="1354548"/>
            </a:xfrm>
            <a:prstGeom prst="line">
              <a:avLst/>
            </a:prstGeom>
            <a:noFill/>
            <a:ln w="12700">
              <a:solidFill>
                <a:schemeClr val="tx1"/>
              </a:solidFill>
              <a:round/>
              <a:headEnd type="none" w="sm" len="sm"/>
              <a:tailEnd type="none" w="sm" len="sm"/>
            </a:ln>
            <a:effectLst/>
          </p:spPr>
          <p:txBody>
            <a:bodyPr wrap="square" lIns="92051" tIns="46026" rIns="92051" bIns="46026">
              <a:spAutoFit/>
            </a:bodyPr>
            <a:lstStyle/>
            <a:p>
              <a:pPr>
                <a:defRPr/>
              </a:pPr>
              <a:endParaRPr lang="en-US" sz="1600"/>
            </a:p>
          </p:txBody>
        </p:sp>
      </p:grpSp>
      <p:grpSp>
        <p:nvGrpSpPr>
          <p:cNvPr id="444" name="Group 443">
            <a:extLst>
              <a:ext uri="{FF2B5EF4-FFF2-40B4-BE49-F238E27FC236}">
                <a16:creationId xmlns:a16="http://schemas.microsoft.com/office/drawing/2014/main" id="{18F1E480-8164-47A3-BE97-6A587899D325}"/>
              </a:ext>
            </a:extLst>
          </p:cNvPr>
          <p:cNvGrpSpPr/>
          <p:nvPr/>
        </p:nvGrpSpPr>
        <p:grpSpPr>
          <a:xfrm>
            <a:off x="6645459" y="4530249"/>
            <a:ext cx="336906" cy="1303324"/>
            <a:chOff x="7733555" y="3094703"/>
            <a:chExt cx="217359" cy="1354548"/>
          </a:xfrm>
        </p:grpSpPr>
        <p:sp>
          <p:nvSpPr>
            <p:cNvPr id="445" name="Line 55">
              <a:extLst>
                <a:ext uri="{FF2B5EF4-FFF2-40B4-BE49-F238E27FC236}">
                  <a16:creationId xmlns:a16="http://schemas.microsoft.com/office/drawing/2014/main" id="{8E7F37CD-3DF8-4928-B4D4-0CD5AE96A9FC}"/>
                </a:ext>
              </a:extLst>
            </p:cNvPr>
            <p:cNvSpPr>
              <a:spLocks noChangeShapeType="1"/>
            </p:cNvSpPr>
            <p:nvPr/>
          </p:nvSpPr>
          <p:spPr bwMode="auto">
            <a:xfrm flipV="1">
              <a:off x="7733555" y="3103108"/>
              <a:ext cx="213711" cy="0"/>
            </a:xfrm>
            <a:prstGeom prst="line">
              <a:avLst/>
            </a:prstGeom>
            <a:noFill/>
            <a:ln w="12700">
              <a:solidFill>
                <a:schemeClr val="tx1"/>
              </a:solidFill>
              <a:round/>
              <a:headEnd type="oval" w="sm" len="sm"/>
              <a:tailEnd type="none" w="sm" len="sm"/>
            </a:ln>
            <a:effectLst/>
          </p:spPr>
          <p:txBody>
            <a:bodyPr wrap="square" lIns="92051" tIns="46026" rIns="92051" bIns="46026">
              <a:spAutoFit/>
            </a:bodyPr>
            <a:lstStyle/>
            <a:p>
              <a:pPr>
                <a:defRPr/>
              </a:pPr>
              <a:endParaRPr lang="en-US" sz="1799"/>
            </a:p>
          </p:txBody>
        </p:sp>
        <p:sp>
          <p:nvSpPr>
            <p:cNvPr id="446" name="Line 55">
              <a:extLst>
                <a:ext uri="{FF2B5EF4-FFF2-40B4-BE49-F238E27FC236}">
                  <a16:creationId xmlns:a16="http://schemas.microsoft.com/office/drawing/2014/main" id="{E3E36E88-C04E-429E-8C48-0AD11F7EFB4F}"/>
                </a:ext>
              </a:extLst>
            </p:cNvPr>
            <p:cNvSpPr>
              <a:spLocks noChangeShapeType="1"/>
            </p:cNvSpPr>
            <p:nvPr/>
          </p:nvSpPr>
          <p:spPr bwMode="auto">
            <a:xfrm flipV="1">
              <a:off x="7737203" y="4449251"/>
              <a:ext cx="213711" cy="0"/>
            </a:xfrm>
            <a:prstGeom prst="line">
              <a:avLst/>
            </a:prstGeom>
            <a:noFill/>
            <a:ln w="12700">
              <a:solidFill>
                <a:schemeClr val="tx1"/>
              </a:solidFill>
              <a:round/>
              <a:headEnd type="oval" w="sm" len="sm"/>
              <a:tailEnd type="none" w="sm" len="sm"/>
            </a:ln>
            <a:effectLst/>
          </p:spPr>
          <p:txBody>
            <a:bodyPr wrap="square" lIns="92051" tIns="46026" rIns="92051" bIns="46026">
              <a:spAutoFit/>
            </a:bodyPr>
            <a:lstStyle/>
            <a:p>
              <a:pPr>
                <a:defRPr/>
              </a:pPr>
              <a:endParaRPr lang="en-US" sz="1799"/>
            </a:p>
          </p:txBody>
        </p:sp>
        <p:sp>
          <p:nvSpPr>
            <p:cNvPr id="447" name="Line 54">
              <a:extLst>
                <a:ext uri="{FF2B5EF4-FFF2-40B4-BE49-F238E27FC236}">
                  <a16:creationId xmlns:a16="http://schemas.microsoft.com/office/drawing/2014/main" id="{00F08C9B-1CCA-44AB-9980-9F36F1FB3D7A}"/>
                </a:ext>
              </a:extLst>
            </p:cNvPr>
            <p:cNvSpPr>
              <a:spLocks noChangeShapeType="1"/>
            </p:cNvSpPr>
            <p:nvPr/>
          </p:nvSpPr>
          <p:spPr bwMode="auto">
            <a:xfrm flipH="1" flipV="1">
              <a:off x="7946422" y="3094703"/>
              <a:ext cx="2" cy="1354548"/>
            </a:xfrm>
            <a:prstGeom prst="line">
              <a:avLst/>
            </a:prstGeom>
            <a:noFill/>
            <a:ln w="12700">
              <a:solidFill>
                <a:schemeClr val="tx1"/>
              </a:solidFill>
              <a:round/>
              <a:headEnd type="none" w="sm" len="sm"/>
              <a:tailEnd type="none" w="sm" len="sm"/>
            </a:ln>
            <a:effectLst/>
          </p:spPr>
          <p:txBody>
            <a:bodyPr wrap="square" lIns="92051" tIns="46026" rIns="92051" bIns="46026">
              <a:spAutoFit/>
            </a:bodyPr>
            <a:lstStyle/>
            <a:p>
              <a:pPr>
                <a:defRPr/>
              </a:pPr>
              <a:endParaRPr lang="en-US" sz="1600"/>
            </a:p>
          </p:txBody>
        </p:sp>
      </p:grpSp>
      <p:sp>
        <p:nvSpPr>
          <p:cNvPr id="448" name="Text Box 30">
            <a:extLst>
              <a:ext uri="{FF2B5EF4-FFF2-40B4-BE49-F238E27FC236}">
                <a16:creationId xmlns:a16="http://schemas.microsoft.com/office/drawing/2014/main" id="{1A9AC19D-E78B-4537-B6E4-2F063117E9C9}"/>
              </a:ext>
            </a:extLst>
          </p:cNvPr>
          <p:cNvSpPr txBox="1">
            <a:spLocks noChangeArrowheads="1"/>
          </p:cNvSpPr>
          <p:nvPr/>
        </p:nvSpPr>
        <p:spPr bwMode="auto">
          <a:xfrm>
            <a:off x="5597403" y="3234250"/>
            <a:ext cx="540650" cy="123111"/>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t>PIA</a:t>
            </a:r>
          </a:p>
        </p:txBody>
      </p:sp>
      <p:grpSp>
        <p:nvGrpSpPr>
          <p:cNvPr id="449" name="Group 448">
            <a:extLst>
              <a:ext uri="{FF2B5EF4-FFF2-40B4-BE49-F238E27FC236}">
                <a16:creationId xmlns:a16="http://schemas.microsoft.com/office/drawing/2014/main" id="{3C78CB89-AF56-4381-B2F4-400E7AE639DD}"/>
              </a:ext>
            </a:extLst>
          </p:cNvPr>
          <p:cNvGrpSpPr/>
          <p:nvPr/>
        </p:nvGrpSpPr>
        <p:grpSpPr>
          <a:xfrm>
            <a:off x="5640510" y="2716106"/>
            <a:ext cx="505195" cy="549972"/>
            <a:chOff x="4174173" y="2103309"/>
            <a:chExt cx="639069" cy="695710"/>
          </a:xfrm>
        </p:grpSpPr>
        <p:grpSp>
          <p:nvGrpSpPr>
            <p:cNvPr id="450" name="Group 120">
              <a:extLst>
                <a:ext uri="{FF2B5EF4-FFF2-40B4-BE49-F238E27FC236}">
                  <a16:creationId xmlns:a16="http://schemas.microsoft.com/office/drawing/2014/main" id="{9AD747D3-3438-42AC-A5F8-6041FD70A5C7}"/>
                </a:ext>
              </a:extLst>
            </p:cNvPr>
            <p:cNvGrpSpPr/>
            <p:nvPr/>
          </p:nvGrpSpPr>
          <p:grpSpPr>
            <a:xfrm>
              <a:off x="4235962" y="2181412"/>
              <a:ext cx="502281" cy="548163"/>
              <a:chOff x="2505075" y="2108200"/>
              <a:chExt cx="330200" cy="360363"/>
            </a:xfrm>
            <a:solidFill>
              <a:srgbClr val="F80000"/>
            </a:solidFill>
          </p:grpSpPr>
          <p:sp>
            <p:nvSpPr>
              <p:cNvPr id="452" name="Freeform 199">
                <a:extLst>
                  <a:ext uri="{FF2B5EF4-FFF2-40B4-BE49-F238E27FC236}">
                    <a16:creationId xmlns:a16="http://schemas.microsoft.com/office/drawing/2014/main" id="{FFE0507E-5E51-477B-B74B-1610500A55E4}"/>
                  </a:ext>
                </a:extLst>
              </p:cNvPr>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799"/>
              </a:p>
            </p:txBody>
          </p:sp>
          <p:sp>
            <p:nvSpPr>
              <p:cNvPr id="453" name="Freeform 200">
                <a:extLst>
                  <a:ext uri="{FF2B5EF4-FFF2-40B4-BE49-F238E27FC236}">
                    <a16:creationId xmlns:a16="http://schemas.microsoft.com/office/drawing/2014/main" id="{D7D5F7F6-9BA2-4259-BA46-A218C7D05432}"/>
                  </a:ext>
                </a:extLst>
              </p:cNvPr>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799"/>
              </a:p>
            </p:txBody>
          </p:sp>
        </p:grpSp>
        <p:sp>
          <p:nvSpPr>
            <p:cNvPr id="451" name="Rectangle 450">
              <a:extLst>
                <a:ext uri="{FF2B5EF4-FFF2-40B4-BE49-F238E27FC236}">
                  <a16:creationId xmlns:a16="http://schemas.microsoft.com/office/drawing/2014/main" id="{00F3DF6A-83F9-42B3-B5FF-B1C280DDAD68}"/>
                </a:ext>
              </a:extLst>
            </p:cNvPr>
            <p:cNvSpPr/>
            <p:nvPr/>
          </p:nvSpPr>
          <p:spPr>
            <a:xfrm>
              <a:off x="4174173" y="2103309"/>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sz="1799"/>
            </a:p>
          </p:txBody>
        </p:sp>
      </p:grpSp>
      <p:sp>
        <p:nvSpPr>
          <p:cNvPr id="454" name="Text Box 30">
            <a:extLst>
              <a:ext uri="{FF2B5EF4-FFF2-40B4-BE49-F238E27FC236}">
                <a16:creationId xmlns:a16="http://schemas.microsoft.com/office/drawing/2014/main" id="{63984785-DF47-4B1A-A2E1-8BF0C517F61A}"/>
              </a:ext>
            </a:extLst>
          </p:cNvPr>
          <p:cNvSpPr txBox="1">
            <a:spLocks noChangeArrowheads="1"/>
          </p:cNvSpPr>
          <p:nvPr/>
        </p:nvSpPr>
        <p:spPr bwMode="auto">
          <a:xfrm>
            <a:off x="5600136" y="3991953"/>
            <a:ext cx="540650" cy="123111"/>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t>ES</a:t>
            </a:r>
          </a:p>
        </p:txBody>
      </p:sp>
      <p:grpSp>
        <p:nvGrpSpPr>
          <p:cNvPr id="455" name="Group 454">
            <a:extLst>
              <a:ext uri="{FF2B5EF4-FFF2-40B4-BE49-F238E27FC236}">
                <a16:creationId xmlns:a16="http://schemas.microsoft.com/office/drawing/2014/main" id="{38D233AF-65FE-40E2-AD0D-488C6ED3B51A}"/>
              </a:ext>
            </a:extLst>
          </p:cNvPr>
          <p:cNvGrpSpPr/>
          <p:nvPr/>
        </p:nvGrpSpPr>
        <p:grpSpPr>
          <a:xfrm>
            <a:off x="5643243" y="3473810"/>
            <a:ext cx="505195" cy="549972"/>
            <a:chOff x="4174173" y="2103309"/>
            <a:chExt cx="639069" cy="695710"/>
          </a:xfrm>
        </p:grpSpPr>
        <p:grpSp>
          <p:nvGrpSpPr>
            <p:cNvPr id="456" name="Group 120">
              <a:extLst>
                <a:ext uri="{FF2B5EF4-FFF2-40B4-BE49-F238E27FC236}">
                  <a16:creationId xmlns:a16="http://schemas.microsoft.com/office/drawing/2014/main" id="{ADEB2A29-9E42-401E-BDC2-CE748B9D4BC6}"/>
                </a:ext>
              </a:extLst>
            </p:cNvPr>
            <p:cNvGrpSpPr/>
            <p:nvPr/>
          </p:nvGrpSpPr>
          <p:grpSpPr>
            <a:xfrm>
              <a:off x="4235962" y="2181412"/>
              <a:ext cx="502281" cy="548163"/>
              <a:chOff x="2505075" y="2108200"/>
              <a:chExt cx="330200" cy="360363"/>
            </a:xfrm>
            <a:solidFill>
              <a:srgbClr val="F80000"/>
            </a:solidFill>
          </p:grpSpPr>
          <p:sp>
            <p:nvSpPr>
              <p:cNvPr id="458" name="Freeform 205">
                <a:extLst>
                  <a:ext uri="{FF2B5EF4-FFF2-40B4-BE49-F238E27FC236}">
                    <a16:creationId xmlns:a16="http://schemas.microsoft.com/office/drawing/2014/main" id="{A6A35DA6-C373-4833-8966-2FE2B8562275}"/>
                  </a:ext>
                </a:extLst>
              </p:cNvPr>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799"/>
              </a:p>
            </p:txBody>
          </p:sp>
          <p:sp>
            <p:nvSpPr>
              <p:cNvPr id="459" name="Freeform 206">
                <a:extLst>
                  <a:ext uri="{FF2B5EF4-FFF2-40B4-BE49-F238E27FC236}">
                    <a16:creationId xmlns:a16="http://schemas.microsoft.com/office/drawing/2014/main" id="{2ECE34C9-25CF-41D8-840C-82735DFF6C4A}"/>
                  </a:ext>
                </a:extLst>
              </p:cNvPr>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799"/>
              </a:p>
            </p:txBody>
          </p:sp>
        </p:grpSp>
        <p:sp>
          <p:nvSpPr>
            <p:cNvPr id="457" name="Rectangle 456">
              <a:extLst>
                <a:ext uri="{FF2B5EF4-FFF2-40B4-BE49-F238E27FC236}">
                  <a16:creationId xmlns:a16="http://schemas.microsoft.com/office/drawing/2014/main" id="{36357BC5-0954-4F62-84CA-994BD0C3FF18}"/>
                </a:ext>
              </a:extLst>
            </p:cNvPr>
            <p:cNvSpPr/>
            <p:nvPr/>
          </p:nvSpPr>
          <p:spPr>
            <a:xfrm>
              <a:off x="4174173" y="2103309"/>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sz="1799"/>
            </a:p>
          </p:txBody>
        </p:sp>
      </p:grpSp>
      <p:sp>
        <p:nvSpPr>
          <p:cNvPr id="460" name="Text Box 30">
            <a:extLst>
              <a:ext uri="{FF2B5EF4-FFF2-40B4-BE49-F238E27FC236}">
                <a16:creationId xmlns:a16="http://schemas.microsoft.com/office/drawing/2014/main" id="{90383A84-AE59-49F9-9592-27534315B7AD}"/>
              </a:ext>
            </a:extLst>
          </p:cNvPr>
          <p:cNvSpPr txBox="1">
            <a:spLocks noChangeArrowheads="1"/>
          </p:cNvSpPr>
          <p:nvPr/>
        </p:nvSpPr>
        <p:spPr bwMode="auto">
          <a:xfrm>
            <a:off x="5427238" y="4709457"/>
            <a:ext cx="540650" cy="123079"/>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t>App/Batch </a:t>
            </a:r>
          </a:p>
        </p:txBody>
      </p:sp>
      <p:grpSp>
        <p:nvGrpSpPr>
          <p:cNvPr id="461" name="Group 460">
            <a:extLst>
              <a:ext uri="{FF2B5EF4-FFF2-40B4-BE49-F238E27FC236}">
                <a16:creationId xmlns:a16="http://schemas.microsoft.com/office/drawing/2014/main" id="{BE2FF866-7EA3-4FA5-B76D-A86C9FA8ADD1}"/>
              </a:ext>
            </a:extLst>
          </p:cNvPr>
          <p:cNvGrpSpPr/>
          <p:nvPr/>
        </p:nvGrpSpPr>
        <p:grpSpPr>
          <a:xfrm>
            <a:off x="5470345" y="4191297"/>
            <a:ext cx="505195" cy="549972"/>
            <a:chOff x="4174173" y="2103309"/>
            <a:chExt cx="639069" cy="695710"/>
          </a:xfrm>
        </p:grpSpPr>
        <p:grpSp>
          <p:nvGrpSpPr>
            <p:cNvPr id="462" name="Group 120">
              <a:extLst>
                <a:ext uri="{FF2B5EF4-FFF2-40B4-BE49-F238E27FC236}">
                  <a16:creationId xmlns:a16="http://schemas.microsoft.com/office/drawing/2014/main" id="{9D159AB5-0B3D-4B53-8C2F-D44D9522C6BC}"/>
                </a:ext>
              </a:extLst>
            </p:cNvPr>
            <p:cNvGrpSpPr/>
            <p:nvPr/>
          </p:nvGrpSpPr>
          <p:grpSpPr>
            <a:xfrm>
              <a:off x="4235962" y="2181412"/>
              <a:ext cx="502281" cy="548163"/>
              <a:chOff x="2505075" y="2108200"/>
              <a:chExt cx="330200" cy="360363"/>
            </a:xfrm>
            <a:solidFill>
              <a:srgbClr val="F80000"/>
            </a:solidFill>
          </p:grpSpPr>
          <p:sp>
            <p:nvSpPr>
              <p:cNvPr id="464" name="Freeform 211">
                <a:extLst>
                  <a:ext uri="{FF2B5EF4-FFF2-40B4-BE49-F238E27FC236}">
                    <a16:creationId xmlns:a16="http://schemas.microsoft.com/office/drawing/2014/main" id="{4F228FB8-F90A-48D9-A361-5277CE619809}"/>
                  </a:ext>
                </a:extLst>
              </p:cNvPr>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799"/>
              </a:p>
            </p:txBody>
          </p:sp>
          <p:sp>
            <p:nvSpPr>
              <p:cNvPr id="465" name="Freeform 212">
                <a:extLst>
                  <a:ext uri="{FF2B5EF4-FFF2-40B4-BE49-F238E27FC236}">
                    <a16:creationId xmlns:a16="http://schemas.microsoft.com/office/drawing/2014/main" id="{C03787EF-F10A-4B67-9823-167C8BEDA7CD}"/>
                  </a:ext>
                </a:extLst>
              </p:cNvPr>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799"/>
              </a:p>
            </p:txBody>
          </p:sp>
        </p:grpSp>
        <p:sp>
          <p:nvSpPr>
            <p:cNvPr id="463" name="Rectangle 462">
              <a:extLst>
                <a:ext uri="{FF2B5EF4-FFF2-40B4-BE49-F238E27FC236}">
                  <a16:creationId xmlns:a16="http://schemas.microsoft.com/office/drawing/2014/main" id="{BE0D1B53-F98D-446B-93CD-758F960420B1}"/>
                </a:ext>
              </a:extLst>
            </p:cNvPr>
            <p:cNvSpPr/>
            <p:nvPr/>
          </p:nvSpPr>
          <p:spPr>
            <a:xfrm>
              <a:off x="4174173" y="2103309"/>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sz="1799"/>
            </a:p>
          </p:txBody>
        </p:sp>
      </p:grpSp>
      <p:sp>
        <p:nvSpPr>
          <p:cNvPr id="466" name="Text Box 30">
            <a:extLst>
              <a:ext uri="{FF2B5EF4-FFF2-40B4-BE49-F238E27FC236}">
                <a16:creationId xmlns:a16="http://schemas.microsoft.com/office/drawing/2014/main" id="{9F1A0061-77CF-4D72-8E88-81BCD8475734}"/>
              </a:ext>
            </a:extLst>
          </p:cNvPr>
          <p:cNvSpPr txBox="1">
            <a:spLocks noChangeArrowheads="1"/>
          </p:cNvSpPr>
          <p:nvPr/>
        </p:nvSpPr>
        <p:spPr bwMode="auto">
          <a:xfrm>
            <a:off x="5925077" y="5349900"/>
            <a:ext cx="500260" cy="107694"/>
          </a:xfrm>
          <a:prstGeom prst="rect">
            <a:avLst/>
          </a:prstGeom>
          <a:noFill/>
          <a:ln w="9525">
            <a:noFill/>
            <a:miter lim="800000"/>
            <a:headEnd/>
            <a:tailEnd/>
          </a:ln>
        </p:spPr>
        <p:txBody>
          <a:bodyPr wrap="square" lIns="0" tIns="0" rIns="0" bIns="0" anchor="ctr">
            <a:spAutoFit/>
          </a:bodyPr>
          <a:lstStyle/>
          <a:p>
            <a:pPr algn="ctr">
              <a:buClr>
                <a:srgbClr val="FD0000"/>
              </a:buClr>
            </a:pPr>
            <a:r>
              <a:rPr lang="en-US" sz="700" dirty="0"/>
              <a:t>Win Client</a:t>
            </a:r>
          </a:p>
        </p:txBody>
      </p:sp>
      <p:grpSp>
        <p:nvGrpSpPr>
          <p:cNvPr id="467" name="Group 466">
            <a:extLst>
              <a:ext uri="{FF2B5EF4-FFF2-40B4-BE49-F238E27FC236}">
                <a16:creationId xmlns:a16="http://schemas.microsoft.com/office/drawing/2014/main" id="{4C41FE45-3064-4542-ADCE-018AF9707D54}"/>
              </a:ext>
            </a:extLst>
          </p:cNvPr>
          <p:cNvGrpSpPr/>
          <p:nvPr/>
        </p:nvGrpSpPr>
        <p:grpSpPr>
          <a:xfrm>
            <a:off x="5913054" y="4878566"/>
            <a:ext cx="467453" cy="508884"/>
            <a:chOff x="4174173" y="2103309"/>
            <a:chExt cx="639069" cy="695710"/>
          </a:xfrm>
        </p:grpSpPr>
        <p:grpSp>
          <p:nvGrpSpPr>
            <p:cNvPr id="468" name="Group 120">
              <a:extLst>
                <a:ext uri="{FF2B5EF4-FFF2-40B4-BE49-F238E27FC236}">
                  <a16:creationId xmlns:a16="http://schemas.microsoft.com/office/drawing/2014/main" id="{318DE385-4B8D-4D6C-801C-864EDB593BCC}"/>
                </a:ext>
              </a:extLst>
            </p:cNvPr>
            <p:cNvGrpSpPr/>
            <p:nvPr/>
          </p:nvGrpSpPr>
          <p:grpSpPr>
            <a:xfrm>
              <a:off x="4235962" y="2181412"/>
              <a:ext cx="502281" cy="548163"/>
              <a:chOff x="2505075" y="2108200"/>
              <a:chExt cx="330200" cy="360363"/>
            </a:xfrm>
            <a:solidFill>
              <a:srgbClr val="F80000"/>
            </a:solidFill>
          </p:grpSpPr>
          <p:sp>
            <p:nvSpPr>
              <p:cNvPr id="470" name="Freeform 229">
                <a:extLst>
                  <a:ext uri="{FF2B5EF4-FFF2-40B4-BE49-F238E27FC236}">
                    <a16:creationId xmlns:a16="http://schemas.microsoft.com/office/drawing/2014/main" id="{2666F518-2F8C-485F-AE2C-BE029FA37F79}"/>
                  </a:ext>
                </a:extLst>
              </p:cNvPr>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799"/>
              </a:p>
            </p:txBody>
          </p:sp>
          <p:sp>
            <p:nvSpPr>
              <p:cNvPr id="471" name="Freeform 230">
                <a:extLst>
                  <a:ext uri="{FF2B5EF4-FFF2-40B4-BE49-F238E27FC236}">
                    <a16:creationId xmlns:a16="http://schemas.microsoft.com/office/drawing/2014/main" id="{E1E233E9-59E5-48CB-8CCC-B444476035E2}"/>
                  </a:ext>
                </a:extLst>
              </p:cNvPr>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799"/>
              </a:p>
            </p:txBody>
          </p:sp>
        </p:grpSp>
        <p:sp>
          <p:nvSpPr>
            <p:cNvPr id="469" name="Rectangle 468">
              <a:extLst>
                <a:ext uri="{FF2B5EF4-FFF2-40B4-BE49-F238E27FC236}">
                  <a16:creationId xmlns:a16="http://schemas.microsoft.com/office/drawing/2014/main" id="{6EBC7437-9F8C-41D0-A5AC-47ED33A53BC7}"/>
                </a:ext>
              </a:extLst>
            </p:cNvPr>
            <p:cNvSpPr/>
            <p:nvPr/>
          </p:nvSpPr>
          <p:spPr>
            <a:xfrm>
              <a:off x="4174173" y="2103309"/>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sz="1799"/>
            </a:p>
          </p:txBody>
        </p:sp>
      </p:grpSp>
      <p:sp>
        <p:nvSpPr>
          <p:cNvPr id="472" name="Text Box 30">
            <a:extLst>
              <a:ext uri="{FF2B5EF4-FFF2-40B4-BE49-F238E27FC236}">
                <a16:creationId xmlns:a16="http://schemas.microsoft.com/office/drawing/2014/main" id="{783C1E5D-2B0E-489E-BBA5-626526EF1084}"/>
              </a:ext>
            </a:extLst>
          </p:cNvPr>
          <p:cNvSpPr txBox="1">
            <a:spLocks noChangeArrowheads="1"/>
          </p:cNvSpPr>
          <p:nvPr/>
        </p:nvSpPr>
        <p:spPr bwMode="auto">
          <a:xfrm>
            <a:off x="5862659" y="4709015"/>
            <a:ext cx="540650" cy="123079"/>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t>Win </a:t>
            </a:r>
            <a:r>
              <a:rPr lang="en-US" sz="800" dirty="0" err="1"/>
              <a:t>Prcs</a:t>
            </a:r>
            <a:endParaRPr lang="en-US" sz="800" dirty="0"/>
          </a:p>
        </p:txBody>
      </p:sp>
      <p:grpSp>
        <p:nvGrpSpPr>
          <p:cNvPr id="473" name="Group 472">
            <a:extLst>
              <a:ext uri="{FF2B5EF4-FFF2-40B4-BE49-F238E27FC236}">
                <a16:creationId xmlns:a16="http://schemas.microsoft.com/office/drawing/2014/main" id="{F3B533A3-8248-44F6-8D81-A3526C5AA147}"/>
              </a:ext>
            </a:extLst>
          </p:cNvPr>
          <p:cNvGrpSpPr/>
          <p:nvPr/>
        </p:nvGrpSpPr>
        <p:grpSpPr>
          <a:xfrm>
            <a:off x="5905766" y="4190855"/>
            <a:ext cx="505195" cy="549972"/>
            <a:chOff x="4174173" y="2103309"/>
            <a:chExt cx="639069" cy="695710"/>
          </a:xfrm>
        </p:grpSpPr>
        <p:grpSp>
          <p:nvGrpSpPr>
            <p:cNvPr id="474" name="Group 120">
              <a:extLst>
                <a:ext uri="{FF2B5EF4-FFF2-40B4-BE49-F238E27FC236}">
                  <a16:creationId xmlns:a16="http://schemas.microsoft.com/office/drawing/2014/main" id="{FB1466DC-32F3-441F-8536-B8808ED69537}"/>
                </a:ext>
              </a:extLst>
            </p:cNvPr>
            <p:cNvGrpSpPr/>
            <p:nvPr/>
          </p:nvGrpSpPr>
          <p:grpSpPr>
            <a:xfrm>
              <a:off x="4235962" y="2181412"/>
              <a:ext cx="502281" cy="548163"/>
              <a:chOff x="2505075" y="2108200"/>
              <a:chExt cx="330200" cy="360363"/>
            </a:xfrm>
            <a:solidFill>
              <a:srgbClr val="F80000"/>
            </a:solidFill>
          </p:grpSpPr>
          <p:sp>
            <p:nvSpPr>
              <p:cNvPr id="476" name="Freeform 236">
                <a:extLst>
                  <a:ext uri="{FF2B5EF4-FFF2-40B4-BE49-F238E27FC236}">
                    <a16:creationId xmlns:a16="http://schemas.microsoft.com/office/drawing/2014/main" id="{09768AF9-4E02-47C5-B9ED-1F5B4F866C8C}"/>
                  </a:ext>
                </a:extLst>
              </p:cNvPr>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799"/>
              </a:p>
            </p:txBody>
          </p:sp>
          <p:sp>
            <p:nvSpPr>
              <p:cNvPr id="477" name="Freeform 237">
                <a:extLst>
                  <a:ext uri="{FF2B5EF4-FFF2-40B4-BE49-F238E27FC236}">
                    <a16:creationId xmlns:a16="http://schemas.microsoft.com/office/drawing/2014/main" id="{3CD23D00-BA9A-4DD4-8F35-F73A516B9621}"/>
                  </a:ext>
                </a:extLst>
              </p:cNvPr>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799"/>
              </a:p>
            </p:txBody>
          </p:sp>
        </p:grpSp>
        <p:sp>
          <p:nvSpPr>
            <p:cNvPr id="475" name="Rectangle 474">
              <a:extLst>
                <a:ext uri="{FF2B5EF4-FFF2-40B4-BE49-F238E27FC236}">
                  <a16:creationId xmlns:a16="http://schemas.microsoft.com/office/drawing/2014/main" id="{8BD8946A-CC7D-4234-821B-D50C4C68AF63}"/>
                </a:ext>
              </a:extLst>
            </p:cNvPr>
            <p:cNvSpPr/>
            <p:nvPr/>
          </p:nvSpPr>
          <p:spPr>
            <a:xfrm>
              <a:off x="4174173" y="2103309"/>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sz="1799"/>
            </a:p>
          </p:txBody>
        </p:sp>
      </p:grpSp>
      <p:sp>
        <p:nvSpPr>
          <p:cNvPr id="483" name="Text Box 30">
            <a:extLst>
              <a:ext uri="{FF2B5EF4-FFF2-40B4-BE49-F238E27FC236}">
                <a16:creationId xmlns:a16="http://schemas.microsoft.com/office/drawing/2014/main" id="{65D01EB4-4DBE-4243-A5A2-20AB50618E81}"/>
              </a:ext>
            </a:extLst>
          </p:cNvPr>
          <p:cNvSpPr txBox="1">
            <a:spLocks noChangeArrowheads="1"/>
          </p:cNvSpPr>
          <p:nvPr/>
        </p:nvSpPr>
        <p:spPr bwMode="auto">
          <a:xfrm>
            <a:off x="5359798" y="5888816"/>
            <a:ext cx="1061641" cy="107722"/>
          </a:xfrm>
          <a:prstGeom prst="rect">
            <a:avLst/>
          </a:prstGeom>
          <a:noFill/>
          <a:ln w="9525">
            <a:noFill/>
            <a:miter lim="800000"/>
            <a:headEnd/>
            <a:tailEnd/>
          </a:ln>
        </p:spPr>
        <p:txBody>
          <a:bodyPr wrap="square" lIns="0" tIns="0" rIns="0" bIns="0" anchor="ctr">
            <a:spAutoFit/>
          </a:bodyPr>
          <a:lstStyle/>
          <a:p>
            <a:pPr algn="ctr">
              <a:buClr>
                <a:srgbClr val="FD0000"/>
              </a:buClr>
            </a:pPr>
            <a:r>
              <a:rPr lang="en-US" sz="700" dirty="0"/>
              <a:t>Database RAC/ Exadata</a:t>
            </a:r>
          </a:p>
        </p:txBody>
      </p:sp>
      <p:sp>
        <p:nvSpPr>
          <p:cNvPr id="484" name="TextBox 483">
            <a:extLst>
              <a:ext uri="{FF2B5EF4-FFF2-40B4-BE49-F238E27FC236}">
                <a16:creationId xmlns:a16="http://schemas.microsoft.com/office/drawing/2014/main" id="{FB5FA4B0-C408-4037-BA5D-0F1E931E7A65}"/>
              </a:ext>
            </a:extLst>
          </p:cNvPr>
          <p:cNvSpPr txBox="1"/>
          <p:nvPr/>
        </p:nvSpPr>
        <p:spPr>
          <a:xfrm>
            <a:off x="6425598" y="2556450"/>
            <a:ext cx="456276" cy="168993"/>
          </a:xfrm>
          <a:prstGeom prst="rect">
            <a:avLst/>
          </a:prstGeom>
          <a:noFill/>
        </p:spPr>
        <p:txBody>
          <a:bodyPr wrap="square" lIns="0" tIns="0" rIns="0" bIns="0" rtlCol="0">
            <a:noAutofit/>
          </a:bodyPr>
          <a:lstStyle/>
          <a:p>
            <a:pPr>
              <a:lnSpc>
                <a:spcPct val="90000"/>
              </a:lnSpc>
            </a:pPr>
            <a:r>
              <a:rPr lang="en-US" sz="800" dirty="0">
                <a:solidFill>
                  <a:schemeClr val="accent3"/>
                </a:solidFill>
              </a:rPr>
              <a:t>Subnet B</a:t>
            </a:r>
          </a:p>
        </p:txBody>
      </p:sp>
      <p:sp>
        <p:nvSpPr>
          <p:cNvPr id="485" name="TextBox 484">
            <a:extLst>
              <a:ext uri="{FF2B5EF4-FFF2-40B4-BE49-F238E27FC236}">
                <a16:creationId xmlns:a16="http://schemas.microsoft.com/office/drawing/2014/main" id="{EE9EA666-162D-4F96-AD02-62CE7DC6B2B6}"/>
              </a:ext>
            </a:extLst>
          </p:cNvPr>
          <p:cNvSpPr txBox="1"/>
          <p:nvPr/>
        </p:nvSpPr>
        <p:spPr>
          <a:xfrm>
            <a:off x="6427870" y="3295512"/>
            <a:ext cx="456276" cy="168993"/>
          </a:xfrm>
          <a:prstGeom prst="rect">
            <a:avLst/>
          </a:prstGeom>
          <a:noFill/>
        </p:spPr>
        <p:txBody>
          <a:bodyPr wrap="square" lIns="0" tIns="0" rIns="0" bIns="0" rtlCol="0">
            <a:noAutofit/>
          </a:bodyPr>
          <a:lstStyle/>
          <a:p>
            <a:pPr>
              <a:lnSpc>
                <a:spcPct val="90000"/>
              </a:lnSpc>
            </a:pPr>
            <a:r>
              <a:rPr lang="en-US" sz="800" dirty="0">
                <a:solidFill>
                  <a:schemeClr val="accent3"/>
                </a:solidFill>
              </a:rPr>
              <a:t>Subnet C</a:t>
            </a:r>
          </a:p>
        </p:txBody>
      </p:sp>
      <p:sp>
        <p:nvSpPr>
          <p:cNvPr id="486" name="TextBox 485">
            <a:extLst>
              <a:ext uri="{FF2B5EF4-FFF2-40B4-BE49-F238E27FC236}">
                <a16:creationId xmlns:a16="http://schemas.microsoft.com/office/drawing/2014/main" id="{2CAF22B7-D5D6-4618-8EB1-87D25479B4E4}"/>
              </a:ext>
            </a:extLst>
          </p:cNvPr>
          <p:cNvSpPr txBox="1"/>
          <p:nvPr/>
        </p:nvSpPr>
        <p:spPr>
          <a:xfrm>
            <a:off x="6430145" y="4007286"/>
            <a:ext cx="456276" cy="168993"/>
          </a:xfrm>
          <a:prstGeom prst="rect">
            <a:avLst/>
          </a:prstGeom>
          <a:noFill/>
        </p:spPr>
        <p:txBody>
          <a:bodyPr wrap="square" lIns="0" tIns="0" rIns="0" bIns="0" rtlCol="0">
            <a:noAutofit/>
          </a:bodyPr>
          <a:lstStyle/>
          <a:p>
            <a:pPr>
              <a:lnSpc>
                <a:spcPct val="90000"/>
              </a:lnSpc>
            </a:pPr>
            <a:r>
              <a:rPr lang="en-US" sz="800" dirty="0">
                <a:solidFill>
                  <a:schemeClr val="accent3"/>
                </a:solidFill>
              </a:rPr>
              <a:t>Subnet D</a:t>
            </a:r>
          </a:p>
        </p:txBody>
      </p:sp>
      <p:sp>
        <p:nvSpPr>
          <p:cNvPr id="487" name="TextBox 486">
            <a:extLst>
              <a:ext uri="{FF2B5EF4-FFF2-40B4-BE49-F238E27FC236}">
                <a16:creationId xmlns:a16="http://schemas.microsoft.com/office/drawing/2014/main" id="{A641BE94-B852-41BF-8E44-2B4328E4D252}"/>
              </a:ext>
            </a:extLst>
          </p:cNvPr>
          <p:cNvSpPr txBox="1"/>
          <p:nvPr/>
        </p:nvSpPr>
        <p:spPr>
          <a:xfrm>
            <a:off x="6473350" y="4746349"/>
            <a:ext cx="456276" cy="168993"/>
          </a:xfrm>
          <a:prstGeom prst="rect">
            <a:avLst/>
          </a:prstGeom>
          <a:noFill/>
        </p:spPr>
        <p:txBody>
          <a:bodyPr wrap="square" lIns="0" tIns="0" rIns="0" bIns="0" rtlCol="0">
            <a:noAutofit/>
          </a:bodyPr>
          <a:lstStyle/>
          <a:p>
            <a:pPr>
              <a:lnSpc>
                <a:spcPct val="90000"/>
              </a:lnSpc>
            </a:pPr>
            <a:r>
              <a:rPr lang="en-US" sz="800" dirty="0">
                <a:solidFill>
                  <a:schemeClr val="accent3"/>
                </a:solidFill>
              </a:rPr>
              <a:t>Subnet E</a:t>
            </a:r>
          </a:p>
        </p:txBody>
      </p:sp>
      <p:sp>
        <p:nvSpPr>
          <p:cNvPr id="488" name="TextBox 487">
            <a:extLst>
              <a:ext uri="{FF2B5EF4-FFF2-40B4-BE49-F238E27FC236}">
                <a16:creationId xmlns:a16="http://schemas.microsoft.com/office/drawing/2014/main" id="{F915750D-5BCD-47F7-BDB9-B2625AE1651E}"/>
              </a:ext>
            </a:extLst>
          </p:cNvPr>
          <p:cNvSpPr txBox="1"/>
          <p:nvPr/>
        </p:nvSpPr>
        <p:spPr>
          <a:xfrm>
            <a:off x="6502910" y="5335328"/>
            <a:ext cx="456276" cy="168993"/>
          </a:xfrm>
          <a:prstGeom prst="rect">
            <a:avLst/>
          </a:prstGeom>
          <a:noFill/>
        </p:spPr>
        <p:txBody>
          <a:bodyPr wrap="square" lIns="0" tIns="0" rIns="0" bIns="0" rtlCol="0">
            <a:noAutofit/>
          </a:bodyPr>
          <a:lstStyle/>
          <a:p>
            <a:pPr>
              <a:lnSpc>
                <a:spcPct val="90000"/>
              </a:lnSpc>
            </a:pPr>
            <a:r>
              <a:rPr lang="en-US" sz="800" dirty="0">
                <a:solidFill>
                  <a:schemeClr val="accent3"/>
                </a:solidFill>
              </a:rPr>
              <a:t>Subnet F</a:t>
            </a:r>
          </a:p>
        </p:txBody>
      </p:sp>
      <p:sp>
        <p:nvSpPr>
          <p:cNvPr id="489" name="TextBox 488">
            <a:extLst>
              <a:ext uri="{FF2B5EF4-FFF2-40B4-BE49-F238E27FC236}">
                <a16:creationId xmlns:a16="http://schemas.microsoft.com/office/drawing/2014/main" id="{B6C238B7-C9D9-450F-B860-11868DC8FBE3}"/>
              </a:ext>
            </a:extLst>
          </p:cNvPr>
          <p:cNvSpPr txBox="1"/>
          <p:nvPr/>
        </p:nvSpPr>
        <p:spPr>
          <a:xfrm>
            <a:off x="6436959" y="5897016"/>
            <a:ext cx="456276" cy="168993"/>
          </a:xfrm>
          <a:prstGeom prst="rect">
            <a:avLst/>
          </a:prstGeom>
          <a:noFill/>
        </p:spPr>
        <p:txBody>
          <a:bodyPr wrap="square" lIns="0" tIns="0" rIns="0" bIns="0" rtlCol="0">
            <a:noAutofit/>
          </a:bodyPr>
          <a:lstStyle/>
          <a:p>
            <a:pPr>
              <a:lnSpc>
                <a:spcPct val="90000"/>
              </a:lnSpc>
            </a:pPr>
            <a:r>
              <a:rPr lang="en-US" sz="800" dirty="0">
                <a:solidFill>
                  <a:schemeClr val="accent3"/>
                </a:solidFill>
              </a:rPr>
              <a:t>Subnet G</a:t>
            </a:r>
          </a:p>
        </p:txBody>
      </p:sp>
      <p:grpSp>
        <p:nvGrpSpPr>
          <p:cNvPr id="495" name="Group 494">
            <a:extLst>
              <a:ext uri="{FF2B5EF4-FFF2-40B4-BE49-F238E27FC236}">
                <a16:creationId xmlns:a16="http://schemas.microsoft.com/office/drawing/2014/main" id="{8CD31A28-9ED2-417C-B462-DE298DF90DBD}"/>
              </a:ext>
            </a:extLst>
          </p:cNvPr>
          <p:cNvGrpSpPr>
            <a:grpSpLocks noChangeAspect="1"/>
          </p:cNvGrpSpPr>
          <p:nvPr/>
        </p:nvGrpSpPr>
        <p:grpSpPr>
          <a:xfrm>
            <a:off x="5698459" y="5473292"/>
            <a:ext cx="416750" cy="453687"/>
            <a:chOff x="7248176" y="2103309"/>
            <a:chExt cx="639069" cy="695710"/>
          </a:xfrm>
        </p:grpSpPr>
        <p:grpSp>
          <p:nvGrpSpPr>
            <p:cNvPr id="496" name="Group 495">
              <a:extLst>
                <a:ext uri="{FF2B5EF4-FFF2-40B4-BE49-F238E27FC236}">
                  <a16:creationId xmlns:a16="http://schemas.microsoft.com/office/drawing/2014/main" id="{932405B9-4C7B-4B13-ACAE-22C17E98CF7D}"/>
                </a:ext>
              </a:extLst>
            </p:cNvPr>
            <p:cNvGrpSpPr/>
            <p:nvPr/>
          </p:nvGrpSpPr>
          <p:grpSpPr>
            <a:xfrm>
              <a:off x="7310016" y="2183827"/>
              <a:ext cx="502281" cy="548163"/>
              <a:chOff x="7310016" y="2183827"/>
              <a:chExt cx="502281" cy="548163"/>
            </a:xfrm>
            <a:solidFill>
              <a:srgbClr val="F80000"/>
            </a:solidFill>
          </p:grpSpPr>
          <p:sp>
            <p:nvSpPr>
              <p:cNvPr id="498" name="Freeform 30">
                <a:extLst>
                  <a:ext uri="{FF2B5EF4-FFF2-40B4-BE49-F238E27FC236}">
                    <a16:creationId xmlns:a16="http://schemas.microsoft.com/office/drawing/2014/main" id="{205C5DF0-88C9-4A0E-99A1-1477C0063B89}"/>
                  </a:ext>
                </a:extLst>
              </p:cNvPr>
              <p:cNvSpPr>
                <a:spLocks noChangeArrowheads="1"/>
              </p:cNvSpPr>
              <p:nvPr/>
            </p:nvSpPr>
            <p:spPr bwMode="auto">
              <a:xfrm>
                <a:off x="7570816" y="2463945"/>
                <a:ext cx="123156" cy="127986"/>
              </a:xfrm>
              <a:custGeom>
                <a:avLst/>
                <a:gdLst>
                  <a:gd name="T0" fmla="*/ 150 w 227"/>
                  <a:gd name="T1" fmla="*/ 54 h 233"/>
                  <a:gd name="T2" fmla="*/ 173 w 227"/>
                  <a:gd name="T3" fmla="*/ 74 h 233"/>
                  <a:gd name="T4" fmla="*/ 226 w 227"/>
                  <a:gd name="T5" fmla="*/ 74 h 233"/>
                  <a:gd name="T6" fmla="*/ 226 w 227"/>
                  <a:gd name="T7" fmla="*/ 158 h 233"/>
                  <a:gd name="T8" fmla="*/ 173 w 227"/>
                  <a:gd name="T9" fmla="*/ 158 h 233"/>
                  <a:gd name="T10" fmla="*/ 153 w 227"/>
                  <a:gd name="T11" fmla="*/ 178 h 233"/>
                  <a:gd name="T12" fmla="*/ 153 w 227"/>
                  <a:gd name="T13" fmla="*/ 232 h 233"/>
                  <a:gd name="T14" fmla="*/ 0 w 227"/>
                  <a:gd name="T15" fmla="*/ 232 h 233"/>
                  <a:gd name="T16" fmla="*/ 0 w 227"/>
                  <a:gd name="T17" fmla="*/ 74 h 233"/>
                  <a:gd name="T18" fmla="*/ 51 w 227"/>
                  <a:gd name="T19" fmla="*/ 74 h 233"/>
                  <a:gd name="T20" fmla="*/ 71 w 227"/>
                  <a:gd name="T21" fmla="*/ 54 h 233"/>
                  <a:gd name="T22" fmla="*/ 71 w 227"/>
                  <a:gd name="T23" fmla="*/ 0 h 233"/>
                  <a:gd name="T24" fmla="*/ 150 w 227"/>
                  <a:gd name="T25" fmla="*/ 0 h 233"/>
                  <a:gd name="T26" fmla="*/ 150 w 227"/>
                  <a:gd name="T27" fmla="*/ 5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27" h="233">
                    <a:moveTo>
                      <a:pt x="150" y="54"/>
                    </a:moveTo>
                    <a:cubicBezTo>
                      <a:pt x="150" y="65"/>
                      <a:pt x="161" y="74"/>
                      <a:pt x="173" y="74"/>
                    </a:cubicBezTo>
                    <a:lnTo>
                      <a:pt x="226" y="74"/>
                    </a:lnTo>
                    <a:lnTo>
                      <a:pt x="226" y="158"/>
                    </a:lnTo>
                    <a:lnTo>
                      <a:pt x="173" y="158"/>
                    </a:lnTo>
                    <a:cubicBezTo>
                      <a:pt x="161" y="158"/>
                      <a:pt x="153" y="167"/>
                      <a:pt x="153" y="178"/>
                    </a:cubicBezTo>
                    <a:lnTo>
                      <a:pt x="153" y="232"/>
                    </a:lnTo>
                    <a:lnTo>
                      <a:pt x="0" y="232"/>
                    </a:lnTo>
                    <a:lnTo>
                      <a:pt x="0" y="74"/>
                    </a:lnTo>
                    <a:lnTo>
                      <a:pt x="51" y="74"/>
                    </a:lnTo>
                    <a:cubicBezTo>
                      <a:pt x="63" y="74"/>
                      <a:pt x="71" y="65"/>
                      <a:pt x="71" y="54"/>
                    </a:cubicBezTo>
                    <a:lnTo>
                      <a:pt x="71" y="0"/>
                    </a:lnTo>
                    <a:lnTo>
                      <a:pt x="150" y="0"/>
                    </a:lnTo>
                    <a:lnTo>
                      <a:pt x="150" y="54"/>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99" name="Freeform 31">
                <a:extLst>
                  <a:ext uri="{FF2B5EF4-FFF2-40B4-BE49-F238E27FC236}">
                    <a16:creationId xmlns:a16="http://schemas.microsoft.com/office/drawing/2014/main" id="{99A2B98F-C603-4420-85C8-621AA46B069A}"/>
                  </a:ext>
                </a:extLst>
              </p:cNvPr>
              <p:cNvSpPr>
                <a:spLocks noChangeArrowheads="1"/>
              </p:cNvSpPr>
              <p:nvPr/>
            </p:nvSpPr>
            <p:spPr bwMode="auto">
              <a:xfrm>
                <a:off x="7310016" y="2183827"/>
                <a:ext cx="502281" cy="548163"/>
              </a:xfrm>
              <a:custGeom>
                <a:avLst/>
                <a:gdLst>
                  <a:gd name="T0" fmla="*/ 918 w 919"/>
                  <a:gd name="T1" fmla="*/ 51 h 1003"/>
                  <a:gd name="T2" fmla="*/ 867 w 919"/>
                  <a:gd name="T3" fmla="*/ 1002 h 1003"/>
                  <a:gd name="T4" fmla="*/ 0 w 919"/>
                  <a:gd name="T5" fmla="*/ 951 h 1003"/>
                  <a:gd name="T6" fmla="*/ 51 w 919"/>
                  <a:gd name="T7" fmla="*/ 0 h 1003"/>
                  <a:gd name="T8" fmla="*/ 799 w 919"/>
                  <a:gd name="T9" fmla="*/ 567 h 1003"/>
                  <a:gd name="T10" fmla="*/ 793 w 919"/>
                  <a:gd name="T11" fmla="*/ 432 h 1003"/>
                  <a:gd name="T12" fmla="*/ 641 w 919"/>
                  <a:gd name="T13" fmla="*/ 412 h 1003"/>
                  <a:gd name="T14" fmla="*/ 621 w 919"/>
                  <a:gd name="T15" fmla="*/ 485 h 1003"/>
                  <a:gd name="T16" fmla="*/ 542 w 919"/>
                  <a:gd name="T17" fmla="*/ 432 h 1003"/>
                  <a:gd name="T18" fmla="*/ 472 w 919"/>
                  <a:gd name="T19" fmla="*/ 412 h 1003"/>
                  <a:gd name="T20" fmla="*/ 525 w 919"/>
                  <a:gd name="T21" fmla="*/ 327 h 1003"/>
                  <a:gd name="T22" fmla="*/ 545 w 919"/>
                  <a:gd name="T23" fmla="*/ 175 h 1003"/>
                  <a:gd name="T24" fmla="*/ 393 w 919"/>
                  <a:gd name="T25" fmla="*/ 155 h 1003"/>
                  <a:gd name="T26" fmla="*/ 373 w 919"/>
                  <a:gd name="T27" fmla="*/ 307 h 1003"/>
                  <a:gd name="T28" fmla="*/ 443 w 919"/>
                  <a:gd name="T29" fmla="*/ 327 h 1003"/>
                  <a:gd name="T30" fmla="*/ 390 w 919"/>
                  <a:gd name="T31" fmla="*/ 412 h 1003"/>
                  <a:gd name="T32" fmla="*/ 370 w 919"/>
                  <a:gd name="T33" fmla="*/ 485 h 1003"/>
                  <a:gd name="T34" fmla="*/ 291 w 919"/>
                  <a:gd name="T35" fmla="*/ 432 h 1003"/>
                  <a:gd name="T36" fmla="*/ 139 w 919"/>
                  <a:gd name="T37" fmla="*/ 412 h 1003"/>
                  <a:gd name="T38" fmla="*/ 119 w 919"/>
                  <a:gd name="T39" fmla="*/ 564 h 1003"/>
                  <a:gd name="T40" fmla="*/ 192 w 919"/>
                  <a:gd name="T41" fmla="*/ 584 h 1003"/>
                  <a:gd name="T42" fmla="*/ 139 w 919"/>
                  <a:gd name="T43" fmla="*/ 669 h 1003"/>
                  <a:gd name="T44" fmla="*/ 119 w 919"/>
                  <a:gd name="T45" fmla="*/ 821 h 1003"/>
                  <a:gd name="T46" fmla="*/ 274 w 919"/>
                  <a:gd name="T47" fmla="*/ 841 h 1003"/>
                  <a:gd name="T48" fmla="*/ 294 w 919"/>
                  <a:gd name="T49" fmla="*/ 688 h 1003"/>
                  <a:gd name="T50" fmla="*/ 220 w 919"/>
                  <a:gd name="T51" fmla="*/ 669 h 1003"/>
                  <a:gd name="T52" fmla="*/ 274 w 919"/>
                  <a:gd name="T53" fmla="*/ 584 h 1003"/>
                  <a:gd name="T54" fmla="*/ 294 w 919"/>
                  <a:gd name="T55" fmla="*/ 511 h 1003"/>
                  <a:gd name="T56" fmla="*/ 373 w 919"/>
                  <a:gd name="T57" fmla="*/ 564 h 1003"/>
                  <a:gd name="T58" fmla="*/ 446 w 919"/>
                  <a:gd name="T59" fmla="*/ 584 h 1003"/>
                  <a:gd name="T60" fmla="*/ 627 w 919"/>
                  <a:gd name="T61" fmla="*/ 770 h 1003"/>
                  <a:gd name="T62" fmla="*/ 647 w 919"/>
                  <a:gd name="T63" fmla="*/ 844 h 1003"/>
                  <a:gd name="T64" fmla="*/ 799 w 919"/>
                  <a:gd name="T65" fmla="*/ 824 h 1003"/>
                  <a:gd name="T66" fmla="*/ 779 w 919"/>
                  <a:gd name="T67" fmla="*/ 671 h 1003"/>
                  <a:gd name="T68" fmla="*/ 726 w 919"/>
                  <a:gd name="T69" fmla="*/ 587 h 1003"/>
                  <a:gd name="T70" fmla="*/ 799 w 919"/>
                  <a:gd name="T71" fmla="*/ 56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19" h="1003">
                    <a:moveTo>
                      <a:pt x="867" y="0"/>
                    </a:moveTo>
                    <a:cubicBezTo>
                      <a:pt x="895" y="0"/>
                      <a:pt x="918" y="22"/>
                      <a:pt x="918" y="51"/>
                    </a:cubicBezTo>
                    <a:lnTo>
                      <a:pt x="918" y="951"/>
                    </a:lnTo>
                    <a:cubicBezTo>
                      <a:pt x="918" y="979"/>
                      <a:pt x="895" y="1002"/>
                      <a:pt x="867" y="1002"/>
                    </a:cubicBezTo>
                    <a:lnTo>
                      <a:pt x="51" y="1002"/>
                    </a:lnTo>
                    <a:cubicBezTo>
                      <a:pt x="23" y="1002"/>
                      <a:pt x="0" y="979"/>
                      <a:pt x="0" y="951"/>
                    </a:cubicBezTo>
                    <a:lnTo>
                      <a:pt x="0" y="51"/>
                    </a:lnTo>
                    <a:cubicBezTo>
                      <a:pt x="0" y="22"/>
                      <a:pt x="23" y="0"/>
                      <a:pt x="51" y="0"/>
                    </a:cubicBezTo>
                    <a:lnTo>
                      <a:pt x="867" y="0"/>
                    </a:lnTo>
                    <a:close/>
                    <a:moveTo>
                      <a:pt x="799" y="567"/>
                    </a:moveTo>
                    <a:lnTo>
                      <a:pt x="793" y="567"/>
                    </a:lnTo>
                    <a:lnTo>
                      <a:pt x="793" y="432"/>
                    </a:lnTo>
                    <a:cubicBezTo>
                      <a:pt x="793" y="420"/>
                      <a:pt x="785" y="412"/>
                      <a:pt x="774" y="412"/>
                    </a:cubicBezTo>
                    <a:lnTo>
                      <a:pt x="641" y="412"/>
                    </a:lnTo>
                    <a:cubicBezTo>
                      <a:pt x="630" y="412"/>
                      <a:pt x="621" y="420"/>
                      <a:pt x="621" y="432"/>
                    </a:cubicBezTo>
                    <a:lnTo>
                      <a:pt x="621" y="485"/>
                    </a:lnTo>
                    <a:lnTo>
                      <a:pt x="542" y="485"/>
                    </a:lnTo>
                    <a:lnTo>
                      <a:pt x="542" y="432"/>
                    </a:lnTo>
                    <a:cubicBezTo>
                      <a:pt x="542" y="420"/>
                      <a:pt x="534" y="412"/>
                      <a:pt x="522" y="412"/>
                    </a:cubicBezTo>
                    <a:lnTo>
                      <a:pt x="472" y="412"/>
                    </a:lnTo>
                    <a:lnTo>
                      <a:pt x="472" y="327"/>
                    </a:lnTo>
                    <a:lnTo>
                      <a:pt x="525" y="327"/>
                    </a:lnTo>
                    <a:cubicBezTo>
                      <a:pt x="537" y="327"/>
                      <a:pt x="545" y="319"/>
                      <a:pt x="545" y="307"/>
                    </a:cubicBezTo>
                    <a:lnTo>
                      <a:pt x="545" y="175"/>
                    </a:lnTo>
                    <a:cubicBezTo>
                      <a:pt x="545" y="163"/>
                      <a:pt x="537" y="155"/>
                      <a:pt x="525" y="155"/>
                    </a:cubicBezTo>
                    <a:lnTo>
                      <a:pt x="393" y="155"/>
                    </a:lnTo>
                    <a:cubicBezTo>
                      <a:pt x="381" y="155"/>
                      <a:pt x="373" y="163"/>
                      <a:pt x="373" y="175"/>
                    </a:cubicBezTo>
                    <a:lnTo>
                      <a:pt x="373" y="307"/>
                    </a:lnTo>
                    <a:cubicBezTo>
                      <a:pt x="373" y="319"/>
                      <a:pt x="381" y="327"/>
                      <a:pt x="393" y="327"/>
                    </a:cubicBezTo>
                    <a:lnTo>
                      <a:pt x="443" y="327"/>
                    </a:lnTo>
                    <a:lnTo>
                      <a:pt x="443" y="412"/>
                    </a:lnTo>
                    <a:lnTo>
                      <a:pt x="390" y="412"/>
                    </a:lnTo>
                    <a:cubicBezTo>
                      <a:pt x="378" y="412"/>
                      <a:pt x="370" y="420"/>
                      <a:pt x="370" y="432"/>
                    </a:cubicBezTo>
                    <a:lnTo>
                      <a:pt x="370" y="485"/>
                    </a:lnTo>
                    <a:lnTo>
                      <a:pt x="291" y="485"/>
                    </a:lnTo>
                    <a:lnTo>
                      <a:pt x="291" y="432"/>
                    </a:lnTo>
                    <a:cubicBezTo>
                      <a:pt x="291" y="420"/>
                      <a:pt x="283" y="412"/>
                      <a:pt x="271" y="412"/>
                    </a:cubicBezTo>
                    <a:lnTo>
                      <a:pt x="139" y="412"/>
                    </a:lnTo>
                    <a:cubicBezTo>
                      <a:pt x="127" y="412"/>
                      <a:pt x="119" y="420"/>
                      <a:pt x="119" y="432"/>
                    </a:cubicBezTo>
                    <a:lnTo>
                      <a:pt x="119" y="564"/>
                    </a:lnTo>
                    <a:cubicBezTo>
                      <a:pt x="119" y="575"/>
                      <a:pt x="127" y="584"/>
                      <a:pt x="139" y="584"/>
                    </a:cubicBezTo>
                    <a:lnTo>
                      <a:pt x="192" y="584"/>
                    </a:lnTo>
                    <a:lnTo>
                      <a:pt x="192" y="669"/>
                    </a:lnTo>
                    <a:lnTo>
                      <a:pt x="139" y="669"/>
                    </a:lnTo>
                    <a:cubicBezTo>
                      <a:pt x="127" y="669"/>
                      <a:pt x="119" y="677"/>
                      <a:pt x="119" y="688"/>
                    </a:cubicBezTo>
                    <a:lnTo>
                      <a:pt x="119" y="821"/>
                    </a:lnTo>
                    <a:cubicBezTo>
                      <a:pt x="119" y="832"/>
                      <a:pt x="127" y="841"/>
                      <a:pt x="139" y="841"/>
                    </a:cubicBezTo>
                    <a:lnTo>
                      <a:pt x="274" y="841"/>
                    </a:lnTo>
                    <a:cubicBezTo>
                      <a:pt x="285" y="841"/>
                      <a:pt x="294" y="832"/>
                      <a:pt x="294" y="821"/>
                    </a:cubicBezTo>
                    <a:lnTo>
                      <a:pt x="294" y="688"/>
                    </a:lnTo>
                    <a:cubicBezTo>
                      <a:pt x="294" y="677"/>
                      <a:pt x="285" y="669"/>
                      <a:pt x="274" y="669"/>
                    </a:cubicBezTo>
                    <a:lnTo>
                      <a:pt x="220" y="669"/>
                    </a:lnTo>
                    <a:lnTo>
                      <a:pt x="220" y="584"/>
                    </a:lnTo>
                    <a:lnTo>
                      <a:pt x="274" y="584"/>
                    </a:lnTo>
                    <a:cubicBezTo>
                      <a:pt x="285" y="584"/>
                      <a:pt x="294" y="575"/>
                      <a:pt x="294" y="564"/>
                    </a:cubicBezTo>
                    <a:lnTo>
                      <a:pt x="294" y="511"/>
                    </a:lnTo>
                    <a:lnTo>
                      <a:pt x="373" y="511"/>
                    </a:lnTo>
                    <a:lnTo>
                      <a:pt x="373" y="564"/>
                    </a:lnTo>
                    <a:cubicBezTo>
                      <a:pt x="373" y="575"/>
                      <a:pt x="381" y="584"/>
                      <a:pt x="393" y="584"/>
                    </a:cubicBezTo>
                    <a:lnTo>
                      <a:pt x="446" y="584"/>
                    </a:lnTo>
                    <a:lnTo>
                      <a:pt x="446" y="770"/>
                    </a:lnTo>
                    <a:lnTo>
                      <a:pt x="627" y="770"/>
                    </a:lnTo>
                    <a:lnTo>
                      <a:pt x="627" y="824"/>
                    </a:lnTo>
                    <a:cubicBezTo>
                      <a:pt x="627" y="835"/>
                      <a:pt x="635" y="844"/>
                      <a:pt x="647" y="844"/>
                    </a:cubicBezTo>
                    <a:lnTo>
                      <a:pt x="779" y="844"/>
                    </a:lnTo>
                    <a:cubicBezTo>
                      <a:pt x="791" y="844"/>
                      <a:pt x="799" y="835"/>
                      <a:pt x="799" y="824"/>
                    </a:cubicBezTo>
                    <a:lnTo>
                      <a:pt x="799" y="691"/>
                    </a:lnTo>
                    <a:cubicBezTo>
                      <a:pt x="799" y="680"/>
                      <a:pt x="791" y="671"/>
                      <a:pt x="779" y="671"/>
                    </a:cubicBezTo>
                    <a:lnTo>
                      <a:pt x="726" y="671"/>
                    </a:lnTo>
                    <a:lnTo>
                      <a:pt x="726" y="587"/>
                    </a:lnTo>
                    <a:lnTo>
                      <a:pt x="779" y="587"/>
                    </a:lnTo>
                    <a:cubicBezTo>
                      <a:pt x="791" y="587"/>
                      <a:pt x="799" y="578"/>
                      <a:pt x="799" y="567"/>
                    </a:cubicBez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497" name="Rectangle 496">
              <a:extLst>
                <a:ext uri="{FF2B5EF4-FFF2-40B4-BE49-F238E27FC236}">
                  <a16:creationId xmlns:a16="http://schemas.microsoft.com/office/drawing/2014/main" id="{C3200FFC-666C-4483-BD16-079828474EBE}"/>
                </a:ext>
              </a:extLst>
            </p:cNvPr>
            <p:cNvSpPr/>
            <p:nvPr/>
          </p:nvSpPr>
          <p:spPr>
            <a:xfrm>
              <a:off x="7248176" y="2103309"/>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grpSp>
      <p:cxnSp>
        <p:nvCxnSpPr>
          <p:cNvPr id="340" name="Straight Connector 339">
            <a:extLst>
              <a:ext uri="{FF2B5EF4-FFF2-40B4-BE49-F238E27FC236}">
                <a16:creationId xmlns:a16="http://schemas.microsoft.com/office/drawing/2014/main" id="{76BC8FC4-F53C-4F51-9809-B2FEBB5A5CF9}"/>
              </a:ext>
            </a:extLst>
          </p:cNvPr>
          <p:cNvCxnSpPr/>
          <p:nvPr/>
        </p:nvCxnSpPr>
        <p:spPr>
          <a:xfrm>
            <a:off x="1608776" y="3544658"/>
            <a:ext cx="815121" cy="0"/>
          </a:xfrm>
          <a:prstGeom prst="line">
            <a:avLst/>
          </a:prstGeom>
          <a:ln w="12700" cmpd="sng">
            <a:solidFill>
              <a:srgbClr val="5F5F5F"/>
            </a:solidFill>
            <a:miter lim="800000"/>
          </a:ln>
        </p:spPr>
        <p:style>
          <a:lnRef idx="1">
            <a:schemeClr val="accent1"/>
          </a:lnRef>
          <a:fillRef idx="0">
            <a:schemeClr val="accent1"/>
          </a:fillRef>
          <a:effectRef idx="0">
            <a:schemeClr val="accent1"/>
          </a:effectRef>
          <a:fontRef idx="minor">
            <a:schemeClr val="tx1"/>
          </a:fontRef>
        </p:style>
      </p:cxnSp>
      <p:sp>
        <p:nvSpPr>
          <p:cNvPr id="478" name="Rectangle 477">
            <a:extLst>
              <a:ext uri="{FF2B5EF4-FFF2-40B4-BE49-F238E27FC236}">
                <a16:creationId xmlns:a16="http://schemas.microsoft.com/office/drawing/2014/main" id="{7AB7880C-8F64-462A-9D66-BBE24038EF53}"/>
              </a:ext>
            </a:extLst>
          </p:cNvPr>
          <p:cNvSpPr/>
          <p:nvPr/>
        </p:nvSpPr>
        <p:spPr>
          <a:xfrm>
            <a:off x="1850451" y="3722126"/>
            <a:ext cx="807300" cy="341454"/>
          </a:xfrm>
          <a:prstGeom prst="rect">
            <a:avLst/>
          </a:prstGeom>
        </p:spPr>
        <p:style>
          <a:lnRef idx="2">
            <a:schemeClr val="accent4"/>
          </a:lnRef>
          <a:fillRef idx="1">
            <a:schemeClr val="lt1"/>
          </a:fillRef>
          <a:effectRef idx="0">
            <a:schemeClr val="accent4"/>
          </a:effectRef>
          <a:fontRef idx="minor">
            <a:schemeClr val="dk1"/>
          </a:fontRef>
        </p:style>
        <p:txBody>
          <a:bodyPr wrap="square">
            <a:spAutoFit/>
          </a:bodyPr>
          <a:lstStyle/>
          <a:p>
            <a:pPr algn="ctr">
              <a:lnSpc>
                <a:spcPct val="90000"/>
              </a:lnSpc>
            </a:pPr>
            <a:r>
              <a:rPr lang="en-US" altLang="en-US" sz="900" b="1" dirty="0">
                <a:solidFill>
                  <a:srgbClr val="5F5F5F"/>
                </a:solidFill>
              </a:rPr>
              <a:t>Internal Web Client</a:t>
            </a:r>
          </a:p>
        </p:txBody>
      </p:sp>
      <p:cxnSp>
        <p:nvCxnSpPr>
          <p:cNvPr id="479" name="Straight Arrow Connector 478">
            <a:extLst>
              <a:ext uri="{FF2B5EF4-FFF2-40B4-BE49-F238E27FC236}">
                <a16:creationId xmlns:a16="http://schemas.microsoft.com/office/drawing/2014/main" id="{59A6CA7B-C8E8-4CC2-BA0D-7E1E601A63A0}"/>
              </a:ext>
            </a:extLst>
          </p:cNvPr>
          <p:cNvCxnSpPr>
            <a:cxnSpLocks/>
            <a:stCxn id="478" idx="3"/>
          </p:cNvCxnSpPr>
          <p:nvPr/>
        </p:nvCxnSpPr>
        <p:spPr>
          <a:xfrm flipV="1">
            <a:off x="2657751" y="3750595"/>
            <a:ext cx="205278" cy="142258"/>
          </a:xfrm>
          <a:prstGeom prst="straightConnector1">
            <a:avLst/>
          </a:prstGeom>
          <a:ln w="19050">
            <a:solidFill>
              <a:schemeClr val="accent5"/>
            </a:solidFill>
            <a:miter lim="800000"/>
            <a:tailEnd type="arrow"/>
          </a:ln>
        </p:spPr>
        <p:style>
          <a:lnRef idx="1">
            <a:schemeClr val="accent1"/>
          </a:lnRef>
          <a:fillRef idx="0">
            <a:schemeClr val="accent1"/>
          </a:fillRef>
          <a:effectRef idx="0">
            <a:schemeClr val="accent1"/>
          </a:effectRef>
          <a:fontRef idx="minor">
            <a:schemeClr val="tx1"/>
          </a:fontRef>
        </p:style>
      </p:cxnSp>
      <p:grpSp>
        <p:nvGrpSpPr>
          <p:cNvPr id="480" name="Group 479">
            <a:extLst>
              <a:ext uri="{FF2B5EF4-FFF2-40B4-BE49-F238E27FC236}">
                <a16:creationId xmlns:a16="http://schemas.microsoft.com/office/drawing/2014/main" id="{B377AABE-6D50-4D6E-BD37-FBF3D6A64FC4}"/>
              </a:ext>
            </a:extLst>
          </p:cNvPr>
          <p:cNvGrpSpPr>
            <a:grpSpLocks noChangeAspect="1"/>
          </p:cNvGrpSpPr>
          <p:nvPr/>
        </p:nvGrpSpPr>
        <p:grpSpPr>
          <a:xfrm>
            <a:off x="3493029" y="3165787"/>
            <a:ext cx="563428" cy="613365"/>
            <a:chOff x="7231996" y="2103309"/>
            <a:chExt cx="639069" cy="695710"/>
          </a:xfrm>
        </p:grpSpPr>
        <p:grpSp>
          <p:nvGrpSpPr>
            <p:cNvPr id="481" name="Group 480">
              <a:extLst>
                <a:ext uri="{FF2B5EF4-FFF2-40B4-BE49-F238E27FC236}">
                  <a16:creationId xmlns:a16="http://schemas.microsoft.com/office/drawing/2014/main" id="{C26E23A5-2726-4F7A-992E-B43FA5FF3168}"/>
                </a:ext>
              </a:extLst>
            </p:cNvPr>
            <p:cNvGrpSpPr/>
            <p:nvPr/>
          </p:nvGrpSpPr>
          <p:grpSpPr>
            <a:xfrm>
              <a:off x="7307490" y="2184465"/>
              <a:ext cx="488082" cy="533399"/>
              <a:chOff x="4448178" y="3117846"/>
              <a:chExt cx="1265238" cy="1382712"/>
            </a:xfrm>
            <a:solidFill>
              <a:srgbClr val="F80000"/>
            </a:solidFill>
          </p:grpSpPr>
          <p:sp>
            <p:nvSpPr>
              <p:cNvPr id="490" name="Freeform 1">
                <a:extLst>
                  <a:ext uri="{FF2B5EF4-FFF2-40B4-BE49-F238E27FC236}">
                    <a16:creationId xmlns:a16="http://schemas.microsoft.com/office/drawing/2014/main" id="{B0D02E43-808C-4D0D-89FA-9E77EE83A3B9}"/>
                  </a:ext>
                </a:extLst>
              </p:cNvPr>
              <p:cNvSpPr>
                <a:spLocks noChangeArrowheads="1"/>
              </p:cNvSpPr>
              <p:nvPr/>
            </p:nvSpPr>
            <p:spPr bwMode="auto">
              <a:xfrm>
                <a:off x="5006975" y="3382963"/>
                <a:ext cx="153988" cy="544512"/>
              </a:xfrm>
              <a:custGeom>
                <a:avLst/>
                <a:gdLst>
                  <a:gd name="T0" fmla="*/ 267 w 429"/>
                  <a:gd name="T1" fmla="*/ 369 h 1512"/>
                  <a:gd name="T2" fmla="*/ 428 w 429"/>
                  <a:gd name="T3" fmla="*/ 369 h 1512"/>
                  <a:gd name="T4" fmla="*/ 214 w 429"/>
                  <a:gd name="T5" fmla="*/ 0 h 1512"/>
                  <a:gd name="T6" fmla="*/ 0 w 429"/>
                  <a:gd name="T7" fmla="*/ 369 h 1512"/>
                  <a:gd name="T8" fmla="*/ 161 w 429"/>
                  <a:gd name="T9" fmla="*/ 369 h 1512"/>
                  <a:gd name="T10" fmla="*/ 161 w 429"/>
                  <a:gd name="T11" fmla="*/ 1142 h 1512"/>
                  <a:gd name="T12" fmla="*/ 0 w 429"/>
                  <a:gd name="T13" fmla="*/ 1142 h 1512"/>
                  <a:gd name="T14" fmla="*/ 214 w 429"/>
                  <a:gd name="T15" fmla="*/ 1511 h 1512"/>
                  <a:gd name="T16" fmla="*/ 428 w 429"/>
                  <a:gd name="T17" fmla="*/ 1142 h 1512"/>
                  <a:gd name="T18" fmla="*/ 267 w 429"/>
                  <a:gd name="T19" fmla="*/ 1142 h 1512"/>
                  <a:gd name="T20" fmla="*/ 267 w 429"/>
                  <a:gd name="T21" fmla="*/ 369 h 15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29" h="1512">
                    <a:moveTo>
                      <a:pt x="267" y="369"/>
                    </a:moveTo>
                    <a:lnTo>
                      <a:pt x="428" y="369"/>
                    </a:lnTo>
                    <a:lnTo>
                      <a:pt x="214" y="0"/>
                    </a:lnTo>
                    <a:lnTo>
                      <a:pt x="0" y="369"/>
                    </a:lnTo>
                    <a:lnTo>
                      <a:pt x="161" y="369"/>
                    </a:lnTo>
                    <a:lnTo>
                      <a:pt x="161" y="1142"/>
                    </a:lnTo>
                    <a:lnTo>
                      <a:pt x="0" y="1142"/>
                    </a:lnTo>
                    <a:lnTo>
                      <a:pt x="214" y="1511"/>
                    </a:lnTo>
                    <a:lnTo>
                      <a:pt x="428" y="1142"/>
                    </a:lnTo>
                    <a:lnTo>
                      <a:pt x="267" y="1142"/>
                    </a:lnTo>
                    <a:lnTo>
                      <a:pt x="267" y="36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chemeClr val="bg2">
                      <a:lumMod val="10000"/>
                    </a:schemeClr>
                  </a:solidFill>
                </a:endParaRPr>
              </a:p>
            </p:txBody>
          </p:sp>
          <p:sp>
            <p:nvSpPr>
              <p:cNvPr id="491" name="Freeform 2">
                <a:extLst>
                  <a:ext uri="{FF2B5EF4-FFF2-40B4-BE49-F238E27FC236}">
                    <a16:creationId xmlns:a16="http://schemas.microsoft.com/office/drawing/2014/main" id="{D817DBAE-5FB4-4CD9-BBB0-BC78AFB9130C}"/>
                  </a:ext>
                </a:extLst>
              </p:cNvPr>
              <p:cNvSpPr>
                <a:spLocks noChangeArrowheads="1"/>
              </p:cNvSpPr>
              <p:nvPr/>
            </p:nvSpPr>
            <p:spPr bwMode="auto">
              <a:xfrm>
                <a:off x="4806950" y="3578225"/>
                <a:ext cx="228600" cy="153988"/>
              </a:xfrm>
              <a:custGeom>
                <a:avLst/>
                <a:gdLst>
                  <a:gd name="T0" fmla="*/ 632 w 633"/>
                  <a:gd name="T1" fmla="*/ 214 h 429"/>
                  <a:gd name="T2" fmla="*/ 259 w 633"/>
                  <a:gd name="T3" fmla="*/ 0 h 429"/>
                  <a:gd name="T4" fmla="*/ 259 w 633"/>
                  <a:gd name="T5" fmla="*/ 160 h 429"/>
                  <a:gd name="T6" fmla="*/ 0 w 633"/>
                  <a:gd name="T7" fmla="*/ 160 h 429"/>
                  <a:gd name="T8" fmla="*/ 0 w 633"/>
                  <a:gd name="T9" fmla="*/ 268 h 429"/>
                  <a:gd name="T10" fmla="*/ 259 w 633"/>
                  <a:gd name="T11" fmla="*/ 268 h 429"/>
                  <a:gd name="T12" fmla="*/ 259 w 633"/>
                  <a:gd name="T13" fmla="*/ 428 h 429"/>
                  <a:gd name="T14" fmla="*/ 632 w 633"/>
                  <a:gd name="T15" fmla="*/ 214 h 4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33" h="429">
                    <a:moveTo>
                      <a:pt x="632" y="214"/>
                    </a:moveTo>
                    <a:lnTo>
                      <a:pt x="259" y="0"/>
                    </a:lnTo>
                    <a:lnTo>
                      <a:pt x="259" y="160"/>
                    </a:lnTo>
                    <a:lnTo>
                      <a:pt x="0" y="160"/>
                    </a:lnTo>
                    <a:lnTo>
                      <a:pt x="0" y="268"/>
                    </a:lnTo>
                    <a:lnTo>
                      <a:pt x="259" y="268"/>
                    </a:lnTo>
                    <a:lnTo>
                      <a:pt x="259" y="428"/>
                    </a:lnTo>
                    <a:lnTo>
                      <a:pt x="632" y="214"/>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chemeClr val="bg2">
                      <a:lumMod val="10000"/>
                    </a:schemeClr>
                  </a:solidFill>
                </a:endParaRPr>
              </a:p>
            </p:txBody>
          </p:sp>
          <p:sp>
            <p:nvSpPr>
              <p:cNvPr id="492" name="Freeform 3">
                <a:extLst>
                  <a:ext uri="{FF2B5EF4-FFF2-40B4-BE49-F238E27FC236}">
                    <a16:creationId xmlns:a16="http://schemas.microsoft.com/office/drawing/2014/main" id="{FE758865-E3EE-41B5-AD8B-74BE3DE158A0}"/>
                  </a:ext>
                </a:extLst>
              </p:cNvPr>
              <p:cNvSpPr>
                <a:spLocks noChangeArrowheads="1"/>
              </p:cNvSpPr>
              <p:nvPr/>
            </p:nvSpPr>
            <p:spPr bwMode="auto">
              <a:xfrm>
                <a:off x="5133975" y="3578225"/>
                <a:ext cx="228600" cy="153988"/>
              </a:xfrm>
              <a:custGeom>
                <a:avLst/>
                <a:gdLst>
                  <a:gd name="T0" fmla="*/ 373 w 633"/>
                  <a:gd name="T1" fmla="*/ 0 h 429"/>
                  <a:gd name="T2" fmla="*/ 0 w 633"/>
                  <a:gd name="T3" fmla="*/ 214 h 429"/>
                  <a:gd name="T4" fmla="*/ 373 w 633"/>
                  <a:gd name="T5" fmla="*/ 428 h 429"/>
                  <a:gd name="T6" fmla="*/ 373 w 633"/>
                  <a:gd name="T7" fmla="*/ 268 h 429"/>
                  <a:gd name="T8" fmla="*/ 632 w 633"/>
                  <a:gd name="T9" fmla="*/ 268 h 429"/>
                  <a:gd name="T10" fmla="*/ 632 w 633"/>
                  <a:gd name="T11" fmla="*/ 160 h 429"/>
                  <a:gd name="T12" fmla="*/ 373 w 633"/>
                  <a:gd name="T13" fmla="*/ 160 h 429"/>
                  <a:gd name="T14" fmla="*/ 373 w 633"/>
                  <a:gd name="T15" fmla="*/ 0 h 4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33" h="429">
                    <a:moveTo>
                      <a:pt x="373" y="0"/>
                    </a:moveTo>
                    <a:lnTo>
                      <a:pt x="0" y="214"/>
                    </a:lnTo>
                    <a:lnTo>
                      <a:pt x="373" y="428"/>
                    </a:lnTo>
                    <a:lnTo>
                      <a:pt x="373" y="268"/>
                    </a:lnTo>
                    <a:lnTo>
                      <a:pt x="632" y="268"/>
                    </a:lnTo>
                    <a:lnTo>
                      <a:pt x="632" y="160"/>
                    </a:lnTo>
                    <a:lnTo>
                      <a:pt x="373" y="160"/>
                    </a:lnTo>
                    <a:lnTo>
                      <a:pt x="373"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chemeClr val="bg2">
                      <a:lumMod val="10000"/>
                    </a:schemeClr>
                  </a:solidFill>
                </a:endParaRPr>
              </a:p>
            </p:txBody>
          </p:sp>
          <p:sp>
            <p:nvSpPr>
              <p:cNvPr id="493" name="Freeform 4">
                <a:extLst>
                  <a:ext uri="{FF2B5EF4-FFF2-40B4-BE49-F238E27FC236}">
                    <a16:creationId xmlns:a16="http://schemas.microsoft.com/office/drawing/2014/main" id="{E0EBF9D8-9E3E-4B00-B5CE-733BCA4F3162}"/>
                  </a:ext>
                </a:extLst>
              </p:cNvPr>
              <p:cNvSpPr>
                <a:spLocks noChangeArrowheads="1"/>
              </p:cNvSpPr>
              <p:nvPr/>
            </p:nvSpPr>
            <p:spPr bwMode="auto">
              <a:xfrm>
                <a:off x="5048250" y="4208463"/>
                <a:ext cx="57150" cy="46037"/>
              </a:xfrm>
              <a:custGeom>
                <a:avLst/>
                <a:gdLst>
                  <a:gd name="T0" fmla="*/ 131 w 158"/>
                  <a:gd name="T1" fmla="*/ 11 h 130"/>
                  <a:gd name="T2" fmla="*/ 67 w 158"/>
                  <a:gd name="T3" fmla="*/ 0 h 130"/>
                  <a:gd name="T4" fmla="*/ 0 w 158"/>
                  <a:gd name="T5" fmla="*/ 0 h 130"/>
                  <a:gd name="T6" fmla="*/ 0 w 158"/>
                  <a:gd name="T7" fmla="*/ 129 h 130"/>
                  <a:gd name="T8" fmla="*/ 81 w 158"/>
                  <a:gd name="T9" fmla="*/ 129 h 130"/>
                  <a:gd name="T10" fmla="*/ 131 w 158"/>
                  <a:gd name="T11" fmla="*/ 115 h 130"/>
                  <a:gd name="T12" fmla="*/ 157 w 158"/>
                  <a:gd name="T13" fmla="*/ 62 h 130"/>
                  <a:gd name="T14" fmla="*/ 131 w 158"/>
                  <a:gd name="T15" fmla="*/ 11 h 1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8" h="130">
                    <a:moveTo>
                      <a:pt x="131" y="11"/>
                    </a:moveTo>
                    <a:cubicBezTo>
                      <a:pt x="114" y="0"/>
                      <a:pt x="98" y="0"/>
                      <a:pt x="67" y="0"/>
                    </a:cubicBezTo>
                    <a:lnTo>
                      <a:pt x="0" y="0"/>
                    </a:lnTo>
                    <a:lnTo>
                      <a:pt x="0" y="129"/>
                    </a:lnTo>
                    <a:lnTo>
                      <a:pt x="81" y="129"/>
                    </a:lnTo>
                    <a:cubicBezTo>
                      <a:pt x="93" y="129"/>
                      <a:pt x="114" y="129"/>
                      <a:pt x="131" y="115"/>
                    </a:cubicBezTo>
                    <a:cubicBezTo>
                      <a:pt x="140" y="110"/>
                      <a:pt x="157" y="93"/>
                      <a:pt x="157" y="62"/>
                    </a:cubicBezTo>
                    <a:cubicBezTo>
                      <a:pt x="157" y="31"/>
                      <a:pt x="140" y="17"/>
                      <a:pt x="131" y="1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chemeClr val="bg2">
                      <a:lumMod val="10000"/>
                    </a:schemeClr>
                  </a:solidFill>
                </a:endParaRPr>
              </a:p>
            </p:txBody>
          </p:sp>
          <p:sp>
            <p:nvSpPr>
              <p:cNvPr id="494" name="Freeform 5">
                <a:extLst>
                  <a:ext uri="{FF2B5EF4-FFF2-40B4-BE49-F238E27FC236}">
                    <a16:creationId xmlns:a16="http://schemas.microsoft.com/office/drawing/2014/main" id="{C6FCA524-8506-4185-A102-51C5AD1EB50A}"/>
                  </a:ext>
                </a:extLst>
              </p:cNvPr>
              <p:cNvSpPr>
                <a:spLocks noChangeArrowheads="1"/>
              </p:cNvSpPr>
              <p:nvPr/>
            </p:nvSpPr>
            <p:spPr bwMode="auto">
              <a:xfrm>
                <a:off x="4875213" y="4210050"/>
                <a:ext cx="68262" cy="114300"/>
              </a:xfrm>
              <a:custGeom>
                <a:avLst/>
                <a:gdLst>
                  <a:gd name="T0" fmla="*/ 104 w 190"/>
                  <a:gd name="T1" fmla="*/ 9 h 317"/>
                  <a:gd name="T2" fmla="*/ 0 w 190"/>
                  <a:gd name="T3" fmla="*/ 3 h 317"/>
                  <a:gd name="T4" fmla="*/ 0 w 190"/>
                  <a:gd name="T5" fmla="*/ 316 h 317"/>
                  <a:gd name="T6" fmla="*/ 39 w 190"/>
                  <a:gd name="T7" fmla="*/ 316 h 317"/>
                  <a:gd name="T8" fmla="*/ 146 w 190"/>
                  <a:gd name="T9" fmla="*/ 285 h 317"/>
                  <a:gd name="T10" fmla="*/ 189 w 190"/>
                  <a:gd name="T11" fmla="*/ 153 h 317"/>
                  <a:gd name="T12" fmla="*/ 104 w 190"/>
                  <a:gd name="T13" fmla="*/ 9 h 317"/>
                </a:gdLst>
                <a:ahLst/>
                <a:cxnLst>
                  <a:cxn ang="0">
                    <a:pos x="T0" y="T1"/>
                  </a:cxn>
                  <a:cxn ang="0">
                    <a:pos x="T2" y="T3"/>
                  </a:cxn>
                  <a:cxn ang="0">
                    <a:pos x="T4" y="T5"/>
                  </a:cxn>
                  <a:cxn ang="0">
                    <a:pos x="T6" y="T7"/>
                  </a:cxn>
                  <a:cxn ang="0">
                    <a:pos x="T8" y="T9"/>
                  </a:cxn>
                  <a:cxn ang="0">
                    <a:pos x="T10" y="T11"/>
                  </a:cxn>
                  <a:cxn ang="0">
                    <a:pos x="T12" y="T13"/>
                  </a:cxn>
                </a:cxnLst>
                <a:rect l="0" t="0" r="r" b="b"/>
                <a:pathLst>
                  <a:path w="190" h="317">
                    <a:moveTo>
                      <a:pt x="104" y="9"/>
                    </a:moveTo>
                    <a:cubicBezTo>
                      <a:pt x="84" y="3"/>
                      <a:pt x="56" y="0"/>
                      <a:pt x="0" y="3"/>
                    </a:cubicBezTo>
                    <a:lnTo>
                      <a:pt x="0" y="316"/>
                    </a:lnTo>
                    <a:cubicBezTo>
                      <a:pt x="11" y="316"/>
                      <a:pt x="28" y="316"/>
                      <a:pt x="39" y="316"/>
                    </a:cubicBezTo>
                    <a:cubicBezTo>
                      <a:pt x="82" y="316"/>
                      <a:pt x="117" y="314"/>
                      <a:pt x="146" y="285"/>
                    </a:cubicBezTo>
                    <a:cubicBezTo>
                      <a:pt x="185" y="246"/>
                      <a:pt x="189" y="175"/>
                      <a:pt x="189" y="153"/>
                    </a:cubicBezTo>
                    <a:cubicBezTo>
                      <a:pt x="189" y="85"/>
                      <a:pt x="166" y="26"/>
                      <a:pt x="104" y="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chemeClr val="bg2">
                      <a:lumMod val="10000"/>
                    </a:schemeClr>
                  </a:solidFill>
                </a:endParaRPr>
              </a:p>
            </p:txBody>
          </p:sp>
          <p:sp>
            <p:nvSpPr>
              <p:cNvPr id="500" name="Freeform 6">
                <a:extLst>
                  <a:ext uri="{FF2B5EF4-FFF2-40B4-BE49-F238E27FC236}">
                    <a16:creationId xmlns:a16="http://schemas.microsoft.com/office/drawing/2014/main" id="{44701AB4-1D48-4CD8-839A-2B24DF47CF79}"/>
                  </a:ext>
                </a:extLst>
              </p:cNvPr>
              <p:cNvSpPr>
                <a:spLocks noChangeArrowheads="1"/>
              </p:cNvSpPr>
              <p:nvPr/>
            </p:nvSpPr>
            <p:spPr bwMode="auto">
              <a:xfrm>
                <a:off x="4448178" y="3117846"/>
                <a:ext cx="1265238" cy="1382712"/>
              </a:xfrm>
              <a:custGeom>
                <a:avLst/>
                <a:gdLst>
                  <a:gd name="T0" fmla="*/ 3320 w 3516"/>
                  <a:gd name="T1" fmla="*/ 0 h 3840"/>
                  <a:gd name="T2" fmla="*/ 195 w 3516"/>
                  <a:gd name="T3" fmla="*/ 0 h 3840"/>
                  <a:gd name="T4" fmla="*/ 0 w 3516"/>
                  <a:gd name="T5" fmla="*/ 191 h 3840"/>
                  <a:gd name="T6" fmla="*/ 0 w 3516"/>
                  <a:gd name="T7" fmla="*/ 3644 h 3840"/>
                  <a:gd name="T8" fmla="*/ 195 w 3516"/>
                  <a:gd name="T9" fmla="*/ 3839 h 3840"/>
                  <a:gd name="T10" fmla="*/ 3320 w 3516"/>
                  <a:gd name="T11" fmla="*/ 3839 h 3840"/>
                  <a:gd name="T12" fmla="*/ 3515 w 3516"/>
                  <a:gd name="T13" fmla="*/ 3644 h 3840"/>
                  <a:gd name="T14" fmla="*/ 3515 w 3516"/>
                  <a:gd name="T15" fmla="*/ 191 h 3840"/>
                  <a:gd name="T16" fmla="*/ 3320 w 3516"/>
                  <a:gd name="T17" fmla="*/ 0 h 3840"/>
                  <a:gd name="T18" fmla="*/ 1315 w 3516"/>
                  <a:gd name="T19" fmla="*/ 3421 h 3840"/>
                  <a:gd name="T20" fmla="*/ 1230 w 3516"/>
                  <a:gd name="T21" fmla="*/ 3427 h 3840"/>
                  <a:gd name="T22" fmla="*/ 1083 w 3516"/>
                  <a:gd name="T23" fmla="*/ 3427 h 3840"/>
                  <a:gd name="T24" fmla="*/ 1083 w 3516"/>
                  <a:gd name="T25" fmla="*/ 2961 h 3840"/>
                  <a:gd name="T26" fmla="*/ 1239 w 3516"/>
                  <a:gd name="T27" fmla="*/ 2961 h 3840"/>
                  <a:gd name="T28" fmla="*/ 1399 w 3516"/>
                  <a:gd name="T29" fmla="*/ 3003 h 3840"/>
                  <a:gd name="T30" fmla="*/ 1478 w 3516"/>
                  <a:gd name="T31" fmla="*/ 3187 h 3840"/>
                  <a:gd name="T32" fmla="*/ 1315 w 3516"/>
                  <a:gd name="T33" fmla="*/ 3421 h 3840"/>
                  <a:gd name="T34" fmla="*/ 1805 w 3516"/>
                  <a:gd name="T35" fmla="*/ 3263 h 3840"/>
                  <a:gd name="T36" fmla="*/ 1755 w 3516"/>
                  <a:gd name="T37" fmla="*/ 3238 h 3840"/>
                  <a:gd name="T38" fmla="*/ 1667 w 3516"/>
                  <a:gd name="T39" fmla="*/ 3238 h 3840"/>
                  <a:gd name="T40" fmla="*/ 1667 w 3516"/>
                  <a:gd name="T41" fmla="*/ 3427 h 3840"/>
                  <a:gd name="T42" fmla="*/ 1566 w 3516"/>
                  <a:gd name="T43" fmla="*/ 3427 h 3840"/>
                  <a:gd name="T44" fmla="*/ 1566 w 3516"/>
                  <a:gd name="T45" fmla="*/ 2958 h 3840"/>
                  <a:gd name="T46" fmla="*/ 1744 w 3516"/>
                  <a:gd name="T47" fmla="*/ 2958 h 3840"/>
                  <a:gd name="T48" fmla="*/ 1884 w 3516"/>
                  <a:gd name="T49" fmla="*/ 2989 h 3840"/>
                  <a:gd name="T50" fmla="*/ 1923 w 3516"/>
                  <a:gd name="T51" fmla="*/ 3080 h 3840"/>
                  <a:gd name="T52" fmla="*/ 1824 w 3516"/>
                  <a:gd name="T53" fmla="*/ 3195 h 3840"/>
                  <a:gd name="T54" fmla="*/ 1909 w 3516"/>
                  <a:gd name="T55" fmla="*/ 3302 h 3840"/>
                  <a:gd name="T56" fmla="*/ 1923 w 3516"/>
                  <a:gd name="T57" fmla="*/ 3393 h 3840"/>
                  <a:gd name="T58" fmla="*/ 1937 w 3516"/>
                  <a:gd name="T59" fmla="*/ 3427 h 3840"/>
                  <a:gd name="T60" fmla="*/ 1830 w 3516"/>
                  <a:gd name="T61" fmla="*/ 3427 h 3840"/>
                  <a:gd name="T62" fmla="*/ 1805 w 3516"/>
                  <a:gd name="T63" fmla="*/ 3263 h 3840"/>
                  <a:gd name="T64" fmla="*/ 2135 w 3516"/>
                  <a:gd name="T65" fmla="*/ 3322 h 3840"/>
                  <a:gd name="T66" fmla="*/ 2245 w 3516"/>
                  <a:gd name="T67" fmla="*/ 3362 h 3840"/>
                  <a:gd name="T68" fmla="*/ 2321 w 3516"/>
                  <a:gd name="T69" fmla="*/ 3353 h 3840"/>
                  <a:gd name="T70" fmla="*/ 2321 w 3516"/>
                  <a:gd name="T71" fmla="*/ 3254 h 3840"/>
                  <a:gd name="T72" fmla="*/ 2231 w 3516"/>
                  <a:gd name="T73" fmla="*/ 3254 h 3840"/>
                  <a:gd name="T74" fmla="*/ 2231 w 3516"/>
                  <a:gd name="T75" fmla="*/ 3178 h 3840"/>
                  <a:gd name="T76" fmla="*/ 2423 w 3516"/>
                  <a:gd name="T77" fmla="*/ 3178 h 3840"/>
                  <a:gd name="T78" fmla="*/ 2423 w 3516"/>
                  <a:gd name="T79" fmla="*/ 3412 h 3840"/>
                  <a:gd name="T80" fmla="*/ 2253 w 3516"/>
                  <a:gd name="T81" fmla="*/ 3438 h 3840"/>
                  <a:gd name="T82" fmla="*/ 2056 w 3516"/>
                  <a:gd name="T83" fmla="*/ 3376 h 3840"/>
                  <a:gd name="T84" fmla="*/ 1994 w 3516"/>
                  <a:gd name="T85" fmla="*/ 3201 h 3840"/>
                  <a:gd name="T86" fmla="*/ 2239 w 3516"/>
                  <a:gd name="T87" fmla="*/ 2947 h 3840"/>
                  <a:gd name="T88" fmla="*/ 2397 w 3516"/>
                  <a:gd name="T89" fmla="*/ 3006 h 3840"/>
                  <a:gd name="T90" fmla="*/ 2431 w 3516"/>
                  <a:gd name="T91" fmla="*/ 3105 h 3840"/>
                  <a:gd name="T92" fmla="*/ 2327 w 3516"/>
                  <a:gd name="T93" fmla="*/ 3105 h 3840"/>
                  <a:gd name="T94" fmla="*/ 2313 w 3516"/>
                  <a:gd name="T95" fmla="*/ 3057 h 3840"/>
                  <a:gd name="T96" fmla="*/ 2234 w 3516"/>
                  <a:gd name="T97" fmla="*/ 3020 h 3840"/>
                  <a:gd name="T98" fmla="*/ 2098 w 3516"/>
                  <a:gd name="T99" fmla="*/ 3198 h 3840"/>
                  <a:gd name="T100" fmla="*/ 2135 w 3516"/>
                  <a:gd name="T101" fmla="*/ 3322 h 3840"/>
                  <a:gd name="T102" fmla="*/ 1758 w 3516"/>
                  <a:gd name="T103" fmla="*/ 2524 h 3840"/>
                  <a:gd name="T104" fmla="*/ 728 w 3516"/>
                  <a:gd name="T105" fmla="*/ 1495 h 3840"/>
                  <a:gd name="T106" fmla="*/ 1758 w 3516"/>
                  <a:gd name="T107" fmla="*/ 465 h 3840"/>
                  <a:gd name="T108" fmla="*/ 2787 w 3516"/>
                  <a:gd name="T109" fmla="*/ 1495 h 3840"/>
                  <a:gd name="T110" fmla="*/ 1758 w 3516"/>
                  <a:gd name="T111" fmla="*/ 2524 h 3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516" h="3840">
                    <a:moveTo>
                      <a:pt x="3320" y="0"/>
                    </a:moveTo>
                    <a:lnTo>
                      <a:pt x="195" y="0"/>
                    </a:lnTo>
                    <a:cubicBezTo>
                      <a:pt x="87" y="0"/>
                      <a:pt x="0" y="84"/>
                      <a:pt x="0" y="191"/>
                    </a:cubicBezTo>
                    <a:lnTo>
                      <a:pt x="0" y="3644"/>
                    </a:lnTo>
                    <a:cubicBezTo>
                      <a:pt x="0" y="3751"/>
                      <a:pt x="87" y="3839"/>
                      <a:pt x="195" y="3839"/>
                    </a:cubicBezTo>
                    <a:lnTo>
                      <a:pt x="3320" y="3839"/>
                    </a:lnTo>
                    <a:cubicBezTo>
                      <a:pt x="3427" y="3839"/>
                      <a:pt x="3515" y="3751"/>
                      <a:pt x="3515" y="3644"/>
                    </a:cubicBezTo>
                    <a:lnTo>
                      <a:pt x="3515" y="191"/>
                    </a:lnTo>
                    <a:cubicBezTo>
                      <a:pt x="3515" y="84"/>
                      <a:pt x="3427" y="0"/>
                      <a:pt x="3320" y="0"/>
                    </a:cubicBezTo>
                    <a:close/>
                    <a:moveTo>
                      <a:pt x="1315" y="3421"/>
                    </a:moveTo>
                    <a:cubicBezTo>
                      <a:pt x="1298" y="3424"/>
                      <a:pt x="1278" y="3427"/>
                      <a:pt x="1230" y="3427"/>
                    </a:cubicBezTo>
                    <a:lnTo>
                      <a:pt x="1083" y="3427"/>
                    </a:lnTo>
                    <a:lnTo>
                      <a:pt x="1083" y="2961"/>
                    </a:lnTo>
                    <a:lnTo>
                      <a:pt x="1239" y="2961"/>
                    </a:lnTo>
                    <a:cubicBezTo>
                      <a:pt x="1264" y="2961"/>
                      <a:pt x="1343" y="2961"/>
                      <a:pt x="1399" y="3003"/>
                    </a:cubicBezTo>
                    <a:cubicBezTo>
                      <a:pt x="1459" y="3046"/>
                      <a:pt x="1478" y="3119"/>
                      <a:pt x="1478" y="3187"/>
                    </a:cubicBezTo>
                    <a:cubicBezTo>
                      <a:pt x="1481" y="3331"/>
                      <a:pt x="1405" y="3404"/>
                      <a:pt x="1315" y="3421"/>
                    </a:cubicBezTo>
                    <a:close/>
                    <a:moveTo>
                      <a:pt x="1805" y="3263"/>
                    </a:moveTo>
                    <a:cubicBezTo>
                      <a:pt x="1796" y="3238"/>
                      <a:pt x="1772" y="3238"/>
                      <a:pt x="1755" y="3238"/>
                    </a:cubicBezTo>
                    <a:lnTo>
                      <a:pt x="1667" y="3238"/>
                    </a:lnTo>
                    <a:lnTo>
                      <a:pt x="1667" y="3427"/>
                    </a:lnTo>
                    <a:lnTo>
                      <a:pt x="1566" y="3427"/>
                    </a:lnTo>
                    <a:lnTo>
                      <a:pt x="1566" y="2958"/>
                    </a:lnTo>
                    <a:lnTo>
                      <a:pt x="1744" y="2958"/>
                    </a:lnTo>
                    <a:cubicBezTo>
                      <a:pt x="1793" y="2958"/>
                      <a:pt x="1847" y="2958"/>
                      <a:pt x="1884" y="2989"/>
                    </a:cubicBezTo>
                    <a:cubicBezTo>
                      <a:pt x="1912" y="3015"/>
                      <a:pt x="1923" y="3049"/>
                      <a:pt x="1923" y="3080"/>
                    </a:cubicBezTo>
                    <a:cubicBezTo>
                      <a:pt x="1923" y="3167"/>
                      <a:pt x="1847" y="3187"/>
                      <a:pt x="1824" y="3195"/>
                    </a:cubicBezTo>
                    <a:cubicBezTo>
                      <a:pt x="1895" y="3201"/>
                      <a:pt x="1901" y="3240"/>
                      <a:pt x="1909" y="3302"/>
                    </a:cubicBezTo>
                    <a:cubicBezTo>
                      <a:pt x="1918" y="3356"/>
                      <a:pt x="1920" y="3379"/>
                      <a:pt x="1923" y="3393"/>
                    </a:cubicBezTo>
                    <a:cubicBezTo>
                      <a:pt x="1929" y="3412"/>
                      <a:pt x="1932" y="3418"/>
                      <a:pt x="1937" y="3427"/>
                    </a:cubicBezTo>
                    <a:lnTo>
                      <a:pt x="1830" y="3427"/>
                    </a:lnTo>
                    <a:cubicBezTo>
                      <a:pt x="1824" y="3401"/>
                      <a:pt x="1810" y="3283"/>
                      <a:pt x="1805" y="3263"/>
                    </a:cubicBezTo>
                    <a:close/>
                    <a:moveTo>
                      <a:pt x="2135" y="3322"/>
                    </a:moveTo>
                    <a:cubicBezTo>
                      <a:pt x="2157" y="3348"/>
                      <a:pt x="2188" y="3362"/>
                      <a:pt x="2245" y="3362"/>
                    </a:cubicBezTo>
                    <a:cubicBezTo>
                      <a:pt x="2293" y="3362"/>
                      <a:pt x="2310" y="3356"/>
                      <a:pt x="2321" y="3353"/>
                    </a:cubicBezTo>
                    <a:lnTo>
                      <a:pt x="2321" y="3254"/>
                    </a:lnTo>
                    <a:lnTo>
                      <a:pt x="2231" y="3254"/>
                    </a:lnTo>
                    <a:lnTo>
                      <a:pt x="2231" y="3178"/>
                    </a:lnTo>
                    <a:lnTo>
                      <a:pt x="2423" y="3178"/>
                    </a:lnTo>
                    <a:lnTo>
                      <a:pt x="2423" y="3412"/>
                    </a:lnTo>
                    <a:cubicBezTo>
                      <a:pt x="2394" y="3421"/>
                      <a:pt x="2346" y="3438"/>
                      <a:pt x="2253" y="3438"/>
                    </a:cubicBezTo>
                    <a:cubicBezTo>
                      <a:pt x="2146" y="3438"/>
                      <a:pt x="2093" y="3412"/>
                      <a:pt x="2056" y="3376"/>
                    </a:cubicBezTo>
                    <a:cubicBezTo>
                      <a:pt x="2002" y="3325"/>
                      <a:pt x="1994" y="3252"/>
                      <a:pt x="1994" y="3201"/>
                    </a:cubicBezTo>
                    <a:cubicBezTo>
                      <a:pt x="1994" y="3034"/>
                      <a:pt x="2098" y="2947"/>
                      <a:pt x="2239" y="2947"/>
                    </a:cubicBezTo>
                    <a:cubicBezTo>
                      <a:pt x="2299" y="2947"/>
                      <a:pt x="2361" y="2964"/>
                      <a:pt x="2397" y="3006"/>
                    </a:cubicBezTo>
                    <a:cubicBezTo>
                      <a:pt x="2428" y="3043"/>
                      <a:pt x="2431" y="3080"/>
                      <a:pt x="2431" y="3105"/>
                    </a:cubicBezTo>
                    <a:lnTo>
                      <a:pt x="2327" y="3105"/>
                    </a:lnTo>
                    <a:cubicBezTo>
                      <a:pt x="2327" y="3094"/>
                      <a:pt x="2327" y="3077"/>
                      <a:pt x="2313" y="3057"/>
                    </a:cubicBezTo>
                    <a:cubicBezTo>
                      <a:pt x="2293" y="3026"/>
                      <a:pt x="2256" y="3020"/>
                      <a:pt x="2234" y="3020"/>
                    </a:cubicBezTo>
                    <a:cubicBezTo>
                      <a:pt x="2121" y="3020"/>
                      <a:pt x="2098" y="3128"/>
                      <a:pt x="2098" y="3198"/>
                    </a:cubicBezTo>
                    <a:cubicBezTo>
                      <a:pt x="2098" y="3229"/>
                      <a:pt x="2101" y="3286"/>
                      <a:pt x="2135" y="3322"/>
                    </a:cubicBezTo>
                    <a:close/>
                    <a:moveTo>
                      <a:pt x="1758" y="2524"/>
                    </a:moveTo>
                    <a:cubicBezTo>
                      <a:pt x="1191" y="2524"/>
                      <a:pt x="728" y="2064"/>
                      <a:pt x="728" y="1495"/>
                    </a:cubicBezTo>
                    <a:cubicBezTo>
                      <a:pt x="728" y="928"/>
                      <a:pt x="1188" y="465"/>
                      <a:pt x="1758" y="465"/>
                    </a:cubicBezTo>
                    <a:cubicBezTo>
                      <a:pt x="2324" y="465"/>
                      <a:pt x="2787" y="925"/>
                      <a:pt x="2787" y="1495"/>
                    </a:cubicBezTo>
                    <a:cubicBezTo>
                      <a:pt x="2787" y="2061"/>
                      <a:pt x="2324" y="2524"/>
                      <a:pt x="1758" y="2524"/>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chemeClr val="bg2">
                      <a:lumMod val="10000"/>
                    </a:schemeClr>
                  </a:solidFill>
                </a:endParaRPr>
              </a:p>
            </p:txBody>
          </p:sp>
        </p:grpSp>
        <p:sp>
          <p:nvSpPr>
            <p:cNvPr id="482" name="Rectangle 481">
              <a:extLst>
                <a:ext uri="{FF2B5EF4-FFF2-40B4-BE49-F238E27FC236}">
                  <a16:creationId xmlns:a16="http://schemas.microsoft.com/office/drawing/2014/main" id="{1CA92B41-4035-481D-B2CA-C30FF3B102AE}"/>
                </a:ext>
              </a:extLst>
            </p:cNvPr>
            <p:cNvSpPr/>
            <p:nvPr/>
          </p:nvSpPr>
          <p:spPr>
            <a:xfrm>
              <a:off x="7231996" y="2103309"/>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solidFill>
                  <a:schemeClr val="bg2">
                    <a:lumMod val="10000"/>
                  </a:schemeClr>
                </a:solidFill>
              </a:endParaRPr>
            </a:p>
          </p:txBody>
        </p:sp>
      </p:grpSp>
      <p:grpSp>
        <p:nvGrpSpPr>
          <p:cNvPr id="501" name="Group 500">
            <a:extLst>
              <a:ext uri="{FF2B5EF4-FFF2-40B4-BE49-F238E27FC236}">
                <a16:creationId xmlns:a16="http://schemas.microsoft.com/office/drawing/2014/main" id="{52738BE0-EC32-4ED2-8A74-F8E6A0BA1C9E}"/>
              </a:ext>
            </a:extLst>
          </p:cNvPr>
          <p:cNvGrpSpPr/>
          <p:nvPr/>
        </p:nvGrpSpPr>
        <p:grpSpPr>
          <a:xfrm>
            <a:off x="2742861" y="3072375"/>
            <a:ext cx="670409" cy="647003"/>
            <a:chOff x="4177575" y="2127578"/>
            <a:chExt cx="670584" cy="647172"/>
          </a:xfrm>
        </p:grpSpPr>
        <p:grpSp>
          <p:nvGrpSpPr>
            <p:cNvPr id="502" name="Group 501">
              <a:extLst>
                <a:ext uri="{FF2B5EF4-FFF2-40B4-BE49-F238E27FC236}">
                  <a16:creationId xmlns:a16="http://schemas.microsoft.com/office/drawing/2014/main" id="{70C7B84F-4AC5-4FEE-839D-C1BFA506FCBB}"/>
                </a:ext>
              </a:extLst>
            </p:cNvPr>
            <p:cNvGrpSpPr/>
            <p:nvPr/>
          </p:nvGrpSpPr>
          <p:grpSpPr>
            <a:xfrm>
              <a:off x="4177575" y="2201542"/>
              <a:ext cx="670584" cy="499244"/>
              <a:chOff x="3235325" y="1938338"/>
              <a:chExt cx="360363" cy="268287"/>
            </a:xfrm>
            <a:solidFill>
              <a:srgbClr val="F80000"/>
            </a:solidFill>
          </p:grpSpPr>
          <p:sp>
            <p:nvSpPr>
              <p:cNvPr id="504" name="Freeform 74">
                <a:extLst>
                  <a:ext uri="{FF2B5EF4-FFF2-40B4-BE49-F238E27FC236}">
                    <a16:creationId xmlns:a16="http://schemas.microsoft.com/office/drawing/2014/main" id="{1493FD04-1D07-4BFD-8C4E-FB3D55FB894C}"/>
                  </a:ext>
                </a:extLst>
              </p:cNvPr>
              <p:cNvSpPr>
                <a:spLocks noChangeArrowheads="1"/>
              </p:cNvSpPr>
              <p:nvPr/>
            </p:nvSpPr>
            <p:spPr bwMode="auto">
              <a:xfrm>
                <a:off x="3235325" y="1938338"/>
                <a:ext cx="360363" cy="268287"/>
              </a:xfrm>
              <a:custGeom>
                <a:avLst/>
                <a:gdLst>
                  <a:gd name="T0" fmla="*/ 878 w 1000"/>
                  <a:gd name="T1" fmla="*/ 370 h 746"/>
                  <a:gd name="T2" fmla="*/ 765 w 1000"/>
                  <a:gd name="T3" fmla="*/ 424 h 746"/>
                  <a:gd name="T4" fmla="*/ 691 w 1000"/>
                  <a:gd name="T5" fmla="*/ 280 h 746"/>
                  <a:gd name="T6" fmla="*/ 499 w 1000"/>
                  <a:gd name="T7" fmla="*/ 0 h 746"/>
                  <a:gd name="T8" fmla="*/ 308 w 1000"/>
                  <a:gd name="T9" fmla="*/ 280 h 746"/>
                  <a:gd name="T10" fmla="*/ 234 w 1000"/>
                  <a:gd name="T11" fmla="*/ 424 h 746"/>
                  <a:gd name="T12" fmla="*/ 121 w 1000"/>
                  <a:gd name="T13" fmla="*/ 370 h 746"/>
                  <a:gd name="T14" fmla="*/ 121 w 1000"/>
                  <a:gd name="T15" fmla="*/ 511 h 746"/>
                  <a:gd name="T16" fmla="*/ 234 w 1000"/>
                  <a:gd name="T17" fmla="*/ 458 h 746"/>
                  <a:gd name="T18" fmla="*/ 499 w 1000"/>
                  <a:gd name="T19" fmla="*/ 745 h 746"/>
                  <a:gd name="T20" fmla="*/ 765 w 1000"/>
                  <a:gd name="T21" fmla="*/ 458 h 746"/>
                  <a:gd name="T22" fmla="*/ 878 w 1000"/>
                  <a:gd name="T23" fmla="*/ 511 h 746"/>
                  <a:gd name="T24" fmla="*/ 293 w 1000"/>
                  <a:gd name="T25" fmla="*/ 458 h 746"/>
                  <a:gd name="T26" fmla="*/ 265 w 1000"/>
                  <a:gd name="T27" fmla="*/ 424 h 746"/>
                  <a:gd name="T28" fmla="*/ 293 w 1000"/>
                  <a:gd name="T29" fmla="*/ 458 h 746"/>
                  <a:gd name="T30" fmla="*/ 324 w 1000"/>
                  <a:gd name="T31" fmla="*/ 458 h 746"/>
                  <a:gd name="T32" fmla="*/ 353 w 1000"/>
                  <a:gd name="T33" fmla="*/ 424 h 746"/>
                  <a:gd name="T34" fmla="*/ 412 w 1000"/>
                  <a:gd name="T35" fmla="*/ 458 h 746"/>
                  <a:gd name="T36" fmla="*/ 384 w 1000"/>
                  <a:gd name="T37" fmla="*/ 424 h 746"/>
                  <a:gd name="T38" fmla="*/ 412 w 1000"/>
                  <a:gd name="T39" fmla="*/ 458 h 746"/>
                  <a:gd name="T40" fmla="*/ 536 w 1000"/>
                  <a:gd name="T41" fmla="*/ 579 h 746"/>
                  <a:gd name="T42" fmla="*/ 480 w 1000"/>
                  <a:gd name="T43" fmla="*/ 480 h 746"/>
                  <a:gd name="T44" fmla="*/ 499 w 1000"/>
                  <a:gd name="T45" fmla="*/ 353 h 746"/>
                  <a:gd name="T46" fmla="*/ 519 w 1000"/>
                  <a:gd name="T47" fmla="*/ 480 h 746"/>
                  <a:gd name="T48" fmla="*/ 590 w 1000"/>
                  <a:gd name="T49" fmla="*/ 458 h 746"/>
                  <a:gd name="T50" fmla="*/ 618 w 1000"/>
                  <a:gd name="T51" fmla="*/ 424 h 746"/>
                  <a:gd name="T52" fmla="*/ 621 w 1000"/>
                  <a:gd name="T53" fmla="*/ 277 h 746"/>
                  <a:gd name="T54" fmla="*/ 381 w 1000"/>
                  <a:gd name="T55" fmla="*/ 190 h 746"/>
                  <a:gd name="T56" fmla="*/ 624 w 1000"/>
                  <a:gd name="T57" fmla="*/ 190 h 746"/>
                  <a:gd name="T58" fmla="*/ 621 w 1000"/>
                  <a:gd name="T59" fmla="*/ 277 h 746"/>
                  <a:gd name="T60" fmla="*/ 649 w 1000"/>
                  <a:gd name="T61" fmla="*/ 458 h 746"/>
                  <a:gd name="T62" fmla="*/ 677 w 1000"/>
                  <a:gd name="T63" fmla="*/ 424 h 746"/>
                  <a:gd name="T64" fmla="*/ 737 w 1000"/>
                  <a:gd name="T65" fmla="*/ 458 h 746"/>
                  <a:gd name="T66" fmla="*/ 708 w 1000"/>
                  <a:gd name="T67" fmla="*/ 424 h 746"/>
                  <a:gd name="T68" fmla="*/ 737 w 1000"/>
                  <a:gd name="T69" fmla="*/ 458 h 7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00" h="746">
                    <a:moveTo>
                      <a:pt x="999" y="441"/>
                    </a:moveTo>
                    <a:lnTo>
                      <a:pt x="878" y="370"/>
                    </a:lnTo>
                    <a:lnTo>
                      <a:pt x="878" y="424"/>
                    </a:lnTo>
                    <a:lnTo>
                      <a:pt x="765" y="424"/>
                    </a:lnTo>
                    <a:lnTo>
                      <a:pt x="765" y="280"/>
                    </a:lnTo>
                    <a:lnTo>
                      <a:pt x="691" y="280"/>
                    </a:lnTo>
                    <a:lnTo>
                      <a:pt x="691" y="192"/>
                    </a:lnTo>
                    <a:cubicBezTo>
                      <a:pt x="691" y="85"/>
                      <a:pt x="604" y="0"/>
                      <a:pt x="499" y="0"/>
                    </a:cubicBezTo>
                    <a:cubicBezTo>
                      <a:pt x="392" y="0"/>
                      <a:pt x="308" y="88"/>
                      <a:pt x="308" y="192"/>
                    </a:cubicBezTo>
                    <a:lnTo>
                      <a:pt x="308" y="280"/>
                    </a:lnTo>
                    <a:lnTo>
                      <a:pt x="234" y="280"/>
                    </a:lnTo>
                    <a:lnTo>
                      <a:pt x="234" y="424"/>
                    </a:lnTo>
                    <a:lnTo>
                      <a:pt x="121" y="424"/>
                    </a:lnTo>
                    <a:lnTo>
                      <a:pt x="121" y="370"/>
                    </a:lnTo>
                    <a:lnTo>
                      <a:pt x="0" y="441"/>
                    </a:lnTo>
                    <a:lnTo>
                      <a:pt x="121" y="511"/>
                    </a:lnTo>
                    <a:lnTo>
                      <a:pt x="121" y="458"/>
                    </a:lnTo>
                    <a:lnTo>
                      <a:pt x="234" y="458"/>
                    </a:lnTo>
                    <a:lnTo>
                      <a:pt x="234" y="633"/>
                    </a:lnTo>
                    <a:lnTo>
                      <a:pt x="499" y="745"/>
                    </a:lnTo>
                    <a:lnTo>
                      <a:pt x="765" y="633"/>
                    </a:lnTo>
                    <a:lnTo>
                      <a:pt x="765" y="458"/>
                    </a:lnTo>
                    <a:lnTo>
                      <a:pt x="878" y="458"/>
                    </a:lnTo>
                    <a:lnTo>
                      <a:pt x="878" y="511"/>
                    </a:lnTo>
                    <a:lnTo>
                      <a:pt x="999" y="441"/>
                    </a:lnTo>
                    <a:close/>
                    <a:moveTo>
                      <a:pt x="293" y="458"/>
                    </a:moveTo>
                    <a:lnTo>
                      <a:pt x="265" y="458"/>
                    </a:lnTo>
                    <a:lnTo>
                      <a:pt x="265" y="424"/>
                    </a:lnTo>
                    <a:lnTo>
                      <a:pt x="293" y="424"/>
                    </a:lnTo>
                    <a:lnTo>
                      <a:pt x="293" y="458"/>
                    </a:lnTo>
                    <a:close/>
                    <a:moveTo>
                      <a:pt x="353" y="458"/>
                    </a:moveTo>
                    <a:lnTo>
                      <a:pt x="324" y="458"/>
                    </a:lnTo>
                    <a:lnTo>
                      <a:pt x="324" y="424"/>
                    </a:lnTo>
                    <a:lnTo>
                      <a:pt x="353" y="424"/>
                    </a:lnTo>
                    <a:lnTo>
                      <a:pt x="353" y="458"/>
                    </a:lnTo>
                    <a:close/>
                    <a:moveTo>
                      <a:pt x="412" y="458"/>
                    </a:moveTo>
                    <a:lnTo>
                      <a:pt x="384" y="458"/>
                    </a:lnTo>
                    <a:lnTo>
                      <a:pt x="384" y="424"/>
                    </a:lnTo>
                    <a:lnTo>
                      <a:pt x="412" y="424"/>
                    </a:lnTo>
                    <a:lnTo>
                      <a:pt x="412" y="458"/>
                    </a:lnTo>
                    <a:close/>
                    <a:moveTo>
                      <a:pt x="519" y="480"/>
                    </a:moveTo>
                    <a:lnTo>
                      <a:pt x="536" y="579"/>
                    </a:lnTo>
                    <a:lnTo>
                      <a:pt x="460" y="579"/>
                    </a:lnTo>
                    <a:lnTo>
                      <a:pt x="480" y="480"/>
                    </a:lnTo>
                    <a:cubicBezTo>
                      <a:pt x="454" y="472"/>
                      <a:pt x="435" y="449"/>
                      <a:pt x="435" y="418"/>
                    </a:cubicBezTo>
                    <a:cubicBezTo>
                      <a:pt x="435" y="381"/>
                      <a:pt x="462" y="353"/>
                      <a:pt x="499" y="353"/>
                    </a:cubicBezTo>
                    <a:cubicBezTo>
                      <a:pt x="535" y="353"/>
                      <a:pt x="564" y="381"/>
                      <a:pt x="564" y="418"/>
                    </a:cubicBezTo>
                    <a:cubicBezTo>
                      <a:pt x="564" y="446"/>
                      <a:pt x="545" y="472"/>
                      <a:pt x="519" y="480"/>
                    </a:cubicBezTo>
                    <a:close/>
                    <a:moveTo>
                      <a:pt x="618" y="458"/>
                    </a:moveTo>
                    <a:lnTo>
                      <a:pt x="590" y="458"/>
                    </a:lnTo>
                    <a:lnTo>
                      <a:pt x="590" y="424"/>
                    </a:lnTo>
                    <a:lnTo>
                      <a:pt x="618" y="424"/>
                    </a:lnTo>
                    <a:lnTo>
                      <a:pt x="618" y="458"/>
                    </a:lnTo>
                    <a:close/>
                    <a:moveTo>
                      <a:pt x="621" y="277"/>
                    </a:moveTo>
                    <a:lnTo>
                      <a:pt x="381" y="277"/>
                    </a:lnTo>
                    <a:lnTo>
                      <a:pt x="381" y="190"/>
                    </a:lnTo>
                    <a:cubicBezTo>
                      <a:pt x="381" y="122"/>
                      <a:pt x="434" y="68"/>
                      <a:pt x="502" y="68"/>
                    </a:cubicBezTo>
                    <a:cubicBezTo>
                      <a:pt x="569" y="68"/>
                      <a:pt x="624" y="122"/>
                      <a:pt x="624" y="190"/>
                    </a:cubicBezTo>
                    <a:lnTo>
                      <a:pt x="624" y="277"/>
                    </a:lnTo>
                    <a:lnTo>
                      <a:pt x="621" y="277"/>
                    </a:lnTo>
                    <a:close/>
                    <a:moveTo>
                      <a:pt x="677" y="458"/>
                    </a:moveTo>
                    <a:lnTo>
                      <a:pt x="649" y="458"/>
                    </a:lnTo>
                    <a:lnTo>
                      <a:pt x="649" y="424"/>
                    </a:lnTo>
                    <a:lnTo>
                      <a:pt x="677" y="424"/>
                    </a:lnTo>
                    <a:lnTo>
                      <a:pt x="677" y="458"/>
                    </a:lnTo>
                    <a:close/>
                    <a:moveTo>
                      <a:pt x="737" y="458"/>
                    </a:moveTo>
                    <a:lnTo>
                      <a:pt x="708" y="458"/>
                    </a:lnTo>
                    <a:lnTo>
                      <a:pt x="708" y="424"/>
                    </a:lnTo>
                    <a:lnTo>
                      <a:pt x="737" y="424"/>
                    </a:lnTo>
                    <a:lnTo>
                      <a:pt x="737" y="458"/>
                    </a:lnTo>
                    <a:close/>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505" name="Freeform 231">
                <a:extLst>
                  <a:ext uri="{FF2B5EF4-FFF2-40B4-BE49-F238E27FC236}">
                    <a16:creationId xmlns:a16="http://schemas.microsoft.com/office/drawing/2014/main" id="{BDB81B8A-B32C-464E-B2D3-5905C4AF1B47}"/>
                  </a:ext>
                </a:extLst>
              </p:cNvPr>
              <p:cNvSpPr>
                <a:spLocks noChangeArrowheads="1"/>
              </p:cNvSpPr>
              <p:nvPr/>
            </p:nvSpPr>
            <p:spPr bwMode="auto">
              <a:xfrm>
                <a:off x="3235325" y="1938338"/>
                <a:ext cx="360363" cy="268287"/>
              </a:xfrm>
              <a:custGeom>
                <a:avLst/>
                <a:gdLst>
                  <a:gd name="T0" fmla="*/ 878 w 1000"/>
                  <a:gd name="T1" fmla="*/ 370 h 746"/>
                  <a:gd name="T2" fmla="*/ 765 w 1000"/>
                  <a:gd name="T3" fmla="*/ 424 h 746"/>
                  <a:gd name="T4" fmla="*/ 691 w 1000"/>
                  <a:gd name="T5" fmla="*/ 280 h 746"/>
                  <a:gd name="T6" fmla="*/ 499 w 1000"/>
                  <a:gd name="T7" fmla="*/ 0 h 746"/>
                  <a:gd name="T8" fmla="*/ 308 w 1000"/>
                  <a:gd name="T9" fmla="*/ 280 h 746"/>
                  <a:gd name="T10" fmla="*/ 234 w 1000"/>
                  <a:gd name="T11" fmla="*/ 424 h 746"/>
                  <a:gd name="T12" fmla="*/ 121 w 1000"/>
                  <a:gd name="T13" fmla="*/ 370 h 746"/>
                  <a:gd name="T14" fmla="*/ 121 w 1000"/>
                  <a:gd name="T15" fmla="*/ 511 h 746"/>
                  <a:gd name="T16" fmla="*/ 234 w 1000"/>
                  <a:gd name="T17" fmla="*/ 458 h 746"/>
                  <a:gd name="T18" fmla="*/ 499 w 1000"/>
                  <a:gd name="T19" fmla="*/ 745 h 746"/>
                  <a:gd name="T20" fmla="*/ 765 w 1000"/>
                  <a:gd name="T21" fmla="*/ 458 h 746"/>
                  <a:gd name="T22" fmla="*/ 878 w 1000"/>
                  <a:gd name="T23" fmla="*/ 511 h 746"/>
                  <a:gd name="T24" fmla="*/ 293 w 1000"/>
                  <a:gd name="T25" fmla="*/ 458 h 746"/>
                  <a:gd name="T26" fmla="*/ 265 w 1000"/>
                  <a:gd name="T27" fmla="*/ 424 h 746"/>
                  <a:gd name="T28" fmla="*/ 293 w 1000"/>
                  <a:gd name="T29" fmla="*/ 458 h 746"/>
                  <a:gd name="T30" fmla="*/ 324 w 1000"/>
                  <a:gd name="T31" fmla="*/ 458 h 746"/>
                  <a:gd name="T32" fmla="*/ 353 w 1000"/>
                  <a:gd name="T33" fmla="*/ 424 h 746"/>
                  <a:gd name="T34" fmla="*/ 412 w 1000"/>
                  <a:gd name="T35" fmla="*/ 458 h 746"/>
                  <a:gd name="T36" fmla="*/ 384 w 1000"/>
                  <a:gd name="T37" fmla="*/ 424 h 746"/>
                  <a:gd name="T38" fmla="*/ 412 w 1000"/>
                  <a:gd name="T39" fmla="*/ 458 h 746"/>
                  <a:gd name="T40" fmla="*/ 536 w 1000"/>
                  <a:gd name="T41" fmla="*/ 579 h 746"/>
                  <a:gd name="T42" fmla="*/ 480 w 1000"/>
                  <a:gd name="T43" fmla="*/ 480 h 746"/>
                  <a:gd name="T44" fmla="*/ 499 w 1000"/>
                  <a:gd name="T45" fmla="*/ 353 h 746"/>
                  <a:gd name="T46" fmla="*/ 519 w 1000"/>
                  <a:gd name="T47" fmla="*/ 480 h 746"/>
                  <a:gd name="T48" fmla="*/ 590 w 1000"/>
                  <a:gd name="T49" fmla="*/ 458 h 746"/>
                  <a:gd name="T50" fmla="*/ 618 w 1000"/>
                  <a:gd name="T51" fmla="*/ 424 h 746"/>
                  <a:gd name="T52" fmla="*/ 621 w 1000"/>
                  <a:gd name="T53" fmla="*/ 277 h 746"/>
                  <a:gd name="T54" fmla="*/ 381 w 1000"/>
                  <a:gd name="T55" fmla="*/ 190 h 746"/>
                  <a:gd name="T56" fmla="*/ 624 w 1000"/>
                  <a:gd name="T57" fmla="*/ 190 h 746"/>
                  <a:gd name="T58" fmla="*/ 621 w 1000"/>
                  <a:gd name="T59" fmla="*/ 277 h 746"/>
                  <a:gd name="T60" fmla="*/ 649 w 1000"/>
                  <a:gd name="T61" fmla="*/ 458 h 746"/>
                  <a:gd name="T62" fmla="*/ 677 w 1000"/>
                  <a:gd name="T63" fmla="*/ 424 h 746"/>
                  <a:gd name="T64" fmla="*/ 737 w 1000"/>
                  <a:gd name="T65" fmla="*/ 458 h 746"/>
                  <a:gd name="T66" fmla="*/ 708 w 1000"/>
                  <a:gd name="T67" fmla="*/ 424 h 746"/>
                  <a:gd name="T68" fmla="*/ 737 w 1000"/>
                  <a:gd name="T69" fmla="*/ 458 h 7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00" h="746">
                    <a:moveTo>
                      <a:pt x="999" y="441"/>
                    </a:moveTo>
                    <a:lnTo>
                      <a:pt x="878" y="370"/>
                    </a:lnTo>
                    <a:lnTo>
                      <a:pt x="878" y="424"/>
                    </a:lnTo>
                    <a:lnTo>
                      <a:pt x="765" y="424"/>
                    </a:lnTo>
                    <a:lnTo>
                      <a:pt x="765" y="280"/>
                    </a:lnTo>
                    <a:lnTo>
                      <a:pt x="691" y="280"/>
                    </a:lnTo>
                    <a:lnTo>
                      <a:pt x="691" y="192"/>
                    </a:lnTo>
                    <a:cubicBezTo>
                      <a:pt x="691" y="85"/>
                      <a:pt x="604" y="0"/>
                      <a:pt x="499" y="0"/>
                    </a:cubicBezTo>
                    <a:cubicBezTo>
                      <a:pt x="392" y="0"/>
                      <a:pt x="308" y="88"/>
                      <a:pt x="308" y="192"/>
                    </a:cubicBezTo>
                    <a:lnTo>
                      <a:pt x="308" y="280"/>
                    </a:lnTo>
                    <a:lnTo>
                      <a:pt x="234" y="280"/>
                    </a:lnTo>
                    <a:lnTo>
                      <a:pt x="234" y="424"/>
                    </a:lnTo>
                    <a:lnTo>
                      <a:pt x="121" y="424"/>
                    </a:lnTo>
                    <a:lnTo>
                      <a:pt x="121" y="370"/>
                    </a:lnTo>
                    <a:lnTo>
                      <a:pt x="0" y="441"/>
                    </a:lnTo>
                    <a:lnTo>
                      <a:pt x="121" y="511"/>
                    </a:lnTo>
                    <a:lnTo>
                      <a:pt x="121" y="458"/>
                    </a:lnTo>
                    <a:lnTo>
                      <a:pt x="234" y="458"/>
                    </a:lnTo>
                    <a:lnTo>
                      <a:pt x="234" y="633"/>
                    </a:lnTo>
                    <a:lnTo>
                      <a:pt x="499" y="745"/>
                    </a:lnTo>
                    <a:lnTo>
                      <a:pt x="765" y="633"/>
                    </a:lnTo>
                    <a:lnTo>
                      <a:pt x="765" y="458"/>
                    </a:lnTo>
                    <a:lnTo>
                      <a:pt x="878" y="458"/>
                    </a:lnTo>
                    <a:lnTo>
                      <a:pt x="878" y="511"/>
                    </a:lnTo>
                    <a:lnTo>
                      <a:pt x="999" y="441"/>
                    </a:lnTo>
                    <a:close/>
                    <a:moveTo>
                      <a:pt x="293" y="458"/>
                    </a:moveTo>
                    <a:lnTo>
                      <a:pt x="265" y="458"/>
                    </a:lnTo>
                    <a:lnTo>
                      <a:pt x="265" y="424"/>
                    </a:lnTo>
                    <a:lnTo>
                      <a:pt x="293" y="424"/>
                    </a:lnTo>
                    <a:lnTo>
                      <a:pt x="293" y="458"/>
                    </a:lnTo>
                    <a:close/>
                    <a:moveTo>
                      <a:pt x="353" y="458"/>
                    </a:moveTo>
                    <a:lnTo>
                      <a:pt x="324" y="458"/>
                    </a:lnTo>
                    <a:lnTo>
                      <a:pt x="324" y="424"/>
                    </a:lnTo>
                    <a:lnTo>
                      <a:pt x="353" y="424"/>
                    </a:lnTo>
                    <a:lnTo>
                      <a:pt x="353" y="458"/>
                    </a:lnTo>
                    <a:close/>
                    <a:moveTo>
                      <a:pt x="412" y="458"/>
                    </a:moveTo>
                    <a:lnTo>
                      <a:pt x="384" y="458"/>
                    </a:lnTo>
                    <a:lnTo>
                      <a:pt x="384" y="424"/>
                    </a:lnTo>
                    <a:lnTo>
                      <a:pt x="412" y="424"/>
                    </a:lnTo>
                    <a:lnTo>
                      <a:pt x="412" y="458"/>
                    </a:lnTo>
                    <a:close/>
                    <a:moveTo>
                      <a:pt x="519" y="480"/>
                    </a:moveTo>
                    <a:lnTo>
                      <a:pt x="536" y="579"/>
                    </a:lnTo>
                    <a:lnTo>
                      <a:pt x="460" y="579"/>
                    </a:lnTo>
                    <a:lnTo>
                      <a:pt x="480" y="480"/>
                    </a:lnTo>
                    <a:cubicBezTo>
                      <a:pt x="454" y="472"/>
                      <a:pt x="435" y="449"/>
                      <a:pt x="435" y="418"/>
                    </a:cubicBezTo>
                    <a:cubicBezTo>
                      <a:pt x="435" y="381"/>
                      <a:pt x="462" y="353"/>
                      <a:pt x="499" y="353"/>
                    </a:cubicBezTo>
                    <a:cubicBezTo>
                      <a:pt x="535" y="353"/>
                      <a:pt x="564" y="381"/>
                      <a:pt x="564" y="418"/>
                    </a:cubicBezTo>
                    <a:cubicBezTo>
                      <a:pt x="564" y="446"/>
                      <a:pt x="545" y="472"/>
                      <a:pt x="519" y="480"/>
                    </a:cubicBezTo>
                    <a:close/>
                    <a:moveTo>
                      <a:pt x="618" y="458"/>
                    </a:moveTo>
                    <a:lnTo>
                      <a:pt x="590" y="458"/>
                    </a:lnTo>
                    <a:lnTo>
                      <a:pt x="590" y="424"/>
                    </a:lnTo>
                    <a:lnTo>
                      <a:pt x="618" y="424"/>
                    </a:lnTo>
                    <a:lnTo>
                      <a:pt x="618" y="458"/>
                    </a:lnTo>
                    <a:close/>
                    <a:moveTo>
                      <a:pt x="621" y="277"/>
                    </a:moveTo>
                    <a:lnTo>
                      <a:pt x="381" y="277"/>
                    </a:lnTo>
                    <a:lnTo>
                      <a:pt x="381" y="190"/>
                    </a:lnTo>
                    <a:cubicBezTo>
                      <a:pt x="381" y="122"/>
                      <a:pt x="434" y="68"/>
                      <a:pt x="502" y="68"/>
                    </a:cubicBezTo>
                    <a:cubicBezTo>
                      <a:pt x="569" y="68"/>
                      <a:pt x="624" y="122"/>
                      <a:pt x="624" y="190"/>
                    </a:cubicBezTo>
                    <a:lnTo>
                      <a:pt x="624" y="277"/>
                    </a:lnTo>
                    <a:lnTo>
                      <a:pt x="621" y="277"/>
                    </a:lnTo>
                    <a:close/>
                    <a:moveTo>
                      <a:pt x="677" y="458"/>
                    </a:moveTo>
                    <a:lnTo>
                      <a:pt x="649" y="458"/>
                    </a:lnTo>
                    <a:lnTo>
                      <a:pt x="649" y="424"/>
                    </a:lnTo>
                    <a:lnTo>
                      <a:pt x="677" y="424"/>
                    </a:lnTo>
                    <a:lnTo>
                      <a:pt x="677" y="458"/>
                    </a:lnTo>
                    <a:close/>
                    <a:moveTo>
                      <a:pt x="737" y="458"/>
                    </a:moveTo>
                    <a:lnTo>
                      <a:pt x="708" y="458"/>
                    </a:lnTo>
                    <a:lnTo>
                      <a:pt x="708" y="424"/>
                    </a:lnTo>
                    <a:lnTo>
                      <a:pt x="737" y="424"/>
                    </a:lnTo>
                    <a:lnTo>
                      <a:pt x="737" y="458"/>
                    </a:lnTo>
                    <a:close/>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grpSp>
        <p:sp>
          <p:nvSpPr>
            <p:cNvPr id="503" name="Rectangle 502">
              <a:extLst>
                <a:ext uri="{FF2B5EF4-FFF2-40B4-BE49-F238E27FC236}">
                  <a16:creationId xmlns:a16="http://schemas.microsoft.com/office/drawing/2014/main" id="{D783E4D9-23AB-4397-806A-CEA1E3D1C485}"/>
                </a:ext>
              </a:extLst>
            </p:cNvPr>
            <p:cNvSpPr/>
            <p:nvPr/>
          </p:nvSpPr>
          <p:spPr>
            <a:xfrm>
              <a:off x="4193333" y="2127578"/>
              <a:ext cx="639069" cy="647172"/>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p>
          </p:txBody>
        </p:sp>
      </p:grpSp>
      <p:sp>
        <p:nvSpPr>
          <p:cNvPr id="506" name="Text Box 30">
            <a:extLst>
              <a:ext uri="{FF2B5EF4-FFF2-40B4-BE49-F238E27FC236}">
                <a16:creationId xmlns:a16="http://schemas.microsoft.com/office/drawing/2014/main" id="{F82572F6-E859-47BF-8151-7A001D21F6B0}"/>
              </a:ext>
            </a:extLst>
          </p:cNvPr>
          <p:cNvSpPr txBox="1">
            <a:spLocks noChangeArrowheads="1"/>
          </p:cNvSpPr>
          <p:nvPr/>
        </p:nvSpPr>
        <p:spPr bwMode="auto">
          <a:xfrm>
            <a:off x="2732172" y="3639032"/>
            <a:ext cx="683563" cy="122033"/>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solidFill>
                  <a:schemeClr val="bg2">
                    <a:lumMod val="10000"/>
                  </a:schemeClr>
                </a:solidFill>
              </a:rPr>
              <a:t>VPN IPSec</a:t>
            </a:r>
          </a:p>
        </p:txBody>
      </p:sp>
      <p:cxnSp>
        <p:nvCxnSpPr>
          <p:cNvPr id="507" name="Straight Connector 506">
            <a:extLst>
              <a:ext uri="{FF2B5EF4-FFF2-40B4-BE49-F238E27FC236}">
                <a16:creationId xmlns:a16="http://schemas.microsoft.com/office/drawing/2014/main" id="{360589C4-6E73-4394-8751-2F7CB3E5A497}"/>
              </a:ext>
            </a:extLst>
          </p:cNvPr>
          <p:cNvCxnSpPr/>
          <p:nvPr/>
        </p:nvCxnSpPr>
        <p:spPr>
          <a:xfrm>
            <a:off x="1320208" y="3542869"/>
            <a:ext cx="815333" cy="0"/>
          </a:xfrm>
          <a:prstGeom prst="line">
            <a:avLst/>
          </a:prstGeom>
          <a:ln w="12700" cmpd="sng">
            <a:solidFill>
              <a:srgbClr val="5F5F5F"/>
            </a:solidFill>
            <a:miter lim="800000"/>
          </a:ln>
        </p:spPr>
        <p:style>
          <a:lnRef idx="1">
            <a:schemeClr val="accent1"/>
          </a:lnRef>
          <a:fillRef idx="0">
            <a:schemeClr val="accent1"/>
          </a:fillRef>
          <a:effectRef idx="0">
            <a:schemeClr val="accent1"/>
          </a:effectRef>
          <a:fontRef idx="minor">
            <a:schemeClr val="tx1"/>
          </a:fontRef>
        </p:style>
      </p:cxnSp>
      <p:sp>
        <p:nvSpPr>
          <p:cNvPr id="508" name="Rectangle 507">
            <a:extLst>
              <a:ext uri="{FF2B5EF4-FFF2-40B4-BE49-F238E27FC236}">
                <a16:creationId xmlns:a16="http://schemas.microsoft.com/office/drawing/2014/main" id="{683D2176-A0E7-4EBA-A06E-60856B511E64}"/>
              </a:ext>
            </a:extLst>
          </p:cNvPr>
          <p:cNvSpPr/>
          <p:nvPr/>
        </p:nvSpPr>
        <p:spPr>
          <a:xfrm>
            <a:off x="921251" y="2382483"/>
            <a:ext cx="1752144" cy="1158436"/>
          </a:xfrm>
          <a:prstGeom prst="rect">
            <a:avLst/>
          </a:prstGeom>
          <a:noFill/>
          <a:ln w="19050">
            <a:solidFill>
              <a:schemeClr val="tx1"/>
            </a:solidFill>
            <a:prstDash val="solid"/>
          </a:ln>
          <a:effectLst/>
        </p:spPr>
        <p:style>
          <a:lnRef idx="1">
            <a:schemeClr val="accent1"/>
          </a:lnRef>
          <a:fillRef idx="3">
            <a:schemeClr val="accent1"/>
          </a:fillRef>
          <a:effectRef idx="2">
            <a:schemeClr val="accent1"/>
          </a:effectRef>
          <a:fontRef idx="minor">
            <a:schemeClr val="lt1"/>
          </a:fontRef>
        </p:style>
        <p:txBody>
          <a:bodyPr anchor="b"/>
          <a:lstStyle/>
          <a:p>
            <a:pPr fontAlgn="auto">
              <a:spcBef>
                <a:spcPts val="0"/>
              </a:spcBef>
              <a:spcAft>
                <a:spcPts val="0"/>
              </a:spcAft>
              <a:defRPr/>
            </a:pPr>
            <a:endParaRPr lang="en-US" sz="1200" b="1" dirty="0">
              <a:solidFill>
                <a:schemeClr val="tx1"/>
              </a:solidFill>
              <a:latin typeface="Calibri" charset="0"/>
              <a:ea typeface="Calibri" charset="0"/>
              <a:cs typeface="Calibri" charset="0"/>
            </a:endParaRPr>
          </a:p>
        </p:txBody>
      </p:sp>
      <p:grpSp>
        <p:nvGrpSpPr>
          <p:cNvPr id="509" name="Group 508">
            <a:extLst>
              <a:ext uri="{FF2B5EF4-FFF2-40B4-BE49-F238E27FC236}">
                <a16:creationId xmlns:a16="http://schemas.microsoft.com/office/drawing/2014/main" id="{830D1B45-9BA3-4ECB-9504-19FC78975591}"/>
              </a:ext>
            </a:extLst>
          </p:cNvPr>
          <p:cNvGrpSpPr/>
          <p:nvPr/>
        </p:nvGrpSpPr>
        <p:grpSpPr>
          <a:xfrm>
            <a:off x="1040156" y="2398248"/>
            <a:ext cx="638903" cy="1019031"/>
            <a:chOff x="4143850" y="4069093"/>
            <a:chExt cx="639069" cy="1019296"/>
          </a:xfrm>
        </p:grpSpPr>
        <p:grpSp>
          <p:nvGrpSpPr>
            <p:cNvPr id="510" name="Group 509">
              <a:extLst>
                <a:ext uri="{FF2B5EF4-FFF2-40B4-BE49-F238E27FC236}">
                  <a16:creationId xmlns:a16="http://schemas.microsoft.com/office/drawing/2014/main" id="{9F9BDDEB-F7FF-43C6-9F47-04EBE310C077}"/>
                </a:ext>
              </a:extLst>
            </p:cNvPr>
            <p:cNvGrpSpPr/>
            <p:nvPr/>
          </p:nvGrpSpPr>
          <p:grpSpPr>
            <a:xfrm>
              <a:off x="4145193" y="4788087"/>
              <a:ext cx="636383" cy="209796"/>
              <a:chOff x="2971800" y="2860675"/>
              <a:chExt cx="1011238" cy="333375"/>
            </a:xfrm>
            <a:solidFill>
              <a:srgbClr val="5F5F5F"/>
            </a:solidFill>
          </p:grpSpPr>
          <p:grpSp>
            <p:nvGrpSpPr>
              <p:cNvPr id="525" name="Group 524">
                <a:extLst>
                  <a:ext uri="{FF2B5EF4-FFF2-40B4-BE49-F238E27FC236}">
                    <a16:creationId xmlns:a16="http://schemas.microsoft.com/office/drawing/2014/main" id="{BCFCDA27-E03F-43AD-8331-A30F71700D65}"/>
                  </a:ext>
                </a:extLst>
              </p:cNvPr>
              <p:cNvGrpSpPr/>
              <p:nvPr/>
            </p:nvGrpSpPr>
            <p:grpSpPr>
              <a:xfrm>
                <a:off x="3060700" y="2860675"/>
                <a:ext cx="827088" cy="127000"/>
                <a:chOff x="3060700" y="2860675"/>
                <a:chExt cx="827088" cy="127000"/>
              </a:xfrm>
              <a:grpFill/>
            </p:grpSpPr>
            <p:sp>
              <p:nvSpPr>
                <p:cNvPr id="537" name="Freeform 83">
                  <a:extLst>
                    <a:ext uri="{FF2B5EF4-FFF2-40B4-BE49-F238E27FC236}">
                      <a16:creationId xmlns:a16="http://schemas.microsoft.com/office/drawing/2014/main" id="{9FCA6908-2692-41DD-A6A5-A5EA9401877A}"/>
                    </a:ext>
                  </a:extLst>
                </p:cNvPr>
                <p:cNvSpPr>
                  <a:spLocks noChangeArrowheads="1"/>
                </p:cNvSpPr>
                <p:nvPr/>
              </p:nvSpPr>
              <p:spPr bwMode="auto">
                <a:xfrm>
                  <a:off x="3060700" y="2860675"/>
                  <a:ext cx="101600" cy="125413"/>
                </a:xfrm>
                <a:custGeom>
                  <a:avLst/>
                  <a:gdLst>
                    <a:gd name="T0" fmla="*/ 206 w 283"/>
                    <a:gd name="T1" fmla="*/ 116 h 348"/>
                    <a:gd name="T2" fmla="*/ 152 w 283"/>
                    <a:gd name="T3" fmla="*/ 57 h 348"/>
                    <a:gd name="T4" fmla="*/ 76 w 283"/>
                    <a:gd name="T5" fmla="*/ 181 h 348"/>
                    <a:gd name="T6" fmla="*/ 147 w 283"/>
                    <a:gd name="T7" fmla="*/ 297 h 348"/>
                    <a:gd name="T8" fmla="*/ 206 w 283"/>
                    <a:gd name="T9" fmla="*/ 232 h 348"/>
                    <a:gd name="T10" fmla="*/ 282 w 283"/>
                    <a:gd name="T11" fmla="*/ 232 h 348"/>
                    <a:gd name="T12" fmla="*/ 251 w 283"/>
                    <a:gd name="T13" fmla="*/ 311 h 348"/>
                    <a:gd name="T14" fmla="*/ 152 w 283"/>
                    <a:gd name="T15" fmla="*/ 347 h 348"/>
                    <a:gd name="T16" fmla="*/ 0 w 283"/>
                    <a:gd name="T17" fmla="*/ 178 h 348"/>
                    <a:gd name="T18" fmla="*/ 152 w 283"/>
                    <a:gd name="T19" fmla="*/ 0 h 348"/>
                    <a:gd name="T20" fmla="*/ 277 w 283"/>
                    <a:gd name="T21" fmla="*/ 110 h 348"/>
                    <a:gd name="T22" fmla="*/ 206 w 283"/>
                    <a:gd name="T23" fmla="*/ 110 h 348"/>
                    <a:gd name="T24" fmla="*/ 206 w 283"/>
                    <a:gd name="T25" fmla="*/ 116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83" h="348">
                      <a:moveTo>
                        <a:pt x="206" y="116"/>
                      </a:moveTo>
                      <a:cubicBezTo>
                        <a:pt x="203" y="105"/>
                        <a:pt x="200" y="57"/>
                        <a:pt x="152" y="57"/>
                      </a:cubicBezTo>
                      <a:cubicBezTo>
                        <a:pt x="99" y="57"/>
                        <a:pt x="76" y="113"/>
                        <a:pt x="76" y="181"/>
                      </a:cubicBezTo>
                      <a:cubicBezTo>
                        <a:pt x="76" y="201"/>
                        <a:pt x="76" y="297"/>
                        <a:pt x="147" y="297"/>
                      </a:cubicBezTo>
                      <a:cubicBezTo>
                        <a:pt x="178" y="297"/>
                        <a:pt x="206" y="277"/>
                        <a:pt x="206" y="232"/>
                      </a:cubicBezTo>
                      <a:lnTo>
                        <a:pt x="282" y="232"/>
                      </a:lnTo>
                      <a:cubicBezTo>
                        <a:pt x="279" y="251"/>
                        <a:pt x="279" y="283"/>
                        <a:pt x="251" y="311"/>
                      </a:cubicBezTo>
                      <a:cubicBezTo>
                        <a:pt x="220" y="342"/>
                        <a:pt x="184" y="347"/>
                        <a:pt x="152" y="347"/>
                      </a:cubicBezTo>
                      <a:cubicBezTo>
                        <a:pt x="37" y="347"/>
                        <a:pt x="0" y="263"/>
                        <a:pt x="0" y="178"/>
                      </a:cubicBezTo>
                      <a:cubicBezTo>
                        <a:pt x="0" y="71"/>
                        <a:pt x="59" y="0"/>
                        <a:pt x="152" y="0"/>
                      </a:cubicBezTo>
                      <a:cubicBezTo>
                        <a:pt x="226" y="0"/>
                        <a:pt x="277" y="45"/>
                        <a:pt x="277" y="110"/>
                      </a:cubicBezTo>
                      <a:lnTo>
                        <a:pt x="206" y="110"/>
                      </a:lnTo>
                      <a:lnTo>
                        <a:pt x="206" y="116"/>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38" name="Freeform 84">
                  <a:extLst>
                    <a:ext uri="{FF2B5EF4-FFF2-40B4-BE49-F238E27FC236}">
                      <a16:creationId xmlns:a16="http://schemas.microsoft.com/office/drawing/2014/main" id="{7A9C3698-7016-4EAE-B517-D9512D6F51F3}"/>
                    </a:ext>
                  </a:extLst>
                </p:cNvPr>
                <p:cNvSpPr>
                  <a:spLocks noChangeArrowheads="1"/>
                </p:cNvSpPr>
                <p:nvPr/>
              </p:nvSpPr>
              <p:spPr bwMode="auto">
                <a:xfrm>
                  <a:off x="3186113" y="2898775"/>
                  <a:ext cx="80962" cy="87313"/>
                </a:xfrm>
                <a:custGeom>
                  <a:avLst/>
                  <a:gdLst>
                    <a:gd name="T0" fmla="*/ 68 w 224"/>
                    <a:gd name="T1" fmla="*/ 3 h 241"/>
                    <a:gd name="T2" fmla="*/ 68 w 224"/>
                    <a:gd name="T3" fmla="*/ 141 h 241"/>
                    <a:gd name="T4" fmla="*/ 105 w 224"/>
                    <a:gd name="T5" fmla="*/ 192 h 241"/>
                    <a:gd name="T6" fmla="*/ 150 w 224"/>
                    <a:gd name="T7" fmla="*/ 118 h 241"/>
                    <a:gd name="T8" fmla="*/ 150 w 224"/>
                    <a:gd name="T9" fmla="*/ 0 h 241"/>
                    <a:gd name="T10" fmla="*/ 220 w 224"/>
                    <a:gd name="T11" fmla="*/ 0 h 241"/>
                    <a:gd name="T12" fmla="*/ 220 w 224"/>
                    <a:gd name="T13" fmla="*/ 155 h 241"/>
                    <a:gd name="T14" fmla="*/ 220 w 224"/>
                    <a:gd name="T15" fmla="*/ 217 h 241"/>
                    <a:gd name="T16" fmla="*/ 223 w 224"/>
                    <a:gd name="T17" fmla="*/ 234 h 241"/>
                    <a:gd name="T18" fmla="*/ 155 w 224"/>
                    <a:gd name="T19" fmla="*/ 234 h 241"/>
                    <a:gd name="T20" fmla="*/ 153 w 224"/>
                    <a:gd name="T21" fmla="*/ 203 h 241"/>
                    <a:gd name="T22" fmla="*/ 85 w 224"/>
                    <a:gd name="T23" fmla="*/ 240 h 241"/>
                    <a:gd name="T24" fmla="*/ 14 w 224"/>
                    <a:gd name="T25" fmla="*/ 209 h 241"/>
                    <a:gd name="T26" fmla="*/ 0 w 224"/>
                    <a:gd name="T27" fmla="*/ 146 h 241"/>
                    <a:gd name="T28" fmla="*/ 0 w 224"/>
                    <a:gd name="T29" fmla="*/ 0 h 241"/>
                    <a:gd name="T30" fmla="*/ 68 w 224"/>
                    <a:gd name="T31" fmla="*/ 0 h 241"/>
                    <a:gd name="T32" fmla="*/ 68 w 224"/>
                    <a:gd name="T33" fmla="*/ 3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4" h="241">
                      <a:moveTo>
                        <a:pt x="68" y="3"/>
                      </a:moveTo>
                      <a:lnTo>
                        <a:pt x="68" y="141"/>
                      </a:lnTo>
                      <a:cubicBezTo>
                        <a:pt x="68" y="161"/>
                        <a:pt x="68" y="192"/>
                        <a:pt x="105" y="192"/>
                      </a:cubicBezTo>
                      <a:cubicBezTo>
                        <a:pt x="150" y="192"/>
                        <a:pt x="150" y="158"/>
                        <a:pt x="150" y="118"/>
                      </a:cubicBezTo>
                      <a:lnTo>
                        <a:pt x="150" y="0"/>
                      </a:lnTo>
                      <a:lnTo>
                        <a:pt x="220" y="0"/>
                      </a:lnTo>
                      <a:lnTo>
                        <a:pt x="220" y="155"/>
                      </a:lnTo>
                      <a:cubicBezTo>
                        <a:pt x="220" y="206"/>
                        <a:pt x="220" y="211"/>
                        <a:pt x="220" y="217"/>
                      </a:cubicBezTo>
                      <a:cubicBezTo>
                        <a:pt x="220" y="223"/>
                        <a:pt x="220" y="228"/>
                        <a:pt x="223" y="234"/>
                      </a:cubicBezTo>
                      <a:lnTo>
                        <a:pt x="155" y="234"/>
                      </a:lnTo>
                      <a:lnTo>
                        <a:pt x="153" y="203"/>
                      </a:lnTo>
                      <a:cubicBezTo>
                        <a:pt x="147" y="214"/>
                        <a:pt x="127" y="240"/>
                        <a:pt x="85" y="240"/>
                      </a:cubicBezTo>
                      <a:cubicBezTo>
                        <a:pt x="54" y="240"/>
                        <a:pt x="28" y="225"/>
                        <a:pt x="14" y="209"/>
                      </a:cubicBezTo>
                      <a:cubicBezTo>
                        <a:pt x="0" y="189"/>
                        <a:pt x="0" y="158"/>
                        <a:pt x="0" y="146"/>
                      </a:cubicBezTo>
                      <a:lnTo>
                        <a:pt x="0" y="0"/>
                      </a:lnTo>
                      <a:lnTo>
                        <a:pt x="68" y="0"/>
                      </a:lnTo>
                      <a:lnTo>
                        <a:pt x="68" y="3"/>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39" name="Freeform 85">
                  <a:extLst>
                    <a:ext uri="{FF2B5EF4-FFF2-40B4-BE49-F238E27FC236}">
                      <a16:creationId xmlns:a16="http://schemas.microsoft.com/office/drawing/2014/main" id="{A76CC00B-0C5F-45D4-BC3A-DBBDFCADAD99}"/>
                    </a:ext>
                  </a:extLst>
                </p:cNvPr>
                <p:cNvSpPr>
                  <a:spLocks noChangeArrowheads="1"/>
                </p:cNvSpPr>
                <p:nvPr/>
              </p:nvSpPr>
              <p:spPr bwMode="auto">
                <a:xfrm>
                  <a:off x="3290888" y="2898775"/>
                  <a:ext cx="73025" cy="88900"/>
                </a:xfrm>
                <a:custGeom>
                  <a:avLst/>
                  <a:gdLst>
                    <a:gd name="T0" fmla="*/ 65 w 204"/>
                    <a:gd name="T1" fmla="*/ 172 h 249"/>
                    <a:gd name="T2" fmla="*/ 104 w 204"/>
                    <a:gd name="T3" fmla="*/ 203 h 249"/>
                    <a:gd name="T4" fmla="*/ 141 w 204"/>
                    <a:gd name="T5" fmla="*/ 175 h 249"/>
                    <a:gd name="T6" fmla="*/ 107 w 204"/>
                    <a:gd name="T7" fmla="*/ 149 h 249"/>
                    <a:gd name="T8" fmla="*/ 65 w 204"/>
                    <a:gd name="T9" fmla="*/ 138 h 249"/>
                    <a:gd name="T10" fmla="*/ 6 w 204"/>
                    <a:gd name="T11" fmla="*/ 73 h 249"/>
                    <a:gd name="T12" fmla="*/ 107 w 204"/>
                    <a:gd name="T13" fmla="*/ 0 h 249"/>
                    <a:gd name="T14" fmla="*/ 197 w 204"/>
                    <a:gd name="T15" fmla="*/ 70 h 249"/>
                    <a:gd name="T16" fmla="*/ 135 w 204"/>
                    <a:gd name="T17" fmla="*/ 70 h 249"/>
                    <a:gd name="T18" fmla="*/ 101 w 204"/>
                    <a:gd name="T19" fmla="*/ 42 h 249"/>
                    <a:gd name="T20" fmla="*/ 68 w 204"/>
                    <a:gd name="T21" fmla="*/ 65 h 249"/>
                    <a:gd name="T22" fmla="*/ 99 w 204"/>
                    <a:gd name="T23" fmla="*/ 90 h 249"/>
                    <a:gd name="T24" fmla="*/ 141 w 204"/>
                    <a:gd name="T25" fmla="*/ 101 h 249"/>
                    <a:gd name="T26" fmla="*/ 203 w 204"/>
                    <a:gd name="T27" fmla="*/ 166 h 249"/>
                    <a:gd name="T28" fmla="*/ 96 w 204"/>
                    <a:gd name="T29" fmla="*/ 248 h 249"/>
                    <a:gd name="T30" fmla="*/ 17 w 204"/>
                    <a:gd name="T31" fmla="*/ 220 h 249"/>
                    <a:gd name="T32" fmla="*/ 0 w 204"/>
                    <a:gd name="T33" fmla="*/ 175 h 249"/>
                    <a:gd name="T34" fmla="*/ 65 w 204"/>
                    <a:gd name="T35" fmla="*/ 175 h 249"/>
                    <a:gd name="T36" fmla="*/ 65 w 204"/>
                    <a:gd name="T37" fmla="*/ 17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4" h="249">
                      <a:moveTo>
                        <a:pt x="65" y="172"/>
                      </a:moveTo>
                      <a:cubicBezTo>
                        <a:pt x="65" y="186"/>
                        <a:pt x="76" y="203"/>
                        <a:pt x="104" y="203"/>
                      </a:cubicBezTo>
                      <a:cubicBezTo>
                        <a:pt x="130" y="203"/>
                        <a:pt x="141" y="189"/>
                        <a:pt x="141" y="175"/>
                      </a:cubicBezTo>
                      <a:cubicBezTo>
                        <a:pt x="141" y="164"/>
                        <a:pt x="135" y="155"/>
                        <a:pt x="107" y="149"/>
                      </a:cubicBezTo>
                      <a:lnTo>
                        <a:pt x="65" y="138"/>
                      </a:lnTo>
                      <a:cubicBezTo>
                        <a:pt x="45" y="133"/>
                        <a:pt x="6" y="121"/>
                        <a:pt x="6" y="73"/>
                      </a:cubicBezTo>
                      <a:cubicBezTo>
                        <a:pt x="6" y="28"/>
                        <a:pt x="48" y="0"/>
                        <a:pt x="107" y="0"/>
                      </a:cubicBezTo>
                      <a:cubicBezTo>
                        <a:pt x="155" y="0"/>
                        <a:pt x="195" y="22"/>
                        <a:pt x="197" y="70"/>
                      </a:cubicBezTo>
                      <a:lnTo>
                        <a:pt x="135" y="70"/>
                      </a:lnTo>
                      <a:cubicBezTo>
                        <a:pt x="132" y="45"/>
                        <a:pt x="113" y="42"/>
                        <a:pt x="101" y="42"/>
                      </a:cubicBezTo>
                      <a:cubicBezTo>
                        <a:pt x="82" y="42"/>
                        <a:pt x="68" y="51"/>
                        <a:pt x="68" y="65"/>
                      </a:cubicBezTo>
                      <a:cubicBezTo>
                        <a:pt x="68" y="82"/>
                        <a:pt x="79" y="85"/>
                        <a:pt x="99" y="90"/>
                      </a:cubicBezTo>
                      <a:lnTo>
                        <a:pt x="141" y="101"/>
                      </a:lnTo>
                      <a:cubicBezTo>
                        <a:pt x="183" y="113"/>
                        <a:pt x="203" y="135"/>
                        <a:pt x="203" y="166"/>
                      </a:cubicBezTo>
                      <a:cubicBezTo>
                        <a:pt x="203" y="206"/>
                        <a:pt x="169" y="248"/>
                        <a:pt x="96" y="248"/>
                      </a:cubicBezTo>
                      <a:cubicBezTo>
                        <a:pt x="65" y="248"/>
                        <a:pt x="37" y="243"/>
                        <a:pt x="17" y="220"/>
                      </a:cubicBezTo>
                      <a:cubicBezTo>
                        <a:pt x="3" y="203"/>
                        <a:pt x="0" y="186"/>
                        <a:pt x="0" y="175"/>
                      </a:cubicBezTo>
                      <a:lnTo>
                        <a:pt x="65" y="175"/>
                      </a:lnTo>
                      <a:lnTo>
                        <a:pt x="65" y="172"/>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40" name="Freeform 86">
                  <a:extLst>
                    <a:ext uri="{FF2B5EF4-FFF2-40B4-BE49-F238E27FC236}">
                      <a16:creationId xmlns:a16="http://schemas.microsoft.com/office/drawing/2014/main" id="{70DA72FF-20DC-4F4C-9200-E7F412FDEB25}"/>
                    </a:ext>
                  </a:extLst>
                </p:cNvPr>
                <p:cNvSpPr>
                  <a:spLocks noChangeArrowheads="1"/>
                </p:cNvSpPr>
                <p:nvPr/>
              </p:nvSpPr>
              <p:spPr bwMode="auto">
                <a:xfrm>
                  <a:off x="3378200" y="2874963"/>
                  <a:ext cx="61913" cy="111125"/>
                </a:xfrm>
                <a:custGeom>
                  <a:avLst/>
                  <a:gdLst>
                    <a:gd name="T0" fmla="*/ 169 w 170"/>
                    <a:gd name="T1" fmla="*/ 299 h 308"/>
                    <a:gd name="T2" fmla="*/ 115 w 170"/>
                    <a:gd name="T3" fmla="*/ 307 h 308"/>
                    <a:gd name="T4" fmla="*/ 45 w 170"/>
                    <a:gd name="T5" fmla="*/ 245 h 308"/>
                    <a:gd name="T6" fmla="*/ 45 w 170"/>
                    <a:gd name="T7" fmla="*/ 116 h 308"/>
                    <a:gd name="T8" fmla="*/ 0 w 170"/>
                    <a:gd name="T9" fmla="*/ 116 h 308"/>
                    <a:gd name="T10" fmla="*/ 0 w 170"/>
                    <a:gd name="T11" fmla="*/ 70 h 308"/>
                    <a:gd name="T12" fmla="*/ 45 w 170"/>
                    <a:gd name="T13" fmla="*/ 70 h 308"/>
                    <a:gd name="T14" fmla="*/ 45 w 170"/>
                    <a:gd name="T15" fmla="*/ 25 h 308"/>
                    <a:gd name="T16" fmla="*/ 113 w 170"/>
                    <a:gd name="T17" fmla="*/ 0 h 308"/>
                    <a:gd name="T18" fmla="*/ 113 w 170"/>
                    <a:gd name="T19" fmla="*/ 70 h 308"/>
                    <a:gd name="T20" fmla="*/ 169 w 170"/>
                    <a:gd name="T21" fmla="*/ 70 h 308"/>
                    <a:gd name="T22" fmla="*/ 169 w 170"/>
                    <a:gd name="T23" fmla="*/ 116 h 308"/>
                    <a:gd name="T24" fmla="*/ 113 w 170"/>
                    <a:gd name="T25" fmla="*/ 116 h 308"/>
                    <a:gd name="T26" fmla="*/ 113 w 170"/>
                    <a:gd name="T27" fmla="*/ 220 h 308"/>
                    <a:gd name="T28" fmla="*/ 144 w 170"/>
                    <a:gd name="T29" fmla="*/ 254 h 308"/>
                    <a:gd name="T30" fmla="*/ 166 w 170"/>
                    <a:gd name="T31" fmla="*/ 254 h 308"/>
                    <a:gd name="T32" fmla="*/ 166 w 170"/>
                    <a:gd name="T33" fmla="*/ 299 h 308"/>
                    <a:gd name="T34" fmla="*/ 169 w 170"/>
                    <a:gd name="T35" fmla="*/ 299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0" h="308">
                      <a:moveTo>
                        <a:pt x="169" y="299"/>
                      </a:moveTo>
                      <a:cubicBezTo>
                        <a:pt x="146" y="305"/>
                        <a:pt x="127" y="307"/>
                        <a:pt x="115" y="307"/>
                      </a:cubicBezTo>
                      <a:cubicBezTo>
                        <a:pt x="45" y="307"/>
                        <a:pt x="45" y="265"/>
                        <a:pt x="45" y="245"/>
                      </a:cubicBezTo>
                      <a:lnTo>
                        <a:pt x="45" y="116"/>
                      </a:lnTo>
                      <a:lnTo>
                        <a:pt x="0" y="116"/>
                      </a:lnTo>
                      <a:lnTo>
                        <a:pt x="0" y="70"/>
                      </a:lnTo>
                      <a:lnTo>
                        <a:pt x="45" y="70"/>
                      </a:lnTo>
                      <a:lnTo>
                        <a:pt x="45" y="25"/>
                      </a:lnTo>
                      <a:lnTo>
                        <a:pt x="113" y="0"/>
                      </a:lnTo>
                      <a:lnTo>
                        <a:pt x="113" y="70"/>
                      </a:lnTo>
                      <a:lnTo>
                        <a:pt x="169" y="70"/>
                      </a:lnTo>
                      <a:lnTo>
                        <a:pt x="169" y="116"/>
                      </a:lnTo>
                      <a:lnTo>
                        <a:pt x="113" y="116"/>
                      </a:lnTo>
                      <a:lnTo>
                        <a:pt x="113" y="220"/>
                      </a:lnTo>
                      <a:cubicBezTo>
                        <a:pt x="113" y="243"/>
                        <a:pt x="113" y="254"/>
                        <a:pt x="144" y="254"/>
                      </a:cubicBezTo>
                      <a:cubicBezTo>
                        <a:pt x="155" y="254"/>
                        <a:pt x="158" y="254"/>
                        <a:pt x="166" y="254"/>
                      </a:cubicBezTo>
                      <a:lnTo>
                        <a:pt x="166" y="299"/>
                      </a:lnTo>
                      <a:lnTo>
                        <a:pt x="169" y="29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41" name="Freeform 87">
                  <a:extLst>
                    <a:ext uri="{FF2B5EF4-FFF2-40B4-BE49-F238E27FC236}">
                      <a16:creationId xmlns:a16="http://schemas.microsoft.com/office/drawing/2014/main" id="{F3285367-126F-408F-A8E1-3D40704CB501}"/>
                    </a:ext>
                  </a:extLst>
                </p:cNvPr>
                <p:cNvSpPr>
                  <a:spLocks noChangeArrowheads="1"/>
                </p:cNvSpPr>
                <p:nvPr/>
              </p:nvSpPr>
              <p:spPr bwMode="auto">
                <a:xfrm>
                  <a:off x="3454400" y="2898775"/>
                  <a:ext cx="87313" cy="88900"/>
                </a:xfrm>
                <a:custGeom>
                  <a:avLst/>
                  <a:gdLst>
                    <a:gd name="T0" fmla="*/ 122 w 244"/>
                    <a:gd name="T1" fmla="*/ 0 h 249"/>
                    <a:gd name="T2" fmla="*/ 243 w 244"/>
                    <a:gd name="T3" fmla="*/ 124 h 249"/>
                    <a:gd name="T4" fmla="*/ 119 w 244"/>
                    <a:gd name="T5" fmla="*/ 248 h 249"/>
                    <a:gd name="T6" fmla="*/ 0 w 244"/>
                    <a:gd name="T7" fmla="*/ 124 h 249"/>
                    <a:gd name="T8" fmla="*/ 122 w 244"/>
                    <a:gd name="T9" fmla="*/ 0 h 249"/>
                    <a:gd name="T10" fmla="*/ 122 w 244"/>
                    <a:gd name="T11" fmla="*/ 200 h 249"/>
                    <a:gd name="T12" fmla="*/ 172 w 244"/>
                    <a:gd name="T13" fmla="*/ 121 h 249"/>
                    <a:gd name="T14" fmla="*/ 122 w 244"/>
                    <a:gd name="T15" fmla="*/ 48 h 249"/>
                    <a:gd name="T16" fmla="*/ 71 w 244"/>
                    <a:gd name="T17" fmla="*/ 127 h 249"/>
                    <a:gd name="T18" fmla="*/ 122 w 244"/>
                    <a:gd name="T19" fmla="*/ 200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4" h="249">
                      <a:moveTo>
                        <a:pt x="122" y="0"/>
                      </a:moveTo>
                      <a:cubicBezTo>
                        <a:pt x="206" y="0"/>
                        <a:pt x="243" y="56"/>
                        <a:pt x="243" y="124"/>
                      </a:cubicBezTo>
                      <a:cubicBezTo>
                        <a:pt x="243" y="189"/>
                        <a:pt x="206" y="248"/>
                        <a:pt x="119" y="248"/>
                      </a:cubicBezTo>
                      <a:cubicBezTo>
                        <a:pt x="51" y="248"/>
                        <a:pt x="0" y="206"/>
                        <a:pt x="0" y="124"/>
                      </a:cubicBezTo>
                      <a:cubicBezTo>
                        <a:pt x="0" y="68"/>
                        <a:pt x="28" y="0"/>
                        <a:pt x="122" y="0"/>
                      </a:cubicBezTo>
                      <a:close/>
                      <a:moveTo>
                        <a:pt x="122" y="200"/>
                      </a:moveTo>
                      <a:cubicBezTo>
                        <a:pt x="153" y="200"/>
                        <a:pt x="172" y="183"/>
                        <a:pt x="172" y="121"/>
                      </a:cubicBezTo>
                      <a:cubicBezTo>
                        <a:pt x="172" y="90"/>
                        <a:pt x="167" y="48"/>
                        <a:pt x="122" y="48"/>
                      </a:cubicBezTo>
                      <a:cubicBezTo>
                        <a:pt x="71" y="48"/>
                        <a:pt x="71" y="107"/>
                        <a:pt x="71" y="127"/>
                      </a:cubicBezTo>
                      <a:cubicBezTo>
                        <a:pt x="71" y="178"/>
                        <a:pt x="88" y="200"/>
                        <a:pt x="122" y="200"/>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42" name="Freeform 88">
                  <a:extLst>
                    <a:ext uri="{FF2B5EF4-FFF2-40B4-BE49-F238E27FC236}">
                      <a16:creationId xmlns:a16="http://schemas.microsoft.com/office/drawing/2014/main" id="{3D8432EA-6242-464F-9AD4-74D134219BE1}"/>
                    </a:ext>
                  </a:extLst>
                </p:cNvPr>
                <p:cNvSpPr>
                  <a:spLocks noChangeArrowheads="1"/>
                </p:cNvSpPr>
                <p:nvPr/>
              </p:nvSpPr>
              <p:spPr bwMode="auto">
                <a:xfrm>
                  <a:off x="3568700" y="2898775"/>
                  <a:ext cx="134938" cy="88900"/>
                </a:xfrm>
                <a:custGeom>
                  <a:avLst/>
                  <a:gdLst>
                    <a:gd name="T0" fmla="*/ 3 w 377"/>
                    <a:gd name="T1" fmla="*/ 51 h 246"/>
                    <a:gd name="T2" fmla="*/ 0 w 377"/>
                    <a:gd name="T3" fmla="*/ 6 h 246"/>
                    <a:gd name="T4" fmla="*/ 68 w 377"/>
                    <a:gd name="T5" fmla="*/ 6 h 246"/>
                    <a:gd name="T6" fmla="*/ 71 w 377"/>
                    <a:gd name="T7" fmla="*/ 37 h 246"/>
                    <a:gd name="T8" fmla="*/ 144 w 377"/>
                    <a:gd name="T9" fmla="*/ 0 h 246"/>
                    <a:gd name="T10" fmla="*/ 218 w 377"/>
                    <a:gd name="T11" fmla="*/ 45 h 246"/>
                    <a:gd name="T12" fmla="*/ 294 w 377"/>
                    <a:gd name="T13" fmla="*/ 3 h 246"/>
                    <a:gd name="T14" fmla="*/ 364 w 377"/>
                    <a:gd name="T15" fmla="*/ 39 h 246"/>
                    <a:gd name="T16" fmla="*/ 376 w 377"/>
                    <a:gd name="T17" fmla="*/ 110 h 246"/>
                    <a:gd name="T18" fmla="*/ 376 w 377"/>
                    <a:gd name="T19" fmla="*/ 243 h 246"/>
                    <a:gd name="T20" fmla="*/ 305 w 377"/>
                    <a:gd name="T21" fmla="*/ 243 h 246"/>
                    <a:gd name="T22" fmla="*/ 305 w 377"/>
                    <a:gd name="T23" fmla="*/ 104 h 246"/>
                    <a:gd name="T24" fmla="*/ 266 w 377"/>
                    <a:gd name="T25" fmla="*/ 51 h 246"/>
                    <a:gd name="T26" fmla="*/ 223 w 377"/>
                    <a:gd name="T27" fmla="*/ 124 h 246"/>
                    <a:gd name="T28" fmla="*/ 223 w 377"/>
                    <a:gd name="T29" fmla="*/ 243 h 246"/>
                    <a:gd name="T30" fmla="*/ 153 w 377"/>
                    <a:gd name="T31" fmla="*/ 243 h 246"/>
                    <a:gd name="T32" fmla="*/ 153 w 377"/>
                    <a:gd name="T33" fmla="*/ 104 h 246"/>
                    <a:gd name="T34" fmla="*/ 113 w 377"/>
                    <a:gd name="T35" fmla="*/ 54 h 246"/>
                    <a:gd name="T36" fmla="*/ 71 w 377"/>
                    <a:gd name="T37" fmla="*/ 107 h 246"/>
                    <a:gd name="T38" fmla="*/ 71 w 377"/>
                    <a:gd name="T39" fmla="*/ 245 h 246"/>
                    <a:gd name="T40" fmla="*/ 0 w 377"/>
                    <a:gd name="T41" fmla="*/ 245 h 246"/>
                    <a:gd name="T42" fmla="*/ 0 w 377"/>
                    <a:gd name="T43" fmla="*/ 51 h 246"/>
                    <a:gd name="T44" fmla="*/ 3 w 377"/>
                    <a:gd name="T45" fmla="*/ 51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77" h="246">
                      <a:moveTo>
                        <a:pt x="3" y="51"/>
                      </a:moveTo>
                      <a:cubicBezTo>
                        <a:pt x="3" y="37"/>
                        <a:pt x="3" y="22"/>
                        <a:pt x="0" y="6"/>
                      </a:cubicBezTo>
                      <a:lnTo>
                        <a:pt x="68" y="6"/>
                      </a:lnTo>
                      <a:lnTo>
                        <a:pt x="71" y="37"/>
                      </a:lnTo>
                      <a:cubicBezTo>
                        <a:pt x="79" y="25"/>
                        <a:pt x="96" y="0"/>
                        <a:pt x="144" y="0"/>
                      </a:cubicBezTo>
                      <a:cubicBezTo>
                        <a:pt x="198" y="0"/>
                        <a:pt x="212" y="34"/>
                        <a:pt x="218" y="45"/>
                      </a:cubicBezTo>
                      <a:cubicBezTo>
                        <a:pt x="237" y="8"/>
                        <a:pt x="268" y="3"/>
                        <a:pt x="294" y="3"/>
                      </a:cubicBezTo>
                      <a:cubicBezTo>
                        <a:pt x="342" y="3"/>
                        <a:pt x="359" y="31"/>
                        <a:pt x="364" y="39"/>
                      </a:cubicBezTo>
                      <a:cubicBezTo>
                        <a:pt x="376" y="59"/>
                        <a:pt x="376" y="87"/>
                        <a:pt x="376" y="110"/>
                      </a:cubicBezTo>
                      <a:lnTo>
                        <a:pt x="376" y="243"/>
                      </a:lnTo>
                      <a:lnTo>
                        <a:pt x="305" y="243"/>
                      </a:lnTo>
                      <a:lnTo>
                        <a:pt x="305" y="104"/>
                      </a:lnTo>
                      <a:cubicBezTo>
                        <a:pt x="305" y="79"/>
                        <a:pt x="302" y="51"/>
                        <a:pt x="266" y="51"/>
                      </a:cubicBezTo>
                      <a:cubicBezTo>
                        <a:pt x="223" y="51"/>
                        <a:pt x="223" y="90"/>
                        <a:pt x="223" y="124"/>
                      </a:cubicBezTo>
                      <a:lnTo>
                        <a:pt x="223" y="243"/>
                      </a:lnTo>
                      <a:lnTo>
                        <a:pt x="153" y="243"/>
                      </a:lnTo>
                      <a:lnTo>
                        <a:pt x="153" y="104"/>
                      </a:lnTo>
                      <a:cubicBezTo>
                        <a:pt x="153" y="87"/>
                        <a:pt x="153" y="54"/>
                        <a:pt x="113" y="54"/>
                      </a:cubicBezTo>
                      <a:cubicBezTo>
                        <a:pt x="71" y="54"/>
                        <a:pt x="71" y="90"/>
                        <a:pt x="71" y="107"/>
                      </a:cubicBezTo>
                      <a:lnTo>
                        <a:pt x="71" y="245"/>
                      </a:lnTo>
                      <a:lnTo>
                        <a:pt x="0" y="245"/>
                      </a:lnTo>
                      <a:lnTo>
                        <a:pt x="0" y="51"/>
                      </a:lnTo>
                      <a:lnTo>
                        <a:pt x="3" y="51"/>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43" name="Freeform 89">
                  <a:extLst>
                    <a:ext uri="{FF2B5EF4-FFF2-40B4-BE49-F238E27FC236}">
                      <a16:creationId xmlns:a16="http://schemas.microsoft.com/office/drawing/2014/main" id="{7CFA16A5-5382-4F62-9197-0FFBE7DD71A3}"/>
                    </a:ext>
                  </a:extLst>
                </p:cNvPr>
                <p:cNvSpPr>
                  <a:spLocks noChangeArrowheads="1"/>
                </p:cNvSpPr>
                <p:nvPr/>
              </p:nvSpPr>
              <p:spPr bwMode="auto">
                <a:xfrm>
                  <a:off x="3730625" y="2898775"/>
                  <a:ext cx="80963" cy="88900"/>
                </a:xfrm>
                <a:custGeom>
                  <a:avLst/>
                  <a:gdLst>
                    <a:gd name="T0" fmla="*/ 116 w 227"/>
                    <a:gd name="T1" fmla="*/ 203 h 249"/>
                    <a:gd name="T2" fmla="*/ 155 w 227"/>
                    <a:gd name="T3" fmla="*/ 169 h 249"/>
                    <a:gd name="T4" fmla="*/ 217 w 227"/>
                    <a:gd name="T5" fmla="*/ 169 h 249"/>
                    <a:gd name="T6" fmla="*/ 195 w 227"/>
                    <a:gd name="T7" fmla="*/ 220 h 249"/>
                    <a:gd name="T8" fmla="*/ 113 w 227"/>
                    <a:gd name="T9" fmla="*/ 248 h 249"/>
                    <a:gd name="T10" fmla="*/ 31 w 227"/>
                    <a:gd name="T11" fmla="*/ 220 h 249"/>
                    <a:gd name="T12" fmla="*/ 0 w 227"/>
                    <a:gd name="T13" fmla="*/ 130 h 249"/>
                    <a:gd name="T14" fmla="*/ 48 w 227"/>
                    <a:gd name="T15" fmla="*/ 20 h 249"/>
                    <a:gd name="T16" fmla="*/ 113 w 227"/>
                    <a:gd name="T17" fmla="*/ 0 h 249"/>
                    <a:gd name="T18" fmla="*/ 209 w 227"/>
                    <a:gd name="T19" fmla="*/ 56 h 249"/>
                    <a:gd name="T20" fmla="*/ 223 w 227"/>
                    <a:gd name="T21" fmla="*/ 141 h 249"/>
                    <a:gd name="T22" fmla="*/ 68 w 227"/>
                    <a:gd name="T23" fmla="*/ 141 h 249"/>
                    <a:gd name="T24" fmla="*/ 116 w 227"/>
                    <a:gd name="T25" fmla="*/ 203 h 249"/>
                    <a:gd name="T26" fmla="*/ 155 w 227"/>
                    <a:gd name="T27" fmla="*/ 99 h 249"/>
                    <a:gd name="T28" fmla="*/ 116 w 227"/>
                    <a:gd name="T29" fmla="*/ 45 h 249"/>
                    <a:gd name="T30" fmla="*/ 71 w 227"/>
                    <a:gd name="T31" fmla="*/ 99 h 249"/>
                    <a:gd name="T32" fmla="*/ 155 w 227"/>
                    <a:gd name="T33" fmla="*/ 99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7" h="249">
                      <a:moveTo>
                        <a:pt x="116" y="203"/>
                      </a:moveTo>
                      <a:cubicBezTo>
                        <a:pt x="133" y="203"/>
                        <a:pt x="150" y="197"/>
                        <a:pt x="155" y="169"/>
                      </a:cubicBezTo>
                      <a:lnTo>
                        <a:pt x="217" y="169"/>
                      </a:lnTo>
                      <a:cubicBezTo>
                        <a:pt x="217" y="181"/>
                        <a:pt x="214" y="200"/>
                        <a:pt x="195" y="220"/>
                      </a:cubicBezTo>
                      <a:cubicBezTo>
                        <a:pt x="178" y="237"/>
                        <a:pt x="147" y="248"/>
                        <a:pt x="113" y="248"/>
                      </a:cubicBezTo>
                      <a:cubicBezTo>
                        <a:pt x="93" y="248"/>
                        <a:pt x="54" y="245"/>
                        <a:pt x="31" y="220"/>
                      </a:cubicBezTo>
                      <a:cubicBezTo>
                        <a:pt x="8" y="197"/>
                        <a:pt x="0" y="166"/>
                        <a:pt x="0" y="130"/>
                      </a:cubicBezTo>
                      <a:cubicBezTo>
                        <a:pt x="0" y="93"/>
                        <a:pt x="8" y="45"/>
                        <a:pt x="48" y="20"/>
                      </a:cubicBezTo>
                      <a:cubicBezTo>
                        <a:pt x="65" y="8"/>
                        <a:pt x="87" y="0"/>
                        <a:pt x="113" y="0"/>
                      </a:cubicBezTo>
                      <a:cubicBezTo>
                        <a:pt x="147" y="0"/>
                        <a:pt x="186" y="14"/>
                        <a:pt x="209" y="56"/>
                      </a:cubicBezTo>
                      <a:cubicBezTo>
                        <a:pt x="226" y="87"/>
                        <a:pt x="223" y="124"/>
                        <a:pt x="223" y="141"/>
                      </a:cubicBezTo>
                      <a:lnTo>
                        <a:pt x="68" y="141"/>
                      </a:lnTo>
                      <a:cubicBezTo>
                        <a:pt x="68" y="155"/>
                        <a:pt x="68" y="203"/>
                        <a:pt x="116" y="203"/>
                      </a:cubicBezTo>
                      <a:close/>
                      <a:moveTo>
                        <a:pt x="155" y="99"/>
                      </a:moveTo>
                      <a:cubicBezTo>
                        <a:pt x="155" y="87"/>
                        <a:pt x="155" y="45"/>
                        <a:pt x="116" y="45"/>
                      </a:cubicBezTo>
                      <a:cubicBezTo>
                        <a:pt x="85" y="45"/>
                        <a:pt x="73" y="70"/>
                        <a:pt x="71" y="99"/>
                      </a:cubicBezTo>
                      <a:lnTo>
                        <a:pt x="155" y="99"/>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44" name="Freeform 90">
                  <a:extLst>
                    <a:ext uri="{FF2B5EF4-FFF2-40B4-BE49-F238E27FC236}">
                      <a16:creationId xmlns:a16="http://schemas.microsoft.com/office/drawing/2014/main" id="{4E018DED-2EEF-414A-8240-1ABF71636E6D}"/>
                    </a:ext>
                  </a:extLst>
                </p:cNvPr>
                <p:cNvSpPr>
                  <a:spLocks noChangeArrowheads="1"/>
                </p:cNvSpPr>
                <p:nvPr/>
              </p:nvSpPr>
              <p:spPr bwMode="auto">
                <a:xfrm>
                  <a:off x="3835400" y="2898775"/>
                  <a:ext cx="52388" cy="87313"/>
                </a:xfrm>
                <a:custGeom>
                  <a:avLst/>
                  <a:gdLst>
                    <a:gd name="T0" fmla="*/ 2 w 145"/>
                    <a:gd name="T1" fmla="*/ 62 h 241"/>
                    <a:gd name="T2" fmla="*/ 0 w 145"/>
                    <a:gd name="T3" fmla="*/ 3 h 241"/>
                    <a:gd name="T4" fmla="*/ 65 w 145"/>
                    <a:gd name="T5" fmla="*/ 3 h 241"/>
                    <a:gd name="T6" fmla="*/ 65 w 145"/>
                    <a:gd name="T7" fmla="*/ 48 h 241"/>
                    <a:gd name="T8" fmla="*/ 144 w 145"/>
                    <a:gd name="T9" fmla="*/ 3 h 241"/>
                    <a:gd name="T10" fmla="*/ 144 w 145"/>
                    <a:gd name="T11" fmla="*/ 65 h 241"/>
                    <a:gd name="T12" fmla="*/ 70 w 145"/>
                    <a:gd name="T13" fmla="*/ 124 h 241"/>
                    <a:gd name="T14" fmla="*/ 70 w 145"/>
                    <a:gd name="T15" fmla="*/ 240 h 241"/>
                    <a:gd name="T16" fmla="*/ 2 w 145"/>
                    <a:gd name="T17" fmla="*/ 240 h 241"/>
                    <a:gd name="T18" fmla="*/ 2 w 145"/>
                    <a:gd name="T19" fmla="*/ 62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5" h="241">
                      <a:moveTo>
                        <a:pt x="2" y="62"/>
                      </a:moveTo>
                      <a:cubicBezTo>
                        <a:pt x="2" y="51"/>
                        <a:pt x="0" y="17"/>
                        <a:pt x="0" y="3"/>
                      </a:cubicBezTo>
                      <a:lnTo>
                        <a:pt x="65" y="3"/>
                      </a:lnTo>
                      <a:lnTo>
                        <a:pt x="65" y="48"/>
                      </a:lnTo>
                      <a:cubicBezTo>
                        <a:pt x="73" y="28"/>
                        <a:pt x="90" y="0"/>
                        <a:pt x="144" y="3"/>
                      </a:cubicBezTo>
                      <a:lnTo>
                        <a:pt x="144" y="65"/>
                      </a:lnTo>
                      <a:cubicBezTo>
                        <a:pt x="73" y="59"/>
                        <a:pt x="70" y="93"/>
                        <a:pt x="70" y="124"/>
                      </a:cubicBezTo>
                      <a:lnTo>
                        <a:pt x="70" y="240"/>
                      </a:lnTo>
                      <a:lnTo>
                        <a:pt x="2" y="240"/>
                      </a:lnTo>
                      <a:lnTo>
                        <a:pt x="2" y="62"/>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grpSp>
            <p:nvGrpSpPr>
              <p:cNvPr id="526" name="Group 525">
                <a:extLst>
                  <a:ext uri="{FF2B5EF4-FFF2-40B4-BE49-F238E27FC236}">
                    <a16:creationId xmlns:a16="http://schemas.microsoft.com/office/drawing/2014/main" id="{BA266A6C-33C2-4E1E-BA0C-D3FD83D9ED22}"/>
                  </a:ext>
                </a:extLst>
              </p:cNvPr>
              <p:cNvGrpSpPr/>
              <p:nvPr/>
            </p:nvGrpSpPr>
            <p:grpSpPr>
              <a:xfrm>
                <a:off x="2971800" y="3068638"/>
                <a:ext cx="1011238" cy="125412"/>
                <a:chOff x="2971800" y="3068638"/>
                <a:chExt cx="1011238" cy="125412"/>
              </a:xfrm>
              <a:grpFill/>
            </p:grpSpPr>
            <p:sp>
              <p:nvSpPr>
                <p:cNvPr id="527" name="Freeform 91">
                  <a:extLst>
                    <a:ext uri="{FF2B5EF4-FFF2-40B4-BE49-F238E27FC236}">
                      <a16:creationId xmlns:a16="http://schemas.microsoft.com/office/drawing/2014/main" id="{8FFED6FE-63A7-4D97-BEA7-DFBEF2A69A2E}"/>
                    </a:ext>
                  </a:extLst>
                </p:cNvPr>
                <p:cNvSpPr>
                  <a:spLocks noChangeArrowheads="1"/>
                </p:cNvSpPr>
                <p:nvPr/>
              </p:nvSpPr>
              <p:spPr bwMode="auto">
                <a:xfrm>
                  <a:off x="2971800" y="3071813"/>
                  <a:ext cx="101600" cy="120650"/>
                </a:xfrm>
                <a:custGeom>
                  <a:avLst/>
                  <a:gdLst>
                    <a:gd name="T0" fmla="*/ 110 w 283"/>
                    <a:gd name="T1" fmla="*/ 0 h 337"/>
                    <a:gd name="T2" fmla="*/ 225 w 283"/>
                    <a:gd name="T3" fmla="*/ 32 h 337"/>
                    <a:gd name="T4" fmla="*/ 282 w 283"/>
                    <a:gd name="T5" fmla="*/ 164 h 337"/>
                    <a:gd name="T6" fmla="*/ 163 w 283"/>
                    <a:gd name="T7" fmla="*/ 333 h 337"/>
                    <a:gd name="T8" fmla="*/ 104 w 283"/>
                    <a:gd name="T9" fmla="*/ 336 h 337"/>
                    <a:gd name="T10" fmla="*/ 0 w 283"/>
                    <a:gd name="T11" fmla="*/ 336 h 337"/>
                    <a:gd name="T12" fmla="*/ 0 w 283"/>
                    <a:gd name="T13" fmla="*/ 0 h 337"/>
                    <a:gd name="T14" fmla="*/ 110 w 283"/>
                    <a:gd name="T15" fmla="*/ 0 h 337"/>
                    <a:gd name="T16" fmla="*/ 101 w 283"/>
                    <a:gd name="T17" fmla="*/ 280 h 337"/>
                    <a:gd name="T18" fmla="*/ 180 w 283"/>
                    <a:gd name="T19" fmla="*/ 257 h 337"/>
                    <a:gd name="T20" fmla="*/ 211 w 283"/>
                    <a:gd name="T21" fmla="*/ 161 h 337"/>
                    <a:gd name="T22" fmla="*/ 149 w 283"/>
                    <a:gd name="T23" fmla="*/ 57 h 337"/>
                    <a:gd name="T24" fmla="*/ 73 w 283"/>
                    <a:gd name="T25" fmla="*/ 51 h 337"/>
                    <a:gd name="T26" fmla="*/ 73 w 283"/>
                    <a:gd name="T27" fmla="*/ 280 h 337"/>
                    <a:gd name="T28" fmla="*/ 101 w 283"/>
                    <a:gd name="T29" fmla="*/ 280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83" h="337">
                      <a:moveTo>
                        <a:pt x="110" y="0"/>
                      </a:moveTo>
                      <a:cubicBezTo>
                        <a:pt x="130" y="0"/>
                        <a:pt x="186" y="0"/>
                        <a:pt x="225" y="32"/>
                      </a:cubicBezTo>
                      <a:cubicBezTo>
                        <a:pt x="268" y="63"/>
                        <a:pt x="282" y="116"/>
                        <a:pt x="282" y="164"/>
                      </a:cubicBezTo>
                      <a:cubicBezTo>
                        <a:pt x="282" y="269"/>
                        <a:pt x="225" y="322"/>
                        <a:pt x="163" y="333"/>
                      </a:cubicBezTo>
                      <a:cubicBezTo>
                        <a:pt x="152" y="336"/>
                        <a:pt x="138" y="336"/>
                        <a:pt x="104" y="336"/>
                      </a:cubicBezTo>
                      <a:lnTo>
                        <a:pt x="0" y="336"/>
                      </a:lnTo>
                      <a:lnTo>
                        <a:pt x="0" y="0"/>
                      </a:lnTo>
                      <a:lnTo>
                        <a:pt x="110" y="0"/>
                      </a:lnTo>
                      <a:close/>
                      <a:moveTo>
                        <a:pt x="101" y="280"/>
                      </a:moveTo>
                      <a:cubicBezTo>
                        <a:pt x="132" y="280"/>
                        <a:pt x="158" y="277"/>
                        <a:pt x="180" y="257"/>
                      </a:cubicBezTo>
                      <a:cubicBezTo>
                        <a:pt x="209" y="229"/>
                        <a:pt x="211" y="178"/>
                        <a:pt x="211" y="161"/>
                      </a:cubicBezTo>
                      <a:cubicBezTo>
                        <a:pt x="211" y="113"/>
                        <a:pt x="194" y="71"/>
                        <a:pt x="149" y="57"/>
                      </a:cubicBezTo>
                      <a:cubicBezTo>
                        <a:pt x="135" y="54"/>
                        <a:pt x="115" y="51"/>
                        <a:pt x="73" y="51"/>
                      </a:cubicBezTo>
                      <a:lnTo>
                        <a:pt x="73" y="280"/>
                      </a:lnTo>
                      <a:lnTo>
                        <a:pt x="101" y="280"/>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28" name="Freeform 92">
                  <a:extLst>
                    <a:ext uri="{FF2B5EF4-FFF2-40B4-BE49-F238E27FC236}">
                      <a16:creationId xmlns:a16="http://schemas.microsoft.com/office/drawing/2014/main" id="{8200FA83-0FF6-43D9-8785-525CA6A4B9B9}"/>
                    </a:ext>
                  </a:extLst>
                </p:cNvPr>
                <p:cNvSpPr>
                  <a:spLocks noChangeArrowheads="1"/>
                </p:cNvSpPr>
                <p:nvPr/>
              </p:nvSpPr>
              <p:spPr bwMode="auto">
                <a:xfrm>
                  <a:off x="3092450" y="3103563"/>
                  <a:ext cx="77788" cy="90487"/>
                </a:xfrm>
                <a:custGeom>
                  <a:avLst/>
                  <a:gdLst>
                    <a:gd name="T0" fmla="*/ 152 w 215"/>
                    <a:gd name="T1" fmla="*/ 245 h 252"/>
                    <a:gd name="T2" fmla="*/ 149 w 215"/>
                    <a:gd name="T3" fmla="*/ 214 h 252"/>
                    <a:gd name="T4" fmla="*/ 79 w 215"/>
                    <a:gd name="T5" fmla="*/ 251 h 252"/>
                    <a:gd name="T6" fmla="*/ 19 w 215"/>
                    <a:gd name="T7" fmla="*/ 231 h 252"/>
                    <a:gd name="T8" fmla="*/ 0 w 215"/>
                    <a:gd name="T9" fmla="*/ 180 h 252"/>
                    <a:gd name="T10" fmla="*/ 51 w 215"/>
                    <a:gd name="T11" fmla="*/ 107 h 252"/>
                    <a:gd name="T12" fmla="*/ 144 w 215"/>
                    <a:gd name="T13" fmla="*/ 93 h 252"/>
                    <a:gd name="T14" fmla="*/ 141 w 215"/>
                    <a:gd name="T15" fmla="*/ 62 h 252"/>
                    <a:gd name="T16" fmla="*/ 110 w 215"/>
                    <a:gd name="T17" fmla="*/ 42 h 252"/>
                    <a:gd name="T18" fmla="*/ 84 w 215"/>
                    <a:gd name="T19" fmla="*/ 56 h 252"/>
                    <a:gd name="T20" fmla="*/ 79 w 215"/>
                    <a:gd name="T21" fmla="*/ 76 h 252"/>
                    <a:gd name="T22" fmla="*/ 11 w 215"/>
                    <a:gd name="T23" fmla="*/ 76 h 252"/>
                    <a:gd name="T24" fmla="*/ 36 w 215"/>
                    <a:gd name="T25" fmla="*/ 20 h 252"/>
                    <a:gd name="T26" fmla="*/ 107 w 215"/>
                    <a:gd name="T27" fmla="*/ 0 h 252"/>
                    <a:gd name="T28" fmla="*/ 192 w 215"/>
                    <a:gd name="T29" fmla="*/ 31 h 252"/>
                    <a:gd name="T30" fmla="*/ 209 w 215"/>
                    <a:gd name="T31" fmla="*/ 87 h 252"/>
                    <a:gd name="T32" fmla="*/ 209 w 215"/>
                    <a:gd name="T33" fmla="*/ 180 h 252"/>
                    <a:gd name="T34" fmla="*/ 214 w 215"/>
                    <a:gd name="T35" fmla="*/ 240 h 252"/>
                    <a:gd name="T36" fmla="*/ 152 w 215"/>
                    <a:gd name="T37" fmla="*/ 240 h 252"/>
                    <a:gd name="T38" fmla="*/ 152 w 215"/>
                    <a:gd name="T39" fmla="*/ 245 h 252"/>
                    <a:gd name="T40" fmla="*/ 70 w 215"/>
                    <a:gd name="T41" fmla="*/ 172 h 252"/>
                    <a:gd name="T42" fmla="*/ 104 w 215"/>
                    <a:gd name="T43" fmla="*/ 206 h 252"/>
                    <a:gd name="T44" fmla="*/ 132 w 215"/>
                    <a:gd name="T45" fmla="*/ 192 h 252"/>
                    <a:gd name="T46" fmla="*/ 146 w 215"/>
                    <a:gd name="T47" fmla="*/ 132 h 252"/>
                    <a:gd name="T48" fmla="*/ 70 w 215"/>
                    <a:gd name="T49" fmla="*/ 172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15" h="252">
                      <a:moveTo>
                        <a:pt x="152" y="245"/>
                      </a:moveTo>
                      <a:cubicBezTo>
                        <a:pt x="149" y="231"/>
                        <a:pt x="149" y="220"/>
                        <a:pt x="149" y="214"/>
                      </a:cubicBezTo>
                      <a:cubicBezTo>
                        <a:pt x="124" y="251"/>
                        <a:pt x="93" y="251"/>
                        <a:pt x="79" y="251"/>
                      </a:cubicBezTo>
                      <a:cubicBezTo>
                        <a:pt x="45" y="251"/>
                        <a:pt x="31" y="242"/>
                        <a:pt x="19" y="231"/>
                      </a:cubicBezTo>
                      <a:cubicBezTo>
                        <a:pt x="5" y="217"/>
                        <a:pt x="0" y="197"/>
                        <a:pt x="0" y="180"/>
                      </a:cubicBezTo>
                      <a:cubicBezTo>
                        <a:pt x="0" y="161"/>
                        <a:pt x="5" y="127"/>
                        <a:pt x="51" y="107"/>
                      </a:cubicBezTo>
                      <a:cubicBezTo>
                        <a:pt x="79" y="93"/>
                        <a:pt x="121" y="93"/>
                        <a:pt x="144" y="93"/>
                      </a:cubicBezTo>
                      <a:cubicBezTo>
                        <a:pt x="144" y="79"/>
                        <a:pt x="144" y="70"/>
                        <a:pt x="141" y="62"/>
                      </a:cubicBezTo>
                      <a:cubicBezTo>
                        <a:pt x="135" y="45"/>
                        <a:pt x="115" y="42"/>
                        <a:pt x="110" y="42"/>
                      </a:cubicBezTo>
                      <a:cubicBezTo>
                        <a:pt x="101" y="42"/>
                        <a:pt x="90" y="45"/>
                        <a:pt x="84" y="56"/>
                      </a:cubicBezTo>
                      <a:cubicBezTo>
                        <a:pt x="79" y="65"/>
                        <a:pt x="79" y="70"/>
                        <a:pt x="79" y="76"/>
                      </a:cubicBezTo>
                      <a:lnTo>
                        <a:pt x="11" y="76"/>
                      </a:lnTo>
                      <a:cubicBezTo>
                        <a:pt x="11" y="65"/>
                        <a:pt x="14" y="39"/>
                        <a:pt x="36" y="20"/>
                      </a:cubicBezTo>
                      <a:cubicBezTo>
                        <a:pt x="59" y="5"/>
                        <a:pt x="84" y="0"/>
                        <a:pt x="107" y="0"/>
                      </a:cubicBezTo>
                      <a:cubicBezTo>
                        <a:pt x="127" y="0"/>
                        <a:pt x="166" y="3"/>
                        <a:pt x="192" y="31"/>
                      </a:cubicBezTo>
                      <a:cubicBezTo>
                        <a:pt x="209" y="51"/>
                        <a:pt x="209" y="79"/>
                        <a:pt x="209" y="87"/>
                      </a:cubicBezTo>
                      <a:lnTo>
                        <a:pt x="209" y="180"/>
                      </a:lnTo>
                      <a:cubicBezTo>
                        <a:pt x="209" y="200"/>
                        <a:pt x="209" y="220"/>
                        <a:pt x="214" y="240"/>
                      </a:cubicBezTo>
                      <a:lnTo>
                        <a:pt x="152" y="240"/>
                      </a:lnTo>
                      <a:lnTo>
                        <a:pt x="152" y="245"/>
                      </a:lnTo>
                      <a:close/>
                      <a:moveTo>
                        <a:pt x="70" y="172"/>
                      </a:moveTo>
                      <a:cubicBezTo>
                        <a:pt x="70" y="189"/>
                        <a:pt x="82" y="206"/>
                        <a:pt x="104" y="206"/>
                      </a:cubicBezTo>
                      <a:cubicBezTo>
                        <a:pt x="115" y="206"/>
                        <a:pt x="127" y="200"/>
                        <a:pt x="132" y="192"/>
                      </a:cubicBezTo>
                      <a:cubicBezTo>
                        <a:pt x="144" y="178"/>
                        <a:pt x="146" y="158"/>
                        <a:pt x="146" y="132"/>
                      </a:cubicBezTo>
                      <a:cubicBezTo>
                        <a:pt x="101" y="130"/>
                        <a:pt x="70" y="144"/>
                        <a:pt x="70" y="172"/>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29" name="Freeform 93">
                  <a:extLst>
                    <a:ext uri="{FF2B5EF4-FFF2-40B4-BE49-F238E27FC236}">
                      <a16:creationId xmlns:a16="http://schemas.microsoft.com/office/drawing/2014/main" id="{5CFF5305-25D4-44E7-9ABE-A6D77BBAEFDE}"/>
                    </a:ext>
                  </a:extLst>
                </p:cNvPr>
                <p:cNvSpPr>
                  <a:spLocks noChangeArrowheads="1"/>
                </p:cNvSpPr>
                <p:nvPr/>
              </p:nvSpPr>
              <p:spPr bwMode="auto">
                <a:xfrm>
                  <a:off x="3186113" y="3082925"/>
                  <a:ext cx="61912" cy="111125"/>
                </a:xfrm>
                <a:custGeom>
                  <a:avLst/>
                  <a:gdLst>
                    <a:gd name="T0" fmla="*/ 170 w 171"/>
                    <a:gd name="T1" fmla="*/ 299 h 308"/>
                    <a:gd name="T2" fmla="*/ 116 w 171"/>
                    <a:gd name="T3" fmla="*/ 307 h 308"/>
                    <a:gd name="T4" fmla="*/ 45 w 171"/>
                    <a:gd name="T5" fmla="*/ 245 h 308"/>
                    <a:gd name="T6" fmla="*/ 45 w 171"/>
                    <a:gd name="T7" fmla="*/ 115 h 308"/>
                    <a:gd name="T8" fmla="*/ 0 w 171"/>
                    <a:gd name="T9" fmla="*/ 115 h 308"/>
                    <a:gd name="T10" fmla="*/ 0 w 171"/>
                    <a:gd name="T11" fmla="*/ 70 h 308"/>
                    <a:gd name="T12" fmla="*/ 45 w 171"/>
                    <a:gd name="T13" fmla="*/ 70 h 308"/>
                    <a:gd name="T14" fmla="*/ 45 w 171"/>
                    <a:gd name="T15" fmla="*/ 25 h 308"/>
                    <a:gd name="T16" fmla="*/ 113 w 171"/>
                    <a:gd name="T17" fmla="*/ 0 h 308"/>
                    <a:gd name="T18" fmla="*/ 113 w 171"/>
                    <a:gd name="T19" fmla="*/ 70 h 308"/>
                    <a:gd name="T20" fmla="*/ 170 w 171"/>
                    <a:gd name="T21" fmla="*/ 70 h 308"/>
                    <a:gd name="T22" fmla="*/ 170 w 171"/>
                    <a:gd name="T23" fmla="*/ 115 h 308"/>
                    <a:gd name="T24" fmla="*/ 113 w 171"/>
                    <a:gd name="T25" fmla="*/ 115 h 308"/>
                    <a:gd name="T26" fmla="*/ 113 w 171"/>
                    <a:gd name="T27" fmla="*/ 220 h 308"/>
                    <a:gd name="T28" fmla="*/ 144 w 171"/>
                    <a:gd name="T29" fmla="*/ 253 h 308"/>
                    <a:gd name="T30" fmla="*/ 167 w 171"/>
                    <a:gd name="T31" fmla="*/ 253 h 308"/>
                    <a:gd name="T32" fmla="*/ 167 w 171"/>
                    <a:gd name="T33" fmla="*/ 299 h 308"/>
                    <a:gd name="T34" fmla="*/ 170 w 171"/>
                    <a:gd name="T35" fmla="*/ 299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1" h="308">
                      <a:moveTo>
                        <a:pt x="170" y="299"/>
                      </a:moveTo>
                      <a:cubicBezTo>
                        <a:pt x="147" y="304"/>
                        <a:pt x="127" y="307"/>
                        <a:pt x="116" y="307"/>
                      </a:cubicBezTo>
                      <a:cubicBezTo>
                        <a:pt x="45" y="307"/>
                        <a:pt x="45" y="265"/>
                        <a:pt x="45" y="245"/>
                      </a:cubicBezTo>
                      <a:lnTo>
                        <a:pt x="45" y="115"/>
                      </a:lnTo>
                      <a:lnTo>
                        <a:pt x="0" y="115"/>
                      </a:lnTo>
                      <a:lnTo>
                        <a:pt x="0" y="70"/>
                      </a:lnTo>
                      <a:lnTo>
                        <a:pt x="45" y="70"/>
                      </a:lnTo>
                      <a:lnTo>
                        <a:pt x="45" y="25"/>
                      </a:lnTo>
                      <a:lnTo>
                        <a:pt x="113" y="0"/>
                      </a:lnTo>
                      <a:lnTo>
                        <a:pt x="113" y="70"/>
                      </a:lnTo>
                      <a:lnTo>
                        <a:pt x="170" y="70"/>
                      </a:lnTo>
                      <a:lnTo>
                        <a:pt x="170" y="115"/>
                      </a:lnTo>
                      <a:lnTo>
                        <a:pt x="113" y="115"/>
                      </a:lnTo>
                      <a:lnTo>
                        <a:pt x="113" y="220"/>
                      </a:lnTo>
                      <a:cubicBezTo>
                        <a:pt x="113" y="242"/>
                        <a:pt x="113" y="253"/>
                        <a:pt x="144" y="253"/>
                      </a:cubicBezTo>
                      <a:cubicBezTo>
                        <a:pt x="155" y="253"/>
                        <a:pt x="158" y="253"/>
                        <a:pt x="167" y="253"/>
                      </a:cubicBezTo>
                      <a:lnTo>
                        <a:pt x="167" y="299"/>
                      </a:lnTo>
                      <a:lnTo>
                        <a:pt x="170" y="29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30" name="Freeform 94">
                  <a:extLst>
                    <a:ext uri="{FF2B5EF4-FFF2-40B4-BE49-F238E27FC236}">
                      <a16:creationId xmlns:a16="http://schemas.microsoft.com/office/drawing/2014/main" id="{EA1570FA-82A0-4252-9A7D-1153AAB686F7}"/>
                    </a:ext>
                  </a:extLst>
                </p:cNvPr>
                <p:cNvSpPr>
                  <a:spLocks noChangeArrowheads="1"/>
                </p:cNvSpPr>
                <p:nvPr/>
              </p:nvSpPr>
              <p:spPr bwMode="auto">
                <a:xfrm>
                  <a:off x="3267075" y="3103563"/>
                  <a:ext cx="77788" cy="90487"/>
                </a:xfrm>
                <a:custGeom>
                  <a:avLst/>
                  <a:gdLst>
                    <a:gd name="T0" fmla="*/ 153 w 216"/>
                    <a:gd name="T1" fmla="*/ 245 h 252"/>
                    <a:gd name="T2" fmla="*/ 150 w 216"/>
                    <a:gd name="T3" fmla="*/ 214 h 252"/>
                    <a:gd name="T4" fmla="*/ 79 w 216"/>
                    <a:gd name="T5" fmla="*/ 251 h 252"/>
                    <a:gd name="T6" fmla="*/ 20 w 216"/>
                    <a:gd name="T7" fmla="*/ 231 h 252"/>
                    <a:gd name="T8" fmla="*/ 0 w 216"/>
                    <a:gd name="T9" fmla="*/ 180 h 252"/>
                    <a:gd name="T10" fmla="*/ 51 w 216"/>
                    <a:gd name="T11" fmla="*/ 107 h 252"/>
                    <a:gd name="T12" fmla="*/ 144 w 216"/>
                    <a:gd name="T13" fmla="*/ 93 h 252"/>
                    <a:gd name="T14" fmla="*/ 141 w 216"/>
                    <a:gd name="T15" fmla="*/ 62 h 252"/>
                    <a:gd name="T16" fmla="*/ 110 w 216"/>
                    <a:gd name="T17" fmla="*/ 42 h 252"/>
                    <a:gd name="T18" fmla="*/ 85 w 216"/>
                    <a:gd name="T19" fmla="*/ 56 h 252"/>
                    <a:gd name="T20" fmla="*/ 79 w 216"/>
                    <a:gd name="T21" fmla="*/ 76 h 252"/>
                    <a:gd name="T22" fmla="*/ 11 w 216"/>
                    <a:gd name="T23" fmla="*/ 76 h 252"/>
                    <a:gd name="T24" fmla="*/ 37 w 216"/>
                    <a:gd name="T25" fmla="*/ 20 h 252"/>
                    <a:gd name="T26" fmla="*/ 107 w 216"/>
                    <a:gd name="T27" fmla="*/ 0 h 252"/>
                    <a:gd name="T28" fmla="*/ 192 w 216"/>
                    <a:gd name="T29" fmla="*/ 31 h 252"/>
                    <a:gd name="T30" fmla="*/ 209 w 216"/>
                    <a:gd name="T31" fmla="*/ 87 h 252"/>
                    <a:gd name="T32" fmla="*/ 209 w 216"/>
                    <a:gd name="T33" fmla="*/ 180 h 252"/>
                    <a:gd name="T34" fmla="*/ 215 w 216"/>
                    <a:gd name="T35" fmla="*/ 240 h 252"/>
                    <a:gd name="T36" fmla="*/ 153 w 216"/>
                    <a:gd name="T37" fmla="*/ 240 h 252"/>
                    <a:gd name="T38" fmla="*/ 153 w 216"/>
                    <a:gd name="T39" fmla="*/ 245 h 252"/>
                    <a:gd name="T40" fmla="*/ 68 w 216"/>
                    <a:gd name="T41" fmla="*/ 172 h 252"/>
                    <a:gd name="T42" fmla="*/ 102 w 216"/>
                    <a:gd name="T43" fmla="*/ 206 h 252"/>
                    <a:gd name="T44" fmla="*/ 130 w 216"/>
                    <a:gd name="T45" fmla="*/ 192 h 252"/>
                    <a:gd name="T46" fmla="*/ 144 w 216"/>
                    <a:gd name="T47" fmla="*/ 132 h 252"/>
                    <a:gd name="T48" fmla="*/ 68 w 216"/>
                    <a:gd name="T49" fmla="*/ 172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16" h="252">
                      <a:moveTo>
                        <a:pt x="153" y="245"/>
                      </a:moveTo>
                      <a:cubicBezTo>
                        <a:pt x="150" y="231"/>
                        <a:pt x="150" y="220"/>
                        <a:pt x="150" y="214"/>
                      </a:cubicBezTo>
                      <a:cubicBezTo>
                        <a:pt x="124" y="251"/>
                        <a:pt x="93" y="251"/>
                        <a:pt x="79" y="251"/>
                      </a:cubicBezTo>
                      <a:cubicBezTo>
                        <a:pt x="45" y="251"/>
                        <a:pt x="31" y="242"/>
                        <a:pt x="20" y="231"/>
                      </a:cubicBezTo>
                      <a:cubicBezTo>
                        <a:pt x="6" y="217"/>
                        <a:pt x="0" y="197"/>
                        <a:pt x="0" y="180"/>
                      </a:cubicBezTo>
                      <a:cubicBezTo>
                        <a:pt x="0" y="161"/>
                        <a:pt x="6" y="127"/>
                        <a:pt x="51" y="107"/>
                      </a:cubicBezTo>
                      <a:cubicBezTo>
                        <a:pt x="79" y="93"/>
                        <a:pt x="121" y="93"/>
                        <a:pt x="144" y="93"/>
                      </a:cubicBezTo>
                      <a:cubicBezTo>
                        <a:pt x="144" y="79"/>
                        <a:pt x="144" y="70"/>
                        <a:pt x="141" y="62"/>
                      </a:cubicBezTo>
                      <a:cubicBezTo>
                        <a:pt x="136" y="45"/>
                        <a:pt x="116" y="42"/>
                        <a:pt x="110" y="42"/>
                      </a:cubicBezTo>
                      <a:cubicBezTo>
                        <a:pt x="102" y="42"/>
                        <a:pt x="90" y="45"/>
                        <a:pt x="85" y="56"/>
                      </a:cubicBezTo>
                      <a:cubicBezTo>
                        <a:pt x="79" y="65"/>
                        <a:pt x="79" y="70"/>
                        <a:pt x="79" y="76"/>
                      </a:cubicBezTo>
                      <a:lnTo>
                        <a:pt x="11" y="76"/>
                      </a:lnTo>
                      <a:cubicBezTo>
                        <a:pt x="11" y="65"/>
                        <a:pt x="14" y="39"/>
                        <a:pt x="37" y="20"/>
                      </a:cubicBezTo>
                      <a:cubicBezTo>
                        <a:pt x="59" y="5"/>
                        <a:pt x="85" y="0"/>
                        <a:pt x="107" y="0"/>
                      </a:cubicBezTo>
                      <a:cubicBezTo>
                        <a:pt x="127" y="0"/>
                        <a:pt x="167" y="3"/>
                        <a:pt x="192" y="31"/>
                      </a:cubicBezTo>
                      <a:cubicBezTo>
                        <a:pt x="209" y="51"/>
                        <a:pt x="209" y="79"/>
                        <a:pt x="209" y="87"/>
                      </a:cubicBezTo>
                      <a:lnTo>
                        <a:pt x="209" y="180"/>
                      </a:lnTo>
                      <a:cubicBezTo>
                        <a:pt x="209" y="200"/>
                        <a:pt x="209" y="220"/>
                        <a:pt x="215" y="240"/>
                      </a:cubicBezTo>
                      <a:lnTo>
                        <a:pt x="153" y="240"/>
                      </a:lnTo>
                      <a:lnTo>
                        <a:pt x="153" y="245"/>
                      </a:lnTo>
                      <a:close/>
                      <a:moveTo>
                        <a:pt x="68" y="172"/>
                      </a:moveTo>
                      <a:cubicBezTo>
                        <a:pt x="68" y="189"/>
                        <a:pt x="79" y="206"/>
                        <a:pt x="102" y="206"/>
                      </a:cubicBezTo>
                      <a:cubicBezTo>
                        <a:pt x="113" y="206"/>
                        <a:pt x="124" y="200"/>
                        <a:pt x="130" y="192"/>
                      </a:cubicBezTo>
                      <a:cubicBezTo>
                        <a:pt x="141" y="178"/>
                        <a:pt x="144" y="158"/>
                        <a:pt x="144" y="132"/>
                      </a:cubicBezTo>
                      <a:cubicBezTo>
                        <a:pt x="99" y="130"/>
                        <a:pt x="68" y="144"/>
                        <a:pt x="68" y="172"/>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31" name="Freeform 95">
                  <a:extLst>
                    <a:ext uri="{FF2B5EF4-FFF2-40B4-BE49-F238E27FC236}">
                      <a16:creationId xmlns:a16="http://schemas.microsoft.com/office/drawing/2014/main" id="{071E5633-64D7-4620-887C-3202BB52ADEF}"/>
                    </a:ext>
                  </a:extLst>
                </p:cNvPr>
                <p:cNvSpPr>
                  <a:spLocks noChangeArrowheads="1"/>
                </p:cNvSpPr>
                <p:nvPr/>
              </p:nvSpPr>
              <p:spPr bwMode="auto">
                <a:xfrm>
                  <a:off x="3421063" y="3068638"/>
                  <a:ext cx="101600" cy="125412"/>
                </a:xfrm>
                <a:custGeom>
                  <a:avLst/>
                  <a:gdLst>
                    <a:gd name="T0" fmla="*/ 206 w 283"/>
                    <a:gd name="T1" fmla="*/ 116 h 348"/>
                    <a:gd name="T2" fmla="*/ 152 w 283"/>
                    <a:gd name="T3" fmla="*/ 56 h 348"/>
                    <a:gd name="T4" fmla="*/ 76 w 283"/>
                    <a:gd name="T5" fmla="*/ 181 h 348"/>
                    <a:gd name="T6" fmla="*/ 147 w 283"/>
                    <a:gd name="T7" fmla="*/ 296 h 348"/>
                    <a:gd name="T8" fmla="*/ 206 w 283"/>
                    <a:gd name="T9" fmla="*/ 231 h 348"/>
                    <a:gd name="T10" fmla="*/ 282 w 283"/>
                    <a:gd name="T11" fmla="*/ 231 h 348"/>
                    <a:gd name="T12" fmla="*/ 251 w 283"/>
                    <a:gd name="T13" fmla="*/ 310 h 348"/>
                    <a:gd name="T14" fmla="*/ 152 w 283"/>
                    <a:gd name="T15" fmla="*/ 347 h 348"/>
                    <a:gd name="T16" fmla="*/ 0 w 283"/>
                    <a:gd name="T17" fmla="*/ 178 h 348"/>
                    <a:gd name="T18" fmla="*/ 152 w 283"/>
                    <a:gd name="T19" fmla="*/ 0 h 348"/>
                    <a:gd name="T20" fmla="*/ 277 w 283"/>
                    <a:gd name="T21" fmla="*/ 110 h 348"/>
                    <a:gd name="T22" fmla="*/ 206 w 283"/>
                    <a:gd name="T23" fmla="*/ 110 h 348"/>
                    <a:gd name="T24" fmla="*/ 206 w 283"/>
                    <a:gd name="T25" fmla="*/ 116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83" h="348">
                      <a:moveTo>
                        <a:pt x="206" y="116"/>
                      </a:moveTo>
                      <a:cubicBezTo>
                        <a:pt x="206" y="104"/>
                        <a:pt x="200" y="56"/>
                        <a:pt x="152" y="56"/>
                      </a:cubicBezTo>
                      <a:cubicBezTo>
                        <a:pt x="99" y="56"/>
                        <a:pt x="76" y="113"/>
                        <a:pt x="76" y="181"/>
                      </a:cubicBezTo>
                      <a:cubicBezTo>
                        <a:pt x="76" y="200"/>
                        <a:pt x="76" y="296"/>
                        <a:pt x="147" y="296"/>
                      </a:cubicBezTo>
                      <a:cubicBezTo>
                        <a:pt x="178" y="296"/>
                        <a:pt x="206" y="277"/>
                        <a:pt x="206" y="231"/>
                      </a:cubicBezTo>
                      <a:lnTo>
                        <a:pt x="282" y="231"/>
                      </a:lnTo>
                      <a:cubicBezTo>
                        <a:pt x="282" y="251"/>
                        <a:pt x="279" y="282"/>
                        <a:pt x="251" y="310"/>
                      </a:cubicBezTo>
                      <a:cubicBezTo>
                        <a:pt x="220" y="341"/>
                        <a:pt x="184" y="347"/>
                        <a:pt x="152" y="347"/>
                      </a:cubicBezTo>
                      <a:cubicBezTo>
                        <a:pt x="37" y="347"/>
                        <a:pt x="0" y="262"/>
                        <a:pt x="0" y="178"/>
                      </a:cubicBezTo>
                      <a:cubicBezTo>
                        <a:pt x="0" y="71"/>
                        <a:pt x="59" y="0"/>
                        <a:pt x="152" y="0"/>
                      </a:cubicBezTo>
                      <a:cubicBezTo>
                        <a:pt x="226" y="0"/>
                        <a:pt x="277" y="45"/>
                        <a:pt x="277" y="110"/>
                      </a:cubicBezTo>
                      <a:lnTo>
                        <a:pt x="206" y="110"/>
                      </a:lnTo>
                      <a:lnTo>
                        <a:pt x="206" y="116"/>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32" name="Freeform 96">
                  <a:extLst>
                    <a:ext uri="{FF2B5EF4-FFF2-40B4-BE49-F238E27FC236}">
                      <a16:creationId xmlns:a16="http://schemas.microsoft.com/office/drawing/2014/main" id="{9443EFE2-FEAD-417E-AD4B-5F9F92E9F7C6}"/>
                    </a:ext>
                  </a:extLst>
                </p:cNvPr>
                <p:cNvSpPr>
                  <a:spLocks noChangeArrowheads="1"/>
                </p:cNvSpPr>
                <p:nvPr/>
              </p:nvSpPr>
              <p:spPr bwMode="auto">
                <a:xfrm>
                  <a:off x="3541713" y="3105150"/>
                  <a:ext cx="80962" cy="88900"/>
                </a:xfrm>
                <a:custGeom>
                  <a:avLst/>
                  <a:gdLst>
                    <a:gd name="T0" fmla="*/ 116 w 227"/>
                    <a:gd name="T1" fmla="*/ 203 h 249"/>
                    <a:gd name="T2" fmla="*/ 155 w 227"/>
                    <a:gd name="T3" fmla="*/ 169 h 249"/>
                    <a:gd name="T4" fmla="*/ 217 w 227"/>
                    <a:gd name="T5" fmla="*/ 169 h 249"/>
                    <a:gd name="T6" fmla="*/ 195 w 227"/>
                    <a:gd name="T7" fmla="*/ 220 h 249"/>
                    <a:gd name="T8" fmla="*/ 113 w 227"/>
                    <a:gd name="T9" fmla="*/ 248 h 249"/>
                    <a:gd name="T10" fmla="*/ 31 w 227"/>
                    <a:gd name="T11" fmla="*/ 220 h 249"/>
                    <a:gd name="T12" fmla="*/ 0 w 227"/>
                    <a:gd name="T13" fmla="*/ 129 h 249"/>
                    <a:gd name="T14" fmla="*/ 48 w 227"/>
                    <a:gd name="T15" fmla="*/ 19 h 249"/>
                    <a:gd name="T16" fmla="*/ 113 w 227"/>
                    <a:gd name="T17" fmla="*/ 0 h 249"/>
                    <a:gd name="T18" fmla="*/ 209 w 227"/>
                    <a:gd name="T19" fmla="*/ 56 h 249"/>
                    <a:gd name="T20" fmla="*/ 223 w 227"/>
                    <a:gd name="T21" fmla="*/ 141 h 249"/>
                    <a:gd name="T22" fmla="*/ 68 w 227"/>
                    <a:gd name="T23" fmla="*/ 141 h 249"/>
                    <a:gd name="T24" fmla="*/ 116 w 227"/>
                    <a:gd name="T25" fmla="*/ 203 h 249"/>
                    <a:gd name="T26" fmla="*/ 155 w 227"/>
                    <a:gd name="T27" fmla="*/ 98 h 249"/>
                    <a:gd name="T28" fmla="*/ 116 w 227"/>
                    <a:gd name="T29" fmla="*/ 45 h 249"/>
                    <a:gd name="T30" fmla="*/ 71 w 227"/>
                    <a:gd name="T31" fmla="*/ 98 h 249"/>
                    <a:gd name="T32" fmla="*/ 155 w 227"/>
                    <a:gd name="T33" fmla="*/ 98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7" h="249">
                      <a:moveTo>
                        <a:pt x="116" y="203"/>
                      </a:moveTo>
                      <a:cubicBezTo>
                        <a:pt x="133" y="203"/>
                        <a:pt x="150" y="197"/>
                        <a:pt x="155" y="169"/>
                      </a:cubicBezTo>
                      <a:lnTo>
                        <a:pt x="217" y="169"/>
                      </a:lnTo>
                      <a:cubicBezTo>
                        <a:pt x="217" y="180"/>
                        <a:pt x="215" y="200"/>
                        <a:pt x="195" y="220"/>
                      </a:cubicBezTo>
                      <a:cubicBezTo>
                        <a:pt x="178" y="237"/>
                        <a:pt x="147" y="248"/>
                        <a:pt x="113" y="248"/>
                      </a:cubicBezTo>
                      <a:cubicBezTo>
                        <a:pt x="93" y="248"/>
                        <a:pt x="54" y="245"/>
                        <a:pt x="31" y="220"/>
                      </a:cubicBezTo>
                      <a:cubicBezTo>
                        <a:pt x="9" y="197"/>
                        <a:pt x="0" y="166"/>
                        <a:pt x="0" y="129"/>
                      </a:cubicBezTo>
                      <a:cubicBezTo>
                        <a:pt x="0" y="93"/>
                        <a:pt x="9" y="45"/>
                        <a:pt x="48" y="19"/>
                      </a:cubicBezTo>
                      <a:cubicBezTo>
                        <a:pt x="65" y="8"/>
                        <a:pt x="88" y="0"/>
                        <a:pt x="113" y="0"/>
                      </a:cubicBezTo>
                      <a:cubicBezTo>
                        <a:pt x="147" y="0"/>
                        <a:pt x="186" y="14"/>
                        <a:pt x="209" y="56"/>
                      </a:cubicBezTo>
                      <a:cubicBezTo>
                        <a:pt x="226" y="87"/>
                        <a:pt x="223" y="124"/>
                        <a:pt x="223" y="141"/>
                      </a:cubicBezTo>
                      <a:lnTo>
                        <a:pt x="68" y="141"/>
                      </a:lnTo>
                      <a:cubicBezTo>
                        <a:pt x="68" y="155"/>
                        <a:pt x="68" y="203"/>
                        <a:pt x="116" y="203"/>
                      </a:cubicBezTo>
                      <a:close/>
                      <a:moveTo>
                        <a:pt x="155" y="98"/>
                      </a:moveTo>
                      <a:cubicBezTo>
                        <a:pt x="155" y="87"/>
                        <a:pt x="155" y="45"/>
                        <a:pt x="116" y="45"/>
                      </a:cubicBezTo>
                      <a:cubicBezTo>
                        <a:pt x="85" y="45"/>
                        <a:pt x="73" y="70"/>
                        <a:pt x="71" y="98"/>
                      </a:cubicBezTo>
                      <a:lnTo>
                        <a:pt x="155" y="98"/>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33" name="Freeform 97">
                  <a:extLst>
                    <a:ext uri="{FF2B5EF4-FFF2-40B4-BE49-F238E27FC236}">
                      <a16:creationId xmlns:a16="http://schemas.microsoft.com/office/drawing/2014/main" id="{5BB91798-B0E1-4CD8-A97E-887B6C9A91EB}"/>
                    </a:ext>
                  </a:extLst>
                </p:cNvPr>
                <p:cNvSpPr>
                  <a:spLocks noChangeArrowheads="1"/>
                </p:cNvSpPr>
                <p:nvPr/>
              </p:nvSpPr>
              <p:spPr bwMode="auto">
                <a:xfrm>
                  <a:off x="3646488" y="3106738"/>
                  <a:ext cx="80962" cy="87312"/>
                </a:xfrm>
                <a:custGeom>
                  <a:avLst/>
                  <a:gdLst>
                    <a:gd name="T0" fmla="*/ 2 w 224"/>
                    <a:gd name="T1" fmla="*/ 46 h 244"/>
                    <a:gd name="T2" fmla="*/ 2 w 224"/>
                    <a:gd name="T3" fmla="*/ 3 h 244"/>
                    <a:gd name="T4" fmla="*/ 67 w 224"/>
                    <a:gd name="T5" fmla="*/ 3 h 244"/>
                    <a:gd name="T6" fmla="*/ 70 w 224"/>
                    <a:gd name="T7" fmla="*/ 40 h 244"/>
                    <a:gd name="T8" fmla="*/ 146 w 224"/>
                    <a:gd name="T9" fmla="*/ 0 h 244"/>
                    <a:gd name="T10" fmla="*/ 217 w 224"/>
                    <a:gd name="T11" fmla="*/ 46 h 244"/>
                    <a:gd name="T12" fmla="*/ 223 w 224"/>
                    <a:gd name="T13" fmla="*/ 116 h 244"/>
                    <a:gd name="T14" fmla="*/ 223 w 224"/>
                    <a:gd name="T15" fmla="*/ 243 h 244"/>
                    <a:gd name="T16" fmla="*/ 152 w 224"/>
                    <a:gd name="T17" fmla="*/ 243 h 244"/>
                    <a:gd name="T18" fmla="*/ 152 w 224"/>
                    <a:gd name="T19" fmla="*/ 96 h 244"/>
                    <a:gd name="T20" fmla="*/ 149 w 224"/>
                    <a:gd name="T21" fmla="*/ 71 h 244"/>
                    <a:gd name="T22" fmla="*/ 115 w 224"/>
                    <a:gd name="T23" fmla="*/ 51 h 244"/>
                    <a:gd name="T24" fmla="*/ 79 w 224"/>
                    <a:gd name="T25" fmla="*/ 68 h 244"/>
                    <a:gd name="T26" fmla="*/ 70 w 224"/>
                    <a:gd name="T27" fmla="*/ 105 h 244"/>
                    <a:gd name="T28" fmla="*/ 70 w 224"/>
                    <a:gd name="T29" fmla="*/ 243 h 244"/>
                    <a:gd name="T30" fmla="*/ 0 w 224"/>
                    <a:gd name="T31" fmla="*/ 243 h 244"/>
                    <a:gd name="T32" fmla="*/ 0 w 224"/>
                    <a:gd name="T33" fmla="*/ 46 h 244"/>
                    <a:gd name="T34" fmla="*/ 2 w 224"/>
                    <a:gd name="T35" fmla="*/ 46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24" h="244">
                      <a:moveTo>
                        <a:pt x="2" y="46"/>
                      </a:moveTo>
                      <a:cubicBezTo>
                        <a:pt x="2" y="46"/>
                        <a:pt x="2" y="20"/>
                        <a:pt x="2" y="3"/>
                      </a:cubicBezTo>
                      <a:lnTo>
                        <a:pt x="67" y="3"/>
                      </a:lnTo>
                      <a:lnTo>
                        <a:pt x="70" y="40"/>
                      </a:lnTo>
                      <a:cubicBezTo>
                        <a:pt x="76" y="29"/>
                        <a:pt x="96" y="0"/>
                        <a:pt x="146" y="0"/>
                      </a:cubicBezTo>
                      <a:cubicBezTo>
                        <a:pt x="191" y="0"/>
                        <a:pt x="211" y="29"/>
                        <a:pt x="217" y="46"/>
                      </a:cubicBezTo>
                      <a:cubicBezTo>
                        <a:pt x="223" y="60"/>
                        <a:pt x="223" y="71"/>
                        <a:pt x="223" y="116"/>
                      </a:cubicBezTo>
                      <a:lnTo>
                        <a:pt x="223" y="243"/>
                      </a:lnTo>
                      <a:lnTo>
                        <a:pt x="152" y="243"/>
                      </a:lnTo>
                      <a:lnTo>
                        <a:pt x="152" y="96"/>
                      </a:lnTo>
                      <a:cubicBezTo>
                        <a:pt x="152" y="88"/>
                        <a:pt x="152" y="79"/>
                        <a:pt x="149" y="71"/>
                      </a:cubicBezTo>
                      <a:cubicBezTo>
                        <a:pt x="144" y="60"/>
                        <a:pt x="132" y="51"/>
                        <a:pt x="115" y="51"/>
                      </a:cubicBezTo>
                      <a:cubicBezTo>
                        <a:pt x="101" y="51"/>
                        <a:pt x="87" y="57"/>
                        <a:pt x="79" y="68"/>
                      </a:cubicBezTo>
                      <a:cubicBezTo>
                        <a:pt x="76" y="74"/>
                        <a:pt x="70" y="85"/>
                        <a:pt x="70" y="105"/>
                      </a:cubicBezTo>
                      <a:lnTo>
                        <a:pt x="70" y="243"/>
                      </a:lnTo>
                      <a:lnTo>
                        <a:pt x="0" y="243"/>
                      </a:lnTo>
                      <a:lnTo>
                        <a:pt x="0" y="46"/>
                      </a:lnTo>
                      <a:lnTo>
                        <a:pt x="2" y="46"/>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34" name="Freeform 98">
                  <a:extLst>
                    <a:ext uri="{FF2B5EF4-FFF2-40B4-BE49-F238E27FC236}">
                      <a16:creationId xmlns:a16="http://schemas.microsoft.com/office/drawing/2014/main" id="{AF154F40-33D3-4DED-BAF4-A5BA27FF1E98}"/>
                    </a:ext>
                  </a:extLst>
                </p:cNvPr>
                <p:cNvSpPr>
                  <a:spLocks noChangeArrowheads="1"/>
                </p:cNvSpPr>
                <p:nvPr/>
              </p:nvSpPr>
              <p:spPr bwMode="auto">
                <a:xfrm>
                  <a:off x="3744913" y="3082925"/>
                  <a:ext cx="61912" cy="111125"/>
                </a:xfrm>
                <a:custGeom>
                  <a:avLst/>
                  <a:gdLst>
                    <a:gd name="T0" fmla="*/ 170 w 171"/>
                    <a:gd name="T1" fmla="*/ 299 h 308"/>
                    <a:gd name="T2" fmla="*/ 116 w 171"/>
                    <a:gd name="T3" fmla="*/ 307 h 308"/>
                    <a:gd name="T4" fmla="*/ 45 w 171"/>
                    <a:gd name="T5" fmla="*/ 245 h 308"/>
                    <a:gd name="T6" fmla="*/ 45 w 171"/>
                    <a:gd name="T7" fmla="*/ 115 h 308"/>
                    <a:gd name="T8" fmla="*/ 0 w 171"/>
                    <a:gd name="T9" fmla="*/ 115 h 308"/>
                    <a:gd name="T10" fmla="*/ 0 w 171"/>
                    <a:gd name="T11" fmla="*/ 70 h 308"/>
                    <a:gd name="T12" fmla="*/ 45 w 171"/>
                    <a:gd name="T13" fmla="*/ 70 h 308"/>
                    <a:gd name="T14" fmla="*/ 45 w 171"/>
                    <a:gd name="T15" fmla="*/ 25 h 308"/>
                    <a:gd name="T16" fmla="*/ 113 w 171"/>
                    <a:gd name="T17" fmla="*/ 0 h 308"/>
                    <a:gd name="T18" fmla="*/ 113 w 171"/>
                    <a:gd name="T19" fmla="*/ 70 h 308"/>
                    <a:gd name="T20" fmla="*/ 170 w 171"/>
                    <a:gd name="T21" fmla="*/ 70 h 308"/>
                    <a:gd name="T22" fmla="*/ 170 w 171"/>
                    <a:gd name="T23" fmla="*/ 115 h 308"/>
                    <a:gd name="T24" fmla="*/ 113 w 171"/>
                    <a:gd name="T25" fmla="*/ 115 h 308"/>
                    <a:gd name="T26" fmla="*/ 113 w 171"/>
                    <a:gd name="T27" fmla="*/ 220 h 308"/>
                    <a:gd name="T28" fmla="*/ 144 w 171"/>
                    <a:gd name="T29" fmla="*/ 253 h 308"/>
                    <a:gd name="T30" fmla="*/ 167 w 171"/>
                    <a:gd name="T31" fmla="*/ 253 h 308"/>
                    <a:gd name="T32" fmla="*/ 167 w 171"/>
                    <a:gd name="T33" fmla="*/ 299 h 308"/>
                    <a:gd name="T34" fmla="*/ 170 w 171"/>
                    <a:gd name="T35" fmla="*/ 299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1" h="308">
                      <a:moveTo>
                        <a:pt x="170" y="299"/>
                      </a:moveTo>
                      <a:cubicBezTo>
                        <a:pt x="147" y="304"/>
                        <a:pt x="127" y="307"/>
                        <a:pt x="116" y="307"/>
                      </a:cubicBezTo>
                      <a:cubicBezTo>
                        <a:pt x="45" y="307"/>
                        <a:pt x="45" y="265"/>
                        <a:pt x="45" y="245"/>
                      </a:cubicBezTo>
                      <a:lnTo>
                        <a:pt x="45" y="115"/>
                      </a:lnTo>
                      <a:lnTo>
                        <a:pt x="0" y="115"/>
                      </a:lnTo>
                      <a:lnTo>
                        <a:pt x="0" y="70"/>
                      </a:lnTo>
                      <a:lnTo>
                        <a:pt x="45" y="70"/>
                      </a:lnTo>
                      <a:lnTo>
                        <a:pt x="45" y="25"/>
                      </a:lnTo>
                      <a:lnTo>
                        <a:pt x="113" y="0"/>
                      </a:lnTo>
                      <a:lnTo>
                        <a:pt x="113" y="70"/>
                      </a:lnTo>
                      <a:lnTo>
                        <a:pt x="170" y="70"/>
                      </a:lnTo>
                      <a:lnTo>
                        <a:pt x="170" y="115"/>
                      </a:lnTo>
                      <a:lnTo>
                        <a:pt x="113" y="115"/>
                      </a:lnTo>
                      <a:lnTo>
                        <a:pt x="113" y="220"/>
                      </a:lnTo>
                      <a:cubicBezTo>
                        <a:pt x="113" y="242"/>
                        <a:pt x="113" y="253"/>
                        <a:pt x="144" y="253"/>
                      </a:cubicBezTo>
                      <a:cubicBezTo>
                        <a:pt x="156" y="253"/>
                        <a:pt x="158" y="253"/>
                        <a:pt x="167" y="253"/>
                      </a:cubicBezTo>
                      <a:lnTo>
                        <a:pt x="167" y="299"/>
                      </a:lnTo>
                      <a:lnTo>
                        <a:pt x="170" y="29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35" name="Freeform 99">
                  <a:extLst>
                    <a:ext uri="{FF2B5EF4-FFF2-40B4-BE49-F238E27FC236}">
                      <a16:creationId xmlns:a16="http://schemas.microsoft.com/office/drawing/2014/main" id="{67F0906C-0BDC-4BE2-8499-5345851B50DF}"/>
                    </a:ext>
                  </a:extLst>
                </p:cNvPr>
                <p:cNvSpPr>
                  <a:spLocks noChangeArrowheads="1"/>
                </p:cNvSpPr>
                <p:nvPr/>
              </p:nvSpPr>
              <p:spPr bwMode="auto">
                <a:xfrm>
                  <a:off x="3825875" y="3105150"/>
                  <a:ext cx="80963" cy="88900"/>
                </a:xfrm>
                <a:custGeom>
                  <a:avLst/>
                  <a:gdLst>
                    <a:gd name="T0" fmla="*/ 116 w 227"/>
                    <a:gd name="T1" fmla="*/ 203 h 249"/>
                    <a:gd name="T2" fmla="*/ 155 w 227"/>
                    <a:gd name="T3" fmla="*/ 169 h 249"/>
                    <a:gd name="T4" fmla="*/ 218 w 227"/>
                    <a:gd name="T5" fmla="*/ 169 h 249"/>
                    <a:gd name="T6" fmla="*/ 195 w 227"/>
                    <a:gd name="T7" fmla="*/ 220 h 249"/>
                    <a:gd name="T8" fmla="*/ 113 w 227"/>
                    <a:gd name="T9" fmla="*/ 248 h 249"/>
                    <a:gd name="T10" fmla="*/ 31 w 227"/>
                    <a:gd name="T11" fmla="*/ 220 h 249"/>
                    <a:gd name="T12" fmla="*/ 0 w 227"/>
                    <a:gd name="T13" fmla="*/ 129 h 249"/>
                    <a:gd name="T14" fmla="*/ 48 w 227"/>
                    <a:gd name="T15" fmla="*/ 19 h 249"/>
                    <a:gd name="T16" fmla="*/ 113 w 227"/>
                    <a:gd name="T17" fmla="*/ 0 h 249"/>
                    <a:gd name="T18" fmla="*/ 209 w 227"/>
                    <a:gd name="T19" fmla="*/ 56 h 249"/>
                    <a:gd name="T20" fmla="*/ 223 w 227"/>
                    <a:gd name="T21" fmla="*/ 141 h 249"/>
                    <a:gd name="T22" fmla="*/ 68 w 227"/>
                    <a:gd name="T23" fmla="*/ 141 h 249"/>
                    <a:gd name="T24" fmla="*/ 116 w 227"/>
                    <a:gd name="T25" fmla="*/ 203 h 249"/>
                    <a:gd name="T26" fmla="*/ 155 w 227"/>
                    <a:gd name="T27" fmla="*/ 98 h 249"/>
                    <a:gd name="T28" fmla="*/ 116 w 227"/>
                    <a:gd name="T29" fmla="*/ 45 h 249"/>
                    <a:gd name="T30" fmla="*/ 71 w 227"/>
                    <a:gd name="T31" fmla="*/ 98 h 249"/>
                    <a:gd name="T32" fmla="*/ 155 w 227"/>
                    <a:gd name="T33" fmla="*/ 98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7" h="249">
                      <a:moveTo>
                        <a:pt x="116" y="203"/>
                      </a:moveTo>
                      <a:cubicBezTo>
                        <a:pt x="133" y="203"/>
                        <a:pt x="150" y="197"/>
                        <a:pt x="155" y="169"/>
                      </a:cubicBezTo>
                      <a:lnTo>
                        <a:pt x="218" y="169"/>
                      </a:lnTo>
                      <a:cubicBezTo>
                        <a:pt x="218" y="180"/>
                        <a:pt x="215" y="200"/>
                        <a:pt x="195" y="220"/>
                      </a:cubicBezTo>
                      <a:cubicBezTo>
                        <a:pt x="178" y="237"/>
                        <a:pt x="147" y="248"/>
                        <a:pt x="113" y="248"/>
                      </a:cubicBezTo>
                      <a:cubicBezTo>
                        <a:pt x="93" y="248"/>
                        <a:pt x="54" y="245"/>
                        <a:pt x="31" y="220"/>
                      </a:cubicBezTo>
                      <a:cubicBezTo>
                        <a:pt x="9" y="197"/>
                        <a:pt x="0" y="166"/>
                        <a:pt x="0" y="129"/>
                      </a:cubicBezTo>
                      <a:cubicBezTo>
                        <a:pt x="0" y="93"/>
                        <a:pt x="9" y="45"/>
                        <a:pt x="48" y="19"/>
                      </a:cubicBezTo>
                      <a:cubicBezTo>
                        <a:pt x="65" y="8"/>
                        <a:pt x="88" y="0"/>
                        <a:pt x="113" y="0"/>
                      </a:cubicBezTo>
                      <a:cubicBezTo>
                        <a:pt x="147" y="0"/>
                        <a:pt x="187" y="14"/>
                        <a:pt x="209" y="56"/>
                      </a:cubicBezTo>
                      <a:cubicBezTo>
                        <a:pt x="226" y="87"/>
                        <a:pt x="223" y="124"/>
                        <a:pt x="223" y="141"/>
                      </a:cubicBezTo>
                      <a:lnTo>
                        <a:pt x="68" y="141"/>
                      </a:lnTo>
                      <a:cubicBezTo>
                        <a:pt x="68" y="155"/>
                        <a:pt x="68" y="203"/>
                        <a:pt x="116" y="203"/>
                      </a:cubicBezTo>
                      <a:close/>
                      <a:moveTo>
                        <a:pt x="155" y="98"/>
                      </a:moveTo>
                      <a:cubicBezTo>
                        <a:pt x="155" y="87"/>
                        <a:pt x="155" y="45"/>
                        <a:pt x="116" y="45"/>
                      </a:cubicBezTo>
                      <a:cubicBezTo>
                        <a:pt x="85" y="45"/>
                        <a:pt x="74" y="70"/>
                        <a:pt x="71" y="98"/>
                      </a:cubicBezTo>
                      <a:lnTo>
                        <a:pt x="155" y="98"/>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36" name="Freeform 100">
                  <a:extLst>
                    <a:ext uri="{FF2B5EF4-FFF2-40B4-BE49-F238E27FC236}">
                      <a16:creationId xmlns:a16="http://schemas.microsoft.com/office/drawing/2014/main" id="{9CB8EC44-069C-4310-83A5-9E00BD7D86BE}"/>
                    </a:ext>
                  </a:extLst>
                </p:cNvPr>
                <p:cNvSpPr>
                  <a:spLocks noChangeArrowheads="1"/>
                </p:cNvSpPr>
                <p:nvPr/>
              </p:nvSpPr>
              <p:spPr bwMode="auto">
                <a:xfrm>
                  <a:off x="3930650" y="3106738"/>
                  <a:ext cx="52388" cy="87312"/>
                </a:xfrm>
                <a:custGeom>
                  <a:avLst/>
                  <a:gdLst>
                    <a:gd name="T0" fmla="*/ 3 w 145"/>
                    <a:gd name="T1" fmla="*/ 62 h 241"/>
                    <a:gd name="T2" fmla="*/ 0 w 145"/>
                    <a:gd name="T3" fmla="*/ 3 h 241"/>
                    <a:gd name="T4" fmla="*/ 65 w 145"/>
                    <a:gd name="T5" fmla="*/ 3 h 241"/>
                    <a:gd name="T6" fmla="*/ 65 w 145"/>
                    <a:gd name="T7" fmla="*/ 48 h 241"/>
                    <a:gd name="T8" fmla="*/ 144 w 145"/>
                    <a:gd name="T9" fmla="*/ 3 h 241"/>
                    <a:gd name="T10" fmla="*/ 144 w 145"/>
                    <a:gd name="T11" fmla="*/ 65 h 241"/>
                    <a:gd name="T12" fmla="*/ 70 w 145"/>
                    <a:gd name="T13" fmla="*/ 125 h 241"/>
                    <a:gd name="T14" fmla="*/ 70 w 145"/>
                    <a:gd name="T15" fmla="*/ 240 h 241"/>
                    <a:gd name="T16" fmla="*/ 3 w 145"/>
                    <a:gd name="T17" fmla="*/ 240 h 241"/>
                    <a:gd name="T18" fmla="*/ 3 w 145"/>
                    <a:gd name="T19" fmla="*/ 62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5" h="241">
                      <a:moveTo>
                        <a:pt x="3" y="62"/>
                      </a:moveTo>
                      <a:cubicBezTo>
                        <a:pt x="3" y="51"/>
                        <a:pt x="0" y="17"/>
                        <a:pt x="0" y="3"/>
                      </a:cubicBezTo>
                      <a:lnTo>
                        <a:pt x="65" y="3"/>
                      </a:lnTo>
                      <a:lnTo>
                        <a:pt x="65" y="48"/>
                      </a:lnTo>
                      <a:cubicBezTo>
                        <a:pt x="73" y="29"/>
                        <a:pt x="90" y="0"/>
                        <a:pt x="144" y="3"/>
                      </a:cubicBezTo>
                      <a:lnTo>
                        <a:pt x="144" y="65"/>
                      </a:lnTo>
                      <a:cubicBezTo>
                        <a:pt x="73" y="60"/>
                        <a:pt x="70" y="94"/>
                        <a:pt x="70" y="125"/>
                      </a:cubicBezTo>
                      <a:lnTo>
                        <a:pt x="70" y="240"/>
                      </a:lnTo>
                      <a:lnTo>
                        <a:pt x="3" y="240"/>
                      </a:lnTo>
                      <a:lnTo>
                        <a:pt x="3" y="62"/>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grpSp>
        <p:grpSp>
          <p:nvGrpSpPr>
            <p:cNvPr id="511" name="Group 510">
              <a:extLst>
                <a:ext uri="{FF2B5EF4-FFF2-40B4-BE49-F238E27FC236}">
                  <a16:creationId xmlns:a16="http://schemas.microsoft.com/office/drawing/2014/main" id="{60739761-6A08-48D0-8558-AFC9667AC484}"/>
                </a:ext>
              </a:extLst>
            </p:cNvPr>
            <p:cNvGrpSpPr/>
            <p:nvPr/>
          </p:nvGrpSpPr>
          <p:grpSpPr>
            <a:xfrm>
              <a:off x="4186644" y="4191353"/>
              <a:ext cx="553480" cy="451191"/>
              <a:chOff x="6096000" y="3684588"/>
              <a:chExt cx="627063" cy="511175"/>
            </a:xfrm>
            <a:solidFill>
              <a:schemeClr val="tx1"/>
            </a:solidFill>
          </p:grpSpPr>
          <p:sp>
            <p:nvSpPr>
              <p:cNvPr id="513" name="Freeform 20">
                <a:extLst>
                  <a:ext uri="{FF2B5EF4-FFF2-40B4-BE49-F238E27FC236}">
                    <a16:creationId xmlns:a16="http://schemas.microsoft.com/office/drawing/2014/main" id="{CD06A496-342D-4B9F-884B-E793245C8F1D}"/>
                  </a:ext>
                </a:extLst>
              </p:cNvPr>
              <p:cNvSpPr>
                <a:spLocks noChangeArrowheads="1"/>
              </p:cNvSpPr>
              <p:nvPr/>
            </p:nvSpPr>
            <p:spPr bwMode="auto">
              <a:xfrm>
                <a:off x="6584950" y="3997325"/>
                <a:ext cx="138113" cy="66675"/>
              </a:xfrm>
              <a:custGeom>
                <a:avLst/>
                <a:gdLst>
                  <a:gd name="T0" fmla="*/ 383 w 384"/>
                  <a:gd name="T1" fmla="*/ 0 h 184"/>
                  <a:gd name="T2" fmla="*/ 0 w 384"/>
                  <a:gd name="T3" fmla="*/ 0 h 184"/>
                  <a:gd name="T4" fmla="*/ 0 w 384"/>
                  <a:gd name="T5" fmla="*/ 183 h 184"/>
                  <a:gd name="T6" fmla="*/ 383 w 384"/>
                  <a:gd name="T7" fmla="*/ 183 h 184"/>
                  <a:gd name="T8" fmla="*/ 383 w 384"/>
                  <a:gd name="T9" fmla="*/ 0 h 184"/>
                  <a:gd name="T10" fmla="*/ 333 w 384"/>
                  <a:gd name="T11" fmla="*/ 87 h 184"/>
                  <a:gd name="T12" fmla="*/ 304 w 384"/>
                  <a:gd name="T13" fmla="*/ 116 h 184"/>
                  <a:gd name="T14" fmla="*/ 275 w 384"/>
                  <a:gd name="T15" fmla="*/ 87 h 184"/>
                  <a:gd name="T16" fmla="*/ 304 w 384"/>
                  <a:gd name="T17" fmla="*/ 58 h 184"/>
                  <a:gd name="T18" fmla="*/ 333 w 384"/>
                  <a:gd name="T19" fmla="*/ 87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4" h="184">
                    <a:moveTo>
                      <a:pt x="383" y="0"/>
                    </a:moveTo>
                    <a:lnTo>
                      <a:pt x="0" y="0"/>
                    </a:lnTo>
                    <a:lnTo>
                      <a:pt x="0" y="183"/>
                    </a:lnTo>
                    <a:lnTo>
                      <a:pt x="383" y="183"/>
                    </a:lnTo>
                    <a:lnTo>
                      <a:pt x="383" y="0"/>
                    </a:lnTo>
                    <a:close/>
                    <a:moveTo>
                      <a:pt x="333" y="87"/>
                    </a:moveTo>
                    <a:cubicBezTo>
                      <a:pt x="333" y="104"/>
                      <a:pt x="321" y="116"/>
                      <a:pt x="304" y="116"/>
                    </a:cubicBezTo>
                    <a:cubicBezTo>
                      <a:pt x="287" y="116"/>
                      <a:pt x="275" y="104"/>
                      <a:pt x="275" y="87"/>
                    </a:cubicBezTo>
                    <a:cubicBezTo>
                      <a:pt x="275" y="71"/>
                      <a:pt x="287" y="58"/>
                      <a:pt x="304" y="58"/>
                    </a:cubicBezTo>
                    <a:cubicBezTo>
                      <a:pt x="321" y="58"/>
                      <a:pt x="333" y="71"/>
                      <a:pt x="333" y="87"/>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14" name="Freeform 21">
                <a:extLst>
                  <a:ext uri="{FF2B5EF4-FFF2-40B4-BE49-F238E27FC236}">
                    <a16:creationId xmlns:a16="http://schemas.microsoft.com/office/drawing/2014/main" id="{C3A58C9C-01FC-41A9-867B-2EF2E6BCB7CB}"/>
                  </a:ext>
                </a:extLst>
              </p:cNvPr>
              <p:cNvSpPr>
                <a:spLocks noChangeArrowheads="1"/>
              </p:cNvSpPr>
              <p:nvPr/>
            </p:nvSpPr>
            <p:spPr bwMode="auto">
              <a:xfrm>
                <a:off x="6584950" y="4081463"/>
                <a:ext cx="138113" cy="66675"/>
              </a:xfrm>
              <a:custGeom>
                <a:avLst/>
                <a:gdLst>
                  <a:gd name="T0" fmla="*/ 354 w 384"/>
                  <a:gd name="T1" fmla="*/ 183 h 184"/>
                  <a:gd name="T2" fmla="*/ 383 w 384"/>
                  <a:gd name="T3" fmla="*/ 154 h 184"/>
                  <a:gd name="T4" fmla="*/ 383 w 384"/>
                  <a:gd name="T5" fmla="*/ 0 h 184"/>
                  <a:gd name="T6" fmla="*/ 0 w 384"/>
                  <a:gd name="T7" fmla="*/ 0 h 184"/>
                  <a:gd name="T8" fmla="*/ 0 w 384"/>
                  <a:gd name="T9" fmla="*/ 183 h 184"/>
                  <a:gd name="T10" fmla="*/ 354 w 384"/>
                  <a:gd name="T11" fmla="*/ 183 h 184"/>
                  <a:gd name="T12" fmla="*/ 333 w 384"/>
                  <a:gd name="T13" fmla="*/ 87 h 184"/>
                  <a:gd name="T14" fmla="*/ 304 w 384"/>
                  <a:gd name="T15" fmla="*/ 116 h 184"/>
                  <a:gd name="T16" fmla="*/ 275 w 384"/>
                  <a:gd name="T17" fmla="*/ 87 h 184"/>
                  <a:gd name="T18" fmla="*/ 304 w 384"/>
                  <a:gd name="T19" fmla="*/ 58 h 184"/>
                  <a:gd name="T20" fmla="*/ 333 w 384"/>
                  <a:gd name="T21" fmla="*/ 87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84" h="184">
                    <a:moveTo>
                      <a:pt x="354" y="183"/>
                    </a:moveTo>
                    <a:cubicBezTo>
                      <a:pt x="370" y="183"/>
                      <a:pt x="383" y="170"/>
                      <a:pt x="383" y="154"/>
                    </a:cubicBezTo>
                    <a:lnTo>
                      <a:pt x="383" y="0"/>
                    </a:lnTo>
                    <a:lnTo>
                      <a:pt x="0" y="0"/>
                    </a:lnTo>
                    <a:lnTo>
                      <a:pt x="0" y="183"/>
                    </a:lnTo>
                    <a:lnTo>
                      <a:pt x="354" y="183"/>
                    </a:lnTo>
                    <a:close/>
                    <a:moveTo>
                      <a:pt x="333" y="87"/>
                    </a:moveTo>
                    <a:cubicBezTo>
                      <a:pt x="333" y="104"/>
                      <a:pt x="321" y="116"/>
                      <a:pt x="304" y="116"/>
                    </a:cubicBezTo>
                    <a:cubicBezTo>
                      <a:pt x="287" y="116"/>
                      <a:pt x="275" y="104"/>
                      <a:pt x="275" y="87"/>
                    </a:cubicBezTo>
                    <a:cubicBezTo>
                      <a:pt x="275" y="70"/>
                      <a:pt x="287" y="58"/>
                      <a:pt x="304" y="58"/>
                    </a:cubicBezTo>
                    <a:cubicBezTo>
                      <a:pt x="321" y="58"/>
                      <a:pt x="333" y="70"/>
                      <a:pt x="333" y="87"/>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15" name="Freeform 22">
                <a:extLst>
                  <a:ext uri="{FF2B5EF4-FFF2-40B4-BE49-F238E27FC236}">
                    <a16:creationId xmlns:a16="http://schemas.microsoft.com/office/drawing/2014/main" id="{1A271091-E02D-4024-ADE1-14D853132E43}"/>
                  </a:ext>
                </a:extLst>
              </p:cNvPr>
              <p:cNvSpPr>
                <a:spLocks noChangeArrowheads="1"/>
              </p:cNvSpPr>
              <p:nvPr/>
            </p:nvSpPr>
            <p:spPr bwMode="auto">
              <a:xfrm>
                <a:off x="6584950" y="3744913"/>
                <a:ext cx="138113" cy="65087"/>
              </a:xfrm>
              <a:custGeom>
                <a:avLst/>
                <a:gdLst>
                  <a:gd name="T0" fmla="*/ 383 w 384"/>
                  <a:gd name="T1" fmla="*/ 182 h 183"/>
                  <a:gd name="T2" fmla="*/ 383 w 384"/>
                  <a:gd name="T3" fmla="*/ 29 h 183"/>
                  <a:gd name="T4" fmla="*/ 354 w 384"/>
                  <a:gd name="T5" fmla="*/ 0 h 183"/>
                  <a:gd name="T6" fmla="*/ 0 w 384"/>
                  <a:gd name="T7" fmla="*/ 0 h 183"/>
                  <a:gd name="T8" fmla="*/ 0 w 384"/>
                  <a:gd name="T9" fmla="*/ 182 h 183"/>
                  <a:gd name="T10" fmla="*/ 383 w 384"/>
                  <a:gd name="T11" fmla="*/ 182 h 183"/>
                  <a:gd name="T12" fmla="*/ 333 w 384"/>
                  <a:gd name="T13" fmla="*/ 91 h 183"/>
                  <a:gd name="T14" fmla="*/ 304 w 384"/>
                  <a:gd name="T15" fmla="*/ 120 h 183"/>
                  <a:gd name="T16" fmla="*/ 275 w 384"/>
                  <a:gd name="T17" fmla="*/ 91 h 183"/>
                  <a:gd name="T18" fmla="*/ 304 w 384"/>
                  <a:gd name="T19" fmla="*/ 62 h 183"/>
                  <a:gd name="T20" fmla="*/ 333 w 384"/>
                  <a:gd name="T21" fmla="*/ 91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84" h="183">
                    <a:moveTo>
                      <a:pt x="383" y="182"/>
                    </a:moveTo>
                    <a:lnTo>
                      <a:pt x="383" y="29"/>
                    </a:lnTo>
                    <a:cubicBezTo>
                      <a:pt x="383" y="12"/>
                      <a:pt x="370" y="0"/>
                      <a:pt x="354" y="0"/>
                    </a:cubicBezTo>
                    <a:lnTo>
                      <a:pt x="0" y="0"/>
                    </a:lnTo>
                    <a:lnTo>
                      <a:pt x="0" y="182"/>
                    </a:lnTo>
                    <a:lnTo>
                      <a:pt x="383" y="182"/>
                    </a:lnTo>
                    <a:close/>
                    <a:moveTo>
                      <a:pt x="333" y="91"/>
                    </a:moveTo>
                    <a:cubicBezTo>
                      <a:pt x="333" y="108"/>
                      <a:pt x="321" y="120"/>
                      <a:pt x="304" y="120"/>
                    </a:cubicBezTo>
                    <a:cubicBezTo>
                      <a:pt x="287" y="120"/>
                      <a:pt x="275" y="108"/>
                      <a:pt x="275" y="91"/>
                    </a:cubicBezTo>
                    <a:cubicBezTo>
                      <a:pt x="275" y="74"/>
                      <a:pt x="287" y="62"/>
                      <a:pt x="304" y="62"/>
                    </a:cubicBezTo>
                    <a:cubicBezTo>
                      <a:pt x="321" y="62"/>
                      <a:pt x="333" y="74"/>
                      <a:pt x="333" y="91"/>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16" name="Freeform 23">
                <a:extLst>
                  <a:ext uri="{FF2B5EF4-FFF2-40B4-BE49-F238E27FC236}">
                    <a16:creationId xmlns:a16="http://schemas.microsoft.com/office/drawing/2014/main" id="{AEB955B2-2994-4AE1-9597-70839DE478ED}"/>
                  </a:ext>
                </a:extLst>
              </p:cNvPr>
              <p:cNvSpPr>
                <a:spLocks noChangeArrowheads="1"/>
              </p:cNvSpPr>
              <p:nvPr/>
            </p:nvSpPr>
            <p:spPr bwMode="auto">
              <a:xfrm>
                <a:off x="6584950" y="3827463"/>
                <a:ext cx="138113" cy="66675"/>
              </a:xfrm>
              <a:custGeom>
                <a:avLst/>
                <a:gdLst>
                  <a:gd name="T0" fmla="*/ 383 w 384"/>
                  <a:gd name="T1" fmla="*/ 0 h 184"/>
                  <a:gd name="T2" fmla="*/ 0 w 384"/>
                  <a:gd name="T3" fmla="*/ 0 h 184"/>
                  <a:gd name="T4" fmla="*/ 0 w 384"/>
                  <a:gd name="T5" fmla="*/ 183 h 184"/>
                  <a:gd name="T6" fmla="*/ 383 w 384"/>
                  <a:gd name="T7" fmla="*/ 183 h 184"/>
                  <a:gd name="T8" fmla="*/ 383 w 384"/>
                  <a:gd name="T9" fmla="*/ 0 h 184"/>
                  <a:gd name="T10" fmla="*/ 333 w 384"/>
                  <a:gd name="T11" fmla="*/ 96 h 184"/>
                  <a:gd name="T12" fmla="*/ 304 w 384"/>
                  <a:gd name="T13" fmla="*/ 125 h 184"/>
                  <a:gd name="T14" fmla="*/ 275 w 384"/>
                  <a:gd name="T15" fmla="*/ 96 h 184"/>
                  <a:gd name="T16" fmla="*/ 304 w 384"/>
                  <a:gd name="T17" fmla="*/ 67 h 184"/>
                  <a:gd name="T18" fmla="*/ 333 w 384"/>
                  <a:gd name="T19" fmla="*/ 96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4" h="184">
                    <a:moveTo>
                      <a:pt x="383" y="0"/>
                    </a:moveTo>
                    <a:lnTo>
                      <a:pt x="0" y="0"/>
                    </a:lnTo>
                    <a:lnTo>
                      <a:pt x="0" y="183"/>
                    </a:lnTo>
                    <a:lnTo>
                      <a:pt x="383" y="183"/>
                    </a:lnTo>
                    <a:lnTo>
                      <a:pt x="383" y="0"/>
                    </a:lnTo>
                    <a:close/>
                    <a:moveTo>
                      <a:pt x="333" y="96"/>
                    </a:moveTo>
                    <a:cubicBezTo>
                      <a:pt x="333" y="113"/>
                      <a:pt x="321" y="125"/>
                      <a:pt x="304" y="125"/>
                    </a:cubicBezTo>
                    <a:cubicBezTo>
                      <a:pt x="287" y="125"/>
                      <a:pt x="275" y="113"/>
                      <a:pt x="275" y="96"/>
                    </a:cubicBezTo>
                    <a:cubicBezTo>
                      <a:pt x="275" y="79"/>
                      <a:pt x="287" y="67"/>
                      <a:pt x="304" y="67"/>
                    </a:cubicBezTo>
                    <a:cubicBezTo>
                      <a:pt x="321" y="67"/>
                      <a:pt x="333" y="79"/>
                      <a:pt x="333" y="96"/>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17" name="Freeform 24">
                <a:extLst>
                  <a:ext uri="{FF2B5EF4-FFF2-40B4-BE49-F238E27FC236}">
                    <a16:creationId xmlns:a16="http://schemas.microsoft.com/office/drawing/2014/main" id="{03D0BB27-2BED-41D6-8B7A-639A4D0CD322}"/>
                  </a:ext>
                </a:extLst>
              </p:cNvPr>
              <p:cNvSpPr>
                <a:spLocks noChangeArrowheads="1"/>
              </p:cNvSpPr>
              <p:nvPr/>
            </p:nvSpPr>
            <p:spPr bwMode="auto">
              <a:xfrm>
                <a:off x="6584950" y="3911600"/>
                <a:ext cx="138113" cy="66675"/>
              </a:xfrm>
              <a:custGeom>
                <a:avLst/>
                <a:gdLst>
                  <a:gd name="T0" fmla="*/ 383 w 384"/>
                  <a:gd name="T1" fmla="*/ 0 h 184"/>
                  <a:gd name="T2" fmla="*/ 0 w 384"/>
                  <a:gd name="T3" fmla="*/ 0 h 184"/>
                  <a:gd name="T4" fmla="*/ 0 w 384"/>
                  <a:gd name="T5" fmla="*/ 183 h 184"/>
                  <a:gd name="T6" fmla="*/ 383 w 384"/>
                  <a:gd name="T7" fmla="*/ 183 h 184"/>
                  <a:gd name="T8" fmla="*/ 383 w 384"/>
                  <a:gd name="T9" fmla="*/ 0 h 184"/>
                  <a:gd name="T10" fmla="*/ 333 w 384"/>
                  <a:gd name="T11" fmla="*/ 92 h 184"/>
                  <a:gd name="T12" fmla="*/ 304 w 384"/>
                  <a:gd name="T13" fmla="*/ 121 h 184"/>
                  <a:gd name="T14" fmla="*/ 275 w 384"/>
                  <a:gd name="T15" fmla="*/ 92 h 184"/>
                  <a:gd name="T16" fmla="*/ 304 w 384"/>
                  <a:gd name="T17" fmla="*/ 62 h 184"/>
                  <a:gd name="T18" fmla="*/ 333 w 384"/>
                  <a:gd name="T19" fmla="*/ 92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4" h="184">
                    <a:moveTo>
                      <a:pt x="383" y="0"/>
                    </a:moveTo>
                    <a:lnTo>
                      <a:pt x="0" y="0"/>
                    </a:lnTo>
                    <a:lnTo>
                      <a:pt x="0" y="183"/>
                    </a:lnTo>
                    <a:lnTo>
                      <a:pt x="383" y="183"/>
                    </a:lnTo>
                    <a:lnTo>
                      <a:pt x="383" y="0"/>
                    </a:lnTo>
                    <a:close/>
                    <a:moveTo>
                      <a:pt x="333" y="92"/>
                    </a:moveTo>
                    <a:cubicBezTo>
                      <a:pt x="333" y="109"/>
                      <a:pt x="321" y="121"/>
                      <a:pt x="304" y="121"/>
                    </a:cubicBezTo>
                    <a:cubicBezTo>
                      <a:pt x="287" y="121"/>
                      <a:pt x="275" y="109"/>
                      <a:pt x="275" y="92"/>
                    </a:cubicBezTo>
                    <a:cubicBezTo>
                      <a:pt x="275" y="76"/>
                      <a:pt x="287" y="62"/>
                      <a:pt x="304" y="62"/>
                    </a:cubicBezTo>
                    <a:cubicBezTo>
                      <a:pt x="321" y="62"/>
                      <a:pt x="333" y="76"/>
                      <a:pt x="333" y="92"/>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18" name="Freeform 25">
                <a:extLst>
                  <a:ext uri="{FF2B5EF4-FFF2-40B4-BE49-F238E27FC236}">
                    <a16:creationId xmlns:a16="http://schemas.microsoft.com/office/drawing/2014/main" id="{BD2F6AF9-B2AD-4EC0-ABD0-7E899B7FA8EC}"/>
                  </a:ext>
                </a:extLst>
              </p:cNvPr>
              <p:cNvSpPr>
                <a:spLocks noChangeArrowheads="1"/>
              </p:cNvSpPr>
              <p:nvPr/>
            </p:nvSpPr>
            <p:spPr bwMode="auto">
              <a:xfrm>
                <a:off x="6315075" y="4003675"/>
                <a:ext cx="252413" cy="84138"/>
              </a:xfrm>
              <a:custGeom>
                <a:avLst/>
                <a:gdLst>
                  <a:gd name="T0" fmla="*/ 0 w 700"/>
                  <a:gd name="T1" fmla="*/ 4 h 233"/>
                  <a:gd name="T2" fmla="*/ 0 w 700"/>
                  <a:gd name="T3" fmla="*/ 20 h 233"/>
                  <a:gd name="T4" fmla="*/ 0 w 700"/>
                  <a:gd name="T5" fmla="*/ 20 h 233"/>
                  <a:gd name="T6" fmla="*/ 54 w 700"/>
                  <a:gd name="T7" fmla="*/ 37 h 233"/>
                  <a:gd name="T8" fmla="*/ 137 w 700"/>
                  <a:gd name="T9" fmla="*/ 62 h 233"/>
                  <a:gd name="T10" fmla="*/ 162 w 700"/>
                  <a:gd name="T11" fmla="*/ 70 h 233"/>
                  <a:gd name="T12" fmla="*/ 283 w 700"/>
                  <a:gd name="T13" fmla="*/ 232 h 233"/>
                  <a:gd name="T14" fmla="*/ 699 w 700"/>
                  <a:gd name="T15" fmla="*/ 232 h 233"/>
                  <a:gd name="T16" fmla="*/ 699 w 700"/>
                  <a:gd name="T17" fmla="*/ 0 h 233"/>
                  <a:gd name="T18" fmla="*/ 0 w 700"/>
                  <a:gd name="T19" fmla="*/ 0 h 233"/>
                  <a:gd name="T20" fmla="*/ 0 w 700"/>
                  <a:gd name="T21" fmla="*/ 4 h 233"/>
                  <a:gd name="T22" fmla="*/ 603 w 700"/>
                  <a:gd name="T23" fmla="*/ 158 h 233"/>
                  <a:gd name="T24" fmla="*/ 566 w 700"/>
                  <a:gd name="T25" fmla="*/ 120 h 233"/>
                  <a:gd name="T26" fmla="*/ 603 w 700"/>
                  <a:gd name="T27" fmla="*/ 83 h 233"/>
                  <a:gd name="T28" fmla="*/ 640 w 700"/>
                  <a:gd name="T29" fmla="*/ 120 h 233"/>
                  <a:gd name="T30" fmla="*/ 603 w 700"/>
                  <a:gd name="T31" fmla="*/ 158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00" h="233">
                    <a:moveTo>
                      <a:pt x="0" y="4"/>
                    </a:moveTo>
                    <a:lnTo>
                      <a:pt x="0" y="20"/>
                    </a:lnTo>
                    <a:lnTo>
                      <a:pt x="0" y="20"/>
                    </a:lnTo>
                    <a:cubicBezTo>
                      <a:pt x="17" y="25"/>
                      <a:pt x="33" y="29"/>
                      <a:pt x="54" y="37"/>
                    </a:cubicBezTo>
                    <a:cubicBezTo>
                      <a:pt x="87" y="45"/>
                      <a:pt x="117" y="54"/>
                      <a:pt x="137" y="62"/>
                    </a:cubicBezTo>
                    <a:lnTo>
                      <a:pt x="162" y="70"/>
                    </a:lnTo>
                    <a:cubicBezTo>
                      <a:pt x="225" y="104"/>
                      <a:pt x="270" y="166"/>
                      <a:pt x="283" y="232"/>
                    </a:cubicBezTo>
                    <a:lnTo>
                      <a:pt x="699" y="232"/>
                    </a:lnTo>
                    <a:lnTo>
                      <a:pt x="699" y="0"/>
                    </a:lnTo>
                    <a:lnTo>
                      <a:pt x="0" y="0"/>
                    </a:lnTo>
                    <a:lnTo>
                      <a:pt x="0" y="4"/>
                    </a:lnTo>
                    <a:close/>
                    <a:moveTo>
                      <a:pt x="603" y="158"/>
                    </a:moveTo>
                    <a:cubicBezTo>
                      <a:pt x="582" y="158"/>
                      <a:pt x="566" y="141"/>
                      <a:pt x="566" y="120"/>
                    </a:cubicBezTo>
                    <a:cubicBezTo>
                      <a:pt x="566" y="99"/>
                      <a:pt x="582" y="83"/>
                      <a:pt x="603" y="83"/>
                    </a:cubicBezTo>
                    <a:cubicBezTo>
                      <a:pt x="624" y="83"/>
                      <a:pt x="640" y="99"/>
                      <a:pt x="640" y="120"/>
                    </a:cubicBezTo>
                    <a:cubicBezTo>
                      <a:pt x="640" y="141"/>
                      <a:pt x="624" y="158"/>
                      <a:pt x="603" y="158"/>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19" name="Freeform 26">
                <a:extLst>
                  <a:ext uri="{FF2B5EF4-FFF2-40B4-BE49-F238E27FC236}">
                    <a16:creationId xmlns:a16="http://schemas.microsoft.com/office/drawing/2014/main" id="{442B8A0F-2E92-4CCD-B155-30B271AEB272}"/>
                  </a:ext>
                </a:extLst>
              </p:cNvPr>
              <p:cNvSpPr>
                <a:spLocks noChangeArrowheads="1"/>
              </p:cNvSpPr>
              <p:nvPr/>
            </p:nvSpPr>
            <p:spPr bwMode="auto">
              <a:xfrm>
                <a:off x="6418263" y="4111625"/>
                <a:ext cx="149225" cy="82550"/>
              </a:xfrm>
              <a:custGeom>
                <a:avLst/>
                <a:gdLst>
                  <a:gd name="T0" fmla="*/ 0 w 413"/>
                  <a:gd name="T1" fmla="*/ 0 h 230"/>
                  <a:gd name="T2" fmla="*/ 0 w 413"/>
                  <a:gd name="T3" fmla="*/ 229 h 230"/>
                  <a:gd name="T4" fmla="*/ 378 w 413"/>
                  <a:gd name="T5" fmla="*/ 229 h 230"/>
                  <a:gd name="T6" fmla="*/ 412 w 413"/>
                  <a:gd name="T7" fmla="*/ 195 h 230"/>
                  <a:gd name="T8" fmla="*/ 412 w 413"/>
                  <a:gd name="T9" fmla="*/ 0 h 230"/>
                  <a:gd name="T10" fmla="*/ 0 w 413"/>
                  <a:gd name="T11" fmla="*/ 0 h 230"/>
                  <a:gd name="T12" fmla="*/ 316 w 413"/>
                  <a:gd name="T13" fmla="*/ 150 h 230"/>
                  <a:gd name="T14" fmla="*/ 279 w 413"/>
                  <a:gd name="T15" fmla="*/ 112 h 230"/>
                  <a:gd name="T16" fmla="*/ 316 w 413"/>
                  <a:gd name="T17" fmla="*/ 75 h 230"/>
                  <a:gd name="T18" fmla="*/ 353 w 413"/>
                  <a:gd name="T19" fmla="*/ 112 h 230"/>
                  <a:gd name="T20" fmla="*/ 316 w 413"/>
                  <a:gd name="T21" fmla="*/ 150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13" h="230">
                    <a:moveTo>
                      <a:pt x="0" y="0"/>
                    </a:moveTo>
                    <a:lnTo>
                      <a:pt x="0" y="229"/>
                    </a:lnTo>
                    <a:lnTo>
                      <a:pt x="378" y="229"/>
                    </a:lnTo>
                    <a:cubicBezTo>
                      <a:pt x="399" y="229"/>
                      <a:pt x="412" y="212"/>
                      <a:pt x="412" y="195"/>
                    </a:cubicBezTo>
                    <a:lnTo>
                      <a:pt x="412" y="0"/>
                    </a:lnTo>
                    <a:lnTo>
                      <a:pt x="0" y="0"/>
                    </a:lnTo>
                    <a:close/>
                    <a:moveTo>
                      <a:pt x="316" y="150"/>
                    </a:moveTo>
                    <a:cubicBezTo>
                      <a:pt x="295" y="150"/>
                      <a:pt x="279" y="133"/>
                      <a:pt x="279" y="112"/>
                    </a:cubicBezTo>
                    <a:cubicBezTo>
                      <a:pt x="279" y="92"/>
                      <a:pt x="295" y="75"/>
                      <a:pt x="316" y="75"/>
                    </a:cubicBezTo>
                    <a:cubicBezTo>
                      <a:pt x="337" y="75"/>
                      <a:pt x="353" y="92"/>
                      <a:pt x="353" y="112"/>
                    </a:cubicBezTo>
                    <a:cubicBezTo>
                      <a:pt x="353" y="133"/>
                      <a:pt x="337" y="150"/>
                      <a:pt x="316" y="150"/>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20" name="Freeform 27">
                <a:extLst>
                  <a:ext uri="{FF2B5EF4-FFF2-40B4-BE49-F238E27FC236}">
                    <a16:creationId xmlns:a16="http://schemas.microsoft.com/office/drawing/2014/main" id="{C1A32D6A-2CA4-412A-B192-E4E184F4A247}"/>
                  </a:ext>
                </a:extLst>
              </p:cNvPr>
              <p:cNvSpPr>
                <a:spLocks noChangeArrowheads="1"/>
              </p:cNvSpPr>
              <p:nvPr/>
            </p:nvSpPr>
            <p:spPr bwMode="auto">
              <a:xfrm>
                <a:off x="6316663" y="3684588"/>
                <a:ext cx="252412" cy="82550"/>
              </a:xfrm>
              <a:custGeom>
                <a:avLst/>
                <a:gdLst>
                  <a:gd name="T0" fmla="*/ 695 w 700"/>
                  <a:gd name="T1" fmla="*/ 34 h 230"/>
                  <a:gd name="T2" fmla="*/ 661 w 700"/>
                  <a:gd name="T3" fmla="*/ 0 h 230"/>
                  <a:gd name="T4" fmla="*/ 34 w 700"/>
                  <a:gd name="T5" fmla="*/ 0 h 230"/>
                  <a:gd name="T6" fmla="*/ 0 w 700"/>
                  <a:gd name="T7" fmla="*/ 34 h 230"/>
                  <a:gd name="T8" fmla="*/ 0 w 700"/>
                  <a:gd name="T9" fmla="*/ 229 h 230"/>
                  <a:gd name="T10" fmla="*/ 699 w 700"/>
                  <a:gd name="T11" fmla="*/ 229 h 230"/>
                  <a:gd name="T12" fmla="*/ 699 w 700"/>
                  <a:gd name="T13" fmla="*/ 34 h 230"/>
                  <a:gd name="T14" fmla="*/ 695 w 700"/>
                  <a:gd name="T15" fmla="*/ 34 h 230"/>
                  <a:gd name="T16" fmla="*/ 562 w 700"/>
                  <a:gd name="T17" fmla="*/ 121 h 230"/>
                  <a:gd name="T18" fmla="*/ 599 w 700"/>
                  <a:gd name="T19" fmla="*/ 83 h 230"/>
                  <a:gd name="T20" fmla="*/ 636 w 700"/>
                  <a:gd name="T21" fmla="*/ 121 h 230"/>
                  <a:gd name="T22" fmla="*/ 599 w 700"/>
                  <a:gd name="T23" fmla="*/ 158 h 230"/>
                  <a:gd name="T24" fmla="*/ 562 w 700"/>
                  <a:gd name="T25" fmla="*/ 121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0" h="230">
                    <a:moveTo>
                      <a:pt x="695" y="34"/>
                    </a:moveTo>
                    <a:cubicBezTo>
                      <a:pt x="695" y="13"/>
                      <a:pt x="678" y="0"/>
                      <a:pt x="661" y="0"/>
                    </a:cubicBezTo>
                    <a:lnTo>
                      <a:pt x="34" y="0"/>
                    </a:lnTo>
                    <a:cubicBezTo>
                      <a:pt x="13" y="0"/>
                      <a:pt x="0" y="17"/>
                      <a:pt x="0" y="34"/>
                    </a:cubicBezTo>
                    <a:lnTo>
                      <a:pt x="0" y="229"/>
                    </a:lnTo>
                    <a:lnTo>
                      <a:pt x="699" y="229"/>
                    </a:lnTo>
                    <a:lnTo>
                      <a:pt x="699" y="34"/>
                    </a:lnTo>
                    <a:lnTo>
                      <a:pt x="695" y="34"/>
                    </a:lnTo>
                    <a:close/>
                    <a:moveTo>
                      <a:pt x="562" y="121"/>
                    </a:moveTo>
                    <a:cubicBezTo>
                      <a:pt x="562" y="100"/>
                      <a:pt x="578" y="83"/>
                      <a:pt x="599" y="83"/>
                    </a:cubicBezTo>
                    <a:cubicBezTo>
                      <a:pt x="620" y="83"/>
                      <a:pt x="636" y="100"/>
                      <a:pt x="636" y="121"/>
                    </a:cubicBezTo>
                    <a:cubicBezTo>
                      <a:pt x="636" y="142"/>
                      <a:pt x="620" y="158"/>
                      <a:pt x="599" y="158"/>
                    </a:cubicBezTo>
                    <a:cubicBezTo>
                      <a:pt x="578" y="158"/>
                      <a:pt x="562" y="142"/>
                      <a:pt x="562" y="121"/>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21" name="Freeform 28">
                <a:extLst>
                  <a:ext uri="{FF2B5EF4-FFF2-40B4-BE49-F238E27FC236}">
                    <a16:creationId xmlns:a16="http://schemas.microsoft.com/office/drawing/2014/main" id="{291CDBCA-12A1-4857-BA7D-ECB1A744FFD7}"/>
                  </a:ext>
                </a:extLst>
              </p:cNvPr>
              <p:cNvSpPr>
                <a:spLocks noChangeArrowheads="1"/>
              </p:cNvSpPr>
              <p:nvPr/>
            </p:nvSpPr>
            <p:spPr bwMode="auto">
              <a:xfrm>
                <a:off x="6327775" y="3897313"/>
                <a:ext cx="239713" cy="84137"/>
              </a:xfrm>
              <a:custGeom>
                <a:avLst/>
                <a:gdLst>
                  <a:gd name="T0" fmla="*/ 21 w 667"/>
                  <a:gd name="T1" fmla="*/ 4 h 233"/>
                  <a:gd name="T2" fmla="*/ 13 w 667"/>
                  <a:gd name="T3" fmla="*/ 66 h 233"/>
                  <a:gd name="T4" fmla="*/ 25 w 667"/>
                  <a:gd name="T5" fmla="*/ 133 h 233"/>
                  <a:gd name="T6" fmla="*/ 17 w 667"/>
                  <a:gd name="T7" fmla="*/ 191 h 233"/>
                  <a:gd name="T8" fmla="*/ 0 w 667"/>
                  <a:gd name="T9" fmla="*/ 232 h 233"/>
                  <a:gd name="T10" fmla="*/ 666 w 667"/>
                  <a:gd name="T11" fmla="*/ 232 h 233"/>
                  <a:gd name="T12" fmla="*/ 666 w 667"/>
                  <a:gd name="T13" fmla="*/ 0 h 233"/>
                  <a:gd name="T14" fmla="*/ 21 w 667"/>
                  <a:gd name="T15" fmla="*/ 0 h 233"/>
                  <a:gd name="T16" fmla="*/ 21 w 667"/>
                  <a:gd name="T17" fmla="*/ 4 h 233"/>
                  <a:gd name="T18" fmla="*/ 570 w 667"/>
                  <a:gd name="T19" fmla="*/ 157 h 233"/>
                  <a:gd name="T20" fmla="*/ 533 w 667"/>
                  <a:gd name="T21" fmla="*/ 120 h 233"/>
                  <a:gd name="T22" fmla="*/ 570 w 667"/>
                  <a:gd name="T23" fmla="*/ 83 h 233"/>
                  <a:gd name="T24" fmla="*/ 607 w 667"/>
                  <a:gd name="T25" fmla="*/ 120 h 233"/>
                  <a:gd name="T26" fmla="*/ 570 w 667"/>
                  <a:gd name="T27" fmla="*/ 157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67" h="233">
                    <a:moveTo>
                      <a:pt x="21" y="4"/>
                    </a:moveTo>
                    <a:cubicBezTo>
                      <a:pt x="21" y="24"/>
                      <a:pt x="17" y="45"/>
                      <a:pt x="13" y="66"/>
                    </a:cubicBezTo>
                    <a:cubicBezTo>
                      <a:pt x="25" y="87"/>
                      <a:pt x="29" y="112"/>
                      <a:pt x="25" y="133"/>
                    </a:cubicBezTo>
                    <a:lnTo>
                      <a:pt x="17" y="191"/>
                    </a:lnTo>
                    <a:cubicBezTo>
                      <a:pt x="13" y="207"/>
                      <a:pt x="9" y="220"/>
                      <a:pt x="0" y="232"/>
                    </a:cubicBezTo>
                    <a:lnTo>
                      <a:pt x="666" y="232"/>
                    </a:lnTo>
                    <a:lnTo>
                      <a:pt x="666" y="0"/>
                    </a:lnTo>
                    <a:lnTo>
                      <a:pt x="21" y="0"/>
                    </a:lnTo>
                    <a:lnTo>
                      <a:pt x="21" y="4"/>
                    </a:lnTo>
                    <a:close/>
                    <a:moveTo>
                      <a:pt x="570" y="157"/>
                    </a:moveTo>
                    <a:cubicBezTo>
                      <a:pt x="549" y="157"/>
                      <a:pt x="533" y="141"/>
                      <a:pt x="533" y="120"/>
                    </a:cubicBezTo>
                    <a:cubicBezTo>
                      <a:pt x="533" y="99"/>
                      <a:pt x="549" y="83"/>
                      <a:pt x="570" y="83"/>
                    </a:cubicBezTo>
                    <a:cubicBezTo>
                      <a:pt x="591" y="83"/>
                      <a:pt x="607" y="99"/>
                      <a:pt x="607" y="120"/>
                    </a:cubicBezTo>
                    <a:cubicBezTo>
                      <a:pt x="607" y="141"/>
                      <a:pt x="591" y="157"/>
                      <a:pt x="570" y="157"/>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22" name="Freeform 29">
                <a:extLst>
                  <a:ext uri="{FF2B5EF4-FFF2-40B4-BE49-F238E27FC236}">
                    <a16:creationId xmlns:a16="http://schemas.microsoft.com/office/drawing/2014/main" id="{EADF19F2-566A-48AD-8AF0-573D45F2ED6F}"/>
                  </a:ext>
                </a:extLst>
              </p:cNvPr>
              <p:cNvSpPr>
                <a:spLocks noChangeArrowheads="1"/>
              </p:cNvSpPr>
              <p:nvPr/>
            </p:nvSpPr>
            <p:spPr bwMode="auto">
              <a:xfrm>
                <a:off x="6315075" y="3790950"/>
                <a:ext cx="252413" cy="84138"/>
              </a:xfrm>
              <a:custGeom>
                <a:avLst/>
                <a:gdLst>
                  <a:gd name="T0" fmla="*/ 0 w 700"/>
                  <a:gd name="T1" fmla="*/ 0 h 234"/>
                  <a:gd name="T2" fmla="*/ 0 w 700"/>
                  <a:gd name="T3" fmla="*/ 138 h 234"/>
                  <a:gd name="T4" fmla="*/ 50 w 700"/>
                  <a:gd name="T5" fmla="*/ 233 h 234"/>
                  <a:gd name="T6" fmla="*/ 699 w 700"/>
                  <a:gd name="T7" fmla="*/ 233 h 234"/>
                  <a:gd name="T8" fmla="*/ 699 w 700"/>
                  <a:gd name="T9" fmla="*/ 0 h 234"/>
                  <a:gd name="T10" fmla="*/ 0 w 700"/>
                  <a:gd name="T11" fmla="*/ 0 h 234"/>
                  <a:gd name="T12" fmla="*/ 603 w 700"/>
                  <a:gd name="T13" fmla="*/ 158 h 234"/>
                  <a:gd name="T14" fmla="*/ 566 w 700"/>
                  <a:gd name="T15" fmla="*/ 121 h 234"/>
                  <a:gd name="T16" fmla="*/ 603 w 700"/>
                  <a:gd name="T17" fmla="*/ 84 h 234"/>
                  <a:gd name="T18" fmla="*/ 640 w 700"/>
                  <a:gd name="T19" fmla="*/ 121 h 234"/>
                  <a:gd name="T20" fmla="*/ 603 w 700"/>
                  <a:gd name="T21" fmla="*/ 158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00" h="234">
                    <a:moveTo>
                      <a:pt x="0" y="0"/>
                    </a:moveTo>
                    <a:lnTo>
                      <a:pt x="0" y="138"/>
                    </a:lnTo>
                    <a:cubicBezTo>
                      <a:pt x="25" y="167"/>
                      <a:pt x="42" y="200"/>
                      <a:pt x="50" y="233"/>
                    </a:cubicBezTo>
                    <a:lnTo>
                      <a:pt x="699" y="233"/>
                    </a:lnTo>
                    <a:lnTo>
                      <a:pt x="699" y="0"/>
                    </a:lnTo>
                    <a:lnTo>
                      <a:pt x="0" y="0"/>
                    </a:lnTo>
                    <a:close/>
                    <a:moveTo>
                      <a:pt x="603" y="158"/>
                    </a:moveTo>
                    <a:cubicBezTo>
                      <a:pt x="582" y="158"/>
                      <a:pt x="566" y="142"/>
                      <a:pt x="566" y="121"/>
                    </a:cubicBezTo>
                    <a:cubicBezTo>
                      <a:pt x="566" y="100"/>
                      <a:pt x="582" y="84"/>
                      <a:pt x="603" y="84"/>
                    </a:cubicBezTo>
                    <a:cubicBezTo>
                      <a:pt x="624" y="84"/>
                      <a:pt x="640" y="100"/>
                      <a:pt x="640" y="121"/>
                    </a:cubicBezTo>
                    <a:cubicBezTo>
                      <a:pt x="640" y="142"/>
                      <a:pt x="624" y="158"/>
                      <a:pt x="603" y="158"/>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23" name="Freeform 30">
                <a:extLst>
                  <a:ext uri="{FF2B5EF4-FFF2-40B4-BE49-F238E27FC236}">
                    <a16:creationId xmlns:a16="http://schemas.microsoft.com/office/drawing/2014/main" id="{E8BEF2F5-12B1-4EB4-9D5C-38E476353CE3}"/>
                  </a:ext>
                </a:extLst>
              </p:cNvPr>
              <p:cNvSpPr>
                <a:spLocks noChangeArrowheads="1"/>
              </p:cNvSpPr>
              <p:nvPr/>
            </p:nvSpPr>
            <p:spPr bwMode="auto">
              <a:xfrm>
                <a:off x="6175375" y="3824288"/>
                <a:ext cx="141288" cy="206375"/>
              </a:xfrm>
              <a:custGeom>
                <a:avLst/>
                <a:gdLst>
                  <a:gd name="T0" fmla="*/ 13 w 392"/>
                  <a:gd name="T1" fmla="*/ 391 h 575"/>
                  <a:gd name="T2" fmla="*/ 50 w 392"/>
                  <a:gd name="T3" fmla="*/ 424 h 575"/>
                  <a:gd name="T4" fmla="*/ 196 w 392"/>
                  <a:gd name="T5" fmla="*/ 574 h 575"/>
                  <a:gd name="T6" fmla="*/ 341 w 392"/>
                  <a:gd name="T7" fmla="*/ 424 h 575"/>
                  <a:gd name="T8" fmla="*/ 379 w 392"/>
                  <a:gd name="T9" fmla="*/ 391 h 575"/>
                  <a:gd name="T10" fmla="*/ 387 w 392"/>
                  <a:gd name="T11" fmla="*/ 333 h 575"/>
                  <a:gd name="T12" fmla="*/ 366 w 392"/>
                  <a:gd name="T13" fmla="*/ 295 h 575"/>
                  <a:gd name="T14" fmla="*/ 379 w 392"/>
                  <a:gd name="T15" fmla="*/ 187 h 575"/>
                  <a:gd name="T16" fmla="*/ 233 w 392"/>
                  <a:gd name="T17" fmla="*/ 37 h 575"/>
                  <a:gd name="T18" fmla="*/ 204 w 392"/>
                  <a:gd name="T19" fmla="*/ 0 h 575"/>
                  <a:gd name="T20" fmla="*/ 4 w 392"/>
                  <a:gd name="T21" fmla="*/ 170 h 575"/>
                  <a:gd name="T22" fmla="*/ 4 w 392"/>
                  <a:gd name="T23" fmla="*/ 191 h 575"/>
                  <a:gd name="T24" fmla="*/ 17 w 392"/>
                  <a:gd name="T25" fmla="*/ 291 h 575"/>
                  <a:gd name="T26" fmla="*/ 4 w 392"/>
                  <a:gd name="T27" fmla="*/ 333 h 575"/>
                  <a:gd name="T28" fmla="*/ 13 w 392"/>
                  <a:gd name="T29" fmla="*/ 391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92" h="575">
                    <a:moveTo>
                      <a:pt x="13" y="391"/>
                    </a:moveTo>
                    <a:cubicBezTo>
                      <a:pt x="17" y="407"/>
                      <a:pt x="29" y="424"/>
                      <a:pt x="50" y="424"/>
                    </a:cubicBezTo>
                    <a:cubicBezTo>
                      <a:pt x="71" y="565"/>
                      <a:pt x="180" y="574"/>
                      <a:pt x="196" y="574"/>
                    </a:cubicBezTo>
                    <a:cubicBezTo>
                      <a:pt x="213" y="574"/>
                      <a:pt x="320" y="569"/>
                      <a:pt x="341" y="424"/>
                    </a:cubicBezTo>
                    <a:cubicBezTo>
                      <a:pt x="362" y="424"/>
                      <a:pt x="374" y="412"/>
                      <a:pt x="379" y="391"/>
                    </a:cubicBezTo>
                    <a:lnTo>
                      <a:pt x="387" y="333"/>
                    </a:lnTo>
                    <a:cubicBezTo>
                      <a:pt x="391" y="316"/>
                      <a:pt x="383" y="299"/>
                      <a:pt x="366" y="295"/>
                    </a:cubicBezTo>
                    <a:cubicBezTo>
                      <a:pt x="370" y="270"/>
                      <a:pt x="379" y="224"/>
                      <a:pt x="379" y="187"/>
                    </a:cubicBezTo>
                    <a:cubicBezTo>
                      <a:pt x="379" y="116"/>
                      <a:pt x="316" y="46"/>
                      <a:pt x="233" y="37"/>
                    </a:cubicBezTo>
                    <a:lnTo>
                      <a:pt x="204" y="0"/>
                    </a:lnTo>
                    <a:cubicBezTo>
                      <a:pt x="4" y="8"/>
                      <a:pt x="4" y="170"/>
                      <a:pt x="4" y="170"/>
                    </a:cubicBezTo>
                    <a:lnTo>
                      <a:pt x="4" y="191"/>
                    </a:lnTo>
                    <a:cubicBezTo>
                      <a:pt x="4" y="229"/>
                      <a:pt x="13" y="270"/>
                      <a:pt x="17" y="291"/>
                    </a:cubicBezTo>
                    <a:cubicBezTo>
                      <a:pt x="9" y="303"/>
                      <a:pt x="0" y="316"/>
                      <a:pt x="4" y="333"/>
                    </a:cubicBezTo>
                    <a:lnTo>
                      <a:pt x="13" y="391"/>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24" name="Freeform 31">
                <a:extLst>
                  <a:ext uri="{FF2B5EF4-FFF2-40B4-BE49-F238E27FC236}">
                    <a16:creationId xmlns:a16="http://schemas.microsoft.com/office/drawing/2014/main" id="{BEB52792-E0D0-45CF-8508-1A04BAD96767}"/>
                  </a:ext>
                </a:extLst>
              </p:cNvPr>
              <p:cNvSpPr>
                <a:spLocks noChangeArrowheads="1"/>
              </p:cNvSpPr>
              <p:nvPr/>
            </p:nvSpPr>
            <p:spPr bwMode="auto">
              <a:xfrm>
                <a:off x="6096000" y="4029075"/>
                <a:ext cx="300038" cy="166688"/>
              </a:xfrm>
              <a:custGeom>
                <a:avLst/>
                <a:gdLst>
                  <a:gd name="T0" fmla="*/ 0 w 832"/>
                  <a:gd name="T1" fmla="*/ 462 h 463"/>
                  <a:gd name="T2" fmla="*/ 0 w 832"/>
                  <a:gd name="T3" fmla="*/ 204 h 463"/>
                  <a:gd name="T4" fmla="*/ 87 w 832"/>
                  <a:gd name="T5" fmla="*/ 54 h 463"/>
                  <a:gd name="T6" fmla="*/ 87 w 832"/>
                  <a:gd name="T7" fmla="*/ 54 h 463"/>
                  <a:gd name="T8" fmla="*/ 183 w 832"/>
                  <a:gd name="T9" fmla="*/ 25 h 463"/>
                  <a:gd name="T10" fmla="*/ 237 w 832"/>
                  <a:gd name="T11" fmla="*/ 9 h 463"/>
                  <a:gd name="T12" fmla="*/ 274 w 832"/>
                  <a:gd name="T13" fmla="*/ 0 h 463"/>
                  <a:gd name="T14" fmla="*/ 416 w 832"/>
                  <a:gd name="T15" fmla="*/ 59 h 463"/>
                  <a:gd name="T16" fmla="*/ 416 w 832"/>
                  <a:gd name="T17" fmla="*/ 59 h 463"/>
                  <a:gd name="T18" fmla="*/ 557 w 832"/>
                  <a:gd name="T19" fmla="*/ 0 h 463"/>
                  <a:gd name="T20" fmla="*/ 594 w 832"/>
                  <a:gd name="T21" fmla="*/ 9 h 463"/>
                  <a:gd name="T22" fmla="*/ 649 w 832"/>
                  <a:gd name="T23" fmla="*/ 25 h 463"/>
                  <a:gd name="T24" fmla="*/ 744 w 832"/>
                  <a:gd name="T25" fmla="*/ 54 h 463"/>
                  <a:gd name="T26" fmla="*/ 744 w 832"/>
                  <a:gd name="T27" fmla="*/ 54 h 463"/>
                  <a:gd name="T28" fmla="*/ 831 w 832"/>
                  <a:gd name="T29" fmla="*/ 204 h 463"/>
                  <a:gd name="T30" fmla="*/ 831 w 832"/>
                  <a:gd name="T31" fmla="*/ 462 h 463"/>
                  <a:gd name="T32" fmla="*/ 0 w 832"/>
                  <a:gd name="T33" fmla="*/ 462 h 4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32" h="463">
                    <a:moveTo>
                      <a:pt x="0" y="462"/>
                    </a:moveTo>
                    <a:lnTo>
                      <a:pt x="0" y="204"/>
                    </a:lnTo>
                    <a:cubicBezTo>
                      <a:pt x="0" y="142"/>
                      <a:pt x="37" y="84"/>
                      <a:pt x="87" y="54"/>
                    </a:cubicBezTo>
                    <a:lnTo>
                      <a:pt x="87" y="54"/>
                    </a:lnTo>
                    <a:cubicBezTo>
                      <a:pt x="116" y="46"/>
                      <a:pt x="150" y="34"/>
                      <a:pt x="183" y="25"/>
                    </a:cubicBezTo>
                    <a:cubicBezTo>
                      <a:pt x="204" y="21"/>
                      <a:pt x="220" y="13"/>
                      <a:pt x="237" y="9"/>
                    </a:cubicBezTo>
                    <a:cubicBezTo>
                      <a:pt x="258" y="5"/>
                      <a:pt x="274" y="0"/>
                      <a:pt x="274" y="0"/>
                    </a:cubicBezTo>
                    <a:cubicBezTo>
                      <a:pt x="303" y="38"/>
                      <a:pt x="358" y="59"/>
                      <a:pt x="416" y="59"/>
                    </a:cubicBezTo>
                    <a:lnTo>
                      <a:pt x="416" y="59"/>
                    </a:lnTo>
                    <a:cubicBezTo>
                      <a:pt x="474" y="59"/>
                      <a:pt x="528" y="38"/>
                      <a:pt x="557" y="0"/>
                    </a:cubicBezTo>
                    <a:cubicBezTo>
                      <a:pt x="557" y="0"/>
                      <a:pt x="574" y="5"/>
                      <a:pt x="594" y="9"/>
                    </a:cubicBezTo>
                    <a:cubicBezTo>
                      <a:pt x="611" y="13"/>
                      <a:pt x="628" y="17"/>
                      <a:pt x="649" y="25"/>
                    </a:cubicBezTo>
                    <a:cubicBezTo>
                      <a:pt x="682" y="34"/>
                      <a:pt x="719" y="46"/>
                      <a:pt x="744" y="54"/>
                    </a:cubicBezTo>
                    <a:lnTo>
                      <a:pt x="744" y="54"/>
                    </a:lnTo>
                    <a:cubicBezTo>
                      <a:pt x="794" y="84"/>
                      <a:pt x="831" y="138"/>
                      <a:pt x="831" y="204"/>
                    </a:cubicBezTo>
                    <a:lnTo>
                      <a:pt x="831" y="462"/>
                    </a:lnTo>
                    <a:lnTo>
                      <a:pt x="0" y="462"/>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512" name="Rectangle 511">
              <a:extLst>
                <a:ext uri="{FF2B5EF4-FFF2-40B4-BE49-F238E27FC236}">
                  <a16:creationId xmlns:a16="http://schemas.microsoft.com/office/drawing/2014/main" id="{355ACE71-3A96-418C-ADDC-F39CDA464098}"/>
                </a:ext>
              </a:extLst>
            </p:cNvPr>
            <p:cNvSpPr/>
            <p:nvPr/>
          </p:nvSpPr>
          <p:spPr>
            <a:xfrm>
              <a:off x="4143850" y="4069093"/>
              <a:ext cx="639069" cy="1019296"/>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p>
          </p:txBody>
        </p:sp>
      </p:grpSp>
      <p:grpSp>
        <p:nvGrpSpPr>
          <p:cNvPr id="545" name="Group 544">
            <a:extLst>
              <a:ext uri="{FF2B5EF4-FFF2-40B4-BE49-F238E27FC236}">
                <a16:creationId xmlns:a16="http://schemas.microsoft.com/office/drawing/2014/main" id="{96A53E70-2918-4198-91BA-8B79881603D5}"/>
              </a:ext>
            </a:extLst>
          </p:cNvPr>
          <p:cNvGrpSpPr/>
          <p:nvPr/>
        </p:nvGrpSpPr>
        <p:grpSpPr>
          <a:xfrm>
            <a:off x="1856721" y="2431068"/>
            <a:ext cx="638903" cy="1099905"/>
            <a:chOff x="2568775" y="4077183"/>
            <a:chExt cx="639069" cy="1100192"/>
          </a:xfrm>
        </p:grpSpPr>
        <p:grpSp>
          <p:nvGrpSpPr>
            <p:cNvPr id="546" name="Group 545">
              <a:extLst>
                <a:ext uri="{FF2B5EF4-FFF2-40B4-BE49-F238E27FC236}">
                  <a16:creationId xmlns:a16="http://schemas.microsoft.com/office/drawing/2014/main" id="{E1F67F1B-82B6-4CAD-9C89-E0AFCFB3B7E7}"/>
                </a:ext>
              </a:extLst>
            </p:cNvPr>
            <p:cNvGrpSpPr/>
            <p:nvPr/>
          </p:nvGrpSpPr>
          <p:grpSpPr>
            <a:xfrm>
              <a:off x="2593484" y="4784913"/>
              <a:ext cx="589651" cy="360286"/>
              <a:chOff x="5573395" y="2827618"/>
              <a:chExt cx="922337" cy="563563"/>
            </a:xfrm>
          </p:grpSpPr>
          <p:grpSp>
            <p:nvGrpSpPr>
              <p:cNvPr id="554" name="Group 553">
                <a:extLst>
                  <a:ext uri="{FF2B5EF4-FFF2-40B4-BE49-F238E27FC236}">
                    <a16:creationId xmlns:a16="http://schemas.microsoft.com/office/drawing/2014/main" id="{4F1700EA-0739-4D11-9F88-8313E1D0CCB6}"/>
                  </a:ext>
                </a:extLst>
              </p:cNvPr>
              <p:cNvGrpSpPr/>
              <p:nvPr/>
            </p:nvGrpSpPr>
            <p:grpSpPr>
              <a:xfrm>
                <a:off x="5589270" y="2827618"/>
                <a:ext cx="827087" cy="125413"/>
                <a:chOff x="1293813" y="2730500"/>
                <a:chExt cx="827087" cy="125413"/>
              </a:xfrm>
              <a:solidFill>
                <a:srgbClr val="5F5F5F"/>
              </a:solidFill>
            </p:grpSpPr>
            <p:sp>
              <p:nvSpPr>
                <p:cNvPr id="574" name="Freeform 45">
                  <a:extLst>
                    <a:ext uri="{FF2B5EF4-FFF2-40B4-BE49-F238E27FC236}">
                      <a16:creationId xmlns:a16="http://schemas.microsoft.com/office/drawing/2014/main" id="{ECD327F3-1276-4A6B-952C-E0977CF3D7EE}"/>
                    </a:ext>
                  </a:extLst>
                </p:cNvPr>
                <p:cNvSpPr>
                  <a:spLocks noChangeArrowheads="1"/>
                </p:cNvSpPr>
                <p:nvPr/>
              </p:nvSpPr>
              <p:spPr bwMode="auto">
                <a:xfrm>
                  <a:off x="1293813" y="2730500"/>
                  <a:ext cx="101600" cy="125413"/>
                </a:xfrm>
                <a:custGeom>
                  <a:avLst/>
                  <a:gdLst>
                    <a:gd name="T0" fmla="*/ 207 w 284"/>
                    <a:gd name="T1" fmla="*/ 116 h 348"/>
                    <a:gd name="T2" fmla="*/ 153 w 284"/>
                    <a:gd name="T3" fmla="*/ 57 h 348"/>
                    <a:gd name="T4" fmla="*/ 77 w 284"/>
                    <a:gd name="T5" fmla="*/ 181 h 348"/>
                    <a:gd name="T6" fmla="*/ 147 w 284"/>
                    <a:gd name="T7" fmla="*/ 297 h 348"/>
                    <a:gd name="T8" fmla="*/ 207 w 284"/>
                    <a:gd name="T9" fmla="*/ 232 h 348"/>
                    <a:gd name="T10" fmla="*/ 283 w 284"/>
                    <a:gd name="T11" fmla="*/ 232 h 348"/>
                    <a:gd name="T12" fmla="*/ 252 w 284"/>
                    <a:gd name="T13" fmla="*/ 311 h 348"/>
                    <a:gd name="T14" fmla="*/ 153 w 284"/>
                    <a:gd name="T15" fmla="*/ 347 h 348"/>
                    <a:gd name="T16" fmla="*/ 0 w 284"/>
                    <a:gd name="T17" fmla="*/ 178 h 348"/>
                    <a:gd name="T18" fmla="*/ 153 w 284"/>
                    <a:gd name="T19" fmla="*/ 0 h 348"/>
                    <a:gd name="T20" fmla="*/ 277 w 284"/>
                    <a:gd name="T21" fmla="*/ 110 h 348"/>
                    <a:gd name="T22" fmla="*/ 207 w 284"/>
                    <a:gd name="T23" fmla="*/ 110 h 348"/>
                    <a:gd name="T24" fmla="*/ 207 w 284"/>
                    <a:gd name="T25" fmla="*/ 116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84" h="348">
                      <a:moveTo>
                        <a:pt x="207" y="116"/>
                      </a:moveTo>
                      <a:cubicBezTo>
                        <a:pt x="207" y="105"/>
                        <a:pt x="201" y="57"/>
                        <a:pt x="153" y="57"/>
                      </a:cubicBezTo>
                      <a:cubicBezTo>
                        <a:pt x="99" y="57"/>
                        <a:pt x="77" y="113"/>
                        <a:pt x="77" y="181"/>
                      </a:cubicBezTo>
                      <a:cubicBezTo>
                        <a:pt x="77" y="201"/>
                        <a:pt x="77" y="297"/>
                        <a:pt x="147" y="297"/>
                      </a:cubicBezTo>
                      <a:cubicBezTo>
                        <a:pt x="178" y="297"/>
                        <a:pt x="207" y="277"/>
                        <a:pt x="207" y="232"/>
                      </a:cubicBezTo>
                      <a:lnTo>
                        <a:pt x="283" y="232"/>
                      </a:lnTo>
                      <a:cubicBezTo>
                        <a:pt x="283" y="251"/>
                        <a:pt x="280" y="282"/>
                        <a:pt x="252" y="311"/>
                      </a:cubicBezTo>
                      <a:cubicBezTo>
                        <a:pt x="221" y="342"/>
                        <a:pt x="184" y="347"/>
                        <a:pt x="153" y="347"/>
                      </a:cubicBezTo>
                      <a:cubicBezTo>
                        <a:pt x="37" y="347"/>
                        <a:pt x="0" y="263"/>
                        <a:pt x="0" y="178"/>
                      </a:cubicBezTo>
                      <a:cubicBezTo>
                        <a:pt x="0" y="71"/>
                        <a:pt x="60" y="0"/>
                        <a:pt x="153" y="0"/>
                      </a:cubicBezTo>
                      <a:cubicBezTo>
                        <a:pt x="226" y="0"/>
                        <a:pt x="277" y="45"/>
                        <a:pt x="277" y="110"/>
                      </a:cubicBezTo>
                      <a:lnTo>
                        <a:pt x="207" y="110"/>
                      </a:lnTo>
                      <a:lnTo>
                        <a:pt x="207" y="116"/>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75" name="Freeform 46">
                  <a:extLst>
                    <a:ext uri="{FF2B5EF4-FFF2-40B4-BE49-F238E27FC236}">
                      <a16:creationId xmlns:a16="http://schemas.microsoft.com/office/drawing/2014/main" id="{BC09B1B1-B986-4183-980A-A556D1DEC97A}"/>
                    </a:ext>
                  </a:extLst>
                </p:cNvPr>
                <p:cNvSpPr>
                  <a:spLocks noChangeArrowheads="1"/>
                </p:cNvSpPr>
                <p:nvPr/>
              </p:nvSpPr>
              <p:spPr bwMode="auto">
                <a:xfrm>
                  <a:off x="1419225" y="2768600"/>
                  <a:ext cx="80963" cy="87313"/>
                </a:xfrm>
                <a:custGeom>
                  <a:avLst/>
                  <a:gdLst>
                    <a:gd name="T0" fmla="*/ 70 w 227"/>
                    <a:gd name="T1" fmla="*/ 3 h 241"/>
                    <a:gd name="T2" fmla="*/ 70 w 227"/>
                    <a:gd name="T3" fmla="*/ 141 h 241"/>
                    <a:gd name="T4" fmla="*/ 107 w 227"/>
                    <a:gd name="T5" fmla="*/ 192 h 241"/>
                    <a:gd name="T6" fmla="*/ 152 w 227"/>
                    <a:gd name="T7" fmla="*/ 118 h 241"/>
                    <a:gd name="T8" fmla="*/ 152 w 227"/>
                    <a:gd name="T9" fmla="*/ 0 h 241"/>
                    <a:gd name="T10" fmla="*/ 223 w 227"/>
                    <a:gd name="T11" fmla="*/ 0 h 241"/>
                    <a:gd name="T12" fmla="*/ 223 w 227"/>
                    <a:gd name="T13" fmla="*/ 155 h 241"/>
                    <a:gd name="T14" fmla="*/ 223 w 227"/>
                    <a:gd name="T15" fmla="*/ 217 h 241"/>
                    <a:gd name="T16" fmla="*/ 226 w 227"/>
                    <a:gd name="T17" fmla="*/ 234 h 241"/>
                    <a:gd name="T18" fmla="*/ 158 w 227"/>
                    <a:gd name="T19" fmla="*/ 234 h 241"/>
                    <a:gd name="T20" fmla="*/ 155 w 227"/>
                    <a:gd name="T21" fmla="*/ 203 h 241"/>
                    <a:gd name="T22" fmla="*/ 84 w 227"/>
                    <a:gd name="T23" fmla="*/ 240 h 241"/>
                    <a:gd name="T24" fmla="*/ 14 w 227"/>
                    <a:gd name="T25" fmla="*/ 209 h 241"/>
                    <a:gd name="T26" fmla="*/ 0 w 227"/>
                    <a:gd name="T27" fmla="*/ 146 h 241"/>
                    <a:gd name="T28" fmla="*/ 0 w 227"/>
                    <a:gd name="T29" fmla="*/ 0 h 241"/>
                    <a:gd name="T30" fmla="*/ 70 w 227"/>
                    <a:gd name="T31" fmla="*/ 0 h 241"/>
                    <a:gd name="T32" fmla="*/ 70 w 227"/>
                    <a:gd name="T33" fmla="*/ 3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7" h="241">
                      <a:moveTo>
                        <a:pt x="70" y="3"/>
                      </a:moveTo>
                      <a:lnTo>
                        <a:pt x="70" y="141"/>
                      </a:lnTo>
                      <a:cubicBezTo>
                        <a:pt x="70" y="161"/>
                        <a:pt x="70" y="192"/>
                        <a:pt x="107" y="192"/>
                      </a:cubicBezTo>
                      <a:cubicBezTo>
                        <a:pt x="152" y="192"/>
                        <a:pt x="152" y="158"/>
                        <a:pt x="152" y="118"/>
                      </a:cubicBezTo>
                      <a:lnTo>
                        <a:pt x="152" y="0"/>
                      </a:lnTo>
                      <a:lnTo>
                        <a:pt x="223" y="0"/>
                      </a:lnTo>
                      <a:lnTo>
                        <a:pt x="223" y="155"/>
                      </a:lnTo>
                      <a:cubicBezTo>
                        <a:pt x="223" y="206"/>
                        <a:pt x="223" y="211"/>
                        <a:pt x="223" y="217"/>
                      </a:cubicBezTo>
                      <a:cubicBezTo>
                        <a:pt x="223" y="223"/>
                        <a:pt x="223" y="228"/>
                        <a:pt x="226" y="234"/>
                      </a:cubicBezTo>
                      <a:lnTo>
                        <a:pt x="158" y="234"/>
                      </a:lnTo>
                      <a:lnTo>
                        <a:pt x="155" y="203"/>
                      </a:lnTo>
                      <a:cubicBezTo>
                        <a:pt x="149" y="214"/>
                        <a:pt x="130" y="240"/>
                        <a:pt x="84" y="240"/>
                      </a:cubicBezTo>
                      <a:cubicBezTo>
                        <a:pt x="53" y="240"/>
                        <a:pt x="28" y="225"/>
                        <a:pt x="14" y="209"/>
                      </a:cubicBezTo>
                      <a:cubicBezTo>
                        <a:pt x="0" y="189"/>
                        <a:pt x="0" y="158"/>
                        <a:pt x="0" y="146"/>
                      </a:cubicBezTo>
                      <a:lnTo>
                        <a:pt x="0" y="0"/>
                      </a:lnTo>
                      <a:lnTo>
                        <a:pt x="70" y="0"/>
                      </a:lnTo>
                      <a:lnTo>
                        <a:pt x="70" y="3"/>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76" name="Freeform 47">
                  <a:extLst>
                    <a:ext uri="{FF2B5EF4-FFF2-40B4-BE49-F238E27FC236}">
                      <a16:creationId xmlns:a16="http://schemas.microsoft.com/office/drawing/2014/main" id="{4422F86A-36C8-409B-8096-C7AB9206DDA3}"/>
                    </a:ext>
                  </a:extLst>
                </p:cNvPr>
                <p:cNvSpPr>
                  <a:spLocks noChangeArrowheads="1"/>
                </p:cNvSpPr>
                <p:nvPr/>
              </p:nvSpPr>
              <p:spPr bwMode="auto">
                <a:xfrm>
                  <a:off x="1524000" y="2767013"/>
                  <a:ext cx="73025" cy="88900"/>
                </a:xfrm>
                <a:custGeom>
                  <a:avLst/>
                  <a:gdLst>
                    <a:gd name="T0" fmla="*/ 65 w 204"/>
                    <a:gd name="T1" fmla="*/ 172 h 249"/>
                    <a:gd name="T2" fmla="*/ 105 w 204"/>
                    <a:gd name="T3" fmla="*/ 203 h 249"/>
                    <a:gd name="T4" fmla="*/ 141 w 204"/>
                    <a:gd name="T5" fmla="*/ 175 h 249"/>
                    <a:gd name="T6" fmla="*/ 108 w 204"/>
                    <a:gd name="T7" fmla="*/ 149 h 249"/>
                    <a:gd name="T8" fmla="*/ 65 w 204"/>
                    <a:gd name="T9" fmla="*/ 138 h 249"/>
                    <a:gd name="T10" fmla="*/ 6 w 204"/>
                    <a:gd name="T11" fmla="*/ 73 h 249"/>
                    <a:gd name="T12" fmla="*/ 108 w 204"/>
                    <a:gd name="T13" fmla="*/ 0 h 249"/>
                    <a:gd name="T14" fmla="*/ 198 w 204"/>
                    <a:gd name="T15" fmla="*/ 70 h 249"/>
                    <a:gd name="T16" fmla="*/ 136 w 204"/>
                    <a:gd name="T17" fmla="*/ 70 h 249"/>
                    <a:gd name="T18" fmla="*/ 102 w 204"/>
                    <a:gd name="T19" fmla="*/ 42 h 249"/>
                    <a:gd name="T20" fmla="*/ 68 w 204"/>
                    <a:gd name="T21" fmla="*/ 65 h 249"/>
                    <a:gd name="T22" fmla="*/ 99 w 204"/>
                    <a:gd name="T23" fmla="*/ 90 h 249"/>
                    <a:gd name="T24" fmla="*/ 141 w 204"/>
                    <a:gd name="T25" fmla="*/ 101 h 249"/>
                    <a:gd name="T26" fmla="*/ 203 w 204"/>
                    <a:gd name="T27" fmla="*/ 166 h 249"/>
                    <a:gd name="T28" fmla="*/ 96 w 204"/>
                    <a:gd name="T29" fmla="*/ 248 h 249"/>
                    <a:gd name="T30" fmla="*/ 17 w 204"/>
                    <a:gd name="T31" fmla="*/ 220 h 249"/>
                    <a:gd name="T32" fmla="*/ 0 w 204"/>
                    <a:gd name="T33" fmla="*/ 175 h 249"/>
                    <a:gd name="T34" fmla="*/ 65 w 204"/>
                    <a:gd name="T35" fmla="*/ 175 h 249"/>
                    <a:gd name="T36" fmla="*/ 65 w 204"/>
                    <a:gd name="T37" fmla="*/ 17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4" h="249">
                      <a:moveTo>
                        <a:pt x="65" y="172"/>
                      </a:moveTo>
                      <a:cubicBezTo>
                        <a:pt x="65" y="186"/>
                        <a:pt x="76" y="203"/>
                        <a:pt x="105" y="203"/>
                      </a:cubicBezTo>
                      <a:cubicBezTo>
                        <a:pt x="130" y="203"/>
                        <a:pt x="141" y="189"/>
                        <a:pt x="141" y="175"/>
                      </a:cubicBezTo>
                      <a:cubicBezTo>
                        <a:pt x="141" y="164"/>
                        <a:pt x="136" y="155"/>
                        <a:pt x="108" y="149"/>
                      </a:cubicBezTo>
                      <a:lnTo>
                        <a:pt x="65" y="138"/>
                      </a:lnTo>
                      <a:cubicBezTo>
                        <a:pt x="45" y="132"/>
                        <a:pt x="6" y="121"/>
                        <a:pt x="6" y="73"/>
                      </a:cubicBezTo>
                      <a:cubicBezTo>
                        <a:pt x="6" y="28"/>
                        <a:pt x="48" y="0"/>
                        <a:pt x="108" y="0"/>
                      </a:cubicBezTo>
                      <a:cubicBezTo>
                        <a:pt x="155" y="0"/>
                        <a:pt x="195" y="22"/>
                        <a:pt x="198" y="70"/>
                      </a:cubicBezTo>
                      <a:lnTo>
                        <a:pt x="136" y="70"/>
                      </a:lnTo>
                      <a:cubicBezTo>
                        <a:pt x="133" y="45"/>
                        <a:pt x="113" y="42"/>
                        <a:pt x="102" y="42"/>
                      </a:cubicBezTo>
                      <a:cubicBezTo>
                        <a:pt x="82" y="42"/>
                        <a:pt x="68" y="51"/>
                        <a:pt x="68" y="65"/>
                      </a:cubicBezTo>
                      <a:cubicBezTo>
                        <a:pt x="68" y="82"/>
                        <a:pt x="79" y="85"/>
                        <a:pt x="99" y="90"/>
                      </a:cubicBezTo>
                      <a:lnTo>
                        <a:pt x="141" y="101"/>
                      </a:lnTo>
                      <a:cubicBezTo>
                        <a:pt x="184" y="113"/>
                        <a:pt x="203" y="135"/>
                        <a:pt x="203" y="166"/>
                      </a:cubicBezTo>
                      <a:cubicBezTo>
                        <a:pt x="203" y="206"/>
                        <a:pt x="170" y="248"/>
                        <a:pt x="96" y="248"/>
                      </a:cubicBezTo>
                      <a:cubicBezTo>
                        <a:pt x="65" y="248"/>
                        <a:pt x="37" y="243"/>
                        <a:pt x="17" y="220"/>
                      </a:cubicBezTo>
                      <a:cubicBezTo>
                        <a:pt x="3" y="203"/>
                        <a:pt x="0" y="186"/>
                        <a:pt x="0" y="175"/>
                      </a:cubicBezTo>
                      <a:lnTo>
                        <a:pt x="65" y="175"/>
                      </a:lnTo>
                      <a:lnTo>
                        <a:pt x="65" y="172"/>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77" name="Freeform 48">
                  <a:extLst>
                    <a:ext uri="{FF2B5EF4-FFF2-40B4-BE49-F238E27FC236}">
                      <a16:creationId xmlns:a16="http://schemas.microsoft.com/office/drawing/2014/main" id="{3E92CB91-A8E0-45C7-A5C2-249F2E4F4177}"/>
                    </a:ext>
                  </a:extLst>
                </p:cNvPr>
                <p:cNvSpPr>
                  <a:spLocks noChangeArrowheads="1"/>
                </p:cNvSpPr>
                <p:nvPr/>
              </p:nvSpPr>
              <p:spPr bwMode="auto">
                <a:xfrm>
                  <a:off x="1611313" y="2744788"/>
                  <a:ext cx="61912" cy="111125"/>
                </a:xfrm>
                <a:custGeom>
                  <a:avLst/>
                  <a:gdLst>
                    <a:gd name="T0" fmla="*/ 169 w 170"/>
                    <a:gd name="T1" fmla="*/ 299 h 308"/>
                    <a:gd name="T2" fmla="*/ 116 w 170"/>
                    <a:gd name="T3" fmla="*/ 307 h 308"/>
                    <a:gd name="T4" fmla="*/ 45 w 170"/>
                    <a:gd name="T5" fmla="*/ 245 h 308"/>
                    <a:gd name="T6" fmla="*/ 45 w 170"/>
                    <a:gd name="T7" fmla="*/ 115 h 308"/>
                    <a:gd name="T8" fmla="*/ 0 w 170"/>
                    <a:gd name="T9" fmla="*/ 115 h 308"/>
                    <a:gd name="T10" fmla="*/ 0 w 170"/>
                    <a:gd name="T11" fmla="*/ 70 h 308"/>
                    <a:gd name="T12" fmla="*/ 45 w 170"/>
                    <a:gd name="T13" fmla="*/ 70 h 308"/>
                    <a:gd name="T14" fmla="*/ 45 w 170"/>
                    <a:gd name="T15" fmla="*/ 25 h 308"/>
                    <a:gd name="T16" fmla="*/ 113 w 170"/>
                    <a:gd name="T17" fmla="*/ 0 h 308"/>
                    <a:gd name="T18" fmla="*/ 113 w 170"/>
                    <a:gd name="T19" fmla="*/ 70 h 308"/>
                    <a:gd name="T20" fmla="*/ 169 w 170"/>
                    <a:gd name="T21" fmla="*/ 70 h 308"/>
                    <a:gd name="T22" fmla="*/ 169 w 170"/>
                    <a:gd name="T23" fmla="*/ 115 h 308"/>
                    <a:gd name="T24" fmla="*/ 113 w 170"/>
                    <a:gd name="T25" fmla="*/ 115 h 308"/>
                    <a:gd name="T26" fmla="*/ 113 w 170"/>
                    <a:gd name="T27" fmla="*/ 220 h 308"/>
                    <a:gd name="T28" fmla="*/ 144 w 170"/>
                    <a:gd name="T29" fmla="*/ 254 h 308"/>
                    <a:gd name="T30" fmla="*/ 167 w 170"/>
                    <a:gd name="T31" fmla="*/ 254 h 308"/>
                    <a:gd name="T32" fmla="*/ 167 w 170"/>
                    <a:gd name="T33" fmla="*/ 299 h 308"/>
                    <a:gd name="T34" fmla="*/ 169 w 170"/>
                    <a:gd name="T35" fmla="*/ 299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0" h="308">
                      <a:moveTo>
                        <a:pt x="169" y="299"/>
                      </a:moveTo>
                      <a:cubicBezTo>
                        <a:pt x="147" y="305"/>
                        <a:pt x="127" y="307"/>
                        <a:pt x="116" y="307"/>
                      </a:cubicBezTo>
                      <a:cubicBezTo>
                        <a:pt x="45" y="307"/>
                        <a:pt x="45" y="265"/>
                        <a:pt x="45" y="245"/>
                      </a:cubicBezTo>
                      <a:lnTo>
                        <a:pt x="45" y="115"/>
                      </a:lnTo>
                      <a:lnTo>
                        <a:pt x="0" y="115"/>
                      </a:lnTo>
                      <a:lnTo>
                        <a:pt x="0" y="70"/>
                      </a:lnTo>
                      <a:lnTo>
                        <a:pt x="45" y="70"/>
                      </a:lnTo>
                      <a:lnTo>
                        <a:pt x="45" y="25"/>
                      </a:lnTo>
                      <a:lnTo>
                        <a:pt x="113" y="0"/>
                      </a:lnTo>
                      <a:lnTo>
                        <a:pt x="113" y="70"/>
                      </a:lnTo>
                      <a:lnTo>
                        <a:pt x="169" y="70"/>
                      </a:lnTo>
                      <a:lnTo>
                        <a:pt x="169" y="115"/>
                      </a:lnTo>
                      <a:lnTo>
                        <a:pt x="113" y="115"/>
                      </a:lnTo>
                      <a:lnTo>
                        <a:pt x="113" y="220"/>
                      </a:lnTo>
                      <a:cubicBezTo>
                        <a:pt x="113" y="242"/>
                        <a:pt x="113" y="254"/>
                        <a:pt x="144" y="254"/>
                      </a:cubicBezTo>
                      <a:cubicBezTo>
                        <a:pt x="155" y="254"/>
                        <a:pt x="158" y="254"/>
                        <a:pt x="167" y="254"/>
                      </a:cubicBezTo>
                      <a:lnTo>
                        <a:pt x="167" y="299"/>
                      </a:lnTo>
                      <a:lnTo>
                        <a:pt x="169" y="29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78" name="Freeform 49">
                  <a:extLst>
                    <a:ext uri="{FF2B5EF4-FFF2-40B4-BE49-F238E27FC236}">
                      <a16:creationId xmlns:a16="http://schemas.microsoft.com/office/drawing/2014/main" id="{754E0D46-4B64-4D07-B26E-3A4D577EEF33}"/>
                    </a:ext>
                  </a:extLst>
                </p:cNvPr>
                <p:cNvSpPr>
                  <a:spLocks noChangeArrowheads="1"/>
                </p:cNvSpPr>
                <p:nvPr/>
              </p:nvSpPr>
              <p:spPr bwMode="auto">
                <a:xfrm>
                  <a:off x="1687513" y="2767013"/>
                  <a:ext cx="87312" cy="88900"/>
                </a:xfrm>
                <a:custGeom>
                  <a:avLst/>
                  <a:gdLst>
                    <a:gd name="T0" fmla="*/ 121 w 243"/>
                    <a:gd name="T1" fmla="*/ 0 h 249"/>
                    <a:gd name="T2" fmla="*/ 242 w 243"/>
                    <a:gd name="T3" fmla="*/ 124 h 249"/>
                    <a:gd name="T4" fmla="*/ 118 w 243"/>
                    <a:gd name="T5" fmla="*/ 248 h 249"/>
                    <a:gd name="T6" fmla="*/ 0 w 243"/>
                    <a:gd name="T7" fmla="*/ 124 h 249"/>
                    <a:gd name="T8" fmla="*/ 121 w 243"/>
                    <a:gd name="T9" fmla="*/ 0 h 249"/>
                    <a:gd name="T10" fmla="*/ 121 w 243"/>
                    <a:gd name="T11" fmla="*/ 200 h 249"/>
                    <a:gd name="T12" fmla="*/ 172 w 243"/>
                    <a:gd name="T13" fmla="*/ 121 h 249"/>
                    <a:gd name="T14" fmla="*/ 121 w 243"/>
                    <a:gd name="T15" fmla="*/ 48 h 249"/>
                    <a:gd name="T16" fmla="*/ 70 w 243"/>
                    <a:gd name="T17" fmla="*/ 127 h 249"/>
                    <a:gd name="T18" fmla="*/ 121 w 243"/>
                    <a:gd name="T19" fmla="*/ 200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3" h="249">
                      <a:moveTo>
                        <a:pt x="121" y="0"/>
                      </a:moveTo>
                      <a:cubicBezTo>
                        <a:pt x="206" y="0"/>
                        <a:pt x="242" y="56"/>
                        <a:pt x="242" y="124"/>
                      </a:cubicBezTo>
                      <a:cubicBezTo>
                        <a:pt x="242" y="189"/>
                        <a:pt x="206" y="248"/>
                        <a:pt x="118" y="248"/>
                      </a:cubicBezTo>
                      <a:cubicBezTo>
                        <a:pt x="50" y="248"/>
                        <a:pt x="0" y="206"/>
                        <a:pt x="0" y="124"/>
                      </a:cubicBezTo>
                      <a:cubicBezTo>
                        <a:pt x="0" y="68"/>
                        <a:pt x="28" y="0"/>
                        <a:pt x="121" y="0"/>
                      </a:cubicBezTo>
                      <a:close/>
                      <a:moveTo>
                        <a:pt x="121" y="200"/>
                      </a:moveTo>
                      <a:cubicBezTo>
                        <a:pt x="152" y="200"/>
                        <a:pt x="172" y="183"/>
                        <a:pt x="172" y="121"/>
                      </a:cubicBezTo>
                      <a:cubicBezTo>
                        <a:pt x="172" y="90"/>
                        <a:pt x="166" y="48"/>
                        <a:pt x="121" y="48"/>
                      </a:cubicBezTo>
                      <a:cubicBezTo>
                        <a:pt x="70" y="48"/>
                        <a:pt x="70" y="107"/>
                        <a:pt x="70" y="127"/>
                      </a:cubicBezTo>
                      <a:cubicBezTo>
                        <a:pt x="70" y="178"/>
                        <a:pt x="87" y="200"/>
                        <a:pt x="121" y="200"/>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79" name="Freeform 50">
                  <a:extLst>
                    <a:ext uri="{FF2B5EF4-FFF2-40B4-BE49-F238E27FC236}">
                      <a16:creationId xmlns:a16="http://schemas.microsoft.com/office/drawing/2014/main" id="{A43A5A20-0869-471D-A77B-E45FCEDB8ED5}"/>
                    </a:ext>
                  </a:extLst>
                </p:cNvPr>
                <p:cNvSpPr>
                  <a:spLocks noChangeArrowheads="1"/>
                </p:cNvSpPr>
                <p:nvPr/>
              </p:nvSpPr>
              <p:spPr bwMode="auto">
                <a:xfrm>
                  <a:off x="1801813" y="2765425"/>
                  <a:ext cx="134937" cy="88900"/>
                </a:xfrm>
                <a:custGeom>
                  <a:avLst/>
                  <a:gdLst>
                    <a:gd name="T0" fmla="*/ 3 w 376"/>
                    <a:gd name="T1" fmla="*/ 51 h 247"/>
                    <a:gd name="T2" fmla="*/ 0 w 376"/>
                    <a:gd name="T3" fmla="*/ 6 h 247"/>
                    <a:gd name="T4" fmla="*/ 67 w 376"/>
                    <a:gd name="T5" fmla="*/ 6 h 247"/>
                    <a:gd name="T6" fmla="*/ 70 w 376"/>
                    <a:gd name="T7" fmla="*/ 37 h 247"/>
                    <a:gd name="T8" fmla="*/ 144 w 376"/>
                    <a:gd name="T9" fmla="*/ 0 h 247"/>
                    <a:gd name="T10" fmla="*/ 217 w 376"/>
                    <a:gd name="T11" fmla="*/ 45 h 247"/>
                    <a:gd name="T12" fmla="*/ 293 w 376"/>
                    <a:gd name="T13" fmla="*/ 3 h 247"/>
                    <a:gd name="T14" fmla="*/ 364 w 376"/>
                    <a:gd name="T15" fmla="*/ 40 h 247"/>
                    <a:gd name="T16" fmla="*/ 375 w 376"/>
                    <a:gd name="T17" fmla="*/ 110 h 247"/>
                    <a:gd name="T18" fmla="*/ 375 w 376"/>
                    <a:gd name="T19" fmla="*/ 243 h 247"/>
                    <a:gd name="T20" fmla="*/ 304 w 376"/>
                    <a:gd name="T21" fmla="*/ 243 h 247"/>
                    <a:gd name="T22" fmla="*/ 304 w 376"/>
                    <a:gd name="T23" fmla="*/ 104 h 247"/>
                    <a:gd name="T24" fmla="*/ 265 w 376"/>
                    <a:gd name="T25" fmla="*/ 51 h 247"/>
                    <a:gd name="T26" fmla="*/ 223 w 376"/>
                    <a:gd name="T27" fmla="*/ 124 h 247"/>
                    <a:gd name="T28" fmla="*/ 223 w 376"/>
                    <a:gd name="T29" fmla="*/ 243 h 247"/>
                    <a:gd name="T30" fmla="*/ 152 w 376"/>
                    <a:gd name="T31" fmla="*/ 243 h 247"/>
                    <a:gd name="T32" fmla="*/ 152 w 376"/>
                    <a:gd name="T33" fmla="*/ 104 h 247"/>
                    <a:gd name="T34" fmla="*/ 113 w 376"/>
                    <a:gd name="T35" fmla="*/ 54 h 247"/>
                    <a:gd name="T36" fmla="*/ 70 w 376"/>
                    <a:gd name="T37" fmla="*/ 107 h 247"/>
                    <a:gd name="T38" fmla="*/ 70 w 376"/>
                    <a:gd name="T39" fmla="*/ 246 h 247"/>
                    <a:gd name="T40" fmla="*/ 3 w 376"/>
                    <a:gd name="T41" fmla="*/ 246 h 247"/>
                    <a:gd name="T42" fmla="*/ 3 w 376"/>
                    <a:gd name="T43" fmla="*/ 51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76" h="247">
                      <a:moveTo>
                        <a:pt x="3" y="51"/>
                      </a:moveTo>
                      <a:cubicBezTo>
                        <a:pt x="3" y="37"/>
                        <a:pt x="3" y="23"/>
                        <a:pt x="0" y="6"/>
                      </a:cubicBezTo>
                      <a:lnTo>
                        <a:pt x="67" y="6"/>
                      </a:lnTo>
                      <a:lnTo>
                        <a:pt x="70" y="37"/>
                      </a:lnTo>
                      <a:cubicBezTo>
                        <a:pt x="79" y="25"/>
                        <a:pt x="96" y="0"/>
                        <a:pt x="144" y="0"/>
                      </a:cubicBezTo>
                      <a:cubicBezTo>
                        <a:pt x="197" y="0"/>
                        <a:pt x="214" y="34"/>
                        <a:pt x="217" y="45"/>
                      </a:cubicBezTo>
                      <a:cubicBezTo>
                        <a:pt x="237" y="9"/>
                        <a:pt x="268" y="3"/>
                        <a:pt x="293" y="3"/>
                      </a:cubicBezTo>
                      <a:cubicBezTo>
                        <a:pt x="341" y="3"/>
                        <a:pt x="361" y="31"/>
                        <a:pt x="364" y="40"/>
                      </a:cubicBezTo>
                      <a:cubicBezTo>
                        <a:pt x="375" y="59"/>
                        <a:pt x="375" y="88"/>
                        <a:pt x="375" y="110"/>
                      </a:cubicBezTo>
                      <a:lnTo>
                        <a:pt x="375" y="243"/>
                      </a:lnTo>
                      <a:lnTo>
                        <a:pt x="304" y="243"/>
                      </a:lnTo>
                      <a:lnTo>
                        <a:pt x="304" y="104"/>
                      </a:lnTo>
                      <a:cubicBezTo>
                        <a:pt x="304" y="79"/>
                        <a:pt x="302" y="51"/>
                        <a:pt x="265" y="51"/>
                      </a:cubicBezTo>
                      <a:cubicBezTo>
                        <a:pt x="223" y="51"/>
                        <a:pt x="223" y="90"/>
                        <a:pt x="223" y="124"/>
                      </a:cubicBezTo>
                      <a:lnTo>
                        <a:pt x="223" y="243"/>
                      </a:lnTo>
                      <a:lnTo>
                        <a:pt x="152" y="243"/>
                      </a:lnTo>
                      <a:lnTo>
                        <a:pt x="152" y="104"/>
                      </a:lnTo>
                      <a:cubicBezTo>
                        <a:pt x="152" y="88"/>
                        <a:pt x="152" y="54"/>
                        <a:pt x="113" y="54"/>
                      </a:cubicBezTo>
                      <a:cubicBezTo>
                        <a:pt x="70" y="54"/>
                        <a:pt x="70" y="90"/>
                        <a:pt x="70" y="107"/>
                      </a:cubicBezTo>
                      <a:lnTo>
                        <a:pt x="70" y="246"/>
                      </a:lnTo>
                      <a:lnTo>
                        <a:pt x="3" y="246"/>
                      </a:lnTo>
                      <a:lnTo>
                        <a:pt x="3" y="51"/>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80" name="Freeform 51">
                  <a:extLst>
                    <a:ext uri="{FF2B5EF4-FFF2-40B4-BE49-F238E27FC236}">
                      <a16:creationId xmlns:a16="http://schemas.microsoft.com/office/drawing/2014/main" id="{57A60225-230A-42AB-9C9B-6BC3F9E0B53C}"/>
                    </a:ext>
                  </a:extLst>
                </p:cNvPr>
                <p:cNvSpPr>
                  <a:spLocks noChangeArrowheads="1"/>
                </p:cNvSpPr>
                <p:nvPr/>
              </p:nvSpPr>
              <p:spPr bwMode="auto">
                <a:xfrm>
                  <a:off x="1963738" y="2765425"/>
                  <a:ext cx="80962" cy="88900"/>
                </a:xfrm>
                <a:custGeom>
                  <a:avLst/>
                  <a:gdLst>
                    <a:gd name="T0" fmla="*/ 116 w 227"/>
                    <a:gd name="T1" fmla="*/ 203 h 249"/>
                    <a:gd name="T2" fmla="*/ 156 w 227"/>
                    <a:gd name="T3" fmla="*/ 169 h 249"/>
                    <a:gd name="T4" fmla="*/ 218 w 227"/>
                    <a:gd name="T5" fmla="*/ 169 h 249"/>
                    <a:gd name="T6" fmla="*/ 195 w 227"/>
                    <a:gd name="T7" fmla="*/ 220 h 249"/>
                    <a:gd name="T8" fmla="*/ 113 w 227"/>
                    <a:gd name="T9" fmla="*/ 248 h 249"/>
                    <a:gd name="T10" fmla="*/ 31 w 227"/>
                    <a:gd name="T11" fmla="*/ 220 h 249"/>
                    <a:gd name="T12" fmla="*/ 0 w 227"/>
                    <a:gd name="T13" fmla="*/ 130 h 249"/>
                    <a:gd name="T14" fmla="*/ 48 w 227"/>
                    <a:gd name="T15" fmla="*/ 20 h 249"/>
                    <a:gd name="T16" fmla="*/ 113 w 227"/>
                    <a:gd name="T17" fmla="*/ 0 h 249"/>
                    <a:gd name="T18" fmla="*/ 209 w 227"/>
                    <a:gd name="T19" fmla="*/ 56 h 249"/>
                    <a:gd name="T20" fmla="*/ 223 w 227"/>
                    <a:gd name="T21" fmla="*/ 141 h 249"/>
                    <a:gd name="T22" fmla="*/ 68 w 227"/>
                    <a:gd name="T23" fmla="*/ 141 h 249"/>
                    <a:gd name="T24" fmla="*/ 116 w 227"/>
                    <a:gd name="T25" fmla="*/ 203 h 249"/>
                    <a:gd name="T26" fmla="*/ 156 w 227"/>
                    <a:gd name="T27" fmla="*/ 99 h 249"/>
                    <a:gd name="T28" fmla="*/ 116 w 227"/>
                    <a:gd name="T29" fmla="*/ 45 h 249"/>
                    <a:gd name="T30" fmla="*/ 71 w 227"/>
                    <a:gd name="T31" fmla="*/ 99 h 249"/>
                    <a:gd name="T32" fmla="*/ 156 w 227"/>
                    <a:gd name="T33" fmla="*/ 99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7" h="249">
                      <a:moveTo>
                        <a:pt x="116" y="203"/>
                      </a:moveTo>
                      <a:cubicBezTo>
                        <a:pt x="133" y="203"/>
                        <a:pt x="150" y="198"/>
                        <a:pt x="156" y="169"/>
                      </a:cubicBezTo>
                      <a:lnTo>
                        <a:pt x="218" y="169"/>
                      </a:lnTo>
                      <a:cubicBezTo>
                        <a:pt x="218" y="181"/>
                        <a:pt x="215" y="200"/>
                        <a:pt x="195" y="220"/>
                      </a:cubicBezTo>
                      <a:cubicBezTo>
                        <a:pt x="178" y="237"/>
                        <a:pt x="147" y="248"/>
                        <a:pt x="113" y="248"/>
                      </a:cubicBezTo>
                      <a:cubicBezTo>
                        <a:pt x="94" y="248"/>
                        <a:pt x="54" y="246"/>
                        <a:pt x="31" y="220"/>
                      </a:cubicBezTo>
                      <a:cubicBezTo>
                        <a:pt x="9" y="198"/>
                        <a:pt x="0" y="167"/>
                        <a:pt x="0" y="130"/>
                      </a:cubicBezTo>
                      <a:cubicBezTo>
                        <a:pt x="0" y="93"/>
                        <a:pt x="9" y="45"/>
                        <a:pt x="48" y="20"/>
                      </a:cubicBezTo>
                      <a:cubicBezTo>
                        <a:pt x="65" y="9"/>
                        <a:pt x="88" y="0"/>
                        <a:pt x="113" y="0"/>
                      </a:cubicBezTo>
                      <a:cubicBezTo>
                        <a:pt x="147" y="0"/>
                        <a:pt x="187" y="14"/>
                        <a:pt x="209" y="56"/>
                      </a:cubicBezTo>
                      <a:cubicBezTo>
                        <a:pt x="226" y="88"/>
                        <a:pt x="223" y="124"/>
                        <a:pt x="223" y="141"/>
                      </a:cubicBezTo>
                      <a:lnTo>
                        <a:pt x="68" y="141"/>
                      </a:lnTo>
                      <a:cubicBezTo>
                        <a:pt x="68" y="155"/>
                        <a:pt x="68" y="203"/>
                        <a:pt x="116" y="203"/>
                      </a:cubicBezTo>
                      <a:close/>
                      <a:moveTo>
                        <a:pt x="156" y="99"/>
                      </a:moveTo>
                      <a:cubicBezTo>
                        <a:pt x="156" y="88"/>
                        <a:pt x="156" y="45"/>
                        <a:pt x="116" y="45"/>
                      </a:cubicBezTo>
                      <a:cubicBezTo>
                        <a:pt x="85" y="45"/>
                        <a:pt x="74" y="71"/>
                        <a:pt x="71" y="99"/>
                      </a:cubicBezTo>
                      <a:lnTo>
                        <a:pt x="156" y="99"/>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81" name="Freeform 52">
                  <a:extLst>
                    <a:ext uri="{FF2B5EF4-FFF2-40B4-BE49-F238E27FC236}">
                      <a16:creationId xmlns:a16="http://schemas.microsoft.com/office/drawing/2014/main" id="{3927CC82-B11C-41BD-A5C4-5A66AFFA0BFC}"/>
                    </a:ext>
                  </a:extLst>
                </p:cNvPr>
                <p:cNvSpPr>
                  <a:spLocks noChangeArrowheads="1"/>
                </p:cNvSpPr>
                <p:nvPr/>
              </p:nvSpPr>
              <p:spPr bwMode="auto">
                <a:xfrm>
                  <a:off x="2068513" y="2767013"/>
                  <a:ext cx="52387" cy="87312"/>
                </a:xfrm>
                <a:custGeom>
                  <a:avLst/>
                  <a:gdLst>
                    <a:gd name="T0" fmla="*/ 3 w 145"/>
                    <a:gd name="T1" fmla="*/ 62 h 241"/>
                    <a:gd name="T2" fmla="*/ 0 w 145"/>
                    <a:gd name="T3" fmla="*/ 3 h 241"/>
                    <a:gd name="T4" fmla="*/ 65 w 145"/>
                    <a:gd name="T5" fmla="*/ 3 h 241"/>
                    <a:gd name="T6" fmla="*/ 65 w 145"/>
                    <a:gd name="T7" fmla="*/ 48 h 241"/>
                    <a:gd name="T8" fmla="*/ 144 w 145"/>
                    <a:gd name="T9" fmla="*/ 3 h 241"/>
                    <a:gd name="T10" fmla="*/ 144 w 145"/>
                    <a:gd name="T11" fmla="*/ 65 h 241"/>
                    <a:gd name="T12" fmla="*/ 71 w 145"/>
                    <a:gd name="T13" fmla="*/ 124 h 241"/>
                    <a:gd name="T14" fmla="*/ 71 w 145"/>
                    <a:gd name="T15" fmla="*/ 240 h 241"/>
                    <a:gd name="T16" fmla="*/ 3 w 145"/>
                    <a:gd name="T17" fmla="*/ 240 h 241"/>
                    <a:gd name="T18" fmla="*/ 3 w 145"/>
                    <a:gd name="T19" fmla="*/ 62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5" h="241">
                      <a:moveTo>
                        <a:pt x="3" y="62"/>
                      </a:moveTo>
                      <a:cubicBezTo>
                        <a:pt x="3" y="51"/>
                        <a:pt x="0" y="17"/>
                        <a:pt x="0" y="3"/>
                      </a:cubicBezTo>
                      <a:lnTo>
                        <a:pt x="65" y="3"/>
                      </a:lnTo>
                      <a:lnTo>
                        <a:pt x="65" y="48"/>
                      </a:lnTo>
                      <a:cubicBezTo>
                        <a:pt x="73" y="28"/>
                        <a:pt x="90" y="0"/>
                        <a:pt x="144" y="3"/>
                      </a:cubicBezTo>
                      <a:lnTo>
                        <a:pt x="144" y="65"/>
                      </a:lnTo>
                      <a:cubicBezTo>
                        <a:pt x="73" y="59"/>
                        <a:pt x="71" y="93"/>
                        <a:pt x="71" y="124"/>
                      </a:cubicBezTo>
                      <a:lnTo>
                        <a:pt x="71" y="240"/>
                      </a:lnTo>
                      <a:lnTo>
                        <a:pt x="3" y="240"/>
                      </a:lnTo>
                      <a:lnTo>
                        <a:pt x="3" y="62"/>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grpSp>
            <p:nvGrpSpPr>
              <p:cNvPr id="555" name="Group 554">
                <a:extLst>
                  <a:ext uri="{FF2B5EF4-FFF2-40B4-BE49-F238E27FC236}">
                    <a16:creationId xmlns:a16="http://schemas.microsoft.com/office/drawing/2014/main" id="{EACB219C-9CDF-4151-A2BA-AA384AE0A937}"/>
                  </a:ext>
                </a:extLst>
              </p:cNvPr>
              <p:cNvGrpSpPr/>
              <p:nvPr/>
            </p:nvGrpSpPr>
            <p:grpSpPr>
              <a:xfrm>
                <a:off x="5624195" y="3037168"/>
                <a:ext cx="760412" cy="123825"/>
                <a:chOff x="1328738" y="2940050"/>
                <a:chExt cx="760412" cy="123825"/>
              </a:xfrm>
              <a:solidFill>
                <a:srgbClr val="5F5F5F"/>
              </a:solidFill>
            </p:grpSpPr>
            <p:sp>
              <p:nvSpPr>
                <p:cNvPr id="566" name="Freeform 53">
                  <a:extLst>
                    <a:ext uri="{FF2B5EF4-FFF2-40B4-BE49-F238E27FC236}">
                      <a16:creationId xmlns:a16="http://schemas.microsoft.com/office/drawing/2014/main" id="{D302749F-2262-444E-9100-CDFAB47E615D}"/>
                    </a:ext>
                  </a:extLst>
                </p:cNvPr>
                <p:cNvSpPr>
                  <a:spLocks noChangeArrowheads="1"/>
                </p:cNvSpPr>
                <p:nvPr/>
              </p:nvSpPr>
              <p:spPr bwMode="auto">
                <a:xfrm>
                  <a:off x="1328738" y="2940050"/>
                  <a:ext cx="85725" cy="120650"/>
                </a:xfrm>
                <a:custGeom>
                  <a:avLst/>
                  <a:gdLst>
                    <a:gd name="T0" fmla="*/ 0 w 239"/>
                    <a:gd name="T1" fmla="*/ 0 h 336"/>
                    <a:gd name="T2" fmla="*/ 102 w 239"/>
                    <a:gd name="T3" fmla="*/ 0 h 336"/>
                    <a:gd name="T4" fmla="*/ 218 w 239"/>
                    <a:gd name="T5" fmla="*/ 36 h 336"/>
                    <a:gd name="T6" fmla="*/ 238 w 239"/>
                    <a:gd name="T7" fmla="*/ 98 h 336"/>
                    <a:gd name="T8" fmla="*/ 195 w 239"/>
                    <a:gd name="T9" fmla="*/ 189 h 336"/>
                    <a:gd name="T10" fmla="*/ 119 w 239"/>
                    <a:gd name="T11" fmla="*/ 206 h 336"/>
                    <a:gd name="T12" fmla="*/ 74 w 239"/>
                    <a:gd name="T13" fmla="*/ 206 h 336"/>
                    <a:gd name="T14" fmla="*/ 74 w 239"/>
                    <a:gd name="T15" fmla="*/ 335 h 336"/>
                    <a:gd name="T16" fmla="*/ 0 w 239"/>
                    <a:gd name="T17" fmla="*/ 335 h 336"/>
                    <a:gd name="T18" fmla="*/ 0 w 239"/>
                    <a:gd name="T19" fmla="*/ 0 h 336"/>
                    <a:gd name="T20" fmla="*/ 71 w 239"/>
                    <a:gd name="T21" fmla="*/ 152 h 336"/>
                    <a:gd name="T22" fmla="*/ 99 w 239"/>
                    <a:gd name="T23" fmla="*/ 152 h 336"/>
                    <a:gd name="T24" fmla="*/ 167 w 239"/>
                    <a:gd name="T25" fmla="*/ 101 h 336"/>
                    <a:gd name="T26" fmla="*/ 108 w 239"/>
                    <a:gd name="T27" fmla="*/ 56 h 336"/>
                    <a:gd name="T28" fmla="*/ 71 w 239"/>
                    <a:gd name="T29" fmla="*/ 56 h 336"/>
                    <a:gd name="T30" fmla="*/ 71 w 239"/>
                    <a:gd name="T31" fmla="*/ 152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39" h="336">
                      <a:moveTo>
                        <a:pt x="0" y="0"/>
                      </a:moveTo>
                      <a:lnTo>
                        <a:pt x="102" y="0"/>
                      </a:lnTo>
                      <a:cubicBezTo>
                        <a:pt x="150" y="0"/>
                        <a:pt x="190" y="2"/>
                        <a:pt x="218" y="36"/>
                      </a:cubicBezTo>
                      <a:cubicBezTo>
                        <a:pt x="235" y="59"/>
                        <a:pt x="238" y="81"/>
                        <a:pt x="238" y="98"/>
                      </a:cubicBezTo>
                      <a:cubicBezTo>
                        <a:pt x="238" y="138"/>
                        <a:pt x="221" y="169"/>
                        <a:pt x="195" y="189"/>
                      </a:cubicBezTo>
                      <a:cubicBezTo>
                        <a:pt x="170" y="206"/>
                        <a:pt x="136" y="206"/>
                        <a:pt x="119" y="206"/>
                      </a:cubicBezTo>
                      <a:lnTo>
                        <a:pt x="74" y="206"/>
                      </a:lnTo>
                      <a:lnTo>
                        <a:pt x="74" y="335"/>
                      </a:lnTo>
                      <a:lnTo>
                        <a:pt x="0" y="335"/>
                      </a:lnTo>
                      <a:lnTo>
                        <a:pt x="0" y="0"/>
                      </a:lnTo>
                      <a:close/>
                      <a:moveTo>
                        <a:pt x="71" y="152"/>
                      </a:moveTo>
                      <a:lnTo>
                        <a:pt x="99" y="152"/>
                      </a:lnTo>
                      <a:cubicBezTo>
                        <a:pt x="122" y="152"/>
                        <a:pt x="167" y="152"/>
                        <a:pt x="167" y="101"/>
                      </a:cubicBezTo>
                      <a:cubicBezTo>
                        <a:pt x="167" y="56"/>
                        <a:pt x="127" y="56"/>
                        <a:pt x="108" y="56"/>
                      </a:cubicBezTo>
                      <a:lnTo>
                        <a:pt x="71" y="56"/>
                      </a:lnTo>
                      <a:lnTo>
                        <a:pt x="71" y="152"/>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67" name="Freeform 54">
                  <a:extLst>
                    <a:ext uri="{FF2B5EF4-FFF2-40B4-BE49-F238E27FC236}">
                      <a16:creationId xmlns:a16="http://schemas.microsoft.com/office/drawing/2014/main" id="{B56E696B-6D02-4B41-AFD5-7930873C49FA}"/>
                    </a:ext>
                  </a:extLst>
                </p:cNvPr>
                <p:cNvSpPr>
                  <a:spLocks noChangeArrowheads="1"/>
                </p:cNvSpPr>
                <p:nvPr/>
              </p:nvSpPr>
              <p:spPr bwMode="auto">
                <a:xfrm>
                  <a:off x="1438275" y="2974975"/>
                  <a:ext cx="52388" cy="85725"/>
                </a:xfrm>
                <a:custGeom>
                  <a:avLst/>
                  <a:gdLst>
                    <a:gd name="T0" fmla="*/ 0 w 145"/>
                    <a:gd name="T1" fmla="*/ 2 h 240"/>
                    <a:gd name="T2" fmla="*/ 65 w 145"/>
                    <a:gd name="T3" fmla="*/ 2 h 240"/>
                    <a:gd name="T4" fmla="*/ 65 w 145"/>
                    <a:gd name="T5" fmla="*/ 48 h 240"/>
                    <a:gd name="T6" fmla="*/ 144 w 145"/>
                    <a:gd name="T7" fmla="*/ 2 h 240"/>
                    <a:gd name="T8" fmla="*/ 144 w 145"/>
                    <a:gd name="T9" fmla="*/ 64 h 240"/>
                    <a:gd name="T10" fmla="*/ 71 w 145"/>
                    <a:gd name="T11" fmla="*/ 124 h 240"/>
                    <a:gd name="T12" fmla="*/ 71 w 145"/>
                    <a:gd name="T13" fmla="*/ 239 h 240"/>
                    <a:gd name="T14" fmla="*/ 3 w 145"/>
                    <a:gd name="T15" fmla="*/ 239 h 240"/>
                    <a:gd name="T16" fmla="*/ 3 w 145"/>
                    <a:gd name="T17" fmla="*/ 62 h 240"/>
                    <a:gd name="T18" fmla="*/ 0 w 145"/>
                    <a:gd name="T19" fmla="*/ 2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5" h="240">
                      <a:moveTo>
                        <a:pt x="0" y="2"/>
                      </a:moveTo>
                      <a:lnTo>
                        <a:pt x="65" y="2"/>
                      </a:lnTo>
                      <a:lnTo>
                        <a:pt x="65" y="48"/>
                      </a:lnTo>
                      <a:cubicBezTo>
                        <a:pt x="74" y="28"/>
                        <a:pt x="91" y="0"/>
                        <a:pt x="144" y="2"/>
                      </a:cubicBezTo>
                      <a:lnTo>
                        <a:pt x="144" y="64"/>
                      </a:lnTo>
                      <a:cubicBezTo>
                        <a:pt x="74" y="59"/>
                        <a:pt x="71" y="93"/>
                        <a:pt x="71" y="124"/>
                      </a:cubicBezTo>
                      <a:lnTo>
                        <a:pt x="71" y="239"/>
                      </a:lnTo>
                      <a:lnTo>
                        <a:pt x="3" y="239"/>
                      </a:lnTo>
                      <a:lnTo>
                        <a:pt x="3" y="62"/>
                      </a:lnTo>
                      <a:cubicBezTo>
                        <a:pt x="3" y="50"/>
                        <a:pt x="0" y="16"/>
                        <a:pt x="0" y="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68" name="Freeform 55">
                  <a:extLst>
                    <a:ext uri="{FF2B5EF4-FFF2-40B4-BE49-F238E27FC236}">
                      <a16:creationId xmlns:a16="http://schemas.microsoft.com/office/drawing/2014/main" id="{5DFD113C-03B8-46D8-BA24-83669347B00A}"/>
                    </a:ext>
                  </a:extLst>
                </p:cNvPr>
                <p:cNvSpPr>
                  <a:spLocks noChangeArrowheads="1"/>
                </p:cNvSpPr>
                <p:nvPr/>
              </p:nvSpPr>
              <p:spPr bwMode="auto">
                <a:xfrm>
                  <a:off x="1503363" y="2974975"/>
                  <a:ext cx="80962" cy="88900"/>
                </a:xfrm>
                <a:custGeom>
                  <a:avLst/>
                  <a:gdLst>
                    <a:gd name="T0" fmla="*/ 116 w 227"/>
                    <a:gd name="T1" fmla="*/ 203 h 249"/>
                    <a:gd name="T2" fmla="*/ 155 w 227"/>
                    <a:gd name="T3" fmla="*/ 169 h 249"/>
                    <a:gd name="T4" fmla="*/ 217 w 227"/>
                    <a:gd name="T5" fmla="*/ 169 h 249"/>
                    <a:gd name="T6" fmla="*/ 195 w 227"/>
                    <a:gd name="T7" fmla="*/ 220 h 249"/>
                    <a:gd name="T8" fmla="*/ 113 w 227"/>
                    <a:gd name="T9" fmla="*/ 248 h 249"/>
                    <a:gd name="T10" fmla="*/ 31 w 227"/>
                    <a:gd name="T11" fmla="*/ 220 h 249"/>
                    <a:gd name="T12" fmla="*/ 0 w 227"/>
                    <a:gd name="T13" fmla="*/ 129 h 249"/>
                    <a:gd name="T14" fmla="*/ 48 w 227"/>
                    <a:gd name="T15" fmla="*/ 19 h 249"/>
                    <a:gd name="T16" fmla="*/ 113 w 227"/>
                    <a:gd name="T17" fmla="*/ 0 h 249"/>
                    <a:gd name="T18" fmla="*/ 209 w 227"/>
                    <a:gd name="T19" fmla="*/ 56 h 249"/>
                    <a:gd name="T20" fmla="*/ 223 w 227"/>
                    <a:gd name="T21" fmla="*/ 141 h 249"/>
                    <a:gd name="T22" fmla="*/ 68 w 227"/>
                    <a:gd name="T23" fmla="*/ 141 h 249"/>
                    <a:gd name="T24" fmla="*/ 116 w 227"/>
                    <a:gd name="T25" fmla="*/ 203 h 249"/>
                    <a:gd name="T26" fmla="*/ 155 w 227"/>
                    <a:gd name="T27" fmla="*/ 96 h 249"/>
                    <a:gd name="T28" fmla="*/ 116 w 227"/>
                    <a:gd name="T29" fmla="*/ 42 h 249"/>
                    <a:gd name="T30" fmla="*/ 71 w 227"/>
                    <a:gd name="T31" fmla="*/ 96 h 249"/>
                    <a:gd name="T32" fmla="*/ 155 w 227"/>
                    <a:gd name="T33" fmla="*/ 96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7" h="249">
                      <a:moveTo>
                        <a:pt x="116" y="203"/>
                      </a:moveTo>
                      <a:cubicBezTo>
                        <a:pt x="133" y="203"/>
                        <a:pt x="150" y="197"/>
                        <a:pt x="155" y="169"/>
                      </a:cubicBezTo>
                      <a:lnTo>
                        <a:pt x="217" y="169"/>
                      </a:lnTo>
                      <a:cubicBezTo>
                        <a:pt x="217" y="180"/>
                        <a:pt x="214" y="200"/>
                        <a:pt x="195" y="220"/>
                      </a:cubicBezTo>
                      <a:cubicBezTo>
                        <a:pt x="178" y="237"/>
                        <a:pt x="147" y="248"/>
                        <a:pt x="113" y="248"/>
                      </a:cubicBezTo>
                      <a:cubicBezTo>
                        <a:pt x="93" y="248"/>
                        <a:pt x="54" y="245"/>
                        <a:pt x="31" y="220"/>
                      </a:cubicBezTo>
                      <a:cubicBezTo>
                        <a:pt x="8" y="197"/>
                        <a:pt x="0" y="166"/>
                        <a:pt x="0" y="129"/>
                      </a:cubicBezTo>
                      <a:cubicBezTo>
                        <a:pt x="0" y="93"/>
                        <a:pt x="8" y="45"/>
                        <a:pt x="48" y="19"/>
                      </a:cubicBezTo>
                      <a:cubicBezTo>
                        <a:pt x="65" y="8"/>
                        <a:pt x="88" y="0"/>
                        <a:pt x="113" y="0"/>
                      </a:cubicBezTo>
                      <a:cubicBezTo>
                        <a:pt x="147" y="0"/>
                        <a:pt x="186" y="14"/>
                        <a:pt x="209" y="56"/>
                      </a:cubicBezTo>
                      <a:cubicBezTo>
                        <a:pt x="226" y="87"/>
                        <a:pt x="223" y="124"/>
                        <a:pt x="223" y="141"/>
                      </a:cubicBezTo>
                      <a:lnTo>
                        <a:pt x="68" y="141"/>
                      </a:lnTo>
                      <a:cubicBezTo>
                        <a:pt x="68" y="155"/>
                        <a:pt x="68" y="203"/>
                        <a:pt x="116" y="203"/>
                      </a:cubicBezTo>
                      <a:close/>
                      <a:moveTo>
                        <a:pt x="155" y="96"/>
                      </a:moveTo>
                      <a:cubicBezTo>
                        <a:pt x="155" y="84"/>
                        <a:pt x="155" y="42"/>
                        <a:pt x="116" y="42"/>
                      </a:cubicBezTo>
                      <a:cubicBezTo>
                        <a:pt x="85" y="42"/>
                        <a:pt x="73" y="67"/>
                        <a:pt x="71" y="96"/>
                      </a:cubicBezTo>
                      <a:lnTo>
                        <a:pt x="155" y="96"/>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69" name="Freeform 56">
                  <a:extLst>
                    <a:ext uri="{FF2B5EF4-FFF2-40B4-BE49-F238E27FC236}">
                      <a16:creationId xmlns:a16="http://schemas.microsoft.com/office/drawing/2014/main" id="{D6206249-3D01-48BF-9DDE-AA43A047E9DE}"/>
                    </a:ext>
                  </a:extLst>
                </p:cNvPr>
                <p:cNvSpPr>
                  <a:spLocks noChangeArrowheads="1"/>
                </p:cNvSpPr>
                <p:nvPr/>
              </p:nvSpPr>
              <p:spPr bwMode="auto">
                <a:xfrm>
                  <a:off x="1608138" y="2974975"/>
                  <a:ext cx="134937" cy="88900"/>
                </a:xfrm>
                <a:custGeom>
                  <a:avLst/>
                  <a:gdLst>
                    <a:gd name="T0" fmla="*/ 3 w 376"/>
                    <a:gd name="T1" fmla="*/ 48 h 247"/>
                    <a:gd name="T2" fmla="*/ 0 w 376"/>
                    <a:gd name="T3" fmla="*/ 3 h 247"/>
                    <a:gd name="T4" fmla="*/ 67 w 376"/>
                    <a:gd name="T5" fmla="*/ 3 h 247"/>
                    <a:gd name="T6" fmla="*/ 70 w 376"/>
                    <a:gd name="T7" fmla="*/ 34 h 247"/>
                    <a:gd name="T8" fmla="*/ 144 w 376"/>
                    <a:gd name="T9" fmla="*/ 0 h 247"/>
                    <a:gd name="T10" fmla="*/ 217 w 376"/>
                    <a:gd name="T11" fmla="*/ 46 h 247"/>
                    <a:gd name="T12" fmla="*/ 293 w 376"/>
                    <a:gd name="T13" fmla="*/ 3 h 247"/>
                    <a:gd name="T14" fmla="*/ 364 w 376"/>
                    <a:gd name="T15" fmla="*/ 40 h 247"/>
                    <a:gd name="T16" fmla="*/ 375 w 376"/>
                    <a:gd name="T17" fmla="*/ 110 h 247"/>
                    <a:gd name="T18" fmla="*/ 375 w 376"/>
                    <a:gd name="T19" fmla="*/ 243 h 247"/>
                    <a:gd name="T20" fmla="*/ 304 w 376"/>
                    <a:gd name="T21" fmla="*/ 243 h 247"/>
                    <a:gd name="T22" fmla="*/ 304 w 376"/>
                    <a:gd name="T23" fmla="*/ 105 h 247"/>
                    <a:gd name="T24" fmla="*/ 265 w 376"/>
                    <a:gd name="T25" fmla="*/ 51 h 247"/>
                    <a:gd name="T26" fmla="*/ 223 w 376"/>
                    <a:gd name="T27" fmla="*/ 125 h 247"/>
                    <a:gd name="T28" fmla="*/ 223 w 376"/>
                    <a:gd name="T29" fmla="*/ 243 h 247"/>
                    <a:gd name="T30" fmla="*/ 152 w 376"/>
                    <a:gd name="T31" fmla="*/ 243 h 247"/>
                    <a:gd name="T32" fmla="*/ 152 w 376"/>
                    <a:gd name="T33" fmla="*/ 105 h 247"/>
                    <a:gd name="T34" fmla="*/ 113 w 376"/>
                    <a:gd name="T35" fmla="*/ 54 h 247"/>
                    <a:gd name="T36" fmla="*/ 70 w 376"/>
                    <a:gd name="T37" fmla="*/ 108 h 247"/>
                    <a:gd name="T38" fmla="*/ 70 w 376"/>
                    <a:gd name="T39" fmla="*/ 246 h 247"/>
                    <a:gd name="T40" fmla="*/ 0 w 376"/>
                    <a:gd name="T41" fmla="*/ 246 h 247"/>
                    <a:gd name="T42" fmla="*/ 0 w 376"/>
                    <a:gd name="T43" fmla="*/ 48 h 247"/>
                    <a:gd name="T44" fmla="*/ 3 w 376"/>
                    <a:gd name="T45" fmla="*/ 4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76" h="247">
                      <a:moveTo>
                        <a:pt x="3" y="48"/>
                      </a:moveTo>
                      <a:cubicBezTo>
                        <a:pt x="3" y="34"/>
                        <a:pt x="3" y="20"/>
                        <a:pt x="0" y="3"/>
                      </a:cubicBezTo>
                      <a:lnTo>
                        <a:pt x="67" y="3"/>
                      </a:lnTo>
                      <a:lnTo>
                        <a:pt x="70" y="34"/>
                      </a:lnTo>
                      <a:cubicBezTo>
                        <a:pt x="79" y="23"/>
                        <a:pt x="96" y="0"/>
                        <a:pt x="144" y="0"/>
                      </a:cubicBezTo>
                      <a:cubicBezTo>
                        <a:pt x="197" y="0"/>
                        <a:pt x="214" y="34"/>
                        <a:pt x="217" y="46"/>
                      </a:cubicBezTo>
                      <a:cubicBezTo>
                        <a:pt x="237" y="9"/>
                        <a:pt x="268" y="3"/>
                        <a:pt x="293" y="3"/>
                      </a:cubicBezTo>
                      <a:cubicBezTo>
                        <a:pt x="341" y="3"/>
                        <a:pt x="361" y="31"/>
                        <a:pt x="364" y="40"/>
                      </a:cubicBezTo>
                      <a:cubicBezTo>
                        <a:pt x="375" y="60"/>
                        <a:pt x="375" y="88"/>
                        <a:pt x="375" y="110"/>
                      </a:cubicBezTo>
                      <a:lnTo>
                        <a:pt x="375" y="243"/>
                      </a:lnTo>
                      <a:lnTo>
                        <a:pt x="304" y="243"/>
                      </a:lnTo>
                      <a:lnTo>
                        <a:pt x="304" y="105"/>
                      </a:lnTo>
                      <a:cubicBezTo>
                        <a:pt x="304" y="79"/>
                        <a:pt x="302" y="51"/>
                        <a:pt x="265" y="51"/>
                      </a:cubicBezTo>
                      <a:cubicBezTo>
                        <a:pt x="223" y="51"/>
                        <a:pt x="223" y="91"/>
                        <a:pt x="223" y="125"/>
                      </a:cubicBezTo>
                      <a:lnTo>
                        <a:pt x="223" y="243"/>
                      </a:lnTo>
                      <a:lnTo>
                        <a:pt x="152" y="243"/>
                      </a:lnTo>
                      <a:lnTo>
                        <a:pt x="152" y="105"/>
                      </a:lnTo>
                      <a:cubicBezTo>
                        <a:pt x="152" y="88"/>
                        <a:pt x="152" y="54"/>
                        <a:pt x="113" y="54"/>
                      </a:cubicBezTo>
                      <a:cubicBezTo>
                        <a:pt x="70" y="54"/>
                        <a:pt x="70" y="91"/>
                        <a:pt x="70" y="108"/>
                      </a:cubicBezTo>
                      <a:lnTo>
                        <a:pt x="70" y="246"/>
                      </a:lnTo>
                      <a:lnTo>
                        <a:pt x="0" y="246"/>
                      </a:lnTo>
                      <a:lnTo>
                        <a:pt x="0" y="48"/>
                      </a:lnTo>
                      <a:lnTo>
                        <a:pt x="3" y="48"/>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70" name="Freeform 57">
                  <a:extLst>
                    <a:ext uri="{FF2B5EF4-FFF2-40B4-BE49-F238E27FC236}">
                      <a16:creationId xmlns:a16="http://schemas.microsoft.com/office/drawing/2014/main" id="{F02B723F-784F-42D0-B496-7B93F803D111}"/>
                    </a:ext>
                  </a:extLst>
                </p:cNvPr>
                <p:cNvSpPr>
                  <a:spLocks noChangeArrowheads="1"/>
                </p:cNvSpPr>
                <p:nvPr/>
              </p:nvSpPr>
              <p:spPr bwMode="auto">
                <a:xfrm>
                  <a:off x="1773238" y="2940050"/>
                  <a:ext cx="26987" cy="120650"/>
                </a:xfrm>
                <a:custGeom>
                  <a:avLst/>
                  <a:gdLst>
                    <a:gd name="T0" fmla="*/ 0 w 74"/>
                    <a:gd name="T1" fmla="*/ 0 h 336"/>
                    <a:gd name="T2" fmla="*/ 73 w 74"/>
                    <a:gd name="T3" fmla="*/ 0 h 336"/>
                    <a:gd name="T4" fmla="*/ 73 w 74"/>
                    <a:gd name="T5" fmla="*/ 59 h 336"/>
                    <a:gd name="T6" fmla="*/ 0 w 74"/>
                    <a:gd name="T7" fmla="*/ 59 h 336"/>
                    <a:gd name="T8" fmla="*/ 0 w 74"/>
                    <a:gd name="T9" fmla="*/ 0 h 336"/>
                    <a:gd name="T10" fmla="*/ 3 w 74"/>
                    <a:gd name="T11" fmla="*/ 101 h 336"/>
                    <a:gd name="T12" fmla="*/ 70 w 74"/>
                    <a:gd name="T13" fmla="*/ 101 h 336"/>
                    <a:gd name="T14" fmla="*/ 70 w 74"/>
                    <a:gd name="T15" fmla="*/ 335 h 336"/>
                    <a:gd name="T16" fmla="*/ 3 w 74"/>
                    <a:gd name="T17" fmla="*/ 335 h 336"/>
                    <a:gd name="T18" fmla="*/ 3 w 74"/>
                    <a:gd name="T19" fmla="*/ 101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4" h="336">
                      <a:moveTo>
                        <a:pt x="0" y="0"/>
                      </a:moveTo>
                      <a:lnTo>
                        <a:pt x="73" y="0"/>
                      </a:lnTo>
                      <a:lnTo>
                        <a:pt x="73" y="59"/>
                      </a:lnTo>
                      <a:lnTo>
                        <a:pt x="0" y="59"/>
                      </a:lnTo>
                      <a:lnTo>
                        <a:pt x="0" y="0"/>
                      </a:lnTo>
                      <a:close/>
                      <a:moveTo>
                        <a:pt x="3" y="101"/>
                      </a:moveTo>
                      <a:lnTo>
                        <a:pt x="70" y="101"/>
                      </a:lnTo>
                      <a:lnTo>
                        <a:pt x="70" y="335"/>
                      </a:lnTo>
                      <a:lnTo>
                        <a:pt x="3" y="335"/>
                      </a:lnTo>
                      <a:lnTo>
                        <a:pt x="3" y="101"/>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71" name="Freeform 58">
                  <a:extLst>
                    <a:ext uri="{FF2B5EF4-FFF2-40B4-BE49-F238E27FC236}">
                      <a16:creationId xmlns:a16="http://schemas.microsoft.com/office/drawing/2014/main" id="{058206B8-3FAD-4A91-9F92-F0FF1EFFF239}"/>
                    </a:ext>
                  </a:extLst>
                </p:cNvPr>
                <p:cNvSpPr>
                  <a:spLocks noChangeArrowheads="1"/>
                </p:cNvSpPr>
                <p:nvPr/>
              </p:nvSpPr>
              <p:spPr bwMode="auto">
                <a:xfrm>
                  <a:off x="1822450" y="2974975"/>
                  <a:ext cx="73025" cy="88900"/>
                </a:xfrm>
                <a:custGeom>
                  <a:avLst/>
                  <a:gdLst>
                    <a:gd name="T0" fmla="*/ 65 w 204"/>
                    <a:gd name="T1" fmla="*/ 172 h 249"/>
                    <a:gd name="T2" fmla="*/ 104 w 204"/>
                    <a:gd name="T3" fmla="*/ 203 h 249"/>
                    <a:gd name="T4" fmla="*/ 141 w 204"/>
                    <a:gd name="T5" fmla="*/ 175 h 249"/>
                    <a:gd name="T6" fmla="*/ 107 w 204"/>
                    <a:gd name="T7" fmla="*/ 149 h 249"/>
                    <a:gd name="T8" fmla="*/ 65 w 204"/>
                    <a:gd name="T9" fmla="*/ 138 h 249"/>
                    <a:gd name="T10" fmla="*/ 6 w 204"/>
                    <a:gd name="T11" fmla="*/ 73 h 249"/>
                    <a:gd name="T12" fmla="*/ 107 w 204"/>
                    <a:gd name="T13" fmla="*/ 0 h 249"/>
                    <a:gd name="T14" fmla="*/ 198 w 204"/>
                    <a:gd name="T15" fmla="*/ 70 h 249"/>
                    <a:gd name="T16" fmla="*/ 135 w 204"/>
                    <a:gd name="T17" fmla="*/ 70 h 249"/>
                    <a:gd name="T18" fmla="*/ 102 w 204"/>
                    <a:gd name="T19" fmla="*/ 42 h 249"/>
                    <a:gd name="T20" fmla="*/ 68 w 204"/>
                    <a:gd name="T21" fmla="*/ 64 h 249"/>
                    <a:gd name="T22" fmla="*/ 99 w 204"/>
                    <a:gd name="T23" fmla="*/ 90 h 249"/>
                    <a:gd name="T24" fmla="*/ 141 w 204"/>
                    <a:gd name="T25" fmla="*/ 101 h 249"/>
                    <a:gd name="T26" fmla="*/ 203 w 204"/>
                    <a:gd name="T27" fmla="*/ 166 h 249"/>
                    <a:gd name="T28" fmla="*/ 96 w 204"/>
                    <a:gd name="T29" fmla="*/ 248 h 249"/>
                    <a:gd name="T30" fmla="*/ 17 w 204"/>
                    <a:gd name="T31" fmla="*/ 220 h 249"/>
                    <a:gd name="T32" fmla="*/ 0 w 204"/>
                    <a:gd name="T33" fmla="*/ 175 h 249"/>
                    <a:gd name="T34" fmla="*/ 65 w 204"/>
                    <a:gd name="T35" fmla="*/ 175 h 249"/>
                    <a:gd name="T36" fmla="*/ 65 w 204"/>
                    <a:gd name="T37" fmla="*/ 17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4" h="249">
                      <a:moveTo>
                        <a:pt x="65" y="172"/>
                      </a:moveTo>
                      <a:cubicBezTo>
                        <a:pt x="65" y="186"/>
                        <a:pt x="76" y="203"/>
                        <a:pt x="104" y="203"/>
                      </a:cubicBezTo>
                      <a:cubicBezTo>
                        <a:pt x="130" y="203"/>
                        <a:pt x="141" y="189"/>
                        <a:pt x="141" y="175"/>
                      </a:cubicBezTo>
                      <a:cubicBezTo>
                        <a:pt x="141" y="163"/>
                        <a:pt x="135" y="155"/>
                        <a:pt x="107" y="149"/>
                      </a:cubicBezTo>
                      <a:lnTo>
                        <a:pt x="65" y="138"/>
                      </a:lnTo>
                      <a:cubicBezTo>
                        <a:pt x="45" y="132"/>
                        <a:pt x="6" y="121"/>
                        <a:pt x="6" y="73"/>
                      </a:cubicBezTo>
                      <a:cubicBezTo>
                        <a:pt x="6" y="28"/>
                        <a:pt x="48" y="0"/>
                        <a:pt x="107" y="0"/>
                      </a:cubicBezTo>
                      <a:cubicBezTo>
                        <a:pt x="155" y="0"/>
                        <a:pt x="195" y="22"/>
                        <a:pt x="198" y="70"/>
                      </a:cubicBezTo>
                      <a:lnTo>
                        <a:pt x="135" y="70"/>
                      </a:lnTo>
                      <a:cubicBezTo>
                        <a:pt x="133" y="45"/>
                        <a:pt x="113" y="42"/>
                        <a:pt x="102" y="42"/>
                      </a:cubicBezTo>
                      <a:cubicBezTo>
                        <a:pt x="82" y="42"/>
                        <a:pt x="68" y="50"/>
                        <a:pt x="68" y="64"/>
                      </a:cubicBezTo>
                      <a:cubicBezTo>
                        <a:pt x="68" y="81"/>
                        <a:pt x="79" y="84"/>
                        <a:pt x="99" y="90"/>
                      </a:cubicBezTo>
                      <a:lnTo>
                        <a:pt x="141" y="101"/>
                      </a:lnTo>
                      <a:cubicBezTo>
                        <a:pt x="183" y="112"/>
                        <a:pt x="203" y="135"/>
                        <a:pt x="203" y="166"/>
                      </a:cubicBezTo>
                      <a:cubicBezTo>
                        <a:pt x="203" y="206"/>
                        <a:pt x="169" y="248"/>
                        <a:pt x="96" y="248"/>
                      </a:cubicBezTo>
                      <a:cubicBezTo>
                        <a:pt x="65" y="248"/>
                        <a:pt x="37" y="242"/>
                        <a:pt x="17" y="220"/>
                      </a:cubicBezTo>
                      <a:cubicBezTo>
                        <a:pt x="3" y="203"/>
                        <a:pt x="0" y="186"/>
                        <a:pt x="0" y="175"/>
                      </a:cubicBezTo>
                      <a:lnTo>
                        <a:pt x="65" y="175"/>
                      </a:lnTo>
                      <a:lnTo>
                        <a:pt x="65" y="172"/>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72" name="Freeform 59">
                  <a:extLst>
                    <a:ext uri="{FF2B5EF4-FFF2-40B4-BE49-F238E27FC236}">
                      <a16:creationId xmlns:a16="http://schemas.microsoft.com/office/drawing/2014/main" id="{B7832E5D-0FC5-48EF-B0E4-E5ADB4CAAE23}"/>
                    </a:ext>
                  </a:extLst>
                </p:cNvPr>
                <p:cNvSpPr>
                  <a:spLocks noChangeArrowheads="1"/>
                </p:cNvSpPr>
                <p:nvPr/>
              </p:nvSpPr>
              <p:spPr bwMode="auto">
                <a:xfrm>
                  <a:off x="1916113" y="2974975"/>
                  <a:ext cx="80962" cy="88900"/>
                </a:xfrm>
                <a:custGeom>
                  <a:avLst/>
                  <a:gdLst>
                    <a:gd name="T0" fmla="*/ 115 w 226"/>
                    <a:gd name="T1" fmla="*/ 203 h 249"/>
                    <a:gd name="T2" fmla="*/ 155 w 226"/>
                    <a:gd name="T3" fmla="*/ 169 h 249"/>
                    <a:gd name="T4" fmla="*/ 217 w 226"/>
                    <a:gd name="T5" fmla="*/ 169 h 249"/>
                    <a:gd name="T6" fmla="*/ 194 w 226"/>
                    <a:gd name="T7" fmla="*/ 220 h 249"/>
                    <a:gd name="T8" fmla="*/ 112 w 226"/>
                    <a:gd name="T9" fmla="*/ 248 h 249"/>
                    <a:gd name="T10" fmla="*/ 31 w 226"/>
                    <a:gd name="T11" fmla="*/ 220 h 249"/>
                    <a:gd name="T12" fmla="*/ 0 w 226"/>
                    <a:gd name="T13" fmla="*/ 129 h 249"/>
                    <a:gd name="T14" fmla="*/ 48 w 226"/>
                    <a:gd name="T15" fmla="*/ 19 h 249"/>
                    <a:gd name="T16" fmla="*/ 112 w 226"/>
                    <a:gd name="T17" fmla="*/ 0 h 249"/>
                    <a:gd name="T18" fmla="*/ 208 w 226"/>
                    <a:gd name="T19" fmla="*/ 56 h 249"/>
                    <a:gd name="T20" fmla="*/ 223 w 226"/>
                    <a:gd name="T21" fmla="*/ 141 h 249"/>
                    <a:gd name="T22" fmla="*/ 67 w 226"/>
                    <a:gd name="T23" fmla="*/ 141 h 249"/>
                    <a:gd name="T24" fmla="*/ 115 w 226"/>
                    <a:gd name="T25" fmla="*/ 203 h 249"/>
                    <a:gd name="T26" fmla="*/ 155 w 226"/>
                    <a:gd name="T27" fmla="*/ 96 h 249"/>
                    <a:gd name="T28" fmla="*/ 115 w 226"/>
                    <a:gd name="T29" fmla="*/ 42 h 249"/>
                    <a:gd name="T30" fmla="*/ 70 w 226"/>
                    <a:gd name="T31" fmla="*/ 96 h 249"/>
                    <a:gd name="T32" fmla="*/ 155 w 226"/>
                    <a:gd name="T33" fmla="*/ 96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6" h="249">
                      <a:moveTo>
                        <a:pt x="115" y="203"/>
                      </a:moveTo>
                      <a:cubicBezTo>
                        <a:pt x="132" y="203"/>
                        <a:pt x="149" y="197"/>
                        <a:pt x="155" y="169"/>
                      </a:cubicBezTo>
                      <a:lnTo>
                        <a:pt x="217" y="169"/>
                      </a:lnTo>
                      <a:cubicBezTo>
                        <a:pt x="217" y="180"/>
                        <a:pt x="214" y="200"/>
                        <a:pt x="194" y="220"/>
                      </a:cubicBezTo>
                      <a:cubicBezTo>
                        <a:pt x="177" y="237"/>
                        <a:pt x="146" y="248"/>
                        <a:pt x="112" y="248"/>
                      </a:cubicBezTo>
                      <a:cubicBezTo>
                        <a:pt x="93" y="248"/>
                        <a:pt x="53" y="245"/>
                        <a:pt x="31" y="220"/>
                      </a:cubicBezTo>
                      <a:cubicBezTo>
                        <a:pt x="8" y="197"/>
                        <a:pt x="0" y="166"/>
                        <a:pt x="0" y="129"/>
                      </a:cubicBezTo>
                      <a:cubicBezTo>
                        <a:pt x="0" y="93"/>
                        <a:pt x="8" y="45"/>
                        <a:pt x="48" y="19"/>
                      </a:cubicBezTo>
                      <a:cubicBezTo>
                        <a:pt x="65" y="8"/>
                        <a:pt x="87" y="0"/>
                        <a:pt x="112" y="0"/>
                      </a:cubicBezTo>
                      <a:cubicBezTo>
                        <a:pt x="146" y="0"/>
                        <a:pt x="186" y="14"/>
                        <a:pt x="208" y="56"/>
                      </a:cubicBezTo>
                      <a:cubicBezTo>
                        <a:pt x="225" y="87"/>
                        <a:pt x="223" y="124"/>
                        <a:pt x="223" y="141"/>
                      </a:cubicBezTo>
                      <a:lnTo>
                        <a:pt x="67" y="141"/>
                      </a:lnTo>
                      <a:cubicBezTo>
                        <a:pt x="67" y="155"/>
                        <a:pt x="67" y="203"/>
                        <a:pt x="115" y="203"/>
                      </a:cubicBezTo>
                      <a:close/>
                      <a:moveTo>
                        <a:pt x="155" y="96"/>
                      </a:moveTo>
                      <a:cubicBezTo>
                        <a:pt x="155" y="84"/>
                        <a:pt x="155" y="42"/>
                        <a:pt x="115" y="42"/>
                      </a:cubicBezTo>
                      <a:cubicBezTo>
                        <a:pt x="84" y="42"/>
                        <a:pt x="73" y="67"/>
                        <a:pt x="70" y="96"/>
                      </a:cubicBezTo>
                      <a:lnTo>
                        <a:pt x="155" y="96"/>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73" name="Freeform 60">
                  <a:extLst>
                    <a:ext uri="{FF2B5EF4-FFF2-40B4-BE49-F238E27FC236}">
                      <a16:creationId xmlns:a16="http://schemas.microsoft.com/office/drawing/2014/main" id="{E591A03D-0D21-40F8-853D-305E9B76FA00}"/>
                    </a:ext>
                  </a:extLst>
                </p:cNvPr>
                <p:cNvSpPr>
                  <a:spLocks noChangeArrowheads="1"/>
                </p:cNvSpPr>
                <p:nvPr/>
              </p:nvSpPr>
              <p:spPr bwMode="auto">
                <a:xfrm>
                  <a:off x="2016125" y="2974975"/>
                  <a:ext cx="73025" cy="88900"/>
                </a:xfrm>
                <a:custGeom>
                  <a:avLst/>
                  <a:gdLst>
                    <a:gd name="T0" fmla="*/ 65 w 204"/>
                    <a:gd name="T1" fmla="*/ 172 h 249"/>
                    <a:gd name="T2" fmla="*/ 105 w 204"/>
                    <a:gd name="T3" fmla="*/ 203 h 249"/>
                    <a:gd name="T4" fmla="*/ 141 w 204"/>
                    <a:gd name="T5" fmla="*/ 175 h 249"/>
                    <a:gd name="T6" fmla="*/ 107 w 204"/>
                    <a:gd name="T7" fmla="*/ 149 h 249"/>
                    <a:gd name="T8" fmla="*/ 65 w 204"/>
                    <a:gd name="T9" fmla="*/ 138 h 249"/>
                    <a:gd name="T10" fmla="*/ 6 w 204"/>
                    <a:gd name="T11" fmla="*/ 73 h 249"/>
                    <a:gd name="T12" fmla="*/ 107 w 204"/>
                    <a:gd name="T13" fmla="*/ 0 h 249"/>
                    <a:gd name="T14" fmla="*/ 198 w 204"/>
                    <a:gd name="T15" fmla="*/ 70 h 249"/>
                    <a:gd name="T16" fmla="*/ 136 w 204"/>
                    <a:gd name="T17" fmla="*/ 70 h 249"/>
                    <a:gd name="T18" fmla="*/ 102 w 204"/>
                    <a:gd name="T19" fmla="*/ 42 h 249"/>
                    <a:gd name="T20" fmla="*/ 68 w 204"/>
                    <a:gd name="T21" fmla="*/ 64 h 249"/>
                    <a:gd name="T22" fmla="*/ 99 w 204"/>
                    <a:gd name="T23" fmla="*/ 90 h 249"/>
                    <a:gd name="T24" fmla="*/ 141 w 204"/>
                    <a:gd name="T25" fmla="*/ 101 h 249"/>
                    <a:gd name="T26" fmla="*/ 203 w 204"/>
                    <a:gd name="T27" fmla="*/ 166 h 249"/>
                    <a:gd name="T28" fmla="*/ 96 w 204"/>
                    <a:gd name="T29" fmla="*/ 248 h 249"/>
                    <a:gd name="T30" fmla="*/ 17 w 204"/>
                    <a:gd name="T31" fmla="*/ 220 h 249"/>
                    <a:gd name="T32" fmla="*/ 0 w 204"/>
                    <a:gd name="T33" fmla="*/ 175 h 249"/>
                    <a:gd name="T34" fmla="*/ 65 w 204"/>
                    <a:gd name="T35" fmla="*/ 175 h 249"/>
                    <a:gd name="T36" fmla="*/ 65 w 204"/>
                    <a:gd name="T37" fmla="*/ 17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4" h="249">
                      <a:moveTo>
                        <a:pt x="65" y="172"/>
                      </a:moveTo>
                      <a:cubicBezTo>
                        <a:pt x="65" y="186"/>
                        <a:pt x="76" y="203"/>
                        <a:pt x="105" y="203"/>
                      </a:cubicBezTo>
                      <a:cubicBezTo>
                        <a:pt x="130" y="203"/>
                        <a:pt x="141" y="189"/>
                        <a:pt x="141" y="175"/>
                      </a:cubicBezTo>
                      <a:cubicBezTo>
                        <a:pt x="141" y="163"/>
                        <a:pt x="136" y="155"/>
                        <a:pt x="107" y="149"/>
                      </a:cubicBezTo>
                      <a:lnTo>
                        <a:pt x="65" y="138"/>
                      </a:lnTo>
                      <a:cubicBezTo>
                        <a:pt x="45" y="132"/>
                        <a:pt x="6" y="121"/>
                        <a:pt x="6" y="73"/>
                      </a:cubicBezTo>
                      <a:cubicBezTo>
                        <a:pt x="6" y="28"/>
                        <a:pt x="48" y="0"/>
                        <a:pt x="107" y="0"/>
                      </a:cubicBezTo>
                      <a:cubicBezTo>
                        <a:pt x="155" y="0"/>
                        <a:pt x="195" y="22"/>
                        <a:pt x="198" y="70"/>
                      </a:cubicBezTo>
                      <a:lnTo>
                        <a:pt x="136" y="70"/>
                      </a:lnTo>
                      <a:cubicBezTo>
                        <a:pt x="133" y="45"/>
                        <a:pt x="113" y="42"/>
                        <a:pt x="102" y="42"/>
                      </a:cubicBezTo>
                      <a:cubicBezTo>
                        <a:pt x="82" y="42"/>
                        <a:pt x="68" y="50"/>
                        <a:pt x="68" y="64"/>
                      </a:cubicBezTo>
                      <a:cubicBezTo>
                        <a:pt x="68" y="81"/>
                        <a:pt x="79" y="84"/>
                        <a:pt x="99" y="90"/>
                      </a:cubicBezTo>
                      <a:lnTo>
                        <a:pt x="141" y="101"/>
                      </a:lnTo>
                      <a:cubicBezTo>
                        <a:pt x="184" y="112"/>
                        <a:pt x="203" y="135"/>
                        <a:pt x="203" y="166"/>
                      </a:cubicBezTo>
                      <a:cubicBezTo>
                        <a:pt x="203" y="206"/>
                        <a:pt x="169" y="248"/>
                        <a:pt x="96" y="248"/>
                      </a:cubicBezTo>
                      <a:cubicBezTo>
                        <a:pt x="65" y="248"/>
                        <a:pt x="37" y="242"/>
                        <a:pt x="17" y="220"/>
                      </a:cubicBezTo>
                      <a:cubicBezTo>
                        <a:pt x="3" y="203"/>
                        <a:pt x="0" y="186"/>
                        <a:pt x="0" y="175"/>
                      </a:cubicBezTo>
                      <a:lnTo>
                        <a:pt x="65" y="175"/>
                      </a:lnTo>
                      <a:lnTo>
                        <a:pt x="65" y="172"/>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grpSp>
            <p:nvGrpSpPr>
              <p:cNvPr id="556" name="Group 555">
                <a:extLst>
                  <a:ext uri="{FF2B5EF4-FFF2-40B4-BE49-F238E27FC236}">
                    <a16:creationId xmlns:a16="http://schemas.microsoft.com/office/drawing/2014/main" id="{5EF16101-67FB-417F-859A-0EFD3CB18890}"/>
                  </a:ext>
                </a:extLst>
              </p:cNvPr>
              <p:cNvGrpSpPr/>
              <p:nvPr/>
            </p:nvGrpSpPr>
            <p:grpSpPr>
              <a:xfrm>
                <a:off x="5573395" y="3237193"/>
                <a:ext cx="922337" cy="153988"/>
                <a:chOff x="1277938" y="3140075"/>
                <a:chExt cx="922337" cy="153988"/>
              </a:xfrm>
              <a:solidFill>
                <a:srgbClr val="5F5F5F"/>
              </a:solidFill>
            </p:grpSpPr>
            <p:sp>
              <p:nvSpPr>
                <p:cNvPr id="557" name="Freeform 61">
                  <a:extLst>
                    <a:ext uri="{FF2B5EF4-FFF2-40B4-BE49-F238E27FC236}">
                      <a16:creationId xmlns:a16="http://schemas.microsoft.com/office/drawing/2014/main" id="{1EF1DB14-882E-431D-B3DC-793AD75FA231}"/>
                    </a:ext>
                  </a:extLst>
                </p:cNvPr>
                <p:cNvSpPr>
                  <a:spLocks noChangeArrowheads="1"/>
                </p:cNvSpPr>
                <p:nvPr/>
              </p:nvSpPr>
              <p:spPr bwMode="auto">
                <a:xfrm>
                  <a:off x="1277938" y="3140075"/>
                  <a:ext cx="82550" cy="120650"/>
                </a:xfrm>
                <a:custGeom>
                  <a:avLst/>
                  <a:gdLst>
                    <a:gd name="T0" fmla="*/ 223 w 230"/>
                    <a:gd name="T1" fmla="*/ 0 h 334"/>
                    <a:gd name="T2" fmla="*/ 223 w 230"/>
                    <a:gd name="T3" fmla="*/ 53 h 334"/>
                    <a:gd name="T4" fmla="*/ 71 w 230"/>
                    <a:gd name="T5" fmla="*/ 53 h 334"/>
                    <a:gd name="T6" fmla="*/ 71 w 230"/>
                    <a:gd name="T7" fmla="*/ 132 h 334"/>
                    <a:gd name="T8" fmla="*/ 215 w 230"/>
                    <a:gd name="T9" fmla="*/ 132 h 334"/>
                    <a:gd name="T10" fmla="*/ 215 w 230"/>
                    <a:gd name="T11" fmla="*/ 186 h 334"/>
                    <a:gd name="T12" fmla="*/ 71 w 230"/>
                    <a:gd name="T13" fmla="*/ 186 h 334"/>
                    <a:gd name="T14" fmla="*/ 71 w 230"/>
                    <a:gd name="T15" fmla="*/ 276 h 334"/>
                    <a:gd name="T16" fmla="*/ 229 w 230"/>
                    <a:gd name="T17" fmla="*/ 276 h 334"/>
                    <a:gd name="T18" fmla="*/ 229 w 230"/>
                    <a:gd name="T19" fmla="*/ 333 h 334"/>
                    <a:gd name="T20" fmla="*/ 0 w 230"/>
                    <a:gd name="T21" fmla="*/ 333 h 334"/>
                    <a:gd name="T22" fmla="*/ 0 w 230"/>
                    <a:gd name="T23" fmla="*/ 0 h 334"/>
                    <a:gd name="T24" fmla="*/ 223 w 230"/>
                    <a:gd name="T25" fmla="*/ 0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0" h="334">
                      <a:moveTo>
                        <a:pt x="223" y="0"/>
                      </a:moveTo>
                      <a:lnTo>
                        <a:pt x="223" y="53"/>
                      </a:lnTo>
                      <a:lnTo>
                        <a:pt x="71" y="53"/>
                      </a:lnTo>
                      <a:lnTo>
                        <a:pt x="71" y="132"/>
                      </a:lnTo>
                      <a:lnTo>
                        <a:pt x="215" y="132"/>
                      </a:lnTo>
                      <a:lnTo>
                        <a:pt x="215" y="186"/>
                      </a:lnTo>
                      <a:lnTo>
                        <a:pt x="71" y="186"/>
                      </a:lnTo>
                      <a:lnTo>
                        <a:pt x="71" y="276"/>
                      </a:lnTo>
                      <a:lnTo>
                        <a:pt x="229" y="276"/>
                      </a:lnTo>
                      <a:lnTo>
                        <a:pt x="229" y="333"/>
                      </a:lnTo>
                      <a:lnTo>
                        <a:pt x="0" y="333"/>
                      </a:lnTo>
                      <a:lnTo>
                        <a:pt x="0" y="0"/>
                      </a:lnTo>
                      <a:lnTo>
                        <a:pt x="223"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58" name="Freeform 62">
                  <a:extLst>
                    <a:ext uri="{FF2B5EF4-FFF2-40B4-BE49-F238E27FC236}">
                      <a16:creationId xmlns:a16="http://schemas.microsoft.com/office/drawing/2014/main" id="{E4AEE9B3-4C3F-4B27-B69A-90BB7648B665}"/>
                    </a:ext>
                  </a:extLst>
                </p:cNvPr>
                <p:cNvSpPr>
                  <a:spLocks noChangeArrowheads="1"/>
                </p:cNvSpPr>
                <p:nvPr/>
              </p:nvSpPr>
              <p:spPr bwMode="auto">
                <a:xfrm>
                  <a:off x="1381125" y="3175000"/>
                  <a:ext cx="87313" cy="119063"/>
                </a:xfrm>
                <a:custGeom>
                  <a:avLst/>
                  <a:gdLst>
                    <a:gd name="T0" fmla="*/ 240 w 241"/>
                    <a:gd name="T1" fmla="*/ 48 h 329"/>
                    <a:gd name="T2" fmla="*/ 240 w 241"/>
                    <a:gd name="T3" fmla="*/ 328 h 329"/>
                    <a:gd name="T4" fmla="*/ 170 w 241"/>
                    <a:gd name="T5" fmla="*/ 328 h 329"/>
                    <a:gd name="T6" fmla="*/ 170 w 241"/>
                    <a:gd name="T7" fmla="*/ 212 h 329"/>
                    <a:gd name="T8" fmla="*/ 105 w 241"/>
                    <a:gd name="T9" fmla="*/ 243 h 329"/>
                    <a:gd name="T10" fmla="*/ 0 w 241"/>
                    <a:gd name="T11" fmla="*/ 119 h 329"/>
                    <a:gd name="T12" fmla="*/ 99 w 241"/>
                    <a:gd name="T13" fmla="*/ 0 h 329"/>
                    <a:gd name="T14" fmla="*/ 170 w 241"/>
                    <a:gd name="T15" fmla="*/ 40 h 329"/>
                    <a:gd name="T16" fmla="*/ 173 w 241"/>
                    <a:gd name="T17" fmla="*/ 6 h 329"/>
                    <a:gd name="T18" fmla="*/ 240 w 241"/>
                    <a:gd name="T19" fmla="*/ 6 h 329"/>
                    <a:gd name="T20" fmla="*/ 240 w 241"/>
                    <a:gd name="T21" fmla="*/ 48 h 329"/>
                    <a:gd name="T22" fmla="*/ 85 w 241"/>
                    <a:gd name="T23" fmla="*/ 178 h 329"/>
                    <a:gd name="T24" fmla="*/ 122 w 241"/>
                    <a:gd name="T25" fmla="*/ 195 h 329"/>
                    <a:gd name="T26" fmla="*/ 173 w 241"/>
                    <a:gd name="T27" fmla="*/ 122 h 329"/>
                    <a:gd name="T28" fmla="*/ 119 w 241"/>
                    <a:gd name="T29" fmla="*/ 45 h 329"/>
                    <a:gd name="T30" fmla="*/ 71 w 241"/>
                    <a:gd name="T31" fmla="*/ 122 h 329"/>
                    <a:gd name="T32" fmla="*/ 85 w 241"/>
                    <a:gd name="T33" fmla="*/ 178 h 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1" h="329">
                      <a:moveTo>
                        <a:pt x="240" y="48"/>
                      </a:moveTo>
                      <a:lnTo>
                        <a:pt x="240" y="328"/>
                      </a:lnTo>
                      <a:lnTo>
                        <a:pt x="170" y="328"/>
                      </a:lnTo>
                      <a:lnTo>
                        <a:pt x="170" y="212"/>
                      </a:lnTo>
                      <a:cubicBezTo>
                        <a:pt x="164" y="220"/>
                        <a:pt x="144" y="243"/>
                        <a:pt x="105" y="243"/>
                      </a:cubicBezTo>
                      <a:cubicBezTo>
                        <a:pt x="57" y="243"/>
                        <a:pt x="0" y="209"/>
                        <a:pt x="0" y="119"/>
                      </a:cubicBezTo>
                      <a:cubicBezTo>
                        <a:pt x="0" y="29"/>
                        <a:pt x="54" y="0"/>
                        <a:pt x="99" y="0"/>
                      </a:cubicBezTo>
                      <a:cubicBezTo>
                        <a:pt x="147" y="0"/>
                        <a:pt x="164" y="29"/>
                        <a:pt x="170" y="40"/>
                      </a:cubicBezTo>
                      <a:lnTo>
                        <a:pt x="173" y="6"/>
                      </a:lnTo>
                      <a:lnTo>
                        <a:pt x="240" y="6"/>
                      </a:lnTo>
                      <a:lnTo>
                        <a:pt x="240" y="48"/>
                      </a:lnTo>
                      <a:close/>
                      <a:moveTo>
                        <a:pt x="85" y="178"/>
                      </a:moveTo>
                      <a:cubicBezTo>
                        <a:pt x="96" y="192"/>
                        <a:pt x="110" y="195"/>
                        <a:pt x="122" y="195"/>
                      </a:cubicBezTo>
                      <a:cubicBezTo>
                        <a:pt x="167" y="195"/>
                        <a:pt x="173" y="147"/>
                        <a:pt x="173" y="122"/>
                      </a:cubicBezTo>
                      <a:cubicBezTo>
                        <a:pt x="173" y="96"/>
                        <a:pt x="167" y="45"/>
                        <a:pt x="119" y="45"/>
                      </a:cubicBezTo>
                      <a:cubicBezTo>
                        <a:pt x="79" y="45"/>
                        <a:pt x="71" y="85"/>
                        <a:pt x="71" y="122"/>
                      </a:cubicBezTo>
                      <a:cubicBezTo>
                        <a:pt x="71" y="136"/>
                        <a:pt x="71" y="161"/>
                        <a:pt x="85" y="178"/>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59" name="Freeform 63">
                  <a:extLst>
                    <a:ext uri="{FF2B5EF4-FFF2-40B4-BE49-F238E27FC236}">
                      <a16:creationId xmlns:a16="http://schemas.microsoft.com/office/drawing/2014/main" id="{07BD278D-FA66-43C9-8128-4427FC49286F}"/>
                    </a:ext>
                  </a:extLst>
                </p:cNvPr>
                <p:cNvSpPr>
                  <a:spLocks noChangeArrowheads="1"/>
                </p:cNvSpPr>
                <p:nvPr/>
              </p:nvSpPr>
              <p:spPr bwMode="auto">
                <a:xfrm>
                  <a:off x="1495425" y="3175000"/>
                  <a:ext cx="80963" cy="87313"/>
                </a:xfrm>
                <a:custGeom>
                  <a:avLst/>
                  <a:gdLst>
                    <a:gd name="T0" fmla="*/ 71 w 227"/>
                    <a:gd name="T1" fmla="*/ 3 h 241"/>
                    <a:gd name="T2" fmla="*/ 71 w 227"/>
                    <a:gd name="T3" fmla="*/ 141 h 241"/>
                    <a:gd name="T4" fmla="*/ 108 w 227"/>
                    <a:gd name="T5" fmla="*/ 192 h 241"/>
                    <a:gd name="T6" fmla="*/ 153 w 227"/>
                    <a:gd name="T7" fmla="*/ 119 h 241"/>
                    <a:gd name="T8" fmla="*/ 153 w 227"/>
                    <a:gd name="T9" fmla="*/ 0 h 241"/>
                    <a:gd name="T10" fmla="*/ 223 w 227"/>
                    <a:gd name="T11" fmla="*/ 0 h 241"/>
                    <a:gd name="T12" fmla="*/ 223 w 227"/>
                    <a:gd name="T13" fmla="*/ 156 h 241"/>
                    <a:gd name="T14" fmla="*/ 223 w 227"/>
                    <a:gd name="T15" fmla="*/ 218 h 241"/>
                    <a:gd name="T16" fmla="*/ 226 w 227"/>
                    <a:gd name="T17" fmla="*/ 235 h 241"/>
                    <a:gd name="T18" fmla="*/ 158 w 227"/>
                    <a:gd name="T19" fmla="*/ 235 h 241"/>
                    <a:gd name="T20" fmla="*/ 156 w 227"/>
                    <a:gd name="T21" fmla="*/ 203 h 241"/>
                    <a:gd name="T22" fmla="*/ 85 w 227"/>
                    <a:gd name="T23" fmla="*/ 240 h 241"/>
                    <a:gd name="T24" fmla="*/ 15 w 227"/>
                    <a:gd name="T25" fmla="*/ 209 h 241"/>
                    <a:gd name="T26" fmla="*/ 0 w 227"/>
                    <a:gd name="T27" fmla="*/ 147 h 241"/>
                    <a:gd name="T28" fmla="*/ 0 w 227"/>
                    <a:gd name="T29" fmla="*/ 0 h 241"/>
                    <a:gd name="T30" fmla="*/ 71 w 227"/>
                    <a:gd name="T31" fmla="*/ 0 h 241"/>
                    <a:gd name="T32" fmla="*/ 71 w 227"/>
                    <a:gd name="T33" fmla="*/ 3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7" h="241">
                      <a:moveTo>
                        <a:pt x="71" y="3"/>
                      </a:moveTo>
                      <a:lnTo>
                        <a:pt x="71" y="141"/>
                      </a:lnTo>
                      <a:cubicBezTo>
                        <a:pt x="71" y="161"/>
                        <a:pt x="71" y="192"/>
                        <a:pt x="108" y="192"/>
                      </a:cubicBezTo>
                      <a:cubicBezTo>
                        <a:pt x="153" y="192"/>
                        <a:pt x="153" y="158"/>
                        <a:pt x="153" y="119"/>
                      </a:cubicBezTo>
                      <a:lnTo>
                        <a:pt x="153" y="0"/>
                      </a:lnTo>
                      <a:lnTo>
                        <a:pt x="223" y="0"/>
                      </a:lnTo>
                      <a:lnTo>
                        <a:pt x="223" y="156"/>
                      </a:lnTo>
                      <a:cubicBezTo>
                        <a:pt x="223" y="206"/>
                        <a:pt x="223" y="212"/>
                        <a:pt x="223" y="218"/>
                      </a:cubicBezTo>
                      <a:cubicBezTo>
                        <a:pt x="223" y="223"/>
                        <a:pt x="223" y="229"/>
                        <a:pt x="226" y="235"/>
                      </a:cubicBezTo>
                      <a:lnTo>
                        <a:pt x="158" y="235"/>
                      </a:lnTo>
                      <a:lnTo>
                        <a:pt x="156" y="203"/>
                      </a:lnTo>
                      <a:cubicBezTo>
                        <a:pt x="150" y="215"/>
                        <a:pt x="130" y="240"/>
                        <a:pt x="85" y="240"/>
                      </a:cubicBezTo>
                      <a:cubicBezTo>
                        <a:pt x="54" y="240"/>
                        <a:pt x="29" y="226"/>
                        <a:pt x="15" y="209"/>
                      </a:cubicBezTo>
                      <a:cubicBezTo>
                        <a:pt x="0" y="189"/>
                        <a:pt x="0" y="158"/>
                        <a:pt x="0" y="147"/>
                      </a:cubicBezTo>
                      <a:lnTo>
                        <a:pt x="0" y="0"/>
                      </a:lnTo>
                      <a:lnTo>
                        <a:pt x="71" y="0"/>
                      </a:lnTo>
                      <a:lnTo>
                        <a:pt x="71" y="3"/>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60" name="Freeform 64">
                  <a:extLst>
                    <a:ext uri="{FF2B5EF4-FFF2-40B4-BE49-F238E27FC236}">
                      <a16:creationId xmlns:a16="http://schemas.microsoft.com/office/drawing/2014/main" id="{F4C00403-3CAC-407C-B203-20D6182548F7}"/>
                    </a:ext>
                  </a:extLst>
                </p:cNvPr>
                <p:cNvSpPr>
                  <a:spLocks noChangeArrowheads="1"/>
                </p:cNvSpPr>
                <p:nvPr/>
              </p:nvSpPr>
              <p:spPr bwMode="auto">
                <a:xfrm>
                  <a:off x="1604963" y="3140075"/>
                  <a:ext cx="26987" cy="120650"/>
                </a:xfrm>
                <a:custGeom>
                  <a:avLst/>
                  <a:gdLst>
                    <a:gd name="T0" fmla="*/ 0 w 74"/>
                    <a:gd name="T1" fmla="*/ 0 h 336"/>
                    <a:gd name="T2" fmla="*/ 73 w 74"/>
                    <a:gd name="T3" fmla="*/ 0 h 336"/>
                    <a:gd name="T4" fmla="*/ 73 w 74"/>
                    <a:gd name="T5" fmla="*/ 59 h 336"/>
                    <a:gd name="T6" fmla="*/ 0 w 74"/>
                    <a:gd name="T7" fmla="*/ 59 h 336"/>
                    <a:gd name="T8" fmla="*/ 0 w 74"/>
                    <a:gd name="T9" fmla="*/ 0 h 336"/>
                    <a:gd name="T10" fmla="*/ 3 w 74"/>
                    <a:gd name="T11" fmla="*/ 101 h 336"/>
                    <a:gd name="T12" fmla="*/ 71 w 74"/>
                    <a:gd name="T13" fmla="*/ 101 h 336"/>
                    <a:gd name="T14" fmla="*/ 71 w 74"/>
                    <a:gd name="T15" fmla="*/ 335 h 336"/>
                    <a:gd name="T16" fmla="*/ 3 w 74"/>
                    <a:gd name="T17" fmla="*/ 335 h 336"/>
                    <a:gd name="T18" fmla="*/ 3 w 74"/>
                    <a:gd name="T19" fmla="*/ 101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4" h="336">
                      <a:moveTo>
                        <a:pt x="0" y="0"/>
                      </a:moveTo>
                      <a:lnTo>
                        <a:pt x="73" y="0"/>
                      </a:lnTo>
                      <a:lnTo>
                        <a:pt x="73" y="59"/>
                      </a:lnTo>
                      <a:lnTo>
                        <a:pt x="0" y="59"/>
                      </a:lnTo>
                      <a:lnTo>
                        <a:pt x="0" y="0"/>
                      </a:lnTo>
                      <a:close/>
                      <a:moveTo>
                        <a:pt x="3" y="101"/>
                      </a:moveTo>
                      <a:lnTo>
                        <a:pt x="71" y="101"/>
                      </a:lnTo>
                      <a:lnTo>
                        <a:pt x="71" y="335"/>
                      </a:lnTo>
                      <a:lnTo>
                        <a:pt x="3" y="335"/>
                      </a:lnTo>
                      <a:lnTo>
                        <a:pt x="3" y="101"/>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61" name="Freeform 65">
                  <a:extLst>
                    <a:ext uri="{FF2B5EF4-FFF2-40B4-BE49-F238E27FC236}">
                      <a16:creationId xmlns:a16="http://schemas.microsoft.com/office/drawing/2014/main" id="{40BCB782-D2D5-4AC3-8DD0-5C1D19FC59DF}"/>
                    </a:ext>
                  </a:extLst>
                </p:cNvPr>
                <p:cNvSpPr>
                  <a:spLocks noChangeArrowheads="1"/>
                </p:cNvSpPr>
                <p:nvPr/>
              </p:nvSpPr>
              <p:spPr bwMode="auto">
                <a:xfrm>
                  <a:off x="1660525" y="3175000"/>
                  <a:ext cx="85725" cy="117475"/>
                </a:xfrm>
                <a:custGeom>
                  <a:avLst/>
                  <a:gdLst>
                    <a:gd name="T0" fmla="*/ 65 w 238"/>
                    <a:gd name="T1" fmla="*/ 3 h 326"/>
                    <a:gd name="T2" fmla="*/ 68 w 238"/>
                    <a:gd name="T3" fmla="*/ 37 h 326"/>
                    <a:gd name="T4" fmla="*/ 139 w 238"/>
                    <a:gd name="T5" fmla="*/ 0 h 326"/>
                    <a:gd name="T6" fmla="*/ 237 w 238"/>
                    <a:gd name="T7" fmla="*/ 116 h 326"/>
                    <a:gd name="T8" fmla="*/ 136 w 238"/>
                    <a:gd name="T9" fmla="*/ 240 h 326"/>
                    <a:gd name="T10" fmla="*/ 71 w 238"/>
                    <a:gd name="T11" fmla="*/ 209 h 326"/>
                    <a:gd name="T12" fmla="*/ 71 w 238"/>
                    <a:gd name="T13" fmla="*/ 325 h 326"/>
                    <a:gd name="T14" fmla="*/ 0 w 238"/>
                    <a:gd name="T15" fmla="*/ 325 h 326"/>
                    <a:gd name="T16" fmla="*/ 0 w 238"/>
                    <a:gd name="T17" fmla="*/ 0 h 326"/>
                    <a:gd name="T18" fmla="*/ 65 w 238"/>
                    <a:gd name="T19" fmla="*/ 0 h 326"/>
                    <a:gd name="T20" fmla="*/ 65 w 238"/>
                    <a:gd name="T21" fmla="*/ 3 h 326"/>
                    <a:gd name="T22" fmla="*/ 167 w 238"/>
                    <a:gd name="T23" fmla="*/ 119 h 326"/>
                    <a:gd name="T24" fmla="*/ 119 w 238"/>
                    <a:gd name="T25" fmla="*/ 43 h 326"/>
                    <a:gd name="T26" fmla="*/ 65 w 238"/>
                    <a:gd name="T27" fmla="*/ 122 h 326"/>
                    <a:gd name="T28" fmla="*/ 116 w 238"/>
                    <a:gd name="T29" fmla="*/ 195 h 326"/>
                    <a:gd name="T30" fmla="*/ 167 w 238"/>
                    <a:gd name="T31" fmla="*/ 119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38" h="326">
                      <a:moveTo>
                        <a:pt x="65" y="3"/>
                      </a:moveTo>
                      <a:lnTo>
                        <a:pt x="68" y="37"/>
                      </a:lnTo>
                      <a:cubicBezTo>
                        <a:pt x="91" y="0"/>
                        <a:pt x="127" y="0"/>
                        <a:pt x="139" y="0"/>
                      </a:cubicBezTo>
                      <a:cubicBezTo>
                        <a:pt x="201" y="0"/>
                        <a:pt x="237" y="45"/>
                        <a:pt x="237" y="116"/>
                      </a:cubicBezTo>
                      <a:cubicBezTo>
                        <a:pt x="237" y="184"/>
                        <a:pt x="204" y="240"/>
                        <a:pt x="136" y="240"/>
                      </a:cubicBezTo>
                      <a:cubicBezTo>
                        <a:pt x="94" y="240"/>
                        <a:pt x="77" y="218"/>
                        <a:pt x="71" y="209"/>
                      </a:cubicBezTo>
                      <a:lnTo>
                        <a:pt x="71" y="325"/>
                      </a:lnTo>
                      <a:lnTo>
                        <a:pt x="0" y="325"/>
                      </a:lnTo>
                      <a:lnTo>
                        <a:pt x="0" y="0"/>
                      </a:lnTo>
                      <a:lnTo>
                        <a:pt x="65" y="0"/>
                      </a:lnTo>
                      <a:lnTo>
                        <a:pt x="65" y="3"/>
                      </a:lnTo>
                      <a:close/>
                      <a:moveTo>
                        <a:pt x="167" y="119"/>
                      </a:moveTo>
                      <a:cubicBezTo>
                        <a:pt x="167" y="91"/>
                        <a:pt x="161" y="43"/>
                        <a:pt x="119" y="43"/>
                      </a:cubicBezTo>
                      <a:cubicBezTo>
                        <a:pt x="96" y="43"/>
                        <a:pt x="65" y="60"/>
                        <a:pt x="65" y="122"/>
                      </a:cubicBezTo>
                      <a:cubicBezTo>
                        <a:pt x="65" y="136"/>
                        <a:pt x="65" y="195"/>
                        <a:pt x="116" y="195"/>
                      </a:cubicBezTo>
                      <a:cubicBezTo>
                        <a:pt x="150" y="195"/>
                        <a:pt x="167" y="164"/>
                        <a:pt x="167" y="119"/>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62" name="Freeform 66">
                  <a:extLst>
                    <a:ext uri="{FF2B5EF4-FFF2-40B4-BE49-F238E27FC236}">
                      <a16:creationId xmlns:a16="http://schemas.microsoft.com/office/drawing/2014/main" id="{EFFB7B8E-F988-4E05-8575-CF35606A82FC}"/>
                    </a:ext>
                  </a:extLst>
                </p:cNvPr>
                <p:cNvSpPr>
                  <a:spLocks noChangeArrowheads="1"/>
                </p:cNvSpPr>
                <p:nvPr/>
              </p:nvSpPr>
              <p:spPr bwMode="auto">
                <a:xfrm>
                  <a:off x="1771650" y="3173413"/>
                  <a:ext cx="134938" cy="88900"/>
                </a:xfrm>
                <a:custGeom>
                  <a:avLst/>
                  <a:gdLst>
                    <a:gd name="T0" fmla="*/ 3 w 376"/>
                    <a:gd name="T1" fmla="*/ 51 h 247"/>
                    <a:gd name="T2" fmla="*/ 0 w 376"/>
                    <a:gd name="T3" fmla="*/ 6 h 247"/>
                    <a:gd name="T4" fmla="*/ 68 w 376"/>
                    <a:gd name="T5" fmla="*/ 6 h 247"/>
                    <a:gd name="T6" fmla="*/ 71 w 376"/>
                    <a:gd name="T7" fmla="*/ 37 h 247"/>
                    <a:gd name="T8" fmla="*/ 144 w 376"/>
                    <a:gd name="T9" fmla="*/ 0 h 247"/>
                    <a:gd name="T10" fmla="*/ 217 w 376"/>
                    <a:gd name="T11" fmla="*/ 46 h 247"/>
                    <a:gd name="T12" fmla="*/ 294 w 376"/>
                    <a:gd name="T13" fmla="*/ 3 h 247"/>
                    <a:gd name="T14" fmla="*/ 364 w 376"/>
                    <a:gd name="T15" fmla="*/ 40 h 247"/>
                    <a:gd name="T16" fmla="*/ 375 w 376"/>
                    <a:gd name="T17" fmla="*/ 111 h 247"/>
                    <a:gd name="T18" fmla="*/ 375 w 376"/>
                    <a:gd name="T19" fmla="*/ 243 h 247"/>
                    <a:gd name="T20" fmla="*/ 305 w 376"/>
                    <a:gd name="T21" fmla="*/ 243 h 247"/>
                    <a:gd name="T22" fmla="*/ 305 w 376"/>
                    <a:gd name="T23" fmla="*/ 105 h 247"/>
                    <a:gd name="T24" fmla="*/ 265 w 376"/>
                    <a:gd name="T25" fmla="*/ 51 h 247"/>
                    <a:gd name="T26" fmla="*/ 223 w 376"/>
                    <a:gd name="T27" fmla="*/ 125 h 247"/>
                    <a:gd name="T28" fmla="*/ 223 w 376"/>
                    <a:gd name="T29" fmla="*/ 243 h 247"/>
                    <a:gd name="T30" fmla="*/ 152 w 376"/>
                    <a:gd name="T31" fmla="*/ 243 h 247"/>
                    <a:gd name="T32" fmla="*/ 152 w 376"/>
                    <a:gd name="T33" fmla="*/ 105 h 247"/>
                    <a:gd name="T34" fmla="*/ 113 w 376"/>
                    <a:gd name="T35" fmla="*/ 54 h 247"/>
                    <a:gd name="T36" fmla="*/ 71 w 376"/>
                    <a:gd name="T37" fmla="*/ 108 h 247"/>
                    <a:gd name="T38" fmla="*/ 71 w 376"/>
                    <a:gd name="T39" fmla="*/ 246 h 247"/>
                    <a:gd name="T40" fmla="*/ 3 w 376"/>
                    <a:gd name="T41" fmla="*/ 246 h 247"/>
                    <a:gd name="T42" fmla="*/ 3 w 376"/>
                    <a:gd name="T43" fmla="*/ 51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76" h="247">
                      <a:moveTo>
                        <a:pt x="3" y="51"/>
                      </a:moveTo>
                      <a:cubicBezTo>
                        <a:pt x="3" y="37"/>
                        <a:pt x="3" y="23"/>
                        <a:pt x="0" y="6"/>
                      </a:cubicBezTo>
                      <a:lnTo>
                        <a:pt x="68" y="6"/>
                      </a:lnTo>
                      <a:lnTo>
                        <a:pt x="71" y="37"/>
                      </a:lnTo>
                      <a:cubicBezTo>
                        <a:pt x="79" y="26"/>
                        <a:pt x="96" y="0"/>
                        <a:pt x="144" y="0"/>
                      </a:cubicBezTo>
                      <a:cubicBezTo>
                        <a:pt x="198" y="0"/>
                        <a:pt x="215" y="34"/>
                        <a:pt x="217" y="46"/>
                      </a:cubicBezTo>
                      <a:cubicBezTo>
                        <a:pt x="237" y="9"/>
                        <a:pt x="268" y="3"/>
                        <a:pt x="294" y="3"/>
                      </a:cubicBezTo>
                      <a:cubicBezTo>
                        <a:pt x="342" y="3"/>
                        <a:pt x="361" y="32"/>
                        <a:pt x="364" y="40"/>
                      </a:cubicBezTo>
                      <a:cubicBezTo>
                        <a:pt x="375" y="60"/>
                        <a:pt x="375" y="88"/>
                        <a:pt x="375" y="111"/>
                      </a:cubicBezTo>
                      <a:lnTo>
                        <a:pt x="375" y="243"/>
                      </a:lnTo>
                      <a:lnTo>
                        <a:pt x="305" y="243"/>
                      </a:lnTo>
                      <a:lnTo>
                        <a:pt x="305" y="105"/>
                      </a:lnTo>
                      <a:cubicBezTo>
                        <a:pt x="305" y="80"/>
                        <a:pt x="302" y="51"/>
                        <a:pt x="265" y="51"/>
                      </a:cubicBezTo>
                      <a:cubicBezTo>
                        <a:pt x="223" y="51"/>
                        <a:pt x="223" y="91"/>
                        <a:pt x="223" y="125"/>
                      </a:cubicBezTo>
                      <a:lnTo>
                        <a:pt x="223" y="243"/>
                      </a:lnTo>
                      <a:lnTo>
                        <a:pt x="152" y="243"/>
                      </a:lnTo>
                      <a:lnTo>
                        <a:pt x="152" y="105"/>
                      </a:lnTo>
                      <a:cubicBezTo>
                        <a:pt x="152" y="88"/>
                        <a:pt x="152" y="54"/>
                        <a:pt x="113" y="54"/>
                      </a:cubicBezTo>
                      <a:cubicBezTo>
                        <a:pt x="71" y="54"/>
                        <a:pt x="71" y="91"/>
                        <a:pt x="71" y="108"/>
                      </a:cubicBezTo>
                      <a:lnTo>
                        <a:pt x="71" y="246"/>
                      </a:lnTo>
                      <a:lnTo>
                        <a:pt x="3" y="246"/>
                      </a:lnTo>
                      <a:lnTo>
                        <a:pt x="3" y="51"/>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63" name="Freeform 67">
                  <a:extLst>
                    <a:ext uri="{FF2B5EF4-FFF2-40B4-BE49-F238E27FC236}">
                      <a16:creationId xmlns:a16="http://schemas.microsoft.com/office/drawing/2014/main" id="{B54F61C2-614A-4E01-BA49-DCD7E8289074}"/>
                    </a:ext>
                  </a:extLst>
                </p:cNvPr>
                <p:cNvSpPr>
                  <a:spLocks noChangeArrowheads="1"/>
                </p:cNvSpPr>
                <p:nvPr/>
              </p:nvSpPr>
              <p:spPr bwMode="auto">
                <a:xfrm>
                  <a:off x="1933575" y="3173413"/>
                  <a:ext cx="80963" cy="90487"/>
                </a:xfrm>
                <a:custGeom>
                  <a:avLst/>
                  <a:gdLst>
                    <a:gd name="T0" fmla="*/ 115 w 227"/>
                    <a:gd name="T1" fmla="*/ 204 h 250"/>
                    <a:gd name="T2" fmla="*/ 155 w 227"/>
                    <a:gd name="T3" fmla="*/ 170 h 250"/>
                    <a:gd name="T4" fmla="*/ 217 w 227"/>
                    <a:gd name="T5" fmla="*/ 170 h 250"/>
                    <a:gd name="T6" fmla="*/ 194 w 227"/>
                    <a:gd name="T7" fmla="*/ 221 h 250"/>
                    <a:gd name="T8" fmla="*/ 113 w 227"/>
                    <a:gd name="T9" fmla="*/ 249 h 250"/>
                    <a:gd name="T10" fmla="*/ 31 w 227"/>
                    <a:gd name="T11" fmla="*/ 221 h 250"/>
                    <a:gd name="T12" fmla="*/ 0 w 227"/>
                    <a:gd name="T13" fmla="*/ 130 h 250"/>
                    <a:gd name="T14" fmla="*/ 48 w 227"/>
                    <a:gd name="T15" fmla="*/ 20 h 250"/>
                    <a:gd name="T16" fmla="*/ 113 w 227"/>
                    <a:gd name="T17" fmla="*/ 0 h 250"/>
                    <a:gd name="T18" fmla="*/ 209 w 227"/>
                    <a:gd name="T19" fmla="*/ 57 h 250"/>
                    <a:gd name="T20" fmla="*/ 223 w 227"/>
                    <a:gd name="T21" fmla="*/ 142 h 250"/>
                    <a:gd name="T22" fmla="*/ 67 w 227"/>
                    <a:gd name="T23" fmla="*/ 142 h 250"/>
                    <a:gd name="T24" fmla="*/ 115 w 227"/>
                    <a:gd name="T25" fmla="*/ 204 h 250"/>
                    <a:gd name="T26" fmla="*/ 155 w 227"/>
                    <a:gd name="T27" fmla="*/ 96 h 250"/>
                    <a:gd name="T28" fmla="*/ 115 w 227"/>
                    <a:gd name="T29" fmla="*/ 43 h 250"/>
                    <a:gd name="T30" fmla="*/ 70 w 227"/>
                    <a:gd name="T31" fmla="*/ 96 h 250"/>
                    <a:gd name="T32" fmla="*/ 155 w 227"/>
                    <a:gd name="T33" fmla="*/ 96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7" h="250">
                      <a:moveTo>
                        <a:pt x="115" y="204"/>
                      </a:moveTo>
                      <a:cubicBezTo>
                        <a:pt x="132" y="204"/>
                        <a:pt x="149" y="198"/>
                        <a:pt x="155" y="170"/>
                      </a:cubicBezTo>
                      <a:lnTo>
                        <a:pt x="217" y="170"/>
                      </a:lnTo>
                      <a:cubicBezTo>
                        <a:pt x="217" y="181"/>
                        <a:pt x="214" y="201"/>
                        <a:pt x="194" y="221"/>
                      </a:cubicBezTo>
                      <a:cubicBezTo>
                        <a:pt x="178" y="238"/>
                        <a:pt x="147" y="249"/>
                        <a:pt x="113" y="249"/>
                      </a:cubicBezTo>
                      <a:cubicBezTo>
                        <a:pt x="93" y="249"/>
                        <a:pt x="53" y="246"/>
                        <a:pt x="31" y="221"/>
                      </a:cubicBezTo>
                      <a:cubicBezTo>
                        <a:pt x="8" y="198"/>
                        <a:pt x="0" y="167"/>
                        <a:pt x="0" y="130"/>
                      </a:cubicBezTo>
                      <a:cubicBezTo>
                        <a:pt x="0" y="94"/>
                        <a:pt x="8" y="46"/>
                        <a:pt x="48" y="20"/>
                      </a:cubicBezTo>
                      <a:cubicBezTo>
                        <a:pt x="65" y="9"/>
                        <a:pt x="87" y="0"/>
                        <a:pt x="113" y="0"/>
                      </a:cubicBezTo>
                      <a:cubicBezTo>
                        <a:pt x="147" y="0"/>
                        <a:pt x="186" y="15"/>
                        <a:pt x="209" y="57"/>
                      </a:cubicBezTo>
                      <a:cubicBezTo>
                        <a:pt x="226" y="88"/>
                        <a:pt x="223" y="125"/>
                        <a:pt x="223" y="142"/>
                      </a:cubicBezTo>
                      <a:lnTo>
                        <a:pt x="67" y="142"/>
                      </a:lnTo>
                      <a:cubicBezTo>
                        <a:pt x="67" y="156"/>
                        <a:pt x="67" y="204"/>
                        <a:pt x="115" y="204"/>
                      </a:cubicBezTo>
                      <a:close/>
                      <a:moveTo>
                        <a:pt x="155" y="96"/>
                      </a:moveTo>
                      <a:cubicBezTo>
                        <a:pt x="155" y="85"/>
                        <a:pt x="155" y="43"/>
                        <a:pt x="115" y="43"/>
                      </a:cubicBezTo>
                      <a:cubicBezTo>
                        <a:pt x="84" y="43"/>
                        <a:pt x="73" y="68"/>
                        <a:pt x="70" y="96"/>
                      </a:cubicBezTo>
                      <a:lnTo>
                        <a:pt x="155" y="96"/>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64" name="Freeform 68">
                  <a:extLst>
                    <a:ext uri="{FF2B5EF4-FFF2-40B4-BE49-F238E27FC236}">
                      <a16:creationId xmlns:a16="http://schemas.microsoft.com/office/drawing/2014/main" id="{DB45755C-0529-4678-80C3-E7E147284515}"/>
                    </a:ext>
                  </a:extLst>
                </p:cNvPr>
                <p:cNvSpPr>
                  <a:spLocks noChangeArrowheads="1"/>
                </p:cNvSpPr>
                <p:nvPr/>
              </p:nvSpPr>
              <p:spPr bwMode="auto">
                <a:xfrm>
                  <a:off x="2036763" y="3175000"/>
                  <a:ext cx="80962" cy="87313"/>
                </a:xfrm>
                <a:custGeom>
                  <a:avLst/>
                  <a:gdLst>
                    <a:gd name="T0" fmla="*/ 3 w 224"/>
                    <a:gd name="T1" fmla="*/ 45 h 244"/>
                    <a:gd name="T2" fmla="*/ 3 w 224"/>
                    <a:gd name="T3" fmla="*/ 3 h 244"/>
                    <a:gd name="T4" fmla="*/ 68 w 224"/>
                    <a:gd name="T5" fmla="*/ 3 h 244"/>
                    <a:gd name="T6" fmla="*/ 71 w 224"/>
                    <a:gd name="T7" fmla="*/ 40 h 244"/>
                    <a:gd name="T8" fmla="*/ 147 w 224"/>
                    <a:gd name="T9" fmla="*/ 0 h 244"/>
                    <a:gd name="T10" fmla="*/ 218 w 224"/>
                    <a:gd name="T11" fmla="*/ 45 h 244"/>
                    <a:gd name="T12" fmla="*/ 223 w 224"/>
                    <a:gd name="T13" fmla="*/ 116 h 244"/>
                    <a:gd name="T14" fmla="*/ 223 w 224"/>
                    <a:gd name="T15" fmla="*/ 243 h 244"/>
                    <a:gd name="T16" fmla="*/ 153 w 224"/>
                    <a:gd name="T17" fmla="*/ 243 h 244"/>
                    <a:gd name="T18" fmla="*/ 153 w 224"/>
                    <a:gd name="T19" fmla="*/ 91 h 244"/>
                    <a:gd name="T20" fmla="*/ 150 w 224"/>
                    <a:gd name="T21" fmla="*/ 65 h 244"/>
                    <a:gd name="T22" fmla="*/ 116 w 224"/>
                    <a:gd name="T23" fmla="*/ 45 h 244"/>
                    <a:gd name="T24" fmla="*/ 79 w 224"/>
                    <a:gd name="T25" fmla="*/ 62 h 244"/>
                    <a:gd name="T26" fmla="*/ 71 w 224"/>
                    <a:gd name="T27" fmla="*/ 99 h 244"/>
                    <a:gd name="T28" fmla="*/ 71 w 224"/>
                    <a:gd name="T29" fmla="*/ 237 h 244"/>
                    <a:gd name="T30" fmla="*/ 0 w 224"/>
                    <a:gd name="T31" fmla="*/ 237 h 244"/>
                    <a:gd name="T32" fmla="*/ 0 w 224"/>
                    <a:gd name="T33" fmla="*/ 45 h 244"/>
                    <a:gd name="T34" fmla="*/ 3 w 224"/>
                    <a:gd name="T35" fmla="*/ 45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24" h="244">
                      <a:moveTo>
                        <a:pt x="3" y="45"/>
                      </a:moveTo>
                      <a:cubicBezTo>
                        <a:pt x="3" y="45"/>
                        <a:pt x="3" y="20"/>
                        <a:pt x="3" y="3"/>
                      </a:cubicBezTo>
                      <a:lnTo>
                        <a:pt x="68" y="3"/>
                      </a:lnTo>
                      <a:lnTo>
                        <a:pt x="71" y="40"/>
                      </a:lnTo>
                      <a:cubicBezTo>
                        <a:pt x="77" y="29"/>
                        <a:pt x="96" y="0"/>
                        <a:pt x="147" y="0"/>
                      </a:cubicBezTo>
                      <a:cubicBezTo>
                        <a:pt x="192" y="0"/>
                        <a:pt x="212" y="29"/>
                        <a:pt x="218" y="45"/>
                      </a:cubicBezTo>
                      <a:cubicBezTo>
                        <a:pt x="223" y="60"/>
                        <a:pt x="223" y="71"/>
                        <a:pt x="223" y="116"/>
                      </a:cubicBezTo>
                      <a:lnTo>
                        <a:pt x="223" y="243"/>
                      </a:lnTo>
                      <a:lnTo>
                        <a:pt x="153" y="243"/>
                      </a:lnTo>
                      <a:lnTo>
                        <a:pt x="153" y="91"/>
                      </a:lnTo>
                      <a:cubicBezTo>
                        <a:pt x="153" y="82"/>
                        <a:pt x="153" y="74"/>
                        <a:pt x="150" y="65"/>
                      </a:cubicBezTo>
                      <a:cubicBezTo>
                        <a:pt x="144" y="54"/>
                        <a:pt x="133" y="45"/>
                        <a:pt x="116" y="45"/>
                      </a:cubicBezTo>
                      <a:cubicBezTo>
                        <a:pt x="102" y="45"/>
                        <a:pt x="88" y="51"/>
                        <a:pt x="79" y="62"/>
                      </a:cubicBezTo>
                      <a:cubicBezTo>
                        <a:pt x="77" y="68"/>
                        <a:pt x="71" y="79"/>
                        <a:pt x="71" y="99"/>
                      </a:cubicBezTo>
                      <a:lnTo>
                        <a:pt x="71" y="237"/>
                      </a:lnTo>
                      <a:lnTo>
                        <a:pt x="0" y="237"/>
                      </a:lnTo>
                      <a:lnTo>
                        <a:pt x="0" y="45"/>
                      </a:lnTo>
                      <a:lnTo>
                        <a:pt x="3" y="45"/>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65" name="Freeform 69">
                  <a:extLst>
                    <a:ext uri="{FF2B5EF4-FFF2-40B4-BE49-F238E27FC236}">
                      <a16:creationId xmlns:a16="http://schemas.microsoft.com/office/drawing/2014/main" id="{AB1E2193-B83E-4E03-923A-9008C4CFF0F6}"/>
                    </a:ext>
                  </a:extLst>
                </p:cNvPr>
                <p:cNvSpPr>
                  <a:spLocks noChangeArrowheads="1"/>
                </p:cNvSpPr>
                <p:nvPr/>
              </p:nvSpPr>
              <p:spPr bwMode="auto">
                <a:xfrm>
                  <a:off x="2138363" y="3151188"/>
                  <a:ext cx="61912" cy="111125"/>
                </a:xfrm>
                <a:custGeom>
                  <a:avLst/>
                  <a:gdLst>
                    <a:gd name="T0" fmla="*/ 113 w 170"/>
                    <a:gd name="T1" fmla="*/ 308 h 309"/>
                    <a:gd name="T2" fmla="*/ 42 w 170"/>
                    <a:gd name="T3" fmla="*/ 246 h 309"/>
                    <a:gd name="T4" fmla="*/ 42 w 170"/>
                    <a:gd name="T5" fmla="*/ 116 h 309"/>
                    <a:gd name="T6" fmla="*/ 0 w 170"/>
                    <a:gd name="T7" fmla="*/ 116 h 309"/>
                    <a:gd name="T8" fmla="*/ 0 w 170"/>
                    <a:gd name="T9" fmla="*/ 71 h 309"/>
                    <a:gd name="T10" fmla="*/ 45 w 170"/>
                    <a:gd name="T11" fmla="*/ 71 h 309"/>
                    <a:gd name="T12" fmla="*/ 45 w 170"/>
                    <a:gd name="T13" fmla="*/ 26 h 309"/>
                    <a:gd name="T14" fmla="*/ 113 w 170"/>
                    <a:gd name="T15" fmla="*/ 0 h 309"/>
                    <a:gd name="T16" fmla="*/ 113 w 170"/>
                    <a:gd name="T17" fmla="*/ 71 h 309"/>
                    <a:gd name="T18" fmla="*/ 169 w 170"/>
                    <a:gd name="T19" fmla="*/ 71 h 309"/>
                    <a:gd name="T20" fmla="*/ 169 w 170"/>
                    <a:gd name="T21" fmla="*/ 116 h 309"/>
                    <a:gd name="T22" fmla="*/ 113 w 170"/>
                    <a:gd name="T23" fmla="*/ 116 h 309"/>
                    <a:gd name="T24" fmla="*/ 113 w 170"/>
                    <a:gd name="T25" fmla="*/ 221 h 309"/>
                    <a:gd name="T26" fmla="*/ 144 w 170"/>
                    <a:gd name="T27" fmla="*/ 254 h 309"/>
                    <a:gd name="T28" fmla="*/ 166 w 170"/>
                    <a:gd name="T29" fmla="*/ 254 h 309"/>
                    <a:gd name="T30" fmla="*/ 166 w 170"/>
                    <a:gd name="T31" fmla="*/ 300 h 309"/>
                    <a:gd name="T32" fmla="*/ 113 w 170"/>
                    <a:gd name="T33" fmla="*/ 308 h 3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70" h="309">
                      <a:moveTo>
                        <a:pt x="113" y="308"/>
                      </a:moveTo>
                      <a:cubicBezTo>
                        <a:pt x="42" y="308"/>
                        <a:pt x="42" y="266"/>
                        <a:pt x="42" y="246"/>
                      </a:cubicBezTo>
                      <a:lnTo>
                        <a:pt x="42" y="116"/>
                      </a:lnTo>
                      <a:lnTo>
                        <a:pt x="0" y="116"/>
                      </a:lnTo>
                      <a:lnTo>
                        <a:pt x="0" y="71"/>
                      </a:lnTo>
                      <a:lnTo>
                        <a:pt x="45" y="71"/>
                      </a:lnTo>
                      <a:lnTo>
                        <a:pt x="45" y="26"/>
                      </a:lnTo>
                      <a:lnTo>
                        <a:pt x="113" y="0"/>
                      </a:lnTo>
                      <a:lnTo>
                        <a:pt x="113" y="71"/>
                      </a:lnTo>
                      <a:lnTo>
                        <a:pt x="169" y="71"/>
                      </a:lnTo>
                      <a:lnTo>
                        <a:pt x="169" y="116"/>
                      </a:lnTo>
                      <a:lnTo>
                        <a:pt x="113" y="116"/>
                      </a:lnTo>
                      <a:lnTo>
                        <a:pt x="113" y="221"/>
                      </a:lnTo>
                      <a:cubicBezTo>
                        <a:pt x="113" y="243"/>
                        <a:pt x="113" y="254"/>
                        <a:pt x="144" y="254"/>
                      </a:cubicBezTo>
                      <a:lnTo>
                        <a:pt x="166" y="254"/>
                      </a:lnTo>
                      <a:lnTo>
                        <a:pt x="166" y="300"/>
                      </a:lnTo>
                      <a:cubicBezTo>
                        <a:pt x="144" y="305"/>
                        <a:pt x="124" y="308"/>
                        <a:pt x="113" y="30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grpSp>
        <p:grpSp>
          <p:nvGrpSpPr>
            <p:cNvPr id="547" name="Group 546">
              <a:extLst>
                <a:ext uri="{FF2B5EF4-FFF2-40B4-BE49-F238E27FC236}">
                  <a16:creationId xmlns:a16="http://schemas.microsoft.com/office/drawing/2014/main" id="{793BC47F-2520-4C93-8E09-FC5EAFD3315B}"/>
                </a:ext>
              </a:extLst>
            </p:cNvPr>
            <p:cNvGrpSpPr/>
            <p:nvPr/>
          </p:nvGrpSpPr>
          <p:grpSpPr>
            <a:xfrm>
              <a:off x="2611335" y="4230683"/>
              <a:ext cx="553948" cy="388711"/>
              <a:chOff x="2615706" y="4270162"/>
              <a:chExt cx="553948" cy="388711"/>
            </a:xfrm>
          </p:grpSpPr>
          <p:sp>
            <p:nvSpPr>
              <p:cNvPr id="549" name="Freeform 15">
                <a:extLst>
                  <a:ext uri="{FF2B5EF4-FFF2-40B4-BE49-F238E27FC236}">
                    <a16:creationId xmlns:a16="http://schemas.microsoft.com/office/drawing/2014/main" id="{FBCFB3DD-6FE6-41C2-B88A-03329650B19A}"/>
                  </a:ext>
                </a:extLst>
              </p:cNvPr>
              <p:cNvSpPr>
                <a:spLocks noChangeArrowheads="1"/>
              </p:cNvSpPr>
              <p:nvPr/>
            </p:nvSpPr>
            <p:spPr bwMode="auto">
              <a:xfrm>
                <a:off x="2801259" y="4404247"/>
                <a:ext cx="368395" cy="117833"/>
              </a:xfrm>
              <a:custGeom>
                <a:avLst/>
                <a:gdLst>
                  <a:gd name="T0" fmla="*/ 70 w 1198"/>
                  <a:gd name="T1" fmla="*/ 4 h 383"/>
                  <a:gd name="T2" fmla="*/ 62 w 1198"/>
                  <a:gd name="T3" fmla="*/ 58 h 383"/>
                  <a:gd name="T4" fmla="*/ 74 w 1198"/>
                  <a:gd name="T5" fmla="*/ 125 h 383"/>
                  <a:gd name="T6" fmla="*/ 66 w 1198"/>
                  <a:gd name="T7" fmla="*/ 183 h 383"/>
                  <a:gd name="T8" fmla="*/ 20 w 1198"/>
                  <a:gd name="T9" fmla="*/ 254 h 383"/>
                  <a:gd name="T10" fmla="*/ 0 w 1198"/>
                  <a:gd name="T11" fmla="*/ 308 h 383"/>
                  <a:gd name="T12" fmla="*/ 12 w 1198"/>
                  <a:gd name="T13" fmla="*/ 312 h 383"/>
                  <a:gd name="T14" fmla="*/ 66 w 1198"/>
                  <a:gd name="T15" fmla="*/ 328 h 383"/>
                  <a:gd name="T16" fmla="*/ 149 w 1198"/>
                  <a:gd name="T17" fmla="*/ 353 h 383"/>
                  <a:gd name="T18" fmla="*/ 174 w 1198"/>
                  <a:gd name="T19" fmla="*/ 362 h 383"/>
                  <a:gd name="T20" fmla="*/ 208 w 1198"/>
                  <a:gd name="T21" fmla="*/ 382 h 383"/>
                  <a:gd name="T22" fmla="*/ 1197 w 1198"/>
                  <a:gd name="T23" fmla="*/ 382 h 383"/>
                  <a:gd name="T24" fmla="*/ 1197 w 1198"/>
                  <a:gd name="T25" fmla="*/ 0 h 383"/>
                  <a:gd name="T26" fmla="*/ 70 w 1198"/>
                  <a:gd name="T27" fmla="*/ 0 h 383"/>
                  <a:gd name="T28" fmla="*/ 70 w 1198"/>
                  <a:gd name="T29" fmla="*/ 4 h 383"/>
                  <a:gd name="T30" fmla="*/ 1010 w 1198"/>
                  <a:gd name="T31" fmla="*/ 258 h 383"/>
                  <a:gd name="T32" fmla="*/ 948 w 1198"/>
                  <a:gd name="T33" fmla="*/ 195 h 383"/>
                  <a:gd name="T34" fmla="*/ 1010 w 1198"/>
                  <a:gd name="T35" fmla="*/ 133 h 383"/>
                  <a:gd name="T36" fmla="*/ 1072 w 1198"/>
                  <a:gd name="T37" fmla="*/ 195 h 383"/>
                  <a:gd name="T38" fmla="*/ 1010 w 1198"/>
                  <a:gd name="T39" fmla="*/ 258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98" h="383">
                    <a:moveTo>
                      <a:pt x="70" y="4"/>
                    </a:moveTo>
                    <a:cubicBezTo>
                      <a:pt x="70" y="21"/>
                      <a:pt x="66" y="42"/>
                      <a:pt x="62" y="58"/>
                    </a:cubicBezTo>
                    <a:cubicBezTo>
                      <a:pt x="74" y="79"/>
                      <a:pt x="79" y="104"/>
                      <a:pt x="74" y="125"/>
                    </a:cubicBezTo>
                    <a:lnTo>
                      <a:pt x="66" y="183"/>
                    </a:lnTo>
                    <a:cubicBezTo>
                      <a:pt x="62" y="212"/>
                      <a:pt x="45" y="237"/>
                      <a:pt x="20" y="254"/>
                    </a:cubicBezTo>
                    <a:cubicBezTo>
                      <a:pt x="16" y="270"/>
                      <a:pt x="8" y="291"/>
                      <a:pt x="0" y="308"/>
                    </a:cubicBezTo>
                    <a:lnTo>
                      <a:pt x="12" y="312"/>
                    </a:lnTo>
                    <a:cubicBezTo>
                      <a:pt x="29" y="316"/>
                      <a:pt x="45" y="320"/>
                      <a:pt x="66" y="328"/>
                    </a:cubicBezTo>
                    <a:cubicBezTo>
                      <a:pt x="99" y="337"/>
                      <a:pt x="129" y="345"/>
                      <a:pt x="149" y="353"/>
                    </a:cubicBezTo>
                    <a:lnTo>
                      <a:pt x="174" y="362"/>
                    </a:lnTo>
                    <a:cubicBezTo>
                      <a:pt x="187" y="370"/>
                      <a:pt x="199" y="374"/>
                      <a:pt x="208" y="382"/>
                    </a:cubicBezTo>
                    <a:lnTo>
                      <a:pt x="1197" y="382"/>
                    </a:lnTo>
                    <a:lnTo>
                      <a:pt x="1197" y="0"/>
                    </a:lnTo>
                    <a:lnTo>
                      <a:pt x="70" y="0"/>
                    </a:lnTo>
                    <a:lnTo>
                      <a:pt x="70" y="4"/>
                    </a:lnTo>
                    <a:close/>
                    <a:moveTo>
                      <a:pt x="1010" y="258"/>
                    </a:moveTo>
                    <a:cubicBezTo>
                      <a:pt x="977" y="258"/>
                      <a:pt x="948" y="229"/>
                      <a:pt x="948" y="195"/>
                    </a:cubicBezTo>
                    <a:cubicBezTo>
                      <a:pt x="948" y="162"/>
                      <a:pt x="977" y="133"/>
                      <a:pt x="1010" y="133"/>
                    </a:cubicBezTo>
                    <a:cubicBezTo>
                      <a:pt x="1043" y="133"/>
                      <a:pt x="1072" y="162"/>
                      <a:pt x="1072" y="195"/>
                    </a:cubicBezTo>
                    <a:cubicBezTo>
                      <a:pt x="1072" y="229"/>
                      <a:pt x="1043" y="258"/>
                      <a:pt x="1010" y="258"/>
                    </a:cubicBezTo>
                    <a:close/>
                  </a:path>
                </a:pathLst>
              </a:custGeom>
              <a:solidFill>
                <a:schemeClr val="tx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50" name="Freeform 16">
                <a:extLst>
                  <a:ext uri="{FF2B5EF4-FFF2-40B4-BE49-F238E27FC236}">
                    <a16:creationId xmlns:a16="http://schemas.microsoft.com/office/drawing/2014/main" id="{AD879D09-878B-4DCA-B6D1-D7827D1FA5DA}"/>
                  </a:ext>
                </a:extLst>
              </p:cNvPr>
              <p:cNvSpPr>
                <a:spLocks noChangeArrowheads="1"/>
              </p:cNvSpPr>
              <p:nvPr/>
            </p:nvSpPr>
            <p:spPr bwMode="auto">
              <a:xfrm>
                <a:off x="2882522" y="4541041"/>
                <a:ext cx="287132" cy="117832"/>
              </a:xfrm>
              <a:custGeom>
                <a:avLst/>
                <a:gdLst>
                  <a:gd name="T0" fmla="*/ 0 w 936"/>
                  <a:gd name="T1" fmla="*/ 0 h 383"/>
                  <a:gd name="T2" fmla="*/ 2 w 936"/>
                  <a:gd name="T3" fmla="*/ 4 h 383"/>
                  <a:gd name="T4" fmla="*/ 0 w 936"/>
                  <a:gd name="T5" fmla="*/ 4 h 383"/>
                  <a:gd name="T6" fmla="*/ 0 w 936"/>
                  <a:gd name="T7" fmla="*/ 0 h 383"/>
                  <a:gd name="T8" fmla="*/ 37 w 936"/>
                  <a:gd name="T9" fmla="*/ 125 h 383"/>
                  <a:gd name="T10" fmla="*/ 37 w 936"/>
                  <a:gd name="T11" fmla="*/ 382 h 383"/>
                  <a:gd name="T12" fmla="*/ 873 w 936"/>
                  <a:gd name="T13" fmla="*/ 382 h 383"/>
                  <a:gd name="T14" fmla="*/ 935 w 936"/>
                  <a:gd name="T15" fmla="*/ 320 h 383"/>
                  <a:gd name="T16" fmla="*/ 935 w 936"/>
                  <a:gd name="T17" fmla="*/ 4 h 383"/>
                  <a:gd name="T18" fmla="*/ 2 w 936"/>
                  <a:gd name="T19" fmla="*/ 4 h 383"/>
                  <a:gd name="T20" fmla="*/ 37 w 936"/>
                  <a:gd name="T21" fmla="*/ 125 h 383"/>
                  <a:gd name="T22" fmla="*/ 740 w 936"/>
                  <a:gd name="T23" fmla="*/ 253 h 383"/>
                  <a:gd name="T24" fmla="*/ 678 w 936"/>
                  <a:gd name="T25" fmla="*/ 191 h 383"/>
                  <a:gd name="T26" fmla="*/ 740 w 936"/>
                  <a:gd name="T27" fmla="*/ 129 h 383"/>
                  <a:gd name="T28" fmla="*/ 802 w 936"/>
                  <a:gd name="T29" fmla="*/ 191 h 383"/>
                  <a:gd name="T30" fmla="*/ 740 w 936"/>
                  <a:gd name="T31" fmla="*/ 253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36" h="383">
                    <a:moveTo>
                      <a:pt x="0" y="0"/>
                    </a:moveTo>
                    <a:cubicBezTo>
                      <a:pt x="1" y="1"/>
                      <a:pt x="1" y="3"/>
                      <a:pt x="2" y="4"/>
                    </a:cubicBezTo>
                    <a:lnTo>
                      <a:pt x="0" y="4"/>
                    </a:lnTo>
                    <a:lnTo>
                      <a:pt x="0" y="0"/>
                    </a:lnTo>
                    <a:close/>
                    <a:moveTo>
                      <a:pt x="37" y="125"/>
                    </a:moveTo>
                    <a:lnTo>
                      <a:pt x="37" y="382"/>
                    </a:lnTo>
                    <a:lnTo>
                      <a:pt x="873" y="382"/>
                    </a:lnTo>
                    <a:cubicBezTo>
                      <a:pt x="910" y="382"/>
                      <a:pt x="935" y="353"/>
                      <a:pt x="935" y="320"/>
                    </a:cubicBezTo>
                    <a:lnTo>
                      <a:pt x="935" y="4"/>
                    </a:lnTo>
                    <a:lnTo>
                      <a:pt x="2" y="4"/>
                    </a:lnTo>
                    <a:cubicBezTo>
                      <a:pt x="22" y="40"/>
                      <a:pt x="37" y="80"/>
                      <a:pt x="37" y="125"/>
                    </a:cubicBezTo>
                    <a:close/>
                    <a:moveTo>
                      <a:pt x="740" y="253"/>
                    </a:moveTo>
                    <a:cubicBezTo>
                      <a:pt x="707" y="253"/>
                      <a:pt x="678" y="224"/>
                      <a:pt x="678" y="191"/>
                    </a:cubicBezTo>
                    <a:cubicBezTo>
                      <a:pt x="678" y="158"/>
                      <a:pt x="707" y="129"/>
                      <a:pt x="740" y="129"/>
                    </a:cubicBezTo>
                    <a:cubicBezTo>
                      <a:pt x="773" y="129"/>
                      <a:pt x="802" y="158"/>
                      <a:pt x="802" y="191"/>
                    </a:cubicBezTo>
                    <a:cubicBezTo>
                      <a:pt x="802" y="228"/>
                      <a:pt x="773" y="253"/>
                      <a:pt x="740" y="253"/>
                    </a:cubicBezTo>
                    <a:close/>
                  </a:path>
                </a:pathLst>
              </a:custGeom>
              <a:solidFill>
                <a:schemeClr val="tx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51" name="Freeform 17">
                <a:extLst>
                  <a:ext uri="{FF2B5EF4-FFF2-40B4-BE49-F238E27FC236}">
                    <a16:creationId xmlns:a16="http://schemas.microsoft.com/office/drawing/2014/main" id="{1BBBDE7D-E753-4876-8469-76B85C0D7227}"/>
                  </a:ext>
                </a:extLst>
              </p:cNvPr>
              <p:cNvSpPr>
                <a:spLocks noChangeArrowheads="1"/>
              </p:cNvSpPr>
              <p:nvPr/>
            </p:nvSpPr>
            <p:spPr bwMode="auto">
              <a:xfrm>
                <a:off x="2776879" y="4270162"/>
                <a:ext cx="392775" cy="116478"/>
              </a:xfrm>
              <a:custGeom>
                <a:avLst/>
                <a:gdLst>
                  <a:gd name="T0" fmla="*/ 1214 w 1277"/>
                  <a:gd name="T1" fmla="*/ 0 h 379"/>
                  <a:gd name="T2" fmla="*/ 62 w 1277"/>
                  <a:gd name="T3" fmla="*/ 0 h 379"/>
                  <a:gd name="T4" fmla="*/ 0 w 1277"/>
                  <a:gd name="T5" fmla="*/ 62 h 379"/>
                  <a:gd name="T6" fmla="*/ 0 w 1277"/>
                  <a:gd name="T7" fmla="*/ 207 h 379"/>
                  <a:gd name="T8" fmla="*/ 141 w 1277"/>
                  <a:gd name="T9" fmla="*/ 378 h 379"/>
                  <a:gd name="T10" fmla="*/ 1276 w 1277"/>
                  <a:gd name="T11" fmla="*/ 378 h 379"/>
                  <a:gd name="T12" fmla="*/ 1276 w 1277"/>
                  <a:gd name="T13" fmla="*/ 62 h 379"/>
                  <a:gd name="T14" fmla="*/ 1214 w 1277"/>
                  <a:gd name="T15" fmla="*/ 0 h 379"/>
                  <a:gd name="T16" fmla="*/ 1081 w 1277"/>
                  <a:gd name="T17" fmla="*/ 253 h 379"/>
                  <a:gd name="T18" fmla="*/ 1019 w 1277"/>
                  <a:gd name="T19" fmla="*/ 191 h 379"/>
                  <a:gd name="T20" fmla="*/ 1081 w 1277"/>
                  <a:gd name="T21" fmla="*/ 128 h 379"/>
                  <a:gd name="T22" fmla="*/ 1143 w 1277"/>
                  <a:gd name="T23" fmla="*/ 191 h 379"/>
                  <a:gd name="T24" fmla="*/ 1081 w 1277"/>
                  <a:gd name="T25" fmla="*/ 253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77" h="379">
                    <a:moveTo>
                      <a:pt x="1214" y="0"/>
                    </a:moveTo>
                    <a:lnTo>
                      <a:pt x="62" y="0"/>
                    </a:lnTo>
                    <a:cubicBezTo>
                      <a:pt x="25" y="0"/>
                      <a:pt x="0" y="29"/>
                      <a:pt x="0" y="62"/>
                    </a:cubicBezTo>
                    <a:lnTo>
                      <a:pt x="0" y="207"/>
                    </a:lnTo>
                    <a:cubicBezTo>
                      <a:pt x="75" y="237"/>
                      <a:pt x="133" y="303"/>
                      <a:pt x="141" y="378"/>
                    </a:cubicBezTo>
                    <a:lnTo>
                      <a:pt x="1276" y="378"/>
                    </a:lnTo>
                    <a:lnTo>
                      <a:pt x="1276" y="62"/>
                    </a:lnTo>
                    <a:cubicBezTo>
                      <a:pt x="1276" y="29"/>
                      <a:pt x="1247" y="0"/>
                      <a:pt x="1214" y="0"/>
                    </a:cubicBezTo>
                    <a:close/>
                    <a:moveTo>
                      <a:pt x="1081" y="253"/>
                    </a:moveTo>
                    <a:cubicBezTo>
                      <a:pt x="1048" y="253"/>
                      <a:pt x="1019" y="224"/>
                      <a:pt x="1019" y="191"/>
                    </a:cubicBezTo>
                    <a:cubicBezTo>
                      <a:pt x="1019" y="158"/>
                      <a:pt x="1048" y="128"/>
                      <a:pt x="1081" y="128"/>
                    </a:cubicBezTo>
                    <a:cubicBezTo>
                      <a:pt x="1114" y="128"/>
                      <a:pt x="1143" y="158"/>
                      <a:pt x="1143" y="191"/>
                    </a:cubicBezTo>
                    <a:cubicBezTo>
                      <a:pt x="1143" y="224"/>
                      <a:pt x="1114" y="253"/>
                      <a:pt x="1081" y="253"/>
                    </a:cubicBezTo>
                    <a:close/>
                  </a:path>
                </a:pathLst>
              </a:custGeom>
              <a:solidFill>
                <a:schemeClr val="tx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52" name="Freeform 18">
                <a:extLst>
                  <a:ext uri="{FF2B5EF4-FFF2-40B4-BE49-F238E27FC236}">
                    <a16:creationId xmlns:a16="http://schemas.microsoft.com/office/drawing/2014/main" id="{7BF91422-CA9D-45BA-9697-0F2874348C5D}"/>
                  </a:ext>
                </a:extLst>
              </p:cNvPr>
              <p:cNvSpPr>
                <a:spLocks noChangeArrowheads="1"/>
              </p:cNvSpPr>
              <p:nvPr/>
            </p:nvSpPr>
            <p:spPr bwMode="auto">
              <a:xfrm>
                <a:off x="2684781" y="4341945"/>
                <a:ext cx="119187" cy="176071"/>
              </a:xfrm>
              <a:custGeom>
                <a:avLst/>
                <a:gdLst>
                  <a:gd name="T0" fmla="*/ 8 w 387"/>
                  <a:gd name="T1" fmla="*/ 391 h 575"/>
                  <a:gd name="T2" fmla="*/ 45 w 387"/>
                  <a:gd name="T3" fmla="*/ 424 h 575"/>
                  <a:gd name="T4" fmla="*/ 191 w 387"/>
                  <a:gd name="T5" fmla="*/ 574 h 575"/>
                  <a:gd name="T6" fmla="*/ 336 w 387"/>
                  <a:gd name="T7" fmla="*/ 424 h 575"/>
                  <a:gd name="T8" fmla="*/ 374 w 387"/>
                  <a:gd name="T9" fmla="*/ 391 h 575"/>
                  <a:gd name="T10" fmla="*/ 382 w 387"/>
                  <a:gd name="T11" fmla="*/ 333 h 575"/>
                  <a:gd name="T12" fmla="*/ 361 w 387"/>
                  <a:gd name="T13" fmla="*/ 296 h 575"/>
                  <a:gd name="T14" fmla="*/ 374 w 387"/>
                  <a:gd name="T15" fmla="*/ 187 h 575"/>
                  <a:gd name="T16" fmla="*/ 228 w 387"/>
                  <a:gd name="T17" fmla="*/ 38 h 575"/>
                  <a:gd name="T18" fmla="*/ 199 w 387"/>
                  <a:gd name="T19" fmla="*/ 0 h 575"/>
                  <a:gd name="T20" fmla="*/ 0 w 387"/>
                  <a:gd name="T21" fmla="*/ 171 h 575"/>
                  <a:gd name="T22" fmla="*/ 0 w 387"/>
                  <a:gd name="T23" fmla="*/ 192 h 575"/>
                  <a:gd name="T24" fmla="*/ 12 w 387"/>
                  <a:gd name="T25" fmla="*/ 291 h 575"/>
                  <a:gd name="T26" fmla="*/ 0 w 387"/>
                  <a:gd name="T27" fmla="*/ 333 h 575"/>
                  <a:gd name="T28" fmla="*/ 8 w 387"/>
                  <a:gd name="T29" fmla="*/ 391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87" h="575">
                    <a:moveTo>
                      <a:pt x="8" y="391"/>
                    </a:moveTo>
                    <a:cubicBezTo>
                      <a:pt x="12" y="408"/>
                      <a:pt x="25" y="424"/>
                      <a:pt x="45" y="424"/>
                    </a:cubicBezTo>
                    <a:cubicBezTo>
                      <a:pt x="66" y="566"/>
                      <a:pt x="174" y="574"/>
                      <a:pt x="191" y="574"/>
                    </a:cubicBezTo>
                    <a:cubicBezTo>
                      <a:pt x="208" y="574"/>
                      <a:pt x="316" y="570"/>
                      <a:pt x="336" y="424"/>
                    </a:cubicBezTo>
                    <a:cubicBezTo>
                      <a:pt x="357" y="424"/>
                      <a:pt x="370" y="412"/>
                      <a:pt x="374" y="391"/>
                    </a:cubicBezTo>
                    <a:lnTo>
                      <a:pt x="382" y="333"/>
                    </a:lnTo>
                    <a:cubicBezTo>
                      <a:pt x="386" y="316"/>
                      <a:pt x="378" y="300"/>
                      <a:pt x="361" y="296"/>
                    </a:cubicBezTo>
                    <a:cubicBezTo>
                      <a:pt x="365" y="271"/>
                      <a:pt x="374" y="225"/>
                      <a:pt x="374" y="187"/>
                    </a:cubicBezTo>
                    <a:cubicBezTo>
                      <a:pt x="374" y="117"/>
                      <a:pt x="311" y="46"/>
                      <a:pt x="228" y="38"/>
                    </a:cubicBezTo>
                    <a:lnTo>
                      <a:pt x="199" y="0"/>
                    </a:lnTo>
                    <a:cubicBezTo>
                      <a:pt x="0" y="9"/>
                      <a:pt x="0" y="171"/>
                      <a:pt x="0" y="171"/>
                    </a:cubicBezTo>
                    <a:lnTo>
                      <a:pt x="0" y="192"/>
                    </a:lnTo>
                    <a:cubicBezTo>
                      <a:pt x="0" y="229"/>
                      <a:pt x="8" y="271"/>
                      <a:pt x="12" y="291"/>
                    </a:cubicBezTo>
                    <a:cubicBezTo>
                      <a:pt x="8" y="300"/>
                      <a:pt x="0" y="316"/>
                      <a:pt x="0" y="333"/>
                    </a:cubicBezTo>
                    <a:lnTo>
                      <a:pt x="8" y="391"/>
                    </a:lnTo>
                  </a:path>
                </a:pathLst>
              </a:custGeom>
              <a:solidFill>
                <a:schemeClr val="tx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53" name="Freeform 19">
                <a:extLst>
                  <a:ext uri="{FF2B5EF4-FFF2-40B4-BE49-F238E27FC236}">
                    <a16:creationId xmlns:a16="http://schemas.microsoft.com/office/drawing/2014/main" id="{97C5D4B9-68B5-4850-81F7-08E3FEEC3BE9}"/>
                  </a:ext>
                </a:extLst>
              </p:cNvPr>
              <p:cNvSpPr>
                <a:spLocks noChangeArrowheads="1"/>
              </p:cNvSpPr>
              <p:nvPr/>
            </p:nvSpPr>
            <p:spPr bwMode="auto">
              <a:xfrm>
                <a:off x="2615706" y="4516662"/>
                <a:ext cx="255981" cy="142211"/>
              </a:xfrm>
              <a:custGeom>
                <a:avLst/>
                <a:gdLst>
                  <a:gd name="T0" fmla="*/ 0 w 833"/>
                  <a:gd name="T1" fmla="*/ 461 h 462"/>
                  <a:gd name="T2" fmla="*/ 0 w 833"/>
                  <a:gd name="T3" fmla="*/ 204 h 462"/>
                  <a:gd name="T4" fmla="*/ 87 w 833"/>
                  <a:gd name="T5" fmla="*/ 54 h 462"/>
                  <a:gd name="T6" fmla="*/ 87 w 833"/>
                  <a:gd name="T7" fmla="*/ 54 h 462"/>
                  <a:gd name="T8" fmla="*/ 183 w 833"/>
                  <a:gd name="T9" fmla="*/ 25 h 462"/>
                  <a:gd name="T10" fmla="*/ 237 w 833"/>
                  <a:gd name="T11" fmla="*/ 8 h 462"/>
                  <a:gd name="T12" fmla="*/ 275 w 833"/>
                  <a:gd name="T13" fmla="*/ 0 h 462"/>
                  <a:gd name="T14" fmla="*/ 416 w 833"/>
                  <a:gd name="T15" fmla="*/ 58 h 462"/>
                  <a:gd name="T16" fmla="*/ 416 w 833"/>
                  <a:gd name="T17" fmla="*/ 58 h 462"/>
                  <a:gd name="T18" fmla="*/ 557 w 833"/>
                  <a:gd name="T19" fmla="*/ 0 h 462"/>
                  <a:gd name="T20" fmla="*/ 595 w 833"/>
                  <a:gd name="T21" fmla="*/ 8 h 462"/>
                  <a:gd name="T22" fmla="*/ 649 w 833"/>
                  <a:gd name="T23" fmla="*/ 25 h 462"/>
                  <a:gd name="T24" fmla="*/ 744 w 833"/>
                  <a:gd name="T25" fmla="*/ 54 h 462"/>
                  <a:gd name="T26" fmla="*/ 744 w 833"/>
                  <a:gd name="T27" fmla="*/ 54 h 462"/>
                  <a:gd name="T28" fmla="*/ 832 w 833"/>
                  <a:gd name="T29" fmla="*/ 204 h 462"/>
                  <a:gd name="T30" fmla="*/ 832 w 833"/>
                  <a:gd name="T31" fmla="*/ 461 h 462"/>
                  <a:gd name="T32" fmla="*/ 0 w 833"/>
                  <a:gd name="T33" fmla="*/ 461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33" h="462">
                    <a:moveTo>
                      <a:pt x="0" y="461"/>
                    </a:moveTo>
                    <a:lnTo>
                      <a:pt x="0" y="204"/>
                    </a:lnTo>
                    <a:cubicBezTo>
                      <a:pt x="0" y="141"/>
                      <a:pt x="38" y="83"/>
                      <a:pt x="87" y="54"/>
                    </a:cubicBezTo>
                    <a:lnTo>
                      <a:pt x="87" y="54"/>
                    </a:lnTo>
                    <a:cubicBezTo>
                      <a:pt x="117" y="46"/>
                      <a:pt x="150" y="33"/>
                      <a:pt x="183" y="25"/>
                    </a:cubicBezTo>
                    <a:cubicBezTo>
                      <a:pt x="204" y="21"/>
                      <a:pt x="220" y="12"/>
                      <a:pt x="237" y="8"/>
                    </a:cubicBezTo>
                    <a:cubicBezTo>
                      <a:pt x="258" y="4"/>
                      <a:pt x="275" y="0"/>
                      <a:pt x="275" y="0"/>
                    </a:cubicBezTo>
                    <a:cubicBezTo>
                      <a:pt x="304" y="37"/>
                      <a:pt x="358" y="58"/>
                      <a:pt x="416" y="58"/>
                    </a:cubicBezTo>
                    <a:lnTo>
                      <a:pt x="416" y="58"/>
                    </a:lnTo>
                    <a:cubicBezTo>
                      <a:pt x="474" y="58"/>
                      <a:pt x="528" y="37"/>
                      <a:pt x="557" y="0"/>
                    </a:cubicBezTo>
                    <a:cubicBezTo>
                      <a:pt x="557" y="0"/>
                      <a:pt x="574" y="4"/>
                      <a:pt x="595" y="8"/>
                    </a:cubicBezTo>
                    <a:cubicBezTo>
                      <a:pt x="611" y="12"/>
                      <a:pt x="628" y="16"/>
                      <a:pt x="649" y="25"/>
                    </a:cubicBezTo>
                    <a:cubicBezTo>
                      <a:pt x="682" y="33"/>
                      <a:pt x="719" y="46"/>
                      <a:pt x="744" y="54"/>
                    </a:cubicBezTo>
                    <a:lnTo>
                      <a:pt x="744" y="54"/>
                    </a:lnTo>
                    <a:cubicBezTo>
                      <a:pt x="794" y="83"/>
                      <a:pt x="832" y="137"/>
                      <a:pt x="832" y="204"/>
                    </a:cubicBezTo>
                    <a:lnTo>
                      <a:pt x="832" y="461"/>
                    </a:lnTo>
                    <a:lnTo>
                      <a:pt x="0" y="461"/>
                    </a:lnTo>
                  </a:path>
                </a:pathLst>
              </a:custGeom>
              <a:solidFill>
                <a:schemeClr val="tx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548" name="Rectangle 547">
              <a:extLst>
                <a:ext uri="{FF2B5EF4-FFF2-40B4-BE49-F238E27FC236}">
                  <a16:creationId xmlns:a16="http://schemas.microsoft.com/office/drawing/2014/main" id="{3F2398CE-311D-4701-BD0E-3B5EB43AB33F}"/>
                </a:ext>
              </a:extLst>
            </p:cNvPr>
            <p:cNvSpPr/>
            <p:nvPr/>
          </p:nvSpPr>
          <p:spPr>
            <a:xfrm>
              <a:off x="2568775" y="4077183"/>
              <a:ext cx="639069" cy="1100192"/>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p>
          </p:txBody>
        </p:sp>
      </p:grpSp>
      <p:sp>
        <p:nvSpPr>
          <p:cNvPr id="582" name="Text Box 30">
            <a:extLst>
              <a:ext uri="{FF2B5EF4-FFF2-40B4-BE49-F238E27FC236}">
                <a16:creationId xmlns:a16="http://schemas.microsoft.com/office/drawing/2014/main" id="{EE4332B6-B5F5-45C4-9E02-831455CD2D5F}"/>
              </a:ext>
            </a:extLst>
          </p:cNvPr>
          <p:cNvSpPr txBox="1">
            <a:spLocks noChangeArrowheads="1"/>
          </p:cNvSpPr>
          <p:nvPr/>
        </p:nvSpPr>
        <p:spPr bwMode="auto">
          <a:xfrm>
            <a:off x="3152324" y="3724061"/>
            <a:ext cx="640811" cy="369332"/>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solidFill>
                  <a:schemeClr val="bg2">
                    <a:lumMod val="10000"/>
                  </a:schemeClr>
                </a:solidFill>
              </a:rPr>
              <a:t>Dynamic Routable Gateway</a:t>
            </a:r>
          </a:p>
        </p:txBody>
      </p:sp>
      <p:cxnSp>
        <p:nvCxnSpPr>
          <p:cNvPr id="583" name="Straight Connector 582">
            <a:extLst>
              <a:ext uri="{FF2B5EF4-FFF2-40B4-BE49-F238E27FC236}">
                <a16:creationId xmlns:a16="http://schemas.microsoft.com/office/drawing/2014/main" id="{F458915C-C838-4F60-A63F-8D3D0CF821E2}"/>
              </a:ext>
            </a:extLst>
          </p:cNvPr>
          <p:cNvCxnSpPr>
            <a:cxnSpLocks/>
            <a:endCxn id="500" idx="1"/>
          </p:cNvCxnSpPr>
          <p:nvPr/>
        </p:nvCxnSpPr>
        <p:spPr>
          <a:xfrm>
            <a:off x="3413270" y="2890023"/>
            <a:ext cx="170182" cy="347314"/>
          </a:xfrm>
          <a:prstGeom prst="line">
            <a:avLst/>
          </a:prstGeom>
          <a:ln w="12700">
            <a:solidFill>
              <a:srgbClr val="5F5F5F"/>
            </a:solidFill>
            <a:miter lim="800000"/>
            <a:headEnd type="none" w="sm" len="sm"/>
            <a:tailEnd type="oval" w="sm" len="sm"/>
          </a:ln>
        </p:spPr>
        <p:style>
          <a:lnRef idx="1">
            <a:schemeClr val="accent1"/>
          </a:lnRef>
          <a:fillRef idx="0">
            <a:schemeClr val="accent1"/>
          </a:fillRef>
          <a:effectRef idx="0">
            <a:schemeClr val="accent1"/>
          </a:effectRef>
          <a:fontRef idx="minor">
            <a:schemeClr val="tx1"/>
          </a:fontRef>
        </p:style>
      </p:cxnSp>
      <p:grpSp>
        <p:nvGrpSpPr>
          <p:cNvPr id="584" name="Group 583">
            <a:extLst>
              <a:ext uri="{FF2B5EF4-FFF2-40B4-BE49-F238E27FC236}">
                <a16:creationId xmlns:a16="http://schemas.microsoft.com/office/drawing/2014/main" id="{D4AE023E-C469-4F1B-BFC9-771525E027F4}"/>
              </a:ext>
            </a:extLst>
          </p:cNvPr>
          <p:cNvGrpSpPr/>
          <p:nvPr/>
        </p:nvGrpSpPr>
        <p:grpSpPr>
          <a:xfrm>
            <a:off x="3192168" y="2200173"/>
            <a:ext cx="913874" cy="776404"/>
            <a:chOff x="8809444" y="2046682"/>
            <a:chExt cx="914112" cy="776606"/>
          </a:xfrm>
        </p:grpSpPr>
        <p:grpSp>
          <p:nvGrpSpPr>
            <p:cNvPr id="585" name="Group 584">
              <a:extLst>
                <a:ext uri="{FF2B5EF4-FFF2-40B4-BE49-F238E27FC236}">
                  <a16:creationId xmlns:a16="http://schemas.microsoft.com/office/drawing/2014/main" id="{1DC48BD8-E1B8-4720-975C-79A5F04726C2}"/>
                </a:ext>
              </a:extLst>
            </p:cNvPr>
            <p:cNvGrpSpPr/>
            <p:nvPr/>
          </p:nvGrpSpPr>
          <p:grpSpPr>
            <a:xfrm>
              <a:off x="8884399" y="2106486"/>
              <a:ext cx="764202" cy="656998"/>
              <a:chOff x="6159500" y="2681288"/>
              <a:chExt cx="792163" cy="681037"/>
            </a:xfrm>
            <a:solidFill>
              <a:srgbClr val="F80000"/>
            </a:solidFill>
          </p:grpSpPr>
          <p:sp>
            <p:nvSpPr>
              <p:cNvPr id="587" name="Freeform 1">
                <a:extLst>
                  <a:ext uri="{FF2B5EF4-FFF2-40B4-BE49-F238E27FC236}">
                    <a16:creationId xmlns:a16="http://schemas.microsoft.com/office/drawing/2014/main" id="{71E4DE22-8919-4EE3-B766-5C0D47C42FD6}"/>
                  </a:ext>
                </a:extLst>
              </p:cNvPr>
              <p:cNvSpPr>
                <a:spLocks noChangeArrowheads="1"/>
              </p:cNvSpPr>
              <p:nvPr/>
            </p:nvSpPr>
            <p:spPr bwMode="auto">
              <a:xfrm>
                <a:off x="6161088" y="3032125"/>
                <a:ext cx="279400" cy="92075"/>
              </a:xfrm>
              <a:custGeom>
                <a:avLst/>
                <a:gdLst>
                  <a:gd name="T0" fmla="*/ 740 w 778"/>
                  <a:gd name="T1" fmla="*/ 0 h 255"/>
                  <a:gd name="T2" fmla="*/ 37 w 778"/>
                  <a:gd name="T3" fmla="*/ 0 h 255"/>
                  <a:gd name="T4" fmla="*/ 0 w 778"/>
                  <a:gd name="T5" fmla="*/ 37 h 255"/>
                  <a:gd name="T6" fmla="*/ 0 w 778"/>
                  <a:gd name="T7" fmla="*/ 254 h 255"/>
                  <a:gd name="T8" fmla="*/ 777 w 778"/>
                  <a:gd name="T9" fmla="*/ 254 h 255"/>
                  <a:gd name="T10" fmla="*/ 777 w 778"/>
                  <a:gd name="T11" fmla="*/ 37 h 255"/>
                  <a:gd name="T12" fmla="*/ 740 w 778"/>
                  <a:gd name="T13" fmla="*/ 0 h 255"/>
                  <a:gd name="T14" fmla="*/ 669 w 778"/>
                  <a:gd name="T15" fmla="*/ 170 h 255"/>
                  <a:gd name="T16" fmla="*/ 628 w 778"/>
                  <a:gd name="T17" fmla="*/ 129 h 255"/>
                  <a:gd name="T18" fmla="*/ 669 w 778"/>
                  <a:gd name="T19" fmla="*/ 87 h 255"/>
                  <a:gd name="T20" fmla="*/ 711 w 778"/>
                  <a:gd name="T21" fmla="*/ 129 h 255"/>
                  <a:gd name="T22" fmla="*/ 669 w 778"/>
                  <a:gd name="T23" fmla="*/ 170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78" h="255">
                    <a:moveTo>
                      <a:pt x="740" y="0"/>
                    </a:moveTo>
                    <a:lnTo>
                      <a:pt x="37" y="0"/>
                    </a:lnTo>
                    <a:cubicBezTo>
                      <a:pt x="17" y="0"/>
                      <a:pt x="0" y="17"/>
                      <a:pt x="0" y="37"/>
                    </a:cubicBezTo>
                    <a:lnTo>
                      <a:pt x="0" y="254"/>
                    </a:lnTo>
                    <a:lnTo>
                      <a:pt x="777" y="254"/>
                    </a:lnTo>
                    <a:lnTo>
                      <a:pt x="777" y="37"/>
                    </a:lnTo>
                    <a:cubicBezTo>
                      <a:pt x="777" y="17"/>
                      <a:pt x="761" y="0"/>
                      <a:pt x="740" y="0"/>
                    </a:cubicBezTo>
                    <a:close/>
                    <a:moveTo>
                      <a:pt x="669" y="170"/>
                    </a:moveTo>
                    <a:cubicBezTo>
                      <a:pt x="644" y="170"/>
                      <a:pt x="628" y="150"/>
                      <a:pt x="628" y="129"/>
                    </a:cubicBezTo>
                    <a:cubicBezTo>
                      <a:pt x="628" y="104"/>
                      <a:pt x="648" y="87"/>
                      <a:pt x="669" y="87"/>
                    </a:cubicBezTo>
                    <a:cubicBezTo>
                      <a:pt x="694" y="87"/>
                      <a:pt x="711" y="108"/>
                      <a:pt x="711" y="129"/>
                    </a:cubicBezTo>
                    <a:cubicBezTo>
                      <a:pt x="711" y="154"/>
                      <a:pt x="690" y="170"/>
                      <a:pt x="669" y="170"/>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799"/>
              </a:p>
            </p:txBody>
          </p:sp>
          <p:sp>
            <p:nvSpPr>
              <p:cNvPr id="588" name="Freeform 2">
                <a:extLst>
                  <a:ext uri="{FF2B5EF4-FFF2-40B4-BE49-F238E27FC236}">
                    <a16:creationId xmlns:a16="http://schemas.microsoft.com/office/drawing/2014/main" id="{1A111C7D-A282-417F-A78F-E241735551F9}"/>
                  </a:ext>
                </a:extLst>
              </p:cNvPr>
              <p:cNvSpPr>
                <a:spLocks noChangeArrowheads="1"/>
              </p:cNvSpPr>
              <p:nvPr/>
            </p:nvSpPr>
            <p:spPr bwMode="auto">
              <a:xfrm>
                <a:off x="6161088" y="3149600"/>
                <a:ext cx="279400" cy="93663"/>
              </a:xfrm>
              <a:custGeom>
                <a:avLst/>
                <a:gdLst>
                  <a:gd name="T0" fmla="*/ 0 w 778"/>
                  <a:gd name="T1" fmla="*/ 0 h 259"/>
                  <a:gd name="T2" fmla="*/ 0 w 778"/>
                  <a:gd name="T3" fmla="*/ 258 h 259"/>
                  <a:gd name="T4" fmla="*/ 777 w 778"/>
                  <a:gd name="T5" fmla="*/ 258 h 259"/>
                  <a:gd name="T6" fmla="*/ 777 w 778"/>
                  <a:gd name="T7" fmla="*/ 0 h 259"/>
                  <a:gd name="T8" fmla="*/ 0 w 778"/>
                  <a:gd name="T9" fmla="*/ 0 h 259"/>
                  <a:gd name="T10" fmla="*/ 669 w 778"/>
                  <a:gd name="T11" fmla="*/ 175 h 259"/>
                  <a:gd name="T12" fmla="*/ 628 w 778"/>
                  <a:gd name="T13" fmla="*/ 133 h 259"/>
                  <a:gd name="T14" fmla="*/ 669 w 778"/>
                  <a:gd name="T15" fmla="*/ 92 h 259"/>
                  <a:gd name="T16" fmla="*/ 711 w 778"/>
                  <a:gd name="T17" fmla="*/ 133 h 259"/>
                  <a:gd name="T18" fmla="*/ 669 w 778"/>
                  <a:gd name="T19" fmla="*/ 175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78" h="259">
                    <a:moveTo>
                      <a:pt x="0" y="0"/>
                    </a:moveTo>
                    <a:lnTo>
                      <a:pt x="0" y="258"/>
                    </a:lnTo>
                    <a:lnTo>
                      <a:pt x="777" y="258"/>
                    </a:lnTo>
                    <a:lnTo>
                      <a:pt x="777" y="0"/>
                    </a:lnTo>
                    <a:lnTo>
                      <a:pt x="0" y="0"/>
                    </a:lnTo>
                    <a:close/>
                    <a:moveTo>
                      <a:pt x="669" y="175"/>
                    </a:moveTo>
                    <a:cubicBezTo>
                      <a:pt x="644" y="175"/>
                      <a:pt x="628" y="154"/>
                      <a:pt x="628" y="133"/>
                    </a:cubicBezTo>
                    <a:cubicBezTo>
                      <a:pt x="628" y="108"/>
                      <a:pt x="648" y="92"/>
                      <a:pt x="669" y="92"/>
                    </a:cubicBezTo>
                    <a:cubicBezTo>
                      <a:pt x="694" y="92"/>
                      <a:pt x="711" y="113"/>
                      <a:pt x="711" y="133"/>
                    </a:cubicBezTo>
                    <a:cubicBezTo>
                      <a:pt x="711" y="158"/>
                      <a:pt x="690" y="175"/>
                      <a:pt x="669" y="175"/>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799"/>
              </a:p>
            </p:txBody>
          </p:sp>
          <p:sp>
            <p:nvSpPr>
              <p:cNvPr id="589" name="Freeform 3">
                <a:extLst>
                  <a:ext uri="{FF2B5EF4-FFF2-40B4-BE49-F238E27FC236}">
                    <a16:creationId xmlns:a16="http://schemas.microsoft.com/office/drawing/2014/main" id="{E1DFA6A2-5904-43A2-BEC4-04BC033909B7}"/>
                  </a:ext>
                </a:extLst>
              </p:cNvPr>
              <p:cNvSpPr>
                <a:spLocks noChangeArrowheads="1"/>
              </p:cNvSpPr>
              <p:nvPr/>
            </p:nvSpPr>
            <p:spPr bwMode="auto">
              <a:xfrm>
                <a:off x="6159500" y="3270250"/>
                <a:ext cx="279400" cy="92075"/>
              </a:xfrm>
              <a:custGeom>
                <a:avLst/>
                <a:gdLst>
                  <a:gd name="T0" fmla="*/ 4 w 778"/>
                  <a:gd name="T1" fmla="*/ 216 h 254"/>
                  <a:gd name="T2" fmla="*/ 41 w 778"/>
                  <a:gd name="T3" fmla="*/ 253 h 254"/>
                  <a:gd name="T4" fmla="*/ 740 w 778"/>
                  <a:gd name="T5" fmla="*/ 253 h 254"/>
                  <a:gd name="T6" fmla="*/ 777 w 778"/>
                  <a:gd name="T7" fmla="*/ 216 h 254"/>
                  <a:gd name="T8" fmla="*/ 777 w 778"/>
                  <a:gd name="T9" fmla="*/ 0 h 254"/>
                  <a:gd name="T10" fmla="*/ 0 w 778"/>
                  <a:gd name="T11" fmla="*/ 0 h 254"/>
                  <a:gd name="T12" fmla="*/ 0 w 778"/>
                  <a:gd name="T13" fmla="*/ 216 h 254"/>
                  <a:gd name="T14" fmla="*/ 4 w 778"/>
                  <a:gd name="T15" fmla="*/ 216 h 254"/>
                  <a:gd name="T16" fmla="*/ 673 w 778"/>
                  <a:gd name="T17" fmla="*/ 83 h 254"/>
                  <a:gd name="T18" fmla="*/ 715 w 778"/>
                  <a:gd name="T19" fmla="*/ 125 h 254"/>
                  <a:gd name="T20" fmla="*/ 673 w 778"/>
                  <a:gd name="T21" fmla="*/ 166 h 254"/>
                  <a:gd name="T22" fmla="*/ 632 w 778"/>
                  <a:gd name="T23" fmla="*/ 125 h 254"/>
                  <a:gd name="T24" fmla="*/ 673 w 778"/>
                  <a:gd name="T25" fmla="*/ 83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78" h="254">
                    <a:moveTo>
                      <a:pt x="4" y="216"/>
                    </a:moveTo>
                    <a:cubicBezTo>
                      <a:pt x="4" y="237"/>
                      <a:pt x="21" y="253"/>
                      <a:pt x="41" y="253"/>
                    </a:cubicBezTo>
                    <a:lnTo>
                      <a:pt x="740" y="253"/>
                    </a:lnTo>
                    <a:cubicBezTo>
                      <a:pt x="761" y="253"/>
                      <a:pt x="777" y="237"/>
                      <a:pt x="777" y="216"/>
                    </a:cubicBezTo>
                    <a:lnTo>
                      <a:pt x="777" y="0"/>
                    </a:lnTo>
                    <a:lnTo>
                      <a:pt x="0" y="0"/>
                    </a:lnTo>
                    <a:lnTo>
                      <a:pt x="0" y="216"/>
                    </a:lnTo>
                    <a:lnTo>
                      <a:pt x="4" y="216"/>
                    </a:lnTo>
                    <a:close/>
                    <a:moveTo>
                      <a:pt x="673" y="83"/>
                    </a:moveTo>
                    <a:cubicBezTo>
                      <a:pt x="698" y="83"/>
                      <a:pt x="715" y="104"/>
                      <a:pt x="715" y="125"/>
                    </a:cubicBezTo>
                    <a:cubicBezTo>
                      <a:pt x="715" y="150"/>
                      <a:pt x="694" y="166"/>
                      <a:pt x="673" y="166"/>
                    </a:cubicBezTo>
                    <a:cubicBezTo>
                      <a:pt x="648" y="166"/>
                      <a:pt x="632" y="145"/>
                      <a:pt x="632" y="125"/>
                    </a:cubicBezTo>
                    <a:cubicBezTo>
                      <a:pt x="632" y="100"/>
                      <a:pt x="648" y="83"/>
                      <a:pt x="673" y="83"/>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799"/>
              </a:p>
            </p:txBody>
          </p:sp>
          <p:sp>
            <p:nvSpPr>
              <p:cNvPr id="590" name="Freeform 4">
                <a:extLst>
                  <a:ext uri="{FF2B5EF4-FFF2-40B4-BE49-F238E27FC236}">
                    <a16:creationId xmlns:a16="http://schemas.microsoft.com/office/drawing/2014/main" id="{280CE3CF-2181-4780-B0C5-BBA1E7B511C8}"/>
                  </a:ext>
                </a:extLst>
              </p:cNvPr>
              <p:cNvSpPr>
                <a:spLocks noChangeArrowheads="1"/>
              </p:cNvSpPr>
              <p:nvPr/>
            </p:nvSpPr>
            <p:spPr bwMode="auto">
              <a:xfrm>
                <a:off x="6537325" y="2681288"/>
                <a:ext cx="414338" cy="231775"/>
              </a:xfrm>
              <a:custGeom>
                <a:avLst/>
                <a:gdLst>
                  <a:gd name="T0" fmla="*/ 940 w 1153"/>
                  <a:gd name="T1" fmla="*/ 233 h 646"/>
                  <a:gd name="T2" fmla="*/ 923 w 1153"/>
                  <a:gd name="T3" fmla="*/ 233 h 646"/>
                  <a:gd name="T4" fmla="*/ 728 w 1153"/>
                  <a:gd name="T5" fmla="*/ 88 h 646"/>
                  <a:gd name="T6" fmla="*/ 661 w 1153"/>
                  <a:gd name="T7" fmla="*/ 100 h 646"/>
                  <a:gd name="T8" fmla="*/ 470 w 1153"/>
                  <a:gd name="T9" fmla="*/ 0 h 646"/>
                  <a:gd name="T10" fmla="*/ 242 w 1153"/>
                  <a:gd name="T11" fmla="*/ 179 h 646"/>
                  <a:gd name="T12" fmla="*/ 233 w 1153"/>
                  <a:gd name="T13" fmla="*/ 179 h 646"/>
                  <a:gd name="T14" fmla="*/ 0 w 1153"/>
                  <a:gd name="T15" fmla="*/ 412 h 646"/>
                  <a:gd name="T16" fmla="*/ 233 w 1153"/>
                  <a:gd name="T17" fmla="*/ 645 h 646"/>
                  <a:gd name="T18" fmla="*/ 944 w 1153"/>
                  <a:gd name="T19" fmla="*/ 645 h 646"/>
                  <a:gd name="T20" fmla="*/ 1152 w 1153"/>
                  <a:gd name="T21" fmla="*/ 437 h 646"/>
                  <a:gd name="T22" fmla="*/ 940 w 1153"/>
                  <a:gd name="T23" fmla="*/ 233 h 6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53" h="646">
                    <a:moveTo>
                      <a:pt x="940" y="233"/>
                    </a:moveTo>
                    <a:cubicBezTo>
                      <a:pt x="936" y="233"/>
                      <a:pt x="927" y="233"/>
                      <a:pt x="923" y="233"/>
                    </a:cubicBezTo>
                    <a:cubicBezTo>
                      <a:pt x="898" y="150"/>
                      <a:pt x="819" y="88"/>
                      <a:pt x="728" y="88"/>
                    </a:cubicBezTo>
                    <a:cubicBezTo>
                      <a:pt x="703" y="88"/>
                      <a:pt x="682" y="92"/>
                      <a:pt x="661" y="100"/>
                    </a:cubicBezTo>
                    <a:cubicBezTo>
                      <a:pt x="620" y="38"/>
                      <a:pt x="549" y="0"/>
                      <a:pt x="470" y="0"/>
                    </a:cubicBezTo>
                    <a:cubicBezTo>
                      <a:pt x="358" y="0"/>
                      <a:pt x="266" y="75"/>
                      <a:pt x="242" y="179"/>
                    </a:cubicBezTo>
                    <a:cubicBezTo>
                      <a:pt x="237" y="179"/>
                      <a:pt x="237" y="179"/>
                      <a:pt x="233" y="179"/>
                    </a:cubicBezTo>
                    <a:cubicBezTo>
                      <a:pt x="104" y="179"/>
                      <a:pt x="0" y="283"/>
                      <a:pt x="0" y="412"/>
                    </a:cubicBezTo>
                    <a:cubicBezTo>
                      <a:pt x="0" y="541"/>
                      <a:pt x="104" y="645"/>
                      <a:pt x="233" y="645"/>
                    </a:cubicBezTo>
                    <a:lnTo>
                      <a:pt x="944" y="645"/>
                    </a:lnTo>
                    <a:cubicBezTo>
                      <a:pt x="1056" y="645"/>
                      <a:pt x="1152" y="553"/>
                      <a:pt x="1152" y="437"/>
                    </a:cubicBezTo>
                    <a:cubicBezTo>
                      <a:pt x="1152" y="320"/>
                      <a:pt x="1056" y="233"/>
                      <a:pt x="940" y="233"/>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799"/>
              </a:p>
            </p:txBody>
          </p:sp>
          <p:sp>
            <p:nvSpPr>
              <p:cNvPr id="591" name="Freeform 5">
                <a:extLst>
                  <a:ext uri="{FF2B5EF4-FFF2-40B4-BE49-F238E27FC236}">
                    <a16:creationId xmlns:a16="http://schemas.microsoft.com/office/drawing/2014/main" id="{BC46E293-01DC-41C2-8E2A-66A4D28ABFA4}"/>
                  </a:ext>
                </a:extLst>
              </p:cNvPr>
              <p:cNvSpPr>
                <a:spLocks noChangeArrowheads="1"/>
              </p:cNvSpPr>
              <p:nvPr/>
            </p:nvSpPr>
            <p:spPr bwMode="auto">
              <a:xfrm>
                <a:off x="6443663" y="2911475"/>
                <a:ext cx="147637" cy="130175"/>
              </a:xfrm>
              <a:custGeom>
                <a:avLst/>
                <a:gdLst>
                  <a:gd name="T0" fmla="*/ 54 w 412"/>
                  <a:gd name="T1" fmla="*/ 362 h 363"/>
                  <a:gd name="T2" fmla="*/ 0 w 412"/>
                  <a:gd name="T3" fmla="*/ 300 h 363"/>
                  <a:gd name="T4" fmla="*/ 50 w 412"/>
                  <a:gd name="T5" fmla="*/ 258 h 363"/>
                  <a:gd name="T6" fmla="*/ 104 w 412"/>
                  <a:gd name="T7" fmla="*/ 320 h 363"/>
                  <a:gd name="T8" fmla="*/ 54 w 412"/>
                  <a:gd name="T9" fmla="*/ 362 h 363"/>
                  <a:gd name="T10" fmla="*/ 158 w 412"/>
                  <a:gd name="T11" fmla="*/ 275 h 363"/>
                  <a:gd name="T12" fmla="*/ 104 w 412"/>
                  <a:gd name="T13" fmla="*/ 212 h 363"/>
                  <a:gd name="T14" fmla="*/ 153 w 412"/>
                  <a:gd name="T15" fmla="*/ 171 h 363"/>
                  <a:gd name="T16" fmla="*/ 208 w 412"/>
                  <a:gd name="T17" fmla="*/ 233 h 363"/>
                  <a:gd name="T18" fmla="*/ 158 w 412"/>
                  <a:gd name="T19" fmla="*/ 275 h 363"/>
                  <a:gd name="T20" fmla="*/ 257 w 412"/>
                  <a:gd name="T21" fmla="*/ 187 h 363"/>
                  <a:gd name="T22" fmla="*/ 203 w 412"/>
                  <a:gd name="T23" fmla="*/ 125 h 363"/>
                  <a:gd name="T24" fmla="*/ 253 w 412"/>
                  <a:gd name="T25" fmla="*/ 83 h 363"/>
                  <a:gd name="T26" fmla="*/ 307 w 412"/>
                  <a:gd name="T27" fmla="*/ 146 h 363"/>
                  <a:gd name="T28" fmla="*/ 257 w 412"/>
                  <a:gd name="T29" fmla="*/ 187 h 363"/>
                  <a:gd name="T30" fmla="*/ 361 w 412"/>
                  <a:gd name="T31" fmla="*/ 104 h 363"/>
                  <a:gd name="T32" fmla="*/ 307 w 412"/>
                  <a:gd name="T33" fmla="*/ 42 h 363"/>
                  <a:gd name="T34" fmla="*/ 357 w 412"/>
                  <a:gd name="T35" fmla="*/ 0 h 363"/>
                  <a:gd name="T36" fmla="*/ 411 w 412"/>
                  <a:gd name="T37" fmla="*/ 63 h 363"/>
                  <a:gd name="T38" fmla="*/ 361 w 412"/>
                  <a:gd name="T39" fmla="*/ 104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12" h="363">
                    <a:moveTo>
                      <a:pt x="54" y="362"/>
                    </a:moveTo>
                    <a:lnTo>
                      <a:pt x="0" y="300"/>
                    </a:lnTo>
                    <a:lnTo>
                      <a:pt x="50" y="258"/>
                    </a:lnTo>
                    <a:lnTo>
                      <a:pt x="104" y="320"/>
                    </a:lnTo>
                    <a:lnTo>
                      <a:pt x="54" y="362"/>
                    </a:lnTo>
                    <a:close/>
                    <a:moveTo>
                      <a:pt x="158" y="275"/>
                    </a:moveTo>
                    <a:lnTo>
                      <a:pt x="104" y="212"/>
                    </a:lnTo>
                    <a:lnTo>
                      <a:pt x="153" y="171"/>
                    </a:lnTo>
                    <a:lnTo>
                      <a:pt x="208" y="233"/>
                    </a:lnTo>
                    <a:lnTo>
                      <a:pt x="158" y="275"/>
                    </a:lnTo>
                    <a:close/>
                    <a:moveTo>
                      <a:pt x="257" y="187"/>
                    </a:moveTo>
                    <a:lnTo>
                      <a:pt x="203" y="125"/>
                    </a:lnTo>
                    <a:lnTo>
                      <a:pt x="253" y="83"/>
                    </a:lnTo>
                    <a:lnTo>
                      <a:pt x="307" y="146"/>
                    </a:lnTo>
                    <a:lnTo>
                      <a:pt x="257" y="187"/>
                    </a:lnTo>
                    <a:close/>
                    <a:moveTo>
                      <a:pt x="361" y="104"/>
                    </a:moveTo>
                    <a:lnTo>
                      <a:pt x="307" y="42"/>
                    </a:lnTo>
                    <a:lnTo>
                      <a:pt x="357" y="0"/>
                    </a:lnTo>
                    <a:lnTo>
                      <a:pt x="411" y="63"/>
                    </a:lnTo>
                    <a:lnTo>
                      <a:pt x="361" y="104"/>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799"/>
              </a:p>
            </p:txBody>
          </p:sp>
        </p:grpSp>
        <p:sp>
          <p:nvSpPr>
            <p:cNvPr id="586" name="Rectangle 585">
              <a:extLst>
                <a:ext uri="{FF2B5EF4-FFF2-40B4-BE49-F238E27FC236}">
                  <a16:creationId xmlns:a16="http://schemas.microsoft.com/office/drawing/2014/main" id="{799ADBF2-7085-45B1-95B6-58BE4F21E113}"/>
                </a:ext>
              </a:extLst>
            </p:cNvPr>
            <p:cNvSpPr/>
            <p:nvPr/>
          </p:nvSpPr>
          <p:spPr>
            <a:xfrm>
              <a:off x="8809444" y="2046682"/>
              <a:ext cx="914112" cy="776606"/>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sz="1799"/>
            </a:p>
          </p:txBody>
        </p:sp>
      </p:grpSp>
      <p:sp>
        <p:nvSpPr>
          <p:cNvPr id="592" name="Text Box 30">
            <a:extLst>
              <a:ext uri="{FF2B5EF4-FFF2-40B4-BE49-F238E27FC236}">
                <a16:creationId xmlns:a16="http://schemas.microsoft.com/office/drawing/2014/main" id="{173827D5-8B78-4128-AD2E-C67552930129}"/>
              </a:ext>
            </a:extLst>
          </p:cNvPr>
          <p:cNvSpPr txBox="1">
            <a:spLocks noChangeArrowheads="1"/>
          </p:cNvSpPr>
          <p:nvPr/>
        </p:nvSpPr>
        <p:spPr bwMode="auto">
          <a:xfrm>
            <a:off x="2935727" y="2417814"/>
            <a:ext cx="640811" cy="123111"/>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err="1">
                <a:solidFill>
                  <a:schemeClr val="bg2">
                    <a:lumMod val="10000"/>
                  </a:schemeClr>
                </a:solidFill>
              </a:rPr>
              <a:t>FastConnect</a:t>
            </a:r>
            <a:endParaRPr lang="en-US" sz="800" dirty="0">
              <a:solidFill>
                <a:schemeClr val="bg2">
                  <a:lumMod val="10000"/>
                </a:schemeClr>
              </a:solidFill>
            </a:endParaRPr>
          </a:p>
        </p:txBody>
      </p:sp>
      <p:cxnSp>
        <p:nvCxnSpPr>
          <p:cNvPr id="593" name="Straight Connector 592">
            <a:extLst>
              <a:ext uri="{FF2B5EF4-FFF2-40B4-BE49-F238E27FC236}">
                <a16:creationId xmlns:a16="http://schemas.microsoft.com/office/drawing/2014/main" id="{C7DDDC69-CA0C-40B7-87BC-79BF1B66810B}"/>
              </a:ext>
            </a:extLst>
          </p:cNvPr>
          <p:cNvCxnSpPr>
            <a:cxnSpLocks/>
          </p:cNvCxnSpPr>
          <p:nvPr/>
        </p:nvCxnSpPr>
        <p:spPr>
          <a:xfrm>
            <a:off x="2671066" y="2736039"/>
            <a:ext cx="596037" cy="0"/>
          </a:xfrm>
          <a:prstGeom prst="line">
            <a:avLst/>
          </a:prstGeom>
          <a:ln w="12700" cmpd="sng">
            <a:solidFill>
              <a:srgbClr val="5F5F5F"/>
            </a:solidFill>
            <a:miter lim="800000"/>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27884164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6489C92A-7E8C-C945-9E0F-CCF540354FB6}"/>
              </a:ext>
            </a:extLst>
          </p:cNvPr>
          <p:cNvSpPr>
            <a:spLocks noGrp="1"/>
          </p:cNvSpPr>
          <p:nvPr>
            <p:ph type="title"/>
          </p:nvPr>
        </p:nvSpPr>
        <p:spPr>
          <a:xfrm>
            <a:off x="340058" y="392621"/>
            <a:ext cx="11369011" cy="992403"/>
          </a:xfrm>
        </p:spPr>
        <p:txBody>
          <a:bodyPr>
            <a:normAutofit/>
          </a:bodyPr>
          <a:lstStyle/>
          <a:p>
            <a:pPr>
              <a:defRPr/>
            </a:pPr>
            <a:r>
              <a:rPr lang="en-US" sz="3600" kern="0" dirty="0">
                <a:ea typeface="Calibri" charset="0"/>
                <a:cs typeface="Calibri" charset="0"/>
                <a:sym typeface="Calibri"/>
              </a:rPr>
              <a:t>University of Santiago reduces costs by migrating PeopleSoft</a:t>
            </a:r>
          </a:p>
        </p:txBody>
      </p:sp>
      <p:sp>
        <p:nvSpPr>
          <p:cNvPr id="5" name="Text Placeholder 4">
            <a:extLst>
              <a:ext uri="{FF2B5EF4-FFF2-40B4-BE49-F238E27FC236}">
                <a16:creationId xmlns:a16="http://schemas.microsoft.com/office/drawing/2014/main" id="{E6C37E18-84D9-A644-BF1F-59673501A3A3}"/>
              </a:ext>
            </a:extLst>
          </p:cNvPr>
          <p:cNvSpPr>
            <a:spLocks noGrp="1"/>
          </p:cNvSpPr>
          <p:nvPr>
            <p:ph type="body" sz="quarter" idx="11"/>
          </p:nvPr>
        </p:nvSpPr>
        <p:spPr>
          <a:xfrm>
            <a:off x="815848" y="3726110"/>
            <a:ext cx="2566177" cy="1426229"/>
          </a:xfrm>
        </p:spPr>
        <p:txBody>
          <a:bodyPr>
            <a:normAutofit/>
          </a:bodyPr>
          <a:lstStyle/>
          <a:p>
            <a:pPr>
              <a:defRPr/>
            </a:pPr>
            <a:r>
              <a:rPr lang="en-US" kern="0" dirty="0">
                <a:ea typeface="Calibri" charset="0"/>
                <a:cs typeface="Calibri" charset="0"/>
                <a:sym typeface="Calibri"/>
              </a:rPr>
              <a:t>Migrated PeopleSoft dev/test and demo environment</a:t>
            </a:r>
            <a:endParaRPr lang="en-US" kern="0" dirty="0">
              <a:ea typeface="Calibri" charset="0"/>
              <a:sym typeface="Calibri"/>
            </a:endParaRPr>
          </a:p>
        </p:txBody>
      </p:sp>
      <p:sp>
        <p:nvSpPr>
          <p:cNvPr id="6" name="Text Placeholder 5">
            <a:extLst>
              <a:ext uri="{FF2B5EF4-FFF2-40B4-BE49-F238E27FC236}">
                <a16:creationId xmlns:a16="http://schemas.microsoft.com/office/drawing/2014/main" id="{76655D12-3114-9B4F-999D-8E41CBAAB333}"/>
              </a:ext>
            </a:extLst>
          </p:cNvPr>
          <p:cNvSpPr>
            <a:spLocks noGrp="1"/>
          </p:cNvSpPr>
          <p:nvPr>
            <p:ph type="body" sz="quarter" idx="13"/>
          </p:nvPr>
        </p:nvSpPr>
        <p:spPr>
          <a:xfrm>
            <a:off x="4719320" y="3726111"/>
            <a:ext cx="2566177" cy="1426229"/>
          </a:xfrm>
        </p:spPr>
        <p:txBody>
          <a:bodyPr/>
          <a:lstStyle/>
          <a:p>
            <a:r>
              <a:rPr lang="en-US" dirty="0"/>
              <a:t>Reducing costs by 35% for each of next 5 years</a:t>
            </a:r>
          </a:p>
        </p:txBody>
      </p:sp>
      <p:sp>
        <p:nvSpPr>
          <p:cNvPr id="2" name="Content Placeholder 1">
            <a:extLst>
              <a:ext uri="{FF2B5EF4-FFF2-40B4-BE49-F238E27FC236}">
                <a16:creationId xmlns:a16="http://schemas.microsoft.com/office/drawing/2014/main" id="{F6F0EFA5-BD07-D74A-A1AB-CDF55FD3396B}"/>
              </a:ext>
            </a:extLst>
          </p:cNvPr>
          <p:cNvSpPr>
            <a:spLocks noGrp="1"/>
          </p:cNvSpPr>
          <p:nvPr>
            <p:ph type="body" sz="quarter" idx="15"/>
          </p:nvPr>
        </p:nvSpPr>
        <p:spPr>
          <a:xfrm>
            <a:off x="8622792" y="3726110"/>
            <a:ext cx="2566177" cy="1426229"/>
          </a:xfrm>
        </p:spPr>
        <p:txBody>
          <a:bodyPr>
            <a:normAutofit/>
          </a:bodyPr>
          <a:lstStyle/>
          <a:p>
            <a:pPr>
              <a:defRPr/>
            </a:pPr>
            <a:r>
              <a:rPr lang="en-US" kern="0" dirty="0">
                <a:ea typeface="Calibri" charset="0"/>
                <a:cs typeface="Calibri" charset="0"/>
                <a:sym typeface="Calibri"/>
              </a:rPr>
              <a:t>Decoupling from local infrastructure improves HA</a:t>
            </a:r>
          </a:p>
          <a:p>
            <a:pPr>
              <a:defRPr/>
            </a:pPr>
            <a:endParaRPr lang="en-US" kern="0" dirty="0">
              <a:ea typeface="Calibri" charset="0"/>
              <a:cs typeface="Calibri" charset="0"/>
              <a:sym typeface="Calibri"/>
            </a:endParaRPr>
          </a:p>
        </p:txBody>
      </p:sp>
      <p:pic>
        <p:nvPicPr>
          <p:cNvPr id="9" name="Picture 8">
            <a:extLst>
              <a:ext uri="{FF2B5EF4-FFF2-40B4-BE49-F238E27FC236}">
                <a16:creationId xmlns:a16="http://schemas.microsoft.com/office/drawing/2014/main" id="{33C844C3-8AD1-4218-B06A-1EC87F10FC96}"/>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5178262" y="1357530"/>
            <a:ext cx="1505788" cy="2009145"/>
          </a:xfrm>
          <a:prstGeom prst="rect">
            <a:avLst/>
          </a:prstGeom>
        </p:spPr>
      </p:pic>
    </p:spTree>
    <p:extLst>
      <p:ext uri="{BB962C8B-B14F-4D97-AF65-F5344CB8AC3E}">
        <p14:creationId xmlns:p14="http://schemas.microsoft.com/office/powerpoint/2010/main" val="1183004469"/>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5" name="TextBox 144"/>
          <p:cNvSpPr txBox="1"/>
          <p:nvPr/>
        </p:nvSpPr>
        <p:spPr>
          <a:xfrm>
            <a:off x="3690898" y="1975066"/>
            <a:ext cx="1439231" cy="692566"/>
          </a:xfrm>
          <a:prstGeom prst="rect">
            <a:avLst/>
          </a:prstGeom>
          <a:noFill/>
          <a:ln w="19050">
            <a:solidFill>
              <a:schemeClr val="accent3"/>
            </a:solidFill>
            <a:prstDash val="sysDash"/>
          </a:ln>
        </p:spPr>
        <p:txBody>
          <a:bodyPr wrap="square" rtlCol="0">
            <a:noAutofit/>
          </a:bodyPr>
          <a:lstStyle/>
          <a:p>
            <a:pPr algn="r"/>
            <a:r>
              <a:rPr lang="en-US" sz="1000" b="1" dirty="0"/>
              <a:t>RPS OHS</a:t>
            </a:r>
          </a:p>
        </p:txBody>
      </p:sp>
      <p:sp>
        <p:nvSpPr>
          <p:cNvPr id="144" name="TextBox 143"/>
          <p:cNvSpPr txBox="1"/>
          <p:nvPr/>
        </p:nvSpPr>
        <p:spPr>
          <a:xfrm>
            <a:off x="3690899" y="2702780"/>
            <a:ext cx="1439231" cy="711464"/>
          </a:xfrm>
          <a:prstGeom prst="rect">
            <a:avLst/>
          </a:prstGeom>
          <a:noFill/>
          <a:ln w="19050">
            <a:solidFill>
              <a:schemeClr val="accent3"/>
            </a:solidFill>
            <a:prstDash val="sysDash"/>
          </a:ln>
        </p:spPr>
        <p:txBody>
          <a:bodyPr wrap="square" rtlCol="0">
            <a:noAutofit/>
          </a:bodyPr>
          <a:lstStyle/>
          <a:p>
            <a:pPr algn="r"/>
            <a:r>
              <a:rPr lang="en-US" sz="1000" b="1" dirty="0"/>
              <a:t>Web PIA</a:t>
            </a:r>
          </a:p>
        </p:txBody>
      </p:sp>
      <p:sp>
        <p:nvSpPr>
          <p:cNvPr id="166" name="Line 55"/>
          <p:cNvSpPr>
            <a:spLocks noChangeShapeType="1"/>
          </p:cNvSpPr>
          <p:nvPr/>
        </p:nvSpPr>
        <p:spPr bwMode="auto">
          <a:xfrm flipV="1">
            <a:off x="4664735" y="1652126"/>
            <a:ext cx="638587" cy="360113"/>
          </a:xfrm>
          <a:prstGeom prst="line">
            <a:avLst/>
          </a:prstGeom>
          <a:noFill/>
          <a:ln w="12700">
            <a:solidFill>
              <a:schemeClr val="tx1"/>
            </a:solidFill>
            <a:round/>
            <a:headEnd type="oval" w="sm" len="sm"/>
            <a:tailEnd type="oval" w="sm" len="sm"/>
          </a:ln>
          <a:effectLst/>
        </p:spPr>
        <p:txBody>
          <a:bodyPr wrap="square" lIns="92051" tIns="46026" rIns="92051" bIns="46026">
            <a:spAutoFit/>
          </a:bodyPr>
          <a:lstStyle/>
          <a:p>
            <a:pPr>
              <a:defRPr/>
            </a:pPr>
            <a:endParaRPr lang="en-US" sz="1799" dirty="0"/>
          </a:p>
        </p:txBody>
      </p:sp>
      <p:cxnSp>
        <p:nvCxnSpPr>
          <p:cNvPr id="246" name="Straight Connector 245"/>
          <p:cNvCxnSpPr/>
          <p:nvPr/>
        </p:nvCxnSpPr>
        <p:spPr>
          <a:xfrm>
            <a:off x="1068358" y="2864633"/>
            <a:ext cx="1961168" cy="8847"/>
          </a:xfrm>
          <a:prstGeom prst="line">
            <a:avLst/>
          </a:prstGeom>
          <a:ln w="12700">
            <a:solidFill>
              <a:srgbClr val="5F5F5F"/>
            </a:solidFill>
            <a:miter lim="800000"/>
            <a:headEnd type="none" w="sm" len="sm"/>
            <a:tailEnd type="oval" w="sm" len="sm"/>
          </a:ln>
        </p:spPr>
        <p:style>
          <a:lnRef idx="1">
            <a:schemeClr val="accent1"/>
          </a:lnRef>
          <a:fillRef idx="0">
            <a:schemeClr val="accent1"/>
          </a:fillRef>
          <a:effectRef idx="0">
            <a:schemeClr val="accent1"/>
          </a:effectRef>
          <a:fontRef idx="minor">
            <a:schemeClr val="tx1"/>
          </a:fontRef>
        </p:style>
      </p:cxnSp>
      <p:sp>
        <p:nvSpPr>
          <p:cNvPr id="118" name="Rectangle 117"/>
          <p:cNvSpPr/>
          <p:nvPr/>
        </p:nvSpPr>
        <p:spPr>
          <a:xfrm>
            <a:off x="2663035" y="1902224"/>
            <a:ext cx="5539466" cy="4205145"/>
          </a:xfrm>
          <a:prstGeom prst="rect">
            <a:avLst/>
          </a:prstGeom>
          <a:noFill/>
          <a:ln w="19050" cmpd="sng">
            <a:solidFill>
              <a:schemeClr val="accent3"/>
            </a:solidFill>
            <a:prstDash val="sysDash"/>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r>
              <a:rPr lang="en-US" sz="1799" dirty="0" err="1"/>
              <a:t>dfg</a:t>
            </a:r>
            <a:endParaRPr lang="en-US" sz="1799" dirty="0"/>
          </a:p>
        </p:txBody>
      </p:sp>
      <p:sp>
        <p:nvSpPr>
          <p:cNvPr id="3" name="Slide Number Placeholder 2"/>
          <p:cNvSpPr>
            <a:spLocks noGrp="1"/>
          </p:cNvSpPr>
          <p:nvPr>
            <p:ph type="sldNum" sz="quarter" idx="12"/>
          </p:nvPr>
        </p:nvSpPr>
        <p:spPr>
          <a:xfrm>
            <a:off x="11421747" y="6538462"/>
            <a:ext cx="381661" cy="182832"/>
          </a:xfrm>
        </p:spPr>
        <p:txBody>
          <a:bodyPr/>
          <a:lstStyle/>
          <a:p>
            <a:fld id="{C51EAA63-D034-42AE-91FA-B13B9518C7BE}" type="slidenum">
              <a:rPr lang="uk-UA" smtClean="0"/>
              <a:pPr/>
              <a:t>27</a:t>
            </a:fld>
            <a:endParaRPr lang="uk-UA" dirty="0"/>
          </a:p>
        </p:txBody>
      </p:sp>
      <p:sp>
        <p:nvSpPr>
          <p:cNvPr id="6" name="Title 1"/>
          <p:cNvSpPr txBox="1">
            <a:spLocks/>
          </p:cNvSpPr>
          <p:nvPr/>
        </p:nvSpPr>
        <p:spPr>
          <a:xfrm>
            <a:off x="540879" y="483939"/>
            <a:ext cx="11122303" cy="558654"/>
          </a:xfrm>
          <a:prstGeom prst="rect">
            <a:avLst/>
          </a:prstGeom>
        </p:spPr>
        <p:txBody>
          <a:bodyPr vert="horz" lIns="0" tIns="0" rIns="0" bIns="0" rtlCol="0" anchor="b">
            <a:noAutofit/>
          </a:bodyPr>
          <a:lstStyle>
            <a:lvl1pPr algn="l" defTabSz="914400" rtl="0" eaLnBrk="1" latinLnBrk="0" hangingPunct="1">
              <a:lnSpc>
                <a:spcPct val="80000"/>
              </a:lnSpc>
              <a:spcBef>
                <a:spcPct val="0"/>
              </a:spcBef>
              <a:buNone/>
              <a:defRPr sz="3600" kern="1200">
                <a:solidFill>
                  <a:schemeClr val="tx1"/>
                </a:solidFill>
                <a:latin typeface="+mj-lt"/>
                <a:ea typeface="+mj-ea"/>
                <a:cs typeface="+mj-cs"/>
              </a:defRPr>
            </a:lvl1pPr>
          </a:lstStyle>
          <a:p>
            <a:r>
              <a:rPr lang="en-US" sz="3199" dirty="0"/>
              <a:t>PeopleSoft Reference Architecture</a:t>
            </a:r>
          </a:p>
          <a:p>
            <a:pPr lvl="0">
              <a:defRPr/>
            </a:pPr>
            <a:r>
              <a:rPr lang="en-US" sz="2000" i="1" dirty="0">
                <a:solidFill>
                  <a:srgbClr val="FF0000"/>
                </a:solidFill>
              </a:rPr>
              <a:t>Multiple Regions with High Availability and Disaster Recovery for Production</a:t>
            </a:r>
          </a:p>
        </p:txBody>
      </p:sp>
      <p:sp>
        <p:nvSpPr>
          <p:cNvPr id="5" name="Rectangle 4"/>
          <p:cNvSpPr/>
          <p:nvPr/>
        </p:nvSpPr>
        <p:spPr>
          <a:xfrm>
            <a:off x="2214648" y="1285165"/>
            <a:ext cx="6351859" cy="5104070"/>
          </a:xfrm>
          <a:prstGeom prst="rect">
            <a:avLst/>
          </a:prstGeom>
          <a:noFill/>
          <a:ln w="19050">
            <a:solidFill>
              <a:srgbClr val="5F5F5F"/>
            </a:solid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t" anchorCtr="0" forceAA="0" compatLnSpc="1">
            <a:prstTxWarp prst="textNoShape">
              <a:avLst/>
            </a:prstTxWarp>
            <a:noAutofit/>
          </a:bodyPr>
          <a:lstStyle/>
          <a:p>
            <a:pPr lvl="0" algn="r">
              <a:lnSpc>
                <a:spcPct val="90000"/>
              </a:lnSpc>
            </a:pPr>
            <a:r>
              <a:rPr lang="en-US" sz="800" b="1" dirty="0">
                <a:solidFill>
                  <a:srgbClr val="5F5F5F"/>
                </a:solidFill>
              </a:rPr>
              <a:t>ORACLE CLOUD INFRASTRUCTURE (REGION)</a:t>
            </a:r>
          </a:p>
        </p:txBody>
      </p:sp>
      <p:sp>
        <p:nvSpPr>
          <p:cNvPr id="24" name="Rectangle 23"/>
          <p:cNvSpPr/>
          <p:nvPr/>
        </p:nvSpPr>
        <p:spPr>
          <a:xfrm>
            <a:off x="2871562" y="1727009"/>
            <a:ext cx="2458780" cy="4509865"/>
          </a:xfrm>
          <a:prstGeom prst="rect">
            <a:avLst/>
          </a:prstGeom>
          <a:noFill/>
          <a:ln w="19050">
            <a:solidFill>
              <a:schemeClr val="tx1"/>
            </a:solid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t" anchorCtr="0" forceAA="0" compatLnSpc="1">
            <a:prstTxWarp prst="textNoShape">
              <a:avLst/>
            </a:prstTxWarp>
            <a:noAutofit/>
          </a:bodyPr>
          <a:lstStyle/>
          <a:p>
            <a:pPr lvl="0">
              <a:lnSpc>
                <a:spcPct val="90000"/>
              </a:lnSpc>
            </a:pPr>
            <a:r>
              <a:rPr lang="en-US" sz="900" dirty="0">
                <a:solidFill>
                  <a:srgbClr val="5F5F5F"/>
                </a:solidFill>
              </a:rPr>
              <a:t>Availability Domain 1</a:t>
            </a:r>
          </a:p>
        </p:txBody>
      </p:sp>
      <p:sp>
        <p:nvSpPr>
          <p:cNvPr id="158" name="Rectangle 157"/>
          <p:cNvSpPr/>
          <p:nvPr/>
        </p:nvSpPr>
        <p:spPr>
          <a:xfrm>
            <a:off x="5415076" y="1719004"/>
            <a:ext cx="2373168" cy="4525489"/>
          </a:xfrm>
          <a:prstGeom prst="rect">
            <a:avLst/>
          </a:prstGeom>
          <a:noFill/>
          <a:ln w="19050">
            <a:solidFill>
              <a:schemeClr val="tx1"/>
            </a:solid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t" anchorCtr="0" forceAA="0" compatLnSpc="1">
            <a:prstTxWarp prst="textNoShape">
              <a:avLst/>
            </a:prstTxWarp>
            <a:noAutofit/>
          </a:bodyPr>
          <a:lstStyle/>
          <a:p>
            <a:pPr>
              <a:lnSpc>
                <a:spcPct val="90000"/>
              </a:lnSpc>
            </a:pPr>
            <a:r>
              <a:rPr lang="en-US" sz="900" dirty="0">
                <a:solidFill>
                  <a:srgbClr val="5F5F5F"/>
                </a:solidFill>
              </a:rPr>
              <a:t>AD2</a:t>
            </a:r>
            <a:endParaRPr lang="en-US" sz="1799" dirty="0"/>
          </a:p>
        </p:txBody>
      </p:sp>
      <p:sp>
        <p:nvSpPr>
          <p:cNvPr id="77" name="TextBox 76"/>
          <p:cNvSpPr txBox="1"/>
          <p:nvPr/>
        </p:nvSpPr>
        <p:spPr>
          <a:xfrm>
            <a:off x="2940192" y="1989922"/>
            <a:ext cx="687582" cy="4012642"/>
          </a:xfrm>
          <a:prstGeom prst="rect">
            <a:avLst/>
          </a:prstGeom>
          <a:noFill/>
          <a:ln w="19050">
            <a:solidFill>
              <a:schemeClr val="accent3"/>
            </a:solidFill>
            <a:prstDash val="sysDash"/>
          </a:ln>
        </p:spPr>
        <p:txBody>
          <a:bodyPr wrap="square" rtlCol="0">
            <a:noAutofit/>
          </a:bodyPr>
          <a:lstStyle/>
          <a:p>
            <a:pPr algn="r"/>
            <a:r>
              <a:rPr lang="en-US" sz="1000" b="1" dirty="0"/>
              <a:t>Bastion</a:t>
            </a:r>
          </a:p>
        </p:txBody>
      </p:sp>
      <p:sp>
        <p:nvSpPr>
          <p:cNvPr id="83" name="Line 54"/>
          <p:cNvSpPr>
            <a:spLocks noChangeShapeType="1"/>
          </p:cNvSpPr>
          <p:nvPr/>
        </p:nvSpPr>
        <p:spPr bwMode="auto">
          <a:xfrm flipV="1">
            <a:off x="4470509" y="2611512"/>
            <a:ext cx="1" cy="187852"/>
          </a:xfrm>
          <a:prstGeom prst="line">
            <a:avLst/>
          </a:prstGeom>
          <a:noFill/>
          <a:ln w="12700">
            <a:solidFill>
              <a:schemeClr val="tx1"/>
            </a:solidFill>
            <a:round/>
            <a:headEnd type="oval" w="sm" len="sm"/>
            <a:tailEnd type="oval" w="sm" len="sm"/>
          </a:ln>
          <a:effectLst/>
        </p:spPr>
        <p:txBody>
          <a:bodyPr wrap="square" lIns="92051" tIns="46026" rIns="92051" bIns="46026">
            <a:spAutoFit/>
          </a:bodyPr>
          <a:lstStyle/>
          <a:p>
            <a:pPr>
              <a:defRPr/>
            </a:pPr>
            <a:endParaRPr lang="en-US" sz="1600"/>
          </a:p>
        </p:txBody>
      </p:sp>
      <p:sp>
        <p:nvSpPr>
          <p:cNvPr id="89" name="Text Box 30"/>
          <p:cNvSpPr txBox="1">
            <a:spLocks noChangeArrowheads="1"/>
          </p:cNvSpPr>
          <p:nvPr/>
        </p:nvSpPr>
        <p:spPr bwMode="auto">
          <a:xfrm>
            <a:off x="2960404" y="4192070"/>
            <a:ext cx="683741" cy="122065"/>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t>Bastion Server</a:t>
            </a:r>
          </a:p>
        </p:txBody>
      </p:sp>
      <p:sp>
        <p:nvSpPr>
          <p:cNvPr id="91" name="Text Box 30"/>
          <p:cNvSpPr txBox="1">
            <a:spLocks noChangeArrowheads="1"/>
          </p:cNvSpPr>
          <p:nvPr/>
        </p:nvSpPr>
        <p:spPr bwMode="auto">
          <a:xfrm>
            <a:off x="3857538" y="2533405"/>
            <a:ext cx="540650" cy="123111"/>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t>OHS</a:t>
            </a:r>
          </a:p>
        </p:txBody>
      </p:sp>
      <p:grpSp>
        <p:nvGrpSpPr>
          <p:cNvPr id="100" name="Group 99"/>
          <p:cNvGrpSpPr/>
          <p:nvPr/>
        </p:nvGrpSpPr>
        <p:grpSpPr>
          <a:xfrm>
            <a:off x="2967753" y="3516480"/>
            <a:ext cx="638903" cy="695529"/>
            <a:chOff x="4174173" y="2103309"/>
            <a:chExt cx="639069" cy="695710"/>
          </a:xfrm>
        </p:grpSpPr>
        <p:grpSp>
          <p:nvGrpSpPr>
            <p:cNvPr id="101" name="Group 120"/>
            <p:cNvGrpSpPr/>
            <p:nvPr/>
          </p:nvGrpSpPr>
          <p:grpSpPr>
            <a:xfrm>
              <a:off x="4235962" y="2181412"/>
              <a:ext cx="502281" cy="548163"/>
              <a:chOff x="2505075" y="2108200"/>
              <a:chExt cx="330200" cy="360363"/>
            </a:xfrm>
            <a:solidFill>
              <a:srgbClr val="F80000"/>
            </a:solidFill>
          </p:grpSpPr>
          <p:sp>
            <p:nvSpPr>
              <p:cNvPr id="103" name="Freeform 44"/>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799"/>
              </a:p>
            </p:txBody>
          </p:sp>
          <p:sp>
            <p:nvSpPr>
              <p:cNvPr id="104" name="Freeform 45"/>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799"/>
              </a:p>
            </p:txBody>
          </p:sp>
        </p:grpSp>
        <p:sp>
          <p:nvSpPr>
            <p:cNvPr id="102" name="Rectangle 101"/>
            <p:cNvSpPr/>
            <p:nvPr/>
          </p:nvSpPr>
          <p:spPr>
            <a:xfrm>
              <a:off x="4174173" y="2103309"/>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sz="1799"/>
            </a:p>
          </p:txBody>
        </p:sp>
      </p:grpSp>
      <p:grpSp>
        <p:nvGrpSpPr>
          <p:cNvPr id="115" name="Group 114"/>
          <p:cNvGrpSpPr/>
          <p:nvPr/>
        </p:nvGrpSpPr>
        <p:grpSpPr>
          <a:xfrm>
            <a:off x="3900645" y="2015262"/>
            <a:ext cx="505195" cy="549972"/>
            <a:chOff x="4174173" y="2103309"/>
            <a:chExt cx="639069" cy="695710"/>
          </a:xfrm>
        </p:grpSpPr>
        <p:grpSp>
          <p:nvGrpSpPr>
            <p:cNvPr id="116" name="Group 120"/>
            <p:cNvGrpSpPr/>
            <p:nvPr/>
          </p:nvGrpSpPr>
          <p:grpSpPr>
            <a:xfrm>
              <a:off x="4235962" y="2181412"/>
              <a:ext cx="502281" cy="548163"/>
              <a:chOff x="2505075" y="2108200"/>
              <a:chExt cx="330200" cy="360363"/>
            </a:xfrm>
            <a:solidFill>
              <a:srgbClr val="F80000"/>
            </a:solidFill>
          </p:grpSpPr>
          <p:sp>
            <p:nvSpPr>
              <p:cNvPr id="119" name="Freeform 118"/>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799"/>
              </a:p>
            </p:txBody>
          </p:sp>
          <p:sp>
            <p:nvSpPr>
              <p:cNvPr id="120" name="Freeform 119"/>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799"/>
              </a:p>
            </p:txBody>
          </p:sp>
        </p:grpSp>
        <p:sp>
          <p:nvSpPr>
            <p:cNvPr id="117" name="Rectangle 116"/>
            <p:cNvSpPr/>
            <p:nvPr/>
          </p:nvSpPr>
          <p:spPr>
            <a:xfrm>
              <a:off x="4174173" y="2103309"/>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sz="1799"/>
            </a:p>
          </p:txBody>
        </p:sp>
      </p:grpSp>
      <p:sp>
        <p:nvSpPr>
          <p:cNvPr id="141" name="TextBox 140"/>
          <p:cNvSpPr txBox="1"/>
          <p:nvPr/>
        </p:nvSpPr>
        <p:spPr>
          <a:xfrm>
            <a:off x="3697397" y="3452717"/>
            <a:ext cx="1439231" cy="681632"/>
          </a:xfrm>
          <a:prstGeom prst="rect">
            <a:avLst/>
          </a:prstGeom>
          <a:noFill/>
          <a:ln w="19050">
            <a:solidFill>
              <a:schemeClr val="accent3"/>
            </a:solidFill>
            <a:prstDash val="sysDash"/>
          </a:ln>
        </p:spPr>
        <p:txBody>
          <a:bodyPr wrap="square" rtlCol="0">
            <a:noAutofit/>
          </a:bodyPr>
          <a:lstStyle/>
          <a:p>
            <a:pPr algn="r"/>
            <a:r>
              <a:rPr lang="en-US" sz="1000" b="1" dirty="0"/>
              <a:t>ES Cluster</a:t>
            </a:r>
          </a:p>
        </p:txBody>
      </p:sp>
      <p:sp>
        <p:nvSpPr>
          <p:cNvPr id="146" name="TextBox 145"/>
          <p:cNvSpPr txBox="1"/>
          <p:nvPr/>
        </p:nvSpPr>
        <p:spPr>
          <a:xfrm>
            <a:off x="3692109" y="5497051"/>
            <a:ext cx="1439231" cy="505514"/>
          </a:xfrm>
          <a:prstGeom prst="rect">
            <a:avLst/>
          </a:prstGeom>
          <a:noFill/>
          <a:ln w="19050">
            <a:solidFill>
              <a:schemeClr val="accent3"/>
            </a:solidFill>
            <a:prstDash val="sysDash"/>
          </a:ln>
        </p:spPr>
        <p:txBody>
          <a:bodyPr wrap="square" rtlCol="0">
            <a:noAutofit/>
          </a:bodyPr>
          <a:lstStyle/>
          <a:p>
            <a:pPr algn="r"/>
            <a:r>
              <a:rPr lang="en-US" sz="1000" b="1" dirty="0"/>
              <a:t>Database</a:t>
            </a:r>
          </a:p>
        </p:txBody>
      </p:sp>
      <p:sp>
        <p:nvSpPr>
          <p:cNvPr id="147" name="TextBox 146"/>
          <p:cNvSpPr txBox="1"/>
          <p:nvPr/>
        </p:nvSpPr>
        <p:spPr>
          <a:xfrm>
            <a:off x="3698859" y="4908076"/>
            <a:ext cx="1439231" cy="542112"/>
          </a:xfrm>
          <a:prstGeom prst="rect">
            <a:avLst/>
          </a:prstGeom>
          <a:noFill/>
          <a:ln w="19050">
            <a:solidFill>
              <a:schemeClr val="accent3"/>
            </a:solidFill>
            <a:prstDash val="sysDash"/>
          </a:ln>
        </p:spPr>
        <p:txBody>
          <a:bodyPr wrap="square" rtlCol="0">
            <a:noAutofit/>
          </a:bodyPr>
          <a:lstStyle/>
          <a:p>
            <a:pPr algn="r"/>
            <a:r>
              <a:rPr lang="en-US" sz="1000" b="1" dirty="0"/>
              <a:t>Win </a:t>
            </a:r>
          </a:p>
          <a:p>
            <a:pPr algn="r"/>
            <a:r>
              <a:rPr lang="en-US" sz="1000" b="1" dirty="0"/>
              <a:t>Client</a:t>
            </a:r>
          </a:p>
        </p:txBody>
      </p:sp>
      <p:sp>
        <p:nvSpPr>
          <p:cNvPr id="148" name="TextBox 147"/>
          <p:cNvSpPr txBox="1"/>
          <p:nvPr/>
        </p:nvSpPr>
        <p:spPr>
          <a:xfrm>
            <a:off x="3698858" y="4180362"/>
            <a:ext cx="1439231" cy="680851"/>
          </a:xfrm>
          <a:prstGeom prst="rect">
            <a:avLst/>
          </a:prstGeom>
          <a:noFill/>
          <a:ln w="19050">
            <a:solidFill>
              <a:schemeClr val="accent3"/>
            </a:solidFill>
            <a:prstDash val="sysDash"/>
          </a:ln>
        </p:spPr>
        <p:txBody>
          <a:bodyPr wrap="square" rtlCol="0">
            <a:noAutofit/>
          </a:bodyPr>
          <a:lstStyle/>
          <a:p>
            <a:pPr algn="r"/>
            <a:r>
              <a:rPr lang="en-US" sz="1000" b="1" dirty="0" err="1"/>
              <a:t>Midtier</a:t>
            </a:r>
            <a:endParaRPr lang="en-US" sz="1000" b="1" dirty="0"/>
          </a:p>
        </p:txBody>
      </p:sp>
      <p:sp>
        <p:nvSpPr>
          <p:cNvPr id="149" name="Line 55"/>
          <p:cNvSpPr>
            <a:spLocks noChangeShapeType="1"/>
          </p:cNvSpPr>
          <p:nvPr/>
        </p:nvSpPr>
        <p:spPr bwMode="auto">
          <a:xfrm flipV="1">
            <a:off x="3603557" y="2468691"/>
            <a:ext cx="143186" cy="7974"/>
          </a:xfrm>
          <a:prstGeom prst="line">
            <a:avLst/>
          </a:prstGeom>
          <a:noFill/>
          <a:ln w="12700">
            <a:solidFill>
              <a:schemeClr val="tx1"/>
            </a:solidFill>
            <a:round/>
            <a:headEnd type="oval" w="sm" len="sm"/>
            <a:tailEnd type="oval" w="sm" len="sm"/>
          </a:ln>
          <a:effectLst/>
        </p:spPr>
        <p:txBody>
          <a:bodyPr wrap="square" lIns="92051" tIns="46026" rIns="92051" bIns="46026">
            <a:spAutoFit/>
          </a:bodyPr>
          <a:lstStyle/>
          <a:p>
            <a:pPr>
              <a:defRPr/>
            </a:pPr>
            <a:endParaRPr lang="en-US" sz="1799"/>
          </a:p>
        </p:txBody>
      </p:sp>
      <p:sp>
        <p:nvSpPr>
          <p:cNvPr id="150" name="Line 55"/>
          <p:cNvSpPr>
            <a:spLocks noChangeShapeType="1"/>
          </p:cNvSpPr>
          <p:nvPr/>
        </p:nvSpPr>
        <p:spPr bwMode="auto">
          <a:xfrm flipV="1">
            <a:off x="3611793" y="3067146"/>
            <a:ext cx="118068" cy="0"/>
          </a:xfrm>
          <a:prstGeom prst="line">
            <a:avLst/>
          </a:prstGeom>
          <a:noFill/>
          <a:ln w="12700">
            <a:solidFill>
              <a:schemeClr val="tx1"/>
            </a:solidFill>
            <a:round/>
            <a:headEnd type="oval" w="sm" len="sm"/>
            <a:tailEnd type="oval" w="sm" len="sm"/>
          </a:ln>
          <a:effectLst/>
        </p:spPr>
        <p:txBody>
          <a:bodyPr wrap="square" lIns="92051" tIns="46026" rIns="92051" bIns="46026">
            <a:spAutoFit/>
          </a:bodyPr>
          <a:lstStyle/>
          <a:p>
            <a:pPr>
              <a:defRPr/>
            </a:pPr>
            <a:endParaRPr lang="en-US" sz="1799"/>
          </a:p>
        </p:txBody>
      </p:sp>
      <p:sp>
        <p:nvSpPr>
          <p:cNvPr id="151" name="Line 55"/>
          <p:cNvSpPr>
            <a:spLocks noChangeShapeType="1"/>
          </p:cNvSpPr>
          <p:nvPr/>
        </p:nvSpPr>
        <p:spPr bwMode="auto">
          <a:xfrm flipV="1">
            <a:off x="3611793" y="3871353"/>
            <a:ext cx="153221" cy="0"/>
          </a:xfrm>
          <a:prstGeom prst="line">
            <a:avLst/>
          </a:prstGeom>
          <a:noFill/>
          <a:ln w="12700">
            <a:solidFill>
              <a:schemeClr val="tx1"/>
            </a:solidFill>
            <a:round/>
            <a:headEnd type="oval" w="sm" len="sm"/>
            <a:tailEnd type="oval" w="sm" len="sm"/>
          </a:ln>
          <a:effectLst/>
        </p:spPr>
        <p:txBody>
          <a:bodyPr wrap="square" lIns="92051" tIns="46026" rIns="92051" bIns="46026">
            <a:spAutoFit/>
          </a:bodyPr>
          <a:lstStyle/>
          <a:p>
            <a:pPr>
              <a:defRPr/>
            </a:pPr>
            <a:endParaRPr lang="en-US" sz="1799"/>
          </a:p>
        </p:txBody>
      </p:sp>
      <p:sp>
        <p:nvSpPr>
          <p:cNvPr id="153" name="Line 55"/>
          <p:cNvSpPr>
            <a:spLocks noChangeShapeType="1"/>
          </p:cNvSpPr>
          <p:nvPr/>
        </p:nvSpPr>
        <p:spPr bwMode="auto">
          <a:xfrm flipV="1">
            <a:off x="3611793" y="4516282"/>
            <a:ext cx="131440" cy="0"/>
          </a:xfrm>
          <a:prstGeom prst="line">
            <a:avLst/>
          </a:prstGeom>
          <a:noFill/>
          <a:ln w="12700">
            <a:solidFill>
              <a:schemeClr val="tx1"/>
            </a:solidFill>
            <a:round/>
            <a:headEnd type="oval" w="sm" len="sm"/>
            <a:tailEnd type="oval" w="sm" len="sm"/>
          </a:ln>
          <a:effectLst/>
        </p:spPr>
        <p:txBody>
          <a:bodyPr wrap="square" lIns="92051" tIns="46026" rIns="92051" bIns="46026">
            <a:spAutoFit/>
          </a:bodyPr>
          <a:lstStyle/>
          <a:p>
            <a:pPr>
              <a:defRPr/>
            </a:pPr>
            <a:endParaRPr lang="en-US" sz="1799"/>
          </a:p>
        </p:txBody>
      </p:sp>
      <p:sp>
        <p:nvSpPr>
          <p:cNvPr id="155" name="Line 55"/>
          <p:cNvSpPr>
            <a:spLocks noChangeShapeType="1"/>
          </p:cNvSpPr>
          <p:nvPr/>
        </p:nvSpPr>
        <p:spPr bwMode="auto">
          <a:xfrm>
            <a:off x="3603557" y="5188676"/>
            <a:ext cx="139676" cy="0"/>
          </a:xfrm>
          <a:prstGeom prst="line">
            <a:avLst/>
          </a:prstGeom>
          <a:noFill/>
          <a:ln w="12700">
            <a:solidFill>
              <a:schemeClr val="tx1"/>
            </a:solidFill>
            <a:round/>
            <a:headEnd type="oval" w="sm" len="sm"/>
            <a:tailEnd type="oval" w="sm" len="sm"/>
          </a:ln>
          <a:effectLst/>
        </p:spPr>
        <p:txBody>
          <a:bodyPr wrap="square" lIns="92051" tIns="46026" rIns="92051" bIns="46026">
            <a:spAutoFit/>
          </a:bodyPr>
          <a:lstStyle/>
          <a:p>
            <a:pPr>
              <a:defRPr/>
            </a:pPr>
            <a:endParaRPr lang="en-US" sz="1799"/>
          </a:p>
        </p:txBody>
      </p:sp>
      <p:sp>
        <p:nvSpPr>
          <p:cNvPr id="160" name="Line 55"/>
          <p:cNvSpPr>
            <a:spLocks noChangeShapeType="1"/>
          </p:cNvSpPr>
          <p:nvPr/>
        </p:nvSpPr>
        <p:spPr bwMode="auto">
          <a:xfrm flipV="1">
            <a:off x="3617257" y="5750012"/>
            <a:ext cx="128074" cy="0"/>
          </a:xfrm>
          <a:prstGeom prst="line">
            <a:avLst/>
          </a:prstGeom>
          <a:noFill/>
          <a:ln w="12700">
            <a:solidFill>
              <a:schemeClr val="tx1"/>
            </a:solidFill>
            <a:round/>
            <a:headEnd type="oval" w="sm" len="sm"/>
            <a:tailEnd type="oval" w="sm" len="sm"/>
          </a:ln>
          <a:effectLst/>
        </p:spPr>
        <p:txBody>
          <a:bodyPr wrap="square" lIns="92051" tIns="46026" rIns="92051" bIns="46026">
            <a:spAutoFit/>
          </a:bodyPr>
          <a:lstStyle/>
          <a:p>
            <a:pPr>
              <a:defRPr/>
            </a:pPr>
            <a:endParaRPr lang="en-US" sz="1799"/>
          </a:p>
        </p:txBody>
      </p:sp>
      <p:sp>
        <p:nvSpPr>
          <p:cNvPr id="7" name="TextBox 6"/>
          <p:cNvSpPr txBox="1"/>
          <p:nvPr/>
        </p:nvSpPr>
        <p:spPr>
          <a:xfrm>
            <a:off x="3336907" y="1370505"/>
            <a:ext cx="1175739" cy="263837"/>
          </a:xfrm>
          <a:prstGeom prst="rect">
            <a:avLst/>
          </a:prstGeom>
          <a:noFill/>
        </p:spPr>
        <p:txBody>
          <a:bodyPr wrap="square" lIns="0" tIns="0" rIns="0" bIns="0" rtlCol="0">
            <a:noAutofit/>
          </a:bodyPr>
          <a:lstStyle/>
          <a:p>
            <a:pPr>
              <a:lnSpc>
                <a:spcPct val="90000"/>
              </a:lnSpc>
            </a:pPr>
            <a:r>
              <a:rPr lang="en-US" sz="1000"/>
              <a:t>Web Traffic</a:t>
            </a:r>
          </a:p>
        </p:txBody>
      </p:sp>
      <p:sp>
        <p:nvSpPr>
          <p:cNvPr id="167" name="TextBox 166"/>
          <p:cNvSpPr txBox="1"/>
          <p:nvPr/>
        </p:nvSpPr>
        <p:spPr>
          <a:xfrm>
            <a:off x="2544066" y="2704295"/>
            <a:ext cx="248464" cy="169185"/>
          </a:xfrm>
          <a:prstGeom prst="rect">
            <a:avLst/>
          </a:prstGeom>
          <a:noFill/>
        </p:spPr>
        <p:txBody>
          <a:bodyPr wrap="square" lIns="0" tIns="0" rIns="0" bIns="0" rtlCol="0">
            <a:noAutofit/>
          </a:bodyPr>
          <a:lstStyle/>
          <a:p>
            <a:pPr>
              <a:lnSpc>
                <a:spcPct val="90000"/>
              </a:lnSpc>
            </a:pPr>
            <a:r>
              <a:rPr lang="en-US" sz="800" dirty="0"/>
              <a:t>SSH</a:t>
            </a:r>
          </a:p>
        </p:txBody>
      </p:sp>
      <p:sp>
        <p:nvSpPr>
          <p:cNvPr id="183" name="Line 54"/>
          <p:cNvSpPr>
            <a:spLocks noChangeShapeType="1"/>
          </p:cNvSpPr>
          <p:nvPr/>
        </p:nvSpPr>
        <p:spPr bwMode="auto">
          <a:xfrm flipV="1">
            <a:off x="4462294" y="3329347"/>
            <a:ext cx="1" cy="187852"/>
          </a:xfrm>
          <a:prstGeom prst="line">
            <a:avLst/>
          </a:prstGeom>
          <a:noFill/>
          <a:ln w="12700">
            <a:solidFill>
              <a:schemeClr val="tx1"/>
            </a:solidFill>
            <a:round/>
            <a:headEnd type="oval" w="sm" len="sm"/>
            <a:tailEnd type="oval" w="sm" len="sm"/>
          </a:ln>
          <a:effectLst/>
        </p:spPr>
        <p:txBody>
          <a:bodyPr wrap="square" lIns="92051" tIns="46026" rIns="92051" bIns="46026">
            <a:spAutoFit/>
          </a:bodyPr>
          <a:lstStyle/>
          <a:p>
            <a:pPr>
              <a:defRPr/>
            </a:pPr>
            <a:endParaRPr lang="en-US" sz="1600"/>
          </a:p>
        </p:txBody>
      </p:sp>
      <p:sp>
        <p:nvSpPr>
          <p:cNvPr id="184" name="Line 54"/>
          <p:cNvSpPr>
            <a:spLocks noChangeShapeType="1"/>
          </p:cNvSpPr>
          <p:nvPr/>
        </p:nvSpPr>
        <p:spPr bwMode="auto">
          <a:xfrm flipV="1">
            <a:off x="4667672" y="4775964"/>
            <a:ext cx="1" cy="187852"/>
          </a:xfrm>
          <a:prstGeom prst="line">
            <a:avLst/>
          </a:prstGeom>
          <a:noFill/>
          <a:ln w="12700">
            <a:solidFill>
              <a:schemeClr val="tx1"/>
            </a:solidFill>
            <a:round/>
            <a:headEnd type="oval" w="sm" len="sm"/>
            <a:tailEnd type="oval" w="sm" len="sm"/>
          </a:ln>
          <a:effectLst/>
        </p:spPr>
        <p:txBody>
          <a:bodyPr wrap="square" lIns="92051" tIns="46026" rIns="92051" bIns="46026">
            <a:spAutoFit/>
          </a:bodyPr>
          <a:lstStyle/>
          <a:p>
            <a:pPr>
              <a:defRPr/>
            </a:pPr>
            <a:endParaRPr lang="en-US" sz="1600"/>
          </a:p>
        </p:txBody>
      </p:sp>
      <p:sp>
        <p:nvSpPr>
          <p:cNvPr id="185" name="Line 54"/>
          <p:cNvSpPr>
            <a:spLocks noChangeShapeType="1"/>
          </p:cNvSpPr>
          <p:nvPr/>
        </p:nvSpPr>
        <p:spPr bwMode="auto">
          <a:xfrm flipV="1">
            <a:off x="4663511" y="5386384"/>
            <a:ext cx="1" cy="187852"/>
          </a:xfrm>
          <a:prstGeom prst="line">
            <a:avLst/>
          </a:prstGeom>
          <a:noFill/>
          <a:ln w="12700">
            <a:solidFill>
              <a:schemeClr val="tx1"/>
            </a:solidFill>
            <a:round/>
            <a:headEnd type="oval" w="sm" len="sm"/>
            <a:tailEnd type="oval" w="sm" len="sm"/>
          </a:ln>
          <a:effectLst/>
        </p:spPr>
        <p:txBody>
          <a:bodyPr wrap="square" lIns="92051" tIns="46026" rIns="92051" bIns="46026">
            <a:spAutoFit/>
          </a:bodyPr>
          <a:lstStyle/>
          <a:p>
            <a:pPr>
              <a:defRPr/>
            </a:pPr>
            <a:endParaRPr lang="en-US" sz="1600"/>
          </a:p>
        </p:txBody>
      </p:sp>
      <p:grpSp>
        <p:nvGrpSpPr>
          <p:cNvPr id="9" name="Group 8"/>
          <p:cNvGrpSpPr/>
          <p:nvPr/>
        </p:nvGrpSpPr>
        <p:grpSpPr>
          <a:xfrm>
            <a:off x="5029479" y="3084004"/>
            <a:ext cx="217302" cy="1354195"/>
            <a:chOff x="7733555" y="3094703"/>
            <a:chExt cx="217359" cy="1354548"/>
          </a:xfrm>
        </p:grpSpPr>
        <p:sp>
          <p:nvSpPr>
            <p:cNvPr id="186" name="Line 55"/>
            <p:cNvSpPr>
              <a:spLocks noChangeShapeType="1"/>
            </p:cNvSpPr>
            <p:nvPr/>
          </p:nvSpPr>
          <p:spPr bwMode="auto">
            <a:xfrm flipV="1">
              <a:off x="7733555" y="3103108"/>
              <a:ext cx="213711" cy="0"/>
            </a:xfrm>
            <a:prstGeom prst="line">
              <a:avLst/>
            </a:prstGeom>
            <a:noFill/>
            <a:ln w="12700">
              <a:solidFill>
                <a:schemeClr val="tx1"/>
              </a:solidFill>
              <a:round/>
              <a:headEnd type="oval" w="sm" len="sm"/>
              <a:tailEnd type="none" w="sm" len="sm"/>
            </a:ln>
            <a:effectLst/>
          </p:spPr>
          <p:txBody>
            <a:bodyPr wrap="square" lIns="92051" tIns="46026" rIns="92051" bIns="46026">
              <a:spAutoFit/>
            </a:bodyPr>
            <a:lstStyle/>
            <a:p>
              <a:pPr>
                <a:defRPr/>
              </a:pPr>
              <a:endParaRPr lang="en-US" sz="1799"/>
            </a:p>
          </p:txBody>
        </p:sp>
        <p:sp>
          <p:nvSpPr>
            <p:cNvPr id="187" name="Line 55"/>
            <p:cNvSpPr>
              <a:spLocks noChangeShapeType="1"/>
            </p:cNvSpPr>
            <p:nvPr/>
          </p:nvSpPr>
          <p:spPr bwMode="auto">
            <a:xfrm flipV="1">
              <a:off x="7737203" y="4449251"/>
              <a:ext cx="213711" cy="0"/>
            </a:xfrm>
            <a:prstGeom prst="line">
              <a:avLst/>
            </a:prstGeom>
            <a:noFill/>
            <a:ln w="12700">
              <a:solidFill>
                <a:schemeClr val="tx1"/>
              </a:solidFill>
              <a:round/>
              <a:headEnd type="oval" w="sm" len="sm"/>
              <a:tailEnd type="none" w="sm" len="sm"/>
            </a:ln>
            <a:effectLst/>
          </p:spPr>
          <p:txBody>
            <a:bodyPr wrap="square" lIns="92051" tIns="46026" rIns="92051" bIns="46026">
              <a:spAutoFit/>
            </a:bodyPr>
            <a:lstStyle/>
            <a:p>
              <a:pPr>
                <a:defRPr/>
              </a:pPr>
              <a:endParaRPr lang="en-US" sz="1799"/>
            </a:p>
          </p:txBody>
        </p:sp>
        <p:sp>
          <p:nvSpPr>
            <p:cNvPr id="190" name="Line 54"/>
            <p:cNvSpPr>
              <a:spLocks noChangeShapeType="1"/>
            </p:cNvSpPr>
            <p:nvPr/>
          </p:nvSpPr>
          <p:spPr bwMode="auto">
            <a:xfrm flipH="1" flipV="1">
              <a:off x="7946422" y="3094703"/>
              <a:ext cx="2" cy="1354548"/>
            </a:xfrm>
            <a:prstGeom prst="line">
              <a:avLst/>
            </a:prstGeom>
            <a:noFill/>
            <a:ln w="12700">
              <a:solidFill>
                <a:schemeClr val="tx1"/>
              </a:solidFill>
              <a:round/>
              <a:headEnd type="none" w="sm" len="sm"/>
              <a:tailEnd type="none" w="sm" len="sm"/>
            </a:ln>
            <a:effectLst/>
          </p:spPr>
          <p:txBody>
            <a:bodyPr wrap="square" lIns="92051" tIns="46026" rIns="92051" bIns="46026">
              <a:spAutoFit/>
            </a:bodyPr>
            <a:lstStyle/>
            <a:p>
              <a:pPr>
                <a:defRPr/>
              </a:pPr>
              <a:endParaRPr lang="en-US" sz="1600"/>
            </a:p>
          </p:txBody>
        </p:sp>
      </p:grpSp>
      <p:grpSp>
        <p:nvGrpSpPr>
          <p:cNvPr id="191" name="Group 190"/>
          <p:cNvGrpSpPr/>
          <p:nvPr/>
        </p:nvGrpSpPr>
        <p:grpSpPr>
          <a:xfrm>
            <a:off x="4912635" y="4530249"/>
            <a:ext cx="336906" cy="1303324"/>
            <a:chOff x="7733555" y="3094703"/>
            <a:chExt cx="217359" cy="1354548"/>
          </a:xfrm>
        </p:grpSpPr>
        <p:sp>
          <p:nvSpPr>
            <p:cNvPr id="192" name="Line 55"/>
            <p:cNvSpPr>
              <a:spLocks noChangeShapeType="1"/>
            </p:cNvSpPr>
            <p:nvPr/>
          </p:nvSpPr>
          <p:spPr bwMode="auto">
            <a:xfrm flipV="1">
              <a:off x="7733555" y="3103108"/>
              <a:ext cx="213711" cy="0"/>
            </a:xfrm>
            <a:prstGeom prst="line">
              <a:avLst/>
            </a:prstGeom>
            <a:noFill/>
            <a:ln w="12700">
              <a:solidFill>
                <a:schemeClr val="tx1"/>
              </a:solidFill>
              <a:round/>
              <a:headEnd type="oval" w="sm" len="sm"/>
              <a:tailEnd type="none" w="sm" len="sm"/>
            </a:ln>
            <a:effectLst/>
          </p:spPr>
          <p:txBody>
            <a:bodyPr wrap="square" lIns="92051" tIns="46026" rIns="92051" bIns="46026">
              <a:spAutoFit/>
            </a:bodyPr>
            <a:lstStyle/>
            <a:p>
              <a:pPr>
                <a:defRPr/>
              </a:pPr>
              <a:endParaRPr lang="en-US" sz="1799"/>
            </a:p>
          </p:txBody>
        </p:sp>
        <p:sp>
          <p:nvSpPr>
            <p:cNvPr id="193" name="Line 55"/>
            <p:cNvSpPr>
              <a:spLocks noChangeShapeType="1"/>
            </p:cNvSpPr>
            <p:nvPr/>
          </p:nvSpPr>
          <p:spPr bwMode="auto">
            <a:xfrm flipV="1">
              <a:off x="7737203" y="4449251"/>
              <a:ext cx="213711" cy="0"/>
            </a:xfrm>
            <a:prstGeom prst="line">
              <a:avLst/>
            </a:prstGeom>
            <a:noFill/>
            <a:ln w="12700">
              <a:solidFill>
                <a:schemeClr val="tx1"/>
              </a:solidFill>
              <a:round/>
              <a:headEnd type="oval" w="sm" len="sm"/>
              <a:tailEnd type="none" w="sm" len="sm"/>
            </a:ln>
            <a:effectLst/>
          </p:spPr>
          <p:txBody>
            <a:bodyPr wrap="square" lIns="92051" tIns="46026" rIns="92051" bIns="46026">
              <a:spAutoFit/>
            </a:bodyPr>
            <a:lstStyle/>
            <a:p>
              <a:pPr>
                <a:defRPr/>
              </a:pPr>
              <a:endParaRPr lang="en-US" sz="1799"/>
            </a:p>
          </p:txBody>
        </p:sp>
        <p:sp>
          <p:nvSpPr>
            <p:cNvPr id="194" name="Line 54"/>
            <p:cNvSpPr>
              <a:spLocks noChangeShapeType="1"/>
            </p:cNvSpPr>
            <p:nvPr/>
          </p:nvSpPr>
          <p:spPr bwMode="auto">
            <a:xfrm flipH="1" flipV="1">
              <a:off x="7946422" y="3094703"/>
              <a:ext cx="2" cy="1354548"/>
            </a:xfrm>
            <a:prstGeom prst="line">
              <a:avLst/>
            </a:prstGeom>
            <a:noFill/>
            <a:ln w="12700">
              <a:solidFill>
                <a:schemeClr val="tx1"/>
              </a:solidFill>
              <a:round/>
              <a:headEnd type="none" w="sm" len="sm"/>
              <a:tailEnd type="none" w="sm" len="sm"/>
            </a:ln>
            <a:effectLst/>
          </p:spPr>
          <p:txBody>
            <a:bodyPr wrap="square" lIns="92051" tIns="46026" rIns="92051" bIns="46026">
              <a:spAutoFit/>
            </a:bodyPr>
            <a:lstStyle/>
            <a:p>
              <a:pPr>
                <a:defRPr/>
              </a:pPr>
              <a:endParaRPr lang="en-US" sz="1600"/>
            </a:p>
          </p:txBody>
        </p:sp>
      </p:grpSp>
      <p:sp>
        <p:nvSpPr>
          <p:cNvPr id="195" name="Text Box 30"/>
          <p:cNvSpPr txBox="1">
            <a:spLocks noChangeArrowheads="1"/>
          </p:cNvSpPr>
          <p:nvPr/>
        </p:nvSpPr>
        <p:spPr bwMode="auto">
          <a:xfrm>
            <a:off x="3864579" y="3234250"/>
            <a:ext cx="540650" cy="123111"/>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t>PIA</a:t>
            </a:r>
          </a:p>
        </p:txBody>
      </p:sp>
      <p:grpSp>
        <p:nvGrpSpPr>
          <p:cNvPr id="196" name="Group 195"/>
          <p:cNvGrpSpPr/>
          <p:nvPr/>
        </p:nvGrpSpPr>
        <p:grpSpPr>
          <a:xfrm>
            <a:off x="3907686" y="2716106"/>
            <a:ext cx="505195" cy="549972"/>
            <a:chOff x="4174173" y="2103309"/>
            <a:chExt cx="639069" cy="695710"/>
          </a:xfrm>
        </p:grpSpPr>
        <p:grpSp>
          <p:nvGrpSpPr>
            <p:cNvPr id="198" name="Group 120"/>
            <p:cNvGrpSpPr/>
            <p:nvPr/>
          </p:nvGrpSpPr>
          <p:grpSpPr>
            <a:xfrm>
              <a:off x="4235962" y="2181412"/>
              <a:ext cx="502281" cy="548163"/>
              <a:chOff x="2505075" y="2108200"/>
              <a:chExt cx="330200" cy="360363"/>
            </a:xfrm>
            <a:solidFill>
              <a:srgbClr val="F80000"/>
            </a:solidFill>
          </p:grpSpPr>
          <p:sp>
            <p:nvSpPr>
              <p:cNvPr id="200" name="Freeform 199"/>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799"/>
              </a:p>
            </p:txBody>
          </p:sp>
          <p:sp>
            <p:nvSpPr>
              <p:cNvPr id="201" name="Freeform 200"/>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799"/>
              </a:p>
            </p:txBody>
          </p:sp>
        </p:grpSp>
        <p:sp>
          <p:nvSpPr>
            <p:cNvPr id="199" name="Rectangle 198"/>
            <p:cNvSpPr/>
            <p:nvPr/>
          </p:nvSpPr>
          <p:spPr>
            <a:xfrm>
              <a:off x="4174173" y="2103309"/>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sz="1799"/>
            </a:p>
          </p:txBody>
        </p:sp>
      </p:grpSp>
      <p:sp>
        <p:nvSpPr>
          <p:cNvPr id="202" name="Text Box 30"/>
          <p:cNvSpPr txBox="1">
            <a:spLocks noChangeArrowheads="1"/>
          </p:cNvSpPr>
          <p:nvPr/>
        </p:nvSpPr>
        <p:spPr bwMode="auto">
          <a:xfrm>
            <a:off x="3867313" y="3991953"/>
            <a:ext cx="540650" cy="123111"/>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t>ES</a:t>
            </a:r>
          </a:p>
        </p:txBody>
      </p:sp>
      <p:grpSp>
        <p:nvGrpSpPr>
          <p:cNvPr id="203" name="Group 202"/>
          <p:cNvGrpSpPr/>
          <p:nvPr/>
        </p:nvGrpSpPr>
        <p:grpSpPr>
          <a:xfrm>
            <a:off x="3910420" y="3473810"/>
            <a:ext cx="505195" cy="549972"/>
            <a:chOff x="4174173" y="2103309"/>
            <a:chExt cx="639069" cy="695710"/>
          </a:xfrm>
        </p:grpSpPr>
        <p:grpSp>
          <p:nvGrpSpPr>
            <p:cNvPr id="204" name="Group 120"/>
            <p:cNvGrpSpPr/>
            <p:nvPr/>
          </p:nvGrpSpPr>
          <p:grpSpPr>
            <a:xfrm>
              <a:off x="4235962" y="2181412"/>
              <a:ext cx="502281" cy="548163"/>
              <a:chOff x="2505075" y="2108200"/>
              <a:chExt cx="330200" cy="360363"/>
            </a:xfrm>
            <a:solidFill>
              <a:srgbClr val="F80000"/>
            </a:solidFill>
          </p:grpSpPr>
          <p:sp>
            <p:nvSpPr>
              <p:cNvPr id="206" name="Freeform 205"/>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799"/>
              </a:p>
            </p:txBody>
          </p:sp>
          <p:sp>
            <p:nvSpPr>
              <p:cNvPr id="207" name="Freeform 206"/>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799"/>
              </a:p>
            </p:txBody>
          </p:sp>
        </p:grpSp>
        <p:sp>
          <p:nvSpPr>
            <p:cNvPr id="205" name="Rectangle 204"/>
            <p:cNvSpPr/>
            <p:nvPr/>
          </p:nvSpPr>
          <p:spPr>
            <a:xfrm>
              <a:off x="4174173" y="2103309"/>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sz="1799"/>
            </a:p>
          </p:txBody>
        </p:sp>
      </p:grpSp>
      <p:sp>
        <p:nvSpPr>
          <p:cNvPr id="208" name="Text Box 30"/>
          <p:cNvSpPr txBox="1">
            <a:spLocks noChangeArrowheads="1"/>
          </p:cNvSpPr>
          <p:nvPr/>
        </p:nvSpPr>
        <p:spPr bwMode="auto">
          <a:xfrm>
            <a:off x="3694415" y="4709457"/>
            <a:ext cx="540650" cy="123079"/>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t>App/Batch </a:t>
            </a:r>
          </a:p>
        </p:txBody>
      </p:sp>
      <p:grpSp>
        <p:nvGrpSpPr>
          <p:cNvPr id="209" name="Group 208"/>
          <p:cNvGrpSpPr/>
          <p:nvPr/>
        </p:nvGrpSpPr>
        <p:grpSpPr>
          <a:xfrm>
            <a:off x="3737522" y="4191297"/>
            <a:ext cx="505195" cy="549972"/>
            <a:chOff x="4174173" y="2103309"/>
            <a:chExt cx="639069" cy="695710"/>
          </a:xfrm>
        </p:grpSpPr>
        <p:grpSp>
          <p:nvGrpSpPr>
            <p:cNvPr id="210" name="Group 120"/>
            <p:cNvGrpSpPr/>
            <p:nvPr/>
          </p:nvGrpSpPr>
          <p:grpSpPr>
            <a:xfrm>
              <a:off x="4235962" y="2181412"/>
              <a:ext cx="502281" cy="548163"/>
              <a:chOff x="2505075" y="2108200"/>
              <a:chExt cx="330200" cy="360363"/>
            </a:xfrm>
            <a:solidFill>
              <a:srgbClr val="F80000"/>
            </a:solidFill>
          </p:grpSpPr>
          <p:sp>
            <p:nvSpPr>
              <p:cNvPr id="212" name="Freeform 211"/>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799"/>
              </a:p>
            </p:txBody>
          </p:sp>
          <p:sp>
            <p:nvSpPr>
              <p:cNvPr id="213" name="Freeform 212"/>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799"/>
              </a:p>
            </p:txBody>
          </p:sp>
        </p:grpSp>
        <p:sp>
          <p:nvSpPr>
            <p:cNvPr id="211" name="Rectangle 210"/>
            <p:cNvSpPr/>
            <p:nvPr/>
          </p:nvSpPr>
          <p:spPr>
            <a:xfrm>
              <a:off x="4174173" y="2103309"/>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sz="1799"/>
            </a:p>
          </p:txBody>
        </p:sp>
      </p:grpSp>
      <p:sp>
        <p:nvSpPr>
          <p:cNvPr id="226" name="Text Box 30"/>
          <p:cNvSpPr txBox="1">
            <a:spLocks noChangeArrowheads="1"/>
          </p:cNvSpPr>
          <p:nvPr/>
        </p:nvSpPr>
        <p:spPr bwMode="auto">
          <a:xfrm>
            <a:off x="4192253" y="5349900"/>
            <a:ext cx="500260" cy="107694"/>
          </a:xfrm>
          <a:prstGeom prst="rect">
            <a:avLst/>
          </a:prstGeom>
          <a:noFill/>
          <a:ln w="9525">
            <a:noFill/>
            <a:miter lim="800000"/>
            <a:headEnd/>
            <a:tailEnd/>
          </a:ln>
        </p:spPr>
        <p:txBody>
          <a:bodyPr wrap="square" lIns="0" tIns="0" rIns="0" bIns="0" anchor="ctr">
            <a:spAutoFit/>
          </a:bodyPr>
          <a:lstStyle/>
          <a:p>
            <a:pPr algn="ctr">
              <a:buClr>
                <a:srgbClr val="FD0000"/>
              </a:buClr>
            </a:pPr>
            <a:r>
              <a:rPr lang="en-US" sz="700" dirty="0"/>
              <a:t>Win Client</a:t>
            </a:r>
          </a:p>
        </p:txBody>
      </p:sp>
      <p:grpSp>
        <p:nvGrpSpPr>
          <p:cNvPr id="227" name="Group 226"/>
          <p:cNvGrpSpPr/>
          <p:nvPr/>
        </p:nvGrpSpPr>
        <p:grpSpPr>
          <a:xfrm>
            <a:off x="4180230" y="4878566"/>
            <a:ext cx="467453" cy="508884"/>
            <a:chOff x="4174173" y="2103309"/>
            <a:chExt cx="639069" cy="695710"/>
          </a:xfrm>
        </p:grpSpPr>
        <p:grpSp>
          <p:nvGrpSpPr>
            <p:cNvPr id="228" name="Group 120"/>
            <p:cNvGrpSpPr/>
            <p:nvPr/>
          </p:nvGrpSpPr>
          <p:grpSpPr>
            <a:xfrm>
              <a:off x="4235962" y="2181412"/>
              <a:ext cx="502281" cy="548163"/>
              <a:chOff x="2505075" y="2108200"/>
              <a:chExt cx="330200" cy="360363"/>
            </a:xfrm>
            <a:solidFill>
              <a:srgbClr val="F80000"/>
            </a:solidFill>
          </p:grpSpPr>
          <p:sp>
            <p:nvSpPr>
              <p:cNvPr id="230" name="Freeform 229"/>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799"/>
              </a:p>
            </p:txBody>
          </p:sp>
          <p:sp>
            <p:nvSpPr>
              <p:cNvPr id="231" name="Freeform 230"/>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799"/>
              </a:p>
            </p:txBody>
          </p:sp>
        </p:grpSp>
        <p:sp>
          <p:nvSpPr>
            <p:cNvPr id="229" name="Rectangle 228"/>
            <p:cNvSpPr/>
            <p:nvPr/>
          </p:nvSpPr>
          <p:spPr>
            <a:xfrm>
              <a:off x="4174173" y="2103309"/>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sz="1799"/>
            </a:p>
          </p:txBody>
        </p:sp>
      </p:grpSp>
      <p:sp>
        <p:nvSpPr>
          <p:cNvPr id="232" name="Text Box 30"/>
          <p:cNvSpPr txBox="1">
            <a:spLocks noChangeArrowheads="1"/>
          </p:cNvSpPr>
          <p:nvPr/>
        </p:nvSpPr>
        <p:spPr bwMode="auto">
          <a:xfrm>
            <a:off x="4129835" y="4709015"/>
            <a:ext cx="540650" cy="123079"/>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t>Win </a:t>
            </a:r>
            <a:r>
              <a:rPr lang="en-US" sz="800" dirty="0" err="1"/>
              <a:t>Prcs</a:t>
            </a:r>
            <a:endParaRPr lang="en-US" sz="800" dirty="0"/>
          </a:p>
        </p:txBody>
      </p:sp>
      <p:grpSp>
        <p:nvGrpSpPr>
          <p:cNvPr id="234" name="Group 233"/>
          <p:cNvGrpSpPr/>
          <p:nvPr/>
        </p:nvGrpSpPr>
        <p:grpSpPr>
          <a:xfrm>
            <a:off x="4172942" y="4190855"/>
            <a:ext cx="505195" cy="549972"/>
            <a:chOff x="4174173" y="2103309"/>
            <a:chExt cx="639069" cy="695710"/>
          </a:xfrm>
        </p:grpSpPr>
        <p:grpSp>
          <p:nvGrpSpPr>
            <p:cNvPr id="235" name="Group 120"/>
            <p:cNvGrpSpPr/>
            <p:nvPr/>
          </p:nvGrpSpPr>
          <p:grpSpPr>
            <a:xfrm>
              <a:off x="4235962" y="2181412"/>
              <a:ext cx="502281" cy="548163"/>
              <a:chOff x="2505075" y="2108200"/>
              <a:chExt cx="330200" cy="360363"/>
            </a:xfrm>
            <a:solidFill>
              <a:srgbClr val="F80000"/>
            </a:solidFill>
          </p:grpSpPr>
          <p:sp>
            <p:nvSpPr>
              <p:cNvPr id="237" name="Freeform 236"/>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799"/>
              </a:p>
            </p:txBody>
          </p:sp>
          <p:sp>
            <p:nvSpPr>
              <p:cNvPr id="238" name="Freeform 237"/>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799"/>
              </a:p>
            </p:txBody>
          </p:sp>
        </p:grpSp>
        <p:sp>
          <p:nvSpPr>
            <p:cNvPr id="236" name="Rectangle 235"/>
            <p:cNvSpPr/>
            <p:nvPr/>
          </p:nvSpPr>
          <p:spPr>
            <a:xfrm>
              <a:off x="4174173" y="2103309"/>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sz="1799"/>
            </a:p>
          </p:txBody>
        </p:sp>
      </p:grpSp>
      <p:sp>
        <p:nvSpPr>
          <p:cNvPr id="245" name="TextBox 244"/>
          <p:cNvSpPr txBox="1"/>
          <p:nvPr/>
        </p:nvSpPr>
        <p:spPr>
          <a:xfrm>
            <a:off x="6192204" y="1959041"/>
            <a:ext cx="1439231" cy="692566"/>
          </a:xfrm>
          <a:prstGeom prst="rect">
            <a:avLst/>
          </a:prstGeom>
          <a:noFill/>
          <a:ln w="19050">
            <a:solidFill>
              <a:schemeClr val="accent3"/>
            </a:solidFill>
            <a:prstDash val="sysDash"/>
          </a:ln>
        </p:spPr>
        <p:txBody>
          <a:bodyPr wrap="square" rtlCol="0">
            <a:noAutofit/>
          </a:bodyPr>
          <a:lstStyle/>
          <a:p>
            <a:pPr algn="r"/>
            <a:r>
              <a:rPr lang="en-US" sz="1000" b="1" dirty="0"/>
              <a:t>RPS OHS</a:t>
            </a:r>
          </a:p>
        </p:txBody>
      </p:sp>
      <p:sp>
        <p:nvSpPr>
          <p:cNvPr id="274" name="TextBox 273"/>
          <p:cNvSpPr txBox="1"/>
          <p:nvPr/>
        </p:nvSpPr>
        <p:spPr>
          <a:xfrm>
            <a:off x="6192205" y="2686755"/>
            <a:ext cx="1439231" cy="711464"/>
          </a:xfrm>
          <a:prstGeom prst="rect">
            <a:avLst/>
          </a:prstGeom>
          <a:noFill/>
          <a:ln w="19050">
            <a:solidFill>
              <a:schemeClr val="accent3"/>
            </a:solidFill>
            <a:prstDash val="sysDash"/>
          </a:ln>
        </p:spPr>
        <p:txBody>
          <a:bodyPr wrap="square" rtlCol="0">
            <a:noAutofit/>
          </a:bodyPr>
          <a:lstStyle/>
          <a:p>
            <a:pPr algn="r"/>
            <a:r>
              <a:rPr lang="en-US" sz="1000" b="1" dirty="0"/>
              <a:t>Web PIA</a:t>
            </a:r>
          </a:p>
        </p:txBody>
      </p:sp>
      <p:sp>
        <p:nvSpPr>
          <p:cNvPr id="275" name="TextBox 274"/>
          <p:cNvSpPr txBox="1"/>
          <p:nvPr/>
        </p:nvSpPr>
        <p:spPr>
          <a:xfrm>
            <a:off x="5441498" y="1973897"/>
            <a:ext cx="687582" cy="4012642"/>
          </a:xfrm>
          <a:prstGeom prst="rect">
            <a:avLst/>
          </a:prstGeom>
          <a:noFill/>
          <a:ln w="19050">
            <a:solidFill>
              <a:schemeClr val="accent3"/>
            </a:solidFill>
            <a:prstDash val="sysDash"/>
          </a:ln>
        </p:spPr>
        <p:txBody>
          <a:bodyPr wrap="square" rtlCol="0">
            <a:noAutofit/>
          </a:bodyPr>
          <a:lstStyle/>
          <a:p>
            <a:pPr algn="r"/>
            <a:r>
              <a:rPr lang="en-US" sz="1000" b="1" dirty="0"/>
              <a:t>Bastion</a:t>
            </a:r>
          </a:p>
        </p:txBody>
      </p:sp>
      <p:sp>
        <p:nvSpPr>
          <p:cNvPr id="276" name="Line 54"/>
          <p:cNvSpPr>
            <a:spLocks noChangeShapeType="1"/>
          </p:cNvSpPr>
          <p:nvPr/>
        </p:nvSpPr>
        <p:spPr bwMode="auto">
          <a:xfrm flipV="1">
            <a:off x="6999103" y="2595488"/>
            <a:ext cx="1" cy="187852"/>
          </a:xfrm>
          <a:prstGeom prst="line">
            <a:avLst/>
          </a:prstGeom>
          <a:noFill/>
          <a:ln w="12700">
            <a:solidFill>
              <a:schemeClr val="tx1"/>
            </a:solidFill>
            <a:round/>
            <a:headEnd type="oval" w="sm" len="sm"/>
            <a:tailEnd type="oval" w="sm" len="sm"/>
          </a:ln>
          <a:effectLst/>
        </p:spPr>
        <p:txBody>
          <a:bodyPr wrap="square" lIns="92051" tIns="46026" rIns="92051" bIns="46026">
            <a:spAutoFit/>
          </a:bodyPr>
          <a:lstStyle/>
          <a:p>
            <a:pPr>
              <a:defRPr/>
            </a:pPr>
            <a:endParaRPr lang="en-US" sz="1600"/>
          </a:p>
        </p:txBody>
      </p:sp>
      <p:sp>
        <p:nvSpPr>
          <p:cNvPr id="277" name="Text Box 30"/>
          <p:cNvSpPr txBox="1">
            <a:spLocks noChangeArrowheads="1"/>
          </p:cNvSpPr>
          <p:nvPr/>
        </p:nvSpPr>
        <p:spPr bwMode="auto">
          <a:xfrm>
            <a:off x="5461709" y="4176045"/>
            <a:ext cx="683741" cy="122065"/>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t>Bastion Server</a:t>
            </a:r>
          </a:p>
        </p:txBody>
      </p:sp>
      <p:sp>
        <p:nvSpPr>
          <p:cNvPr id="278" name="Text Box 30"/>
          <p:cNvSpPr txBox="1">
            <a:spLocks noChangeArrowheads="1"/>
          </p:cNvSpPr>
          <p:nvPr/>
        </p:nvSpPr>
        <p:spPr bwMode="auto">
          <a:xfrm>
            <a:off x="6358844" y="2517380"/>
            <a:ext cx="540650" cy="123111"/>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t>OHS</a:t>
            </a:r>
          </a:p>
        </p:txBody>
      </p:sp>
      <p:grpSp>
        <p:nvGrpSpPr>
          <p:cNvPr id="279" name="Group 278"/>
          <p:cNvGrpSpPr/>
          <p:nvPr/>
        </p:nvGrpSpPr>
        <p:grpSpPr>
          <a:xfrm>
            <a:off x="5469058" y="3500455"/>
            <a:ext cx="638903" cy="695529"/>
            <a:chOff x="4174173" y="2103309"/>
            <a:chExt cx="639069" cy="695710"/>
          </a:xfrm>
        </p:grpSpPr>
        <p:grpSp>
          <p:nvGrpSpPr>
            <p:cNvPr id="280" name="Group 120"/>
            <p:cNvGrpSpPr/>
            <p:nvPr/>
          </p:nvGrpSpPr>
          <p:grpSpPr>
            <a:xfrm>
              <a:off x="4235962" y="2181412"/>
              <a:ext cx="502281" cy="548163"/>
              <a:chOff x="2505075" y="2108200"/>
              <a:chExt cx="330200" cy="360363"/>
            </a:xfrm>
            <a:solidFill>
              <a:srgbClr val="F80000"/>
            </a:solidFill>
          </p:grpSpPr>
          <p:sp>
            <p:nvSpPr>
              <p:cNvPr id="282" name="Freeform 44"/>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799"/>
              </a:p>
            </p:txBody>
          </p:sp>
          <p:sp>
            <p:nvSpPr>
              <p:cNvPr id="283" name="Freeform 45"/>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799"/>
              </a:p>
            </p:txBody>
          </p:sp>
        </p:grpSp>
        <p:sp>
          <p:nvSpPr>
            <p:cNvPr id="281" name="Rectangle 280"/>
            <p:cNvSpPr/>
            <p:nvPr/>
          </p:nvSpPr>
          <p:spPr>
            <a:xfrm>
              <a:off x="4174173" y="2103309"/>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sz="1799"/>
            </a:p>
          </p:txBody>
        </p:sp>
      </p:grpSp>
      <p:grpSp>
        <p:nvGrpSpPr>
          <p:cNvPr id="284" name="Group 283"/>
          <p:cNvGrpSpPr/>
          <p:nvPr/>
        </p:nvGrpSpPr>
        <p:grpSpPr>
          <a:xfrm>
            <a:off x="6401951" y="1999237"/>
            <a:ext cx="505195" cy="549972"/>
            <a:chOff x="4174173" y="2103309"/>
            <a:chExt cx="639069" cy="695710"/>
          </a:xfrm>
        </p:grpSpPr>
        <p:grpSp>
          <p:nvGrpSpPr>
            <p:cNvPr id="285" name="Group 120"/>
            <p:cNvGrpSpPr/>
            <p:nvPr/>
          </p:nvGrpSpPr>
          <p:grpSpPr>
            <a:xfrm>
              <a:off x="4235962" y="2181412"/>
              <a:ext cx="502281" cy="548163"/>
              <a:chOff x="2505075" y="2108200"/>
              <a:chExt cx="330200" cy="360363"/>
            </a:xfrm>
            <a:solidFill>
              <a:srgbClr val="F80000"/>
            </a:solidFill>
          </p:grpSpPr>
          <p:sp>
            <p:nvSpPr>
              <p:cNvPr id="287" name="Freeform 286"/>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799"/>
              </a:p>
            </p:txBody>
          </p:sp>
          <p:sp>
            <p:nvSpPr>
              <p:cNvPr id="288" name="Freeform 287"/>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799"/>
              </a:p>
            </p:txBody>
          </p:sp>
        </p:grpSp>
        <p:sp>
          <p:nvSpPr>
            <p:cNvPr id="286" name="Rectangle 285"/>
            <p:cNvSpPr/>
            <p:nvPr/>
          </p:nvSpPr>
          <p:spPr>
            <a:xfrm>
              <a:off x="4174173" y="2103309"/>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sz="1799"/>
            </a:p>
          </p:txBody>
        </p:sp>
      </p:grpSp>
      <p:sp>
        <p:nvSpPr>
          <p:cNvPr id="289" name="TextBox 288"/>
          <p:cNvSpPr txBox="1"/>
          <p:nvPr/>
        </p:nvSpPr>
        <p:spPr>
          <a:xfrm>
            <a:off x="6198703" y="3436692"/>
            <a:ext cx="1439231" cy="681632"/>
          </a:xfrm>
          <a:prstGeom prst="rect">
            <a:avLst/>
          </a:prstGeom>
          <a:noFill/>
          <a:ln w="19050">
            <a:solidFill>
              <a:schemeClr val="accent3"/>
            </a:solidFill>
            <a:prstDash val="sysDash"/>
          </a:ln>
        </p:spPr>
        <p:txBody>
          <a:bodyPr wrap="square" rtlCol="0">
            <a:noAutofit/>
          </a:bodyPr>
          <a:lstStyle/>
          <a:p>
            <a:pPr algn="r"/>
            <a:r>
              <a:rPr lang="en-US" sz="1000" b="1" dirty="0"/>
              <a:t>ES Cluster</a:t>
            </a:r>
          </a:p>
        </p:txBody>
      </p:sp>
      <p:sp>
        <p:nvSpPr>
          <p:cNvPr id="290" name="TextBox 289"/>
          <p:cNvSpPr txBox="1"/>
          <p:nvPr/>
        </p:nvSpPr>
        <p:spPr>
          <a:xfrm>
            <a:off x="6193414" y="5481027"/>
            <a:ext cx="1439231" cy="505514"/>
          </a:xfrm>
          <a:prstGeom prst="rect">
            <a:avLst/>
          </a:prstGeom>
          <a:noFill/>
          <a:ln w="19050">
            <a:solidFill>
              <a:schemeClr val="accent3"/>
            </a:solidFill>
            <a:prstDash val="sysDash"/>
          </a:ln>
        </p:spPr>
        <p:txBody>
          <a:bodyPr wrap="square" rtlCol="0">
            <a:noAutofit/>
          </a:bodyPr>
          <a:lstStyle/>
          <a:p>
            <a:pPr algn="r"/>
            <a:r>
              <a:rPr lang="en-US" sz="1000" b="1" dirty="0"/>
              <a:t>Database</a:t>
            </a:r>
          </a:p>
        </p:txBody>
      </p:sp>
      <p:sp>
        <p:nvSpPr>
          <p:cNvPr id="291" name="TextBox 290"/>
          <p:cNvSpPr txBox="1"/>
          <p:nvPr/>
        </p:nvSpPr>
        <p:spPr>
          <a:xfrm>
            <a:off x="6200165" y="4892051"/>
            <a:ext cx="1439231" cy="542112"/>
          </a:xfrm>
          <a:prstGeom prst="rect">
            <a:avLst/>
          </a:prstGeom>
          <a:noFill/>
          <a:ln w="19050">
            <a:solidFill>
              <a:schemeClr val="accent3"/>
            </a:solidFill>
            <a:prstDash val="sysDash"/>
          </a:ln>
        </p:spPr>
        <p:txBody>
          <a:bodyPr wrap="square" rtlCol="0">
            <a:noAutofit/>
          </a:bodyPr>
          <a:lstStyle/>
          <a:p>
            <a:pPr algn="r"/>
            <a:r>
              <a:rPr lang="en-US" sz="1000" b="1" dirty="0"/>
              <a:t>Win </a:t>
            </a:r>
          </a:p>
          <a:p>
            <a:pPr algn="r"/>
            <a:r>
              <a:rPr lang="en-US" sz="1000" b="1" dirty="0"/>
              <a:t>Client</a:t>
            </a:r>
          </a:p>
        </p:txBody>
      </p:sp>
      <p:sp>
        <p:nvSpPr>
          <p:cNvPr id="292" name="TextBox 291"/>
          <p:cNvSpPr txBox="1"/>
          <p:nvPr/>
        </p:nvSpPr>
        <p:spPr>
          <a:xfrm>
            <a:off x="6200164" y="4164337"/>
            <a:ext cx="1439231" cy="680851"/>
          </a:xfrm>
          <a:prstGeom prst="rect">
            <a:avLst/>
          </a:prstGeom>
          <a:noFill/>
          <a:ln w="19050">
            <a:solidFill>
              <a:schemeClr val="accent3"/>
            </a:solidFill>
            <a:prstDash val="sysDash"/>
          </a:ln>
        </p:spPr>
        <p:txBody>
          <a:bodyPr wrap="square" rtlCol="0">
            <a:noAutofit/>
          </a:bodyPr>
          <a:lstStyle/>
          <a:p>
            <a:pPr algn="r"/>
            <a:r>
              <a:rPr lang="en-US" sz="1000" b="1" dirty="0" err="1"/>
              <a:t>Midtier</a:t>
            </a:r>
            <a:endParaRPr lang="en-US" sz="1000" b="1" dirty="0"/>
          </a:p>
        </p:txBody>
      </p:sp>
      <p:sp>
        <p:nvSpPr>
          <p:cNvPr id="293" name="Line 55"/>
          <p:cNvSpPr>
            <a:spLocks noChangeShapeType="1"/>
          </p:cNvSpPr>
          <p:nvPr/>
        </p:nvSpPr>
        <p:spPr bwMode="auto">
          <a:xfrm flipV="1">
            <a:off x="6104863" y="2452666"/>
            <a:ext cx="143186" cy="7974"/>
          </a:xfrm>
          <a:prstGeom prst="line">
            <a:avLst/>
          </a:prstGeom>
          <a:noFill/>
          <a:ln w="12700">
            <a:solidFill>
              <a:schemeClr val="tx1"/>
            </a:solidFill>
            <a:round/>
            <a:headEnd type="oval" w="sm" len="sm"/>
            <a:tailEnd type="oval" w="sm" len="sm"/>
          </a:ln>
          <a:effectLst/>
        </p:spPr>
        <p:txBody>
          <a:bodyPr wrap="square" lIns="92051" tIns="46026" rIns="92051" bIns="46026">
            <a:spAutoFit/>
          </a:bodyPr>
          <a:lstStyle/>
          <a:p>
            <a:pPr>
              <a:defRPr/>
            </a:pPr>
            <a:endParaRPr lang="en-US" sz="1799"/>
          </a:p>
        </p:txBody>
      </p:sp>
      <p:sp>
        <p:nvSpPr>
          <p:cNvPr id="294" name="Line 55"/>
          <p:cNvSpPr>
            <a:spLocks noChangeShapeType="1"/>
          </p:cNvSpPr>
          <p:nvPr/>
        </p:nvSpPr>
        <p:spPr bwMode="auto">
          <a:xfrm flipV="1">
            <a:off x="6113099" y="3051121"/>
            <a:ext cx="118068" cy="0"/>
          </a:xfrm>
          <a:prstGeom prst="line">
            <a:avLst/>
          </a:prstGeom>
          <a:noFill/>
          <a:ln w="12700">
            <a:solidFill>
              <a:schemeClr val="tx1"/>
            </a:solidFill>
            <a:round/>
            <a:headEnd type="oval" w="sm" len="sm"/>
            <a:tailEnd type="oval" w="sm" len="sm"/>
          </a:ln>
          <a:effectLst/>
        </p:spPr>
        <p:txBody>
          <a:bodyPr wrap="square" lIns="92051" tIns="46026" rIns="92051" bIns="46026">
            <a:spAutoFit/>
          </a:bodyPr>
          <a:lstStyle/>
          <a:p>
            <a:pPr>
              <a:defRPr/>
            </a:pPr>
            <a:endParaRPr lang="en-US" sz="1799"/>
          </a:p>
        </p:txBody>
      </p:sp>
      <p:sp>
        <p:nvSpPr>
          <p:cNvPr id="295" name="Line 55"/>
          <p:cNvSpPr>
            <a:spLocks noChangeShapeType="1"/>
          </p:cNvSpPr>
          <p:nvPr/>
        </p:nvSpPr>
        <p:spPr bwMode="auto">
          <a:xfrm flipV="1">
            <a:off x="6113099" y="3855328"/>
            <a:ext cx="153221" cy="0"/>
          </a:xfrm>
          <a:prstGeom prst="line">
            <a:avLst/>
          </a:prstGeom>
          <a:noFill/>
          <a:ln w="12700">
            <a:solidFill>
              <a:schemeClr val="tx1"/>
            </a:solidFill>
            <a:round/>
            <a:headEnd type="oval" w="sm" len="sm"/>
            <a:tailEnd type="oval" w="sm" len="sm"/>
          </a:ln>
          <a:effectLst/>
        </p:spPr>
        <p:txBody>
          <a:bodyPr wrap="square" lIns="92051" tIns="46026" rIns="92051" bIns="46026">
            <a:spAutoFit/>
          </a:bodyPr>
          <a:lstStyle/>
          <a:p>
            <a:pPr>
              <a:defRPr/>
            </a:pPr>
            <a:endParaRPr lang="en-US" sz="1799"/>
          </a:p>
        </p:txBody>
      </p:sp>
      <p:sp>
        <p:nvSpPr>
          <p:cNvPr id="296" name="Line 55"/>
          <p:cNvSpPr>
            <a:spLocks noChangeShapeType="1"/>
          </p:cNvSpPr>
          <p:nvPr/>
        </p:nvSpPr>
        <p:spPr bwMode="auto">
          <a:xfrm flipV="1">
            <a:off x="6113098" y="4500257"/>
            <a:ext cx="131440" cy="0"/>
          </a:xfrm>
          <a:prstGeom prst="line">
            <a:avLst/>
          </a:prstGeom>
          <a:noFill/>
          <a:ln w="12700">
            <a:solidFill>
              <a:schemeClr val="tx1"/>
            </a:solidFill>
            <a:round/>
            <a:headEnd type="oval" w="sm" len="sm"/>
            <a:tailEnd type="oval" w="sm" len="sm"/>
          </a:ln>
          <a:effectLst/>
        </p:spPr>
        <p:txBody>
          <a:bodyPr wrap="square" lIns="92051" tIns="46026" rIns="92051" bIns="46026">
            <a:spAutoFit/>
          </a:bodyPr>
          <a:lstStyle/>
          <a:p>
            <a:pPr>
              <a:defRPr/>
            </a:pPr>
            <a:endParaRPr lang="en-US" sz="1799"/>
          </a:p>
        </p:txBody>
      </p:sp>
      <p:sp>
        <p:nvSpPr>
          <p:cNvPr id="297" name="Line 55"/>
          <p:cNvSpPr>
            <a:spLocks noChangeShapeType="1"/>
          </p:cNvSpPr>
          <p:nvPr/>
        </p:nvSpPr>
        <p:spPr bwMode="auto">
          <a:xfrm>
            <a:off x="6104862" y="5172651"/>
            <a:ext cx="139676" cy="0"/>
          </a:xfrm>
          <a:prstGeom prst="line">
            <a:avLst/>
          </a:prstGeom>
          <a:noFill/>
          <a:ln w="12700">
            <a:solidFill>
              <a:schemeClr val="tx1"/>
            </a:solidFill>
            <a:round/>
            <a:headEnd type="oval" w="sm" len="sm"/>
            <a:tailEnd type="oval" w="sm" len="sm"/>
          </a:ln>
          <a:effectLst/>
        </p:spPr>
        <p:txBody>
          <a:bodyPr wrap="square" lIns="92051" tIns="46026" rIns="92051" bIns="46026">
            <a:spAutoFit/>
          </a:bodyPr>
          <a:lstStyle/>
          <a:p>
            <a:pPr>
              <a:defRPr/>
            </a:pPr>
            <a:endParaRPr lang="en-US" sz="1799"/>
          </a:p>
        </p:txBody>
      </p:sp>
      <p:sp>
        <p:nvSpPr>
          <p:cNvPr id="298" name="Line 55"/>
          <p:cNvSpPr>
            <a:spLocks noChangeShapeType="1"/>
          </p:cNvSpPr>
          <p:nvPr/>
        </p:nvSpPr>
        <p:spPr bwMode="auto">
          <a:xfrm flipV="1">
            <a:off x="6118562" y="5733988"/>
            <a:ext cx="128074" cy="0"/>
          </a:xfrm>
          <a:prstGeom prst="line">
            <a:avLst/>
          </a:prstGeom>
          <a:noFill/>
          <a:ln w="12700">
            <a:solidFill>
              <a:schemeClr val="tx1"/>
            </a:solidFill>
            <a:round/>
            <a:headEnd type="oval" w="sm" len="sm"/>
            <a:tailEnd type="oval" w="sm" len="sm"/>
          </a:ln>
          <a:effectLst/>
        </p:spPr>
        <p:txBody>
          <a:bodyPr wrap="square" lIns="92051" tIns="46026" rIns="92051" bIns="46026">
            <a:spAutoFit/>
          </a:bodyPr>
          <a:lstStyle/>
          <a:p>
            <a:pPr>
              <a:defRPr/>
            </a:pPr>
            <a:endParaRPr lang="en-US" sz="1799"/>
          </a:p>
        </p:txBody>
      </p:sp>
      <p:sp>
        <p:nvSpPr>
          <p:cNvPr id="299" name="Line 54"/>
          <p:cNvSpPr>
            <a:spLocks noChangeShapeType="1"/>
          </p:cNvSpPr>
          <p:nvPr/>
        </p:nvSpPr>
        <p:spPr bwMode="auto">
          <a:xfrm flipV="1">
            <a:off x="6963600" y="3340612"/>
            <a:ext cx="1" cy="187852"/>
          </a:xfrm>
          <a:prstGeom prst="line">
            <a:avLst/>
          </a:prstGeom>
          <a:noFill/>
          <a:ln w="12700">
            <a:solidFill>
              <a:schemeClr val="tx1"/>
            </a:solidFill>
            <a:round/>
            <a:headEnd type="oval" w="sm" len="sm"/>
            <a:tailEnd type="oval" w="sm" len="sm"/>
          </a:ln>
          <a:effectLst/>
        </p:spPr>
        <p:txBody>
          <a:bodyPr wrap="square" lIns="92051" tIns="46026" rIns="92051" bIns="46026">
            <a:spAutoFit/>
          </a:bodyPr>
          <a:lstStyle/>
          <a:p>
            <a:pPr>
              <a:defRPr/>
            </a:pPr>
            <a:endParaRPr lang="en-US" sz="1600"/>
          </a:p>
        </p:txBody>
      </p:sp>
      <p:grpSp>
        <p:nvGrpSpPr>
          <p:cNvPr id="302" name="Group 301"/>
          <p:cNvGrpSpPr/>
          <p:nvPr/>
        </p:nvGrpSpPr>
        <p:grpSpPr>
          <a:xfrm>
            <a:off x="7530785" y="3067979"/>
            <a:ext cx="217302" cy="1354195"/>
            <a:chOff x="7733555" y="3094703"/>
            <a:chExt cx="217359" cy="1354548"/>
          </a:xfrm>
        </p:grpSpPr>
        <p:sp>
          <p:nvSpPr>
            <p:cNvPr id="303" name="Line 55"/>
            <p:cNvSpPr>
              <a:spLocks noChangeShapeType="1"/>
            </p:cNvSpPr>
            <p:nvPr/>
          </p:nvSpPr>
          <p:spPr bwMode="auto">
            <a:xfrm flipV="1">
              <a:off x="7733555" y="3103108"/>
              <a:ext cx="213711" cy="0"/>
            </a:xfrm>
            <a:prstGeom prst="line">
              <a:avLst/>
            </a:prstGeom>
            <a:noFill/>
            <a:ln w="12700">
              <a:solidFill>
                <a:schemeClr val="tx1"/>
              </a:solidFill>
              <a:round/>
              <a:headEnd type="oval" w="sm" len="sm"/>
              <a:tailEnd type="none" w="sm" len="sm"/>
            </a:ln>
            <a:effectLst/>
          </p:spPr>
          <p:txBody>
            <a:bodyPr wrap="square" lIns="92051" tIns="46026" rIns="92051" bIns="46026">
              <a:spAutoFit/>
            </a:bodyPr>
            <a:lstStyle/>
            <a:p>
              <a:pPr>
                <a:defRPr/>
              </a:pPr>
              <a:endParaRPr lang="en-US" sz="1799"/>
            </a:p>
          </p:txBody>
        </p:sp>
        <p:sp>
          <p:nvSpPr>
            <p:cNvPr id="304" name="Line 55"/>
            <p:cNvSpPr>
              <a:spLocks noChangeShapeType="1"/>
            </p:cNvSpPr>
            <p:nvPr/>
          </p:nvSpPr>
          <p:spPr bwMode="auto">
            <a:xfrm flipV="1">
              <a:off x="7737203" y="4449251"/>
              <a:ext cx="213711" cy="0"/>
            </a:xfrm>
            <a:prstGeom prst="line">
              <a:avLst/>
            </a:prstGeom>
            <a:noFill/>
            <a:ln w="12700">
              <a:solidFill>
                <a:schemeClr val="tx1"/>
              </a:solidFill>
              <a:round/>
              <a:headEnd type="oval" w="sm" len="sm"/>
              <a:tailEnd type="none" w="sm" len="sm"/>
            </a:ln>
            <a:effectLst/>
          </p:spPr>
          <p:txBody>
            <a:bodyPr wrap="square" lIns="92051" tIns="46026" rIns="92051" bIns="46026">
              <a:spAutoFit/>
            </a:bodyPr>
            <a:lstStyle/>
            <a:p>
              <a:pPr>
                <a:defRPr/>
              </a:pPr>
              <a:endParaRPr lang="en-US" sz="1799"/>
            </a:p>
          </p:txBody>
        </p:sp>
        <p:sp>
          <p:nvSpPr>
            <p:cNvPr id="305" name="Line 54"/>
            <p:cNvSpPr>
              <a:spLocks noChangeShapeType="1"/>
            </p:cNvSpPr>
            <p:nvPr/>
          </p:nvSpPr>
          <p:spPr bwMode="auto">
            <a:xfrm flipH="1" flipV="1">
              <a:off x="7946422" y="3094703"/>
              <a:ext cx="2" cy="1354548"/>
            </a:xfrm>
            <a:prstGeom prst="line">
              <a:avLst/>
            </a:prstGeom>
            <a:noFill/>
            <a:ln w="12700">
              <a:solidFill>
                <a:schemeClr val="tx1"/>
              </a:solidFill>
              <a:round/>
              <a:headEnd type="none" w="sm" len="sm"/>
              <a:tailEnd type="none" w="sm" len="sm"/>
            </a:ln>
            <a:effectLst/>
          </p:spPr>
          <p:txBody>
            <a:bodyPr wrap="square" lIns="92051" tIns="46026" rIns="92051" bIns="46026">
              <a:spAutoFit/>
            </a:bodyPr>
            <a:lstStyle/>
            <a:p>
              <a:pPr>
                <a:defRPr/>
              </a:pPr>
              <a:endParaRPr lang="en-US" sz="1600"/>
            </a:p>
          </p:txBody>
        </p:sp>
      </p:grpSp>
      <p:grpSp>
        <p:nvGrpSpPr>
          <p:cNvPr id="306" name="Group 305"/>
          <p:cNvGrpSpPr/>
          <p:nvPr/>
        </p:nvGrpSpPr>
        <p:grpSpPr>
          <a:xfrm>
            <a:off x="7533544" y="4514224"/>
            <a:ext cx="217302" cy="1354195"/>
            <a:chOff x="7733555" y="3094703"/>
            <a:chExt cx="217359" cy="1354548"/>
          </a:xfrm>
        </p:grpSpPr>
        <p:sp>
          <p:nvSpPr>
            <p:cNvPr id="307" name="Line 55"/>
            <p:cNvSpPr>
              <a:spLocks noChangeShapeType="1"/>
            </p:cNvSpPr>
            <p:nvPr/>
          </p:nvSpPr>
          <p:spPr bwMode="auto">
            <a:xfrm flipV="1">
              <a:off x="7733555" y="3103108"/>
              <a:ext cx="213711" cy="0"/>
            </a:xfrm>
            <a:prstGeom prst="line">
              <a:avLst/>
            </a:prstGeom>
            <a:noFill/>
            <a:ln w="12700">
              <a:solidFill>
                <a:schemeClr val="tx1"/>
              </a:solidFill>
              <a:round/>
              <a:headEnd type="oval" w="sm" len="sm"/>
              <a:tailEnd type="none" w="sm" len="sm"/>
            </a:ln>
            <a:effectLst/>
          </p:spPr>
          <p:txBody>
            <a:bodyPr wrap="square" lIns="92051" tIns="46026" rIns="92051" bIns="46026">
              <a:spAutoFit/>
            </a:bodyPr>
            <a:lstStyle/>
            <a:p>
              <a:pPr>
                <a:defRPr/>
              </a:pPr>
              <a:endParaRPr lang="en-US" sz="1799"/>
            </a:p>
          </p:txBody>
        </p:sp>
        <p:sp>
          <p:nvSpPr>
            <p:cNvPr id="308" name="Line 55"/>
            <p:cNvSpPr>
              <a:spLocks noChangeShapeType="1"/>
            </p:cNvSpPr>
            <p:nvPr/>
          </p:nvSpPr>
          <p:spPr bwMode="auto">
            <a:xfrm flipV="1">
              <a:off x="7737203" y="4449251"/>
              <a:ext cx="213711" cy="0"/>
            </a:xfrm>
            <a:prstGeom prst="line">
              <a:avLst/>
            </a:prstGeom>
            <a:noFill/>
            <a:ln w="12700">
              <a:solidFill>
                <a:schemeClr val="tx1"/>
              </a:solidFill>
              <a:round/>
              <a:headEnd type="oval" w="sm" len="sm"/>
              <a:tailEnd type="none" w="sm" len="sm"/>
            </a:ln>
            <a:effectLst/>
          </p:spPr>
          <p:txBody>
            <a:bodyPr wrap="square" lIns="92051" tIns="46026" rIns="92051" bIns="46026">
              <a:spAutoFit/>
            </a:bodyPr>
            <a:lstStyle/>
            <a:p>
              <a:pPr>
                <a:defRPr/>
              </a:pPr>
              <a:endParaRPr lang="en-US" sz="1799"/>
            </a:p>
          </p:txBody>
        </p:sp>
        <p:sp>
          <p:nvSpPr>
            <p:cNvPr id="309" name="Line 54"/>
            <p:cNvSpPr>
              <a:spLocks noChangeShapeType="1"/>
            </p:cNvSpPr>
            <p:nvPr/>
          </p:nvSpPr>
          <p:spPr bwMode="auto">
            <a:xfrm flipH="1" flipV="1">
              <a:off x="7946422" y="3094703"/>
              <a:ext cx="2" cy="1354548"/>
            </a:xfrm>
            <a:prstGeom prst="line">
              <a:avLst/>
            </a:prstGeom>
            <a:noFill/>
            <a:ln w="12700">
              <a:solidFill>
                <a:schemeClr val="tx1"/>
              </a:solidFill>
              <a:round/>
              <a:headEnd type="none" w="sm" len="sm"/>
              <a:tailEnd type="none" w="sm" len="sm"/>
            </a:ln>
            <a:effectLst/>
          </p:spPr>
          <p:txBody>
            <a:bodyPr wrap="square" lIns="92051" tIns="46026" rIns="92051" bIns="46026">
              <a:spAutoFit/>
            </a:bodyPr>
            <a:lstStyle/>
            <a:p>
              <a:pPr>
                <a:defRPr/>
              </a:pPr>
              <a:endParaRPr lang="en-US" sz="1600"/>
            </a:p>
          </p:txBody>
        </p:sp>
      </p:grpSp>
      <p:sp>
        <p:nvSpPr>
          <p:cNvPr id="310" name="Text Box 30"/>
          <p:cNvSpPr txBox="1">
            <a:spLocks noChangeArrowheads="1"/>
          </p:cNvSpPr>
          <p:nvPr/>
        </p:nvSpPr>
        <p:spPr bwMode="auto">
          <a:xfrm>
            <a:off x="6365885" y="3218225"/>
            <a:ext cx="540650" cy="123111"/>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t>PIA</a:t>
            </a:r>
          </a:p>
        </p:txBody>
      </p:sp>
      <p:grpSp>
        <p:nvGrpSpPr>
          <p:cNvPr id="311" name="Group 310"/>
          <p:cNvGrpSpPr/>
          <p:nvPr/>
        </p:nvGrpSpPr>
        <p:grpSpPr>
          <a:xfrm>
            <a:off x="6408992" y="2700081"/>
            <a:ext cx="505195" cy="549972"/>
            <a:chOff x="4174173" y="2103309"/>
            <a:chExt cx="639069" cy="695710"/>
          </a:xfrm>
        </p:grpSpPr>
        <p:grpSp>
          <p:nvGrpSpPr>
            <p:cNvPr id="312" name="Group 120"/>
            <p:cNvGrpSpPr/>
            <p:nvPr/>
          </p:nvGrpSpPr>
          <p:grpSpPr>
            <a:xfrm>
              <a:off x="4235962" y="2181412"/>
              <a:ext cx="502281" cy="548163"/>
              <a:chOff x="2505075" y="2108200"/>
              <a:chExt cx="330200" cy="360363"/>
            </a:xfrm>
            <a:solidFill>
              <a:srgbClr val="F80000"/>
            </a:solidFill>
          </p:grpSpPr>
          <p:sp>
            <p:nvSpPr>
              <p:cNvPr id="314" name="Freeform 313"/>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799"/>
              </a:p>
            </p:txBody>
          </p:sp>
          <p:sp>
            <p:nvSpPr>
              <p:cNvPr id="315" name="Freeform 314"/>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799"/>
              </a:p>
            </p:txBody>
          </p:sp>
        </p:grpSp>
        <p:sp>
          <p:nvSpPr>
            <p:cNvPr id="313" name="Rectangle 312"/>
            <p:cNvSpPr/>
            <p:nvPr/>
          </p:nvSpPr>
          <p:spPr>
            <a:xfrm>
              <a:off x="4174173" y="2103309"/>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sz="1799"/>
            </a:p>
          </p:txBody>
        </p:sp>
      </p:grpSp>
      <p:sp>
        <p:nvSpPr>
          <p:cNvPr id="316" name="Text Box 30"/>
          <p:cNvSpPr txBox="1">
            <a:spLocks noChangeArrowheads="1"/>
          </p:cNvSpPr>
          <p:nvPr/>
        </p:nvSpPr>
        <p:spPr bwMode="auto">
          <a:xfrm>
            <a:off x="6368618" y="3975928"/>
            <a:ext cx="540650" cy="123111"/>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t>ES</a:t>
            </a:r>
          </a:p>
        </p:txBody>
      </p:sp>
      <p:grpSp>
        <p:nvGrpSpPr>
          <p:cNvPr id="317" name="Group 316"/>
          <p:cNvGrpSpPr/>
          <p:nvPr/>
        </p:nvGrpSpPr>
        <p:grpSpPr>
          <a:xfrm>
            <a:off x="6411725" y="3457785"/>
            <a:ext cx="505195" cy="549972"/>
            <a:chOff x="4174173" y="2103309"/>
            <a:chExt cx="639069" cy="695710"/>
          </a:xfrm>
        </p:grpSpPr>
        <p:grpSp>
          <p:nvGrpSpPr>
            <p:cNvPr id="318" name="Group 120"/>
            <p:cNvGrpSpPr/>
            <p:nvPr/>
          </p:nvGrpSpPr>
          <p:grpSpPr>
            <a:xfrm>
              <a:off x="4235962" y="2181412"/>
              <a:ext cx="502281" cy="548163"/>
              <a:chOff x="2505075" y="2108200"/>
              <a:chExt cx="330200" cy="360363"/>
            </a:xfrm>
            <a:solidFill>
              <a:srgbClr val="F80000"/>
            </a:solidFill>
          </p:grpSpPr>
          <p:sp>
            <p:nvSpPr>
              <p:cNvPr id="320" name="Freeform 319"/>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799"/>
              </a:p>
            </p:txBody>
          </p:sp>
          <p:sp>
            <p:nvSpPr>
              <p:cNvPr id="321" name="Freeform 320"/>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799"/>
              </a:p>
            </p:txBody>
          </p:sp>
        </p:grpSp>
        <p:sp>
          <p:nvSpPr>
            <p:cNvPr id="319" name="Rectangle 318"/>
            <p:cNvSpPr/>
            <p:nvPr/>
          </p:nvSpPr>
          <p:spPr>
            <a:xfrm>
              <a:off x="4174173" y="2103309"/>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sz="1799"/>
            </a:p>
          </p:txBody>
        </p:sp>
      </p:grpSp>
      <p:sp>
        <p:nvSpPr>
          <p:cNvPr id="322" name="Text Box 30"/>
          <p:cNvSpPr txBox="1">
            <a:spLocks noChangeArrowheads="1"/>
          </p:cNvSpPr>
          <p:nvPr/>
        </p:nvSpPr>
        <p:spPr bwMode="auto">
          <a:xfrm>
            <a:off x="6195720" y="4693432"/>
            <a:ext cx="540650" cy="123079"/>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t>App/Batch </a:t>
            </a:r>
          </a:p>
        </p:txBody>
      </p:sp>
      <p:grpSp>
        <p:nvGrpSpPr>
          <p:cNvPr id="323" name="Group 322"/>
          <p:cNvGrpSpPr/>
          <p:nvPr/>
        </p:nvGrpSpPr>
        <p:grpSpPr>
          <a:xfrm>
            <a:off x="6238827" y="4175272"/>
            <a:ext cx="505195" cy="549972"/>
            <a:chOff x="4174173" y="2103309"/>
            <a:chExt cx="639069" cy="695710"/>
          </a:xfrm>
        </p:grpSpPr>
        <p:grpSp>
          <p:nvGrpSpPr>
            <p:cNvPr id="324" name="Group 120"/>
            <p:cNvGrpSpPr/>
            <p:nvPr/>
          </p:nvGrpSpPr>
          <p:grpSpPr>
            <a:xfrm>
              <a:off x="4235962" y="2181412"/>
              <a:ext cx="502281" cy="548163"/>
              <a:chOff x="2505075" y="2108200"/>
              <a:chExt cx="330200" cy="360363"/>
            </a:xfrm>
            <a:solidFill>
              <a:srgbClr val="F80000"/>
            </a:solidFill>
          </p:grpSpPr>
          <p:sp>
            <p:nvSpPr>
              <p:cNvPr id="326" name="Freeform 325"/>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799"/>
              </a:p>
            </p:txBody>
          </p:sp>
          <p:sp>
            <p:nvSpPr>
              <p:cNvPr id="327" name="Freeform 326"/>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799"/>
              </a:p>
            </p:txBody>
          </p:sp>
        </p:grpSp>
        <p:sp>
          <p:nvSpPr>
            <p:cNvPr id="325" name="Rectangle 324"/>
            <p:cNvSpPr/>
            <p:nvPr/>
          </p:nvSpPr>
          <p:spPr>
            <a:xfrm>
              <a:off x="4174173" y="2103309"/>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sz="1799"/>
            </a:p>
          </p:txBody>
        </p:sp>
      </p:grpSp>
      <p:sp>
        <p:nvSpPr>
          <p:cNvPr id="334" name="Text Box 30"/>
          <p:cNvSpPr txBox="1">
            <a:spLocks noChangeArrowheads="1"/>
          </p:cNvSpPr>
          <p:nvPr/>
        </p:nvSpPr>
        <p:spPr bwMode="auto">
          <a:xfrm>
            <a:off x="6693559" y="5333875"/>
            <a:ext cx="500260" cy="107694"/>
          </a:xfrm>
          <a:prstGeom prst="rect">
            <a:avLst/>
          </a:prstGeom>
          <a:noFill/>
          <a:ln w="9525">
            <a:noFill/>
            <a:miter lim="800000"/>
            <a:headEnd/>
            <a:tailEnd/>
          </a:ln>
        </p:spPr>
        <p:txBody>
          <a:bodyPr wrap="square" lIns="0" tIns="0" rIns="0" bIns="0" anchor="ctr">
            <a:spAutoFit/>
          </a:bodyPr>
          <a:lstStyle/>
          <a:p>
            <a:pPr algn="ctr">
              <a:buClr>
                <a:srgbClr val="FD0000"/>
              </a:buClr>
            </a:pPr>
            <a:r>
              <a:rPr lang="en-US" sz="700" dirty="0"/>
              <a:t>Win Client</a:t>
            </a:r>
          </a:p>
        </p:txBody>
      </p:sp>
      <p:grpSp>
        <p:nvGrpSpPr>
          <p:cNvPr id="335" name="Group 334"/>
          <p:cNvGrpSpPr/>
          <p:nvPr/>
        </p:nvGrpSpPr>
        <p:grpSpPr>
          <a:xfrm>
            <a:off x="6681536" y="4862541"/>
            <a:ext cx="467453" cy="508884"/>
            <a:chOff x="4174173" y="2103309"/>
            <a:chExt cx="639069" cy="695710"/>
          </a:xfrm>
        </p:grpSpPr>
        <p:grpSp>
          <p:nvGrpSpPr>
            <p:cNvPr id="336" name="Group 120"/>
            <p:cNvGrpSpPr/>
            <p:nvPr/>
          </p:nvGrpSpPr>
          <p:grpSpPr>
            <a:xfrm>
              <a:off x="4235962" y="2181412"/>
              <a:ext cx="502281" cy="548163"/>
              <a:chOff x="2505075" y="2108200"/>
              <a:chExt cx="330200" cy="360363"/>
            </a:xfrm>
            <a:solidFill>
              <a:srgbClr val="F80000"/>
            </a:solidFill>
          </p:grpSpPr>
          <p:sp>
            <p:nvSpPr>
              <p:cNvPr id="338" name="Freeform 337"/>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799"/>
              </a:p>
            </p:txBody>
          </p:sp>
          <p:sp>
            <p:nvSpPr>
              <p:cNvPr id="339" name="Freeform 338"/>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799"/>
              </a:p>
            </p:txBody>
          </p:sp>
        </p:grpSp>
        <p:sp>
          <p:nvSpPr>
            <p:cNvPr id="337" name="Rectangle 336"/>
            <p:cNvSpPr/>
            <p:nvPr/>
          </p:nvSpPr>
          <p:spPr>
            <a:xfrm>
              <a:off x="4174173" y="2103309"/>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sz="1799"/>
            </a:p>
          </p:txBody>
        </p:sp>
      </p:grpSp>
      <p:sp>
        <p:nvSpPr>
          <p:cNvPr id="342" name="Text Box 30"/>
          <p:cNvSpPr txBox="1">
            <a:spLocks noChangeArrowheads="1"/>
          </p:cNvSpPr>
          <p:nvPr/>
        </p:nvSpPr>
        <p:spPr bwMode="auto">
          <a:xfrm>
            <a:off x="6631141" y="4692990"/>
            <a:ext cx="540650" cy="123079"/>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t>Win </a:t>
            </a:r>
            <a:r>
              <a:rPr lang="en-US" sz="800" dirty="0" err="1"/>
              <a:t>Prcs</a:t>
            </a:r>
            <a:endParaRPr lang="en-US" sz="800" dirty="0"/>
          </a:p>
        </p:txBody>
      </p:sp>
      <p:grpSp>
        <p:nvGrpSpPr>
          <p:cNvPr id="344" name="Group 343"/>
          <p:cNvGrpSpPr/>
          <p:nvPr/>
        </p:nvGrpSpPr>
        <p:grpSpPr>
          <a:xfrm>
            <a:off x="6674248" y="4174830"/>
            <a:ext cx="505195" cy="549972"/>
            <a:chOff x="4174173" y="2103309"/>
            <a:chExt cx="639069" cy="695710"/>
          </a:xfrm>
        </p:grpSpPr>
        <p:grpSp>
          <p:nvGrpSpPr>
            <p:cNvPr id="345" name="Group 120"/>
            <p:cNvGrpSpPr/>
            <p:nvPr/>
          </p:nvGrpSpPr>
          <p:grpSpPr>
            <a:xfrm>
              <a:off x="4235962" y="2181412"/>
              <a:ext cx="502281" cy="548163"/>
              <a:chOff x="2505075" y="2108200"/>
              <a:chExt cx="330200" cy="360363"/>
            </a:xfrm>
            <a:solidFill>
              <a:srgbClr val="F80000"/>
            </a:solidFill>
          </p:grpSpPr>
          <p:sp>
            <p:nvSpPr>
              <p:cNvPr id="347" name="Freeform 346"/>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799"/>
              </a:p>
            </p:txBody>
          </p:sp>
          <p:sp>
            <p:nvSpPr>
              <p:cNvPr id="350" name="Freeform 349"/>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799"/>
              </a:p>
            </p:txBody>
          </p:sp>
        </p:grpSp>
        <p:sp>
          <p:nvSpPr>
            <p:cNvPr id="346" name="Rectangle 345"/>
            <p:cNvSpPr/>
            <p:nvPr/>
          </p:nvSpPr>
          <p:spPr>
            <a:xfrm>
              <a:off x="4174173" y="2103309"/>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sz="1799"/>
            </a:p>
          </p:txBody>
        </p:sp>
      </p:grpSp>
      <p:cxnSp>
        <p:nvCxnSpPr>
          <p:cNvPr id="359" name="Straight Connector 358"/>
          <p:cNvCxnSpPr/>
          <p:nvPr/>
        </p:nvCxnSpPr>
        <p:spPr>
          <a:xfrm flipH="1">
            <a:off x="2513536" y="1506444"/>
            <a:ext cx="14159" cy="1362347"/>
          </a:xfrm>
          <a:prstGeom prst="line">
            <a:avLst/>
          </a:prstGeom>
          <a:ln w="12700" cmpd="sng">
            <a:solidFill>
              <a:srgbClr val="5F5F5F"/>
            </a:solidFill>
            <a:miter lim="800000"/>
          </a:ln>
        </p:spPr>
        <p:style>
          <a:lnRef idx="1">
            <a:schemeClr val="accent1"/>
          </a:lnRef>
          <a:fillRef idx="0">
            <a:schemeClr val="accent1"/>
          </a:fillRef>
          <a:effectRef idx="0">
            <a:schemeClr val="accent1"/>
          </a:effectRef>
          <a:fontRef idx="minor">
            <a:schemeClr val="tx1"/>
          </a:fontRef>
        </p:style>
      </p:cxnSp>
      <p:cxnSp>
        <p:nvCxnSpPr>
          <p:cNvPr id="360" name="Straight Connector 359"/>
          <p:cNvCxnSpPr/>
          <p:nvPr/>
        </p:nvCxnSpPr>
        <p:spPr>
          <a:xfrm flipV="1">
            <a:off x="2520615" y="1506444"/>
            <a:ext cx="2738316" cy="3596"/>
          </a:xfrm>
          <a:prstGeom prst="line">
            <a:avLst/>
          </a:prstGeom>
          <a:ln w="12700" cmpd="sng">
            <a:solidFill>
              <a:srgbClr val="5F5F5F"/>
            </a:solidFill>
            <a:miter lim="800000"/>
          </a:ln>
        </p:spPr>
        <p:style>
          <a:lnRef idx="1">
            <a:schemeClr val="accent1"/>
          </a:lnRef>
          <a:fillRef idx="0">
            <a:schemeClr val="accent1"/>
          </a:fillRef>
          <a:effectRef idx="0">
            <a:schemeClr val="accent1"/>
          </a:effectRef>
          <a:fontRef idx="minor">
            <a:schemeClr val="tx1"/>
          </a:fontRef>
        </p:style>
      </p:cxnSp>
      <p:sp>
        <p:nvSpPr>
          <p:cNvPr id="361" name="Line 55"/>
          <p:cNvSpPr>
            <a:spLocks noChangeShapeType="1"/>
          </p:cNvSpPr>
          <p:nvPr/>
        </p:nvSpPr>
        <p:spPr bwMode="auto">
          <a:xfrm flipH="1" flipV="1">
            <a:off x="5449311" y="1648460"/>
            <a:ext cx="880152" cy="348151"/>
          </a:xfrm>
          <a:prstGeom prst="line">
            <a:avLst/>
          </a:prstGeom>
          <a:noFill/>
          <a:ln w="12700">
            <a:solidFill>
              <a:schemeClr val="tx1"/>
            </a:solidFill>
            <a:round/>
            <a:headEnd type="oval" w="sm" len="sm"/>
            <a:tailEnd type="oval" w="sm" len="sm"/>
          </a:ln>
          <a:effectLst/>
        </p:spPr>
        <p:txBody>
          <a:bodyPr wrap="square" lIns="92051" tIns="46026" rIns="92051" bIns="46026">
            <a:spAutoFit/>
          </a:bodyPr>
          <a:lstStyle/>
          <a:p>
            <a:pPr>
              <a:defRPr/>
            </a:pPr>
            <a:endParaRPr lang="en-US" sz="1799" dirty="0"/>
          </a:p>
        </p:txBody>
      </p:sp>
      <p:sp>
        <p:nvSpPr>
          <p:cNvPr id="262" name="TextBox 261"/>
          <p:cNvSpPr txBox="1"/>
          <p:nvPr/>
        </p:nvSpPr>
        <p:spPr>
          <a:xfrm>
            <a:off x="3080477" y="5883370"/>
            <a:ext cx="456276" cy="168993"/>
          </a:xfrm>
          <a:prstGeom prst="rect">
            <a:avLst/>
          </a:prstGeom>
          <a:noFill/>
        </p:spPr>
        <p:txBody>
          <a:bodyPr wrap="square" lIns="0" tIns="0" rIns="0" bIns="0" rtlCol="0">
            <a:noAutofit/>
          </a:bodyPr>
          <a:lstStyle/>
          <a:p>
            <a:pPr>
              <a:lnSpc>
                <a:spcPct val="90000"/>
              </a:lnSpc>
            </a:pPr>
            <a:r>
              <a:rPr lang="en-US" sz="800" dirty="0">
                <a:solidFill>
                  <a:schemeClr val="accent3"/>
                </a:solidFill>
              </a:rPr>
              <a:t>Subnet A</a:t>
            </a:r>
          </a:p>
        </p:txBody>
      </p:sp>
      <p:sp>
        <p:nvSpPr>
          <p:cNvPr id="263" name="TextBox 262"/>
          <p:cNvSpPr txBox="1"/>
          <p:nvPr/>
        </p:nvSpPr>
        <p:spPr>
          <a:xfrm>
            <a:off x="4692775" y="2556450"/>
            <a:ext cx="456276" cy="168993"/>
          </a:xfrm>
          <a:prstGeom prst="rect">
            <a:avLst/>
          </a:prstGeom>
          <a:noFill/>
        </p:spPr>
        <p:txBody>
          <a:bodyPr wrap="square" lIns="0" tIns="0" rIns="0" bIns="0" rtlCol="0">
            <a:noAutofit/>
          </a:bodyPr>
          <a:lstStyle/>
          <a:p>
            <a:pPr>
              <a:lnSpc>
                <a:spcPct val="90000"/>
              </a:lnSpc>
            </a:pPr>
            <a:r>
              <a:rPr lang="en-US" sz="800" dirty="0">
                <a:solidFill>
                  <a:schemeClr val="accent3"/>
                </a:solidFill>
              </a:rPr>
              <a:t>Subnet B</a:t>
            </a:r>
          </a:p>
        </p:txBody>
      </p:sp>
      <p:sp>
        <p:nvSpPr>
          <p:cNvPr id="264" name="TextBox 263"/>
          <p:cNvSpPr txBox="1"/>
          <p:nvPr/>
        </p:nvSpPr>
        <p:spPr>
          <a:xfrm>
            <a:off x="4695046" y="3295512"/>
            <a:ext cx="456276" cy="168993"/>
          </a:xfrm>
          <a:prstGeom prst="rect">
            <a:avLst/>
          </a:prstGeom>
          <a:noFill/>
        </p:spPr>
        <p:txBody>
          <a:bodyPr wrap="square" lIns="0" tIns="0" rIns="0" bIns="0" rtlCol="0">
            <a:noAutofit/>
          </a:bodyPr>
          <a:lstStyle/>
          <a:p>
            <a:pPr>
              <a:lnSpc>
                <a:spcPct val="90000"/>
              </a:lnSpc>
            </a:pPr>
            <a:r>
              <a:rPr lang="en-US" sz="800" dirty="0">
                <a:solidFill>
                  <a:schemeClr val="accent3"/>
                </a:solidFill>
              </a:rPr>
              <a:t>Subnet C</a:t>
            </a:r>
          </a:p>
        </p:txBody>
      </p:sp>
      <p:sp>
        <p:nvSpPr>
          <p:cNvPr id="265" name="TextBox 264"/>
          <p:cNvSpPr txBox="1"/>
          <p:nvPr/>
        </p:nvSpPr>
        <p:spPr>
          <a:xfrm>
            <a:off x="4697321" y="4007286"/>
            <a:ext cx="456276" cy="168993"/>
          </a:xfrm>
          <a:prstGeom prst="rect">
            <a:avLst/>
          </a:prstGeom>
          <a:noFill/>
        </p:spPr>
        <p:txBody>
          <a:bodyPr wrap="square" lIns="0" tIns="0" rIns="0" bIns="0" rtlCol="0">
            <a:noAutofit/>
          </a:bodyPr>
          <a:lstStyle/>
          <a:p>
            <a:pPr>
              <a:lnSpc>
                <a:spcPct val="90000"/>
              </a:lnSpc>
            </a:pPr>
            <a:r>
              <a:rPr lang="en-US" sz="800" dirty="0">
                <a:solidFill>
                  <a:schemeClr val="accent3"/>
                </a:solidFill>
              </a:rPr>
              <a:t>Subnet D</a:t>
            </a:r>
          </a:p>
        </p:txBody>
      </p:sp>
      <p:sp>
        <p:nvSpPr>
          <p:cNvPr id="266" name="TextBox 265"/>
          <p:cNvSpPr txBox="1"/>
          <p:nvPr/>
        </p:nvSpPr>
        <p:spPr>
          <a:xfrm>
            <a:off x="4740526" y="4746349"/>
            <a:ext cx="456276" cy="168993"/>
          </a:xfrm>
          <a:prstGeom prst="rect">
            <a:avLst/>
          </a:prstGeom>
          <a:noFill/>
        </p:spPr>
        <p:txBody>
          <a:bodyPr wrap="square" lIns="0" tIns="0" rIns="0" bIns="0" rtlCol="0">
            <a:noAutofit/>
          </a:bodyPr>
          <a:lstStyle/>
          <a:p>
            <a:pPr>
              <a:lnSpc>
                <a:spcPct val="90000"/>
              </a:lnSpc>
            </a:pPr>
            <a:r>
              <a:rPr lang="en-US" sz="800" dirty="0">
                <a:solidFill>
                  <a:schemeClr val="accent3"/>
                </a:solidFill>
              </a:rPr>
              <a:t>Subnet E</a:t>
            </a:r>
          </a:p>
        </p:txBody>
      </p:sp>
      <p:sp>
        <p:nvSpPr>
          <p:cNvPr id="267" name="TextBox 266"/>
          <p:cNvSpPr txBox="1"/>
          <p:nvPr/>
        </p:nvSpPr>
        <p:spPr>
          <a:xfrm>
            <a:off x="4770087" y="5335328"/>
            <a:ext cx="456276" cy="168993"/>
          </a:xfrm>
          <a:prstGeom prst="rect">
            <a:avLst/>
          </a:prstGeom>
          <a:noFill/>
        </p:spPr>
        <p:txBody>
          <a:bodyPr wrap="square" lIns="0" tIns="0" rIns="0" bIns="0" rtlCol="0">
            <a:noAutofit/>
          </a:bodyPr>
          <a:lstStyle/>
          <a:p>
            <a:pPr>
              <a:lnSpc>
                <a:spcPct val="90000"/>
              </a:lnSpc>
            </a:pPr>
            <a:r>
              <a:rPr lang="en-US" sz="800" dirty="0">
                <a:solidFill>
                  <a:schemeClr val="accent3"/>
                </a:solidFill>
              </a:rPr>
              <a:t>Subnet F</a:t>
            </a:r>
          </a:p>
        </p:txBody>
      </p:sp>
      <p:sp>
        <p:nvSpPr>
          <p:cNvPr id="268" name="TextBox 267"/>
          <p:cNvSpPr txBox="1"/>
          <p:nvPr/>
        </p:nvSpPr>
        <p:spPr>
          <a:xfrm>
            <a:off x="4704136" y="5897016"/>
            <a:ext cx="456276" cy="168993"/>
          </a:xfrm>
          <a:prstGeom prst="rect">
            <a:avLst/>
          </a:prstGeom>
          <a:noFill/>
        </p:spPr>
        <p:txBody>
          <a:bodyPr wrap="square" lIns="0" tIns="0" rIns="0" bIns="0" rtlCol="0">
            <a:noAutofit/>
          </a:bodyPr>
          <a:lstStyle/>
          <a:p>
            <a:pPr>
              <a:lnSpc>
                <a:spcPct val="90000"/>
              </a:lnSpc>
            </a:pPr>
            <a:r>
              <a:rPr lang="en-US" sz="800" dirty="0">
                <a:solidFill>
                  <a:schemeClr val="accent3"/>
                </a:solidFill>
              </a:rPr>
              <a:t>Subnet G</a:t>
            </a:r>
          </a:p>
        </p:txBody>
      </p:sp>
      <p:sp>
        <p:nvSpPr>
          <p:cNvPr id="372" name="Line 54"/>
          <p:cNvSpPr>
            <a:spLocks noChangeShapeType="1"/>
          </p:cNvSpPr>
          <p:nvPr/>
        </p:nvSpPr>
        <p:spPr bwMode="auto">
          <a:xfrm flipV="1">
            <a:off x="7139564" y="4778235"/>
            <a:ext cx="1" cy="187852"/>
          </a:xfrm>
          <a:prstGeom prst="line">
            <a:avLst/>
          </a:prstGeom>
          <a:noFill/>
          <a:ln w="12700">
            <a:solidFill>
              <a:schemeClr val="tx1"/>
            </a:solidFill>
            <a:round/>
            <a:headEnd type="oval" w="sm" len="sm"/>
            <a:tailEnd type="oval" w="sm" len="sm"/>
          </a:ln>
          <a:effectLst/>
        </p:spPr>
        <p:txBody>
          <a:bodyPr wrap="square" lIns="92051" tIns="46026" rIns="92051" bIns="46026">
            <a:spAutoFit/>
          </a:bodyPr>
          <a:lstStyle/>
          <a:p>
            <a:pPr>
              <a:defRPr/>
            </a:pPr>
            <a:endParaRPr lang="en-US" sz="1600"/>
          </a:p>
        </p:txBody>
      </p:sp>
      <p:sp>
        <p:nvSpPr>
          <p:cNvPr id="373" name="Line 54"/>
          <p:cNvSpPr>
            <a:spLocks noChangeShapeType="1"/>
          </p:cNvSpPr>
          <p:nvPr/>
        </p:nvSpPr>
        <p:spPr bwMode="auto">
          <a:xfrm flipV="1">
            <a:off x="7135403" y="5388655"/>
            <a:ext cx="1" cy="187852"/>
          </a:xfrm>
          <a:prstGeom prst="line">
            <a:avLst/>
          </a:prstGeom>
          <a:noFill/>
          <a:ln w="12700">
            <a:solidFill>
              <a:schemeClr val="tx1"/>
            </a:solidFill>
            <a:round/>
            <a:headEnd type="oval" w="sm" len="sm"/>
            <a:tailEnd type="oval" w="sm" len="sm"/>
          </a:ln>
          <a:effectLst/>
        </p:spPr>
        <p:txBody>
          <a:bodyPr wrap="square" lIns="92051" tIns="46026" rIns="92051" bIns="46026">
            <a:spAutoFit/>
          </a:bodyPr>
          <a:lstStyle/>
          <a:p>
            <a:pPr>
              <a:defRPr/>
            </a:pPr>
            <a:endParaRPr lang="en-US" sz="1600"/>
          </a:p>
        </p:txBody>
      </p:sp>
      <p:sp>
        <p:nvSpPr>
          <p:cNvPr id="374" name="TextBox 373"/>
          <p:cNvSpPr txBox="1"/>
          <p:nvPr/>
        </p:nvSpPr>
        <p:spPr>
          <a:xfrm>
            <a:off x="7164667" y="2558721"/>
            <a:ext cx="456276" cy="168993"/>
          </a:xfrm>
          <a:prstGeom prst="rect">
            <a:avLst/>
          </a:prstGeom>
          <a:noFill/>
        </p:spPr>
        <p:txBody>
          <a:bodyPr wrap="square" lIns="0" tIns="0" rIns="0" bIns="0" rtlCol="0">
            <a:noAutofit/>
          </a:bodyPr>
          <a:lstStyle/>
          <a:p>
            <a:pPr>
              <a:lnSpc>
                <a:spcPct val="90000"/>
              </a:lnSpc>
            </a:pPr>
            <a:r>
              <a:rPr lang="en-US" sz="800" dirty="0">
                <a:solidFill>
                  <a:schemeClr val="accent3"/>
                </a:solidFill>
              </a:rPr>
              <a:t>Subnet B</a:t>
            </a:r>
          </a:p>
        </p:txBody>
      </p:sp>
      <p:sp>
        <p:nvSpPr>
          <p:cNvPr id="375" name="TextBox 374"/>
          <p:cNvSpPr txBox="1"/>
          <p:nvPr/>
        </p:nvSpPr>
        <p:spPr>
          <a:xfrm>
            <a:off x="7166938" y="3297784"/>
            <a:ext cx="456276" cy="168993"/>
          </a:xfrm>
          <a:prstGeom prst="rect">
            <a:avLst/>
          </a:prstGeom>
          <a:noFill/>
        </p:spPr>
        <p:txBody>
          <a:bodyPr wrap="square" lIns="0" tIns="0" rIns="0" bIns="0" rtlCol="0">
            <a:noAutofit/>
          </a:bodyPr>
          <a:lstStyle/>
          <a:p>
            <a:pPr>
              <a:lnSpc>
                <a:spcPct val="90000"/>
              </a:lnSpc>
            </a:pPr>
            <a:r>
              <a:rPr lang="en-US" sz="800" dirty="0">
                <a:solidFill>
                  <a:schemeClr val="accent3"/>
                </a:solidFill>
              </a:rPr>
              <a:t>Subnet C</a:t>
            </a:r>
          </a:p>
        </p:txBody>
      </p:sp>
      <p:sp>
        <p:nvSpPr>
          <p:cNvPr id="376" name="TextBox 375"/>
          <p:cNvSpPr txBox="1"/>
          <p:nvPr/>
        </p:nvSpPr>
        <p:spPr>
          <a:xfrm>
            <a:off x="7169214" y="4009557"/>
            <a:ext cx="456276" cy="168993"/>
          </a:xfrm>
          <a:prstGeom prst="rect">
            <a:avLst/>
          </a:prstGeom>
          <a:noFill/>
        </p:spPr>
        <p:txBody>
          <a:bodyPr wrap="square" lIns="0" tIns="0" rIns="0" bIns="0" rtlCol="0">
            <a:noAutofit/>
          </a:bodyPr>
          <a:lstStyle/>
          <a:p>
            <a:pPr>
              <a:lnSpc>
                <a:spcPct val="90000"/>
              </a:lnSpc>
            </a:pPr>
            <a:r>
              <a:rPr lang="en-US" sz="800" dirty="0">
                <a:solidFill>
                  <a:schemeClr val="accent3"/>
                </a:solidFill>
              </a:rPr>
              <a:t>Subnet D</a:t>
            </a:r>
          </a:p>
        </p:txBody>
      </p:sp>
      <p:sp>
        <p:nvSpPr>
          <p:cNvPr id="377" name="TextBox 376"/>
          <p:cNvSpPr txBox="1"/>
          <p:nvPr/>
        </p:nvSpPr>
        <p:spPr>
          <a:xfrm>
            <a:off x="7212418" y="4748621"/>
            <a:ext cx="456276" cy="168993"/>
          </a:xfrm>
          <a:prstGeom prst="rect">
            <a:avLst/>
          </a:prstGeom>
          <a:noFill/>
        </p:spPr>
        <p:txBody>
          <a:bodyPr wrap="square" lIns="0" tIns="0" rIns="0" bIns="0" rtlCol="0">
            <a:noAutofit/>
          </a:bodyPr>
          <a:lstStyle/>
          <a:p>
            <a:pPr>
              <a:lnSpc>
                <a:spcPct val="90000"/>
              </a:lnSpc>
            </a:pPr>
            <a:r>
              <a:rPr lang="en-US" sz="800" dirty="0">
                <a:solidFill>
                  <a:schemeClr val="accent3"/>
                </a:solidFill>
              </a:rPr>
              <a:t>Subnet E</a:t>
            </a:r>
          </a:p>
        </p:txBody>
      </p:sp>
      <p:sp>
        <p:nvSpPr>
          <p:cNvPr id="378" name="TextBox 377"/>
          <p:cNvSpPr txBox="1"/>
          <p:nvPr/>
        </p:nvSpPr>
        <p:spPr>
          <a:xfrm>
            <a:off x="7176028" y="5899287"/>
            <a:ext cx="456276" cy="168993"/>
          </a:xfrm>
          <a:prstGeom prst="rect">
            <a:avLst/>
          </a:prstGeom>
          <a:noFill/>
        </p:spPr>
        <p:txBody>
          <a:bodyPr wrap="square" lIns="0" tIns="0" rIns="0" bIns="0" rtlCol="0">
            <a:noAutofit/>
          </a:bodyPr>
          <a:lstStyle/>
          <a:p>
            <a:pPr>
              <a:lnSpc>
                <a:spcPct val="90000"/>
              </a:lnSpc>
            </a:pPr>
            <a:r>
              <a:rPr lang="en-US" sz="800" dirty="0">
                <a:solidFill>
                  <a:schemeClr val="accent3"/>
                </a:solidFill>
              </a:rPr>
              <a:t>Subnet G</a:t>
            </a:r>
          </a:p>
        </p:txBody>
      </p:sp>
      <p:sp>
        <p:nvSpPr>
          <p:cNvPr id="379" name="TextBox 378"/>
          <p:cNvSpPr txBox="1"/>
          <p:nvPr/>
        </p:nvSpPr>
        <p:spPr>
          <a:xfrm>
            <a:off x="5702447" y="5899286"/>
            <a:ext cx="456276" cy="168993"/>
          </a:xfrm>
          <a:prstGeom prst="rect">
            <a:avLst/>
          </a:prstGeom>
          <a:noFill/>
        </p:spPr>
        <p:txBody>
          <a:bodyPr wrap="square" lIns="0" tIns="0" rIns="0" bIns="0" rtlCol="0">
            <a:noAutofit/>
          </a:bodyPr>
          <a:lstStyle/>
          <a:p>
            <a:pPr>
              <a:lnSpc>
                <a:spcPct val="90000"/>
              </a:lnSpc>
            </a:pPr>
            <a:r>
              <a:rPr lang="en-US" sz="800" dirty="0">
                <a:solidFill>
                  <a:schemeClr val="accent3"/>
                </a:solidFill>
              </a:rPr>
              <a:t>Subnet A</a:t>
            </a:r>
          </a:p>
        </p:txBody>
      </p:sp>
      <p:sp>
        <p:nvSpPr>
          <p:cNvPr id="380" name="TextBox 379"/>
          <p:cNvSpPr txBox="1"/>
          <p:nvPr/>
        </p:nvSpPr>
        <p:spPr>
          <a:xfrm>
            <a:off x="7255607" y="5323959"/>
            <a:ext cx="456276" cy="168993"/>
          </a:xfrm>
          <a:prstGeom prst="rect">
            <a:avLst/>
          </a:prstGeom>
          <a:noFill/>
        </p:spPr>
        <p:txBody>
          <a:bodyPr wrap="square" lIns="0" tIns="0" rIns="0" bIns="0" rtlCol="0">
            <a:noAutofit/>
          </a:bodyPr>
          <a:lstStyle/>
          <a:p>
            <a:pPr>
              <a:lnSpc>
                <a:spcPct val="90000"/>
              </a:lnSpc>
            </a:pPr>
            <a:r>
              <a:rPr lang="en-US" sz="800" dirty="0">
                <a:solidFill>
                  <a:schemeClr val="accent3"/>
                </a:solidFill>
              </a:rPr>
              <a:t>Subnet F</a:t>
            </a:r>
          </a:p>
        </p:txBody>
      </p:sp>
      <p:sp>
        <p:nvSpPr>
          <p:cNvPr id="452" name="Rectangle 451"/>
          <p:cNvSpPr/>
          <p:nvPr/>
        </p:nvSpPr>
        <p:spPr>
          <a:xfrm>
            <a:off x="9107292" y="1287436"/>
            <a:ext cx="2731532" cy="5104070"/>
          </a:xfrm>
          <a:prstGeom prst="rect">
            <a:avLst/>
          </a:prstGeom>
          <a:noFill/>
          <a:ln w="19050">
            <a:solidFill>
              <a:srgbClr val="5F5F5F"/>
            </a:solid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t" anchorCtr="0" forceAA="0" compatLnSpc="1">
            <a:prstTxWarp prst="textNoShape">
              <a:avLst/>
            </a:prstTxWarp>
            <a:noAutofit/>
          </a:bodyPr>
          <a:lstStyle/>
          <a:p>
            <a:pPr lvl="0" algn="r">
              <a:lnSpc>
                <a:spcPct val="90000"/>
              </a:lnSpc>
            </a:pPr>
            <a:r>
              <a:rPr lang="en-US" sz="800" b="1" dirty="0">
                <a:solidFill>
                  <a:srgbClr val="5F5F5F"/>
                </a:solidFill>
              </a:rPr>
              <a:t>ORACLE CLOUD INFRASTRUCTURE (REGION)</a:t>
            </a:r>
          </a:p>
        </p:txBody>
      </p:sp>
      <p:sp>
        <p:nvSpPr>
          <p:cNvPr id="463" name="TextBox 462">
            <a:extLst/>
          </p:cNvPr>
          <p:cNvSpPr txBox="1"/>
          <p:nvPr/>
        </p:nvSpPr>
        <p:spPr>
          <a:xfrm>
            <a:off x="8485045" y="5624351"/>
            <a:ext cx="626863" cy="290249"/>
          </a:xfrm>
          <a:prstGeom prst="rect">
            <a:avLst/>
          </a:prstGeom>
          <a:noFill/>
        </p:spPr>
        <p:txBody>
          <a:bodyPr wrap="square" lIns="0" tIns="0" rIns="0" bIns="0" rtlCol="0">
            <a:noAutofit/>
          </a:bodyPr>
          <a:lstStyle/>
          <a:p>
            <a:pPr algn="ctr">
              <a:lnSpc>
                <a:spcPct val="90000"/>
              </a:lnSpc>
            </a:pPr>
            <a:r>
              <a:rPr lang="en-US" sz="900" dirty="0">
                <a:solidFill>
                  <a:srgbClr val="FF0000"/>
                </a:solidFill>
              </a:rPr>
              <a:t>Data Guard </a:t>
            </a:r>
            <a:r>
              <a:rPr lang="en-US" sz="900" dirty="0" err="1">
                <a:solidFill>
                  <a:srgbClr val="FF0000"/>
                </a:solidFill>
              </a:rPr>
              <a:t>FarSync</a:t>
            </a:r>
            <a:endParaRPr lang="en-US" sz="1050" dirty="0">
              <a:solidFill>
                <a:srgbClr val="FF0000"/>
              </a:solidFill>
            </a:endParaRPr>
          </a:p>
        </p:txBody>
      </p:sp>
      <p:sp>
        <p:nvSpPr>
          <p:cNvPr id="464" name="Line 55">
            <a:extLst/>
          </p:cNvPr>
          <p:cNvSpPr>
            <a:spLocks noChangeShapeType="1"/>
          </p:cNvSpPr>
          <p:nvPr/>
        </p:nvSpPr>
        <p:spPr bwMode="auto">
          <a:xfrm flipV="1">
            <a:off x="6849664" y="5731295"/>
            <a:ext cx="2583877" cy="12028"/>
          </a:xfrm>
          <a:prstGeom prst="line">
            <a:avLst/>
          </a:prstGeom>
          <a:noFill/>
          <a:ln w="12700">
            <a:solidFill>
              <a:schemeClr val="tx1"/>
            </a:solidFill>
            <a:round/>
            <a:headEnd type="oval" w="sm" len="sm"/>
            <a:tailEnd type="oval" w="sm" len="sm"/>
          </a:ln>
          <a:effectLst/>
        </p:spPr>
        <p:txBody>
          <a:bodyPr wrap="square" lIns="92051" tIns="46026" rIns="92051" bIns="46026">
            <a:spAutoFit/>
          </a:bodyPr>
          <a:lstStyle/>
          <a:p>
            <a:pPr>
              <a:defRPr/>
            </a:pPr>
            <a:endParaRPr lang="en-US" sz="1799"/>
          </a:p>
        </p:txBody>
      </p:sp>
      <p:sp>
        <p:nvSpPr>
          <p:cNvPr id="465" name="Line 55">
            <a:extLst/>
          </p:cNvPr>
          <p:cNvSpPr>
            <a:spLocks noChangeShapeType="1"/>
          </p:cNvSpPr>
          <p:nvPr/>
        </p:nvSpPr>
        <p:spPr bwMode="auto">
          <a:xfrm flipV="1">
            <a:off x="7561421" y="4653103"/>
            <a:ext cx="1809833" cy="14521"/>
          </a:xfrm>
          <a:prstGeom prst="line">
            <a:avLst/>
          </a:prstGeom>
          <a:noFill/>
          <a:ln w="12700">
            <a:solidFill>
              <a:schemeClr val="tx1"/>
            </a:solidFill>
            <a:round/>
            <a:headEnd type="oval" w="sm" len="sm"/>
            <a:tailEnd type="oval" w="sm" len="sm"/>
          </a:ln>
          <a:effectLst/>
        </p:spPr>
        <p:txBody>
          <a:bodyPr wrap="square" lIns="92051" tIns="46026" rIns="92051" bIns="46026">
            <a:spAutoFit/>
          </a:bodyPr>
          <a:lstStyle/>
          <a:p>
            <a:pPr>
              <a:defRPr/>
            </a:pPr>
            <a:endParaRPr lang="en-US" sz="1799" dirty="0"/>
          </a:p>
        </p:txBody>
      </p:sp>
      <p:sp>
        <p:nvSpPr>
          <p:cNvPr id="466" name="TextBox 465">
            <a:extLst/>
          </p:cNvPr>
          <p:cNvSpPr txBox="1"/>
          <p:nvPr/>
        </p:nvSpPr>
        <p:spPr>
          <a:xfrm>
            <a:off x="8295241" y="4530141"/>
            <a:ext cx="730554" cy="272680"/>
          </a:xfrm>
          <a:prstGeom prst="rect">
            <a:avLst/>
          </a:prstGeom>
          <a:noFill/>
        </p:spPr>
        <p:txBody>
          <a:bodyPr wrap="square" lIns="0" tIns="0" rIns="0" bIns="0" rtlCol="0">
            <a:noAutofit/>
          </a:bodyPr>
          <a:lstStyle/>
          <a:p>
            <a:pPr algn="ctr">
              <a:lnSpc>
                <a:spcPct val="90000"/>
              </a:lnSpc>
            </a:pPr>
            <a:r>
              <a:rPr lang="en-US" sz="900" dirty="0" err="1">
                <a:solidFill>
                  <a:srgbClr val="FF0000"/>
                </a:solidFill>
              </a:rPr>
              <a:t>rsync</a:t>
            </a:r>
            <a:r>
              <a:rPr lang="en-US" sz="900" dirty="0">
                <a:solidFill>
                  <a:srgbClr val="FF0000"/>
                </a:solidFill>
              </a:rPr>
              <a:t>/ API</a:t>
            </a:r>
            <a:endParaRPr lang="en-US" sz="1050" dirty="0">
              <a:solidFill>
                <a:srgbClr val="FF0000"/>
              </a:solidFill>
            </a:endParaRPr>
          </a:p>
        </p:txBody>
      </p:sp>
      <p:sp>
        <p:nvSpPr>
          <p:cNvPr id="467" name="Line 55">
            <a:extLst/>
          </p:cNvPr>
          <p:cNvSpPr>
            <a:spLocks noChangeShapeType="1"/>
          </p:cNvSpPr>
          <p:nvPr/>
        </p:nvSpPr>
        <p:spPr bwMode="auto">
          <a:xfrm flipV="1">
            <a:off x="7607793" y="2906920"/>
            <a:ext cx="1796188" cy="18501"/>
          </a:xfrm>
          <a:prstGeom prst="line">
            <a:avLst/>
          </a:prstGeom>
          <a:noFill/>
          <a:ln w="12700">
            <a:solidFill>
              <a:schemeClr val="tx1"/>
            </a:solidFill>
            <a:round/>
            <a:headEnd type="oval" w="sm" len="sm"/>
            <a:tailEnd type="oval" w="sm" len="sm"/>
          </a:ln>
          <a:effectLst/>
        </p:spPr>
        <p:txBody>
          <a:bodyPr wrap="square" lIns="92051" tIns="46026" rIns="92051" bIns="46026">
            <a:spAutoFit/>
          </a:bodyPr>
          <a:lstStyle/>
          <a:p>
            <a:pPr>
              <a:defRPr/>
            </a:pPr>
            <a:endParaRPr lang="en-US" sz="1799" dirty="0"/>
          </a:p>
        </p:txBody>
      </p:sp>
      <p:sp>
        <p:nvSpPr>
          <p:cNvPr id="468" name="TextBox 467">
            <a:extLst/>
          </p:cNvPr>
          <p:cNvSpPr txBox="1"/>
          <p:nvPr/>
        </p:nvSpPr>
        <p:spPr>
          <a:xfrm>
            <a:off x="8233978" y="2787937"/>
            <a:ext cx="838189" cy="215863"/>
          </a:xfrm>
          <a:prstGeom prst="rect">
            <a:avLst/>
          </a:prstGeom>
          <a:noFill/>
        </p:spPr>
        <p:txBody>
          <a:bodyPr wrap="square" lIns="0" tIns="0" rIns="0" bIns="0" rtlCol="0">
            <a:noAutofit/>
          </a:bodyPr>
          <a:lstStyle/>
          <a:p>
            <a:pPr algn="ctr">
              <a:lnSpc>
                <a:spcPct val="90000"/>
              </a:lnSpc>
            </a:pPr>
            <a:r>
              <a:rPr lang="en-US" sz="900" dirty="0" err="1">
                <a:solidFill>
                  <a:srgbClr val="FF0000"/>
                </a:solidFill>
              </a:rPr>
              <a:t>rsync</a:t>
            </a:r>
            <a:r>
              <a:rPr lang="en-US" sz="900" dirty="0">
                <a:solidFill>
                  <a:srgbClr val="FF0000"/>
                </a:solidFill>
              </a:rPr>
              <a:t>/ API</a:t>
            </a:r>
            <a:endParaRPr lang="en-US" sz="1050" dirty="0">
              <a:solidFill>
                <a:srgbClr val="FF0000"/>
              </a:solidFill>
            </a:endParaRPr>
          </a:p>
        </p:txBody>
      </p:sp>
      <p:sp>
        <p:nvSpPr>
          <p:cNvPr id="469" name="Rectangle 468"/>
          <p:cNvSpPr/>
          <p:nvPr/>
        </p:nvSpPr>
        <p:spPr>
          <a:xfrm>
            <a:off x="9223423" y="1672636"/>
            <a:ext cx="2451946" cy="4525489"/>
          </a:xfrm>
          <a:prstGeom prst="rect">
            <a:avLst/>
          </a:prstGeom>
          <a:noFill/>
          <a:ln w="19050">
            <a:solidFill>
              <a:schemeClr val="tx1"/>
            </a:solid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t" anchorCtr="0" forceAA="0" compatLnSpc="1">
            <a:prstTxWarp prst="textNoShape">
              <a:avLst/>
            </a:prstTxWarp>
            <a:noAutofit/>
          </a:bodyPr>
          <a:lstStyle/>
          <a:p>
            <a:pPr>
              <a:lnSpc>
                <a:spcPct val="90000"/>
              </a:lnSpc>
            </a:pPr>
            <a:r>
              <a:rPr lang="en-US" sz="900" dirty="0">
                <a:solidFill>
                  <a:srgbClr val="5F5F5F"/>
                </a:solidFill>
              </a:rPr>
              <a:t>AD1</a:t>
            </a:r>
            <a:endParaRPr lang="en-US" sz="1799" dirty="0"/>
          </a:p>
        </p:txBody>
      </p:sp>
      <p:sp>
        <p:nvSpPr>
          <p:cNvPr id="470" name="TextBox 469"/>
          <p:cNvSpPr txBox="1"/>
          <p:nvPr/>
        </p:nvSpPr>
        <p:spPr>
          <a:xfrm>
            <a:off x="9350650" y="1912673"/>
            <a:ext cx="1439231" cy="692566"/>
          </a:xfrm>
          <a:prstGeom prst="rect">
            <a:avLst/>
          </a:prstGeom>
          <a:noFill/>
          <a:ln w="19050">
            <a:solidFill>
              <a:schemeClr val="accent3"/>
            </a:solidFill>
            <a:prstDash val="sysDash"/>
          </a:ln>
        </p:spPr>
        <p:txBody>
          <a:bodyPr wrap="square" rtlCol="0">
            <a:noAutofit/>
          </a:bodyPr>
          <a:lstStyle/>
          <a:p>
            <a:pPr algn="r"/>
            <a:r>
              <a:rPr lang="en-US" sz="1000" b="1" dirty="0"/>
              <a:t>RPS OHS</a:t>
            </a:r>
          </a:p>
        </p:txBody>
      </p:sp>
      <p:sp>
        <p:nvSpPr>
          <p:cNvPr id="471" name="TextBox 470"/>
          <p:cNvSpPr txBox="1"/>
          <p:nvPr/>
        </p:nvSpPr>
        <p:spPr>
          <a:xfrm>
            <a:off x="9350651" y="2640387"/>
            <a:ext cx="1439231" cy="711464"/>
          </a:xfrm>
          <a:prstGeom prst="rect">
            <a:avLst/>
          </a:prstGeom>
          <a:noFill/>
          <a:ln w="19050">
            <a:solidFill>
              <a:schemeClr val="accent3"/>
            </a:solidFill>
            <a:prstDash val="sysDash"/>
          </a:ln>
        </p:spPr>
        <p:txBody>
          <a:bodyPr wrap="square" rtlCol="0">
            <a:noAutofit/>
          </a:bodyPr>
          <a:lstStyle/>
          <a:p>
            <a:pPr algn="r"/>
            <a:r>
              <a:rPr lang="en-US" sz="1000" b="1" dirty="0"/>
              <a:t>Web PIA</a:t>
            </a:r>
          </a:p>
        </p:txBody>
      </p:sp>
      <p:sp>
        <p:nvSpPr>
          <p:cNvPr id="472" name="Line 54"/>
          <p:cNvSpPr>
            <a:spLocks noChangeShapeType="1"/>
          </p:cNvSpPr>
          <p:nvPr/>
        </p:nvSpPr>
        <p:spPr bwMode="auto">
          <a:xfrm flipV="1">
            <a:off x="10157549" y="2549120"/>
            <a:ext cx="1" cy="187852"/>
          </a:xfrm>
          <a:prstGeom prst="line">
            <a:avLst/>
          </a:prstGeom>
          <a:noFill/>
          <a:ln w="12700">
            <a:solidFill>
              <a:schemeClr val="tx1"/>
            </a:solidFill>
            <a:round/>
            <a:headEnd type="oval" w="sm" len="sm"/>
            <a:tailEnd type="oval" w="sm" len="sm"/>
          </a:ln>
          <a:effectLst/>
        </p:spPr>
        <p:txBody>
          <a:bodyPr wrap="square" lIns="92051" tIns="46026" rIns="92051" bIns="46026">
            <a:spAutoFit/>
          </a:bodyPr>
          <a:lstStyle/>
          <a:p>
            <a:pPr>
              <a:defRPr/>
            </a:pPr>
            <a:endParaRPr lang="en-US" sz="1600"/>
          </a:p>
        </p:txBody>
      </p:sp>
      <p:sp>
        <p:nvSpPr>
          <p:cNvPr id="473" name="Text Box 30"/>
          <p:cNvSpPr txBox="1">
            <a:spLocks noChangeArrowheads="1"/>
          </p:cNvSpPr>
          <p:nvPr/>
        </p:nvSpPr>
        <p:spPr bwMode="auto">
          <a:xfrm>
            <a:off x="10845605" y="4129677"/>
            <a:ext cx="683741" cy="122065"/>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t>Bastion Server</a:t>
            </a:r>
          </a:p>
        </p:txBody>
      </p:sp>
      <p:sp>
        <p:nvSpPr>
          <p:cNvPr id="474" name="Text Box 30"/>
          <p:cNvSpPr txBox="1">
            <a:spLocks noChangeArrowheads="1"/>
          </p:cNvSpPr>
          <p:nvPr/>
        </p:nvSpPr>
        <p:spPr bwMode="auto">
          <a:xfrm>
            <a:off x="9517290" y="2471013"/>
            <a:ext cx="540650" cy="123111"/>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t>OHS</a:t>
            </a:r>
          </a:p>
        </p:txBody>
      </p:sp>
      <p:grpSp>
        <p:nvGrpSpPr>
          <p:cNvPr id="475" name="Group 474"/>
          <p:cNvGrpSpPr/>
          <p:nvPr/>
        </p:nvGrpSpPr>
        <p:grpSpPr>
          <a:xfrm>
            <a:off x="9560397" y="1952869"/>
            <a:ext cx="505195" cy="549972"/>
            <a:chOff x="4174173" y="2103309"/>
            <a:chExt cx="639069" cy="695710"/>
          </a:xfrm>
        </p:grpSpPr>
        <p:grpSp>
          <p:nvGrpSpPr>
            <p:cNvPr id="476" name="Group 120"/>
            <p:cNvGrpSpPr/>
            <p:nvPr/>
          </p:nvGrpSpPr>
          <p:grpSpPr>
            <a:xfrm>
              <a:off x="4235962" y="2181412"/>
              <a:ext cx="502281" cy="548163"/>
              <a:chOff x="2505075" y="2108200"/>
              <a:chExt cx="330200" cy="360363"/>
            </a:xfrm>
            <a:solidFill>
              <a:srgbClr val="F80000"/>
            </a:solidFill>
          </p:grpSpPr>
          <p:sp>
            <p:nvSpPr>
              <p:cNvPr id="478" name="Freeform 286"/>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799"/>
              </a:p>
            </p:txBody>
          </p:sp>
          <p:sp>
            <p:nvSpPr>
              <p:cNvPr id="479" name="Freeform 287"/>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799"/>
              </a:p>
            </p:txBody>
          </p:sp>
        </p:grpSp>
        <p:sp>
          <p:nvSpPr>
            <p:cNvPr id="477" name="Rectangle 476"/>
            <p:cNvSpPr/>
            <p:nvPr/>
          </p:nvSpPr>
          <p:spPr>
            <a:xfrm>
              <a:off x="4174173" y="2103309"/>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sz="1799"/>
            </a:p>
          </p:txBody>
        </p:sp>
      </p:grpSp>
      <p:sp>
        <p:nvSpPr>
          <p:cNvPr id="480" name="TextBox 479"/>
          <p:cNvSpPr txBox="1"/>
          <p:nvPr/>
        </p:nvSpPr>
        <p:spPr>
          <a:xfrm>
            <a:off x="9357149" y="3390324"/>
            <a:ext cx="1439231" cy="681632"/>
          </a:xfrm>
          <a:prstGeom prst="rect">
            <a:avLst/>
          </a:prstGeom>
          <a:noFill/>
          <a:ln w="19050">
            <a:solidFill>
              <a:schemeClr val="accent3"/>
            </a:solidFill>
            <a:prstDash val="sysDash"/>
          </a:ln>
        </p:spPr>
        <p:txBody>
          <a:bodyPr wrap="square" rtlCol="0">
            <a:noAutofit/>
          </a:bodyPr>
          <a:lstStyle/>
          <a:p>
            <a:pPr algn="r"/>
            <a:r>
              <a:rPr lang="en-US" sz="1000" b="1" dirty="0"/>
              <a:t>ES Cluster</a:t>
            </a:r>
          </a:p>
        </p:txBody>
      </p:sp>
      <p:sp>
        <p:nvSpPr>
          <p:cNvPr id="481" name="TextBox 480"/>
          <p:cNvSpPr txBox="1"/>
          <p:nvPr/>
        </p:nvSpPr>
        <p:spPr>
          <a:xfrm>
            <a:off x="9351861" y="5434659"/>
            <a:ext cx="1439231" cy="505514"/>
          </a:xfrm>
          <a:prstGeom prst="rect">
            <a:avLst/>
          </a:prstGeom>
          <a:noFill/>
          <a:ln w="19050">
            <a:solidFill>
              <a:schemeClr val="accent3"/>
            </a:solidFill>
            <a:prstDash val="sysDash"/>
          </a:ln>
        </p:spPr>
        <p:txBody>
          <a:bodyPr wrap="square" rtlCol="0">
            <a:noAutofit/>
          </a:bodyPr>
          <a:lstStyle/>
          <a:p>
            <a:pPr algn="r"/>
            <a:r>
              <a:rPr lang="en-US" sz="1000" b="1" dirty="0"/>
              <a:t>Database</a:t>
            </a:r>
          </a:p>
        </p:txBody>
      </p:sp>
      <p:sp>
        <p:nvSpPr>
          <p:cNvPr id="482" name="TextBox 481"/>
          <p:cNvSpPr txBox="1"/>
          <p:nvPr/>
        </p:nvSpPr>
        <p:spPr>
          <a:xfrm>
            <a:off x="9358611" y="4845683"/>
            <a:ext cx="1439231" cy="542112"/>
          </a:xfrm>
          <a:prstGeom prst="rect">
            <a:avLst/>
          </a:prstGeom>
          <a:noFill/>
          <a:ln w="19050">
            <a:solidFill>
              <a:schemeClr val="accent3"/>
            </a:solidFill>
            <a:prstDash val="sysDash"/>
          </a:ln>
        </p:spPr>
        <p:txBody>
          <a:bodyPr wrap="square" rtlCol="0">
            <a:noAutofit/>
          </a:bodyPr>
          <a:lstStyle/>
          <a:p>
            <a:pPr algn="r"/>
            <a:r>
              <a:rPr lang="en-US" sz="1000" b="1" dirty="0"/>
              <a:t>Win </a:t>
            </a:r>
          </a:p>
          <a:p>
            <a:pPr algn="r"/>
            <a:r>
              <a:rPr lang="en-US" sz="1000" b="1" dirty="0"/>
              <a:t>Client</a:t>
            </a:r>
          </a:p>
        </p:txBody>
      </p:sp>
      <p:sp>
        <p:nvSpPr>
          <p:cNvPr id="483" name="TextBox 482"/>
          <p:cNvSpPr txBox="1"/>
          <p:nvPr/>
        </p:nvSpPr>
        <p:spPr>
          <a:xfrm>
            <a:off x="9358610" y="4117969"/>
            <a:ext cx="1439231" cy="680851"/>
          </a:xfrm>
          <a:prstGeom prst="rect">
            <a:avLst/>
          </a:prstGeom>
          <a:noFill/>
          <a:ln w="19050">
            <a:solidFill>
              <a:schemeClr val="accent3"/>
            </a:solidFill>
            <a:prstDash val="sysDash"/>
          </a:ln>
        </p:spPr>
        <p:txBody>
          <a:bodyPr wrap="square" rtlCol="0">
            <a:noAutofit/>
          </a:bodyPr>
          <a:lstStyle/>
          <a:p>
            <a:pPr algn="r"/>
            <a:r>
              <a:rPr lang="en-US" sz="1000" b="1" dirty="0" err="1"/>
              <a:t>Midtier</a:t>
            </a:r>
            <a:endParaRPr lang="en-US" sz="1000" b="1" dirty="0"/>
          </a:p>
        </p:txBody>
      </p:sp>
      <p:sp>
        <p:nvSpPr>
          <p:cNvPr id="484" name="Line 55"/>
          <p:cNvSpPr>
            <a:spLocks noChangeShapeType="1"/>
          </p:cNvSpPr>
          <p:nvPr/>
        </p:nvSpPr>
        <p:spPr bwMode="auto">
          <a:xfrm flipV="1">
            <a:off x="10747166" y="2406298"/>
            <a:ext cx="143186" cy="7974"/>
          </a:xfrm>
          <a:prstGeom prst="line">
            <a:avLst/>
          </a:prstGeom>
          <a:noFill/>
          <a:ln w="12700">
            <a:solidFill>
              <a:schemeClr val="tx1"/>
            </a:solidFill>
            <a:round/>
            <a:headEnd type="oval" w="sm" len="sm"/>
            <a:tailEnd type="oval" w="sm" len="sm"/>
          </a:ln>
          <a:effectLst/>
        </p:spPr>
        <p:txBody>
          <a:bodyPr wrap="square" lIns="92051" tIns="46026" rIns="92051" bIns="46026">
            <a:spAutoFit/>
          </a:bodyPr>
          <a:lstStyle/>
          <a:p>
            <a:pPr>
              <a:defRPr/>
            </a:pPr>
            <a:endParaRPr lang="en-US" sz="1799"/>
          </a:p>
        </p:txBody>
      </p:sp>
      <p:sp>
        <p:nvSpPr>
          <p:cNvPr id="485" name="Line 55"/>
          <p:cNvSpPr>
            <a:spLocks noChangeShapeType="1"/>
          </p:cNvSpPr>
          <p:nvPr/>
        </p:nvSpPr>
        <p:spPr bwMode="auto">
          <a:xfrm flipV="1">
            <a:off x="10755403" y="3004754"/>
            <a:ext cx="118068" cy="0"/>
          </a:xfrm>
          <a:prstGeom prst="line">
            <a:avLst/>
          </a:prstGeom>
          <a:noFill/>
          <a:ln w="12700">
            <a:solidFill>
              <a:schemeClr val="tx1"/>
            </a:solidFill>
            <a:round/>
            <a:headEnd type="oval" w="sm" len="sm"/>
            <a:tailEnd type="oval" w="sm" len="sm"/>
          </a:ln>
          <a:effectLst/>
        </p:spPr>
        <p:txBody>
          <a:bodyPr wrap="square" lIns="92051" tIns="46026" rIns="92051" bIns="46026">
            <a:spAutoFit/>
          </a:bodyPr>
          <a:lstStyle/>
          <a:p>
            <a:pPr>
              <a:defRPr/>
            </a:pPr>
            <a:endParaRPr lang="en-US" sz="1799"/>
          </a:p>
        </p:txBody>
      </p:sp>
      <p:sp>
        <p:nvSpPr>
          <p:cNvPr id="486" name="Line 55"/>
          <p:cNvSpPr>
            <a:spLocks noChangeShapeType="1"/>
          </p:cNvSpPr>
          <p:nvPr/>
        </p:nvSpPr>
        <p:spPr bwMode="auto">
          <a:xfrm flipV="1">
            <a:off x="10755402" y="3808960"/>
            <a:ext cx="153221" cy="0"/>
          </a:xfrm>
          <a:prstGeom prst="line">
            <a:avLst/>
          </a:prstGeom>
          <a:noFill/>
          <a:ln w="12700">
            <a:solidFill>
              <a:schemeClr val="tx1"/>
            </a:solidFill>
            <a:round/>
            <a:headEnd type="oval" w="sm" len="sm"/>
            <a:tailEnd type="oval" w="sm" len="sm"/>
          </a:ln>
          <a:effectLst/>
        </p:spPr>
        <p:txBody>
          <a:bodyPr wrap="square" lIns="92051" tIns="46026" rIns="92051" bIns="46026">
            <a:spAutoFit/>
          </a:bodyPr>
          <a:lstStyle/>
          <a:p>
            <a:pPr>
              <a:defRPr/>
            </a:pPr>
            <a:endParaRPr lang="en-US" sz="1799"/>
          </a:p>
        </p:txBody>
      </p:sp>
      <p:sp>
        <p:nvSpPr>
          <p:cNvPr id="487" name="Line 55"/>
          <p:cNvSpPr>
            <a:spLocks noChangeShapeType="1"/>
          </p:cNvSpPr>
          <p:nvPr/>
        </p:nvSpPr>
        <p:spPr bwMode="auto">
          <a:xfrm flipV="1">
            <a:off x="10755402" y="4453889"/>
            <a:ext cx="131440" cy="0"/>
          </a:xfrm>
          <a:prstGeom prst="line">
            <a:avLst/>
          </a:prstGeom>
          <a:noFill/>
          <a:ln w="12700">
            <a:solidFill>
              <a:schemeClr val="tx1"/>
            </a:solidFill>
            <a:round/>
            <a:headEnd type="oval" w="sm" len="sm"/>
            <a:tailEnd type="oval" w="sm" len="sm"/>
          </a:ln>
          <a:effectLst/>
        </p:spPr>
        <p:txBody>
          <a:bodyPr wrap="square" lIns="92051" tIns="46026" rIns="92051" bIns="46026">
            <a:spAutoFit/>
          </a:bodyPr>
          <a:lstStyle/>
          <a:p>
            <a:pPr>
              <a:defRPr/>
            </a:pPr>
            <a:endParaRPr lang="en-US" sz="1799"/>
          </a:p>
        </p:txBody>
      </p:sp>
      <p:sp>
        <p:nvSpPr>
          <p:cNvPr id="488" name="Line 55"/>
          <p:cNvSpPr>
            <a:spLocks noChangeShapeType="1"/>
          </p:cNvSpPr>
          <p:nvPr/>
        </p:nvSpPr>
        <p:spPr bwMode="auto">
          <a:xfrm>
            <a:off x="10747166" y="5126283"/>
            <a:ext cx="139676" cy="0"/>
          </a:xfrm>
          <a:prstGeom prst="line">
            <a:avLst/>
          </a:prstGeom>
          <a:noFill/>
          <a:ln w="12700">
            <a:solidFill>
              <a:schemeClr val="tx1"/>
            </a:solidFill>
            <a:round/>
            <a:headEnd type="oval" w="sm" len="sm"/>
            <a:tailEnd type="oval" w="sm" len="sm"/>
          </a:ln>
          <a:effectLst/>
        </p:spPr>
        <p:txBody>
          <a:bodyPr wrap="square" lIns="92051" tIns="46026" rIns="92051" bIns="46026">
            <a:spAutoFit/>
          </a:bodyPr>
          <a:lstStyle/>
          <a:p>
            <a:pPr>
              <a:defRPr/>
            </a:pPr>
            <a:endParaRPr lang="en-US" sz="1799"/>
          </a:p>
        </p:txBody>
      </p:sp>
      <p:sp>
        <p:nvSpPr>
          <p:cNvPr id="489" name="Line 55"/>
          <p:cNvSpPr>
            <a:spLocks noChangeShapeType="1"/>
          </p:cNvSpPr>
          <p:nvPr/>
        </p:nvSpPr>
        <p:spPr bwMode="auto">
          <a:xfrm flipV="1">
            <a:off x="10760866" y="5687620"/>
            <a:ext cx="128074" cy="0"/>
          </a:xfrm>
          <a:prstGeom prst="line">
            <a:avLst/>
          </a:prstGeom>
          <a:noFill/>
          <a:ln w="12700">
            <a:solidFill>
              <a:schemeClr val="tx1"/>
            </a:solidFill>
            <a:round/>
            <a:headEnd type="oval" w="sm" len="sm"/>
            <a:tailEnd type="oval" w="sm" len="sm"/>
          </a:ln>
          <a:effectLst/>
        </p:spPr>
        <p:txBody>
          <a:bodyPr wrap="square" lIns="92051" tIns="46026" rIns="92051" bIns="46026">
            <a:spAutoFit/>
          </a:bodyPr>
          <a:lstStyle/>
          <a:p>
            <a:pPr>
              <a:defRPr/>
            </a:pPr>
            <a:endParaRPr lang="en-US" sz="1799"/>
          </a:p>
        </p:txBody>
      </p:sp>
      <p:sp>
        <p:nvSpPr>
          <p:cNvPr id="490" name="Line 54"/>
          <p:cNvSpPr>
            <a:spLocks noChangeShapeType="1"/>
          </p:cNvSpPr>
          <p:nvPr/>
        </p:nvSpPr>
        <p:spPr bwMode="auto">
          <a:xfrm flipV="1">
            <a:off x="10122046" y="3294244"/>
            <a:ext cx="1" cy="187852"/>
          </a:xfrm>
          <a:prstGeom prst="line">
            <a:avLst/>
          </a:prstGeom>
          <a:noFill/>
          <a:ln w="12700">
            <a:solidFill>
              <a:schemeClr val="tx1"/>
            </a:solidFill>
            <a:round/>
            <a:headEnd type="oval" w="sm" len="sm"/>
            <a:tailEnd type="oval" w="sm" len="sm"/>
          </a:ln>
          <a:effectLst/>
        </p:spPr>
        <p:txBody>
          <a:bodyPr wrap="square" lIns="92051" tIns="46026" rIns="92051" bIns="46026">
            <a:spAutoFit/>
          </a:bodyPr>
          <a:lstStyle/>
          <a:p>
            <a:pPr>
              <a:defRPr/>
            </a:pPr>
            <a:endParaRPr lang="en-US" sz="1600"/>
          </a:p>
        </p:txBody>
      </p:sp>
      <p:grpSp>
        <p:nvGrpSpPr>
          <p:cNvPr id="491" name="Group 490"/>
          <p:cNvGrpSpPr/>
          <p:nvPr/>
        </p:nvGrpSpPr>
        <p:grpSpPr>
          <a:xfrm rot="10800000">
            <a:off x="9153952" y="3021611"/>
            <a:ext cx="217302" cy="1354195"/>
            <a:chOff x="7733555" y="3094703"/>
            <a:chExt cx="217359" cy="1354548"/>
          </a:xfrm>
        </p:grpSpPr>
        <p:sp>
          <p:nvSpPr>
            <p:cNvPr id="492" name="Line 55"/>
            <p:cNvSpPr>
              <a:spLocks noChangeShapeType="1"/>
            </p:cNvSpPr>
            <p:nvPr/>
          </p:nvSpPr>
          <p:spPr bwMode="auto">
            <a:xfrm flipV="1">
              <a:off x="7733555" y="3103108"/>
              <a:ext cx="213711" cy="0"/>
            </a:xfrm>
            <a:prstGeom prst="line">
              <a:avLst/>
            </a:prstGeom>
            <a:noFill/>
            <a:ln w="12700">
              <a:solidFill>
                <a:schemeClr val="tx1"/>
              </a:solidFill>
              <a:round/>
              <a:headEnd type="oval" w="sm" len="sm"/>
              <a:tailEnd type="none" w="sm" len="sm"/>
            </a:ln>
            <a:effectLst/>
          </p:spPr>
          <p:txBody>
            <a:bodyPr wrap="square" lIns="92051" tIns="46026" rIns="92051" bIns="46026">
              <a:spAutoFit/>
            </a:bodyPr>
            <a:lstStyle/>
            <a:p>
              <a:pPr>
                <a:defRPr/>
              </a:pPr>
              <a:endParaRPr lang="en-US" sz="1799"/>
            </a:p>
          </p:txBody>
        </p:sp>
        <p:sp>
          <p:nvSpPr>
            <p:cNvPr id="493" name="Line 55"/>
            <p:cNvSpPr>
              <a:spLocks noChangeShapeType="1"/>
            </p:cNvSpPr>
            <p:nvPr/>
          </p:nvSpPr>
          <p:spPr bwMode="auto">
            <a:xfrm flipV="1">
              <a:off x="7737203" y="4449251"/>
              <a:ext cx="213711" cy="0"/>
            </a:xfrm>
            <a:prstGeom prst="line">
              <a:avLst/>
            </a:prstGeom>
            <a:noFill/>
            <a:ln w="12700">
              <a:solidFill>
                <a:schemeClr val="tx1"/>
              </a:solidFill>
              <a:round/>
              <a:headEnd type="oval" w="sm" len="sm"/>
              <a:tailEnd type="none" w="sm" len="sm"/>
            </a:ln>
            <a:effectLst/>
          </p:spPr>
          <p:txBody>
            <a:bodyPr wrap="square" lIns="92051" tIns="46026" rIns="92051" bIns="46026">
              <a:spAutoFit/>
            </a:bodyPr>
            <a:lstStyle/>
            <a:p>
              <a:pPr>
                <a:defRPr/>
              </a:pPr>
              <a:endParaRPr lang="en-US" sz="1799"/>
            </a:p>
          </p:txBody>
        </p:sp>
        <p:sp>
          <p:nvSpPr>
            <p:cNvPr id="494" name="Line 54"/>
            <p:cNvSpPr>
              <a:spLocks noChangeShapeType="1"/>
            </p:cNvSpPr>
            <p:nvPr/>
          </p:nvSpPr>
          <p:spPr bwMode="auto">
            <a:xfrm flipH="1" flipV="1">
              <a:off x="7946422" y="3094703"/>
              <a:ext cx="2" cy="1354548"/>
            </a:xfrm>
            <a:prstGeom prst="line">
              <a:avLst/>
            </a:prstGeom>
            <a:noFill/>
            <a:ln w="12700">
              <a:solidFill>
                <a:schemeClr val="tx1"/>
              </a:solidFill>
              <a:round/>
              <a:headEnd type="none" w="sm" len="sm"/>
              <a:tailEnd type="none" w="sm" len="sm"/>
            </a:ln>
            <a:effectLst/>
          </p:spPr>
          <p:txBody>
            <a:bodyPr wrap="square" lIns="92051" tIns="46026" rIns="92051" bIns="46026">
              <a:spAutoFit/>
            </a:bodyPr>
            <a:lstStyle/>
            <a:p>
              <a:pPr>
                <a:defRPr/>
              </a:pPr>
              <a:endParaRPr lang="en-US" sz="1600"/>
            </a:p>
          </p:txBody>
        </p:sp>
      </p:grpSp>
      <p:grpSp>
        <p:nvGrpSpPr>
          <p:cNvPr id="495" name="Group 494"/>
          <p:cNvGrpSpPr/>
          <p:nvPr/>
        </p:nvGrpSpPr>
        <p:grpSpPr>
          <a:xfrm rot="10800000">
            <a:off x="9170355" y="4467857"/>
            <a:ext cx="217302" cy="1354195"/>
            <a:chOff x="7733555" y="3094703"/>
            <a:chExt cx="217359" cy="1354548"/>
          </a:xfrm>
        </p:grpSpPr>
        <p:sp>
          <p:nvSpPr>
            <p:cNvPr id="496" name="Line 55"/>
            <p:cNvSpPr>
              <a:spLocks noChangeShapeType="1"/>
            </p:cNvSpPr>
            <p:nvPr/>
          </p:nvSpPr>
          <p:spPr bwMode="auto">
            <a:xfrm flipV="1">
              <a:off x="7733555" y="3103108"/>
              <a:ext cx="213711" cy="0"/>
            </a:xfrm>
            <a:prstGeom prst="line">
              <a:avLst/>
            </a:prstGeom>
            <a:noFill/>
            <a:ln w="12700">
              <a:solidFill>
                <a:schemeClr val="tx1"/>
              </a:solidFill>
              <a:round/>
              <a:headEnd type="oval" w="sm" len="sm"/>
              <a:tailEnd type="none" w="sm" len="sm"/>
            </a:ln>
            <a:effectLst/>
          </p:spPr>
          <p:txBody>
            <a:bodyPr wrap="square" lIns="92051" tIns="46026" rIns="92051" bIns="46026">
              <a:spAutoFit/>
            </a:bodyPr>
            <a:lstStyle/>
            <a:p>
              <a:pPr>
                <a:defRPr/>
              </a:pPr>
              <a:endParaRPr lang="en-US" sz="1799"/>
            </a:p>
          </p:txBody>
        </p:sp>
        <p:sp>
          <p:nvSpPr>
            <p:cNvPr id="497" name="Line 55"/>
            <p:cNvSpPr>
              <a:spLocks noChangeShapeType="1"/>
            </p:cNvSpPr>
            <p:nvPr/>
          </p:nvSpPr>
          <p:spPr bwMode="auto">
            <a:xfrm flipV="1">
              <a:off x="7737203" y="4449251"/>
              <a:ext cx="213711" cy="0"/>
            </a:xfrm>
            <a:prstGeom prst="line">
              <a:avLst/>
            </a:prstGeom>
            <a:noFill/>
            <a:ln w="12700">
              <a:solidFill>
                <a:schemeClr val="tx1"/>
              </a:solidFill>
              <a:round/>
              <a:headEnd type="oval" w="sm" len="sm"/>
              <a:tailEnd type="none" w="sm" len="sm"/>
            </a:ln>
            <a:effectLst/>
          </p:spPr>
          <p:txBody>
            <a:bodyPr wrap="square" lIns="92051" tIns="46026" rIns="92051" bIns="46026">
              <a:spAutoFit/>
            </a:bodyPr>
            <a:lstStyle/>
            <a:p>
              <a:pPr>
                <a:defRPr/>
              </a:pPr>
              <a:endParaRPr lang="en-US" sz="1799"/>
            </a:p>
          </p:txBody>
        </p:sp>
        <p:sp>
          <p:nvSpPr>
            <p:cNvPr id="498" name="Line 54"/>
            <p:cNvSpPr>
              <a:spLocks noChangeShapeType="1"/>
            </p:cNvSpPr>
            <p:nvPr/>
          </p:nvSpPr>
          <p:spPr bwMode="auto">
            <a:xfrm flipH="1" flipV="1">
              <a:off x="7946422" y="3094703"/>
              <a:ext cx="2" cy="1354548"/>
            </a:xfrm>
            <a:prstGeom prst="line">
              <a:avLst/>
            </a:prstGeom>
            <a:noFill/>
            <a:ln w="12700">
              <a:solidFill>
                <a:schemeClr val="tx1"/>
              </a:solidFill>
              <a:round/>
              <a:headEnd type="none" w="sm" len="sm"/>
              <a:tailEnd type="none" w="sm" len="sm"/>
            </a:ln>
            <a:effectLst/>
          </p:spPr>
          <p:txBody>
            <a:bodyPr wrap="square" lIns="92051" tIns="46026" rIns="92051" bIns="46026">
              <a:spAutoFit/>
            </a:bodyPr>
            <a:lstStyle/>
            <a:p>
              <a:pPr>
                <a:defRPr/>
              </a:pPr>
              <a:endParaRPr lang="en-US" sz="1600"/>
            </a:p>
          </p:txBody>
        </p:sp>
      </p:grpSp>
      <p:sp>
        <p:nvSpPr>
          <p:cNvPr id="499" name="Text Box 30"/>
          <p:cNvSpPr txBox="1">
            <a:spLocks noChangeArrowheads="1"/>
          </p:cNvSpPr>
          <p:nvPr/>
        </p:nvSpPr>
        <p:spPr bwMode="auto">
          <a:xfrm>
            <a:off x="9524331" y="3171857"/>
            <a:ext cx="540650" cy="123111"/>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t>PIA</a:t>
            </a:r>
          </a:p>
        </p:txBody>
      </p:sp>
      <p:grpSp>
        <p:nvGrpSpPr>
          <p:cNvPr id="500" name="Group 499"/>
          <p:cNvGrpSpPr/>
          <p:nvPr/>
        </p:nvGrpSpPr>
        <p:grpSpPr>
          <a:xfrm>
            <a:off x="9567438" y="2653713"/>
            <a:ext cx="505195" cy="549972"/>
            <a:chOff x="4174173" y="2103309"/>
            <a:chExt cx="639069" cy="695710"/>
          </a:xfrm>
        </p:grpSpPr>
        <p:grpSp>
          <p:nvGrpSpPr>
            <p:cNvPr id="501" name="Group 120"/>
            <p:cNvGrpSpPr/>
            <p:nvPr/>
          </p:nvGrpSpPr>
          <p:grpSpPr>
            <a:xfrm>
              <a:off x="4235962" y="2181412"/>
              <a:ext cx="502281" cy="548163"/>
              <a:chOff x="2505075" y="2108200"/>
              <a:chExt cx="330200" cy="360363"/>
            </a:xfrm>
            <a:solidFill>
              <a:srgbClr val="F80000"/>
            </a:solidFill>
          </p:grpSpPr>
          <p:sp>
            <p:nvSpPr>
              <p:cNvPr id="503" name="Freeform 313"/>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799"/>
              </a:p>
            </p:txBody>
          </p:sp>
          <p:sp>
            <p:nvSpPr>
              <p:cNvPr id="504" name="Freeform 314"/>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799"/>
              </a:p>
            </p:txBody>
          </p:sp>
        </p:grpSp>
        <p:sp>
          <p:nvSpPr>
            <p:cNvPr id="502" name="Rectangle 501"/>
            <p:cNvSpPr/>
            <p:nvPr/>
          </p:nvSpPr>
          <p:spPr>
            <a:xfrm>
              <a:off x="4174173" y="2103309"/>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sz="1799"/>
            </a:p>
          </p:txBody>
        </p:sp>
      </p:grpSp>
      <p:sp>
        <p:nvSpPr>
          <p:cNvPr id="505" name="Text Box 30"/>
          <p:cNvSpPr txBox="1">
            <a:spLocks noChangeArrowheads="1"/>
          </p:cNvSpPr>
          <p:nvPr/>
        </p:nvSpPr>
        <p:spPr bwMode="auto">
          <a:xfrm>
            <a:off x="9527064" y="3929561"/>
            <a:ext cx="540650" cy="123111"/>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t>ES</a:t>
            </a:r>
          </a:p>
        </p:txBody>
      </p:sp>
      <p:grpSp>
        <p:nvGrpSpPr>
          <p:cNvPr id="506" name="Group 505"/>
          <p:cNvGrpSpPr/>
          <p:nvPr/>
        </p:nvGrpSpPr>
        <p:grpSpPr>
          <a:xfrm>
            <a:off x="9570171" y="3411417"/>
            <a:ext cx="505195" cy="549972"/>
            <a:chOff x="4174173" y="2103309"/>
            <a:chExt cx="639069" cy="695710"/>
          </a:xfrm>
        </p:grpSpPr>
        <p:grpSp>
          <p:nvGrpSpPr>
            <p:cNvPr id="507" name="Group 120"/>
            <p:cNvGrpSpPr/>
            <p:nvPr/>
          </p:nvGrpSpPr>
          <p:grpSpPr>
            <a:xfrm>
              <a:off x="4235962" y="2181412"/>
              <a:ext cx="502281" cy="548163"/>
              <a:chOff x="2505075" y="2108200"/>
              <a:chExt cx="330200" cy="360363"/>
            </a:xfrm>
            <a:solidFill>
              <a:srgbClr val="F80000"/>
            </a:solidFill>
          </p:grpSpPr>
          <p:sp>
            <p:nvSpPr>
              <p:cNvPr id="509" name="Freeform 319"/>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799"/>
              </a:p>
            </p:txBody>
          </p:sp>
          <p:sp>
            <p:nvSpPr>
              <p:cNvPr id="510" name="Freeform 320"/>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799"/>
              </a:p>
            </p:txBody>
          </p:sp>
        </p:grpSp>
        <p:sp>
          <p:nvSpPr>
            <p:cNvPr id="508" name="Rectangle 507"/>
            <p:cNvSpPr/>
            <p:nvPr/>
          </p:nvSpPr>
          <p:spPr>
            <a:xfrm>
              <a:off x="4174173" y="2103309"/>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sz="1799"/>
            </a:p>
          </p:txBody>
        </p:sp>
      </p:grpSp>
      <p:sp>
        <p:nvSpPr>
          <p:cNvPr id="511" name="Text Box 30"/>
          <p:cNvSpPr txBox="1">
            <a:spLocks noChangeArrowheads="1"/>
          </p:cNvSpPr>
          <p:nvPr/>
        </p:nvSpPr>
        <p:spPr bwMode="auto">
          <a:xfrm>
            <a:off x="9354166" y="4647064"/>
            <a:ext cx="540650" cy="123079"/>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t>App/Batch </a:t>
            </a:r>
          </a:p>
        </p:txBody>
      </p:sp>
      <p:grpSp>
        <p:nvGrpSpPr>
          <p:cNvPr id="512" name="Group 511"/>
          <p:cNvGrpSpPr/>
          <p:nvPr/>
        </p:nvGrpSpPr>
        <p:grpSpPr>
          <a:xfrm>
            <a:off x="9397273" y="4128904"/>
            <a:ext cx="505195" cy="549972"/>
            <a:chOff x="4174173" y="2103309"/>
            <a:chExt cx="639069" cy="695710"/>
          </a:xfrm>
        </p:grpSpPr>
        <p:grpSp>
          <p:nvGrpSpPr>
            <p:cNvPr id="513" name="Group 120"/>
            <p:cNvGrpSpPr/>
            <p:nvPr/>
          </p:nvGrpSpPr>
          <p:grpSpPr>
            <a:xfrm>
              <a:off x="4235962" y="2181412"/>
              <a:ext cx="502281" cy="548163"/>
              <a:chOff x="2505075" y="2108200"/>
              <a:chExt cx="330200" cy="360363"/>
            </a:xfrm>
            <a:solidFill>
              <a:srgbClr val="F80000"/>
            </a:solidFill>
          </p:grpSpPr>
          <p:sp>
            <p:nvSpPr>
              <p:cNvPr id="515" name="Freeform 325"/>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799"/>
              </a:p>
            </p:txBody>
          </p:sp>
          <p:sp>
            <p:nvSpPr>
              <p:cNvPr id="516" name="Freeform 326"/>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799"/>
              </a:p>
            </p:txBody>
          </p:sp>
        </p:grpSp>
        <p:sp>
          <p:nvSpPr>
            <p:cNvPr id="514" name="Rectangle 513"/>
            <p:cNvSpPr/>
            <p:nvPr/>
          </p:nvSpPr>
          <p:spPr>
            <a:xfrm>
              <a:off x="4174173" y="2103309"/>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sz="1799"/>
            </a:p>
          </p:txBody>
        </p:sp>
      </p:grpSp>
      <p:sp>
        <p:nvSpPr>
          <p:cNvPr id="517" name="Text Box 30"/>
          <p:cNvSpPr txBox="1">
            <a:spLocks noChangeArrowheads="1"/>
          </p:cNvSpPr>
          <p:nvPr/>
        </p:nvSpPr>
        <p:spPr bwMode="auto">
          <a:xfrm>
            <a:off x="9852005" y="5287507"/>
            <a:ext cx="500260" cy="107694"/>
          </a:xfrm>
          <a:prstGeom prst="rect">
            <a:avLst/>
          </a:prstGeom>
          <a:noFill/>
          <a:ln w="9525">
            <a:noFill/>
            <a:miter lim="800000"/>
            <a:headEnd/>
            <a:tailEnd/>
          </a:ln>
        </p:spPr>
        <p:txBody>
          <a:bodyPr wrap="square" lIns="0" tIns="0" rIns="0" bIns="0" anchor="ctr">
            <a:spAutoFit/>
          </a:bodyPr>
          <a:lstStyle/>
          <a:p>
            <a:pPr algn="ctr">
              <a:buClr>
                <a:srgbClr val="FD0000"/>
              </a:buClr>
            </a:pPr>
            <a:r>
              <a:rPr lang="en-US" sz="700" dirty="0"/>
              <a:t>Win Client</a:t>
            </a:r>
          </a:p>
        </p:txBody>
      </p:sp>
      <p:grpSp>
        <p:nvGrpSpPr>
          <p:cNvPr id="518" name="Group 517"/>
          <p:cNvGrpSpPr/>
          <p:nvPr/>
        </p:nvGrpSpPr>
        <p:grpSpPr>
          <a:xfrm>
            <a:off x="9839982" y="4816173"/>
            <a:ext cx="467453" cy="508884"/>
            <a:chOff x="4174173" y="2103309"/>
            <a:chExt cx="639069" cy="695710"/>
          </a:xfrm>
        </p:grpSpPr>
        <p:grpSp>
          <p:nvGrpSpPr>
            <p:cNvPr id="519" name="Group 120"/>
            <p:cNvGrpSpPr/>
            <p:nvPr/>
          </p:nvGrpSpPr>
          <p:grpSpPr>
            <a:xfrm>
              <a:off x="4235962" y="2181412"/>
              <a:ext cx="502281" cy="548163"/>
              <a:chOff x="2505075" y="2108200"/>
              <a:chExt cx="330200" cy="360363"/>
            </a:xfrm>
            <a:solidFill>
              <a:srgbClr val="F80000"/>
            </a:solidFill>
          </p:grpSpPr>
          <p:sp>
            <p:nvSpPr>
              <p:cNvPr id="521" name="Freeform 337"/>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799"/>
              </a:p>
            </p:txBody>
          </p:sp>
          <p:sp>
            <p:nvSpPr>
              <p:cNvPr id="522" name="Freeform 338"/>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799"/>
              </a:p>
            </p:txBody>
          </p:sp>
        </p:grpSp>
        <p:sp>
          <p:nvSpPr>
            <p:cNvPr id="520" name="Rectangle 519"/>
            <p:cNvSpPr/>
            <p:nvPr/>
          </p:nvSpPr>
          <p:spPr>
            <a:xfrm>
              <a:off x="4174173" y="2103309"/>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sz="1799"/>
            </a:p>
          </p:txBody>
        </p:sp>
      </p:grpSp>
      <p:sp>
        <p:nvSpPr>
          <p:cNvPr id="523" name="Text Box 30"/>
          <p:cNvSpPr txBox="1">
            <a:spLocks noChangeArrowheads="1"/>
          </p:cNvSpPr>
          <p:nvPr/>
        </p:nvSpPr>
        <p:spPr bwMode="auto">
          <a:xfrm>
            <a:off x="9789587" y="4646622"/>
            <a:ext cx="540650" cy="123079"/>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t>Win </a:t>
            </a:r>
            <a:r>
              <a:rPr lang="en-US" sz="800" dirty="0" err="1"/>
              <a:t>Prcs</a:t>
            </a:r>
            <a:endParaRPr lang="en-US" sz="800" dirty="0"/>
          </a:p>
        </p:txBody>
      </p:sp>
      <p:grpSp>
        <p:nvGrpSpPr>
          <p:cNvPr id="524" name="Group 523"/>
          <p:cNvGrpSpPr/>
          <p:nvPr/>
        </p:nvGrpSpPr>
        <p:grpSpPr>
          <a:xfrm>
            <a:off x="9832694" y="4128462"/>
            <a:ext cx="505195" cy="549972"/>
            <a:chOff x="4174173" y="2103309"/>
            <a:chExt cx="639069" cy="695710"/>
          </a:xfrm>
        </p:grpSpPr>
        <p:grpSp>
          <p:nvGrpSpPr>
            <p:cNvPr id="525" name="Group 120"/>
            <p:cNvGrpSpPr/>
            <p:nvPr/>
          </p:nvGrpSpPr>
          <p:grpSpPr>
            <a:xfrm>
              <a:off x="4235962" y="2181412"/>
              <a:ext cx="502281" cy="548163"/>
              <a:chOff x="2505075" y="2108200"/>
              <a:chExt cx="330200" cy="360363"/>
            </a:xfrm>
            <a:solidFill>
              <a:srgbClr val="F80000"/>
            </a:solidFill>
          </p:grpSpPr>
          <p:sp>
            <p:nvSpPr>
              <p:cNvPr id="527" name="Freeform 346"/>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799"/>
              </a:p>
            </p:txBody>
          </p:sp>
          <p:sp>
            <p:nvSpPr>
              <p:cNvPr id="528" name="Freeform 349"/>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799"/>
              </a:p>
            </p:txBody>
          </p:sp>
        </p:grpSp>
        <p:sp>
          <p:nvSpPr>
            <p:cNvPr id="526" name="Rectangle 525"/>
            <p:cNvSpPr/>
            <p:nvPr/>
          </p:nvSpPr>
          <p:spPr>
            <a:xfrm>
              <a:off x="4174173" y="2103309"/>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sz="1799"/>
            </a:p>
          </p:txBody>
        </p:sp>
      </p:grpSp>
      <p:sp>
        <p:nvSpPr>
          <p:cNvPr id="535" name="Line 54"/>
          <p:cNvSpPr>
            <a:spLocks noChangeShapeType="1"/>
          </p:cNvSpPr>
          <p:nvPr/>
        </p:nvSpPr>
        <p:spPr bwMode="auto">
          <a:xfrm flipV="1">
            <a:off x="10298011" y="4731867"/>
            <a:ext cx="1" cy="187852"/>
          </a:xfrm>
          <a:prstGeom prst="line">
            <a:avLst/>
          </a:prstGeom>
          <a:noFill/>
          <a:ln w="12700">
            <a:solidFill>
              <a:schemeClr val="tx1"/>
            </a:solidFill>
            <a:round/>
            <a:headEnd type="oval" w="sm" len="sm"/>
            <a:tailEnd type="oval" w="sm" len="sm"/>
          </a:ln>
          <a:effectLst/>
        </p:spPr>
        <p:txBody>
          <a:bodyPr wrap="square" lIns="92051" tIns="46026" rIns="92051" bIns="46026">
            <a:spAutoFit/>
          </a:bodyPr>
          <a:lstStyle/>
          <a:p>
            <a:pPr>
              <a:defRPr/>
            </a:pPr>
            <a:endParaRPr lang="en-US" sz="1600"/>
          </a:p>
        </p:txBody>
      </p:sp>
      <p:sp>
        <p:nvSpPr>
          <p:cNvPr id="536" name="Line 54"/>
          <p:cNvSpPr>
            <a:spLocks noChangeShapeType="1"/>
          </p:cNvSpPr>
          <p:nvPr/>
        </p:nvSpPr>
        <p:spPr bwMode="auto">
          <a:xfrm flipV="1">
            <a:off x="10293850" y="5342287"/>
            <a:ext cx="1" cy="187852"/>
          </a:xfrm>
          <a:prstGeom prst="line">
            <a:avLst/>
          </a:prstGeom>
          <a:noFill/>
          <a:ln w="12700">
            <a:solidFill>
              <a:schemeClr val="tx1"/>
            </a:solidFill>
            <a:round/>
            <a:headEnd type="oval" w="sm" len="sm"/>
            <a:tailEnd type="oval" w="sm" len="sm"/>
          </a:ln>
          <a:effectLst/>
        </p:spPr>
        <p:txBody>
          <a:bodyPr wrap="square" lIns="92051" tIns="46026" rIns="92051" bIns="46026">
            <a:spAutoFit/>
          </a:bodyPr>
          <a:lstStyle/>
          <a:p>
            <a:pPr>
              <a:defRPr/>
            </a:pPr>
            <a:endParaRPr lang="en-US" sz="1600"/>
          </a:p>
        </p:txBody>
      </p:sp>
      <p:sp>
        <p:nvSpPr>
          <p:cNvPr id="537" name="TextBox 536"/>
          <p:cNvSpPr txBox="1"/>
          <p:nvPr/>
        </p:nvSpPr>
        <p:spPr>
          <a:xfrm>
            <a:off x="10323113" y="2512353"/>
            <a:ext cx="456276" cy="168993"/>
          </a:xfrm>
          <a:prstGeom prst="rect">
            <a:avLst/>
          </a:prstGeom>
          <a:noFill/>
        </p:spPr>
        <p:txBody>
          <a:bodyPr wrap="square" lIns="0" tIns="0" rIns="0" bIns="0" rtlCol="0">
            <a:noAutofit/>
          </a:bodyPr>
          <a:lstStyle/>
          <a:p>
            <a:pPr>
              <a:lnSpc>
                <a:spcPct val="90000"/>
              </a:lnSpc>
            </a:pPr>
            <a:r>
              <a:rPr lang="en-US" sz="800" dirty="0">
                <a:solidFill>
                  <a:schemeClr val="accent3"/>
                </a:solidFill>
              </a:rPr>
              <a:t>Subnet B</a:t>
            </a:r>
          </a:p>
        </p:txBody>
      </p:sp>
      <p:sp>
        <p:nvSpPr>
          <p:cNvPr id="538" name="TextBox 537"/>
          <p:cNvSpPr txBox="1"/>
          <p:nvPr/>
        </p:nvSpPr>
        <p:spPr>
          <a:xfrm>
            <a:off x="10325384" y="3251416"/>
            <a:ext cx="456276" cy="168993"/>
          </a:xfrm>
          <a:prstGeom prst="rect">
            <a:avLst/>
          </a:prstGeom>
          <a:noFill/>
        </p:spPr>
        <p:txBody>
          <a:bodyPr wrap="square" lIns="0" tIns="0" rIns="0" bIns="0" rtlCol="0">
            <a:noAutofit/>
          </a:bodyPr>
          <a:lstStyle/>
          <a:p>
            <a:pPr>
              <a:lnSpc>
                <a:spcPct val="90000"/>
              </a:lnSpc>
            </a:pPr>
            <a:r>
              <a:rPr lang="en-US" sz="800" dirty="0">
                <a:solidFill>
                  <a:schemeClr val="accent3"/>
                </a:solidFill>
              </a:rPr>
              <a:t>Subnet C</a:t>
            </a:r>
          </a:p>
        </p:txBody>
      </p:sp>
      <p:sp>
        <p:nvSpPr>
          <p:cNvPr id="539" name="TextBox 538"/>
          <p:cNvSpPr txBox="1"/>
          <p:nvPr/>
        </p:nvSpPr>
        <p:spPr>
          <a:xfrm>
            <a:off x="10327660" y="3963189"/>
            <a:ext cx="456276" cy="168993"/>
          </a:xfrm>
          <a:prstGeom prst="rect">
            <a:avLst/>
          </a:prstGeom>
          <a:noFill/>
        </p:spPr>
        <p:txBody>
          <a:bodyPr wrap="square" lIns="0" tIns="0" rIns="0" bIns="0" rtlCol="0">
            <a:noAutofit/>
          </a:bodyPr>
          <a:lstStyle/>
          <a:p>
            <a:pPr>
              <a:lnSpc>
                <a:spcPct val="90000"/>
              </a:lnSpc>
            </a:pPr>
            <a:r>
              <a:rPr lang="en-US" sz="800" dirty="0">
                <a:solidFill>
                  <a:schemeClr val="accent3"/>
                </a:solidFill>
              </a:rPr>
              <a:t>Subnet D</a:t>
            </a:r>
          </a:p>
        </p:txBody>
      </p:sp>
      <p:sp>
        <p:nvSpPr>
          <p:cNvPr id="540" name="TextBox 539"/>
          <p:cNvSpPr txBox="1"/>
          <p:nvPr/>
        </p:nvSpPr>
        <p:spPr>
          <a:xfrm>
            <a:off x="10370865" y="4702253"/>
            <a:ext cx="456276" cy="168993"/>
          </a:xfrm>
          <a:prstGeom prst="rect">
            <a:avLst/>
          </a:prstGeom>
          <a:noFill/>
        </p:spPr>
        <p:txBody>
          <a:bodyPr wrap="square" lIns="0" tIns="0" rIns="0" bIns="0" rtlCol="0">
            <a:noAutofit/>
          </a:bodyPr>
          <a:lstStyle/>
          <a:p>
            <a:pPr>
              <a:lnSpc>
                <a:spcPct val="90000"/>
              </a:lnSpc>
            </a:pPr>
            <a:r>
              <a:rPr lang="en-US" sz="800" dirty="0">
                <a:solidFill>
                  <a:schemeClr val="accent3"/>
                </a:solidFill>
              </a:rPr>
              <a:t>Subnet E</a:t>
            </a:r>
          </a:p>
        </p:txBody>
      </p:sp>
      <p:sp>
        <p:nvSpPr>
          <p:cNvPr id="541" name="TextBox 540"/>
          <p:cNvSpPr txBox="1"/>
          <p:nvPr/>
        </p:nvSpPr>
        <p:spPr>
          <a:xfrm>
            <a:off x="10334474" y="5852919"/>
            <a:ext cx="456276" cy="168993"/>
          </a:xfrm>
          <a:prstGeom prst="rect">
            <a:avLst/>
          </a:prstGeom>
          <a:noFill/>
        </p:spPr>
        <p:txBody>
          <a:bodyPr wrap="square" lIns="0" tIns="0" rIns="0" bIns="0" rtlCol="0">
            <a:noAutofit/>
          </a:bodyPr>
          <a:lstStyle/>
          <a:p>
            <a:pPr>
              <a:lnSpc>
                <a:spcPct val="90000"/>
              </a:lnSpc>
            </a:pPr>
            <a:r>
              <a:rPr lang="en-US" sz="800" dirty="0">
                <a:solidFill>
                  <a:schemeClr val="accent3"/>
                </a:solidFill>
              </a:rPr>
              <a:t>Subnet G</a:t>
            </a:r>
          </a:p>
        </p:txBody>
      </p:sp>
      <p:sp>
        <p:nvSpPr>
          <p:cNvPr id="542" name="TextBox 541"/>
          <p:cNvSpPr txBox="1"/>
          <p:nvPr/>
        </p:nvSpPr>
        <p:spPr>
          <a:xfrm>
            <a:off x="11033687" y="5813172"/>
            <a:ext cx="456276" cy="168993"/>
          </a:xfrm>
          <a:prstGeom prst="rect">
            <a:avLst/>
          </a:prstGeom>
          <a:noFill/>
        </p:spPr>
        <p:txBody>
          <a:bodyPr wrap="square" lIns="0" tIns="0" rIns="0" bIns="0" rtlCol="0">
            <a:noAutofit/>
          </a:bodyPr>
          <a:lstStyle/>
          <a:p>
            <a:pPr>
              <a:lnSpc>
                <a:spcPct val="90000"/>
              </a:lnSpc>
            </a:pPr>
            <a:r>
              <a:rPr lang="en-US" sz="800" dirty="0">
                <a:solidFill>
                  <a:schemeClr val="accent3"/>
                </a:solidFill>
              </a:rPr>
              <a:t>Subnet A</a:t>
            </a:r>
          </a:p>
        </p:txBody>
      </p:sp>
      <p:sp>
        <p:nvSpPr>
          <p:cNvPr id="543" name="TextBox 542"/>
          <p:cNvSpPr txBox="1"/>
          <p:nvPr/>
        </p:nvSpPr>
        <p:spPr>
          <a:xfrm>
            <a:off x="10414053" y="5277591"/>
            <a:ext cx="456276" cy="168993"/>
          </a:xfrm>
          <a:prstGeom prst="rect">
            <a:avLst/>
          </a:prstGeom>
          <a:noFill/>
        </p:spPr>
        <p:txBody>
          <a:bodyPr wrap="square" lIns="0" tIns="0" rIns="0" bIns="0" rtlCol="0">
            <a:noAutofit/>
          </a:bodyPr>
          <a:lstStyle/>
          <a:p>
            <a:pPr>
              <a:lnSpc>
                <a:spcPct val="90000"/>
              </a:lnSpc>
            </a:pPr>
            <a:r>
              <a:rPr lang="en-US" sz="800" dirty="0">
                <a:solidFill>
                  <a:schemeClr val="accent3"/>
                </a:solidFill>
              </a:rPr>
              <a:t>Subnet F</a:t>
            </a:r>
          </a:p>
        </p:txBody>
      </p:sp>
      <p:sp>
        <p:nvSpPr>
          <p:cNvPr id="544" name="TextBox 543"/>
          <p:cNvSpPr txBox="1"/>
          <p:nvPr/>
        </p:nvSpPr>
        <p:spPr>
          <a:xfrm>
            <a:off x="10845605" y="1920907"/>
            <a:ext cx="687582" cy="4012642"/>
          </a:xfrm>
          <a:prstGeom prst="rect">
            <a:avLst/>
          </a:prstGeom>
          <a:noFill/>
          <a:ln w="19050">
            <a:solidFill>
              <a:schemeClr val="accent3"/>
            </a:solidFill>
            <a:prstDash val="sysDash"/>
          </a:ln>
        </p:spPr>
        <p:txBody>
          <a:bodyPr wrap="square" rtlCol="0">
            <a:noAutofit/>
          </a:bodyPr>
          <a:lstStyle/>
          <a:p>
            <a:pPr algn="r"/>
            <a:r>
              <a:rPr lang="en-US" sz="1000" b="1" dirty="0"/>
              <a:t>Bastion</a:t>
            </a:r>
          </a:p>
        </p:txBody>
      </p:sp>
      <p:grpSp>
        <p:nvGrpSpPr>
          <p:cNvPr id="545" name="Group 544"/>
          <p:cNvGrpSpPr/>
          <p:nvPr/>
        </p:nvGrpSpPr>
        <p:grpSpPr>
          <a:xfrm>
            <a:off x="10873165" y="3447465"/>
            <a:ext cx="638903" cy="695529"/>
            <a:chOff x="4174173" y="2103309"/>
            <a:chExt cx="639069" cy="695710"/>
          </a:xfrm>
        </p:grpSpPr>
        <p:grpSp>
          <p:nvGrpSpPr>
            <p:cNvPr id="546" name="Group 120"/>
            <p:cNvGrpSpPr/>
            <p:nvPr/>
          </p:nvGrpSpPr>
          <p:grpSpPr>
            <a:xfrm>
              <a:off x="4235962" y="2181412"/>
              <a:ext cx="502281" cy="548163"/>
              <a:chOff x="2505075" y="2108200"/>
              <a:chExt cx="330200" cy="360363"/>
            </a:xfrm>
            <a:solidFill>
              <a:srgbClr val="F80000"/>
            </a:solidFill>
          </p:grpSpPr>
          <p:sp>
            <p:nvSpPr>
              <p:cNvPr id="548" name="Freeform 44"/>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799"/>
              </a:p>
            </p:txBody>
          </p:sp>
          <p:sp>
            <p:nvSpPr>
              <p:cNvPr id="549" name="Freeform 45"/>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799"/>
              </a:p>
            </p:txBody>
          </p:sp>
        </p:grpSp>
        <p:sp>
          <p:nvSpPr>
            <p:cNvPr id="547" name="Rectangle 546"/>
            <p:cNvSpPr/>
            <p:nvPr/>
          </p:nvSpPr>
          <p:spPr>
            <a:xfrm>
              <a:off x="4174173" y="2103309"/>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sz="1799"/>
            </a:p>
          </p:txBody>
        </p:sp>
      </p:grpSp>
      <p:sp>
        <p:nvSpPr>
          <p:cNvPr id="550" name="Rectangle 549">
            <a:extLst/>
          </p:cNvPr>
          <p:cNvSpPr/>
          <p:nvPr/>
        </p:nvSpPr>
        <p:spPr>
          <a:xfrm>
            <a:off x="9274844" y="1864339"/>
            <a:ext cx="2497902" cy="4196459"/>
          </a:xfrm>
          <a:prstGeom prst="rect">
            <a:avLst/>
          </a:prstGeom>
          <a:noFill/>
          <a:ln w="19050" cmpd="sng">
            <a:solidFill>
              <a:schemeClr val="accent3"/>
            </a:solidFill>
            <a:prstDash val="sysDash"/>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sz="1799"/>
          </a:p>
        </p:txBody>
      </p:sp>
      <p:sp>
        <p:nvSpPr>
          <p:cNvPr id="551" name="Line 55">
            <a:extLst/>
          </p:cNvPr>
          <p:cNvSpPr>
            <a:spLocks noChangeShapeType="1"/>
          </p:cNvSpPr>
          <p:nvPr/>
        </p:nvSpPr>
        <p:spPr bwMode="auto">
          <a:xfrm flipV="1">
            <a:off x="7637353" y="3755142"/>
            <a:ext cx="1796188" cy="18501"/>
          </a:xfrm>
          <a:prstGeom prst="line">
            <a:avLst/>
          </a:prstGeom>
          <a:noFill/>
          <a:ln w="12700">
            <a:solidFill>
              <a:schemeClr val="tx1"/>
            </a:solidFill>
            <a:round/>
            <a:headEnd type="oval" w="sm" len="sm"/>
            <a:tailEnd type="oval" w="sm" len="sm"/>
          </a:ln>
          <a:effectLst/>
        </p:spPr>
        <p:txBody>
          <a:bodyPr wrap="square" lIns="92051" tIns="46026" rIns="92051" bIns="46026">
            <a:spAutoFit/>
          </a:bodyPr>
          <a:lstStyle/>
          <a:p>
            <a:pPr>
              <a:defRPr/>
            </a:pPr>
            <a:endParaRPr lang="en-US" sz="1799" dirty="0"/>
          </a:p>
        </p:txBody>
      </p:sp>
      <p:sp>
        <p:nvSpPr>
          <p:cNvPr id="552" name="TextBox 551">
            <a:extLst/>
          </p:cNvPr>
          <p:cNvSpPr txBox="1"/>
          <p:nvPr/>
        </p:nvSpPr>
        <p:spPr>
          <a:xfrm>
            <a:off x="8230255" y="3636160"/>
            <a:ext cx="805229" cy="243835"/>
          </a:xfrm>
          <a:prstGeom prst="rect">
            <a:avLst/>
          </a:prstGeom>
          <a:noFill/>
        </p:spPr>
        <p:txBody>
          <a:bodyPr wrap="square" lIns="0" tIns="0" rIns="0" bIns="0" rtlCol="0">
            <a:noAutofit/>
          </a:bodyPr>
          <a:lstStyle/>
          <a:p>
            <a:pPr algn="ctr">
              <a:lnSpc>
                <a:spcPct val="90000"/>
              </a:lnSpc>
            </a:pPr>
            <a:r>
              <a:rPr lang="en-US" sz="900" dirty="0" err="1">
                <a:solidFill>
                  <a:srgbClr val="FF0000"/>
                </a:solidFill>
              </a:rPr>
              <a:t>rsync</a:t>
            </a:r>
            <a:r>
              <a:rPr lang="en-US" sz="900" dirty="0">
                <a:solidFill>
                  <a:srgbClr val="FF0000"/>
                </a:solidFill>
              </a:rPr>
              <a:t>/ API</a:t>
            </a:r>
            <a:endParaRPr lang="en-US" sz="1050" dirty="0">
              <a:solidFill>
                <a:srgbClr val="FF0000"/>
              </a:solidFill>
            </a:endParaRPr>
          </a:p>
        </p:txBody>
      </p:sp>
      <p:cxnSp>
        <p:nvCxnSpPr>
          <p:cNvPr id="385" name="Straight Connector 384">
            <a:extLst>
              <a:ext uri="{FF2B5EF4-FFF2-40B4-BE49-F238E27FC236}">
                <a16:creationId xmlns:a16="http://schemas.microsoft.com/office/drawing/2014/main" id="{45A92BF9-218B-42E8-B7F1-F5F40EACADE4}"/>
              </a:ext>
            </a:extLst>
          </p:cNvPr>
          <p:cNvCxnSpPr/>
          <p:nvPr/>
        </p:nvCxnSpPr>
        <p:spPr>
          <a:xfrm flipH="1" flipV="1">
            <a:off x="1478462" y="2208424"/>
            <a:ext cx="1" cy="640877"/>
          </a:xfrm>
          <a:prstGeom prst="line">
            <a:avLst/>
          </a:prstGeom>
          <a:ln w="12700" cmpd="sng">
            <a:solidFill>
              <a:srgbClr val="5F5F5F"/>
            </a:solidFill>
            <a:miter lim="800000"/>
          </a:ln>
        </p:spPr>
        <p:style>
          <a:lnRef idx="1">
            <a:schemeClr val="accent1"/>
          </a:lnRef>
          <a:fillRef idx="0">
            <a:schemeClr val="accent1"/>
          </a:fillRef>
          <a:effectRef idx="0">
            <a:schemeClr val="accent1"/>
          </a:effectRef>
          <a:fontRef idx="minor">
            <a:schemeClr val="tx1"/>
          </a:fontRef>
        </p:style>
      </p:cxnSp>
      <p:sp>
        <p:nvSpPr>
          <p:cNvPr id="386" name="Rectangle 385">
            <a:extLst>
              <a:ext uri="{FF2B5EF4-FFF2-40B4-BE49-F238E27FC236}">
                <a16:creationId xmlns:a16="http://schemas.microsoft.com/office/drawing/2014/main" id="{2B000FBC-4518-4748-9324-B62D8557CCEF}"/>
              </a:ext>
            </a:extLst>
          </p:cNvPr>
          <p:cNvSpPr/>
          <p:nvPr/>
        </p:nvSpPr>
        <p:spPr>
          <a:xfrm>
            <a:off x="238218" y="2685737"/>
            <a:ext cx="807300" cy="341454"/>
          </a:xfrm>
          <a:prstGeom prst="rect">
            <a:avLst/>
          </a:prstGeom>
        </p:spPr>
        <p:style>
          <a:lnRef idx="2">
            <a:schemeClr val="accent4"/>
          </a:lnRef>
          <a:fillRef idx="1">
            <a:schemeClr val="lt1"/>
          </a:fillRef>
          <a:effectRef idx="0">
            <a:schemeClr val="accent4"/>
          </a:effectRef>
          <a:fontRef idx="minor">
            <a:schemeClr val="dk1"/>
          </a:fontRef>
        </p:style>
        <p:txBody>
          <a:bodyPr wrap="square">
            <a:spAutoFit/>
          </a:bodyPr>
          <a:lstStyle/>
          <a:p>
            <a:pPr algn="ctr">
              <a:lnSpc>
                <a:spcPct val="90000"/>
              </a:lnSpc>
            </a:pPr>
            <a:r>
              <a:rPr lang="en-US" altLang="en-US" sz="900" b="1" dirty="0">
                <a:solidFill>
                  <a:srgbClr val="5F5F5F"/>
                </a:solidFill>
              </a:rPr>
              <a:t>Internal Web Client</a:t>
            </a:r>
          </a:p>
        </p:txBody>
      </p:sp>
      <p:cxnSp>
        <p:nvCxnSpPr>
          <p:cNvPr id="387" name="Straight Arrow Connector 386">
            <a:extLst>
              <a:ext uri="{FF2B5EF4-FFF2-40B4-BE49-F238E27FC236}">
                <a16:creationId xmlns:a16="http://schemas.microsoft.com/office/drawing/2014/main" id="{124E7365-5DDB-4217-BA8D-8864F5E36AD7}"/>
              </a:ext>
            </a:extLst>
          </p:cNvPr>
          <p:cNvCxnSpPr>
            <a:stCxn id="386" idx="3"/>
          </p:cNvCxnSpPr>
          <p:nvPr/>
        </p:nvCxnSpPr>
        <p:spPr>
          <a:xfrm flipV="1">
            <a:off x="1045516" y="2856169"/>
            <a:ext cx="185976" cy="295"/>
          </a:xfrm>
          <a:prstGeom prst="straightConnector1">
            <a:avLst/>
          </a:prstGeom>
          <a:ln w="19050">
            <a:solidFill>
              <a:schemeClr val="accent5"/>
            </a:solidFill>
            <a:miter lim="800000"/>
            <a:tailEnd type="arrow"/>
          </a:ln>
        </p:spPr>
        <p:style>
          <a:lnRef idx="1">
            <a:schemeClr val="accent1"/>
          </a:lnRef>
          <a:fillRef idx="0">
            <a:schemeClr val="accent1"/>
          </a:fillRef>
          <a:effectRef idx="0">
            <a:schemeClr val="accent1"/>
          </a:effectRef>
          <a:fontRef idx="minor">
            <a:schemeClr val="tx1"/>
          </a:fontRef>
        </p:style>
      </p:cxnSp>
      <p:grpSp>
        <p:nvGrpSpPr>
          <p:cNvPr id="388" name="Group 387">
            <a:extLst>
              <a:ext uri="{FF2B5EF4-FFF2-40B4-BE49-F238E27FC236}">
                <a16:creationId xmlns:a16="http://schemas.microsoft.com/office/drawing/2014/main" id="{64427232-9549-4625-8622-1D1CF98C7DB4}"/>
              </a:ext>
            </a:extLst>
          </p:cNvPr>
          <p:cNvGrpSpPr/>
          <p:nvPr/>
        </p:nvGrpSpPr>
        <p:grpSpPr>
          <a:xfrm>
            <a:off x="1910320" y="2576708"/>
            <a:ext cx="638903" cy="695529"/>
            <a:chOff x="7231996" y="2103309"/>
            <a:chExt cx="639069" cy="695710"/>
          </a:xfrm>
        </p:grpSpPr>
        <p:grpSp>
          <p:nvGrpSpPr>
            <p:cNvPr id="389" name="Group 388">
              <a:extLst>
                <a:ext uri="{FF2B5EF4-FFF2-40B4-BE49-F238E27FC236}">
                  <a16:creationId xmlns:a16="http://schemas.microsoft.com/office/drawing/2014/main" id="{4BDC9DD9-8A69-4EE2-A375-9B0584226EEF}"/>
                </a:ext>
              </a:extLst>
            </p:cNvPr>
            <p:cNvGrpSpPr/>
            <p:nvPr/>
          </p:nvGrpSpPr>
          <p:grpSpPr>
            <a:xfrm>
              <a:off x="7307489" y="2184465"/>
              <a:ext cx="488082" cy="533399"/>
              <a:chOff x="4448175" y="3117850"/>
              <a:chExt cx="1265238" cy="1382713"/>
            </a:xfrm>
            <a:solidFill>
              <a:srgbClr val="F80000"/>
            </a:solidFill>
          </p:grpSpPr>
          <p:sp>
            <p:nvSpPr>
              <p:cNvPr id="391" name="Freeform 1">
                <a:extLst>
                  <a:ext uri="{FF2B5EF4-FFF2-40B4-BE49-F238E27FC236}">
                    <a16:creationId xmlns:a16="http://schemas.microsoft.com/office/drawing/2014/main" id="{4CDE9E58-FB33-4B20-8A45-F7062D83AC00}"/>
                  </a:ext>
                </a:extLst>
              </p:cNvPr>
              <p:cNvSpPr>
                <a:spLocks noChangeArrowheads="1"/>
              </p:cNvSpPr>
              <p:nvPr/>
            </p:nvSpPr>
            <p:spPr bwMode="auto">
              <a:xfrm>
                <a:off x="5006975" y="3382963"/>
                <a:ext cx="153988" cy="544512"/>
              </a:xfrm>
              <a:custGeom>
                <a:avLst/>
                <a:gdLst>
                  <a:gd name="T0" fmla="*/ 267 w 429"/>
                  <a:gd name="T1" fmla="*/ 369 h 1512"/>
                  <a:gd name="T2" fmla="*/ 428 w 429"/>
                  <a:gd name="T3" fmla="*/ 369 h 1512"/>
                  <a:gd name="T4" fmla="*/ 214 w 429"/>
                  <a:gd name="T5" fmla="*/ 0 h 1512"/>
                  <a:gd name="T6" fmla="*/ 0 w 429"/>
                  <a:gd name="T7" fmla="*/ 369 h 1512"/>
                  <a:gd name="T8" fmla="*/ 161 w 429"/>
                  <a:gd name="T9" fmla="*/ 369 h 1512"/>
                  <a:gd name="T10" fmla="*/ 161 w 429"/>
                  <a:gd name="T11" fmla="*/ 1142 h 1512"/>
                  <a:gd name="T12" fmla="*/ 0 w 429"/>
                  <a:gd name="T13" fmla="*/ 1142 h 1512"/>
                  <a:gd name="T14" fmla="*/ 214 w 429"/>
                  <a:gd name="T15" fmla="*/ 1511 h 1512"/>
                  <a:gd name="T16" fmla="*/ 428 w 429"/>
                  <a:gd name="T17" fmla="*/ 1142 h 1512"/>
                  <a:gd name="T18" fmla="*/ 267 w 429"/>
                  <a:gd name="T19" fmla="*/ 1142 h 1512"/>
                  <a:gd name="T20" fmla="*/ 267 w 429"/>
                  <a:gd name="T21" fmla="*/ 369 h 15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29" h="1512">
                    <a:moveTo>
                      <a:pt x="267" y="369"/>
                    </a:moveTo>
                    <a:lnTo>
                      <a:pt x="428" y="369"/>
                    </a:lnTo>
                    <a:lnTo>
                      <a:pt x="214" y="0"/>
                    </a:lnTo>
                    <a:lnTo>
                      <a:pt x="0" y="369"/>
                    </a:lnTo>
                    <a:lnTo>
                      <a:pt x="161" y="369"/>
                    </a:lnTo>
                    <a:lnTo>
                      <a:pt x="161" y="1142"/>
                    </a:lnTo>
                    <a:lnTo>
                      <a:pt x="0" y="1142"/>
                    </a:lnTo>
                    <a:lnTo>
                      <a:pt x="214" y="1511"/>
                    </a:lnTo>
                    <a:lnTo>
                      <a:pt x="428" y="1142"/>
                    </a:lnTo>
                    <a:lnTo>
                      <a:pt x="267" y="1142"/>
                    </a:lnTo>
                    <a:lnTo>
                      <a:pt x="267" y="36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chemeClr val="bg2">
                      <a:lumMod val="10000"/>
                    </a:schemeClr>
                  </a:solidFill>
                </a:endParaRPr>
              </a:p>
            </p:txBody>
          </p:sp>
          <p:sp>
            <p:nvSpPr>
              <p:cNvPr id="392" name="Freeform 2">
                <a:extLst>
                  <a:ext uri="{FF2B5EF4-FFF2-40B4-BE49-F238E27FC236}">
                    <a16:creationId xmlns:a16="http://schemas.microsoft.com/office/drawing/2014/main" id="{B470813E-20CB-4793-BB7E-21CE767A0343}"/>
                  </a:ext>
                </a:extLst>
              </p:cNvPr>
              <p:cNvSpPr>
                <a:spLocks noChangeArrowheads="1"/>
              </p:cNvSpPr>
              <p:nvPr/>
            </p:nvSpPr>
            <p:spPr bwMode="auto">
              <a:xfrm>
                <a:off x="4806950" y="3578225"/>
                <a:ext cx="228600" cy="153988"/>
              </a:xfrm>
              <a:custGeom>
                <a:avLst/>
                <a:gdLst>
                  <a:gd name="T0" fmla="*/ 632 w 633"/>
                  <a:gd name="T1" fmla="*/ 214 h 429"/>
                  <a:gd name="T2" fmla="*/ 259 w 633"/>
                  <a:gd name="T3" fmla="*/ 0 h 429"/>
                  <a:gd name="T4" fmla="*/ 259 w 633"/>
                  <a:gd name="T5" fmla="*/ 160 h 429"/>
                  <a:gd name="T6" fmla="*/ 0 w 633"/>
                  <a:gd name="T7" fmla="*/ 160 h 429"/>
                  <a:gd name="T8" fmla="*/ 0 w 633"/>
                  <a:gd name="T9" fmla="*/ 268 h 429"/>
                  <a:gd name="T10" fmla="*/ 259 w 633"/>
                  <a:gd name="T11" fmla="*/ 268 h 429"/>
                  <a:gd name="T12" fmla="*/ 259 w 633"/>
                  <a:gd name="T13" fmla="*/ 428 h 429"/>
                  <a:gd name="T14" fmla="*/ 632 w 633"/>
                  <a:gd name="T15" fmla="*/ 214 h 4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33" h="429">
                    <a:moveTo>
                      <a:pt x="632" y="214"/>
                    </a:moveTo>
                    <a:lnTo>
                      <a:pt x="259" y="0"/>
                    </a:lnTo>
                    <a:lnTo>
                      <a:pt x="259" y="160"/>
                    </a:lnTo>
                    <a:lnTo>
                      <a:pt x="0" y="160"/>
                    </a:lnTo>
                    <a:lnTo>
                      <a:pt x="0" y="268"/>
                    </a:lnTo>
                    <a:lnTo>
                      <a:pt x="259" y="268"/>
                    </a:lnTo>
                    <a:lnTo>
                      <a:pt x="259" y="428"/>
                    </a:lnTo>
                    <a:lnTo>
                      <a:pt x="632" y="214"/>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chemeClr val="bg2">
                      <a:lumMod val="10000"/>
                    </a:schemeClr>
                  </a:solidFill>
                </a:endParaRPr>
              </a:p>
            </p:txBody>
          </p:sp>
          <p:sp>
            <p:nvSpPr>
              <p:cNvPr id="393" name="Freeform 3">
                <a:extLst>
                  <a:ext uri="{FF2B5EF4-FFF2-40B4-BE49-F238E27FC236}">
                    <a16:creationId xmlns:a16="http://schemas.microsoft.com/office/drawing/2014/main" id="{F3064E7A-5086-468E-BEB1-B1A160826D91}"/>
                  </a:ext>
                </a:extLst>
              </p:cNvPr>
              <p:cNvSpPr>
                <a:spLocks noChangeArrowheads="1"/>
              </p:cNvSpPr>
              <p:nvPr/>
            </p:nvSpPr>
            <p:spPr bwMode="auto">
              <a:xfrm>
                <a:off x="5133975" y="3578225"/>
                <a:ext cx="228600" cy="153988"/>
              </a:xfrm>
              <a:custGeom>
                <a:avLst/>
                <a:gdLst>
                  <a:gd name="T0" fmla="*/ 373 w 633"/>
                  <a:gd name="T1" fmla="*/ 0 h 429"/>
                  <a:gd name="T2" fmla="*/ 0 w 633"/>
                  <a:gd name="T3" fmla="*/ 214 h 429"/>
                  <a:gd name="T4" fmla="*/ 373 w 633"/>
                  <a:gd name="T5" fmla="*/ 428 h 429"/>
                  <a:gd name="T6" fmla="*/ 373 w 633"/>
                  <a:gd name="T7" fmla="*/ 268 h 429"/>
                  <a:gd name="T8" fmla="*/ 632 w 633"/>
                  <a:gd name="T9" fmla="*/ 268 h 429"/>
                  <a:gd name="T10" fmla="*/ 632 w 633"/>
                  <a:gd name="T11" fmla="*/ 160 h 429"/>
                  <a:gd name="T12" fmla="*/ 373 w 633"/>
                  <a:gd name="T13" fmla="*/ 160 h 429"/>
                  <a:gd name="T14" fmla="*/ 373 w 633"/>
                  <a:gd name="T15" fmla="*/ 0 h 4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33" h="429">
                    <a:moveTo>
                      <a:pt x="373" y="0"/>
                    </a:moveTo>
                    <a:lnTo>
                      <a:pt x="0" y="214"/>
                    </a:lnTo>
                    <a:lnTo>
                      <a:pt x="373" y="428"/>
                    </a:lnTo>
                    <a:lnTo>
                      <a:pt x="373" y="268"/>
                    </a:lnTo>
                    <a:lnTo>
                      <a:pt x="632" y="268"/>
                    </a:lnTo>
                    <a:lnTo>
                      <a:pt x="632" y="160"/>
                    </a:lnTo>
                    <a:lnTo>
                      <a:pt x="373" y="160"/>
                    </a:lnTo>
                    <a:lnTo>
                      <a:pt x="373"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chemeClr val="bg2">
                      <a:lumMod val="10000"/>
                    </a:schemeClr>
                  </a:solidFill>
                </a:endParaRPr>
              </a:p>
            </p:txBody>
          </p:sp>
          <p:sp>
            <p:nvSpPr>
              <p:cNvPr id="394" name="Freeform 4">
                <a:extLst>
                  <a:ext uri="{FF2B5EF4-FFF2-40B4-BE49-F238E27FC236}">
                    <a16:creationId xmlns:a16="http://schemas.microsoft.com/office/drawing/2014/main" id="{D88AF40B-2241-4D1B-AE62-045296FF7430}"/>
                  </a:ext>
                </a:extLst>
              </p:cNvPr>
              <p:cNvSpPr>
                <a:spLocks noChangeArrowheads="1"/>
              </p:cNvSpPr>
              <p:nvPr/>
            </p:nvSpPr>
            <p:spPr bwMode="auto">
              <a:xfrm>
                <a:off x="5048250" y="4208463"/>
                <a:ext cx="57150" cy="46037"/>
              </a:xfrm>
              <a:custGeom>
                <a:avLst/>
                <a:gdLst>
                  <a:gd name="T0" fmla="*/ 131 w 158"/>
                  <a:gd name="T1" fmla="*/ 11 h 130"/>
                  <a:gd name="T2" fmla="*/ 67 w 158"/>
                  <a:gd name="T3" fmla="*/ 0 h 130"/>
                  <a:gd name="T4" fmla="*/ 0 w 158"/>
                  <a:gd name="T5" fmla="*/ 0 h 130"/>
                  <a:gd name="T6" fmla="*/ 0 w 158"/>
                  <a:gd name="T7" fmla="*/ 129 h 130"/>
                  <a:gd name="T8" fmla="*/ 81 w 158"/>
                  <a:gd name="T9" fmla="*/ 129 h 130"/>
                  <a:gd name="T10" fmla="*/ 131 w 158"/>
                  <a:gd name="T11" fmla="*/ 115 h 130"/>
                  <a:gd name="T12" fmla="*/ 157 w 158"/>
                  <a:gd name="T13" fmla="*/ 62 h 130"/>
                  <a:gd name="T14" fmla="*/ 131 w 158"/>
                  <a:gd name="T15" fmla="*/ 11 h 1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8" h="130">
                    <a:moveTo>
                      <a:pt x="131" y="11"/>
                    </a:moveTo>
                    <a:cubicBezTo>
                      <a:pt x="114" y="0"/>
                      <a:pt x="98" y="0"/>
                      <a:pt x="67" y="0"/>
                    </a:cubicBezTo>
                    <a:lnTo>
                      <a:pt x="0" y="0"/>
                    </a:lnTo>
                    <a:lnTo>
                      <a:pt x="0" y="129"/>
                    </a:lnTo>
                    <a:lnTo>
                      <a:pt x="81" y="129"/>
                    </a:lnTo>
                    <a:cubicBezTo>
                      <a:pt x="93" y="129"/>
                      <a:pt x="114" y="129"/>
                      <a:pt x="131" y="115"/>
                    </a:cubicBezTo>
                    <a:cubicBezTo>
                      <a:pt x="140" y="110"/>
                      <a:pt x="157" y="93"/>
                      <a:pt x="157" y="62"/>
                    </a:cubicBezTo>
                    <a:cubicBezTo>
                      <a:pt x="157" y="31"/>
                      <a:pt x="140" y="17"/>
                      <a:pt x="131" y="1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chemeClr val="bg2">
                      <a:lumMod val="10000"/>
                    </a:schemeClr>
                  </a:solidFill>
                </a:endParaRPr>
              </a:p>
            </p:txBody>
          </p:sp>
          <p:sp>
            <p:nvSpPr>
              <p:cNvPr id="395" name="Freeform 5">
                <a:extLst>
                  <a:ext uri="{FF2B5EF4-FFF2-40B4-BE49-F238E27FC236}">
                    <a16:creationId xmlns:a16="http://schemas.microsoft.com/office/drawing/2014/main" id="{23CBE471-D711-4C16-BCFC-A4E3875E214F}"/>
                  </a:ext>
                </a:extLst>
              </p:cNvPr>
              <p:cNvSpPr>
                <a:spLocks noChangeArrowheads="1"/>
              </p:cNvSpPr>
              <p:nvPr/>
            </p:nvSpPr>
            <p:spPr bwMode="auto">
              <a:xfrm>
                <a:off x="4875213" y="4210050"/>
                <a:ext cx="68262" cy="114300"/>
              </a:xfrm>
              <a:custGeom>
                <a:avLst/>
                <a:gdLst>
                  <a:gd name="T0" fmla="*/ 104 w 190"/>
                  <a:gd name="T1" fmla="*/ 9 h 317"/>
                  <a:gd name="T2" fmla="*/ 0 w 190"/>
                  <a:gd name="T3" fmla="*/ 3 h 317"/>
                  <a:gd name="T4" fmla="*/ 0 w 190"/>
                  <a:gd name="T5" fmla="*/ 316 h 317"/>
                  <a:gd name="T6" fmla="*/ 39 w 190"/>
                  <a:gd name="T7" fmla="*/ 316 h 317"/>
                  <a:gd name="T8" fmla="*/ 146 w 190"/>
                  <a:gd name="T9" fmla="*/ 285 h 317"/>
                  <a:gd name="T10" fmla="*/ 189 w 190"/>
                  <a:gd name="T11" fmla="*/ 153 h 317"/>
                  <a:gd name="T12" fmla="*/ 104 w 190"/>
                  <a:gd name="T13" fmla="*/ 9 h 317"/>
                </a:gdLst>
                <a:ahLst/>
                <a:cxnLst>
                  <a:cxn ang="0">
                    <a:pos x="T0" y="T1"/>
                  </a:cxn>
                  <a:cxn ang="0">
                    <a:pos x="T2" y="T3"/>
                  </a:cxn>
                  <a:cxn ang="0">
                    <a:pos x="T4" y="T5"/>
                  </a:cxn>
                  <a:cxn ang="0">
                    <a:pos x="T6" y="T7"/>
                  </a:cxn>
                  <a:cxn ang="0">
                    <a:pos x="T8" y="T9"/>
                  </a:cxn>
                  <a:cxn ang="0">
                    <a:pos x="T10" y="T11"/>
                  </a:cxn>
                  <a:cxn ang="0">
                    <a:pos x="T12" y="T13"/>
                  </a:cxn>
                </a:cxnLst>
                <a:rect l="0" t="0" r="r" b="b"/>
                <a:pathLst>
                  <a:path w="190" h="317">
                    <a:moveTo>
                      <a:pt x="104" y="9"/>
                    </a:moveTo>
                    <a:cubicBezTo>
                      <a:pt x="84" y="3"/>
                      <a:pt x="56" y="0"/>
                      <a:pt x="0" y="3"/>
                    </a:cubicBezTo>
                    <a:lnTo>
                      <a:pt x="0" y="316"/>
                    </a:lnTo>
                    <a:cubicBezTo>
                      <a:pt x="11" y="316"/>
                      <a:pt x="28" y="316"/>
                      <a:pt x="39" y="316"/>
                    </a:cubicBezTo>
                    <a:cubicBezTo>
                      <a:pt x="82" y="316"/>
                      <a:pt x="117" y="314"/>
                      <a:pt x="146" y="285"/>
                    </a:cubicBezTo>
                    <a:cubicBezTo>
                      <a:pt x="185" y="246"/>
                      <a:pt x="189" y="175"/>
                      <a:pt x="189" y="153"/>
                    </a:cubicBezTo>
                    <a:cubicBezTo>
                      <a:pt x="189" y="85"/>
                      <a:pt x="166" y="26"/>
                      <a:pt x="104" y="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chemeClr val="bg2">
                      <a:lumMod val="10000"/>
                    </a:schemeClr>
                  </a:solidFill>
                </a:endParaRPr>
              </a:p>
            </p:txBody>
          </p:sp>
          <p:sp>
            <p:nvSpPr>
              <p:cNvPr id="396" name="Freeform 6">
                <a:extLst>
                  <a:ext uri="{FF2B5EF4-FFF2-40B4-BE49-F238E27FC236}">
                    <a16:creationId xmlns:a16="http://schemas.microsoft.com/office/drawing/2014/main" id="{3E1FB15E-04E1-4B05-999F-D77404352002}"/>
                  </a:ext>
                </a:extLst>
              </p:cNvPr>
              <p:cNvSpPr>
                <a:spLocks noChangeArrowheads="1"/>
              </p:cNvSpPr>
              <p:nvPr/>
            </p:nvSpPr>
            <p:spPr bwMode="auto">
              <a:xfrm>
                <a:off x="4448175" y="3117850"/>
                <a:ext cx="1265238" cy="1382713"/>
              </a:xfrm>
              <a:custGeom>
                <a:avLst/>
                <a:gdLst>
                  <a:gd name="T0" fmla="*/ 3320 w 3516"/>
                  <a:gd name="T1" fmla="*/ 0 h 3840"/>
                  <a:gd name="T2" fmla="*/ 195 w 3516"/>
                  <a:gd name="T3" fmla="*/ 0 h 3840"/>
                  <a:gd name="T4" fmla="*/ 0 w 3516"/>
                  <a:gd name="T5" fmla="*/ 191 h 3840"/>
                  <a:gd name="T6" fmla="*/ 0 w 3516"/>
                  <a:gd name="T7" fmla="*/ 3644 h 3840"/>
                  <a:gd name="T8" fmla="*/ 195 w 3516"/>
                  <a:gd name="T9" fmla="*/ 3839 h 3840"/>
                  <a:gd name="T10" fmla="*/ 3320 w 3516"/>
                  <a:gd name="T11" fmla="*/ 3839 h 3840"/>
                  <a:gd name="T12" fmla="*/ 3515 w 3516"/>
                  <a:gd name="T13" fmla="*/ 3644 h 3840"/>
                  <a:gd name="T14" fmla="*/ 3515 w 3516"/>
                  <a:gd name="T15" fmla="*/ 191 h 3840"/>
                  <a:gd name="T16" fmla="*/ 3320 w 3516"/>
                  <a:gd name="T17" fmla="*/ 0 h 3840"/>
                  <a:gd name="T18" fmla="*/ 1315 w 3516"/>
                  <a:gd name="T19" fmla="*/ 3421 h 3840"/>
                  <a:gd name="T20" fmla="*/ 1230 w 3516"/>
                  <a:gd name="T21" fmla="*/ 3427 h 3840"/>
                  <a:gd name="T22" fmla="*/ 1083 w 3516"/>
                  <a:gd name="T23" fmla="*/ 3427 h 3840"/>
                  <a:gd name="T24" fmla="*/ 1083 w 3516"/>
                  <a:gd name="T25" fmla="*/ 2961 h 3840"/>
                  <a:gd name="T26" fmla="*/ 1239 w 3516"/>
                  <a:gd name="T27" fmla="*/ 2961 h 3840"/>
                  <a:gd name="T28" fmla="*/ 1399 w 3516"/>
                  <a:gd name="T29" fmla="*/ 3003 h 3840"/>
                  <a:gd name="T30" fmla="*/ 1478 w 3516"/>
                  <a:gd name="T31" fmla="*/ 3187 h 3840"/>
                  <a:gd name="T32" fmla="*/ 1315 w 3516"/>
                  <a:gd name="T33" fmla="*/ 3421 h 3840"/>
                  <a:gd name="T34" fmla="*/ 1805 w 3516"/>
                  <a:gd name="T35" fmla="*/ 3263 h 3840"/>
                  <a:gd name="T36" fmla="*/ 1755 w 3516"/>
                  <a:gd name="T37" fmla="*/ 3238 h 3840"/>
                  <a:gd name="T38" fmla="*/ 1667 w 3516"/>
                  <a:gd name="T39" fmla="*/ 3238 h 3840"/>
                  <a:gd name="T40" fmla="*/ 1667 w 3516"/>
                  <a:gd name="T41" fmla="*/ 3427 h 3840"/>
                  <a:gd name="T42" fmla="*/ 1566 w 3516"/>
                  <a:gd name="T43" fmla="*/ 3427 h 3840"/>
                  <a:gd name="T44" fmla="*/ 1566 w 3516"/>
                  <a:gd name="T45" fmla="*/ 2958 h 3840"/>
                  <a:gd name="T46" fmla="*/ 1744 w 3516"/>
                  <a:gd name="T47" fmla="*/ 2958 h 3840"/>
                  <a:gd name="T48" fmla="*/ 1884 w 3516"/>
                  <a:gd name="T49" fmla="*/ 2989 h 3840"/>
                  <a:gd name="T50" fmla="*/ 1923 w 3516"/>
                  <a:gd name="T51" fmla="*/ 3080 h 3840"/>
                  <a:gd name="T52" fmla="*/ 1824 w 3516"/>
                  <a:gd name="T53" fmla="*/ 3195 h 3840"/>
                  <a:gd name="T54" fmla="*/ 1909 w 3516"/>
                  <a:gd name="T55" fmla="*/ 3302 h 3840"/>
                  <a:gd name="T56" fmla="*/ 1923 w 3516"/>
                  <a:gd name="T57" fmla="*/ 3393 h 3840"/>
                  <a:gd name="T58" fmla="*/ 1937 w 3516"/>
                  <a:gd name="T59" fmla="*/ 3427 h 3840"/>
                  <a:gd name="T60" fmla="*/ 1830 w 3516"/>
                  <a:gd name="T61" fmla="*/ 3427 h 3840"/>
                  <a:gd name="T62" fmla="*/ 1805 w 3516"/>
                  <a:gd name="T63" fmla="*/ 3263 h 3840"/>
                  <a:gd name="T64" fmla="*/ 2135 w 3516"/>
                  <a:gd name="T65" fmla="*/ 3322 h 3840"/>
                  <a:gd name="T66" fmla="*/ 2245 w 3516"/>
                  <a:gd name="T67" fmla="*/ 3362 h 3840"/>
                  <a:gd name="T68" fmla="*/ 2321 w 3516"/>
                  <a:gd name="T69" fmla="*/ 3353 h 3840"/>
                  <a:gd name="T70" fmla="*/ 2321 w 3516"/>
                  <a:gd name="T71" fmla="*/ 3254 h 3840"/>
                  <a:gd name="T72" fmla="*/ 2231 w 3516"/>
                  <a:gd name="T73" fmla="*/ 3254 h 3840"/>
                  <a:gd name="T74" fmla="*/ 2231 w 3516"/>
                  <a:gd name="T75" fmla="*/ 3178 h 3840"/>
                  <a:gd name="T76" fmla="*/ 2423 w 3516"/>
                  <a:gd name="T77" fmla="*/ 3178 h 3840"/>
                  <a:gd name="T78" fmla="*/ 2423 w 3516"/>
                  <a:gd name="T79" fmla="*/ 3412 h 3840"/>
                  <a:gd name="T80" fmla="*/ 2253 w 3516"/>
                  <a:gd name="T81" fmla="*/ 3438 h 3840"/>
                  <a:gd name="T82" fmla="*/ 2056 w 3516"/>
                  <a:gd name="T83" fmla="*/ 3376 h 3840"/>
                  <a:gd name="T84" fmla="*/ 1994 w 3516"/>
                  <a:gd name="T85" fmla="*/ 3201 h 3840"/>
                  <a:gd name="T86" fmla="*/ 2239 w 3516"/>
                  <a:gd name="T87" fmla="*/ 2947 h 3840"/>
                  <a:gd name="T88" fmla="*/ 2397 w 3516"/>
                  <a:gd name="T89" fmla="*/ 3006 h 3840"/>
                  <a:gd name="T90" fmla="*/ 2431 w 3516"/>
                  <a:gd name="T91" fmla="*/ 3105 h 3840"/>
                  <a:gd name="T92" fmla="*/ 2327 w 3516"/>
                  <a:gd name="T93" fmla="*/ 3105 h 3840"/>
                  <a:gd name="T94" fmla="*/ 2313 w 3516"/>
                  <a:gd name="T95" fmla="*/ 3057 h 3840"/>
                  <a:gd name="T96" fmla="*/ 2234 w 3516"/>
                  <a:gd name="T97" fmla="*/ 3020 h 3840"/>
                  <a:gd name="T98" fmla="*/ 2098 w 3516"/>
                  <a:gd name="T99" fmla="*/ 3198 h 3840"/>
                  <a:gd name="T100" fmla="*/ 2135 w 3516"/>
                  <a:gd name="T101" fmla="*/ 3322 h 3840"/>
                  <a:gd name="T102" fmla="*/ 1758 w 3516"/>
                  <a:gd name="T103" fmla="*/ 2524 h 3840"/>
                  <a:gd name="T104" fmla="*/ 728 w 3516"/>
                  <a:gd name="T105" fmla="*/ 1495 h 3840"/>
                  <a:gd name="T106" fmla="*/ 1758 w 3516"/>
                  <a:gd name="T107" fmla="*/ 465 h 3840"/>
                  <a:gd name="T108" fmla="*/ 2787 w 3516"/>
                  <a:gd name="T109" fmla="*/ 1495 h 3840"/>
                  <a:gd name="T110" fmla="*/ 1758 w 3516"/>
                  <a:gd name="T111" fmla="*/ 2524 h 3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516" h="3840">
                    <a:moveTo>
                      <a:pt x="3320" y="0"/>
                    </a:moveTo>
                    <a:lnTo>
                      <a:pt x="195" y="0"/>
                    </a:lnTo>
                    <a:cubicBezTo>
                      <a:pt x="87" y="0"/>
                      <a:pt x="0" y="84"/>
                      <a:pt x="0" y="191"/>
                    </a:cubicBezTo>
                    <a:lnTo>
                      <a:pt x="0" y="3644"/>
                    </a:lnTo>
                    <a:cubicBezTo>
                      <a:pt x="0" y="3751"/>
                      <a:pt x="87" y="3839"/>
                      <a:pt x="195" y="3839"/>
                    </a:cubicBezTo>
                    <a:lnTo>
                      <a:pt x="3320" y="3839"/>
                    </a:lnTo>
                    <a:cubicBezTo>
                      <a:pt x="3427" y="3839"/>
                      <a:pt x="3515" y="3751"/>
                      <a:pt x="3515" y="3644"/>
                    </a:cubicBezTo>
                    <a:lnTo>
                      <a:pt x="3515" y="191"/>
                    </a:lnTo>
                    <a:cubicBezTo>
                      <a:pt x="3515" y="84"/>
                      <a:pt x="3427" y="0"/>
                      <a:pt x="3320" y="0"/>
                    </a:cubicBezTo>
                    <a:close/>
                    <a:moveTo>
                      <a:pt x="1315" y="3421"/>
                    </a:moveTo>
                    <a:cubicBezTo>
                      <a:pt x="1298" y="3424"/>
                      <a:pt x="1278" y="3427"/>
                      <a:pt x="1230" y="3427"/>
                    </a:cubicBezTo>
                    <a:lnTo>
                      <a:pt x="1083" y="3427"/>
                    </a:lnTo>
                    <a:lnTo>
                      <a:pt x="1083" y="2961"/>
                    </a:lnTo>
                    <a:lnTo>
                      <a:pt x="1239" y="2961"/>
                    </a:lnTo>
                    <a:cubicBezTo>
                      <a:pt x="1264" y="2961"/>
                      <a:pt x="1343" y="2961"/>
                      <a:pt x="1399" y="3003"/>
                    </a:cubicBezTo>
                    <a:cubicBezTo>
                      <a:pt x="1459" y="3046"/>
                      <a:pt x="1478" y="3119"/>
                      <a:pt x="1478" y="3187"/>
                    </a:cubicBezTo>
                    <a:cubicBezTo>
                      <a:pt x="1481" y="3331"/>
                      <a:pt x="1405" y="3404"/>
                      <a:pt x="1315" y="3421"/>
                    </a:cubicBezTo>
                    <a:close/>
                    <a:moveTo>
                      <a:pt x="1805" y="3263"/>
                    </a:moveTo>
                    <a:cubicBezTo>
                      <a:pt x="1796" y="3238"/>
                      <a:pt x="1772" y="3238"/>
                      <a:pt x="1755" y="3238"/>
                    </a:cubicBezTo>
                    <a:lnTo>
                      <a:pt x="1667" y="3238"/>
                    </a:lnTo>
                    <a:lnTo>
                      <a:pt x="1667" y="3427"/>
                    </a:lnTo>
                    <a:lnTo>
                      <a:pt x="1566" y="3427"/>
                    </a:lnTo>
                    <a:lnTo>
                      <a:pt x="1566" y="2958"/>
                    </a:lnTo>
                    <a:lnTo>
                      <a:pt x="1744" y="2958"/>
                    </a:lnTo>
                    <a:cubicBezTo>
                      <a:pt x="1793" y="2958"/>
                      <a:pt x="1847" y="2958"/>
                      <a:pt x="1884" y="2989"/>
                    </a:cubicBezTo>
                    <a:cubicBezTo>
                      <a:pt x="1912" y="3015"/>
                      <a:pt x="1923" y="3049"/>
                      <a:pt x="1923" y="3080"/>
                    </a:cubicBezTo>
                    <a:cubicBezTo>
                      <a:pt x="1923" y="3167"/>
                      <a:pt x="1847" y="3187"/>
                      <a:pt x="1824" y="3195"/>
                    </a:cubicBezTo>
                    <a:cubicBezTo>
                      <a:pt x="1895" y="3201"/>
                      <a:pt x="1901" y="3240"/>
                      <a:pt x="1909" y="3302"/>
                    </a:cubicBezTo>
                    <a:cubicBezTo>
                      <a:pt x="1918" y="3356"/>
                      <a:pt x="1920" y="3379"/>
                      <a:pt x="1923" y="3393"/>
                    </a:cubicBezTo>
                    <a:cubicBezTo>
                      <a:pt x="1929" y="3412"/>
                      <a:pt x="1932" y="3418"/>
                      <a:pt x="1937" y="3427"/>
                    </a:cubicBezTo>
                    <a:lnTo>
                      <a:pt x="1830" y="3427"/>
                    </a:lnTo>
                    <a:cubicBezTo>
                      <a:pt x="1824" y="3401"/>
                      <a:pt x="1810" y="3283"/>
                      <a:pt x="1805" y="3263"/>
                    </a:cubicBezTo>
                    <a:close/>
                    <a:moveTo>
                      <a:pt x="2135" y="3322"/>
                    </a:moveTo>
                    <a:cubicBezTo>
                      <a:pt x="2157" y="3348"/>
                      <a:pt x="2188" y="3362"/>
                      <a:pt x="2245" y="3362"/>
                    </a:cubicBezTo>
                    <a:cubicBezTo>
                      <a:pt x="2293" y="3362"/>
                      <a:pt x="2310" y="3356"/>
                      <a:pt x="2321" y="3353"/>
                    </a:cubicBezTo>
                    <a:lnTo>
                      <a:pt x="2321" y="3254"/>
                    </a:lnTo>
                    <a:lnTo>
                      <a:pt x="2231" y="3254"/>
                    </a:lnTo>
                    <a:lnTo>
                      <a:pt x="2231" y="3178"/>
                    </a:lnTo>
                    <a:lnTo>
                      <a:pt x="2423" y="3178"/>
                    </a:lnTo>
                    <a:lnTo>
                      <a:pt x="2423" y="3412"/>
                    </a:lnTo>
                    <a:cubicBezTo>
                      <a:pt x="2394" y="3421"/>
                      <a:pt x="2346" y="3438"/>
                      <a:pt x="2253" y="3438"/>
                    </a:cubicBezTo>
                    <a:cubicBezTo>
                      <a:pt x="2146" y="3438"/>
                      <a:pt x="2093" y="3412"/>
                      <a:pt x="2056" y="3376"/>
                    </a:cubicBezTo>
                    <a:cubicBezTo>
                      <a:pt x="2002" y="3325"/>
                      <a:pt x="1994" y="3252"/>
                      <a:pt x="1994" y="3201"/>
                    </a:cubicBezTo>
                    <a:cubicBezTo>
                      <a:pt x="1994" y="3034"/>
                      <a:pt x="2098" y="2947"/>
                      <a:pt x="2239" y="2947"/>
                    </a:cubicBezTo>
                    <a:cubicBezTo>
                      <a:pt x="2299" y="2947"/>
                      <a:pt x="2361" y="2964"/>
                      <a:pt x="2397" y="3006"/>
                    </a:cubicBezTo>
                    <a:cubicBezTo>
                      <a:pt x="2428" y="3043"/>
                      <a:pt x="2431" y="3080"/>
                      <a:pt x="2431" y="3105"/>
                    </a:cubicBezTo>
                    <a:lnTo>
                      <a:pt x="2327" y="3105"/>
                    </a:lnTo>
                    <a:cubicBezTo>
                      <a:pt x="2327" y="3094"/>
                      <a:pt x="2327" y="3077"/>
                      <a:pt x="2313" y="3057"/>
                    </a:cubicBezTo>
                    <a:cubicBezTo>
                      <a:pt x="2293" y="3026"/>
                      <a:pt x="2256" y="3020"/>
                      <a:pt x="2234" y="3020"/>
                    </a:cubicBezTo>
                    <a:cubicBezTo>
                      <a:pt x="2121" y="3020"/>
                      <a:pt x="2098" y="3128"/>
                      <a:pt x="2098" y="3198"/>
                    </a:cubicBezTo>
                    <a:cubicBezTo>
                      <a:pt x="2098" y="3229"/>
                      <a:pt x="2101" y="3286"/>
                      <a:pt x="2135" y="3322"/>
                    </a:cubicBezTo>
                    <a:close/>
                    <a:moveTo>
                      <a:pt x="1758" y="2524"/>
                    </a:moveTo>
                    <a:cubicBezTo>
                      <a:pt x="1191" y="2524"/>
                      <a:pt x="728" y="2064"/>
                      <a:pt x="728" y="1495"/>
                    </a:cubicBezTo>
                    <a:cubicBezTo>
                      <a:pt x="728" y="928"/>
                      <a:pt x="1188" y="465"/>
                      <a:pt x="1758" y="465"/>
                    </a:cubicBezTo>
                    <a:cubicBezTo>
                      <a:pt x="2324" y="465"/>
                      <a:pt x="2787" y="925"/>
                      <a:pt x="2787" y="1495"/>
                    </a:cubicBezTo>
                    <a:cubicBezTo>
                      <a:pt x="2787" y="2061"/>
                      <a:pt x="2324" y="2524"/>
                      <a:pt x="1758" y="2524"/>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chemeClr val="bg2">
                      <a:lumMod val="10000"/>
                    </a:schemeClr>
                  </a:solidFill>
                </a:endParaRPr>
              </a:p>
            </p:txBody>
          </p:sp>
        </p:grpSp>
        <p:sp>
          <p:nvSpPr>
            <p:cNvPr id="390" name="Rectangle 389">
              <a:extLst>
                <a:ext uri="{FF2B5EF4-FFF2-40B4-BE49-F238E27FC236}">
                  <a16:creationId xmlns:a16="http://schemas.microsoft.com/office/drawing/2014/main" id="{0D4DC07B-D0E5-4EE7-A1E6-20262F42D14E}"/>
                </a:ext>
              </a:extLst>
            </p:cNvPr>
            <p:cNvSpPr/>
            <p:nvPr/>
          </p:nvSpPr>
          <p:spPr>
            <a:xfrm>
              <a:off x="7231996" y="2103309"/>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solidFill>
                  <a:schemeClr val="bg2">
                    <a:lumMod val="10000"/>
                  </a:schemeClr>
                </a:solidFill>
              </a:endParaRPr>
            </a:p>
          </p:txBody>
        </p:sp>
      </p:grpSp>
      <p:grpSp>
        <p:nvGrpSpPr>
          <p:cNvPr id="397" name="Group 396">
            <a:extLst>
              <a:ext uri="{FF2B5EF4-FFF2-40B4-BE49-F238E27FC236}">
                <a16:creationId xmlns:a16="http://schemas.microsoft.com/office/drawing/2014/main" id="{0AC94A39-FF1E-468D-BFD8-024A6A5CD6AF}"/>
              </a:ext>
            </a:extLst>
          </p:cNvPr>
          <p:cNvGrpSpPr/>
          <p:nvPr/>
        </p:nvGrpSpPr>
        <p:grpSpPr>
          <a:xfrm>
            <a:off x="1160153" y="2483297"/>
            <a:ext cx="670409" cy="647003"/>
            <a:chOff x="4177575" y="2127578"/>
            <a:chExt cx="670584" cy="647172"/>
          </a:xfrm>
        </p:grpSpPr>
        <p:grpSp>
          <p:nvGrpSpPr>
            <p:cNvPr id="398" name="Group 397">
              <a:extLst>
                <a:ext uri="{FF2B5EF4-FFF2-40B4-BE49-F238E27FC236}">
                  <a16:creationId xmlns:a16="http://schemas.microsoft.com/office/drawing/2014/main" id="{F1EA2184-7143-4BC0-AB22-EE78041E9146}"/>
                </a:ext>
              </a:extLst>
            </p:cNvPr>
            <p:cNvGrpSpPr/>
            <p:nvPr/>
          </p:nvGrpSpPr>
          <p:grpSpPr>
            <a:xfrm>
              <a:off x="4177575" y="2201542"/>
              <a:ext cx="670584" cy="499244"/>
              <a:chOff x="3235325" y="1938338"/>
              <a:chExt cx="360363" cy="268287"/>
            </a:xfrm>
            <a:solidFill>
              <a:srgbClr val="F80000"/>
            </a:solidFill>
          </p:grpSpPr>
          <p:sp>
            <p:nvSpPr>
              <p:cNvPr id="400" name="Freeform 74">
                <a:extLst>
                  <a:ext uri="{FF2B5EF4-FFF2-40B4-BE49-F238E27FC236}">
                    <a16:creationId xmlns:a16="http://schemas.microsoft.com/office/drawing/2014/main" id="{87B71AFF-741F-45BF-A175-50991EDBFF6A}"/>
                  </a:ext>
                </a:extLst>
              </p:cNvPr>
              <p:cNvSpPr>
                <a:spLocks noChangeArrowheads="1"/>
              </p:cNvSpPr>
              <p:nvPr/>
            </p:nvSpPr>
            <p:spPr bwMode="auto">
              <a:xfrm>
                <a:off x="3235325" y="1938338"/>
                <a:ext cx="360363" cy="268287"/>
              </a:xfrm>
              <a:custGeom>
                <a:avLst/>
                <a:gdLst>
                  <a:gd name="T0" fmla="*/ 878 w 1000"/>
                  <a:gd name="T1" fmla="*/ 370 h 746"/>
                  <a:gd name="T2" fmla="*/ 765 w 1000"/>
                  <a:gd name="T3" fmla="*/ 424 h 746"/>
                  <a:gd name="T4" fmla="*/ 691 w 1000"/>
                  <a:gd name="T5" fmla="*/ 280 h 746"/>
                  <a:gd name="T6" fmla="*/ 499 w 1000"/>
                  <a:gd name="T7" fmla="*/ 0 h 746"/>
                  <a:gd name="T8" fmla="*/ 308 w 1000"/>
                  <a:gd name="T9" fmla="*/ 280 h 746"/>
                  <a:gd name="T10" fmla="*/ 234 w 1000"/>
                  <a:gd name="T11" fmla="*/ 424 h 746"/>
                  <a:gd name="T12" fmla="*/ 121 w 1000"/>
                  <a:gd name="T13" fmla="*/ 370 h 746"/>
                  <a:gd name="T14" fmla="*/ 121 w 1000"/>
                  <a:gd name="T15" fmla="*/ 511 h 746"/>
                  <a:gd name="T16" fmla="*/ 234 w 1000"/>
                  <a:gd name="T17" fmla="*/ 458 h 746"/>
                  <a:gd name="T18" fmla="*/ 499 w 1000"/>
                  <a:gd name="T19" fmla="*/ 745 h 746"/>
                  <a:gd name="T20" fmla="*/ 765 w 1000"/>
                  <a:gd name="T21" fmla="*/ 458 h 746"/>
                  <a:gd name="T22" fmla="*/ 878 w 1000"/>
                  <a:gd name="T23" fmla="*/ 511 h 746"/>
                  <a:gd name="T24" fmla="*/ 293 w 1000"/>
                  <a:gd name="T25" fmla="*/ 458 h 746"/>
                  <a:gd name="T26" fmla="*/ 265 w 1000"/>
                  <a:gd name="T27" fmla="*/ 424 h 746"/>
                  <a:gd name="T28" fmla="*/ 293 w 1000"/>
                  <a:gd name="T29" fmla="*/ 458 h 746"/>
                  <a:gd name="T30" fmla="*/ 324 w 1000"/>
                  <a:gd name="T31" fmla="*/ 458 h 746"/>
                  <a:gd name="T32" fmla="*/ 353 w 1000"/>
                  <a:gd name="T33" fmla="*/ 424 h 746"/>
                  <a:gd name="T34" fmla="*/ 412 w 1000"/>
                  <a:gd name="T35" fmla="*/ 458 h 746"/>
                  <a:gd name="T36" fmla="*/ 384 w 1000"/>
                  <a:gd name="T37" fmla="*/ 424 h 746"/>
                  <a:gd name="T38" fmla="*/ 412 w 1000"/>
                  <a:gd name="T39" fmla="*/ 458 h 746"/>
                  <a:gd name="T40" fmla="*/ 536 w 1000"/>
                  <a:gd name="T41" fmla="*/ 579 h 746"/>
                  <a:gd name="T42" fmla="*/ 480 w 1000"/>
                  <a:gd name="T43" fmla="*/ 480 h 746"/>
                  <a:gd name="T44" fmla="*/ 499 w 1000"/>
                  <a:gd name="T45" fmla="*/ 353 h 746"/>
                  <a:gd name="T46" fmla="*/ 519 w 1000"/>
                  <a:gd name="T47" fmla="*/ 480 h 746"/>
                  <a:gd name="T48" fmla="*/ 590 w 1000"/>
                  <a:gd name="T49" fmla="*/ 458 h 746"/>
                  <a:gd name="T50" fmla="*/ 618 w 1000"/>
                  <a:gd name="T51" fmla="*/ 424 h 746"/>
                  <a:gd name="T52" fmla="*/ 621 w 1000"/>
                  <a:gd name="T53" fmla="*/ 277 h 746"/>
                  <a:gd name="T54" fmla="*/ 381 w 1000"/>
                  <a:gd name="T55" fmla="*/ 190 h 746"/>
                  <a:gd name="T56" fmla="*/ 624 w 1000"/>
                  <a:gd name="T57" fmla="*/ 190 h 746"/>
                  <a:gd name="T58" fmla="*/ 621 w 1000"/>
                  <a:gd name="T59" fmla="*/ 277 h 746"/>
                  <a:gd name="T60" fmla="*/ 649 w 1000"/>
                  <a:gd name="T61" fmla="*/ 458 h 746"/>
                  <a:gd name="T62" fmla="*/ 677 w 1000"/>
                  <a:gd name="T63" fmla="*/ 424 h 746"/>
                  <a:gd name="T64" fmla="*/ 737 w 1000"/>
                  <a:gd name="T65" fmla="*/ 458 h 746"/>
                  <a:gd name="T66" fmla="*/ 708 w 1000"/>
                  <a:gd name="T67" fmla="*/ 424 h 746"/>
                  <a:gd name="T68" fmla="*/ 737 w 1000"/>
                  <a:gd name="T69" fmla="*/ 458 h 7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00" h="746">
                    <a:moveTo>
                      <a:pt x="999" y="441"/>
                    </a:moveTo>
                    <a:lnTo>
                      <a:pt x="878" y="370"/>
                    </a:lnTo>
                    <a:lnTo>
                      <a:pt x="878" y="424"/>
                    </a:lnTo>
                    <a:lnTo>
                      <a:pt x="765" y="424"/>
                    </a:lnTo>
                    <a:lnTo>
                      <a:pt x="765" y="280"/>
                    </a:lnTo>
                    <a:lnTo>
                      <a:pt x="691" y="280"/>
                    </a:lnTo>
                    <a:lnTo>
                      <a:pt x="691" y="192"/>
                    </a:lnTo>
                    <a:cubicBezTo>
                      <a:pt x="691" y="85"/>
                      <a:pt x="604" y="0"/>
                      <a:pt x="499" y="0"/>
                    </a:cubicBezTo>
                    <a:cubicBezTo>
                      <a:pt x="392" y="0"/>
                      <a:pt x="308" y="88"/>
                      <a:pt x="308" y="192"/>
                    </a:cubicBezTo>
                    <a:lnTo>
                      <a:pt x="308" y="280"/>
                    </a:lnTo>
                    <a:lnTo>
                      <a:pt x="234" y="280"/>
                    </a:lnTo>
                    <a:lnTo>
                      <a:pt x="234" y="424"/>
                    </a:lnTo>
                    <a:lnTo>
                      <a:pt x="121" y="424"/>
                    </a:lnTo>
                    <a:lnTo>
                      <a:pt x="121" y="370"/>
                    </a:lnTo>
                    <a:lnTo>
                      <a:pt x="0" y="441"/>
                    </a:lnTo>
                    <a:lnTo>
                      <a:pt x="121" y="511"/>
                    </a:lnTo>
                    <a:lnTo>
                      <a:pt x="121" y="458"/>
                    </a:lnTo>
                    <a:lnTo>
                      <a:pt x="234" y="458"/>
                    </a:lnTo>
                    <a:lnTo>
                      <a:pt x="234" y="633"/>
                    </a:lnTo>
                    <a:lnTo>
                      <a:pt x="499" y="745"/>
                    </a:lnTo>
                    <a:lnTo>
                      <a:pt x="765" y="633"/>
                    </a:lnTo>
                    <a:lnTo>
                      <a:pt x="765" y="458"/>
                    </a:lnTo>
                    <a:lnTo>
                      <a:pt x="878" y="458"/>
                    </a:lnTo>
                    <a:lnTo>
                      <a:pt x="878" y="511"/>
                    </a:lnTo>
                    <a:lnTo>
                      <a:pt x="999" y="441"/>
                    </a:lnTo>
                    <a:close/>
                    <a:moveTo>
                      <a:pt x="293" y="458"/>
                    </a:moveTo>
                    <a:lnTo>
                      <a:pt x="265" y="458"/>
                    </a:lnTo>
                    <a:lnTo>
                      <a:pt x="265" y="424"/>
                    </a:lnTo>
                    <a:lnTo>
                      <a:pt x="293" y="424"/>
                    </a:lnTo>
                    <a:lnTo>
                      <a:pt x="293" y="458"/>
                    </a:lnTo>
                    <a:close/>
                    <a:moveTo>
                      <a:pt x="353" y="458"/>
                    </a:moveTo>
                    <a:lnTo>
                      <a:pt x="324" y="458"/>
                    </a:lnTo>
                    <a:lnTo>
                      <a:pt x="324" y="424"/>
                    </a:lnTo>
                    <a:lnTo>
                      <a:pt x="353" y="424"/>
                    </a:lnTo>
                    <a:lnTo>
                      <a:pt x="353" y="458"/>
                    </a:lnTo>
                    <a:close/>
                    <a:moveTo>
                      <a:pt x="412" y="458"/>
                    </a:moveTo>
                    <a:lnTo>
                      <a:pt x="384" y="458"/>
                    </a:lnTo>
                    <a:lnTo>
                      <a:pt x="384" y="424"/>
                    </a:lnTo>
                    <a:lnTo>
                      <a:pt x="412" y="424"/>
                    </a:lnTo>
                    <a:lnTo>
                      <a:pt x="412" y="458"/>
                    </a:lnTo>
                    <a:close/>
                    <a:moveTo>
                      <a:pt x="519" y="480"/>
                    </a:moveTo>
                    <a:lnTo>
                      <a:pt x="536" y="579"/>
                    </a:lnTo>
                    <a:lnTo>
                      <a:pt x="460" y="579"/>
                    </a:lnTo>
                    <a:lnTo>
                      <a:pt x="480" y="480"/>
                    </a:lnTo>
                    <a:cubicBezTo>
                      <a:pt x="454" y="472"/>
                      <a:pt x="435" y="449"/>
                      <a:pt x="435" y="418"/>
                    </a:cubicBezTo>
                    <a:cubicBezTo>
                      <a:pt x="435" y="381"/>
                      <a:pt x="462" y="353"/>
                      <a:pt x="499" y="353"/>
                    </a:cubicBezTo>
                    <a:cubicBezTo>
                      <a:pt x="535" y="353"/>
                      <a:pt x="564" y="381"/>
                      <a:pt x="564" y="418"/>
                    </a:cubicBezTo>
                    <a:cubicBezTo>
                      <a:pt x="564" y="446"/>
                      <a:pt x="545" y="472"/>
                      <a:pt x="519" y="480"/>
                    </a:cubicBezTo>
                    <a:close/>
                    <a:moveTo>
                      <a:pt x="618" y="458"/>
                    </a:moveTo>
                    <a:lnTo>
                      <a:pt x="590" y="458"/>
                    </a:lnTo>
                    <a:lnTo>
                      <a:pt x="590" y="424"/>
                    </a:lnTo>
                    <a:lnTo>
                      <a:pt x="618" y="424"/>
                    </a:lnTo>
                    <a:lnTo>
                      <a:pt x="618" y="458"/>
                    </a:lnTo>
                    <a:close/>
                    <a:moveTo>
                      <a:pt x="621" y="277"/>
                    </a:moveTo>
                    <a:lnTo>
                      <a:pt x="381" y="277"/>
                    </a:lnTo>
                    <a:lnTo>
                      <a:pt x="381" y="190"/>
                    </a:lnTo>
                    <a:cubicBezTo>
                      <a:pt x="381" y="122"/>
                      <a:pt x="434" y="68"/>
                      <a:pt x="502" y="68"/>
                    </a:cubicBezTo>
                    <a:cubicBezTo>
                      <a:pt x="569" y="68"/>
                      <a:pt x="624" y="122"/>
                      <a:pt x="624" y="190"/>
                    </a:cubicBezTo>
                    <a:lnTo>
                      <a:pt x="624" y="277"/>
                    </a:lnTo>
                    <a:lnTo>
                      <a:pt x="621" y="277"/>
                    </a:lnTo>
                    <a:close/>
                    <a:moveTo>
                      <a:pt x="677" y="458"/>
                    </a:moveTo>
                    <a:lnTo>
                      <a:pt x="649" y="458"/>
                    </a:lnTo>
                    <a:lnTo>
                      <a:pt x="649" y="424"/>
                    </a:lnTo>
                    <a:lnTo>
                      <a:pt x="677" y="424"/>
                    </a:lnTo>
                    <a:lnTo>
                      <a:pt x="677" y="458"/>
                    </a:lnTo>
                    <a:close/>
                    <a:moveTo>
                      <a:pt x="737" y="458"/>
                    </a:moveTo>
                    <a:lnTo>
                      <a:pt x="708" y="458"/>
                    </a:lnTo>
                    <a:lnTo>
                      <a:pt x="708" y="424"/>
                    </a:lnTo>
                    <a:lnTo>
                      <a:pt x="737" y="424"/>
                    </a:lnTo>
                    <a:lnTo>
                      <a:pt x="737" y="458"/>
                    </a:lnTo>
                    <a:close/>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401" name="Freeform 231">
                <a:extLst>
                  <a:ext uri="{FF2B5EF4-FFF2-40B4-BE49-F238E27FC236}">
                    <a16:creationId xmlns:a16="http://schemas.microsoft.com/office/drawing/2014/main" id="{320ACFC9-D700-45E1-A453-1F5A3E7B79B9}"/>
                  </a:ext>
                </a:extLst>
              </p:cNvPr>
              <p:cNvSpPr>
                <a:spLocks noChangeArrowheads="1"/>
              </p:cNvSpPr>
              <p:nvPr/>
            </p:nvSpPr>
            <p:spPr bwMode="auto">
              <a:xfrm>
                <a:off x="3235325" y="1938338"/>
                <a:ext cx="360363" cy="268287"/>
              </a:xfrm>
              <a:custGeom>
                <a:avLst/>
                <a:gdLst>
                  <a:gd name="T0" fmla="*/ 878 w 1000"/>
                  <a:gd name="T1" fmla="*/ 370 h 746"/>
                  <a:gd name="T2" fmla="*/ 765 w 1000"/>
                  <a:gd name="T3" fmla="*/ 424 h 746"/>
                  <a:gd name="T4" fmla="*/ 691 w 1000"/>
                  <a:gd name="T5" fmla="*/ 280 h 746"/>
                  <a:gd name="T6" fmla="*/ 499 w 1000"/>
                  <a:gd name="T7" fmla="*/ 0 h 746"/>
                  <a:gd name="T8" fmla="*/ 308 w 1000"/>
                  <a:gd name="T9" fmla="*/ 280 h 746"/>
                  <a:gd name="T10" fmla="*/ 234 w 1000"/>
                  <a:gd name="T11" fmla="*/ 424 h 746"/>
                  <a:gd name="T12" fmla="*/ 121 w 1000"/>
                  <a:gd name="T13" fmla="*/ 370 h 746"/>
                  <a:gd name="T14" fmla="*/ 121 w 1000"/>
                  <a:gd name="T15" fmla="*/ 511 h 746"/>
                  <a:gd name="T16" fmla="*/ 234 w 1000"/>
                  <a:gd name="T17" fmla="*/ 458 h 746"/>
                  <a:gd name="T18" fmla="*/ 499 w 1000"/>
                  <a:gd name="T19" fmla="*/ 745 h 746"/>
                  <a:gd name="T20" fmla="*/ 765 w 1000"/>
                  <a:gd name="T21" fmla="*/ 458 h 746"/>
                  <a:gd name="T22" fmla="*/ 878 w 1000"/>
                  <a:gd name="T23" fmla="*/ 511 h 746"/>
                  <a:gd name="T24" fmla="*/ 293 w 1000"/>
                  <a:gd name="T25" fmla="*/ 458 h 746"/>
                  <a:gd name="T26" fmla="*/ 265 w 1000"/>
                  <a:gd name="T27" fmla="*/ 424 h 746"/>
                  <a:gd name="T28" fmla="*/ 293 w 1000"/>
                  <a:gd name="T29" fmla="*/ 458 h 746"/>
                  <a:gd name="T30" fmla="*/ 324 w 1000"/>
                  <a:gd name="T31" fmla="*/ 458 h 746"/>
                  <a:gd name="T32" fmla="*/ 353 w 1000"/>
                  <a:gd name="T33" fmla="*/ 424 h 746"/>
                  <a:gd name="T34" fmla="*/ 412 w 1000"/>
                  <a:gd name="T35" fmla="*/ 458 h 746"/>
                  <a:gd name="T36" fmla="*/ 384 w 1000"/>
                  <a:gd name="T37" fmla="*/ 424 h 746"/>
                  <a:gd name="T38" fmla="*/ 412 w 1000"/>
                  <a:gd name="T39" fmla="*/ 458 h 746"/>
                  <a:gd name="T40" fmla="*/ 536 w 1000"/>
                  <a:gd name="T41" fmla="*/ 579 h 746"/>
                  <a:gd name="T42" fmla="*/ 480 w 1000"/>
                  <a:gd name="T43" fmla="*/ 480 h 746"/>
                  <a:gd name="T44" fmla="*/ 499 w 1000"/>
                  <a:gd name="T45" fmla="*/ 353 h 746"/>
                  <a:gd name="T46" fmla="*/ 519 w 1000"/>
                  <a:gd name="T47" fmla="*/ 480 h 746"/>
                  <a:gd name="T48" fmla="*/ 590 w 1000"/>
                  <a:gd name="T49" fmla="*/ 458 h 746"/>
                  <a:gd name="T50" fmla="*/ 618 w 1000"/>
                  <a:gd name="T51" fmla="*/ 424 h 746"/>
                  <a:gd name="T52" fmla="*/ 621 w 1000"/>
                  <a:gd name="T53" fmla="*/ 277 h 746"/>
                  <a:gd name="T54" fmla="*/ 381 w 1000"/>
                  <a:gd name="T55" fmla="*/ 190 h 746"/>
                  <a:gd name="T56" fmla="*/ 624 w 1000"/>
                  <a:gd name="T57" fmla="*/ 190 h 746"/>
                  <a:gd name="T58" fmla="*/ 621 w 1000"/>
                  <a:gd name="T59" fmla="*/ 277 h 746"/>
                  <a:gd name="T60" fmla="*/ 649 w 1000"/>
                  <a:gd name="T61" fmla="*/ 458 h 746"/>
                  <a:gd name="T62" fmla="*/ 677 w 1000"/>
                  <a:gd name="T63" fmla="*/ 424 h 746"/>
                  <a:gd name="T64" fmla="*/ 737 w 1000"/>
                  <a:gd name="T65" fmla="*/ 458 h 746"/>
                  <a:gd name="T66" fmla="*/ 708 w 1000"/>
                  <a:gd name="T67" fmla="*/ 424 h 746"/>
                  <a:gd name="T68" fmla="*/ 737 w 1000"/>
                  <a:gd name="T69" fmla="*/ 458 h 7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00" h="746">
                    <a:moveTo>
                      <a:pt x="999" y="441"/>
                    </a:moveTo>
                    <a:lnTo>
                      <a:pt x="878" y="370"/>
                    </a:lnTo>
                    <a:lnTo>
                      <a:pt x="878" y="424"/>
                    </a:lnTo>
                    <a:lnTo>
                      <a:pt x="765" y="424"/>
                    </a:lnTo>
                    <a:lnTo>
                      <a:pt x="765" y="280"/>
                    </a:lnTo>
                    <a:lnTo>
                      <a:pt x="691" y="280"/>
                    </a:lnTo>
                    <a:lnTo>
                      <a:pt x="691" y="192"/>
                    </a:lnTo>
                    <a:cubicBezTo>
                      <a:pt x="691" y="85"/>
                      <a:pt x="604" y="0"/>
                      <a:pt x="499" y="0"/>
                    </a:cubicBezTo>
                    <a:cubicBezTo>
                      <a:pt x="392" y="0"/>
                      <a:pt x="308" y="88"/>
                      <a:pt x="308" y="192"/>
                    </a:cubicBezTo>
                    <a:lnTo>
                      <a:pt x="308" y="280"/>
                    </a:lnTo>
                    <a:lnTo>
                      <a:pt x="234" y="280"/>
                    </a:lnTo>
                    <a:lnTo>
                      <a:pt x="234" y="424"/>
                    </a:lnTo>
                    <a:lnTo>
                      <a:pt x="121" y="424"/>
                    </a:lnTo>
                    <a:lnTo>
                      <a:pt x="121" y="370"/>
                    </a:lnTo>
                    <a:lnTo>
                      <a:pt x="0" y="441"/>
                    </a:lnTo>
                    <a:lnTo>
                      <a:pt x="121" y="511"/>
                    </a:lnTo>
                    <a:lnTo>
                      <a:pt x="121" y="458"/>
                    </a:lnTo>
                    <a:lnTo>
                      <a:pt x="234" y="458"/>
                    </a:lnTo>
                    <a:lnTo>
                      <a:pt x="234" y="633"/>
                    </a:lnTo>
                    <a:lnTo>
                      <a:pt x="499" y="745"/>
                    </a:lnTo>
                    <a:lnTo>
                      <a:pt x="765" y="633"/>
                    </a:lnTo>
                    <a:lnTo>
                      <a:pt x="765" y="458"/>
                    </a:lnTo>
                    <a:lnTo>
                      <a:pt x="878" y="458"/>
                    </a:lnTo>
                    <a:lnTo>
                      <a:pt x="878" y="511"/>
                    </a:lnTo>
                    <a:lnTo>
                      <a:pt x="999" y="441"/>
                    </a:lnTo>
                    <a:close/>
                    <a:moveTo>
                      <a:pt x="293" y="458"/>
                    </a:moveTo>
                    <a:lnTo>
                      <a:pt x="265" y="458"/>
                    </a:lnTo>
                    <a:lnTo>
                      <a:pt x="265" y="424"/>
                    </a:lnTo>
                    <a:lnTo>
                      <a:pt x="293" y="424"/>
                    </a:lnTo>
                    <a:lnTo>
                      <a:pt x="293" y="458"/>
                    </a:lnTo>
                    <a:close/>
                    <a:moveTo>
                      <a:pt x="353" y="458"/>
                    </a:moveTo>
                    <a:lnTo>
                      <a:pt x="324" y="458"/>
                    </a:lnTo>
                    <a:lnTo>
                      <a:pt x="324" y="424"/>
                    </a:lnTo>
                    <a:lnTo>
                      <a:pt x="353" y="424"/>
                    </a:lnTo>
                    <a:lnTo>
                      <a:pt x="353" y="458"/>
                    </a:lnTo>
                    <a:close/>
                    <a:moveTo>
                      <a:pt x="412" y="458"/>
                    </a:moveTo>
                    <a:lnTo>
                      <a:pt x="384" y="458"/>
                    </a:lnTo>
                    <a:lnTo>
                      <a:pt x="384" y="424"/>
                    </a:lnTo>
                    <a:lnTo>
                      <a:pt x="412" y="424"/>
                    </a:lnTo>
                    <a:lnTo>
                      <a:pt x="412" y="458"/>
                    </a:lnTo>
                    <a:close/>
                    <a:moveTo>
                      <a:pt x="519" y="480"/>
                    </a:moveTo>
                    <a:lnTo>
                      <a:pt x="536" y="579"/>
                    </a:lnTo>
                    <a:lnTo>
                      <a:pt x="460" y="579"/>
                    </a:lnTo>
                    <a:lnTo>
                      <a:pt x="480" y="480"/>
                    </a:lnTo>
                    <a:cubicBezTo>
                      <a:pt x="454" y="472"/>
                      <a:pt x="435" y="449"/>
                      <a:pt x="435" y="418"/>
                    </a:cubicBezTo>
                    <a:cubicBezTo>
                      <a:pt x="435" y="381"/>
                      <a:pt x="462" y="353"/>
                      <a:pt x="499" y="353"/>
                    </a:cubicBezTo>
                    <a:cubicBezTo>
                      <a:pt x="535" y="353"/>
                      <a:pt x="564" y="381"/>
                      <a:pt x="564" y="418"/>
                    </a:cubicBezTo>
                    <a:cubicBezTo>
                      <a:pt x="564" y="446"/>
                      <a:pt x="545" y="472"/>
                      <a:pt x="519" y="480"/>
                    </a:cubicBezTo>
                    <a:close/>
                    <a:moveTo>
                      <a:pt x="618" y="458"/>
                    </a:moveTo>
                    <a:lnTo>
                      <a:pt x="590" y="458"/>
                    </a:lnTo>
                    <a:lnTo>
                      <a:pt x="590" y="424"/>
                    </a:lnTo>
                    <a:lnTo>
                      <a:pt x="618" y="424"/>
                    </a:lnTo>
                    <a:lnTo>
                      <a:pt x="618" y="458"/>
                    </a:lnTo>
                    <a:close/>
                    <a:moveTo>
                      <a:pt x="621" y="277"/>
                    </a:moveTo>
                    <a:lnTo>
                      <a:pt x="381" y="277"/>
                    </a:lnTo>
                    <a:lnTo>
                      <a:pt x="381" y="190"/>
                    </a:lnTo>
                    <a:cubicBezTo>
                      <a:pt x="381" y="122"/>
                      <a:pt x="434" y="68"/>
                      <a:pt x="502" y="68"/>
                    </a:cubicBezTo>
                    <a:cubicBezTo>
                      <a:pt x="569" y="68"/>
                      <a:pt x="624" y="122"/>
                      <a:pt x="624" y="190"/>
                    </a:cubicBezTo>
                    <a:lnTo>
                      <a:pt x="624" y="277"/>
                    </a:lnTo>
                    <a:lnTo>
                      <a:pt x="621" y="277"/>
                    </a:lnTo>
                    <a:close/>
                    <a:moveTo>
                      <a:pt x="677" y="458"/>
                    </a:moveTo>
                    <a:lnTo>
                      <a:pt x="649" y="458"/>
                    </a:lnTo>
                    <a:lnTo>
                      <a:pt x="649" y="424"/>
                    </a:lnTo>
                    <a:lnTo>
                      <a:pt x="677" y="424"/>
                    </a:lnTo>
                    <a:lnTo>
                      <a:pt x="677" y="458"/>
                    </a:lnTo>
                    <a:close/>
                    <a:moveTo>
                      <a:pt x="737" y="458"/>
                    </a:moveTo>
                    <a:lnTo>
                      <a:pt x="708" y="458"/>
                    </a:lnTo>
                    <a:lnTo>
                      <a:pt x="708" y="424"/>
                    </a:lnTo>
                    <a:lnTo>
                      <a:pt x="737" y="424"/>
                    </a:lnTo>
                    <a:lnTo>
                      <a:pt x="737" y="458"/>
                    </a:lnTo>
                    <a:close/>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grpSp>
        <p:sp>
          <p:nvSpPr>
            <p:cNvPr id="399" name="Rectangle 398">
              <a:extLst>
                <a:ext uri="{FF2B5EF4-FFF2-40B4-BE49-F238E27FC236}">
                  <a16:creationId xmlns:a16="http://schemas.microsoft.com/office/drawing/2014/main" id="{ADD2ED62-CD9B-41AD-B242-AA1ACEE30FDE}"/>
                </a:ext>
              </a:extLst>
            </p:cNvPr>
            <p:cNvSpPr/>
            <p:nvPr/>
          </p:nvSpPr>
          <p:spPr>
            <a:xfrm>
              <a:off x="4193333" y="2127578"/>
              <a:ext cx="639069" cy="647172"/>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p>
          </p:txBody>
        </p:sp>
      </p:grpSp>
      <p:sp>
        <p:nvSpPr>
          <p:cNvPr id="402" name="Text Box 30">
            <a:extLst>
              <a:ext uri="{FF2B5EF4-FFF2-40B4-BE49-F238E27FC236}">
                <a16:creationId xmlns:a16="http://schemas.microsoft.com/office/drawing/2014/main" id="{BCDBB476-B942-405D-8A72-73C5FBDDD349}"/>
              </a:ext>
            </a:extLst>
          </p:cNvPr>
          <p:cNvSpPr txBox="1">
            <a:spLocks noChangeArrowheads="1"/>
          </p:cNvSpPr>
          <p:nvPr/>
        </p:nvSpPr>
        <p:spPr bwMode="auto">
          <a:xfrm>
            <a:off x="1149464" y="3049954"/>
            <a:ext cx="683563" cy="122033"/>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solidFill>
                  <a:schemeClr val="bg2">
                    <a:lumMod val="10000"/>
                  </a:schemeClr>
                </a:solidFill>
              </a:rPr>
              <a:t>VPN IPSec</a:t>
            </a:r>
          </a:p>
        </p:txBody>
      </p:sp>
      <p:sp>
        <p:nvSpPr>
          <p:cNvPr id="403" name="Text Box 30">
            <a:extLst>
              <a:ext uri="{FF2B5EF4-FFF2-40B4-BE49-F238E27FC236}">
                <a16:creationId xmlns:a16="http://schemas.microsoft.com/office/drawing/2014/main" id="{3EB784D4-94E9-44F2-B1B7-39774B424C81}"/>
              </a:ext>
            </a:extLst>
          </p:cNvPr>
          <p:cNvSpPr txBox="1">
            <a:spLocks noChangeArrowheads="1"/>
          </p:cNvSpPr>
          <p:nvPr/>
        </p:nvSpPr>
        <p:spPr bwMode="auto">
          <a:xfrm>
            <a:off x="1633811" y="3203504"/>
            <a:ext cx="640811" cy="369332"/>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solidFill>
                  <a:schemeClr val="bg2">
                    <a:lumMod val="10000"/>
                  </a:schemeClr>
                </a:solidFill>
              </a:rPr>
              <a:t>Dynamic Routable Gateway</a:t>
            </a:r>
          </a:p>
        </p:txBody>
      </p:sp>
      <p:sp>
        <p:nvSpPr>
          <p:cNvPr id="404" name="Rectangle 403">
            <a:extLst>
              <a:ext uri="{FF2B5EF4-FFF2-40B4-BE49-F238E27FC236}">
                <a16:creationId xmlns:a16="http://schemas.microsoft.com/office/drawing/2014/main" id="{9C58256C-1FD8-401D-8D42-7AB192085F16}"/>
              </a:ext>
            </a:extLst>
          </p:cNvPr>
          <p:cNvSpPr/>
          <p:nvPr/>
        </p:nvSpPr>
        <p:spPr>
          <a:xfrm>
            <a:off x="341155" y="1296669"/>
            <a:ext cx="1752144" cy="1158436"/>
          </a:xfrm>
          <a:prstGeom prst="rect">
            <a:avLst/>
          </a:prstGeom>
          <a:solidFill>
            <a:schemeClr val="bg1"/>
          </a:solidFill>
          <a:ln w="19050">
            <a:solidFill>
              <a:schemeClr val="tx1"/>
            </a:solidFill>
            <a:prstDash val="solid"/>
          </a:ln>
          <a:effectLst/>
        </p:spPr>
        <p:style>
          <a:lnRef idx="1">
            <a:schemeClr val="accent1"/>
          </a:lnRef>
          <a:fillRef idx="3">
            <a:schemeClr val="accent1"/>
          </a:fillRef>
          <a:effectRef idx="2">
            <a:schemeClr val="accent1"/>
          </a:effectRef>
          <a:fontRef idx="minor">
            <a:schemeClr val="lt1"/>
          </a:fontRef>
        </p:style>
        <p:txBody>
          <a:bodyPr anchor="b"/>
          <a:lstStyle/>
          <a:p>
            <a:pPr fontAlgn="auto">
              <a:spcBef>
                <a:spcPts val="0"/>
              </a:spcBef>
              <a:spcAft>
                <a:spcPts val="0"/>
              </a:spcAft>
              <a:defRPr/>
            </a:pPr>
            <a:endParaRPr lang="en-US" sz="1200" b="1" dirty="0">
              <a:solidFill>
                <a:schemeClr val="tx1"/>
              </a:solidFill>
              <a:latin typeface="Calibri" charset="0"/>
              <a:ea typeface="Calibri" charset="0"/>
              <a:cs typeface="Calibri" charset="0"/>
            </a:endParaRPr>
          </a:p>
        </p:txBody>
      </p:sp>
      <p:grpSp>
        <p:nvGrpSpPr>
          <p:cNvPr id="405" name="Group 404">
            <a:extLst>
              <a:ext uri="{FF2B5EF4-FFF2-40B4-BE49-F238E27FC236}">
                <a16:creationId xmlns:a16="http://schemas.microsoft.com/office/drawing/2014/main" id="{769936B1-3FD6-41FA-80D2-0F70348C5491}"/>
              </a:ext>
            </a:extLst>
          </p:cNvPr>
          <p:cNvGrpSpPr/>
          <p:nvPr/>
        </p:nvGrpSpPr>
        <p:grpSpPr>
          <a:xfrm>
            <a:off x="508734" y="1289633"/>
            <a:ext cx="638903" cy="1019031"/>
            <a:chOff x="4143850" y="4069093"/>
            <a:chExt cx="639069" cy="1019296"/>
          </a:xfrm>
        </p:grpSpPr>
        <p:grpSp>
          <p:nvGrpSpPr>
            <p:cNvPr id="406" name="Group 405">
              <a:extLst>
                <a:ext uri="{FF2B5EF4-FFF2-40B4-BE49-F238E27FC236}">
                  <a16:creationId xmlns:a16="http://schemas.microsoft.com/office/drawing/2014/main" id="{A0216BC9-21FE-499D-B574-3E057E801510}"/>
                </a:ext>
              </a:extLst>
            </p:cNvPr>
            <p:cNvGrpSpPr/>
            <p:nvPr/>
          </p:nvGrpSpPr>
          <p:grpSpPr>
            <a:xfrm>
              <a:off x="4145193" y="4788087"/>
              <a:ext cx="636383" cy="209796"/>
              <a:chOff x="2971800" y="2860675"/>
              <a:chExt cx="1011238" cy="333375"/>
            </a:xfrm>
            <a:solidFill>
              <a:srgbClr val="5F5F5F"/>
            </a:solidFill>
          </p:grpSpPr>
          <p:grpSp>
            <p:nvGrpSpPr>
              <p:cNvPr id="421" name="Group 420">
                <a:extLst>
                  <a:ext uri="{FF2B5EF4-FFF2-40B4-BE49-F238E27FC236}">
                    <a16:creationId xmlns:a16="http://schemas.microsoft.com/office/drawing/2014/main" id="{F933C56B-1D9F-45A4-B64B-56C86C2D9662}"/>
                  </a:ext>
                </a:extLst>
              </p:cNvPr>
              <p:cNvGrpSpPr/>
              <p:nvPr/>
            </p:nvGrpSpPr>
            <p:grpSpPr>
              <a:xfrm>
                <a:off x="3060700" y="2860675"/>
                <a:ext cx="827088" cy="127000"/>
                <a:chOff x="3060700" y="2860675"/>
                <a:chExt cx="827088" cy="127000"/>
              </a:xfrm>
              <a:grpFill/>
            </p:grpSpPr>
            <p:sp>
              <p:nvSpPr>
                <p:cNvPr id="433" name="Freeform 83">
                  <a:extLst>
                    <a:ext uri="{FF2B5EF4-FFF2-40B4-BE49-F238E27FC236}">
                      <a16:creationId xmlns:a16="http://schemas.microsoft.com/office/drawing/2014/main" id="{0B78FC79-9655-4892-8538-9A45EDB431F2}"/>
                    </a:ext>
                  </a:extLst>
                </p:cNvPr>
                <p:cNvSpPr>
                  <a:spLocks noChangeArrowheads="1"/>
                </p:cNvSpPr>
                <p:nvPr/>
              </p:nvSpPr>
              <p:spPr bwMode="auto">
                <a:xfrm>
                  <a:off x="3060700" y="2860675"/>
                  <a:ext cx="101600" cy="125413"/>
                </a:xfrm>
                <a:custGeom>
                  <a:avLst/>
                  <a:gdLst>
                    <a:gd name="T0" fmla="*/ 206 w 283"/>
                    <a:gd name="T1" fmla="*/ 116 h 348"/>
                    <a:gd name="T2" fmla="*/ 152 w 283"/>
                    <a:gd name="T3" fmla="*/ 57 h 348"/>
                    <a:gd name="T4" fmla="*/ 76 w 283"/>
                    <a:gd name="T5" fmla="*/ 181 h 348"/>
                    <a:gd name="T6" fmla="*/ 147 w 283"/>
                    <a:gd name="T7" fmla="*/ 297 h 348"/>
                    <a:gd name="T8" fmla="*/ 206 w 283"/>
                    <a:gd name="T9" fmla="*/ 232 h 348"/>
                    <a:gd name="T10" fmla="*/ 282 w 283"/>
                    <a:gd name="T11" fmla="*/ 232 h 348"/>
                    <a:gd name="T12" fmla="*/ 251 w 283"/>
                    <a:gd name="T13" fmla="*/ 311 h 348"/>
                    <a:gd name="T14" fmla="*/ 152 w 283"/>
                    <a:gd name="T15" fmla="*/ 347 h 348"/>
                    <a:gd name="T16" fmla="*/ 0 w 283"/>
                    <a:gd name="T17" fmla="*/ 178 h 348"/>
                    <a:gd name="T18" fmla="*/ 152 w 283"/>
                    <a:gd name="T19" fmla="*/ 0 h 348"/>
                    <a:gd name="T20" fmla="*/ 277 w 283"/>
                    <a:gd name="T21" fmla="*/ 110 h 348"/>
                    <a:gd name="T22" fmla="*/ 206 w 283"/>
                    <a:gd name="T23" fmla="*/ 110 h 348"/>
                    <a:gd name="T24" fmla="*/ 206 w 283"/>
                    <a:gd name="T25" fmla="*/ 116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83" h="348">
                      <a:moveTo>
                        <a:pt x="206" y="116"/>
                      </a:moveTo>
                      <a:cubicBezTo>
                        <a:pt x="203" y="105"/>
                        <a:pt x="200" y="57"/>
                        <a:pt x="152" y="57"/>
                      </a:cubicBezTo>
                      <a:cubicBezTo>
                        <a:pt x="99" y="57"/>
                        <a:pt x="76" y="113"/>
                        <a:pt x="76" y="181"/>
                      </a:cubicBezTo>
                      <a:cubicBezTo>
                        <a:pt x="76" y="201"/>
                        <a:pt x="76" y="297"/>
                        <a:pt x="147" y="297"/>
                      </a:cubicBezTo>
                      <a:cubicBezTo>
                        <a:pt x="178" y="297"/>
                        <a:pt x="206" y="277"/>
                        <a:pt x="206" y="232"/>
                      </a:cubicBezTo>
                      <a:lnTo>
                        <a:pt x="282" y="232"/>
                      </a:lnTo>
                      <a:cubicBezTo>
                        <a:pt x="279" y="251"/>
                        <a:pt x="279" y="283"/>
                        <a:pt x="251" y="311"/>
                      </a:cubicBezTo>
                      <a:cubicBezTo>
                        <a:pt x="220" y="342"/>
                        <a:pt x="184" y="347"/>
                        <a:pt x="152" y="347"/>
                      </a:cubicBezTo>
                      <a:cubicBezTo>
                        <a:pt x="37" y="347"/>
                        <a:pt x="0" y="263"/>
                        <a:pt x="0" y="178"/>
                      </a:cubicBezTo>
                      <a:cubicBezTo>
                        <a:pt x="0" y="71"/>
                        <a:pt x="59" y="0"/>
                        <a:pt x="152" y="0"/>
                      </a:cubicBezTo>
                      <a:cubicBezTo>
                        <a:pt x="226" y="0"/>
                        <a:pt x="277" y="45"/>
                        <a:pt x="277" y="110"/>
                      </a:cubicBezTo>
                      <a:lnTo>
                        <a:pt x="206" y="110"/>
                      </a:lnTo>
                      <a:lnTo>
                        <a:pt x="206" y="116"/>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34" name="Freeform 84">
                  <a:extLst>
                    <a:ext uri="{FF2B5EF4-FFF2-40B4-BE49-F238E27FC236}">
                      <a16:creationId xmlns:a16="http://schemas.microsoft.com/office/drawing/2014/main" id="{34975821-BD55-478B-B1C5-B1A5F4A4606A}"/>
                    </a:ext>
                  </a:extLst>
                </p:cNvPr>
                <p:cNvSpPr>
                  <a:spLocks noChangeArrowheads="1"/>
                </p:cNvSpPr>
                <p:nvPr/>
              </p:nvSpPr>
              <p:spPr bwMode="auto">
                <a:xfrm>
                  <a:off x="3186113" y="2898775"/>
                  <a:ext cx="80962" cy="87313"/>
                </a:xfrm>
                <a:custGeom>
                  <a:avLst/>
                  <a:gdLst>
                    <a:gd name="T0" fmla="*/ 68 w 224"/>
                    <a:gd name="T1" fmla="*/ 3 h 241"/>
                    <a:gd name="T2" fmla="*/ 68 w 224"/>
                    <a:gd name="T3" fmla="*/ 141 h 241"/>
                    <a:gd name="T4" fmla="*/ 105 w 224"/>
                    <a:gd name="T5" fmla="*/ 192 h 241"/>
                    <a:gd name="T6" fmla="*/ 150 w 224"/>
                    <a:gd name="T7" fmla="*/ 118 h 241"/>
                    <a:gd name="T8" fmla="*/ 150 w 224"/>
                    <a:gd name="T9" fmla="*/ 0 h 241"/>
                    <a:gd name="T10" fmla="*/ 220 w 224"/>
                    <a:gd name="T11" fmla="*/ 0 h 241"/>
                    <a:gd name="T12" fmla="*/ 220 w 224"/>
                    <a:gd name="T13" fmla="*/ 155 h 241"/>
                    <a:gd name="T14" fmla="*/ 220 w 224"/>
                    <a:gd name="T15" fmla="*/ 217 h 241"/>
                    <a:gd name="T16" fmla="*/ 223 w 224"/>
                    <a:gd name="T17" fmla="*/ 234 h 241"/>
                    <a:gd name="T18" fmla="*/ 155 w 224"/>
                    <a:gd name="T19" fmla="*/ 234 h 241"/>
                    <a:gd name="T20" fmla="*/ 153 w 224"/>
                    <a:gd name="T21" fmla="*/ 203 h 241"/>
                    <a:gd name="T22" fmla="*/ 85 w 224"/>
                    <a:gd name="T23" fmla="*/ 240 h 241"/>
                    <a:gd name="T24" fmla="*/ 14 w 224"/>
                    <a:gd name="T25" fmla="*/ 209 h 241"/>
                    <a:gd name="T26" fmla="*/ 0 w 224"/>
                    <a:gd name="T27" fmla="*/ 146 h 241"/>
                    <a:gd name="T28" fmla="*/ 0 w 224"/>
                    <a:gd name="T29" fmla="*/ 0 h 241"/>
                    <a:gd name="T30" fmla="*/ 68 w 224"/>
                    <a:gd name="T31" fmla="*/ 0 h 241"/>
                    <a:gd name="T32" fmla="*/ 68 w 224"/>
                    <a:gd name="T33" fmla="*/ 3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4" h="241">
                      <a:moveTo>
                        <a:pt x="68" y="3"/>
                      </a:moveTo>
                      <a:lnTo>
                        <a:pt x="68" y="141"/>
                      </a:lnTo>
                      <a:cubicBezTo>
                        <a:pt x="68" y="161"/>
                        <a:pt x="68" y="192"/>
                        <a:pt x="105" y="192"/>
                      </a:cubicBezTo>
                      <a:cubicBezTo>
                        <a:pt x="150" y="192"/>
                        <a:pt x="150" y="158"/>
                        <a:pt x="150" y="118"/>
                      </a:cubicBezTo>
                      <a:lnTo>
                        <a:pt x="150" y="0"/>
                      </a:lnTo>
                      <a:lnTo>
                        <a:pt x="220" y="0"/>
                      </a:lnTo>
                      <a:lnTo>
                        <a:pt x="220" y="155"/>
                      </a:lnTo>
                      <a:cubicBezTo>
                        <a:pt x="220" y="206"/>
                        <a:pt x="220" y="211"/>
                        <a:pt x="220" y="217"/>
                      </a:cubicBezTo>
                      <a:cubicBezTo>
                        <a:pt x="220" y="223"/>
                        <a:pt x="220" y="228"/>
                        <a:pt x="223" y="234"/>
                      </a:cubicBezTo>
                      <a:lnTo>
                        <a:pt x="155" y="234"/>
                      </a:lnTo>
                      <a:lnTo>
                        <a:pt x="153" y="203"/>
                      </a:lnTo>
                      <a:cubicBezTo>
                        <a:pt x="147" y="214"/>
                        <a:pt x="127" y="240"/>
                        <a:pt x="85" y="240"/>
                      </a:cubicBezTo>
                      <a:cubicBezTo>
                        <a:pt x="54" y="240"/>
                        <a:pt x="28" y="225"/>
                        <a:pt x="14" y="209"/>
                      </a:cubicBezTo>
                      <a:cubicBezTo>
                        <a:pt x="0" y="189"/>
                        <a:pt x="0" y="158"/>
                        <a:pt x="0" y="146"/>
                      </a:cubicBezTo>
                      <a:lnTo>
                        <a:pt x="0" y="0"/>
                      </a:lnTo>
                      <a:lnTo>
                        <a:pt x="68" y="0"/>
                      </a:lnTo>
                      <a:lnTo>
                        <a:pt x="68" y="3"/>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35" name="Freeform 85">
                  <a:extLst>
                    <a:ext uri="{FF2B5EF4-FFF2-40B4-BE49-F238E27FC236}">
                      <a16:creationId xmlns:a16="http://schemas.microsoft.com/office/drawing/2014/main" id="{90FC56D4-4416-4CAD-B7D3-72CCDB6C468C}"/>
                    </a:ext>
                  </a:extLst>
                </p:cNvPr>
                <p:cNvSpPr>
                  <a:spLocks noChangeArrowheads="1"/>
                </p:cNvSpPr>
                <p:nvPr/>
              </p:nvSpPr>
              <p:spPr bwMode="auto">
                <a:xfrm>
                  <a:off x="3290888" y="2898775"/>
                  <a:ext cx="73025" cy="88900"/>
                </a:xfrm>
                <a:custGeom>
                  <a:avLst/>
                  <a:gdLst>
                    <a:gd name="T0" fmla="*/ 65 w 204"/>
                    <a:gd name="T1" fmla="*/ 172 h 249"/>
                    <a:gd name="T2" fmla="*/ 104 w 204"/>
                    <a:gd name="T3" fmla="*/ 203 h 249"/>
                    <a:gd name="T4" fmla="*/ 141 w 204"/>
                    <a:gd name="T5" fmla="*/ 175 h 249"/>
                    <a:gd name="T6" fmla="*/ 107 w 204"/>
                    <a:gd name="T7" fmla="*/ 149 h 249"/>
                    <a:gd name="T8" fmla="*/ 65 w 204"/>
                    <a:gd name="T9" fmla="*/ 138 h 249"/>
                    <a:gd name="T10" fmla="*/ 6 w 204"/>
                    <a:gd name="T11" fmla="*/ 73 h 249"/>
                    <a:gd name="T12" fmla="*/ 107 w 204"/>
                    <a:gd name="T13" fmla="*/ 0 h 249"/>
                    <a:gd name="T14" fmla="*/ 197 w 204"/>
                    <a:gd name="T15" fmla="*/ 70 h 249"/>
                    <a:gd name="T16" fmla="*/ 135 w 204"/>
                    <a:gd name="T17" fmla="*/ 70 h 249"/>
                    <a:gd name="T18" fmla="*/ 101 w 204"/>
                    <a:gd name="T19" fmla="*/ 42 h 249"/>
                    <a:gd name="T20" fmla="*/ 68 w 204"/>
                    <a:gd name="T21" fmla="*/ 65 h 249"/>
                    <a:gd name="T22" fmla="*/ 99 w 204"/>
                    <a:gd name="T23" fmla="*/ 90 h 249"/>
                    <a:gd name="T24" fmla="*/ 141 w 204"/>
                    <a:gd name="T25" fmla="*/ 101 h 249"/>
                    <a:gd name="T26" fmla="*/ 203 w 204"/>
                    <a:gd name="T27" fmla="*/ 166 h 249"/>
                    <a:gd name="T28" fmla="*/ 96 w 204"/>
                    <a:gd name="T29" fmla="*/ 248 h 249"/>
                    <a:gd name="T30" fmla="*/ 17 w 204"/>
                    <a:gd name="T31" fmla="*/ 220 h 249"/>
                    <a:gd name="T32" fmla="*/ 0 w 204"/>
                    <a:gd name="T33" fmla="*/ 175 h 249"/>
                    <a:gd name="T34" fmla="*/ 65 w 204"/>
                    <a:gd name="T35" fmla="*/ 175 h 249"/>
                    <a:gd name="T36" fmla="*/ 65 w 204"/>
                    <a:gd name="T37" fmla="*/ 17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4" h="249">
                      <a:moveTo>
                        <a:pt x="65" y="172"/>
                      </a:moveTo>
                      <a:cubicBezTo>
                        <a:pt x="65" y="186"/>
                        <a:pt x="76" y="203"/>
                        <a:pt x="104" y="203"/>
                      </a:cubicBezTo>
                      <a:cubicBezTo>
                        <a:pt x="130" y="203"/>
                        <a:pt x="141" y="189"/>
                        <a:pt x="141" y="175"/>
                      </a:cubicBezTo>
                      <a:cubicBezTo>
                        <a:pt x="141" y="164"/>
                        <a:pt x="135" y="155"/>
                        <a:pt x="107" y="149"/>
                      </a:cubicBezTo>
                      <a:lnTo>
                        <a:pt x="65" y="138"/>
                      </a:lnTo>
                      <a:cubicBezTo>
                        <a:pt x="45" y="133"/>
                        <a:pt x="6" y="121"/>
                        <a:pt x="6" y="73"/>
                      </a:cubicBezTo>
                      <a:cubicBezTo>
                        <a:pt x="6" y="28"/>
                        <a:pt x="48" y="0"/>
                        <a:pt x="107" y="0"/>
                      </a:cubicBezTo>
                      <a:cubicBezTo>
                        <a:pt x="155" y="0"/>
                        <a:pt x="195" y="22"/>
                        <a:pt x="197" y="70"/>
                      </a:cubicBezTo>
                      <a:lnTo>
                        <a:pt x="135" y="70"/>
                      </a:lnTo>
                      <a:cubicBezTo>
                        <a:pt x="132" y="45"/>
                        <a:pt x="113" y="42"/>
                        <a:pt x="101" y="42"/>
                      </a:cubicBezTo>
                      <a:cubicBezTo>
                        <a:pt x="82" y="42"/>
                        <a:pt x="68" y="51"/>
                        <a:pt x="68" y="65"/>
                      </a:cubicBezTo>
                      <a:cubicBezTo>
                        <a:pt x="68" y="82"/>
                        <a:pt x="79" y="85"/>
                        <a:pt x="99" y="90"/>
                      </a:cubicBezTo>
                      <a:lnTo>
                        <a:pt x="141" y="101"/>
                      </a:lnTo>
                      <a:cubicBezTo>
                        <a:pt x="183" y="113"/>
                        <a:pt x="203" y="135"/>
                        <a:pt x="203" y="166"/>
                      </a:cubicBezTo>
                      <a:cubicBezTo>
                        <a:pt x="203" y="206"/>
                        <a:pt x="169" y="248"/>
                        <a:pt x="96" y="248"/>
                      </a:cubicBezTo>
                      <a:cubicBezTo>
                        <a:pt x="65" y="248"/>
                        <a:pt x="37" y="243"/>
                        <a:pt x="17" y="220"/>
                      </a:cubicBezTo>
                      <a:cubicBezTo>
                        <a:pt x="3" y="203"/>
                        <a:pt x="0" y="186"/>
                        <a:pt x="0" y="175"/>
                      </a:cubicBezTo>
                      <a:lnTo>
                        <a:pt x="65" y="175"/>
                      </a:lnTo>
                      <a:lnTo>
                        <a:pt x="65" y="172"/>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36" name="Freeform 86">
                  <a:extLst>
                    <a:ext uri="{FF2B5EF4-FFF2-40B4-BE49-F238E27FC236}">
                      <a16:creationId xmlns:a16="http://schemas.microsoft.com/office/drawing/2014/main" id="{B2795613-C88E-49CE-ACD8-7C85A2B54A94}"/>
                    </a:ext>
                  </a:extLst>
                </p:cNvPr>
                <p:cNvSpPr>
                  <a:spLocks noChangeArrowheads="1"/>
                </p:cNvSpPr>
                <p:nvPr/>
              </p:nvSpPr>
              <p:spPr bwMode="auto">
                <a:xfrm>
                  <a:off x="3378200" y="2874963"/>
                  <a:ext cx="61913" cy="111125"/>
                </a:xfrm>
                <a:custGeom>
                  <a:avLst/>
                  <a:gdLst>
                    <a:gd name="T0" fmla="*/ 169 w 170"/>
                    <a:gd name="T1" fmla="*/ 299 h 308"/>
                    <a:gd name="T2" fmla="*/ 115 w 170"/>
                    <a:gd name="T3" fmla="*/ 307 h 308"/>
                    <a:gd name="T4" fmla="*/ 45 w 170"/>
                    <a:gd name="T5" fmla="*/ 245 h 308"/>
                    <a:gd name="T6" fmla="*/ 45 w 170"/>
                    <a:gd name="T7" fmla="*/ 116 h 308"/>
                    <a:gd name="T8" fmla="*/ 0 w 170"/>
                    <a:gd name="T9" fmla="*/ 116 h 308"/>
                    <a:gd name="T10" fmla="*/ 0 w 170"/>
                    <a:gd name="T11" fmla="*/ 70 h 308"/>
                    <a:gd name="T12" fmla="*/ 45 w 170"/>
                    <a:gd name="T13" fmla="*/ 70 h 308"/>
                    <a:gd name="T14" fmla="*/ 45 w 170"/>
                    <a:gd name="T15" fmla="*/ 25 h 308"/>
                    <a:gd name="T16" fmla="*/ 113 w 170"/>
                    <a:gd name="T17" fmla="*/ 0 h 308"/>
                    <a:gd name="T18" fmla="*/ 113 w 170"/>
                    <a:gd name="T19" fmla="*/ 70 h 308"/>
                    <a:gd name="T20" fmla="*/ 169 w 170"/>
                    <a:gd name="T21" fmla="*/ 70 h 308"/>
                    <a:gd name="T22" fmla="*/ 169 w 170"/>
                    <a:gd name="T23" fmla="*/ 116 h 308"/>
                    <a:gd name="T24" fmla="*/ 113 w 170"/>
                    <a:gd name="T25" fmla="*/ 116 h 308"/>
                    <a:gd name="T26" fmla="*/ 113 w 170"/>
                    <a:gd name="T27" fmla="*/ 220 h 308"/>
                    <a:gd name="T28" fmla="*/ 144 w 170"/>
                    <a:gd name="T29" fmla="*/ 254 h 308"/>
                    <a:gd name="T30" fmla="*/ 166 w 170"/>
                    <a:gd name="T31" fmla="*/ 254 h 308"/>
                    <a:gd name="T32" fmla="*/ 166 w 170"/>
                    <a:gd name="T33" fmla="*/ 299 h 308"/>
                    <a:gd name="T34" fmla="*/ 169 w 170"/>
                    <a:gd name="T35" fmla="*/ 299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0" h="308">
                      <a:moveTo>
                        <a:pt x="169" y="299"/>
                      </a:moveTo>
                      <a:cubicBezTo>
                        <a:pt x="146" y="305"/>
                        <a:pt x="127" y="307"/>
                        <a:pt x="115" y="307"/>
                      </a:cubicBezTo>
                      <a:cubicBezTo>
                        <a:pt x="45" y="307"/>
                        <a:pt x="45" y="265"/>
                        <a:pt x="45" y="245"/>
                      </a:cubicBezTo>
                      <a:lnTo>
                        <a:pt x="45" y="116"/>
                      </a:lnTo>
                      <a:lnTo>
                        <a:pt x="0" y="116"/>
                      </a:lnTo>
                      <a:lnTo>
                        <a:pt x="0" y="70"/>
                      </a:lnTo>
                      <a:lnTo>
                        <a:pt x="45" y="70"/>
                      </a:lnTo>
                      <a:lnTo>
                        <a:pt x="45" y="25"/>
                      </a:lnTo>
                      <a:lnTo>
                        <a:pt x="113" y="0"/>
                      </a:lnTo>
                      <a:lnTo>
                        <a:pt x="113" y="70"/>
                      </a:lnTo>
                      <a:lnTo>
                        <a:pt x="169" y="70"/>
                      </a:lnTo>
                      <a:lnTo>
                        <a:pt x="169" y="116"/>
                      </a:lnTo>
                      <a:lnTo>
                        <a:pt x="113" y="116"/>
                      </a:lnTo>
                      <a:lnTo>
                        <a:pt x="113" y="220"/>
                      </a:lnTo>
                      <a:cubicBezTo>
                        <a:pt x="113" y="243"/>
                        <a:pt x="113" y="254"/>
                        <a:pt x="144" y="254"/>
                      </a:cubicBezTo>
                      <a:cubicBezTo>
                        <a:pt x="155" y="254"/>
                        <a:pt x="158" y="254"/>
                        <a:pt x="166" y="254"/>
                      </a:cubicBezTo>
                      <a:lnTo>
                        <a:pt x="166" y="299"/>
                      </a:lnTo>
                      <a:lnTo>
                        <a:pt x="169" y="29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37" name="Freeform 87">
                  <a:extLst>
                    <a:ext uri="{FF2B5EF4-FFF2-40B4-BE49-F238E27FC236}">
                      <a16:creationId xmlns:a16="http://schemas.microsoft.com/office/drawing/2014/main" id="{9442B4BE-E1B3-463C-98FA-DE7F0922DDB4}"/>
                    </a:ext>
                  </a:extLst>
                </p:cNvPr>
                <p:cNvSpPr>
                  <a:spLocks noChangeArrowheads="1"/>
                </p:cNvSpPr>
                <p:nvPr/>
              </p:nvSpPr>
              <p:spPr bwMode="auto">
                <a:xfrm>
                  <a:off x="3454400" y="2898775"/>
                  <a:ext cx="87313" cy="88900"/>
                </a:xfrm>
                <a:custGeom>
                  <a:avLst/>
                  <a:gdLst>
                    <a:gd name="T0" fmla="*/ 122 w 244"/>
                    <a:gd name="T1" fmla="*/ 0 h 249"/>
                    <a:gd name="T2" fmla="*/ 243 w 244"/>
                    <a:gd name="T3" fmla="*/ 124 h 249"/>
                    <a:gd name="T4" fmla="*/ 119 w 244"/>
                    <a:gd name="T5" fmla="*/ 248 h 249"/>
                    <a:gd name="T6" fmla="*/ 0 w 244"/>
                    <a:gd name="T7" fmla="*/ 124 h 249"/>
                    <a:gd name="T8" fmla="*/ 122 w 244"/>
                    <a:gd name="T9" fmla="*/ 0 h 249"/>
                    <a:gd name="T10" fmla="*/ 122 w 244"/>
                    <a:gd name="T11" fmla="*/ 200 h 249"/>
                    <a:gd name="T12" fmla="*/ 172 w 244"/>
                    <a:gd name="T13" fmla="*/ 121 h 249"/>
                    <a:gd name="T14" fmla="*/ 122 w 244"/>
                    <a:gd name="T15" fmla="*/ 48 h 249"/>
                    <a:gd name="T16" fmla="*/ 71 w 244"/>
                    <a:gd name="T17" fmla="*/ 127 h 249"/>
                    <a:gd name="T18" fmla="*/ 122 w 244"/>
                    <a:gd name="T19" fmla="*/ 200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4" h="249">
                      <a:moveTo>
                        <a:pt x="122" y="0"/>
                      </a:moveTo>
                      <a:cubicBezTo>
                        <a:pt x="206" y="0"/>
                        <a:pt x="243" y="56"/>
                        <a:pt x="243" y="124"/>
                      </a:cubicBezTo>
                      <a:cubicBezTo>
                        <a:pt x="243" y="189"/>
                        <a:pt x="206" y="248"/>
                        <a:pt x="119" y="248"/>
                      </a:cubicBezTo>
                      <a:cubicBezTo>
                        <a:pt x="51" y="248"/>
                        <a:pt x="0" y="206"/>
                        <a:pt x="0" y="124"/>
                      </a:cubicBezTo>
                      <a:cubicBezTo>
                        <a:pt x="0" y="68"/>
                        <a:pt x="28" y="0"/>
                        <a:pt x="122" y="0"/>
                      </a:cubicBezTo>
                      <a:close/>
                      <a:moveTo>
                        <a:pt x="122" y="200"/>
                      </a:moveTo>
                      <a:cubicBezTo>
                        <a:pt x="153" y="200"/>
                        <a:pt x="172" y="183"/>
                        <a:pt x="172" y="121"/>
                      </a:cubicBezTo>
                      <a:cubicBezTo>
                        <a:pt x="172" y="90"/>
                        <a:pt x="167" y="48"/>
                        <a:pt x="122" y="48"/>
                      </a:cubicBezTo>
                      <a:cubicBezTo>
                        <a:pt x="71" y="48"/>
                        <a:pt x="71" y="107"/>
                        <a:pt x="71" y="127"/>
                      </a:cubicBezTo>
                      <a:cubicBezTo>
                        <a:pt x="71" y="178"/>
                        <a:pt x="88" y="200"/>
                        <a:pt x="122" y="200"/>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38" name="Freeform 88">
                  <a:extLst>
                    <a:ext uri="{FF2B5EF4-FFF2-40B4-BE49-F238E27FC236}">
                      <a16:creationId xmlns:a16="http://schemas.microsoft.com/office/drawing/2014/main" id="{02A1C616-FB59-4403-BB1E-C9120BFD36E0}"/>
                    </a:ext>
                  </a:extLst>
                </p:cNvPr>
                <p:cNvSpPr>
                  <a:spLocks noChangeArrowheads="1"/>
                </p:cNvSpPr>
                <p:nvPr/>
              </p:nvSpPr>
              <p:spPr bwMode="auto">
                <a:xfrm>
                  <a:off x="3568700" y="2898775"/>
                  <a:ext cx="134938" cy="88900"/>
                </a:xfrm>
                <a:custGeom>
                  <a:avLst/>
                  <a:gdLst>
                    <a:gd name="T0" fmla="*/ 3 w 377"/>
                    <a:gd name="T1" fmla="*/ 51 h 246"/>
                    <a:gd name="T2" fmla="*/ 0 w 377"/>
                    <a:gd name="T3" fmla="*/ 6 h 246"/>
                    <a:gd name="T4" fmla="*/ 68 w 377"/>
                    <a:gd name="T5" fmla="*/ 6 h 246"/>
                    <a:gd name="T6" fmla="*/ 71 w 377"/>
                    <a:gd name="T7" fmla="*/ 37 h 246"/>
                    <a:gd name="T8" fmla="*/ 144 w 377"/>
                    <a:gd name="T9" fmla="*/ 0 h 246"/>
                    <a:gd name="T10" fmla="*/ 218 w 377"/>
                    <a:gd name="T11" fmla="*/ 45 h 246"/>
                    <a:gd name="T12" fmla="*/ 294 w 377"/>
                    <a:gd name="T13" fmla="*/ 3 h 246"/>
                    <a:gd name="T14" fmla="*/ 364 w 377"/>
                    <a:gd name="T15" fmla="*/ 39 h 246"/>
                    <a:gd name="T16" fmla="*/ 376 w 377"/>
                    <a:gd name="T17" fmla="*/ 110 h 246"/>
                    <a:gd name="T18" fmla="*/ 376 w 377"/>
                    <a:gd name="T19" fmla="*/ 243 h 246"/>
                    <a:gd name="T20" fmla="*/ 305 w 377"/>
                    <a:gd name="T21" fmla="*/ 243 h 246"/>
                    <a:gd name="T22" fmla="*/ 305 w 377"/>
                    <a:gd name="T23" fmla="*/ 104 h 246"/>
                    <a:gd name="T24" fmla="*/ 266 w 377"/>
                    <a:gd name="T25" fmla="*/ 51 h 246"/>
                    <a:gd name="T26" fmla="*/ 223 w 377"/>
                    <a:gd name="T27" fmla="*/ 124 h 246"/>
                    <a:gd name="T28" fmla="*/ 223 w 377"/>
                    <a:gd name="T29" fmla="*/ 243 h 246"/>
                    <a:gd name="T30" fmla="*/ 153 w 377"/>
                    <a:gd name="T31" fmla="*/ 243 h 246"/>
                    <a:gd name="T32" fmla="*/ 153 w 377"/>
                    <a:gd name="T33" fmla="*/ 104 h 246"/>
                    <a:gd name="T34" fmla="*/ 113 w 377"/>
                    <a:gd name="T35" fmla="*/ 54 h 246"/>
                    <a:gd name="T36" fmla="*/ 71 w 377"/>
                    <a:gd name="T37" fmla="*/ 107 h 246"/>
                    <a:gd name="T38" fmla="*/ 71 w 377"/>
                    <a:gd name="T39" fmla="*/ 245 h 246"/>
                    <a:gd name="T40" fmla="*/ 0 w 377"/>
                    <a:gd name="T41" fmla="*/ 245 h 246"/>
                    <a:gd name="T42" fmla="*/ 0 w 377"/>
                    <a:gd name="T43" fmla="*/ 51 h 246"/>
                    <a:gd name="T44" fmla="*/ 3 w 377"/>
                    <a:gd name="T45" fmla="*/ 51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77" h="246">
                      <a:moveTo>
                        <a:pt x="3" y="51"/>
                      </a:moveTo>
                      <a:cubicBezTo>
                        <a:pt x="3" y="37"/>
                        <a:pt x="3" y="22"/>
                        <a:pt x="0" y="6"/>
                      </a:cubicBezTo>
                      <a:lnTo>
                        <a:pt x="68" y="6"/>
                      </a:lnTo>
                      <a:lnTo>
                        <a:pt x="71" y="37"/>
                      </a:lnTo>
                      <a:cubicBezTo>
                        <a:pt x="79" y="25"/>
                        <a:pt x="96" y="0"/>
                        <a:pt x="144" y="0"/>
                      </a:cubicBezTo>
                      <a:cubicBezTo>
                        <a:pt x="198" y="0"/>
                        <a:pt x="212" y="34"/>
                        <a:pt x="218" y="45"/>
                      </a:cubicBezTo>
                      <a:cubicBezTo>
                        <a:pt x="237" y="8"/>
                        <a:pt x="268" y="3"/>
                        <a:pt x="294" y="3"/>
                      </a:cubicBezTo>
                      <a:cubicBezTo>
                        <a:pt x="342" y="3"/>
                        <a:pt x="359" y="31"/>
                        <a:pt x="364" y="39"/>
                      </a:cubicBezTo>
                      <a:cubicBezTo>
                        <a:pt x="376" y="59"/>
                        <a:pt x="376" y="87"/>
                        <a:pt x="376" y="110"/>
                      </a:cubicBezTo>
                      <a:lnTo>
                        <a:pt x="376" y="243"/>
                      </a:lnTo>
                      <a:lnTo>
                        <a:pt x="305" y="243"/>
                      </a:lnTo>
                      <a:lnTo>
                        <a:pt x="305" y="104"/>
                      </a:lnTo>
                      <a:cubicBezTo>
                        <a:pt x="305" y="79"/>
                        <a:pt x="302" y="51"/>
                        <a:pt x="266" y="51"/>
                      </a:cubicBezTo>
                      <a:cubicBezTo>
                        <a:pt x="223" y="51"/>
                        <a:pt x="223" y="90"/>
                        <a:pt x="223" y="124"/>
                      </a:cubicBezTo>
                      <a:lnTo>
                        <a:pt x="223" y="243"/>
                      </a:lnTo>
                      <a:lnTo>
                        <a:pt x="153" y="243"/>
                      </a:lnTo>
                      <a:lnTo>
                        <a:pt x="153" y="104"/>
                      </a:lnTo>
                      <a:cubicBezTo>
                        <a:pt x="153" y="87"/>
                        <a:pt x="153" y="54"/>
                        <a:pt x="113" y="54"/>
                      </a:cubicBezTo>
                      <a:cubicBezTo>
                        <a:pt x="71" y="54"/>
                        <a:pt x="71" y="90"/>
                        <a:pt x="71" y="107"/>
                      </a:cubicBezTo>
                      <a:lnTo>
                        <a:pt x="71" y="245"/>
                      </a:lnTo>
                      <a:lnTo>
                        <a:pt x="0" y="245"/>
                      </a:lnTo>
                      <a:lnTo>
                        <a:pt x="0" y="51"/>
                      </a:lnTo>
                      <a:lnTo>
                        <a:pt x="3" y="51"/>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39" name="Freeform 89">
                  <a:extLst>
                    <a:ext uri="{FF2B5EF4-FFF2-40B4-BE49-F238E27FC236}">
                      <a16:creationId xmlns:a16="http://schemas.microsoft.com/office/drawing/2014/main" id="{88220856-6D85-4A06-B990-3EF37FE7668B}"/>
                    </a:ext>
                  </a:extLst>
                </p:cNvPr>
                <p:cNvSpPr>
                  <a:spLocks noChangeArrowheads="1"/>
                </p:cNvSpPr>
                <p:nvPr/>
              </p:nvSpPr>
              <p:spPr bwMode="auto">
                <a:xfrm>
                  <a:off x="3730625" y="2898775"/>
                  <a:ext cx="80963" cy="88900"/>
                </a:xfrm>
                <a:custGeom>
                  <a:avLst/>
                  <a:gdLst>
                    <a:gd name="T0" fmla="*/ 116 w 227"/>
                    <a:gd name="T1" fmla="*/ 203 h 249"/>
                    <a:gd name="T2" fmla="*/ 155 w 227"/>
                    <a:gd name="T3" fmla="*/ 169 h 249"/>
                    <a:gd name="T4" fmla="*/ 217 w 227"/>
                    <a:gd name="T5" fmla="*/ 169 h 249"/>
                    <a:gd name="T6" fmla="*/ 195 w 227"/>
                    <a:gd name="T7" fmla="*/ 220 h 249"/>
                    <a:gd name="T8" fmla="*/ 113 w 227"/>
                    <a:gd name="T9" fmla="*/ 248 h 249"/>
                    <a:gd name="T10" fmla="*/ 31 w 227"/>
                    <a:gd name="T11" fmla="*/ 220 h 249"/>
                    <a:gd name="T12" fmla="*/ 0 w 227"/>
                    <a:gd name="T13" fmla="*/ 130 h 249"/>
                    <a:gd name="T14" fmla="*/ 48 w 227"/>
                    <a:gd name="T15" fmla="*/ 20 h 249"/>
                    <a:gd name="T16" fmla="*/ 113 w 227"/>
                    <a:gd name="T17" fmla="*/ 0 h 249"/>
                    <a:gd name="T18" fmla="*/ 209 w 227"/>
                    <a:gd name="T19" fmla="*/ 56 h 249"/>
                    <a:gd name="T20" fmla="*/ 223 w 227"/>
                    <a:gd name="T21" fmla="*/ 141 h 249"/>
                    <a:gd name="T22" fmla="*/ 68 w 227"/>
                    <a:gd name="T23" fmla="*/ 141 h 249"/>
                    <a:gd name="T24" fmla="*/ 116 w 227"/>
                    <a:gd name="T25" fmla="*/ 203 h 249"/>
                    <a:gd name="T26" fmla="*/ 155 w 227"/>
                    <a:gd name="T27" fmla="*/ 99 h 249"/>
                    <a:gd name="T28" fmla="*/ 116 w 227"/>
                    <a:gd name="T29" fmla="*/ 45 h 249"/>
                    <a:gd name="T30" fmla="*/ 71 w 227"/>
                    <a:gd name="T31" fmla="*/ 99 h 249"/>
                    <a:gd name="T32" fmla="*/ 155 w 227"/>
                    <a:gd name="T33" fmla="*/ 99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7" h="249">
                      <a:moveTo>
                        <a:pt x="116" y="203"/>
                      </a:moveTo>
                      <a:cubicBezTo>
                        <a:pt x="133" y="203"/>
                        <a:pt x="150" y="197"/>
                        <a:pt x="155" y="169"/>
                      </a:cubicBezTo>
                      <a:lnTo>
                        <a:pt x="217" y="169"/>
                      </a:lnTo>
                      <a:cubicBezTo>
                        <a:pt x="217" y="181"/>
                        <a:pt x="214" y="200"/>
                        <a:pt x="195" y="220"/>
                      </a:cubicBezTo>
                      <a:cubicBezTo>
                        <a:pt x="178" y="237"/>
                        <a:pt x="147" y="248"/>
                        <a:pt x="113" y="248"/>
                      </a:cubicBezTo>
                      <a:cubicBezTo>
                        <a:pt x="93" y="248"/>
                        <a:pt x="54" y="245"/>
                        <a:pt x="31" y="220"/>
                      </a:cubicBezTo>
                      <a:cubicBezTo>
                        <a:pt x="8" y="197"/>
                        <a:pt x="0" y="166"/>
                        <a:pt x="0" y="130"/>
                      </a:cubicBezTo>
                      <a:cubicBezTo>
                        <a:pt x="0" y="93"/>
                        <a:pt x="8" y="45"/>
                        <a:pt x="48" y="20"/>
                      </a:cubicBezTo>
                      <a:cubicBezTo>
                        <a:pt x="65" y="8"/>
                        <a:pt x="87" y="0"/>
                        <a:pt x="113" y="0"/>
                      </a:cubicBezTo>
                      <a:cubicBezTo>
                        <a:pt x="147" y="0"/>
                        <a:pt x="186" y="14"/>
                        <a:pt x="209" y="56"/>
                      </a:cubicBezTo>
                      <a:cubicBezTo>
                        <a:pt x="226" y="87"/>
                        <a:pt x="223" y="124"/>
                        <a:pt x="223" y="141"/>
                      </a:cubicBezTo>
                      <a:lnTo>
                        <a:pt x="68" y="141"/>
                      </a:lnTo>
                      <a:cubicBezTo>
                        <a:pt x="68" y="155"/>
                        <a:pt x="68" y="203"/>
                        <a:pt x="116" y="203"/>
                      </a:cubicBezTo>
                      <a:close/>
                      <a:moveTo>
                        <a:pt x="155" y="99"/>
                      </a:moveTo>
                      <a:cubicBezTo>
                        <a:pt x="155" y="87"/>
                        <a:pt x="155" y="45"/>
                        <a:pt x="116" y="45"/>
                      </a:cubicBezTo>
                      <a:cubicBezTo>
                        <a:pt x="85" y="45"/>
                        <a:pt x="73" y="70"/>
                        <a:pt x="71" y="99"/>
                      </a:cubicBezTo>
                      <a:lnTo>
                        <a:pt x="155" y="99"/>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40" name="Freeform 90">
                  <a:extLst>
                    <a:ext uri="{FF2B5EF4-FFF2-40B4-BE49-F238E27FC236}">
                      <a16:creationId xmlns:a16="http://schemas.microsoft.com/office/drawing/2014/main" id="{27833708-7910-4525-9F0A-EC39E27B9408}"/>
                    </a:ext>
                  </a:extLst>
                </p:cNvPr>
                <p:cNvSpPr>
                  <a:spLocks noChangeArrowheads="1"/>
                </p:cNvSpPr>
                <p:nvPr/>
              </p:nvSpPr>
              <p:spPr bwMode="auto">
                <a:xfrm>
                  <a:off x="3835400" y="2898775"/>
                  <a:ext cx="52388" cy="87313"/>
                </a:xfrm>
                <a:custGeom>
                  <a:avLst/>
                  <a:gdLst>
                    <a:gd name="T0" fmla="*/ 2 w 145"/>
                    <a:gd name="T1" fmla="*/ 62 h 241"/>
                    <a:gd name="T2" fmla="*/ 0 w 145"/>
                    <a:gd name="T3" fmla="*/ 3 h 241"/>
                    <a:gd name="T4" fmla="*/ 65 w 145"/>
                    <a:gd name="T5" fmla="*/ 3 h 241"/>
                    <a:gd name="T6" fmla="*/ 65 w 145"/>
                    <a:gd name="T7" fmla="*/ 48 h 241"/>
                    <a:gd name="T8" fmla="*/ 144 w 145"/>
                    <a:gd name="T9" fmla="*/ 3 h 241"/>
                    <a:gd name="T10" fmla="*/ 144 w 145"/>
                    <a:gd name="T11" fmla="*/ 65 h 241"/>
                    <a:gd name="T12" fmla="*/ 70 w 145"/>
                    <a:gd name="T13" fmla="*/ 124 h 241"/>
                    <a:gd name="T14" fmla="*/ 70 w 145"/>
                    <a:gd name="T15" fmla="*/ 240 h 241"/>
                    <a:gd name="T16" fmla="*/ 2 w 145"/>
                    <a:gd name="T17" fmla="*/ 240 h 241"/>
                    <a:gd name="T18" fmla="*/ 2 w 145"/>
                    <a:gd name="T19" fmla="*/ 62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5" h="241">
                      <a:moveTo>
                        <a:pt x="2" y="62"/>
                      </a:moveTo>
                      <a:cubicBezTo>
                        <a:pt x="2" y="51"/>
                        <a:pt x="0" y="17"/>
                        <a:pt x="0" y="3"/>
                      </a:cubicBezTo>
                      <a:lnTo>
                        <a:pt x="65" y="3"/>
                      </a:lnTo>
                      <a:lnTo>
                        <a:pt x="65" y="48"/>
                      </a:lnTo>
                      <a:cubicBezTo>
                        <a:pt x="73" y="28"/>
                        <a:pt x="90" y="0"/>
                        <a:pt x="144" y="3"/>
                      </a:cubicBezTo>
                      <a:lnTo>
                        <a:pt x="144" y="65"/>
                      </a:lnTo>
                      <a:cubicBezTo>
                        <a:pt x="73" y="59"/>
                        <a:pt x="70" y="93"/>
                        <a:pt x="70" y="124"/>
                      </a:cubicBezTo>
                      <a:lnTo>
                        <a:pt x="70" y="240"/>
                      </a:lnTo>
                      <a:lnTo>
                        <a:pt x="2" y="240"/>
                      </a:lnTo>
                      <a:lnTo>
                        <a:pt x="2" y="62"/>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grpSp>
            <p:nvGrpSpPr>
              <p:cNvPr id="422" name="Group 421">
                <a:extLst>
                  <a:ext uri="{FF2B5EF4-FFF2-40B4-BE49-F238E27FC236}">
                    <a16:creationId xmlns:a16="http://schemas.microsoft.com/office/drawing/2014/main" id="{973295BB-17EB-4831-B732-F993FFA758D3}"/>
                  </a:ext>
                </a:extLst>
              </p:cNvPr>
              <p:cNvGrpSpPr/>
              <p:nvPr/>
            </p:nvGrpSpPr>
            <p:grpSpPr>
              <a:xfrm>
                <a:off x="2971800" y="3068638"/>
                <a:ext cx="1011238" cy="125412"/>
                <a:chOff x="2971800" y="3068638"/>
                <a:chExt cx="1011238" cy="125412"/>
              </a:xfrm>
              <a:grpFill/>
            </p:grpSpPr>
            <p:sp>
              <p:nvSpPr>
                <p:cNvPr id="423" name="Freeform 91">
                  <a:extLst>
                    <a:ext uri="{FF2B5EF4-FFF2-40B4-BE49-F238E27FC236}">
                      <a16:creationId xmlns:a16="http://schemas.microsoft.com/office/drawing/2014/main" id="{337EEA3E-564A-401D-8474-ACC82ABBF867}"/>
                    </a:ext>
                  </a:extLst>
                </p:cNvPr>
                <p:cNvSpPr>
                  <a:spLocks noChangeArrowheads="1"/>
                </p:cNvSpPr>
                <p:nvPr/>
              </p:nvSpPr>
              <p:spPr bwMode="auto">
                <a:xfrm>
                  <a:off x="2971800" y="3071813"/>
                  <a:ext cx="101600" cy="120650"/>
                </a:xfrm>
                <a:custGeom>
                  <a:avLst/>
                  <a:gdLst>
                    <a:gd name="T0" fmla="*/ 110 w 283"/>
                    <a:gd name="T1" fmla="*/ 0 h 337"/>
                    <a:gd name="T2" fmla="*/ 225 w 283"/>
                    <a:gd name="T3" fmla="*/ 32 h 337"/>
                    <a:gd name="T4" fmla="*/ 282 w 283"/>
                    <a:gd name="T5" fmla="*/ 164 h 337"/>
                    <a:gd name="T6" fmla="*/ 163 w 283"/>
                    <a:gd name="T7" fmla="*/ 333 h 337"/>
                    <a:gd name="T8" fmla="*/ 104 w 283"/>
                    <a:gd name="T9" fmla="*/ 336 h 337"/>
                    <a:gd name="T10" fmla="*/ 0 w 283"/>
                    <a:gd name="T11" fmla="*/ 336 h 337"/>
                    <a:gd name="T12" fmla="*/ 0 w 283"/>
                    <a:gd name="T13" fmla="*/ 0 h 337"/>
                    <a:gd name="T14" fmla="*/ 110 w 283"/>
                    <a:gd name="T15" fmla="*/ 0 h 337"/>
                    <a:gd name="T16" fmla="*/ 101 w 283"/>
                    <a:gd name="T17" fmla="*/ 280 h 337"/>
                    <a:gd name="T18" fmla="*/ 180 w 283"/>
                    <a:gd name="T19" fmla="*/ 257 h 337"/>
                    <a:gd name="T20" fmla="*/ 211 w 283"/>
                    <a:gd name="T21" fmla="*/ 161 h 337"/>
                    <a:gd name="T22" fmla="*/ 149 w 283"/>
                    <a:gd name="T23" fmla="*/ 57 h 337"/>
                    <a:gd name="T24" fmla="*/ 73 w 283"/>
                    <a:gd name="T25" fmla="*/ 51 h 337"/>
                    <a:gd name="T26" fmla="*/ 73 w 283"/>
                    <a:gd name="T27" fmla="*/ 280 h 337"/>
                    <a:gd name="T28" fmla="*/ 101 w 283"/>
                    <a:gd name="T29" fmla="*/ 280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83" h="337">
                      <a:moveTo>
                        <a:pt x="110" y="0"/>
                      </a:moveTo>
                      <a:cubicBezTo>
                        <a:pt x="130" y="0"/>
                        <a:pt x="186" y="0"/>
                        <a:pt x="225" y="32"/>
                      </a:cubicBezTo>
                      <a:cubicBezTo>
                        <a:pt x="268" y="63"/>
                        <a:pt x="282" y="116"/>
                        <a:pt x="282" y="164"/>
                      </a:cubicBezTo>
                      <a:cubicBezTo>
                        <a:pt x="282" y="269"/>
                        <a:pt x="225" y="322"/>
                        <a:pt x="163" y="333"/>
                      </a:cubicBezTo>
                      <a:cubicBezTo>
                        <a:pt x="152" y="336"/>
                        <a:pt x="138" y="336"/>
                        <a:pt x="104" y="336"/>
                      </a:cubicBezTo>
                      <a:lnTo>
                        <a:pt x="0" y="336"/>
                      </a:lnTo>
                      <a:lnTo>
                        <a:pt x="0" y="0"/>
                      </a:lnTo>
                      <a:lnTo>
                        <a:pt x="110" y="0"/>
                      </a:lnTo>
                      <a:close/>
                      <a:moveTo>
                        <a:pt x="101" y="280"/>
                      </a:moveTo>
                      <a:cubicBezTo>
                        <a:pt x="132" y="280"/>
                        <a:pt x="158" y="277"/>
                        <a:pt x="180" y="257"/>
                      </a:cubicBezTo>
                      <a:cubicBezTo>
                        <a:pt x="209" y="229"/>
                        <a:pt x="211" y="178"/>
                        <a:pt x="211" y="161"/>
                      </a:cubicBezTo>
                      <a:cubicBezTo>
                        <a:pt x="211" y="113"/>
                        <a:pt x="194" y="71"/>
                        <a:pt x="149" y="57"/>
                      </a:cubicBezTo>
                      <a:cubicBezTo>
                        <a:pt x="135" y="54"/>
                        <a:pt x="115" y="51"/>
                        <a:pt x="73" y="51"/>
                      </a:cubicBezTo>
                      <a:lnTo>
                        <a:pt x="73" y="280"/>
                      </a:lnTo>
                      <a:lnTo>
                        <a:pt x="101" y="280"/>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24" name="Freeform 92">
                  <a:extLst>
                    <a:ext uri="{FF2B5EF4-FFF2-40B4-BE49-F238E27FC236}">
                      <a16:creationId xmlns:a16="http://schemas.microsoft.com/office/drawing/2014/main" id="{5F120FFE-880E-4358-9595-132F0C9E3ACF}"/>
                    </a:ext>
                  </a:extLst>
                </p:cNvPr>
                <p:cNvSpPr>
                  <a:spLocks noChangeArrowheads="1"/>
                </p:cNvSpPr>
                <p:nvPr/>
              </p:nvSpPr>
              <p:spPr bwMode="auto">
                <a:xfrm>
                  <a:off x="3092450" y="3103563"/>
                  <a:ext cx="77788" cy="90487"/>
                </a:xfrm>
                <a:custGeom>
                  <a:avLst/>
                  <a:gdLst>
                    <a:gd name="T0" fmla="*/ 152 w 215"/>
                    <a:gd name="T1" fmla="*/ 245 h 252"/>
                    <a:gd name="T2" fmla="*/ 149 w 215"/>
                    <a:gd name="T3" fmla="*/ 214 h 252"/>
                    <a:gd name="T4" fmla="*/ 79 w 215"/>
                    <a:gd name="T5" fmla="*/ 251 h 252"/>
                    <a:gd name="T6" fmla="*/ 19 w 215"/>
                    <a:gd name="T7" fmla="*/ 231 h 252"/>
                    <a:gd name="T8" fmla="*/ 0 w 215"/>
                    <a:gd name="T9" fmla="*/ 180 h 252"/>
                    <a:gd name="T10" fmla="*/ 51 w 215"/>
                    <a:gd name="T11" fmla="*/ 107 h 252"/>
                    <a:gd name="T12" fmla="*/ 144 w 215"/>
                    <a:gd name="T13" fmla="*/ 93 h 252"/>
                    <a:gd name="T14" fmla="*/ 141 w 215"/>
                    <a:gd name="T15" fmla="*/ 62 h 252"/>
                    <a:gd name="T16" fmla="*/ 110 w 215"/>
                    <a:gd name="T17" fmla="*/ 42 h 252"/>
                    <a:gd name="T18" fmla="*/ 84 w 215"/>
                    <a:gd name="T19" fmla="*/ 56 h 252"/>
                    <a:gd name="T20" fmla="*/ 79 w 215"/>
                    <a:gd name="T21" fmla="*/ 76 h 252"/>
                    <a:gd name="T22" fmla="*/ 11 w 215"/>
                    <a:gd name="T23" fmla="*/ 76 h 252"/>
                    <a:gd name="T24" fmla="*/ 36 w 215"/>
                    <a:gd name="T25" fmla="*/ 20 h 252"/>
                    <a:gd name="T26" fmla="*/ 107 w 215"/>
                    <a:gd name="T27" fmla="*/ 0 h 252"/>
                    <a:gd name="T28" fmla="*/ 192 w 215"/>
                    <a:gd name="T29" fmla="*/ 31 h 252"/>
                    <a:gd name="T30" fmla="*/ 209 w 215"/>
                    <a:gd name="T31" fmla="*/ 87 h 252"/>
                    <a:gd name="T32" fmla="*/ 209 w 215"/>
                    <a:gd name="T33" fmla="*/ 180 h 252"/>
                    <a:gd name="T34" fmla="*/ 214 w 215"/>
                    <a:gd name="T35" fmla="*/ 240 h 252"/>
                    <a:gd name="T36" fmla="*/ 152 w 215"/>
                    <a:gd name="T37" fmla="*/ 240 h 252"/>
                    <a:gd name="T38" fmla="*/ 152 w 215"/>
                    <a:gd name="T39" fmla="*/ 245 h 252"/>
                    <a:gd name="T40" fmla="*/ 70 w 215"/>
                    <a:gd name="T41" fmla="*/ 172 h 252"/>
                    <a:gd name="T42" fmla="*/ 104 w 215"/>
                    <a:gd name="T43" fmla="*/ 206 h 252"/>
                    <a:gd name="T44" fmla="*/ 132 w 215"/>
                    <a:gd name="T45" fmla="*/ 192 h 252"/>
                    <a:gd name="T46" fmla="*/ 146 w 215"/>
                    <a:gd name="T47" fmla="*/ 132 h 252"/>
                    <a:gd name="T48" fmla="*/ 70 w 215"/>
                    <a:gd name="T49" fmla="*/ 172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15" h="252">
                      <a:moveTo>
                        <a:pt x="152" y="245"/>
                      </a:moveTo>
                      <a:cubicBezTo>
                        <a:pt x="149" y="231"/>
                        <a:pt x="149" y="220"/>
                        <a:pt x="149" y="214"/>
                      </a:cubicBezTo>
                      <a:cubicBezTo>
                        <a:pt x="124" y="251"/>
                        <a:pt x="93" y="251"/>
                        <a:pt x="79" y="251"/>
                      </a:cubicBezTo>
                      <a:cubicBezTo>
                        <a:pt x="45" y="251"/>
                        <a:pt x="31" y="242"/>
                        <a:pt x="19" y="231"/>
                      </a:cubicBezTo>
                      <a:cubicBezTo>
                        <a:pt x="5" y="217"/>
                        <a:pt x="0" y="197"/>
                        <a:pt x="0" y="180"/>
                      </a:cubicBezTo>
                      <a:cubicBezTo>
                        <a:pt x="0" y="161"/>
                        <a:pt x="5" y="127"/>
                        <a:pt x="51" y="107"/>
                      </a:cubicBezTo>
                      <a:cubicBezTo>
                        <a:pt x="79" y="93"/>
                        <a:pt x="121" y="93"/>
                        <a:pt x="144" y="93"/>
                      </a:cubicBezTo>
                      <a:cubicBezTo>
                        <a:pt x="144" y="79"/>
                        <a:pt x="144" y="70"/>
                        <a:pt x="141" y="62"/>
                      </a:cubicBezTo>
                      <a:cubicBezTo>
                        <a:pt x="135" y="45"/>
                        <a:pt x="115" y="42"/>
                        <a:pt x="110" y="42"/>
                      </a:cubicBezTo>
                      <a:cubicBezTo>
                        <a:pt x="101" y="42"/>
                        <a:pt x="90" y="45"/>
                        <a:pt x="84" y="56"/>
                      </a:cubicBezTo>
                      <a:cubicBezTo>
                        <a:pt x="79" y="65"/>
                        <a:pt x="79" y="70"/>
                        <a:pt x="79" y="76"/>
                      </a:cubicBezTo>
                      <a:lnTo>
                        <a:pt x="11" y="76"/>
                      </a:lnTo>
                      <a:cubicBezTo>
                        <a:pt x="11" y="65"/>
                        <a:pt x="14" y="39"/>
                        <a:pt x="36" y="20"/>
                      </a:cubicBezTo>
                      <a:cubicBezTo>
                        <a:pt x="59" y="5"/>
                        <a:pt x="84" y="0"/>
                        <a:pt x="107" y="0"/>
                      </a:cubicBezTo>
                      <a:cubicBezTo>
                        <a:pt x="127" y="0"/>
                        <a:pt x="166" y="3"/>
                        <a:pt x="192" y="31"/>
                      </a:cubicBezTo>
                      <a:cubicBezTo>
                        <a:pt x="209" y="51"/>
                        <a:pt x="209" y="79"/>
                        <a:pt x="209" y="87"/>
                      </a:cubicBezTo>
                      <a:lnTo>
                        <a:pt x="209" y="180"/>
                      </a:lnTo>
                      <a:cubicBezTo>
                        <a:pt x="209" y="200"/>
                        <a:pt x="209" y="220"/>
                        <a:pt x="214" y="240"/>
                      </a:cubicBezTo>
                      <a:lnTo>
                        <a:pt x="152" y="240"/>
                      </a:lnTo>
                      <a:lnTo>
                        <a:pt x="152" y="245"/>
                      </a:lnTo>
                      <a:close/>
                      <a:moveTo>
                        <a:pt x="70" y="172"/>
                      </a:moveTo>
                      <a:cubicBezTo>
                        <a:pt x="70" y="189"/>
                        <a:pt x="82" y="206"/>
                        <a:pt x="104" y="206"/>
                      </a:cubicBezTo>
                      <a:cubicBezTo>
                        <a:pt x="115" y="206"/>
                        <a:pt x="127" y="200"/>
                        <a:pt x="132" y="192"/>
                      </a:cubicBezTo>
                      <a:cubicBezTo>
                        <a:pt x="144" y="178"/>
                        <a:pt x="146" y="158"/>
                        <a:pt x="146" y="132"/>
                      </a:cubicBezTo>
                      <a:cubicBezTo>
                        <a:pt x="101" y="130"/>
                        <a:pt x="70" y="144"/>
                        <a:pt x="70" y="172"/>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25" name="Freeform 93">
                  <a:extLst>
                    <a:ext uri="{FF2B5EF4-FFF2-40B4-BE49-F238E27FC236}">
                      <a16:creationId xmlns:a16="http://schemas.microsoft.com/office/drawing/2014/main" id="{F6FFFA7B-0513-4C84-8935-0C4B36FD1832}"/>
                    </a:ext>
                  </a:extLst>
                </p:cNvPr>
                <p:cNvSpPr>
                  <a:spLocks noChangeArrowheads="1"/>
                </p:cNvSpPr>
                <p:nvPr/>
              </p:nvSpPr>
              <p:spPr bwMode="auto">
                <a:xfrm>
                  <a:off x="3186113" y="3082925"/>
                  <a:ext cx="61912" cy="111125"/>
                </a:xfrm>
                <a:custGeom>
                  <a:avLst/>
                  <a:gdLst>
                    <a:gd name="T0" fmla="*/ 170 w 171"/>
                    <a:gd name="T1" fmla="*/ 299 h 308"/>
                    <a:gd name="T2" fmla="*/ 116 w 171"/>
                    <a:gd name="T3" fmla="*/ 307 h 308"/>
                    <a:gd name="T4" fmla="*/ 45 w 171"/>
                    <a:gd name="T5" fmla="*/ 245 h 308"/>
                    <a:gd name="T6" fmla="*/ 45 w 171"/>
                    <a:gd name="T7" fmla="*/ 115 h 308"/>
                    <a:gd name="T8" fmla="*/ 0 w 171"/>
                    <a:gd name="T9" fmla="*/ 115 h 308"/>
                    <a:gd name="T10" fmla="*/ 0 w 171"/>
                    <a:gd name="T11" fmla="*/ 70 h 308"/>
                    <a:gd name="T12" fmla="*/ 45 w 171"/>
                    <a:gd name="T13" fmla="*/ 70 h 308"/>
                    <a:gd name="T14" fmla="*/ 45 w 171"/>
                    <a:gd name="T15" fmla="*/ 25 h 308"/>
                    <a:gd name="T16" fmla="*/ 113 w 171"/>
                    <a:gd name="T17" fmla="*/ 0 h 308"/>
                    <a:gd name="T18" fmla="*/ 113 w 171"/>
                    <a:gd name="T19" fmla="*/ 70 h 308"/>
                    <a:gd name="T20" fmla="*/ 170 w 171"/>
                    <a:gd name="T21" fmla="*/ 70 h 308"/>
                    <a:gd name="T22" fmla="*/ 170 w 171"/>
                    <a:gd name="T23" fmla="*/ 115 h 308"/>
                    <a:gd name="T24" fmla="*/ 113 w 171"/>
                    <a:gd name="T25" fmla="*/ 115 h 308"/>
                    <a:gd name="T26" fmla="*/ 113 w 171"/>
                    <a:gd name="T27" fmla="*/ 220 h 308"/>
                    <a:gd name="T28" fmla="*/ 144 w 171"/>
                    <a:gd name="T29" fmla="*/ 253 h 308"/>
                    <a:gd name="T30" fmla="*/ 167 w 171"/>
                    <a:gd name="T31" fmla="*/ 253 h 308"/>
                    <a:gd name="T32" fmla="*/ 167 w 171"/>
                    <a:gd name="T33" fmla="*/ 299 h 308"/>
                    <a:gd name="T34" fmla="*/ 170 w 171"/>
                    <a:gd name="T35" fmla="*/ 299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1" h="308">
                      <a:moveTo>
                        <a:pt x="170" y="299"/>
                      </a:moveTo>
                      <a:cubicBezTo>
                        <a:pt x="147" y="304"/>
                        <a:pt x="127" y="307"/>
                        <a:pt x="116" y="307"/>
                      </a:cubicBezTo>
                      <a:cubicBezTo>
                        <a:pt x="45" y="307"/>
                        <a:pt x="45" y="265"/>
                        <a:pt x="45" y="245"/>
                      </a:cubicBezTo>
                      <a:lnTo>
                        <a:pt x="45" y="115"/>
                      </a:lnTo>
                      <a:lnTo>
                        <a:pt x="0" y="115"/>
                      </a:lnTo>
                      <a:lnTo>
                        <a:pt x="0" y="70"/>
                      </a:lnTo>
                      <a:lnTo>
                        <a:pt x="45" y="70"/>
                      </a:lnTo>
                      <a:lnTo>
                        <a:pt x="45" y="25"/>
                      </a:lnTo>
                      <a:lnTo>
                        <a:pt x="113" y="0"/>
                      </a:lnTo>
                      <a:lnTo>
                        <a:pt x="113" y="70"/>
                      </a:lnTo>
                      <a:lnTo>
                        <a:pt x="170" y="70"/>
                      </a:lnTo>
                      <a:lnTo>
                        <a:pt x="170" y="115"/>
                      </a:lnTo>
                      <a:lnTo>
                        <a:pt x="113" y="115"/>
                      </a:lnTo>
                      <a:lnTo>
                        <a:pt x="113" y="220"/>
                      </a:lnTo>
                      <a:cubicBezTo>
                        <a:pt x="113" y="242"/>
                        <a:pt x="113" y="253"/>
                        <a:pt x="144" y="253"/>
                      </a:cubicBezTo>
                      <a:cubicBezTo>
                        <a:pt x="155" y="253"/>
                        <a:pt x="158" y="253"/>
                        <a:pt x="167" y="253"/>
                      </a:cubicBezTo>
                      <a:lnTo>
                        <a:pt x="167" y="299"/>
                      </a:lnTo>
                      <a:lnTo>
                        <a:pt x="170" y="29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26" name="Freeform 94">
                  <a:extLst>
                    <a:ext uri="{FF2B5EF4-FFF2-40B4-BE49-F238E27FC236}">
                      <a16:creationId xmlns:a16="http://schemas.microsoft.com/office/drawing/2014/main" id="{373410E5-10EF-458D-97E1-AACF5688E49A}"/>
                    </a:ext>
                  </a:extLst>
                </p:cNvPr>
                <p:cNvSpPr>
                  <a:spLocks noChangeArrowheads="1"/>
                </p:cNvSpPr>
                <p:nvPr/>
              </p:nvSpPr>
              <p:spPr bwMode="auto">
                <a:xfrm>
                  <a:off x="3267075" y="3103563"/>
                  <a:ext cx="77788" cy="90487"/>
                </a:xfrm>
                <a:custGeom>
                  <a:avLst/>
                  <a:gdLst>
                    <a:gd name="T0" fmla="*/ 153 w 216"/>
                    <a:gd name="T1" fmla="*/ 245 h 252"/>
                    <a:gd name="T2" fmla="*/ 150 w 216"/>
                    <a:gd name="T3" fmla="*/ 214 h 252"/>
                    <a:gd name="T4" fmla="*/ 79 w 216"/>
                    <a:gd name="T5" fmla="*/ 251 h 252"/>
                    <a:gd name="T6" fmla="*/ 20 w 216"/>
                    <a:gd name="T7" fmla="*/ 231 h 252"/>
                    <a:gd name="T8" fmla="*/ 0 w 216"/>
                    <a:gd name="T9" fmla="*/ 180 h 252"/>
                    <a:gd name="T10" fmla="*/ 51 w 216"/>
                    <a:gd name="T11" fmla="*/ 107 h 252"/>
                    <a:gd name="T12" fmla="*/ 144 w 216"/>
                    <a:gd name="T13" fmla="*/ 93 h 252"/>
                    <a:gd name="T14" fmla="*/ 141 w 216"/>
                    <a:gd name="T15" fmla="*/ 62 h 252"/>
                    <a:gd name="T16" fmla="*/ 110 w 216"/>
                    <a:gd name="T17" fmla="*/ 42 h 252"/>
                    <a:gd name="T18" fmla="*/ 85 w 216"/>
                    <a:gd name="T19" fmla="*/ 56 h 252"/>
                    <a:gd name="T20" fmla="*/ 79 w 216"/>
                    <a:gd name="T21" fmla="*/ 76 h 252"/>
                    <a:gd name="T22" fmla="*/ 11 w 216"/>
                    <a:gd name="T23" fmla="*/ 76 h 252"/>
                    <a:gd name="T24" fmla="*/ 37 w 216"/>
                    <a:gd name="T25" fmla="*/ 20 h 252"/>
                    <a:gd name="T26" fmla="*/ 107 w 216"/>
                    <a:gd name="T27" fmla="*/ 0 h 252"/>
                    <a:gd name="T28" fmla="*/ 192 w 216"/>
                    <a:gd name="T29" fmla="*/ 31 h 252"/>
                    <a:gd name="T30" fmla="*/ 209 w 216"/>
                    <a:gd name="T31" fmla="*/ 87 h 252"/>
                    <a:gd name="T32" fmla="*/ 209 w 216"/>
                    <a:gd name="T33" fmla="*/ 180 h 252"/>
                    <a:gd name="T34" fmla="*/ 215 w 216"/>
                    <a:gd name="T35" fmla="*/ 240 h 252"/>
                    <a:gd name="T36" fmla="*/ 153 w 216"/>
                    <a:gd name="T37" fmla="*/ 240 h 252"/>
                    <a:gd name="T38" fmla="*/ 153 w 216"/>
                    <a:gd name="T39" fmla="*/ 245 h 252"/>
                    <a:gd name="T40" fmla="*/ 68 w 216"/>
                    <a:gd name="T41" fmla="*/ 172 h 252"/>
                    <a:gd name="T42" fmla="*/ 102 w 216"/>
                    <a:gd name="T43" fmla="*/ 206 h 252"/>
                    <a:gd name="T44" fmla="*/ 130 w 216"/>
                    <a:gd name="T45" fmla="*/ 192 h 252"/>
                    <a:gd name="T46" fmla="*/ 144 w 216"/>
                    <a:gd name="T47" fmla="*/ 132 h 252"/>
                    <a:gd name="T48" fmla="*/ 68 w 216"/>
                    <a:gd name="T49" fmla="*/ 172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16" h="252">
                      <a:moveTo>
                        <a:pt x="153" y="245"/>
                      </a:moveTo>
                      <a:cubicBezTo>
                        <a:pt x="150" y="231"/>
                        <a:pt x="150" y="220"/>
                        <a:pt x="150" y="214"/>
                      </a:cubicBezTo>
                      <a:cubicBezTo>
                        <a:pt x="124" y="251"/>
                        <a:pt x="93" y="251"/>
                        <a:pt x="79" y="251"/>
                      </a:cubicBezTo>
                      <a:cubicBezTo>
                        <a:pt x="45" y="251"/>
                        <a:pt x="31" y="242"/>
                        <a:pt x="20" y="231"/>
                      </a:cubicBezTo>
                      <a:cubicBezTo>
                        <a:pt x="6" y="217"/>
                        <a:pt x="0" y="197"/>
                        <a:pt x="0" y="180"/>
                      </a:cubicBezTo>
                      <a:cubicBezTo>
                        <a:pt x="0" y="161"/>
                        <a:pt x="6" y="127"/>
                        <a:pt x="51" y="107"/>
                      </a:cubicBezTo>
                      <a:cubicBezTo>
                        <a:pt x="79" y="93"/>
                        <a:pt x="121" y="93"/>
                        <a:pt x="144" y="93"/>
                      </a:cubicBezTo>
                      <a:cubicBezTo>
                        <a:pt x="144" y="79"/>
                        <a:pt x="144" y="70"/>
                        <a:pt x="141" y="62"/>
                      </a:cubicBezTo>
                      <a:cubicBezTo>
                        <a:pt x="136" y="45"/>
                        <a:pt x="116" y="42"/>
                        <a:pt x="110" y="42"/>
                      </a:cubicBezTo>
                      <a:cubicBezTo>
                        <a:pt x="102" y="42"/>
                        <a:pt x="90" y="45"/>
                        <a:pt x="85" y="56"/>
                      </a:cubicBezTo>
                      <a:cubicBezTo>
                        <a:pt x="79" y="65"/>
                        <a:pt x="79" y="70"/>
                        <a:pt x="79" y="76"/>
                      </a:cubicBezTo>
                      <a:lnTo>
                        <a:pt x="11" y="76"/>
                      </a:lnTo>
                      <a:cubicBezTo>
                        <a:pt x="11" y="65"/>
                        <a:pt x="14" y="39"/>
                        <a:pt x="37" y="20"/>
                      </a:cubicBezTo>
                      <a:cubicBezTo>
                        <a:pt x="59" y="5"/>
                        <a:pt x="85" y="0"/>
                        <a:pt x="107" y="0"/>
                      </a:cubicBezTo>
                      <a:cubicBezTo>
                        <a:pt x="127" y="0"/>
                        <a:pt x="167" y="3"/>
                        <a:pt x="192" y="31"/>
                      </a:cubicBezTo>
                      <a:cubicBezTo>
                        <a:pt x="209" y="51"/>
                        <a:pt x="209" y="79"/>
                        <a:pt x="209" y="87"/>
                      </a:cubicBezTo>
                      <a:lnTo>
                        <a:pt x="209" y="180"/>
                      </a:lnTo>
                      <a:cubicBezTo>
                        <a:pt x="209" y="200"/>
                        <a:pt x="209" y="220"/>
                        <a:pt x="215" y="240"/>
                      </a:cubicBezTo>
                      <a:lnTo>
                        <a:pt x="153" y="240"/>
                      </a:lnTo>
                      <a:lnTo>
                        <a:pt x="153" y="245"/>
                      </a:lnTo>
                      <a:close/>
                      <a:moveTo>
                        <a:pt x="68" y="172"/>
                      </a:moveTo>
                      <a:cubicBezTo>
                        <a:pt x="68" y="189"/>
                        <a:pt x="79" y="206"/>
                        <a:pt x="102" y="206"/>
                      </a:cubicBezTo>
                      <a:cubicBezTo>
                        <a:pt x="113" y="206"/>
                        <a:pt x="124" y="200"/>
                        <a:pt x="130" y="192"/>
                      </a:cubicBezTo>
                      <a:cubicBezTo>
                        <a:pt x="141" y="178"/>
                        <a:pt x="144" y="158"/>
                        <a:pt x="144" y="132"/>
                      </a:cubicBezTo>
                      <a:cubicBezTo>
                        <a:pt x="99" y="130"/>
                        <a:pt x="68" y="144"/>
                        <a:pt x="68" y="172"/>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27" name="Freeform 95">
                  <a:extLst>
                    <a:ext uri="{FF2B5EF4-FFF2-40B4-BE49-F238E27FC236}">
                      <a16:creationId xmlns:a16="http://schemas.microsoft.com/office/drawing/2014/main" id="{91FA15E1-1DAD-4427-AE37-1A00E345F256}"/>
                    </a:ext>
                  </a:extLst>
                </p:cNvPr>
                <p:cNvSpPr>
                  <a:spLocks noChangeArrowheads="1"/>
                </p:cNvSpPr>
                <p:nvPr/>
              </p:nvSpPr>
              <p:spPr bwMode="auto">
                <a:xfrm>
                  <a:off x="3421063" y="3068638"/>
                  <a:ext cx="101600" cy="125412"/>
                </a:xfrm>
                <a:custGeom>
                  <a:avLst/>
                  <a:gdLst>
                    <a:gd name="T0" fmla="*/ 206 w 283"/>
                    <a:gd name="T1" fmla="*/ 116 h 348"/>
                    <a:gd name="T2" fmla="*/ 152 w 283"/>
                    <a:gd name="T3" fmla="*/ 56 h 348"/>
                    <a:gd name="T4" fmla="*/ 76 w 283"/>
                    <a:gd name="T5" fmla="*/ 181 h 348"/>
                    <a:gd name="T6" fmla="*/ 147 w 283"/>
                    <a:gd name="T7" fmla="*/ 296 h 348"/>
                    <a:gd name="T8" fmla="*/ 206 w 283"/>
                    <a:gd name="T9" fmla="*/ 231 h 348"/>
                    <a:gd name="T10" fmla="*/ 282 w 283"/>
                    <a:gd name="T11" fmla="*/ 231 h 348"/>
                    <a:gd name="T12" fmla="*/ 251 w 283"/>
                    <a:gd name="T13" fmla="*/ 310 h 348"/>
                    <a:gd name="T14" fmla="*/ 152 w 283"/>
                    <a:gd name="T15" fmla="*/ 347 h 348"/>
                    <a:gd name="T16" fmla="*/ 0 w 283"/>
                    <a:gd name="T17" fmla="*/ 178 h 348"/>
                    <a:gd name="T18" fmla="*/ 152 w 283"/>
                    <a:gd name="T19" fmla="*/ 0 h 348"/>
                    <a:gd name="T20" fmla="*/ 277 w 283"/>
                    <a:gd name="T21" fmla="*/ 110 h 348"/>
                    <a:gd name="T22" fmla="*/ 206 w 283"/>
                    <a:gd name="T23" fmla="*/ 110 h 348"/>
                    <a:gd name="T24" fmla="*/ 206 w 283"/>
                    <a:gd name="T25" fmla="*/ 116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83" h="348">
                      <a:moveTo>
                        <a:pt x="206" y="116"/>
                      </a:moveTo>
                      <a:cubicBezTo>
                        <a:pt x="206" y="104"/>
                        <a:pt x="200" y="56"/>
                        <a:pt x="152" y="56"/>
                      </a:cubicBezTo>
                      <a:cubicBezTo>
                        <a:pt x="99" y="56"/>
                        <a:pt x="76" y="113"/>
                        <a:pt x="76" y="181"/>
                      </a:cubicBezTo>
                      <a:cubicBezTo>
                        <a:pt x="76" y="200"/>
                        <a:pt x="76" y="296"/>
                        <a:pt x="147" y="296"/>
                      </a:cubicBezTo>
                      <a:cubicBezTo>
                        <a:pt x="178" y="296"/>
                        <a:pt x="206" y="277"/>
                        <a:pt x="206" y="231"/>
                      </a:cubicBezTo>
                      <a:lnTo>
                        <a:pt x="282" y="231"/>
                      </a:lnTo>
                      <a:cubicBezTo>
                        <a:pt x="282" y="251"/>
                        <a:pt x="279" y="282"/>
                        <a:pt x="251" y="310"/>
                      </a:cubicBezTo>
                      <a:cubicBezTo>
                        <a:pt x="220" y="341"/>
                        <a:pt x="184" y="347"/>
                        <a:pt x="152" y="347"/>
                      </a:cubicBezTo>
                      <a:cubicBezTo>
                        <a:pt x="37" y="347"/>
                        <a:pt x="0" y="262"/>
                        <a:pt x="0" y="178"/>
                      </a:cubicBezTo>
                      <a:cubicBezTo>
                        <a:pt x="0" y="71"/>
                        <a:pt x="59" y="0"/>
                        <a:pt x="152" y="0"/>
                      </a:cubicBezTo>
                      <a:cubicBezTo>
                        <a:pt x="226" y="0"/>
                        <a:pt x="277" y="45"/>
                        <a:pt x="277" y="110"/>
                      </a:cubicBezTo>
                      <a:lnTo>
                        <a:pt x="206" y="110"/>
                      </a:lnTo>
                      <a:lnTo>
                        <a:pt x="206" y="116"/>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28" name="Freeform 96">
                  <a:extLst>
                    <a:ext uri="{FF2B5EF4-FFF2-40B4-BE49-F238E27FC236}">
                      <a16:creationId xmlns:a16="http://schemas.microsoft.com/office/drawing/2014/main" id="{6150ECBF-FB27-44F5-804D-CB022D37BF0C}"/>
                    </a:ext>
                  </a:extLst>
                </p:cNvPr>
                <p:cNvSpPr>
                  <a:spLocks noChangeArrowheads="1"/>
                </p:cNvSpPr>
                <p:nvPr/>
              </p:nvSpPr>
              <p:spPr bwMode="auto">
                <a:xfrm>
                  <a:off x="3541713" y="3105150"/>
                  <a:ext cx="80962" cy="88900"/>
                </a:xfrm>
                <a:custGeom>
                  <a:avLst/>
                  <a:gdLst>
                    <a:gd name="T0" fmla="*/ 116 w 227"/>
                    <a:gd name="T1" fmla="*/ 203 h 249"/>
                    <a:gd name="T2" fmla="*/ 155 w 227"/>
                    <a:gd name="T3" fmla="*/ 169 h 249"/>
                    <a:gd name="T4" fmla="*/ 217 w 227"/>
                    <a:gd name="T5" fmla="*/ 169 h 249"/>
                    <a:gd name="T6" fmla="*/ 195 w 227"/>
                    <a:gd name="T7" fmla="*/ 220 h 249"/>
                    <a:gd name="T8" fmla="*/ 113 w 227"/>
                    <a:gd name="T9" fmla="*/ 248 h 249"/>
                    <a:gd name="T10" fmla="*/ 31 w 227"/>
                    <a:gd name="T11" fmla="*/ 220 h 249"/>
                    <a:gd name="T12" fmla="*/ 0 w 227"/>
                    <a:gd name="T13" fmla="*/ 129 h 249"/>
                    <a:gd name="T14" fmla="*/ 48 w 227"/>
                    <a:gd name="T15" fmla="*/ 19 h 249"/>
                    <a:gd name="T16" fmla="*/ 113 w 227"/>
                    <a:gd name="T17" fmla="*/ 0 h 249"/>
                    <a:gd name="T18" fmla="*/ 209 w 227"/>
                    <a:gd name="T19" fmla="*/ 56 h 249"/>
                    <a:gd name="T20" fmla="*/ 223 w 227"/>
                    <a:gd name="T21" fmla="*/ 141 h 249"/>
                    <a:gd name="T22" fmla="*/ 68 w 227"/>
                    <a:gd name="T23" fmla="*/ 141 h 249"/>
                    <a:gd name="T24" fmla="*/ 116 w 227"/>
                    <a:gd name="T25" fmla="*/ 203 h 249"/>
                    <a:gd name="T26" fmla="*/ 155 w 227"/>
                    <a:gd name="T27" fmla="*/ 98 h 249"/>
                    <a:gd name="T28" fmla="*/ 116 w 227"/>
                    <a:gd name="T29" fmla="*/ 45 h 249"/>
                    <a:gd name="T30" fmla="*/ 71 w 227"/>
                    <a:gd name="T31" fmla="*/ 98 h 249"/>
                    <a:gd name="T32" fmla="*/ 155 w 227"/>
                    <a:gd name="T33" fmla="*/ 98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7" h="249">
                      <a:moveTo>
                        <a:pt x="116" y="203"/>
                      </a:moveTo>
                      <a:cubicBezTo>
                        <a:pt x="133" y="203"/>
                        <a:pt x="150" y="197"/>
                        <a:pt x="155" y="169"/>
                      </a:cubicBezTo>
                      <a:lnTo>
                        <a:pt x="217" y="169"/>
                      </a:lnTo>
                      <a:cubicBezTo>
                        <a:pt x="217" y="180"/>
                        <a:pt x="215" y="200"/>
                        <a:pt x="195" y="220"/>
                      </a:cubicBezTo>
                      <a:cubicBezTo>
                        <a:pt x="178" y="237"/>
                        <a:pt x="147" y="248"/>
                        <a:pt x="113" y="248"/>
                      </a:cubicBezTo>
                      <a:cubicBezTo>
                        <a:pt x="93" y="248"/>
                        <a:pt x="54" y="245"/>
                        <a:pt x="31" y="220"/>
                      </a:cubicBezTo>
                      <a:cubicBezTo>
                        <a:pt x="9" y="197"/>
                        <a:pt x="0" y="166"/>
                        <a:pt x="0" y="129"/>
                      </a:cubicBezTo>
                      <a:cubicBezTo>
                        <a:pt x="0" y="93"/>
                        <a:pt x="9" y="45"/>
                        <a:pt x="48" y="19"/>
                      </a:cubicBezTo>
                      <a:cubicBezTo>
                        <a:pt x="65" y="8"/>
                        <a:pt x="88" y="0"/>
                        <a:pt x="113" y="0"/>
                      </a:cubicBezTo>
                      <a:cubicBezTo>
                        <a:pt x="147" y="0"/>
                        <a:pt x="186" y="14"/>
                        <a:pt x="209" y="56"/>
                      </a:cubicBezTo>
                      <a:cubicBezTo>
                        <a:pt x="226" y="87"/>
                        <a:pt x="223" y="124"/>
                        <a:pt x="223" y="141"/>
                      </a:cubicBezTo>
                      <a:lnTo>
                        <a:pt x="68" y="141"/>
                      </a:lnTo>
                      <a:cubicBezTo>
                        <a:pt x="68" y="155"/>
                        <a:pt x="68" y="203"/>
                        <a:pt x="116" y="203"/>
                      </a:cubicBezTo>
                      <a:close/>
                      <a:moveTo>
                        <a:pt x="155" y="98"/>
                      </a:moveTo>
                      <a:cubicBezTo>
                        <a:pt x="155" y="87"/>
                        <a:pt x="155" y="45"/>
                        <a:pt x="116" y="45"/>
                      </a:cubicBezTo>
                      <a:cubicBezTo>
                        <a:pt x="85" y="45"/>
                        <a:pt x="73" y="70"/>
                        <a:pt x="71" y="98"/>
                      </a:cubicBezTo>
                      <a:lnTo>
                        <a:pt x="155" y="98"/>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29" name="Freeform 97">
                  <a:extLst>
                    <a:ext uri="{FF2B5EF4-FFF2-40B4-BE49-F238E27FC236}">
                      <a16:creationId xmlns:a16="http://schemas.microsoft.com/office/drawing/2014/main" id="{5EC98F12-69E7-4B35-91F8-5714D8B63BBD}"/>
                    </a:ext>
                  </a:extLst>
                </p:cNvPr>
                <p:cNvSpPr>
                  <a:spLocks noChangeArrowheads="1"/>
                </p:cNvSpPr>
                <p:nvPr/>
              </p:nvSpPr>
              <p:spPr bwMode="auto">
                <a:xfrm>
                  <a:off x="3646488" y="3106738"/>
                  <a:ext cx="80962" cy="87312"/>
                </a:xfrm>
                <a:custGeom>
                  <a:avLst/>
                  <a:gdLst>
                    <a:gd name="T0" fmla="*/ 2 w 224"/>
                    <a:gd name="T1" fmla="*/ 46 h 244"/>
                    <a:gd name="T2" fmla="*/ 2 w 224"/>
                    <a:gd name="T3" fmla="*/ 3 h 244"/>
                    <a:gd name="T4" fmla="*/ 67 w 224"/>
                    <a:gd name="T5" fmla="*/ 3 h 244"/>
                    <a:gd name="T6" fmla="*/ 70 w 224"/>
                    <a:gd name="T7" fmla="*/ 40 h 244"/>
                    <a:gd name="T8" fmla="*/ 146 w 224"/>
                    <a:gd name="T9" fmla="*/ 0 h 244"/>
                    <a:gd name="T10" fmla="*/ 217 w 224"/>
                    <a:gd name="T11" fmla="*/ 46 h 244"/>
                    <a:gd name="T12" fmla="*/ 223 w 224"/>
                    <a:gd name="T13" fmla="*/ 116 h 244"/>
                    <a:gd name="T14" fmla="*/ 223 w 224"/>
                    <a:gd name="T15" fmla="*/ 243 h 244"/>
                    <a:gd name="T16" fmla="*/ 152 w 224"/>
                    <a:gd name="T17" fmla="*/ 243 h 244"/>
                    <a:gd name="T18" fmla="*/ 152 w 224"/>
                    <a:gd name="T19" fmla="*/ 96 h 244"/>
                    <a:gd name="T20" fmla="*/ 149 w 224"/>
                    <a:gd name="T21" fmla="*/ 71 h 244"/>
                    <a:gd name="T22" fmla="*/ 115 w 224"/>
                    <a:gd name="T23" fmla="*/ 51 h 244"/>
                    <a:gd name="T24" fmla="*/ 79 w 224"/>
                    <a:gd name="T25" fmla="*/ 68 h 244"/>
                    <a:gd name="T26" fmla="*/ 70 w 224"/>
                    <a:gd name="T27" fmla="*/ 105 h 244"/>
                    <a:gd name="T28" fmla="*/ 70 w 224"/>
                    <a:gd name="T29" fmla="*/ 243 h 244"/>
                    <a:gd name="T30" fmla="*/ 0 w 224"/>
                    <a:gd name="T31" fmla="*/ 243 h 244"/>
                    <a:gd name="T32" fmla="*/ 0 w 224"/>
                    <a:gd name="T33" fmla="*/ 46 h 244"/>
                    <a:gd name="T34" fmla="*/ 2 w 224"/>
                    <a:gd name="T35" fmla="*/ 46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24" h="244">
                      <a:moveTo>
                        <a:pt x="2" y="46"/>
                      </a:moveTo>
                      <a:cubicBezTo>
                        <a:pt x="2" y="46"/>
                        <a:pt x="2" y="20"/>
                        <a:pt x="2" y="3"/>
                      </a:cubicBezTo>
                      <a:lnTo>
                        <a:pt x="67" y="3"/>
                      </a:lnTo>
                      <a:lnTo>
                        <a:pt x="70" y="40"/>
                      </a:lnTo>
                      <a:cubicBezTo>
                        <a:pt x="76" y="29"/>
                        <a:pt x="96" y="0"/>
                        <a:pt x="146" y="0"/>
                      </a:cubicBezTo>
                      <a:cubicBezTo>
                        <a:pt x="191" y="0"/>
                        <a:pt x="211" y="29"/>
                        <a:pt x="217" y="46"/>
                      </a:cubicBezTo>
                      <a:cubicBezTo>
                        <a:pt x="223" y="60"/>
                        <a:pt x="223" y="71"/>
                        <a:pt x="223" y="116"/>
                      </a:cubicBezTo>
                      <a:lnTo>
                        <a:pt x="223" y="243"/>
                      </a:lnTo>
                      <a:lnTo>
                        <a:pt x="152" y="243"/>
                      </a:lnTo>
                      <a:lnTo>
                        <a:pt x="152" y="96"/>
                      </a:lnTo>
                      <a:cubicBezTo>
                        <a:pt x="152" y="88"/>
                        <a:pt x="152" y="79"/>
                        <a:pt x="149" y="71"/>
                      </a:cubicBezTo>
                      <a:cubicBezTo>
                        <a:pt x="144" y="60"/>
                        <a:pt x="132" y="51"/>
                        <a:pt x="115" y="51"/>
                      </a:cubicBezTo>
                      <a:cubicBezTo>
                        <a:pt x="101" y="51"/>
                        <a:pt x="87" y="57"/>
                        <a:pt x="79" y="68"/>
                      </a:cubicBezTo>
                      <a:cubicBezTo>
                        <a:pt x="76" y="74"/>
                        <a:pt x="70" y="85"/>
                        <a:pt x="70" y="105"/>
                      </a:cubicBezTo>
                      <a:lnTo>
                        <a:pt x="70" y="243"/>
                      </a:lnTo>
                      <a:lnTo>
                        <a:pt x="0" y="243"/>
                      </a:lnTo>
                      <a:lnTo>
                        <a:pt x="0" y="46"/>
                      </a:lnTo>
                      <a:lnTo>
                        <a:pt x="2" y="46"/>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30" name="Freeform 98">
                  <a:extLst>
                    <a:ext uri="{FF2B5EF4-FFF2-40B4-BE49-F238E27FC236}">
                      <a16:creationId xmlns:a16="http://schemas.microsoft.com/office/drawing/2014/main" id="{1A4AA425-FC0D-49E0-A66F-96778B991FD5}"/>
                    </a:ext>
                  </a:extLst>
                </p:cNvPr>
                <p:cNvSpPr>
                  <a:spLocks noChangeArrowheads="1"/>
                </p:cNvSpPr>
                <p:nvPr/>
              </p:nvSpPr>
              <p:spPr bwMode="auto">
                <a:xfrm>
                  <a:off x="3744913" y="3082925"/>
                  <a:ext cx="61912" cy="111125"/>
                </a:xfrm>
                <a:custGeom>
                  <a:avLst/>
                  <a:gdLst>
                    <a:gd name="T0" fmla="*/ 170 w 171"/>
                    <a:gd name="T1" fmla="*/ 299 h 308"/>
                    <a:gd name="T2" fmla="*/ 116 w 171"/>
                    <a:gd name="T3" fmla="*/ 307 h 308"/>
                    <a:gd name="T4" fmla="*/ 45 w 171"/>
                    <a:gd name="T5" fmla="*/ 245 h 308"/>
                    <a:gd name="T6" fmla="*/ 45 w 171"/>
                    <a:gd name="T7" fmla="*/ 115 h 308"/>
                    <a:gd name="T8" fmla="*/ 0 w 171"/>
                    <a:gd name="T9" fmla="*/ 115 h 308"/>
                    <a:gd name="T10" fmla="*/ 0 w 171"/>
                    <a:gd name="T11" fmla="*/ 70 h 308"/>
                    <a:gd name="T12" fmla="*/ 45 w 171"/>
                    <a:gd name="T13" fmla="*/ 70 h 308"/>
                    <a:gd name="T14" fmla="*/ 45 w 171"/>
                    <a:gd name="T15" fmla="*/ 25 h 308"/>
                    <a:gd name="T16" fmla="*/ 113 w 171"/>
                    <a:gd name="T17" fmla="*/ 0 h 308"/>
                    <a:gd name="T18" fmla="*/ 113 w 171"/>
                    <a:gd name="T19" fmla="*/ 70 h 308"/>
                    <a:gd name="T20" fmla="*/ 170 w 171"/>
                    <a:gd name="T21" fmla="*/ 70 h 308"/>
                    <a:gd name="T22" fmla="*/ 170 w 171"/>
                    <a:gd name="T23" fmla="*/ 115 h 308"/>
                    <a:gd name="T24" fmla="*/ 113 w 171"/>
                    <a:gd name="T25" fmla="*/ 115 h 308"/>
                    <a:gd name="T26" fmla="*/ 113 w 171"/>
                    <a:gd name="T27" fmla="*/ 220 h 308"/>
                    <a:gd name="T28" fmla="*/ 144 w 171"/>
                    <a:gd name="T29" fmla="*/ 253 h 308"/>
                    <a:gd name="T30" fmla="*/ 167 w 171"/>
                    <a:gd name="T31" fmla="*/ 253 h 308"/>
                    <a:gd name="T32" fmla="*/ 167 w 171"/>
                    <a:gd name="T33" fmla="*/ 299 h 308"/>
                    <a:gd name="T34" fmla="*/ 170 w 171"/>
                    <a:gd name="T35" fmla="*/ 299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1" h="308">
                      <a:moveTo>
                        <a:pt x="170" y="299"/>
                      </a:moveTo>
                      <a:cubicBezTo>
                        <a:pt x="147" y="304"/>
                        <a:pt x="127" y="307"/>
                        <a:pt x="116" y="307"/>
                      </a:cubicBezTo>
                      <a:cubicBezTo>
                        <a:pt x="45" y="307"/>
                        <a:pt x="45" y="265"/>
                        <a:pt x="45" y="245"/>
                      </a:cubicBezTo>
                      <a:lnTo>
                        <a:pt x="45" y="115"/>
                      </a:lnTo>
                      <a:lnTo>
                        <a:pt x="0" y="115"/>
                      </a:lnTo>
                      <a:lnTo>
                        <a:pt x="0" y="70"/>
                      </a:lnTo>
                      <a:lnTo>
                        <a:pt x="45" y="70"/>
                      </a:lnTo>
                      <a:lnTo>
                        <a:pt x="45" y="25"/>
                      </a:lnTo>
                      <a:lnTo>
                        <a:pt x="113" y="0"/>
                      </a:lnTo>
                      <a:lnTo>
                        <a:pt x="113" y="70"/>
                      </a:lnTo>
                      <a:lnTo>
                        <a:pt x="170" y="70"/>
                      </a:lnTo>
                      <a:lnTo>
                        <a:pt x="170" y="115"/>
                      </a:lnTo>
                      <a:lnTo>
                        <a:pt x="113" y="115"/>
                      </a:lnTo>
                      <a:lnTo>
                        <a:pt x="113" y="220"/>
                      </a:lnTo>
                      <a:cubicBezTo>
                        <a:pt x="113" y="242"/>
                        <a:pt x="113" y="253"/>
                        <a:pt x="144" y="253"/>
                      </a:cubicBezTo>
                      <a:cubicBezTo>
                        <a:pt x="156" y="253"/>
                        <a:pt x="158" y="253"/>
                        <a:pt x="167" y="253"/>
                      </a:cubicBezTo>
                      <a:lnTo>
                        <a:pt x="167" y="299"/>
                      </a:lnTo>
                      <a:lnTo>
                        <a:pt x="170" y="29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31" name="Freeform 99">
                  <a:extLst>
                    <a:ext uri="{FF2B5EF4-FFF2-40B4-BE49-F238E27FC236}">
                      <a16:creationId xmlns:a16="http://schemas.microsoft.com/office/drawing/2014/main" id="{76DA54E6-16BB-47DE-B95B-D15500D16731}"/>
                    </a:ext>
                  </a:extLst>
                </p:cNvPr>
                <p:cNvSpPr>
                  <a:spLocks noChangeArrowheads="1"/>
                </p:cNvSpPr>
                <p:nvPr/>
              </p:nvSpPr>
              <p:spPr bwMode="auto">
                <a:xfrm>
                  <a:off x="3825875" y="3105150"/>
                  <a:ext cx="80963" cy="88900"/>
                </a:xfrm>
                <a:custGeom>
                  <a:avLst/>
                  <a:gdLst>
                    <a:gd name="T0" fmla="*/ 116 w 227"/>
                    <a:gd name="T1" fmla="*/ 203 h 249"/>
                    <a:gd name="T2" fmla="*/ 155 w 227"/>
                    <a:gd name="T3" fmla="*/ 169 h 249"/>
                    <a:gd name="T4" fmla="*/ 218 w 227"/>
                    <a:gd name="T5" fmla="*/ 169 h 249"/>
                    <a:gd name="T6" fmla="*/ 195 w 227"/>
                    <a:gd name="T7" fmla="*/ 220 h 249"/>
                    <a:gd name="T8" fmla="*/ 113 w 227"/>
                    <a:gd name="T9" fmla="*/ 248 h 249"/>
                    <a:gd name="T10" fmla="*/ 31 w 227"/>
                    <a:gd name="T11" fmla="*/ 220 h 249"/>
                    <a:gd name="T12" fmla="*/ 0 w 227"/>
                    <a:gd name="T13" fmla="*/ 129 h 249"/>
                    <a:gd name="T14" fmla="*/ 48 w 227"/>
                    <a:gd name="T15" fmla="*/ 19 h 249"/>
                    <a:gd name="T16" fmla="*/ 113 w 227"/>
                    <a:gd name="T17" fmla="*/ 0 h 249"/>
                    <a:gd name="T18" fmla="*/ 209 w 227"/>
                    <a:gd name="T19" fmla="*/ 56 h 249"/>
                    <a:gd name="T20" fmla="*/ 223 w 227"/>
                    <a:gd name="T21" fmla="*/ 141 h 249"/>
                    <a:gd name="T22" fmla="*/ 68 w 227"/>
                    <a:gd name="T23" fmla="*/ 141 h 249"/>
                    <a:gd name="T24" fmla="*/ 116 w 227"/>
                    <a:gd name="T25" fmla="*/ 203 h 249"/>
                    <a:gd name="T26" fmla="*/ 155 w 227"/>
                    <a:gd name="T27" fmla="*/ 98 h 249"/>
                    <a:gd name="T28" fmla="*/ 116 w 227"/>
                    <a:gd name="T29" fmla="*/ 45 h 249"/>
                    <a:gd name="T30" fmla="*/ 71 w 227"/>
                    <a:gd name="T31" fmla="*/ 98 h 249"/>
                    <a:gd name="T32" fmla="*/ 155 w 227"/>
                    <a:gd name="T33" fmla="*/ 98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7" h="249">
                      <a:moveTo>
                        <a:pt x="116" y="203"/>
                      </a:moveTo>
                      <a:cubicBezTo>
                        <a:pt x="133" y="203"/>
                        <a:pt x="150" y="197"/>
                        <a:pt x="155" y="169"/>
                      </a:cubicBezTo>
                      <a:lnTo>
                        <a:pt x="218" y="169"/>
                      </a:lnTo>
                      <a:cubicBezTo>
                        <a:pt x="218" y="180"/>
                        <a:pt x="215" y="200"/>
                        <a:pt x="195" y="220"/>
                      </a:cubicBezTo>
                      <a:cubicBezTo>
                        <a:pt x="178" y="237"/>
                        <a:pt x="147" y="248"/>
                        <a:pt x="113" y="248"/>
                      </a:cubicBezTo>
                      <a:cubicBezTo>
                        <a:pt x="93" y="248"/>
                        <a:pt x="54" y="245"/>
                        <a:pt x="31" y="220"/>
                      </a:cubicBezTo>
                      <a:cubicBezTo>
                        <a:pt x="9" y="197"/>
                        <a:pt x="0" y="166"/>
                        <a:pt x="0" y="129"/>
                      </a:cubicBezTo>
                      <a:cubicBezTo>
                        <a:pt x="0" y="93"/>
                        <a:pt x="9" y="45"/>
                        <a:pt x="48" y="19"/>
                      </a:cubicBezTo>
                      <a:cubicBezTo>
                        <a:pt x="65" y="8"/>
                        <a:pt x="88" y="0"/>
                        <a:pt x="113" y="0"/>
                      </a:cubicBezTo>
                      <a:cubicBezTo>
                        <a:pt x="147" y="0"/>
                        <a:pt x="187" y="14"/>
                        <a:pt x="209" y="56"/>
                      </a:cubicBezTo>
                      <a:cubicBezTo>
                        <a:pt x="226" y="87"/>
                        <a:pt x="223" y="124"/>
                        <a:pt x="223" y="141"/>
                      </a:cubicBezTo>
                      <a:lnTo>
                        <a:pt x="68" y="141"/>
                      </a:lnTo>
                      <a:cubicBezTo>
                        <a:pt x="68" y="155"/>
                        <a:pt x="68" y="203"/>
                        <a:pt x="116" y="203"/>
                      </a:cubicBezTo>
                      <a:close/>
                      <a:moveTo>
                        <a:pt x="155" y="98"/>
                      </a:moveTo>
                      <a:cubicBezTo>
                        <a:pt x="155" y="87"/>
                        <a:pt x="155" y="45"/>
                        <a:pt x="116" y="45"/>
                      </a:cubicBezTo>
                      <a:cubicBezTo>
                        <a:pt x="85" y="45"/>
                        <a:pt x="74" y="70"/>
                        <a:pt x="71" y="98"/>
                      </a:cubicBezTo>
                      <a:lnTo>
                        <a:pt x="155" y="98"/>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32" name="Freeform 100">
                  <a:extLst>
                    <a:ext uri="{FF2B5EF4-FFF2-40B4-BE49-F238E27FC236}">
                      <a16:creationId xmlns:a16="http://schemas.microsoft.com/office/drawing/2014/main" id="{CB8FA054-274A-40AF-9DA6-B796310CCF93}"/>
                    </a:ext>
                  </a:extLst>
                </p:cNvPr>
                <p:cNvSpPr>
                  <a:spLocks noChangeArrowheads="1"/>
                </p:cNvSpPr>
                <p:nvPr/>
              </p:nvSpPr>
              <p:spPr bwMode="auto">
                <a:xfrm>
                  <a:off x="3930650" y="3106738"/>
                  <a:ext cx="52388" cy="87312"/>
                </a:xfrm>
                <a:custGeom>
                  <a:avLst/>
                  <a:gdLst>
                    <a:gd name="T0" fmla="*/ 3 w 145"/>
                    <a:gd name="T1" fmla="*/ 62 h 241"/>
                    <a:gd name="T2" fmla="*/ 0 w 145"/>
                    <a:gd name="T3" fmla="*/ 3 h 241"/>
                    <a:gd name="T4" fmla="*/ 65 w 145"/>
                    <a:gd name="T5" fmla="*/ 3 h 241"/>
                    <a:gd name="T6" fmla="*/ 65 w 145"/>
                    <a:gd name="T7" fmla="*/ 48 h 241"/>
                    <a:gd name="T8" fmla="*/ 144 w 145"/>
                    <a:gd name="T9" fmla="*/ 3 h 241"/>
                    <a:gd name="T10" fmla="*/ 144 w 145"/>
                    <a:gd name="T11" fmla="*/ 65 h 241"/>
                    <a:gd name="T12" fmla="*/ 70 w 145"/>
                    <a:gd name="T13" fmla="*/ 125 h 241"/>
                    <a:gd name="T14" fmla="*/ 70 w 145"/>
                    <a:gd name="T15" fmla="*/ 240 h 241"/>
                    <a:gd name="T16" fmla="*/ 3 w 145"/>
                    <a:gd name="T17" fmla="*/ 240 h 241"/>
                    <a:gd name="T18" fmla="*/ 3 w 145"/>
                    <a:gd name="T19" fmla="*/ 62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5" h="241">
                      <a:moveTo>
                        <a:pt x="3" y="62"/>
                      </a:moveTo>
                      <a:cubicBezTo>
                        <a:pt x="3" y="51"/>
                        <a:pt x="0" y="17"/>
                        <a:pt x="0" y="3"/>
                      </a:cubicBezTo>
                      <a:lnTo>
                        <a:pt x="65" y="3"/>
                      </a:lnTo>
                      <a:lnTo>
                        <a:pt x="65" y="48"/>
                      </a:lnTo>
                      <a:cubicBezTo>
                        <a:pt x="73" y="29"/>
                        <a:pt x="90" y="0"/>
                        <a:pt x="144" y="3"/>
                      </a:cubicBezTo>
                      <a:lnTo>
                        <a:pt x="144" y="65"/>
                      </a:lnTo>
                      <a:cubicBezTo>
                        <a:pt x="73" y="60"/>
                        <a:pt x="70" y="94"/>
                        <a:pt x="70" y="125"/>
                      </a:cubicBezTo>
                      <a:lnTo>
                        <a:pt x="70" y="240"/>
                      </a:lnTo>
                      <a:lnTo>
                        <a:pt x="3" y="240"/>
                      </a:lnTo>
                      <a:lnTo>
                        <a:pt x="3" y="62"/>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grpSp>
        <p:grpSp>
          <p:nvGrpSpPr>
            <p:cNvPr id="407" name="Group 406">
              <a:extLst>
                <a:ext uri="{FF2B5EF4-FFF2-40B4-BE49-F238E27FC236}">
                  <a16:creationId xmlns:a16="http://schemas.microsoft.com/office/drawing/2014/main" id="{9BFEE620-902E-4072-8081-0641FFD6C6B8}"/>
                </a:ext>
              </a:extLst>
            </p:cNvPr>
            <p:cNvGrpSpPr/>
            <p:nvPr/>
          </p:nvGrpSpPr>
          <p:grpSpPr>
            <a:xfrm>
              <a:off x="4186644" y="4191353"/>
              <a:ext cx="553480" cy="451191"/>
              <a:chOff x="6096000" y="3684588"/>
              <a:chExt cx="627063" cy="511175"/>
            </a:xfrm>
            <a:solidFill>
              <a:schemeClr val="tx1"/>
            </a:solidFill>
          </p:grpSpPr>
          <p:sp>
            <p:nvSpPr>
              <p:cNvPr id="409" name="Freeform 20">
                <a:extLst>
                  <a:ext uri="{FF2B5EF4-FFF2-40B4-BE49-F238E27FC236}">
                    <a16:creationId xmlns:a16="http://schemas.microsoft.com/office/drawing/2014/main" id="{C8C5458A-3ACF-43A8-9B1E-6D4C342B1545}"/>
                  </a:ext>
                </a:extLst>
              </p:cNvPr>
              <p:cNvSpPr>
                <a:spLocks noChangeArrowheads="1"/>
              </p:cNvSpPr>
              <p:nvPr/>
            </p:nvSpPr>
            <p:spPr bwMode="auto">
              <a:xfrm>
                <a:off x="6584950" y="3997325"/>
                <a:ext cx="138113" cy="66675"/>
              </a:xfrm>
              <a:custGeom>
                <a:avLst/>
                <a:gdLst>
                  <a:gd name="T0" fmla="*/ 383 w 384"/>
                  <a:gd name="T1" fmla="*/ 0 h 184"/>
                  <a:gd name="T2" fmla="*/ 0 w 384"/>
                  <a:gd name="T3" fmla="*/ 0 h 184"/>
                  <a:gd name="T4" fmla="*/ 0 w 384"/>
                  <a:gd name="T5" fmla="*/ 183 h 184"/>
                  <a:gd name="T6" fmla="*/ 383 w 384"/>
                  <a:gd name="T7" fmla="*/ 183 h 184"/>
                  <a:gd name="T8" fmla="*/ 383 w 384"/>
                  <a:gd name="T9" fmla="*/ 0 h 184"/>
                  <a:gd name="T10" fmla="*/ 333 w 384"/>
                  <a:gd name="T11" fmla="*/ 87 h 184"/>
                  <a:gd name="T12" fmla="*/ 304 w 384"/>
                  <a:gd name="T13" fmla="*/ 116 h 184"/>
                  <a:gd name="T14" fmla="*/ 275 w 384"/>
                  <a:gd name="T15" fmla="*/ 87 h 184"/>
                  <a:gd name="T16" fmla="*/ 304 w 384"/>
                  <a:gd name="T17" fmla="*/ 58 h 184"/>
                  <a:gd name="T18" fmla="*/ 333 w 384"/>
                  <a:gd name="T19" fmla="*/ 87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4" h="184">
                    <a:moveTo>
                      <a:pt x="383" y="0"/>
                    </a:moveTo>
                    <a:lnTo>
                      <a:pt x="0" y="0"/>
                    </a:lnTo>
                    <a:lnTo>
                      <a:pt x="0" y="183"/>
                    </a:lnTo>
                    <a:lnTo>
                      <a:pt x="383" y="183"/>
                    </a:lnTo>
                    <a:lnTo>
                      <a:pt x="383" y="0"/>
                    </a:lnTo>
                    <a:close/>
                    <a:moveTo>
                      <a:pt x="333" y="87"/>
                    </a:moveTo>
                    <a:cubicBezTo>
                      <a:pt x="333" y="104"/>
                      <a:pt x="321" y="116"/>
                      <a:pt x="304" y="116"/>
                    </a:cubicBezTo>
                    <a:cubicBezTo>
                      <a:pt x="287" y="116"/>
                      <a:pt x="275" y="104"/>
                      <a:pt x="275" y="87"/>
                    </a:cubicBezTo>
                    <a:cubicBezTo>
                      <a:pt x="275" y="71"/>
                      <a:pt x="287" y="58"/>
                      <a:pt x="304" y="58"/>
                    </a:cubicBezTo>
                    <a:cubicBezTo>
                      <a:pt x="321" y="58"/>
                      <a:pt x="333" y="71"/>
                      <a:pt x="333" y="87"/>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10" name="Freeform 21">
                <a:extLst>
                  <a:ext uri="{FF2B5EF4-FFF2-40B4-BE49-F238E27FC236}">
                    <a16:creationId xmlns:a16="http://schemas.microsoft.com/office/drawing/2014/main" id="{3848E7A4-D14A-4081-90DF-D31FAFAF8DFB}"/>
                  </a:ext>
                </a:extLst>
              </p:cNvPr>
              <p:cNvSpPr>
                <a:spLocks noChangeArrowheads="1"/>
              </p:cNvSpPr>
              <p:nvPr/>
            </p:nvSpPr>
            <p:spPr bwMode="auto">
              <a:xfrm>
                <a:off x="6584950" y="4081463"/>
                <a:ext cx="138113" cy="66675"/>
              </a:xfrm>
              <a:custGeom>
                <a:avLst/>
                <a:gdLst>
                  <a:gd name="T0" fmla="*/ 354 w 384"/>
                  <a:gd name="T1" fmla="*/ 183 h 184"/>
                  <a:gd name="T2" fmla="*/ 383 w 384"/>
                  <a:gd name="T3" fmla="*/ 154 h 184"/>
                  <a:gd name="T4" fmla="*/ 383 w 384"/>
                  <a:gd name="T5" fmla="*/ 0 h 184"/>
                  <a:gd name="T6" fmla="*/ 0 w 384"/>
                  <a:gd name="T7" fmla="*/ 0 h 184"/>
                  <a:gd name="T8" fmla="*/ 0 w 384"/>
                  <a:gd name="T9" fmla="*/ 183 h 184"/>
                  <a:gd name="T10" fmla="*/ 354 w 384"/>
                  <a:gd name="T11" fmla="*/ 183 h 184"/>
                  <a:gd name="T12" fmla="*/ 333 w 384"/>
                  <a:gd name="T13" fmla="*/ 87 h 184"/>
                  <a:gd name="T14" fmla="*/ 304 w 384"/>
                  <a:gd name="T15" fmla="*/ 116 h 184"/>
                  <a:gd name="T16" fmla="*/ 275 w 384"/>
                  <a:gd name="T17" fmla="*/ 87 h 184"/>
                  <a:gd name="T18" fmla="*/ 304 w 384"/>
                  <a:gd name="T19" fmla="*/ 58 h 184"/>
                  <a:gd name="T20" fmla="*/ 333 w 384"/>
                  <a:gd name="T21" fmla="*/ 87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84" h="184">
                    <a:moveTo>
                      <a:pt x="354" y="183"/>
                    </a:moveTo>
                    <a:cubicBezTo>
                      <a:pt x="370" y="183"/>
                      <a:pt x="383" y="170"/>
                      <a:pt x="383" y="154"/>
                    </a:cubicBezTo>
                    <a:lnTo>
                      <a:pt x="383" y="0"/>
                    </a:lnTo>
                    <a:lnTo>
                      <a:pt x="0" y="0"/>
                    </a:lnTo>
                    <a:lnTo>
                      <a:pt x="0" y="183"/>
                    </a:lnTo>
                    <a:lnTo>
                      <a:pt x="354" y="183"/>
                    </a:lnTo>
                    <a:close/>
                    <a:moveTo>
                      <a:pt x="333" y="87"/>
                    </a:moveTo>
                    <a:cubicBezTo>
                      <a:pt x="333" y="104"/>
                      <a:pt x="321" y="116"/>
                      <a:pt x="304" y="116"/>
                    </a:cubicBezTo>
                    <a:cubicBezTo>
                      <a:pt x="287" y="116"/>
                      <a:pt x="275" y="104"/>
                      <a:pt x="275" y="87"/>
                    </a:cubicBezTo>
                    <a:cubicBezTo>
                      <a:pt x="275" y="70"/>
                      <a:pt x="287" y="58"/>
                      <a:pt x="304" y="58"/>
                    </a:cubicBezTo>
                    <a:cubicBezTo>
                      <a:pt x="321" y="58"/>
                      <a:pt x="333" y="70"/>
                      <a:pt x="333" y="87"/>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11" name="Freeform 22">
                <a:extLst>
                  <a:ext uri="{FF2B5EF4-FFF2-40B4-BE49-F238E27FC236}">
                    <a16:creationId xmlns:a16="http://schemas.microsoft.com/office/drawing/2014/main" id="{BC0F3B5B-4EDA-4E52-81B8-E3B058485223}"/>
                  </a:ext>
                </a:extLst>
              </p:cNvPr>
              <p:cNvSpPr>
                <a:spLocks noChangeArrowheads="1"/>
              </p:cNvSpPr>
              <p:nvPr/>
            </p:nvSpPr>
            <p:spPr bwMode="auto">
              <a:xfrm>
                <a:off x="6584950" y="3744913"/>
                <a:ext cx="138113" cy="65087"/>
              </a:xfrm>
              <a:custGeom>
                <a:avLst/>
                <a:gdLst>
                  <a:gd name="T0" fmla="*/ 383 w 384"/>
                  <a:gd name="T1" fmla="*/ 182 h 183"/>
                  <a:gd name="T2" fmla="*/ 383 w 384"/>
                  <a:gd name="T3" fmla="*/ 29 h 183"/>
                  <a:gd name="T4" fmla="*/ 354 w 384"/>
                  <a:gd name="T5" fmla="*/ 0 h 183"/>
                  <a:gd name="T6" fmla="*/ 0 w 384"/>
                  <a:gd name="T7" fmla="*/ 0 h 183"/>
                  <a:gd name="T8" fmla="*/ 0 w 384"/>
                  <a:gd name="T9" fmla="*/ 182 h 183"/>
                  <a:gd name="T10" fmla="*/ 383 w 384"/>
                  <a:gd name="T11" fmla="*/ 182 h 183"/>
                  <a:gd name="T12" fmla="*/ 333 w 384"/>
                  <a:gd name="T13" fmla="*/ 91 h 183"/>
                  <a:gd name="T14" fmla="*/ 304 w 384"/>
                  <a:gd name="T15" fmla="*/ 120 h 183"/>
                  <a:gd name="T16" fmla="*/ 275 w 384"/>
                  <a:gd name="T17" fmla="*/ 91 h 183"/>
                  <a:gd name="T18" fmla="*/ 304 w 384"/>
                  <a:gd name="T19" fmla="*/ 62 h 183"/>
                  <a:gd name="T20" fmla="*/ 333 w 384"/>
                  <a:gd name="T21" fmla="*/ 91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84" h="183">
                    <a:moveTo>
                      <a:pt x="383" y="182"/>
                    </a:moveTo>
                    <a:lnTo>
                      <a:pt x="383" y="29"/>
                    </a:lnTo>
                    <a:cubicBezTo>
                      <a:pt x="383" y="12"/>
                      <a:pt x="370" y="0"/>
                      <a:pt x="354" y="0"/>
                    </a:cubicBezTo>
                    <a:lnTo>
                      <a:pt x="0" y="0"/>
                    </a:lnTo>
                    <a:lnTo>
                      <a:pt x="0" y="182"/>
                    </a:lnTo>
                    <a:lnTo>
                      <a:pt x="383" y="182"/>
                    </a:lnTo>
                    <a:close/>
                    <a:moveTo>
                      <a:pt x="333" y="91"/>
                    </a:moveTo>
                    <a:cubicBezTo>
                      <a:pt x="333" y="108"/>
                      <a:pt x="321" y="120"/>
                      <a:pt x="304" y="120"/>
                    </a:cubicBezTo>
                    <a:cubicBezTo>
                      <a:pt x="287" y="120"/>
                      <a:pt x="275" y="108"/>
                      <a:pt x="275" y="91"/>
                    </a:cubicBezTo>
                    <a:cubicBezTo>
                      <a:pt x="275" y="74"/>
                      <a:pt x="287" y="62"/>
                      <a:pt x="304" y="62"/>
                    </a:cubicBezTo>
                    <a:cubicBezTo>
                      <a:pt x="321" y="62"/>
                      <a:pt x="333" y="74"/>
                      <a:pt x="333" y="91"/>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12" name="Freeform 23">
                <a:extLst>
                  <a:ext uri="{FF2B5EF4-FFF2-40B4-BE49-F238E27FC236}">
                    <a16:creationId xmlns:a16="http://schemas.microsoft.com/office/drawing/2014/main" id="{21FE0332-952B-4E7E-B7A4-58305426BBD5}"/>
                  </a:ext>
                </a:extLst>
              </p:cNvPr>
              <p:cNvSpPr>
                <a:spLocks noChangeArrowheads="1"/>
              </p:cNvSpPr>
              <p:nvPr/>
            </p:nvSpPr>
            <p:spPr bwMode="auto">
              <a:xfrm>
                <a:off x="6584950" y="3827463"/>
                <a:ext cx="138113" cy="66675"/>
              </a:xfrm>
              <a:custGeom>
                <a:avLst/>
                <a:gdLst>
                  <a:gd name="T0" fmla="*/ 383 w 384"/>
                  <a:gd name="T1" fmla="*/ 0 h 184"/>
                  <a:gd name="T2" fmla="*/ 0 w 384"/>
                  <a:gd name="T3" fmla="*/ 0 h 184"/>
                  <a:gd name="T4" fmla="*/ 0 w 384"/>
                  <a:gd name="T5" fmla="*/ 183 h 184"/>
                  <a:gd name="T6" fmla="*/ 383 w 384"/>
                  <a:gd name="T7" fmla="*/ 183 h 184"/>
                  <a:gd name="T8" fmla="*/ 383 w 384"/>
                  <a:gd name="T9" fmla="*/ 0 h 184"/>
                  <a:gd name="T10" fmla="*/ 333 w 384"/>
                  <a:gd name="T11" fmla="*/ 96 h 184"/>
                  <a:gd name="T12" fmla="*/ 304 w 384"/>
                  <a:gd name="T13" fmla="*/ 125 h 184"/>
                  <a:gd name="T14" fmla="*/ 275 w 384"/>
                  <a:gd name="T15" fmla="*/ 96 h 184"/>
                  <a:gd name="T16" fmla="*/ 304 w 384"/>
                  <a:gd name="T17" fmla="*/ 67 h 184"/>
                  <a:gd name="T18" fmla="*/ 333 w 384"/>
                  <a:gd name="T19" fmla="*/ 96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4" h="184">
                    <a:moveTo>
                      <a:pt x="383" y="0"/>
                    </a:moveTo>
                    <a:lnTo>
                      <a:pt x="0" y="0"/>
                    </a:lnTo>
                    <a:lnTo>
                      <a:pt x="0" y="183"/>
                    </a:lnTo>
                    <a:lnTo>
                      <a:pt x="383" y="183"/>
                    </a:lnTo>
                    <a:lnTo>
                      <a:pt x="383" y="0"/>
                    </a:lnTo>
                    <a:close/>
                    <a:moveTo>
                      <a:pt x="333" y="96"/>
                    </a:moveTo>
                    <a:cubicBezTo>
                      <a:pt x="333" y="113"/>
                      <a:pt x="321" y="125"/>
                      <a:pt x="304" y="125"/>
                    </a:cubicBezTo>
                    <a:cubicBezTo>
                      <a:pt x="287" y="125"/>
                      <a:pt x="275" y="113"/>
                      <a:pt x="275" y="96"/>
                    </a:cubicBezTo>
                    <a:cubicBezTo>
                      <a:pt x="275" y="79"/>
                      <a:pt x="287" y="67"/>
                      <a:pt x="304" y="67"/>
                    </a:cubicBezTo>
                    <a:cubicBezTo>
                      <a:pt x="321" y="67"/>
                      <a:pt x="333" y="79"/>
                      <a:pt x="333" y="96"/>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13" name="Freeform 24">
                <a:extLst>
                  <a:ext uri="{FF2B5EF4-FFF2-40B4-BE49-F238E27FC236}">
                    <a16:creationId xmlns:a16="http://schemas.microsoft.com/office/drawing/2014/main" id="{841F86DF-C9F7-4102-BF09-83FEE2E45266}"/>
                  </a:ext>
                </a:extLst>
              </p:cNvPr>
              <p:cNvSpPr>
                <a:spLocks noChangeArrowheads="1"/>
              </p:cNvSpPr>
              <p:nvPr/>
            </p:nvSpPr>
            <p:spPr bwMode="auto">
              <a:xfrm>
                <a:off x="6584950" y="3911600"/>
                <a:ext cx="138113" cy="66675"/>
              </a:xfrm>
              <a:custGeom>
                <a:avLst/>
                <a:gdLst>
                  <a:gd name="T0" fmla="*/ 383 w 384"/>
                  <a:gd name="T1" fmla="*/ 0 h 184"/>
                  <a:gd name="T2" fmla="*/ 0 w 384"/>
                  <a:gd name="T3" fmla="*/ 0 h 184"/>
                  <a:gd name="T4" fmla="*/ 0 w 384"/>
                  <a:gd name="T5" fmla="*/ 183 h 184"/>
                  <a:gd name="T6" fmla="*/ 383 w 384"/>
                  <a:gd name="T7" fmla="*/ 183 h 184"/>
                  <a:gd name="T8" fmla="*/ 383 w 384"/>
                  <a:gd name="T9" fmla="*/ 0 h 184"/>
                  <a:gd name="T10" fmla="*/ 333 w 384"/>
                  <a:gd name="T11" fmla="*/ 92 h 184"/>
                  <a:gd name="T12" fmla="*/ 304 w 384"/>
                  <a:gd name="T13" fmla="*/ 121 h 184"/>
                  <a:gd name="T14" fmla="*/ 275 w 384"/>
                  <a:gd name="T15" fmla="*/ 92 h 184"/>
                  <a:gd name="T16" fmla="*/ 304 w 384"/>
                  <a:gd name="T17" fmla="*/ 62 h 184"/>
                  <a:gd name="T18" fmla="*/ 333 w 384"/>
                  <a:gd name="T19" fmla="*/ 92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4" h="184">
                    <a:moveTo>
                      <a:pt x="383" y="0"/>
                    </a:moveTo>
                    <a:lnTo>
                      <a:pt x="0" y="0"/>
                    </a:lnTo>
                    <a:lnTo>
                      <a:pt x="0" y="183"/>
                    </a:lnTo>
                    <a:lnTo>
                      <a:pt x="383" y="183"/>
                    </a:lnTo>
                    <a:lnTo>
                      <a:pt x="383" y="0"/>
                    </a:lnTo>
                    <a:close/>
                    <a:moveTo>
                      <a:pt x="333" y="92"/>
                    </a:moveTo>
                    <a:cubicBezTo>
                      <a:pt x="333" y="109"/>
                      <a:pt x="321" y="121"/>
                      <a:pt x="304" y="121"/>
                    </a:cubicBezTo>
                    <a:cubicBezTo>
                      <a:pt x="287" y="121"/>
                      <a:pt x="275" y="109"/>
                      <a:pt x="275" y="92"/>
                    </a:cubicBezTo>
                    <a:cubicBezTo>
                      <a:pt x="275" y="76"/>
                      <a:pt x="287" y="62"/>
                      <a:pt x="304" y="62"/>
                    </a:cubicBezTo>
                    <a:cubicBezTo>
                      <a:pt x="321" y="62"/>
                      <a:pt x="333" y="76"/>
                      <a:pt x="333" y="92"/>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14" name="Freeform 25">
                <a:extLst>
                  <a:ext uri="{FF2B5EF4-FFF2-40B4-BE49-F238E27FC236}">
                    <a16:creationId xmlns:a16="http://schemas.microsoft.com/office/drawing/2014/main" id="{236128C4-E1FC-470F-B8A7-74A607F62782}"/>
                  </a:ext>
                </a:extLst>
              </p:cNvPr>
              <p:cNvSpPr>
                <a:spLocks noChangeArrowheads="1"/>
              </p:cNvSpPr>
              <p:nvPr/>
            </p:nvSpPr>
            <p:spPr bwMode="auto">
              <a:xfrm>
                <a:off x="6315075" y="4003675"/>
                <a:ext cx="252413" cy="84138"/>
              </a:xfrm>
              <a:custGeom>
                <a:avLst/>
                <a:gdLst>
                  <a:gd name="T0" fmla="*/ 0 w 700"/>
                  <a:gd name="T1" fmla="*/ 4 h 233"/>
                  <a:gd name="T2" fmla="*/ 0 w 700"/>
                  <a:gd name="T3" fmla="*/ 20 h 233"/>
                  <a:gd name="T4" fmla="*/ 0 w 700"/>
                  <a:gd name="T5" fmla="*/ 20 h 233"/>
                  <a:gd name="T6" fmla="*/ 54 w 700"/>
                  <a:gd name="T7" fmla="*/ 37 h 233"/>
                  <a:gd name="T8" fmla="*/ 137 w 700"/>
                  <a:gd name="T9" fmla="*/ 62 h 233"/>
                  <a:gd name="T10" fmla="*/ 162 w 700"/>
                  <a:gd name="T11" fmla="*/ 70 h 233"/>
                  <a:gd name="T12" fmla="*/ 283 w 700"/>
                  <a:gd name="T13" fmla="*/ 232 h 233"/>
                  <a:gd name="T14" fmla="*/ 699 w 700"/>
                  <a:gd name="T15" fmla="*/ 232 h 233"/>
                  <a:gd name="T16" fmla="*/ 699 w 700"/>
                  <a:gd name="T17" fmla="*/ 0 h 233"/>
                  <a:gd name="T18" fmla="*/ 0 w 700"/>
                  <a:gd name="T19" fmla="*/ 0 h 233"/>
                  <a:gd name="T20" fmla="*/ 0 w 700"/>
                  <a:gd name="T21" fmla="*/ 4 h 233"/>
                  <a:gd name="T22" fmla="*/ 603 w 700"/>
                  <a:gd name="T23" fmla="*/ 158 h 233"/>
                  <a:gd name="T24" fmla="*/ 566 w 700"/>
                  <a:gd name="T25" fmla="*/ 120 h 233"/>
                  <a:gd name="T26" fmla="*/ 603 w 700"/>
                  <a:gd name="T27" fmla="*/ 83 h 233"/>
                  <a:gd name="T28" fmla="*/ 640 w 700"/>
                  <a:gd name="T29" fmla="*/ 120 h 233"/>
                  <a:gd name="T30" fmla="*/ 603 w 700"/>
                  <a:gd name="T31" fmla="*/ 158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00" h="233">
                    <a:moveTo>
                      <a:pt x="0" y="4"/>
                    </a:moveTo>
                    <a:lnTo>
                      <a:pt x="0" y="20"/>
                    </a:lnTo>
                    <a:lnTo>
                      <a:pt x="0" y="20"/>
                    </a:lnTo>
                    <a:cubicBezTo>
                      <a:pt x="17" y="25"/>
                      <a:pt x="33" y="29"/>
                      <a:pt x="54" y="37"/>
                    </a:cubicBezTo>
                    <a:cubicBezTo>
                      <a:pt x="87" y="45"/>
                      <a:pt x="117" y="54"/>
                      <a:pt x="137" y="62"/>
                    </a:cubicBezTo>
                    <a:lnTo>
                      <a:pt x="162" y="70"/>
                    </a:lnTo>
                    <a:cubicBezTo>
                      <a:pt x="225" y="104"/>
                      <a:pt x="270" y="166"/>
                      <a:pt x="283" y="232"/>
                    </a:cubicBezTo>
                    <a:lnTo>
                      <a:pt x="699" y="232"/>
                    </a:lnTo>
                    <a:lnTo>
                      <a:pt x="699" y="0"/>
                    </a:lnTo>
                    <a:lnTo>
                      <a:pt x="0" y="0"/>
                    </a:lnTo>
                    <a:lnTo>
                      <a:pt x="0" y="4"/>
                    </a:lnTo>
                    <a:close/>
                    <a:moveTo>
                      <a:pt x="603" y="158"/>
                    </a:moveTo>
                    <a:cubicBezTo>
                      <a:pt x="582" y="158"/>
                      <a:pt x="566" y="141"/>
                      <a:pt x="566" y="120"/>
                    </a:cubicBezTo>
                    <a:cubicBezTo>
                      <a:pt x="566" y="99"/>
                      <a:pt x="582" y="83"/>
                      <a:pt x="603" y="83"/>
                    </a:cubicBezTo>
                    <a:cubicBezTo>
                      <a:pt x="624" y="83"/>
                      <a:pt x="640" y="99"/>
                      <a:pt x="640" y="120"/>
                    </a:cubicBezTo>
                    <a:cubicBezTo>
                      <a:pt x="640" y="141"/>
                      <a:pt x="624" y="158"/>
                      <a:pt x="603" y="158"/>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15" name="Freeform 26">
                <a:extLst>
                  <a:ext uri="{FF2B5EF4-FFF2-40B4-BE49-F238E27FC236}">
                    <a16:creationId xmlns:a16="http://schemas.microsoft.com/office/drawing/2014/main" id="{D93E1C01-BCBA-4DD6-961A-34722FB3C405}"/>
                  </a:ext>
                </a:extLst>
              </p:cNvPr>
              <p:cNvSpPr>
                <a:spLocks noChangeArrowheads="1"/>
              </p:cNvSpPr>
              <p:nvPr/>
            </p:nvSpPr>
            <p:spPr bwMode="auto">
              <a:xfrm>
                <a:off x="6418263" y="4111625"/>
                <a:ext cx="149225" cy="82550"/>
              </a:xfrm>
              <a:custGeom>
                <a:avLst/>
                <a:gdLst>
                  <a:gd name="T0" fmla="*/ 0 w 413"/>
                  <a:gd name="T1" fmla="*/ 0 h 230"/>
                  <a:gd name="T2" fmla="*/ 0 w 413"/>
                  <a:gd name="T3" fmla="*/ 229 h 230"/>
                  <a:gd name="T4" fmla="*/ 378 w 413"/>
                  <a:gd name="T5" fmla="*/ 229 h 230"/>
                  <a:gd name="T6" fmla="*/ 412 w 413"/>
                  <a:gd name="T7" fmla="*/ 195 h 230"/>
                  <a:gd name="T8" fmla="*/ 412 w 413"/>
                  <a:gd name="T9" fmla="*/ 0 h 230"/>
                  <a:gd name="T10" fmla="*/ 0 w 413"/>
                  <a:gd name="T11" fmla="*/ 0 h 230"/>
                  <a:gd name="T12" fmla="*/ 316 w 413"/>
                  <a:gd name="T13" fmla="*/ 150 h 230"/>
                  <a:gd name="T14" fmla="*/ 279 w 413"/>
                  <a:gd name="T15" fmla="*/ 112 h 230"/>
                  <a:gd name="T16" fmla="*/ 316 w 413"/>
                  <a:gd name="T17" fmla="*/ 75 h 230"/>
                  <a:gd name="T18" fmla="*/ 353 w 413"/>
                  <a:gd name="T19" fmla="*/ 112 h 230"/>
                  <a:gd name="T20" fmla="*/ 316 w 413"/>
                  <a:gd name="T21" fmla="*/ 150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13" h="230">
                    <a:moveTo>
                      <a:pt x="0" y="0"/>
                    </a:moveTo>
                    <a:lnTo>
                      <a:pt x="0" y="229"/>
                    </a:lnTo>
                    <a:lnTo>
                      <a:pt x="378" y="229"/>
                    </a:lnTo>
                    <a:cubicBezTo>
                      <a:pt x="399" y="229"/>
                      <a:pt x="412" y="212"/>
                      <a:pt x="412" y="195"/>
                    </a:cubicBezTo>
                    <a:lnTo>
                      <a:pt x="412" y="0"/>
                    </a:lnTo>
                    <a:lnTo>
                      <a:pt x="0" y="0"/>
                    </a:lnTo>
                    <a:close/>
                    <a:moveTo>
                      <a:pt x="316" y="150"/>
                    </a:moveTo>
                    <a:cubicBezTo>
                      <a:pt x="295" y="150"/>
                      <a:pt x="279" y="133"/>
                      <a:pt x="279" y="112"/>
                    </a:cubicBezTo>
                    <a:cubicBezTo>
                      <a:pt x="279" y="92"/>
                      <a:pt x="295" y="75"/>
                      <a:pt x="316" y="75"/>
                    </a:cubicBezTo>
                    <a:cubicBezTo>
                      <a:pt x="337" y="75"/>
                      <a:pt x="353" y="92"/>
                      <a:pt x="353" y="112"/>
                    </a:cubicBezTo>
                    <a:cubicBezTo>
                      <a:pt x="353" y="133"/>
                      <a:pt x="337" y="150"/>
                      <a:pt x="316" y="150"/>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16" name="Freeform 27">
                <a:extLst>
                  <a:ext uri="{FF2B5EF4-FFF2-40B4-BE49-F238E27FC236}">
                    <a16:creationId xmlns:a16="http://schemas.microsoft.com/office/drawing/2014/main" id="{5DB8F4B5-7369-4CF4-BAF8-527064884CC4}"/>
                  </a:ext>
                </a:extLst>
              </p:cNvPr>
              <p:cNvSpPr>
                <a:spLocks noChangeArrowheads="1"/>
              </p:cNvSpPr>
              <p:nvPr/>
            </p:nvSpPr>
            <p:spPr bwMode="auto">
              <a:xfrm>
                <a:off x="6316663" y="3684588"/>
                <a:ext cx="252412" cy="82550"/>
              </a:xfrm>
              <a:custGeom>
                <a:avLst/>
                <a:gdLst>
                  <a:gd name="T0" fmla="*/ 695 w 700"/>
                  <a:gd name="T1" fmla="*/ 34 h 230"/>
                  <a:gd name="T2" fmla="*/ 661 w 700"/>
                  <a:gd name="T3" fmla="*/ 0 h 230"/>
                  <a:gd name="T4" fmla="*/ 34 w 700"/>
                  <a:gd name="T5" fmla="*/ 0 h 230"/>
                  <a:gd name="T6" fmla="*/ 0 w 700"/>
                  <a:gd name="T7" fmla="*/ 34 h 230"/>
                  <a:gd name="T8" fmla="*/ 0 w 700"/>
                  <a:gd name="T9" fmla="*/ 229 h 230"/>
                  <a:gd name="T10" fmla="*/ 699 w 700"/>
                  <a:gd name="T11" fmla="*/ 229 h 230"/>
                  <a:gd name="T12" fmla="*/ 699 w 700"/>
                  <a:gd name="T13" fmla="*/ 34 h 230"/>
                  <a:gd name="T14" fmla="*/ 695 w 700"/>
                  <a:gd name="T15" fmla="*/ 34 h 230"/>
                  <a:gd name="T16" fmla="*/ 562 w 700"/>
                  <a:gd name="T17" fmla="*/ 121 h 230"/>
                  <a:gd name="T18" fmla="*/ 599 w 700"/>
                  <a:gd name="T19" fmla="*/ 83 h 230"/>
                  <a:gd name="T20" fmla="*/ 636 w 700"/>
                  <a:gd name="T21" fmla="*/ 121 h 230"/>
                  <a:gd name="T22" fmla="*/ 599 w 700"/>
                  <a:gd name="T23" fmla="*/ 158 h 230"/>
                  <a:gd name="T24" fmla="*/ 562 w 700"/>
                  <a:gd name="T25" fmla="*/ 121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0" h="230">
                    <a:moveTo>
                      <a:pt x="695" y="34"/>
                    </a:moveTo>
                    <a:cubicBezTo>
                      <a:pt x="695" y="13"/>
                      <a:pt x="678" y="0"/>
                      <a:pt x="661" y="0"/>
                    </a:cubicBezTo>
                    <a:lnTo>
                      <a:pt x="34" y="0"/>
                    </a:lnTo>
                    <a:cubicBezTo>
                      <a:pt x="13" y="0"/>
                      <a:pt x="0" y="17"/>
                      <a:pt x="0" y="34"/>
                    </a:cubicBezTo>
                    <a:lnTo>
                      <a:pt x="0" y="229"/>
                    </a:lnTo>
                    <a:lnTo>
                      <a:pt x="699" y="229"/>
                    </a:lnTo>
                    <a:lnTo>
                      <a:pt x="699" y="34"/>
                    </a:lnTo>
                    <a:lnTo>
                      <a:pt x="695" y="34"/>
                    </a:lnTo>
                    <a:close/>
                    <a:moveTo>
                      <a:pt x="562" y="121"/>
                    </a:moveTo>
                    <a:cubicBezTo>
                      <a:pt x="562" y="100"/>
                      <a:pt x="578" y="83"/>
                      <a:pt x="599" y="83"/>
                    </a:cubicBezTo>
                    <a:cubicBezTo>
                      <a:pt x="620" y="83"/>
                      <a:pt x="636" y="100"/>
                      <a:pt x="636" y="121"/>
                    </a:cubicBezTo>
                    <a:cubicBezTo>
                      <a:pt x="636" y="142"/>
                      <a:pt x="620" y="158"/>
                      <a:pt x="599" y="158"/>
                    </a:cubicBezTo>
                    <a:cubicBezTo>
                      <a:pt x="578" y="158"/>
                      <a:pt x="562" y="142"/>
                      <a:pt x="562" y="121"/>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17" name="Freeform 28">
                <a:extLst>
                  <a:ext uri="{FF2B5EF4-FFF2-40B4-BE49-F238E27FC236}">
                    <a16:creationId xmlns:a16="http://schemas.microsoft.com/office/drawing/2014/main" id="{B6A1A8C6-DCDD-401F-803D-9BD99A235D39}"/>
                  </a:ext>
                </a:extLst>
              </p:cNvPr>
              <p:cNvSpPr>
                <a:spLocks noChangeArrowheads="1"/>
              </p:cNvSpPr>
              <p:nvPr/>
            </p:nvSpPr>
            <p:spPr bwMode="auto">
              <a:xfrm>
                <a:off x="6327775" y="3897313"/>
                <a:ext cx="239713" cy="84137"/>
              </a:xfrm>
              <a:custGeom>
                <a:avLst/>
                <a:gdLst>
                  <a:gd name="T0" fmla="*/ 21 w 667"/>
                  <a:gd name="T1" fmla="*/ 4 h 233"/>
                  <a:gd name="T2" fmla="*/ 13 w 667"/>
                  <a:gd name="T3" fmla="*/ 66 h 233"/>
                  <a:gd name="T4" fmla="*/ 25 w 667"/>
                  <a:gd name="T5" fmla="*/ 133 h 233"/>
                  <a:gd name="T6" fmla="*/ 17 w 667"/>
                  <a:gd name="T7" fmla="*/ 191 h 233"/>
                  <a:gd name="T8" fmla="*/ 0 w 667"/>
                  <a:gd name="T9" fmla="*/ 232 h 233"/>
                  <a:gd name="T10" fmla="*/ 666 w 667"/>
                  <a:gd name="T11" fmla="*/ 232 h 233"/>
                  <a:gd name="T12" fmla="*/ 666 w 667"/>
                  <a:gd name="T13" fmla="*/ 0 h 233"/>
                  <a:gd name="T14" fmla="*/ 21 w 667"/>
                  <a:gd name="T15" fmla="*/ 0 h 233"/>
                  <a:gd name="T16" fmla="*/ 21 w 667"/>
                  <a:gd name="T17" fmla="*/ 4 h 233"/>
                  <a:gd name="T18" fmla="*/ 570 w 667"/>
                  <a:gd name="T19" fmla="*/ 157 h 233"/>
                  <a:gd name="T20" fmla="*/ 533 w 667"/>
                  <a:gd name="T21" fmla="*/ 120 h 233"/>
                  <a:gd name="T22" fmla="*/ 570 w 667"/>
                  <a:gd name="T23" fmla="*/ 83 h 233"/>
                  <a:gd name="T24" fmla="*/ 607 w 667"/>
                  <a:gd name="T25" fmla="*/ 120 h 233"/>
                  <a:gd name="T26" fmla="*/ 570 w 667"/>
                  <a:gd name="T27" fmla="*/ 157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67" h="233">
                    <a:moveTo>
                      <a:pt x="21" y="4"/>
                    </a:moveTo>
                    <a:cubicBezTo>
                      <a:pt x="21" y="24"/>
                      <a:pt x="17" y="45"/>
                      <a:pt x="13" y="66"/>
                    </a:cubicBezTo>
                    <a:cubicBezTo>
                      <a:pt x="25" y="87"/>
                      <a:pt x="29" y="112"/>
                      <a:pt x="25" y="133"/>
                    </a:cubicBezTo>
                    <a:lnTo>
                      <a:pt x="17" y="191"/>
                    </a:lnTo>
                    <a:cubicBezTo>
                      <a:pt x="13" y="207"/>
                      <a:pt x="9" y="220"/>
                      <a:pt x="0" y="232"/>
                    </a:cubicBezTo>
                    <a:lnTo>
                      <a:pt x="666" y="232"/>
                    </a:lnTo>
                    <a:lnTo>
                      <a:pt x="666" y="0"/>
                    </a:lnTo>
                    <a:lnTo>
                      <a:pt x="21" y="0"/>
                    </a:lnTo>
                    <a:lnTo>
                      <a:pt x="21" y="4"/>
                    </a:lnTo>
                    <a:close/>
                    <a:moveTo>
                      <a:pt x="570" y="157"/>
                    </a:moveTo>
                    <a:cubicBezTo>
                      <a:pt x="549" y="157"/>
                      <a:pt x="533" y="141"/>
                      <a:pt x="533" y="120"/>
                    </a:cubicBezTo>
                    <a:cubicBezTo>
                      <a:pt x="533" y="99"/>
                      <a:pt x="549" y="83"/>
                      <a:pt x="570" y="83"/>
                    </a:cubicBezTo>
                    <a:cubicBezTo>
                      <a:pt x="591" y="83"/>
                      <a:pt x="607" y="99"/>
                      <a:pt x="607" y="120"/>
                    </a:cubicBezTo>
                    <a:cubicBezTo>
                      <a:pt x="607" y="141"/>
                      <a:pt x="591" y="157"/>
                      <a:pt x="570" y="157"/>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18" name="Freeform 29">
                <a:extLst>
                  <a:ext uri="{FF2B5EF4-FFF2-40B4-BE49-F238E27FC236}">
                    <a16:creationId xmlns:a16="http://schemas.microsoft.com/office/drawing/2014/main" id="{F2CAA3D9-02BC-4F9D-91AA-A6499788A83B}"/>
                  </a:ext>
                </a:extLst>
              </p:cNvPr>
              <p:cNvSpPr>
                <a:spLocks noChangeArrowheads="1"/>
              </p:cNvSpPr>
              <p:nvPr/>
            </p:nvSpPr>
            <p:spPr bwMode="auto">
              <a:xfrm>
                <a:off x="6315075" y="3790950"/>
                <a:ext cx="252413" cy="84138"/>
              </a:xfrm>
              <a:custGeom>
                <a:avLst/>
                <a:gdLst>
                  <a:gd name="T0" fmla="*/ 0 w 700"/>
                  <a:gd name="T1" fmla="*/ 0 h 234"/>
                  <a:gd name="T2" fmla="*/ 0 w 700"/>
                  <a:gd name="T3" fmla="*/ 138 h 234"/>
                  <a:gd name="T4" fmla="*/ 50 w 700"/>
                  <a:gd name="T5" fmla="*/ 233 h 234"/>
                  <a:gd name="T6" fmla="*/ 699 w 700"/>
                  <a:gd name="T7" fmla="*/ 233 h 234"/>
                  <a:gd name="T8" fmla="*/ 699 w 700"/>
                  <a:gd name="T9" fmla="*/ 0 h 234"/>
                  <a:gd name="T10" fmla="*/ 0 w 700"/>
                  <a:gd name="T11" fmla="*/ 0 h 234"/>
                  <a:gd name="T12" fmla="*/ 603 w 700"/>
                  <a:gd name="T13" fmla="*/ 158 h 234"/>
                  <a:gd name="T14" fmla="*/ 566 w 700"/>
                  <a:gd name="T15" fmla="*/ 121 h 234"/>
                  <a:gd name="T16" fmla="*/ 603 w 700"/>
                  <a:gd name="T17" fmla="*/ 84 h 234"/>
                  <a:gd name="T18" fmla="*/ 640 w 700"/>
                  <a:gd name="T19" fmla="*/ 121 h 234"/>
                  <a:gd name="T20" fmla="*/ 603 w 700"/>
                  <a:gd name="T21" fmla="*/ 158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00" h="234">
                    <a:moveTo>
                      <a:pt x="0" y="0"/>
                    </a:moveTo>
                    <a:lnTo>
                      <a:pt x="0" y="138"/>
                    </a:lnTo>
                    <a:cubicBezTo>
                      <a:pt x="25" y="167"/>
                      <a:pt x="42" y="200"/>
                      <a:pt x="50" y="233"/>
                    </a:cubicBezTo>
                    <a:lnTo>
                      <a:pt x="699" y="233"/>
                    </a:lnTo>
                    <a:lnTo>
                      <a:pt x="699" y="0"/>
                    </a:lnTo>
                    <a:lnTo>
                      <a:pt x="0" y="0"/>
                    </a:lnTo>
                    <a:close/>
                    <a:moveTo>
                      <a:pt x="603" y="158"/>
                    </a:moveTo>
                    <a:cubicBezTo>
                      <a:pt x="582" y="158"/>
                      <a:pt x="566" y="142"/>
                      <a:pt x="566" y="121"/>
                    </a:cubicBezTo>
                    <a:cubicBezTo>
                      <a:pt x="566" y="100"/>
                      <a:pt x="582" y="84"/>
                      <a:pt x="603" y="84"/>
                    </a:cubicBezTo>
                    <a:cubicBezTo>
                      <a:pt x="624" y="84"/>
                      <a:pt x="640" y="100"/>
                      <a:pt x="640" y="121"/>
                    </a:cubicBezTo>
                    <a:cubicBezTo>
                      <a:pt x="640" y="142"/>
                      <a:pt x="624" y="158"/>
                      <a:pt x="603" y="158"/>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19" name="Freeform 30">
                <a:extLst>
                  <a:ext uri="{FF2B5EF4-FFF2-40B4-BE49-F238E27FC236}">
                    <a16:creationId xmlns:a16="http://schemas.microsoft.com/office/drawing/2014/main" id="{5E4006E9-BC82-489D-B073-A4B1761EDD74}"/>
                  </a:ext>
                </a:extLst>
              </p:cNvPr>
              <p:cNvSpPr>
                <a:spLocks noChangeArrowheads="1"/>
              </p:cNvSpPr>
              <p:nvPr/>
            </p:nvSpPr>
            <p:spPr bwMode="auto">
              <a:xfrm>
                <a:off x="6175375" y="3824288"/>
                <a:ext cx="141288" cy="206375"/>
              </a:xfrm>
              <a:custGeom>
                <a:avLst/>
                <a:gdLst>
                  <a:gd name="T0" fmla="*/ 13 w 392"/>
                  <a:gd name="T1" fmla="*/ 391 h 575"/>
                  <a:gd name="T2" fmla="*/ 50 w 392"/>
                  <a:gd name="T3" fmla="*/ 424 h 575"/>
                  <a:gd name="T4" fmla="*/ 196 w 392"/>
                  <a:gd name="T5" fmla="*/ 574 h 575"/>
                  <a:gd name="T6" fmla="*/ 341 w 392"/>
                  <a:gd name="T7" fmla="*/ 424 h 575"/>
                  <a:gd name="T8" fmla="*/ 379 w 392"/>
                  <a:gd name="T9" fmla="*/ 391 h 575"/>
                  <a:gd name="T10" fmla="*/ 387 w 392"/>
                  <a:gd name="T11" fmla="*/ 333 h 575"/>
                  <a:gd name="T12" fmla="*/ 366 w 392"/>
                  <a:gd name="T13" fmla="*/ 295 h 575"/>
                  <a:gd name="T14" fmla="*/ 379 w 392"/>
                  <a:gd name="T15" fmla="*/ 187 h 575"/>
                  <a:gd name="T16" fmla="*/ 233 w 392"/>
                  <a:gd name="T17" fmla="*/ 37 h 575"/>
                  <a:gd name="T18" fmla="*/ 204 w 392"/>
                  <a:gd name="T19" fmla="*/ 0 h 575"/>
                  <a:gd name="T20" fmla="*/ 4 w 392"/>
                  <a:gd name="T21" fmla="*/ 170 h 575"/>
                  <a:gd name="T22" fmla="*/ 4 w 392"/>
                  <a:gd name="T23" fmla="*/ 191 h 575"/>
                  <a:gd name="T24" fmla="*/ 17 w 392"/>
                  <a:gd name="T25" fmla="*/ 291 h 575"/>
                  <a:gd name="T26" fmla="*/ 4 w 392"/>
                  <a:gd name="T27" fmla="*/ 333 h 575"/>
                  <a:gd name="T28" fmla="*/ 13 w 392"/>
                  <a:gd name="T29" fmla="*/ 391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92" h="575">
                    <a:moveTo>
                      <a:pt x="13" y="391"/>
                    </a:moveTo>
                    <a:cubicBezTo>
                      <a:pt x="17" y="407"/>
                      <a:pt x="29" y="424"/>
                      <a:pt x="50" y="424"/>
                    </a:cubicBezTo>
                    <a:cubicBezTo>
                      <a:pt x="71" y="565"/>
                      <a:pt x="180" y="574"/>
                      <a:pt x="196" y="574"/>
                    </a:cubicBezTo>
                    <a:cubicBezTo>
                      <a:pt x="213" y="574"/>
                      <a:pt x="320" y="569"/>
                      <a:pt x="341" y="424"/>
                    </a:cubicBezTo>
                    <a:cubicBezTo>
                      <a:pt x="362" y="424"/>
                      <a:pt x="374" y="412"/>
                      <a:pt x="379" y="391"/>
                    </a:cubicBezTo>
                    <a:lnTo>
                      <a:pt x="387" y="333"/>
                    </a:lnTo>
                    <a:cubicBezTo>
                      <a:pt x="391" y="316"/>
                      <a:pt x="383" y="299"/>
                      <a:pt x="366" y="295"/>
                    </a:cubicBezTo>
                    <a:cubicBezTo>
                      <a:pt x="370" y="270"/>
                      <a:pt x="379" y="224"/>
                      <a:pt x="379" y="187"/>
                    </a:cubicBezTo>
                    <a:cubicBezTo>
                      <a:pt x="379" y="116"/>
                      <a:pt x="316" y="46"/>
                      <a:pt x="233" y="37"/>
                    </a:cubicBezTo>
                    <a:lnTo>
                      <a:pt x="204" y="0"/>
                    </a:lnTo>
                    <a:cubicBezTo>
                      <a:pt x="4" y="8"/>
                      <a:pt x="4" y="170"/>
                      <a:pt x="4" y="170"/>
                    </a:cubicBezTo>
                    <a:lnTo>
                      <a:pt x="4" y="191"/>
                    </a:lnTo>
                    <a:cubicBezTo>
                      <a:pt x="4" y="229"/>
                      <a:pt x="13" y="270"/>
                      <a:pt x="17" y="291"/>
                    </a:cubicBezTo>
                    <a:cubicBezTo>
                      <a:pt x="9" y="303"/>
                      <a:pt x="0" y="316"/>
                      <a:pt x="4" y="333"/>
                    </a:cubicBezTo>
                    <a:lnTo>
                      <a:pt x="13" y="391"/>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20" name="Freeform 31">
                <a:extLst>
                  <a:ext uri="{FF2B5EF4-FFF2-40B4-BE49-F238E27FC236}">
                    <a16:creationId xmlns:a16="http://schemas.microsoft.com/office/drawing/2014/main" id="{249F2FD5-AD36-45FC-8BB9-9C99D4C9FEFC}"/>
                  </a:ext>
                </a:extLst>
              </p:cNvPr>
              <p:cNvSpPr>
                <a:spLocks noChangeArrowheads="1"/>
              </p:cNvSpPr>
              <p:nvPr/>
            </p:nvSpPr>
            <p:spPr bwMode="auto">
              <a:xfrm>
                <a:off x="6096000" y="4029075"/>
                <a:ext cx="300038" cy="166688"/>
              </a:xfrm>
              <a:custGeom>
                <a:avLst/>
                <a:gdLst>
                  <a:gd name="T0" fmla="*/ 0 w 832"/>
                  <a:gd name="T1" fmla="*/ 462 h 463"/>
                  <a:gd name="T2" fmla="*/ 0 w 832"/>
                  <a:gd name="T3" fmla="*/ 204 h 463"/>
                  <a:gd name="T4" fmla="*/ 87 w 832"/>
                  <a:gd name="T5" fmla="*/ 54 h 463"/>
                  <a:gd name="T6" fmla="*/ 87 w 832"/>
                  <a:gd name="T7" fmla="*/ 54 h 463"/>
                  <a:gd name="T8" fmla="*/ 183 w 832"/>
                  <a:gd name="T9" fmla="*/ 25 h 463"/>
                  <a:gd name="T10" fmla="*/ 237 w 832"/>
                  <a:gd name="T11" fmla="*/ 9 h 463"/>
                  <a:gd name="T12" fmla="*/ 274 w 832"/>
                  <a:gd name="T13" fmla="*/ 0 h 463"/>
                  <a:gd name="T14" fmla="*/ 416 w 832"/>
                  <a:gd name="T15" fmla="*/ 59 h 463"/>
                  <a:gd name="T16" fmla="*/ 416 w 832"/>
                  <a:gd name="T17" fmla="*/ 59 h 463"/>
                  <a:gd name="T18" fmla="*/ 557 w 832"/>
                  <a:gd name="T19" fmla="*/ 0 h 463"/>
                  <a:gd name="T20" fmla="*/ 594 w 832"/>
                  <a:gd name="T21" fmla="*/ 9 h 463"/>
                  <a:gd name="T22" fmla="*/ 649 w 832"/>
                  <a:gd name="T23" fmla="*/ 25 h 463"/>
                  <a:gd name="T24" fmla="*/ 744 w 832"/>
                  <a:gd name="T25" fmla="*/ 54 h 463"/>
                  <a:gd name="T26" fmla="*/ 744 w 832"/>
                  <a:gd name="T27" fmla="*/ 54 h 463"/>
                  <a:gd name="T28" fmla="*/ 831 w 832"/>
                  <a:gd name="T29" fmla="*/ 204 h 463"/>
                  <a:gd name="T30" fmla="*/ 831 w 832"/>
                  <a:gd name="T31" fmla="*/ 462 h 463"/>
                  <a:gd name="T32" fmla="*/ 0 w 832"/>
                  <a:gd name="T33" fmla="*/ 462 h 4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32" h="463">
                    <a:moveTo>
                      <a:pt x="0" y="462"/>
                    </a:moveTo>
                    <a:lnTo>
                      <a:pt x="0" y="204"/>
                    </a:lnTo>
                    <a:cubicBezTo>
                      <a:pt x="0" y="142"/>
                      <a:pt x="37" y="84"/>
                      <a:pt x="87" y="54"/>
                    </a:cubicBezTo>
                    <a:lnTo>
                      <a:pt x="87" y="54"/>
                    </a:lnTo>
                    <a:cubicBezTo>
                      <a:pt x="116" y="46"/>
                      <a:pt x="150" y="34"/>
                      <a:pt x="183" y="25"/>
                    </a:cubicBezTo>
                    <a:cubicBezTo>
                      <a:pt x="204" y="21"/>
                      <a:pt x="220" y="13"/>
                      <a:pt x="237" y="9"/>
                    </a:cubicBezTo>
                    <a:cubicBezTo>
                      <a:pt x="258" y="5"/>
                      <a:pt x="274" y="0"/>
                      <a:pt x="274" y="0"/>
                    </a:cubicBezTo>
                    <a:cubicBezTo>
                      <a:pt x="303" y="38"/>
                      <a:pt x="358" y="59"/>
                      <a:pt x="416" y="59"/>
                    </a:cubicBezTo>
                    <a:lnTo>
                      <a:pt x="416" y="59"/>
                    </a:lnTo>
                    <a:cubicBezTo>
                      <a:pt x="474" y="59"/>
                      <a:pt x="528" y="38"/>
                      <a:pt x="557" y="0"/>
                    </a:cubicBezTo>
                    <a:cubicBezTo>
                      <a:pt x="557" y="0"/>
                      <a:pt x="574" y="5"/>
                      <a:pt x="594" y="9"/>
                    </a:cubicBezTo>
                    <a:cubicBezTo>
                      <a:pt x="611" y="13"/>
                      <a:pt x="628" y="17"/>
                      <a:pt x="649" y="25"/>
                    </a:cubicBezTo>
                    <a:cubicBezTo>
                      <a:pt x="682" y="34"/>
                      <a:pt x="719" y="46"/>
                      <a:pt x="744" y="54"/>
                    </a:cubicBezTo>
                    <a:lnTo>
                      <a:pt x="744" y="54"/>
                    </a:lnTo>
                    <a:cubicBezTo>
                      <a:pt x="794" y="84"/>
                      <a:pt x="831" y="138"/>
                      <a:pt x="831" y="204"/>
                    </a:cubicBezTo>
                    <a:lnTo>
                      <a:pt x="831" y="462"/>
                    </a:lnTo>
                    <a:lnTo>
                      <a:pt x="0" y="462"/>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408" name="Rectangle 407">
              <a:extLst>
                <a:ext uri="{FF2B5EF4-FFF2-40B4-BE49-F238E27FC236}">
                  <a16:creationId xmlns:a16="http://schemas.microsoft.com/office/drawing/2014/main" id="{59354C88-028F-4697-9C38-180E8F7D972D}"/>
                </a:ext>
              </a:extLst>
            </p:cNvPr>
            <p:cNvSpPr/>
            <p:nvPr/>
          </p:nvSpPr>
          <p:spPr>
            <a:xfrm>
              <a:off x="4143850" y="4069093"/>
              <a:ext cx="639069" cy="1019296"/>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p>
          </p:txBody>
        </p:sp>
      </p:grpSp>
      <p:grpSp>
        <p:nvGrpSpPr>
          <p:cNvPr id="441" name="Group 440">
            <a:extLst>
              <a:ext uri="{FF2B5EF4-FFF2-40B4-BE49-F238E27FC236}">
                <a16:creationId xmlns:a16="http://schemas.microsoft.com/office/drawing/2014/main" id="{728DF5F3-E4BE-48A1-980E-FDC101698553}"/>
              </a:ext>
            </a:extLst>
          </p:cNvPr>
          <p:cNvGrpSpPr/>
          <p:nvPr/>
        </p:nvGrpSpPr>
        <p:grpSpPr>
          <a:xfrm>
            <a:off x="1252147" y="1322453"/>
            <a:ext cx="638903" cy="1099905"/>
            <a:chOff x="2568775" y="4077183"/>
            <a:chExt cx="639069" cy="1100192"/>
          </a:xfrm>
        </p:grpSpPr>
        <p:grpSp>
          <p:nvGrpSpPr>
            <p:cNvPr id="442" name="Group 441">
              <a:extLst>
                <a:ext uri="{FF2B5EF4-FFF2-40B4-BE49-F238E27FC236}">
                  <a16:creationId xmlns:a16="http://schemas.microsoft.com/office/drawing/2014/main" id="{18796733-79ED-4297-BE4E-91654D995A0E}"/>
                </a:ext>
              </a:extLst>
            </p:cNvPr>
            <p:cNvGrpSpPr/>
            <p:nvPr/>
          </p:nvGrpSpPr>
          <p:grpSpPr>
            <a:xfrm>
              <a:off x="2593484" y="4784913"/>
              <a:ext cx="589651" cy="360286"/>
              <a:chOff x="5573395" y="2827618"/>
              <a:chExt cx="922337" cy="563563"/>
            </a:xfrm>
          </p:grpSpPr>
          <p:grpSp>
            <p:nvGrpSpPr>
              <p:cNvPr id="450" name="Group 449">
                <a:extLst>
                  <a:ext uri="{FF2B5EF4-FFF2-40B4-BE49-F238E27FC236}">
                    <a16:creationId xmlns:a16="http://schemas.microsoft.com/office/drawing/2014/main" id="{27D2B7FE-450E-487C-80B2-B42656857B27}"/>
                  </a:ext>
                </a:extLst>
              </p:cNvPr>
              <p:cNvGrpSpPr/>
              <p:nvPr/>
            </p:nvGrpSpPr>
            <p:grpSpPr>
              <a:xfrm>
                <a:off x="5589270" y="2827618"/>
                <a:ext cx="827087" cy="125413"/>
                <a:chOff x="1293813" y="2730500"/>
                <a:chExt cx="827087" cy="125413"/>
              </a:xfrm>
              <a:solidFill>
                <a:srgbClr val="5F5F5F"/>
              </a:solidFill>
            </p:grpSpPr>
            <p:sp>
              <p:nvSpPr>
                <p:cNvPr id="570" name="Freeform 45">
                  <a:extLst>
                    <a:ext uri="{FF2B5EF4-FFF2-40B4-BE49-F238E27FC236}">
                      <a16:creationId xmlns:a16="http://schemas.microsoft.com/office/drawing/2014/main" id="{0AFD2267-937B-4899-A55C-E899F5E16FE5}"/>
                    </a:ext>
                  </a:extLst>
                </p:cNvPr>
                <p:cNvSpPr>
                  <a:spLocks noChangeArrowheads="1"/>
                </p:cNvSpPr>
                <p:nvPr/>
              </p:nvSpPr>
              <p:spPr bwMode="auto">
                <a:xfrm>
                  <a:off x="1293813" y="2730500"/>
                  <a:ext cx="101600" cy="125413"/>
                </a:xfrm>
                <a:custGeom>
                  <a:avLst/>
                  <a:gdLst>
                    <a:gd name="T0" fmla="*/ 207 w 284"/>
                    <a:gd name="T1" fmla="*/ 116 h 348"/>
                    <a:gd name="T2" fmla="*/ 153 w 284"/>
                    <a:gd name="T3" fmla="*/ 57 h 348"/>
                    <a:gd name="T4" fmla="*/ 77 w 284"/>
                    <a:gd name="T5" fmla="*/ 181 h 348"/>
                    <a:gd name="T6" fmla="*/ 147 w 284"/>
                    <a:gd name="T7" fmla="*/ 297 h 348"/>
                    <a:gd name="T8" fmla="*/ 207 w 284"/>
                    <a:gd name="T9" fmla="*/ 232 h 348"/>
                    <a:gd name="T10" fmla="*/ 283 w 284"/>
                    <a:gd name="T11" fmla="*/ 232 h 348"/>
                    <a:gd name="T12" fmla="*/ 252 w 284"/>
                    <a:gd name="T13" fmla="*/ 311 h 348"/>
                    <a:gd name="T14" fmla="*/ 153 w 284"/>
                    <a:gd name="T15" fmla="*/ 347 h 348"/>
                    <a:gd name="T16" fmla="*/ 0 w 284"/>
                    <a:gd name="T17" fmla="*/ 178 h 348"/>
                    <a:gd name="T18" fmla="*/ 153 w 284"/>
                    <a:gd name="T19" fmla="*/ 0 h 348"/>
                    <a:gd name="T20" fmla="*/ 277 w 284"/>
                    <a:gd name="T21" fmla="*/ 110 h 348"/>
                    <a:gd name="T22" fmla="*/ 207 w 284"/>
                    <a:gd name="T23" fmla="*/ 110 h 348"/>
                    <a:gd name="T24" fmla="*/ 207 w 284"/>
                    <a:gd name="T25" fmla="*/ 116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84" h="348">
                      <a:moveTo>
                        <a:pt x="207" y="116"/>
                      </a:moveTo>
                      <a:cubicBezTo>
                        <a:pt x="207" y="105"/>
                        <a:pt x="201" y="57"/>
                        <a:pt x="153" y="57"/>
                      </a:cubicBezTo>
                      <a:cubicBezTo>
                        <a:pt x="99" y="57"/>
                        <a:pt x="77" y="113"/>
                        <a:pt x="77" y="181"/>
                      </a:cubicBezTo>
                      <a:cubicBezTo>
                        <a:pt x="77" y="201"/>
                        <a:pt x="77" y="297"/>
                        <a:pt x="147" y="297"/>
                      </a:cubicBezTo>
                      <a:cubicBezTo>
                        <a:pt x="178" y="297"/>
                        <a:pt x="207" y="277"/>
                        <a:pt x="207" y="232"/>
                      </a:cubicBezTo>
                      <a:lnTo>
                        <a:pt x="283" y="232"/>
                      </a:lnTo>
                      <a:cubicBezTo>
                        <a:pt x="283" y="251"/>
                        <a:pt x="280" y="282"/>
                        <a:pt x="252" y="311"/>
                      </a:cubicBezTo>
                      <a:cubicBezTo>
                        <a:pt x="221" y="342"/>
                        <a:pt x="184" y="347"/>
                        <a:pt x="153" y="347"/>
                      </a:cubicBezTo>
                      <a:cubicBezTo>
                        <a:pt x="37" y="347"/>
                        <a:pt x="0" y="263"/>
                        <a:pt x="0" y="178"/>
                      </a:cubicBezTo>
                      <a:cubicBezTo>
                        <a:pt x="0" y="71"/>
                        <a:pt x="60" y="0"/>
                        <a:pt x="153" y="0"/>
                      </a:cubicBezTo>
                      <a:cubicBezTo>
                        <a:pt x="226" y="0"/>
                        <a:pt x="277" y="45"/>
                        <a:pt x="277" y="110"/>
                      </a:cubicBezTo>
                      <a:lnTo>
                        <a:pt x="207" y="110"/>
                      </a:lnTo>
                      <a:lnTo>
                        <a:pt x="207" y="116"/>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71" name="Freeform 46">
                  <a:extLst>
                    <a:ext uri="{FF2B5EF4-FFF2-40B4-BE49-F238E27FC236}">
                      <a16:creationId xmlns:a16="http://schemas.microsoft.com/office/drawing/2014/main" id="{8680E20B-EA2C-48CE-894D-189933825A4F}"/>
                    </a:ext>
                  </a:extLst>
                </p:cNvPr>
                <p:cNvSpPr>
                  <a:spLocks noChangeArrowheads="1"/>
                </p:cNvSpPr>
                <p:nvPr/>
              </p:nvSpPr>
              <p:spPr bwMode="auto">
                <a:xfrm>
                  <a:off x="1419225" y="2768600"/>
                  <a:ext cx="80963" cy="87313"/>
                </a:xfrm>
                <a:custGeom>
                  <a:avLst/>
                  <a:gdLst>
                    <a:gd name="T0" fmla="*/ 70 w 227"/>
                    <a:gd name="T1" fmla="*/ 3 h 241"/>
                    <a:gd name="T2" fmla="*/ 70 w 227"/>
                    <a:gd name="T3" fmla="*/ 141 h 241"/>
                    <a:gd name="T4" fmla="*/ 107 w 227"/>
                    <a:gd name="T5" fmla="*/ 192 h 241"/>
                    <a:gd name="T6" fmla="*/ 152 w 227"/>
                    <a:gd name="T7" fmla="*/ 118 h 241"/>
                    <a:gd name="T8" fmla="*/ 152 w 227"/>
                    <a:gd name="T9" fmla="*/ 0 h 241"/>
                    <a:gd name="T10" fmla="*/ 223 w 227"/>
                    <a:gd name="T11" fmla="*/ 0 h 241"/>
                    <a:gd name="T12" fmla="*/ 223 w 227"/>
                    <a:gd name="T13" fmla="*/ 155 h 241"/>
                    <a:gd name="T14" fmla="*/ 223 w 227"/>
                    <a:gd name="T15" fmla="*/ 217 h 241"/>
                    <a:gd name="T16" fmla="*/ 226 w 227"/>
                    <a:gd name="T17" fmla="*/ 234 h 241"/>
                    <a:gd name="T18" fmla="*/ 158 w 227"/>
                    <a:gd name="T19" fmla="*/ 234 h 241"/>
                    <a:gd name="T20" fmla="*/ 155 w 227"/>
                    <a:gd name="T21" fmla="*/ 203 h 241"/>
                    <a:gd name="T22" fmla="*/ 84 w 227"/>
                    <a:gd name="T23" fmla="*/ 240 h 241"/>
                    <a:gd name="T24" fmla="*/ 14 w 227"/>
                    <a:gd name="T25" fmla="*/ 209 h 241"/>
                    <a:gd name="T26" fmla="*/ 0 w 227"/>
                    <a:gd name="T27" fmla="*/ 146 h 241"/>
                    <a:gd name="T28" fmla="*/ 0 w 227"/>
                    <a:gd name="T29" fmla="*/ 0 h 241"/>
                    <a:gd name="T30" fmla="*/ 70 w 227"/>
                    <a:gd name="T31" fmla="*/ 0 h 241"/>
                    <a:gd name="T32" fmla="*/ 70 w 227"/>
                    <a:gd name="T33" fmla="*/ 3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7" h="241">
                      <a:moveTo>
                        <a:pt x="70" y="3"/>
                      </a:moveTo>
                      <a:lnTo>
                        <a:pt x="70" y="141"/>
                      </a:lnTo>
                      <a:cubicBezTo>
                        <a:pt x="70" y="161"/>
                        <a:pt x="70" y="192"/>
                        <a:pt x="107" y="192"/>
                      </a:cubicBezTo>
                      <a:cubicBezTo>
                        <a:pt x="152" y="192"/>
                        <a:pt x="152" y="158"/>
                        <a:pt x="152" y="118"/>
                      </a:cubicBezTo>
                      <a:lnTo>
                        <a:pt x="152" y="0"/>
                      </a:lnTo>
                      <a:lnTo>
                        <a:pt x="223" y="0"/>
                      </a:lnTo>
                      <a:lnTo>
                        <a:pt x="223" y="155"/>
                      </a:lnTo>
                      <a:cubicBezTo>
                        <a:pt x="223" y="206"/>
                        <a:pt x="223" y="211"/>
                        <a:pt x="223" y="217"/>
                      </a:cubicBezTo>
                      <a:cubicBezTo>
                        <a:pt x="223" y="223"/>
                        <a:pt x="223" y="228"/>
                        <a:pt x="226" y="234"/>
                      </a:cubicBezTo>
                      <a:lnTo>
                        <a:pt x="158" y="234"/>
                      </a:lnTo>
                      <a:lnTo>
                        <a:pt x="155" y="203"/>
                      </a:lnTo>
                      <a:cubicBezTo>
                        <a:pt x="149" y="214"/>
                        <a:pt x="130" y="240"/>
                        <a:pt x="84" y="240"/>
                      </a:cubicBezTo>
                      <a:cubicBezTo>
                        <a:pt x="53" y="240"/>
                        <a:pt x="28" y="225"/>
                        <a:pt x="14" y="209"/>
                      </a:cubicBezTo>
                      <a:cubicBezTo>
                        <a:pt x="0" y="189"/>
                        <a:pt x="0" y="158"/>
                        <a:pt x="0" y="146"/>
                      </a:cubicBezTo>
                      <a:lnTo>
                        <a:pt x="0" y="0"/>
                      </a:lnTo>
                      <a:lnTo>
                        <a:pt x="70" y="0"/>
                      </a:lnTo>
                      <a:lnTo>
                        <a:pt x="70" y="3"/>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72" name="Freeform 47">
                  <a:extLst>
                    <a:ext uri="{FF2B5EF4-FFF2-40B4-BE49-F238E27FC236}">
                      <a16:creationId xmlns:a16="http://schemas.microsoft.com/office/drawing/2014/main" id="{5C474B21-CE0C-42AC-A9E2-7349066C690F}"/>
                    </a:ext>
                  </a:extLst>
                </p:cNvPr>
                <p:cNvSpPr>
                  <a:spLocks noChangeArrowheads="1"/>
                </p:cNvSpPr>
                <p:nvPr/>
              </p:nvSpPr>
              <p:spPr bwMode="auto">
                <a:xfrm>
                  <a:off x="1524000" y="2767013"/>
                  <a:ext cx="73025" cy="88900"/>
                </a:xfrm>
                <a:custGeom>
                  <a:avLst/>
                  <a:gdLst>
                    <a:gd name="T0" fmla="*/ 65 w 204"/>
                    <a:gd name="T1" fmla="*/ 172 h 249"/>
                    <a:gd name="T2" fmla="*/ 105 w 204"/>
                    <a:gd name="T3" fmla="*/ 203 h 249"/>
                    <a:gd name="T4" fmla="*/ 141 w 204"/>
                    <a:gd name="T5" fmla="*/ 175 h 249"/>
                    <a:gd name="T6" fmla="*/ 108 w 204"/>
                    <a:gd name="T7" fmla="*/ 149 h 249"/>
                    <a:gd name="T8" fmla="*/ 65 w 204"/>
                    <a:gd name="T9" fmla="*/ 138 h 249"/>
                    <a:gd name="T10" fmla="*/ 6 w 204"/>
                    <a:gd name="T11" fmla="*/ 73 h 249"/>
                    <a:gd name="T12" fmla="*/ 108 w 204"/>
                    <a:gd name="T13" fmla="*/ 0 h 249"/>
                    <a:gd name="T14" fmla="*/ 198 w 204"/>
                    <a:gd name="T15" fmla="*/ 70 h 249"/>
                    <a:gd name="T16" fmla="*/ 136 w 204"/>
                    <a:gd name="T17" fmla="*/ 70 h 249"/>
                    <a:gd name="T18" fmla="*/ 102 w 204"/>
                    <a:gd name="T19" fmla="*/ 42 h 249"/>
                    <a:gd name="T20" fmla="*/ 68 w 204"/>
                    <a:gd name="T21" fmla="*/ 65 h 249"/>
                    <a:gd name="T22" fmla="*/ 99 w 204"/>
                    <a:gd name="T23" fmla="*/ 90 h 249"/>
                    <a:gd name="T24" fmla="*/ 141 w 204"/>
                    <a:gd name="T25" fmla="*/ 101 h 249"/>
                    <a:gd name="T26" fmla="*/ 203 w 204"/>
                    <a:gd name="T27" fmla="*/ 166 h 249"/>
                    <a:gd name="T28" fmla="*/ 96 w 204"/>
                    <a:gd name="T29" fmla="*/ 248 h 249"/>
                    <a:gd name="T30" fmla="*/ 17 w 204"/>
                    <a:gd name="T31" fmla="*/ 220 h 249"/>
                    <a:gd name="T32" fmla="*/ 0 w 204"/>
                    <a:gd name="T33" fmla="*/ 175 h 249"/>
                    <a:gd name="T34" fmla="*/ 65 w 204"/>
                    <a:gd name="T35" fmla="*/ 175 h 249"/>
                    <a:gd name="T36" fmla="*/ 65 w 204"/>
                    <a:gd name="T37" fmla="*/ 17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4" h="249">
                      <a:moveTo>
                        <a:pt x="65" y="172"/>
                      </a:moveTo>
                      <a:cubicBezTo>
                        <a:pt x="65" y="186"/>
                        <a:pt x="76" y="203"/>
                        <a:pt x="105" y="203"/>
                      </a:cubicBezTo>
                      <a:cubicBezTo>
                        <a:pt x="130" y="203"/>
                        <a:pt x="141" y="189"/>
                        <a:pt x="141" y="175"/>
                      </a:cubicBezTo>
                      <a:cubicBezTo>
                        <a:pt x="141" y="164"/>
                        <a:pt x="136" y="155"/>
                        <a:pt x="108" y="149"/>
                      </a:cubicBezTo>
                      <a:lnTo>
                        <a:pt x="65" y="138"/>
                      </a:lnTo>
                      <a:cubicBezTo>
                        <a:pt x="45" y="132"/>
                        <a:pt x="6" y="121"/>
                        <a:pt x="6" y="73"/>
                      </a:cubicBezTo>
                      <a:cubicBezTo>
                        <a:pt x="6" y="28"/>
                        <a:pt x="48" y="0"/>
                        <a:pt x="108" y="0"/>
                      </a:cubicBezTo>
                      <a:cubicBezTo>
                        <a:pt x="155" y="0"/>
                        <a:pt x="195" y="22"/>
                        <a:pt x="198" y="70"/>
                      </a:cubicBezTo>
                      <a:lnTo>
                        <a:pt x="136" y="70"/>
                      </a:lnTo>
                      <a:cubicBezTo>
                        <a:pt x="133" y="45"/>
                        <a:pt x="113" y="42"/>
                        <a:pt x="102" y="42"/>
                      </a:cubicBezTo>
                      <a:cubicBezTo>
                        <a:pt x="82" y="42"/>
                        <a:pt x="68" y="51"/>
                        <a:pt x="68" y="65"/>
                      </a:cubicBezTo>
                      <a:cubicBezTo>
                        <a:pt x="68" y="82"/>
                        <a:pt x="79" y="85"/>
                        <a:pt x="99" y="90"/>
                      </a:cubicBezTo>
                      <a:lnTo>
                        <a:pt x="141" y="101"/>
                      </a:lnTo>
                      <a:cubicBezTo>
                        <a:pt x="184" y="113"/>
                        <a:pt x="203" y="135"/>
                        <a:pt x="203" y="166"/>
                      </a:cubicBezTo>
                      <a:cubicBezTo>
                        <a:pt x="203" y="206"/>
                        <a:pt x="170" y="248"/>
                        <a:pt x="96" y="248"/>
                      </a:cubicBezTo>
                      <a:cubicBezTo>
                        <a:pt x="65" y="248"/>
                        <a:pt x="37" y="243"/>
                        <a:pt x="17" y="220"/>
                      </a:cubicBezTo>
                      <a:cubicBezTo>
                        <a:pt x="3" y="203"/>
                        <a:pt x="0" y="186"/>
                        <a:pt x="0" y="175"/>
                      </a:cubicBezTo>
                      <a:lnTo>
                        <a:pt x="65" y="175"/>
                      </a:lnTo>
                      <a:lnTo>
                        <a:pt x="65" y="172"/>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73" name="Freeform 48">
                  <a:extLst>
                    <a:ext uri="{FF2B5EF4-FFF2-40B4-BE49-F238E27FC236}">
                      <a16:creationId xmlns:a16="http://schemas.microsoft.com/office/drawing/2014/main" id="{4ACA2A11-1A54-4B8D-8E71-B6F5F80E9361}"/>
                    </a:ext>
                  </a:extLst>
                </p:cNvPr>
                <p:cNvSpPr>
                  <a:spLocks noChangeArrowheads="1"/>
                </p:cNvSpPr>
                <p:nvPr/>
              </p:nvSpPr>
              <p:spPr bwMode="auto">
                <a:xfrm>
                  <a:off x="1611313" y="2744788"/>
                  <a:ext cx="61912" cy="111125"/>
                </a:xfrm>
                <a:custGeom>
                  <a:avLst/>
                  <a:gdLst>
                    <a:gd name="T0" fmla="*/ 169 w 170"/>
                    <a:gd name="T1" fmla="*/ 299 h 308"/>
                    <a:gd name="T2" fmla="*/ 116 w 170"/>
                    <a:gd name="T3" fmla="*/ 307 h 308"/>
                    <a:gd name="T4" fmla="*/ 45 w 170"/>
                    <a:gd name="T5" fmla="*/ 245 h 308"/>
                    <a:gd name="T6" fmla="*/ 45 w 170"/>
                    <a:gd name="T7" fmla="*/ 115 h 308"/>
                    <a:gd name="T8" fmla="*/ 0 w 170"/>
                    <a:gd name="T9" fmla="*/ 115 h 308"/>
                    <a:gd name="T10" fmla="*/ 0 w 170"/>
                    <a:gd name="T11" fmla="*/ 70 h 308"/>
                    <a:gd name="T12" fmla="*/ 45 w 170"/>
                    <a:gd name="T13" fmla="*/ 70 h 308"/>
                    <a:gd name="T14" fmla="*/ 45 w 170"/>
                    <a:gd name="T15" fmla="*/ 25 h 308"/>
                    <a:gd name="T16" fmla="*/ 113 w 170"/>
                    <a:gd name="T17" fmla="*/ 0 h 308"/>
                    <a:gd name="T18" fmla="*/ 113 w 170"/>
                    <a:gd name="T19" fmla="*/ 70 h 308"/>
                    <a:gd name="T20" fmla="*/ 169 w 170"/>
                    <a:gd name="T21" fmla="*/ 70 h 308"/>
                    <a:gd name="T22" fmla="*/ 169 w 170"/>
                    <a:gd name="T23" fmla="*/ 115 h 308"/>
                    <a:gd name="T24" fmla="*/ 113 w 170"/>
                    <a:gd name="T25" fmla="*/ 115 h 308"/>
                    <a:gd name="T26" fmla="*/ 113 w 170"/>
                    <a:gd name="T27" fmla="*/ 220 h 308"/>
                    <a:gd name="T28" fmla="*/ 144 w 170"/>
                    <a:gd name="T29" fmla="*/ 254 h 308"/>
                    <a:gd name="T30" fmla="*/ 167 w 170"/>
                    <a:gd name="T31" fmla="*/ 254 h 308"/>
                    <a:gd name="T32" fmla="*/ 167 w 170"/>
                    <a:gd name="T33" fmla="*/ 299 h 308"/>
                    <a:gd name="T34" fmla="*/ 169 w 170"/>
                    <a:gd name="T35" fmla="*/ 299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0" h="308">
                      <a:moveTo>
                        <a:pt x="169" y="299"/>
                      </a:moveTo>
                      <a:cubicBezTo>
                        <a:pt x="147" y="305"/>
                        <a:pt x="127" y="307"/>
                        <a:pt x="116" y="307"/>
                      </a:cubicBezTo>
                      <a:cubicBezTo>
                        <a:pt x="45" y="307"/>
                        <a:pt x="45" y="265"/>
                        <a:pt x="45" y="245"/>
                      </a:cubicBezTo>
                      <a:lnTo>
                        <a:pt x="45" y="115"/>
                      </a:lnTo>
                      <a:lnTo>
                        <a:pt x="0" y="115"/>
                      </a:lnTo>
                      <a:lnTo>
                        <a:pt x="0" y="70"/>
                      </a:lnTo>
                      <a:lnTo>
                        <a:pt x="45" y="70"/>
                      </a:lnTo>
                      <a:lnTo>
                        <a:pt x="45" y="25"/>
                      </a:lnTo>
                      <a:lnTo>
                        <a:pt x="113" y="0"/>
                      </a:lnTo>
                      <a:lnTo>
                        <a:pt x="113" y="70"/>
                      </a:lnTo>
                      <a:lnTo>
                        <a:pt x="169" y="70"/>
                      </a:lnTo>
                      <a:lnTo>
                        <a:pt x="169" y="115"/>
                      </a:lnTo>
                      <a:lnTo>
                        <a:pt x="113" y="115"/>
                      </a:lnTo>
                      <a:lnTo>
                        <a:pt x="113" y="220"/>
                      </a:lnTo>
                      <a:cubicBezTo>
                        <a:pt x="113" y="242"/>
                        <a:pt x="113" y="254"/>
                        <a:pt x="144" y="254"/>
                      </a:cubicBezTo>
                      <a:cubicBezTo>
                        <a:pt x="155" y="254"/>
                        <a:pt x="158" y="254"/>
                        <a:pt x="167" y="254"/>
                      </a:cubicBezTo>
                      <a:lnTo>
                        <a:pt x="167" y="299"/>
                      </a:lnTo>
                      <a:lnTo>
                        <a:pt x="169" y="29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74" name="Freeform 49">
                  <a:extLst>
                    <a:ext uri="{FF2B5EF4-FFF2-40B4-BE49-F238E27FC236}">
                      <a16:creationId xmlns:a16="http://schemas.microsoft.com/office/drawing/2014/main" id="{F125EC1C-FEA4-47AF-A7D2-EF20E43F851C}"/>
                    </a:ext>
                  </a:extLst>
                </p:cNvPr>
                <p:cNvSpPr>
                  <a:spLocks noChangeArrowheads="1"/>
                </p:cNvSpPr>
                <p:nvPr/>
              </p:nvSpPr>
              <p:spPr bwMode="auto">
                <a:xfrm>
                  <a:off x="1687513" y="2767013"/>
                  <a:ext cx="87312" cy="88900"/>
                </a:xfrm>
                <a:custGeom>
                  <a:avLst/>
                  <a:gdLst>
                    <a:gd name="T0" fmla="*/ 121 w 243"/>
                    <a:gd name="T1" fmla="*/ 0 h 249"/>
                    <a:gd name="T2" fmla="*/ 242 w 243"/>
                    <a:gd name="T3" fmla="*/ 124 h 249"/>
                    <a:gd name="T4" fmla="*/ 118 w 243"/>
                    <a:gd name="T5" fmla="*/ 248 h 249"/>
                    <a:gd name="T6" fmla="*/ 0 w 243"/>
                    <a:gd name="T7" fmla="*/ 124 h 249"/>
                    <a:gd name="T8" fmla="*/ 121 w 243"/>
                    <a:gd name="T9" fmla="*/ 0 h 249"/>
                    <a:gd name="T10" fmla="*/ 121 w 243"/>
                    <a:gd name="T11" fmla="*/ 200 h 249"/>
                    <a:gd name="T12" fmla="*/ 172 w 243"/>
                    <a:gd name="T13" fmla="*/ 121 h 249"/>
                    <a:gd name="T14" fmla="*/ 121 w 243"/>
                    <a:gd name="T15" fmla="*/ 48 h 249"/>
                    <a:gd name="T16" fmla="*/ 70 w 243"/>
                    <a:gd name="T17" fmla="*/ 127 h 249"/>
                    <a:gd name="T18" fmla="*/ 121 w 243"/>
                    <a:gd name="T19" fmla="*/ 200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3" h="249">
                      <a:moveTo>
                        <a:pt x="121" y="0"/>
                      </a:moveTo>
                      <a:cubicBezTo>
                        <a:pt x="206" y="0"/>
                        <a:pt x="242" y="56"/>
                        <a:pt x="242" y="124"/>
                      </a:cubicBezTo>
                      <a:cubicBezTo>
                        <a:pt x="242" y="189"/>
                        <a:pt x="206" y="248"/>
                        <a:pt x="118" y="248"/>
                      </a:cubicBezTo>
                      <a:cubicBezTo>
                        <a:pt x="50" y="248"/>
                        <a:pt x="0" y="206"/>
                        <a:pt x="0" y="124"/>
                      </a:cubicBezTo>
                      <a:cubicBezTo>
                        <a:pt x="0" y="68"/>
                        <a:pt x="28" y="0"/>
                        <a:pt x="121" y="0"/>
                      </a:cubicBezTo>
                      <a:close/>
                      <a:moveTo>
                        <a:pt x="121" y="200"/>
                      </a:moveTo>
                      <a:cubicBezTo>
                        <a:pt x="152" y="200"/>
                        <a:pt x="172" y="183"/>
                        <a:pt x="172" y="121"/>
                      </a:cubicBezTo>
                      <a:cubicBezTo>
                        <a:pt x="172" y="90"/>
                        <a:pt x="166" y="48"/>
                        <a:pt x="121" y="48"/>
                      </a:cubicBezTo>
                      <a:cubicBezTo>
                        <a:pt x="70" y="48"/>
                        <a:pt x="70" y="107"/>
                        <a:pt x="70" y="127"/>
                      </a:cubicBezTo>
                      <a:cubicBezTo>
                        <a:pt x="70" y="178"/>
                        <a:pt x="87" y="200"/>
                        <a:pt x="121" y="200"/>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75" name="Freeform 50">
                  <a:extLst>
                    <a:ext uri="{FF2B5EF4-FFF2-40B4-BE49-F238E27FC236}">
                      <a16:creationId xmlns:a16="http://schemas.microsoft.com/office/drawing/2014/main" id="{263805CA-58A6-4675-9314-4F393C342110}"/>
                    </a:ext>
                  </a:extLst>
                </p:cNvPr>
                <p:cNvSpPr>
                  <a:spLocks noChangeArrowheads="1"/>
                </p:cNvSpPr>
                <p:nvPr/>
              </p:nvSpPr>
              <p:spPr bwMode="auto">
                <a:xfrm>
                  <a:off x="1801813" y="2765425"/>
                  <a:ext cx="134937" cy="88900"/>
                </a:xfrm>
                <a:custGeom>
                  <a:avLst/>
                  <a:gdLst>
                    <a:gd name="T0" fmla="*/ 3 w 376"/>
                    <a:gd name="T1" fmla="*/ 51 h 247"/>
                    <a:gd name="T2" fmla="*/ 0 w 376"/>
                    <a:gd name="T3" fmla="*/ 6 h 247"/>
                    <a:gd name="T4" fmla="*/ 67 w 376"/>
                    <a:gd name="T5" fmla="*/ 6 h 247"/>
                    <a:gd name="T6" fmla="*/ 70 w 376"/>
                    <a:gd name="T7" fmla="*/ 37 h 247"/>
                    <a:gd name="T8" fmla="*/ 144 w 376"/>
                    <a:gd name="T9" fmla="*/ 0 h 247"/>
                    <a:gd name="T10" fmla="*/ 217 w 376"/>
                    <a:gd name="T11" fmla="*/ 45 h 247"/>
                    <a:gd name="T12" fmla="*/ 293 w 376"/>
                    <a:gd name="T13" fmla="*/ 3 h 247"/>
                    <a:gd name="T14" fmla="*/ 364 w 376"/>
                    <a:gd name="T15" fmla="*/ 40 h 247"/>
                    <a:gd name="T16" fmla="*/ 375 w 376"/>
                    <a:gd name="T17" fmla="*/ 110 h 247"/>
                    <a:gd name="T18" fmla="*/ 375 w 376"/>
                    <a:gd name="T19" fmla="*/ 243 h 247"/>
                    <a:gd name="T20" fmla="*/ 304 w 376"/>
                    <a:gd name="T21" fmla="*/ 243 h 247"/>
                    <a:gd name="T22" fmla="*/ 304 w 376"/>
                    <a:gd name="T23" fmla="*/ 104 h 247"/>
                    <a:gd name="T24" fmla="*/ 265 w 376"/>
                    <a:gd name="T25" fmla="*/ 51 h 247"/>
                    <a:gd name="T26" fmla="*/ 223 w 376"/>
                    <a:gd name="T27" fmla="*/ 124 h 247"/>
                    <a:gd name="T28" fmla="*/ 223 w 376"/>
                    <a:gd name="T29" fmla="*/ 243 h 247"/>
                    <a:gd name="T30" fmla="*/ 152 w 376"/>
                    <a:gd name="T31" fmla="*/ 243 h 247"/>
                    <a:gd name="T32" fmla="*/ 152 w 376"/>
                    <a:gd name="T33" fmla="*/ 104 h 247"/>
                    <a:gd name="T34" fmla="*/ 113 w 376"/>
                    <a:gd name="T35" fmla="*/ 54 h 247"/>
                    <a:gd name="T36" fmla="*/ 70 w 376"/>
                    <a:gd name="T37" fmla="*/ 107 h 247"/>
                    <a:gd name="T38" fmla="*/ 70 w 376"/>
                    <a:gd name="T39" fmla="*/ 246 h 247"/>
                    <a:gd name="T40" fmla="*/ 3 w 376"/>
                    <a:gd name="T41" fmla="*/ 246 h 247"/>
                    <a:gd name="T42" fmla="*/ 3 w 376"/>
                    <a:gd name="T43" fmla="*/ 51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76" h="247">
                      <a:moveTo>
                        <a:pt x="3" y="51"/>
                      </a:moveTo>
                      <a:cubicBezTo>
                        <a:pt x="3" y="37"/>
                        <a:pt x="3" y="23"/>
                        <a:pt x="0" y="6"/>
                      </a:cubicBezTo>
                      <a:lnTo>
                        <a:pt x="67" y="6"/>
                      </a:lnTo>
                      <a:lnTo>
                        <a:pt x="70" y="37"/>
                      </a:lnTo>
                      <a:cubicBezTo>
                        <a:pt x="79" y="25"/>
                        <a:pt x="96" y="0"/>
                        <a:pt x="144" y="0"/>
                      </a:cubicBezTo>
                      <a:cubicBezTo>
                        <a:pt x="197" y="0"/>
                        <a:pt x="214" y="34"/>
                        <a:pt x="217" y="45"/>
                      </a:cubicBezTo>
                      <a:cubicBezTo>
                        <a:pt x="237" y="9"/>
                        <a:pt x="268" y="3"/>
                        <a:pt x="293" y="3"/>
                      </a:cubicBezTo>
                      <a:cubicBezTo>
                        <a:pt x="341" y="3"/>
                        <a:pt x="361" y="31"/>
                        <a:pt x="364" y="40"/>
                      </a:cubicBezTo>
                      <a:cubicBezTo>
                        <a:pt x="375" y="59"/>
                        <a:pt x="375" y="88"/>
                        <a:pt x="375" y="110"/>
                      </a:cubicBezTo>
                      <a:lnTo>
                        <a:pt x="375" y="243"/>
                      </a:lnTo>
                      <a:lnTo>
                        <a:pt x="304" y="243"/>
                      </a:lnTo>
                      <a:lnTo>
                        <a:pt x="304" y="104"/>
                      </a:lnTo>
                      <a:cubicBezTo>
                        <a:pt x="304" y="79"/>
                        <a:pt x="302" y="51"/>
                        <a:pt x="265" y="51"/>
                      </a:cubicBezTo>
                      <a:cubicBezTo>
                        <a:pt x="223" y="51"/>
                        <a:pt x="223" y="90"/>
                        <a:pt x="223" y="124"/>
                      </a:cubicBezTo>
                      <a:lnTo>
                        <a:pt x="223" y="243"/>
                      </a:lnTo>
                      <a:lnTo>
                        <a:pt x="152" y="243"/>
                      </a:lnTo>
                      <a:lnTo>
                        <a:pt x="152" y="104"/>
                      </a:lnTo>
                      <a:cubicBezTo>
                        <a:pt x="152" y="88"/>
                        <a:pt x="152" y="54"/>
                        <a:pt x="113" y="54"/>
                      </a:cubicBezTo>
                      <a:cubicBezTo>
                        <a:pt x="70" y="54"/>
                        <a:pt x="70" y="90"/>
                        <a:pt x="70" y="107"/>
                      </a:cubicBezTo>
                      <a:lnTo>
                        <a:pt x="70" y="246"/>
                      </a:lnTo>
                      <a:lnTo>
                        <a:pt x="3" y="246"/>
                      </a:lnTo>
                      <a:lnTo>
                        <a:pt x="3" y="51"/>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76" name="Freeform 51">
                  <a:extLst>
                    <a:ext uri="{FF2B5EF4-FFF2-40B4-BE49-F238E27FC236}">
                      <a16:creationId xmlns:a16="http://schemas.microsoft.com/office/drawing/2014/main" id="{EDC920FA-C20F-4B24-936C-4A64CD010C60}"/>
                    </a:ext>
                  </a:extLst>
                </p:cNvPr>
                <p:cNvSpPr>
                  <a:spLocks noChangeArrowheads="1"/>
                </p:cNvSpPr>
                <p:nvPr/>
              </p:nvSpPr>
              <p:spPr bwMode="auto">
                <a:xfrm>
                  <a:off x="1963738" y="2765425"/>
                  <a:ext cx="80962" cy="88900"/>
                </a:xfrm>
                <a:custGeom>
                  <a:avLst/>
                  <a:gdLst>
                    <a:gd name="T0" fmla="*/ 116 w 227"/>
                    <a:gd name="T1" fmla="*/ 203 h 249"/>
                    <a:gd name="T2" fmla="*/ 156 w 227"/>
                    <a:gd name="T3" fmla="*/ 169 h 249"/>
                    <a:gd name="T4" fmla="*/ 218 w 227"/>
                    <a:gd name="T5" fmla="*/ 169 h 249"/>
                    <a:gd name="T6" fmla="*/ 195 w 227"/>
                    <a:gd name="T7" fmla="*/ 220 h 249"/>
                    <a:gd name="T8" fmla="*/ 113 w 227"/>
                    <a:gd name="T9" fmla="*/ 248 h 249"/>
                    <a:gd name="T10" fmla="*/ 31 w 227"/>
                    <a:gd name="T11" fmla="*/ 220 h 249"/>
                    <a:gd name="T12" fmla="*/ 0 w 227"/>
                    <a:gd name="T13" fmla="*/ 130 h 249"/>
                    <a:gd name="T14" fmla="*/ 48 w 227"/>
                    <a:gd name="T15" fmla="*/ 20 h 249"/>
                    <a:gd name="T16" fmla="*/ 113 w 227"/>
                    <a:gd name="T17" fmla="*/ 0 h 249"/>
                    <a:gd name="T18" fmla="*/ 209 w 227"/>
                    <a:gd name="T19" fmla="*/ 56 h 249"/>
                    <a:gd name="T20" fmla="*/ 223 w 227"/>
                    <a:gd name="T21" fmla="*/ 141 h 249"/>
                    <a:gd name="T22" fmla="*/ 68 w 227"/>
                    <a:gd name="T23" fmla="*/ 141 h 249"/>
                    <a:gd name="T24" fmla="*/ 116 w 227"/>
                    <a:gd name="T25" fmla="*/ 203 h 249"/>
                    <a:gd name="T26" fmla="*/ 156 w 227"/>
                    <a:gd name="T27" fmla="*/ 99 h 249"/>
                    <a:gd name="T28" fmla="*/ 116 w 227"/>
                    <a:gd name="T29" fmla="*/ 45 h 249"/>
                    <a:gd name="T30" fmla="*/ 71 w 227"/>
                    <a:gd name="T31" fmla="*/ 99 h 249"/>
                    <a:gd name="T32" fmla="*/ 156 w 227"/>
                    <a:gd name="T33" fmla="*/ 99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7" h="249">
                      <a:moveTo>
                        <a:pt x="116" y="203"/>
                      </a:moveTo>
                      <a:cubicBezTo>
                        <a:pt x="133" y="203"/>
                        <a:pt x="150" y="198"/>
                        <a:pt x="156" y="169"/>
                      </a:cubicBezTo>
                      <a:lnTo>
                        <a:pt x="218" y="169"/>
                      </a:lnTo>
                      <a:cubicBezTo>
                        <a:pt x="218" y="181"/>
                        <a:pt x="215" y="200"/>
                        <a:pt x="195" y="220"/>
                      </a:cubicBezTo>
                      <a:cubicBezTo>
                        <a:pt x="178" y="237"/>
                        <a:pt x="147" y="248"/>
                        <a:pt x="113" y="248"/>
                      </a:cubicBezTo>
                      <a:cubicBezTo>
                        <a:pt x="94" y="248"/>
                        <a:pt x="54" y="246"/>
                        <a:pt x="31" y="220"/>
                      </a:cubicBezTo>
                      <a:cubicBezTo>
                        <a:pt x="9" y="198"/>
                        <a:pt x="0" y="167"/>
                        <a:pt x="0" y="130"/>
                      </a:cubicBezTo>
                      <a:cubicBezTo>
                        <a:pt x="0" y="93"/>
                        <a:pt x="9" y="45"/>
                        <a:pt x="48" y="20"/>
                      </a:cubicBezTo>
                      <a:cubicBezTo>
                        <a:pt x="65" y="9"/>
                        <a:pt x="88" y="0"/>
                        <a:pt x="113" y="0"/>
                      </a:cubicBezTo>
                      <a:cubicBezTo>
                        <a:pt x="147" y="0"/>
                        <a:pt x="187" y="14"/>
                        <a:pt x="209" y="56"/>
                      </a:cubicBezTo>
                      <a:cubicBezTo>
                        <a:pt x="226" y="88"/>
                        <a:pt x="223" y="124"/>
                        <a:pt x="223" y="141"/>
                      </a:cubicBezTo>
                      <a:lnTo>
                        <a:pt x="68" y="141"/>
                      </a:lnTo>
                      <a:cubicBezTo>
                        <a:pt x="68" y="155"/>
                        <a:pt x="68" y="203"/>
                        <a:pt x="116" y="203"/>
                      </a:cubicBezTo>
                      <a:close/>
                      <a:moveTo>
                        <a:pt x="156" y="99"/>
                      </a:moveTo>
                      <a:cubicBezTo>
                        <a:pt x="156" y="88"/>
                        <a:pt x="156" y="45"/>
                        <a:pt x="116" y="45"/>
                      </a:cubicBezTo>
                      <a:cubicBezTo>
                        <a:pt x="85" y="45"/>
                        <a:pt x="74" y="71"/>
                        <a:pt x="71" y="99"/>
                      </a:cubicBezTo>
                      <a:lnTo>
                        <a:pt x="156" y="99"/>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77" name="Freeform 52">
                  <a:extLst>
                    <a:ext uri="{FF2B5EF4-FFF2-40B4-BE49-F238E27FC236}">
                      <a16:creationId xmlns:a16="http://schemas.microsoft.com/office/drawing/2014/main" id="{0FEFC233-D212-4779-9B58-8B8A98FBCB95}"/>
                    </a:ext>
                  </a:extLst>
                </p:cNvPr>
                <p:cNvSpPr>
                  <a:spLocks noChangeArrowheads="1"/>
                </p:cNvSpPr>
                <p:nvPr/>
              </p:nvSpPr>
              <p:spPr bwMode="auto">
                <a:xfrm>
                  <a:off x="2068513" y="2767013"/>
                  <a:ext cx="52387" cy="87312"/>
                </a:xfrm>
                <a:custGeom>
                  <a:avLst/>
                  <a:gdLst>
                    <a:gd name="T0" fmla="*/ 3 w 145"/>
                    <a:gd name="T1" fmla="*/ 62 h 241"/>
                    <a:gd name="T2" fmla="*/ 0 w 145"/>
                    <a:gd name="T3" fmla="*/ 3 h 241"/>
                    <a:gd name="T4" fmla="*/ 65 w 145"/>
                    <a:gd name="T5" fmla="*/ 3 h 241"/>
                    <a:gd name="T6" fmla="*/ 65 w 145"/>
                    <a:gd name="T7" fmla="*/ 48 h 241"/>
                    <a:gd name="T8" fmla="*/ 144 w 145"/>
                    <a:gd name="T9" fmla="*/ 3 h 241"/>
                    <a:gd name="T10" fmla="*/ 144 w 145"/>
                    <a:gd name="T11" fmla="*/ 65 h 241"/>
                    <a:gd name="T12" fmla="*/ 71 w 145"/>
                    <a:gd name="T13" fmla="*/ 124 h 241"/>
                    <a:gd name="T14" fmla="*/ 71 w 145"/>
                    <a:gd name="T15" fmla="*/ 240 h 241"/>
                    <a:gd name="T16" fmla="*/ 3 w 145"/>
                    <a:gd name="T17" fmla="*/ 240 h 241"/>
                    <a:gd name="T18" fmla="*/ 3 w 145"/>
                    <a:gd name="T19" fmla="*/ 62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5" h="241">
                      <a:moveTo>
                        <a:pt x="3" y="62"/>
                      </a:moveTo>
                      <a:cubicBezTo>
                        <a:pt x="3" y="51"/>
                        <a:pt x="0" y="17"/>
                        <a:pt x="0" y="3"/>
                      </a:cubicBezTo>
                      <a:lnTo>
                        <a:pt x="65" y="3"/>
                      </a:lnTo>
                      <a:lnTo>
                        <a:pt x="65" y="48"/>
                      </a:lnTo>
                      <a:cubicBezTo>
                        <a:pt x="73" y="28"/>
                        <a:pt x="90" y="0"/>
                        <a:pt x="144" y="3"/>
                      </a:cubicBezTo>
                      <a:lnTo>
                        <a:pt x="144" y="65"/>
                      </a:lnTo>
                      <a:cubicBezTo>
                        <a:pt x="73" y="59"/>
                        <a:pt x="71" y="93"/>
                        <a:pt x="71" y="124"/>
                      </a:cubicBezTo>
                      <a:lnTo>
                        <a:pt x="71" y="240"/>
                      </a:lnTo>
                      <a:lnTo>
                        <a:pt x="3" y="240"/>
                      </a:lnTo>
                      <a:lnTo>
                        <a:pt x="3" y="62"/>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grpSp>
            <p:nvGrpSpPr>
              <p:cNvPr id="451" name="Group 450">
                <a:extLst>
                  <a:ext uri="{FF2B5EF4-FFF2-40B4-BE49-F238E27FC236}">
                    <a16:creationId xmlns:a16="http://schemas.microsoft.com/office/drawing/2014/main" id="{FB9611CC-BA8A-4A54-841D-3612978AE91C}"/>
                  </a:ext>
                </a:extLst>
              </p:cNvPr>
              <p:cNvGrpSpPr/>
              <p:nvPr/>
            </p:nvGrpSpPr>
            <p:grpSpPr>
              <a:xfrm>
                <a:off x="5624195" y="3037168"/>
                <a:ext cx="760412" cy="123825"/>
                <a:chOff x="1328738" y="2940050"/>
                <a:chExt cx="760412" cy="123825"/>
              </a:xfrm>
              <a:solidFill>
                <a:srgbClr val="5F5F5F"/>
              </a:solidFill>
            </p:grpSpPr>
            <p:sp>
              <p:nvSpPr>
                <p:cNvPr id="562" name="Freeform 53">
                  <a:extLst>
                    <a:ext uri="{FF2B5EF4-FFF2-40B4-BE49-F238E27FC236}">
                      <a16:creationId xmlns:a16="http://schemas.microsoft.com/office/drawing/2014/main" id="{4DCB0F49-FF7C-4B55-844D-70B15581787F}"/>
                    </a:ext>
                  </a:extLst>
                </p:cNvPr>
                <p:cNvSpPr>
                  <a:spLocks noChangeArrowheads="1"/>
                </p:cNvSpPr>
                <p:nvPr/>
              </p:nvSpPr>
              <p:spPr bwMode="auto">
                <a:xfrm>
                  <a:off x="1328738" y="2940050"/>
                  <a:ext cx="85725" cy="120650"/>
                </a:xfrm>
                <a:custGeom>
                  <a:avLst/>
                  <a:gdLst>
                    <a:gd name="T0" fmla="*/ 0 w 239"/>
                    <a:gd name="T1" fmla="*/ 0 h 336"/>
                    <a:gd name="T2" fmla="*/ 102 w 239"/>
                    <a:gd name="T3" fmla="*/ 0 h 336"/>
                    <a:gd name="T4" fmla="*/ 218 w 239"/>
                    <a:gd name="T5" fmla="*/ 36 h 336"/>
                    <a:gd name="T6" fmla="*/ 238 w 239"/>
                    <a:gd name="T7" fmla="*/ 98 h 336"/>
                    <a:gd name="T8" fmla="*/ 195 w 239"/>
                    <a:gd name="T9" fmla="*/ 189 h 336"/>
                    <a:gd name="T10" fmla="*/ 119 w 239"/>
                    <a:gd name="T11" fmla="*/ 206 h 336"/>
                    <a:gd name="T12" fmla="*/ 74 w 239"/>
                    <a:gd name="T13" fmla="*/ 206 h 336"/>
                    <a:gd name="T14" fmla="*/ 74 w 239"/>
                    <a:gd name="T15" fmla="*/ 335 h 336"/>
                    <a:gd name="T16" fmla="*/ 0 w 239"/>
                    <a:gd name="T17" fmla="*/ 335 h 336"/>
                    <a:gd name="T18" fmla="*/ 0 w 239"/>
                    <a:gd name="T19" fmla="*/ 0 h 336"/>
                    <a:gd name="T20" fmla="*/ 71 w 239"/>
                    <a:gd name="T21" fmla="*/ 152 h 336"/>
                    <a:gd name="T22" fmla="*/ 99 w 239"/>
                    <a:gd name="T23" fmla="*/ 152 h 336"/>
                    <a:gd name="T24" fmla="*/ 167 w 239"/>
                    <a:gd name="T25" fmla="*/ 101 h 336"/>
                    <a:gd name="T26" fmla="*/ 108 w 239"/>
                    <a:gd name="T27" fmla="*/ 56 h 336"/>
                    <a:gd name="T28" fmla="*/ 71 w 239"/>
                    <a:gd name="T29" fmla="*/ 56 h 336"/>
                    <a:gd name="T30" fmla="*/ 71 w 239"/>
                    <a:gd name="T31" fmla="*/ 152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39" h="336">
                      <a:moveTo>
                        <a:pt x="0" y="0"/>
                      </a:moveTo>
                      <a:lnTo>
                        <a:pt x="102" y="0"/>
                      </a:lnTo>
                      <a:cubicBezTo>
                        <a:pt x="150" y="0"/>
                        <a:pt x="190" y="2"/>
                        <a:pt x="218" y="36"/>
                      </a:cubicBezTo>
                      <a:cubicBezTo>
                        <a:pt x="235" y="59"/>
                        <a:pt x="238" y="81"/>
                        <a:pt x="238" y="98"/>
                      </a:cubicBezTo>
                      <a:cubicBezTo>
                        <a:pt x="238" y="138"/>
                        <a:pt x="221" y="169"/>
                        <a:pt x="195" y="189"/>
                      </a:cubicBezTo>
                      <a:cubicBezTo>
                        <a:pt x="170" y="206"/>
                        <a:pt x="136" y="206"/>
                        <a:pt x="119" y="206"/>
                      </a:cubicBezTo>
                      <a:lnTo>
                        <a:pt x="74" y="206"/>
                      </a:lnTo>
                      <a:lnTo>
                        <a:pt x="74" y="335"/>
                      </a:lnTo>
                      <a:lnTo>
                        <a:pt x="0" y="335"/>
                      </a:lnTo>
                      <a:lnTo>
                        <a:pt x="0" y="0"/>
                      </a:lnTo>
                      <a:close/>
                      <a:moveTo>
                        <a:pt x="71" y="152"/>
                      </a:moveTo>
                      <a:lnTo>
                        <a:pt x="99" y="152"/>
                      </a:lnTo>
                      <a:cubicBezTo>
                        <a:pt x="122" y="152"/>
                        <a:pt x="167" y="152"/>
                        <a:pt x="167" y="101"/>
                      </a:cubicBezTo>
                      <a:cubicBezTo>
                        <a:pt x="167" y="56"/>
                        <a:pt x="127" y="56"/>
                        <a:pt x="108" y="56"/>
                      </a:cubicBezTo>
                      <a:lnTo>
                        <a:pt x="71" y="56"/>
                      </a:lnTo>
                      <a:lnTo>
                        <a:pt x="71" y="152"/>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63" name="Freeform 54">
                  <a:extLst>
                    <a:ext uri="{FF2B5EF4-FFF2-40B4-BE49-F238E27FC236}">
                      <a16:creationId xmlns:a16="http://schemas.microsoft.com/office/drawing/2014/main" id="{B363C4CB-EFAF-451B-836A-0B8269AFCDF2}"/>
                    </a:ext>
                  </a:extLst>
                </p:cNvPr>
                <p:cNvSpPr>
                  <a:spLocks noChangeArrowheads="1"/>
                </p:cNvSpPr>
                <p:nvPr/>
              </p:nvSpPr>
              <p:spPr bwMode="auto">
                <a:xfrm>
                  <a:off x="1438275" y="2974975"/>
                  <a:ext cx="52388" cy="85725"/>
                </a:xfrm>
                <a:custGeom>
                  <a:avLst/>
                  <a:gdLst>
                    <a:gd name="T0" fmla="*/ 0 w 145"/>
                    <a:gd name="T1" fmla="*/ 2 h 240"/>
                    <a:gd name="T2" fmla="*/ 65 w 145"/>
                    <a:gd name="T3" fmla="*/ 2 h 240"/>
                    <a:gd name="T4" fmla="*/ 65 w 145"/>
                    <a:gd name="T5" fmla="*/ 48 h 240"/>
                    <a:gd name="T6" fmla="*/ 144 w 145"/>
                    <a:gd name="T7" fmla="*/ 2 h 240"/>
                    <a:gd name="T8" fmla="*/ 144 w 145"/>
                    <a:gd name="T9" fmla="*/ 64 h 240"/>
                    <a:gd name="T10" fmla="*/ 71 w 145"/>
                    <a:gd name="T11" fmla="*/ 124 h 240"/>
                    <a:gd name="T12" fmla="*/ 71 w 145"/>
                    <a:gd name="T13" fmla="*/ 239 h 240"/>
                    <a:gd name="T14" fmla="*/ 3 w 145"/>
                    <a:gd name="T15" fmla="*/ 239 h 240"/>
                    <a:gd name="T16" fmla="*/ 3 w 145"/>
                    <a:gd name="T17" fmla="*/ 62 h 240"/>
                    <a:gd name="T18" fmla="*/ 0 w 145"/>
                    <a:gd name="T19" fmla="*/ 2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5" h="240">
                      <a:moveTo>
                        <a:pt x="0" y="2"/>
                      </a:moveTo>
                      <a:lnTo>
                        <a:pt x="65" y="2"/>
                      </a:lnTo>
                      <a:lnTo>
                        <a:pt x="65" y="48"/>
                      </a:lnTo>
                      <a:cubicBezTo>
                        <a:pt x="74" y="28"/>
                        <a:pt x="91" y="0"/>
                        <a:pt x="144" y="2"/>
                      </a:cubicBezTo>
                      <a:lnTo>
                        <a:pt x="144" y="64"/>
                      </a:lnTo>
                      <a:cubicBezTo>
                        <a:pt x="74" y="59"/>
                        <a:pt x="71" y="93"/>
                        <a:pt x="71" y="124"/>
                      </a:cubicBezTo>
                      <a:lnTo>
                        <a:pt x="71" y="239"/>
                      </a:lnTo>
                      <a:lnTo>
                        <a:pt x="3" y="239"/>
                      </a:lnTo>
                      <a:lnTo>
                        <a:pt x="3" y="62"/>
                      </a:lnTo>
                      <a:cubicBezTo>
                        <a:pt x="3" y="50"/>
                        <a:pt x="0" y="16"/>
                        <a:pt x="0" y="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64" name="Freeform 55">
                  <a:extLst>
                    <a:ext uri="{FF2B5EF4-FFF2-40B4-BE49-F238E27FC236}">
                      <a16:creationId xmlns:a16="http://schemas.microsoft.com/office/drawing/2014/main" id="{D9B89B21-ED86-4034-B174-A485958E372C}"/>
                    </a:ext>
                  </a:extLst>
                </p:cNvPr>
                <p:cNvSpPr>
                  <a:spLocks noChangeArrowheads="1"/>
                </p:cNvSpPr>
                <p:nvPr/>
              </p:nvSpPr>
              <p:spPr bwMode="auto">
                <a:xfrm>
                  <a:off x="1503363" y="2974975"/>
                  <a:ext cx="80962" cy="88900"/>
                </a:xfrm>
                <a:custGeom>
                  <a:avLst/>
                  <a:gdLst>
                    <a:gd name="T0" fmla="*/ 116 w 227"/>
                    <a:gd name="T1" fmla="*/ 203 h 249"/>
                    <a:gd name="T2" fmla="*/ 155 w 227"/>
                    <a:gd name="T3" fmla="*/ 169 h 249"/>
                    <a:gd name="T4" fmla="*/ 217 w 227"/>
                    <a:gd name="T5" fmla="*/ 169 h 249"/>
                    <a:gd name="T6" fmla="*/ 195 w 227"/>
                    <a:gd name="T7" fmla="*/ 220 h 249"/>
                    <a:gd name="T8" fmla="*/ 113 w 227"/>
                    <a:gd name="T9" fmla="*/ 248 h 249"/>
                    <a:gd name="T10" fmla="*/ 31 w 227"/>
                    <a:gd name="T11" fmla="*/ 220 h 249"/>
                    <a:gd name="T12" fmla="*/ 0 w 227"/>
                    <a:gd name="T13" fmla="*/ 129 h 249"/>
                    <a:gd name="T14" fmla="*/ 48 w 227"/>
                    <a:gd name="T15" fmla="*/ 19 h 249"/>
                    <a:gd name="T16" fmla="*/ 113 w 227"/>
                    <a:gd name="T17" fmla="*/ 0 h 249"/>
                    <a:gd name="T18" fmla="*/ 209 w 227"/>
                    <a:gd name="T19" fmla="*/ 56 h 249"/>
                    <a:gd name="T20" fmla="*/ 223 w 227"/>
                    <a:gd name="T21" fmla="*/ 141 h 249"/>
                    <a:gd name="T22" fmla="*/ 68 w 227"/>
                    <a:gd name="T23" fmla="*/ 141 h 249"/>
                    <a:gd name="T24" fmla="*/ 116 w 227"/>
                    <a:gd name="T25" fmla="*/ 203 h 249"/>
                    <a:gd name="T26" fmla="*/ 155 w 227"/>
                    <a:gd name="T27" fmla="*/ 96 h 249"/>
                    <a:gd name="T28" fmla="*/ 116 w 227"/>
                    <a:gd name="T29" fmla="*/ 42 h 249"/>
                    <a:gd name="T30" fmla="*/ 71 w 227"/>
                    <a:gd name="T31" fmla="*/ 96 h 249"/>
                    <a:gd name="T32" fmla="*/ 155 w 227"/>
                    <a:gd name="T33" fmla="*/ 96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7" h="249">
                      <a:moveTo>
                        <a:pt x="116" y="203"/>
                      </a:moveTo>
                      <a:cubicBezTo>
                        <a:pt x="133" y="203"/>
                        <a:pt x="150" y="197"/>
                        <a:pt x="155" y="169"/>
                      </a:cubicBezTo>
                      <a:lnTo>
                        <a:pt x="217" y="169"/>
                      </a:lnTo>
                      <a:cubicBezTo>
                        <a:pt x="217" y="180"/>
                        <a:pt x="214" y="200"/>
                        <a:pt x="195" y="220"/>
                      </a:cubicBezTo>
                      <a:cubicBezTo>
                        <a:pt x="178" y="237"/>
                        <a:pt x="147" y="248"/>
                        <a:pt x="113" y="248"/>
                      </a:cubicBezTo>
                      <a:cubicBezTo>
                        <a:pt x="93" y="248"/>
                        <a:pt x="54" y="245"/>
                        <a:pt x="31" y="220"/>
                      </a:cubicBezTo>
                      <a:cubicBezTo>
                        <a:pt x="8" y="197"/>
                        <a:pt x="0" y="166"/>
                        <a:pt x="0" y="129"/>
                      </a:cubicBezTo>
                      <a:cubicBezTo>
                        <a:pt x="0" y="93"/>
                        <a:pt x="8" y="45"/>
                        <a:pt x="48" y="19"/>
                      </a:cubicBezTo>
                      <a:cubicBezTo>
                        <a:pt x="65" y="8"/>
                        <a:pt x="88" y="0"/>
                        <a:pt x="113" y="0"/>
                      </a:cubicBezTo>
                      <a:cubicBezTo>
                        <a:pt x="147" y="0"/>
                        <a:pt x="186" y="14"/>
                        <a:pt x="209" y="56"/>
                      </a:cubicBezTo>
                      <a:cubicBezTo>
                        <a:pt x="226" y="87"/>
                        <a:pt x="223" y="124"/>
                        <a:pt x="223" y="141"/>
                      </a:cubicBezTo>
                      <a:lnTo>
                        <a:pt x="68" y="141"/>
                      </a:lnTo>
                      <a:cubicBezTo>
                        <a:pt x="68" y="155"/>
                        <a:pt x="68" y="203"/>
                        <a:pt x="116" y="203"/>
                      </a:cubicBezTo>
                      <a:close/>
                      <a:moveTo>
                        <a:pt x="155" y="96"/>
                      </a:moveTo>
                      <a:cubicBezTo>
                        <a:pt x="155" y="84"/>
                        <a:pt x="155" y="42"/>
                        <a:pt x="116" y="42"/>
                      </a:cubicBezTo>
                      <a:cubicBezTo>
                        <a:pt x="85" y="42"/>
                        <a:pt x="73" y="67"/>
                        <a:pt x="71" y="96"/>
                      </a:cubicBezTo>
                      <a:lnTo>
                        <a:pt x="155" y="96"/>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65" name="Freeform 56">
                  <a:extLst>
                    <a:ext uri="{FF2B5EF4-FFF2-40B4-BE49-F238E27FC236}">
                      <a16:creationId xmlns:a16="http://schemas.microsoft.com/office/drawing/2014/main" id="{1697C9D4-01C7-4AE7-B3D7-118B2A5CDDBF}"/>
                    </a:ext>
                  </a:extLst>
                </p:cNvPr>
                <p:cNvSpPr>
                  <a:spLocks noChangeArrowheads="1"/>
                </p:cNvSpPr>
                <p:nvPr/>
              </p:nvSpPr>
              <p:spPr bwMode="auto">
                <a:xfrm>
                  <a:off x="1608138" y="2974975"/>
                  <a:ext cx="134937" cy="88900"/>
                </a:xfrm>
                <a:custGeom>
                  <a:avLst/>
                  <a:gdLst>
                    <a:gd name="T0" fmla="*/ 3 w 376"/>
                    <a:gd name="T1" fmla="*/ 48 h 247"/>
                    <a:gd name="T2" fmla="*/ 0 w 376"/>
                    <a:gd name="T3" fmla="*/ 3 h 247"/>
                    <a:gd name="T4" fmla="*/ 67 w 376"/>
                    <a:gd name="T5" fmla="*/ 3 h 247"/>
                    <a:gd name="T6" fmla="*/ 70 w 376"/>
                    <a:gd name="T7" fmla="*/ 34 h 247"/>
                    <a:gd name="T8" fmla="*/ 144 w 376"/>
                    <a:gd name="T9" fmla="*/ 0 h 247"/>
                    <a:gd name="T10" fmla="*/ 217 w 376"/>
                    <a:gd name="T11" fmla="*/ 46 h 247"/>
                    <a:gd name="T12" fmla="*/ 293 w 376"/>
                    <a:gd name="T13" fmla="*/ 3 h 247"/>
                    <a:gd name="T14" fmla="*/ 364 w 376"/>
                    <a:gd name="T15" fmla="*/ 40 h 247"/>
                    <a:gd name="T16" fmla="*/ 375 w 376"/>
                    <a:gd name="T17" fmla="*/ 110 h 247"/>
                    <a:gd name="T18" fmla="*/ 375 w 376"/>
                    <a:gd name="T19" fmla="*/ 243 h 247"/>
                    <a:gd name="T20" fmla="*/ 304 w 376"/>
                    <a:gd name="T21" fmla="*/ 243 h 247"/>
                    <a:gd name="T22" fmla="*/ 304 w 376"/>
                    <a:gd name="T23" fmla="*/ 105 h 247"/>
                    <a:gd name="T24" fmla="*/ 265 w 376"/>
                    <a:gd name="T25" fmla="*/ 51 h 247"/>
                    <a:gd name="T26" fmla="*/ 223 w 376"/>
                    <a:gd name="T27" fmla="*/ 125 h 247"/>
                    <a:gd name="T28" fmla="*/ 223 w 376"/>
                    <a:gd name="T29" fmla="*/ 243 h 247"/>
                    <a:gd name="T30" fmla="*/ 152 w 376"/>
                    <a:gd name="T31" fmla="*/ 243 h 247"/>
                    <a:gd name="T32" fmla="*/ 152 w 376"/>
                    <a:gd name="T33" fmla="*/ 105 h 247"/>
                    <a:gd name="T34" fmla="*/ 113 w 376"/>
                    <a:gd name="T35" fmla="*/ 54 h 247"/>
                    <a:gd name="T36" fmla="*/ 70 w 376"/>
                    <a:gd name="T37" fmla="*/ 108 h 247"/>
                    <a:gd name="T38" fmla="*/ 70 w 376"/>
                    <a:gd name="T39" fmla="*/ 246 h 247"/>
                    <a:gd name="T40" fmla="*/ 0 w 376"/>
                    <a:gd name="T41" fmla="*/ 246 h 247"/>
                    <a:gd name="T42" fmla="*/ 0 w 376"/>
                    <a:gd name="T43" fmla="*/ 48 h 247"/>
                    <a:gd name="T44" fmla="*/ 3 w 376"/>
                    <a:gd name="T45" fmla="*/ 4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76" h="247">
                      <a:moveTo>
                        <a:pt x="3" y="48"/>
                      </a:moveTo>
                      <a:cubicBezTo>
                        <a:pt x="3" y="34"/>
                        <a:pt x="3" y="20"/>
                        <a:pt x="0" y="3"/>
                      </a:cubicBezTo>
                      <a:lnTo>
                        <a:pt x="67" y="3"/>
                      </a:lnTo>
                      <a:lnTo>
                        <a:pt x="70" y="34"/>
                      </a:lnTo>
                      <a:cubicBezTo>
                        <a:pt x="79" y="23"/>
                        <a:pt x="96" y="0"/>
                        <a:pt x="144" y="0"/>
                      </a:cubicBezTo>
                      <a:cubicBezTo>
                        <a:pt x="197" y="0"/>
                        <a:pt x="214" y="34"/>
                        <a:pt x="217" y="46"/>
                      </a:cubicBezTo>
                      <a:cubicBezTo>
                        <a:pt x="237" y="9"/>
                        <a:pt x="268" y="3"/>
                        <a:pt x="293" y="3"/>
                      </a:cubicBezTo>
                      <a:cubicBezTo>
                        <a:pt x="341" y="3"/>
                        <a:pt x="361" y="31"/>
                        <a:pt x="364" y="40"/>
                      </a:cubicBezTo>
                      <a:cubicBezTo>
                        <a:pt x="375" y="60"/>
                        <a:pt x="375" y="88"/>
                        <a:pt x="375" y="110"/>
                      </a:cubicBezTo>
                      <a:lnTo>
                        <a:pt x="375" y="243"/>
                      </a:lnTo>
                      <a:lnTo>
                        <a:pt x="304" y="243"/>
                      </a:lnTo>
                      <a:lnTo>
                        <a:pt x="304" y="105"/>
                      </a:lnTo>
                      <a:cubicBezTo>
                        <a:pt x="304" y="79"/>
                        <a:pt x="302" y="51"/>
                        <a:pt x="265" y="51"/>
                      </a:cubicBezTo>
                      <a:cubicBezTo>
                        <a:pt x="223" y="51"/>
                        <a:pt x="223" y="91"/>
                        <a:pt x="223" y="125"/>
                      </a:cubicBezTo>
                      <a:lnTo>
                        <a:pt x="223" y="243"/>
                      </a:lnTo>
                      <a:lnTo>
                        <a:pt x="152" y="243"/>
                      </a:lnTo>
                      <a:lnTo>
                        <a:pt x="152" y="105"/>
                      </a:lnTo>
                      <a:cubicBezTo>
                        <a:pt x="152" y="88"/>
                        <a:pt x="152" y="54"/>
                        <a:pt x="113" y="54"/>
                      </a:cubicBezTo>
                      <a:cubicBezTo>
                        <a:pt x="70" y="54"/>
                        <a:pt x="70" y="91"/>
                        <a:pt x="70" y="108"/>
                      </a:cubicBezTo>
                      <a:lnTo>
                        <a:pt x="70" y="246"/>
                      </a:lnTo>
                      <a:lnTo>
                        <a:pt x="0" y="246"/>
                      </a:lnTo>
                      <a:lnTo>
                        <a:pt x="0" y="48"/>
                      </a:lnTo>
                      <a:lnTo>
                        <a:pt x="3" y="48"/>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66" name="Freeform 57">
                  <a:extLst>
                    <a:ext uri="{FF2B5EF4-FFF2-40B4-BE49-F238E27FC236}">
                      <a16:creationId xmlns:a16="http://schemas.microsoft.com/office/drawing/2014/main" id="{93C92FA3-45F6-46A0-A2E6-F40C5C8FC7D8}"/>
                    </a:ext>
                  </a:extLst>
                </p:cNvPr>
                <p:cNvSpPr>
                  <a:spLocks noChangeArrowheads="1"/>
                </p:cNvSpPr>
                <p:nvPr/>
              </p:nvSpPr>
              <p:spPr bwMode="auto">
                <a:xfrm>
                  <a:off x="1773238" y="2940050"/>
                  <a:ext cx="26987" cy="120650"/>
                </a:xfrm>
                <a:custGeom>
                  <a:avLst/>
                  <a:gdLst>
                    <a:gd name="T0" fmla="*/ 0 w 74"/>
                    <a:gd name="T1" fmla="*/ 0 h 336"/>
                    <a:gd name="T2" fmla="*/ 73 w 74"/>
                    <a:gd name="T3" fmla="*/ 0 h 336"/>
                    <a:gd name="T4" fmla="*/ 73 w 74"/>
                    <a:gd name="T5" fmla="*/ 59 h 336"/>
                    <a:gd name="T6" fmla="*/ 0 w 74"/>
                    <a:gd name="T7" fmla="*/ 59 h 336"/>
                    <a:gd name="T8" fmla="*/ 0 w 74"/>
                    <a:gd name="T9" fmla="*/ 0 h 336"/>
                    <a:gd name="T10" fmla="*/ 3 w 74"/>
                    <a:gd name="T11" fmla="*/ 101 h 336"/>
                    <a:gd name="T12" fmla="*/ 70 w 74"/>
                    <a:gd name="T13" fmla="*/ 101 h 336"/>
                    <a:gd name="T14" fmla="*/ 70 w 74"/>
                    <a:gd name="T15" fmla="*/ 335 h 336"/>
                    <a:gd name="T16" fmla="*/ 3 w 74"/>
                    <a:gd name="T17" fmla="*/ 335 h 336"/>
                    <a:gd name="T18" fmla="*/ 3 w 74"/>
                    <a:gd name="T19" fmla="*/ 101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4" h="336">
                      <a:moveTo>
                        <a:pt x="0" y="0"/>
                      </a:moveTo>
                      <a:lnTo>
                        <a:pt x="73" y="0"/>
                      </a:lnTo>
                      <a:lnTo>
                        <a:pt x="73" y="59"/>
                      </a:lnTo>
                      <a:lnTo>
                        <a:pt x="0" y="59"/>
                      </a:lnTo>
                      <a:lnTo>
                        <a:pt x="0" y="0"/>
                      </a:lnTo>
                      <a:close/>
                      <a:moveTo>
                        <a:pt x="3" y="101"/>
                      </a:moveTo>
                      <a:lnTo>
                        <a:pt x="70" y="101"/>
                      </a:lnTo>
                      <a:lnTo>
                        <a:pt x="70" y="335"/>
                      </a:lnTo>
                      <a:lnTo>
                        <a:pt x="3" y="335"/>
                      </a:lnTo>
                      <a:lnTo>
                        <a:pt x="3" y="101"/>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67" name="Freeform 58">
                  <a:extLst>
                    <a:ext uri="{FF2B5EF4-FFF2-40B4-BE49-F238E27FC236}">
                      <a16:creationId xmlns:a16="http://schemas.microsoft.com/office/drawing/2014/main" id="{56EF1DB9-E8A9-4618-B1E1-9BA85C8BB2D9}"/>
                    </a:ext>
                  </a:extLst>
                </p:cNvPr>
                <p:cNvSpPr>
                  <a:spLocks noChangeArrowheads="1"/>
                </p:cNvSpPr>
                <p:nvPr/>
              </p:nvSpPr>
              <p:spPr bwMode="auto">
                <a:xfrm>
                  <a:off x="1822450" y="2974975"/>
                  <a:ext cx="73025" cy="88900"/>
                </a:xfrm>
                <a:custGeom>
                  <a:avLst/>
                  <a:gdLst>
                    <a:gd name="T0" fmla="*/ 65 w 204"/>
                    <a:gd name="T1" fmla="*/ 172 h 249"/>
                    <a:gd name="T2" fmla="*/ 104 w 204"/>
                    <a:gd name="T3" fmla="*/ 203 h 249"/>
                    <a:gd name="T4" fmla="*/ 141 w 204"/>
                    <a:gd name="T5" fmla="*/ 175 h 249"/>
                    <a:gd name="T6" fmla="*/ 107 w 204"/>
                    <a:gd name="T7" fmla="*/ 149 h 249"/>
                    <a:gd name="T8" fmla="*/ 65 w 204"/>
                    <a:gd name="T9" fmla="*/ 138 h 249"/>
                    <a:gd name="T10" fmla="*/ 6 w 204"/>
                    <a:gd name="T11" fmla="*/ 73 h 249"/>
                    <a:gd name="T12" fmla="*/ 107 w 204"/>
                    <a:gd name="T13" fmla="*/ 0 h 249"/>
                    <a:gd name="T14" fmla="*/ 198 w 204"/>
                    <a:gd name="T15" fmla="*/ 70 h 249"/>
                    <a:gd name="T16" fmla="*/ 135 w 204"/>
                    <a:gd name="T17" fmla="*/ 70 h 249"/>
                    <a:gd name="T18" fmla="*/ 102 w 204"/>
                    <a:gd name="T19" fmla="*/ 42 h 249"/>
                    <a:gd name="T20" fmla="*/ 68 w 204"/>
                    <a:gd name="T21" fmla="*/ 64 h 249"/>
                    <a:gd name="T22" fmla="*/ 99 w 204"/>
                    <a:gd name="T23" fmla="*/ 90 h 249"/>
                    <a:gd name="T24" fmla="*/ 141 w 204"/>
                    <a:gd name="T25" fmla="*/ 101 h 249"/>
                    <a:gd name="T26" fmla="*/ 203 w 204"/>
                    <a:gd name="T27" fmla="*/ 166 h 249"/>
                    <a:gd name="T28" fmla="*/ 96 w 204"/>
                    <a:gd name="T29" fmla="*/ 248 h 249"/>
                    <a:gd name="T30" fmla="*/ 17 w 204"/>
                    <a:gd name="T31" fmla="*/ 220 h 249"/>
                    <a:gd name="T32" fmla="*/ 0 w 204"/>
                    <a:gd name="T33" fmla="*/ 175 h 249"/>
                    <a:gd name="T34" fmla="*/ 65 w 204"/>
                    <a:gd name="T35" fmla="*/ 175 h 249"/>
                    <a:gd name="T36" fmla="*/ 65 w 204"/>
                    <a:gd name="T37" fmla="*/ 17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4" h="249">
                      <a:moveTo>
                        <a:pt x="65" y="172"/>
                      </a:moveTo>
                      <a:cubicBezTo>
                        <a:pt x="65" y="186"/>
                        <a:pt x="76" y="203"/>
                        <a:pt x="104" y="203"/>
                      </a:cubicBezTo>
                      <a:cubicBezTo>
                        <a:pt x="130" y="203"/>
                        <a:pt x="141" y="189"/>
                        <a:pt x="141" y="175"/>
                      </a:cubicBezTo>
                      <a:cubicBezTo>
                        <a:pt x="141" y="163"/>
                        <a:pt x="135" y="155"/>
                        <a:pt x="107" y="149"/>
                      </a:cubicBezTo>
                      <a:lnTo>
                        <a:pt x="65" y="138"/>
                      </a:lnTo>
                      <a:cubicBezTo>
                        <a:pt x="45" y="132"/>
                        <a:pt x="6" y="121"/>
                        <a:pt x="6" y="73"/>
                      </a:cubicBezTo>
                      <a:cubicBezTo>
                        <a:pt x="6" y="28"/>
                        <a:pt x="48" y="0"/>
                        <a:pt x="107" y="0"/>
                      </a:cubicBezTo>
                      <a:cubicBezTo>
                        <a:pt x="155" y="0"/>
                        <a:pt x="195" y="22"/>
                        <a:pt x="198" y="70"/>
                      </a:cubicBezTo>
                      <a:lnTo>
                        <a:pt x="135" y="70"/>
                      </a:lnTo>
                      <a:cubicBezTo>
                        <a:pt x="133" y="45"/>
                        <a:pt x="113" y="42"/>
                        <a:pt x="102" y="42"/>
                      </a:cubicBezTo>
                      <a:cubicBezTo>
                        <a:pt x="82" y="42"/>
                        <a:pt x="68" y="50"/>
                        <a:pt x="68" y="64"/>
                      </a:cubicBezTo>
                      <a:cubicBezTo>
                        <a:pt x="68" y="81"/>
                        <a:pt x="79" y="84"/>
                        <a:pt x="99" y="90"/>
                      </a:cubicBezTo>
                      <a:lnTo>
                        <a:pt x="141" y="101"/>
                      </a:lnTo>
                      <a:cubicBezTo>
                        <a:pt x="183" y="112"/>
                        <a:pt x="203" y="135"/>
                        <a:pt x="203" y="166"/>
                      </a:cubicBezTo>
                      <a:cubicBezTo>
                        <a:pt x="203" y="206"/>
                        <a:pt x="169" y="248"/>
                        <a:pt x="96" y="248"/>
                      </a:cubicBezTo>
                      <a:cubicBezTo>
                        <a:pt x="65" y="248"/>
                        <a:pt x="37" y="242"/>
                        <a:pt x="17" y="220"/>
                      </a:cubicBezTo>
                      <a:cubicBezTo>
                        <a:pt x="3" y="203"/>
                        <a:pt x="0" y="186"/>
                        <a:pt x="0" y="175"/>
                      </a:cubicBezTo>
                      <a:lnTo>
                        <a:pt x="65" y="175"/>
                      </a:lnTo>
                      <a:lnTo>
                        <a:pt x="65" y="172"/>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68" name="Freeform 59">
                  <a:extLst>
                    <a:ext uri="{FF2B5EF4-FFF2-40B4-BE49-F238E27FC236}">
                      <a16:creationId xmlns:a16="http://schemas.microsoft.com/office/drawing/2014/main" id="{A3C8249B-295C-4C3F-A0C5-ED4CB3670164}"/>
                    </a:ext>
                  </a:extLst>
                </p:cNvPr>
                <p:cNvSpPr>
                  <a:spLocks noChangeArrowheads="1"/>
                </p:cNvSpPr>
                <p:nvPr/>
              </p:nvSpPr>
              <p:spPr bwMode="auto">
                <a:xfrm>
                  <a:off x="1916113" y="2974975"/>
                  <a:ext cx="80962" cy="88900"/>
                </a:xfrm>
                <a:custGeom>
                  <a:avLst/>
                  <a:gdLst>
                    <a:gd name="T0" fmla="*/ 115 w 226"/>
                    <a:gd name="T1" fmla="*/ 203 h 249"/>
                    <a:gd name="T2" fmla="*/ 155 w 226"/>
                    <a:gd name="T3" fmla="*/ 169 h 249"/>
                    <a:gd name="T4" fmla="*/ 217 w 226"/>
                    <a:gd name="T5" fmla="*/ 169 h 249"/>
                    <a:gd name="T6" fmla="*/ 194 w 226"/>
                    <a:gd name="T7" fmla="*/ 220 h 249"/>
                    <a:gd name="T8" fmla="*/ 112 w 226"/>
                    <a:gd name="T9" fmla="*/ 248 h 249"/>
                    <a:gd name="T10" fmla="*/ 31 w 226"/>
                    <a:gd name="T11" fmla="*/ 220 h 249"/>
                    <a:gd name="T12" fmla="*/ 0 w 226"/>
                    <a:gd name="T13" fmla="*/ 129 h 249"/>
                    <a:gd name="T14" fmla="*/ 48 w 226"/>
                    <a:gd name="T15" fmla="*/ 19 h 249"/>
                    <a:gd name="T16" fmla="*/ 112 w 226"/>
                    <a:gd name="T17" fmla="*/ 0 h 249"/>
                    <a:gd name="T18" fmla="*/ 208 w 226"/>
                    <a:gd name="T19" fmla="*/ 56 h 249"/>
                    <a:gd name="T20" fmla="*/ 223 w 226"/>
                    <a:gd name="T21" fmla="*/ 141 h 249"/>
                    <a:gd name="T22" fmla="*/ 67 w 226"/>
                    <a:gd name="T23" fmla="*/ 141 h 249"/>
                    <a:gd name="T24" fmla="*/ 115 w 226"/>
                    <a:gd name="T25" fmla="*/ 203 h 249"/>
                    <a:gd name="T26" fmla="*/ 155 w 226"/>
                    <a:gd name="T27" fmla="*/ 96 h 249"/>
                    <a:gd name="T28" fmla="*/ 115 w 226"/>
                    <a:gd name="T29" fmla="*/ 42 h 249"/>
                    <a:gd name="T30" fmla="*/ 70 w 226"/>
                    <a:gd name="T31" fmla="*/ 96 h 249"/>
                    <a:gd name="T32" fmla="*/ 155 w 226"/>
                    <a:gd name="T33" fmla="*/ 96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6" h="249">
                      <a:moveTo>
                        <a:pt x="115" y="203"/>
                      </a:moveTo>
                      <a:cubicBezTo>
                        <a:pt x="132" y="203"/>
                        <a:pt x="149" y="197"/>
                        <a:pt x="155" y="169"/>
                      </a:cubicBezTo>
                      <a:lnTo>
                        <a:pt x="217" y="169"/>
                      </a:lnTo>
                      <a:cubicBezTo>
                        <a:pt x="217" y="180"/>
                        <a:pt x="214" y="200"/>
                        <a:pt x="194" y="220"/>
                      </a:cubicBezTo>
                      <a:cubicBezTo>
                        <a:pt x="177" y="237"/>
                        <a:pt x="146" y="248"/>
                        <a:pt x="112" y="248"/>
                      </a:cubicBezTo>
                      <a:cubicBezTo>
                        <a:pt x="93" y="248"/>
                        <a:pt x="53" y="245"/>
                        <a:pt x="31" y="220"/>
                      </a:cubicBezTo>
                      <a:cubicBezTo>
                        <a:pt x="8" y="197"/>
                        <a:pt x="0" y="166"/>
                        <a:pt x="0" y="129"/>
                      </a:cubicBezTo>
                      <a:cubicBezTo>
                        <a:pt x="0" y="93"/>
                        <a:pt x="8" y="45"/>
                        <a:pt x="48" y="19"/>
                      </a:cubicBezTo>
                      <a:cubicBezTo>
                        <a:pt x="65" y="8"/>
                        <a:pt x="87" y="0"/>
                        <a:pt x="112" y="0"/>
                      </a:cubicBezTo>
                      <a:cubicBezTo>
                        <a:pt x="146" y="0"/>
                        <a:pt x="186" y="14"/>
                        <a:pt x="208" y="56"/>
                      </a:cubicBezTo>
                      <a:cubicBezTo>
                        <a:pt x="225" y="87"/>
                        <a:pt x="223" y="124"/>
                        <a:pt x="223" y="141"/>
                      </a:cubicBezTo>
                      <a:lnTo>
                        <a:pt x="67" y="141"/>
                      </a:lnTo>
                      <a:cubicBezTo>
                        <a:pt x="67" y="155"/>
                        <a:pt x="67" y="203"/>
                        <a:pt x="115" y="203"/>
                      </a:cubicBezTo>
                      <a:close/>
                      <a:moveTo>
                        <a:pt x="155" y="96"/>
                      </a:moveTo>
                      <a:cubicBezTo>
                        <a:pt x="155" y="84"/>
                        <a:pt x="155" y="42"/>
                        <a:pt x="115" y="42"/>
                      </a:cubicBezTo>
                      <a:cubicBezTo>
                        <a:pt x="84" y="42"/>
                        <a:pt x="73" y="67"/>
                        <a:pt x="70" y="96"/>
                      </a:cubicBezTo>
                      <a:lnTo>
                        <a:pt x="155" y="96"/>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69" name="Freeform 60">
                  <a:extLst>
                    <a:ext uri="{FF2B5EF4-FFF2-40B4-BE49-F238E27FC236}">
                      <a16:creationId xmlns:a16="http://schemas.microsoft.com/office/drawing/2014/main" id="{93E418AD-FB7B-4506-A5A8-4A6935290ED5}"/>
                    </a:ext>
                  </a:extLst>
                </p:cNvPr>
                <p:cNvSpPr>
                  <a:spLocks noChangeArrowheads="1"/>
                </p:cNvSpPr>
                <p:nvPr/>
              </p:nvSpPr>
              <p:spPr bwMode="auto">
                <a:xfrm>
                  <a:off x="2016125" y="2974975"/>
                  <a:ext cx="73025" cy="88900"/>
                </a:xfrm>
                <a:custGeom>
                  <a:avLst/>
                  <a:gdLst>
                    <a:gd name="T0" fmla="*/ 65 w 204"/>
                    <a:gd name="T1" fmla="*/ 172 h 249"/>
                    <a:gd name="T2" fmla="*/ 105 w 204"/>
                    <a:gd name="T3" fmla="*/ 203 h 249"/>
                    <a:gd name="T4" fmla="*/ 141 w 204"/>
                    <a:gd name="T5" fmla="*/ 175 h 249"/>
                    <a:gd name="T6" fmla="*/ 107 w 204"/>
                    <a:gd name="T7" fmla="*/ 149 h 249"/>
                    <a:gd name="T8" fmla="*/ 65 w 204"/>
                    <a:gd name="T9" fmla="*/ 138 h 249"/>
                    <a:gd name="T10" fmla="*/ 6 w 204"/>
                    <a:gd name="T11" fmla="*/ 73 h 249"/>
                    <a:gd name="T12" fmla="*/ 107 w 204"/>
                    <a:gd name="T13" fmla="*/ 0 h 249"/>
                    <a:gd name="T14" fmla="*/ 198 w 204"/>
                    <a:gd name="T15" fmla="*/ 70 h 249"/>
                    <a:gd name="T16" fmla="*/ 136 w 204"/>
                    <a:gd name="T17" fmla="*/ 70 h 249"/>
                    <a:gd name="T18" fmla="*/ 102 w 204"/>
                    <a:gd name="T19" fmla="*/ 42 h 249"/>
                    <a:gd name="T20" fmla="*/ 68 w 204"/>
                    <a:gd name="T21" fmla="*/ 64 h 249"/>
                    <a:gd name="T22" fmla="*/ 99 w 204"/>
                    <a:gd name="T23" fmla="*/ 90 h 249"/>
                    <a:gd name="T24" fmla="*/ 141 w 204"/>
                    <a:gd name="T25" fmla="*/ 101 h 249"/>
                    <a:gd name="T26" fmla="*/ 203 w 204"/>
                    <a:gd name="T27" fmla="*/ 166 h 249"/>
                    <a:gd name="T28" fmla="*/ 96 w 204"/>
                    <a:gd name="T29" fmla="*/ 248 h 249"/>
                    <a:gd name="T30" fmla="*/ 17 w 204"/>
                    <a:gd name="T31" fmla="*/ 220 h 249"/>
                    <a:gd name="T32" fmla="*/ 0 w 204"/>
                    <a:gd name="T33" fmla="*/ 175 h 249"/>
                    <a:gd name="T34" fmla="*/ 65 w 204"/>
                    <a:gd name="T35" fmla="*/ 175 h 249"/>
                    <a:gd name="T36" fmla="*/ 65 w 204"/>
                    <a:gd name="T37" fmla="*/ 17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4" h="249">
                      <a:moveTo>
                        <a:pt x="65" y="172"/>
                      </a:moveTo>
                      <a:cubicBezTo>
                        <a:pt x="65" y="186"/>
                        <a:pt x="76" y="203"/>
                        <a:pt x="105" y="203"/>
                      </a:cubicBezTo>
                      <a:cubicBezTo>
                        <a:pt x="130" y="203"/>
                        <a:pt x="141" y="189"/>
                        <a:pt x="141" y="175"/>
                      </a:cubicBezTo>
                      <a:cubicBezTo>
                        <a:pt x="141" y="163"/>
                        <a:pt x="136" y="155"/>
                        <a:pt x="107" y="149"/>
                      </a:cubicBezTo>
                      <a:lnTo>
                        <a:pt x="65" y="138"/>
                      </a:lnTo>
                      <a:cubicBezTo>
                        <a:pt x="45" y="132"/>
                        <a:pt x="6" y="121"/>
                        <a:pt x="6" y="73"/>
                      </a:cubicBezTo>
                      <a:cubicBezTo>
                        <a:pt x="6" y="28"/>
                        <a:pt x="48" y="0"/>
                        <a:pt x="107" y="0"/>
                      </a:cubicBezTo>
                      <a:cubicBezTo>
                        <a:pt x="155" y="0"/>
                        <a:pt x="195" y="22"/>
                        <a:pt x="198" y="70"/>
                      </a:cubicBezTo>
                      <a:lnTo>
                        <a:pt x="136" y="70"/>
                      </a:lnTo>
                      <a:cubicBezTo>
                        <a:pt x="133" y="45"/>
                        <a:pt x="113" y="42"/>
                        <a:pt x="102" y="42"/>
                      </a:cubicBezTo>
                      <a:cubicBezTo>
                        <a:pt x="82" y="42"/>
                        <a:pt x="68" y="50"/>
                        <a:pt x="68" y="64"/>
                      </a:cubicBezTo>
                      <a:cubicBezTo>
                        <a:pt x="68" y="81"/>
                        <a:pt x="79" y="84"/>
                        <a:pt x="99" y="90"/>
                      </a:cubicBezTo>
                      <a:lnTo>
                        <a:pt x="141" y="101"/>
                      </a:lnTo>
                      <a:cubicBezTo>
                        <a:pt x="184" y="112"/>
                        <a:pt x="203" y="135"/>
                        <a:pt x="203" y="166"/>
                      </a:cubicBezTo>
                      <a:cubicBezTo>
                        <a:pt x="203" y="206"/>
                        <a:pt x="169" y="248"/>
                        <a:pt x="96" y="248"/>
                      </a:cubicBezTo>
                      <a:cubicBezTo>
                        <a:pt x="65" y="248"/>
                        <a:pt x="37" y="242"/>
                        <a:pt x="17" y="220"/>
                      </a:cubicBezTo>
                      <a:cubicBezTo>
                        <a:pt x="3" y="203"/>
                        <a:pt x="0" y="186"/>
                        <a:pt x="0" y="175"/>
                      </a:cubicBezTo>
                      <a:lnTo>
                        <a:pt x="65" y="175"/>
                      </a:lnTo>
                      <a:lnTo>
                        <a:pt x="65" y="172"/>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grpSp>
            <p:nvGrpSpPr>
              <p:cNvPr id="462" name="Group 461">
                <a:extLst>
                  <a:ext uri="{FF2B5EF4-FFF2-40B4-BE49-F238E27FC236}">
                    <a16:creationId xmlns:a16="http://schemas.microsoft.com/office/drawing/2014/main" id="{8C461C96-9570-4DFC-B5F7-91D0EB33F47A}"/>
                  </a:ext>
                </a:extLst>
              </p:cNvPr>
              <p:cNvGrpSpPr/>
              <p:nvPr/>
            </p:nvGrpSpPr>
            <p:grpSpPr>
              <a:xfrm>
                <a:off x="5573395" y="3237193"/>
                <a:ext cx="922337" cy="153988"/>
                <a:chOff x="1277938" y="3140075"/>
                <a:chExt cx="922337" cy="153988"/>
              </a:xfrm>
              <a:solidFill>
                <a:srgbClr val="5F5F5F"/>
              </a:solidFill>
            </p:grpSpPr>
            <p:sp>
              <p:nvSpPr>
                <p:cNvPr id="553" name="Freeform 61">
                  <a:extLst>
                    <a:ext uri="{FF2B5EF4-FFF2-40B4-BE49-F238E27FC236}">
                      <a16:creationId xmlns:a16="http://schemas.microsoft.com/office/drawing/2014/main" id="{B427B1DC-F721-4C17-B9E1-4DC71072BBA6}"/>
                    </a:ext>
                  </a:extLst>
                </p:cNvPr>
                <p:cNvSpPr>
                  <a:spLocks noChangeArrowheads="1"/>
                </p:cNvSpPr>
                <p:nvPr/>
              </p:nvSpPr>
              <p:spPr bwMode="auto">
                <a:xfrm>
                  <a:off x="1277938" y="3140075"/>
                  <a:ext cx="82550" cy="120650"/>
                </a:xfrm>
                <a:custGeom>
                  <a:avLst/>
                  <a:gdLst>
                    <a:gd name="T0" fmla="*/ 223 w 230"/>
                    <a:gd name="T1" fmla="*/ 0 h 334"/>
                    <a:gd name="T2" fmla="*/ 223 w 230"/>
                    <a:gd name="T3" fmla="*/ 53 h 334"/>
                    <a:gd name="T4" fmla="*/ 71 w 230"/>
                    <a:gd name="T5" fmla="*/ 53 h 334"/>
                    <a:gd name="T6" fmla="*/ 71 w 230"/>
                    <a:gd name="T7" fmla="*/ 132 h 334"/>
                    <a:gd name="T8" fmla="*/ 215 w 230"/>
                    <a:gd name="T9" fmla="*/ 132 h 334"/>
                    <a:gd name="T10" fmla="*/ 215 w 230"/>
                    <a:gd name="T11" fmla="*/ 186 h 334"/>
                    <a:gd name="T12" fmla="*/ 71 w 230"/>
                    <a:gd name="T13" fmla="*/ 186 h 334"/>
                    <a:gd name="T14" fmla="*/ 71 w 230"/>
                    <a:gd name="T15" fmla="*/ 276 h 334"/>
                    <a:gd name="T16" fmla="*/ 229 w 230"/>
                    <a:gd name="T17" fmla="*/ 276 h 334"/>
                    <a:gd name="T18" fmla="*/ 229 w 230"/>
                    <a:gd name="T19" fmla="*/ 333 h 334"/>
                    <a:gd name="T20" fmla="*/ 0 w 230"/>
                    <a:gd name="T21" fmla="*/ 333 h 334"/>
                    <a:gd name="T22" fmla="*/ 0 w 230"/>
                    <a:gd name="T23" fmla="*/ 0 h 334"/>
                    <a:gd name="T24" fmla="*/ 223 w 230"/>
                    <a:gd name="T25" fmla="*/ 0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0" h="334">
                      <a:moveTo>
                        <a:pt x="223" y="0"/>
                      </a:moveTo>
                      <a:lnTo>
                        <a:pt x="223" y="53"/>
                      </a:lnTo>
                      <a:lnTo>
                        <a:pt x="71" y="53"/>
                      </a:lnTo>
                      <a:lnTo>
                        <a:pt x="71" y="132"/>
                      </a:lnTo>
                      <a:lnTo>
                        <a:pt x="215" y="132"/>
                      </a:lnTo>
                      <a:lnTo>
                        <a:pt x="215" y="186"/>
                      </a:lnTo>
                      <a:lnTo>
                        <a:pt x="71" y="186"/>
                      </a:lnTo>
                      <a:lnTo>
                        <a:pt x="71" y="276"/>
                      </a:lnTo>
                      <a:lnTo>
                        <a:pt x="229" y="276"/>
                      </a:lnTo>
                      <a:lnTo>
                        <a:pt x="229" y="333"/>
                      </a:lnTo>
                      <a:lnTo>
                        <a:pt x="0" y="333"/>
                      </a:lnTo>
                      <a:lnTo>
                        <a:pt x="0" y="0"/>
                      </a:lnTo>
                      <a:lnTo>
                        <a:pt x="223"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54" name="Freeform 62">
                  <a:extLst>
                    <a:ext uri="{FF2B5EF4-FFF2-40B4-BE49-F238E27FC236}">
                      <a16:creationId xmlns:a16="http://schemas.microsoft.com/office/drawing/2014/main" id="{54BBAE78-7E2E-4395-9F1C-5C34732E5A60}"/>
                    </a:ext>
                  </a:extLst>
                </p:cNvPr>
                <p:cNvSpPr>
                  <a:spLocks noChangeArrowheads="1"/>
                </p:cNvSpPr>
                <p:nvPr/>
              </p:nvSpPr>
              <p:spPr bwMode="auto">
                <a:xfrm>
                  <a:off x="1381125" y="3175000"/>
                  <a:ext cx="87313" cy="119063"/>
                </a:xfrm>
                <a:custGeom>
                  <a:avLst/>
                  <a:gdLst>
                    <a:gd name="T0" fmla="*/ 240 w 241"/>
                    <a:gd name="T1" fmla="*/ 48 h 329"/>
                    <a:gd name="T2" fmla="*/ 240 w 241"/>
                    <a:gd name="T3" fmla="*/ 328 h 329"/>
                    <a:gd name="T4" fmla="*/ 170 w 241"/>
                    <a:gd name="T5" fmla="*/ 328 h 329"/>
                    <a:gd name="T6" fmla="*/ 170 w 241"/>
                    <a:gd name="T7" fmla="*/ 212 h 329"/>
                    <a:gd name="T8" fmla="*/ 105 w 241"/>
                    <a:gd name="T9" fmla="*/ 243 h 329"/>
                    <a:gd name="T10" fmla="*/ 0 w 241"/>
                    <a:gd name="T11" fmla="*/ 119 h 329"/>
                    <a:gd name="T12" fmla="*/ 99 w 241"/>
                    <a:gd name="T13" fmla="*/ 0 h 329"/>
                    <a:gd name="T14" fmla="*/ 170 w 241"/>
                    <a:gd name="T15" fmla="*/ 40 h 329"/>
                    <a:gd name="T16" fmla="*/ 173 w 241"/>
                    <a:gd name="T17" fmla="*/ 6 h 329"/>
                    <a:gd name="T18" fmla="*/ 240 w 241"/>
                    <a:gd name="T19" fmla="*/ 6 h 329"/>
                    <a:gd name="T20" fmla="*/ 240 w 241"/>
                    <a:gd name="T21" fmla="*/ 48 h 329"/>
                    <a:gd name="T22" fmla="*/ 85 w 241"/>
                    <a:gd name="T23" fmla="*/ 178 h 329"/>
                    <a:gd name="T24" fmla="*/ 122 w 241"/>
                    <a:gd name="T25" fmla="*/ 195 h 329"/>
                    <a:gd name="T26" fmla="*/ 173 w 241"/>
                    <a:gd name="T27" fmla="*/ 122 h 329"/>
                    <a:gd name="T28" fmla="*/ 119 w 241"/>
                    <a:gd name="T29" fmla="*/ 45 h 329"/>
                    <a:gd name="T30" fmla="*/ 71 w 241"/>
                    <a:gd name="T31" fmla="*/ 122 h 329"/>
                    <a:gd name="T32" fmla="*/ 85 w 241"/>
                    <a:gd name="T33" fmla="*/ 178 h 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1" h="329">
                      <a:moveTo>
                        <a:pt x="240" y="48"/>
                      </a:moveTo>
                      <a:lnTo>
                        <a:pt x="240" y="328"/>
                      </a:lnTo>
                      <a:lnTo>
                        <a:pt x="170" y="328"/>
                      </a:lnTo>
                      <a:lnTo>
                        <a:pt x="170" y="212"/>
                      </a:lnTo>
                      <a:cubicBezTo>
                        <a:pt x="164" y="220"/>
                        <a:pt x="144" y="243"/>
                        <a:pt x="105" y="243"/>
                      </a:cubicBezTo>
                      <a:cubicBezTo>
                        <a:pt x="57" y="243"/>
                        <a:pt x="0" y="209"/>
                        <a:pt x="0" y="119"/>
                      </a:cubicBezTo>
                      <a:cubicBezTo>
                        <a:pt x="0" y="29"/>
                        <a:pt x="54" y="0"/>
                        <a:pt x="99" y="0"/>
                      </a:cubicBezTo>
                      <a:cubicBezTo>
                        <a:pt x="147" y="0"/>
                        <a:pt x="164" y="29"/>
                        <a:pt x="170" y="40"/>
                      </a:cubicBezTo>
                      <a:lnTo>
                        <a:pt x="173" y="6"/>
                      </a:lnTo>
                      <a:lnTo>
                        <a:pt x="240" y="6"/>
                      </a:lnTo>
                      <a:lnTo>
                        <a:pt x="240" y="48"/>
                      </a:lnTo>
                      <a:close/>
                      <a:moveTo>
                        <a:pt x="85" y="178"/>
                      </a:moveTo>
                      <a:cubicBezTo>
                        <a:pt x="96" y="192"/>
                        <a:pt x="110" y="195"/>
                        <a:pt x="122" y="195"/>
                      </a:cubicBezTo>
                      <a:cubicBezTo>
                        <a:pt x="167" y="195"/>
                        <a:pt x="173" y="147"/>
                        <a:pt x="173" y="122"/>
                      </a:cubicBezTo>
                      <a:cubicBezTo>
                        <a:pt x="173" y="96"/>
                        <a:pt x="167" y="45"/>
                        <a:pt x="119" y="45"/>
                      </a:cubicBezTo>
                      <a:cubicBezTo>
                        <a:pt x="79" y="45"/>
                        <a:pt x="71" y="85"/>
                        <a:pt x="71" y="122"/>
                      </a:cubicBezTo>
                      <a:cubicBezTo>
                        <a:pt x="71" y="136"/>
                        <a:pt x="71" y="161"/>
                        <a:pt x="85" y="178"/>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55" name="Freeform 63">
                  <a:extLst>
                    <a:ext uri="{FF2B5EF4-FFF2-40B4-BE49-F238E27FC236}">
                      <a16:creationId xmlns:a16="http://schemas.microsoft.com/office/drawing/2014/main" id="{447E653E-BF42-46BB-87FD-A195E309BD6E}"/>
                    </a:ext>
                  </a:extLst>
                </p:cNvPr>
                <p:cNvSpPr>
                  <a:spLocks noChangeArrowheads="1"/>
                </p:cNvSpPr>
                <p:nvPr/>
              </p:nvSpPr>
              <p:spPr bwMode="auto">
                <a:xfrm>
                  <a:off x="1495425" y="3175000"/>
                  <a:ext cx="80963" cy="87313"/>
                </a:xfrm>
                <a:custGeom>
                  <a:avLst/>
                  <a:gdLst>
                    <a:gd name="T0" fmla="*/ 71 w 227"/>
                    <a:gd name="T1" fmla="*/ 3 h 241"/>
                    <a:gd name="T2" fmla="*/ 71 w 227"/>
                    <a:gd name="T3" fmla="*/ 141 h 241"/>
                    <a:gd name="T4" fmla="*/ 108 w 227"/>
                    <a:gd name="T5" fmla="*/ 192 h 241"/>
                    <a:gd name="T6" fmla="*/ 153 w 227"/>
                    <a:gd name="T7" fmla="*/ 119 h 241"/>
                    <a:gd name="T8" fmla="*/ 153 w 227"/>
                    <a:gd name="T9" fmla="*/ 0 h 241"/>
                    <a:gd name="T10" fmla="*/ 223 w 227"/>
                    <a:gd name="T11" fmla="*/ 0 h 241"/>
                    <a:gd name="T12" fmla="*/ 223 w 227"/>
                    <a:gd name="T13" fmla="*/ 156 h 241"/>
                    <a:gd name="T14" fmla="*/ 223 w 227"/>
                    <a:gd name="T15" fmla="*/ 218 h 241"/>
                    <a:gd name="T16" fmla="*/ 226 w 227"/>
                    <a:gd name="T17" fmla="*/ 235 h 241"/>
                    <a:gd name="T18" fmla="*/ 158 w 227"/>
                    <a:gd name="T19" fmla="*/ 235 h 241"/>
                    <a:gd name="T20" fmla="*/ 156 w 227"/>
                    <a:gd name="T21" fmla="*/ 203 h 241"/>
                    <a:gd name="T22" fmla="*/ 85 w 227"/>
                    <a:gd name="T23" fmla="*/ 240 h 241"/>
                    <a:gd name="T24" fmla="*/ 15 w 227"/>
                    <a:gd name="T25" fmla="*/ 209 h 241"/>
                    <a:gd name="T26" fmla="*/ 0 w 227"/>
                    <a:gd name="T27" fmla="*/ 147 h 241"/>
                    <a:gd name="T28" fmla="*/ 0 w 227"/>
                    <a:gd name="T29" fmla="*/ 0 h 241"/>
                    <a:gd name="T30" fmla="*/ 71 w 227"/>
                    <a:gd name="T31" fmla="*/ 0 h 241"/>
                    <a:gd name="T32" fmla="*/ 71 w 227"/>
                    <a:gd name="T33" fmla="*/ 3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7" h="241">
                      <a:moveTo>
                        <a:pt x="71" y="3"/>
                      </a:moveTo>
                      <a:lnTo>
                        <a:pt x="71" y="141"/>
                      </a:lnTo>
                      <a:cubicBezTo>
                        <a:pt x="71" y="161"/>
                        <a:pt x="71" y="192"/>
                        <a:pt x="108" y="192"/>
                      </a:cubicBezTo>
                      <a:cubicBezTo>
                        <a:pt x="153" y="192"/>
                        <a:pt x="153" y="158"/>
                        <a:pt x="153" y="119"/>
                      </a:cubicBezTo>
                      <a:lnTo>
                        <a:pt x="153" y="0"/>
                      </a:lnTo>
                      <a:lnTo>
                        <a:pt x="223" y="0"/>
                      </a:lnTo>
                      <a:lnTo>
                        <a:pt x="223" y="156"/>
                      </a:lnTo>
                      <a:cubicBezTo>
                        <a:pt x="223" y="206"/>
                        <a:pt x="223" y="212"/>
                        <a:pt x="223" y="218"/>
                      </a:cubicBezTo>
                      <a:cubicBezTo>
                        <a:pt x="223" y="223"/>
                        <a:pt x="223" y="229"/>
                        <a:pt x="226" y="235"/>
                      </a:cubicBezTo>
                      <a:lnTo>
                        <a:pt x="158" y="235"/>
                      </a:lnTo>
                      <a:lnTo>
                        <a:pt x="156" y="203"/>
                      </a:lnTo>
                      <a:cubicBezTo>
                        <a:pt x="150" y="215"/>
                        <a:pt x="130" y="240"/>
                        <a:pt x="85" y="240"/>
                      </a:cubicBezTo>
                      <a:cubicBezTo>
                        <a:pt x="54" y="240"/>
                        <a:pt x="29" y="226"/>
                        <a:pt x="15" y="209"/>
                      </a:cubicBezTo>
                      <a:cubicBezTo>
                        <a:pt x="0" y="189"/>
                        <a:pt x="0" y="158"/>
                        <a:pt x="0" y="147"/>
                      </a:cubicBezTo>
                      <a:lnTo>
                        <a:pt x="0" y="0"/>
                      </a:lnTo>
                      <a:lnTo>
                        <a:pt x="71" y="0"/>
                      </a:lnTo>
                      <a:lnTo>
                        <a:pt x="71" y="3"/>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56" name="Freeform 64">
                  <a:extLst>
                    <a:ext uri="{FF2B5EF4-FFF2-40B4-BE49-F238E27FC236}">
                      <a16:creationId xmlns:a16="http://schemas.microsoft.com/office/drawing/2014/main" id="{F154A25F-EB03-4211-8142-CBCBCDE0A6F1}"/>
                    </a:ext>
                  </a:extLst>
                </p:cNvPr>
                <p:cNvSpPr>
                  <a:spLocks noChangeArrowheads="1"/>
                </p:cNvSpPr>
                <p:nvPr/>
              </p:nvSpPr>
              <p:spPr bwMode="auto">
                <a:xfrm>
                  <a:off x="1604963" y="3140075"/>
                  <a:ext cx="26987" cy="120650"/>
                </a:xfrm>
                <a:custGeom>
                  <a:avLst/>
                  <a:gdLst>
                    <a:gd name="T0" fmla="*/ 0 w 74"/>
                    <a:gd name="T1" fmla="*/ 0 h 336"/>
                    <a:gd name="T2" fmla="*/ 73 w 74"/>
                    <a:gd name="T3" fmla="*/ 0 h 336"/>
                    <a:gd name="T4" fmla="*/ 73 w 74"/>
                    <a:gd name="T5" fmla="*/ 59 h 336"/>
                    <a:gd name="T6" fmla="*/ 0 w 74"/>
                    <a:gd name="T7" fmla="*/ 59 h 336"/>
                    <a:gd name="T8" fmla="*/ 0 w 74"/>
                    <a:gd name="T9" fmla="*/ 0 h 336"/>
                    <a:gd name="T10" fmla="*/ 3 w 74"/>
                    <a:gd name="T11" fmla="*/ 101 h 336"/>
                    <a:gd name="T12" fmla="*/ 71 w 74"/>
                    <a:gd name="T13" fmla="*/ 101 h 336"/>
                    <a:gd name="T14" fmla="*/ 71 w 74"/>
                    <a:gd name="T15" fmla="*/ 335 h 336"/>
                    <a:gd name="T16" fmla="*/ 3 w 74"/>
                    <a:gd name="T17" fmla="*/ 335 h 336"/>
                    <a:gd name="T18" fmla="*/ 3 w 74"/>
                    <a:gd name="T19" fmla="*/ 101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4" h="336">
                      <a:moveTo>
                        <a:pt x="0" y="0"/>
                      </a:moveTo>
                      <a:lnTo>
                        <a:pt x="73" y="0"/>
                      </a:lnTo>
                      <a:lnTo>
                        <a:pt x="73" y="59"/>
                      </a:lnTo>
                      <a:lnTo>
                        <a:pt x="0" y="59"/>
                      </a:lnTo>
                      <a:lnTo>
                        <a:pt x="0" y="0"/>
                      </a:lnTo>
                      <a:close/>
                      <a:moveTo>
                        <a:pt x="3" y="101"/>
                      </a:moveTo>
                      <a:lnTo>
                        <a:pt x="71" y="101"/>
                      </a:lnTo>
                      <a:lnTo>
                        <a:pt x="71" y="335"/>
                      </a:lnTo>
                      <a:lnTo>
                        <a:pt x="3" y="335"/>
                      </a:lnTo>
                      <a:lnTo>
                        <a:pt x="3" y="101"/>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57" name="Freeform 65">
                  <a:extLst>
                    <a:ext uri="{FF2B5EF4-FFF2-40B4-BE49-F238E27FC236}">
                      <a16:creationId xmlns:a16="http://schemas.microsoft.com/office/drawing/2014/main" id="{45DD414F-6B32-4AEF-958E-2C111D46F830}"/>
                    </a:ext>
                  </a:extLst>
                </p:cNvPr>
                <p:cNvSpPr>
                  <a:spLocks noChangeArrowheads="1"/>
                </p:cNvSpPr>
                <p:nvPr/>
              </p:nvSpPr>
              <p:spPr bwMode="auto">
                <a:xfrm>
                  <a:off x="1660525" y="3175000"/>
                  <a:ext cx="85725" cy="117475"/>
                </a:xfrm>
                <a:custGeom>
                  <a:avLst/>
                  <a:gdLst>
                    <a:gd name="T0" fmla="*/ 65 w 238"/>
                    <a:gd name="T1" fmla="*/ 3 h 326"/>
                    <a:gd name="T2" fmla="*/ 68 w 238"/>
                    <a:gd name="T3" fmla="*/ 37 h 326"/>
                    <a:gd name="T4" fmla="*/ 139 w 238"/>
                    <a:gd name="T5" fmla="*/ 0 h 326"/>
                    <a:gd name="T6" fmla="*/ 237 w 238"/>
                    <a:gd name="T7" fmla="*/ 116 h 326"/>
                    <a:gd name="T8" fmla="*/ 136 w 238"/>
                    <a:gd name="T9" fmla="*/ 240 h 326"/>
                    <a:gd name="T10" fmla="*/ 71 w 238"/>
                    <a:gd name="T11" fmla="*/ 209 h 326"/>
                    <a:gd name="T12" fmla="*/ 71 w 238"/>
                    <a:gd name="T13" fmla="*/ 325 h 326"/>
                    <a:gd name="T14" fmla="*/ 0 w 238"/>
                    <a:gd name="T15" fmla="*/ 325 h 326"/>
                    <a:gd name="T16" fmla="*/ 0 w 238"/>
                    <a:gd name="T17" fmla="*/ 0 h 326"/>
                    <a:gd name="T18" fmla="*/ 65 w 238"/>
                    <a:gd name="T19" fmla="*/ 0 h 326"/>
                    <a:gd name="T20" fmla="*/ 65 w 238"/>
                    <a:gd name="T21" fmla="*/ 3 h 326"/>
                    <a:gd name="T22" fmla="*/ 167 w 238"/>
                    <a:gd name="T23" fmla="*/ 119 h 326"/>
                    <a:gd name="T24" fmla="*/ 119 w 238"/>
                    <a:gd name="T25" fmla="*/ 43 h 326"/>
                    <a:gd name="T26" fmla="*/ 65 w 238"/>
                    <a:gd name="T27" fmla="*/ 122 h 326"/>
                    <a:gd name="T28" fmla="*/ 116 w 238"/>
                    <a:gd name="T29" fmla="*/ 195 h 326"/>
                    <a:gd name="T30" fmla="*/ 167 w 238"/>
                    <a:gd name="T31" fmla="*/ 119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38" h="326">
                      <a:moveTo>
                        <a:pt x="65" y="3"/>
                      </a:moveTo>
                      <a:lnTo>
                        <a:pt x="68" y="37"/>
                      </a:lnTo>
                      <a:cubicBezTo>
                        <a:pt x="91" y="0"/>
                        <a:pt x="127" y="0"/>
                        <a:pt x="139" y="0"/>
                      </a:cubicBezTo>
                      <a:cubicBezTo>
                        <a:pt x="201" y="0"/>
                        <a:pt x="237" y="45"/>
                        <a:pt x="237" y="116"/>
                      </a:cubicBezTo>
                      <a:cubicBezTo>
                        <a:pt x="237" y="184"/>
                        <a:pt x="204" y="240"/>
                        <a:pt x="136" y="240"/>
                      </a:cubicBezTo>
                      <a:cubicBezTo>
                        <a:pt x="94" y="240"/>
                        <a:pt x="77" y="218"/>
                        <a:pt x="71" y="209"/>
                      </a:cubicBezTo>
                      <a:lnTo>
                        <a:pt x="71" y="325"/>
                      </a:lnTo>
                      <a:lnTo>
                        <a:pt x="0" y="325"/>
                      </a:lnTo>
                      <a:lnTo>
                        <a:pt x="0" y="0"/>
                      </a:lnTo>
                      <a:lnTo>
                        <a:pt x="65" y="0"/>
                      </a:lnTo>
                      <a:lnTo>
                        <a:pt x="65" y="3"/>
                      </a:lnTo>
                      <a:close/>
                      <a:moveTo>
                        <a:pt x="167" y="119"/>
                      </a:moveTo>
                      <a:cubicBezTo>
                        <a:pt x="167" y="91"/>
                        <a:pt x="161" y="43"/>
                        <a:pt x="119" y="43"/>
                      </a:cubicBezTo>
                      <a:cubicBezTo>
                        <a:pt x="96" y="43"/>
                        <a:pt x="65" y="60"/>
                        <a:pt x="65" y="122"/>
                      </a:cubicBezTo>
                      <a:cubicBezTo>
                        <a:pt x="65" y="136"/>
                        <a:pt x="65" y="195"/>
                        <a:pt x="116" y="195"/>
                      </a:cubicBezTo>
                      <a:cubicBezTo>
                        <a:pt x="150" y="195"/>
                        <a:pt x="167" y="164"/>
                        <a:pt x="167" y="119"/>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58" name="Freeform 66">
                  <a:extLst>
                    <a:ext uri="{FF2B5EF4-FFF2-40B4-BE49-F238E27FC236}">
                      <a16:creationId xmlns:a16="http://schemas.microsoft.com/office/drawing/2014/main" id="{4B7E9379-4D43-44A3-B37F-2E25EE9384CA}"/>
                    </a:ext>
                  </a:extLst>
                </p:cNvPr>
                <p:cNvSpPr>
                  <a:spLocks noChangeArrowheads="1"/>
                </p:cNvSpPr>
                <p:nvPr/>
              </p:nvSpPr>
              <p:spPr bwMode="auto">
                <a:xfrm>
                  <a:off x="1771650" y="3173413"/>
                  <a:ext cx="134938" cy="88900"/>
                </a:xfrm>
                <a:custGeom>
                  <a:avLst/>
                  <a:gdLst>
                    <a:gd name="T0" fmla="*/ 3 w 376"/>
                    <a:gd name="T1" fmla="*/ 51 h 247"/>
                    <a:gd name="T2" fmla="*/ 0 w 376"/>
                    <a:gd name="T3" fmla="*/ 6 h 247"/>
                    <a:gd name="T4" fmla="*/ 68 w 376"/>
                    <a:gd name="T5" fmla="*/ 6 h 247"/>
                    <a:gd name="T6" fmla="*/ 71 w 376"/>
                    <a:gd name="T7" fmla="*/ 37 h 247"/>
                    <a:gd name="T8" fmla="*/ 144 w 376"/>
                    <a:gd name="T9" fmla="*/ 0 h 247"/>
                    <a:gd name="T10" fmla="*/ 217 w 376"/>
                    <a:gd name="T11" fmla="*/ 46 h 247"/>
                    <a:gd name="T12" fmla="*/ 294 w 376"/>
                    <a:gd name="T13" fmla="*/ 3 h 247"/>
                    <a:gd name="T14" fmla="*/ 364 w 376"/>
                    <a:gd name="T15" fmla="*/ 40 h 247"/>
                    <a:gd name="T16" fmla="*/ 375 w 376"/>
                    <a:gd name="T17" fmla="*/ 111 h 247"/>
                    <a:gd name="T18" fmla="*/ 375 w 376"/>
                    <a:gd name="T19" fmla="*/ 243 h 247"/>
                    <a:gd name="T20" fmla="*/ 305 w 376"/>
                    <a:gd name="T21" fmla="*/ 243 h 247"/>
                    <a:gd name="T22" fmla="*/ 305 w 376"/>
                    <a:gd name="T23" fmla="*/ 105 h 247"/>
                    <a:gd name="T24" fmla="*/ 265 w 376"/>
                    <a:gd name="T25" fmla="*/ 51 h 247"/>
                    <a:gd name="T26" fmla="*/ 223 w 376"/>
                    <a:gd name="T27" fmla="*/ 125 h 247"/>
                    <a:gd name="T28" fmla="*/ 223 w 376"/>
                    <a:gd name="T29" fmla="*/ 243 h 247"/>
                    <a:gd name="T30" fmla="*/ 152 w 376"/>
                    <a:gd name="T31" fmla="*/ 243 h 247"/>
                    <a:gd name="T32" fmla="*/ 152 w 376"/>
                    <a:gd name="T33" fmla="*/ 105 h 247"/>
                    <a:gd name="T34" fmla="*/ 113 w 376"/>
                    <a:gd name="T35" fmla="*/ 54 h 247"/>
                    <a:gd name="T36" fmla="*/ 71 w 376"/>
                    <a:gd name="T37" fmla="*/ 108 h 247"/>
                    <a:gd name="T38" fmla="*/ 71 w 376"/>
                    <a:gd name="T39" fmla="*/ 246 h 247"/>
                    <a:gd name="T40" fmla="*/ 3 w 376"/>
                    <a:gd name="T41" fmla="*/ 246 h 247"/>
                    <a:gd name="T42" fmla="*/ 3 w 376"/>
                    <a:gd name="T43" fmla="*/ 51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76" h="247">
                      <a:moveTo>
                        <a:pt x="3" y="51"/>
                      </a:moveTo>
                      <a:cubicBezTo>
                        <a:pt x="3" y="37"/>
                        <a:pt x="3" y="23"/>
                        <a:pt x="0" y="6"/>
                      </a:cubicBezTo>
                      <a:lnTo>
                        <a:pt x="68" y="6"/>
                      </a:lnTo>
                      <a:lnTo>
                        <a:pt x="71" y="37"/>
                      </a:lnTo>
                      <a:cubicBezTo>
                        <a:pt x="79" y="26"/>
                        <a:pt x="96" y="0"/>
                        <a:pt x="144" y="0"/>
                      </a:cubicBezTo>
                      <a:cubicBezTo>
                        <a:pt x="198" y="0"/>
                        <a:pt x="215" y="34"/>
                        <a:pt x="217" y="46"/>
                      </a:cubicBezTo>
                      <a:cubicBezTo>
                        <a:pt x="237" y="9"/>
                        <a:pt x="268" y="3"/>
                        <a:pt x="294" y="3"/>
                      </a:cubicBezTo>
                      <a:cubicBezTo>
                        <a:pt x="342" y="3"/>
                        <a:pt x="361" y="32"/>
                        <a:pt x="364" y="40"/>
                      </a:cubicBezTo>
                      <a:cubicBezTo>
                        <a:pt x="375" y="60"/>
                        <a:pt x="375" y="88"/>
                        <a:pt x="375" y="111"/>
                      </a:cubicBezTo>
                      <a:lnTo>
                        <a:pt x="375" y="243"/>
                      </a:lnTo>
                      <a:lnTo>
                        <a:pt x="305" y="243"/>
                      </a:lnTo>
                      <a:lnTo>
                        <a:pt x="305" y="105"/>
                      </a:lnTo>
                      <a:cubicBezTo>
                        <a:pt x="305" y="80"/>
                        <a:pt x="302" y="51"/>
                        <a:pt x="265" y="51"/>
                      </a:cubicBezTo>
                      <a:cubicBezTo>
                        <a:pt x="223" y="51"/>
                        <a:pt x="223" y="91"/>
                        <a:pt x="223" y="125"/>
                      </a:cubicBezTo>
                      <a:lnTo>
                        <a:pt x="223" y="243"/>
                      </a:lnTo>
                      <a:lnTo>
                        <a:pt x="152" y="243"/>
                      </a:lnTo>
                      <a:lnTo>
                        <a:pt x="152" y="105"/>
                      </a:lnTo>
                      <a:cubicBezTo>
                        <a:pt x="152" y="88"/>
                        <a:pt x="152" y="54"/>
                        <a:pt x="113" y="54"/>
                      </a:cubicBezTo>
                      <a:cubicBezTo>
                        <a:pt x="71" y="54"/>
                        <a:pt x="71" y="91"/>
                        <a:pt x="71" y="108"/>
                      </a:cubicBezTo>
                      <a:lnTo>
                        <a:pt x="71" y="246"/>
                      </a:lnTo>
                      <a:lnTo>
                        <a:pt x="3" y="246"/>
                      </a:lnTo>
                      <a:lnTo>
                        <a:pt x="3" y="51"/>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59" name="Freeform 67">
                  <a:extLst>
                    <a:ext uri="{FF2B5EF4-FFF2-40B4-BE49-F238E27FC236}">
                      <a16:creationId xmlns:a16="http://schemas.microsoft.com/office/drawing/2014/main" id="{1CF657A5-94A0-4FD1-908E-68FC3F016B1C}"/>
                    </a:ext>
                  </a:extLst>
                </p:cNvPr>
                <p:cNvSpPr>
                  <a:spLocks noChangeArrowheads="1"/>
                </p:cNvSpPr>
                <p:nvPr/>
              </p:nvSpPr>
              <p:spPr bwMode="auto">
                <a:xfrm>
                  <a:off x="1933575" y="3173413"/>
                  <a:ext cx="80963" cy="90487"/>
                </a:xfrm>
                <a:custGeom>
                  <a:avLst/>
                  <a:gdLst>
                    <a:gd name="T0" fmla="*/ 115 w 227"/>
                    <a:gd name="T1" fmla="*/ 204 h 250"/>
                    <a:gd name="T2" fmla="*/ 155 w 227"/>
                    <a:gd name="T3" fmla="*/ 170 h 250"/>
                    <a:gd name="T4" fmla="*/ 217 w 227"/>
                    <a:gd name="T5" fmla="*/ 170 h 250"/>
                    <a:gd name="T6" fmla="*/ 194 w 227"/>
                    <a:gd name="T7" fmla="*/ 221 h 250"/>
                    <a:gd name="T8" fmla="*/ 113 w 227"/>
                    <a:gd name="T9" fmla="*/ 249 h 250"/>
                    <a:gd name="T10" fmla="*/ 31 w 227"/>
                    <a:gd name="T11" fmla="*/ 221 h 250"/>
                    <a:gd name="T12" fmla="*/ 0 w 227"/>
                    <a:gd name="T13" fmla="*/ 130 h 250"/>
                    <a:gd name="T14" fmla="*/ 48 w 227"/>
                    <a:gd name="T15" fmla="*/ 20 h 250"/>
                    <a:gd name="T16" fmla="*/ 113 w 227"/>
                    <a:gd name="T17" fmla="*/ 0 h 250"/>
                    <a:gd name="T18" fmla="*/ 209 w 227"/>
                    <a:gd name="T19" fmla="*/ 57 h 250"/>
                    <a:gd name="T20" fmla="*/ 223 w 227"/>
                    <a:gd name="T21" fmla="*/ 142 h 250"/>
                    <a:gd name="T22" fmla="*/ 67 w 227"/>
                    <a:gd name="T23" fmla="*/ 142 h 250"/>
                    <a:gd name="T24" fmla="*/ 115 w 227"/>
                    <a:gd name="T25" fmla="*/ 204 h 250"/>
                    <a:gd name="T26" fmla="*/ 155 w 227"/>
                    <a:gd name="T27" fmla="*/ 96 h 250"/>
                    <a:gd name="T28" fmla="*/ 115 w 227"/>
                    <a:gd name="T29" fmla="*/ 43 h 250"/>
                    <a:gd name="T30" fmla="*/ 70 w 227"/>
                    <a:gd name="T31" fmla="*/ 96 h 250"/>
                    <a:gd name="T32" fmla="*/ 155 w 227"/>
                    <a:gd name="T33" fmla="*/ 96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7" h="250">
                      <a:moveTo>
                        <a:pt x="115" y="204"/>
                      </a:moveTo>
                      <a:cubicBezTo>
                        <a:pt x="132" y="204"/>
                        <a:pt x="149" y="198"/>
                        <a:pt x="155" y="170"/>
                      </a:cubicBezTo>
                      <a:lnTo>
                        <a:pt x="217" y="170"/>
                      </a:lnTo>
                      <a:cubicBezTo>
                        <a:pt x="217" y="181"/>
                        <a:pt x="214" y="201"/>
                        <a:pt x="194" y="221"/>
                      </a:cubicBezTo>
                      <a:cubicBezTo>
                        <a:pt x="178" y="238"/>
                        <a:pt x="147" y="249"/>
                        <a:pt x="113" y="249"/>
                      </a:cubicBezTo>
                      <a:cubicBezTo>
                        <a:pt x="93" y="249"/>
                        <a:pt x="53" y="246"/>
                        <a:pt x="31" y="221"/>
                      </a:cubicBezTo>
                      <a:cubicBezTo>
                        <a:pt x="8" y="198"/>
                        <a:pt x="0" y="167"/>
                        <a:pt x="0" y="130"/>
                      </a:cubicBezTo>
                      <a:cubicBezTo>
                        <a:pt x="0" y="94"/>
                        <a:pt x="8" y="46"/>
                        <a:pt x="48" y="20"/>
                      </a:cubicBezTo>
                      <a:cubicBezTo>
                        <a:pt x="65" y="9"/>
                        <a:pt x="87" y="0"/>
                        <a:pt x="113" y="0"/>
                      </a:cubicBezTo>
                      <a:cubicBezTo>
                        <a:pt x="147" y="0"/>
                        <a:pt x="186" y="15"/>
                        <a:pt x="209" y="57"/>
                      </a:cubicBezTo>
                      <a:cubicBezTo>
                        <a:pt x="226" y="88"/>
                        <a:pt x="223" y="125"/>
                        <a:pt x="223" y="142"/>
                      </a:cubicBezTo>
                      <a:lnTo>
                        <a:pt x="67" y="142"/>
                      </a:lnTo>
                      <a:cubicBezTo>
                        <a:pt x="67" y="156"/>
                        <a:pt x="67" y="204"/>
                        <a:pt x="115" y="204"/>
                      </a:cubicBezTo>
                      <a:close/>
                      <a:moveTo>
                        <a:pt x="155" y="96"/>
                      </a:moveTo>
                      <a:cubicBezTo>
                        <a:pt x="155" y="85"/>
                        <a:pt x="155" y="43"/>
                        <a:pt x="115" y="43"/>
                      </a:cubicBezTo>
                      <a:cubicBezTo>
                        <a:pt x="84" y="43"/>
                        <a:pt x="73" y="68"/>
                        <a:pt x="70" y="96"/>
                      </a:cubicBezTo>
                      <a:lnTo>
                        <a:pt x="155" y="96"/>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60" name="Freeform 68">
                  <a:extLst>
                    <a:ext uri="{FF2B5EF4-FFF2-40B4-BE49-F238E27FC236}">
                      <a16:creationId xmlns:a16="http://schemas.microsoft.com/office/drawing/2014/main" id="{9425E62F-13FD-4CCB-AFCA-96E853314177}"/>
                    </a:ext>
                  </a:extLst>
                </p:cNvPr>
                <p:cNvSpPr>
                  <a:spLocks noChangeArrowheads="1"/>
                </p:cNvSpPr>
                <p:nvPr/>
              </p:nvSpPr>
              <p:spPr bwMode="auto">
                <a:xfrm>
                  <a:off x="2036763" y="3175000"/>
                  <a:ext cx="80962" cy="87313"/>
                </a:xfrm>
                <a:custGeom>
                  <a:avLst/>
                  <a:gdLst>
                    <a:gd name="T0" fmla="*/ 3 w 224"/>
                    <a:gd name="T1" fmla="*/ 45 h 244"/>
                    <a:gd name="T2" fmla="*/ 3 w 224"/>
                    <a:gd name="T3" fmla="*/ 3 h 244"/>
                    <a:gd name="T4" fmla="*/ 68 w 224"/>
                    <a:gd name="T5" fmla="*/ 3 h 244"/>
                    <a:gd name="T6" fmla="*/ 71 w 224"/>
                    <a:gd name="T7" fmla="*/ 40 h 244"/>
                    <a:gd name="T8" fmla="*/ 147 w 224"/>
                    <a:gd name="T9" fmla="*/ 0 h 244"/>
                    <a:gd name="T10" fmla="*/ 218 w 224"/>
                    <a:gd name="T11" fmla="*/ 45 h 244"/>
                    <a:gd name="T12" fmla="*/ 223 w 224"/>
                    <a:gd name="T13" fmla="*/ 116 h 244"/>
                    <a:gd name="T14" fmla="*/ 223 w 224"/>
                    <a:gd name="T15" fmla="*/ 243 h 244"/>
                    <a:gd name="T16" fmla="*/ 153 w 224"/>
                    <a:gd name="T17" fmla="*/ 243 h 244"/>
                    <a:gd name="T18" fmla="*/ 153 w 224"/>
                    <a:gd name="T19" fmla="*/ 91 h 244"/>
                    <a:gd name="T20" fmla="*/ 150 w 224"/>
                    <a:gd name="T21" fmla="*/ 65 h 244"/>
                    <a:gd name="T22" fmla="*/ 116 w 224"/>
                    <a:gd name="T23" fmla="*/ 45 h 244"/>
                    <a:gd name="T24" fmla="*/ 79 w 224"/>
                    <a:gd name="T25" fmla="*/ 62 h 244"/>
                    <a:gd name="T26" fmla="*/ 71 w 224"/>
                    <a:gd name="T27" fmla="*/ 99 h 244"/>
                    <a:gd name="T28" fmla="*/ 71 w 224"/>
                    <a:gd name="T29" fmla="*/ 237 h 244"/>
                    <a:gd name="T30" fmla="*/ 0 w 224"/>
                    <a:gd name="T31" fmla="*/ 237 h 244"/>
                    <a:gd name="T32" fmla="*/ 0 w 224"/>
                    <a:gd name="T33" fmla="*/ 45 h 244"/>
                    <a:gd name="T34" fmla="*/ 3 w 224"/>
                    <a:gd name="T35" fmla="*/ 45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24" h="244">
                      <a:moveTo>
                        <a:pt x="3" y="45"/>
                      </a:moveTo>
                      <a:cubicBezTo>
                        <a:pt x="3" y="45"/>
                        <a:pt x="3" y="20"/>
                        <a:pt x="3" y="3"/>
                      </a:cubicBezTo>
                      <a:lnTo>
                        <a:pt x="68" y="3"/>
                      </a:lnTo>
                      <a:lnTo>
                        <a:pt x="71" y="40"/>
                      </a:lnTo>
                      <a:cubicBezTo>
                        <a:pt x="77" y="29"/>
                        <a:pt x="96" y="0"/>
                        <a:pt x="147" y="0"/>
                      </a:cubicBezTo>
                      <a:cubicBezTo>
                        <a:pt x="192" y="0"/>
                        <a:pt x="212" y="29"/>
                        <a:pt x="218" y="45"/>
                      </a:cubicBezTo>
                      <a:cubicBezTo>
                        <a:pt x="223" y="60"/>
                        <a:pt x="223" y="71"/>
                        <a:pt x="223" y="116"/>
                      </a:cubicBezTo>
                      <a:lnTo>
                        <a:pt x="223" y="243"/>
                      </a:lnTo>
                      <a:lnTo>
                        <a:pt x="153" y="243"/>
                      </a:lnTo>
                      <a:lnTo>
                        <a:pt x="153" y="91"/>
                      </a:lnTo>
                      <a:cubicBezTo>
                        <a:pt x="153" y="82"/>
                        <a:pt x="153" y="74"/>
                        <a:pt x="150" y="65"/>
                      </a:cubicBezTo>
                      <a:cubicBezTo>
                        <a:pt x="144" y="54"/>
                        <a:pt x="133" y="45"/>
                        <a:pt x="116" y="45"/>
                      </a:cubicBezTo>
                      <a:cubicBezTo>
                        <a:pt x="102" y="45"/>
                        <a:pt x="88" y="51"/>
                        <a:pt x="79" y="62"/>
                      </a:cubicBezTo>
                      <a:cubicBezTo>
                        <a:pt x="77" y="68"/>
                        <a:pt x="71" y="79"/>
                        <a:pt x="71" y="99"/>
                      </a:cubicBezTo>
                      <a:lnTo>
                        <a:pt x="71" y="237"/>
                      </a:lnTo>
                      <a:lnTo>
                        <a:pt x="0" y="237"/>
                      </a:lnTo>
                      <a:lnTo>
                        <a:pt x="0" y="45"/>
                      </a:lnTo>
                      <a:lnTo>
                        <a:pt x="3" y="45"/>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61" name="Freeform 69">
                  <a:extLst>
                    <a:ext uri="{FF2B5EF4-FFF2-40B4-BE49-F238E27FC236}">
                      <a16:creationId xmlns:a16="http://schemas.microsoft.com/office/drawing/2014/main" id="{BDFC6188-479D-4659-AE76-62C2337D9187}"/>
                    </a:ext>
                  </a:extLst>
                </p:cNvPr>
                <p:cNvSpPr>
                  <a:spLocks noChangeArrowheads="1"/>
                </p:cNvSpPr>
                <p:nvPr/>
              </p:nvSpPr>
              <p:spPr bwMode="auto">
                <a:xfrm>
                  <a:off x="2138363" y="3151188"/>
                  <a:ext cx="61912" cy="111125"/>
                </a:xfrm>
                <a:custGeom>
                  <a:avLst/>
                  <a:gdLst>
                    <a:gd name="T0" fmla="*/ 113 w 170"/>
                    <a:gd name="T1" fmla="*/ 308 h 309"/>
                    <a:gd name="T2" fmla="*/ 42 w 170"/>
                    <a:gd name="T3" fmla="*/ 246 h 309"/>
                    <a:gd name="T4" fmla="*/ 42 w 170"/>
                    <a:gd name="T5" fmla="*/ 116 h 309"/>
                    <a:gd name="T6" fmla="*/ 0 w 170"/>
                    <a:gd name="T7" fmla="*/ 116 h 309"/>
                    <a:gd name="T8" fmla="*/ 0 w 170"/>
                    <a:gd name="T9" fmla="*/ 71 h 309"/>
                    <a:gd name="T10" fmla="*/ 45 w 170"/>
                    <a:gd name="T11" fmla="*/ 71 h 309"/>
                    <a:gd name="T12" fmla="*/ 45 w 170"/>
                    <a:gd name="T13" fmla="*/ 26 h 309"/>
                    <a:gd name="T14" fmla="*/ 113 w 170"/>
                    <a:gd name="T15" fmla="*/ 0 h 309"/>
                    <a:gd name="T16" fmla="*/ 113 w 170"/>
                    <a:gd name="T17" fmla="*/ 71 h 309"/>
                    <a:gd name="T18" fmla="*/ 169 w 170"/>
                    <a:gd name="T19" fmla="*/ 71 h 309"/>
                    <a:gd name="T20" fmla="*/ 169 w 170"/>
                    <a:gd name="T21" fmla="*/ 116 h 309"/>
                    <a:gd name="T22" fmla="*/ 113 w 170"/>
                    <a:gd name="T23" fmla="*/ 116 h 309"/>
                    <a:gd name="T24" fmla="*/ 113 w 170"/>
                    <a:gd name="T25" fmla="*/ 221 h 309"/>
                    <a:gd name="T26" fmla="*/ 144 w 170"/>
                    <a:gd name="T27" fmla="*/ 254 h 309"/>
                    <a:gd name="T28" fmla="*/ 166 w 170"/>
                    <a:gd name="T29" fmla="*/ 254 h 309"/>
                    <a:gd name="T30" fmla="*/ 166 w 170"/>
                    <a:gd name="T31" fmla="*/ 300 h 309"/>
                    <a:gd name="T32" fmla="*/ 113 w 170"/>
                    <a:gd name="T33" fmla="*/ 308 h 3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70" h="309">
                      <a:moveTo>
                        <a:pt x="113" y="308"/>
                      </a:moveTo>
                      <a:cubicBezTo>
                        <a:pt x="42" y="308"/>
                        <a:pt x="42" y="266"/>
                        <a:pt x="42" y="246"/>
                      </a:cubicBezTo>
                      <a:lnTo>
                        <a:pt x="42" y="116"/>
                      </a:lnTo>
                      <a:lnTo>
                        <a:pt x="0" y="116"/>
                      </a:lnTo>
                      <a:lnTo>
                        <a:pt x="0" y="71"/>
                      </a:lnTo>
                      <a:lnTo>
                        <a:pt x="45" y="71"/>
                      </a:lnTo>
                      <a:lnTo>
                        <a:pt x="45" y="26"/>
                      </a:lnTo>
                      <a:lnTo>
                        <a:pt x="113" y="0"/>
                      </a:lnTo>
                      <a:lnTo>
                        <a:pt x="113" y="71"/>
                      </a:lnTo>
                      <a:lnTo>
                        <a:pt x="169" y="71"/>
                      </a:lnTo>
                      <a:lnTo>
                        <a:pt x="169" y="116"/>
                      </a:lnTo>
                      <a:lnTo>
                        <a:pt x="113" y="116"/>
                      </a:lnTo>
                      <a:lnTo>
                        <a:pt x="113" y="221"/>
                      </a:lnTo>
                      <a:cubicBezTo>
                        <a:pt x="113" y="243"/>
                        <a:pt x="113" y="254"/>
                        <a:pt x="144" y="254"/>
                      </a:cubicBezTo>
                      <a:lnTo>
                        <a:pt x="166" y="254"/>
                      </a:lnTo>
                      <a:lnTo>
                        <a:pt x="166" y="300"/>
                      </a:lnTo>
                      <a:cubicBezTo>
                        <a:pt x="144" y="305"/>
                        <a:pt x="124" y="308"/>
                        <a:pt x="113" y="30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grpSp>
        <p:grpSp>
          <p:nvGrpSpPr>
            <p:cNvPr id="443" name="Group 442">
              <a:extLst>
                <a:ext uri="{FF2B5EF4-FFF2-40B4-BE49-F238E27FC236}">
                  <a16:creationId xmlns:a16="http://schemas.microsoft.com/office/drawing/2014/main" id="{5D709F80-31FF-43A6-B903-9C01EC6F43B8}"/>
                </a:ext>
              </a:extLst>
            </p:cNvPr>
            <p:cNvGrpSpPr/>
            <p:nvPr/>
          </p:nvGrpSpPr>
          <p:grpSpPr>
            <a:xfrm>
              <a:off x="2611335" y="4230683"/>
              <a:ext cx="553948" cy="388711"/>
              <a:chOff x="2615706" y="4270162"/>
              <a:chExt cx="553948" cy="388711"/>
            </a:xfrm>
          </p:grpSpPr>
          <p:sp>
            <p:nvSpPr>
              <p:cNvPr id="445" name="Freeform 15">
                <a:extLst>
                  <a:ext uri="{FF2B5EF4-FFF2-40B4-BE49-F238E27FC236}">
                    <a16:creationId xmlns:a16="http://schemas.microsoft.com/office/drawing/2014/main" id="{58B9EB98-0D56-4B3B-AA06-E92B485A5187}"/>
                  </a:ext>
                </a:extLst>
              </p:cNvPr>
              <p:cNvSpPr>
                <a:spLocks noChangeArrowheads="1"/>
              </p:cNvSpPr>
              <p:nvPr/>
            </p:nvSpPr>
            <p:spPr bwMode="auto">
              <a:xfrm>
                <a:off x="2801259" y="4404247"/>
                <a:ext cx="368395" cy="117833"/>
              </a:xfrm>
              <a:custGeom>
                <a:avLst/>
                <a:gdLst>
                  <a:gd name="T0" fmla="*/ 70 w 1198"/>
                  <a:gd name="T1" fmla="*/ 4 h 383"/>
                  <a:gd name="T2" fmla="*/ 62 w 1198"/>
                  <a:gd name="T3" fmla="*/ 58 h 383"/>
                  <a:gd name="T4" fmla="*/ 74 w 1198"/>
                  <a:gd name="T5" fmla="*/ 125 h 383"/>
                  <a:gd name="T6" fmla="*/ 66 w 1198"/>
                  <a:gd name="T7" fmla="*/ 183 h 383"/>
                  <a:gd name="T8" fmla="*/ 20 w 1198"/>
                  <a:gd name="T9" fmla="*/ 254 h 383"/>
                  <a:gd name="T10" fmla="*/ 0 w 1198"/>
                  <a:gd name="T11" fmla="*/ 308 h 383"/>
                  <a:gd name="T12" fmla="*/ 12 w 1198"/>
                  <a:gd name="T13" fmla="*/ 312 h 383"/>
                  <a:gd name="T14" fmla="*/ 66 w 1198"/>
                  <a:gd name="T15" fmla="*/ 328 h 383"/>
                  <a:gd name="T16" fmla="*/ 149 w 1198"/>
                  <a:gd name="T17" fmla="*/ 353 h 383"/>
                  <a:gd name="T18" fmla="*/ 174 w 1198"/>
                  <a:gd name="T19" fmla="*/ 362 h 383"/>
                  <a:gd name="T20" fmla="*/ 208 w 1198"/>
                  <a:gd name="T21" fmla="*/ 382 h 383"/>
                  <a:gd name="T22" fmla="*/ 1197 w 1198"/>
                  <a:gd name="T23" fmla="*/ 382 h 383"/>
                  <a:gd name="T24" fmla="*/ 1197 w 1198"/>
                  <a:gd name="T25" fmla="*/ 0 h 383"/>
                  <a:gd name="T26" fmla="*/ 70 w 1198"/>
                  <a:gd name="T27" fmla="*/ 0 h 383"/>
                  <a:gd name="T28" fmla="*/ 70 w 1198"/>
                  <a:gd name="T29" fmla="*/ 4 h 383"/>
                  <a:gd name="T30" fmla="*/ 1010 w 1198"/>
                  <a:gd name="T31" fmla="*/ 258 h 383"/>
                  <a:gd name="T32" fmla="*/ 948 w 1198"/>
                  <a:gd name="T33" fmla="*/ 195 h 383"/>
                  <a:gd name="T34" fmla="*/ 1010 w 1198"/>
                  <a:gd name="T35" fmla="*/ 133 h 383"/>
                  <a:gd name="T36" fmla="*/ 1072 w 1198"/>
                  <a:gd name="T37" fmla="*/ 195 h 383"/>
                  <a:gd name="T38" fmla="*/ 1010 w 1198"/>
                  <a:gd name="T39" fmla="*/ 258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98" h="383">
                    <a:moveTo>
                      <a:pt x="70" y="4"/>
                    </a:moveTo>
                    <a:cubicBezTo>
                      <a:pt x="70" y="21"/>
                      <a:pt x="66" y="42"/>
                      <a:pt x="62" y="58"/>
                    </a:cubicBezTo>
                    <a:cubicBezTo>
                      <a:pt x="74" y="79"/>
                      <a:pt x="79" y="104"/>
                      <a:pt x="74" y="125"/>
                    </a:cubicBezTo>
                    <a:lnTo>
                      <a:pt x="66" y="183"/>
                    </a:lnTo>
                    <a:cubicBezTo>
                      <a:pt x="62" y="212"/>
                      <a:pt x="45" y="237"/>
                      <a:pt x="20" y="254"/>
                    </a:cubicBezTo>
                    <a:cubicBezTo>
                      <a:pt x="16" y="270"/>
                      <a:pt x="8" y="291"/>
                      <a:pt x="0" y="308"/>
                    </a:cubicBezTo>
                    <a:lnTo>
                      <a:pt x="12" y="312"/>
                    </a:lnTo>
                    <a:cubicBezTo>
                      <a:pt x="29" y="316"/>
                      <a:pt x="45" y="320"/>
                      <a:pt x="66" y="328"/>
                    </a:cubicBezTo>
                    <a:cubicBezTo>
                      <a:pt x="99" y="337"/>
                      <a:pt x="129" y="345"/>
                      <a:pt x="149" y="353"/>
                    </a:cubicBezTo>
                    <a:lnTo>
                      <a:pt x="174" y="362"/>
                    </a:lnTo>
                    <a:cubicBezTo>
                      <a:pt x="187" y="370"/>
                      <a:pt x="199" y="374"/>
                      <a:pt x="208" y="382"/>
                    </a:cubicBezTo>
                    <a:lnTo>
                      <a:pt x="1197" y="382"/>
                    </a:lnTo>
                    <a:lnTo>
                      <a:pt x="1197" y="0"/>
                    </a:lnTo>
                    <a:lnTo>
                      <a:pt x="70" y="0"/>
                    </a:lnTo>
                    <a:lnTo>
                      <a:pt x="70" y="4"/>
                    </a:lnTo>
                    <a:close/>
                    <a:moveTo>
                      <a:pt x="1010" y="258"/>
                    </a:moveTo>
                    <a:cubicBezTo>
                      <a:pt x="977" y="258"/>
                      <a:pt x="948" y="229"/>
                      <a:pt x="948" y="195"/>
                    </a:cubicBezTo>
                    <a:cubicBezTo>
                      <a:pt x="948" y="162"/>
                      <a:pt x="977" y="133"/>
                      <a:pt x="1010" y="133"/>
                    </a:cubicBezTo>
                    <a:cubicBezTo>
                      <a:pt x="1043" y="133"/>
                      <a:pt x="1072" y="162"/>
                      <a:pt x="1072" y="195"/>
                    </a:cubicBezTo>
                    <a:cubicBezTo>
                      <a:pt x="1072" y="229"/>
                      <a:pt x="1043" y="258"/>
                      <a:pt x="1010" y="258"/>
                    </a:cubicBezTo>
                    <a:close/>
                  </a:path>
                </a:pathLst>
              </a:custGeom>
              <a:solidFill>
                <a:schemeClr val="tx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46" name="Freeform 16">
                <a:extLst>
                  <a:ext uri="{FF2B5EF4-FFF2-40B4-BE49-F238E27FC236}">
                    <a16:creationId xmlns:a16="http://schemas.microsoft.com/office/drawing/2014/main" id="{B1A1F24D-C35A-48F8-86A5-7B04B7899C7C}"/>
                  </a:ext>
                </a:extLst>
              </p:cNvPr>
              <p:cNvSpPr>
                <a:spLocks noChangeArrowheads="1"/>
              </p:cNvSpPr>
              <p:nvPr/>
            </p:nvSpPr>
            <p:spPr bwMode="auto">
              <a:xfrm>
                <a:off x="2882522" y="4541041"/>
                <a:ext cx="287132" cy="117832"/>
              </a:xfrm>
              <a:custGeom>
                <a:avLst/>
                <a:gdLst>
                  <a:gd name="T0" fmla="*/ 0 w 936"/>
                  <a:gd name="T1" fmla="*/ 0 h 383"/>
                  <a:gd name="T2" fmla="*/ 2 w 936"/>
                  <a:gd name="T3" fmla="*/ 4 h 383"/>
                  <a:gd name="T4" fmla="*/ 0 w 936"/>
                  <a:gd name="T5" fmla="*/ 4 h 383"/>
                  <a:gd name="T6" fmla="*/ 0 w 936"/>
                  <a:gd name="T7" fmla="*/ 0 h 383"/>
                  <a:gd name="T8" fmla="*/ 37 w 936"/>
                  <a:gd name="T9" fmla="*/ 125 h 383"/>
                  <a:gd name="T10" fmla="*/ 37 w 936"/>
                  <a:gd name="T11" fmla="*/ 382 h 383"/>
                  <a:gd name="T12" fmla="*/ 873 w 936"/>
                  <a:gd name="T13" fmla="*/ 382 h 383"/>
                  <a:gd name="T14" fmla="*/ 935 w 936"/>
                  <a:gd name="T15" fmla="*/ 320 h 383"/>
                  <a:gd name="T16" fmla="*/ 935 w 936"/>
                  <a:gd name="T17" fmla="*/ 4 h 383"/>
                  <a:gd name="T18" fmla="*/ 2 w 936"/>
                  <a:gd name="T19" fmla="*/ 4 h 383"/>
                  <a:gd name="T20" fmla="*/ 37 w 936"/>
                  <a:gd name="T21" fmla="*/ 125 h 383"/>
                  <a:gd name="T22" fmla="*/ 740 w 936"/>
                  <a:gd name="T23" fmla="*/ 253 h 383"/>
                  <a:gd name="T24" fmla="*/ 678 w 936"/>
                  <a:gd name="T25" fmla="*/ 191 h 383"/>
                  <a:gd name="T26" fmla="*/ 740 w 936"/>
                  <a:gd name="T27" fmla="*/ 129 h 383"/>
                  <a:gd name="T28" fmla="*/ 802 w 936"/>
                  <a:gd name="T29" fmla="*/ 191 h 383"/>
                  <a:gd name="T30" fmla="*/ 740 w 936"/>
                  <a:gd name="T31" fmla="*/ 253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36" h="383">
                    <a:moveTo>
                      <a:pt x="0" y="0"/>
                    </a:moveTo>
                    <a:cubicBezTo>
                      <a:pt x="1" y="1"/>
                      <a:pt x="1" y="3"/>
                      <a:pt x="2" y="4"/>
                    </a:cubicBezTo>
                    <a:lnTo>
                      <a:pt x="0" y="4"/>
                    </a:lnTo>
                    <a:lnTo>
                      <a:pt x="0" y="0"/>
                    </a:lnTo>
                    <a:close/>
                    <a:moveTo>
                      <a:pt x="37" y="125"/>
                    </a:moveTo>
                    <a:lnTo>
                      <a:pt x="37" y="382"/>
                    </a:lnTo>
                    <a:lnTo>
                      <a:pt x="873" y="382"/>
                    </a:lnTo>
                    <a:cubicBezTo>
                      <a:pt x="910" y="382"/>
                      <a:pt x="935" y="353"/>
                      <a:pt x="935" y="320"/>
                    </a:cubicBezTo>
                    <a:lnTo>
                      <a:pt x="935" y="4"/>
                    </a:lnTo>
                    <a:lnTo>
                      <a:pt x="2" y="4"/>
                    </a:lnTo>
                    <a:cubicBezTo>
                      <a:pt x="22" y="40"/>
                      <a:pt x="37" y="80"/>
                      <a:pt x="37" y="125"/>
                    </a:cubicBezTo>
                    <a:close/>
                    <a:moveTo>
                      <a:pt x="740" y="253"/>
                    </a:moveTo>
                    <a:cubicBezTo>
                      <a:pt x="707" y="253"/>
                      <a:pt x="678" y="224"/>
                      <a:pt x="678" y="191"/>
                    </a:cubicBezTo>
                    <a:cubicBezTo>
                      <a:pt x="678" y="158"/>
                      <a:pt x="707" y="129"/>
                      <a:pt x="740" y="129"/>
                    </a:cubicBezTo>
                    <a:cubicBezTo>
                      <a:pt x="773" y="129"/>
                      <a:pt x="802" y="158"/>
                      <a:pt x="802" y="191"/>
                    </a:cubicBezTo>
                    <a:cubicBezTo>
                      <a:pt x="802" y="228"/>
                      <a:pt x="773" y="253"/>
                      <a:pt x="740" y="253"/>
                    </a:cubicBezTo>
                    <a:close/>
                  </a:path>
                </a:pathLst>
              </a:custGeom>
              <a:solidFill>
                <a:schemeClr val="tx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47" name="Freeform 17">
                <a:extLst>
                  <a:ext uri="{FF2B5EF4-FFF2-40B4-BE49-F238E27FC236}">
                    <a16:creationId xmlns:a16="http://schemas.microsoft.com/office/drawing/2014/main" id="{B66BBC1E-0DFE-409A-9CE3-81841861C37F}"/>
                  </a:ext>
                </a:extLst>
              </p:cNvPr>
              <p:cNvSpPr>
                <a:spLocks noChangeArrowheads="1"/>
              </p:cNvSpPr>
              <p:nvPr/>
            </p:nvSpPr>
            <p:spPr bwMode="auto">
              <a:xfrm>
                <a:off x="2776879" y="4270162"/>
                <a:ext cx="392775" cy="116478"/>
              </a:xfrm>
              <a:custGeom>
                <a:avLst/>
                <a:gdLst>
                  <a:gd name="T0" fmla="*/ 1214 w 1277"/>
                  <a:gd name="T1" fmla="*/ 0 h 379"/>
                  <a:gd name="T2" fmla="*/ 62 w 1277"/>
                  <a:gd name="T3" fmla="*/ 0 h 379"/>
                  <a:gd name="T4" fmla="*/ 0 w 1277"/>
                  <a:gd name="T5" fmla="*/ 62 h 379"/>
                  <a:gd name="T6" fmla="*/ 0 w 1277"/>
                  <a:gd name="T7" fmla="*/ 207 h 379"/>
                  <a:gd name="T8" fmla="*/ 141 w 1277"/>
                  <a:gd name="T9" fmla="*/ 378 h 379"/>
                  <a:gd name="T10" fmla="*/ 1276 w 1277"/>
                  <a:gd name="T11" fmla="*/ 378 h 379"/>
                  <a:gd name="T12" fmla="*/ 1276 w 1277"/>
                  <a:gd name="T13" fmla="*/ 62 h 379"/>
                  <a:gd name="T14" fmla="*/ 1214 w 1277"/>
                  <a:gd name="T15" fmla="*/ 0 h 379"/>
                  <a:gd name="T16" fmla="*/ 1081 w 1277"/>
                  <a:gd name="T17" fmla="*/ 253 h 379"/>
                  <a:gd name="T18" fmla="*/ 1019 w 1277"/>
                  <a:gd name="T19" fmla="*/ 191 h 379"/>
                  <a:gd name="T20" fmla="*/ 1081 w 1277"/>
                  <a:gd name="T21" fmla="*/ 128 h 379"/>
                  <a:gd name="T22" fmla="*/ 1143 w 1277"/>
                  <a:gd name="T23" fmla="*/ 191 h 379"/>
                  <a:gd name="T24" fmla="*/ 1081 w 1277"/>
                  <a:gd name="T25" fmla="*/ 253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77" h="379">
                    <a:moveTo>
                      <a:pt x="1214" y="0"/>
                    </a:moveTo>
                    <a:lnTo>
                      <a:pt x="62" y="0"/>
                    </a:lnTo>
                    <a:cubicBezTo>
                      <a:pt x="25" y="0"/>
                      <a:pt x="0" y="29"/>
                      <a:pt x="0" y="62"/>
                    </a:cubicBezTo>
                    <a:lnTo>
                      <a:pt x="0" y="207"/>
                    </a:lnTo>
                    <a:cubicBezTo>
                      <a:pt x="75" y="237"/>
                      <a:pt x="133" y="303"/>
                      <a:pt x="141" y="378"/>
                    </a:cubicBezTo>
                    <a:lnTo>
                      <a:pt x="1276" y="378"/>
                    </a:lnTo>
                    <a:lnTo>
                      <a:pt x="1276" y="62"/>
                    </a:lnTo>
                    <a:cubicBezTo>
                      <a:pt x="1276" y="29"/>
                      <a:pt x="1247" y="0"/>
                      <a:pt x="1214" y="0"/>
                    </a:cubicBezTo>
                    <a:close/>
                    <a:moveTo>
                      <a:pt x="1081" y="253"/>
                    </a:moveTo>
                    <a:cubicBezTo>
                      <a:pt x="1048" y="253"/>
                      <a:pt x="1019" y="224"/>
                      <a:pt x="1019" y="191"/>
                    </a:cubicBezTo>
                    <a:cubicBezTo>
                      <a:pt x="1019" y="158"/>
                      <a:pt x="1048" y="128"/>
                      <a:pt x="1081" y="128"/>
                    </a:cubicBezTo>
                    <a:cubicBezTo>
                      <a:pt x="1114" y="128"/>
                      <a:pt x="1143" y="158"/>
                      <a:pt x="1143" y="191"/>
                    </a:cubicBezTo>
                    <a:cubicBezTo>
                      <a:pt x="1143" y="224"/>
                      <a:pt x="1114" y="253"/>
                      <a:pt x="1081" y="253"/>
                    </a:cubicBezTo>
                    <a:close/>
                  </a:path>
                </a:pathLst>
              </a:custGeom>
              <a:solidFill>
                <a:schemeClr val="tx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48" name="Freeform 18">
                <a:extLst>
                  <a:ext uri="{FF2B5EF4-FFF2-40B4-BE49-F238E27FC236}">
                    <a16:creationId xmlns:a16="http://schemas.microsoft.com/office/drawing/2014/main" id="{073927F7-2485-424A-920B-6311B4205C64}"/>
                  </a:ext>
                </a:extLst>
              </p:cNvPr>
              <p:cNvSpPr>
                <a:spLocks noChangeArrowheads="1"/>
              </p:cNvSpPr>
              <p:nvPr/>
            </p:nvSpPr>
            <p:spPr bwMode="auto">
              <a:xfrm>
                <a:off x="2684781" y="4341945"/>
                <a:ext cx="119187" cy="176071"/>
              </a:xfrm>
              <a:custGeom>
                <a:avLst/>
                <a:gdLst>
                  <a:gd name="T0" fmla="*/ 8 w 387"/>
                  <a:gd name="T1" fmla="*/ 391 h 575"/>
                  <a:gd name="T2" fmla="*/ 45 w 387"/>
                  <a:gd name="T3" fmla="*/ 424 h 575"/>
                  <a:gd name="T4" fmla="*/ 191 w 387"/>
                  <a:gd name="T5" fmla="*/ 574 h 575"/>
                  <a:gd name="T6" fmla="*/ 336 w 387"/>
                  <a:gd name="T7" fmla="*/ 424 h 575"/>
                  <a:gd name="T8" fmla="*/ 374 w 387"/>
                  <a:gd name="T9" fmla="*/ 391 h 575"/>
                  <a:gd name="T10" fmla="*/ 382 w 387"/>
                  <a:gd name="T11" fmla="*/ 333 h 575"/>
                  <a:gd name="T12" fmla="*/ 361 w 387"/>
                  <a:gd name="T13" fmla="*/ 296 h 575"/>
                  <a:gd name="T14" fmla="*/ 374 w 387"/>
                  <a:gd name="T15" fmla="*/ 187 h 575"/>
                  <a:gd name="T16" fmla="*/ 228 w 387"/>
                  <a:gd name="T17" fmla="*/ 38 h 575"/>
                  <a:gd name="T18" fmla="*/ 199 w 387"/>
                  <a:gd name="T19" fmla="*/ 0 h 575"/>
                  <a:gd name="T20" fmla="*/ 0 w 387"/>
                  <a:gd name="T21" fmla="*/ 171 h 575"/>
                  <a:gd name="T22" fmla="*/ 0 w 387"/>
                  <a:gd name="T23" fmla="*/ 192 h 575"/>
                  <a:gd name="T24" fmla="*/ 12 w 387"/>
                  <a:gd name="T25" fmla="*/ 291 h 575"/>
                  <a:gd name="T26" fmla="*/ 0 w 387"/>
                  <a:gd name="T27" fmla="*/ 333 h 575"/>
                  <a:gd name="T28" fmla="*/ 8 w 387"/>
                  <a:gd name="T29" fmla="*/ 391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87" h="575">
                    <a:moveTo>
                      <a:pt x="8" y="391"/>
                    </a:moveTo>
                    <a:cubicBezTo>
                      <a:pt x="12" y="408"/>
                      <a:pt x="25" y="424"/>
                      <a:pt x="45" y="424"/>
                    </a:cubicBezTo>
                    <a:cubicBezTo>
                      <a:pt x="66" y="566"/>
                      <a:pt x="174" y="574"/>
                      <a:pt x="191" y="574"/>
                    </a:cubicBezTo>
                    <a:cubicBezTo>
                      <a:pt x="208" y="574"/>
                      <a:pt x="316" y="570"/>
                      <a:pt x="336" y="424"/>
                    </a:cubicBezTo>
                    <a:cubicBezTo>
                      <a:pt x="357" y="424"/>
                      <a:pt x="370" y="412"/>
                      <a:pt x="374" y="391"/>
                    </a:cubicBezTo>
                    <a:lnTo>
                      <a:pt x="382" y="333"/>
                    </a:lnTo>
                    <a:cubicBezTo>
                      <a:pt x="386" y="316"/>
                      <a:pt x="378" y="300"/>
                      <a:pt x="361" y="296"/>
                    </a:cubicBezTo>
                    <a:cubicBezTo>
                      <a:pt x="365" y="271"/>
                      <a:pt x="374" y="225"/>
                      <a:pt x="374" y="187"/>
                    </a:cubicBezTo>
                    <a:cubicBezTo>
                      <a:pt x="374" y="117"/>
                      <a:pt x="311" y="46"/>
                      <a:pt x="228" y="38"/>
                    </a:cubicBezTo>
                    <a:lnTo>
                      <a:pt x="199" y="0"/>
                    </a:lnTo>
                    <a:cubicBezTo>
                      <a:pt x="0" y="9"/>
                      <a:pt x="0" y="171"/>
                      <a:pt x="0" y="171"/>
                    </a:cubicBezTo>
                    <a:lnTo>
                      <a:pt x="0" y="192"/>
                    </a:lnTo>
                    <a:cubicBezTo>
                      <a:pt x="0" y="229"/>
                      <a:pt x="8" y="271"/>
                      <a:pt x="12" y="291"/>
                    </a:cubicBezTo>
                    <a:cubicBezTo>
                      <a:pt x="8" y="300"/>
                      <a:pt x="0" y="316"/>
                      <a:pt x="0" y="333"/>
                    </a:cubicBezTo>
                    <a:lnTo>
                      <a:pt x="8" y="391"/>
                    </a:lnTo>
                  </a:path>
                </a:pathLst>
              </a:custGeom>
              <a:solidFill>
                <a:schemeClr val="tx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49" name="Freeform 19">
                <a:extLst>
                  <a:ext uri="{FF2B5EF4-FFF2-40B4-BE49-F238E27FC236}">
                    <a16:creationId xmlns:a16="http://schemas.microsoft.com/office/drawing/2014/main" id="{61C0A741-64AD-4B2C-86C6-69C0E5DEE368}"/>
                  </a:ext>
                </a:extLst>
              </p:cNvPr>
              <p:cNvSpPr>
                <a:spLocks noChangeArrowheads="1"/>
              </p:cNvSpPr>
              <p:nvPr/>
            </p:nvSpPr>
            <p:spPr bwMode="auto">
              <a:xfrm>
                <a:off x="2615706" y="4516662"/>
                <a:ext cx="255981" cy="142211"/>
              </a:xfrm>
              <a:custGeom>
                <a:avLst/>
                <a:gdLst>
                  <a:gd name="T0" fmla="*/ 0 w 833"/>
                  <a:gd name="T1" fmla="*/ 461 h 462"/>
                  <a:gd name="T2" fmla="*/ 0 w 833"/>
                  <a:gd name="T3" fmla="*/ 204 h 462"/>
                  <a:gd name="T4" fmla="*/ 87 w 833"/>
                  <a:gd name="T5" fmla="*/ 54 h 462"/>
                  <a:gd name="T6" fmla="*/ 87 w 833"/>
                  <a:gd name="T7" fmla="*/ 54 h 462"/>
                  <a:gd name="T8" fmla="*/ 183 w 833"/>
                  <a:gd name="T9" fmla="*/ 25 h 462"/>
                  <a:gd name="T10" fmla="*/ 237 w 833"/>
                  <a:gd name="T11" fmla="*/ 8 h 462"/>
                  <a:gd name="T12" fmla="*/ 275 w 833"/>
                  <a:gd name="T13" fmla="*/ 0 h 462"/>
                  <a:gd name="T14" fmla="*/ 416 w 833"/>
                  <a:gd name="T15" fmla="*/ 58 h 462"/>
                  <a:gd name="T16" fmla="*/ 416 w 833"/>
                  <a:gd name="T17" fmla="*/ 58 h 462"/>
                  <a:gd name="T18" fmla="*/ 557 w 833"/>
                  <a:gd name="T19" fmla="*/ 0 h 462"/>
                  <a:gd name="T20" fmla="*/ 595 w 833"/>
                  <a:gd name="T21" fmla="*/ 8 h 462"/>
                  <a:gd name="T22" fmla="*/ 649 w 833"/>
                  <a:gd name="T23" fmla="*/ 25 h 462"/>
                  <a:gd name="T24" fmla="*/ 744 w 833"/>
                  <a:gd name="T25" fmla="*/ 54 h 462"/>
                  <a:gd name="T26" fmla="*/ 744 w 833"/>
                  <a:gd name="T27" fmla="*/ 54 h 462"/>
                  <a:gd name="T28" fmla="*/ 832 w 833"/>
                  <a:gd name="T29" fmla="*/ 204 h 462"/>
                  <a:gd name="T30" fmla="*/ 832 w 833"/>
                  <a:gd name="T31" fmla="*/ 461 h 462"/>
                  <a:gd name="T32" fmla="*/ 0 w 833"/>
                  <a:gd name="T33" fmla="*/ 461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33" h="462">
                    <a:moveTo>
                      <a:pt x="0" y="461"/>
                    </a:moveTo>
                    <a:lnTo>
                      <a:pt x="0" y="204"/>
                    </a:lnTo>
                    <a:cubicBezTo>
                      <a:pt x="0" y="141"/>
                      <a:pt x="38" y="83"/>
                      <a:pt x="87" y="54"/>
                    </a:cubicBezTo>
                    <a:lnTo>
                      <a:pt x="87" y="54"/>
                    </a:lnTo>
                    <a:cubicBezTo>
                      <a:pt x="117" y="46"/>
                      <a:pt x="150" y="33"/>
                      <a:pt x="183" y="25"/>
                    </a:cubicBezTo>
                    <a:cubicBezTo>
                      <a:pt x="204" y="21"/>
                      <a:pt x="220" y="12"/>
                      <a:pt x="237" y="8"/>
                    </a:cubicBezTo>
                    <a:cubicBezTo>
                      <a:pt x="258" y="4"/>
                      <a:pt x="275" y="0"/>
                      <a:pt x="275" y="0"/>
                    </a:cubicBezTo>
                    <a:cubicBezTo>
                      <a:pt x="304" y="37"/>
                      <a:pt x="358" y="58"/>
                      <a:pt x="416" y="58"/>
                    </a:cubicBezTo>
                    <a:lnTo>
                      <a:pt x="416" y="58"/>
                    </a:lnTo>
                    <a:cubicBezTo>
                      <a:pt x="474" y="58"/>
                      <a:pt x="528" y="37"/>
                      <a:pt x="557" y="0"/>
                    </a:cubicBezTo>
                    <a:cubicBezTo>
                      <a:pt x="557" y="0"/>
                      <a:pt x="574" y="4"/>
                      <a:pt x="595" y="8"/>
                    </a:cubicBezTo>
                    <a:cubicBezTo>
                      <a:pt x="611" y="12"/>
                      <a:pt x="628" y="16"/>
                      <a:pt x="649" y="25"/>
                    </a:cubicBezTo>
                    <a:cubicBezTo>
                      <a:pt x="682" y="33"/>
                      <a:pt x="719" y="46"/>
                      <a:pt x="744" y="54"/>
                    </a:cubicBezTo>
                    <a:lnTo>
                      <a:pt x="744" y="54"/>
                    </a:lnTo>
                    <a:cubicBezTo>
                      <a:pt x="794" y="83"/>
                      <a:pt x="832" y="137"/>
                      <a:pt x="832" y="204"/>
                    </a:cubicBezTo>
                    <a:lnTo>
                      <a:pt x="832" y="461"/>
                    </a:lnTo>
                    <a:lnTo>
                      <a:pt x="0" y="461"/>
                    </a:lnTo>
                  </a:path>
                </a:pathLst>
              </a:custGeom>
              <a:solidFill>
                <a:schemeClr val="tx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444" name="Rectangle 443">
              <a:extLst>
                <a:ext uri="{FF2B5EF4-FFF2-40B4-BE49-F238E27FC236}">
                  <a16:creationId xmlns:a16="http://schemas.microsoft.com/office/drawing/2014/main" id="{08894870-8036-43EA-A407-8D0DFE267BB4}"/>
                </a:ext>
              </a:extLst>
            </p:cNvPr>
            <p:cNvSpPr/>
            <p:nvPr/>
          </p:nvSpPr>
          <p:spPr>
            <a:xfrm>
              <a:off x="2568775" y="4077183"/>
              <a:ext cx="639069" cy="1100192"/>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p>
          </p:txBody>
        </p:sp>
      </p:grpSp>
      <p:grpSp>
        <p:nvGrpSpPr>
          <p:cNvPr id="578" name="Group 577">
            <a:extLst>
              <a:ext uri="{FF2B5EF4-FFF2-40B4-BE49-F238E27FC236}">
                <a16:creationId xmlns:a16="http://schemas.microsoft.com/office/drawing/2014/main" id="{00365FFB-ABFE-4463-8D9B-A5D445F56CA3}"/>
              </a:ext>
            </a:extLst>
          </p:cNvPr>
          <p:cNvGrpSpPr>
            <a:grpSpLocks noChangeAspect="1"/>
          </p:cNvGrpSpPr>
          <p:nvPr/>
        </p:nvGrpSpPr>
        <p:grpSpPr>
          <a:xfrm>
            <a:off x="2338315" y="5885451"/>
            <a:ext cx="483416" cy="483416"/>
            <a:chOff x="7046913" y="4090988"/>
            <a:chExt cx="327025" cy="327025"/>
          </a:xfrm>
          <a:solidFill>
            <a:schemeClr val="accent1"/>
          </a:solidFill>
        </p:grpSpPr>
        <p:sp>
          <p:nvSpPr>
            <p:cNvPr id="579" name="Freeform 32">
              <a:extLst>
                <a:ext uri="{FF2B5EF4-FFF2-40B4-BE49-F238E27FC236}">
                  <a16:creationId xmlns:a16="http://schemas.microsoft.com/office/drawing/2014/main" id="{D9EAA3C1-32CF-486C-8976-F6D0CDAD7CF0}"/>
                </a:ext>
              </a:extLst>
            </p:cNvPr>
            <p:cNvSpPr>
              <a:spLocks noChangeArrowheads="1"/>
            </p:cNvSpPr>
            <p:nvPr/>
          </p:nvSpPr>
          <p:spPr bwMode="auto">
            <a:xfrm>
              <a:off x="7204075" y="4281488"/>
              <a:ext cx="68263" cy="53975"/>
            </a:xfrm>
            <a:custGeom>
              <a:avLst/>
              <a:gdLst>
                <a:gd name="T0" fmla="*/ 11 w 190"/>
                <a:gd name="T1" fmla="*/ 0 h 148"/>
                <a:gd name="T2" fmla="*/ 186 w 190"/>
                <a:gd name="T3" fmla="*/ 20 h 148"/>
                <a:gd name="T4" fmla="*/ 189 w 190"/>
                <a:gd name="T5" fmla="*/ 31 h 148"/>
                <a:gd name="T6" fmla="*/ 70 w 190"/>
                <a:gd name="T7" fmla="*/ 147 h 148"/>
                <a:gd name="T8" fmla="*/ 50 w 190"/>
                <a:gd name="T9" fmla="*/ 141 h 148"/>
                <a:gd name="T10" fmla="*/ 48 w 190"/>
                <a:gd name="T11" fmla="*/ 141 h 148"/>
                <a:gd name="T12" fmla="*/ 0 w 190"/>
                <a:gd name="T13" fmla="*/ 17 h 148"/>
                <a:gd name="T14" fmla="*/ 11 w 190"/>
                <a:gd name="T15" fmla="*/ 0 h 1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0" h="148">
                  <a:moveTo>
                    <a:pt x="11" y="0"/>
                  </a:moveTo>
                  <a:lnTo>
                    <a:pt x="186" y="20"/>
                  </a:lnTo>
                  <a:cubicBezTo>
                    <a:pt x="186" y="25"/>
                    <a:pt x="186" y="28"/>
                    <a:pt x="189" y="31"/>
                  </a:cubicBezTo>
                  <a:lnTo>
                    <a:pt x="70" y="147"/>
                  </a:lnTo>
                  <a:cubicBezTo>
                    <a:pt x="65" y="144"/>
                    <a:pt x="59" y="141"/>
                    <a:pt x="50" y="141"/>
                  </a:cubicBezTo>
                  <a:lnTo>
                    <a:pt x="48" y="141"/>
                  </a:lnTo>
                  <a:lnTo>
                    <a:pt x="0" y="17"/>
                  </a:lnTo>
                  <a:cubicBezTo>
                    <a:pt x="2" y="11"/>
                    <a:pt x="8" y="6"/>
                    <a:pt x="11"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80" name="Freeform 33">
              <a:extLst>
                <a:ext uri="{FF2B5EF4-FFF2-40B4-BE49-F238E27FC236}">
                  <a16:creationId xmlns:a16="http://schemas.microsoft.com/office/drawing/2014/main" id="{7FF4B98F-AEB6-4389-B058-2918D9F7E5E9}"/>
                </a:ext>
              </a:extLst>
            </p:cNvPr>
            <p:cNvSpPr>
              <a:spLocks noChangeArrowheads="1"/>
            </p:cNvSpPr>
            <p:nvPr/>
          </p:nvSpPr>
          <p:spPr bwMode="auto">
            <a:xfrm>
              <a:off x="7148513" y="4283075"/>
              <a:ext cx="63500" cy="52388"/>
            </a:xfrm>
            <a:custGeom>
              <a:avLst/>
              <a:gdLst>
                <a:gd name="T0" fmla="*/ 125 w 176"/>
                <a:gd name="T1" fmla="*/ 25 h 145"/>
                <a:gd name="T2" fmla="*/ 175 w 176"/>
                <a:gd name="T3" fmla="*/ 144 h 145"/>
                <a:gd name="T4" fmla="*/ 0 w 176"/>
                <a:gd name="T5" fmla="*/ 20 h 145"/>
                <a:gd name="T6" fmla="*/ 3 w 176"/>
                <a:gd name="T7" fmla="*/ 14 h 145"/>
                <a:gd name="T8" fmla="*/ 85 w 176"/>
                <a:gd name="T9" fmla="*/ 0 h 145"/>
                <a:gd name="T10" fmla="*/ 125 w 176"/>
                <a:gd name="T11" fmla="*/ 25 h 145"/>
              </a:gdLst>
              <a:ahLst/>
              <a:cxnLst>
                <a:cxn ang="0">
                  <a:pos x="T0" y="T1"/>
                </a:cxn>
                <a:cxn ang="0">
                  <a:pos x="T2" y="T3"/>
                </a:cxn>
                <a:cxn ang="0">
                  <a:pos x="T4" y="T5"/>
                </a:cxn>
                <a:cxn ang="0">
                  <a:pos x="T6" y="T7"/>
                </a:cxn>
                <a:cxn ang="0">
                  <a:pos x="T8" y="T9"/>
                </a:cxn>
                <a:cxn ang="0">
                  <a:pos x="T10" y="T11"/>
                </a:cxn>
              </a:cxnLst>
              <a:rect l="0" t="0" r="r" b="b"/>
              <a:pathLst>
                <a:path w="176" h="145">
                  <a:moveTo>
                    <a:pt x="125" y="25"/>
                  </a:moveTo>
                  <a:cubicBezTo>
                    <a:pt x="127" y="25"/>
                    <a:pt x="175" y="144"/>
                    <a:pt x="175" y="144"/>
                  </a:cubicBezTo>
                  <a:lnTo>
                    <a:pt x="0" y="20"/>
                  </a:lnTo>
                  <a:cubicBezTo>
                    <a:pt x="3" y="20"/>
                    <a:pt x="3" y="17"/>
                    <a:pt x="3" y="14"/>
                  </a:cubicBezTo>
                  <a:lnTo>
                    <a:pt x="85" y="0"/>
                  </a:lnTo>
                  <a:cubicBezTo>
                    <a:pt x="91" y="14"/>
                    <a:pt x="108" y="25"/>
                    <a:pt x="125" y="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81" name="Freeform 34">
              <a:extLst>
                <a:ext uri="{FF2B5EF4-FFF2-40B4-BE49-F238E27FC236}">
                  <a16:creationId xmlns:a16="http://schemas.microsoft.com/office/drawing/2014/main" id="{7FA8705E-2B12-480E-8D42-57E291529F4D}"/>
                </a:ext>
              </a:extLst>
            </p:cNvPr>
            <p:cNvSpPr>
              <a:spLocks noChangeArrowheads="1"/>
            </p:cNvSpPr>
            <p:nvPr/>
          </p:nvSpPr>
          <p:spPr bwMode="auto">
            <a:xfrm>
              <a:off x="7140575" y="4210050"/>
              <a:ext cx="42863" cy="68263"/>
            </a:xfrm>
            <a:custGeom>
              <a:avLst/>
              <a:gdLst>
                <a:gd name="T0" fmla="*/ 116 w 117"/>
                <a:gd name="T1" fmla="*/ 149 h 190"/>
                <a:gd name="T2" fmla="*/ 99 w 117"/>
                <a:gd name="T3" fmla="*/ 175 h 190"/>
                <a:gd name="T4" fmla="*/ 17 w 117"/>
                <a:gd name="T5" fmla="*/ 189 h 190"/>
                <a:gd name="T6" fmla="*/ 0 w 117"/>
                <a:gd name="T7" fmla="*/ 172 h 190"/>
                <a:gd name="T8" fmla="*/ 42 w 117"/>
                <a:gd name="T9" fmla="*/ 0 h 190"/>
                <a:gd name="T10" fmla="*/ 45 w 117"/>
                <a:gd name="T11" fmla="*/ 0 h 190"/>
                <a:gd name="T12" fmla="*/ 116 w 117"/>
                <a:gd name="T13" fmla="*/ 149 h 190"/>
              </a:gdLst>
              <a:ahLst/>
              <a:cxnLst>
                <a:cxn ang="0">
                  <a:pos x="T0" y="T1"/>
                </a:cxn>
                <a:cxn ang="0">
                  <a:pos x="T2" y="T3"/>
                </a:cxn>
                <a:cxn ang="0">
                  <a:pos x="T4" y="T5"/>
                </a:cxn>
                <a:cxn ang="0">
                  <a:pos x="T6" y="T7"/>
                </a:cxn>
                <a:cxn ang="0">
                  <a:pos x="T8" y="T9"/>
                </a:cxn>
                <a:cxn ang="0">
                  <a:pos x="T10" y="T11"/>
                </a:cxn>
                <a:cxn ang="0">
                  <a:pos x="T12" y="T13"/>
                </a:cxn>
              </a:cxnLst>
              <a:rect l="0" t="0" r="r" b="b"/>
              <a:pathLst>
                <a:path w="117" h="190">
                  <a:moveTo>
                    <a:pt x="116" y="149"/>
                  </a:moveTo>
                  <a:cubicBezTo>
                    <a:pt x="110" y="155"/>
                    <a:pt x="104" y="166"/>
                    <a:pt x="99" y="175"/>
                  </a:cubicBezTo>
                  <a:lnTo>
                    <a:pt x="17" y="189"/>
                  </a:lnTo>
                  <a:cubicBezTo>
                    <a:pt x="11" y="183"/>
                    <a:pt x="5" y="177"/>
                    <a:pt x="0" y="172"/>
                  </a:cubicBezTo>
                  <a:lnTo>
                    <a:pt x="42" y="0"/>
                  </a:lnTo>
                  <a:cubicBezTo>
                    <a:pt x="45" y="0"/>
                    <a:pt x="45" y="0"/>
                    <a:pt x="45" y="0"/>
                  </a:cubicBezTo>
                  <a:lnTo>
                    <a:pt x="116" y="14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82" name="Freeform 35">
              <a:extLst>
                <a:ext uri="{FF2B5EF4-FFF2-40B4-BE49-F238E27FC236}">
                  <a16:creationId xmlns:a16="http://schemas.microsoft.com/office/drawing/2014/main" id="{8E4B69CE-B3E8-471C-B560-42BB97F94772}"/>
                </a:ext>
              </a:extLst>
            </p:cNvPr>
            <p:cNvSpPr>
              <a:spLocks noChangeArrowheads="1"/>
            </p:cNvSpPr>
            <p:nvPr/>
          </p:nvSpPr>
          <p:spPr bwMode="auto">
            <a:xfrm>
              <a:off x="7165975" y="4198938"/>
              <a:ext cx="92075" cy="63500"/>
            </a:xfrm>
            <a:custGeom>
              <a:avLst/>
              <a:gdLst>
                <a:gd name="T0" fmla="*/ 74 w 255"/>
                <a:gd name="T1" fmla="*/ 169 h 176"/>
                <a:gd name="T2" fmla="*/ 71 w 255"/>
                <a:gd name="T3" fmla="*/ 166 h 176"/>
                <a:gd name="T4" fmla="*/ 0 w 255"/>
                <a:gd name="T5" fmla="*/ 17 h 176"/>
                <a:gd name="T6" fmla="*/ 11 w 255"/>
                <a:gd name="T7" fmla="*/ 0 h 176"/>
                <a:gd name="T8" fmla="*/ 251 w 255"/>
                <a:gd name="T9" fmla="*/ 5 h 176"/>
                <a:gd name="T10" fmla="*/ 254 w 255"/>
                <a:gd name="T11" fmla="*/ 14 h 176"/>
                <a:gd name="T12" fmla="*/ 93 w 255"/>
                <a:gd name="T13" fmla="*/ 175 h 176"/>
                <a:gd name="T14" fmla="*/ 74 w 255"/>
                <a:gd name="T15" fmla="*/ 169 h 1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5" h="176">
                  <a:moveTo>
                    <a:pt x="74" y="169"/>
                  </a:moveTo>
                  <a:cubicBezTo>
                    <a:pt x="74" y="169"/>
                    <a:pt x="71" y="169"/>
                    <a:pt x="71" y="166"/>
                  </a:cubicBezTo>
                  <a:lnTo>
                    <a:pt x="0" y="17"/>
                  </a:lnTo>
                  <a:cubicBezTo>
                    <a:pt x="6" y="14"/>
                    <a:pt x="9" y="5"/>
                    <a:pt x="11" y="0"/>
                  </a:cubicBezTo>
                  <a:lnTo>
                    <a:pt x="251" y="5"/>
                  </a:lnTo>
                  <a:cubicBezTo>
                    <a:pt x="251" y="8"/>
                    <a:pt x="254" y="11"/>
                    <a:pt x="254" y="14"/>
                  </a:cubicBezTo>
                  <a:lnTo>
                    <a:pt x="93" y="175"/>
                  </a:lnTo>
                  <a:cubicBezTo>
                    <a:pt x="88" y="172"/>
                    <a:pt x="82" y="169"/>
                    <a:pt x="74" y="16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83" name="Freeform 36">
              <a:extLst>
                <a:ext uri="{FF2B5EF4-FFF2-40B4-BE49-F238E27FC236}">
                  <a16:creationId xmlns:a16="http://schemas.microsoft.com/office/drawing/2014/main" id="{641265B6-D62C-413B-B6F6-1948C5F5CD90}"/>
                </a:ext>
              </a:extLst>
            </p:cNvPr>
            <p:cNvSpPr>
              <a:spLocks noChangeArrowheads="1"/>
            </p:cNvSpPr>
            <p:nvPr/>
          </p:nvSpPr>
          <p:spPr bwMode="auto">
            <a:xfrm>
              <a:off x="7207250" y="4210050"/>
              <a:ext cx="71438" cy="69850"/>
            </a:xfrm>
            <a:custGeom>
              <a:avLst/>
              <a:gdLst>
                <a:gd name="T0" fmla="*/ 161 w 198"/>
                <a:gd name="T1" fmla="*/ 0 h 193"/>
                <a:gd name="T2" fmla="*/ 172 w 198"/>
                <a:gd name="T3" fmla="*/ 5 h 193"/>
                <a:gd name="T4" fmla="*/ 197 w 198"/>
                <a:gd name="T5" fmla="*/ 169 h 193"/>
                <a:gd name="T6" fmla="*/ 178 w 198"/>
                <a:gd name="T7" fmla="*/ 192 h 193"/>
                <a:gd name="T8" fmla="*/ 3 w 198"/>
                <a:gd name="T9" fmla="*/ 172 h 193"/>
                <a:gd name="T10" fmla="*/ 0 w 198"/>
                <a:gd name="T11" fmla="*/ 161 h 193"/>
                <a:gd name="T12" fmla="*/ 161 w 198"/>
                <a:gd name="T13" fmla="*/ 0 h 193"/>
              </a:gdLst>
              <a:ahLst/>
              <a:cxnLst>
                <a:cxn ang="0">
                  <a:pos x="T0" y="T1"/>
                </a:cxn>
                <a:cxn ang="0">
                  <a:pos x="T2" y="T3"/>
                </a:cxn>
                <a:cxn ang="0">
                  <a:pos x="T4" y="T5"/>
                </a:cxn>
                <a:cxn ang="0">
                  <a:pos x="T6" y="T7"/>
                </a:cxn>
                <a:cxn ang="0">
                  <a:pos x="T8" y="T9"/>
                </a:cxn>
                <a:cxn ang="0">
                  <a:pos x="T10" y="T11"/>
                </a:cxn>
                <a:cxn ang="0">
                  <a:pos x="T12" y="T13"/>
                </a:cxn>
              </a:cxnLst>
              <a:rect l="0" t="0" r="r" b="b"/>
              <a:pathLst>
                <a:path w="198" h="193">
                  <a:moveTo>
                    <a:pt x="161" y="0"/>
                  </a:moveTo>
                  <a:cubicBezTo>
                    <a:pt x="164" y="3"/>
                    <a:pt x="169" y="5"/>
                    <a:pt x="172" y="5"/>
                  </a:cubicBezTo>
                  <a:lnTo>
                    <a:pt x="197" y="169"/>
                  </a:lnTo>
                  <a:cubicBezTo>
                    <a:pt x="189" y="175"/>
                    <a:pt x="183" y="183"/>
                    <a:pt x="178" y="192"/>
                  </a:cubicBezTo>
                  <a:lnTo>
                    <a:pt x="3" y="172"/>
                  </a:lnTo>
                  <a:cubicBezTo>
                    <a:pt x="3" y="169"/>
                    <a:pt x="3" y="163"/>
                    <a:pt x="0" y="161"/>
                  </a:cubicBezTo>
                  <a:lnTo>
                    <a:pt x="161"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84" name="Freeform 37">
              <a:extLst>
                <a:ext uri="{FF2B5EF4-FFF2-40B4-BE49-F238E27FC236}">
                  <a16:creationId xmlns:a16="http://schemas.microsoft.com/office/drawing/2014/main" id="{B70A257E-D70D-4BCF-B0D6-4AB4267E0DC8}"/>
                </a:ext>
              </a:extLst>
            </p:cNvPr>
            <p:cNvSpPr>
              <a:spLocks noChangeArrowheads="1"/>
            </p:cNvSpPr>
            <p:nvPr/>
          </p:nvSpPr>
          <p:spPr bwMode="auto">
            <a:xfrm>
              <a:off x="7046913" y="4090988"/>
              <a:ext cx="327025" cy="327025"/>
            </a:xfrm>
            <a:custGeom>
              <a:avLst/>
              <a:gdLst>
                <a:gd name="T0" fmla="*/ 455 w 910"/>
                <a:gd name="T1" fmla="*/ 0 h 909"/>
                <a:gd name="T2" fmla="*/ 909 w 910"/>
                <a:gd name="T3" fmla="*/ 454 h 909"/>
                <a:gd name="T4" fmla="*/ 455 w 910"/>
                <a:gd name="T5" fmla="*/ 908 h 909"/>
                <a:gd name="T6" fmla="*/ 0 w 910"/>
                <a:gd name="T7" fmla="*/ 454 h 909"/>
                <a:gd name="T8" fmla="*/ 455 w 910"/>
                <a:gd name="T9" fmla="*/ 0 h 909"/>
                <a:gd name="T10" fmla="*/ 669 w 910"/>
                <a:gd name="T11" fmla="*/ 589 h 909"/>
                <a:gd name="T12" fmla="*/ 717 w 910"/>
                <a:gd name="T13" fmla="*/ 542 h 909"/>
                <a:gd name="T14" fmla="*/ 677 w 910"/>
                <a:gd name="T15" fmla="*/ 496 h 909"/>
                <a:gd name="T16" fmla="*/ 652 w 910"/>
                <a:gd name="T17" fmla="*/ 333 h 909"/>
                <a:gd name="T18" fmla="*/ 677 w 910"/>
                <a:gd name="T19" fmla="*/ 293 h 909"/>
                <a:gd name="T20" fmla="*/ 632 w 910"/>
                <a:gd name="T21" fmla="*/ 248 h 909"/>
                <a:gd name="T22" fmla="*/ 590 w 910"/>
                <a:gd name="T23" fmla="*/ 279 h 909"/>
                <a:gd name="T24" fmla="*/ 347 w 910"/>
                <a:gd name="T25" fmla="*/ 273 h 909"/>
                <a:gd name="T26" fmla="*/ 305 w 910"/>
                <a:gd name="T27" fmla="*/ 242 h 909"/>
                <a:gd name="T28" fmla="*/ 260 w 910"/>
                <a:gd name="T29" fmla="*/ 288 h 909"/>
                <a:gd name="T30" fmla="*/ 282 w 910"/>
                <a:gd name="T31" fmla="*/ 327 h 909"/>
                <a:gd name="T32" fmla="*/ 240 w 910"/>
                <a:gd name="T33" fmla="*/ 499 h 909"/>
                <a:gd name="T34" fmla="*/ 198 w 910"/>
                <a:gd name="T35" fmla="*/ 544 h 909"/>
                <a:gd name="T36" fmla="*/ 243 w 910"/>
                <a:gd name="T37" fmla="*/ 589 h 909"/>
                <a:gd name="T38" fmla="*/ 271 w 910"/>
                <a:gd name="T39" fmla="*/ 581 h 909"/>
                <a:gd name="T40" fmla="*/ 449 w 910"/>
                <a:gd name="T41" fmla="*/ 705 h 909"/>
                <a:gd name="T42" fmla="*/ 446 w 910"/>
                <a:gd name="T43" fmla="*/ 719 h 909"/>
                <a:gd name="T44" fmla="*/ 491 w 910"/>
                <a:gd name="T45" fmla="*/ 764 h 909"/>
                <a:gd name="T46" fmla="*/ 536 w 910"/>
                <a:gd name="T47" fmla="*/ 719 h 909"/>
                <a:gd name="T48" fmla="*/ 531 w 910"/>
                <a:gd name="T49" fmla="*/ 700 h 909"/>
                <a:gd name="T50" fmla="*/ 649 w 910"/>
                <a:gd name="T51" fmla="*/ 584 h 909"/>
                <a:gd name="T52" fmla="*/ 669 w 910"/>
                <a:gd name="T53" fmla="*/ 589 h 9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10" h="909">
                  <a:moveTo>
                    <a:pt x="455" y="0"/>
                  </a:moveTo>
                  <a:cubicBezTo>
                    <a:pt x="706" y="0"/>
                    <a:pt x="909" y="203"/>
                    <a:pt x="909" y="454"/>
                  </a:cubicBezTo>
                  <a:cubicBezTo>
                    <a:pt x="909" y="705"/>
                    <a:pt x="707" y="908"/>
                    <a:pt x="455" y="908"/>
                  </a:cubicBezTo>
                  <a:cubicBezTo>
                    <a:pt x="204" y="908"/>
                    <a:pt x="0" y="705"/>
                    <a:pt x="0" y="454"/>
                  </a:cubicBezTo>
                  <a:cubicBezTo>
                    <a:pt x="0" y="203"/>
                    <a:pt x="203" y="0"/>
                    <a:pt x="455" y="0"/>
                  </a:cubicBezTo>
                  <a:close/>
                  <a:moveTo>
                    <a:pt x="669" y="589"/>
                  </a:moveTo>
                  <a:cubicBezTo>
                    <a:pt x="694" y="589"/>
                    <a:pt x="714" y="570"/>
                    <a:pt x="717" y="542"/>
                  </a:cubicBezTo>
                  <a:cubicBezTo>
                    <a:pt x="717" y="519"/>
                    <a:pt x="700" y="499"/>
                    <a:pt x="677" y="496"/>
                  </a:cubicBezTo>
                  <a:lnTo>
                    <a:pt x="652" y="333"/>
                  </a:lnTo>
                  <a:cubicBezTo>
                    <a:pt x="666" y="327"/>
                    <a:pt x="677" y="310"/>
                    <a:pt x="677" y="293"/>
                  </a:cubicBezTo>
                  <a:cubicBezTo>
                    <a:pt x="677" y="268"/>
                    <a:pt x="658" y="248"/>
                    <a:pt x="632" y="248"/>
                  </a:cubicBezTo>
                  <a:cubicBezTo>
                    <a:pt x="613" y="248"/>
                    <a:pt x="596" y="262"/>
                    <a:pt x="590" y="279"/>
                  </a:cubicBezTo>
                  <a:lnTo>
                    <a:pt x="347" y="273"/>
                  </a:lnTo>
                  <a:cubicBezTo>
                    <a:pt x="342" y="256"/>
                    <a:pt x="325" y="242"/>
                    <a:pt x="305" y="242"/>
                  </a:cubicBezTo>
                  <a:cubicBezTo>
                    <a:pt x="280" y="242"/>
                    <a:pt x="260" y="262"/>
                    <a:pt x="260" y="288"/>
                  </a:cubicBezTo>
                  <a:cubicBezTo>
                    <a:pt x="260" y="304"/>
                    <a:pt x="268" y="319"/>
                    <a:pt x="282" y="327"/>
                  </a:cubicBezTo>
                  <a:lnTo>
                    <a:pt x="240" y="499"/>
                  </a:lnTo>
                  <a:cubicBezTo>
                    <a:pt x="217" y="502"/>
                    <a:pt x="198" y="522"/>
                    <a:pt x="198" y="544"/>
                  </a:cubicBezTo>
                  <a:cubicBezTo>
                    <a:pt x="198" y="570"/>
                    <a:pt x="217" y="589"/>
                    <a:pt x="243" y="589"/>
                  </a:cubicBezTo>
                  <a:cubicBezTo>
                    <a:pt x="254" y="589"/>
                    <a:pt x="263" y="587"/>
                    <a:pt x="271" y="581"/>
                  </a:cubicBezTo>
                  <a:lnTo>
                    <a:pt x="449" y="705"/>
                  </a:lnTo>
                  <a:cubicBezTo>
                    <a:pt x="446" y="711"/>
                    <a:pt x="446" y="714"/>
                    <a:pt x="446" y="719"/>
                  </a:cubicBezTo>
                  <a:cubicBezTo>
                    <a:pt x="446" y="745"/>
                    <a:pt x="466" y="764"/>
                    <a:pt x="491" y="764"/>
                  </a:cubicBezTo>
                  <a:cubicBezTo>
                    <a:pt x="517" y="764"/>
                    <a:pt x="536" y="745"/>
                    <a:pt x="536" y="719"/>
                  </a:cubicBezTo>
                  <a:cubicBezTo>
                    <a:pt x="536" y="714"/>
                    <a:pt x="534" y="705"/>
                    <a:pt x="531" y="700"/>
                  </a:cubicBezTo>
                  <a:lnTo>
                    <a:pt x="649" y="584"/>
                  </a:lnTo>
                  <a:cubicBezTo>
                    <a:pt x="655" y="587"/>
                    <a:pt x="661" y="589"/>
                    <a:pt x="669" y="589"/>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585" name="TextBox 584">
            <a:extLst>
              <a:ext uri="{FF2B5EF4-FFF2-40B4-BE49-F238E27FC236}">
                <a16:creationId xmlns:a16="http://schemas.microsoft.com/office/drawing/2014/main" id="{F31260AE-9079-4CD0-9031-C062F825660E}"/>
              </a:ext>
            </a:extLst>
          </p:cNvPr>
          <p:cNvSpPr txBox="1"/>
          <p:nvPr/>
        </p:nvSpPr>
        <p:spPr>
          <a:xfrm>
            <a:off x="2864849" y="6059854"/>
            <a:ext cx="362600" cy="215444"/>
          </a:xfrm>
          <a:prstGeom prst="rect">
            <a:avLst/>
          </a:prstGeom>
          <a:noFill/>
        </p:spPr>
        <p:txBody>
          <a:bodyPr wrap="none" rtlCol="0">
            <a:spAutoFit/>
          </a:bodyPr>
          <a:lstStyle/>
          <a:p>
            <a:r>
              <a:rPr lang="en-US" sz="800" dirty="0"/>
              <a:t>VCN</a:t>
            </a:r>
          </a:p>
        </p:txBody>
      </p:sp>
      <p:grpSp>
        <p:nvGrpSpPr>
          <p:cNvPr id="586" name="Group 585">
            <a:extLst>
              <a:ext uri="{FF2B5EF4-FFF2-40B4-BE49-F238E27FC236}">
                <a16:creationId xmlns:a16="http://schemas.microsoft.com/office/drawing/2014/main" id="{D3DE04F0-81D1-440F-95D0-B1EF08918D07}"/>
              </a:ext>
            </a:extLst>
          </p:cNvPr>
          <p:cNvGrpSpPr>
            <a:grpSpLocks noChangeAspect="1"/>
          </p:cNvGrpSpPr>
          <p:nvPr/>
        </p:nvGrpSpPr>
        <p:grpSpPr>
          <a:xfrm>
            <a:off x="11523659" y="5874915"/>
            <a:ext cx="483416" cy="483416"/>
            <a:chOff x="7046913" y="4090988"/>
            <a:chExt cx="327025" cy="327025"/>
          </a:xfrm>
          <a:solidFill>
            <a:schemeClr val="accent1"/>
          </a:solidFill>
        </p:grpSpPr>
        <p:sp>
          <p:nvSpPr>
            <p:cNvPr id="587" name="Freeform 32">
              <a:extLst>
                <a:ext uri="{FF2B5EF4-FFF2-40B4-BE49-F238E27FC236}">
                  <a16:creationId xmlns:a16="http://schemas.microsoft.com/office/drawing/2014/main" id="{52A7209F-3C68-4F94-BC30-CCFC3542400D}"/>
                </a:ext>
              </a:extLst>
            </p:cNvPr>
            <p:cNvSpPr>
              <a:spLocks noChangeArrowheads="1"/>
            </p:cNvSpPr>
            <p:nvPr/>
          </p:nvSpPr>
          <p:spPr bwMode="auto">
            <a:xfrm>
              <a:off x="7204075" y="4281488"/>
              <a:ext cx="68263" cy="53975"/>
            </a:xfrm>
            <a:custGeom>
              <a:avLst/>
              <a:gdLst>
                <a:gd name="T0" fmla="*/ 11 w 190"/>
                <a:gd name="T1" fmla="*/ 0 h 148"/>
                <a:gd name="T2" fmla="*/ 186 w 190"/>
                <a:gd name="T3" fmla="*/ 20 h 148"/>
                <a:gd name="T4" fmla="*/ 189 w 190"/>
                <a:gd name="T5" fmla="*/ 31 h 148"/>
                <a:gd name="T6" fmla="*/ 70 w 190"/>
                <a:gd name="T7" fmla="*/ 147 h 148"/>
                <a:gd name="T8" fmla="*/ 50 w 190"/>
                <a:gd name="T9" fmla="*/ 141 h 148"/>
                <a:gd name="T10" fmla="*/ 48 w 190"/>
                <a:gd name="T11" fmla="*/ 141 h 148"/>
                <a:gd name="T12" fmla="*/ 0 w 190"/>
                <a:gd name="T13" fmla="*/ 17 h 148"/>
                <a:gd name="T14" fmla="*/ 11 w 190"/>
                <a:gd name="T15" fmla="*/ 0 h 1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0" h="148">
                  <a:moveTo>
                    <a:pt x="11" y="0"/>
                  </a:moveTo>
                  <a:lnTo>
                    <a:pt x="186" y="20"/>
                  </a:lnTo>
                  <a:cubicBezTo>
                    <a:pt x="186" y="25"/>
                    <a:pt x="186" y="28"/>
                    <a:pt x="189" y="31"/>
                  </a:cubicBezTo>
                  <a:lnTo>
                    <a:pt x="70" y="147"/>
                  </a:lnTo>
                  <a:cubicBezTo>
                    <a:pt x="65" y="144"/>
                    <a:pt x="59" y="141"/>
                    <a:pt x="50" y="141"/>
                  </a:cubicBezTo>
                  <a:lnTo>
                    <a:pt x="48" y="141"/>
                  </a:lnTo>
                  <a:lnTo>
                    <a:pt x="0" y="17"/>
                  </a:lnTo>
                  <a:cubicBezTo>
                    <a:pt x="2" y="11"/>
                    <a:pt x="8" y="6"/>
                    <a:pt x="11"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88" name="Freeform 33">
              <a:extLst>
                <a:ext uri="{FF2B5EF4-FFF2-40B4-BE49-F238E27FC236}">
                  <a16:creationId xmlns:a16="http://schemas.microsoft.com/office/drawing/2014/main" id="{3A7F4F1D-F35E-477A-A348-DB6224241DB3}"/>
                </a:ext>
              </a:extLst>
            </p:cNvPr>
            <p:cNvSpPr>
              <a:spLocks noChangeArrowheads="1"/>
            </p:cNvSpPr>
            <p:nvPr/>
          </p:nvSpPr>
          <p:spPr bwMode="auto">
            <a:xfrm>
              <a:off x="7148513" y="4283075"/>
              <a:ext cx="63500" cy="52388"/>
            </a:xfrm>
            <a:custGeom>
              <a:avLst/>
              <a:gdLst>
                <a:gd name="T0" fmla="*/ 125 w 176"/>
                <a:gd name="T1" fmla="*/ 25 h 145"/>
                <a:gd name="T2" fmla="*/ 175 w 176"/>
                <a:gd name="T3" fmla="*/ 144 h 145"/>
                <a:gd name="T4" fmla="*/ 0 w 176"/>
                <a:gd name="T5" fmla="*/ 20 h 145"/>
                <a:gd name="T6" fmla="*/ 3 w 176"/>
                <a:gd name="T7" fmla="*/ 14 h 145"/>
                <a:gd name="T8" fmla="*/ 85 w 176"/>
                <a:gd name="T9" fmla="*/ 0 h 145"/>
                <a:gd name="T10" fmla="*/ 125 w 176"/>
                <a:gd name="T11" fmla="*/ 25 h 145"/>
              </a:gdLst>
              <a:ahLst/>
              <a:cxnLst>
                <a:cxn ang="0">
                  <a:pos x="T0" y="T1"/>
                </a:cxn>
                <a:cxn ang="0">
                  <a:pos x="T2" y="T3"/>
                </a:cxn>
                <a:cxn ang="0">
                  <a:pos x="T4" y="T5"/>
                </a:cxn>
                <a:cxn ang="0">
                  <a:pos x="T6" y="T7"/>
                </a:cxn>
                <a:cxn ang="0">
                  <a:pos x="T8" y="T9"/>
                </a:cxn>
                <a:cxn ang="0">
                  <a:pos x="T10" y="T11"/>
                </a:cxn>
              </a:cxnLst>
              <a:rect l="0" t="0" r="r" b="b"/>
              <a:pathLst>
                <a:path w="176" h="145">
                  <a:moveTo>
                    <a:pt x="125" y="25"/>
                  </a:moveTo>
                  <a:cubicBezTo>
                    <a:pt x="127" y="25"/>
                    <a:pt x="175" y="144"/>
                    <a:pt x="175" y="144"/>
                  </a:cubicBezTo>
                  <a:lnTo>
                    <a:pt x="0" y="20"/>
                  </a:lnTo>
                  <a:cubicBezTo>
                    <a:pt x="3" y="20"/>
                    <a:pt x="3" y="17"/>
                    <a:pt x="3" y="14"/>
                  </a:cubicBezTo>
                  <a:lnTo>
                    <a:pt x="85" y="0"/>
                  </a:lnTo>
                  <a:cubicBezTo>
                    <a:pt x="91" y="14"/>
                    <a:pt x="108" y="25"/>
                    <a:pt x="125" y="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89" name="Freeform 34">
              <a:extLst>
                <a:ext uri="{FF2B5EF4-FFF2-40B4-BE49-F238E27FC236}">
                  <a16:creationId xmlns:a16="http://schemas.microsoft.com/office/drawing/2014/main" id="{3C09A8FE-9F4F-47C7-8393-36578CEC9575}"/>
                </a:ext>
              </a:extLst>
            </p:cNvPr>
            <p:cNvSpPr>
              <a:spLocks noChangeArrowheads="1"/>
            </p:cNvSpPr>
            <p:nvPr/>
          </p:nvSpPr>
          <p:spPr bwMode="auto">
            <a:xfrm>
              <a:off x="7140575" y="4210050"/>
              <a:ext cx="42863" cy="68263"/>
            </a:xfrm>
            <a:custGeom>
              <a:avLst/>
              <a:gdLst>
                <a:gd name="T0" fmla="*/ 116 w 117"/>
                <a:gd name="T1" fmla="*/ 149 h 190"/>
                <a:gd name="T2" fmla="*/ 99 w 117"/>
                <a:gd name="T3" fmla="*/ 175 h 190"/>
                <a:gd name="T4" fmla="*/ 17 w 117"/>
                <a:gd name="T5" fmla="*/ 189 h 190"/>
                <a:gd name="T6" fmla="*/ 0 w 117"/>
                <a:gd name="T7" fmla="*/ 172 h 190"/>
                <a:gd name="T8" fmla="*/ 42 w 117"/>
                <a:gd name="T9" fmla="*/ 0 h 190"/>
                <a:gd name="T10" fmla="*/ 45 w 117"/>
                <a:gd name="T11" fmla="*/ 0 h 190"/>
                <a:gd name="T12" fmla="*/ 116 w 117"/>
                <a:gd name="T13" fmla="*/ 149 h 190"/>
              </a:gdLst>
              <a:ahLst/>
              <a:cxnLst>
                <a:cxn ang="0">
                  <a:pos x="T0" y="T1"/>
                </a:cxn>
                <a:cxn ang="0">
                  <a:pos x="T2" y="T3"/>
                </a:cxn>
                <a:cxn ang="0">
                  <a:pos x="T4" y="T5"/>
                </a:cxn>
                <a:cxn ang="0">
                  <a:pos x="T6" y="T7"/>
                </a:cxn>
                <a:cxn ang="0">
                  <a:pos x="T8" y="T9"/>
                </a:cxn>
                <a:cxn ang="0">
                  <a:pos x="T10" y="T11"/>
                </a:cxn>
                <a:cxn ang="0">
                  <a:pos x="T12" y="T13"/>
                </a:cxn>
              </a:cxnLst>
              <a:rect l="0" t="0" r="r" b="b"/>
              <a:pathLst>
                <a:path w="117" h="190">
                  <a:moveTo>
                    <a:pt x="116" y="149"/>
                  </a:moveTo>
                  <a:cubicBezTo>
                    <a:pt x="110" y="155"/>
                    <a:pt x="104" y="166"/>
                    <a:pt x="99" y="175"/>
                  </a:cubicBezTo>
                  <a:lnTo>
                    <a:pt x="17" y="189"/>
                  </a:lnTo>
                  <a:cubicBezTo>
                    <a:pt x="11" y="183"/>
                    <a:pt x="5" y="177"/>
                    <a:pt x="0" y="172"/>
                  </a:cubicBezTo>
                  <a:lnTo>
                    <a:pt x="42" y="0"/>
                  </a:lnTo>
                  <a:cubicBezTo>
                    <a:pt x="45" y="0"/>
                    <a:pt x="45" y="0"/>
                    <a:pt x="45" y="0"/>
                  </a:cubicBezTo>
                  <a:lnTo>
                    <a:pt x="116" y="14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90" name="Freeform 35">
              <a:extLst>
                <a:ext uri="{FF2B5EF4-FFF2-40B4-BE49-F238E27FC236}">
                  <a16:creationId xmlns:a16="http://schemas.microsoft.com/office/drawing/2014/main" id="{924E419A-EB02-4F4B-9923-2DE0BB14045A}"/>
                </a:ext>
              </a:extLst>
            </p:cNvPr>
            <p:cNvSpPr>
              <a:spLocks noChangeArrowheads="1"/>
            </p:cNvSpPr>
            <p:nvPr/>
          </p:nvSpPr>
          <p:spPr bwMode="auto">
            <a:xfrm>
              <a:off x="7165975" y="4198938"/>
              <a:ext cx="92075" cy="63500"/>
            </a:xfrm>
            <a:custGeom>
              <a:avLst/>
              <a:gdLst>
                <a:gd name="T0" fmla="*/ 74 w 255"/>
                <a:gd name="T1" fmla="*/ 169 h 176"/>
                <a:gd name="T2" fmla="*/ 71 w 255"/>
                <a:gd name="T3" fmla="*/ 166 h 176"/>
                <a:gd name="T4" fmla="*/ 0 w 255"/>
                <a:gd name="T5" fmla="*/ 17 h 176"/>
                <a:gd name="T6" fmla="*/ 11 w 255"/>
                <a:gd name="T7" fmla="*/ 0 h 176"/>
                <a:gd name="T8" fmla="*/ 251 w 255"/>
                <a:gd name="T9" fmla="*/ 5 h 176"/>
                <a:gd name="T10" fmla="*/ 254 w 255"/>
                <a:gd name="T11" fmla="*/ 14 h 176"/>
                <a:gd name="T12" fmla="*/ 93 w 255"/>
                <a:gd name="T13" fmla="*/ 175 h 176"/>
                <a:gd name="T14" fmla="*/ 74 w 255"/>
                <a:gd name="T15" fmla="*/ 169 h 1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5" h="176">
                  <a:moveTo>
                    <a:pt x="74" y="169"/>
                  </a:moveTo>
                  <a:cubicBezTo>
                    <a:pt x="74" y="169"/>
                    <a:pt x="71" y="169"/>
                    <a:pt x="71" y="166"/>
                  </a:cubicBezTo>
                  <a:lnTo>
                    <a:pt x="0" y="17"/>
                  </a:lnTo>
                  <a:cubicBezTo>
                    <a:pt x="6" y="14"/>
                    <a:pt x="9" y="5"/>
                    <a:pt x="11" y="0"/>
                  </a:cubicBezTo>
                  <a:lnTo>
                    <a:pt x="251" y="5"/>
                  </a:lnTo>
                  <a:cubicBezTo>
                    <a:pt x="251" y="8"/>
                    <a:pt x="254" y="11"/>
                    <a:pt x="254" y="14"/>
                  </a:cubicBezTo>
                  <a:lnTo>
                    <a:pt x="93" y="175"/>
                  </a:lnTo>
                  <a:cubicBezTo>
                    <a:pt x="88" y="172"/>
                    <a:pt x="82" y="169"/>
                    <a:pt x="74" y="16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91" name="Freeform 36">
              <a:extLst>
                <a:ext uri="{FF2B5EF4-FFF2-40B4-BE49-F238E27FC236}">
                  <a16:creationId xmlns:a16="http://schemas.microsoft.com/office/drawing/2014/main" id="{03423B4C-81EE-4F2A-9298-C6227B4918C2}"/>
                </a:ext>
              </a:extLst>
            </p:cNvPr>
            <p:cNvSpPr>
              <a:spLocks noChangeArrowheads="1"/>
            </p:cNvSpPr>
            <p:nvPr/>
          </p:nvSpPr>
          <p:spPr bwMode="auto">
            <a:xfrm>
              <a:off x="7207250" y="4210050"/>
              <a:ext cx="71438" cy="69850"/>
            </a:xfrm>
            <a:custGeom>
              <a:avLst/>
              <a:gdLst>
                <a:gd name="T0" fmla="*/ 161 w 198"/>
                <a:gd name="T1" fmla="*/ 0 h 193"/>
                <a:gd name="T2" fmla="*/ 172 w 198"/>
                <a:gd name="T3" fmla="*/ 5 h 193"/>
                <a:gd name="T4" fmla="*/ 197 w 198"/>
                <a:gd name="T5" fmla="*/ 169 h 193"/>
                <a:gd name="T6" fmla="*/ 178 w 198"/>
                <a:gd name="T7" fmla="*/ 192 h 193"/>
                <a:gd name="T8" fmla="*/ 3 w 198"/>
                <a:gd name="T9" fmla="*/ 172 h 193"/>
                <a:gd name="T10" fmla="*/ 0 w 198"/>
                <a:gd name="T11" fmla="*/ 161 h 193"/>
                <a:gd name="T12" fmla="*/ 161 w 198"/>
                <a:gd name="T13" fmla="*/ 0 h 193"/>
              </a:gdLst>
              <a:ahLst/>
              <a:cxnLst>
                <a:cxn ang="0">
                  <a:pos x="T0" y="T1"/>
                </a:cxn>
                <a:cxn ang="0">
                  <a:pos x="T2" y="T3"/>
                </a:cxn>
                <a:cxn ang="0">
                  <a:pos x="T4" y="T5"/>
                </a:cxn>
                <a:cxn ang="0">
                  <a:pos x="T6" y="T7"/>
                </a:cxn>
                <a:cxn ang="0">
                  <a:pos x="T8" y="T9"/>
                </a:cxn>
                <a:cxn ang="0">
                  <a:pos x="T10" y="T11"/>
                </a:cxn>
                <a:cxn ang="0">
                  <a:pos x="T12" y="T13"/>
                </a:cxn>
              </a:cxnLst>
              <a:rect l="0" t="0" r="r" b="b"/>
              <a:pathLst>
                <a:path w="198" h="193">
                  <a:moveTo>
                    <a:pt x="161" y="0"/>
                  </a:moveTo>
                  <a:cubicBezTo>
                    <a:pt x="164" y="3"/>
                    <a:pt x="169" y="5"/>
                    <a:pt x="172" y="5"/>
                  </a:cubicBezTo>
                  <a:lnTo>
                    <a:pt x="197" y="169"/>
                  </a:lnTo>
                  <a:cubicBezTo>
                    <a:pt x="189" y="175"/>
                    <a:pt x="183" y="183"/>
                    <a:pt x="178" y="192"/>
                  </a:cubicBezTo>
                  <a:lnTo>
                    <a:pt x="3" y="172"/>
                  </a:lnTo>
                  <a:cubicBezTo>
                    <a:pt x="3" y="169"/>
                    <a:pt x="3" y="163"/>
                    <a:pt x="0" y="161"/>
                  </a:cubicBezTo>
                  <a:lnTo>
                    <a:pt x="161"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92" name="Freeform 37">
              <a:extLst>
                <a:ext uri="{FF2B5EF4-FFF2-40B4-BE49-F238E27FC236}">
                  <a16:creationId xmlns:a16="http://schemas.microsoft.com/office/drawing/2014/main" id="{0B8DDBB9-27CE-4C76-AA40-7CD1D4387296}"/>
                </a:ext>
              </a:extLst>
            </p:cNvPr>
            <p:cNvSpPr>
              <a:spLocks noChangeArrowheads="1"/>
            </p:cNvSpPr>
            <p:nvPr/>
          </p:nvSpPr>
          <p:spPr bwMode="auto">
            <a:xfrm>
              <a:off x="7046913" y="4090988"/>
              <a:ext cx="327025" cy="327025"/>
            </a:xfrm>
            <a:custGeom>
              <a:avLst/>
              <a:gdLst>
                <a:gd name="T0" fmla="*/ 455 w 910"/>
                <a:gd name="T1" fmla="*/ 0 h 909"/>
                <a:gd name="T2" fmla="*/ 909 w 910"/>
                <a:gd name="T3" fmla="*/ 454 h 909"/>
                <a:gd name="T4" fmla="*/ 455 w 910"/>
                <a:gd name="T5" fmla="*/ 908 h 909"/>
                <a:gd name="T6" fmla="*/ 0 w 910"/>
                <a:gd name="T7" fmla="*/ 454 h 909"/>
                <a:gd name="T8" fmla="*/ 455 w 910"/>
                <a:gd name="T9" fmla="*/ 0 h 909"/>
                <a:gd name="T10" fmla="*/ 669 w 910"/>
                <a:gd name="T11" fmla="*/ 589 h 909"/>
                <a:gd name="T12" fmla="*/ 717 w 910"/>
                <a:gd name="T13" fmla="*/ 542 h 909"/>
                <a:gd name="T14" fmla="*/ 677 w 910"/>
                <a:gd name="T15" fmla="*/ 496 h 909"/>
                <a:gd name="T16" fmla="*/ 652 w 910"/>
                <a:gd name="T17" fmla="*/ 333 h 909"/>
                <a:gd name="T18" fmla="*/ 677 w 910"/>
                <a:gd name="T19" fmla="*/ 293 h 909"/>
                <a:gd name="T20" fmla="*/ 632 w 910"/>
                <a:gd name="T21" fmla="*/ 248 h 909"/>
                <a:gd name="T22" fmla="*/ 590 w 910"/>
                <a:gd name="T23" fmla="*/ 279 h 909"/>
                <a:gd name="T24" fmla="*/ 347 w 910"/>
                <a:gd name="T25" fmla="*/ 273 h 909"/>
                <a:gd name="T26" fmla="*/ 305 w 910"/>
                <a:gd name="T27" fmla="*/ 242 h 909"/>
                <a:gd name="T28" fmla="*/ 260 w 910"/>
                <a:gd name="T29" fmla="*/ 288 h 909"/>
                <a:gd name="T30" fmla="*/ 282 w 910"/>
                <a:gd name="T31" fmla="*/ 327 h 909"/>
                <a:gd name="T32" fmla="*/ 240 w 910"/>
                <a:gd name="T33" fmla="*/ 499 h 909"/>
                <a:gd name="T34" fmla="*/ 198 w 910"/>
                <a:gd name="T35" fmla="*/ 544 h 909"/>
                <a:gd name="T36" fmla="*/ 243 w 910"/>
                <a:gd name="T37" fmla="*/ 589 h 909"/>
                <a:gd name="T38" fmla="*/ 271 w 910"/>
                <a:gd name="T39" fmla="*/ 581 h 909"/>
                <a:gd name="T40" fmla="*/ 449 w 910"/>
                <a:gd name="T41" fmla="*/ 705 h 909"/>
                <a:gd name="T42" fmla="*/ 446 w 910"/>
                <a:gd name="T43" fmla="*/ 719 h 909"/>
                <a:gd name="T44" fmla="*/ 491 w 910"/>
                <a:gd name="T45" fmla="*/ 764 h 909"/>
                <a:gd name="T46" fmla="*/ 536 w 910"/>
                <a:gd name="T47" fmla="*/ 719 h 909"/>
                <a:gd name="T48" fmla="*/ 531 w 910"/>
                <a:gd name="T49" fmla="*/ 700 h 909"/>
                <a:gd name="T50" fmla="*/ 649 w 910"/>
                <a:gd name="T51" fmla="*/ 584 h 909"/>
                <a:gd name="T52" fmla="*/ 669 w 910"/>
                <a:gd name="T53" fmla="*/ 589 h 9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10" h="909">
                  <a:moveTo>
                    <a:pt x="455" y="0"/>
                  </a:moveTo>
                  <a:cubicBezTo>
                    <a:pt x="706" y="0"/>
                    <a:pt x="909" y="203"/>
                    <a:pt x="909" y="454"/>
                  </a:cubicBezTo>
                  <a:cubicBezTo>
                    <a:pt x="909" y="705"/>
                    <a:pt x="707" y="908"/>
                    <a:pt x="455" y="908"/>
                  </a:cubicBezTo>
                  <a:cubicBezTo>
                    <a:pt x="204" y="908"/>
                    <a:pt x="0" y="705"/>
                    <a:pt x="0" y="454"/>
                  </a:cubicBezTo>
                  <a:cubicBezTo>
                    <a:pt x="0" y="203"/>
                    <a:pt x="203" y="0"/>
                    <a:pt x="455" y="0"/>
                  </a:cubicBezTo>
                  <a:close/>
                  <a:moveTo>
                    <a:pt x="669" y="589"/>
                  </a:moveTo>
                  <a:cubicBezTo>
                    <a:pt x="694" y="589"/>
                    <a:pt x="714" y="570"/>
                    <a:pt x="717" y="542"/>
                  </a:cubicBezTo>
                  <a:cubicBezTo>
                    <a:pt x="717" y="519"/>
                    <a:pt x="700" y="499"/>
                    <a:pt x="677" y="496"/>
                  </a:cubicBezTo>
                  <a:lnTo>
                    <a:pt x="652" y="333"/>
                  </a:lnTo>
                  <a:cubicBezTo>
                    <a:pt x="666" y="327"/>
                    <a:pt x="677" y="310"/>
                    <a:pt x="677" y="293"/>
                  </a:cubicBezTo>
                  <a:cubicBezTo>
                    <a:pt x="677" y="268"/>
                    <a:pt x="658" y="248"/>
                    <a:pt x="632" y="248"/>
                  </a:cubicBezTo>
                  <a:cubicBezTo>
                    <a:pt x="613" y="248"/>
                    <a:pt x="596" y="262"/>
                    <a:pt x="590" y="279"/>
                  </a:cubicBezTo>
                  <a:lnTo>
                    <a:pt x="347" y="273"/>
                  </a:lnTo>
                  <a:cubicBezTo>
                    <a:pt x="342" y="256"/>
                    <a:pt x="325" y="242"/>
                    <a:pt x="305" y="242"/>
                  </a:cubicBezTo>
                  <a:cubicBezTo>
                    <a:pt x="280" y="242"/>
                    <a:pt x="260" y="262"/>
                    <a:pt x="260" y="288"/>
                  </a:cubicBezTo>
                  <a:cubicBezTo>
                    <a:pt x="260" y="304"/>
                    <a:pt x="268" y="319"/>
                    <a:pt x="282" y="327"/>
                  </a:cubicBezTo>
                  <a:lnTo>
                    <a:pt x="240" y="499"/>
                  </a:lnTo>
                  <a:cubicBezTo>
                    <a:pt x="217" y="502"/>
                    <a:pt x="198" y="522"/>
                    <a:pt x="198" y="544"/>
                  </a:cubicBezTo>
                  <a:cubicBezTo>
                    <a:pt x="198" y="570"/>
                    <a:pt x="217" y="589"/>
                    <a:pt x="243" y="589"/>
                  </a:cubicBezTo>
                  <a:cubicBezTo>
                    <a:pt x="254" y="589"/>
                    <a:pt x="263" y="587"/>
                    <a:pt x="271" y="581"/>
                  </a:cubicBezTo>
                  <a:lnTo>
                    <a:pt x="449" y="705"/>
                  </a:lnTo>
                  <a:cubicBezTo>
                    <a:pt x="446" y="711"/>
                    <a:pt x="446" y="714"/>
                    <a:pt x="446" y="719"/>
                  </a:cubicBezTo>
                  <a:cubicBezTo>
                    <a:pt x="446" y="745"/>
                    <a:pt x="466" y="764"/>
                    <a:pt x="491" y="764"/>
                  </a:cubicBezTo>
                  <a:cubicBezTo>
                    <a:pt x="517" y="764"/>
                    <a:pt x="536" y="745"/>
                    <a:pt x="536" y="719"/>
                  </a:cubicBezTo>
                  <a:cubicBezTo>
                    <a:pt x="536" y="714"/>
                    <a:pt x="534" y="705"/>
                    <a:pt x="531" y="700"/>
                  </a:cubicBezTo>
                  <a:lnTo>
                    <a:pt x="649" y="584"/>
                  </a:lnTo>
                  <a:cubicBezTo>
                    <a:pt x="655" y="587"/>
                    <a:pt x="661" y="589"/>
                    <a:pt x="669" y="589"/>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593" name="Rectangle 592">
            <a:extLst>
              <a:ext uri="{FF2B5EF4-FFF2-40B4-BE49-F238E27FC236}">
                <a16:creationId xmlns:a16="http://schemas.microsoft.com/office/drawing/2014/main" id="{9984FC67-5593-47FF-A915-CEB539EE9FCE}"/>
              </a:ext>
            </a:extLst>
          </p:cNvPr>
          <p:cNvSpPr/>
          <p:nvPr/>
        </p:nvSpPr>
        <p:spPr>
          <a:xfrm>
            <a:off x="609525" y="4482376"/>
            <a:ext cx="845380" cy="341454"/>
          </a:xfrm>
          <a:prstGeom prst="rect">
            <a:avLst/>
          </a:prstGeom>
        </p:spPr>
        <p:style>
          <a:lnRef idx="2">
            <a:schemeClr val="accent4"/>
          </a:lnRef>
          <a:fillRef idx="1">
            <a:schemeClr val="lt1"/>
          </a:fillRef>
          <a:effectRef idx="0">
            <a:schemeClr val="accent4"/>
          </a:effectRef>
          <a:fontRef idx="minor">
            <a:schemeClr val="dk1"/>
          </a:fontRef>
        </p:style>
        <p:txBody>
          <a:bodyPr wrap="square">
            <a:spAutoFit/>
          </a:bodyPr>
          <a:lstStyle/>
          <a:p>
            <a:pPr algn="ctr">
              <a:lnSpc>
                <a:spcPct val="90000"/>
              </a:lnSpc>
            </a:pPr>
            <a:r>
              <a:rPr lang="en-US" altLang="en-US" sz="900" b="1" dirty="0">
                <a:solidFill>
                  <a:schemeClr val="bg2">
                    <a:lumMod val="10000"/>
                  </a:schemeClr>
                </a:solidFill>
              </a:rPr>
              <a:t>External </a:t>
            </a:r>
          </a:p>
          <a:p>
            <a:pPr algn="ctr">
              <a:lnSpc>
                <a:spcPct val="90000"/>
              </a:lnSpc>
            </a:pPr>
            <a:r>
              <a:rPr lang="en-US" altLang="en-US" sz="900" b="1" dirty="0">
                <a:solidFill>
                  <a:schemeClr val="bg2">
                    <a:lumMod val="10000"/>
                  </a:schemeClr>
                </a:solidFill>
              </a:rPr>
              <a:t>Web Client</a:t>
            </a:r>
          </a:p>
        </p:txBody>
      </p:sp>
      <p:cxnSp>
        <p:nvCxnSpPr>
          <p:cNvPr id="594" name="Straight Arrow Connector 593">
            <a:extLst>
              <a:ext uri="{FF2B5EF4-FFF2-40B4-BE49-F238E27FC236}">
                <a16:creationId xmlns:a16="http://schemas.microsoft.com/office/drawing/2014/main" id="{E31B5C44-B06B-415C-ABA8-2331D8F74952}"/>
              </a:ext>
            </a:extLst>
          </p:cNvPr>
          <p:cNvCxnSpPr>
            <a:cxnSpLocks/>
          </p:cNvCxnSpPr>
          <p:nvPr/>
        </p:nvCxnSpPr>
        <p:spPr>
          <a:xfrm>
            <a:off x="1460077" y="4507424"/>
            <a:ext cx="467902" cy="200895"/>
          </a:xfrm>
          <a:prstGeom prst="straightConnector1">
            <a:avLst/>
          </a:prstGeom>
          <a:ln w="19050">
            <a:solidFill>
              <a:schemeClr val="accent5"/>
            </a:solidFill>
            <a:miter lim="800000"/>
            <a:tailEnd type="arrow"/>
          </a:ln>
        </p:spPr>
        <p:style>
          <a:lnRef idx="1">
            <a:schemeClr val="accent1"/>
          </a:lnRef>
          <a:fillRef idx="0">
            <a:schemeClr val="accent1"/>
          </a:fillRef>
          <a:effectRef idx="0">
            <a:schemeClr val="accent1"/>
          </a:effectRef>
          <a:fontRef idx="minor">
            <a:schemeClr val="tx1"/>
          </a:fontRef>
        </p:style>
      </p:cxnSp>
      <p:sp>
        <p:nvSpPr>
          <p:cNvPr id="595" name="Text Box 30">
            <a:extLst>
              <a:ext uri="{FF2B5EF4-FFF2-40B4-BE49-F238E27FC236}">
                <a16:creationId xmlns:a16="http://schemas.microsoft.com/office/drawing/2014/main" id="{14C8D100-37BA-4232-AE1E-C5C479CF9C3F}"/>
              </a:ext>
            </a:extLst>
          </p:cNvPr>
          <p:cNvSpPr txBox="1">
            <a:spLocks noChangeArrowheads="1"/>
          </p:cNvSpPr>
          <p:nvPr/>
        </p:nvSpPr>
        <p:spPr bwMode="auto">
          <a:xfrm>
            <a:off x="1639445" y="4836534"/>
            <a:ext cx="640811" cy="246221"/>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solidFill>
                  <a:schemeClr val="bg2">
                    <a:lumMod val="10000"/>
                  </a:schemeClr>
                </a:solidFill>
              </a:rPr>
              <a:t>Internet  Gateway</a:t>
            </a:r>
          </a:p>
        </p:txBody>
      </p:sp>
      <p:grpSp>
        <p:nvGrpSpPr>
          <p:cNvPr id="596" name="Group 595">
            <a:extLst>
              <a:ext uri="{FF2B5EF4-FFF2-40B4-BE49-F238E27FC236}">
                <a16:creationId xmlns:a16="http://schemas.microsoft.com/office/drawing/2014/main" id="{0526B747-EC30-462F-94C4-F6F4BE5BE946}"/>
              </a:ext>
            </a:extLst>
          </p:cNvPr>
          <p:cNvGrpSpPr>
            <a:grpSpLocks noChangeAspect="1"/>
          </p:cNvGrpSpPr>
          <p:nvPr/>
        </p:nvGrpSpPr>
        <p:grpSpPr>
          <a:xfrm>
            <a:off x="1927979" y="4253785"/>
            <a:ext cx="763529" cy="601570"/>
            <a:chOff x="5629019" y="2102017"/>
            <a:chExt cx="883014" cy="695710"/>
          </a:xfrm>
        </p:grpSpPr>
        <p:grpSp>
          <p:nvGrpSpPr>
            <p:cNvPr id="597" name="Group 596">
              <a:extLst>
                <a:ext uri="{FF2B5EF4-FFF2-40B4-BE49-F238E27FC236}">
                  <a16:creationId xmlns:a16="http://schemas.microsoft.com/office/drawing/2014/main" id="{B2F0C8B8-6D15-4ED6-AE70-0C681D615373}"/>
                </a:ext>
              </a:extLst>
            </p:cNvPr>
            <p:cNvGrpSpPr/>
            <p:nvPr/>
          </p:nvGrpSpPr>
          <p:grpSpPr>
            <a:xfrm>
              <a:off x="5678786" y="2142833"/>
              <a:ext cx="783479" cy="614078"/>
              <a:chOff x="5678786" y="2142833"/>
              <a:chExt cx="783479" cy="614078"/>
            </a:xfrm>
            <a:solidFill>
              <a:srgbClr val="F80000"/>
            </a:solidFill>
          </p:grpSpPr>
          <p:sp>
            <p:nvSpPr>
              <p:cNvPr id="599" name="Freeform 143">
                <a:extLst>
                  <a:ext uri="{FF2B5EF4-FFF2-40B4-BE49-F238E27FC236}">
                    <a16:creationId xmlns:a16="http://schemas.microsoft.com/office/drawing/2014/main" id="{F7609676-43D9-4C29-B104-B8EC4B6A2FA6}"/>
                  </a:ext>
                </a:extLst>
              </p:cNvPr>
              <p:cNvSpPr>
                <a:spLocks noChangeArrowheads="1"/>
              </p:cNvSpPr>
              <p:nvPr/>
            </p:nvSpPr>
            <p:spPr bwMode="auto">
              <a:xfrm>
                <a:off x="6056408" y="2142833"/>
                <a:ext cx="405857" cy="225868"/>
              </a:xfrm>
              <a:custGeom>
                <a:avLst/>
                <a:gdLst>
                  <a:gd name="T0" fmla="*/ 414 w 505"/>
                  <a:gd name="T1" fmla="*/ 104 h 283"/>
                  <a:gd name="T2" fmla="*/ 405 w 505"/>
                  <a:gd name="T3" fmla="*/ 104 h 283"/>
                  <a:gd name="T4" fmla="*/ 318 w 505"/>
                  <a:gd name="T5" fmla="*/ 39 h 283"/>
                  <a:gd name="T6" fmla="*/ 287 w 505"/>
                  <a:gd name="T7" fmla="*/ 45 h 283"/>
                  <a:gd name="T8" fmla="*/ 202 w 505"/>
                  <a:gd name="T9" fmla="*/ 0 h 283"/>
                  <a:gd name="T10" fmla="*/ 103 w 505"/>
                  <a:gd name="T11" fmla="*/ 79 h 283"/>
                  <a:gd name="T12" fmla="*/ 100 w 505"/>
                  <a:gd name="T13" fmla="*/ 79 h 283"/>
                  <a:gd name="T14" fmla="*/ 0 w 505"/>
                  <a:gd name="T15" fmla="*/ 180 h 283"/>
                  <a:gd name="T16" fmla="*/ 100 w 505"/>
                  <a:gd name="T17" fmla="*/ 282 h 283"/>
                  <a:gd name="T18" fmla="*/ 414 w 505"/>
                  <a:gd name="T19" fmla="*/ 282 h 283"/>
                  <a:gd name="T20" fmla="*/ 504 w 505"/>
                  <a:gd name="T21" fmla="*/ 192 h 283"/>
                  <a:gd name="T22" fmla="*/ 414 w 505"/>
                  <a:gd name="T23" fmla="*/ 104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05" h="283">
                    <a:moveTo>
                      <a:pt x="414" y="104"/>
                    </a:moveTo>
                    <a:cubicBezTo>
                      <a:pt x="411" y="104"/>
                      <a:pt x="408" y="104"/>
                      <a:pt x="405" y="104"/>
                    </a:cubicBezTo>
                    <a:cubicBezTo>
                      <a:pt x="394" y="68"/>
                      <a:pt x="360" y="39"/>
                      <a:pt x="318" y="39"/>
                    </a:cubicBezTo>
                    <a:cubicBezTo>
                      <a:pt x="306" y="39"/>
                      <a:pt x="298" y="42"/>
                      <a:pt x="287" y="45"/>
                    </a:cubicBezTo>
                    <a:cubicBezTo>
                      <a:pt x="267" y="17"/>
                      <a:pt x="236" y="0"/>
                      <a:pt x="202" y="0"/>
                    </a:cubicBezTo>
                    <a:cubicBezTo>
                      <a:pt x="154" y="0"/>
                      <a:pt x="112" y="34"/>
                      <a:pt x="103" y="79"/>
                    </a:cubicBezTo>
                    <a:lnTo>
                      <a:pt x="100" y="79"/>
                    </a:lnTo>
                    <a:cubicBezTo>
                      <a:pt x="45" y="79"/>
                      <a:pt x="0" y="123"/>
                      <a:pt x="0" y="180"/>
                    </a:cubicBezTo>
                    <a:cubicBezTo>
                      <a:pt x="0" y="236"/>
                      <a:pt x="45" y="282"/>
                      <a:pt x="100" y="282"/>
                    </a:cubicBezTo>
                    <a:lnTo>
                      <a:pt x="414" y="282"/>
                    </a:lnTo>
                    <a:cubicBezTo>
                      <a:pt x="464" y="282"/>
                      <a:pt x="504" y="243"/>
                      <a:pt x="504" y="192"/>
                    </a:cubicBezTo>
                    <a:cubicBezTo>
                      <a:pt x="504" y="141"/>
                      <a:pt x="462" y="104"/>
                      <a:pt x="414" y="104"/>
                    </a:cubicBez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600" name="Freeform 144">
                <a:extLst>
                  <a:ext uri="{FF2B5EF4-FFF2-40B4-BE49-F238E27FC236}">
                    <a16:creationId xmlns:a16="http://schemas.microsoft.com/office/drawing/2014/main" id="{CA5EF476-BF6D-4892-B112-558BFCE782F6}"/>
                  </a:ext>
                </a:extLst>
              </p:cNvPr>
              <p:cNvSpPr>
                <a:spLocks noChangeArrowheads="1"/>
              </p:cNvSpPr>
              <p:nvPr/>
            </p:nvSpPr>
            <p:spPr bwMode="auto">
              <a:xfrm>
                <a:off x="5968179" y="2361642"/>
                <a:ext cx="144695" cy="130581"/>
              </a:xfrm>
              <a:custGeom>
                <a:avLst/>
                <a:gdLst>
                  <a:gd name="T0" fmla="*/ 22 w 182"/>
                  <a:gd name="T1" fmla="*/ 164 h 165"/>
                  <a:gd name="T2" fmla="*/ 0 w 182"/>
                  <a:gd name="T3" fmla="*/ 136 h 165"/>
                  <a:gd name="T4" fmla="*/ 22 w 182"/>
                  <a:gd name="T5" fmla="*/ 116 h 165"/>
                  <a:gd name="T6" fmla="*/ 45 w 182"/>
                  <a:gd name="T7" fmla="*/ 144 h 165"/>
                  <a:gd name="T8" fmla="*/ 22 w 182"/>
                  <a:gd name="T9" fmla="*/ 164 h 165"/>
                  <a:gd name="T10" fmla="*/ 68 w 182"/>
                  <a:gd name="T11" fmla="*/ 125 h 165"/>
                  <a:gd name="T12" fmla="*/ 45 w 182"/>
                  <a:gd name="T13" fmla="*/ 96 h 165"/>
                  <a:gd name="T14" fmla="*/ 68 w 182"/>
                  <a:gd name="T15" fmla="*/ 77 h 165"/>
                  <a:gd name="T16" fmla="*/ 90 w 182"/>
                  <a:gd name="T17" fmla="*/ 105 h 165"/>
                  <a:gd name="T18" fmla="*/ 68 w 182"/>
                  <a:gd name="T19" fmla="*/ 125 h 165"/>
                  <a:gd name="T20" fmla="*/ 113 w 182"/>
                  <a:gd name="T21" fmla="*/ 88 h 165"/>
                  <a:gd name="T22" fmla="*/ 90 w 182"/>
                  <a:gd name="T23" fmla="*/ 60 h 165"/>
                  <a:gd name="T24" fmla="*/ 113 w 182"/>
                  <a:gd name="T25" fmla="*/ 40 h 165"/>
                  <a:gd name="T26" fmla="*/ 135 w 182"/>
                  <a:gd name="T27" fmla="*/ 68 h 165"/>
                  <a:gd name="T28" fmla="*/ 113 w 182"/>
                  <a:gd name="T29" fmla="*/ 88 h 165"/>
                  <a:gd name="T30" fmla="*/ 158 w 182"/>
                  <a:gd name="T31" fmla="*/ 48 h 165"/>
                  <a:gd name="T32" fmla="*/ 135 w 182"/>
                  <a:gd name="T33" fmla="*/ 20 h 165"/>
                  <a:gd name="T34" fmla="*/ 158 w 182"/>
                  <a:gd name="T35" fmla="*/ 0 h 165"/>
                  <a:gd name="T36" fmla="*/ 181 w 182"/>
                  <a:gd name="T37" fmla="*/ 29 h 165"/>
                  <a:gd name="T38" fmla="*/ 158 w 182"/>
                  <a:gd name="T39" fmla="*/ 48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82" h="165">
                    <a:moveTo>
                      <a:pt x="22" y="164"/>
                    </a:moveTo>
                    <a:lnTo>
                      <a:pt x="0" y="136"/>
                    </a:lnTo>
                    <a:lnTo>
                      <a:pt x="22" y="116"/>
                    </a:lnTo>
                    <a:lnTo>
                      <a:pt x="45" y="144"/>
                    </a:lnTo>
                    <a:lnTo>
                      <a:pt x="22" y="164"/>
                    </a:lnTo>
                    <a:close/>
                    <a:moveTo>
                      <a:pt x="68" y="125"/>
                    </a:moveTo>
                    <a:lnTo>
                      <a:pt x="45" y="96"/>
                    </a:lnTo>
                    <a:lnTo>
                      <a:pt x="68" y="77"/>
                    </a:lnTo>
                    <a:lnTo>
                      <a:pt x="90" y="105"/>
                    </a:lnTo>
                    <a:lnTo>
                      <a:pt x="68" y="125"/>
                    </a:lnTo>
                    <a:close/>
                    <a:moveTo>
                      <a:pt x="113" y="88"/>
                    </a:moveTo>
                    <a:lnTo>
                      <a:pt x="90" y="60"/>
                    </a:lnTo>
                    <a:lnTo>
                      <a:pt x="113" y="40"/>
                    </a:lnTo>
                    <a:lnTo>
                      <a:pt x="135" y="68"/>
                    </a:lnTo>
                    <a:lnTo>
                      <a:pt x="113" y="88"/>
                    </a:lnTo>
                    <a:close/>
                    <a:moveTo>
                      <a:pt x="158" y="48"/>
                    </a:moveTo>
                    <a:lnTo>
                      <a:pt x="135" y="20"/>
                    </a:lnTo>
                    <a:lnTo>
                      <a:pt x="158" y="0"/>
                    </a:lnTo>
                    <a:lnTo>
                      <a:pt x="181" y="29"/>
                    </a:lnTo>
                    <a:lnTo>
                      <a:pt x="158" y="48"/>
                    </a:lnTo>
                    <a:close/>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601" name="Freeform 145">
                <a:extLst>
                  <a:ext uri="{FF2B5EF4-FFF2-40B4-BE49-F238E27FC236}">
                    <a16:creationId xmlns:a16="http://schemas.microsoft.com/office/drawing/2014/main" id="{B3E6259E-CAAB-40B4-8935-ED2523DABE37}"/>
                  </a:ext>
                </a:extLst>
              </p:cNvPr>
              <p:cNvSpPr>
                <a:spLocks noChangeArrowheads="1"/>
              </p:cNvSpPr>
              <p:nvPr/>
            </p:nvSpPr>
            <p:spPr bwMode="auto">
              <a:xfrm>
                <a:off x="5678786" y="2432226"/>
                <a:ext cx="324685" cy="324685"/>
              </a:xfrm>
              <a:custGeom>
                <a:avLst/>
                <a:gdLst>
                  <a:gd name="T0" fmla="*/ 203 w 407"/>
                  <a:gd name="T1" fmla="*/ 0 h 407"/>
                  <a:gd name="T2" fmla="*/ 0 w 407"/>
                  <a:gd name="T3" fmla="*/ 203 h 407"/>
                  <a:gd name="T4" fmla="*/ 203 w 407"/>
                  <a:gd name="T5" fmla="*/ 406 h 407"/>
                  <a:gd name="T6" fmla="*/ 406 w 407"/>
                  <a:gd name="T7" fmla="*/ 203 h 407"/>
                  <a:gd name="T8" fmla="*/ 203 w 407"/>
                  <a:gd name="T9" fmla="*/ 0 h 407"/>
                  <a:gd name="T10" fmla="*/ 53 w 407"/>
                  <a:gd name="T11" fmla="*/ 192 h 407"/>
                  <a:gd name="T12" fmla="*/ 104 w 407"/>
                  <a:gd name="T13" fmla="*/ 192 h 407"/>
                  <a:gd name="T14" fmla="*/ 104 w 407"/>
                  <a:gd name="T15" fmla="*/ 161 h 407"/>
                  <a:gd name="T16" fmla="*/ 177 w 407"/>
                  <a:gd name="T17" fmla="*/ 203 h 407"/>
                  <a:gd name="T18" fmla="*/ 104 w 407"/>
                  <a:gd name="T19" fmla="*/ 246 h 407"/>
                  <a:gd name="T20" fmla="*/ 104 w 407"/>
                  <a:gd name="T21" fmla="*/ 215 h 407"/>
                  <a:gd name="T22" fmla="*/ 53 w 407"/>
                  <a:gd name="T23" fmla="*/ 215 h 407"/>
                  <a:gd name="T24" fmla="*/ 53 w 407"/>
                  <a:gd name="T25" fmla="*/ 192 h 407"/>
                  <a:gd name="T26" fmla="*/ 206 w 407"/>
                  <a:gd name="T27" fmla="*/ 353 h 407"/>
                  <a:gd name="T28" fmla="*/ 163 w 407"/>
                  <a:gd name="T29" fmla="*/ 279 h 407"/>
                  <a:gd name="T30" fmla="*/ 194 w 407"/>
                  <a:gd name="T31" fmla="*/ 279 h 407"/>
                  <a:gd name="T32" fmla="*/ 194 w 407"/>
                  <a:gd name="T33" fmla="*/ 127 h 407"/>
                  <a:gd name="T34" fmla="*/ 163 w 407"/>
                  <a:gd name="T35" fmla="*/ 127 h 407"/>
                  <a:gd name="T36" fmla="*/ 206 w 407"/>
                  <a:gd name="T37" fmla="*/ 54 h 407"/>
                  <a:gd name="T38" fmla="*/ 248 w 407"/>
                  <a:gd name="T39" fmla="*/ 127 h 407"/>
                  <a:gd name="T40" fmla="*/ 217 w 407"/>
                  <a:gd name="T41" fmla="*/ 127 h 407"/>
                  <a:gd name="T42" fmla="*/ 217 w 407"/>
                  <a:gd name="T43" fmla="*/ 279 h 407"/>
                  <a:gd name="T44" fmla="*/ 248 w 407"/>
                  <a:gd name="T45" fmla="*/ 279 h 407"/>
                  <a:gd name="T46" fmla="*/ 206 w 407"/>
                  <a:gd name="T47" fmla="*/ 353 h 407"/>
                  <a:gd name="T48" fmla="*/ 307 w 407"/>
                  <a:gd name="T49" fmla="*/ 246 h 407"/>
                  <a:gd name="T50" fmla="*/ 234 w 407"/>
                  <a:gd name="T51" fmla="*/ 203 h 407"/>
                  <a:gd name="T52" fmla="*/ 307 w 407"/>
                  <a:gd name="T53" fmla="*/ 161 h 407"/>
                  <a:gd name="T54" fmla="*/ 307 w 407"/>
                  <a:gd name="T55" fmla="*/ 192 h 407"/>
                  <a:gd name="T56" fmla="*/ 358 w 407"/>
                  <a:gd name="T57" fmla="*/ 192 h 407"/>
                  <a:gd name="T58" fmla="*/ 358 w 407"/>
                  <a:gd name="T59" fmla="*/ 215 h 407"/>
                  <a:gd name="T60" fmla="*/ 307 w 407"/>
                  <a:gd name="T61" fmla="*/ 215 h 407"/>
                  <a:gd name="T62" fmla="*/ 307 w 407"/>
                  <a:gd name="T63" fmla="*/ 246 h 4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07" h="407">
                    <a:moveTo>
                      <a:pt x="203" y="0"/>
                    </a:moveTo>
                    <a:cubicBezTo>
                      <a:pt x="90" y="0"/>
                      <a:pt x="0" y="90"/>
                      <a:pt x="0" y="203"/>
                    </a:cubicBezTo>
                    <a:cubicBezTo>
                      <a:pt x="0" y="316"/>
                      <a:pt x="90" y="406"/>
                      <a:pt x="203" y="406"/>
                    </a:cubicBezTo>
                    <a:cubicBezTo>
                      <a:pt x="316" y="406"/>
                      <a:pt x="406" y="316"/>
                      <a:pt x="406" y="203"/>
                    </a:cubicBezTo>
                    <a:cubicBezTo>
                      <a:pt x="406" y="90"/>
                      <a:pt x="316" y="0"/>
                      <a:pt x="203" y="0"/>
                    </a:cubicBezTo>
                    <a:close/>
                    <a:moveTo>
                      <a:pt x="53" y="192"/>
                    </a:moveTo>
                    <a:lnTo>
                      <a:pt x="104" y="192"/>
                    </a:lnTo>
                    <a:lnTo>
                      <a:pt x="104" y="161"/>
                    </a:lnTo>
                    <a:lnTo>
                      <a:pt x="177" y="203"/>
                    </a:lnTo>
                    <a:lnTo>
                      <a:pt x="104" y="246"/>
                    </a:lnTo>
                    <a:lnTo>
                      <a:pt x="104" y="215"/>
                    </a:lnTo>
                    <a:lnTo>
                      <a:pt x="53" y="215"/>
                    </a:lnTo>
                    <a:lnTo>
                      <a:pt x="53" y="192"/>
                    </a:lnTo>
                    <a:close/>
                    <a:moveTo>
                      <a:pt x="206" y="353"/>
                    </a:moveTo>
                    <a:lnTo>
                      <a:pt x="163" y="279"/>
                    </a:lnTo>
                    <a:lnTo>
                      <a:pt x="194" y="279"/>
                    </a:lnTo>
                    <a:lnTo>
                      <a:pt x="194" y="127"/>
                    </a:lnTo>
                    <a:lnTo>
                      <a:pt x="163" y="127"/>
                    </a:lnTo>
                    <a:lnTo>
                      <a:pt x="206" y="54"/>
                    </a:lnTo>
                    <a:lnTo>
                      <a:pt x="248" y="127"/>
                    </a:lnTo>
                    <a:lnTo>
                      <a:pt x="217" y="127"/>
                    </a:lnTo>
                    <a:lnTo>
                      <a:pt x="217" y="279"/>
                    </a:lnTo>
                    <a:lnTo>
                      <a:pt x="248" y="279"/>
                    </a:lnTo>
                    <a:lnTo>
                      <a:pt x="206" y="353"/>
                    </a:lnTo>
                    <a:close/>
                    <a:moveTo>
                      <a:pt x="307" y="246"/>
                    </a:moveTo>
                    <a:lnTo>
                      <a:pt x="234" y="203"/>
                    </a:lnTo>
                    <a:lnTo>
                      <a:pt x="307" y="161"/>
                    </a:lnTo>
                    <a:lnTo>
                      <a:pt x="307" y="192"/>
                    </a:lnTo>
                    <a:lnTo>
                      <a:pt x="358" y="192"/>
                    </a:lnTo>
                    <a:lnTo>
                      <a:pt x="358" y="215"/>
                    </a:lnTo>
                    <a:lnTo>
                      <a:pt x="307" y="215"/>
                    </a:lnTo>
                    <a:lnTo>
                      <a:pt x="307" y="246"/>
                    </a:lnTo>
                    <a:close/>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602" name="Freeform 300">
                <a:extLst>
                  <a:ext uri="{FF2B5EF4-FFF2-40B4-BE49-F238E27FC236}">
                    <a16:creationId xmlns:a16="http://schemas.microsoft.com/office/drawing/2014/main" id="{74870122-7FE4-4BBE-B69B-84A2CA42BC4C}"/>
                  </a:ext>
                </a:extLst>
              </p:cNvPr>
              <p:cNvSpPr>
                <a:spLocks noChangeArrowheads="1"/>
              </p:cNvSpPr>
              <p:nvPr/>
            </p:nvSpPr>
            <p:spPr bwMode="auto">
              <a:xfrm>
                <a:off x="6056408" y="2142833"/>
                <a:ext cx="405857" cy="225868"/>
              </a:xfrm>
              <a:custGeom>
                <a:avLst/>
                <a:gdLst>
                  <a:gd name="T0" fmla="*/ 414 w 505"/>
                  <a:gd name="T1" fmla="*/ 104 h 283"/>
                  <a:gd name="T2" fmla="*/ 405 w 505"/>
                  <a:gd name="T3" fmla="*/ 104 h 283"/>
                  <a:gd name="T4" fmla="*/ 318 w 505"/>
                  <a:gd name="T5" fmla="*/ 39 h 283"/>
                  <a:gd name="T6" fmla="*/ 287 w 505"/>
                  <a:gd name="T7" fmla="*/ 45 h 283"/>
                  <a:gd name="T8" fmla="*/ 202 w 505"/>
                  <a:gd name="T9" fmla="*/ 0 h 283"/>
                  <a:gd name="T10" fmla="*/ 103 w 505"/>
                  <a:gd name="T11" fmla="*/ 79 h 283"/>
                  <a:gd name="T12" fmla="*/ 100 w 505"/>
                  <a:gd name="T13" fmla="*/ 79 h 283"/>
                  <a:gd name="T14" fmla="*/ 0 w 505"/>
                  <a:gd name="T15" fmla="*/ 180 h 283"/>
                  <a:gd name="T16" fmla="*/ 100 w 505"/>
                  <a:gd name="T17" fmla="*/ 282 h 283"/>
                  <a:gd name="T18" fmla="*/ 414 w 505"/>
                  <a:gd name="T19" fmla="*/ 282 h 283"/>
                  <a:gd name="T20" fmla="*/ 504 w 505"/>
                  <a:gd name="T21" fmla="*/ 192 h 283"/>
                  <a:gd name="T22" fmla="*/ 414 w 505"/>
                  <a:gd name="T23" fmla="*/ 104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05" h="283">
                    <a:moveTo>
                      <a:pt x="414" y="104"/>
                    </a:moveTo>
                    <a:cubicBezTo>
                      <a:pt x="411" y="104"/>
                      <a:pt x="408" y="104"/>
                      <a:pt x="405" y="104"/>
                    </a:cubicBezTo>
                    <a:cubicBezTo>
                      <a:pt x="394" y="68"/>
                      <a:pt x="360" y="39"/>
                      <a:pt x="318" y="39"/>
                    </a:cubicBezTo>
                    <a:cubicBezTo>
                      <a:pt x="306" y="39"/>
                      <a:pt x="298" y="42"/>
                      <a:pt x="287" y="45"/>
                    </a:cubicBezTo>
                    <a:cubicBezTo>
                      <a:pt x="267" y="17"/>
                      <a:pt x="236" y="0"/>
                      <a:pt x="202" y="0"/>
                    </a:cubicBezTo>
                    <a:cubicBezTo>
                      <a:pt x="154" y="0"/>
                      <a:pt x="112" y="34"/>
                      <a:pt x="103" y="79"/>
                    </a:cubicBezTo>
                    <a:lnTo>
                      <a:pt x="100" y="79"/>
                    </a:lnTo>
                    <a:cubicBezTo>
                      <a:pt x="45" y="79"/>
                      <a:pt x="0" y="123"/>
                      <a:pt x="0" y="180"/>
                    </a:cubicBezTo>
                    <a:cubicBezTo>
                      <a:pt x="0" y="236"/>
                      <a:pt x="45" y="282"/>
                      <a:pt x="100" y="282"/>
                    </a:cubicBezTo>
                    <a:lnTo>
                      <a:pt x="414" y="282"/>
                    </a:lnTo>
                    <a:cubicBezTo>
                      <a:pt x="464" y="282"/>
                      <a:pt x="504" y="243"/>
                      <a:pt x="504" y="192"/>
                    </a:cubicBezTo>
                    <a:cubicBezTo>
                      <a:pt x="504" y="141"/>
                      <a:pt x="462" y="104"/>
                      <a:pt x="414" y="104"/>
                    </a:cubicBez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603" name="Freeform 301">
                <a:extLst>
                  <a:ext uri="{FF2B5EF4-FFF2-40B4-BE49-F238E27FC236}">
                    <a16:creationId xmlns:a16="http://schemas.microsoft.com/office/drawing/2014/main" id="{75522CAE-99D3-4890-B985-2E70AB9B83FB}"/>
                  </a:ext>
                </a:extLst>
              </p:cNvPr>
              <p:cNvSpPr>
                <a:spLocks noChangeArrowheads="1"/>
              </p:cNvSpPr>
              <p:nvPr/>
            </p:nvSpPr>
            <p:spPr bwMode="auto">
              <a:xfrm>
                <a:off x="5968179" y="2361642"/>
                <a:ext cx="144695" cy="130581"/>
              </a:xfrm>
              <a:custGeom>
                <a:avLst/>
                <a:gdLst>
                  <a:gd name="T0" fmla="*/ 22 w 182"/>
                  <a:gd name="T1" fmla="*/ 164 h 165"/>
                  <a:gd name="T2" fmla="*/ 0 w 182"/>
                  <a:gd name="T3" fmla="*/ 136 h 165"/>
                  <a:gd name="T4" fmla="*/ 22 w 182"/>
                  <a:gd name="T5" fmla="*/ 116 h 165"/>
                  <a:gd name="T6" fmla="*/ 45 w 182"/>
                  <a:gd name="T7" fmla="*/ 144 h 165"/>
                  <a:gd name="T8" fmla="*/ 22 w 182"/>
                  <a:gd name="T9" fmla="*/ 164 h 165"/>
                  <a:gd name="T10" fmla="*/ 68 w 182"/>
                  <a:gd name="T11" fmla="*/ 125 h 165"/>
                  <a:gd name="T12" fmla="*/ 45 w 182"/>
                  <a:gd name="T13" fmla="*/ 96 h 165"/>
                  <a:gd name="T14" fmla="*/ 68 w 182"/>
                  <a:gd name="T15" fmla="*/ 77 h 165"/>
                  <a:gd name="T16" fmla="*/ 90 w 182"/>
                  <a:gd name="T17" fmla="*/ 105 h 165"/>
                  <a:gd name="T18" fmla="*/ 68 w 182"/>
                  <a:gd name="T19" fmla="*/ 125 h 165"/>
                  <a:gd name="T20" fmla="*/ 113 w 182"/>
                  <a:gd name="T21" fmla="*/ 88 h 165"/>
                  <a:gd name="T22" fmla="*/ 90 w 182"/>
                  <a:gd name="T23" fmla="*/ 60 h 165"/>
                  <a:gd name="T24" fmla="*/ 113 w 182"/>
                  <a:gd name="T25" fmla="*/ 40 h 165"/>
                  <a:gd name="T26" fmla="*/ 135 w 182"/>
                  <a:gd name="T27" fmla="*/ 68 h 165"/>
                  <a:gd name="T28" fmla="*/ 113 w 182"/>
                  <a:gd name="T29" fmla="*/ 88 h 165"/>
                  <a:gd name="T30" fmla="*/ 158 w 182"/>
                  <a:gd name="T31" fmla="*/ 48 h 165"/>
                  <a:gd name="T32" fmla="*/ 135 w 182"/>
                  <a:gd name="T33" fmla="*/ 20 h 165"/>
                  <a:gd name="T34" fmla="*/ 158 w 182"/>
                  <a:gd name="T35" fmla="*/ 0 h 165"/>
                  <a:gd name="T36" fmla="*/ 181 w 182"/>
                  <a:gd name="T37" fmla="*/ 29 h 165"/>
                  <a:gd name="T38" fmla="*/ 158 w 182"/>
                  <a:gd name="T39" fmla="*/ 48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82" h="165">
                    <a:moveTo>
                      <a:pt x="22" y="164"/>
                    </a:moveTo>
                    <a:lnTo>
                      <a:pt x="0" y="136"/>
                    </a:lnTo>
                    <a:lnTo>
                      <a:pt x="22" y="116"/>
                    </a:lnTo>
                    <a:lnTo>
                      <a:pt x="45" y="144"/>
                    </a:lnTo>
                    <a:lnTo>
                      <a:pt x="22" y="164"/>
                    </a:lnTo>
                    <a:close/>
                    <a:moveTo>
                      <a:pt x="68" y="125"/>
                    </a:moveTo>
                    <a:lnTo>
                      <a:pt x="45" y="96"/>
                    </a:lnTo>
                    <a:lnTo>
                      <a:pt x="68" y="77"/>
                    </a:lnTo>
                    <a:lnTo>
                      <a:pt x="90" y="105"/>
                    </a:lnTo>
                    <a:lnTo>
                      <a:pt x="68" y="125"/>
                    </a:lnTo>
                    <a:close/>
                    <a:moveTo>
                      <a:pt x="113" y="88"/>
                    </a:moveTo>
                    <a:lnTo>
                      <a:pt x="90" y="60"/>
                    </a:lnTo>
                    <a:lnTo>
                      <a:pt x="113" y="40"/>
                    </a:lnTo>
                    <a:lnTo>
                      <a:pt x="135" y="68"/>
                    </a:lnTo>
                    <a:lnTo>
                      <a:pt x="113" y="88"/>
                    </a:lnTo>
                    <a:close/>
                    <a:moveTo>
                      <a:pt x="158" y="48"/>
                    </a:moveTo>
                    <a:lnTo>
                      <a:pt x="135" y="20"/>
                    </a:lnTo>
                    <a:lnTo>
                      <a:pt x="158" y="0"/>
                    </a:lnTo>
                    <a:lnTo>
                      <a:pt x="181" y="29"/>
                    </a:lnTo>
                    <a:lnTo>
                      <a:pt x="158" y="48"/>
                    </a:lnTo>
                    <a:close/>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604" name="Freeform 302">
                <a:extLst>
                  <a:ext uri="{FF2B5EF4-FFF2-40B4-BE49-F238E27FC236}">
                    <a16:creationId xmlns:a16="http://schemas.microsoft.com/office/drawing/2014/main" id="{48CEF454-6C5A-4658-B28A-390BAC3E4D50}"/>
                  </a:ext>
                </a:extLst>
              </p:cNvPr>
              <p:cNvSpPr>
                <a:spLocks noChangeArrowheads="1"/>
              </p:cNvSpPr>
              <p:nvPr/>
            </p:nvSpPr>
            <p:spPr bwMode="auto">
              <a:xfrm>
                <a:off x="5678786" y="2432226"/>
                <a:ext cx="324685" cy="324685"/>
              </a:xfrm>
              <a:custGeom>
                <a:avLst/>
                <a:gdLst>
                  <a:gd name="T0" fmla="*/ 203 w 407"/>
                  <a:gd name="T1" fmla="*/ 0 h 407"/>
                  <a:gd name="T2" fmla="*/ 0 w 407"/>
                  <a:gd name="T3" fmla="*/ 203 h 407"/>
                  <a:gd name="T4" fmla="*/ 203 w 407"/>
                  <a:gd name="T5" fmla="*/ 406 h 407"/>
                  <a:gd name="T6" fmla="*/ 406 w 407"/>
                  <a:gd name="T7" fmla="*/ 203 h 407"/>
                  <a:gd name="T8" fmla="*/ 203 w 407"/>
                  <a:gd name="T9" fmla="*/ 0 h 407"/>
                  <a:gd name="T10" fmla="*/ 53 w 407"/>
                  <a:gd name="T11" fmla="*/ 192 h 407"/>
                  <a:gd name="T12" fmla="*/ 104 w 407"/>
                  <a:gd name="T13" fmla="*/ 192 h 407"/>
                  <a:gd name="T14" fmla="*/ 104 w 407"/>
                  <a:gd name="T15" fmla="*/ 161 h 407"/>
                  <a:gd name="T16" fmla="*/ 177 w 407"/>
                  <a:gd name="T17" fmla="*/ 203 h 407"/>
                  <a:gd name="T18" fmla="*/ 104 w 407"/>
                  <a:gd name="T19" fmla="*/ 246 h 407"/>
                  <a:gd name="T20" fmla="*/ 104 w 407"/>
                  <a:gd name="T21" fmla="*/ 215 h 407"/>
                  <a:gd name="T22" fmla="*/ 53 w 407"/>
                  <a:gd name="T23" fmla="*/ 215 h 407"/>
                  <a:gd name="T24" fmla="*/ 53 w 407"/>
                  <a:gd name="T25" fmla="*/ 192 h 407"/>
                  <a:gd name="T26" fmla="*/ 206 w 407"/>
                  <a:gd name="T27" fmla="*/ 353 h 407"/>
                  <a:gd name="T28" fmla="*/ 163 w 407"/>
                  <a:gd name="T29" fmla="*/ 279 h 407"/>
                  <a:gd name="T30" fmla="*/ 194 w 407"/>
                  <a:gd name="T31" fmla="*/ 279 h 407"/>
                  <a:gd name="T32" fmla="*/ 194 w 407"/>
                  <a:gd name="T33" fmla="*/ 127 h 407"/>
                  <a:gd name="T34" fmla="*/ 163 w 407"/>
                  <a:gd name="T35" fmla="*/ 127 h 407"/>
                  <a:gd name="T36" fmla="*/ 206 w 407"/>
                  <a:gd name="T37" fmla="*/ 54 h 407"/>
                  <a:gd name="T38" fmla="*/ 248 w 407"/>
                  <a:gd name="T39" fmla="*/ 127 h 407"/>
                  <a:gd name="T40" fmla="*/ 217 w 407"/>
                  <a:gd name="T41" fmla="*/ 127 h 407"/>
                  <a:gd name="T42" fmla="*/ 217 w 407"/>
                  <a:gd name="T43" fmla="*/ 279 h 407"/>
                  <a:gd name="T44" fmla="*/ 248 w 407"/>
                  <a:gd name="T45" fmla="*/ 279 h 407"/>
                  <a:gd name="T46" fmla="*/ 206 w 407"/>
                  <a:gd name="T47" fmla="*/ 353 h 407"/>
                  <a:gd name="T48" fmla="*/ 307 w 407"/>
                  <a:gd name="T49" fmla="*/ 246 h 407"/>
                  <a:gd name="T50" fmla="*/ 234 w 407"/>
                  <a:gd name="T51" fmla="*/ 203 h 407"/>
                  <a:gd name="T52" fmla="*/ 307 w 407"/>
                  <a:gd name="T53" fmla="*/ 161 h 407"/>
                  <a:gd name="T54" fmla="*/ 307 w 407"/>
                  <a:gd name="T55" fmla="*/ 192 h 407"/>
                  <a:gd name="T56" fmla="*/ 358 w 407"/>
                  <a:gd name="T57" fmla="*/ 192 h 407"/>
                  <a:gd name="T58" fmla="*/ 358 w 407"/>
                  <a:gd name="T59" fmla="*/ 215 h 407"/>
                  <a:gd name="T60" fmla="*/ 307 w 407"/>
                  <a:gd name="T61" fmla="*/ 215 h 407"/>
                  <a:gd name="T62" fmla="*/ 307 w 407"/>
                  <a:gd name="T63" fmla="*/ 246 h 4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07" h="407">
                    <a:moveTo>
                      <a:pt x="203" y="0"/>
                    </a:moveTo>
                    <a:cubicBezTo>
                      <a:pt x="90" y="0"/>
                      <a:pt x="0" y="90"/>
                      <a:pt x="0" y="203"/>
                    </a:cubicBezTo>
                    <a:cubicBezTo>
                      <a:pt x="0" y="316"/>
                      <a:pt x="90" y="406"/>
                      <a:pt x="203" y="406"/>
                    </a:cubicBezTo>
                    <a:cubicBezTo>
                      <a:pt x="316" y="406"/>
                      <a:pt x="406" y="316"/>
                      <a:pt x="406" y="203"/>
                    </a:cubicBezTo>
                    <a:cubicBezTo>
                      <a:pt x="406" y="90"/>
                      <a:pt x="316" y="0"/>
                      <a:pt x="203" y="0"/>
                    </a:cubicBezTo>
                    <a:close/>
                    <a:moveTo>
                      <a:pt x="53" y="192"/>
                    </a:moveTo>
                    <a:lnTo>
                      <a:pt x="104" y="192"/>
                    </a:lnTo>
                    <a:lnTo>
                      <a:pt x="104" y="161"/>
                    </a:lnTo>
                    <a:lnTo>
                      <a:pt x="177" y="203"/>
                    </a:lnTo>
                    <a:lnTo>
                      <a:pt x="104" y="246"/>
                    </a:lnTo>
                    <a:lnTo>
                      <a:pt x="104" y="215"/>
                    </a:lnTo>
                    <a:lnTo>
                      <a:pt x="53" y="215"/>
                    </a:lnTo>
                    <a:lnTo>
                      <a:pt x="53" y="192"/>
                    </a:lnTo>
                    <a:close/>
                    <a:moveTo>
                      <a:pt x="206" y="353"/>
                    </a:moveTo>
                    <a:lnTo>
                      <a:pt x="163" y="279"/>
                    </a:lnTo>
                    <a:lnTo>
                      <a:pt x="194" y="279"/>
                    </a:lnTo>
                    <a:lnTo>
                      <a:pt x="194" y="127"/>
                    </a:lnTo>
                    <a:lnTo>
                      <a:pt x="163" y="127"/>
                    </a:lnTo>
                    <a:lnTo>
                      <a:pt x="206" y="54"/>
                    </a:lnTo>
                    <a:lnTo>
                      <a:pt x="248" y="127"/>
                    </a:lnTo>
                    <a:lnTo>
                      <a:pt x="217" y="127"/>
                    </a:lnTo>
                    <a:lnTo>
                      <a:pt x="217" y="279"/>
                    </a:lnTo>
                    <a:lnTo>
                      <a:pt x="248" y="279"/>
                    </a:lnTo>
                    <a:lnTo>
                      <a:pt x="206" y="353"/>
                    </a:lnTo>
                    <a:close/>
                    <a:moveTo>
                      <a:pt x="307" y="246"/>
                    </a:moveTo>
                    <a:lnTo>
                      <a:pt x="234" y="203"/>
                    </a:lnTo>
                    <a:lnTo>
                      <a:pt x="307" y="161"/>
                    </a:lnTo>
                    <a:lnTo>
                      <a:pt x="307" y="192"/>
                    </a:lnTo>
                    <a:lnTo>
                      <a:pt x="358" y="192"/>
                    </a:lnTo>
                    <a:lnTo>
                      <a:pt x="358" y="215"/>
                    </a:lnTo>
                    <a:lnTo>
                      <a:pt x="307" y="215"/>
                    </a:lnTo>
                    <a:lnTo>
                      <a:pt x="307" y="246"/>
                    </a:lnTo>
                    <a:close/>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grpSp>
        <p:sp>
          <p:nvSpPr>
            <p:cNvPr id="598" name="Rectangle 597">
              <a:extLst>
                <a:ext uri="{FF2B5EF4-FFF2-40B4-BE49-F238E27FC236}">
                  <a16:creationId xmlns:a16="http://schemas.microsoft.com/office/drawing/2014/main" id="{279D1B5B-5A80-470E-8BA2-B309731C4500}"/>
                </a:ext>
              </a:extLst>
            </p:cNvPr>
            <p:cNvSpPr/>
            <p:nvPr/>
          </p:nvSpPr>
          <p:spPr>
            <a:xfrm>
              <a:off x="5629019" y="2102017"/>
              <a:ext cx="883014"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p>
          </p:txBody>
        </p:sp>
      </p:grpSp>
      <p:sp>
        <p:nvSpPr>
          <p:cNvPr id="605" name="Text Box 36">
            <a:extLst>
              <a:ext uri="{FF2B5EF4-FFF2-40B4-BE49-F238E27FC236}">
                <a16:creationId xmlns:a16="http://schemas.microsoft.com/office/drawing/2014/main" id="{635F2256-BE16-48ED-A63D-F52DDC1B991A}"/>
              </a:ext>
            </a:extLst>
          </p:cNvPr>
          <p:cNvSpPr txBox="1">
            <a:spLocks noChangeArrowheads="1"/>
          </p:cNvSpPr>
          <p:nvPr/>
        </p:nvSpPr>
        <p:spPr bwMode="auto">
          <a:xfrm>
            <a:off x="5084458" y="1125784"/>
            <a:ext cx="588150" cy="123079"/>
          </a:xfrm>
          <a:prstGeom prst="rect">
            <a:avLst/>
          </a:prstGeom>
          <a:noFill/>
          <a:ln w="9525">
            <a:noFill/>
            <a:miter lim="800000"/>
            <a:headEnd/>
            <a:tailEnd/>
          </a:ln>
        </p:spPr>
        <p:txBody>
          <a:bodyPr wrap="none" lIns="0" tIns="0" rIns="0" bIns="0" anchor="ctr">
            <a:spAutoFit/>
          </a:bodyPr>
          <a:lstStyle/>
          <a:p>
            <a:pPr marL="0" marR="0" lvl="0" indent="0" algn="ctr" defTabSz="914400" rtl="0" eaLnBrk="1" fontAlgn="auto" latinLnBrk="0" hangingPunct="1">
              <a:lnSpc>
                <a:spcPct val="100000"/>
              </a:lnSpc>
              <a:spcBef>
                <a:spcPts val="0"/>
              </a:spcBef>
              <a:spcAft>
                <a:spcPts val="0"/>
              </a:spcAft>
              <a:buClr>
                <a:srgbClr val="FD0000"/>
              </a:buClr>
              <a:buSzTx/>
              <a:buFontTx/>
              <a:buNone/>
              <a:tabLst/>
              <a:defRPr/>
            </a:pPr>
            <a:r>
              <a:rPr kumimoji="0" lang="en-US" sz="800" b="0" i="0" u="none" strike="noStrike" kern="1200" cap="none" spc="0" normalizeH="0" baseline="0" noProof="0" dirty="0">
                <a:ln>
                  <a:noFill/>
                </a:ln>
                <a:solidFill>
                  <a:srgbClr val="58595B"/>
                </a:solidFill>
                <a:effectLst/>
                <a:uLnTx/>
                <a:uFillTx/>
                <a:latin typeface="Calibri"/>
                <a:ea typeface="+mn-ea"/>
                <a:cs typeface="+mn-cs"/>
              </a:rPr>
              <a:t>Load Balancer</a:t>
            </a:r>
          </a:p>
        </p:txBody>
      </p:sp>
      <p:grpSp>
        <p:nvGrpSpPr>
          <p:cNvPr id="606" name="Group 605">
            <a:extLst>
              <a:ext uri="{FF2B5EF4-FFF2-40B4-BE49-F238E27FC236}">
                <a16:creationId xmlns:a16="http://schemas.microsoft.com/office/drawing/2014/main" id="{4FFC9947-965F-4180-BA69-E483AADDA5F9}"/>
              </a:ext>
            </a:extLst>
          </p:cNvPr>
          <p:cNvGrpSpPr>
            <a:grpSpLocks noChangeAspect="1"/>
          </p:cNvGrpSpPr>
          <p:nvPr/>
        </p:nvGrpSpPr>
        <p:grpSpPr>
          <a:xfrm>
            <a:off x="5136628" y="1196214"/>
            <a:ext cx="517627" cy="480532"/>
            <a:chOff x="8857983" y="2103309"/>
            <a:chExt cx="639069" cy="695710"/>
          </a:xfrm>
        </p:grpSpPr>
        <p:grpSp>
          <p:nvGrpSpPr>
            <p:cNvPr id="607" name="Group 606">
              <a:extLst>
                <a:ext uri="{FF2B5EF4-FFF2-40B4-BE49-F238E27FC236}">
                  <a16:creationId xmlns:a16="http://schemas.microsoft.com/office/drawing/2014/main" id="{48528B5A-BA4F-483C-88A6-12992374603B}"/>
                </a:ext>
              </a:extLst>
            </p:cNvPr>
            <p:cNvGrpSpPr/>
            <p:nvPr/>
          </p:nvGrpSpPr>
          <p:grpSpPr>
            <a:xfrm>
              <a:off x="8927940" y="2183827"/>
              <a:ext cx="504696" cy="555406"/>
              <a:chOff x="7058025" y="2714625"/>
              <a:chExt cx="331788" cy="365125"/>
            </a:xfrm>
            <a:solidFill>
              <a:srgbClr val="F80000"/>
            </a:solidFill>
          </p:grpSpPr>
          <p:sp>
            <p:nvSpPr>
              <p:cNvPr id="609" name="Freeform 38">
                <a:extLst>
                  <a:ext uri="{FF2B5EF4-FFF2-40B4-BE49-F238E27FC236}">
                    <a16:creationId xmlns:a16="http://schemas.microsoft.com/office/drawing/2014/main" id="{53293BA2-BF7A-4D1F-B63F-73DAE8390DF0}"/>
                  </a:ext>
                </a:extLst>
              </p:cNvPr>
              <p:cNvSpPr>
                <a:spLocks noChangeArrowheads="1"/>
              </p:cNvSpPr>
              <p:nvPr/>
            </p:nvSpPr>
            <p:spPr bwMode="auto">
              <a:xfrm>
                <a:off x="7058025" y="2714625"/>
                <a:ext cx="331788" cy="365125"/>
              </a:xfrm>
              <a:custGeom>
                <a:avLst/>
                <a:gdLst>
                  <a:gd name="T0" fmla="*/ 869 w 921"/>
                  <a:gd name="T1" fmla="*/ 0 h 1014"/>
                  <a:gd name="T2" fmla="*/ 917 w 921"/>
                  <a:gd name="T3" fmla="*/ 62 h 1014"/>
                  <a:gd name="T4" fmla="*/ 917 w 921"/>
                  <a:gd name="T5" fmla="*/ 962 h 1014"/>
                  <a:gd name="T6" fmla="*/ 867 w 921"/>
                  <a:gd name="T7" fmla="*/ 1013 h 1014"/>
                  <a:gd name="T8" fmla="*/ 51 w 921"/>
                  <a:gd name="T9" fmla="*/ 1013 h 1014"/>
                  <a:gd name="T10" fmla="*/ 0 w 921"/>
                  <a:gd name="T11" fmla="*/ 962 h 1014"/>
                  <a:gd name="T12" fmla="*/ 0 w 921"/>
                  <a:gd name="T13" fmla="*/ 533 h 1014"/>
                  <a:gd name="T14" fmla="*/ 147 w 921"/>
                  <a:gd name="T15" fmla="*/ 533 h 1014"/>
                  <a:gd name="T16" fmla="*/ 147 w 921"/>
                  <a:gd name="T17" fmla="*/ 725 h 1014"/>
                  <a:gd name="T18" fmla="*/ 223 w 921"/>
                  <a:gd name="T19" fmla="*/ 801 h 1014"/>
                  <a:gd name="T20" fmla="*/ 387 w 921"/>
                  <a:gd name="T21" fmla="*/ 801 h 1014"/>
                  <a:gd name="T22" fmla="*/ 463 w 921"/>
                  <a:gd name="T23" fmla="*/ 725 h 1014"/>
                  <a:gd name="T24" fmla="*/ 463 w 921"/>
                  <a:gd name="T25" fmla="*/ 556 h 1014"/>
                  <a:gd name="T26" fmla="*/ 646 w 921"/>
                  <a:gd name="T27" fmla="*/ 731 h 1014"/>
                  <a:gd name="T28" fmla="*/ 621 w 921"/>
                  <a:gd name="T29" fmla="*/ 756 h 1014"/>
                  <a:gd name="T30" fmla="*/ 723 w 921"/>
                  <a:gd name="T31" fmla="*/ 782 h 1014"/>
                  <a:gd name="T32" fmla="*/ 694 w 921"/>
                  <a:gd name="T33" fmla="*/ 680 h 1014"/>
                  <a:gd name="T34" fmla="*/ 669 w 921"/>
                  <a:gd name="T35" fmla="*/ 705 h 1014"/>
                  <a:gd name="T36" fmla="*/ 488 w 921"/>
                  <a:gd name="T37" fmla="*/ 530 h 1014"/>
                  <a:gd name="T38" fmla="*/ 723 w 921"/>
                  <a:gd name="T39" fmla="*/ 530 h 1014"/>
                  <a:gd name="T40" fmla="*/ 723 w 921"/>
                  <a:gd name="T41" fmla="*/ 564 h 1014"/>
                  <a:gd name="T42" fmla="*/ 813 w 921"/>
                  <a:gd name="T43" fmla="*/ 511 h 1014"/>
                  <a:gd name="T44" fmla="*/ 723 w 921"/>
                  <a:gd name="T45" fmla="*/ 457 h 1014"/>
                  <a:gd name="T46" fmla="*/ 723 w 921"/>
                  <a:gd name="T47" fmla="*/ 491 h 1014"/>
                  <a:gd name="T48" fmla="*/ 491 w 921"/>
                  <a:gd name="T49" fmla="*/ 491 h 1014"/>
                  <a:gd name="T50" fmla="*/ 672 w 921"/>
                  <a:gd name="T51" fmla="*/ 316 h 1014"/>
                  <a:gd name="T52" fmla="*/ 697 w 921"/>
                  <a:gd name="T53" fmla="*/ 341 h 1014"/>
                  <a:gd name="T54" fmla="*/ 726 w 921"/>
                  <a:gd name="T55" fmla="*/ 240 h 1014"/>
                  <a:gd name="T56" fmla="*/ 624 w 921"/>
                  <a:gd name="T57" fmla="*/ 265 h 1014"/>
                  <a:gd name="T58" fmla="*/ 649 w 921"/>
                  <a:gd name="T59" fmla="*/ 290 h 1014"/>
                  <a:gd name="T60" fmla="*/ 466 w 921"/>
                  <a:gd name="T61" fmla="*/ 465 h 1014"/>
                  <a:gd name="T62" fmla="*/ 466 w 921"/>
                  <a:gd name="T63" fmla="*/ 296 h 1014"/>
                  <a:gd name="T64" fmla="*/ 390 w 921"/>
                  <a:gd name="T65" fmla="*/ 220 h 1014"/>
                  <a:gd name="T66" fmla="*/ 226 w 921"/>
                  <a:gd name="T67" fmla="*/ 220 h 1014"/>
                  <a:gd name="T68" fmla="*/ 150 w 921"/>
                  <a:gd name="T69" fmla="*/ 296 h 1014"/>
                  <a:gd name="T70" fmla="*/ 150 w 921"/>
                  <a:gd name="T71" fmla="*/ 488 h 1014"/>
                  <a:gd name="T72" fmla="*/ 3 w 921"/>
                  <a:gd name="T73" fmla="*/ 488 h 1014"/>
                  <a:gd name="T74" fmla="*/ 3 w 921"/>
                  <a:gd name="T75" fmla="*/ 51 h 1014"/>
                  <a:gd name="T76" fmla="*/ 54 w 921"/>
                  <a:gd name="T77" fmla="*/ 0 h 1014"/>
                  <a:gd name="T78" fmla="*/ 869 w 921"/>
                  <a:gd name="T79" fmla="*/ 0 h 10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921" h="1014">
                    <a:moveTo>
                      <a:pt x="869" y="0"/>
                    </a:moveTo>
                    <a:cubicBezTo>
                      <a:pt x="898" y="0"/>
                      <a:pt x="920" y="22"/>
                      <a:pt x="917" y="62"/>
                    </a:cubicBezTo>
                    <a:lnTo>
                      <a:pt x="917" y="962"/>
                    </a:lnTo>
                    <a:cubicBezTo>
                      <a:pt x="917" y="990"/>
                      <a:pt x="895" y="1013"/>
                      <a:pt x="867" y="1013"/>
                    </a:cubicBezTo>
                    <a:lnTo>
                      <a:pt x="51" y="1013"/>
                    </a:lnTo>
                    <a:cubicBezTo>
                      <a:pt x="23" y="1013"/>
                      <a:pt x="0" y="990"/>
                      <a:pt x="0" y="962"/>
                    </a:cubicBezTo>
                    <a:lnTo>
                      <a:pt x="0" y="533"/>
                    </a:lnTo>
                    <a:lnTo>
                      <a:pt x="147" y="533"/>
                    </a:lnTo>
                    <a:lnTo>
                      <a:pt x="147" y="725"/>
                    </a:lnTo>
                    <a:cubicBezTo>
                      <a:pt x="147" y="767"/>
                      <a:pt x="181" y="801"/>
                      <a:pt x="223" y="801"/>
                    </a:cubicBezTo>
                    <a:lnTo>
                      <a:pt x="387" y="801"/>
                    </a:lnTo>
                    <a:cubicBezTo>
                      <a:pt x="429" y="801"/>
                      <a:pt x="463" y="767"/>
                      <a:pt x="463" y="725"/>
                    </a:cubicBezTo>
                    <a:lnTo>
                      <a:pt x="463" y="556"/>
                    </a:lnTo>
                    <a:lnTo>
                      <a:pt x="646" y="731"/>
                    </a:lnTo>
                    <a:lnTo>
                      <a:pt x="621" y="756"/>
                    </a:lnTo>
                    <a:lnTo>
                      <a:pt x="723" y="782"/>
                    </a:lnTo>
                    <a:lnTo>
                      <a:pt x="694" y="680"/>
                    </a:lnTo>
                    <a:lnTo>
                      <a:pt x="669" y="705"/>
                    </a:lnTo>
                    <a:lnTo>
                      <a:pt x="488" y="530"/>
                    </a:lnTo>
                    <a:lnTo>
                      <a:pt x="723" y="530"/>
                    </a:lnTo>
                    <a:lnTo>
                      <a:pt x="723" y="564"/>
                    </a:lnTo>
                    <a:lnTo>
                      <a:pt x="813" y="511"/>
                    </a:lnTo>
                    <a:lnTo>
                      <a:pt x="723" y="457"/>
                    </a:lnTo>
                    <a:lnTo>
                      <a:pt x="723" y="491"/>
                    </a:lnTo>
                    <a:lnTo>
                      <a:pt x="491" y="491"/>
                    </a:lnTo>
                    <a:lnTo>
                      <a:pt x="672" y="316"/>
                    </a:lnTo>
                    <a:lnTo>
                      <a:pt x="697" y="341"/>
                    </a:lnTo>
                    <a:lnTo>
                      <a:pt x="726" y="240"/>
                    </a:lnTo>
                    <a:lnTo>
                      <a:pt x="624" y="265"/>
                    </a:lnTo>
                    <a:lnTo>
                      <a:pt x="649" y="290"/>
                    </a:lnTo>
                    <a:lnTo>
                      <a:pt x="466" y="465"/>
                    </a:lnTo>
                    <a:lnTo>
                      <a:pt x="466" y="296"/>
                    </a:lnTo>
                    <a:cubicBezTo>
                      <a:pt x="466" y="254"/>
                      <a:pt x="432" y="220"/>
                      <a:pt x="390" y="220"/>
                    </a:cubicBezTo>
                    <a:lnTo>
                      <a:pt x="226" y="220"/>
                    </a:lnTo>
                    <a:cubicBezTo>
                      <a:pt x="184" y="220"/>
                      <a:pt x="150" y="254"/>
                      <a:pt x="150" y="296"/>
                    </a:cubicBezTo>
                    <a:lnTo>
                      <a:pt x="150" y="488"/>
                    </a:lnTo>
                    <a:lnTo>
                      <a:pt x="3" y="488"/>
                    </a:lnTo>
                    <a:lnTo>
                      <a:pt x="3" y="51"/>
                    </a:lnTo>
                    <a:cubicBezTo>
                      <a:pt x="3" y="22"/>
                      <a:pt x="26" y="0"/>
                      <a:pt x="54" y="0"/>
                    </a:cubicBezTo>
                    <a:lnTo>
                      <a:pt x="869"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10" name="Freeform 39">
                <a:extLst>
                  <a:ext uri="{FF2B5EF4-FFF2-40B4-BE49-F238E27FC236}">
                    <a16:creationId xmlns:a16="http://schemas.microsoft.com/office/drawing/2014/main" id="{7D215F51-C5B3-498C-9C7A-B8B3F7726850}"/>
                  </a:ext>
                </a:extLst>
              </p:cNvPr>
              <p:cNvSpPr>
                <a:spLocks noChangeArrowheads="1"/>
              </p:cNvSpPr>
              <p:nvPr/>
            </p:nvSpPr>
            <p:spPr bwMode="auto">
              <a:xfrm>
                <a:off x="7124700" y="2806700"/>
                <a:ext cx="87313" cy="179388"/>
              </a:xfrm>
              <a:custGeom>
                <a:avLst/>
                <a:gdLst>
                  <a:gd name="T0" fmla="*/ 0 w 244"/>
                  <a:gd name="T1" fmla="*/ 460 h 500"/>
                  <a:gd name="T2" fmla="*/ 0 w 244"/>
                  <a:gd name="T3" fmla="*/ 271 h 500"/>
                  <a:gd name="T4" fmla="*/ 130 w 244"/>
                  <a:gd name="T5" fmla="*/ 271 h 500"/>
                  <a:gd name="T6" fmla="*/ 130 w 244"/>
                  <a:gd name="T7" fmla="*/ 304 h 500"/>
                  <a:gd name="T8" fmla="*/ 221 w 244"/>
                  <a:gd name="T9" fmla="*/ 251 h 500"/>
                  <a:gd name="T10" fmla="*/ 130 w 244"/>
                  <a:gd name="T11" fmla="*/ 197 h 500"/>
                  <a:gd name="T12" fmla="*/ 130 w 244"/>
                  <a:gd name="T13" fmla="*/ 231 h 500"/>
                  <a:gd name="T14" fmla="*/ 0 w 244"/>
                  <a:gd name="T15" fmla="*/ 231 h 500"/>
                  <a:gd name="T16" fmla="*/ 0 w 244"/>
                  <a:gd name="T17" fmla="*/ 39 h 500"/>
                  <a:gd name="T18" fmla="*/ 40 w 244"/>
                  <a:gd name="T19" fmla="*/ 0 h 500"/>
                  <a:gd name="T20" fmla="*/ 204 w 244"/>
                  <a:gd name="T21" fmla="*/ 0 h 500"/>
                  <a:gd name="T22" fmla="*/ 243 w 244"/>
                  <a:gd name="T23" fmla="*/ 39 h 500"/>
                  <a:gd name="T24" fmla="*/ 243 w 244"/>
                  <a:gd name="T25" fmla="*/ 460 h 500"/>
                  <a:gd name="T26" fmla="*/ 204 w 244"/>
                  <a:gd name="T27" fmla="*/ 499 h 500"/>
                  <a:gd name="T28" fmla="*/ 40 w 244"/>
                  <a:gd name="T29" fmla="*/ 499 h 500"/>
                  <a:gd name="T30" fmla="*/ 0 w 244"/>
                  <a:gd name="T31" fmla="*/ 460 h 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44" h="500">
                    <a:moveTo>
                      <a:pt x="0" y="460"/>
                    </a:moveTo>
                    <a:lnTo>
                      <a:pt x="0" y="271"/>
                    </a:lnTo>
                    <a:lnTo>
                      <a:pt x="130" y="271"/>
                    </a:lnTo>
                    <a:lnTo>
                      <a:pt x="130" y="304"/>
                    </a:lnTo>
                    <a:lnTo>
                      <a:pt x="221" y="251"/>
                    </a:lnTo>
                    <a:lnTo>
                      <a:pt x="130" y="197"/>
                    </a:lnTo>
                    <a:lnTo>
                      <a:pt x="130" y="231"/>
                    </a:lnTo>
                    <a:lnTo>
                      <a:pt x="0" y="231"/>
                    </a:lnTo>
                    <a:lnTo>
                      <a:pt x="0" y="39"/>
                    </a:lnTo>
                    <a:cubicBezTo>
                      <a:pt x="0" y="17"/>
                      <a:pt x="17" y="0"/>
                      <a:pt x="40" y="0"/>
                    </a:cubicBezTo>
                    <a:lnTo>
                      <a:pt x="204" y="0"/>
                    </a:lnTo>
                    <a:cubicBezTo>
                      <a:pt x="226" y="0"/>
                      <a:pt x="243" y="17"/>
                      <a:pt x="243" y="39"/>
                    </a:cubicBezTo>
                    <a:lnTo>
                      <a:pt x="243" y="460"/>
                    </a:lnTo>
                    <a:cubicBezTo>
                      <a:pt x="243" y="482"/>
                      <a:pt x="226" y="499"/>
                      <a:pt x="204" y="499"/>
                    </a:cubicBezTo>
                    <a:lnTo>
                      <a:pt x="40" y="499"/>
                    </a:lnTo>
                    <a:cubicBezTo>
                      <a:pt x="17" y="499"/>
                      <a:pt x="0" y="482"/>
                      <a:pt x="0" y="46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608" name="Rectangle 607">
              <a:extLst>
                <a:ext uri="{FF2B5EF4-FFF2-40B4-BE49-F238E27FC236}">
                  <a16:creationId xmlns:a16="http://schemas.microsoft.com/office/drawing/2014/main" id="{A537D8FB-65B2-4437-BDFD-FE142F9A385A}"/>
                </a:ext>
              </a:extLst>
            </p:cNvPr>
            <p:cNvSpPr/>
            <p:nvPr/>
          </p:nvSpPr>
          <p:spPr>
            <a:xfrm>
              <a:off x="8857983" y="2103309"/>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p>
          </p:txBody>
        </p:sp>
      </p:grpSp>
      <p:sp>
        <p:nvSpPr>
          <p:cNvPr id="611" name="Text Box 30">
            <a:extLst>
              <a:ext uri="{FF2B5EF4-FFF2-40B4-BE49-F238E27FC236}">
                <a16:creationId xmlns:a16="http://schemas.microsoft.com/office/drawing/2014/main" id="{E72DE226-8FF5-4A3D-A598-2BFD4FDFAA2E}"/>
              </a:ext>
            </a:extLst>
          </p:cNvPr>
          <p:cNvSpPr txBox="1">
            <a:spLocks noChangeArrowheads="1"/>
          </p:cNvSpPr>
          <p:nvPr/>
        </p:nvSpPr>
        <p:spPr bwMode="auto">
          <a:xfrm>
            <a:off x="3633405" y="5889662"/>
            <a:ext cx="1061641" cy="107722"/>
          </a:xfrm>
          <a:prstGeom prst="rect">
            <a:avLst/>
          </a:prstGeom>
          <a:noFill/>
          <a:ln w="9525">
            <a:noFill/>
            <a:miter lim="800000"/>
            <a:headEnd/>
            <a:tailEnd/>
          </a:ln>
        </p:spPr>
        <p:txBody>
          <a:bodyPr wrap="square" lIns="0" tIns="0" rIns="0" bIns="0" anchor="ctr">
            <a:spAutoFit/>
          </a:bodyPr>
          <a:lstStyle/>
          <a:p>
            <a:pPr algn="ctr">
              <a:buClr>
                <a:srgbClr val="FD0000"/>
              </a:buClr>
            </a:pPr>
            <a:r>
              <a:rPr lang="en-US" sz="700" dirty="0"/>
              <a:t>Database RAC/ Exadata</a:t>
            </a:r>
          </a:p>
        </p:txBody>
      </p:sp>
      <p:sp>
        <p:nvSpPr>
          <p:cNvPr id="612" name="Text Box 30">
            <a:extLst>
              <a:ext uri="{FF2B5EF4-FFF2-40B4-BE49-F238E27FC236}">
                <a16:creationId xmlns:a16="http://schemas.microsoft.com/office/drawing/2014/main" id="{EC394F50-397D-468F-B7CF-27DBAE47D998}"/>
              </a:ext>
            </a:extLst>
          </p:cNvPr>
          <p:cNvSpPr txBox="1">
            <a:spLocks noChangeArrowheads="1"/>
          </p:cNvSpPr>
          <p:nvPr/>
        </p:nvSpPr>
        <p:spPr bwMode="auto">
          <a:xfrm>
            <a:off x="6118184" y="5867250"/>
            <a:ext cx="1061641" cy="107722"/>
          </a:xfrm>
          <a:prstGeom prst="rect">
            <a:avLst/>
          </a:prstGeom>
          <a:noFill/>
          <a:ln w="9525">
            <a:noFill/>
            <a:miter lim="800000"/>
            <a:headEnd/>
            <a:tailEnd/>
          </a:ln>
        </p:spPr>
        <p:txBody>
          <a:bodyPr wrap="square" lIns="0" tIns="0" rIns="0" bIns="0" anchor="ctr">
            <a:spAutoFit/>
          </a:bodyPr>
          <a:lstStyle/>
          <a:p>
            <a:pPr algn="ctr">
              <a:buClr>
                <a:srgbClr val="FD0000"/>
              </a:buClr>
            </a:pPr>
            <a:r>
              <a:rPr lang="en-US" sz="700" dirty="0"/>
              <a:t>Database RAC/ Exadata</a:t>
            </a:r>
          </a:p>
        </p:txBody>
      </p:sp>
      <p:sp>
        <p:nvSpPr>
          <p:cNvPr id="613" name="Text Box 30">
            <a:extLst>
              <a:ext uri="{FF2B5EF4-FFF2-40B4-BE49-F238E27FC236}">
                <a16:creationId xmlns:a16="http://schemas.microsoft.com/office/drawing/2014/main" id="{D2181998-31D8-4F72-97E6-5092A00F74A0}"/>
              </a:ext>
            </a:extLst>
          </p:cNvPr>
          <p:cNvSpPr txBox="1">
            <a:spLocks noChangeArrowheads="1"/>
          </p:cNvSpPr>
          <p:nvPr/>
        </p:nvSpPr>
        <p:spPr bwMode="auto">
          <a:xfrm>
            <a:off x="9311626" y="5824103"/>
            <a:ext cx="1061641" cy="107722"/>
          </a:xfrm>
          <a:prstGeom prst="rect">
            <a:avLst/>
          </a:prstGeom>
          <a:noFill/>
          <a:ln w="9525">
            <a:noFill/>
            <a:miter lim="800000"/>
            <a:headEnd/>
            <a:tailEnd/>
          </a:ln>
        </p:spPr>
        <p:txBody>
          <a:bodyPr wrap="square" lIns="0" tIns="0" rIns="0" bIns="0" anchor="ctr">
            <a:spAutoFit/>
          </a:bodyPr>
          <a:lstStyle/>
          <a:p>
            <a:pPr algn="ctr">
              <a:buClr>
                <a:srgbClr val="FD0000"/>
              </a:buClr>
            </a:pPr>
            <a:r>
              <a:rPr lang="en-US" sz="700" dirty="0"/>
              <a:t>Database RAC/ Exadata</a:t>
            </a:r>
          </a:p>
        </p:txBody>
      </p:sp>
      <p:grpSp>
        <p:nvGrpSpPr>
          <p:cNvPr id="614" name="Group 613">
            <a:extLst>
              <a:ext uri="{FF2B5EF4-FFF2-40B4-BE49-F238E27FC236}">
                <a16:creationId xmlns:a16="http://schemas.microsoft.com/office/drawing/2014/main" id="{FADC6FBC-FBA0-4BCA-B19E-44D48BA21603}"/>
              </a:ext>
            </a:extLst>
          </p:cNvPr>
          <p:cNvGrpSpPr>
            <a:grpSpLocks noChangeAspect="1"/>
          </p:cNvGrpSpPr>
          <p:nvPr/>
        </p:nvGrpSpPr>
        <p:grpSpPr>
          <a:xfrm>
            <a:off x="3931764" y="5473322"/>
            <a:ext cx="416750" cy="453687"/>
            <a:chOff x="7248176" y="2103309"/>
            <a:chExt cx="639069" cy="695710"/>
          </a:xfrm>
        </p:grpSpPr>
        <p:grpSp>
          <p:nvGrpSpPr>
            <p:cNvPr id="615" name="Group 614">
              <a:extLst>
                <a:ext uri="{FF2B5EF4-FFF2-40B4-BE49-F238E27FC236}">
                  <a16:creationId xmlns:a16="http://schemas.microsoft.com/office/drawing/2014/main" id="{316E056E-C306-4E7F-92D0-8F451AC906B3}"/>
                </a:ext>
              </a:extLst>
            </p:cNvPr>
            <p:cNvGrpSpPr/>
            <p:nvPr/>
          </p:nvGrpSpPr>
          <p:grpSpPr>
            <a:xfrm>
              <a:off x="7310016" y="2183827"/>
              <a:ext cx="502281" cy="548163"/>
              <a:chOff x="7310016" y="2183827"/>
              <a:chExt cx="502281" cy="548163"/>
            </a:xfrm>
            <a:solidFill>
              <a:srgbClr val="F80000"/>
            </a:solidFill>
          </p:grpSpPr>
          <p:sp>
            <p:nvSpPr>
              <p:cNvPr id="617" name="Freeform 30">
                <a:extLst>
                  <a:ext uri="{FF2B5EF4-FFF2-40B4-BE49-F238E27FC236}">
                    <a16:creationId xmlns:a16="http://schemas.microsoft.com/office/drawing/2014/main" id="{F4E01EFE-3664-47F5-8F6A-3312B9ADF1F5}"/>
                  </a:ext>
                </a:extLst>
              </p:cNvPr>
              <p:cNvSpPr>
                <a:spLocks noChangeArrowheads="1"/>
              </p:cNvSpPr>
              <p:nvPr/>
            </p:nvSpPr>
            <p:spPr bwMode="auto">
              <a:xfrm>
                <a:off x="7570816" y="2463945"/>
                <a:ext cx="123156" cy="127986"/>
              </a:xfrm>
              <a:custGeom>
                <a:avLst/>
                <a:gdLst>
                  <a:gd name="T0" fmla="*/ 150 w 227"/>
                  <a:gd name="T1" fmla="*/ 54 h 233"/>
                  <a:gd name="T2" fmla="*/ 173 w 227"/>
                  <a:gd name="T3" fmla="*/ 74 h 233"/>
                  <a:gd name="T4" fmla="*/ 226 w 227"/>
                  <a:gd name="T5" fmla="*/ 74 h 233"/>
                  <a:gd name="T6" fmla="*/ 226 w 227"/>
                  <a:gd name="T7" fmla="*/ 158 h 233"/>
                  <a:gd name="T8" fmla="*/ 173 w 227"/>
                  <a:gd name="T9" fmla="*/ 158 h 233"/>
                  <a:gd name="T10" fmla="*/ 153 w 227"/>
                  <a:gd name="T11" fmla="*/ 178 h 233"/>
                  <a:gd name="T12" fmla="*/ 153 w 227"/>
                  <a:gd name="T13" fmla="*/ 232 h 233"/>
                  <a:gd name="T14" fmla="*/ 0 w 227"/>
                  <a:gd name="T15" fmla="*/ 232 h 233"/>
                  <a:gd name="T16" fmla="*/ 0 w 227"/>
                  <a:gd name="T17" fmla="*/ 74 h 233"/>
                  <a:gd name="T18" fmla="*/ 51 w 227"/>
                  <a:gd name="T19" fmla="*/ 74 h 233"/>
                  <a:gd name="T20" fmla="*/ 71 w 227"/>
                  <a:gd name="T21" fmla="*/ 54 h 233"/>
                  <a:gd name="T22" fmla="*/ 71 w 227"/>
                  <a:gd name="T23" fmla="*/ 0 h 233"/>
                  <a:gd name="T24" fmla="*/ 150 w 227"/>
                  <a:gd name="T25" fmla="*/ 0 h 233"/>
                  <a:gd name="T26" fmla="*/ 150 w 227"/>
                  <a:gd name="T27" fmla="*/ 5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27" h="233">
                    <a:moveTo>
                      <a:pt x="150" y="54"/>
                    </a:moveTo>
                    <a:cubicBezTo>
                      <a:pt x="150" y="65"/>
                      <a:pt x="161" y="74"/>
                      <a:pt x="173" y="74"/>
                    </a:cubicBezTo>
                    <a:lnTo>
                      <a:pt x="226" y="74"/>
                    </a:lnTo>
                    <a:lnTo>
                      <a:pt x="226" y="158"/>
                    </a:lnTo>
                    <a:lnTo>
                      <a:pt x="173" y="158"/>
                    </a:lnTo>
                    <a:cubicBezTo>
                      <a:pt x="161" y="158"/>
                      <a:pt x="153" y="167"/>
                      <a:pt x="153" y="178"/>
                    </a:cubicBezTo>
                    <a:lnTo>
                      <a:pt x="153" y="232"/>
                    </a:lnTo>
                    <a:lnTo>
                      <a:pt x="0" y="232"/>
                    </a:lnTo>
                    <a:lnTo>
                      <a:pt x="0" y="74"/>
                    </a:lnTo>
                    <a:lnTo>
                      <a:pt x="51" y="74"/>
                    </a:lnTo>
                    <a:cubicBezTo>
                      <a:pt x="63" y="74"/>
                      <a:pt x="71" y="65"/>
                      <a:pt x="71" y="54"/>
                    </a:cubicBezTo>
                    <a:lnTo>
                      <a:pt x="71" y="0"/>
                    </a:lnTo>
                    <a:lnTo>
                      <a:pt x="150" y="0"/>
                    </a:lnTo>
                    <a:lnTo>
                      <a:pt x="150" y="54"/>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18" name="Freeform 31">
                <a:extLst>
                  <a:ext uri="{FF2B5EF4-FFF2-40B4-BE49-F238E27FC236}">
                    <a16:creationId xmlns:a16="http://schemas.microsoft.com/office/drawing/2014/main" id="{6BD840FD-D0A3-4BFF-90F5-4F769C673E56}"/>
                  </a:ext>
                </a:extLst>
              </p:cNvPr>
              <p:cNvSpPr>
                <a:spLocks noChangeArrowheads="1"/>
              </p:cNvSpPr>
              <p:nvPr/>
            </p:nvSpPr>
            <p:spPr bwMode="auto">
              <a:xfrm>
                <a:off x="7310016" y="2183827"/>
                <a:ext cx="502281" cy="548163"/>
              </a:xfrm>
              <a:custGeom>
                <a:avLst/>
                <a:gdLst>
                  <a:gd name="T0" fmla="*/ 918 w 919"/>
                  <a:gd name="T1" fmla="*/ 51 h 1003"/>
                  <a:gd name="T2" fmla="*/ 867 w 919"/>
                  <a:gd name="T3" fmla="*/ 1002 h 1003"/>
                  <a:gd name="T4" fmla="*/ 0 w 919"/>
                  <a:gd name="T5" fmla="*/ 951 h 1003"/>
                  <a:gd name="T6" fmla="*/ 51 w 919"/>
                  <a:gd name="T7" fmla="*/ 0 h 1003"/>
                  <a:gd name="T8" fmla="*/ 799 w 919"/>
                  <a:gd name="T9" fmla="*/ 567 h 1003"/>
                  <a:gd name="T10" fmla="*/ 793 w 919"/>
                  <a:gd name="T11" fmla="*/ 432 h 1003"/>
                  <a:gd name="T12" fmla="*/ 641 w 919"/>
                  <a:gd name="T13" fmla="*/ 412 h 1003"/>
                  <a:gd name="T14" fmla="*/ 621 w 919"/>
                  <a:gd name="T15" fmla="*/ 485 h 1003"/>
                  <a:gd name="T16" fmla="*/ 542 w 919"/>
                  <a:gd name="T17" fmla="*/ 432 h 1003"/>
                  <a:gd name="T18" fmla="*/ 472 w 919"/>
                  <a:gd name="T19" fmla="*/ 412 h 1003"/>
                  <a:gd name="T20" fmla="*/ 525 w 919"/>
                  <a:gd name="T21" fmla="*/ 327 h 1003"/>
                  <a:gd name="T22" fmla="*/ 545 w 919"/>
                  <a:gd name="T23" fmla="*/ 175 h 1003"/>
                  <a:gd name="T24" fmla="*/ 393 w 919"/>
                  <a:gd name="T25" fmla="*/ 155 h 1003"/>
                  <a:gd name="T26" fmla="*/ 373 w 919"/>
                  <a:gd name="T27" fmla="*/ 307 h 1003"/>
                  <a:gd name="T28" fmla="*/ 443 w 919"/>
                  <a:gd name="T29" fmla="*/ 327 h 1003"/>
                  <a:gd name="T30" fmla="*/ 390 w 919"/>
                  <a:gd name="T31" fmla="*/ 412 h 1003"/>
                  <a:gd name="T32" fmla="*/ 370 w 919"/>
                  <a:gd name="T33" fmla="*/ 485 h 1003"/>
                  <a:gd name="T34" fmla="*/ 291 w 919"/>
                  <a:gd name="T35" fmla="*/ 432 h 1003"/>
                  <a:gd name="T36" fmla="*/ 139 w 919"/>
                  <a:gd name="T37" fmla="*/ 412 h 1003"/>
                  <a:gd name="T38" fmla="*/ 119 w 919"/>
                  <a:gd name="T39" fmla="*/ 564 h 1003"/>
                  <a:gd name="T40" fmla="*/ 192 w 919"/>
                  <a:gd name="T41" fmla="*/ 584 h 1003"/>
                  <a:gd name="T42" fmla="*/ 139 w 919"/>
                  <a:gd name="T43" fmla="*/ 669 h 1003"/>
                  <a:gd name="T44" fmla="*/ 119 w 919"/>
                  <a:gd name="T45" fmla="*/ 821 h 1003"/>
                  <a:gd name="T46" fmla="*/ 274 w 919"/>
                  <a:gd name="T47" fmla="*/ 841 h 1003"/>
                  <a:gd name="T48" fmla="*/ 294 w 919"/>
                  <a:gd name="T49" fmla="*/ 688 h 1003"/>
                  <a:gd name="T50" fmla="*/ 220 w 919"/>
                  <a:gd name="T51" fmla="*/ 669 h 1003"/>
                  <a:gd name="T52" fmla="*/ 274 w 919"/>
                  <a:gd name="T53" fmla="*/ 584 h 1003"/>
                  <a:gd name="T54" fmla="*/ 294 w 919"/>
                  <a:gd name="T55" fmla="*/ 511 h 1003"/>
                  <a:gd name="T56" fmla="*/ 373 w 919"/>
                  <a:gd name="T57" fmla="*/ 564 h 1003"/>
                  <a:gd name="T58" fmla="*/ 446 w 919"/>
                  <a:gd name="T59" fmla="*/ 584 h 1003"/>
                  <a:gd name="T60" fmla="*/ 627 w 919"/>
                  <a:gd name="T61" fmla="*/ 770 h 1003"/>
                  <a:gd name="T62" fmla="*/ 647 w 919"/>
                  <a:gd name="T63" fmla="*/ 844 h 1003"/>
                  <a:gd name="T64" fmla="*/ 799 w 919"/>
                  <a:gd name="T65" fmla="*/ 824 h 1003"/>
                  <a:gd name="T66" fmla="*/ 779 w 919"/>
                  <a:gd name="T67" fmla="*/ 671 h 1003"/>
                  <a:gd name="T68" fmla="*/ 726 w 919"/>
                  <a:gd name="T69" fmla="*/ 587 h 1003"/>
                  <a:gd name="T70" fmla="*/ 799 w 919"/>
                  <a:gd name="T71" fmla="*/ 56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19" h="1003">
                    <a:moveTo>
                      <a:pt x="867" y="0"/>
                    </a:moveTo>
                    <a:cubicBezTo>
                      <a:pt x="895" y="0"/>
                      <a:pt x="918" y="22"/>
                      <a:pt x="918" y="51"/>
                    </a:cubicBezTo>
                    <a:lnTo>
                      <a:pt x="918" y="951"/>
                    </a:lnTo>
                    <a:cubicBezTo>
                      <a:pt x="918" y="979"/>
                      <a:pt x="895" y="1002"/>
                      <a:pt x="867" y="1002"/>
                    </a:cubicBezTo>
                    <a:lnTo>
                      <a:pt x="51" y="1002"/>
                    </a:lnTo>
                    <a:cubicBezTo>
                      <a:pt x="23" y="1002"/>
                      <a:pt x="0" y="979"/>
                      <a:pt x="0" y="951"/>
                    </a:cubicBezTo>
                    <a:lnTo>
                      <a:pt x="0" y="51"/>
                    </a:lnTo>
                    <a:cubicBezTo>
                      <a:pt x="0" y="22"/>
                      <a:pt x="23" y="0"/>
                      <a:pt x="51" y="0"/>
                    </a:cubicBezTo>
                    <a:lnTo>
                      <a:pt x="867" y="0"/>
                    </a:lnTo>
                    <a:close/>
                    <a:moveTo>
                      <a:pt x="799" y="567"/>
                    </a:moveTo>
                    <a:lnTo>
                      <a:pt x="793" y="567"/>
                    </a:lnTo>
                    <a:lnTo>
                      <a:pt x="793" y="432"/>
                    </a:lnTo>
                    <a:cubicBezTo>
                      <a:pt x="793" y="420"/>
                      <a:pt x="785" y="412"/>
                      <a:pt x="774" y="412"/>
                    </a:cubicBezTo>
                    <a:lnTo>
                      <a:pt x="641" y="412"/>
                    </a:lnTo>
                    <a:cubicBezTo>
                      <a:pt x="630" y="412"/>
                      <a:pt x="621" y="420"/>
                      <a:pt x="621" y="432"/>
                    </a:cubicBezTo>
                    <a:lnTo>
                      <a:pt x="621" y="485"/>
                    </a:lnTo>
                    <a:lnTo>
                      <a:pt x="542" y="485"/>
                    </a:lnTo>
                    <a:lnTo>
                      <a:pt x="542" y="432"/>
                    </a:lnTo>
                    <a:cubicBezTo>
                      <a:pt x="542" y="420"/>
                      <a:pt x="534" y="412"/>
                      <a:pt x="522" y="412"/>
                    </a:cubicBezTo>
                    <a:lnTo>
                      <a:pt x="472" y="412"/>
                    </a:lnTo>
                    <a:lnTo>
                      <a:pt x="472" y="327"/>
                    </a:lnTo>
                    <a:lnTo>
                      <a:pt x="525" y="327"/>
                    </a:lnTo>
                    <a:cubicBezTo>
                      <a:pt x="537" y="327"/>
                      <a:pt x="545" y="319"/>
                      <a:pt x="545" y="307"/>
                    </a:cubicBezTo>
                    <a:lnTo>
                      <a:pt x="545" y="175"/>
                    </a:lnTo>
                    <a:cubicBezTo>
                      <a:pt x="545" y="163"/>
                      <a:pt x="537" y="155"/>
                      <a:pt x="525" y="155"/>
                    </a:cubicBezTo>
                    <a:lnTo>
                      <a:pt x="393" y="155"/>
                    </a:lnTo>
                    <a:cubicBezTo>
                      <a:pt x="381" y="155"/>
                      <a:pt x="373" y="163"/>
                      <a:pt x="373" y="175"/>
                    </a:cubicBezTo>
                    <a:lnTo>
                      <a:pt x="373" y="307"/>
                    </a:lnTo>
                    <a:cubicBezTo>
                      <a:pt x="373" y="319"/>
                      <a:pt x="381" y="327"/>
                      <a:pt x="393" y="327"/>
                    </a:cubicBezTo>
                    <a:lnTo>
                      <a:pt x="443" y="327"/>
                    </a:lnTo>
                    <a:lnTo>
                      <a:pt x="443" y="412"/>
                    </a:lnTo>
                    <a:lnTo>
                      <a:pt x="390" y="412"/>
                    </a:lnTo>
                    <a:cubicBezTo>
                      <a:pt x="378" y="412"/>
                      <a:pt x="370" y="420"/>
                      <a:pt x="370" y="432"/>
                    </a:cubicBezTo>
                    <a:lnTo>
                      <a:pt x="370" y="485"/>
                    </a:lnTo>
                    <a:lnTo>
                      <a:pt x="291" y="485"/>
                    </a:lnTo>
                    <a:lnTo>
                      <a:pt x="291" y="432"/>
                    </a:lnTo>
                    <a:cubicBezTo>
                      <a:pt x="291" y="420"/>
                      <a:pt x="283" y="412"/>
                      <a:pt x="271" y="412"/>
                    </a:cubicBezTo>
                    <a:lnTo>
                      <a:pt x="139" y="412"/>
                    </a:lnTo>
                    <a:cubicBezTo>
                      <a:pt x="127" y="412"/>
                      <a:pt x="119" y="420"/>
                      <a:pt x="119" y="432"/>
                    </a:cubicBezTo>
                    <a:lnTo>
                      <a:pt x="119" y="564"/>
                    </a:lnTo>
                    <a:cubicBezTo>
                      <a:pt x="119" y="575"/>
                      <a:pt x="127" y="584"/>
                      <a:pt x="139" y="584"/>
                    </a:cubicBezTo>
                    <a:lnTo>
                      <a:pt x="192" y="584"/>
                    </a:lnTo>
                    <a:lnTo>
                      <a:pt x="192" y="669"/>
                    </a:lnTo>
                    <a:lnTo>
                      <a:pt x="139" y="669"/>
                    </a:lnTo>
                    <a:cubicBezTo>
                      <a:pt x="127" y="669"/>
                      <a:pt x="119" y="677"/>
                      <a:pt x="119" y="688"/>
                    </a:cubicBezTo>
                    <a:lnTo>
                      <a:pt x="119" y="821"/>
                    </a:lnTo>
                    <a:cubicBezTo>
                      <a:pt x="119" y="832"/>
                      <a:pt x="127" y="841"/>
                      <a:pt x="139" y="841"/>
                    </a:cubicBezTo>
                    <a:lnTo>
                      <a:pt x="274" y="841"/>
                    </a:lnTo>
                    <a:cubicBezTo>
                      <a:pt x="285" y="841"/>
                      <a:pt x="294" y="832"/>
                      <a:pt x="294" y="821"/>
                    </a:cubicBezTo>
                    <a:lnTo>
                      <a:pt x="294" y="688"/>
                    </a:lnTo>
                    <a:cubicBezTo>
                      <a:pt x="294" y="677"/>
                      <a:pt x="285" y="669"/>
                      <a:pt x="274" y="669"/>
                    </a:cubicBezTo>
                    <a:lnTo>
                      <a:pt x="220" y="669"/>
                    </a:lnTo>
                    <a:lnTo>
                      <a:pt x="220" y="584"/>
                    </a:lnTo>
                    <a:lnTo>
                      <a:pt x="274" y="584"/>
                    </a:lnTo>
                    <a:cubicBezTo>
                      <a:pt x="285" y="584"/>
                      <a:pt x="294" y="575"/>
                      <a:pt x="294" y="564"/>
                    </a:cubicBezTo>
                    <a:lnTo>
                      <a:pt x="294" y="511"/>
                    </a:lnTo>
                    <a:lnTo>
                      <a:pt x="373" y="511"/>
                    </a:lnTo>
                    <a:lnTo>
                      <a:pt x="373" y="564"/>
                    </a:lnTo>
                    <a:cubicBezTo>
                      <a:pt x="373" y="575"/>
                      <a:pt x="381" y="584"/>
                      <a:pt x="393" y="584"/>
                    </a:cubicBezTo>
                    <a:lnTo>
                      <a:pt x="446" y="584"/>
                    </a:lnTo>
                    <a:lnTo>
                      <a:pt x="446" y="770"/>
                    </a:lnTo>
                    <a:lnTo>
                      <a:pt x="627" y="770"/>
                    </a:lnTo>
                    <a:lnTo>
                      <a:pt x="627" y="824"/>
                    </a:lnTo>
                    <a:cubicBezTo>
                      <a:pt x="627" y="835"/>
                      <a:pt x="635" y="844"/>
                      <a:pt x="647" y="844"/>
                    </a:cubicBezTo>
                    <a:lnTo>
                      <a:pt x="779" y="844"/>
                    </a:lnTo>
                    <a:cubicBezTo>
                      <a:pt x="791" y="844"/>
                      <a:pt x="799" y="835"/>
                      <a:pt x="799" y="824"/>
                    </a:cubicBezTo>
                    <a:lnTo>
                      <a:pt x="799" y="691"/>
                    </a:lnTo>
                    <a:cubicBezTo>
                      <a:pt x="799" y="680"/>
                      <a:pt x="791" y="671"/>
                      <a:pt x="779" y="671"/>
                    </a:cubicBezTo>
                    <a:lnTo>
                      <a:pt x="726" y="671"/>
                    </a:lnTo>
                    <a:lnTo>
                      <a:pt x="726" y="587"/>
                    </a:lnTo>
                    <a:lnTo>
                      <a:pt x="779" y="587"/>
                    </a:lnTo>
                    <a:cubicBezTo>
                      <a:pt x="791" y="587"/>
                      <a:pt x="799" y="578"/>
                      <a:pt x="799" y="567"/>
                    </a:cubicBez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616" name="Rectangle 615">
              <a:extLst>
                <a:ext uri="{FF2B5EF4-FFF2-40B4-BE49-F238E27FC236}">
                  <a16:creationId xmlns:a16="http://schemas.microsoft.com/office/drawing/2014/main" id="{A5F70E0A-6BFC-4F60-B68A-B48D432A8FA0}"/>
                </a:ext>
              </a:extLst>
            </p:cNvPr>
            <p:cNvSpPr/>
            <p:nvPr/>
          </p:nvSpPr>
          <p:spPr>
            <a:xfrm>
              <a:off x="7248176" y="2103309"/>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grpSp>
      <p:grpSp>
        <p:nvGrpSpPr>
          <p:cNvPr id="620" name="Group 619">
            <a:extLst>
              <a:ext uri="{FF2B5EF4-FFF2-40B4-BE49-F238E27FC236}">
                <a16:creationId xmlns:a16="http://schemas.microsoft.com/office/drawing/2014/main" id="{DAA173B5-76EC-4B08-A976-A0C777E87AE9}"/>
              </a:ext>
            </a:extLst>
          </p:cNvPr>
          <p:cNvGrpSpPr>
            <a:grpSpLocks noChangeAspect="1"/>
          </p:cNvGrpSpPr>
          <p:nvPr/>
        </p:nvGrpSpPr>
        <p:grpSpPr>
          <a:xfrm>
            <a:off x="6343281" y="5461774"/>
            <a:ext cx="416750" cy="453687"/>
            <a:chOff x="7248176" y="2103309"/>
            <a:chExt cx="639069" cy="695710"/>
          </a:xfrm>
        </p:grpSpPr>
        <p:grpSp>
          <p:nvGrpSpPr>
            <p:cNvPr id="621" name="Group 620">
              <a:extLst>
                <a:ext uri="{FF2B5EF4-FFF2-40B4-BE49-F238E27FC236}">
                  <a16:creationId xmlns:a16="http://schemas.microsoft.com/office/drawing/2014/main" id="{B09C995B-0F7D-4F54-B359-AEA8047F40E3}"/>
                </a:ext>
              </a:extLst>
            </p:cNvPr>
            <p:cNvGrpSpPr/>
            <p:nvPr/>
          </p:nvGrpSpPr>
          <p:grpSpPr>
            <a:xfrm>
              <a:off x="7310016" y="2183827"/>
              <a:ext cx="502281" cy="548163"/>
              <a:chOff x="7310016" y="2183827"/>
              <a:chExt cx="502281" cy="548163"/>
            </a:xfrm>
            <a:solidFill>
              <a:srgbClr val="F80000"/>
            </a:solidFill>
          </p:grpSpPr>
          <p:sp>
            <p:nvSpPr>
              <p:cNvPr id="623" name="Freeform 30">
                <a:extLst>
                  <a:ext uri="{FF2B5EF4-FFF2-40B4-BE49-F238E27FC236}">
                    <a16:creationId xmlns:a16="http://schemas.microsoft.com/office/drawing/2014/main" id="{8DA1AAA6-ABD7-4817-BC82-6CCDF9C7FE98}"/>
                  </a:ext>
                </a:extLst>
              </p:cNvPr>
              <p:cNvSpPr>
                <a:spLocks noChangeArrowheads="1"/>
              </p:cNvSpPr>
              <p:nvPr/>
            </p:nvSpPr>
            <p:spPr bwMode="auto">
              <a:xfrm>
                <a:off x="7570816" y="2463945"/>
                <a:ext cx="123156" cy="127986"/>
              </a:xfrm>
              <a:custGeom>
                <a:avLst/>
                <a:gdLst>
                  <a:gd name="T0" fmla="*/ 150 w 227"/>
                  <a:gd name="T1" fmla="*/ 54 h 233"/>
                  <a:gd name="T2" fmla="*/ 173 w 227"/>
                  <a:gd name="T3" fmla="*/ 74 h 233"/>
                  <a:gd name="T4" fmla="*/ 226 w 227"/>
                  <a:gd name="T5" fmla="*/ 74 h 233"/>
                  <a:gd name="T6" fmla="*/ 226 w 227"/>
                  <a:gd name="T7" fmla="*/ 158 h 233"/>
                  <a:gd name="T8" fmla="*/ 173 w 227"/>
                  <a:gd name="T9" fmla="*/ 158 h 233"/>
                  <a:gd name="T10" fmla="*/ 153 w 227"/>
                  <a:gd name="T11" fmla="*/ 178 h 233"/>
                  <a:gd name="T12" fmla="*/ 153 w 227"/>
                  <a:gd name="T13" fmla="*/ 232 h 233"/>
                  <a:gd name="T14" fmla="*/ 0 w 227"/>
                  <a:gd name="T15" fmla="*/ 232 h 233"/>
                  <a:gd name="T16" fmla="*/ 0 w 227"/>
                  <a:gd name="T17" fmla="*/ 74 h 233"/>
                  <a:gd name="T18" fmla="*/ 51 w 227"/>
                  <a:gd name="T19" fmla="*/ 74 h 233"/>
                  <a:gd name="T20" fmla="*/ 71 w 227"/>
                  <a:gd name="T21" fmla="*/ 54 h 233"/>
                  <a:gd name="T22" fmla="*/ 71 w 227"/>
                  <a:gd name="T23" fmla="*/ 0 h 233"/>
                  <a:gd name="T24" fmla="*/ 150 w 227"/>
                  <a:gd name="T25" fmla="*/ 0 h 233"/>
                  <a:gd name="T26" fmla="*/ 150 w 227"/>
                  <a:gd name="T27" fmla="*/ 5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27" h="233">
                    <a:moveTo>
                      <a:pt x="150" y="54"/>
                    </a:moveTo>
                    <a:cubicBezTo>
                      <a:pt x="150" y="65"/>
                      <a:pt x="161" y="74"/>
                      <a:pt x="173" y="74"/>
                    </a:cubicBezTo>
                    <a:lnTo>
                      <a:pt x="226" y="74"/>
                    </a:lnTo>
                    <a:lnTo>
                      <a:pt x="226" y="158"/>
                    </a:lnTo>
                    <a:lnTo>
                      <a:pt x="173" y="158"/>
                    </a:lnTo>
                    <a:cubicBezTo>
                      <a:pt x="161" y="158"/>
                      <a:pt x="153" y="167"/>
                      <a:pt x="153" y="178"/>
                    </a:cubicBezTo>
                    <a:lnTo>
                      <a:pt x="153" y="232"/>
                    </a:lnTo>
                    <a:lnTo>
                      <a:pt x="0" y="232"/>
                    </a:lnTo>
                    <a:lnTo>
                      <a:pt x="0" y="74"/>
                    </a:lnTo>
                    <a:lnTo>
                      <a:pt x="51" y="74"/>
                    </a:lnTo>
                    <a:cubicBezTo>
                      <a:pt x="63" y="74"/>
                      <a:pt x="71" y="65"/>
                      <a:pt x="71" y="54"/>
                    </a:cubicBezTo>
                    <a:lnTo>
                      <a:pt x="71" y="0"/>
                    </a:lnTo>
                    <a:lnTo>
                      <a:pt x="150" y="0"/>
                    </a:lnTo>
                    <a:lnTo>
                      <a:pt x="150" y="54"/>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24" name="Freeform 31">
                <a:extLst>
                  <a:ext uri="{FF2B5EF4-FFF2-40B4-BE49-F238E27FC236}">
                    <a16:creationId xmlns:a16="http://schemas.microsoft.com/office/drawing/2014/main" id="{D6BA6511-97A3-45F8-AE59-9AE3915D9B69}"/>
                  </a:ext>
                </a:extLst>
              </p:cNvPr>
              <p:cNvSpPr>
                <a:spLocks noChangeArrowheads="1"/>
              </p:cNvSpPr>
              <p:nvPr/>
            </p:nvSpPr>
            <p:spPr bwMode="auto">
              <a:xfrm>
                <a:off x="7310016" y="2183827"/>
                <a:ext cx="502281" cy="548163"/>
              </a:xfrm>
              <a:custGeom>
                <a:avLst/>
                <a:gdLst>
                  <a:gd name="T0" fmla="*/ 918 w 919"/>
                  <a:gd name="T1" fmla="*/ 51 h 1003"/>
                  <a:gd name="T2" fmla="*/ 867 w 919"/>
                  <a:gd name="T3" fmla="*/ 1002 h 1003"/>
                  <a:gd name="T4" fmla="*/ 0 w 919"/>
                  <a:gd name="T5" fmla="*/ 951 h 1003"/>
                  <a:gd name="T6" fmla="*/ 51 w 919"/>
                  <a:gd name="T7" fmla="*/ 0 h 1003"/>
                  <a:gd name="T8" fmla="*/ 799 w 919"/>
                  <a:gd name="T9" fmla="*/ 567 h 1003"/>
                  <a:gd name="T10" fmla="*/ 793 w 919"/>
                  <a:gd name="T11" fmla="*/ 432 h 1003"/>
                  <a:gd name="T12" fmla="*/ 641 w 919"/>
                  <a:gd name="T13" fmla="*/ 412 h 1003"/>
                  <a:gd name="T14" fmla="*/ 621 w 919"/>
                  <a:gd name="T15" fmla="*/ 485 h 1003"/>
                  <a:gd name="T16" fmla="*/ 542 w 919"/>
                  <a:gd name="T17" fmla="*/ 432 h 1003"/>
                  <a:gd name="T18" fmla="*/ 472 w 919"/>
                  <a:gd name="T19" fmla="*/ 412 h 1003"/>
                  <a:gd name="T20" fmla="*/ 525 w 919"/>
                  <a:gd name="T21" fmla="*/ 327 h 1003"/>
                  <a:gd name="T22" fmla="*/ 545 w 919"/>
                  <a:gd name="T23" fmla="*/ 175 h 1003"/>
                  <a:gd name="T24" fmla="*/ 393 w 919"/>
                  <a:gd name="T25" fmla="*/ 155 h 1003"/>
                  <a:gd name="T26" fmla="*/ 373 w 919"/>
                  <a:gd name="T27" fmla="*/ 307 h 1003"/>
                  <a:gd name="T28" fmla="*/ 443 w 919"/>
                  <a:gd name="T29" fmla="*/ 327 h 1003"/>
                  <a:gd name="T30" fmla="*/ 390 w 919"/>
                  <a:gd name="T31" fmla="*/ 412 h 1003"/>
                  <a:gd name="T32" fmla="*/ 370 w 919"/>
                  <a:gd name="T33" fmla="*/ 485 h 1003"/>
                  <a:gd name="T34" fmla="*/ 291 w 919"/>
                  <a:gd name="T35" fmla="*/ 432 h 1003"/>
                  <a:gd name="T36" fmla="*/ 139 w 919"/>
                  <a:gd name="T37" fmla="*/ 412 h 1003"/>
                  <a:gd name="T38" fmla="*/ 119 w 919"/>
                  <a:gd name="T39" fmla="*/ 564 h 1003"/>
                  <a:gd name="T40" fmla="*/ 192 w 919"/>
                  <a:gd name="T41" fmla="*/ 584 h 1003"/>
                  <a:gd name="T42" fmla="*/ 139 w 919"/>
                  <a:gd name="T43" fmla="*/ 669 h 1003"/>
                  <a:gd name="T44" fmla="*/ 119 w 919"/>
                  <a:gd name="T45" fmla="*/ 821 h 1003"/>
                  <a:gd name="T46" fmla="*/ 274 w 919"/>
                  <a:gd name="T47" fmla="*/ 841 h 1003"/>
                  <a:gd name="T48" fmla="*/ 294 w 919"/>
                  <a:gd name="T49" fmla="*/ 688 h 1003"/>
                  <a:gd name="T50" fmla="*/ 220 w 919"/>
                  <a:gd name="T51" fmla="*/ 669 h 1003"/>
                  <a:gd name="T52" fmla="*/ 274 w 919"/>
                  <a:gd name="T53" fmla="*/ 584 h 1003"/>
                  <a:gd name="T54" fmla="*/ 294 w 919"/>
                  <a:gd name="T55" fmla="*/ 511 h 1003"/>
                  <a:gd name="T56" fmla="*/ 373 w 919"/>
                  <a:gd name="T57" fmla="*/ 564 h 1003"/>
                  <a:gd name="T58" fmla="*/ 446 w 919"/>
                  <a:gd name="T59" fmla="*/ 584 h 1003"/>
                  <a:gd name="T60" fmla="*/ 627 w 919"/>
                  <a:gd name="T61" fmla="*/ 770 h 1003"/>
                  <a:gd name="T62" fmla="*/ 647 w 919"/>
                  <a:gd name="T63" fmla="*/ 844 h 1003"/>
                  <a:gd name="T64" fmla="*/ 799 w 919"/>
                  <a:gd name="T65" fmla="*/ 824 h 1003"/>
                  <a:gd name="T66" fmla="*/ 779 w 919"/>
                  <a:gd name="T67" fmla="*/ 671 h 1003"/>
                  <a:gd name="T68" fmla="*/ 726 w 919"/>
                  <a:gd name="T69" fmla="*/ 587 h 1003"/>
                  <a:gd name="T70" fmla="*/ 799 w 919"/>
                  <a:gd name="T71" fmla="*/ 56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19" h="1003">
                    <a:moveTo>
                      <a:pt x="867" y="0"/>
                    </a:moveTo>
                    <a:cubicBezTo>
                      <a:pt x="895" y="0"/>
                      <a:pt x="918" y="22"/>
                      <a:pt x="918" y="51"/>
                    </a:cubicBezTo>
                    <a:lnTo>
                      <a:pt x="918" y="951"/>
                    </a:lnTo>
                    <a:cubicBezTo>
                      <a:pt x="918" y="979"/>
                      <a:pt x="895" y="1002"/>
                      <a:pt x="867" y="1002"/>
                    </a:cubicBezTo>
                    <a:lnTo>
                      <a:pt x="51" y="1002"/>
                    </a:lnTo>
                    <a:cubicBezTo>
                      <a:pt x="23" y="1002"/>
                      <a:pt x="0" y="979"/>
                      <a:pt x="0" y="951"/>
                    </a:cubicBezTo>
                    <a:lnTo>
                      <a:pt x="0" y="51"/>
                    </a:lnTo>
                    <a:cubicBezTo>
                      <a:pt x="0" y="22"/>
                      <a:pt x="23" y="0"/>
                      <a:pt x="51" y="0"/>
                    </a:cubicBezTo>
                    <a:lnTo>
                      <a:pt x="867" y="0"/>
                    </a:lnTo>
                    <a:close/>
                    <a:moveTo>
                      <a:pt x="799" y="567"/>
                    </a:moveTo>
                    <a:lnTo>
                      <a:pt x="793" y="567"/>
                    </a:lnTo>
                    <a:lnTo>
                      <a:pt x="793" y="432"/>
                    </a:lnTo>
                    <a:cubicBezTo>
                      <a:pt x="793" y="420"/>
                      <a:pt x="785" y="412"/>
                      <a:pt x="774" y="412"/>
                    </a:cubicBezTo>
                    <a:lnTo>
                      <a:pt x="641" y="412"/>
                    </a:lnTo>
                    <a:cubicBezTo>
                      <a:pt x="630" y="412"/>
                      <a:pt x="621" y="420"/>
                      <a:pt x="621" y="432"/>
                    </a:cubicBezTo>
                    <a:lnTo>
                      <a:pt x="621" y="485"/>
                    </a:lnTo>
                    <a:lnTo>
                      <a:pt x="542" y="485"/>
                    </a:lnTo>
                    <a:lnTo>
                      <a:pt x="542" y="432"/>
                    </a:lnTo>
                    <a:cubicBezTo>
                      <a:pt x="542" y="420"/>
                      <a:pt x="534" y="412"/>
                      <a:pt x="522" y="412"/>
                    </a:cubicBezTo>
                    <a:lnTo>
                      <a:pt x="472" y="412"/>
                    </a:lnTo>
                    <a:lnTo>
                      <a:pt x="472" y="327"/>
                    </a:lnTo>
                    <a:lnTo>
                      <a:pt x="525" y="327"/>
                    </a:lnTo>
                    <a:cubicBezTo>
                      <a:pt x="537" y="327"/>
                      <a:pt x="545" y="319"/>
                      <a:pt x="545" y="307"/>
                    </a:cubicBezTo>
                    <a:lnTo>
                      <a:pt x="545" y="175"/>
                    </a:lnTo>
                    <a:cubicBezTo>
                      <a:pt x="545" y="163"/>
                      <a:pt x="537" y="155"/>
                      <a:pt x="525" y="155"/>
                    </a:cubicBezTo>
                    <a:lnTo>
                      <a:pt x="393" y="155"/>
                    </a:lnTo>
                    <a:cubicBezTo>
                      <a:pt x="381" y="155"/>
                      <a:pt x="373" y="163"/>
                      <a:pt x="373" y="175"/>
                    </a:cubicBezTo>
                    <a:lnTo>
                      <a:pt x="373" y="307"/>
                    </a:lnTo>
                    <a:cubicBezTo>
                      <a:pt x="373" y="319"/>
                      <a:pt x="381" y="327"/>
                      <a:pt x="393" y="327"/>
                    </a:cubicBezTo>
                    <a:lnTo>
                      <a:pt x="443" y="327"/>
                    </a:lnTo>
                    <a:lnTo>
                      <a:pt x="443" y="412"/>
                    </a:lnTo>
                    <a:lnTo>
                      <a:pt x="390" y="412"/>
                    </a:lnTo>
                    <a:cubicBezTo>
                      <a:pt x="378" y="412"/>
                      <a:pt x="370" y="420"/>
                      <a:pt x="370" y="432"/>
                    </a:cubicBezTo>
                    <a:lnTo>
                      <a:pt x="370" y="485"/>
                    </a:lnTo>
                    <a:lnTo>
                      <a:pt x="291" y="485"/>
                    </a:lnTo>
                    <a:lnTo>
                      <a:pt x="291" y="432"/>
                    </a:lnTo>
                    <a:cubicBezTo>
                      <a:pt x="291" y="420"/>
                      <a:pt x="283" y="412"/>
                      <a:pt x="271" y="412"/>
                    </a:cubicBezTo>
                    <a:lnTo>
                      <a:pt x="139" y="412"/>
                    </a:lnTo>
                    <a:cubicBezTo>
                      <a:pt x="127" y="412"/>
                      <a:pt x="119" y="420"/>
                      <a:pt x="119" y="432"/>
                    </a:cubicBezTo>
                    <a:lnTo>
                      <a:pt x="119" y="564"/>
                    </a:lnTo>
                    <a:cubicBezTo>
                      <a:pt x="119" y="575"/>
                      <a:pt x="127" y="584"/>
                      <a:pt x="139" y="584"/>
                    </a:cubicBezTo>
                    <a:lnTo>
                      <a:pt x="192" y="584"/>
                    </a:lnTo>
                    <a:lnTo>
                      <a:pt x="192" y="669"/>
                    </a:lnTo>
                    <a:lnTo>
                      <a:pt x="139" y="669"/>
                    </a:lnTo>
                    <a:cubicBezTo>
                      <a:pt x="127" y="669"/>
                      <a:pt x="119" y="677"/>
                      <a:pt x="119" y="688"/>
                    </a:cubicBezTo>
                    <a:lnTo>
                      <a:pt x="119" y="821"/>
                    </a:lnTo>
                    <a:cubicBezTo>
                      <a:pt x="119" y="832"/>
                      <a:pt x="127" y="841"/>
                      <a:pt x="139" y="841"/>
                    </a:cubicBezTo>
                    <a:lnTo>
                      <a:pt x="274" y="841"/>
                    </a:lnTo>
                    <a:cubicBezTo>
                      <a:pt x="285" y="841"/>
                      <a:pt x="294" y="832"/>
                      <a:pt x="294" y="821"/>
                    </a:cubicBezTo>
                    <a:lnTo>
                      <a:pt x="294" y="688"/>
                    </a:lnTo>
                    <a:cubicBezTo>
                      <a:pt x="294" y="677"/>
                      <a:pt x="285" y="669"/>
                      <a:pt x="274" y="669"/>
                    </a:cubicBezTo>
                    <a:lnTo>
                      <a:pt x="220" y="669"/>
                    </a:lnTo>
                    <a:lnTo>
                      <a:pt x="220" y="584"/>
                    </a:lnTo>
                    <a:lnTo>
                      <a:pt x="274" y="584"/>
                    </a:lnTo>
                    <a:cubicBezTo>
                      <a:pt x="285" y="584"/>
                      <a:pt x="294" y="575"/>
                      <a:pt x="294" y="564"/>
                    </a:cubicBezTo>
                    <a:lnTo>
                      <a:pt x="294" y="511"/>
                    </a:lnTo>
                    <a:lnTo>
                      <a:pt x="373" y="511"/>
                    </a:lnTo>
                    <a:lnTo>
                      <a:pt x="373" y="564"/>
                    </a:lnTo>
                    <a:cubicBezTo>
                      <a:pt x="373" y="575"/>
                      <a:pt x="381" y="584"/>
                      <a:pt x="393" y="584"/>
                    </a:cubicBezTo>
                    <a:lnTo>
                      <a:pt x="446" y="584"/>
                    </a:lnTo>
                    <a:lnTo>
                      <a:pt x="446" y="770"/>
                    </a:lnTo>
                    <a:lnTo>
                      <a:pt x="627" y="770"/>
                    </a:lnTo>
                    <a:lnTo>
                      <a:pt x="627" y="824"/>
                    </a:lnTo>
                    <a:cubicBezTo>
                      <a:pt x="627" y="835"/>
                      <a:pt x="635" y="844"/>
                      <a:pt x="647" y="844"/>
                    </a:cubicBezTo>
                    <a:lnTo>
                      <a:pt x="779" y="844"/>
                    </a:lnTo>
                    <a:cubicBezTo>
                      <a:pt x="791" y="844"/>
                      <a:pt x="799" y="835"/>
                      <a:pt x="799" y="824"/>
                    </a:cubicBezTo>
                    <a:lnTo>
                      <a:pt x="799" y="691"/>
                    </a:lnTo>
                    <a:cubicBezTo>
                      <a:pt x="799" y="680"/>
                      <a:pt x="791" y="671"/>
                      <a:pt x="779" y="671"/>
                    </a:cubicBezTo>
                    <a:lnTo>
                      <a:pt x="726" y="671"/>
                    </a:lnTo>
                    <a:lnTo>
                      <a:pt x="726" y="587"/>
                    </a:lnTo>
                    <a:lnTo>
                      <a:pt x="779" y="587"/>
                    </a:lnTo>
                    <a:cubicBezTo>
                      <a:pt x="791" y="587"/>
                      <a:pt x="799" y="578"/>
                      <a:pt x="799" y="567"/>
                    </a:cubicBez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622" name="Rectangle 621">
              <a:extLst>
                <a:ext uri="{FF2B5EF4-FFF2-40B4-BE49-F238E27FC236}">
                  <a16:creationId xmlns:a16="http://schemas.microsoft.com/office/drawing/2014/main" id="{E758EC82-9B9B-4148-9686-509E5D1F5FE0}"/>
                </a:ext>
              </a:extLst>
            </p:cNvPr>
            <p:cNvSpPr/>
            <p:nvPr/>
          </p:nvSpPr>
          <p:spPr>
            <a:xfrm>
              <a:off x="7248176" y="2103309"/>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grpSp>
      <p:grpSp>
        <p:nvGrpSpPr>
          <p:cNvPr id="625" name="Group 624">
            <a:extLst>
              <a:ext uri="{FF2B5EF4-FFF2-40B4-BE49-F238E27FC236}">
                <a16:creationId xmlns:a16="http://schemas.microsoft.com/office/drawing/2014/main" id="{EC4EB97A-B6B0-430A-AFB7-086A4C1E2772}"/>
              </a:ext>
            </a:extLst>
          </p:cNvPr>
          <p:cNvGrpSpPr>
            <a:grpSpLocks noChangeAspect="1"/>
          </p:cNvGrpSpPr>
          <p:nvPr/>
        </p:nvGrpSpPr>
        <p:grpSpPr>
          <a:xfrm>
            <a:off x="9639614" y="5417028"/>
            <a:ext cx="416750" cy="453687"/>
            <a:chOff x="7248176" y="2103309"/>
            <a:chExt cx="639069" cy="695710"/>
          </a:xfrm>
        </p:grpSpPr>
        <p:grpSp>
          <p:nvGrpSpPr>
            <p:cNvPr id="626" name="Group 625">
              <a:extLst>
                <a:ext uri="{FF2B5EF4-FFF2-40B4-BE49-F238E27FC236}">
                  <a16:creationId xmlns:a16="http://schemas.microsoft.com/office/drawing/2014/main" id="{202F5471-96F5-4EAE-B076-FEEEFDCD2582}"/>
                </a:ext>
              </a:extLst>
            </p:cNvPr>
            <p:cNvGrpSpPr/>
            <p:nvPr/>
          </p:nvGrpSpPr>
          <p:grpSpPr>
            <a:xfrm>
              <a:off x="7310016" y="2183827"/>
              <a:ext cx="502281" cy="548163"/>
              <a:chOff x="7310016" y="2183827"/>
              <a:chExt cx="502281" cy="548163"/>
            </a:xfrm>
            <a:solidFill>
              <a:srgbClr val="F80000"/>
            </a:solidFill>
          </p:grpSpPr>
          <p:sp>
            <p:nvSpPr>
              <p:cNvPr id="628" name="Freeform 30">
                <a:extLst>
                  <a:ext uri="{FF2B5EF4-FFF2-40B4-BE49-F238E27FC236}">
                    <a16:creationId xmlns:a16="http://schemas.microsoft.com/office/drawing/2014/main" id="{9561ABF3-1F3F-4C41-BE38-BC8740E8D16F}"/>
                  </a:ext>
                </a:extLst>
              </p:cNvPr>
              <p:cNvSpPr>
                <a:spLocks noChangeArrowheads="1"/>
              </p:cNvSpPr>
              <p:nvPr/>
            </p:nvSpPr>
            <p:spPr bwMode="auto">
              <a:xfrm>
                <a:off x="7570816" y="2463945"/>
                <a:ext cx="123156" cy="127986"/>
              </a:xfrm>
              <a:custGeom>
                <a:avLst/>
                <a:gdLst>
                  <a:gd name="T0" fmla="*/ 150 w 227"/>
                  <a:gd name="T1" fmla="*/ 54 h 233"/>
                  <a:gd name="T2" fmla="*/ 173 w 227"/>
                  <a:gd name="T3" fmla="*/ 74 h 233"/>
                  <a:gd name="T4" fmla="*/ 226 w 227"/>
                  <a:gd name="T5" fmla="*/ 74 h 233"/>
                  <a:gd name="T6" fmla="*/ 226 w 227"/>
                  <a:gd name="T7" fmla="*/ 158 h 233"/>
                  <a:gd name="T8" fmla="*/ 173 w 227"/>
                  <a:gd name="T9" fmla="*/ 158 h 233"/>
                  <a:gd name="T10" fmla="*/ 153 w 227"/>
                  <a:gd name="T11" fmla="*/ 178 h 233"/>
                  <a:gd name="T12" fmla="*/ 153 w 227"/>
                  <a:gd name="T13" fmla="*/ 232 h 233"/>
                  <a:gd name="T14" fmla="*/ 0 w 227"/>
                  <a:gd name="T15" fmla="*/ 232 h 233"/>
                  <a:gd name="T16" fmla="*/ 0 w 227"/>
                  <a:gd name="T17" fmla="*/ 74 h 233"/>
                  <a:gd name="T18" fmla="*/ 51 w 227"/>
                  <a:gd name="T19" fmla="*/ 74 h 233"/>
                  <a:gd name="T20" fmla="*/ 71 w 227"/>
                  <a:gd name="T21" fmla="*/ 54 h 233"/>
                  <a:gd name="T22" fmla="*/ 71 w 227"/>
                  <a:gd name="T23" fmla="*/ 0 h 233"/>
                  <a:gd name="T24" fmla="*/ 150 w 227"/>
                  <a:gd name="T25" fmla="*/ 0 h 233"/>
                  <a:gd name="T26" fmla="*/ 150 w 227"/>
                  <a:gd name="T27" fmla="*/ 5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27" h="233">
                    <a:moveTo>
                      <a:pt x="150" y="54"/>
                    </a:moveTo>
                    <a:cubicBezTo>
                      <a:pt x="150" y="65"/>
                      <a:pt x="161" y="74"/>
                      <a:pt x="173" y="74"/>
                    </a:cubicBezTo>
                    <a:lnTo>
                      <a:pt x="226" y="74"/>
                    </a:lnTo>
                    <a:lnTo>
                      <a:pt x="226" y="158"/>
                    </a:lnTo>
                    <a:lnTo>
                      <a:pt x="173" y="158"/>
                    </a:lnTo>
                    <a:cubicBezTo>
                      <a:pt x="161" y="158"/>
                      <a:pt x="153" y="167"/>
                      <a:pt x="153" y="178"/>
                    </a:cubicBezTo>
                    <a:lnTo>
                      <a:pt x="153" y="232"/>
                    </a:lnTo>
                    <a:lnTo>
                      <a:pt x="0" y="232"/>
                    </a:lnTo>
                    <a:lnTo>
                      <a:pt x="0" y="74"/>
                    </a:lnTo>
                    <a:lnTo>
                      <a:pt x="51" y="74"/>
                    </a:lnTo>
                    <a:cubicBezTo>
                      <a:pt x="63" y="74"/>
                      <a:pt x="71" y="65"/>
                      <a:pt x="71" y="54"/>
                    </a:cubicBezTo>
                    <a:lnTo>
                      <a:pt x="71" y="0"/>
                    </a:lnTo>
                    <a:lnTo>
                      <a:pt x="150" y="0"/>
                    </a:lnTo>
                    <a:lnTo>
                      <a:pt x="150" y="54"/>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29" name="Freeform 31">
                <a:extLst>
                  <a:ext uri="{FF2B5EF4-FFF2-40B4-BE49-F238E27FC236}">
                    <a16:creationId xmlns:a16="http://schemas.microsoft.com/office/drawing/2014/main" id="{5D6B65CF-BB19-4A14-BB64-5742813C295C}"/>
                  </a:ext>
                </a:extLst>
              </p:cNvPr>
              <p:cNvSpPr>
                <a:spLocks noChangeArrowheads="1"/>
              </p:cNvSpPr>
              <p:nvPr/>
            </p:nvSpPr>
            <p:spPr bwMode="auto">
              <a:xfrm>
                <a:off x="7310016" y="2183827"/>
                <a:ext cx="502281" cy="548163"/>
              </a:xfrm>
              <a:custGeom>
                <a:avLst/>
                <a:gdLst>
                  <a:gd name="T0" fmla="*/ 918 w 919"/>
                  <a:gd name="T1" fmla="*/ 51 h 1003"/>
                  <a:gd name="T2" fmla="*/ 867 w 919"/>
                  <a:gd name="T3" fmla="*/ 1002 h 1003"/>
                  <a:gd name="T4" fmla="*/ 0 w 919"/>
                  <a:gd name="T5" fmla="*/ 951 h 1003"/>
                  <a:gd name="T6" fmla="*/ 51 w 919"/>
                  <a:gd name="T7" fmla="*/ 0 h 1003"/>
                  <a:gd name="T8" fmla="*/ 799 w 919"/>
                  <a:gd name="T9" fmla="*/ 567 h 1003"/>
                  <a:gd name="T10" fmla="*/ 793 w 919"/>
                  <a:gd name="T11" fmla="*/ 432 h 1003"/>
                  <a:gd name="T12" fmla="*/ 641 w 919"/>
                  <a:gd name="T13" fmla="*/ 412 h 1003"/>
                  <a:gd name="T14" fmla="*/ 621 w 919"/>
                  <a:gd name="T15" fmla="*/ 485 h 1003"/>
                  <a:gd name="T16" fmla="*/ 542 w 919"/>
                  <a:gd name="T17" fmla="*/ 432 h 1003"/>
                  <a:gd name="T18" fmla="*/ 472 w 919"/>
                  <a:gd name="T19" fmla="*/ 412 h 1003"/>
                  <a:gd name="T20" fmla="*/ 525 w 919"/>
                  <a:gd name="T21" fmla="*/ 327 h 1003"/>
                  <a:gd name="T22" fmla="*/ 545 w 919"/>
                  <a:gd name="T23" fmla="*/ 175 h 1003"/>
                  <a:gd name="T24" fmla="*/ 393 w 919"/>
                  <a:gd name="T25" fmla="*/ 155 h 1003"/>
                  <a:gd name="T26" fmla="*/ 373 w 919"/>
                  <a:gd name="T27" fmla="*/ 307 h 1003"/>
                  <a:gd name="T28" fmla="*/ 443 w 919"/>
                  <a:gd name="T29" fmla="*/ 327 h 1003"/>
                  <a:gd name="T30" fmla="*/ 390 w 919"/>
                  <a:gd name="T31" fmla="*/ 412 h 1003"/>
                  <a:gd name="T32" fmla="*/ 370 w 919"/>
                  <a:gd name="T33" fmla="*/ 485 h 1003"/>
                  <a:gd name="T34" fmla="*/ 291 w 919"/>
                  <a:gd name="T35" fmla="*/ 432 h 1003"/>
                  <a:gd name="T36" fmla="*/ 139 w 919"/>
                  <a:gd name="T37" fmla="*/ 412 h 1003"/>
                  <a:gd name="T38" fmla="*/ 119 w 919"/>
                  <a:gd name="T39" fmla="*/ 564 h 1003"/>
                  <a:gd name="T40" fmla="*/ 192 w 919"/>
                  <a:gd name="T41" fmla="*/ 584 h 1003"/>
                  <a:gd name="T42" fmla="*/ 139 w 919"/>
                  <a:gd name="T43" fmla="*/ 669 h 1003"/>
                  <a:gd name="T44" fmla="*/ 119 w 919"/>
                  <a:gd name="T45" fmla="*/ 821 h 1003"/>
                  <a:gd name="T46" fmla="*/ 274 w 919"/>
                  <a:gd name="T47" fmla="*/ 841 h 1003"/>
                  <a:gd name="T48" fmla="*/ 294 w 919"/>
                  <a:gd name="T49" fmla="*/ 688 h 1003"/>
                  <a:gd name="T50" fmla="*/ 220 w 919"/>
                  <a:gd name="T51" fmla="*/ 669 h 1003"/>
                  <a:gd name="T52" fmla="*/ 274 w 919"/>
                  <a:gd name="T53" fmla="*/ 584 h 1003"/>
                  <a:gd name="T54" fmla="*/ 294 w 919"/>
                  <a:gd name="T55" fmla="*/ 511 h 1003"/>
                  <a:gd name="T56" fmla="*/ 373 w 919"/>
                  <a:gd name="T57" fmla="*/ 564 h 1003"/>
                  <a:gd name="T58" fmla="*/ 446 w 919"/>
                  <a:gd name="T59" fmla="*/ 584 h 1003"/>
                  <a:gd name="T60" fmla="*/ 627 w 919"/>
                  <a:gd name="T61" fmla="*/ 770 h 1003"/>
                  <a:gd name="T62" fmla="*/ 647 w 919"/>
                  <a:gd name="T63" fmla="*/ 844 h 1003"/>
                  <a:gd name="T64" fmla="*/ 799 w 919"/>
                  <a:gd name="T65" fmla="*/ 824 h 1003"/>
                  <a:gd name="T66" fmla="*/ 779 w 919"/>
                  <a:gd name="T67" fmla="*/ 671 h 1003"/>
                  <a:gd name="T68" fmla="*/ 726 w 919"/>
                  <a:gd name="T69" fmla="*/ 587 h 1003"/>
                  <a:gd name="T70" fmla="*/ 799 w 919"/>
                  <a:gd name="T71" fmla="*/ 56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19" h="1003">
                    <a:moveTo>
                      <a:pt x="867" y="0"/>
                    </a:moveTo>
                    <a:cubicBezTo>
                      <a:pt x="895" y="0"/>
                      <a:pt x="918" y="22"/>
                      <a:pt x="918" y="51"/>
                    </a:cubicBezTo>
                    <a:lnTo>
                      <a:pt x="918" y="951"/>
                    </a:lnTo>
                    <a:cubicBezTo>
                      <a:pt x="918" y="979"/>
                      <a:pt x="895" y="1002"/>
                      <a:pt x="867" y="1002"/>
                    </a:cubicBezTo>
                    <a:lnTo>
                      <a:pt x="51" y="1002"/>
                    </a:lnTo>
                    <a:cubicBezTo>
                      <a:pt x="23" y="1002"/>
                      <a:pt x="0" y="979"/>
                      <a:pt x="0" y="951"/>
                    </a:cubicBezTo>
                    <a:lnTo>
                      <a:pt x="0" y="51"/>
                    </a:lnTo>
                    <a:cubicBezTo>
                      <a:pt x="0" y="22"/>
                      <a:pt x="23" y="0"/>
                      <a:pt x="51" y="0"/>
                    </a:cubicBezTo>
                    <a:lnTo>
                      <a:pt x="867" y="0"/>
                    </a:lnTo>
                    <a:close/>
                    <a:moveTo>
                      <a:pt x="799" y="567"/>
                    </a:moveTo>
                    <a:lnTo>
                      <a:pt x="793" y="567"/>
                    </a:lnTo>
                    <a:lnTo>
                      <a:pt x="793" y="432"/>
                    </a:lnTo>
                    <a:cubicBezTo>
                      <a:pt x="793" y="420"/>
                      <a:pt x="785" y="412"/>
                      <a:pt x="774" y="412"/>
                    </a:cubicBezTo>
                    <a:lnTo>
                      <a:pt x="641" y="412"/>
                    </a:lnTo>
                    <a:cubicBezTo>
                      <a:pt x="630" y="412"/>
                      <a:pt x="621" y="420"/>
                      <a:pt x="621" y="432"/>
                    </a:cubicBezTo>
                    <a:lnTo>
                      <a:pt x="621" y="485"/>
                    </a:lnTo>
                    <a:lnTo>
                      <a:pt x="542" y="485"/>
                    </a:lnTo>
                    <a:lnTo>
                      <a:pt x="542" y="432"/>
                    </a:lnTo>
                    <a:cubicBezTo>
                      <a:pt x="542" y="420"/>
                      <a:pt x="534" y="412"/>
                      <a:pt x="522" y="412"/>
                    </a:cubicBezTo>
                    <a:lnTo>
                      <a:pt x="472" y="412"/>
                    </a:lnTo>
                    <a:lnTo>
                      <a:pt x="472" y="327"/>
                    </a:lnTo>
                    <a:lnTo>
                      <a:pt x="525" y="327"/>
                    </a:lnTo>
                    <a:cubicBezTo>
                      <a:pt x="537" y="327"/>
                      <a:pt x="545" y="319"/>
                      <a:pt x="545" y="307"/>
                    </a:cubicBezTo>
                    <a:lnTo>
                      <a:pt x="545" y="175"/>
                    </a:lnTo>
                    <a:cubicBezTo>
                      <a:pt x="545" y="163"/>
                      <a:pt x="537" y="155"/>
                      <a:pt x="525" y="155"/>
                    </a:cubicBezTo>
                    <a:lnTo>
                      <a:pt x="393" y="155"/>
                    </a:lnTo>
                    <a:cubicBezTo>
                      <a:pt x="381" y="155"/>
                      <a:pt x="373" y="163"/>
                      <a:pt x="373" y="175"/>
                    </a:cubicBezTo>
                    <a:lnTo>
                      <a:pt x="373" y="307"/>
                    </a:lnTo>
                    <a:cubicBezTo>
                      <a:pt x="373" y="319"/>
                      <a:pt x="381" y="327"/>
                      <a:pt x="393" y="327"/>
                    </a:cubicBezTo>
                    <a:lnTo>
                      <a:pt x="443" y="327"/>
                    </a:lnTo>
                    <a:lnTo>
                      <a:pt x="443" y="412"/>
                    </a:lnTo>
                    <a:lnTo>
                      <a:pt x="390" y="412"/>
                    </a:lnTo>
                    <a:cubicBezTo>
                      <a:pt x="378" y="412"/>
                      <a:pt x="370" y="420"/>
                      <a:pt x="370" y="432"/>
                    </a:cubicBezTo>
                    <a:lnTo>
                      <a:pt x="370" y="485"/>
                    </a:lnTo>
                    <a:lnTo>
                      <a:pt x="291" y="485"/>
                    </a:lnTo>
                    <a:lnTo>
                      <a:pt x="291" y="432"/>
                    </a:lnTo>
                    <a:cubicBezTo>
                      <a:pt x="291" y="420"/>
                      <a:pt x="283" y="412"/>
                      <a:pt x="271" y="412"/>
                    </a:cubicBezTo>
                    <a:lnTo>
                      <a:pt x="139" y="412"/>
                    </a:lnTo>
                    <a:cubicBezTo>
                      <a:pt x="127" y="412"/>
                      <a:pt x="119" y="420"/>
                      <a:pt x="119" y="432"/>
                    </a:cubicBezTo>
                    <a:lnTo>
                      <a:pt x="119" y="564"/>
                    </a:lnTo>
                    <a:cubicBezTo>
                      <a:pt x="119" y="575"/>
                      <a:pt x="127" y="584"/>
                      <a:pt x="139" y="584"/>
                    </a:cubicBezTo>
                    <a:lnTo>
                      <a:pt x="192" y="584"/>
                    </a:lnTo>
                    <a:lnTo>
                      <a:pt x="192" y="669"/>
                    </a:lnTo>
                    <a:lnTo>
                      <a:pt x="139" y="669"/>
                    </a:lnTo>
                    <a:cubicBezTo>
                      <a:pt x="127" y="669"/>
                      <a:pt x="119" y="677"/>
                      <a:pt x="119" y="688"/>
                    </a:cubicBezTo>
                    <a:lnTo>
                      <a:pt x="119" y="821"/>
                    </a:lnTo>
                    <a:cubicBezTo>
                      <a:pt x="119" y="832"/>
                      <a:pt x="127" y="841"/>
                      <a:pt x="139" y="841"/>
                    </a:cubicBezTo>
                    <a:lnTo>
                      <a:pt x="274" y="841"/>
                    </a:lnTo>
                    <a:cubicBezTo>
                      <a:pt x="285" y="841"/>
                      <a:pt x="294" y="832"/>
                      <a:pt x="294" y="821"/>
                    </a:cubicBezTo>
                    <a:lnTo>
                      <a:pt x="294" y="688"/>
                    </a:lnTo>
                    <a:cubicBezTo>
                      <a:pt x="294" y="677"/>
                      <a:pt x="285" y="669"/>
                      <a:pt x="274" y="669"/>
                    </a:cubicBezTo>
                    <a:lnTo>
                      <a:pt x="220" y="669"/>
                    </a:lnTo>
                    <a:lnTo>
                      <a:pt x="220" y="584"/>
                    </a:lnTo>
                    <a:lnTo>
                      <a:pt x="274" y="584"/>
                    </a:lnTo>
                    <a:cubicBezTo>
                      <a:pt x="285" y="584"/>
                      <a:pt x="294" y="575"/>
                      <a:pt x="294" y="564"/>
                    </a:cubicBezTo>
                    <a:lnTo>
                      <a:pt x="294" y="511"/>
                    </a:lnTo>
                    <a:lnTo>
                      <a:pt x="373" y="511"/>
                    </a:lnTo>
                    <a:lnTo>
                      <a:pt x="373" y="564"/>
                    </a:lnTo>
                    <a:cubicBezTo>
                      <a:pt x="373" y="575"/>
                      <a:pt x="381" y="584"/>
                      <a:pt x="393" y="584"/>
                    </a:cubicBezTo>
                    <a:lnTo>
                      <a:pt x="446" y="584"/>
                    </a:lnTo>
                    <a:lnTo>
                      <a:pt x="446" y="770"/>
                    </a:lnTo>
                    <a:lnTo>
                      <a:pt x="627" y="770"/>
                    </a:lnTo>
                    <a:lnTo>
                      <a:pt x="627" y="824"/>
                    </a:lnTo>
                    <a:cubicBezTo>
                      <a:pt x="627" y="835"/>
                      <a:pt x="635" y="844"/>
                      <a:pt x="647" y="844"/>
                    </a:cubicBezTo>
                    <a:lnTo>
                      <a:pt x="779" y="844"/>
                    </a:lnTo>
                    <a:cubicBezTo>
                      <a:pt x="791" y="844"/>
                      <a:pt x="799" y="835"/>
                      <a:pt x="799" y="824"/>
                    </a:cubicBezTo>
                    <a:lnTo>
                      <a:pt x="799" y="691"/>
                    </a:lnTo>
                    <a:cubicBezTo>
                      <a:pt x="799" y="680"/>
                      <a:pt x="791" y="671"/>
                      <a:pt x="779" y="671"/>
                    </a:cubicBezTo>
                    <a:lnTo>
                      <a:pt x="726" y="671"/>
                    </a:lnTo>
                    <a:lnTo>
                      <a:pt x="726" y="587"/>
                    </a:lnTo>
                    <a:lnTo>
                      <a:pt x="779" y="587"/>
                    </a:lnTo>
                    <a:cubicBezTo>
                      <a:pt x="791" y="587"/>
                      <a:pt x="799" y="578"/>
                      <a:pt x="799" y="567"/>
                    </a:cubicBez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627" name="Rectangle 626">
              <a:extLst>
                <a:ext uri="{FF2B5EF4-FFF2-40B4-BE49-F238E27FC236}">
                  <a16:creationId xmlns:a16="http://schemas.microsoft.com/office/drawing/2014/main" id="{1149C406-AC9C-428E-BE45-6FE91A7F1C64}"/>
                </a:ext>
              </a:extLst>
            </p:cNvPr>
            <p:cNvSpPr/>
            <p:nvPr/>
          </p:nvSpPr>
          <p:spPr>
            <a:xfrm>
              <a:off x="7248176" y="2103309"/>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grpSp>
    </p:spTree>
    <p:extLst>
      <p:ext uri="{BB962C8B-B14F-4D97-AF65-F5344CB8AC3E}">
        <p14:creationId xmlns:p14="http://schemas.microsoft.com/office/powerpoint/2010/main" val="390978690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6489C92A-7E8C-C945-9E0F-CCF540354FB6}"/>
              </a:ext>
            </a:extLst>
          </p:cNvPr>
          <p:cNvSpPr>
            <a:spLocks noGrp="1"/>
          </p:cNvSpPr>
          <p:nvPr>
            <p:ph type="title"/>
          </p:nvPr>
        </p:nvSpPr>
        <p:spPr/>
        <p:txBody>
          <a:bodyPr>
            <a:normAutofit/>
          </a:bodyPr>
          <a:lstStyle/>
          <a:p>
            <a:pPr>
              <a:defRPr/>
            </a:pPr>
            <a:r>
              <a:rPr lang="en-US" sz="3600" kern="0" dirty="0">
                <a:ea typeface="Calibri" charset="0"/>
                <a:cs typeface="Calibri" charset="0"/>
                <a:sym typeface="Calibri"/>
              </a:rPr>
              <a:t>Astute Business Solutions speeds </a:t>
            </a:r>
            <a:r>
              <a:rPr lang="en-US" sz="3600" kern="0" dirty="0">
                <a:sym typeface="Calibri"/>
              </a:rPr>
              <a:t>customer</a:t>
            </a:r>
            <a:r>
              <a:rPr lang="en-US" sz="3600" kern="0" dirty="0">
                <a:ea typeface="Calibri" charset="0"/>
                <a:cs typeface="Calibri" charset="0"/>
                <a:sym typeface="Calibri"/>
              </a:rPr>
              <a:t> time to market</a:t>
            </a:r>
          </a:p>
        </p:txBody>
      </p:sp>
      <p:sp>
        <p:nvSpPr>
          <p:cNvPr id="5" name="Text Placeholder 4">
            <a:extLst>
              <a:ext uri="{FF2B5EF4-FFF2-40B4-BE49-F238E27FC236}">
                <a16:creationId xmlns:a16="http://schemas.microsoft.com/office/drawing/2014/main" id="{E6C37E18-84D9-A644-BF1F-59673501A3A3}"/>
              </a:ext>
            </a:extLst>
          </p:cNvPr>
          <p:cNvSpPr>
            <a:spLocks noGrp="1"/>
          </p:cNvSpPr>
          <p:nvPr>
            <p:ph type="body" sz="quarter" idx="11"/>
          </p:nvPr>
        </p:nvSpPr>
        <p:spPr/>
        <p:txBody>
          <a:bodyPr>
            <a:normAutofit/>
          </a:bodyPr>
          <a:lstStyle/>
          <a:p>
            <a:pPr>
              <a:defRPr/>
            </a:pPr>
            <a:r>
              <a:rPr lang="en-US" kern="0" dirty="0">
                <a:ea typeface="Calibri" charset="0"/>
                <a:cs typeface="Calibri" charset="0"/>
                <a:sym typeface="Calibri"/>
              </a:rPr>
              <a:t>Helping migrate PeopleSoft to the cloud</a:t>
            </a:r>
            <a:endParaRPr lang="en-US" kern="0" dirty="0">
              <a:ea typeface="Calibri" charset="0"/>
              <a:sym typeface="Calibri"/>
            </a:endParaRPr>
          </a:p>
        </p:txBody>
      </p:sp>
      <p:sp>
        <p:nvSpPr>
          <p:cNvPr id="6" name="Text Placeholder 5">
            <a:extLst>
              <a:ext uri="{FF2B5EF4-FFF2-40B4-BE49-F238E27FC236}">
                <a16:creationId xmlns:a16="http://schemas.microsoft.com/office/drawing/2014/main" id="{76655D12-3114-9B4F-999D-8E41CBAAB333}"/>
              </a:ext>
            </a:extLst>
          </p:cNvPr>
          <p:cNvSpPr>
            <a:spLocks noGrp="1"/>
          </p:cNvSpPr>
          <p:nvPr>
            <p:ph type="body" sz="quarter" idx="13"/>
          </p:nvPr>
        </p:nvSpPr>
        <p:spPr/>
        <p:txBody>
          <a:bodyPr/>
          <a:lstStyle/>
          <a:p>
            <a:r>
              <a:rPr lang="en-US" dirty="0"/>
              <a:t>Deploying environments in hours, </a:t>
            </a:r>
          </a:p>
        </p:txBody>
      </p:sp>
      <p:sp>
        <p:nvSpPr>
          <p:cNvPr id="2" name="Content Placeholder 1">
            <a:extLst>
              <a:ext uri="{FF2B5EF4-FFF2-40B4-BE49-F238E27FC236}">
                <a16:creationId xmlns:a16="http://schemas.microsoft.com/office/drawing/2014/main" id="{F6F0EFA5-BD07-D74A-A1AB-CDF55FD3396B}"/>
              </a:ext>
            </a:extLst>
          </p:cNvPr>
          <p:cNvSpPr>
            <a:spLocks noGrp="1"/>
          </p:cNvSpPr>
          <p:nvPr>
            <p:ph type="body" sz="quarter" idx="15"/>
          </p:nvPr>
        </p:nvSpPr>
        <p:spPr/>
        <p:txBody>
          <a:bodyPr>
            <a:normAutofit/>
          </a:bodyPr>
          <a:lstStyle/>
          <a:p>
            <a:pPr>
              <a:defRPr/>
            </a:pPr>
            <a:r>
              <a:rPr lang="en-US" kern="0" dirty="0">
                <a:ea typeface="Calibri" charset="0"/>
                <a:cs typeface="Calibri" charset="0"/>
                <a:sym typeface="Calibri"/>
              </a:rPr>
              <a:t>Moving from AWS to Oracle reduced TCO and improved performance</a:t>
            </a:r>
          </a:p>
          <a:p>
            <a:pPr>
              <a:defRPr/>
            </a:pPr>
            <a:endParaRPr lang="en-US" kern="0" dirty="0">
              <a:ea typeface="Calibri" charset="0"/>
              <a:cs typeface="Calibri" charset="0"/>
              <a:sym typeface="Calibri"/>
            </a:endParaRPr>
          </a:p>
        </p:txBody>
      </p:sp>
      <p:sp>
        <p:nvSpPr>
          <p:cNvPr id="4" name="Content Placeholder 3">
            <a:extLst>
              <a:ext uri="{FF2B5EF4-FFF2-40B4-BE49-F238E27FC236}">
                <a16:creationId xmlns:a16="http://schemas.microsoft.com/office/drawing/2014/main" id="{9A3EA0A8-BF0E-C145-B33F-328EF14F1F89}"/>
              </a:ext>
            </a:extLst>
          </p:cNvPr>
          <p:cNvSpPr>
            <a:spLocks noGrp="1"/>
          </p:cNvSpPr>
          <p:nvPr>
            <p:ph type="body" sz="quarter" idx="17"/>
          </p:nvPr>
        </p:nvSpPr>
        <p:spPr/>
        <p:txBody>
          <a:bodyPr>
            <a:normAutofit/>
          </a:bodyPr>
          <a:lstStyle/>
          <a:p>
            <a:pPr>
              <a:defRPr/>
            </a:pPr>
            <a:r>
              <a:rPr lang="en-US" kern="0" dirty="0">
                <a:ea typeface="Calibri" charset="0"/>
                <a:cs typeface="Calibri" charset="0"/>
                <a:sym typeface="Calibri"/>
              </a:rPr>
              <a:t>Moving IT focus to value-added projects</a:t>
            </a:r>
          </a:p>
        </p:txBody>
      </p:sp>
      <p:pic>
        <p:nvPicPr>
          <p:cNvPr id="8" name="Picture 7">
            <a:extLst>
              <a:ext uri="{FF2B5EF4-FFF2-40B4-BE49-F238E27FC236}">
                <a16:creationId xmlns:a16="http://schemas.microsoft.com/office/drawing/2014/main" id="{11B6CAF1-D245-9F40-9FF1-E28311637180}"/>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4829334" y="1931746"/>
            <a:ext cx="2515065" cy="866115"/>
          </a:xfrm>
          <a:prstGeom prst="rect">
            <a:avLst/>
          </a:prstGeom>
        </p:spPr>
      </p:pic>
    </p:spTree>
    <p:extLst>
      <p:ext uri="{BB962C8B-B14F-4D97-AF65-F5344CB8AC3E}">
        <p14:creationId xmlns:p14="http://schemas.microsoft.com/office/powerpoint/2010/main" val="166591242"/>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a:extLst>
              <a:ext uri="{FF2B5EF4-FFF2-40B4-BE49-F238E27FC236}">
                <a16:creationId xmlns:a16="http://schemas.microsoft.com/office/drawing/2014/main" id="{7C334BC3-3BEC-49AA-A07B-A24A865C9B7B}"/>
              </a:ext>
            </a:extLst>
          </p:cNvPr>
          <p:cNvSpPr>
            <a:spLocks noGrp="1"/>
          </p:cNvSpPr>
          <p:nvPr>
            <p:ph type="title"/>
          </p:nvPr>
        </p:nvSpPr>
        <p:spPr/>
        <p:txBody>
          <a:bodyPr/>
          <a:lstStyle/>
          <a:p>
            <a:r>
              <a:rPr lang="en-US" dirty="0"/>
              <a:t>Siebel</a:t>
            </a:r>
          </a:p>
        </p:txBody>
      </p:sp>
      <p:sp>
        <p:nvSpPr>
          <p:cNvPr id="6" name="Text Placeholder 5">
            <a:extLst>
              <a:ext uri="{FF2B5EF4-FFF2-40B4-BE49-F238E27FC236}">
                <a16:creationId xmlns:a16="http://schemas.microsoft.com/office/drawing/2014/main" id="{31AF230D-B75F-44D1-92EA-A4E41A5A991A}"/>
              </a:ext>
            </a:extLst>
          </p:cNvPr>
          <p:cNvSpPr>
            <a:spLocks noGrp="1"/>
          </p:cNvSpPr>
          <p:nvPr>
            <p:ph type="body" idx="1"/>
          </p:nvPr>
        </p:nvSpPr>
        <p:spPr/>
        <p:txBody>
          <a:bodyPr/>
          <a:lstStyle/>
          <a:p>
            <a:r>
              <a:rPr lang="en-US" dirty="0"/>
              <a:t>Reference Architectures by Use Case</a:t>
            </a:r>
          </a:p>
        </p:txBody>
      </p:sp>
      <p:sp>
        <p:nvSpPr>
          <p:cNvPr id="4" name="Slide Number Placeholder 3">
            <a:extLst>
              <a:ext uri="{FF2B5EF4-FFF2-40B4-BE49-F238E27FC236}">
                <a16:creationId xmlns:a16="http://schemas.microsoft.com/office/drawing/2014/main" id="{A4CDB066-1926-48FB-823C-348DACAF898B}"/>
              </a:ext>
            </a:extLst>
          </p:cNvPr>
          <p:cNvSpPr>
            <a:spLocks noGrp="1"/>
          </p:cNvSpPr>
          <p:nvPr>
            <p:ph type="sldNum" sz="quarter" idx="12"/>
          </p:nvPr>
        </p:nvSpPr>
        <p:spPr/>
        <p:txBody>
          <a:bodyPr/>
          <a:lstStyle/>
          <a:p>
            <a:fld id="{C51EAA63-D034-42AE-91FA-B13B9518C7BE}" type="slidenum">
              <a:rPr lang="en-US" smtClean="0"/>
              <a:t>29</a:t>
            </a:fld>
            <a:endParaRPr lang="en-US"/>
          </a:p>
        </p:txBody>
      </p:sp>
    </p:spTree>
    <p:extLst>
      <p:ext uri="{BB962C8B-B14F-4D97-AF65-F5344CB8AC3E}">
        <p14:creationId xmlns:p14="http://schemas.microsoft.com/office/powerpoint/2010/main" val="35899114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p:cNvSpPr>
            <a:spLocks noGrp="1"/>
          </p:cNvSpPr>
          <p:nvPr>
            <p:ph type="sldNum" sz="quarter" idx="12"/>
          </p:nvPr>
        </p:nvSpPr>
        <p:spPr/>
        <p:txBody>
          <a:bodyPr/>
          <a:lstStyle/>
          <a:p>
            <a:fld id="{C51EAA63-D034-42AE-91FA-B13B9518C7BE}" type="slidenum">
              <a:rPr lang="en-US" smtClean="0"/>
              <a:t>3</a:t>
            </a:fld>
            <a:endParaRPr lang="en-US" dirty="0"/>
          </a:p>
        </p:txBody>
      </p:sp>
    </p:spTree>
    <p:extLst>
      <p:ext uri="{BB962C8B-B14F-4D97-AF65-F5344CB8AC3E}">
        <p14:creationId xmlns:p14="http://schemas.microsoft.com/office/powerpoint/2010/main" val="308531979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46" name="Straight Connector 245"/>
          <p:cNvCxnSpPr/>
          <p:nvPr/>
        </p:nvCxnSpPr>
        <p:spPr>
          <a:xfrm>
            <a:off x="3340767" y="2788612"/>
            <a:ext cx="2403973" cy="0"/>
          </a:xfrm>
          <a:prstGeom prst="line">
            <a:avLst/>
          </a:prstGeom>
          <a:ln w="12700">
            <a:solidFill>
              <a:srgbClr val="5F5F5F"/>
            </a:solidFill>
            <a:miter lim="800000"/>
            <a:headEnd type="none" w="sm" len="sm"/>
            <a:tailEnd type="oval" w="sm" len="sm"/>
          </a:ln>
        </p:spPr>
        <p:style>
          <a:lnRef idx="1">
            <a:schemeClr val="accent1"/>
          </a:lnRef>
          <a:fillRef idx="0">
            <a:schemeClr val="accent1"/>
          </a:fillRef>
          <a:effectRef idx="0">
            <a:schemeClr val="accent1"/>
          </a:effectRef>
          <a:fontRef idx="minor">
            <a:schemeClr val="tx1"/>
          </a:fontRef>
        </p:style>
      </p:cxnSp>
      <p:sp>
        <p:nvSpPr>
          <p:cNvPr id="118" name="Rectangle 117"/>
          <p:cNvSpPr/>
          <p:nvPr/>
        </p:nvSpPr>
        <p:spPr>
          <a:xfrm>
            <a:off x="4935861" y="1825952"/>
            <a:ext cx="5966460" cy="4206240"/>
          </a:xfrm>
          <a:prstGeom prst="rect">
            <a:avLst/>
          </a:prstGeom>
          <a:noFill/>
          <a:ln w="19050" cmpd="sng">
            <a:solidFill>
              <a:schemeClr val="accent3"/>
            </a:solidFill>
            <a:prstDash val="sysDash"/>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sp>
        <p:nvSpPr>
          <p:cNvPr id="208" name="Rectangle 207"/>
          <p:cNvSpPr/>
          <p:nvPr/>
        </p:nvSpPr>
        <p:spPr>
          <a:xfrm>
            <a:off x="5332181" y="5079692"/>
            <a:ext cx="1546779" cy="891540"/>
          </a:xfrm>
          <a:prstGeom prst="rect">
            <a:avLst/>
          </a:prstGeom>
          <a:noFill/>
          <a:ln w="19050">
            <a:solidFill>
              <a:schemeClr val="accent3"/>
            </a:solidFill>
            <a:prstDash val="sysDash"/>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lvl="0">
              <a:lnSpc>
                <a:spcPct val="90000"/>
              </a:lnSpc>
            </a:pPr>
            <a:r>
              <a:rPr lang="en-US" sz="900" dirty="0">
                <a:solidFill>
                  <a:srgbClr val="FF7700"/>
                </a:solidFill>
              </a:rPr>
              <a:t>Subnet A</a:t>
            </a:r>
          </a:p>
        </p:txBody>
      </p:sp>
      <p:sp>
        <p:nvSpPr>
          <p:cNvPr id="2" name="Footer Placeholder 1"/>
          <p:cNvSpPr>
            <a:spLocks noGrp="1"/>
          </p:cNvSpPr>
          <p:nvPr>
            <p:ph type="ftr" sz="quarter" idx="11"/>
          </p:nvPr>
        </p:nvSpPr>
        <p:spPr>
          <a:xfrm>
            <a:off x="8621424" y="6670552"/>
            <a:ext cx="2743200" cy="182880"/>
          </a:xfrm>
        </p:spPr>
        <p:txBody>
          <a:bodyPr/>
          <a:lstStyle/>
          <a:p>
            <a:r>
              <a:rPr lang="en-US"/>
              <a:t>Confidential – Oracle Internal/Restricted/Highly Restricted</a:t>
            </a:r>
            <a:endParaRPr lang="en-US" dirty="0"/>
          </a:p>
        </p:txBody>
      </p:sp>
      <p:sp>
        <p:nvSpPr>
          <p:cNvPr id="3" name="Slide Number Placeholder 2"/>
          <p:cNvSpPr>
            <a:spLocks noGrp="1"/>
          </p:cNvSpPr>
          <p:nvPr>
            <p:ph type="sldNum" sz="quarter" idx="12"/>
          </p:nvPr>
        </p:nvSpPr>
        <p:spPr>
          <a:xfrm>
            <a:off x="11276012" y="6670552"/>
            <a:ext cx="381661" cy="182880"/>
          </a:xfrm>
        </p:spPr>
        <p:txBody>
          <a:bodyPr/>
          <a:lstStyle/>
          <a:p>
            <a:fld id="{C51EAA63-D034-42AE-91FA-B13B9518C7BE}" type="slidenum">
              <a:rPr lang="uk-UA" smtClean="0"/>
              <a:pPr/>
              <a:t>30</a:t>
            </a:fld>
            <a:endParaRPr lang="uk-UA" dirty="0"/>
          </a:p>
        </p:txBody>
      </p:sp>
      <p:sp>
        <p:nvSpPr>
          <p:cNvPr id="6" name="Title 1"/>
          <p:cNvSpPr txBox="1">
            <a:spLocks/>
          </p:cNvSpPr>
          <p:nvPr/>
        </p:nvSpPr>
        <p:spPr>
          <a:xfrm>
            <a:off x="431043" y="469538"/>
            <a:ext cx="11125200" cy="558800"/>
          </a:xfrm>
          <a:prstGeom prst="rect">
            <a:avLst/>
          </a:prstGeom>
        </p:spPr>
        <p:txBody>
          <a:bodyPr vert="horz" lIns="0" tIns="0" rIns="0" bIns="0" rtlCol="0" anchor="b">
            <a:noAutofit/>
          </a:bodyPr>
          <a:lstStyle>
            <a:lvl1pPr algn="l" defTabSz="914400" rtl="0" eaLnBrk="1" latinLnBrk="0" hangingPunct="1">
              <a:lnSpc>
                <a:spcPct val="80000"/>
              </a:lnSpc>
              <a:spcBef>
                <a:spcPct val="0"/>
              </a:spcBef>
              <a:buNone/>
              <a:defRPr sz="3600" kern="1200">
                <a:solidFill>
                  <a:schemeClr val="tx1"/>
                </a:solidFill>
                <a:latin typeface="+mj-lt"/>
                <a:ea typeface="+mj-ea"/>
                <a:cs typeface="+mj-cs"/>
              </a:defRPr>
            </a:lvl1pPr>
          </a:lstStyle>
          <a:p>
            <a:r>
              <a:rPr lang="en-US" sz="3200" dirty="0"/>
              <a:t>Siebel Reference Architecture (IP2016 or Prior)</a:t>
            </a:r>
          </a:p>
          <a:p>
            <a:r>
              <a:rPr lang="en-US" sz="2000" i="1" dirty="0">
                <a:solidFill>
                  <a:srgbClr val="FF0000"/>
                </a:solidFill>
              </a:rPr>
              <a:t>Single AD with High Availability</a:t>
            </a:r>
            <a:endParaRPr lang="en-US" sz="2000" dirty="0"/>
          </a:p>
        </p:txBody>
      </p:sp>
      <p:sp>
        <p:nvSpPr>
          <p:cNvPr id="5" name="Rectangle 4"/>
          <p:cNvSpPr/>
          <p:nvPr/>
        </p:nvSpPr>
        <p:spPr>
          <a:xfrm>
            <a:off x="4487355" y="1208732"/>
            <a:ext cx="6757865" cy="5105400"/>
          </a:xfrm>
          <a:prstGeom prst="rect">
            <a:avLst/>
          </a:prstGeom>
          <a:noFill/>
          <a:ln w="19050">
            <a:solidFill>
              <a:srgbClr val="5F5F5F"/>
            </a:solid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lvl="0" algn="r">
              <a:lnSpc>
                <a:spcPct val="90000"/>
              </a:lnSpc>
            </a:pPr>
            <a:r>
              <a:rPr lang="en-US" sz="1100" b="1" dirty="0">
                <a:solidFill>
                  <a:srgbClr val="5F5F5F"/>
                </a:solidFill>
              </a:rPr>
              <a:t>ORACLE CLOUD INFRASTRUCTURE (REGION)</a:t>
            </a:r>
          </a:p>
        </p:txBody>
      </p:sp>
      <p:sp>
        <p:nvSpPr>
          <p:cNvPr id="24" name="Rectangle 23"/>
          <p:cNvSpPr/>
          <p:nvPr/>
        </p:nvSpPr>
        <p:spPr>
          <a:xfrm>
            <a:off x="5144442" y="1650692"/>
            <a:ext cx="3502358" cy="4511040"/>
          </a:xfrm>
          <a:prstGeom prst="rect">
            <a:avLst/>
          </a:prstGeom>
          <a:noFill/>
          <a:ln w="19050">
            <a:solidFill>
              <a:schemeClr val="tx1"/>
            </a:solid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lvl="0">
              <a:lnSpc>
                <a:spcPct val="90000"/>
              </a:lnSpc>
            </a:pPr>
            <a:r>
              <a:rPr lang="en-US" sz="900" dirty="0">
                <a:solidFill>
                  <a:srgbClr val="5F5F5F"/>
                </a:solidFill>
              </a:rPr>
              <a:t>Availability Domain 1</a:t>
            </a:r>
          </a:p>
        </p:txBody>
      </p:sp>
      <p:sp>
        <p:nvSpPr>
          <p:cNvPr id="158" name="Rectangle 157"/>
          <p:cNvSpPr/>
          <p:nvPr/>
        </p:nvSpPr>
        <p:spPr>
          <a:xfrm>
            <a:off x="8821225" y="1642684"/>
            <a:ext cx="610154" cy="4526668"/>
          </a:xfrm>
          <a:prstGeom prst="rect">
            <a:avLst/>
          </a:prstGeom>
          <a:noFill/>
          <a:ln w="19050">
            <a:solidFill>
              <a:schemeClr val="tx1"/>
            </a:solid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nSpc>
                <a:spcPct val="90000"/>
              </a:lnSpc>
            </a:pPr>
            <a:r>
              <a:rPr lang="en-US" sz="900" dirty="0">
                <a:solidFill>
                  <a:srgbClr val="5F5F5F"/>
                </a:solidFill>
              </a:rPr>
              <a:t>AD2</a:t>
            </a:r>
            <a:endParaRPr lang="en-US" dirty="0"/>
          </a:p>
        </p:txBody>
      </p:sp>
      <p:sp>
        <p:nvSpPr>
          <p:cNvPr id="25" name="Rectangle 24"/>
          <p:cNvSpPr/>
          <p:nvPr/>
        </p:nvSpPr>
        <p:spPr>
          <a:xfrm>
            <a:off x="5332181" y="4050992"/>
            <a:ext cx="3185079" cy="982980"/>
          </a:xfrm>
          <a:prstGeom prst="rect">
            <a:avLst/>
          </a:prstGeom>
          <a:noFill/>
          <a:ln w="19050">
            <a:solidFill>
              <a:schemeClr val="accent3"/>
            </a:solidFill>
            <a:prstDash val="sysDash"/>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lvl="0">
              <a:lnSpc>
                <a:spcPct val="90000"/>
              </a:lnSpc>
            </a:pPr>
            <a:endParaRPr lang="en-US" sz="900" dirty="0">
              <a:solidFill>
                <a:srgbClr val="FF7700"/>
              </a:solidFill>
            </a:endParaRPr>
          </a:p>
        </p:txBody>
      </p:sp>
      <p:sp>
        <p:nvSpPr>
          <p:cNvPr id="176" name="TextBox 175"/>
          <p:cNvSpPr txBox="1"/>
          <p:nvPr/>
        </p:nvSpPr>
        <p:spPr>
          <a:xfrm>
            <a:off x="6315080" y="4872149"/>
            <a:ext cx="571499" cy="161823"/>
          </a:xfrm>
          <a:prstGeom prst="rect">
            <a:avLst/>
          </a:prstGeom>
          <a:noFill/>
        </p:spPr>
        <p:txBody>
          <a:bodyPr wrap="none" lIns="0" tIns="0" rIns="0" bIns="0" rtlCol="0" anchor="t">
            <a:noAutofit/>
          </a:bodyPr>
          <a:lstStyle/>
          <a:p>
            <a:pPr algn="r">
              <a:lnSpc>
                <a:spcPct val="90000"/>
              </a:lnSpc>
            </a:pPr>
            <a:r>
              <a:rPr lang="en-US" sz="900" b="1" dirty="0">
                <a:solidFill>
                  <a:srgbClr val="5F5F5F"/>
                </a:solidFill>
              </a:rPr>
              <a:t>Siebel </a:t>
            </a:r>
            <a:r>
              <a:rPr lang="en-US" sz="900" b="1" dirty="0" err="1">
                <a:solidFill>
                  <a:srgbClr val="5F5F5F"/>
                </a:solidFill>
              </a:rPr>
              <a:t>Svr</a:t>
            </a:r>
            <a:r>
              <a:rPr lang="en-US" sz="900" b="1" dirty="0">
                <a:solidFill>
                  <a:srgbClr val="5F5F5F"/>
                </a:solidFill>
              </a:rPr>
              <a:t> 2</a:t>
            </a:r>
          </a:p>
        </p:txBody>
      </p:sp>
      <p:sp>
        <p:nvSpPr>
          <p:cNvPr id="178" name="TextBox 177"/>
          <p:cNvSpPr txBox="1"/>
          <p:nvPr/>
        </p:nvSpPr>
        <p:spPr>
          <a:xfrm>
            <a:off x="6163711" y="5116542"/>
            <a:ext cx="680872" cy="319475"/>
          </a:xfrm>
          <a:prstGeom prst="rect">
            <a:avLst/>
          </a:prstGeom>
          <a:noFill/>
        </p:spPr>
        <p:txBody>
          <a:bodyPr wrap="none" lIns="0" tIns="0" rIns="0" bIns="0" rtlCol="0" anchor="t">
            <a:noAutofit/>
          </a:bodyPr>
          <a:lstStyle/>
          <a:p>
            <a:pPr algn="r">
              <a:lnSpc>
                <a:spcPct val="90000"/>
              </a:lnSpc>
            </a:pPr>
            <a:r>
              <a:rPr lang="en-US" sz="900" b="1" dirty="0">
                <a:solidFill>
                  <a:srgbClr val="5F5F5F"/>
                </a:solidFill>
              </a:rPr>
              <a:t>Primary </a:t>
            </a:r>
            <a:br>
              <a:rPr lang="en-US" sz="900" b="1" dirty="0">
                <a:solidFill>
                  <a:srgbClr val="5F5F5F"/>
                </a:solidFill>
              </a:rPr>
            </a:br>
            <a:r>
              <a:rPr lang="en-US" sz="900" b="1" dirty="0">
                <a:solidFill>
                  <a:srgbClr val="5F5F5F"/>
                </a:solidFill>
              </a:rPr>
              <a:t>Database</a:t>
            </a:r>
          </a:p>
        </p:txBody>
      </p:sp>
      <p:cxnSp>
        <p:nvCxnSpPr>
          <p:cNvPr id="237" name="Straight Arrow Connector 236"/>
          <p:cNvCxnSpPr/>
          <p:nvPr/>
        </p:nvCxnSpPr>
        <p:spPr bwMode="auto">
          <a:xfrm>
            <a:off x="6168203" y="4812992"/>
            <a:ext cx="0" cy="510540"/>
          </a:xfrm>
          <a:prstGeom prst="straightConnector1">
            <a:avLst/>
          </a:prstGeom>
          <a:solidFill>
            <a:srgbClr val="00B8FF"/>
          </a:solidFill>
          <a:ln w="12700" cap="flat" cmpd="sng" algn="ctr">
            <a:solidFill>
              <a:srgbClr val="5F5F5F"/>
            </a:solidFill>
            <a:prstDash val="solid"/>
            <a:round/>
            <a:headEnd type="oval" w="sm" len="sm"/>
            <a:tailEnd type="oval" w="sm" len="sm"/>
          </a:ln>
          <a:effectLst/>
          <a:extLs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chemeClr val="bg2">
                      <a:alpha val="74998"/>
                    </a:schemeClr>
                  </a:outerShdw>
                </a:effectLst>
              </a14:hiddenEffects>
            </a:ext>
          </a:extLst>
        </p:spPr>
      </p:cxnSp>
      <p:sp>
        <p:nvSpPr>
          <p:cNvPr id="323" name="Rectangle 322"/>
          <p:cNvSpPr/>
          <p:nvPr/>
        </p:nvSpPr>
        <p:spPr>
          <a:xfrm>
            <a:off x="5332181" y="2984191"/>
            <a:ext cx="1615359" cy="922021"/>
          </a:xfrm>
          <a:prstGeom prst="rect">
            <a:avLst/>
          </a:prstGeom>
          <a:noFill/>
          <a:ln w="19050">
            <a:solidFill>
              <a:schemeClr val="accent3"/>
            </a:solidFill>
            <a:prstDash val="sysDash"/>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lvl="0">
              <a:lnSpc>
                <a:spcPct val="90000"/>
              </a:lnSpc>
            </a:pPr>
            <a:r>
              <a:rPr lang="en-US" sz="900" dirty="0">
                <a:solidFill>
                  <a:srgbClr val="FF7700"/>
                </a:solidFill>
              </a:rPr>
              <a:t>Subnet C</a:t>
            </a:r>
          </a:p>
        </p:txBody>
      </p:sp>
      <p:sp>
        <p:nvSpPr>
          <p:cNvPr id="359" name="TextBox 358"/>
          <p:cNvSpPr txBox="1"/>
          <p:nvPr/>
        </p:nvSpPr>
        <p:spPr>
          <a:xfrm>
            <a:off x="6163711" y="3012869"/>
            <a:ext cx="680872" cy="319475"/>
          </a:xfrm>
          <a:prstGeom prst="rect">
            <a:avLst/>
          </a:prstGeom>
          <a:noFill/>
        </p:spPr>
        <p:txBody>
          <a:bodyPr wrap="none" lIns="0" tIns="0" rIns="0" bIns="0" rtlCol="0" anchor="t">
            <a:noAutofit/>
          </a:bodyPr>
          <a:lstStyle/>
          <a:p>
            <a:pPr algn="r">
              <a:lnSpc>
                <a:spcPct val="90000"/>
              </a:lnSpc>
            </a:pPr>
            <a:r>
              <a:rPr lang="en-US" sz="900" b="1" dirty="0">
                <a:solidFill>
                  <a:srgbClr val="5F5F5F"/>
                </a:solidFill>
              </a:rPr>
              <a:t>Siebel HTML</a:t>
            </a:r>
          </a:p>
          <a:p>
            <a:pPr algn="r">
              <a:lnSpc>
                <a:spcPct val="90000"/>
              </a:lnSpc>
            </a:pPr>
            <a:r>
              <a:rPr lang="en-US" sz="900" b="1" dirty="0">
                <a:solidFill>
                  <a:srgbClr val="5F5F5F"/>
                </a:solidFill>
              </a:rPr>
              <a:t>(SWSE)</a:t>
            </a:r>
          </a:p>
        </p:txBody>
      </p:sp>
      <p:sp>
        <p:nvSpPr>
          <p:cNvPr id="360" name="Rectangle 359"/>
          <p:cNvSpPr/>
          <p:nvPr/>
        </p:nvSpPr>
        <p:spPr>
          <a:xfrm>
            <a:off x="7000880" y="1932632"/>
            <a:ext cx="1516379" cy="931481"/>
          </a:xfrm>
          <a:prstGeom prst="rect">
            <a:avLst/>
          </a:prstGeom>
          <a:noFill/>
          <a:ln w="19050">
            <a:solidFill>
              <a:schemeClr val="accent3"/>
            </a:solidFill>
            <a:prstDash val="sysDash"/>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lvl="0">
              <a:lnSpc>
                <a:spcPct val="90000"/>
              </a:lnSpc>
            </a:pPr>
            <a:r>
              <a:rPr lang="en-US" sz="900" dirty="0">
                <a:solidFill>
                  <a:srgbClr val="FF7700"/>
                </a:solidFill>
              </a:rPr>
              <a:t>Subnet E</a:t>
            </a:r>
          </a:p>
        </p:txBody>
      </p:sp>
      <p:sp>
        <p:nvSpPr>
          <p:cNvPr id="369" name="TextBox 368"/>
          <p:cNvSpPr txBox="1"/>
          <p:nvPr/>
        </p:nvSpPr>
        <p:spPr>
          <a:xfrm>
            <a:off x="7809631" y="1946069"/>
            <a:ext cx="680872" cy="319475"/>
          </a:xfrm>
          <a:prstGeom prst="rect">
            <a:avLst/>
          </a:prstGeom>
          <a:noFill/>
        </p:spPr>
        <p:txBody>
          <a:bodyPr wrap="none" lIns="0" tIns="0" rIns="0" bIns="0" rtlCol="0" anchor="t">
            <a:noAutofit/>
          </a:bodyPr>
          <a:lstStyle/>
          <a:p>
            <a:pPr algn="r">
              <a:lnSpc>
                <a:spcPct val="90000"/>
              </a:lnSpc>
            </a:pPr>
            <a:r>
              <a:rPr lang="en-US" sz="900" b="1" dirty="0">
                <a:solidFill>
                  <a:srgbClr val="5F5F5F"/>
                </a:solidFill>
              </a:rPr>
              <a:t>Bastion</a:t>
            </a:r>
          </a:p>
        </p:txBody>
      </p:sp>
      <p:sp>
        <p:nvSpPr>
          <p:cNvPr id="415" name="Rectangle 414"/>
          <p:cNvSpPr/>
          <p:nvPr/>
        </p:nvSpPr>
        <p:spPr>
          <a:xfrm>
            <a:off x="7016201" y="2984193"/>
            <a:ext cx="1501059" cy="922019"/>
          </a:xfrm>
          <a:prstGeom prst="rect">
            <a:avLst/>
          </a:prstGeom>
          <a:noFill/>
          <a:ln w="19050">
            <a:solidFill>
              <a:schemeClr val="accent3"/>
            </a:solidFill>
            <a:prstDash val="sysDash"/>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lvl="0">
              <a:lnSpc>
                <a:spcPct val="90000"/>
              </a:lnSpc>
            </a:pPr>
            <a:r>
              <a:rPr lang="en-US" sz="900" dirty="0">
                <a:solidFill>
                  <a:srgbClr val="FF7700"/>
                </a:solidFill>
              </a:rPr>
              <a:t>Subnet F</a:t>
            </a:r>
          </a:p>
        </p:txBody>
      </p:sp>
      <p:sp>
        <p:nvSpPr>
          <p:cNvPr id="416" name="TextBox 415"/>
          <p:cNvSpPr txBox="1"/>
          <p:nvPr/>
        </p:nvSpPr>
        <p:spPr>
          <a:xfrm>
            <a:off x="7824871" y="3043349"/>
            <a:ext cx="680872" cy="319475"/>
          </a:xfrm>
          <a:prstGeom prst="rect">
            <a:avLst/>
          </a:prstGeom>
          <a:noFill/>
        </p:spPr>
        <p:txBody>
          <a:bodyPr wrap="none" lIns="0" tIns="0" rIns="0" bIns="0" rtlCol="0" anchor="t">
            <a:noAutofit/>
          </a:bodyPr>
          <a:lstStyle/>
          <a:p>
            <a:pPr algn="r">
              <a:lnSpc>
                <a:spcPct val="90000"/>
              </a:lnSpc>
            </a:pPr>
            <a:r>
              <a:rPr lang="en-US" sz="900" b="1" dirty="0">
                <a:solidFill>
                  <a:srgbClr val="5F5F5F"/>
                </a:solidFill>
              </a:rPr>
              <a:t>Siebel Tools</a:t>
            </a:r>
          </a:p>
          <a:p>
            <a:pPr algn="r">
              <a:lnSpc>
                <a:spcPct val="90000"/>
              </a:lnSpc>
            </a:pPr>
            <a:r>
              <a:rPr lang="en-US" sz="900" b="1" dirty="0">
                <a:solidFill>
                  <a:srgbClr val="5F5F5F"/>
                </a:solidFill>
              </a:rPr>
              <a:t>Windows Only)</a:t>
            </a:r>
          </a:p>
        </p:txBody>
      </p:sp>
      <p:grpSp>
        <p:nvGrpSpPr>
          <p:cNvPr id="10" name="Group 159"/>
          <p:cNvGrpSpPr/>
          <p:nvPr/>
        </p:nvGrpSpPr>
        <p:grpSpPr>
          <a:xfrm>
            <a:off x="5859436" y="5278001"/>
            <a:ext cx="639069" cy="695710"/>
            <a:chOff x="7248176" y="2103309"/>
            <a:chExt cx="639069" cy="695710"/>
          </a:xfrm>
        </p:grpSpPr>
        <p:grpSp>
          <p:nvGrpSpPr>
            <p:cNvPr id="11" name="Group 1"/>
            <p:cNvGrpSpPr/>
            <p:nvPr/>
          </p:nvGrpSpPr>
          <p:grpSpPr>
            <a:xfrm>
              <a:off x="7310016" y="2183827"/>
              <a:ext cx="502281" cy="548163"/>
              <a:chOff x="7310016" y="2183827"/>
              <a:chExt cx="502281" cy="548163"/>
            </a:xfrm>
            <a:solidFill>
              <a:srgbClr val="F80000"/>
            </a:solidFill>
          </p:grpSpPr>
          <p:sp>
            <p:nvSpPr>
              <p:cNvPr id="166" name="Freeform 30"/>
              <p:cNvSpPr>
                <a:spLocks noChangeArrowheads="1"/>
              </p:cNvSpPr>
              <p:nvPr/>
            </p:nvSpPr>
            <p:spPr bwMode="auto">
              <a:xfrm>
                <a:off x="7570816" y="2463945"/>
                <a:ext cx="123156" cy="127986"/>
              </a:xfrm>
              <a:custGeom>
                <a:avLst/>
                <a:gdLst>
                  <a:gd name="T0" fmla="*/ 150 w 227"/>
                  <a:gd name="T1" fmla="*/ 54 h 233"/>
                  <a:gd name="T2" fmla="*/ 173 w 227"/>
                  <a:gd name="T3" fmla="*/ 74 h 233"/>
                  <a:gd name="T4" fmla="*/ 226 w 227"/>
                  <a:gd name="T5" fmla="*/ 74 h 233"/>
                  <a:gd name="T6" fmla="*/ 226 w 227"/>
                  <a:gd name="T7" fmla="*/ 158 h 233"/>
                  <a:gd name="T8" fmla="*/ 173 w 227"/>
                  <a:gd name="T9" fmla="*/ 158 h 233"/>
                  <a:gd name="T10" fmla="*/ 153 w 227"/>
                  <a:gd name="T11" fmla="*/ 178 h 233"/>
                  <a:gd name="T12" fmla="*/ 153 w 227"/>
                  <a:gd name="T13" fmla="*/ 232 h 233"/>
                  <a:gd name="T14" fmla="*/ 0 w 227"/>
                  <a:gd name="T15" fmla="*/ 232 h 233"/>
                  <a:gd name="T16" fmla="*/ 0 w 227"/>
                  <a:gd name="T17" fmla="*/ 74 h 233"/>
                  <a:gd name="T18" fmla="*/ 51 w 227"/>
                  <a:gd name="T19" fmla="*/ 74 h 233"/>
                  <a:gd name="T20" fmla="*/ 71 w 227"/>
                  <a:gd name="T21" fmla="*/ 54 h 233"/>
                  <a:gd name="T22" fmla="*/ 71 w 227"/>
                  <a:gd name="T23" fmla="*/ 0 h 233"/>
                  <a:gd name="T24" fmla="*/ 150 w 227"/>
                  <a:gd name="T25" fmla="*/ 0 h 233"/>
                  <a:gd name="T26" fmla="*/ 150 w 227"/>
                  <a:gd name="T27" fmla="*/ 5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27" h="233">
                    <a:moveTo>
                      <a:pt x="150" y="54"/>
                    </a:moveTo>
                    <a:cubicBezTo>
                      <a:pt x="150" y="65"/>
                      <a:pt x="161" y="74"/>
                      <a:pt x="173" y="74"/>
                    </a:cubicBezTo>
                    <a:lnTo>
                      <a:pt x="226" y="74"/>
                    </a:lnTo>
                    <a:lnTo>
                      <a:pt x="226" y="158"/>
                    </a:lnTo>
                    <a:lnTo>
                      <a:pt x="173" y="158"/>
                    </a:lnTo>
                    <a:cubicBezTo>
                      <a:pt x="161" y="158"/>
                      <a:pt x="153" y="167"/>
                      <a:pt x="153" y="178"/>
                    </a:cubicBezTo>
                    <a:lnTo>
                      <a:pt x="153" y="232"/>
                    </a:lnTo>
                    <a:lnTo>
                      <a:pt x="0" y="232"/>
                    </a:lnTo>
                    <a:lnTo>
                      <a:pt x="0" y="74"/>
                    </a:lnTo>
                    <a:lnTo>
                      <a:pt x="51" y="74"/>
                    </a:lnTo>
                    <a:cubicBezTo>
                      <a:pt x="63" y="74"/>
                      <a:pt x="71" y="65"/>
                      <a:pt x="71" y="54"/>
                    </a:cubicBezTo>
                    <a:lnTo>
                      <a:pt x="71" y="0"/>
                    </a:lnTo>
                    <a:lnTo>
                      <a:pt x="150" y="0"/>
                    </a:lnTo>
                    <a:lnTo>
                      <a:pt x="150" y="54"/>
                    </a:lnTo>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67" name="Freeform 31"/>
              <p:cNvSpPr>
                <a:spLocks noChangeArrowheads="1"/>
              </p:cNvSpPr>
              <p:nvPr/>
            </p:nvSpPr>
            <p:spPr bwMode="auto">
              <a:xfrm>
                <a:off x="7310016" y="2183827"/>
                <a:ext cx="502281" cy="548163"/>
              </a:xfrm>
              <a:custGeom>
                <a:avLst/>
                <a:gdLst>
                  <a:gd name="T0" fmla="*/ 918 w 919"/>
                  <a:gd name="T1" fmla="*/ 51 h 1003"/>
                  <a:gd name="T2" fmla="*/ 867 w 919"/>
                  <a:gd name="T3" fmla="*/ 1002 h 1003"/>
                  <a:gd name="T4" fmla="*/ 0 w 919"/>
                  <a:gd name="T5" fmla="*/ 951 h 1003"/>
                  <a:gd name="T6" fmla="*/ 51 w 919"/>
                  <a:gd name="T7" fmla="*/ 0 h 1003"/>
                  <a:gd name="T8" fmla="*/ 799 w 919"/>
                  <a:gd name="T9" fmla="*/ 567 h 1003"/>
                  <a:gd name="T10" fmla="*/ 793 w 919"/>
                  <a:gd name="T11" fmla="*/ 432 h 1003"/>
                  <a:gd name="T12" fmla="*/ 641 w 919"/>
                  <a:gd name="T13" fmla="*/ 412 h 1003"/>
                  <a:gd name="T14" fmla="*/ 621 w 919"/>
                  <a:gd name="T15" fmla="*/ 485 h 1003"/>
                  <a:gd name="T16" fmla="*/ 542 w 919"/>
                  <a:gd name="T17" fmla="*/ 432 h 1003"/>
                  <a:gd name="T18" fmla="*/ 472 w 919"/>
                  <a:gd name="T19" fmla="*/ 412 h 1003"/>
                  <a:gd name="T20" fmla="*/ 525 w 919"/>
                  <a:gd name="T21" fmla="*/ 327 h 1003"/>
                  <a:gd name="T22" fmla="*/ 545 w 919"/>
                  <a:gd name="T23" fmla="*/ 175 h 1003"/>
                  <a:gd name="T24" fmla="*/ 393 w 919"/>
                  <a:gd name="T25" fmla="*/ 155 h 1003"/>
                  <a:gd name="T26" fmla="*/ 373 w 919"/>
                  <a:gd name="T27" fmla="*/ 307 h 1003"/>
                  <a:gd name="T28" fmla="*/ 443 w 919"/>
                  <a:gd name="T29" fmla="*/ 327 h 1003"/>
                  <a:gd name="T30" fmla="*/ 390 w 919"/>
                  <a:gd name="T31" fmla="*/ 412 h 1003"/>
                  <a:gd name="T32" fmla="*/ 370 w 919"/>
                  <a:gd name="T33" fmla="*/ 485 h 1003"/>
                  <a:gd name="T34" fmla="*/ 291 w 919"/>
                  <a:gd name="T35" fmla="*/ 432 h 1003"/>
                  <a:gd name="T36" fmla="*/ 139 w 919"/>
                  <a:gd name="T37" fmla="*/ 412 h 1003"/>
                  <a:gd name="T38" fmla="*/ 119 w 919"/>
                  <a:gd name="T39" fmla="*/ 564 h 1003"/>
                  <a:gd name="T40" fmla="*/ 192 w 919"/>
                  <a:gd name="T41" fmla="*/ 584 h 1003"/>
                  <a:gd name="T42" fmla="*/ 139 w 919"/>
                  <a:gd name="T43" fmla="*/ 669 h 1003"/>
                  <a:gd name="T44" fmla="*/ 119 w 919"/>
                  <a:gd name="T45" fmla="*/ 821 h 1003"/>
                  <a:gd name="T46" fmla="*/ 274 w 919"/>
                  <a:gd name="T47" fmla="*/ 841 h 1003"/>
                  <a:gd name="T48" fmla="*/ 294 w 919"/>
                  <a:gd name="T49" fmla="*/ 688 h 1003"/>
                  <a:gd name="T50" fmla="*/ 220 w 919"/>
                  <a:gd name="T51" fmla="*/ 669 h 1003"/>
                  <a:gd name="T52" fmla="*/ 274 w 919"/>
                  <a:gd name="T53" fmla="*/ 584 h 1003"/>
                  <a:gd name="T54" fmla="*/ 294 w 919"/>
                  <a:gd name="T55" fmla="*/ 511 h 1003"/>
                  <a:gd name="T56" fmla="*/ 373 w 919"/>
                  <a:gd name="T57" fmla="*/ 564 h 1003"/>
                  <a:gd name="T58" fmla="*/ 446 w 919"/>
                  <a:gd name="T59" fmla="*/ 584 h 1003"/>
                  <a:gd name="T60" fmla="*/ 627 w 919"/>
                  <a:gd name="T61" fmla="*/ 770 h 1003"/>
                  <a:gd name="T62" fmla="*/ 647 w 919"/>
                  <a:gd name="T63" fmla="*/ 844 h 1003"/>
                  <a:gd name="T64" fmla="*/ 799 w 919"/>
                  <a:gd name="T65" fmla="*/ 824 h 1003"/>
                  <a:gd name="T66" fmla="*/ 779 w 919"/>
                  <a:gd name="T67" fmla="*/ 671 h 1003"/>
                  <a:gd name="T68" fmla="*/ 726 w 919"/>
                  <a:gd name="T69" fmla="*/ 587 h 1003"/>
                  <a:gd name="T70" fmla="*/ 799 w 919"/>
                  <a:gd name="T71" fmla="*/ 56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19" h="1003">
                    <a:moveTo>
                      <a:pt x="867" y="0"/>
                    </a:moveTo>
                    <a:cubicBezTo>
                      <a:pt x="895" y="0"/>
                      <a:pt x="918" y="22"/>
                      <a:pt x="918" y="51"/>
                    </a:cubicBezTo>
                    <a:lnTo>
                      <a:pt x="918" y="951"/>
                    </a:lnTo>
                    <a:cubicBezTo>
                      <a:pt x="918" y="979"/>
                      <a:pt x="895" y="1002"/>
                      <a:pt x="867" y="1002"/>
                    </a:cubicBezTo>
                    <a:lnTo>
                      <a:pt x="51" y="1002"/>
                    </a:lnTo>
                    <a:cubicBezTo>
                      <a:pt x="23" y="1002"/>
                      <a:pt x="0" y="979"/>
                      <a:pt x="0" y="951"/>
                    </a:cubicBezTo>
                    <a:lnTo>
                      <a:pt x="0" y="51"/>
                    </a:lnTo>
                    <a:cubicBezTo>
                      <a:pt x="0" y="22"/>
                      <a:pt x="23" y="0"/>
                      <a:pt x="51" y="0"/>
                    </a:cubicBezTo>
                    <a:lnTo>
                      <a:pt x="867" y="0"/>
                    </a:lnTo>
                    <a:close/>
                    <a:moveTo>
                      <a:pt x="799" y="567"/>
                    </a:moveTo>
                    <a:lnTo>
                      <a:pt x="793" y="567"/>
                    </a:lnTo>
                    <a:lnTo>
                      <a:pt x="793" y="432"/>
                    </a:lnTo>
                    <a:cubicBezTo>
                      <a:pt x="793" y="420"/>
                      <a:pt x="785" y="412"/>
                      <a:pt x="774" y="412"/>
                    </a:cubicBezTo>
                    <a:lnTo>
                      <a:pt x="641" y="412"/>
                    </a:lnTo>
                    <a:cubicBezTo>
                      <a:pt x="630" y="412"/>
                      <a:pt x="621" y="420"/>
                      <a:pt x="621" y="432"/>
                    </a:cubicBezTo>
                    <a:lnTo>
                      <a:pt x="621" y="485"/>
                    </a:lnTo>
                    <a:lnTo>
                      <a:pt x="542" y="485"/>
                    </a:lnTo>
                    <a:lnTo>
                      <a:pt x="542" y="432"/>
                    </a:lnTo>
                    <a:cubicBezTo>
                      <a:pt x="542" y="420"/>
                      <a:pt x="534" y="412"/>
                      <a:pt x="522" y="412"/>
                    </a:cubicBezTo>
                    <a:lnTo>
                      <a:pt x="472" y="412"/>
                    </a:lnTo>
                    <a:lnTo>
                      <a:pt x="472" y="327"/>
                    </a:lnTo>
                    <a:lnTo>
                      <a:pt x="525" y="327"/>
                    </a:lnTo>
                    <a:cubicBezTo>
                      <a:pt x="537" y="327"/>
                      <a:pt x="545" y="319"/>
                      <a:pt x="545" y="307"/>
                    </a:cubicBezTo>
                    <a:lnTo>
                      <a:pt x="545" y="175"/>
                    </a:lnTo>
                    <a:cubicBezTo>
                      <a:pt x="545" y="163"/>
                      <a:pt x="537" y="155"/>
                      <a:pt x="525" y="155"/>
                    </a:cubicBezTo>
                    <a:lnTo>
                      <a:pt x="393" y="155"/>
                    </a:lnTo>
                    <a:cubicBezTo>
                      <a:pt x="381" y="155"/>
                      <a:pt x="373" y="163"/>
                      <a:pt x="373" y="175"/>
                    </a:cubicBezTo>
                    <a:lnTo>
                      <a:pt x="373" y="307"/>
                    </a:lnTo>
                    <a:cubicBezTo>
                      <a:pt x="373" y="319"/>
                      <a:pt x="381" y="327"/>
                      <a:pt x="393" y="327"/>
                    </a:cubicBezTo>
                    <a:lnTo>
                      <a:pt x="443" y="327"/>
                    </a:lnTo>
                    <a:lnTo>
                      <a:pt x="443" y="412"/>
                    </a:lnTo>
                    <a:lnTo>
                      <a:pt x="390" y="412"/>
                    </a:lnTo>
                    <a:cubicBezTo>
                      <a:pt x="378" y="412"/>
                      <a:pt x="370" y="420"/>
                      <a:pt x="370" y="432"/>
                    </a:cubicBezTo>
                    <a:lnTo>
                      <a:pt x="370" y="485"/>
                    </a:lnTo>
                    <a:lnTo>
                      <a:pt x="291" y="485"/>
                    </a:lnTo>
                    <a:lnTo>
                      <a:pt x="291" y="432"/>
                    </a:lnTo>
                    <a:cubicBezTo>
                      <a:pt x="291" y="420"/>
                      <a:pt x="283" y="412"/>
                      <a:pt x="271" y="412"/>
                    </a:cubicBezTo>
                    <a:lnTo>
                      <a:pt x="139" y="412"/>
                    </a:lnTo>
                    <a:cubicBezTo>
                      <a:pt x="127" y="412"/>
                      <a:pt x="119" y="420"/>
                      <a:pt x="119" y="432"/>
                    </a:cubicBezTo>
                    <a:lnTo>
                      <a:pt x="119" y="564"/>
                    </a:lnTo>
                    <a:cubicBezTo>
                      <a:pt x="119" y="575"/>
                      <a:pt x="127" y="584"/>
                      <a:pt x="139" y="584"/>
                    </a:cubicBezTo>
                    <a:lnTo>
                      <a:pt x="192" y="584"/>
                    </a:lnTo>
                    <a:lnTo>
                      <a:pt x="192" y="669"/>
                    </a:lnTo>
                    <a:lnTo>
                      <a:pt x="139" y="669"/>
                    </a:lnTo>
                    <a:cubicBezTo>
                      <a:pt x="127" y="669"/>
                      <a:pt x="119" y="677"/>
                      <a:pt x="119" y="688"/>
                    </a:cubicBezTo>
                    <a:lnTo>
                      <a:pt x="119" y="821"/>
                    </a:lnTo>
                    <a:cubicBezTo>
                      <a:pt x="119" y="832"/>
                      <a:pt x="127" y="841"/>
                      <a:pt x="139" y="841"/>
                    </a:cubicBezTo>
                    <a:lnTo>
                      <a:pt x="274" y="841"/>
                    </a:lnTo>
                    <a:cubicBezTo>
                      <a:pt x="285" y="841"/>
                      <a:pt x="294" y="832"/>
                      <a:pt x="294" y="821"/>
                    </a:cubicBezTo>
                    <a:lnTo>
                      <a:pt x="294" y="688"/>
                    </a:lnTo>
                    <a:cubicBezTo>
                      <a:pt x="294" y="677"/>
                      <a:pt x="285" y="669"/>
                      <a:pt x="274" y="669"/>
                    </a:cubicBezTo>
                    <a:lnTo>
                      <a:pt x="220" y="669"/>
                    </a:lnTo>
                    <a:lnTo>
                      <a:pt x="220" y="584"/>
                    </a:lnTo>
                    <a:lnTo>
                      <a:pt x="274" y="584"/>
                    </a:lnTo>
                    <a:cubicBezTo>
                      <a:pt x="285" y="584"/>
                      <a:pt x="294" y="575"/>
                      <a:pt x="294" y="564"/>
                    </a:cubicBezTo>
                    <a:lnTo>
                      <a:pt x="294" y="511"/>
                    </a:lnTo>
                    <a:lnTo>
                      <a:pt x="373" y="511"/>
                    </a:lnTo>
                    <a:lnTo>
                      <a:pt x="373" y="564"/>
                    </a:lnTo>
                    <a:cubicBezTo>
                      <a:pt x="373" y="575"/>
                      <a:pt x="381" y="584"/>
                      <a:pt x="393" y="584"/>
                    </a:cubicBezTo>
                    <a:lnTo>
                      <a:pt x="446" y="584"/>
                    </a:lnTo>
                    <a:lnTo>
                      <a:pt x="446" y="770"/>
                    </a:lnTo>
                    <a:lnTo>
                      <a:pt x="627" y="770"/>
                    </a:lnTo>
                    <a:lnTo>
                      <a:pt x="627" y="824"/>
                    </a:lnTo>
                    <a:cubicBezTo>
                      <a:pt x="627" y="835"/>
                      <a:pt x="635" y="844"/>
                      <a:pt x="647" y="844"/>
                    </a:cubicBezTo>
                    <a:lnTo>
                      <a:pt x="779" y="844"/>
                    </a:lnTo>
                    <a:cubicBezTo>
                      <a:pt x="791" y="844"/>
                      <a:pt x="799" y="835"/>
                      <a:pt x="799" y="824"/>
                    </a:cubicBezTo>
                    <a:lnTo>
                      <a:pt x="799" y="691"/>
                    </a:lnTo>
                    <a:cubicBezTo>
                      <a:pt x="799" y="680"/>
                      <a:pt x="791" y="671"/>
                      <a:pt x="779" y="671"/>
                    </a:cubicBezTo>
                    <a:lnTo>
                      <a:pt x="726" y="671"/>
                    </a:lnTo>
                    <a:lnTo>
                      <a:pt x="726" y="587"/>
                    </a:lnTo>
                    <a:lnTo>
                      <a:pt x="779" y="587"/>
                    </a:lnTo>
                    <a:cubicBezTo>
                      <a:pt x="791" y="587"/>
                      <a:pt x="799" y="578"/>
                      <a:pt x="799" y="567"/>
                    </a:cubicBezTo>
                    <a:close/>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165" name="Rectangle 164"/>
            <p:cNvSpPr/>
            <p:nvPr/>
          </p:nvSpPr>
          <p:spPr>
            <a:xfrm>
              <a:off x="7248176" y="2103309"/>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grpSp>
      <p:grpSp>
        <p:nvGrpSpPr>
          <p:cNvPr id="12" name="Group 167"/>
          <p:cNvGrpSpPr/>
          <p:nvPr/>
        </p:nvGrpSpPr>
        <p:grpSpPr>
          <a:xfrm>
            <a:off x="5414333" y="4241681"/>
            <a:ext cx="639069" cy="695710"/>
            <a:chOff x="4174173" y="2103309"/>
            <a:chExt cx="639069" cy="695710"/>
          </a:xfrm>
        </p:grpSpPr>
        <p:grpSp>
          <p:nvGrpSpPr>
            <p:cNvPr id="13" name="Group 120"/>
            <p:cNvGrpSpPr/>
            <p:nvPr/>
          </p:nvGrpSpPr>
          <p:grpSpPr>
            <a:xfrm>
              <a:off x="4235962" y="2181412"/>
              <a:ext cx="502281" cy="548163"/>
              <a:chOff x="2505075" y="2108200"/>
              <a:chExt cx="330200" cy="360363"/>
            </a:xfrm>
            <a:solidFill>
              <a:srgbClr val="F80000"/>
            </a:solidFill>
          </p:grpSpPr>
          <p:sp>
            <p:nvSpPr>
              <p:cNvPr id="171" name="Freeform 44"/>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72" name="Freeform 45"/>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170" name="Rectangle 169"/>
            <p:cNvSpPr/>
            <p:nvPr/>
          </p:nvSpPr>
          <p:spPr>
            <a:xfrm>
              <a:off x="4174173" y="2103309"/>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grpSp>
      <p:grpSp>
        <p:nvGrpSpPr>
          <p:cNvPr id="14" name="Group 185"/>
          <p:cNvGrpSpPr/>
          <p:nvPr/>
        </p:nvGrpSpPr>
        <p:grpSpPr>
          <a:xfrm>
            <a:off x="7456493" y="2047121"/>
            <a:ext cx="639069" cy="695710"/>
            <a:chOff x="4174173" y="2103309"/>
            <a:chExt cx="639069" cy="695710"/>
          </a:xfrm>
        </p:grpSpPr>
        <p:grpSp>
          <p:nvGrpSpPr>
            <p:cNvPr id="15" name="Group 120"/>
            <p:cNvGrpSpPr/>
            <p:nvPr/>
          </p:nvGrpSpPr>
          <p:grpSpPr>
            <a:xfrm>
              <a:off x="4235962" y="2181412"/>
              <a:ext cx="502281" cy="548163"/>
              <a:chOff x="2505075" y="2108200"/>
              <a:chExt cx="330200" cy="360363"/>
            </a:xfrm>
            <a:solidFill>
              <a:srgbClr val="F80000"/>
            </a:solidFill>
          </p:grpSpPr>
          <p:sp>
            <p:nvSpPr>
              <p:cNvPr id="189" name="Freeform 44"/>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90" name="Freeform 45"/>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188" name="Rectangle 187"/>
            <p:cNvSpPr/>
            <p:nvPr/>
          </p:nvSpPr>
          <p:spPr>
            <a:xfrm>
              <a:off x="4174173" y="2103309"/>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grpSp>
      <p:grpSp>
        <p:nvGrpSpPr>
          <p:cNvPr id="16" name="Group 191"/>
          <p:cNvGrpSpPr/>
          <p:nvPr/>
        </p:nvGrpSpPr>
        <p:grpSpPr>
          <a:xfrm>
            <a:off x="7464113" y="3197741"/>
            <a:ext cx="639069" cy="695710"/>
            <a:chOff x="4174173" y="2103309"/>
            <a:chExt cx="639069" cy="695710"/>
          </a:xfrm>
        </p:grpSpPr>
        <p:grpSp>
          <p:nvGrpSpPr>
            <p:cNvPr id="17" name="Group 120"/>
            <p:cNvGrpSpPr/>
            <p:nvPr/>
          </p:nvGrpSpPr>
          <p:grpSpPr>
            <a:xfrm>
              <a:off x="4235962" y="2181412"/>
              <a:ext cx="502281" cy="548163"/>
              <a:chOff x="2505075" y="2108200"/>
              <a:chExt cx="330200" cy="360363"/>
            </a:xfrm>
            <a:solidFill>
              <a:srgbClr val="F80000"/>
            </a:solidFill>
          </p:grpSpPr>
          <p:sp>
            <p:nvSpPr>
              <p:cNvPr id="195" name="Freeform 44"/>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96" name="Freeform 45"/>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194" name="Rectangle 193"/>
            <p:cNvSpPr/>
            <p:nvPr/>
          </p:nvSpPr>
          <p:spPr>
            <a:xfrm>
              <a:off x="4174173" y="2103309"/>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grpSp>
      <p:sp>
        <p:nvSpPr>
          <p:cNvPr id="197" name="Rectangle 196"/>
          <p:cNvSpPr/>
          <p:nvPr/>
        </p:nvSpPr>
        <p:spPr>
          <a:xfrm>
            <a:off x="9606085" y="1635064"/>
            <a:ext cx="610154" cy="4526668"/>
          </a:xfrm>
          <a:prstGeom prst="rect">
            <a:avLst/>
          </a:prstGeom>
          <a:noFill/>
          <a:ln w="19050">
            <a:solidFill>
              <a:schemeClr val="tx1"/>
            </a:solid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nSpc>
                <a:spcPct val="90000"/>
              </a:lnSpc>
            </a:pPr>
            <a:r>
              <a:rPr lang="en-US" sz="900" dirty="0">
                <a:solidFill>
                  <a:srgbClr val="5F5F5F"/>
                </a:solidFill>
              </a:rPr>
              <a:t>AD3</a:t>
            </a:r>
            <a:endParaRPr lang="en-US" dirty="0"/>
          </a:p>
        </p:txBody>
      </p:sp>
      <p:sp>
        <p:nvSpPr>
          <p:cNvPr id="203" name="TextBox 202"/>
          <p:cNvSpPr txBox="1"/>
          <p:nvPr/>
        </p:nvSpPr>
        <p:spPr>
          <a:xfrm>
            <a:off x="7839079" y="4079669"/>
            <a:ext cx="609601" cy="138963"/>
          </a:xfrm>
          <a:prstGeom prst="rect">
            <a:avLst/>
          </a:prstGeom>
          <a:noFill/>
        </p:spPr>
        <p:txBody>
          <a:bodyPr wrap="none" lIns="0" tIns="0" rIns="0" bIns="0" rtlCol="0" anchor="t">
            <a:noAutofit/>
          </a:bodyPr>
          <a:lstStyle/>
          <a:p>
            <a:pPr>
              <a:lnSpc>
                <a:spcPct val="90000"/>
              </a:lnSpc>
            </a:pPr>
            <a:r>
              <a:rPr lang="en-US" sz="900" b="1" dirty="0">
                <a:solidFill>
                  <a:srgbClr val="5F5F5F"/>
                </a:solidFill>
              </a:rPr>
              <a:t>Siebel FS</a:t>
            </a:r>
          </a:p>
          <a:p>
            <a:pPr algn="r">
              <a:lnSpc>
                <a:spcPct val="90000"/>
              </a:lnSpc>
            </a:pPr>
            <a:endParaRPr lang="en-US" sz="900" b="1" dirty="0">
              <a:solidFill>
                <a:srgbClr val="5F5F5F"/>
              </a:solidFill>
            </a:endParaRPr>
          </a:p>
          <a:p>
            <a:pPr algn="r">
              <a:lnSpc>
                <a:spcPct val="90000"/>
              </a:lnSpc>
            </a:pPr>
            <a:endParaRPr lang="en-US" sz="900" b="1" dirty="0">
              <a:solidFill>
                <a:srgbClr val="5F5F5F"/>
              </a:solidFill>
            </a:endParaRPr>
          </a:p>
        </p:txBody>
      </p:sp>
      <p:grpSp>
        <p:nvGrpSpPr>
          <p:cNvPr id="18" name="Group 203"/>
          <p:cNvGrpSpPr/>
          <p:nvPr/>
        </p:nvGrpSpPr>
        <p:grpSpPr>
          <a:xfrm>
            <a:off x="6305873" y="4241681"/>
            <a:ext cx="639069" cy="695710"/>
            <a:chOff x="4174173" y="2103309"/>
            <a:chExt cx="639069" cy="695710"/>
          </a:xfrm>
        </p:grpSpPr>
        <p:grpSp>
          <p:nvGrpSpPr>
            <p:cNvPr id="19" name="Group 120"/>
            <p:cNvGrpSpPr/>
            <p:nvPr/>
          </p:nvGrpSpPr>
          <p:grpSpPr>
            <a:xfrm>
              <a:off x="4235962" y="2181412"/>
              <a:ext cx="502281" cy="548163"/>
              <a:chOff x="2505075" y="2108200"/>
              <a:chExt cx="330200" cy="360363"/>
            </a:xfrm>
            <a:solidFill>
              <a:srgbClr val="F80000"/>
            </a:solidFill>
          </p:grpSpPr>
          <p:sp>
            <p:nvSpPr>
              <p:cNvPr id="207" name="Freeform 44"/>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09" name="Freeform 45"/>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206" name="Rectangle 205"/>
            <p:cNvSpPr/>
            <p:nvPr/>
          </p:nvSpPr>
          <p:spPr>
            <a:xfrm>
              <a:off x="4174173" y="2103309"/>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grpSp>
      <p:grpSp>
        <p:nvGrpSpPr>
          <p:cNvPr id="20" name="Group 209"/>
          <p:cNvGrpSpPr/>
          <p:nvPr/>
        </p:nvGrpSpPr>
        <p:grpSpPr>
          <a:xfrm>
            <a:off x="7060253" y="4234061"/>
            <a:ext cx="639069" cy="695710"/>
            <a:chOff x="4174173" y="2103309"/>
            <a:chExt cx="639069" cy="695710"/>
          </a:xfrm>
        </p:grpSpPr>
        <p:grpSp>
          <p:nvGrpSpPr>
            <p:cNvPr id="21" name="Group 120"/>
            <p:cNvGrpSpPr/>
            <p:nvPr/>
          </p:nvGrpSpPr>
          <p:grpSpPr>
            <a:xfrm>
              <a:off x="4235962" y="2181412"/>
              <a:ext cx="502281" cy="548163"/>
              <a:chOff x="2505075" y="2108200"/>
              <a:chExt cx="330200" cy="360363"/>
            </a:xfrm>
            <a:solidFill>
              <a:srgbClr val="F80000"/>
            </a:solidFill>
          </p:grpSpPr>
          <p:sp>
            <p:nvSpPr>
              <p:cNvPr id="213" name="Freeform 44"/>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14" name="Freeform 45"/>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212" name="Rectangle 211"/>
            <p:cNvSpPr/>
            <p:nvPr/>
          </p:nvSpPr>
          <p:spPr>
            <a:xfrm>
              <a:off x="4174173" y="2103309"/>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grpSp>
      <p:grpSp>
        <p:nvGrpSpPr>
          <p:cNvPr id="22" name="Group 214"/>
          <p:cNvGrpSpPr/>
          <p:nvPr/>
        </p:nvGrpSpPr>
        <p:grpSpPr>
          <a:xfrm>
            <a:off x="7746053" y="4241681"/>
            <a:ext cx="639069" cy="695710"/>
            <a:chOff x="4174173" y="2103309"/>
            <a:chExt cx="639069" cy="695710"/>
          </a:xfrm>
        </p:grpSpPr>
        <p:grpSp>
          <p:nvGrpSpPr>
            <p:cNvPr id="23" name="Group 120"/>
            <p:cNvGrpSpPr/>
            <p:nvPr/>
          </p:nvGrpSpPr>
          <p:grpSpPr>
            <a:xfrm>
              <a:off x="4235962" y="2181412"/>
              <a:ext cx="502281" cy="548163"/>
              <a:chOff x="2505075" y="2108200"/>
              <a:chExt cx="330200" cy="360363"/>
            </a:xfrm>
            <a:solidFill>
              <a:srgbClr val="F80000"/>
            </a:solidFill>
          </p:grpSpPr>
          <p:sp>
            <p:nvSpPr>
              <p:cNvPr id="218" name="Freeform 44"/>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19" name="Freeform 45"/>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217" name="Rectangle 216"/>
            <p:cNvSpPr/>
            <p:nvPr/>
          </p:nvSpPr>
          <p:spPr>
            <a:xfrm>
              <a:off x="4174173" y="2103309"/>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grpSp>
      <p:grpSp>
        <p:nvGrpSpPr>
          <p:cNvPr id="26" name="Group 219"/>
          <p:cNvGrpSpPr/>
          <p:nvPr/>
        </p:nvGrpSpPr>
        <p:grpSpPr>
          <a:xfrm>
            <a:off x="6305873" y="3174881"/>
            <a:ext cx="639069" cy="695710"/>
            <a:chOff x="4174173" y="2103309"/>
            <a:chExt cx="639069" cy="695710"/>
          </a:xfrm>
        </p:grpSpPr>
        <p:grpSp>
          <p:nvGrpSpPr>
            <p:cNvPr id="27" name="Group 120"/>
            <p:cNvGrpSpPr/>
            <p:nvPr/>
          </p:nvGrpSpPr>
          <p:grpSpPr>
            <a:xfrm>
              <a:off x="4235962" y="2181412"/>
              <a:ext cx="502281" cy="548163"/>
              <a:chOff x="2505075" y="2108200"/>
              <a:chExt cx="330200" cy="360363"/>
            </a:xfrm>
            <a:solidFill>
              <a:srgbClr val="F80000"/>
            </a:solidFill>
          </p:grpSpPr>
          <p:sp>
            <p:nvSpPr>
              <p:cNvPr id="223" name="Freeform 44"/>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24" name="Freeform 45"/>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222" name="Rectangle 221"/>
            <p:cNvSpPr/>
            <p:nvPr/>
          </p:nvSpPr>
          <p:spPr>
            <a:xfrm>
              <a:off x="4174173" y="2103309"/>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grpSp>
      <p:cxnSp>
        <p:nvCxnSpPr>
          <p:cNvPr id="226" name="Straight Arrow Connector 225"/>
          <p:cNvCxnSpPr/>
          <p:nvPr/>
        </p:nvCxnSpPr>
        <p:spPr bwMode="auto">
          <a:xfrm>
            <a:off x="6168203" y="3746192"/>
            <a:ext cx="0" cy="510540"/>
          </a:xfrm>
          <a:prstGeom prst="straightConnector1">
            <a:avLst/>
          </a:prstGeom>
          <a:solidFill>
            <a:srgbClr val="00B8FF"/>
          </a:solidFill>
          <a:ln w="12700" cap="flat" cmpd="sng" algn="ctr">
            <a:solidFill>
              <a:srgbClr val="5F5F5F"/>
            </a:solidFill>
            <a:prstDash val="solid"/>
            <a:round/>
            <a:headEnd type="oval" w="sm" len="sm"/>
            <a:tailEnd type="oval" w="sm" len="sm"/>
          </a:ln>
          <a:effectLst/>
          <a:extLs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chemeClr val="bg2">
                      <a:alpha val="74998"/>
                    </a:schemeClr>
                  </a:outerShdw>
                </a:effectLst>
              </a14:hiddenEffects>
            </a:ext>
          </a:extLst>
        </p:spPr>
      </p:cxnSp>
      <p:cxnSp>
        <p:nvCxnSpPr>
          <p:cNvPr id="227" name="Straight Arrow Connector 226"/>
          <p:cNvCxnSpPr/>
          <p:nvPr/>
        </p:nvCxnSpPr>
        <p:spPr bwMode="auto">
          <a:xfrm>
            <a:off x="6168203" y="2709872"/>
            <a:ext cx="0" cy="510540"/>
          </a:xfrm>
          <a:prstGeom prst="straightConnector1">
            <a:avLst/>
          </a:prstGeom>
          <a:solidFill>
            <a:srgbClr val="00B8FF"/>
          </a:solidFill>
          <a:ln w="12700" cap="flat" cmpd="sng" algn="ctr">
            <a:solidFill>
              <a:srgbClr val="5F5F5F"/>
            </a:solidFill>
            <a:prstDash val="solid"/>
            <a:round/>
            <a:headEnd type="oval" w="sm" len="sm"/>
            <a:tailEnd type="oval" w="sm" len="sm"/>
          </a:ln>
          <a:effectLst/>
          <a:extLs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chemeClr val="bg2">
                      <a:alpha val="74998"/>
                    </a:schemeClr>
                  </a:outerShdw>
                </a:effectLst>
              </a14:hiddenEffects>
            </a:ext>
          </a:extLst>
        </p:spPr>
      </p:cxnSp>
      <p:grpSp>
        <p:nvGrpSpPr>
          <p:cNvPr id="28" name="Group 174"/>
          <p:cNvGrpSpPr/>
          <p:nvPr/>
        </p:nvGrpSpPr>
        <p:grpSpPr>
          <a:xfrm>
            <a:off x="5429573" y="3174881"/>
            <a:ext cx="639069" cy="695710"/>
            <a:chOff x="4174173" y="2103309"/>
            <a:chExt cx="639069" cy="695710"/>
          </a:xfrm>
        </p:grpSpPr>
        <p:grpSp>
          <p:nvGrpSpPr>
            <p:cNvPr id="29" name="Group 120"/>
            <p:cNvGrpSpPr/>
            <p:nvPr/>
          </p:nvGrpSpPr>
          <p:grpSpPr>
            <a:xfrm>
              <a:off x="4235962" y="2181412"/>
              <a:ext cx="502281" cy="548163"/>
              <a:chOff x="2505075" y="2108200"/>
              <a:chExt cx="330200" cy="360363"/>
            </a:xfrm>
            <a:solidFill>
              <a:srgbClr val="F80000"/>
            </a:solidFill>
          </p:grpSpPr>
          <p:sp>
            <p:nvSpPr>
              <p:cNvPr id="180" name="Freeform 44"/>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81" name="Freeform 45"/>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179" name="Rectangle 178"/>
            <p:cNvSpPr/>
            <p:nvPr/>
          </p:nvSpPr>
          <p:spPr>
            <a:xfrm>
              <a:off x="4174173" y="2103309"/>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grpSp>
      <p:grpSp>
        <p:nvGrpSpPr>
          <p:cNvPr id="30" name="Group 227"/>
          <p:cNvGrpSpPr/>
          <p:nvPr/>
        </p:nvGrpSpPr>
        <p:grpSpPr>
          <a:xfrm>
            <a:off x="5861423" y="2024261"/>
            <a:ext cx="639069" cy="695710"/>
            <a:chOff x="8857983" y="2103309"/>
            <a:chExt cx="639069" cy="695710"/>
          </a:xfrm>
        </p:grpSpPr>
        <p:grpSp>
          <p:nvGrpSpPr>
            <p:cNvPr id="31" name="Group 112"/>
            <p:cNvGrpSpPr/>
            <p:nvPr/>
          </p:nvGrpSpPr>
          <p:grpSpPr>
            <a:xfrm>
              <a:off x="8927940" y="2183827"/>
              <a:ext cx="504696" cy="555406"/>
              <a:chOff x="7058025" y="2714625"/>
              <a:chExt cx="331788" cy="365125"/>
            </a:xfrm>
            <a:solidFill>
              <a:srgbClr val="F80000"/>
            </a:solidFill>
          </p:grpSpPr>
          <p:sp>
            <p:nvSpPr>
              <p:cNvPr id="231" name="Freeform 38"/>
              <p:cNvSpPr>
                <a:spLocks noChangeArrowheads="1"/>
              </p:cNvSpPr>
              <p:nvPr/>
            </p:nvSpPr>
            <p:spPr bwMode="auto">
              <a:xfrm>
                <a:off x="7058025" y="2714625"/>
                <a:ext cx="331788" cy="365125"/>
              </a:xfrm>
              <a:custGeom>
                <a:avLst/>
                <a:gdLst>
                  <a:gd name="T0" fmla="*/ 869 w 921"/>
                  <a:gd name="T1" fmla="*/ 0 h 1014"/>
                  <a:gd name="T2" fmla="*/ 917 w 921"/>
                  <a:gd name="T3" fmla="*/ 62 h 1014"/>
                  <a:gd name="T4" fmla="*/ 917 w 921"/>
                  <a:gd name="T5" fmla="*/ 962 h 1014"/>
                  <a:gd name="T6" fmla="*/ 867 w 921"/>
                  <a:gd name="T7" fmla="*/ 1013 h 1014"/>
                  <a:gd name="T8" fmla="*/ 51 w 921"/>
                  <a:gd name="T9" fmla="*/ 1013 h 1014"/>
                  <a:gd name="T10" fmla="*/ 0 w 921"/>
                  <a:gd name="T11" fmla="*/ 962 h 1014"/>
                  <a:gd name="T12" fmla="*/ 0 w 921"/>
                  <a:gd name="T13" fmla="*/ 533 h 1014"/>
                  <a:gd name="T14" fmla="*/ 147 w 921"/>
                  <a:gd name="T15" fmla="*/ 533 h 1014"/>
                  <a:gd name="T16" fmla="*/ 147 w 921"/>
                  <a:gd name="T17" fmla="*/ 725 h 1014"/>
                  <a:gd name="T18" fmla="*/ 223 w 921"/>
                  <a:gd name="T19" fmla="*/ 801 h 1014"/>
                  <a:gd name="T20" fmla="*/ 387 w 921"/>
                  <a:gd name="T21" fmla="*/ 801 h 1014"/>
                  <a:gd name="T22" fmla="*/ 463 w 921"/>
                  <a:gd name="T23" fmla="*/ 725 h 1014"/>
                  <a:gd name="T24" fmla="*/ 463 w 921"/>
                  <a:gd name="T25" fmla="*/ 556 h 1014"/>
                  <a:gd name="T26" fmla="*/ 646 w 921"/>
                  <a:gd name="T27" fmla="*/ 731 h 1014"/>
                  <a:gd name="T28" fmla="*/ 621 w 921"/>
                  <a:gd name="T29" fmla="*/ 756 h 1014"/>
                  <a:gd name="T30" fmla="*/ 723 w 921"/>
                  <a:gd name="T31" fmla="*/ 782 h 1014"/>
                  <a:gd name="T32" fmla="*/ 694 w 921"/>
                  <a:gd name="T33" fmla="*/ 680 h 1014"/>
                  <a:gd name="T34" fmla="*/ 669 w 921"/>
                  <a:gd name="T35" fmla="*/ 705 h 1014"/>
                  <a:gd name="T36" fmla="*/ 488 w 921"/>
                  <a:gd name="T37" fmla="*/ 530 h 1014"/>
                  <a:gd name="T38" fmla="*/ 723 w 921"/>
                  <a:gd name="T39" fmla="*/ 530 h 1014"/>
                  <a:gd name="T40" fmla="*/ 723 w 921"/>
                  <a:gd name="T41" fmla="*/ 564 h 1014"/>
                  <a:gd name="T42" fmla="*/ 813 w 921"/>
                  <a:gd name="T43" fmla="*/ 511 h 1014"/>
                  <a:gd name="T44" fmla="*/ 723 w 921"/>
                  <a:gd name="T45" fmla="*/ 457 h 1014"/>
                  <a:gd name="T46" fmla="*/ 723 w 921"/>
                  <a:gd name="T47" fmla="*/ 491 h 1014"/>
                  <a:gd name="T48" fmla="*/ 491 w 921"/>
                  <a:gd name="T49" fmla="*/ 491 h 1014"/>
                  <a:gd name="T50" fmla="*/ 672 w 921"/>
                  <a:gd name="T51" fmla="*/ 316 h 1014"/>
                  <a:gd name="T52" fmla="*/ 697 w 921"/>
                  <a:gd name="T53" fmla="*/ 341 h 1014"/>
                  <a:gd name="T54" fmla="*/ 726 w 921"/>
                  <a:gd name="T55" fmla="*/ 240 h 1014"/>
                  <a:gd name="T56" fmla="*/ 624 w 921"/>
                  <a:gd name="T57" fmla="*/ 265 h 1014"/>
                  <a:gd name="T58" fmla="*/ 649 w 921"/>
                  <a:gd name="T59" fmla="*/ 290 h 1014"/>
                  <a:gd name="T60" fmla="*/ 466 w 921"/>
                  <a:gd name="T61" fmla="*/ 465 h 1014"/>
                  <a:gd name="T62" fmla="*/ 466 w 921"/>
                  <a:gd name="T63" fmla="*/ 296 h 1014"/>
                  <a:gd name="T64" fmla="*/ 390 w 921"/>
                  <a:gd name="T65" fmla="*/ 220 h 1014"/>
                  <a:gd name="T66" fmla="*/ 226 w 921"/>
                  <a:gd name="T67" fmla="*/ 220 h 1014"/>
                  <a:gd name="T68" fmla="*/ 150 w 921"/>
                  <a:gd name="T69" fmla="*/ 296 h 1014"/>
                  <a:gd name="T70" fmla="*/ 150 w 921"/>
                  <a:gd name="T71" fmla="*/ 488 h 1014"/>
                  <a:gd name="T72" fmla="*/ 3 w 921"/>
                  <a:gd name="T73" fmla="*/ 488 h 1014"/>
                  <a:gd name="T74" fmla="*/ 3 w 921"/>
                  <a:gd name="T75" fmla="*/ 51 h 1014"/>
                  <a:gd name="T76" fmla="*/ 54 w 921"/>
                  <a:gd name="T77" fmla="*/ 0 h 1014"/>
                  <a:gd name="T78" fmla="*/ 869 w 921"/>
                  <a:gd name="T79" fmla="*/ 0 h 10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921" h="1014">
                    <a:moveTo>
                      <a:pt x="869" y="0"/>
                    </a:moveTo>
                    <a:cubicBezTo>
                      <a:pt x="898" y="0"/>
                      <a:pt x="920" y="22"/>
                      <a:pt x="917" y="62"/>
                    </a:cubicBezTo>
                    <a:lnTo>
                      <a:pt x="917" y="962"/>
                    </a:lnTo>
                    <a:cubicBezTo>
                      <a:pt x="917" y="990"/>
                      <a:pt x="895" y="1013"/>
                      <a:pt x="867" y="1013"/>
                    </a:cubicBezTo>
                    <a:lnTo>
                      <a:pt x="51" y="1013"/>
                    </a:lnTo>
                    <a:cubicBezTo>
                      <a:pt x="23" y="1013"/>
                      <a:pt x="0" y="990"/>
                      <a:pt x="0" y="962"/>
                    </a:cubicBezTo>
                    <a:lnTo>
                      <a:pt x="0" y="533"/>
                    </a:lnTo>
                    <a:lnTo>
                      <a:pt x="147" y="533"/>
                    </a:lnTo>
                    <a:lnTo>
                      <a:pt x="147" y="725"/>
                    </a:lnTo>
                    <a:cubicBezTo>
                      <a:pt x="147" y="767"/>
                      <a:pt x="181" y="801"/>
                      <a:pt x="223" y="801"/>
                    </a:cubicBezTo>
                    <a:lnTo>
                      <a:pt x="387" y="801"/>
                    </a:lnTo>
                    <a:cubicBezTo>
                      <a:pt x="429" y="801"/>
                      <a:pt x="463" y="767"/>
                      <a:pt x="463" y="725"/>
                    </a:cubicBezTo>
                    <a:lnTo>
                      <a:pt x="463" y="556"/>
                    </a:lnTo>
                    <a:lnTo>
                      <a:pt x="646" y="731"/>
                    </a:lnTo>
                    <a:lnTo>
                      <a:pt x="621" y="756"/>
                    </a:lnTo>
                    <a:lnTo>
                      <a:pt x="723" y="782"/>
                    </a:lnTo>
                    <a:lnTo>
                      <a:pt x="694" y="680"/>
                    </a:lnTo>
                    <a:lnTo>
                      <a:pt x="669" y="705"/>
                    </a:lnTo>
                    <a:lnTo>
                      <a:pt x="488" y="530"/>
                    </a:lnTo>
                    <a:lnTo>
                      <a:pt x="723" y="530"/>
                    </a:lnTo>
                    <a:lnTo>
                      <a:pt x="723" y="564"/>
                    </a:lnTo>
                    <a:lnTo>
                      <a:pt x="813" y="511"/>
                    </a:lnTo>
                    <a:lnTo>
                      <a:pt x="723" y="457"/>
                    </a:lnTo>
                    <a:lnTo>
                      <a:pt x="723" y="491"/>
                    </a:lnTo>
                    <a:lnTo>
                      <a:pt x="491" y="491"/>
                    </a:lnTo>
                    <a:lnTo>
                      <a:pt x="672" y="316"/>
                    </a:lnTo>
                    <a:lnTo>
                      <a:pt x="697" y="341"/>
                    </a:lnTo>
                    <a:lnTo>
                      <a:pt x="726" y="240"/>
                    </a:lnTo>
                    <a:lnTo>
                      <a:pt x="624" y="265"/>
                    </a:lnTo>
                    <a:lnTo>
                      <a:pt x="649" y="290"/>
                    </a:lnTo>
                    <a:lnTo>
                      <a:pt x="466" y="465"/>
                    </a:lnTo>
                    <a:lnTo>
                      <a:pt x="466" y="296"/>
                    </a:lnTo>
                    <a:cubicBezTo>
                      <a:pt x="466" y="254"/>
                      <a:pt x="432" y="220"/>
                      <a:pt x="390" y="220"/>
                    </a:cubicBezTo>
                    <a:lnTo>
                      <a:pt x="226" y="220"/>
                    </a:lnTo>
                    <a:cubicBezTo>
                      <a:pt x="184" y="220"/>
                      <a:pt x="150" y="254"/>
                      <a:pt x="150" y="296"/>
                    </a:cubicBezTo>
                    <a:lnTo>
                      <a:pt x="150" y="488"/>
                    </a:lnTo>
                    <a:lnTo>
                      <a:pt x="3" y="488"/>
                    </a:lnTo>
                    <a:lnTo>
                      <a:pt x="3" y="51"/>
                    </a:lnTo>
                    <a:cubicBezTo>
                      <a:pt x="3" y="22"/>
                      <a:pt x="26" y="0"/>
                      <a:pt x="54" y="0"/>
                    </a:cubicBezTo>
                    <a:lnTo>
                      <a:pt x="869" y="0"/>
                    </a:lnTo>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32" name="Freeform 39"/>
              <p:cNvSpPr>
                <a:spLocks noChangeArrowheads="1"/>
              </p:cNvSpPr>
              <p:nvPr/>
            </p:nvSpPr>
            <p:spPr bwMode="auto">
              <a:xfrm>
                <a:off x="7124700" y="2806700"/>
                <a:ext cx="87313" cy="179388"/>
              </a:xfrm>
              <a:custGeom>
                <a:avLst/>
                <a:gdLst>
                  <a:gd name="T0" fmla="*/ 0 w 244"/>
                  <a:gd name="T1" fmla="*/ 460 h 500"/>
                  <a:gd name="T2" fmla="*/ 0 w 244"/>
                  <a:gd name="T3" fmla="*/ 271 h 500"/>
                  <a:gd name="T4" fmla="*/ 130 w 244"/>
                  <a:gd name="T5" fmla="*/ 271 h 500"/>
                  <a:gd name="T6" fmla="*/ 130 w 244"/>
                  <a:gd name="T7" fmla="*/ 304 h 500"/>
                  <a:gd name="T8" fmla="*/ 221 w 244"/>
                  <a:gd name="T9" fmla="*/ 251 h 500"/>
                  <a:gd name="T10" fmla="*/ 130 w 244"/>
                  <a:gd name="T11" fmla="*/ 197 h 500"/>
                  <a:gd name="T12" fmla="*/ 130 w 244"/>
                  <a:gd name="T13" fmla="*/ 231 h 500"/>
                  <a:gd name="T14" fmla="*/ 0 w 244"/>
                  <a:gd name="T15" fmla="*/ 231 h 500"/>
                  <a:gd name="T16" fmla="*/ 0 w 244"/>
                  <a:gd name="T17" fmla="*/ 39 h 500"/>
                  <a:gd name="T18" fmla="*/ 40 w 244"/>
                  <a:gd name="T19" fmla="*/ 0 h 500"/>
                  <a:gd name="T20" fmla="*/ 204 w 244"/>
                  <a:gd name="T21" fmla="*/ 0 h 500"/>
                  <a:gd name="T22" fmla="*/ 243 w 244"/>
                  <a:gd name="T23" fmla="*/ 39 h 500"/>
                  <a:gd name="T24" fmla="*/ 243 w 244"/>
                  <a:gd name="T25" fmla="*/ 460 h 500"/>
                  <a:gd name="T26" fmla="*/ 204 w 244"/>
                  <a:gd name="T27" fmla="*/ 499 h 500"/>
                  <a:gd name="T28" fmla="*/ 40 w 244"/>
                  <a:gd name="T29" fmla="*/ 499 h 500"/>
                  <a:gd name="T30" fmla="*/ 0 w 244"/>
                  <a:gd name="T31" fmla="*/ 460 h 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44" h="500">
                    <a:moveTo>
                      <a:pt x="0" y="460"/>
                    </a:moveTo>
                    <a:lnTo>
                      <a:pt x="0" y="271"/>
                    </a:lnTo>
                    <a:lnTo>
                      <a:pt x="130" y="271"/>
                    </a:lnTo>
                    <a:lnTo>
                      <a:pt x="130" y="304"/>
                    </a:lnTo>
                    <a:lnTo>
                      <a:pt x="221" y="251"/>
                    </a:lnTo>
                    <a:lnTo>
                      <a:pt x="130" y="197"/>
                    </a:lnTo>
                    <a:lnTo>
                      <a:pt x="130" y="231"/>
                    </a:lnTo>
                    <a:lnTo>
                      <a:pt x="0" y="231"/>
                    </a:lnTo>
                    <a:lnTo>
                      <a:pt x="0" y="39"/>
                    </a:lnTo>
                    <a:cubicBezTo>
                      <a:pt x="0" y="17"/>
                      <a:pt x="17" y="0"/>
                      <a:pt x="40" y="0"/>
                    </a:cubicBezTo>
                    <a:lnTo>
                      <a:pt x="204" y="0"/>
                    </a:lnTo>
                    <a:cubicBezTo>
                      <a:pt x="226" y="0"/>
                      <a:pt x="243" y="17"/>
                      <a:pt x="243" y="39"/>
                    </a:cubicBezTo>
                    <a:lnTo>
                      <a:pt x="243" y="460"/>
                    </a:lnTo>
                    <a:cubicBezTo>
                      <a:pt x="243" y="482"/>
                      <a:pt x="226" y="499"/>
                      <a:pt x="204" y="499"/>
                    </a:cubicBezTo>
                    <a:lnTo>
                      <a:pt x="40" y="499"/>
                    </a:lnTo>
                    <a:cubicBezTo>
                      <a:pt x="17" y="499"/>
                      <a:pt x="0" y="482"/>
                      <a:pt x="0" y="460"/>
                    </a:cubicBezTo>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230" name="Rectangle 229"/>
            <p:cNvSpPr/>
            <p:nvPr/>
          </p:nvSpPr>
          <p:spPr>
            <a:xfrm>
              <a:off x="8857983" y="2103309"/>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grpSp>
      <p:sp>
        <p:nvSpPr>
          <p:cNvPr id="234" name="Rectangle 233"/>
          <p:cNvSpPr/>
          <p:nvPr/>
        </p:nvSpPr>
        <p:spPr>
          <a:xfrm>
            <a:off x="5332181" y="1940251"/>
            <a:ext cx="1615359" cy="922021"/>
          </a:xfrm>
          <a:prstGeom prst="rect">
            <a:avLst/>
          </a:prstGeom>
          <a:noFill/>
          <a:ln w="19050">
            <a:solidFill>
              <a:schemeClr val="accent3"/>
            </a:solidFill>
            <a:prstDash val="sysDash"/>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lvl="0">
              <a:lnSpc>
                <a:spcPct val="90000"/>
              </a:lnSpc>
            </a:pPr>
            <a:r>
              <a:rPr lang="en-US" sz="900" dirty="0">
                <a:solidFill>
                  <a:srgbClr val="FF7700"/>
                </a:solidFill>
              </a:rPr>
              <a:t>Subnet D</a:t>
            </a:r>
          </a:p>
        </p:txBody>
      </p:sp>
      <p:sp>
        <p:nvSpPr>
          <p:cNvPr id="239" name="TextBox 238"/>
          <p:cNvSpPr txBox="1"/>
          <p:nvPr/>
        </p:nvSpPr>
        <p:spPr>
          <a:xfrm>
            <a:off x="6962780" y="4079669"/>
            <a:ext cx="800100" cy="276123"/>
          </a:xfrm>
          <a:prstGeom prst="rect">
            <a:avLst/>
          </a:prstGeom>
          <a:noFill/>
        </p:spPr>
        <p:txBody>
          <a:bodyPr wrap="none" lIns="0" tIns="0" rIns="0" bIns="0" rtlCol="0" anchor="t">
            <a:noAutofit/>
          </a:bodyPr>
          <a:lstStyle/>
          <a:p>
            <a:pPr algn="r">
              <a:lnSpc>
                <a:spcPct val="90000"/>
              </a:lnSpc>
            </a:pPr>
            <a:r>
              <a:rPr lang="en-US" sz="900" b="1" dirty="0">
                <a:solidFill>
                  <a:srgbClr val="5F5F5F"/>
                </a:solidFill>
              </a:rPr>
              <a:t>Siebel GW &amp; SM </a:t>
            </a:r>
          </a:p>
        </p:txBody>
      </p:sp>
      <p:sp>
        <p:nvSpPr>
          <p:cNvPr id="240" name="Title 1"/>
          <p:cNvSpPr txBox="1">
            <a:spLocks/>
          </p:cNvSpPr>
          <p:nvPr/>
        </p:nvSpPr>
        <p:spPr>
          <a:xfrm>
            <a:off x="627062" y="3230884"/>
            <a:ext cx="3864928" cy="2926080"/>
          </a:xfrm>
          <a:prstGeom prst="rect">
            <a:avLst/>
          </a:prstGeom>
        </p:spPr>
        <p:txBody>
          <a:bodyPr vert="horz" lIns="0" tIns="0" rIns="0" bIns="0" rtlCol="0" anchor="b">
            <a:noAutofit/>
          </a:bodyPr>
          <a:lstStyle>
            <a:lvl1pPr algn="l" defTabSz="914400" rtl="0" eaLnBrk="1" latinLnBrk="0" hangingPunct="1">
              <a:lnSpc>
                <a:spcPct val="80000"/>
              </a:lnSpc>
              <a:spcBef>
                <a:spcPct val="0"/>
              </a:spcBef>
              <a:buNone/>
              <a:defRPr sz="3600" kern="1200">
                <a:solidFill>
                  <a:schemeClr val="tx1"/>
                </a:solidFill>
                <a:latin typeface="+mj-lt"/>
                <a:ea typeface="+mj-ea"/>
                <a:cs typeface="+mj-cs"/>
              </a:defRPr>
            </a:lvl1pPr>
          </a:lstStyle>
          <a:p>
            <a:endParaRPr lang="en-US" sz="1600" dirty="0">
              <a:solidFill>
                <a:srgbClr val="000000"/>
              </a:solidFill>
            </a:endParaRPr>
          </a:p>
        </p:txBody>
      </p:sp>
      <p:grpSp>
        <p:nvGrpSpPr>
          <p:cNvPr id="32" name="Group 240"/>
          <p:cNvGrpSpPr/>
          <p:nvPr/>
        </p:nvGrpSpPr>
        <p:grpSpPr>
          <a:xfrm flipV="1">
            <a:off x="7355154" y="4980630"/>
            <a:ext cx="2983286" cy="967742"/>
            <a:chOff x="9530256" y="3824902"/>
            <a:chExt cx="514957" cy="512594"/>
          </a:xfrm>
        </p:grpSpPr>
        <p:cxnSp>
          <p:nvCxnSpPr>
            <p:cNvPr id="242" name="Straight Arrow Connector 241"/>
            <p:cNvCxnSpPr/>
            <p:nvPr/>
          </p:nvCxnSpPr>
          <p:spPr bwMode="auto">
            <a:xfrm flipH="1">
              <a:off x="9530403" y="3824902"/>
              <a:ext cx="514810" cy="0"/>
            </a:xfrm>
            <a:prstGeom prst="straightConnector1">
              <a:avLst/>
            </a:prstGeom>
            <a:solidFill>
              <a:srgbClr val="00B8FF"/>
            </a:solidFill>
            <a:ln w="12700" cap="flat" cmpd="sng" algn="ctr">
              <a:solidFill>
                <a:schemeClr val="tx1"/>
              </a:solidFill>
              <a:prstDash val="solid"/>
              <a:round/>
              <a:headEnd type="oval" w="sm" len="sm"/>
              <a:tailEnd type="oval" w="sm" len="sm"/>
            </a:ln>
            <a:effectLst/>
            <a:extLs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chemeClr val="bg2">
                        <a:alpha val="74998"/>
                      </a:schemeClr>
                    </a:outerShdw>
                  </a:effectLst>
                </a14:hiddenEffects>
              </a:ext>
            </a:extLst>
          </p:spPr>
        </p:cxnSp>
        <p:cxnSp>
          <p:nvCxnSpPr>
            <p:cNvPr id="243" name="Straight Arrow Connector 242"/>
            <p:cNvCxnSpPr/>
            <p:nvPr/>
          </p:nvCxnSpPr>
          <p:spPr bwMode="auto">
            <a:xfrm rot="5400000">
              <a:off x="9274447" y="4081688"/>
              <a:ext cx="511617" cy="0"/>
            </a:xfrm>
            <a:prstGeom prst="straightConnector1">
              <a:avLst/>
            </a:prstGeom>
            <a:solidFill>
              <a:srgbClr val="00B8FF"/>
            </a:solidFill>
            <a:ln w="12700" cap="flat" cmpd="sng" algn="ctr">
              <a:solidFill>
                <a:schemeClr val="tx1"/>
              </a:solidFill>
              <a:prstDash val="solid"/>
              <a:round/>
              <a:headEnd type="oval" w="sm" len="sm"/>
              <a:tailEnd type="oval" w="sm" len="sm"/>
            </a:ln>
            <a:effectLst/>
            <a:extLs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chemeClr val="bg2">
                        <a:alpha val="74998"/>
                      </a:schemeClr>
                    </a:outerShdw>
                  </a:effectLst>
                </a14:hiddenEffects>
              </a:ext>
            </a:extLst>
          </p:spPr>
        </p:cxnSp>
      </p:grpSp>
      <p:sp>
        <p:nvSpPr>
          <p:cNvPr id="244" name="Rectangle 243"/>
          <p:cNvSpPr/>
          <p:nvPr/>
        </p:nvSpPr>
        <p:spPr>
          <a:xfrm>
            <a:off x="5309241" y="4045087"/>
            <a:ext cx="891539" cy="216982"/>
          </a:xfrm>
          <a:prstGeom prst="rect">
            <a:avLst/>
          </a:prstGeom>
        </p:spPr>
        <p:txBody>
          <a:bodyPr wrap="square">
            <a:spAutoFit/>
          </a:bodyPr>
          <a:lstStyle/>
          <a:p>
            <a:pPr lvl="0">
              <a:lnSpc>
                <a:spcPct val="90000"/>
              </a:lnSpc>
            </a:pPr>
            <a:r>
              <a:rPr lang="en-US" sz="900" dirty="0">
                <a:solidFill>
                  <a:srgbClr val="FF7700"/>
                </a:solidFill>
              </a:rPr>
              <a:t>Subnet B</a:t>
            </a:r>
          </a:p>
        </p:txBody>
      </p:sp>
      <p:sp>
        <p:nvSpPr>
          <p:cNvPr id="245" name="TextBox 244"/>
          <p:cNvSpPr txBox="1"/>
          <p:nvPr/>
        </p:nvSpPr>
        <p:spPr>
          <a:xfrm>
            <a:off x="10353679" y="5886163"/>
            <a:ext cx="506643" cy="123169"/>
          </a:xfrm>
          <a:prstGeom prst="rect">
            <a:avLst/>
          </a:prstGeom>
          <a:noFill/>
        </p:spPr>
        <p:txBody>
          <a:bodyPr wrap="none" lIns="0" tIns="0" rIns="0" bIns="0" rtlCol="0" anchor="t">
            <a:noAutofit/>
          </a:bodyPr>
          <a:lstStyle/>
          <a:p>
            <a:pPr algn="r">
              <a:lnSpc>
                <a:spcPct val="90000"/>
              </a:lnSpc>
            </a:pPr>
            <a:r>
              <a:rPr lang="en-US" sz="900" b="1" dirty="0">
                <a:solidFill>
                  <a:srgbClr val="5F5F5F"/>
                </a:solidFill>
              </a:rPr>
              <a:t>siebns.dat</a:t>
            </a:r>
          </a:p>
        </p:txBody>
      </p:sp>
      <p:grpSp>
        <p:nvGrpSpPr>
          <p:cNvPr id="33" name="Group 246"/>
          <p:cNvGrpSpPr/>
          <p:nvPr/>
        </p:nvGrpSpPr>
        <p:grpSpPr>
          <a:xfrm>
            <a:off x="7414205" y="754692"/>
            <a:ext cx="902494" cy="892643"/>
            <a:chOff x="5525115" y="2102017"/>
            <a:chExt cx="986918" cy="976146"/>
          </a:xfrm>
        </p:grpSpPr>
        <p:grpSp>
          <p:nvGrpSpPr>
            <p:cNvPr id="34" name="Group 4"/>
            <p:cNvGrpSpPr/>
            <p:nvPr/>
          </p:nvGrpSpPr>
          <p:grpSpPr>
            <a:xfrm>
              <a:off x="5591540" y="2826344"/>
              <a:ext cx="499377" cy="237443"/>
              <a:chOff x="5591540" y="2826344"/>
              <a:chExt cx="499377" cy="237443"/>
            </a:xfrm>
            <a:solidFill>
              <a:schemeClr val="accent1"/>
            </a:solidFill>
          </p:grpSpPr>
          <p:grpSp>
            <p:nvGrpSpPr>
              <p:cNvPr id="35" name="Group 3"/>
              <p:cNvGrpSpPr/>
              <p:nvPr/>
            </p:nvGrpSpPr>
            <p:grpSpPr>
              <a:xfrm>
                <a:off x="5618159" y="2826344"/>
                <a:ext cx="446138" cy="83052"/>
                <a:chOff x="5600058" y="2826344"/>
                <a:chExt cx="446138" cy="83052"/>
              </a:xfrm>
              <a:grpFill/>
            </p:grpSpPr>
            <p:sp>
              <p:nvSpPr>
                <p:cNvPr id="266" name="Freeform 155"/>
                <p:cNvSpPr>
                  <a:spLocks noChangeArrowheads="1"/>
                </p:cNvSpPr>
                <p:nvPr/>
              </p:nvSpPr>
              <p:spPr bwMode="auto">
                <a:xfrm>
                  <a:off x="5600058" y="2826344"/>
                  <a:ext cx="17036" cy="80922"/>
                </a:xfrm>
                <a:custGeom>
                  <a:avLst/>
                  <a:gdLst>
                    <a:gd name="T0" fmla="*/ 0 w 72"/>
                    <a:gd name="T1" fmla="*/ 0 h 337"/>
                    <a:gd name="T2" fmla="*/ 71 w 72"/>
                    <a:gd name="T3" fmla="*/ 0 h 337"/>
                    <a:gd name="T4" fmla="*/ 71 w 72"/>
                    <a:gd name="T5" fmla="*/ 336 h 337"/>
                    <a:gd name="T6" fmla="*/ 0 w 72"/>
                    <a:gd name="T7" fmla="*/ 336 h 337"/>
                    <a:gd name="T8" fmla="*/ 0 w 72"/>
                    <a:gd name="T9" fmla="*/ 0 h 337"/>
                  </a:gdLst>
                  <a:ahLst/>
                  <a:cxnLst>
                    <a:cxn ang="0">
                      <a:pos x="T0" y="T1"/>
                    </a:cxn>
                    <a:cxn ang="0">
                      <a:pos x="T2" y="T3"/>
                    </a:cxn>
                    <a:cxn ang="0">
                      <a:pos x="T4" y="T5"/>
                    </a:cxn>
                    <a:cxn ang="0">
                      <a:pos x="T6" y="T7"/>
                    </a:cxn>
                    <a:cxn ang="0">
                      <a:pos x="T8" y="T9"/>
                    </a:cxn>
                  </a:cxnLst>
                  <a:rect l="0" t="0" r="r" b="b"/>
                  <a:pathLst>
                    <a:path w="72" h="337">
                      <a:moveTo>
                        <a:pt x="0" y="0"/>
                      </a:moveTo>
                      <a:lnTo>
                        <a:pt x="71" y="0"/>
                      </a:lnTo>
                      <a:lnTo>
                        <a:pt x="71" y="336"/>
                      </a:lnTo>
                      <a:lnTo>
                        <a:pt x="0" y="336"/>
                      </a:lnTo>
                      <a:lnTo>
                        <a:pt x="0" y="0"/>
                      </a:lnTo>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67" name="Freeform 156"/>
                <p:cNvSpPr>
                  <a:spLocks noChangeArrowheads="1"/>
                </p:cNvSpPr>
                <p:nvPr/>
              </p:nvSpPr>
              <p:spPr bwMode="auto">
                <a:xfrm>
                  <a:off x="5637325" y="2850833"/>
                  <a:ext cx="53238" cy="58563"/>
                </a:xfrm>
                <a:custGeom>
                  <a:avLst/>
                  <a:gdLst>
                    <a:gd name="T0" fmla="*/ 0 w 222"/>
                    <a:gd name="T1" fmla="*/ 45 h 243"/>
                    <a:gd name="T2" fmla="*/ 0 w 222"/>
                    <a:gd name="T3" fmla="*/ 2 h 243"/>
                    <a:gd name="T4" fmla="*/ 65 w 222"/>
                    <a:gd name="T5" fmla="*/ 2 h 243"/>
                    <a:gd name="T6" fmla="*/ 68 w 222"/>
                    <a:gd name="T7" fmla="*/ 39 h 243"/>
                    <a:gd name="T8" fmla="*/ 144 w 222"/>
                    <a:gd name="T9" fmla="*/ 0 h 243"/>
                    <a:gd name="T10" fmla="*/ 215 w 222"/>
                    <a:gd name="T11" fmla="*/ 45 h 243"/>
                    <a:gd name="T12" fmla="*/ 221 w 222"/>
                    <a:gd name="T13" fmla="*/ 115 h 243"/>
                    <a:gd name="T14" fmla="*/ 221 w 222"/>
                    <a:gd name="T15" fmla="*/ 242 h 243"/>
                    <a:gd name="T16" fmla="*/ 150 w 222"/>
                    <a:gd name="T17" fmla="*/ 242 h 243"/>
                    <a:gd name="T18" fmla="*/ 150 w 222"/>
                    <a:gd name="T19" fmla="*/ 95 h 243"/>
                    <a:gd name="T20" fmla="*/ 147 w 222"/>
                    <a:gd name="T21" fmla="*/ 70 h 243"/>
                    <a:gd name="T22" fmla="*/ 113 w 222"/>
                    <a:gd name="T23" fmla="*/ 50 h 243"/>
                    <a:gd name="T24" fmla="*/ 77 w 222"/>
                    <a:gd name="T25" fmla="*/ 67 h 243"/>
                    <a:gd name="T26" fmla="*/ 68 w 222"/>
                    <a:gd name="T27" fmla="*/ 104 h 243"/>
                    <a:gd name="T28" fmla="*/ 68 w 222"/>
                    <a:gd name="T29" fmla="*/ 242 h 243"/>
                    <a:gd name="T30" fmla="*/ 0 w 222"/>
                    <a:gd name="T31" fmla="*/ 242 h 243"/>
                    <a:gd name="T32" fmla="*/ 0 w 222"/>
                    <a:gd name="T33" fmla="*/ 45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2" h="243">
                      <a:moveTo>
                        <a:pt x="0" y="45"/>
                      </a:moveTo>
                      <a:cubicBezTo>
                        <a:pt x="0" y="45"/>
                        <a:pt x="0" y="19"/>
                        <a:pt x="0" y="2"/>
                      </a:cubicBezTo>
                      <a:lnTo>
                        <a:pt x="65" y="2"/>
                      </a:lnTo>
                      <a:lnTo>
                        <a:pt x="68" y="39"/>
                      </a:lnTo>
                      <a:cubicBezTo>
                        <a:pt x="74" y="28"/>
                        <a:pt x="94" y="0"/>
                        <a:pt x="144" y="0"/>
                      </a:cubicBezTo>
                      <a:cubicBezTo>
                        <a:pt x="189" y="0"/>
                        <a:pt x="209" y="28"/>
                        <a:pt x="215" y="45"/>
                      </a:cubicBezTo>
                      <a:cubicBezTo>
                        <a:pt x="221" y="59"/>
                        <a:pt x="221" y="70"/>
                        <a:pt x="221" y="115"/>
                      </a:cubicBezTo>
                      <a:lnTo>
                        <a:pt x="221" y="242"/>
                      </a:lnTo>
                      <a:lnTo>
                        <a:pt x="150" y="242"/>
                      </a:lnTo>
                      <a:lnTo>
                        <a:pt x="150" y="95"/>
                      </a:lnTo>
                      <a:cubicBezTo>
                        <a:pt x="150" y="87"/>
                        <a:pt x="150" y="79"/>
                        <a:pt x="147" y="70"/>
                      </a:cubicBezTo>
                      <a:cubicBezTo>
                        <a:pt x="142" y="59"/>
                        <a:pt x="130" y="50"/>
                        <a:pt x="113" y="50"/>
                      </a:cubicBezTo>
                      <a:cubicBezTo>
                        <a:pt x="99" y="50"/>
                        <a:pt x="85" y="56"/>
                        <a:pt x="77" y="67"/>
                      </a:cubicBezTo>
                      <a:cubicBezTo>
                        <a:pt x="74" y="73"/>
                        <a:pt x="68" y="84"/>
                        <a:pt x="68" y="104"/>
                      </a:cubicBezTo>
                      <a:lnTo>
                        <a:pt x="68" y="242"/>
                      </a:lnTo>
                      <a:lnTo>
                        <a:pt x="0" y="242"/>
                      </a:lnTo>
                      <a:lnTo>
                        <a:pt x="0" y="45"/>
                      </a:lnTo>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68" name="Freeform 157"/>
                <p:cNvSpPr>
                  <a:spLocks noChangeArrowheads="1"/>
                </p:cNvSpPr>
                <p:nvPr/>
              </p:nvSpPr>
              <p:spPr bwMode="auto">
                <a:xfrm>
                  <a:off x="5704406" y="2834862"/>
                  <a:ext cx="40461" cy="74534"/>
                </a:xfrm>
                <a:custGeom>
                  <a:avLst/>
                  <a:gdLst>
                    <a:gd name="T0" fmla="*/ 113 w 169"/>
                    <a:gd name="T1" fmla="*/ 307 h 308"/>
                    <a:gd name="T2" fmla="*/ 45 w 169"/>
                    <a:gd name="T3" fmla="*/ 245 h 308"/>
                    <a:gd name="T4" fmla="*/ 45 w 169"/>
                    <a:gd name="T5" fmla="*/ 115 h 308"/>
                    <a:gd name="T6" fmla="*/ 0 w 169"/>
                    <a:gd name="T7" fmla="*/ 115 h 308"/>
                    <a:gd name="T8" fmla="*/ 0 w 169"/>
                    <a:gd name="T9" fmla="*/ 70 h 308"/>
                    <a:gd name="T10" fmla="*/ 45 w 169"/>
                    <a:gd name="T11" fmla="*/ 70 h 308"/>
                    <a:gd name="T12" fmla="*/ 45 w 169"/>
                    <a:gd name="T13" fmla="*/ 25 h 308"/>
                    <a:gd name="T14" fmla="*/ 113 w 169"/>
                    <a:gd name="T15" fmla="*/ 0 h 308"/>
                    <a:gd name="T16" fmla="*/ 113 w 169"/>
                    <a:gd name="T17" fmla="*/ 70 h 308"/>
                    <a:gd name="T18" fmla="*/ 168 w 169"/>
                    <a:gd name="T19" fmla="*/ 70 h 308"/>
                    <a:gd name="T20" fmla="*/ 168 w 169"/>
                    <a:gd name="T21" fmla="*/ 115 h 308"/>
                    <a:gd name="T22" fmla="*/ 113 w 169"/>
                    <a:gd name="T23" fmla="*/ 115 h 308"/>
                    <a:gd name="T24" fmla="*/ 113 w 169"/>
                    <a:gd name="T25" fmla="*/ 220 h 308"/>
                    <a:gd name="T26" fmla="*/ 143 w 169"/>
                    <a:gd name="T27" fmla="*/ 254 h 308"/>
                    <a:gd name="T28" fmla="*/ 165 w 169"/>
                    <a:gd name="T29" fmla="*/ 254 h 308"/>
                    <a:gd name="T30" fmla="*/ 165 w 169"/>
                    <a:gd name="T31" fmla="*/ 299 h 308"/>
                    <a:gd name="T32" fmla="*/ 113 w 169"/>
                    <a:gd name="T33" fmla="*/ 307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9" h="308">
                      <a:moveTo>
                        <a:pt x="113" y="307"/>
                      </a:moveTo>
                      <a:cubicBezTo>
                        <a:pt x="45" y="307"/>
                        <a:pt x="45" y="265"/>
                        <a:pt x="45" y="245"/>
                      </a:cubicBezTo>
                      <a:lnTo>
                        <a:pt x="45" y="115"/>
                      </a:lnTo>
                      <a:lnTo>
                        <a:pt x="0" y="115"/>
                      </a:lnTo>
                      <a:lnTo>
                        <a:pt x="0" y="70"/>
                      </a:lnTo>
                      <a:lnTo>
                        <a:pt x="45" y="70"/>
                      </a:lnTo>
                      <a:lnTo>
                        <a:pt x="45" y="25"/>
                      </a:lnTo>
                      <a:lnTo>
                        <a:pt x="113" y="0"/>
                      </a:lnTo>
                      <a:lnTo>
                        <a:pt x="113" y="70"/>
                      </a:lnTo>
                      <a:lnTo>
                        <a:pt x="168" y="70"/>
                      </a:lnTo>
                      <a:lnTo>
                        <a:pt x="168" y="115"/>
                      </a:lnTo>
                      <a:lnTo>
                        <a:pt x="113" y="115"/>
                      </a:lnTo>
                      <a:lnTo>
                        <a:pt x="113" y="220"/>
                      </a:lnTo>
                      <a:cubicBezTo>
                        <a:pt x="113" y="242"/>
                        <a:pt x="113" y="254"/>
                        <a:pt x="143" y="254"/>
                      </a:cubicBezTo>
                      <a:lnTo>
                        <a:pt x="165" y="254"/>
                      </a:lnTo>
                      <a:lnTo>
                        <a:pt x="165" y="299"/>
                      </a:lnTo>
                      <a:cubicBezTo>
                        <a:pt x="143" y="304"/>
                        <a:pt x="123" y="307"/>
                        <a:pt x="113" y="307"/>
                      </a:cubicBezTo>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69" name="Freeform 158"/>
                <p:cNvSpPr>
                  <a:spLocks noChangeArrowheads="1"/>
                </p:cNvSpPr>
                <p:nvPr/>
              </p:nvSpPr>
              <p:spPr bwMode="auto">
                <a:xfrm>
                  <a:off x="5754450" y="2849769"/>
                  <a:ext cx="54303" cy="59627"/>
                </a:xfrm>
                <a:custGeom>
                  <a:avLst/>
                  <a:gdLst>
                    <a:gd name="T0" fmla="*/ 116 w 227"/>
                    <a:gd name="T1" fmla="*/ 203 h 249"/>
                    <a:gd name="T2" fmla="*/ 155 w 227"/>
                    <a:gd name="T3" fmla="*/ 169 h 249"/>
                    <a:gd name="T4" fmla="*/ 217 w 227"/>
                    <a:gd name="T5" fmla="*/ 169 h 249"/>
                    <a:gd name="T6" fmla="*/ 195 w 227"/>
                    <a:gd name="T7" fmla="*/ 220 h 249"/>
                    <a:gd name="T8" fmla="*/ 113 w 227"/>
                    <a:gd name="T9" fmla="*/ 248 h 249"/>
                    <a:gd name="T10" fmla="*/ 31 w 227"/>
                    <a:gd name="T11" fmla="*/ 220 h 249"/>
                    <a:gd name="T12" fmla="*/ 0 w 227"/>
                    <a:gd name="T13" fmla="*/ 130 h 249"/>
                    <a:gd name="T14" fmla="*/ 48 w 227"/>
                    <a:gd name="T15" fmla="*/ 19 h 249"/>
                    <a:gd name="T16" fmla="*/ 113 w 227"/>
                    <a:gd name="T17" fmla="*/ 0 h 249"/>
                    <a:gd name="T18" fmla="*/ 209 w 227"/>
                    <a:gd name="T19" fmla="*/ 56 h 249"/>
                    <a:gd name="T20" fmla="*/ 223 w 227"/>
                    <a:gd name="T21" fmla="*/ 141 h 249"/>
                    <a:gd name="T22" fmla="*/ 68 w 227"/>
                    <a:gd name="T23" fmla="*/ 141 h 249"/>
                    <a:gd name="T24" fmla="*/ 116 w 227"/>
                    <a:gd name="T25" fmla="*/ 203 h 249"/>
                    <a:gd name="T26" fmla="*/ 155 w 227"/>
                    <a:gd name="T27" fmla="*/ 96 h 249"/>
                    <a:gd name="T28" fmla="*/ 116 w 227"/>
                    <a:gd name="T29" fmla="*/ 42 h 249"/>
                    <a:gd name="T30" fmla="*/ 70 w 227"/>
                    <a:gd name="T31" fmla="*/ 96 h 249"/>
                    <a:gd name="T32" fmla="*/ 155 w 227"/>
                    <a:gd name="T33" fmla="*/ 96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7" h="249">
                      <a:moveTo>
                        <a:pt x="116" y="203"/>
                      </a:moveTo>
                      <a:cubicBezTo>
                        <a:pt x="132" y="203"/>
                        <a:pt x="149" y="197"/>
                        <a:pt x="155" y="169"/>
                      </a:cubicBezTo>
                      <a:lnTo>
                        <a:pt x="217" y="169"/>
                      </a:lnTo>
                      <a:cubicBezTo>
                        <a:pt x="217" y="180"/>
                        <a:pt x="214" y="200"/>
                        <a:pt x="195" y="220"/>
                      </a:cubicBezTo>
                      <a:cubicBezTo>
                        <a:pt x="178" y="237"/>
                        <a:pt x="147" y="248"/>
                        <a:pt x="113" y="248"/>
                      </a:cubicBezTo>
                      <a:cubicBezTo>
                        <a:pt x="93" y="248"/>
                        <a:pt x="53" y="245"/>
                        <a:pt x="31" y="220"/>
                      </a:cubicBezTo>
                      <a:cubicBezTo>
                        <a:pt x="8" y="197"/>
                        <a:pt x="0" y="166"/>
                        <a:pt x="0" y="130"/>
                      </a:cubicBezTo>
                      <a:cubicBezTo>
                        <a:pt x="0" y="93"/>
                        <a:pt x="8" y="45"/>
                        <a:pt x="48" y="19"/>
                      </a:cubicBezTo>
                      <a:cubicBezTo>
                        <a:pt x="65" y="8"/>
                        <a:pt x="87" y="0"/>
                        <a:pt x="113" y="0"/>
                      </a:cubicBezTo>
                      <a:cubicBezTo>
                        <a:pt x="147" y="0"/>
                        <a:pt x="186" y="14"/>
                        <a:pt x="209" y="56"/>
                      </a:cubicBezTo>
                      <a:cubicBezTo>
                        <a:pt x="226" y="87"/>
                        <a:pt x="223" y="124"/>
                        <a:pt x="223" y="141"/>
                      </a:cubicBezTo>
                      <a:lnTo>
                        <a:pt x="68" y="141"/>
                      </a:lnTo>
                      <a:cubicBezTo>
                        <a:pt x="68" y="155"/>
                        <a:pt x="68" y="203"/>
                        <a:pt x="116" y="203"/>
                      </a:cubicBezTo>
                      <a:close/>
                      <a:moveTo>
                        <a:pt x="155" y="96"/>
                      </a:moveTo>
                      <a:cubicBezTo>
                        <a:pt x="155" y="84"/>
                        <a:pt x="155" y="42"/>
                        <a:pt x="116" y="42"/>
                      </a:cubicBezTo>
                      <a:cubicBezTo>
                        <a:pt x="84" y="42"/>
                        <a:pt x="73" y="67"/>
                        <a:pt x="70" y="96"/>
                      </a:cubicBezTo>
                      <a:lnTo>
                        <a:pt x="155" y="96"/>
                      </a:lnTo>
                      <a:close/>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70" name="Freeform 159"/>
                <p:cNvSpPr>
                  <a:spLocks noChangeArrowheads="1"/>
                </p:cNvSpPr>
                <p:nvPr/>
              </p:nvSpPr>
              <p:spPr bwMode="auto">
                <a:xfrm>
                  <a:off x="5824725" y="2849769"/>
                  <a:ext cx="35137" cy="58562"/>
                </a:xfrm>
                <a:custGeom>
                  <a:avLst/>
                  <a:gdLst>
                    <a:gd name="T0" fmla="*/ 3 w 145"/>
                    <a:gd name="T1" fmla="*/ 62 h 241"/>
                    <a:gd name="T2" fmla="*/ 0 w 145"/>
                    <a:gd name="T3" fmla="*/ 3 h 241"/>
                    <a:gd name="T4" fmla="*/ 65 w 145"/>
                    <a:gd name="T5" fmla="*/ 3 h 241"/>
                    <a:gd name="T6" fmla="*/ 65 w 145"/>
                    <a:gd name="T7" fmla="*/ 48 h 241"/>
                    <a:gd name="T8" fmla="*/ 144 w 145"/>
                    <a:gd name="T9" fmla="*/ 3 h 241"/>
                    <a:gd name="T10" fmla="*/ 144 w 145"/>
                    <a:gd name="T11" fmla="*/ 65 h 241"/>
                    <a:gd name="T12" fmla="*/ 71 w 145"/>
                    <a:gd name="T13" fmla="*/ 124 h 241"/>
                    <a:gd name="T14" fmla="*/ 71 w 145"/>
                    <a:gd name="T15" fmla="*/ 240 h 241"/>
                    <a:gd name="T16" fmla="*/ 3 w 145"/>
                    <a:gd name="T17" fmla="*/ 240 h 241"/>
                    <a:gd name="T18" fmla="*/ 3 w 145"/>
                    <a:gd name="T19" fmla="*/ 62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5" h="241">
                      <a:moveTo>
                        <a:pt x="3" y="62"/>
                      </a:moveTo>
                      <a:cubicBezTo>
                        <a:pt x="3" y="50"/>
                        <a:pt x="0" y="17"/>
                        <a:pt x="0" y="3"/>
                      </a:cubicBezTo>
                      <a:lnTo>
                        <a:pt x="65" y="3"/>
                      </a:lnTo>
                      <a:lnTo>
                        <a:pt x="65" y="48"/>
                      </a:lnTo>
                      <a:cubicBezTo>
                        <a:pt x="74" y="28"/>
                        <a:pt x="91" y="0"/>
                        <a:pt x="144" y="3"/>
                      </a:cubicBezTo>
                      <a:lnTo>
                        <a:pt x="144" y="65"/>
                      </a:lnTo>
                      <a:cubicBezTo>
                        <a:pt x="74" y="59"/>
                        <a:pt x="71" y="93"/>
                        <a:pt x="71" y="124"/>
                      </a:cubicBezTo>
                      <a:lnTo>
                        <a:pt x="71" y="240"/>
                      </a:lnTo>
                      <a:lnTo>
                        <a:pt x="3" y="240"/>
                      </a:lnTo>
                      <a:lnTo>
                        <a:pt x="3" y="62"/>
                      </a:lnTo>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71" name="Freeform 160"/>
                <p:cNvSpPr>
                  <a:spLocks noChangeArrowheads="1"/>
                </p:cNvSpPr>
                <p:nvPr/>
              </p:nvSpPr>
              <p:spPr bwMode="auto">
                <a:xfrm>
                  <a:off x="5869445" y="2850833"/>
                  <a:ext cx="54303" cy="58563"/>
                </a:xfrm>
                <a:custGeom>
                  <a:avLst/>
                  <a:gdLst>
                    <a:gd name="T0" fmla="*/ 3 w 224"/>
                    <a:gd name="T1" fmla="*/ 45 h 243"/>
                    <a:gd name="T2" fmla="*/ 3 w 224"/>
                    <a:gd name="T3" fmla="*/ 2 h 243"/>
                    <a:gd name="T4" fmla="*/ 67 w 224"/>
                    <a:gd name="T5" fmla="*/ 2 h 243"/>
                    <a:gd name="T6" fmla="*/ 70 w 224"/>
                    <a:gd name="T7" fmla="*/ 39 h 243"/>
                    <a:gd name="T8" fmla="*/ 146 w 224"/>
                    <a:gd name="T9" fmla="*/ 0 h 243"/>
                    <a:gd name="T10" fmla="*/ 217 w 224"/>
                    <a:gd name="T11" fmla="*/ 45 h 243"/>
                    <a:gd name="T12" fmla="*/ 223 w 224"/>
                    <a:gd name="T13" fmla="*/ 115 h 243"/>
                    <a:gd name="T14" fmla="*/ 223 w 224"/>
                    <a:gd name="T15" fmla="*/ 242 h 243"/>
                    <a:gd name="T16" fmla="*/ 152 w 224"/>
                    <a:gd name="T17" fmla="*/ 242 h 243"/>
                    <a:gd name="T18" fmla="*/ 152 w 224"/>
                    <a:gd name="T19" fmla="*/ 95 h 243"/>
                    <a:gd name="T20" fmla="*/ 149 w 224"/>
                    <a:gd name="T21" fmla="*/ 70 h 243"/>
                    <a:gd name="T22" fmla="*/ 115 w 224"/>
                    <a:gd name="T23" fmla="*/ 50 h 243"/>
                    <a:gd name="T24" fmla="*/ 79 w 224"/>
                    <a:gd name="T25" fmla="*/ 67 h 243"/>
                    <a:gd name="T26" fmla="*/ 70 w 224"/>
                    <a:gd name="T27" fmla="*/ 104 h 243"/>
                    <a:gd name="T28" fmla="*/ 70 w 224"/>
                    <a:gd name="T29" fmla="*/ 242 h 243"/>
                    <a:gd name="T30" fmla="*/ 0 w 224"/>
                    <a:gd name="T31" fmla="*/ 242 h 243"/>
                    <a:gd name="T32" fmla="*/ 0 w 224"/>
                    <a:gd name="T33" fmla="*/ 45 h 243"/>
                    <a:gd name="T34" fmla="*/ 3 w 224"/>
                    <a:gd name="T35" fmla="*/ 45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24" h="243">
                      <a:moveTo>
                        <a:pt x="3" y="45"/>
                      </a:moveTo>
                      <a:cubicBezTo>
                        <a:pt x="3" y="45"/>
                        <a:pt x="3" y="19"/>
                        <a:pt x="3" y="2"/>
                      </a:cubicBezTo>
                      <a:lnTo>
                        <a:pt x="67" y="2"/>
                      </a:lnTo>
                      <a:lnTo>
                        <a:pt x="70" y="39"/>
                      </a:lnTo>
                      <a:cubicBezTo>
                        <a:pt x="76" y="28"/>
                        <a:pt x="96" y="0"/>
                        <a:pt x="146" y="0"/>
                      </a:cubicBezTo>
                      <a:cubicBezTo>
                        <a:pt x="192" y="0"/>
                        <a:pt x="211" y="28"/>
                        <a:pt x="217" y="45"/>
                      </a:cubicBezTo>
                      <a:cubicBezTo>
                        <a:pt x="223" y="59"/>
                        <a:pt x="223" y="70"/>
                        <a:pt x="223" y="115"/>
                      </a:cubicBezTo>
                      <a:lnTo>
                        <a:pt x="223" y="242"/>
                      </a:lnTo>
                      <a:lnTo>
                        <a:pt x="152" y="242"/>
                      </a:lnTo>
                      <a:lnTo>
                        <a:pt x="152" y="95"/>
                      </a:lnTo>
                      <a:cubicBezTo>
                        <a:pt x="152" y="87"/>
                        <a:pt x="152" y="79"/>
                        <a:pt x="149" y="70"/>
                      </a:cubicBezTo>
                      <a:cubicBezTo>
                        <a:pt x="144" y="59"/>
                        <a:pt x="132" y="50"/>
                        <a:pt x="115" y="50"/>
                      </a:cubicBezTo>
                      <a:cubicBezTo>
                        <a:pt x="101" y="50"/>
                        <a:pt x="87" y="56"/>
                        <a:pt x="79" y="67"/>
                      </a:cubicBezTo>
                      <a:cubicBezTo>
                        <a:pt x="76" y="73"/>
                        <a:pt x="70" y="84"/>
                        <a:pt x="70" y="104"/>
                      </a:cubicBezTo>
                      <a:lnTo>
                        <a:pt x="70" y="242"/>
                      </a:lnTo>
                      <a:lnTo>
                        <a:pt x="0" y="242"/>
                      </a:lnTo>
                      <a:lnTo>
                        <a:pt x="0" y="45"/>
                      </a:lnTo>
                      <a:lnTo>
                        <a:pt x="3" y="45"/>
                      </a:lnTo>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72" name="Freeform 161"/>
                <p:cNvSpPr>
                  <a:spLocks noChangeArrowheads="1"/>
                </p:cNvSpPr>
                <p:nvPr/>
              </p:nvSpPr>
              <p:spPr bwMode="auto">
                <a:xfrm>
                  <a:off x="5940784" y="2849769"/>
                  <a:ext cx="54304" cy="59627"/>
                </a:xfrm>
                <a:custGeom>
                  <a:avLst/>
                  <a:gdLst>
                    <a:gd name="T0" fmla="*/ 116 w 227"/>
                    <a:gd name="T1" fmla="*/ 203 h 249"/>
                    <a:gd name="T2" fmla="*/ 155 w 227"/>
                    <a:gd name="T3" fmla="*/ 169 h 249"/>
                    <a:gd name="T4" fmla="*/ 217 w 227"/>
                    <a:gd name="T5" fmla="*/ 169 h 249"/>
                    <a:gd name="T6" fmla="*/ 195 w 227"/>
                    <a:gd name="T7" fmla="*/ 220 h 249"/>
                    <a:gd name="T8" fmla="*/ 113 w 227"/>
                    <a:gd name="T9" fmla="*/ 248 h 249"/>
                    <a:gd name="T10" fmla="*/ 31 w 227"/>
                    <a:gd name="T11" fmla="*/ 220 h 249"/>
                    <a:gd name="T12" fmla="*/ 0 w 227"/>
                    <a:gd name="T13" fmla="*/ 130 h 249"/>
                    <a:gd name="T14" fmla="*/ 48 w 227"/>
                    <a:gd name="T15" fmla="*/ 19 h 249"/>
                    <a:gd name="T16" fmla="*/ 113 w 227"/>
                    <a:gd name="T17" fmla="*/ 0 h 249"/>
                    <a:gd name="T18" fmla="*/ 209 w 227"/>
                    <a:gd name="T19" fmla="*/ 56 h 249"/>
                    <a:gd name="T20" fmla="*/ 223 w 227"/>
                    <a:gd name="T21" fmla="*/ 141 h 249"/>
                    <a:gd name="T22" fmla="*/ 68 w 227"/>
                    <a:gd name="T23" fmla="*/ 141 h 249"/>
                    <a:gd name="T24" fmla="*/ 116 w 227"/>
                    <a:gd name="T25" fmla="*/ 203 h 249"/>
                    <a:gd name="T26" fmla="*/ 155 w 227"/>
                    <a:gd name="T27" fmla="*/ 96 h 249"/>
                    <a:gd name="T28" fmla="*/ 116 w 227"/>
                    <a:gd name="T29" fmla="*/ 42 h 249"/>
                    <a:gd name="T30" fmla="*/ 71 w 227"/>
                    <a:gd name="T31" fmla="*/ 96 h 249"/>
                    <a:gd name="T32" fmla="*/ 155 w 227"/>
                    <a:gd name="T33" fmla="*/ 96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7" h="249">
                      <a:moveTo>
                        <a:pt x="116" y="203"/>
                      </a:moveTo>
                      <a:cubicBezTo>
                        <a:pt x="133" y="203"/>
                        <a:pt x="150" y="197"/>
                        <a:pt x="155" y="169"/>
                      </a:cubicBezTo>
                      <a:lnTo>
                        <a:pt x="217" y="169"/>
                      </a:lnTo>
                      <a:cubicBezTo>
                        <a:pt x="217" y="180"/>
                        <a:pt x="215" y="200"/>
                        <a:pt x="195" y="220"/>
                      </a:cubicBezTo>
                      <a:cubicBezTo>
                        <a:pt x="178" y="237"/>
                        <a:pt x="147" y="248"/>
                        <a:pt x="113" y="248"/>
                      </a:cubicBezTo>
                      <a:cubicBezTo>
                        <a:pt x="93" y="248"/>
                        <a:pt x="54" y="245"/>
                        <a:pt x="31" y="220"/>
                      </a:cubicBezTo>
                      <a:cubicBezTo>
                        <a:pt x="9" y="197"/>
                        <a:pt x="0" y="166"/>
                        <a:pt x="0" y="130"/>
                      </a:cubicBezTo>
                      <a:cubicBezTo>
                        <a:pt x="0" y="93"/>
                        <a:pt x="9" y="45"/>
                        <a:pt x="48" y="19"/>
                      </a:cubicBezTo>
                      <a:cubicBezTo>
                        <a:pt x="65" y="8"/>
                        <a:pt x="88" y="0"/>
                        <a:pt x="113" y="0"/>
                      </a:cubicBezTo>
                      <a:cubicBezTo>
                        <a:pt x="147" y="0"/>
                        <a:pt x="186" y="14"/>
                        <a:pt x="209" y="56"/>
                      </a:cubicBezTo>
                      <a:cubicBezTo>
                        <a:pt x="226" y="87"/>
                        <a:pt x="223" y="124"/>
                        <a:pt x="223" y="141"/>
                      </a:cubicBezTo>
                      <a:lnTo>
                        <a:pt x="68" y="141"/>
                      </a:lnTo>
                      <a:cubicBezTo>
                        <a:pt x="68" y="155"/>
                        <a:pt x="68" y="203"/>
                        <a:pt x="116" y="203"/>
                      </a:cubicBezTo>
                      <a:close/>
                      <a:moveTo>
                        <a:pt x="155" y="96"/>
                      </a:moveTo>
                      <a:cubicBezTo>
                        <a:pt x="155" y="84"/>
                        <a:pt x="155" y="42"/>
                        <a:pt x="116" y="42"/>
                      </a:cubicBezTo>
                      <a:cubicBezTo>
                        <a:pt x="85" y="42"/>
                        <a:pt x="73" y="67"/>
                        <a:pt x="71" y="96"/>
                      </a:cubicBezTo>
                      <a:lnTo>
                        <a:pt x="155" y="96"/>
                      </a:lnTo>
                      <a:close/>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73" name="Freeform 162"/>
                <p:cNvSpPr>
                  <a:spLocks noChangeArrowheads="1"/>
                </p:cNvSpPr>
                <p:nvPr/>
              </p:nvSpPr>
              <p:spPr bwMode="auto">
                <a:xfrm>
                  <a:off x="6004670" y="2834862"/>
                  <a:ext cx="41526" cy="74534"/>
                </a:xfrm>
                <a:custGeom>
                  <a:avLst/>
                  <a:gdLst>
                    <a:gd name="T0" fmla="*/ 113 w 171"/>
                    <a:gd name="T1" fmla="*/ 307 h 308"/>
                    <a:gd name="T2" fmla="*/ 45 w 171"/>
                    <a:gd name="T3" fmla="*/ 245 h 308"/>
                    <a:gd name="T4" fmla="*/ 45 w 171"/>
                    <a:gd name="T5" fmla="*/ 115 h 308"/>
                    <a:gd name="T6" fmla="*/ 0 w 171"/>
                    <a:gd name="T7" fmla="*/ 115 h 308"/>
                    <a:gd name="T8" fmla="*/ 0 w 171"/>
                    <a:gd name="T9" fmla="*/ 70 h 308"/>
                    <a:gd name="T10" fmla="*/ 45 w 171"/>
                    <a:gd name="T11" fmla="*/ 70 h 308"/>
                    <a:gd name="T12" fmla="*/ 45 w 171"/>
                    <a:gd name="T13" fmla="*/ 25 h 308"/>
                    <a:gd name="T14" fmla="*/ 113 w 171"/>
                    <a:gd name="T15" fmla="*/ 0 h 308"/>
                    <a:gd name="T16" fmla="*/ 113 w 171"/>
                    <a:gd name="T17" fmla="*/ 70 h 308"/>
                    <a:gd name="T18" fmla="*/ 170 w 171"/>
                    <a:gd name="T19" fmla="*/ 70 h 308"/>
                    <a:gd name="T20" fmla="*/ 170 w 171"/>
                    <a:gd name="T21" fmla="*/ 115 h 308"/>
                    <a:gd name="T22" fmla="*/ 113 w 171"/>
                    <a:gd name="T23" fmla="*/ 115 h 308"/>
                    <a:gd name="T24" fmla="*/ 113 w 171"/>
                    <a:gd name="T25" fmla="*/ 220 h 308"/>
                    <a:gd name="T26" fmla="*/ 144 w 171"/>
                    <a:gd name="T27" fmla="*/ 254 h 308"/>
                    <a:gd name="T28" fmla="*/ 167 w 171"/>
                    <a:gd name="T29" fmla="*/ 254 h 308"/>
                    <a:gd name="T30" fmla="*/ 167 w 171"/>
                    <a:gd name="T31" fmla="*/ 299 h 308"/>
                    <a:gd name="T32" fmla="*/ 113 w 171"/>
                    <a:gd name="T33" fmla="*/ 307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71" h="308">
                      <a:moveTo>
                        <a:pt x="113" y="307"/>
                      </a:moveTo>
                      <a:cubicBezTo>
                        <a:pt x="45" y="307"/>
                        <a:pt x="45" y="265"/>
                        <a:pt x="45" y="245"/>
                      </a:cubicBezTo>
                      <a:lnTo>
                        <a:pt x="45" y="115"/>
                      </a:lnTo>
                      <a:lnTo>
                        <a:pt x="0" y="115"/>
                      </a:lnTo>
                      <a:lnTo>
                        <a:pt x="0" y="70"/>
                      </a:lnTo>
                      <a:lnTo>
                        <a:pt x="45" y="70"/>
                      </a:lnTo>
                      <a:lnTo>
                        <a:pt x="45" y="25"/>
                      </a:lnTo>
                      <a:lnTo>
                        <a:pt x="113" y="0"/>
                      </a:lnTo>
                      <a:lnTo>
                        <a:pt x="113" y="70"/>
                      </a:lnTo>
                      <a:lnTo>
                        <a:pt x="170" y="70"/>
                      </a:lnTo>
                      <a:lnTo>
                        <a:pt x="170" y="115"/>
                      </a:lnTo>
                      <a:lnTo>
                        <a:pt x="113" y="115"/>
                      </a:lnTo>
                      <a:lnTo>
                        <a:pt x="113" y="220"/>
                      </a:lnTo>
                      <a:cubicBezTo>
                        <a:pt x="113" y="242"/>
                        <a:pt x="113" y="254"/>
                        <a:pt x="144" y="254"/>
                      </a:cubicBezTo>
                      <a:lnTo>
                        <a:pt x="167" y="254"/>
                      </a:lnTo>
                      <a:lnTo>
                        <a:pt x="167" y="299"/>
                      </a:lnTo>
                      <a:cubicBezTo>
                        <a:pt x="144" y="304"/>
                        <a:pt x="124" y="307"/>
                        <a:pt x="113" y="307"/>
                      </a:cubicBezTo>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p>
              </p:txBody>
            </p:sp>
          </p:grpSp>
          <p:grpSp>
            <p:nvGrpSpPr>
              <p:cNvPr id="36" name="Group 2"/>
              <p:cNvGrpSpPr/>
              <p:nvPr/>
            </p:nvGrpSpPr>
            <p:grpSpPr>
              <a:xfrm>
                <a:off x="5591540" y="2958375"/>
                <a:ext cx="499377" cy="105412"/>
                <a:chOff x="5591540" y="2958375"/>
                <a:chExt cx="499377" cy="105412"/>
              </a:xfrm>
              <a:grpFill/>
            </p:grpSpPr>
            <p:sp>
              <p:nvSpPr>
                <p:cNvPr id="259" name="Freeform 163"/>
                <p:cNvSpPr>
                  <a:spLocks noChangeArrowheads="1"/>
                </p:cNvSpPr>
                <p:nvPr/>
              </p:nvSpPr>
              <p:spPr bwMode="auto">
                <a:xfrm>
                  <a:off x="5591540" y="2958375"/>
                  <a:ext cx="75599" cy="85181"/>
                </a:xfrm>
                <a:custGeom>
                  <a:avLst/>
                  <a:gdLst>
                    <a:gd name="T0" fmla="*/ 237 w 314"/>
                    <a:gd name="T1" fmla="*/ 113 h 354"/>
                    <a:gd name="T2" fmla="*/ 228 w 314"/>
                    <a:gd name="T3" fmla="*/ 79 h 354"/>
                    <a:gd name="T4" fmla="*/ 172 w 314"/>
                    <a:gd name="T5" fmla="*/ 54 h 354"/>
                    <a:gd name="T6" fmla="*/ 73 w 314"/>
                    <a:gd name="T7" fmla="*/ 181 h 354"/>
                    <a:gd name="T8" fmla="*/ 101 w 314"/>
                    <a:gd name="T9" fmla="*/ 271 h 354"/>
                    <a:gd name="T10" fmla="*/ 180 w 314"/>
                    <a:gd name="T11" fmla="*/ 299 h 354"/>
                    <a:gd name="T12" fmla="*/ 234 w 314"/>
                    <a:gd name="T13" fmla="*/ 294 h 354"/>
                    <a:gd name="T14" fmla="*/ 234 w 314"/>
                    <a:gd name="T15" fmla="*/ 223 h 354"/>
                    <a:gd name="T16" fmla="*/ 169 w 314"/>
                    <a:gd name="T17" fmla="*/ 223 h 354"/>
                    <a:gd name="T18" fmla="*/ 169 w 314"/>
                    <a:gd name="T19" fmla="*/ 167 h 354"/>
                    <a:gd name="T20" fmla="*/ 307 w 314"/>
                    <a:gd name="T21" fmla="*/ 167 h 354"/>
                    <a:gd name="T22" fmla="*/ 307 w 314"/>
                    <a:gd name="T23" fmla="*/ 333 h 354"/>
                    <a:gd name="T24" fmla="*/ 186 w 314"/>
                    <a:gd name="T25" fmla="*/ 353 h 354"/>
                    <a:gd name="T26" fmla="*/ 45 w 314"/>
                    <a:gd name="T27" fmla="*/ 308 h 354"/>
                    <a:gd name="T28" fmla="*/ 0 w 314"/>
                    <a:gd name="T29" fmla="*/ 184 h 354"/>
                    <a:gd name="T30" fmla="*/ 174 w 314"/>
                    <a:gd name="T31" fmla="*/ 0 h 354"/>
                    <a:gd name="T32" fmla="*/ 287 w 314"/>
                    <a:gd name="T33" fmla="*/ 43 h 354"/>
                    <a:gd name="T34" fmla="*/ 313 w 314"/>
                    <a:gd name="T35" fmla="*/ 113 h 354"/>
                    <a:gd name="T36" fmla="*/ 237 w 314"/>
                    <a:gd name="T37" fmla="*/ 113 h 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14" h="354">
                      <a:moveTo>
                        <a:pt x="237" y="113"/>
                      </a:moveTo>
                      <a:cubicBezTo>
                        <a:pt x="237" y="105"/>
                        <a:pt x="237" y="93"/>
                        <a:pt x="228" y="79"/>
                      </a:cubicBezTo>
                      <a:cubicBezTo>
                        <a:pt x="214" y="57"/>
                        <a:pt x="189" y="54"/>
                        <a:pt x="172" y="54"/>
                      </a:cubicBezTo>
                      <a:cubicBezTo>
                        <a:pt x="90" y="54"/>
                        <a:pt x="73" y="130"/>
                        <a:pt x="73" y="181"/>
                      </a:cubicBezTo>
                      <a:cubicBezTo>
                        <a:pt x="73" y="203"/>
                        <a:pt x="76" y="246"/>
                        <a:pt x="101" y="271"/>
                      </a:cubicBezTo>
                      <a:cubicBezTo>
                        <a:pt x="118" y="291"/>
                        <a:pt x="141" y="299"/>
                        <a:pt x="180" y="299"/>
                      </a:cubicBezTo>
                      <a:cubicBezTo>
                        <a:pt x="214" y="299"/>
                        <a:pt x="228" y="297"/>
                        <a:pt x="234" y="294"/>
                      </a:cubicBezTo>
                      <a:lnTo>
                        <a:pt x="234" y="223"/>
                      </a:lnTo>
                      <a:lnTo>
                        <a:pt x="169" y="223"/>
                      </a:lnTo>
                      <a:lnTo>
                        <a:pt x="169" y="167"/>
                      </a:lnTo>
                      <a:lnTo>
                        <a:pt x="307" y="167"/>
                      </a:lnTo>
                      <a:lnTo>
                        <a:pt x="307" y="333"/>
                      </a:lnTo>
                      <a:cubicBezTo>
                        <a:pt x="287" y="339"/>
                        <a:pt x="251" y="353"/>
                        <a:pt x="186" y="353"/>
                      </a:cubicBezTo>
                      <a:cubicBezTo>
                        <a:pt x="110" y="353"/>
                        <a:pt x="70" y="333"/>
                        <a:pt x="45" y="308"/>
                      </a:cubicBezTo>
                      <a:cubicBezTo>
                        <a:pt x="8" y="271"/>
                        <a:pt x="0" y="218"/>
                        <a:pt x="0" y="184"/>
                      </a:cubicBezTo>
                      <a:cubicBezTo>
                        <a:pt x="0" y="65"/>
                        <a:pt x="73" y="0"/>
                        <a:pt x="174" y="0"/>
                      </a:cubicBezTo>
                      <a:cubicBezTo>
                        <a:pt x="217" y="0"/>
                        <a:pt x="262" y="12"/>
                        <a:pt x="287" y="43"/>
                      </a:cubicBezTo>
                      <a:cubicBezTo>
                        <a:pt x="310" y="68"/>
                        <a:pt x="310" y="93"/>
                        <a:pt x="313" y="113"/>
                      </a:cubicBezTo>
                      <a:lnTo>
                        <a:pt x="237" y="113"/>
                      </a:lnTo>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60" name="Freeform 164"/>
                <p:cNvSpPr>
                  <a:spLocks noChangeArrowheads="1"/>
                </p:cNvSpPr>
                <p:nvPr/>
              </p:nvSpPr>
              <p:spPr bwMode="auto">
                <a:xfrm>
                  <a:off x="5683110" y="2982865"/>
                  <a:ext cx="52174" cy="60692"/>
                </a:xfrm>
                <a:custGeom>
                  <a:avLst/>
                  <a:gdLst>
                    <a:gd name="T0" fmla="*/ 153 w 215"/>
                    <a:gd name="T1" fmla="*/ 246 h 252"/>
                    <a:gd name="T2" fmla="*/ 150 w 215"/>
                    <a:gd name="T3" fmla="*/ 214 h 252"/>
                    <a:gd name="T4" fmla="*/ 80 w 215"/>
                    <a:gd name="T5" fmla="*/ 251 h 252"/>
                    <a:gd name="T6" fmla="*/ 20 w 215"/>
                    <a:gd name="T7" fmla="*/ 231 h 252"/>
                    <a:gd name="T8" fmla="*/ 0 w 215"/>
                    <a:gd name="T9" fmla="*/ 181 h 252"/>
                    <a:gd name="T10" fmla="*/ 51 w 215"/>
                    <a:gd name="T11" fmla="*/ 107 h 252"/>
                    <a:gd name="T12" fmla="*/ 144 w 215"/>
                    <a:gd name="T13" fmla="*/ 93 h 252"/>
                    <a:gd name="T14" fmla="*/ 142 w 215"/>
                    <a:gd name="T15" fmla="*/ 62 h 252"/>
                    <a:gd name="T16" fmla="*/ 111 w 215"/>
                    <a:gd name="T17" fmla="*/ 42 h 252"/>
                    <a:gd name="T18" fmla="*/ 85 w 215"/>
                    <a:gd name="T19" fmla="*/ 56 h 252"/>
                    <a:gd name="T20" fmla="*/ 80 w 215"/>
                    <a:gd name="T21" fmla="*/ 76 h 252"/>
                    <a:gd name="T22" fmla="*/ 12 w 215"/>
                    <a:gd name="T23" fmla="*/ 76 h 252"/>
                    <a:gd name="T24" fmla="*/ 37 w 215"/>
                    <a:gd name="T25" fmla="*/ 20 h 252"/>
                    <a:gd name="T26" fmla="*/ 108 w 215"/>
                    <a:gd name="T27" fmla="*/ 0 h 252"/>
                    <a:gd name="T28" fmla="*/ 192 w 215"/>
                    <a:gd name="T29" fmla="*/ 31 h 252"/>
                    <a:gd name="T30" fmla="*/ 208 w 215"/>
                    <a:gd name="T31" fmla="*/ 87 h 252"/>
                    <a:gd name="T32" fmla="*/ 208 w 215"/>
                    <a:gd name="T33" fmla="*/ 181 h 252"/>
                    <a:gd name="T34" fmla="*/ 214 w 215"/>
                    <a:gd name="T35" fmla="*/ 240 h 252"/>
                    <a:gd name="T36" fmla="*/ 153 w 215"/>
                    <a:gd name="T37" fmla="*/ 240 h 252"/>
                    <a:gd name="T38" fmla="*/ 153 w 215"/>
                    <a:gd name="T39" fmla="*/ 246 h 252"/>
                    <a:gd name="T40" fmla="*/ 71 w 215"/>
                    <a:gd name="T41" fmla="*/ 172 h 252"/>
                    <a:gd name="T42" fmla="*/ 105 w 215"/>
                    <a:gd name="T43" fmla="*/ 206 h 252"/>
                    <a:gd name="T44" fmla="*/ 133 w 215"/>
                    <a:gd name="T45" fmla="*/ 192 h 252"/>
                    <a:gd name="T46" fmla="*/ 147 w 215"/>
                    <a:gd name="T47" fmla="*/ 133 h 252"/>
                    <a:gd name="T48" fmla="*/ 71 w 215"/>
                    <a:gd name="T49" fmla="*/ 172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15" h="252">
                      <a:moveTo>
                        <a:pt x="153" y="246"/>
                      </a:moveTo>
                      <a:cubicBezTo>
                        <a:pt x="150" y="231"/>
                        <a:pt x="150" y="220"/>
                        <a:pt x="150" y="214"/>
                      </a:cubicBezTo>
                      <a:cubicBezTo>
                        <a:pt x="125" y="251"/>
                        <a:pt x="94" y="251"/>
                        <a:pt x="80" y="251"/>
                      </a:cubicBezTo>
                      <a:cubicBezTo>
                        <a:pt x="46" y="251"/>
                        <a:pt x="32" y="243"/>
                        <a:pt x="20" y="231"/>
                      </a:cubicBezTo>
                      <a:cubicBezTo>
                        <a:pt x="6" y="217"/>
                        <a:pt x="0" y="198"/>
                        <a:pt x="0" y="181"/>
                      </a:cubicBezTo>
                      <a:cubicBezTo>
                        <a:pt x="0" y="161"/>
                        <a:pt x="6" y="127"/>
                        <a:pt x="51" y="107"/>
                      </a:cubicBezTo>
                      <a:cubicBezTo>
                        <a:pt x="80" y="93"/>
                        <a:pt x="122" y="93"/>
                        <a:pt x="144" y="93"/>
                      </a:cubicBezTo>
                      <a:cubicBezTo>
                        <a:pt x="144" y="79"/>
                        <a:pt x="144" y="71"/>
                        <a:pt x="142" y="62"/>
                      </a:cubicBezTo>
                      <a:cubicBezTo>
                        <a:pt x="136" y="45"/>
                        <a:pt x="116" y="42"/>
                        <a:pt x="111" y="42"/>
                      </a:cubicBezTo>
                      <a:cubicBezTo>
                        <a:pt x="102" y="42"/>
                        <a:pt x="91" y="45"/>
                        <a:pt x="85" y="56"/>
                      </a:cubicBezTo>
                      <a:cubicBezTo>
                        <a:pt x="80" y="65"/>
                        <a:pt x="80" y="71"/>
                        <a:pt x="80" y="76"/>
                      </a:cubicBezTo>
                      <a:lnTo>
                        <a:pt x="12" y="76"/>
                      </a:lnTo>
                      <a:cubicBezTo>
                        <a:pt x="12" y="65"/>
                        <a:pt x="15" y="40"/>
                        <a:pt x="37" y="20"/>
                      </a:cubicBezTo>
                      <a:cubicBezTo>
                        <a:pt x="60" y="6"/>
                        <a:pt x="85" y="0"/>
                        <a:pt x="108" y="0"/>
                      </a:cubicBezTo>
                      <a:cubicBezTo>
                        <a:pt x="127" y="0"/>
                        <a:pt x="167" y="3"/>
                        <a:pt x="192" y="31"/>
                      </a:cubicBezTo>
                      <a:cubicBezTo>
                        <a:pt x="208" y="51"/>
                        <a:pt x="208" y="79"/>
                        <a:pt x="208" y="87"/>
                      </a:cubicBezTo>
                      <a:lnTo>
                        <a:pt x="208" y="181"/>
                      </a:lnTo>
                      <a:cubicBezTo>
                        <a:pt x="208" y="200"/>
                        <a:pt x="208" y="220"/>
                        <a:pt x="214" y="240"/>
                      </a:cubicBezTo>
                      <a:lnTo>
                        <a:pt x="153" y="240"/>
                      </a:lnTo>
                      <a:lnTo>
                        <a:pt x="153" y="246"/>
                      </a:lnTo>
                      <a:close/>
                      <a:moveTo>
                        <a:pt x="71" y="172"/>
                      </a:moveTo>
                      <a:cubicBezTo>
                        <a:pt x="71" y="189"/>
                        <a:pt x="82" y="206"/>
                        <a:pt x="105" y="206"/>
                      </a:cubicBezTo>
                      <a:cubicBezTo>
                        <a:pt x="116" y="206"/>
                        <a:pt x="127" y="200"/>
                        <a:pt x="133" y="192"/>
                      </a:cubicBezTo>
                      <a:cubicBezTo>
                        <a:pt x="144" y="178"/>
                        <a:pt x="147" y="158"/>
                        <a:pt x="147" y="133"/>
                      </a:cubicBezTo>
                      <a:cubicBezTo>
                        <a:pt x="102" y="133"/>
                        <a:pt x="71" y="147"/>
                        <a:pt x="71" y="172"/>
                      </a:cubicBezTo>
                      <a:close/>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61" name="Freeform 165"/>
                <p:cNvSpPr>
                  <a:spLocks noChangeArrowheads="1"/>
                </p:cNvSpPr>
                <p:nvPr/>
              </p:nvSpPr>
              <p:spPr bwMode="auto">
                <a:xfrm>
                  <a:off x="5745932" y="2969023"/>
                  <a:ext cx="41526" cy="74534"/>
                </a:xfrm>
                <a:custGeom>
                  <a:avLst/>
                  <a:gdLst>
                    <a:gd name="T0" fmla="*/ 169 w 170"/>
                    <a:gd name="T1" fmla="*/ 299 h 308"/>
                    <a:gd name="T2" fmla="*/ 116 w 170"/>
                    <a:gd name="T3" fmla="*/ 307 h 308"/>
                    <a:gd name="T4" fmla="*/ 48 w 170"/>
                    <a:gd name="T5" fmla="*/ 245 h 308"/>
                    <a:gd name="T6" fmla="*/ 48 w 170"/>
                    <a:gd name="T7" fmla="*/ 115 h 308"/>
                    <a:gd name="T8" fmla="*/ 0 w 170"/>
                    <a:gd name="T9" fmla="*/ 115 h 308"/>
                    <a:gd name="T10" fmla="*/ 0 w 170"/>
                    <a:gd name="T11" fmla="*/ 70 h 308"/>
                    <a:gd name="T12" fmla="*/ 45 w 170"/>
                    <a:gd name="T13" fmla="*/ 70 h 308"/>
                    <a:gd name="T14" fmla="*/ 45 w 170"/>
                    <a:gd name="T15" fmla="*/ 25 h 308"/>
                    <a:gd name="T16" fmla="*/ 113 w 170"/>
                    <a:gd name="T17" fmla="*/ 0 h 308"/>
                    <a:gd name="T18" fmla="*/ 113 w 170"/>
                    <a:gd name="T19" fmla="*/ 70 h 308"/>
                    <a:gd name="T20" fmla="*/ 169 w 170"/>
                    <a:gd name="T21" fmla="*/ 70 h 308"/>
                    <a:gd name="T22" fmla="*/ 169 w 170"/>
                    <a:gd name="T23" fmla="*/ 115 h 308"/>
                    <a:gd name="T24" fmla="*/ 113 w 170"/>
                    <a:gd name="T25" fmla="*/ 115 h 308"/>
                    <a:gd name="T26" fmla="*/ 113 w 170"/>
                    <a:gd name="T27" fmla="*/ 220 h 308"/>
                    <a:gd name="T28" fmla="*/ 144 w 170"/>
                    <a:gd name="T29" fmla="*/ 254 h 308"/>
                    <a:gd name="T30" fmla="*/ 166 w 170"/>
                    <a:gd name="T31" fmla="*/ 254 h 308"/>
                    <a:gd name="T32" fmla="*/ 166 w 170"/>
                    <a:gd name="T33" fmla="*/ 299 h 308"/>
                    <a:gd name="T34" fmla="*/ 169 w 170"/>
                    <a:gd name="T35" fmla="*/ 299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0" h="308">
                      <a:moveTo>
                        <a:pt x="169" y="299"/>
                      </a:moveTo>
                      <a:cubicBezTo>
                        <a:pt x="147" y="304"/>
                        <a:pt x="127" y="307"/>
                        <a:pt x="116" y="307"/>
                      </a:cubicBezTo>
                      <a:cubicBezTo>
                        <a:pt x="48" y="307"/>
                        <a:pt x="48" y="265"/>
                        <a:pt x="48" y="245"/>
                      </a:cubicBezTo>
                      <a:lnTo>
                        <a:pt x="48" y="115"/>
                      </a:lnTo>
                      <a:lnTo>
                        <a:pt x="0" y="115"/>
                      </a:lnTo>
                      <a:lnTo>
                        <a:pt x="0" y="70"/>
                      </a:lnTo>
                      <a:lnTo>
                        <a:pt x="45" y="70"/>
                      </a:lnTo>
                      <a:lnTo>
                        <a:pt x="45" y="25"/>
                      </a:lnTo>
                      <a:lnTo>
                        <a:pt x="113" y="0"/>
                      </a:lnTo>
                      <a:lnTo>
                        <a:pt x="113" y="70"/>
                      </a:lnTo>
                      <a:lnTo>
                        <a:pt x="169" y="70"/>
                      </a:lnTo>
                      <a:lnTo>
                        <a:pt x="169" y="115"/>
                      </a:lnTo>
                      <a:lnTo>
                        <a:pt x="113" y="115"/>
                      </a:lnTo>
                      <a:lnTo>
                        <a:pt x="113" y="220"/>
                      </a:lnTo>
                      <a:cubicBezTo>
                        <a:pt x="113" y="242"/>
                        <a:pt x="113" y="254"/>
                        <a:pt x="144" y="254"/>
                      </a:cubicBezTo>
                      <a:cubicBezTo>
                        <a:pt x="155" y="254"/>
                        <a:pt x="158" y="254"/>
                        <a:pt x="166" y="254"/>
                      </a:cubicBezTo>
                      <a:lnTo>
                        <a:pt x="166" y="299"/>
                      </a:lnTo>
                      <a:lnTo>
                        <a:pt x="169" y="299"/>
                      </a:lnTo>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62" name="Freeform 166"/>
                <p:cNvSpPr>
                  <a:spLocks noChangeArrowheads="1"/>
                </p:cNvSpPr>
                <p:nvPr/>
              </p:nvSpPr>
              <p:spPr bwMode="auto">
                <a:xfrm>
                  <a:off x="5797041" y="2983930"/>
                  <a:ext cx="54303" cy="59627"/>
                </a:xfrm>
                <a:custGeom>
                  <a:avLst/>
                  <a:gdLst>
                    <a:gd name="T0" fmla="*/ 67 w 226"/>
                    <a:gd name="T1" fmla="*/ 141 h 249"/>
                    <a:gd name="T2" fmla="*/ 115 w 226"/>
                    <a:gd name="T3" fmla="*/ 203 h 249"/>
                    <a:gd name="T4" fmla="*/ 155 w 226"/>
                    <a:gd name="T5" fmla="*/ 169 h 249"/>
                    <a:gd name="T6" fmla="*/ 217 w 226"/>
                    <a:gd name="T7" fmla="*/ 169 h 249"/>
                    <a:gd name="T8" fmla="*/ 194 w 226"/>
                    <a:gd name="T9" fmla="*/ 220 h 249"/>
                    <a:gd name="T10" fmla="*/ 112 w 226"/>
                    <a:gd name="T11" fmla="*/ 248 h 249"/>
                    <a:gd name="T12" fmla="*/ 31 w 226"/>
                    <a:gd name="T13" fmla="*/ 220 h 249"/>
                    <a:gd name="T14" fmla="*/ 0 w 226"/>
                    <a:gd name="T15" fmla="*/ 129 h 249"/>
                    <a:gd name="T16" fmla="*/ 48 w 226"/>
                    <a:gd name="T17" fmla="*/ 19 h 249"/>
                    <a:gd name="T18" fmla="*/ 112 w 226"/>
                    <a:gd name="T19" fmla="*/ 0 h 249"/>
                    <a:gd name="T20" fmla="*/ 208 w 226"/>
                    <a:gd name="T21" fmla="*/ 56 h 249"/>
                    <a:gd name="T22" fmla="*/ 223 w 226"/>
                    <a:gd name="T23" fmla="*/ 141 h 249"/>
                    <a:gd name="T24" fmla="*/ 67 w 226"/>
                    <a:gd name="T25" fmla="*/ 141 h 249"/>
                    <a:gd name="T26" fmla="*/ 155 w 226"/>
                    <a:gd name="T27" fmla="*/ 96 h 249"/>
                    <a:gd name="T28" fmla="*/ 115 w 226"/>
                    <a:gd name="T29" fmla="*/ 42 h 249"/>
                    <a:gd name="T30" fmla="*/ 70 w 226"/>
                    <a:gd name="T31" fmla="*/ 96 h 249"/>
                    <a:gd name="T32" fmla="*/ 155 w 226"/>
                    <a:gd name="T33" fmla="*/ 96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6" h="249">
                      <a:moveTo>
                        <a:pt x="67" y="141"/>
                      </a:moveTo>
                      <a:cubicBezTo>
                        <a:pt x="67" y="155"/>
                        <a:pt x="67" y="203"/>
                        <a:pt x="115" y="203"/>
                      </a:cubicBezTo>
                      <a:cubicBezTo>
                        <a:pt x="132" y="203"/>
                        <a:pt x="149" y="197"/>
                        <a:pt x="155" y="169"/>
                      </a:cubicBezTo>
                      <a:lnTo>
                        <a:pt x="217" y="169"/>
                      </a:lnTo>
                      <a:cubicBezTo>
                        <a:pt x="217" y="180"/>
                        <a:pt x="214" y="200"/>
                        <a:pt x="194" y="220"/>
                      </a:cubicBezTo>
                      <a:cubicBezTo>
                        <a:pt x="177" y="237"/>
                        <a:pt x="146" y="248"/>
                        <a:pt x="112" y="248"/>
                      </a:cubicBezTo>
                      <a:cubicBezTo>
                        <a:pt x="93" y="248"/>
                        <a:pt x="53" y="245"/>
                        <a:pt x="31" y="220"/>
                      </a:cubicBezTo>
                      <a:cubicBezTo>
                        <a:pt x="8" y="197"/>
                        <a:pt x="0" y="166"/>
                        <a:pt x="0" y="129"/>
                      </a:cubicBezTo>
                      <a:cubicBezTo>
                        <a:pt x="0" y="93"/>
                        <a:pt x="8" y="45"/>
                        <a:pt x="48" y="19"/>
                      </a:cubicBezTo>
                      <a:cubicBezTo>
                        <a:pt x="65" y="8"/>
                        <a:pt x="87" y="0"/>
                        <a:pt x="112" y="0"/>
                      </a:cubicBezTo>
                      <a:cubicBezTo>
                        <a:pt x="146" y="0"/>
                        <a:pt x="186" y="14"/>
                        <a:pt x="208" y="56"/>
                      </a:cubicBezTo>
                      <a:cubicBezTo>
                        <a:pt x="225" y="87"/>
                        <a:pt x="223" y="124"/>
                        <a:pt x="223" y="141"/>
                      </a:cubicBezTo>
                      <a:lnTo>
                        <a:pt x="67" y="141"/>
                      </a:lnTo>
                      <a:close/>
                      <a:moveTo>
                        <a:pt x="155" y="96"/>
                      </a:moveTo>
                      <a:cubicBezTo>
                        <a:pt x="155" y="84"/>
                        <a:pt x="155" y="42"/>
                        <a:pt x="115" y="42"/>
                      </a:cubicBezTo>
                      <a:cubicBezTo>
                        <a:pt x="84" y="42"/>
                        <a:pt x="73" y="67"/>
                        <a:pt x="70" y="96"/>
                      </a:cubicBezTo>
                      <a:lnTo>
                        <a:pt x="155" y="96"/>
                      </a:lnTo>
                      <a:close/>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63" name="Freeform 167"/>
                <p:cNvSpPr>
                  <a:spLocks noChangeArrowheads="1"/>
                </p:cNvSpPr>
                <p:nvPr/>
              </p:nvSpPr>
              <p:spPr bwMode="auto">
                <a:xfrm>
                  <a:off x="5861991" y="2984994"/>
                  <a:ext cx="96894" cy="57497"/>
                </a:xfrm>
                <a:custGeom>
                  <a:avLst/>
                  <a:gdLst>
                    <a:gd name="T0" fmla="*/ 70 w 401"/>
                    <a:gd name="T1" fmla="*/ 0 h 236"/>
                    <a:gd name="T2" fmla="*/ 113 w 401"/>
                    <a:gd name="T3" fmla="*/ 178 h 236"/>
                    <a:gd name="T4" fmla="*/ 163 w 401"/>
                    <a:gd name="T5" fmla="*/ 0 h 236"/>
                    <a:gd name="T6" fmla="*/ 240 w 401"/>
                    <a:gd name="T7" fmla="*/ 0 h 236"/>
                    <a:gd name="T8" fmla="*/ 288 w 401"/>
                    <a:gd name="T9" fmla="*/ 178 h 236"/>
                    <a:gd name="T10" fmla="*/ 333 w 401"/>
                    <a:gd name="T11" fmla="*/ 0 h 236"/>
                    <a:gd name="T12" fmla="*/ 400 w 401"/>
                    <a:gd name="T13" fmla="*/ 0 h 236"/>
                    <a:gd name="T14" fmla="*/ 321 w 401"/>
                    <a:gd name="T15" fmla="*/ 235 h 236"/>
                    <a:gd name="T16" fmla="*/ 248 w 401"/>
                    <a:gd name="T17" fmla="*/ 235 h 236"/>
                    <a:gd name="T18" fmla="*/ 200 w 401"/>
                    <a:gd name="T19" fmla="*/ 62 h 236"/>
                    <a:gd name="T20" fmla="*/ 152 w 401"/>
                    <a:gd name="T21" fmla="*/ 235 h 236"/>
                    <a:gd name="T22" fmla="*/ 76 w 401"/>
                    <a:gd name="T23" fmla="*/ 235 h 236"/>
                    <a:gd name="T24" fmla="*/ 0 w 401"/>
                    <a:gd name="T25" fmla="*/ 0 h 236"/>
                    <a:gd name="T26" fmla="*/ 70 w 401"/>
                    <a:gd name="T27" fmla="*/ 0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01" h="236">
                      <a:moveTo>
                        <a:pt x="70" y="0"/>
                      </a:moveTo>
                      <a:lnTo>
                        <a:pt x="113" y="178"/>
                      </a:lnTo>
                      <a:lnTo>
                        <a:pt x="163" y="0"/>
                      </a:lnTo>
                      <a:lnTo>
                        <a:pt x="240" y="0"/>
                      </a:lnTo>
                      <a:lnTo>
                        <a:pt x="288" y="178"/>
                      </a:lnTo>
                      <a:lnTo>
                        <a:pt x="333" y="0"/>
                      </a:lnTo>
                      <a:lnTo>
                        <a:pt x="400" y="0"/>
                      </a:lnTo>
                      <a:lnTo>
                        <a:pt x="321" y="235"/>
                      </a:lnTo>
                      <a:lnTo>
                        <a:pt x="248" y="235"/>
                      </a:lnTo>
                      <a:lnTo>
                        <a:pt x="200" y="62"/>
                      </a:lnTo>
                      <a:lnTo>
                        <a:pt x="152" y="235"/>
                      </a:lnTo>
                      <a:lnTo>
                        <a:pt x="76" y="235"/>
                      </a:lnTo>
                      <a:lnTo>
                        <a:pt x="0" y="0"/>
                      </a:lnTo>
                      <a:lnTo>
                        <a:pt x="70" y="0"/>
                      </a:lnTo>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64" name="Freeform 168"/>
                <p:cNvSpPr>
                  <a:spLocks noChangeArrowheads="1"/>
                </p:cNvSpPr>
                <p:nvPr/>
              </p:nvSpPr>
              <p:spPr bwMode="auto">
                <a:xfrm>
                  <a:off x="5968468" y="2982865"/>
                  <a:ext cx="52174" cy="60692"/>
                </a:xfrm>
                <a:custGeom>
                  <a:avLst/>
                  <a:gdLst>
                    <a:gd name="T0" fmla="*/ 152 w 215"/>
                    <a:gd name="T1" fmla="*/ 246 h 252"/>
                    <a:gd name="T2" fmla="*/ 150 w 215"/>
                    <a:gd name="T3" fmla="*/ 214 h 252"/>
                    <a:gd name="T4" fmla="*/ 79 w 215"/>
                    <a:gd name="T5" fmla="*/ 251 h 252"/>
                    <a:gd name="T6" fmla="*/ 20 w 215"/>
                    <a:gd name="T7" fmla="*/ 231 h 252"/>
                    <a:gd name="T8" fmla="*/ 0 w 215"/>
                    <a:gd name="T9" fmla="*/ 181 h 252"/>
                    <a:gd name="T10" fmla="*/ 51 w 215"/>
                    <a:gd name="T11" fmla="*/ 107 h 252"/>
                    <a:gd name="T12" fmla="*/ 144 w 215"/>
                    <a:gd name="T13" fmla="*/ 93 h 252"/>
                    <a:gd name="T14" fmla="*/ 141 w 215"/>
                    <a:gd name="T15" fmla="*/ 62 h 252"/>
                    <a:gd name="T16" fmla="*/ 110 w 215"/>
                    <a:gd name="T17" fmla="*/ 42 h 252"/>
                    <a:gd name="T18" fmla="*/ 85 w 215"/>
                    <a:gd name="T19" fmla="*/ 56 h 252"/>
                    <a:gd name="T20" fmla="*/ 79 w 215"/>
                    <a:gd name="T21" fmla="*/ 76 h 252"/>
                    <a:gd name="T22" fmla="*/ 11 w 215"/>
                    <a:gd name="T23" fmla="*/ 76 h 252"/>
                    <a:gd name="T24" fmla="*/ 37 w 215"/>
                    <a:gd name="T25" fmla="*/ 20 h 252"/>
                    <a:gd name="T26" fmla="*/ 107 w 215"/>
                    <a:gd name="T27" fmla="*/ 0 h 252"/>
                    <a:gd name="T28" fmla="*/ 192 w 215"/>
                    <a:gd name="T29" fmla="*/ 31 h 252"/>
                    <a:gd name="T30" fmla="*/ 209 w 215"/>
                    <a:gd name="T31" fmla="*/ 87 h 252"/>
                    <a:gd name="T32" fmla="*/ 209 w 215"/>
                    <a:gd name="T33" fmla="*/ 181 h 252"/>
                    <a:gd name="T34" fmla="*/ 214 w 215"/>
                    <a:gd name="T35" fmla="*/ 240 h 252"/>
                    <a:gd name="T36" fmla="*/ 152 w 215"/>
                    <a:gd name="T37" fmla="*/ 240 h 252"/>
                    <a:gd name="T38" fmla="*/ 152 w 215"/>
                    <a:gd name="T39" fmla="*/ 246 h 252"/>
                    <a:gd name="T40" fmla="*/ 68 w 215"/>
                    <a:gd name="T41" fmla="*/ 172 h 252"/>
                    <a:gd name="T42" fmla="*/ 102 w 215"/>
                    <a:gd name="T43" fmla="*/ 206 h 252"/>
                    <a:gd name="T44" fmla="*/ 130 w 215"/>
                    <a:gd name="T45" fmla="*/ 192 h 252"/>
                    <a:gd name="T46" fmla="*/ 144 w 215"/>
                    <a:gd name="T47" fmla="*/ 133 h 252"/>
                    <a:gd name="T48" fmla="*/ 68 w 215"/>
                    <a:gd name="T49" fmla="*/ 172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15" h="252">
                      <a:moveTo>
                        <a:pt x="152" y="246"/>
                      </a:moveTo>
                      <a:cubicBezTo>
                        <a:pt x="150" y="231"/>
                        <a:pt x="150" y="220"/>
                        <a:pt x="150" y="214"/>
                      </a:cubicBezTo>
                      <a:cubicBezTo>
                        <a:pt x="124" y="251"/>
                        <a:pt x="93" y="251"/>
                        <a:pt x="79" y="251"/>
                      </a:cubicBezTo>
                      <a:cubicBezTo>
                        <a:pt x="45" y="251"/>
                        <a:pt x="31" y="243"/>
                        <a:pt x="20" y="231"/>
                      </a:cubicBezTo>
                      <a:cubicBezTo>
                        <a:pt x="6" y="217"/>
                        <a:pt x="0" y="198"/>
                        <a:pt x="0" y="181"/>
                      </a:cubicBezTo>
                      <a:cubicBezTo>
                        <a:pt x="0" y="161"/>
                        <a:pt x="6" y="127"/>
                        <a:pt x="51" y="107"/>
                      </a:cubicBezTo>
                      <a:cubicBezTo>
                        <a:pt x="79" y="93"/>
                        <a:pt x="121" y="93"/>
                        <a:pt x="144" y="93"/>
                      </a:cubicBezTo>
                      <a:cubicBezTo>
                        <a:pt x="144" y="79"/>
                        <a:pt x="144" y="71"/>
                        <a:pt x="141" y="62"/>
                      </a:cubicBezTo>
                      <a:cubicBezTo>
                        <a:pt x="135" y="45"/>
                        <a:pt x="116" y="42"/>
                        <a:pt x="110" y="42"/>
                      </a:cubicBezTo>
                      <a:cubicBezTo>
                        <a:pt x="102" y="42"/>
                        <a:pt x="90" y="45"/>
                        <a:pt x="85" y="56"/>
                      </a:cubicBezTo>
                      <a:cubicBezTo>
                        <a:pt x="79" y="65"/>
                        <a:pt x="79" y="71"/>
                        <a:pt x="79" y="76"/>
                      </a:cubicBezTo>
                      <a:lnTo>
                        <a:pt x="11" y="76"/>
                      </a:lnTo>
                      <a:cubicBezTo>
                        <a:pt x="11" y="65"/>
                        <a:pt x="14" y="40"/>
                        <a:pt x="37" y="20"/>
                      </a:cubicBezTo>
                      <a:cubicBezTo>
                        <a:pt x="59" y="6"/>
                        <a:pt x="85" y="0"/>
                        <a:pt x="107" y="0"/>
                      </a:cubicBezTo>
                      <a:cubicBezTo>
                        <a:pt x="127" y="0"/>
                        <a:pt x="166" y="3"/>
                        <a:pt x="192" y="31"/>
                      </a:cubicBezTo>
                      <a:cubicBezTo>
                        <a:pt x="209" y="51"/>
                        <a:pt x="209" y="79"/>
                        <a:pt x="209" y="87"/>
                      </a:cubicBezTo>
                      <a:lnTo>
                        <a:pt x="209" y="181"/>
                      </a:lnTo>
                      <a:cubicBezTo>
                        <a:pt x="209" y="200"/>
                        <a:pt x="209" y="220"/>
                        <a:pt x="214" y="240"/>
                      </a:cubicBezTo>
                      <a:lnTo>
                        <a:pt x="152" y="240"/>
                      </a:lnTo>
                      <a:lnTo>
                        <a:pt x="152" y="246"/>
                      </a:lnTo>
                      <a:close/>
                      <a:moveTo>
                        <a:pt x="68" y="172"/>
                      </a:moveTo>
                      <a:cubicBezTo>
                        <a:pt x="68" y="189"/>
                        <a:pt x="79" y="206"/>
                        <a:pt x="102" y="206"/>
                      </a:cubicBezTo>
                      <a:cubicBezTo>
                        <a:pt x="113" y="206"/>
                        <a:pt x="124" y="200"/>
                        <a:pt x="130" y="192"/>
                      </a:cubicBezTo>
                      <a:cubicBezTo>
                        <a:pt x="141" y="178"/>
                        <a:pt x="144" y="158"/>
                        <a:pt x="144" y="133"/>
                      </a:cubicBezTo>
                      <a:cubicBezTo>
                        <a:pt x="99" y="133"/>
                        <a:pt x="68" y="147"/>
                        <a:pt x="68" y="172"/>
                      </a:cubicBezTo>
                      <a:close/>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65" name="Freeform 169"/>
                <p:cNvSpPr>
                  <a:spLocks noChangeArrowheads="1"/>
                </p:cNvSpPr>
                <p:nvPr/>
              </p:nvSpPr>
              <p:spPr bwMode="auto">
                <a:xfrm>
                  <a:off x="6031290" y="2984994"/>
                  <a:ext cx="59627" cy="78793"/>
                </a:xfrm>
                <a:custGeom>
                  <a:avLst/>
                  <a:gdLst>
                    <a:gd name="T0" fmla="*/ 73 w 246"/>
                    <a:gd name="T1" fmla="*/ 0 h 326"/>
                    <a:gd name="T2" fmla="*/ 124 w 246"/>
                    <a:gd name="T3" fmla="*/ 164 h 326"/>
                    <a:gd name="T4" fmla="*/ 177 w 246"/>
                    <a:gd name="T5" fmla="*/ 0 h 326"/>
                    <a:gd name="T6" fmla="*/ 245 w 246"/>
                    <a:gd name="T7" fmla="*/ 0 h 326"/>
                    <a:gd name="T8" fmla="*/ 158 w 246"/>
                    <a:gd name="T9" fmla="*/ 232 h 326"/>
                    <a:gd name="T10" fmla="*/ 129 w 246"/>
                    <a:gd name="T11" fmla="*/ 325 h 326"/>
                    <a:gd name="T12" fmla="*/ 59 w 246"/>
                    <a:gd name="T13" fmla="*/ 325 h 326"/>
                    <a:gd name="T14" fmla="*/ 90 w 246"/>
                    <a:gd name="T15" fmla="*/ 237 h 326"/>
                    <a:gd name="T16" fmla="*/ 0 w 246"/>
                    <a:gd name="T17" fmla="*/ 3 h 326"/>
                    <a:gd name="T18" fmla="*/ 73 w 246"/>
                    <a:gd name="T19" fmla="*/ 3 h 326"/>
                    <a:gd name="T20" fmla="*/ 73 w 246"/>
                    <a:gd name="T21" fmla="*/ 0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6" h="326">
                      <a:moveTo>
                        <a:pt x="73" y="0"/>
                      </a:moveTo>
                      <a:lnTo>
                        <a:pt x="124" y="164"/>
                      </a:lnTo>
                      <a:lnTo>
                        <a:pt x="177" y="0"/>
                      </a:lnTo>
                      <a:lnTo>
                        <a:pt x="245" y="0"/>
                      </a:lnTo>
                      <a:lnTo>
                        <a:pt x="158" y="232"/>
                      </a:lnTo>
                      <a:lnTo>
                        <a:pt x="129" y="325"/>
                      </a:lnTo>
                      <a:lnTo>
                        <a:pt x="59" y="325"/>
                      </a:lnTo>
                      <a:lnTo>
                        <a:pt x="90" y="237"/>
                      </a:lnTo>
                      <a:lnTo>
                        <a:pt x="0" y="3"/>
                      </a:lnTo>
                      <a:lnTo>
                        <a:pt x="73" y="3"/>
                      </a:lnTo>
                      <a:lnTo>
                        <a:pt x="73" y="0"/>
                      </a:lnTo>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p>
              </p:txBody>
            </p:sp>
          </p:grpSp>
        </p:grpSp>
        <p:grpSp>
          <p:nvGrpSpPr>
            <p:cNvPr id="37" name="Group 222"/>
            <p:cNvGrpSpPr/>
            <p:nvPr/>
          </p:nvGrpSpPr>
          <p:grpSpPr>
            <a:xfrm>
              <a:off x="5678786" y="2142833"/>
              <a:ext cx="783479" cy="614078"/>
              <a:chOff x="4703763" y="1930400"/>
              <a:chExt cx="352425" cy="276225"/>
            </a:xfrm>
            <a:solidFill>
              <a:schemeClr val="accent1"/>
            </a:solidFill>
          </p:grpSpPr>
          <p:sp>
            <p:nvSpPr>
              <p:cNvPr id="251" name="Freeform 143"/>
              <p:cNvSpPr>
                <a:spLocks noChangeArrowheads="1"/>
              </p:cNvSpPr>
              <p:nvPr/>
            </p:nvSpPr>
            <p:spPr bwMode="auto">
              <a:xfrm>
                <a:off x="4873625" y="1930400"/>
                <a:ext cx="182563" cy="101600"/>
              </a:xfrm>
              <a:custGeom>
                <a:avLst/>
                <a:gdLst>
                  <a:gd name="T0" fmla="*/ 414 w 505"/>
                  <a:gd name="T1" fmla="*/ 104 h 283"/>
                  <a:gd name="T2" fmla="*/ 405 w 505"/>
                  <a:gd name="T3" fmla="*/ 104 h 283"/>
                  <a:gd name="T4" fmla="*/ 318 w 505"/>
                  <a:gd name="T5" fmla="*/ 39 h 283"/>
                  <a:gd name="T6" fmla="*/ 287 w 505"/>
                  <a:gd name="T7" fmla="*/ 45 h 283"/>
                  <a:gd name="T8" fmla="*/ 202 w 505"/>
                  <a:gd name="T9" fmla="*/ 0 h 283"/>
                  <a:gd name="T10" fmla="*/ 103 w 505"/>
                  <a:gd name="T11" fmla="*/ 79 h 283"/>
                  <a:gd name="T12" fmla="*/ 100 w 505"/>
                  <a:gd name="T13" fmla="*/ 79 h 283"/>
                  <a:gd name="T14" fmla="*/ 0 w 505"/>
                  <a:gd name="T15" fmla="*/ 180 h 283"/>
                  <a:gd name="T16" fmla="*/ 100 w 505"/>
                  <a:gd name="T17" fmla="*/ 282 h 283"/>
                  <a:gd name="T18" fmla="*/ 414 w 505"/>
                  <a:gd name="T19" fmla="*/ 282 h 283"/>
                  <a:gd name="T20" fmla="*/ 504 w 505"/>
                  <a:gd name="T21" fmla="*/ 192 h 283"/>
                  <a:gd name="T22" fmla="*/ 414 w 505"/>
                  <a:gd name="T23" fmla="*/ 104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05" h="283">
                    <a:moveTo>
                      <a:pt x="414" y="104"/>
                    </a:moveTo>
                    <a:cubicBezTo>
                      <a:pt x="411" y="104"/>
                      <a:pt x="408" y="104"/>
                      <a:pt x="405" y="104"/>
                    </a:cubicBezTo>
                    <a:cubicBezTo>
                      <a:pt x="394" y="68"/>
                      <a:pt x="360" y="39"/>
                      <a:pt x="318" y="39"/>
                    </a:cubicBezTo>
                    <a:cubicBezTo>
                      <a:pt x="306" y="39"/>
                      <a:pt x="298" y="42"/>
                      <a:pt x="287" y="45"/>
                    </a:cubicBezTo>
                    <a:cubicBezTo>
                      <a:pt x="267" y="17"/>
                      <a:pt x="236" y="0"/>
                      <a:pt x="202" y="0"/>
                    </a:cubicBezTo>
                    <a:cubicBezTo>
                      <a:pt x="154" y="0"/>
                      <a:pt x="112" y="34"/>
                      <a:pt x="103" y="79"/>
                    </a:cubicBezTo>
                    <a:lnTo>
                      <a:pt x="100" y="79"/>
                    </a:lnTo>
                    <a:cubicBezTo>
                      <a:pt x="45" y="79"/>
                      <a:pt x="0" y="123"/>
                      <a:pt x="0" y="180"/>
                    </a:cubicBezTo>
                    <a:cubicBezTo>
                      <a:pt x="0" y="236"/>
                      <a:pt x="45" y="282"/>
                      <a:pt x="100" y="282"/>
                    </a:cubicBezTo>
                    <a:lnTo>
                      <a:pt x="414" y="282"/>
                    </a:lnTo>
                    <a:cubicBezTo>
                      <a:pt x="464" y="282"/>
                      <a:pt x="504" y="243"/>
                      <a:pt x="504" y="192"/>
                    </a:cubicBezTo>
                    <a:cubicBezTo>
                      <a:pt x="504" y="141"/>
                      <a:pt x="462" y="104"/>
                      <a:pt x="414" y="104"/>
                    </a:cubicBezTo>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round/>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252" name="Freeform 144"/>
              <p:cNvSpPr>
                <a:spLocks noChangeArrowheads="1"/>
              </p:cNvSpPr>
              <p:nvPr/>
            </p:nvSpPr>
            <p:spPr bwMode="auto">
              <a:xfrm>
                <a:off x="4833938" y="2028825"/>
                <a:ext cx="65087" cy="58738"/>
              </a:xfrm>
              <a:custGeom>
                <a:avLst/>
                <a:gdLst>
                  <a:gd name="T0" fmla="*/ 22 w 182"/>
                  <a:gd name="T1" fmla="*/ 164 h 165"/>
                  <a:gd name="T2" fmla="*/ 0 w 182"/>
                  <a:gd name="T3" fmla="*/ 136 h 165"/>
                  <a:gd name="T4" fmla="*/ 22 w 182"/>
                  <a:gd name="T5" fmla="*/ 116 h 165"/>
                  <a:gd name="T6" fmla="*/ 45 w 182"/>
                  <a:gd name="T7" fmla="*/ 144 h 165"/>
                  <a:gd name="T8" fmla="*/ 22 w 182"/>
                  <a:gd name="T9" fmla="*/ 164 h 165"/>
                  <a:gd name="T10" fmla="*/ 68 w 182"/>
                  <a:gd name="T11" fmla="*/ 125 h 165"/>
                  <a:gd name="T12" fmla="*/ 45 w 182"/>
                  <a:gd name="T13" fmla="*/ 96 h 165"/>
                  <a:gd name="T14" fmla="*/ 68 w 182"/>
                  <a:gd name="T15" fmla="*/ 77 h 165"/>
                  <a:gd name="T16" fmla="*/ 90 w 182"/>
                  <a:gd name="T17" fmla="*/ 105 h 165"/>
                  <a:gd name="T18" fmla="*/ 68 w 182"/>
                  <a:gd name="T19" fmla="*/ 125 h 165"/>
                  <a:gd name="T20" fmla="*/ 113 w 182"/>
                  <a:gd name="T21" fmla="*/ 88 h 165"/>
                  <a:gd name="T22" fmla="*/ 90 w 182"/>
                  <a:gd name="T23" fmla="*/ 60 h 165"/>
                  <a:gd name="T24" fmla="*/ 113 w 182"/>
                  <a:gd name="T25" fmla="*/ 40 h 165"/>
                  <a:gd name="T26" fmla="*/ 135 w 182"/>
                  <a:gd name="T27" fmla="*/ 68 h 165"/>
                  <a:gd name="T28" fmla="*/ 113 w 182"/>
                  <a:gd name="T29" fmla="*/ 88 h 165"/>
                  <a:gd name="T30" fmla="*/ 158 w 182"/>
                  <a:gd name="T31" fmla="*/ 48 h 165"/>
                  <a:gd name="T32" fmla="*/ 135 w 182"/>
                  <a:gd name="T33" fmla="*/ 20 h 165"/>
                  <a:gd name="T34" fmla="*/ 158 w 182"/>
                  <a:gd name="T35" fmla="*/ 0 h 165"/>
                  <a:gd name="T36" fmla="*/ 181 w 182"/>
                  <a:gd name="T37" fmla="*/ 29 h 165"/>
                  <a:gd name="T38" fmla="*/ 158 w 182"/>
                  <a:gd name="T39" fmla="*/ 48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82" h="165">
                    <a:moveTo>
                      <a:pt x="22" y="164"/>
                    </a:moveTo>
                    <a:lnTo>
                      <a:pt x="0" y="136"/>
                    </a:lnTo>
                    <a:lnTo>
                      <a:pt x="22" y="116"/>
                    </a:lnTo>
                    <a:lnTo>
                      <a:pt x="45" y="144"/>
                    </a:lnTo>
                    <a:lnTo>
                      <a:pt x="22" y="164"/>
                    </a:lnTo>
                    <a:close/>
                    <a:moveTo>
                      <a:pt x="68" y="125"/>
                    </a:moveTo>
                    <a:lnTo>
                      <a:pt x="45" y="96"/>
                    </a:lnTo>
                    <a:lnTo>
                      <a:pt x="68" y="77"/>
                    </a:lnTo>
                    <a:lnTo>
                      <a:pt x="90" y="105"/>
                    </a:lnTo>
                    <a:lnTo>
                      <a:pt x="68" y="125"/>
                    </a:lnTo>
                    <a:close/>
                    <a:moveTo>
                      <a:pt x="113" y="88"/>
                    </a:moveTo>
                    <a:lnTo>
                      <a:pt x="90" y="60"/>
                    </a:lnTo>
                    <a:lnTo>
                      <a:pt x="113" y="40"/>
                    </a:lnTo>
                    <a:lnTo>
                      <a:pt x="135" y="68"/>
                    </a:lnTo>
                    <a:lnTo>
                      <a:pt x="113" y="88"/>
                    </a:lnTo>
                    <a:close/>
                    <a:moveTo>
                      <a:pt x="158" y="48"/>
                    </a:moveTo>
                    <a:lnTo>
                      <a:pt x="135" y="20"/>
                    </a:lnTo>
                    <a:lnTo>
                      <a:pt x="158" y="0"/>
                    </a:lnTo>
                    <a:lnTo>
                      <a:pt x="181" y="29"/>
                    </a:lnTo>
                    <a:lnTo>
                      <a:pt x="158" y="48"/>
                    </a:lnTo>
                    <a:close/>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round/>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253" name="Freeform 145"/>
              <p:cNvSpPr>
                <a:spLocks noChangeArrowheads="1"/>
              </p:cNvSpPr>
              <p:nvPr/>
            </p:nvSpPr>
            <p:spPr bwMode="auto">
              <a:xfrm>
                <a:off x="4703763" y="2060575"/>
                <a:ext cx="146050" cy="146050"/>
              </a:xfrm>
              <a:custGeom>
                <a:avLst/>
                <a:gdLst>
                  <a:gd name="T0" fmla="*/ 203 w 407"/>
                  <a:gd name="T1" fmla="*/ 0 h 407"/>
                  <a:gd name="T2" fmla="*/ 0 w 407"/>
                  <a:gd name="T3" fmla="*/ 203 h 407"/>
                  <a:gd name="T4" fmla="*/ 203 w 407"/>
                  <a:gd name="T5" fmla="*/ 406 h 407"/>
                  <a:gd name="T6" fmla="*/ 406 w 407"/>
                  <a:gd name="T7" fmla="*/ 203 h 407"/>
                  <a:gd name="T8" fmla="*/ 203 w 407"/>
                  <a:gd name="T9" fmla="*/ 0 h 407"/>
                  <a:gd name="T10" fmla="*/ 53 w 407"/>
                  <a:gd name="T11" fmla="*/ 192 h 407"/>
                  <a:gd name="T12" fmla="*/ 104 w 407"/>
                  <a:gd name="T13" fmla="*/ 192 h 407"/>
                  <a:gd name="T14" fmla="*/ 104 w 407"/>
                  <a:gd name="T15" fmla="*/ 161 h 407"/>
                  <a:gd name="T16" fmla="*/ 177 w 407"/>
                  <a:gd name="T17" fmla="*/ 203 h 407"/>
                  <a:gd name="T18" fmla="*/ 104 w 407"/>
                  <a:gd name="T19" fmla="*/ 246 h 407"/>
                  <a:gd name="T20" fmla="*/ 104 w 407"/>
                  <a:gd name="T21" fmla="*/ 215 h 407"/>
                  <a:gd name="T22" fmla="*/ 53 w 407"/>
                  <a:gd name="T23" fmla="*/ 215 h 407"/>
                  <a:gd name="T24" fmla="*/ 53 w 407"/>
                  <a:gd name="T25" fmla="*/ 192 h 407"/>
                  <a:gd name="T26" fmla="*/ 206 w 407"/>
                  <a:gd name="T27" fmla="*/ 353 h 407"/>
                  <a:gd name="T28" fmla="*/ 163 w 407"/>
                  <a:gd name="T29" fmla="*/ 279 h 407"/>
                  <a:gd name="T30" fmla="*/ 194 w 407"/>
                  <a:gd name="T31" fmla="*/ 279 h 407"/>
                  <a:gd name="T32" fmla="*/ 194 w 407"/>
                  <a:gd name="T33" fmla="*/ 127 h 407"/>
                  <a:gd name="T34" fmla="*/ 163 w 407"/>
                  <a:gd name="T35" fmla="*/ 127 h 407"/>
                  <a:gd name="T36" fmla="*/ 206 w 407"/>
                  <a:gd name="T37" fmla="*/ 54 h 407"/>
                  <a:gd name="T38" fmla="*/ 248 w 407"/>
                  <a:gd name="T39" fmla="*/ 127 h 407"/>
                  <a:gd name="T40" fmla="*/ 217 w 407"/>
                  <a:gd name="T41" fmla="*/ 127 h 407"/>
                  <a:gd name="T42" fmla="*/ 217 w 407"/>
                  <a:gd name="T43" fmla="*/ 279 h 407"/>
                  <a:gd name="T44" fmla="*/ 248 w 407"/>
                  <a:gd name="T45" fmla="*/ 279 h 407"/>
                  <a:gd name="T46" fmla="*/ 206 w 407"/>
                  <a:gd name="T47" fmla="*/ 353 h 407"/>
                  <a:gd name="T48" fmla="*/ 307 w 407"/>
                  <a:gd name="T49" fmla="*/ 246 h 407"/>
                  <a:gd name="T50" fmla="*/ 234 w 407"/>
                  <a:gd name="T51" fmla="*/ 203 h 407"/>
                  <a:gd name="T52" fmla="*/ 307 w 407"/>
                  <a:gd name="T53" fmla="*/ 161 h 407"/>
                  <a:gd name="T54" fmla="*/ 307 w 407"/>
                  <a:gd name="T55" fmla="*/ 192 h 407"/>
                  <a:gd name="T56" fmla="*/ 358 w 407"/>
                  <a:gd name="T57" fmla="*/ 192 h 407"/>
                  <a:gd name="T58" fmla="*/ 358 w 407"/>
                  <a:gd name="T59" fmla="*/ 215 h 407"/>
                  <a:gd name="T60" fmla="*/ 307 w 407"/>
                  <a:gd name="T61" fmla="*/ 215 h 407"/>
                  <a:gd name="T62" fmla="*/ 307 w 407"/>
                  <a:gd name="T63" fmla="*/ 246 h 4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07" h="407">
                    <a:moveTo>
                      <a:pt x="203" y="0"/>
                    </a:moveTo>
                    <a:cubicBezTo>
                      <a:pt x="90" y="0"/>
                      <a:pt x="0" y="90"/>
                      <a:pt x="0" y="203"/>
                    </a:cubicBezTo>
                    <a:cubicBezTo>
                      <a:pt x="0" y="316"/>
                      <a:pt x="90" y="406"/>
                      <a:pt x="203" y="406"/>
                    </a:cubicBezTo>
                    <a:cubicBezTo>
                      <a:pt x="316" y="406"/>
                      <a:pt x="406" y="316"/>
                      <a:pt x="406" y="203"/>
                    </a:cubicBezTo>
                    <a:cubicBezTo>
                      <a:pt x="406" y="90"/>
                      <a:pt x="316" y="0"/>
                      <a:pt x="203" y="0"/>
                    </a:cubicBezTo>
                    <a:close/>
                    <a:moveTo>
                      <a:pt x="53" y="192"/>
                    </a:moveTo>
                    <a:lnTo>
                      <a:pt x="104" y="192"/>
                    </a:lnTo>
                    <a:lnTo>
                      <a:pt x="104" y="161"/>
                    </a:lnTo>
                    <a:lnTo>
                      <a:pt x="177" y="203"/>
                    </a:lnTo>
                    <a:lnTo>
                      <a:pt x="104" y="246"/>
                    </a:lnTo>
                    <a:lnTo>
                      <a:pt x="104" y="215"/>
                    </a:lnTo>
                    <a:lnTo>
                      <a:pt x="53" y="215"/>
                    </a:lnTo>
                    <a:lnTo>
                      <a:pt x="53" y="192"/>
                    </a:lnTo>
                    <a:close/>
                    <a:moveTo>
                      <a:pt x="206" y="353"/>
                    </a:moveTo>
                    <a:lnTo>
                      <a:pt x="163" y="279"/>
                    </a:lnTo>
                    <a:lnTo>
                      <a:pt x="194" y="279"/>
                    </a:lnTo>
                    <a:lnTo>
                      <a:pt x="194" y="127"/>
                    </a:lnTo>
                    <a:lnTo>
                      <a:pt x="163" y="127"/>
                    </a:lnTo>
                    <a:lnTo>
                      <a:pt x="206" y="54"/>
                    </a:lnTo>
                    <a:lnTo>
                      <a:pt x="248" y="127"/>
                    </a:lnTo>
                    <a:lnTo>
                      <a:pt x="217" y="127"/>
                    </a:lnTo>
                    <a:lnTo>
                      <a:pt x="217" y="279"/>
                    </a:lnTo>
                    <a:lnTo>
                      <a:pt x="248" y="279"/>
                    </a:lnTo>
                    <a:lnTo>
                      <a:pt x="206" y="353"/>
                    </a:lnTo>
                    <a:close/>
                    <a:moveTo>
                      <a:pt x="307" y="246"/>
                    </a:moveTo>
                    <a:lnTo>
                      <a:pt x="234" y="203"/>
                    </a:lnTo>
                    <a:lnTo>
                      <a:pt x="307" y="161"/>
                    </a:lnTo>
                    <a:lnTo>
                      <a:pt x="307" y="192"/>
                    </a:lnTo>
                    <a:lnTo>
                      <a:pt x="358" y="192"/>
                    </a:lnTo>
                    <a:lnTo>
                      <a:pt x="358" y="215"/>
                    </a:lnTo>
                    <a:lnTo>
                      <a:pt x="307" y="215"/>
                    </a:lnTo>
                    <a:lnTo>
                      <a:pt x="307" y="246"/>
                    </a:lnTo>
                    <a:close/>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round/>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254" name="Freeform 300"/>
              <p:cNvSpPr>
                <a:spLocks noChangeArrowheads="1"/>
              </p:cNvSpPr>
              <p:nvPr/>
            </p:nvSpPr>
            <p:spPr bwMode="auto">
              <a:xfrm>
                <a:off x="4873625" y="1930400"/>
                <a:ext cx="182563" cy="101600"/>
              </a:xfrm>
              <a:custGeom>
                <a:avLst/>
                <a:gdLst>
                  <a:gd name="T0" fmla="*/ 414 w 505"/>
                  <a:gd name="T1" fmla="*/ 104 h 283"/>
                  <a:gd name="T2" fmla="*/ 405 w 505"/>
                  <a:gd name="T3" fmla="*/ 104 h 283"/>
                  <a:gd name="T4" fmla="*/ 318 w 505"/>
                  <a:gd name="T5" fmla="*/ 39 h 283"/>
                  <a:gd name="T6" fmla="*/ 287 w 505"/>
                  <a:gd name="T7" fmla="*/ 45 h 283"/>
                  <a:gd name="T8" fmla="*/ 202 w 505"/>
                  <a:gd name="T9" fmla="*/ 0 h 283"/>
                  <a:gd name="T10" fmla="*/ 103 w 505"/>
                  <a:gd name="T11" fmla="*/ 79 h 283"/>
                  <a:gd name="T12" fmla="*/ 100 w 505"/>
                  <a:gd name="T13" fmla="*/ 79 h 283"/>
                  <a:gd name="T14" fmla="*/ 0 w 505"/>
                  <a:gd name="T15" fmla="*/ 180 h 283"/>
                  <a:gd name="T16" fmla="*/ 100 w 505"/>
                  <a:gd name="T17" fmla="*/ 282 h 283"/>
                  <a:gd name="T18" fmla="*/ 414 w 505"/>
                  <a:gd name="T19" fmla="*/ 282 h 283"/>
                  <a:gd name="T20" fmla="*/ 504 w 505"/>
                  <a:gd name="T21" fmla="*/ 192 h 283"/>
                  <a:gd name="T22" fmla="*/ 414 w 505"/>
                  <a:gd name="T23" fmla="*/ 104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05" h="283">
                    <a:moveTo>
                      <a:pt x="414" y="104"/>
                    </a:moveTo>
                    <a:cubicBezTo>
                      <a:pt x="411" y="104"/>
                      <a:pt x="408" y="104"/>
                      <a:pt x="405" y="104"/>
                    </a:cubicBezTo>
                    <a:cubicBezTo>
                      <a:pt x="394" y="68"/>
                      <a:pt x="360" y="39"/>
                      <a:pt x="318" y="39"/>
                    </a:cubicBezTo>
                    <a:cubicBezTo>
                      <a:pt x="306" y="39"/>
                      <a:pt x="298" y="42"/>
                      <a:pt x="287" y="45"/>
                    </a:cubicBezTo>
                    <a:cubicBezTo>
                      <a:pt x="267" y="17"/>
                      <a:pt x="236" y="0"/>
                      <a:pt x="202" y="0"/>
                    </a:cubicBezTo>
                    <a:cubicBezTo>
                      <a:pt x="154" y="0"/>
                      <a:pt x="112" y="34"/>
                      <a:pt x="103" y="79"/>
                    </a:cubicBezTo>
                    <a:lnTo>
                      <a:pt x="100" y="79"/>
                    </a:lnTo>
                    <a:cubicBezTo>
                      <a:pt x="45" y="79"/>
                      <a:pt x="0" y="123"/>
                      <a:pt x="0" y="180"/>
                    </a:cubicBezTo>
                    <a:cubicBezTo>
                      <a:pt x="0" y="236"/>
                      <a:pt x="45" y="282"/>
                      <a:pt x="100" y="282"/>
                    </a:cubicBezTo>
                    <a:lnTo>
                      <a:pt x="414" y="282"/>
                    </a:lnTo>
                    <a:cubicBezTo>
                      <a:pt x="464" y="282"/>
                      <a:pt x="504" y="243"/>
                      <a:pt x="504" y="192"/>
                    </a:cubicBezTo>
                    <a:cubicBezTo>
                      <a:pt x="504" y="141"/>
                      <a:pt x="462" y="104"/>
                      <a:pt x="414" y="104"/>
                    </a:cubicBezTo>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round/>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255" name="Freeform 301"/>
              <p:cNvSpPr>
                <a:spLocks noChangeArrowheads="1"/>
              </p:cNvSpPr>
              <p:nvPr/>
            </p:nvSpPr>
            <p:spPr bwMode="auto">
              <a:xfrm>
                <a:off x="4833938" y="2028825"/>
                <a:ext cx="65087" cy="58738"/>
              </a:xfrm>
              <a:custGeom>
                <a:avLst/>
                <a:gdLst>
                  <a:gd name="T0" fmla="*/ 22 w 182"/>
                  <a:gd name="T1" fmla="*/ 164 h 165"/>
                  <a:gd name="T2" fmla="*/ 0 w 182"/>
                  <a:gd name="T3" fmla="*/ 136 h 165"/>
                  <a:gd name="T4" fmla="*/ 22 w 182"/>
                  <a:gd name="T5" fmla="*/ 116 h 165"/>
                  <a:gd name="T6" fmla="*/ 45 w 182"/>
                  <a:gd name="T7" fmla="*/ 144 h 165"/>
                  <a:gd name="T8" fmla="*/ 22 w 182"/>
                  <a:gd name="T9" fmla="*/ 164 h 165"/>
                  <a:gd name="T10" fmla="*/ 68 w 182"/>
                  <a:gd name="T11" fmla="*/ 125 h 165"/>
                  <a:gd name="T12" fmla="*/ 45 w 182"/>
                  <a:gd name="T13" fmla="*/ 96 h 165"/>
                  <a:gd name="T14" fmla="*/ 68 w 182"/>
                  <a:gd name="T15" fmla="*/ 77 h 165"/>
                  <a:gd name="T16" fmla="*/ 90 w 182"/>
                  <a:gd name="T17" fmla="*/ 105 h 165"/>
                  <a:gd name="T18" fmla="*/ 68 w 182"/>
                  <a:gd name="T19" fmla="*/ 125 h 165"/>
                  <a:gd name="T20" fmla="*/ 113 w 182"/>
                  <a:gd name="T21" fmla="*/ 88 h 165"/>
                  <a:gd name="T22" fmla="*/ 90 w 182"/>
                  <a:gd name="T23" fmla="*/ 60 h 165"/>
                  <a:gd name="T24" fmla="*/ 113 w 182"/>
                  <a:gd name="T25" fmla="*/ 40 h 165"/>
                  <a:gd name="T26" fmla="*/ 135 w 182"/>
                  <a:gd name="T27" fmla="*/ 68 h 165"/>
                  <a:gd name="T28" fmla="*/ 113 w 182"/>
                  <a:gd name="T29" fmla="*/ 88 h 165"/>
                  <a:gd name="T30" fmla="*/ 158 w 182"/>
                  <a:gd name="T31" fmla="*/ 48 h 165"/>
                  <a:gd name="T32" fmla="*/ 135 w 182"/>
                  <a:gd name="T33" fmla="*/ 20 h 165"/>
                  <a:gd name="T34" fmla="*/ 158 w 182"/>
                  <a:gd name="T35" fmla="*/ 0 h 165"/>
                  <a:gd name="T36" fmla="*/ 181 w 182"/>
                  <a:gd name="T37" fmla="*/ 29 h 165"/>
                  <a:gd name="T38" fmla="*/ 158 w 182"/>
                  <a:gd name="T39" fmla="*/ 48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82" h="165">
                    <a:moveTo>
                      <a:pt x="22" y="164"/>
                    </a:moveTo>
                    <a:lnTo>
                      <a:pt x="0" y="136"/>
                    </a:lnTo>
                    <a:lnTo>
                      <a:pt x="22" y="116"/>
                    </a:lnTo>
                    <a:lnTo>
                      <a:pt x="45" y="144"/>
                    </a:lnTo>
                    <a:lnTo>
                      <a:pt x="22" y="164"/>
                    </a:lnTo>
                    <a:close/>
                    <a:moveTo>
                      <a:pt x="68" y="125"/>
                    </a:moveTo>
                    <a:lnTo>
                      <a:pt x="45" y="96"/>
                    </a:lnTo>
                    <a:lnTo>
                      <a:pt x="68" y="77"/>
                    </a:lnTo>
                    <a:lnTo>
                      <a:pt x="90" y="105"/>
                    </a:lnTo>
                    <a:lnTo>
                      <a:pt x="68" y="125"/>
                    </a:lnTo>
                    <a:close/>
                    <a:moveTo>
                      <a:pt x="113" y="88"/>
                    </a:moveTo>
                    <a:lnTo>
                      <a:pt x="90" y="60"/>
                    </a:lnTo>
                    <a:lnTo>
                      <a:pt x="113" y="40"/>
                    </a:lnTo>
                    <a:lnTo>
                      <a:pt x="135" y="68"/>
                    </a:lnTo>
                    <a:lnTo>
                      <a:pt x="113" y="88"/>
                    </a:lnTo>
                    <a:close/>
                    <a:moveTo>
                      <a:pt x="158" y="48"/>
                    </a:moveTo>
                    <a:lnTo>
                      <a:pt x="135" y="20"/>
                    </a:lnTo>
                    <a:lnTo>
                      <a:pt x="158" y="0"/>
                    </a:lnTo>
                    <a:lnTo>
                      <a:pt x="181" y="29"/>
                    </a:lnTo>
                    <a:lnTo>
                      <a:pt x="158" y="48"/>
                    </a:lnTo>
                    <a:close/>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round/>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256" name="Freeform 302"/>
              <p:cNvSpPr>
                <a:spLocks noChangeArrowheads="1"/>
              </p:cNvSpPr>
              <p:nvPr/>
            </p:nvSpPr>
            <p:spPr bwMode="auto">
              <a:xfrm>
                <a:off x="4703763" y="2060575"/>
                <a:ext cx="146050" cy="146050"/>
              </a:xfrm>
              <a:custGeom>
                <a:avLst/>
                <a:gdLst>
                  <a:gd name="T0" fmla="*/ 203 w 407"/>
                  <a:gd name="T1" fmla="*/ 0 h 407"/>
                  <a:gd name="T2" fmla="*/ 0 w 407"/>
                  <a:gd name="T3" fmla="*/ 203 h 407"/>
                  <a:gd name="T4" fmla="*/ 203 w 407"/>
                  <a:gd name="T5" fmla="*/ 406 h 407"/>
                  <a:gd name="T6" fmla="*/ 406 w 407"/>
                  <a:gd name="T7" fmla="*/ 203 h 407"/>
                  <a:gd name="T8" fmla="*/ 203 w 407"/>
                  <a:gd name="T9" fmla="*/ 0 h 407"/>
                  <a:gd name="T10" fmla="*/ 53 w 407"/>
                  <a:gd name="T11" fmla="*/ 192 h 407"/>
                  <a:gd name="T12" fmla="*/ 104 w 407"/>
                  <a:gd name="T13" fmla="*/ 192 h 407"/>
                  <a:gd name="T14" fmla="*/ 104 w 407"/>
                  <a:gd name="T15" fmla="*/ 161 h 407"/>
                  <a:gd name="T16" fmla="*/ 177 w 407"/>
                  <a:gd name="T17" fmla="*/ 203 h 407"/>
                  <a:gd name="T18" fmla="*/ 104 w 407"/>
                  <a:gd name="T19" fmla="*/ 246 h 407"/>
                  <a:gd name="T20" fmla="*/ 104 w 407"/>
                  <a:gd name="T21" fmla="*/ 215 h 407"/>
                  <a:gd name="T22" fmla="*/ 53 w 407"/>
                  <a:gd name="T23" fmla="*/ 215 h 407"/>
                  <a:gd name="T24" fmla="*/ 53 w 407"/>
                  <a:gd name="T25" fmla="*/ 192 h 407"/>
                  <a:gd name="T26" fmla="*/ 206 w 407"/>
                  <a:gd name="T27" fmla="*/ 353 h 407"/>
                  <a:gd name="T28" fmla="*/ 163 w 407"/>
                  <a:gd name="T29" fmla="*/ 279 h 407"/>
                  <a:gd name="T30" fmla="*/ 194 w 407"/>
                  <a:gd name="T31" fmla="*/ 279 h 407"/>
                  <a:gd name="T32" fmla="*/ 194 w 407"/>
                  <a:gd name="T33" fmla="*/ 127 h 407"/>
                  <a:gd name="T34" fmla="*/ 163 w 407"/>
                  <a:gd name="T35" fmla="*/ 127 h 407"/>
                  <a:gd name="T36" fmla="*/ 206 w 407"/>
                  <a:gd name="T37" fmla="*/ 54 h 407"/>
                  <a:gd name="T38" fmla="*/ 248 w 407"/>
                  <a:gd name="T39" fmla="*/ 127 h 407"/>
                  <a:gd name="T40" fmla="*/ 217 w 407"/>
                  <a:gd name="T41" fmla="*/ 127 h 407"/>
                  <a:gd name="T42" fmla="*/ 217 w 407"/>
                  <a:gd name="T43" fmla="*/ 279 h 407"/>
                  <a:gd name="T44" fmla="*/ 248 w 407"/>
                  <a:gd name="T45" fmla="*/ 279 h 407"/>
                  <a:gd name="T46" fmla="*/ 206 w 407"/>
                  <a:gd name="T47" fmla="*/ 353 h 407"/>
                  <a:gd name="T48" fmla="*/ 307 w 407"/>
                  <a:gd name="T49" fmla="*/ 246 h 407"/>
                  <a:gd name="T50" fmla="*/ 234 w 407"/>
                  <a:gd name="T51" fmla="*/ 203 h 407"/>
                  <a:gd name="T52" fmla="*/ 307 w 407"/>
                  <a:gd name="T53" fmla="*/ 161 h 407"/>
                  <a:gd name="T54" fmla="*/ 307 w 407"/>
                  <a:gd name="T55" fmla="*/ 192 h 407"/>
                  <a:gd name="T56" fmla="*/ 358 w 407"/>
                  <a:gd name="T57" fmla="*/ 192 h 407"/>
                  <a:gd name="T58" fmla="*/ 358 w 407"/>
                  <a:gd name="T59" fmla="*/ 215 h 407"/>
                  <a:gd name="T60" fmla="*/ 307 w 407"/>
                  <a:gd name="T61" fmla="*/ 215 h 407"/>
                  <a:gd name="T62" fmla="*/ 307 w 407"/>
                  <a:gd name="T63" fmla="*/ 246 h 4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07" h="407">
                    <a:moveTo>
                      <a:pt x="203" y="0"/>
                    </a:moveTo>
                    <a:cubicBezTo>
                      <a:pt x="90" y="0"/>
                      <a:pt x="0" y="90"/>
                      <a:pt x="0" y="203"/>
                    </a:cubicBezTo>
                    <a:cubicBezTo>
                      <a:pt x="0" y="316"/>
                      <a:pt x="90" y="406"/>
                      <a:pt x="203" y="406"/>
                    </a:cubicBezTo>
                    <a:cubicBezTo>
                      <a:pt x="316" y="406"/>
                      <a:pt x="406" y="316"/>
                      <a:pt x="406" y="203"/>
                    </a:cubicBezTo>
                    <a:cubicBezTo>
                      <a:pt x="406" y="90"/>
                      <a:pt x="316" y="0"/>
                      <a:pt x="203" y="0"/>
                    </a:cubicBezTo>
                    <a:close/>
                    <a:moveTo>
                      <a:pt x="53" y="192"/>
                    </a:moveTo>
                    <a:lnTo>
                      <a:pt x="104" y="192"/>
                    </a:lnTo>
                    <a:lnTo>
                      <a:pt x="104" y="161"/>
                    </a:lnTo>
                    <a:lnTo>
                      <a:pt x="177" y="203"/>
                    </a:lnTo>
                    <a:lnTo>
                      <a:pt x="104" y="246"/>
                    </a:lnTo>
                    <a:lnTo>
                      <a:pt x="104" y="215"/>
                    </a:lnTo>
                    <a:lnTo>
                      <a:pt x="53" y="215"/>
                    </a:lnTo>
                    <a:lnTo>
                      <a:pt x="53" y="192"/>
                    </a:lnTo>
                    <a:close/>
                    <a:moveTo>
                      <a:pt x="206" y="353"/>
                    </a:moveTo>
                    <a:lnTo>
                      <a:pt x="163" y="279"/>
                    </a:lnTo>
                    <a:lnTo>
                      <a:pt x="194" y="279"/>
                    </a:lnTo>
                    <a:lnTo>
                      <a:pt x="194" y="127"/>
                    </a:lnTo>
                    <a:lnTo>
                      <a:pt x="163" y="127"/>
                    </a:lnTo>
                    <a:lnTo>
                      <a:pt x="206" y="54"/>
                    </a:lnTo>
                    <a:lnTo>
                      <a:pt x="248" y="127"/>
                    </a:lnTo>
                    <a:lnTo>
                      <a:pt x="217" y="127"/>
                    </a:lnTo>
                    <a:lnTo>
                      <a:pt x="217" y="279"/>
                    </a:lnTo>
                    <a:lnTo>
                      <a:pt x="248" y="279"/>
                    </a:lnTo>
                    <a:lnTo>
                      <a:pt x="206" y="353"/>
                    </a:lnTo>
                    <a:close/>
                    <a:moveTo>
                      <a:pt x="307" y="246"/>
                    </a:moveTo>
                    <a:lnTo>
                      <a:pt x="234" y="203"/>
                    </a:lnTo>
                    <a:lnTo>
                      <a:pt x="307" y="161"/>
                    </a:lnTo>
                    <a:lnTo>
                      <a:pt x="307" y="192"/>
                    </a:lnTo>
                    <a:lnTo>
                      <a:pt x="358" y="192"/>
                    </a:lnTo>
                    <a:lnTo>
                      <a:pt x="358" y="215"/>
                    </a:lnTo>
                    <a:lnTo>
                      <a:pt x="307" y="215"/>
                    </a:lnTo>
                    <a:lnTo>
                      <a:pt x="307" y="246"/>
                    </a:lnTo>
                    <a:close/>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round/>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grpSp>
        <p:sp>
          <p:nvSpPr>
            <p:cNvPr id="250" name="Rectangle 249"/>
            <p:cNvSpPr/>
            <p:nvPr/>
          </p:nvSpPr>
          <p:spPr>
            <a:xfrm>
              <a:off x="5525115" y="2102017"/>
              <a:ext cx="986918" cy="976146"/>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grpSp>
      <p:sp>
        <p:nvSpPr>
          <p:cNvPr id="347" name="TextBox 346"/>
          <p:cNvSpPr txBox="1"/>
          <p:nvPr/>
        </p:nvSpPr>
        <p:spPr>
          <a:xfrm>
            <a:off x="5431160" y="4872149"/>
            <a:ext cx="571499" cy="161823"/>
          </a:xfrm>
          <a:prstGeom prst="rect">
            <a:avLst/>
          </a:prstGeom>
          <a:noFill/>
        </p:spPr>
        <p:txBody>
          <a:bodyPr wrap="none" lIns="0" tIns="0" rIns="0" bIns="0" rtlCol="0" anchor="t">
            <a:noAutofit/>
          </a:bodyPr>
          <a:lstStyle/>
          <a:p>
            <a:pPr algn="r">
              <a:lnSpc>
                <a:spcPct val="90000"/>
              </a:lnSpc>
            </a:pPr>
            <a:r>
              <a:rPr lang="en-US" sz="900" b="1" dirty="0">
                <a:solidFill>
                  <a:srgbClr val="5F5F5F"/>
                </a:solidFill>
              </a:rPr>
              <a:t>Siebel </a:t>
            </a:r>
            <a:r>
              <a:rPr lang="en-US" sz="900" b="1" dirty="0" err="1">
                <a:solidFill>
                  <a:srgbClr val="5F5F5F"/>
                </a:solidFill>
              </a:rPr>
              <a:t>Svr</a:t>
            </a:r>
            <a:r>
              <a:rPr lang="en-US" sz="900" b="1" dirty="0">
                <a:solidFill>
                  <a:srgbClr val="5F5F5F"/>
                </a:solidFill>
              </a:rPr>
              <a:t> 1</a:t>
            </a:r>
          </a:p>
        </p:txBody>
      </p:sp>
      <p:sp>
        <p:nvSpPr>
          <p:cNvPr id="349" name="Rectangle 348"/>
          <p:cNvSpPr/>
          <p:nvPr/>
        </p:nvSpPr>
        <p:spPr>
          <a:xfrm>
            <a:off x="8991600" y="817890"/>
            <a:ext cx="845820" cy="341632"/>
          </a:xfrm>
          <a:prstGeom prst="rect">
            <a:avLst/>
          </a:prstGeom>
        </p:spPr>
        <p:style>
          <a:lnRef idx="2">
            <a:schemeClr val="accent4"/>
          </a:lnRef>
          <a:fillRef idx="1">
            <a:schemeClr val="lt1"/>
          </a:fillRef>
          <a:effectRef idx="0">
            <a:schemeClr val="accent4"/>
          </a:effectRef>
          <a:fontRef idx="minor">
            <a:schemeClr val="dk1"/>
          </a:fontRef>
        </p:style>
        <p:txBody>
          <a:bodyPr wrap="square">
            <a:spAutoFit/>
          </a:bodyPr>
          <a:lstStyle/>
          <a:p>
            <a:pPr algn="ctr">
              <a:lnSpc>
                <a:spcPct val="90000"/>
              </a:lnSpc>
            </a:pPr>
            <a:r>
              <a:rPr lang="en-US" altLang="en-US" sz="900" b="1" dirty="0">
                <a:solidFill>
                  <a:srgbClr val="5F5F5F"/>
                </a:solidFill>
              </a:rPr>
              <a:t>External </a:t>
            </a:r>
          </a:p>
          <a:p>
            <a:pPr algn="ctr">
              <a:lnSpc>
                <a:spcPct val="90000"/>
              </a:lnSpc>
            </a:pPr>
            <a:r>
              <a:rPr lang="en-US" altLang="en-US" sz="900" b="1" dirty="0">
                <a:solidFill>
                  <a:srgbClr val="5F5F5F"/>
                </a:solidFill>
              </a:rPr>
              <a:t>Web Client</a:t>
            </a:r>
          </a:p>
        </p:txBody>
      </p:sp>
      <p:cxnSp>
        <p:nvCxnSpPr>
          <p:cNvPr id="354" name="Straight Arrow Connector 353"/>
          <p:cNvCxnSpPr/>
          <p:nvPr/>
        </p:nvCxnSpPr>
        <p:spPr>
          <a:xfrm flipH="1">
            <a:off x="8509640" y="1134444"/>
            <a:ext cx="563880" cy="0"/>
          </a:xfrm>
          <a:prstGeom prst="straightConnector1">
            <a:avLst/>
          </a:prstGeom>
          <a:ln w="19050">
            <a:solidFill>
              <a:schemeClr val="accent5"/>
            </a:solidFill>
            <a:miter lim="800000"/>
            <a:tailEnd type="arrow"/>
          </a:ln>
        </p:spPr>
        <p:style>
          <a:lnRef idx="1">
            <a:schemeClr val="accent1"/>
          </a:lnRef>
          <a:fillRef idx="0">
            <a:schemeClr val="accent1"/>
          </a:fillRef>
          <a:effectRef idx="0">
            <a:schemeClr val="accent1"/>
          </a:effectRef>
          <a:fontRef idx="minor">
            <a:schemeClr val="tx1"/>
          </a:fontRef>
        </p:style>
      </p:cxnSp>
      <p:sp>
        <p:nvSpPr>
          <p:cNvPr id="361" name="TextBox 360"/>
          <p:cNvSpPr txBox="1"/>
          <p:nvPr/>
        </p:nvSpPr>
        <p:spPr>
          <a:xfrm>
            <a:off x="6223640" y="4094909"/>
            <a:ext cx="571499" cy="161823"/>
          </a:xfrm>
          <a:prstGeom prst="rect">
            <a:avLst/>
          </a:prstGeom>
          <a:noFill/>
        </p:spPr>
        <p:txBody>
          <a:bodyPr wrap="none" lIns="0" tIns="0" rIns="0" bIns="0" rtlCol="0" anchor="t">
            <a:noAutofit/>
          </a:bodyPr>
          <a:lstStyle/>
          <a:p>
            <a:pPr algn="r">
              <a:lnSpc>
                <a:spcPct val="90000"/>
              </a:lnSpc>
            </a:pPr>
            <a:r>
              <a:rPr lang="en-US" sz="900" b="1" dirty="0">
                <a:solidFill>
                  <a:srgbClr val="5F5F5F"/>
                </a:solidFill>
              </a:rPr>
              <a:t>Siebel </a:t>
            </a:r>
            <a:r>
              <a:rPr lang="en-US" sz="900" b="1" dirty="0" err="1">
                <a:solidFill>
                  <a:srgbClr val="5F5F5F"/>
                </a:solidFill>
              </a:rPr>
              <a:t>Ent</a:t>
            </a:r>
            <a:endParaRPr lang="en-US" sz="900" b="1" dirty="0">
              <a:solidFill>
                <a:srgbClr val="5F5F5F"/>
              </a:solidFill>
            </a:endParaRPr>
          </a:p>
        </p:txBody>
      </p:sp>
      <p:cxnSp>
        <p:nvCxnSpPr>
          <p:cNvPr id="151" name="Straight Connector 150">
            <a:extLst>
              <a:ext uri="{FF2B5EF4-FFF2-40B4-BE49-F238E27FC236}">
                <a16:creationId xmlns:a16="http://schemas.microsoft.com/office/drawing/2014/main" id="{D2409080-F65E-4402-8BF4-9B691DB1C664}"/>
              </a:ext>
            </a:extLst>
          </p:cNvPr>
          <p:cNvCxnSpPr/>
          <p:nvPr/>
        </p:nvCxnSpPr>
        <p:spPr>
          <a:xfrm flipH="1" flipV="1">
            <a:off x="3543496" y="2158415"/>
            <a:ext cx="1" cy="640877"/>
          </a:xfrm>
          <a:prstGeom prst="line">
            <a:avLst/>
          </a:prstGeom>
          <a:ln w="12700" cmpd="sng">
            <a:solidFill>
              <a:srgbClr val="5F5F5F"/>
            </a:solidFill>
            <a:miter lim="800000"/>
          </a:ln>
        </p:spPr>
        <p:style>
          <a:lnRef idx="1">
            <a:schemeClr val="accent1"/>
          </a:lnRef>
          <a:fillRef idx="0">
            <a:schemeClr val="accent1"/>
          </a:fillRef>
          <a:effectRef idx="0">
            <a:schemeClr val="accent1"/>
          </a:effectRef>
          <a:fontRef idx="minor">
            <a:schemeClr val="tx1"/>
          </a:fontRef>
        </p:style>
      </p:cxnSp>
      <p:sp>
        <p:nvSpPr>
          <p:cNvPr id="153" name="Rectangle 152">
            <a:extLst>
              <a:ext uri="{FF2B5EF4-FFF2-40B4-BE49-F238E27FC236}">
                <a16:creationId xmlns:a16="http://schemas.microsoft.com/office/drawing/2014/main" id="{1EC6B335-9B5C-49C0-930A-1CA47F7E7EE1}"/>
              </a:ext>
            </a:extLst>
          </p:cNvPr>
          <p:cNvSpPr/>
          <p:nvPr/>
        </p:nvSpPr>
        <p:spPr>
          <a:xfrm>
            <a:off x="2303252" y="2635728"/>
            <a:ext cx="807300" cy="341454"/>
          </a:xfrm>
          <a:prstGeom prst="rect">
            <a:avLst/>
          </a:prstGeom>
        </p:spPr>
        <p:style>
          <a:lnRef idx="2">
            <a:schemeClr val="accent4"/>
          </a:lnRef>
          <a:fillRef idx="1">
            <a:schemeClr val="lt1"/>
          </a:fillRef>
          <a:effectRef idx="0">
            <a:schemeClr val="accent4"/>
          </a:effectRef>
          <a:fontRef idx="minor">
            <a:schemeClr val="dk1"/>
          </a:fontRef>
        </p:style>
        <p:txBody>
          <a:bodyPr wrap="square">
            <a:spAutoFit/>
          </a:bodyPr>
          <a:lstStyle/>
          <a:p>
            <a:pPr algn="ctr">
              <a:lnSpc>
                <a:spcPct val="90000"/>
              </a:lnSpc>
            </a:pPr>
            <a:r>
              <a:rPr lang="en-US" altLang="en-US" sz="900" b="1" dirty="0">
                <a:solidFill>
                  <a:srgbClr val="5F5F5F"/>
                </a:solidFill>
              </a:rPr>
              <a:t>Internal Web Client</a:t>
            </a:r>
          </a:p>
        </p:txBody>
      </p:sp>
      <p:cxnSp>
        <p:nvCxnSpPr>
          <p:cNvPr id="155" name="Straight Arrow Connector 154">
            <a:extLst>
              <a:ext uri="{FF2B5EF4-FFF2-40B4-BE49-F238E27FC236}">
                <a16:creationId xmlns:a16="http://schemas.microsoft.com/office/drawing/2014/main" id="{D610F0E2-269E-4A13-BD12-E45D0AF16CDB}"/>
              </a:ext>
            </a:extLst>
          </p:cNvPr>
          <p:cNvCxnSpPr>
            <a:stCxn id="153" idx="3"/>
          </p:cNvCxnSpPr>
          <p:nvPr/>
        </p:nvCxnSpPr>
        <p:spPr>
          <a:xfrm flipV="1">
            <a:off x="3110550" y="2806160"/>
            <a:ext cx="185976" cy="295"/>
          </a:xfrm>
          <a:prstGeom prst="straightConnector1">
            <a:avLst/>
          </a:prstGeom>
          <a:ln w="19050">
            <a:solidFill>
              <a:schemeClr val="accent5"/>
            </a:solidFill>
            <a:miter lim="800000"/>
            <a:tailEnd type="arrow"/>
          </a:ln>
        </p:spPr>
        <p:style>
          <a:lnRef idx="1">
            <a:schemeClr val="accent1"/>
          </a:lnRef>
          <a:fillRef idx="0">
            <a:schemeClr val="accent1"/>
          </a:fillRef>
          <a:effectRef idx="0">
            <a:schemeClr val="accent1"/>
          </a:effectRef>
          <a:fontRef idx="minor">
            <a:schemeClr val="tx1"/>
          </a:fontRef>
        </p:style>
      </p:cxnSp>
      <p:grpSp>
        <p:nvGrpSpPr>
          <p:cNvPr id="160" name="Group 159">
            <a:extLst>
              <a:ext uri="{FF2B5EF4-FFF2-40B4-BE49-F238E27FC236}">
                <a16:creationId xmlns:a16="http://schemas.microsoft.com/office/drawing/2014/main" id="{821D3B79-7313-400D-B75C-FFAB817B83C0}"/>
              </a:ext>
            </a:extLst>
          </p:cNvPr>
          <p:cNvGrpSpPr/>
          <p:nvPr/>
        </p:nvGrpSpPr>
        <p:grpSpPr>
          <a:xfrm>
            <a:off x="3975354" y="2526699"/>
            <a:ext cx="638903" cy="695529"/>
            <a:chOff x="7231996" y="2103309"/>
            <a:chExt cx="639069" cy="695710"/>
          </a:xfrm>
        </p:grpSpPr>
        <p:grpSp>
          <p:nvGrpSpPr>
            <p:cNvPr id="163" name="Group 162">
              <a:extLst>
                <a:ext uri="{FF2B5EF4-FFF2-40B4-BE49-F238E27FC236}">
                  <a16:creationId xmlns:a16="http://schemas.microsoft.com/office/drawing/2014/main" id="{B6BD6681-305D-4DC3-9427-5A86BFF8CD4D}"/>
                </a:ext>
              </a:extLst>
            </p:cNvPr>
            <p:cNvGrpSpPr/>
            <p:nvPr/>
          </p:nvGrpSpPr>
          <p:grpSpPr>
            <a:xfrm>
              <a:off x="7307489" y="2184465"/>
              <a:ext cx="488082" cy="533399"/>
              <a:chOff x="4448175" y="3117850"/>
              <a:chExt cx="1265238" cy="1382713"/>
            </a:xfrm>
            <a:solidFill>
              <a:srgbClr val="F80000"/>
            </a:solidFill>
          </p:grpSpPr>
          <p:sp>
            <p:nvSpPr>
              <p:cNvPr id="169" name="Freeform 1">
                <a:extLst>
                  <a:ext uri="{FF2B5EF4-FFF2-40B4-BE49-F238E27FC236}">
                    <a16:creationId xmlns:a16="http://schemas.microsoft.com/office/drawing/2014/main" id="{6326A362-EDB3-4F16-A259-B29403360A07}"/>
                  </a:ext>
                </a:extLst>
              </p:cNvPr>
              <p:cNvSpPr>
                <a:spLocks noChangeArrowheads="1"/>
              </p:cNvSpPr>
              <p:nvPr/>
            </p:nvSpPr>
            <p:spPr bwMode="auto">
              <a:xfrm>
                <a:off x="5006975" y="3382963"/>
                <a:ext cx="153988" cy="544512"/>
              </a:xfrm>
              <a:custGeom>
                <a:avLst/>
                <a:gdLst>
                  <a:gd name="T0" fmla="*/ 267 w 429"/>
                  <a:gd name="T1" fmla="*/ 369 h 1512"/>
                  <a:gd name="T2" fmla="*/ 428 w 429"/>
                  <a:gd name="T3" fmla="*/ 369 h 1512"/>
                  <a:gd name="T4" fmla="*/ 214 w 429"/>
                  <a:gd name="T5" fmla="*/ 0 h 1512"/>
                  <a:gd name="T6" fmla="*/ 0 w 429"/>
                  <a:gd name="T7" fmla="*/ 369 h 1512"/>
                  <a:gd name="T8" fmla="*/ 161 w 429"/>
                  <a:gd name="T9" fmla="*/ 369 h 1512"/>
                  <a:gd name="T10" fmla="*/ 161 w 429"/>
                  <a:gd name="T11" fmla="*/ 1142 h 1512"/>
                  <a:gd name="T12" fmla="*/ 0 w 429"/>
                  <a:gd name="T13" fmla="*/ 1142 h 1512"/>
                  <a:gd name="T14" fmla="*/ 214 w 429"/>
                  <a:gd name="T15" fmla="*/ 1511 h 1512"/>
                  <a:gd name="T16" fmla="*/ 428 w 429"/>
                  <a:gd name="T17" fmla="*/ 1142 h 1512"/>
                  <a:gd name="T18" fmla="*/ 267 w 429"/>
                  <a:gd name="T19" fmla="*/ 1142 h 1512"/>
                  <a:gd name="T20" fmla="*/ 267 w 429"/>
                  <a:gd name="T21" fmla="*/ 369 h 15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29" h="1512">
                    <a:moveTo>
                      <a:pt x="267" y="369"/>
                    </a:moveTo>
                    <a:lnTo>
                      <a:pt x="428" y="369"/>
                    </a:lnTo>
                    <a:lnTo>
                      <a:pt x="214" y="0"/>
                    </a:lnTo>
                    <a:lnTo>
                      <a:pt x="0" y="369"/>
                    </a:lnTo>
                    <a:lnTo>
                      <a:pt x="161" y="369"/>
                    </a:lnTo>
                    <a:lnTo>
                      <a:pt x="161" y="1142"/>
                    </a:lnTo>
                    <a:lnTo>
                      <a:pt x="0" y="1142"/>
                    </a:lnTo>
                    <a:lnTo>
                      <a:pt x="214" y="1511"/>
                    </a:lnTo>
                    <a:lnTo>
                      <a:pt x="428" y="1142"/>
                    </a:lnTo>
                    <a:lnTo>
                      <a:pt x="267" y="1142"/>
                    </a:lnTo>
                    <a:lnTo>
                      <a:pt x="267" y="36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chemeClr val="bg2">
                      <a:lumMod val="10000"/>
                    </a:schemeClr>
                  </a:solidFill>
                </a:endParaRPr>
              </a:p>
            </p:txBody>
          </p:sp>
          <p:sp>
            <p:nvSpPr>
              <p:cNvPr id="173" name="Freeform 2">
                <a:extLst>
                  <a:ext uri="{FF2B5EF4-FFF2-40B4-BE49-F238E27FC236}">
                    <a16:creationId xmlns:a16="http://schemas.microsoft.com/office/drawing/2014/main" id="{59510720-AFED-4CFE-B08D-5EFD75871AD8}"/>
                  </a:ext>
                </a:extLst>
              </p:cNvPr>
              <p:cNvSpPr>
                <a:spLocks noChangeArrowheads="1"/>
              </p:cNvSpPr>
              <p:nvPr/>
            </p:nvSpPr>
            <p:spPr bwMode="auto">
              <a:xfrm>
                <a:off x="4806950" y="3578225"/>
                <a:ext cx="228600" cy="153988"/>
              </a:xfrm>
              <a:custGeom>
                <a:avLst/>
                <a:gdLst>
                  <a:gd name="T0" fmla="*/ 632 w 633"/>
                  <a:gd name="T1" fmla="*/ 214 h 429"/>
                  <a:gd name="T2" fmla="*/ 259 w 633"/>
                  <a:gd name="T3" fmla="*/ 0 h 429"/>
                  <a:gd name="T4" fmla="*/ 259 w 633"/>
                  <a:gd name="T5" fmla="*/ 160 h 429"/>
                  <a:gd name="T6" fmla="*/ 0 w 633"/>
                  <a:gd name="T7" fmla="*/ 160 h 429"/>
                  <a:gd name="T8" fmla="*/ 0 w 633"/>
                  <a:gd name="T9" fmla="*/ 268 h 429"/>
                  <a:gd name="T10" fmla="*/ 259 w 633"/>
                  <a:gd name="T11" fmla="*/ 268 h 429"/>
                  <a:gd name="T12" fmla="*/ 259 w 633"/>
                  <a:gd name="T13" fmla="*/ 428 h 429"/>
                  <a:gd name="T14" fmla="*/ 632 w 633"/>
                  <a:gd name="T15" fmla="*/ 214 h 4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33" h="429">
                    <a:moveTo>
                      <a:pt x="632" y="214"/>
                    </a:moveTo>
                    <a:lnTo>
                      <a:pt x="259" y="0"/>
                    </a:lnTo>
                    <a:lnTo>
                      <a:pt x="259" y="160"/>
                    </a:lnTo>
                    <a:lnTo>
                      <a:pt x="0" y="160"/>
                    </a:lnTo>
                    <a:lnTo>
                      <a:pt x="0" y="268"/>
                    </a:lnTo>
                    <a:lnTo>
                      <a:pt x="259" y="268"/>
                    </a:lnTo>
                    <a:lnTo>
                      <a:pt x="259" y="428"/>
                    </a:lnTo>
                    <a:lnTo>
                      <a:pt x="632" y="214"/>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chemeClr val="bg2">
                      <a:lumMod val="10000"/>
                    </a:schemeClr>
                  </a:solidFill>
                </a:endParaRPr>
              </a:p>
            </p:txBody>
          </p:sp>
          <p:sp>
            <p:nvSpPr>
              <p:cNvPr id="174" name="Freeform 3">
                <a:extLst>
                  <a:ext uri="{FF2B5EF4-FFF2-40B4-BE49-F238E27FC236}">
                    <a16:creationId xmlns:a16="http://schemas.microsoft.com/office/drawing/2014/main" id="{7FC81628-3E06-48AB-B199-AD7818A63793}"/>
                  </a:ext>
                </a:extLst>
              </p:cNvPr>
              <p:cNvSpPr>
                <a:spLocks noChangeArrowheads="1"/>
              </p:cNvSpPr>
              <p:nvPr/>
            </p:nvSpPr>
            <p:spPr bwMode="auto">
              <a:xfrm>
                <a:off x="5133975" y="3578225"/>
                <a:ext cx="228600" cy="153988"/>
              </a:xfrm>
              <a:custGeom>
                <a:avLst/>
                <a:gdLst>
                  <a:gd name="T0" fmla="*/ 373 w 633"/>
                  <a:gd name="T1" fmla="*/ 0 h 429"/>
                  <a:gd name="T2" fmla="*/ 0 w 633"/>
                  <a:gd name="T3" fmla="*/ 214 h 429"/>
                  <a:gd name="T4" fmla="*/ 373 w 633"/>
                  <a:gd name="T5" fmla="*/ 428 h 429"/>
                  <a:gd name="T6" fmla="*/ 373 w 633"/>
                  <a:gd name="T7" fmla="*/ 268 h 429"/>
                  <a:gd name="T8" fmla="*/ 632 w 633"/>
                  <a:gd name="T9" fmla="*/ 268 h 429"/>
                  <a:gd name="T10" fmla="*/ 632 w 633"/>
                  <a:gd name="T11" fmla="*/ 160 h 429"/>
                  <a:gd name="T12" fmla="*/ 373 w 633"/>
                  <a:gd name="T13" fmla="*/ 160 h 429"/>
                  <a:gd name="T14" fmla="*/ 373 w 633"/>
                  <a:gd name="T15" fmla="*/ 0 h 4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33" h="429">
                    <a:moveTo>
                      <a:pt x="373" y="0"/>
                    </a:moveTo>
                    <a:lnTo>
                      <a:pt x="0" y="214"/>
                    </a:lnTo>
                    <a:lnTo>
                      <a:pt x="373" y="428"/>
                    </a:lnTo>
                    <a:lnTo>
                      <a:pt x="373" y="268"/>
                    </a:lnTo>
                    <a:lnTo>
                      <a:pt x="632" y="268"/>
                    </a:lnTo>
                    <a:lnTo>
                      <a:pt x="632" y="160"/>
                    </a:lnTo>
                    <a:lnTo>
                      <a:pt x="373" y="160"/>
                    </a:lnTo>
                    <a:lnTo>
                      <a:pt x="373"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chemeClr val="bg2">
                      <a:lumMod val="10000"/>
                    </a:schemeClr>
                  </a:solidFill>
                </a:endParaRPr>
              </a:p>
            </p:txBody>
          </p:sp>
          <p:sp>
            <p:nvSpPr>
              <p:cNvPr id="175" name="Freeform 4">
                <a:extLst>
                  <a:ext uri="{FF2B5EF4-FFF2-40B4-BE49-F238E27FC236}">
                    <a16:creationId xmlns:a16="http://schemas.microsoft.com/office/drawing/2014/main" id="{74D0DC89-6E50-4AD3-BAC7-FFD75CF009AD}"/>
                  </a:ext>
                </a:extLst>
              </p:cNvPr>
              <p:cNvSpPr>
                <a:spLocks noChangeArrowheads="1"/>
              </p:cNvSpPr>
              <p:nvPr/>
            </p:nvSpPr>
            <p:spPr bwMode="auto">
              <a:xfrm>
                <a:off x="5048250" y="4208463"/>
                <a:ext cx="57150" cy="46037"/>
              </a:xfrm>
              <a:custGeom>
                <a:avLst/>
                <a:gdLst>
                  <a:gd name="T0" fmla="*/ 131 w 158"/>
                  <a:gd name="T1" fmla="*/ 11 h 130"/>
                  <a:gd name="T2" fmla="*/ 67 w 158"/>
                  <a:gd name="T3" fmla="*/ 0 h 130"/>
                  <a:gd name="T4" fmla="*/ 0 w 158"/>
                  <a:gd name="T5" fmla="*/ 0 h 130"/>
                  <a:gd name="T6" fmla="*/ 0 w 158"/>
                  <a:gd name="T7" fmla="*/ 129 h 130"/>
                  <a:gd name="T8" fmla="*/ 81 w 158"/>
                  <a:gd name="T9" fmla="*/ 129 h 130"/>
                  <a:gd name="T10" fmla="*/ 131 w 158"/>
                  <a:gd name="T11" fmla="*/ 115 h 130"/>
                  <a:gd name="T12" fmla="*/ 157 w 158"/>
                  <a:gd name="T13" fmla="*/ 62 h 130"/>
                  <a:gd name="T14" fmla="*/ 131 w 158"/>
                  <a:gd name="T15" fmla="*/ 11 h 1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8" h="130">
                    <a:moveTo>
                      <a:pt x="131" y="11"/>
                    </a:moveTo>
                    <a:cubicBezTo>
                      <a:pt x="114" y="0"/>
                      <a:pt x="98" y="0"/>
                      <a:pt x="67" y="0"/>
                    </a:cubicBezTo>
                    <a:lnTo>
                      <a:pt x="0" y="0"/>
                    </a:lnTo>
                    <a:lnTo>
                      <a:pt x="0" y="129"/>
                    </a:lnTo>
                    <a:lnTo>
                      <a:pt x="81" y="129"/>
                    </a:lnTo>
                    <a:cubicBezTo>
                      <a:pt x="93" y="129"/>
                      <a:pt x="114" y="129"/>
                      <a:pt x="131" y="115"/>
                    </a:cubicBezTo>
                    <a:cubicBezTo>
                      <a:pt x="140" y="110"/>
                      <a:pt x="157" y="93"/>
                      <a:pt x="157" y="62"/>
                    </a:cubicBezTo>
                    <a:cubicBezTo>
                      <a:pt x="157" y="31"/>
                      <a:pt x="140" y="17"/>
                      <a:pt x="131" y="1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chemeClr val="bg2">
                      <a:lumMod val="10000"/>
                    </a:schemeClr>
                  </a:solidFill>
                </a:endParaRPr>
              </a:p>
            </p:txBody>
          </p:sp>
          <p:sp>
            <p:nvSpPr>
              <p:cNvPr id="177" name="Freeform 5">
                <a:extLst>
                  <a:ext uri="{FF2B5EF4-FFF2-40B4-BE49-F238E27FC236}">
                    <a16:creationId xmlns:a16="http://schemas.microsoft.com/office/drawing/2014/main" id="{AF279A3F-9E2C-4C8B-822A-F142DEE533BB}"/>
                  </a:ext>
                </a:extLst>
              </p:cNvPr>
              <p:cNvSpPr>
                <a:spLocks noChangeArrowheads="1"/>
              </p:cNvSpPr>
              <p:nvPr/>
            </p:nvSpPr>
            <p:spPr bwMode="auto">
              <a:xfrm>
                <a:off x="4875213" y="4210050"/>
                <a:ext cx="68262" cy="114300"/>
              </a:xfrm>
              <a:custGeom>
                <a:avLst/>
                <a:gdLst>
                  <a:gd name="T0" fmla="*/ 104 w 190"/>
                  <a:gd name="T1" fmla="*/ 9 h 317"/>
                  <a:gd name="T2" fmla="*/ 0 w 190"/>
                  <a:gd name="T3" fmla="*/ 3 h 317"/>
                  <a:gd name="T4" fmla="*/ 0 w 190"/>
                  <a:gd name="T5" fmla="*/ 316 h 317"/>
                  <a:gd name="T6" fmla="*/ 39 w 190"/>
                  <a:gd name="T7" fmla="*/ 316 h 317"/>
                  <a:gd name="T8" fmla="*/ 146 w 190"/>
                  <a:gd name="T9" fmla="*/ 285 h 317"/>
                  <a:gd name="T10" fmla="*/ 189 w 190"/>
                  <a:gd name="T11" fmla="*/ 153 h 317"/>
                  <a:gd name="T12" fmla="*/ 104 w 190"/>
                  <a:gd name="T13" fmla="*/ 9 h 317"/>
                </a:gdLst>
                <a:ahLst/>
                <a:cxnLst>
                  <a:cxn ang="0">
                    <a:pos x="T0" y="T1"/>
                  </a:cxn>
                  <a:cxn ang="0">
                    <a:pos x="T2" y="T3"/>
                  </a:cxn>
                  <a:cxn ang="0">
                    <a:pos x="T4" y="T5"/>
                  </a:cxn>
                  <a:cxn ang="0">
                    <a:pos x="T6" y="T7"/>
                  </a:cxn>
                  <a:cxn ang="0">
                    <a:pos x="T8" y="T9"/>
                  </a:cxn>
                  <a:cxn ang="0">
                    <a:pos x="T10" y="T11"/>
                  </a:cxn>
                  <a:cxn ang="0">
                    <a:pos x="T12" y="T13"/>
                  </a:cxn>
                </a:cxnLst>
                <a:rect l="0" t="0" r="r" b="b"/>
                <a:pathLst>
                  <a:path w="190" h="317">
                    <a:moveTo>
                      <a:pt x="104" y="9"/>
                    </a:moveTo>
                    <a:cubicBezTo>
                      <a:pt x="84" y="3"/>
                      <a:pt x="56" y="0"/>
                      <a:pt x="0" y="3"/>
                    </a:cubicBezTo>
                    <a:lnTo>
                      <a:pt x="0" y="316"/>
                    </a:lnTo>
                    <a:cubicBezTo>
                      <a:pt x="11" y="316"/>
                      <a:pt x="28" y="316"/>
                      <a:pt x="39" y="316"/>
                    </a:cubicBezTo>
                    <a:cubicBezTo>
                      <a:pt x="82" y="316"/>
                      <a:pt x="117" y="314"/>
                      <a:pt x="146" y="285"/>
                    </a:cubicBezTo>
                    <a:cubicBezTo>
                      <a:pt x="185" y="246"/>
                      <a:pt x="189" y="175"/>
                      <a:pt x="189" y="153"/>
                    </a:cubicBezTo>
                    <a:cubicBezTo>
                      <a:pt x="189" y="85"/>
                      <a:pt x="166" y="26"/>
                      <a:pt x="104" y="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chemeClr val="bg2">
                      <a:lumMod val="10000"/>
                    </a:schemeClr>
                  </a:solidFill>
                </a:endParaRPr>
              </a:p>
            </p:txBody>
          </p:sp>
          <p:sp>
            <p:nvSpPr>
              <p:cNvPr id="182" name="Freeform 6">
                <a:extLst>
                  <a:ext uri="{FF2B5EF4-FFF2-40B4-BE49-F238E27FC236}">
                    <a16:creationId xmlns:a16="http://schemas.microsoft.com/office/drawing/2014/main" id="{C3CB13D8-1F97-43D2-ACB7-27099CBF1F7F}"/>
                  </a:ext>
                </a:extLst>
              </p:cNvPr>
              <p:cNvSpPr>
                <a:spLocks noChangeArrowheads="1"/>
              </p:cNvSpPr>
              <p:nvPr/>
            </p:nvSpPr>
            <p:spPr bwMode="auto">
              <a:xfrm>
                <a:off x="4448175" y="3117850"/>
                <a:ext cx="1265238" cy="1382713"/>
              </a:xfrm>
              <a:custGeom>
                <a:avLst/>
                <a:gdLst>
                  <a:gd name="T0" fmla="*/ 3320 w 3516"/>
                  <a:gd name="T1" fmla="*/ 0 h 3840"/>
                  <a:gd name="T2" fmla="*/ 195 w 3516"/>
                  <a:gd name="T3" fmla="*/ 0 h 3840"/>
                  <a:gd name="T4" fmla="*/ 0 w 3516"/>
                  <a:gd name="T5" fmla="*/ 191 h 3840"/>
                  <a:gd name="T6" fmla="*/ 0 w 3516"/>
                  <a:gd name="T7" fmla="*/ 3644 h 3840"/>
                  <a:gd name="T8" fmla="*/ 195 w 3516"/>
                  <a:gd name="T9" fmla="*/ 3839 h 3840"/>
                  <a:gd name="T10" fmla="*/ 3320 w 3516"/>
                  <a:gd name="T11" fmla="*/ 3839 h 3840"/>
                  <a:gd name="T12" fmla="*/ 3515 w 3516"/>
                  <a:gd name="T13" fmla="*/ 3644 h 3840"/>
                  <a:gd name="T14" fmla="*/ 3515 w 3516"/>
                  <a:gd name="T15" fmla="*/ 191 h 3840"/>
                  <a:gd name="T16" fmla="*/ 3320 w 3516"/>
                  <a:gd name="T17" fmla="*/ 0 h 3840"/>
                  <a:gd name="T18" fmla="*/ 1315 w 3516"/>
                  <a:gd name="T19" fmla="*/ 3421 h 3840"/>
                  <a:gd name="T20" fmla="*/ 1230 w 3516"/>
                  <a:gd name="T21" fmla="*/ 3427 h 3840"/>
                  <a:gd name="T22" fmla="*/ 1083 w 3516"/>
                  <a:gd name="T23" fmla="*/ 3427 h 3840"/>
                  <a:gd name="T24" fmla="*/ 1083 w 3516"/>
                  <a:gd name="T25" fmla="*/ 2961 h 3840"/>
                  <a:gd name="T26" fmla="*/ 1239 w 3516"/>
                  <a:gd name="T27" fmla="*/ 2961 h 3840"/>
                  <a:gd name="T28" fmla="*/ 1399 w 3516"/>
                  <a:gd name="T29" fmla="*/ 3003 h 3840"/>
                  <a:gd name="T30" fmla="*/ 1478 w 3516"/>
                  <a:gd name="T31" fmla="*/ 3187 h 3840"/>
                  <a:gd name="T32" fmla="*/ 1315 w 3516"/>
                  <a:gd name="T33" fmla="*/ 3421 h 3840"/>
                  <a:gd name="T34" fmla="*/ 1805 w 3516"/>
                  <a:gd name="T35" fmla="*/ 3263 h 3840"/>
                  <a:gd name="T36" fmla="*/ 1755 w 3516"/>
                  <a:gd name="T37" fmla="*/ 3238 h 3840"/>
                  <a:gd name="T38" fmla="*/ 1667 w 3516"/>
                  <a:gd name="T39" fmla="*/ 3238 h 3840"/>
                  <a:gd name="T40" fmla="*/ 1667 w 3516"/>
                  <a:gd name="T41" fmla="*/ 3427 h 3840"/>
                  <a:gd name="T42" fmla="*/ 1566 w 3516"/>
                  <a:gd name="T43" fmla="*/ 3427 h 3840"/>
                  <a:gd name="T44" fmla="*/ 1566 w 3516"/>
                  <a:gd name="T45" fmla="*/ 2958 h 3840"/>
                  <a:gd name="T46" fmla="*/ 1744 w 3516"/>
                  <a:gd name="T47" fmla="*/ 2958 h 3840"/>
                  <a:gd name="T48" fmla="*/ 1884 w 3516"/>
                  <a:gd name="T49" fmla="*/ 2989 h 3840"/>
                  <a:gd name="T50" fmla="*/ 1923 w 3516"/>
                  <a:gd name="T51" fmla="*/ 3080 h 3840"/>
                  <a:gd name="T52" fmla="*/ 1824 w 3516"/>
                  <a:gd name="T53" fmla="*/ 3195 h 3840"/>
                  <a:gd name="T54" fmla="*/ 1909 w 3516"/>
                  <a:gd name="T55" fmla="*/ 3302 h 3840"/>
                  <a:gd name="T56" fmla="*/ 1923 w 3516"/>
                  <a:gd name="T57" fmla="*/ 3393 h 3840"/>
                  <a:gd name="T58" fmla="*/ 1937 w 3516"/>
                  <a:gd name="T59" fmla="*/ 3427 h 3840"/>
                  <a:gd name="T60" fmla="*/ 1830 w 3516"/>
                  <a:gd name="T61" fmla="*/ 3427 h 3840"/>
                  <a:gd name="T62" fmla="*/ 1805 w 3516"/>
                  <a:gd name="T63" fmla="*/ 3263 h 3840"/>
                  <a:gd name="T64" fmla="*/ 2135 w 3516"/>
                  <a:gd name="T65" fmla="*/ 3322 h 3840"/>
                  <a:gd name="T66" fmla="*/ 2245 w 3516"/>
                  <a:gd name="T67" fmla="*/ 3362 h 3840"/>
                  <a:gd name="T68" fmla="*/ 2321 w 3516"/>
                  <a:gd name="T69" fmla="*/ 3353 h 3840"/>
                  <a:gd name="T70" fmla="*/ 2321 w 3516"/>
                  <a:gd name="T71" fmla="*/ 3254 h 3840"/>
                  <a:gd name="T72" fmla="*/ 2231 w 3516"/>
                  <a:gd name="T73" fmla="*/ 3254 h 3840"/>
                  <a:gd name="T74" fmla="*/ 2231 w 3516"/>
                  <a:gd name="T75" fmla="*/ 3178 h 3840"/>
                  <a:gd name="T76" fmla="*/ 2423 w 3516"/>
                  <a:gd name="T77" fmla="*/ 3178 h 3840"/>
                  <a:gd name="T78" fmla="*/ 2423 w 3516"/>
                  <a:gd name="T79" fmla="*/ 3412 h 3840"/>
                  <a:gd name="T80" fmla="*/ 2253 w 3516"/>
                  <a:gd name="T81" fmla="*/ 3438 h 3840"/>
                  <a:gd name="T82" fmla="*/ 2056 w 3516"/>
                  <a:gd name="T83" fmla="*/ 3376 h 3840"/>
                  <a:gd name="T84" fmla="*/ 1994 w 3516"/>
                  <a:gd name="T85" fmla="*/ 3201 h 3840"/>
                  <a:gd name="T86" fmla="*/ 2239 w 3516"/>
                  <a:gd name="T87" fmla="*/ 2947 h 3840"/>
                  <a:gd name="T88" fmla="*/ 2397 w 3516"/>
                  <a:gd name="T89" fmla="*/ 3006 h 3840"/>
                  <a:gd name="T90" fmla="*/ 2431 w 3516"/>
                  <a:gd name="T91" fmla="*/ 3105 h 3840"/>
                  <a:gd name="T92" fmla="*/ 2327 w 3516"/>
                  <a:gd name="T93" fmla="*/ 3105 h 3840"/>
                  <a:gd name="T94" fmla="*/ 2313 w 3516"/>
                  <a:gd name="T95" fmla="*/ 3057 h 3840"/>
                  <a:gd name="T96" fmla="*/ 2234 w 3516"/>
                  <a:gd name="T97" fmla="*/ 3020 h 3840"/>
                  <a:gd name="T98" fmla="*/ 2098 w 3516"/>
                  <a:gd name="T99" fmla="*/ 3198 h 3840"/>
                  <a:gd name="T100" fmla="*/ 2135 w 3516"/>
                  <a:gd name="T101" fmla="*/ 3322 h 3840"/>
                  <a:gd name="T102" fmla="*/ 1758 w 3516"/>
                  <a:gd name="T103" fmla="*/ 2524 h 3840"/>
                  <a:gd name="T104" fmla="*/ 728 w 3516"/>
                  <a:gd name="T105" fmla="*/ 1495 h 3840"/>
                  <a:gd name="T106" fmla="*/ 1758 w 3516"/>
                  <a:gd name="T107" fmla="*/ 465 h 3840"/>
                  <a:gd name="T108" fmla="*/ 2787 w 3516"/>
                  <a:gd name="T109" fmla="*/ 1495 h 3840"/>
                  <a:gd name="T110" fmla="*/ 1758 w 3516"/>
                  <a:gd name="T111" fmla="*/ 2524 h 3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516" h="3840">
                    <a:moveTo>
                      <a:pt x="3320" y="0"/>
                    </a:moveTo>
                    <a:lnTo>
                      <a:pt x="195" y="0"/>
                    </a:lnTo>
                    <a:cubicBezTo>
                      <a:pt x="87" y="0"/>
                      <a:pt x="0" y="84"/>
                      <a:pt x="0" y="191"/>
                    </a:cubicBezTo>
                    <a:lnTo>
                      <a:pt x="0" y="3644"/>
                    </a:lnTo>
                    <a:cubicBezTo>
                      <a:pt x="0" y="3751"/>
                      <a:pt x="87" y="3839"/>
                      <a:pt x="195" y="3839"/>
                    </a:cubicBezTo>
                    <a:lnTo>
                      <a:pt x="3320" y="3839"/>
                    </a:lnTo>
                    <a:cubicBezTo>
                      <a:pt x="3427" y="3839"/>
                      <a:pt x="3515" y="3751"/>
                      <a:pt x="3515" y="3644"/>
                    </a:cubicBezTo>
                    <a:lnTo>
                      <a:pt x="3515" y="191"/>
                    </a:lnTo>
                    <a:cubicBezTo>
                      <a:pt x="3515" y="84"/>
                      <a:pt x="3427" y="0"/>
                      <a:pt x="3320" y="0"/>
                    </a:cubicBezTo>
                    <a:close/>
                    <a:moveTo>
                      <a:pt x="1315" y="3421"/>
                    </a:moveTo>
                    <a:cubicBezTo>
                      <a:pt x="1298" y="3424"/>
                      <a:pt x="1278" y="3427"/>
                      <a:pt x="1230" y="3427"/>
                    </a:cubicBezTo>
                    <a:lnTo>
                      <a:pt x="1083" y="3427"/>
                    </a:lnTo>
                    <a:lnTo>
                      <a:pt x="1083" y="2961"/>
                    </a:lnTo>
                    <a:lnTo>
                      <a:pt x="1239" y="2961"/>
                    </a:lnTo>
                    <a:cubicBezTo>
                      <a:pt x="1264" y="2961"/>
                      <a:pt x="1343" y="2961"/>
                      <a:pt x="1399" y="3003"/>
                    </a:cubicBezTo>
                    <a:cubicBezTo>
                      <a:pt x="1459" y="3046"/>
                      <a:pt x="1478" y="3119"/>
                      <a:pt x="1478" y="3187"/>
                    </a:cubicBezTo>
                    <a:cubicBezTo>
                      <a:pt x="1481" y="3331"/>
                      <a:pt x="1405" y="3404"/>
                      <a:pt x="1315" y="3421"/>
                    </a:cubicBezTo>
                    <a:close/>
                    <a:moveTo>
                      <a:pt x="1805" y="3263"/>
                    </a:moveTo>
                    <a:cubicBezTo>
                      <a:pt x="1796" y="3238"/>
                      <a:pt x="1772" y="3238"/>
                      <a:pt x="1755" y="3238"/>
                    </a:cubicBezTo>
                    <a:lnTo>
                      <a:pt x="1667" y="3238"/>
                    </a:lnTo>
                    <a:lnTo>
                      <a:pt x="1667" y="3427"/>
                    </a:lnTo>
                    <a:lnTo>
                      <a:pt x="1566" y="3427"/>
                    </a:lnTo>
                    <a:lnTo>
                      <a:pt x="1566" y="2958"/>
                    </a:lnTo>
                    <a:lnTo>
                      <a:pt x="1744" y="2958"/>
                    </a:lnTo>
                    <a:cubicBezTo>
                      <a:pt x="1793" y="2958"/>
                      <a:pt x="1847" y="2958"/>
                      <a:pt x="1884" y="2989"/>
                    </a:cubicBezTo>
                    <a:cubicBezTo>
                      <a:pt x="1912" y="3015"/>
                      <a:pt x="1923" y="3049"/>
                      <a:pt x="1923" y="3080"/>
                    </a:cubicBezTo>
                    <a:cubicBezTo>
                      <a:pt x="1923" y="3167"/>
                      <a:pt x="1847" y="3187"/>
                      <a:pt x="1824" y="3195"/>
                    </a:cubicBezTo>
                    <a:cubicBezTo>
                      <a:pt x="1895" y="3201"/>
                      <a:pt x="1901" y="3240"/>
                      <a:pt x="1909" y="3302"/>
                    </a:cubicBezTo>
                    <a:cubicBezTo>
                      <a:pt x="1918" y="3356"/>
                      <a:pt x="1920" y="3379"/>
                      <a:pt x="1923" y="3393"/>
                    </a:cubicBezTo>
                    <a:cubicBezTo>
                      <a:pt x="1929" y="3412"/>
                      <a:pt x="1932" y="3418"/>
                      <a:pt x="1937" y="3427"/>
                    </a:cubicBezTo>
                    <a:lnTo>
                      <a:pt x="1830" y="3427"/>
                    </a:lnTo>
                    <a:cubicBezTo>
                      <a:pt x="1824" y="3401"/>
                      <a:pt x="1810" y="3283"/>
                      <a:pt x="1805" y="3263"/>
                    </a:cubicBezTo>
                    <a:close/>
                    <a:moveTo>
                      <a:pt x="2135" y="3322"/>
                    </a:moveTo>
                    <a:cubicBezTo>
                      <a:pt x="2157" y="3348"/>
                      <a:pt x="2188" y="3362"/>
                      <a:pt x="2245" y="3362"/>
                    </a:cubicBezTo>
                    <a:cubicBezTo>
                      <a:pt x="2293" y="3362"/>
                      <a:pt x="2310" y="3356"/>
                      <a:pt x="2321" y="3353"/>
                    </a:cubicBezTo>
                    <a:lnTo>
                      <a:pt x="2321" y="3254"/>
                    </a:lnTo>
                    <a:lnTo>
                      <a:pt x="2231" y="3254"/>
                    </a:lnTo>
                    <a:lnTo>
                      <a:pt x="2231" y="3178"/>
                    </a:lnTo>
                    <a:lnTo>
                      <a:pt x="2423" y="3178"/>
                    </a:lnTo>
                    <a:lnTo>
                      <a:pt x="2423" y="3412"/>
                    </a:lnTo>
                    <a:cubicBezTo>
                      <a:pt x="2394" y="3421"/>
                      <a:pt x="2346" y="3438"/>
                      <a:pt x="2253" y="3438"/>
                    </a:cubicBezTo>
                    <a:cubicBezTo>
                      <a:pt x="2146" y="3438"/>
                      <a:pt x="2093" y="3412"/>
                      <a:pt x="2056" y="3376"/>
                    </a:cubicBezTo>
                    <a:cubicBezTo>
                      <a:pt x="2002" y="3325"/>
                      <a:pt x="1994" y="3252"/>
                      <a:pt x="1994" y="3201"/>
                    </a:cubicBezTo>
                    <a:cubicBezTo>
                      <a:pt x="1994" y="3034"/>
                      <a:pt x="2098" y="2947"/>
                      <a:pt x="2239" y="2947"/>
                    </a:cubicBezTo>
                    <a:cubicBezTo>
                      <a:pt x="2299" y="2947"/>
                      <a:pt x="2361" y="2964"/>
                      <a:pt x="2397" y="3006"/>
                    </a:cubicBezTo>
                    <a:cubicBezTo>
                      <a:pt x="2428" y="3043"/>
                      <a:pt x="2431" y="3080"/>
                      <a:pt x="2431" y="3105"/>
                    </a:cubicBezTo>
                    <a:lnTo>
                      <a:pt x="2327" y="3105"/>
                    </a:lnTo>
                    <a:cubicBezTo>
                      <a:pt x="2327" y="3094"/>
                      <a:pt x="2327" y="3077"/>
                      <a:pt x="2313" y="3057"/>
                    </a:cubicBezTo>
                    <a:cubicBezTo>
                      <a:pt x="2293" y="3026"/>
                      <a:pt x="2256" y="3020"/>
                      <a:pt x="2234" y="3020"/>
                    </a:cubicBezTo>
                    <a:cubicBezTo>
                      <a:pt x="2121" y="3020"/>
                      <a:pt x="2098" y="3128"/>
                      <a:pt x="2098" y="3198"/>
                    </a:cubicBezTo>
                    <a:cubicBezTo>
                      <a:pt x="2098" y="3229"/>
                      <a:pt x="2101" y="3286"/>
                      <a:pt x="2135" y="3322"/>
                    </a:cubicBezTo>
                    <a:close/>
                    <a:moveTo>
                      <a:pt x="1758" y="2524"/>
                    </a:moveTo>
                    <a:cubicBezTo>
                      <a:pt x="1191" y="2524"/>
                      <a:pt x="728" y="2064"/>
                      <a:pt x="728" y="1495"/>
                    </a:cubicBezTo>
                    <a:cubicBezTo>
                      <a:pt x="728" y="928"/>
                      <a:pt x="1188" y="465"/>
                      <a:pt x="1758" y="465"/>
                    </a:cubicBezTo>
                    <a:cubicBezTo>
                      <a:pt x="2324" y="465"/>
                      <a:pt x="2787" y="925"/>
                      <a:pt x="2787" y="1495"/>
                    </a:cubicBezTo>
                    <a:cubicBezTo>
                      <a:pt x="2787" y="2061"/>
                      <a:pt x="2324" y="2524"/>
                      <a:pt x="1758" y="2524"/>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chemeClr val="bg2">
                      <a:lumMod val="10000"/>
                    </a:schemeClr>
                  </a:solidFill>
                </a:endParaRPr>
              </a:p>
            </p:txBody>
          </p:sp>
        </p:grpSp>
        <p:sp>
          <p:nvSpPr>
            <p:cNvPr id="168" name="Rectangle 167">
              <a:extLst>
                <a:ext uri="{FF2B5EF4-FFF2-40B4-BE49-F238E27FC236}">
                  <a16:creationId xmlns:a16="http://schemas.microsoft.com/office/drawing/2014/main" id="{966C22B8-2F65-4910-A028-84E73E1A7E76}"/>
                </a:ext>
              </a:extLst>
            </p:cNvPr>
            <p:cNvSpPr/>
            <p:nvPr/>
          </p:nvSpPr>
          <p:spPr>
            <a:xfrm>
              <a:off x="7231996" y="2103309"/>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solidFill>
                  <a:schemeClr val="bg2">
                    <a:lumMod val="10000"/>
                  </a:schemeClr>
                </a:solidFill>
              </a:endParaRPr>
            </a:p>
          </p:txBody>
        </p:sp>
      </p:grpSp>
      <p:grpSp>
        <p:nvGrpSpPr>
          <p:cNvPr id="183" name="Group 182">
            <a:extLst>
              <a:ext uri="{FF2B5EF4-FFF2-40B4-BE49-F238E27FC236}">
                <a16:creationId xmlns:a16="http://schemas.microsoft.com/office/drawing/2014/main" id="{F6FC9F09-C873-4256-A405-1E5E44292F1D}"/>
              </a:ext>
            </a:extLst>
          </p:cNvPr>
          <p:cNvGrpSpPr/>
          <p:nvPr/>
        </p:nvGrpSpPr>
        <p:grpSpPr>
          <a:xfrm>
            <a:off x="3225187" y="2433288"/>
            <a:ext cx="670409" cy="647003"/>
            <a:chOff x="4177575" y="2127578"/>
            <a:chExt cx="670584" cy="647172"/>
          </a:xfrm>
        </p:grpSpPr>
        <p:grpSp>
          <p:nvGrpSpPr>
            <p:cNvPr id="184" name="Group 183">
              <a:extLst>
                <a:ext uri="{FF2B5EF4-FFF2-40B4-BE49-F238E27FC236}">
                  <a16:creationId xmlns:a16="http://schemas.microsoft.com/office/drawing/2014/main" id="{3D070067-B2A8-4910-A0F6-359FA5A3EECF}"/>
                </a:ext>
              </a:extLst>
            </p:cNvPr>
            <p:cNvGrpSpPr/>
            <p:nvPr/>
          </p:nvGrpSpPr>
          <p:grpSpPr>
            <a:xfrm>
              <a:off x="4177575" y="2201542"/>
              <a:ext cx="670584" cy="499244"/>
              <a:chOff x="3235325" y="1938338"/>
              <a:chExt cx="360363" cy="268287"/>
            </a:xfrm>
            <a:solidFill>
              <a:srgbClr val="F80000"/>
            </a:solidFill>
          </p:grpSpPr>
          <p:sp>
            <p:nvSpPr>
              <p:cNvPr id="186" name="Freeform 74">
                <a:extLst>
                  <a:ext uri="{FF2B5EF4-FFF2-40B4-BE49-F238E27FC236}">
                    <a16:creationId xmlns:a16="http://schemas.microsoft.com/office/drawing/2014/main" id="{37C61F50-A37A-4F22-858A-F919F61FFB43}"/>
                  </a:ext>
                </a:extLst>
              </p:cNvPr>
              <p:cNvSpPr>
                <a:spLocks noChangeArrowheads="1"/>
              </p:cNvSpPr>
              <p:nvPr/>
            </p:nvSpPr>
            <p:spPr bwMode="auto">
              <a:xfrm>
                <a:off x="3235325" y="1938338"/>
                <a:ext cx="360363" cy="268287"/>
              </a:xfrm>
              <a:custGeom>
                <a:avLst/>
                <a:gdLst>
                  <a:gd name="T0" fmla="*/ 878 w 1000"/>
                  <a:gd name="T1" fmla="*/ 370 h 746"/>
                  <a:gd name="T2" fmla="*/ 765 w 1000"/>
                  <a:gd name="T3" fmla="*/ 424 h 746"/>
                  <a:gd name="T4" fmla="*/ 691 w 1000"/>
                  <a:gd name="T5" fmla="*/ 280 h 746"/>
                  <a:gd name="T6" fmla="*/ 499 w 1000"/>
                  <a:gd name="T7" fmla="*/ 0 h 746"/>
                  <a:gd name="T8" fmla="*/ 308 w 1000"/>
                  <a:gd name="T9" fmla="*/ 280 h 746"/>
                  <a:gd name="T10" fmla="*/ 234 w 1000"/>
                  <a:gd name="T11" fmla="*/ 424 h 746"/>
                  <a:gd name="T12" fmla="*/ 121 w 1000"/>
                  <a:gd name="T13" fmla="*/ 370 h 746"/>
                  <a:gd name="T14" fmla="*/ 121 w 1000"/>
                  <a:gd name="T15" fmla="*/ 511 h 746"/>
                  <a:gd name="T16" fmla="*/ 234 w 1000"/>
                  <a:gd name="T17" fmla="*/ 458 h 746"/>
                  <a:gd name="T18" fmla="*/ 499 w 1000"/>
                  <a:gd name="T19" fmla="*/ 745 h 746"/>
                  <a:gd name="T20" fmla="*/ 765 w 1000"/>
                  <a:gd name="T21" fmla="*/ 458 h 746"/>
                  <a:gd name="T22" fmla="*/ 878 w 1000"/>
                  <a:gd name="T23" fmla="*/ 511 h 746"/>
                  <a:gd name="T24" fmla="*/ 293 w 1000"/>
                  <a:gd name="T25" fmla="*/ 458 h 746"/>
                  <a:gd name="T26" fmla="*/ 265 w 1000"/>
                  <a:gd name="T27" fmla="*/ 424 h 746"/>
                  <a:gd name="T28" fmla="*/ 293 w 1000"/>
                  <a:gd name="T29" fmla="*/ 458 h 746"/>
                  <a:gd name="T30" fmla="*/ 324 w 1000"/>
                  <a:gd name="T31" fmla="*/ 458 h 746"/>
                  <a:gd name="T32" fmla="*/ 353 w 1000"/>
                  <a:gd name="T33" fmla="*/ 424 h 746"/>
                  <a:gd name="T34" fmla="*/ 412 w 1000"/>
                  <a:gd name="T35" fmla="*/ 458 h 746"/>
                  <a:gd name="T36" fmla="*/ 384 w 1000"/>
                  <a:gd name="T37" fmla="*/ 424 h 746"/>
                  <a:gd name="T38" fmla="*/ 412 w 1000"/>
                  <a:gd name="T39" fmla="*/ 458 h 746"/>
                  <a:gd name="T40" fmla="*/ 536 w 1000"/>
                  <a:gd name="T41" fmla="*/ 579 h 746"/>
                  <a:gd name="T42" fmla="*/ 480 w 1000"/>
                  <a:gd name="T43" fmla="*/ 480 h 746"/>
                  <a:gd name="T44" fmla="*/ 499 w 1000"/>
                  <a:gd name="T45" fmla="*/ 353 h 746"/>
                  <a:gd name="T46" fmla="*/ 519 w 1000"/>
                  <a:gd name="T47" fmla="*/ 480 h 746"/>
                  <a:gd name="T48" fmla="*/ 590 w 1000"/>
                  <a:gd name="T49" fmla="*/ 458 h 746"/>
                  <a:gd name="T50" fmla="*/ 618 w 1000"/>
                  <a:gd name="T51" fmla="*/ 424 h 746"/>
                  <a:gd name="T52" fmla="*/ 621 w 1000"/>
                  <a:gd name="T53" fmla="*/ 277 h 746"/>
                  <a:gd name="T54" fmla="*/ 381 w 1000"/>
                  <a:gd name="T55" fmla="*/ 190 h 746"/>
                  <a:gd name="T56" fmla="*/ 624 w 1000"/>
                  <a:gd name="T57" fmla="*/ 190 h 746"/>
                  <a:gd name="T58" fmla="*/ 621 w 1000"/>
                  <a:gd name="T59" fmla="*/ 277 h 746"/>
                  <a:gd name="T60" fmla="*/ 649 w 1000"/>
                  <a:gd name="T61" fmla="*/ 458 h 746"/>
                  <a:gd name="T62" fmla="*/ 677 w 1000"/>
                  <a:gd name="T63" fmla="*/ 424 h 746"/>
                  <a:gd name="T64" fmla="*/ 737 w 1000"/>
                  <a:gd name="T65" fmla="*/ 458 h 746"/>
                  <a:gd name="T66" fmla="*/ 708 w 1000"/>
                  <a:gd name="T67" fmla="*/ 424 h 746"/>
                  <a:gd name="T68" fmla="*/ 737 w 1000"/>
                  <a:gd name="T69" fmla="*/ 458 h 7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00" h="746">
                    <a:moveTo>
                      <a:pt x="999" y="441"/>
                    </a:moveTo>
                    <a:lnTo>
                      <a:pt x="878" y="370"/>
                    </a:lnTo>
                    <a:lnTo>
                      <a:pt x="878" y="424"/>
                    </a:lnTo>
                    <a:lnTo>
                      <a:pt x="765" y="424"/>
                    </a:lnTo>
                    <a:lnTo>
                      <a:pt x="765" y="280"/>
                    </a:lnTo>
                    <a:lnTo>
                      <a:pt x="691" y="280"/>
                    </a:lnTo>
                    <a:lnTo>
                      <a:pt x="691" y="192"/>
                    </a:lnTo>
                    <a:cubicBezTo>
                      <a:pt x="691" y="85"/>
                      <a:pt x="604" y="0"/>
                      <a:pt x="499" y="0"/>
                    </a:cubicBezTo>
                    <a:cubicBezTo>
                      <a:pt x="392" y="0"/>
                      <a:pt x="308" y="88"/>
                      <a:pt x="308" y="192"/>
                    </a:cubicBezTo>
                    <a:lnTo>
                      <a:pt x="308" y="280"/>
                    </a:lnTo>
                    <a:lnTo>
                      <a:pt x="234" y="280"/>
                    </a:lnTo>
                    <a:lnTo>
                      <a:pt x="234" y="424"/>
                    </a:lnTo>
                    <a:lnTo>
                      <a:pt x="121" y="424"/>
                    </a:lnTo>
                    <a:lnTo>
                      <a:pt x="121" y="370"/>
                    </a:lnTo>
                    <a:lnTo>
                      <a:pt x="0" y="441"/>
                    </a:lnTo>
                    <a:lnTo>
                      <a:pt x="121" y="511"/>
                    </a:lnTo>
                    <a:lnTo>
                      <a:pt x="121" y="458"/>
                    </a:lnTo>
                    <a:lnTo>
                      <a:pt x="234" y="458"/>
                    </a:lnTo>
                    <a:lnTo>
                      <a:pt x="234" y="633"/>
                    </a:lnTo>
                    <a:lnTo>
                      <a:pt x="499" y="745"/>
                    </a:lnTo>
                    <a:lnTo>
                      <a:pt x="765" y="633"/>
                    </a:lnTo>
                    <a:lnTo>
                      <a:pt x="765" y="458"/>
                    </a:lnTo>
                    <a:lnTo>
                      <a:pt x="878" y="458"/>
                    </a:lnTo>
                    <a:lnTo>
                      <a:pt x="878" y="511"/>
                    </a:lnTo>
                    <a:lnTo>
                      <a:pt x="999" y="441"/>
                    </a:lnTo>
                    <a:close/>
                    <a:moveTo>
                      <a:pt x="293" y="458"/>
                    </a:moveTo>
                    <a:lnTo>
                      <a:pt x="265" y="458"/>
                    </a:lnTo>
                    <a:lnTo>
                      <a:pt x="265" y="424"/>
                    </a:lnTo>
                    <a:lnTo>
                      <a:pt x="293" y="424"/>
                    </a:lnTo>
                    <a:lnTo>
                      <a:pt x="293" y="458"/>
                    </a:lnTo>
                    <a:close/>
                    <a:moveTo>
                      <a:pt x="353" y="458"/>
                    </a:moveTo>
                    <a:lnTo>
                      <a:pt x="324" y="458"/>
                    </a:lnTo>
                    <a:lnTo>
                      <a:pt x="324" y="424"/>
                    </a:lnTo>
                    <a:lnTo>
                      <a:pt x="353" y="424"/>
                    </a:lnTo>
                    <a:lnTo>
                      <a:pt x="353" y="458"/>
                    </a:lnTo>
                    <a:close/>
                    <a:moveTo>
                      <a:pt x="412" y="458"/>
                    </a:moveTo>
                    <a:lnTo>
                      <a:pt x="384" y="458"/>
                    </a:lnTo>
                    <a:lnTo>
                      <a:pt x="384" y="424"/>
                    </a:lnTo>
                    <a:lnTo>
                      <a:pt x="412" y="424"/>
                    </a:lnTo>
                    <a:lnTo>
                      <a:pt x="412" y="458"/>
                    </a:lnTo>
                    <a:close/>
                    <a:moveTo>
                      <a:pt x="519" y="480"/>
                    </a:moveTo>
                    <a:lnTo>
                      <a:pt x="536" y="579"/>
                    </a:lnTo>
                    <a:lnTo>
                      <a:pt x="460" y="579"/>
                    </a:lnTo>
                    <a:lnTo>
                      <a:pt x="480" y="480"/>
                    </a:lnTo>
                    <a:cubicBezTo>
                      <a:pt x="454" y="472"/>
                      <a:pt x="435" y="449"/>
                      <a:pt x="435" y="418"/>
                    </a:cubicBezTo>
                    <a:cubicBezTo>
                      <a:pt x="435" y="381"/>
                      <a:pt x="462" y="353"/>
                      <a:pt x="499" y="353"/>
                    </a:cubicBezTo>
                    <a:cubicBezTo>
                      <a:pt x="535" y="353"/>
                      <a:pt x="564" y="381"/>
                      <a:pt x="564" y="418"/>
                    </a:cubicBezTo>
                    <a:cubicBezTo>
                      <a:pt x="564" y="446"/>
                      <a:pt x="545" y="472"/>
                      <a:pt x="519" y="480"/>
                    </a:cubicBezTo>
                    <a:close/>
                    <a:moveTo>
                      <a:pt x="618" y="458"/>
                    </a:moveTo>
                    <a:lnTo>
                      <a:pt x="590" y="458"/>
                    </a:lnTo>
                    <a:lnTo>
                      <a:pt x="590" y="424"/>
                    </a:lnTo>
                    <a:lnTo>
                      <a:pt x="618" y="424"/>
                    </a:lnTo>
                    <a:lnTo>
                      <a:pt x="618" y="458"/>
                    </a:lnTo>
                    <a:close/>
                    <a:moveTo>
                      <a:pt x="621" y="277"/>
                    </a:moveTo>
                    <a:lnTo>
                      <a:pt x="381" y="277"/>
                    </a:lnTo>
                    <a:lnTo>
                      <a:pt x="381" y="190"/>
                    </a:lnTo>
                    <a:cubicBezTo>
                      <a:pt x="381" y="122"/>
                      <a:pt x="434" y="68"/>
                      <a:pt x="502" y="68"/>
                    </a:cubicBezTo>
                    <a:cubicBezTo>
                      <a:pt x="569" y="68"/>
                      <a:pt x="624" y="122"/>
                      <a:pt x="624" y="190"/>
                    </a:cubicBezTo>
                    <a:lnTo>
                      <a:pt x="624" y="277"/>
                    </a:lnTo>
                    <a:lnTo>
                      <a:pt x="621" y="277"/>
                    </a:lnTo>
                    <a:close/>
                    <a:moveTo>
                      <a:pt x="677" y="458"/>
                    </a:moveTo>
                    <a:lnTo>
                      <a:pt x="649" y="458"/>
                    </a:lnTo>
                    <a:lnTo>
                      <a:pt x="649" y="424"/>
                    </a:lnTo>
                    <a:lnTo>
                      <a:pt x="677" y="424"/>
                    </a:lnTo>
                    <a:lnTo>
                      <a:pt x="677" y="458"/>
                    </a:lnTo>
                    <a:close/>
                    <a:moveTo>
                      <a:pt x="737" y="458"/>
                    </a:moveTo>
                    <a:lnTo>
                      <a:pt x="708" y="458"/>
                    </a:lnTo>
                    <a:lnTo>
                      <a:pt x="708" y="424"/>
                    </a:lnTo>
                    <a:lnTo>
                      <a:pt x="737" y="424"/>
                    </a:lnTo>
                    <a:lnTo>
                      <a:pt x="737" y="458"/>
                    </a:lnTo>
                    <a:close/>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187" name="Freeform 231">
                <a:extLst>
                  <a:ext uri="{FF2B5EF4-FFF2-40B4-BE49-F238E27FC236}">
                    <a16:creationId xmlns:a16="http://schemas.microsoft.com/office/drawing/2014/main" id="{2BA68733-D535-410B-AE23-DB9D400599FE}"/>
                  </a:ext>
                </a:extLst>
              </p:cNvPr>
              <p:cNvSpPr>
                <a:spLocks noChangeArrowheads="1"/>
              </p:cNvSpPr>
              <p:nvPr/>
            </p:nvSpPr>
            <p:spPr bwMode="auto">
              <a:xfrm>
                <a:off x="3235325" y="1938338"/>
                <a:ext cx="360363" cy="268287"/>
              </a:xfrm>
              <a:custGeom>
                <a:avLst/>
                <a:gdLst>
                  <a:gd name="T0" fmla="*/ 878 w 1000"/>
                  <a:gd name="T1" fmla="*/ 370 h 746"/>
                  <a:gd name="T2" fmla="*/ 765 w 1000"/>
                  <a:gd name="T3" fmla="*/ 424 h 746"/>
                  <a:gd name="T4" fmla="*/ 691 w 1000"/>
                  <a:gd name="T5" fmla="*/ 280 h 746"/>
                  <a:gd name="T6" fmla="*/ 499 w 1000"/>
                  <a:gd name="T7" fmla="*/ 0 h 746"/>
                  <a:gd name="T8" fmla="*/ 308 w 1000"/>
                  <a:gd name="T9" fmla="*/ 280 h 746"/>
                  <a:gd name="T10" fmla="*/ 234 w 1000"/>
                  <a:gd name="T11" fmla="*/ 424 h 746"/>
                  <a:gd name="T12" fmla="*/ 121 w 1000"/>
                  <a:gd name="T13" fmla="*/ 370 h 746"/>
                  <a:gd name="T14" fmla="*/ 121 w 1000"/>
                  <a:gd name="T15" fmla="*/ 511 h 746"/>
                  <a:gd name="T16" fmla="*/ 234 w 1000"/>
                  <a:gd name="T17" fmla="*/ 458 h 746"/>
                  <a:gd name="T18" fmla="*/ 499 w 1000"/>
                  <a:gd name="T19" fmla="*/ 745 h 746"/>
                  <a:gd name="T20" fmla="*/ 765 w 1000"/>
                  <a:gd name="T21" fmla="*/ 458 h 746"/>
                  <a:gd name="T22" fmla="*/ 878 w 1000"/>
                  <a:gd name="T23" fmla="*/ 511 h 746"/>
                  <a:gd name="T24" fmla="*/ 293 w 1000"/>
                  <a:gd name="T25" fmla="*/ 458 h 746"/>
                  <a:gd name="T26" fmla="*/ 265 w 1000"/>
                  <a:gd name="T27" fmla="*/ 424 h 746"/>
                  <a:gd name="T28" fmla="*/ 293 w 1000"/>
                  <a:gd name="T29" fmla="*/ 458 h 746"/>
                  <a:gd name="T30" fmla="*/ 324 w 1000"/>
                  <a:gd name="T31" fmla="*/ 458 h 746"/>
                  <a:gd name="T32" fmla="*/ 353 w 1000"/>
                  <a:gd name="T33" fmla="*/ 424 h 746"/>
                  <a:gd name="T34" fmla="*/ 412 w 1000"/>
                  <a:gd name="T35" fmla="*/ 458 h 746"/>
                  <a:gd name="T36" fmla="*/ 384 w 1000"/>
                  <a:gd name="T37" fmla="*/ 424 h 746"/>
                  <a:gd name="T38" fmla="*/ 412 w 1000"/>
                  <a:gd name="T39" fmla="*/ 458 h 746"/>
                  <a:gd name="T40" fmla="*/ 536 w 1000"/>
                  <a:gd name="T41" fmla="*/ 579 h 746"/>
                  <a:gd name="T42" fmla="*/ 480 w 1000"/>
                  <a:gd name="T43" fmla="*/ 480 h 746"/>
                  <a:gd name="T44" fmla="*/ 499 w 1000"/>
                  <a:gd name="T45" fmla="*/ 353 h 746"/>
                  <a:gd name="T46" fmla="*/ 519 w 1000"/>
                  <a:gd name="T47" fmla="*/ 480 h 746"/>
                  <a:gd name="T48" fmla="*/ 590 w 1000"/>
                  <a:gd name="T49" fmla="*/ 458 h 746"/>
                  <a:gd name="T50" fmla="*/ 618 w 1000"/>
                  <a:gd name="T51" fmla="*/ 424 h 746"/>
                  <a:gd name="T52" fmla="*/ 621 w 1000"/>
                  <a:gd name="T53" fmla="*/ 277 h 746"/>
                  <a:gd name="T54" fmla="*/ 381 w 1000"/>
                  <a:gd name="T55" fmla="*/ 190 h 746"/>
                  <a:gd name="T56" fmla="*/ 624 w 1000"/>
                  <a:gd name="T57" fmla="*/ 190 h 746"/>
                  <a:gd name="T58" fmla="*/ 621 w 1000"/>
                  <a:gd name="T59" fmla="*/ 277 h 746"/>
                  <a:gd name="T60" fmla="*/ 649 w 1000"/>
                  <a:gd name="T61" fmla="*/ 458 h 746"/>
                  <a:gd name="T62" fmla="*/ 677 w 1000"/>
                  <a:gd name="T63" fmla="*/ 424 h 746"/>
                  <a:gd name="T64" fmla="*/ 737 w 1000"/>
                  <a:gd name="T65" fmla="*/ 458 h 746"/>
                  <a:gd name="T66" fmla="*/ 708 w 1000"/>
                  <a:gd name="T67" fmla="*/ 424 h 746"/>
                  <a:gd name="T68" fmla="*/ 737 w 1000"/>
                  <a:gd name="T69" fmla="*/ 458 h 7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00" h="746">
                    <a:moveTo>
                      <a:pt x="999" y="441"/>
                    </a:moveTo>
                    <a:lnTo>
                      <a:pt x="878" y="370"/>
                    </a:lnTo>
                    <a:lnTo>
                      <a:pt x="878" y="424"/>
                    </a:lnTo>
                    <a:lnTo>
                      <a:pt x="765" y="424"/>
                    </a:lnTo>
                    <a:lnTo>
                      <a:pt x="765" y="280"/>
                    </a:lnTo>
                    <a:lnTo>
                      <a:pt x="691" y="280"/>
                    </a:lnTo>
                    <a:lnTo>
                      <a:pt x="691" y="192"/>
                    </a:lnTo>
                    <a:cubicBezTo>
                      <a:pt x="691" y="85"/>
                      <a:pt x="604" y="0"/>
                      <a:pt x="499" y="0"/>
                    </a:cubicBezTo>
                    <a:cubicBezTo>
                      <a:pt x="392" y="0"/>
                      <a:pt x="308" y="88"/>
                      <a:pt x="308" y="192"/>
                    </a:cubicBezTo>
                    <a:lnTo>
                      <a:pt x="308" y="280"/>
                    </a:lnTo>
                    <a:lnTo>
                      <a:pt x="234" y="280"/>
                    </a:lnTo>
                    <a:lnTo>
                      <a:pt x="234" y="424"/>
                    </a:lnTo>
                    <a:lnTo>
                      <a:pt x="121" y="424"/>
                    </a:lnTo>
                    <a:lnTo>
                      <a:pt x="121" y="370"/>
                    </a:lnTo>
                    <a:lnTo>
                      <a:pt x="0" y="441"/>
                    </a:lnTo>
                    <a:lnTo>
                      <a:pt x="121" y="511"/>
                    </a:lnTo>
                    <a:lnTo>
                      <a:pt x="121" y="458"/>
                    </a:lnTo>
                    <a:lnTo>
                      <a:pt x="234" y="458"/>
                    </a:lnTo>
                    <a:lnTo>
                      <a:pt x="234" y="633"/>
                    </a:lnTo>
                    <a:lnTo>
                      <a:pt x="499" y="745"/>
                    </a:lnTo>
                    <a:lnTo>
                      <a:pt x="765" y="633"/>
                    </a:lnTo>
                    <a:lnTo>
                      <a:pt x="765" y="458"/>
                    </a:lnTo>
                    <a:lnTo>
                      <a:pt x="878" y="458"/>
                    </a:lnTo>
                    <a:lnTo>
                      <a:pt x="878" y="511"/>
                    </a:lnTo>
                    <a:lnTo>
                      <a:pt x="999" y="441"/>
                    </a:lnTo>
                    <a:close/>
                    <a:moveTo>
                      <a:pt x="293" y="458"/>
                    </a:moveTo>
                    <a:lnTo>
                      <a:pt x="265" y="458"/>
                    </a:lnTo>
                    <a:lnTo>
                      <a:pt x="265" y="424"/>
                    </a:lnTo>
                    <a:lnTo>
                      <a:pt x="293" y="424"/>
                    </a:lnTo>
                    <a:lnTo>
                      <a:pt x="293" y="458"/>
                    </a:lnTo>
                    <a:close/>
                    <a:moveTo>
                      <a:pt x="353" y="458"/>
                    </a:moveTo>
                    <a:lnTo>
                      <a:pt x="324" y="458"/>
                    </a:lnTo>
                    <a:lnTo>
                      <a:pt x="324" y="424"/>
                    </a:lnTo>
                    <a:lnTo>
                      <a:pt x="353" y="424"/>
                    </a:lnTo>
                    <a:lnTo>
                      <a:pt x="353" y="458"/>
                    </a:lnTo>
                    <a:close/>
                    <a:moveTo>
                      <a:pt x="412" y="458"/>
                    </a:moveTo>
                    <a:lnTo>
                      <a:pt x="384" y="458"/>
                    </a:lnTo>
                    <a:lnTo>
                      <a:pt x="384" y="424"/>
                    </a:lnTo>
                    <a:lnTo>
                      <a:pt x="412" y="424"/>
                    </a:lnTo>
                    <a:lnTo>
                      <a:pt x="412" y="458"/>
                    </a:lnTo>
                    <a:close/>
                    <a:moveTo>
                      <a:pt x="519" y="480"/>
                    </a:moveTo>
                    <a:lnTo>
                      <a:pt x="536" y="579"/>
                    </a:lnTo>
                    <a:lnTo>
                      <a:pt x="460" y="579"/>
                    </a:lnTo>
                    <a:lnTo>
                      <a:pt x="480" y="480"/>
                    </a:lnTo>
                    <a:cubicBezTo>
                      <a:pt x="454" y="472"/>
                      <a:pt x="435" y="449"/>
                      <a:pt x="435" y="418"/>
                    </a:cubicBezTo>
                    <a:cubicBezTo>
                      <a:pt x="435" y="381"/>
                      <a:pt x="462" y="353"/>
                      <a:pt x="499" y="353"/>
                    </a:cubicBezTo>
                    <a:cubicBezTo>
                      <a:pt x="535" y="353"/>
                      <a:pt x="564" y="381"/>
                      <a:pt x="564" y="418"/>
                    </a:cubicBezTo>
                    <a:cubicBezTo>
                      <a:pt x="564" y="446"/>
                      <a:pt x="545" y="472"/>
                      <a:pt x="519" y="480"/>
                    </a:cubicBezTo>
                    <a:close/>
                    <a:moveTo>
                      <a:pt x="618" y="458"/>
                    </a:moveTo>
                    <a:lnTo>
                      <a:pt x="590" y="458"/>
                    </a:lnTo>
                    <a:lnTo>
                      <a:pt x="590" y="424"/>
                    </a:lnTo>
                    <a:lnTo>
                      <a:pt x="618" y="424"/>
                    </a:lnTo>
                    <a:lnTo>
                      <a:pt x="618" y="458"/>
                    </a:lnTo>
                    <a:close/>
                    <a:moveTo>
                      <a:pt x="621" y="277"/>
                    </a:moveTo>
                    <a:lnTo>
                      <a:pt x="381" y="277"/>
                    </a:lnTo>
                    <a:lnTo>
                      <a:pt x="381" y="190"/>
                    </a:lnTo>
                    <a:cubicBezTo>
                      <a:pt x="381" y="122"/>
                      <a:pt x="434" y="68"/>
                      <a:pt x="502" y="68"/>
                    </a:cubicBezTo>
                    <a:cubicBezTo>
                      <a:pt x="569" y="68"/>
                      <a:pt x="624" y="122"/>
                      <a:pt x="624" y="190"/>
                    </a:cubicBezTo>
                    <a:lnTo>
                      <a:pt x="624" y="277"/>
                    </a:lnTo>
                    <a:lnTo>
                      <a:pt x="621" y="277"/>
                    </a:lnTo>
                    <a:close/>
                    <a:moveTo>
                      <a:pt x="677" y="458"/>
                    </a:moveTo>
                    <a:lnTo>
                      <a:pt x="649" y="458"/>
                    </a:lnTo>
                    <a:lnTo>
                      <a:pt x="649" y="424"/>
                    </a:lnTo>
                    <a:lnTo>
                      <a:pt x="677" y="424"/>
                    </a:lnTo>
                    <a:lnTo>
                      <a:pt x="677" y="458"/>
                    </a:lnTo>
                    <a:close/>
                    <a:moveTo>
                      <a:pt x="737" y="458"/>
                    </a:moveTo>
                    <a:lnTo>
                      <a:pt x="708" y="458"/>
                    </a:lnTo>
                    <a:lnTo>
                      <a:pt x="708" y="424"/>
                    </a:lnTo>
                    <a:lnTo>
                      <a:pt x="737" y="424"/>
                    </a:lnTo>
                    <a:lnTo>
                      <a:pt x="737" y="458"/>
                    </a:lnTo>
                    <a:close/>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grpSp>
        <p:sp>
          <p:nvSpPr>
            <p:cNvPr id="185" name="Rectangle 184">
              <a:extLst>
                <a:ext uri="{FF2B5EF4-FFF2-40B4-BE49-F238E27FC236}">
                  <a16:creationId xmlns:a16="http://schemas.microsoft.com/office/drawing/2014/main" id="{3A26CD16-C5C9-4637-8AC6-BFE419853054}"/>
                </a:ext>
              </a:extLst>
            </p:cNvPr>
            <p:cNvSpPr/>
            <p:nvPr/>
          </p:nvSpPr>
          <p:spPr>
            <a:xfrm>
              <a:off x="4193333" y="2127578"/>
              <a:ext cx="639069" cy="647172"/>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p>
          </p:txBody>
        </p:sp>
      </p:grpSp>
      <p:sp>
        <p:nvSpPr>
          <p:cNvPr id="191" name="Text Box 30">
            <a:extLst>
              <a:ext uri="{FF2B5EF4-FFF2-40B4-BE49-F238E27FC236}">
                <a16:creationId xmlns:a16="http://schemas.microsoft.com/office/drawing/2014/main" id="{BFA0973B-267C-4DEB-8BCF-F3FE3EDC388D}"/>
              </a:ext>
            </a:extLst>
          </p:cNvPr>
          <p:cNvSpPr txBox="1">
            <a:spLocks noChangeArrowheads="1"/>
          </p:cNvSpPr>
          <p:nvPr/>
        </p:nvSpPr>
        <p:spPr bwMode="auto">
          <a:xfrm>
            <a:off x="3214498" y="2999945"/>
            <a:ext cx="683563" cy="122033"/>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solidFill>
                  <a:schemeClr val="bg2">
                    <a:lumMod val="10000"/>
                  </a:schemeClr>
                </a:solidFill>
              </a:rPr>
              <a:t>VPN IPSec</a:t>
            </a:r>
          </a:p>
        </p:txBody>
      </p:sp>
      <p:sp>
        <p:nvSpPr>
          <p:cNvPr id="192" name="Text Box 30">
            <a:extLst>
              <a:ext uri="{FF2B5EF4-FFF2-40B4-BE49-F238E27FC236}">
                <a16:creationId xmlns:a16="http://schemas.microsoft.com/office/drawing/2014/main" id="{7655004B-1B05-484B-8ABD-AFF1CFCF4399}"/>
              </a:ext>
            </a:extLst>
          </p:cNvPr>
          <p:cNvSpPr txBox="1">
            <a:spLocks noChangeArrowheads="1"/>
          </p:cNvSpPr>
          <p:nvPr/>
        </p:nvSpPr>
        <p:spPr bwMode="auto">
          <a:xfrm>
            <a:off x="3698845" y="3153495"/>
            <a:ext cx="640811" cy="369332"/>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solidFill>
                  <a:schemeClr val="bg2">
                    <a:lumMod val="10000"/>
                  </a:schemeClr>
                </a:solidFill>
              </a:rPr>
              <a:t>Dynamic Routable Gateway</a:t>
            </a:r>
          </a:p>
        </p:txBody>
      </p:sp>
      <p:sp>
        <p:nvSpPr>
          <p:cNvPr id="193" name="Rectangle 192">
            <a:extLst>
              <a:ext uri="{FF2B5EF4-FFF2-40B4-BE49-F238E27FC236}">
                <a16:creationId xmlns:a16="http://schemas.microsoft.com/office/drawing/2014/main" id="{8886AD6C-091D-4B5F-ACB1-80B9A4316538}"/>
              </a:ext>
            </a:extLst>
          </p:cNvPr>
          <p:cNvSpPr/>
          <p:nvPr/>
        </p:nvSpPr>
        <p:spPr>
          <a:xfrm>
            <a:off x="2406189" y="1246660"/>
            <a:ext cx="1752144" cy="1158436"/>
          </a:xfrm>
          <a:prstGeom prst="rect">
            <a:avLst/>
          </a:prstGeom>
          <a:solidFill>
            <a:schemeClr val="bg1"/>
          </a:solidFill>
          <a:ln w="19050">
            <a:solidFill>
              <a:schemeClr val="tx1"/>
            </a:solidFill>
            <a:prstDash val="solid"/>
          </a:ln>
          <a:effectLst/>
        </p:spPr>
        <p:style>
          <a:lnRef idx="1">
            <a:schemeClr val="accent1"/>
          </a:lnRef>
          <a:fillRef idx="3">
            <a:schemeClr val="accent1"/>
          </a:fillRef>
          <a:effectRef idx="2">
            <a:schemeClr val="accent1"/>
          </a:effectRef>
          <a:fontRef idx="minor">
            <a:schemeClr val="lt1"/>
          </a:fontRef>
        </p:style>
        <p:txBody>
          <a:bodyPr anchor="b"/>
          <a:lstStyle/>
          <a:p>
            <a:pPr fontAlgn="auto">
              <a:spcBef>
                <a:spcPts val="0"/>
              </a:spcBef>
              <a:spcAft>
                <a:spcPts val="0"/>
              </a:spcAft>
              <a:defRPr/>
            </a:pPr>
            <a:endParaRPr lang="en-US" sz="1200" b="1" dirty="0">
              <a:solidFill>
                <a:schemeClr val="tx1"/>
              </a:solidFill>
              <a:latin typeface="Calibri" charset="0"/>
              <a:ea typeface="Calibri" charset="0"/>
              <a:cs typeface="Calibri" charset="0"/>
            </a:endParaRPr>
          </a:p>
        </p:txBody>
      </p:sp>
      <p:grpSp>
        <p:nvGrpSpPr>
          <p:cNvPr id="198" name="Group 197">
            <a:extLst>
              <a:ext uri="{FF2B5EF4-FFF2-40B4-BE49-F238E27FC236}">
                <a16:creationId xmlns:a16="http://schemas.microsoft.com/office/drawing/2014/main" id="{07C8FC4E-0D4B-465F-B36E-8281A77440CC}"/>
              </a:ext>
            </a:extLst>
          </p:cNvPr>
          <p:cNvGrpSpPr/>
          <p:nvPr/>
        </p:nvGrpSpPr>
        <p:grpSpPr>
          <a:xfrm>
            <a:off x="2573768" y="1239624"/>
            <a:ext cx="638903" cy="1019031"/>
            <a:chOff x="4143850" y="4069093"/>
            <a:chExt cx="639069" cy="1019296"/>
          </a:xfrm>
        </p:grpSpPr>
        <p:grpSp>
          <p:nvGrpSpPr>
            <p:cNvPr id="199" name="Group 198">
              <a:extLst>
                <a:ext uri="{FF2B5EF4-FFF2-40B4-BE49-F238E27FC236}">
                  <a16:creationId xmlns:a16="http://schemas.microsoft.com/office/drawing/2014/main" id="{77306A98-B9F0-4DE6-9B45-8A2835539CA8}"/>
                </a:ext>
              </a:extLst>
            </p:cNvPr>
            <p:cNvGrpSpPr/>
            <p:nvPr/>
          </p:nvGrpSpPr>
          <p:grpSpPr>
            <a:xfrm>
              <a:off x="4145193" y="4788087"/>
              <a:ext cx="636383" cy="209796"/>
              <a:chOff x="2971800" y="2860675"/>
              <a:chExt cx="1011238" cy="333375"/>
            </a:xfrm>
            <a:solidFill>
              <a:srgbClr val="5F5F5F"/>
            </a:solidFill>
          </p:grpSpPr>
          <p:grpSp>
            <p:nvGrpSpPr>
              <p:cNvPr id="235" name="Group 234">
                <a:extLst>
                  <a:ext uri="{FF2B5EF4-FFF2-40B4-BE49-F238E27FC236}">
                    <a16:creationId xmlns:a16="http://schemas.microsoft.com/office/drawing/2014/main" id="{FF071DB9-6B2B-41AB-9A9C-7DA2AC19269B}"/>
                  </a:ext>
                </a:extLst>
              </p:cNvPr>
              <p:cNvGrpSpPr/>
              <p:nvPr/>
            </p:nvGrpSpPr>
            <p:grpSpPr>
              <a:xfrm>
                <a:off x="3060700" y="2860675"/>
                <a:ext cx="827088" cy="127000"/>
                <a:chOff x="3060700" y="2860675"/>
                <a:chExt cx="827088" cy="127000"/>
              </a:xfrm>
              <a:grpFill/>
            </p:grpSpPr>
            <p:sp>
              <p:nvSpPr>
                <p:cNvPr id="280" name="Freeform 83">
                  <a:extLst>
                    <a:ext uri="{FF2B5EF4-FFF2-40B4-BE49-F238E27FC236}">
                      <a16:creationId xmlns:a16="http://schemas.microsoft.com/office/drawing/2014/main" id="{0FDA8596-79D5-449E-949C-CE13A19B8C5F}"/>
                    </a:ext>
                  </a:extLst>
                </p:cNvPr>
                <p:cNvSpPr>
                  <a:spLocks noChangeArrowheads="1"/>
                </p:cNvSpPr>
                <p:nvPr/>
              </p:nvSpPr>
              <p:spPr bwMode="auto">
                <a:xfrm>
                  <a:off x="3060700" y="2860675"/>
                  <a:ext cx="101600" cy="125413"/>
                </a:xfrm>
                <a:custGeom>
                  <a:avLst/>
                  <a:gdLst>
                    <a:gd name="T0" fmla="*/ 206 w 283"/>
                    <a:gd name="T1" fmla="*/ 116 h 348"/>
                    <a:gd name="T2" fmla="*/ 152 w 283"/>
                    <a:gd name="T3" fmla="*/ 57 h 348"/>
                    <a:gd name="T4" fmla="*/ 76 w 283"/>
                    <a:gd name="T5" fmla="*/ 181 h 348"/>
                    <a:gd name="T6" fmla="*/ 147 w 283"/>
                    <a:gd name="T7" fmla="*/ 297 h 348"/>
                    <a:gd name="T8" fmla="*/ 206 w 283"/>
                    <a:gd name="T9" fmla="*/ 232 h 348"/>
                    <a:gd name="T10" fmla="*/ 282 w 283"/>
                    <a:gd name="T11" fmla="*/ 232 h 348"/>
                    <a:gd name="T12" fmla="*/ 251 w 283"/>
                    <a:gd name="T13" fmla="*/ 311 h 348"/>
                    <a:gd name="T14" fmla="*/ 152 w 283"/>
                    <a:gd name="T15" fmla="*/ 347 h 348"/>
                    <a:gd name="T16" fmla="*/ 0 w 283"/>
                    <a:gd name="T17" fmla="*/ 178 h 348"/>
                    <a:gd name="T18" fmla="*/ 152 w 283"/>
                    <a:gd name="T19" fmla="*/ 0 h 348"/>
                    <a:gd name="T20" fmla="*/ 277 w 283"/>
                    <a:gd name="T21" fmla="*/ 110 h 348"/>
                    <a:gd name="T22" fmla="*/ 206 w 283"/>
                    <a:gd name="T23" fmla="*/ 110 h 348"/>
                    <a:gd name="T24" fmla="*/ 206 w 283"/>
                    <a:gd name="T25" fmla="*/ 116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83" h="348">
                      <a:moveTo>
                        <a:pt x="206" y="116"/>
                      </a:moveTo>
                      <a:cubicBezTo>
                        <a:pt x="203" y="105"/>
                        <a:pt x="200" y="57"/>
                        <a:pt x="152" y="57"/>
                      </a:cubicBezTo>
                      <a:cubicBezTo>
                        <a:pt x="99" y="57"/>
                        <a:pt x="76" y="113"/>
                        <a:pt x="76" y="181"/>
                      </a:cubicBezTo>
                      <a:cubicBezTo>
                        <a:pt x="76" y="201"/>
                        <a:pt x="76" y="297"/>
                        <a:pt x="147" y="297"/>
                      </a:cubicBezTo>
                      <a:cubicBezTo>
                        <a:pt x="178" y="297"/>
                        <a:pt x="206" y="277"/>
                        <a:pt x="206" y="232"/>
                      </a:cubicBezTo>
                      <a:lnTo>
                        <a:pt x="282" y="232"/>
                      </a:lnTo>
                      <a:cubicBezTo>
                        <a:pt x="279" y="251"/>
                        <a:pt x="279" y="283"/>
                        <a:pt x="251" y="311"/>
                      </a:cubicBezTo>
                      <a:cubicBezTo>
                        <a:pt x="220" y="342"/>
                        <a:pt x="184" y="347"/>
                        <a:pt x="152" y="347"/>
                      </a:cubicBezTo>
                      <a:cubicBezTo>
                        <a:pt x="37" y="347"/>
                        <a:pt x="0" y="263"/>
                        <a:pt x="0" y="178"/>
                      </a:cubicBezTo>
                      <a:cubicBezTo>
                        <a:pt x="0" y="71"/>
                        <a:pt x="59" y="0"/>
                        <a:pt x="152" y="0"/>
                      </a:cubicBezTo>
                      <a:cubicBezTo>
                        <a:pt x="226" y="0"/>
                        <a:pt x="277" y="45"/>
                        <a:pt x="277" y="110"/>
                      </a:cubicBezTo>
                      <a:lnTo>
                        <a:pt x="206" y="110"/>
                      </a:lnTo>
                      <a:lnTo>
                        <a:pt x="206" y="116"/>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94" name="Freeform 84">
                  <a:extLst>
                    <a:ext uri="{FF2B5EF4-FFF2-40B4-BE49-F238E27FC236}">
                      <a16:creationId xmlns:a16="http://schemas.microsoft.com/office/drawing/2014/main" id="{8BADC4BD-529B-4134-8D0A-71D1EBCEF2F6}"/>
                    </a:ext>
                  </a:extLst>
                </p:cNvPr>
                <p:cNvSpPr>
                  <a:spLocks noChangeArrowheads="1"/>
                </p:cNvSpPr>
                <p:nvPr/>
              </p:nvSpPr>
              <p:spPr bwMode="auto">
                <a:xfrm>
                  <a:off x="3186113" y="2898775"/>
                  <a:ext cx="80962" cy="87313"/>
                </a:xfrm>
                <a:custGeom>
                  <a:avLst/>
                  <a:gdLst>
                    <a:gd name="T0" fmla="*/ 68 w 224"/>
                    <a:gd name="T1" fmla="*/ 3 h 241"/>
                    <a:gd name="T2" fmla="*/ 68 w 224"/>
                    <a:gd name="T3" fmla="*/ 141 h 241"/>
                    <a:gd name="T4" fmla="*/ 105 w 224"/>
                    <a:gd name="T5" fmla="*/ 192 h 241"/>
                    <a:gd name="T6" fmla="*/ 150 w 224"/>
                    <a:gd name="T7" fmla="*/ 118 h 241"/>
                    <a:gd name="T8" fmla="*/ 150 w 224"/>
                    <a:gd name="T9" fmla="*/ 0 h 241"/>
                    <a:gd name="T10" fmla="*/ 220 w 224"/>
                    <a:gd name="T11" fmla="*/ 0 h 241"/>
                    <a:gd name="T12" fmla="*/ 220 w 224"/>
                    <a:gd name="T13" fmla="*/ 155 h 241"/>
                    <a:gd name="T14" fmla="*/ 220 w 224"/>
                    <a:gd name="T15" fmla="*/ 217 h 241"/>
                    <a:gd name="T16" fmla="*/ 223 w 224"/>
                    <a:gd name="T17" fmla="*/ 234 h 241"/>
                    <a:gd name="T18" fmla="*/ 155 w 224"/>
                    <a:gd name="T19" fmla="*/ 234 h 241"/>
                    <a:gd name="T20" fmla="*/ 153 w 224"/>
                    <a:gd name="T21" fmla="*/ 203 h 241"/>
                    <a:gd name="T22" fmla="*/ 85 w 224"/>
                    <a:gd name="T23" fmla="*/ 240 h 241"/>
                    <a:gd name="T24" fmla="*/ 14 w 224"/>
                    <a:gd name="T25" fmla="*/ 209 h 241"/>
                    <a:gd name="T26" fmla="*/ 0 w 224"/>
                    <a:gd name="T27" fmla="*/ 146 h 241"/>
                    <a:gd name="T28" fmla="*/ 0 w 224"/>
                    <a:gd name="T29" fmla="*/ 0 h 241"/>
                    <a:gd name="T30" fmla="*/ 68 w 224"/>
                    <a:gd name="T31" fmla="*/ 0 h 241"/>
                    <a:gd name="T32" fmla="*/ 68 w 224"/>
                    <a:gd name="T33" fmla="*/ 3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4" h="241">
                      <a:moveTo>
                        <a:pt x="68" y="3"/>
                      </a:moveTo>
                      <a:lnTo>
                        <a:pt x="68" y="141"/>
                      </a:lnTo>
                      <a:cubicBezTo>
                        <a:pt x="68" y="161"/>
                        <a:pt x="68" y="192"/>
                        <a:pt x="105" y="192"/>
                      </a:cubicBezTo>
                      <a:cubicBezTo>
                        <a:pt x="150" y="192"/>
                        <a:pt x="150" y="158"/>
                        <a:pt x="150" y="118"/>
                      </a:cubicBezTo>
                      <a:lnTo>
                        <a:pt x="150" y="0"/>
                      </a:lnTo>
                      <a:lnTo>
                        <a:pt x="220" y="0"/>
                      </a:lnTo>
                      <a:lnTo>
                        <a:pt x="220" y="155"/>
                      </a:lnTo>
                      <a:cubicBezTo>
                        <a:pt x="220" y="206"/>
                        <a:pt x="220" y="211"/>
                        <a:pt x="220" y="217"/>
                      </a:cubicBezTo>
                      <a:cubicBezTo>
                        <a:pt x="220" y="223"/>
                        <a:pt x="220" y="228"/>
                        <a:pt x="223" y="234"/>
                      </a:cubicBezTo>
                      <a:lnTo>
                        <a:pt x="155" y="234"/>
                      </a:lnTo>
                      <a:lnTo>
                        <a:pt x="153" y="203"/>
                      </a:lnTo>
                      <a:cubicBezTo>
                        <a:pt x="147" y="214"/>
                        <a:pt x="127" y="240"/>
                        <a:pt x="85" y="240"/>
                      </a:cubicBezTo>
                      <a:cubicBezTo>
                        <a:pt x="54" y="240"/>
                        <a:pt x="28" y="225"/>
                        <a:pt x="14" y="209"/>
                      </a:cubicBezTo>
                      <a:cubicBezTo>
                        <a:pt x="0" y="189"/>
                        <a:pt x="0" y="158"/>
                        <a:pt x="0" y="146"/>
                      </a:cubicBezTo>
                      <a:lnTo>
                        <a:pt x="0" y="0"/>
                      </a:lnTo>
                      <a:lnTo>
                        <a:pt x="68" y="0"/>
                      </a:lnTo>
                      <a:lnTo>
                        <a:pt x="68" y="3"/>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95" name="Freeform 85">
                  <a:extLst>
                    <a:ext uri="{FF2B5EF4-FFF2-40B4-BE49-F238E27FC236}">
                      <a16:creationId xmlns:a16="http://schemas.microsoft.com/office/drawing/2014/main" id="{D34DB252-D057-4EDD-BDB2-BF89078DC5BE}"/>
                    </a:ext>
                  </a:extLst>
                </p:cNvPr>
                <p:cNvSpPr>
                  <a:spLocks noChangeArrowheads="1"/>
                </p:cNvSpPr>
                <p:nvPr/>
              </p:nvSpPr>
              <p:spPr bwMode="auto">
                <a:xfrm>
                  <a:off x="3290888" y="2898775"/>
                  <a:ext cx="73025" cy="88900"/>
                </a:xfrm>
                <a:custGeom>
                  <a:avLst/>
                  <a:gdLst>
                    <a:gd name="T0" fmla="*/ 65 w 204"/>
                    <a:gd name="T1" fmla="*/ 172 h 249"/>
                    <a:gd name="T2" fmla="*/ 104 w 204"/>
                    <a:gd name="T3" fmla="*/ 203 h 249"/>
                    <a:gd name="T4" fmla="*/ 141 w 204"/>
                    <a:gd name="T5" fmla="*/ 175 h 249"/>
                    <a:gd name="T6" fmla="*/ 107 w 204"/>
                    <a:gd name="T7" fmla="*/ 149 h 249"/>
                    <a:gd name="T8" fmla="*/ 65 w 204"/>
                    <a:gd name="T9" fmla="*/ 138 h 249"/>
                    <a:gd name="T10" fmla="*/ 6 w 204"/>
                    <a:gd name="T11" fmla="*/ 73 h 249"/>
                    <a:gd name="T12" fmla="*/ 107 w 204"/>
                    <a:gd name="T13" fmla="*/ 0 h 249"/>
                    <a:gd name="T14" fmla="*/ 197 w 204"/>
                    <a:gd name="T15" fmla="*/ 70 h 249"/>
                    <a:gd name="T16" fmla="*/ 135 w 204"/>
                    <a:gd name="T17" fmla="*/ 70 h 249"/>
                    <a:gd name="T18" fmla="*/ 101 w 204"/>
                    <a:gd name="T19" fmla="*/ 42 h 249"/>
                    <a:gd name="T20" fmla="*/ 68 w 204"/>
                    <a:gd name="T21" fmla="*/ 65 h 249"/>
                    <a:gd name="T22" fmla="*/ 99 w 204"/>
                    <a:gd name="T23" fmla="*/ 90 h 249"/>
                    <a:gd name="T24" fmla="*/ 141 w 204"/>
                    <a:gd name="T25" fmla="*/ 101 h 249"/>
                    <a:gd name="T26" fmla="*/ 203 w 204"/>
                    <a:gd name="T27" fmla="*/ 166 h 249"/>
                    <a:gd name="T28" fmla="*/ 96 w 204"/>
                    <a:gd name="T29" fmla="*/ 248 h 249"/>
                    <a:gd name="T30" fmla="*/ 17 w 204"/>
                    <a:gd name="T31" fmla="*/ 220 h 249"/>
                    <a:gd name="T32" fmla="*/ 0 w 204"/>
                    <a:gd name="T33" fmla="*/ 175 h 249"/>
                    <a:gd name="T34" fmla="*/ 65 w 204"/>
                    <a:gd name="T35" fmla="*/ 175 h 249"/>
                    <a:gd name="T36" fmla="*/ 65 w 204"/>
                    <a:gd name="T37" fmla="*/ 17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4" h="249">
                      <a:moveTo>
                        <a:pt x="65" y="172"/>
                      </a:moveTo>
                      <a:cubicBezTo>
                        <a:pt x="65" y="186"/>
                        <a:pt x="76" y="203"/>
                        <a:pt x="104" y="203"/>
                      </a:cubicBezTo>
                      <a:cubicBezTo>
                        <a:pt x="130" y="203"/>
                        <a:pt x="141" y="189"/>
                        <a:pt x="141" y="175"/>
                      </a:cubicBezTo>
                      <a:cubicBezTo>
                        <a:pt x="141" y="164"/>
                        <a:pt x="135" y="155"/>
                        <a:pt x="107" y="149"/>
                      </a:cubicBezTo>
                      <a:lnTo>
                        <a:pt x="65" y="138"/>
                      </a:lnTo>
                      <a:cubicBezTo>
                        <a:pt x="45" y="133"/>
                        <a:pt x="6" y="121"/>
                        <a:pt x="6" y="73"/>
                      </a:cubicBezTo>
                      <a:cubicBezTo>
                        <a:pt x="6" y="28"/>
                        <a:pt x="48" y="0"/>
                        <a:pt x="107" y="0"/>
                      </a:cubicBezTo>
                      <a:cubicBezTo>
                        <a:pt x="155" y="0"/>
                        <a:pt x="195" y="22"/>
                        <a:pt x="197" y="70"/>
                      </a:cubicBezTo>
                      <a:lnTo>
                        <a:pt x="135" y="70"/>
                      </a:lnTo>
                      <a:cubicBezTo>
                        <a:pt x="132" y="45"/>
                        <a:pt x="113" y="42"/>
                        <a:pt x="101" y="42"/>
                      </a:cubicBezTo>
                      <a:cubicBezTo>
                        <a:pt x="82" y="42"/>
                        <a:pt x="68" y="51"/>
                        <a:pt x="68" y="65"/>
                      </a:cubicBezTo>
                      <a:cubicBezTo>
                        <a:pt x="68" y="82"/>
                        <a:pt x="79" y="85"/>
                        <a:pt x="99" y="90"/>
                      </a:cubicBezTo>
                      <a:lnTo>
                        <a:pt x="141" y="101"/>
                      </a:lnTo>
                      <a:cubicBezTo>
                        <a:pt x="183" y="113"/>
                        <a:pt x="203" y="135"/>
                        <a:pt x="203" y="166"/>
                      </a:cubicBezTo>
                      <a:cubicBezTo>
                        <a:pt x="203" y="206"/>
                        <a:pt x="169" y="248"/>
                        <a:pt x="96" y="248"/>
                      </a:cubicBezTo>
                      <a:cubicBezTo>
                        <a:pt x="65" y="248"/>
                        <a:pt x="37" y="243"/>
                        <a:pt x="17" y="220"/>
                      </a:cubicBezTo>
                      <a:cubicBezTo>
                        <a:pt x="3" y="203"/>
                        <a:pt x="0" y="186"/>
                        <a:pt x="0" y="175"/>
                      </a:cubicBezTo>
                      <a:lnTo>
                        <a:pt x="65" y="175"/>
                      </a:lnTo>
                      <a:lnTo>
                        <a:pt x="65" y="172"/>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96" name="Freeform 86">
                  <a:extLst>
                    <a:ext uri="{FF2B5EF4-FFF2-40B4-BE49-F238E27FC236}">
                      <a16:creationId xmlns:a16="http://schemas.microsoft.com/office/drawing/2014/main" id="{12BBF940-ECCC-49AB-8DDC-84607410AA0D}"/>
                    </a:ext>
                  </a:extLst>
                </p:cNvPr>
                <p:cNvSpPr>
                  <a:spLocks noChangeArrowheads="1"/>
                </p:cNvSpPr>
                <p:nvPr/>
              </p:nvSpPr>
              <p:spPr bwMode="auto">
                <a:xfrm>
                  <a:off x="3378200" y="2874963"/>
                  <a:ext cx="61913" cy="111125"/>
                </a:xfrm>
                <a:custGeom>
                  <a:avLst/>
                  <a:gdLst>
                    <a:gd name="T0" fmla="*/ 169 w 170"/>
                    <a:gd name="T1" fmla="*/ 299 h 308"/>
                    <a:gd name="T2" fmla="*/ 115 w 170"/>
                    <a:gd name="T3" fmla="*/ 307 h 308"/>
                    <a:gd name="T4" fmla="*/ 45 w 170"/>
                    <a:gd name="T5" fmla="*/ 245 h 308"/>
                    <a:gd name="T6" fmla="*/ 45 w 170"/>
                    <a:gd name="T7" fmla="*/ 116 h 308"/>
                    <a:gd name="T8" fmla="*/ 0 w 170"/>
                    <a:gd name="T9" fmla="*/ 116 h 308"/>
                    <a:gd name="T10" fmla="*/ 0 w 170"/>
                    <a:gd name="T11" fmla="*/ 70 h 308"/>
                    <a:gd name="T12" fmla="*/ 45 w 170"/>
                    <a:gd name="T13" fmla="*/ 70 h 308"/>
                    <a:gd name="T14" fmla="*/ 45 w 170"/>
                    <a:gd name="T15" fmla="*/ 25 h 308"/>
                    <a:gd name="T16" fmla="*/ 113 w 170"/>
                    <a:gd name="T17" fmla="*/ 0 h 308"/>
                    <a:gd name="T18" fmla="*/ 113 w 170"/>
                    <a:gd name="T19" fmla="*/ 70 h 308"/>
                    <a:gd name="T20" fmla="*/ 169 w 170"/>
                    <a:gd name="T21" fmla="*/ 70 h 308"/>
                    <a:gd name="T22" fmla="*/ 169 w 170"/>
                    <a:gd name="T23" fmla="*/ 116 h 308"/>
                    <a:gd name="T24" fmla="*/ 113 w 170"/>
                    <a:gd name="T25" fmla="*/ 116 h 308"/>
                    <a:gd name="T26" fmla="*/ 113 w 170"/>
                    <a:gd name="T27" fmla="*/ 220 h 308"/>
                    <a:gd name="T28" fmla="*/ 144 w 170"/>
                    <a:gd name="T29" fmla="*/ 254 h 308"/>
                    <a:gd name="T30" fmla="*/ 166 w 170"/>
                    <a:gd name="T31" fmla="*/ 254 h 308"/>
                    <a:gd name="T32" fmla="*/ 166 w 170"/>
                    <a:gd name="T33" fmla="*/ 299 h 308"/>
                    <a:gd name="T34" fmla="*/ 169 w 170"/>
                    <a:gd name="T35" fmla="*/ 299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0" h="308">
                      <a:moveTo>
                        <a:pt x="169" y="299"/>
                      </a:moveTo>
                      <a:cubicBezTo>
                        <a:pt x="146" y="305"/>
                        <a:pt x="127" y="307"/>
                        <a:pt x="115" y="307"/>
                      </a:cubicBezTo>
                      <a:cubicBezTo>
                        <a:pt x="45" y="307"/>
                        <a:pt x="45" y="265"/>
                        <a:pt x="45" y="245"/>
                      </a:cubicBezTo>
                      <a:lnTo>
                        <a:pt x="45" y="116"/>
                      </a:lnTo>
                      <a:lnTo>
                        <a:pt x="0" y="116"/>
                      </a:lnTo>
                      <a:lnTo>
                        <a:pt x="0" y="70"/>
                      </a:lnTo>
                      <a:lnTo>
                        <a:pt x="45" y="70"/>
                      </a:lnTo>
                      <a:lnTo>
                        <a:pt x="45" y="25"/>
                      </a:lnTo>
                      <a:lnTo>
                        <a:pt x="113" y="0"/>
                      </a:lnTo>
                      <a:lnTo>
                        <a:pt x="113" y="70"/>
                      </a:lnTo>
                      <a:lnTo>
                        <a:pt x="169" y="70"/>
                      </a:lnTo>
                      <a:lnTo>
                        <a:pt x="169" y="116"/>
                      </a:lnTo>
                      <a:lnTo>
                        <a:pt x="113" y="116"/>
                      </a:lnTo>
                      <a:lnTo>
                        <a:pt x="113" y="220"/>
                      </a:lnTo>
                      <a:cubicBezTo>
                        <a:pt x="113" y="243"/>
                        <a:pt x="113" y="254"/>
                        <a:pt x="144" y="254"/>
                      </a:cubicBezTo>
                      <a:cubicBezTo>
                        <a:pt x="155" y="254"/>
                        <a:pt x="158" y="254"/>
                        <a:pt x="166" y="254"/>
                      </a:cubicBezTo>
                      <a:lnTo>
                        <a:pt x="166" y="299"/>
                      </a:lnTo>
                      <a:lnTo>
                        <a:pt x="169" y="29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97" name="Freeform 87">
                  <a:extLst>
                    <a:ext uri="{FF2B5EF4-FFF2-40B4-BE49-F238E27FC236}">
                      <a16:creationId xmlns:a16="http://schemas.microsoft.com/office/drawing/2014/main" id="{523067BB-8389-4503-8067-AE36FDCAF3EF}"/>
                    </a:ext>
                  </a:extLst>
                </p:cNvPr>
                <p:cNvSpPr>
                  <a:spLocks noChangeArrowheads="1"/>
                </p:cNvSpPr>
                <p:nvPr/>
              </p:nvSpPr>
              <p:spPr bwMode="auto">
                <a:xfrm>
                  <a:off x="3454400" y="2898775"/>
                  <a:ext cx="87313" cy="88900"/>
                </a:xfrm>
                <a:custGeom>
                  <a:avLst/>
                  <a:gdLst>
                    <a:gd name="T0" fmla="*/ 122 w 244"/>
                    <a:gd name="T1" fmla="*/ 0 h 249"/>
                    <a:gd name="T2" fmla="*/ 243 w 244"/>
                    <a:gd name="T3" fmla="*/ 124 h 249"/>
                    <a:gd name="T4" fmla="*/ 119 w 244"/>
                    <a:gd name="T5" fmla="*/ 248 h 249"/>
                    <a:gd name="T6" fmla="*/ 0 w 244"/>
                    <a:gd name="T7" fmla="*/ 124 h 249"/>
                    <a:gd name="T8" fmla="*/ 122 w 244"/>
                    <a:gd name="T9" fmla="*/ 0 h 249"/>
                    <a:gd name="T10" fmla="*/ 122 w 244"/>
                    <a:gd name="T11" fmla="*/ 200 h 249"/>
                    <a:gd name="T12" fmla="*/ 172 w 244"/>
                    <a:gd name="T13" fmla="*/ 121 h 249"/>
                    <a:gd name="T14" fmla="*/ 122 w 244"/>
                    <a:gd name="T15" fmla="*/ 48 h 249"/>
                    <a:gd name="T16" fmla="*/ 71 w 244"/>
                    <a:gd name="T17" fmla="*/ 127 h 249"/>
                    <a:gd name="T18" fmla="*/ 122 w 244"/>
                    <a:gd name="T19" fmla="*/ 200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4" h="249">
                      <a:moveTo>
                        <a:pt x="122" y="0"/>
                      </a:moveTo>
                      <a:cubicBezTo>
                        <a:pt x="206" y="0"/>
                        <a:pt x="243" y="56"/>
                        <a:pt x="243" y="124"/>
                      </a:cubicBezTo>
                      <a:cubicBezTo>
                        <a:pt x="243" y="189"/>
                        <a:pt x="206" y="248"/>
                        <a:pt x="119" y="248"/>
                      </a:cubicBezTo>
                      <a:cubicBezTo>
                        <a:pt x="51" y="248"/>
                        <a:pt x="0" y="206"/>
                        <a:pt x="0" y="124"/>
                      </a:cubicBezTo>
                      <a:cubicBezTo>
                        <a:pt x="0" y="68"/>
                        <a:pt x="28" y="0"/>
                        <a:pt x="122" y="0"/>
                      </a:cubicBezTo>
                      <a:close/>
                      <a:moveTo>
                        <a:pt x="122" y="200"/>
                      </a:moveTo>
                      <a:cubicBezTo>
                        <a:pt x="153" y="200"/>
                        <a:pt x="172" y="183"/>
                        <a:pt x="172" y="121"/>
                      </a:cubicBezTo>
                      <a:cubicBezTo>
                        <a:pt x="172" y="90"/>
                        <a:pt x="167" y="48"/>
                        <a:pt x="122" y="48"/>
                      </a:cubicBezTo>
                      <a:cubicBezTo>
                        <a:pt x="71" y="48"/>
                        <a:pt x="71" y="107"/>
                        <a:pt x="71" y="127"/>
                      </a:cubicBezTo>
                      <a:cubicBezTo>
                        <a:pt x="71" y="178"/>
                        <a:pt x="88" y="200"/>
                        <a:pt x="122" y="200"/>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98" name="Freeform 88">
                  <a:extLst>
                    <a:ext uri="{FF2B5EF4-FFF2-40B4-BE49-F238E27FC236}">
                      <a16:creationId xmlns:a16="http://schemas.microsoft.com/office/drawing/2014/main" id="{64B5C521-2142-4076-A1A8-9FD5524EB999}"/>
                    </a:ext>
                  </a:extLst>
                </p:cNvPr>
                <p:cNvSpPr>
                  <a:spLocks noChangeArrowheads="1"/>
                </p:cNvSpPr>
                <p:nvPr/>
              </p:nvSpPr>
              <p:spPr bwMode="auto">
                <a:xfrm>
                  <a:off x="3568700" y="2898775"/>
                  <a:ext cx="134938" cy="88900"/>
                </a:xfrm>
                <a:custGeom>
                  <a:avLst/>
                  <a:gdLst>
                    <a:gd name="T0" fmla="*/ 3 w 377"/>
                    <a:gd name="T1" fmla="*/ 51 h 246"/>
                    <a:gd name="T2" fmla="*/ 0 w 377"/>
                    <a:gd name="T3" fmla="*/ 6 h 246"/>
                    <a:gd name="T4" fmla="*/ 68 w 377"/>
                    <a:gd name="T5" fmla="*/ 6 h 246"/>
                    <a:gd name="T6" fmla="*/ 71 w 377"/>
                    <a:gd name="T7" fmla="*/ 37 h 246"/>
                    <a:gd name="T8" fmla="*/ 144 w 377"/>
                    <a:gd name="T9" fmla="*/ 0 h 246"/>
                    <a:gd name="T10" fmla="*/ 218 w 377"/>
                    <a:gd name="T11" fmla="*/ 45 h 246"/>
                    <a:gd name="T12" fmla="*/ 294 w 377"/>
                    <a:gd name="T13" fmla="*/ 3 h 246"/>
                    <a:gd name="T14" fmla="*/ 364 w 377"/>
                    <a:gd name="T15" fmla="*/ 39 h 246"/>
                    <a:gd name="T16" fmla="*/ 376 w 377"/>
                    <a:gd name="T17" fmla="*/ 110 h 246"/>
                    <a:gd name="T18" fmla="*/ 376 w 377"/>
                    <a:gd name="T19" fmla="*/ 243 h 246"/>
                    <a:gd name="T20" fmla="*/ 305 w 377"/>
                    <a:gd name="T21" fmla="*/ 243 h 246"/>
                    <a:gd name="T22" fmla="*/ 305 w 377"/>
                    <a:gd name="T23" fmla="*/ 104 h 246"/>
                    <a:gd name="T24" fmla="*/ 266 w 377"/>
                    <a:gd name="T25" fmla="*/ 51 h 246"/>
                    <a:gd name="T26" fmla="*/ 223 w 377"/>
                    <a:gd name="T27" fmla="*/ 124 h 246"/>
                    <a:gd name="T28" fmla="*/ 223 w 377"/>
                    <a:gd name="T29" fmla="*/ 243 h 246"/>
                    <a:gd name="T30" fmla="*/ 153 w 377"/>
                    <a:gd name="T31" fmla="*/ 243 h 246"/>
                    <a:gd name="T32" fmla="*/ 153 w 377"/>
                    <a:gd name="T33" fmla="*/ 104 h 246"/>
                    <a:gd name="T34" fmla="*/ 113 w 377"/>
                    <a:gd name="T35" fmla="*/ 54 h 246"/>
                    <a:gd name="T36" fmla="*/ 71 w 377"/>
                    <a:gd name="T37" fmla="*/ 107 h 246"/>
                    <a:gd name="T38" fmla="*/ 71 w 377"/>
                    <a:gd name="T39" fmla="*/ 245 h 246"/>
                    <a:gd name="T40" fmla="*/ 0 w 377"/>
                    <a:gd name="T41" fmla="*/ 245 h 246"/>
                    <a:gd name="T42" fmla="*/ 0 w 377"/>
                    <a:gd name="T43" fmla="*/ 51 h 246"/>
                    <a:gd name="T44" fmla="*/ 3 w 377"/>
                    <a:gd name="T45" fmla="*/ 51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77" h="246">
                      <a:moveTo>
                        <a:pt x="3" y="51"/>
                      </a:moveTo>
                      <a:cubicBezTo>
                        <a:pt x="3" y="37"/>
                        <a:pt x="3" y="22"/>
                        <a:pt x="0" y="6"/>
                      </a:cubicBezTo>
                      <a:lnTo>
                        <a:pt x="68" y="6"/>
                      </a:lnTo>
                      <a:lnTo>
                        <a:pt x="71" y="37"/>
                      </a:lnTo>
                      <a:cubicBezTo>
                        <a:pt x="79" y="25"/>
                        <a:pt x="96" y="0"/>
                        <a:pt x="144" y="0"/>
                      </a:cubicBezTo>
                      <a:cubicBezTo>
                        <a:pt x="198" y="0"/>
                        <a:pt x="212" y="34"/>
                        <a:pt x="218" y="45"/>
                      </a:cubicBezTo>
                      <a:cubicBezTo>
                        <a:pt x="237" y="8"/>
                        <a:pt x="268" y="3"/>
                        <a:pt x="294" y="3"/>
                      </a:cubicBezTo>
                      <a:cubicBezTo>
                        <a:pt x="342" y="3"/>
                        <a:pt x="359" y="31"/>
                        <a:pt x="364" y="39"/>
                      </a:cubicBezTo>
                      <a:cubicBezTo>
                        <a:pt x="376" y="59"/>
                        <a:pt x="376" y="87"/>
                        <a:pt x="376" y="110"/>
                      </a:cubicBezTo>
                      <a:lnTo>
                        <a:pt x="376" y="243"/>
                      </a:lnTo>
                      <a:lnTo>
                        <a:pt x="305" y="243"/>
                      </a:lnTo>
                      <a:lnTo>
                        <a:pt x="305" y="104"/>
                      </a:lnTo>
                      <a:cubicBezTo>
                        <a:pt x="305" y="79"/>
                        <a:pt x="302" y="51"/>
                        <a:pt x="266" y="51"/>
                      </a:cubicBezTo>
                      <a:cubicBezTo>
                        <a:pt x="223" y="51"/>
                        <a:pt x="223" y="90"/>
                        <a:pt x="223" y="124"/>
                      </a:cubicBezTo>
                      <a:lnTo>
                        <a:pt x="223" y="243"/>
                      </a:lnTo>
                      <a:lnTo>
                        <a:pt x="153" y="243"/>
                      </a:lnTo>
                      <a:lnTo>
                        <a:pt x="153" y="104"/>
                      </a:lnTo>
                      <a:cubicBezTo>
                        <a:pt x="153" y="87"/>
                        <a:pt x="153" y="54"/>
                        <a:pt x="113" y="54"/>
                      </a:cubicBezTo>
                      <a:cubicBezTo>
                        <a:pt x="71" y="54"/>
                        <a:pt x="71" y="90"/>
                        <a:pt x="71" y="107"/>
                      </a:cubicBezTo>
                      <a:lnTo>
                        <a:pt x="71" y="245"/>
                      </a:lnTo>
                      <a:lnTo>
                        <a:pt x="0" y="245"/>
                      </a:lnTo>
                      <a:lnTo>
                        <a:pt x="0" y="51"/>
                      </a:lnTo>
                      <a:lnTo>
                        <a:pt x="3" y="51"/>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99" name="Freeform 89">
                  <a:extLst>
                    <a:ext uri="{FF2B5EF4-FFF2-40B4-BE49-F238E27FC236}">
                      <a16:creationId xmlns:a16="http://schemas.microsoft.com/office/drawing/2014/main" id="{DFF125D9-4638-4525-8CBE-1449A8ABE3F1}"/>
                    </a:ext>
                  </a:extLst>
                </p:cNvPr>
                <p:cNvSpPr>
                  <a:spLocks noChangeArrowheads="1"/>
                </p:cNvSpPr>
                <p:nvPr/>
              </p:nvSpPr>
              <p:spPr bwMode="auto">
                <a:xfrm>
                  <a:off x="3730625" y="2898775"/>
                  <a:ext cx="80963" cy="88900"/>
                </a:xfrm>
                <a:custGeom>
                  <a:avLst/>
                  <a:gdLst>
                    <a:gd name="T0" fmla="*/ 116 w 227"/>
                    <a:gd name="T1" fmla="*/ 203 h 249"/>
                    <a:gd name="T2" fmla="*/ 155 w 227"/>
                    <a:gd name="T3" fmla="*/ 169 h 249"/>
                    <a:gd name="T4" fmla="*/ 217 w 227"/>
                    <a:gd name="T5" fmla="*/ 169 h 249"/>
                    <a:gd name="T6" fmla="*/ 195 w 227"/>
                    <a:gd name="T7" fmla="*/ 220 h 249"/>
                    <a:gd name="T8" fmla="*/ 113 w 227"/>
                    <a:gd name="T9" fmla="*/ 248 h 249"/>
                    <a:gd name="T10" fmla="*/ 31 w 227"/>
                    <a:gd name="T11" fmla="*/ 220 h 249"/>
                    <a:gd name="T12" fmla="*/ 0 w 227"/>
                    <a:gd name="T13" fmla="*/ 130 h 249"/>
                    <a:gd name="T14" fmla="*/ 48 w 227"/>
                    <a:gd name="T15" fmla="*/ 20 h 249"/>
                    <a:gd name="T16" fmla="*/ 113 w 227"/>
                    <a:gd name="T17" fmla="*/ 0 h 249"/>
                    <a:gd name="T18" fmla="*/ 209 w 227"/>
                    <a:gd name="T19" fmla="*/ 56 h 249"/>
                    <a:gd name="T20" fmla="*/ 223 w 227"/>
                    <a:gd name="T21" fmla="*/ 141 h 249"/>
                    <a:gd name="T22" fmla="*/ 68 w 227"/>
                    <a:gd name="T23" fmla="*/ 141 h 249"/>
                    <a:gd name="T24" fmla="*/ 116 w 227"/>
                    <a:gd name="T25" fmla="*/ 203 h 249"/>
                    <a:gd name="T26" fmla="*/ 155 w 227"/>
                    <a:gd name="T27" fmla="*/ 99 h 249"/>
                    <a:gd name="T28" fmla="*/ 116 w 227"/>
                    <a:gd name="T29" fmla="*/ 45 h 249"/>
                    <a:gd name="T30" fmla="*/ 71 w 227"/>
                    <a:gd name="T31" fmla="*/ 99 h 249"/>
                    <a:gd name="T32" fmla="*/ 155 w 227"/>
                    <a:gd name="T33" fmla="*/ 99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7" h="249">
                      <a:moveTo>
                        <a:pt x="116" y="203"/>
                      </a:moveTo>
                      <a:cubicBezTo>
                        <a:pt x="133" y="203"/>
                        <a:pt x="150" y="197"/>
                        <a:pt x="155" y="169"/>
                      </a:cubicBezTo>
                      <a:lnTo>
                        <a:pt x="217" y="169"/>
                      </a:lnTo>
                      <a:cubicBezTo>
                        <a:pt x="217" y="181"/>
                        <a:pt x="214" y="200"/>
                        <a:pt x="195" y="220"/>
                      </a:cubicBezTo>
                      <a:cubicBezTo>
                        <a:pt x="178" y="237"/>
                        <a:pt x="147" y="248"/>
                        <a:pt x="113" y="248"/>
                      </a:cubicBezTo>
                      <a:cubicBezTo>
                        <a:pt x="93" y="248"/>
                        <a:pt x="54" y="245"/>
                        <a:pt x="31" y="220"/>
                      </a:cubicBezTo>
                      <a:cubicBezTo>
                        <a:pt x="8" y="197"/>
                        <a:pt x="0" y="166"/>
                        <a:pt x="0" y="130"/>
                      </a:cubicBezTo>
                      <a:cubicBezTo>
                        <a:pt x="0" y="93"/>
                        <a:pt x="8" y="45"/>
                        <a:pt x="48" y="20"/>
                      </a:cubicBezTo>
                      <a:cubicBezTo>
                        <a:pt x="65" y="8"/>
                        <a:pt x="87" y="0"/>
                        <a:pt x="113" y="0"/>
                      </a:cubicBezTo>
                      <a:cubicBezTo>
                        <a:pt x="147" y="0"/>
                        <a:pt x="186" y="14"/>
                        <a:pt x="209" y="56"/>
                      </a:cubicBezTo>
                      <a:cubicBezTo>
                        <a:pt x="226" y="87"/>
                        <a:pt x="223" y="124"/>
                        <a:pt x="223" y="141"/>
                      </a:cubicBezTo>
                      <a:lnTo>
                        <a:pt x="68" y="141"/>
                      </a:lnTo>
                      <a:cubicBezTo>
                        <a:pt x="68" y="155"/>
                        <a:pt x="68" y="203"/>
                        <a:pt x="116" y="203"/>
                      </a:cubicBezTo>
                      <a:close/>
                      <a:moveTo>
                        <a:pt x="155" y="99"/>
                      </a:moveTo>
                      <a:cubicBezTo>
                        <a:pt x="155" y="87"/>
                        <a:pt x="155" y="45"/>
                        <a:pt x="116" y="45"/>
                      </a:cubicBezTo>
                      <a:cubicBezTo>
                        <a:pt x="85" y="45"/>
                        <a:pt x="73" y="70"/>
                        <a:pt x="71" y="99"/>
                      </a:cubicBezTo>
                      <a:lnTo>
                        <a:pt x="155" y="99"/>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00" name="Freeform 90">
                  <a:extLst>
                    <a:ext uri="{FF2B5EF4-FFF2-40B4-BE49-F238E27FC236}">
                      <a16:creationId xmlns:a16="http://schemas.microsoft.com/office/drawing/2014/main" id="{BEE2665D-B25A-4A7A-8197-4A4B9DD208C8}"/>
                    </a:ext>
                  </a:extLst>
                </p:cNvPr>
                <p:cNvSpPr>
                  <a:spLocks noChangeArrowheads="1"/>
                </p:cNvSpPr>
                <p:nvPr/>
              </p:nvSpPr>
              <p:spPr bwMode="auto">
                <a:xfrm>
                  <a:off x="3835400" y="2898775"/>
                  <a:ext cx="52388" cy="87313"/>
                </a:xfrm>
                <a:custGeom>
                  <a:avLst/>
                  <a:gdLst>
                    <a:gd name="T0" fmla="*/ 2 w 145"/>
                    <a:gd name="T1" fmla="*/ 62 h 241"/>
                    <a:gd name="T2" fmla="*/ 0 w 145"/>
                    <a:gd name="T3" fmla="*/ 3 h 241"/>
                    <a:gd name="T4" fmla="*/ 65 w 145"/>
                    <a:gd name="T5" fmla="*/ 3 h 241"/>
                    <a:gd name="T6" fmla="*/ 65 w 145"/>
                    <a:gd name="T7" fmla="*/ 48 h 241"/>
                    <a:gd name="T8" fmla="*/ 144 w 145"/>
                    <a:gd name="T9" fmla="*/ 3 h 241"/>
                    <a:gd name="T10" fmla="*/ 144 w 145"/>
                    <a:gd name="T11" fmla="*/ 65 h 241"/>
                    <a:gd name="T12" fmla="*/ 70 w 145"/>
                    <a:gd name="T13" fmla="*/ 124 h 241"/>
                    <a:gd name="T14" fmla="*/ 70 w 145"/>
                    <a:gd name="T15" fmla="*/ 240 h 241"/>
                    <a:gd name="T16" fmla="*/ 2 w 145"/>
                    <a:gd name="T17" fmla="*/ 240 h 241"/>
                    <a:gd name="T18" fmla="*/ 2 w 145"/>
                    <a:gd name="T19" fmla="*/ 62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5" h="241">
                      <a:moveTo>
                        <a:pt x="2" y="62"/>
                      </a:moveTo>
                      <a:cubicBezTo>
                        <a:pt x="2" y="51"/>
                        <a:pt x="0" y="17"/>
                        <a:pt x="0" y="3"/>
                      </a:cubicBezTo>
                      <a:lnTo>
                        <a:pt x="65" y="3"/>
                      </a:lnTo>
                      <a:lnTo>
                        <a:pt x="65" y="48"/>
                      </a:lnTo>
                      <a:cubicBezTo>
                        <a:pt x="73" y="28"/>
                        <a:pt x="90" y="0"/>
                        <a:pt x="144" y="3"/>
                      </a:cubicBezTo>
                      <a:lnTo>
                        <a:pt x="144" y="65"/>
                      </a:lnTo>
                      <a:cubicBezTo>
                        <a:pt x="73" y="59"/>
                        <a:pt x="70" y="93"/>
                        <a:pt x="70" y="124"/>
                      </a:cubicBezTo>
                      <a:lnTo>
                        <a:pt x="70" y="240"/>
                      </a:lnTo>
                      <a:lnTo>
                        <a:pt x="2" y="240"/>
                      </a:lnTo>
                      <a:lnTo>
                        <a:pt x="2" y="62"/>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grpSp>
            <p:nvGrpSpPr>
              <p:cNvPr id="241" name="Group 240">
                <a:extLst>
                  <a:ext uri="{FF2B5EF4-FFF2-40B4-BE49-F238E27FC236}">
                    <a16:creationId xmlns:a16="http://schemas.microsoft.com/office/drawing/2014/main" id="{2C3ED5FF-4FAD-40B0-8104-5355284856E2}"/>
                  </a:ext>
                </a:extLst>
              </p:cNvPr>
              <p:cNvGrpSpPr/>
              <p:nvPr/>
            </p:nvGrpSpPr>
            <p:grpSpPr>
              <a:xfrm>
                <a:off x="2971800" y="3068638"/>
                <a:ext cx="1011238" cy="125412"/>
                <a:chOff x="2971800" y="3068638"/>
                <a:chExt cx="1011238" cy="125412"/>
              </a:xfrm>
              <a:grpFill/>
            </p:grpSpPr>
            <p:sp>
              <p:nvSpPr>
                <p:cNvPr id="247" name="Freeform 91">
                  <a:extLst>
                    <a:ext uri="{FF2B5EF4-FFF2-40B4-BE49-F238E27FC236}">
                      <a16:creationId xmlns:a16="http://schemas.microsoft.com/office/drawing/2014/main" id="{92E74A07-293C-44F3-9ECD-C16611D4F37F}"/>
                    </a:ext>
                  </a:extLst>
                </p:cNvPr>
                <p:cNvSpPr>
                  <a:spLocks noChangeArrowheads="1"/>
                </p:cNvSpPr>
                <p:nvPr/>
              </p:nvSpPr>
              <p:spPr bwMode="auto">
                <a:xfrm>
                  <a:off x="2971800" y="3071813"/>
                  <a:ext cx="101600" cy="120650"/>
                </a:xfrm>
                <a:custGeom>
                  <a:avLst/>
                  <a:gdLst>
                    <a:gd name="T0" fmla="*/ 110 w 283"/>
                    <a:gd name="T1" fmla="*/ 0 h 337"/>
                    <a:gd name="T2" fmla="*/ 225 w 283"/>
                    <a:gd name="T3" fmla="*/ 32 h 337"/>
                    <a:gd name="T4" fmla="*/ 282 w 283"/>
                    <a:gd name="T5" fmla="*/ 164 h 337"/>
                    <a:gd name="T6" fmla="*/ 163 w 283"/>
                    <a:gd name="T7" fmla="*/ 333 h 337"/>
                    <a:gd name="T8" fmla="*/ 104 w 283"/>
                    <a:gd name="T9" fmla="*/ 336 h 337"/>
                    <a:gd name="T10" fmla="*/ 0 w 283"/>
                    <a:gd name="T11" fmla="*/ 336 h 337"/>
                    <a:gd name="T12" fmla="*/ 0 w 283"/>
                    <a:gd name="T13" fmla="*/ 0 h 337"/>
                    <a:gd name="T14" fmla="*/ 110 w 283"/>
                    <a:gd name="T15" fmla="*/ 0 h 337"/>
                    <a:gd name="T16" fmla="*/ 101 w 283"/>
                    <a:gd name="T17" fmla="*/ 280 h 337"/>
                    <a:gd name="T18" fmla="*/ 180 w 283"/>
                    <a:gd name="T19" fmla="*/ 257 h 337"/>
                    <a:gd name="T20" fmla="*/ 211 w 283"/>
                    <a:gd name="T21" fmla="*/ 161 h 337"/>
                    <a:gd name="T22" fmla="*/ 149 w 283"/>
                    <a:gd name="T23" fmla="*/ 57 h 337"/>
                    <a:gd name="T24" fmla="*/ 73 w 283"/>
                    <a:gd name="T25" fmla="*/ 51 h 337"/>
                    <a:gd name="T26" fmla="*/ 73 w 283"/>
                    <a:gd name="T27" fmla="*/ 280 h 337"/>
                    <a:gd name="T28" fmla="*/ 101 w 283"/>
                    <a:gd name="T29" fmla="*/ 280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83" h="337">
                      <a:moveTo>
                        <a:pt x="110" y="0"/>
                      </a:moveTo>
                      <a:cubicBezTo>
                        <a:pt x="130" y="0"/>
                        <a:pt x="186" y="0"/>
                        <a:pt x="225" y="32"/>
                      </a:cubicBezTo>
                      <a:cubicBezTo>
                        <a:pt x="268" y="63"/>
                        <a:pt x="282" y="116"/>
                        <a:pt x="282" y="164"/>
                      </a:cubicBezTo>
                      <a:cubicBezTo>
                        <a:pt x="282" y="269"/>
                        <a:pt x="225" y="322"/>
                        <a:pt x="163" y="333"/>
                      </a:cubicBezTo>
                      <a:cubicBezTo>
                        <a:pt x="152" y="336"/>
                        <a:pt x="138" y="336"/>
                        <a:pt x="104" y="336"/>
                      </a:cubicBezTo>
                      <a:lnTo>
                        <a:pt x="0" y="336"/>
                      </a:lnTo>
                      <a:lnTo>
                        <a:pt x="0" y="0"/>
                      </a:lnTo>
                      <a:lnTo>
                        <a:pt x="110" y="0"/>
                      </a:lnTo>
                      <a:close/>
                      <a:moveTo>
                        <a:pt x="101" y="280"/>
                      </a:moveTo>
                      <a:cubicBezTo>
                        <a:pt x="132" y="280"/>
                        <a:pt x="158" y="277"/>
                        <a:pt x="180" y="257"/>
                      </a:cubicBezTo>
                      <a:cubicBezTo>
                        <a:pt x="209" y="229"/>
                        <a:pt x="211" y="178"/>
                        <a:pt x="211" y="161"/>
                      </a:cubicBezTo>
                      <a:cubicBezTo>
                        <a:pt x="211" y="113"/>
                        <a:pt x="194" y="71"/>
                        <a:pt x="149" y="57"/>
                      </a:cubicBezTo>
                      <a:cubicBezTo>
                        <a:pt x="135" y="54"/>
                        <a:pt x="115" y="51"/>
                        <a:pt x="73" y="51"/>
                      </a:cubicBezTo>
                      <a:lnTo>
                        <a:pt x="73" y="280"/>
                      </a:lnTo>
                      <a:lnTo>
                        <a:pt x="101" y="280"/>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48" name="Freeform 92">
                  <a:extLst>
                    <a:ext uri="{FF2B5EF4-FFF2-40B4-BE49-F238E27FC236}">
                      <a16:creationId xmlns:a16="http://schemas.microsoft.com/office/drawing/2014/main" id="{F261C7E2-E6D8-4554-9E03-55EC26F816AB}"/>
                    </a:ext>
                  </a:extLst>
                </p:cNvPr>
                <p:cNvSpPr>
                  <a:spLocks noChangeArrowheads="1"/>
                </p:cNvSpPr>
                <p:nvPr/>
              </p:nvSpPr>
              <p:spPr bwMode="auto">
                <a:xfrm>
                  <a:off x="3092450" y="3103563"/>
                  <a:ext cx="77788" cy="90487"/>
                </a:xfrm>
                <a:custGeom>
                  <a:avLst/>
                  <a:gdLst>
                    <a:gd name="T0" fmla="*/ 152 w 215"/>
                    <a:gd name="T1" fmla="*/ 245 h 252"/>
                    <a:gd name="T2" fmla="*/ 149 w 215"/>
                    <a:gd name="T3" fmla="*/ 214 h 252"/>
                    <a:gd name="T4" fmla="*/ 79 w 215"/>
                    <a:gd name="T5" fmla="*/ 251 h 252"/>
                    <a:gd name="T6" fmla="*/ 19 w 215"/>
                    <a:gd name="T7" fmla="*/ 231 h 252"/>
                    <a:gd name="T8" fmla="*/ 0 w 215"/>
                    <a:gd name="T9" fmla="*/ 180 h 252"/>
                    <a:gd name="T10" fmla="*/ 51 w 215"/>
                    <a:gd name="T11" fmla="*/ 107 h 252"/>
                    <a:gd name="T12" fmla="*/ 144 w 215"/>
                    <a:gd name="T13" fmla="*/ 93 h 252"/>
                    <a:gd name="T14" fmla="*/ 141 w 215"/>
                    <a:gd name="T15" fmla="*/ 62 h 252"/>
                    <a:gd name="T16" fmla="*/ 110 w 215"/>
                    <a:gd name="T17" fmla="*/ 42 h 252"/>
                    <a:gd name="T18" fmla="*/ 84 w 215"/>
                    <a:gd name="T19" fmla="*/ 56 h 252"/>
                    <a:gd name="T20" fmla="*/ 79 w 215"/>
                    <a:gd name="T21" fmla="*/ 76 h 252"/>
                    <a:gd name="T22" fmla="*/ 11 w 215"/>
                    <a:gd name="T23" fmla="*/ 76 h 252"/>
                    <a:gd name="T24" fmla="*/ 36 w 215"/>
                    <a:gd name="T25" fmla="*/ 20 h 252"/>
                    <a:gd name="T26" fmla="*/ 107 w 215"/>
                    <a:gd name="T27" fmla="*/ 0 h 252"/>
                    <a:gd name="T28" fmla="*/ 192 w 215"/>
                    <a:gd name="T29" fmla="*/ 31 h 252"/>
                    <a:gd name="T30" fmla="*/ 209 w 215"/>
                    <a:gd name="T31" fmla="*/ 87 h 252"/>
                    <a:gd name="T32" fmla="*/ 209 w 215"/>
                    <a:gd name="T33" fmla="*/ 180 h 252"/>
                    <a:gd name="T34" fmla="*/ 214 w 215"/>
                    <a:gd name="T35" fmla="*/ 240 h 252"/>
                    <a:gd name="T36" fmla="*/ 152 w 215"/>
                    <a:gd name="T37" fmla="*/ 240 h 252"/>
                    <a:gd name="T38" fmla="*/ 152 w 215"/>
                    <a:gd name="T39" fmla="*/ 245 h 252"/>
                    <a:gd name="T40" fmla="*/ 70 w 215"/>
                    <a:gd name="T41" fmla="*/ 172 h 252"/>
                    <a:gd name="T42" fmla="*/ 104 w 215"/>
                    <a:gd name="T43" fmla="*/ 206 h 252"/>
                    <a:gd name="T44" fmla="*/ 132 w 215"/>
                    <a:gd name="T45" fmla="*/ 192 h 252"/>
                    <a:gd name="T46" fmla="*/ 146 w 215"/>
                    <a:gd name="T47" fmla="*/ 132 h 252"/>
                    <a:gd name="T48" fmla="*/ 70 w 215"/>
                    <a:gd name="T49" fmla="*/ 172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15" h="252">
                      <a:moveTo>
                        <a:pt x="152" y="245"/>
                      </a:moveTo>
                      <a:cubicBezTo>
                        <a:pt x="149" y="231"/>
                        <a:pt x="149" y="220"/>
                        <a:pt x="149" y="214"/>
                      </a:cubicBezTo>
                      <a:cubicBezTo>
                        <a:pt x="124" y="251"/>
                        <a:pt x="93" y="251"/>
                        <a:pt x="79" y="251"/>
                      </a:cubicBezTo>
                      <a:cubicBezTo>
                        <a:pt x="45" y="251"/>
                        <a:pt x="31" y="242"/>
                        <a:pt x="19" y="231"/>
                      </a:cubicBezTo>
                      <a:cubicBezTo>
                        <a:pt x="5" y="217"/>
                        <a:pt x="0" y="197"/>
                        <a:pt x="0" y="180"/>
                      </a:cubicBezTo>
                      <a:cubicBezTo>
                        <a:pt x="0" y="161"/>
                        <a:pt x="5" y="127"/>
                        <a:pt x="51" y="107"/>
                      </a:cubicBezTo>
                      <a:cubicBezTo>
                        <a:pt x="79" y="93"/>
                        <a:pt x="121" y="93"/>
                        <a:pt x="144" y="93"/>
                      </a:cubicBezTo>
                      <a:cubicBezTo>
                        <a:pt x="144" y="79"/>
                        <a:pt x="144" y="70"/>
                        <a:pt x="141" y="62"/>
                      </a:cubicBezTo>
                      <a:cubicBezTo>
                        <a:pt x="135" y="45"/>
                        <a:pt x="115" y="42"/>
                        <a:pt x="110" y="42"/>
                      </a:cubicBezTo>
                      <a:cubicBezTo>
                        <a:pt x="101" y="42"/>
                        <a:pt x="90" y="45"/>
                        <a:pt x="84" y="56"/>
                      </a:cubicBezTo>
                      <a:cubicBezTo>
                        <a:pt x="79" y="65"/>
                        <a:pt x="79" y="70"/>
                        <a:pt x="79" y="76"/>
                      </a:cubicBezTo>
                      <a:lnTo>
                        <a:pt x="11" y="76"/>
                      </a:lnTo>
                      <a:cubicBezTo>
                        <a:pt x="11" y="65"/>
                        <a:pt x="14" y="39"/>
                        <a:pt x="36" y="20"/>
                      </a:cubicBezTo>
                      <a:cubicBezTo>
                        <a:pt x="59" y="5"/>
                        <a:pt x="84" y="0"/>
                        <a:pt x="107" y="0"/>
                      </a:cubicBezTo>
                      <a:cubicBezTo>
                        <a:pt x="127" y="0"/>
                        <a:pt x="166" y="3"/>
                        <a:pt x="192" y="31"/>
                      </a:cubicBezTo>
                      <a:cubicBezTo>
                        <a:pt x="209" y="51"/>
                        <a:pt x="209" y="79"/>
                        <a:pt x="209" y="87"/>
                      </a:cubicBezTo>
                      <a:lnTo>
                        <a:pt x="209" y="180"/>
                      </a:lnTo>
                      <a:cubicBezTo>
                        <a:pt x="209" y="200"/>
                        <a:pt x="209" y="220"/>
                        <a:pt x="214" y="240"/>
                      </a:cubicBezTo>
                      <a:lnTo>
                        <a:pt x="152" y="240"/>
                      </a:lnTo>
                      <a:lnTo>
                        <a:pt x="152" y="245"/>
                      </a:lnTo>
                      <a:close/>
                      <a:moveTo>
                        <a:pt x="70" y="172"/>
                      </a:moveTo>
                      <a:cubicBezTo>
                        <a:pt x="70" y="189"/>
                        <a:pt x="82" y="206"/>
                        <a:pt x="104" y="206"/>
                      </a:cubicBezTo>
                      <a:cubicBezTo>
                        <a:pt x="115" y="206"/>
                        <a:pt x="127" y="200"/>
                        <a:pt x="132" y="192"/>
                      </a:cubicBezTo>
                      <a:cubicBezTo>
                        <a:pt x="144" y="178"/>
                        <a:pt x="146" y="158"/>
                        <a:pt x="146" y="132"/>
                      </a:cubicBezTo>
                      <a:cubicBezTo>
                        <a:pt x="101" y="130"/>
                        <a:pt x="70" y="144"/>
                        <a:pt x="70" y="172"/>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49" name="Freeform 93">
                  <a:extLst>
                    <a:ext uri="{FF2B5EF4-FFF2-40B4-BE49-F238E27FC236}">
                      <a16:creationId xmlns:a16="http://schemas.microsoft.com/office/drawing/2014/main" id="{60E86BE1-FEBD-4182-ADD6-560A222838F5}"/>
                    </a:ext>
                  </a:extLst>
                </p:cNvPr>
                <p:cNvSpPr>
                  <a:spLocks noChangeArrowheads="1"/>
                </p:cNvSpPr>
                <p:nvPr/>
              </p:nvSpPr>
              <p:spPr bwMode="auto">
                <a:xfrm>
                  <a:off x="3186113" y="3082925"/>
                  <a:ext cx="61912" cy="111125"/>
                </a:xfrm>
                <a:custGeom>
                  <a:avLst/>
                  <a:gdLst>
                    <a:gd name="T0" fmla="*/ 170 w 171"/>
                    <a:gd name="T1" fmla="*/ 299 h 308"/>
                    <a:gd name="T2" fmla="*/ 116 w 171"/>
                    <a:gd name="T3" fmla="*/ 307 h 308"/>
                    <a:gd name="T4" fmla="*/ 45 w 171"/>
                    <a:gd name="T5" fmla="*/ 245 h 308"/>
                    <a:gd name="T6" fmla="*/ 45 w 171"/>
                    <a:gd name="T7" fmla="*/ 115 h 308"/>
                    <a:gd name="T8" fmla="*/ 0 w 171"/>
                    <a:gd name="T9" fmla="*/ 115 h 308"/>
                    <a:gd name="T10" fmla="*/ 0 w 171"/>
                    <a:gd name="T11" fmla="*/ 70 h 308"/>
                    <a:gd name="T12" fmla="*/ 45 w 171"/>
                    <a:gd name="T13" fmla="*/ 70 h 308"/>
                    <a:gd name="T14" fmla="*/ 45 w 171"/>
                    <a:gd name="T15" fmla="*/ 25 h 308"/>
                    <a:gd name="T16" fmla="*/ 113 w 171"/>
                    <a:gd name="T17" fmla="*/ 0 h 308"/>
                    <a:gd name="T18" fmla="*/ 113 w 171"/>
                    <a:gd name="T19" fmla="*/ 70 h 308"/>
                    <a:gd name="T20" fmla="*/ 170 w 171"/>
                    <a:gd name="T21" fmla="*/ 70 h 308"/>
                    <a:gd name="T22" fmla="*/ 170 w 171"/>
                    <a:gd name="T23" fmla="*/ 115 h 308"/>
                    <a:gd name="T24" fmla="*/ 113 w 171"/>
                    <a:gd name="T25" fmla="*/ 115 h 308"/>
                    <a:gd name="T26" fmla="*/ 113 w 171"/>
                    <a:gd name="T27" fmla="*/ 220 h 308"/>
                    <a:gd name="T28" fmla="*/ 144 w 171"/>
                    <a:gd name="T29" fmla="*/ 253 h 308"/>
                    <a:gd name="T30" fmla="*/ 167 w 171"/>
                    <a:gd name="T31" fmla="*/ 253 h 308"/>
                    <a:gd name="T32" fmla="*/ 167 w 171"/>
                    <a:gd name="T33" fmla="*/ 299 h 308"/>
                    <a:gd name="T34" fmla="*/ 170 w 171"/>
                    <a:gd name="T35" fmla="*/ 299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1" h="308">
                      <a:moveTo>
                        <a:pt x="170" y="299"/>
                      </a:moveTo>
                      <a:cubicBezTo>
                        <a:pt x="147" y="304"/>
                        <a:pt x="127" y="307"/>
                        <a:pt x="116" y="307"/>
                      </a:cubicBezTo>
                      <a:cubicBezTo>
                        <a:pt x="45" y="307"/>
                        <a:pt x="45" y="265"/>
                        <a:pt x="45" y="245"/>
                      </a:cubicBezTo>
                      <a:lnTo>
                        <a:pt x="45" y="115"/>
                      </a:lnTo>
                      <a:lnTo>
                        <a:pt x="0" y="115"/>
                      </a:lnTo>
                      <a:lnTo>
                        <a:pt x="0" y="70"/>
                      </a:lnTo>
                      <a:lnTo>
                        <a:pt x="45" y="70"/>
                      </a:lnTo>
                      <a:lnTo>
                        <a:pt x="45" y="25"/>
                      </a:lnTo>
                      <a:lnTo>
                        <a:pt x="113" y="0"/>
                      </a:lnTo>
                      <a:lnTo>
                        <a:pt x="113" y="70"/>
                      </a:lnTo>
                      <a:lnTo>
                        <a:pt x="170" y="70"/>
                      </a:lnTo>
                      <a:lnTo>
                        <a:pt x="170" y="115"/>
                      </a:lnTo>
                      <a:lnTo>
                        <a:pt x="113" y="115"/>
                      </a:lnTo>
                      <a:lnTo>
                        <a:pt x="113" y="220"/>
                      </a:lnTo>
                      <a:cubicBezTo>
                        <a:pt x="113" y="242"/>
                        <a:pt x="113" y="253"/>
                        <a:pt x="144" y="253"/>
                      </a:cubicBezTo>
                      <a:cubicBezTo>
                        <a:pt x="155" y="253"/>
                        <a:pt x="158" y="253"/>
                        <a:pt x="167" y="253"/>
                      </a:cubicBezTo>
                      <a:lnTo>
                        <a:pt x="167" y="299"/>
                      </a:lnTo>
                      <a:lnTo>
                        <a:pt x="170" y="29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57" name="Freeform 94">
                  <a:extLst>
                    <a:ext uri="{FF2B5EF4-FFF2-40B4-BE49-F238E27FC236}">
                      <a16:creationId xmlns:a16="http://schemas.microsoft.com/office/drawing/2014/main" id="{3DF12239-995C-4C03-8045-31ECF76D8C42}"/>
                    </a:ext>
                  </a:extLst>
                </p:cNvPr>
                <p:cNvSpPr>
                  <a:spLocks noChangeArrowheads="1"/>
                </p:cNvSpPr>
                <p:nvPr/>
              </p:nvSpPr>
              <p:spPr bwMode="auto">
                <a:xfrm>
                  <a:off x="3267075" y="3103563"/>
                  <a:ext cx="77788" cy="90487"/>
                </a:xfrm>
                <a:custGeom>
                  <a:avLst/>
                  <a:gdLst>
                    <a:gd name="T0" fmla="*/ 153 w 216"/>
                    <a:gd name="T1" fmla="*/ 245 h 252"/>
                    <a:gd name="T2" fmla="*/ 150 w 216"/>
                    <a:gd name="T3" fmla="*/ 214 h 252"/>
                    <a:gd name="T4" fmla="*/ 79 w 216"/>
                    <a:gd name="T5" fmla="*/ 251 h 252"/>
                    <a:gd name="T6" fmla="*/ 20 w 216"/>
                    <a:gd name="T7" fmla="*/ 231 h 252"/>
                    <a:gd name="T8" fmla="*/ 0 w 216"/>
                    <a:gd name="T9" fmla="*/ 180 h 252"/>
                    <a:gd name="T10" fmla="*/ 51 w 216"/>
                    <a:gd name="T11" fmla="*/ 107 h 252"/>
                    <a:gd name="T12" fmla="*/ 144 w 216"/>
                    <a:gd name="T13" fmla="*/ 93 h 252"/>
                    <a:gd name="T14" fmla="*/ 141 w 216"/>
                    <a:gd name="T15" fmla="*/ 62 h 252"/>
                    <a:gd name="T16" fmla="*/ 110 w 216"/>
                    <a:gd name="T17" fmla="*/ 42 h 252"/>
                    <a:gd name="T18" fmla="*/ 85 w 216"/>
                    <a:gd name="T19" fmla="*/ 56 h 252"/>
                    <a:gd name="T20" fmla="*/ 79 w 216"/>
                    <a:gd name="T21" fmla="*/ 76 h 252"/>
                    <a:gd name="T22" fmla="*/ 11 w 216"/>
                    <a:gd name="T23" fmla="*/ 76 h 252"/>
                    <a:gd name="T24" fmla="*/ 37 w 216"/>
                    <a:gd name="T25" fmla="*/ 20 h 252"/>
                    <a:gd name="T26" fmla="*/ 107 w 216"/>
                    <a:gd name="T27" fmla="*/ 0 h 252"/>
                    <a:gd name="T28" fmla="*/ 192 w 216"/>
                    <a:gd name="T29" fmla="*/ 31 h 252"/>
                    <a:gd name="T30" fmla="*/ 209 w 216"/>
                    <a:gd name="T31" fmla="*/ 87 h 252"/>
                    <a:gd name="T32" fmla="*/ 209 w 216"/>
                    <a:gd name="T33" fmla="*/ 180 h 252"/>
                    <a:gd name="T34" fmla="*/ 215 w 216"/>
                    <a:gd name="T35" fmla="*/ 240 h 252"/>
                    <a:gd name="T36" fmla="*/ 153 w 216"/>
                    <a:gd name="T37" fmla="*/ 240 h 252"/>
                    <a:gd name="T38" fmla="*/ 153 w 216"/>
                    <a:gd name="T39" fmla="*/ 245 h 252"/>
                    <a:gd name="T40" fmla="*/ 68 w 216"/>
                    <a:gd name="T41" fmla="*/ 172 h 252"/>
                    <a:gd name="T42" fmla="*/ 102 w 216"/>
                    <a:gd name="T43" fmla="*/ 206 h 252"/>
                    <a:gd name="T44" fmla="*/ 130 w 216"/>
                    <a:gd name="T45" fmla="*/ 192 h 252"/>
                    <a:gd name="T46" fmla="*/ 144 w 216"/>
                    <a:gd name="T47" fmla="*/ 132 h 252"/>
                    <a:gd name="T48" fmla="*/ 68 w 216"/>
                    <a:gd name="T49" fmla="*/ 172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16" h="252">
                      <a:moveTo>
                        <a:pt x="153" y="245"/>
                      </a:moveTo>
                      <a:cubicBezTo>
                        <a:pt x="150" y="231"/>
                        <a:pt x="150" y="220"/>
                        <a:pt x="150" y="214"/>
                      </a:cubicBezTo>
                      <a:cubicBezTo>
                        <a:pt x="124" y="251"/>
                        <a:pt x="93" y="251"/>
                        <a:pt x="79" y="251"/>
                      </a:cubicBezTo>
                      <a:cubicBezTo>
                        <a:pt x="45" y="251"/>
                        <a:pt x="31" y="242"/>
                        <a:pt x="20" y="231"/>
                      </a:cubicBezTo>
                      <a:cubicBezTo>
                        <a:pt x="6" y="217"/>
                        <a:pt x="0" y="197"/>
                        <a:pt x="0" y="180"/>
                      </a:cubicBezTo>
                      <a:cubicBezTo>
                        <a:pt x="0" y="161"/>
                        <a:pt x="6" y="127"/>
                        <a:pt x="51" y="107"/>
                      </a:cubicBezTo>
                      <a:cubicBezTo>
                        <a:pt x="79" y="93"/>
                        <a:pt x="121" y="93"/>
                        <a:pt x="144" y="93"/>
                      </a:cubicBezTo>
                      <a:cubicBezTo>
                        <a:pt x="144" y="79"/>
                        <a:pt x="144" y="70"/>
                        <a:pt x="141" y="62"/>
                      </a:cubicBezTo>
                      <a:cubicBezTo>
                        <a:pt x="136" y="45"/>
                        <a:pt x="116" y="42"/>
                        <a:pt x="110" y="42"/>
                      </a:cubicBezTo>
                      <a:cubicBezTo>
                        <a:pt x="102" y="42"/>
                        <a:pt x="90" y="45"/>
                        <a:pt x="85" y="56"/>
                      </a:cubicBezTo>
                      <a:cubicBezTo>
                        <a:pt x="79" y="65"/>
                        <a:pt x="79" y="70"/>
                        <a:pt x="79" y="76"/>
                      </a:cubicBezTo>
                      <a:lnTo>
                        <a:pt x="11" y="76"/>
                      </a:lnTo>
                      <a:cubicBezTo>
                        <a:pt x="11" y="65"/>
                        <a:pt x="14" y="39"/>
                        <a:pt x="37" y="20"/>
                      </a:cubicBezTo>
                      <a:cubicBezTo>
                        <a:pt x="59" y="5"/>
                        <a:pt x="85" y="0"/>
                        <a:pt x="107" y="0"/>
                      </a:cubicBezTo>
                      <a:cubicBezTo>
                        <a:pt x="127" y="0"/>
                        <a:pt x="167" y="3"/>
                        <a:pt x="192" y="31"/>
                      </a:cubicBezTo>
                      <a:cubicBezTo>
                        <a:pt x="209" y="51"/>
                        <a:pt x="209" y="79"/>
                        <a:pt x="209" y="87"/>
                      </a:cubicBezTo>
                      <a:lnTo>
                        <a:pt x="209" y="180"/>
                      </a:lnTo>
                      <a:cubicBezTo>
                        <a:pt x="209" y="200"/>
                        <a:pt x="209" y="220"/>
                        <a:pt x="215" y="240"/>
                      </a:cubicBezTo>
                      <a:lnTo>
                        <a:pt x="153" y="240"/>
                      </a:lnTo>
                      <a:lnTo>
                        <a:pt x="153" y="245"/>
                      </a:lnTo>
                      <a:close/>
                      <a:moveTo>
                        <a:pt x="68" y="172"/>
                      </a:moveTo>
                      <a:cubicBezTo>
                        <a:pt x="68" y="189"/>
                        <a:pt x="79" y="206"/>
                        <a:pt x="102" y="206"/>
                      </a:cubicBezTo>
                      <a:cubicBezTo>
                        <a:pt x="113" y="206"/>
                        <a:pt x="124" y="200"/>
                        <a:pt x="130" y="192"/>
                      </a:cubicBezTo>
                      <a:cubicBezTo>
                        <a:pt x="141" y="178"/>
                        <a:pt x="144" y="158"/>
                        <a:pt x="144" y="132"/>
                      </a:cubicBezTo>
                      <a:cubicBezTo>
                        <a:pt x="99" y="130"/>
                        <a:pt x="68" y="144"/>
                        <a:pt x="68" y="172"/>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58" name="Freeform 95">
                  <a:extLst>
                    <a:ext uri="{FF2B5EF4-FFF2-40B4-BE49-F238E27FC236}">
                      <a16:creationId xmlns:a16="http://schemas.microsoft.com/office/drawing/2014/main" id="{77247A67-2808-433E-8BA7-86390A9E8C82}"/>
                    </a:ext>
                  </a:extLst>
                </p:cNvPr>
                <p:cNvSpPr>
                  <a:spLocks noChangeArrowheads="1"/>
                </p:cNvSpPr>
                <p:nvPr/>
              </p:nvSpPr>
              <p:spPr bwMode="auto">
                <a:xfrm>
                  <a:off x="3421063" y="3068638"/>
                  <a:ext cx="101600" cy="125412"/>
                </a:xfrm>
                <a:custGeom>
                  <a:avLst/>
                  <a:gdLst>
                    <a:gd name="T0" fmla="*/ 206 w 283"/>
                    <a:gd name="T1" fmla="*/ 116 h 348"/>
                    <a:gd name="T2" fmla="*/ 152 w 283"/>
                    <a:gd name="T3" fmla="*/ 56 h 348"/>
                    <a:gd name="T4" fmla="*/ 76 w 283"/>
                    <a:gd name="T5" fmla="*/ 181 h 348"/>
                    <a:gd name="T6" fmla="*/ 147 w 283"/>
                    <a:gd name="T7" fmla="*/ 296 h 348"/>
                    <a:gd name="T8" fmla="*/ 206 w 283"/>
                    <a:gd name="T9" fmla="*/ 231 h 348"/>
                    <a:gd name="T10" fmla="*/ 282 w 283"/>
                    <a:gd name="T11" fmla="*/ 231 h 348"/>
                    <a:gd name="T12" fmla="*/ 251 w 283"/>
                    <a:gd name="T13" fmla="*/ 310 h 348"/>
                    <a:gd name="T14" fmla="*/ 152 w 283"/>
                    <a:gd name="T15" fmla="*/ 347 h 348"/>
                    <a:gd name="T16" fmla="*/ 0 w 283"/>
                    <a:gd name="T17" fmla="*/ 178 h 348"/>
                    <a:gd name="T18" fmla="*/ 152 w 283"/>
                    <a:gd name="T19" fmla="*/ 0 h 348"/>
                    <a:gd name="T20" fmla="*/ 277 w 283"/>
                    <a:gd name="T21" fmla="*/ 110 h 348"/>
                    <a:gd name="T22" fmla="*/ 206 w 283"/>
                    <a:gd name="T23" fmla="*/ 110 h 348"/>
                    <a:gd name="T24" fmla="*/ 206 w 283"/>
                    <a:gd name="T25" fmla="*/ 116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83" h="348">
                      <a:moveTo>
                        <a:pt x="206" y="116"/>
                      </a:moveTo>
                      <a:cubicBezTo>
                        <a:pt x="206" y="104"/>
                        <a:pt x="200" y="56"/>
                        <a:pt x="152" y="56"/>
                      </a:cubicBezTo>
                      <a:cubicBezTo>
                        <a:pt x="99" y="56"/>
                        <a:pt x="76" y="113"/>
                        <a:pt x="76" y="181"/>
                      </a:cubicBezTo>
                      <a:cubicBezTo>
                        <a:pt x="76" y="200"/>
                        <a:pt x="76" y="296"/>
                        <a:pt x="147" y="296"/>
                      </a:cubicBezTo>
                      <a:cubicBezTo>
                        <a:pt x="178" y="296"/>
                        <a:pt x="206" y="277"/>
                        <a:pt x="206" y="231"/>
                      </a:cubicBezTo>
                      <a:lnTo>
                        <a:pt x="282" y="231"/>
                      </a:lnTo>
                      <a:cubicBezTo>
                        <a:pt x="282" y="251"/>
                        <a:pt x="279" y="282"/>
                        <a:pt x="251" y="310"/>
                      </a:cubicBezTo>
                      <a:cubicBezTo>
                        <a:pt x="220" y="341"/>
                        <a:pt x="184" y="347"/>
                        <a:pt x="152" y="347"/>
                      </a:cubicBezTo>
                      <a:cubicBezTo>
                        <a:pt x="37" y="347"/>
                        <a:pt x="0" y="262"/>
                        <a:pt x="0" y="178"/>
                      </a:cubicBezTo>
                      <a:cubicBezTo>
                        <a:pt x="0" y="71"/>
                        <a:pt x="59" y="0"/>
                        <a:pt x="152" y="0"/>
                      </a:cubicBezTo>
                      <a:cubicBezTo>
                        <a:pt x="226" y="0"/>
                        <a:pt x="277" y="45"/>
                        <a:pt x="277" y="110"/>
                      </a:cubicBezTo>
                      <a:lnTo>
                        <a:pt x="206" y="110"/>
                      </a:lnTo>
                      <a:lnTo>
                        <a:pt x="206" y="116"/>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74" name="Freeform 96">
                  <a:extLst>
                    <a:ext uri="{FF2B5EF4-FFF2-40B4-BE49-F238E27FC236}">
                      <a16:creationId xmlns:a16="http://schemas.microsoft.com/office/drawing/2014/main" id="{7BC1F022-2FD1-4F3E-8FAD-1A3ED927005A}"/>
                    </a:ext>
                  </a:extLst>
                </p:cNvPr>
                <p:cNvSpPr>
                  <a:spLocks noChangeArrowheads="1"/>
                </p:cNvSpPr>
                <p:nvPr/>
              </p:nvSpPr>
              <p:spPr bwMode="auto">
                <a:xfrm>
                  <a:off x="3541713" y="3105150"/>
                  <a:ext cx="80962" cy="88900"/>
                </a:xfrm>
                <a:custGeom>
                  <a:avLst/>
                  <a:gdLst>
                    <a:gd name="T0" fmla="*/ 116 w 227"/>
                    <a:gd name="T1" fmla="*/ 203 h 249"/>
                    <a:gd name="T2" fmla="*/ 155 w 227"/>
                    <a:gd name="T3" fmla="*/ 169 h 249"/>
                    <a:gd name="T4" fmla="*/ 217 w 227"/>
                    <a:gd name="T5" fmla="*/ 169 h 249"/>
                    <a:gd name="T6" fmla="*/ 195 w 227"/>
                    <a:gd name="T7" fmla="*/ 220 h 249"/>
                    <a:gd name="T8" fmla="*/ 113 w 227"/>
                    <a:gd name="T9" fmla="*/ 248 h 249"/>
                    <a:gd name="T10" fmla="*/ 31 w 227"/>
                    <a:gd name="T11" fmla="*/ 220 h 249"/>
                    <a:gd name="T12" fmla="*/ 0 w 227"/>
                    <a:gd name="T13" fmla="*/ 129 h 249"/>
                    <a:gd name="T14" fmla="*/ 48 w 227"/>
                    <a:gd name="T15" fmla="*/ 19 h 249"/>
                    <a:gd name="T16" fmla="*/ 113 w 227"/>
                    <a:gd name="T17" fmla="*/ 0 h 249"/>
                    <a:gd name="T18" fmla="*/ 209 w 227"/>
                    <a:gd name="T19" fmla="*/ 56 h 249"/>
                    <a:gd name="T20" fmla="*/ 223 w 227"/>
                    <a:gd name="T21" fmla="*/ 141 h 249"/>
                    <a:gd name="T22" fmla="*/ 68 w 227"/>
                    <a:gd name="T23" fmla="*/ 141 h 249"/>
                    <a:gd name="T24" fmla="*/ 116 w 227"/>
                    <a:gd name="T25" fmla="*/ 203 h 249"/>
                    <a:gd name="T26" fmla="*/ 155 w 227"/>
                    <a:gd name="T27" fmla="*/ 98 h 249"/>
                    <a:gd name="T28" fmla="*/ 116 w 227"/>
                    <a:gd name="T29" fmla="*/ 45 h 249"/>
                    <a:gd name="T30" fmla="*/ 71 w 227"/>
                    <a:gd name="T31" fmla="*/ 98 h 249"/>
                    <a:gd name="T32" fmla="*/ 155 w 227"/>
                    <a:gd name="T33" fmla="*/ 98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7" h="249">
                      <a:moveTo>
                        <a:pt x="116" y="203"/>
                      </a:moveTo>
                      <a:cubicBezTo>
                        <a:pt x="133" y="203"/>
                        <a:pt x="150" y="197"/>
                        <a:pt x="155" y="169"/>
                      </a:cubicBezTo>
                      <a:lnTo>
                        <a:pt x="217" y="169"/>
                      </a:lnTo>
                      <a:cubicBezTo>
                        <a:pt x="217" y="180"/>
                        <a:pt x="215" y="200"/>
                        <a:pt x="195" y="220"/>
                      </a:cubicBezTo>
                      <a:cubicBezTo>
                        <a:pt x="178" y="237"/>
                        <a:pt x="147" y="248"/>
                        <a:pt x="113" y="248"/>
                      </a:cubicBezTo>
                      <a:cubicBezTo>
                        <a:pt x="93" y="248"/>
                        <a:pt x="54" y="245"/>
                        <a:pt x="31" y="220"/>
                      </a:cubicBezTo>
                      <a:cubicBezTo>
                        <a:pt x="9" y="197"/>
                        <a:pt x="0" y="166"/>
                        <a:pt x="0" y="129"/>
                      </a:cubicBezTo>
                      <a:cubicBezTo>
                        <a:pt x="0" y="93"/>
                        <a:pt x="9" y="45"/>
                        <a:pt x="48" y="19"/>
                      </a:cubicBezTo>
                      <a:cubicBezTo>
                        <a:pt x="65" y="8"/>
                        <a:pt x="88" y="0"/>
                        <a:pt x="113" y="0"/>
                      </a:cubicBezTo>
                      <a:cubicBezTo>
                        <a:pt x="147" y="0"/>
                        <a:pt x="186" y="14"/>
                        <a:pt x="209" y="56"/>
                      </a:cubicBezTo>
                      <a:cubicBezTo>
                        <a:pt x="226" y="87"/>
                        <a:pt x="223" y="124"/>
                        <a:pt x="223" y="141"/>
                      </a:cubicBezTo>
                      <a:lnTo>
                        <a:pt x="68" y="141"/>
                      </a:lnTo>
                      <a:cubicBezTo>
                        <a:pt x="68" y="155"/>
                        <a:pt x="68" y="203"/>
                        <a:pt x="116" y="203"/>
                      </a:cubicBezTo>
                      <a:close/>
                      <a:moveTo>
                        <a:pt x="155" y="98"/>
                      </a:moveTo>
                      <a:cubicBezTo>
                        <a:pt x="155" y="87"/>
                        <a:pt x="155" y="45"/>
                        <a:pt x="116" y="45"/>
                      </a:cubicBezTo>
                      <a:cubicBezTo>
                        <a:pt x="85" y="45"/>
                        <a:pt x="73" y="70"/>
                        <a:pt x="71" y="98"/>
                      </a:cubicBezTo>
                      <a:lnTo>
                        <a:pt x="155" y="98"/>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75" name="Freeform 97">
                  <a:extLst>
                    <a:ext uri="{FF2B5EF4-FFF2-40B4-BE49-F238E27FC236}">
                      <a16:creationId xmlns:a16="http://schemas.microsoft.com/office/drawing/2014/main" id="{8919A1AF-86EC-4407-B224-04055EB37E24}"/>
                    </a:ext>
                  </a:extLst>
                </p:cNvPr>
                <p:cNvSpPr>
                  <a:spLocks noChangeArrowheads="1"/>
                </p:cNvSpPr>
                <p:nvPr/>
              </p:nvSpPr>
              <p:spPr bwMode="auto">
                <a:xfrm>
                  <a:off x="3646488" y="3106738"/>
                  <a:ext cx="80962" cy="87312"/>
                </a:xfrm>
                <a:custGeom>
                  <a:avLst/>
                  <a:gdLst>
                    <a:gd name="T0" fmla="*/ 2 w 224"/>
                    <a:gd name="T1" fmla="*/ 46 h 244"/>
                    <a:gd name="T2" fmla="*/ 2 w 224"/>
                    <a:gd name="T3" fmla="*/ 3 h 244"/>
                    <a:gd name="T4" fmla="*/ 67 w 224"/>
                    <a:gd name="T5" fmla="*/ 3 h 244"/>
                    <a:gd name="T6" fmla="*/ 70 w 224"/>
                    <a:gd name="T7" fmla="*/ 40 h 244"/>
                    <a:gd name="T8" fmla="*/ 146 w 224"/>
                    <a:gd name="T9" fmla="*/ 0 h 244"/>
                    <a:gd name="T10" fmla="*/ 217 w 224"/>
                    <a:gd name="T11" fmla="*/ 46 h 244"/>
                    <a:gd name="T12" fmla="*/ 223 w 224"/>
                    <a:gd name="T13" fmla="*/ 116 h 244"/>
                    <a:gd name="T14" fmla="*/ 223 w 224"/>
                    <a:gd name="T15" fmla="*/ 243 h 244"/>
                    <a:gd name="T16" fmla="*/ 152 w 224"/>
                    <a:gd name="T17" fmla="*/ 243 h 244"/>
                    <a:gd name="T18" fmla="*/ 152 w 224"/>
                    <a:gd name="T19" fmla="*/ 96 h 244"/>
                    <a:gd name="T20" fmla="*/ 149 w 224"/>
                    <a:gd name="T21" fmla="*/ 71 h 244"/>
                    <a:gd name="T22" fmla="*/ 115 w 224"/>
                    <a:gd name="T23" fmla="*/ 51 h 244"/>
                    <a:gd name="T24" fmla="*/ 79 w 224"/>
                    <a:gd name="T25" fmla="*/ 68 h 244"/>
                    <a:gd name="T26" fmla="*/ 70 w 224"/>
                    <a:gd name="T27" fmla="*/ 105 h 244"/>
                    <a:gd name="T28" fmla="*/ 70 w 224"/>
                    <a:gd name="T29" fmla="*/ 243 h 244"/>
                    <a:gd name="T30" fmla="*/ 0 w 224"/>
                    <a:gd name="T31" fmla="*/ 243 h 244"/>
                    <a:gd name="T32" fmla="*/ 0 w 224"/>
                    <a:gd name="T33" fmla="*/ 46 h 244"/>
                    <a:gd name="T34" fmla="*/ 2 w 224"/>
                    <a:gd name="T35" fmla="*/ 46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24" h="244">
                      <a:moveTo>
                        <a:pt x="2" y="46"/>
                      </a:moveTo>
                      <a:cubicBezTo>
                        <a:pt x="2" y="46"/>
                        <a:pt x="2" y="20"/>
                        <a:pt x="2" y="3"/>
                      </a:cubicBezTo>
                      <a:lnTo>
                        <a:pt x="67" y="3"/>
                      </a:lnTo>
                      <a:lnTo>
                        <a:pt x="70" y="40"/>
                      </a:lnTo>
                      <a:cubicBezTo>
                        <a:pt x="76" y="29"/>
                        <a:pt x="96" y="0"/>
                        <a:pt x="146" y="0"/>
                      </a:cubicBezTo>
                      <a:cubicBezTo>
                        <a:pt x="191" y="0"/>
                        <a:pt x="211" y="29"/>
                        <a:pt x="217" y="46"/>
                      </a:cubicBezTo>
                      <a:cubicBezTo>
                        <a:pt x="223" y="60"/>
                        <a:pt x="223" y="71"/>
                        <a:pt x="223" y="116"/>
                      </a:cubicBezTo>
                      <a:lnTo>
                        <a:pt x="223" y="243"/>
                      </a:lnTo>
                      <a:lnTo>
                        <a:pt x="152" y="243"/>
                      </a:lnTo>
                      <a:lnTo>
                        <a:pt x="152" y="96"/>
                      </a:lnTo>
                      <a:cubicBezTo>
                        <a:pt x="152" y="88"/>
                        <a:pt x="152" y="79"/>
                        <a:pt x="149" y="71"/>
                      </a:cubicBezTo>
                      <a:cubicBezTo>
                        <a:pt x="144" y="60"/>
                        <a:pt x="132" y="51"/>
                        <a:pt x="115" y="51"/>
                      </a:cubicBezTo>
                      <a:cubicBezTo>
                        <a:pt x="101" y="51"/>
                        <a:pt x="87" y="57"/>
                        <a:pt x="79" y="68"/>
                      </a:cubicBezTo>
                      <a:cubicBezTo>
                        <a:pt x="76" y="74"/>
                        <a:pt x="70" y="85"/>
                        <a:pt x="70" y="105"/>
                      </a:cubicBezTo>
                      <a:lnTo>
                        <a:pt x="70" y="243"/>
                      </a:lnTo>
                      <a:lnTo>
                        <a:pt x="0" y="243"/>
                      </a:lnTo>
                      <a:lnTo>
                        <a:pt x="0" y="46"/>
                      </a:lnTo>
                      <a:lnTo>
                        <a:pt x="2" y="46"/>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76" name="Freeform 98">
                  <a:extLst>
                    <a:ext uri="{FF2B5EF4-FFF2-40B4-BE49-F238E27FC236}">
                      <a16:creationId xmlns:a16="http://schemas.microsoft.com/office/drawing/2014/main" id="{E89800BB-6B30-4496-998D-46C8E1CB2EA8}"/>
                    </a:ext>
                  </a:extLst>
                </p:cNvPr>
                <p:cNvSpPr>
                  <a:spLocks noChangeArrowheads="1"/>
                </p:cNvSpPr>
                <p:nvPr/>
              </p:nvSpPr>
              <p:spPr bwMode="auto">
                <a:xfrm>
                  <a:off x="3744913" y="3082925"/>
                  <a:ext cx="61912" cy="111125"/>
                </a:xfrm>
                <a:custGeom>
                  <a:avLst/>
                  <a:gdLst>
                    <a:gd name="T0" fmla="*/ 170 w 171"/>
                    <a:gd name="T1" fmla="*/ 299 h 308"/>
                    <a:gd name="T2" fmla="*/ 116 w 171"/>
                    <a:gd name="T3" fmla="*/ 307 h 308"/>
                    <a:gd name="T4" fmla="*/ 45 w 171"/>
                    <a:gd name="T5" fmla="*/ 245 h 308"/>
                    <a:gd name="T6" fmla="*/ 45 w 171"/>
                    <a:gd name="T7" fmla="*/ 115 h 308"/>
                    <a:gd name="T8" fmla="*/ 0 w 171"/>
                    <a:gd name="T9" fmla="*/ 115 h 308"/>
                    <a:gd name="T10" fmla="*/ 0 w 171"/>
                    <a:gd name="T11" fmla="*/ 70 h 308"/>
                    <a:gd name="T12" fmla="*/ 45 w 171"/>
                    <a:gd name="T13" fmla="*/ 70 h 308"/>
                    <a:gd name="T14" fmla="*/ 45 w 171"/>
                    <a:gd name="T15" fmla="*/ 25 h 308"/>
                    <a:gd name="T16" fmla="*/ 113 w 171"/>
                    <a:gd name="T17" fmla="*/ 0 h 308"/>
                    <a:gd name="T18" fmla="*/ 113 w 171"/>
                    <a:gd name="T19" fmla="*/ 70 h 308"/>
                    <a:gd name="T20" fmla="*/ 170 w 171"/>
                    <a:gd name="T21" fmla="*/ 70 h 308"/>
                    <a:gd name="T22" fmla="*/ 170 w 171"/>
                    <a:gd name="T23" fmla="*/ 115 h 308"/>
                    <a:gd name="T24" fmla="*/ 113 w 171"/>
                    <a:gd name="T25" fmla="*/ 115 h 308"/>
                    <a:gd name="T26" fmla="*/ 113 w 171"/>
                    <a:gd name="T27" fmla="*/ 220 h 308"/>
                    <a:gd name="T28" fmla="*/ 144 w 171"/>
                    <a:gd name="T29" fmla="*/ 253 h 308"/>
                    <a:gd name="T30" fmla="*/ 167 w 171"/>
                    <a:gd name="T31" fmla="*/ 253 h 308"/>
                    <a:gd name="T32" fmla="*/ 167 w 171"/>
                    <a:gd name="T33" fmla="*/ 299 h 308"/>
                    <a:gd name="T34" fmla="*/ 170 w 171"/>
                    <a:gd name="T35" fmla="*/ 299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1" h="308">
                      <a:moveTo>
                        <a:pt x="170" y="299"/>
                      </a:moveTo>
                      <a:cubicBezTo>
                        <a:pt x="147" y="304"/>
                        <a:pt x="127" y="307"/>
                        <a:pt x="116" y="307"/>
                      </a:cubicBezTo>
                      <a:cubicBezTo>
                        <a:pt x="45" y="307"/>
                        <a:pt x="45" y="265"/>
                        <a:pt x="45" y="245"/>
                      </a:cubicBezTo>
                      <a:lnTo>
                        <a:pt x="45" y="115"/>
                      </a:lnTo>
                      <a:lnTo>
                        <a:pt x="0" y="115"/>
                      </a:lnTo>
                      <a:lnTo>
                        <a:pt x="0" y="70"/>
                      </a:lnTo>
                      <a:lnTo>
                        <a:pt x="45" y="70"/>
                      </a:lnTo>
                      <a:lnTo>
                        <a:pt x="45" y="25"/>
                      </a:lnTo>
                      <a:lnTo>
                        <a:pt x="113" y="0"/>
                      </a:lnTo>
                      <a:lnTo>
                        <a:pt x="113" y="70"/>
                      </a:lnTo>
                      <a:lnTo>
                        <a:pt x="170" y="70"/>
                      </a:lnTo>
                      <a:lnTo>
                        <a:pt x="170" y="115"/>
                      </a:lnTo>
                      <a:lnTo>
                        <a:pt x="113" y="115"/>
                      </a:lnTo>
                      <a:lnTo>
                        <a:pt x="113" y="220"/>
                      </a:lnTo>
                      <a:cubicBezTo>
                        <a:pt x="113" y="242"/>
                        <a:pt x="113" y="253"/>
                        <a:pt x="144" y="253"/>
                      </a:cubicBezTo>
                      <a:cubicBezTo>
                        <a:pt x="156" y="253"/>
                        <a:pt x="158" y="253"/>
                        <a:pt x="167" y="253"/>
                      </a:cubicBezTo>
                      <a:lnTo>
                        <a:pt x="167" y="299"/>
                      </a:lnTo>
                      <a:lnTo>
                        <a:pt x="170" y="29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77" name="Freeform 99">
                  <a:extLst>
                    <a:ext uri="{FF2B5EF4-FFF2-40B4-BE49-F238E27FC236}">
                      <a16:creationId xmlns:a16="http://schemas.microsoft.com/office/drawing/2014/main" id="{1D010031-9C72-4799-8642-CDA7EB838838}"/>
                    </a:ext>
                  </a:extLst>
                </p:cNvPr>
                <p:cNvSpPr>
                  <a:spLocks noChangeArrowheads="1"/>
                </p:cNvSpPr>
                <p:nvPr/>
              </p:nvSpPr>
              <p:spPr bwMode="auto">
                <a:xfrm>
                  <a:off x="3825875" y="3105150"/>
                  <a:ext cx="80963" cy="88900"/>
                </a:xfrm>
                <a:custGeom>
                  <a:avLst/>
                  <a:gdLst>
                    <a:gd name="T0" fmla="*/ 116 w 227"/>
                    <a:gd name="T1" fmla="*/ 203 h 249"/>
                    <a:gd name="T2" fmla="*/ 155 w 227"/>
                    <a:gd name="T3" fmla="*/ 169 h 249"/>
                    <a:gd name="T4" fmla="*/ 218 w 227"/>
                    <a:gd name="T5" fmla="*/ 169 h 249"/>
                    <a:gd name="T6" fmla="*/ 195 w 227"/>
                    <a:gd name="T7" fmla="*/ 220 h 249"/>
                    <a:gd name="T8" fmla="*/ 113 w 227"/>
                    <a:gd name="T9" fmla="*/ 248 h 249"/>
                    <a:gd name="T10" fmla="*/ 31 w 227"/>
                    <a:gd name="T11" fmla="*/ 220 h 249"/>
                    <a:gd name="T12" fmla="*/ 0 w 227"/>
                    <a:gd name="T13" fmla="*/ 129 h 249"/>
                    <a:gd name="T14" fmla="*/ 48 w 227"/>
                    <a:gd name="T15" fmla="*/ 19 h 249"/>
                    <a:gd name="T16" fmla="*/ 113 w 227"/>
                    <a:gd name="T17" fmla="*/ 0 h 249"/>
                    <a:gd name="T18" fmla="*/ 209 w 227"/>
                    <a:gd name="T19" fmla="*/ 56 h 249"/>
                    <a:gd name="T20" fmla="*/ 223 w 227"/>
                    <a:gd name="T21" fmla="*/ 141 h 249"/>
                    <a:gd name="T22" fmla="*/ 68 w 227"/>
                    <a:gd name="T23" fmla="*/ 141 h 249"/>
                    <a:gd name="T24" fmla="*/ 116 w 227"/>
                    <a:gd name="T25" fmla="*/ 203 h 249"/>
                    <a:gd name="T26" fmla="*/ 155 w 227"/>
                    <a:gd name="T27" fmla="*/ 98 h 249"/>
                    <a:gd name="T28" fmla="*/ 116 w 227"/>
                    <a:gd name="T29" fmla="*/ 45 h 249"/>
                    <a:gd name="T30" fmla="*/ 71 w 227"/>
                    <a:gd name="T31" fmla="*/ 98 h 249"/>
                    <a:gd name="T32" fmla="*/ 155 w 227"/>
                    <a:gd name="T33" fmla="*/ 98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7" h="249">
                      <a:moveTo>
                        <a:pt x="116" y="203"/>
                      </a:moveTo>
                      <a:cubicBezTo>
                        <a:pt x="133" y="203"/>
                        <a:pt x="150" y="197"/>
                        <a:pt x="155" y="169"/>
                      </a:cubicBezTo>
                      <a:lnTo>
                        <a:pt x="218" y="169"/>
                      </a:lnTo>
                      <a:cubicBezTo>
                        <a:pt x="218" y="180"/>
                        <a:pt x="215" y="200"/>
                        <a:pt x="195" y="220"/>
                      </a:cubicBezTo>
                      <a:cubicBezTo>
                        <a:pt x="178" y="237"/>
                        <a:pt x="147" y="248"/>
                        <a:pt x="113" y="248"/>
                      </a:cubicBezTo>
                      <a:cubicBezTo>
                        <a:pt x="93" y="248"/>
                        <a:pt x="54" y="245"/>
                        <a:pt x="31" y="220"/>
                      </a:cubicBezTo>
                      <a:cubicBezTo>
                        <a:pt x="9" y="197"/>
                        <a:pt x="0" y="166"/>
                        <a:pt x="0" y="129"/>
                      </a:cubicBezTo>
                      <a:cubicBezTo>
                        <a:pt x="0" y="93"/>
                        <a:pt x="9" y="45"/>
                        <a:pt x="48" y="19"/>
                      </a:cubicBezTo>
                      <a:cubicBezTo>
                        <a:pt x="65" y="8"/>
                        <a:pt x="88" y="0"/>
                        <a:pt x="113" y="0"/>
                      </a:cubicBezTo>
                      <a:cubicBezTo>
                        <a:pt x="147" y="0"/>
                        <a:pt x="187" y="14"/>
                        <a:pt x="209" y="56"/>
                      </a:cubicBezTo>
                      <a:cubicBezTo>
                        <a:pt x="226" y="87"/>
                        <a:pt x="223" y="124"/>
                        <a:pt x="223" y="141"/>
                      </a:cubicBezTo>
                      <a:lnTo>
                        <a:pt x="68" y="141"/>
                      </a:lnTo>
                      <a:cubicBezTo>
                        <a:pt x="68" y="155"/>
                        <a:pt x="68" y="203"/>
                        <a:pt x="116" y="203"/>
                      </a:cubicBezTo>
                      <a:close/>
                      <a:moveTo>
                        <a:pt x="155" y="98"/>
                      </a:moveTo>
                      <a:cubicBezTo>
                        <a:pt x="155" y="87"/>
                        <a:pt x="155" y="45"/>
                        <a:pt x="116" y="45"/>
                      </a:cubicBezTo>
                      <a:cubicBezTo>
                        <a:pt x="85" y="45"/>
                        <a:pt x="74" y="70"/>
                        <a:pt x="71" y="98"/>
                      </a:cubicBezTo>
                      <a:lnTo>
                        <a:pt x="155" y="98"/>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78" name="Freeform 100">
                  <a:extLst>
                    <a:ext uri="{FF2B5EF4-FFF2-40B4-BE49-F238E27FC236}">
                      <a16:creationId xmlns:a16="http://schemas.microsoft.com/office/drawing/2014/main" id="{A2CC5ABC-1FF1-47DA-9EBE-DB220A7D03A2}"/>
                    </a:ext>
                  </a:extLst>
                </p:cNvPr>
                <p:cNvSpPr>
                  <a:spLocks noChangeArrowheads="1"/>
                </p:cNvSpPr>
                <p:nvPr/>
              </p:nvSpPr>
              <p:spPr bwMode="auto">
                <a:xfrm>
                  <a:off x="3930650" y="3106738"/>
                  <a:ext cx="52388" cy="87312"/>
                </a:xfrm>
                <a:custGeom>
                  <a:avLst/>
                  <a:gdLst>
                    <a:gd name="T0" fmla="*/ 3 w 145"/>
                    <a:gd name="T1" fmla="*/ 62 h 241"/>
                    <a:gd name="T2" fmla="*/ 0 w 145"/>
                    <a:gd name="T3" fmla="*/ 3 h 241"/>
                    <a:gd name="T4" fmla="*/ 65 w 145"/>
                    <a:gd name="T5" fmla="*/ 3 h 241"/>
                    <a:gd name="T6" fmla="*/ 65 w 145"/>
                    <a:gd name="T7" fmla="*/ 48 h 241"/>
                    <a:gd name="T8" fmla="*/ 144 w 145"/>
                    <a:gd name="T9" fmla="*/ 3 h 241"/>
                    <a:gd name="T10" fmla="*/ 144 w 145"/>
                    <a:gd name="T11" fmla="*/ 65 h 241"/>
                    <a:gd name="T12" fmla="*/ 70 w 145"/>
                    <a:gd name="T13" fmla="*/ 125 h 241"/>
                    <a:gd name="T14" fmla="*/ 70 w 145"/>
                    <a:gd name="T15" fmla="*/ 240 h 241"/>
                    <a:gd name="T16" fmla="*/ 3 w 145"/>
                    <a:gd name="T17" fmla="*/ 240 h 241"/>
                    <a:gd name="T18" fmla="*/ 3 w 145"/>
                    <a:gd name="T19" fmla="*/ 62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5" h="241">
                      <a:moveTo>
                        <a:pt x="3" y="62"/>
                      </a:moveTo>
                      <a:cubicBezTo>
                        <a:pt x="3" y="51"/>
                        <a:pt x="0" y="17"/>
                        <a:pt x="0" y="3"/>
                      </a:cubicBezTo>
                      <a:lnTo>
                        <a:pt x="65" y="3"/>
                      </a:lnTo>
                      <a:lnTo>
                        <a:pt x="65" y="48"/>
                      </a:lnTo>
                      <a:cubicBezTo>
                        <a:pt x="73" y="29"/>
                        <a:pt x="90" y="0"/>
                        <a:pt x="144" y="3"/>
                      </a:cubicBezTo>
                      <a:lnTo>
                        <a:pt x="144" y="65"/>
                      </a:lnTo>
                      <a:cubicBezTo>
                        <a:pt x="73" y="60"/>
                        <a:pt x="70" y="94"/>
                        <a:pt x="70" y="125"/>
                      </a:cubicBezTo>
                      <a:lnTo>
                        <a:pt x="70" y="240"/>
                      </a:lnTo>
                      <a:lnTo>
                        <a:pt x="3" y="240"/>
                      </a:lnTo>
                      <a:lnTo>
                        <a:pt x="3" y="62"/>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grpSp>
        <p:grpSp>
          <p:nvGrpSpPr>
            <p:cNvPr id="200" name="Group 199">
              <a:extLst>
                <a:ext uri="{FF2B5EF4-FFF2-40B4-BE49-F238E27FC236}">
                  <a16:creationId xmlns:a16="http://schemas.microsoft.com/office/drawing/2014/main" id="{36CD7E0E-E422-42CD-B182-5AFE6D566B29}"/>
                </a:ext>
              </a:extLst>
            </p:cNvPr>
            <p:cNvGrpSpPr/>
            <p:nvPr/>
          </p:nvGrpSpPr>
          <p:grpSpPr>
            <a:xfrm>
              <a:off x="4186644" y="4191353"/>
              <a:ext cx="553480" cy="451191"/>
              <a:chOff x="6096000" y="3684588"/>
              <a:chExt cx="627063" cy="511175"/>
            </a:xfrm>
            <a:solidFill>
              <a:schemeClr val="tx1"/>
            </a:solidFill>
          </p:grpSpPr>
          <p:sp>
            <p:nvSpPr>
              <p:cNvPr id="202" name="Freeform 20">
                <a:extLst>
                  <a:ext uri="{FF2B5EF4-FFF2-40B4-BE49-F238E27FC236}">
                    <a16:creationId xmlns:a16="http://schemas.microsoft.com/office/drawing/2014/main" id="{3D82B33B-1A71-48D0-8C21-3E2AB1D3EE42}"/>
                  </a:ext>
                </a:extLst>
              </p:cNvPr>
              <p:cNvSpPr>
                <a:spLocks noChangeArrowheads="1"/>
              </p:cNvSpPr>
              <p:nvPr/>
            </p:nvSpPr>
            <p:spPr bwMode="auto">
              <a:xfrm>
                <a:off x="6584950" y="3997325"/>
                <a:ext cx="138113" cy="66675"/>
              </a:xfrm>
              <a:custGeom>
                <a:avLst/>
                <a:gdLst>
                  <a:gd name="T0" fmla="*/ 383 w 384"/>
                  <a:gd name="T1" fmla="*/ 0 h 184"/>
                  <a:gd name="T2" fmla="*/ 0 w 384"/>
                  <a:gd name="T3" fmla="*/ 0 h 184"/>
                  <a:gd name="T4" fmla="*/ 0 w 384"/>
                  <a:gd name="T5" fmla="*/ 183 h 184"/>
                  <a:gd name="T6" fmla="*/ 383 w 384"/>
                  <a:gd name="T7" fmla="*/ 183 h 184"/>
                  <a:gd name="T8" fmla="*/ 383 w 384"/>
                  <a:gd name="T9" fmla="*/ 0 h 184"/>
                  <a:gd name="T10" fmla="*/ 333 w 384"/>
                  <a:gd name="T11" fmla="*/ 87 h 184"/>
                  <a:gd name="T12" fmla="*/ 304 w 384"/>
                  <a:gd name="T13" fmla="*/ 116 h 184"/>
                  <a:gd name="T14" fmla="*/ 275 w 384"/>
                  <a:gd name="T15" fmla="*/ 87 h 184"/>
                  <a:gd name="T16" fmla="*/ 304 w 384"/>
                  <a:gd name="T17" fmla="*/ 58 h 184"/>
                  <a:gd name="T18" fmla="*/ 333 w 384"/>
                  <a:gd name="T19" fmla="*/ 87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4" h="184">
                    <a:moveTo>
                      <a:pt x="383" y="0"/>
                    </a:moveTo>
                    <a:lnTo>
                      <a:pt x="0" y="0"/>
                    </a:lnTo>
                    <a:lnTo>
                      <a:pt x="0" y="183"/>
                    </a:lnTo>
                    <a:lnTo>
                      <a:pt x="383" y="183"/>
                    </a:lnTo>
                    <a:lnTo>
                      <a:pt x="383" y="0"/>
                    </a:lnTo>
                    <a:close/>
                    <a:moveTo>
                      <a:pt x="333" y="87"/>
                    </a:moveTo>
                    <a:cubicBezTo>
                      <a:pt x="333" y="104"/>
                      <a:pt x="321" y="116"/>
                      <a:pt x="304" y="116"/>
                    </a:cubicBezTo>
                    <a:cubicBezTo>
                      <a:pt x="287" y="116"/>
                      <a:pt x="275" y="104"/>
                      <a:pt x="275" y="87"/>
                    </a:cubicBezTo>
                    <a:cubicBezTo>
                      <a:pt x="275" y="71"/>
                      <a:pt x="287" y="58"/>
                      <a:pt x="304" y="58"/>
                    </a:cubicBezTo>
                    <a:cubicBezTo>
                      <a:pt x="321" y="58"/>
                      <a:pt x="333" y="71"/>
                      <a:pt x="333" y="87"/>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04" name="Freeform 21">
                <a:extLst>
                  <a:ext uri="{FF2B5EF4-FFF2-40B4-BE49-F238E27FC236}">
                    <a16:creationId xmlns:a16="http://schemas.microsoft.com/office/drawing/2014/main" id="{7224302A-AEF1-43B1-B86E-9931CF8451B9}"/>
                  </a:ext>
                </a:extLst>
              </p:cNvPr>
              <p:cNvSpPr>
                <a:spLocks noChangeArrowheads="1"/>
              </p:cNvSpPr>
              <p:nvPr/>
            </p:nvSpPr>
            <p:spPr bwMode="auto">
              <a:xfrm>
                <a:off x="6584950" y="4081463"/>
                <a:ext cx="138113" cy="66675"/>
              </a:xfrm>
              <a:custGeom>
                <a:avLst/>
                <a:gdLst>
                  <a:gd name="T0" fmla="*/ 354 w 384"/>
                  <a:gd name="T1" fmla="*/ 183 h 184"/>
                  <a:gd name="T2" fmla="*/ 383 w 384"/>
                  <a:gd name="T3" fmla="*/ 154 h 184"/>
                  <a:gd name="T4" fmla="*/ 383 w 384"/>
                  <a:gd name="T5" fmla="*/ 0 h 184"/>
                  <a:gd name="T6" fmla="*/ 0 w 384"/>
                  <a:gd name="T7" fmla="*/ 0 h 184"/>
                  <a:gd name="T8" fmla="*/ 0 w 384"/>
                  <a:gd name="T9" fmla="*/ 183 h 184"/>
                  <a:gd name="T10" fmla="*/ 354 w 384"/>
                  <a:gd name="T11" fmla="*/ 183 h 184"/>
                  <a:gd name="T12" fmla="*/ 333 w 384"/>
                  <a:gd name="T13" fmla="*/ 87 h 184"/>
                  <a:gd name="T14" fmla="*/ 304 w 384"/>
                  <a:gd name="T15" fmla="*/ 116 h 184"/>
                  <a:gd name="T16" fmla="*/ 275 w 384"/>
                  <a:gd name="T17" fmla="*/ 87 h 184"/>
                  <a:gd name="T18" fmla="*/ 304 w 384"/>
                  <a:gd name="T19" fmla="*/ 58 h 184"/>
                  <a:gd name="T20" fmla="*/ 333 w 384"/>
                  <a:gd name="T21" fmla="*/ 87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84" h="184">
                    <a:moveTo>
                      <a:pt x="354" y="183"/>
                    </a:moveTo>
                    <a:cubicBezTo>
                      <a:pt x="370" y="183"/>
                      <a:pt x="383" y="170"/>
                      <a:pt x="383" y="154"/>
                    </a:cubicBezTo>
                    <a:lnTo>
                      <a:pt x="383" y="0"/>
                    </a:lnTo>
                    <a:lnTo>
                      <a:pt x="0" y="0"/>
                    </a:lnTo>
                    <a:lnTo>
                      <a:pt x="0" y="183"/>
                    </a:lnTo>
                    <a:lnTo>
                      <a:pt x="354" y="183"/>
                    </a:lnTo>
                    <a:close/>
                    <a:moveTo>
                      <a:pt x="333" y="87"/>
                    </a:moveTo>
                    <a:cubicBezTo>
                      <a:pt x="333" y="104"/>
                      <a:pt x="321" y="116"/>
                      <a:pt x="304" y="116"/>
                    </a:cubicBezTo>
                    <a:cubicBezTo>
                      <a:pt x="287" y="116"/>
                      <a:pt x="275" y="104"/>
                      <a:pt x="275" y="87"/>
                    </a:cubicBezTo>
                    <a:cubicBezTo>
                      <a:pt x="275" y="70"/>
                      <a:pt x="287" y="58"/>
                      <a:pt x="304" y="58"/>
                    </a:cubicBezTo>
                    <a:cubicBezTo>
                      <a:pt x="321" y="58"/>
                      <a:pt x="333" y="70"/>
                      <a:pt x="333" y="87"/>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05" name="Freeform 22">
                <a:extLst>
                  <a:ext uri="{FF2B5EF4-FFF2-40B4-BE49-F238E27FC236}">
                    <a16:creationId xmlns:a16="http://schemas.microsoft.com/office/drawing/2014/main" id="{19C730EB-C1A2-4528-BAED-C808FF78C7D9}"/>
                  </a:ext>
                </a:extLst>
              </p:cNvPr>
              <p:cNvSpPr>
                <a:spLocks noChangeArrowheads="1"/>
              </p:cNvSpPr>
              <p:nvPr/>
            </p:nvSpPr>
            <p:spPr bwMode="auto">
              <a:xfrm>
                <a:off x="6584950" y="3744913"/>
                <a:ext cx="138113" cy="65087"/>
              </a:xfrm>
              <a:custGeom>
                <a:avLst/>
                <a:gdLst>
                  <a:gd name="T0" fmla="*/ 383 w 384"/>
                  <a:gd name="T1" fmla="*/ 182 h 183"/>
                  <a:gd name="T2" fmla="*/ 383 w 384"/>
                  <a:gd name="T3" fmla="*/ 29 h 183"/>
                  <a:gd name="T4" fmla="*/ 354 w 384"/>
                  <a:gd name="T5" fmla="*/ 0 h 183"/>
                  <a:gd name="T6" fmla="*/ 0 w 384"/>
                  <a:gd name="T7" fmla="*/ 0 h 183"/>
                  <a:gd name="T8" fmla="*/ 0 w 384"/>
                  <a:gd name="T9" fmla="*/ 182 h 183"/>
                  <a:gd name="T10" fmla="*/ 383 w 384"/>
                  <a:gd name="T11" fmla="*/ 182 h 183"/>
                  <a:gd name="T12" fmla="*/ 333 w 384"/>
                  <a:gd name="T13" fmla="*/ 91 h 183"/>
                  <a:gd name="T14" fmla="*/ 304 w 384"/>
                  <a:gd name="T15" fmla="*/ 120 h 183"/>
                  <a:gd name="T16" fmla="*/ 275 w 384"/>
                  <a:gd name="T17" fmla="*/ 91 h 183"/>
                  <a:gd name="T18" fmla="*/ 304 w 384"/>
                  <a:gd name="T19" fmla="*/ 62 h 183"/>
                  <a:gd name="T20" fmla="*/ 333 w 384"/>
                  <a:gd name="T21" fmla="*/ 91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84" h="183">
                    <a:moveTo>
                      <a:pt x="383" y="182"/>
                    </a:moveTo>
                    <a:lnTo>
                      <a:pt x="383" y="29"/>
                    </a:lnTo>
                    <a:cubicBezTo>
                      <a:pt x="383" y="12"/>
                      <a:pt x="370" y="0"/>
                      <a:pt x="354" y="0"/>
                    </a:cubicBezTo>
                    <a:lnTo>
                      <a:pt x="0" y="0"/>
                    </a:lnTo>
                    <a:lnTo>
                      <a:pt x="0" y="182"/>
                    </a:lnTo>
                    <a:lnTo>
                      <a:pt x="383" y="182"/>
                    </a:lnTo>
                    <a:close/>
                    <a:moveTo>
                      <a:pt x="333" y="91"/>
                    </a:moveTo>
                    <a:cubicBezTo>
                      <a:pt x="333" y="108"/>
                      <a:pt x="321" y="120"/>
                      <a:pt x="304" y="120"/>
                    </a:cubicBezTo>
                    <a:cubicBezTo>
                      <a:pt x="287" y="120"/>
                      <a:pt x="275" y="108"/>
                      <a:pt x="275" y="91"/>
                    </a:cubicBezTo>
                    <a:cubicBezTo>
                      <a:pt x="275" y="74"/>
                      <a:pt x="287" y="62"/>
                      <a:pt x="304" y="62"/>
                    </a:cubicBezTo>
                    <a:cubicBezTo>
                      <a:pt x="321" y="62"/>
                      <a:pt x="333" y="74"/>
                      <a:pt x="333" y="91"/>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10" name="Freeform 23">
                <a:extLst>
                  <a:ext uri="{FF2B5EF4-FFF2-40B4-BE49-F238E27FC236}">
                    <a16:creationId xmlns:a16="http://schemas.microsoft.com/office/drawing/2014/main" id="{96F279F1-6513-4B10-BA18-4116D8A2452B}"/>
                  </a:ext>
                </a:extLst>
              </p:cNvPr>
              <p:cNvSpPr>
                <a:spLocks noChangeArrowheads="1"/>
              </p:cNvSpPr>
              <p:nvPr/>
            </p:nvSpPr>
            <p:spPr bwMode="auto">
              <a:xfrm>
                <a:off x="6584950" y="3827463"/>
                <a:ext cx="138113" cy="66675"/>
              </a:xfrm>
              <a:custGeom>
                <a:avLst/>
                <a:gdLst>
                  <a:gd name="T0" fmla="*/ 383 w 384"/>
                  <a:gd name="T1" fmla="*/ 0 h 184"/>
                  <a:gd name="T2" fmla="*/ 0 w 384"/>
                  <a:gd name="T3" fmla="*/ 0 h 184"/>
                  <a:gd name="T4" fmla="*/ 0 w 384"/>
                  <a:gd name="T5" fmla="*/ 183 h 184"/>
                  <a:gd name="T6" fmla="*/ 383 w 384"/>
                  <a:gd name="T7" fmla="*/ 183 h 184"/>
                  <a:gd name="T8" fmla="*/ 383 w 384"/>
                  <a:gd name="T9" fmla="*/ 0 h 184"/>
                  <a:gd name="T10" fmla="*/ 333 w 384"/>
                  <a:gd name="T11" fmla="*/ 96 h 184"/>
                  <a:gd name="T12" fmla="*/ 304 w 384"/>
                  <a:gd name="T13" fmla="*/ 125 h 184"/>
                  <a:gd name="T14" fmla="*/ 275 w 384"/>
                  <a:gd name="T15" fmla="*/ 96 h 184"/>
                  <a:gd name="T16" fmla="*/ 304 w 384"/>
                  <a:gd name="T17" fmla="*/ 67 h 184"/>
                  <a:gd name="T18" fmla="*/ 333 w 384"/>
                  <a:gd name="T19" fmla="*/ 96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4" h="184">
                    <a:moveTo>
                      <a:pt x="383" y="0"/>
                    </a:moveTo>
                    <a:lnTo>
                      <a:pt x="0" y="0"/>
                    </a:lnTo>
                    <a:lnTo>
                      <a:pt x="0" y="183"/>
                    </a:lnTo>
                    <a:lnTo>
                      <a:pt x="383" y="183"/>
                    </a:lnTo>
                    <a:lnTo>
                      <a:pt x="383" y="0"/>
                    </a:lnTo>
                    <a:close/>
                    <a:moveTo>
                      <a:pt x="333" y="96"/>
                    </a:moveTo>
                    <a:cubicBezTo>
                      <a:pt x="333" y="113"/>
                      <a:pt x="321" y="125"/>
                      <a:pt x="304" y="125"/>
                    </a:cubicBezTo>
                    <a:cubicBezTo>
                      <a:pt x="287" y="125"/>
                      <a:pt x="275" y="113"/>
                      <a:pt x="275" y="96"/>
                    </a:cubicBezTo>
                    <a:cubicBezTo>
                      <a:pt x="275" y="79"/>
                      <a:pt x="287" y="67"/>
                      <a:pt x="304" y="67"/>
                    </a:cubicBezTo>
                    <a:cubicBezTo>
                      <a:pt x="321" y="67"/>
                      <a:pt x="333" y="79"/>
                      <a:pt x="333" y="96"/>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11" name="Freeform 24">
                <a:extLst>
                  <a:ext uri="{FF2B5EF4-FFF2-40B4-BE49-F238E27FC236}">
                    <a16:creationId xmlns:a16="http://schemas.microsoft.com/office/drawing/2014/main" id="{0A01E1C4-3011-40A9-AC10-1DD68D5B1661}"/>
                  </a:ext>
                </a:extLst>
              </p:cNvPr>
              <p:cNvSpPr>
                <a:spLocks noChangeArrowheads="1"/>
              </p:cNvSpPr>
              <p:nvPr/>
            </p:nvSpPr>
            <p:spPr bwMode="auto">
              <a:xfrm>
                <a:off x="6584950" y="3911600"/>
                <a:ext cx="138113" cy="66675"/>
              </a:xfrm>
              <a:custGeom>
                <a:avLst/>
                <a:gdLst>
                  <a:gd name="T0" fmla="*/ 383 w 384"/>
                  <a:gd name="T1" fmla="*/ 0 h 184"/>
                  <a:gd name="T2" fmla="*/ 0 w 384"/>
                  <a:gd name="T3" fmla="*/ 0 h 184"/>
                  <a:gd name="T4" fmla="*/ 0 w 384"/>
                  <a:gd name="T5" fmla="*/ 183 h 184"/>
                  <a:gd name="T6" fmla="*/ 383 w 384"/>
                  <a:gd name="T7" fmla="*/ 183 h 184"/>
                  <a:gd name="T8" fmla="*/ 383 w 384"/>
                  <a:gd name="T9" fmla="*/ 0 h 184"/>
                  <a:gd name="T10" fmla="*/ 333 w 384"/>
                  <a:gd name="T11" fmla="*/ 92 h 184"/>
                  <a:gd name="T12" fmla="*/ 304 w 384"/>
                  <a:gd name="T13" fmla="*/ 121 h 184"/>
                  <a:gd name="T14" fmla="*/ 275 w 384"/>
                  <a:gd name="T15" fmla="*/ 92 h 184"/>
                  <a:gd name="T16" fmla="*/ 304 w 384"/>
                  <a:gd name="T17" fmla="*/ 62 h 184"/>
                  <a:gd name="T18" fmla="*/ 333 w 384"/>
                  <a:gd name="T19" fmla="*/ 92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4" h="184">
                    <a:moveTo>
                      <a:pt x="383" y="0"/>
                    </a:moveTo>
                    <a:lnTo>
                      <a:pt x="0" y="0"/>
                    </a:lnTo>
                    <a:lnTo>
                      <a:pt x="0" y="183"/>
                    </a:lnTo>
                    <a:lnTo>
                      <a:pt x="383" y="183"/>
                    </a:lnTo>
                    <a:lnTo>
                      <a:pt x="383" y="0"/>
                    </a:lnTo>
                    <a:close/>
                    <a:moveTo>
                      <a:pt x="333" y="92"/>
                    </a:moveTo>
                    <a:cubicBezTo>
                      <a:pt x="333" y="109"/>
                      <a:pt x="321" y="121"/>
                      <a:pt x="304" y="121"/>
                    </a:cubicBezTo>
                    <a:cubicBezTo>
                      <a:pt x="287" y="121"/>
                      <a:pt x="275" y="109"/>
                      <a:pt x="275" y="92"/>
                    </a:cubicBezTo>
                    <a:cubicBezTo>
                      <a:pt x="275" y="76"/>
                      <a:pt x="287" y="62"/>
                      <a:pt x="304" y="62"/>
                    </a:cubicBezTo>
                    <a:cubicBezTo>
                      <a:pt x="321" y="62"/>
                      <a:pt x="333" y="76"/>
                      <a:pt x="333" y="92"/>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15" name="Freeform 25">
                <a:extLst>
                  <a:ext uri="{FF2B5EF4-FFF2-40B4-BE49-F238E27FC236}">
                    <a16:creationId xmlns:a16="http://schemas.microsoft.com/office/drawing/2014/main" id="{0F8BAE9B-1F89-46E2-A8F1-6050E6E32507}"/>
                  </a:ext>
                </a:extLst>
              </p:cNvPr>
              <p:cNvSpPr>
                <a:spLocks noChangeArrowheads="1"/>
              </p:cNvSpPr>
              <p:nvPr/>
            </p:nvSpPr>
            <p:spPr bwMode="auto">
              <a:xfrm>
                <a:off x="6315075" y="4003675"/>
                <a:ext cx="252413" cy="84138"/>
              </a:xfrm>
              <a:custGeom>
                <a:avLst/>
                <a:gdLst>
                  <a:gd name="T0" fmla="*/ 0 w 700"/>
                  <a:gd name="T1" fmla="*/ 4 h 233"/>
                  <a:gd name="T2" fmla="*/ 0 w 700"/>
                  <a:gd name="T3" fmla="*/ 20 h 233"/>
                  <a:gd name="T4" fmla="*/ 0 w 700"/>
                  <a:gd name="T5" fmla="*/ 20 h 233"/>
                  <a:gd name="T6" fmla="*/ 54 w 700"/>
                  <a:gd name="T7" fmla="*/ 37 h 233"/>
                  <a:gd name="T8" fmla="*/ 137 w 700"/>
                  <a:gd name="T9" fmla="*/ 62 h 233"/>
                  <a:gd name="T10" fmla="*/ 162 w 700"/>
                  <a:gd name="T11" fmla="*/ 70 h 233"/>
                  <a:gd name="T12" fmla="*/ 283 w 700"/>
                  <a:gd name="T13" fmla="*/ 232 h 233"/>
                  <a:gd name="T14" fmla="*/ 699 w 700"/>
                  <a:gd name="T15" fmla="*/ 232 h 233"/>
                  <a:gd name="T16" fmla="*/ 699 w 700"/>
                  <a:gd name="T17" fmla="*/ 0 h 233"/>
                  <a:gd name="T18" fmla="*/ 0 w 700"/>
                  <a:gd name="T19" fmla="*/ 0 h 233"/>
                  <a:gd name="T20" fmla="*/ 0 w 700"/>
                  <a:gd name="T21" fmla="*/ 4 h 233"/>
                  <a:gd name="T22" fmla="*/ 603 w 700"/>
                  <a:gd name="T23" fmla="*/ 158 h 233"/>
                  <a:gd name="T24" fmla="*/ 566 w 700"/>
                  <a:gd name="T25" fmla="*/ 120 h 233"/>
                  <a:gd name="T26" fmla="*/ 603 w 700"/>
                  <a:gd name="T27" fmla="*/ 83 h 233"/>
                  <a:gd name="T28" fmla="*/ 640 w 700"/>
                  <a:gd name="T29" fmla="*/ 120 h 233"/>
                  <a:gd name="T30" fmla="*/ 603 w 700"/>
                  <a:gd name="T31" fmla="*/ 158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00" h="233">
                    <a:moveTo>
                      <a:pt x="0" y="4"/>
                    </a:moveTo>
                    <a:lnTo>
                      <a:pt x="0" y="20"/>
                    </a:lnTo>
                    <a:lnTo>
                      <a:pt x="0" y="20"/>
                    </a:lnTo>
                    <a:cubicBezTo>
                      <a:pt x="17" y="25"/>
                      <a:pt x="33" y="29"/>
                      <a:pt x="54" y="37"/>
                    </a:cubicBezTo>
                    <a:cubicBezTo>
                      <a:pt x="87" y="45"/>
                      <a:pt x="117" y="54"/>
                      <a:pt x="137" y="62"/>
                    </a:cubicBezTo>
                    <a:lnTo>
                      <a:pt x="162" y="70"/>
                    </a:lnTo>
                    <a:cubicBezTo>
                      <a:pt x="225" y="104"/>
                      <a:pt x="270" y="166"/>
                      <a:pt x="283" y="232"/>
                    </a:cubicBezTo>
                    <a:lnTo>
                      <a:pt x="699" y="232"/>
                    </a:lnTo>
                    <a:lnTo>
                      <a:pt x="699" y="0"/>
                    </a:lnTo>
                    <a:lnTo>
                      <a:pt x="0" y="0"/>
                    </a:lnTo>
                    <a:lnTo>
                      <a:pt x="0" y="4"/>
                    </a:lnTo>
                    <a:close/>
                    <a:moveTo>
                      <a:pt x="603" y="158"/>
                    </a:moveTo>
                    <a:cubicBezTo>
                      <a:pt x="582" y="158"/>
                      <a:pt x="566" y="141"/>
                      <a:pt x="566" y="120"/>
                    </a:cubicBezTo>
                    <a:cubicBezTo>
                      <a:pt x="566" y="99"/>
                      <a:pt x="582" y="83"/>
                      <a:pt x="603" y="83"/>
                    </a:cubicBezTo>
                    <a:cubicBezTo>
                      <a:pt x="624" y="83"/>
                      <a:pt x="640" y="99"/>
                      <a:pt x="640" y="120"/>
                    </a:cubicBezTo>
                    <a:cubicBezTo>
                      <a:pt x="640" y="141"/>
                      <a:pt x="624" y="158"/>
                      <a:pt x="603" y="158"/>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16" name="Freeform 26">
                <a:extLst>
                  <a:ext uri="{FF2B5EF4-FFF2-40B4-BE49-F238E27FC236}">
                    <a16:creationId xmlns:a16="http://schemas.microsoft.com/office/drawing/2014/main" id="{73C4A4D2-D629-421C-ADE7-9A14C40EABAE}"/>
                  </a:ext>
                </a:extLst>
              </p:cNvPr>
              <p:cNvSpPr>
                <a:spLocks noChangeArrowheads="1"/>
              </p:cNvSpPr>
              <p:nvPr/>
            </p:nvSpPr>
            <p:spPr bwMode="auto">
              <a:xfrm>
                <a:off x="6418263" y="4111625"/>
                <a:ext cx="149225" cy="82550"/>
              </a:xfrm>
              <a:custGeom>
                <a:avLst/>
                <a:gdLst>
                  <a:gd name="T0" fmla="*/ 0 w 413"/>
                  <a:gd name="T1" fmla="*/ 0 h 230"/>
                  <a:gd name="T2" fmla="*/ 0 w 413"/>
                  <a:gd name="T3" fmla="*/ 229 h 230"/>
                  <a:gd name="T4" fmla="*/ 378 w 413"/>
                  <a:gd name="T5" fmla="*/ 229 h 230"/>
                  <a:gd name="T6" fmla="*/ 412 w 413"/>
                  <a:gd name="T7" fmla="*/ 195 h 230"/>
                  <a:gd name="T8" fmla="*/ 412 w 413"/>
                  <a:gd name="T9" fmla="*/ 0 h 230"/>
                  <a:gd name="T10" fmla="*/ 0 w 413"/>
                  <a:gd name="T11" fmla="*/ 0 h 230"/>
                  <a:gd name="T12" fmla="*/ 316 w 413"/>
                  <a:gd name="T13" fmla="*/ 150 h 230"/>
                  <a:gd name="T14" fmla="*/ 279 w 413"/>
                  <a:gd name="T15" fmla="*/ 112 h 230"/>
                  <a:gd name="T16" fmla="*/ 316 w 413"/>
                  <a:gd name="T17" fmla="*/ 75 h 230"/>
                  <a:gd name="T18" fmla="*/ 353 w 413"/>
                  <a:gd name="T19" fmla="*/ 112 h 230"/>
                  <a:gd name="T20" fmla="*/ 316 w 413"/>
                  <a:gd name="T21" fmla="*/ 150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13" h="230">
                    <a:moveTo>
                      <a:pt x="0" y="0"/>
                    </a:moveTo>
                    <a:lnTo>
                      <a:pt x="0" y="229"/>
                    </a:lnTo>
                    <a:lnTo>
                      <a:pt x="378" y="229"/>
                    </a:lnTo>
                    <a:cubicBezTo>
                      <a:pt x="399" y="229"/>
                      <a:pt x="412" y="212"/>
                      <a:pt x="412" y="195"/>
                    </a:cubicBezTo>
                    <a:lnTo>
                      <a:pt x="412" y="0"/>
                    </a:lnTo>
                    <a:lnTo>
                      <a:pt x="0" y="0"/>
                    </a:lnTo>
                    <a:close/>
                    <a:moveTo>
                      <a:pt x="316" y="150"/>
                    </a:moveTo>
                    <a:cubicBezTo>
                      <a:pt x="295" y="150"/>
                      <a:pt x="279" y="133"/>
                      <a:pt x="279" y="112"/>
                    </a:cubicBezTo>
                    <a:cubicBezTo>
                      <a:pt x="279" y="92"/>
                      <a:pt x="295" y="75"/>
                      <a:pt x="316" y="75"/>
                    </a:cubicBezTo>
                    <a:cubicBezTo>
                      <a:pt x="337" y="75"/>
                      <a:pt x="353" y="92"/>
                      <a:pt x="353" y="112"/>
                    </a:cubicBezTo>
                    <a:cubicBezTo>
                      <a:pt x="353" y="133"/>
                      <a:pt x="337" y="150"/>
                      <a:pt x="316" y="150"/>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20" name="Freeform 27">
                <a:extLst>
                  <a:ext uri="{FF2B5EF4-FFF2-40B4-BE49-F238E27FC236}">
                    <a16:creationId xmlns:a16="http://schemas.microsoft.com/office/drawing/2014/main" id="{0A227149-4897-45C7-B072-DF643640F8D0}"/>
                  </a:ext>
                </a:extLst>
              </p:cNvPr>
              <p:cNvSpPr>
                <a:spLocks noChangeArrowheads="1"/>
              </p:cNvSpPr>
              <p:nvPr/>
            </p:nvSpPr>
            <p:spPr bwMode="auto">
              <a:xfrm>
                <a:off x="6316663" y="3684588"/>
                <a:ext cx="252412" cy="82550"/>
              </a:xfrm>
              <a:custGeom>
                <a:avLst/>
                <a:gdLst>
                  <a:gd name="T0" fmla="*/ 695 w 700"/>
                  <a:gd name="T1" fmla="*/ 34 h 230"/>
                  <a:gd name="T2" fmla="*/ 661 w 700"/>
                  <a:gd name="T3" fmla="*/ 0 h 230"/>
                  <a:gd name="T4" fmla="*/ 34 w 700"/>
                  <a:gd name="T5" fmla="*/ 0 h 230"/>
                  <a:gd name="T6" fmla="*/ 0 w 700"/>
                  <a:gd name="T7" fmla="*/ 34 h 230"/>
                  <a:gd name="T8" fmla="*/ 0 w 700"/>
                  <a:gd name="T9" fmla="*/ 229 h 230"/>
                  <a:gd name="T10" fmla="*/ 699 w 700"/>
                  <a:gd name="T11" fmla="*/ 229 h 230"/>
                  <a:gd name="T12" fmla="*/ 699 w 700"/>
                  <a:gd name="T13" fmla="*/ 34 h 230"/>
                  <a:gd name="T14" fmla="*/ 695 w 700"/>
                  <a:gd name="T15" fmla="*/ 34 h 230"/>
                  <a:gd name="T16" fmla="*/ 562 w 700"/>
                  <a:gd name="T17" fmla="*/ 121 h 230"/>
                  <a:gd name="T18" fmla="*/ 599 w 700"/>
                  <a:gd name="T19" fmla="*/ 83 h 230"/>
                  <a:gd name="T20" fmla="*/ 636 w 700"/>
                  <a:gd name="T21" fmla="*/ 121 h 230"/>
                  <a:gd name="T22" fmla="*/ 599 w 700"/>
                  <a:gd name="T23" fmla="*/ 158 h 230"/>
                  <a:gd name="T24" fmla="*/ 562 w 700"/>
                  <a:gd name="T25" fmla="*/ 121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0" h="230">
                    <a:moveTo>
                      <a:pt x="695" y="34"/>
                    </a:moveTo>
                    <a:cubicBezTo>
                      <a:pt x="695" y="13"/>
                      <a:pt x="678" y="0"/>
                      <a:pt x="661" y="0"/>
                    </a:cubicBezTo>
                    <a:lnTo>
                      <a:pt x="34" y="0"/>
                    </a:lnTo>
                    <a:cubicBezTo>
                      <a:pt x="13" y="0"/>
                      <a:pt x="0" y="17"/>
                      <a:pt x="0" y="34"/>
                    </a:cubicBezTo>
                    <a:lnTo>
                      <a:pt x="0" y="229"/>
                    </a:lnTo>
                    <a:lnTo>
                      <a:pt x="699" y="229"/>
                    </a:lnTo>
                    <a:lnTo>
                      <a:pt x="699" y="34"/>
                    </a:lnTo>
                    <a:lnTo>
                      <a:pt x="695" y="34"/>
                    </a:lnTo>
                    <a:close/>
                    <a:moveTo>
                      <a:pt x="562" y="121"/>
                    </a:moveTo>
                    <a:cubicBezTo>
                      <a:pt x="562" y="100"/>
                      <a:pt x="578" y="83"/>
                      <a:pt x="599" y="83"/>
                    </a:cubicBezTo>
                    <a:cubicBezTo>
                      <a:pt x="620" y="83"/>
                      <a:pt x="636" y="100"/>
                      <a:pt x="636" y="121"/>
                    </a:cubicBezTo>
                    <a:cubicBezTo>
                      <a:pt x="636" y="142"/>
                      <a:pt x="620" y="158"/>
                      <a:pt x="599" y="158"/>
                    </a:cubicBezTo>
                    <a:cubicBezTo>
                      <a:pt x="578" y="158"/>
                      <a:pt x="562" y="142"/>
                      <a:pt x="562" y="121"/>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21" name="Freeform 28">
                <a:extLst>
                  <a:ext uri="{FF2B5EF4-FFF2-40B4-BE49-F238E27FC236}">
                    <a16:creationId xmlns:a16="http://schemas.microsoft.com/office/drawing/2014/main" id="{0D411782-D011-4209-8FC8-5468698D8270}"/>
                  </a:ext>
                </a:extLst>
              </p:cNvPr>
              <p:cNvSpPr>
                <a:spLocks noChangeArrowheads="1"/>
              </p:cNvSpPr>
              <p:nvPr/>
            </p:nvSpPr>
            <p:spPr bwMode="auto">
              <a:xfrm>
                <a:off x="6327775" y="3897313"/>
                <a:ext cx="239713" cy="84137"/>
              </a:xfrm>
              <a:custGeom>
                <a:avLst/>
                <a:gdLst>
                  <a:gd name="T0" fmla="*/ 21 w 667"/>
                  <a:gd name="T1" fmla="*/ 4 h 233"/>
                  <a:gd name="T2" fmla="*/ 13 w 667"/>
                  <a:gd name="T3" fmla="*/ 66 h 233"/>
                  <a:gd name="T4" fmla="*/ 25 w 667"/>
                  <a:gd name="T5" fmla="*/ 133 h 233"/>
                  <a:gd name="T6" fmla="*/ 17 w 667"/>
                  <a:gd name="T7" fmla="*/ 191 h 233"/>
                  <a:gd name="T8" fmla="*/ 0 w 667"/>
                  <a:gd name="T9" fmla="*/ 232 h 233"/>
                  <a:gd name="T10" fmla="*/ 666 w 667"/>
                  <a:gd name="T11" fmla="*/ 232 h 233"/>
                  <a:gd name="T12" fmla="*/ 666 w 667"/>
                  <a:gd name="T13" fmla="*/ 0 h 233"/>
                  <a:gd name="T14" fmla="*/ 21 w 667"/>
                  <a:gd name="T15" fmla="*/ 0 h 233"/>
                  <a:gd name="T16" fmla="*/ 21 w 667"/>
                  <a:gd name="T17" fmla="*/ 4 h 233"/>
                  <a:gd name="T18" fmla="*/ 570 w 667"/>
                  <a:gd name="T19" fmla="*/ 157 h 233"/>
                  <a:gd name="T20" fmla="*/ 533 w 667"/>
                  <a:gd name="T21" fmla="*/ 120 h 233"/>
                  <a:gd name="T22" fmla="*/ 570 w 667"/>
                  <a:gd name="T23" fmla="*/ 83 h 233"/>
                  <a:gd name="T24" fmla="*/ 607 w 667"/>
                  <a:gd name="T25" fmla="*/ 120 h 233"/>
                  <a:gd name="T26" fmla="*/ 570 w 667"/>
                  <a:gd name="T27" fmla="*/ 157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67" h="233">
                    <a:moveTo>
                      <a:pt x="21" y="4"/>
                    </a:moveTo>
                    <a:cubicBezTo>
                      <a:pt x="21" y="24"/>
                      <a:pt x="17" y="45"/>
                      <a:pt x="13" y="66"/>
                    </a:cubicBezTo>
                    <a:cubicBezTo>
                      <a:pt x="25" y="87"/>
                      <a:pt x="29" y="112"/>
                      <a:pt x="25" y="133"/>
                    </a:cubicBezTo>
                    <a:lnTo>
                      <a:pt x="17" y="191"/>
                    </a:lnTo>
                    <a:cubicBezTo>
                      <a:pt x="13" y="207"/>
                      <a:pt x="9" y="220"/>
                      <a:pt x="0" y="232"/>
                    </a:cubicBezTo>
                    <a:lnTo>
                      <a:pt x="666" y="232"/>
                    </a:lnTo>
                    <a:lnTo>
                      <a:pt x="666" y="0"/>
                    </a:lnTo>
                    <a:lnTo>
                      <a:pt x="21" y="0"/>
                    </a:lnTo>
                    <a:lnTo>
                      <a:pt x="21" y="4"/>
                    </a:lnTo>
                    <a:close/>
                    <a:moveTo>
                      <a:pt x="570" y="157"/>
                    </a:moveTo>
                    <a:cubicBezTo>
                      <a:pt x="549" y="157"/>
                      <a:pt x="533" y="141"/>
                      <a:pt x="533" y="120"/>
                    </a:cubicBezTo>
                    <a:cubicBezTo>
                      <a:pt x="533" y="99"/>
                      <a:pt x="549" y="83"/>
                      <a:pt x="570" y="83"/>
                    </a:cubicBezTo>
                    <a:cubicBezTo>
                      <a:pt x="591" y="83"/>
                      <a:pt x="607" y="99"/>
                      <a:pt x="607" y="120"/>
                    </a:cubicBezTo>
                    <a:cubicBezTo>
                      <a:pt x="607" y="141"/>
                      <a:pt x="591" y="157"/>
                      <a:pt x="570" y="157"/>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25" name="Freeform 29">
                <a:extLst>
                  <a:ext uri="{FF2B5EF4-FFF2-40B4-BE49-F238E27FC236}">
                    <a16:creationId xmlns:a16="http://schemas.microsoft.com/office/drawing/2014/main" id="{0913CF3D-A84A-47F3-BAC0-785873B41521}"/>
                  </a:ext>
                </a:extLst>
              </p:cNvPr>
              <p:cNvSpPr>
                <a:spLocks noChangeArrowheads="1"/>
              </p:cNvSpPr>
              <p:nvPr/>
            </p:nvSpPr>
            <p:spPr bwMode="auto">
              <a:xfrm>
                <a:off x="6315075" y="3790950"/>
                <a:ext cx="252413" cy="84138"/>
              </a:xfrm>
              <a:custGeom>
                <a:avLst/>
                <a:gdLst>
                  <a:gd name="T0" fmla="*/ 0 w 700"/>
                  <a:gd name="T1" fmla="*/ 0 h 234"/>
                  <a:gd name="T2" fmla="*/ 0 w 700"/>
                  <a:gd name="T3" fmla="*/ 138 h 234"/>
                  <a:gd name="T4" fmla="*/ 50 w 700"/>
                  <a:gd name="T5" fmla="*/ 233 h 234"/>
                  <a:gd name="T6" fmla="*/ 699 w 700"/>
                  <a:gd name="T7" fmla="*/ 233 h 234"/>
                  <a:gd name="T8" fmla="*/ 699 w 700"/>
                  <a:gd name="T9" fmla="*/ 0 h 234"/>
                  <a:gd name="T10" fmla="*/ 0 w 700"/>
                  <a:gd name="T11" fmla="*/ 0 h 234"/>
                  <a:gd name="T12" fmla="*/ 603 w 700"/>
                  <a:gd name="T13" fmla="*/ 158 h 234"/>
                  <a:gd name="T14" fmla="*/ 566 w 700"/>
                  <a:gd name="T15" fmla="*/ 121 h 234"/>
                  <a:gd name="T16" fmla="*/ 603 w 700"/>
                  <a:gd name="T17" fmla="*/ 84 h 234"/>
                  <a:gd name="T18" fmla="*/ 640 w 700"/>
                  <a:gd name="T19" fmla="*/ 121 h 234"/>
                  <a:gd name="T20" fmla="*/ 603 w 700"/>
                  <a:gd name="T21" fmla="*/ 158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00" h="234">
                    <a:moveTo>
                      <a:pt x="0" y="0"/>
                    </a:moveTo>
                    <a:lnTo>
                      <a:pt x="0" y="138"/>
                    </a:lnTo>
                    <a:cubicBezTo>
                      <a:pt x="25" y="167"/>
                      <a:pt x="42" y="200"/>
                      <a:pt x="50" y="233"/>
                    </a:cubicBezTo>
                    <a:lnTo>
                      <a:pt x="699" y="233"/>
                    </a:lnTo>
                    <a:lnTo>
                      <a:pt x="699" y="0"/>
                    </a:lnTo>
                    <a:lnTo>
                      <a:pt x="0" y="0"/>
                    </a:lnTo>
                    <a:close/>
                    <a:moveTo>
                      <a:pt x="603" y="158"/>
                    </a:moveTo>
                    <a:cubicBezTo>
                      <a:pt x="582" y="158"/>
                      <a:pt x="566" y="142"/>
                      <a:pt x="566" y="121"/>
                    </a:cubicBezTo>
                    <a:cubicBezTo>
                      <a:pt x="566" y="100"/>
                      <a:pt x="582" y="84"/>
                      <a:pt x="603" y="84"/>
                    </a:cubicBezTo>
                    <a:cubicBezTo>
                      <a:pt x="624" y="84"/>
                      <a:pt x="640" y="100"/>
                      <a:pt x="640" y="121"/>
                    </a:cubicBezTo>
                    <a:cubicBezTo>
                      <a:pt x="640" y="142"/>
                      <a:pt x="624" y="158"/>
                      <a:pt x="603" y="158"/>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28" name="Freeform 30">
                <a:extLst>
                  <a:ext uri="{FF2B5EF4-FFF2-40B4-BE49-F238E27FC236}">
                    <a16:creationId xmlns:a16="http://schemas.microsoft.com/office/drawing/2014/main" id="{7BA4D242-97DB-4871-BBF6-9B91AF1979F4}"/>
                  </a:ext>
                </a:extLst>
              </p:cNvPr>
              <p:cNvSpPr>
                <a:spLocks noChangeArrowheads="1"/>
              </p:cNvSpPr>
              <p:nvPr/>
            </p:nvSpPr>
            <p:spPr bwMode="auto">
              <a:xfrm>
                <a:off x="6175375" y="3824288"/>
                <a:ext cx="141288" cy="206375"/>
              </a:xfrm>
              <a:custGeom>
                <a:avLst/>
                <a:gdLst>
                  <a:gd name="T0" fmla="*/ 13 w 392"/>
                  <a:gd name="T1" fmla="*/ 391 h 575"/>
                  <a:gd name="T2" fmla="*/ 50 w 392"/>
                  <a:gd name="T3" fmla="*/ 424 h 575"/>
                  <a:gd name="T4" fmla="*/ 196 w 392"/>
                  <a:gd name="T5" fmla="*/ 574 h 575"/>
                  <a:gd name="T6" fmla="*/ 341 w 392"/>
                  <a:gd name="T7" fmla="*/ 424 h 575"/>
                  <a:gd name="T8" fmla="*/ 379 w 392"/>
                  <a:gd name="T9" fmla="*/ 391 h 575"/>
                  <a:gd name="T10" fmla="*/ 387 w 392"/>
                  <a:gd name="T11" fmla="*/ 333 h 575"/>
                  <a:gd name="T12" fmla="*/ 366 w 392"/>
                  <a:gd name="T13" fmla="*/ 295 h 575"/>
                  <a:gd name="T14" fmla="*/ 379 w 392"/>
                  <a:gd name="T15" fmla="*/ 187 h 575"/>
                  <a:gd name="T16" fmla="*/ 233 w 392"/>
                  <a:gd name="T17" fmla="*/ 37 h 575"/>
                  <a:gd name="T18" fmla="*/ 204 w 392"/>
                  <a:gd name="T19" fmla="*/ 0 h 575"/>
                  <a:gd name="T20" fmla="*/ 4 w 392"/>
                  <a:gd name="T21" fmla="*/ 170 h 575"/>
                  <a:gd name="T22" fmla="*/ 4 w 392"/>
                  <a:gd name="T23" fmla="*/ 191 h 575"/>
                  <a:gd name="T24" fmla="*/ 17 w 392"/>
                  <a:gd name="T25" fmla="*/ 291 h 575"/>
                  <a:gd name="T26" fmla="*/ 4 w 392"/>
                  <a:gd name="T27" fmla="*/ 333 h 575"/>
                  <a:gd name="T28" fmla="*/ 13 w 392"/>
                  <a:gd name="T29" fmla="*/ 391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92" h="575">
                    <a:moveTo>
                      <a:pt x="13" y="391"/>
                    </a:moveTo>
                    <a:cubicBezTo>
                      <a:pt x="17" y="407"/>
                      <a:pt x="29" y="424"/>
                      <a:pt x="50" y="424"/>
                    </a:cubicBezTo>
                    <a:cubicBezTo>
                      <a:pt x="71" y="565"/>
                      <a:pt x="180" y="574"/>
                      <a:pt x="196" y="574"/>
                    </a:cubicBezTo>
                    <a:cubicBezTo>
                      <a:pt x="213" y="574"/>
                      <a:pt x="320" y="569"/>
                      <a:pt x="341" y="424"/>
                    </a:cubicBezTo>
                    <a:cubicBezTo>
                      <a:pt x="362" y="424"/>
                      <a:pt x="374" y="412"/>
                      <a:pt x="379" y="391"/>
                    </a:cubicBezTo>
                    <a:lnTo>
                      <a:pt x="387" y="333"/>
                    </a:lnTo>
                    <a:cubicBezTo>
                      <a:pt x="391" y="316"/>
                      <a:pt x="383" y="299"/>
                      <a:pt x="366" y="295"/>
                    </a:cubicBezTo>
                    <a:cubicBezTo>
                      <a:pt x="370" y="270"/>
                      <a:pt x="379" y="224"/>
                      <a:pt x="379" y="187"/>
                    </a:cubicBezTo>
                    <a:cubicBezTo>
                      <a:pt x="379" y="116"/>
                      <a:pt x="316" y="46"/>
                      <a:pt x="233" y="37"/>
                    </a:cubicBezTo>
                    <a:lnTo>
                      <a:pt x="204" y="0"/>
                    </a:lnTo>
                    <a:cubicBezTo>
                      <a:pt x="4" y="8"/>
                      <a:pt x="4" y="170"/>
                      <a:pt x="4" y="170"/>
                    </a:cubicBezTo>
                    <a:lnTo>
                      <a:pt x="4" y="191"/>
                    </a:lnTo>
                    <a:cubicBezTo>
                      <a:pt x="4" y="229"/>
                      <a:pt x="13" y="270"/>
                      <a:pt x="17" y="291"/>
                    </a:cubicBezTo>
                    <a:cubicBezTo>
                      <a:pt x="9" y="303"/>
                      <a:pt x="0" y="316"/>
                      <a:pt x="4" y="333"/>
                    </a:cubicBezTo>
                    <a:lnTo>
                      <a:pt x="13" y="391"/>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29" name="Freeform 31">
                <a:extLst>
                  <a:ext uri="{FF2B5EF4-FFF2-40B4-BE49-F238E27FC236}">
                    <a16:creationId xmlns:a16="http://schemas.microsoft.com/office/drawing/2014/main" id="{F0518263-2DF0-4B2B-AC96-E82E5A7591EE}"/>
                  </a:ext>
                </a:extLst>
              </p:cNvPr>
              <p:cNvSpPr>
                <a:spLocks noChangeArrowheads="1"/>
              </p:cNvSpPr>
              <p:nvPr/>
            </p:nvSpPr>
            <p:spPr bwMode="auto">
              <a:xfrm>
                <a:off x="6096000" y="4029075"/>
                <a:ext cx="300038" cy="166688"/>
              </a:xfrm>
              <a:custGeom>
                <a:avLst/>
                <a:gdLst>
                  <a:gd name="T0" fmla="*/ 0 w 832"/>
                  <a:gd name="T1" fmla="*/ 462 h 463"/>
                  <a:gd name="T2" fmla="*/ 0 w 832"/>
                  <a:gd name="T3" fmla="*/ 204 h 463"/>
                  <a:gd name="T4" fmla="*/ 87 w 832"/>
                  <a:gd name="T5" fmla="*/ 54 h 463"/>
                  <a:gd name="T6" fmla="*/ 87 w 832"/>
                  <a:gd name="T7" fmla="*/ 54 h 463"/>
                  <a:gd name="T8" fmla="*/ 183 w 832"/>
                  <a:gd name="T9" fmla="*/ 25 h 463"/>
                  <a:gd name="T10" fmla="*/ 237 w 832"/>
                  <a:gd name="T11" fmla="*/ 9 h 463"/>
                  <a:gd name="T12" fmla="*/ 274 w 832"/>
                  <a:gd name="T13" fmla="*/ 0 h 463"/>
                  <a:gd name="T14" fmla="*/ 416 w 832"/>
                  <a:gd name="T15" fmla="*/ 59 h 463"/>
                  <a:gd name="T16" fmla="*/ 416 w 832"/>
                  <a:gd name="T17" fmla="*/ 59 h 463"/>
                  <a:gd name="T18" fmla="*/ 557 w 832"/>
                  <a:gd name="T19" fmla="*/ 0 h 463"/>
                  <a:gd name="T20" fmla="*/ 594 w 832"/>
                  <a:gd name="T21" fmla="*/ 9 h 463"/>
                  <a:gd name="T22" fmla="*/ 649 w 832"/>
                  <a:gd name="T23" fmla="*/ 25 h 463"/>
                  <a:gd name="T24" fmla="*/ 744 w 832"/>
                  <a:gd name="T25" fmla="*/ 54 h 463"/>
                  <a:gd name="T26" fmla="*/ 744 w 832"/>
                  <a:gd name="T27" fmla="*/ 54 h 463"/>
                  <a:gd name="T28" fmla="*/ 831 w 832"/>
                  <a:gd name="T29" fmla="*/ 204 h 463"/>
                  <a:gd name="T30" fmla="*/ 831 w 832"/>
                  <a:gd name="T31" fmla="*/ 462 h 463"/>
                  <a:gd name="T32" fmla="*/ 0 w 832"/>
                  <a:gd name="T33" fmla="*/ 462 h 4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32" h="463">
                    <a:moveTo>
                      <a:pt x="0" y="462"/>
                    </a:moveTo>
                    <a:lnTo>
                      <a:pt x="0" y="204"/>
                    </a:lnTo>
                    <a:cubicBezTo>
                      <a:pt x="0" y="142"/>
                      <a:pt x="37" y="84"/>
                      <a:pt x="87" y="54"/>
                    </a:cubicBezTo>
                    <a:lnTo>
                      <a:pt x="87" y="54"/>
                    </a:lnTo>
                    <a:cubicBezTo>
                      <a:pt x="116" y="46"/>
                      <a:pt x="150" y="34"/>
                      <a:pt x="183" y="25"/>
                    </a:cubicBezTo>
                    <a:cubicBezTo>
                      <a:pt x="204" y="21"/>
                      <a:pt x="220" y="13"/>
                      <a:pt x="237" y="9"/>
                    </a:cubicBezTo>
                    <a:cubicBezTo>
                      <a:pt x="258" y="5"/>
                      <a:pt x="274" y="0"/>
                      <a:pt x="274" y="0"/>
                    </a:cubicBezTo>
                    <a:cubicBezTo>
                      <a:pt x="303" y="38"/>
                      <a:pt x="358" y="59"/>
                      <a:pt x="416" y="59"/>
                    </a:cubicBezTo>
                    <a:lnTo>
                      <a:pt x="416" y="59"/>
                    </a:lnTo>
                    <a:cubicBezTo>
                      <a:pt x="474" y="59"/>
                      <a:pt x="528" y="38"/>
                      <a:pt x="557" y="0"/>
                    </a:cubicBezTo>
                    <a:cubicBezTo>
                      <a:pt x="557" y="0"/>
                      <a:pt x="574" y="5"/>
                      <a:pt x="594" y="9"/>
                    </a:cubicBezTo>
                    <a:cubicBezTo>
                      <a:pt x="611" y="13"/>
                      <a:pt x="628" y="17"/>
                      <a:pt x="649" y="25"/>
                    </a:cubicBezTo>
                    <a:cubicBezTo>
                      <a:pt x="682" y="34"/>
                      <a:pt x="719" y="46"/>
                      <a:pt x="744" y="54"/>
                    </a:cubicBezTo>
                    <a:lnTo>
                      <a:pt x="744" y="54"/>
                    </a:lnTo>
                    <a:cubicBezTo>
                      <a:pt x="794" y="84"/>
                      <a:pt x="831" y="138"/>
                      <a:pt x="831" y="204"/>
                    </a:cubicBezTo>
                    <a:lnTo>
                      <a:pt x="831" y="462"/>
                    </a:lnTo>
                    <a:lnTo>
                      <a:pt x="0" y="462"/>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201" name="Rectangle 200">
              <a:extLst>
                <a:ext uri="{FF2B5EF4-FFF2-40B4-BE49-F238E27FC236}">
                  <a16:creationId xmlns:a16="http://schemas.microsoft.com/office/drawing/2014/main" id="{9E581FB9-3500-48B7-883C-532E4D29C266}"/>
                </a:ext>
              </a:extLst>
            </p:cNvPr>
            <p:cNvSpPr/>
            <p:nvPr/>
          </p:nvSpPr>
          <p:spPr>
            <a:xfrm>
              <a:off x="4143850" y="4069093"/>
              <a:ext cx="639069" cy="1019296"/>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p>
          </p:txBody>
        </p:sp>
      </p:grpSp>
      <p:grpSp>
        <p:nvGrpSpPr>
          <p:cNvPr id="301" name="Group 300">
            <a:extLst>
              <a:ext uri="{FF2B5EF4-FFF2-40B4-BE49-F238E27FC236}">
                <a16:creationId xmlns:a16="http://schemas.microsoft.com/office/drawing/2014/main" id="{09681250-5063-42E5-8A3D-2B8775D5E95D}"/>
              </a:ext>
            </a:extLst>
          </p:cNvPr>
          <p:cNvGrpSpPr/>
          <p:nvPr/>
        </p:nvGrpSpPr>
        <p:grpSpPr>
          <a:xfrm>
            <a:off x="3317181" y="1272444"/>
            <a:ext cx="638903" cy="1099905"/>
            <a:chOff x="2568775" y="4077183"/>
            <a:chExt cx="639069" cy="1100192"/>
          </a:xfrm>
        </p:grpSpPr>
        <p:grpSp>
          <p:nvGrpSpPr>
            <p:cNvPr id="302" name="Group 301">
              <a:extLst>
                <a:ext uri="{FF2B5EF4-FFF2-40B4-BE49-F238E27FC236}">
                  <a16:creationId xmlns:a16="http://schemas.microsoft.com/office/drawing/2014/main" id="{5FEFF1B1-BFC4-4218-A168-31276C9E380E}"/>
                </a:ext>
              </a:extLst>
            </p:cNvPr>
            <p:cNvGrpSpPr/>
            <p:nvPr/>
          </p:nvGrpSpPr>
          <p:grpSpPr>
            <a:xfrm>
              <a:off x="2593484" y="4784913"/>
              <a:ext cx="589651" cy="360286"/>
              <a:chOff x="5573395" y="2827618"/>
              <a:chExt cx="922337" cy="563563"/>
            </a:xfrm>
          </p:grpSpPr>
          <p:grpSp>
            <p:nvGrpSpPr>
              <p:cNvPr id="310" name="Group 309">
                <a:extLst>
                  <a:ext uri="{FF2B5EF4-FFF2-40B4-BE49-F238E27FC236}">
                    <a16:creationId xmlns:a16="http://schemas.microsoft.com/office/drawing/2014/main" id="{CC2C0BE3-E335-487F-89BC-4704290B11B9}"/>
                  </a:ext>
                </a:extLst>
              </p:cNvPr>
              <p:cNvGrpSpPr/>
              <p:nvPr/>
            </p:nvGrpSpPr>
            <p:grpSpPr>
              <a:xfrm>
                <a:off x="5589270" y="2827618"/>
                <a:ext cx="827087" cy="125413"/>
                <a:chOff x="1293813" y="2730500"/>
                <a:chExt cx="827087" cy="125413"/>
              </a:xfrm>
              <a:solidFill>
                <a:srgbClr val="5F5F5F"/>
              </a:solidFill>
            </p:grpSpPr>
            <p:sp>
              <p:nvSpPr>
                <p:cNvPr id="331" name="Freeform 45">
                  <a:extLst>
                    <a:ext uri="{FF2B5EF4-FFF2-40B4-BE49-F238E27FC236}">
                      <a16:creationId xmlns:a16="http://schemas.microsoft.com/office/drawing/2014/main" id="{B86B3471-F985-4EDA-B597-FF921132D4CC}"/>
                    </a:ext>
                  </a:extLst>
                </p:cNvPr>
                <p:cNvSpPr>
                  <a:spLocks noChangeArrowheads="1"/>
                </p:cNvSpPr>
                <p:nvPr/>
              </p:nvSpPr>
              <p:spPr bwMode="auto">
                <a:xfrm>
                  <a:off x="1293813" y="2730500"/>
                  <a:ext cx="101600" cy="125413"/>
                </a:xfrm>
                <a:custGeom>
                  <a:avLst/>
                  <a:gdLst>
                    <a:gd name="T0" fmla="*/ 207 w 284"/>
                    <a:gd name="T1" fmla="*/ 116 h 348"/>
                    <a:gd name="T2" fmla="*/ 153 w 284"/>
                    <a:gd name="T3" fmla="*/ 57 h 348"/>
                    <a:gd name="T4" fmla="*/ 77 w 284"/>
                    <a:gd name="T5" fmla="*/ 181 h 348"/>
                    <a:gd name="T6" fmla="*/ 147 w 284"/>
                    <a:gd name="T7" fmla="*/ 297 h 348"/>
                    <a:gd name="T8" fmla="*/ 207 w 284"/>
                    <a:gd name="T9" fmla="*/ 232 h 348"/>
                    <a:gd name="T10" fmla="*/ 283 w 284"/>
                    <a:gd name="T11" fmla="*/ 232 h 348"/>
                    <a:gd name="T12" fmla="*/ 252 w 284"/>
                    <a:gd name="T13" fmla="*/ 311 h 348"/>
                    <a:gd name="T14" fmla="*/ 153 w 284"/>
                    <a:gd name="T15" fmla="*/ 347 h 348"/>
                    <a:gd name="T16" fmla="*/ 0 w 284"/>
                    <a:gd name="T17" fmla="*/ 178 h 348"/>
                    <a:gd name="T18" fmla="*/ 153 w 284"/>
                    <a:gd name="T19" fmla="*/ 0 h 348"/>
                    <a:gd name="T20" fmla="*/ 277 w 284"/>
                    <a:gd name="T21" fmla="*/ 110 h 348"/>
                    <a:gd name="T22" fmla="*/ 207 w 284"/>
                    <a:gd name="T23" fmla="*/ 110 h 348"/>
                    <a:gd name="T24" fmla="*/ 207 w 284"/>
                    <a:gd name="T25" fmla="*/ 116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84" h="348">
                      <a:moveTo>
                        <a:pt x="207" y="116"/>
                      </a:moveTo>
                      <a:cubicBezTo>
                        <a:pt x="207" y="105"/>
                        <a:pt x="201" y="57"/>
                        <a:pt x="153" y="57"/>
                      </a:cubicBezTo>
                      <a:cubicBezTo>
                        <a:pt x="99" y="57"/>
                        <a:pt x="77" y="113"/>
                        <a:pt x="77" y="181"/>
                      </a:cubicBezTo>
                      <a:cubicBezTo>
                        <a:pt x="77" y="201"/>
                        <a:pt x="77" y="297"/>
                        <a:pt x="147" y="297"/>
                      </a:cubicBezTo>
                      <a:cubicBezTo>
                        <a:pt x="178" y="297"/>
                        <a:pt x="207" y="277"/>
                        <a:pt x="207" y="232"/>
                      </a:cubicBezTo>
                      <a:lnTo>
                        <a:pt x="283" y="232"/>
                      </a:lnTo>
                      <a:cubicBezTo>
                        <a:pt x="283" y="251"/>
                        <a:pt x="280" y="282"/>
                        <a:pt x="252" y="311"/>
                      </a:cubicBezTo>
                      <a:cubicBezTo>
                        <a:pt x="221" y="342"/>
                        <a:pt x="184" y="347"/>
                        <a:pt x="153" y="347"/>
                      </a:cubicBezTo>
                      <a:cubicBezTo>
                        <a:pt x="37" y="347"/>
                        <a:pt x="0" y="263"/>
                        <a:pt x="0" y="178"/>
                      </a:cubicBezTo>
                      <a:cubicBezTo>
                        <a:pt x="0" y="71"/>
                        <a:pt x="60" y="0"/>
                        <a:pt x="153" y="0"/>
                      </a:cubicBezTo>
                      <a:cubicBezTo>
                        <a:pt x="226" y="0"/>
                        <a:pt x="277" y="45"/>
                        <a:pt x="277" y="110"/>
                      </a:cubicBezTo>
                      <a:lnTo>
                        <a:pt x="207" y="110"/>
                      </a:lnTo>
                      <a:lnTo>
                        <a:pt x="207" y="116"/>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32" name="Freeform 46">
                  <a:extLst>
                    <a:ext uri="{FF2B5EF4-FFF2-40B4-BE49-F238E27FC236}">
                      <a16:creationId xmlns:a16="http://schemas.microsoft.com/office/drawing/2014/main" id="{8D0BA0F5-DC08-4EB2-95FB-281925342CA2}"/>
                    </a:ext>
                  </a:extLst>
                </p:cNvPr>
                <p:cNvSpPr>
                  <a:spLocks noChangeArrowheads="1"/>
                </p:cNvSpPr>
                <p:nvPr/>
              </p:nvSpPr>
              <p:spPr bwMode="auto">
                <a:xfrm>
                  <a:off x="1419225" y="2768600"/>
                  <a:ext cx="80963" cy="87313"/>
                </a:xfrm>
                <a:custGeom>
                  <a:avLst/>
                  <a:gdLst>
                    <a:gd name="T0" fmla="*/ 70 w 227"/>
                    <a:gd name="T1" fmla="*/ 3 h 241"/>
                    <a:gd name="T2" fmla="*/ 70 w 227"/>
                    <a:gd name="T3" fmla="*/ 141 h 241"/>
                    <a:gd name="T4" fmla="*/ 107 w 227"/>
                    <a:gd name="T5" fmla="*/ 192 h 241"/>
                    <a:gd name="T6" fmla="*/ 152 w 227"/>
                    <a:gd name="T7" fmla="*/ 118 h 241"/>
                    <a:gd name="T8" fmla="*/ 152 w 227"/>
                    <a:gd name="T9" fmla="*/ 0 h 241"/>
                    <a:gd name="T10" fmla="*/ 223 w 227"/>
                    <a:gd name="T11" fmla="*/ 0 h 241"/>
                    <a:gd name="T12" fmla="*/ 223 w 227"/>
                    <a:gd name="T13" fmla="*/ 155 h 241"/>
                    <a:gd name="T14" fmla="*/ 223 w 227"/>
                    <a:gd name="T15" fmla="*/ 217 h 241"/>
                    <a:gd name="T16" fmla="*/ 226 w 227"/>
                    <a:gd name="T17" fmla="*/ 234 h 241"/>
                    <a:gd name="T18" fmla="*/ 158 w 227"/>
                    <a:gd name="T19" fmla="*/ 234 h 241"/>
                    <a:gd name="T20" fmla="*/ 155 w 227"/>
                    <a:gd name="T21" fmla="*/ 203 h 241"/>
                    <a:gd name="T22" fmla="*/ 84 w 227"/>
                    <a:gd name="T23" fmla="*/ 240 h 241"/>
                    <a:gd name="T24" fmla="*/ 14 w 227"/>
                    <a:gd name="T25" fmla="*/ 209 h 241"/>
                    <a:gd name="T26" fmla="*/ 0 w 227"/>
                    <a:gd name="T27" fmla="*/ 146 h 241"/>
                    <a:gd name="T28" fmla="*/ 0 w 227"/>
                    <a:gd name="T29" fmla="*/ 0 h 241"/>
                    <a:gd name="T30" fmla="*/ 70 w 227"/>
                    <a:gd name="T31" fmla="*/ 0 h 241"/>
                    <a:gd name="T32" fmla="*/ 70 w 227"/>
                    <a:gd name="T33" fmla="*/ 3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7" h="241">
                      <a:moveTo>
                        <a:pt x="70" y="3"/>
                      </a:moveTo>
                      <a:lnTo>
                        <a:pt x="70" y="141"/>
                      </a:lnTo>
                      <a:cubicBezTo>
                        <a:pt x="70" y="161"/>
                        <a:pt x="70" y="192"/>
                        <a:pt x="107" y="192"/>
                      </a:cubicBezTo>
                      <a:cubicBezTo>
                        <a:pt x="152" y="192"/>
                        <a:pt x="152" y="158"/>
                        <a:pt x="152" y="118"/>
                      </a:cubicBezTo>
                      <a:lnTo>
                        <a:pt x="152" y="0"/>
                      </a:lnTo>
                      <a:lnTo>
                        <a:pt x="223" y="0"/>
                      </a:lnTo>
                      <a:lnTo>
                        <a:pt x="223" y="155"/>
                      </a:lnTo>
                      <a:cubicBezTo>
                        <a:pt x="223" y="206"/>
                        <a:pt x="223" y="211"/>
                        <a:pt x="223" y="217"/>
                      </a:cubicBezTo>
                      <a:cubicBezTo>
                        <a:pt x="223" y="223"/>
                        <a:pt x="223" y="228"/>
                        <a:pt x="226" y="234"/>
                      </a:cubicBezTo>
                      <a:lnTo>
                        <a:pt x="158" y="234"/>
                      </a:lnTo>
                      <a:lnTo>
                        <a:pt x="155" y="203"/>
                      </a:lnTo>
                      <a:cubicBezTo>
                        <a:pt x="149" y="214"/>
                        <a:pt x="130" y="240"/>
                        <a:pt x="84" y="240"/>
                      </a:cubicBezTo>
                      <a:cubicBezTo>
                        <a:pt x="53" y="240"/>
                        <a:pt x="28" y="225"/>
                        <a:pt x="14" y="209"/>
                      </a:cubicBezTo>
                      <a:cubicBezTo>
                        <a:pt x="0" y="189"/>
                        <a:pt x="0" y="158"/>
                        <a:pt x="0" y="146"/>
                      </a:cubicBezTo>
                      <a:lnTo>
                        <a:pt x="0" y="0"/>
                      </a:lnTo>
                      <a:lnTo>
                        <a:pt x="70" y="0"/>
                      </a:lnTo>
                      <a:lnTo>
                        <a:pt x="70" y="3"/>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33" name="Freeform 47">
                  <a:extLst>
                    <a:ext uri="{FF2B5EF4-FFF2-40B4-BE49-F238E27FC236}">
                      <a16:creationId xmlns:a16="http://schemas.microsoft.com/office/drawing/2014/main" id="{7A5D0905-19F3-431C-B2DD-1836CC7BF9EF}"/>
                    </a:ext>
                  </a:extLst>
                </p:cNvPr>
                <p:cNvSpPr>
                  <a:spLocks noChangeArrowheads="1"/>
                </p:cNvSpPr>
                <p:nvPr/>
              </p:nvSpPr>
              <p:spPr bwMode="auto">
                <a:xfrm>
                  <a:off x="1524000" y="2767013"/>
                  <a:ext cx="73025" cy="88900"/>
                </a:xfrm>
                <a:custGeom>
                  <a:avLst/>
                  <a:gdLst>
                    <a:gd name="T0" fmla="*/ 65 w 204"/>
                    <a:gd name="T1" fmla="*/ 172 h 249"/>
                    <a:gd name="T2" fmla="*/ 105 w 204"/>
                    <a:gd name="T3" fmla="*/ 203 h 249"/>
                    <a:gd name="T4" fmla="*/ 141 w 204"/>
                    <a:gd name="T5" fmla="*/ 175 h 249"/>
                    <a:gd name="T6" fmla="*/ 108 w 204"/>
                    <a:gd name="T7" fmla="*/ 149 h 249"/>
                    <a:gd name="T8" fmla="*/ 65 w 204"/>
                    <a:gd name="T9" fmla="*/ 138 h 249"/>
                    <a:gd name="T10" fmla="*/ 6 w 204"/>
                    <a:gd name="T11" fmla="*/ 73 h 249"/>
                    <a:gd name="T12" fmla="*/ 108 w 204"/>
                    <a:gd name="T13" fmla="*/ 0 h 249"/>
                    <a:gd name="T14" fmla="*/ 198 w 204"/>
                    <a:gd name="T15" fmla="*/ 70 h 249"/>
                    <a:gd name="T16" fmla="*/ 136 w 204"/>
                    <a:gd name="T17" fmla="*/ 70 h 249"/>
                    <a:gd name="T18" fmla="*/ 102 w 204"/>
                    <a:gd name="T19" fmla="*/ 42 h 249"/>
                    <a:gd name="T20" fmla="*/ 68 w 204"/>
                    <a:gd name="T21" fmla="*/ 65 h 249"/>
                    <a:gd name="T22" fmla="*/ 99 w 204"/>
                    <a:gd name="T23" fmla="*/ 90 h 249"/>
                    <a:gd name="T24" fmla="*/ 141 w 204"/>
                    <a:gd name="T25" fmla="*/ 101 h 249"/>
                    <a:gd name="T26" fmla="*/ 203 w 204"/>
                    <a:gd name="T27" fmla="*/ 166 h 249"/>
                    <a:gd name="T28" fmla="*/ 96 w 204"/>
                    <a:gd name="T29" fmla="*/ 248 h 249"/>
                    <a:gd name="T30" fmla="*/ 17 w 204"/>
                    <a:gd name="T31" fmla="*/ 220 h 249"/>
                    <a:gd name="T32" fmla="*/ 0 w 204"/>
                    <a:gd name="T33" fmla="*/ 175 h 249"/>
                    <a:gd name="T34" fmla="*/ 65 w 204"/>
                    <a:gd name="T35" fmla="*/ 175 h 249"/>
                    <a:gd name="T36" fmla="*/ 65 w 204"/>
                    <a:gd name="T37" fmla="*/ 17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4" h="249">
                      <a:moveTo>
                        <a:pt x="65" y="172"/>
                      </a:moveTo>
                      <a:cubicBezTo>
                        <a:pt x="65" y="186"/>
                        <a:pt x="76" y="203"/>
                        <a:pt x="105" y="203"/>
                      </a:cubicBezTo>
                      <a:cubicBezTo>
                        <a:pt x="130" y="203"/>
                        <a:pt x="141" y="189"/>
                        <a:pt x="141" y="175"/>
                      </a:cubicBezTo>
                      <a:cubicBezTo>
                        <a:pt x="141" y="164"/>
                        <a:pt x="136" y="155"/>
                        <a:pt x="108" y="149"/>
                      </a:cubicBezTo>
                      <a:lnTo>
                        <a:pt x="65" y="138"/>
                      </a:lnTo>
                      <a:cubicBezTo>
                        <a:pt x="45" y="132"/>
                        <a:pt x="6" y="121"/>
                        <a:pt x="6" y="73"/>
                      </a:cubicBezTo>
                      <a:cubicBezTo>
                        <a:pt x="6" y="28"/>
                        <a:pt x="48" y="0"/>
                        <a:pt x="108" y="0"/>
                      </a:cubicBezTo>
                      <a:cubicBezTo>
                        <a:pt x="155" y="0"/>
                        <a:pt x="195" y="22"/>
                        <a:pt x="198" y="70"/>
                      </a:cubicBezTo>
                      <a:lnTo>
                        <a:pt x="136" y="70"/>
                      </a:lnTo>
                      <a:cubicBezTo>
                        <a:pt x="133" y="45"/>
                        <a:pt x="113" y="42"/>
                        <a:pt x="102" y="42"/>
                      </a:cubicBezTo>
                      <a:cubicBezTo>
                        <a:pt x="82" y="42"/>
                        <a:pt x="68" y="51"/>
                        <a:pt x="68" y="65"/>
                      </a:cubicBezTo>
                      <a:cubicBezTo>
                        <a:pt x="68" y="82"/>
                        <a:pt x="79" y="85"/>
                        <a:pt x="99" y="90"/>
                      </a:cubicBezTo>
                      <a:lnTo>
                        <a:pt x="141" y="101"/>
                      </a:lnTo>
                      <a:cubicBezTo>
                        <a:pt x="184" y="113"/>
                        <a:pt x="203" y="135"/>
                        <a:pt x="203" y="166"/>
                      </a:cubicBezTo>
                      <a:cubicBezTo>
                        <a:pt x="203" y="206"/>
                        <a:pt x="170" y="248"/>
                        <a:pt x="96" y="248"/>
                      </a:cubicBezTo>
                      <a:cubicBezTo>
                        <a:pt x="65" y="248"/>
                        <a:pt x="37" y="243"/>
                        <a:pt x="17" y="220"/>
                      </a:cubicBezTo>
                      <a:cubicBezTo>
                        <a:pt x="3" y="203"/>
                        <a:pt x="0" y="186"/>
                        <a:pt x="0" y="175"/>
                      </a:cubicBezTo>
                      <a:lnTo>
                        <a:pt x="65" y="175"/>
                      </a:lnTo>
                      <a:lnTo>
                        <a:pt x="65" y="172"/>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34" name="Freeform 48">
                  <a:extLst>
                    <a:ext uri="{FF2B5EF4-FFF2-40B4-BE49-F238E27FC236}">
                      <a16:creationId xmlns:a16="http://schemas.microsoft.com/office/drawing/2014/main" id="{78AD6BD7-085F-4422-A1E2-28F91A38E5A6}"/>
                    </a:ext>
                  </a:extLst>
                </p:cNvPr>
                <p:cNvSpPr>
                  <a:spLocks noChangeArrowheads="1"/>
                </p:cNvSpPr>
                <p:nvPr/>
              </p:nvSpPr>
              <p:spPr bwMode="auto">
                <a:xfrm>
                  <a:off x="1611313" y="2744788"/>
                  <a:ext cx="61912" cy="111125"/>
                </a:xfrm>
                <a:custGeom>
                  <a:avLst/>
                  <a:gdLst>
                    <a:gd name="T0" fmla="*/ 169 w 170"/>
                    <a:gd name="T1" fmla="*/ 299 h 308"/>
                    <a:gd name="T2" fmla="*/ 116 w 170"/>
                    <a:gd name="T3" fmla="*/ 307 h 308"/>
                    <a:gd name="T4" fmla="*/ 45 w 170"/>
                    <a:gd name="T5" fmla="*/ 245 h 308"/>
                    <a:gd name="T6" fmla="*/ 45 w 170"/>
                    <a:gd name="T7" fmla="*/ 115 h 308"/>
                    <a:gd name="T8" fmla="*/ 0 w 170"/>
                    <a:gd name="T9" fmla="*/ 115 h 308"/>
                    <a:gd name="T10" fmla="*/ 0 w 170"/>
                    <a:gd name="T11" fmla="*/ 70 h 308"/>
                    <a:gd name="T12" fmla="*/ 45 w 170"/>
                    <a:gd name="T13" fmla="*/ 70 h 308"/>
                    <a:gd name="T14" fmla="*/ 45 w 170"/>
                    <a:gd name="T15" fmla="*/ 25 h 308"/>
                    <a:gd name="T16" fmla="*/ 113 w 170"/>
                    <a:gd name="T17" fmla="*/ 0 h 308"/>
                    <a:gd name="T18" fmla="*/ 113 w 170"/>
                    <a:gd name="T19" fmla="*/ 70 h 308"/>
                    <a:gd name="T20" fmla="*/ 169 w 170"/>
                    <a:gd name="T21" fmla="*/ 70 h 308"/>
                    <a:gd name="T22" fmla="*/ 169 w 170"/>
                    <a:gd name="T23" fmla="*/ 115 h 308"/>
                    <a:gd name="T24" fmla="*/ 113 w 170"/>
                    <a:gd name="T25" fmla="*/ 115 h 308"/>
                    <a:gd name="T26" fmla="*/ 113 w 170"/>
                    <a:gd name="T27" fmla="*/ 220 h 308"/>
                    <a:gd name="T28" fmla="*/ 144 w 170"/>
                    <a:gd name="T29" fmla="*/ 254 h 308"/>
                    <a:gd name="T30" fmla="*/ 167 w 170"/>
                    <a:gd name="T31" fmla="*/ 254 h 308"/>
                    <a:gd name="T32" fmla="*/ 167 w 170"/>
                    <a:gd name="T33" fmla="*/ 299 h 308"/>
                    <a:gd name="T34" fmla="*/ 169 w 170"/>
                    <a:gd name="T35" fmla="*/ 299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0" h="308">
                      <a:moveTo>
                        <a:pt x="169" y="299"/>
                      </a:moveTo>
                      <a:cubicBezTo>
                        <a:pt x="147" y="305"/>
                        <a:pt x="127" y="307"/>
                        <a:pt x="116" y="307"/>
                      </a:cubicBezTo>
                      <a:cubicBezTo>
                        <a:pt x="45" y="307"/>
                        <a:pt x="45" y="265"/>
                        <a:pt x="45" y="245"/>
                      </a:cubicBezTo>
                      <a:lnTo>
                        <a:pt x="45" y="115"/>
                      </a:lnTo>
                      <a:lnTo>
                        <a:pt x="0" y="115"/>
                      </a:lnTo>
                      <a:lnTo>
                        <a:pt x="0" y="70"/>
                      </a:lnTo>
                      <a:lnTo>
                        <a:pt x="45" y="70"/>
                      </a:lnTo>
                      <a:lnTo>
                        <a:pt x="45" y="25"/>
                      </a:lnTo>
                      <a:lnTo>
                        <a:pt x="113" y="0"/>
                      </a:lnTo>
                      <a:lnTo>
                        <a:pt x="113" y="70"/>
                      </a:lnTo>
                      <a:lnTo>
                        <a:pt x="169" y="70"/>
                      </a:lnTo>
                      <a:lnTo>
                        <a:pt x="169" y="115"/>
                      </a:lnTo>
                      <a:lnTo>
                        <a:pt x="113" y="115"/>
                      </a:lnTo>
                      <a:lnTo>
                        <a:pt x="113" y="220"/>
                      </a:lnTo>
                      <a:cubicBezTo>
                        <a:pt x="113" y="242"/>
                        <a:pt x="113" y="254"/>
                        <a:pt x="144" y="254"/>
                      </a:cubicBezTo>
                      <a:cubicBezTo>
                        <a:pt x="155" y="254"/>
                        <a:pt x="158" y="254"/>
                        <a:pt x="167" y="254"/>
                      </a:cubicBezTo>
                      <a:lnTo>
                        <a:pt x="167" y="299"/>
                      </a:lnTo>
                      <a:lnTo>
                        <a:pt x="169" y="29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35" name="Freeform 49">
                  <a:extLst>
                    <a:ext uri="{FF2B5EF4-FFF2-40B4-BE49-F238E27FC236}">
                      <a16:creationId xmlns:a16="http://schemas.microsoft.com/office/drawing/2014/main" id="{7B1DDBE1-3C62-45AD-8BCC-0E51421069FA}"/>
                    </a:ext>
                  </a:extLst>
                </p:cNvPr>
                <p:cNvSpPr>
                  <a:spLocks noChangeArrowheads="1"/>
                </p:cNvSpPr>
                <p:nvPr/>
              </p:nvSpPr>
              <p:spPr bwMode="auto">
                <a:xfrm>
                  <a:off x="1687513" y="2767013"/>
                  <a:ext cx="87312" cy="88900"/>
                </a:xfrm>
                <a:custGeom>
                  <a:avLst/>
                  <a:gdLst>
                    <a:gd name="T0" fmla="*/ 121 w 243"/>
                    <a:gd name="T1" fmla="*/ 0 h 249"/>
                    <a:gd name="T2" fmla="*/ 242 w 243"/>
                    <a:gd name="T3" fmla="*/ 124 h 249"/>
                    <a:gd name="T4" fmla="*/ 118 w 243"/>
                    <a:gd name="T5" fmla="*/ 248 h 249"/>
                    <a:gd name="T6" fmla="*/ 0 w 243"/>
                    <a:gd name="T7" fmla="*/ 124 h 249"/>
                    <a:gd name="T8" fmla="*/ 121 w 243"/>
                    <a:gd name="T9" fmla="*/ 0 h 249"/>
                    <a:gd name="T10" fmla="*/ 121 w 243"/>
                    <a:gd name="T11" fmla="*/ 200 h 249"/>
                    <a:gd name="T12" fmla="*/ 172 w 243"/>
                    <a:gd name="T13" fmla="*/ 121 h 249"/>
                    <a:gd name="T14" fmla="*/ 121 w 243"/>
                    <a:gd name="T15" fmla="*/ 48 h 249"/>
                    <a:gd name="T16" fmla="*/ 70 w 243"/>
                    <a:gd name="T17" fmla="*/ 127 h 249"/>
                    <a:gd name="T18" fmla="*/ 121 w 243"/>
                    <a:gd name="T19" fmla="*/ 200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3" h="249">
                      <a:moveTo>
                        <a:pt x="121" y="0"/>
                      </a:moveTo>
                      <a:cubicBezTo>
                        <a:pt x="206" y="0"/>
                        <a:pt x="242" y="56"/>
                        <a:pt x="242" y="124"/>
                      </a:cubicBezTo>
                      <a:cubicBezTo>
                        <a:pt x="242" y="189"/>
                        <a:pt x="206" y="248"/>
                        <a:pt x="118" y="248"/>
                      </a:cubicBezTo>
                      <a:cubicBezTo>
                        <a:pt x="50" y="248"/>
                        <a:pt x="0" y="206"/>
                        <a:pt x="0" y="124"/>
                      </a:cubicBezTo>
                      <a:cubicBezTo>
                        <a:pt x="0" y="68"/>
                        <a:pt x="28" y="0"/>
                        <a:pt x="121" y="0"/>
                      </a:cubicBezTo>
                      <a:close/>
                      <a:moveTo>
                        <a:pt x="121" y="200"/>
                      </a:moveTo>
                      <a:cubicBezTo>
                        <a:pt x="152" y="200"/>
                        <a:pt x="172" y="183"/>
                        <a:pt x="172" y="121"/>
                      </a:cubicBezTo>
                      <a:cubicBezTo>
                        <a:pt x="172" y="90"/>
                        <a:pt x="166" y="48"/>
                        <a:pt x="121" y="48"/>
                      </a:cubicBezTo>
                      <a:cubicBezTo>
                        <a:pt x="70" y="48"/>
                        <a:pt x="70" y="107"/>
                        <a:pt x="70" y="127"/>
                      </a:cubicBezTo>
                      <a:cubicBezTo>
                        <a:pt x="70" y="178"/>
                        <a:pt x="87" y="200"/>
                        <a:pt x="121" y="200"/>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36" name="Freeform 50">
                  <a:extLst>
                    <a:ext uri="{FF2B5EF4-FFF2-40B4-BE49-F238E27FC236}">
                      <a16:creationId xmlns:a16="http://schemas.microsoft.com/office/drawing/2014/main" id="{47D56C84-F04A-48DA-82A1-9720E28279B8}"/>
                    </a:ext>
                  </a:extLst>
                </p:cNvPr>
                <p:cNvSpPr>
                  <a:spLocks noChangeArrowheads="1"/>
                </p:cNvSpPr>
                <p:nvPr/>
              </p:nvSpPr>
              <p:spPr bwMode="auto">
                <a:xfrm>
                  <a:off x="1801813" y="2765425"/>
                  <a:ext cx="134937" cy="88900"/>
                </a:xfrm>
                <a:custGeom>
                  <a:avLst/>
                  <a:gdLst>
                    <a:gd name="T0" fmla="*/ 3 w 376"/>
                    <a:gd name="T1" fmla="*/ 51 h 247"/>
                    <a:gd name="T2" fmla="*/ 0 w 376"/>
                    <a:gd name="T3" fmla="*/ 6 h 247"/>
                    <a:gd name="T4" fmla="*/ 67 w 376"/>
                    <a:gd name="T5" fmla="*/ 6 h 247"/>
                    <a:gd name="T6" fmla="*/ 70 w 376"/>
                    <a:gd name="T7" fmla="*/ 37 h 247"/>
                    <a:gd name="T8" fmla="*/ 144 w 376"/>
                    <a:gd name="T9" fmla="*/ 0 h 247"/>
                    <a:gd name="T10" fmla="*/ 217 w 376"/>
                    <a:gd name="T11" fmla="*/ 45 h 247"/>
                    <a:gd name="T12" fmla="*/ 293 w 376"/>
                    <a:gd name="T13" fmla="*/ 3 h 247"/>
                    <a:gd name="T14" fmla="*/ 364 w 376"/>
                    <a:gd name="T15" fmla="*/ 40 h 247"/>
                    <a:gd name="T16" fmla="*/ 375 w 376"/>
                    <a:gd name="T17" fmla="*/ 110 h 247"/>
                    <a:gd name="T18" fmla="*/ 375 w 376"/>
                    <a:gd name="T19" fmla="*/ 243 h 247"/>
                    <a:gd name="T20" fmla="*/ 304 w 376"/>
                    <a:gd name="T21" fmla="*/ 243 h 247"/>
                    <a:gd name="T22" fmla="*/ 304 w 376"/>
                    <a:gd name="T23" fmla="*/ 104 h 247"/>
                    <a:gd name="T24" fmla="*/ 265 w 376"/>
                    <a:gd name="T25" fmla="*/ 51 h 247"/>
                    <a:gd name="T26" fmla="*/ 223 w 376"/>
                    <a:gd name="T27" fmla="*/ 124 h 247"/>
                    <a:gd name="T28" fmla="*/ 223 w 376"/>
                    <a:gd name="T29" fmla="*/ 243 h 247"/>
                    <a:gd name="T30" fmla="*/ 152 w 376"/>
                    <a:gd name="T31" fmla="*/ 243 h 247"/>
                    <a:gd name="T32" fmla="*/ 152 w 376"/>
                    <a:gd name="T33" fmla="*/ 104 h 247"/>
                    <a:gd name="T34" fmla="*/ 113 w 376"/>
                    <a:gd name="T35" fmla="*/ 54 h 247"/>
                    <a:gd name="T36" fmla="*/ 70 w 376"/>
                    <a:gd name="T37" fmla="*/ 107 h 247"/>
                    <a:gd name="T38" fmla="*/ 70 w 376"/>
                    <a:gd name="T39" fmla="*/ 246 h 247"/>
                    <a:gd name="T40" fmla="*/ 3 w 376"/>
                    <a:gd name="T41" fmla="*/ 246 h 247"/>
                    <a:gd name="T42" fmla="*/ 3 w 376"/>
                    <a:gd name="T43" fmla="*/ 51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76" h="247">
                      <a:moveTo>
                        <a:pt x="3" y="51"/>
                      </a:moveTo>
                      <a:cubicBezTo>
                        <a:pt x="3" y="37"/>
                        <a:pt x="3" y="23"/>
                        <a:pt x="0" y="6"/>
                      </a:cubicBezTo>
                      <a:lnTo>
                        <a:pt x="67" y="6"/>
                      </a:lnTo>
                      <a:lnTo>
                        <a:pt x="70" y="37"/>
                      </a:lnTo>
                      <a:cubicBezTo>
                        <a:pt x="79" y="25"/>
                        <a:pt x="96" y="0"/>
                        <a:pt x="144" y="0"/>
                      </a:cubicBezTo>
                      <a:cubicBezTo>
                        <a:pt x="197" y="0"/>
                        <a:pt x="214" y="34"/>
                        <a:pt x="217" y="45"/>
                      </a:cubicBezTo>
                      <a:cubicBezTo>
                        <a:pt x="237" y="9"/>
                        <a:pt x="268" y="3"/>
                        <a:pt x="293" y="3"/>
                      </a:cubicBezTo>
                      <a:cubicBezTo>
                        <a:pt x="341" y="3"/>
                        <a:pt x="361" y="31"/>
                        <a:pt x="364" y="40"/>
                      </a:cubicBezTo>
                      <a:cubicBezTo>
                        <a:pt x="375" y="59"/>
                        <a:pt x="375" y="88"/>
                        <a:pt x="375" y="110"/>
                      </a:cubicBezTo>
                      <a:lnTo>
                        <a:pt x="375" y="243"/>
                      </a:lnTo>
                      <a:lnTo>
                        <a:pt x="304" y="243"/>
                      </a:lnTo>
                      <a:lnTo>
                        <a:pt x="304" y="104"/>
                      </a:lnTo>
                      <a:cubicBezTo>
                        <a:pt x="304" y="79"/>
                        <a:pt x="302" y="51"/>
                        <a:pt x="265" y="51"/>
                      </a:cubicBezTo>
                      <a:cubicBezTo>
                        <a:pt x="223" y="51"/>
                        <a:pt x="223" y="90"/>
                        <a:pt x="223" y="124"/>
                      </a:cubicBezTo>
                      <a:lnTo>
                        <a:pt x="223" y="243"/>
                      </a:lnTo>
                      <a:lnTo>
                        <a:pt x="152" y="243"/>
                      </a:lnTo>
                      <a:lnTo>
                        <a:pt x="152" y="104"/>
                      </a:lnTo>
                      <a:cubicBezTo>
                        <a:pt x="152" y="88"/>
                        <a:pt x="152" y="54"/>
                        <a:pt x="113" y="54"/>
                      </a:cubicBezTo>
                      <a:cubicBezTo>
                        <a:pt x="70" y="54"/>
                        <a:pt x="70" y="90"/>
                        <a:pt x="70" y="107"/>
                      </a:cubicBezTo>
                      <a:lnTo>
                        <a:pt x="70" y="246"/>
                      </a:lnTo>
                      <a:lnTo>
                        <a:pt x="3" y="246"/>
                      </a:lnTo>
                      <a:lnTo>
                        <a:pt x="3" y="51"/>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37" name="Freeform 51">
                  <a:extLst>
                    <a:ext uri="{FF2B5EF4-FFF2-40B4-BE49-F238E27FC236}">
                      <a16:creationId xmlns:a16="http://schemas.microsoft.com/office/drawing/2014/main" id="{7FD36E36-4869-4CDF-95A8-460CFD37FBEB}"/>
                    </a:ext>
                  </a:extLst>
                </p:cNvPr>
                <p:cNvSpPr>
                  <a:spLocks noChangeArrowheads="1"/>
                </p:cNvSpPr>
                <p:nvPr/>
              </p:nvSpPr>
              <p:spPr bwMode="auto">
                <a:xfrm>
                  <a:off x="1963738" y="2765425"/>
                  <a:ext cx="80962" cy="88900"/>
                </a:xfrm>
                <a:custGeom>
                  <a:avLst/>
                  <a:gdLst>
                    <a:gd name="T0" fmla="*/ 116 w 227"/>
                    <a:gd name="T1" fmla="*/ 203 h 249"/>
                    <a:gd name="T2" fmla="*/ 156 w 227"/>
                    <a:gd name="T3" fmla="*/ 169 h 249"/>
                    <a:gd name="T4" fmla="*/ 218 w 227"/>
                    <a:gd name="T5" fmla="*/ 169 h 249"/>
                    <a:gd name="T6" fmla="*/ 195 w 227"/>
                    <a:gd name="T7" fmla="*/ 220 h 249"/>
                    <a:gd name="T8" fmla="*/ 113 w 227"/>
                    <a:gd name="T9" fmla="*/ 248 h 249"/>
                    <a:gd name="T10" fmla="*/ 31 w 227"/>
                    <a:gd name="T11" fmla="*/ 220 h 249"/>
                    <a:gd name="T12" fmla="*/ 0 w 227"/>
                    <a:gd name="T13" fmla="*/ 130 h 249"/>
                    <a:gd name="T14" fmla="*/ 48 w 227"/>
                    <a:gd name="T15" fmla="*/ 20 h 249"/>
                    <a:gd name="T16" fmla="*/ 113 w 227"/>
                    <a:gd name="T17" fmla="*/ 0 h 249"/>
                    <a:gd name="T18" fmla="*/ 209 w 227"/>
                    <a:gd name="T19" fmla="*/ 56 h 249"/>
                    <a:gd name="T20" fmla="*/ 223 w 227"/>
                    <a:gd name="T21" fmla="*/ 141 h 249"/>
                    <a:gd name="T22" fmla="*/ 68 w 227"/>
                    <a:gd name="T23" fmla="*/ 141 h 249"/>
                    <a:gd name="T24" fmla="*/ 116 w 227"/>
                    <a:gd name="T25" fmla="*/ 203 h 249"/>
                    <a:gd name="T26" fmla="*/ 156 w 227"/>
                    <a:gd name="T27" fmla="*/ 99 h 249"/>
                    <a:gd name="T28" fmla="*/ 116 w 227"/>
                    <a:gd name="T29" fmla="*/ 45 h 249"/>
                    <a:gd name="T30" fmla="*/ 71 w 227"/>
                    <a:gd name="T31" fmla="*/ 99 h 249"/>
                    <a:gd name="T32" fmla="*/ 156 w 227"/>
                    <a:gd name="T33" fmla="*/ 99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7" h="249">
                      <a:moveTo>
                        <a:pt x="116" y="203"/>
                      </a:moveTo>
                      <a:cubicBezTo>
                        <a:pt x="133" y="203"/>
                        <a:pt x="150" y="198"/>
                        <a:pt x="156" y="169"/>
                      </a:cubicBezTo>
                      <a:lnTo>
                        <a:pt x="218" y="169"/>
                      </a:lnTo>
                      <a:cubicBezTo>
                        <a:pt x="218" y="181"/>
                        <a:pt x="215" y="200"/>
                        <a:pt x="195" y="220"/>
                      </a:cubicBezTo>
                      <a:cubicBezTo>
                        <a:pt x="178" y="237"/>
                        <a:pt x="147" y="248"/>
                        <a:pt x="113" y="248"/>
                      </a:cubicBezTo>
                      <a:cubicBezTo>
                        <a:pt x="94" y="248"/>
                        <a:pt x="54" y="246"/>
                        <a:pt x="31" y="220"/>
                      </a:cubicBezTo>
                      <a:cubicBezTo>
                        <a:pt x="9" y="198"/>
                        <a:pt x="0" y="167"/>
                        <a:pt x="0" y="130"/>
                      </a:cubicBezTo>
                      <a:cubicBezTo>
                        <a:pt x="0" y="93"/>
                        <a:pt x="9" y="45"/>
                        <a:pt x="48" y="20"/>
                      </a:cubicBezTo>
                      <a:cubicBezTo>
                        <a:pt x="65" y="9"/>
                        <a:pt x="88" y="0"/>
                        <a:pt x="113" y="0"/>
                      </a:cubicBezTo>
                      <a:cubicBezTo>
                        <a:pt x="147" y="0"/>
                        <a:pt x="187" y="14"/>
                        <a:pt x="209" y="56"/>
                      </a:cubicBezTo>
                      <a:cubicBezTo>
                        <a:pt x="226" y="88"/>
                        <a:pt x="223" y="124"/>
                        <a:pt x="223" y="141"/>
                      </a:cubicBezTo>
                      <a:lnTo>
                        <a:pt x="68" y="141"/>
                      </a:lnTo>
                      <a:cubicBezTo>
                        <a:pt x="68" y="155"/>
                        <a:pt x="68" y="203"/>
                        <a:pt x="116" y="203"/>
                      </a:cubicBezTo>
                      <a:close/>
                      <a:moveTo>
                        <a:pt x="156" y="99"/>
                      </a:moveTo>
                      <a:cubicBezTo>
                        <a:pt x="156" y="88"/>
                        <a:pt x="156" y="45"/>
                        <a:pt x="116" y="45"/>
                      </a:cubicBezTo>
                      <a:cubicBezTo>
                        <a:pt x="85" y="45"/>
                        <a:pt x="74" y="71"/>
                        <a:pt x="71" y="99"/>
                      </a:cubicBezTo>
                      <a:lnTo>
                        <a:pt x="156" y="99"/>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38" name="Freeform 52">
                  <a:extLst>
                    <a:ext uri="{FF2B5EF4-FFF2-40B4-BE49-F238E27FC236}">
                      <a16:creationId xmlns:a16="http://schemas.microsoft.com/office/drawing/2014/main" id="{C7F7AF45-7568-47BF-8076-346EDE9EC7B7}"/>
                    </a:ext>
                  </a:extLst>
                </p:cNvPr>
                <p:cNvSpPr>
                  <a:spLocks noChangeArrowheads="1"/>
                </p:cNvSpPr>
                <p:nvPr/>
              </p:nvSpPr>
              <p:spPr bwMode="auto">
                <a:xfrm>
                  <a:off x="2068513" y="2767013"/>
                  <a:ext cx="52387" cy="87312"/>
                </a:xfrm>
                <a:custGeom>
                  <a:avLst/>
                  <a:gdLst>
                    <a:gd name="T0" fmla="*/ 3 w 145"/>
                    <a:gd name="T1" fmla="*/ 62 h 241"/>
                    <a:gd name="T2" fmla="*/ 0 w 145"/>
                    <a:gd name="T3" fmla="*/ 3 h 241"/>
                    <a:gd name="T4" fmla="*/ 65 w 145"/>
                    <a:gd name="T5" fmla="*/ 3 h 241"/>
                    <a:gd name="T6" fmla="*/ 65 w 145"/>
                    <a:gd name="T7" fmla="*/ 48 h 241"/>
                    <a:gd name="T8" fmla="*/ 144 w 145"/>
                    <a:gd name="T9" fmla="*/ 3 h 241"/>
                    <a:gd name="T10" fmla="*/ 144 w 145"/>
                    <a:gd name="T11" fmla="*/ 65 h 241"/>
                    <a:gd name="T12" fmla="*/ 71 w 145"/>
                    <a:gd name="T13" fmla="*/ 124 h 241"/>
                    <a:gd name="T14" fmla="*/ 71 w 145"/>
                    <a:gd name="T15" fmla="*/ 240 h 241"/>
                    <a:gd name="T16" fmla="*/ 3 w 145"/>
                    <a:gd name="T17" fmla="*/ 240 h 241"/>
                    <a:gd name="T18" fmla="*/ 3 w 145"/>
                    <a:gd name="T19" fmla="*/ 62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5" h="241">
                      <a:moveTo>
                        <a:pt x="3" y="62"/>
                      </a:moveTo>
                      <a:cubicBezTo>
                        <a:pt x="3" y="51"/>
                        <a:pt x="0" y="17"/>
                        <a:pt x="0" y="3"/>
                      </a:cubicBezTo>
                      <a:lnTo>
                        <a:pt x="65" y="3"/>
                      </a:lnTo>
                      <a:lnTo>
                        <a:pt x="65" y="48"/>
                      </a:lnTo>
                      <a:cubicBezTo>
                        <a:pt x="73" y="28"/>
                        <a:pt x="90" y="0"/>
                        <a:pt x="144" y="3"/>
                      </a:cubicBezTo>
                      <a:lnTo>
                        <a:pt x="144" y="65"/>
                      </a:lnTo>
                      <a:cubicBezTo>
                        <a:pt x="73" y="59"/>
                        <a:pt x="71" y="93"/>
                        <a:pt x="71" y="124"/>
                      </a:cubicBezTo>
                      <a:lnTo>
                        <a:pt x="71" y="240"/>
                      </a:lnTo>
                      <a:lnTo>
                        <a:pt x="3" y="240"/>
                      </a:lnTo>
                      <a:lnTo>
                        <a:pt x="3" y="62"/>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grpSp>
            <p:nvGrpSpPr>
              <p:cNvPr id="311" name="Group 310">
                <a:extLst>
                  <a:ext uri="{FF2B5EF4-FFF2-40B4-BE49-F238E27FC236}">
                    <a16:creationId xmlns:a16="http://schemas.microsoft.com/office/drawing/2014/main" id="{06F30077-62D6-463D-A8E8-02E647271B24}"/>
                  </a:ext>
                </a:extLst>
              </p:cNvPr>
              <p:cNvGrpSpPr/>
              <p:nvPr/>
            </p:nvGrpSpPr>
            <p:grpSpPr>
              <a:xfrm>
                <a:off x="5624195" y="3037168"/>
                <a:ext cx="760412" cy="123825"/>
                <a:chOff x="1328738" y="2940050"/>
                <a:chExt cx="760412" cy="123825"/>
              </a:xfrm>
              <a:solidFill>
                <a:srgbClr val="5F5F5F"/>
              </a:solidFill>
            </p:grpSpPr>
            <p:sp>
              <p:nvSpPr>
                <p:cNvPr id="322" name="Freeform 53">
                  <a:extLst>
                    <a:ext uri="{FF2B5EF4-FFF2-40B4-BE49-F238E27FC236}">
                      <a16:creationId xmlns:a16="http://schemas.microsoft.com/office/drawing/2014/main" id="{29396C98-FD49-463C-83A9-1A411B74B2E7}"/>
                    </a:ext>
                  </a:extLst>
                </p:cNvPr>
                <p:cNvSpPr>
                  <a:spLocks noChangeArrowheads="1"/>
                </p:cNvSpPr>
                <p:nvPr/>
              </p:nvSpPr>
              <p:spPr bwMode="auto">
                <a:xfrm>
                  <a:off x="1328738" y="2940050"/>
                  <a:ext cx="85725" cy="120650"/>
                </a:xfrm>
                <a:custGeom>
                  <a:avLst/>
                  <a:gdLst>
                    <a:gd name="T0" fmla="*/ 0 w 239"/>
                    <a:gd name="T1" fmla="*/ 0 h 336"/>
                    <a:gd name="T2" fmla="*/ 102 w 239"/>
                    <a:gd name="T3" fmla="*/ 0 h 336"/>
                    <a:gd name="T4" fmla="*/ 218 w 239"/>
                    <a:gd name="T5" fmla="*/ 36 h 336"/>
                    <a:gd name="T6" fmla="*/ 238 w 239"/>
                    <a:gd name="T7" fmla="*/ 98 h 336"/>
                    <a:gd name="T8" fmla="*/ 195 w 239"/>
                    <a:gd name="T9" fmla="*/ 189 h 336"/>
                    <a:gd name="T10" fmla="*/ 119 w 239"/>
                    <a:gd name="T11" fmla="*/ 206 h 336"/>
                    <a:gd name="T12" fmla="*/ 74 w 239"/>
                    <a:gd name="T13" fmla="*/ 206 h 336"/>
                    <a:gd name="T14" fmla="*/ 74 w 239"/>
                    <a:gd name="T15" fmla="*/ 335 h 336"/>
                    <a:gd name="T16" fmla="*/ 0 w 239"/>
                    <a:gd name="T17" fmla="*/ 335 h 336"/>
                    <a:gd name="T18" fmla="*/ 0 w 239"/>
                    <a:gd name="T19" fmla="*/ 0 h 336"/>
                    <a:gd name="T20" fmla="*/ 71 w 239"/>
                    <a:gd name="T21" fmla="*/ 152 h 336"/>
                    <a:gd name="T22" fmla="*/ 99 w 239"/>
                    <a:gd name="T23" fmla="*/ 152 h 336"/>
                    <a:gd name="T24" fmla="*/ 167 w 239"/>
                    <a:gd name="T25" fmla="*/ 101 h 336"/>
                    <a:gd name="T26" fmla="*/ 108 w 239"/>
                    <a:gd name="T27" fmla="*/ 56 h 336"/>
                    <a:gd name="T28" fmla="*/ 71 w 239"/>
                    <a:gd name="T29" fmla="*/ 56 h 336"/>
                    <a:gd name="T30" fmla="*/ 71 w 239"/>
                    <a:gd name="T31" fmla="*/ 152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39" h="336">
                      <a:moveTo>
                        <a:pt x="0" y="0"/>
                      </a:moveTo>
                      <a:lnTo>
                        <a:pt x="102" y="0"/>
                      </a:lnTo>
                      <a:cubicBezTo>
                        <a:pt x="150" y="0"/>
                        <a:pt x="190" y="2"/>
                        <a:pt x="218" y="36"/>
                      </a:cubicBezTo>
                      <a:cubicBezTo>
                        <a:pt x="235" y="59"/>
                        <a:pt x="238" y="81"/>
                        <a:pt x="238" y="98"/>
                      </a:cubicBezTo>
                      <a:cubicBezTo>
                        <a:pt x="238" y="138"/>
                        <a:pt x="221" y="169"/>
                        <a:pt x="195" y="189"/>
                      </a:cubicBezTo>
                      <a:cubicBezTo>
                        <a:pt x="170" y="206"/>
                        <a:pt x="136" y="206"/>
                        <a:pt x="119" y="206"/>
                      </a:cubicBezTo>
                      <a:lnTo>
                        <a:pt x="74" y="206"/>
                      </a:lnTo>
                      <a:lnTo>
                        <a:pt x="74" y="335"/>
                      </a:lnTo>
                      <a:lnTo>
                        <a:pt x="0" y="335"/>
                      </a:lnTo>
                      <a:lnTo>
                        <a:pt x="0" y="0"/>
                      </a:lnTo>
                      <a:close/>
                      <a:moveTo>
                        <a:pt x="71" y="152"/>
                      </a:moveTo>
                      <a:lnTo>
                        <a:pt x="99" y="152"/>
                      </a:lnTo>
                      <a:cubicBezTo>
                        <a:pt x="122" y="152"/>
                        <a:pt x="167" y="152"/>
                        <a:pt x="167" y="101"/>
                      </a:cubicBezTo>
                      <a:cubicBezTo>
                        <a:pt x="167" y="56"/>
                        <a:pt x="127" y="56"/>
                        <a:pt x="108" y="56"/>
                      </a:cubicBezTo>
                      <a:lnTo>
                        <a:pt x="71" y="56"/>
                      </a:lnTo>
                      <a:lnTo>
                        <a:pt x="71" y="152"/>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24" name="Freeform 54">
                  <a:extLst>
                    <a:ext uri="{FF2B5EF4-FFF2-40B4-BE49-F238E27FC236}">
                      <a16:creationId xmlns:a16="http://schemas.microsoft.com/office/drawing/2014/main" id="{7E11FE14-C4AF-4132-8A18-839C4BC579D7}"/>
                    </a:ext>
                  </a:extLst>
                </p:cNvPr>
                <p:cNvSpPr>
                  <a:spLocks noChangeArrowheads="1"/>
                </p:cNvSpPr>
                <p:nvPr/>
              </p:nvSpPr>
              <p:spPr bwMode="auto">
                <a:xfrm>
                  <a:off x="1438275" y="2974975"/>
                  <a:ext cx="52388" cy="85725"/>
                </a:xfrm>
                <a:custGeom>
                  <a:avLst/>
                  <a:gdLst>
                    <a:gd name="T0" fmla="*/ 0 w 145"/>
                    <a:gd name="T1" fmla="*/ 2 h 240"/>
                    <a:gd name="T2" fmla="*/ 65 w 145"/>
                    <a:gd name="T3" fmla="*/ 2 h 240"/>
                    <a:gd name="T4" fmla="*/ 65 w 145"/>
                    <a:gd name="T5" fmla="*/ 48 h 240"/>
                    <a:gd name="T6" fmla="*/ 144 w 145"/>
                    <a:gd name="T7" fmla="*/ 2 h 240"/>
                    <a:gd name="T8" fmla="*/ 144 w 145"/>
                    <a:gd name="T9" fmla="*/ 64 h 240"/>
                    <a:gd name="T10" fmla="*/ 71 w 145"/>
                    <a:gd name="T11" fmla="*/ 124 h 240"/>
                    <a:gd name="T12" fmla="*/ 71 w 145"/>
                    <a:gd name="T13" fmla="*/ 239 h 240"/>
                    <a:gd name="T14" fmla="*/ 3 w 145"/>
                    <a:gd name="T15" fmla="*/ 239 h 240"/>
                    <a:gd name="T16" fmla="*/ 3 w 145"/>
                    <a:gd name="T17" fmla="*/ 62 h 240"/>
                    <a:gd name="T18" fmla="*/ 0 w 145"/>
                    <a:gd name="T19" fmla="*/ 2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5" h="240">
                      <a:moveTo>
                        <a:pt x="0" y="2"/>
                      </a:moveTo>
                      <a:lnTo>
                        <a:pt x="65" y="2"/>
                      </a:lnTo>
                      <a:lnTo>
                        <a:pt x="65" y="48"/>
                      </a:lnTo>
                      <a:cubicBezTo>
                        <a:pt x="74" y="28"/>
                        <a:pt x="91" y="0"/>
                        <a:pt x="144" y="2"/>
                      </a:cubicBezTo>
                      <a:lnTo>
                        <a:pt x="144" y="64"/>
                      </a:lnTo>
                      <a:cubicBezTo>
                        <a:pt x="74" y="59"/>
                        <a:pt x="71" y="93"/>
                        <a:pt x="71" y="124"/>
                      </a:cubicBezTo>
                      <a:lnTo>
                        <a:pt x="71" y="239"/>
                      </a:lnTo>
                      <a:lnTo>
                        <a:pt x="3" y="239"/>
                      </a:lnTo>
                      <a:lnTo>
                        <a:pt x="3" y="62"/>
                      </a:lnTo>
                      <a:cubicBezTo>
                        <a:pt x="3" y="50"/>
                        <a:pt x="0" y="16"/>
                        <a:pt x="0" y="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25" name="Freeform 55">
                  <a:extLst>
                    <a:ext uri="{FF2B5EF4-FFF2-40B4-BE49-F238E27FC236}">
                      <a16:creationId xmlns:a16="http://schemas.microsoft.com/office/drawing/2014/main" id="{6E22F770-9B66-4883-AF28-22E88572D002}"/>
                    </a:ext>
                  </a:extLst>
                </p:cNvPr>
                <p:cNvSpPr>
                  <a:spLocks noChangeArrowheads="1"/>
                </p:cNvSpPr>
                <p:nvPr/>
              </p:nvSpPr>
              <p:spPr bwMode="auto">
                <a:xfrm>
                  <a:off x="1503363" y="2974975"/>
                  <a:ext cx="80962" cy="88900"/>
                </a:xfrm>
                <a:custGeom>
                  <a:avLst/>
                  <a:gdLst>
                    <a:gd name="T0" fmla="*/ 116 w 227"/>
                    <a:gd name="T1" fmla="*/ 203 h 249"/>
                    <a:gd name="T2" fmla="*/ 155 w 227"/>
                    <a:gd name="T3" fmla="*/ 169 h 249"/>
                    <a:gd name="T4" fmla="*/ 217 w 227"/>
                    <a:gd name="T5" fmla="*/ 169 h 249"/>
                    <a:gd name="T6" fmla="*/ 195 w 227"/>
                    <a:gd name="T7" fmla="*/ 220 h 249"/>
                    <a:gd name="T8" fmla="*/ 113 w 227"/>
                    <a:gd name="T9" fmla="*/ 248 h 249"/>
                    <a:gd name="T10" fmla="*/ 31 w 227"/>
                    <a:gd name="T11" fmla="*/ 220 h 249"/>
                    <a:gd name="T12" fmla="*/ 0 w 227"/>
                    <a:gd name="T13" fmla="*/ 129 h 249"/>
                    <a:gd name="T14" fmla="*/ 48 w 227"/>
                    <a:gd name="T15" fmla="*/ 19 h 249"/>
                    <a:gd name="T16" fmla="*/ 113 w 227"/>
                    <a:gd name="T17" fmla="*/ 0 h 249"/>
                    <a:gd name="T18" fmla="*/ 209 w 227"/>
                    <a:gd name="T19" fmla="*/ 56 h 249"/>
                    <a:gd name="T20" fmla="*/ 223 w 227"/>
                    <a:gd name="T21" fmla="*/ 141 h 249"/>
                    <a:gd name="T22" fmla="*/ 68 w 227"/>
                    <a:gd name="T23" fmla="*/ 141 h 249"/>
                    <a:gd name="T24" fmla="*/ 116 w 227"/>
                    <a:gd name="T25" fmla="*/ 203 h 249"/>
                    <a:gd name="T26" fmla="*/ 155 w 227"/>
                    <a:gd name="T27" fmla="*/ 96 h 249"/>
                    <a:gd name="T28" fmla="*/ 116 w 227"/>
                    <a:gd name="T29" fmla="*/ 42 h 249"/>
                    <a:gd name="T30" fmla="*/ 71 w 227"/>
                    <a:gd name="T31" fmla="*/ 96 h 249"/>
                    <a:gd name="T32" fmla="*/ 155 w 227"/>
                    <a:gd name="T33" fmla="*/ 96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7" h="249">
                      <a:moveTo>
                        <a:pt x="116" y="203"/>
                      </a:moveTo>
                      <a:cubicBezTo>
                        <a:pt x="133" y="203"/>
                        <a:pt x="150" y="197"/>
                        <a:pt x="155" y="169"/>
                      </a:cubicBezTo>
                      <a:lnTo>
                        <a:pt x="217" y="169"/>
                      </a:lnTo>
                      <a:cubicBezTo>
                        <a:pt x="217" y="180"/>
                        <a:pt x="214" y="200"/>
                        <a:pt x="195" y="220"/>
                      </a:cubicBezTo>
                      <a:cubicBezTo>
                        <a:pt x="178" y="237"/>
                        <a:pt x="147" y="248"/>
                        <a:pt x="113" y="248"/>
                      </a:cubicBezTo>
                      <a:cubicBezTo>
                        <a:pt x="93" y="248"/>
                        <a:pt x="54" y="245"/>
                        <a:pt x="31" y="220"/>
                      </a:cubicBezTo>
                      <a:cubicBezTo>
                        <a:pt x="8" y="197"/>
                        <a:pt x="0" y="166"/>
                        <a:pt x="0" y="129"/>
                      </a:cubicBezTo>
                      <a:cubicBezTo>
                        <a:pt x="0" y="93"/>
                        <a:pt x="8" y="45"/>
                        <a:pt x="48" y="19"/>
                      </a:cubicBezTo>
                      <a:cubicBezTo>
                        <a:pt x="65" y="8"/>
                        <a:pt x="88" y="0"/>
                        <a:pt x="113" y="0"/>
                      </a:cubicBezTo>
                      <a:cubicBezTo>
                        <a:pt x="147" y="0"/>
                        <a:pt x="186" y="14"/>
                        <a:pt x="209" y="56"/>
                      </a:cubicBezTo>
                      <a:cubicBezTo>
                        <a:pt x="226" y="87"/>
                        <a:pt x="223" y="124"/>
                        <a:pt x="223" y="141"/>
                      </a:cubicBezTo>
                      <a:lnTo>
                        <a:pt x="68" y="141"/>
                      </a:lnTo>
                      <a:cubicBezTo>
                        <a:pt x="68" y="155"/>
                        <a:pt x="68" y="203"/>
                        <a:pt x="116" y="203"/>
                      </a:cubicBezTo>
                      <a:close/>
                      <a:moveTo>
                        <a:pt x="155" y="96"/>
                      </a:moveTo>
                      <a:cubicBezTo>
                        <a:pt x="155" y="84"/>
                        <a:pt x="155" y="42"/>
                        <a:pt x="116" y="42"/>
                      </a:cubicBezTo>
                      <a:cubicBezTo>
                        <a:pt x="85" y="42"/>
                        <a:pt x="73" y="67"/>
                        <a:pt x="71" y="96"/>
                      </a:cubicBezTo>
                      <a:lnTo>
                        <a:pt x="155" y="96"/>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26" name="Freeform 56">
                  <a:extLst>
                    <a:ext uri="{FF2B5EF4-FFF2-40B4-BE49-F238E27FC236}">
                      <a16:creationId xmlns:a16="http://schemas.microsoft.com/office/drawing/2014/main" id="{3BD915A2-AE73-4C10-A1A5-41D76969E768}"/>
                    </a:ext>
                  </a:extLst>
                </p:cNvPr>
                <p:cNvSpPr>
                  <a:spLocks noChangeArrowheads="1"/>
                </p:cNvSpPr>
                <p:nvPr/>
              </p:nvSpPr>
              <p:spPr bwMode="auto">
                <a:xfrm>
                  <a:off x="1608138" y="2974975"/>
                  <a:ext cx="134937" cy="88900"/>
                </a:xfrm>
                <a:custGeom>
                  <a:avLst/>
                  <a:gdLst>
                    <a:gd name="T0" fmla="*/ 3 w 376"/>
                    <a:gd name="T1" fmla="*/ 48 h 247"/>
                    <a:gd name="T2" fmla="*/ 0 w 376"/>
                    <a:gd name="T3" fmla="*/ 3 h 247"/>
                    <a:gd name="T4" fmla="*/ 67 w 376"/>
                    <a:gd name="T5" fmla="*/ 3 h 247"/>
                    <a:gd name="T6" fmla="*/ 70 w 376"/>
                    <a:gd name="T7" fmla="*/ 34 h 247"/>
                    <a:gd name="T8" fmla="*/ 144 w 376"/>
                    <a:gd name="T9" fmla="*/ 0 h 247"/>
                    <a:gd name="T10" fmla="*/ 217 w 376"/>
                    <a:gd name="T11" fmla="*/ 46 h 247"/>
                    <a:gd name="T12" fmla="*/ 293 w 376"/>
                    <a:gd name="T13" fmla="*/ 3 h 247"/>
                    <a:gd name="T14" fmla="*/ 364 w 376"/>
                    <a:gd name="T15" fmla="*/ 40 h 247"/>
                    <a:gd name="T16" fmla="*/ 375 w 376"/>
                    <a:gd name="T17" fmla="*/ 110 h 247"/>
                    <a:gd name="T18" fmla="*/ 375 w 376"/>
                    <a:gd name="T19" fmla="*/ 243 h 247"/>
                    <a:gd name="T20" fmla="*/ 304 w 376"/>
                    <a:gd name="T21" fmla="*/ 243 h 247"/>
                    <a:gd name="T22" fmla="*/ 304 w 376"/>
                    <a:gd name="T23" fmla="*/ 105 h 247"/>
                    <a:gd name="T24" fmla="*/ 265 w 376"/>
                    <a:gd name="T25" fmla="*/ 51 h 247"/>
                    <a:gd name="T26" fmla="*/ 223 w 376"/>
                    <a:gd name="T27" fmla="*/ 125 h 247"/>
                    <a:gd name="T28" fmla="*/ 223 w 376"/>
                    <a:gd name="T29" fmla="*/ 243 h 247"/>
                    <a:gd name="T30" fmla="*/ 152 w 376"/>
                    <a:gd name="T31" fmla="*/ 243 h 247"/>
                    <a:gd name="T32" fmla="*/ 152 w 376"/>
                    <a:gd name="T33" fmla="*/ 105 h 247"/>
                    <a:gd name="T34" fmla="*/ 113 w 376"/>
                    <a:gd name="T35" fmla="*/ 54 h 247"/>
                    <a:gd name="T36" fmla="*/ 70 w 376"/>
                    <a:gd name="T37" fmla="*/ 108 h 247"/>
                    <a:gd name="T38" fmla="*/ 70 w 376"/>
                    <a:gd name="T39" fmla="*/ 246 h 247"/>
                    <a:gd name="T40" fmla="*/ 0 w 376"/>
                    <a:gd name="T41" fmla="*/ 246 h 247"/>
                    <a:gd name="T42" fmla="*/ 0 w 376"/>
                    <a:gd name="T43" fmla="*/ 48 h 247"/>
                    <a:gd name="T44" fmla="*/ 3 w 376"/>
                    <a:gd name="T45" fmla="*/ 4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76" h="247">
                      <a:moveTo>
                        <a:pt x="3" y="48"/>
                      </a:moveTo>
                      <a:cubicBezTo>
                        <a:pt x="3" y="34"/>
                        <a:pt x="3" y="20"/>
                        <a:pt x="0" y="3"/>
                      </a:cubicBezTo>
                      <a:lnTo>
                        <a:pt x="67" y="3"/>
                      </a:lnTo>
                      <a:lnTo>
                        <a:pt x="70" y="34"/>
                      </a:lnTo>
                      <a:cubicBezTo>
                        <a:pt x="79" y="23"/>
                        <a:pt x="96" y="0"/>
                        <a:pt x="144" y="0"/>
                      </a:cubicBezTo>
                      <a:cubicBezTo>
                        <a:pt x="197" y="0"/>
                        <a:pt x="214" y="34"/>
                        <a:pt x="217" y="46"/>
                      </a:cubicBezTo>
                      <a:cubicBezTo>
                        <a:pt x="237" y="9"/>
                        <a:pt x="268" y="3"/>
                        <a:pt x="293" y="3"/>
                      </a:cubicBezTo>
                      <a:cubicBezTo>
                        <a:pt x="341" y="3"/>
                        <a:pt x="361" y="31"/>
                        <a:pt x="364" y="40"/>
                      </a:cubicBezTo>
                      <a:cubicBezTo>
                        <a:pt x="375" y="60"/>
                        <a:pt x="375" y="88"/>
                        <a:pt x="375" y="110"/>
                      </a:cubicBezTo>
                      <a:lnTo>
                        <a:pt x="375" y="243"/>
                      </a:lnTo>
                      <a:lnTo>
                        <a:pt x="304" y="243"/>
                      </a:lnTo>
                      <a:lnTo>
                        <a:pt x="304" y="105"/>
                      </a:lnTo>
                      <a:cubicBezTo>
                        <a:pt x="304" y="79"/>
                        <a:pt x="302" y="51"/>
                        <a:pt x="265" y="51"/>
                      </a:cubicBezTo>
                      <a:cubicBezTo>
                        <a:pt x="223" y="51"/>
                        <a:pt x="223" y="91"/>
                        <a:pt x="223" y="125"/>
                      </a:cubicBezTo>
                      <a:lnTo>
                        <a:pt x="223" y="243"/>
                      </a:lnTo>
                      <a:lnTo>
                        <a:pt x="152" y="243"/>
                      </a:lnTo>
                      <a:lnTo>
                        <a:pt x="152" y="105"/>
                      </a:lnTo>
                      <a:cubicBezTo>
                        <a:pt x="152" y="88"/>
                        <a:pt x="152" y="54"/>
                        <a:pt x="113" y="54"/>
                      </a:cubicBezTo>
                      <a:cubicBezTo>
                        <a:pt x="70" y="54"/>
                        <a:pt x="70" y="91"/>
                        <a:pt x="70" y="108"/>
                      </a:cubicBezTo>
                      <a:lnTo>
                        <a:pt x="70" y="246"/>
                      </a:lnTo>
                      <a:lnTo>
                        <a:pt x="0" y="246"/>
                      </a:lnTo>
                      <a:lnTo>
                        <a:pt x="0" y="48"/>
                      </a:lnTo>
                      <a:lnTo>
                        <a:pt x="3" y="48"/>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27" name="Freeform 57">
                  <a:extLst>
                    <a:ext uri="{FF2B5EF4-FFF2-40B4-BE49-F238E27FC236}">
                      <a16:creationId xmlns:a16="http://schemas.microsoft.com/office/drawing/2014/main" id="{DCC034F9-FA0D-4F8C-B4E7-D3C6078A138F}"/>
                    </a:ext>
                  </a:extLst>
                </p:cNvPr>
                <p:cNvSpPr>
                  <a:spLocks noChangeArrowheads="1"/>
                </p:cNvSpPr>
                <p:nvPr/>
              </p:nvSpPr>
              <p:spPr bwMode="auto">
                <a:xfrm>
                  <a:off x="1773238" y="2940050"/>
                  <a:ext cx="26987" cy="120650"/>
                </a:xfrm>
                <a:custGeom>
                  <a:avLst/>
                  <a:gdLst>
                    <a:gd name="T0" fmla="*/ 0 w 74"/>
                    <a:gd name="T1" fmla="*/ 0 h 336"/>
                    <a:gd name="T2" fmla="*/ 73 w 74"/>
                    <a:gd name="T3" fmla="*/ 0 h 336"/>
                    <a:gd name="T4" fmla="*/ 73 w 74"/>
                    <a:gd name="T5" fmla="*/ 59 h 336"/>
                    <a:gd name="T6" fmla="*/ 0 w 74"/>
                    <a:gd name="T7" fmla="*/ 59 h 336"/>
                    <a:gd name="T8" fmla="*/ 0 w 74"/>
                    <a:gd name="T9" fmla="*/ 0 h 336"/>
                    <a:gd name="T10" fmla="*/ 3 w 74"/>
                    <a:gd name="T11" fmla="*/ 101 h 336"/>
                    <a:gd name="T12" fmla="*/ 70 w 74"/>
                    <a:gd name="T13" fmla="*/ 101 h 336"/>
                    <a:gd name="T14" fmla="*/ 70 w 74"/>
                    <a:gd name="T15" fmla="*/ 335 h 336"/>
                    <a:gd name="T16" fmla="*/ 3 w 74"/>
                    <a:gd name="T17" fmla="*/ 335 h 336"/>
                    <a:gd name="T18" fmla="*/ 3 w 74"/>
                    <a:gd name="T19" fmla="*/ 101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4" h="336">
                      <a:moveTo>
                        <a:pt x="0" y="0"/>
                      </a:moveTo>
                      <a:lnTo>
                        <a:pt x="73" y="0"/>
                      </a:lnTo>
                      <a:lnTo>
                        <a:pt x="73" y="59"/>
                      </a:lnTo>
                      <a:lnTo>
                        <a:pt x="0" y="59"/>
                      </a:lnTo>
                      <a:lnTo>
                        <a:pt x="0" y="0"/>
                      </a:lnTo>
                      <a:close/>
                      <a:moveTo>
                        <a:pt x="3" y="101"/>
                      </a:moveTo>
                      <a:lnTo>
                        <a:pt x="70" y="101"/>
                      </a:lnTo>
                      <a:lnTo>
                        <a:pt x="70" y="335"/>
                      </a:lnTo>
                      <a:lnTo>
                        <a:pt x="3" y="335"/>
                      </a:lnTo>
                      <a:lnTo>
                        <a:pt x="3" y="101"/>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28" name="Freeform 58">
                  <a:extLst>
                    <a:ext uri="{FF2B5EF4-FFF2-40B4-BE49-F238E27FC236}">
                      <a16:creationId xmlns:a16="http://schemas.microsoft.com/office/drawing/2014/main" id="{CE945BF5-5780-4BDC-9C4A-0D7B7C4537F5}"/>
                    </a:ext>
                  </a:extLst>
                </p:cNvPr>
                <p:cNvSpPr>
                  <a:spLocks noChangeArrowheads="1"/>
                </p:cNvSpPr>
                <p:nvPr/>
              </p:nvSpPr>
              <p:spPr bwMode="auto">
                <a:xfrm>
                  <a:off x="1822450" y="2974975"/>
                  <a:ext cx="73025" cy="88900"/>
                </a:xfrm>
                <a:custGeom>
                  <a:avLst/>
                  <a:gdLst>
                    <a:gd name="T0" fmla="*/ 65 w 204"/>
                    <a:gd name="T1" fmla="*/ 172 h 249"/>
                    <a:gd name="T2" fmla="*/ 104 w 204"/>
                    <a:gd name="T3" fmla="*/ 203 h 249"/>
                    <a:gd name="T4" fmla="*/ 141 w 204"/>
                    <a:gd name="T5" fmla="*/ 175 h 249"/>
                    <a:gd name="T6" fmla="*/ 107 w 204"/>
                    <a:gd name="T7" fmla="*/ 149 h 249"/>
                    <a:gd name="T8" fmla="*/ 65 w 204"/>
                    <a:gd name="T9" fmla="*/ 138 h 249"/>
                    <a:gd name="T10" fmla="*/ 6 w 204"/>
                    <a:gd name="T11" fmla="*/ 73 h 249"/>
                    <a:gd name="T12" fmla="*/ 107 w 204"/>
                    <a:gd name="T13" fmla="*/ 0 h 249"/>
                    <a:gd name="T14" fmla="*/ 198 w 204"/>
                    <a:gd name="T15" fmla="*/ 70 h 249"/>
                    <a:gd name="T16" fmla="*/ 135 w 204"/>
                    <a:gd name="T17" fmla="*/ 70 h 249"/>
                    <a:gd name="T18" fmla="*/ 102 w 204"/>
                    <a:gd name="T19" fmla="*/ 42 h 249"/>
                    <a:gd name="T20" fmla="*/ 68 w 204"/>
                    <a:gd name="T21" fmla="*/ 64 h 249"/>
                    <a:gd name="T22" fmla="*/ 99 w 204"/>
                    <a:gd name="T23" fmla="*/ 90 h 249"/>
                    <a:gd name="T24" fmla="*/ 141 w 204"/>
                    <a:gd name="T25" fmla="*/ 101 h 249"/>
                    <a:gd name="T26" fmla="*/ 203 w 204"/>
                    <a:gd name="T27" fmla="*/ 166 h 249"/>
                    <a:gd name="T28" fmla="*/ 96 w 204"/>
                    <a:gd name="T29" fmla="*/ 248 h 249"/>
                    <a:gd name="T30" fmla="*/ 17 w 204"/>
                    <a:gd name="T31" fmla="*/ 220 h 249"/>
                    <a:gd name="T32" fmla="*/ 0 w 204"/>
                    <a:gd name="T33" fmla="*/ 175 h 249"/>
                    <a:gd name="T34" fmla="*/ 65 w 204"/>
                    <a:gd name="T35" fmla="*/ 175 h 249"/>
                    <a:gd name="T36" fmla="*/ 65 w 204"/>
                    <a:gd name="T37" fmla="*/ 17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4" h="249">
                      <a:moveTo>
                        <a:pt x="65" y="172"/>
                      </a:moveTo>
                      <a:cubicBezTo>
                        <a:pt x="65" y="186"/>
                        <a:pt x="76" y="203"/>
                        <a:pt x="104" y="203"/>
                      </a:cubicBezTo>
                      <a:cubicBezTo>
                        <a:pt x="130" y="203"/>
                        <a:pt x="141" y="189"/>
                        <a:pt x="141" y="175"/>
                      </a:cubicBezTo>
                      <a:cubicBezTo>
                        <a:pt x="141" y="163"/>
                        <a:pt x="135" y="155"/>
                        <a:pt x="107" y="149"/>
                      </a:cubicBezTo>
                      <a:lnTo>
                        <a:pt x="65" y="138"/>
                      </a:lnTo>
                      <a:cubicBezTo>
                        <a:pt x="45" y="132"/>
                        <a:pt x="6" y="121"/>
                        <a:pt x="6" y="73"/>
                      </a:cubicBezTo>
                      <a:cubicBezTo>
                        <a:pt x="6" y="28"/>
                        <a:pt x="48" y="0"/>
                        <a:pt x="107" y="0"/>
                      </a:cubicBezTo>
                      <a:cubicBezTo>
                        <a:pt x="155" y="0"/>
                        <a:pt x="195" y="22"/>
                        <a:pt x="198" y="70"/>
                      </a:cubicBezTo>
                      <a:lnTo>
                        <a:pt x="135" y="70"/>
                      </a:lnTo>
                      <a:cubicBezTo>
                        <a:pt x="133" y="45"/>
                        <a:pt x="113" y="42"/>
                        <a:pt x="102" y="42"/>
                      </a:cubicBezTo>
                      <a:cubicBezTo>
                        <a:pt x="82" y="42"/>
                        <a:pt x="68" y="50"/>
                        <a:pt x="68" y="64"/>
                      </a:cubicBezTo>
                      <a:cubicBezTo>
                        <a:pt x="68" y="81"/>
                        <a:pt x="79" y="84"/>
                        <a:pt x="99" y="90"/>
                      </a:cubicBezTo>
                      <a:lnTo>
                        <a:pt x="141" y="101"/>
                      </a:lnTo>
                      <a:cubicBezTo>
                        <a:pt x="183" y="112"/>
                        <a:pt x="203" y="135"/>
                        <a:pt x="203" y="166"/>
                      </a:cubicBezTo>
                      <a:cubicBezTo>
                        <a:pt x="203" y="206"/>
                        <a:pt x="169" y="248"/>
                        <a:pt x="96" y="248"/>
                      </a:cubicBezTo>
                      <a:cubicBezTo>
                        <a:pt x="65" y="248"/>
                        <a:pt x="37" y="242"/>
                        <a:pt x="17" y="220"/>
                      </a:cubicBezTo>
                      <a:cubicBezTo>
                        <a:pt x="3" y="203"/>
                        <a:pt x="0" y="186"/>
                        <a:pt x="0" y="175"/>
                      </a:cubicBezTo>
                      <a:lnTo>
                        <a:pt x="65" y="175"/>
                      </a:lnTo>
                      <a:lnTo>
                        <a:pt x="65" y="172"/>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29" name="Freeform 59">
                  <a:extLst>
                    <a:ext uri="{FF2B5EF4-FFF2-40B4-BE49-F238E27FC236}">
                      <a16:creationId xmlns:a16="http://schemas.microsoft.com/office/drawing/2014/main" id="{8A4EDABF-B4DB-44DC-A068-6BF4970E474C}"/>
                    </a:ext>
                  </a:extLst>
                </p:cNvPr>
                <p:cNvSpPr>
                  <a:spLocks noChangeArrowheads="1"/>
                </p:cNvSpPr>
                <p:nvPr/>
              </p:nvSpPr>
              <p:spPr bwMode="auto">
                <a:xfrm>
                  <a:off x="1916113" y="2974975"/>
                  <a:ext cx="80962" cy="88900"/>
                </a:xfrm>
                <a:custGeom>
                  <a:avLst/>
                  <a:gdLst>
                    <a:gd name="T0" fmla="*/ 115 w 226"/>
                    <a:gd name="T1" fmla="*/ 203 h 249"/>
                    <a:gd name="T2" fmla="*/ 155 w 226"/>
                    <a:gd name="T3" fmla="*/ 169 h 249"/>
                    <a:gd name="T4" fmla="*/ 217 w 226"/>
                    <a:gd name="T5" fmla="*/ 169 h 249"/>
                    <a:gd name="T6" fmla="*/ 194 w 226"/>
                    <a:gd name="T7" fmla="*/ 220 h 249"/>
                    <a:gd name="T8" fmla="*/ 112 w 226"/>
                    <a:gd name="T9" fmla="*/ 248 h 249"/>
                    <a:gd name="T10" fmla="*/ 31 w 226"/>
                    <a:gd name="T11" fmla="*/ 220 h 249"/>
                    <a:gd name="T12" fmla="*/ 0 w 226"/>
                    <a:gd name="T13" fmla="*/ 129 h 249"/>
                    <a:gd name="T14" fmla="*/ 48 w 226"/>
                    <a:gd name="T15" fmla="*/ 19 h 249"/>
                    <a:gd name="T16" fmla="*/ 112 w 226"/>
                    <a:gd name="T17" fmla="*/ 0 h 249"/>
                    <a:gd name="T18" fmla="*/ 208 w 226"/>
                    <a:gd name="T19" fmla="*/ 56 h 249"/>
                    <a:gd name="T20" fmla="*/ 223 w 226"/>
                    <a:gd name="T21" fmla="*/ 141 h 249"/>
                    <a:gd name="T22" fmla="*/ 67 w 226"/>
                    <a:gd name="T23" fmla="*/ 141 h 249"/>
                    <a:gd name="T24" fmla="*/ 115 w 226"/>
                    <a:gd name="T25" fmla="*/ 203 h 249"/>
                    <a:gd name="T26" fmla="*/ 155 w 226"/>
                    <a:gd name="T27" fmla="*/ 96 h 249"/>
                    <a:gd name="T28" fmla="*/ 115 w 226"/>
                    <a:gd name="T29" fmla="*/ 42 h 249"/>
                    <a:gd name="T30" fmla="*/ 70 w 226"/>
                    <a:gd name="T31" fmla="*/ 96 h 249"/>
                    <a:gd name="T32" fmla="*/ 155 w 226"/>
                    <a:gd name="T33" fmla="*/ 96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6" h="249">
                      <a:moveTo>
                        <a:pt x="115" y="203"/>
                      </a:moveTo>
                      <a:cubicBezTo>
                        <a:pt x="132" y="203"/>
                        <a:pt x="149" y="197"/>
                        <a:pt x="155" y="169"/>
                      </a:cubicBezTo>
                      <a:lnTo>
                        <a:pt x="217" y="169"/>
                      </a:lnTo>
                      <a:cubicBezTo>
                        <a:pt x="217" y="180"/>
                        <a:pt x="214" y="200"/>
                        <a:pt x="194" y="220"/>
                      </a:cubicBezTo>
                      <a:cubicBezTo>
                        <a:pt x="177" y="237"/>
                        <a:pt x="146" y="248"/>
                        <a:pt x="112" y="248"/>
                      </a:cubicBezTo>
                      <a:cubicBezTo>
                        <a:pt x="93" y="248"/>
                        <a:pt x="53" y="245"/>
                        <a:pt x="31" y="220"/>
                      </a:cubicBezTo>
                      <a:cubicBezTo>
                        <a:pt x="8" y="197"/>
                        <a:pt x="0" y="166"/>
                        <a:pt x="0" y="129"/>
                      </a:cubicBezTo>
                      <a:cubicBezTo>
                        <a:pt x="0" y="93"/>
                        <a:pt x="8" y="45"/>
                        <a:pt x="48" y="19"/>
                      </a:cubicBezTo>
                      <a:cubicBezTo>
                        <a:pt x="65" y="8"/>
                        <a:pt x="87" y="0"/>
                        <a:pt x="112" y="0"/>
                      </a:cubicBezTo>
                      <a:cubicBezTo>
                        <a:pt x="146" y="0"/>
                        <a:pt x="186" y="14"/>
                        <a:pt x="208" y="56"/>
                      </a:cubicBezTo>
                      <a:cubicBezTo>
                        <a:pt x="225" y="87"/>
                        <a:pt x="223" y="124"/>
                        <a:pt x="223" y="141"/>
                      </a:cubicBezTo>
                      <a:lnTo>
                        <a:pt x="67" y="141"/>
                      </a:lnTo>
                      <a:cubicBezTo>
                        <a:pt x="67" y="155"/>
                        <a:pt x="67" y="203"/>
                        <a:pt x="115" y="203"/>
                      </a:cubicBezTo>
                      <a:close/>
                      <a:moveTo>
                        <a:pt x="155" y="96"/>
                      </a:moveTo>
                      <a:cubicBezTo>
                        <a:pt x="155" y="84"/>
                        <a:pt x="155" y="42"/>
                        <a:pt x="115" y="42"/>
                      </a:cubicBezTo>
                      <a:cubicBezTo>
                        <a:pt x="84" y="42"/>
                        <a:pt x="73" y="67"/>
                        <a:pt x="70" y="96"/>
                      </a:cubicBezTo>
                      <a:lnTo>
                        <a:pt x="155" y="96"/>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30" name="Freeform 60">
                  <a:extLst>
                    <a:ext uri="{FF2B5EF4-FFF2-40B4-BE49-F238E27FC236}">
                      <a16:creationId xmlns:a16="http://schemas.microsoft.com/office/drawing/2014/main" id="{AFF6D3A9-278A-44D5-BE5B-01F956EDF154}"/>
                    </a:ext>
                  </a:extLst>
                </p:cNvPr>
                <p:cNvSpPr>
                  <a:spLocks noChangeArrowheads="1"/>
                </p:cNvSpPr>
                <p:nvPr/>
              </p:nvSpPr>
              <p:spPr bwMode="auto">
                <a:xfrm>
                  <a:off x="2016125" y="2974975"/>
                  <a:ext cx="73025" cy="88900"/>
                </a:xfrm>
                <a:custGeom>
                  <a:avLst/>
                  <a:gdLst>
                    <a:gd name="T0" fmla="*/ 65 w 204"/>
                    <a:gd name="T1" fmla="*/ 172 h 249"/>
                    <a:gd name="T2" fmla="*/ 105 w 204"/>
                    <a:gd name="T3" fmla="*/ 203 h 249"/>
                    <a:gd name="T4" fmla="*/ 141 w 204"/>
                    <a:gd name="T5" fmla="*/ 175 h 249"/>
                    <a:gd name="T6" fmla="*/ 107 w 204"/>
                    <a:gd name="T7" fmla="*/ 149 h 249"/>
                    <a:gd name="T8" fmla="*/ 65 w 204"/>
                    <a:gd name="T9" fmla="*/ 138 h 249"/>
                    <a:gd name="T10" fmla="*/ 6 w 204"/>
                    <a:gd name="T11" fmla="*/ 73 h 249"/>
                    <a:gd name="T12" fmla="*/ 107 w 204"/>
                    <a:gd name="T13" fmla="*/ 0 h 249"/>
                    <a:gd name="T14" fmla="*/ 198 w 204"/>
                    <a:gd name="T15" fmla="*/ 70 h 249"/>
                    <a:gd name="T16" fmla="*/ 136 w 204"/>
                    <a:gd name="T17" fmla="*/ 70 h 249"/>
                    <a:gd name="T18" fmla="*/ 102 w 204"/>
                    <a:gd name="T19" fmla="*/ 42 h 249"/>
                    <a:gd name="T20" fmla="*/ 68 w 204"/>
                    <a:gd name="T21" fmla="*/ 64 h 249"/>
                    <a:gd name="T22" fmla="*/ 99 w 204"/>
                    <a:gd name="T23" fmla="*/ 90 h 249"/>
                    <a:gd name="T24" fmla="*/ 141 w 204"/>
                    <a:gd name="T25" fmla="*/ 101 h 249"/>
                    <a:gd name="T26" fmla="*/ 203 w 204"/>
                    <a:gd name="T27" fmla="*/ 166 h 249"/>
                    <a:gd name="T28" fmla="*/ 96 w 204"/>
                    <a:gd name="T29" fmla="*/ 248 h 249"/>
                    <a:gd name="T30" fmla="*/ 17 w 204"/>
                    <a:gd name="T31" fmla="*/ 220 h 249"/>
                    <a:gd name="T32" fmla="*/ 0 w 204"/>
                    <a:gd name="T33" fmla="*/ 175 h 249"/>
                    <a:gd name="T34" fmla="*/ 65 w 204"/>
                    <a:gd name="T35" fmla="*/ 175 h 249"/>
                    <a:gd name="T36" fmla="*/ 65 w 204"/>
                    <a:gd name="T37" fmla="*/ 17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4" h="249">
                      <a:moveTo>
                        <a:pt x="65" y="172"/>
                      </a:moveTo>
                      <a:cubicBezTo>
                        <a:pt x="65" y="186"/>
                        <a:pt x="76" y="203"/>
                        <a:pt x="105" y="203"/>
                      </a:cubicBezTo>
                      <a:cubicBezTo>
                        <a:pt x="130" y="203"/>
                        <a:pt x="141" y="189"/>
                        <a:pt x="141" y="175"/>
                      </a:cubicBezTo>
                      <a:cubicBezTo>
                        <a:pt x="141" y="163"/>
                        <a:pt x="136" y="155"/>
                        <a:pt x="107" y="149"/>
                      </a:cubicBezTo>
                      <a:lnTo>
                        <a:pt x="65" y="138"/>
                      </a:lnTo>
                      <a:cubicBezTo>
                        <a:pt x="45" y="132"/>
                        <a:pt x="6" y="121"/>
                        <a:pt x="6" y="73"/>
                      </a:cubicBezTo>
                      <a:cubicBezTo>
                        <a:pt x="6" y="28"/>
                        <a:pt x="48" y="0"/>
                        <a:pt x="107" y="0"/>
                      </a:cubicBezTo>
                      <a:cubicBezTo>
                        <a:pt x="155" y="0"/>
                        <a:pt x="195" y="22"/>
                        <a:pt x="198" y="70"/>
                      </a:cubicBezTo>
                      <a:lnTo>
                        <a:pt x="136" y="70"/>
                      </a:lnTo>
                      <a:cubicBezTo>
                        <a:pt x="133" y="45"/>
                        <a:pt x="113" y="42"/>
                        <a:pt x="102" y="42"/>
                      </a:cubicBezTo>
                      <a:cubicBezTo>
                        <a:pt x="82" y="42"/>
                        <a:pt x="68" y="50"/>
                        <a:pt x="68" y="64"/>
                      </a:cubicBezTo>
                      <a:cubicBezTo>
                        <a:pt x="68" y="81"/>
                        <a:pt x="79" y="84"/>
                        <a:pt x="99" y="90"/>
                      </a:cubicBezTo>
                      <a:lnTo>
                        <a:pt x="141" y="101"/>
                      </a:lnTo>
                      <a:cubicBezTo>
                        <a:pt x="184" y="112"/>
                        <a:pt x="203" y="135"/>
                        <a:pt x="203" y="166"/>
                      </a:cubicBezTo>
                      <a:cubicBezTo>
                        <a:pt x="203" y="206"/>
                        <a:pt x="169" y="248"/>
                        <a:pt x="96" y="248"/>
                      </a:cubicBezTo>
                      <a:cubicBezTo>
                        <a:pt x="65" y="248"/>
                        <a:pt x="37" y="242"/>
                        <a:pt x="17" y="220"/>
                      </a:cubicBezTo>
                      <a:cubicBezTo>
                        <a:pt x="3" y="203"/>
                        <a:pt x="0" y="186"/>
                        <a:pt x="0" y="175"/>
                      </a:cubicBezTo>
                      <a:lnTo>
                        <a:pt x="65" y="175"/>
                      </a:lnTo>
                      <a:lnTo>
                        <a:pt x="65" y="172"/>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grpSp>
            <p:nvGrpSpPr>
              <p:cNvPr id="312" name="Group 311">
                <a:extLst>
                  <a:ext uri="{FF2B5EF4-FFF2-40B4-BE49-F238E27FC236}">
                    <a16:creationId xmlns:a16="http://schemas.microsoft.com/office/drawing/2014/main" id="{CB5FE2E6-72EA-4BDA-8649-5A77A10E9DA0}"/>
                  </a:ext>
                </a:extLst>
              </p:cNvPr>
              <p:cNvGrpSpPr/>
              <p:nvPr/>
            </p:nvGrpSpPr>
            <p:grpSpPr>
              <a:xfrm>
                <a:off x="5573395" y="3237193"/>
                <a:ext cx="922337" cy="153988"/>
                <a:chOff x="1277938" y="3140075"/>
                <a:chExt cx="922337" cy="153988"/>
              </a:xfrm>
              <a:solidFill>
                <a:srgbClr val="5F5F5F"/>
              </a:solidFill>
            </p:grpSpPr>
            <p:sp>
              <p:nvSpPr>
                <p:cNvPr id="313" name="Freeform 61">
                  <a:extLst>
                    <a:ext uri="{FF2B5EF4-FFF2-40B4-BE49-F238E27FC236}">
                      <a16:creationId xmlns:a16="http://schemas.microsoft.com/office/drawing/2014/main" id="{B637C783-E066-4625-B92E-2D479A8C87F8}"/>
                    </a:ext>
                  </a:extLst>
                </p:cNvPr>
                <p:cNvSpPr>
                  <a:spLocks noChangeArrowheads="1"/>
                </p:cNvSpPr>
                <p:nvPr/>
              </p:nvSpPr>
              <p:spPr bwMode="auto">
                <a:xfrm>
                  <a:off x="1277938" y="3140075"/>
                  <a:ext cx="82550" cy="120650"/>
                </a:xfrm>
                <a:custGeom>
                  <a:avLst/>
                  <a:gdLst>
                    <a:gd name="T0" fmla="*/ 223 w 230"/>
                    <a:gd name="T1" fmla="*/ 0 h 334"/>
                    <a:gd name="T2" fmla="*/ 223 w 230"/>
                    <a:gd name="T3" fmla="*/ 53 h 334"/>
                    <a:gd name="T4" fmla="*/ 71 w 230"/>
                    <a:gd name="T5" fmla="*/ 53 h 334"/>
                    <a:gd name="T6" fmla="*/ 71 w 230"/>
                    <a:gd name="T7" fmla="*/ 132 h 334"/>
                    <a:gd name="T8" fmla="*/ 215 w 230"/>
                    <a:gd name="T9" fmla="*/ 132 h 334"/>
                    <a:gd name="T10" fmla="*/ 215 w 230"/>
                    <a:gd name="T11" fmla="*/ 186 h 334"/>
                    <a:gd name="T12" fmla="*/ 71 w 230"/>
                    <a:gd name="T13" fmla="*/ 186 h 334"/>
                    <a:gd name="T14" fmla="*/ 71 w 230"/>
                    <a:gd name="T15" fmla="*/ 276 h 334"/>
                    <a:gd name="T16" fmla="*/ 229 w 230"/>
                    <a:gd name="T17" fmla="*/ 276 h 334"/>
                    <a:gd name="T18" fmla="*/ 229 w 230"/>
                    <a:gd name="T19" fmla="*/ 333 h 334"/>
                    <a:gd name="T20" fmla="*/ 0 w 230"/>
                    <a:gd name="T21" fmla="*/ 333 h 334"/>
                    <a:gd name="T22" fmla="*/ 0 w 230"/>
                    <a:gd name="T23" fmla="*/ 0 h 334"/>
                    <a:gd name="T24" fmla="*/ 223 w 230"/>
                    <a:gd name="T25" fmla="*/ 0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0" h="334">
                      <a:moveTo>
                        <a:pt x="223" y="0"/>
                      </a:moveTo>
                      <a:lnTo>
                        <a:pt x="223" y="53"/>
                      </a:lnTo>
                      <a:lnTo>
                        <a:pt x="71" y="53"/>
                      </a:lnTo>
                      <a:lnTo>
                        <a:pt x="71" y="132"/>
                      </a:lnTo>
                      <a:lnTo>
                        <a:pt x="215" y="132"/>
                      </a:lnTo>
                      <a:lnTo>
                        <a:pt x="215" y="186"/>
                      </a:lnTo>
                      <a:lnTo>
                        <a:pt x="71" y="186"/>
                      </a:lnTo>
                      <a:lnTo>
                        <a:pt x="71" y="276"/>
                      </a:lnTo>
                      <a:lnTo>
                        <a:pt x="229" y="276"/>
                      </a:lnTo>
                      <a:lnTo>
                        <a:pt x="229" y="333"/>
                      </a:lnTo>
                      <a:lnTo>
                        <a:pt x="0" y="333"/>
                      </a:lnTo>
                      <a:lnTo>
                        <a:pt x="0" y="0"/>
                      </a:lnTo>
                      <a:lnTo>
                        <a:pt x="223"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14" name="Freeform 62">
                  <a:extLst>
                    <a:ext uri="{FF2B5EF4-FFF2-40B4-BE49-F238E27FC236}">
                      <a16:creationId xmlns:a16="http://schemas.microsoft.com/office/drawing/2014/main" id="{F7FBC3B9-0471-4AE1-A29E-DD15E71C5E6E}"/>
                    </a:ext>
                  </a:extLst>
                </p:cNvPr>
                <p:cNvSpPr>
                  <a:spLocks noChangeArrowheads="1"/>
                </p:cNvSpPr>
                <p:nvPr/>
              </p:nvSpPr>
              <p:spPr bwMode="auto">
                <a:xfrm>
                  <a:off x="1381125" y="3175000"/>
                  <a:ext cx="87313" cy="119063"/>
                </a:xfrm>
                <a:custGeom>
                  <a:avLst/>
                  <a:gdLst>
                    <a:gd name="T0" fmla="*/ 240 w 241"/>
                    <a:gd name="T1" fmla="*/ 48 h 329"/>
                    <a:gd name="T2" fmla="*/ 240 w 241"/>
                    <a:gd name="T3" fmla="*/ 328 h 329"/>
                    <a:gd name="T4" fmla="*/ 170 w 241"/>
                    <a:gd name="T5" fmla="*/ 328 h 329"/>
                    <a:gd name="T6" fmla="*/ 170 w 241"/>
                    <a:gd name="T7" fmla="*/ 212 h 329"/>
                    <a:gd name="T8" fmla="*/ 105 w 241"/>
                    <a:gd name="T9" fmla="*/ 243 h 329"/>
                    <a:gd name="T10" fmla="*/ 0 w 241"/>
                    <a:gd name="T11" fmla="*/ 119 h 329"/>
                    <a:gd name="T12" fmla="*/ 99 w 241"/>
                    <a:gd name="T13" fmla="*/ 0 h 329"/>
                    <a:gd name="T14" fmla="*/ 170 w 241"/>
                    <a:gd name="T15" fmla="*/ 40 h 329"/>
                    <a:gd name="T16" fmla="*/ 173 w 241"/>
                    <a:gd name="T17" fmla="*/ 6 h 329"/>
                    <a:gd name="T18" fmla="*/ 240 w 241"/>
                    <a:gd name="T19" fmla="*/ 6 h 329"/>
                    <a:gd name="T20" fmla="*/ 240 w 241"/>
                    <a:gd name="T21" fmla="*/ 48 h 329"/>
                    <a:gd name="T22" fmla="*/ 85 w 241"/>
                    <a:gd name="T23" fmla="*/ 178 h 329"/>
                    <a:gd name="T24" fmla="*/ 122 w 241"/>
                    <a:gd name="T25" fmla="*/ 195 h 329"/>
                    <a:gd name="T26" fmla="*/ 173 w 241"/>
                    <a:gd name="T27" fmla="*/ 122 h 329"/>
                    <a:gd name="T28" fmla="*/ 119 w 241"/>
                    <a:gd name="T29" fmla="*/ 45 h 329"/>
                    <a:gd name="T30" fmla="*/ 71 w 241"/>
                    <a:gd name="T31" fmla="*/ 122 h 329"/>
                    <a:gd name="T32" fmla="*/ 85 w 241"/>
                    <a:gd name="T33" fmla="*/ 178 h 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1" h="329">
                      <a:moveTo>
                        <a:pt x="240" y="48"/>
                      </a:moveTo>
                      <a:lnTo>
                        <a:pt x="240" y="328"/>
                      </a:lnTo>
                      <a:lnTo>
                        <a:pt x="170" y="328"/>
                      </a:lnTo>
                      <a:lnTo>
                        <a:pt x="170" y="212"/>
                      </a:lnTo>
                      <a:cubicBezTo>
                        <a:pt x="164" y="220"/>
                        <a:pt x="144" y="243"/>
                        <a:pt x="105" y="243"/>
                      </a:cubicBezTo>
                      <a:cubicBezTo>
                        <a:pt x="57" y="243"/>
                        <a:pt x="0" y="209"/>
                        <a:pt x="0" y="119"/>
                      </a:cubicBezTo>
                      <a:cubicBezTo>
                        <a:pt x="0" y="29"/>
                        <a:pt x="54" y="0"/>
                        <a:pt x="99" y="0"/>
                      </a:cubicBezTo>
                      <a:cubicBezTo>
                        <a:pt x="147" y="0"/>
                        <a:pt x="164" y="29"/>
                        <a:pt x="170" y="40"/>
                      </a:cubicBezTo>
                      <a:lnTo>
                        <a:pt x="173" y="6"/>
                      </a:lnTo>
                      <a:lnTo>
                        <a:pt x="240" y="6"/>
                      </a:lnTo>
                      <a:lnTo>
                        <a:pt x="240" y="48"/>
                      </a:lnTo>
                      <a:close/>
                      <a:moveTo>
                        <a:pt x="85" y="178"/>
                      </a:moveTo>
                      <a:cubicBezTo>
                        <a:pt x="96" y="192"/>
                        <a:pt x="110" y="195"/>
                        <a:pt x="122" y="195"/>
                      </a:cubicBezTo>
                      <a:cubicBezTo>
                        <a:pt x="167" y="195"/>
                        <a:pt x="173" y="147"/>
                        <a:pt x="173" y="122"/>
                      </a:cubicBezTo>
                      <a:cubicBezTo>
                        <a:pt x="173" y="96"/>
                        <a:pt x="167" y="45"/>
                        <a:pt x="119" y="45"/>
                      </a:cubicBezTo>
                      <a:cubicBezTo>
                        <a:pt x="79" y="45"/>
                        <a:pt x="71" y="85"/>
                        <a:pt x="71" y="122"/>
                      </a:cubicBezTo>
                      <a:cubicBezTo>
                        <a:pt x="71" y="136"/>
                        <a:pt x="71" y="161"/>
                        <a:pt x="85" y="178"/>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15" name="Freeform 63">
                  <a:extLst>
                    <a:ext uri="{FF2B5EF4-FFF2-40B4-BE49-F238E27FC236}">
                      <a16:creationId xmlns:a16="http://schemas.microsoft.com/office/drawing/2014/main" id="{5884A980-1657-4D33-A8FE-6BC027E0BEE5}"/>
                    </a:ext>
                  </a:extLst>
                </p:cNvPr>
                <p:cNvSpPr>
                  <a:spLocks noChangeArrowheads="1"/>
                </p:cNvSpPr>
                <p:nvPr/>
              </p:nvSpPr>
              <p:spPr bwMode="auto">
                <a:xfrm>
                  <a:off x="1495425" y="3175000"/>
                  <a:ext cx="80963" cy="87313"/>
                </a:xfrm>
                <a:custGeom>
                  <a:avLst/>
                  <a:gdLst>
                    <a:gd name="T0" fmla="*/ 71 w 227"/>
                    <a:gd name="T1" fmla="*/ 3 h 241"/>
                    <a:gd name="T2" fmla="*/ 71 w 227"/>
                    <a:gd name="T3" fmla="*/ 141 h 241"/>
                    <a:gd name="T4" fmla="*/ 108 w 227"/>
                    <a:gd name="T5" fmla="*/ 192 h 241"/>
                    <a:gd name="T6" fmla="*/ 153 w 227"/>
                    <a:gd name="T7" fmla="*/ 119 h 241"/>
                    <a:gd name="T8" fmla="*/ 153 w 227"/>
                    <a:gd name="T9" fmla="*/ 0 h 241"/>
                    <a:gd name="T10" fmla="*/ 223 w 227"/>
                    <a:gd name="T11" fmla="*/ 0 h 241"/>
                    <a:gd name="T12" fmla="*/ 223 w 227"/>
                    <a:gd name="T13" fmla="*/ 156 h 241"/>
                    <a:gd name="T14" fmla="*/ 223 w 227"/>
                    <a:gd name="T15" fmla="*/ 218 h 241"/>
                    <a:gd name="T16" fmla="*/ 226 w 227"/>
                    <a:gd name="T17" fmla="*/ 235 h 241"/>
                    <a:gd name="T18" fmla="*/ 158 w 227"/>
                    <a:gd name="T19" fmla="*/ 235 h 241"/>
                    <a:gd name="T20" fmla="*/ 156 w 227"/>
                    <a:gd name="T21" fmla="*/ 203 h 241"/>
                    <a:gd name="T22" fmla="*/ 85 w 227"/>
                    <a:gd name="T23" fmla="*/ 240 h 241"/>
                    <a:gd name="T24" fmla="*/ 15 w 227"/>
                    <a:gd name="T25" fmla="*/ 209 h 241"/>
                    <a:gd name="T26" fmla="*/ 0 w 227"/>
                    <a:gd name="T27" fmla="*/ 147 h 241"/>
                    <a:gd name="T28" fmla="*/ 0 w 227"/>
                    <a:gd name="T29" fmla="*/ 0 h 241"/>
                    <a:gd name="T30" fmla="*/ 71 w 227"/>
                    <a:gd name="T31" fmla="*/ 0 h 241"/>
                    <a:gd name="T32" fmla="*/ 71 w 227"/>
                    <a:gd name="T33" fmla="*/ 3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7" h="241">
                      <a:moveTo>
                        <a:pt x="71" y="3"/>
                      </a:moveTo>
                      <a:lnTo>
                        <a:pt x="71" y="141"/>
                      </a:lnTo>
                      <a:cubicBezTo>
                        <a:pt x="71" y="161"/>
                        <a:pt x="71" y="192"/>
                        <a:pt x="108" y="192"/>
                      </a:cubicBezTo>
                      <a:cubicBezTo>
                        <a:pt x="153" y="192"/>
                        <a:pt x="153" y="158"/>
                        <a:pt x="153" y="119"/>
                      </a:cubicBezTo>
                      <a:lnTo>
                        <a:pt x="153" y="0"/>
                      </a:lnTo>
                      <a:lnTo>
                        <a:pt x="223" y="0"/>
                      </a:lnTo>
                      <a:lnTo>
                        <a:pt x="223" y="156"/>
                      </a:lnTo>
                      <a:cubicBezTo>
                        <a:pt x="223" y="206"/>
                        <a:pt x="223" y="212"/>
                        <a:pt x="223" y="218"/>
                      </a:cubicBezTo>
                      <a:cubicBezTo>
                        <a:pt x="223" y="223"/>
                        <a:pt x="223" y="229"/>
                        <a:pt x="226" y="235"/>
                      </a:cubicBezTo>
                      <a:lnTo>
                        <a:pt x="158" y="235"/>
                      </a:lnTo>
                      <a:lnTo>
                        <a:pt x="156" y="203"/>
                      </a:lnTo>
                      <a:cubicBezTo>
                        <a:pt x="150" y="215"/>
                        <a:pt x="130" y="240"/>
                        <a:pt x="85" y="240"/>
                      </a:cubicBezTo>
                      <a:cubicBezTo>
                        <a:pt x="54" y="240"/>
                        <a:pt x="29" y="226"/>
                        <a:pt x="15" y="209"/>
                      </a:cubicBezTo>
                      <a:cubicBezTo>
                        <a:pt x="0" y="189"/>
                        <a:pt x="0" y="158"/>
                        <a:pt x="0" y="147"/>
                      </a:cubicBezTo>
                      <a:lnTo>
                        <a:pt x="0" y="0"/>
                      </a:lnTo>
                      <a:lnTo>
                        <a:pt x="71" y="0"/>
                      </a:lnTo>
                      <a:lnTo>
                        <a:pt x="71" y="3"/>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16" name="Freeform 64">
                  <a:extLst>
                    <a:ext uri="{FF2B5EF4-FFF2-40B4-BE49-F238E27FC236}">
                      <a16:creationId xmlns:a16="http://schemas.microsoft.com/office/drawing/2014/main" id="{2667A35A-BAE2-4DD7-9937-C19319C3180C}"/>
                    </a:ext>
                  </a:extLst>
                </p:cNvPr>
                <p:cNvSpPr>
                  <a:spLocks noChangeArrowheads="1"/>
                </p:cNvSpPr>
                <p:nvPr/>
              </p:nvSpPr>
              <p:spPr bwMode="auto">
                <a:xfrm>
                  <a:off x="1604963" y="3140075"/>
                  <a:ext cx="26987" cy="120650"/>
                </a:xfrm>
                <a:custGeom>
                  <a:avLst/>
                  <a:gdLst>
                    <a:gd name="T0" fmla="*/ 0 w 74"/>
                    <a:gd name="T1" fmla="*/ 0 h 336"/>
                    <a:gd name="T2" fmla="*/ 73 w 74"/>
                    <a:gd name="T3" fmla="*/ 0 h 336"/>
                    <a:gd name="T4" fmla="*/ 73 w 74"/>
                    <a:gd name="T5" fmla="*/ 59 h 336"/>
                    <a:gd name="T6" fmla="*/ 0 w 74"/>
                    <a:gd name="T7" fmla="*/ 59 h 336"/>
                    <a:gd name="T8" fmla="*/ 0 w 74"/>
                    <a:gd name="T9" fmla="*/ 0 h 336"/>
                    <a:gd name="T10" fmla="*/ 3 w 74"/>
                    <a:gd name="T11" fmla="*/ 101 h 336"/>
                    <a:gd name="T12" fmla="*/ 71 w 74"/>
                    <a:gd name="T13" fmla="*/ 101 h 336"/>
                    <a:gd name="T14" fmla="*/ 71 w 74"/>
                    <a:gd name="T15" fmla="*/ 335 h 336"/>
                    <a:gd name="T16" fmla="*/ 3 w 74"/>
                    <a:gd name="T17" fmla="*/ 335 h 336"/>
                    <a:gd name="T18" fmla="*/ 3 w 74"/>
                    <a:gd name="T19" fmla="*/ 101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4" h="336">
                      <a:moveTo>
                        <a:pt x="0" y="0"/>
                      </a:moveTo>
                      <a:lnTo>
                        <a:pt x="73" y="0"/>
                      </a:lnTo>
                      <a:lnTo>
                        <a:pt x="73" y="59"/>
                      </a:lnTo>
                      <a:lnTo>
                        <a:pt x="0" y="59"/>
                      </a:lnTo>
                      <a:lnTo>
                        <a:pt x="0" y="0"/>
                      </a:lnTo>
                      <a:close/>
                      <a:moveTo>
                        <a:pt x="3" y="101"/>
                      </a:moveTo>
                      <a:lnTo>
                        <a:pt x="71" y="101"/>
                      </a:lnTo>
                      <a:lnTo>
                        <a:pt x="71" y="335"/>
                      </a:lnTo>
                      <a:lnTo>
                        <a:pt x="3" y="335"/>
                      </a:lnTo>
                      <a:lnTo>
                        <a:pt x="3" y="101"/>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17" name="Freeform 65">
                  <a:extLst>
                    <a:ext uri="{FF2B5EF4-FFF2-40B4-BE49-F238E27FC236}">
                      <a16:creationId xmlns:a16="http://schemas.microsoft.com/office/drawing/2014/main" id="{BB10487E-6B3B-4A75-93F8-0E1854F320E5}"/>
                    </a:ext>
                  </a:extLst>
                </p:cNvPr>
                <p:cNvSpPr>
                  <a:spLocks noChangeArrowheads="1"/>
                </p:cNvSpPr>
                <p:nvPr/>
              </p:nvSpPr>
              <p:spPr bwMode="auto">
                <a:xfrm>
                  <a:off x="1660525" y="3175000"/>
                  <a:ext cx="85725" cy="117475"/>
                </a:xfrm>
                <a:custGeom>
                  <a:avLst/>
                  <a:gdLst>
                    <a:gd name="T0" fmla="*/ 65 w 238"/>
                    <a:gd name="T1" fmla="*/ 3 h 326"/>
                    <a:gd name="T2" fmla="*/ 68 w 238"/>
                    <a:gd name="T3" fmla="*/ 37 h 326"/>
                    <a:gd name="T4" fmla="*/ 139 w 238"/>
                    <a:gd name="T5" fmla="*/ 0 h 326"/>
                    <a:gd name="T6" fmla="*/ 237 w 238"/>
                    <a:gd name="T7" fmla="*/ 116 h 326"/>
                    <a:gd name="T8" fmla="*/ 136 w 238"/>
                    <a:gd name="T9" fmla="*/ 240 h 326"/>
                    <a:gd name="T10" fmla="*/ 71 w 238"/>
                    <a:gd name="T11" fmla="*/ 209 h 326"/>
                    <a:gd name="T12" fmla="*/ 71 w 238"/>
                    <a:gd name="T13" fmla="*/ 325 h 326"/>
                    <a:gd name="T14" fmla="*/ 0 w 238"/>
                    <a:gd name="T15" fmla="*/ 325 h 326"/>
                    <a:gd name="T16" fmla="*/ 0 w 238"/>
                    <a:gd name="T17" fmla="*/ 0 h 326"/>
                    <a:gd name="T18" fmla="*/ 65 w 238"/>
                    <a:gd name="T19" fmla="*/ 0 h 326"/>
                    <a:gd name="T20" fmla="*/ 65 w 238"/>
                    <a:gd name="T21" fmla="*/ 3 h 326"/>
                    <a:gd name="T22" fmla="*/ 167 w 238"/>
                    <a:gd name="T23" fmla="*/ 119 h 326"/>
                    <a:gd name="T24" fmla="*/ 119 w 238"/>
                    <a:gd name="T25" fmla="*/ 43 h 326"/>
                    <a:gd name="T26" fmla="*/ 65 w 238"/>
                    <a:gd name="T27" fmla="*/ 122 h 326"/>
                    <a:gd name="T28" fmla="*/ 116 w 238"/>
                    <a:gd name="T29" fmla="*/ 195 h 326"/>
                    <a:gd name="T30" fmla="*/ 167 w 238"/>
                    <a:gd name="T31" fmla="*/ 119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38" h="326">
                      <a:moveTo>
                        <a:pt x="65" y="3"/>
                      </a:moveTo>
                      <a:lnTo>
                        <a:pt x="68" y="37"/>
                      </a:lnTo>
                      <a:cubicBezTo>
                        <a:pt x="91" y="0"/>
                        <a:pt x="127" y="0"/>
                        <a:pt x="139" y="0"/>
                      </a:cubicBezTo>
                      <a:cubicBezTo>
                        <a:pt x="201" y="0"/>
                        <a:pt x="237" y="45"/>
                        <a:pt x="237" y="116"/>
                      </a:cubicBezTo>
                      <a:cubicBezTo>
                        <a:pt x="237" y="184"/>
                        <a:pt x="204" y="240"/>
                        <a:pt x="136" y="240"/>
                      </a:cubicBezTo>
                      <a:cubicBezTo>
                        <a:pt x="94" y="240"/>
                        <a:pt x="77" y="218"/>
                        <a:pt x="71" y="209"/>
                      </a:cubicBezTo>
                      <a:lnTo>
                        <a:pt x="71" y="325"/>
                      </a:lnTo>
                      <a:lnTo>
                        <a:pt x="0" y="325"/>
                      </a:lnTo>
                      <a:lnTo>
                        <a:pt x="0" y="0"/>
                      </a:lnTo>
                      <a:lnTo>
                        <a:pt x="65" y="0"/>
                      </a:lnTo>
                      <a:lnTo>
                        <a:pt x="65" y="3"/>
                      </a:lnTo>
                      <a:close/>
                      <a:moveTo>
                        <a:pt x="167" y="119"/>
                      </a:moveTo>
                      <a:cubicBezTo>
                        <a:pt x="167" y="91"/>
                        <a:pt x="161" y="43"/>
                        <a:pt x="119" y="43"/>
                      </a:cubicBezTo>
                      <a:cubicBezTo>
                        <a:pt x="96" y="43"/>
                        <a:pt x="65" y="60"/>
                        <a:pt x="65" y="122"/>
                      </a:cubicBezTo>
                      <a:cubicBezTo>
                        <a:pt x="65" y="136"/>
                        <a:pt x="65" y="195"/>
                        <a:pt x="116" y="195"/>
                      </a:cubicBezTo>
                      <a:cubicBezTo>
                        <a:pt x="150" y="195"/>
                        <a:pt x="167" y="164"/>
                        <a:pt x="167" y="119"/>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18" name="Freeform 66">
                  <a:extLst>
                    <a:ext uri="{FF2B5EF4-FFF2-40B4-BE49-F238E27FC236}">
                      <a16:creationId xmlns:a16="http://schemas.microsoft.com/office/drawing/2014/main" id="{E59C0E33-E6F0-46AF-B9E3-03BA26204865}"/>
                    </a:ext>
                  </a:extLst>
                </p:cNvPr>
                <p:cNvSpPr>
                  <a:spLocks noChangeArrowheads="1"/>
                </p:cNvSpPr>
                <p:nvPr/>
              </p:nvSpPr>
              <p:spPr bwMode="auto">
                <a:xfrm>
                  <a:off x="1771650" y="3173413"/>
                  <a:ext cx="134938" cy="88900"/>
                </a:xfrm>
                <a:custGeom>
                  <a:avLst/>
                  <a:gdLst>
                    <a:gd name="T0" fmla="*/ 3 w 376"/>
                    <a:gd name="T1" fmla="*/ 51 h 247"/>
                    <a:gd name="T2" fmla="*/ 0 w 376"/>
                    <a:gd name="T3" fmla="*/ 6 h 247"/>
                    <a:gd name="T4" fmla="*/ 68 w 376"/>
                    <a:gd name="T5" fmla="*/ 6 h 247"/>
                    <a:gd name="T6" fmla="*/ 71 w 376"/>
                    <a:gd name="T7" fmla="*/ 37 h 247"/>
                    <a:gd name="T8" fmla="*/ 144 w 376"/>
                    <a:gd name="T9" fmla="*/ 0 h 247"/>
                    <a:gd name="T10" fmla="*/ 217 w 376"/>
                    <a:gd name="T11" fmla="*/ 46 h 247"/>
                    <a:gd name="T12" fmla="*/ 294 w 376"/>
                    <a:gd name="T13" fmla="*/ 3 h 247"/>
                    <a:gd name="T14" fmla="*/ 364 w 376"/>
                    <a:gd name="T15" fmla="*/ 40 h 247"/>
                    <a:gd name="T16" fmla="*/ 375 w 376"/>
                    <a:gd name="T17" fmla="*/ 111 h 247"/>
                    <a:gd name="T18" fmla="*/ 375 w 376"/>
                    <a:gd name="T19" fmla="*/ 243 h 247"/>
                    <a:gd name="T20" fmla="*/ 305 w 376"/>
                    <a:gd name="T21" fmla="*/ 243 h 247"/>
                    <a:gd name="T22" fmla="*/ 305 w 376"/>
                    <a:gd name="T23" fmla="*/ 105 h 247"/>
                    <a:gd name="T24" fmla="*/ 265 w 376"/>
                    <a:gd name="T25" fmla="*/ 51 h 247"/>
                    <a:gd name="T26" fmla="*/ 223 w 376"/>
                    <a:gd name="T27" fmla="*/ 125 h 247"/>
                    <a:gd name="T28" fmla="*/ 223 w 376"/>
                    <a:gd name="T29" fmla="*/ 243 h 247"/>
                    <a:gd name="T30" fmla="*/ 152 w 376"/>
                    <a:gd name="T31" fmla="*/ 243 h 247"/>
                    <a:gd name="T32" fmla="*/ 152 w 376"/>
                    <a:gd name="T33" fmla="*/ 105 h 247"/>
                    <a:gd name="T34" fmla="*/ 113 w 376"/>
                    <a:gd name="T35" fmla="*/ 54 h 247"/>
                    <a:gd name="T36" fmla="*/ 71 w 376"/>
                    <a:gd name="T37" fmla="*/ 108 h 247"/>
                    <a:gd name="T38" fmla="*/ 71 w 376"/>
                    <a:gd name="T39" fmla="*/ 246 h 247"/>
                    <a:gd name="T40" fmla="*/ 3 w 376"/>
                    <a:gd name="T41" fmla="*/ 246 h 247"/>
                    <a:gd name="T42" fmla="*/ 3 w 376"/>
                    <a:gd name="T43" fmla="*/ 51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76" h="247">
                      <a:moveTo>
                        <a:pt x="3" y="51"/>
                      </a:moveTo>
                      <a:cubicBezTo>
                        <a:pt x="3" y="37"/>
                        <a:pt x="3" y="23"/>
                        <a:pt x="0" y="6"/>
                      </a:cubicBezTo>
                      <a:lnTo>
                        <a:pt x="68" y="6"/>
                      </a:lnTo>
                      <a:lnTo>
                        <a:pt x="71" y="37"/>
                      </a:lnTo>
                      <a:cubicBezTo>
                        <a:pt x="79" y="26"/>
                        <a:pt x="96" y="0"/>
                        <a:pt x="144" y="0"/>
                      </a:cubicBezTo>
                      <a:cubicBezTo>
                        <a:pt x="198" y="0"/>
                        <a:pt x="215" y="34"/>
                        <a:pt x="217" y="46"/>
                      </a:cubicBezTo>
                      <a:cubicBezTo>
                        <a:pt x="237" y="9"/>
                        <a:pt x="268" y="3"/>
                        <a:pt x="294" y="3"/>
                      </a:cubicBezTo>
                      <a:cubicBezTo>
                        <a:pt x="342" y="3"/>
                        <a:pt x="361" y="32"/>
                        <a:pt x="364" y="40"/>
                      </a:cubicBezTo>
                      <a:cubicBezTo>
                        <a:pt x="375" y="60"/>
                        <a:pt x="375" y="88"/>
                        <a:pt x="375" y="111"/>
                      </a:cubicBezTo>
                      <a:lnTo>
                        <a:pt x="375" y="243"/>
                      </a:lnTo>
                      <a:lnTo>
                        <a:pt x="305" y="243"/>
                      </a:lnTo>
                      <a:lnTo>
                        <a:pt x="305" y="105"/>
                      </a:lnTo>
                      <a:cubicBezTo>
                        <a:pt x="305" y="80"/>
                        <a:pt x="302" y="51"/>
                        <a:pt x="265" y="51"/>
                      </a:cubicBezTo>
                      <a:cubicBezTo>
                        <a:pt x="223" y="51"/>
                        <a:pt x="223" y="91"/>
                        <a:pt x="223" y="125"/>
                      </a:cubicBezTo>
                      <a:lnTo>
                        <a:pt x="223" y="243"/>
                      </a:lnTo>
                      <a:lnTo>
                        <a:pt x="152" y="243"/>
                      </a:lnTo>
                      <a:lnTo>
                        <a:pt x="152" y="105"/>
                      </a:lnTo>
                      <a:cubicBezTo>
                        <a:pt x="152" y="88"/>
                        <a:pt x="152" y="54"/>
                        <a:pt x="113" y="54"/>
                      </a:cubicBezTo>
                      <a:cubicBezTo>
                        <a:pt x="71" y="54"/>
                        <a:pt x="71" y="91"/>
                        <a:pt x="71" y="108"/>
                      </a:cubicBezTo>
                      <a:lnTo>
                        <a:pt x="71" y="246"/>
                      </a:lnTo>
                      <a:lnTo>
                        <a:pt x="3" y="246"/>
                      </a:lnTo>
                      <a:lnTo>
                        <a:pt x="3" y="51"/>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19" name="Freeform 67">
                  <a:extLst>
                    <a:ext uri="{FF2B5EF4-FFF2-40B4-BE49-F238E27FC236}">
                      <a16:creationId xmlns:a16="http://schemas.microsoft.com/office/drawing/2014/main" id="{4BCE132C-E8D9-492E-A63E-13E45217C998}"/>
                    </a:ext>
                  </a:extLst>
                </p:cNvPr>
                <p:cNvSpPr>
                  <a:spLocks noChangeArrowheads="1"/>
                </p:cNvSpPr>
                <p:nvPr/>
              </p:nvSpPr>
              <p:spPr bwMode="auto">
                <a:xfrm>
                  <a:off x="1933575" y="3173413"/>
                  <a:ext cx="80963" cy="90487"/>
                </a:xfrm>
                <a:custGeom>
                  <a:avLst/>
                  <a:gdLst>
                    <a:gd name="T0" fmla="*/ 115 w 227"/>
                    <a:gd name="T1" fmla="*/ 204 h 250"/>
                    <a:gd name="T2" fmla="*/ 155 w 227"/>
                    <a:gd name="T3" fmla="*/ 170 h 250"/>
                    <a:gd name="T4" fmla="*/ 217 w 227"/>
                    <a:gd name="T5" fmla="*/ 170 h 250"/>
                    <a:gd name="T6" fmla="*/ 194 w 227"/>
                    <a:gd name="T7" fmla="*/ 221 h 250"/>
                    <a:gd name="T8" fmla="*/ 113 w 227"/>
                    <a:gd name="T9" fmla="*/ 249 h 250"/>
                    <a:gd name="T10" fmla="*/ 31 w 227"/>
                    <a:gd name="T11" fmla="*/ 221 h 250"/>
                    <a:gd name="T12" fmla="*/ 0 w 227"/>
                    <a:gd name="T13" fmla="*/ 130 h 250"/>
                    <a:gd name="T14" fmla="*/ 48 w 227"/>
                    <a:gd name="T15" fmla="*/ 20 h 250"/>
                    <a:gd name="T16" fmla="*/ 113 w 227"/>
                    <a:gd name="T17" fmla="*/ 0 h 250"/>
                    <a:gd name="T18" fmla="*/ 209 w 227"/>
                    <a:gd name="T19" fmla="*/ 57 h 250"/>
                    <a:gd name="T20" fmla="*/ 223 w 227"/>
                    <a:gd name="T21" fmla="*/ 142 h 250"/>
                    <a:gd name="T22" fmla="*/ 67 w 227"/>
                    <a:gd name="T23" fmla="*/ 142 h 250"/>
                    <a:gd name="T24" fmla="*/ 115 w 227"/>
                    <a:gd name="T25" fmla="*/ 204 h 250"/>
                    <a:gd name="T26" fmla="*/ 155 w 227"/>
                    <a:gd name="T27" fmla="*/ 96 h 250"/>
                    <a:gd name="T28" fmla="*/ 115 w 227"/>
                    <a:gd name="T29" fmla="*/ 43 h 250"/>
                    <a:gd name="T30" fmla="*/ 70 w 227"/>
                    <a:gd name="T31" fmla="*/ 96 h 250"/>
                    <a:gd name="T32" fmla="*/ 155 w 227"/>
                    <a:gd name="T33" fmla="*/ 96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7" h="250">
                      <a:moveTo>
                        <a:pt x="115" y="204"/>
                      </a:moveTo>
                      <a:cubicBezTo>
                        <a:pt x="132" y="204"/>
                        <a:pt x="149" y="198"/>
                        <a:pt x="155" y="170"/>
                      </a:cubicBezTo>
                      <a:lnTo>
                        <a:pt x="217" y="170"/>
                      </a:lnTo>
                      <a:cubicBezTo>
                        <a:pt x="217" y="181"/>
                        <a:pt x="214" y="201"/>
                        <a:pt x="194" y="221"/>
                      </a:cubicBezTo>
                      <a:cubicBezTo>
                        <a:pt x="178" y="238"/>
                        <a:pt x="147" y="249"/>
                        <a:pt x="113" y="249"/>
                      </a:cubicBezTo>
                      <a:cubicBezTo>
                        <a:pt x="93" y="249"/>
                        <a:pt x="53" y="246"/>
                        <a:pt x="31" y="221"/>
                      </a:cubicBezTo>
                      <a:cubicBezTo>
                        <a:pt x="8" y="198"/>
                        <a:pt x="0" y="167"/>
                        <a:pt x="0" y="130"/>
                      </a:cubicBezTo>
                      <a:cubicBezTo>
                        <a:pt x="0" y="94"/>
                        <a:pt x="8" y="46"/>
                        <a:pt x="48" y="20"/>
                      </a:cubicBezTo>
                      <a:cubicBezTo>
                        <a:pt x="65" y="9"/>
                        <a:pt x="87" y="0"/>
                        <a:pt x="113" y="0"/>
                      </a:cubicBezTo>
                      <a:cubicBezTo>
                        <a:pt x="147" y="0"/>
                        <a:pt x="186" y="15"/>
                        <a:pt x="209" y="57"/>
                      </a:cubicBezTo>
                      <a:cubicBezTo>
                        <a:pt x="226" y="88"/>
                        <a:pt x="223" y="125"/>
                        <a:pt x="223" y="142"/>
                      </a:cubicBezTo>
                      <a:lnTo>
                        <a:pt x="67" y="142"/>
                      </a:lnTo>
                      <a:cubicBezTo>
                        <a:pt x="67" y="156"/>
                        <a:pt x="67" y="204"/>
                        <a:pt x="115" y="204"/>
                      </a:cubicBezTo>
                      <a:close/>
                      <a:moveTo>
                        <a:pt x="155" y="96"/>
                      </a:moveTo>
                      <a:cubicBezTo>
                        <a:pt x="155" y="85"/>
                        <a:pt x="155" y="43"/>
                        <a:pt x="115" y="43"/>
                      </a:cubicBezTo>
                      <a:cubicBezTo>
                        <a:pt x="84" y="43"/>
                        <a:pt x="73" y="68"/>
                        <a:pt x="70" y="96"/>
                      </a:cubicBezTo>
                      <a:lnTo>
                        <a:pt x="155" y="96"/>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20" name="Freeform 68">
                  <a:extLst>
                    <a:ext uri="{FF2B5EF4-FFF2-40B4-BE49-F238E27FC236}">
                      <a16:creationId xmlns:a16="http://schemas.microsoft.com/office/drawing/2014/main" id="{D4DA7D4C-8E10-4755-8E2E-67BAEBD374B1}"/>
                    </a:ext>
                  </a:extLst>
                </p:cNvPr>
                <p:cNvSpPr>
                  <a:spLocks noChangeArrowheads="1"/>
                </p:cNvSpPr>
                <p:nvPr/>
              </p:nvSpPr>
              <p:spPr bwMode="auto">
                <a:xfrm>
                  <a:off x="2036763" y="3175000"/>
                  <a:ext cx="80962" cy="87313"/>
                </a:xfrm>
                <a:custGeom>
                  <a:avLst/>
                  <a:gdLst>
                    <a:gd name="T0" fmla="*/ 3 w 224"/>
                    <a:gd name="T1" fmla="*/ 45 h 244"/>
                    <a:gd name="T2" fmla="*/ 3 w 224"/>
                    <a:gd name="T3" fmla="*/ 3 h 244"/>
                    <a:gd name="T4" fmla="*/ 68 w 224"/>
                    <a:gd name="T5" fmla="*/ 3 h 244"/>
                    <a:gd name="T6" fmla="*/ 71 w 224"/>
                    <a:gd name="T7" fmla="*/ 40 h 244"/>
                    <a:gd name="T8" fmla="*/ 147 w 224"/>
                    <a:gd name="T9" fmla="*/ 0 h 244"/>
                    <a:gd name="T10" fmla="*/ 218 w 224"/>
                    <a:gd name="T11" fmla="*/ 45 h 244"/>
                    <a:gd name="T12" fmla="*/ 223 w 224"/>
                    <a:gd name="T13" fmla="*/ 116 h 244"/>
                    <a:gd name="T14" fmla="*/ 223 w 224"/>
                    <a:gd name="T15" fmla="*/ 243 h 244"/>
                    <a:gd name="T16" fmla="*/ 153 w 224"/>
                    <a:gd name="T17" fmla="*/ 243 h 244"/>
                    <a:gd name="T18" fmla="*/ 153 w 224"/>
                    <a:gd name="T19" fmla="*/ 91 h 244"/>
                    <a:gd name="T20" fmla="*/ 150 w 224"/>
                    <a:gd name="T21" fmla="*/ 65 h 244"/>
                    <a:gd name="T22" fmla="*/ 116 w 224"/>
                    <a:gd name="T23" fmla="*/ 45 h 244"/>
                    <a:gd name="T24" fmla="*/ 79 w 224"/>
                    <a:gd name="T25" fmla="*/ 62 h 244"/>
                    <a:gd name="T26" fmla="*/ 71 w 224"/>
                    <a:gd name="T27" fmla="*/ 99 h 244"/>
                    <a:gd name="T28" fmla="*/ 71 w 224"/>
                    <a:gd name="T29" fmla="*/ 237 h 244"/>
                    <a:gd name="T30" fmla="*/ 0 w 224"/>
                    <a:gd name="T31" fmla="*/ 237 h 244"/>
                    <a:gd name="T32" fmla="*/ 0 w 224"/>
                    <a:gd name="T33" fmla="*/ 45 h 244"/>
                    <a:gd name="T34" fmla="*/ 3 w 224"/>
                    <a:gd name="T35" fmla="*/ 45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24" h="244">
                      <a:moveTo>
                        <a:pt x="3" y="45"/>
                      </a:moveTo>
                      <a:cubicBezTo>
                        <a:pt x="3" y="45"/>
                        <a:pt x="3" y="20"/>
                        <a:pt x="3" y="3"/>
                      </a:cubicBezTo>
                      <a:lnTo>
                        <a:pt x="68" y="3"/>
                      </a:lnTo>
                      <a:lnTo>
                        <a:pt x="71" y="40"/>
                      </a:lnTo>
                      <a:cubicBezTo>
                        <a:pt x="77" y="29"/>
                        <a:pt x="96" y="0"/>
                        <a:pt x="147" y="0"/>
                      </a:cubicBezTo>
                      <a:cubicBezTo>
                        <a:pt x="192" y="0"/>
                        <a:pt x="212" y="29"/>
                        <a:pt x="218" y="45"/>
                      </a:cubicBezTo>
                      <a:cubicBezTo>
                        <a:pt x="223" y="60"/>
                        <a:pt x="223" y="71"/>
                        <a:pt x="223" y="116"/>
                      </a:cubicBezTo>
                      <a:lnTo>
                        <a:pt x="223" y="243"/>
                      </a:lnTo>
                      <a:lnTo>
                        <a:pt x="153" y="243"/>
                      </a:lnTo>
                      <a:lnTo>
                        <a:pt x="153" y="91"/>
                      </a:lnTo>
                      <a:cubicBezTo>
                        <a:pt x="153" y="82"/>
                        <a:pt x="153" y="74"/>
                        <a:pt x="150" y="65"/>
                      </a:cubicBezTo>
                      <a:cubicBezTo>
                        <a:pt x="144" y="54"/>
                        <a:pt x="133" y="45"/>
                        <a:pt x="116" y="45"/>
                      </a:cubicBezTo>
                      <a:cubicBezTo>
                        <a:pt x="102" y="45"/>
                        <a:pt x="88" y="51"/>
                        <a:pt x="79" y="62"/>
                      </a:cubicBezTo>
                      <a:cubicBezTo>
                        <a:pt x="77" y="68"/>
                        <a:pt x="71" y="79"/>
                        <a:pt x="71" y="99"/>
                      </a:cubicBezTo>
                      <a:lnTo>
                        <a:pt x="71" y="237"/>
                      </a:lnTo>
                      <a:lnTo>
                        <a:pt x="0" y="237"/>
                      </a:lnTo>
                      <a:lnTo>
                        <a:pt x="0" y="45"/>
                      </a:lnTo>
                      <a:lnTo>
                        <a:pt x="3" y="45"/>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21" name="Freeform 69">
                  <a:extLst>
                    <a:ext uri="{FF2B5EF4-FFF2-40B4-BE49-F238E27FC236}">
                      <a16:creationId xmlns:a16="http://schemas.microsoft.com/office/drawing/2014/main" id="{B595FBAA-619B-407C-82AA-400AD3E00832}"/>
                    </a:ext>
                  </a:extLst>
                </p:cNvPr>
                <p:cNvSpPr>
                  <a:spLocks noChangeArrowheads="1"/>
                </p:cNvSpPr>
                <p:nvPr/>
              </p:nvSpPr>
              <p:spPr bwMode="auto">
                <a:xfrm>
                  <a:off x="2138363" y="3151188"/>
                  <a:ext cx="61912" cy="111125"/>
                </a:xfrm>
                <a:custGeom>
                  <a:avLst/>
                  <a:gdLst>
                    <a:gd name="T0" fmla="*/ 113 w 170"/>
                    <a:gd name="T1" fmla="*/ 308 h 309"/>
                    <a:gd name="T2" fmla="*/ 42 w 170"/>
                    <a:gd name="T3" fmla="*/ 246 h 309"/>
                    <a:gd name="T4" fmla="*/ 42 w 170"/>
                    <a:gd name="T5" fmla="*/ 116 h 309"/>
                    <a:gd name="T6" fmla="*/ 0 w 170"/>
                    <a:gd name="T7" fmla="*/ 116 h 309"/>
                    <a:gd name="T8" fmla="*/ 0 w 170"/>
                    <a:gd name="T9" fmla="*/ 71 h 309"/>
                    <a:gd name="T10" fmla="*/ 45 w 170"/>
                    <a:gd name="T11" fmla="*/ 71 h 309"/>
                    <a:gd name="T12" fmla="*/ 45 w 170"/>
                    <a:gd name="T13" fmla="*/ 26 h 309"/>
                    <a:gd name="T14" fmla="*/ 113 w 170"/>
                    <a:gd name="T15" fmla="*/ 0 h 309"/>
                    <a:gd name="T16" fmla="*/ 113 w 170"/>
                    <a:gd name="T17" fmla="*/ 71 h 309"/>
                    <a:gd name="T18" fmla="*/ 169 w 170"/>
                    <a:gd name="T19" fmla="*/ 71 h 309"/>
                    <a:gd name="T20" fmla="*/ 169 w 170"/>
                    <a:gd name="T21" fmla="*/ 116 h 309"/>
                    <a:gd name="T22" fmla="*/ 113 w 170"/>
                    <a:gd name="T23" fmla="*/ 116 h 309"/>
                    <a:gd name="T24" fmla="*/ 113 w 170"/>
                    <a:gd name="T25" fmla="*/ 221 h 309"/>
                    <a:gd name="T26" fmla="*/ 144 w 170"/>
                    <a:gd name="T27" fmla="*/ 254 h 309"/>
                    <a:gd name="T28" fmla="*/ 166 w 170"/>
                    <a:gd name="T29" fmla="*/ 254 h 309"/>
                    <a:gd name="T30" fmla="*/ 166 w 170"/>
                    <a:gd name="T31" fmla="*/ 300 h 309"/>
                    <a:gd name="T32" fmla="*/ 113 w 170"/>
                    <a:gd name="T33" fmla="*/ 308 h 3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70" h="309">
                      <a:moveTo>
                        <a:pt x="113" y="308"/>
                      </a:moveTo>
                      <a:cubicBezTo>
                        <a:pt x="42" y="308"/>
                        <a:pt x="42" y="266"/>
                        <a:pt x="42" y="246"/>
                      </a:cubicBezTo>
                      <a:lnTo>
                        <a:pt x="42" y="116"/>
                      </a:lnTo>
                      <a:lnTo>
                        <a:pt x="0" y="116"/>
                      </a:lnTo>
                      <a:lnTo>
                        <a:pt x="0" y="71"/>
                      </a:lnTo>
                      <a:lnTo>
                        <a:pt x="45" y="71"/>
                      </a:lnTo>
                      <a:lnTo>
                        <a:pt x="45" y="26"/>
                      </a:lnTo>
                      <a:lnTo>
                        <a:pt x="113" y="0"/>
                      </a:lnTo>
                      <a:lnTo>
                        <a:pt x="113" y="71"/>
                      </a:lnTo>
                      <a:lnTo>
                        <a:pt x="169" y="71"/>
                      </a:lnTo>
                      <a:lnTo>
                        <a:pt x="169" y="116"/>
                      </a:lnTo>
                      <a:lnTo>
                        <a:pt x="113" y="116"/>
                      </a:lnTo>
                      <a:lnTo>
                        <a:pt x="113" y="221"/>
                      </a:lnTo>
                      <a:cubicBezTo>
                        <a:pt x="113" y="243"/>
                        <a:pt x="113" y="254"/>
                        <a:pt x="144" y="254"/>
                      </a:cubicBezTo>
                      <a:lnTo>
                        <a:pt x="166" y="254"/>
                      </a:lnTo>
                      <a:lnTo>
                        <a:pt x="166" y="300"/>
                      </a:lnTo>
                      <a:cubicBezTo>
                        <a:pt x="144" y="305"/>
                        <a:pt x="124" y="308"/>
                        <a:pt x="113" y="30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grpSp>
        <p:grpSp>
          <p:nvGrpSpPr>
            <p:cNvPr id="303" name="Group 302">
              <a:extLst>
                <a:ext uri="{FF2B5EF4-FFF2-40B4-BE49-F238E27FC236}">
                  <a16:creationId xmlns:a16="http://schemas.microsoft.com/office/drawing/2014/main" id="{0BE247AA-B285-4008-86AA-4817DC0B08DD}"/>
                </a:ext>
              </a:extLst>
            </p:cNvPr>
            <p:cNvGrpSpPr/>
            <p:nvPr/>
          </p:nvGrpSpPr>
          <p:grpSpPr>
            <a:xfrm>
              <a:off x="2611335" y="4230683"/>
              <a:ext cx="553948" cy="388711"/>
              <a:chOff x="2615706" y="4270162"/>
              <a:chExt cx="553948" cy="388711"/>
            </a:xfrm>
          </p:grpSpPr>
          <p:sp>
            <p:nvSpPr>
              <p:cNvPr id="305" name="Freeform 15">
                <a:extLst>
                  <a:ext uri="{FF2B5EF4-FFF2-40B4-BE49-F238E27FC236}">
                    <a16:creationId xmlns:a16="http://schemas.microsoft.com/office/drawing/2014/main" id="{C8D76240-063C-478E-A27B-033154FF0C52}"/>
                  </a:ext>
                </a:extLst>
              </p:cNvPr>
              <p:cNvSpPr>
                <a:spLocks noChangeArrowheads="1"/>
              </p:cNvSpPr>
              <p:nvPr/>
            </p:nvSpPr>
            <p:spPr bwMode="auto">
              <a:xfrm>
                <a:off x="2801259" y="4404247"/>
                <a:ext cx="368395" cy="117833"/>
              </a:xfrm>
              <a:custGeom>
                <a:avLst/>
                <a:gdLst>
                  <a:gd name="T0" fmla="*/ 70 w 1198"/>
                  <a:gd name="T1" fmla="*/ 4 h 383"/>
                  <a:gd name="T2" fmla="*/ 62 w 1198"/>
                  <a:gd name="T3" fmla="*/ 58 h 383"/>
                  <a:gd name="T4" fmla="*/ 74 w 1198"/>
                  <a:gd name="T5" fmla="*/ 125 h 383"/>
                  <a:gd name="T6" fmla="*/ 66 w 1198"/>
                  <a:gd name="T7" fmla="*/ 183 h 383"/>
                  <a:gd name="T8" fmla="*/ 20 w 1198"/>
                  <a:gd name="T9" fmla="*/ 254 h 383"/>
                  <a:gd name="T10" fmla="*/ 0 w 1198"/>
                  <a:gd name="T11" fmla="*/ 308 h 383"/>
                  <a:gd name="T12" fmla="*/ 12 w 1198"/>
                  <a:gd name="T13" fmla="*/ 312 h 383"/>
                  <a:gd name="T14" fmla="*/ 66 w 1198"/>
                  <a:gd name="T15" fmla="*/ 328 h 383"/>
                  <a:gd name="T16" fmla="*/ 149 w 1198"/>
                  <a:gd name="T17" fmla="*/ 353 h 383"/>
                  <a:gd name="T18" fmla="*/ 174 w 1198"/>
                  <a:gd name="T19" fmla="*/ 362 h 383"/>
                  <a:gd name="T20" fmla="*/ 208 w 1198"/>
                  <a:gd name="T21" fmla="*/ 382 h 383"/>
                  <a:gd name="T22" fmla="*/ 1197 w 1198"/>
                  <a:gd name="T23" fmla="*/ 382 h 383"/>
                  <a:gd name="T24" fmla="*/ 1197 w 1198"/>
                  <a:gd name="T25" fmla="*/ 0 h 383"/>
                  <a:gd name="T26" fmla="*/ 70 w 1198"/>
                  <a:gd name="T27" fmla="*/ 0 h 383"/>
                  <a:gd name="T28" fmla="*/ 70 w 1198"/>
                  <a:gd name="T29" fmla="*/ 4 h 383"/>
                  <a:gd name="T30" fmla="*/ 1010 w 1198"/>
                  <a:gd name="T31" fmla="*/ 258 h 383"/>
                  <a:gd name="T32" fmla="*/ 948 w 1198"/>
                  <a:gd name="T33" fmla="*/ 195 h 383"/>
                  <a:gd name="T34" fmla="*/ 1010 w 1198"/>
                  <a:gd name="T35" fmla="*/ 133 h 383"/>
                  <a:gd name="T36" fmla="*/ 1072 w 1198"/>
                  <a:gd name="T37" fmla="*/ 195 h 383"/>
                  <a:gd name="T38" fmla="*/ 1010 w 1198"/>
                  <a:gd name="T39" fmla="*/ 258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98" h="383">
                    <a:moveTo>
                      <a:pt x="70" y="4"/>
                    </a:moveTo>
                    <a:cubicBezTo>
                      <a:pt x="70" y="21"/>
                      <a:pt x="66" y="42"/>
                      <a:pt x="62" y="58"/>
                    </a:cubicBezTo>
                    <a:cubicBezTo>
                      <a:pt x="74" y="79"/>
                      <a:pt x="79" y="104"/>
                      <a:pt x="74" y="125"/>
                    </a:cubicBezTo>
                    <a:lnTo>
                      <a:pt x="66" y="183"/>
                    </a:lnTo>
                    <a:cubicBezTo>
                      <a:pt x="62" y="212"/>
                      <a:pt x="45" y="237"/>
                      <a:pt x="20" y="254"/>
                    </a:cubicBezTo>
                    <a:cubicBezTo>
                      <a:pt x="16" y="270"/>
                      <a:pt x="8" y="291"/>
                      <a:pt x="0" y="308"/>
                    </a:cubicBezTo>
                    <a:lnTo>
                      <a:pt x="12" y="312"/>
                    </a:lnTo>
                    <a:cubicBezTo>
                      <a:pt x="29" y="316"/>
                      <a:pt x="45" y="320"/>
                      <a:pt x="66" y="328"/>
                    </a:cubicBezTo>
                    <a:cubicBezTo>
                      <a:pt x="99" y="337"/>
                      <a:pt x="129" y="345"/>
                      <a:pt x="149" y="353"/>
                    </a:cubicBezTo>
                    <a:lnTo>
                      <a:pt x="174" y="362"/>
                    </a:lnTo>
                    <a:cubicBezTo>
                      <a:pt x="187" y="370"/>
                      <a:pt x="199" y="374"/>
                      <a:pt x="208" y="382"/>
                    </a:cubicBezTo>
                    <a:lnTo>
                      <a:pt x="1197" y="382"/>
                    </a:lnTo>
                    <a:lnTo>
                      <a:pt x="1197" y="0"/>
                    </a:lnTo>
                    <a:lnTo>
                      <a:pt x="70" y="0"/>
                    </a:lnTo>
                    <a:lnTo>
                      <a:pt x="70" y="4"/>
                    </a:lnTo>
                    <a:close/>
                    <a:moveTo>
                      <a:pt x="1010" y="258"/>
                    </a:moveTo>
                    <a:cubicBezTo>
                      <a:pt x="977" y="258"/>
                      <a:pt x="948" y="229"/>
                      <a:pt x="948" y="195"/>
                    </a:cubicBezTo>
                    <a:cubicBezTo>
                      <a:pt x="948" y="162"/>
                      <a:pt x="977" y="133"/>
                      <a:pt x="1010" y="133"/>
                    </a:cubicBezTo>
                    <a:cubicBezTo>
                      <a:pt x="1043" y="133"/>
                      <a:pt x="1072" y="162"/>
                      <a:pt x="1072" y="195"/>
                    </a:cubicBezTo>
                    <a:cubicBezTo>
                      <a:pt x="1072" y="229"/>
                      <a:pt x="1043" y="258"/>
                      <a:pt x="1010" y="258"/>
                    </a:cubicBezTo>
                    <a:close/>
                  </a:path>
                </a:pathLst>
              </a:custGeom>
              <a:solidFill>
                <a:schemeClr val="tx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06" name="Freeform 16">
                <a:extLst>
                  <a:ext uri="{FF2B5EF4-FFF2-40B4-BE49-F238E27FC236}">
                    <a16:creationId xmlns:a16="http://schemas.microsoft.com/office/drawing/2014/main" id="{92C98647-0083-476A-8A30-51323341A2C1}"/>
                  </a:ext>
                </a:extLst>
              </p:cNvPr>
              <p:cNvSpPr>
                <a:spLocks noChangeArrowheads="1"/>
              </p:cNvSpPr>
              <p:nvPr/>
            </p:nvSpPr>
            <p:spPr bwMode="auto">
              <a:xfrm>
                <a:off x="2882522" y="4541041"/>
                <a:ext cx="287132" cy="117832"/>
              </a:xfrm>
              <a:custGeom>
                <a:avLst/>
                <a:gdLst>
                  <a:gd name="T0" fmla="*/ 0 w 936"/>
                  <a:gd name="T1" fmla="*/ 0 h 383"/>
                  <a:gd name="T2" fmla="*/ 2 w 936"/>
                  <a:gd name="T3" fmla="*/ 4 h 383"/>
                  <a:gd name="T4" fmla="*/ 0 w 936"/>
                  <a:gd name="T5" fmla="*/ 4 h 383"/>
                  <a:gd name="T6" fmla="*/ 0 w 936"/>
                  <a:gd name="T7" fmla="*/ 0 h 383"/>
                  <a:gd name="T8" fmla="*/ 37 w 936"/>
                  <a:gd name="T9" fmla="*/ 125 h 383"/>
                  <a:gd name="T10" fmla="*/ 37 w 936"/>
                  <a:gd name="T11" fmla="*/ 382 h 383"/>
                  <a:gd name="T12" fmla="*/ 873 w 936"/>
                  <a:gd name="T13" fmla="*/ 382 h 383"/>
                  <a:gd name="T14" fmla="*/ 935 w 936"/>
                  <a:gd name="T15" fmla="*/ 320 h 383"/>
                  <a:gd name="T16" fmla="*/ 935 w 936"/>
                  <a:gd name="T17" fmla="*/ 4 h 383"/>
                  <a:gd name="T18" fmla="*/ 2 w 936"/>
                  <a:gd name="T19" fmla="*/ 4 h 383"/>
                  <a:gd name="T20" fmla="*/ 37 w 936"/>
                  <a:gd name="T21" fmla="*/ 125 h 383"/>
                  <a:gd name="T22" fmla="*/ 740 w 936"/>
                  <a:gd name="T23" fmla="*/ 253 h 383"/>
                  <a:gd name="T24" fmla="*/ 678 w 936"/>
                  <a:gd name="T25" fmla="*/ 191 h 383"/>
                  <a:gd name="T26" fmla="*/ 740 w 936"/>
                  <a:gd name="T27" fmla="*/ 129 h 383"/>
                  <a:gd name="T28" fmla="*/ 802 w 936"/>
                  <a:gd name="T29" fmla="*/ 191 h 383"/>
                  <a:gd name="T30" fmla="*/ 740 w 936"/>
                  <a:gd name="T31" fmla="*/ 253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36" h="383">
                    <a:moveTo>
                      <a:pt x="0" y="0"/>
                    </a:moveTo>
                    <a:cubicBezTo>
                      <a:pt x="1" y="1"/>
                      <a:pt x="1" y="3"/>
                      <a:pt x="2" y="4"/>
                    </a:cubicBezTo>
                    <a:lnTo>
                      <a:pt x="0" y="4"/>
                    </a:lnTo>
                    <a:lnTo>
                      <a:pt x="0" y="0"/>
                    </a:lnTo>
                    <a:close/>
                    <a:moveTo>
                      <a:pt x="37" y="125"/>
                    </a:moveTo>
                    <a:lnTo>
                      <a:pt x="37" y="382"/>
                    </a:lnTo>
                    <a:lnTo>
                      <a:pt x="873" y="382"/>
                    </a:lnTo>
                    <a:cubicBezTo>
                      <a:pt x="910" y="382"/>
                      <a:pt x="935" y="353"/>
                      <a:pt x="935" y="320"/>
                    </a:cubicBezTo>
                    <a:lnTo>
                      <a:pt x="935" y="4"/>
                    </a:lnTo>
                    <a:lnTo>
                      <a:pt x="2" y="4"/>
                    </a:lnTo>
                    <a:cubicBezTo>
                      <a:pt x="22" y="40"/>
                      <a:pt x="37" y="80"/>
                      <a:pt x="37" y="125"/>
                    </a:cubicBezTo>
                    <a:close/>
                    <a:moveTo>
                      <a:pt x="740" y="253"/>
                    </a:moveTo>
                    <a:cubicBezTo>
                      <a:pt x="707" y="253"/>
                      <a:pt x="678" y="224"/>
                      <a:pt x="678" y="191"/>
                    </a:cubicBezTo>
                    <a:cubicBezTo>
                      <a:pt x="678" y="158"/>
                      <a:pt x="707" y="129"/>
                      <a:pt x="740" y="129"/>
                    </a:cubicBezTo>
                    <a:cubicBezTo>
                      <a:pt x="773" y="129"/>
                      <a:pt x="802" y="158"/>
                      <a:pt x="802" y="191"/>
                    </a:cubicBezTo>
                    <a:cubicBezTo>
                      <a:pt x="802" y="228"/>
                      <a:pt x="773" y="253"/>
                      <a:pt x="740" y="253"/>
                    </a:cubicBezTo>
                    <a:close/>
                  </a:path>
                </a:pathLst>
              </a:custGeom>
              <a:solidFill>
                <a:schemeClr val="tx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07" name="Freeform 17">
                <a:extLst>
                  <a:ext uri="{FF2B5EF4-FFF2-40B4-BE49-F238E27FC236}">
                    <a16:creationId xmlns:a16="http://schemas.microsoft.com/office/drawing/2014/main" id="{A80D7EFB-7A99-4624-9D3C-013B5ECBA294}"/>
                  </a:ext>
                </a:extLst>
              </p:cNvPr>
              <p:cNvSpPr>
                <a:spLocks noChangeArrowheads="1"/>
              </p:cNvSpPr>
              <p:nvPr/>
            </p:nvSpPr>
            <p:spPr bwMode="auto">
              <a:xfrm>
                <a:off x="2776879" y="4270162"/>
                <a:ext cx="392775" cy="116478"/>
              </a:xfrm>
              <a:custGeom>
                <a:avLst/>
                <a:gdLst>
                  <a:gd name="T0" fmla="*/ 1214 w 1277"/>
                  <a:gd name="T1" fmla="*/ 0 h 379"/>
                  <a:gd name="T2" fmla="*/ 62 w 1277"/>
                  <a:gd name="T3" fmla="*/ 0 h 379"/>
                  <a:gd name="T4" fmla="*/ 0 w 1277"/>
                  <a:gd name="T5" fmla="*/ 62 h 379"/>
                  <a:gd name="T6" fmla="*/ 0 w 1277"/>
                  <a:gd name="T7" fmla="*/ 207 h 379"/>
                  <a:gd name="T8" fmla="*/ 141 w 1277"/>
                  <a:gd name="T9" fmla="*/ 378 h 379"/>
                  <a:gd name="T10" fmla="*/ 1276 w 1277"/>
                  <a:gd name="T11" fmla="*/ 378 h 379"/>
                  <a:gd name="T12" fmla="*/ 1276 w 1277"/>
                  <a:gd name="T13" fmla="*/ 62 h 379"/>
                  <a:gd name="T14" fmla="*/ 1214 w 1277"/>
                  <a:gd name="T15" fmla="*/ 0 h 379"/>
                  <a:gd name="T16" fmla="*/ 1081 w 1277"/>
                  <a:gd name="T17" fmla="*/ 253 h 379"/>
                  <a:gd name="T18" fmla="*/ 1019 w 1277"/>
                  <a:gd name="T19" fmla="*/ 191 h 379"/>
                  <a:gd name="T20" fmla="*/ 1081 w 1277"/>
                  <a:gd name="T21" fmla="*/ 128 h 379"/>
                  <a:gd name="T22" fmla="*/ 1143 w 1277"/>
                  <a:gd name="T23" fmla="*/ 191 h 379"/>
                  <a:gd name="T24" fmla="*/ 1081 w 1277"/>
                  <a:gd name="T25" fmla="*/ 253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77" h="379">
                    <a:moveTo>
                      <a:pt x="1214" y="0"/>
                    </a:moveTo>
                    <a:lnTo>
                      <a:pt x="62" y="0"/>
                    </a:lnTo>
                    <a:cubicBezTo>
                      <a:pt x="25" y="0"/>
                      <a:pt x="0" y="29"/>
                      <a:pt x="0" y="62"/>
                    </a:cubicBezTo>
                    <a:lnTo>
                      <a:pt x="0" y="207"/>
                    </a:lnTo>
                    <a:cubicBezTo>
                      <a:pt x="75" y="237"/>
                      <a:pt x="133" y="303"/>
                      <a:pt x="141" y="378"/>
                    </a:cubicBezTo>
                    <a:lnTo>
                      <a:pt x="1276" y="378"/>
                    </a:lnTo>
                    <a:lnTo>
                      <a:pt x="1276" y="62"/>
                    </a:lnTo>
                    <a:cubicBezTo>
                      <a:pt x="1276" y="29"/>
                      <a:pt x="1247" y="0"/>
                      <a:pt x="1214" y="0"/>
                    </a:cubicBezTo>
                    <a:close/>
                    <a:moveTo>
                      <a:pt x="1081" y="253"/>
                    </a:moveTo>
                    <a:cubicBezTo>
                      <a:pt x="1048" y="253"/>
                      <a:pt x="1019" y="224"/>
                      <a:pt x="1019" y="191"/>
                    </a:cubicBezTo>
                    <a:cubicBezTo>
                      <a:pt x="1019" y="158"/>
                      <a:pt x="1048" y="128"/>
                      <a:pt x="1081" y="128"/>
                    </a:cubicBezTo>
                    <a:cubicBezTo>
                      <a:pt x="1114" y="128"/>
                      <a:pt x="1143" y="158"/>
                      <a:pt x="1143" y="191"/>
                    </a:cubicBezTo>
                    <a:cubicBezTo>
                      <a:pt x="1143" y="224"/>
                      <a:pt x="1114" y="253"/>
                      <a:pt x="1081" y="253"/>
                    </a:cubicBezTo>
                    <a:close/>
                  </a:path>
                </a:pathLst>
              </a:custGeom>
              <a:solidFill>
                <a:schemeClr val="tx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08" name="Freeform 18">
                <a:extLst>
                  <a:ext uri="{FF2B5EF4-FFF2-40B4-BE49-F238E27FC236}">
                    <a16:creationId xmlns:a16="http://schemas.microsoft.com/office/drawing/2014/main" id="{6EFE7887-3406-491C-92FF-F30C19970F85}"/>
                  </a:ext>
                </a:extLst>
              </p:cNvPr>
              <p:cNvSpPr>
                <a:spLocks noChangeArrowheads="1"/>
              </p:cNvSpPr>
              <p:nvPr/>
            </p:nvSpPr>
            <p:spPr bwMode="auto">
              <a:xfrm>
                <a:off x="2684781" y="4341945"/>
                <a:ext cx="119187" cy="176071"/>
              </a:xfrm>
              <a:custGeom>
                <a:avLst/>
                <a:gdLst>
                  <a:gd name="T0" fmla="*/ 8 w 387"/>
                  <a:gd name="T1" fmla="*/ 391 h 575"/>
                  <a:gd name="T2" fmla="*/ 45 w 387"/>
                  <a:gd name="T3" fmla="*/ 424 h 575"/>
                  <a:gd name="T4" fmla="*/ 191 w 387"/>
                  <a:gd name="T5" fmla="*/ 574 h 575"/>
                  <a:gd name="T6" fmla="*/ 336 w 387"/>
                  <a:gd name="T7" fmla="*/ 424 h 575"/>
                  <a:gd name="T8" fmla="*/ 374 w 387"/>
                  <a:gd name="T9" fmla="*/ 391 h 575"/>
                  <a:gd name="T10" fmla="*/ 382 w 387"/>
                  <a:gd name="T11" fmla="*/ 333 h 575"/>
                  <a:gd name="T12" fmla="*/ 361 w 387"/>
                  <a:gd name="T13" fmla="*/ 296 h 575"/>
                  <a:gd name="T14" fmla="*/ 374 w 387"/>
                  <a:gd name="T15" fmla="*/ 187 h 575"/>
                  <a:gd name="T16" fmla="*/ 228 w 387"/>
                  <a:gd name="T17" fmla="*/ 38 h 575"/>
                  <a:gd name="T18" fmla="*/ 199 w 387"/>
                  <a:gd name="T19" fmla="*/ 0 h 575"/>
                  <a:gd name="T20" fmla="*/ 0 w 387"/>
                  <a:gd name="T21" fmla="*/ 171 h 575"/>
                  <a:gd name="T22" fmla="*/ 0 w 387"/>
                  <a:gd name="T23" fmla="*/ 192 h 575"/>
                  <a:gd name="T24" fmla="*/ 12 w 387"/>
                  <a:gd name="T25" fmla="*/ 291 h 575"/>
                  <a:gd name="T26" fmla="*/ 0 w 387"/>
                  <a:gd name="T27" fmla="*/ 333 h 575"/>
                  <a:gd name="T28" fmla="*/ 8 w 387"/>
                  <a:gd name="T29" fmla="*/ 391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87" h="575">
                    <a:moveTo>
                      <a:pt x="8" y="391"/>
                    </a:moveTo>
                    <a:cubicBezTo>
                      <a:pt x="12" y="408"/>
                      <a:pt x="25" y="424"/>
                      <a:pt x="45" y="424"/>
                    </a:cubicBezTo>
                    <a:cubicBezTo>
                      <a:pt x="66" y="566"/>
                      <a:pt x="174" y="574"/>
                      <a:pt x="191" y="574"/>
                    </a:cubicBezTo>
                    <a:cubicBezTo>
                      <a:pt x="208" y="574"/>
                      <a:pt x="316" y="570"/>
                      <a:pt x="336" y="424"/>
                    </a:cubicBezTo>
                    <a:cubicBezTo>
                      <a:pt x="357" y="424"/>
                      <a:pt x="370" y="412"/>
                      <a:pt x="374" y="391"/>
                    </a:cubicBezTo>
                    <a:lnTo>
                      <a:pt x="382" y="333"/>
                    </a:lnTo>
                    <a:cubicBezTo>
                      <a:pt x="386" y="316"/>
                      <a:pt x="378" y="300"/>
                      <a:pt x="361" y="296"/>
                    </a:cubicBezTo>
                    <a:cubicBezTo>
                      <a:pt x="365" y="271"/>
                      <a:pt x="374" y="225"/>
                      <a:pt x="374" y="187"/>
                    </a:cubicBezTo>
                    <a:cubicBezTo>
                      <a:pt x="374" y="117"/>
                      <a:pt x="311" y="46"/>
                      <a:pt x="228" y="38"/>
                    </a:cubicBezTo>
                    <a:lnTo>
                      <a:pt x="199" y="0"/>
                    </a:lnTo>
                    <a:cubicBezTo>
                      <a:pt x="0" y="9"/>
                      <a:pt x="0" y="171"/>
                      <a:pt x="0" y="171"/>
                    </a:cubicBezTo>
                    <a:lnTo>
                      <a:pt x="0" y="192"/>
                    </a:lnTo>
                    <a:cubicBezTo>
                      <a:pt x="0" y="229"/>
                      <a:pt x="8" y="271"/>
                      <a:pt x="12" y="291"/>
                    </a:cubicBezTo>
                    <a:cubicBezTo>
                      <a:pt x="8" y="300"/>
                      <a:pt x="0" y="316"/>
                      <a:pt x="0" y="333"/>
                    </a:cubicBezTo>
                    <a:lnTo>
                      <a:pt x="8" y="391"/>
                    </a:lnTo>
                  </a:path>
                </a:pathLst>
              </a:custGeom>
              <a:solidFill>
                <a:schemeClr val="tx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09" name="Freeform 19">
                <a:extLst>
                  <a:ext uri="{FF2B5EF4-FFF2-40B4-BE49-F238E27FC236}">
                    <a16:creationId xmlns:a16="http://schemas.microsoft.com/office/drawing/2014/main" id="{A17BF6A7-2749-4C99-A613-FA325EB0BE95}"/>
                  </a:ext>
                </a:extLst>
              </p:cNvPr>
              <p:cNvSpPr>
                <a:spLocks noChangeArrowheads="1"/>
              </p:cNvSpPr>
              <p:nvPr/>
            </p:nvSpPr>
            <p:spPr bwMode="auto">
              <a:xfrm>
                <a:off x="2615706" y="4516662"/>
                <a:ext cx="255981" cy="142211"/>
              </a:xfrm>
              <a:custGeom>
                <a:avLst/>
                <a:gdLst>
                  <a:gd name="T0" fmla="*/ 0 w 833"/>
                  <a:gd name="T1" fmla="*/ 461 h 462"/>
                  <a:gd name="T2" fmla="*/ 0 w 833"/>
                  <a:gd name="T3" fmla="*/ 204 h 462"/>
                  <a:gd name="T4" fmla="*/ 87 w 833"/>
                  <a:gd name="T5" fmla="*/ 54 h 462"/>
                  <a:gd name="T6" fmla="*/ 87 w 833"/>
                  <a:gd name="T7" fmla="*/ 54 h 462"/>
                  <a:gd name="T8" fmla="*/ 183 w 833"/>
                  <a:gd name="T9" fmla="*/ 25 h 462"/>
                  <a:gd name="T10" fmla="*/ 237 w 833"/>
                  <a:gd name="T11" fmla="*/ 8 h 462"/>
                  <a:gd name="T12" fmla="*/ 275 w 833"/>
                  <a:gd name="T13" fmla="*/ 0 h 462"/>
                  <a:gd name="T14" fmla="*/ 416 w 833"/>
                  <a:gd name="T15" fmla="*/ 58 h 462"/>
                  <a:gd name="T16" fmla="*/ 416 w 833"/>
                  <a:gd name="T17" fmla="*/ 58 h 462"/>
                  <a:gd name="T18" fmla="*/ 557 w 833"/>
                  <a:gd name="T19" fmla="*/ 0 h 462"/>
                  <a:gd name="T20" fmla="*/ 595 w 833"/>
                  <a:gd name="T21" fmla="*/ 8 h 462"/>
                  <a:gd name="T22" fmla="*/ 649 w 833"/>
                  <a:gd name="T23" fmla="*/ 25 h 462"/>
                  <a:gd name="T24" fmla="*/ 744 w 833"/>
                  <a:gd name="T25" fmla="*/ 54 h 462"/>
                  <a:gd name="T26" fmla="*/ 744 w 833"/>
                  <a:gd name="T27" fmla="*/ 54 h 462"/>
                  <a:gd name="T28" fmla="*/ 832 w 833"/>
                  <a:gd name="T29" fmla="*/ 204 h 462"/>
                  <a:gd name="T30" fmla="*/ 832 w 833"/>
                  <a:gd name="T31" fmla="*/ 461 h 462"/>
                  <a:gd name="T32" fmla="*/ 0 w 833"/>
                  <a:gd name="T33" fmla="*/ 461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33" h="462">
                    <a:moveTo>
                      <a:pt x="0" y="461"/>
                    </a:moveTo>
                    <a:lnTo>
                      <a:pt x="0" y="204"/>
                    </a:lnTo>
                    <a:cubicBezTo>
                      <a:pt x="0" y="141"/>
                      <a:pt x="38" y="83"/>
                      <a:pt x="87" y="54"/>
                    </a:cubicBezTo>
                    <a:lnTo>
                      <a:pt x="87" y="54"/>
                    </a:lnTo>
                    <a:cubicBezTo>
                      <a:pt x="117" y="46"/>
                      <a:pt x="150" y="33"/>
                      <a:pt x="183" y="25"/>
                    </a:cubicBezTo>
                    <a:cubicBezTo>
                      <a:pt x="204" y="21"/>
                      <a:pt x="220" y="12"/>
                      <a:pt x="237" y="8"/>
                    </a:cubicBezTo>
                    <a:cubicBezTo>
                      <a:pt x="258" y="4"/>
                      <a:pt x="275" y="0"/>
                      <a:pt x="275" y="0"/>
                    </a:cubicBezTo>
                    <a:cubicBezTo>
                      <a:pt x="304" y="37"/>
                      <a:pt x="358" y="58"/>
                      <a:pt x="416" y="58"/>
                    </a:cubicBezTo>
                    <a:lnTo>
                      <a:pt x="416" y="58"/>
                    </a:lnTo>
                    <a:cubicBezTo>
                      <a:pt x="474" y="58"/>
                      <a:pt x="528" y="37"/>
                      <a:pt x="557" y="0"/>
                    </a:cubicBezTo>
                    <a:cubicBezTo>
                      <a:pt x="557" y="0"/>
                      <a:pt x="574" y="4"/>
                      <a:pt x="595" y="8"/>
                    </a:cubicBezTo>
                    <a:cubicBezTo>
                      <a:pt x="611" y="12"/>
                      <a:pt x="628" y="16"/>
                      <a:pt x="649" y="25"/>
                    </a:cubicBezTo>
                    <a:cubicBezTo>
                      <a:pt x="682" y="33"/>
                      <a:pt x="719" y="46"/>
                      <a:pt x="744" y="54"/>
                    </a:cubicBezTo>
                    <a:lnTo>
                      <a:pt x="744" y="54"/>
                    </a:lnTo>
                    <a:cubicBezTo>
                      <a:pt x="794" y="83"/>
                      <a:pt x="832" y="137"/>
                      <a:pt x="832" y="204"/>
                    </a:cubicBezTo>
                    <a:lnTo>
                      <a:pt x="832" y="461"/>
                    </a:lnTo>
                    <a:lnTo>
                      <a:pt x="0" y="461"/>
                    </a:lnTo>
                  </a:path>
                </a:pathLst>
              </a:custGeom>
              <a:solidFill>
                <a:schemeClr val="tx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304" name="Rectangle 303">
              <a:extLst>
                <a:ext uri="{FF2B5EF4-FFF2-40B4-BE49-F238E27FC236}">
                  <a16:creationId xmlns:a16="http://schemas.microsoft.com/office/drawing/2014/main" id="{7EE31B83-5191-4A4E-89A0-BBDFBA9C4B44}"/>
                </a:ext>
              </a:extLst>
            </p:cNvPr>
            <p:cNvSpPr/>
            <p:nvPr/>
          </p:nvSpPr>
          <p:spPr>
            <a:xfrm>
              <a:off x="2568775" y="4077183"/>
              <a:ext cx="639069" cy="1100192"/>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p>
          </p:txBody>
        </p:sp>
      </p:grpSp>
      <p:sp>
        <p:nvSpPr>
          <p:cNvPr id="339" name="TextBox 338">
            <a:extLst>
              <a:ext uri="{FF2B5EF4-FFF2-40B4-BE49-F238E27FC236}">
                <a16:creationId xmlns:a16="http://schemas.microsoft.com/office/drawing/2014/main" id="{DCFFC429-84A2-46A8-9E29-D7012828ED55}"/>
              </a:ext>
            </a:extLst>
          </p:cNvPr>
          <p:cNvSpPr txBox="1"/>
          <p:nvPr/>
        </p:nvSpPr>
        <p:spPr>
          <a:xfrm>
            <a:off x="4676162" y="2675585"/>
            <a:ext cx="248464" cy="169185"/>
          </a:xfrm>
          <a:prstGeom prst="rect">
            <a:avLst/>
          </a:prstGeom>
          <a:noFill/>
        </p:spPr>
        <p:txBody>
          <a:bodyPr wrap="square" lIns="0" tIns="0" rIns="0" bIns="0" rtlCol="0">
            <a:noAutofit/>
          </a:bodyPr>
          <a:lstStyle/>
          <a:p>
            <a:pPr>
              <a:lnSpc>
                <a:spcPct val="90000"/>
              </a:lnSpc>
            </a:pPr>
            <a:r>
              <a:rPr lang="en-US" sz="800" dirty="0"/>
              <a:t>SSH</a:t>
            </a:r>
          </a:p>
        </p:txBody>
      </p:sp>
      <p:grpSp>
        <p:nvGrpSpPr>
          <p:cNvPr id="342" name="Group 341">
            <a:extLst>
              <a:ext uri="{FF2B5EF4-FFF2-40B4-BE49-F238E27FC236}">
                <a16:creationId xmlns:a16="http://schemas.microsoft.com/office/drawing/2014/main" id="{B620C57D-10E9-4B75-B8D0-3EDF2F59F1C9}"/>
              </a:ext>
            </a:extLst>
          </p:cNvPr>
          <p:cNvGrpSpPr>
            <a:grpSpLocks noChangeAspect="1"/>
          </p:cNvGrpSpPr>
          <p:nvPr/>
        </p:nvGrpSpPr>
        <p:grpSpPr>
          <a:xfrm>
            <a:off x="4628462" y="5817191"/>
            <a:ext cx="483416" cy="483416"/>
            <a:chOff x="7046913" y="4090988"/>
            <a:chExt cx="327025" cy="327025"/>
          </a:xfrm>
          <a:solidFill>
            <a:schemeClr val="accent1"/>
          </a:solidFill>
        </p:grpSpPr>
        <p:sp>
          <p:nvSpPr>
            <p:cNvPr id="344" name="Freeform 32">
              <a:extLst>
                <a:ext uri="{FF2B5EF4-FFF2-40B4-BE49-F238E27FC236}">
                  <a16:creationId xmlns:a16="http://schemas.microsoft.com/office/drawing/2014/main" id="{8E6FBBCD-8200-466A-9402-EF3B98CEBE21}"/>
                </a:ext>
              </a:extLst>
            </p:cNvPr>
            <p:cNvSpPr>
              <a:spLocks noChangeArrowheads="1"/>
            </p:cNvSpPr>
            <p:nvPr/>
          </p:nvSpPr>
          <p:spPr bwMode="auto">
            <a:xfrm>
              <a:off x="7204075" y="4281488"/>
              <a:ext cx="68263" cy="53975"/>
            </a:xfrm>
            <a:custGeom>
              <a:avLst/>
              <a:gdLst>
                <a:gd name="T0" fmla="*/ 11 w 190"/>
                <a:gd name="T1" fmla="*/ 0 h 148"/>
                <a:gd name="T2" fmla="*/ 186 w 190"/>
                <a:gd name="T3" fmla="*/ 20 h 148"/>
                <a:gd name="T4" fmla="*/ 189 w 190"/>
                <a:gd name="T5" fmla="*/ 31 h 148"/>
                <a:gd name="T6" fmla="*/ 70 w 190"/>
                <a:gd name="T7" fmla="*/ 147 h 148"/>
                <a:gd name="T8" fmla="*/ 50 w 190"/>
                <a:gd name="T9" fmla="*/ 141 h 148"/>
                <a:gd name="T10" fmla="*/ 48 w 190"/>
                <a:gd name="T11" fmla="*/ 141 h 148"/>
                <a:gd name="T12" fmla="*/ 0 w 190"/>
                <a:gd name="T13" fmla="*/ 17 h 148"/>
                <a:gd name="T14" fmla="*/ 11 w 190"/>
                <a:gd name="T15" fmla="*/ 0 h 1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0" h="148">
                  <a:moveTo>
                    <a:pt x="11" y="0"/>
                  </a:moveTo>
                  <a:lnTo>
                    <a:pt x="186" y="20"/>
                  </a:lnTo>
                  <a:cubicBezTo>
                    <a:pt x="186" y="25"/>
                    <a:pt x="186" y="28"/>
                    <a:pt x="189" y="31"/>
                  </a:cubicBezTo>
                  <a:lnTo>
                    <a:pt x="70" y="147"/>
                  </a:lnTo>
                  <a:cubicBezTo>
                    <a:pt x="65" y="144"/>
                    <a:pt x="59" y="141"/>
                    <a:pt x="50" y="141"/>
                  </a:cubicBezTo>
                  <a:lnTo>
                    <a:pt x="48" y="141"/>
                  </a:lnTo>
                  <a:lnTo>
                    <a:pt x="0" y="17"/>
                  </a:lnTo>
                  <a:cubicBezTo>
                    <a:pt x="2" y="11"/>
                    <a:pt x="8" y="6"/>
                    <a:pt x="11"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46" name="Freeform 33">
              <a:extLst>
                <a:ext uri="{FF2B5EF4-FFF2-40B4-BE49-F238E27FC236}">
                  <a16:creationId xmlns:a16="http://schemas.microsoft.com/office/drawing/2014/main" id="{A93C9793-28E5-4007-9ADF-A3B5D0F42EB7}"/>
                </a:ext>
              </a:extLst>
            </p:cNvPr>
            <p:cNvSpPr>
              <a:spLocks noChangeArrowheads="1"/>
            </p:cNvSpPr>
            <p:nvPr/>
          </p:nvSpPr>
          <p:spPr bwMode="auto">
            <a:xfrm>
              <a:off x="7148513" y="4283075"/>
              <a:ext cx="63500" cy="52388"/>
            </a:xfrm>
            <a:custGeom>
              <a:avLst/>
              <a:gdLst>
                <a:gd name="T0" fmla="*/ 125 w 176"/>
                <a:gd name="T1" fmla="*/ 25 h 145"/>
                <a:gd name="T2" fmla="*/ 175 w 176"/>
                <a:gd name="T3" fmla="*/ 144 h 145"/>
                <a:gd name="T4" fmla="*/ 0 w 176"/>
                <a:gd name="T5" fmla="*/ 20 h 145"/>
                <a:gd name="T6" fmla="*/ 3 w 176"/>
                <a:gd name="T7" fmla="*/ 14 h 145"/>
                <a:gd name="T8" fmla="*/ 85 w 176"/>
                <a:gd name="T9" fmla="*/ 0 h 145"/>
                <a:gd name="T10" fmla="*/ 125 w 176"/>
                <a:gd name="T11" fmla="*/ 25 h 145"/>
              </a:gdLst>
              <a:ahLst/>
              <a:cxnLst>
                <a:cxn ang="0">
                  <a:pos x="T0" y="T1"/>
                </a:cxn>
                <a:cxn ang="0">
                  <a:pos x="T2" y="T3"/>
                </a:cxn>
                <a:cxn ang="0">
                  <a:pos x="T4" y="T5"/>
                </a:cxn>
                <a:cxn ang="0">
                  <a:pos x="T6" y="T7"/>
                </a:cxn>
                <a:cxn ang="0">
                  <a:pos x="T8" y="T9"/>
                </a:cxn>
                <a:cxn ang="0">
                  <a:pos x="T10" y="T11"/>
                </a:cxn>
              </a:cxnLst>
              <a:rect l="0" t="0" r="r" b="b"/>
              <a:pathLst>
                <a:path w="176" h="145">
                  <a:moveTo>
                    <a:pt x="125" y="25"/>
                  </a:moveTo>
                  <a:cubicBezTo>
                    <a:pt x="127" y="25"/>
                    <a:pt x="175" y="144"/>
                    <a:pt x="175" y="144"/>
                  </a:cubicBezTo>
                  <a:lnTo>
                    <a:pt x="0" y="20"/>
                  </a:lnTo>
                  <a:cubicBezTo>
                    <a:pt x="3" y="20"/>
                    <a:pt x="3" y="17"/>
                    <a:pt x="3" y="14"/>
                  </a:cubicBezTo>
                  <a:lnTo>
                    <a:pt x="85" y="0"/>
                  </a:lnTo>
                  <a:cubicBezTo>
                    <a:pt x="91" y="14"/>
                    <a:pt x="108" y="25"/>
                    <a:pt x="125" y="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50" name="Freeform 34">
              <a:extLst>
                <a:ext uri="{FF2B5EF4-FFF2-40B4-BE49-F238E27FC236}">
                  <a16:creationId xmlns:a16="http://schemas.microsoft.com/office/drawing/2014/main" id="{4B24E4E8-64D6-4F72-A26D-762F2D0C89E8}"/>
                </a:ext>
              </a:extLst>
            </p:cNvPr>
            <p:cNvSpPr>
              <a:spLocks noChangeArrowheads="1"/>
            </p:cNvSpPr>
            <p:nvPr/>
          </p:nvSpPr>
          <p:spPr bwMode="auto">
            <a:xfrm>
              <a:off x="7140575" y="4210050"/>
              <a:ext cx="42863" cy="68263"/>
            </a:xfrm>
            <a:custGeom>
              <a:avLst/>
              <a:gdLst>
                <a:gd name="T0" fmla="*/ 116 w 117"/>
                <a:gd name="T1" fmla="*/ 149 h 190"/>
                <a:gd name="T2" fmla="*/ 99 w 117"/>
                <a:gd name="T3" fmla="*/ 175 h 190"/>
                <a:gd name="T4" fmla="*/ 17 w 117"/>
                <a:gd name="T5" fmla="*/ 189 h 190"/>
                <a:gd name="T6" fmla="*/ 0 w 117"/>
                <a:gd name="T7" fmla="*/ 172 h 190"/>
                <a:gd name="T8" fmla="*/ 42 w 117"/>
                <a:gd name="T9" fmla="*/ 0 h 190"/>
                <a:gd name="T10" fmla="*/ 45 w 117"/>
                <a:gd name="T11" fmla="*/ 0 h 190"/>
                <a:gd name="T12" fmla="*/ 116 w 117"/>
                <a:gd name="T13" fmla="*/ 149 h 190"/>
              </a:gdLst>
              <a:ahLst/>
              <a:cxnLst>
                <a:cxn ang="0">
                  <a:pos x="T0" y="T1"/>
                </a:cxn>
                <a:cxn ang="0">
                  <a:pos x="T2" y="T3"/>
                </a:cxn>
                <a:cxn ang="0">
                  <a:pos x="T4" y="T5"/>
                </a:cxn>
                <a:cxn ang="0">
                  <a:pos x="T6" y="T7"/>
                </a:cxn>
                <a:cxn ang="0">
                  <a:pos x="T8" y="T9"/>
                </a:cxn>
                <a:cxn ang="0">
                  <a:pos x="T10" y="T11"/>
                </a:cxn>
                <a:cxn ang="0">
                  <a:pos x="T12" y="T13"/>
                </a:cxn>
              </a:cxnLst>
              <a:rect l="0" t="0" r="r" b="b"/>
              <a:pathLst>
                <a:path w="117" h="190">
                  <a:moveTo>
                    <a:pt x="116" y="149"/>
                  </a:moveTo>
                  <a:cubicBezTo>
                    <a:pt x="110" y="155"/>
                    <a:pt x="104" y="166"/>
                    <a:pt x="99" y="175"/>
                  </a:cubicBezTo>
                  <a:lnTo>
                    <a:pt x="17" y="189"/>
                  </a:lnTo>
                  <a:cubicBezTo>
                    <a:pt x="11" y="183"/>
                    <a:pt x="5" y="177"/>
                    <a:pt x="0" y="172"/>
                  </a:cubicBezTo>
                  <a:lnTo>
                    <a:pt x="42" y="0"/>
                  </a:lnTo>
                  <a:cubicBezTo>
                    <a:pt x="45" y="0"/>
                    <a:pt x="45" y="0"/>
                    <a:pt x="45" y="0"/>
                  </a:cubicBezTo>
                  <a:lnTo>
                    <a:pt x="116" y="14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51" name="Freeform 35">
              <a:extLst>
                <a:ext uri="{FF2B5EF4-FFF2-40B4-BE49-F238E27FC236}">
                  <a16:creationId xmlns:a16="http://schemas.microsoft.com/office/drawing/2014/main" id="{66F6FC42-6C3C-4D23-98A4-F7664C8A3B44}"/>
                </a:ext>
              </a:extLst>
            </p:cNvPr>
            <p:cNvSpPr>
              <a:spLocks noChangeArrowheads="1"/>
            </p:cNvSpPr>
            <p:nvPr/>
          </p:nvSpPr>
          <p:spPr bwMode="auto">
            <a:xfrm>
              <a:off x="7165975" y="4198938"/>
              <a:ext cx="92075" cy="63500"/>
            </a:xfrm>
            <a:custGeom>
              <a:avLst/>
              <a:gdLst>
                <a:gd name="T0" fmla="*/ 74 w 255"/>
                <a:gd name="T1" fmla="*/ 169 h 176"/>
                <a:gd name="T2" fmla="*/ 71 w 255"/>
                <a:gd name="T3" fmla="*/ 166 h 176"/>
                <a:gd name="T4" fmla="*/ 0 w 255"/>
                <a:gd name="T5" fmla="*/ 17 h 176"/>
                <a:gd name="T6" fmla="*/ 11 w 255"/>
                <a:gd name="T7" fmla="*/ 0 h 176"/>
                <a:gd name="T8" fmla="*/ 251 w 255"/>
                <a:gd name="T9" fmla="*/ 5 h 176"/>
                <a:gd name="T10" fmla="*/ 254 w 255"/>
                <a:gd name="T11" fmla="*/ 14 h 176"/>
                <a:gd name="T12" fmla="*/ 93 w 255"/>
                <a:gd name="T13" fmla="*/ 175 h 176"/>
                <a:gd name="T14" fmla="*/ 74 w 255"/>
                <a:gd name="T15" fmla="*/ 169 h 1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5" h="176">
                  <a:moveTo>
                    <a:pt x="74" y="169"/>
                  </a:moveTo>
                  <a:cubicBezTo>
                    <a:pt x="74" y="169"/>
                    <a:pt x="71" y="169"/>
                    <a:pt x="71" y="166"/>
                  </a:cubicBezTo>
                  <a:lnTo>
                    <a:pt x="0" y="17"/>
                  </a:lnTo>
                  <a:cubicBezTo>
                    <a:pt x="6" y="14"/>
                    <a:pt x="9" y="5"/>
                    <a:pt x="11" y="0"/>
                  </a:cubicBezTo>
                  <a:lnTo>
                    <a:pt x="251" y="5"/>
                  </a:lnTo>
                  <a:cubicBezTo>
                    <a:pt x="251" y="8"/>
                    <a:pt x="254" y="11"/>
                    <a:pt x="254" y="14"/>
                  </a:cubicBezTo>
                  <a:lnTo>
                    <a:pt x="93" y="175"/>
                  </a:lnTo>
                  <a:cubicBezTo>
                    <a:pt x="88" y="172"/>
                    <a:pt x="82" y="169"/>
                    <a:pt x="74" y="16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52" name="Freeform 36">
              <a:extLst>
                <a:ext uri="{FF2B5EF4-FFF2-40B4-BE49-F238E27FC236}">
                  <a16:creationId xmlns:a16="http://schemas.microsoft.com/office/drawing/2014/main" id="{745A2E15-632D-4470-BFF9-14658D1A475A}"/>
                </a:ext>
              </a:extLst>
            </p:cNvPr>
            <p:cNvSpPr>
              <a:spLocks noChangeArrowheads="1"/>
            </p:cNvSpPr>
            <p:nvPr/>
          </p:nvSpPr>
          <p:spPr bwMode="auto">
            <a:xfrm>
              <a:off x="7207250" y="4210050"/>
              <a:ext cx="71438" cy="69850"/>
            </a:xfrm>
            <a:custGeom>
              <a:avLst/>
              <a:gdLst>
                <a:gd name="T0" fmla="*/ 161 w 198"/>
                <a:gd name="T1" fmla="*/ 0 h 193"/>
                <a:gd name="T2" fmla="*/ 172 w 198"/>
                <a:gd name="T3" fmla="*/ 5 h 193"/>
                <a:gd name="T4" fmla="*/ 197 w 198"/>
                <a:gd name="T5" fmla="*/ 169 h 193"/>
                <a:gd name="T6" fmla="*/ 178 w 198"/>
                <a:gd name="T7" fmla="*/ 192 h 193"/>
                <a:gd name="T8" fmla="*/ 3 w 198"/>
                <a:gd name="T9" fmla="*/ 172 h 193"/>
                <a:gd name="T10" fmla="*/ 0 w 198"/>
                <a:gd name="T11" fmla="*/ 161 h 193"/>
                <a:gd name="T12" fmla="*/ 161 w 198"/>
                <a:gd name="T13" fmla="*/ 0 h 193"/>
              </a:gdLst>
              <a:ahLst/>
              <a:cxnLst>
                <a:cxn ang="0">
                  <a:pos x="T0" y="T1"/>
                </a:cxn>
                <a:cxn ang="0">
                  <a:pos x="T2" y="T3"/>
                </a:cxn>
                <a:cxn ang="0">
                  <a:pos x="T4" y="T5"/>
                </a:cxn>
                <a:cxn ang="0">
                  <a:pos x="T6" y="T7"/>
                </a:cxn>
                <a:cxn ang="0">
                  <a:pos x="T8" y="T9"/>
                </a:cxn>
                <a:cxn ang="0">
                  <a:pos x="T10" y="T11"/>
                </a:cxn>
                <a:cxn ang="0">
                  <a:pos x="T12" y="T13"/>
                </a:cxn>
              </a:cxnLst>
              <a:rect l="0" t="0" r="r" b="b"/>
              <a:pathLst>
                <a:path w="198" h="193">
                  <a:moveTo>
                    <a:pt x="161" y="0"/>
                  </a:moveTo>
                  <a:cubicBezTo>
                    <a:pt x="164" y="3"/>
                    <a:pt x="169" y="5"/>
                    <a:pt x="172" y="5"/>
                  </a:cubicBezTo>
                  <a:lnTo>
                    <a:pt x="197" y="169"/>
                  </a:lnTo>
                  <a:cubicBezTo>
                    <a:pt x="189" y="175"/>
                    <a:pt x="183" y="183"/>
                    <a:pt x="178" y="192"/>
                  </a:cubicBezTo>
                  <a:lnTo>
                    <a:pt x="3" y="172"/>
                  </a:lnTo>
                  <a:cubicBezTo>
                    <a:pt x="3" y="169"/>
                    <a:pt x="3" y="163"/>
                    <a:pt x="0" y="161"/>
                  </a:cubicBezTo>
                  <a:lnTo>
                    <a:pt x="161"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53" name="Freeform 37">
              <a:extLst>
                <a:ext uri="{FF2B5EF4-FFF2-40B4-BE49-F238E27FC236}">
                  <a16:creationId xmlns:a16="http://schemas.microsoft.com/office/drawing/2014/main" id="{E6659C00-18BF-4ED6-A450-823857202E79}"/>
                </a:ext>
              </a:extLst>
            </p:cNvPr>
            <p:cNvSpPr>
              <a:spLocks noChangeArrowheads="1"/>
            </p:cNvSpPr>
            <p:nvPr/>
          </p:nvSpPr>
          <p:spPr bwMode="auto">
            <a:xfrm>
              <a:off x="7046913" y="4090988"/>
              <a:ext cx="327025" cy="327025"/>
            </a:xfrm>
            <a:custGeom>
              <a:avLst/>
              <a:gdLst>
                <a:gd name="T0" fmla="*/ 455 w 910"/>
                <a:gd name="T1" fmla="*/ 0 h 909"/>
                <a:gd name="T2" fmla="*/ 909 w 910"/>
                <a:gd name="T3" fmla="*/ 454 h 909"/>
                <a:gd name="T4" fmla="*/ 455 w 910"/>
                <a:gd name="T5" fmla="*/ 908 h 909"/>
                <a:gd name="T6" fmla="*/ 0 w 910"/>
                <a:gd name="T7" fmla="*/ 454 h 909"/>
                <a:gd name="T8" fmla="*/ 455 w 910"/>
                <a:gd name="T9" fmla="*/ 0 h 909"/>
                <a:gd name="T10" fmla="*/ 669 w 910"/>
                <a:gd name="T11" fmla="*/ 589 h 909"/>
                <a:gd name="T12" fmla="*/ 717 w 910"/>
                <a:gd name="T13" fmla="*/ 542 h 909"/>
                <a:gd name="T14" fmla="*/ 677 w 910"/>
                <a:gd name="T15" fmla="*/ 496 h 909"/>
                <a:gd name="T16" fmla="*/ 652 w 910"/>
                <a:gd name="T17" fmla="*/ 333 h 909"/>
                <a:gd name="T18" fmla="*/ 677 w 910"/>
                <a:gd name="T19" fmla="*/ 293 h 909"/>
                <a:gd name="T20" fmla="*/ 632 w 910"/>
                <a:gd name="T21" fmla="*/ 248 h 909"/>
                <a:gd name="T22" fmla="*/ 590 w 910"/>
                <a:gd name="T23" fmla="*/ 279 h 909"/>
                <a:gd name="T24" fmla="*/ 347 w 910"/>
                <a:gd name="T25" fmla="*/ 273 h 909"/>
                <a:gd name="T26" fmla="*/ 305 w 910"/>
                <a:gd name="T27" fmla="*/ 242 h 909"/>
                <a:gd name="T28" fmla="*/ 260 w 910"/>
                <a:gd name="T29" fmla="*/ 288 h 909"/>
                <a:gd name="T30" fmla="*/ 282 w 910"/>
                <a:gd name="T31" fmla="*/ 327 h 909"/>
                <a:gd name="T32" fmla="*/ 240 w 910"/>
                <a:gd name="T33" fmla="*/ 499 h 909"/>
                <a:gd name="T34" fmla="*/ 198 w 910"/>
                <a:gd name="T35" fmla="*/ 544 h 909"/>
                <a:gd name="T36" fmla="*/ 243 w 910"/>
                <a:gd name="T37" fmla="*/ 589 h 909"/>
                <a:gd name="T38" fmla="*/ 271 w 910"/>
                <a:gd name="T39" fmla="*/ 581 h 909"/>
                <a:gd name="T40" fmla="*/ 449 w 910"/>
                <a:gd name="T41" fmla="*/ 705 h 909"/>
                <a:gd name="T42" fmla="*/ 446 w 910"/>
                <a:gd name="T43" fmla="*/ 719 h 909"/>
                <a:gd name="T44" fmla="*/ 491 w 910"/>
                <a:gd name="T45" fmla="*/ 764 h 909"/>
                <a:gd name="T46" fmla="*/ 536 w 910"/>
                <a:gd name="T47" fmla="*/ 719 h 909"/>
                <a:gd name="T48" fmla="*/ 531 w 910"/>
                <a:gd name="T49" fmla="*/ 700 h 909"/>
                <a:gd name="T50" fmla="*/ 649 w 910"/>
                <a:gd name="T51" fmla="*/ 584 h 909"/>
                <a:gd name="T52" fmla="*/ 669 w 910"/>
                <a:gd name="T53" fmla="*/ 589 h 9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10" h="909">
                  <a:moveTo>
                    <a:pt x="455" y="0"/>
                  </a:moveTo>
                  <a:cubicBezTo>
                    <a:pt x="706" y="0"/>
                    <a:pt x="909" y="203"/>
                    <a:pt x="909" y="454"/>
                  </a:cubicBezTo>
                  <a:cubicBezTo>
                    <a:pt x="909" y="705"/>
                    <a:pt x="707" y="908"/>
                    <a:pt x="455" y="908"/>
                  </a:cubicBezTo>
                  <a:cubicBezTo>
                    <a:pt x="204" y="908"/>
                    <a:pt x="0" y="705"/>
                    <a:pt x="0" y="454"/>
                  </a:cubicBezTo>
                  <a:cubicBezTo>
                    <a:pt x="0" y="203"/>
                    <a:pt x="203" y="0"/>
                    <a:pt x="455" y="0"/>
                  </a:cubicBezTo>
                  <a:close/>
                  <a:moveTo>
                    <a:pt x="669" y="589"/>
                  </a:moveTo>
                  <a:cubicBezTo>
                    <a:pt x="694" y="589"/>
                    <a:pt x="714" y="570"/>
                    <a:pt x="717" y="542"/>
                  </a:cubicBezTo>
                  <a:cubicBezTo>
                    <a:pt x="717" y="519"/>
                    <a:pt x="700" y="499"/>
                    <a:pt x="677" y="496"/>
                  </a:cubicBezTo>
                  <a:lnTo>
                    <a:pt x="652" y="333"/>
                  </a:lnTo>
                  <a:cubicBezTo>
                    <a:pt x="666" y="327"/>
                    <a:pt x="677" y="310"/>
                    <a:pt x="677" y="293"/>
                  </a:cubicBezTo>
                  <a:cubicBezTo>
                    <a:pt x="677" y="268"/>
                    <a:pt x="658" y="248"/>
                    <a:pt x="632" y="248"/>
                  </a:cubicBezTo>
                  <a:cubicBezTo>
                    <a:pt x="613" y="248"/>
                    <a:pt x="596" y="262"/>
                    <a:pt x="590" y="279"/>
                  </a:cubicBezTo>
                  <a:lnTo>
                    <a:pt x="347" y="273"/>
                  </a:lnTo>
                  <a:cubicBezTo>
                    <a:pt x="342" y="256"/>
                    <a:pt x="325" y="242"/>
                    <a:pt x="305" y="242"/>
                  </a:cubicBezTo>
                  <a:cubicBezTo>
                    <a:pt x="280" y="242"/>
                    <a:pt x="260" y="262"/>
                    <a:pt x="260" y="288"/>
                  </a:cubicBezTo>
                  <a:cubicBezTo>
                    <a:pt x="260" y="304"/>
                    <a:pt x="268" y="319"/>
                    <a:pt x="282" y="327"/>
                  </a:cubicBezTo>
                  <a:lnTo>
                    <a:pt x="240" y="499"/>
                  </a:lnTo>
                  <a:cubicBezTo>
                    <a:pt x="217" y="502"/>
                    <a:pt x="198" y="522"/>
                    <a:pt x="198" y="544"/>
                  </a:cubicBezTo>
                  <a:cubicBezTo>
                    <a:pt x="198" y="570"/>
                    <a:pt x="217" y="589"/>
                    <a:pt x="243" y="589"/>
                  </a:cubicBezTo>
                  <a:cubicBezTo>
                    <a:pt x="254" y="589"/>
                    <a:pt x="263" y="587"/>
                    <a:pt x="271" y="581"/>
                  </a:cubicBezTo>
                  <a:lnTo>
                    <a:pt x="449" y="705"/>
                  </a:lnTo>
                  <a:cubicBezTo>
                    <a:pt x="446" y="711"/>
                    <a:pt x="446" y="714"/>
                    <a:pt x="446" y="719"/>
                  </a:cubicBezTo>
                  <a:cubicBezTo>
                    <a:pt x="446" y="745"/>
                    <a:pt x="466" y="764"/>
                    <a:pt x="491" y="764"/>
                  </a:cubicBezTo>
                  <a:cubicBezTo>
                    <a:pt x="517" y="764"/>
                    <a:pt x="536" y="745"/>
                    <a:pt x="536" y="719"/>
                  </a:cubicBezTo>
                  <a:cubicBezTo>
                    <a:pt x="536" y="714"/>
                    <a:pt x="534" y="705"/>
                    <a:pt x="531" y="700"/>
                  </a:cubicBezTo>
                  <a:lnTo>
                    <a:pt x="649" y="584"/>
                  </a:lnTo>
                  <a:cubicBezTo>
                    <a:pt x="655" y="587"/>
                    <a:pt x="661" y="589"/>
                    <a:pt x="669" y="589"/>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356" name="TextBox 355">
            <a:extLst>
              <a:ext uri="{FF2B5EF4-FFF2-40B4-BE49-F238E27FC236}">
                <a16:creationId xmlns:a16="http://schemas.microsoft.com/office/drawing/2014/main" id="{AD77AA7C-B9B4-4F99-8B34-745FC6B75EF7}"/>
              </a:ext>
            </a:extLst>
          </p:cNvPr>
          <p:cNvSpPr txBox="1"/>
          <p:nvPr/>
        </p:nvSpPr>
        <p:spPr>
          <a:xfrm>
            <a:off x="5154996" y="5991594"/>
            <a:ext cx="362600" cy="215444"/>
          </a:xfrm>
          <a:prstGeom prst="rect">
            <a:avLst/>
          </a:prstGeom>
          <a:noFill/>
        </p:spPr>
        <p:txBody>
          <a:bodyPr wrap="none" rtlCol="0">
            <a:spAutoFit/>
          </a:bodyPr>
          <a:lstStyle/>
          <a:p>
            <a:r>
              <a:rPr lang="en-US" sz="800" dirty="0"/>
              <a:t>VCN</a:t>
            </a:r>
          </a:p>
        </p:txBody>
      </p:sp>
      <p:grpSp>
        <p:nvGrpSpPr>
          <p:cNvPr id="357" name="Group 356">
            <a:extLst>
              <a:ext uri="{FF2B5EF4-FFF2-40B4-BE49-F238E27FC236}">
                <a16:creationId xmlns:a16="http://schemas.microsoft.com/office/drawing/2014/main" id="{BC1AB112-1CDD-4204-9F38-BBE361767D1A}"/>
              </a:ext>
            </a:extLst>
          </p:cNvPr>
          <p:cNvGrpSpPr/>
          <p:nvPr/>
        </p:nvGrpSpPr>
        <p:grpSpPr>
          <a:xfrm>
            <a:off x="10362619" y="4157774"/>
            <a:ext cx="475077" cy="641225"/>
            <a:chOff x="5521685" y="5536800"/>
            <a:chExt cx="475077" cy="641225"/>
          </a:xfrm>
        </p:grpSpPr>
        <p:grpSp>
          <p:nvGrpSpPr>
            <p:cNvPr id="358" name="Group 357">
              <a:extLst>
                <a:ext uri="{FF2B5EF4-FFF2-40B4-BE49-F238E27FC236}">
                  <a16:creationId xmlns:a16="http://schemas.microsoft.com/office/drawing/2014/main" id="{F76B7725-4B58-41C3-963B-4B32989EE3EA}"/>
                </a:ext>
              </a:extLst>
            </p:cNvPr>
            <p:cNvGrpSpPr/>
            <p:nvPr/>
          </p:nvGrpSpPr>
          <p:grpSpPr>
            <a:xfrm>
              <a:off x="5521685" y="5536800"/>
              <a:ext cx="475077" cy="438068"/>
              <a:chOff x="7248176" y="4158080"/>
              <a:chExt cx="639069" cy="695710"/>
            </a:xfrm>
          </p:grpSpPr>
          <p:sp>
            <p:nvSpPr>
              <p:cNvPr id="363" name="Freeform 29">
                <a:extLst>
                  <a:ext uri="{FF2B5EF4-FFF2-40B4-BE49-F238E27FC236}">
                    <a16:creationId xmlns:a16="http://schemas.microsoft.com/office/drawing/2014/main" id="{3C6CEC84-1565-4997-A6E0-2A2F66976A42}"/>
                  </a:ext>
                </a:extLst>
              </p:cNvPr>
              <p:cNvSpPr>
                <a:spLocks noChangeArrowheads="1"/>
              </p:cNvSpPr>
              <p:nvPr/>
            </p:nvSpPr>
            <p:spPr bwMode="auto">
              <a:xfrm>
                <a:off x="7326921" y="4243662"/>
                <a:ext cx="468473" cy="509524"/>
              </a:xfrm>
              <a:custGeom>
                <a:avLst/>
                <a:gdLst>
                  <a:gd name="T0" fmla="*/ 658 w 854"/>
                  <a:gd name="T1" fmla="*/ 14 h 929"/>
                  <a:gd name="T2" fmla="*/ 853 w 854"/>
                  <a:gd name="T3" fmla="*/ 79 h 929"/>
                  <a:gd name="T4" fmla="*/ 853 w 854"/>
                  <a:gd name="T5" fmla="*/ 849 h 929"/>
                  <a:gd name="T6" fmla="*/ 658 w 854"/>
                  <a:gd name="T7" fmla="*/ 914 h 929"/>
                  <a:gd name="T8" fmla="*/ 427 w 854"/>
                  <a:gd name="T9" fmla="*/ 928 h 929"/>
                  <a:gd name="T10" fmla="*/ 195 w 854"/>
                  <a:gd name="T11" fmla="*/ 914 h 929"/>
                  <a:gd name="T12" fmla="*/ 0 w 854"/>
                  <a:gd name="T13" fmla="*/ 849 h 929"/>
                  <a:gd name="T14" fmla="*/ 0 w 854"/>
                  <a:gd name="T15" fmla="*/ 79 h 929"/>
                  <a:gd name="T16" fmla="*/ 195 w 854"/>
                  <a:gd name="T17" fmla="*/ 14 h 929"/>
                  <a:gd name="T18" fmla="*/ 427 w 854"/>
                  <a:gd name="T19" fmla="*/ 0 h 929"/>
                  <a:gd name="T20" fmla="*/ 658 w 854"/>
                  <a:gd name="T21" fmla="*/ 14 h 929"/>
                  <a:gd name="T22" fmla="*/ 226 w 854"/>
                  <a:gd name="T23" fmla="*/ 668 h 929"/>
                  <a:gd name="T24" fmla="*/ 283 w 854"/>
                  <a:gd name="T25" fmla="*/ 612 h 929"/>
                  <a:gd name="T26" fmla="*/ 226 w 854"/>
                  <a:gd name="T27" fmla="*/ 556 h 929"/>
                  <a:gd name="T28" fmla="*/ 170 w 854"/>
                  <a:gd name="T29" fmla="*/ 612 h 929"/>
                  <a:gd name="T30" fmla="*/ 226 w 854"/>
                  <a:gd name="T31" fmla="*/ 668 h 929"/>
                  <a:gd name="T32" fmla="*/ 246 w 854"/>
                  <a:gd name="T33" fmla="*/ 420 h 929"/>
                  <a:gd name="T34" fmla="*/ 376 w 854"/>
                  <a:gd name="T35" fmla="*/ 420 h 929"/>
                  <a:gd name="T36" fmla="*/ 311 w 854"/>
                  <a:gd name="T37" fmla="*/ 290 h 929"/>
                  <a:gd name="T38" fmla="*/ 246 w 854"/>
                  <a:gd name="T39" fmla="*/ 420 h 929"/>
                  <a:gd name="T40" fmla="*/ 356 w 854"/>
                  <a:gd name="T41" fmla="*/ 508 h 929"/>
                  <a:gd name="T42" fmla="*/ 356 w 854"/>
                  <a:gd name="T43" fmla="*/ 604 h 929"/>
                  <a:gd name="T44" fmla="*/ 424 w 854"/>
                  <a:gd name="T45" fmla="*/ 632 h 929"/>
                  <a:gd name="T46" fmla="*/ 491 w 854"/>
                  <a:gd name="T47" fmla="*/ 604 h 929"/>
                  <a:gd name="T48" fmla="*/ 491 w 854"/>
                  <a:gd name="T49" fmla="*/ 508 h 929"/>
                  <a:gd name="T50" fmla="*/ 424 w 854"/>
                  <a:gd name="T51" fmla="*/ 479 h 929"/>
                  <a:gd name="T52" fmla="*/ 356 w 854"/>
                  <a:gd name="T53" fmla="*/ 508 h 929"/>
                  <a:gd name="T54" fmla="*/ 446 w 854"/>
                  <a:gd name="T55" fmla="*/ 810 h 929"/>
                  <a:gd name="T56" fmla="*/ 503 w 854"/>
                  <a:gd name="T57" fmla="*/ 753 h 929"/>
                  <a:gd name="T58" fmla="*/ 446 w 854"/>
                  <a:gd name="T59" fmla="*/ 697 h 929"/>
                  <a:gd name="T60" fmla="*/ 390 w 854"/>
                  <a:gd name="T61" fmla="*/ 753 h 929"/>
                  <a:gd name="T62" fmla="*/ 446 w 854"/>
                  <a:gd name="T63" fmla="*/ 810 h 929"/>
                  <a:gd name="T64" fmla="*/ 489 w 854"/>
                  <a:gd name="T65" fmla="*/ 358 h 929"/>
                  <a:gd name="T66" fmla="*/ 562 w 854"/>
                  <a:gd name="T67" fmla="*/ 431 h 929"/>
                  <a:gd name="T68" fmla="*/ 635 w 854"/>
                  <a:gd name="T69" fmla="*/ 358 h 929"/>
                  <a:gd name="T70" fmla="*/ 562 w 854"/>
                  <a:gd name="T71" fmla="*/ 285 h 929"/>
                  <a:gd name="T72" fmla="*/ 489 w 854"/>
                  <a:gd name="T73" fmla="*/ 358 h 929"/>
                  <a:gd name="T74" fmla="*/ 590 w 854"/>
                  <a:gd name="T75" fmla="*/ 640 h 929"/>
                  <a:gd name="T76" fmla="*/ 703 w 854"/>
                  <a:gd name="T77" fmla="*/ 640 h 929"/>
                  <a:gd name="T78" fmla="*/ 647 w 854"/>
                  <a:gd name="T79" fmla="*/ 525 h 929"/>
                  <a:gd name="T80" fmla="*/ 590 w 854"/>
                  <a:gd name="T81" fmla="*/ 640 h 929"/>
                  <a:gd name="T82" fmla="*/ 819 w 854"/>
                  <a:gd name="T83" fmla="*/ 138 h 929"/>
                  <a:gd name="T84" fmla="*/ 429 w 854"/>
                  <a:gd name="T85" fmla="*/ 76 h 929"/>
                  <a:gd name="T86" fmla="*/ 40 w 854"/>
                  <a:gd name="T87" fmla="*/ 138 h 929"/>
                  <a:gd name="T88" fmla="*/ 40 w 854"/>
                  <a:gd name="T89" fmla="*/ 138 h 929"/>
                  <a:gd name="T90" fmla="*/ 429 w 854"/>
                  <a:gd name="T91" fmla="*/ 200 h 929"/>
                  <a:gd name="T92" fmla="*/ 819 w 854"/>
                  <a:gd name="T93" fmla="*/ 138 h 9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54" h="929">
                    <a:moveTo>
                      <a:pt x="658" y="14"/>
                    </a:moveTo>
                    <a:cubicBezTo>
                      <a:pt x="853" y="36"/>
                      <a:pt x="853" y="76"/>
                      <a:pt x="853" y="79"/>
                    </a:cubicBezTo>
                    <a:lnTo>
                      <a:pt x="853" y="849"/>
                    </a:lnTo>
                    <a:cubicBezTo>
                      <a:pt x="853" y="852"/>
                      <a:pt x="850" y="891"/>
                      <a:pt x="658" y="914"/>
                    </a:cubicBezTo>
                    <a:cubicBezTo>
                      <a:pt x="545" y="928"/>
                      <a:pt x="433" y="928"/>
                      <a:pt x="427" y="928"/>
                    </a:cubicBezTo>
                    <a:cubicBezTo>
                      <a:pt x="422" y="928"/>
                      <a:pt x="305" y="928"/>
                      <a:pt x="195" y="914"/>
                    </a:cubicBezTo>
                    <a:cubicBezTo>
                      <a:pt x="3" y="889"/>
                      <a:pt x="0" y="849"/>
                      <a:pt x="0" y="849"/>
                    </a:cubicBezTo>
                    <a:lnTo>
                      <a:pt x="0" y="79"/>
                    </a:lnTo>
                    <a:cubicBezTo>
                      <a:pt x="0" y="76"/>
                      <a:pt x="3" y="36"/>
                      <a:pt x="195" y="14"/>
                    </a:cubicBezTo>
                    <a:cubicBezTo>
                      <a:pt x="308" y="0"/>
                      <a:pt x="422" y="0"/>
                      <a:pt x="427" y="0"/>
                    </a:cubicBezTo>
                    <a:cubicBezTo>
                      <a:pt x="433" y="0"/>
                      <a:pt x="548" y="0"/>
                      <a:pt x="658" y="14"/>
                    </a:cubicBezTo>
                    <a:close/>
                    <a:moveTo>
                      <a:pt x="226" y="668"/>
                    </a:moveTo>
                    <a:cubicBezTo>
                      <a:pt x="257" y="668"/>
                      <a:pt x="283" y="643"/>
                      <a:pt x="283" y="612"/>
                    </a:cubicBezTo>
                    <a:cubicBezTo>
                      <a:pt x="283" y="581"/>
                      <a:pt x="257" y="556"/>
                      <a:pt x="226" y="556"/>
                    </a:cubicBezTo>
                    <a:cubicBezTo>
                      <a:pt x="195" y="556"/>
                      <a:pt x="170" y="581"/>
                      <a:pt x="170" y="612"/>
                    </a:cubicBezTo>
                    <a:cubicBezTo>
                      <a:pt x="170" y="643"/>
                      <a:pt x="195" y="668"/>
                      <a:pt x="226" y="668"/>
                    </a:cubicBezTo>
                    <a:close/>
                    <a:moveTo>
                      <a:pt x="246" y="420"/>
                    </a:moveTo>
                    <a:lnTo>
                      <a:pt x="376" y="420"/>
                    </a:lnTo>
                    <a:lnTo>
                      <a:pt x="311" y="290"/>
                    </a:lnTo>
                    <a:lnTo>
                      <a:pt x="246" y="420"/>
                    </a:lnTo>
                    <a:close/>
                    <a:moveTo>
                      <a:pt x="356" y="508"/>
                    </a:moveTo>
                    <a:lnTo>
                      <a:pt x="356" y="604"/>
                    </a:lnTo>
                    <a:lnTo>
                      <a:pt x="424" y="632"/>
                    </a:lnTo>
                    <a:lnTo>
                      <a:pt x="491" y="604"/>
                    </a:lnTo>
                    <a:lnTo>
                      <a:pt x="491" y="508"/>
                    </a:lnTo>
                    <a:lnTo>
                      <a:pt x="424" y="479"/>
                    </a:lnTo>
                    <a:lnTo>
                      <a:pt x="356" y="508"/>
                    </a:lnTo>
                    <a:close/>
                    <a:moveTo>
                      <a:pt x="446" y="810"/>
                    </a:moveTo>
                    <a:cubicBezTo>
                      <a:pt x="477" y="810"/>
                      <a:pt x="503" y="784"/>
                      <a:pt x="503" y="753"/>
                    </a:cubicBezTo>
                    <a:cubicBezTo>
                      <a:pt x="503" y="722"/>
                      <a:pt x="477" y="697"/>
                      <a:pt x="446" y="697"/>
                    </a:cubicBezTo>
                    <a:cubicBezTo>
                      <a:pt x="415" y="697"/>
                      <a:pt x="390" y="722"/>
                      <a:pt x="390" y="753"/>
                    </a:cubicBezTo>
                    <a:cubicBezTo>
                      <a:pt x="390" y="784"/>
                      <a:pt x="415" y="810"/>
                      <a:pt x="446" y="810"/>
                    </a:cubicBezTo>
                    <a:close/>
                    <a:moveTo>
                      <a:pt x="489" y="358"/>
                    </a:moveTo>
                    <a:cubicBezTo>
                      <a:pt x="489" y="398"/>
                      <a:pt x="522" y="429"/>
                      <a:pt x="562" y="431"/>
                    </a:cubicBezTo>
                    <a:cubicBezTo>
                      <a:pt x="604" y="431"/>
                      <a:pt x="635" y="398"/>
                      <a:pt x="635" y="358"/>
                    </a:cubicBezTo>
                    <a:cubicBezTo>
                      <a:pt x="635" y="316"/>
                      <a:pt x="601" y="285"/>
                      <a:pt x="562" y="285"/>
                    </a:cubicBezTo>
                    <a:cubicBezTo>
                      <a:pt x="520" y="285"/>
                      <a:pt x="489" y="318"/>
                      <a:pt x="489" y="358"/>
                    </a:cubicBezTo>
                    <a:close/>
                    <a:moveTo>
                      <a:pt x="590" y="640"/>
                    </a:moveTo>
                    <a:lnTo>
                      <a:pt x="703" y="640"/>
                    </a:lnTo>
                    <a:lnTo>
                      <a:pt x="647" y="525"/>
                    </a:lnTo>
                    <a:lnTo>
                      <a:pt x="590" y="640"/>
                    </a:lnTo>
                    <a:close/>
                    <a:moveTo>
                      <a:pt x="819" y="138"/>
                    </a:moveTo>
                    <a:cubicBezTo>
                      <a:pt x="805" y="115"/>
                      <a:pt x="666" y="79"/>
                      <a:pt x="429" y="76"/>
                    </a:cubicBezTo>
                    <a:cubicBezTo>
                      <a:pt x="192" y="76"/>
                      <a:pt x="54" y="115"/>
                      <a:pt x="40" y="138"/>
                    </a:cubicBezTo>
                    <a:lnTo>
                      <a:pt x="40" y="138"/>
                    </a:lnTo>
                    <a:cubicBezTo>
                      <a:pt x="54" y="160"/>
                      <a:pt x="192" y="200"/>
                      <a:pt x="429" y="200"/>
                    </a:cubicBezTo>
                    <a:cubicBezTo>
                      <a:pt x="666" y="200"/>
                      <a:pt x="805" y="160"/>
                      <a:pt x="819" y="138"/>
                    </a:cubicBezTo>
                    <a:close/>
                  </a:path>
                </a:pathLst>
              </a:custGeom>
              <a:solidFill>
                <a:srgbClr val="F80000"/>
              </a:solidFill>
              <a:ln>
                <a:noFill/>
              </a:ln>
              <a:effectLst/>
            </p:spPr>
            <p:txBody>
              <a:bodyPr wrap="none" anchor="ctr"/>
              <a:lstStyle/>
              <a:p>
                <a:endParaRPr lang="en-US"/>
              </a:p>
            </p:txBody>
          </p:sp>
          <p:sp>
            <p:nvSpPr>
              <p:cNvPr id="364" name="Rectangle 363">
                <a:extLst>
                  <a:ext uri="{FF2B5EF4-FFF2-40B4-BE49-F238E27FC236}">
                    <a16:creationId xmlns:a16="http://schemas.microsoft.com/office/drawing/2014/main" id="{CC64F222-F8F5-412C-A8EF-3D4C92221E75}"/>
                  </a:ext>
                </a:extLst>
              </p:cNvPr>
              <p:cNvSpPr/>
              <p:nvPr/>
            </p:nvSpPr>
            <p:spPr>
              <a:xfrm>
                <a:off x="7248176" y="4158080"/>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p>
            </p:txBody>
          </p:sp>
        </p:grpSp>
        <p:sp>
          <p:nvSpPr>
            <p:cNvPr id="362" name="Text Box 30">
              <a:extLst>
                <a:ext uri="{FF2B5EF4-FFF2-40B4-BE49-F238E27FC236}">
                  <a16:creationId xmlns:a16="http://schemas.microsoft.com/office/drawing/2014/main" id="{0DEBCDF3-5517-42AF-BF26-C90FDD88E4A7}"/>
                </a:ext>
              </a:extLst>
            </p:cNvPr>
            <p:cNvSpPr txBox="1">
              <a:spLocks noChangeArrowheads="1"/>
            </p:cNvSpPr>
            <p:nvPr/>
          </p:nvSpPr>
          <p:spPr bwMode="auto">
            <a:xfrm>
              <a:off x="5568246" y="5931868"/>
              <a:ext cx="381272" cy="246157"/>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solidFill>
                    <a:schemeClr val="bg2">
                      <a:lumMod val="10000"/>
                    </a:schemeClr>
                  </a:solidFill>
                </a:rPr>
                <a:t>Object Storage</a:t>
              </a:r>
            </a:p>
          </p:txBody>
        </p:sp>
      </p:grpSp>
      <p:grpSp>
        <p:nvGrpSpPr>
          <p:cNvPr id="365" name="Group 364">
            <a:extLst>
              <a:ext uri="{FF2B5EF4-FFF2-40B4-BE49-F238E27FC236}">
                <a16:creationId xmlns:a16="http://schemas.microsoft.com/office/drawing/2014/main" id="{2DDACE5E-6D42-4C84-B4A8-80E36DB25E3C}"/>
              </a:ext>
            </a:extLst>
          </p:cNvPr>
          <p:cNvGrpSpPr/>
          <p:nvPr/>
        </p:nvGrpSpPr>
        <p:grpSpPr>
          <a:xfrm>
            <a:off x="10393664" y="3567524"/>
            <a:ext cx="531696" cy="542675"/>
            <a:chOff x="6049490" y="5496446"/>
            <a:chExt cx="531696" cy="542675"/>
          </a:xfrm>
        </p:grpSpPr>
        <p:grpSp>
          <p:nvGrpSpPr>
            <p:cNvPr id="366" name="Group 365">
              <a:extLst>
                <a:ext uri="{FF2B5EF4-FFF2-40B4-BE49-F238E27FC236}">
                  <a16:creationId xmlns:a16="http://schemas.microsoft.com/office/drawing/2014/main" id="{68F431FF-93E2-41A8-A27C-FD0B7AF24B52}"/>
                </a:ext>
              </a:extLst>
            </p:cNvPr>
            <p:cNvGrpSpPr/>
            <p:nvPr/>
          </p:nvGrpSpPr>
          <p:grpSpPr>
            <a:xfrm>
              <a:off x="6058617" y="5496446"/>
              <a:ext cx="522569" cy="489361"/>
              <a:chOff x="4141814" y="4117631"/>
              <a:chExt cx="792769" cy="695710"/>
            </a:xfrm>
          </p:grpSpPr>
          <p:grpSp>
            <p:nvGrpSpPr>
              <p:cNvPr id="368" name="Group 367">
                <a:extLst>
                  <a:ext uri="{FF2B5EF4-FFF2-40B4-BE49-F238E27FC236}">
                    <a16:creationId xmlns:a16="http://schemas.microsoft.com/office/drawing/2014/main" id="{992566F3-6EAD-4E36-835E-75E7EF136C8D}"/>
                  </a:ext>
                </a:extLst>
              </p:cNvPr>
              <p:cNvGrpSpPr/>
              <p:nvPr/>
            </p:nvGrpSpPr>
            <p:grpSpPr>
              <a:xfrm>
                <a:off x="4197861" y="4226701"/>
                <a:ext cx="680674" cy="477570"/>
                <a:chOff x="3219450" y="5653088"/>
                <a:chExt cx="393700" cy="276225"/>
              </a:xfrm>
              <a:solidFill>
                <a:srgbClr val="F80000"/>
              </a:solidFill>
            </p:grpSpPr>
            <p:sp>
              <p:nvSpPr>
                <p:cNvPr id="371" name="Freeform 62">
                  <a:extLst>
                    <a:ext uri="{FF2B5EF4-FFF2-40B4-BE49-F238E27FC236}">
                      <a16:creationId xmlns:a16="http://schemas.microsoft.com/office/drawing/2014/main" id="{62C1B569-7EF3-4197-8989-77C791734B95}"/>
                    </a:ext>
                  </a:extLst>
                </p:cNvPr>
                <p:cNvSpPr>
                  <a:spLocks noChangeArrowheads="1"/>
                </p:cNvSpPr>
                <p:nvPr/>
              </p:nvSpPr>
              <p:spPr bwMode="auto">
                <a:xfrm>
                  <a:off x="3417888" y="5757863"/>
                  <a:ext cx="166687" cy="88900"/>
                </a:xfrm>
                <a:custGeom>
                  <a:avLst/>
                  <a:gdLst>
                    <a:gd name="T0" fmla="*/ 451 w 465"/>
                    <a:gd name="T1" fmla="*/ 214 h 246"/>
                    <a:gd name="T2" fmla="*/ 438 w 465"/>
                    <a:gd name="T3" fmla="*/ 245 h 246"/>
                    <a:gd name="T4" fmla="*/ 0 w 465"/>
                    <a:gd name="T5" fmla="*/ 62 h 246"/>
                    <a:gd name="T6" fmla="*/ 26 w 465"/>
                    <a:gd name="T7" fmla="*/ 0 h 246"/>
                    <a:gd name="T8" fmla="*/ 464 w 465"/>
                    <a:gd name="T9" fmla="*/ 183 h 246"/>
                    <a:gd name="T10" fmla="*/ 451 w 465"/>
                    <a:gd name="T11" fmla="*/ 214 h 246"/>
                  </a:gdLst>
                  <a:ahLst/>
                  <a:cxnLst>
                    <a:cxn ang="0">
                      <a:pos x="T0" y="T1"/>
                    </a:cxn>
                    <a:cxn ang="0">
                      <a:pos x="T2" y="T3"/>
                    </a:cxn>
                    <a:cxn ang="0">
                      <a:pos x="T4" y="T5"/>
                    </a:cxn>
                    <a:cxn ang="0">
                      <a:pos x="T6" y="T7"/>
                    </a:cxn>
                    <a:cxn ang="0">
                      <a:pos x="T8" y="T9"/>
                    </a:cxn>
                    <a:cxn ang="0">
                      <a:pos x="T10" y="T11"/>
                    </a:cxn>
                  </a:cxnLst>
                  <a:rect l="0" t="0" r="r" b="b"/>
                  <a:pathLst>
                    <a:path w="465" h="246">
                      <a:moveTo>
                        <a:pt x="451" y="214"/>
                      </a:moveTo>
                      <a:lnTo>
                        <a:pt x="438" y="245"/>
                      </a:lnTo>
                      <a:lnTo>
                        <a:pt x="0" y="62"/>
                      </a:lnTo>
                      <a:lnTo>
                        <a:pt x="26" y="0"/>
                      </a:lnTo>
                      <a:lnTo>
                        <a:pt x="464" y="183"/>
                      </a:lnTo>
                      <a:lnTo>
                        <a:pt x="451" y="214"/>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72" name="Freeform 63">
                  <a:extLst>
                    <a:ext uri="{FF2B5EF4-FFF2-40B4-BE49-F238E27FC236}">
                      <a16:creationId xmlns:a16="http://schemas.microsoft.com/office/drawing/2014/main" id="{5030941B-38B7-4715-89D2-F2C75AE0E597}"/>
                    </a:ext>
                  </a:extLst>
                </p:cNvPr>
                <p:cNvSpPr>
                  <a:spLocks noChangeArrowheads="1"/>
                </p:cNvSpPr>
                <p:nvPr/>
              </p:nvSpPr>
              <p:spPr bwMode="auto">
                <a:xfrm>
                  <a:off x="3348038" y="5653088"/>
                  <a:ext cx="95250" cy="49212"/>
                </a:xfrm>
                <a:custGeom>
                  <a:avLst/>
                  <a:gdLst>
                    <a:gd name="T0" fmla="*/ 14 w 266"/>
                    <a:gd name="T1" fmla="*/ 39 h 136"/>
                    <a:gd name="T2" fmla="*/ 3 w 266"/>
                    <a:gd name="T3" fmla="*/ 14 h 136"/>
                    <a:gd name="T4" fmla="*/ 28 w 266"/>
                    <a:gd name="T5" fmla="*/ 2 h 136"/>
                    <a:gd name="T6" fmla="*/ 251 w 266"/>
                    <a:gd name="T7" fmla="*/ 96 h 136"/>
                    <a:gd name="T8" fmla="*/ 262 w 266"/>
                    <a:gd name="T9" fmla="*/ 121 h 136"/>
                    <a:gd name="T10" fmla="*/ 237 w 266"/>
                    <a:gd name="T11" fmla="*/ 132 h 136"/>
                    <a:gd name="T12" fmla="*/ 14 w 266"/>
                    <a:gd name="T13" fmla="*/ 39 h 136"/>
                  </a:gdLst>
                  <a:ahLst/>
                  <a:cxnLst>
                    <a:cxn ang="0">
                      <a:pos x="T0" y="T1"/>
                    </a:cxn>
                    <a:cxn ang="0">
                      <a:pos x="T2" y="T3"/>
                    </a:cxn>
                    <a:cxn ang="0">
                      <a:pos x="T4" y="T5"/>
                    </a:cxn>
                    <a:cxn ang="0">
                      <a:pos x="T6" y="T7"/>
                    </a:cxn>
                    <a:cxn ang="0">
                      <a:pos x="T8" y="T9"/>
                    </a:cxn>
                    <a:cxn ang="0">
                      <a:pos x="T10" y="T11"/>
                    </a:cxn>
                    <a:cxn ang="0">
                      <a:pos x="T12" y="T13"/>
                    </a:cxn>
                  </a:cxnLst>
                  <a:rect l="0" t="0" r="r" b="b"/>
                  <a:pathLst>
                    <a:path w="266" h="136">
                      <a:moveTo>
                        <a:pt x="14" y="39"/>
                      </a:moveTo>
                      <a:cubicBezTo>
                        <a:pt x="6" y="36"/>
                        <a:pt x="0" y="25"/>
                        <a:pt x="3" y="14"/>
                      </a:cubicBezTo>
                      <a:cubicBezTo>
                        <a:pt x="6" y="5"/>
                        <a:pt x="17" y="0"/>
                        <a:pt x="28" y="2"/>
                      </a:cubicBezTo>
                      <a:lnTo>
                        <a:pt x="251" y="96"/>
                      </a:lnTo>
                      <a:cubicBezTo>
                        <a:pt x="260" y="98"/>
                        <a:pt x="265" y="110"/>
                        <a:pt x="262" y="121"/>
                      </a:cubicBezTo>
                      <a:cubicBezTo>
                        <a:pt x="257" y="132"/>
                        <a:pt x="246" y="135"/>
                        <a:pt x="237" y="132"/>
                      </a:cubicBezTo>
                      <a:lnTo>
                        <a:pt x="14" y="39"/>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73" name="Freeform 64">
                  <a:extLst>
                    <a:ext uri="{FF2B5EF4-FFF2-40B4-BE49-F238E27FC236}">
                      <a16:creationId xmlns:a16="http://schemas.microsoft.com/office/drawing/2014/main" id="{44C2504D-8DDD-4358-99D1-7F7955697676}"/>
                    </a:ext>
                  </a:extLst>
                </p:cNvPr>
                <p:cNvSpPr>
                  <a:spLocks noChangeArrowheads="1"/>
                </p:cNvSpPr>
                <p:nvPr/>
              </p:nvSpPr>
              <p:spPr bwMode="auto">
                <a:xfrm>
                  <a:off x="3348038" y="5675313"/>
                  <a:ext cx="84137" cy="41275"/>
                </a:xfrm>
                <a:custGeom>
                  <a:avLst/>
                  <a:gdLst>
                    <a:gd name="T0" fmla="*/ 229 w 234"/>
                    <a:gd name="T1" fmla="*/ 104 h 115"/>
                    <a:gd name="T2" fmla="*/ 224 w 234"/>
                    <a:gd name="T3" fmla="*/ 114 h 115"/>
                    <a:gd name="T4" fmla="*/ 0 w 234"/>
                    <a:gd name="T5" fmla="*/ 21 h 115"/>
                    <a:gd name="T6" fmla="*/ 9 w 234"/>
                    <a:gd name="T7" fmla="*/ 0 h 115"/>
                    <a:gd name="T8" fmla="*/ 233 w 234"/>
                    <a:gd name="T9" fmla="*/ 93 h 115"/>
                    <a:gd name="T10" fmla="*/ 229 w 234"/>
                    <a:gd name="T11" fmla="*/ 104 h 115"/>
                  </a:gdLst>
                  <a:ahLst/>
                  <a:cxnLst>
                    <a:cxn ang="0">
                      <a:pos x="T0" y="T1"/>
                    </a:cxn>
                    <a:cxn ang="0">
                      <a:pos x="T2" y="T3"/>
                    </a:cxn>
                    <a:cxn ang="0">
                      <a:pos x="T4" y="T5"/>
                    </a:cxn>
                    <a:cxn ang="0">
                      <a:pos x="T6" y="T7"/>
                    </a:cxn>
                    <a:cxn ang="0">
                      <a:pos x="T8" y="T9"/>
                    </a:cxn>
                    <a:cxn ang="0">
                      <a:pos x="T10" y="T11"/>
                    </a:cxn>
                  </a:cxnLst>
                  <a:rect l="0" t="0" r="r" b="b"/>
                  <a:pathLst>
                    <a:path w="234" h="115">
                      <a:moveTo>
                        <a:pt x="229" y="104"/>
                      </a:moveTo>
                      <a:lnTo>
                        <a:pt x="224" y="114"/>
                      </a:lnTo>
                      <a:lnTo>
                        <a:pt x="0" y="21"/>
                      </a:lnTo>
                      <a:lnTo>
                        <a:pt x="9" y="0"/>
                      </a:lnTo>
                      <a:lnTo>
                        <a:pt x="233" y="93"/>
                      </a:lnTo>
                      <a:lnTo>
                        <a:pt x="229" y="104"/>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74" name="Freeform 65">
                  <a:extLst>
                    <a:ext uri="{FF2B5EF4-FFF2-40B4-BE49-F238E27FC236}">
                      <a16:creationId xmlns:a16="http://schemas.microsoft.com/office/drawing/2014/main" id="{61997584-2BB2-43D3-9C1B-370C1EC55987}"/>
                    </a:ext>
                  </a:extLst>
                </p:cNvPr>
                <p:cNvSpPr>
                  <a:spLocks noChangeArrowheads="1"/>
                </p:cNvSpPr>
                <p:nvPr/>
              </p:nvSpPr>
              <p:spPr bwMode="auto">
                <a:xfrm>
                  <a:off x="3289300" y="5797550"/>
                  <a:ext cx="95250" cy="49213"/>
                </a:xfrm>
                <a:custGeom>
                  <a:avLst/>
                  <a:gdLst>
                    <a:gd name="T0" fmla="*/ 251 w 266"/>
                    <a:gd name="T1" fmla="*/ 96 h 137"/>
                    <a:gd name="T2" fmla="*/ 262 w 266"/>
                    <a:gd name="T3" fmla="*/ 122 h 137"/>
                    <a:gd name="T4" fmla="*/ 237 w 266"/>
                    <a:gd name="T5" fmla="*/ 133 h 137"/>
                    <a:gd name="T6" fmla="*/ 14 w 266"/>
                    <a:gd name="T7" fmla="*/ 40 h 137"/>
                    <a:gd name="T8" fmla="*/ 2 w 266"/>
                    <a:gd name="T9" fmla="*/ 14 h 137"/>
                    <a:gd name="T10" fmla="*/ 28 w 266"/>
                    <a:gd name="T11" fmla="*/ 3 h 137"/>
                    <a:gd name="T12" fmla="*/ 251 w 266"/>
                    <a:gd name="T13" fmla="*/ 96 h 137"/>
                  </a:gdLst>
                  <a:ahLst/>
                  <a:cxnLst>
                    <a:cxn ang="0">
                      <a:pos x="T0" y="T1"/>
                    </a:cxn>
                    <a:cxn ang="0">
                      <a:pos x="T2" y="T3"/>
                    </a:cxn>
                    <a:cxn ang="0">
                      <a:pos x="T4" y="T5"/>
                    </a:cxn>
                    <a:cxn ang="0">
                      <a:pos x="T6" y="T7"/>
                    </a:cxn>
                    <a:cxn ang="0">
                      <a:pos x="T8" y="T9"/>
                    </a:cxn>
                    <a:cxn ang="0">
                      <a:pos x="T10" y="T11"/>
                    </a:cxn>
                    <a:cxn ang="0">
                      <a:pos x="T12" y="T13"/>
                    </a:cxn>
                  </a:cxnLst>
                  <a:rect l="0" t="0" r="r" b="b"/>
                  <a:pathLst>
                    <a:path w="266" h="137">
                      <a:moveTo>
                        <a:pt x="251" y="96"/>
                      </a:moveTo>
                      <a:cubicBezTo>
                        <a:pt x="259" y="99"/>
                        <a:pt x="265" y="110"/>
                        <a:pt x="262" y="122"/>
                      </a:cubicBezTo>
                      <a:cubicBezTo>
                        <a:pt x="259" y="130"/>
                        <a:pt x="248" y="136"/>
                        <a:pt x="237" y="133"/>
                      </a:cubicBezTo>
                      <a:lnTo>
                        <a:pt x="14" y="40"/>
                      </a:lnTo>
                      <a:cubicBezTo>
                        <a:pt x="5" y="37"/>
                        <a:pt x="0" y="26"/>
                        <a:pt x="2" y="14"/>
                      </a:cubicBezTo>
                      <a:cubicBezTo>
                        <a:pt x="8" y="6"/>
                        <a:pt x="19" y="0"/>
                        <a:pt x="28" y="3"/>
                      </a:cubicBezTo>
                      <a:lnTo>
                        <a:pt x="251" y="96"/>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75" name="Freeform 66">
                  <a:extLst>
                    <a:ext uri="{FF2B5EF4-FFF2-40B4-BE49-F238E27FC236}">
                      <a16:creationId xmlns:a16="http://schemas.microsoft.com/office/drawing/2014/main" id="{0EB538A6-EA32-445E-B1CD-E87B352326D5}"/>
                    </a:ext>
                  </a:extLst>
                </p:cNvPr>
                <p:cNvSpPr>
                  <a:spLocks noChangeArrowheads="1"/>
                </p:cNvSpPr>
                <p:nvPr/>
              </p:nvSpPr>
              <p:spPr bwMode="auto">
                <a:xfrm>
                  <a:off x="3300413" y="5783263"/>
                  <a:ext cx="84137" cy="41275"/>
                </a:xfrm>
                <a:custGeom>
                  <a:avLst/>
                  <a:gdLst>
                    <a:gd name="T0" fmla="*/ 229 w 234"/>
                    <a:gd name="T1" fmla="*/ 104 h 115"/>
                    <a:gd name="T2" fmla="*/ 224 w 234"/>
                    <a:gd name="T3" fmla="*/ 114 h 115"/>
                    <a:gd name="T4" fmla="*/ 0 w 234"/>
                    <a:gd name="T5" fmla="*/ 21 h 115"/>
                    <a:gd name="T6" fmla="*/ 9 w 234"/>
                    <a:gd name="T7" fmla="*/ 0 h 115"/>
                    <a:gd name="T8" fmla="*/ 233 w 234"/>
                    <a:gd name="T9" fmla="*/ 94 h 115"/>
                    <a:gd name="T10" fmla="*/ 229 w 234"/>
                    <a:gd name="T11" fmla="*/ 104 h 115"/>
                  </a:gdLst>
                  <a:ahLst/>
                  <a:cxnLst>
                    <a:cxn ang="0">
                      <a:pos x="T0" y="T1"/>
                    </a:cxn>
                    <a:cxn ang="0">
                      <a:pos x="T2" y="T3"/>
                    </a:cxn>
                    <a:cxn ang="0">
                      <a:pos x="T4" y="T5"/>
                    </a:cxn>
                    <a:cxn ang="0">
                      <a:pos x="T6" y="T7"/>
                    </a:cxn>
                    <a:cxn ang="0">
                      <a:pos x="T8" y="T9"/>
                    </a:cxn>
                    <a:cxn ang="0">
                      <a:pos x="T10" y="T11"/>
                    </a:cxn>
                  </a:cxnLst>
                  <a:rect l="0" t="0" r="r" b="b"/>
                  <a:pathLst>
                    <a:path w="234" h="115">
                      <a:moveTo>
                        <a:pt x="229" y="104"/>
                      </a:moveTo>
                      <a:lnTo>
                        <a:pt x="224" y="114"/>
                      </a:lnTo>
                      <a:lnTo>
                        <a:pt x="0" y="21"/>
                      </a:lnTo>
                      <a:lnTo>
                        <a:pt x="9" y="0"/>
                      </a:lnTo>
                      <a:lnTo>
                        <a:pt x="233" y="94"/>
                      </a:lnTo>
                      <a:lnTo>
                        <a:pt x="229" y="104"/>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76" name="Freeform 67">
                  <a:extLst>
                    <a:ext uri="{FF2B5EF4-FFF2-40B4-BE49-F238E27FC236}">
                      <a16:creationId xmlns:a16="http://schemas.microsoft.com/office/drawing/2014/main" id="{CAF18446-BEB1-4ADF-857B-DF2EC56E4225}"/>
                    </a:ext>
                  </a:extLst>
                </p:cNvPr>
                <p:cNvSpPr>
                  <a:spLocks noChangeArrowheads="1"/>
                </p:cNvSpPr>
                <p:nvPr/>
              </p:nvSpPr>
              <p:spPr bwMode="auto">
                <a:xfrm>
                  <a:off x="3302000" y="5686425"/>
                  <a:ext cx="128588" cy="127000"/>
                </a:xfrm>
                <a:custGeom>
                  <a:avLst/>
                  <a:gdLst>
                    <a:gd name="T0" fmla="*/ 306 w 358"/>
                    <a:gd name="T1" fmla="*/ 229 h 352"/>
                    <a:gd name="T2" fmla="*/ 255 w 358"/>
                    <a:gd name="T3" fmla="*/ 351 h 352"/>
                    <a:gd name="T4" fmla="*/ 0 w 358"/>
                    <a:gd name="T5" fmla="*/ 245 h 352"/>
                    <a:gd name="T6" fmla="*/ 102 w 358"/>
                    <a:gd name="T7" fmla="*/ 0 h 352"/>
                    <a:gd name="T8" fmla="*/ 357 w 358"/>
                    <a:gd name="T9" fmla="*/ 106 h 352"/>
                    <a:gd name="T10" fmla="*/ 306 w 358"/>
                    <a:gd name="T11" fmla="*/ 229 h 352"/>
                  </a:gdLst>
                  <a:ahLst/>
                  <a:cxnLst>
                    <a:cxn ang="0">
                      <a:pos x="T0" y="T1"/>
                    </a:cxn>
                    <a:cxn ang="0">
                      <a:pos x="T2" y="T3"/>
                    </a:cxn>
                    <a:cxn ang="0">
                      <a:pos x="T4" y="T5"/>
                    </a:cxn>
                    <a:cxn ang="0">
                      <a:pos x="T6" y="T7"/>
                    </a:cxn>
                    <a:cxn ang="0">
                      <a:pos x="T8" y="T9"/>
                    </a:cxn>
                    <a:cxn ang="0">
                      <a:pos x="T10" y="T11"/>
                    </a:cxn>
                  </a:cxnLst>
                  <a:rect l="0" t="0" r="r" b="b"/>
                  <a:pathLst>
                    <a:path w="358" h="352">
                      <a:moveTo>
                        <a:pt x="306" y="229"/>
                      </a:moveTo>
                      <a:lnTo>
                        <a:pt x="255" y="351"/>
                      </a:lnTo>
                      <a:lnTo>
                        <a:pt x="0" y="245"/>
                      </a:lnTo>
                      <a:lnTo>
                        <a:pt x="102" y="0"/>
                      </a:lnTo>
                      <a:lnTo>
                        <a:pt x="357" y="106"/>
                      </a:lnTo>
                      <a:lnTo>
                        <a:pt x="306" y="229"/>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77" name="Freeform 68">
                  <a:extLst>
                    <a:ext uri="{FF2B5EF4-FFF2-40B4-BE49-F238E27FC236}">
                      <a16:creationId xmlns:a16="http://schemas.microsoft.com/office/drawing/2014/main" id="{99EFE29B-E155-4F25-A90B-E6B407377415}"/>
                    </a:ext>
                  </a:extLst>
                </p:cNvPr>
                <p:cNvSpPr>
                  <a:spLocks noChangeArrowheads="1"/>
                </p:cNvSpPr>
                <p:nvPr/>
              </p:nvSpPr>
              <p:spPr bwMode="auto">
                <a:xfrm>
                  <a:off x="3579813" y="5821363"/>
                  <a:ext cx="33337" cy="39687"/>
                </a:xfrm>
                <a:custGeom>
                  <a:avLst/>
                  <a:gdLst>
                    <a:gd name="T0" fmla="*/ 36 w 94"/>
                    <a:gd name="T1" fmla="*/ 0 h 111"/>
                    <a:gd name="T2" fmla="*/ 0 w 94"/>
                    <a:gd name="T3" fmla="*/ 88 h 111"/>
                    <a:gd name="T4" fmla="*/ 17 w 94"/>
                    <a:gd name="T5" fmla="*/ 99 h 111"/>
                    <a:gd name="T6" fmla="*/ 84 w 94"/>
                    <a:gd name="T7" fmla="*/ 71 h 111"/>
                    <a:gd name="T8" fmla="*/ 56 w 94"/>
                    <a:gd name="T9" fmla="*/ 3 h 111"/>
                    <a:gd name="T10" fmla="*/ 36 w 94"/>
                    <a:gd name="T11" fmla="*/ 0 h 111"/>
                  </a:gdLst>
                  <a:ahLst/>
                  <a:cxnLst>
                    <a:cxn ang="0">
                      <a:pos x="T0" y="T1"/>
                    </a:cxn>
                    <a:cxn ang="0">
                      <a:pos x="T2" y="T3"/>
                    </a:cxn>
                    <a:cxn ang="0">
                      <a:pos x="T4" y="T5"/>
                    </a:cxn>
                    <a:cxn ang="0">
                      <a:pos x="T6" y="T7"/>
                    </a:cxn>
                    <a:cxn ang="0">
                      <a:pos x="T8" y="T9"/>
                    </a:cxn>
                    <a:cxn ang="0">
                      <a:pos x="T10" y="T11"/>
                    </a:cxn>
                  </a:cxnLst>
                  <a:rect l="0" t="0" r="r" b="b"/>
                  <a:pathLst>
                    <a:path w="94" h="111">
                      <a:moveTo>
                        <a:pt x="36" y="0"/>
                      </a:moveTo>
                      <a:lnTo>
                        <a:pt x="0" y="88"/>
                      </a:lnTo>
                      <a:cubicBezTo>
                        <a:pt x="5" y="93"/>
                        <a:pt x="11" y="96"/>
                        <a:pt x="17" y="99"/>
                      </a:cubicBezTo>
                      <a:cubicBezTo>
                        <a:pt x="42" y="110"/>
                        <a:pt x="73" y="99"/>
                        <a:pt x="84" y="71"/>
                      </a:cubicBezTo>
                      <a:cubicBezTo>
                        <a:pt x="93" y="42"/>
                        <a:pt x="81" y="14"/>
                        <a:pt x="56" y="3"/>
                      </a:cubicBezTo>
                      <a:cubicBezTo>
                        <a:pt x="50" y="0"/>
                        <a:pt x="42" y="0"/>
                        <a:pt x="36" y="0"/>
                      </a:cubicBez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78" name="Freeform 69">
                  <a:extLst>
                    <a:ext uri="{FF2B5EF4-FFF2-40B4-BE49-F238E27FC236}">
                      <a16:creationId xmlns:a16="http://schemas.microsoft.com/office/drawing/2014/main" id="{DEB859D1-3018-44CC-A0F4-45C500D9E068}"/>
                    </a:ext>
                  </a:extLst>
                </p:cNvPr>
                <p:cNvSpPr>
                  <a:spLocks noChangeArrowheads="1"/>
                </p:cNvSpPr>
                <p:nvPr/>
              </p:nvSpPr>
              <p:spPr bwMode="auto">
                <a:xfrm>
                  <a:off x="3219450" y="5876925"/>
                  <a:ext cx="233363" cy="52388"/>
                </a:xfrm>
                <a:custGeom>
                  <a:avLst/>
                  <a:gdLst>
                    <a:gd name="T0" fmla="*/ 649 w 650"/>
                    <a:gd name="T1" fmla="*/ 48 h 145"/>
                    <a:gd name="T2" fmla="*/ 324 w 650"/>
                    <a:gd name="T3" fmla="*/ 0 h 145"/>
                    <a:gd name="T4" fmla="*/ 0 w 650"/>
                    <a:gd name="T5" fmla="*/ 48 h 145"/>
                    <a:gd name="T6" fmla="*/ 0 w 650"/>
                    <a:gd name="T7" fmla="*/ 96 h 145"/>
                    <a:gd name="T8" fmla="*/ 0 w 650"/>
                    <a:gd name="T9" fmla="*/ 96 h 145"/>
                    <a:gd name="T10" fmla="*/ 0 w 650"/>
                    <a:gd name="T11" fmla="*/ 96 h 145"/>
                    <a:gd name="T12" fmla="*/ 324 w 650"/>
                    <a:gd name="T13" fmla="*/ 144 h 145"/>
                    <a:gd name="T14" fmla="*/ 649 w 650"/>
                    <a:gd name="T15" fmla="*/ 96 h 145"/>
                    <a:gd name="T16" fmla="*/ 649 w 650"/>
                    <a:gd name="T17" fmla="*/ 96 h 145"/>
                    <a:gd name="T18" fmla="*/ 649 w 650"/>
                    <a:gd name="T19" fmla="*/ 96 h 145"/>
                    <a:gd name="T20" fmla="*/ 649 w 650"/>
                    <a:gd name="T21" fmla="*/ 48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50" h="145">
                      <a:moveTo>
                        <a:pt x="649" y="48"/>
                      </a:moveTo>
                      <a:cubicBezTo>
                        <a:pt x="649" y="20"/>
                        <a:pt x="502" y="0"/>
                        <a:pt x="324" y="0"/>
                      </a:cubicBezTo>
                      <a:cubicBezTo>
                        <a:pt x="144" y="0"/>
                        <a:pt x="0" y="23"/>
                        <a:pt x="0" y="48"/>
                      </a:cubicBezTo>
                      <a:lnTo>
                        <a:pt x="0" y="96"/>
                      </a:lnTo>
                      <a:lnTo>
                        <a:pt x="0" y="96"/>
                      </a:lnTo>
                      <a:lnTo>
                        <a:pt x="0" y="96"/>
                      </a:lnTo>
                      <a:cubicBezTo>
                        <a:pt x="0" y="125"/>
                        <a:pt x="146" y="144"/>
                        <a:pt x="324" y="144"/>
                      </a:cubicBezTo>
                      <a:cubicBezTo>
                        <a:pt x="505" y="144"/>
                        <a:pt x="649" y="122"/>
                        <a:pt x="649" y="96"/>
                      </a:cubicBezTo>
                      <a:lnTo>
                        <a:pt x="649" y="96"/>
                      </a:lnTo>
                      <a:lnTo>
                        <a:pt x="649" y="96"/>
                      </a:lnTo>
                      <a:lnTo>
                        <a:pt x="649" y="48"/>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79" name="Freeform 200">
                  <a:extLst>
                    <a:ext uri="{FF2B5EF4-FFF2-40B4-BE49-F238E27FC236}">
                      <a16:creationId xmlns:a16="http://schemas.microsoft.com/office/drawing/2014/main" id="{31687A9A-94BC-4428-98AE-CE190D021DF0}"/>
                    </a:ext>
                  </a:extLst>
                </p:cNvPr>
                <p:cNvSpPr>
                  <a:spLocks noChangeArrowheads="1"/>
                </p:cNvSpPr>
                <p:nvPr/>
              </p:nvSpPr>
              <p:spPr bwMode="auto">
                <a:xfrm>
                  <a:off x="3417888" y="5757863"/>
                  <a:ext cx="166687" cy="88900"/>
                </a:xfrm>
                <a:custGeom>
                  <a:avLst/>
                  <a:gdLst>
                    <a:gd name="T0" fmla="*/ 451 w 465"/>
                    <a:gd name="T1" fmla="*/ 214 h 246"/>
                    <a:gd name="T2" fmla="*/ 438 w 465"/>
                    <a:gd name="T3" fmla="*/ 245 h 246"/>
                    <a:gd name="T4" fmla="*/ 0 w 465"/>
                    <a:gd name="T5" fmla="*/ 62 h 246"/>
                    <a:gd name="T6" fmla="*/ 26 w 465"/>
                    <a:gd name="T7" fmla="*/ 0 h 246"/>
                    <a:gd name="T8" fmla="*/ 464 w 465"/>
                    <a:gd name="T9" fmla="*/ 183 h 246"/>
                    <a:gd name="T10" fmla="*/ 451 w 465"/>
                    <a:gd name="T11" fmla="*/ 214 h 246"/>
                  </a:gdLst>
                  <a:ahLst/>
                  <a:cxnLst>
                    <a:cxn ang="0">
                      <a:pos x="T0" y="T1"/>
                    </a:cxn>
                    <a:cxn ang="0">
                      <a:pos x="T2" y="T3"/>
                    </a:cxn>
                    <a:cxn ang="0">
                      <a:pos x="T4" y="T5"/>
                    </a:cxn>
                    <a:cxn ang="0">
                      <a:pos x="T6" y="T7"/>
                    </a:cxn>
                    <a:cxn ang="0">
                      <a:pos x="T8" y="T9"/>
                    </a:cxn>
                    <a:cxn ang="0">
                      <a:pos x="T10" y="T11"/>
                    </a:cxn>
                  </a:cxnLst>
                  <a:rect l="0" t="0" r="r" b="b"/>
                  <a:pathLst>
                    <a:path w="465" h="246">
                      <a:moveTo>
                        <a:pt x="451" y="214"/>
                      </a:moveTo>
                      <a:lnTo>
                        <a:pt x="438" y="245"/>
                      </a:lnTo>
                      <a:lnTo>
                        <a:pt x="0" y="62"/>
                      </a:lnTo>
                      <a:lnTo>
                        <a:pt x="26" y="0"/>
                      </a:lnTo>
                      <a:lnTo>
                        <a:pt x="464" y="183"/>
                      </a:lnTo>
                      <a:lnTo>
                        <a:pt x="451" y="214"/>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80" name="Freeform 201">
                  <a:extLst>
                    <a:ext uri="{FF2B5EF4-FFF2-40B4-BE49-F238E27FC236}">
                      <a16:creationId xmlns:a16="http://schemas.microsoft.com/office/drawing/2014/main" id="{354F0437-F300-4172-9E4F-9AF6BD6E9382}"/>
                    </a:ext>
                  </a:extLst>
                </p:cNvPr>
                <p:cNvSpPr>
                  <a:spLocks noChangeArrowheads="1"/>
                </p:cNvSpPr>
                <p:nvPr/>
              </p:nvSpPr>
              <p:spPr bwMode="auto">
                <a:xfrm>
                  <a:off x="3348038" y="5653088"/>
                  <a:ext cx="95250" cy="49212"/>
                </a:xfrm>
                <a:custGeom>
                  <a:avLst/>
                  <a:gdLst>
                    <a:gd name="T0" fmla="*/ 14 w 266"/>
                    <a:gd name="T1" fmla="*/ 39 h 136"/>
                    <a:gd name="T2" fmla="*/ 3 w 266"/>
                    <a:gd name="T3" fmla="*/ 14 h 136"/>
                    <a:gd name="T4" fmla="*/ 28 w 266"/>
                    <a:gd name="T5" fmla="*/ 2 h 136"/>
                    <a:gd name="T6" fmla="*/ 251 w 266"/>
                    <a:gd name="T7" fmla="*/ 96 h 136"/>
                    <a:gd name="T8" fmla="*/ 262 w 266"/>
                    <a:gd name="T9" fmla="*/ 121 h 136"/>
                    <a:gd name="T10" fmla="*/ 237 w 266"/>
                    <a:gd name="T11" fmla="*/ 132 h 136"/>
                    <a:gd name="T12" fmla="*/ 14 w 266"/>
                    <a:gd name="T13" fmla="*/ 39 h 136"/>
                  </a:gdLst>
                  <a:ahLst/>
                  <a:cxnLst>
                    <a:cxn ang="0">
                      <a:pos x="T0" y="T1"/>
                    </a:cxn>
                    <a:cxn ang="0">
                      <a:pos x="T2" y="T3"/>
                    </a:cxn>
                    <a:cxn ang="0">
                      <a:pos x="T4" y="T5"/>
                    </a:cxn>
                    <a:cxn ang="0">
                      <a:pos x="T6" y="T7"/>
                    </a:cxn>
                    <a:cxn ang="0">
                      <a:pos x="T8" y="T9"/>
                    </a:cxn>
                    <a:cxn ang="0">
                      <a:pos x="T10" y="T11"/>
                    </a:cxn>
                    <a:cxn ang="0">
                      <a:pos x="T12" y="T13"/>
                    </a:cxn>
                  </a:cxnLst>
                  <a:rect l="0" t="0" r="r" b="b"/>
                  <a:pathLst>
                    <a:path w="266" h="136">
                      <a:moveTo>
                        <a:pt x="14" y="39"/>
                      </a:moveTo>
                      <a:cubicBezTo>
                        <a:pt x="6" y="36"/>
                        <a:pt x="0" y="25"/>
                        <a:pt x="3" y="14"/>
                      </a:cubicBezTo>
                      <a:cubicBezTo>
                        <a:pt x="6" y="5"/>
                        <a:pt x="17" y="0"/>
                        <a:pt x="28" y="2"/>
                      </a:cubicBezTo>
                      <a:lnTo>
                        <a:pt x="251" y="96"/>
                      </a:lnTo>
                      <a:cubicBezTo>
                        <a:pt x="260" y="98"/>
                        <a:pt x="265" y="110"/>
                        <a:pt x="262" y="121"/>
                      </a:cubicBezTo>
                      <a:cubicBezTo>
                        <a:pt x="257" y="132"/>
                        <a:pt x="246" y="135"/>
                        <a:pt x="237" y="132"/>
                      </a:cubicBezTo>
                      <a:lnTo>
                        <a:pt x="14" y="39"/>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81" name="Freeform 202">
                  <a:extLst>
                    <a:ext uri="{FF2B5EF4-FFF2-40B4-BE49-F238E27FC236}">
                      <a16:creationId xmlns:a16="http://schemas.microsoft.com/office/drawing/2014/main" id="{6F9869DF-87F0-4883-B9F7-009336AA69AF}"/>
                    </a:ext>
                  </a:extLst>
                </p:cNvPr>
                <p:cNvSpPr>
                  <a:spLocks noChangeArrowheads="1"/>
                </p:cNvSpPr>
                <p:nvPr/>
              </p:nvSpPr>
              <p:spPr bwMode="auto">
                <a:xfrm>
                  <a:off x="3348038" y="5675313"/>
                  <a:ext cx="84137" cy="41275"/>
                </a:xfrm>
                <a:custGeom>
                  <a:avLst/>
                  <a:gdLst>
                    <a:gd name="T0" fmla="*/ 229 w 234"/>
                    <a:gd name="T1" fmla="*/ 104 h 115"/>
                    <a:gd name="T2" fmla="*/ 224 w 234"/>
                    <a:gd name="T3" fmla="*/ 114 h 115"/>
                    <a:gd name="T4" fmla="*/ 0 w 234"/>
                    <a:gd name="T5" fmla="*/ 21 h 115"/>
                    <a:gd name="T6" fmla="*/ 9 w 234"/>
                    <a:gd name="T7" fmla="*/ 0 h 115"/>
                    <a:gd name="T8" fmla="*/ 233 w 234"/>
                    <a:gd name="T9" fmla="*/ 93 h 115"/>
                    <a:gd name="T10" fmla="*/ 229 w 234"/>
                    <a:gd name="T11" fmla="*/ 104 h 115"/>
                  </a:gdLst>
                  <a:ahLst/>
                  <a:cxnLst>
                    <a:cxn ang="0">
                      <a:pos x="T0" y="T1"/>
                    </a:cxn>
                    <a:cxn ang="0">
                      <a:pos x="T2" y="T3"/>
                    </a:cxn>
                    <a:cxn ang="0">
                      <a:pos x="T4" y="T5"/>
                    </a:cxn>
                    <a:cxn ang="0">
                      <a:pos x="T6" y="T7"/>
                    </a:cxn>
                    <a:cxn ang="0">
                      <a:pos x="T8" y="T9"/>
                    </a:cxn>
                    <a:cxn ang="0">
                      <a:pos x="T10" y="T11"/>
                    </a:cxn>
                  </a:cxnLst>
                  <a:rect l="0" t="0" r="r" b="b"/>
                  <a:pathLst>
                    <a:path w="234" h="115">
                      <a:moveTo>
                        <a:pt x="229" y="104"/>
                      </a:moveTo>
                      <a:lnTo>
                        <a:pt x="224" y="114"/>
                      </a:lnTo>
                      <a:lnTo>
                        <a:pt x="0" y="21"/>
                      </a:lnTo>
                      <a:lnTo>
                        <a:pt x="9" y="0"/>
                      </a:lnTo>
                      <a:lnTo>
                        <a:pt x="233" y="93"/>
                      </a:lnTo>
                      <a:lnTo>
                        <a:pt x="229" y="104"/>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82" name="Freeform 203">
                  <a:extLst>
                    <a:ext uri="{FF2B5EF4-FFF2-40B4-BE49-F238E27FC236}">
                      <a16:creationId xmlns:a16="http://schemas.microsoft.com/office/drawing/2014/main" id="{6F136089-053D-4611-AD3D-A04A6A09A82F}"/>
                    </a:ext>
                  </a:extLst>
                </p:cNvPr>
                <p:cNvSpPr>
                  <a:spLocks noChangeArrowheads="1"/>
                </p:cNvSpPr>
                <p:nvPr/>
              </p:nvSpPr>
              <p:spPr bwMode="auto">
                <a:xfrm>
                  <a:off x="3289300" y="5797550"/>
                  <a:ext cx="95250" cy="49213"/>
                </a:xfrm>
                <a:custGeom>
                  <a:avLst/>
                  <a:gdLst>
                    <a:gd name="T0" fmla="*/ 251 w 266"/>
                    <a:gd name="T1" fmla="*/ 96 h 137"/>
                    <a:gd name="T2" fmla="*/ 262 w 266"/>
                    <a:gd name="T3" fmla="*/ 122 h 137"/>
                    <a:gd name="T4" fmla="*/ 237 w 266"/>
                    <a:gd name="T5" fmla="*/ 133 h 137"/>
                    <a:gd name="T6" fmla="*/ 14 w 266"/>
                    <a:gd name="T7" fmla="*/ 40 h 137"/>
                    <a:gd name="T8" fmla="*/ 2 w 266"/>
                    <a:gd name="T9" fmla="*/ 14 h 137"/>
                    <a:gd name="T10" fmla="*/ 28 w 266"/>
                    <a:gd name="T11" fmla="*/ 3 h 137"/>
                    <a:gd name="T12" fmla="*/ 251 w 266"/>
                    <a:gd name="T13" fmla="*/ 96 h 137"/>
                  </a:gdLst>
                  <a:ahLst/>
                  <a:cxnLst>
                    <a:cxn ang="0">
                      <a:pos x="T0" y="T1"/>
                    </a:cxn>
                    <a:cxn ang="0">
                      <a:pos x="T2" y="T3"/>
                    </a:cxn>
                    <a:cxn ang="0">
                      <a:pos x="T4" y="T5"/>
                    </a:cxn>
                    <a:cxn ang="0">
                      <a:pos x="T6" y="T7"/>
                    </a:cxn>
                    <a:cxn ang="0">
                      <a:pos x="T8" y="T9"/>
                    </a:cxn>
                    <a:cxn ang="0">
                      <a:pos x="T10" y="T11"/>
                    </a:cxn>
                    <a:cxn ang="0">
                      <a:pos x="T12" y="T13"/>
                    </a:cxn>
                  </a:cxnLst>
                  <a:rect l="0" t="0" r="r" b="b"/>
                  <a:pathLst>
                    <a:path w="266" h="137">
                      <a:moveTo>
                        <a:pt x="251" y="96"/>
                      </a:moveTo>
                      <a:cubicBezTo>
                        <a:pt x="259" y="99"/>
                        <a:pt x="265" y="110"/>
                        <a:pt x="262" y="122"/>
                      </a:cubicBezTo>
                      <a:cubicBezTo>
                        <a:pt x="259" y="130"/>
                        <a:pt x="248" y="136"/>
                        <a:pt x="237" y="133"/>
                      </a:cubicBezTo>
                      <a:lnTo>
                        <a:pt x="14" y="40"/>
                      </a:lnTo>
                      <a:cubicBezTo>
                        <a:pt x="5" y="37"/>
                        <a:pt x="0" y="26"/>
                        <a:pt x="2" y="14"/>
                      </a:cubicBezTo>
                      <a:cubicBezTo>
                        <a:pt x="8" y="6"/>
                        <a:pt x="19" y="0"/>
                        <a:pt x="28" y="3"/>
                      </a:cubicBezTo>
                      <a:lnTo>
                        <a:pt x="251" y="96"/>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83" name="Freeform 204">
                  <a:extLst>
                    <a:ext uri="{FF2B5EF4-FFF2-40B4-BE49-F238E27FC236}">
                      <a16:creationId xmlns:a16="http://schemas.microsoft.com/office/drawing/2014/main" id="{FEB4F492-9F69-4FD5-AD25-491017A62806}"/>
                    </a:ext>
                  </a:extLst>
                </p:cNvPr>
                <p:cNvSpPr>
                  <a:spLocks noChangeArrowheads="1"/>
                </p:cNvSpPr>
                <p:nvPr/>
              </p:nvSpPr>
              <p:spPr bwMode="auto">
                <a:xfrm>
                  <a:off x="3300413" y="5783263"/>
                  <a:ext cx="84137" cy="41275"/>
                </a:xfrm>
                <a:custGeom>
                  <a:avLst/>
                  <a:gdLst>
                    <a:gd name="T0" fmla="*/ 229 w 234"/>
                    <a:gd name="T1" fmla="*/ 104 h 115"/>
                    <a:gd name="T2" fmla="*/ 224 w 234"/>
                    <a:gd name="T3" fmla="*/ 114 h 115"/>
                    <a:gd name="T4" fmla="*/ 0 w 234"/>
                    <a:gd name="T5" fmla="*/ 21 h 115"/>
                    <a:gd name="T6" fmla="*/ 9 w 234"/>
                    <a:gd name="T7" fmla="*/ 0 h 115"/>
                    <a:gd name="T8" fmla="*/ 233 w 234"/>
                    <a:gd name="T9" fmla="*/ 94 h 115"/>
                    <a:gd name="T10" fmla="*/ 229 w 234"/>
                    <a:gd name="T11" fmla="*/ 104 h 115"/>
                  </a:gdLst>
                  <a:ahLst/>
                  <a:cxnLst>
                    <a:cxn ang="0">
                      <a:pos x="T0" y="T1"/>
                    </a:cxn>
                    <a:cxn ang="0">
                      <a:pos x="T2" y="T3"/>
                    </a:cxn>
                    <a:cxn ang="0">
                      <a:pos x="T4" y="T5"/>
                    </a:cxn>
                    <a:cxn ang="0">
                      <a:pos x="T6" y="T7"/>
                    </a:cxn>
                    <a:cxn ang="0">
                      <a:pos x="T8" y="T9"/>
                    </a:cxn>
                    <a:cxn ang="0">
                      <a:pos x="T10" y="T11"/>
                    </a:cxn>
                  </a:cxnLst>
                  <a:rect l="0" t="0" r="r" b="b"/>
                  <a:pathLst>
                    <a:path w="234" h="115">
                      <a:moveTo>
                        <a:pt x="229" y="104"/>
                      </a:moveTo>
                      <a:lnTo>
                        <a:pt x="224" y="114"/>
                      </a:lnTo>
                      <a:lnTo>
                        <a:pt x="0" y="21"/>
                      </a:lnTo>
                      <a:lnTo>
                        <a:pt x="9" y="0"/>
                      </a:lnTo>
                      <a:lnTo>
                        <a:pt x="233" y="94"/>
                      </a:lnTo>
                      <a:lnTo>
                        <a:pt x="229" y="104"/>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84" name="Freeform 205">
                  <a:extLst>
                    <a:ext uri="{FF2B5EF4-FFF2-40B4-BE49-F238E27FC236}">
                      <a16:creationId xmlns:a16="http://schemas.microsoft.com/office/drawing/2014/main" id="{320A7E39-5A80-425E-A63E-008834B1F172}"/>
                    </a:ext>
                  </a:extLst>
                </p:cNvPr>
                <p:cNvSpPr>
                  <a:spLocks noChangeArrowheads="1"/>
                </p:cNvSpPr>
                <p:nvPr/>
              </p:nvSpPr>
              <p:spPr bwMode="auto">
                <a:xfrm>
                  <a:off x="3302000" y="5686425"/>
                  <a:ext cx="128588" cy="127000"/>
                </a:xfrm>
                <a:custGeom>
                  <a:avLst/>
                  <a:gdLst>
                    <a:gd name="T0" fmla="*/ 306 w 358"/>
                    <a:gd name="T1" fmla="*/ 229 h 352"/>
                    <a:gd name="T2" fmla="*/ 255 w 358"/>
                    <a:gd name="T3" fmla="*/ 351 h 352"/>
                    <a:gd name="T4" fmla="*/ 0 w 358"/>
                    <a:gd name="T5" fmla="*/ 245 h 352"/>
                    <a:gd name="T6" fmla="*/ 102 w 358"/>
                    <a:gd name="T7" fmla="*/ 0 h 352"/>
                    <a:gd name="T8" fmla="*/ 357 w 358"/>
                    <a:gd name="T9" fmla="*/ 106 h 352"/>
                    <a:gd name="T10" fmla="*/ 306 w 358"/>
                    <a:gd name="T11" fmla="*/ 229 h 352"/>
                  </a:gdLst>
                  <a:ahLst/>
                  <a:cxnLst>
                    <a:cxn ang="0">
                      <a:pos x="T0" y="T1"/>
                    </a:cxn>
                    <a:cxn ang="0">
                      <a:pos x="T2" y="T3"/>
                    </a:cxn>
                    <a:cxn ang="0">
                      <a:pos x="T4" y="T5"/>
                    </a:cxn>
                    <a:cxn ang="0">
                      <a:pos x="T6" y="T7"/>
                    </a:cxn>
                    <a:cxn ang="0">
                      <a:pos x="T8" y="T9"/>
                    </a:cxn>
                    <a:cxn ang="0">
                      <a:pos x="T10" y="T11"/>
                    </a:cxn>
                  </a:cxnLst>
                  <a:rect l="0" t="0" r="r" b="b"/>
                  <a:pathLst>
                    <a:path w="358" h="352">
                      <a:moveTo>
                        <a:pt x="306" y="229"/>
                      </a:moveTo>
                      <a:lnTo>
                        <a:pt x="255" y="351"/>
                      </a:lnTo>
                      <a:lnTo>
                        <a:pt x="0" y="245"/>
                      </a:lnTo>
                      <a:lnTo>
                        <a:pt x="102" y="0"/>
                      </a:lnTo>
                      <a:lnTo>
                        <a:pt x="357" y="106"/>
                      </a:lnTo>
                      <a:lnTo>
                        <a:pt x="306" y="229"/>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85" name="Freeform 206">
                  <a:extLst>
                    <a:ext uri="{FF2B5EF4-FFF2-40B4-BE49-F238E27FC236}">
                      <a16:creationId xmlns:a16="http://schemas.microsoft.com/office/drawing/2014/main" id="{D272D2D8-92A6-42FF-A426-C67776445FAB}"/>
                    </a:ext>
                  </a:extLst>
                </p:cNvPr>
                <p:cNvSpPr>
                  <a:spLocks noChangeArrowheads="1"/>
                </p:cNvSpPr>
                <p:nvPr/>
              </p:nvSpPr>
              <p:spPr bwMode="auto">
                <a:xfrm>
                  <a:off x="3579813" y="5821363"/>
                  <a:ext cx="33337" cy="39687"/>
                </a:xfrm>
                <a:custGeom>
                  <a:avLst/>
                  <a:gdLst>
                    <a:gd name="T0" fmla="*/ 36 w 94"/>
                    <a:gd name="T1" fmla="*/ 0 h 111"/>
                    <a:gd name="T2" fmla="*/ 0 w 94"/>
                    <a:gd name="T3" fmla="*/ 88 h 111"/>
                    <a:gd name="T4" fmla="*/ 17 w 94"/>
                    <a:gd name="T5" fmla="*/ 99 h 111"/>
                    <a:gd name="T6" fmla="*/ 84 w 94"/>
                    <a:gd name="T7" fmla="*/ 71 h 111"/>
                    <a:gd name="T8" fmla="*/ 56 w 94"/>
                    <a:gd name="T9" fmla="*/ 3 h 111"/>
                    <a:gd name="T10" fmla="*/ 36 w 94"/>
                    <a:gd name="T11" fmla="*/ 0 h 111"/>
                  </a:gdLst>
                  <a:ahLst/>
                  <a:cxnLst>
                    <a:cxn ang="0">
                      <a:pos x="T0" y="T1"/>
                    </a:cxn>
                    <a:cxn ang="0">
                      <a:pos x="T2" y="T3"/>
                    </a:cxn>
                    <a:cxn ang="0">
                      <a:pos x="T4" y="T5"/>
                    </a:cxn>
                    <a:cxn ang="0">
                      <a:pos x="T6" y="T7"/>
                    </a:cxn>
                    <a:cxn ang="0">
                      <a:pos x="T8" y="T9"/>
                    </a:cxn>
                    <a:cxn ang="0">
                      <a:pos x="T10" y="T11"/>
                    </a:cxn>
                  </a:cxnLst>
                  <a:rect l="0" t="0" r="r" b="b"/>
                  <a:pathLst>
                    <a:path w="94" h="111">
                      <a:moveTo>
                        <a:pt x="36" y="0"/>
                      </a:moveTo>
                      <a:lnTo>
                        <a:pt x="0" y="88"/>
                      </a:lnTo>
                      <a:cubicBezTo>
                        <a:pt x="5" y="93"/>
                        <a:pt x="11" y="96"/>
                        <a:pt x="17" y="99"/>
                      </a:cubicBezTo>
                      <a:cubicBezTo>
                        <a:pt x="42" y="110"/>
                        <a:pt x="73" y="99"/>
                        <a:pt x="84" y="71"/>
                      </a:cubicBezTo>
                      <a:cubicBezTo>
                        <a:pt x="93" y="42"/>
                        <a:pt x="81" y="14"/>
                        <a:pt x="56" y="3"/>
                      </a:cubicBezTo>
                      <a:cubicBezTo>
                        <a:pt x="50" y="0"/>
                        <a:pt x="42" y="0"/>
                        <a:pt x="36" y="0"/>
                      </a:cubicBez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86" name="Freeform 207">
                  <a:extLst>
                    <a:ext uri="{FF2B5EF4-FFF2-40B4-BE49-F238E27FC236}">
                      <a16:creationId xmlns:a16="http://schemas.microsoft.com/office/drawing/2014/main" id="{31AF4A99-CC7D-4F54-98C8-467D67BCC31C}"/>
                    </a:ext>
                  </a:extLst>
                </p:cNvPr>
                <p:cNvSpPr>
                  <a:spLocks noChangeArrowheads="1"/>
                </p:cNvSpPr>
                <p:nvPr/>
              </p:nvSpPr>
              <p:spPr bwMode="auto">
                <a:xfrm>
                  <a:off x="3219450" y="5876925"/>
                  <a:ext cx="233363" cy="52388"/>
                </a:xfrm>
                <a:custGeom>
                  <a:avLst/>
                  <a:gdLst>
                    <a:gd name="T0" fmla="*/ 649 w 650"/>
                    <a:gd name="T1" fmla="*/ 48 h 145"/>
                    <a:gd name="T2" fmla="*/ 324 w 650"/>
                    <a:gd name="T3" fmla="*/ 0 h 145"/>
                    <a:gd name="T4" fmla="*/ 0 w 650"/>
                    <a:gd name="T5" fmla="*/ 48 h 145"/>
                    <a:gd name="T6" fmla="*/ 0 w 650"/>
                    <a:gd name="T7" fmla="*/ 96 h 145"/>
                    <a:gd name="T8" fmla="*/ 0 w 650"/>
                    <a:gd name="T9" fmla="*/ 96 h 145"/>
                    <a:gd name="T10" fmla="*/ 0 w 650"/>
                    <a:gd name="T11" fmla="*/ 96 h 145"/>
                    <a:gd name="T12" fmla="*/ 324 w 650"/>
                    <a:gd name="T13" fmla="*/ 144 h 145"/>
                    <a:gd name="T14" fmla="*/ 649 w 650"/>
                    <a:gd name="T15" fmla="*/ 96 h 145"/>
                    <a:gd name="T16" fmla="*/ 649 w 650"/>
                    <a:gd name="T17" fmla="*/ 96 h 145"/>
                    <a:gd name="T18" fmla="*/ 649 w 650"/>
                    <a:gd name="T19" fmla="*/ 96 h 145"/>
                    <a:gd name="T20" fmla="*/ 649 w 650"/>
                    <a:gd name="T21" fmla="*/ 48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50" h="145">
                      <a:moveTo>
                        <a:pt x="649" y="48"/>
                      </a:moveTo>
                      <a:cubicBezTo>
                        <a:pt x="649" y="20"/>
                        <a:pt x="502" y="0"/>
                        <a:pt x="324" y="0"/>
                      </a:cubicBezTo>
                      <a:cubicBezTo>
                        <a:pt x="144" y="0"/>
                        <a:pt x="0" y="23"/>
                        <a:pt x="0" y="48"/>
                      </a:cubicBezTo>
                      <a:lnTo>
                        <a:pt x="0" y="96"/>
                      </a:lnTo>
                      <a:lnTo>
                        <a:pt x="0" y="96"/>
                      </a:lnTo>
                      <a:lnTo>
                        <a:pt x="0" y="96"/>
                      </a:lnTo>
                      <a:cubicBezTo>
                        <a:pt x="0" y="125"/>
                        <a:pt x="146" y="144"/>
                        <a:pt x="324" y="144"/>
                      </a:cubicBezTo>
                      <a:cubicBezTo>
                        <a:pt x="505" y="144"/>
                        <a:pt x="649" y="122"/>
                        <a:pt x="649" y="96"/>
                      </a:cubicBezTo>
                      <a:lnTo>
                        <a:pt x="649" y="96"/>
                      </a:lnTo>
                      <a:lnTo>
                        <a:pt x="649" y="96"/>
                      </a:lnTo>
                      <a:lnTo>
                        <a:pt x="649" y="48"/>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370" name="Rectangle 369">
                <a:extLst>
                  <a:ext uri="{FF2B5EF4-FFF2-40B4-BE49-F238E27FC236}">
                    <a16:creationId xmlns:a16="http://schemas.microsoft.com/office/drawing/2014/main" id="{9371E197-30EF-46AA-834C-C4BAF0BAC538}"/>
                  </a:ext>
                </a:extLst>
              </p:cNvPr>
              <p:cNvSpPr/>
              <p:nvPr/>
            </p:nvSpPr>
            <p:spPr>
              <a:xfrm>
                <a:off x="4141814" y="4117631"/>
                <a:ext cx="7927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p>
            </p:txBody>
          </p:sp>
        </p:grpSp>
        <p:sp>
          <p:nvSpPr>
            <p:cNvPr id="367" name="Text Box 30">
              <a:extLst>
                <a:ext uri="{FF2B5EF4-FFF2-40B4-BE49-F238E27FC236}">
                  <a16:creationId xmlns:a16="http://schemas.microsoft.com/office/drawing/2014/main" id="{C774C287-6B70-4BD0-A037-2E7E0B3B3C6B}"/>
                </a:ext>
              </a:extLst>
            </p:cNvPr>
            <p:cNvSpPr txBox="1">
              <a:spLocks noChangeArrowheads="1"/>
            </p:cNvSpPr>
            <p:nvPr/>
          </p:nvSpPr>
          <p:spPr bwMode="auto">
            <a:xfrm>
              <a:off x="6049490" y="5916042"/>
              <a:ext cx="381272" cy="123079"/>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solidFill>
                    <a:schemeClr val="bg2">
                      <a:lumMod val="10000"/>
                    </a:schemeClr>
                  </a:solidFill>
                </a:rPr>
                <a:t>Polices</a:t>
              </a:r>
            </a:p>
          </p:txBody>
        </p:sp>
      </p:grpSp>
      <p:grpSp>
        <p:nvGrpSpPr>
          <p:cNvPr id="387" name="Group 386">
            <a:extLst>
              <a:ext uri="{FF2B5EF4-FFF2-40B4-BE49-F238E27FC236}">
                <a16:creationId xmlns:a16="http://schemas.microsoft.com/office/drawing/2014/main" id="{F61E1E4F-9BB1-4258-8698-30CEA7048937}"/>
              </a:ext>
            </a:extLst>
          </p:cNvPr>
          <p:cNvGrpSpPr/>
          <p:nvPr/>
        </p:nvGrpSpPr>
        <p:grpSpPr>
          <a:xfrm>
            <a:off x="10304196" y="2939741"/>
            <a:ext cx="601072" cy="626561"/>
            <a:chOff x="6609905" y="5508747"/>
            <a:chExt cx="601072" cy="626561"/>
          </a:xfrm>
        </p:grpSpPr>
        <p:grpSp>
          <p:nvGrpSpPr>
            <p:cNvPr id="388" name="Group 387">
              <a:extLst>
                <a:ext uri="{FF2B5EF4-FFF2-40B4-BE49-F238E27FC236}">
                  <a16:creationId xmlns:a16="http://schemas.microsoft.com/office/drawing/2014/main" id="{AA49CDD0-5DB4-4FE6-855E-FDD24DE314DA}"/>
                </a:ext>
              </a:extLst>
            </p:cNvPr>
            <p:cNvGrpSpPr/>
            <p:nvPr/>
          </p:nvGrpSpPr>
          <p:grpSpPr>
            <a:xfrm>
              <a:off x="6616939" y="5508747"/>
              <a:ext cx="552462" cy="477059"/>
              <a:chOff x="2451118" y="4158080"/>
              <a:chExt cx="865570" cy="695710"/>
            </a:xfrm>
          </p:grpSpPr>
          <p:grpSp>
            <p:nvGrpSpPr>
              <p:cNvPr id="390" name="Group 389">
                <a:extLst>
                  <a:ext uri="{FF2B5EF4-FFF2-40B4-BE49-F238E27FC236}">
                    <a16:creationId xmlns:a16="http://schemas.microsoft.com/office/drawing/2014/main" id="{AC8A97B4-C996-4C89-B29D-D042E5E72767}"/>
                  </a:ext>
                </a:extLst>
              </p:cNvPr>
              <p:cNvGrpSpPr/>
              <p:nvPr/>
            </p:nvGrpSpPr>
            <p:grpSpPr>
              <a:xfrm>
                <a:off x="2505985" y="4304032"/>
                <a:ext cx="755836" cy="470888"/>
                <a:chOff x="2851150" y="4108450"/>
                <a:chExt cx="496888" cy="309563"/>
              </a:xfrm>
              <a:solidFill>
                <a:srgbClr val="F80000"/>
              </a:solidFill>
            </p:grpSpPr>
            <p:sp>
              <p:nvSpPr>
                <p:cNvPr id="392" name="Freeform 1">
                  <a:extLst>
                    <a:ext uri="{FF2B5EF4-FFF2-40B4-BE49-F238E27FC236}">
                      <a16:creationId xmlns:a16="http://schemas.microsoft.com/office/drawing/2014/main" id="{9BF96222-FDF1-4278-A7D7-5C0D18A186CE}"/>
                    </a:ext>
                  </a:extLst>
                </p:cNvPr>
                <p:cNvSpPr>
                  <a:spLocks noChangeArrowheads="1"/>
                </p:cNvSpPr>
                <p:nvPr/>
              </p:nvSpPr>
              <p:spPr bwMode="auto">
                <a:xfrm>
                  <a:off x="3025775" y="4379913"/>
                  <a:ext cx="38100" cy="38100"/>
                </a:xfrm>
                <a:custGeom>
                  <a:avLst/>
                  <a:gdLst>
                    <a:gd name="T0" fmla="*/ 107 w 108"/>
                    <a:gd name="T1" fmla="*/ 54 h 108"/>
                    <a:gd name="T2" fmla="*/ 100 w 108"/>
                    <a:gd name="T3" fmla="*/ 80 h 108"/>
                    <a:gd name="T4" fmla="*/ 81 w 108"/>
                    <a:gd name="T5" fmla="*/ 100 h 108"/>
                    <a:gd name="T6" fmla="*/ 54 w 108"/>
                    <a:gd name="T7" fmla="*/ 107 h 108"/>
                    <a:gd name="T8" fmla="*/ 27 w 108"/>
                    <a:gd name="T9" fmla="*/ 100 h 108"/>
                    <a:gd name="T10" fmla="*/ 7 w 108"/>
                    <a:gd name="T11" fmla="*/ 80 h 108"/>
                    <a:gd name="T12" fmla="*/ 0 w 108"/>
                    <a:gd name="T13" fmla="*/ 54 h 108"/>
                    <a:gd name="T14" fmla="*/ 7 w 108"/>
                    <a:gd name="T15" fmla="*/ 27 h 108"/>
                    <a:gd name="T16" fmla="*/ 27 w 108"/>
                    <a:gd name="T17" fmla="*/ 7 h 108"/>
                    <a:gd name="T18" fmla="*/ 54 w 108"/>
                    <a:gd name="T19" fmla="*/ 0 h 108"/>
                    <a:gd name="T20" fmla="*/ 81 w 108"/>
                    <a:gd name="T21" fmla="*/ 7 h 108"/>
                    <a:gd name="T22" fmla="*/ 100 w 108"/>
                    <a:gd name="T23" fmla="*/ 27 h 108"/>
                    <a:gd name="T24" fmla="*/ 107 w 108"/>
                    <a:gd name="T25" fmla="*/ 54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8" h="108">
                      <a:moveTo>
                        <a:pt x="107" y="54"/>
                      </a:moveTo>
                      <a:cubicBezTo>
                        <a:pt x="107" y="63"/>
                        <a:pt x="105" y="72"/>
                        <a:pt x="100" y="80"/>
                      </a:cubicBezTo>
                      <a:cubicBezTo>
                        <a:pt x="95" y="89"/>
                        <a:pt x="89" y="95"/>
                        <a:pt x="81" y="100"/>
                      </a:cubicBezTo>
                      <a:cubicBezTo>
                        <a:pt x="72" y="105"/>
                        <a:pt x="64" y="107"/>
                        <a:pt x="54" y="107"/>
                      </a:cubicBezTo>
                      <a:cubicBezTo>
                        <a:pt x="44" y="107"/>
                        <a:pt x="36" y="105"/>
                        <a:pt x="27" y="100"/>
                      </a:cubicBezTo>
                      <a:cubicBezTo>
                        <a:pt x="18" y="95"/>
                        <a:pt x="12" y="89"/>
                        <a:pt x="7" y="80"/>
                      </a:cubicBezTo>
                      <a:cubicBezTo>
                        <a:pt x="2" y="72"/>
                        <a:pt x="0" y="64"/>
                        <a:pt x="0" y="54"/>
                      </a:cubicBezTo>
                      <a:cubicBezTo>
                        <a:pt x="0" y="45"/>
                        <a:pt x="2" y="36"/>
                        <a:pt x="7" y="27"/>
                      </a:cubicBezTo>
                      <a:cubicBezTo>
                        <a:pt x="12" y="19"/>
                        <a:pt x="18" y="12"/>
                        <a:pt x="27" y="7"/>
                      </a:cubicBezTo>
                      <a:cubicBezTo>
                        <a:pt x="36" y="2"/>
                        <a:pt x="44" y="0"/>
                        <a:pt x="54" y="0"/>
                      </a:cubicBezTo>
                      <a:cubicBezTo>
                        <a:pt x="64" y="0"/>
                        <a:pt x="72" y="2"/>
                        <a:pt x="81" y="7"/>
                      </a:cubicBezTo>
                      <a:cubicBezTo>
                        <a:pt x="89" y="12"/>
                        <a:pt x="95" y="19"/>
                        <a:pt x="100" y="27"/>
                      </a:cubicBezTo>
                      <a:cubicBezTo>
                        <a:pt x="105" y="36"/>
                        <a:pt x="107" y="44"/>
                        <a:pt x="107" y="5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93" name="Freeform 2">
                  <a:extLst>
                    <a:ext uri="{FF2B5EF4-FFF2-40B4-BE49-F238E27FC236}">
                      <a16:creationId xmlns:a16="http://schemas.microsoft.com/office/drawing/2014/main" id="{5510AA0E-14FA-4768-B799-0C9C41F47CC5}"/>
                    </a:ext>
                  </a:extLst>
                </p:cNvPr>
                <p:cNvSpPr>
                  <a:spLocks noChangeArrowheads="1"/>
                </p:cNvSpPr>
                <p:nvPr/>
              </p:nvSpPr>
              <p:spPr bwMode="auto">
                <a:xfrm>
                  <a:off x="3079750" y="4379913"/>
                  <a:ext cx="38100" cy="38100"/>
                </a:xfrm>
                <a:custGeom>
                  <a:avLst/>
                  <a:gdLst>
                    <a:gd name="T0" fmla="*/ 53 w 108"/>
                    <a:gd name="T1" fmla="*/ 0 h 108"/>
                    <a:gd name="T2" fmla="*/ 107 w 108"/>
                    <a:gd name="T3" fmla="*/ 54 h 108"/>
                    <a:gd name="T4" fmla="*/ 53 w 108"/>
                    <a:gd name="T5" fmla="*/ 107 h 108"/>
                    <a:gd name="T6" fmla="*/ 0 w 108"/>
                    <a:gd name="T7" fmla="*/ 54 h 108"/>
                    <a:gd name="T8" fmla="*/ 53 w 108"/>
                    <a:gd name="T9" fmla="*/ 0 h 108"/>
                    <a:gd name="T10" fmla="*/ 53 w 108"/>
                    <a:gd name="T11" fmla="*/ 85 h 108"/>
                    <a:gd name="T12" fmla="*/ 84 w 108"/>
                    <a:gd name="T13" fmla="*/ 54 h 108"/>
                    <a:gd name="T14" fmla="*/ 53 w 108"/>
                    <a:gd name="T15" fmla="*/ 23 h 108"/>
                    <a:gd name="T16" fmla="*/ 22 w 108"/>
                    <a:gd name="T17" fmla="*/ 54 h 108"/>
                    <a:gd name="T18" fmla="*/ 53 w 108"/>
                    <a:gd name="T19" fmla="*/ 85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8" h="108">
                      <a:moveTo>
                        <a:pt x="53" y="0"/>
                      </a:moveTo>
                      <a:cubicBezTo>
                        <a:pt x="84" y="0"/>
                        <a:pt x="107" y="26"/>
                        <a:pt x="107" y="54"/>
                      </a:cubicBezTo>
                      <a:cubicBezTo>
                        <a:pt x="107" y="83"/>
                        <a:pt x="84" y="107"/>
                        <a:pt x="53" y="107"/>
                      </a:cubicBezTo>
                      <a:cubicBezTo>
                        <a:pt x="25" y="107"/>
                        <a:pt x="0" y="83"/>
                        <a:pt x="0" y="54"/>
                      </a:cubicBezTo>
                      <a:cubicBezTo>
                        <a:pt x="0" y="26"/>
                        <a:pt x="22" y="0"/>
                        <a:pt x="53" y="0"/>
                      </a:cubicBezTo>
                      <a:close/>
                      <a:moveTo>
                        <a:pt x="53" y="85"/>
                      </a:moveTo>
                      <a:cubicBezTo>
                        <a:pt x="70" y="85"/>
                        <a:pt x="84" y="71"/>
                        <a:pt x="84" y="54"/>
                      </a:cubicBezTo>
                      <a:cubicBezTo>
                        <a:pt x="84" y="37"/>
                        <a:pt x="70" y="23"/>
                        <a:pt x="53" y="23"/>
                      </a:cubicBezTo>
                      <a:cubicBezTo>
                        <a:pt x="36" y="23"/>
                        <a:pt x="22" y="37"/>
                        <a:pt x="22" y="54"/>
                      </a:cubicBezTo>
                      <a:cubicBezTo>
                        <a:pt x="22" y="71"/>
                        <a:pt x="36" y="85"/>
                        <a:pt x="53" y="85"/>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94" name="Freeform 3">
                  <a:extLst>
                    <a:ext uri="{FF2B5EF4-FFF2-40B4-BE49-F238E27FC236}">
                      <a16:creationId xmlns:a16="http://schemas.microsoft.com/office/drawing/2014/main" id="{603A1EF9-6565-470C-8E00-A894B9C98A93}"/>
                    </a:ext>
                  </a:extLst>
                </p:cNvPr>
                <p:cNvSpPr>
                  <a:spLocks noChangeArrowheads="1"/>
                </p:cNvSpPr>
                <p:nvPr/>
              </p:nvSpPr>
              <p:spPr bwMode="auto">
                <a:xfrm>
                  <a:off x="3135313" y="4379913"/>
                  <a:ext cx="38100" cy="38100"/>
                </a:xfrm>
                <a:custGeom>
                  <a:avLst/>
                  <a:gdLst>
                    <a:gd name="T0" fmla="*/ 54 w 108"/>
                    <a:gd name="T1" fmla="*/ 0 h 108"/>
                    <a:gd name="T2" fmla="*/ 107 w 108"/>
                    <a:gd name="T3" fmla="*/ 54 h 108"/>
                    <a:gd name="T4" fmla="*/ 54 w 108"/>
                    <a:gd name="T5" fmla="*/ 107 h 108"/>
                    <a:gd name="T6" fmla="*/ 0 w 108"/>
                    <a:gd name="T7" fmla="*/ 54 h 108"/>
                    <a:gd name="T8" fmla="*/ 54 w 108"/>
                    <a:gd name="T9" fmla="*/ 0 h 108"/>
                    <a:gd name="T10" fmla="*/ 54 w 108"/>
                    <a:gd name="T11" fmla="*/ 85 h 108"/>
                    <a:gd name="T12" fmla="*/ 85 w 108"/>
                    <a:gd name="T13" fmla="*/ 54 h 108"/>
                    <a:gd name="T14" fmla="*/ 54 w 108"/>
                    <a:gd name="T15" fmla="*/ 23 h 108"/>
                    <a:gd name="T16" fmla="*/ 23 w 108"/>
                    <a:gd name="T17" fmla="*/ 54 h 108"/>
                    <a:gd name="T18" fmla="*/ 54 w 108"/>
                    <a:gd name="T19" fmla="*/ 85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8" h="108">
                      <a:moveTo>
                        <a:pt x="54" y="0"/>
                      </a:moveTo>
                      <a:cubicBezTo>
                        <a:pt x="82" y="0"/>
                        <a:pt x="107" y="26"/>
                        <a:pt x="107" y="54"/>
                      </a:cubicBezTo>
                      <a:cubicBezTo>
                        <a:pt x="107" y="83"/>
                        <a:pt x="85" y="107"/>
                        <a:pt x="54" y="107"/>
                      </a:cubicBezTo>
                      <a:cubicBezTo>
                        <a:pt x="26" y="107"/>
                        <a:pt x="0" y="83"/>
                        <a:pt x="0" y="54"/>
                      </a:cubicBezTo>
                      <a:cubicBezTo>
                        <a:pt x="0" y="26"/>
                        <a:pt x="23" y="0"/>
                        <a:pt x="54" y="0"/>
                      </a:cubicBezTo>
                      <a:close/>
                      <a:moveTo>
                        <a:pt x="54" y="85"/>
                      </a:moveTo>
                      <a:cubicBezTo>
                        <a:pt x="71" y="85"/>
                        <a:pt x="85" y="71"/>
                        <a:pt x="85" y="54"/>
                      </a:cubicBezTo>
                      <a:cubicBezTo>
                        <a:pt x="85" y="37"/>
                        <a:pt x="71" y="23"/>
                        <a:pt x="54" y="23"/>
                      </a:cubicBezTo>
                      <a:cubicBezTo>
                        <a:pt x="37" y="23"/>
                        <a:pt x="23" y="37"/>
                        <a:pt x="23" y="54"/>
                      </a:cubicBezTo>
                      <a:cubicBezTo>
                        <a:pt x="23" y="71"/>
                        <a:pt x="37" y="85"/>
                        <a:pt x="54" y="85"/>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95" name="Freeform 4">
                  <a:extLst>
                    <a:ext uri="{FF2B5EF4-FFF2-40B4-BE49-F238E27FC236}">
                      <a16:creationId xmlns:a16="http://schemas.microsoft.com/office/drawing/2014/main" id="{B6BA3A4B-554A-456C-9C32-FD72E5CF8FB9}"/>
                    </a:ext>
                  </a:extLst>
                </p:cNvPr>
                <p:cNvSpPr>
                  <a:spLocks noChangeArrowheads="1"/>
                </p:cNvSpPr>
                <p:nvPr/>
              </p:nvSpPr>
              <p:spPr bwMode="auto">
                <a:xfrm>
                  <a:off x="3300413" y="4200525"/>
                  <a:ext cx="47625" cy="73025"/>
                </a:xfrm>
                <a:custGeom>
                  <a:avLst/>
                  <a:gdLst>
                    <a:gd name="T0" fmla="*/ 102 w 134"/>
                    <a:gd name="T1" fmla="*/ 71 h 205"/>
                    <a:gd name="T2" fmla="*/ 133 w 134"/>
                    <a:gd name="T3" fmla="*/ 102 h 205"/>
                    <a:gd name="T4" fmla="*/ 102 w 134"/>
                    <a:gd name="T5" fmla="*/ 133 h 205"/>
                    <a:gd name="T6" fmla="*/ 37 w 134"/>
                    <a:gd name="T7" fmla="*/ 198 h 205"/>
                    <a:gd name="T8" fmla="*/ 17 w 134"/>
                    <a:gd name="T9" fmla="*/ 198 h 205"/>
                    <a:gd name="T10" fmla="*/ 6 w 134"/>
                    <a:gd name="T11" fmla="*/ 187 h 205"/>
                    <a:gd name="T12" fmla="*/ 6 w 134"/>
                    <a:gd name="T13" fmla="*/ 167 h 205"/>
                    <a:gd name="T14" fmla="*/ 71 w 134"/>
                    <a:gd name="T15" fmla="*/ 102 h 205"/>
                    <a:gd name="T16" fmla="*/ 6 w 134"/>
                    <a:gd name="T17" fmla="*/ 37 h 205"/>
                    <a:gd name="T18" fmla="*/ 6 w 134"/>
                    <a:gd name="T19" fmla="*/ 17 h 205"/>
                    <a:gd name="T20" fmla="*/ 17 w 134"/>
                    <a:gd name="T21" fmla="*/ 6 h 205"/>
                    <a:gd name="T22" fmla="*/ 37 w 134"/>
                    <a:gd name="T23" fmla="*/ 6 h 205"/>
                    <a:gd name="T24" fmla="*/ 102 w 134"/>
                    <a:gd name="T25" fmla="*/ 71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4" h="205">
                      <a:moveTo>
                        <a:pt x="102" y="71"/>
                      </a:moveTo>
                      <a:lnTo>
                        <a:pt x="133" y="102"/>
                      </a:lnTo>
                      <a:lnTo>
                        <a:pt x="102" y="133"/>
                      </a:lnTo>
                      <a:lnTo>
                        <a:pt x="37" y="198"/>
                      </a:lnTo>
                      <a:cubicBezTo>
                        <a:pt x="31" y="204"/>
                        <a:pt x="23" y="204"/>
                        <a:pt x="17" y="198"/>
                      </a:cubicBezTo>
                      <a:lnTo>
                        <a:pt x="6" y="187"/>
                      </a:lnTo>
                      <a:cubicBezTo>
                        <a:pt x="0" y="181"/>
                        <a:pt x="0" y="173"/>
                        <a:pt x="6" y="167"/>
                      </a:cubicBezTo>
                      <a:lnTo>
                        <a:pt x="71" y="102"/>
                      </a:lnTo>
                      <a:lnTo>
                        <a:pt x="6" y="37"/>
                      </a:lnTo>
                      <a:cubicBezTo>
                        <a:pt x="0" y="32"/>
                        <a:pt x="0" y="23"/>
                        <a:pt x="6" y="17"/>
                      </a:cubicBezTo>
                      <a:lnTo>
                        <a:pt x="17" y="6"/>
                      </a:lnTo>
                      <a:cubicBezTo>
                        <a:pt x="23" y="0"/>
                        <a:pt x="31" y="0"/>
                        <a:pt x="37" y="6"/>
                      </a:cubicBezTo>
                      <a:lnTo>
                        <a:pt x="102" y="71"/>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96" name="Freeform 5">
                  <a:extLst>
                    <a:ext uri="{FF2B5EF4-FFF2-40B4-BE49-F238E27FC236}">
                      <a16:creationId xmlns:a16="http://schemas.microsoft.com/office/drawing/2014/main" id="{5472EB62-AE98-44D9-BE48-990E4CB6049A}"/>
                    </a:ext>
                  </a:extLst>
                </p:cNvPr>
                <p:cNvSpPr>
                  <a:spLocks noChangeArrowheads="1"/>
                </p:cNvSpPr>
                <p:nvPr/>
              </p:nvSpPr>
              <p:spPr bwMode="auto">
                <a:xfrm>
                  <a:off x="2851150" y="4198938"/>
                  <a:ext cx="47625" cy="73025"/>
                </a:xfrm>
                <a:custGeom>
                  <a:avLst/>
                  <a:gdLst>
                    <a:gd name="T0" fmla="*/ 127 w 133"/>
                    <a:gd name="T1" fmla="*/ 17 h 204"/>
                    <a:gd name="T2" fmla="*/ 127 w 133"/>
                    <a:gd name="T3" fmla="*/ 36 h 204"/>
                    <a:gd name="T4" fmla="*/ 62 w 133"/>
                    <a:gd name="T5" fmla="*/ 101 h 204"/>
                    <a:gd name="T6" fmla="*/ 127 w 133"/>
                    <a:gd name="T7" fmla="*/ 166 h 204"/>
                    <a:gd name="T8" fmla="*/ 127 w 133"/>
                    <a:gd name="T9" fmla="*/ 186 h 204"/>
                    <a:gd name="T10" fmla="*/ 115 w 133"/>
                    <a:gd name="T11" fmla="*/ 197 h 204"/>
                    <a:gd name="T12" fmla="*/ 96 w 133"/>
                    <a:gd name="T13" fmla="*/ 197 h 204"/>
                    <a:gd name="T14" fmla="*/ 31 w 133"/>
                    <a:gd name="T15" fmla="*/ 132 h 204"/>
                    <a:gd name="T16" fmla="*/ 0 w 133"/>
                    <a:gd name="T17" fmla="*/ 101 h 204"/>
                    <a:gd name="T18" fmla="*/ 31 w 133"/>
                    <a:gd name="T19" fmla="*/ 70 h 204"/>
                    <a:gd name="T20" fmla="*/ 96 w 133"/>
                    <a:gd name="T21" fmla="*/ 5 h 204"/>
                    <a:gd name="T22" fmla="*/ 115 w 133"/>
                    <a:gd name="T23" fmla="*/ 5 h 204"/>
                    <a:gd name="T24" fmla="*/ 127 w 133"/>
                    <a:gd name="T25" fmla="*/ 17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3" h="204">
                      <a:moveTo>
                        <a:pt x="127" y="17"/>
                      </a:moveTo>
                      <a:cubicBezTo>
                        <a:pt x="132" y="22"/>
                        <a:pt x="132" y="31"/>
                        <a:pt x="127" y="36"/>
                      </a:cubicBezTo>
                      <a:lnTo>
                        <a:pt x="62" y="101"/>
                      </a:lnTo>
                      <a:lnTo>
                        <a:pt x="127" y="166"/>
                      </a:lnTo>
                      <a:cubicBezTo>
                        <a:pt x="132" y="172"/>
                        <a:pt x="132" y="180"/>
                        <a:pt x="127" y="186"/>
                      </a:cubicBezTo>
                      <a:lnTo>
                        <a:pt x="115" y="197"/>
                      </a:lnTo>
                      <a:cubicBezTo>
                        <a:pt x="110" y="203"/>
                        <a:pt x="101" y="203"/>
                        <a:pt x="96" y="197"/>
                      </a:cubicBezTo>
                      <a:lnTo>
                        <a:pt x="31" y="132"/>
                      </a:lnTo>
                      <a:lnTo>
                        <a:pt x="0" y="101"/>
                      </a:lnTo>
                      <a:lnTo>
                        <a:pt x="31" y="70"/>
                      </a:lnTo>
                      <a:lnTo>
                        <a:pt x="96" y="5"/>
                      </a:lnTo>
                      <a:cubicBezTo>
                        <a:pt x="101" y="0"/>
                        <a:pt x="110" y="0"/>
                        <a:pt x="115" y="5"/>
                      </a:cubicBezTo>
                      <a:lnTo>
                        <a:pt x="127" y="17"/>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97" name="Freeform 6">
                  <a:extLst>
                    <a:ext uri="{FF2B5EF4-FFF2-40B4-BE49-F238E27FC236}">
                      <a16:creationId xmlns:a16="http://schemas.microsoft.com/office/drawing/2014/main" id="{92E2BB0B-FC18-46D8-AFC4-8133C39B353C}"/>
                    </a:ext>
                  </a:extLst>
                </p:cNvPr>
                <p:cNvSpPr>
                  <a:spLocks noChangeArrowheads="1"/>
                </p:cNvSpPr>
                <p:nvPr/>
              </p:nvSpPr>
              <p:spPr bwMode="auto">
                <a:xfrm>
                  <a:off x="2913063" y="4108450"/>
                  <a:ext cx="371475" cy="255588"/>
                </a:xfrm>
                <a:custGeom>
                  <a:avLst/>
                  <a:gdLst>
                    <a:gd name="T0" fmla="*/ 1033 w 1034"/>
                    <a:gd name="T1" fmla="*/ 29 h 710"/>
                    <a:gd name="T2" fmla="*/ 1005 w 1034"/>
                    <a:gd name="T3" fmla="*/ 709 h 710"/>
                    <a:gd name="T4" fmla="*/ 0 w 1034"/>
                    <a:gd name="T5" fmla="*/ 681 h 710"/>
                    <a:gd name="T6" fmla="*/ 28 w 1034"/>
                    <a:gd name="T7" fmla="*/ 0 h 710"/>
                    <a:gd name="T8" fmla="*/ 655 w 1034"/>
                    <a:gd name="T9" fmla="*/ 156 h 710"/>
                    <a:gd name="T10" fmla="*/ 705 w 1034"/>
                    <a:gd name="T11" fmla="*/ 206 h 710"/>
                    <a:gd name="T12" fmla="*/ 655 w 1034"/>
                    <a:gd name="T13" fmla="*/ 156 h 710"/>
                    <a:gd name="T14" fmla="*/ 570 w 1034"/>
                    <a:gd name="T15" fmla="*/ 102 h 710"/>
                    <a:gd name="T16" fmla="*/ 107 w 1034"/>
                    <a:gd name="T17" fmla="*/ 539 h 710"/>
                    <a:gd name="T18" fmla="*/ 257 w 1034"/>
                    <a:gd name="T19" fmla="*/ 466 h 710"/>
                    <a:gd name="T20" fmla="*/ 409 w 1034"/>
                    <a:gd name="T21" fmla="*/ 466 h 710"/>
                    <a:gd name="T22" fmla="*/ 570 w 1034"/>
                    <a:gd name="T23" fmla="*/ 551 h 710"/>
                    <a:gd name="T24" fmla="*/ 652 w 1034"/>
                    <a:gd name="T25" fmla="*/ 381 h 710"/>
                    <a:gd name="T26" fmla="*/ 705 w 1034"/>
                    <a:gd name="T27" fmla="*/ 331 h 710"/>
                    <a:gd name="T28" fmla="*/ 705 w 1034"/>
                    <a:gd name="T29" fmla="*/ 559 h 710"/>
                    <a:gd name="T30" fmla="*/ 652 w 1034"/>
                    <a:gd name="T31" fmla="*/ 508 h 710"/>
                    <a:gd name="T32" fmla="*/ 705 w 1034"/>
                    <a:gd name="T33" fmla="*/ 559 h 710"/>
                    <a:gd name="T34" fmla="*/ 926 w 1034"/>
                    <a:gd name="T35" fmla="*/ 480 h 710"/>
                    <a:gd name="T36" fmla="*/ 844 w 1034"/>
                    <a:gd name="T37" fmla="*/ 539 h 710"/>
                    <a:gd name="T38" fmla="*/ 790 w 1034"/>
                    <a:gd name="T39" fmla="*/ 508 h 710"/>
                    <a:gd name="T40" fmla="*/ 841 w 1034"/>
                    <a:gd name="T41" fmla="*/ 582 h 710"/>
                    <a:gd name="T42" fmla="*/ 801 w 1034"/>
                    <a:gd name="T43" fmla="*/ 317 h 710"/>
                    <a:gd name="T44" fmla="*/ 801 w 1034"/>
                    <a:gd name="T45" fmla="*/ 379 h 710"/>
                    <a:gd name="T46" fmla="*/ 813 w 1034"/>
                    <a:gd name="T47" fmla="*/ 407 h 710"/>
                    <a:gd name="T48" fmla="*/ 855 w 1034"/>
                    <a:gd name="T49" fmla="*/ 370 h 710"/>
                    <a:gd name="T50" fmla="*/ 897 w 1034"/>
                    <a:gd name="T51" fmla="*/ 407 h 710"/>
                    <a:gd name="T52" fmla="*/ 909 w 1034"/>
                    <a:gd name="T53" fmla="*/ 379 h 710"/>
                    <a:gd name="T54" fmla="*/ 909 w 1034"/>
                    <a:gd name="T55" fmla="*/ 317 h 710"/>
                    <a:gd name="T56" fmla="*/ 886 w 1034"/>
                    <a:gd name="T57" fmla="*/ 294 h 710"/>
                    <a:gd name="T58" fmla="*/ 824 w 1034"/>
                    <a:gd name="T59" fmla="*/ 294 h 710"/>
                    <a:gd name="T60" fmla="*/ 801 w 1034"/>
                    <a:gd name="T61" fmla="*/ 317 h 710"/>
                    <a:gd name="T62" fmla="*/ 926 w 1034"/>
                    <a:gd name="T63" fmla="*/ 127 h 710"/>
                    <a:gd name="T64" fmla="*/ 844 w 1034"/>
                    <a:gd name="T65" fmla="*/ 187 h 710"/>
                    <a:gd name="T66" fmla="*/ 790 w 1034"/>
                    <a:gd name="T67" fmla="*/ 156 h 710"/>
                    <a:gd name="T68" fmla="*/ 841 w 1034"/>
                    <a:gd name="T69" fmla="*/ 229 h 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34" h="710">
                      <a:moveTo>
                        <a:pt x="1005" y="0"/>
                      </a:moveTo>
                      <a:cubicBezTo>
                        <a:pt x="1022" y="0"/>
                        <a:pt x="1033" y="12"/>
                        <a:pt x="1033" y="29"/>
                      </a:cubicBezTo>
                      <a:lnTo>
                        <a:pt x="1033" y="681"/>
                      </a:lnTo>
                      <a:cubicBezTo>
                        <a:pt x="1033" y="695"/>
                        <a:pt x="1022" y="709"/>
                        <a:pt x="1005" y="709"/>
                      </a:cubicBezTo>
                      <a:lnTo>
                        <a:pt x="28" y="709"/>
                      </a:lnTo>
                      <a:cubicBezTo>
                        <a:pt x="14" y="709"/>
                        <a:pt x="0" y="698"/>
                        <a:pt x="0" y="681"/>
                      </a:cubicBezTo>
                      <a:lnTo>
                        <a:pt x="0" y="29"/>
                      </a:lnTo>
                      <a:cubicBezTo>
                        <a:pt x="0" y="15"/>
                        <a:pt x="11" y="0"/>
                        <a:pt x="28" y="0"/>
                      </a:cubicBezTo>
                      <a:lnTo>
                        <a:pt x="1005" y="0"/>
                      </a:lnTo>
                      <a:close/>
                      <a:moveTo>
                        <a:pt x="655" y="156"/>
                      </a:moveTo>
                      <a:lnTo>
                        <a:pt x="655" y="206"/>
                      </a:lnTo>
                      <a:lnTo>
                        <a:pt x="705" y="206"/>
                      </a:lnTo>
                      <a:lnTo>
                        <a:pt x="705" y="156"/>
                      </a:lnTo>
                      <a:lnTo>
                        <a:pt x="655" y="156"/>
                      </a:lnTo>
                      <a:close/>
                      <a:moveTo>
                        <a:pt x="570" y="551"/>
                      </a:moveTo>
                      <a:lnTo>
                        <a:pt x="570" y="102"/>
                      </a:lnTo>
                      <a:lnTo>
                        <a:pt x="107" y="102"/>
                      </a:lnTo>
                      <a:lnTo>
                        <a:pt x="107" y="539"/>
                      </a:lnTo>
                      <a:cubicBezTo>
                        <a:pt x="113" y="534"/>
                        <a:pt x="118" y="531"/>
                        <a:pt x="124" y="528"/>
                      </a:cubicBezTo>
                      <a:lnTo>
                        <a:pt x="257" y="466"/>
                      </a:lnTo>
                      <a:cubicBezTo>
                        <a:pt x="257" y="466"/>
                        <a:pt x="279" y="492"/>
                        <a:pt x="333" y="492"/>
                      </a:cubicBezTo>
                      <a:cubicBezTo>
                        <a:pt x="387" y="492"/>
                        <a:pt x="409" y="466"/>
                        <a:pt x="409" y="466"/>
                      </a:cubicBezTo>
                      <a:lnTo>
                        <a:pt x="542" y="528"/>
                      </a:lnTo>
                      <a:cubicBezTo>
                        <a:pt x="553" y="534"/>
                        <a:pt x="562" y="542"/>
                        <a:pt x="570" y="551"/>
                      </a:cubicBezTo>
                      <a:close/>
                      <a:moveTo>
                        <a:pt x="652" y="331"/>
                      </a:moveTo>
                      <a:lnTo>
                        <a:pt x="652" y="381"/>
                      </a:lnTo>
                      <a:lnTo>
                        <a:pt x="705" y="381"/>
                      </a:lnTo>
                      <a:lnTo>
                        <a:pt x="705" y="331"/>
                      </a:lnTo>
                      <a:lnTo>
                        <a:pt x="652" y="331"/>
                      </a:lnTo>
                      <a:close/>
                      <a:moveTo>
                        <a:pt x="705" y="559"/>
                      </a:moveTo>
                      <a:lnTo>
                        <a:pt x="705" y="508"/>
                      </a:lnTo>
                      <a:lnTo>
                        <a:pt x="652" y="508"/>
                      </a:lnTo>
                      <a:lnTo>
                        <a:pt x="652" y="559"/>
                      </a:lnTo>
                      <a:lnTo>
                        <a:pt x="705" y="559"/>
                      </a:lnTo>
                      <a:close/>
                      <a:moveTo>
                        <a:pt x="923" y="500"/>
                      </a:moveTo>
                      <a:cubicBezTo>
                        <a:pt x="931" y="494"/>
                        <a:pt x="931" y="486"/>
                        <a:pt x="926" y="480"/>
                      </a:cubicBezTo>
                      <a:cubicBezTo>
                        <a:pt x="917" y="475"/>
                        <a:pt x="909" y="475"/>
                        <a:pt x="903" y="480"/>
                      </a:cubicBezTo>
                      <a:lnTo>
                        <a:pt x="844" y="539"/>
                      </a:lnTo>
                      <a:lnTo>
                        <a:pt x="813" y="508"/>
                      </a:lnTo>
                      <a:cubicBezTo>
                        <a:pt x="804" y="503"/>
                        <a:pt x="796" y="503"/>
                        <a:pt x="790" y="508"/>
                      </a:cubicBezTo>
                      <a:cubicBezTo>
                        <a:pt x="784" y="517"/>
                        <a:pt x="784" y="525"/>
                        <a:pt x="790" y="531"/>
                      </a:cubicBezTo>
                      <a:lnTo>
                        <a:pt x="841" y="582"/>
                      </a:lnTo>
                      <a:lnTo>
                        <a:pt x="923" y="500"/>
                      </a:lnTo>
                      <a:close/>
                      <a:moveTo>
                        <a:pt x="801" y="317"/>
                      </a:moveTo>
                      <a:lnTo>
                        <a:pt x="832" y="348"/>
                      </a:lnTo>
                      <a:lnTo>
                        <a:pt x="801" y="379"/>
                      </a:lnTo>
                      <a:cubicBezTo>
                        <a:pt x="796" y="387"/>
                        <a:pt x="796" y="396"/>
                        <a:pt x="801" y="401"/>
                      </a:cubicBezTo>
                      <a:cubicBezTo>
                        <a:pt x="804" y="404"/>
                        <a:pt x="807" y="407"/>
                        <a:pt x="813" y="407"/>
                      </a:cubicBezTo>
                      <a:cubicBezTo>
                        <a:pt x="818" y="407"/>
                        <a:pt x="821" y="404"/>
                        <a:pt x="824" y="401"/>
                      </a:cubicBezTo>
                      <a:lnTo>
                        <a:pt x="855" y="370"/>
                      </a:lnTo>
                      <a:lnTo>
                        <a:pt x="886" y="401"/>
                      </a:lnTo>
                      <a:cubicBezTo>
                        <a:pt x="889" y="404"/>
                        <a:pt x="895" y="407"/>
                        <a:pt x="897" y="407"/>
                      </a:cubicBezTo>
                      <a:cubicBezTo>
                        <a:pt x="903" y="407"/>
                        <a:pt x="906" y="404"/>
                        <a:pt x="909" y="401"/>
                      </a:cubicBezTo>
                      <a:cubicBezTo>
                        <a:pt x="914" y="393"/>
                        <a:pt x="914" y="384"/>
                        <a:pt x="909" y="379"/>
                      </a:cubicBezTo>
                      <a:lnTo>
                        <a:pt x="878" y="348"/>
                      </a:lnTo>
                      <a:lnTo>
                        <a:pt x="909" y="317"/>
                      </a:lnTo>
                      <a:cubicBezTo>
                        <a:pt x="914" y="308"/>
                        <a:pt x="914" y="300"/>
                        <a:pt x="909" y="294"/>
                      </a:cubicBezTo>
                      <a:cubicBezTo>
                        <a:pt x="900" y="288"/>
                        <a:pt x="892" y="288"/>
                        <a:pt x="886" y="294"/>
                      </a:cubicBezTo>
                      <a:lnTo>
                        <a:pt x="855" y="325"/>
                      </a:lnTo>
                      <a:lnTo>
                        <a:pt x="824" y="294"/>
                      </a:lnTo>
                      <a:cubicBezTo>
                        <a:pt x="815" y="288"/>
                        <a:pt x="807" y="288"/>
                        <a:pt x="801" y="294"/>
                      </a:cubicBezTo>
                      <a:cubicBezTo>
                        <a:pt x="796" y="302"/>
                        <a:pt x="796" y="311"/>
                        <a:pt x="801" y="317"/>
                      </a:cubicBezTo>
                      <a:close/>
                      <a:moveTo>
                        <a:pt x="923" y="147"/>
                      </a:moveTo>
                      <a:cubicBezTo>
                        <a:pt x="931" y="142"/>
                        <a:pt x="931" y="130"/>
                        <a:pt x="926" y="127"/>
                      </a:cubicBezTo>
                      <a:cubicBezTo>
                        <a:pt x="917" y="122"/>
                        <a:pt x="909" y="122"/>
                        <a:pt x="903" y="127"/>
                      </a:cubicBezTo>
                      <a:lnTo>
                        <a:pt x="844" y="187"/>
                      </a:lnTo>
                      <a:lnTo>
                        <a:pt x="813" y="156"/>
                      </a:lnTo>
                      <a:cubicBezTo>
                        <a:pt x="804" y="150"/>
                        <a:pt x="796" y="150"/>
                        <a:pt x="790" y="156"/>
                      </a:cubicBezTo>
                      <a:cubicBezTo>
                        <a:pt x="784" y="164"/>
                        <a:pt x="784" y="173"/>
                        <a:pt x="790" y="178"/>
                      </a:cubicBezTo>
                      <a:lnTo>
                        <a:pt x="841" y="229"/>
                      </a:lnTo>
                      <a:lnTo>
                        <a:pt x="923" y="147"/>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98" name="Freeform 7">
                  <a:extLst>
                    <a:ext uri="{FF2B5EF4-FFF2-40B4-BE49-F238E27FC236}">
                      <a16:creationId xmlns:a16="http://schemas.microsoft.com/office/drawing/2014/main" id="{EA99029C-C6F5-4935-8265-43C7FDDA682E}"/>
                    </a:ext>
                  </a:extLst>
                </p:cNvPr>
                <p:cNvSpPr>
                  <a:spLocks noChangeArrowheads="1"/>
                </p:cNvSpPr>
                <p:nvPr/>
              </p:nvSpPr>
              <p:spPr bwMode="auto">
                <a:xfrm>
                  <a:off x="2997200" y="4162425"/>
                  <a:ext cx="73025" cy="106363"/>
                </a:xfrm>
                <a:custGeom>
                  <a:avLst/>
                  <a:gdLst>
                    <a:gd name="T0" fmla="*/ 0 w 205"/>
                    <a:gd name="T1" fmla="*/ 172 h 297"/>
                    <a:gd name="T2" fmla="*/ 9 w 205"/>
                    <a:gd name="T3" fmla="*/ 155 h 297"/>
                    <a:gd name="T4" fmla="*/ 3 w 205"/>
                    <a:gd name="T5" fmla="*/ 102 h 297"/>
                    <a:gd name="T6" fmla="*/ 3 w 205"/>
                    <a:gd name="T7" fmla="*/ 90 h 297"/>
                    <a:gd name="T8" fmla="*/ 108 w 205"/>
                    <a:gd name="T9" fmla="*/ 0 h 297"/>
                    <a:gd name="T10" fmla="*/ 122 w 205"/>
                    <a:gd name="T11" fmla="*/ 20 h 297"/>
                    <a:gd name="T12" fmla="*/ 198 w 205"/>
                    <a:gd name="T13" fmla="*/ 96 h 297"/>
                    <a:gd name="T14" fmla="*/ 192 w 205"/>
                    <a:gd name="T15" fmla="*/ 152 h 297"/>
                    <a:gd name="T16" fmla="*/ 204 w 205"/>
                    <a:gd name="T17" fmla="*/ 172 h 297"/>
                    <a:gd name="T18" fmla="*/ 198 w 205"/>
                    <a:gd name="T19" fmla="*/ 203 h 297"/>
                    <a:gd name="T20" fmla="*/ 178 w 205"/>
                    <a:gd name="T21" fmla="*/ 220 h 297"/>
                    <a:gd name="T22" fmla="*/ 178 w 205"/>
                    <a:gd name="T23" fmla="*/ 220 h 297"/>
                    <a:gd name="T24" fmla="*/ 102 w 205"/>
                    <a:gd name="T25" fmla="*/ 296 h 297"/>
                    <a:gd name="T26" fmla="*/ 102 w 205"/>
                    <a:gd name="T27" fmla="*/ 296 h 297"/>
                    <a:gd name="T28" fmla="*/ 102 w 205"/>
                    <a:gd name="T29" fmla="*/ 296 h 297"/>
                    <a:gd name="T30" fmla="*/ 102 w 205"/>
                    <a:gd name="T31" fmla="*/ 296 h 297"/>
                    <a:gd name="T32" fmla="*/ 102 w 205"/>
                    <a:gd name="T33" fmla="*/ 296 h 297"/>
                    <a:gd name="T34" fmla="*/ 102 w 205"/>
                    <a:gd name="T35" fmla="*/ 296 h 297"/>
                    <a:gd name="T36" fmla="*/ 102 w 205"/>
                    <a:gd name="T37" fmla="*/ 296 h 297"/>
                    <a:gd name="T38" fmla="*/ 102 w 205"/>
                    <a:gd name="T39" fmla="*/ 296 h 297"/>
                    <a:gd name="T40" fmla="*/ 102 w 205"/>
                    <a:gd name="T41" fmla="*/ 296 h 297"/>
                    <a:gd name="T42" fmla="*/ 102 w 205"/>
                    <a:gd name="T43" fmla="*/ 296 h 297"/>
                    <a:gd name="T44" fmla="*/ 102 w 205"/>
                    <a:gd name="T45" fmla="*/ 296 h 297"/>
                    <a:gd name="T46" fmla="*/ 26 w 205"/>
                    <a:gd name="T47" fmla="*/ 220 h 297"/>
                    <a:gd name="T48" fmla="*/ 26 w 205"/>
                    <a:gd name="T49" fmla="*/ 220 h 297"/>
                    <a:gd name="T50" fmla="*/ 6 w 205"/>
                    <a:gd name="T51" fmla="*/ 203 h 297"/>
                    <a:gd name="T52" fmla="*/ 0 w 205"/>
                    <a:gd name="T53" fmla="*/ 172 h 2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05" h="297">
                      <a:moveTo>
                        <a:pt x="0" y="172"/>
                      </a:moveTo>
                      <a:cubicBezTo>
                        <a:pt x="0" y="164"/>
                        <a:pt x="3" y="155"/>
                        <a:pt x="9" y="155"/>
                      </a:cubicBezTo>
                      <a:cubicBezTo>
                        <a:pt x="6" y="144"/>
                        <a:pt x="3" y="121"/>
                        <a:pt x="3" y="102"/>
                      </a:cubicBezTo>
                      <a:lnTo>
                        <a:pt x="3" y="90"/>
                      </a:lnTo>
                      <a:cubicBezTo>
                        <a:pt x="3" y="90"/>
                        <a:pt x="3" y="6"/>
                        <a:pt x="108" y="0"/>
                      </a:cubicBezTo>
                      <a:lnTo>
                        <a:pt x="122" y="20"/>
                      </a:lnTo>
                      <a:cubicBezTo>
                        <a:pt x="164" y="23"/>
                        <a:pt x="198" y="59"/>
                        <a:pt x="198" y="96"/>
                      </a:cubicBezTo>
                      <a:cubicBezTo>
                        <a:pt x="198" y="116"/>
                        <a:pt x="195" y="141"/>
                        <a:pt x="192" y="152"/>
                      </a:cubicBezTo>
                      <a:cubicBezTo>
                        <a:pt x="201" y="155"/>
                        <a:pt x="204" y="164"/>
                        <a:pt x="204" y="172"/>
                      </a:cubicBezTo>
                      <a:lnTo>
                        <a:pt x="198" y="203"/>
                      </a:lnTo>
                      <a:cubicBezTo>
                        <a:pt x="195" y="212"/>
                        <a:pt x="189" y="220"/>
                        <a:pt x="178" y="220"/>
                      </a:cubicBezTo>
                      <a:lnTo>
                        <a:pt x="178" y="220"/>
                      </a:lnTo>
                      <a:cubicBezTo>
                        <a:pt x="167" y="294"/>
                        <a:pt x="110" y="296"/>
                        <a:pt x="102" y="296"/>
                      </a:cubicBezTo>
                      <a:lnTo>
                        <a:pt x="102" y="296"/>
                      </a:lnTo>
                      <a:lnTo>
                        <a:pt x="102" y="296"/>
                      </a:lnTo>
                      <a:lnTo>
                        <a:pt x="102" y="296"/>
                      </a:lnTo>
                      <a:lnTo>
                        <a:pt x="102" y="296"/>
                      </a:lnTo>
                      <a:lnTo>
                        <a:pt x="102" y="296"/>
                      </a:lnTo>
                      <a:lnTo>
                        <a:pt x="102" y="296"/>
                      </a:lnTo>
                      <a:lnTo>
                        <a:pt x="102" y="296"/>
                      </a:lnTo>
                      <a:lnTo>
                        <a:pt x="102" y="296"/>
                      </a:lnTo>
                      <a:lnTo>
                        <a:pt x="102" y="296"/>
                      </a:lnTo>
                      <a:lnTo>
                        <a:pt x="102" y="296"/>
                      </a:lnTo>
                      <a:cubicBezTo>
                        <a:pt x="93" y="296"/>
                        <a:pt x="37" y="294"/>
                        <a:pt x="26" y="220"/>
                      </a:cubicBezTo>
                      <a:lnTo>
                        <a:pt x="26" y="220"/>
                      </a:lnTo>
                      <a:cubicBezTo>
                        <a:pt x="14" y="220"/>
                        <a:pt x="6" y="212"/>
                        <a:pt x="6" y="203"/>
                      </a:cubicBezTo>
                      <a:lnTo>
                        <a:pt x="0" y="172"/>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391" name="Rectangle 390">
                <a:extLst>
                  <a:ext uri="{FF2B5EF4-FFF2-40B4-BE49-F238E27FC236}">
                    <a16:creationId xmlns:a16="http://schemas.microsoft.com/office/drawing/2014/main" id="{9EC621DB-656C-4DF8-A9F3-999E7C8FB841}"/>
                  </a:ext>
                </a:extLst>
              </p:cNvPr>
              <p:cNvSpPr/>
              <p:nvPr/>
            </p:nvSpPr>
            <p:spPr>
              <a:xfrm>
                <a:off x="2451118" y="4158080"/>
                <a:ext cx="865570"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p>
            </p:txBody>
          </p:sp>
        </p:grpSp>
        <p:sp>
          <p:nvSpPr>
            <p:cNvPr id="389" name="Text Box 30">
              <a:extLst>
                <a:ext uri="{FF2B5EF4-FFF2-40B4-BE49-F238E27FC236}">
                  <a16:creationId xmlns:a16="http://schemas.microsoft.com/office/drawing/2014/main" id="{01A29BDD-1D75-4F1D-AFAA-0F8902AC6894}"/>
                </a:ext>
              </a:extLst>
            </p:cNvPr>
            <p:cNvSpPr txBox="1">
              <a:spLocks noChangeArrowheads="1"/>
            </p:cNvSpPr>
            <p:nvPr/>
          </p:nvSpPr>
          <p:spPr bwMode="auto">
            <a:xfrm>
              <a:off x="6609905" y="5889087"/>
              <a:ext cx="601072" cy="246221"/>
            </a:xfrm>
            <a:prstGeom prst="rect">
              <a:avLst/>
            </a:prstGeom>
            <a:solidFill>
              <a:schemeClr val="bg1"/>
            </a:solidFill>
            <a:ln w="9525">
              <a:noFill/>
              <a:miter lim="800000"/>
              <a:headEnd/>
              <a:tailEnd/>
            </a:ln>
          </p:spPr>
          <p:txBody>
            <a:bodyPr wrap="square" lIns="0" tIns="0" rIns="0" bIns="0" anchor="ctr">
              <a:spAutoFit/>
            </a:bodyPr>
            <a:lstStyle/>
            <a:p>
              <a:pPr algn="ctr">
                <a:buClr>
                  <a:srgbClr val="FD0000"/>
                </a:buClr>
              </a:pPr>
              <a:r>
                <a:rPr lang="en-US" sz="800" dirty="0">
                  <a:solidFill>
                    <a:schemeClr val="bg2">
                      <a:lumMod val="10000"/>
                    </a:schemeClr>
                  </a:solidFill>
                </a:rPr>
                <a:t>ID &amp; Access Management</a:t>
              </a:r>
            </a:p>
          </p:txBody>
        </p:sp>
      </p:grpSp>
      <p:grpSp>
        <p:nvGrpSpPr>
          <p:cNvPr id="399" name="Group 398">
            <a:extLst>
              <a:ext uri="{FF2B5EF4-FFF2-40B4-BE49-F238E27FC236}">
                <a16:creationId xmlns:a16="http://schemas.microsoft.com/office/drawing/2014/main" id="{D8456AA9-8423-4097-8DCF-639D04983636}"/>
              </a:ext>
            </a:extLst>
          </p:cNvPr>
          <p:cNvGrpSpPr/>
          <p:nvPr/>
        </p:nvGrpSpPr>
        <p:grpSpPr>
          <a:xfrm>
            <a:off x="10349931" y="2342841"/>
            <a:ext cx="495559" cy="600714"/>
            <a:chOff x="7283585" y="5496258"/>
            <a:chExt cx="495559" cy="600714"/>
          </a:xfrm>
        </p:grpSpPr>
        <p:grpSp>
          <p:nvGrpSpPr>
            <p:cNvPr id="400" name="Group 399">
              <a:extLst>
                <a:ext uri="{FF2B5EF4-FFF2-40B4-BE49-F238E27FC236}">
                  <a16:creationId xmlns:a16="http://schemas.microsoft.com/office/drawing/2014/main" id="{F4EAF2C9-B267-46EE-976D-98065B2A4117}"/>
                </a:ext>
              </a:extLst>
            </p:cNvPr>
            <p:cNvGrpSpPr/>
            <p:nvPr/>
          </p:nvGrpSpPr>
          <p:grpSpPr>
            <a:xfrm>
              <a:off x="7283585" y="5496258"/>
              <a:ext cx="495559" cy="543422"/>
              <a:chOff x="4149905" y="4158080"/>
              <a:chExt cx="639069" cy="695710"/>
            </a:xfrm>
          </p:grpSpPr>
          <p:grpSp>
            <p:nvGrpSpPr>
              <p:cNvPr id="402" name="Group 401">
                <a:extLst>
                  <a:ext uri="{FF2B5EF4-FFF2-40B4-BE49-F238E27FC236}">
                    <a16:creationId xmlns:a16="http://schemas.microsoft.com/office/drawing/2014/main" id="{CF23CB1E-6697-48B7-B7C9-22D0B3DCBE79}"/>
                  </a:ext>
                </a:extLst>
              </p:cNvPr>
              <p:cNvGrpSpPr/>
              <p:nvPr/>
            </p:nvGrpSpPr>
            <p:grpSpPr>
              <a:xfrm>
                <a:off x="4195359" y="4291017"/>
                <a:ext cx="548161" cy="429836"/>
                <a:chOff x="3944938" y="4110038"/>
                <a:chExt cx="360362" cy="282575"/>
              </a:xfrm>
              <a:solidFill>
                <a:srgbClr val="F80000"/>
              </a:solidFill>
            </p:grpSpPr>
            <p:sp>
              <p:nvSpPr>
                <p:cNvPr id="404" name="Freeform 8">
                  <a:extLst>
                    <a:ext uri="{FF2B5EF4-FFF2-40B4-BE49-F238E27FC236}">
                      <a16:creationId xmlns:a16="http://schemas.microsoft.com/office/drawing/2014/main" id="{F6A9FA1D-23FA-4543-81DC-F7A8F6C47024}"/>
                    </a:ext>
                  </a:extLst>
                </p:cNvPr>
                <p:cNvSpPr>
                  <a:spLocks noChangeArrowheads="1"/>
                </p:cNvSpPr>
                <p:nvPr/>
              </p:nvSpPr>
              <p:spPr bwMode="auto">
                <a:xfrm>
                  <a:off x="3981450" y="4176713"/>
                  <a:ext cx="17463" cy="12700"/>
                </a:xfrm>
                <a:custGeom>
                  <a:avLst/>
                  <a:gdLst>
                    <a:gd name="T0" fmla="*/ 24 w 49"/>
                    <a:gd name="T1" fmla="*/ 36 h 37"/>
                    <a:gd name="T2" fmla="*/ 0 w 49"/>
                    <a:gd name="T3" fmla="*/ 36 h 37"/>
                    <a:gd name="T4" fmla="*/ 0 w 49"/>
                    <a:gd name="T5" fmla="*/ 0 h 37"/>
                    <a:gd name="T6" fmla="*/ 48 w 49"/>
                    <a:gd name="T7" fmla="*/ 0 h 37"/>
                    <a:gd name="T8" fmla="*/ 48 w 49"/>
                    <a:gd name="T9" fmla="*/ 36 h 37"/>
                    <a:gd name="T10" fmla="*/ 24 w 49"/>
                    <a:gd name="T11" fmla="*/ 36 h 37"/>
                  </a:gdLst>
                  <a:ahLst/>
                  <a:cxnLst>
                    <a:cxn ang="0">
                      <a:pos x="T0" y="T1"/>
                    </a:cxn>
                    <a:cxn ang="0">
                      <a:pos x="T2" y="T3"/>
                    </a:cxn>
                    <a:cxn ang="0">
                      <a:pos x="T4" y="T5"/>
                    </a:cxn>
                    <a:cxn ang="0">
                      <a:pos x="T6" y="T7"/>
                    </a:cxn>
                    <a:cxn ang="0">
                      <a:pos x="T8" y="T9"/>
                    </a:cxn>
                    <a:cxn ang="0">
                      <a:pos x="T10" y="T11"/>
                    </a:cxn>
                  </a:cxnLst>
                  <a:rect l="0" t="0" r="r" b="b"/>
                  <a:pathLst>
                    <a:path w="49" h="37">
                      <a:moveTo>
                        <a:pt x="24" y="36"/>
                      </a:moveTo>
                      <a:lnTo>
                        <a:pt x="0" y="36"/>
                      </a:lnTo>
                      <a:lnTo>
                        <a:pt x="0" y="0"/>
                      </a:lnTo>
                      <a:lnTo>
                        <a:pt x="48" y="0"/>
                      </a:lnTo>
                      <a:lnTo>
                        <a:pt x="48" y="36"/>
                      </a:lnTo>
                      <a:lnTo>
                        <a:pt x="24" y="36"/>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05" name="Freeform 9">
                  <a:extLst>
                    <a:ext uri="{FF2B5EF4-FFF2-40B4-BE49-F238E27FC236}">
                      <a16:creationId xmlns:a16="http://schemas.microsoft.com/office/drawing/2014/main" id="{8B33580E-2D6B-4A98-B17A-8CB2F0DECEA8}"/>
                    </a:ext>
                  </a:extLst>
                </p:cNvPr>
                <p:cNvSpPr>
                  <a:spLocks noChangeArrowheads="1"/>
                </p:cNvSpPr>
                <p:nvPr/>
              </p:nvSpPr>
              <p:spPr bwMode="auto">
                <a:xfrm>
                  <a:off x="4114800" y="4176713"/>
                  <a:ext cx="134938" cy="12700"/>
                </a:xfrm>
                <a:custGeom>
                  <a:avLst/>
                  <a:gdLst>
                    <a:gd name="T0" fmla="*/ 188 w 377"/>
                    <a:gd name="T1" fmla="*/ 36 h 37"/>
                    <a:gd name="T2" fmla="*/ 0 w 377"/>
                    <a:gd name="T3" fmla="*/ 36 h 37"/>
                    <a:gd name="T4" fmla="*/ 0 w 377"/>
                    <a:gd name="T5" fmla="*/ 0 h 37"/>
                    <a:gd name="T6" fmla="*/ 376 w 377"/>
                    <a:gd name="T7" fmla="*/ 0 h 37"/>
                    <a:gd name="T8" fmla="*/ 376 w 377"/>
                    <a:gd name="T9" fmla="*/ 36 h 37"/>
                    <a:gd name="T10" fmla="*/ 188 w 377"/>
                    <a:gd name="T11" fmla="*/ 36 h 37"/>
                  </a:gdLst>
                  <a:ahLst/>
                  <a:cxnLst>
                    <a:cxn ang="0">
                      <a:pos x="T0" y="T1"/>
                    </a:cxn>
                    <a:cxn ang="0">
                      <a:pos x="T2" y="T3"/>
                    </a:cxn>
                    <a:cxn ang="0">
                      <a:pos x="T4" y="T5"/>
                    </a:cxn>
                    <a:cxn ang="0">
                      <a:pos x="T6" y="T7"/>
                    </a:cxn>
                    <a:cxn ang="0">
                      <a:pos x="T8" y="T9"/>
                    </a:cxn>
                    <a:cxn ang="0">
                      <a:pos x="T10" y="T11"/>
                    </a:cxn>
                  </a:cxnLst>
                  <a:rect l="0" t="0" r="r" b="b"/>
                  <a:pathLst>
                    <a:path w="377" h="37">
                      <a:moveTo>
                        <a:pt x="188" y="36"/>
                      </a:moveTo>
                      <a:lnTo>
                        <a:pt x="0" y="36"/>
                      </a:lnTo>
                      <a:lnTo>
                        <a:pt x="0" y="0"/>
                      </a:lnTo>
                      <a:lnTo>
                        <a:pt x="376" y="0"/>
                      </a:lnTo>
                      <a:lnTo>
                        <a:pt x="376" y="36"/>
                      </a:lnTo>
                      <a:lnTo>
                        <a:pt x="188" y="36"/>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06" name="Freeform 10">
                  <a:extLst>
                    <a:ext uri="{FF2B5EF4-FFF2-40B4-BE49-F238E27FC236}">
                      <a16:creationId xmlns:a16="http://schemas.microsoft.com/office/drawing/2014/main" id="{542C612E-8B1E-41A6-AF28-DD4A8D719FD6}"/>
                    </a:ext>
                  </a:extLst>
                </p:cNvPr>
                <p:cNvSpPr>
                  <a:spLocks noChangeArrowheads="1"/>
                </p:cNvSpPr>
                <p:nvPr/>
              </p:nvSpPr>
              <p:spPr bwMode="auto">
                <a:xfrm>
                  <a:off x="4016375" y="4176713"/>
                  <a:ext cx="80963" cy="12700"/>
                </a:xfrm>
                <a:custGeom>
                  <a:avLst/>
                  <a:gdLst>
                    <a:gd name="T0" fmla="*/ 113 w 227"/>
                    <a:gd name="T1" fmla="*/ 36 h 37"/>
                    <a:gd name="T2" fmla="*/ 0 w 227"/>
                    <a:gd name="T3" fmla="*/ 36 h 37"/>
                    <a:gd name="T4" fmla="*/ 0 w 227"/>
                    <a:gd name="T5" fmla="*/ 0 h 37"/>
                    <a:gd name="T6" fmla="*/ 226 w 227"/>
                    <a:gd name="T7" fmla="*/ 0 h 37"/>
                    <a:gd name="T8" fmla="*/ 226 w 227"/>
                    <a:gd name="T9" fmla="*/ 36 h 37"/>
                    <a:gd name="T10" fmla="*/ 113 w 227"/>
                    <a:gd name="T11" fmla="*/ 36 h 37"/>
                  </a:gdLst>
                  <a:ahLst/>
                  <a:cxnLst>
                    <a:cxn ang="0">
                      <a:pos x="T0" y="T1"/>
                    </a:cxn>
                    <a:cxn ang="0">
                      <a:pos x="T2" y="T3"/>
                    </a:cxn>
                    <a:cxn ang="0">
                      <a:pos x="T4" y="T5"/>
                    </a:cxn>
                    <a:cxn ang="0">
                      <a:pos x="T6" y="T7"/>
                    </a:cxn>
                    <a:cxn ang="0">
                      <a:pos x="T8" y="T9"/>
                    </a:cxn>
                    <a:cxn ang="0">
                      <a:pos x="T10" y="T11"/>
                    </a:cxn>
                  </a:cxnLst>
                  <a:rect l="0" t="0" r="r" b="b"/>
                  <a:pathLst>
                    <a:path w="227" h="37">
                      <a:moveTo>
                        <a:pt x="113" y="36"/>
                      </a:moveTo>
                      <a:lnTo>
                        <a:pt x="0" y="36"/>
                      </a:lnTo>
                      <a:lnTo>
                        <a:pt x="0" y="0"/>
                      </a:lnTo>
                      <a:lnTo>
                        <a:pt x="226" y="0"/>
                      </a:lnTo>
                      <a:lnTo>
                        <a:pt x="226" y="36"/>
                      </a:lnTo>
                      <a:lnTo>
                        <a:pt x="113" y="36"/>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07" name="Freeform 11">
                  <a:extLst>
                    <a:ext uri="{FF2B5EF4-FFF2-40B4-BE49-F238E27FC236}">
                      <a16:creationId xmlns:a16="http://schemas.microsoft.com/office/drawing/2014/main" id="{1FEC3E5F-5D60-43BF-B7F6-20C18B719BB3}"/>
                    </a:ext>
                  </a:extLst>
                </p:cNvPr>
                <p:cNvSpPr>
                  <a:spLocks noChangeArrowheads="1"/>
                </p:cNvSpPr>
                <p:nvPr/>
              </p:nvSpPr>
              <p:spPr bwMode="auto">
                <a:xfrm>
                  <a:off x="3944938" y="4110038"/>
                  <a:ext cx="360362" cy="282575"/>
                </a:xfrm>
                <a:custGeom>
                  <a:avLst/>
                  <a:gdLst>
                    <a:gd name="T0" fmla="*/ 985 w 1003"/>
                    <a:gd name="T1" fmla="*/ 0 h 783"/>
                    <a:gd name="T2" fmla="*/ 1002 w 1003"/>
                    <a:gd name="T3" fmla="*/ 20 h 783"/>
                    <a:gd name="T4" fmla="*/ 1002 w 1003"/>
                    <a:gd name="T5" fmla="*/ 559 h 783"/>
                    <a:gd name="T6" fmla="*/ 965 w 1003"/>
                    <a:gd name="T7" fmla="*/ 559 h 783"/>
                    <a:gd name="T8" fmla="*/ 965 w 1003"/>
                    <a:gd name="T9" fmla="*/ 133 h 783"/>
                    <a:gd name="T10" fmla="*/ 37 w 1003"/>
                    <a:gd name="T11" fmla="*/ 133 h 783"/>
                    <a:gd name="T12" fmla="*/ 37 w 1003"/>
                    <a:gd name="T13" fmla="*/ 782 h 783"/>
                    <a:gd name="T14" fmla="*/ 0 w 1003"/>
                    <a:gd name="T15" fmla="*/ 782 h 783"/>
                    <a:gd name="T16" fmla="*/ 0 w 1003"/>
                    <a:gd name="T17" fmla="*/ 20 h 783"/>
                    <a:gd name="T18" fmla="*/ 20 w 1003"/>
                    <a:gd name="T19" fmla="*/ 0 h 783"/>
                    <a:gd name="T20" fmla="*/ 985 w 1003"/>
                    <a:gd name="T21" fmla="*/ 0 h 783"/>
                    <a:gd name="T22" fmla="*/ 93 w 1003"/>
                    <a:gd name="T23" fmla="*/ 93 h 783"/>
                    <a:gd name="T24" fmla="*/ 93 w 1003"/>
                    <a:gd name="T25" fmla="*/ 37 h 783"/>
                    <a:gd name="T26" fmla="*/ 37 w 1003"/>
                    <a:gd name="T27" fmla="*/ 37 h 783"/>
                    <a:gd name="T28" fmla="*/ 37 w 1003"/>
                    <a:gd name="T29" fmla="*/ 93 h 783"/>
                    <a:gd name="T30" fmla="*/ 93 w 1003"/>
                    <a:gd name="T31" fmla="*/ 93 h 7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03" h="783">
                      <a:moveTo>
                        <a:pt x="985" y="0"/>
                      </a:moveTo>
                      <a:cubicBezTo>
                        <a:pt x="994" y="0"/>
                        <a:pt x="1002" y="9"/>
                        <a:pt x="1002" y="20"/>
                      </a:cubicBezTo>
                      <a:lnTo>
                        <a:pt x="1002" y="559"/>
                      </a:lnTo>
                      <a:lnTo>
                        <a:pt x="965" y="559"/>
                      </a:lnTo>
                      <a:lnTo>
                        <a:pt x="965" y="133"/>
                      </a:lnTo>
                      <a:lnTo>
                        <a:pt x="37" y="133"/>
                      </a:lnTo>
                      <a:lnTo>
                        <a:pt x="37" y="782"/>
                      </a:lnTo>
                      <a:lnTo>
                        <a:pt x="0" y="782"/>
                      </a:lnTo>
                      <a:lnTo>
                        <a:pt x="0" y="20"/>
                      </a:lnTo>
                      <a:cubicBezTo>
                        <a:pt x="0" y="9"/>
                        <a:pt x="9" y="0"/>
                        <a:pt x="20" y="0"/>
                      </a:cubicBezTo>
                      <a:lnTo>
                        <a:pt x="985" y="0"/>
                      </a:lnTo>
                      <a:close/>
                      <a:moveTo>
                        <a:pt x="93" y="93"/>
                      </a:moveTo>
                      <a:lnTo>
                        <a:pt x="93" y="37"/>
                      </a:lnTo>
                      <a:lnTo>
                        <a:pt x="37" y="37"/>
                      </a:lnTo>
                      <a:lnTo>
                        <a:pt x="37" y="93"/>
                      </a:lnTo>
                      <a:lnTo>
                        <a:pt x="93" y="93"/>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08" name="Freeform 12">
                  <a:extLst>
                    <a:ext uri="{FF2B5EF4-FFF2-40B4-BE49-F238E27FC236}">
                      <a16:creationId xmlns:a16="http://schemas.microsoft.com/office/drawing/2014/main" id="{24DA4F76-C1D7-484E-B112-E064755C51A6}"/>
                    </a:ext>
                  </a:extLst>
                </p:cNvPr>
                <p:cNvSpPr>
                  <a:spLocks noChangeArrowheads="1"/>
                </p:cNvSpPr>
                <p:nvPr/>
              </p:nvSpPr>
              <p:spPr bwMode="auto">
                <a:xfrm>
                  <a:off x="3981450" y="4276725"/>
                  <a:ext cx="14288" cy="14288"/>
                </a:xfrm>
                <a:custGeom>
                  <a:avLst/>
                  <a:gdLst>
                    <a:gd name="T0" fmla="*/ 20 w 40"/>
                    <a:gd name="T1" fmla="*/ 37 h 38"/>
                    <a:gd name="T2" fmla="*/ 0 w 40"/>
                    <a:gd name="T3" fmla="*/ 37 h 38"/>
                    <a:gd name="T4" fmla="*/ 0 w 40"/>
                    <a:gd name="T5" fmla="*/ 0 h 38"/>
                    <a:gd name="T6" fmla="*/ 39 w 40"/>
                    <a:gd name="T7" fmla="*/ 0 h 38"/>
                    <a:gd name="T8" fmla="*/ 39 w 40"/>
                    <a:gd name="T9" fmla="*/ 37 h 38"/>
                    <a:gd name="T10" fmla="*/ 20 w 40"/>
                    <a:gd name="T11" fmla="*/ 37 h 38"/>
                  </a:gdLst>
                  <a:ahLst/>
                  <a:cxnLst>
                    <a:cxn ang="0">
                      <a:pos x="T0" y="T1"/>
                    </a:cxn>
                    <a:cxn ang="0">
                      <a:pos x="T2" y="T3"/>
                    </a:cxn>
                    <a:cxn ang="0">
                      <a:pos x="T4" y="T5"/>
                    </a:cxn>
                    <a:cxn ang="0">
                      <a:pos x="T6" y="T7"/>
                    </a:cxn>
                    <a:cxn ang="0">
                      <a:pos x="T8" y="T9"/>
                    </a:cxn>
                    <a:cxn ang="0">
                      <a:pos x="T10" y="T11"/>
                    </a:cxn>
                  </a:cxnLst>
                  <a:rect l="0" t="0" r="r" b="b"/>
                  <a:pathLst>
                    <a:path w="40" h="38">
                      <a:moveTo>
                        <a:pt x="20" y="37"/>
                      </a:moveTo>
                      <a:lnTo>
                        <a:pt x="0" y="37"/>
                      </a:lnTo>
                      <a:lnTo>
                        <a:pt x="0" y="0"/>
                      </a:lnTo>
                      <a:lnTo>
                        <a:pt x="39" y="0"/>
                      </a:lnTo>
                      <a:lnTo>
                        <a:pt x="39" y="37"/>
                      </a:lnTo>
                      <a:lnTo>
                        <a:pt x="20" y="37"/>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09" name="Freeform 13">
                  <a:extLst>
                    <a:ext uri="{FF2B5EF4-FFF2-40B4-BE49-F238E27FC236}">
                      <a16:creationId xmlns:a16="http://schemas.microsoft.com/office/drawing/2014/main" id="{CBD9DD3D-0A17-4095-B157-278B0BA55AC4}"/>
                    </a:ext>
                  </a:extLst>
                </p:cNvPr>
                <p:cNvSpPr>
                  <a:spLocks noChangeArrowheads="1"/>
                </p:cNvSpPr>
                <p:nvPr/>
              </p:nvSpPr>
              <p:spPr bwMode="auto">
                <a:xfrm>
                  <a:off x="4011613" y="4276725"/>
                  <a:ext cx="14287" cy="14288"/>
                </a:xfrm>
                <a:custGeom>
                  <a:avLst/>
                  <a:gdLst>
                    <a:gd name="T0" fmla="*/ 19 w 40"/>
                    <a:gd name="T1" fmla="*/ 37 h 38"/>
                    <a:gd name="T2" fmla="*/ 0 w 40"/>
                    <a:gd name="T3" fmla="*/ 37 h 38"/>
                    <a:gd name="T4" fmla="*/ 0 w 40"/>
                    <a:gd name="T5" fmla="*/ 0 h 38"/>
                    <a:gd name="T6" fmla="*/ 39 w 40"/>
                    <a:gd name="T7" fmla="*/ 0 h 38"/>
                    <a:gd name="T8" fmla="*/ 39 w 40"/>
                    <a:gd name="T9" fmla="*/ 37 h 38"/>
                    <a:gd name="T10" fmla="*/ 19 w 40"/>
                    <a:gd name="T11" fmla="*/ 37 h 38"/>
                  </a:gdLst>
                  <a:ahLst/>
                  <a:cxnLst>
                    <a:cxn ang="0">
                      <a:pos x="T0" y="T1"/>
                    </a:cxn>
                    <a:cxn ang="0">
                      <a:pos x="T2" y="T3"/>
                    </a:cxn>
                    <a:cxn ang="0">
                      <a:pos x="T4" y="T5"/>
                    </a:cxn>
                    <a:cxn ang="0">
                      <a:pos x="T6" y="T7"/>
                    </a:cxn>
                    <a:cxn ang="0">
                      <a:pos x="T8" y="T9"/>
                    </a:cxn>
                    <a:cxn ang="0">
                      <a:pos x="T10" y="T11"/>
                    </a:cxn>
                  </a:cxnLst>
                  <a:rect l="0" t="0" r="r" b="b"/>
                  <a:pathLst>
                    <a:path w="40" h="38">
                      <a:moveTo>
                        <a:pt x="19" y="37"/>
                      </a:moveTo>
                      <a:lnTo>
                        <a:pt x="0" y="37"/>
                      </a:lnTo>
                      <a:lnTo>
                        <a:pt x="0" y="0"/>
                      </a:lnTo>
                      <a:lnTo>
                        <a:pt x="39" y="0"/>
                      </a:lnTo>
                      <a:lnTo>
                        <a:pt x="39" y="37"/>
                      </a:lnTo>
                      <a:lnTo>
                        <a:pt x="19" y="37"/>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10" name="Freeform 14">
                  <a:extLst>
                    <a:ext uri="{FF2B5EF4-FFF2-40B4-BE49-F238E27FC236}">
                      <a16:creationId xmlns:a16="http://schemas.microsoft.com/office/drawing/2014/main" id="{041B8D07-4C25-4B6D-87C3-95D8C26B3175}"/>
                    </a:ext>
                  </a:extLst>
                </p:cNvPr>
                <p:cNvSpPr>
                  <a:spLocks noChangeArrowheads="1"/>
                </p:cNvSpPr>
                <p:nvPr/>
              </p:nvSpPr>
              <p:spPr bwMode="auto">
                <a:xfrm>
                  <a:off x="4041775" y="4276725"/>
                  <a:ext cx="14288" cy="14288"/>
                </a:xfrm>
                <a:custGeom>
                  <a:avLst/>
                  <a:gdLst>
                    <a:gd name="T0" fmla="*/ 20 w 41"/>
                    <a:gd name="T1" fmla="*/ 37 h 38"/>
                    <a:gd name="T2" fmla="*/ 0 w 41"/>
                    <a:gd name="T3" fmla="*/ 37 h 38"/>
                    <a:gd name="T4" fmla="*/ 0 w 41"/>
                    <a:gd name="T5" fmla="*/ 0 h 38"/>
                    <a:gd name="T6" fmla="*/ 40 w 41"/>
                    <a:gd name="T7" fmla="*/ 0 h 38"/>
                    <a:gd name="T8" fmla="*/ 40 w 41"/>
                    <a:gd name="T9" fmla="*/ 37 h 38"/>
                    <a:gd name="T10" fmla="*/ 20 w 41"/>
                    <a:gd name="T11" fmla="*/ 37 h 38"/>
                  </a:gdLst>
                  <a:ahLst/>
                  <a:cxnLst>
                    <a:cxn ang="0">
                      <a:pos x="T0" y="T1"/>
                    </a:cxn>
                    <a:cxn ang="0">
                      <a:pos x="T2" y="T3"/>
                    </a:cxn>
                    <a:cxn ang="0">
                      <a:pos x="T4" y="T5"/>
                    </a:cxn>
                    <a:cxn ang="0">
                      <a:pos x="T6" y="T7"/>
                    </a:cxn>
                    <a:cxn ang="0">
                      <a:pos x="T8" y="T9"/>
                    </a:cxn>
                    <a:cxn ang="0">
                      <a:pos x="T10" y="T11"/>
                    </a:cxn>
                  </a:cxnLst>
                  <a:rect l="0" t="0" r="r" b="b"/>
                  <a:pathLst>
                    <a:path w="41" h="38">
                      <a:moveTo>
                        <a:pt x="20" y="37"/>
                      </a:moveTo>
                      <a:lnTo>
                        <a:pt x="0" y="37"/>
                      </a:lnTo>
                      <a:lnTo>
                        <a:pt x="0" y="0"/>
                      </a:lnTo>
                      <a:lnTo>
                        <a:pt x="40" y="0"/>
                      </a:lnTo>
                      <a:lnTo>
                        <a:pt x="40" y="37"/>
                      </a:lnTo>
                      <a:lnTo>
                        <a:pt x="20" y="37"/>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11" name="Freeform 15">
                  <a:extLst>
                    <a:ext uri="{FF2B5EF4-FFF2-40B4-BE49-F238E27FC236}">
                      <a16:creationId xmlns:a16="http://schemas.microsoft.com/office/drawing/2014/main" id="{C4B8DE27-3B58-4D3B-8CE1-64DB7711FF54}"/>
                    </a:ext>
                  </a:extLst>
                </p:cNvPr>
                <p:cNvSpPr>
                  <a:spLocks noChangeArrowheads="1"/>
                </p:cNvSpPr>
                <p:nvPr/>
              </p:nvSpPr>
              <p:spPr bwMode="auto">
                <a:xfrm>
                  <a:off x="4070350" y="4276725"/>
                  <a:ext cx="125413" cy="14288"/>
                </a:xfrm>
                <a:custGeom>
                  <a:avLst/>
                  <a:gdLst>
                    <a:gd name="T0" fmla="*/ 174 w 348"/>
                    <a:gd name="T1" fmla="*/ 37 h 38"/>
                    <a:gd name="T2" fmla="*/ 0 w 348"/>
                    <a:gd name="T3" fmla="*/ 37 h 38"/>
                    <a:gd name="T4" fmla="*/ 0 w 348"/>
                    <a:gd name="T5" fmla="*/ 0 h 38"/>
                    <a:gd name="T6" fmla="*/ 347 w 348"/>
                    <a:gd name="T7" fmla="*/ 0 h 38"/>
                    <a:gd name="T8" fmla="*/ 347 w 348"/>
                    <a:gd name="T9" fmla="*/ 37 h 38"/>
                    <a:gd name="T10" fmla="*/ 174 w 348"/>
                    <a:gd name="T11" fmla="*/ 37 h 38"/>
                  </a:gdLst>
                  <a:ahLst/>
                  <a:cxnLst>
                    <a:cxn ang="0">
                      <a:pos x="T0" y="T1"/>
                    </a:cxn>
                    <a:cxn ang="0">
                      <a:pos x="T2" y="T3"/>
                    </a:cxn>
                    <a:cxn ang="0">
                      <a:pos x="T4" y="T5"/>
                    </a:cxn>
                    <a:cxn ang="0">
                      <a:pos x="T6" y="T7"/>
                    </a:cxn>
                    <a:cxn ang="0">
                      <a:pos x="T8" y="T9"/>
                    </a:cxn>
                    <a:cxn ang="0">
                      <a:pos x="T10" y="T11"/>
                    </a:cxn>
                  </a:cxnLst>
                  <a:rect l="0" t="0" r="r" b="b"/>
                  <a:pathLst>
                    <a:path w="348" h="38">
                      <a:moveTo>
                        <a:pt x="174" y="37"/>
                      </a:moveTo>
                      <a:lnTo>
                        <a:pt x="0" y="37"/>
                      </a:lnTo>
                      <a:lnTo>
                        <a:pt x="0" y="0"/>
                      </a:lnTo>
                      <a:lnTo>
                        <a:pt x="347" y="0"/>
                      </a:lnTo>
                      <a:lnTo>
                        <a:pt x="347" y="37"/>
                      </a:lnTo>
                      <a:lnTo>
                        <a:pt x="174" y="37"/>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12" name="Freeform 16">
                  <a:extLst>
                    <a:ext uri="{FF2B5EF4-FFF2-40B4-BE49-F238E27FC236}">
                      <a16:creationId xmlns:a16="http://schemas.microsoft.com/office/drawing/2014/main" id="{4CA8D7FB-0EE5-4B32-8C24-D6ED4FAFA205}"/>
                    </a:ext>
                  </a:extLst>
                </p:cNvPr>
                <p:cNvSpPr>
                  <a:spLocks noChangeArrowheads="1"/>
                </p:cNvSpPr>
                <p:nvPr/>
              </p:nvSpPr>
              <p:spPr bwMode="auto">
                <a:xfrm>
                  <a:off x="3981450" y="4310063"/>
                  <a:ext cx="104775" cy="14287"/>
                </a:xfrm>
                <a:custGeom>
                  <a:avLst/>
                  <a:gdLst>
                    <a:gd name="T0" fmla="*/ 144 w 289"/>
                    <a:gd name="T1" fmla="*/ 37 h 38"/>
                    <a:gd name="T2" fmla="*/ 0 w 289"/>
                    <a:gd name="T3" fmla="*/ 37 h 38"/>
                    <a:gd name="T4" fmla="*/ 0 w 289"/>
                    <a:gd name="T5" fmla="*/ 0 h 38"/>
                    <a:gd name="T6" fmla="*/ 288 w 289"/>
                    <a:gd name="T7" fmla="*/ 0 h 38"/>
                    <a:gd name="T8" fmla="*/ 288 w 289"/>
                    <a:gd name="T9" fmla="*/ 37 h 38"/>
                    <a:gd name="T10" fmla="*/ 144 w 289"/>
                    <a:gd name="T11" fmla="*/ 37 h 38"/>
                  </a:gdLst>
                  <a:ahLst/>
                  <a:cxnLst>
                    <a:cxn ang="0">
                      <a:pos x="T0" y="T1"/>
                    </a:cxn>
                    <a:cxn ang="0">
                      <a:pos x="T2" y="T3"/>
                    </a:cxn>
                    <a:cxn ang="0">
                      <a:pos x="T4" y="T5"/>
                    </a:cxn>
                    <a:cxn ang="0">
                      <a:pos x="T6" y="T7"/>
                    </a:cxn>
                    <a:cxn ang="0">
                      <a:pos x="T8" y="T9"/>
                    </a:cxn>
                    <a:cxn ang="0">
                      <a:pos x="T10" y="T11"/>
                    </a:cxn>
                  </a:cxnLst>
                  <a:rect l="0" t="0" r="r" b="b"/>
                  <a:pathLst>
                    <a:path w="289" h="38">
                      <a:moveTo>
                        <a:pt x="144" y="37"/>
                      </a:moveTo>
                      <a:lnTo>
                        <a:pt x="0" y="37"/>
                      </a:lnTo>
                      <a:lnTo>
                        <a:pt x="0" y="0"/>
                      </a:lnTo>
                      <a:lnTo>
                        <a:pt x="288" y="0"/>
                      </a:lnTo>
                      <a:lnTo>
                        <a:pt x="288" y="37"/>
                      </a:lnTo>
                      <a:lnTo>
                        <a:pt x="144" y="37"/>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13" name="Freeform 17">
                  <a:extLst>
                    <a:ext uri="{FF2B5EF4-FFF2-40B4-BE49-F238E27FC236}">
                      <a16:creationId xmlns:a16="http://schemas.microsoft.com/office/drawing/2014/main" id="{C68F3E28-D2D8-4028-B29F-89A0EF20553F}"/>
                    </a:ext>
                  </a:extLst>
                </p:cNvPr>
                <p:cNvSpPr>
                  <a:spLocks noChangeArrowheads="1"/>
                </p:cNvSpPr>
                <p:nvPr/>
              </p:nvSpPr>
              <p:spPr bwMode="auto">
                <a:xfrm>
                  <a:off x="4098925" y="4310063"/>
                  <a:ext cx="17463" cy="14287"/>
                </a:xfrm>
                <a:custGeom>
                  <a:avLst/>
                  <a:gdLst>
                    <a:gd name="T0" fmla="*/ 23 w 47"/>
                    <a:gd name="T1" fmla="*/ 37 h 38"/>
                    <a:gd name="T2" fmla="*/ 0 w 47"/>
                    <a:gd name="T3" fmla="*/ 37 h 38"/>
                    <a:gd name="T4" fmla="*/ 0 w 47"/>
                    <a:gd name="T5" fmla="*/ 0 h 38"/>
                    <a:gd name="T6" fmla="*/ 46 w 47"/>
                    <a:gd name="T7" fmla="*/ 0 h 38"/>
                    <a:gd name="T8" fmla="*/ 46 w 47"/>
                    <a:gd name="T9" fmla="*/ 37 h 38"/>
                    <a:gd name="T10" fmla="*/ 23 w 47"/>
                    <a:gd name="T11" fmla="*/ 37 h 38"/>
                  </a:gdLst>
                  <a:ahLst/>
                  <a:cxnLst>
                    <a:cxn ang="0">
                      <a:pos x="T0" y="T1"/>
                    </a:cxn>
                    <a:cxn ang="0">
                      <a:pos x="T2" y="T3"/>
                    </a:cxn>
                    <a:cxn ang="0">
                      <a:pos x="T4" y="T5"/>
                    </a:cxn>
                    <a:cxn ang="0">
                      <a:pos x="T6" y="T7"/>
                    </a:cxn>
                    <a:cxn ang="0">
                      <a:pos x="T8" y="T9"/>
                    </a:cxn>
                    <a:cxn ang="0">
                      <a:pos x="T10" y="T11"/>
                    </a:cxn>
                  </a:cxnLst>
                  <a:rect l="0" t="0" r="r" b="b"/>
                  <a:pathLst>
                    <a:path w="47" h="38">
                      <a:moveTo>
                        <a:pt x="23" y="37"/>
                      </a:moveTo>
                      <a:lnTo>
                        <a:pt x="0" y="37"/>
                      </a:lnTo>
                      <a:lnTo>
                        <a:pt x="0" y="0"/>
                      </a:lnTo>
                      <a:lnTo>
                        <a:pt x="46" y="0"/>
                      </a:lnTo>
                      <a:lnTo>
                        <a:pt x="46" y="37"/>
                      </a:lnTo>
                      <a:lnTo>
                        <a:pt x="23" y="37"/>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14" name="Freeform 18">
                  <a:extLst>
                    <a:ext uri="{FF2B5EF4-FFF2-40B4-BE49-F238E27FC236}">
                      <a16:creationId xmlns:a16="http://schemas.microsoft.com/office/drawing/2014/main" id="{49B86E4B-55D1-497D-8432-0E1647FD210C}"/>
                    </a:ext>
                  </a:extLst>
                </p:cNvPr>
                <p:cNvSpPr>
                  <a:spLocks noChangeArrowheads="1"/>
                </p:cNvSpPr>
                <p:nvPr/>
              </p:nvSpPr>
              <p:spPr bwMode="auto">
                <a:xfrm>
                  <a:off x="3981450" y="4343400"/>
                  <a:ext cx="69850" cy="14288"/>
                </a:xfrm>
                <a:custGeom>
                  <a:avLst/>
                  <a:gdLst>
                    <a:gd name="T0" fmla="*/ 96 w 193"/>
                    <a:gd name="T1" fmla="*/ 37 h 38"/>
                    <a:gd name="T2" fmla="*/ 0 w 193"/>
                    <a:gd name="T3" fmla="*/ 37 h 38"/>
                    <a:gd name="T4" fmla="*/ 0 w 193"/>
                    <a:gd name="T5" fmla="*/ 0 h 38"/>
                    <a:gd name="T6" fmla="*/ 192 w 193"/>
                    <a:gd name="T7" fmla="*/ 0 h 38"/>
                    <a:gd name="T8" fmla="*/ 192 w 193"/>
                    <a:gd name="T9" fmla="*/ 37 h 38"/>
                    <a:gd name="T10" fmla="*/ 96 w 193"/>
                    <a:gd name="T11" fmla="*/ 37 h 38"/>
                  </a:gdLst>
                  <a:ahLst/>
                  <a:cxnLst>
                    <a:cxn ang="0">
                      <a:pos x="T0" y="T1"/>
                    </a:cxn>
                    <a:cxn ang="0">
                      <a:pos x="T2" y="T3"/>
                    </a:cxn>
                    <a:cxn ang="0">
                      <a:pos x="T4" y="T5"/>
                    </a:cxn>
                    <a:cxn ang="0">
                      <a:pos x="T6" y="T7"/>
                    </a:cxn>
                    <a:cxn ang="0">
                      <a:pos x="T8" y="T9"/>
                    </a:cxn>
                    <a:cxn ang="0">
                      <a:pos x="T10" y="T11"/>
                    </a:cxn>
                  </a:cxnLst>
                  <a:rect l="0" t="0" r="r" b="b"/>
                  <a:pathLst>
                    <a:path w="193" h="38">
                      <a:moveTo>
                        <a:pt x="96" y="37"/>
                      </a:moveTo>
                      <a:lnTo>
                        <a:pt x="0" y="37"/>
                      </a:lnTo>
                      <a:lnTo>
                        <a:pt x="0" y="0"/>
                      </a:lnTo>
                      <a:lnTo>
                        <a:pt x="192" y="0"/>
                      </a:lnTo>
                      <a:lnTo>
                        <a:pt x="192" y="37"/>
                      </a:lnTo>
                      <a:lnTo>
                        <a:pt x="96" y="37"/>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17" name="Freeform 19">
                  <a:extLst>
                    <a:ext uri="{FF2B5EF4-FFF2-40B4-BE49-F238E27FC236}">
                      <a16:creationId xmlns:a16="http://schemas.microsoft.com/office/drawing/2014/main" id="{8E87321D-D42F-46E7-8C9F-6404B1EFBB8D}"/>
                    </a:ext>
                  </a:extLst>
                </p:cNvPr>
                <p:cNvSpPr>
                  <a:spLocks noChangeArrowheads="1"/>
                </p:cNvSpPr>
                <p:nvPr/>
              </p:nvSpPr>
              <p:spPr bwMode="auto">
                <a:xfrm>
                  <a:off x="4062413" y="4343400"/>
                  <a:ext cx="69850" cy="14288"/>
                </a:xfrm>
                <a:custGeom>
                  <a:avLst/>
                  <a:gdLst>
                    <a:gd name="T0" fmla="*/ 96 w 193"/>
                    <a:gd name="T1" fmla="*/ 37 h 38"/>
                    <a:gd name="T2" fmla="*/ 0 w 193"/>
                    <a:gd name="T3" fmla="*/ 37 h 38"/>
                    <a:gd name="T4" fmla="*/ 0 w 193"/>
                    <a:gd name="T5" fmla="*/ 0 h 38"/>
                    <a:gd name="T6" fmla="*/ 192 w 193"/>
                    <a:gd name="T7" fmla="*/ 0 h 38"/>
                    <a:gd name="T8" fmla="*/ 192 w 193"/>
                    <a:gd name="T9" fmla="*/ 37 h 38"/>
                    <a:gd name="T10" fmla="*/ 96 w 193"/>
                    <a:gd name="T11" fmla="*/ 37 h 38"/>
                  </a:gdLst>
                  <a:ahLst/>
                  <a:cxnLst>
                    <a:cxn ang="0">
                      <a:pos x="T0" y="T1"/>
                    </a:cxn>
                    <a:cxn ang="0">
                      <a:pos x="T2" y="T3"/>
                    </a:cxn>
                    <a:cxn ang="0">
                      <a:pos x="T4" y="T5"/>
                    </a:cxn>
                    <a:cxn ang="0">
                      <a:pos x="T6" y="T7"/>
                    </a:cxn>
                    <a:cxn ang="0">
                      <a:pos x="T8" y="T9"/>
                    </a:cxn>
                    <a:cxn ang="0">
                      <a:pos x="T10" y="T11"/>
                    </a:cxn>
                  </a:cxnLst>
                  <a:rect l="0" t="0" r="r" b="b"/>
                  <a:pathLst>
                    <a:path w="193" h="38">
                      <a:moveTo>
                        <a:pt x="96" y="37"/>
                      </a:moveTo>
                      <a:lnTo>
                        <a:pt x="0" y="37"/>
                      </a:lnTo>
                      <a:lnTo>
                        <a:pt x="0" y="0"/>
                      </a:lnTo>
                      <a:lnTo>
                        <a:pt x="192" y="0"/>
                      </a:lnTo>
                      <a:lnTo>
                        <a:pt x="192" y="37"/>
                      </a:lnTo>
                      <a:lnTo>
                        <a:pt x="96" y="37"/>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18" name="Freeform 20">
                  <a:extLst>
                    <a:ext uri="{FF2B5EF4-FFF2-40B4-BE49-F238E27FC236}">
                      <a16:creationId xmlns:a16="http://schemas.microsoft.com/office/drawing/2014/main" id="{F2C2B833-EBDA-46EF-B912-BCB80DEC74A6}"/>
                    </a:ext>
                  </a:extLst>
                </p:cNvPr>
                <p:cNvSpPr>
                  <a:spLocks noChangeArrowheads="1"/>
                </p:cNvSpPr>
                <p:nvPr/>
              </p:nvSpPr>
              <p:spPr bwMode="auto">
                <a:xfrm>
                  <a:off x="4141788" y="4343400"/>
                  <a:ext cx="15875" cy="14288"/>
                </a:xfrm>
                <a:custGeom>
                  <a:avLst/>
                  <a:gdLst>
                    <a:gd name="T0" fmla="*/ 22 w 46"/>
                    <a:gd name="T1" fmla="*/ 37 h 38"/>
                    <a:gd name="T2" fmla="*/ 0 w 46"/>
                    <a:gd name="T3" fmla="*/ 37 h 38"/>
                    <a:gd name="T4" fmla="*/ 0 w 46"/>
                    <a:gd name="T5" fmla="*/ 0 h 38"/>
                    <a:gd name="T6" fmla="*/ 45 w 46"/>
                    <a:gd name="T7" fmla="*/ 0 h 38"/>
                    <a:gd name="T8" fmla="*/ 45 w 46"/>
                    <a:gd name="T9" fmla="*/ 37 h 38"/>
                    <a:gd name="T10" fmla="*/ 22 w 46"/>
                    <a:gd name="T11" fmla="*/ 37 h 38"/>
                  </a:gdLst>
                  <a:ahLst/>
                  <a:cxnLst>
                    <a:cxn ang="0">
                      <a:pos x="T0" y="T1"/>
                    </a:cxn>
                    <a:cxn ang="0">
                      <a:pos x="T2" y="T3"/>
                    </a:cxn>
                    <a:cxn ang="0">
                      <a:pos x="T4" y="T5"/>
                    </a:cxn>
                    <a:cxn ang="0">
                      <a:pos x="T6" y="T7"/>
                    </a:cxn>
                    <a:cxn ang="0">
                      <a:pos x="T8" y="T9"/>
                    </a:cxn>
                    <a:cxn ang="0">
                      <a:pos x="T10" y="T11"/>
                    </a:cxn>
                  </a:cxnLst>
                  <a:rect l="0" t="0" r="r" b="b"/>
                  <a:pathLst>
                    <a:path w="46" h="38">
                      <a:moveTo>
                        <a:pt x="22" y="37"/>
                      </a:moveTo>
                      <a:lnTo>
                        <a:pt x="0" y="37"/>
                      </a:lnTo>
                      <a:lnTo>
                        <a:pt x="0" y="0"/>
                      </a:lnTo>
                      <a:lnTo>
                        <a:pt x="45" y="0"/>
                      </a:lnTo>
                      <a:lnTo>
                        <a:pt x="45" y="37"/>
                      </a:lnTo>
                      <a:lnTo>
                        <a:pt x="22" y="37"/>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19" name="Freeform 21">
                  <a:extLst>
                    <a:ext uri="{FF2B5EF4-FFF2-40B4-BE49-F238E27FC236}">
                      <a16:creationId xmlns:a16="http://schemas.microsoft.com/office/drawing/2014/main" id="{0F085FEB-0CFB-4F47-9CD3-0EA59C6EFA7E}"/>
                    </a:ext>
                  </a:extLst>
                </p:cNvPr>
                <p:cNvSpPr>
                  <a:spLocks noChangeArrowheads="1"/>
                </p:cNvSpPr>
                <p:nvPr/>
              </p:nvSpPr>
              <p:spPr bwMode="auto">
                <a:xfrm>
                  <a:off x="3981450" y="4243388"/>
                  <a:ext cx="74613" cy="14287"/>
                </a:xfrm>
                <a:custGeom>
                  <a:avLst/>
                  <a:gdLst>
                    <a:gd name="T0" fmla="*/ 103 w 207"/>
                    <a:gd name="T1" fmla="*/ 37 h 38"/>
                    <a:gd name="T2" fmla="*/ 0 w 207"/>
                    <a:gd name="T3" fmla="*/ 37 h 38"/>
                    <a:gd name="T4" fmla="*/ 0 w 207"/>
                    <a:gd name="T5" fmla="*/ 0 h 38"/>
                    <a:gd name="T6" fmla="*/ 206 w 207"/>
                    <a:gd name="T7" fmla="*/ 0 h 38"/>
                    <a:gd name="T8" fmla="*/ 206 w 207"/>
                    <a:gd name="T9" fmla="*/ 37 h 38"/>
                    <a:gd name="T10" fmla="*/ 103 w 207"/>
                    <a:gd name="T11" fmla="*/ 37 h 38"/>
                  </a:gdLst>
                  <a:ahLst/>
                  <a:cxnLst>
                    <a:cxn ang="0">
                      <a:pos x="T0" y="T1"/>
                    </a:cxn>
                    <a:cxn ang="0">
                      <a:pos x="T2" y="T3"/>
                    </a:cxn>
                    <a:cxn ang="0">
                      <a:pos x="T4" y="T5"/>
                    </a:cxn>
                    <a:cxn ang="0">
                      <a:pos x="T6" y="T7"/>
                    </a:cxn>
                    <a:cxn ang="0">
                      <a:pos x="T8" y="T9"/>
                    </a:cxn>
                    <a:cxn ang="0">
                      <a:pos x="T10" y="T11"/>
                    </a:cxn>
                  </a:cxnLst>
                  <a:rect l="0" t="0" r="r" b="b"/>
                  <a:pathLst>
                    <a:path w="207" h="38">
                      <a:moveTo>
                        <a:pt x="103" y="37"/>
                      </a:moveTo>
                      <a:lnTo>
                        <a:pt x="0" y="37"/>
                      </a:lnTo>
                      <a:lnTo>
                        <a:pt x="0" y="0"/>
                      </a:lnTo>
                      <a:lnTo>
                        <a:pt x="206" y="0"/>
                      </a:lnTo>
                      <a:lnTo>
                        <a:pt x="206" y="37"/>
                      </a:lnTo>
                      <a:lnTo>
                        <a:pt x="103" y="37"/>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20" name="Freeform 22">
                  <a:extLst>
                    <a:ext uri="{FF2B5EF4-FFF2-40B4-BE49-F238E27FC236}">
                      <a16:creationId xmlns:a16="http://schemas.microsoft.com/office/drawing/2014/main" id="{99D4A5DF-F1EB-416C-AED2-F471CA5C0988}"/>
                    </a:ext>
                  </a:extLst>
                </p:cNvPr>
                <p:cNvSpPr>
                  <a:spLocks noChangeArrowheads="1"/>
                </p:cNvSpPr>
                <p:nvPr/>
              </p:nvSpPr>
              <p:spPr bwMode="auto">
                <a:xfrm>
                  <a:off x="4070350" y="4243388"/>
                  <a:ext cx="74613" cy="14287"/>
                </a:xfrm>
                <a:custGeom>
                  <a:avLst/>
                  <a:gdLst>
                    <a:gd name="T0" fmla="*/ 103 w 207"/>
                    <a:gd name="T1" fmla="*/ 37 h 38"/>
                    <a:gd name="T2" fmla="*/ 0 w 207"/>
                    <a:gd name="T3" fmla="*/ 37 h 38"/>
                    <a:gd name="T4" fmla="*/ 0 w 207"/>
                    <a:gd name="T5" fmla="*/ 0 h 38"/>
                    <a:gd name="T6" fmla="*/ 206 w 207"/>
                    <a:gd name="T7" fmla="*/ 0 h 38"/>
                    <a:gd name="T8" fmla="*/ 206 w 207"/>
                    <a:gd name="T9" fmla="*/ 37 h 38"/>
                    <a:gd name="T10" fmla="*/ 103 w 207"/>
                    <a:gd name="T11" fmla="*/ 37 h 38"/>
                  </a:gdLst>
                  <a:ahLst/>
                  <a:cxnLst>
                    <a:cxn ang="0">
                      <a:pos x="T0" y="T1"/>
                    </a:cxn>
                    <a:cxn ang="0">
                      <a:pos x="T2" y="T3"/>
                    </a:cxn>
                    <a:cxn ang="0">
                      <a:pos x="T4" y="T5"/>
                    </a:cxn>
                    <a:cxn ang="0">
                      <a:pos x="T6" y="T7"/>
                    </a:cxn>
                    <a:cxn ang="0">
                      <a:pos x="T8" y="T9"/>
                    </a:cxn>
                    <a:cxn ang="0">
                      <a:pos x="T10" y="T11"/>
                    </a:cxn>
                  </a:cxnLst>
                  <a:rect l="0" t="0" r="r" b="b"/>
                  <a:pathLst>
                    <a:path w="207" h="38">
                      <a:moveTo>
                        <a:pt x="103" y="37"/>
                      </a:moveTo>
                      <a:lnTo>
                        <a:pt x="0" y="37"/>
                      </a:lnTo>
                      <a:lnTo>
                        <a:pt x="0" y="0"/>
                      </a:lnTo>
                      <a:lnTo>
                        <a:pt x="206" y="0"/>
                      </a:lnTo>
                      <a:lnTo>
                        <a:pt x="206" y="37"/>
                      </a:lnTo>
                      <a:lnTo>
                        <a:pt x="103" y="37"/>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21" name="Freeform 23">
                  <a:extLst>
                    <a:ext uri="{FF2B5EF4-FFF2-40B4-BE49-F238E27FC236}">
                      <a16:creationId xmlns:a16="http://schemas.microsoft.com/office/drawing/2014/main" id="{F8A1E6C1-2D49-440F-A3CF-C432E72F114F}"/>
                    </a:ext>
                  </a:extLst>
                </p:cNvPr>
                <p:cNvSpPr>
                  <a:spLocks noChangeArrowheads="1"/>
                </p:cNvSpPr>
                <p:nvPr/>
              </p:nvSpPr>
              <p:spPr bwMode="auto">
                <a:xfrm>
                  <a:off x="4157663" y="4243388"/>
                  <a:ext cx="74612" cy="14287"/>
                </a:xfrm>
                <a:custGeom>
                  <a:avLst/>
                  <a:gdLst>
                    <a:gd name="T0" fmla="*/ 103 w 207"/>
                    <a:gd name="T1" fmla="*/ 37 h 38"/>
                    <a:gd name="T2" fmla="*/ 0 w 207"/>
                    <a:gd name="T3" fmla="*/ 37 h 38"/>
                    <a:gd name="T4" fmla="*/ 0 w 207"/>
                    <a:gd name="T5" fmla="*/ 0 h 38"/>
                    <a:gd name="T6" fmla="*/ 206 w 207"/>
                    <a:gd name="T7" fmla="*/ 0 h 38"/>
                    <a:gd name="T8" fmla="*/ 206 w 207"/>
                    <a:gd name="T9" fmla="*/ 37 h 38"/>
                    <a:gd name="T10" fmla="*/ 103 w 207"/>
                    <a:gd name="T11" fmla="*/ 37 h 38"/>
                  </a:gdLst>
                  <a:ahLst/>
                  <a:cxnLst>
                    <a:cxn ang="0">
                      <a:pos x="T0" y="T1"/>
                    </a:cxn>
                    <a:cxn ang="0">
                      <a:pos x="T2" y="T3"/>
                    </a:cxn>
                    <a:cxn ang="0">
                      <a:pos x="T4" y="T5"/>
                    </a:cxn>
                    <a:cxn ang="0">
                      <a:pos x="T6" y="T7"/>
                    </a:cxn>
                    <a:cxn ang="0">
                      <a:pos x="T8" y="T9"/>
                    </a:cxn>
                    <a:cxn ang="0">
                      <a:pos x="T10" y="T11"/>
                    </a:cxn>
                  </a:cxnLst>
                  <a:rect l="0" t="0" r="r" b="b"/>
                  <a:pathLst>
                    <a:path w="207" h="38">
                      <a:moveTo>
                        <a:pt x="103" y="37"/>
                      </a:moveTo>
                      <a:lnTo>
                        <a:pt x="0" y="37"/>
                      </a:lnTo>
                      <a:lnTo>
                        <a:pt x="0" y="0"/>
                      </a:lnTo>
                      <a:lnTo>
                        <a:pt x="206" y="0"/>
                      </a:lnTo>
                      <a:lnTo>
                        <a:pt x="206" y="37"/>
                      </a:lnTo>
                      <a:lnTo>
                        <a:pt x="103" y="37"/>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22" name="Freeform 24">
                  <a:extLst>
                    <a:ext uri="{FF2B5EF4-FFF2-40B4-BE49-F238E27FC236}">
                      <a16:creationId xmlns:a16="http://schemas.microsoft.com/office/drawing/2014/main" id="{280A4D65-3805-4CDD-A2DF-665B30BE723C}"/>
                    </a:ext>
                  </a:extLst>
                </p:cNvPr>
                <p:cNvSpPr>
                  <a:spLocks noChangeArrowheads="1"/>
                </p:cNvSpPr>
                <p:nvPr/>
              </p:nvSpPr>
              <p:spPr bwMode="auto">
                <a:xfrm>
                  <a:off x="3981450" y="4210050"/>
                  <a:ext cx="84138" cy="12700"/>
                </a:xfrm>
                <a:custGeom>
                  <a:avLst/>
                  <a:gdLst>
                    <a:gd name="T0" fmla="*/ 116 w 232"/>
                    <a:gd name="T1" fmla="*/ 36 h 37"/>
                    <a:gd name="T2" fmla="*/ 0 w 232"/>
                    <a:gd name="T3" fmla="*/ 36 h 37"/>
                    <a:gd name="T4" fmla="*/ 0 w 232"/>
                    <a:gd name="T5" fmla="*/ 0 h 37"/>
                    <a:gd name="T6" fmla="*/ 231 w 232"/>
                    <a:gd name="T7" fmla="*/ 0 h 37"/>
                    <a:gd name="T8" fmla="*/ 231 w 232"/>
                    <a:gd name="T9" fmla="*/ 36 h 37"/>
                    <a:gd name="T10" fmla="*/ 116 w 232"/>
                    <a:gd name="T11" fmla="*/ 36 h 37"/>
                  </a:gdLst>
                  <a:ahLst/>
                  <a:cxnLst>
                    <a:cxn ang="0">
                      <a:pos x="T0" y="T1"/>
                    </a:cxn>
                    <a:cxn ang="0">
                      <a:pos x="T2" y="T3"/>
                    </a:cxn>
                    <a:cxn ang="0">
                      <a:pos x="T4" y="T5"/>
                    </a:cxn>
                    <a:cxn ang="0">
                      <a:pos x="T6" y="T7"/>
                    </a:cxn>
                    <a:cxn ang="0">
                      <a:pos x="T8" y="T9"/>
                    </a:cxn>
                    <a:cxn ang="0">
                      <a:pos x="T10" y="T11"/>
                    </a:cxn>
                  </a:cxnLst>
                  <a:rect l="0" t="0" r="r" b="b"/>
                  <a:pathLst>
                    <a:path w="232" h="37">
                      <a:moveTo>
                        <a:pt x="116" y="36"/>
                      </a:moveTo>
                      <a:lnTo>
                        <a:pt x="0" y="36"/>
                      </a:lnTo>
                      <a:lnTo>
                        <a:pt x="0" y="0"/>
                      </a:lnTo>
                      <a:lnTo>
                        <a:pt x="231" y="0"/>
                      </a:lnTo>
                      <a:lnTo>
                        <a:pt x="231" y="36"/>
                      </a:lnTo>
                      <a:lnTo>
                        <a:pt x="116" y="36"/>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23" name="Freeform 25">
                  <a:extLst>
                    <a:ext uri="{FF2B5EF4-FFF2-40B4-BE49-F238E27FC236}">
                      <a16:creationId xmlns:a16="http://schemas.microsoft.com/office/drawing/2014/main" id="{BF66A4D7-759D-4144-8F93-D301BAF68CC7}"/>
                    </a:ext>
                  </a:extLst>
                </p:cNvPr>
                <p:cNvSpPr>
                  <a:spLocks noChangeArrowheads="1"/>
                </p:cNvSpPr>
                <p:nvPr/>
              </p:nvSpPr>
              <p:spPr bwMode="auto">
                <a:xfrm>
                  <a:off x="4079875" y="4210050"/>
                  <a:ext cx="19050" cy="12700"/>
                </a:xfrm>
                <a:custGeom>
                  <a:avLst/>
                  <a:gdLst>
                    <a:gd name="T0" fmla="*/ 25 w 51"/>
                    <a:gd name="T1" fmla="*/ 36 h 37"/>
                    <a:gd name="T2" fmla="*/ 0 w 51"/>
                    <a:gd name="T3" fmla="*/ 36 h 37"/>
                    <a:gd name="T4" fmla="*/ 0 w 51"/>
                    <a:gd name="T5" fmla="*/ 0 h 37"/>
                    <a:gd name="T6" fmla="*/ 50 w 51"/>
                    <a:gd name="T7" fmla="*/ 0 h 37"/>
                    <a:gd name="T8" fmla="*/ 50 w 51"/>
                    <a:gd name="T9" fmla="*/ 36 h 37"/>
                    <a:gd name="T10" fmla="*/ 25 w 51"/>
                    <a:gd name="T11" fmla="*/ 36 h 37"/>
                  </a:gdLst>
                  <a:ahLst/>
                  <a:cxnLst>
                    <a:cxn ang="0">
                      <a:pos x="T0" y="T1"/>
                    </a:cxn>
                    <a:cxn ang="0">
                      <a:pos x="T2" y="T3"/>
                    </a:cxn>
                    <a:cxn ang="0">
                      <a:pos x="T4" y="T5"/>
                    </a:cxn>
                    <a:cxn ang="0">
                      <a:pos x="T6" y="T7"/>
                    </a:cxn>
                    <a:cxn ang="0">
                      <a:pos x="T8" y="T9"/>
                    </a:cxn>
                    <a:cxn ang="0">
                      <a:pos x="T10" y="T11"/>
                    </a:cxn>
                  </a:cxnLst>
                  <a:rect l="0" t="0" r="r" b="b"/>
                  <a:pathLst>
                    <a:path w="51" h="37">
                      <a:moveTo>
                        <a:pt x="25" y="36"/>
                      </a:moveTo>
                      <a:lnTo>
                        <a:pt x="0" y="36"/>
                      </a:lnTo>
                      <a:lnTo>
                        <a:pt x="0" y="0"/>
                      </a:lnTo>
                      <a:lnTo>
                        <a:pt x="50" y="0"/>
                      </a:lnTo>
                      <a:lnTo>
                        <a:pt x="50" y="36"/>
                      </a:lnTo>
                      <a:lnTo>
                        <a:pt x="25" y="36"/>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24" name="Freeform 26">
                  <a:extLst>
                    <a:ext uri="{FF2B5EF4-FFF2-40B4-BE49-F238E27FC236}">
                      <a16:creationId xmlns:a16="http://schemas.microsoft.com/office/drawing/2014/main" id="{8D3015AA-761D-461D-9B67-B5B41834DCF6}"/>
                    </a:ext>
                  </a:extLst>
                </p:cNvPr>
                <p:cNvSpPr>
                  <a:spLocks noChangeArrowheads="1"/>
                </p:cNvSpPr>
                <p:nvPr/>
              </p:nvSpPr>
              <p:spPr bwMode="auto">
                <a:xfrm>
                  <a:off x="4113213" y="4210050"/>
                  <a:ext cx="19050" cy="12700"/>
                </a:xfrm>
                <a:custGeom>
                  <a:avLst/>
                  <a:gdLst>
                    <a:gd name="T0" fmla="*/ 25 w 52"/>
                    <a:gd name="T1" fmla="*/ 36 h 37"/>
                    <a:gd name="T2" fmla="*/ 0 w 52"/>
                    <a:gd name="T3" fmla="*/ 36 h 37"/>
                    <a:gd name="T4" fmla="*/ 0 w 52"/>
                    <a:gd name="T5" fmla="*/ 0 h 37"/>
                    <a:gd name="T6" fmla="*/ 51 w 52"/>
                    <a:gd name="T7" fmla="*/ 0 h 37"/>
                    <a:gd name="T8" fmla="*/ 51 w 52"/>
                    <a:gd name="T9" fmla="*/ 36 h 37"/>
                    <a:gd name="T10" fmla="*/ 25 w 52"/>
                    <a:gd name="T11" fmla="*/ 36 h 37"/>
                  </a:gdLst>
                  <a:ahLst/>
                  <a:cxnLst>
                    <a:cxn ang="0">
                      <a:pos x="T0" y="T1"/>
                    </a:cxn>
                    <a:cxn ang="0">
                      <a:pos x="T2" y="T3"/>
                    </a:cxn>
                    <a:cxn ang="0">
                      <a:pos x="T4" y="T5"/>
                    </a:cxn>
                    <a:cxn ang="0">
                      <a:pos x="T6" y="T7"/>
                    </a:cxn>
                    <a:cxn ang="0">
                      <a:pos x="T8" y="T9"/>
                    </a:cxn>
                    <a:cxn ang="0">
                      <a:pos x="T10" y="T11"/>
                    </a:cxn>
                  </a:cxnLst>
                  <a:rect l="0" t="0" r="r" b="b"/>
                  <a:pathLst>
                    <a:path w="52" h="37">
                      <a:moveTo>
                        <a:pt x="25" y="36"/>
                      </a:moveTo>
                      <a:lnTo>
                        <a:pt x="0" y="36"/>
                      </a:lnTo>
                      <a:lnTo>
                        <a:pt x="0" y="0"/>
                      </a:lnTo>
                      <a:lnTo>
                        <a:pt x="51" y="0"/>
                      </a:lnTo>
                      <a:lnTo>
                        <a:pt x="51" y="36"/>
                      </a:lnTo>
                      <a:lnTo>
                        <a:pt x="25" y="36"/>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25" name="Freeform 27">
                  <a:extLst>
                    <a:ext uri="{FF2B5EF4-FFF2-40B4-BE49-F238E27FC236}">
                      <a16:creationId xmlns:a16="http://schemas.microsoft.com/office/drawing/2014/main" id="{154B6D91-BCF7-4506-BBC2-F533B1C2B6D8}"/>
                    </a:ext>
                  </a:extLst>
                </p:cNvPr>
                <p:cNvSpPr>
                  <a:spLocks noChangeArrowheads="1"/>
                </p:cNvSpPr>
                <p:nvPr/>
              </p:nvSpPr>
              <p:spPr bwMode="auto">
                <a:xfrm>
                  <a:off x="4146550" y="4210050"/>
                  <a:ext cx="19050" cy="12700"/>
                </a:xfrm>
                <a:custGeom>
                  <a:avLst/>
                  <a:gdLst>
                    <a:gd name="T0" fmla="*/ 25 w 52"/>
                    <a:gd name="T1" fmla="*/ 36 h 37"/>
                    <a:gd name="T2" fmla="*/ 0 w 52"/>
                    <a:gd name="T3" fmla="*/ 36 h 37"/>
                    <a:gd name="T4" fmla="*/ 0 w 52"/>
                    <a:gd name="T5" fmla="*/ 0 h 37"/>
                    <a:gd name="T6" fmla="*/ 51 w 52"/>
                    <a:gd name="T7" fmla="*/ 0 h 37"/>
                    <a:gd name="T8" fmla="*/ 51 w 52"/>
                    <a:gd name="T9" fmla="*/ 36 h 37"/>
                    <a:gd name="T10" fmla="*/ 25 w 52"/>
                    <a:gd name="T11" fmla="*/ 36 h 37"/>
                  </a:gdLst>
                  <a:ahLst/>
                  <a:cxnLst>
                    <a:cxn ang="0">
                      <a:pos x="T0" y="T1"/>
                    </a:cxn>
                    <a:cxn ang="0">
                      <a:pos x="T2" y="T3"/>
                    </a:cxn>
                    <a:cxn ang="0">
                      <a:pos x="T4" y="T5"/>
                    </a:cxn>
                    <a:cxn ang="0">
                      <a:pos x="T6" y="T7"/>
                    </a:cxn>
                    <a:cxn ang="0">
                      <a:pos x="T8" y="T9"/>
                    </a:cxn>
                    <a:cxn ang="0">
                      <a:pos x="T10" y="T11"/>
                    </a:cxn>
                  </a:cxnLst>
                  <a:rect l="0" t="0" r="r" b="b"/>
                  <a:pathLst>
                    <a:path w="52" h="37">
                      <a:moveTo>
                        <a:pt x="25" y="36"/>
                      </a:moveTo>
                      <a:lnTo>
                        <a:pt x="0" y="36"/>
                      </a:lnTo>
                      <a:lnTo>
                        <a:pt x="0" y="0"/>
                      </a:lnTo>
                      <a:lnTo>
                        <a:pt x="51" y="0"/>
                      </a:lnTo>
                      <a:lnTo>
                        <a:pt x="51" y="36"/>
                      </a:lnTo>
                      <a:lnTo>
                        <a:pt x="25" y="36"/>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403" name="Rectangle 402">
                <a:extLst>
                  <a:ext uri="{FF2B5EF4-FFF2-40B4-BE49-F238E27FC236}">
                    <a16:creationId xmlns:a16="http://schemas.microsoft.com/office/drawing/2014/main" id="{0AF4A9CB-2139-43E6-A7AF-400D7A0BB498}"/>
                  </a:ext>
                </a:extLst>
              </p:cNvPr>
              <p:cNvSpPr/>
              <p:nvPr/>
            </p:nvSpPr>
            <p:spPr>
              <a:xfrm>
                <a:off x="4149905" y="4158080"/>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p>
            </p:txBody>
          </p:sp>
        </p:grpSp>
        <p:sp>
          <p:nvSpPr>
            <p:cNvPr id="401" name="Text Box 30">
              <a:extLst>
                <a:ext uri="{FF2B5EF4-FFF2-40B4-BE49-F238E27FC236}">
                  <a16:creationId xmlns:a16="http://schemas.microsoft.com/office/drawing/2014/main" id="{E0EE4235-6D36-43A1-8258-FD394B1E3715}"/>
                </a:ext>
              </a:extLst>
            </p:cNvPr>
            <p:cNvSpPr txBox="1">
              <a:spLocks noChangeArrowheads="1"/>
            </p:cNvSpPr>
            <p:nvPr/>
          </p:nvSpPr>
          <p:spPr bwMode="auto">
            <a:xfrm>
              <a:off x="7355563" y="5973893"/>
              <a:ext cx="381272" cy="123079"/>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solidFill>
                    <a:schemeClr val="bg2">
                      <a:lumMod val="10000"/>
                    </a:schemeClr>
                  </a:solidFill>
                </a:rPr>
                <a:t>Auditing</a:t>
              </a:r>
            </a:p>
          </p:txBody>
        </p:sp>
      </p:grpSp>
      <p:grpSp>
        <p:nvGrpSpPr>
          <p:cNvPr id="426" name="Group 425">
            <a:extLst>
              <a:ext uri="{FF2B5EF4-FFF2-40B4-BE49-F238E27FC236}">
                <a16:creationId xmlns:a16="http://schemas.microsoft.com/office/drawing/2014/main" id="{9D1CA6DB-3189-406A-B230-A75A6848E3E3}"/>
              </a:ext>
            </a:extLst>
          </p:cNvPr>
          <p:cNvGrpSpPr>
            <a:grpSpLocks noChangeAspect="1"/>
          </p:cNvGrpSpPr>
          <p:nvPr/>
        </p:nvGrpSpPr>
        <p:grpSpPr>
          <a:xfrm>
            <a:off x="10362400" y="4786702"/>
            <a:ext cx="501115" cy="546002"/>
            <a:chOff x="8104793" y="3991725"/>
            <a:chExt cx="582945" cy="635162"/>
          </a:xfrm>
        </p:grpSpPr>
        <p:sp>
          <p:nvSpPr>
            <p:cNvPr id="427" name="Rectangle 426">
              <a:extLst>
                <a:ext uri="{FF2B5EF4-FFF2-40B4-BE49-F238E27FC236}">
                  <a16:creationId xmlns:a16="http://schemas.microsoft.com/office/drawing/2014/main" id="{C6907BA8-BDD0-4511-A0D3-C09DD8C43E67}"/>
                </a:ext>
              </a:extLst>
            </p:cNvPr>
            <p:cNvSpPr/>
            <p:nvPr/>
          </p:nvSpPr>
          <p:spPr>
            <a:xfrm>
              <a:off x="8104793" y="3991725"/>
              <a:ext cx="582945" cy="635162"/>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sp>
          <p:nvSpPr>
            <p:cNvPr id="428" name="Freeform 62">
              <a:extLst>
                <a:ext uri="{FF2B5EF4-FFF2-40B4-BE49-F238E27FC236}">
                  <a16:creationId xmlns:a16="http://schemas.microsoft.com/office/drawing/2014/main" id="{9739981B-553D-4A41-9DBE-3967A311B8BD}"/>
                </a:ext>
              </a:extLst>
            </p:cNvPr>
            <p:cNvSpPr>
              <a:spLocks noChangeArrowheads="1"/>
            </p:cNvSpPr>
            <p:nvPr/>
          </p:nvSpPr>
          <p:spPr bwMode="auto">
            <a:xfrm>
              <a:off x="8196611" y="4099084"/>
              <a:ext cx="396254" cy="430369"/>
            </a:xfrm>
            <a:custGeom>
              <a:avLst/>
              <a:gdLst>
                <a:gd name="T0" fmla="*/ 1025 w 1332"/>
                <a:gd name="T1" fmla="*/ 21 h 1446"/>
                <a:gd name="T2" fmla="*/ 666 w 1332"/>
                <a:gd name="T3" fmla="*/ 0 h 1446"/>
                <a:gd name="T4" fmla="*/ 306 w 1332"/>
                <a:gd name="T5" fmla="*/ 21 h 1446"/>
                <a:gd name="T6" fmla="*/ 0 w 1332"/>
                <a:gd name="T7" fmla="*/ 121 h 1446"/>
                <a:gd name="T8" fmla="*/ 0 w 1332"/>
                <a:gd name="T9" fmla="*/ 1324 h 1446"/>
                <a:gd name="T10" fmla="*/ 306 w 1332"/>
                <a:gd name="T11" fmla="*/ 1424 h 1446"/>
                <a:gd name="T12" fmla="*/ 666 w 1332"/>
                <a:gd name="T13" fmla="*/ 1445 h 1446"/>
                <a:gd name="T14" fmla="*/ 1025 w 1332"/>
                <a:gd name="T15" fmla="*/ 1424 h 1446"/>
                <a:gd name="T16" fmla="*/ 1331 w 1332"/>
                <a:gd name="T17" fmla="*/ 1324 h 1446"/>
                <a:gd name="T18" fmla="*/ 1331 w 1332"/>
                <a:gd name="T19" fmla="*/ 121 h 1446"/>
                <a:gd name="T20" fmla="*/ 1025 w 1332"/>
                <a:gd name="T21" fmla="*/ 21 h 1446"/>
                <a:gd name="T22" fmla="*/ 988 w 1332"/>
                <a:gd name="T23" fmla="*/ 1164 h 1446"/>
                <a:gd name="T24" fmla="*/ 988 w 1332"/>
                <a:gd name="T25" fmla="*/ 1169 h 1446"/>
                <a:gd name="T26" fmla="*/ 228 w 1332"/>
                <a:gd name="T27" fmla="*/ 1169 h 1446"/>
                <a:gd name="T28" fmla="*/ 228 w 1332"/>
                <a:gd name="T29" fmla="*/ 632 h 1446"/>
                <a:gd name="T30" fmla="*/ 233 w 1332"/>
                <a:gd name="T31" fmla="*/ 632 h 1446"/>
                <a:gd name="T32" fmla="*/ 472 w 1332"/>
                <a:gd name="T33" fmla="*/ 632 h 1446"/>
                <a:gd name="T34" fmla="*/ 479 w 1332"/>
                <a:gd name="T35" fmla="*/ 637 h 1446"/>
                <a:gd name="T36" fmla="*/ 511 w 1332"/>
                <a:gd name="T37" fmla="*/ 695 h 1446"/>
                <a:gd name="T38" fmla="*/ 521 w 1332"/>
                <a:gd name="T39" fmla="*/ 700 h 1446"/>
                <a:gd name="T40" fmla="*/ 917 w 1332"/>
                <a:gd name="T41" fmla="*/ 700 h 1446"/>
                <a:gd name="T42" fmla="*/ 988 w 1332"/>
                <a:gd name="T43" fmla="*/ 771 h 1446"/>
                <a:gd name="T44" fmla="*/ 988 w 1332"/>
                <a:gd name="T45" fmla="*/ 1164 h 1446"/>
                <a:gd name="T46" fmla="*/ 1103 w 1332"/>
                <a:gd name="T47" fmla="*/ 1041 h 1446"/>
                <a:gd name="T48" fmla="*/ 1046 w 1332"/>
                <a:gd name="T49" fmla="*/ 1041 h 1446"/>
                <a:gd name="T50" fmla="*/ 1046 w 1332"/>
                <a:gd name="T51" fmla="*/ 1033 h 1446"/>
                <a:gd name="T52" fmla="*/ 1046 w 1332"/>
                <a:gd name="T53" fmla="*/ 708 h 1446"/>
                <a:gd name="T54" fmla="*/ 975 w 1332"/>
                <a:gd name="T55" fmla="*/ 637 h 1446"/>
                <a:gd name="T56" fmla="*/ 582 w 1332"/>
                <a:gd name="T57" fmla="*/ 637 h 1446"/>
                <a:gd name="T58" fmla="*/ 571 w 1332"/>
                <a:gd name="T59" fmla="*/ 632 h 1446"/>
                <a:gd name="T60" fmla="*/ 540 w 1332"/>
                <a:gd name="T61" fmla="*/ 574 h 1446"/>
                <a:gd name="T62" fmla="*/ 532 w 1332"/>
                <a:gd name="T63" fmla="*/ 569 h 1446"/>
                <a:gd name="T64" fmla="*/ 351 w 1332"/>
                <a:gd name="T65" fmla="*/ 569 h 1446"/>
                <a:gd name="T66" fmla="*/ 343 w 1332"/>
                <a:gd name="T67" fmla="*/ 569 h 1446"/>
                <a:gd name="T68" fmla="*/ 343 w 1332"/>
                <a:gd name="T69" fmla="*/ 506 h 1446"/>
                <a:gd name="T70" fmla="*/ 348 w 1332"/>
                <a:gd name="T71" fmla="*/ 506 h 1446"/>
                <a:gd name="T72" fmla="*/ 587 w 1332"/>
                <a:gd name="T73" fmla="*/ 506 h 1446"/>
                <a:gd name="T74" fmla="*/ 595 w 1332"/>
                <a:gd name="T75" fmla="*/ 511 h 1446"/>
                <a:gd name="T76" fmla="*/ 626 w 1332"/>
                <a:gd name="T77" fmla="*/ 569 h 1446"/>
                <a:gd name="T78" fmla="*/ 637 w 1332"/>
                <a:gd name="T79" fmla="*/ 574 h 1446"/>
                <a:gd name="T80" fmla="*/ 1033 w 1332"/>
                <a:gd name="T81" fmla="*/ 574 h 1446"/>
                <a:gd name="T82" fmla="*/ 1103 w 1332"/>
                <a:gd name="T83" fmla="*/ 635 h 1446"/>
                <a:gd name="T84" fmla="*/ 1103 w 1332"/>
                <a:gd name="T85" fmla="*/ 645 h 1446"/>
                <a:gd name="T86" fmla="*/ 1103 w 1332"/>
                <a:gd name="T87" fmla="*/ 1038 h 1446"/>
                <a:gd name="T88" fmla="*/ 1103 w 1332"/>
                <a:gd name="T89" fmla="*/ 1041 h 1446"/>
                <a:gd name="T90" fmla="*/ 1274 w 1332"/>
                <a:gd name="T91" fmla="*/ 220 h 1446"/>
                <a:gd name="T92" fmla="*/ 666 w 1332"/>
                <a:gd name="T93" fmla="*/ 315 h 1446"/>
                <a:gd name="T94" fmla="*/ 57 w 1332"/>
                <a:gd name="T95" fmla="*/ 220 h 1446"/>
                <a:gd name="T96" fmla="*/ 57 w 1332"/>
                <a:gd name="T97" fmla="*/ 220 h 1446"/>
                <a:gd name="T98" fmla="*/ 666 w 1332"/>
                <a:gd name="T99" fmla="*/ 126 h 1446"/>
                <a:gd name="T100" fmla="*/ 1274 w 1332"/>
                <a:gd name="T101" fmla="*/ 220 h 14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332" h="1446">
                  <a:moveTo>
                    <a:pt x="1025" y="21"/>
                  </a:moveTo>
                  <a:cubicBezTo>
                    <a:pt x="852" y="0"/>
                    <a:pt x="673" y="0"/>
                    <a:pt x="666" y="0"/>
                  </a:cubicBezTo>
                  <a:cubicBezTo>
                    <a:pt x="658" y="0"/>
                    <a:pt x="479" y="0"/>
                    <a:pt x="306" y="21"/>
                  </a:cubicBezTo>
                  <a:cubicBezTo>
                    <a:pt x="5" y="58"/>
                    <a:pt x="0" y="121"/>
                    <a:pt x="0" y="121"/>
                  </a:cubicBezTo>
                  <a:lnTo>
                    <a:pt x="0" y="1324"/>
                  </a:lnTo>
                  <a:cubicBezTo>
                    <a:pt x="0" y="1324"/>
                    <a:pt x="2" y="1387"/>
                    <a:pt x="306" y="1424"/>
                  </a:cubicBezTo>
                  <a:cubicBezTo>
                    <a:pt x="479" y="1445"/>
                    <a:pt x="658" y="1445"/>
                    <a:pt x="666" y="1445"/>
                  </a:cubicBezTo>
                  <a:cubicBezTo>
                    <a:pt x="673" y="1445"/>
                    <a:pt x="852" y="1445"/>
                    <a:pt x="1025" y="1424"/>
                  </a:cubicBezTo>
                  <a:cubicBezTo>
                    <a:pt x="1326" y="1387"/>
                    <a:pt x="1331" y="1324"/>
                    <a:pt x="1331" y="1324"/>
                  </a:cubicBezTo>
                  <a:lnTo>
                    <a:pt x="1331" y="121"/>
                  </a:lnTo>
                  <a:cubicBezTo>
                    <a:pt x="1329" y="121"/>
                    <a:pt x="1326" y="58"/>
                    <a:pt x="1025" y="21"/>
                  </a:cubicBezTo>
                  <a:close/>
                  <a:moveTo>
                    <a:pt x="988" y="1164"/>
                  </a:moveTo>
                  <a:cubicBezTo>
                    <a:pt x="988" y="1167"/>
                    <a:pt x="988" y="1169"/>
                    <a:pt x="988" y="1169"/>
                  </a:cubicBezTo>
                  <a:cubicBezTo>
                    <a:pt x="734" y="1169"/>
                    <a:pt x="479" y="1169"/>
                    <a:pt x="228" y="1169"/>
                  </a:cubicBezTo>
                  <a:cubicBezTo>
                    <a:pt x="228" y="965"/>
                    <a:pt x="228" y="836"/>
                    <a:pt x="228" y="632"/>
                  </a:cubicBezTo>
                  <a:cubicBezTo>
                    <a:pt x="230" y="632"/>
                    <a:pt x="233" y="632"/>
                    <a:pt x="233" y="632"/>
                  </a:cubicBezTo>
                  <a:cubicBezTo>
                    <a:pt x="312" y="632"/>
                    <a:pt x="393" y="632"/>
                    <a:pt x="472" y="632"/>
                  </a:cubicBezTo>
                  <a:cubicBezTo>
                    <a:pt x="477" y="632"/>
                    <a:pt x="477" y="632"/>
                    <a:pt x="479" y="637"/>
                  </a:cubicBezTo>
                  <a:cubicBezTo>
                    <a:pt x="490" y="656"/>
                    <a:pt x="500" y="677"/>
                    <a:pt x="511" y="695"/>
                  </a:cubicBezTo>
                  <a:cubicBezTo>
                    <a:pt x="514" y="700"/>
                    <a:pt x="516" y="700"/>
                    <a:pt x="521" y="700"/>
                  </a:cubicBezTo>
                  <a:cubicBezTo>
                    <a:pt x="652" y="700"/>
                    <a:pt x="786" y="700"/>
                    <a:pt x="917" y="700"/>
                  </a:cubicBezTo>
                  <a:cubicBezTo>
                    <a:pt x="954" y="700"/>
                    <a:pt x="988" y="729"/>
                    <a:pt x="988" y="771"/>
                  </a:cubicBezTo>
                  <a:cubicBezTo>
                    <a:pt x="985" y="928"/>
                    <a:pt x="988" y="1009"/>
                    <a:pt x="988" y="1164"/>
                  </a:cubicBezTo>
                  <a:close/>
                  <a:moveTo>
                    <a:pt x="1103" y="1041"/>
                  </a:moveTo>
                  <a:cubicBezTo>
                    <a:pt x="1082" y="1041"/>
                    <a:pt x="1064" y="1041"/>
                    <a:pt x="1046" y="1041"/>
                  </a:cubicBezTo>
                  <a:cubicBezTo>
                    <a:pt x="1046" y="1038"/>
                    <a:pt x="1046" y="1036"/>
                    <a:pt x="1046" y="1033"/>
                  </a:cubicBezTo>
                  <a:cubicBezTo>
                    <a:pt x="1046" y="899"/>
                    <a:pt x="1046" y="842"/>
                    <a:pt x="1046" y="708"/>
                  </a:cubicBezTo>
                  <a:cubicBezTo>
                    <a:pt x="1046" y="674"/>
                    <a:pt x="1019" y="637"/>
                    <a:pt x="975" y="637"/>
                  </a:cubicBezTo>
                  <a:cubicBezTo>
                    <a:pt x="844" y="637"/>
                    <a:pt x="713" y="637"/>
                    <a:pt x="582" y="637"/>
                  </a:cubicBezTo>
                  <a:cubicBezTo>
                    <a:pt x="576" y="637"/>
                    <a:pt x="574" y="635"/>
                    <a:pt x="571" y="632"/>
                  </a:cubicBezTo>
                  <a:cubicBezTo>
                    <a:pt x="561" y="614"/>
                    <a:pt x="550" y="595"/>
                    <a:pt x="540" y="574"/>
                  </a:cubicBezTo>
                  <a:cubicBezTo>
                    <a:pt x="537" y="572"/>
                    <a:pt x="535" y="569"/>
                    <a:pt x="532" y="569"/>
                  </a:cubicBezTo>
                  <a:cubicBezTo>
                    <a:pt x="472" y="569"/>
                    <a:pt x="411" y="569"/>
                    <a:pt x="351" y="569"/>
                  </a:cubicBezTo>
                  <a:cubicBezTo>
                    <a:pt x="348" y="569"/>
                    <a:pt x="346" y="569"/>
                    <a:pt x="343" y="569"/>
                  </a:cubicBezTo>
                  <a:cubicBezTo>
                    <a:pt x="343" y="548"/>
                    <a:pt x="343" y="527"/>
                    <a:pt x="343" y="506"/>
                  </a:cubicBezTo>
                  <a:cubicBezTo>
                    <a:pt x="346" y="506"/>
                    <a:pt x="348" y="506"/>
                    <a:pt x="348" y="506"/>
                  </a:cubicBezTo>
                  <a:cubicBezTo>
                    <a:pt x="427" y="506"/>
                    <a:pt x="508" y="506"/>
                    <a:pt x="587" y="506"/>
                  </a:cubicBezTo>
                  <a:cubicBezTo>
                    <a:pt x="592" y="506"/>
                    <a:pt x="592" y="509"/>
                    <a:pt x="595" y="511"/>
                  </a:cubicBezTo>
                  <a:cubicBezTo>
                    <a:pt x="605" y="530"/>
                    <a:pt x="616" y="548"/>
                    <a:pt x="626" y="569"/>
                  </a:cubicBezTo>
                  <a:cubicBezTo>
                    <a:pt x="629" y="574"/>
                    <a:pt x="632" y="574"/>
                    <a:pt x="637" y="574"/>
                  </a:cubicBezTo>
                  <a:cubicBezTo>
                    <a:pt x="768" y="574"/>
                    <a:pt x="902" y="574"/>
                    <a:pt x="1033" y="574"/>
                  </a:cubicBezTo>
                  <a:cubicBezTo>
                    <a:pt x="1069" y="574"/>
                    <a:pt x="1098" y="598"/>
                    <a:pt x="1103" y="635"/>
                  </a:cubicBezTo>
                  <a:cubicBezTo>
                    <a:pt x="1103" y="637"/>
                    <a:pt x="1103" y="642"/>
                    <a:pt x="1103" y="645"/>
                  </a:cubicBezTo>
                  <a:cubicBezTo>
                    <a:pt x="1103" y="800"/>
                    <a:pt x="1103" y="884"/>
                    <a:pt x="1103" y="1038"/>
                  </a:cubicBezTo>
                  <a:cubicBezTo>
                    <a:pt x="1103" y="1036"/>
                    <a:pt x="1103" y="1038"/>
                    <a:pt x="1103" y="1041"/>
                  </a:cubicBezTo>
                  <a:close/>
                  <a:moveTo>
                    <a:pt x="1274" y="220"/>
                  </a:moveTo>
                  <a:cubicBezTo>
                    <a:pt x="1250" y="254"/>
                    <a:pt x="1036" y="315"/>
                    <a:pt x="666" y="315"/>
                  </a:cubicBezTo>
                  <a:cubicBezTo>
                    <a:pt x="297" y="315"/>
                    <a:pt x="81" y="254"/>
                    <a:pt x="57" y="220"/>
                  </a:cubicBezTo>
                  <a:lnTo>
                    <a:pt x="57" y="220"/>
                  </a:lnTo>
                  <a:cubicBezTo>
                    <a:pt x="78" y="186"/>
                    <a:pt x="296" y="126"/>
                    <a:pt x="666" y="126"/>
                  </a:cubicBezTo>
                  <a:cubicBezTo>
                    <a:pt x="1035" y="123"/>
                    <a:pt x="1253" y="184"/>
                    <a:pt x="1274" y="220"/>
                  </a:cubicBezTo>
                  <a:close/>
                </a:path>
              </a:pathLst>
            </a:custGeom>
            <a:solidFill>
              <a:srgbClr val="F80000"/>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429" name="Text Box 30">
            <a:extLst>
              <a:ext uri="{FF2B5EF4-FFF2-40B4-BE49-F238E27FC236}">
                <a16:creationId xmlns:a16="http://schemas.microsoft.com/office/drawing/2014/main" id="{DA948AFC-446D-401E-BB67-E2FFB30EA48C}"/>
              </a:ext>
            </a:extLst>
          </p:cNvPr>
          <p:cNvSpPr txBox="1">
            <a:spLocks noChangeArrowheads="1"/>
          </p:cNvSpPr>
          <p:nvPr/>
        </p:nvSpPr>
        <p:spPr bwMode="auto">
          <a:xfrm>
            <a:off x="10415838" y="5265229"/>
            <a:ext cx="381272" cy="246221"/>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solidFill>
                  <a:schemeClr val="bg2">
                    <a:lumMod val="10000"/>
                  </a:schemeClr>
                </a:solidFill>
              </a:rPr>
              <a:t>File Storage</a:t>
            </a:r>
          </a:p>
        </p:txBody>
      </p:sp>
      <p:grpSp>
        <p:nvGrpSpPr>
          <p:cNvPr id="430" name="Group 429">
            <a:extLst>
              <a:ext uri="{FF2B5EF4-FFF2-40B4-BE49-F238E27FC236}">
                <a16:creationId xmlns:a16="http://schemas.microsoft.com/office/drawing/2014/main" id="{09BC1F14-4D67-43F7-AC0D-A167C9B9763C}"/>
              </a:ext>
            </a:extLst>
          </p:cNvPr>
          <p:cNvGrpSpPr/>
          <p:nvPr/>
        </p:nvGrpSpPr>
        <p:grpSpPr>
          <a:xfrm>
            <a:off x="8186817" y="5265229"/>
            <a:ext cx="467504" cy="426387"/>
            <a:chOff x="2540097" y="2103309"/>
            <a:chExt cx="639069" cy="695710"/>
          </a:xfrm>
        </p:grpSpPr>
        <p:grpSp>
          <p:nvGrpSpPr>
            <p:cNvPr id="431" name="Group 430">
              <a:extLst>
                <a:ext uri="{FF2B5EF4-FFF2-40B4-BE49-F238E27FC236}">
                  <a16:creationId xmlns:a16="http://schemas.microsoft.com/office/drawing/2014/main" id="{60165BD2-D08F-47D0-9CDD-8FA648CAEE8B}"/>
                </a:ext>
              </a:extLst>
            </p:cNvPr>
            <p:cNvGrpSpPr/>
            <p:nvPr/>
          </p:nvGrpSpPr>
          <p:grpSpPr>
            <a:xfrm>
              <a:off x="2617990" y="2212926"/>
              <a:ext cx="483282" cy="476476"/>
              <a:chOff x="1836738" y="4440238"/>
              <a:chExt cx="225425" cy="222250"/>
            </a:xfrm>
            <a:solidFill>
              <a:srgbClr val="F80000"/>
            </a:solidFill>
          </p:grpSpPr>
          <p:sp>
            <p:nvSpPr>
              <p:cNvPr id="433" name="Freeform 23">
                <a:extLst>
                  <a:ext uri="{FF2B5EF4-FFF2-40B4-BE49-F238E27FC236}">
                    <a16:creationId xmlns:a16="http://schemas.microsoft.com/office/drawing/2014/main" id="{D4557A1F-5CB4-48D9-A913-F43BC67C6AFB}"/>
                  </a:ext>
                </a:extLst>
              </p:cNvPr>
              <p:cNvSpPr>
                <a:spLocks noChangeArrowheads="1"/>
              </p:cNvSpPr>
              <p:nvPr/>
            </p:nvSpPr>
            <p:spPr bwMode="auto">
              <a:xfrm>
                <a:off x="1836738" y="4440238"/>
                <a:ext cx="55562" cy="58737"/>
              </a:xfrm>
              <a:custGeom>
                <a:avLst/>
                <a:gdLst>
                  <a:gd name="T0" fmla="*/ 77 w 156"/>
                  <a:gd name="T1" fmla="*/ 161 h 162"/>
                  <a:gd name="T2" fmla="*/ 0 w 156"/>
                  <a:gd name="T3" fmla="*/ 161 h 162"/>
                  <a:gd name="T4" fmla="*/ 0 w 156"/>
                  <a:gd name="T5" fmla="*/ 0 h 162"/>
                  <a:gd name="T6" fmla="*/ 155 w 156"/>
                  <a:gd name="T7" fmla="*/ 0 h 162"/>
                  <a:gd name="T8" fmla="*/ 155 w 156"/>
                  <a:gd name="T9" fmla="*/ 161 h 162"/>
                  <a:gd name="T10" fmla="*/ 77 w 156"/>
                  <a:gd name="T11" fmla="*/ 161 h 162"/>
                </a:gdLst>
                <a:ahLst/>
                <a:cxnLst>
                  <a:cxn ang="0">
                    <a:pos x="T0" y="T1"/>
                  </a:cxn>
                  <a:cxn ang="0">
                    <a:pos x="T2" y="T3"/>
                  </a:cxn>
                  <a:cxn ang="0">
                    <a:pos x="T4" y="T5"/>
                  </a:cxn>
                  <a:cxn ang="0">
                    <a:pos x="T6" y="T7"/>
                  </a:cxn>
                  <a:cxn ang="0">
                    <a:pos x="T8" y="T9"/>
                  </a:cxn>
                  <a:cxn ang="0">
                    <a:pos x="T10" y="T11"/>
                  </a:cxn>
                </a:cxnLst>
                <a:rect l="0" t="0" r="r" b="b"/>
                <a:pathLst>
                  <a:path w="156" h="162">
                    <a:moveTo>
                      <a:pt x="77" y="161"/>
                    </a:moveTo>
                    <a:lnTo>
                      <a:pt x="0" y="161"/>
                    </a:lnTo>
                    <a:lnTo>
                      <a:pt x="0" y="0"/>
                    </a:lnTo>
                    <a:lnTo>
                      <a:pt x="155" y="0"/>
                    </a:lnTo>
                    <a:lnTo>
                      <a:pt x="155" y="161"/>
                    </a:lnTo>
                    <a:lnTo>
                      <a:pt x="77" y="161"/>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34" name="Freeform 24">
                <a:extLst>
                  <a:ext uri="{FF2B5EF4-FFF2-40B4-BE49-F238E27FC236}">
                    <a16:creationId xmlns:a16="http://schemas.microsoft.com/office/drawing/2014/main" id="{3A972563-4E70-4392-A614-EE500551C5BF}"/>
                  </a:ext>
                </a:extLst>
              </p:cNvPr>
              <p:cNvSpPr>
                <a:spLocks noChangeArrowheads="1"/>
              </p:cNvSpPr>
              <p:nvPr/>
            </p:nvSpPr>
            <p:spPr bwMode="auto">
              <a:xfrm>
                <a:off x="1911350" y="4440238"/>
                <a:ext cx="150813" cy="58737"/>
              </a:xfrm>
              <a:custGeom>
                <a:avLst/>
                <a:gdLst>
                  <a:gd name="T0" fmla="*/ 420 w 421"/>
                  <a:gd name="T1" fmla="*/ 161 h 162"/>
                  <a:gd name="T2" fmla="*/ 420 w 421"/>
                  <a:gd name="T3" fmla="*/ 0 h 162"/>
                  <a:gd name="T4" fmla="*/ 0 w 421"/>
                  <a:gd name="T5" fmla="*/ 0 h 162"/>
                  <a:gd name="T6" fmla="*/ 0 w 421"/>
                  <a:gd name="T7" fmla="*/ 161 h 162"/>
                  <a:gd name="T8" fmla="*/ 420 w 421"/>
                  <a:gd name="T9" fmla="*/ 161 h 162"/>
                  <a:gd name="T10" fmla="*/ 299 w 421"/>
                  <a:gd name="T11" fmla="*/ 62 h 162"/>
                  <a:gd name="T12" fmla="*/ 322 w 421"/>
                  <a:gd name="T13" fmla="*/ 62 h 162"/>
                  <a:gd name="T14" fmla="*/ 333 w 421"/>
                  <a:gd name="T15" fmla="*/ 85 h 162"/>
                  <a:gd name="T16" fmla="*/ 347 w 421"/>
                  <a:gd name="T17" fmla="*/ 62 h 162"/>
                  <a:gd name="T18" fmla="*/ 367 w 421"/>
                  <a:gd name="T19" fmla="*/ 62 h 162"/>
                  <a:gd name="T20" fmla="*/ 344 w 421"/>
                  <a:gd name="T21" fmla="*/ 93 h 162"/>
                  <a:gd name="T22" fmla="*/ 367 w 421"/>
                  <a:gd name="T23" fmla="*/ 127 h 162"/>
                  <a:gd name="T24" fmla="*/ 344 w 421"/>
                  <a:gd name="T25" fmla="*/ 127 h 162"/>
                  <a:gd name="T26" fmla="*/ 330 w 421"/>
                  <a:gd name="T27" fmla="*/ 102 h 162"/>
                  <a:gd name="T28" fmla="*/ 316 w 421"/>
                  <a:gd name="T29" fmla="*/ 127 h 162"/>
                  <a:gd name="T30" fmla="*/ 296 w 421"/>
                  <a:gd name="T31" fmla="*/ 127 h 162"/>
                  <a:gd name="T32" fmla="*/ 319 w 421"/>
                  <a:gd name="T33" fmla="*/ 90 h 162"/>
                  <a:gd name="T34" fmla="*/ 299 w 421"/>
                  <a:gd name="T35" fmla="*/ 62 h 162"/>
                  <a:gd name="T36" fmla="*/ 262 w 421"/>
                  <a:gd name="T37" fmla="*/ 110 h 162"/>
                  <a:gd name="T38" fmla="*/ 279 w 421"/>
                  <a:gd name="T39" fmla="*/ 110 h 162"/>
                  <a:gd name="T40" fmla="*/ 279 w 421"/>
                  <a:gd name="T41" fmla="*/ 127 h 162"/>
                  <a:gd name="T42" fmla="*/ 262 w 421"/>
                  <a:gd name="T43" fmla="*/ 127 h 162"/>
                  <a:gd name="T44" fmla="*/ 262 w 421"/>
                  <a:gd name="T45" fmla="*/ 110 h 162"/>
                  <a:gd name="T46" fmla="*/ 178 w 421"/>
                  <a:gd name="T47" fmla="*/ 62 h 162"/>
                  <a:gd name="T48" fmla="*/ 200 w 421"/>
                  <a:gd name="T49" fmla="*/ 62 h 162"/>
                  <a:gd name="T50" fmla="*/ 211 w 421"/>
                  <a:gd name="T51" fmla="*/ 85 h 162"/>
                  <a:gd name="T52" fmla="*/ 226 w 421"/>
                  <a:gd name="T53" fmla="*/ 62 h 162"/>
                  <a:gd name="T54" fmla="*/ 245 w 421"/>
                  <a:gd name="T55" fmla="*/ 62 h 162"/>
                  <a:gd name="T56" fmla="*/ 223 w 421"/>
                  <a:gd name="T57" fmla="*/ 93 h 162"/>
                  <a:gd name="T58" fmla="*/ 245 w 421"/>
                  <a:gd name="T59" fmla="*/ 127 h 162"/>
                  <a:gd name="T60" fmla="*/ 223 w 421"/>
                  <a:gd name="T61" fmla="*/ 127 h 162"/>
                  <a:gd name="T62" fmla="*/ 209 w 421"/>
                  <a:gd name="T63" fmla="*/ 102 h 162"/>
                  <a:gd name="T64" fmla="*/ 195 w 421"/>
                  <a:gd name="T65" fmla="*/ 127 h 162"/>
                  <a:gd name="T66" fmla="*/ 175 w 421"/>
                  <a:gd name="T67" fmla="*/ 127 h 162"/>
                  <a:gd name="T68" fmla="*/ 197 w 421"/>
                  <a:gd name="T69" fmla="*/ 90 h 162"/>
                  <a:gd name="T70" fmla="*/ 178 w 421"/>
                  <a:gd name="T71" fmla="*/ 62 h 162"/>
                  <a:gd name="T72" fmla="*/ 141 w 421"/>
                  <a:gd name="T73" fmla="*/ 110 h 162"/>
                  <a:gd name="T74" fmla="*/ 158 w 421"/>
                  <a:gd name="T75" fmla="*/ 110 h 162"/>
                  <a:gd name="T76" fmla="*/ 158 w 421"/>
                  <a:gd name="T77" fmla="*/ 127 h 162"/>
                  <a:gd name="T78" fmla="*/ 141 w 421"/>
                  <a:gd name="T79" fmla="*/ 127 h 162"/>
                  <a:gd name="T80" fmla="*/ 141 w 421"/>
                  <a:gd name="T81" fmla="*/ 110 h 162"/>
                  <a:gd name="T82" fmla="*/ 76 w 421"/>
                  <a:gd name="T83" fmla="*/ 62 h 162"/>
                  <a:gd name="T84" fmla="*/ 87 w 421"/>
                  <a:gd name="T85" fmla="*/ 85 h 162"/>
                  <a:gd name="T86" fmla="*/ 101 w 421"/>
                  <a:gd name="T87" fmla="*/ 62 h 162"/>
                  <a:gd name="T88" fmla="*/ 121 w 421"/>
                  <a:gd name="T89" fmla="*/ 62 h 162"/>
                  <a:gd name="T90" fmla="*/ 99 w 421"/>
                  <a:gd name="T91" fmla="*/ 93 h 162"/>
                  <a:gd name="T92" fmla="*/ 121 w 421"/>
                  <a:gd name="T93" fmla="*/ 127 h 162"/>
                  <a:gd name="T94" fmla="*/ 99 w 421"/>
                  <a:gd name="T95" fmla="*/ 127 h 162"/>
                  <a:gd name="T96" fmla="*/ 84 w 421"/>
                  <a:gd name="T97" fmla="*/ 102 h 162"/>
                  <a:gd name="T98" fmla="*/ 70 w 421"/>
                  <a:gd name="T99" fmla="*/ 127 h 162"/>
                  <a:gd name="T100" fmla="*/ 51 w 421"/>
                  <a:gd name="T101" fmla="*/ 127 h 162"/>
                  <a:gd name="T102" fmla="*/ 73 w 421"/>
                  <a:gd name="T103" fmla="*/ 90 h 162"/>
                  <a:gd name="T104" fmla="*/ 53 w 421"/>
                  <a:gd name="T105" fmla="*/ 59 h 162"/>
                  <a:gd name="T106" fmla="*/ 76 w 421"/>
                  <a:gd name="T107" fmla="*/ 59 h 162"/>
                  <a:gd name="T108" fmla="*/ 76 w 421"/>
                  <a:gd name="T109" fmla="*/ 6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21" h="162">
                    <a:moveTo>
                      <a:pt x="420" y="161"/>
                    </a:moveTo>
                    <a:lnTo>
                      <a:pt x="420" y="0"/>
                    </a:lnTo>
                    <a:lnTo>
                      <a:pt x="0" y="0"/>
                    </a:lnTo>
                    <a:lnTo>
                      <a:pt x="0" y="161"/>
                    </a:lnTo>
                    <a:lnTo>
                      <a:pt x="420" y="161"/>
                    </a:lnTo>
                    <a:close/>
                    <a:moveTo>
                      <a:pt x="299" y="62"/>
                    </a:moveTo>
                    <a:lnTo>
                      <a:pt x="322" y="62"/>
                    </a:lnTo>
                    <a:lnTo>
                      <a:pt x="333" y="85"/>
                    </a:lnTo>
                    <a:lnTo>
                      <a:pt x="347" y="62"/>
                    </a:lnTo>
                    <a:lnTo>
                      <a:pt x="367" y="62"/>
                    </a:lnTo>
                    <a:lnTo>
                      <a:pt x="344" y="93"/>
                    </a:lnTo>
                    <a:lnTo>
                      <a:pt x="367" y="127"/>
                    </a:lnTo>
                    <a:lnTo>
                      <a:pt x="344" y="127"/>
                    </a:lnTo>
                    <a:lnTo>
                      <a:pt x="330" y="102"/>
                    </a:lnTo>
                    <a:lnTo>
                      <a:pt x="316" y="127"/>
                    </a:lnTo>
                    <a:lnTo>
                      <a:pt x="296" y="127"/>
                    </a:lnTo>
                    <a:lnTo>
                      <a:pt x="319" y="90"/>
                    </a:lnTo>
                    <a:lnTo>
                      <a:pt x="299" y="62"/>
                    </a:lnTo>
                    <a:close/>
                    <a:moveTo>
                      <a:pt x="262" y="110"/>
                    </a:moveTo>
                    <a:lnTo>
                      <a:pt x="279" y="110"/>
                    </a:lnTo>
                    <a:lnTo>
                      <a:pt x="279" y="127"/>
                    </a:lnTo>
                    <a:lnTo>
                      <a:pt x="262" y="127"/>
                    </a:lnTo>
                    <a:lnTo>
                      <a:pt x="262" y="110"/>
                    </a:lnTo>
                    <a:close/>
                    <a:moveTo>
                      <a:pt x="178" y="62"/>
                    </a:moveTo>
                    <a:lnTo>
                      <a:pt x="200" y="62"/>
                    </a:lnTo>
                    <a:lnTo>
                      <a:pt x="211" y="85"/>
                    </a:lnTo>
                    <a:lnTo>
                      <a:pt x="226" y="62"/>
                    </a:lnTo>
                    <a:lnTo>
                      <a:pt x="245" y="62"/>
                    </a:lnTo>
                    <a:lnTo>
                      <a:pt x="223" y="93"/>
                    </a:lnTo>
                    <a:lnTo>
                      <a:pt x="245" y="127"/>
                    </a:lnTo>
                    <a:lnTo>
                      <a:pt x="223" y="127"/>
                    </a:lnTo>
                    <a:lnTo>
                      <a:pt x="209" y="102"/>
                    </a:lnTo>
                    <a:lnTo>
                      <a:pt x="195" y="127"/>
                    </a:lnTo>
                    <a:lnTo>
                      <a:pt x="175" y="127"/>
                    </a:lnTo>
                    <a:lnTo>
                      <a:pt x="197" y="90"/>
                    </a:lnTo>
                    <a:lnTo>
                      <a:pt x="178" y="62"/>
                    </a:lnTo>
                    <a:close/>
                    <a:moveTo>
                      <a:pt x="141" y="110"/>
                    </a:moveTo>
                    <a:lnTo>
                      <a:pt x="158" y="110"/>
                    </a:lnTo>
                    <a:lnTo>
                      <a:pt x="158" y="127"/>
                    </a:lnTo>
                    <a:lnTo>
                      <a:pt x="141" y="127"/>
                    </a:lnTo>
                    <a:lnTo>
                      <a:pt x="141" y="110"/>
                    </a:lnTo>
                    <a:close/>
                    <a:moveTo>
                      <a:pt x="76" y="62"/>
                    </a:moveTo>
                    <a:lnTo>
                      <a:pt x="87" y="85"/>
                    </a:lnTo>
                    <a:lnTo>
                      <a:pt x="101" y="62"/>
                    </a:lnTo>
                    <a:lnTo>
                      <a:pt x="121" y="62"/>
                    </a:lnTo>
                    <a:lnTo>
                      <a:pt x="99" y="93"/>
                    </a:lnTo>
                    <a:lnTo>
                      <a:pt x="121" y="127"/>
                    </a:lnTo>
                    <a:lnTo>
                      <a:pt x="99" y="127"/>
                    </a:lnTo>
                    <a:lnTo>
                      <a:pt x="84" y="102"/>
                    </a:lnTo>
                    <a:lnTo>
                      <a:pt x="70" y="127"/>
                    </a:lnTo>
                    <a:lnTo>
                      <a:pt x="51" y="127"/>
                    </a:lnTo>
                    <a:lnTo>
                      <a:pt x="73" y="90"/>
                    </a:lnTo>
                    <a:lnTo>
                      <a:pt x="53" y="59"/>
                    </a:lnTo>
                    <a:lnTo>
                      <a:pt x="76" y="59"/>
                    </a:lnTo>
                    <a:lnTo>
                      <a:pt x="76" y="62"/>
                    </a:lnTo>
                    <a:close/>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35" name="Freeform 25">
                <a:extLst>
                  <a:ext uri="{FF2B5EF4-FFF2-40B4-BE49-F238E27FC236}">
                    <a16:creationId xmlns:a16="http://schemas.microsoft.com/office/drawing/2014/main" id="{1D828FD7-D3F3-46C9-A44A-874DFC9D5C36}"/>
                  </a:ext>
                </a:extLst>
              </p:cNvPr>
              <p:cNvSpPr>
                <a:spLocks noChangeArrowheads="1"/>
              </p:cNvSpPr>
              <p:nvPr/>
            </p:nvSpPr>
            <p:spPr bwMode="auto">
              <a:xfrm>
                <a:off x="1836738" y="4522788"/>
                <a:ext cx="55562" cy="58737"/>
              </a:xfrm>
              <a:custGeom>
                <a:avLst/>
                <a:gdLst>
                  <a:gd name="T0" fmla="*/ 77 w 156"/>
                  <a:gd name="T1" fmla="*/ 161 h 162"/>
                  <a:gd name="T2" fmla="*/ 0 w 156"/>
                  <a:gd name="T3" fmla="*/ 161 h 162"/>
                  <a:gd name="T4" fmla="*/ 0 w 156"/>
                  <a:gd name="T5" fmla="*/ 0 h 162"/>
                  <a:gd name="T6" fmla="*/ 155 w 156"/>
                  <a:gd name="T7" fmla="*/ 0 h 162"/>
                  <a:gd name="T8" fmla="*/ 155 w 156"/>
                  <a:gd name="T9" fmla="*/ 161 h 162"/>
                  <a:gd name="T10" fmla="*/ 77 w 156"/>
                  <a:gd name="T11" fmla="*/ 161 h 162"/>
                </a:gdLst>
                <a:ahLst/>
                <a:cxnLst>
                  <a:cxn ang="0">
                    <a:pos x="T0" y="T1"/>
                  </a:cxn>
                  <a:cxn ang="0">
                    <a:pos x="T2" y="T3"/>
                  </a:cxn>
                  <a:cxn ang="0">
                    <a:pos x="T4" y="T5"/>
                  </a:cxn>
                  <a:cxn ang="0">
                    <a:pos x="T6" y="T7"/>
                  </a:cxn>
                  <a:cxn ang="0">
                    <a:pos x="T8" y="T9"/>
                  </a:cxn>
                  <a:cxn ang="0">
                    <a:pos x="T10" y="T11"/>
                  </a:cxn>
                </a:cxnLst>
                <a:rect l="0" t="0" r="r" b="b"/>
                <a:pathLst>
                  <a:path w="156" h="162">
                    <a:moveTo>
                      <a:pt x="77" y="161"/>
                    </a:moveTo>
                    <a:lnTo>
                      <a:pt x="0" y="161"/>
                    </a:lnTo>
                    <a:lnTo>
                      <a:pt x="0" y="0"/>
                    </a:lnTo>
                    <a:lnTo>
                      <a:pt x="155" y="0"/>
                    </a:lnTo>
                    <a:lnTo>
                      <a:pt x="155" y="161"/>
                    </a:lnTo>
                    <a:lnTo>
                      <a:pt x="77" y="161"/>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36" name="Freeform 26">
                <a:extLst>
                  <a:ext uri="{FF2B5EF4-FFF2-40B4-BE49-F238E27FC236}">
                    <a16:creationId xmlns:a16="http://schemas.microsoft.com/office/drawing/2014/main" id="{C30F09A8-4148-4487-95B8-A16401D951AC}"/>
                  </a:ext>
                </a:extLst>
              </p:cNvPr>
              <p:cNvSpPr>
                <a:spLocks noChangeArrowheads="1"/>
              </p:cNvSpPr>
              <p:nvPr/>
            </p:nvSpPr>
            <p:spPr bwMode="auto">
              <a:xfrm>
                <a:off x="1911350" y="4522788"/>
                <a:ext cx="150813" cy="58737"/>
              </a:xfrm>
              <a:custGeom>
                <a:avLst/>
                <a:gdLst>
                  <a:gd name="T0" fmla="*/ 420 w 421"/>
                  <a:gd name="T1" fmla="*/ 161 h 162"/>
                  <a:gd name="T2" fmla="*/ 420 w 421"/>
                  <a:gd name="T3" fmla="*/ 0 h 162"/>
                  <a:gd name="T4" fmla="*/ 0 w 421"/>
                  <a:gd name="T5" fmla="*/ 0 h 162"/>
                  <a:gd name="T6" fmla="*/ 0 w 421"/>
                  <a:gd name="T7" fmla="*/ 161 h 162"/>
                  <a:gd name="T8" fmla="*/ 420 w 421"/>
                  <a:gd name="T9" fmla="*/ 161 h 162"/>
                  <a:gd name="T10" fmla="*/ 299 w 421"/>
                  <a:gd name="T11" fmla="*/ 53 h 162"/>
                  <a:gd name="T12" fmla="*/ 322 w 421"/>
                  <a:gd name="T13" fmla="*/ 53 h 162"/>
                  <a:gd name="T14" fmla="*/ 333 w 421"/>
                  <a:gd name="T15" fmla="*/ 76 h 162"/>
                  <a:gd name="T16" fmla="*/ 347 w 421"/>
                  <a:gd name="T17" fmla="*/ 53 h 162"/>
                  <a:gd name="T18" fmla="*/ 367 w 421"/>
                  <a:gd name="T19" fmla="*/ 53 h 162"/>
                  <a:gd name="T20" fmla="*/ 344 w 421"/>
                  <a:gd name="T21" fmla="*/ 84 h 162"/>
                  <a:gd name="T22" fmla="*/ 367 w 421"/>
                  <a:gd name="T23" fmla="*/ 118 h 162"/>
                  <a:gd name="T24" fmla="*/ 344 w 421"/>
                  <a:gd name="T25" fmla="*/ 118 h 162"/>
                  <a:gd name="T26" fmla="*/ 330 w 421"/>
                  <a:gd name="T27" fmla="*/ 93 h 162"/>
                  <a:gd name="T28" fmla="*/ 316 w 421"/>
                  <a:gd name="T29" fmla="*/ 118 h 162"/>
                  <a:gd name="T30" fmla="*/ 296 w 421"/>
                  <a:gd name="T31" fmla="*/ 118 h 162"/>
                  <a:gd name="T32" fmla="*/ 319 w 421"/>
                  <a:gd name="T33" fmla="*/ 82 h 162"/>
                  <a:gd name="T34" fmla="*/ 299 w 421"/>
                  <a:gd name="T35" fmla="*/ 53 h 162"/>
                  <a:gd name="T36" fmla="*/ 262 w 421"/>
                  <a:gd name="T37" fmla="*/ 101 h 162"/>
                  <a:gd name="T38" fmla="*/ 279 w 421"/>
                  <a:gd name="T39" fmla="*/ 101 h 162"/>
                  <a:gd name="T40" fmla="*/ 279 w 421"/>
                  <a:gd name="T41" fmla="*/ 118 h 162"/>
                  <a:gd name="T42" fmla="*/ 262 w 421"/>
                  <a:gd name="T43" fmla="*/ 118 h 162"/>
                  <a:gd name="T44" fmla="*/ 262 w 421"/>
                  <a:gd name="T45" fmla="*/ 101 h 162"/>
                  <a:gd name="T46" fmla="*/ 178 w 421"/>
                  <a:gd name="T47" fmla="*/ 53 h 162"/>
                  <a:gd name="T48" fmla="*/ 200 w 421"/>
                  <a:gd name="T49" fmla="*/ 53 h 162"/>
                  <a:gd name="T50" fmla="*/ 211 w 421"/>
                  <a:gd name="T51" fmla="*/ 76 h 162"/>
                  <a:gd name="T52" fmla="*/ 226 w 421"/>
                  <a:gd name="T53" fmla="*/ 53 h 162"/>
                  <a:gd name="T54" fmla="*/ 245 w 421"/>
                  <a:gd name="T55" fmla="*/ 53 h 162"/>
                  <a:gd name="T56" fmla="*/ 223 w 421"/>
                  <a:gd name="T57" fmla="*/ 84 h 162"/>
                  <a:gd name="T58" fmla="*/ 245 w 421"/>
                  <a:gd name="T59" fmla="*/ 118 h 162"/>
                  <a:gd name="T60" fmla="*/ 223 w 421"/>
                  <a:gd name="T61" fmla="*/ 118 h 162"/>
                  <a:gd name="T62" fmla="*/ 209 w 421"/>
                  <a:gd name="T63" fmla="*/ 93 h 162"/>
                  <a:gd name="T64" fmla="*/ 195 w 421"/>
                  <a:gd name="T65" fmla="*/ 118 h 162"/>
                  <a:gd name="T66" fmla="*/ 175 w 421"/>
                  <a:gd name="T67" fmla="*/ 118 h 162"/>
                  <a:gd name="T68" fmla="*/ 197 w 421"/>
                  <a:gd name="T69" fmla="*/ 82 h 162"/>
                  <a:gd name="T70" fmla="*/ 178 w 421"/>
                  <a:gd name="T71" fmla="*/ 53 h 162"/>
                  <a:gd name="T72" fmla="*/ 141 w 421"/>
                  <a:gd name="T73" fmla="*/ 101 h 162"/>
                  <a:gd name="T74" fmla="*/ 158 w 421"/>
                  <a:gd name="T75" fmla="*/ 101 h 162"/>
                  <a:gd name="T76" fmla="*/ 158 w 421"/>
                  <a:gd name="T77" fmla="*/ 118 h 162"/>
                  <a:gd name="T78" fmla="*/ 141 w 421"/>
                  <a:gd name="T79" fmla="*/ 118 h 162"/>
                  <a:gd name="T80" fmla="*/ 141 w 421"/>
                  <a:gd name="T81" fmla="*/ 101 h 162"/>
                  <a:gd name="T82" fmla="*/ 76 w 421"/>
                  <a:gd name="T83" fmla="*/ 53 h 162"/>
                  <a:gd name="T84" fmla="*/ 87 w 421"/>
                  <a:gd name="T85" fmla="*/ 76 h 162"/>
                  <a:gd name="T86" fmla="*/ 101 w 421"/>
                  <a:gd name="T87" fmla="*/ 53 h 162"/>
                  <a:gd name="T88" fmla="*/ 121 w 421"/>
                  <a:gd name="T89" fmla="*/ 53 h 162"/>
                  <a:gd name="T90" fmla="*/ 99 w 421"/>
                  <a:gd name="T91" fmla="*/ 84 h 162"/>
                  <a:gd name="T92" fmla="*/ 121 w 421"/>
                  <a:gd name="T93" fmla="*/ 118 h 162"/>
                  <a:gd name="T94" fmla="*/ 99 w 421"/>
                  <a:gd name="T95" fmla="*/ 118 h 162"/>
                  <a:gd name="T96" fmla="*/ 84 w 421"/>
                  <a:gd name="T97" fmla="*/ 93 h 162"/>
                  <a:gd name="T98" fmla="*/ 70 w 421"/>
                  <a:gd name="T99" fmla="*/ 118 h 162"/>
                  <a:gd name="T100" fmla="*/ 51 w 421"/>
                  <a:gd name="T101" fmla="*/ 118 h 162"/>
                  <a:gd name="T102" fmla="*/ 73 w 421"/>
                  <a:gd name="T103" fmla="*/ 82 h 162"/>
                  <a:gd name="T104" fmla="*/ 53 w 421"/>
                  <a:gd name="T105" fmla="*/ 50 h 162"/>
                  <a:gd name="T106" fmla="*/ 76 w 421"/>
                  <a:gd name="T107" fmla="*/ 50 h 162"/>
                  <a:gd name="T108" fmla="*/ 76 w 421"/>
                  <a:gd name="T109" fmla="*/ 53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21" h="162">
                    <a:moveTo>
                      <a:pt x="420" y="161"/>
                    </a:moveTo>
                    <a:lnTo>
                      <a:pt x="420" y="0"/>
                    </a:lnTo>
                    <a:lnTo>
                      <a:pt x="0" y="0"/>
                    </a:lnTo>
                    <a:lnTo>
                      <a:pt x="0" y="161"/>
                    </a:lnTo>
                    <a:lnTo>
                      <a:pt x="420" y="161"/>
                    </a:lnTo>
                    <a:close/>
                    <a:moveTo>
                      <a:pt x="299" y="53"/>
                    </a:moveTo>
                    <a:lnTo>
                      <a:pt x="322" y="53"/>
                    </a:lnTo>
                    <a:lnTo>
                      <a:pt x="333" y="76"/>
                    </a:lnTo>
                    <a:lnTo>
                      <a:pt x="347" y="53"/>
                    </a:lnTo>
                    <a:lnTo>
                      <a:pt x="367" y="53"/>
                    </a:lnTo>
                    <a:lnTo>
                      <a:pt x="344" y="84"/>
                    </a:lnTo>
                    <a:lnTo>
                      <a:pt x="367" y="118"/>
                    </a:lnTo>
                    <a:lnTo>
                      <a:pt x="344" y="118"/>
                    </a:lnTo>
                    <a:lnTo>
                      <a:pt x="330" y="93"/>
                    </a:lnTo>
                    <a:lnTo>
                      <a:pt x="316" y="118"/>
                    </a:lnTo>
                    <a:lnTo>
                      <a:pt x="296" y="118"/>
                    </a:lnTo>
                    <a:lnTo>
                      <a:pt x="319" y="82"/>
                    </a:lnTo>
                    <a:lnTo>
                      <a:pt x="299" y="53"/>
                    </a:lnTo>
                    <a:close/>
                    <a:moveTo>
                      <a:pt x="262" y="101"/>
                    </a:moveTo>
                    <a:lnTo>
                      <a:pt x="279" y="101"/>
                    </a:lnTo>
                    <a:lnTo>
                      <a:pt x="279" y="118"/>
                    </a:lnTo>
                    <a:lnTo>
                      <a:pt x="262" y="118"/>
                    </a:lnTo>
                    <a:lnTo>
                      <a:pt x="262" y="101"/>
                    </a:lnTo>
                    <a:close/>
                    <a:moveTo>
                      <a:pt x="178" y="53"/>
                    </a:moveTo>
                    <a:lnTo>
                      <a:pt x="200" y="53"/>
                    </a:lnTo>
                    <a:lnTo>
                      <a:pt x="211" y="76"/>
                    </a:lnTo>
                    <a:lnTo>
                      <a:pt x="226" y="53"/>
                    </a:lnTo>
                    <a:lnTo>
                      <a:pt x="245" y="53"/>
                    </a:lnTo>
                    <a:lnTo>
                      <a:pt x="223" y="84"/>
                    </a:lnTo>
                    <a:lnTo>
                      <a:pt x="245" y="118"/>
                    </a:lnTo>
                    <a:lnTo>
                      <a:pt x="223" y="118"/>
                    </a:lnTo>
                    <a:lnTo>
                      <a:pt x="209" y="93"/>
                    </a:lnTo>
                    <a:lnTo>
                      <a:pt x="195" y="118"/>
                    </a:lnTo>
                    <a:lnTo>
                      <a:pt x="175" y="118"/>
                    </a:lnTo>
                    <a:lnTo>
                      <a:pt x="197" y="82"/>
                    </a:lnTo>
                    <a:lnTo>
                      <a:pt x="178" y="53"/>
                    </a:lnTo>
                    <a:close/>
                    <a:moveTo>
                      <a:pt x="141" y="101"/>
                    </a:moveTo>
                    <a:lnTo>
                      <a:pt x="158" y="101"/>
                    </a:lnTo>
                    <a:lnTo>
                      <a:pt x="158" y="118"/>
                    </a:lnTo>
                    <a:lnTo>
                      <a:pt x="141" y="118"/>
                    </a:lnTo>
                    <a:lnTo>
                      <a:pt x="141" y="101"/>
                    </a:lnTo>
                    <a:close/>
                    <a:moveTo>
                      <a:pt x="76" y="53"/>
                    </a:moveTo>
                    <a:lnTo>
                      <a:pt x="87" y="76"/>
                    </a:lnTo>
                    <a:lnTo>
                      <a:pt x="101" y="53"/>
                    </a:lnTo>
                    <a:lnTo>
                      <a:pt x="121" y="53"/>
                    </a:lnTo>
                    <a:lnTo>
                      <a:pt x="99" y="84"/>
                    </a:lnTo>
                    <a:lnTo>
                      <a:pt x="121" y="118"/>
                    </a:lnTo>
                    <a:lnTo>
                      <a:pt x="99" y="118"/>
                    </a:lnTo>
                    <a:lnTo>
                      <a:pt x="84" y="93"/>
                    </a:lnTo>
                    <a:lnTo>
                      <a:pt x="70" y="118"/>
                    </a:lnTo>
                    <a:lnTo>
                      <a:pt x="51" y="118"/>
                    </a:lnTo>
                    <a:lnTo>
                      <a:pt x="73" y="82"/>
                    </a:lnTo>
                    <a:lnTo>
                      <a:pt x="53" y="50"/>
                    </a:lnTo>
                    <a:lnTo>
                      <a:pt x="76" y="50"/>
                    </a:lnTo>
                    <a:lnTo>
                      <a:pt x="76" y="53"/>
                    </a:lnTo>
                    <a:close/>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37" name="Freeform 27">
                <a:extLst>
                  <a:ext uri="{FF2B5EF4-FFF2-40B4-BE49-F238E27FC236}">
                    <a16:creationId xmlns:a16="http://schemas.microsoft.com/office/drawing/2014/main" id="{8BA4CB1E-AD07-4910-A177-29F45004B6F6}"/>
                  </a:ext>
                </a:extLst>
              </p:cNvPr>
              <p:cNvSpPr>
                <a:spLocks noChangeArrowheads="1"/>
              </p:cNvSpPr>
              <p:nvPr/>
            </p:nvSpPr>
            <p:spPr bwMode="auto">
              <a:xfrm>
                <a:off x="1911350" y="4603750"/>
                <a:ext cx="150813" cy="58738"/>
              </a:xfrm>
              <a:custGeom>
                <a:avLst/>
                <a:gdLst>
                  <a:gd name="T0" fmla="*/ 420 w 421"/>
                  <a:gd name="T1" fmla="*/ 161 h 162"/>
                  <a:gd name="T2" fmla="*/ 420 w 421"/>
                  <a:gd name="T3" fmla="*/ 0 h 162"/>
                  <a:gd name="T4" fmla="*/ 0 w 421"/>
                  <a:gd name="T5" fmla="*/ 0 h 162"/>
                  <a:gd name="T6" fmla="*/ 0 w 421"/>
                  <a:gd name="T7" fmla="*/ 161 h 162"/>
                  <a:gd name="T8" fmla="*/ 420 w 421"/>
                  <a:gd name="T9" fmla="*/ 161 h 162"/>
                  <a:gd name="T10" fmla="*/ 299 w 421"/>
                  <a:gd name="T11" fmla="*/ 45 h 162"/>
                  <a:gd name="T12" fmla="*/ 322 w 421"/>
                  <a:gd name="T13" fmla="*/ 45 h 162"/>
                  <a:gd name="T14" fmla="*/ 333 w 421"/>
                  <a:gd name="T15" fmla="*/ 68 h 162"/>
                  <a:gd name="T16" fmla="*/ 347 w 421"/>
                  <a:gd name="T17" fmla="*/ 45 h 162"/>
                  <a:gd name="T18" fmla="*/ 367 w 421"/>
                  <a:gd name="T19" fmla="*/ 45 h 162"/>
                  <a:gd name="T20" fmla="*/ 344 w 421"/>
                  <a:gd name="T21" fmla="*/ 76 h 162"/>
                  <a:gd name="T22" fmla="*/ 367 w 421"/>
                  <a:gd name="T23" fmla="*/ 110 h 162"/>
                  <a:gd name="T24" fmla="*/ 344 w 421"/>
                  <a:gd name="T25" fmla="*/ 110 h 162"/>
                  <a:gd name="T26" fmla="*/ 330 w 421"/>
                  <a:gd name="T27" fmla="*/ 85 h 162"/>
                  <a:gd name="T28" fmla="*/ 316 w 421"/>
                  <a:gd name="T29" fmla="*/ 110 h 162"/>
                  <a:gd name="T30" fmla="*/ 296 w 421"/>
                  <a:gd name="T31" fmla="*/ 110 h 162"/>
                  <a:gd name="T32" fmla="*/ 319 w 421"/>
                  <a:gd name="T33" fmla="*/ 74 h 162"/>
                  <a:gd name="T34" fmla="*/ 299 w 421"/>
                  <a:gd name="T35" fmla="*/ 45 h 162"/>
                  <a:gd name="T36" fmla="*/ 262 w 421"/>
                  <a:gd name="T37" fmla="*/ 93 h 162"/>
                  <a:gd name="T38" fmla="*/ 279 w 421"/>
                  <a:gd name="T39" fmla="*/ 93 h 162"/>
                  <a:gd name="T40" fmla="*/ 279 w 421"/>
                  <a:gd name="T41" fmla="*/ 110 h 162"/>
                  <a:gd name="T42" fmla="*/ 262 w 421"/>
                  <a:gd name="T43" fmla="*/ 110 h 162"/>
                  <a:gd name="T44" fmla="*/ 262 w 421"/>
                  <a:gd name="T45" fmla="*/ 93 h 162"/>
                  <a:gd name="T46" fmla="*/ 178 w 421"/>
                  <a:gd name="T47" fmla="*/ 45 h 162"/>
                  <a:gd name="T48" fmla="*/ 200 w 421"/>
                  <a:gd name="T49" fmla="*/ 45 h 162"/>
                  <a:gd name="T50" fmla="*/ 211 w 421"/>
                  <a:gd name="T51" fmla="*/ 68 h 162"/>
                  <a:gd name="T52" fmla="*/ 226 w 421"/>
                  <a:gd name="T53" fmla="*/ 45 h 162"/>
                  <a:gd name="T54" fmla="*/ 245 w 421"/>
                  <a:gd name="T55" fmla="*/ 45 h 162"/>
                  <a:gd name="T56" fmla="*/ 223 w 421"/>
                  <a:gd name="T57" fmla="*/ 76 h 162"/>
                  <a:gd name="T58" fmla="*/ 245 w 421"/>
                  <a:gd name="T59" fmla="*/ 110 h 162"/>
                  <a:gd name="T60" fmla="*/ 223 w 421"/>
                  <a:gd name="T61" fmla="*/ 110 h 162"/>
                  <a:gd name="T62" fmla="*/ 209 w 421"/>
                  <a:gd name="T63" fmla="*/ 85 h 162"/>
                  <a:gd name="T64" fmla="*/ 195 w 421"/>
                  <a:gd name="T65" fmla="*/ 110 h 162"/>
                  <a:gd name="T66" fmla="*/ 175 w 421"/>
                  <a:gd name="T67" fmla="*/ 110 h 162"/>
                  <a:gd name="T68" fmla="*/ 197 w 421"/>
                  <a:gd name="T69" fmla="*/ 74 h 162"/>
                  <a:gd name="T70" fmla="*/ 178 w 421"/>
                  <a:gd name="T71" fmla="*/ 45 h 162"/>
                  <a:gd name="T72" fmla="*/ 141 w 421"/>
                  <a:gd name="T73" fmla="*/ 93 h 162"/>
                  <a:gd name="T74" fmla="*/ 158 w 421"/>
                  <a:gd name="T75" fmla="*/ 93 h 162"/>
                  <a:gd name="T76" fmla="*/ 158 w 421"/>
                  <a:gd name="T77" fmla="*/ 110 h 162"/>
                  <a:gd name="T78" fmla="*/ 141 w 421"/>
                  <a:gd name="T79" fmla="*/ 110 h 162"/>
                  <a:gd name="T80" fmla="*/ 141 w 421"/>
                  <a:gd name="T81" fmla="*/ 93 h 162"/>
                  <a:gd name="T82" fmla="*/ 76 w 421"/>
                  <a:gd name="T83" fmla="*/ 45 h 162"/>
                  <a:gd name="T84" fmla="*/ 87 w 421"/>
                  <a:gd name="T85" fmla="*/ 68 h 162"/>
                  <a:gd name="T86" fmla="*/ 101 w 421"/>
                  <a:gd name="T87" fmla="*/ 45 h 162"/>
                  <a:gd name="T88" fmla="*/ 121 w 421"/>
                  <a:gd name="T89" fmla="*/ 45 h 162"/>
                  <a:gd name="T90" fmla="*/ 99 w 421"/>
                  <a:gd name="T91" fmla="*/ 76 h 162"/>
                  <a:gd name="T92" fmla="*/ 121 w 421"/>
                  <a:gd name="T93" fmla="*/ 110 h 162"/>
                  <a:gd name="T94" fmla="*/ 99 w 421"/>
                  <a:gd name="T95" fmla="*/ 110 h 162"/>
                  <a:gd name="T96" fmla="*/ 87 w 421"/>
                  <a:gd name="T97" fmla="*/ 85 h 162"/>
                  <a:gd name="T98" fmla="*/ 73 w 421"/>
                  <a:gd name="T99" fmla="*/ 110 h 162"/>
                  <a:gd name="T100" fmla="*/ 53 w 421"/>
                  <a:gd name="T101" fmla="*/ 110 h 162"/>
                  <a:gd name="T102" fmla="*/ 76 w 421"/>
                  <a:gd name="T103" fmla="*/ 74 h 162"/>
                  <a:gd name="T104" fmla="*/ 56 w 421"/>
                  <a:gd name="T105" fmla="*/ 43 h 162"/>
                  <a:gd name="T106" fmla="*/ 76 w 421"/>
                  <a:gd name="T107" fmla="*/ 43 h 162"/>
                  <a:gd name="T108" fmla="*/ 76 w 421"/>
                  <a:gd name="T109" fmla="*/ 45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21" h="162">
                    <a:moveTo>
                      <a:pt x="420" y="161"/>
                    </a:moveTo>
                    <a:lnTo>
                      <a:pt x="420" y="0"/>
                    </a:lnTo>
                    <a:lnTo>
                      <a:pt x="0" y="0"/>
                    </a:lnTo>
                    <a:lnTo>
                      <a:pt x="0" y="161"/>
                    </a:lnTo>
                    <a:lnTo>
                      <a:pt x="420" y="161"/>
                    </a:lnTo>
                    <a:close/>
                    <a:moveTo>
                      <a:pt x="299" y="45"/>
                    </a:moveTo>
                    <a:lnTo>
                      <a:pt x="322" y="45"/>
                    </a:lnTo>
                    <a:lnTo>
                      <a:pt x="333" y="68"/>
                    </a:lnTo>
                    <a:lnTo>
                      <a:pt x="347" y="45"/>
                    </a:lnTo>
                    <a:lnTo>
                      <a:pt x="367" y="45"/>
                    </a:lnTo>
                    <a:lnTo>
                      <a:pt x="344" y="76"/>
                    </a:lnTo>
                    <a:lnTo>
                      <a:pt x="367" y="110"/>
                    </a:lnTo>
                    <a:lnTo>
                      <a:pt x="344" y="110"/>
                    </a:lnTo>
                    <a:lnTo>
                      <a:pt x="330" y="85"/>
                    </a:lnTo>
                    <a:lnTo>
                      <a:pt x="316" y="110"/>
                    </a:lnTo>
                    <a:lnTo>
                      <a:pt x="296" y="110"/>
                    </a:lnTo>
                    <a:lnTo>
                      <a:pt x="319" y="74"/>
                    </a:lnTo>
                    <a:lnTo>
                      <a:pt x="299" y="45"/>
                    </a:lnTo>
                    <a:close/>
                    <a:moveTo>
                      <a:pt x="262" y="93"/>
                    </a:moveTo>
                    <a:lnTo>
                      <a:pt x="279" y="93"/>
                    </a:lnTo>
                    <a:lnTo>
                      <a:pt x="279" y="110"/>
                    </a:lnTo>
                    <a:lnTo>
                      <a:pt x="262" y="110"/>
                    </a:lnTo>
                    <a:lnTo>
                      <a:pt x="262" y="93"/>
                    </a:lnTo>
                    <a:close/>
                    <a:moveTo>
                      <a:pt x="178" y="45"/>
                    </a:moveTo>
                    <a:lnTo>
                      <a:pt x="200" y="45"/>
                    </a:lnTo>
                    <a:lnTo>
                      <a:pt x="211" y="68"/>
                    </a:lnTo>
                    <a:lnTo>
                      <a:pt x="226" y="45"/>
                    </a:lnTo>
                    <a:lnTo>
                      <a:pt x="245" y="45"/>
                    </a:lnTo>
                    <a:lnTo>
                      <a:pt x="223" y="76"/>
                    </a:lnTo>
                    <a:lnTo>
                      <a:pt x="245" y="110"/>
                    </a:lnTo>
                    <a:lnTo>
                      <a:pt x="223" y="110"/>
                    </a:lnTo>
                    <a:lnTo>
                      <a:pt x="209" y="85"/>
                    </a:lnTo>
                    <a:lnTo>
                      <a:pt x="195" y="110"/>
                    </a:lnTo>
                    <a:lnTo>
                      <a:pt x="175" y="110"/>
                    </a:lnTo>
                    <a:lnTo>
                      <a:pt x="197" y="74"/>
                    </a:lnTo>
                    <a:lnTo>
                      <a:pt x="178" y="45"/>
                    </a:lnTo>
                    <a:close/>
                    <a:moveTo>
                      <a:pt x="141" y="93"/>
                    </a:moveTo>
                    <a:lnTo>
                      <a:pt x="158" y="93"/>
                    </a:lnTo>
                    <a:lnTo>
                      <a:pt x="158" y="110"/>
                    </a:lnTo>
                    <a:lnTo>
                      <a:pt x="141" y="110"/>
                    </a:lnTo>
                    <a:lnTo>
                      <a:pt x="141" y="93"/>
                    </a:lnTo>
                    <a:close/>
                    <a:moveTo>
                      <a:pt x="76" y="45"/>
                    </a:moveTo>
                    <a:lnTo>
                      <a:pt x="87" y="68"/>
                    </a:lnTo>
                    <a:lnTo>
                      <a:pt x="101" y="45"/>
                    </a:lnTo>
                    <a:lnTo>
                      <a:pt x="121" y="45"/>
                    </a:lnTo>
                    <a:lnTo>
                      <a:pt x="99" y="76"/>
                    </a:lnTo>
                    <a:lnTo>
                      <a:pt x="121" y="110"/>
                    </a:lnTo>
                    <a:lnTo>
                      <a:pt x="99" y="110"/>
                    </a:lnTo>
                    <a:lnTo>
                      <a:pt x="87" y="85"/>
                    </a:lnTo>
                    <a:lnTo>
                      <a:pt x="73" y="110"/>
                    </a:lnTo>
                    <a:lnTo>
                      <a:pt x="53" y="110"/>
                    </a:lnTo>
                    <a:lnTo>
                      <a:pt x="76" y="74"/>
                    </a:lnTo>
                    <a:lnTo>
                      <a:pt x="56" y="43"/>
                    </a:lnTo>
                    <a:lnTo>
                      <a:pt x="76" y="43"/>
                    </a:lnTo>
                    <a:lnTo>
                      <a:pt x="76" y="45"/>
                    </a:lnTo>
                    <a:close/>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38" name="Freeform 28">
                <a:extLst>
                  <a:ext uri="{FF2B5EF4-FFF2-40B4-BE49-F238E27FC236}">
                    <a16:creationId xmlns:a16="http://schemas.microsoft.com/office/drawing/2014/main" id="{966BE9F8-5AD8-4112-969C-FEDA3B957EBD}"/>
                  </a:ext>
                </a:extLst>
              </p:cNvPr>
              <p:cNvSpPr>
                <a:spLocks noChangeArrowheads="1"/>
              </p:cNvSpPr>
              <p:nvPr/>
            </p:nvSpPr>
            <p:spPr bwMode="auto">
              <a:xfrm>
                <a:off x="1836738" y="4603750"/>
                <a:ext cx="55562" cy="58738"/>
              </a:xfrm>
              <a:custGeom>
                <a:avLst/>
                <a:gdLst>
                  <a:gd name="T0" fmla="*/ 77 w 156"/>
                  <a:gd name="T1" fmla="*/ 161 h 162"/>
                  <a:gd name="T2" fmla="*/ 0 w 156"/>
                  <a:gd name="T3" fmla="*/ 161 h 162"/>
                  <a:gd name="T4" fmla="*/ 0 w 156"/>
                  <a:gd name="T5" fmla="*/ 0 h 162"/>
                  <a:gd name="T6" fmla="*/ 155 w 156"/>
                  <a:gd name="T7" fmla="*/ 0 h 162"/>
                  <a:gd name="T8" fmla="*/ 155 w 156"/>
                  <a:gd name="T9" fmla="*/ 161 h 162"/>
                  <a:gd name="T10" fmla="*/ 77 w 156"/>
                  <a:gd name="T11" fmla="*/ 161 h 162"/>
                </a:gdLst>
                <a:ahLst/>
                <a:cxnLst>
                  <a:cxn ang="0">
                    <a:pos x="T0" y="T1"/>
                  </a:cxn>
                  <a:cxn ang="0">
                    <a:pos x="T2" y="T3"/>
                  </a:cxn>
                  <a:cxn ang="0">
                    <a:pos x="T4" y="T5"/>
                  </a:cxn>
                  <a:cxn ang="0">
                    <a:pos x="T6" y="T7"/>
                  </a:cxn>
                  <a:cxn ang="0">
                    <a:pos x="T8" y="T9"/>
                  </a:cxn>
                  <a:cxn ang="0">
                    <a:pos x="T10" y="T11"/>
                  </a:cxn>
                </a:cxnLst>
                <a:rect l="0" t="0" r="r" b="b"/>
                <a:pathLst>
                  <a:path w="156" h="162">
                    <a:moveTo>
                      <a:pt x="77" y="161"/>
                    </a:moveTo>
                    <a:lnTo>
                      <a:pt x="0" y="161"/>
                    </a:lnTo>
                    <a:lnTo>
                      <a:pt x="0" y="0"/>
                    </a:lnTo>
                    <a:lnTo>
                      <a:pt x="155" y="0"/>
                    </a:lnTo>
                    <a:lnTo>
                      <a:pt x="155" y="161"/>
                    </a:lnTo>
                    <a:lnTo>
                      <a:pt x="77" y="161"/>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39" name="Freeform 161">
                <a:extLst>
                  <a:ext uri="{FF2B5EF4-FFF2-40B4-BE49-F238E27FC236}">
                    <a16:creationId xmlns:a16="http://schemas.microsoft.com/office/drawing/2014/main" id="{9939B7E1-EC3A-4B46-994F-55ED8AFFA065}"/>
                  </a:ext>
                </a:extLst>
              </p:cNvPr>
              <p:cNvSpPr>
                <a:spLocks noChangeArrowheads="1"/>
              </p:cNvSpPr>
              <p:nvPr/>
            </p:nvSpPr>
            <p:spPr bwMode="auto">
              <a:xfrm>
                <a:off x="1836738" y="4440238"/>
                <a:ext cx="55562" cy="58737"/>
              </a:xfrm>
              <a:custGeom>
                <a:avLst/>
                <a:gdLst>
                  <a:gd name="T0" fmla="*/ 77 w 156"/>
                  <a:gd name="T1" fmla="*/ 161 h 162"/>
                  <a:gd name="T2" fmla="*/ 0 w 156"/>
                  <a:gd name="T3" fmla="*/ 161 h 162"/>
                  <a:gd name="T4" fmla="*/ 0 w 156"/>
                  <a:gd name="T5" fmla="*/ 0 h 162"/>
                  <a:gd name="T6" fmla="*/ 155 w 156"/>
                  <a:gd name="T7" fmla="*/ 0 h 162"/>
                  <a:gd name="T8" fmla="*/ 155 w 156"/>
                  <a:gd name="T9" fmla="*/ 161 h 162"/>
                  <a:gd name="T10" fmla="*/ 77 w 156"/>
                  <a:gd name="T11" fmla="*/ 161 h 162"/>
                </a:gdLst>
                <a:ahLst/>
                <a:cxnLst>
                  <a:cxn ang="0">
                    <a:pos x="T0" y="T1"/>
                  </a:cxn>
                  <a:cxn ang="0">
                    <a:pos x="T2" y="T3"/>
                  </a:cxn>
                  <a:cxn ang="0">
                    <a:pos x="T4" y="T5"/>
                  </a:cxn>
                  <a:cxn ang="0">
                    <a:pos x="T6" y="T7"/>
                  </a:cxn>
                  <a:cxn ang="0">
                    <a:pos x="T8" y="T9"/>
                  </a:cxn>
                  <a:cxn ang="0">
                    <a:pos x="T10" y="T11"/>
                  </a:cxn>
                </a:cxnLst>
                <a:rect l="0" t="0" r="r" b="b"/>
                <a:pathLst>
                  <a:path w="156" h="162">
                    <a:moveTo>
                      <a:pt x="77" y="161"/>
                    </a:moveTo>
                    <a:lnTo>
                      <a:pt x="0" y="161"/>
                    </a:lnTo>
                    <a:lnTo>
                      <a:pt x="0" y="0"/>
                    </a:lnTo>
                    <a:lnTo>
                      <a:pt x="155" y="0"/>
                    </a:lnTo>
                    <a:lnTo>
                      <a:pt x="155" y="161"/>
                    </a:lnTo>
                    <a:lnTo>
                      <a:pt x="77" y="161"/>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40" name="Freeform 162">
                <a:extLst>
                  <a:ext uri="{FF2B5EF4-FFF2-40B4-BE49-F238E27FC236}">
                    <a16:creationId xmlns:a16="http://schemas.microsoft.com/office/drawing/2014/main" id="{248DFA25-95CB-46B5-9DA8-3994E7CE3E8D}"/>
                  </a:ext>
                </a:extLst>
              </p:cNvPr>
              <p:cNvSpPr>
                <a:spLocks noChangeArrowheads="1"/>
              </p:cNvSpPr>
              <p:nvPr/>
            </p:nvSpPr>
            <p:spPr bwMode="auto">
              <a:xfrm>
                <a:off x="1911350" y="4440238"/>
                <a:ext cx="150813" cy="58737"/>
              </a:xfrm>
              <a:custGeom>
                <a:avLst/>
                <a:gdLst>
                  <a:gd name="T0" fmla="*/ 420 w 421"/>
                  <a:gd name="T1" fmla="*/ 161 h 162"/>
                  <a:gd name="T2" fmla="*/ 420 w 421"/>
                  <a:gd name="T3" fmla="*/ 0 h 162"/>
                  <a:gd name="T4" fmla="*/ 0 w 421"/>
                  <a:gd name="T5" fmla="*/ 0 h 162"/>
                  <a:gd name="T6" fmla="*/ 0 w 421"/>
                  <a:gd name="T7" fmla="*/ 161 h 162"/>
                  <a:gd name="T8" fmla="*/ 420 w 421"/>
                  <a:gd name="T9" fmla="*/ 161 h 162"/>
                  <a:gd name="T10" fmla="*/ 299 w 421"/>
                  <a:gd name="T11" fmla="*/ 62 h 162"/>
                  <a:gd name="T12" fmla="*/ 322 w 421"/>
                  <a:gd name="T13" fmla="*/ 62 h 162"/>
                  <a:gd name="T14" fmla="*/ 333 w 421"/>
                  <a:gd name="T15" fmla="*/ 85 h 162"/>
                  <a:gd name="T16" fmla="*/ 347 w 421"/>
                  <a:gd name="T17" fmla="*/ 62 h 162"/>
                  <a:gd name="T18" fmla="*/ 367 w 421"/>
                  <a:gd name="T19" fmla="*/ 62 h 162"/>
                  <a:gd name="T20" fmla="*/ 344 w 421"/>
                  <a:gd name="T21" fmla="*/ 93 h 162"/>
                  <a:gd name="T22" fmla="*/ 367 w 421"/>
                  <a:gd name="T23" fmla="*/ 127 h 162"/>
                  <a:gd name="T24" fmla="*/ 344 w 421"/>
                  <a:gd name="T25" fmla="*/ 127 h 162"/>
                  <a:gd name="T26" fmla="*/ 330 w 421"/>
                  <a:gd name="T27" fmla="*/ 102 h 162"/>
                  <a:gd name="T28" fmla="*/ 316 w 421"/>
                  <a:gd name="T29" fmla="*/ 127 h 162"/>
                  <a:gd name="T30" fmla="*/ 296 w 421"/>
                  <a:gd name="T31" fmla="*/ 127 h 162"/>
                  <a:gd name="T32" fmla="*/ 319 w 421"/>
                  <a:gd name="T33" fmla="*/ 90 h 162"/>
                  <a:gd name="T34" fmla="*/ 299 w 421"/>
                  <a:gd name="T35" fmla="*/ 62 h 162"/>
                  <a:gd name="T36" fmla="*/ 262 w 421"/>
                  <a:gd name="T37" fmla="*/ 110 h 162"/>
                  <a:gd name="T38" fmla="*/ 279 w 421"/>
                  <a:gd name="T39" fmla="*/ 110 h 162"/>
                  <a:gd name="T40" fmla="*/ 279 w 421"/>
                  <a:gd name="T41" fmla="*/ 127 h 162"/>
                  <a:gd name="T42" fmla="*/ 262 w 421"/>
                  <a:gd name="T43" fmla="*/ 127 h 162"/>
                  <a:gd name="T44" fmla="*/ 262 w 421"/>
                  <a:gd name="T45" fmla="*/ 110 h 162"/>
                  <a:gd name="T46" fmla="*/ 178 w 421"/>
                  <a:gd name="T47" fmla="*/ 62 h 162"/>
                  <a:gd name="T48" fmla="*/ 200 w 421"/>
                  <a:gd name="T49" fmla="*/ 62 h 162"/>
                  <a:gd name="T50" fmla="*/ 211 w 421"/>
                  <a:gd name="T51" fmla="*/ 85 h 162"/>
                  <a:gd name="T52" fmla="*/ 226 w 421"/>
                  <a:gd name="T53" fmla="*/ 62 h 162"/>
                  <a:gd name="T54" fmla="*/ 245 w 421"/>
                  <a:gd name="T55" fmla="*/ 62 h 162"/>
                  <a:gd name="T56" fmla="*/ 223 w 421"/>
                  <a:gd name="T57" fmla="*/ 93 h 162"/>
                  <a:gd name="T58" fmla="*/ 245 w 421"/>
                  <a:gd name="T59" fmla="*/ 127 h 162"/>
                  <a:gd name="T60" fmla="*/ 223 w 421"/>
                  <a:gd name="T61" fmla="*/ 127 h 162"/>
                  <a:gd name="T62" fmla="*/ 209 w 421"/>
                  <a:gd name="T63" fmla="*/ 102 h 162"/>
                  <a:gd name="T64" fmla="*/ 195 w 421"/>
                  <a:gd name="T65" fmla="*/ 127 h 162"/>
                  <a:gd name="T66" fmla="*/ 175 w 421"/>
                  <a:gd name="T67" fmla="*/ 127 h 162"/>
                  <a:gd name="T68" fmla="*/ 197 w 421"/>
                  <a:gd name="T69" fmla="*/ 90 h 162"/>
                  <a:gd name="T70" fmla="*/ 178 w 421"/>
                  <a:gd name="T71" fmla="*/ 62 h 162"/>
                  <a:gd name="T72" fmla="*/ 141 w 421"/>
                  <a:gd name="T73" fmla="*/ 110 h 162"/>
                  <a:gd name="T74" fmla="*/ 158 w 421"/>
                  <a:gd name="T75" fmla="*/ 110 h 162"/>
                  <a:gd name="T76" fmla="*/ 158 w 421"/>
                  <a:gd name="T77" fmla="*/ 127 h 162"/>
                  <a:gd name="T78" fmla="*/ 141 w 421"/>
                  <a:gd name="T79" fmla="*/ 127 h 162"/>
                  <a:gd name="T80" fmla="*/ 141 w 421"/>
                  <a:gd name="T81" fmla="*/ 110 h 162"/>
                  <a:gd name="T82" fmla="*/ 76 w 421"/>
                  <a:gd name="T83" fmla="*/ 62 h 162"/>
                  <a:gd name="T84" fmla="*/ 87 w 421"/>
                  <a:gd name="T85" fmla="*/ 85 h 162"/>
                  <a:gd name="T86" fmla="*/ 101 w 421"/>
                  <a:gd name="T87" fmla="*/ 62 h 162"/>
                  <a:gd name="T88" fmla="*/ 121 w 421"/>
                  <a:gd name="T89" fmla="*/ 62 h 162"/>
                  <a:gd name="T90" fmla="*/ 99 w 421"/>
                  <a:gd name="T91" fmla="*/ 93 h 162"/>
                  <a:gd name="T92" fmla="*/ 121 w 421"/>
                  <a:gd name="T93" fmla="*/ 127 h 162"/>
                  <a:gd name="T94" fmla="*/ 99 w 421"/>
                  <a:gd name="T95" fmla="*/ 127 h 162"/>
                  <a:gd name="T96" fmla="*/ 84 w 421"/>
                  <a:gd name="T97" fmla="*/ 102 h 162"/>
                  <a:gd name="T98" fmla="*/ 70 w 421"/>
                  <a:gd name="T99" fmla="*/ 127 h 162"/>
                  <a:gd name="T100" fmla="*/ 51 w 421"/>
                  <a:gd name="T101" fmla="*/ 127 h 162"/>
                  <a:gd name="T102" fmla="*/ 73 w 421"/>
                  <a:gd name="T103" fmla="*/ 90 h 162"/>
                  <a:gd name="T104" fmla="*/ 53 w 421"/>
                  <a:gd name="T105" fmla="*/ 59 h 162"/>
                  <a:gd name="T106" fmla="*/ 76 w 421"/>
                  <a:gd name="T107" fmla="*/ 59 h 162"/>
                  <a:gd name="T108" fmla="*/ 76 w 421"/>
                  <a:gd name="T109" fmla="*/ 6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21" h="162">
                    <a:moveTo>
                      <a:pt x="420" y="161"/>
                    </a:moveTo>
                    <a:lnTo>
                      <a:pt x="420" y="0"/>
                    </a:lnTo>
                    <a:lnTo>
                      <a:pt x="0" y="0"/>
                    </a:lnTo>
                    <a:lnTo>
                      <a:pt x="0" y="161"/>
                    </a:lnTo>
                    <a:lnTo>
                      <a:pt x="420" y="161"/>
                    </a:lnTo>
                    <a:close/>
                    <a:moveTo>
                      <a:pt x="299" y="62"/>
                    </a:moveTo>
                    <a:lnTo>
                      <a:pt x="322" y="62"/>
                    </a:lnTo>
                    <a:lnTo>
                      <a:pt x="333" y="85"/>
                    </a:lnTo>
                    <a:lnTo>
                      <a:pt x="347" y="62"/>
                    </a:lnTo>
                    <a:lnTo>
                      <a:pt x="367" y="62"/>
                    </a:lnTo>
                    <a:lnTo>
                      <a:pt x="344" y="93"/>
                    </a:lnTo>
                    <a:lnTo>
                      <a:pt x="367" y="127"/>
                    </a:lnTo>
                    <a:lnTo>
                      <a:pt x="344" y="127"/>
                    </a:lnTo>
                    <a:lnTo>
                      <a:pt x="330" y="102"/>
                    </a:lnTo>
                    <a:lnTo>
                      <a:pt x="316" y="127"/>
                    </a:lnTo>
                    <a:lnTo>
                      <a:pt x="296" y="127"/>
                    </a:lnTo>
                    <a:lnTo>
                      <a:pt x="319" y="90"/>
                    </a:lnTo>
                    <a:lnTo>
                      <a:pt x="299" y="62"/>
                    </a:lnTo>
                    <a:close/>
                    <a:moveTo>
                      <a:pt x="262" y="110"/>
                    </a:moveTo>
                    <a:lnTo>
                      <a:pt x="279" y="110"/>
                    </a:lnTo>
                    <a:lnTo>
                      <a:pt x="279" y="127"/>
                    </a:lnTo>
                    <a:lnTo>
                      <a:pt x="262" y="127"/>
                    </a:lnTo>
                    <a:lnTo>
                      <a:pt x="262" y="110"/>
                    </a:lnTo>
                    <a:close/>
                    <a:moveTo>
                      <a:pt x="178" y="62"/>
                    </a:moveTo>
                    <a:lnTo>
                      <a:pt x="200" y="62"/>
                    </a:lnTo>
                    <a:lnTo>
                      <a:pt x="211" y="85"/>
                    </a:lnTo>
                    <a:lnTo>
                      <a:pt x="226" y="62"/>
                    </a:lnTo>
                    <a:lnTo>
                      <a:pt x="245" y="62"/>
                    </a:lnTo>
                    <a:lnTo>
                      <a:pt x="223" y="93"/>
                    </a:lnTo>
                    <a:lnTo>
                      <a:pt x="245" y="127"/>
                    </a:lnTo>
                    <a:lnTo>
                      <a:pt x="223" y="127"/>
                    </a:lnTo>
                    <a:lnTo>
                      <a:pt x="209" y="102"/>
                    </a:lnTo>
                    <a:lnTo>
                      <a:pt x="195" y="127"/>
                    </a:lnTo>
                    <a:lnTo>
                      <a:pt x="175" y="127"/>
                    </a:lnTo>
                    <a:lnTo>
                      <a:pt x="197" y="90"/>
                    </a:lnTo>
                    <a:lnTo>
                      <a:pt x="178" y="62"/>
                    </a:lnTo>
                    <a:close/>
                    <a:moveTo>
                      <a:pt x="141" y="110"/>
                    </a:moveTo>
                    <a:lnTo>
                      <a:pt x="158" y="110"/>
                    </a:lnTo>
                    <a:lnTo>
                      <a:pt x="158" y="127"/>
                    </a:lnTo>
                    <a:lnTo>
                      <a:pt x="141" y="127"/>
                    </a:lnTo>
                    <a:lnTo>
                      <a:pt x="141" y="110"/>
                    </a:lnTo>
                    <a:close/>
                    <a:moveTo>
                      <a:pt x="76" y="62"/>
                    </a:moveTo>
                    <a:lnTo>
                      <a:pt x="87" y="85"/>
                    </a:lnTo>
                    <a:lnTo>
                      <a:pt x="101" y="62"/>
                    </a:lnTo>
                    <a:lnTo>
                      <a:pt x="121" y="62"/>
                    </a:lnTo>
                    <a:lnTo>
                      <a:pt x="99" y="93"/>
                    </a:lnTo>
                    <a:lnTo>
                      <a:pt x="121" y="127"/>
                    </a:lnTo>
                    <a:lnTo>
                      <a:pt x="99" y="127"/>
                    </a:lnTo>
                    <a:lnTo>
                      <a:pt x="84" y="102"/>
                    </a:lnTo>
                    <a:lnTo>
                      <a:pt x="70" y="127"/>
                    </a:lnTo>
                    <a:lnTo>
                      <a:pt x="51" y="127"/>
                    </a:lnTo>
                    <a:lnTo>
                      <a:pt x="73" y="90"/>
                    </a:lnTo>
                    <a:lnTo>
                      <a:pt x="53" y="59"/>
                    </a:lnTo>
                    <a:lnTo>
                      <a:pt x="76" y="59"/>
                    </a:lnTo>
                    <a:lnTo>
                      <a:pt x="76" y="62"/>
                    </a:lnTo>
                    <a:close/>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41" name="Freeform 163">
                <a:extLst>
                  <a:ext uri="{FF2B5EF4-FFF2-40B4-BE49-F238E27FC236}">
                    <a16:creationId xmlns:a16="http://schemas.microsoft.com/office/drawing/2014/main" id="{DED90AEE-51C5-4F3A-B31B-03A17AC84251}"/>
                  </a:ext>
                </a:extLst>
              </p:cNvPr>
              <p:cNvSpPr>
                <a:spLocks noChangeArrowheads="1"/>
              </p:cNvSpPr>
              <p:nvPr/>
            </p:nvSpPr>
            <p:spPr bwMode="auto">
              <a:xfrm>
                <a:off x="1836738" y="4522788"/>
                <a:ext cx="55562" cy="58737"/>
              </a:xfrm>
              <a:custGeom>
                <a:avLst/>
                <a:gdLst>
                  <a:gd name="T0" fmla="*/ 77 w 156"/>
                  <a:gd name="T1" fmla="*/ 161 h 162"/>
                  <a:gd name="T2" fmla="*/ 0 w 156"/>
                  <a:gd name="T3" fmla="*/ 161 h 162"/>
                  <a:gd name="T4" fmla="*/ 0 w 156"/>
                  <a:gd name="T5" fmla="*/ 0 h 162"/>
                  <a:gd name="T6" fmla="*/ 155 w 156"/>
                  <a:gd name="T7" fmla="*/ 0 h 162"/>
                  <a:gd name="T8" fmla="*/ 155 w 156"/>
                  <a:gd name="T9" fmla="*/ 161 h 162"/>
                  <a:gd name="T10" fmla="*/ 77 w 156"/>
                  <a:gd name="T11" fmla="*/ 161 h 162"/>
                </a:gdLst>
                <a:ahLst/>
                <a:cxnLst>
                  <a:cxn ang="0">
                    <a:pos x="T0" y="T1"/>
                  </a:cxn>
                  <a:cxn ang="0">
                    <a:pos x="T2" y="T3"/>
                  </a:cxn>
                  <a:cxn ang="0">
                    <a:pos x="T4" y="T5"/>
                  </a:cxn>
                  <a:cxn ang="0">
                    <a:pos x="T6" y="T7"/>
                  </a:cxn>
                  <a:cxn ang="0">
                    <a:pos x="T8" y="T9"/>
                  </a:cxn>
                  <a:cxn ang="0">
                    <a:pos x="T10" y="T11"/>
                  </a:cxn>
                </a:cxnLst>
                <a:rect l="0" t="0" r="r" b="b"/>
                <a:pathLst>
                  <a:path w="156" h="162">
                    <a:moveTo>
                      <a:pt x="77" y="161"/>
                    </a:moveTo>
                    <a:lnTo>
                      <a:pt x="0" y="161"/>
                    </a:lnTo>
                    <a:lnTo>
                      <a:pt x="0" y="0"/>
                    </a:lnTo>
                    <a:lnTo>
                      <a:pt x="155" y="0"/>
                    </a:lnTo>
                    <a:lnTo>
                      <a:pt x="155" y="161"/>
                    </a:lnTo>
                    <a:lnTo>
                      <a:pt x="77" y="161"/>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42" name="Freeform 164">
                <a:extLst>
                  <a:ext uri="{FF2B5EF4-FFF2-40B4-BE49-F238E27FC236}">
                    <a16:creationId xmlns:a16="http://schemas.microsoft.com/office/drawing/2014/main" id="{B9933607-397E-41BF-8FB8-C5DEEA8418B0}"/>
                  </a:ext>
                </a:extLst>
              </p:cNvPr>
              <p:cNvSpPr>
                <a:spLocks noChangeArrowheads="1"/>
              </p:cNvSpPr>
              <p:nvPr/>
            </p:nvSpPr>
            <p:spPr bwMode="auto">
              <a:xfrm>
                <a:off x="1911350" y="4522788"/>
                <a:ext cx="150813" cy="58737"/>
              </a:xfrm>
              <a:custGeom>
                <a:avLst/>
                <a:gdLst>
                  <a:gd name="T0" fmla="*/ 420 w 421"/>
                  <a:gd name="T1" fmla="*/ 161 h 162"/>
                  <a:gd name="T2" fmla="*/ 420 w 421"/>
                  <a:gd name="T3" fmla="*/ 0 h 162"/>
                  <a:gd name="T4" fmla="*/ 0 w 421"/>
                  <a:gd name="T5" fmla="*/ 0 h 162"/>
                  <a:gd name="T6" fmla="*/ 0 w 421"/>
                  <a:gd name="T7" fmla="*/ 161 h 162"/>
                  <a:gd name="T8" fmla="*/ 420 w 421"/>
                  <a:gd name="T9" fmla="*/ 161 h 162"/>
                  <a:gd name="T10" fmla="*/ 299 w 421"/>
                  <a:gd name="T11" fmla="*/ 53 h 162"/>
                  <a:gd name="T12" fmla="*/ 322 w 421"/>
                  <a:gd name="T13" fmla="*/ 53 h 162"/>
                  <a:gd name="T14" fmla="*/ 333 w 421"/>
                  <a:gd name="T15" fmla="*/ 76 h 162"/>
                  <a:gd name="T16" fmla="*/ 347 w 421"/>
                  <a:gd name="T17" fmla="*/ 53 h 162"/>
                  <a:gd name="T18" fmla="*/ 367 w 421"/>
                  <a:gd name="T19" fmla="*/ 53 h 162"/>
                  <a:gd name="T20" fmla="*/ 344 w 421"/>
                  <a:gd name="T21" fmla="*/ 84 h 162"/>
                  <a:gd name="T22" fmla="*/ 367 w 421"/>
                  <a:gd name="T23" fmla="*/ 118 h 162"/>
                  <a:gd name="T24" fmla="*/ 344 w 421"/>
                  <a:gd name="T25" fmla="*/ 118 h 162"/>
                  <a:gd name="T26" fmla="*/ 330 w 421"/>
                  <a:gd name="T27" fmla="*/ 93 h 162"/>
                  <a:gd name="T28" fmla="*/ 316 w 421"/>
                  <a:gd name="T29" fmla="*/ 118 h 162"/>
                  <a:gd name="T30" fmla="*/ 296 w 421"/>
                  <a:gd name="T31" fmla="*/ 118 h 162"/>
                  <a:gd name="T32" fmla="*/ 319 w 421"/>
                  <a:gd name="T33" fmla="*/ 82 h 162"/>
                  <a:gd name="T34" fmla="*/ 299 w 421"/>
                  <a:gd name="T35" fmla="*/ 53 h 162"/>
                  <a:gd name="T36" fmla="*/ 262 w 421"/>
                  <a:gd name="T37" fmla="*/ 101 h 162"/>
                  <a:gd name="T38" fmla="*/ 279 w 421"/>
                  <a:gd name="T39" fmla="*/ 101 h 162"/>
                  <a:gd name="T40" fmla="*/ 279 w 421"/>
                  <a:gd name="T41" fmla="*/ 118 h 162"/>
                  <a:gd name="T42" fmla="*/ 262 w 421"/>
                  <a:gd name="T43" fmla="*/ 118 h 162"/>
                  <a:gd name="T44" fmla="*/ 262 w 421"/>
                  <a:gd name="T45" fmla="*/ 101 h 162"/>
                  <a:gd name="T46" fmla="*/ 178 w 421"/>
                  <a:gd name="T47" fmla="*/ 53 h 162"/>
                  <a:gd name="T48" fmla="*/ 200 w 421"/>
                  <a:gd name="T49" fmla="*/ 53 h 162"/>
                  <a:gd name="T50" fmla="*/ 211 w 421"/>
                  <a:gd name="T51" fmla="*/ 76 h 162"/>
                  <a:gd name="T52" fmla="*/ 226 w 421"/>
                  <a:gd name="T53" fmla="*/ 53 h 162"/>
                  <a:gd name="T54" fmla="*/ 245 w 421"/>
                  <a:gd name="T55" fmla="*/ 53 h 162"/>
                  <a:gd name="T56" fmla="*/ 223 w 421"/>
                  <a:gd name="T57" fmla="*/ 84 h 162"/>
                  <a:gd name="T58" fmla="*/ 245 w 421"/>
                  <a:gd name="T59" fmla="*/ 118 h 162"/>
                  <a:gd name="T60" fmla="*/ 223 w 421"/>
                  <a:gd name="T61" fmla="*/ 118 h 162"/>
                  <a:gd name="T62" fmla="*/ 209 w 421"/>
                  <a:gd name="T63" fmla="*/ 93 h 162"/>
                  <a:gd name="T64" fmla="*/ 195 w 421"/>
                  <a:gd name="T65" fmla="*/ 118 h 162"/>
                  <a:gd name="T66" fmla="*/ 175 w 421"/>
                  <a:gd name="T67" fmla="*/ 118 h 162"/>
                  <a:gd name="T68" fmla="*/ 197 w 421"/>
                  <a:gd name="T69" fmla="*/ 82 h 162"/>
                  <a:gd name="T70" fmla="*/ 178 w 421"/>
                  <a:gd name="T71" fmla="*/ 53 h 162"/>
                  <a:gd name="T72" fmla="*/ 141 w 421"/>
                  <a:gd name="T73" fmla="*/ 101 h 162"/>
                  <a:gd name="T74" fmla="*/ 158 w 421"/>
                  <a:gd name="T75" fmla="*/ 101 h 162"/>
                  <a:gd name="T76" fmla="*/ 158 w 421"/>
                  <a:gd name="T77" fmla="*/ 118 h 162"/>
                  <a:gd name="T78" fmla="*/ 141 w 421"/>
                  <a:gd name="T79" fmla="*/ 118 h 162"/>
                  <a:gd name="T80" fmla="*/ 141 w 421"/>
                  <a:gd name="T81" fmla="*/ 101 h 162"/>
                  <a:gd name="T82" fmla="*/ 76 w 421"/>
                  <a:gd name="T83" fmla="*/ 53 h 162"/>
                  <a:gd name="T84" fmla="*/ 87 w 421"/>
                  <a:gd name="T85" fmla="*/ 76 h 162"/>
                  <a:gd name="T86" fmla="*/ 101 w 421"/>
                  <a:gd name="T87" fmla="*/ 53 h 162"/>
                  <a:gd name="T88" fmla="*/ 121 w 421"/>
                  <a:gd name="T89" fmla="*/ 53 h 162"/>
                  <a:gd name="T90" fmla="*/ 99 w 421"/>
                  <a:gd name="T91" fmla="*/ 84 h 162"/>
                  <a:gd name="T92" fmla="*/ 121 w 421"/>
                  <a:gd name="T93" fmla="*/ 118 h 162"/>
                  <a:gd name="T94" fmla="*/ 99 w 421"/>
                  <a:gd name="T95" fmla="*/ 118 h 162"/>
                  <a:gd name="T96" fmla="*/ 84 w 421"/>
                  <a:gd name="T97" fmla="*/ 93 h 162"/>
                  <a:gd name="T98" fmla="*/ 70 w 421"/>
                  <a:gd name="T99" fmla="*/ 118 h 162"/>
                  <a:gd name="T100" fmla="*/ 51 w 421"/>
                  <a:gd name="T101" fmla="*/ 118 h 162"/>
                  <a:gd name="T102" fmla="*/ 73 w 421"/>
                  <a:gd name="T103" fmla="*/ 82 h 162"/>
                  <a:gd name="T104" fmla="*/ 53 w 421"/>
                  <a:gd name="T105" fmla="*/ 50 h 162"/>
                  <a:gd name="T106" fmla="*/ 76 w 421"/>
                  <a:gd name="T107" fmla="*/ 50 h 162"/>
                  <a:gd name="T108" fmla="*/ 76 w 421"/>
                  <a:gd name="T109" fmla="*/ 53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21" h="162">
                    <a:moveTo>
                      <a:pt x="420" y="161"/>
                    </a:moveTo>
                    <a:lnTo>
                      <a:pt x="420" y="0"/>
                    </a:lnTo>
                    <a:lnTo>
                      <a:pt x="0" y="0"/>
                    </a:lnTo>
                    <a:lnTo>
                      <a:pt x="0" y="161"/>
                    </a:lnTo>
                    <a:lnTo>
                      <a:pt x="420" y="161"/>
                    </a:lnTo>
                    <a:close/>
                    <a:moveTo>
                      <a:pt x="299" y="53"/>
                    </a:moveTo>
                    <a:lnTo>
                      <a:pt x="322" y="53"/>
                    </a:lnTo>
                    <a:lnTo>
                      <a:pt x="333" y="76"/>
                    </a:lnTo>
                    <a:lnTo>
                      <a:pt x="347" y="53"/>
                    </a:lnTo>
                    <a:lnTo>
                      <a:pt x="367" y="53"/>
                    </a:lnTo>
                    <a:lnTo>
                      <a:pt x="344" y="84"/>
                    </a:lnTo>
                    <a:lnTo>
                      <a:pt x="367" y="118"/>
                    </a:lnTo>
                    <a:lnTo>
                      <a:pt x="344" y="118"/>
                    </a:lnTo>
                    <a:lnTo>
                      <a:pt x="330" y="93"/>
                    </a:lnTo>
                    <a:lnTo>
                      <a:pt x="316" y="118"/>
                    </a:lnTo>
                    <a:lnTo>
                      <a:pt x="296" y="118"/>
                    </a:lnTo>
                    <a:lnTo>
                      <a:pt x="319" y="82"/>
                    </a:lnTo>
                    <a:lnTo>
                      <a:pt x="299" y="53"/>
                    </a:lnTo>
                    <a:close/>
                    <a:moveTo>
                      <a:pt x="262" y="101"/>
                    </a:moveTo>
                    <a:lnTo>
                      <a:pt x="279" y="101"/>
                    </a:lnTo>
                    <a:lnTo>
                      <a:pt x="279" y="118"/>
                    </a:lnTo>
                    <a:lnTo>
                      <a:pt x="262" y="118"/>
                    </a:lnTo>
                    <a:lnTo>
                      <a:pt x="262" y="101"/>
                    </a:lnTo>
                    <a:close/>
                    <a:moveTo>
                      <a:pt x="178" y="53"/>
                    </a:moveTo>
                    <a:lnTo>
                      <a:pt x="200" y="53"/>
                    </a:lnTo>
                    <a:lnTo>
                      <a:pt x="211" y="76"/>
                    </a:lnTo>
                    <a:lnTo>
                      <a:pt x="226" y="53"/>
                    </a:lnTo>
                    <a:lnTo>
                      <a:pt x="245" y="53"/>
                    </a:lnTo>
                    <a:lnTo>
                      <a:pt x="223" y="84"/>
                    </a:lnTo>
                    <a:lnTo>
                      <a:pt x="245" y="118"/>
                    </a:lnTo>
                    <a:lnTo>
                      <a:pt x="223" y="118"/>
                    </a:lnTo>
                    <a:lnTo>
                      <a:pt x="209" y="93"/>
                    </a:lnTo>
                    <a:lnTo>
                      <a:pt x="195" y="118"/>
                    </a:lnTo>
                    <a:lnTo>
                      <a:pt x="175" y="118"/>
                    </a:lnTo>
                    <a:lnTo>
                      <a:pt x="197" y="82"/>
                    </a:lnTo>
                    <a:lnTo>
                      <a:pt x="178" y="53"/>
                    </a:lnTo>
                    <a:close/>
                    <a:moveTo>
                      <a:pt x="141" y="101"/>
                    </a:moveTo>
                    <a:lnTo>
                      <a:pt x="158" y="101"/>
                    </a:lnTo>
                    <a:lnTo>
                      <a:pt x="158" y="118"/>
                    </a:lnTo>
                    <a:lnTo>
                      <a:pt x="141" y="118"/>
                    </a:lnTo>
                    <a:lnTo>
                      <a:pt x="141" y="101"/>
                    </a:lnTo>
                    <a:close/>
                    <a:moveTo>
                      <a:pt x="76" y="53"/>
                    </a:moveTo>
                    <a:lnTo>
                      <a:pt x="87" y="76"/>
                    </a:lnTo>
                    <a:lnTo>
                      <a:pt x="101" y="53"/>
                    </a:lnTo>
                    <a:lnTo>
                      <a:pt x="121" y="53"/>
                    </a:lnTo>
                    <a:lnTo>
                      <a:pt x="99" y="84"/>
                    </a:lnTo>
                    <a:lnTo>
                      <a:pt x="121" y="118"/>
                    </a:lnTo>
                    <a:lnTo>
                      <a:pt x="99" y="118"/>
                    </a:lnTo>
                    <a:lnTo>
                      <a:pt x="84" y="93"/>
                    </a:lnTo>
                    <a:lnTo>
                      <a:pt x="70" y="118"/>
                    </a:lnTo>
                    <a:lnTo>
                      <a:pt x="51" y="118"/>
                    </a:lnTo>
                    <a:lnTo>
                      <a:pt x="73" y="82"/>
                    </a:lnTo>
                    <a:lnTo>
                      <a:pt x="53" y="50"/>
                    </a:lnTo>
                    <a:lnTo>
                      <a:pt x="76" y="50"/>
                    </a:lnTo>
                    <a:lnTo>
                      <a:pt x="76" y="53"/>
                    </a:lnTo>
                    <a:close/>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43" name="Freeform 165">
                <a:extLst>
                  <a:ext uri="{FF2B5EF4-FFF2-40B4-BE49-F238E27FC236}">
                    <a16:creationId xmlns:a16="http://schemas.microsoft.com/office/drawing/2014/main" id="{E8F67595-DE6D-46DA-92BB-95FB1D8EDCFB}"/>
                  </a:ext>
                </a:extLst>
              </p:cNvPr>
              <p:cNvSpPr>
                <a:spLocks noChangeArrowheads="1"/>
              </p:cNvSpPr>
              <p:nvPr/>
            </p:nvSpPr>
            <p:spPr bwMode="auto">
              <a:xfrm>
                <a:off x="1911350" y="4603750"/>
                <a:ext cx="150813" cy="58738"/>
              </a:xfrm>
              <a:custGeom>
                <a:avLst/>
                <a:gdLst>
                  <a:gd name="T0" fmla="*/ 420 w 421"/>
                  <a:gd name="T1" fmla="*/ 161 h 162"/>
                  <a:gd name="T2" fmla="*/ 420 w 421"/>
                  <a:gd name="T3" fmla="*/ 0 h 162"/>
                  <a:gd name="T4" fmla="*/ 0 w 421"/>
                  <a:gd name="T5" fmla="*/ 0 h 162"/>
                  <a:gd name="T6" fmla="*/ 0 w 421"/>
                  <a:gd name="T7" fmla="*/ 161 h 162"/>
                  <a:gd name="T8" fmla="*/ 420 w 421"/>
                  <a:gd name="T9" fmla="*/ 161 h 162"/>
                  <a:gd name="T10" fmla="*/ 299 w 421"/>
                  <a:gd name="T11" fmla="*/ 45 h 162"/>
                  <a:gd name="T12" fmla="*/ 322 w 421"/>
                  <a:gd name="T13" fmla="*/ 45 h 162"/>
                  <a:gd name="T14" fmla="*/ 333 w 421"/>
                  <a:gd name="T15" fmla="*/ 68 h 162"/>
                  <a:gd name="T16" fmla="*/ 347 w 421"/>
                  <a:gd name="T17" fmla="*/ 45 h 162"/>
                  <a:gd name="T18" fmla="*/ 367 w 421"/>
                  <a:gd name="T19" fmla="*/ 45 h 162"/>
                  <a:gd name="T20" fmla="*/ 344 w 421"/>
                  <a:gd name="T21" fmla="*/ 76 h 162"/>
                  <a:gd name="T22" fmla="*/ 367 w 421"/>
                  <a:gd name="T23" fmla="*/ 110 h 162"/>
                  <a:gd name="T24" fmla="*/ 344 w 421"/>
                  <a:gd name="T25" fmla="*/ 110 h 162"/>
                  <a:gd name="T26" fmla="*/ 330 w 421"/>
                  <a:gd name="T27" fmla="*/ 85 h 162"/>
                  <a:gd name="T28" fmla="*/ 316 w 421"/>
                  <a:gd name="T29" fmla="*/ 110 h 162"/>
                  <a:gd name="T30" fmla="*/ 296 w 421"/>
                  <a:gd name="T31" fmla="*/ 110 h 162"/>
                  <a:gd name="T32" fmla="*/ 319 w 421"/>
                  <a:gd name="T33" fmla="*/ 74 h 162"/>
                  <a:gd name="T34" fmla="*/ 299 w 421"/>
                  <a:gd name="T35" fmla="*/ 45 h 162"/>
                  <a:gd name="T36" fmla="*/ 262 w 421"/>
                  <a:gd name="T37" fmla="*/ 93 h 162"/>
                  <a:gd name="T38" fmla="*/ 279 w 421"/>
                  <a:gd name="T39" fmla="*/ 93 h 162"/>
                  <a:gd name="T40" fmla="*/ 279 w 421"/>
                  <a:gd name="T41" fmla="*/ 110 h 162"/>
                  <a:gd name="T42" fmla="*/ 262 w 421"/>
                  <a:gd name="T43" fmla="*/ 110 h 162"/>
                  <a:gd name="T44" fmla="*/ 262 w 421"/>
                  <a:gd name="T45" fmla="*/ 93 h 162"/>
                  <a:gd name="T46" fmla="*/ 178 w 421"/>
                  <a:gd name="T47" fmla="*/ 45 h 162"/>
                  <a:gd name="T48" fmla="*/ 200 w 421"/>
                  <a:gd name="T49" fmla="*/ 45 h 162"/>
                  <a:gd name="T50" fmla="*/ 211 w 421"/>
                  <a:gd name="T51" fmla="*/ 68 h 162"/>
                  <a:gd name="T52" fmla="*/ 226 w 421"/>
                  <a:gd name="T53" fmla="*/ 45 h 162"/>
                  <a:gd name="T54" fmla="*/ 245 w 421"/>
                  <a:gd name="T55" fmla="*/ 45 h 162"/>
                  <a:gd name="T56" fmla="*/ 223 w 421"/>
                  <a:gd name="T57" fmla="*/ 76 h 162"/>
                  <a:gd name="T58" fmla="*/ 245 w 421"/>
                  <a:gd name="T59" fmla="*/ 110 h 162"/>
                  <a:gd name="T60" fmla="*/ 223 w 421"/>
                  <a:gd name="T61" fmla="*/ 110 h 162"/>
                  <a:gd name="T62" fmla="*/ 209 w 421"/>
                  <a:gd name="T63" fmla="*/ 85 h 162"/>
                  <a:gd name="T64" fmla="*/ 195 w 421"/>
                  <a:gd name="T65" fmla="*/ 110 h 162"/>
                  <a:gd name="T66" fmla="*/ 175 w 421"/>
                  <a:gd name="T67" fmla="*/ 110 h 162"/>
                  <a:gd name="T68" fmla="*/ 197 w 421"/>
                  <a:gd name="T69" fmla="*/ 74 h 162"/>
                  <a:gd name="T70" fmla="*/ 178 w 421"/>
                  <a:gd name="T71" fmla="*/ 45 h 162"/>
                  <a:gd name="T72" fmla="*/ 141 w 421"/>
                  <a:gd name="T73" fmla="*/ 93 h 162"/>
                  <a:gd name="T74" fmla="*/ 158 w 421"/>
                  <a:gd name="T75" fmla="*/ 93 h 162"/>
                  <a:gd name="T76" fmla="*/ 158 w 421"/>
                  <a:gd name="T77" fmla="*/ 110 h 162"/>
                  <a:gd name="T78" fmla="*/ 141 w 421"/>
                  <a:gd name="T79" fmla="*/ 110 h 162"/>
                  <a:gd name="T80" fmla="*/ 141 w 421"/>
                  <a:gd name="T81" fmla="*/ 93 h 162"/>
                  <a:gd name="T82" fmla="*/ 76 w 421"/>
                  <a:gd name="T83" fmla="*/ 45 h 162"/>
                  <a:gd name="T84" fmla="*/ 87 w 421"/>
                  <a:gd name="T85" fmla="*/ 68 h 162"/>
                  <a:gd name="T86" fmla="*/ 101 w 421"/>
                  <a:gd name="T87" fmla="*/ 45 h 162"/>
                  <a:gd name="T88" fmla="*/ 121 w 421"/>
                  <a:gd name="T89" fmla="*/ 45 h 162"/>
                  <a:gd name="T90" fmla="*/ 99 w 421"/>
                  <a:gd name="T91" fmla="*/ 76 h 162"/>
                  <a:gd name="T92" fmla="*/ 121 w 421"/>
                  <a:gd name="T93" fmla="*/ 110 h 162"/>
                  <a:gd name="T94" fmla="*/ 99 w 421"/>
                  <a:gd name="T95" fmla="*/ 110 h 162"/>
                  <a:gd name="T96" fmla="*/ 87 w 421"/>
                  <a:gd name="T97" fmla="*/ 85 h 162"/>
                  <a:gd name="T98" fmla="*/ 73 w 421"/>
                  <a:gd name="T99" fmla="*/ 110 h 162"/>
                  <a:gd name="T100" fmla="*/ 53 w 421"/>
                  <a:gd name="T101" fmla="*/ 110 h 162"/>
                  <a:gd name="T102" fmla="*/ 76 w 421"/>
                  <a:gd name="T103" fmla="*/ 74 h 162"/>
                  <a:gd name="T104" fmla="*/ 56 w 421"/>
                  <a:gd name="T105" fmla="*/ 43 h 162"/>
                  <a:gd name="T106" fmla="*/ 76 w 421"/>
                  <a:gd name="T107" fmla="*/ 43 h 162"/>
                  <a:gd name="T108" fmla="*/ 76 w 421"/>
                  <a:gd name="T109" fmla="*/ 45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21" h="162">
                    <a:moveTo>
                      <a:pt x="420" y="161"/>
                    </a:moveTo>
                    <a:lnTo>
                      <a:pt x="420" y="0"/>
                    </a:lnTo>
                    <a:lnTo>
                      <a:pt x="0" y="0"/>
                    </a:lnTo>
                    <a:lnTo>
                      <a:pt x="0" y="161"/>
                    </a:lnTo>
                    <a:lnTo>
                      <a:pt x="420" y="161"/>
                    </a:lnTo>
                    <a:close/>
                    <a:moveTo>
                      <a:pt x="299" y="45"/>
                    </a:moveTo>
                    <a:lnTo>
                      <a:pt x="322" y="45"/>
                    </a:lnTo>
                    <a:lnTo>
                      <a:pt x="333" y="68"/>
                    </a:lnTo>
                    <a:lnTo>
                      <a:pt x="347" y="45"/>
                    </a:lnTo>
                    <a:lnTo>
                      <a:pt x="367" y="45"/>
                    </a:lnTo>
                    <a:lnTo>
                      <a:pt x="344" y="76"/>
                    </a:lnTo>
                    <a:lnTo>
                      <a:pt x="367" y="110"/>
                    </a:lnTo>
                    <a:lnTo>
                      <a:pt x="344" y="110"/>
                    </a:lnTo>
                    <a:lnTo>
                      <a:pt x="330" y="85"/>
                    </a:lnTo>
                    <a:lnTo>
                      <a:pt x="316" y="110"/>
                    </a:lnTo>
                    <a:lnTo>
                      <a:pt x="296" y="110"/>
                    </a:lnTo>
                    <a:lnTo>
                      <a:pt x="319" y="74"/>
                    </a:lnTo>
                    <a:lnTo>
                      <a:pt x="299" y="45"/>
                    </a:lnTo>
                    <a:close/>
                    <a:moveTo>
                      <a:pt x="262" y="93"/>
                    </a:moveTo>
                    <a:lnTo>
                      <a:pt x="279" y="93"/>
                    </a:lnTo>
                    <a:lnTo>
                      <a:pt x="279" y="110"/>
                    </a:lnTo>
                    <a:lnTo>
                      <a:pt x="262" y="110"/>
                    </a:lnTo>
                    <a:lnTo>
                      <a:pt x="262" y="93"/>
                    </a:lnTo>
                    <a:close/>
                    <a:moveTo>
                      <a:pt x="178" y="45"/>
                    </a:moveTo>
                    <a:lnTo>
                      <a:pt x="200" y="45"/>
                    </a:lnTo>
                    <a:lnTo>
                      <a:pt x="211" y="68"/>
                    </a:lnTo>
                    <a:lnTo>
                      <a:pt x="226" y="45"/>
                    </a:lnTo>
                    <a:lnTo>
                      <a:pt x="245" y="45"/>
                    </a:lnTo>
                    <a:lnTo>
                      <a:pt x="223" y="76"/>
                    </a:lnTo>
                    <a:lnTo>
                      <a:pt x="245" y="110"/>
                    </a:lnTo>
                    <a:lnTo>
                      <a:pt x="223" y="110"/>
                    </a:lnTo>
                    <a:lnTo>
                      <a:pt x="209" y="85"/>
                    </a:lnTo>
                    <a:lnTo>
                      <a:pt x="195" y="110"/>
                    </a:lnTo>
                    <a:lnTo>
                      <a:pt x="175" y="110"/>
                    </a:lnTo>
                    <a:lnTo>
                      <a:pt x="197" y="74"/>
                    </a:lnTo>
                    <a:lnTo>
                      <a:pt x="178" y="45"/>
                    </a:lnTo>
                    <a:close/>
                    <a:moveTo>
                      <a:pt x="141" y="93"/>
                    </a:moveTo>
                    <a:lnTo>
                      <a:pt x="158" y="93"/>
                    </a:lnTo>
                    <a:lnTo>
                      <a:pt x="158" y="110"/>
                    </a:lnTo>
                    <a:lnTo>
                      <a:pt x="141" y="110"/>
                    </a:lnTo>
                    <a:lnTo>
                      <a:pt x="141" y="93"/>
                    </a:lnTo>
                    <a:close/>
                    <a:moveTo>
                      <a:pt x="76" y="45"/>
                    </a:moveTo>
                    <a:lnTo>
                      <a:pt x="87" y="68"/>
                    </a:lnTo>
                    <a:lnTo>
                      <a:pt x="101" y="45"/>
                    </a:lnTo>
                    <a:lnTo>
                      <a:pt x="121" y="45"/>
                    </a:lnTo>
                    <a:lnTo>
                      <a:pt x="99" y="76"/>
                    </a:lnTo>
                    <a:lnTo>
                      <a:pt x="121" y="110"/>
                    </a:lnTo>
                    <a:lnTo>
                      <a:pt x="99" y="110"/>
                    </a:lnTo>
                    <a:lnTo>
                      <a:pt x="87" y="85"/>
                    </a:lnTo>
                    <a:lnTo>
                      <a:pt x="73" y="110"/>
                    </a:lnTo>
                    <a:lnTo>
                      <a:pt x="53" y="110"/>
                    </a:lnTo>
                    <a:lnTo>
                      <a:pt x="76" y="74"/>
                    </a:lnTo>
                    <a:lnTo>
                      <a:pt x="56" y="43"/>
                    </a:lnTo>
                    <a:lnTo>
                      <a:pt x="76" y="43"/>
                    </a:lnTo>
                    <a:lnTo>
                      <a:pt x="76" y="45"/>
                    </a:lnTo>
                    <a:close/>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44" name="Freeform 166">
                <a:extLst>
                  <a:ext uri="{FF2B5EF4-FFF2-40B4-BE49-F238E27FC236}">
                    <a16:creationId xmlns:a16="http://schemas.microsoft.com/office/drawing/2014/main" id="{5380174A-3711-4D2D-998C-0F2AF79070C4}"/>
                  </a:ext>
                </a:extLst>
              </p:cNvPr>
              <p:cNvSpPr>
                <a:spLocks noChangeArrowheads="1"/>
              </p:cNvSpPr>
              <p:nvPr/>
            </p:nvSpPr>
            <p:spPr bwMode="auto">
              <a:xfrm>
                <a:off x="1836738" y="4603750"/>
                <a:ext cx="55562" cy="58738"/>
              </a:xfrm>
              <a:custGeom>
                <a:avLst/>
                <a:gdLst>
                  <a:gd name="T0" fmla="*/ 77 w 156"/>
                  <a:gd name="T1" fmla="*/ 161 h 162"/>
                  <a:gd name="T2" fmla="*/ 0 w 156"/>
                  <a:gd name="T3" fmla="*/ 161 h 162"/>
                  <a:gd name="T4" fmla="*/ 0 w 156"/>
                  <a:gd name="T5" fmla="*/ 0 h 162"/>
                  <a:gd name="T6" fmla="*/ 155 w 156"/>
                  <a:gd name="T7" fmla="*/ 0 h 162"/>
                  <a:gd name="T8" fmla="*/ 155 w 156"/>
                  <a:gd name="T9" fmla="*/ 161 h 162"/>
                  <a:gd name="T10" fmla="*/ 77 w 156"/>
                  <a:gd name="T11" fmla="*/ 161 h 162"/>
                </a:gdLst>
                <a:ahLst/>
                <a:cxnLst>
                  <a:cxn ang="0">
                    <a:pos x="T0" y="T1"/>
                  </a:cxn>
                  <a:cxn ang="0">
                    <a:pos x="T2" y="T3"/>
                  </a:cxn>
                  <a:cxn ang="0">
                    <a:pos x="T4" y="T5"/>
                  </a:cxn>
                  <a:cxn ang="0">
                    <a:pos x="T6" y="T7"/>
                  </a:cxn>
                  <a:cxn ang="0">
                    <a:pos x="T8" y="T9"/>
                  </a:cxn>
                  <a:cxn ang="0">
                    <a:pos x="T10" y="T11"/>
                  </a:cxn>
                </a:cxnLst>
                <a:rect l="0" t="0" r="r" b="b"/>
                <a:pathLst>
                  <a:path w="156" h="162">
                    <a:moveTo>
                      <a:pt x="77" y="161"/>
                    </a:moveTo>
                    <a:lnTo>
                      <a:pt x="0" y="161"/>
                    </a:lnTo>
                    <a:lnTo>
                      <a:pt x="0" y="0"/>
                    </a:lnTo>
                    <a:lnTo>
                      <a:pt x="155" y="0"/>
                    </a:lnTo>
                    <a:lnTo>
                      <a:pt x="155" y="161"/>
                    </a:lnTo>
                    <a:lnTo>
                      <a:pt x="77" y="161"/>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432" name="Rectangle 431">
              <a:extLst>
                <a:ext uri="{FF2B5EF4-FFF2-40B4-BE49-F238E27FC236}">
                  <a16:creationId xmlns:a16="http://schemas.microsoft.com/office/drawing/2014/main" id="{0F9D1045-F1A2-4A7B-820A-6C52802277D9}"/>
                </a:ext>
              </a:extLst>
            </p:cNvPr>
            <p:cNvSpPr/>
            <p:nvPr/>
          </p:nvSpPr>
          <p:spPr>
            <a:xfrm>
              <a:off x="2540097" y="2103309"/>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p>
          </p:txBody>
        </p:sp>
      </p:grpSp>
      <p:grpSp>
        <p:nvGrpSpPr>
          <p:cNvPr id="445" name="Group 444">
            <a:extLst>
              <a:ext uri="{FF2B5EF4-FFF2-40B4-BE49-F238E27FC236}">
                <a16:creationId xmlns:a16="http://schemas.microsoft.com/office/drawing/2014/main" id="{55EBBDFA-6F67-40FE-AC42-1BB7E6AFFF7C}"/>
              </a:ext>
            </a:extLst>
          </p:cNvPr>
          <p:cNvGrpSpPr/>
          <p:nvPr/>
        </p:nvGrpSpPr>
        <p:grpSpPr>
          <a:xfrm>
            <a:off x="7508167" y="5264104"/>
            <a:ext cx="475202" cy="441936"/>
            <a:chOff x="4198441" y="2095219"/>
            <a:chExt cx="639069" cy="695710"/>
          </a:xfrm>
        </p:grpSpPr>
        <p:grpSp>
          <p:nvGrpSpPr>
            <p:cNvPr id="446" name="Group 445">
              <a:extLst>
                <a:ext uri="{FF2B5EF4-FFF2-40B4-BE49-F238E27FC236}">
                  <a16:creationId xmlns:a16="http://schemas.microsoft.com/office/drawing/2014/main" id="{5CD5E644-852D-4D49-957F-C09C6F7127D8}"/>
                </a:ext>
              </a:extLst>
            </p:cNvPr>
            <p:cNvGrpSpPr/>
            <p:nvPr/>
          </p:nvGrpSpPr>
          <p:grpSpPr>
            <a:xfrm>
              <a:off x="4324477" y="2186450"/>
              <a:ext cx="386997" cy="513249"/>
              <a:chOff x="3302000" y="4402138"/>
              <a:chExt cx="223838" cy="296862"/>
            </a:xfrm>
            <a:solidFill>
              <a:srgbClr val="F80000"/>
            </a:solidFill>
          </p:grpSpPr>
          <p:sp>
            <p:nvSpPr>
              <p:cNvPr id="448" name="Freeform 53">
                <a:extLst>
                  <a:ext uri="{FF2B5EF4-FFF2-40B4-BE49-F238E27FC236}">
                    <a16:creationId xmlns:a16="http://schemas.microsoft.com/office/drawing/2014/main" id="{652F7E14-8515-44A1-86D9-DB28FBF8EA40}"/>
                  </a:ext>
                </a:extLst>
              </p:cNvPr>
              <p:cNvSpPr>
                <a:spLocks noChangeArrowheads="1"/>
              </p:cNvSpPr>
              <p:nvPr/>
            </p:nvSpPr>
            <p:spPr bwMode="auto">
              <a:xfrm>
                <a:off x="3302000" y="4402138"/>
                <a:ext cx="223838" cy="296862"/>
              </a:xfrm>
              <a:custGeom>
                <a:avLst/>
                <a:gdLst>
                  <a:gd name="T0" fmla="*/ 310 w 622"/>
                  <a:gd name="T1" fmla="*/ 0 h 825"/>
                  <a:gd name="T2" fmla="*/ 0 w 622"/>
                  <a:gd name="T3" fmla="*/ 132 h 825"/>
                  <a:gd name="T4" fmla="*/ 0 w 622"/>
                  <a:gd name="T5" fmla="*/ 426 h 825"/>
                  <a:gd name="T6" fmla="*/ 0 w 622"/>
                  <a:gd name="T7" fmla="*/ 426 h 825"/>
                  <a:gd name="T8" fmla="*/ 310 w 622"/>
                  <a:gd name="T9" fmla="*/ 824 h 825"/>
                  <a:gd name="T10" fmla="*/ 621 w 622"/>
                  <a:gd name="T11" fmla="*/ 426 h 825"/>
                  <a:gd name="T12" fmla="*/ 621 w 622"/>
                  <a:gd name="T13" fmla="*/ 426 h 825"/>
                  <a:gd name="T14" fmla="*/ 621 w 622"/>
                  <a:gd name="T15" fmla="*/ 132 h 825"/>
                  <a:gd name="T16" fmla="*/ 310 w 622"/>
                  <a:gd name="T17" fmla="*/ 0 h 825"/>
                  <a:gd name="T18" fmla="*/ 364 w 622"/>
                  <a:gd name="T19" fmla="*/ 539 h 825"/>
                  <a:gd name="T20" fmla="*/ 141 w 622"/>
                  <a:gd name="T21" fmla="*/ 539 h 825"/>
                  <a:gd name="T22" fmla="*/ 141 w 622"/>
                  <a:gd name="T23" fmla="*/ 508 h 825"/>
                  <a:gd name="T24" fmla="*/ 364 w 622"/>
                  <a:gd name="T25" fmla="*/ 508 h 825"/>
                  <a:gd name="T26" fmla="*/ 364 w 622"/>
                  <a:gd name="T27" fmla="*/ 539 h 825"/>
                  <a:gd name="T28" fmla="*/ 364 w 622"/>
                  <a:gd name="T29" fmla="*/ 417 h 825"/>
                  <a:gd name="T30" fmla="*/ 141 w 622"/>
                  <a:gd name="T31" fmla="*/ 417 h 825"/>
                  <a:gd name="T32" fmla="*/ 141 w 622"/>
                  <a:gd name="T33" fmla="*/ 386 h 825"/>
                  <a:gd name="T34" fmla="*/ 364 w 622"/>
                  <a:gd name="T35" fmla="*/ 386 h 825"/>
                  <a:gd name="T36" fmla="*/ 364 w 622"/>
                  <a:gd name="T37" fmla="*/ 417 h 825"/>
                  <a:gd name="T38" fmla="*/ 364 w 622"/>
                  <a:gd name="T39" fmla="*/ 290 h 825"/>
                  <a:gd name="T40" fmla="*/ 141 w 622"/>
                  <a:gd name="T41" fmla="*/ 290 h 825"/>
                  <a:gd name="T42" fmla="*/ 141 w 622"/>
                  <a:gd name="T43" fmla="*/ 259 h 825"/>
                  <a:gd name="T44" fmla="*/ 364 w 622"/>
                  <a:gd name="T45" fmla="*/ 259 h 825"/>
                  <a:gd name="T46" fmla="*/ 364 w 622"/>
                  <a:gd name="T47" fmla="*/ 290 h 825"/>
                  <a:gd name="T48" fmla="*/ 497 w 622"/>
                  <a:gd name="T49" fmla="*/ 496 h 825"/>
                  <a:gd name="T50" fmla="*/ 443 w 622"/>
                  <a:gd name="T51" fmla="*/ 550 h 825"/>
                  <a:gd name="T52" fmla="*/ 409 w 622"/>
                  <a:gd name="T53" fmla="*/ 516 h 825"/>
                  <a:gd name="T54" fmla="*/ 409 w 622"/>
                  <a:gd name="T55" fmla="*/ 502 h 825"/>
                  <a:gd name="T56" fmla="*/ 423 w 622"/>
                  <a:gd name="T57" fmla="*/ 502 h 825"/>
                  <a:gd name="T58" fmla="*/ 443 w 622"/>
                  <a:gd name="T59" fmla="*/ 522 h 825"/>
                  <a:gd name="T60" fmla="*/ 483 w 622"/>
                  <a:gd name="T61" fmla="*/ 482 h 825"/>
                  <a:gd name="T62" fmla="*/ 497 w 622"/>
                  <a:gd name="T63" fmla="*/ 482 h 825"/>
                  <a:gd name="T64" fmla="*/ 497 w 622"/>
                  <a:gd name="T65" fmla="*/ 496 h 825"/>
                  <a:gd name="T66" fmla="*/ 421 w 622"/>
                  <a:gd name="T67" fmla="*/ 375 h 825"/>
                  <a:gd name="T68" fmla="*/ 421 w 622"/>
                  <a:gd name="T69" fmla="*/ 361 h 825"/>
                  <a:gd name="T70" fmla="*/ 435 w 622"/>
                  <a:gd name="T71" fmla="*/ 361 h 825"/>
                  <a:gd name="T72" fmla="*/ 454 w 622"/>
                  <a:gd name="T73" fmla="*/ 381 h 825"/>
                  <a:gd name="T74" fmla="*/ 474 w 622"/>
                  <a:gd name="T75" fmla="*/ 361 h 825"/>
                  <a:gd name="T76" fmla="*/ 488 w 622"/>
                  <a:gd name="T77" fmla="*/ 361 h 825"/>
                  <a:gd name="T78" fmla="*/ 488 w 622"/>
                  <a:gd name="T79" fmla="*/ 375 h 825"/>
                  <a:gd name="T80" fmla="*/ 468 w 622"/>
                  <a:gd name="T81" fmla="*/ 395 h 825"/>
                  <a:gd name="T82" fmla="*/ 488 w 622"/>
                  <a:gd name="T83" fmla="*/ 415 h 825"/>
                  <a:gd name="T84" fmla="*/ 488 w 622"/>
                  <a:gd name="T85" fmla="*/ 429 h 825"/>
                  <a:gd name="T86" fmla="*/ 480 w 622"/>
                  <a:gd name="T87" fmla="*/ 431 h 825"/>
                  <a:gd name="T88" fmla="*/ 471 w 622"/>
                  <a:gd name="T89" fmla="*/ 429 h 825"/>
                  <a:gd name="T90" fmla="*/ 452 w 622"/>
                  <a:gd name="T91" fmla="*/ 409 h 825"/>
                  <a:gd name="T92" fmla="*/ 432 w 622"/>
                  <a:gd name="T93" fmla="*/ 429 h 825"/>
                  <a:gd name="T94" fmla="*/ 423 w 622"/>
                  <a:gd name="T95" fmla="*/ 431 h 825"/>
                  <a:gd name="T96" fmla="*/ 415 w 622"/>
                  <a:gd name="T97" fmla="*/ 429 h 825"/>
                  <a:gd name="T98" fmla="*/ 415 w 622"/>
                  <a:gd name="T99" fmla="*/ 415 h 825"/>
                  <a:gd name="T100" fmla="*/ 435 w 622"/>
                  <a:gd name="T101" fmla="*/ 395 h 825"/>
                  <a:gd name="T102" fmla="*/ 421 w 622"/>
                  <a:gd name="T103" fmla="*/ 375 h 825"/>
                  <a:gd name="T104" fmla="*/ 500 w 622"/>
                  <a:gd name="T105" fmla="*/ 256 h 825"/>
                  <a:gd name="T106" fmla="*/ 446 w 622"/>
                  <a:gd name="T107" fmla="*/ 310 h 825"/>
                  <a:gd name="T108" fmla="*/ 412 w 622"/>
                  <a:gd name="T109" fmla="*/ 276 h 825"/>
                  <a:gd name="T110" fmla="*/ 412 w 622"/>
                  <a:gd name="T111" fmla="*/ 262 h 825"/>
                  <a:gd name="T112" fmla="*/ 426 w 622"/>
                  <a:gd name="T113" fmla="*/ 262 h 825"/>
                  <a:gd name="T114" fmla="*/ 446 w 622"/>
                  <a:gd name="T115" fmla="*/ 282 h 825"/>
                  <a:gd name="T116" fmla="*/ 485 w 622"/>
                  <a:gd name="T117" fmla="*/ 242 h 825"/>
                  <a:gd name="T118" fmla="*/ 500 w 622"/>
                  <a:gd name="T119" fmla="*/ 242 h 825"/>
                  <a:gd name="T120" fmla="*/ 500 w 622"/>
                  <a:gd name="T121" fmla="*/ 256 h 8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22" h="825">
                    <a:moveTo>
                      <a:pt x="310" y="0"/>
                    </a:moveTo>
                    <a:lnTo>
                      <a:pt x="0" y="132"/>
                    </a:lnTo>
                    <a:lnTo>
                      <a:pt x="0" y="426"/>
                    </a:lnTo>
                    <a:lnTo>
                      <a:pt x="0" y="426"/>
                    </a:lnTo>
                    <a:cubicBezTo>
                      <a:pt x="8" y="589"/>
                      <a:pt x="130" y="733"/>
                      <a:pt x="310" y="824"/>
                    </a:cubicBezTo>
                    <a:cubicBezTo>
                      <a:pt x="491" y="733"/>
                      <a:pt x="610" y="589"/>
                      <a:pt x="621" y="426"/>
                    </a:cubicBezTo>
                    <a:lnTo>
                      <a:pt x="621" y="426"/>
                    </a:lnTo>
                    <a:lnTo>
                      <a:pt x="621" y="132"/>
                    </a:lnTo>
                    <a:lnTo>
                      <a:pt x="310" y="0"/>
                    </a:lnTo>
                    <a:close/>
                    <a:moveTo>
                      <a:pt x="364" y="539"/>
                    </a:moveTo>
                    <a:lnTo>
                      <a:pt x="141" y="539"/>
                    </a:lnTo>
                    <a:lnTo>
                      <a:pt x="141" y="508"/>
                    </a:lnTo>
                    <a:lnTo>
                      <a:pt x="364" y="508"/>
                    </a:lnTo>
                    <a:lnTo>
                      <a:pt x="364" y="539"/>
                    </a:lnTo>
                    <a:close/>
                    <a:moveTo>
                      <a:pt x="364" y="417"/>
                    </a:moveTo>
                    <a:lnTo>
                      <a:pt x="141" y="417"/>
                    </a:lnTo>
                    <a:lnTo>
                      <a:pt x="141" y="386"/>
                    </a:lnTo>
                    <a:lnTo>
                      <a:pt x="364" y="386"/>
                    </a:lnTo>
                    <a:lnTo>
                      <a:pt x="364" y="417"/>
                    </a:lnTo>
                    <a:close/>
                    <a:moveTo>
                      <a:pt x="364" y="290"/>
                    </a:moveTo>
                    <a:lnTo>
                      <a:pt x="141" y="290"/>
                    </a:lnTo>
                    <a:lnTo>
                      <a:pt x="141" y="259"/>
                    </a:lnTo>
                    <a:lnTo>
                      <a:pt x="364" y="259"/>
                    </a:lnTo>
                    <a:lnTo>
                      <a:pt x="364" y="290"/>
                    </a:lnTo>
                    <a:close/>
                    <a:moveTo>
                      <a:pt x="497" y="496"/>
                    </a:moveTo>
                    <a:lnTo>
                      <a:pt x="443" y="550"/>
                    </a:lnTo>
                    <a:lnTo>
                      <a:pt x="409" y="516"/>
                    </a:lnTo>
                    <a:cubicBezTo>
                      <a:pt x="406" y="513"/>
                      <a:pt x="406" y="505"/>
                      <a:pt x="409" y="502"/>
                    </a:cubicBezTo>
                    <a:cubicBezTo>
                      <a:pt x="412" y="499"/>
                      <a:pt x="421" y="499"/>
                      <a:pt x="423" y="502"/>
                    </a:cubicBezTo>
                    <a:lnTo>
                      <a:pt x="443" y="522"/>
                    </a:lnTo>
                    <a:lnTo>
                      <a:pt x="483" y="482"/>
                    </a:lnTo>
                    <a:cubicBezTo>
                      <a:pt x="485" y="479"/>
                      <a:pt x="494" y="479"/>
                      <a:pt x="497" y="482"/>
                    </a:cubicBezTo>
                    <a:cubicBezTo>
                      <a:pt x="502" y="485"/>
                      <a:pt x="502" y="494"/>
                      <a:pt x="497" y="496"/>
                    </a:cubicBezTo>
                    <a:close/>
                    <a:moveTo>
                      <a:pt x="421" y="375"/>
                    </a:moveTo>
                    <a:cubicBezTo>
                      <a:pt x="418" y="372"/>
                      <a:pt x="418" y="364"/>
                      <a:pt x="421" y="361"/>
                    </a:cubicBezTo>
                    <a:cubicBezTo>
                      <a:pt x="423" y="358"/>
                      <a:pt x="432" y="358"/>
                      <a:pt x="435" y="361"/>
                    </a:cubicBezTo>
                    <a:lnTo>
                      <a:pt x="454" y="381"/>
                    </a:lnTo>
                    <a:lnTo>
                      <a:pt x="474" y="361"/>
                    </a:lnTo>
                    <a:cubicBezTo>
                      <a:pt x="477" y="358"/>
                      <a:pt x="485" y="358"/>
                      <a:pt x="488" y="361"/>
                    </a:cubicBezTo>
                    <a:cubicBezTo>
                      <a:pt x="491" y="364"/>
                      <a:pt x="491" y="372"/>
                      <a:pt x="488" y="375"/>
                    </a:cubicBezTo>
                    <a:lnTo>
                      <a:pt x="468" y="395"/>
                    </a:lnTo>
                    <a:lnTo>
                      <a:pt x="488" y="415"/>
                    </a:lnTo>
                    <a:cubicBezTo>
                      <a:pt x="491" y="417"/>
                      <a:pt x="491" y="427"/>
                      <a:pt x="488" y="429"/>
                    </a:cubicBezTo>
                    <a:cubicBezTo>
                      <a:pt x="485" y="432"/>
                      <a:pt x="483" y="431"/>
                      <a:pt x="480" y="431"/>
                    </a:cubicBezTo>
                    <a:cubicBezTo>
                      <a:pt x="477" y="431"/>
                      <a:pt x="474" y="431"/>
                      <a:pt x="471" y="429"/>
                    </a:cubicBezTo>
                    <a:lnTo>
                      <a:pt x="452" y="409"/>
                    </a:lnTo>
                    <a:lnTo>
                      <a:pt x="432" y="429"/>
                    </a:lnTo>
                    <a:cubicBezTo>
                      <a:pt x="429" y="431"/>
                      <a:pt x="426" y="431"/>
                      <a:pt x="423" y="431"/>
                    </a:cubicBezTo>
                    <a:cubicBezTo>
                      <a:pt x="421" y="431"/>
                      <a:pt x="418" y="431"/>
                      <a:pt x="415" y="429"/>
                    </a:cubicBezTo>
                    <a:cubicBezTo>
                      <a:pt x="412" y="426"/>
                      <a:pt x="412" y="417"/>
                      <a:pt x="415" y="415"/>
                    </a:cubicBezTo>
                    <a:lnTo>
                      <a:pt x="435" y="395"/>
                    </a:lnTo>
                    <a:lnTo>
                      <a:pt x="421" y="375"/>
                    </a:lnTo>
                    <a:close/>
                    <a:moveTo>
                      <a:pt x="500" y="256"/>
                    </a:moveTo>
                    <a:lnTo>
                      <a:pt x="446" y="310"/>
                    </a:lnTo>
                    <a:lnTo>
                      <a:pt x="412" y="276"/>
                    </a:lnTo>
                    <a:cubicBezTo>
                      <a:pt x="409" y="273"/>
                      <a:pt x="409" y="265"/>
                      <a:pt x="412" y="262"/>
                    </a:cubicBezTo>
                    <a:cubicBezTo>
                      <a:pt x="415" y="259"/>
                      <a:pt x="423" y="259"/>
                      <a:pt x="426" y="262"/>
                    </a:cubicBezTo>
                    <a:lnTo>
                      <a:pt x="446" y="282"/>
                    </a:lnTo>
                    <a:lnTo>
                      <a:pt x="485" y="242"/>
                    </a:lnTo>
                    <a:cubicBezTo>
                      <a:pt x="488" y="240"/>
                      <a:pt x="497" y="240"/>
                      <a:pt x="500" y="242"/>
                    </a:cubicBezTo>
                    <a:cubicBezTo>
                      <a:pt x="502" y="248"/>
                      <a:pt x="502" y="254"/>
                      <a:pt x="500" y="256"/>
                    </a:cubicBezTo>
                    <a:close/>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49" name="Freeform 191">
                <a:extLst>
                  <a:ext uri="{FF2B5EF4-FFF2-40B4-BE49-F238E27FC236}">
                    <a16:creationId xmlns:a16="http://schemas.microsoft.com/office/drawing/2014/main" id="{2EF7B12B-1780-423E-9C7F-B164444F6ACB}"/>
                  </a:ext>
                </a:extLst>
              </p:cNvPr>
              <p:cNvSpPr>
                <a:spLocks noChangeArrowheads="1"/>
              </p:cNvSpPr>
              <p:nvPr/>
            </p:nvSpPr>
            <p:spPr bwMode="auto">
              <a:xfrm>
                <a:off x="3302000" y="4402138"/>
                <a:ext cx="223838" cy="296862"/>
              </a:xfrm>
              <a:custGeom>
                <a:avLst/>
                <a:gdLst>
                  <a:gd name="T0" fmla="*/ 310 w 622"/>
                  <a:gd name="T1" fmla="*/ 0 h 825"/>
                  <a:gd name="T2" fmla="*/ 0 w 622"/>
                  <a:gd name="T3" fmla="*/ 132 h 825"/>
                  <a:gd name="T4" fmla="*/ 0 w 622"/>
                  <a:gd name="T5" fmla="*/ 426 h 825"/>
                  <a:gd name="T6" fmla="*/ 0 w 622"/>
                  <a:gd name="T7" fmla="*/ 426 h 825"/>
                  <a:gd name="T8" fmla="*/ 310 w 622"/>
                  <a:gd name="T9" fmla="*/ 824 h 825"/>
                  <a:gd name="T10" fmla="*/ 621 w 622"/>
                  <a:gd name="T11" fmla="*/ 426 h 825"/>
                  <a:gd name="T12" fmla="*/ 621 w 622"/>
                  <a:gd name="T13" fmla="*/ 426 h 825"/>
                  <a:gd name="T14" fmla="*/ 621 w 622"/>
                  <a:gd name="T15" fmla="*/ 132 h 825"/>
                  <a:gd name="T16" fmla="*/ 310 w 622"/>
                  <a:gd name="T17" fmla="*/ 0 h 825"/>
                  <a:gd name="T18" fmla="*/ 364 w 622"/>
                  <a:gd name="T19" fmla="*/ 539 h 825"/>
                  <a:gd name="T20" fmla="*/ 141 w 622"/>
                  <a:gd name="T21" fmla="*/ 539 h 825"/>
                  <a:gd name="T22" fmla="*/ 141 w 622"/>
                  <a:gd name="T23" fmla="*/ 508 h 825"/>
                  <a:gd name="T24" fmla="*/ 364 w 622"/>
                  <a:gd name="T25" fmla="*/ 508 h 825"/>
                  <a:gd name="T26" fmla="*/ 364 w 622"/>
                  <a:gd name="T27" fmla="*/ 539 h 825"/>
                  <a:gd name="T28" fmla="*/ 364 w 622"/>
                  <a:gd name="T29" fmla="*/ 417 h 825"/>
                  <a:gd name="T30" fmla="*/ 141 w 622"/>
                  <a:gd name="T31" fmla="*/ 417 h 825"/>
                  <a:gd name="T32" fmla="*/ 141 w 622"/>
                  <a:gd name="T33" fmla="*/ 386 h 825"/>
                  <a:gd name="T34" fmla="*/ 364 w 622"/>
                  <a:gd name="T35" fmla="*/ 386 h 825"/>
                  <a:gd name="T36" fmla="*/ 364 w 622"/>
                  <a:gd name="T37" fmla="*/ 417 h 825"/>
                  <a:gd name="T38" fmla="*/ 364 w 622"/>
                  <a:gd name="T39" fmla="*/ 290 h 825"/>
                  <a:gd name="T40" fmla="*/ 141 w 622"/>
                  <a:gd name="T41" fmla="*/ 290 h 825"/>
                  <a:gd name="T42" fmla="*/ 141 w 622"/>
                  <a:gd name="T43" fmla="*/ 259 h 825"/>
                  <a:gd name="T44" fmla="*/ 364 w 622"/>
                  <a:gd name="T45" fmla="*/ 259 h 825"/>
                  <a:gd name="T46" fmla="*/ 364 w 622"/>
                  <a:gd name="T47" fmla="*/ 290 h 825"/>
                  <a:gd name="T48" fmla="*/ 497 w 622"/>
                  <a:gd name="T49" fmla="*/ 496 h 825"/>
                  <a:gd name="T50" fmla="*/ 443 w 622"/>
                  <a:gd name="T51" fmla="*/ 550 h 825"/>
                  <a:gd name="T52" fmla="*/ 409 w 622"/>
                  <a:gd name="T53" fmla="*/ 516 h 825"/>
                  <a:gd name="T54" fmla="*/ 409 w 622"/>
                  <a:gd name="T55" fmla="*/ 502 h 825"/>
                  <a:gd name="T56" fmla="*/ 423 w 622"/>
                  <a:gd name="T57" fmla="*/ 502 h 825"/>
                  <a:gd name="T58" fmla="*/ 443 w 622"/>
                  <a:gd name="T59" fmla="*/ 522 h 825"/>
                  <a:gd name="T60" fmla="*/ 483 w 622"/>
                  <a:gd name="T61" fmla="*/ 482 h 825"/>
                  <a:gd name="T62" fmla="*/ 497 w 622"/>
                  <a:gd name="T63" fmla="*/ 482 h 825"/>
                  <a:gd name="T64" fmla="*/ 497 w 622"/>
                  <a:gd name="T65" fmla="*/ 496 h 825"/>
                  <a:gd name="T66" fmla="*/ 421 w 622"/>
                  <a:gd name="T67" fmla="*/ 375 h 825"/>
                  <a:gd name="T68" fmla="*/ 421 w 622"/>
                  <a:gd name="T69" fmla="*/ 361 h 825"/>
                  <a:gd name="T70" fmla="*/ 435 w 622"/>
                  <a:gd name="T71" fmla="*/ 361 h 825"/>
                  <a:gd name="T72" fmla="*/ 454 w 622"/>
                  <a:gd name="T73" fmla="*/ 381 h 825"/>
                  <a:gd name="T74" fmla="*/ 474 w 622"/>
                  <a:gd name="T75" fmla="*/ 361 h 825"/>
                  <a:gd name="T76" fmla="*/ 488 w 622"/>
                  <a:gd name="T77" fmla="*/ 361 h 825"/>
                  <a:gd name="T78" fmla="*/ 488 w 622"/>
                  <a:gd name="T79" fmla="*/ 375 h 825"/>
                  <a:gd name="T80" fmla="*/ 468 w 622"/>
                  <a:gd name="T81" fmla="*/ 395 h 825"/>
                  <a:gd name="T82" fmla="*/ 488 w 622"/>
                  <a:gd name="T83" fmla="*/ 415 h 825"/>
                  <a:gd name="T84" fmla="*/ 488 w 622"/>
                  <a:gd name="T85" fmla="*/ 429 h 825"/>
                  <a:gd name="T86" fmla="*/ 480 w 622"/>
                  <a:gd name="T87" fmla="*/ 431 h 825"/>
                  <a:gd name="T88" fmla="*/ 471 w 622"/>
                  <a:gd name="T89" fmla="*/ 429 h 825"/>
                  <a:gd name="T90" fmla="*/ 452 w 622"/>
                  <a:gd name="T91" fmla="*/ 409 h 825"/>
                  <a:gd name="T92" fmla="*/ 432 w 622"/>
                  <a:gd name="T93" fmla="*/ 429 h 825"/>
                  <a:gd name="T94" fmla="*/ 423 w 622"/>
                  <a:gd name="T95" fmla="*/ 431 h 825"/>
                  <a:gd name="T96" fmla="*/ 415 w 622"/>
                  <a:gd name="T97" fmla="*/ 429 h 825"/>
                  <a:gd name="T98" fmla="*/ 415 w 622"/>
                  <a:gd name="T99" fmla="*/ 415 h 825"/>
                  <a:gd name="T100" fmla="*/ 435 w 622"/>
                  <a:gd name="T101" fmla="*/ 395 h 825"/>
                  <a:gd name="T102" fmla="*/ 421 w 622"/>
                  <a:gd name="T103" fmla="*/ 375 h 825"/>
                  <a:gd name="T104" fmla="*/ 500 w 622"/>
                  <a:gd name="T105" fmla="*/ 256 h 825"/>
                  <a:gd name="T106" fmla="*/ 446 w 622"/>
                  <a:gd name="T107" fmla="*/ 310 h 825"/>
                  <a:gd name="T108" fmla="*/ 412 w 622"/>
                  <a:gd name="T109" fmla="*/ 276 h 825"/>
                  <a:gd name="T110" fmla="*/ 412 w 622"/>
                  <a:gd name="T111" fmla="*/ 262 h 825"/>
                  <a:gd name="T112" fmla="*/ 426 w 622"/>
                  <a:gd name="T113" fmla="*/ 262 h 825"/>
                  <a:gd name="T114" fmla="*/ 446 w 622"/>
                  <a:gd name="T115" fmla="*/ 282 h 825"/>
                  <a:gd name="T116" fmla="*/ 485 w 622"/>
                  <a:gd name="T117" fmla="*/ 242 h 825"/>
                  <a:gd name="T118" fmla="*/ 500 w 622"/>
                  <a:gd name="T119" fmla="*/ 242 h 825"/>
                  <a:gd name="T120" fmla="*/ 500 w 622"/>
                  <a:gd name="T121" fmla="*/ 256 h 8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22" h="825">
                    <a:moveTo>
                      <a:pt x="310" y="0"/>
                    </a:moveTo>
                    <a:lnTo>
                      <a:pt x="0" y="132"/>
                    </a:lnTo>
                    <a:lnTo>
                      <a:pt x="0" y="426"/>
                    </a:lnTo>
                    <a:lnTo>
                      <a:pt x="0" y="426"/>
                    </a:lnTo>
                    <a:cubicBezTo>
                      <a:pt x="8" y="589"/>
                      <a:pt x="130" y="733"/>
                      <a:pt x="310" y="824"/>
                    </a:cubicBezTo>
                    <a:cubicBezTo>
                      <a:pt x="491" y="733"/>
                      <a:pt x="610" y="589"/>
                      <a:pt x="621" y="426"/>
                    </a:cubicBezTo>
                    <a:lnTo>
                      <a:pt x="621" y="426"/>
                    </a:lnTo>
                    <a:lnTo>
                      <a:pt x="621" y="132"/>
                    </a:lnTo>
                    <a:lnTo>
                      <a:pt x="310" y="0"/>
                    </a:lnTo>
                    <a:close/>
                    <a:moveTo>
                      <a:pt x="364" y="539"/>
                    </a:moveTo>
                    <a:lnTo>
                      <a:pt x="141" y="539"/>
                    </a:lnTo>
                    <a:lnTo>
                      <a:pt x="141" y="508"/>
                    </a:lnTo>
                    <a:lnTo>
                      <a:pt x="364" y="508"/>
                    </a:lnTo>
                    <a:lnTo>
                      <a:pt x="364" y="539"/>
                    </a:lnTo>
                    <a:close/>
                    <a:moveTo>
                      <a:pt x="364" y="417"/>
                    </a:moveTo>
                    <a:lnTo>
                      <a:pt x="141" y="417"/>
                    </a:lnTo>
                    <a:lnTo>
                      <a:pt x="141" y="386"/>
                    </a:lnTo>
                    <a:lnTo>
                      <a:pt x="364" y="386"/>
                    </a:lnTo>
                    <a:lnTo>
                      <a:pt x="364" y="417"/>
                    </a:lnTo>
                    <a:close/>
                    <a:moveTo>
                      <a:pt x="364" y="290"/>
                    </a:moveTo>
                    <a:lnTo>
                      <a:pt x="141" y="290"/>
                    </a:lnTo>
                    <a:lnTo>
                      <a:pt x="141" y="259"/>
                    </a:lnTo>
                    <a:lnTo>
                      <a:pt x="364" y="259"/>
                    </a:lnTo>
                    <a:lnTo>
                      <a:pt x="364" y="290"/>
                    </a:lnTo>
                    <a:close/>
                    <a:moveTo>
                      <a:pt x="497" y="496"/>
                    </a:moveTo>
                    <a:lnTo>
                      <a:pt x="443" y="550"/>
                    </a:lnTo>
                    <a:lnTo>
                      <a:pt x="409" y="516"/>
                    </a:lnTo>
                    <a:cubicBezTo>
                      <a:pt x="406" y="513"/>
                      <a:pt x="406" y="505"/>
                      <a:pt x="409" y="502"/>
                    </a:cubicBezTo>
                    <a:cubicBezTo>
                      <a:pt x="412" y="499"/>
                      <a:pt x="421" y="499"/>
                      <a:pt x="423" y="502"/>
                    </a:cubicBezTo>
                    <a:lnTo>
                      <a:pt x="443" y="522"/>
                    </a:lnTo>
                    <a:lnTo>
                      <a:pt x="483" y="482"/>
                    </a:lnTo>
                    <a:cubicBezTo>
                      <a:pt x="485" y="479"/>
                      <a:pt x="494" y="479"/>
                      <a:pt x="497" y="482"/>
                    </a:cubicBezTo>
                    <a:cubicBezTo>
                      <a:pt x="502" y="485"/>
                      <a:pt x="502" y="494"/>
                      <a:pt x="497" y="496"/>
                    </a:cubicBezTo>
                    <a:close/>
                    <a:moveTo>
                      <a:pt x="421" y="375"/>
                    </a:moveTo>
                    <a:cubicBezTo>
                      <a:pt x="418" y="372"/>
                      <a:pt x="418" y="364"/>
                      <a:pt x="421" y="361"/>
                    </a:cubicBezTo>
                    <a:cubicBezTo>
                      <a:pt x="423" y="358"/>
                      <a:pt x="432" y="358"/>
                      <a:pt x="435" y="361"/>
                    </a:cubicBezTo>
                    <a:lnTo>
                      <a:pt x="454" y="381"/>
                    </a:lnTo>
                    <a:lnTo>
                      <a:pt x="474" y="361"/>
                    </a:lnTo>
                    <a:cubicBezTo>
                      <a:pt x="477" y="358"/>
                      <a:pt x="485" y="358"/>
                      <a:pt x="488" y="361"/>
                    </a:cubicBezTo>
                    <a:cubicBezTo>
                      <a:pt x="491" y="364"/>
                      <a:pt x="491" y="372"/>
                      <a:pt x="488" y="375"/>
                    </a:cubicBezTo>
                    <a:lnTo>
                      <a:pt x="468" y="395"/>
                    </a:lnTo>
                    <a:lnTo>
                      <a:pt x="488" y="415"/>
                    </a:lnTo>
                    <a:cubicBezTo>
                      <a:pt x="491" y="417"/>
                      <a:pt x="491" y="427"/>
                      <a:pt x="488" y="429"/>
                    </a:cubicBezTo>
                    <a:cubicBezTo>
                      <a:pt x="485" y="432"/>
                      <a:pt x="483" y="431"/>
                      <a:pt x="480" y="431"/>
                    </a:cubicBezTo>
                    <a:cubicBezTo>
                      <a:pt x="477" y="431"/>
                      <a:pt x="474" y="431"/>
                      <a:pt x="471" y="429"/>
                    </a:cubicBezTo>
                    <a:lnTo>
                      <a:pt x="452" y="409"/>
                    </a:lnTo>
                    <a:lnTo>
                      <a:pt x="432" y="429"/>
                    </a:lnTo>
                    <a:cubicBezTo>
                      <a:pt x="429" y="431"/>
                      <a:pt x="426" y="431"/>
                      <a:pt x="423" y="431"/>
                    </a:cubicBezTo>
                    <a:cubicBezTo>
                      <a:pt x="421" y="431"/>
                      <a:pt x="418" y="431"/>
                      <a:pt x="415" y="429"/>
                    </a:cubicBezTo>
                    <a:cubicBezTo>
                      <a:pt x="412" y="426"/>
                      <a:pt x="412" y="417"/>
                      <a:pt x="415" y="415"/>
                    </a:cubicBezTo>
                    <a:lnTo>
                      <a:pt x="435" y="395"/>
                    </a:lnTo>
                    <a:lnTo>
                      <a:pt x="421" y="375"/>
                    </a:lnTo>
                    <a:close/>
                    <a:moveTo>
                      <a:pt x="500" y="256"/>
                    </a:moveTo>
                    <a:lnTo>
                      <a:pt x="446" y="310"/>
                    </a:lnTo>
                    <a:lnTo>
                      <a:pt x="412" y="276"/>
                    </a:lnTo>
                    <a:cubicBezTo>
                      <a:pt x="409" y="273"/>
                      <a:pt x="409" y="265"/>
                      <a:pt x="412" y="262"/>
                    </a:cubicBezTo>
                    <a:cubicBezTo>
                      <a:pt x="415" y="259"/>
                      <a:pt x="423" y="259"/>
                      <a:pt x="426" y="262"/>
                    </a:cubicBezTo>
                    <a:lnTo>
                      <a:pt x="446" y="282"/>
                    </a:lnTo>
                    <a:lnTo>
                      <a:pt x="485" y="242"/>
                    </a:lnTo>
                    <a:cubicBezTo>
                      <a:pt x="488" y="240"/>
                      <a:pt x="497" y="240"/>
                      <a:pt x="500" y="242"/>
                    </a:cubicBezTo>
                    <a:cubicBezTo>
                      <a:pt x="502" y="248"/>
                      <a:pt x="502" y="254"/>
                      <a:pt x="500" y="256"/>
                    </a:cubicBezTo>
                    <a:close/>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447" name="Rectangle 446">
              <a:extLst>
                <a:ext uri="{FF2B5EF4-FFF2-40B4-BE49-F238E27FC236}">
                  <a16:creationId xmlns:a16="http://schemas.microsoft.com/office/drawing/2014/main" id="{C90FAA9A-AD92-403B-A188-D3D05BF423E4}"/>
                </a:ext>
              </a:extLst>
            </p:cNvPr>
            <p:cNvSpPr/>
            <p:nvPr/>
          </p:nvSpPr>
          <p:spPr>
            <a:xfrm>
              <a:off x="4198441" y="2095219"/>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p>
          </p:txBody>
        </p:sp>
      </p:grpSp>
      <p:sp>
        <p:nvSpPr>
          <p:cNvPr id="450" name="Text Box 30">
            <a:extLst>
              <a:ext uri="{FF2B5EF4-FFF2-40B4-BE49-F238E27FC236}">
                <a16:creationId xmlns:a16="http://schemas.microsoft.com/office/drawing/2014/main" id="{00827B77-7099-451B-9494-2AB7ABDDD435}"/>
              </a:ext>
            </a:extLst>
          </p:cNvPr>
          <p:cNvSpPr txBox="1">
            <a:spLocks noChangeArrowheads="1"/>
          </p:cNvSpPr>
          <p:nvPr/>
        </p:nvSpPr>
        <p:spPr bwMode="auto">
          <a:xfrm>
            <a:off x="8225918" y="5674102"/>
            <a:ext cx="381272" cy="246157"/>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a:solidFill>
                  <a:schemeClr val="bg2">
                    <a:lumMod val="10000"/>
                  </a:schemeClr>
                </a:solidFill>
              </a:rPr>
              <a:t>Route Table</a:t>
            </a:r>
            <a:endParaRPr lang="en-US" sz="800" dirty="0">
              <a:solidFill>
                <a:schemeClr val="bg2">
                  <a:lumMod val="10000"/>
                </a:schemeClr>
              </a:solidFill>
            </a:endParaRPr>
          </a:p>
        </p:txBody>
      </p:sp>
      <p:sp>
        <p:nvSpPr>
          <p:cNvPr id="451" name="Text Box 30">
            <a:extLst>
              <a:ext uri="{FF2B5EF4-FFF2-40B4-BE49-F238E27FC236}">
                <a16:creationId xmlns:a16="http://schemas.microsoft.com/office/drawing/2014/main" id="{68332489-1009-4D73-B27B-A4A8CDD04A2E}"/>
              </a:ext>
            </a:extLst>
          </p:cNvPr>
          <p:cNvSpPr txBox="1">
            <a:spLocks noChangeArrowheads="1"/>
          </p:cNvSpPr>
          <p:nvPr/>
        </p:nvSpPr>
        <p:spPr bwMode="auto">
          <a:xfrm>
            <a:off x="7553192" y="5670040"/>
            <a:ext cx="381272" cy="246157"/>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solidFill>
                  <a:schemeClr val="bg2">
                    <a:lumMod val="10000"/>
                  </a:schemeClr>
                </a:solidFill>
              </a:rPr>
              <a:t>Security List</a:t>
            </a:r>
          </a:p>
        </p:txBody>
      </p:sp>
    </p:spTree>
    <p:extLst>
      <p:ext uri="{BB962C8B-B14F-4D97-AF65-F5344CB8AC3E}">
        <p14:creationId xmlns:p14="http://schemas.microsoft.com/office/powerpoint/2010/main" val="144611567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xmlns:mv="urn:schemas-microsoft-com:mac:vml">
      <p:transition spd="med">
        <p:fade/>
      </p:transition>
    </mc:Fallback>
  </mc:AlternateContent>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6" name="Rectangle 505">
            <a:extLst>
              <a:ext uri="{FF2B5EF4-FFF2-40B4-BE49-F238E27FC236}">
                <a16:creationId xmlns:a16="http://schemas.microsoft.com/office/drawing/2014/main" id="{0D4A51C5-342E-480C-B8B9-7F43B1648DAF}"/>
              </a:ext>
            </a:extLst>
          </p:cNvPr>
          <p:cNvSpPr/>
          <p:nvPr/>
        </p:nvSpPr>
        <p:spPr>
          <a:xfrm>
            <a:off x="4883534" y="3963931"/>
            <a:ext cx="1424940" cy="1005839"/>
          </a:xfrm>
          <a:prstGeom prst="rect">
            <a:avLst/>
          </a:prstGeom>
          <a:ln/>
        </p:spPr>
        <p:style>
          <a:lnRef idx="1">
            <a:schemeClr val="accent4"/>
          </a:lnRef>
          <a:fillRef idx="2">
            <a:schemeClr val="accent4"/>
          </a:fillRef>
          <a:effectRef idx="1">
            <a:schemeClr val="accent4"/>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sp>
        <p:nvSpPr>
          <p:cNvPr id="118" name="Rectangle 117"/>
          <p:cNvSpPr/>
          <p:nvPr/>
        </p:nvSpPr>
        <p:spPr>
          <a:xfrm>
            <a:off x="4442735" y="2080260"/>
            <a:ext cx="6819625" cy="3947160"/>
          </a:xfrm>
          <a:prstGeom prst="rect">
            <a:avLst/>
          </a:prstGeom>
          <a:noFill/>
          <a:ln w="19050" cmpd="sng">
            <a:solidFill>
              <a:schemeClr val="accent3"/>
            </a:solidFill>
            <a:prstDash val="sysDash"/>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sp>
        <p:nvSpPr>
          <p:cNvPr id="208" name="Rectangle 207"/>
          <p:cNvSpPr/>
          <p:nvPr/>
        </p:nvSpPr>
        <p:spPr>
          <a:xfrm>
            <a:off x="4876881" y="5105400"/>
            <a:ext cx="1310559" cy="796136"/>
          </a:xfrm>
          <a:prstGeom prst="rect">
            <a:avLst/>
          </a:prstGeom>
          <a:noFill/>
          <a:ln w="19050">
            <a:solidFill>
              <a:schemeClr val="accent3"/>
            </a:solidFill>
            <a:prstDash val="sysDash"/>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lvl="0">
              <a:lnSpc>
                <a:spcPct val="90000"/>
              </a:lnSpc>
            </a:pPr>
            <a:r>
              <a:rPr lang="en-US" sz="900" dirty="0">
                <a:solidFill>
                  <a:srgbClr val="FF7700"/>
                </a:solidFill>
              </a:rPr>
              <a:t>Private</a:t>
            </a:r>
          </a:p>
          <a:p>
            <a:pPr lvl="0">
              <a:lnSpc>
                <a:spcPct val="90000"/>
              </a:lnSpc>
            </a:pPr>
            <a:r>
              <a:rPr lang="en-US" sz="900" dirty="0">
                <a:solidFill>
                  <a:srgbClr val="FF7700"/>
                </a:solidFill>
              </a:rPr>
              <a:t>Subnet</a:t>
            </a:r>
          </a:p>
        </p:txBody>
      </p:sp>
      <p:sp>
        <p:nvSpPr>
          <p:cNvPr id="2" name="Footer Placeholder 1"/>
          <p:cNvSpPr>
            <a:spLocks noGrp="1"/>
          </p:cNvSpPr>
          <p:nvPr>
            <p:ph type="ftr" sz="quarter" idx="11"/>
          </p:nvPr>
        </p:nvSpPr>
        <p:spPr/>
        <p:txBody>
          <a:bodyPr/>
          <a:lstStyle/>
          <a:p>
            <a:r>
              <a:rPr lang="en-US"/>
              <a:t>Confidential – Oracle Internal/Restricted/Highly Restricted</a:t>
            </a:r>
            <a:endParaRPr lang="en-US" dirty="0"/>
          </a:p>
        </p:txBody>
      </p:sp>
      <p:sp>
        <p:nvSpPr>
          <p:cNvPr id="3" name="Slide Number Placeholder 2"/>
          <p:cNvSpPr>
            <a:spLocks noGrp="1"/>
          </p:cNvSpPr>
          <p:nvPr>
            <p:ph type="sldNum" sz="quarter" idx="12"/>
          </p:nvPr>
        </p:nvSpPr>
        <p:spPr/>
        <p:txBody>
          <a:bodyPr/>
          <a:lstStyle/>
          <a:p>
            <a:fld id="{C51EAA63-D034-42AE-91FA-B13B9518C7BE}" type="slidenum">
              <a:rPr lang="uk-UA" smtClean="0"/>
              <a:pPr/>
              <a:t>31</a:t>
            </a:fld>
            <a:endParaRPr lang="uk-UA" dirty="0"/>
          </a:p>
        </p:txBody>
      </p:sp>
      <p:sp>
        <p:nvSpPr>
          <p:cNvPr id="6" name="Title 1"/>
          <p:cNvSpPr txBox="1">
            <a:spLocks/>
          </p:cNvSpPr>
          <p:nvPr/>
        </p:nvSpPr>
        <p:spPr>
          <a:xfrm>
            <a:off x="531812" y="406400"/>
            <a:ext cx="11125200" cy="558800"/>
          </a:xfrm>
          <a:prstGeom prst="rect">
            <a:avLst/>
          </a:prstGeom>
        </p:spPr>
        <p:txBody>
          <a:bodyPr vert="horz" lIns="0" tIns="0" rIns="0" bIns="0" rtlCol="0" anchor="b">
            <a:noAutofit/>
          </a:bodyPr>
          <a:lstStyle>
            <a:lvl1pPr algn="l" defTabSz="914400" rtl="0" eaLnBrk="1" latinLnBrk="0" hangingPunct="1">
              <a:lnSpc>
                <a:spcPct val="80000"/>
              </a:lnSpc>
              <a:spcBef>
                <a:spcPct val="0"/>
              </a:spcBef>
              <a:buNone/>
              <a:defRPr sz="3600" kern="1200">
                <a:solidFill>
                  <a:schemeClr val="tx1"/>
                </a:solidFill>
                <a:latin typeface="+mj-lt"/>
                <a:ea typeface="+mj-ea"/>
                <a:cs typeface="+mj-cs"/>
              </a:defRPr>
            </a:lvl1pPr>
          </a:lstStyle>
          <a:p>
            <a:r>
              <a:rPr lang="en-US" sz="3200" dirty="0"/>
              <a:t>Siebel Reference Architecture (IP2016 or Prior) </a:t>
            </a:r>
          </a:p>
          <a:p>
            <a:r>
              <a:rPr lang="en-US" sz="2000" i="1" dirty="0">
                <a:solidFill>
                  <a:srgbClr val="FF0000"/>
                </a:solidFill>
              </a:rPr>
              <a:t>Multiple ADs with High Availability</a:t>
            </a:r>
            <a:endParaRPr lang="en-US" sz="2000" dirty="0"/>
          </a:p>
        </p:txBody>
      </p:sp>
      <p:sp>
        <p:nvSpPr>
          <p:cNvPr id="5" name="Rectangle 4"/>
          <p:cNvSpPr/>
          <p:nvPr/>
        </p:nvSpPr>
        <p:spPr>
          <a:xfrm>
            <a:off x="4032055" y="1478280"/>
            <a:ext cx="7763705" cy="4852347"/>
          </a:xfrm>
          <a:prstGeom prst="rect">
            <a:avLst/>
          </a:prstGeom>
          <a:noFill/>
          <a:ln w="19050">
            <a:solidFill>
              <a:srgbClr val="5F5F5F"/>
            </a:solid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lvl="0" algn="r">
              <a:lnSpc>
                <a:spcPct val="90000"/>
              </a:lnSpc>
            </a:pPr>
            <a:r>
              <a:rPr lang="en-US" sz="1100" b="1" dirty="0">
                <a:solidFill>
                  <a:srgbClr val="5F5F5F"/>
                </a:solidFill>
              </a:rPr>
              <a:t>ORACLE CLOUD INFRASTRUCTURE (REGION)</a:t>
            </a:r>
          </a:p>
        </p:txBody>
      </p:sp>
      <p:sp>
        <p:nvSpPr>
          <p:cNvPr id="24" name="Rectangle 23"/>
          <p:cNvSpPr/>
          <p:nvPr/>
        </p:nvSpPr>
        <p:spPr>
          <a:xfrm>
            <a:off x="4689142" y="1813560"/>
            <a:ext cx="2382218" cy="4294130"/>
          </a:xfrm>
          <a:prstGeom prst="rect">
            <a:avLst/>
          </a:prstGeom>
          <a:noFill/>
          <a:ln w="19050">
            <a:solidFill>
              <a:schemeClr val="tx1"/>
            </a:solid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lvl="0">
              <a:lnSpc>
                <a:spcPct val="90000"/>
              </a:lnSpc>
            </a:pPr>
            <a:r>
              <a:rPr lang="en-US" sz="900" dirty="0">
                <a:solidFill>
                  <a:srgbClr val="5F5F5F"/>
                </a:solidFill>
              </a:rPr>
              <a:t>Availability Domain 1</a:t>
            </a:r>
          </a:p>
        </p:txBody>
      </p:sp>
      <p:sp>
        <p:nvSpPr>
          <p:cNvPr id="149" name="Rectangle 148"/>
          <p:cNvSpPr/>
          <p:nvPr/>
        </p:nvSpPr>
        <p:spPr>
          <a:xfrm>
            <a:off x="7246620" y="1821180"/>
            <a:ext cx="2346960" cy="4286510"/>
          </a:xfrm>
          <a:prstGeom prst="rect">
            <a:avLst/>
          </a:prstGeom>
          <a:noFill/>
          <a:ln w="19050">
            <a:solidFill>
              <a:schemeClr val="tx1"/>
            </a:solid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lvl="0">
              <a:lnSpc>
                <a:spcPct val="90000"/>
              </a:lnSpc>
            </a:pPr>
            <a:r>
              <a:rPr lang="en-US" sz="900" dirty="0">
                <a:solidFill>
                  <a:srgbClr val="5F5F5F"/>
                </a:solidFill>
              </a:rPr>
              <a:t>Availability Domain 2</a:t>
            </a:r>
          </a:p>
        </p:txBody>
      </p:sp>
      <p:sp>
        <p:nvSpPr>
          <p:cNvPr id="158" name="Rectangle 157"/>
          <p:cNvSpPr/>
          <p:nvPr/>
        </p:nvSpPr>
        <p:spPr>
          <a:xfrm>
            <a:off x="9768005" y="1821180"/>
            <a:ext cx="610154" cy="4278890"/>
          </a:xfrm>
          <a:prstGeom prst="rect">
            <a:avLst/>
          </a:prstGeom>
          <a:noFill/>
          <a:ln w="19050">
            <a:solidFill>
              <a:schemeClr val="tx1"/>
            </a:solid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nSpc>
                <a:spcPct val="90000"/>
              </a:lnSpc>
            </a:pPr>
            <a:r>
              <a:rPr lang="en-US" sz="900" dirty="0">
                <a:solidFill>
                  <a:srgbClr val="5F5F5F"/>
                </a:solidFill>
              </a:rPr>
              <a:t>AD3</a:t>
            </a:r>
            <a:endParaRPr lang="en-US" dirty="0"/>
          </a:p>
        </p:txBody>
      </p:sp>
      <p:sp>
        <p:nvSpPr>
          <p:cNvPr id="25" name="Rectangle 24"/>
          <p:cNvSpPr/>
          <p:nvPr/>
        </p:nvSpPr>
        <p:spPr>
          <a:xfrm>
            <a:off x="4876881" y="3939540"/>
            <a:ext cx="1981119" cy="1051560"/>
          </a:xfrm>
          <a:prstGeom prst="rect">
            <a:avLst/>
          </a:prstGeom>
          <a:noFill/>
          <a:ln w="19050">
            <a:solidFill>
              <a:schemeClr val="accent3"/>
            </a:solidFill>
            <a:prstDash val="sysDash"/>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lvl="0">
              <a:lnSpc>
                <a:spcPct val="90000"/>
              </a:lnSpc>
            </a:pPr>
            <a:endParaRPr lang="en-US" sz="900" dirty="0">
              <a:solidFill>
                <a:srgbClr val="FF7700"/>
              </a:solidFill>
            </a:endParaRPr>
          </a:p>
        </p:txBody>
      </p:sp>
      <p:sp>
        <p:nvSpPr>
          <p:cNvPr id="176" name="TextBox 175"/>
          <p:cNvSpPr txBox="1"/>
          <p:nvPr/>
        </p:nvSpPr>
        <p:spPr>
          <a:xfrm>
            <a:off x="4914899" y="4730217"/>
            <a:ext cx="537123" cy="319475"/>
          </a:xfrm>
          <a:prstGeom prst="rect">
            <a:avLst/>
          </a:prstGeom>
          <a:noFill/>
        </p:spPr>
        <p:txBody>
          <a:bodyPr wrap="none" lIns="0" tIns="0" rIns="0" bIns="0" rtlCol="0" anchor="t">
            <a:noAutofit/>
          </a:bodyPr>
          <a:lstStyle/>
          <a:p>
            <a:pPr>
              <a:lnSpc>
                <a:spcPct val="90000"/>
              </a:lnSpc>
            </a:pPr>
            <a:r>
              <a:rPr lang="en-US" sz="900" b="1" dirty="0">
                <a:solidFill>
                  <a:srgbClr val="5F5F5F"/>
                </a:solidFill>
              </a:rPr>
              <a:t>SIEBEL </a:t>
            </a:r>
          </a:p>
          <a:p>
            <a:pPr>
              <a:lnSpc>
                <a:spcPct val="90000"/>
              </a:lnSpc>
            </a:pPr>
            <a:r>
              <a:rPr lang="en-US" sz="900" b="1" dirty="0">
                <a:solidFill>
                  <a:srgbClr val="5F5F5F"/>
                </a:solidFill>
              </a:rPr>
              <a:t>ENT </a:t>
            </a:r>
          </a:p>
          <a:p>
            <a:pPr algn="r">
              <a:lnSpc>
                <a:spcPct val="90000"/>
              </a:lnSpc>
            </a:pPr>
            <a:endParaRPr lang="en-US" sz="900" b="1" dirty="0">
              <a:solidFill>
                <a:srgbClr val="5F5F5F"/>
              </a:solidFill>
            </a:endParaRPr>
          </a:p>
        </p:txBody>
      </p:sp>
      <p:sp>
        <p:nvSpPr>
          <p:cNvPr id="178" name="TextBox 177"/>
          <p:cNvSpPr txBox="1"/>
          <p:nvPr/>
        </p:nvSpPr>
        <p:spPr>
          <a:xfrm>
            <a:off x="5479811" y="5165110"/>
            <a:ext cx="680872" cy="319475"/>
          </a:xfrm>
          <a:prstGeom prst="rect">
            <a:avLst/>
          </a:prstGeom>
          <a:noFill/>
        </p:spPr>
        <p:txBody>
          <a:bodyPr wrap="none" lIns="0" tIns="0" rIns="0" bIns="0" rtlCol="0" anchor="t">
            <a:noAutofit/>
          </a:bodyPr>
          <a:lstStyle/>
          <a:p>
            <a:pPr algn="r">
              <a:lnSpc>
                <a:spcPct val="90000"/>
              </a:lnSpc>
            </a:pPr>
            <a:r>
              <a:rPr lang="en-US" sz="900" b="1" dirty="0">
                <a:solidFill>
                  <a:srgbClr val="5F5F5F"/>
                </a:solidFill>
              </a:rPr>
              <a:t>Primary </a:t>
            </a:r>
            <a:br>
              <a:rPr lang="en-US" sz="900" b="1" dirty="0">
                <a:solidFill>
                  <a:srgbClr val="5F5F5F"/>
                </a:solidFill>
              </a:rPr>
            </a:br>
            <a:r>
              <a:rPr lang="en-US" sz="900" b="1" dirty="0">
                <a:solidFill>
                  <a:srgbClr val="5F5F5F"/>
                </a:solidFill>
              </a:rPr>
              <a:t>Database</a:t>
            </a:r>
          </a:p>
        </p:txBody>
      </p:sp>
      <p:cxnSp>
        <p:nvCxnSpPr>
          <p:cNvPr id="237" name="Straight Arrow Connector 236"/>
          <p:cNvCxnSpPr/>
          <p:nvPr/>
        </p:nvCxnSpPr>
        <p:spPr bwMode="auto">
          <a:xfrm>
            <a:off x="5530022" y="4762500"/>
            <a:ext cx="1" cy="461191"/>
          </a:xfrm>
          <a:prstGeom prst="straightConnector1">
            <a:avLst/>
          </a:prstGeom>
          <a:solidFill>
            <a:srgbClr val="00B8FF"/>
          </a:solidFill>
          <a:ln w="12700" cap="flat" cmpd="sng" algn="ctr">
            <a:solidFill>
              <a:srgbClr val="5F5F5F"/>
            </a:solidFill>
            <a:prstDash val="solid"/>
            <a:round/>
            <a:headEnd type="oval" w="sm" len="sm"/>
            <a:tailEnd type="oval" w="sm" len="sm"/>
          </a:ln>
          <a:effectLst/>
          <a:extLs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chemeClr val="bg2">
                      <a:alpha val="74998"/>
                    </a:schemeClr>
                  </a:outerShdw>
                </a:effectLst>
              </a14:hiddenEffects>
            </a:ext>
          </a:extLst>
        </p:spPr>
      </p:cxnSp>
      <p:cxnSp>
        <p:nvCxnSpPr>
          <p:cNvPr id="240" name="Straight Arrow Connector 239"/>
          <p:cNvCxnSpPr/>
          <p:nvPr/>
        </p:nvCxnSpPr>
        <p:spPr bwMode="auto">
          <a:xfrm>
            <a:off x="5982512" y="5544820"/>
            <a:ext cx="2369008" cy="0"/>
          </a:xfrm>
          <a:prstGeom prst="straightConnector1">
            <a:avLst/>
          </a:prstGeom>
          <a:solidFill>
            <a:srgbClr val="00B8FF"/>
          </a:solidFill>
          <a:ln w="12700" cap="flat" cmpd="sng" algn="ctr">
            <a:solidFill>
              <a:srgbClr val="5F5F5F"/>
            </a:solidFill>
            <a:prstDash val="solid"/>
            <a:round/>
            <a:headEnd type="oval" w="sm" len="sm"/>
            <a:tailEnd type="oval" w="sm" len="sm"/>
          </a:ln>
          <a:effectLst/>
          <a:extLs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chemeClr val="bg2">
                      <a:alpha val="74998"/>
                    </a:schemeClr>
                  </a:outerShdw>
                </a:effectLst>
              </a14:hiddenEffects>
            </a:ext>
          </a:extLst>
        </p:spPr>
      </p:cxnSp>
      <p:cxnSp>
        <p:nvCxnSpPr>
          <p:cNvPr id="246" name="Straight Connector 245"/>
          <p:cNvCxnSpPr/>
          <p:nvPr/>
        </p:nvCxnSpPr>
        <p:spPr>
          <a:xfrm>
            <a:off x="2885467" y="3614420"/>
            <a:ext cx="2403973" cy="0"/>
          </a:xfrm>
          <a:prstGeom prst="line">
            <a:avLst/>
          </a:prstGeom>
          <a:ln w="12700">
            <a:solidFill>
              <a:srgbClr val="5F5F5F"/>
            </a:solidFill>
            <a:miter lim="800000"/>
            <a:headEnd type="none" w="sm" len="sm"/>
            <a:tailEnd type="oval" w="sm" len="sm"/>
          </a:ln>
        </p:spPr>
        <p:style>
          <a:lnRef idx="1">
            <a:schemeClr val="accent1"/>
          </a:lnRef>
          <a:fillRef idx="0">
            <a:schemeClr val="accent1"/>
          </a:fillRef>
          <a:effectRef idx="0">
            <a:schemeClr val="accent1"/>
          </a:effectRef>
          <a:fontRef idx="minor">
            <a:schemeClr val="tx1"/>
          </a:fontRef>
        </p:style>
      </p:cxnSp>
      <p:grpSp>
        <p:nvGrpSpPr>
          <p:cNvPr id="9" name="Group 187"/>
          <p:cNvGrpSpPr/>
          <p:nvPr/>
        </p:nvGrpSpPr>
        <p:grpSpPr>
          <a:xfrm>
            <a:off x="5295901" y="5196839"/>
            <a:ext cx="475988" cy="726085"/>
            <a:chOff x="7248176" y="2103309"/>
            <a:chExt cx="639069" cy="974854"/>
          </a:xfrm>
        </p:grpSpPr>
        <p:grpSp>
          <p:nvGrpSpPr>
            <p:cNvPr id="10" name="Group 179"/>
            <p:cNvGrpSpPr/>
            <p:nvPr/>
          </p:nvGrpSpPr>
          <p:grpSpPr>
            <a:xfrm>
              <a:off x="7327218" y="2802911"/>
              <a:ext cx="480984" cy="199258"/>
              <a:chOff x="3444875" y="3125788"/>
              <a:chExt cx="3314700" cy="1373187"/>
            </a:xfrm>
            <a:solidFill>
              <a:schemeClr val="accent1"/>
            </a:solidFill>
          </p:grpSpPr>
          <p:sp>
            <p:nvSpPr>
              <p:cNvPr id="202" name="Freeform 1"/>
              <p:cNvSpPr>
                <a:spLocks noChangeArrowheads="1"/>
              </p:cNvSpPr>
              <p:nvPr/>
            </p:nvSpPr>
            <p:spPr bwMode="auto">
              <a:xfrm>
                <a:off x="3444875" y="3125788"/>
                <a:ext cx="433388" cy="511175"/>
              </a:xfrm>
              <a:custGeom>
                <a:avLst/>
                <a:gdLst>
                  <a:gd name="T0" fmla="*/ 0 w 1206"/>
                  <a:gd name="T1" fmla="*/ 0 h 1420"/>
                  <a:gd name="T2" fmla="*/ 471 w 1206"/>
                  <a:gd name="T3" fmla="*/ 3 h 1420"/>
                  <a:gd name="T4" fmla="*/ 962 w 1206"/>
                  <a:gd name="T5" fmla="*/ 130 h 1420"/>
                  <a:gd name="T6" fmla="*/ 1205 w 1206"/>
                  <a:gd name="T7" fmla="*/ 688 h 1420"/>
                  <a:gd name="T8" fmla="*/ 699 w 1206"/>
                  <a:gd name="T9" fmla="*/ 1402 h 1420"/>
                  <a:gd name="T10" fmla="*/ 443 w 1206"/>
                  <a:gd name="T11" fmla="*/ 1419 h 1420"/>
                  <a:gd name="T12" fmla="*/ 0 w 1206"/>
                  <a:gd name="T13" fmla="*/ 1419 h 1420"/>
                  <a:gd name="T14" fmla="*/ 0 w 1206"/>
                  <a:gd name="T15" fmla="*/ 0 h 1420"/>
                  <a:gd name="T16" fmla="*/ 310 w 1206"/>
                  <a:gd name="T17" fmla="*/ 1185 h 1420"/>
                  <a:gd name="T18" fmla="*/ 431 w 1206"/>
                  <a:gd name="T19" fmla="*/ 1188 h 1420"/>
                  <a:gd name="T20" fmla="*/ 761 w 1206"/>
                  <a:gd name="T21" fmla="*/ 1089 h 1420"/>
                  <a:gd name="T22" fmla="*/ 888 w 1206"/>
                  <a:gd name="T23" fmla="*/ 688 h 1420"/>
                  <a:gd name="T24" fmla="*/ 629 w 1206"/>
                  <a:gd name="T25" fmla="*/ 248 h 1420"/>
                  <a:gd name="T26" fmla="*/ 310 w 1206"/>
                  <a:gd name="T27" fmla="*/ 228 h 1420"/>
                  <a:gd name="T28" fmla="*/ 310 w 1206"/>
                  <a:gd name="T29" fmla="*/ 1185 h 14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06" h="1420">
                    <a:moveTo>
                      <a:pt x="0" y="0"/>
                    </a:moveTo>
                    <a:lnTo>
                      <a:pt x="471" y="3"/>
                    </a:lnTo>
                    <a:cubicBezTo>
                      <a:pt x="550" y="3"/>
                      <a:pt x="790" y="5"/>
                      <a:pt x="962" y="130"/>
                    </a:cubicBezTo>
                    <a:cubicBezTo>
                      <a:pt x="1142" y="262"/>
                      <a:pt x="1205" y="485"/>
                      <a:pt x="1205" y="688"/>
                    </a:cubicBezTo>
                    <a:cubicBezTo>
                      <a:pt x="1205" y="1126"/>
                      <a:pt x="970" y="1354"/>
                      <a:pt x="699" y="1402"/>
                    </a:cubicBezTo>
                    <a:cubicBezTo>
                      <a:pt x="646" y="1414"/>
                      <a:pt x="587" y="1419"/>
                      <a:pt x="443" y="1419"/>
                    </a:cubicBezTo>
                    <a:lnTo>
                      <a:pt x="0" y="1419"/>
                    </a:lnTo>
                    <a:lnTo>
                      <a:pt x="0" y="0"/>
                    </a:lnTo>
                    <a:close/>
                    <a:moveTo>
                      <a:pt x="310" y="1185"/>
                    </a:moveTo>
                    <a:cubicBezTo>
                      <a:pt x="344" y="1188"/>
                      <a:pt x="395" y="1188"/>
                      <a:pt x="431" y="1188"/>
                    </a:cubicBezTo>
                    <a:cubicBezTo>
                      <a:pt x="561" y="1188"/>
                      <a:pt x="674" y="1177"/>
                      <a:pt x="761" y="1089"/>
                    </a:cubicBezTo>
                    <a:cubicBezTo>
                      <a:pt x="883" y="968"/>
                      <a:pt x="888" y="756"/>
                      <a:pt x="888" y="688"/>
                    </a:cubicBezTo>
                    <a:cubicBezTo>
                      <a:pt x="888" y="488"/>
                      <a:pt x="821" y="302"/>
                      <a:pt x="629" y="248"/>
                    </a:cubicBezTo>
                    <a:cubicBezTo>
                      <a:pt x="567" y="231"/>
                      <a:pt x="485" y="220"/>
                      <a:pt x="310" y="228"/>
                    </a:cubicBezTo>
                    <a:lnTo>
                      <a:pt x="310" y="1185"/>
                    </a:lnTo>
                    <a:close/>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03" name="Freeform 2"/>
              <p:cNvSpPr>
                <a:spLocks noChangeArrowheads="1"/>
              </p:cNvSpPr>
              <p:nvPr/>
            </p:nvSpPr>
            <p:spPr bwMode="auto">
              <a:xfrm>
                <a:off x="3957638" y="3265488"/>
                <a:ext cx="327025" cy="379412"/>
              </a:xfrm>
              <a:custGeom>
                <a:avLst/>
                <a:gdLst>
                  <a:gd name="T0" fmla="*/ 643 w 909"/>
                  <a:gd name="T1" fmla="*/ 1027 h 1054"/>
                  <a:gd name="T2" fmla="*/ 632 w 909"/>
                  <a:gd name="T3" fmla="*/ 892 h 1054"/>
                  <a:gd name="T4" fmla="*/ 335 w 909"/>
                  <a:gd name="T5" fmla="*/ 1053 h 1054"/>
                  <a:gd name="T6" fmla="*/ 87 w 909"/>
                  <a:gd name="T7" fmla="*/ 974 h 1054"/>
                  <a:gd name="T8" fmla="*/ 0 w 909"/>
                  <a:gd name="T9" fmla="*/ 754 h 1054"/>
                  <a:gd name="T10" fmla="*/ 211 w 909"/>
                  <a:gd name="T11" fmla="*/ 443 h 1054"/>
                  <a:gd name="T12" fmla="*/ 606 w 909"/>
                  <a:gd name="T13" fmla="*/ 387 h 1054"/>
                  <a:gd name="T14" fmla="*/ 592 w 909"/>
                  <a:gd name="T15" fmla="*/ 254 h 1054"/>
                  <a:gd name="T16" fmla="*/ 462 w 909"/>
                  <a:gd name="T17" fmla="*/ 172 h 1054"/>
                  <a:gd name="T18" fmla="*/ 352 w 909"/>
                  <a:gd name="T19" fmla="*/ 229 h 1054"/>
                  <a:gd name="T20" fmla="*/ 330 w 909"/>
                  <a:gd name="T21" fmla="*/ 316 h 1054"/>
                  <a:gd name="T22" fmla="*/ 45 w 909"/>
                  <a:gd name="T23" fmla="*/ 316 h 1054"/>
                  <a:gd name="T24" fmla="*/ 158 w 909"/>
                  <a:gd name="T25" fmla="*/ 82 h 1054"/>
                  <a:gd name="T26" fmla="*/ 460 w 909"/>
                  <a:gd name="T27" fmla="*/ 0 h 1054"/>
                  <a:gd name="T28" fmla="*/ 815 w 909"/>
                  <a:gd name="T29" fmla="*/ 127 h 1054"/>
                  <a:gd name="T30" fmla="*/ 883 w 909"/>
                  <a:gd name="T31" fmla="*/ 370 h 1054"/>
                  <a:gd name="T32" fmla="*/ 886 w 909"/>
                  <a:gd name="T33" fmla="*/ 770 h 1054"/>
                  <a:gd name="T34" fmla="*/ 908 w 909"/>
                  <a:gd name="T35" fmla="*/ 1022 h 1054"/>
                  <a:gd name="T36" fmla="*/ 643 w 909"/>
                  <a:gd name="T37" fmla="*/ 1022 h 1054"/>
                  <a:gd name="T38" fmla="*/ 643 w 909"/>
                  <a:gd name="T39" fmla="*/ 1027 h 1054"/>
                  <a:gd name="T40" fmla="*/ 285 w 909"/>
                  <a:gd name="T41" fmla="*/ 720 h 1054"/>
                  <a:gd name="T42" fmla="*/ 426 w 909"/>
                  <a:gd name="T43" fmla="*/ 861 h 1054"/>
                  <a:gd name="T44" fmla="*/ 550 w 909"/>
                  <a:gd name="T45" fmla="*/ 804 h 1054"/>
                  <a:gd name="T46" fmla="*/ 606 w 909"/>
                  <a:gd name="T47" fmla="*/ 559 h 1054"/>
                  <a:gd name="T48" fmla="*/ 285 w 909"/>
                  <a:gd name="T49" fmla="*/ 720 h 10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09" h="1054">
                    <a:moveTo>
                      <a:pt x="643" y="1027"/>
                    </a:moveTo>
                    <a:cubicBezTo>
                      <a:pt x="632" y="965"/>
                      <a:pt x="632" y="920"/>
                      <a:pt x="632" y="892"/>
                    </a:cubicBezTo>
                    <a:cubicBezTo>
                      <a:pt x="522" y="1053"/>
                      <a:pt x="389" y="1053"/>
                      <a:pt x="335" y="1053"/>
                    </a:cubicBezTo>
                    <a:cubicBezTo>
                      <a:pt x="192" y="1053"/>
                      <a:pt x="127" y="1010"/>
                      <a:pt x="87" y="974"/>
                    </a:cubicBezTo>
                    <a:cubicBezTo>
                      <a:pt x="28" y="914"/>
                      <a:pt x="0" y="833"/>
                      <a:pt x="0" y="754"/>
                    </a:cubicBezTo>
                    <a:cubicBezTo>
                      <a:pt x="0" y="675"/>
                      <a:pt x="28" y="528"/>
                      <a:pt x="211" y="443"/>
                    </a:cubicBezTo>
                    <a:cubicBezTo>
                      <a:pt x="333" y="387"/>
                      <a:pt x="508" y="387"/>
                      <a:pt x="606" y="387"/>
                    </a:cubicBezTo>
                    <a:cubicBezTo>
                      <a:pt x="606" y="322"/>
                      <a:pt x="604" y="291"/>
                      <a:pt x="592" y="254"/>
                    </a:cubicBezTo>
                    <a:cubicBezTo>
                      <a:pt x="567" y="181"/>
                      <a:pt x="491" y="172"/>
                      <a:pt x="462" y="172"/>
                    </a:cubicBezTo>
                    <a:cubicBezTo>
                      <a:pt x="420" y="172"/>
                      <a:pt x="378" y="189"/>
                      <a:pt x="352" y="229"/>
                    </a:cubicBezTo>
                    <a:cubicBezTo>
                      <a:pt x="330" y="263"/>
                      <a:pt x="330" y="294"/>
                      <a:pt x="330" y="316"/>
                    </a:cubicBezTo>
                    <a:lnTo>
                      <a:pt x="45" y="316"/>
                    </a:lnTo>
                    <a:cubicBezTo>
                      <a:pt x="48" y="263"/>
                      <a:pt x="53" y="155"/>
                      <a:pt x="158" y="82"/>
                    </a:cubicBezTo>
                    <a:cubicBezTo>
                      <a:pt x="248" y="17"/>
                      <a:pt x="364" y="0"/>
                      <a:pt x="460" y="0"/>
                    </a:cubicBezTo>
                    <a:cubicBezTo>
                      <a:pt x="541" y="0"/>
                      <a:pt x="716" y="14"/>
                      <a:pt x="815" y="127"/>
                    </a:cubicBezTo>
                    <a:cubicBezTo>
                      <a:pt x="883" y="209"/>
                      <a:pt x="883" y="325"/>
                      <a:pt x="883" y="370"/>
                    </a:cubicBezTo>
                    <a:lnTo>
                      <a:pt x="886" y="770"/>
                    </a:lnTo>
                    <a:cubicBezTo>
                      <a:pt x="886" y="855"/>
                      <a:pt x="891" y="940"/>
                      <a:pt x="908" y="1022"/>
                    </a:cubicBezTo>
                    <a:lnTo>
                      <a:pt x="643" y="1022"/>
                    </a:lnTo>
                    <a:lnTo>
                      <a:pt x="643" y="1027"/>
                    </a:lnTo>
                    <a:close/>
                    <a:moveTo>
                      <a:pt x="285" y="720"/>
                    </a:moveTo>
                    <a:cubicBezTo>
                      <a:pt x="285" y="787"/>
                      <a:pt x="330" y="861"/>
                      <a:pt x="426" y="861"/>
                    </a:cubicBezTo>
                    <a:cubicBezTo>
                      <a:pt x="479" y="861"/>
                      <a:pt x="522" y="835"/>
                      <a:pt x="550" y="804"/>
                    </a:cubicBezTo>
                    <a:cubicBezTo>
                      <a:pt x="601" y="742"/>
                      <a:pt x="606" y="663"/>
                      <a:pt x="606" y="559"/>
                    </a:cubicBezTo>
                    <a:cubicBezTo>
                      <a:pt x="417" y="542"/>
                      <a:pt x="285" y="601"/>
                      <a:pt x="285" y="720"/>
                    </a:cubicBezTo>
                    <a:close/>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04" name="Freeform 3"/>
              <p:cNvSpPr>
                <a:spLocks noChangeArrowheads="1"/>
              </p:cNvSpPr>
              <p:nvPr/>
            </p:nvSpPr>
            <p:spPr bwMode="auto">
              <a:xfrm>
                <a:off x="4357688" y="3171825"/>
                <a:ext cx="260350" cy="469900"/>
              </a:xfrm>
              <a:custGeom>
                <a:avLst/>
                <a:gdLst>
                  <a:gd name="T0" fmla="*/ 712 w 721"/>
                  <a:gd name="T1" fmla="*/ 1275 h 1307"/>
                  <a:gd name="T2" fmla="*/ 486 w 721"/>
                  <a:gd name="T3" fmla="*/ 1306 h 1307"/>
                  <a:gd name="T4" fmla="*/ 192 w 721"/>
                  <a:gd name="T5" fmla="*/ 1038 h 1307"/>
                  <a:gd name="T6" fmla="*/ 192 w 721"/>
                  <a:gd name="T7" fmla="*/ 493 h 1307"/>
                  <a:gd name="T8" fmla="*/ 0 w 721"/>
                  <a:gd name="T9" fmla="*/ 493 h 1307"/>
                  <a:gd name="T10" fmla="*/ 0 w 721"/>
                  <a:gd name="T11" fmla="*/ 302 h 1307"/>
                  <a:gd name="T12" fmla="*/ 192 w 721"/>
                  <a:gd name="T13" fmla="*/ 302 h 1307"/>
                  <a:gd name="T14" fmla="*/ 192 w 721"/>
                  <a:gd name="T15" fmla="*/ 107 h 1307"/>
                  <a:gd name="T16" fmla="*/ 483 w 721"/>
                  <a:gd name="T17" fmla="*/ 0 h 1307"/>
                  <a:gd name="T18" fmla="*/ 483 w 721"/>
                  <a:gd name="T19" fmla="*/ 302 h 1307"/>
                  <a:gd name="T20" fmla="*/ 720 w 721"/>
                  <a:gd name="T21" fmla="*/ 302 h 1307"/>
                  <a:gd name="T22" fmla="*/ 720 w 721"/>
                  <a:gd name="T23" fmla="*/ 493 h 1307"/>
                  <a:gd name="T24" fmla="*/ 483 w 721"/>
                  <a:gd name="T25" fmla="*/ 493 h 1307"/>
                  <a:gd name="T26" fmla="*/ 483 w 721"/>
                  <a:gd name="T27" fmla="*/ 942 h 1307"/>
                  <a:gd name="T28" fmla="*/ 616 w 721"/>
                  <a:gd name="T29" fmla="*/ 1089 h 1307"/>
                  <a:gd name="T30" fmla="*/ 714 w 721"/>
                  <a:gd name="T31" fmla="*/ 1083 h 1307"/>
                  <a:gd name="T32" fmla="*/ 714 w 721"/>
                  <a:gd name="T33" fmla="*/ 1275 h 1307"/>
                  <a:gd name="T34" fmla="*/ 712 w 721"/>
                  <a:gd name="T35" fmla="*/ 1275 h 1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21" h="1307">
                    <a:moveTo>
                      <a:pt x="712" y="1275"/>
                    </a:moveTo>
                    <a:cubicBezTo>
                      <a:pt x="616" y="1301"/>
                      <a:pt x="531" y="1306"/>
                      <a:pt x="486" y="1306"/>
                    </a:cubicBezTo>
                    <a:cubicBezTo>
                      <a:pt x="192" y="1306"/>
                      <a:pt x="192" y="1120"/>
                      <a:pt x="192" y="1038"/>
                    </a:cubicBezTo>
                    <a:lnTo>
                      <a:pt x="192" y="493"/>
                    </a:lnTo>
                    <a:lnTo>
                      <a:pt x="0" y="493"/>
                    </a:lnTo>
                    <a:lnTo>
                      <a:pt x="0" y="302"/>
                    </a:lnTo>
                    <a:lnTo>
                      <a:pt x="192" y="302"/>
                    </a:lnTo>
                    <a:lnTo>
                      <a:pt x="192" y="107"/>
                    </a:lnTo>
                    <a:lnTo>
                      <a:pt x="483" y="0"/>
                    </a:lnTo>
                    <a:lnTo>
                      <a:pt x="483" y="302"/>
                    </a:lnTo>
                    <a:lnTo>
                      <a:pt x="720" y="302"/>
                    </a:lnTo>
                    <a:lnTo>
                      <a:pt x="720" y="493"/>
                    </a:lnTo>
                    <a:lnTo>
                      <a:pt x="483" y="493"/>
                    </a:lnTo>
                    <a:lnTo>
                      <a:pt x="483" y="942"/>
                    </a:lnTo>
                    <a:cubicBezTo>
                      <a:pt x="486" y="1032"/>
                      <a:pt x="486" y="1089"/>
                      <a:pt x="616" y="1089"/>
                    </a:cubicBezTo>
                    <a:cubicBezTo>
                      <a:pt x="658" y="1089"/>
                      <a:pt x="678" y="1086"/>
                      <a:pt x="714" y="1083"/>
                    </a:cubicBezTo>
                    <a:lnTo>
                      <a:pt x="714" y="1275"/>
                    </a:lnTo>
                    <a:lnTo>
                      <a:pt x="712" y="1275"/>
                    </a:lnTo>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05" name="Freeform 4"/>
              <p:cNvSpPr>
                <a:spLocks noChangeArrowheads="1"/>
              </p:cNvSpPr>
              <p:nvPr/>
            </p:nvSpPr>
            <p:spPr bwMode="auto">
              <a:xfrm>
                <a:off x="4697413" y="3265488"/>
                <a:ext cx="327025" cy="379412"/>
              </a:xfrm>
              <a:custGeom>
                <a:avLst/>
                <a:gdLst>
                  <a:gd name="T0" fmla="*/ 643 w 910"/>
                  <a:gd name="T1" fmla="*/ 1027 h 1054"/>
                  <a:gd name="T2" fmla="*/ 632 w 910"/>
                  <a:gd name="T3" fmla="*/ 892 h 1054"/>
                  <a:gd name="T4" fmla="*/ 336 w 910"/>
                  <a:gd name="T5" fmla="*/ 1053 h 1054"/>
                  <a:gd name="T6" fmla="*/ 87 w 910"/>
                  <a:gd name="T7" fmla="*/ 974 h 1054"/>
                  <a:gd name="T8" fmla="*/ 0 w 910"/>
                  <a:gd name="T9" fmla="*/ 754 h 1054"/>
                  <a:gd name="T10" fmla="*/ 212 w 910"/>
                  <a:gd name="T11" fmla="*/ 443 h 1054"/>
                  <a:gd name="T12" fmla="*/ 607 w 910"/>
                  <a:gd name="T13" fmla="*/ 387 h 1054"/>
                  <a:gd name="T14" fmla="*/ 592 w 910"/>
                  <a:gd name="T15" fmla="*/ 254 h 1054"/>
                  <a:gd name="T16" fmla="*/ 463 w 910"/>
                  <a:gd name="T17" fmla="*/ 172 h 1054"/>
                  <a:gd name="T18" fmla="*/ 353 w 910"/>
                  <a:gd name="T19" fmla="*/ 229 h 1054"/>
                  <a:gd name="T20" fmla="*/ 330 w 910"/>
                  <a:gd name="T21" fmla="*/ 316 h 1054"/>
                  <a:gd name="T22" fmla="*/ 45 w 910"/>
                  <a:gd name="T23" fmla="*/ 316 h 1054"/>
                  <a:gd name="T24" fmla="*/ 158 w 910"/>
                  <a:gd name="T25" fmla="*/ 82 h 1054"/>
                  <a:gd name="T26" fmla="*/ 460 w 910"/>
                  <a:gd name="T27" fmla="*/ 0 h 1054"/>
                  <a:gd name="T28" fmla="*/ 815 w 910"/>
                  <a:gd name="T29" fmla="*/ 127 h 1054"/>
                  <a:gd name="T30" fmla="*/ 883 w 910"/>
                  <a:gd name="T31" fmla="*/ 370 h 1054"/>
                  <a:gd name="T32" fmla="*/ 886 w 910"/>
                  <a:gd name="T33" fmla="*/ 770 h 1054"/>
                  <a:gd name="T34" fmla="*/ 909 w 910"/>
                  <a:gd name="T35" fmla="*/ 1022 h 1054"/>
                  <a:gd name="T36" fmla="*/ 643 w 910"/>
                  <a:gd name="T37" fmla="*/ 1022 h 1054"/>
                  <a:gd name="T38" fmla="*/ 643 w 910"/>
                  <a:gd name="T39" fmla="*/ 1027 h 1054"/>
                  <a:gd name="T40" fmla="*/ 282 w 910"/>
                  <a:gd name="T41" fmla="*/ 720 h 1054"/>
                  <a:gd name="T42" fmla="*/ 423 w 910"/>
                  <a:gd name="T43" fmla="*/ 861 h 1054"/>
                  <a:gd name="T44" fmla="*/ 547 w 910"/>
                  <a:gd name="T45" fmla="*/ 804 h 1054"/>
                  <a:gd name="T46" fmla="*/ 604 w 910"/>
                  <a:gd name="T47" fmla="*/ 559 h 1054"/>
                  <a:gd name="T48" fmla="*/ 282 w 910"/>
                  <a:gd name="T49" fmla="*/ 720 h 10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10" h="1054">
                    <a:moveTo>
                      <a:pt x="643" y="1027"/>
                    </a:moveTo>
                    <a:cubicBezTo>
                      <a:pt x="632" y="965"/>
                      <a:pt x="632" y="920"/>
                      <a:pt x="632" y="892"/>
                    </a:cubicBezTo>
                    <a:cubicBezTo>
                      <a:pt x="522" y="1053"/>
                      <a:pt x="389" y="1053"/>
                      <a:pt x="336" y="1053"/>
                    </a:cubicBezTo>
                    <a:cubicBezTo>
                      <a:pt x="192" y="1053"/>
                      <a:pt x="127" y="1010"/>
                      <a:pt x="87" y="974"/>
                    </a:cubicBezTo>
                    <a:cubicBezTo>
                      <a:pt x="28" y="914"/>
                      <a:pt x="0" y="833"/>
                      <a:pt x="0" y="754"/>
                    </a:cubicBezTo>
                    <a:cubicBezTo>
                      <a:pt x="0" y="675"/>
                      <a:pt x="28" y="528"/>
                      <a:pt x="212" y="443"/>
                    </a:cubicBezTo>
                    <a:cubicBezTo>
                      <a:pt x="333" y="387"/>
                      <a:pt x="508" y="387"/>
                      <a:pt x="607" y="387"/>
                    </a:cubicBezTo>
                    <a:cubicBezTo>
                      <a:pt x="607" y="322"/>
                      <a:pt x="604" y="291"/>
                      <a:pt x="592" y="254"/>
                    </a:cubicBezTo>
                    <a:cubicBezTo>
                      <a:pt x="567" y="181"/>
                      <a:pt x="491" y="172"/>
                      <a:pt x="463" y="172"/>
                    </a:cubicBezTo>
                    <a:cubicBezTo>
                      <a:pt x="420" y="172"/>
                      <a:pt x="378" y="189"/>
                      <a:pt x="353" y="229"/>
                    </a:cubicBezTo>
                    <a:cubicBezTo>
                      <a:pt x="330" y="263"/>
                      <a:pt x="330" y="294"/>
                      <a:pt x="330" y="316"/>
                    </a:cubicBezTo>
                    <a:lnTo>
                      <a:pt x="45" y="316"/>
                    </a:lnTo>
                    <a:cubicBezTo>
                      <a:pt x="48" y="263"/>
                      <a:pt x="53" y="155"/>
                      <a:pt x="158" y="82"/>
                    </a:cubicBezTo>
                    <a:cubicBezTo>
                      <a:pt x="248" y="17"/>
                      <a:pt x="364" y="0"/>
                      <a:pt x="460" y="0"/>
                    </a:cubicBezTo>
                    <a:cubicBezTo>
                      <a:pt x="542" y="0"/>
                      <a:pt x="717" y="14"/>
                      <a:pt x="815" y="127"/>
                    </a:cubicBezTo>
                    <a:cubicBezTo>
                      <a:pt x="883" y="209"/>
                      <a:pt x="883" y="325"/>
                      <a:pt x="883" y="370"/>
                    </a:cubicBezTo>
                    <a:lnTo>
                      <a:pt x="886" y="770"/>
                    </a:lnTo>
                    <a:cubicBezTo>
                      <a:pt x="886" y="855"/>
                      <a:pt x="892" y="940"/>
                      <a:pt x="909" y="1022"/>
                    </a:cubicBezTo>
                    <a:lnTo>
                      <a:pt x="643" y="1022"/>
                    </a:lnTo>
                    <a:lnTo>
                      <a:pt x="643" y="1027"/>
                    </a:lnTo>
                    <a:close/>
                    <a:moveTo>
                      <a:pt x="282" y="720"/>
                    </a:moveTo>
                    <a:cubicBezTo>
                      <a:pt x="282" y="787"/>
                      <a:pt x="327" y="861"/>
                      <a:pt x="423" y="861"/>
                    </a:cubicBezTo>
                    <a:cubicBezTo>
                      <a:pt x="477" y="861"/>
                      <a:pt x="519" y="835"/>
                      <a:pt x="547" y="804"/>
                    </a:cubicBezTo>
                    <a:cubicBezTo>
                      <a:pt x="598" y="742"/>
                      <a:pt x="604" y="663"/>
                      <a:pt x="604" y="559"/>
                    </a:cubicBezTo>
                    <a:cubicBezTo>
                      <a:pt x="418" y="542"/>
                      <a:pt x="282" y="601"/>
                      <a:pt x="282" y="720"/>
                    </a:cubicBezTo>
                    <a:close/>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06" name="Freeform 5"/>
              <p:cNvSpPr>
                <a:spLocks noChangeArrowheads="1"/>
              </p:cNvSpPr>
              <p:nvPr/>
            </p:nvSpPr>
            <p:spPr bwMode="auto">
              <a:xfrm>
                <a:off x="5138738" y="3125788"/>
                <a:ext cx="363537" cy="519112"/>
              </a:xfrm>
              <a:custGeom>
                <a:avLst/>
                <a:gdLst>
                  <a:gd name="T0" fmla="*/ 0 w 1009"/>
                  <a:gd name="T1" fmla="*/ 0 h 1440"/>
                  <a:gd name="T2" fmla="*/ 291 w 1009"/>
                  <a:gd name="T3" fmla="*/ 0 h 1440"/>
                  <a:gd name="T4" fmla="*/ 291 w 1009"/>
                  <a:gd name="T5" fmla="*/ 544 h 1440"/>
                  <a:gd name="T6" fmla="*/ 573 w 1009"/>
                  <a:gd name="T7" fmla="*/ 412 h 1440"/>
                  <a:gd name="T8" fmla="*/ 1008 w 1009"/>
                  <a:gd name="T9" fmla="*/ 937 h 1440"/>
                  <a:gd name="T10" fmla="*/ 593 w 1009"/>
                  <a:gd name="T11" fmla="*/ 1439 h 1440"/>
                  <a:gd name="T12" fmla="*/ 294 w 1009"/>
                  <a:gd name="T13" fmla="*/ 1278 h 1440"/>
                  <a:gd name="T14" fmla="*/ 283 w 1009"/>
                  <a:gd name="T15" fmla="*/ 1419 h 1440"/>
                  <a:gd name="T16" fmla="*/ 0 w 1009"/>
                  <a:gd name="T17" fmla="*/ 1419 h 1440"/>
                  <a:gd name="T18" fmla="*/ 0 w 1009"/>
                  <a:gd name="T19" fmla="*/ 0 h 1440"/>
                  <a:gd name="T20" fmla="*/ 494 w 1009"/>
                  <a:gd name="T21" fmla="*/ 607 h 1440"/>
                  <a:gd name="T22" fmla="*/ 280 w 1009"/>
                  <a:gd name="T23" fmla="*/ 914 h 1440"/>
                  <a:gd name="T24" fmla="*/ 508 w 1009"/>
                  <a:gd name="T25" fmla="*/ 1250 h 1440"/>
                  <a:gd name="T26" fmla="*/ 709 w 1009"/>
                  <a:gd name="T27" fmla="*/ 948 h 1440"/>
                  <a:gd name="T28" fmla="*/ 494 w 1009"/>
                  <a:gd name="T29" fmla="*/ 607 h 1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09" h="1440">
                    <a:moveTo>
                      <a:pt x="0" y="0"/>
                    </a:moveTo>
                    <a:lnTo>
                      <a:pt x="291" y="0"/>
                    </a:lnTo>
                    <a:lnTo>
                      <a:pt x="291" y="544"/>
                    </a:lnTo>
                    <a:cubicBezTo>
                      <a:pt x="390" y="415"/>
                      <a:pt x="522" y="412"/>
                      <a:pt x="573" y="412"/>
                    </a:cubicBezTo>
                    <a:cubicBezTo>
                      <a:pt x="816" y="412"/>
                      <a:pt x="1008" y="604"/>
                      <a:pt x="1008" y="937"/>
                    </a:cubicBezTo>
                    <a:cubicBezTo>
                      <a:pt x="1008" y="1309"/>
                      <a:pt x="791" y="1439"/>
                      <a:pt x="593" y="1439"/>
                    </a:cubicBezTo>
                    <a:cubicBezTo>
                      <a:pt x="542" y="1439"/>
                      <a:pt x="384" y="1436"/>
                      <a:pt x="294" y="1278"/>
                    </a:cubicBezTo>
                    <a:cubicBezTo>
                      <a:pt x="291" y="1309"/>
                      <a:pt x="291" y="1357"/>
                      <a:pt x="283" y="1419"/>
                    </a:cubicBezTo>
                    <a:lnTo>
                      <a:pt x="0" y="1419"/>
                    </a:lnTo>
                    <a:lnTo>
                      <a:pt x="0" y="0"/>
                    </a:lnTo>
                    <a:close/>
                    <a:moveTo>
                      <a:pt x="494" y="607"/>
                    </a:moveTo>
                    <a:cubicBezTo>
                      <a:pt x="280" y="607"/>
                      <a:pt x="280" y="852"/>
                      <a:pt x="280" y="914"/>
                    </a:cubicBezTo>
                    <a:cubicBezTo>
                      <a:pt x="280" y="1140"/>
                      <a:pt x="376" y="1250"/>
                      <a:pt x="508" y="1250"/>
                    </a:cubicBezTo>
                    <a:cubicBezTo>
                      <a:pt x="709" y="1250"/>
                      <a:pt x="709" y="999"/>
                      <a:pt x="709" y="948"/>
                    </a:cubicBezTo>
                    <a:cubicBezTo>
                      <a:pt x="709" y="866"/>
                      <a:pt x="706" y="607"/>
                      <a:pt x="494" y="607"/>
                    </a:cubicBezTo>
                    <a:close/>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07" name="Freeform 6"/>
              <p:cNvSpPr>
                <a:spLocks noChangeArrowheads="1"/>
              </p:cNvSpPr>
              <p:nvPr/>
            </p:nvSpPr>
            <p:spPr bwMode="auto">
              <a:xfrm>
                <a:off x="5594350" y="3265488"/>
                <a:ext cx="327025" cy="379412"/>
              </a:xfrm>
              <a:custGeom>
                <a:avLst/>
                <a:gdLst>
                  <a:gd name="T0" fmla="*/ 643 w 909"/>
                  <a:gd name="T1" fmla="*/ 1027 h 1054"/>
                  <a:gd name="T2" fmla="*/ 632 w 909"/>
                  <a:gd name="T3" fmla="*/ 892 h 1054"/>
                  <a:gd name="T4" fmla="*/ 335 w 909"/>
                  <a:gd name="T5" fmla="*/ 1053 h 1054"/>
                  <a:gd name="T6" fmla="*/ 87 w 909"/>
                  <a:gd name="T7" fmla="*/ 974 h 1054"/>
                  <a:gd name="T8" fmla="*/ 0 w 909"/>
                  <a:gd name="T9" fmla="*/ 754 h 1054"/>
                  <a:gd name="T10" fmla="*/ 211 w 909"/>
                  <a:gd name="T11" fmla="*/ 443 h 1054"/>
                  <a:gd name="T12" fmla="*/ 606 w 909"/>
                  <a:gd name="T13" fmla="*/ 387 h 1054"/>
                  <a:gd name="T14" fmla="*/ 592 w 909"/>
                  <a:gd name="T15" fmla="*/ 254 h 1054"/>
                  <a:gd name="T16" fmla="*/ 462 w 909"/>
                  <a:gd name="T17" fmla="*/ 172 h 1054"/>
                  <a:gd name="T18" fmla="*/ 352 w 909"/>
                  <a:gd name="T19" fmla="*/ 229 h 1054"/>
                  <a:gd name="T20" fmla="*/ 330 w 909"/>
                  <a:gd name="T21" fmla="*/ 316 h 1054"/>
                  <a:gd name="T22" fmla="*/ 45 w 909"/>
                  <a:gd name="T23" fmla="*/ 316 h 1054"/>
                  <a:gd name="T24" fmla="*/ 158 w 909"/>
                  <a:gd name="T25" fmla="*/ 82 h 1054"/>
                  <a:gd name="T26" fmla="*/ 460 w 909"/>
                  <a:gd name="T27" fmla="*/ 0 h 1054"/>
                  <a:gd name="T28" fmla="*/ 815 w 909"/>
                  <a:gd name="T29" fmla="*/ 127 h 1054"/>
                  <a:gd name="T30" fmla="*/ 883 w 909"/>
                  <a:gd name="T31" fmla="*/ 370 h 1054"/>
                  <a:gd name="T32" fmla="*/ 886 w 909"/>
                  <a:gd name="T33" fmla="*/ 770 h 1054"/>
                  <a:gd name="T34" fmla="*/ 908 w 909"/>
                  <a:gd name="T35" fmla="*/ 1022 h 1054"/>
                  <a:gd name="T36" fmla="*/ 643 w 909"/>
                  <a:gd name="T37" fmla="*/ 1022 h 1054"/>
                  <a:gd name="T38" fmla="*/ 643 w 909"/>
                  <a:gd name="T39" fmla="*/ 1027 h 1054"/>
                  <a:gd name="T40" fmla="*/ 285 w 909"/>
                  <a:gd name="T41" fmla="*/ 720 h 1054"/>
                  <a:gd name="T42" fmla="*/ 426 w 909"/>
                  <a:gd name="T43" fmla="*/ 861 h 1054"/>
                  <a:gd name="T44" fmla="*/ 550 w 909"/>
                  <a:gd name="T45" fmla="*/ 804 h 1054"/>
                  <a:gd name="T46" fmla="*/ 606 w 909"/>
                  <a:gd name="T47" fmla="*/ 559 h 1054"/>
                  <a:gd name="T48" fmla="*/ 285 w 909"/>
                  <a:gd name="T49" fmla="*/ 720 h 10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09" h="1054">
                    <a:moveTo>
                      <a:pt x="643" y="1027"/>
                    </a:moveTo>
                    <a:cubicBezTo>
                      <a:pt x="632" y="965"/>
                      <a:pt x="632" y="920"/>
                      <a:pt x="632" y="892"/>
                    </a:cubicBezTo>
                    <a:cubicBezTo>
                      <a:pt x="522" y="1053"/>
                      <a:pt x="389" y="1053"/>
                      <a:pt x="335" y="1053"/>
                    </a:cubicBezTo>
                    <a:cubicBezTo>
                      <a:pt x="192" y="1053"/>
                      <a:pt x="127" y="1010"/>
                      <a:pt x="87" y="974"/>
                    </a:cubicBezTo>
                    <a:cubicBezTo>
                      <a:pt x="28" y="914"/>
                      <a:pt x="0" y="833"/>
                      <a:pt x="0" y="754"/>
                    </a:cubicBezTo>
                    <a:cubicBezTo>
                      <a:pt x="0" y="675"/>
                      <a:pt x="28" y="528"/>
                      <a:pt x="211" y="443"/>
                    </a:cubicBezTo>
                    <a:cubicBezTo>
                      <a:pt x="333" y="387"/>
                      <a:pt x="508" y="387"/>
                      <a:pt x="606" y="387"/>
                    </a:cubicBezTo>
                    <a:cubicBezTo>
                      <a:pt x="606" y="322"/>
                      <a:pt x="604" y="291"/>
                      <a:pt x="592" y="254"/>
                    </a:cubicBezTo>
                    <a:cubicBezTo>
                      <a:pt x="567" y="181"/>
                      <a:pt x="491" y="172"/>
                      <a:pt x="462" y="172"/>
                    </a:cubicBezTo>
                    <a:cubicBezTo>
                      <a:pt x="420" y="172"/>
                      <a:pt x="378" y="189"/>
                      <a:pt x="352" y="229"/>
                    </a:cubicBezTo>
                    <a:cubicBezTo>
                      <a:pt x="330" y="263"/>
                      <a:pt x="330" y="294"/>
                      <a:pt x="330" y="316"/>
                    </a:cubicBezTo>
                    <a:lnTo>
                      <a:pt x="45" y="316"/>
                    </a:lnTo>
                    <a:cubicBezTo>
                      <a:pt x="48" y="263"/>
                      <a:pt x="53" y="155"/>
                      <a:pt x="158" y="82"/>
                    </a:cubicBezTo>
                    <a:cubicBezTo>
                      <a:pt x="248" y="17"/>
                      <a:pt x="364" y="0"/>
                      <a:pt x="460" y="0"/>
                    </a:cubicBezTo>
                    <a:cubicBezTo>
                      <a:pt x="541" y="0"/>
                      <a:pt x="716" y="14"/>
                      <a:pt x="815" y="127"/>
                    </a:cubicBezTo>
                    <a:cubicBezTo>
                      <a:pt x="883" y="209"/>
                      <a:pt x="883" y="325"/>
                      <a:pt x="883" y="370"/>
                    </a:cubicBezTo>
                    <a:lnTo>
                      <a:pt x="886" y="770"/>
                    </a:lnTo>
                    <a:cubicBezTo>
                      <a:pt x="886" y="855"/>
                      <a:pt x="891" y="940"/>
                      <a:pt x="908" y="1022"/>
                    </a:cubicBezTo>
                    <a:lnTo>
                      <a:pt x="643" y="1022"/>
                    </a:lnTo>
                    <a:lnTo>
                      <a:pt x="643" y="1027"/>
                    </a:lnTo>
                    <a:close/>
                    <a:moveTo>
                      <a:pt x="285" y="720"/>
                    </a:moveTo>
                    <a:cubicBezTo>
                      <a:pt x="285" y="787"/>
                      <a:pt x="330" y="861"/>
                      <a:pt x="426" y="861"/>
                    </a:cubicBezTo>
                    <a:cubicBezTo>
                      <a:pt x="479" y="861"/>
                      <a:pt x="522" y="835"/>
                      <a:pt x="550" y="804"/>
                    </a:cubicBezTo>
                    <a:cubicBezTo>
                      <a:pt x="601" y="742"/>
                      <a:pt x="606" y="663"/>
                      <a:pt x="606" y="559"/>
                    </a:cubicBezTo>
                    <a:cubicBezTo>
                      <a:pt x="417" y="542"/>
                      <a:pt x="285" y="601"/>
                      <a:pt x="285" y="720"/>
                    </a:cubicBezTo>
                    <a:close/>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11" name="Freeform 7"/>
              <p:cNvSpPr>
                <a:spLocks noChangeArrowheads="1"/>
              </p:cNvSpPr>
              <p:nvPr/>
            </p:nvSpPr>
            <p:spPr bwMode="auto">
              <a:xfrm>
                <a:off x="6015038" y="3270250"/>
                <a:ext cx="314325" cy="376238"/>
              </a:xfrm>
              <a:custGeom>
                <a:avLst/>
                <a:gdLst>
                  <a:gd name="T0" fmla="*/ 274 w 873"/>
                  <a:gd name="T1" fmla="*/ 730 h 1047"/>
                  <a:gd name="T2" fmla="*/ 440 w 873"/>
                  <a:gd name="T3" fmla="*/ 866 h 1047"/>
                  <a:gd name="T4" fmla="*/ 593 w 873"/>
                  <a:gd name="T5" fmla="*/ 747 h 1047"/>
                  <a:gd name="T6" fmla="*/ 454 w 873"/>
                  <a:gd name="T7" fmla="*/ 634 h 1047"/>
                  <a:gd name="T8" fmla="*/ 274 w 873"/>
                  <a:gd name="T9" fmla="*/ 586 h 1047"/>
                  <a:gd name="T10" fmla="*/ 23 w 873"/>
                  <a:gd name="T11" fmla="*/ 310 h 1047"/>
                  <a:gd name="T12" fmla="*/ 457 w 873"/>
                  <a:gd name="T13" fmla="*/ 0 h 1047"/>
                  <a:gd name="T14" fmla="*/ 835 w 873"/>
                  <a:gd name="T15" fmla="*/ 293 h 1047"/>
                  <a:gd name="T16" fmla="*/ 570 w 873"/>
                  <a:gd name="T17" fmla="*/ 293 h 1047"/>
                  <a:gd name="T18" fmla="*/ 429 w 873"/>
                  <a:gd name="T19" fmla="*/ 175 h 1047"/>
                  <a:gd name="T20" fmla="*/ 291 w 873"/>
                  <a:gd name="T21" fmla="*/ 273 h 1047"/>
                  <a:gd name="T22" fmla="*/ 426 w 873"/>
                  <a:gd name="T23" fmla="*/ 378 h 1047"/>
                  <a:gd name="T24" fmla="*/ 607 w 873"/>
                  <a:gd name="T25" fmla="*/ 428 h 1047"/>
                  <a:gd name="T26" fmla="*/ 872 w 873"/>
                  <a:gd name="T27" fmla="*/ 705 h 1047"/>
                  <a:gd name="T28" fmla="*/ 415 w 873"/>
                  <a:gd name="T29" fmla="*/ 1046 h 1047"/>
                  <a:gd name="T30" fmla="*/ 73 w 873"/>
                  <a:gd name="T31" fmla="*/ 925 h 1047"/>
                  <a:gd name="T32" fmla="*/ 0 w 873"/>
                  <a:gd name="T33" fmla="*/ 730 h 1047"/>
                  <a:gd name="T34" fmla="*/ 274 w 873"/>
                  <a:gd name="T35" fmla="*/ 730 h 10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73" h="1047">
                    <a:moveTo>
                      <a:pt x="274" y="730"/>
                    </a:moveTo>
                    <a:cubicBezTo>
                      <a:pt x="277" y="792"/>
                      <a:pt x="316" y="866"/>
                      <a:pt x="440" y="866"/>
                    </a:cubicBezTo>
                    <a:cubicBezTo>
                      <a:pt x="545" y="866"/>
                      <a:pt x="593" y="807"/>
                      <a:pt x="593" y="747"/>
                    </a:cubicBezTo>
                    <a:cubicBezTo>
                      <a:pt x="593" y="702"/>
                      <a:pt x="570" y="666"/>
                      <a:pt x="454" y="634"/>
                    </a:cubicBezTo>
                    <a:lnTo>
                      <a:pt x="274" y="586"/>
                    </a:lnTo>
                    <a:cubicBezTo>
                      <a:pt x="192" y="564"/>
                      <a:pt x="23" y="513"/>
                      <a:pt x="23" y="310"/>
                    </a:cubicBezTo>
                    <a:cubicBezTo>
                      <a:pt x="23" y="118"/>
                      <a:pt x="200" y="0"/>
                      <a:pt x="457" y="0"/>
                    </a:cubicBezTo>
                    <a:cubicBezTo>
                      <a:pt x="663" y="0"/>
                      <a:pt x="827" y="95"/>
                      <a:pt x="835" y="293"/>
                    </a:cubicBezTo>
                    <a:lnTo>
                      <a:pt x="570" y="293"/>
                    </a:lnTo>
                    <a:cubicBezTo>
                      <a:pt x="562" y="183"/>
                      <a:pt x="474" y="175"/>
                      <a:pt x="429" y="175"/>
                    </a:cubicBezTo>
                    <a:cubicBezTo>
                      <a:pt x="350" y="175"/>
                      <a:pt x="291" y="211"/>
                      <a:pt x="291" y="273"/>
                    </a:cubicBezTo>
                    <a:cubicBezTo>
                      <a:pt x="291" y="341"/>
                      <a:pt x="341" y="355"/>
                      <a:pt x="426" y="378"/>
                    </a:cubicBezTo>
                    <a:lnTo>
                      <a:pt x="607" y="428"/>
                    </a:lnTo>
                    <a:cubicBezTo>
                      <a:pt x="787" y="476"/>
                      <a:pt x="872" y="570"/>
                      <a:pt x="872" y="705"/>
                    </a:cubicBezTo>
                    <a:cubicBezTo>
                      <a:pt x="872" y="877"/>
                      <a:pt x="725" y="1046"/>
                      <a:pt x="415" y="1046"/>
                    </a:cubicBezTo>
                    <a:cubicBezTo>
                      <a:pt x="288" y="1046"/>
                      <a:pt x="164" y="1018"/>
                      <a:pt x="73" y="925"/>
                    </a:cubicBezTo>
                    <a:cubicBezTo>
                      <a:pt x="8" y="857"/>
                      <a:pt x="3" y="778"/>
                      <a:pt x="0" y="730"/>
                    </a:cubicBezTo>
                    <a:lnTo>
                      <a:pt x="274" y="730"/>
                    </a:lnTo>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14" name="Freeform 8"/>
              <p:cNvSpPr>
                <a:spLocks noChangeArrowheads="1"/>
              </p:cNvSpPr>
              <p:nvPr/>
            </p:nvSpPr>
            <p:spPr bwMode="auto">
              <a:xfrm>
                <a:off x="6415088" y="3265488"/>
                <a:ext cx="344487" cy="384175"/>
              </a:xfrm>
              <a:custGeom>
                <a:avLst/>
                <a:gdLst>
                  <a:gd name="T0" fmla="*/ 279 w 955"/>
                  <a:gd name="T1" fmla="*/ 607 h 1068"/>
                  <a:gd name="T2" fmla="*/ 483 w 955"/>
                  <a:gd name="T3" fmla="*/ 872 h 1068"/>
                  <a:gd name="T4" fmla="*/ 655 w 955"/>
                  <a:gd name="T5" fmla="*/ 734 h 1068"/>
                  <a:gd name="T6" fmla="*/ 920 w 955"/>
                  <a:gd name="T7" fmla="*/ 734 h 1068"/>
                  <a:gd name="T8" fmla="*/ 827 w 955"/>
                  <a:gd name="T9" fmla="*/ 951 h 1068"/>
                  <a:gd name="T10" fmla="*/ 477 w 955"/>
                  <a:gd name="T11" fmla="*/ 1067 h 1068"/>
                  <a:gd name="T12" fmla="*/ 127 w 955"/>
                  <a:gd name="T13" fmla="*/ 943 h 1068"/>
                  <a:gd name="T14" fmla="*/ 0 w 955"/>
                  <a:gd name="T15" fmla="*/ 553 h 1068"/>
                  <a:gd name="T16" fmla="*/ 206 w 955"/>
                  <a:gd name="T17" fmla="*/ 82 h 1068"/>
                  <a:gd name="T18" fmla="*/ 485 w 955"/>
                  <a:gd name="T19" fmla="*/ 0 h 1068"/>
                  <a:gd name="T20" fmla="*/ 886 w 955"/>
                  <a:gd name="T21" fmla="*/ 240 h 1068"/>
                  <a:gd name="T22" fmla="*/ 945 w 955"/>
                  <a:gd name="T23" fmla="*/ 604 h 1068"/>
                  <a:gd name="T24" fmla="*/ 279 w 955"/>
                  <a:gd name="T25" fmla="*/ 604 h 1068"/>
                  <a:gd name="T26" fmla="*/ 279 w 955"/>
                  <a:gd name="T27" fmla="*/ 607 h 1068"/>
                  <a:gd name="T28" fmla="*/ 649 w 955"/>
                  <a:gd name="T29" fmla="*/ 424 h 1068"/>
                  <a:gd name="T30" fmla="*/ 477 w 955"/>
                  <a:gd name="T31" fmla="*/ 201 h 1068"/>
                  <a:gd name="T32" fmla="*/ 291 w 955"/>
                  <a:gd name="T33" fmla="*/ 424 h 1068"/>
                  <a:gd name="T34" fmla="*/ 649 w 955"/>
                  <a:gd name="T35" fmla="*/ 424 h 10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55" h="1068">
                    <a:moveTo>
                      <a:pt x="279" y="607"/>
                    </a:moveTo>
                    <a:cubicBezTo>
                      <a:pt x="279" y="672"/>
                      <a:pt x="279" y="872"/>
                      <a:pt x="483" y="872"/>
                    </a:cubicBezTo>
                    <a:cubicBezTo>
                      <a:pt x="556" y="872"/>
                      <a:pt x="629" y="844"/>
                      <a:pt x="655" y="734"/>
                    </a:cubicBezTo>
                    <a:lnTo>
                      <a:pt x="920" y="734"/>
                    </a:lnTo>
                    <a:cubicBezTo>
                      <a:pt x="917" y="782"/>
                      <a:pt x="906" y="867"/>
                      <a:pt x="827" y="951"/>
                    </a:cubicBezTo>
                    <a:cubicBezTo>
                      <a:pt x="753" y="1027"/>
                      <a:pt x="624" y="1067"/>
                      <a:pt x="477" y="1067"/>
                    </a:cubicBezTo>
                    <a:cubicBezTo>
                      <a:pt x="392" y="1067"/>
                      <a:pt x="231" y="1050"/>
                      <a:pt x="127" y="943"/>
                    </a:cubicBezTo>
                    <a:cubicBezTo>
                      <a:pt x="37" y="847"/>
                      <a:pt x="0" y="714"/>
                      <a:pt x="0" y="553"/>
                    </a:cubicBezTo>
                    <a:cubicBezTo>
                      <a:pt x="0" y="392"/>
                      <a:pt x="40" y="198"/>
                      <a:pt x="206" y="82"/>
                    </a:cubicBezTo>
                    <a:cubicBezTo>
                      <a:pt x="282" y="31"/>
                      <a:pt x="378" y="0"/>
                      <a:pt x="485" y="0"/>
                    </a:cubicBezTo>
                    <a:cubicBezTo>
                      <a:pt x="626" y="0"/>
                      <a:pt x="796" y="57"/>
                      <a:pt x="886" y="240"/>
                    </a:cubicBezTo>
                    <a:cubicBezTo>
                      <a:pt x="954" y="376"/>
                      <a:pt x="948" y="522"/>
                      <a:pt x="945" y="604"/>
                    </a:cubicBezTo>
                    <a:lnTo>
                      <a:pt x="279" y="604"/>
                    </a:lnTo>
                    <a:lnTo>
                      <a:pt x="279" y="607"/>
                    </a:lnTo>
                    <a:close/>
                    <a:moveTo>
                      <a:pt x="649" y="424"/>
                    </a:moveTo>
                    <a:cubicBezTo>
                      <a:pt x="649" y="378"/>
                      <a:pt x="646" y="201"/>
                      <a:pt x="477" y="201"/>
                    </a:cubicBezTo>
                    <a:cubicBezTo>
                      <a:pt x="350" y="201"/>
                      <a:pt x="296" y="308"/>
                      <a:pt x="291" y="424"/>
                    </a:cubicBezTo>
                    <a:lnTo>
                      <a:pt x="649" y="424"/>
                    </a:lnTo>
                    <a:close/>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15" name="Freeform 9"/>
              <p:cNvSpPr>
                <a:spLocks noChangeArrowheads="1"/>
              </p:cNvSpPr>
              <p:nvPr/>
            </p:nvSpPr>
            <p:spPr bwMode="auto">
              <a:xfrm>
                <a:off x="3765550" y="3965575"/>
                <a:ext cx="417513" cy="531813"/>
              </a:xfrm>
              <a:custGeom>
                <a:avLst/>
                <a:gdLst>
                  <a:gd name="T0" fmla="*/ 314 w 1161"/>
                  <a:gd name="T1" fmla="*/ 993 h 1479"/>
                  <a:gd name="T2" fmla="*/ 570 w 1161"/>
                  <a:gd name="T3" fmla="*/ 1264 h 1479"/>
                  <a:gd name="T4" fmla="*/ 841 w 1161"/>
                  <a:gd name="T5" fmla="*/ 1063 h 1479"/>
                  <a:gd name="T6" fmla="*/ 570 w 1161"/>
                  <a:gd name="T7" fmla="*/ 871 h 1479"/>
                  <a:gd name="T8" fmla="*/ 45 w 1161"/>
                  <a:gd name="T9" fmla="*/ 440 h 1479"/>
                  <a:gd name="T10" fmla="*/ 610 w 1161"/>
                  <a:gd name="T11" fmla="*/ 0 h 1479"/>
                  <a:gd name="T12" fmla="*/ 1039 w 1161"/>
                  <a:gd name="T13" fmla="*/ 166 h 1479"/>
                  <a:gd name="T14" fmla="*/ 1121 w 1161"/>
                  <a:gd name="T15" fmla="*/ 431 h 1479"/>
                  <a:gd name="T16" fmla="*/ 827 w 1161"/>
                  <a:gd name="T17" fmla="*/ 431 h 1479"/>
                  <a:gd name="T18" fmla="*/ 596 w 1161"/>
                  <a:gd name="T19" fmla="*/ 214 h 1479"/>
                  <a:gd name="T20" fmla="*/ 361 w 1161"/>
                  <a:gd name="T21" fmla="*/ 406 h 1479"/>
                  <a:gd name="T22" fmla="*/ 672 w 1161"/>
                  <a:gd name="T23" fmla="*/ 612 h 1479"/>
                  <a:gd name="T24" fmla="*/ 1160 w 1161"/>
                  <a:gd name="T25" fmla="*/ 1015 h 1479"/>
                  <a:gd name="T26" fmla="*/ 553 w 1161"/>
                  <a:gd name="T27" fmla="*/ 1478 h 1479"/>
                  <a:gd name="T28" fmla="*/ 0 w 1161"/>
                  <a:gd name="T29" fmla="*/ 990 h 1479"/>
                  <a:gd name="T30" fmla="*/ 314 w 1161"/>
                  <a:gd name="T31" fmla="*/ 990 h 1479"/>
                  <a:gd name="T32" fmla="*/ 314 w 1161"/>
                  <a:gd name="T33" fmla="*/ 993 h 14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61" h="1479">
                    <a:moveTo>
                      <a:pt x="314" y="993"/>
                    </a:moveTo>
                    <a:cubicBezTo>
                      <a:pt x="314" y="1061"/>
                      <a:pt x="311" y="1264"/>
                      <a:pt x="570" y="1264"/>
                    </a:cubicBezTo>
                    <a:cubicBezTo>
                      <a:pt x="737" y="1264"/>
                      <a:pt x="841" y="1185"/>
                      <a:pt x="841" y="1063"/>
                    </a:cubicBezTo>
                    <a:cubicBezTo>
                      <a:pt x="841" y="936"/>
                      <a:pt x="754" y="917"/>
                      <a:pt x="570" y="871"/>
                    </a:cubicBezTo>
                    <a:cubicBezTo>
                      <a:pt x="232" y="787"/>
                      <a:pt x="45" y="685"/>
                      <a:pt x="45" y="440"/>
                    </a:cubicBezTo>
                    <a:cubicBezTo>
                      <a:pt x="45" y="206"/>
                      <a:pt x="212" y="0"/>
                      <a:pt x="610" y="0"/>
                    </a:cubicBezTo>
                    <a:cubicBezTo>
                      <a:pt x="757" y="0"/>
                      <a:pt x="932" y="33"/>
                      <a:pt x="1039" y="166"/>
                    </a:cubicBezTo>
                    <a:cubicBezTo>
                      <a:pt x="1121" y="268"/>
                      <a:pt x="1121" y="383"/>
                      <a:pt x="1121" y="431"/>
                    </a:cubicBezTo>
                    <a:lnTo>
                      <a:pt x="827" y="431"/>
                    </a:lnTo>
                    <a:cubicBezTo>
                      <a:pt x="824" y="380"/>
                      <a:pt x="807" y="214"/>
                      <a:pt x="596" y="214"/>
                    </a:cubicBezTo>
                    <a:cubicBezTo>
                      <a:pt x="455" y="214"/>
                      <a:pt x="361" y="290"/>
                      <a:pt x="361" y="406"/>
                    </a:cubicBezTo>
                    <a:cubicBezTo>
                      <a:pt x="361" y="539"/>
                      <a:pt x="466" y="561"/>
                      <a:pt x="672" y="612"/>
                    </a:cubicBezTo>
                    <a:cubicBezTo>
                      <a:pt x="917" y="671"/>
                      <a:pt x="1160" y="739"/>
                      <a:pt x="1160" y="1015"/>
                    </a:cubicBezTo>
                    <a:cubicBezTo>
                      <a:pt x="1160" y="1272"/>
                      <a:pt x="948" y="1478"/>
                      <a:pt x="553" y="1478"/>
                    </a:cubicBezTo>
                    <a:cubicBezTo>
                      <a:pt x="9" y="1478"/>
                      <a:pt x="3" y="1128"/>
                      <a:pt x="0" y="990"/>
                    </a:cubicBezTo>
                    <a:lnTo>
                      <a:pt x="314" y="990"/>
                    </a:lnTo>
                    <a:lnTo>
                      <a:pt x="314" y="993"/>
                    </a:lnTo>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16" name="Freeform 10"/>
              <p:cNvSpPr>
                <a:spLocks noChangeArrowheads="1"/>
              </p:cNvSpPr>
              <p:nvPr/>
            </p:nvSpPr>
            <p:spPr bwMode="auto">
              <a:xfrm>
                <a:off x="4279900" y="4114800"/>
                <a:ext cx="344488" cy="384175"/>
              </a:xfrm>
              <a:custGeom>
                <a:avLst/>
                <a:gdLst>
                  <a:gd name="T0" fmla="*/ 280 w 955"/>
                  <a:gd name="T1" fmla="*/ 607 h 1068"/>
                  <a:gd name="T2" fmla="*/ 483 w 955"/>
                  <a:gd name="T3" fmla="*/ 872 h 1068"/>
                  <a:gd name="T4" fmla="*/ 655 w 955"/>
                  <a:gd name="T5" fmla="*/ 734 h 1068"/>
                  <a:gd name="T6" fmla="*/ 920 w 955"/>
                  <a:gd name="T7" fmla="*/ 734 h 1068"/>
                  <a:gd name="T8" fmla="*/ 827 w 955"/>
                  <a:gd name="T9" fmla="*/ 951 h 1068"/>
                  <a:gd name="T10" fmla="*/ 477 w 955"/>
                  <a:gd name="T11" fmla="*/ 1067 h 1068"/>
                  <a:gd name="T12" fmla="*/ 127 w 955"/>
                  <a:gd name="T13" fmla="*/ 943 h 1068"/>
                  <a:gd name="T14" fmla="*/ 0 w 955"/>
                  <a:gd name="T15" fmla="*/ 553 h 1068"/>
                  <a:gd name="T16" fmla="*/ 206 w 955"/>
                  <a:gd name="T17" fmla="*/ 82 h 1068"/>
                  <a:gd name="T18" fmla="*/ 486 w 955"/>
                  <a:gd name="T19" fmla="*/ 0 h 1068"/>
                  <a:gd name="T20" fmla="*/ 886 w 955"/>
                  <a:gd name="T21" fmla="*/ 240 h 1068"/>
                  <a:gd name="T22" fmla="*/ 946 w 955"/>
                  <a:gd name="T23" fmla="*/ 604 h 1068"/>
                  <a:gd name="T24" fmla="*/ 280 w 955"/>
                  <a:gd name="T25" fmla="*/ 604 h 1068"/>
                  <a:gd name="T26" fmla="*/ 280 w 955"/>
                  <a:gd name="T27" fmla="*/ 607 h 1068"/>
                  <a:gd name="T28" fmla="*/ 649 w 955"/>
                  <a:gd name="T29" fmla="*/ 423 h 1068"/>
                  <a:gd name="T30" fmla="*/ 477 w 955"/>
                  <a:gd name="T31" fmla="*/ 201 h 1068"/>
                  <a:gd name="T32" fmla="*/ 291 w 955"/>
                  <a:gd name="T33" fmla="*/ 423 h 1068"/>
                  <a:gd name="T34" fmla="*/ 649 w 955"/>
                  <a:gd name="T35" fmla="*/ 423 h 10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55" h="1068">
                    <a:moveTo>
                      <a:pt x="280" y="607"/>
                    </a:moveTo>
                    <a:cubicBezTo>
                      <a:pt x="280" y="672"/>
                      <a:pt x="280" y="872"/>
                      <a:pt x="483" y="872"/>
                    </a:cubicBezTo>
                    <a:cubicBezTo>
                      <a:pt x="556" y="872"/>
                      <a:pt x="630" y="844"/>
                      <a:pt x="655" y="734"/>
                    </a:cubicBezTo>
                    <a:lnTo>
                      <a:pt x="920" y="734"/>
                    </a:lnTo>
                    <a:cubicBezTo>
                      <a:pt x="917" y="782"/>
                      <a:pt x="906" y="866"/>
                      <a:pt x="827" y="951"/>
                    </a:cubicBezTo>
                    <a:cubicBezTo>
                      <a:pt x="754" y="1027"/>
                      <a:pt x="624" y="1067"/>
                      <a:pt x="477" y="1067"/>
                    </a:cubicBezTo>
                    <a:cubicBezTo>
                      <a:pt x="392" y="1067"/>
                      <a:pt x="232" y="1050"/>
                      <a:pt x="127" y="943"/>
                    </a:cubicBezTo>
                    <a:cubicBezTo>
                      <a:pt x="37" y="847"/>
                      <a:pt x="0" y="714"/>
                      <a:pt x="0" y="553"/>
                    </a:cubicBezTo>
                    <a:cubicBezTo>
                      <a:pt x="0" y="392"/>
                      <a:pt x="40" y="198"/>
                      <a:pt x="206" y="82"/>
                    </a:cubicBezTo>
                    <a:cubicBezTo>
                      <a:pt x="282" y="31"/>
                      <a:pt x="378" y="0"/>
                      <a:pt x="486" y="0"/>
                    </a:cubicBezTo>
                    <a:cubicBezTo>
                      <a:pt x="627" y="0"/>
                      <a:pt x="796" y="57"/>
                      <a:pt x="886" y="240"/>
                    </a:cubicBezTo>
                    <a:cubicBezTo>
                      <a:pt x="954" y="375"/>
                      <a:pt x="948" y="522"/>
                      <a:pt x="946" y="604"/>
                    </a:cubicBezTo>
                    <a:lnTo>
                      <a:pt x="280" y="604"/>
                    </a:lnTo>
                    <a:lnTo>
                      <a:pt x="280" y="607"/>
                    </a:lnTo>
                    <a:close/>
                    <a:moveTo>
                      <a:pt x="649" y="423"/>
                    </a:moveTo>
                    <a:cubicBezTo>
                      <a:pt x="649" y="378"/>
                      <a:pt x="646" y="201"/>
                      <a:pt x="477" y="201"/>
                    </a:cubicBezTo>
                    <a:cubicBezTo>
                      <a:pt x="350" y="201"/>
                      <a:pt x="297" y="308"/>
                      <a:pt x="291" y="423"/>
                    </a:cubicBezTo>
                    <a:lnTo>
                      <a:pt x="649" y="423"/>
                    </a:lnTo>
                    <a:close/>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17" name="Freeform 11"/>
              <p:cNvSpPr>
                <a:spLocks noChangeArrowheads="1"/>
              </p:cNvSpPr>
              <p:nvPr/>
            </p:nvSpPr>
            <p:spPr bwMode="auto">
              <a:xfrm>
                <a:off x="4719638" y="4121150"/>
                <a:ext cx="222250" cy="365125"/>
              </a:xfrm>
              <a:custGeom>
                <a:avLst/>
                <a:gdLst>
                  <a:gd name="T0" fmla="*/ 0 w 619"/>
                  <a:gd name="T1" fmla="*/ 14 h 1014"/>
                  <a:gd name="T2" fmla="*/ 274 w 619"/>
                  <a:gd name="T3" fmla="*/ 14 h 1014"/>
                  <a:gd name="T4" fmla="*/ 279 w 619"/>
                  <a:gd name="T5" fmla="*/ 206 h 1014"/>
                  <a:gd name="T6" fmla="*/ 618 w 619"/>
                  <a:gd name="T7" fmla="*/ 14 h 1014"/>
                  <a:gd name="T8" fmla="*/ 618 w 619"/>
                  <a:gd name="T9" fmla="*/ 277 h 1014"/>
                  <a:gd name="T10" fmla="*/ 305 w 619"/>
                  <a:gd name="T11" fmla="*/ 525 h 1014"/>
                  <a:gd name="T12" fmla="*/ 305 w 619"/>
                  <a:gd name="T13" fmla="*/ 1013 h 1014"/>
                  <a:gd name="T14" fmla="*/ 14 w 619"/>
                  <a:gd name="T15" fmla="*/ 1013 h 1014"/>
                  <a:gd name="T16" fmla="*/ 14 w 619"/>
                  <a:gd name="T17" fmla="*/ 263 h 1014"/>
                  <a:gd name="T18" fmla="*/ 0 w 619"/>
                  <a:gd name="T19" fmla="*/ 14 h 10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19" h="1014">
                    <a:moveTo>
                      <a:pt x="0" y="14"/>
                    </a:moveTo>
                    <a:lnTo>
                      <a:pt x="274" y="14"/>
                    </a:lnTo>
                    <a:lnTo>
                      <a:pt x="279" y="206"/>
                    </a:lnTo>
                    <a:cubicBezTo>
                      <a:pt x="316" y="121"/>
                      <a:pt x="381" y="0"/>
                      <a:pt x="618" y="14"/>
                    </a:cubicBezTo>
                    <a:lnTo>
                      <a:pt x="618" y="277"/>
                    </a:lnTo>
                    <a:cubicBezTo>
                      <a:pt x="322" y="248"/>
                      <a:pt x="305" y="401"/>
                      <a:pt x="305" y="525"/>
                    </a:cubicBezTo>
                    <a:lnTo>
                      <a:pt x="305" y="1013"/>
                    </a:lnTo>
                    <a:lnTo>
                      <a:pt x="14" y="1013"/>
                    </a:lnTo>
                    <a:lnTo>
                      <a:pt x="14" y="263"/>
                    </a:lnTo>
                    <a:cubicBezTo>
                      <a:pt x="14" y="215"/>
                      <a:pt x="6" y="71"/>
                      <a:pt x="0" y="14"/>
                    </a:cubicBezTo>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18" name="Freeform 12"/>
              <p:cNvSpPr>
                <a:spLocks noChangeArrowheads="1"/>
              </p:cNvSpPr>
              <p:nvPr/>
            </p:nvSpPr>
            <p:spPr bwMode="auto">
              <a:xfrm>
                <a:off x="4995863" y="4127500"/>
                <a:ext cx="376237" cy="358775"/>
              </a:xfrm>
              <a:custGeom>
                <a:avLst/>
                <a:gdLst>
                  <a:gd name="T0" fmla="*/ 309 w 1047"/>
                  <a:gd name="T1" fmla="*/ 0 h 997"/>
                  <a:gd name="T2" fmla="*/ 535 w 1047"/>
                  <a:gd name="T3" fmla="*/ 674 h 997"/>
                  <a:gd name="T4" fmla="*/ 763 w 1047"/>
                  <a:gd name="T5" fmla="*/ 0 h 997"/>
                  <a:gd name="T6" fmla="*/ 1046 w 1047"/>
                  <a:gd name="T7" fmla="*/ 0 h 997"/>
                  <a:gd name="T8" fmla="*/ 684 w 1047"/>
                  <a:gd name="T9" fmla="*/ 996 h 997"/>
                  <a:gd name="T10" fmla="*/ 363 w 1047"/>
                  <a:gd name="T11" fmla="*/ 996 h 997"/>
                  <a:gd name="T12" fmla="*/ 0 w 1047"/>
                  <a:gd name="T13" fmla="*/ 0 h 997"/>
                  <a:gd name="T14" fmla="*/ 309 w 1047"/>
                  <a:gd name="T15" fmla="*/ 0 h 99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7" h="997">
                    <a:moveTo>
                      <a:pt x="309" y="0"/>
                    </a:moveTo>
                    <a:lnTo>
                      <a:pt x="535" y="674"/>
                    </a:lnTo>
                    <a:lnTo>
                      <a:pt x="763" y="0"/>
                    </a:lnTo>
                    <a:lnTo>
                      <a:pt x="1046" y="0"/>
                    </a:lnTo>
                    <a:lnTo>
                      <a:pt x="684" y="996"/>
                    </a:lnTo>
                    <a:lnTo>
                      <a:pt x="363" y="996"/>
                    </a:lnTo>
                    <a:lnTo>
                      <a:pt x="0" y="0"/>
                    </a:lnTo>
                    <a:lnTo>
                      <a:pt x="309" y="0"/>
                    </a:lnTo>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19" name="Freeform 13"/>
              <p:cNvSpPr>
                <a:spLocks noChangeArrowheads="1"/>
              </p:cNvSpPr>
              <p:nvPr/>
            </p:nvSpPr>
            <p:spPr bwMode="auto">
              <a:xfrm>
                <a:off x="5461000" y="3973513"/>
                <a:ext cx="112713" cy="512762"/>
              </a:xfrm>
              <a:custGeom>
                <a:avLst/>
                <a:gdLst>
                  <a:gd name="T0" fmla="*/ 0 w 311"/>
                  <a:gd name="T1" fmla="*/ 0 h 1423"/>
                  <a:gd name="T2" fmla="*/ 310 w 311"/>
                  <a:gd name="T3" fmla="*/ 0 h 1423"/>
                  <a:gd name="T4" fmla="*/ 310 w 311"/>
                  <a:gd name="T5" fmla="*/ 254 h 1423"/>
                  <a:gd name="T6" fmla="*/ 0 w 311"/>
                  <a:gd name="T7" fmla="*/ 254 h 1423"/>
                  <a:gd name="T8" fmla="*/ 0 w 311"/>
                  <a:gd name="T9" fmla="*/ 0 h 1423"/>
                  <a:gd name="T10" fmla="*/ 8 w 311"/>
                  <a:gd name="T11" fmla="*/ 426 h 1423"/>
                  <a:gd name="T12" fmla="*/ 299 w 311"/>
                  <a:gd name="T13" fmla="*/ 426 h 1423"/>
                  <a:gd name="T14" fmla="*/ 299 w 311"/>
                  <a:gd name="T15" fmla="*/ 1422 h 1423"/>
                  <a:gd name="T16" fmla="*/ 8 w 311"/>
                  <a:gd name="T17" fmla="*/ 1422 h 1423"/>
                  <a:gd name="T18" fmla="*/ 8 w 311"/>
                  <a:gd name="T19" fmla="*/ 426 h 14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1" h="1423">
                    <a:moveTo>
                      <a:pt x="0" y="0"/>
                    </a:moveTo>
                    <a:lnTo>
                      <a:pt x="310" y="0"/>
                    </a:lnTo>
                    <a:lnTo>
                      <a:pt x="310" y="254"/>
                    </a:lnTo>
                    <a:lnTo>
                      <a:pt x="0" y="254"/>
                    </a:lnTo>
                    <a:lnTo>
                      <a:pt x="0" y="0"/>
                    </a:lnTo>
                    <a:close/>
                    <a:moveTo>
                      <a:pt x="8" y="426"/>
                    </a:moveTo>
                    <a:lnTo>
                      <a:pt x="299" y="426"/>
                    </a:lnTo>
                    <a:lnTo>
                      <a:pt x="299" y="1422"/>
                    </a:lnTo>
                    <a:lnTo>
                      <a:pt x="8" y="1422"/>
                    </a:lnTo>
                    <a:lnTo>
                      <a:pt x="8" y="426"/>
                    </a:lnTo>
                    <a:close/>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22" name="Freeform 14"/>
              <p:cNvSpPr>
                <a:spLocks noChangeArrowheads="1"/>
              </p:cNvSpPr>
              <p:nvPr/>
            </p:nvSpPr>
            <p:spPr bwMode="auto">
              <a:xfrm>
                <a:off x="5676900" y="4119563"/>
                <a:ext cx="315913" cy="376237"/>
              </a:xfrm>
              <a:custGeom>
                <a:avLst/>
                <a:gdLst>
                  <a:gd name="T0" fmla="*/ 584 w 876"/>
                  <a:gd name="T1" fmla="*/ 376 h 1043"/>
                  <a:gd name="T2" fmla="*/ 457 w 876"/>
                  <a:gd name="T3" fmla="*/ 192 h 1043"/>
                  <a:gd name="T4" fmla="*/ 305 w 876"/>
                  <a:gd name="T5" fmla="*/ 508 h 1043"/>
                  <a:gd name="T6" fmla="*/ 378 w 876"/>
                  <a:gd name="T7" fmla="*/ 813 h 1043"/>
                  <a:gd name="T8" fmla="*/ 457 w 876"/>
                  <a:gd name="T9" fmla="*/ 847 h 1043"/>
                  <a:gd name="T10" fmla="*/ 590 w 876"/>
                  <a:gd name="T11" fmla="*/ 655 h 1043"/>
                  <a:gd name="T12" fmla="*/ 875 w 876"/>
                  <a:gd name="T13" fmla="*/ 655 h 1043"/>
                  <a:gd name="T14" fmla="*/ 748 w 876"/>
                  <a:gd name="T15" fmla="*/ 949 h 1043"/>
                  <a:gd name="T16" fmla="*/ 466 w 876"/>
                  <a:gd name="T17" fmla="*/ 1042 h 1043"/>
                  <a:gd name="T18" fmla="*/ 127 w 876"/>
                  <a:gd name="T19" fmla="*/ 909 h 1043"/>
                  <a:gd name="T20" fmla="*/ 0 w 876"/>
                  <a:gd name="T21" fmla="*/ 517 h 1043"/>
                  <a:gd name="T22" fmla="*/ 466 w 876"/>
                  <a:gd name="T23" fmla="*/ 0 h 1043"/>
                  <a:gd name="T24" fmla="*/ 872 w 876"/>
                  <a:gd name="T25" fmla="*/ 373 h 1043"/>
                  <a:gd name="T26" fmla="*/ 584 w 876"/>
                  <a:gd name="T27" fmla="*/ 373 h 1043"/>
                  <a:gd name="T28" fmla="*/ 584 w 876"/>
                  <a:gd name="T29" fmla="*/ 376 h 10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76" h="1043">
                    <a:moveTo>
                      <a:pt x="584" y="376"/>
                    </a:moveTo>
                    <a:cubicBezTo>
                      <a:pt x="582" y="339"/>
                      <a:pt x="567" y="192"/>
                      <a:pt x="457" y="192"/>
                    </a:cubicBezTo>
                    <a:cubicBezTo>
                      <a:pt x="319" y="192"/>
                      <a:pt x="305" y="401"/>
                      <a:pt x="305" y="508"/>
                    </a:cubicBezTo>
                    <a:cubicBezTo>
                      <a:pt x="305" y="565"/>
                      <a:pt x="311" y="740"/>
                      <a:pt x="378" y="813"/>
                    </a:cubicBezTo>
                    <a:cubicBezTo>
                      <a:pt x="407" y="841"/>
                      <a:pt x="435" y="847"/>
                      <a:pt x="457" y="847"/>
                    </a:cubicBezTo>
                    <a:cubicBezTo>
                      <a:pt x="488" y="847"/>
                      <a:pt x="579" y="833"/>
                      <a:pt x="590" y="655"/>
                    </a:cubicBezTo>
                    <a:lnTo>
                      <a:pt x="875" y="655"/>
                    </a:lnTo>
                    <a:cubicBezTo>
                      <a:pt x="872" y="731"/>
                      <a:pt x="861" y="853"/>
                      <a:pt x="748" y="949"/>
                    </a:cubicBezTo>
                    <a:cubicBezTo>
                      <a:pt x="678" y="1011"/>
                      <a:pt x="587" y="1042"/>
                      <a:pt x="466" y="1042"/>
                    </a:cubicBezTo>
                    <a:cubicBezTo>
                      <a:pt x="333" y="1042"/>
                      <a:pt x="218" y="1011"/>
                      <a:pt x="127" y="909"/>
                    </a:cubicBezTo>
                    <a:cubicBezTo>
                      <a:pt x="40" y="808"/>
                      <a:pt x="0" y="678"/>
                      <a:pt x="0" y="517"/>
                    </a:cubicBezTo>
                    <a:cubicBezTo>
                      <a:pt x="0" y="63"/>
                      <a:pt x="333" y="0"/>
                      <a:pt x="466" y="0"/>
                    </a:cubicBezTo>
                    <a:cubicBezTo>
                      <a:pt x="652" y="0"/>
                      <a:pt x="869" y="102"/>
                      <a:pt x="872" y="373"/>
                    </a:cubicBezTo>
                    <a:lnTo>
                      <a:pt x="584" y="373"/>
                    </a:lnTo>
                    <a:lnTo>
                      <a:pt x="584" y="376"/>
                    </a:lnTo>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25" name="Freeform 15"/>
              <p:cNvSpPr>
                <a:spLocks noChangeArrowheads="1"/>
              </p:cNvSpPr>
              <p:nvPr/>
            </p:nvSpPr>
            <p:spPr bwMode="auto">
              <a:xfrm>
                <a:off x="6070600" y="4114800"/>
                <a:ext cx="344488" cy="384175"/>
              </a:xfrm>
              <a:custGeom>
                <a:avLst/>
                <a:gdLst>
                  <a:gd name="T0" fmla="*/ 280 w 955"/>
                  <a:gd name="T1" fmla="*/ 607 h 1068"/>
                  <a:gd name="T2" fmla="*/ 483 w 955"/>
                  <a:gd name="T3" fmla="*/ 872 h 1068"/>
                  <a:gd name="T4" fmla="*/ 655 w 955"/>
                  <a:gd name="T5" fmla="*/ 734 h 1068"/>
                  <a:gd name="T6" fmla="*/ 920 w 955"/>
                  <a:gd name="T7" fmla="*/ 734 h 1068"/>
                  <a:gd name="T8" fmla="*/ 827 w 955"/>
                  <a:gd name="T9" fmla="*/ 951 h 1068"/>
                  <a:gd name="T10" fmla="*/ 477 w 955"/>
                  <a:gd name="T11" fmla="*/ 1067 h 1068"/>
                  <a:gd name="T12" fmla="*/ 127 w 955"/>
                  <a:gd name="T13" fmla="*/ 943 h 1068"/>
                  <a:gd name="T14" fmla="*/ 0 w 955"/>
                  <a:gd name="T15" fmla="*/ 553 h 1068"/>
                  <a:gd name="T16" fmla="*/ 206 w 955"/>
                  <a:gd name="T17" fmla="*/ 82 h 1068"/>
                  <a:gd name="T18" fmla="*/ 486 w 955"/>
                  <a:gd name="T19" fmla="*/ 0 h 1068"/>
                  <a:gd name="T20" fmla="*/ 886 w 955"/>
                  <a:gd name="T21" fmla="*/ 240 h 1068"/>
                  <a:gd name="T22" fmla="*/ 946 w 955"/>
                  <a:gd name="T23" fmla="*/ 604 h 1068"/>
                  <a:gd name="T24" fmla="*/ 280 w 955"/>
                  <a:gd name="T25" fmla="*/ 604 h 1068"/>
                  <a:gd name="T26" fmla="*/ 280 w 955"/>
                  <a:gd name="T27" fmla="*/ 607 h 1068"/>
                  <a:gd name="T28" fmla="*/ 649 w 955"/>
                  <a:gd name="T29" fmla="*/ 423 h 1068"/>
                  <a:gd name="T30" fmla="*/ 477 w 955"/>
                  <a:gd name="T31" fmla="*/ 201 h 1068"/>
                  <a:gd name="T32" fmla="*/ 291 w 955"/>
                  <a:gd name="T33" fmla="*/ 423 h 1068"/>
                  <a:gd name="T34" fmla="*/ 649 w 955"/>
                  <a:gd name="T35" fmla="*/ 423 h 10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55" h="1068">
                    <a:moveTo>
                      <a:pt x="280" y="607"/>
                    </a:moveTo>
                    <a:cubicBezTo>
                      <a:pt x="280" y="672"/>
                      <a:pt x="280" y="872"/>
                      <a:pt x="483" y="872"/>
                    </a:cubicBezTo>
                    <a:cubicBezTo>
                      <a:pt x="556" y="872"/>
                      <a:pt x="629" y="844"/>
                      <a:pt x="655" y="734"/>
                    </a:cubicBezTo>
                    <a:lnTo>
                      <a:pt x="920" y="734"/>
                    </a:lnTo>
                    <a:cubicBezTo>
                      <a:pt x="917" y="782"/>
                      <a:pt x="906" y="866"/>
                      <a:pt x="827" y="951"/>
                    </a:cubicBezTo>
                    <a:cubicBezTo>
                      <a:pt x="754" y="1027"/>
                      <a:pt x="624" y="1067"/>
                      <a:pt x="477" y="1067"/>
                    </a:cubicBezTo>
                    <a:cubicBezTo>
                      <a:pt x="392" y="1067"/>
                      <a:pt x="232" y="1050"/>
                      <a:pt x="127" y="943"/>
                    </a:cubicBezTo>
                    <a:cubicBezTo>
                      <a:pt x="37" y="847"/>
                      <a:pt x="0" y="714"/>
                      <a:pt x="0" y="553"/>
                    </a:cubicBezTo>
                    <a:cubicBezTo>
                      <a:pt x="0" y="392"/>
                      <a:pt x="40" y="198"/>
                      <a:pt x="206" y="82"/>
                    </a:cubicBezTo>
                    <a:cubicBezTo>
                      <a:pt x="282" y="31"/>
                      <a:pt x="378" y="0"/>
                      <a:pt x="486" y="0"/>
                    </a:cubicBezTo>
                    <a:cubicBezTo>
                      <a:pt x="627" y="0"/>
                      <a:pt x="796" y="57"/>
                      <a:pt x="886" y="240"/>
                    </a:cubicBezTo>
                    <a:cubicBezTo>
                      <a:pt x="954" y="375"/>
                      <a:pt x="948" y="522"/>
                      <a:pt x="946" y="604"/>
                    </a:cubicBezTo>
                    <a:lnTo>
                      <a:pt x="280" y="604"/>
                    </a:lnTo>
                    <a:lnTo>
                      <a:pt x="280" y="607"/>
                    </a:lnTo>
                    <a:close/>
                    <a:moveTo>
                      <a:pt x="649" y="423"/>
                    </a:moveTo>
                    <a:cubicBezTo>
                      <a:pt x="649" y="378"/>
                      <a:pt x="646" y="201"/>
                      <a:pt x="477" y="201"/>
                    </a:cubicBezTo>
                    <a:cubicBezTo>
                      <a:pt x="350" y="201"/>
                      <a:pt x="296" y="308"/>
                      <a:pt x="291" y="423"/>
                    </a:cubicBezTo>
                    <a:lnTo>
                      <a:pt x="649" y="423"/>
                    </a:lnTo>
                    <a:close/>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190" name="Rectangle 189"/>
            <p:cNvSpPr/>
            <p:nvPr/>
          </p:nvSpPr>
          <p:spPr>
            <a:xfrm>
              <a:off x="7248176" y="2103309"/>
              <a:ext cx="639069" cy="974854"/>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grpSp>
          <p:nvGrpSpPr>
            <p:cNvPr id="11" name="Group 309"/>
            <p:cNvGrpSpPr/>
            <p:nvPr/>
          </p:nvGrpSpPr>
          <p:grpSpPr>
            <a:xfrm>
              <a:off x="7316570" y="2183827"/>
              <a:ext cx="502281" cy="548163"/>
              <a:chOff x="7310016" y="2183827"/>
              <a:chExt cx="502281" cy="548163"/>
            </a:xfrm>
            <a:solidFill>
              <a:schemeClr val="accent1"/>
            </a:solidFill>
          </p:grpSpPr>
          <p:sp>
            <p:nvSpPr>
              <p:cNvPr id="196" name="Freeform 30"/>
              <p:cNvSpPr>
                <a:spLocks noChangeArrowheads="1"/>
              </p:cNvSpPr>
              <p:nvPr/>
            </p:nvSpPr>
            <p:spPr bwMode="auto">
              <a:xfrm>
                <a:off x="7570816" y="2463945"/>
                <a:ext cx="123156" cy="127986"/>
              </a:xfrm>
              <a:custGeom>
                <a:avLst/>
                <a:gdLst>
                  <a:gd name="T0" fmla="*/ 150 w 227"/>
                  <a:gd name="T1" fmla="*/ 54 h 233"/>
                  <a:gd name="T2" fmla="*/ 173 w 227"/>
                  <a:gd name="T3" fmla="*/ 74 h 233"/>
                  <a:gd name="T4" fmla="*/ 226 w 227"/>
                  <a:gd name="T5" fmla="*/ 74 h 233"/>
                  <a:gd name="T6" fmla="*/ 226 w 227"/>
                  <a:gd name="T7" fmla="*/ 158 h 233"/>
                  <a:gd name="T8" fmla="*/ 173 w 227"/>
                  <a:gd name="T9" fmla="*/ 158 h 233"/>
                  <a:gd name="T10" fmla="*/ 153 w 227"/>
                  <a:gd name="T11" fmla="*/ 178 h 233"/>
                  <a:gd name="T12" fmla="*/ 153 w 227"/>
                  <a:gd name="T13" fmla="*/ 232 h 233"/>
                  <a:gd name="T14" fmla="*/ 0 w 227"/>
                  <a:gd name="T15" fmla="*/ 232 h 233"/>
                  <a:gd name="T16" fmla="*/ 0 w 227"/>
                  <a:gd name="T17" fmla="*/ 74 h 233"/>
                  <a:gd name="T18" fmla="*/ 51 w 227"/>
                  <a:gd name="T19" fmla="*/ 74 h 233"/>
                  <a:gd name="T20" fmla="*/ 71 w 227"/>
                  <a:gd name="T21" fmla="*/ 54 h 233"/>
                  <a:gd name="T22" fmla="*/ 71 w 227"/>
                  <a:gd name="T23" fmla="*/ 0 h 233"/>
                  <a:gd name="T24" fmla="*/ 150 w 227"/>
                  <a:gd name="T25" fmla="*/ 0 h 233"/>
                  <a:gd name="T26" fmla="*/ 150 w 227"/>
                  <a:gd name="T27" fmla="*/ 5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27" h="233">
                    <a:moveTo>
                      <a:pt x="150" y="54"/>
                    </a:moveTo>
                    <a:cubicBezTo>
                      <a:pt x="150" y="65"/>
                      <a:pt x="161" y="74"/>
                      <a:pt x="173" y="74"/>
                    </a:cubicBezTo>
                    <a:lnTo>
                      <a:pt x="226" y="74"/>
                    </a:lnTo>
                    <a:lnTo>
                      <a:pt x="226" y="158"/>
                    </a:lnTo>
                    <a:lnTo>
                      <a:pt x="173" y="158"/>
                    </a:lnTo>
                    <a:cubicBezTo>
                      <a:pt x="161" y="158"/>
                      <a:pt x="153" y="167"/>
                      <a:pt x="153" y="178"/>
                    </a:cubicBezTo>
                    <a:lnTo>
                      <a:pt x="153" y="232"/>
                    </a:lnTo>
                    <a:lnTo>
                      <a:pt x="0" y="232"/>
                    </a:lnTo>
                    <a:lnTo>
                      <a:pt x="0" y="74"/>
                    </a:lnTo>
                    <a:lnTo>
                      <a:pt x="51" y="74"/>
                    </a:lnTo>
                    <a:cubicBezTo>
                      <a:pt x="63" y="74"/>
                      <a:pt x="71" y="65"/>
                      <a:pt x="71" y="54"/>
                    </a:cubicBezTo>
                    <a:lnTo>
                      <a:pt x="71" y="0"/>
                    </a:lnTo>
                    <a:lnTo>
                      <a:pt x="150" y="0"/>
                    </a:lnTo>
                    <a:lnTo>
                      <a:pt x="150" y="54"/>
                    </a:lnTo>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99" name="Freeform 31"/>
              <p:cNvSpPr>
                <a:spLocks noChangeArrowheads="1"/>
              </p:cNvSpPr>
              <p:nvPr/>
            </p:nvSpPr>
            <p:spPr bwMode="auto">
              <a:xfrm>
                <a:off x="7310016" y="2183827"/>
                <a:ext cx="502281" cy="548163"/>
              </a:xfrm>
              <a:custGeom>
                <a:avLst/>
                <a:gdLst>
                  <a:gd name="T0" fmla="*/ 918 w 919"/>
                  <a:gd name="T1" fmla="*/ 51 h 1003"/>
                  <a:gd name="T2" fmla="*/ 867 w 919"/>
                  <a:gd name="T3" fmla="*/ 1002 h 1003"/>
                  <a:gd name="T4" fmla="*/ 0 w 919"/>
                  <a:gd name="T5" fmla="*/ 951 h 1003"/>
                  <a:gd name="T6" fmla="*/ 51 w 919"/>
                  <a:gd name="T7" fmla="*/ 0 h 1003"/>
                  <a:gd name="T8" fmla="*/ 799 w 919"/>
                  <a:gd name="T9" fmla="*/ 567 h 1003"/>
                  <a:gd name="T10" fmla="*/ 793 w 919"/>
                  <a:gd name="T11" fmla="*/ 432 h 1003"/>
                  <a:gd name="T12" fmla="*/ 641 w 919"/>
                  <a:gd name="T13" fmla="*/ 412 h 1003"/>
                  <a:gd name="T14" fmla="*/ 621 w 919"/>
                  <a:gd name="T15" fmla="*/ 485 h 1003"/>
                  <a:gd name="T16" fmla="*/ 542 w 919"/>
                  <a:gd name="T17" fmla="*/ 432 h 1003"/>
                  <a:gd name="T18" fmla="*/ 472 w 919"/>
                  <a:gd name="T19" fmla="*/ 412 h 1003"/>
                  <a:gd name="T20" fmla="*/ 525 w 919"/>
                  <a:gd name="T21" fmla="*/ 327 h 1003"/>
                  <a:gd name="T22" fmla="*/ 545 w 919"/>
                  <a:gd name="T23" fmla="*/ 175 h 1003"/>
                  <a:gd name="T24" fmla="*/ 393 w 919"/>
                  <a:gd name="T25" fmla="*/ 155 h 1003"/>
                  <a:gd name="T26" fmla="*/ 373 w 919"/>
                  <a:gd name="T27" fmla="*/ 307 h 1003"/>
                  <a:gd name="T28" fmla="*/ 443 w 919"/>
                  <a:gd name="T29" fmla="*/ 327 h 1003"/>
                  <a:gd name="T30" fmla="*/ 390 w 919"/>
                  <a:gd name="T31" fmla="*/ 412 h 1003"/>
                  <a:gd name="T32" fmla="*/ 370 w 919"/>
                  <a:gd name="T33" fmla="*/ 485 h 1003"/>
                  <a:gd name="T34" fmla="*/ 291 w 919"/>
                  <a:gd name="T35" fmla="*/ 432 h 1003"/>
                  <a:gd name="T36" fmla="*/ 139 w 919"/>
                  <a:gd name="T37" fmla="*/ 412 h 1003"/>
                  <a:gd name="T38" fmla="*/ 119 w 919"/>
                  <a:gd name="T39" fmla="*/ 564 h 1003"/>
                  <a:gd name="T40" fmla="*/ 192 w 919"/>
                  <a:gd name="T41" fmla="*/ 584 h 1003"/>
                  <a:gd name="T42" fmla="*/ 139 w 919"/>
                  <a:gd name="T43" fmla="*/ 669 h 1003"/>
                  <a:gd name="T44" fmla="*/ 119 w 919"/>
                  <a:gd name="T45" fmla="*/ 821 h 1003"/>
                  <a:gd name="T46" fmla="*/ 274 w 919"/>
                  <a:gd name="T47" fmla="*/ 841 h 1003"/>
                  <a:gd name="T48" fmla="*/ 294 w 919"/>
                  <a:gd name="T49" fmla="*/ 688 h 1003"/>
                  <a:gd name="T50" fmla="*/ 220 w 919"/>
                  <a:gd name="T51" fmla="*/ 669 h 1003"/>
                  <a:gd name="T52" fmla="*/ 274 w 919"/>
                  <a:gd name="T53" fmla="*/ 584 h 1003"/>
                  <a:gd name="T54" fmla="*/ 294 w 919"/>
                  <a:gd name="T55" fmla="*/ 511 h 1003"/>
                  <a:gd name="T56" fmla="*/ 373 w 919"/>
                  <a:gd name="T57" fmla="*/ 564 h 1003"/>
                  <a:gd name="T58" fmla="*/ 446 w 919"/>
                  <a:gd name="T59" fmla="*/ 584 h 1003"/>
                  <a:gd name="T60" fmla="*/ 627 w 919"/>
                  <a:gd name="T61" fmla="*/ 770 h 1003"/>
                  <a:gd name="T62" fmla="*/ 647 w 919"/>
                  <a:gd name="T63" fmla="*/ 844 h 1003"/>
                  <a:gd name="T64" fmla="*/ 799 w 919"/>
                  <a:gd name="T65" fmla="*/ 824 h 1003"/>
                  <a:gd name="T66" fmla="*/ 779 w 919"/>
                  <a:gd name="T67" fmla="*/ 671 h 1003"/>
                  <a:gd name="T68" fmla="*/ 726 w 919"/>
                  <a:gd name="T69" fmla="*/ 587 h 1003"/>
                  <a:gd name="T70" fmla="*/ 799 w 919"/>
                  <a:gd name="T71" fmla="*/ 56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19" h="1003">
                    <a:moveTo>
                      <a:pt x="867" y="0"/>
                    </a:moveTo>
                    <a:cubicBezTo>
                      <a:pt x="895" y="0"/>
                      <a:pt x="918" y="22"/>
                      <a:pt x="918" y="51"/>
                    </a:cubicBezTo>
                    <a:lnTo>
                      <a:pt x="918" y="951"/>
                    </a:lnTo>
                    <a:cubicBezTo>
                      <a:pt x="918" y="979"/>
                      <a:pt x="895" y="1002"/>
                      <a:pt x="867" y="1002"/>
                    </a:cubicBezTo>
                    <a:lnTo>
                      <a:pt x="51" y="1002"/>
                    </a:lnTo>
                    <a:cubicBezTo>
                      <a:pt x="23" y="1002"/>
                      <a:pt x="0" y="979"/>
                      <a:pt x="0" y="951"/>
                    </a:cubicBezTo>
                    <a:lnTo>
                      <a:pt x="0" y="51"/>
                    </a:lnTo>
                    <a:cubicBezTo>
                      <a:pt x="0" y="22"/>
                      <a:pt x="23" y="0"/>
                      <a:pt x="51" y="0"/>
                    </a:cubicBezTo>
                    <a:lnTo>
                      <a:pt x="867" y="0"/>
                    </a:lnTo>
                    <a:close/>
                    <a:moveTo>
                      <a:pt x="799" y="567"/>
                    </a:moveTo>
                    <a:lnTo>
                      <a:pt x="793" y="567"/>
                    </a:lnTo>
                    <a:lnTo>
                      <a:pt x="793" y="432"/>
                    </a:lnTo>
                    <a:cubicBezTo>
                      <a:pt x="793" y="420"/>
                      <a:pt x="785" y="412"/>
                      <a:pt x="774" y="412"/>
                    </a:cubicBezTo>
                    <a:lnTo>
                      <a:pt x="641" y="412"/>
                    </a:lnTo>
                    <a:cubicBezTo>
                      <a:pt x="630" y="412"/>
                      <a:pt x="621" y="420"/>
                      <a:pt x="621" y="432"/>
                    </a:cubicBezTo>
                    <a:lnTo>
                      <a:pt x="621" y="485"/>
                    </a:lnTo>
                    <a:lnTo>
                      <a:pt x="542" y="485"/>
                    </a:lnTo>
                    <a:lnTo>
                      <a:pt x="542" y="432"/>
                    </a:lnTo>
                    <a:cubicBezTo>
                      <a:pt x="542" y="420"/>
                      <a:pt x="534" y="412"/>
                      <a:pt x="522" y="412"/>
                    </a:cubicBezTo>
                    <a:lnTo>
                      <a:pt x="472" y="412"/>
                    </a:lnTo>
                    <a:lnTo>
                      <a:pt x="472" y="327"/>
                    </a:lnTo>
                    <a:lnTo>
                      <a:pt x="525" y="327"/>
                    </a:lnTo>
                    <a:cubicBezTo>
                      <a:pt x="537" y="327"/>
                      <a:pt x="545" y="319"/>
                      <a:pt x="545" y="307"/>
                    </a:cubicBezTo>
                    <a:lnTo>
                      <a:pt x="545" y="175"/>
                    </a:lnTo>
                    <a:cubicBezTo>
                      <a:pt x="545" y="163"/>
                      <a:pt x="537" y="155"/>
                      <a:pt x="525" y="155"/>
                    </a:cubicBezTo>
                    <a:lnTo>
                      <a:pt x="393" y="155"/>
                    </a:lnTo>
                    <a:cubicBezTo>
                      <a:pt x="381" y="155"/>
                      <a:pt x="373" y="163"/>
                      <a:pt x="373" y="175"/>
                    </a:cubicBezTo>
                    <a:lnTo>
                      <a:pt x="373" y="307"/>
                    </a:lnTo>
                    <a:cubicBezTo>
                      <a:pt x="373" y="319"/>
                      <a:pt x="381" y="327"/>
                      <a:pt x="393" y="327"/>
                    </a:cubicBezTo>
                    <a:lnTo>
                      <a:pt x="443" y="327"/>
                    </a:lnTo>
                    <a:lnTo>
                      <a:pt x="443" y="412"/>
                    </a:lnTo>
                    <a:lnTo>
                      <a:pt x="390" y="412"/>
                    </a:lnTo>
                    <a:cubicBezTo>
                      <a:pt x="378" y="412"/>
                      <a:pt x="370" y="420"/>
                      <a:pt x="370" y="432"/>
                    </a:cubicBezTo>
                    <a:lnTo>
                      <a:pt x="370" y="485"/>
                    </a:lnTo>
                    <a:lnTo>
                      <a:pt x="291" y="485"/>
                    </a:lnTo>
                    <a:lnTo>
                      <a:pt x="291" y="432"/>
                    </a:lnTo>
                    <a:cubicBezTo>
                      <a:pt x="291" y="420"/>
                      <a:pt x="283" y="412"/>
                      <a:pt x="271" y="412"/>
                    </a:cubicBezTo>
                    <a:lnTo>
                      <a:pt x="139" y="412"/>
                    </a:lnTo>
                    <a:cubicBezTo>
                      <a:pt x="127" y="412"/>
                      <a:pt x="119" y="420"/>
                      <a:pt x="119" y="432"/>
                    </a:cubicBezTo>
                    <a:lnTo>
                      <a:pt x="119" y="564"/>
                    </a:lnTo>
                    <a:cubicBezTo>
                      <a:pt x="119" y="575"/>
                      <a:pt x="127" y="584"/>
                      <a:pt x="139" y="584"/>
                    </a:cubicBezTo>
                    <a:lnTo>
                      <a:pt x="192" y="584"/>
                    </a:lnTo>
                    <a:lnTo>
                      <a:pt x="192" y="669"/>
                    </a:lnTo>
                    <a:lnTo>
                      <a:pt x="139" y="669"/>
                    </a:lnTo>
                    <a:cubicBezTo>
                      <a:pt x="127" y="669"/>
                      <a:pt x="119" y="677"/>
                      <a:pt x="119" y="688"/>
                    </a:cubicBezTo>
                    <a:lnTo>
                      <a:pt x="119" y="821"/>
                    </a:lnTo>
                    <a:cubicBezTo>
                      <a:pt x="119" y="832"/>
                      <a:pt x="127" y="841"/>
                      <a:pt x="139" y="841"/>
                    </a:cubicBezTo>
                    <a:lnTo>
                      <a:pt x="274" y="841"/>
                    </a:lnTo>
                    <a:cubicBezTo>
                      <a:pt x="285" y="841"/>
                      <a:pt x="294" y="832"/>
                      <a:pt x="294" y="821"/>
                    </a:cubicBezTo>
                    <a:lnTo>
                      <a:pt x="294" y="688"/>
                    </a:lnTo>
                    <a:cubicBezTo>
                      <a:pt x="294" y="677"/>
                      <a:pt x="285" y="669"/>
                      <a:pt x="274" y="669"/>
                    </a:cubicBezTo>
                    <a:lnTo>
                      <a:pt x="220" y="669"/>
                    </a:lnTo>
                    <a:lnTo>
                      <a:pt x="220" y="584"/>
                    </a:lnTo>
                    <a:lnTo>
                      <a:pt x="274" y="584"/>
                    </a:lnTo>
                    <a:cubicBezTo>
                      <a:pt x="285" y="584"/>
                      <a:pt x="294" y="575"/>
                      <a:pt x="294" y="564"/>
                    </a:cubicBezTo>
                    <a:lnTo>
                      <a:pt x="294" y="511"/>
                    </a:lnTo>
                    <a:lnTo>
                      <a:pt x="373" y="511"/>
                    </a:lnTo>
                    <a:lnTo>
                      <a:pt x="373" y="564"/>
                    </a:lnTo>
                    <a:cubicBezTo>
                      <a:pt x="373" y="575"/>
                      <a:pt x="381" y="584"/>
                      <a:pt x="393" y="584"/>
                    </a:cubicBezTo>
                    <a:lnTo>
                      <a:pt x="446" y="584"/>
                    </a:lnTo>
                    <a:lnTo>
                      <a:pt x="446" y="770"/>
                    </a:lnTo>
                    <a:lnTo>
                      <a:pt x="627" y="770"/>
                    </a:lnTo>
                    <a:lnTo>
                      <a:pt x="627" y="824"/>
                    </a:lnTo>
                    <a:cubicBezTo>
                      <a:pt x="627" y="835"/>
                      <a:pt x="635" y="844"/>
                      <a:pt x="647" y="844"/>
                    </a:cubicBezTo>
                    <a:lnTo>
                      <a:pt x="779" y="844"/>
                    </a:lnTo>
                    <a:cubicBezTo>
                      <a:pt x="791" y="844"/>
                      <a:pt x="799" y="835"/>
                      <a:pt x="799" y="824"/>
                    </a:cubicBezTo>
                    <a:lnTo>
                      <a:pt x="799" y="691"/>
                    </a:lnTo>
                    <a:cubicBezTo>
                      <a:pt x="799" y="680"/>
                      <a:pt x="791" y="671"/>
                      <a:pt x="779" y="671"/>
                    </a:cubicBezTo>
                    <a:lnTo>
                      <a:pt x="726" y="671"/>
                    </a:lnTo>
                    <a:lnTo>
                      <a:pt x="726" y="587"/>
                    </a:lnTo>
                    <a:lnTo>
                      <a:pt x="779" y="587"/>
                    </a:lnTo>
                    <a:cubicBezTo>
                      <a:pt x="791" y="587"/>
                      <a:pt x="799" y="578"/>
                      <a:pt x="799" y="567"/>
                    </a:cubicBezTo>
                    <a:close/>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p>
            </p:txBody>
          </p:sp>
        </p:grpSp>
      </p:grpSp>
      <p:grpSp>
        <p:nvGrpSpPr>
          <p:cNvPr id="12" name="Group 225"/>
          <p:cNvGrpSpPr/>
          <p:nvPr/>
        </p:nvGrpSpPr>
        <p:grpSpPr>
          <a:xfrm>
            <a:off x="5050636" y="3947349"/>
            <a:ext cx="455556" cy="617031"/>
            <a:chOff x="4166083" y="2103309"/>
            <a:chExt cx="639069" cy="865592"/>
          </a:xfrm>
        </p:grpSpPr>
        <p:grpSp>
          <p:nvGrpSpPr>
            <p:cNvPr id="13" name="Group 325"/>
            <p:cNvGrpSpPr/>
            <p:nvPr/>
          </p:nvGrpSpPr>
          <p:grpSpPr>
            <a:xfrm>
              <a:off x="4402163" y="2815652"/>
              <a:ext cx="166908" cy="74181"/>
              <a:chOff x="6443663" y="1368425"/>
              <a:chExt cx="385762" cy="171450"/>
            </a:xfrm>
            <a:solidFill>
              <a:schemeClr val="accent1"/>
            </a:solidFill>
          </p:grpSpPr>
          <p:sp>
            <p:nvSpPr>
              <p:cNvPr id="272" name="Freeform 3"/>
              <p:cNvSpPr>
                <a:spLocks noChangeArrowheads="1"/>
              </p:cNvSpPr>
              <p:nvPr/>
            </p:nvSpPr>
            <p:spPr bwMode="auto">
              <a:xfrm>
                <a:off x="6443663" y="1368425"/>
                <a:ext cx="166687" cy="169863"/>
              </a:xfrm>
              <a:custGeom>
                <a:avLst/>
                <a:gdLst>
                  <a:gd name="T0" fmla="*/ 113 w 461"/>
                  <a:gd name="T1" fmla="*/ 0 h 473"/>
                  <a:gd name="T2" fmla="*/ 237 w 461"/>
                  <a:gd name="T3" fmla="*/ 370 h 473"/>
                  <a:gd name="T4" fmla="*/ 361 w 461"/>
                  <a:gd name="T5" fmla="*/ 0 h 473"/>
                  <a:gd name="T6" fmla="*/ 460 w 461"/>
                  <a:gd name="T7" fmla="*/ 0 h 473"/>
                  <a:gd name="T8" fmla="*/ 285 w 461"/>
                  <a:gd name="T9" fmla="*/ 472 h 473"/>
                  <a:gd name="T10" fmla="*/ 175 w 461"/>
                  <a:gd name="T11" fmla="*/ 472 h 473"/>
                  <a:gd name="T12" fmla="*/ 0 w 461"/>
                  <a:gd name="T13" fmla="*/ 0 h 473"/>
                  <a:gd name="T14" fmla="*/ 113 w 461"/>
                  <a:gd name="T15" fmla="*/ 0 h 4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1" h="473">
                    <a:moveTo>
                      <a:pt x="113" y="0"/>
                    </a:moveTo>
                    <a:lnTo>
                      <a:pt x="237" y="370"/>
                    </a:lnTo>
                    <a:lnTo>
                      <a:pt x="361" y="0"/>
                    </a:lnTo>
                    <a:lnTo>
                      <a:pt x="460" y="0"/>
                    </a:lnTo>
                    <a:lnTo>
                      <a:pt x="285" y="472"/>
                    </a:lnTo>
                    <a:lnTo>
                      <a:pt x="175" y="472"/>
                    </a:lnTo>
                    <a:lnTo>
                      <a:pt x="0" y="0"/>
                    </a:lnTo>
                    <a:lnTo>
                      <a:pt x="113" y="0"/>
                    </a:lnTo>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273" name="Freeform 4"/>
              <p:cNvSpPr>
                <a:spLocks noChangeArrowheads="1"/>
              </p:cNvSpPr>
              <p:nvPr/>
            </p:nvSpPr>
            <p:spPr bwMode="auto">
              <a:xfrm>
                <a:off x="6635750" y="1368425"/>
                <a:ext cx="193675" cy="171450"/>
              </a:xfrm>
              <a:custGeom>
                <a:avLst/>
                <a:gdLst>
                  <a:gd name="T0" fmla="*/ 6 w 540"/>
                  <a:gd name="T1" fmla="*/ 0 h 475"/>
                  <a:gd name="T2" fmla="*/ 173 w 540"/>
                  <a:gd name="T3" fmla="*/ 0 h 475"/>
                  <a:gd name="T4" fmla="*/ 271 w 540"/>
                  <a:gd name="T5" fmla="*/ 345 h 475"/>
                  <a:gd name="T6" fmla="*/ 379 w 540"/>
                  <a:gd name="T7" fmla="*/ 0 h 475"/>
                  <a:gd name="T8" fmla="*/ 539 w 540"/>
                  <a:gd name="T9" fmla="*/ 0 h 475"/>
                  <a:gd name="T10" fmla="*/ 539 w 540"/>
                  <a:gd name="T11" fmla="*/ 474 h 475"/>
                  <a:gd name="T12" fmla="*/ 438 w 540"/>
                  <a:gd name="T13" fmla="*/ 474 h 475"/>
                  <a:gd name="T14" fmla="*/ 438 w 540"/>
                  <a:gd name="T15" fmla="*/ 68 h 475"/>
                  <a:gd name="T16" fmla="*/ 308 w 540"/>
                  <a:gd name="T17" fmla="*/ 474 h 475"/>
                  <a:gd name="T18" fmla="*/ 223 w 540"/>
                  <a:gd name="T19" fmla="*/ 474 h 475"/>
                  <a:gd name="T20" fmla="*/ 96 w 540"/>
                  <a:gd name="T21" fmla="*/ 68 h 475"/>
                  <a:gd name="T22" fmla="*/ 96 w 540"/>
                  <a:gd name="T23" fmla="*/ 474 h 475"/>
                  <a:gd name="T24" fmla="*/ 0 w 540"/>
                  <a:gd name="T25" fmla="*/ 474 h 475"/>
                  <a:gd name="T26" fmla="*/ 0 w 540"/>
                  <a:gd name="T27" fmla="*/ 0 h 475"/>
                  <a:gd name="T28" fmla="*/ 6 w 540"/>
                  <a:gd name="T29" fmla="*/ 0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40" h="475">
                    <a:moveTo>
                      <a:pt x="6" y="0"/>
                    </a:moveTo>
                    <a:lnTo>
                      <a:pt x="173" y="0"/>
                    </a:lnTo>
                    <a:lnTo>
                      <a:pt x="271" y="345"/>
                    </a:lnTo>
                    <a:lnTo>
                      <a:pt x="379" y="0"/>
                    </a:lnTo>
                    <a:lnTo>
                      <a:pt x="539" y="0"/>
                    </a:lnTo>
                    <a:lnTo>
                      <a:pt x="539" y="474"/>
                    </a:lnTo>
                    <a:lnTo>
                      <a:pt x="438" y="474"/>
                    </a:lnTo>
                    <a:lnTo>
                      <a:pt x="438" y="68"/>
                    </a:lnTo>
                    <a:lnTo>
                      <a:pt x="308" y="474"/>
                    </a:lnTo>
                    <a:lnTo>
                      <a:pt x="223" y="474"/>
                    </a:lnTo>
                    <a:lnTo>
                      <a:pt x="96" y="68"/>
                    </a:lnTo>
                    <a:lnTo>
                      <a:pt x="96" y="474"/>
                    </a:lnTo>
                    <a:lnTo>
                      <a:pt x="0" y="474"/>
                    </a:lnTo>
                    <a:lnTo>
                      <a:pt x="0" y="0"/>
                    </a:lnTo>
                    <a:lnTo>
                      <a:pt x="6" y="0"/>
                    </a:lnTo>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grpSp>
        <p:grpSp>
          <p:nvGrpSpPr>
            <p:cNvPr id="14" name="Group 198"/>
            <p:cNvGrpSpPr/>
            <p:nvPr/>
          </p:nvGrpSpPr>
          <p:grpSpPr>
            <a:xfrm>
              <a:off x="4234477" y="2181412"/>
              <a:ext cx="502281" cy="548163"/>
              <a:chOff x="2505075" y="2108200"/>
              <a:chExt cx="330200" cy="360363"/>
            </a:xfrm>
            <a:solidFill>
              <a:schemeClr val="accent1"/>
            </a:solidFill>
          </p:grpSpPr>
          <p:sp>
            <p:nvSpPr>
              <p:cNvPr id="235" name="Freeform 44"/>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56" name="Freeform 45"/>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234" name="Rectangle 233"/>
            <p:cNvSpPr/>
            <p:nvPr/>
          </p:nvSpPr>
          <p:spPr>
            <a:xfrm>
              <a:off x="4166083" y="2103309"/>
              <a:ext cx="639069" cy="865592"/>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grpSp>
      <p:sp>
        <p:nvSpPr>
          <p:cNvPr id="177" name="Rectangle 176"/>
          <p:cNvSpPr/>
          <p:nvPr/>
        </p:nvSpPr>
        <p:spPr>
          <a:xfrm>
            <a:off x="4876881" y="2979420"/>
            <a:ext cx="1310559" cy="824801"/>
          </a:xfrm>
          <a:prstGeom prst="rect">
            <a:avLst/>
          </a:prstGeom>
          <a:noFill/>
          <a:ln w="19050">
            <a:solidFill>
              <a:schemeClr val="accent3"/>
            </a:solidFill>
            <a:prstDash val="sysDash"/>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lvl="0">
              <a:lnSpc>
                <a:spcPct val="90000"/>
              </a:lnSpc>
            </a:pPr>
            <a:r>
              <a:rPr lang="en-US" sz="900" dirty="0">
                <a:solidFill>
                  <a:srgbClr val="FF7700"/>
                </a:solidFill>
              </a:rPr>
              <a:t>Private </a:t>
            </a:r>
          </a:p>
          <a:p>
            <a:pPr lvl="0">
              <a:lnSpc>
                <a:spcPct val="90000"/>
              </a:lnSpc>
            </a:pPr>
            <a:r>
              <a:rPr lang="en-US" sz="900" dirty="0">
                <a:solidFill>
                  <a:srgbClr val="FF7700"/>
                </a:solidFill>
              </a:rPr>
              <a:t>Subnet</a:t>
            </a:r>
          </a:p>
        </p:txBody>
      </p:sp>
      <p:sp>
        <p:nvSpPr>
          <p:cNvPr id="179" name="TextBox 178"/>
          <p:cNvSpPr txBox="1"/>
          <p:nvPr/>
        </p:nvSpPr>
        <p:spPr>
          <a:xfrm>
            <a:off x="5814059" y="3000477"/>
            <a:ext cx="339003" cy="177063"/>
          </a:xfrm>
          <a:prstGeom prst="rect">
            <a:avLst/>
          </a:prstGeom>
          <a:noFill/>
        </p:spPr>
        <p:txBody>
          <a:bodyPr wrap="none" lIns="0" tIns="0" rIns="0" bIns="0" rtlCol="0" anchor="t">
            <a:noAutofit/>
          </a:bodyPr>
          <a:lstStyle/>
          <a:p>
            <a:pPr algn="r">
              <a:lnSpc>
                <a:spcPct val="90000"/>
              </a:lnSpc>
            </a:pPr>
            <a:r>
              <a:rPr lang="en-US" sz="900" b="1" dirty="0">
                <a:solidFill>
                  <a:srgbClr val="5F5F5F"/>
                </a:solidFill>
              </a:rPr>
              <a:t>HTML</a:t>
            </a:r>
          </a:p>
          <a:p>
            <a:pPr algn="r">
              <a:lnSpc>
                <a:spcPct val="90000"/>
              </a:lnSpc>
            </a:pPr>
            <a:r>
              <a:rPr lang="en-US" sz="900" b="1" dirty="0">
                <a:solidFill>
                  <a:srgbClr val="5F5F5F"/>
                </a:solidFill>
              </a:rPr>
              <a:t>(SWSE)</a:t>
            </a:r>
          </a:p>
          <a:p>
            <a:pPr algn="r">
              <a:lnSpc>
                <a:spcPct val="90000"/>
              </a:lnSpc>
            </a:pPr>
            <a:endParaRPr lang="en-US" sz="900" b="1" dirty="0">
              <a:solidFill>
                <a:srgbClr val="5F5F5F"/>
              </a:solidFill>
            </a:endParaRPr>
          </a:p>
        </p:txBody>
      </p:sp>
      <p:grpSp>
        <p:nvGrpSpPr>
          <p:cNvPr id="15" name="Group 225"/>
          <p:cNvGrpSpPr/>
          <p:nvPr/>
        </p:nvGrpSpPr>
        <p:grpSpPr>
          <a:xfrm>
            <a:off x="5043016" y="3208209"/>
            <a:ext cx="455556" cy="617031"/>
            <a:chOff x="4166083" y="2103309"/>
            <a:chExt cx="639069" cy="865592"/>
          </a:xfrm>
        </p:grpSpPr>
        <p:grpSp>
          <p:nvGrpSpPr>
            <p:cNvPr id="16" name="Group 325"/>
            <p:cNvGrpSpPr/>
            <p:nvPr/>
          </p:nvGrpSpPr>
          <p:grpSpPr>
            <a:xfrm>
              <a:off x="4402163" y="2815652"/>
              <a:ext cx="166908" cy="74181"/>
              <a:chOff x="6443663" y="1368425"/>
              <a:chExt cx="385762" cy="171450"/>
            </a:xfrm>
            <a:solidFill>
              <a:schemeClr val="accent1"/>
            </a:solidFill>
          </p:grpSpPr>
          <p:sp>
            <p:nvSpPr>
              <p:cNvPr id="191" name="Freeform 3"/>
              <p:cNvSpPr>
                <a:spLocks noChangeArrowheads="1"/>
              </p:cNvSpPr>
              <p:nvPr/>
            </p:nvSpPr>
            <p:spPr bwMode="auto">
              <a:xfrm>
                <a:off x="6443663" y="1368425"/>
                <a:ext cx="166687" cy="169863"/>
              </a:xfrm>
              <a:custGeom>
                <a:avLst/>
                <a:gdLst>
                  <a:gd name="T0" fmla="*/ 113 w 461"/>
                  <a:gd name="T1" fmla="*/ 0 h 473"/>
                  <a:gd name="T2" fmla="*/ 237 w 461"/>
                  <a:gd name="T3" fmla="*/ 370 h 473"/>
                  <a:gd name="T4" fmla="*/ 361 w 461"/>
                  <a:gd name="T5" fmla="*/ 0 h 473"/>
                  <a:gd name="T6" fmla="*/ 460 w 461"/>
                  <a:gd name="T7" fmla="*/ 0 h 473"/>
                  <a:gd name="T8" fmla="*/ 285 w 461"/>
                  <a:gd name="T9" fmla="*/ 472 h 473"/>
                  <a:gd name="T10" fmla="*/ 175 w 461"/>
                  <a:gd name="T11" fmla="*/ 472 h 473"/>
                  <a:gd name="T12" fmla="*/ 0 w 461"/>
                  <a:gd name="T13" fmla="*/ 0 h 473"/>
                  <a:gd name="T14" fmla="*/ 113 w 461"/>
                  <a:gd name="T15" fmla="*/ 0 h 4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1" h="473">
                    <a:moveTo>
                      <a:pt x="113" y="0"/>
                    </a:moveTo>
                    <a:lnTo>
                      <a:pt x="237" y="370"/>
                    </a:lnTo>
                    <a:lnTo>
                      <a:pt x="361" y="0"/>
                    </a:lnTo>
                    <a:lnTo>
                      <a:pt x="460" y="0"/>
                    </a:lnTo>
                    <a:lnTo>
                      <a:pt x="285" y="472"/>
                    </a:lnTo>
                    <a:lnTo>
                      <a:pt x="175" y="472"/>
                    </a:lnTo>
                    <a:lnTo>
                      <a:pt x="0" y="0"/>
                    </a:lnTo>
                    <a:lnTo>
                      <a:pt x="113" y="0"/>
                    </a:lnTo>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192" name="Freeform 4"/>
              <p:cNvSpPr>
                <a:spLocks noChangeArrowheads="1"/>
              </p:cNvSpPr>
              <p:nvPr/>
            </p:nvSpPr>
            <p:spPr bwMode="auto">
              <a:xfrm>
                <a:off x="6635750" y="1368425"/>
                <a:ext cx="193675" cy="171450"/>
              </a:xfrm>
              <a:custGeom>
                <a:avLst/>
                <a:gdLst>
                  <a:gd name="T0" fmla="*/ 6 w 540"/>
                  <a:gd name="T1" fmla="*/ 0 h 475"/>
                  <a:gd name="T2" fmla="*/ 173 w 540"/>
                  <a:gd name="T3" fmla="*/ 0 h 475"/>
                  <a:gd name="T4" fmla="*/ 271 w 540"/>
                  <a:gd name="T5" fmla="*/ 345 h 475"/>
                  <a:gd name="T6" fmla="*/ 379 w 540"/>
                  <a:gd name="T7" fmla="*/ 0 h 475"/>
                  <a:gd name="T8" fmla="*/ 539 w 540"/>
                  <a:gd name="T9" fmla="*/ 0 h 475"/>
                  <a:gd name="T10" fmla="*/ 539 w 540"/>
                  <a:gd name="T11" fmla="*/ 474 h 475"/>
                  <a:gd name="T12" fmla="*/ 438 w 540"/>
                  <a:gd name="T13" fmla="*/ 474 h 475"/>
                  <a:gd name="T14" fmla="*/ 438 w 540"/>
                  <a:gd name="T15" fmla="*/ 68 h 475"/>
                  <a:gd name="T16" fmla="*/ 308 w 540"/>
                  <a:gd name="T17" fmla="*/ 474 h 475"/>
                  <a:gd name="T18" fmla="*/ 223 w 540"/>
                  <a:gd name="T19" fmla="*/ 474 h 475"/>
                  <a:gd name="T20" fmla="*/ 96 w 540"/>
                  <a:gd name="T21" fmla="*/ 68 h 475"/>
                  <a:gd name="T22" fmla="*/ 96 w 540"/>
                  <a:gd name="T23" fmla="*/ 474 h 475"/>
                  <a:gd name="T24" fmla="*/ 0 w 540"/>
                  <a:gd name="T25" fmla="*/ 474 h 475"/>
                  <a:gd name="T26" fmla="*/ 0 w 540"/>
                  <a:gd name="T27" fmla="*/ 0 h 475"/>
                  <a:gd name="T28" fmla="*/ 6 w 540"/>
                  <a:gd name="T29" fmla="*/ 0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40" h="475">
                    <a:moveTo>
                      <a:pt x="6" y="0"/>
                    </a:moveTo>
                    <a:lnTo>
                      <a:pt x="173" y="0"/>
                    </a:lnTo>
                    <a:lnTo>
                      <a:pt x="271" y="345"/>
                    </a:lnTo>
                    <a:lnTo>
                      <a:pt x="379" y="0"/>
                    </a:lnTo>
                    <a:lnTo>
                      <a:pt x="539" y="0"/>
                    </a:lnTo>
                    <a:lnTo>
                      <a:pt x="539" y="474"/>
                    </a:lnTo>
                    <a:lnTo>
                      <a:pt x="438" y="474"/>
                    </a:lnTo>
                    <a:lnTo>
                      <a:pt x="438" y="68"/>
                    </a:lnTo>
                    <a:lnTo>
                      <a:pt x="308" y="474"/>
                    </a:lnTo>
                    <a:lnTo>
                      <a:pt x="223" y="474"/>
                    </a:lnTo>
                    <a:lnTo>
                      <a:pt x="96" y="68"/>
                    </a:lnTo>
                    <a:lnTo>
                      <a:pt x="96" y="474"/>
                    </a:lnTo>
                    <a:lnTo>
                      <a:pt x="0" y="474"/>
                    </a:lnTo>
                    <a:lnTo>
                      <a:pt x="0" y="0"/>
                    </a:lnTo>
                    <a:lnTo>
                      <a:pt x="6" y="0"/>
                    </a:lnTo>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grpSp>
        <p:grpSp>
          <p:nvGrpSpPr>
            <p:cNvPr id="17" name="Group 198"/>
            <p:cNvGrpSpPr/>
            <p:nvPr/>
          </p:nvGrpSpPr>
          <p:grpSpPr>
            <a:xfrm>
              <a:off x="4234477" y="2181412"/>
              <a:ext cx="502281" cy="548163"/>
              <a:chOff x="2505075" y="2108200"/>
              <a:chExt cx="330200" cy="360363"/>
            </a:xfrm>
            <a:solidFill>
              <a:schemeClr val="accent1"/>
            </a:solidFill>
          </p:grpSpPr>
          <p:sp>
            <p:nvSpPr>
              <p:cNvPr id="188" name="Freeform 44"/>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89" name="Freeform 45"/>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187" name="Rectangle 186"/>
            <p:cNvSpPr/>
            <p:nvPr/>
          </p:nvSpPr>
          <p:spPr>
            <a:xfrm>
              <a:off x="4166083" y="2103309"/>
              <a:ext cx="639069" cy="865592"/>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grpSp>
      <p:grpSp>
        <p:nvGrpSpPr>
          <p:cNvPr id="18" name="Group 225"/>
          <p:cNvGrpSpPr/>
          <p:nvPr/>
        </p:nvGrpSpPr>
        <p:grpSpPr>
          <a:xfrm>
            <a:off x="5576416" y="3962589"/>
            <a:ext cx="455556" cy="617031"/>
            <a:chOff x="4166083" y="2103309"/>
            <a:chExt cx="639069" cy="865592"/>
          </a:xfrm>
        </p:grpSpPr>
        <p:grpSp>
          <p:nvGrpSpPr>
            <p:cNvPr id="19" name="Group 325"/>
            <p:cNvGrpSpPr/>
            <p:nvPr/>
          </p:nvGrpSpPr>
          <p:grpSpPr>
            <a:xfrm>
              <a:off x="4402163" y="2815652"/>
              <a:ext cx="166908" cy="74181"/>
              <a:chOff x="6443663" y="1368425"/>
              <a:chExt cx="385762" cy="171450"/>
            </a:xfrm>
            <a:solidFill>
              <a:schemeClr val="accent1"/>
            </a:solidFill>
          </p:grpSpPr>
          <p:sp>
            <p:nvSpPr>
              <p:cNvPr id="201" name="Freeform 3"/>
              <p:cNvSpPr>
                <a:spLocks noChangeArrowheads="1"/>
              </p:cNvSpPr>
              <p:nvPr/>
            </p:nvSpPr>
            <p:spPr bwMode="auto">
              <a:xfrm>
                <a:off x="6443663" y="1368425"/>
                <a:ext cx="166687" cy="169863"/>
              </a:xfrm>
              <a:custGeom>
                <a:avLst/>
                <a:gdLst>
                  <a:gd name="T0" fmla="*/ 113 w 461"/>
                  <a:gd name="T1" fmla="*/ 0 h 473"/>
                  <a:gd name="T2" fmla="*/ 237 w 461"/>
                  <a:gd name="T3" fmla="*/ 370 h 473"/>
                  <a:gd name="T4" fmla="*/ 361 w 461"/>
                  <a:gd name="T5" fmla="*/ 0 h 473"/>
                  <a:gd name="T6" fmla="*/ 460 w 461"/>
                  <a:gd name="T7" fmla="*/ 0 h 473"/>
                  <a:gd name="T8" fmla="*/ 285 w 461"/>
                  <a:gd name="T9" fmla="*/ 472 h 473"/>
                  <a:gd name="T10" fmla="*/ 175 w 461"/>
                  <a:gd name="T11" fmla="*/ 472 h 473"/>
                  <a:gd name="T12" fmla="*/ 0 w 461"/>
                  <a:gd name="T13" fmla="*/ 0 h 473"/>
                  <a:gd name="T14" fmla="*/ 113 w 461"/>
                  <a:gd name="T15" fmla="*/ 0 h 4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1" h="473">
                    <a:moveTo>
                      <a:pt x="113" y="0"/>
                    </a:moveTo>
                    <a:lnTo>
                      <a:pt x="237" y="370"/>
                    </a:lnTo>
                    <a:lnTo>
                      <a:pt x="361" y="0"/>
                    </a:lnTo>
                    <a:lnTo>
                      <a:pt x="460" y="0"/>
                    </a:lnTo>
                    <a:lnTo>
                      <a:pt x="285" y="472"/>
                    </a:lnTo>
                    <a:lnTo>
                      <a:pt x="175" y="472"/>
                    </a:lnTo>
                    <a:lnTo>
                      <a:pt x="0" y="0"/>
                    </a:lnTo>
                    <a:lnTo>
                      <a:pt x="113" y="0"/>
                    </a:lnTo>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226" name="Freeform 4"/>
              <p:cNvSpPr>
                <a:spLocks noChangeArrowheads="1"/>
              </p:cNvSpPr>
              <p:nvPr/>
            </p:nvSpPr>
            <p:spPr bwMode="auto">
              <a:xfrm>
                <a:off x="6635750" y="1368425"/>
                <a:ext cx="193675" cy="171450"/>
              </a:xfrm>
              <a:custGeom>
                <a:avLst/>
                <a:gdLst>
                  <a:gd name="T0" fmla="*/ 6 w 540"/>
                  <a:gd name="T1" fmla="*/ 0 h 475"/>
                  <a:gd name="T2" fmla="*/ 173 w 540"/>
                  <a:gd name="T3" fmla="*/ 0 h 475"/>
                  <a:gd name="T4" fmla="*/ 271 w 540"/>
                  <a:gd name="T5" fmla="*/ 345 h 475"/>
                  <a:gd name="T6" fmla="*/ 379 w 540"/>
                  <a:gd name="T7" fmla="*/ 0 h 475"/>
                  <a:gd name="T8" fmla="*/ 539 w 540"/>
                  <a:gd name="T9" fmla="*/ 0 h 475"/>
                  <a:gd name="T10" fmla="*/ 539 w 540"/>
                  <a:gd name="T11" fmla="*/ 474 h 475"/>
                  <a:gd name="T12" fmla="*/ 438 w 540"/>
                  <a:gd name="T13" fmla="*/ 474 h 475"/>
                  <a:gd name="T14" fmla="*/ 438 w 540"/>
                  <a:gd name="T15" fmla="*/ 68 h 475"/>
                  <a:gd name="T16" fmla="*/ 308 w 540"/>
                  <a:gd name="T17" fmla="*/ 474 h 475"/>
                  <a:gd name="T18" fmla="*/ 223 w 540"/>
                  <a:gd name="T19" fmla="*/ 474 h 475"/>
                  <a:gd name="T20" fmla="*/ 96 w 540"/>
                  <a:gd name="T21" fmla="*/ 68 h 475"/>
                  <a:gd name="T22" fmla="*/ 96 w 540"/>
                  <a:gd name="T23" fmla="*/ 474 h 475"/>
                  <a:gd name="T24" fmla="*/ 0 w 540"/>
                  <a:gd name="T25" fmla="*/ 474 h 475"/>
                  <a:gd name="T26" fmla="*/ 0 w 540"/>
                  <a:gd name="T27" fmla="*/ 0 h 475"/>
                  <a:gd name="T28" fmla="*/ 6 w 540"/>
                  <a:gd name="T29" fmla="*/ 0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40" h="475">
                    <a:moveTo>
                      <a:pt x="6" y="0"/>
                    </a:moveTo>
                    <a:lnTo>
                      <a:pt x="173" y="0"/>
                    </a:lnTo>
                    <a:lnTo>
                      <a:pt x="271" y="345"/>
                    </a:lnTo>
                    <a:lnTo>
                      <a:pt x="379" y="0"/>
                    </a:lnTo>
                    <a:lnTo>
                      <a:pt x="539" y="0"/>
                    </a:lnTo>
                    <a:lnTo>
                      <a:pt x="539" y="474"/>
                    </a:lnTo>
                    <a:lnTo>
                      <a:pt x="438" y="474"/>
                    </a:lnTo>
                    <a:lnTo>
                      <a:pt x="438" y="68"/>
                    </a:lnTo>
                    <a:lnTo>
                      <a:pt x="308" y="474"/>
                    </a:lnTo>
                    <a:lnTo>
                      <a:pt x="223" y="474"/>
                    </a:lnTo>
                    <a:lnTo>
                      <a:pt x="96" y="68"/>
                    </a:lnTo>
                    <a:lnTo>
                      <a:pt x="96" y="474"/>
                    </a:lnTo>
                    <a:lnTo>
                      <a:pt x="0" y="474"/>
                    </a:lnTo>
                    <a:lnTo>
                      <a:pt x="0" y="0"/>
                    </a:lnTo>
                    <a:lnTo>
                      <a:pt x="6" y="0"/>
                    </a:lnTo>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grpSp>
        <p:grpSp>
          <p:nvGrpSpPr>
            <p:cNvPr id="20" name="Group 198"/>
            <p:cNvGrpSpPr/>
            <p:nvPr/>
          </p:nvGrpSpPr>
          <p:grpSpPr>
            <a:xfrm>
              <a:off x="4234477" y="2181412"/>
              <a:ext cx="502281" cy="548163"/>
              <a:chOff x="2505075" y="2108200"/>
              <a:chExt cx="330200" cy="360363"/>
            </a:xfrm>
            <a:solidFill>
              <a:schemeClr val="accent1"/>
            </a:solidFill>
          </p:grpSpPr>
          <p:sp>
            <p:nvSpPr>
              <p:cNvPr id="198" name="Freeform 44"/>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00" name="Freeform 45"/>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197" name="Rectangle 196"/>
            <p:cNvSpPr/>
            <p:nvPr/>
          </p:nvSpPr>
          <p:spPr>
            <a:xfrm>
              <a:off x="4166083" y="2103309"/>
              <a:ext cx="639069" cy="865592"/>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grpSp>
      <p:sp>
        <p:nvSpPr>
          <p:cNvPr id="249" name="Rectangle 248"/>
          <p:cNvSpPr/>
          <p:nvPr/>
        </p:nvSpPr>
        <p:spPr>
          <a:xfrm>
            <a:off x="8062041" y="5105400"/>
            <a:ext cx="1318179" cy="796136"/>
          </a:xfrm>
          <a:prstGeom prst="rect">
            <a:avLst/>
          </a:prstGeom>
          <a:noFill/>
          <a:ln w="19050">
            <a:solidFill>
              <a:schemeClr val="accent3"/>
            </a:solidFill>
            <a:prstDash val="sysDash"/>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lvl="0">
              <a:lnSpc>
                <a:spcPct val="90000"/>
              </a:lnSpc>
            </a:pPr>
            <a:r>
              <a:rPr lang="en-US" sz="900" dirty="0">
                <a:solidFill>
                  <a:srgbClr val="FF7700"/>
                </a:solidFill>
              </a:rPr>
              <a:t>Private</a:t>
            </a:r>
          </a:p>
          <a:p>
            <a:pPr lvl="0">
              <a:lnSpc>
                <a:spcPct val="90000"/>
              </a:lnSpc>
            </a:pPr>
            <a:r>
              <a:rPr lang="en-US" sz="900" dirty="0">
                <a:solidFill>
                  <a:srgbClr val="FF7700"/>
                </a:solidFill>
              </a:rPr>
              <a:t>Subnet</a:t>
            </a:r>
          </a:p>
        </p:txBody>
      </p:sp>
      <p:sp>
        <p:nvSpPr>
          <p:cNvPr id="252" name="TextBox 251"/>
          <p:cNvSpPr txBox="1"/>
          <p:nvPr/>
        </p:nvSpPr>
        <p:spPr>
          <a:xfrm>
            <a:off x="8664971" y="5165110"/>
            <a:ext cx="680872" cy="319475"/>
          </a:xfrm>
          <a:prstGeom prst="rect">
            <a:avLst/>
          </a:prstGeom>
          <a:noFill/>
        </p:spPr>
        <p:txBody>
          <a:bodyPr wrap="none" lIns="0" tIns="0" rIns="0" bIns="0" rtlCol="0" anchor="t">
            <a:noAutofit/>
          </a:bodyPr>
          <a:lstStyle/>
          <a:p>
            <a:pPr algn="r">
              <a:lnSpc>
                <a:spcPct val="90000"/>
              </a:lnSpc>
            </a:pPr>
            <a:r>
              <a:rPr lang="en-US" sz="900" b="1" dirty="0">
                <a:solidFill>
                  <a:srgbClr val="5F5F5F"/>
                </a:solidFill>
              </a:rPr>
              <a:t>Standby</a:t>
            </a:r>
            <a:br>
              <a:rPr lang="en-US" sz="900" b="1" dirty="0">
                <a:solidFill>
                  <a:srgbClr val="5F5F5F"/>
                </a:solidFill>
              </a:rPr>
            </a:br>
            <a:r>
              <a:rPr lang="en-US" sz="900" b="1" dirty="0">
                <a:solidFill>
                  <a:srgbClr val="5F5F5F"/>
                </a:solidFill>
              </a:rPr>
              <a:t>Database</a:t>
            </a:r>
          </a:p>
        </p:txBody>
      </p:sp>
      <p:sp>
        <p:nvSpPr>
          <p:cNvPr id="426" name="TextBox 425"/>
          <p:cNvSpPr txBox="1"/>
          <p:nvPr/>
        </p:nvSpPr>
        <p:spPr>
          <a:xfrm>
            <a:off x="7194311" y="5568970"/>
            <a:ext cx="680872" cy="319475"/>
          </a:xfrm>
          <a:prstGeom prst="rect">
            <a:avLst/>
          </a:prstGeom>
          <a:noFill/>
        </p:spPr>
        <p:txBody>
          <a:bodyPr wrap="none" lIns="0" tIns="0" rIns="0" bIns="0" rtlCol="0" anchor="t">
            <a:noAutofit/>
          </a:bodyPr>
          <a:lstStyle/>
          <a:p>
            <a:pPr algn="ctr">
              <a:lnSpc>
                <a:spcPct val="90000"/>
              </a:lnSpc>
            </a:pPr>
            <a:r>
              <a:rPr lang="en-US" sz="900" dirty="0" err="1">
                <a:solidFill>
                  <a:srgbClr val="5F5F5F"/>
                </a:solidFill>
              </a:rPr>
              <a:t>Dataguard</a:t>
            </a:r>
            <a:endParaRPr lang="en-US" sz="900" dirty="0">
              <a:solidFill>
                <a:srgbClr val="5F5F5F"/>
              </a:solidFill>
            </a:endParaRPr>
          </a:p>
          <a:p>
            <a:pPr algn="ctr">
              <a:lnSpc>
                <a:spcPct val="90000"/>
              </a:lnSpc>
            </a:pPr>
            <a:r>
              <a:rPr lang="en-US" sz="900" dirty="0">
                <a:solidFill>
                  <a:srgbClr val="5F5F5F"/>
                </a:solidFill>
              </a:rPr>
              <a:t> (Sync)</a:t>
            </a:r>
          </a:p>
        </p:txBody>
      </p:sp>
      <p:cxnSp>
        <p:nvCxnSpPr>
          <p:cNvPr id="448" name="Straight Arrow Connector 447"/>
          <p:cNvCxnSpPr/>
          <p:nvPr/>
        </p:nvCxnSpPr>
        <p:spPr bwMode="auto">
          <a:xfrm>
            <a:off x="5537642" y="3703320"/>
            <a:ext cx="1" cy="461191"/>
          </a:xfrm>
          <a:prstGeom prst="straightConnector1">
            <a:avLst/>
          </a:prstGeom>
          <a:solidFill>
            <a:srgbClr val="00B8FF"/>
          </a:solidFill>
          <a:ln w="12700" cap="flat" cmpd="sng" algn="ctr">
            <a:solidFill>
              <a:srgbClr val="5F5F5F"/>
            </a:solidFill>
            <a:prstDash val="solid"/>
            <a:round/>
            <a:headEnd type="oval" w="sm" len="sm"/>
            <a:tailEnd type="oval" w="sm" len="sm"/>
          </a:ln>
          <a:effectLst/>
          <a:extLs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chemeClr val="bg2">
                      <a:alpha val="74998"/>
                    </a:schemeClr>
                  </a:outerShdw>
                </a:effectLst>
              </a14:hiddenEffects>
            </a:ext>
          </a:extLst>
        </p:spPr>
      </p:cxnSp>
      <p:sp>
        <p:nvSpPr>
          <p:cNvPr id="160" name="Rectangle 159"/>
          <p:cNvSpPr/>
          <p:nvPr/>
        </p:nvSpPr>
        <p:spPr>
          <a:xfrm>
            <a:off x="4876800" y="2171700"/>
            <a:ext cx="640080" cy="695261"/>
          </a:xfrm>
          <a:prstGeom prst="rect">
            <a:avLst/>
          </a:prstGeom>
          <a:noFill/>
          <a:ln w="19050">
            <a:solidFill>
              <a:schemeClr val="accent3"/>
            </a:solidFill>
            <a:prstDash val="sysDash"/>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lvl="0">
              <a:lnSpc>
                <a:spcPct val="90000"/>
              </a:lnSpc>
            </a:pPr>
            <a:endParaRPr lang="en-US" sz="900" dirty="0">
              <a:solidFill>
                <a:srgbClr val="FF7700"/>
              </a:solidFill>
            </a:endParaRPr>
          </a:p>
        </p:txBody>
      </p:sp>
      <p:sp>
        <p:nvSpPr>
          <p:cNvPr id="163" name="TextBox 162"/>
          <p:cNvSpPr txBox="1"/>
          <p:nvPr/>
        </p:nvSpPr>
        <p:spPr>
          <a:xfrm>
            <a:off x="4824491" y="2200377"/>
            <a:ext cx="680872" cy="319475"/>
          </a:xfrm>
          <a:prstGeom prst="rect">
            <a:avLst/>
          </a:prstGeom>
          <a:noFill/>
        </p:spPr>
        <p:txBody>
          <a:bodyPr wrap="none" lIns="0" tIns="0" rIns="0" bIns="0" rtlCol="0" anchor="t">
            <a:noAutofit/>
          </a:bodyPr>
          <a:lstStyle/>
          <a:p>
            <a:pPr algn="r">
              <a:lnSpc>
                <a:spcPct val="90000"/>
              </a:lnSpc>
            </a:pPr>
            <a:r>
              <a:rPr lang="en-US" sz="900" b="1" dirty="0">
                <a:solidFill>
                  <a:srgbClr val="5F5F5F"/>
                </a:solidFill>
              </a:rPr>
              <a:t>Bastion</a:t>
            </a:r>
          </a:p>
        </p:txBody>
      </p:sp>
      <p:grpSp>
        <p:nvGrpSpPr>
          <p:cNvPr id="35" name="Group 225"/>
          <p:cNvGrpSpPr/>
          <p:nvPr/>
        </p:nvGrpSpPr>
        <p:grpSpPr>
          <a:xfrm>
            <a:off x="4997296" y="2263329"/>
            <a:ext cx="455556" cy="617031"/>
            <a:chOff x="4166083" y="2103309"/>
            <a:chExt cx="639069" cy="865592"/>
          </a:xfrm>
        </p:grpSpPr>
        <p:grpSp>
          <p:nvGrpSpPr>
            <p:cNvPr id="36" name="Group 325"/>
            <p:cNvGrpSpPr/>
            <p:nvPr/>
          </p:nvGrpSpPr>
          <p:grpSpPr>
            <a:xfrm>
              <a:off x="4402163" y="2815652"/>
              <a:ext cx="166908" cy="74181"/>
              <a:chOff x="6443663" y="1368425"/>
              <a:chExt cx="385762" cy="171450"/>
            </a:xfrm>
            <a:solidFill>
              <a:schemeClr val="accent1"/>
            </a:solidFill>
          </p:grpSpPr>
          <p:sp>
            <p:nvSpPr>
              <p:cNvPr id="171" name="Freeform 3"/>
              <p:cNvSpPr>
                <a:spLocks noChangeArrowheads="1"/>
              </p:cNvSpPr>
              <p:nvPr/>
            </p:nvSpPr>
            <p:spPr bwMode="auto">
              <a:xfrm>
                <a:off x="6443663" y="1368425"/>
                <a:ext cx="166687" cy="169863"/>
              </a:xfrm>
              <a:custGeom>
                <a:avLst/>
                <a:gdLst>
                  <a:gd name="T0" fmla="*/ 113 w 461"/>
                  <a:gd name="T1" fmla="*/ 0 h 473"/>
                  <a:gd name="T2" fmla="*/ 237 w 461"/>
                  <a:gd name="T3" fmla="*/ 370 h 473"/>
                  <a:gd name="T4" fmla="*/ 361 w 461"/>
                  <a:gd name="T5" fmla="*/ 0 h 473"/>
                  <a:gd name="T6" fmla="*/ 460 w 461"/>
                  <a:gd name="T7" fmla="*/ 0 h 473"/>
                  <a:gd name="T8" fmla="*/ 285 w 461"/>
                  <a:gd name="T9" fmla="*/ 472 h 473"/>
                  <a:gd name="T10" fmla="*/ 175 w 461"/>
                  <a:gd name="T11" fmla="*/ 472 h 473"/>
                  <a:gd name="T12" fmla="*/ 0 w 461"/>
                  <a:gd name="T13" fmla="*/ 0 h 473"/>
                  <a:gd name="T14" fmla="*/ 113 w 461"/>
                  <a:gd name="T15" fmla="*/ 0 h 4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1" h="473">
                    <a:moveTo>
                      <a:pt x="113" y="0"/>
                    </a:moveTo>
                    <a:lnTo>
                      <a:pt x="237" y="370"/>
                    </a:lnTo>
                    <a:lnTo>
                      <a:pt x="361" y="0"/>
                    </a:lnTo>
                    <a:lnTo>
                      <a:pt x="460" y="0"/>
                    </a:lnTo>
                    <a:lnTo>
                      <a:pt x="285" y="472"/>
                    </a:lnTo>
                    <a:lnTo>
                      <a:pt x="175" y="472"/>
                    </a:lnTo>
                    <a:lnTo>
                      <a:pt x="0" y="0"/>
                    </a:lnTo>
                    <a:lnTo>
                      <a:pt x="113" y="0"/>
                    </a:lnTo>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172" name="Freeform 4"/>
              <p:cNvSpPr>
                <a:spLocks noChangeArrowheads="1"/>
              </p:cNvSpPr>
              <p:nvPr/>
            </p:nvSpPr>
            <p:spPr bwMode="auto">
              <a:xfrm>
                <a:off x="6635750" y="1368425"/>
                <a:ext cx="193675" cy="171450"/>
              </a:xfrm>
              <a:custGeom>
                <a:avLst/>
                <a:gdLst>
                  <a:gd name="T0" fmla="*/ 6 w 540"/>
                  <a:gd name="T1" fmla="*/ 0 h 475"/>
                  <a:gd name="T2" fmla="*/ 173 w 540"/>
                  <a:gd name="T3" fmla="*/ 0 h 475"/>
                  <a:gd name="T4" fmla="*/ 271 w 540"/>
                  <a:gd name="T5" fmla="*/ 345 h 475"/>
                  <a:gd name="T6" fmla="*/ 379 w 540"/>
                  <a:gd name="T7" fmla="*/ 0 h 475"/>
                  <a:gd name="T8" fmla="*/ 539 w 540"/>
                  <a:gd name="T9" fmla="*/ 0 h 475"/>
                  <a:gd name="T10" fmla="*/ 539 w 540"/>
                  <a:gd name="T11" fmla="*/ 474 h 475"/>
                  <a:gd name="T12" fmla="*/ 438 w 540"/>
                  <a:gd name="T13" fmla="*/ 474 h 475"/>
                  <a:gd name="T14" fmla="*/ 438 w 540"/>
                  <a:gd name="T15" fmla="*/ 68 h 475"/>
                  <a:gd name="T16" fmla="*/ 308 w 540"/>
                  <a:gd name="T17" fmla="*/ 474 h 475"/>
                  <a:gd name="T18" fmla="*/ 223 w 540"/>
                  <a:gd name="T19" fmla="*/ 474 h 475"/>
                  <a:gd name="T20" fmla="*/ 96 w 540"/>
                  <a:gd name="T21" fmla="*/ 68 h 475"/>
                  <a:gd name="T22" fmla="*/ 96 w 540"/>
                  <a:gd name="T23" fmla="*/ 474 h 475"/>
                  <a:gd name="T24" fmla="*/ 0 w 540"/>
                  <a:gd name="T25" fmla="*/ 474 h 475"/>
                  <a:gd name="T26" fmla="*/ 0 w 540"/>
                  <a:gd name="T27" fmla="*/ 0 h 475"/>
                  <a:gd name="T28" fmla="*/ 6 w 540"/>
                  <a:gd name="T29" fmla="*/ 0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40" h="475">
                    <a:moveTo>
                      <a:pt x="6" y="0"/>
                    </a:moveTo>
                    <a:lnTo>
                      <a:pt x="173" y="0"/>
                    </a:lnTo>
                    <a:lnTo>
                      <a:pt x="271" y="345"/>
                    </a:lnTo>
                    <a:lnTo>
                      <a:pt x="379" y="0"/>
                    </a:lnTo>
                    <a:lnTo>
                      <a:pt x="539" y="0"/>
                    </a:lnTo>
                    <a:lnTo>
                      <a:pt x="539" y="474"/>
                    </a:lnTo>
                    <a:lnTo>
                      <a:pt x="438" y="474"/>
                    </a:lnTo>
                    <a:lnTo>
                      <a:pt x="438" y="68"/>
                    </a:lnTo>
                    <a:lnTo>
                      <a:pt x="308" y="474"/>
                    </a:lnTo>
                    <a:lnTo>
                      <a:pt x="223" y="474"/>
                    </a:lnTo>
                    <a:lnTo>
                      <a:pt x="96" y="68"/>
                    </a:lnTo>
                    <a:lnTo>
                      <a:pt x="96" y="474"/>
                    </a:lnTo>
                    <a:lnTo>
                      <a:pt x="0" y="474"/>
                    </a:lnTo>
                    <a:lnTo>
                      <a:pt x="0" y="0"/>
                    </a:lnTo>
                    <a:lnTo>
                      <a:pt x="6" y="0"/>
                    </a:lnTo>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grpSp>
        <p:grpSp>
          <p:nvGrpSpPr>
            <p:cNvPr id="37" name="Group 198"/>
            <p:cNvGrpSpPr/>
            <p:nvPr/>
          </p:nvGrpSpPr>
          <p:grpSpPr>
            <a:xfrm>
              <a:off x="4234477" y="2181412"/>
              <a:ext cx="502281" cy="548163"/>
              <a:chOff x="2505075" y="2108200"/>
              <a:chExt cx="330200" cy="360363"/>
            </a:xfrm>
            <a:solidFill>
              <a:schemeClr val="accent1"/>
            </a:solidFill>
          </p:grpSpPr>
          <p:sp>
            <p:nvSpPr>
              <p:cNvPr id="169" name="Freeform 44"/>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70" name="Freeform 45"/>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168" name="Rectangle 167"/>
            <p:cNvSpPr/>
            <p:nvPr/>
          </p:nvSpPr>
          <p:spPr>
            <a:xfrm>
              <a:off x="4166083" y="2103309"/>
              <a:ext cx="639069" cy="865592"/>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grpSp>
      <p:sp>
        <p:nvSpPr>
          <p:cNvPr id="174" name="Rectangle 173"/>
          <p:cNvSpPr/>
          <p:nvPr/>
        </p:nvSpPr>
        <p:spPr>
          <a:xfrm>
            <a:off x="8755380" y="2186940"/>
            <a:ext cx="640080" cy="695261"/>
          </a:xfrm>
          <a:prstGeom prst="rect">
            <a:avLst/>
          </a:prstGeom>
          <a:noFill/>
          <a:ln w="19050">
            <a:solidFill>
              <a:schemeClr val="accent3"/>
            </a:solidFill>
            <a:prstDash val="sysDash"/>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lvl="0">
              <a:lnSpc>
                <a:spcPct val="90000"/>
              </a:lnSpc>
            </a:pPr>
            <a:endParaRPr lang="en-US" sz="900" dirty="0">
              <a:solidFill>
                <a:srgbClr val="FF7700"/>
              </a:solidFill>
            </a:endParaRPr>
          </a:p>
        </p:txBody>
      </p:sp>
      <p:sp>
        <p:nvSpPr>
          <p:cNvPr id="175" name="TextBox 174"/>
          <p:cNvSpPr txBox="1"/>
          <p:nvPr/>
        </p:nvSpPr>
        <p:spPr>
          <a:xfrm>
            <a:off x="8703071" y="2207045"/>
            <a:ext cx="680872" cy="123723"/>
          </a:xfrm>
          <a:prstGeom prst="rect">
            <a:avLst/>
          </a:prstGeom>
          <a:noFill/>
        </p:spPr>
        <p:txBody>
          <a:bodyPr wrap="none" lIns="0" tIns="0" rIns="0" bIns="0" rtlCol="0" anchor="t">
            <a:noAutofit/>
          </a:bodyPr>
          <a:lstStyle/>
          <a:p>
            <a:pPr algn="r">
              <a:lnSpc>
                <a:spcPct val="90000"/>
              </a:lnSpc>
            </a:pPr>
            <a:r>
              <a:rPr lang="en-US" sz="900" b="1" dirty="0">
                <a:solidFill>
                  <a:srgbClr val="5F5F5F"/>
                </a:solidFill>
              </a:rPr>
              <a:t>Bastion</a:t>
            </a:r>
          </a:p>
        </p:txBody>
      </p:sp>
      <p:grpSp>
        <p:nvGrpSpPr>
          <p:cNvPr id="38" name="Group 225"/>
          <p:cNvGrpSpPr/>
          <p:nvPr/>
        </p:nvGrpSpPr>
        <p:grpSpPr>
          <a:xfrm>
            <a:off x="8875876" y="2278569"/>
            <a:ext cx="455556" cy="617031"/>
            <a:chOff x="4166083" y="2103309"/>
            <a:chExt cx="639069" cy="865592"/>
          </a:xfrm>
        </p:grpSpPr>
        <p:grpSp>
          <p:nvGrpSpPr>
            <p:cNvPr id="39" name="Group 325"/>
            <p:cNvGrpSpPr/>
            <p:nvPr/>
          </p:nvGrpSpPr>
          <p:grpSpPr>
            <a:xfrm>
              <a:off x="4402163" y="2815652"/>
              <a:ext cx="166908" cy="74181"/>
              <a:chOff x="6443663" y="1368425"/>
              <a:chExt cx="385762" cy="171450"/>
            </a:xfrm>
            <a:solidFill>
              <a:schemeClr val="accent1"/>
            </a:solidFill>
          </p:grpSpPr>
          <p:sp>
            <p:nvSpPr>
              <p:cNvPr id="212" name="Freeform 3"/>
              <p:cNvSpPr>
                <a:spLocks noChangeArrowheads="1"/>
              </p:cNvSpPr>
              <p:nvPr/>
            </p:nvSpPr>
            <p:spPr bwMode="auto">
              <a:xfrm>
                <a:off x="6443663" y="1368425"/>
                <a:ext cx="166687" cy="169863"/>
              </a:xfrm>
              <a:custGeom>
                <a:avLst/>
                <a:gdLst>
                  <a:gd name="T0" fmla="*/ 113 w 461"/>
                  <a:gd name="T1" fmla="*/ 0 h 473"/>
                  <a:gd name="T2" fmla="*/ 237 w 461"/>
                  <a:gd name="T3" fmla="*/ 370 h 473"/>
                  <a:gd name="T4" fmla="*/ 361 w 461"/>
                  <a:gd name="T5" fmla="*/ 0 h 473"/>
                  <a:gd name="T6" fmla="*/ 460 w 461"/>
                  <a:gd name="T7" fmla="*/ 0 h 473"/>
                  <a:gd name="T8" fmla="*/ 285 w 461"/>
                  <a:gd name="T9" fmla="*/ 472 h 473"/>
                  <a:gd name="T10" fmla="*/ 175 w 461"/>
                  <a:gd name="T11" fmla="*/ 472 h 473"/>
                  <a:gd name="T12" fmla="*/ 0 w 461"/>
                  <a:gd name="T13" fmla="*/ 0 h 473"/>
                  <a:gd name="T14" fmla="*/ 113 w 461"/>
                  <a:gd name="T15" fmla="*/ 0 h 4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1" h="473">
                    <a:moveTo>
                      <a:pt x="113" y="0"/>
                    </a:moveTo>
                    <a:lnTo>
                      <a:pt x="237" y="370"/>
                    </a:lnTo>
                    <a:lnTo>
                      <a:pt x="361" y="0"/>
                    </a:lnTo>
                    <a:lnTo>
                      <a:pt x="460" y="0"/>
                    </a:lnTo>
                    <a:lnTo>
                      <a:pt x="285" y="472"/>
                    </a:lnTo>
                    <a:lnTo>
                      <a:pt x="175" y="472"/>
                    </a:lnTo>
                    <a:lnTo>
                      <a:pt x="0" y="0"/>
                    </a:lnTo>
                    <a:lnTo>
                      <a:pt x="113" y="0"/>
                    </a:lnTo>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213" name="Freeform 4"/>
              <p:cNvSpPr>
                <a:spLocks noChangeArrowheads="1"/>
              </p:cNvSpPr>
              <p:nvPr/>
            </p:nvSpPr>
            <p:spPr bwMode="auto">
              <a:xfrm>
                <a:off x="6635750" y="1368425"/>
                <a:ext cx="193675" cy="171450"/>
              </a:xfrm>
              <a:custGeom>
                <a:avLst/>
                <a:gdLst>
                  <a:gd name="T0" fmla="*/ 6 w 540"/>
                  <a:gd name="T1" fmla="*/ 0 h 475"/>
                  <a:gd name="T2" fmla="*/ 173 w 540"/>
                  <a:gd name="T3" fmla="*/ 0 h 475"/>
                  <a:gd name="T4" fmla="*/ 271 w 540"/>
                  <a:gd name="T5" fmla="*/ 345 h 475"/>
                  <a:gd name="T6" fmla="*/ 379 w 540"/>
                  <a:gd name="T7" fmla="*/ 0 h 475"/>
                  <a:gd name="T8" fmla="*/ 539 w 540"/>
                  <a:gd name="T9" fmla="*/ 0 h 475"/>
                  <a:gd name="T10" fmla="*/ 539 w 540"/>
                  <a:gd name="T11" fmla="*/ 474 h 475"/>
                  <a:gd name="T12" fmla="*/ 438 w 540"/>
                  <a:gd name="T13" fmla="*/ 474 h 475"/>
                  <a:gd name="T14" fmla="*/ 438 w 540"/>
                  <a:gd name="T15" fmla="*/ 68 h 475"/>
                  <a:gd name="T16" fmla="*/ 308 w 540"/>
                  <a:gd name="T17" fmla="*/ 474 h 475"/>
                  <a:gd name="T18" fmla="*/ 223 w 540"/>
                  <a:gd name="T19" fmla="*/ 474 h 475"/>
                  <a:gd name="T20" fmla="*/ 96 w 540"/>
                  <a:gd name="T21" fmla="*/ 68 h 475"/>
                  <a:gd name="T22" fmla="*/ 96 w 540"/>
                  <a:gd name="T23" fmla="*/ 474 h 475"/>
                  <a:gd name="T24" fmla="*/ 0 w 540"/>
                  <a:gd name="T25" fmla="*/ 474 h 475"/>
                  <a:gd name="T26" fmla="*/ 0 w 540"/>
                  <a:gd name="T27" fmla="*/ 0 h 475"/>
                  <a:gd name="T28" fmla="*/ 6 w 540"/>
                  <a:gd name="T29" fmla="*/ 0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40" h="475">
                    <a:moveTo>
                      <a:pt x="6" y="0"/>
                    </a:moveTo>
                    <a:lnTo>
                      <a:pt x="173" y="0"/>
                    </a:lnTo>
                    <a:lnTo>
                      <a:pt x="271" y="345"/>
                    </a:lnTo>
                    <a:lnTo>
                      <a:pt x="379" y="0"/>
                    </a:lnTo>
                    <a:lnTo>
                      <a:pt x="539" y="0"/>
                    </a:lnTo>
                    <a:lnTo>
                      <a:pt x="539" y="474"/>
                    </a:lnTo>
                    <a:lnTo>
                      <a:pt x="438" y="474"/>
                    </a:lnTo>
                    <a:lnTo>
                      <a:pt x="438" y="68"/>
                    </a:lnTo>
                    <a:lnTo>
                      <a:pt x="308" y="474"/>
                    </a:lnTo>
                    <a:lnTo>
                      <a:pt x="223" y="474"/>
                    </a:lnTo>
                    <a:lnTo>
                      <a:pt x="96" y="68"/>
                    </a:lnTo>
                    <a:lnTo>
                      <a:pt x="96" y="474"/>
                    </a:lnTo>
                    <a:lnTo>
                      <a:pt x="0" y="474"/>
                    </a:lnTo>
                    <a:lnTo>
                      <a:pt x="0" y="0"/>
                    </a:lnTo>
                    <a:lnTo>
                      <a:pt x="6" y="0"/>
                    </a:lnTo>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grpSp>
        <p:grpSp>
          <p:nvGrpSpPr>
            <p:cNvPr id="40" name="Group 198"/>
            <p:cNvGrpSpPr/>
            <p:nvPr/>
          </p:nvGrpSpPr>
          <p:grpSpPr>
            <a:xfrm>
              <a:off x="4234477" y="2181412"/>
              <a:ext cx="502281" cy="548163"/>
              <a:chOff x="2505075" y="2108200"/>
              <a:chExt cx="330200" cy="360363"/>
            </a:xfrm>
            <a:solidFill>
              <a:schemeClr val="accent1"/>
            </a:solidFill>
          </p:grpSpPr>
          <p:sp>
            <p:nvSpPr>
              <p:cNvPr id="209" name="Freeform 44"/>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10" name="Freeform 45"/>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185" name="Rectangle 184"/>
            <p:cNvSpPr/>
            <p:nvPr/>
          </p:nvSpPr>
          <p:spPr>
            <a:xfrm>
              <a:off x="4166083" y="2103309"/>
              <a:ext cx="639069" cy="865592"/>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grpSp>
      <p:grpSp>
        <p:nvGrpSpPr>
          <p:cNvPr id="42" name="Group 227"/>
          <p:cNvGrpSpPr/>
          <p:nvPr/>
        </p:nvGrpSpPr>
        <p:grpSpPr>
          <a:xfrm>
            <a:off x="6406336" y="2232849"/>
            <a:ext cx="469436" cy="716091"/>
            <a:chOff x="8857983" y="2103309"/>
            <a:chExt cx="639069" cy="974854"/>
          </a:xfrm>
        </p:grpSpPr>
        <p:grpSp>
          <p:nvGrpSpPr>
            <p:cNvPr id="43" name="Group 328"/>
            <p:cNvGrpSpPr/>
            <p:nvPr/>
          </p:nvGrpSpPr>
          <p:grpSpPr>
            <a:xfrm>
              <a:off x="8977296" y="2815652"/>
              <a:ext cx="400442" cy="197817"/>
              <a:chOff x="3795713" y="3805238"/>
              <a:chExt cx="925512" cy="457200"/>
            </a:xfrm>
            <a:solidFill>
              <a:schemeClr val="accent1"/>
            </a:solidFill>
          </p:grpSpPr>
          <p:sp>
            <p:nvSpPr>
              <p:cNvPr id="238" name="Freeform 18"/>
              <p:cNvSpPr>
                <a:spLocks noChangeArrowheads="1"/>
              </p:cNvSpPr>
              <p:nvPr/>
            </p:nvSpPr>
            <p:spPr bwMode="auto">
              <a:xfrm>
                <a:off x="3978275" y="3805238"/>
                <a:ext cx="109538" cy="169862"/>
              </a:xfrm>
              <a:custGeom>
                <a:avLst/>
                <a:gdLst>
                  <a:gd name="T0" fmla="*/ 101 w 306"/>
                  <a:gd name="T1" fmla="*/ 0 h 474"/>
                  <a:gd name="T2" fmla="*/ 101 w 306"/>
                  <a:gd name="T3" fmla="*/ 391 h 474"/>
                  <a:gd name="T4" fmla="*/ 305 w 306"/>
                  <a:gd name="T5" fmla="*/ 391 h 474"/>
                  <a:gd name="T6" fmla="*/ 305 w 306"/>
                  <a:gd name="T7" fmla="*/ 473 h 474"/>
                  <a:gd name="T8" fmla="*/ 0 w 306"/>
                  <a:gd name="T9" fmla="*/ 473 h 474"/>
                  <a:gd name="T10" fmla="*/ 0 w 306"/>
                  <a:gd name="T11" fmla="*/ 0 h 474"/>
                  <a:gd name="T12" fmla="*/ 101 w 306"/>
                  <a:gd name="T13" fmla="*/ 0 h 474"/>
                </a:gdLst>
                <a:ahLst/>
                <a:cxnLst>
                  <a:cxn ang="0">
                    <a:pos x="T0" y="T1"/>
                  </a:cxn>
                  <a:cxn ang="0">
                    <a:pos x="T2" y="T3"/>
                  </a:cxn>
                  <a:cxn ang="0">
                    <a:pos x="T4" y="T5"/>
                  </a:cxn>
                  <a:cxn ang="0">
                    <a:pos x="T6" y="T7"/>
                  </a:cxn>
                  <a:cxn ang="0">
                    <a:pos x="T8" y="T9"/>
                  </a:cxn>
                  <a:cxn ang="0">
                    <a:pos x="T10" y="T11"/>
                  </a:cxn>
                  <a:cxn ang="0">
                    <a:pos x="T12" y="T13"/>
                  </a:cxn>
                </a:cxnLst>
                <a:rect l="0" t="0" r="r" b="b"/>
                <a:pathLst>
                  <a:path w="306" h="474">
                    <a:moveTo>
                      <a:pt x="101" y="0"/>
                    </a:moveTo>
                    <a:lnTo>
                      <a:pt x="101" y="391"/>
                    </a:lnTo>
                    <a:lnTo>
                      <a:pt x="305" y="391"/>
                    </a:lnTo>
                    <a:lnTo>
                      <a:pt x="305" y="473"/>
                    </a:lnTo>
                    <a:lnTo>
                      <a:pt x="0" y="473"/>
                    </a:lnTo>
                    <a:lnTo>
                      <a:pt x="0" y="0"/>
                    </a:lnTo>
                    <a:lnTo>
                      <a:pt x="101" y="0"/>
                    </a:lnTo>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239" name="Freeform 19"/>
              <p:cNvSpPr>
                <a:spLocks noChangeArrowheads="1"/>
              </p:cNvSpPr>
              <p:nvPr/>
            </p:nvSpPr>
            <p:spPr bwMode="auto">
              <a:xfrm>
                <a:off x="4113213" y="3854450"/>
                <a:ext cx="123825" cy="127000"/>
              </a:xfrm>
              <a:custGeom>
                <a:avLst/>
                <a:gdLst>
                  <a:gd name="T0" fmla="*/ 172 w 345"/>
                  <a:gd name="T1" fmla="*/ 0 h 351"/>
                  <a:gd name="T2" fmla="*/ 344 w 345"/>
                  <a:gd name="T3" fmla="*/ 172 h 351"/>
                  <a:gd name="T4" fmla="*/ 172 w 345"/>
                  <a:gd name="T5" fmla="*/ 350 h 351"/>
                  <a:gd name="T6" fmla="*/ 3 w 345"/>
                  <a:gd name="T7" fmla="*/ 175 h 351"/>
                  <a:gd name="T8" fmla="*/ 172 w 345"/>
                  <a:gd name="T9" fmla="*/ 0 h 351"/>
                  <a:gd name="T10" fmla="*/ 172 w 345"/>
                  <a:gd name="T11" fmla="*/ 282 h 351"/>
                  <a:gd name="T12" fmla="*/ 243 w 345"/>
                  <a:gd name="T13" fmla="*/ 169 h 351"/>
                  <a:gd name="T14" fmla="*/ 169 w 345"/>
                  <a:gd name="T15" fmla="*/ 65 h 351"/>
                  <a:gd name="T16" fmla="*/ 99 w 345"/>
                  <a:gd name="T17" fmla="*/ 178 h 351"/>
                  <a:gd name="T18" fmla="*/ 172 w 345"/>
                  <a:gd name="T19" fmla="*/ 282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5" h="351">
                    <a:moveTo>
                      <a:pt x="172" y="0"/>
                    </a:moveTo>
                    <a:cubicBezTo>
                      <a:pt x="291" y="0"/>
                      <a:pt x="344" y="82"/>
                      <a:pt x="344" y="172"/>
                    </a:cubicBezTo>
                    <a:cubicBezTo>
                      <a:pt x="344" y="265"/>
                      <a:pt x="291" y="350"/>
                      <a:pt x="172" y="350"/>
                    </a:cubicBezTo>
                    <a:cubicBezTo>
                      <a:pt x="79" y="350"/>
                      <a:pt x="3" y="291"/>
                      <a:pt x="3" y="175"/>
                    </a:cubicBezTo>
                    <a:cubicBezTo>
                      <a:pt x="0" y="96"/>
                      <a:pt x="42" y="0"/>
                      <a:pt x="172" y="0"/>
                    </a:cubicBezTo>
                    <a:close/>
                    <a:moveTo>
                      <a:pt x="172" y="282"/>
                    </a:moveTo>
                    <a:cubicBezTo>
                      <a:pt x="215" y="282"/>
                      <a:pt x="243" y="257"/>
                      <a:pt x="243" y="169"/>
                    </a:cubicBezTo>
                    <a:cubicBezTo>
                      <a:pt x="243" y="124"/>
                      <a:pt x="234" y="65"/>
                      <a:pt x="169" y="65"/>
                    </a:cubicBezTo>
                    <a:cubicBezTo>
                      <a:pt x="99" y="65"/>
                      <a:pt x="99" y="147"/>
                      <a:pt x="99" y="178"/>
                    </a:cubicBezTo>
                    <a:cubicBezTo>
                      <a:pt x="102" y="248"/>
                      <a:pt x="124" y="282"/>
                      <a:pt x="172" y="282"/>
                    </a:cubicBezTo>
                    <a:close/>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241" name="Freeform 20"/>
              <p:cNvSpPr>
                <a:spLocks noChangeArrowheads="1"/>
              </p:cNvSpPr>
              <p:nvPr/>
            </p:nvSpPr>
            <p:spPr bwMode="auto">
              <a:xfrm>
                <a:off x="4270375" y="3851275"/>
                <a:ext cx="106363" cy="127000"/>
              </a:xfrm>
              <a:custGeom>
                <a:avLst/>
                <a:gdLst>
                  <a:gd name="T0" fmla="*/ 211 w 297"/>
                  <a:gd name="T1" fmla="*/ 345 h 354"/>
                  <a:gd name="T2" fmla="*/ 209 w 297"/>
                  <a:gd name="T3" fmla="*/ 300 h 354"/>
                  <a:gd name="T4" fmla="*/ 110 w 297"/>
                  <a:gd name="T5" fmla="*/ 353 h 354"/>
                  <a:gd name="T6" fmla="*/ 28 w 297"/>
                  <a:gd name="T7" fmla="*/ 328 h 354"/>
                  <a:gd name="T8" fmla="*/ 0 w 297"/>
                  <a:gd name="T9" fmla="*/ 254 h 354"/>
                  <a:gd name="T10" fmla="*/ 70 w 297"/>
                  <a:gd name="T11" fmla="*/ 153 h 354"/>
                  <a:gd name="T12" fmla="*/ 200 w 297"/>
                  <a:gd name="T13" fmla="*/ 136 h 354"/>
                  <a:gd name="T14" fmla="*/ 194 w 297"/>
                  <a:gd name="T15" fmla="*/ 91 h 354"/>
                  <a:gd name="T16" fmla="*/ 152 w 297"/>
                  <a:gd name="T17" fmla="*/ 63 h 354"/>
                  <a:gd name="T18" fmla="*/ 115 w 297"/>
                  <a:gd name="T19" fmla="*/ 80 h 354"/>
                  <a:gd name="T20" fmla="*/ 107 w 297"/>
                  <a:gd name="T21" fmla="*/ 108 h 354"/>
                  <a:gd name="T22" fmla="*/ 11 w 297"/>
                  <a:gd name="T23" fmla="*/ 108 h 354"/>
                  <a:gd name="T24" fmla="*/ 48 w 297"/>
                  <a:gd name="T25" fmla="*/ 29 h 354"/>
                  <a:gd name="T26" fmla="*/ 146 w 297"/>
                  <a:gd name="T27" fmla="*/ 0 h 354"/>
                  <a:gd name="T28" fmla="*/ 265 w 297"/>
                  <a:gd name="T29" fmla="*/ 43 h 354"/>
                  <a:gd name="T30" fmla="*/ 288 w 297"/>
                  <a:gd name="T31" fmla="*/ 125 h 354"/>
                  <a:gd name="T32" fmla="*/ 288 w 297"/>
                  <a:gd name="T33" fmla="*/ 257 h 354"/>
                  <a:gd name="T34" fmla="*/ 296 w 297"/>
                  <a:gd name="T35" fmla="*/ 342 h 354"/>
                  <a:gd name="T36" fmla="*/ 211 w 297"/>
                  <a:gd name="T37" fmla="*/ 342 h 354"/>
                  <a:gd name="T38" fmla="*/ 211 w 297"/>
                  <a:gd name="T39" fmla="*/ 345 h 354"/>
                  <a:gd name="T40" fmla="*/ 93 w 297"/>
                  <a:gd name="T41" fmla="*/ 243 h 354"/>
                  <a:gd name="T42" fmla="*/ 141 w 297"/>
                  <a:gd name="T43" fmla="*/ 291 h 354"/>
                  <a:gd name="T44" fmla="*/ 183 w 297"/>
                  <a:gd name="T45" fmla="*/ 271 h 354"/>
                  <a:gd name="T46" fmla="*/ 200 w 297"/>
                  <a:gd name="T47" fmla="*/ 190 h 354"/>
                  <a:gd name="T48" fmla="*/ 93 w 297"/>
                  <a:gd name="T49" fmla="*/ 243 h 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97" h="354">
                    <a:moveTo>
                      <a:pt x="211" y="345"/>
                    </a:moveTo>
                    <a:cubicBezTo>
                      <a:pt x="209" y="325"/>
                      <a:pt x="209" y="308"/>
                      <a:pt x="209" y="300"/>
                    </a:cubicBezTo>
                    <a:cubicBezTo>
                      <a:pt x="172" y="353"/>
                      <a:pt x="127" y="353"/>
                      <a:pt x="110" y="353"/>
                    </a:cubicBezTo>
                    <a:cubicBezTo>
                      <a:pt x="62" y="353"/>
                      <a:pt x="39" y="339"/>
                      <a:pt x="28" y="328"/>
                    </a:cubicBezTo>
                    <a:cubicBezTo>
                      <a:pt x="8" y="308"/>
                      <a:pt x="0" y="283"/>
                      <a:pt x="0" y="254"/>
                    </a:cubicBezTo>
                    <a:cubicBezTo>
                      <a:pt x="0" y="229"/>
                      <a:pt x="8" y="181"/>
                      <a:pt x="70" y="153"/>
                    </a:cubicBezTo>
                    <a:cubicBezTo>
                      <a:pt x="110" y="136"/>
                      <a:pt x="169" y="136"/>
                      <a:pt x="200" y="136"/>
                    </a:cubicBezTo>
                    <a:cubicBezTo>
                      <a:pt x="200" y="113"/>
                      <a:pt x="200" y="105"/>
                      <a:pt x="194" y="91"/>
                    </a:cubicBezTo>
                    <a:cubicBezTo>
                      <a:pt x="186" y="65"/>
                      <a:pt x="161" y="63"/>
                      <a:pt x="152" y="63"/>
                    </a:cubicBezTo>
                    <a:cubicBezTo>
                      <a:pt x="138" y="63"/>
                      <a:pt x="124" y="68"/>
                      <a:pt x="115" y="80"/>
                    </a:cubicBezTo>
                    <a:cubicBezTo>
                      <a:pt x="107" y="91"/>
                      <a:pt x="107" y="102"/>
                      <a:pt x="107" y="108"/>
                    </a:cubicBezTo>
                    <a:lnTo>
                      <a:pt x="11" y="108"/>
                    </a:lnTo>
                    <a:cubicBezTo>
                      <a:pt x="11" y="91"/>
                      <a:pt x="14" y="54"/>
                      <a:pt x="48" y="29"/>
                    </a:cubicBezTo>
                    <a:cubicBezTo>
                      <a:pt x="79" y="6"/>
                      <a:pt x="115" y="0"/>
                      <a:pt x="146" y="0"/>
                    </a:cubicBezTo>
                    <a:cubicBezTo>
                      <a:pt x="175" y="0"/>
                      <a:pt x="231" y="6"/>
                      <a:pt x="265" y="43"/>
                    </a:cubicBezTo>
                    <a:cubicBezTo>
                      <a:pt x="288" y="71"/>
                      <a:pt x="288" y="108"/>
                      <a:pt x="288" y="125"/>
                    </a:cubicBezTo>
                    <a:lnTo>
                      <a:pt x="288" y="257"/>
                    </a:lnTo>
                    <a:cubicBezTo>
                      <a:pt x="288" y="286"/>
                      <a:pt x="290" y="314"/>
                      <a:pt x="296" y="342"/>
                    </a:cubicBezTo>
                    <a:lnTo>
                      <a:pt x="211" y="342"/>
                    </a:lnTo>
                    <a:lnTo>
                      <a:pt x="211" y="345"/>
                    </a:lnTo>
                    <a:close/>
                    <a:moveTo>
                      <a:pt x="93" y="243"/>
                    </a:moveTo>
                    <a:cubicBezTo>
                      <a:pt x="93" y="266"/>
                      <a:pt x="107" y="291"/>
                      <a:pt x="141" y="291"/>
                    </a:cubicBezTo>
                    <a:cubicBezTo>
                      <a:pt x="158" y="291"/>
                      <a:pt x="172" y="283"/>
                      <a:pt x="183" y="271"/>
                    </a:cubicBezTo>
                    <a:cubicBezTo>
                      <a:pt x="200" y="252"/>
                      <a:pt x="200" y="226"/>
                      <a:pt x="200" y="190"/>
                    </a:cubicBezTo>
                    <a:cubicBezTo>
                      <a:pt x="135" y="184"/>
                      <a:pt x="93" y="204"/>
                      <a:pt x="93" y="243"/>
                    </a:cubicBezTo>
                    <a:close/>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242" name="Freeform 21"/>
              <p:cNvSpPr>
                <a:spLocks noChangeArrowheads="1"/>
              </p:cNvSpPr>
              <p:nvPr/>
            </p:nvSpPr>
            <p:spPr bwMode="auto">
              <a:xfrm>
                <a:off x="4408488" y="3805238"/>
                <a:ext cx="123825" cy="171450"/>
              </a:xfrm>
              <a:custGeom>
                <a:avLst/>
                <a:gdLst>
                  <a:gd name="T0" fmla="*/ 240 w 343"/>
                  <a:gd name="T1" fmla="*/ 0 h 476"/>
                  <a:gd name="T2" fmla="*/ 339 w 343"/>
                  <a:gd name="T3" fmla="*/ 0 h 476"/>
                  <a:gd name="T4" fmla="*/ 339 w 343"/>
                  <a:gd name="T5" fmla="*/ 416 h 476"/>
                  <a:gd name="T6" fmla="*/ 342 w 343"/>
                  <a:gd name="T7" fmla="*/ 470 h 476"/>
                  <a:gd name="T8" fmla="*/ 243 w 343"/>
                  <a:gd name="T9" fmla="*/ 470 h 476"/>
                  <a:gd name="T10" fmla="*/ 240 w 343"/>
                  <a:gd name="T11" fmla="*/ 422 h 476"/>
                  <a:gd name="T12" fmla="*/ 206 w 343"/>
                  <a:gd name="T13" fmla="*/ 458 h 476"/>
                  <a:gd name="T14" fmla="*/ 141 w 343"/>
                  <a:gd name="T15" fmla="*/ 475 h 476"/>
                  <a:gd name="T16" fmla="*/ 0 w 343"/>
                  <a:gd name="T17" fmla="*/ 312 h 476"/>
                  <a:gd name="T18" fmla="*/ 147 w 343"/>
                  <a:gd name="T19" fmla="*/ 134 h 476"/>
                  <a:gd name="T20" fmla="*/ 240 w 343"/>
                  <a:gd name="T21" fmla="*/ 179 h 476"/>
                  <a:gd name="T22" fmla="*/ 240 w 343"/>
                  <a:gd name="T23" fmla="*/ 0 h 476"/>
                  <a:gd name="T24" fmla="*/ 167 w 343"/>
                  <a:gd name="T25" fmla="*/ 413 h 476"/>
                  <a:gd name="T26" fmla="*/ 229 w 343"/>
                  <a:gd name="T27" fmla="*/ 377 h 476"/>
                  <a:gd name="T28" fmla="*/ 246 w 343"/>
                  <a:gd name="T29" fmla="*/ 298 h 476"/>
                  <a:gd name="T30" fmla="*/ 175 w 343"/>
                  <a:gd name="T31" fmla="*/ 199 h 476"/>
                  <a:gd name="T32" fmla="*/ 105 w 343"/>
                  <a:gd name="T33" fmla="*/ 309 h 476"/>
                  <a:gd name="T34" fmla="*/ 167 w 343"/>
                  <a:gd name="T35" fmla="*/ 413 h 4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43" h="476">
                    <a:moveTo>
                      <a:pt x="240" y="0"/>
                    </a:moveTo>
                    <a:lnTo>
                      <a:pt x="339" y="0"/>
                    </a:lnTo>
                    <a:lnTo>
                      <a:pt x="339" y="416"/>
                    </a:lnTo>
                    <a:cubicBezTo>
                      <a:pt x="339" y="436"/>
                      <a:pt x="339" y="458"/>
                      <a:pt x="342" y="470"/>
                    </a:cubicBezTo>
                    <a:lnTo>
                      <a:pt x="243" y="470"/>
                    </a:lnTo>
                    <a:lnTo>
                      <a:pt x="240" y="422"/>
                    </a:lnTo>
                    <a:cubicBezTo>
                      <a:pt x="235" y="433"/>
                      <a:pt x="226" y="447"/>
                      <a:pt x="206" y="458"/>
                    </a:cubicBezTo>
                    <a:cubicBezTo>
                      <a:pt x="181" y="475"/>
                      <a:pt x="156" y="475"/>
                      <a:pt x="141" y="475"/>
                    </a:cubicBezTo>
                    <a:cubicBezTo>
                      <a:pt x="54" y="475"/>
                      <a:pt x="0" y="413"/>
                      <a:pt x="0" y="312"/>
                    </a:cubicBezTo>
                    <a:cubicBezTo>
                      <a:pt x="0" y="202"/>
                      <a:pt x="60" y="134"/>
                      <a:pt x="147" y="134"/>
                    </a:cubicBezTo>
                    <a:cubicBezTo>
                      <a:pt x="206" y="134"/>
                      <a:pt x="232" y="168"/>
                      <a:pt x="240" y="179"/>
                    </a:cubicBezTo>
                    <a:lnTo>
                      <a:pt x="240" y="0"/>
                    </a:lnTo>
                    <a:close/>
                    <a:moveTo>
                      <a:pt x="167" y="413"/>
                    </a:moveTo>
                    <a:cubicBezTo>
                      <a:pt x="195" y="413"/>
                      <a:pt x="218" y="396"/>
                      <a:pt x="229" y="377"/>
                    </a:cubicBezTo>
                    <a:cubicBezTo>
                      <a:pt x="243" y="348"/>
                      <a:pt x="246" y="315"/>
                      <a:pt x="246" y="298"/>
                    </a:cubicBezTo>
                    <a:cubicBezTo>
                      <a:pt x="246" y="233"/>
                      <a:pt x="218" y="199"/>
                      <a:pt x="175" y="199"/>
                    </a:cubicBezTo>
                    <a:cubicBezTo>
                      <a:pt x="110" y="199"/>
                      <a:pt x="105" y="278"/>
                      <a:pt x="105" y="309"/>
                    </a:cubicBezTo>
                    <a:cubicBezTo>
                      <a:pt x="102" y="365"/>
                      <a:pt x="119" y="413"/>
                      <a:pt x="167" y="413"/>
                    </a:cubicBezTo>
                    <a:close/>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243" name="Freeform 22"/>
              <p:cNvSpPr>
                <a:spLocks noChangeArrowheads="1"/>
              </p:cNvSpPr>
              <p:nvPr/>
            </p:nvSpPr>
            <p:spPr bwMode="auto">
              <a:xfrm>
                <a:off x="3795713" y="4087813"/>
                <a:ext cx="131762" cy="169862"/>
              </a:xfrm>
              <a:custGeom>
                <a:avLst/>
                <a:gdLst>
                  <a:gd name="T0" fmla="*/ 3 w 368"/>
                  <a:gd name="T1" fmla="*/ 0 h 472"/>
                  <a:gd name="T2" fmla="*/ 180 w 368"/>
                  <a:gd name="T3" fmla="*/ 0 h 472"/>
                  <a:gd name="T4" fmla="*/ 296 w 368"/>
                  <a:gd name="T5" fmla="*/ 23 h 472"/>
                  <a:gd name="T6" fmla="*/ 350 w 368"/>
                  <a:gd name="T7" fmla="*/ 124 h 472"/>
                  <a:gd name="T8" fmla="*/ 322 w 368"/>
                  <a:gd name="T9" fmla="*/ 195 h 472"/>
                  <a:gd name="T10" fmla="*/ 268 w 368"/>
                  <a:gd name="T11" fmla="*/ 226 h 472"/>
                  <a:gd name="T12" fmla="*/ 367 w 368"/>
                  <a:gd name="T13" fmla="*/ 342 h 472"/>
                  <a:gd name="T14" fmla="*/ 296 w 368"/>
                  <a:gd name="T15" fmla="*/ 452 h 472"/>
                  <a:gd name="T16" fmla="*/ 178 w 368"/>
                  <a:gd name="T17" fmla="*/ 471 h 472"/>
                  <a:gd name="T18" fmla="*/ 0 w 368"/>
                  <a:gd name="T19" fmla="*/ 471 h 472"/>
                  <a:gd name="T20" fmla="*/ 0 w 368"/>
                  <a:gd name="T21" fmla="*/ 0 h 472"/>
                  <a:gd name="T22" fmla="*/ 3 w 368"/>
                  <a:gd name="T23" fmla="*/ 0 h 472"/>
                  <a:gd name="T24" fmla="*/ 169 w 368"/>
                  <a:gd name="T25" fmla="*/ 192 h 472"/>
                  <a:gd name="T26" fmla="*/ 251 w 368"/>
                  <a:gd name="T27" fmla="*/ 130 h 472"/>
                  <a:gd name="T28" fmla="*/ 169 w 368"/>
                  <a:gd name="T29" fmla="*/ 71 h 472"/>
                  <a:gd name="T30" fmla="*/ 101 w 368"/>
                  <a:gd name="T31" fmla="*/ 71 h 472"/>
                  <a:gd name="T32" fmla="*/ 101 w 368"/>
                  <a:gd name="T33" fmla="*/ 192 h 472"/>
                  <a:gd name="T34" fmla="*/ 169 w 368"/>
                  <a:gd name="T35" fmla="*/ 192 h 472"/>
                  <a:gd name="T36" fmla="*/ 99 w 368"/>
                  <a:gd name="T37" fmla="*/ 395 h 472"/>
                  <a:gd name="T38" fmla="*/ 166 w 368"/>
                  <a:gd name="T39" fmla="*/ 395 h 472"/>
                  <a:gd name="T40" fmla="*/ 265 w 368"/>
                  <a:gd name="T41" fmla="*/ 333 h 472"/>
                  <a:gd name="T42" fmla="*/ 155 w 368"/>
                  <a:gd name="T43" fmla="*/ 265 h 472"/>
                  <a:gd name="T44" fmla="*/ 96 w 368"/>
                  <a:gd name="T45" fmla="*/ 265 h 472"/>
                  <a:gd name="T46" fmla="*/ 96 w 368"/>
                  <a:gd name="T47" fmla="*/ 395 h 472"/>
                  <a:gd name="T48" fmla="*/ 99 w 368"/>
                  <a:gd name="T49" fmla="*/ 395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68" h="472">
                    <a:moveTo>
                      <a:pt x="3" y="0"/>
                    </a:moveTo>
                    <a:lnTo>
                      <a:pt x="180" y="0"/>
                    </a:lnTo>
                    <a:cubicBezTo>
                      <a:pt x="209" y="0"/>
                      <a:pt x="262" y="0"/>
                      <a:pt x="296" y="23"/>
                    </a:cubicBezTo>
                    <a:cubicBezTo>
                      <a:pt x="338" y="51"/>
                      <a:pt x="350" y="96"/>
                      <a:pt x="350" y="124"/>
                    </a:cubicBezTo>
                    <a:cubicBezTo>
                      <a:pt x="350" y="141"/>
                      <a:pt x="347" y="172"/>
                      <a:pt x="322" y="195"/>
                    </a:cubicBezTo>
                    <a:cubicBezTo>
                      <a:pt x="319" y="198"/>
                      <a:pt x="296" y="220"/>
                      <a:pt x="268" y="226"/>
                    </a:cubicBezTo>
                    <a:cubicBezTo>
                      <a:pt x="338" y="240"/>
                      <a:pt x="367" y="291"/>
                      <a:pt x="367" y="342"/>
                    </a:cubicBezTo>
                    <a:cubicBezTo>
                      <a:pt x="367" y="398"/>
                      <a:pt x="333" y="435"/>
                      <a:pt x="296" y="452"/>
                    </a:cubicBezTo>
                    <a:cubicBezTo>
                      <a:pt x="259" y="471"/>
                      <a:pt x="195" y="471"/>
                      <a:pt x="178" y="471"/>
                    </a:cubicBezTo>
                    <a:lnTo>
                      <a:pt x="0" y="471"/>
                    </a:lnTo>
                    <a:lnTo>
                      <a:pt x="0" y="0"/>
                    </a:lnTo>
                    <a:lnTo>
                      <a:pt x="3" y="0"/>
                    </a:lnTo>
                    <a:close/>
                    <a:moveTo>
                      <a:pt x="169" y="192"/>
                    </a:moveTo>
                    <a:cubicBezTo>
                      <a:pt x="197" y="192"/>
                      <a:pt x="251" y="192"/>
                      <a:pt x="251" y="130"/>
                    </a:cubicBezTo>
                    <a:cubicBezTo>
                      <a:pt x="251" y="71"/>
                      <a:pt x="200" y="71"/>
                      <a:pt x="169" y="71"/>
                    </a:cubicBezTo>
                    <a:lnTo>
                      <a:pt x="101" y="71"/>
                    </a:lnTo>
                    <a:lnTo>
                      <a:pt x="101" y="192"/>
                    </a:lnTo>
                    <a:lnTo>
                      <a:pt x="169" y="192"/>
                    </a:lnTo>
                    <a:close/>
                    <a:moveTo>
                      <a:pt x="99" y="395"/>
                    </a:moveTo>
                    <a:lnTo>
                      <a:pt x="166" y="395"/>
                    </a:lnTo>
                    <a:cubicBezTo>
                      <a:pt x="211" y="395"/>
                      <a:pt x="265" y="395"/>
                      <a:pt x="265" y="333"/>
                    </a:cubicBezTo>
                    <a:cubicBezTo>
                      <a:pt x="265" y="265"/>
                      <a:pt x="203" y="265"/>
                      <a:pt x="155" y="265"/>
                    </a:cubicBezTo>
                    <a:lnTo>
                      <a:pt x="96" y="265"/>
                    </a:lnTo>
                    <a:lnTo>
                      <a:pt x="96" y="395"/>
                    </a:lnTo>
                    <a:lnTo>
                      <a:pt x="99" y="395"/>
                    </a:lnTo>
                    <a:close/>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244" name="Freeform 23"/>
              <p:cNvSpPr>
                <a:spLocks noChangeArrowheads="1"/>
              </p:cNvSpPr>
              <p:nvPr/>
            </p:nvSpPr>
            <p:spPr bwMode="auto">
              <a:xfrm>
                <a:off x="3959225" y="4133850"/>
                <a:ext cx="106363" cy="127000"/>
              </a:xfrm>
              <a:custGeom>
                <a:avLst/>
                <a:gdLst>
                  <a:gd name="T0" fmla="*/ 212 w 297"/>
                  <a:gd name="T1" fmla="*/ 344 h 354"/>
                  <a:gd name="T2" fmla="*/ 209 w 297"/>
                  <a:gd name="T3" fmla="*/ 299 h 354"/>
                  <a:gd name="T4" fmla="*/ 110 w 297"/>
                  <a:gd name="T5" fmla="*/ 353 h 354"/>
                  <a:gd name="T6" fmla="*/ 28 w 297"/>
                  <a:gd name="T7" fmla="*/ 327 h 354"/>
                  <a:gd name="T8" fmla="*/ 0 w 297"/>
                  <a:gd name="T9" fmla="*/ 254 h 354"/>
                  <a:gd name="T10" fmla="*/ 71 w 297"/>
                  <a:gd name="T11" fmla="*/ 152 h 354"/>
                  <a:gd name="T12" fmla="*/ 201 w 297"/>
                  <a:gd name="T13" fmla="*/ 135 h 354"/>
                  <a:gd name="T14" fmla="*/ 195 w 297"/>
                  <a:gd name="T15" fmla="*/ 90 h 354"/>
                  <a:gd name="T16" fmla="*/ 153 w 297"/>
                  <a:gd name="T17" fmla="*/ 62 h 354"/>
                  <a:gd name="T18" fmla="*/ 116 w 297"/>
                  <a:gd name="T19" fmla="*/ 79 h 354"/>
                  <a:gd name="T20" fmla="*/ 107 w 297"/>
                  <a:gd name="T21" fmla="*/ 107 h 354"/>
                  <a:gd name="T22" fmla="*/ 11 w 297"/>
                  <a:gd name="T23" fmla="*/ 107 h 354"/>
                  <a:gd name="T24" fmla="*/ 48 w 297"/>
                  <a:gd name="T25" fmla="*/ 28 h 354"/>
                  <a:gd name="T26" fmla="*/ 147 w 297"/>
                  <a:gd name="T27" fmla="*/ 0 h 354"/>
                  <a:gd name="T28" fmla="*/ 265 w 297"/>
                  <a:gd name="T29" fmla="*/ 42 h 354"/>
                  <a:gd name="T30" fmla="*/ 288 w 297"/>
                  <a:gd name="T31" fmla="*/ 124 h 354"/>
                  <a:gd name="T32" fmla="*/ 288 w 297"/>
                  <a:gd name="T33" fmla="*/ 257 h 354"/>
                  <a:gd name="T34" fmla="*/ 296 w 297"/>
                  <a:gd name="T35" fmla="*/ 341 h 354"/>
                  <a:gd name="T36" fmla="*/ 212 w 297"/>
                  <a:gd name="T37" fmla="*/ 341 h 354"/>
                  <a:gd name="T38" fmla="*/ 212 w 297"/>
                  <a:gd name="T39" fmla="*/ 344 h 354"/>
                  <a:gd name="T40" fmla="*/ 93 w 297"/>
                  <a:gd name="T41" fmla="*/ 243 h 354"/>
                  <a:gd name="T42" fmla="*/ 141 w 297"/>
                  <a:gd name="T43" fmla="*/ 291 h 354"/>
                  <a:gd name="T44" fmla="*/ 184 w 297"/>
                  <a:gd name="T45" fmla="*/ 271 h 354"/>
                  <a:gd name="T46" fmla="*/ 201 w 297"/>
                  <a:gd name="T47" fmla="*/ 189 h 354"/>
                  <a:gd name="T48" fmla="*/ 93 w 297"/>
                  <a:gd name="T49" fmla="*/ 243 h 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97" h="354">
                    <a:moveTo>
                      <a:pt x="212" y="344"/>
                    </a:moveTo>
                    <a:cubicBezTo>
                      <a:pt x="209" y="325"/>
                      <a:pt x="209" y="308"/>
                      <a:pt x="209" y="299"/>
                    </a:cubicBezTo>
                    <a:cubicBezTo>
                      <a:pt x="172" y="353"/>
                      <a:pt x="127" y="353"/>
                      <a:pt x="110" y="353"/>
                    </a:cubicBezTo>
                    <a:cubicBezTo>
                      <a:pt x="62" y="353"/>
                      <a:pt x="40" y="339"/>
                      <a:pt x="28" y="327"/>
                    </a:cubicBezTo>
                    <a:cubicBezTo>
                      <a:pt x="9" y="308"/>
                      <a:pt x="0" y="282"/>
                      <a:pt x="0" y="254"/>
                    </a:cubicBezTo>
                    <a:cubicBezTo>
                      <a:pt x="0" y="229"/>
                      <a:pt x="9" y="181"/>
                      <a:pt x="71" y="152"/>
                    </a:cubicBezTo>
                    <a:cubicBezTo>
                      <a:pt x="110" y="135"/>
                      <a:pt x="169" y="135"/>
                      <a:pt x="201" y="135"/>
                    </a:cubicBezTo>
                    <a:cubicBezTo>
                      <a:pt x="201" y="113"/>
                      <a:pt x="201" y="104"/>
                      <a:pt x="195" y="90"/>
                    </a:cubicBezTo>
                    <a:cubicBezTo>
                      <a:pt x="186" y="65"/>
                      <a:pt x="161" y="62"/>
                      <a:pt x="153" y="62"/>
                    </a:cubicBezTo>
                    <a:cubicBezTo>
                      <a:pt x="138" y="62"/>
                      <a:pt x="124" y="68"/>
                      <a:pt x="116" y="79"/>
                    </a:cubicBezTo>
                    <a:cubicBezTo>
                      <a:pt x="107" y="90"/>
                      <a:pt x="107" y="102"/>
                      <a:pt x="107" y="107"/>
                    </a:cubicBezTo>
                    <a:lnTo>
                      <a:pt x="11" y="107"/>
                    </a:lnTo>
                    <a:cubicBezTo>
                      <a:pt x="11" y="90"/>
                      <a:pt x="14" y="54"/>
                      <a:pt x="48" y="28"/>
                    </a:cubicBezTo>
                    <a:cubicBezTo>
                      <a:pt x="79" y="6"/>
                      <a:pt x="116" y="0"/>
                      <a:pt x="147" y="0"/>
                    </a:cubicBezTo>
                    <a:cubicBezTo>
                      <a:pt x="175" y="0"/>
                      <a:pt x="232" y="6"/>
                      <a:pt x="265" y="42"/>
                    </a:cubicBezTo>
                    <a:cubicBezTo>
                      <a:pt x="288" y="71"/>
                      <a:pt x="288" y="107"/>
                      <a:pt x="288" y="124"/>
                    </a:cubicBezTo>
                    <a:lnTo>
                      <a:pt x="288" y="257"/>
                    </a:lnTo>
                    <a:cubicBezTo>
                      <a:pt x="288" y="285"/>
                      <a:pt x="291" y="313"/>
                      <a:pt x="296" y="341"/>
                    </a:cubicBezTo>
                    <a:lnTo>
                      <a:pt x="212" y="341"/>
                    </a:lnTo>
                    <a:lnTo>
                      <a:pt x="212" y="344"/>
                    </a:lnTo>
                    <a:close/>
                    <a:moveTo>
                      <a:pt x="93" y="243"/>
                    </a:moveTo>
                    <a:cubicBezTo>
                      <a:pt x="93" y="265"/>
                      <a:pt x="107" y="291"/>
                      <a:pt x="141" y="291"/>
                    </a:cubicBezTo>
                    <a:cubicBezTo>
                      <a:pt x="158" y="291"/>
                      <a:pt x="172" y="282"/>
                      <a:pt x="184" y="271"/>
                    </a:cubicBezTo>
                    <a:cubicBezTo>
                      <a:pt x="201" y="251"/>
                      <a:pt x="201" y="226"/>
                      <a:pt x="201" y="189"/>
                    </a:cubicBezTo>
                    <a:cubicBezTo>
                      <a:pt x="138" y="183"/>
                      <a:pt x="93" y="203"/>
                      <a:pt x="93" y="243"/>
                    </a:cubicBezTo>
                    <a:close/>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245" name="Freeform 24"/>
              <p:cNvSpPr>
                <a:spLocks noChangeArrowheads="1"/>
              </p:cNvSpPr>
              <p:nvPr/>
            </p:nvSpPr>
            <p:spPr bwMode="auto">
              <a:xfrm>
                <a:off x="4106863" y="4087813"/>
                <a:ext cx="34925" cy="171450"/>
              </a:xfrm>
              <a:custGeom>
                <a:avLst/>
                <a:gdLst>
                  <a:gd name="T0" fmla="*/ 0 w 97"/>
                  <a:gd name="T1" fmla="*/ 0 h 475"/>
                  <a:gd name="T2" fmla="*/ 96 w 97"/>
                  <a:gd name="T3" fmla="*/ 0 h 475"/>
                  <a:gd name="T4" fmla="*/ 96 w 97"/>
                  <a:gd name="T5" fmla="*/ 474 h 475"/>
                  <a:gd name="T6" fmla="*/ 0 w 97"/>
                  <a:gd name="T7" fmla="*/ 474 h 475"/>
                  <a:gd name="T8" fmla="*/ 0 w 97"/>
                  <a:gd name="T9" fmla="*/ 0 h 475"/>
                </a:gdLst>
                <a:ahLst/>
                <a:cxnLst>
                  <a:cxn ang="0">
                    <a:pos x="T0" y="T1"/>
                  </a:cxn>
                  <a:cxn ang="0">
                    <a:pos x="T2" y="T3"/>
                  </a:cxn>
                  <a:cxn ang="0">
                    <a:pos x="T4" y="T5"/>
                  </a:cxn>
                  <a:cxn ang="0">
                    <a:pos x="T6" y="T7"/>
                  </a:cxn>
                  <a:cxn ang="0">
                    <a:pos x="T8" y="T9"/>
                  </a:cxn>
                </a:cxnLst>
                <a:rect l="0" t="0" r="r" b="b"/>
                <a:pathLst>
                  <a:path w="97" h="475">
                    <a:moveTo>
                      <a:pt x="0" y="0"/>
                    </a:moveTo>
                    <a:lnTo>
                      <a:pt x="96" y="0"/>
                    </a:lnTo>
                    <a:lnTo>
                      <a:pt x="96" y="474"/>
                    </a:lnTo>
                    <a:lnTo>
                      <a:pt x="0" y="474"/>
                    </a:lnTo>
                    <a:lnTo>
                      <a:pt x="0" y="0"/>
                    </a:lnTo>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247" name="Freeform 25"/>
              <p:cNvSpPr>
                <a:spLocks noChangeArrowheads="1"/>
              </p:cNvSpPr>
              <p:nvPr/>
            </p:nvSpPr>
            <p:spPr bwMode="auto">
              <a:xfrm>
                <a:off x="4179888" y="4133850"/>
                <a:ext cx="106362" cy="127000"/>
              </a:xfrm>
              <a:custGeom>
                <a:avLst/>
                <a:gdLst>
                  <a:gd name="T0" fmla="*/ 211 w 297"/>
                  <a:gd name="T1" fmla="*/ 344 h 354"/>
                  <a:gd name="T2" fmla="*/ 208 w 297"/>
                  <a:gd name="T3" fmla="*/ 299 h 354"/>
                  <a:gd name="T4" fmla="*/ 110 w 297"/>
                  <a:gd name="T5" fmla="*/ 353 h 354"/>
                  <a:gd name="T6" fmla="*/ 28 w 297"/>
                  <a:gd name="T7" fmla="*/ 327 h 354"/>
                  <a:gd name="T8" fmla="*/ 0 w 297"/>
                  <a:gd name="T9" fmla="*/ 254 h 354"/>
                  <a:gd name="T10" fmla="*/ 70 w 297"/>
                  <a:gd name="T11" fmla="*/ 152 h 354"/>
                  <a:gd name="T12" fmla="*/ 200 w 297"/>
                  <a:gd name="T13" fmla="*/ 135 h 354"/>
                  <a:gd name="T14" fmla="*/ 194 w 297"/>
                  <a:gd name="T15" fmla="*/ 90 h 354"/>
                  <a:gd name="T16" fmla="*/ 152 w 297"/>
                  <a:gd name="T17" fmla="*/ 62 h 354"/>
                  <a:gd name="T18" fmla="*/ 115 w 297"/>
                  <a:gd name="T19" fmla="*/ 79 h 354"/>
                  <a:gd name="T20" fmla="*/ 107 w 297"/>
                  <a:gd name="T21" fmla="*/ 107 h 354"/>
                  <a:gd name="T22" fmla="*/ 11 w 297"/>
                  <a:gd name="T23" fmla="*/ 107 h 354"/>
                  <a:gd name="T24" fmla="*/ 48 w 297"/>
                  <a:gd name="T25" fmla="*/ 28 h 354"/>
                  <a:gd name="T26" fmla="*/ 146 w 297"/>
                  <a:gd name="T27" fmla="*/ 0 h 354"/>
                  <a:gd name="T28" fmla="*/ 265 w 297"/>
                  <a:gd name="T29" fmla="*/ 42 h 354"/>
                  <a:gd name="T30" fmla="*/ 287 w 297"/>
                  <a:gd name="T31" fmla="*/ 124 h 354"/>
                  <a:gd name="T32" fmla="*/ 287 w 297"/>
                  <a:gd name="T33" fmla="*/ 257 h 354"/>
                  <a:gd name="T34" fmla="*/ 296 w 297"/>
                  <a:gd name="T35" fmla="*/ 341 h 354"/>
                  <a:gd name="T36" fmla="*/ 211 w 297"/>
                  <a:gd name="T37" fmla="*/ 341 h 354"/>
                  <a:gd name="T38" fmla="*/ 211 w 297"/>
                  <a:gd name="T39" fmla="*/ 344 h 354"/>
                  <a:gd name="T40" fmla="*/ 90 w 297"/>
                  <a:gd name="T41" fmla="*/ 243 h 354"/>
                  <a:gd name="T42" fmla="*/ 138 w 297"/>
                  <a:gd name="T43" fmla="*/ 291 h 354"/>
                  <a:gd name="T44" fmla="*/ 180 w 297"/>
                  <a:gd name="T45" fmla="*/ 271 h 354"/>
                  <a:gd name="T46" fmla="*/ 197 w 297"/>
                  <a:gd name="T47" fmla="*/ 189 h 354"/>
                  <a:gd name="T48" fmla="*/ 90 w 297"/>
                  <a:gd name="T49" fmla="*/ 243 h 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97" h="354">
                    <a:moveTo>
                      <a:pt x="211" y="344"/>
                    </a:moveTo>
                    <a:cubicBezTo>
                      <a:pt x="208" y="325"/>
                      <a:pt x="208" y="308"/>
                      <a:pt x="208" y="299"/>
                    </a:cubicBezTo>
                    <a:cubicBezTo>
                      <a:pt x="172" y="353"/>
                      <a:pt x="127" y="353"/>
                      <a:pt x="110" y="353"/>
                    </a:cubicBezTo>
                    <a:cubicBezTo>
                      <a:pt x="62" y="353"/>
                      <a:pt x="39" y="339"/>
                      <a:pt x="28" y="327"/>
                    </a:cubicBezTo>
                    <a:cubicBezTo>
                      <a:pt x="8" y="308"/>
                      <a:pt x="0" y="282"/>
                      <a:pt x="0" y="254"/>
                    </a:cubicBezTo>
                    <a:cubicBezTo>
                      <a:pt x="0" y="229"/>
                      <a:pt x="8" y="181"/>
                      <a:pt x="70" y="152"/>
                    </a:cubicBezTo>
                    <a:cubicBezTo>
                      <a:pt x="110" y="135"/>
                      <a:pt x="169" y="135"/>
                      <a:pt x="200" y="135"/>
                    </a:cubicBezTo>
                    <a:cubicBezTo>
                      <a:pt x="200" y="113"/>
                      <a:pt x="200" y="104"/>
                      <a:pt x="194" y="90"/>
                    </a:cubicBezTo>
                    <a:cubicBezTo>
                      <a:pt x="186" y="65"/>
                      <a:pt x="160" y="62"/>
                      <a:pt x="152" y="62"/>
                    </a:cubicBezTo>
                    <a:cubicBezTo>
                      <a:pt x="138" y="62"/>
                      <a:pt x="124" y="68"/>
                      <a:pt x="115" y="79"/>
                    </a:cubicBezTo>
                    <a:cubicBezTo>
                      <a:pt x="107" y="90"/>
                      <a:pt x="107" y="102"/>
                      <a:pt x="107" y="107"/>
                    </a:cubicBezTo>
                    <a:lnTo>
                      <a:pt x="11" y="107"/>
                    </a:lnTo>
                    <a:cubicBezTo>
                      <a:pt x="11" y="90"/>
                      <a:pt x="14" y="54"/>
                      <a:pt x="48" y="28"/>
                    </a:cubicBezTo>
                    <a:cubicBezTo>
                      <a:pt x="79" y="6"/>
                      <a:pt x="115" y="0"/>
                      <a:pt x="146" y="0"/>
                    </a:cubicBezTo>
                    <a:cubicBezTo>
                      <a:pt x="175" y="0"/>
                      <a:pt x="231" y="6"/>
                      <a:pt x="265" y="42"/>
                    </a:cubicBezTo>
                    <a:cubicBezTo>
                      <a:pt x="287" y="71"/>
                      <a:pt x="287" y="107"/>
                      <a:pt x="287" y="124"/>
                    </a:cubicBezTo>
                    <a:lnTo>
                      <a:pt x="287" y="257"/>
                    </a:lnTo>
                    <a:cubicBezTo>
                      <a:pt x="287" y="285"/>
                      <a:pt x="290" y="313"/>
                      <a:pt x="296" y="341"/>
                    </a:cubicBezTo>
                    <a:lnTo>
                      <a:pt x="211" y="341"/>
                    </a:lnTo>
                    <a:lnTo>
                      <a:pt x="211" y="344"/>
                    </a:lnTo>
                    <a:close/>
                    <a:moveTo>
                      <a:pt x="90" y="243"/>
                    </a:moveTo>
                    <a:cubicBezTo>
                      <a:pt x="90" y="265"/>
                      <a:pt x="104" y="291"/>
                      <a:pt x="138" y="291"/>
                    </a:cubicBezTo>
                    <a:cubicBezTo>
                      <a:pt x="155" y="291"/>
                      <a:pt x="169" y="282"/>
                      <a:pt x="180" y="271"/>
                    </a:cubicBezTo>
                    <a:cubicBezTo>
                      <a:pt x="197" y="251"/>
                      <a:pt x="197" y="226"/>
                      <a:pt x="197" y="189"/>
                    </a:cubicBezTo>
                    <a:cubicBezTo>
                      <a:pt x="135" y="183"/>
                      <a:pt x="90" y="203"/>
                      <a:pt x="90" y="243"/>
                    </a:cubicBezTo>
                    <a:close/>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248" name="Freeform 26"/>
              <p:cNvSpPr>
                <a:spLocks noChangeArrowheads="1"/>
              </p:cNvSpPr>
              <p:nvPr/>
            </p:nvSpPr>
            <p:spPr bwMode="auto">
              <a:xfrm>
                <a:off x="4325938" y="4137025"/>
                <a:ext cx="112712" cy="122238"/>
              </a:xfrm>
              <a:custGeom>
                <a:avLst/>
                <a:gdLst>
                  <a:gd name="T0" fmla="*/ 3 w 314"/>
                  <a:gd name="T1" fmla="*/ 65 h 340"/>
                  <a:gd name="T2" fmla="*/ 0 w 314"/>
                  <a:gd name="T3" fmla="*/ 6 h 340"/>
                  <a:gd name="T4" fmla="*/ 93 w 314"/>
                  <a:gd name="T5" fmla="*/ 6 h 340"/>
                  <a:gd name="T6" fmla="*/ 96 w 314"/>
                  <a:gd name="T7" fmla="*/ 57 h 340"/>
                  <a:gd name="T8" fmla="*/ 203 w 314"/>
                  <a:gd name="T9" fmla="*/ 0 h 340"/>
                  <a:gd name="T10" fmla="*/ 305 w 314"/>
                  <a:gd name="T11" fmla="*/ 63 h 340"/>
                  <a:gd name="T12" fmla="*/ 313 w 314"/>
                  <a:gd name="T13" fmla="*/ 161 h 340"/>
                  <a:gd name="T14" fmla="*/ 313 w 314"/>
                  <a:gd name="T15" fmla="*/ 339 h 340"/>
                  <a:gd name="T16" fmla="*/ 214 w 314"/>
                  <a:gd name="T17" fmla="*/ 339 h 340"/>
                  <a:gd name="T18" fmla="*/ 214 w 314"/>
                  <a:gd name="T19" fmla="*/ 133 h 340"/>
                  <a:gd name="T20" fmla="*/ 209 w 314"/>
                  <a:gd name="T21" fmla="*/ 96 h 340"/>
                  <a:gd name="T22" fmla="*/ 161 w 314"/>
                  <a:gd name="T23" fmla="*/ 68 h 340"/>
                  <a:gd name="T24" fmla="*/ 110 w 314"/>
                  <a:gd name="T25" fmla="*/ 94 h 340"/>
                  <a:gd name="T26" fmla="*/ 99 w 314"/>
                  <a:gd name="T27" fmla="*/ 144 h 340"/>
                  <a:gd name="T28" fmla="*/ 99 w 314"/>
                  <a:gd name="T29" fmla="*/ 339 h 340"/>
                  <a:gd name="T30" fmla="*/ 0 w 314"/>
                  <a:gd name="T31" fmla="*/ 339 h 340"/>
                  <a:gd name="T32" fmla="*/ 0 w 314"/>
                  <a:gd name="T33" fmla="*/ 65 h 340"/>
                  <a:gd name="T34" fmla="*/ 3 w 314"/>
                  <a:gd name="T35" fmla="*/ 65 h 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14" h="340">
                    <a:moveTo>
                      <a:pt x="3" y="65"/>
                    </a:moveTo>
                    <a:cubicBezTo>
                      <a:pt x="3" y="65"/>
                      <a:pt x="3" y="29"/>
                      <a:pt x="0" y="6"/>
                    </a:cubicBezTo>
                    <a:lnTo>
                      <a:pt x="93" y="6"/>
                    </a:lnTo>
                    <a:lnTo>
                      <a:pt x="96" y="57"/>
                    </a:lnTo>
                    <a:cubicBezTo>
                      <a:pt x="104" y="43"/>
                      <a:pt x="133" y="0"/>
                      <a:pt x="203" y="0"/>
                    </a:cubicBezTo>
                    <a:cubicBezTo>
                      <a:pt x="268" y="0"/>
                      <a:pt x="296" y="40"/>
                      <a:pt x="305" y="63"/>
                    </a:cubicBezTo>
                    <a:cubicBezTo>
                      <a:pt x="313" y="82"/>
                      <a:pt x="313" y="99"/>
                      <a:pt x="313" y="161"/>
                    </a:cubicBezTo>
                    <a:lnTo>
                      <a:pt x="313" y="339"/>
                    </a:lnTo>
                    <a:lnTo>
                      <a:pt x="214" y="339"/>
                    </a:lnTo>
                    <a:lnTo>
                      <a:pt x="214" y="133"/>
                    </a:lnTo>
                    <a:cubicBezTo>
                      <a:pt x="214" y="119"/>
                      <a:pt x="214" y="108"/>
                      <a:pt x="209" y="96"/>
                    </a:cubicBezTo>
                    <a:cubicBezTo>
                      <a:pt x="200" y="82"/>
                      <a:pt x="186" y="68"/>
                      <a:pt x="161" y="68"/>
                    </a:cubicBezTo>
                    <a:cubicBezTo>
                      <a:pt x="141" y="68"/>
                      <a:pt x="121" y="77"/>
                      <a:pt x="110" y="94"/>
                    </a:cubicBezTo>
                    <a:cubicBezTo>
                      <a:pt x="104" y="102"/>
                      <a:pt x="99" y="119"/>
                      <a:pt x="99" y="144"/>
                    </a:cubicBezTo>
                    <a:lnTo>
                      <a:pt x="99" y="339"/>
                    </a:lnTo>
                    <a:lnTo>
                      <a:pt x="0" y="339"/>
                    </a:lnTo>
                    <a:lnTo>
                      <a:pt x="0" y="65"/>
                    </a:lnTo>
                    <a:lnTo>
                      <a:pt x="3" y="65"/>
                    </a:lnTo>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254" name="Freeform 27"/>
              <p:cNvSpPr>
                <a:spLocks noChangeArrowheads="1"/>
              </p:cNvSpPr>
              <p:nvPr/>
            </p:nvSpPr>
            <p:spPr bwMode="auto">
              <a:xfrm>
                <a:off x="4476750" y="4137025"/>
                <a:ext cx="104775" cy="125413"/>
              </a:xfrm>
              <a:custGeom>
                <a:avLst/>
                <a:gdLst>
                  <a:gd name="T0" fmla="*/ 149 w 291"/>
                  <a:gd name="T1" fmla="*/ 63 h 349"/>
                  <a:gd name="T2" fmla="*/ 98 w 291"/>
                  <a:gd name="T3" fmla="*/ 167 h 349"/>
                  <a:gd name="T4" fmla="*/ 124 w 291"/>
                  <a:gd name="T5" fmla="*/ 269 h 349"/>
                  <a:gd name="T6" fmla="*/ 149 w 291"/>
                  <a:gd name="T7" fmla="*/ 280 h 349"/>
                  <a:gd name="T8" fmla="*/ 194 w 291"/>
                  <a:gd name="T9" fmla="*/ 218 h 349"/>
                  <a:gd name="T10" fmla="*/ 290 w 291"/>
                  <a:gd name="T11" fmla="*/ 218 h 349"/>
                  <a:gd name="T12" fmla="*/ 248 w 291"/>
                  <a:gd name="T13" fmla="*/ 317 h 349"/>
                  <a:gd name="T14" fmla="*/ 155 w 291"/>
                  <a:gd name="T15" fmla="*/ 348 h 349"/>
                  <a:gd name="T16" fmla="*/ 42 w 291"/>
                  <a:gd name="T17" fmla="*/ 302 h 349"/>
                  <a:gd name="T18" fmla="*/ 0 w 291"/>
                  <a:gd name="T19" fmla="*/ 173 h 349"/>
                  <a:gd name="T20" fmla="*/ 155 w 291"/>
                  <a:gd name="T21" fmla="*/ 0 h 349"/>
                  <a:gd name="T22" fmla="*/ 290 w 291"/>
                  <a:gd name="T23" fmla="*/ 125 h 349"/>
                  <a:gd name="T24" fmla="*/ 192 w 291"/>
                  <a:gd name="T25" fmla="*/ 125 h 349"/>
                  <a:gd name="T26" fmla="*/ 149 w 291"/>
                  <a:gd name="T27" fmla="*/ 63 h 3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91" h="349">
                    <a:moveTo>
                      <a:pt x="149" y="63"/>
                    </a:moveTo>
                    <a:cubicBezTo>
                      <a:pt x="104" y="63"/>
                      <a:pt x="98" y="133"/>
                      <a:pt x="98" y="167"/>
                    </a:cubicBezTo>
                    <a:cubicBezTo>
                      <a:pt x="98" y="184"/>
                      <a:pt x="101" y="243"/>
                      <a:pt x="124" y="269"/>
                    </a:cubicBezTo>
                    <a:cubicBezTo>
                      <a:pt x="132" y="277"/>
                      <a:pt x="144" y="280"/>
                      <a:pt x="149" y="280"/>
                    </a:cubicBezTo>
                    <a:cubicBezTo>
                      <a:pt x="160" y="280"/>
                      <a:pt x="189" y="274"/>
                      <a:pt x="194" y="218"/>
                    </a:cubicBezTo>
                    <a:lnTo>
                      <a:pt x="290" y="218"/>
                    </a:lnTo>
                    <a:cubicBezTo>
                      <a:pt x="290" y="243"/>
                      <a:pt x="285" y="283"/>
                      <a:pt x="248" y="317"/>
                    </a:cubicBezTo>
                    <a:cubicBezTo>
                      <a:pt x="225" y="336"/>
                      <a:pt x="194" y="348"/>
                      <a:pt x="155" y="348"/>
                    </a:cubicBezTo>
                    <a:cubicBezTo>
                      <a:pt x="110" y="348"/>
                      <a:pt x="73" y="339"/>
                      <a:pt x="42" y="302"/>
                    </a:cubicBezTo>
                    <a:cubicBezTo>
                      <a:pt x="14" y="269"/>
                      <a:pt x="0" y="226"/>
                      <a:pt x="0" y="173"/>
                    </a:cubicBezTo>
                    <a:cubicBezTo>
                      <a:pt x="0" y="23"/>
                      <a:pt x="110" y="0"/>
                      <a:pt x="155" y="0"/>
                    </a:cubicBezTo>
                    <a:cubicBezTo>
                      <a:pt x="217" y="0"/>
                      <a:pt x="290" y="34"/>
                      <a:pt x="290" y="125"/>
                    </a:cubicBezTo>
                    <a:lnTo>
                      <a:pt x="192" y="125"/>
                    </a:lnTo>
                    <a:cubicBezTo>
                      <a:pt x="192" y="113"/>
                      <a:pt x="186" y="63"/>
                      <a:pt x="149" y="63"/>
                    </a:cubicBezTo>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255" name="Freeform 28"/>
              <p:cNvSpPr>
                <a:spLocks noChangeArrowheads="1"/>
              </p:cNvSpPr>
              <p:nvPr/>
            </p:nvSpPr>
            <p:spPr bwMode="auto">
              <a:xfrm>
                <a:off x="4606925" y="4133850"/>
                <a:ext cx="114300" cy="128588"/>
              </a:xfrm>
              <a:custGeom>
                <a:avLst/>
                <a:gdLst>
                  <a:gd name="T0" fmla="*/ 93 w 317"/>
                  <a:gd name="T1" fmla="*/ 203 h 357"/>
                  <a:gd name="T2" fmla="*/ 161 w 317"/>
                  <a:gd name="T3" fmla="*/ 291 h 357"/>
                  <a:gd name="T4" fmla="*/ 217 w 317"/>
                  <a:gd name="T5" fmla="*/ 246 h 357"/>
                  <a:gd name="T6" fmla="*/ 305 w 317"/>
                  <a:gd name="T7" fmla="*/ 246 h 357"/>
                  <a:gd name="T8" fmla="*/ 274 w 317"/>
                  <a:gd name="T9" fmla="*/ 316 h 357"/>
                  <a:gd name="T10" fmla="*/ 158 w 317"/>
                  <a:gd name="T11" fmla="*/ 356 h 357"/>
                  <a:gd name="T12" fmla="*/ 42 w 317"/>
                  <a:gd name="T13" fmla="*/ 313 h 357"/>
                  <a:gd name="T14" fmla="*/ 0 w 317"/>
                  <a:gd name="T15" fmla="*/ 183 h 357"/>
                  <a:gd name="T16" fmla="*/ 68 w 317"/>
                  <a:gd name="T17" fmla="*/ 28 h 357"/>
                  <a:gd name="T18" fmla="*/ 161 w 317"/>
                  <a:gd name="T19" fmla="*/ 0 h 357"/>
                  <a:gd name="T20" fmla="*/ 293 w 317"/>
                  <a:gd name="T21" fmla="*/ 79 h 357"/>
                  <a:gd name="T22" fmla="*/ 313 w 317"/>
                  <a:gd name="T23" fmla="*/ 200 h 357"/>
                  <a:gd name="T24" fmla="*/ 93 w 317"/>
                  <a:gd name="T25" fmla="*/ 200 h 357"/>
                  <a:gd name="T26" fmla="*/ 93 w 317"/>
                  <a:gd name="T27" fmla="*/ 203 h 357"/>
                  <a:gd name="T28" fmla="*/ 214 w 317"/>
                  <a:gd name="T29" fmla="*/ 144 h 357"/>
                  <a:gd name="T30" fmla="*/ 158 w 317"/>
                  <a:gd name="T31" fmla="*/ 71 h 357"/>
                  <a:gd name="T32" fmla="*/ 96 w 317"/>
                  <a:gd name="T33" fmla="*/ 144 h 357"/>
                  <a:gd name="T34" fmla="*/ 214 w 317"/>
                  <a:gd name="T35" fmla="*/ 144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17" h="357">
                    <a:moveTo>
                      <a:pt x="93" y="203"/>
                    </a:moveTo>
                    <a:cubicBezTo>
                      <a:pt x="93" y="226"/>
                      <a:pt x="93" y="291"/>
                      <a:pt x="161" y="291"/>
                    </a:cubicBezTo>
                    <a:cubicBezTo>
                      <a:pt x="186" y="291"/>
                      <a:pt x="209" y="282"/>
                      <a:pt x="217" y="246"/>
                    </a:cubicBezTo>
                    <a:lnTo>
                      <a:pt x="305" y="246"/>
                    </a:lnTo>
                    <a:cubicBezTo>
                      <a:pt x="305" y="262"/>
                      <a:pt x="299" y="291"/>
                      <a:pt x="274" y="316"/>
                    </a:cubicBezTo>
                    <a:cubicBezTo>
                      <a:pt x="248" y="341"/>
                      <a:pt x="206" y="356"/>
                      <a:pt x="158" y="356"/>
                    </a:cubicBezTo>
                    <a:cubicBezTo>
                      <a:pt x="130" y="356"/>
                      <a:pt x="76" y="350"/>
                      <a:pt x="42" y="313"/>
                    </a:cubicBezTo>
                    <a:cubicBezTo>
                      <a:pt x="11" y="282"/>
                      <a:pt x="0" y="237"/>
                      <a:pt x="0" y="183"/>
                    </a:cubicBezTo>
                    <a:cubicBezTo>
                      <a:pt x="0" y="130"/>
                      <a:pt x="14" y="65"/>
                      <a:pt x="68" y="28"/>
                    </a:cubicBezTo>
                    <a:cubicBezTo>
                      <a:pt x="93" y="11"/>
                      <a:pt x="124" y="0"/>
                      <a:pt x="161" y="0"/>
                    </a:cubicBezTo>
                    <a:cubicBezTo>
                      <a:pt x="209" y="0"/>
                      <a:pt x="265" y="17"/>
                      <a:pt x="293" y="79"/>
                    </a:cubicBezTo>
                    <a:cubicBezTo>
                      <a:pt x="316" y="124"/>
                      <a:pt x="313" y="172"/>
                      <a:pt x="313" y="200"/>
                    </a:cubicBezTo>
                    <a:lnTo>
                      <a:pt x="93" y="200"/>
                    </a:lnTo>
                    <a:lnTo>
                      <a:pt x="93" y="203"/>
                    </a:lnTo>
                    <a:close/>
                    <a:moveTo>
                      <a:pt x="214" y="144"/>
                    </a:moveTo>
                    <a:cubicBezTo>
                      <a:pt x="214" y="130"/>
                      <a:pt x="214" y="71"/>
                      <a:pt x="158" y="71"/>
                    </a:cubicBezTo>
                    <a:cubicBezTo>
                      <a:pt x="116" y="71"/>
                      <a:pt x="99" y="107"/>
                      <a:pt x="96" y="144"/>
                    </a:cubicBezTo>
                    <a:lnTo>
                      <a:pt x="214" y="144"/>
                    </a:lnTo>
                    <a:close/>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grpSp>
        <p:sp>
          <p:nvSpPr>
            <p:cNvPr id="230" name="Rectangle 229"/>
            <p:cNvSpPr/>
            <p:nvPr/>
          </p:nvSpPr>
          <p:spPr>
            <a:xfrm>
              <a:off x="8857983" y="2103309"/>
              <a:ext cx="639069" cy="974854"/>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grpSp>
          <p:nvGrpSpPr>
            <p:cNvPr id="44" name="Group 312"/>
            <p:cNvGrpSpPr/>
            <p:nvPr/>
          </p:nvGrpSpPr>
          <p:grpSpPr>
            <a:xfrm>
              <a:off x="8925169" y="2183827"/>
              <a:ext cx="504696" cy="555406"/>
              <a:chOff x="7058025" y="2714625"/>
              <a:chExt cx="331788" cy="365125"/>
            </a:xfrm>
            <a:solidFill>
              <a:schemeClr val="accent1"/>
            </a:solidFill>
          </p:grpSpPr>
          <p:sp>
            <p:nvSpPr>
              <p:cNvPr id="232" name="Freeform 38"/>
              <p:cNvSpPr>
                <a:spLocks noChangeArrowheads="1"/>
              </p:cNvSpPr>
              <p:nvPr/>
            </p:nvSpPr>
            <p:spPr bwMode="auto">
              <a:xfrm>
                <a:off x="7058025" y="2714625"/>
                <a:ext cx="331788" cy="365125"/>
              </a:xfrm>
              <a:custGeom>
                <a:avLst/>
                <a:gdLst>
                  <a:gd name="T0" fmla="*/ 869 w 921"/>
                  <a:gd name="T1" fmla="*/ 0 h 1014"/>
                  <a:gd name="T2" fmla="*/ 917 w 921"/>
                  <a:gd name="T3" fmla="*/ 62 h 1014"/>
                  <a:gd name="T4" fmla="*/ 917 w 921"/>
                  <a:gd name="T5" fmla="*/ 962 h 1014"/>
                  <a:gd name="T6" fmla="*/ 867 w 921"/>
                  <a:gd name="T7" fmla="*/ 1013 h 1014"/>
                  <a:gd name="T8" fmla="*/ 51 w 921"/>
                  <a:gd name="T9" fmla="*/ 1013 h 1014"/>
                  <a:gd name="T10" fmla="*/ 0 w 921"/>
                  <a:gd name="T11" fmla="*/ 962 h 1014"/>
                  <a:gd name="T12" fmla="*/ 0 w 921"/>
                  <a:gd name="T13" fmla="*/ 533 h 1014"/>
                  <a:gd name="T14" fmla="*/ 147 w 921"/>
                  <a:gd name="T15" fmla="*/ 533 h 1014"/>
                  <a:gd name="T16" fmla="*/ 147 w 921"/>
                  <a:gd name="T17" fmla="*/ 725 h 1014"/>
                  <a:gd name="T18" fmla="*/ 223 w 921"/>
                  <a:gd name="T19" fmla="*/ 801 h 1014"/>
                  <a:gd name="T20" fmla="*/ 387 w 921"/>
                  <a:gd name="T21" fmla="*/ 801 h 1014"/>
                  <a:gd name="T22" fmla="*/ 463 w 921"/>
                  <a:gd name="T23" fmla="*/ 725 h 1014"/>
                  <a:gd name="T24" fmla="*/ 463 w 921"/>
                  <a:gd name="T25" fmla="*/ 556 h 1014"/>
                  <a:gd name="T26" fmla="*/ 646 w 921"/>
                  <a:gd name="T27" fmla="*/ 731 h 1014"/>
                  <a:gd name="T28" fmla="*/ 621 w 921"/>
                  <a:gd name="T29" fmla="*/ 756 h 1014"/>
                  <a:gd name="T30" fmla="*/ 723 w 921"/>
                  <a:gd name="T31" fmla="*/ 782 h 1014"/>
                  <a:gd name="T32" fmla="*/ 694 w 921"/>
                  <a:gd name="T33" fmla="*/ 680 h 1014"/>
                  <a:gd name="T34" fmla="*/ 669 w 921"/>
                  <a:gd name="T35" fmla="*/ 705 h 1014"/>
                  <a:gd name="T36" fmla="*/ 488 w 921"/>
                  <a:gd name="T37" fmla="*/ 530 h 1014"/>
                  <a:gd name="T38" fmla="*/ 723 w 921"/>
                  <a:gd name="T39" fmla="*/ 530 h 1014"/>
                  <a:gd name="T40" fmla="*/ 723 w 921"/>
                  <a:gd name="T41" fmla="*/ 564 h 1014"/>
                  <a:gd name="T42" fmla="*/ 813 w 921"/>
                  <a:gd name="T43" fmla="*/ 511 h 1014"/>
                  <a:gd name="T44" fmla="*/ 723 w 921"/>
                  <a:gd name="T45" fmla="*/ 457 h 1014"/>
                  <a:gd name="T46" fmla="*/ 723 w 921"/>
                  <a:gd name="T47" fmla="*/ 491 h 1014"/>
                  <a:gd name="T48" fmla="*/ 491 w 921"/>
                  <a:gd name="T49" fmla="*/ 491 h 1014"/>
                  <a:gd name="T50" fmla="*/ 672 w 921"/>
                  <a:gd name="T51" fmla="*/ 316 h 1014"/>
                  <a:gd name="T52" fmla="*/ 697 w 921"/>
                  <a:gd name="T53" fmla="*/ 341 h 1014"/>
                  <a:gd name="T54" fmla="*/ 726 w 921"/>
                  <a:gd name="T55" fmla="*/ 240 h 1014"/>
                  <a:gd name="T56" fmla="*/ 624 w 921"/>
                  <a:gd name="T57" fmla="*/ 265 h 1014"/>
                  <a:gd name="T58" fmla="*/ 649 w 921"/>
                  <a:gd name="T59" fmla="*/ 290 h 1014"/>
                  <a:gd name="T60" fmla="*/ 466 w 921"/>
                  <a:gd name="T61" fmla="*/ 465 h 1014"/>
                  <a:gd name="T62" fmla="*/ 466 w 921"/>
                  <a:gd name="T63" fmla="*/ 296 h 1014"/>
                  <a:gd name="T64" fmla="*/ 390 w 921"/>
                  <a:gd name="T65" fmla="*/ 220 h 1014"/>
                  <a:gd name="T66" fmla="*/ 226 w 921"/>
                  <a:gd name="T67" fmla="*/ 220 h 1014"/>
                  <a:gd name="T68" fmla="*/ 150 w 921"/>
                  <a:gd name="T69" fmla="*/ 296 h 1014"/>
                  <a:gd name="T70" fmla="*/ 150 w 921"/>
                  <a:gd name="T71" fmla="*/ 488 h 1014"/>
                  <a:gd name="T72" fmla="*/ 3 w 921"/>
                  <a:gd name="T73" fmla="*/ 488 h 1014"/>
                  <a:gd name="T74" fmla="*/ 3 w 921"/>
                  <a:gd name="T75" fmla="*/ 51 h 1014"/>
                  <a:gd name="T76" fmla="*/ 54 w 921"/>
                  <a:gd name="T77" fmla="*/ 0 h 1014"/>
                  <a:gd name="T78" fmla="*/ 869 w 921"/>
                  <a:gd name="T79" fmla="*/ 0 h 10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921" h="1014">
                    <a:moveTo>
                      <a:pt x="869" y="0"/>
                    </a:moveTo>
                    <a:cubicBezTo>
                      <a:pt x="898" y="0"/>
                      <a:pt x="920" y="22"/>
                      <a:pt x="917" y="62"/>
                    </a:cubicBezTo>
                    <a:lnTo>
                      <a:pt x="917" y="962"/>
                    </a:lnTo>
                    <a:cubicBezTo>
                      <a:pt x="917" y="990"/>
                      <a:pt x="895" y="1013"/>
                      <a:pt x="867" y="1013"/>
                    </a:cubicBezTo>
                    <a:lnTo>
                      <a:pt x="51" y="1013"/>
                    </a:lnTo>
                    <a:cubicBezTo>
                      <a:pt x="23" y="1013"/>
                      <a:pt x="0" y="990"/>
                      <a:pt x="0" y="962"/>
                    </a:cubicBezTo>
                    <a:lnTo>
                      <a:pt x="0" y="533"/>
                    </a:lnTo>
                    <a:lnTo>
                      <a:pt x="147" y="533"/>
                    </a:lnTo>
                    <a:lnTo>
                      <a:pt x="147" y="725"/>
                    </a:lnTo>
                    <a:cubicBezTo>
                      <a:pt x="147" y="767"/>
                      <a:pt x="181" y="801"/>
                      <a:pt x="223" y="801"/>
                    </a:cubicBezTo>
                    <a:lnTo>
                      <a:pt x="387" y="801"/>
                    </a:lnTo>
                    <a:cubicBezTo>
                      <a:pt x="429" y="801"/>
                      <a:pt x="463" y="767"/>
                      <a:pt x="463" y="725"/>
                    </a:cubicBezTo>
                    <a:lnTo>
                      <a:pt x="463" y="556"/>
                    </a:lnTo>
                    <a:lnTo>
                      <a:pt x="646" y="731"/>
                    </a:lnTo>
                    <a:lnTo>
                      <a:pt x="621" y="756"/>
                    </a:lnTo>
                    <a:lnTo>
                      <a:pt x="723" y="782"/>
                    </a:lnTo>
                    <a:lnTo>
                      <a:pt x="694" y="680"/>
                    </a:lnTo>
                    <a:lnTo>
                      <a:pt x="669" y="705"/>
                    </a:lnTo>
                    <a:lnTo>
                      <a:pt x="488" y="530"/>
                    </a:lnTo>
                    <a:lnTo>
                      <a:pt x="723" y="530"/>
                    </a:lnTo>
                    <a:lnTo>
                      <a:pt x="723" y="564"/>
                    </a:lnTo>
                    <a:lnTo>
                      <a:pt x="813" y="511"/>
                    </a:lnTo>
                    <a:lnTo>
                      <a:pt x="723" y="457"/>
                    </a:lnTo>
                    <a:lnTo>
                      <a:pt x="723" y="491"/>
                    </a:lnTo>
                    <a:lnTo>
                      <a:pt x="491" y="491"/>
                    </a:lnTo>
                    <a:lnTo>
                      <a:pt x="672" y="316"/>
                    </a:lnTo>
                    <a:lnTo>
                      <a:pt x="697" y="341"/>
                    </a:lnTo>
                    <a:lnTo>
                      <a:pt x="726" y="240"/>
                    </a:lnTo>
                    <a:lnTo>
                      <a:pt x="624" y="265"/>
                    </a:lnTo>
                    <a:lnTo>
                      <a:pt x="649" y="290"/>
                    </a:lnTo>
                    <a:lnTo>
                      <a:pt x="466" y="465"/>
                    </a:lnTo>
                    <a:lnTo>
                      <a:pt x="466" y="296"/>
                    </a:lnTo>
                    <a:cubicBezTo>
                      <a:pt x="466" y="254"/>
                      <a:pt x="432" y="220"/>
                      <a:pt x="390" y="220"/>
                    </a:cubicBezTo>
                    <a:lnTo>
                      <a:pt x="226" y="220"/>
                    </a:lnTo>
                    <a:cubicBezTo>
                      <a:pt x="184" y="220"/>
                      <a:pt x="150" y="254"/>
                      <a:pt x="150" y="296"/>
                    </a:cubicBezTo>
                    <a:lnTo>
                      <a:pt x="150" y="488"/>
                    </a:lnTo>
                    <a:lnTo>
                      <a:pt x="3" y="488"/>
                    </a:lnTo>
                    <a:lnTo>
                      <a:pt x="3" y="51"/>
                    </a:lnTo>
                    <a:cubicBezTo>
                      <a:pt x="3" y="22"/>
                      <a:pt x="26" y="0"/>
                      <a:pt x="54" y="0"/>
                    </a:cubicBezTo>
                    <a:lnTo>
                      <a:pt x="869" y="0"/>
                    </a:lnTo>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36" name="Freeform 39"/>
              <p:cNvSpPr>
                <a:spLocks noChangeArrowheads="1"/>
              </p:cNvSpPr>
              <p:nvPr/>
            </p:nvSpPr>
            <p:spPr bwMode="auto">
              <a:xfrm>
                <a:off x="7124700" y="2806700"/>
                <a:ext cx="87313" cy="179388"/>
              </a:xfrm>
              <a:custGeom>
                <a:avLst/>
                <a:gdLst>
                  <a:gd name="T0" fmla="*/ 0 w 244"/>
                  <a:gd name="T1" fmla="*/ 460 h 500"/>
                  <a:gd name="T2" fmla="*/ 0 w 244"/>
                  <a:gd name="T3" fmla="*/ 271 h 500"/>
                  <a:gd name="T4" fmla="*/ 130 w 244"/>
                  <a:gd name="T5" fmla="*/ 271 h 500"/>
                  <a:gd name="T6" fmla="*/ 130 w 244"/>
                  <a:gd name="T7" fmla="*/ 304 h 500"/>
                  <a:gd name="T8" fmla="*/ 221 w 244"/>
                  <a:gd name="T9" fmla="*/ 251 h 500"/>
                  <a:gd name="T10" fmla="*/ 130 w 244"/>
                  <a:gd name="T11" fmla="*/ 197 h 500"/>
                  <a:gd name="T12" fmla="*/ 130 w 244"/>
                  <a:gd name="T13" fmla="*/ 231 h 500"/>
                  <a:gd name="T14" fmla="*/ 0 w 244"/>
                  <a:gd name="T15" fmla="*/ 231 h 500"/>
                  <a:gd name="T16" fmla="*/ 0 w 244"/>
                  <a:gd name="T17" fmla="*/ 39 h 500"/>
                  <a:gd name="T18" fmla="*/ 40 w 244"/>
                  <a:gd name="T19" fmla="*/ 0 h 500"/>
                  <a:gd name="T20" fmla="*/ 204 w 244"/>
                  <a:gd name="T21" fmla="*/ 0 h 500"/>
                  <a:gd name="T22" fmla="*/ 243 w 244"/>
                  <a:gd name="T23" fmla="*/ 39 h 500"/>
                  <a:gd name="T24" fmla="*/ 243 w 244"/>
                  <a:gd name="T25" fmla="*/ 460 h 500"/>
                  <a:gd name="T26" fmla="*/ 204 w 244"/>
                  <a:gd name="T27" fmla="*/ 499 h 500"/>
                  <a:gd name="T28" fmla="*/ 40 w 244"/>
                  <a:gd name="T29" fmla="*/ 499 h 500"/>
                  <a:gd name="T30" fmla="*/ 0 w 244"/>
                  <a:gd name="T31" fmla="*/ 460 h 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44" h="500">
                    <a:moveTo>
                      <a:pt x="0" y="460"/>
                    </a:moveTo>
                    <a:lnTo>
                      <a:pt x="0" y="271"/>
                    </a:lnTo>
                    <a:lnTo>
                      <a:pt x="130" y="271"/>
                    </a:lnTo>
                    <a:lnTo>
                      <a:pt x="130" y="304"/>
                    </a:lnTo>
                    <a:lnTo>
                      <a:pt x="221" y="251"/>
                    </a:lnTo>
                    <a:lnTo>
                      <a:pt x="130" y="197"/>
                    </a:lnTo>
                    <a:lnTo>
                      <a:pt x="130" y="231"/>
                    </a:lnTo>
                    <a:lnTo>
                      <a:pt x="0" y="231"/>
                    </a:lnTo>
                    <a:lnTo>
                      <a:pt x="0" y="39"/>
                    </a:lnTo>
                    <a:cubicBezTo>
                      <a:pt x="0" y="17"/>
                      <a:pt x="17" y="0"/>
                      <a:pt x="40" y="0"/>
                    </a:cubicBezTo>
                    <a:lnTo>
                      <a:pt x="204" y="0"/>
                    </a:lnTo>
                    <a:cubicBezTo>
                      <a:pt x="226" y="0"/>
                      <a:pt x="243" y="17"/>
                      <a:pt x="243" y="39"/>
                    </a:cubicBezTo>
                    <a:lnTo>
                      <a:pt x="243" y="460"/>
                    </a:lnTo>
                    <a:cubicBezTo>
                      <a:pt x="243" y="482"/>
                      <a:pt x="226" y="499"/>
                      <a:pt x="204" y="499"/>
                    </a:cubicBezTo>
                    <a:lnTo>
                      <a:pt x="40" y="499"/>
                    </a:lnTo>
                    <a:cubicBezTo>
                      <a:pt x="17" y="499"/>
                      <a:pt x="0" y="482"/>
                      <a:pt x="0" y="460"/>
                    </a:cubicBezTo>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p>
            </p:txBody>
          </p:sp>
        </p:grpSp>
      </p:grpSp>
      <p:sp>
        <p:nvSpPr>
          <p:cNvPr id="260" name="Rectangle 259"/>
          <p:cNvSpPr/>
          <p:nvPr/>
        </p:nvSpPr>
        <p:spPr>
          <a:xfrm>
            <a:off x="4831081" y="4451795"/>
            <a:ext cx="556259" cy="341632"/>
          </a:xfrm>
          <a:prstGeom prst="rect">
            <a:avLst/>
          </a:prstGeom>
        </p:spPr>
        <p:txBody>
          <a:bodyPr wrap="square">
            <a:spAutoFit/>
          </a:bodyPr>
          <a:lstStyle/>
          <a:p>
            <a:pPr lvl="0">
              <a:lnSpc>
                <a:spcPct val="90000"/>
              </a:lnSpc>
            </a:pPr>
            <a:r>
              <a:rPr lang="en-US" sz="900" dirty="0">
                <a:solidFill>
                  <a:srgbClr val="FF7700"/>
                </a:solidFill>
              </a:rPr>
              <a:t>Private</a:t>
            </a:r>
          </a:p>
          <a:p>
            <a:pPr lvl="0">
              <a:lnSpc>
                <a:spcPct val="90000"/>
              </a:lnSpc>
            </a:pPr>
            <a:r>
              <a:rPr lang="en-US" sz="900" dirty="0">
                <a:solidFill>
                  <a:srgbClr val="FF7700"/>
                </a:solidFill>
              </a:rPr>
              <a:t>Subnet</a:t>
            </a:r>
          </a:p>
        </p:txBody>
      </p:sp>
      <p:sp>
        <p:nvSpPr>
          <p:cNvPr id="286" name="Rectangle 285"/>
          <p:cNvSpPr/>
          <p:nvPr/>
        </p:nvSpPr>
        <p:spPr>
          <a:xfrm>
            <a:off x="6248400" y="2971800"/>
            <a:ext cx="624840" cy="832421"/>
          </a:xfrm>
          <a:prstGeom prst="rect">
            <a:avLst/>
          </a:prstGeom>
          <a:noFill/>
          <a:ln w="19050">
            <a:solidFill>
              <a:schemeClr val="accent3"/>
            </a:solidFill>
            <a:prstDash val="sysDash"/>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lvl="0">
              <a:lnSpc>
                <a:spcPct val="90000"/>
              </a:lnSpc>
            </a:pPr>
            <a:endParaRPr lang="en-US" sz="900" dirty="0">
              <a:solidFill>
                <a:srgbClr val="FF7700"/>
              </a:solidFill>
            </a:endParaRPr>
          </a:p>
        </p:txBody>
      </p:sp>
      <p:sp>
        <p:nvSpPr>
          <p:cNvPr id="287" name="TextBox 286"/>
          <p:cNvSpPr txBox="1"/>
          <p:nvPr/>
        </p:nvSpPr>
        <p:spPr>
          <a:xfrm>
            <a:off x="6165611" y="3008097"/>
            <a:ext cx="680872" cy="319475"/>
          </a:xfrm>
          <a:prstGeom prst="rect">
            <a:avLst/>
          </a:prstGeom>
          <a:noFill/>
        </p:spPr>
        <p:txBody>
          <a:bodyPr wrap="none" lIns="0" tIns="0" rIns="0" bIns="0" rtlCol="0" anchor="t">
            <a:noAutofit/>
          </a:bodyPr>
          <a:lstStyle/>
          <a:p>
            <a:pPr algn="r">
              <a:lnSpc>
                <a:spcPct val="90000"/>
              </a:lnSpc>
            </a:pPr>
            <a:r>
              <a:rPr lang="en-US" sz="900" b="1" dirty="0">
                <a:solidFill>
                  <a:srgbClr val="5F5F5F"/>
                </a:solidFill>
              </a:rPr>
              <a:t>Siebel </a:t>
            </a:r>
          </a:p>
          <a:p>
            <a:pPr algn="r">
              <a:lnSpc>
                <a:spcPct val="90000"/>
              </a:lnSpc>
            </a:pPr>
            <a:r>
              <a:rPr lang="en-US" sz="900" b="1" dirty="0">
                <a:solidFill>
                  <a:srgbClr val="5F5F5F"/>
                </a:solidFill>
              </a:rPr>
              <a:t>Tools</a:t>
            </a:r>
          </a:p>
        </p:txBody>
      </p:sp>
      <p:grpSp>
        <p:nvGrpSpPr>
          <p:cNvPr id="48" name="Group 225"/>
          <p:cNvGrpSpPr/>
          <p:nvPr/>
        </p:nvGrpSpPr>
        <p:grpSpPr>
          <a:xfrm>
            <a:off x="6353656" y="3200589"/>
            <a:ext cx="455556" cy="617031"/>
            <a:chOff x="4166083" y="2103309"/>
            <a:chExt cx="639069" cy="865592"/>
          </a:xfrm>
        </p:grpSpPr>
        <p:grpSp>
          <p:nvGrpSpPr>
            <p:cNvPr id="49" name="Group 325"/>
            <p:cNvGrpSpPr/>
            <p:nvPr/>
          </p:nvGrpSpPr>
          <p:grpSpPr>
            <a:xfrm>
              <a:off x="4402163" y="2815652"/>
              <a:ext cx="166908" cy="74181"/>
              <a:chOff x="6443663" y="1368425"/>
              <a:chExt cx="385762" cy="171450"/>
            </a:xfrm>
            <a:solidFill>
              <a:schemeClr val="accent1"/>
            </a:solidFill>
          </p:grpSpPr>
          <p:sp>
            <p:nvSpPr>
              <p:cNvPr id="294" name="Freeform 3"/>
              <p:cNvSpPr>
                <a:spLocks noChangeArrowheads="1"/>
              </p:cNvSpPr>
              <p:nvPr/>
            </p:nvSpPr>
            <p:spPr bwMode="auto">
              <a:xfrm>
                <a:off x="6443663" y="1368425"/>
                <a:ext cx="166687" cy="169863"/>
              </a:xfrm>
              <a:custGeom>
                <a:avLst/>
                <a:gdLst>
                  <a:gd name="T0" fmla="*/ 113 w 461"/>
                  <a:gd name="T1" fmla="*/ 0 h 473"/>
                  <a:gd name="T2" fmla="*/ 237 w 461"/>
                  <a:gd name="T3" fmla="*/ 370 h 473"/>
                  <a:gd name="T4" fmla="*/ 361 w 461"/>
                  <a:gd name="T5" fmla="*/ 0 h 473"/>
                  <a:gd name="T6" fmla="*/ 460 w 461"/>
                  <a:gd name="T7" fmla="*/ 0 h 473"/>
                  <a:gd name="T8" fmla="*/ 285 w 461"/>
                  <a:gd name="T9" fmla="*/ 472 h 473"/>
                  <a:gd name="T10" fmla="*/ 175 w 461"/>
                  <a:gd name="T11" fmla="*/ 472 h 473"/>
                  <a:gd name="T12" fmla="*/ 0 w 461"/>
                  <a:gd name="T13" fmla="*/ 0 h 473"/>
                  <a:gd name="T14" fmla="*/ 113 w 461"/>
                  <a:gd name="T15" fmla="*/ 0 h 4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1" h="473">
                    <a:moveTo>
                      <a:pt x="113" y="0"/>
                    </a:moveTo>
                    <a:lnTo>
                      <a:pt x="237" y="370"/>
                    </a:lnTo>
                    <a:lnTo>
                      <a:pt x="361" y="0"/>
                    </a:lnTo>
                    <a:lnTo>
                      <a:pt x="460" y="0"/>
                    </a:lnTo>
                    <a:lnTo>
                      <a:pt x="285" y="472"/>
                    </a:lnTo>
                    <a:lnTo>
                      <a:pt x="175" y="472"/>
                    </a:lnTo>
                    <a:lnTo>
                      <a:pt x="0" y="0"/>
                    </a:lnTo>
                    <a:lnTo>
                      <a:pt x="113" y="0"/>
                    </a:lnTo>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295" name="Freeform 4"/>
              <p:cNvSpPr>
                <a:spLocks noChangeArrowheads="1"/>
              </p:cNvSpPr>
              <p:nvPr/>
            </p:nvSpPr>
            <p:spPr bwMode="auto">
              <a:xfrm>
                <a:off x="6635750" y="1368425"/>
                <a:ext cx="193675" cy="171450"/>
              </a:xfrm>
              <a:custGeom>
                <a:avLst/>
                <a:gdLst>
                  <a:gd name="T0" fmla="*/ 6 w 540"/>
                  <a:gd name="T1" fmla="*/ 0 h 475"/>
                  <a:gd name="T2" fmla="*/ 173 w 540"/>
                  <a:gd name="T3" fmla="*/ 0 h 475"/>
                  <a:gd name="T4" fmla="*/ 271 w 540"/>
                  <a:gd name="T5" fmla="*/ 345 h 475"/>
                  <a:gd name="T6" fmla="*/ 379 w 540"/>
                  <a:gd name="T7" fmla="*/ 0 h 475"/>
                  <a:gd name="T8" fmla="*/ 539 w 540"/>
                  <a:gd name="T9" fmla="*/ 0 h 475"/>
                  <a:gd name="T10" fmla="*/ 539 w 540"/>
                  <a:gd name="T11" fmla="*/ 474 h 475"/>
                  <a:gd name="T12" fmla="*/ 438 w 540"/>
                  <a:gd name="T13" fmla="*/ 474 h 475"/>
                  <a:gd name="T14" fmla="*/ 438 w 540"/>
                  <a:gd name="T15" fmla="*/ 68 h 475"/>
                  <a:gd name="T16" fmla="*/ 308 w 540"/>
                  <a:gd name="T17" fmla="*/ 474 h 475"/>
                  <a:gd name="T18" fmla="*/ 223 w 540"/>
                  <a:gd name="T19" fmla="*/ 474 h 475"/>
                  <a:gd name="T20" fmla="*/ 96 w 540"/>
                  <a:gd name="T21" fmla="*/ 68 h 475"/>
                  <a:gd name="T22" fmla="*/ 96 w 540"/>
                  <a:gd name="T23" fmla="*/ 474 h 475"/>
                  <a:gd name="T24" fmla="*/ 0 w 540"/>
                  <a:gd name="T25" fmla="*/ 474 h 475"/>
                  <a:gd name="T26" fmla="*/ 0 w 540"/>
                  <a:gd name="T27" fmla="*/ 0 h 475"/>
                  <a:gd name="T28" fmla="*/ 6 w 540"/>
                  <a:gd name="T29" fmla="*/ 0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40" h="475">
                    <a:moveTo>
                      <a:pt x="6" y="0"/>
                    </a:moveTo>
                    <a:lnTo>
                      <a:pt x="173" y="0"/>
                    </a:lnTo>
                    <a:lnTo>
                      <a:pt x="271" y="345"/>
                    </a:lnTo>
                    <a:lnTo>
                      <a:pt x="379" y="0"/>
                    </a:lnTo>
                    <a:lnTo>
                      <a:pt x="539" y="0"/>
                    </a:lnTo>
                    <a:lnTo>
                      <a:pt x="539" y="474"/>
                    </a:lnTo>
                    <a:lnTo>
                      <a:pt x="438" y="474"/>
                    </a:lnTo>
                    <a:lnTo>
                      <a:pt x="438" y="68"/>
                    </a:lnTo>
                    <a:lnTo>
                      <a:pt x="308" y="474"/>
                    </a:lnTo>
                    <a:lnTo>
                      <a:pt x="223" y="474"/>
                    </a:lnTo>
                    <a:lnTo>
                      <a:pt x="96" y="68"/>
                    </a:lnTo>
                    <a:lnTo>
                      <a:pt x="96" y="474"/>
                    </a:lnTo>
                    <a:lnTo>
                      <a:pt x="0" y="474"/>
                    </a:lnTo>
                    <a:lnTo>
                      <a:pt x="0" y="0"/>
                    </a:lnTo>
                    <a:lnTo>
                      <a:pt x="6" y="0"/>
                    </a:lnTo>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grpSp>
        <p:grpSp>
          <p:nvGrpSpPr>
            <p:cNvPr id="51" name="Group 198"/>
            <p:cNvGrpSpPr/>
            <p:nvPr/>
          </p:nvGrpSpPr>
          <p:grpSpPr>
            <a:xfrm>
              <a:off x="4234477" y="2181412"/>
              <a:ext cx="502281" cy="548163"/>
              <a:chOff x="2505075" y="2108200"/>
              <a:chExt cx="330200" cy="360363"/>
            </a:xfrm>
            <a:solidFill>
              <a:schemeClr val="accent1"/>
            </a:solidFill>
          </p:grpSpPr>
          <p:sp>
            <p:nvSpPr>
              <p:cNvPr id="292" name="Freeform 44"/>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93" name="Freeform 45"/>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291" name="Rectangle 290"/>
            <p:cNvSpPr/>
            <p:nvPr/>
          </p:nvSpPr>
          <p:spPr>
            <a:xfrm>
              <a:off x="4166083" y="2103309"/>
              <a:ext cx="639069" cy="865592"/>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grpSp>
      <p:sp>
        <p:nvSpPr>
          <p:cNvPr id="314" name="TextBox 313"/>
          <p:cNvSpPr txBox="1"/>
          <p:nvPr/>
        </p:nvSpPr>
        <p:spPr>
          <a:xfrm>
            <a:off x="6165611" y="3968217"/>
            <a:ext cx="680872" cy="319475"/>
          </a:xfrm>
          <a:prstGeom prst="rect">
            <a:avLst/>
          </a:prstGeom>
          <a:noFill/>
        </p:spPr>
        <p:txBody>
          <a:bodyPr wrap="none" lIns="0" tIns="0" rIns="0" bIns="0" rtlCol="0" anchor="t">
            <a:noAutofit/>
          </a:bodyPr>
          <a:lstStyle/>
          <a:p>
            <a:pPr algn="r">
              <a:lnSpc>
                <a:spcPct val="90000"/>
              </a:lnSpc>
            </a:pPr>
            <a:r>
              <a:rPr lang="en-US" sz="900" b="1" dirty="0">
                <a:solidFill>
                  <a:srgbClr val="5F5F5F"/>
                </a:solidFill>
              </a:rPr>
              <a:t>Siebel </a:t>
            </a:r>
          </a:p>
          <a:p>
            <a:pPr algn="r">
              <a:lnSpc>
                <a:spcPct val="90000"/>
              </a:lnSpc>
            </a:pPr>
            <a:r>
              <a:rPr lang="en-US" sz="900" b="1" dirty="0">
                <a:solidFill>
                  <a:srgbClr val="5F5F5F"/>
                </a:solidFill>
              </a:rPr>
              <a:t>GW &amp;SM </a:t>
            </a:r>
          </a:p>
        </p:txBody>
      </p:sp>
      <p:grpSp>
        <p:nvGrpSpPr>
          <p:cNvPr id="263" name="Group 225"/>
          <p:cNvGrpSpPr/>
          <p:nvPr/>
        </p:nvGrpSpPr>
        <p:grpSpPr>
          <a:xfrm>
            <a:off x="5576416" y="3208209"/>
            <a:ext cx="455556" cy="617031"/>
            <a:chOff x="4166083" y="2103309"/>
            <a:chExt cx="639069" cy="865592"/>
          </a:xfrm>
        </p:grpSpPr>
        <p:grpSp>
          <p:nvGrpSpPr>
            <p:cNvPr id="264" name="Group 325"/>
            <p:cNvGrpSpPr/>
            <p:nvPr/>
          </p:nvGrpSpPr>
          <p:grpSpPr>
            <a:xfrm>
              <a:off x="4402163" y="2815652"/>
              <a:ext cx="166908" cy="74181"/>
              <a:chOff x="6443663" y="1368425"/>
              <a:chExt cx="385762" cy="171450"/>
            </a:xfrm>
            <a:solidFill>
              <a:schemeClr val="accent1"/>
            </a:solidFill>
          </p:grpSpPr>
          <p:sp>
            <p:nvSpPr>
              <p:cNvPr id="269" name="Freeform 3"/>
              <p:cNvSpPr>
                <a:spLocks noChangeArrowheads="1"/>
              </p:cNvSpPr>
              <p:nvPr/>
            </p:nvSpPr>
            <p:spPr bwMode="auto">
              <a:xfrm>
                <a:off x="6443663" y="1368425"/>
                <a:ext cx="166687" cy="169863"/>
              </a:xfrm>
              <a:custGeom>
                <a:avLst/>
                <a:gdLst>
                  <a:gd name="T0" fmla="*/ 113 w 461"/>
                  <a:gd name="T1" fmla="*/ 0 h 473"/>
                  <a:gd name="T2" fmla="*/ 237 w 461"/>
                  <a:gd name="T3" fmla="*/ 370 h 473"/>
                  <a:gd name="T4" fmla="*/ 361 w 461"/>
                  <a:gd name="T5" fmla="*/ 0 h 473"/>
                  <a:gd name="T6" fmla="*/ 460 w 461"/>
                  <a:gd name="T7" fmla="*/ 0 h 473"/>
                  <a:gd name="T8" fmla="*/ 285 w 461"/>
                  <a:gd name="T9" fmla="*/ 472 h 473"/>
                  <a:gd name="T10" fmla="*/ 175 w 461"/>
                  <a:gd name="T11" fmla="*/ 472 h 473"/>
                  <a:gd name="T12" fmla="*/ 0 w 461"/>
                  <a:gd name="T13" fmla="*/ 0 h 473"/>
                  <a:gd name="T14" fmla="*/ 113 w 461"/>
                  <a:gd name="T15" fmla="*/ 0 h 4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1" h="473">
                    <a:moveTo>
                      <a:pt x="113" y="0"/>
                    </a:moveTo>
                    <a:lnTo>
                      <a:pt x="237" y="370"/>
                    </a:lnTo>
                    <a:lnTo>
                      <a:pt x="361" y="0"/>
                    </a:lnTo>
                    <a:lnTo>
                      <a:pt x="460" y="0"/>
                    </a:lnTo>
                    <a:lnTo>
                      <a:pt x="285" y="472"/>
                    </a:lnTo>
                    <a:lnTo>
                      <a:pt x="175" y="472"/>
                    </a:lnTo>
                    <a:lnTo>
                      <a:pt x="0" y="0"/>
                    </a:lnTo>
                    <a:lnTo>
                      <a:pt x="113" y="0"/>
                    </a:lnTo>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270" name="Freeform 4"/>
              <p:cNvSpPr>
                <a:spLocks noChangeArrowheads="1"/>
              </p:cNvSpPr>
              <p:nvPr/>
            </p:nvSpPr>
            <p:spPr bwMode="auto">
              <a:xfrm>
                <a:off x="6635750" y="1368425"/>
                <a:ext cx="193675" cy="171450"/>
              </a:xfrm>
              <a:custGeom>
                <a:avLst/>
                <a:gdLst>
                  <a:gd name="T0" fmla="*/ 6 w 540"/>
                  <a:gd name="T1" fmla="*/ 0 h 475"/>
                  <a:gd name="T2" fmla="*/ 173 w 540"/>
                  <a:gd name="T3" fmla="*/ 0 h 475"/>
                  <a:gd name="T4" fmla="*/ 271 w 540"/>
                  <a:gd name="T5" fmla="*/ 345 h 475"/>
                  <a:gd name="T6" fmla="*/ 379 w 540"/>
                  <a:gd name="T7" fmla="*/ 0 h 475"/>
                  <a:gd name="T8" fmla="*/ 539 w 540"/>
                  <a:gd name="T9" fmla="*/ 0 h 475"/>
                  <a:gd name="T10" fmla="*/ 539 w 540"/>
                  <a:gd name="T11" fmla="*/ 474 h 475"/>
                  <a:gd name="T12" fmla="*/ 438 w 540"/>
                  <a:gd name="T13" fmla="*/ 474 h 475"/>
                  <a:gd name="T14" fmla="*/ 438 w 540"/>
                  <a:gd name="T15" fmla="*/ 68 h 475"/>
                  <a:gd name="T16" fmla="*/ 308 w 540"/>
                  <a:gd name="T17" fmla="*/ 474 h 475"/>
                  <a:gd name="T18" fmla="*/ 223 w 540"/>
                  <a:gd name="T19" fmla="*/ 474 h 475"/>
                  <a:gd name="T20" fmla="*/ 96 w 540"/>
                  <a:gd name="T21" fmla="*/ 68 h 475"/>
                  <a:gd name="T22" fmla="*/ 96 w 540"/>
                  <a:gd name="T23" fmla="*/ 474 h 475"/>
                  <a:gd name="T24" fmla="*/ 0 w 540"/>
                  <a:gd name="T25" fmla="*/ 474 h 475"/>
                  <a:gd name="T26" fmla="*/ 0 w 540"/>
                  <a:gd name="T27" fmla="*/ 0 h 475"/>
                  <a:gd name="T28" fmla="*/ 6 w 540"/>
                  <a:gd name="T29" fmla="*/ 0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40" h="475">
                    <a:moveTo>
                      <a:pt x="6" y="0"/>
                    </a:moveTo>
                    <a:lnTo>
                      <a:pt x="173" y="0"/>
                    </a:lnTo>
                    <a:lnTo>
                      <a:pt x="271" y="345"/>
                    </a:lnTo>
                    <a:lnTo>
                      <a:pt x="379" y="0"/>
                    </a:lnTo>
                    <a:lnTo>
                      <a:pt x="539" y="0"/>
                    </a:lnTo>
                    <a:lnTo>
                      <a:pt x="539" y="474"/>
                    </a:lnTo>
                    <a:lnTo>
                      <a:pt x="438" y="474"/>
                    </a:lnTo>
                    <a:lnTo>
                      <a:pt x="438" y="68"/>
                    </a:lnTo>
                    <a:lnTo>
                      <a:pt x="308" y="474"/>
                    </a:lnTo>
                    <a:lnTo>
                      <a:pt x="223" y="474"/>
                    </a:lnTo>
                    <a:lnTo>
                      <a:pt x="96" y="68"/>
                    </a:lnTo>
                    <a:lnTo>
                      <a:pt x="96" y="474"/>
                    </a:lnTo>
                    <a:lnTo>
                      <a:pt x="0" y="474"/>
                    </a:lnTo>
                    <a:lnTo>
                      <a:pt x="0" y="0"/>
                    </a:lnTo>
                    <a:lnTo>
                      <a:pt x="6" y="0"/>
                    </a:lnTo>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grpSp>
        <p:grpSp>
          <p:nvGrpSpPr>
            <p:cNvPr id="265" name="Group 198"/>
            <p:cNvGrpSpPr/>
            <p:nvPr/>
          </p:nvGrpSpPr>
          <p:grpSpPr>
            <a:xfrm>
              <a:off x="4234477" y="2181412"/>
              <a:ext cx="502281" cy="548163"/>
              <a:chOff x="2505075" y="2108200"/>
              <a:chExt cx="330200" cy="360363"/>
            </a:xfrm>
            <a:solidFill>
              <a:schemeClr val="accent1"/>
            </a:solidFill>
          </p:grpSpPr>
          <p:sp>
            <p:nvSpPr>
              <p:cNvPr id="267" name="Freeform 44"/>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68" name="Freeform 45"/>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266" name="Rectangle 265"/>
            <p:cNvSpPr/>
            <p:nvPr/>
          </p:nvSpPr>
          <p:spPr>
            <a:xfrm>
              <a:off x="4166083" y="2103309"/>
              <a:ext cx="639069" cy="865592"/>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grpSp>
      <p:sp>
        <p:nvSpPr>
          <p:cNvPr id="318" name="Rectangle 317"/>
          <p:cNvSpPr/>
          <p:nvPr/>
        </p:nvSpPr>
        <p:spPr>
          <a:xfrm>
            <a:off x="7947660" y="3962400"/>
            <a:ext cx="1424940" cy="1005839"/>
          </a:xfrm>
          <a:prstGeom prst="rect">
            <a:avLst/>
          </a:prstGeom>
          <a:ln/>
        </p:spPr>
        <p:style>
          <a:lnRef idx="1">
            <a:schemeClr val="accent4"/>
          </a:lnRef>
          <a:fillRef idx="2">
            <a:schemeClr val="accent4"/>
          </a:fillRef>
          <a:effectRef idx="1">
            <a:schemeClr val="accent4"/>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sp>
        <p:nvSpPr>
          <p:cNvPr id="332" name="Rectangle 331"/>
          <p:cNvSpPr/>
          <p:nvPr/>
        </p:nvSpPr>
        <p:spPr>
          <a:xfrm>
            <a:off x="7406721" y="3939540"/>
            <a:ext cx="1981119" cy="1043940"/>
          </a:xfrm>
          <a:prstGeom prst="rect">
            <a:avLst/>
          </a:prstGeom>
          <a:noFill/>
          <a:ln w="19050">
            <a:solidFill>
              <a:schemeClr val="accent3"/>
            </a:solidFill>
            <a:prstDash val="sysDash"/>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lvl="0">
              <a:lnSpc>
                <a:spcPct val="90000"/>
              </a:lnSpc>
            </a:pPr>
            <a:endParaRPr lang="en-US" sz="900" dirty="0">
              <a:solidFill>
                <a:srgbClr val="FF7700"/>
              </a:solidFill>
            </a:endParaRPr>
          </a:p>
        </p:txBody>
      </p:sp>
      <p:grpSp>
        <p:nvGrpSpPr>
          <p:cNvPr id="335" name="Group 225"/>
          <p:cNvGrpSpPr/>
          <p:nvPr/>
        </p:nvGrpSpPr>
        <p:grpSpPr>
          <a:xfrm>
            <a:off x="8244644" y="3947349"/>
            <a:ext cx="455556" cy="617031"/>
            <a:chOff x="4166083" y="2103309"/>
            <a:chExt cx="639069" cy="865592"/>
          </a:xfrm>
        </p:grpSpPr>
        <p:grpSp>
          <p:nvGrpSpPr>
            <p:cNvPr id="352" name="Group 325"/>
            <p:cNvGrpSpPr/>
            <p:nvPr/>
          </p:nvGrpSpPr>
          <p:grpSpPr>
            <a:xfrm>
              <a:off x="4402163" y="2815652"/>
              <a:ext cx="166908" cy="74181"/>
              <a:chOff x="6443663" y="1368425"/>
              <a:chExt cx="385762" cy="171450"/>
            </a:xfrm>
            <a:solidFill>
              <a:schemeClr val="accent1"/>
            </a:solidFill>
          </p:grpSpPr>
          <p:sp>
            <p:nvSpPr>
              <p:cNvPr id="364" name="Freeform 3"/>
              <p:cNvSpPr>
                <a:spLocks noChangeArrowheads="1"/>
              </p:cNvSpPr>
              <p:nvPr/>
            </p:nvSpPr>
            <p:spPr bwMode="auto">
              <a:xfrm>
                <a:off x="6443663" y="1368425"/>
                <a:ext cx="166687" cy="169863"/>
              </a:xfrm>
              <a:custGeom>
                <a:avLst/>
                <a:gdLst>
                  <a:gd name="T0" fmla="*/ 113 w 461"/>
                  <a:gd name="T1" fmla="*/ 0 h 473"/>
                  <a:gd name="T2" fmla="*/ 237 w 461"/>
                  <a:gd name="T3" fmla="*/ 370 h 473"/>
                  <a:gd name="T4" fmla="*/ 361 w 461"/>
                  <a:gd name="T5" fmla="*/ 0 h 473"/>
                  <a:gd name="T6" fmla="*/ 460 w 461"/>
                  <a:gd name="T7" fmla="*/ 0 h 473"/>
                  <a:gd name="T8" fmla="*/ 285 w 461"/>
                  <a:gd name="T9" fmla="*/ 472 h 473"/>
                  <a:gd name="T10" fmla="*/ 175 w 461"/>
                  <a:gd name="T11" fmla="*/ 472 h 473"/>
                  <a:gd name="T12" fmla="*/ 0 w 461"/>
                  <a:gd name="T13" fmla="*/ 0 h 473"/>
                  <a:gd name="T14" fmla="*/ 113 w 461"/>
                  <a:gd name="T15" fmla="*/ 0 h 4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1" h="473">
                    <a:moveTo>
                      <a:pt x="113" y="0"/>
                    </a:moveTo>
                    <a:lnTo>
                      <a:pt x="237" y="370"/>
                    </a:lnTo>
                    <a:lnTo>
                      <a:pt x="361" y="0"/>
                    </a:lnTo>
                    <a:lnTo>
                      <a:pt x="460" y="0"/>
                    </a:lnTo>
                    <a:lnTo>
                      <a:pt x="285" y="472"/>
                    </a:lnTo>
                    <a:lnTo>
                      <a:pt x="175" y="472"/>
                    </a:lnTo>
                    <a:lnTo>
                      <a:pt x="0" y="0"/>
                    </a:lnTo>
                    <a:lnTo>
                      <a:pt x="113" y="0"/>
                    </a:lnTo>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370" name="Freeform 4"/>
              <p:cNvSpPr>
                <a:spLocks noChangeArrowheads="1"/>
              </p:cNvSpPr>
              <p:nvPr/>
            </p:nvSpPr>
            <p:spPr bwMode="auto">
              <a:xfrm>
                <a:off x="6635750" y="1368425"/>
                <a:ext cx="193675" cy="171450"/>
              </a:xfrm>
              <a:custGeom>
                <a:avLst/>
                <a:gdLst>
                  <a:gd name="T0" fmla="*/ 6 w 540"/>
                  <a:gd name="T1" fmla="*/ 0 h 475"/>
                  <a:gd name="T2" fmla="*/ 173 w 540"/>
                  <a:gd name="T3" fmla="*/ 0 h 475"/>
                  <a:gd name="T4" fmla="*/ 271 w 540"/>
                  <a:gd name="T5" fmla="*/ 345 h 475"/>
                  <a:gd name="T6" fmla="*/ 379 w 540"/>
                  <a:gd name="T7" fmla="*/ 0 h 475"/>
                  <a:gd name="T8" fmla="*/ 539 w 540"/>
                  <a:gd name="T9" fmla="*/ 0 h 475"/>
                  <a:gd name="T10" fmla="*/ 539 w 540"/>
                  <a:gd name="T11" fmla="*/ 474 h 475"/>
                  <a:gd name="T12" fmla="*/ 438 w 540"/>
                  <a:gd name="T13" fmla="*/ 474 h 475"/>
                  <a:gd name="T14" fmla="*/ 438 w 540"/>
                  <a:gd name="T15" fmla="*/ 68 h 475"/>
                  <a:gd name="T16" fmla="*/ 308 w 540"/>
                  <a:gd name="T17" fmla="*/ 474 h 475"/>
                  <a:gd name="T18" fmla="*/ 223 w 540"/>
                  <a:gd name="T19" fmla="*/ 474 h 475"/>
                  <a:gd name="T20" fmla="*/ 96 w 540"/>
                  <a:gd name="T21" fmla="*/ 68 h 475"/>
                  <a:gd name="T22" fmla="*/ 96 w 540"/>
                  <a:gd name="T23" fmla="*/ 474 h 475"/>
                  <a:gd name="T24" fmla="*/ 0 w 540"/>
                  <a:gd name="T25" fmla="*/ 474 h 475"/>
                  <a:gd name="T26" fmla="*/ 0 w 540"/>
                  <a:gd name="T27" fmla="*/ 0 h 475"/>
                  <a:gd name="T28" fmla="*/ 6 w 540"/>
                  <a:gd name="T29" fmla="*/ 0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40" h="475">
                    <a:moveTo>
                      <a:pt x="6" y="0"/>
                    </a:moveTo>
                    <a:lnTo>
                      <a:pt x="173" y="0"/>
                    </a:lnTo>
                    <a:lnTo>
                      <a:pt x="271" y="345"/>
                    </a:lnTo>
                    <a:lnTo>
                      <a:pt x="379" y="0"/>
                    </a:lnTo>
                    <a:lnTo>
                      <a:pt x="539" y="0"/>
                    </a:lnTo>
                    <a:lnTo>
                      <a:pt x="539" y="474"/>
                    </a:lnTo>
                    <a:lnTo>
                      <a:pt x="438" y="474"/>
                    </a:lnTo>
                    <a:lnTo>
                      <a:pt x="438" y="68"/>
                    </a:lnTo>
                    <a:lnTo>
                      <a:pt x="308" y="474"/>
                    </a:lnTo>
                    <a:lnTo>
                      <a:pt x="223" y="474"/>
                    </a:lnTo>
                    <a:lnTo>
                      <a:pt x="96" y="68"/>
                    </a:lnTo>
                    <a:lnTo>
                      <a:pt x="96" y="474"/>
                    </a:lnTo>
                    <a:lnTo>
                      <a:pt x="0" y="474"/>
                    </a:lnTo>
                    <a:lnTo>
                      <a:pt x="0" y="0"/>
                    </a:lnTo>
                    <a:lnTo>
                      <a:pt x="6" y="0"/>
                    </a:lnTo>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grpSp>
        <p:grpSp>
          <p:nvGrpSpPr>
            <p:cNvPr id="353" name="Group 198"/>
            <p:cNvGrpSpPr/>
            <p:nvPr/>
          </p:nvGrpSpPr>
          <p:grpSpPr>
            <a:xfrm>
              <a:off x="4234477" y="2181412"/>
              <a:ext cx="502281" cy="548163"/>
              <a:chOff x="2505075" y="2108200"/>
              <a:chExt cx="330200" cy="360363"/>
            </a:xfrm>
            <a:solidFill>
              <a:schemeClr val="accent1"/>
            </a:solidFill>
          </p:grpSpPr>
          <p:sp>
            <p:nvSpPr>
              <p:cNvPr id="362" name="Freeform 44"/>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63" name="Freeform 45"/>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354" name="Rectangle 353"/>
            <p:cNvSpPr/>
            <p:nvPr/>
          </p:nvSpPr>
          <p:spPr>
            <a:xfrm>
              <a:off x="4166083" y="2103309"/>
              <a:ext cx="639069" cy="865592"/>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grpSp>
      <p:grpSp>
        <p:nvGrpSpPr>
          <p:cNvPr id="371" name="Group 225"/>
          <p:cNvGrpSpPr/>
          <p:nvPr/>
        </p:nvGrpSpPr>
        <p:grpSpPr>
          <a:xfrm>
            <a:off x="8731096" y="3947349"/>
            <a:ext cx="455556" cy="617031"/>
            <a:chOff x="4166083" y="2103309"/>
            <a:chExt cx="639069" cy="865592"/>
          </a:xfrm>
        </p:grpSpPr>
        <p:grpSp>
          <p:nvGrpSpPr>
            <p:cNvPr id="372" name="Group 325"/>
            <p:cNvGrpSpPr/>
            <p:nvPr/>
          </p:nvGrpSpPr>
          <p:grpSpPr>
            <a:xfrm>
              <a:off x="4402163" y="2815652"/>
              <a:ext cx="166908" cy="74181"/>
              <a:chOff x="6443663" y="1368425"/>
              <a:chExt cx="385762" cy="171450"/>
            </a:xfrm>
            <a:solidFill>
              <a:schemeClr val="accent1"/>
            </a:solidFill>
          </p:grpSpPr>
          <p:sp>
            <p:nvSpPr>
              <p:cNvPr id="383" name="Freeform 3"/>
              <p:cNvSpPr>
                <a:spLocks noChangeArrowheads="1"/>
              </p:cNvSpPr>
              <p:nvPr/>
            </p:nvSpPr>
            <p:spPr bwMode="auto">
              <a:xfrm>
                <a:off x="6443663" y="1368425"/>
                <a:ext cx="166687" cy="169863"/>
              </a:xfrm>
              <a:custGeom>
                <a:avLst/>
                <a:gdLst>
                  <a:gd name="T0" fmla="*/ 113 w 461"/>
                  <a:gd name="T1" fmla="*/ 0 h 473"/>
                  <a:gd name="T2" fmla="*/ 237 w 461"/>
                  <a:gd name="T3" fmla="*/ 370 h 473"/>
                  <a:gd name="T4" fmla="*/ 361 w 461"/>
                  <a:gd name="T5" fmla="*/ 0 h 473"/>
                  <a:gd name="T6" fmla="*/ 460 w 461"/>
                  <a:gd name="T7" fmla="*/ 0 h 473"/>
                  <a:gd name="T8" fmla="*/ 285 w 461"/>
                  <a:gd name="T9" fmla="*/ 472 h 473"/>
                  <a:gd name="T10" fmla="*/ 175 w 461"/>
                  <a:gd name="T11" fmla="*/ 472 h 473"/>
                  <a:gd name="T12" fmla="*/ 0 w 461"/>
                  <a:gd name="T13" fmla="*/ 0 h 473"/>
                  <a:gd name="T14" fmla="*/ 113 w 461"/>
                  <a:gd name="T15" fmla="*/ 0 h 4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1" h="473">
                    <a:moveTo>
                      <a:pt x="113" y="0"/>
                    </a:moveTo>
                    <a:lnTo>
                      <a:pt x="237" y="370"/>
                    </a:lnTo>
                    <a:lnTo>
                      <a:pt x="361" y="0"/>
                    </a:lnTo>
                    <a:lnTo>
                      <a:pt x="460" y="0"/>
                    </a:lnTo>
                    <a:lnTo>
                      <a:pt x="285" y="472"/>
                    </a:lnTo>
                    <a:lnTo>
                      <a:pt x="175" y="472"/>
                    </a:lnTo>
                    <a:lnTo>
                      <a:pt x="0" y="0"/>
                    </a:lnTo>
                    <a:lnTo>
                      <a:pt x="113" y="0"/>
                    </a:lnTo>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384" name="Freeform 4"/>
              <p:cNvSpPr>
                <a:spLocks noChangeArrowheads="1"/>
              </p:cNvSpPr>
              <p:nvPr/>
            </p:nvSpPr>
            <p:spPr bwMode="auto">
              <a:xfrm>
                <a:off x="6635750" y="1368425"/>
                <a:ext cx="193675" cy="171450"/>
              </a:xfrm>
              <a:custGeom>
                <a:avLst/>
                <a:gdLst>
                  <a:gd name="T0" fmla="*/ 6 w 540"/>
                  <a:gd name="T1" fmla="*/ 0 h 475"/>
                  <a:gd name="T2" fmla="*/ 173 w 540"/>
                  <a:gd name="T3" fmla="*/ 0 h 475"/>
                  <a:gd name="T4" fmla="*/ 271 w 540"/>
                  <a:gd name="T5" fmla="*/ 345 h 475"/>
                  <a:gd name="T6" fmla="*/ 379 w 540"/>
                  <a:gd name="T7" fmla="*/ 0 h 475"/>
                  <a:gd name="T8" fmla="*/ 539 w 540"/>
                  <a:gd name="T9" fmla="*/ 0 h 475"/>
                  <a:gd name="T10" fmla="*/ 539 w 540"/>
                  <a:gd name="T11" fmla="*/ 474 h 475"/>
                  <a:gd name="T12" fmla="*/ 438 w 540"/>
                  <a:gd name="T13" fmla="*/ 474 h 475"/>
                  <a:gd name="T14" fmla="*/ 438 w 540"/>
                  <a:gd name="T15" fmla="*/ 68 h 475"/>
                  <a:gd name="T16" fmla="*/ 308 w 540"/>
                  <a:gd name="T17" fmla="*/ 474 h 475"/>
                  <a:gd name="T18" fmla="*/ 223 w 540"/>
                  <a:gd name="T19" fmla="*/ 474 h 475"/>
                  <a:gd name="T20" fmla="*/ 96 w 540"/>
                  <a:gd name="T21" fmla="*/ 68 h 475"/>
                  <a:gd name="T22" fmla="*/ 96 w 540"/>
                  <a:gd name="T23" fmla="*/ 474 h 475"/>
                  <a:gd name="T24" fmla="*/ 0 w 540"/>
                  <a:gd name="T25" fmla="*/ 474 h 475"/>
                  <a:gd name="T26" fmla="*/ 0 w 540"/>
                  <a:gd name="T27" fmla="*/ 0 h 475"/>
                  <a:gd name="T28" fmla="*/ 6 w 540"/>
                  <a:gd name="T29" fmla="*/ 0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40" h="475">
                    <a:moveTo>
                      <a:pt x="6" y="0"/>
                    </a:moveTo>
                    <a:lnTo>
                      <a:pt x="173" y="0"/>
                    </a:lnTo>
                    <a:lnTo>
                      <a:pt x="271" y="345"/>
                    </a:lnTo>
                    <a:lnTo>
                      <a:pt x="379" y="0"/>
                    </a:lnTo>
                    <a:lnTo>
                      <a:pt x="539" y="0"/>
                    </a:lnTo>
                    <a:lnTo>
                      <a:pt x="539" y="474"/>
                    </a:lnTo>
                    <a:lnTo>
                      <a:pt x="438" y="474"/>
                    </a:lnTo>
                    <a:lnTo>
                      <a:pt x="438" y="68"/>
                    </a:lnTo>
                    <a:lnTo>
                      <a:pt x="308" y="474"/>
                    </a:lnTo>
                    <a:lnTo>
                      <a:pt x="223" y="474"/>
                    </a:lnTo>
                    <a:lnTo>
                      <a:pt x="96" y="68"/>
                    </a:lnTo>
                    <a:lnTo>
                      <a:pt x="96" y="474"/>
                    </a:lnTo>
                    <a:lnTo>
                      <a:pt x="0" y="474"/>
                    </a:lnTo>
                    <a:lnTo>
                      <a:pt x="0" y="0"/>
                    </a:lnTo>
                    <a:lnTo>
                      <a:pt x="6" y="0"/>
                    </a:lnTo>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grpSp>
        <p:grpSp>
          <p:nvGrpSpPr>
            <p:cNvPr id="379" name="Group 198"/>
            <p:cNvGrpSpPr/>
            <p:nvPr/>
          </p:nvGrpSpPr>
          <p:grpSpPr>
            <a:xfrm>
              <a:off x="4234477" y="2181412"/>
              <a:ext cx="502281" cy="548163"/>
              <a:chOff x="2505075" y="2108200"/>
              <a:chExt cx="330200" cy="360363"/>
            </a:xfrm>
            <a:solidFill>
              <a:schemeClr val="accent1"/>
            </a:solidFill>
          </p:grpSpPr>
          <p:sp>
            <p:nvSpPr>
              <p:cNvPr id="381" name="Freeform 44"/>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82" name="Freeform 45"/>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380" name="Rectangle 379"/>
            <p:cNvSpPr/>
            <p:nvPr/>
          </p:nvSpPr>
          <p:spPr>
            <a:xfrm>
              <a:off x="4166083" y="2103309"/>
              <a:ext cx="639069" cy="865592"/>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grpSp>
      <p:sp>
        <p:nvSpPr>
          <p:cNvPr id="385" name="Rectangle 384"/>
          <p:cNvSpPr/>
          <p:nvPr/>
        </p:nvSpPr>
        <p:spPr>
          <a:xfrm>
            <a:off x="8923021" y="4451795"/>
            <a:ext cx="556259" cy="341632"/>
          </a:xfrm>
          <a:prstGeom prst="rect">
            <a:avLst/>
          </a:prstGeom>
        </p:spPr>
        <p:txBody>
          <a:bodyPr wrap="square">
            <a:spAutoFit/>
          </a:bodyPr>
          <a:lstStyle/>
          <a:p>
            <a:pPr lvl="0">
              <a:lnSpc>
                <a:spcPct val="90000"/>
              </a:lnSpc>
            </a:pPr>
            <a:r>
              <a:rPr lang="en-US" sz="900" dirty="0">
                <a:solidFill>
                  <a:srgbClr val="FF7700"/>
                </a:solidFill>
              </a:rPr>
              <a:t>Private</a:t>
            </a:r>
          </a:p>
          <a:p>
            <a:pPr lvl="0">
              <a:lnSpc>
                <a:spcPct val="90000"/>
              </a:lnSpc>
            </a:pPr>
            <a:r>
              <a:rPr lang="en-US" sz="900" dirty="0">
                <a:solidFill>
                  <a:srgbClr val="FF7700"/>
                </a:solidFill>
              </a:rPr>
              <a:t>Subnet</a:t>
            </a:r>
          </a:p>
        </p:txBody>
      </p:sp>
      <p:grpSp>
        <p:nvGrpSpPr>
          <p:cNvPr id="387" name="Group 280"/>
          <p:cNvGrpSpPr/>
          <p:nvPr/>
        </p:nvGrpSpPr>
        <p:grpSpPr>
          <a:xfrm>
            <a:off x="7475220" y="4228599"/>
            <a:ext cx="406581" cy="450082"/>
            <a:chOff x="4174173" y="2103309"/>
            <a:chExt cx="682132" cy="755114"/>
          </a:xfrm>
          <a:solidFill>
            <a:schemeClr val="bg1"/>
          </a:solidFill>
        </p:grpSpPr>
        <p:grpSp>
          <p:nvGrpSpPr>
            <p:cNvPr id="388" name="Group 75"/>
            <p:cNvGrpSpPr/>
            <p:nvPr/>
          </p:nvGrpSpPr>
          <p:grpSpPr>
            <a:xfrm>
              <a:off x="4235958" y="2181409"/>
              <a:ext cx="620347" cy="677014"/>
              <a:chOff x="2505074" y="2108199"/>
              <a:chExt cx="407817" cy="445070"/>
            </a:xfrm>
            <a:grpFill/>
          </p:grpSpPr>
          <p:sp>
            <p:nvSpPr>
              <p:cNvPr id="391" name="Freeform 44"/>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09" name="Freeform 45"/>
              <p:cNvSpPr>
                <a:spLocks noChangeArrowheads="1"/>
              </p:cNvSpPr>
              <p:nvPr/>
            </p:nvSpPr>
            <p:spPr bwMode="auto">
              <a:xfrm>
                <a:off x="2505074" y="2108199"/>
                <a:ext cx="407817" cy="445070"/>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389" name="Rectangle 388"/>
            <p:cNvSpPr/>
            <p:nvPr/>
          </p:nvSpPr>
          <p:spPr>
            <a:xfrm>
              <a:off x="4174173" y="2103309"/>
              <a:ext cx="639069" cy="695710"/>
            </a:xfrm>
            <a:prstGeom prst="rect">
              <a:avLst/>
            </a:prstGeom>
            <a:grp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grpSp>
      <p:sp>
        <p:nvSpPr>
          <p:cNvPr id="440" name="TextBox 439"/>
          <p:cNvSpPr txBox="1"/>
          <p:nvPr/>
        </p:nvSpPr>
        <p:spPr>
          <a:xfrm>
            <a:off x="7224791" y="3960597"/>
            <a:ext cx="680872" cy="319475"/>
          </a:xfrm>
          <a:prstGeom prst="rect">
            <a:avLst/>
          </a:prstGeom>
          <a:noFill/>
        </p:spPr>
        <p:txBody>
          <a:bodyPr wrap="none" lIns="0" tIns="0" rIns="0" bIns="0" rtlCol="0" anchor="t">
            <a:noAutofit/>
          </a:bodyPr>
          <a:lstStyle/>
          <a:p>
            <a:pPr algn="r">
              <a:lnSpc>
                <a:spcPct val="90000"/>
              </a:lnSpc>
            </a:pPr>
            <a:r>
              <a:rPr lang="en-US" sz="900" b="1" dirty="0">
                <a:solidFill>
                  <a:srgbClr val="5F5F5F"/>
                </a:solidFill>
              </a:rPr>
              <a:t>Siebel </a:t>
            </a:r>
          </a:p>
          <a:p>
            <a:pPr algn="r">
              <a:lnSpc>
                <a:spcPct val="90000"/>
              </a:lnSpc>
            </a:pPr>
            <a:r>
              <a:rPr lang="en-US" sz="900" b="1" dirty="0">
                <a:solidFill>
                  <a:srgbClr val="5F5F5F"/>
                </a:solidFill>
              </a:rPr>
              <a:t>GW &amp;SM </a:t>
            </a:r>
          </a:p>
        </p:txBody>
      </p:sp>
      <p:cxnSp>
        <p:nvCxnSpPr>
          <p:cNvPr id="253" name="Straight Arrow Connector 252"/>
          <p:cNvCxnSpPr/>
          <p:nvPr/>
        </p:nvCxnSpPr>
        <p:spPr bwMode="auto">
          <a:xfrm>
            <a:off x="8699942" y="4716780"/>
            <a:ext cx="1" cy="461191"/>
          </a:xfrm>
          <a:prstGeom prst="straightConnector1">
            <a:avLst/>
          </a:prstGeom>
          <a:solidFill>
            <a:srgbClr val="00B8FF"/>
          </a:solidFill>
          <a:ln w="12700" cap="flat" cmpd="sng" algn="ctr">
            <a:solidFill>
              <a:srgbClr val="5F5F5F"/>
            </a:solidFill>
            <a:prstDash val="solid"/>
            <a:round/>
            <a:headEnd type="oval" w="sm" len="sm"/>
            <a:tailEnd type="oval" w="sm" len="sm"/>
          </a:ln>
          <a:effectLst/>
          <a:extLs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chemeClr val="bg2">
                      <a:alpha val="74998"/>
                    </a:schemeClr>
                  </a:outerShdw>
                </a:effectLst>
              </a14:hiddenEffects>
            </a:ext>
          </a:extLst>
        </p:spPr>
      </p:cxnSp>
      <p:cxnSp>
        <p:nvCxnSpPr>
          <p:cNvPr id="449" name="Straight Arrow Connector 448"/>
          <p:cNvCxnSpPr/>
          <p:nvPr/>
        </p:nvCxnSpPr>
        <p:spPr bwMode="auto">
          <a:xfrm>
            <a:off x="8699942" y="3718560"/>
            <a:ext cx="1" cy="461191"/>
          </a:xfrm>
          <a:prstGeom prst="straightConnector1">
            <a:avLst/>
          </a:prstGeom>
          <a:solidFill>
            <a:srgbClr val="00B8FF"/>
          </a:solidFill>
          <a:ln w="12700" cap="flat" cmpd="sng" algn="ctr">
            <a:solidFill>
              <a:srgbClr val="5F5F5F"/>
            </a:solidFill>
            <a:prstDash val="solid"/>
            <a:round/>
            <a:headEnd type="oval" w="sm" len="sm"/>
            <a:tailEnd type="oval" w="sm" len="sm"/>
          </a:ln>
          <a:effectLst/>
          <a:extLs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chemeClr val="bg2">
                      <a:alpha val="74998"/>
                    </a:schemeClr>
                  </a:outerShdw>
                </a:effectLst>
              </a14:hiddenEffects>
            </a:ext>
          </a:extLst>
        </p:spPr>
      </p:cxnSp>
      <p:sp>
        <p:nvSpPr>
          <p:cNvPr id="441" name="Rectangle 440"/>
          <p:cNvSpPr/>
          <p:nvPr/>
        </p:nvSpPr>
        <p:spPr>
          <a:xfrm>
            <a:off x="8077281" y="2979420"/>
            <a:ext cx="1310559" cy="824801"/>
          </a:xfrm>
          <a:prstGeom prst="rect">
            <a:avLst/>
          </a:prstGeom>
          <a:noFill/>
          <a:ln w="19050">
            <a:solidFill>
              <a:schemeClr val="accent3"/>
            </a:solidFill>
            <a:prstDash val="sysDash"/>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lvl="0">
              <a:lnSpc>
                <a:spcPct val="90000"/>
              </a:lnSpc>
            </a:pPr>
            <a:r>
              <a:rPr lang="en-US" sz="900" dirty="0">
                <a:solidFill>
                  <a:srgbClr val="FF7700"/>
                </a:solidFill>
              </a:rPr>
              <a:t>Private </a:t>
            </a:r>
          </a:p>
          <a:p>
            <a:pPr lvl="0">
              <a:lnSpc>
                <a:spcPct val="90000"/>
              </a:lnSpc>
            </a:pPr>
            <a:r>
              <a:rPr lang="en-US" sz="900" dirty="0">
                <a:solidFill>
                  <a:srgbClr val="FF7700"/>
                </a:solidFill>
              </a:rPr>
              <a:t>Subnet</a:t>
            </a:r>
          </a:p>
        </p:txBody>
      </p:sp>
      <p:sp>
        <p:nvSpPr>
          <p:cNvPr id="442" name="TextBox 441"/>
          <p:cNvSpPr txBox="1"/>
          <p:nvPr/>
        </p:nvSpPr>
        <p:spPr>
          <a:xfrm>
            <a:off x="9014459" y="3000477"/>
            <a:ext cx="339003" cy="177063"/>
          </a:xfrm>
          <a:prstGeom prst="rect">
            <a:avLst/>
          </a:prstGeom>
          <a:noFill/>
        </p:spPr>
        <p:txBody>
          <a:bodyPr wrap="none" lIns="0" tIns="0" rIns="0" bIns="0" rtlCol="0" anchor="t">
            <a:noAutofit/>
          </a:bodyPr>
          <a:lstStyle/>
          <a:p>
            <a:pPr algn="r">
              <a:lnSpc>
                <a:spcPct val="90000"/>
              </a:lnSpc>
            </a:pPr>
            <a:r>
              <a:rPr lang="en-US" sz="900" b="1" dirty="0">
                <a:solidFill>
                  <a:srgbClr val="5F5F5F"/>
                </a:solidFill>
              </a:rPr>
              <a:t>HTML</a:t>
            </a:r>
          </a:p>
          <a:p>
            <a:pPr algn="r">
              <a:lnSpc>
                <a:spcPct val="90000"/>
              </a:lnSpc>
            </a:pPr>
            <a:r>
              <a:rPr lang="en-US" sz="900" b="1" dirty="0">
                <a:solidFill>
                  <a:srgbClr val="5F5F5F"/>
                </a:solidFill>
              </a:rPr>
              <a:t>(SWSE)</a:t>
            </a:r>
          </a:p>
          <a:p>
            <a:pPr algn="r">
              <a:lnSpc>
                <a:spcPct val="90000"/>
              </a:lnSpc>
            </a:pPr>
            <a:endParaRPr lang="en-US" sz="900" b="1" dirty="0">
              <a:solidFill>
                <a:srgbClr val="5F5F5F"/>
              </a:solidFill>
            </a:endParaRPr>
          </a:p>
        </p:txBody>
      </p:sp>
      <p:grpSp>
        <p:nvGrpSpPr>
          <p:cNvPr id="443" name="Group 225"/>
          <p:cNvGrpSpPr/>
          <p:nvPr/>
        </p:nvGrpSpPr>
        <p:grpSpPr>
          <a:xfrm>
            <a:off x="8243416" y="3208209"/>
            <a:ext cx="455556" cy="617031"/>
            <a:chOff x="4166083" y="2103309"/>
            <a:chExt cx="639069" cy="865592"/>
          </a:xfrm>
        </p:grpSpPr>
        <p:grpSp>
          <p:nvGrpSpPr>
            <p:cNvPr id="444" name="Group 325"/>
            <p:cNvGrpSpPr/>
            <p:nvPr/>
          </p:nvGrpSpPr>
          <p:grpSpPr>
            <a:xfrm>
              <a:off x="4402163" y="2815652"/>
              <a:ext cx="166908" cy="74181"/>
              <a:chOff x="6443663" y="1368425"/>
              <a:chExt cx="385762" cy="171450"/>
            </a:xfrm>
            <a:solidFill>
              <a:schemeClr val="accent1"/>
            </a:solidFill>
          </p:grpSpPr>
          <p:sp>
            <p:nvSpPr>
              <p:cNvPr id="451" name="Freeform 3"/>
              <p:cNvSpPr>
                <a:spLocks noChangeArrowheads="1"/>
              </p:cNvSpPr>
              <p:nvPr/>
            </p:nvSpPr>
            <p:spPr bwMode="auto">
              <a:xfrm>
                <a:off x="6443663" y="1368425"/>
                <a:ext cx="166687" cy="169863"/>
              </a:xfrm>
              <a:custGeom>
                <a:avLst/>
                <a:gdLst>
                  <a:gd name="T0" fmla="*/ 113 w 461"/>
                  <a:gd name="T1" fmla="*/ 0 h 473"/>
                  <a:gd name="T2" fmla="*/ 237 w 461"/>
                  <a:gd name="T3" fmla="*/ 370 h 473"/>
                  <a:gd name="T4" fmla="*/ 361 w 461"/>
                  <a:gd name="T5" fmla="*/ 0 h 473"/>
                  <a:gd name="T6" fmla="*/ 460 w 461"/>
                  <a:gd name="T7" fmla="*/ 0 h 473"/>
                  <a:gd name="T8" fmla="*/ 285 w 461"/>
                  <a:gd name="T9" fmla="*/ 472 h 473"/>
                  <a:gd name="T10" fmla="*/ 175 w 461"/>
                  <a:gd name="T11" fmla="*/ 472 h 473"/>
                  <a:gd name="T12" fmla="*/ 0 w 461"/>
                  <a:gd name="T13" fmla="*/ 0 h 473"/>
                  <a:gd name="T14" fmla="*/ 113 w 461"/>
                  <a:gd name="T15" fmla="*/ 0 h 4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1" h="473">
                    <a:moveTo>
                      <a:pt x="113" y="0"/>
                    </a:moveTo>
                    <a:lnTo>
                      <a:pt x="237" y="370"/>
                    </a:lnTo>
                    <a:lnTo>
                      <a:pt x="361" y="0"/>
                    </a:lnTo>
                    <a:lnTo>
                      <a:pt x="460" y="0"/>
                    </a:lnTo>
                    <a:lnTo>
                      <a:pt x="285" y="472"/>
                    </a:lnTo>
                    <a:lnTo>
                      <a:pt x="175" y="472"/>
                    </a:lnTo>
                    <a:lnTo>
                      <a:pt x="0" y="0"/>
                    </a:lnTo>
                    <a:lnTo>
                      <a:pt x="113" y="0"/>
                    </a:lnTo>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452" name="Freeform 4"/>
              <p:cNvSpPr>
                <a:spLocks noChangeArrowheads="1"/>
              </p:cNvSpPr>
              <p:nvPr/>
            </p:nvSpPr>
            <p:spPr bwMode="auto">
              <a:xfrm>
                <a:off x="6635750" y="1368425"/>
                <a:ext cx="193675" cy="171450"/>
              </a:xfrm>
              <a:custGeom>
                <a:avLst/>
                <a:gdLst>
                  <a:gd name="T0" fmla="*/ 6 w 540"/>
                  <a:gd name="T1" fmla="*/ 0 h 475"/>
                  <a:gd name="T2" fmla="*/ 173 w 540"/>
                  <a:gd name="T3" fmla="*/ 0 h 475"/>
                  <a:gd name="T4" fmla="*/ 271 w 540"/>
                  <a:gd name="T5" fmla="*/ 345 h 475"/>
                  <a:gd name="T6" fmla="*/ 379 w 540"/>
                  <a:gd name="T7" fmla="*/ 0 h 475"/>
                  <a:gd name="T8" fmla="*/ 539 w 540"/>
                  <a:gd name="T9" fmla="*/ 0 h 475"/>
                  <a:gd name="T10" fmla="*/ 539 w 540"/>
                  <a:gd name="T11" fmla="*/ 474 h 475"/>
                  <a:gd name="T12" fmla="*/ 438 w 540"/>
                  <a:gd name="T13" fmla="*/ 474 h 475"/>
                  <a:gd name="T14" fmla="*/ 438 w 540"/>
                  <a:gd name="T15" fmla="*/ 68 h 475"/>
                  <a:gd name="T16" fmla="*/ 308 w 540"/>
                  <a:gd name="T17" fmla="*/ 474 h 475"/>
                  <a:gd name="T18" fmla="*/ 223 w 540"/>
                  <a:gd name="T19" fmla="*/ 474 h 475"/>
                  <a:gd name="T20" fmla="*/ 96 w 540"/>
                  <a:gd name="T21" fmla="*/ 68 h 475"/>
                  <a:gd name="T22" fmla="*/ 96 w 540"/>
                  <a:gd name="T23" fmla="*/ 474 h 475"/>
                  <a:gd name="T24" fmla="*/ 0 w 540"/>
                  <a:gd name="T25" fmla="*/ 474 h 475"/>
                  <a:gd name="T26" fmla="*/ 0 w 540"/>
                  <a:gd name="T27" fmla="*/ 0 h 475"/>
                  <a:gd name="T28" fmla="*/ 6 w 540"/>
                  <a:gd name="T29" fmla="*/ 0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40" h="475">
                    <a:moveTo>
                      <a:pt x="6" y="0"/>
                    </a:moveTo>
                    <a:lnTo>
                      <a:pt x="173" y="0"/>
                    </a:lnTo>
                    <a:lnTo>
                      <a:pt x="271" y="345"/>
                    </a:lnTo>
                    <a:lnTo>
                      <a:pt x="379" y="0"/>
                    </a:lnTo>
                    <a:lnTo>
                      <a:pt x="539" y="0"/>
                    </a:lnTo>
                    <a:lnTo>
                      <a:pt x="539" y="474"/>
                    </a:lnTo>
                    <a:lnTo>
                      <a:pt x="438" y="474"/>
                    </a:lnTo>
                    <a:lnTo>
                      <a:pt x="438" y="68"/>
                    </a:lnTo>
                    <a:lnTo>
                      <a:pt x="308" y="474"/>
                    </a:lnTo>
                    <a:lnTo>
                      <a:pt x="223" y="474"/>
                    </a:lnTo>
                    <a:lnTo>
                      <a:pt x="96" y="68"/>
                    </a:lnTo>
                    <a:lnTo>
                      <a:pt x="96" y="474"/>
                    </a:lnTo>
                    <a:lnTo>
                      <a:pt x="0" y="474"/>
                    </a:lnTo>
                    <a:lnTo>
                      <a:pt x="0" y="0"/>
                    </a:lnTo>
                    <a:lnTo>
                      <a:pt x="6" y="0"/>
                    </a:lnTo>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grpSp>
        <p:grpSp>
          <p:nvGrpSpPr>
            <p:cNvPr id="445" name="Group 198"/>
            <p:cNvGrpSpPr/>
            <p:nvPr/>
          </p:nvGrpSpPr>
          <p:grpSpPr>
            <a:xfrm>
              <a:off x="4234477" y="2181412"/>
              <a:ext cx="502281" cy="548163"/>
              <a:chOff x="2505075" y="2108200"/>
              <a:chExt cx="330200" cy="360363"/>
            </a:xfrm>
            <a:solidFill>
              <a:schemeClr val="accent1"/>
            </a:solidFill>
          </p:grpSpPr>
          <p:sp>
            <p:nvSpPr>
              <p:cNvPr id="447" name="Freeform 44"/>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50" name="Freeform 45"/>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446" name="Rectangle 445"/>
            <p:cNvSpPr/>
            <p:nvPr/>
          </p:nvSpPr>
          <p:spPr>
            <a:xfrm>
              <a:off x="4166083" y="2103309"/>
              <a:ext cx="639069" cy="865592"/>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grpSp>
      <p:grpSp>
        <p:nvGrpSpPr>
          <p:cNvPr id="453" name="Group 225"/>
          <p:cNvGrpSpPr/>
          <p:nvPr/>
        </p:nvGrpSpPr>
        <p:grpSpPr>
          <a:xfrm>
            <a:off x="8776816" y="3208209"/>
            <a:ext cx="455556" cy="617031"/>
            <a:chOff x="4166083" y="2103309"/>
            <a:chExt cx="639069" cy="865592"/>
          </a:xfrm>
        </p:grpSpPr>
        <p:grpSp>
          <p:nvGrpSpPr>
            <p:cNvPr id="454" name="Group 325"/>
            <p:cNvGrpSpPr/>
            <p:nvPr/>
          </p:nvGrpSpPr>
          <p:grpSpPr>
            <a:xfrm>
              <a:off x="4402163" y="2815652"/>
              <a:ext cx="166908" cy="74181"/>
              <a:chOff x="6443663" y="1368425"/>
              <a:chExt cx="385762" cy="171450"/>
            </a:xfrm>
            <a:solidFill>
              <a:schemeClr val="accent1"/>
            </a:solidFill>
          </p:grpSpPr>
          <p:sp>
            <p:nvSpPr>
              <p:cNvPr id="459" name="Freeform 3"/>
              <p:cNvSpPr>
                <a:spLocks noChangeArrowheads="1"/>
              </p:cNvSpPr>
              <p:nvPr/>
            </p:nvSpPr>
            <p:spPr bwMode="auto">
              <a:xfrm>
                <a:off x="6443663" y="1368425"/>
                <a:ext cx="166687" cy="169863"/>
              </a:xfrm>
              <a:custGeom>
                <a:avLst/>
                <a:gdLst>
                  <a:gd name="T0" fmla="*/ 113 w 461"/>
                  <a:gd name="T1" fmla="*/ 0 h 473"/>
                  <a:gd name="T2" fmla="*/ 237 w 461"/>
                  <a:gd name="T3" fmla="*/ 370 h 473"/>
                  <a:gd name="T4" fmla="*/ 361 w 461"/>
                  <a:gd name="T5" fmla="*/ 0 h 473"/>
                  <a:gd name="T6" fmla="*/ 460 w 461"/>
                  <a:gd name="T7" fmla="*/ 0 h 473"/>
                  <a:gd name="T8" fmla="*/ 285 w 461"/>
                  <a:gd name="T9" fmla="*/ 472 h 473"/>
                  <a:gd name="T10" fmla="*/ 175 w 461"/>
                  <a:gd name="T11" fmla="*/ 472 h 473"/>
                  <a:gd name="T12" fmla="*/ 0 w 461"/>
                  <a:gd name="T13" fmla="*/ 0 h 473"/>
                  <a:gd name="T14" fmla="*/ 113 w 461"/>
                  <a:gd name="T15" fmla="*/ 0 h 4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1" h="473">
                    <a:moveTo>
                      <a:pt x="113" y="0"/>
                    </a:moveTo>
                    <a:lnTo>
                      <a:pt x="237" y="370"/>
                    </a:lnTo>
                    <a:lnTo>
                      <a:pt x="361" y="0"/>
                    </a:lnTo>
                    <a:lnTo>
                      <a:pt x="460" y="0"/>
                    </a:lnTo>
                    <a:lnTo>
                      <a:pt x="285" y="472"/>
                    </a:lnTo>
                    <a:lnTo>
                      <a:pt x="175" y="472"/>
                    </a:lnTo>
                    <a:lnTo>
                      <a:pt x="0" y="0"/>
                    </a:lnTo>
                    <a:lnTo>
                      <a:pt x="113" y="0"/>
                    </a:lnTo>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460" name="Freeform 4"/>
              <p:cNvSpPr>
                <a:spLocks noChangeArrowheads="1"/>
              </p:cNvSpPr>
              <p:nvPr/>
            </p:nvSpPr>
            <p:spPr bwMode="auto">
              <a:xfrm>
                <a:off x="6635750" y="1368425"/>
                <a:ext cx="193675" cy="171450"/>
              </a:xfrm>
              <a:custGeom>
                <a:avLst/>
                <a:gdLst>
                  <a:gd name="T0" fmla="*/ 6 w 540"/>
                  <a:gd name="T1" fmla="*/ 0 h 475"/>
                  <a:gd name="T2" fmla="*/ 173 w 540"/>
                  <a:gd name="T3" fmla="*/ 0 h 475"/>
                  <a:gd name="T4" fmla="*/ 271 w 540"/>
                  <a:gd name="T5" fmla="*/ 345 h 475"/>
                  <a:gd name="T6" fmla="*/ 379 w 540"/>
                  <a:gd name="T7" fmla="*/ 0 h 475"/>
                  <a:gd name="T8" fmla="*/ 539 w 540"/>
                  <a:gd name="T9" fmla="*/ 0 h 475"/>
                  <a:gd name="T10" fmla="*/ 539 w 540"/>
                  <a:gd name="T11" fmla="*/ 474 h 475"/>
                  <a:gd name="T12" fmla="*/ 438 w 540"/>
                  <a:gd name="T13" fmla="*/ 474 h 475"/>
                  <a:gd name="T14" fmla="*/ 438 w 540"/>
                  <a:gd name="T15" fmla="*/ 68 h 475"/>
                  <a:gd name="T16" fmla="*/ 308 w 540"/>
                  <a:gd name="T17" fmla="*/ 474 h 475"/>
                  <a:gd name="T18" fmla="*/ 223 w 540"/>
                  <a:gd name="T19" fmla="*/ 474 h 475"/>
                  <a:gd name="T20" fmla="*/ 96 w 540"/>
                  <a:gd name="T21" fmla="*/ 68 h 475"/>
                  <a:gd name="T22" fmla="*/ 96 w 540"/>
                  <a:gd name="T23" fmla="*/ 474 h 475"/>
                  <a:gd name="T24" fmla="*/ 0 w 540"/>
                  <a:gd name="T25" fmla="*/ 474 h 475"/>
                  <a:gd name="T26" fmla="*/ 0 w 540"/>
                  <a:gd name="T27" fmla="*/ 0 h 475"/>
                  <a:gd name="T28" fmla="*/ 6 w 540"/>
                  <a:gd name="T29" fmla="*/ 0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40" h="475">
                    <a:moveTo>
                      <a:pt x="6" y="0"/>
                    </a:moveTo>
                    <a:lnTo>
                      <a:pt x="173" y="0"/>
                    </a:lnTo>
                    <a:lnTo>
                      <a:pt x="271" y="345"/>
                    </a:lnTo>
                    <a:lnTo>
                      <a:pt x="379" y="0"/>
                    </a:lnTo>
                    <a:lnTo>
                      <a:pt x="539" y="0"/>
                    </a:lnTo>
                    <a:lnTo>
                      <a:pt x="539" y="474"/>
                    </a:lnTo>
                    <a:lnTo>
                      <a:pt x="438" y="474"/>
                    </a:lnTo>
                    <a:lnTo>
                      <a:pt x="438" y="68"/>
                    </a:lnTo>
                    <a:lnTo>
                      <a:pt x="308" y="474"/>
                    </a:lnTo>
                    <a:lnTo>
                      <a:pt x="223" y="474"/>
                    </a:lnTo>
                    <a:lnTo>
                      <a:pt x="96" y="68"/>
                    </a:lnTo>
                    <a:lnTo>
                      <a:pt x="96" y="474"/>
                    </a:lnTo>
                    <a:lnTo>
                      <a:pt x="0" y="474"/>
                    </a:lnTo>
                    <a:lnTo>
                      <a:pt x="0" y="0"/>
                    </a:lnTo>
                    <a:lnTo>
                      <a:pt x="6" y="0"/>
                    </a:lnTo>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grpSp>
        <p:grpSp>
          <p:nvGrpSpPr>
            <p:cNvPr id="455" name="Group 198"/>
            <p:cNvGrpSpPr/>
            <p:nvPr/>
          </p:nvGrpSpPr>
          <p:grpSpPr>
            <a:xfrm>
              <a:off x="4234477" y="2181412"/>
              <a:ext cx="502281" cy="548163"/>
              <a:chOff x="2505075" y="2108200"/>
              <a:chExt cx="330200" cy="360363"/>
            </a:xfrm>
            <a:solidFill>
              <a:schemeClr val="accent1"/>
            </a:solidFill>
          </p:grpSpPr>
          <p:sp>
            <p:nvSpPr>
              <p:cNvPr id="457" name="Freeform 44"/>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58" name="Freeform 45"/>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456" name="Rectangle 455"/>
            <p:cNvSpPr/>
            <p:nvPr/>
          </p:nvSpPr>
          <p:spPr>
            <a:xfrm>
              <a:off x="4166083" y="2103309"/>
              <a:ext cx="639069" cy="865592"/>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grpSp>
      <p:sp>
        <p:nvSpPr>
          <p:cNvPr id="461" name="Rectangle 460"/>
          <p:cNvSpPr/>
          <p:nvPr/>
        </p:nvSpPr>
        <p:spPr>
          <a:xfrm>
            <a:off x="7383780" y="2971800"/>
            <a:ext cx="624840" cy="832421"/>
          </a:xfrm>
          <a:prstGeom prst="rect">
            <a:avLst/>
          </a:prstGeom>
          <a:noFill/>
          <a:ln w="19050">
            <a:solidFill>
              <a:schemeClr val="accent3"/>
            </a:solidFill>
            <a:prstDash val="sysDash"/>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lvl="0">
              <a:lnSpc>
                <a:spcPct val="90000"/>
              </a:lnSpc>
            </a:pPr>
            <a:endParaRPr lang="en-US" sz="900" dirty="0">
              <a:solidFill>
                <a:srgbClr val="FF7700"/>
              </a:solidFill>
            </a:endParaRPr>
          </a:p>
        </p:txBody>
      </p:sp>
      <p:grpSp>
        <p:nvGrpSpPr>
          <p:cNvPr id="462" name="Group 225"/>
          <p:cNvGrpSpPr/>
          <p:nvPr/>
        </p:nvGrpSpPr>
        <p:grpSpPr>
          <a:xfrm>
            <a:off x="7504276" y="3208209"/>
            <a:ext cx="455556" cy="617031"/>
            <a:chOff x="4166083" y="2103309"/>
            <a:chExt cx="639069" cy="865592"/>
          </a:xfrm>
        </p:grpSpPr>
        <p:grpSp>
          <p:nvGrpSpPr>
            <p:cNvPr id="463" name="Group 325"/>
            <p:cNvGrpSpPr/>
            <p:nvPr/>
          </p:nvGrpSpPr>
          <p:grpSpPr>
            <a:xfrm>
              <a:off x="4402163" y="2815652"/>
              <a:ext cx="166908" cy="74181"/>
              <a:chOff x="6443663" y="1368425"/>
              <a:chExt cx="385762" cy="171450"/>
            </a:xfrm>
            <a:solidFill>
              <a:schemeClr val="accent1"/>
            </a:solidFill>
          </p:grpSpPr>
          <p:sp>
            <p:nvSpPr>
              <p:cNvPr id="468" name="Freeform 3"/>
              <p:cNvSpPr>
                <a:spLocks noChangeArrowheads="1"/>
              </p:cNvSpPr>
              <p:nvPr/>
            </p:nvSpPr>
            <p:spPr bwMode="auto">
              <a:xfrm>
                <a:off x="6443663" y="1368425"/>
                <a:ext cx="166687" cy="169863"/>
              </a:xfrm>
              <a:custGeom>
                <a:avLst/>
                <a:gdLst>
                  <a:gd name="T0" fmla="*/ 113 w 461"/>
                  <a:gd name="T1" fmla="*/ 0 h 473"/>
                  <a:gd name="T2" fmla="*/ 237 w 461"/>
                  <a:gd name="T3" fmla="*/ 370 h 473"/>
                  <a:gd name="T4" fmla="*/ 361 w 461"/>
                  <a:gd name="T5" fmla="*/ 0 h 473"/>
                  <a:gd name="T6" fmla="*/ 460 w 461"/>
                  <a:gd name="T7" fmla="*/ 0 h 473"/>
                  <a:gd name="T8" fmla="*/ 285 w 461"/>
                  <a:gd name="T9" fmla="*/ 472 h 473"/>
                  <a:gd name="T10" fmla="*/ 175 w 461"/>
                  <a:gd name="T11" fmla="*/ 472 h 473"/>
                  <a:gd name="T12" fmla="*/ 0 w 461"/>
                  <a:gd name="T13" fmla="*/ 0 h 473"/>
                  <a:gd name="T14" fmla="*/ 113 w 461"/>
                  <a:gd name="T15" fmla="*/ 0 h 4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1" h="473">
                    <a:moveTo>
                      <a:pt x="113" y="0"/>
                    </a:moveTo>
                    <a:lnTo>
                      <a:pt x="237" y="370"/>
                    </a:lnTo>
                    <a:lnTo>
                      <a:pt x="361" y="0"/>
                    </a:lnTo>
                    <a:lnTo>
                      <a:pt x="460" y="0"/>
                    </a:lnTo>
                    <a:lnTo>
                      <a:pt x="285" y="472"/>
                    </a:lnTo>
                    <a:lnTo>
                      <a:pt x="175" y="472"/>
                    </a:lnTo>
                    <a:lnTo>
                      <a:pt x="0" y="0"/>
                    </a:lnTo>
                    <a:lnTo>
                      <a:pt x="113" y="0"/>
                    </a:lnTo>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469" name="Freeform 4"/>
              <p:cNvSpPr>
                <a:spLocks noChangeArrowheads="1"/>
              </p:cNvSpPr>
              <p:nvPr/>
            </p:nvSpPr>
            <p:spPr bwMode="auto">
              <a:xfrm>
                <a:off x="6635750" y="1368425"/>
                <a:ext cx="193675" cy="171450"/>
              </a:xfrm>
              <a:custGeom>
                <a:avLst/>
                <a:gdLst>
                  <a:gd name="T0" fmla="*/ 6 w 540"/>
                  <a:gd name="T1" fmla="*/ 0 h 475"/>
                  <a:gd name="T2" fmla="*/ 173 w 540"/>
                  <a:gd name="T3" fmla="*/ 0 h 475"/>
                  <a:gd name="T4" fmla="*/ 271 w 540"/>
                  <a:gd name="T5" fmla="*/ 345 h 475"/>
                  <a:gd name="T6" fmla="*/ 379 w 540"/>
                  <a:gd name="T7" fmla="*/ 0 h 475"/>
                  <a:gd name="T8" fmla="*/ 539 w 540"/>
                  <a:gd name="T9" fmla="*/ 0 h 475"/>
                  <a:gd name="T10" fmla="*/ 539 w 540"/>
                  <a:gd name="T11" fmla="*/ 474 h 475"/>
                  <a:gd name="T12" fmla="*/ 438 w 540"/>
                  <a:gd name="T13" fmla="*/ 474 h 475"/>
                  <a:gd name="T14" fmla="*/ 438 w 540"/>
                  <a:gd name="T15" fmla="*/ 68 h 475"/>
                  <a:gd name="T16" fmla="*/ 308 w 540"/>
                  <a:gd name="T17" fmla="*/ 474 h 475"/>
                  <a:gd name="T18" fmla="*/ 223 w 540"/>
                  <a:gd name="T19" fmla="*/ 474 h 475"/>
                  <a:gd name="T20" fmla="*/ 96 w 540"/>
                  <a:gd name="T21" fmla="*/ 68 h 475"/>
                  <a:gd name="T22" fmla="*/ 96 w 540"/>
                  <a:gd name="T23" fmla="*/ 474 h 475"/>
                  <a:gd name="T24" fmla="*/ 0 w 540"/>
                  <a:gd name="T25" fmla="*/ 474 h 475"/>
                  <a:gd name="T26" fmla="*/ 0 w 540"/>
                  <a:gd name="T27" fmla="*/ 0 h 475"/>
                  <a:gd name="T28" fmla="*/ 6 w 540"/>
                  <a:gd name="T29" fmla="*/ 0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40" h="475">
                    <a:moveTo>
                      <a:pt x="6" y="0"/>
                    </a:moveTo>
                    <a:lnTo>
                      <a:pt x="173" y="0"/>
                    </a:lnTo>
                    <a:lnTo>
                      <a:pt x="271" y="345"/>
                    </a:lnTo>
                    <a:lnTo>
                      <a:pt x="379" y="0"/>
                    </a:lnTo>
                    <a:lnTo>
                      <a:pt x="539" y="0"/>
                    </a:lnTo>
                    <a:lnTo>
                      <a:pt x="539" y="474"/>
                    </a:lnTo>
                    <a:lnTo>
                      <a:pt x="438" y="474"/>
                    </a:lnTo>
                    <a:lnTo>
                      <a:pt x="438" y="68"/>
                    </a:lnTo>
                    <a:lnTo>
                      <a:pt x="308" y="474"/>
                    </a:lnTo>
                    <a:lnTo>
                      <a:pt x="223" y="474"/>
                    </a:lnTo>
                    <a:lnTo>
                      <a:pt x="96" y="68"/>
                    </a:lnTo>
                    <a:lnTo>
                      <a:pt x="96" y="474"/>
                    </a:lnTo>
                    <a:lnTo>
                      <a:pt x="0" y="474"/>
                    </a:lnTo>
                    <a:lnTo>
                      <a:pt x="0" y="0"/>
                    </a:lnTo>
                    <a:lnTo>
                      <a:pt x="6" y="0"/>
                    </a:lnTo>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grpSp>
        <p:grpSp>
          <p:nvGrpSpPr>
            <p:cNvPr id="464" name="Group 198"/>
            <p:cNvGrpSpPr/>
            <p:nvPr/>
          </p:nvGrpSpPr>
          <p:grpSpPr>
            <a:xfrm>
              <a:off x="4234477" y="2181412"/>
              <a:ext cx="502281" cy="548163"/>
              <a:chOff x="2505075" y="2108200"/>
              <a:chExt cx="330200" cy="360363"/>
            </a:xfrm>
            <a:solidFill>
              <a:schemeClr val="accent1"/>
            </a:solidFill>
          </p:grpSpPr>
          <p:sp>
            <p:nvSpPr>
              <p:cNvPr id="466" name="Freeform 44"/>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67" name="Freeform 45"/>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465" name="Rectangle 464"/>
            <p:cNvSpPr/>
            <p:nvPr/>
          </p:nvSpPr>
          <p:spPr>
            <a:xfrm>
              <a:off x="4166083" y="2103309"/>
              <a:ext cx="639069" cy="865592"/>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grpSp>
      <p:sp>
        <p:nvSpPr>
          <p:cNvPr id="497" name="TextBox 496"/>
          <p:cNvSpPr txBox="1"/>
          <p:nvPr/>
        </p:nvSpPr>
        <p:spPr>
          <a:xfrm>
            <a:off x="7049531" y="3000477"/>
            <a:ext cx="680872" cy="319475"/>
          </a:xfrm>
          <a:prstGeom prst="rect">
            <a:avLst/>
          </a:prstGeom>
          <a:noFill/>
        </p:spPr>
        <p:txBody>
          <a:bodyPr wrap="none" lIns="0" tIns="0" rIns="0" bIns="0" rtlCol="0" anchor="t">
            <a:noAutofit/>
          </a:bodyPr>
          <a:lstStyle/>
          <a:p>
            <a:pPr algn="r">
              <a:lnSpc>
                <a:spcPct val="90000"/>
              </a:lnSpc>
            </a:pPr>
            <a:r>
              <a:rPr lang="en-US" sz="900" b="1" dirty="0">
                <a:solidFill>
                  <a:srgbClr val="5F5F5F"/>
                </a:solidFill>
              </a:rPr>
              <a:t>Siebel </a:t>
            </a:r>
          </a:p>
          <a:p>
            <a:pPr algn="r">
              <a:lnSpc>
                <a:spcPct val="90000"/>
              </a:lnSpc>
            </a:pPr>
            <a:r>
              <a:rPr lang="en-US" sz="900" b="1" dirty="0">
                <a:solidFill>
                  <a:srgbClr val="5F5F5F"/>
                </a:solidFill>
              </a:rPr>
              <a:t>Tools</a:t>
            </a:r>
          </a:p>
        </p:txBody>
      </p:sp>
      <p:grpSp>
        <p:nvGrpSpPr>
          <p:cNvPr id="499" name="Group 498"/>
          <p:cNvGrpSpPr/>
          <p:nvPr/>
        </p:nvGrpSpPr>
        <p:grpSpPr>
          <a:xfrm>
            <a:off x="5608320" y="2499360"/>
            <a:ext cx="723900" cy="635790"/>
            <a:chOff x="9530256" y="3824902"/>
            <a:chExt cx="514957" cy="512594"/>
          </a:xfrm>
        </p:grpSpPr>
        <p:cxnSp>
          <p:nvCxnSpPr>
            <p:cNvPr id="500" name="Straight Arrow Connector 499"/>
            <p:cNvCxnSpPr/>
            <p:nvPr/>
          </p:nvCxnSpPr>
          <p:spPr bwMode="auto">
            <a:xfrm flipH="1">
              <a:off x="9530403" y="3824902"/>
              <a:ext cx="514810" cy="0"/>
            </a:xfrm>
            <a:prstGeom prst="straightConnector1">
              <a:avLst/>
            </a:prstGeom>
            <a:solidFill>
              <a:srgbClr val="00B8FF"/>
            </a:solidFill>
            <a:ln w="12700" cap="flat" cmpd="sng" algn="ctr">
              <a:solidFill>
                <a:schemeClr val="tx1"/>
              </a:solidFill>
              <a:prstDash val="solid"/>
              <a:round/>
              <a:headEnd type="oval" w="sm" len="sm"/>
              <a:tailEnd type="oval" w="sm" len="sm"/>
            </a:ln>
            <a:effectLst/>
            <a:extLs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chemeClr val="bg2">
                        <a:alpha val="74998"/>
                      </a:schemeClr>
                    </a:outerShdw>
                  </a:effectLst>
                </a14:hiddenEffects>
              </a:ext>
            </a:extLst>
          </p:spPr>
        </p:cxnSp>
        <p:cxnSp>
          <p:nvCxnSpPr>
            <p:cNvPr id="501" name="Straight Arrow Connector 500"/>
            <p:cNvCxnSpPr/>
            <p:nvPr/>
          </p:nvCxnSpPr>
          <p:spPr bwMode="auto">
            <a:xfrm rot="5400000">
              <a:off x="9274447" y="4081688"/>
              <a:ext cx="511617" cy="0"/>
            </a:xfrm>
            <a:prstGeom prst="straightConnector1">
              <a:avLst/>
            </a:prstGeom>
            <a:solidFill>
              <a:srgbClr val="00B8FF"/>
            </a:solidFill>
            <a:ln w="12700" cap="flat" cmpd="sng" algn="ctr">
              <a:solidFill>
                <a:schemeClr val="tx1"/>
              </a:solidFill>
              <a:prstDash val="solid"/>
              <a:round/>
              <a:headEnd type="oval" w="sm" len="sm"/>
              <a:tailEnd type="oval" w="sm" len="sm"/>
            </a:ln>
            <a:effectLst/>
            <a:extLs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chemeClr val="bg2">
                        <a:alpha val="74998"/>
                      </a:schemeClr>
                    </a:outerShdw>
                  </a:effectLst>
                </a14:hiddenEffects>
              </a:ext>
            </a:extLst>
          </p:spPr>
        </p:cxnSp>
      </p:grpSp>
      <p:grpSp>
        <p:nvGrpSpPr>
          <p:cNvPr id="502" name="Group 501"/>
          <p:cNvGrpSpPr/>
          <p:nvPr/>
        </p:nvGrpSpPr>
        <p:grpSpPr>
          <a:xfrm>
            <a:off x="6935206" y="2499359"/>
            <a:ext cx="1728734" cy="647701"/>
            <a:chOff x="8405286" y="3824900"/>
            <a:chExt cx="512591" cy="512593"/>
          </a:xfrm>
        </p:grpSpPr>
        <p:cxnSp>
          <p:nvCxnSpPr>
            <p:cNvPr id="503" name="Straight Arrow Connector 502"/>
            <p:cNvCxnSpPr/>
            <p:nvPr/>
          </p:nvCxnSpPr>
          <p:spPr bwMode="auto">
            <a:xfrm>
              <a:off x="8405286" y="3824900"/>
              <a:ext cx="511617" cy="0"/>
            </a:xfrm>
            <a:prstGeom prst="straightConnector1">
              <a:avLst/>
            </a:prstGeom>
            <a:solidFill>
              <a:srgbClr val="00B8FF"/>
            </a:solidFill>
            <a:ln w="12700" cap="flat" cmpd="sng" algn="ctr">
              <a:solidFill>
                <a:schemeClr val="tx1"/>
              </a:solidFill>
              <a:prstDash val="solid"/>
              <a:round/>
              <a:headEnd type="oval" w="sm" len="sm"/>
              <a:tailEnd type="oval" w="sm" len="sm"/>
            </a:ln>
            <a:effectLst/>
            <a:extLs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chemeClr val="bg2">
                        <a:alpha val="74998"/>
                      </a:schemeClr>
                    </a:outerShdw>
                  </a:effectLst>
                </a14:hiddenEffects>
              </a:ext>
            </a:extLst>
          </p:spPr>
        </p:cxnSp>
        <p:cxnSp>
          <p:nvCxnSpPr>
            <p:cNvPr id="504" name="Straight Arrow Connector 503"/>
            <p:cNvCxnSpPr/>
            <p:nvPr/>
          </p:nvCxnSpPr>
          <p:spPr bwMode="auto">
            <a:xfrm rot="5400000">
              <a:off x="8662068" y="4081685"/>
              <a:ext cx="511617" cy="0"/>
            </a:xfrm>
            <a:prstGeom prst="straightConnector1">
              <a:avLst/>
            </a:prstGeom>
            <a:solidFill>
              <a:srgbClr val="00B8FF"/>
            </a:solidFill>
            <a:ln w="12700" cap="flat" cmpd="sng" algn="ctr">
              <a:solidFill>
                <a:schemeClr val="tx1"/>
              </a:solidFill>
              <a:prstDash val="solid"/>
              <a:round/>
              <a:headEnd type="oval" w="sm" len="sm"/>
              <a:tailEnd type="oval" w="sm" len="sm"/>
            </a:ln>
            <a:effectLst/>
            <a:extLs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chemeClr val="bg2">
                        <a:alpha val="74998"/>
                      </a:schemeClr>
                    </a:outerShdw>
                  </a:effectLst>
                </a14:hiddenEffects>
              </a:ext>
            </a:extLst>
          </p:spPr>
        </p:cxnSp>
      </p:grpSp>
      <p:grpSp>
        <p:nvGrpSpPr>
          <p:cNvPr id="299" name="Group 225"/>
          <p:cNvGrpSpPr/>
          <p:nvPr/>
        </p:nvGrpSpPr>
        <p:grpSpPr>
          <a:xfrm>
            <a:off x="6361276" y="4221669"/>
            <a:ext cx="455556" cy="617031"/>
            <a:chOff x="4166083" y="2103309"/>
            <a:chExt cx="639069" cy="865592"/>
          </a:xfrm>
        </p:grpSpPr>
        <p:grpSp>
          <p:nvGrpSpPr>
            <p:cNvPr id="300" name="Group 325"/>
            <p:cNvGrpSpPr/>
            <p:nvPr/>
          </p:nvGrpSpPr>
          <p:grpSpPr>
            <a:xfrm>
              <a:off x="4402163" y="2815652"/>
              <a:ext cx="166908" cy="74181"/>
              <a:chOff x="6443663" y="1368425"/>
              <a:chExt cx="385762" cy="171450"/>
            </a:xfrm>
            <a:solidFill>
              <a:schemeClr val="accent1"/>
            </a:solidFill>
          </p:grpSpPr>
          <p:sp>
            <p:nvSpPr>
              <p:cNvPr id="305" name="Freeform 3"/>
              <p:cNvSpPr>
                <a:spLocks noChangeArrowheads="1"/>
              </p:cNvSpPr>
              <p:nvPr/>
            </p:nvSpPr>
            <p:spPr bwMode="auto">
              <a:xfrm>
                <a:off x="6443663" y="1368425"/>
                <a:ext cx="166687" cy="169863"/>
              </a:xfrm>
              <a:custGeom>
                <a:avLst/>
                <a:gdLst>
                  <a:gd name="T0" fmla="*/ 113 w 461"/>
                  <a:gd name="T1" fmla="*/ 0 h 473"/>
                  <a:gd name="T2" fmla="*/ 237 w 461"/>
                  <a:gd name="T3" fmla="*/ 370 h 473"/>
                  <a:gd name="T4" fmla="*/ 361 w 461"/>
                  <a:gd name="T5" fmla="*/ 0 h 473"/>
                  <a:gd name="T6" fmla="*/ 460 w 461"/>
                  <a:gd name="T7" fmla="*/ 0 h 473"/>
                  <a:gd name="T8" fmla="*/ 285 w 461"/>
                  <a:gd name="T9" fmla="*/ 472 h 473"/>
                  <a:gd name="T10" fmla="*/ 175 w 461"/>
                  <a:gd name="T11" fmla="*/ 472 h 473"/>
                  <a:gd name="T12" fmla="*/ 0 w 461"/>
                  <a:gd name="T13" fmla="*/ 0 h 473"/>
                  <a:gd name="T14" fmla="*/ 113 w 461"/>
                  <a:gd name="T15" fmla="*/ 0 h 4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1" h="473">
                    <a:moveTo>
                      <a:pt x="113" y="0"/>
                    </a:moveTo>
                    <a:lnTo>
                      <a:pt x="237" y="370"/>
                    </a:lnTo>
                    <a:lnTo>
                      <a:pt x="361" y="0"/>
                    </a:lnTo>
                    <a:lnTo>
                      <a:pt x="460" y="0"/>
                    </a:lnTo>
                    <a:lnTo>
                      <a:pt x="285" y="472"/>
                    </a:lnTo>
                    <a:lnTo>
                      <a:pt x="175" y="472"/>
                    </a:lnTo>
                    <a:lnTo>
                      <a:pt x="0" y="0"/>
                    </a:lnTo>
                    <a:lnTo>
                      <a:pt x="113" y="0"/>
                    </a:lnTo>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306" name="Freeform 4"/>
              <p:cNvSpPr>
                <a:spLocks noChangeArrowheads="1"/>
              </p:cNvSpPr>
              <p:nvPr/>
            </p:nvSpPr>
            <p:spPr bwMode="auto">
              <a:xfrm>
                <a:off x="6635750" y="1368425"/>
                <a:ext cx="193675" cy="171450"/>
              </a:xfrm>
              <a:custGeom>
                <a:avLst/>
                <a:gdLst>
                  <a:gd name="T0" fmla="*/ 6 w 540"/>
                  <a:gd name="T1" fmla="*/ 0 h 475"/>
                  <a:gd name="T2" fmla="*/ 173 w 540"/>
                  <a:gd name="T3" fmla="*/ 0 h 475"/>
                  <a:gd name="T4" fmla="*/ 271 w 540"/>
                  <a:gd name="T5" fmla="*/ 345 h 475"/>
                  <a:gd name="T6" fmla="*/ 379 w 540"/>
                  <a:gd name="T7" fmla="*/ 0 h 475"/>
                  <a:gd name="T8" fmla="*/ 539 w 540"/>
                  <a:gd name="T9" fmla="*/ 0 h 475"/>
                  <a:gd name="T10" fmla="*/ 539 w 540"/>
                  <a:gd name="T11" fmla="*/ 474 h 475"/>
                  <a:gd name="T12" fmla="*/ 438 w 540"/>
                  <a:gd name="T13" fmla="*/ 474 h 475"/>
                  <a:gd name="T14" fmla="*/ 438 w 540"/>
                  <a:gd name="T15" fmla="*/ 68 h 475"/>
                  <a:gd name="T16" fmla="*/ 308 w 540"/>
                  <a:gd name="T17" fmla="*/ 474 h 475"/>
                  <a:gd name="T18" fmla="*/ 223 w 540"/>
                  <a:gd name="T19" fmla="*/ 474 h 475"/>
                  <a:gd name="T20" fmla="*/ 96 w 540"/>
                  <a:gd name="T21" fmla="*/ 68 h 475"/>
                  <a:gd name="T22" fmla="*/ 96 w 540"/>
                  <a:gd name="T23" fmla="*/ 474 h 475"/>
                  <a:gd name="T24" fmla="*/ 0 w 540"/>
                  <a:gd name="T25" fmla="*/ 474 h 475"/>
                  <a:gd name="T26" fmla="*/ 0 w 540"/>
                  <a:gd name="T27" fmla="*/ 0 h 475"/>
                  <a:gd name="T28" fmla="*/ 6 w 540"/>
                  <a:gd name="T29" fmla="*/ 0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40" h="475">
                    <a:moveTo>
                      <a:pt x="6" y="0"/>
                    </a:moveTo>
                    <a:lnTo>
                      <a:pt x="173" y="0"/>
                    </a:lnTo>
                    <a:lnTo>
                      <a:pt x="271" y="345"/>
                    </a:lnTo>
                    <a:lnTo>
                      <a:pt x="379" y="0"/>
                    </a:lnTo>
                    <a:lnTo>
                      <a:pt x="539" y="0"/>
                    </a:lnTo>
                    <a:lnTo>
                      <a:pt x="539" y="474"/>
                    </a:lnTo>
                    <a:lnTo>
                      <a:pt x="438" y="474"/>
                    </a:lnTo>
                    <a:lnTo>
                      <a:pt x="438" y="68"/>
                    </a:lnTo>
                    <a:lnTo>
                      <a:pt x="308" y="474"/>
                    </a:lnTo>
                    <a:lnTo>
                      <a:pt x="223" y="474"/>
                    </a:lnTo>
                    <a:lnTo>
                      <a:pt x="96" y="68"/>
                    </a:lnTo>
                    <a:lnTo>
                      <a:pt x="96" y="474"/>
                    </a:lnTo>
                    <a:lnTo>
                      <a:pt x="0" y="474"/>
                    </a:lnTo>
                    <a:lnTo>
                      <a:pt x="0" y="0"/>
                    </a:lnTo>
                    <a:lnTo>
                      <a:pt x="6" y="0"/>
                    </a:lnTo>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grpSp>
        <p:grpSp>
          <p:nvGrpSpPr>
            <p:cNvPr id="301" name="Group 198"/>
            <p:cNvGrpSpPr/>
            <p:nvPr/>
          </p:nvGrpSpPr>
          <p:grpSpPr>
            <a:xfrm>
              <a:off x="4234477" y="2181412"/>
              <a:ext cx="502281" cy="548163"/>
              <a:chOff x="2505075" y="2108200"/>
              <a:chExt cx="330200" cy="360363"/>
            </a:xfrm>
            <a:solidFill>
              <a:schemeClr val="accent1"/>
            </a:solidFill>
          </p:grpSpPr>
          <p:sp>
            <p:nvSpPr>
              <p:cNvPr id="303" name="Freeform 44"/>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04" name="Freeform 45"/>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302" name="Rectangle 301"/>
            <p:cNvSpPr/>
            <p:nvPr/>
          </p:nvSpPr>
          <p:spPr>
            <a:xfrm>
              <a:off x="4166083" y="2103309"/>
              <a:ext cx="639069" cy="865592"/>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grpSp>
      <p:grpSp>
        <p:nvGrpSpPr>
          <p:cNvPr id="308" name="Group 225"/>
          <p:cNvGrpSpPr/>
          <p:nvPr/>
        </p:nvGrpSpPr>
        <p:grpSpPr>
          <a:xfrm>
            <a:off x="5576416" y="4404549"/>
            <a:ext cx="455556" cy="617031"/>
            <a:chOff x="4166083" y="2103309"/>
            <a:chExt cx="639069" cy="865592"/>
          </a:xfrm>
        </p:grpSpPr>
        <p:grpSp>
          <p:nvGrpSpPr>
            <p:cNvPr id="309" name="Group 325"/>
            <p:cNvGrpSpPr/>
            <p:nvPr/>
          </p:nvGrpSpPr>
          <p:grpSpPr>
            <a:xfrm>
              <a:off x="4402163" y="2815652"/>
              <a:ext cx="166908" cy="74181"/>
              <a:chOff x="6443663" y="1368425"/>
              <a:chExt cx="385762" cy="171450"/>
            </a:xfrm>
            <a:solidFill>
              <a:schemeClr val="accent1"/>
            </a:solidFill>
          </p:grpSpPr>
          <p:sp>
            <p:nvSpPr>
              <p:cNvPr id="315" name="Freeform 3"/>
              <p:cNvSpPr>
                <a:spLocks noChangeArrowheads="1"/>
              </p:cNvSpPr>
              <p:nvPr/>
            </p:nvSpPr>
            <p:spPr bwMode="auto">
              <a:xfrm>
                <a:off x="6443663" y="1368425"/>
                <a:ext cx="166687" cy="169863"/>
              </a:xfrm>
              <a:custGeom>
                <a:avLst/>
                <a:gdLst>
                  <a:gd name="T0" fmla="*/ 113 w 461"/>
                  <a:gd name="T1" fmla="*/ 0 h 473"/>
                  <a:gd name="T2" fmla="*/ 237 w 461"/>
                  <a:gd name="T3" fmla="*/ 370 h 473"/>
                  <a:gd name="T4" fmla="*/ 361 w 461"/>
                  <a:gd name="T5" fmla="*/ 0 h 473"/>
                  <a:gd name="T6" fmla="*/ 460 w 461"/>
                  <a:gd name="T7" fmla="*/ 0 h 473"/>
                  <a:gd name="T8" fmla="*/ 285 w 461"/>
                  <a:gd name="T9" fmla="*/ 472 h 473"/>
                  <a:gd name="T10" fmla="*/ 175 w 461"/>
                  <a:gd name="T11" fmla="*/ 472 h 473"/>
                  <a:gd name="T12" fmla="*/ 0 w 461"/>
                  <a:gd name="T13" fmla="*/ 0 h 473"/>
                  <a:gd name="T14" fmla="*/ 113 w 461"/>
                  <a:gd name="T15" fmla="*/ 0 h 4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1" h="473">
                    <a:moveTo>
                      <a:pt x="113" y="0"/>
                    </a:moveTo>
                    <a:lnTo>
                      <a:pt x="237" y="370"/>
                    </a:lnTo>
                    <a:lnTo>
                      <a:pt x="361" y="0"/>
                    </a:lnTo>
                    <a:lnTo>
                      <a:pt x="460" y="0"/>
                    </a:lnTo>
                    <a:lnTo>
                      <a:pt x="285" y="472"/>
                    </a:lnTo>
                    <a:lnTo>
                      <a:pt x="175" y="472"/>
                    </a:lnTo>
                    <a:lnTo>
                      <a:pt x="0" y="0"/>
                    </a:lnTo>
                    <a:lnTo>
                      <a:pt x="113" y="0"/>
                    </a:lnTo>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316" name="Freeform 4"/>
              <p:cNvSpPr>
                <a:spLocks noChangeArrowheads="1"/>
              </p:cNvSpPr>
              <p:nvPr/>
            </p:nvSpPr>
            <p:spPr bwMode="auto">
              <a:xfrm>
                <a:off x="6635750" y="1368425"/>
                <a:ext cx="193675" cy="171450"/>
              </a:xfrm>
              <a:custGeom>
                <a:avLst/>
                <a:gdLst>
                  <a:gd name="T0" fmla="*/ 6 w 540"/>
                  <a:gd name="T1" fmla="*/ 0 h 475"/>
                  <a:gd name="T2" fmla="*/ 173 w 540"/>
                  <a:gd name="T3" fmla="*/ 0 h 475"/>
                  <a:gd name="T4" fmla="*/ 271 w 540"/>
                  <a:gd name="T5" fmla="*/ 345 h 475"/>
                  <a:gd name="T6" fmla="*/ 379 w 540"/>
                  <a:gd name="T7" fmla="*/ 0 h 475"/>
                  <a:gd name="T8" fmla="*/ 539 w 540"/>
                  <a:gd name="T9" fmla="*/ 0 h 475"/>
                  <a:gd name="T10" fmla="*/ 539 w 540"/>
                  <a:gd name="T11" fmla="*/ 474 h 475"/>
                  <a:gd name="T12" fmla="*/ 438 w 540"/>
                  <a:gd name="T13" fmla="*/ 474 h 475"/>
                  <a:gd name="T14" fmla="*/ 438 w 540"/>
                  <a:gd name="T15" fmla="*/ 68 h 475"/>
                  <a:gd name="T16" fmla="*/ 308 w 540"/>
                  <a:gd name="T17" fmla="*/ 474 h 475"/>
                  <a:gd name="T18" fmla="*/ 223 w 540"/>
                  <a:gd name="T19" fmla="*/ 474 h 475"/>
                  <a:gd name="T20" fmla="*/ 96 w 540"/>
                  <a:gd name="T21" fmla="*/ 68 h 475"/>
                  <a:gd name="T22" fmla="*/ 96 w 540"/>
                  <a:gd name="T23" fmla="*/ 474 h 475"/>
                  <a:gd name="T24" fmla="*/ 0 w 540"/>
                  <a:gd name="T25" fmla="*/ 474 h 475"/>
                  <a:gd name="T26" fmla="*/ 0 w 540"/>
                  <a:gd name="T27" fmla="*/ 0 h 475"/>
                  <a:gd name="T28" fmla="*/ 6 w 540"/>
                  <a:gd name="T29" fmla="*/ 0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40" h="475">
                    <a:moveTo>
                      <a:pt x="6" y="0"/>
                    </a:moveTo>
                    <a:lnTo>
                      <a:pt x="173" y="0"/>
                    </a:lnTo>
                    <a:lnTo>
                      <a:pt x="271" y="345"/>
                    </a:lnTo>
                    <a:lnTo>
                      <a:pt x="379" y="0"/>
                    </a:lnTo>
                    <a:lnTo>
                      <a:pt x="539" y="0"/>
                    </a:lnTo>
                    <a:lnTo>
                      <a:pt x="539" y="474"/>
                    </a:lnTo>
                    <a:lnTo>
                      <a:pt x="438" y="474"/>
                    </a:lnTo>
                    <a:lnTo>
                      <a:pt x="438" y="68"/>
                    </a:lnTo>
                    <a:lnTo>
                      <a:pt x="308" y="474"/>
                    </a:lnTo>
                    <a:lnTo>
                      <a:pt x="223" y="474"/>
                    </a:lnTo>
                    <a:lnTo>
                      <a:pt x="96" y="68"/>
                    </a:lnTo>
                    <a:lnTo>
                      <a:pt x="96" y="474"/>
                    </a:lnTo>
                    <a:lnTo>
                      <a:pt x="0" y="474"/>
                    </a:lnTo>
                    <a:lnTo>
                      <a:pt x="0" y="0"/>
                    </a:lnTo>
                    <a:lnTo>
                      <a:pt x="6" y="0"/>
                    </a:lnTo>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grpSp>
        <p:grpSp>
          <p:nvGrpSpPr>
            <p:cNvPr id="310" name="Group 198"/>
            <p:cNvGrpSpPr/>
            <p:nvPr/>
          </p:nvGrpSpPr>
          <p:grpSpPr>
            <a:xfrm>
              <a:off x="4234477" y="2181412"/>
              <a:ext cx="502281" cy="548163"/>
              <a:chOff x="2505075" y="2108200"/>
              <a:chExt cx="330200" cy="360363"/>
            </a:xfrm>
            <a:solidFill>
              <a:schemeClr val="accent1"/>
            </a:solidFill>
          </p:grpSpPr>
          <p:sp>
            <p:nvSpPr>
              <p:cNvPr id="312" name="Freeform 44"/>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13" name="Freeform 45"/>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311" name="Rectangle 310"/>
            <p:cNvSpPr/>
            <p:nvPr/>
          </p:nvSpPr>
          <p:spPr>
            <a:xfrm>
              <a:off x="4166083" y="2103309"/>
              <a:ext cx="639069" cy="865592"/>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grpSp>
      <p:sp>
        <p:nvSpPr>
          <p:cNvPr id="317" name="TextBox 316"/>
          <p:cNvSpPr txBox="1"/>
          <p:nvPr/>
        </p:nvSpPr>
        <p:spPr>
          <a:xfrm>
            <a:off x="6004559" y="4547337"/>
            <a:ext cx="308523" cy="319475"/>
          </a:xfrm>
          <a:prstGeom prst="rect">
            <a:avLst/>
          </a:prstGeom>
          <a:noFill/>
        </p:spPr>
        <p:txBody>
          <a:bodyPr wrap="none" lIns="0" tIns="0" rIns="0" bIns="0" rtlCol="0" anchor="t">
            <a:noAutofit/>
          </a:bodyPr>
          <a:lstStyle/>
          <a:p>
            <a:pPr>
              <a:lnSpc>
                <a:spcPct val="90000"/>
              </a:lnSpc>
            </a:pPr>
            <a:r>
              <a:rPr lang="en-US" sz="900" b="1" dirty="0">
                <a:solidFill>
                  <a:srgbClr val="5F5F5F"/>
                </a:solidFill>
              </a:rPr>
              <a:t>Siebel</a:t>
            </a:r>
          </a:p>
          <a:p>
            <a:pPr>
              <a:lnSpc>
                <a:spcPct val="90000"/>
              </a:lnSpc>
            </a:pPr>
            <a:r>
              <a:rPr lang="en-US" sz="900" b="1" dirty="0">
                <a:solidFill>
                  <a:srgbClr val="5F5F5F"/>
                </a:solidFill>
              </a:rPr>
              <a:t>FS</a:t>
            </a:r>
          </a:p>
          <a:p>
            <a:pPr algn="r">
              <a:lnSpc>
                <a:spcPct val="90000"/>
              </a:lnSpc>
            </a:pPr>
            <a:endParaRPr lang="en-US" sz="900" b="1" dirty="0">
              <a:solidFill>
                <a:srgbClr val="5F5F5F"/>
              </a:solidFill>
            </a:endParaRPr>
          </a:p>
          <a:p>
            <a:pPr algn="r">
              <a:lnSpc>
                <a:spcPct val="90000"/>
              </a:lnSpc>
            </a:pPr>
            <a:endParaRPr lang="en-US" sz="900" b="1" dirty="0">
              <a:solidFill>
                <a:srgbClr val="5F5F5F"/>
              </a:solidFill>
            </a:endParaRPr>
          </a:p>
        </p:txBody>
      </p:sp>
      <p:grpSp>
        <p:nvGrpSpPr>
          <p:cNvPr id="319" name="Group 225"/>
          <p:cNvGrpSpPr/>
          <p:nvPr/>
        </p:nvGrpSpPr>
        <p:grpSpPr>
          <a:xfrm>
            <a:off x="8244644" y="4389309"/>
            <a:ext cx="455556" cy="617031"/>
            <a:chOff x="4166083" y="2103309"/>
            <a:chExt cx="639069" cy="865592"/>
          </a:xfrm>
        </p:grpSpPr>
        <p:grpSp>
          <p:nvGrpSpPr>
            <p:cNvPr id="320" name="Group 325"/>
            <p:cNvGrpSpPr/>
            <p:nvPr/>
          </p:nvGrpSpPr>
          <p:grpSpPr>
            <a:xfrm>
              <a:off x="4402163" y="2815652"/>
              <a:ext cx="166908" cy="74181"/>
              <a:chOff x="6443663" y="1368425"/>
              <a:chExt cx="385762" cy="171450"/>
            </a:xfrm>
            <a:solidFill>
              <a:schemeClr val="accent1"/>
            </a:solidFill>
          </p:grpSpPr>
          <p:sp>
            <p:nvSpPr>
              <p:cNvPr id="325" name="Freeform 3"/>
              <p:cNvSpPr>
                <a:spLocks noChangeArrowheads="1"/>
              </p:cNvSpPr>
              <p:nvPr/>
            </p:nvSpPr>
            <p:spPr bwMode="auto">
              <a:xfrm>
                <a:off x="6443663" y="1368425"/>
                <a:ext cx="166687" cy="169863"/>
              </a:xfrm>
              <a:custGeom>
                <a:avLst/>
                <a:gdLst>
                  <a:gd name="T0" fmla="*/ 113 w 461"/>
                  <a:gd name="T1" fmla="*/ 0 h 473"/>
                  <a:gd name="T2" fmla="*/ 237 w 461"/>
                  <a:gd name="T3" fmla="*/ 370 h 473"/>
                  <a:gd name="T4" fmla="*/ 361 w 461"/>
                  <a:gd name="T5" fmla="*/ 0 h 473"/>
                  <a:gd name="T6" fmla="*/ 460 w 461"/>
                  <a:gd name="T7" fmla="*/ 0 h 473"/>
                  <a:gd name="T8" fmla="*/ 285 w 461"/>
                  <a:gd name="T9" fmla="*/ 472 h 473"/>
                  <a:gd name="T10" fmla="*/ 175 w 461"/>
                  <a:gd name="T11" fmla="*/ 472 h 473"/>
                  <a:gd name="T12" fmla="*/ 0 w 461"/>
                  <a:gd name="T13" fmla="*/ 0 h 473"/>
                  <a:gd name="T14" fmla="*/ 113 w 461"/>
                  <a:gd name="T15" fmla="*/ 0 h 4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1" h="473">
                    <a:moveTo>
                      <a:pt x="113" y="0"/>
                    </a:moveTo>
                    <a:lnTo>
                      <a:pt x="237" y="370"/>
                    </a:lnTo>
                    <a:lnTo>
                      <a:pt x="361" y="0"/>
                    </a:lnTo>
                    <a:lnTo>
                      <a:pt x="460" y="0"/>
                    </a:lnTo>
                    <a:lnTo>
                      <a:pt x="285" y="472"/>
                    </a:lnTo>
                    <a:lnTo>
                      <a:pt x="175" y="472"/>
                    </a:lnTo>
                    <a:lnTo>
                      <a:pt x="0" y="0"/>
                    </a:lnTo>
                    <a:lnTo>
                      <a:pt x="113" y="0"/>
                    </a:lnTo>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326" name="Freeform 4"/>
              <p:cNvSpPr>
                <a:spLocks noChangeArrowheads="1"/>
              </p:cNvSpPr>
              <p:nvPr/>
            </p:nvSpPr>
            <p:spPr bwMode="auto">
              <a:xfrm>
                <a:off x="6635750" y="1368425"/>
                <a:ext cx="193675" cy="171450"/>
              </a:xfrm>
              <a:custGeom>
                <a:avLst/>
                <a:gdLst>
                  <a:gd name="T0" fmla="*/ 6 w 540"/>
                  <a:gd name="T1" fmla="*/ 0 h 475"/>
                  <a:gd name="T2" fmla="*/ 173 w 540"/>
                  <a:gd name="T3" fmla="*/ 0 h 475"/>
                  <a:gd name="T4" fmla="*/ 271 w 540"/>
                  <a:gd name="T5" fmla="*/ 345 h 475"/>
                  <a:gd name="T6" fmla="*/ 379 w 540"/>
                  <a:gd name="T7" fmla="*/ 0 h 475"/>
                  <a:gd name="T8" fmla="*/ 539 w 540"/>
                  <a:gd name="T9" fmla="*/ 0 h 475"/>
                  <a:gd name="T10" fmla="*/ 539 w 540"/>
                  <a:gd name="T11" fmla="*/ 474 h 475"/>
                  <a:gd name="T12" fmla="*/ 438 w 540"/>
                  <a:gd name="T13" fmla="*/ 474 h 475"/>
                  <a:gd name="T14" fmla="*/ 438 w 540"/>
                  <a:gd name="T15" fmla="*/ 68 h 475"/>
                  <a:gd name="T16" fmla="*/ 308 w 540"/>
                  <a:gd name="T17" fmla="*/ 474 h 475"/>
                  <a:gd name="T18" fmla="*/ 223 w 540"/>
                  <a:gd name="T19" fmla="*/ 474 h 475"/>
                  <a:gd name="T20" fmla="*/ 96 w 540"/>
                  <a:gd name="T21" fmla="*/ 68 h 475"/>
                  <a:gd name="T22" fmla="*/ 96 w 540"/>
                  <a:gd name="T23" fmla="*/ 474 h 475"/>
                  <a:gd name="T24" fmla="*/ 0 w 540"/>
                  <a:gd name="T25" fmla="*/ 474 h 475"/>
                  <a:gd name="T26" fmla="*/ 0 w 540"/>
                  <a:gd name="T27" fmla="*/ 0 h 475"/>
                  <a:gd name="T28" fmla="*/ 6 w 540"/>
                  <a:gd name="T29" fmla="*/ 0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40" h="475">
                    <a:moveTo>
                      <a:pt x="6" y="0"/>
                    </a:moveTo>
                    <a:lnTo>
                      <a:pt x="173" y="0"/>
                    </a:lnTo>
                    <a:lnTo>
                      <a:pt x="271" y="345"/>
                    </a:lnTo>
                    <a:lnTo>
                      <a:pt x="379" y="0"/>
                    </a:lnTo>
                    <a:lnTo>
                      <a:pt x="539" y="0"/>
                    </a:lnTo>
                    <a:lnTo>
                      <a:pt x="539" y="474"/>
                    </a:lnTo>
                    <a:lnTo>
                      <a:pt x="438" y="474"/>
                    </a:lnTo>
                    <a:lnTo>
                      <a:pt x="438" y="68"/>
                    </a:lnTo>
                    <a:lnTo>
                      <a:pt x="308" y="474"/>
                    </a:lnTo>
                    <a:lnTo>
                      <a:pt x="223" y="474"/>
                    </a:lnTo>
                    <a:lnTo>
                      <a:pt x="96" y="68"/>
                    </a:lnTo>
                    <a:lnTo>
                      <a:pt x="96" y="474"/>
                    </a:lnTo>
                    <a:lnTo>
                      <a:pt x="0" y="474"/>
                    </a:lnTo>
                    <a:lnTo>
                      <a:pt x="0" y="0"/>
                    </a:lnTo>
                    <a:lnTo>
                      <a:pt x="6" y="0"/>
                    </a:lnTo>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grpSp>
        <p:grpSp>
          <p:nvGrpSpPr>
            <p:cNvPr id="321" name="Group 198"/>
            <p:cNvGrpSpPr/>
            <p:nvPr/>
          </p:nvGrpSpPr>
          <p:grpSpPr>
            <a:xfrm>
              <a:off x="4234477" y="2181412"/>
              <a:ext cx="502281" cy="548163"/>
              <a:chOff x="2505075" y="2108200"/>
              <a:chExt cx="330200" cy="360363"/>
            </a:xfrm>
            <a:solidFill>
              <a:schemeClr val="accent1"/>
            </a:solidFill>
          </p:grpSpPr>
          <p:sp>
            <p:nvSpPr>
              <p:cNvPr id="323" name="Freeform 44"/>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24" name="Freeform 45"/>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322" name="Rectangle 321"/>
            <p:cNvSpPr/>
            <p:nvPr/>
          </p:nvSpPr>
          <p:spPr>
            <a:xfrm>
              <a:off x="4166083" y="2103309"/>
              <a:ext cx="639069" cy="865592"/>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grpSp>
      <p:sp>
        <p:nvSpPr>
          <p:cNvPr id="327" name="TextBox 326"/>
          <p:cNvSpPr txBox="1"/>
          <p:nvPr/>
        </p:nvSpPr>
        <p:spPr>
          <a:xfrm>
            <a:off x="8846819" y="4714977"/>
            <a:ext cx="537123" cy="319475"/>
          </a:xfrm>
          <a:prstGeom prst="rect">
            <a:avLst/>
          </a:prstGeom>
          <a:noFill/>
        </p:spPr>
        <p:txBody>
          <a:bodyPr wrap="none" lIns="0" tIns="0" rIns="0" bIns="0" rtlCol="0" anchor="t">
            <a:noAutofit/>
          </a:bodyPr>
          <a:lstStyle/>
          <a:p>
            <a:pPr algn="r">
              <a:lnSpc>
                <a:spcPct val="90000"/>
              </a:lnSpc>
            </a:pPr>
            <a:r>
              <a:rPr lang="en-US" sz="900" b="1" dirty="0">
                <a:solidFill>
                  <a:srgbClr val="5F5F5F"/>
                </a:solidFill>
              </a:rPr>
              <a:t>SIEBEL </a:t>
            </a:r>
          </a:p>
          <a:p>
            <a:pPr algn="r">
              <a:lnSpc>
                <a:spcPct val="90000"/>
              </a:lnSpc>
            </a:pPr>
            <a:r>
              <a:rPr lang="en-US" sz="900" b="1" dirty="0">
                <a:solidFill>
                  <a:srgbClr val="5F5F5F"/>
                </a:solidFill>
              </a:rPr>
              <a:t>ENT </a:t>
            </a:r>
          </a:p>
          <a:p>
            <a:pPr algn="r">
              <a:lnSpc>
                <a:spcPct val="90000"/>
              </a:lnSpc>
            </a:pPr>
            <a:endParaRPr lang="en-US" sz="900" b="1" dirty="0">
              <a:solidFill>
                <a:srgbClr val="5F5F5F"/>
              </a:solidFill>
            </a:endParaRPr>
          </a:p>
        </p:txBody>
      </p:sp>
      <p:grpSp>
        <p:nvGrpSpPr>
          <p:cNvPr id="329" name="Group 328"/>
          <p:cNvGrpSpPr/>
          <p:nvPr/>
        </p:nvGrpSpPr>
        <p:grpSpPr>
          <a:xfrm flipV="1">
            <a:off x="6564574" y="4882693"/>
            <a:ext cx="4019606" cy="1068525"/>
            <a:chOff x="9530256" y="3824902"/>
            <a:chExt cx="514957" cy="512594"/>
          </a:xfrm>
        </p:grpSpPr>
        <p:cxnSp>
          <p:nvCxnSpPr>
            <p:cNvPr id="330" name="Straight Arrow Connector 329"/>
            <p:cNvCxnSpPr/>
            <p:nvPr/>
          </p:nvCxnSpPr>
          <p:spPr bwMode="auto">
            <a:xfrm flipH="1">
              <a:off x="9530403" y="3824902"/>
              <a:ext cx="514810" cy="0"/>
            </a:xfrm>
            <a:prstGeom prst="straightConnector1">
              <a:avLst/>
            </a:prstGeom>
            <a:solidFill>
              <a:srgbClr val="00B8FF"/>
            </a:solidFill>
            <a:ln w="12700" cap="flat" cmpd="sng" algn="ctr">
              <a:solidFill>
                <a:schemeClr val="tx1"/>
              </a:solidFill>
              <a:prstDash val="solid"/>
              <a:round/>
              <a:headEnd type="oval" w="sm" len="sm"/>
              <a:tailEnd type="oval" w="sm" len="sm"/>
            </a:ln>
            <a:effectLst/>
            <a:extLs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chemeClr val="bg2">
                        <a:alpha val="74998"/>
                      </a:schemeClr>
                    </a:outerShdw>
                  </a:effectLst>
                </a14:hiddenEffects>
              </a:ext>
            </a:extLst>
          </p:spPr>
        </p:cxnSp>
        <p:cxnSp>
          <p:nvCxnSpPr>
            <p:cNvPr id="331" name="Straight Arrow Connector 330"/>
            <p:cNvCxnSpPr/>
            <p:nvPr/>
          </p:nvCxnSpPr>
          <p:spPr bwMode="auto">
            <a:xfrm rot="5400000">
              <a:off x="9274447" y="4081688"/>
              <a:ext cx="511617" cy="0"/>
            </a:xfrm>
            <a:prstGeom prst="straightConnector1">
              <a:avLst/>
            </a:prstGeom>
            <a:solidFill>
              <a:srgbClr val="00B8FF"/>
            </a:solidFill>
            <a:ln w="12700" cap="flat" cmpd="sng" algn="ctr">
              <a:solidFill>
                <a:schemeClr val="tx1"/>
              </a:solidFill>
              <a:prstDash val="solid"/>
              <a:round/>
              <a:headEnd type="oval" w="sm" len="sm"/>
              <a:tailEnd type="oval" w="sm" len="sm"/>
            </a:ln>
            <a:effectLst/>
            <a:extLs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chemeClr val="bg2">
                        <a:alpha val="74998"/>
                      </a:schemeClr>
                    </a:outerShdw>
                  </a:effectLst>
                </a14:hiddenEffects>
              </a:ext>
            </a:extLst>
          </p:spPr>
        </p:cxnSp>
      </p:grpSp>
      <p:sp>
        <p:nvSpPr>
          <p:cNvPr id="334" name="TextBox 333"/>
          <p:cNvSpPr txBox="1"/>
          <p:nvPr/>
        </p:nvSpPr>
        <p:spPr>
          <a:xfrm>
            <a:off x="7962899" y="4539717"/>
            <a:ext cx="308523" cy="319475"/>
          </a:xfrm>
          <a:prstGeom prst="rect">
            <a:avLst/>
          </a:prstGeom>
          <a:noFill/>
        </p:spPr>
        <p:txBody>
          <a:bodyPr wrap="none" lIns="0" tIns="0" rIns="0" bIns="0" rtlCol="0" anchor="t">
            <a:noAutofit/>
          </a:bodyPr>
          <a:lstStyle/>
          <a:p>
            <a:pPr algn="r">
              <a:lnSpc>
                <a:spcPct val="90000"/>
              </a:lnSpc>
            </a:pPr>
            <a:r>
              <a:rPr lang="en-US" sz="900" b="1" dirty="0">
                <a:solidFill>
                  <a:srgbClr val="5F5F5F"/>
                </a:solidFill>
              </a:rPr>
              <a:t>Siebel </a:t>
            </a:r>
          </a:p>
          <a:p>
            <a:pPr algn="r">
              <a:lnSpc>
                <a:spcPct val="90000"/>
              </a:lnSpc>
            </a:pPr>
            <a:r>
              <a:rPr lang="en-US" sz="900" b="1" dirty="0">
                <a:solidFill>
                  <a:srgbClr val="5F5F5F"/>
                </a:solidFill>
              </a:rPr>
              <a:t>FS</a:t>
            </a:r>
          </a:p>
          <a:p>
            <a:pPr algn="r">
              <a:lnSpc>
                <a:spcPct val="90000"/>
              </a:lnSpc>
            </a:pPr>
            <a:endParaRPr lang="en-US" sz="900" b="1" dirty="0">
              <a:solidFill>
                <a:srgbClr val="5F5F5F"/>
              </a:solidFill>
            </a:endParaRPr>
          </a:p>
        </p:txBody>
      </p:sp>
      <p:sp>
        <p:nvSpPr>
          <p:cNvPr id="336" name="TextBox 335"/>
          <p:cNvSpPr txBox="1"/>
          <p:nvPr/>
        </p:nvSpPr>
        <p:spPr>
          <a:xfrm>
            <a:off x="10652759" y="5881391"/>
            <a:ext cx="506643" cy="123169"/>
          </a:xfrm>
          <a:prstGeom prst="rect">
            <a:avLst/>
          </a:prstGeom>
          <a:noFill/>
        </p:spPr>
        <p:txBody>
          <a:bodyPr wrap="none" lIns="0" tIns="0" rIns="0" bIns="0" rtlCol="0" anchor="t">
            <a:noAutofit/>
          </a:bodyPr>
          <a:lstStyle/>
          <a:p>
            <a:pPr algn="r">
              <a:lnSpc>
                <a:spcPct val="90000"/>
              </a:lnSpc>
            </a:pPr>
            <a:r>
              <a:rPr lang="en-US" sz="900" b="1" dirty="0">
                <a:solidFill>
                  <a:srgbClr val="5F5F5F"/>
                </a:solidFill>
              </a:rPr>
              <a:t>siebns.dat</a:t>
            </a:r>
          </a:p>
        </p:txBody>
      </p:sp>
      <p:grpSp>
        <p:nvGrpSpPr>
          <p:cNvPr id="288" name="Group 287"/>
          <p:cNvGrpSpPr/>
          <p:nvPr/>
        </p:nvGrpSpPr>
        <p:grpSpPr>
          <a:xfrm>
            <a:off x="7407859" y="927585"/>
            <a:ext cx="902494" cy="892643"/>
            <a:chOff x="5525115" y="2102017"/>
            <a:chExt cx="986918" cy="976146"/>
          </a:xfrm>
        </p:grpSpPr>
        <p:grpSp>
          <p:nvGrpSpPr>
            <p:cNvPr id="289" name="Group 4"/>
            <p:cNvGrpSpPr/>
            <p:nvPr/>
          </p:nvGrpSpPr>
          <p:grpSpPr>
            <a:xfrm>
              <a:off x="5591540" y="2826344"/>
              <a:ext cx="499377" cy="237443"/>
              <a:chOff x="5591540" y="2826344"/>
              <a:chExt cx="499377" cy="237443"/>
            </a:xfrm>
            <a:solidFill>
              <a:schemeClr val="accent1"/>
            </a:solidFill>
          </p:grpSpPr>
          <p:grpSp>
            <p:nvGrpSpPr>
              <p:cNvPr id="355" name="Group 3"/>
              <p:cNvGrpSpPr/>
              <p:nvPr/>
            </p:nvGrpSpPr>
            <p:grpSpPr>
              <a:xfrm>
                <a:off x="5618159" y="2826344"/>
                <a:ext cx="446138" cy="83052"/>
                <a:chOff x="5600058" y="2826344"/>
                <a:chExt cx="446138" cy="83052"/>
              </a:xfrm>
              <a:grpFill/>
            </p:grpSpPr>
            <p:sp>
              <p:nvSpPr>
                <p:cNvPr id="367" name="Freeform 155"/>
                <p:cNvSpPr>
                  <a:spLocks noChangeArrowheads="1"/>
                </p:cNvSpPr>
                <p:nvPr/>
              </p:nvSpPr>
              <p:spPr bwMode="auto">
                <a:xfrm>
                  <a:off x="5600058" y="2826344"/>
                  <a:ext cx="17036" cy="80922"/>
                </a:xfrm>
                <a:custGeom>
                  <a:avLst/>
                  <a:gdLst>
                    <a:gd name="T0" fmla="*/ 0 w 72"/>
                    <a:gd name="T1" fmla="*/ 0 h 337"/>
                    <a:gd name="T2" fmla="*/ 71 w 72"/>
                    <a:gd name="T3" fmla="*/ 0 h 337"/>
                    <a:gd name="T4" fmla="*/ 71 w 72"/>
                    <a:gd name="T5" fmla="*/ 336 h 337"/>
                    <a:gd name="T6" fmla="*/ 0 w 72"/>
                    <a:gd name="T7" fmla="*/ 336 h 337"/>
                    <a:gd name="T8" fmla="*/ 0 w 72"/>
                    <a:gd name="T9" fmla="*/ 0 h 337"/>
                  </a:gdLst>
                  <a:ahLst/>
                  <a:cxnLst>
                    <a:cxn ang="0">
                      <a:pos x="T0" y="T1"/>
                    </a:cxn>
                    <a:cxn ang="0">
                      <a:pos x="T2" y="T3"/>
                    </a:cxn>
                    <a:cxn ang="0">
                      <a:pos x="T4" y="T5"/>
                    </a:cxn>
                    <a:cxn ang="0">
                      <a:pos x="T6" y="T7"/>
                    </a:cxn>
                    <a:cxn ang="0">
                      <a:pos x="T8" y="T9"/>
                    </a:cxn>
                  </a:cxnLst>
                  <a:rect l="0" t="0" r="r" b="b"/>
                  <a:pathLst>
                    <a:path w="72" h="337">
                      <a:moveTo>
                        <a:pt x="0" y="0"/>
                      </a:moveTo>
                      <a:lnTo>
                        <a:pt x="71" y="0"/>
                      </a:lnTo>
                      <a:lnTo>
                        <a:pt x="71" y="336"/>
                      </a:lnTo>
                      <a:lnTo>
                        <a:pt x="0" y="336"/>
                      </a:lnTo>
                      <a:lnTo>
                        <a:pt x="0" y="0"/>
                      </a:lnTo>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68" name="Freeform 156"/>
                <p:cNvSpPr>
                  <a:spLocks noChangeArrowheads="1"/>
                </p:cNvSpPr>
                <p:nvPr/>
              </p:nvSpPr>
              <p:spPr bwMode="auto">
                <a:xfrm>
                  <a:off x="5637325" y="2850833"/>
                  <a:ext cx="53238" cy="58563"/>
                </a:xfrm>
                <a:custGeom>
                  <a:avLst/>
                  <a:gdLst>
                    <a:gd name="T0" fmla="*/ 0 w 222"/>
                    <a:gd name="T1" fmla="*/ 45 h 243"/>
                    <a:gd name="T2" fmla="*/ 0 w 222"/>
                    <a:gd name="T3" fmla="*/ 2 h 243"/>
                    <a:gd name="T4" fmla="*/ 65 w 222"/>
                    <a:gd name="T5" fmla="*/ 2 h 243"/>
                    <a:gd name="T6" fmla="*/ 68 w 222"/>
                    <a:gd name="T7" fmla="*/ 39 h 243"/>
                    <a:gd name="T8" fmla="*/ 144 w 222"/>
                    <a:gd name="T9" fmla="*/ 0 h 243"/>
                    <a:gd name="T10" fmla="*/ 215 w 222"/>
                    <a:gd name="T11" fmla="*/ 45 h 243"/>
                    <a:gd name="T12" fmla="*/ 221 w 222"/>
                    <a:gd name="T13" fmla="*/ 115 h 243"/>
                    <a:gd name="T14" fmla="*/ 221 w 222"/>
                    <a:gd name="T15" fmla="*/ 242 h 243"/>
                    <a:gd name="T16" fmla="*/ 150 w 222"/>
                    <a:gd name="T17" fmla="*/ 242 h 243"/>
                    <a:gd name="T18" fmla="*/ 150 w 222"/>
                    <a:gd name="T19" fmla="*/ 95 h 243"/>
                    <a:gd name="T20" fmla="*/ 147 w 222"/>
                    <a:gd name="T21" fmla="*/ 70 h 243"/>
                    <a:gd name="T22" fmla="*/ 113 w 222"/>
                    <a:gd name="T23" fmla="*/ 50 h 243"/>
                    <a:gd name="T24" fmla="*/ 77 w 222"/>
                    <a:gd name="T25" fmla="*/ 67 h 243"/>
                    <a:gd name="T26" fmla="*/ 68 w 222"/>
                    <a:gd name="T27" fmla="*/ 104 h 243"/>
                    <a:gd name="T28" fmla="*/ 68 w 222"/>
                    <a:gd name="T29" fmla="*/ 242 h 243"/>
                    <a:gd name="T30" fmla="*/ 0 w 222"/>
                    <a:gd name="T31" fmla="*/ 242 h 243"/>
                    <a:gd name="T32" fmla="*/ 0 w 222"/>
                    <a:gd name="T33" fmla="*/ 45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2" h="243">
                      <a:moveTo>
                        <a:pt x="0" y="45"/>
                      </a:moveTo>
                      <a:cubicBezTo>
                        <a:pt x="0" y="45"/>
                        <a:pt x="0" y="19"/>
                        <a:pt x="0" y="2"/>
                      </a:cubicBezTo>
                      <a:lnTo>
                        <a:pt x="65" y="2"/>
                      </a:lnTo>
                      <a:lnTo>
                        <a:pt x="68" y="39"/>
                      </a:lnTo>
                      <a:cubicBezTo>
                        <a:pt x="74" y="28"/>
                        <a:pt x="94" y="0"/>
                        <a:pt x="144" y="0"/>
                      </a:cubicBezTo>
                      <a:cubicBezTo>
                        <a:pt x="189" y="0"/>
                        <a:pt x="209" y="28"/>
                        <a:pt x="215" y="45"/>
                      </a:cubicBezTo>
                      <a:cubicBezTo>
                        <a:pt x="221" y="59"/>
                        <a:pt x="221" y="70"/>
                        <a:pt x="221" y="115"/>
                      </a:cubicBezTo>
                      <a:lnTo>
                        <a:pt x="221" y="242"/>
                      </a:lnTo>
                      <a:lnTo>
                        <a:pt x="150" y="242"/>
                      </a:lnTo>
                      <a:lnTo>
                        <a:pt x="150" y="95"/>
                      </a:lnTo>
                      <a:cubicBezTo>
                        <a:pt x="150" y="87"/>
                        <a:pt x="150" y="79"/>
                        <a:pt x="147" y="70"/>
                      </a:cubicBezTo>
                      <a:cubicBezTo>
                        <a:pt x="142" y="59"/>
                        <a:pt x="130" y="50"/>
                        <a:pt x="113" y="50"/>
                      </a:cubicBezTo>
                      <a:cubicBezTo>
                        <a:pt x="99" y="50"/>
                        <a:pt x="85" y="56"/>
                        <a:pt x="77" y="67"/>
                      </a:cubicBezTo>
                      <a:cubicBezTo>
                        <a:pt x="74" y="73"/>
                        <a:pt x="68" y="84"/>
                        <a:pt x="68" y="104"/>
                      </a:cubicBezTo>
                      <a:lnTo>
                        <a:pt x="68" y="242"/>
                      </a:lnTo>
                      <a:lnTo>
                        <a:pt x="0" y="242"/>
                      </a:lnTo>
                      <a:lnTo>
                        <a:pt x="0" y="45"/>
                      </a:lnTo>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69" name="Freeform 157"/>
                <p:cNvSpPr>
                  <a:spLocks noChangeArrowheads="1"/>
                </p:cNvSpPr>
                <p:nvPr/>
              </p:nvSpPr>
              <p:spPr bwMode="auto">
                <a:xfrm>
                  <a:off x="5704406" y="2834862"/>
                  <a:ext cx="40461" cy="74534"/>
                </a:xfrm>
                <a:custGeom>
                  <a:avLst/>
                  <a:gdLst>
                    <a:gd name="T0" fmla="*/ 113 w 169"/>
                    <a:gd name="T1" fmla="*/ 307 h 308"/>
                    <a:gd name="T2" fmla="*/ 45 w 169"/>
                    <a:gd name="T3" fmla="*/ 245 h 308"/>
                    <a:gd name="T4" fmla="*/ 45 w 169"/>
                    <a:gd name="T5" fmla="*/ 115 h 308"/>
                    <a:gd name="T6" fmla="*/ 0 w 169"/>
                    <a:gd name="T7" fmla="*/ 115 h 308"/>
                    <a:gd name="T8" fmla="*/ 0 w 169"/>
                    <a:gd name="T9" fmla="*/ 70 h 308"/>
                    <a:gd name="T10" fmla="*/ 45 w 169"/>
                    <a:gd name="T11" fmla="*/ 70 h 308"/>
                    <a:gd name="T12" fmla="*/ 45 w 169"/>
                    <a:gd name="T13" fmla="*/ 25 h 308"/>
                    <a:gd name="T14" fmla="*/ 113 w 169"/>
                    <a:gd name="T15" fmla="*/ 0 h 308"/>
                    <a:gd name="T16" fmla="*/ 113 w 169"/>
                    <a:gd name="T17" fmla="*/ 70 h 308"/>
                    <a:gd name="T18" fmla="*/ 168 w 169"/>
                    <a:gd name="T19" fmla="*/ 70 h 308"/>
                    <a:gd name="T20" fmla="*/ 168 w 169"/>
                    <a:gd name="T21" fmla="*/ 115 h 308"/>
                    <a:gd name="T22" fmla="*/ 113 w 169"/>
                    <a:gd name="T23" fmla="*/ 115 h 308"/>
                    <a:gd name="T24" fmla="*/ 113 w 169"/>
                    <a:gd name="T25" fmla="*/ 220 h 308"/>
                    <a:gd name="T26" fmla="*/ 143 w 169"/>
                    <a:gd name="T27" fmla="*/ 254 h 308"/>
                    <a:gd name="T28" fmla="*/ 165 w 169"/>
                    <a:gd name="T29" fmla="*/ 254 h 308"/>
                    <a:gd name="T30" fmla="*/ 165 w 169"/>
                    <a:gd name="T31" fmla="*/ 299 h 308"/>
                    <a:gd name="T32" fmla="*/ 113 w 169"/>
                    <a:gd name="T33" fmla="*/ 307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9" h="308">
                      <a:moveTo>
                        <a:pt x="113" y="307"/>
                      </a:moveTo>
                      <a:cubicBezTo>
                        <a:pt x="45" y="307"/>
                        <a:pt x="45" y="265"/>
                        <a:pt x="45" y="245"/>
                      </a:cubicBezTo>
                      <a:lnTo>
                        <a:pt x="45" y="115"/>
                      </a:lnTo>
                      <a:lnTo>
                        <a:pt x="0" y="115"/>
                      </a:lnTo>
                      <a:lnTo>
                        <a:pt x="0" y="70"/>
                      </a:lnTo>
                      <a:lnTo>
                        <a:pt x="45" y="70"/>
                      </a:lnTo>
                      <a:lnTo>
                        <a:pt x="45" y="25"/>
                      </a:lnTo>
                      <a:lnTo>
                        <a:pt x="113" y="0"/>
                      </a:lnTo>
                      <a:lnTo>
                        <a:pt x="113" y="70"/>
                      </a:lnTo>
                      <a:lnTo>
                        <a:pt x="168" y="70"/>
                      </a:lnTo>
                      <a:lnTo>
                        <a:pt x="168" y="115"/>
                      </a:lnTo>
                      <a:lnTo>
                        <a:pt x="113" y="115"/>
                      </a:lnTo>
                      <a:lnTo>
                        <a:pt x="113" y="220"/>
                      </a:lnTo>
                      <a:cubicBezTo>
                        <a:pt x="113" y="242"/>
                        <a:pt x="113" y="254"/>
                        <a:pt x="143" y="254"/>
                      </a:cubicBezTo>
                      <a:lnTo>
                        <a:pt x="165" y="254"/>
                      </a:lnTo>
                      <a:lnTo>
                        <a:pt x="165" y="299"/>
                      </a:lnTo>
                      <a:cubicBezTo>
                        <a:pt x="143" y="304"/>
                        <a:pt x="123" y="307"/>
                        <a:pt x="113" y="307"/>
                      </a:cubicBezTo>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73" name="Freeform 158"/>
                <p:cNvSpPr>
                  <a:spLocks noChangeArrowheads="1"/>
                </p:cNvSpPr>
                <p:nvPr/>
              </p:nvSpPr>
              <p:spPr bwMode="auto">
                <a:xfrm>
                  <a:off x="5754450" y="2849769"/>
                  <a:ext cx="54303" cy="59627"/>
                </a:xfrm>
                <a:custGeom>
                  <a:avLst/>
                  <a:gdLst>
                    <a:gd name="T0" fmla="*/ 116 w 227"/>
                    <a:gd name="T1" fmla="*/ 203 h 249"/>
                    <a:gd name="T2" fmla="*/ 155 w 227"/>
                    <a:gd name="T3" fmla="*/ 169 h 249"/>
                    <a:gd name="T4" fmla="*/ 217 w 227"/>
                    <a:gd name="T5" fmla="*/ 169 h 249"/>
                    <a:gd name="T6" fmla="*/ 195 w 227"/>
                    <a:gd name="T7" fmla="*/ 220 h 249"/>
                    <a:gd name="T8" fmla="*/ 113 w 227"/>
                    <a:gd name="T9" fmla="*/ 248 h 249"/>
                    <a:gd name="T10" fmla="*/ 31 w 227"/>
                    <a:gd name="T11" fmla="*/ 220 h 249"/>
                    <a:gd name="T12" fmla="*/ 0 w 227"/>
                    <a:gd name="T13" fmla="*/ 130 h 249"/>
                    <a:gd name="T14" fmla="*/ 48 w 227"/>
                    <a:gd name="T15" fmla="*/ 19 h 249"/>
                    <a:gd name="T16" fmla="*/ 113 w 227"/>
                    <a:gd name="T17" fmla="*/ 0 h 249"/>
                    <a:gd name="T18" fmla="*/ 209 w 227"/>
                    <a:gd name="T19" fmla="*/ 56 h 249"/>
                    <a:gd name="T20" fmla="*/ 223 w 227"/>
                    <a:gd name="T21" fmla="*/ 141 h 249"/>
                    <a:gd name="T22" fmla="*/ 68 w 227"/>
                    <a:gd name="T23" fmla="*/ 141 h 249"/>
                    <a:gd name="T24" fmla="*/ 116 w 227"/>
                    <a:gd name="T25" fmla="*/ 203 h 249"/>
                    <a:gd name="T26" fmla="*/ 155 w 227"/>
                    <a:gd name="T27" fmla="*/ 96 h 249"/>
                    <a:gd name="T28" fmla="*/ 116 w 227"/>
                    <a:gd name="T29" fmla="*/ 42 h 249"/>
                    <a:gd name="T30" fmla="*/ 70 w 227"/>
                    <a:gd name="T31" fmla="*/ 96 h 249"/>
                    <a:gd name="T32" fmla="*/ 155 w 227"/>
                    <a:gd name="T33" fmla="*/ 96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7" h="249">
                      <a:moveTo>
                        <a:pt x="116" y="203"/>
                      </a:moveTo>
                      <a:cubicBezTo>
                        <a:pt x="132" y="203"/>
                        <a:pt x="149" y="197"/>
                        <a:pt x="155" y="169"/>
                      </a:cubicBezTo>
                      <a:lnTo>
                        <a:pt x="217" y="169"/>
                      </a:lnTo>
                      <a:cubicBezTo>
                        <a:pt x="217" y="180"/>
                        <a:pt x="214" y="200"/>
                        <a:pt x="195" y="220"/>
                      </a:cubicBezTo>
                      <a:cubicBezTo>
                        <a:pt x="178" y="237"/>
                        <a:pt x="147" y="248"/>
                        <a:pt x="113" y="248"/>
                      </a:cubicBezTo>
                      <a:cubicBezTo>
                        <a:pt x="93" y="248"/>
                        <a:pt x="53" y="245"/>
                        <a:pt x="31" y="220"/>
                      </a:cubicBezTo>
                      <a:cubicBezTo>
                        <a:pt x="8" y="197"/>
                        <a:pt x="0" y="166"/>
                        <a:pt x="0" y="130"/>
                      </a:cubicBezTo>
                      <a:cubicBezTo>
                        <a:pt x="0" y="93"/>
                        <a:pt x="8" y="45"/>
                        <a:pt x="48" y="19"/>
                      </a:cubicBezTo>
                      <a:cubicBezTo>
                        <a:pt x="65" y="8"/>
                        <a:pt x="87" y="0"/>
                        <a:pt x="113" y="0"/>
                      </a:cubicBezTo>
                      <a:cubicBezTo>
                        <a:pt x="147" y="0"/>
                        <a:pt x="186" y="14"/>
                        <a:pt x="209" y="56"/>
                      </a:cubicBezTo>
                      <a:cubicBezTo>
                        <a:pt x="226" y="87"/>
                        <a:pt x="223" y="124"/>
                        <a:pt x="223" y="141"/>
                      </a:cubicBezTo>
                      <a:lnTo>
                        <a:pt x="68" y="141"/>
                      </a:lnTo>
                      <a:cubicBezTo>
                        <a:pt x="68" y="155"/>
                        <a:pt x="68" y="203"/>
                        <a:pt x="116" y="203"/>
                      </a:cubicBezTo>
                      <a:close/>
                      <a:moveTo>
                        <a:pt x="155" y="96"/>
                      </a:moveTo>
                      <a:cubicBezTo>
                        <a:pt x="155" y="84"/>
                        <a:pt x="155" y="42"/>
                        <a:pt x="116" y="42"/>
                      </a:cubicBezTo>
                      <a:cubicBezTo>
                        <a:pt x="84" y="42"/>
                        <a:pt x="73" y="67"/>
                        <a:pt x="70" y="96"/>
                      </a:cubicBezTo>
                      <a:lnTo>
                        <a:pt x="155" y="96"/>
                      </a:lnTo>
                      <a:close/>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74" name="Freeform 159"/>
                <p:cNvSpPr>
                  <a:spLocks noChangeArrowheads="1"/>
                </p:cNvSpPr>
                <p:nvPr/>
              </p:nvSpPr>
              <p:spPr bwMode="auto">
                <a:xfrm>
                  <a:off x="5824725" y="2849769"/>
                  <a:ext cx="35137" cy="58562"/>
                </a:xfrm>
                <a:custGeom>
                  <a:avLst/>
                  <a:gdLst>
                    <a:gd name="T0" fmla="*/ 3 w 145"/>
                    <a:gd name="T1" fmla="*/ 62 h 241"/>
                    <a:gd name="T2" fmla="*/ 0 w 145"/>
                    <a:gd name="T3" fmla="*/ 3 h 241"/>
                    <a:gd name="T4" fmla="*/ 65 w 145"/>
                    <a:gd name="T5" fmla="*/ 3 h 241"/>
                    <a:gd name="T6" fmla="*/ 65 w 145"/>
                    <a:gd name="T7" fmla="*/ 48 h 241"/>
                    <a:gd name="T8" fmla="*/ 144 w 145"/>
                    <a:gd name="T9" fmla="*/ 3 h 241"/>
                    <a:gd name="T10" fmla="*/ 144 w 145"/>
                    <a:gd name="T11" fmla="*/ 65 h 241"/>
                    <a:gd name="T12" fmla="*/ 71 w 145"/>
                    <a:gd name="T13" fmla="*/ 124 h 241"/>
                    <a:gd name="T14" fmla="*/ 71 w 145"/>
                    <a:gd name="T15" fmla="*/ 240 h 241"/>
                    <a:gd name="T16" fmla="*/ 3 w 145"/>
                    <a:gd name="T17" fmla="*/ 240 h 241"/>
                    <a:gd name="T18" fmla="*/ 3 w 145"/>
                    <a:gd name="T19" fmla="*/ 62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5" h="241">
                      <a:moveTo>
                        <a:pt x="3" y="62"/>
                      </a:moveTo>
                      <a:cubicBezTo>
                        <a:pt x="3" y="50"/>
                        <a:pt x="0" y="17"/>
                        <a:pt x="0" y="3"/>
                      </a:cubicBezTo>
                      <a:lnTo>
                        <a:pt x="65" y="3"/>
                      </a:lnTo>
                      <a:lnTo>
                        <a:pt x="65" y="48"/>
                      </a:lnTo>
                      <a:cubicBezTo>
                        <a:pt x="74" y="28"/>
                        <a:pt x="91" y="0"/>
                        <a:pt x="144" y="3"/>
                      </a:cubicBezTo>
                      <a:lnTo>
                        <a:pt x="144" y="65"/>
                      </a:lnTo>
                      <a:cubicBezTo>
                        <a:pt x="74" y="59"/>
                        <a:pt x="71" y="93"/>
                        <a:pt x="71" y="124"/>
                      </a:cubicBezTo>
                      <a:lnTo>
                        <a:pt x="71" y="240"/>
                      </a:lnTo>
                      <a:lnTo>
                        <a:pt x="3" y="240"/>
                      </a:lnTo>
                      <a:lnTo>
                        <a:pt x="3" y="62"/>
                      </a:lnTo>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75" name="Freeform 160"/>
                <p:cNvSpPr>
                  <a:spLocks noChangeArrowheads="1"/>
                </p:cNvSpPr>
                <p:nvPr/>
              </p:nvSpPr>
              <p:spPr bwMode="auto">
                <a:xfrm>
                  <a:off x="5869445" y="2850833"/>
                  <a:ext cx="54303" cy="58563"/>
                </a:xfrm>
                <a:custGeom>
                  <a:avLst/>
                  <a:gdLst>
                    <a:gd name="T0" fmla="*/ 3 w 224"/>
                    <a:gd name="T1" fmla="*/ 45 h 243"/>
                    <a:gd name="T2" fmla="*/ 3 w 224"/>
                    <a:gd name="T3" fmla="*/ 2 h 243"/>
                    <a:gd name="T4" fmla="*/ 67 w 224"/>
                    <a:gd name="T5" fmla="*/ 2 h 243"/>
                    <a:gd name="T6" fmla="*/ 70 w 224"/>
                    <a:gd name="T7" fmla="*/ 39 h 243"/>
                    <a:gd name="T8" fmla="*/ 146 w 224"/>
                    <a:gd name="T9" fmla="*/ 0 h 243"/>
                    <a:gd name="T10" fmla="*/ 217 w 224"/>
                    <a:gd name="T11" fmla="*/ 45 h 243"/>
                    <a:gd name="T12" fmla="*/ 223 w 224"/>
                    <a:gd name="T13" fmla="*/ 115 h 243"/>
                    <a:gd name="T14" fmla="*/ 223 w 224"/>
                    <a:gd name="T15" fmla="*/ 242 h 243"/>
                    <a:gd name="T16" fmla="*/ 152 w 224"/>
                    <a:gd name="T17" fmla="*/ 242 h 243"/>
                    <a:gd name="T18" fmla="*/ 152 w 224"/>
                    <a:gd name="T19" fmla="*/ 95 h 243"/>
                    <a:gd name="T20" fmla="*/ 149 w 224"/>
                    <a:gd name="T21" fmla="*/ 70 h 243"/>
                    <a:gd name="T22" fmla="*/ 115 w 224"/>
                    <a:gd name="T23" fmla="*/ 50 h 243"/>
                    <a:gd name="T24" fmla="*/ 79 w 224"/>
                    <a:gd name="T25" fmla="*/ 67 h 243"/>
                    <a:gd name="T26" fmla="*/ 70 w 224"/>
                    <a:gd name="T27" fmla="*/ 104 h 243"/>
                    <a:gd name="T28" fmla="*/ 70 w 224"/>
                    <a:gd name="T29" fmla="*/ 242 h 243"/>
                    <a:gd name="T30" fmla="*/ 0 w 224"/>
                    <a:gd name="T31" fmla="*/ 242 h 243"/>
                    <a:gd name="T32" fmla="*/ 0 w 224"/>
                    <a:gd name="T33" fmla="*/ 45 h 243"/>
                    <a:gd name="T34" fmla="*/ 3 w 224"/>
                    <a:gd name="T35" fmla="*/ 45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24" h="243">
                      <a:moveTo>
                        <a:pt x="3" y="45"/>
                      </a:moveTo>
                      <a:cubicBezTo>
                        <a:pt x="3" y="45"/>
                        <a:pt x="3" y="19"/>
                        <a:pt x="3" y="2"/>
                      </a:cubicBezTo>
                      <a:lnTo>
                        <a:pt x="67" y="2"/>
                      </a:lnTo>
                      <a:lnTo>
                        <a:pt x="70" y="39"/>
                      </a:lnTo>
                      <a:cubicBezTo>
                        <a:pt x="76" y="28"/>
                        <a:pt x="96" y="0"/>
                        <a:pt x="146" y="0"/>
                      </a:cubicBezTo>
                      <a:cubicBezTo>
                        <a:pt x="192" y="0"/>
                        <a:pt x="211" y="28"/>
                        <a:pt x="217" y="45"/>
                      </a:cubicBezTo>
                      <a:cubicBezTo>
                        <a:pt x="223" y="59"/>
                        <a:pt x="223" y="70"/>
                        <a:pt x="223" y="115"/>
                      </a:cubicBezTo>
                      <a:lnTo>
                        <a:pt x="223" y="242"/>
                      </a:lnTo>
                      <a:lnTo>
                        <a:pt x="152" y="242"/>
                      </a:lnTo>
                      <a:lnTo>
                        <a:pt x="152" y="95"/>
                      </a:lnTo>
                      <a:cubicBezTo>
                        <a:pt x="152" y="87"/>
                        <a:pt x="152" y="79"/>
                        <a:pt x="149" y="70"/>
                      </a:cubicBezTo>
                      <a:cubicBezTo>
                        <a:pt x="144" y="59"/>
                        <a:pt x="132" y="50"/>
                        <a:pt x="115" y="50"/>
                      </a:cubicBezTo>
                      <a:cubicBezTo>
                        <a:pt x="101" y="50"/>
                        <a:pt x="87" y="56"/>
                        <a:pt x="79" y="67"/>
                      </a:cubicBezTo>
                      <a:cubicBezTo>
                        <a:pt x="76" y="73"/>
                        <a:pt x="70" y="84"/>
                        <a:pt x="70" y="104"/>
                      </a:cubicBezTo>
                      <a:lnTo>
                        <a:pt x="70" y="242"/>
                      </a:lnTo>
                      <a:lnTo>
                        <a:pt x="0" y="242"/>
                      </a:lnTo>
                      <a:lnTo>
                        <a:pt x="0" y="45"/>
                      </a:lnTo>
                      <a:lnTo>
                        <a:pt x="3" y="45"/>
                      </a:lnTo>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76" name="Freeform 161"/>
                <p:cNvSpPr>
                  <a:spLocks noChangeArrowheads="1"/>
                </p:cNvSpPr>
                <p:nvPr/>
              </p:nvSpPr>
              <p:spPr bwMode="auto">
                <a:xfrm>
                  <a:off x="5940784" y="2849769"/>
                  <a:ext cx="54304" cy="59627"/>
                </a:xfrm>
                <a:custGeom>
                  <a:avLst/>
                  <a:gdLst>
                    <a:gd name="T0" fmla="*/ 116 w 227"/>
                    <a:gd name="T1" fmla="*/ 203 h 249"/>
                    <a:gd name="T2" fmla="*/ 155 w 227"/>
                    <a:gd name="T3" fmla="*/ 169 h 249"/>
                    <a:gd name="T4" fmla="*/ 217 w 227"/>
                    <a:gd name="T5" fmla="*/ 169 h 249"/>
                    <a:gd name="T6" fmla="*/ 195 w 227"/>
                    <a:gd name="T7" fmla="*/ 220 h 249"/>
                    <a:gd name="T8" fmla="*/ 113 w 227"/>
                    <a:gd name="T9" fmla="*/ 248 h 249"/>
                    <a:gd name="T10" fmla="*/ 31 w 227"/>
                    <a:gd name="T11" fmla="*/ 220 h 249"/>
                    <a:gd name="T12" fmla="*/ 0 w 227"/>
                    <a:gd name="T13" fmla="*/ 130 h 249"/>
                    <a:gd name="T14" fmla="*/ 48 w 227"/>
                    <a:gd name="T15" fmla="*/ 19 h 249"/>
                    <a:gd name="T16" fmla="*/ 113 w 227"/>
                    <a:gd name="T17" fmla="*/ 0 h 249"/>
                    <a:gd name="T18" fmla="*/ 209 w 227"/>
                    <a:gd name="T19" fmla="*/ 56 h 249"/>
                    <a:gd name="T20" fmla="*/ 223 w 227"/>
                    <a:gd name="T21" fmla="*/ 141 h 249"/>
                    <a:gd name="T22" fmla="*/ 68 w 227"/>
                    <a:gd name="T23" fmla="*/ 141 h 249"/>
                    <a:gd name="T24" fmla="*/ 116 w 227"/>
                    <a:gd name="T25" fmla="*/ 203 h 249"/>
                    <a:gd name="T26" fmla="*/ 155 w 227"/>
                    <a:gd name="T27" fmla="*/ 96 h 249"/>
                    <a:gd name="T28" fmla="*/ 116 w 227"/>
                    <a:gd name="T29" fmla="*/ 42 h 249"/>
                    <a:gd name="T30" fmla="*/ 71 w 227"/>
                    <a:gd name="T31" fmla="*/ 96 h 249"/>
                    <a:gd name="T32" fmla="*/ 155 w 227"/>
                    <a:gd name="T33" fmla="*/ 96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7" h="249">
                      <a:moveTo>
                        <a:pt x="116" y="203"/>
                      </a:moveTo>
                      <a:cubicBezTo>
                        <a:pt x="133" y="203"/>
                        <a:pt x="150" y="197"/>
                        <a:pt x="155" y="169"/>
                      </a:cubicBezTo>
                      <a:lnTo>
                        <a:pt x="217" y="169"/>
                      </a:lnTo>
                      <a:cubicBezTo>
                        <a:pt x="217" y="180"/>
                        <a:pt x="215" y="200"/>
                        <a:pt x="195" y="220"/>
                      </a:cubicBezTo>
                      <a:cubicBezTo>
                        <a:pt x="178" y="237"/>
                        <a:pt x="147" y="248"/>
                        <a:pt x="113" y="248"/>
                      </a:cubicBezTo>
                      <a:cubicBezTo>
                        <a:pt x="93" y="248"/>
                        <a:pt x="54" y="245"/>
                        <a:pt x="31" y="220"/>
                      </a:cubicBezTo>
                      <a:cubicBezTo>
                        <a:pt x="9" y="197"/>
                        <a:pt x="0" y="166"/>
                        <a:pt x="0" y="130"/>
                      </a:cubicBezTo>
                      <a:cubicBezTo>
                        <a:pt x="0" y="93"/>
                        <a:pt x="9" y="45"/>
                        <a:pt x="48" y="19"/>
                      </a:cubicBezTo>
                      <a:cubicBezTo>
                        <a:pt x="65" y="8"/>
                        <a:pt x="88" y="0"/>
                        <a:pt x="113" y="0"/>
                      </a:cubicBezTo>
                      <a:cubicBezTo>
                        <a:pt x="147" y="0"/>
                        <a:pt x="186" y="14"/>
                        <a:pt x="209" y="56"/>
                      </a:cubicBezTo>
                      <a:cubicBezTo>
                        <a:pt x="226" y="87"/>
                        <a:pt x="223" y="124"/>
                        <a:pt x="223" y="141"/>
                      </a:cubicBezTo>
                      <a:lnTo>
                        <a:pt x="68" y="141"/>
                      </a:lnTo>
                      <a:cubicBezTo>
                        <a:pt x="68" y="155"/>
                        <a:pt x="68" y="203"/>
                        <a:pt x="116" y="203"/>
                      </a:cubicBezTo>
                      <a:close/>
                      <a:moveTo>
                        <a:pt x="155" y="96"/>
                      </a:moveTo>
                      <a:cubicBezTo>
                        <a:pt x="155" y="84"/>
                        <a:pt x="155" y="42"/>
                        <a:pt x="116" y="42"/>
                      </a:cubicBezTo>
                      <a:cubicBezTo>
                        <a:pt x="85" y="42"/>
                        <a:pt x="73" y="67"/>
                        <a:pt x="71" y="96"/>
                      </a:cubicBezTo>
                      <a:lnTo>
                        <a:pt x="155" y="96"/>
                      </a:lnTo>
                      <a:close/>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77" name="Freeform 162"/>
                <p:cNvSpPr>
                  <a:spLocks noChangeArrowheads="1"/>
                </p:cNvSpPr>
                <p:nvPr/>
              </p:nvSpPr>
              <p:spPr bwMode="auto">
                <a:xfrm>
                  <a:off x="6004670" y="2834862"/>
                  <a:ext cx="41526" cy="74534"/>
                </a:xfrm>
                <a:custGeom>
                  <a:avLst/>
                  <a:gdLst>
                    <a:gd name="T0" fmla="*/ 113 w 171"/>
                    <a:gd name="T1" fmla="*/ 307 h 308"/>
                    <a:gd name="T2" fmla="*/ 45 w 171"/>
                    <a:gd name="T3" fmla="*/ 245 h 308"/>
                    <a:gd name="T4" fmla="*/ 45 w 171"/>
                    <a:gd name="T5" fmla="*/ 115 h 308"/>
                    <a:gd name="T6" fmla="*/ 0 w 171"/>
                    <a:gd name="T7" fmla="*/ 115 h 308"/>
                    <a:gd name="T8" fmla="*/ 0 w 171"/>
                    <a:gd name="T9" fmla="*/ 70 h 308"/>
                    <a:gd name="T10" fmla="*/ 45 w 171"/>
                    <a:gd name="T11" fmla="*/ 70 h 308"/>
                    <a:gd name="T12" fmla="*/ 45 w 171"/>
                    <a:gd name="T13" fmla="*/ 25 h 308"/>
                    <a:gd name="T14" fmla="*/ 113 w 171"/>
                    <a:gd name="T15" fmla="*/ 0 h 308"/>
                    <a:gd name="T16" fmla="*/ 113 w 171"/>
                    <a:gd name="T17" fmla="*/ 70 h 308"/>
                    <a:gd name="T18" fmla="*/ 170 w 171"/>
                    <a:gd name="T19" fmla="*/ 70 h 308"/>
                    <a:gd name="T20" fmla="*/ 170 w 171"/>
                    <a:gd name="T21" fmla="*/ 115 h 308"/>
                    <a:gd name="T22" fmla="*/ 113 w 171"/>
                    <a:gd name="T23" fmla="*/ 115 h 308"/>
                    <a:gd name="T24" fmla="*/ 113 w 171"/>
                    <a:gd name="T25" fmla="*/ 220 h 308"/>
                    <a:gd name="T26" fmla="*/ 144 w 171"/>
                    <a:gd name="T27" fmla="*/ 254 h 308"/>
                    <a:gd name="T28" fmla="*/ 167 w 171"/>
                    <a:gd name="T29" fmla="*/ 254 h 308"/>
                    <a:gd name="T30" fmla="*/ 167 w 171"/>
                    <a:gd name="T31" fmla="*/ 299 h 308"/>
                    <a:gd name="T32" fmla="*/ 113 w 171"/>
                    <a:gd name="T33" fmla="*/ 307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71" h="308">
                      <a:moveTo>
                        <a:pt x="113" y="307"/>
                      </a:moveTo>
                      <a:cubicBezTo>
                        <a:pt x="45" y="307"/>
                        <a:pt x="45" y="265"/>
                        <a:pt x="45" y="245"/>
                      </a:cubicBezTo>
                      <a:lnTo>
                        <a:pt x="45" y="115"/>
                      </a:lnTo>
                      <a:lnTo>
                        <a:pt x="0" y="115"/>
                      </a:lnTo>
                      <a:lnTo>
                        <a:pt x="0" y="70"/>
                      </a:lnTo>
                      <a:lnTo>
                        <a:pt x="45" y="70"/>
                      </a:lnTo>
                      <a:lnTo>
                        <a:pt x="45" y="25"/>
                      </a:lnTo>
                      <a:lnTo>
                        <a:pt x="113" y="0"/>
                      </a:lnTo>
                      <a:lnTo>
                        <a:pt x="113" y="70"/>
                      </a:lnTo>
                      <a:lnTo>
                        <a:pt x="170" y="70"/>
                      </a:lnTo>
                      <a:lnTo>
                        <a:pt x="170" y="115"/>
                      </a:lnTo>
                      <a:lnTo>
                        <a:pt x="113" y="115"/>
                      </a:lnTo>
                      <a:lnTo>
                        <a:pt x="113" y="220"/>
                      </a:lnTo>
                      <a:cubicBezTo>
                        <a:pt x="113" y="242"/>
                        <a:pt x="113" y="254"/>
                        <a:pt x="144" y="254"/>
                      </a:cubicBezTo>
                      <a:lnTo>
                        <a:pt x="167" y="254"/>
                      </a:lnTo>
                      <a:lnTo>
                        <a:pt x="167" y="299"/>
                      </a:lnTo>
                      <a:cubicBezTo>
                        <a:pt x="144" y="304"/>
                        <a:pt x="124" y="307"/>
                        <a:pt x="113" y="307"/>
                      </a:cubicBezTo>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p>
              </p:txBody>
            </p:sp>
          </p:grpSp>
          <p:grpSp>
            <p:nvGrpSpPr>
              <p:cNvPr id="356" name="Group 2"/>
              <p:cNvGrpSpPr/>
              <p:nvPr/>
            </p:nvGrpSpPr>
            <p:grpSpPr>
              <a:xfrm>
                <a:off x="5591540" y="2958375"/>
                <a:ext cx="499377" cy="105412"/>
                <a:chOff x="5591540" y="2958375"/>
                <a:chExt cx="499377" cy="105412"/>
              </a:xfrm>
              <a:grpFill/>
            </p:grpSpPr>
            <p:sp>
              <p:nvSpPr>
                <p:cNvPr id="357" name="Freeform 163"/>
                <p:cNvSpPr>
                  <a:spLocks noChangeArrowheads="1"/>
                </p:cNvSpPr>
                <p:nvPr/>
              </p:nvSpPr>
              <p:spPr bwMode="auto">
                <a:xfrm>
                  <a:off x="5591540" y="2958375"/>
                  <a:ext cx="75599" cy="85181"/>
                </a:xfrm>
                <a:custGeom>
                  <a:avLst/>
                  <a:gdLst>
                    <a:gd name="T0" fmla="*/ 237 w 314"/>
                    <a:gd name="T1" fmla="*/ 113 h 354"/>
                    <a:gd name="T2" fmla="*/ 228 w 314"/>
                    <a:gd name="T3" fmla="*/ 79 h 354"/>
                    <a:gd name="T4" fmla="*/ 172 w 314"/>
                    <a:gd name="T5" fmla="*/ 54 h 354"/>
                    <a:gd name="T6" fmla="*/ 73 w 314"/>
                    <a:gd name="T7" fmla="*/ 181 h 354"/>
                    <a:gd name="T8" fmla="*/ 101 w 314"/>
                    <a:gd name="T9" fmla="*/ 271 h 354"/>
                    <a:gd name="T10" fmla="*/ 180 w 314"/>
                    <a:gd name="T11" fmla="*/ 299 h 354"/>
                    <a:gd name="T12" fmla="*/ 234 w 314"/>
                    <a:gd name="T13" fmla="*/ 294 h 354"/>
                    <a:gd name="T14" fmla="*/ 234 w 314"/>
                    <a:gd name="T15" fmla="*/ 223 h 354"/>
                    <a:gd name="T16" fmla="*/ 169 w 314"/>
                    <a:gd name="T17" fmla="*/ 223 h 354"/>
                    <a:gd name="T18" fmla="*/ 169 w 314"/>
                    <a:gd name="T19" fmla="*/ 167 h 354"/>
                    <a:gd name="T20" fmla="*/ 307 w 314"/>
                    <a:gd name="T21" fmla="*/ 167 h 354"/>
                    <a:gd name="T22" fmla="*/ 307 w 314"/>
                    <a:gd name="T23" fmla="*/ 333 h 354"/>
                    <a:gd name="T24" fmla="*/ 186 w 314"/>
                    <a:gd name="T25" fmla="*/ 353 h 354"/>
                    <a:gd name="T26" fmla="*/ 45 w 314"/>
                    <a:gd name="T27" fmla="*/ 308 h 354"/>
                    <a:gd name="T28" fmla="*/ 0 w 314"/>
                    <a:gd name="T29" fmla="*/ 184 h 354"/>
                    <a:gd name="T30" fmla="*/ 174 w 314"/>
                    <a:gd name="T31" fmla="*/ 0 h 354"/>
                    <a:gd name="T32" fmla="*/ 287 w 314"/>
                    <a:gd name="T33" fmla="*/ 43 h 354"/>
                    <a:gd name="T34" fmla="*/ 313 w 314"/>
                    <a:gd name="T35" fmla="*/ 113 h 354"/>
                    <a:gd name="T36" fmla="*/ 237 w 314"/>
                    <a:gd name="T37" fmla="*/ 113 h 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14" h="354">
                      <a:moveTo>
                        <a:pt x="237" y="113"/>
                      </a:moveTo>
                      <a:cubicBezTo>
                        <a:pt x="237" y="105"/>
                        <a:pt x="237" y="93"/>
                        <a:pt x="228" y="79"/>
                      </a:cubicBezTo>
                      <a:cubicBezTo>
                        <a:pt x="214" y="57"/>
                        <a:pt x="189" y="54"/>
                        <a:pt x="172" y="54"/>
                      </a:cubicBezTo>
                      <a:cubicBezTo>
                        <a:pt x="90" y="54"/>
                        <a:pt x="73" y="130"/>
                        <a:pt x="73" y="181"/>
                      </a:cubicBezTo>
                      <a:cubicBezTo>
                        <a:pt x="73" y="203"/>
                        <a:pt x="76" y="246"/>
                        <a:pt x="101" y="271"/>
                      </a:cubicBezTo>
                      <a:cubicBezTo>
                        <a:pt x="118" y="291"/>
                        <a:pt x="141" y="299"/>
                        <a:pt x="180" y="299"/>
                      </a:cubicBezTo>
                      <a:cubicBezTo>
                        <a:pt x="214" y="299"/>
                        <a:pt x="228" y="297"/>
                        <a:pt x="234" y="294"/>
                      </a:cubicBezTo>
                      <a:lnTo>
                        <a:pt x="234" y="223"/>
                      </a:lnTo>
                      <a:lnTo>
                        <a:pt x="169" y="223"/>
                      </a:lnTo>
                      <a:lnTo>
                        <a:pt x="169" y="167"/>
                      </a:lnTo>
                      <a:lnTo>
                        <a:pt x="307" y="167"/>
                      </a:lnTo>
                      <a:lnTo>
                        <a:pt x="307" y="333"/>
                      </a:lnTo>
                      <a:cubicBezTo>
                        <a:pt x="287" y="339"/>
                        <a:pt x="251" y="353"/>
                        <a:pt x="186" y="353"/>
                      </a:cubicBezTo>
                      <a:cubicBezTo>
                        <a:pt x="110" y="353"/>
                        <a:pt x="70" y="333"/>
                        <a:pt x="45" y="308"/>
                      </a:cubicBezTo>
                      <a:cubicBezTo>
                        <a:pt x="8" y="271"/>
                        <a:pt x="0" y="218"/>
                        <a:pt x="0" y="184"/>
                      </a:cubicBezTo>
                      <a:cubicBezTo>
                        <a:pt x="0" y="65"/>
                        <a:pt x="73" y="0"/>
                        <a:pt x="174" y="0"/>
                      </a:cubicBezTo>
                      <a:cubicBezTo>
                        <a:pt x="217" y="0"/>
                        <a:pt x="262" y="12"/>
                        <a:pt x="287" y="43"/>
                      </a:cubicBezTo>
                      <a:cubicBezTo>
                        <a:pt x="310" y="68"/>
                        <a:pt x="310" y="93"/>
                        <a:pt x="313" y="113"/>
                      </a:cubicBezTo>
                      <a:lnTo>
                        <a:pt x="237" y="113"/>
                      </a:lnTo>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58" name="Freeform 164"/>
                <p:cNvSpPr>
                  <a:spLocks noChangeArrowheads="1"/>
                </p:cNvSpPr>
                <p:nvPr/>
              </p:nvSpPr>
              <p:spPr bwMode="auto">
                <a:xfrm>
                  <a:off x="5683110" y="2982865"/>
                  <a:ext cx="52174" cy="60692"/>
                </a:xfrm>
                <a:custGeom>
                  <a:avLst/>
                  <a:gdLst>
                    <a:gd name="T0" fmla="*/ 153 w 215"/>
                    <a:gd name="T1" fmla="*/ 246 h 252"/>
                    <a:gd name="T2" fmla="*/ 150 w 215"/>
                    <a:gd name="T3" fmla="*/ 214 h 252"/>
                    <a:gd name="T4" fmla="*/ 80 w 215"/>
                    <a:gd name="T5" fmla="*/ 251 h 252"/>
                    <a:gd name="T6" fmla="*/ 20 w 215"/>
                    <a:gd name="T7" fmla="*/ 231 h 252"/>
                    <a:gd name="T8" fmla="*/ 0 w 215"/>
                    <a:gd name="T9" fmla="*/ 181 h 252"/>
                    <a:gd name="T10" fmla="*/ 51 w 215"/>
                    <a:gd name="T11" fmla="*/ 107 h 252"/>
                    <a:gd name="T12" fmla="*/ 144 w 215"/>
                    <a:gd name="T13" fmla="*/ 93 h 252"/>
                    <a:gd name="T14" fmla="*/ 142 w 215"/>
                    <a:gd name="T15" fmla="*/ 62 h 252"/>
                    <a:gd name="T16" fmla="*/ 111 w 215"/>
                    <a:gd name="T17" fmla="*/ 42 h 252"/>
                    <a:gd name="T18" fmla="*/ 85 w 215"/>
                    <a:gd name="T19" fmla="*/ 56 h 252"/>
                    <a:gd name="T20" fmla="*/ 80 w 215"/>
                    <a:gd name="T21" fmla="*/ 76 h 252"/>
                    <a:gd name="T22" fmla="*/ 12 w 215"/>
                    <a:gd name="T23" fmla="*/ 76 h 252"/>
                    <a:gd name="T24" fmla="*/ 37 w 215"/>
                    <a:gd name="T25" fmla="*/ 20 h 252"/>
                    <a:gd name="T26" fmla="*/ 108 w 215"/>
                    <a:gd name="T27" fmla="*/ 0 h 252"/>
                    <a:gd name="T28" fmla="*/ 192 w 215"/>
                    <a:gd name="T29" fmla="*/ 31 h 252"/>
                    <a:gd name="T30" fmla="*/ 208 w 215"/>
                    <a:gd name="T31" fmla="*/ 87 h 252"/>
                    <a:gd name="T32" fmla="*/ 208 w 215"/>
                    <a:gd name="T33" fmla="*/ 181 h 252"/>
                    <a:gd name="T34" fmla="*/ 214 w 215"/>
                    <a:gd name="T35" fmla="*/ 240 h 252"/>
                    <a:gd name="T36" fmla="*/ 153 w 215"/>
                    <a:gd name="T37" fmla="*/ 240 h 252"/>
                    <a:gd name="T38" fmla="*/ 153 w 215"/>
                    <a:gd name="T39" fmla="*/ 246 h 252"/>
                    <a:gd name="T40" fmla="*/ 71 w 215"/>
                    <a:gd name="T41" fmla="*/ 172 h 252"/>
                    <a:gd name="T42" fmla="*/ 105 w 215"/>
                    <a:gd name="T43" fmla="*/ 206 h 252"/>
                    <a:gd name="T44" fmla="*/ 133 w 215"/>
                    <a:gd name="T45" fmla="*/ 192 h 252"/>
                    <a:gd name="T46" fmla="*/ 147 w 215"/>
                    <a:gd name="T47" fmla="*/ 133 h 252"/>
                    <a:gd name="T48" fmla="*/ 71 w 215"/>
                    <a:gd name="T49" fmla="*/ 172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15" h="252">
                      <a:moveTo>
                        <a:pt x="153" y="246"/>
                      </a:moveTo>
                      <a:cubicBezTo>
                        <a:pt x="150" y="231"/>
                        <a:pt x="150" y="220"/>
                        <a:pt x="150" y="214"/>
                      </a:cubicBezTo>
                      <a:cubicBezTo>
                        <a:pt x="125" y="251"/>
                        <a:pt x="94" y="251"/>
                        <a:pt x="80" y="251"/>
                      </a:cubicBezTo>
                      <a:cubicBezTo>
                        <a:pt x="46" y="251"/>
                        <a:pt x="32" y="243"/>
                        <a:pt x="20" y="231"/>
                      </a:cubicBezTo>
                      <a:cubicBezTo>
                        <a:pt x="6" y="217"/>
                        <a:pt x="0" y="198"/>
                        <a:pt x="0" y="181"/>
                      </a:cubicBezTo>
                      <a:cubicBezTo>
                        <a:pt x="0" y="161"/>
                        <a:pt x="6" y="127"/>
                        <a:pt x="51" y="107"/>
                      </a:cubicBezTo>
                      <a:cubicBezTo>
                        <a:pt x="80" y="93"/>
                        <a:pt x="122" y="93"/>
                        <a:pt x="144" y="93"/>
                      </a:cubicBezTo>
                      <a:cubicBezTo>
                        <a:pt x="144" y="79"/>
                        <a:pt x="144" y="71"/>
                        <a:pt x="142" y="62"/>
                      </a:cubicBezTo>
                      <a:cubicBezTo>
                        <a:pt x="136" y="45"/>
                        <a:pt x="116" y="42"/>
                        <a:pt x="111" y="42"/>
                      </a:cubicBezTo>
                      <a:cubicBezTo>
                        <a:pt x="102" y="42"/>
                        <a:pt x="91" y="45"/>
                        <a:pt x="85" y="56"/>
                      </a:cubicBezTo>
                      <a:cubicBezTo>
                        <a:pt x="80" y="65"/>
                        <a:pt x="80" y="71"/>
                        <a:pt x="80" y="76"/>
                      </a:cubicBezTo>
                      <a:lnTo>
                        <a:pt x="12" y="76"/>
                      </a:lnTo>
                      <a:cubicBezTo>
                        <a:pt x="12" y="65"/>
                        <a:pt x="15" y="40"/>
                        <a:pt x="37" y="20"/>
                      </a:cubicBezTo>
                      <a:cubicBezTo>
                        <a:pt x="60" y="6"/>
                        <a:pt x="85" y="0"/>
                        <a:pt x="108" y="0"/>
                      </a:cubicBezTo>
                      <a:cubicBezTo>
                        <a:pt x="127" y="0"/>
                        <a:pt x="167" y="3"/>
                        <a:pt x="192" y="31"/>
                      </a:cubicBezTo>
                      <a:cubicBezTo>
                        <a:pt x="208" y="51"/>
                        <a:pt x="208" y="79"/>
                        <a:pt x="208" y="87"/>
                      </a:cubicBezTo>
                      <a:lnTo>
                        <a:pt x="208" y="181"/>
                      </a:lnTo>
                      <a:cubicBezTo>
                        <a:pt x="208" y="200"/>
                        <a:pt x="208" y="220"/>
                        <a:pt x="214" y="240"/>
                      </a:cubicBezTo>
                      <a:lnTo>
                        <a:pt x="153" y="240"/>
                      </a:lnTo>
                      <a:lnTo>
                        <a:pt x="153" y="246"/>
                      </a:lnTo>
                      <a:close/>
                      <a:moveTo>
                        <a:pt x="71" y="172"/>
                      </a:moveTo>
                      <a:cubicBezTo>
                        <a:pt x="71" y="189"/>
                        <a:pt x="82" y="206"/>
                        <a:pt x="105" y="206"/>
                      </a:cubicBezTo>
                      <a:cubicBezTo>
                        <a:pt x="116" y="206"/>
                        <a:pt x="127" y="200"/>
                        <a:pt x="133" y="192"/>
                      </a:cubicBezTo>
                      <a:cubicBezTo>
                        <a:pt x="144" y="178"/>
                        <a:pt x="147" y="158"/>
                        <a:pt x="147" y="133"/>
                      </a:cubicBezTo>
                      <a:cubicBezTo>
                        <a:pt x="102" y="133"/>
                        <a:pt x="71" y="147"/>
                        <a:pt x="71" y="172"/>
                      </a:cubicBezTo>
                      <a:close/>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59" name="Freeform 165"/>
                <p:cNvSpPr>
                  <a:spLocks noChangeArrowheads="1"/>
                </p:cNvSpPr>
                <p:nvPr/>
              </p:nvSpPr>
              <p:spPr bwMode="auto">
                <a:xfrm>
                  <a:off x="5745932" y="2969023"/>
                  <a:ext cx="41526" cy="74534"/>
                </a:xfrm>
                <a:custGeom>
                  <a:avLst/>
                  <a:gdLst>
                    <a:gd name="T0" fmla="*/ 169 w 170"/>
                    <a:gd name="T1" fmla="*/ 299 h 308"/>
                    <a:gd name="T2" fmla="*/ 116 w 170"/>
                    <a:gd name="T3" fmla="*/ 307 h 308"/>
                    <a:gd name="T4" fmla="*/ 48 w 170"/>
                    <a:gd name="T5" fmla="*/ 245 h 308"/>
                    <a:gd name="T6" fmla="*/ 48 w 170"/>
                    <a:gd name="T7" fmla="*/ 115 h 308"/>
                    <a:gd name="T8" fmla="*/ 0 w 170"/>
                    <a:gd name="T9" fmla="*/ 115 h 308"/>
                    <a:gd name="T10" fmla="*/ 0 w 170"/>
                    <a:gd name="T11" fmla="*/ 70 h 308"/>
                    <a:gd name="T12" fmla="*/ 45 w 170"/>
                    <a:gd name="T13" fmla="*/ 70 h 308"/>
                    <a:gd name="T14" fmla="*/ 45 w 170"/>
                    <a:gd name="T15" fmla="*/ 25 h 308"/>
                    <a:gd name="T16" fmla="*/ 113 w 170"/>
                    <a:gd name="T17" fmla="*/ 0 h 308"/>
                    <a:gd name="T18" fmla="*/ 113 w 170"/>
                    <a:gd name="T19" fmla="*/ 70 h 308"/>
                    <a:gd name="T20" fmla="*/ 169 w 170"/>
                    <a:gd name="T21" fmla="*/ 70 h 308"/>
                    <a:gd name="T22" fmla="*/ 169 w 170"/>
                    <a:gd name="T23" fmla="*/ 115 h 308"/>
                    <a:gd name="T24" fmla="*/ 113 w 170"/>
                    <a:gd name="T25" fmla="*/ 115 h 308"/>
                    <a:gd name="T26" fmla="*/ 113 w 170"/>
                    <a:gd name="T27" fmla="*/ 220 h 308"/>
                    <a:gd name="T28" fmla="*/ 144 w 170"/>
                    <a:gd name="T29" fmla="*/ 254 h 308"/>
                    <a:gd name="T30" fmla="*/ 166 w 170"/>
                    <a:gd name="T31" fmla="*/ 254 h 308"/>
                    <a:gd name="T32" fmla="*/ 166 w 170"/>
                    <a:gd name="T33" fmla="*/ 299 h 308"/>
                    <a:gd name="T34" fmla="*/ 169 w 170"/>
                    <a:gd name="T35" fmla="*/ 299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0" h="308">
                      <a:moveTo>
                        <a:pt x="169" y="299"/>
                      </a:moveTo>
                      <a:cubicBezTo>
                        <a:pt x="147" y="304"/>
                        <a:pt x="127" y="307"/>
                        <a:pt x="116" y="307"/>
                      </a:cubicBezTo>
                      <a:cubicBezTo>
                        <a:pt x="48" y="307"/>
                        <a:pt x="48" y="265"/>
                        <a:pt x="48" y="245"/>
                      </a:cubicBezTo>
                      <a:lnTo>
                        <a:pt x="48" y="115"/>
                      </a:lnTo>
                      <a:lnTo>
                        <a:pt x="0" y="115"/>
                      </a:lnTo>
                      <a:lnTo>
                        <a:pt x="0" y="70"/>
                      </a:lnTo>
                      <a:lnTo>
                        <a:pt x="45" y="70"/>
                      </a:lnTo>
                      <a:lnTo>
                        <a:pt x="45" y="25"/>
                      </a:lnTo>
                      <a:lnTo>
                        <a:pt x="113" y="0"/>
                      </a:lnTo>
                      <a:lnTo>
                        <a:pt x="113" y="70"/>
                      </a:lnTo>
                      <a:lnTo>
                        <a:pt x="169" y="70"/>
                      </a:lnTo>
                      <a:lnTo>
                        <a:pt x="169" y="115"/>
                      </a:lnTo>
                      <a:lnTo>
                        <a:pt x="113" y="115"/>
                      </a:lnTo>
                      <a:lnTo>
                        <a:pt x="113" y="220"/>
                      </a:lnTo>
                      <a:cubicBezTo>
                        <a:pt x="113" y="242"/>
                        <a:pt x="113" y="254"/>
                        <a:pt x="144" y="254"/>
                      </a:cubicBezTo>
                      <a:cubicBezTo>
                        <a:pt x="155" y="254"/>
                        <a:pt x="158" y="254"/>
                        <a:pt x="166" y="254"/>
                      </a:cubicBezTo>
                      <a:lnTo>
                        <a:pt x="166" y="299"/>
                      </a:lnTo>
                      <a:lnTo>
                        <a:pt x="169" y="299"/>
                      </a:lnTo>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60" name="Freeform 166"/>
                <p:cNvSpPr>
                  <a:spLocks noChangeArrowheads="1"/>
                </p:cNvSpPr>
                <p:nvPr/>
              </p:nvSpPr>
              <p:spPr bwMode="auto">
                <a:xfrm>
                  <a:off x="5797041" y="2983930"/>
                  <a:ext cx="54303" cy="59627"/>
                </a:xfrm>
                <a:custGeom>
                  <a:avLst/>
                  <a:gdLst>
                    <a:gd name="T0" fmla="*/ 67 w 226"/>
                    <a:gd name="T1" fmla="*/ 141 h 249"/>
                    <a:gd name="T2" fmla="*/ 115 w 226"/>
                    <a:gd name="T3" fmla="*/ 203 h 249"/>
                    <a:gd name="T4" fmla="*/ 155 w 226"/>
                    <a:gd name="T5" fmla="*/ 169 h 249"/>
                    <a:gd name="T6" fmla="*/ 217 w 226"/>
                    <a:gd name="T7" fmla="*/ 169 h 249"/>
                    <a:gd name="T8" fmla="*/ 194 w 226"/>
                    <a:gd name="T9" fmla="*/ 220 h 249"/>
                    <a:gd name="T10" fmla="*/ 112 w 226"/>
                    <a:gd name="T11" fmla="*/ 248 h 249"/>
                    <a:gd name="T12" fmla="*/ 31 w 226"/>
                    <a:gd name="T13" fmla="*/ 220 h 249"/>
                    <a:gd name="T14" fmla="*/ 0 w 226"/>
                    <a:gd name="T15" fmla="*/ 129 h 249"/>
                    <a:gd name="T16" fmla="*/ 48 w 226"/>
                    <a:gd name="T17" fmla="*/ 19 h 249"/>
                    <a:gd name="T18" fmla="*/ 112 w 226"/>
                    <a:gd name="T19" fmla="*/ 0 h 249"/>
                    <a:gd name="T20" fmla="*/ 208 w 226"/>
                    <a:gd name="T21" fmla="*/ 56 h 249"/>
                    <a:gd name="T22" fmla="*/ 223 w 226"/>
                    <a:gd name="T23" fmla="*/ 141 h 249"/>
                    <a:gd name="T24" fmla="*/ 67 w 226"/>
                    <a:gd name="T25" fmla="*/ 141 h 249"/>
                    <a:gd name="T26" fmla="*/ 155 w 226"/>
                    <a:gd name="T27" fmla="*/ 96 h 249"/>
                    <a:gd name="T28" fmla="*/ 115 w 226"/>
                    <a:gd name="T29" fmla="*/ 42 h 249"/>
                    <a:gd name="T30" fmla="*/ 70 w 226"/>
                    <a:gd name="T31" fmla="*/ 96 h 249"/>
                    <a:gd name="T32" fmla="*/ 155 w 226"/>
                    <a:gd name="T33" fmla="*/ 96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6" h="249">
                      <a:moveTo>
                        <a:pt x="67" y="141"/>
                      </a:moveTo>
                      <a:cubicBezTo>
                        <a:pt x="67" y="155"/>
                        <a:pt x="67" y="203"/>
                        <a:pt x="115" y="203"/>
                      </a:cubicBezTo>
                      <a:cubicBezTo>
                        <a:pt x="132" y="203"/>
                        <a:pt x="149" y="197"/>
                        <a:pt x="155" y="169"/>
                      </a:cubicBezTo>
                      <a:lnTo>
                        <a:pt x="217" y="169"/>
                      </a:lnTo>
                      <a:cubicBezTo>
                        <a:pt x="217" y="180"/>
                        <a:pt x="214" y="200"/>
                        <a:pt x="194" y="220"/>
                      </a:cubicBezTo>
                      <a:cubicBezTo>
                        <a:pt x="177" y="237"/>
                        <a:pt x="146" y="248"/>
                        <a:pt x="112" y="248"/>
                      </a:cubicBezTo>
                      <a:cubicBezTo>
                        <a:pt x="93" y="248"/>
                        <a:pt x="53" y="245"/>
                        <a:pt x="31" y="220"/>
                      </a:cubicBezTo>
                      <a:cubicBezTo>
                        <a:pt x="8" y="197"/>
                        <a:pt x="0" y="166"/>
                        <a:pt x="0" y="129"/>
                      </a:cubicBezTo>
                      <a:cubicBezTo>
                        <a:pt x="0" y="93"/>
                        <a:pt x="8" y="45"/>
                        <a:pt x="48" y="19"/>
                      </a:cubicBezTo>
                      <a:cubicBezTo>
                        <a:pt x="65" y="8"/>
                        <a:pt x="87" y="0"/>
                        <a:pt x="112" y="0"/>
                      </a:cubicBezTo>
                      <a:cubicBezTo>
                        <a:pt x="146" y="0"/>
                        <a:pt x="186" y="14"/>
                        <a:pt x="208" y="56"/>
                      </a:cubicBezTo>
                      <a:cubicBezTo>
                        <a:pt x="225" y="87"/>
                        <a:pt x="223" y="124"/>
                        <a:pt x="223" y="141"/>
                      </a:cubicBezTo>
                      <a:lnTo>
                        <a:pt x="67" y="141"/>
                      </a:lnTo>
                      <a:close/>
                      <a:moveTo>
                        <a:pt x="155" y="96"/>
                      </a:moveTo>
                      <a:cubicBezTo>
                        <a:pt x="155" y="84"/>
                        <a:pt x="155" y="42"/>
                        <a:pt x="115" y="42"/>
                      </a:cubicBezTo>
                      <a:cubicBezTo>
                        <a:pt x="84" y="42"/>
                        <a:pt x="73" y="67"/>
                        <a:pt x="70" y="96"/>
                      </a:cubicBezTo>
                      <a:lnTo>
                        <a:pt x="155" y="96"/>
                      </a:lnTo>
                      <a:close/>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61" name="Freeform 167"/>
                <p:cNvSpPr>
                  <a:spLocks noChangeArrowheads="1"/>
                </p:cNvSpPr>
                <p:nvPr/>
              </p:nvSpPr>
              <p:spPr bwMode="auto">
                <a:xfrm>
                  <a:off x="5861991" y="2984994"/>
                  <a:ext cx="96894" cy="57497"/>
                </a:xfrm>
                <a:custGeom>
                  <a:avLst/>
                  <a:gdLst>
                    <a:gd name="T0" fmla="*/ 70 w 401"/>
                    <a:gd name="T1" fmla="*/ 0 h 236"/>
                    <a:gd name="T2" fmla="*/ 113 w 401"/>
                    <a:gd name="T3" fmla="*/ 178 h 236"/>
                    <a:gd name="T4" fmla="*/ 163 w 401"/>
                    <a:gd name="T5" fmla="*/ 0 h 236"/>
                    <a:gd name="T6" fmla="*/ 240 w 401"/>
                    <a:gd name="T7" fmla="*/ 0 h 236"/>
                    <a:gd name="T8" fmla="*/ 288 w 401"/>
                    <a:gd name="T9" fmla="*/ 178 h 236"/>
                    <a:gd name="T10" fmla="*/ 333 w 401"/>
                    <a:gd name="T11" fmla="*/ 0 h 236"/>
                    <a:gd name="T12" fmla="*/ 400 w 401"/>
                    <a:gd name="T13" fmla="*/ 0 h 236"/>
                    <a:gd name="T14" fmla="*/ 321 w 401"/>
                    <a:gd name="T15" fmla="*/ 235 h 236"/>
                    <a:gd name="T16" fmla="*/ 248 w 401"/>
                    <a:gd name="T17" fmla="*/ 235 h 236"/>
                    <a:gd name="T18" fmla="*/ 200 w 401"/>
                    <a:gd name="T19" fmla="*/ 62 h 236"/>
                    <a:gd name="T20" fmla="*/ 152 w 401"/>
                    <a:gd name="T21" fmla="*/ 235 h 236"/>
                    <a:gd name="T22" fmla="*/ 76 w 401"/>
                    <a:gd name="T23" fmla="*/ 235 h 236"/>
                    <a:gd name="T24" fmla="*/ 0 w 401"/>
                    <a:gd name="T25" fmla="*/ 0 h 236"/>
                    <a:gd name="T26" fmla="*/ 70 w 401"/>
                    <a:gd name="T27" fmla="*/ 0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01" h="236">
                      <a:moveTo>
                        <a:pt x="70" y="0"/>
                      </a:moveTo>
                      <a:lnTo>
                        <a:pt x="113" y="178"/>
                      </a:lnTo>
                      <a:lnTo>
                        <a:pt x="163" y="0"/>
                      </a:lnTo>
                      <a:lnTo>
                        <a:pt x="240" y="0"/>
                      </a:lnTo>
                      <a:lnTo>
                        <a:pt x="288" y="178"/>
                      </a:lnTo>
                      <a:lnTo>
                        <a:pt x="333" y="0"/>
                      </a:lnTo>
                      <a:lnTo>
                        <a:pt x="400" y="0"/>
                      </a:lnTo>
                      <a:lnTo>
                        <a:pt x="321" y="235"/>
                      </a:lnTo>
                      <a:lnTo>
                        <a:pt x="248" y="235"/>
                      </a:lnTo>
                      <a:lnTo>
                        <a:pt x="200" y="62"/>
                      </a:lnTo>
                      <a:lnTo>
                        <a:pt x="152" y="235"/>
                      </a:lnTo>
                      <a:lnTo>
                        <a:pt x="76" y="235"/>
                      </a:lnTo>
                      <a:lnTo>
                        <a:pt x="0" y="0"/>
                      </a:lnTo>
                      <a:lnTo>
                        <a:pt x="70" y="0"/>
                      </a:lnTo>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65" name="Freeform 168"/>
                <p:cNvSpPr>
                  <a:spLocks noChangeArrowheads="1"/>
                </p:cNvSpPr>
                <p:nvPr/>
              </p:nvSpPr>
              <p:spPr bwMode="auto">
                <a:xfrm>
                  <a:off x="5968468" y="2982865"/>
                  <a:ext cx="52174" cy="60692"/>
                </a:xfrm>
                <a:custGeom>
                  <a:avLst/>
                  <a:gdLst>
                    <a:gd name="T0" fmla="*/ 152 w 215"/>
                    <a:gd name="T1" fmla="*/ 246 h 252"/>
                    <a:gd name="T2" fmla="*/ 150 w 215"/>
                    <a:gd name="T3" fmla="*/ 214 h 252"/>
                    <a:gd name="T4" fmla="*/ 79 w 215"/>
                    <a:gd name="T5" fmla="*/ 251 h 252"/>
                    <a:gd name="T6" fmla="*/ 20 w 215"/>
                    <a:gd name="T7" fmla="*/ 231 h 252"/>
                    <a:gd name="T8" fmla="*/ 0 w 215"/>
                    <a:gd name="T9" fmla="*/ 181 h 252"/>
                    <a:gd name="T10" fmla="*/ 51 w 215"/>
                    <a:gd name="T11" fmla="*/ 107 h 252"/>
                    <a:gd name="T12" fmla="*/ 144 w 215"/>
                    <a:gd name="T13" fmla="*/ 93 h 252"/>
                    <a:gd name="T14" fmla="*/ 141 w 215"/>
                    <a:gd name="T15" fmla="*/ 62 h 252"/>
                    <a:gd name="T16" fmla="*/ 110 w 215"/>
                    <a:gd name="T17" fmla="*/ 42 h 252"/>
                    <a:gd name="T18" fmla="*/ 85 w 215"/>
                    <a:gd name="T19" fmla="*/ 56 h 252"/>
                    <a:gd name="T20" fmla="*/ 79 w 215"/>
                    <a:gd name="T21" fmla="*/ 76 h 252"/>
                    <a:gd name="T22" fmla="*/ 11 w 215"/>
                    <a:gd name="T23" fmla="*/ 76 h 252"/>
                    <a:gd name="T24" fmla="*/ 37 w 215"/>
                    <a:gd name="T25" fmla="*/ 20 h 252"/>
                    <a:gd name="T26" fmla="*/ 107 w 215"/>
                    <a:gd name="T27" fmla="*/ 0 h 252"/>
                    <a:gd name="T28" fmla="*/ 192 w 215"/>
                    <a:gd name="T29" fmla="*/ 31 h 252"/>
                    <a:gd name="T30" fmla="*/ 209 w 215"/>
                    <a:gd name="T31" fmla="*/ 87 h 252"/>
                    <a:gd name="T32" fmla="*/ 209 w 215"/>
                    <a:gd name="T33" fmla="*/ 181 h 252"/>
                    <a:gd name="T34" fmla="*/ 214 w 215"/>
                    <a:gd name="T35" fmla="*/ 240 h 252"/>
                    <a:gd name="T36" fmla="*/ 152 w 215"/>
                    <a:gd name="T37" fmla="*/ 240 h 252"/>
                    <a:gd name="T38" fmla="*/ 152 w 215"/>
                    <a:gd name="T39" fmla="*/ 246 h 252"/>
                    <a:gd name="T40" fmla="*/ 68 w 215"/>
                    <a:gd name="T41" fmla="*/ 172 h 252"/>
                    <a:gd name="T42" fmla="*/ 102 w 215"/>
                    <a:gd name="T43" fmla="*/ 206 h 252"/>
                    <a:gd name="T44" fmla="*/ 130 w 215"/>
                    <a:gd name="T45" fmla="*/ 192 h 252"/>
                    <a:gd name="T46" fmla="*/ 144 w 215"/>
                    <a:gd name="T47" fmla="*/ 133 h 252"/>
                    <a:gd name="T48" fmla="*/ 68 w 215"/>
                    <a:gd name="T49" fmla="*/ 172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15" h="252">
                      <a:moveTo>
                        <a:pt x="152" y="246"/>
                      </a:moveTo>
                      <a:cubicBezTo>
                        <a:pt x="150" y="231"/>
                        <a:pt x="150" y="220"/>
                        <a:pt x="150" y="214"/>
                      </a:cubicBezTo>
                      <a:cubicBezTo>
                        <a:pt x="124" y="251"/>
                        <a:pt x="93" y="251"/>
                        <a:pt x="79" y="251"/>
                      </a:cubicBezTo>
                      <a:cubicBezTo>
                        <a:pt x="45" y="251"/>
                        <a:pt x="31" y="243"/>
                        <a:pt x="20" y="231"/>
                      </a:cubicBezTo>
                      <a:cubicBezTo>
                        <a:pt x="6" y="217"/>
                        <a:pt x="0" y="198"/>
                        <a:pt x="0" y="181"/>
                      </a:cubicBezTo>
                      <a:cubicBezTo>
                        <a:pt x="0" y="161"/>
                        <a:pt x="6" y="127"/>
                        <a:pt x="51" y="107"/>
                      </a:cubicBezTo>
                      <a:cubicBezTo>
                        <a:pt x="79" y="93"/>
                        <a:pt x="121" y="93"/>
                        <a:pt x="144" y="93"/>
                      </a:cubicBezTo>
                      <a:cubicBezTo>
                        <a:pt x="144" y="79"/>
                        <a:pt x="144" y="71"/>
                        <a:pt x="141" y="62"/>
                      </a:cubicBezTo>
                      <a:cubicBezTo>
                        <a:pt x="135" y="45"/>
                        <a:pt x="116" y="42"/>
                        <a:pt x="110" y="42"/>
                      </a:cubicBezTo>
                      <a:cubicBezTo>
                        <a:pt x="102" y="42"/>
                        <a:pt x="90" y="45"/>
                        <a:pt x="85" y="56"/>
                      </a:cubicBezTo>
                      <a:cubicBezTo>
                        <a:pt x="79" y="65"/>
                        <a:pt x="79" y="71"/>
                        <a:pt x="79" y="76"/>
                      </a:cubicBezTo>
                      <a:lnTo>
                        <a:pt x="11" y="76"/>
                      </a:lnTo>
                      <a:cubicBezTo>
                        <a:pt x="11" y="65"/>
                        <a:pt x="14" y="40"/>
                        <a:pt x="37" y="20"/>
                      </a:cubicBezTo>
                      <a:cubicBezTo>
                        <a:pt x="59" y="6"/>
                        <a:pt x="85" y="0"/>
                        <a:pt x="107" y="0"/>
                      </a:cubicBezTo>
                      <a:cubicBezTo>
                        <a:pt x="127" y="0"/>
                        <a:pt x="166" y="3"/>
                        <a:pt x="192" y="31"/>
                      </a:cubicBezTo>
                      <a:cubicBezTo>
                        <a:pt x="209" y="51"/>
                        <a:pt x="209" y="79"/>
                        <a:pt x="209" y="87"/>
                      </a:cubicBezTo>
                      <a:lnTo>
                        <a:pt x="209" y="181"/>
                      </a:lnTo>
                      <a:cubicBezTo>
                        <a:pt x="209" y="200"/>
                        <a:pt x="209" y="220"/>
                        <a:pt x="214" y="240"/>
                      </a:cubicBezTo>
                      <a:lnTo>
                        <a:pt x="152" y="240"/>
                      </a:lnTo>
                      <a:lnTo>
                        <a:pt x="152" y="246"/>
                      </a:lnTo>
                      <a:close/>
                      <a:moveTo>
                        <a:pt x="68" y="172"/>
                      </a:moveTo>
                      <a:cubicBezTo>
                        <a:pt x="68" y="189"/>
                        <a:pt x="79" y="206"/>
                        <a:pt x="102" y="206"/>
                      </a:cubicBezTo>
                      <a:cubicBezTo>
                        <a:pt x="113" y="206"/>
                        <a:pt x="124" y="200"/>
                        <a:pt x="130" y="192"/>
                      </a:cubicBezTo>
                      <a:cubicBezTo>
                        <a:pt x="141" y="178"/>
                        <a:pt x="144" y="158"/>
                        <a:pt x="144" y="133"/>
                      </a:cubicBezTo>
                      <a:cubicBezTo>
                        <a:pt x="99" y="133"/>
                        <a:pt x="68" y="147"/>
                        <a:pt x="68" y="172"/>
                      </a:cubicBezTo>
                      <a:close/>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66" name="Freeform 169"/>
                <p:cNvSpPr>
                  <a:spLocks noChangeArrowheads="1"/>
                </p:cNvSpPr>
                <p:nvPr/>
              </p:nvSpPr>
              <p:spPr bwMode="auto">
                <a:xfrm>
                  <a:off x="6031290" y="2984994"/>
                  <a:ext cx="59627" cy="78793"/>
                </a:xfrm>
                <a:custGeom>
                  <a:avLst/>
                  <a:gdLst>
                    <a:gd name="T0" fmla="*/ 73 w 246"/>
                    <a:gd name="T1" fmla="*/ 0 h 326"/>
                    <a:gd name="T2" fmla="*/ 124 w 246"/>
                    <a:gd name="T3" fmla="*/ 164 h 326"/>
                    <a:gd name="T4" fmla="*/ 177 w 246"/>
                    <a:gd name="T5" fmla="*/ 0 h 326"/>
                    <a:gd name="T6" fmla="*/ 245 w 246"/>
                    <a:gd name="T7" fmla="*/ 0 h 326"/>
                    <a:gd name="T8" fmla="*/ 158 w 246"/>
                    <a:gd name="T9" fmla="*/ 232 h 326"/>
                    <a:gd name="T10" fmla="*/ 129 w 246"/>
                    <a:gd name="T11" fmla="*/ 325 h 326"/>
                    <a:gd name="T12" fmla="*/ 59 w 246"/>
                    <a:gd name="T13" fmla="*/ 325 h 326"/>
                    <a:gd name="T14" fmla="*/ 90 w 246"/>
                    <a:gd name="T15" fmla="*/ 237 h 326"/>
                    <a:gd name="T16" fmla="*/ 0 w 246"/>
                    <a:gd name="T17" fmla="*/ 3 h 326"/>
                    <a:gd name="T18" fmla="*/ 73 w 246"/>
                    <a:gd name="T19" fmla="*/ 3 h 326"/>
                    <a:gd name="T20" fmla="*/ 73 w 246"/>
                    <a:gd name="T21" fmla="*/ 0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6" h="326">
                      <a:moveTo>
                        <a:pt x="73" y="0"/>
                      </a:moveTo>
                      <a:lnTo>
                        <a:pt x="124" y="164"/>
                      </a:lnTo>
                      <a:lnTo>
                        <a:pt x="177" y="0"/>
                      </a:lnTo>
                      <a:lnTo>
                        <a:pt x="245" y="0"/>
                      </a:lnTo>
                      <a:lnTo>
                        <a:pt x="158" y="232"/>
                      </a:lnTo>
                      <a:lnTo>
                        <a:pt x="129" y="325"/>
                      </a:lnTo>
                      <a:lnTo>
                        <a:pt x="59" y="325"/>
                      </a:lnTo>
                      <a:lnTo>
                        <a:pt x="90" y="237"/>
                      </a:lnTo>
                      <a:lnTo>
                        <a:pt x="0" y="3"/>
                      </a:lnTo>
                      <a:lnTo>
                        <a:pt x="73" y="3"/>
                      </a:lnTo>
                      <a:lnTo>
                        <a:pt x="73" y="0"/>
                      </a:lnTo>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p>
              </p:txBody>
            </p:sp>
          </p:grpSp>
        </p:grpSp>
        <p:grpSp>
          <p:nvGrpSpPr>
            <p:cNvPr id="290" name="Group 222"/>
            <p:cNvGrpSpPr/>
            <p:nvPr/>
          </p:nvGrpSpPr>
          <p:grpSpPr>
            <a:xfrm>
              <a:off x="5678786" y="2142833"/>
              <a:ext cx="783479" cy="614078"/>
              <a:chOff x="4703763" y="1930400"/>
              <a:chExt cx="352425" cy="276225"/>
            </a:xfrm>
            <a:solidFill>
              <a:schemeClr val="accent1"/>
            </a:solidFill>
          </p:grpSpPr>
          <p:sp>
            <p:nvSpPr>
              <p:cNvPr id="297" name="Freeform 143"/>
              <p:cNvSpPr>
                <a:spLocks noChangeArrowheads="1"/>
              </p:cNvSpPr>
              <p:nvPr/>
            </p:nvSpPr>
            <p:spPr bwMode="auto">
              <a:xfrm>
                <a:off x="4873625" y="1930400"/>
                <a:ext cx="182563" cy="101600"/>
              </a:xfrm>
              <a:custGeom>
                <a:avLst/>
                <a:gdLst>
                  <a:gd name="T0" fmla="*/ 414 w 505"/>
                  <a:gd name="T1" fmla="*/ 104 h 283"/>
                  <a:gd name="T2" fmla="*/ 405 w 505"/>
                  <a:gd name="T3" fmla="*/ 104 h 283"/>
                  <a:gd name="T4" fmla="*/ 318 w 505"/>
                  <a:gd name="T5" fmla="*/ 39 h 283"/>
                  <a:gd name="T6" fmla="*/ 287 w 505"/>
                  <a:gd name="T7" fmla="*/ 45 h 283"/>
                  <a:gd name="T8" fmla="*/ 202 w 505"/>
                  <a:gd name="T9" fmla="*/ 0 h 283"/>
                  <a:gd name="T10" fmla="*/ 103 w 505"/>
                  <a:gd name="T11" fmla="*/ 79 h 283"/>
                  <a:gd name="T12" fmla="*/ 100 w 505"/>
                  <a:gd name="T13" fmla="*/ 79 h 283"/>
                  <a:gd name="T14" fmla="*/ 0 w 505"/>
                  <a:gd name="T15" fmla="*/ 180 h 283"/>
                  <a:gd name="T16" fmla="*/ 100 w 505"/>
                  <a:gd name="T17" fmla="*/ 282 h 283"/>
                  <a:gd name="T18" fmla="*/ 414 w 505"/>
                  <a:gd name="T19" fmla="*/ 282 h 283"/>
                  <a:gd name="T20" fmla="*/ 504 w 505"/>
                  <a:gd name="T21" fmla="*/ 192 h 283"/>
                  <a:gd name="T22" fmla="*/ 414 w 505"/>
                  <a:gd name="T23" fmla="*/ 104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05" h="283">
                    <a:moveTo>
                      <a:pt x="414" y="104"/>
                    </a:moveTo>
                    <a:cubicBezTo>
                      <a:pt x="411" y="104"/>
                      <a:pt x="408" y="104"/>
                      <a:pt x="405" y="104"/>
                    </a:cubicBezTo>
                    <a:cubicBezTo>
                      <a:pt x="394" y="68"/>
                      <a:pt x="360" y="39"/>
                      <a:pt x="318" y="39"/>
                    </a:cubicBezTo>
                    <a:cubicBezTo>
                      <a:pt x="306" y="39"/>
                      <a:pt x="298" y="42"/>
                      <a:pt x="287" y="45"/>
                    </a:cubicBezTo>
                    <a:cubicBezTo>
                      <a:pt x="267" y="17"/>
                      <a:pt x="236" y="0"/>
                      <a:pt x="202" y="0"/>
                    </a:cubicBezTo>
                    <a:cubicBezTo>
                      <a:pt x="154" y="0"/>
                      <a:pt x="112" y="34"/>
                      <a:pt x="103" y="79"/>
                    </a:cubicBezTo>
                    <a:lnTo>
                      <a:pt x="100" y="79"/>
                    </a:lnTo>
                    <a:cubicBezTo>
                      <a:pt x="45" y="79"/>
                      <a:pt x="0" y="123"/>
                      <a:pt x="0" y="180"/>
                    </a:cubicBezTo>
                    <a:cubicBezTo>
                      <a:pt x="0" y="236"/>
                      <a:pt x="45" y="282"/>
                      <a:pt x="100" y="282"/>
                    </a:cubicBezTo>
                    <a:lnTo>
                      <a:pt x="414" y="282"/>
                    </a:lnTo>
                    <a:cubicBezTo>
                      <a:pt x="464" y="282"/>
                      <a:pt x="504" y="243"/>
                      <a:pt x="504" y="192"/>
                    </a:cubicBezTo>
                    <a:cubicBezTo>
                      <a:pt x="504" y="141"/>
                      <a:pt x="462" y="104"/>
                      <a:pt x="414" y="104"/>
                    </a:cubicBezTo>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round/>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298" name="Freeform 144"/>
              <p:cNvSpPr>
                <a:spLocks noChangeArrowheads="1"/>
              </p:cNvSpPr>
              <p:nvPr/>
            </p:nvSpPr>
            <p:spPr bwMode="auto">
              <a:xfrm>
                <a:off x="4833938" y="2028825"/>
                <a:ext cx="65087" cy="58738"/>
              </a:xfrm>
              <a:custGeom>
                <a:avLst/>
                <a:gdLst>
                  <a:gd name="T0" fmla="*/ 22 w 182"/>
                  <a:gd name="T1" fmla="*/ 164 h 165"/>
                  <a:gd name="T2" fmla="*/ 0 w 182"/>
                  <a:gd name="T3" fmla="*/ 136 h 165"/>
                  <a:gd name="T4" fmla="*/ 22 w 182"/>
                  <a:gd name="T5" fmla="*/ 116 h 165"/>
                  <a:gd name="T6" fmla="*/ 45 w 182"/>
                  <a:gd name="T7" fmla="*/ 144 h 165"/>
                  <a:gd name="T8" fmla="*/ 22 w 182"/>
                  <a:gd name="T9" fmla="*/ 164 h 165"/>
                  <a:gd name="T10" fmla="*/ 68 w 182"/>
                  <a:gd name="T11" fmla="*/ 125 h 165"/>
                  <a:gd name="T12" fmla="*/ 45 w 182"/>
                  <a:gd name="T13" fmla="*/ 96 h 165"/>
                  <a:gd name="T14" fmla="*/ 68 w 182"/>
                  <a:gd name="T15" fmla="*/ 77 h 165"/>
                  <a:gd name="T16" fmla="*/ 90 w 182"/>
                  <a:gd name="T17" fmla="*/ 105 h 165"/>
                  <a:gd name="T18" fmla="*/ 68 w 182"/>
                  <a:gd name="T19" fmla="*/ 125 h 165"/>
                  <a:gd name="T20" fmla="*/ 113 w 182"/>
                  <a:gd name="T21" fmla="*/ 88 h 165"/>
                  <a:gd name="T22" fmla="*/ 90 w 182"/>
                  <a:gd name="T23" fmla="*/ 60 h 165"/>
                  <a:gd name="T24" fmla="*/ 113 w 182"/>
                  <a:gd name="T25" fmla="*/ 40 h 165"/>
                  <a:gd name="T26" fmla="*/ 135 w 182"/>
                  <a:gd name="T27" fmla="*/ 68 h 165"/>
                  <a:gd name="T28" fmla="*/ 113 w 182"/>
                  <a:gd name="T29" fmla="*/ 88 h 165"/>
                  <a:gd name="T30" fmla="*/ 158 w 182"/>
                  <a:gd name="T31" fmla="*/ 48 h 165"/>
                  <a:gd name="T32" fmla="*/ 135 w 182"/>
                  <a:gd name="T33" fmla="*/ 20 h 165"/>
                  <a:gd name="T34" fmla="*/ 158 w 182"/>
                  <a:gd name="T35" fmla="*/ 0 h 165"/>
                  <a:gd name="T36" fmla="*/ 181 w 182"/>
                  <a:gd name="T37" fmla="*/ 29 h 165"/>
                  <a:gd name="T38" fmla="*/ 158 w 182"/>
                  <a:gd name="T39" fmla="*/ 48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82" h="165">
                    <a:moveTo>
                      <a:pt x="22" y="164"/>
                    </a:moveTo>
                    <a:lnTo>
                      <a:pt x="0" y="136"/>
                    </a:lnTo>
                    <a:lnTo>
                      <a:pt x="22" y="116"/>
                    </a:lnTo>
                    <a:lnTo>
                      <a:pt x="45" y="144"/>
                    </a:lnTo>
                    <a:lnTo>
                      <a:pt x="22" y="164"/>
                    </a:lnTo>
                    <a:close/>
                    <a:moveTo>
                      <a:pt x="68" y="125"/>
                    </a:moveTo>
                    <a:lnTo>
                      <a:pt x="45" y="96"/>
                    </a:lnTo>
                    <a:lnTo>
                      <a:pt x="68" y="77"/>
                    </a:lnTo>
                    <a:lnTo>
                      <a:pt x="90" y="105"/>
                    </a:lnTo>
                    <a:lnTo>
                      <a:pt x="68" y="125"/>
                    </a:lnTo>
                    <a:close/>
                    <a:moveTo>
                      <a:pt x="113" y="88"/>
                    </a:moveTo>
                    <a:lnTo>
                      <a:pt x="90" y="60"/>
                    </a:lnTo>
                    <a:lnTo>
                      <a:pt x="113" y="40"/>
                    </a:lnTo>
                    <a:lnTo>
                      <a:pt x="135" y="68"/>
                    </a:lnTo>
                    <a:lnTo>
                      <a:pt x="113" y="88"/>
                    </a:lnTo>
                    <a:close/>
                    <a:moveTo>
                      <a:pt x="158" y="48"/>
                    </a:moveTo>
                    <a:lnTo>
                      <a:pt x="135" y="20"/>
                    </a:lnTo>
                    <a:lnTo>
                      <a:pt x="158" y="0"/>
                    </a:lnTo>
                    <a:lnTo>
                      <a:pt x="181" y="29"/>
                    </a:lnTo>
                    <a:lnTo>
                      <a:pt x="158" y="48"/>
                    </a:lnTo>
                    <a:close/>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round/>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307" name="Freeform 145"/>
              <p:cNvSpPr>
                <a:spLocks noChangeArrowheads="1"/>
              </p:cNvSpPr>
              <p:nvPr/>
            </p:nvSpPr>
            <p:spPr bwMode="auto">
              <a:xfrm>
                <a:off x="4703763" y="2060575"/>
                <a:ext cx="146050" cy="146050"/>
              </a:xfrm>
              <a:custGeom>
                <a:avLst/>
                <a:gdLst>
                  <a:gd name="T0" fmla="*/ 203 w 407"/>
                  <a:gd name="T1" fmla="*/ 0 h 407"/>
                  <a:gd name="T2" fmla="*/ 0 w 407"/>
                  <a:gd name="T3" fmla="*/ 203 h 407"/>
                  <a:gd name="T4" fmla="*/ 203 w 407"/>
                  <a:gd name="T5" fmla="*/ 406 h 407"/>
                  <a:gd name="T6" fmla="*/ 406 w 407"/>
                  <a:gd name="T7" fmla="*/ 203 h 407"/>
                  <a:gd name="T8" fmla="*/ 203 w 407"/>
                  <a:gd name="T9" fmla="*/ 0 h 407"/>
                  <a:gd name="T10" fmla="*/ 53 w 407"/>
                  <a:gd name="T11" fmla="*/ 192 h 407"/>
                  <a:gd name="T12" fmla="*/ 104 w 407"/>
                  <a:gd name="T13" fmla="*/ 192 h 407"/>
                  <a:gd name="T14" fmla="*/ 104 w 407"/>
                  <a:gd name="T15" fmla="*/ 161 h 407"/>
                  <a:gd name="T16" fmla="*/ 177 w 407"/>
                  <a:gd name="T17" fmla="*/ 203 h 407"/>
                  <a:gd name="T18" fmla="*/ 104 w 407"/>
                  <a:gd name="T19" fmla="*/ 246 h 407"/>
                  <a:gd name="T20" fmla="*/ 104 w 407"/>
                  <a:gd name="T21" fmla="*/ 215 h 407"/>
                  <a:gd name="T22" fmla="*/ 53 w 407"/>
                  <a:gd name="T23" fmla="*/ 215 h 407"/>
                  <a:gd name="T24" fmla="*/ 53 w 407"/>
                  <a:gd name="T25" fmla="*/ 192 h 407"/>
                  <a:gd name="T26" fmla="*/ 206 w 407"/>
                  <a:gd name="T27" fmla="*/ 353 h 407"/>
                  <a:gd name="T28" fmla="*/ 163 w 407"/>
                  <a:gd name="T29" fmla="*/ 279 h 407"/>
                  <a:gd name="T30" fmla="*/ 194 w 407"/>
                  <a:gd name="T31" fmla="*/ 279 h 407"/>
                  <a:gd name="T32" fmla="*/ 194 w 407"/>
                  <a:gd name="T33" fmla="*/ 127 h 407"/>
                  <a:gd name="T34" fmla="*/ 163 w 407"/>
                  <a:gd name="T35" fmla="*/ 127 h 407"/>
                  <a:gd name="T36" fmla="*/ 206 w 407"/>
                  <a:gd name="T37" fmla="*/ 54 h 407"/>
                  <a:gd name="T38" fmla="*/ 248 w 407"/>
                  <a:gd name="T39" fmla="*/ 127 h 407"/>
                  <a:gd name="T40" fmla="*/ 217 w 407"/>
                  <a:gd name="T41" fmla="*/ 127 h 407"/>
                  <a:gd name="T42" fmla="*/ 217 w 407"/>
                  <a:gd name="T43" fmla="*/ 279 h 407"/>
                  <a:gd name="T44" fmla="*/ 248 w 407"/>
                  <a:gd name="T45" fmla="*/ 279 h 407"/>
                  <a:gd name="T46" fmla="*/ 206 w 407"/>
                  <a:gd name="T47" fmla="*/ 353 h 407"/>
                  <a:gd name="T48" fmla="*/ 307 w 407"/>
                  <a:gd name="T49" fmla="*/ 246 h 407"/>
                  <a:gd name="T50" fmla="*/ 234 w 407"/>
                  <a:gd name="T51" fmla="*/ 203 h 407"/>
                  <a:gd name="T52" fmla="*/ 307 w 407"/>
                  <a:gd name="T53" fmla="*/ 161 h 407"/>
                  <a:gd name="T54" fmla="*/ 307 w 407"/>
                  <a:gd name="T55" fmla="*/ 192 h 407"/>
                  <a:gd name="T56" fmla="*/ 358 w 407"/>
                  <a:gd name="T57" fmla="*/ 192 h 407"/>
                  <a:gd name="T58" fmla="*/ 358 w 407"/>
                  <a:gd name="T59" fmla="*/ 215 h 407"/>
                  <a:gd name="T60" fmla="*/ 307 w 407"/>
                  <a:gd name="T61" fmla="*/ 215 h 407"/>
                  <a:gd name="T62" fmla="*/ 307 w 407"/>
                  <a:gd name="T63" fmla="*/ 246 h 4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07" h="407">
                    <a:moveTo>
                      <a:pt x="203" y="0"/>
                    </a:moveTo>
                    <a:cubicBezTo>
                      <a:pt x="90" y="0"/>
                      <a:pt x="0" y="90"/>
                      <a:pt x="0" y="203"/>
                    </a:cubicBezTo>
                    <a:cubicBezTo>
                      <a:pt x="0" y="316"/>
                      <a:pt x="90" y="406"/>
                      <a:pt x="203" y="406"/>
                    </a:cubicBezTo>
                    <a:cubicBezTo>
                      <a:pt x="316" y="406"/>
                      <a:pt x="406" y="316"/>
                      <a:pt x="406" y="203"/>
                    </a:cubicBezTo>
                    <a:cubicBezTo>
                      <a:pt x="406" y="90"/>
                      <a:pt x="316" y="0"/>
                      <a:pt x="203" y="0"/>
                    </a:cubicBezTo>
                    <a:close/>
                    <a:moveTo>
                      <a:pt x="53" y="192"/>
                    </a:moveTo>
                    <a:lnTo>
                      <a:pt x="104" y="192"/>
                    </a:lnTo>
                    <a:lnTo>
                      <a:pt x="104" y="161"/>
                    </a:lnTo>
                    <a:lnTo>
                      <a:pt x="177" y="203"/>
                    </a:lnTo>
                    <a:lnTo>
                      <a:pt x="104" y="246"/>
                    </a:lnTo>
                    <a:lnTo>
                      <a:pt x="104" y="215"/>
                    </a:lnTo>
                    <a:lnTo>
                      <a:pt x="53" y="215"/>
                    </a:lnTo>
                    <a:lnTo>
                      <a:pt x="53" y="192"/>
                    </a:lnTo>
                    <a:close/>
                    <a:moveTo>
                      <a:pt x="206" y="353"/>
                    </a:moveTo>
                    <a:lnTo>
                      <a:pt x="163" y="279"/>
                    </a:lnTo>
                    <a:lnTo>
                      <a:pt x="194" y="279"/>
                    </a:lnTo>
                    <a:lnTo>
                      <a:pt x="194" y="127"/>
                    </a:lnTo>
                    <a:lnTo>
                      <a:pt x="163" y="127"/>
                    </a:lnTo>
                    <a:lnTo>
                      <a:pt x="206" y="54"/>
                    </a:lnTo>
                    <a:lnTo>
                      <a:pt x="248" y="127"/>
                    </a:lnTo>
                    <a:lnTo>
                      <a:pt x="217" y="127"/>
                    </a:lnTo>
                    <a:lnTo>
                      <a:pt x="217" y="279"/>
                    </a:lnTo>
                    <a:lnTo>
                      <a:pt x="248" y="279"/>
                    </a:lnTo>
                    <a:lnTo>
                      <a:pt x="206" y="353"/>
                    </a:lnTo>
                    <a:close/>
                    <a:moveTo>
                      <a:pt x="307" y="246"/>
                    </a:moveTo>
                    <a:lnTo>
                      <a:pt x="234" y="203"/>
                    </a:lnTo>
                    <a:lnTo>
                      <a:pt x="307" y="161"/>
                    </a:lnTo>
                    <a:lnTo>
                      <a:pt x="307" y="192"/>
                    </a:lnTo>
                    <a:lnTo>
                      <a:pt x="358" y="192"/>
                    </a:lnTo>
                    <a:lnTo>
                      <a:pt x="358" y="215"/>
                    </a:lnTo>
                    <a:lnTo>
                      <a:pt x="307" y="215"/>
                    </a:lnTo>
                    <a:lnTo>
                      <a:pt x="307" y="246"/>
                    </a:lnTo>
                    <a:close/>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round/>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328" name="Freeform 300"/>
              <p:cNvSpPr>
                <a:spLocks noChangeArrowheads="1"/>
              </p:cNvSpPr>
              <p:nvPr/>
            </p:nvSpPr>
            <p:spPr bwMode="auto">
              <a:xfrm>
                <a:off x="4873625" y="1930400"/>
                <a:ext cx="182563" cy="101600"/>
              </a:xfrm>
              <a:custGeom>
                <a:avLst/>
                <a:gdLst>
                  <a:gd name="T0" fmla="*/ 414 w 505"/>
                  <a:gd name="T1" fmla="*/ 104 h 283"/>
                  <a:gd name="T2" fmla="*/ 405 w 505"/>
                  <a:gd name="T3" fmla="*/ 104 h 283"/>
                  <a:gd name="T4" fmla="*/ 318 w 505"/>
                  <a:gd name="T5" fmla="*/ 39 h 283"/>
                  <a:gd name="T6" fmla="*/ 287 w 505"/>
                  <a:gd name="T7" fmla="*/ 45 h 283"/>
                  <a:gd name="T8" fmla="*/ 202 w 505"/>
                  <a:gd name="T9" fmla="*/ 0 h 283"/>
                  <a:gd name="T10" fmla="*/ 103 w 505"/>
                  <a:gd name="T11" fmla="*/ 79 h 283"/>
                  <a:gd name="T12" fmla="*/ 100 w 505"/>
                  <a:gd name="T13" fmla="*/ 79 h 283"/>
                  <a:gd name="T14" fmla="*/ 0 w 505"/>
                  <a:gd name="T15" fmla="*/ 180 h 283"/>
                  <a:gd name="T16" fmla="*/ 100 w 505"/>
                  <a:gd name="T17" fmla="*/ 282 h 283"/>
                  <a:gd name="T18" fmla="*/ 414 w 505"/>
                  <a:gd name="T19" fmla="*/ 282 h 283"/>
                  <a:gd name="T20" fmla="*/ 504 w 505"/>
                  <a:gd name="T21" fmla="*/ 192 h 283"/>
                  <a:gd name="T22" fmla="*/ 414 w 505"/>
                  <a:gd name="T23" fmla="*/ 104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05" h="283">
                    <a:moveTo>
                      <a:pt x="414" y="104"/>
                    </a:moveTo>
                    <a:cubicBezTo>
                      <a:pt x="411" y="104"/>
                      <a:pt x="408" y="104"/>
                      <a:pt x="405" y="104"/>
                    </a:cubicBezTo>
                    <a:cubicBezTo>
                      <a:pt x="394" y="68"/>
                      <a:pt x="360" y="39"/>
                      <a:pt x="318" y="39"/>
                    </a:cubicBezTo>
                    <a:cubicBezTo>
                      <a:pt x="306" y="39"/>
                      <a:pt x="298" y="42"/>
                      <a:pt x="287" y="45"/>
                    </a:cubicBezTo>
                    <a:cubicBezTo>
                      <a:pt x="267" y="17"/>
                      <a:pt x="236" y="0"/>
                      <a:pt x="202" y="0"/>
                    </a:cubicBezTo>
                    <a:cubicBezTo>
                      <a:pt x="154" y="0"/>
                      <a:pt x="112" y="34"/>
                      <a:pt x="103" y="79"/>
                    </a:cubicBezTo>
                    <a:lnTo>
                      <a:pt x="100" y="79"/>
                    </a:lnTo>
                    <a:cubicBezTo>
                      <a:pt x="45" y="79"/>
                      <a:pt x="0" y="123"/>
                      <a:pt x="0" y="180"/>
                    </a:cubicBezTo>
                    <a:cubicBezTo>
                      <a:pt x="0" y="236"/>
                      <a:pt x="45" y="282"/>
                      <a:pt x="100" y="282"/>
                    </a:cubicBezTo>
                    <a:lnTo>
                      <a:pt x="414" y="282"/>
                    </a:lnTo>
                    <a:cubicBezTo>
                      <a:pt x="464" y="282"/>
                      <a:pt x="504" y="243"/>
                      <a:pt x="504" y="192"/>
                    </a:cubicBezTo>
                    <a:cubicBezTo>
                      <a:pt x="504" y="141"/>
                      <a:pt x="462" y="104"/>
                      <a:pt x="414" y="104"/>
                    </a:cubicBezTo>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round/>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333" name="Freeform 301"/>
              <p:cNvSpPr>
                <a:spLocks noChangeArrowheads="1"/>
              </p:cNvSpPr>
              <p:nvPr/>
            </p:nvSpPr>
            <p:spPr bwMode="auto">
              <a:xfrm>
                <a:off x="4833938" y="2028825"/>
                <a:ext cx="65087" cy="58738"/>
              </a:xfrm>
              <a:custGeom>
                <a:avLst/>
                <a:gdLst>
                  <a:gd name="T0" fmla="*/ 22 w 182"/>
                  <a:gd name="T1" fmla="*/ 164 h 165"/>
                  <a:gd name="T2" fmla="*/ 0 w 182"/>
                  <a:gd name="T3" fmla="*/ 136 h 165"/>
                  <a:gd name="T4" fmla="*/ 22 w 182"/>
                  <a:gd name="T5" fmla="*/ 116 h 165"/>
                  <a:gd name="T6" fmla="*/ 45 w 182"/>
                  <a:gd name="T7" fmla="*/ 144 h 165"/>
                  <a:gd name="T8" fmla="*/ 22 w 182"/>
                  <a:gd name="T9" fmla="*/ 164 h 165"/>
                  <a:gd name="T10" fmla="*/ 68 w 182"/>
                  <a:gd name="T11" fmla="*/ 125 h 165"/>
                  <a:gd name="T12" fmla="*/ 45 w 182"/>
                  <a:gd name="T13" fmla="*/ 96 h 165"/>
                  <a:gd name="T14" fmla="*/ 68 w 182"/>
                  <a:gd name="T15" fmla="*/ 77 h 165"/>
                  <a:gd name="T16" fmla="*/ 90 w 182"/>
                  <a:gd name="T17" fmla="*/ 105 h 165"/>
                  <a:gd name="T18" fmla="*/ 68 w 182"/>
                  <a:gd name="T19" fmla="*/ 125 h 165"/>
                  <a:gd name="T20" fmla="*/ 113 w 182"/>
                  <a:gd name="T21" fmla="*/ 88 h 165"/>
                  <a:gd name="T22" fmla="*/ 90 w 182"/>
                  <a:gd name="T23" fmla="*/ 60 h 165"/>
                  <a:gd name="T24" fmla="*/ 113 w 182"/>
                  <a:gd name="T25" fmla="*/ 40 h 165"/>
                  <a:gd name="T26" fmla="*/ 135 w 182"/>
                  <a:gd name="T27" fmla="*/ 68 h 165"/>
                  <a:gd name="T28" fmla="*/ 113 w 182"/>
                  <a:gd name="T29" fmla="*/ 88 h 165"/>
                  <a:gd name="T30" fmla="*/ 158 w 182"/>
                  <a:gd name="T31" fmla="*/ 48 h 165"/>
                  <a:gd name="T32" fmla="*/ 135 w 182"/>
                  <a:gd name="T33" fmla="*/ 20 h 165"/>
                  <a:gd name="T34" fmla="*/ 158 w 182"/>
                  <a:gd name="T35" fmla="*/ 0 h 165"/>
                  <a:gd name="T36" fmla="*/ 181 w 182"/>
                  <a:gd name="T37" fmla="*/ 29 h 165"/>
                  <a:gd name="T38" fmla="*/ 158 w 182"/>
                  <a:gd name="T39" fmla="*/ 48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82" h="165">
                    <a:moveTo>
                      <a:pt x="22" y="164"/>
                    </a:moveTo>
                    <a:lnTo>
                      <a:pt x="0" y="136"/>
                    </a:lnTo>
                    <a:lnTo>
                      <a:pt x="22" y="116"/>
                    </a:lnTo>
                    <a:lnTo>
                      <a:pt x="45" y="144"/>
                    </a:lnTo>
                    <a:lnTo>
                      <a:pt x="22" y="164"/>
                    </a:lnTo>
                    <a:close/>
                    <a:moveTo>
                      <a:pt x="68" y="125"/>
                    </a:moveTo>
                    <a:lnTo>
                      <a:pt x="45" y="96"/>
                    </a:lnTo>
                    <a:lnTo>
                      <a:pt x="68" y="77"/>
                    </a:lnTo>
                    <a:lnTo>
                      <a:pt x="90" y="105"/>
                    </a:lnTo>
                    <a:lnTo>
                      <a:pt x="68" y="125"/>
                    </a:lnTo>
                    <a:close/>
                    <a:moveTo>
                      <a:pt x="113" y="88"/>
                    </a:moveTo>
                    <a:lnTo>
                      <a:pt x="90" y="60"/>
                    </a:lnTo>
                    <a:lnTo>
                      <a:pt x="113" y="40"/>
                    </a:lnTo>
                    <a:lnTo>
                      <a:pt x="135" y="68"/>
                    </a:lnTo>
                    <a:lnTo>
                      <a:pt x="113" y="88"/>
                    </a:lnTo>
                    <a:close/>
                    <a:moveTo>
                      <a:pt x="158" y="48"/>
                    </a:moveTo>
                    <a:lnTo>
                      <a:pt x="135" y="20"/>
                    </a:lnTo>
                    <a:lnTo>
                      <a:pt x="158" y="0"/>
                    </a:lnTo>
                    <a:lnTo>
                      <a:pt x="181" y="29"/>
                    </a:lnTo>
                    <a:lnTo>
                      <a:pt x="158" y="48"/>
                    </a:lnTo>
                    <a:close/>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round/>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351" name="Freeform 302"/>
              <p:cNvSpPr>
                <a:spLocks noChangeArrowheads="1"/>
              </p:cNvSpPr>
              <p:nvPr/>
            </p:nvSpPr>
            <p:spPr bwMode="auto">
              <a:xfrm>
                <a:off x="4703763" y="2060575"/>
                <a:ext cx="146050" cy="146050"/>
              </a:xfrm>
              <a:custGeom>
                <a:avLst/>
                <a:gdLst>
                  <a:gd name="T0" fmla="*/ 203 w 407"/>
                  <a:gd name="T1" fmla="*/ 0 h 407"/>
                  <a:gd name="T2" fmla="*/ 0 w 407"/>
                  <a:gd name="T3" fmla="*/ 203 h 407"/>
                  <a:gd name="T4" fmla="*/ 203 w 407"/>
                  <a:gd name="T5" fmla="*/ 406 h 407"/>
                  <a:gd name="T6" fmla="*/ 406 w 407"/>
                  <a:gd name="T7" fmla="*/ 203 h 407"/>
                  <a:gd name="T8" fmla="*/ 203 w 407"/>
                  <a:gd name="T9" fmla="*/ 0 h 407"/>
                  <a:gd name="T10" fmla="*/ 53 w 407"/>
                  <a:gd name="T11" fmla="*/ 192 h 407"/>
                  <a:gd name="T12" fmla="*/ 104 w 407"/>
                  <a:gd name="T13" fmla="*/ 192 h 407"/>
                  <a:gd name="T14" fmla="*/ 104 w 407"/>
                  <a:gd name="T15" fmla="*/ 161 h 407"/>
                  <a:gd name="T16" fmla="*/ 177 w 407"/>
                  <a:gd name="T17" fmla="*/ 203 h 407"/>
                  <a:gd name="T18" fmla="*/ 104 w 407"/>
                  <a:gd name="T19" fmla="*/ 246 h 407"/>
                  <a:gd name="T20" fmla="*/ 104 w 407"/>
                  <a:gd name="T21" fmla="*/ 215 h 407"/>
                  <a:gd name="T22" fmla="*/ 53 w 407"/>
                  <a:gd name="T23" fmla="*/ 215 h 407"/>
                  <a:gd name="T24" fmla="*/ 53 w 407"/>
                  <a:gd name="T25" fmla="*/ 192 h 407"/>
                  <a:gd name="T26" fmla="*/ 206 w 407"/>
                  <a:gd name="T27" fmla="*/ 353 h 407"/>
                  <a:gd name="T28" fmla="*/ 163 w 407"/>
                  <a:gd name="T29" fmla="*/ 279 h 407"/>
                  <a:gd name="T30" fmla="*/ 194 w 407"/>
                  <a:gd name="T31" fmla="*/ 279 h 407"/>
                  <a:gd name="T32" fmla="*/ 194 w 407"/>
                  <a:gd name="T33" fmla="*/ 127 h 407"/>
                  <a:gd name="T34" fmla="*/ 163 w 407"/>
                  <a:gd name="T35" fmla="*/ 127 h 407"/>
                  <a:gd name="T36" fmla="*/ 206 w 407"/>
                  <a:gd name="T37" fmla="*/ 54 h 407"/>
                  <a:gd name="T38" fmla="*/ 248 w 407"/>
                  <a:gd name="T39" fmla="*/ 127 h 407"/>
                  <a:gd name="T40" fmla="*/ 217 w 407"/>
                  <a:gd name="T41" fmla="*/ 127 h 407"/>
                  <a:gd name="T42" fmla="*/ 217 w 407"/>
                  <a:gd name="T43" fmla="*/ 279 h 407"/>
                  <a:gd name="T44" fmla="*/ 248 w 407"/>
                  <a:gd name="T45" fmla="*/ 279 h 407"/>
                  <a:gd name="T46" fmla="*/ 206 w 407"/>
                  <a:gd name="T47" fmla="*/ 353 h 407"/>
                  <a:gd name="T48" fmla="*/ 307 w 407"/>
                  <a:gd name="T49" fmla="*/ 246 h 407"/>
                  <a:gd name="T50" fmla="*/ 234 w 407"/>
                  <a:gd name="T51" fmla="*/ 203 h 407"/>
                  <a:gd name="T52" fmla="*/ 307 w 407"/>
                  <a:gd name="T53" fmla="*/ 161 h 407"/>
                  <a:gd name="T54" fmla="*/ 307 w 407"/>
                  <a:gd name="T55" fmla="*/ 192 h 407"/>
                  <a:gd name="T56" fmla="*/ 358 w 407"/>
                  <a:gd name="T57" fmla="*/ 192 h 407"/>
                  <a:gd name="T58" fmla="*/ 358 w 407"/>
                  <a:gd name="T59" fmla="*/ 215 h 407"/>
                  <a:gd name="T60" fmla="*/ 307 w 407"/>
                  <a:gd name="T61" fmla="*/ 215 h 407"/>
                  <a:gd name="T62" fmla="*/ 307 w 407"/>
                  <a:gd name="T63" fmla="*/ 246 h 4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07" h="407">
                    <a:moveTo>
                      <a:pt x="203" y="0"/>
                    </a:moveTo>
                    <a:cubicBezTo>
                      <a:pt x="90" y="0"/>
                      <a:pt x="0" y="90"/>
                      <a:pt x="0" y="203"/>
                    </a:cubicBezTo>
                    <a:cubicBezTo>
                      <a:pt x="0" y="316"/>
                      <a:pt x="90" y="406"/>
                      <a:pt x="203" y="406"/>
                    </a:cubicBezTo>
                    <a:cubicBezTo>
                      <a:pt x="316" y="406"/>
                      <a:pt x="406" y="316"/>
                      <a:pt x="406" y="203"/>
                    </a:cubicBezTo>
                    <a:cubicBezTo>
                      <a:pt x="406" y="90"/>
                      <a:pt x="316" y="0"/>
                      <a:pt x="203" y="0"/>
                    </a:cubicBezTo>
                    <a:close/>
                    <a:moveTo>
                      <a:pt x="53" y="192"/>
                    </a:moveTo>
                    <a:lnTo>
                      <a:pt x="104" y="192"/>
                    </a:lnTo>
                    <a:lnTo>
                      <a:pt x="104" y="161"/>
                    </a:lnTo>
                    <a:lnTo>
                      <a:pt x="177" y="203"/>
                    </a:lnTo>
                    <a:lnTo>
                      <a:pt x="104" y="246"/>
                    </a:lnTo>
                    <a:lnTo>
                      <a:pt x="104" y="215"/>
                    </a:lnTo>
                    <a:lnTo>
                      <a:pt x="53" y="215"/>
                    </a:lnTo>
                    <a:lnTo>
                      <a:pt x="53" y="192"/>
                    </a:lnTo>
                    <a:close/>
                    <a:moveTo>
                      <a:pt x="206" y="353"/>
                    </a:moveTo>
                    <a:lnTo>
                      <a:pt x="163" y="279"/>
                    </a:lnTo>
                    <a:lnTo>
                      <a:pt x="194" y="279"/>
                    </a:lnTo>
                    <a:lnTo>
                      <a:pt x="194" y="127"/>
                    </a:lnTo>
                    <a:lnTo>
                      <a:pt x="163" y="127"/>
                    </a:lnTo>
                    <a:lnTo>
                      <a:pt x="206" y="54"/>
                    </a:lnTo>
                    <a:lnTo>
                      <a:pt x="248" y="127"/>
                    </a:lnTo>
                    <a:lnTo>
                      <a:pt x="217" y="127"/>
                    </a:lnTo>
                    <a:lnTo>
                      <a:pt x="217" y="279"/>
                    </a:lnTo>
                    <a:lnTo>
                      <a:pt x="248" y="279"/>
                    </a:lnTo>
                    <a:lnTo>
                      <a:pt x="206" y="353"/>
                    </a:lnTo>
                    <a:close/>
                    <a:moveTo>
                      <a:pt x="307" y="246"/>
                    </a:moveTo>
                    <a:lnTo>
                      <a:pt x="234" y="203"/>
                    </a:lnTo>
                    <a:lnTo>
                      <a:pt x="307" y="161"/>
                    </a:lnTo>
                    <a:lnTo>
                      <a:pt x="307" y="192"/>
                    </a:lnTo>
                    <a:lnTo>
                      <a:pt x="358" y="192"/>
                    </a:lnTo>
                    <a:lnTo>
                      <a:pt x="358" y="215"/>
                    </a:lnTo>
                    <a:lnTo>
                      <a:pt x="307" y="215"/>
                    </a:lnTo>
                    <a:lnTo>
                      <a:pt x="307" y="246"/>
                    </a:lnTo>
                    <a:close/>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round/>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grpSp>
        <p:sp>
          <p:nvSpPr>
            <p:cNvPr id="296" name="Rectangle 295"/>
            <p:cNvSpPr/>
            <p:nvPr/>
          </p:nvSpPr>
          <p:spPr>
            <a:xfrm>
              <a:off x="5525115" y="2102017"/>
              <a:ext cx="986918" cy="976146"/>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grpSp>
      <p:sp>
        <p:nvSpPr>
          <p:cNvPr id="414" name="Title 1"/>
          <p:cNvSpPr txBox="1">
            <a:spLocks/>
          </p:cNvSpPr>
          <p:nvPr/>
        </p:nvSpPr>
        <p:spPr>
          <a:xfrm>
            <a:off x="364172" y="4503420"/>
            <a:ext cx="3598228" cy="1615440"/>
          </a:xfrm>
          <a:prstGeom prst="rect">
            <a:avLst/>
          </a:prstGeom>
        </p:spPr>
        <p:txBody>
          <a:bodyPr vert="horz" lIns="0" tIns="0" rIns="0" bIns="0" rtlCol="0" anchor="b">
            <a:noAutofit/>
          </a:bodyPr>
          <a:lstStyle>
            <a:lvl1pPr algn="l" defTabSz="914400" rtl="0" eaLnBrk="1" latinLnBrk="0" hangingPunct="1">
              <a:lnSpc>
                <a:spcPct val="80000"/>
              </a:lnSpc>
              <a:spcBef>
                <a:spcPct val="0"/>
              </a:spcBef>
              <a:buNone/>
              <a:defRPr sz="3600" kern="1200">
                <a:solidFill>
                  <a:schemeClr val="tx1"/>
                </a:solidFill>
                <a:latin typeface="+mj-lt"/>
                <a:ea typeface="+mj-ea"/>
                <a:cs typeface="+mj-cs"/>
              </a:defRPr>
            </a:lvl1pPr>
          </a:lstStyle>
          <a:p>
            <a:endParaRPr lang="en-US" sz="1600" dirty="0">
              <a:solidFill>
                <a:srgbClr val="000000"/>
              </a:solidFill>
            </a:endParaRPr>
          </a:p>
        </p:txBody>
      </p:sp>
      <p:sp>
        <p:nvSpPr>
          <p:cNvPr id="417" name="Rectangle 416"/>
          <p:cNvSpPr/>
          <p:nvPr/>
        </p:nvSpPr>
        <p:spPr>
          <a:xfrm>
            <a:off x="9029700" y="936942"/>
            <a:ext cx="723900" cy="341632"/>
          </a:xfrm>
          <a:prstGeom prst="rect">
            <a:avLst/>
          </a:prstGeom>
        </p:spPr>
        <p:style>
          <a:lnRef idx="2">
            <a:schemeClr val="accent4"/>
          </a:lnRef>
          <a:fillRef idx="1">
            <a:schemeClr val="lt1"/>
          </a:fillRef>
          <a:effectRef idx="0">
            <a:schemeClr val="accent4"/>
          </a:effectRef>
          <a:fontRef idx="minor">
            <a:schemeClr val="dk1"/>
          </a:fontRef>
        </p:style>
        <p:txBody>
          <a:bodyPr wrap="square">
            <a:spAutoFit/>
          </a:bodyPr>
          <a:lstStyle/>
          <a:p>
            <a:pPr algn="ctr">
              <a:lnSpc>
                <a:spcPct val="90000"/>
              </a:lnSpc>
            </a:pPr>
            <a:r>
              <a:rPr lang="en-US" altLang="en-US" sz="900" b="1" dirty="0">
                <a:solidFill>
                  <a:srgbClr val="5F5F5F"/>
                </a:solidFill>
              </a:rPr>
              <a:t>External </a:t>
            </a:r>
          </a:p>
          <a:p>
            <a:pPr algn="ctr">
              <a:lnSpc>
                <a:spcPct val="90000"/>
              </a:lnSpc>
            </a:pPr>
            <a:r>
              <a:rPr lang="en-US" altLang="en-US" sz="900" b="1" dirty="0">
                <a:solidFill>
                  <a:srgbClr val="5F5F5F"/>
                </a:solidFill>
              </a:rPr>
              <a:t>Web Client</a:t>
            </a:r>
          </a:p>
        </p:txBody>
      </p:sp>
      <p:cxnSp>
        <p:nvCxnSpPr>
          <p:cNvPr id="418" name="Straight Arrow Connector 417"/>
          <p:cNvCxnSpPr/>
          <p:nvPr/>
        </p:nvCxnSpPr>
        <p:spPr>
          <a:xfrm flipH="1">
            <a:off x="8404860" y="1096328"/>
            <a:ext cx="563880" cy="0"/>
          </a:xfrm>
          <a:prstGeom prst="straightConnector1">
            <a:avLst/>
          </a:prstGeom>
          <a:ln w="19050">
            <a:solidFill>
              <a:schemeClr val="accent5"/>
            </a:solidFill>
            <a:miter lim="800000"/>
            <a:tailEnd type="arrow"/>
          </a:ln>
        </p:spPr>
        <p:style>
          <a:lnRef idx="1">
            <a:schemeClr val="accent1"/>
          </a:lnRef>
          <a:fillRef idx="0">
            <a:schemeClr val="accent1"/>
          </a:fillRef>
          <a:effectRef idx="0">
            <a:schemeClr val="accent1"/>
          </a:effectRef>
          <a:fontRef idx="minor">
            <a:schemeClr val="tx1"/>
          </a:fontRef>
        </p:style>
      </p:cxnSp>
      <p:sp>
        <p:nvSpPr>
          <p:cNvPr id="645" name="TextBox 644">
            <a:extLst>
              <a:ext uri="{FF2B5EF4-FFF2-40B4-BE49-F238E27FC236}">
                <a16:creationId xmlns:a16="http://schemas.microsoft.com/office/drawing/2014/main" id="{8D7C27F9-2270-438B-932A-3851E11E001A}"/>
              </a:ext>
            </a:extLst>
          </p:cNvPr>
          <p:cNvSpPr txBox="1"/>
          <p:nvPr/>
        </p:nvSpPr>
        <p:spPr>
          <a:xfrm>
            <a:off x="4118028" y="3488571"/>
            <a:ext cx="248464" cy="169185"/>
          </a:xfrm>
          <a:prstGeom prst="rect">
            <a:avLst/>
          </a:prstGeom>
          <a:noFill/>
        </p:spPr>
        <p:txBody>
          <a:bodyPr wrap="square" lIns="0" tIns="0" rIns="0" bIns="0" rtlCol="0">
            <a:noAutofit/>
          </a:bodyPr>
          <a:lstStyle/>
          <a:p>
            <a:pPr>
              <a:lnSpc>
                <a:spcPct val="90000"/>
              </a:lnSpc>
            </a:pPr>
            <a:r>
              <a:rPr lang="en-US" sz="800" dirty="0"/>
              <a:t>SSH</a:t>
            </a:r>
          </a:p>
        </p:txBody>
      </p:sp>
      <p:grpSp>
        <p:nvGrpSpPr>
          <p:cNvPr id="646" name="Group 645">
            <a:extLst>
              <a:ext uri="{FF2B5EF4-FFF2-40B4-BE49-F238E27FC236}">
                <a16:creationId xmlns:a16="http://schemas.microsoft.com/office/drawing/2014/main" id="{2CECEC88-8340-4EDD-8F02-93D5105D6E83}"/>
              </a:ext>
            </a:extLst>
          </p:cNvPr>
          <p:cNvGrpSpPr>
            <a:grpSpLocks noChangeAspect="1"/>
          </p:cNvGrpSpPr>
          <p:nvPr/>
        </p:nvGrpSpPr>
        <p:grpSpPr>
          <a:xfrm>
            <a:off x="4165421" y="5781713"/>
            <a:ext cx="483416" cy="483416"/>
            <a:chOff x="7046913" y="4090988"/>
            <a:chExt cx="327025" cy="327025"/>
          </a:xfrm>
          <a:solidFill>
            <a:schemeClr val="accent1"/>
          </a:solidFill>
        </p:grpSpPr>
        <p:sp>
          <p:nvSpPr>
            <p:cNvPr id="647" name="Freeform 32">
              <a:extLst>
                <a:ext uri="{FF2B5EF4-FFF2-40B4-BE49-F238E27FC236}">
                  <a16:creationId xmlns:a16="http://schemas.microsoft.com/office/drawing/2014/main" id="{7AA8791F-BCB0-4E36-BFE8-09CD8B1F9108}"/>
                </a:ext>
              </a:extLst>
            </p:cNvPr>
            <p:cNvSpPr>
              <a:spLocks noChangeArrowheads="1"/>
            </p:cNvSpPr>
            <p:nvPr/>
          </p:nvSpPr>
          <p:spPr bwMode="auto">
            <a:xfrm>
              <a:off x="7204075" y="4281488"/>
              <a:ext cx="68263" cy="53975"/>
            </a:xfrm>
            <a:custGeom>
              <a:avLst/>
              <a:gdLst>
                <a:gd name="T0" fmla="*/ 11 w 190"/>
                <a:gd name="T1" fmla="*/ 0 h 148"/>
                <a:gd name="T2" fmla="*/ 186 w 190"/>
                <a:gd name="T3" fmla="*/ 20 h 148"/>
                <a:gd name="T4" fmla="*/ 189 w 190"/>
                <a:gd name="T5" fmla="*/ 31 h 148"/>
                <a:gd name="T6" fmla="*/ 70 w 190"/>
                <a:gd name="T7" fmla="*/ 147 h 148"/>
                <a:gd name="T8" fmla="*/ 50 w 190"/>
                <a:gd name="T9" fmla="*/ 141 h 148"/>
                <a:gd name="T10" fmla="*/ 48 w 190"/>
                <a:gd name="T11" fmla="*/ 141 h 148"/>
                <a:gd name="T12" fmla="*/ 0 w 190"/>
                <a:gd name="T13" fmla="*/ 17 h 148"/>
                <a:gd name="T14" fmla="*/ 11 w 190"/>
                <a:gd name="T15" fmla="*/ 0 h 1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0" h="148">
                  <a:moveTo>
                    <a:pt x="11" y="0"/>
                  </a:moveTo>
                  <a:lnTo>
                    <a:pt x="186" y="20"/>
                  </a:lnTo>
                  <a:cubicBezTo>
                    <a:pt x="186" y="25"/>
                    <a:pt x="186" y="28"/>
                    <a:pt x="189" y="31"/>
                  </a:cubicBezTo>
                  <a:lnTo>
                    <a:pt x="70" y="147"/>
                  </a:lnTo>
                  <a:cubicBezTo>
                    <a:pt x="65" y="144"/>
                    <a:pt x="59" y="141"/>
                    <a:pt x="50" y="141"/>
                  </a:cubicBezTo>
                  <a:lnTo>
                    <a:pt x="48" y="141"/>
                  </a:lnTo>
                  <a:lnTo>
                    <a:pt x="0" y="17"/>
                  </a:lnTo>
                  <a:cubicBezTo>
                    <a:pt x="2" y="11"/>
                    <a:pt x="8" y="6"/>
                    <a:pt x="11"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48" name="Freeform 33">
              <a:extLst>
                <a:ext uri="{FF2B5EF4-FFF2-40B4-BE49-F238E27FC236}">
                  <a16:creationId xmlns:a16="http://schemas.microsoft.com/office/drawing/2014/main" id="{B0B0768C-7F28-4C92-8C5D-BD4335CD37F3}"/>
                </a:ext>
              </a:extLst>
            </p:cNvPr>
            <p:cNvSpPr>
              <a:spLocks noChangeArrowheads="1"/>
            </p:cNvSpPr>
            <p:nvPr/>
          </p:nvSpPr>
          <p:spPr bwMode="auto">
            <a:xfrm>
              <a:off x="7148513" y="4283075"/>
              <a:ext cx="63500" cy="52388"/>
            </a:xfrm>
            <a:custGeom>
              <a:avLst/>
              <a:gdLst>
                <a:gd name="T0" fmla="*/ 125 w 176"/>
                <a:gd name="T1" fmla="*/ 25 h 145"/>
                <a:gd name="T2" fmla="*/ 175 w 176"/>
                <a:gd name="T3" fmla="*/ 144 h 145"/>
                <a:gd name="T4" fmla="*/ 0 w 176"/>
                <a:gd name="T5" fmla="*/ 20 h 145"/>
                <a:gd name="T6" fmla="*/ 3 w 176"/>
                <a:gd name="T7" fmla="*/ 14 h 145"/>
                <a:gd name="T8" fmla="*/ 85 w 176"/>
                <a:gd name="T9" fmla="*/ 0 h 145"/>
                <a:gd name="T10" fmla="*/ 125 w 176"/>
                <a:gd name="T11" fmla="*/ 25 h 145"/>
              </a:gdLst>
              <a:ahLst/>
              <a:cxnLst>
                <a:cxn ang="0">
                  <a:pos x="T0" y="T1"/>
                </a:cxn>
                <a:cxn ang="0">
                  <a:pos x="T2" y="T3"/>
                </a:cxn>
                <a:cxn ang="0">
                  <a:pos x="T4" y="T5"/>
                </a:cxn>
                <a:cxn ang="0">
                  <a:pos x="T6" y="T7"/>
                </a:cxn>
                <a:cxn ang="0">
                  <a:pos x="T8" y="T9"/>
                </a:cxn>
                <a:cxn ang="0">
                  <a:pos x="T10" y="T11"/>
                </a:cxn>
              </a:cxnLst>
              <a:rect l="0" t="0" r="r" b="b"/>
              <a:pathLst>
                <a:path w="176" h="145">
                  <a:moveTo>
                    <a:pt x="125" y="25"/>
                  </a:moveTo>
                  <a:cubicBezTo>
                    <a:pt x="127" y="25"/>
                    <a:pt x="175" y="144"/>
                    <a:pt x="175" y="144"/>
                  </a:cubicBezTo>
                  <a:lnTo>
                    <a:pt x="0" y="20"/>
                  </a:lnTo>
                  <a:cubicBezTo>
                    <a:pt x="3" y="20"/>
                    <a:pt x="3" y="17"/>
                    <a:pt x="3" y="14"/>
                  </a:cubicBezTo>
                  <a:lnTo>
                    <a:pt x="85" y="0"/>
                  </a:lnTo>
                  <a:cubicBezTo>
                    <a:pt x="91" y="14"/>
                    <a:pt x="108" y="25"/>
                    <a:pt x="125" y="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49" name="Freeform 34">
              <a:extLst>
                <a:ext uri="{FF2B5EF4-FFF2-40B4-BE49-F238E27FC236}">
                  <a16:creationId xmlns:a16="http://schemas.microsoft.com/office/drawing/2014/main" id="{75976516-2B89-463A-9887-9AC997BB4EE2}"/>
                </a:ext>
              </a:extLst>
            </p:cNvPr>
            <p:cNvSpPr>
              <a:spLocks noChangeArrowheads="1"/>
            </p:cNvSpPr>
            <p:nvPr/>
          </p:nvSpPr>
          <p:spPr bwMode="auto">
            <a:xfrm>
              <a:off x="7140575" y="4210050"/>
              <a:ext cx="42863" cy="68263"/>
            </a:xfrm>
            <a:custGeom>
              <a:avLst/>
              <a:gdLst>
                <a:gd name="T0" fmla="*/ 116 w 117"/>
                <a:gd name="T1" fmla="*/ 149 h 190"/>
                <a:gd name="T2" fmla="*/ 99 w 117"/>
                <a:gd name="T3" fmla="*/ 175 h 190"/>
                <a:gd name="T4" fmla="*/ 17 w 117"/>
                <a:gd name="T5" fmla="*/ 189 h 190"/>
                <a:gd name="T6" fmla="*/ 0 w 117"/>
                <a:gd name="T7" fmla="*/ 172 h 190"/>
                <a:gd name="T8" fmla="*/ 42 w 117"/>
                <a:gd name="T9" fmla="*/ 0 h 190"/>
                <a:gd name="T10" fmla="*/ 45 w 117"/>
                <a:gd name="T11" fmla="*/ 0 h 190"/>
                <a:gd name="T12" fmla="*/ 116 w 117"/>
                <a:gd name="T13" fmla="*/ 149 h 190"/>
              </a:gdLst>
              <a:ahLst/>
              <a:cxnLst>
                <a:cxn ang="0">
                  <a:pos x="T0" y="T1"/>
                </a:cxn>
                <a:cxn ang="0">
                  <a:pos x="T2" y="T3"/>
                </a:cxn>
                <a:cxn ang="0">
                  <a:pos x="T4" y="T5"/>
                </a:cxn>
                <a:cxn ang="0">
                  <a:pos x="T6" y="T7"/>
                </a:cxn>
                <a:cxn ang="0">
                  <a:pos x="T8" y="T9"/>
                </a:cxn>
                <a:cxn ang="0">
                  <a:pos x="T10" y="T11"/>
                </a:cxn>
                <a:cxn ang="0">
                  <a:pos x="T12" y="T13"/>
                </a:cxn>
              </a:cxnLst>
              <a:rect l="0" t="0" r="r" b="b"/>
              <a:pathLst>
                <a:path w="117" h="190">
                  <a:moveTo>
                    <a:pt x="116" y="149"/>
                  </a:moveTo>
                  <a:cubicBezTo>
                    <a:pt x="110" y="155"/>
                    <a:pt x="104" y="166"/>
                    <a:pt x="99" y="175"/>
                  </a:cubicBezTo>
                  <a:lnTo>
                    <a:pt x="17" y="189"/>
                  </a:lnTo>
                  <a:cubicBezTo>
                    <a:pt x="11" y="183"/>
                    <a:pt x="5" y="177"/>
                    <a:pt x="0" y="172"/>
                  </a:cubicBezTo>
                  <a:lnTo>
                    <a:pt x="42" y="0"/>
                  </a:lnTo>
                  <a:cubicBezTo>
                    <a:pt x="45" y="0"/>
                    <a:pt x="45" y="0"/>
                    <a:pt x="45" y="0"/>
                  </a:cubicBezTo>
                  <a:lnTo>
                    <a:pt x="116" y="14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50" name="Freeform 35">
              <a:extLst>
                <a:ext uri="{FF2B5EF4-FFF2-40B4-BE49-F238E27FC236}">
                  <a16:creationId xmlns:a16="http://schemas.microsoft.com/office/drawing/2014/main" id="{58DFB2AC-8FF1-4E5E-9A5C-534B54E065C5}"/>
                </a:ext>
              </a:extLst>
            </p:cNvPr>
            <p:cNvSpPr>
              <a:spLocks noChangeArrowheads="1"/>
            </p:cNvSpPr>
            <p:nvPr/>
          </p:nvSpPr>
          <p:spPr bwMode="auto">
            <a:xfrm>
              <a:off x="7165975" y="4198938"/>
              <a:ext cx="92075" cy="63500"/>
            </a:xfrm>
            <a:custGeom>
              <a:avLst/>
              <a:gdLst>
                <a:gd name="T0" fmla="*/ 74 w 255"/>
                <a:gd name="T1" fmla="*/ 169 h 176"/>
                <a:gd name="T2" fmla="*/ 71 w 255"/>
                <a:gd name="T3" fmla="*/ 166 h 176"/>
                <a:gd name="T4" fmla="*/ 0 w 255"/>
                <a:gd name="T5" fmla="*/ 17 h 176"/>
                <a:gd name="T6" fmla="*/ 11 w 255"/>
                <a:gd name="T7" fmla="*/ 0 h 176"/>
                <a:gd name="T8" fmla="*/ 251 w 255"/>
                <a:gd name="T9" fmla="*/ 5 h 176"/>
                <a:gd name="T10" fmla="*/ 254 w 255"/>
                <a:gd name="T11" fmla="*/ 14 h 176"/>
                <a:gd name="T12" fmla="*/ 93 w 255"/>
                <a:gd name="T13" fmla="*/ 175 h 176"/>
                <a:gd name="T14" fmla="*/ 74 w 255"/>
                <a:gd name="T15" fmla="*/ 169 h 1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5" h="176">
                  <a:moveTo>
                    <a:pt x="74" y="169"/>
                  </a:moveTo>
                  <a:cubicBezTo>
                    <a:pt x="74" y="169"/>
                    <a:pt x="71" y="169"/>
                    <a:pt x="71" y="166"/>
                  </a:cubicBezTo>
                  <a:lnTo>
                    <a:pt x="0" y="17"/>
                  </a:lnTo>
                  <a:cubicBezTo>
                    <a:pt x="6" y="14"/>
                    <a:pt x="9" y="5"/>
                    <a:pt x="11" y="0"/>
                  </a:cubicBezTo>
                  <a:lnTo>
                    <a:pt x="251" y="5"/>
                  </a:lnTo>
                  <a:cubicBezTo>
                    <a:pt x="251" y="8"/>
                    <a:pt x="254" y="11"/>
                    <a:pt x="254" y="14"/>
                  </a:cubicBezTo>
                  <a:lnTo>
                    <a:pt x="93" y="175"/>
                  </a:lnTo>
                  <a:cubicBezTo>
                    <a:pt x="88" y="172"/>
                    <a:pt x="82" y="169"/>
                    <a:pt x="74" y="16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51" name="Freeform 36">
              <a:extLst>
                <a:ext uri="{FF2B5EF4-FFF2-40B4-BE49-F238E27FC236}">
                  <a16:creationId xmlns:a16="http://schemas.microsoft.com/office/drawing/2014/main" id="{CA747D49-21E7-434E-8B07-A35D46365912}"/>
                </a:ext>
              </a:extLst>
            </p:cNvPr>
            <p:cNvSpPr>
              <a:spLocks noChangeArrowheads="1"/>
            </p:cNvSpPr>
            <p:nvPr/>
          </p:nvSpPr>
          <p:spPr bwMode="auto">
            <a:xfrm>
              <a:off x="7207250" y="4210050"/>
              <a:ext cx="71438" cy="69850"/>
            </a:xfrm>
            <a:custGeom>
              <a:avLst/>
              <a:gdLst>
                <a:gd name="T0" fmla="*/ 161 w 198"/>
                <a:gd name="T1" fmla="*/ 0 h 193"/>
                <a:gd name="T2" fmla="*/ 172 w 198"/>
                <a:gd name="T3" fmla="*/ 5 h 193"/>
                <a:gd name="T4" fmla="*/ 197 w 198"/>
                <a:gd name="T5" fmla="*/ 169 h 193"/>
                <a:gd name="T6" fmla="*/ 178 w 198"/>
                <a:gd name="T7" fmla="*/ 192 h 193"/>
                <a:gd name="T8" fmla="*/ 3 w 198"/>
                <a:gd name="T9" fmla="*/ 172 h 193"/>
                <a:gd name="T10" fmla="*/ 0 w 198"/>
                <a:gd name="T11" fmla="*/ 161 h 193"/>
                <a:gd name="T12" fmla="*/ 161 w 198"/>
                <a:gd name="T13" fmla="*/ 0 h 193"/>
              </a:gdLst>
              <a:ahLst/>
              <a:cxnLst>
                <a:cxn ang="0">
                  <a:pos x="T0" y="T1"/>
                </a:cxn>
                <a:cxn ang="0">
                  <a:pos x="T2" y="T3"/>
                </a:cxn>
                <a:cxn ang="0">
                  <a:pos x="T4" y="T5"/>
                </a:cxn>
                <a:cxn ang="0">
                  <a:pos x="T6" y="T7"/>
                </a:cxn>
                <a:cxn ang="0">
                  <a:pos x="T8" y="T9"/>
                </a:cxn>
                <a:cxn ang="0">
                  <a:pos x="T10" y="T11"/>
                </a:cxn>
                <a:cxn ang="0">
                  <a:pos x="T12" y="T13"/>
                </a:cxn>
              </a:cxnLst>
              <a:rect l="0" t="0" r="r" b="b"/>
              <a:pathLst>
                <a:path w="198" h="193">
                  <a:moveTo>
                    <a:pt x="161" y="0"/>
                  </a:moveTo>
                  <a:cubicBezTo>
                    <a:pt x="164" y="3"/>
                    <a:pt x="169" y="5"/>
                    <a:pt x="172" y="5"/>
                  </a:cubicBezTo>
                  <a:lnTo>
                    <a:pt x="197" y="169"/>
                  </a:lnTo>
                  <a:cubicBezTo>
                    <a:pt x="189" y="175"/>
                    <a:pt x="183" y="183"/>
                    <a:pt x="178" y="192"/>
                  </a:cubicBezTo>
                  <a:lnTo>
                    <a:pt x="3" y="172"/>
                  </a:lnTo>
                  <a:cubicBezTo>
                    <a:pt x="3" y="169"/>
                    <a:pt x="3" y="163"/>
                    <a:pt x="0" y="161"/>
                  </a:cubicBezTo>
                  <a:lnTo>
                    <a:pt x="161"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52" name="Freeform 37">
              <a:extLst>
                <a:ext uri="{FF2B5EF4-FFF2-40B4-BE49-F238E27FC236}">
                  <a16:creationId xmlns:a16="http://schemas.microsoft.com/office/drawing/2014/main" id="{8D8D2317-1097-4BFA-94C7-12AA56779599}"/>
                </a:ext>
              </a:extLst>
            </p:cNvPr>
            <p:cNvSpPr>
              <a:spLocks noChangeArrowheads="1"/>
            </p:cNvSpPr>
            <p:nvPr/>
          </p:nvSpPr>
          <p:spPr bwMode="auto">
            <a:xfrm>
              <a:off x="7046913" y="4090988"/>
              <a:ext cx="327025" cy="327025"/>
            </a:xfrm>
            <a:custGeom>
              <a:avLst/>
              <a:gdLst>
                <a:gd name="T0" fmla="*/ 455 w 910"/>
                <a:gd name="T1" fmla="*/ 0 h 909"/>
                <a:gd name="T2" fmla="*/ 909 w 910"/>
                <a:gd name="T3" fmla="*/ 454 h 909"/>
                <a:gd name="T4" fmla="*/ 455 w 910"/>
                <a:gd name="T5" fmla="*/ 908 h 909"/>
                <a:gd name="T6" fmla="*/ 0 w 910"/>
                <a:gd name="T7" fmla="*/ 454 h 909"/>
                <a:gd name="T8" fmla="*/ 455 w 910"/>
                <a:gd name="T9" fmla="*/ 0 h 909"/>
                <a:gd name="T10" fmla="*/ 669 w 910"/>
                <a:gd name="T11" fmla="*/ 589 h 909"/>
                <a:gd name="T12" fmla="*/ 717 w 910"/>
                <a:gd name="T13" fmla="*/ 542 h 909"/>
                <a:gd name="T14" fmla="*/ 677 w 910"/>
                <a:gd name="T15" fmla="*/ 496 h 909"/>
                <a:gd name="T16" fmla="*/ 652 w 910"/>
                <a:gd name="T17" fmla="*/ 333 h 909"/>
                <a:gd name="T18" fmla="*/ 677 w 910"/>
                <a:gd name="T19" fmla="*/ 293 h 909"/>
                <a:gd name="T20" fmla="*/ 632 w 910"/>
                <a:gd name="T21" fmla="*/ 248 h 909"/>
                <a:gd name="T22" fmla="*/ 590 w 910"/>
                <a:gd name="T23" fmla="*/ 279 h 909"/>
                <a:gd name="T24" fmla="*/ 347 w 910"/>
                <a:gd name="T25" fmla="*/ 273 h 909"/>
                <a:gd name="T26" fmla="*/ 305 w 910"/>
                <a:gd name="T27" fmla="*/ 242 h 909"/>
                <a:gd name="T28" fmla="*/ 260 w 910"/>
                <a:gd name="T29" fmla="*/ 288 h 909"/>
                <a:gd name="T30" fmla="*/ 282 w 910"/>
                <a:gd name="T31" fmla="*/ 327 h 909"/>
                <a:gd name="T32" fmla="*/ 240 w 910"/>
                <a:gd name="T33" fmla="*/ 499 h 909"/>
                <a:gd name="T34" fmla="*/ 198 w 910"/>
                <a:gd name="T35" fmla="*/ 544 h 909"/>
                <a:gd name="T36" fmla="*/ 243 w 910"/>
                <a:gd name="T37" fmla="*/ 589 h 909"/>
                <a:gd name="T38" fmla="*/ 271 w 910"/>
                <a:gd name="T39" fmla="*/ 581 h 909"/>
                <a:gd name="T40" fmla="*/ 449 w 910"/>
                <a:gd name="T41" fmla="*/ 705 h 909"/>
                <a:gd name="T42" fmla="*/ 446 w 910"/>
                <a:gd name="T43" fmla="*/ 719 h 909"/>
                <a:gd name="T44" fmla="*/ 491 w 910"/>
                <a:gd name="T45" fmla="*/ 764 h 909"/>
                <a:gd name="T46" fmla="*/ 536 w 910"/>
                <a:gd name="T47" fmla="*/ 719 h 909"/>
                <a:gd name="T48" fmla="*/ 531 w 910"/>
                <a:gd name="T49" fmla="*/ 700 h 909"/>
                <a:gd name="T50" fmla="*/ 649 w 910"/>
                <a:gd name="T51" fmla="*/ 584 h 909"/>
                <a:gd name="T52" fmla="*/ 669 w 910"/>
                <a:gd name="T53" fmla="*/ 589 h 9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10" h="909">
                  <a:moveTo>
                    <a:pt x="455" y="0"/>
                  </a:moveTo>
                  <a:cubicBezTo>
                    <a:pt x="706" y="0"/>
                    <a:pt x="909" y="203"/>
                    <a:pt x="909" y="454"/>
                  </a:cubicBezTo>
                  <a:cubicBezTo>
                    <a:pt x="909" y="705"/>
                    <a:pt x="707" y="908"/>
                    <a:pt x="455" y="908"/>
                  </a:cubicBezTo>
                  <a:cubicBezTo>
                    <a:pt x="204" y="908"/>
                    <a:pt x="0" y="705"/>
                    <a:pt x="0" y="454"/>
                  </a:cubicBezTo>
                  <a:cubicBezTo>
                    <a:pt x="0" y="203"/>
                    <a:pt x="203" y="0"/>
                    <a:pt x="455" y="0"/>
                  </a:cubicBezTo>
                  <a:close/>
                  <a:moveTo>
                    <a:pt x="669" y="589"/>
                  </a:moveTo>
                  <a:cubicBezTo>
                    <a:pt x="694" y="589"/>
                    <a:pt x="714" y="570"/>
                    <a:pt x="717" y="542"/>
                  </a:cubicBezTo>
                  <a:cubicBezTo>
                    <a:pt x="717" y="519"/>
                    <a:pt x="700" y="499"/>
                    <a:pt x="677" y="496"/>
                  </a:cubicBezTo>
                  <a:lnTo>
                    <a:pt x="652" y="333"/>
                  </a:lnTo>
                  <a:cubicBezTo>
                    <a:pt x="666" y="327"/>
                    <a:pt x="677" y="310"/>
                    <a:pt x="677" y="293"/>
                  </a:cubicBezTo>
                  <a:cubicBezTo>
                    <a:pt x="677" y="268"/>
                    <a:pt x="658" y="248"/>
                    <a:pt x="632" y="248"/>
                  </a:cubicBezTo>
                  <a:cubicBezTo>
                    <a:pt x="613" y="248"/>
                    <a:pt x="596" y="262"/>
                    <a:pt x="590" y="279"/>
                  </a:cubicBezTo>
                  <a:lnTo>
                    <a:pt x="347" y="273"/>
                  </a:lnTo>
                  <a:cubicBezTo>
                    <a:pt x="342" y="256"/>
                    <a:pt x="325" y="242"/>
                    <a:pt x="305" y="242"/>
                  </a:cubicBezTo>
                  <a:cubicBezTo>
                    <a:pt x="280" y="242"/>
                    <a:pt x="260" y="262"/>
                    <a:pt x="260" y="288"/>
                  </a:cubicBezTo>
                  <a:cubicBezTo>
                    <a:pt x="260" y="304"/>
                    <a:pt x="268" y="319"/>
                    <a:pt x="282" y="327"/>
                  </a:cubicBezTo>
                  <a:lnTo>
                    <a:pt x="240" y="499"/>
                  </a:lnTo>
                  <a:cubicBezTo>
                    <a:pt x="217" y="502"/>
                    <a:pt x="198" y="522"/>
                    <a:pt x="198" y="544"/>
                  </a:cubicBezTo>
                  <a:cubicBezTo>
                    <a:pt x="198" y="570"/>
                    <a:pt x="217" y="589"/>
                    <a:pt x="243" y="589"/>
                  </a:cubicBezTo>
                  <a:cubicBezTo>
                    <a:pt x="254" y="589"/>
                    <a:pt x="263" y="587"/>
                    <a:pt x="271" y="581"/>
                  </a:cubicBezTo>
                  <a:lnTo>
                    <a:pt x="449" y="705"/>
                  </a:lnTo>
                  <a:cubicBezTo>
                    <a:pt x="446" y="711"/>
                    <a:pt x="446" y="714"/>
                    <a:pt x="446" y="719"/>
                  </a:cubicBezTo>
                  <a:cubicBezTo>
                    <a:pt x="446" y="745"/>
                    <a:pt x="466" y="764"/>
                    <a:pt x="491" y="764"/>
                  </a:cubicBezTo>
                  <a:cubicBezTo>
                    <a:pt x="517" y="764"/>
                    <a:pt x="536" y="745"/>
                    <a:pt x="536" y="719"/>
                  </a:cubicBezTo>
                  <a:cubicBezTo>
                    <a:pt x="536" y="714"/>
                    <a:pt x="534" y="705"/>
                    <a:pt x="531" y="700"/>
                  </a:cubicBezTo>
                  <a:lnTo>
                    <a:pt x="649" y="584"/>
                  </a:lnTo>
                  <a:cubicBezTo>
                    <a:pt x="655" y="587"/>
                    <a:pt x="661" y="589"/>
                    <a:pt x="669" y="589"/>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653" name="TextBox 652">
            <a:extLst>
              <a:ext uri="{FF2B5EF4-FFF2-40B4-BE49-F238E27FC236}">
                <a16:creationId xmlns:a16="http://schemas.microsoft.com/office/drawing/2014/main" id="{5FC60D5A-7175-4314-ADDE-F70B1697B40E}"/>
              </a:ext>
            </a:extLst>
          </p:cNvPr>
          <p:cNvSpPr txBox="1"/>
          <p:nvPr/>
        </p:nvSpPr>
        <p:spPr>
          <a:xfrm>
            <a:off x="4691955" y="5956116"/>
            <a:ext cx="362600" cy="215444"/>
          </a:xfrm>
          <a:prstGeom prst="rect">
            <a:avLst/>
          </a:prstGeom>
          <a:noFill/>
        </p:spPr>
        <p:txBody>
          <a:bodyPr wrap="none" rtlCol="0">
            <a:spAutoFit/>
          </a:bodyPr>
          <a:lstStyle/>
          <a:p>
            <a:r>
              <a:rPr lang="en-US" sz="800" dirty="0"/>
              <a:t>VCN</a:t>
            </a:r>
          </a:p>
        </p:txBody>
      </p:sp>
      <p:grpSp>
        <p:nvGrpSpPr>
          <p:cNvPr id="654" name="Group 653">
            <a:extLst>
              <a:ext uri="{FF2B5EF4-FFF2-40B4-BE49-F238E27FC236}">
                <a16:creationId xmlns:a16="http://schemas.microsoft.com/office/drawing/2014/main" id="{21A61B0F-B279-4D08-9208-34CA06646650}"/>
              </a:ext>
            </a:extLst>
          </p:cNvPr>
          <p:cNvGrpSpPr/>
          <p:nvPr/>
        </p:nvGrpSpPr>
        <p:grpSpPr>
          <a:xfrm>
            <a:off x="10574495" y="4228599"/>
            <a:ext cx="475077" cy="641225"/>
            <a:chOff x="5521685" y="5536800"/>
            <a:chExt cx="475077" cy="641225"/>
          </a:xfrm>
        </p:grpSpPr>
        <p:grpSp>
          <p:nvGrpSpPr>
            <p:cNvPr id="655" name="Group 654">
              <a:extLst>
                <a:ext uri="{FF2B5EF4-FFF2-40B4-BE49-F238E27FC236}">
                  <a16:creationId xmlns:a16="http://schemas.microsoft.com/office/drawing/2014/main" id="{8471EE74-A550-411F-8129-C7EC941F5BDE}"/>
                </a:ext>
              </a:extLst>
            </p:cNvPr>
            <p:cNvGrpSpPr/>
            <p:nvPr/>
          </p:nvGrpSpPr>
          <p:grpSpPr>
            <a:xfrm>
              <a:off x="5521685" y="5536800"/>
              <a:ext cx="475077" cy="438068"/>
              <a:chOff x="7248176" y="4158080"/>
              <a:chExt cx="639069" cy="695710"/>
            </a:xfrm>
          </p:grpSpPr>
          <p:sp>
            <p:nvSpPr>
              <p:cNvPr id="657" name="Freeform 29">
                <a:extLst>
                  <a:ext uri="{FF2B5EF4-FFF2-40B4-BE49-F238E27FC236}">
                    <a16:creationId xmlns:a16="http://schemas.microsoft.com/office/drawing/2014/main" id="{F4BE454E-B71E-4FF3-95F4-E4463027F739}"/>
                  </a:ext>
                </a:extLst>
              </p:cNvPr>
              <p:cNvSpPr>
                <a:spLocks noChangeArrowheads="1"/>
              </p:cNvSpPr>
              <p:nvPr/>
            </p:nvSpPr>
            <p:spPr bwMode="auto">
              <a:xfrm>
                <a:off x="7326921" y="4243662"/>
                <a:ext cx="468473" cy="509524"/>
              </a:xfrm>
              <a:custGeom>
                <a:avLst/>
                <a:gdLst>
                  <a:gd name="T0" fmla="*/ 658 w 854"/>
                  <a:gd name="T1" fmla="*/ 14 h 929"/>
                  <a:gd name="T2" fmla="*/ 853 w 854"/>
                  <a:gd name="T3" fmla="*/ 79 h 929"/>
                  <a:gd name="T4" fmla="*/ 853 w 854"/>
                  <a:gd name="T5" fmla="*/ 849 h 929"/>
                  <a:gd name="T6" fmla="*/ 658 w 854"/>
                  <a:gd name="T7" fmla="*/ 914 h 929"/>
                  <a:gd name="T8" fmla="*/ 427 w 854"/>
                  <a:gd name="T9" fmla="*/ 928 h 929"/>
                  <a:gd name="T10" fmla="*/ 195 w 854"/>
                  <a:gd name="T11" fmla="*/ 914 h 929"/>
                  <a:gd name="T12" fmla="*/ 0 w 854"/>
                  <a:gd name="T13" fmla="*/ 849 h 929"/>
                  <a:gd name="T14" fmla="*/ 0 w 854"/>
                  <a:gd name="T15" fmla="*/ 79 h 929"/>
                  <a:gd name="T16" fmla="*/ 195 w 854"/>
                  <a:gd name="T17" fmla="*/ 14 h 929"/>
                  <a:gd name="T18" fmla="*/ 427 w 854"/>
                  <a:gd name="T19" fmla="*/ 0 h 929"/>
                  <a:gd name="T20" fmla="*/ 658 w 854"/>
                  <a:gd name="T21" fmla="*/ 14 h 929"/>
                  <a:gd name="T22" fmla="*/ 226 w 854"/>
                  <a:gd name="T23" fmla="*/ 668 h 929"/>
                  <a:gd name="T24" fmla="*/ 283 w 854"/>
                  <a:gd name="T25" fmla="*/ 612 h 929"/>
                  <a:gd name="T26" fmla="*/ 226 w 854"/>
                  <a:gd name="T27" fmla="*/ 556 h 929"/>
                  <a:gd name="T28" fmla="*/ 170 w 854"/>
                  <a:gd name="T29" fmla="*/ 612 h 929"/>
                  <a:gd name="T30" fmla="*/ 226 w 854"/>
                  <a:gd name="T31" fmla="*/ 668 h 929"/>
                  <a:gd name="T32" fmla="*/ 246 w 854"/>
                  <a:gd name="T33" fmla="*/ 420 h 929"/>
                  <a:gd name="T34" fmla="*/ 376 w 854"/>
                  <a:gd name="T35" fmla="*/ 420 h 929"/>
                  <a:gd name="T36" fmla="*/ 311 w 854"/>
                  <a:gd name="T37" fmla="*/ 290 h 929"/>
                  <a:gd name="T38" fmla="*/ 246 w 854"/>
                  <a:gd name="T39" fmla="*/ 420 h 929"/>
                  <a:gd name="T40" fmla="*/ 356 w 854"/>
                  <a:gd name="T41" fmla="*/ 508 h 929"/>
                  <a:gd name="T42" fmla="*/ 356 w 854"/>
                  <a:gd name="T43" fmla="*/ 604 h 929"/>
                  <a:gd name="T44" fmla="*/ 424 w 854"/>
                  <a:gd name="T45" fmla="*/ 632 h 929"/>
                  <a:gd name="T46" fmla="*/ 491 w 854"/>
                  <a:gd name="T47" fmla="*/ 604 h 929"/>
                  <a:gd name="T48" fmla="*/ 491 w 854"/>
                  <a:gd name="T49" fmla="*/ 508 h 929"/>
                  <a:gd name="T50" fmla="*/ 424 w 854"/>
                  <a:gd name="T51" fmla="*/ 479 h 929"/>
                  <a:gd name="T52" fmla="*/ 356 w 854"/>
                  <a:gd name="T53" fmla="*/ 508 h 929"/>
                  <a:gd name="T54" fmla="*/ 446 w 854"/>
                  <a:gd name="T55" fmla="*/ 810 h 929"/>
                  <a:gd name="T56" fmla="*/ 503 w 854"/>
                  <a:gd name="T57" fmla="*/ 753 h 929"/>
                  <a:gd name="T58" fmla="*/ 446 w 854"/>
                  <a:gd name="T59" fmla="*/ 697 h 929"/>
                  <a:gd name="T60" fmla="*/ 390 w 854"/>
                  <a:gd name="T61" fmla="*/ 753 h 929"/>
                  <a:gd name="T62" fmla="*/ 446 w 854"/>
                  <a:gd name="T63" fmla="*/ 810 h 929"/>
                  <a:gd name="T64" fmla="*/ 489 w 854"/>
                  <a:gd name="T65" fmla="*/ 358 h 929"/>
                  <a:gd name="T66" fmla="*/ 562 w 854"/>
                  <a:gd name="T67" fmla="*/ 431 h 929"/>
                  <a:gd name="T68" fmla="*/ 635 w 854"/>
                  <a:gd name="T69" fmla="*/ 358 h 929"/>
                  <a:gd name="T70" fmla="*/ 562 w 854"/>
                  <a:gd name="T71" fmla="*/ 285 h 929"/>
                  <a:gd name="T72" fmla="*/ 489 w 854"/>
                  <a:gd name="T73" fmla="*/ 358 h 929"/>
                  <a:gd name="T74" fmla="*/ 590 w 854"/>
                  <a:gd name="T75" fmla="*/ 640 h 929"/>
                  <a:gd name="T76" fmla="*/ 703 w 854"/>
                  <a:gd name="T77" fmla="*/ 640 h 929"/>
                  <a:gd name="T78" fmla="*/ 647 w 854"/>
                  <a:gd name="T79" fmla="*/ 525 h 929"/>
                  <a:gd name="T80" fmla="*/ 590 w 854"/>
                  <a:gd name="T81" fmla="*/ 640 h 929"/>
                  <a:gd name="T82" fmla="*/ 819 w 854"/>
                  <a:gd name="T83" fmla="*/ 138 h 929"/>
                  <a:gd name="T84" fmla="*/ 429 w 854"/>
                  <a:gd name="T85" fmla="*/ 76 h 929"/>
                  <a:gd name="T86" fmla="*/ 40 w 854"/>
                  <a:gd name="T87" fmla="*/ 138 h 929"/>
                  <a:gd name="T88" fmla="*/ 40 w 854"/>
                  <a:gd name="T89" fmla="*/ 138 h 929"/>
                  <a:gd name="T90" fmla="*/ 429 w 854"/>
                  <a:gd name="T91" fmla="*/ 200 h 929"/>
                  <a:gd name="T92" fmla="*/ 819 w 854"/>
                  <a:gd name="T93" fmla="*/ 138 h 9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54" h="929">
                    <a:moveTo>
                      <a:pt x="658" y="14"/>
                    </a:moveTo>
                    <a:cubicBezTo>
                      <a:pt x="853" y="36"/>
                      <a:pt x="853" y="76"/>
                      <a:pt x="853" y="79"/>
                    </a:cubicBezTo>
                    <a:lnTo>
                      <a:pt x="853" y="849"/>
                    </a:lnTo>
                    <a:cubicBezTo>
                      <a:pt x="853" y="852"/>
                      <a:pt x="850" y="891"/>
                      <a:pt x="658" y="914"/>
                    </a:cubicBezTo>
                    <a:cubicBezTo>
                      <a:pt x="545" y="928"/>
                      <a:pt x="433" y="928"/>
                      <a:pt x="427" y="928"/>
                    </a:cubicBezTo>
                    <a:cubicBezTo>
                      <a:pt x="422" y="928"/>
                      <a:pt x="305" y="928"/>
                      <a:pt x="195" y="914"/>
                    </a:cubicBezTo>
                    <a:cubicBezTo>
                      <a:pt x="3" y="889"/>
                      <a:pt x="0" y="849"/>
                      <a:pt x="0" y="849"/>
                    </a:cubicBezTo>
                    <a:lnTo>
                      <a:pt x="0" y="79"/>
                    </a:lnTo>
                    <a:cubicBezTo>
                      <a:pt x="0" y="76"/>
                      <a:pt x="3" y="36"/>
                      <a:pt x="195" y="14"/>
                    </a:cubicBezTo>
                    <a:cubicBezTo>
                      <a:pt x="308" y="0"/>
                      <a:pt x="422" y="0"/>
                      <a:pt x="427" y="0"/>
                    </a:cubicBezTo>
                    <a:cubicBezTo>
                      <a:pt x="433" y="0"/>
                      <a:pt x="548" y="0"/>
                      <a:pt x="658" y="14"/>
                    </a:cubicBezTo>
                    <a:close/>
                    <a:moveTo>
                      <a:pt x="226" y="668"/>
                    </a:moveTo>
                    <a:cubicBezTo>
                      <a:pt x="257" y="668"/>
                      <a:pt x="283" y="643"/>
                      <a:pt x="283" y="612"/>
                    </a:cubicBezTo>
                    <a:cubicBezTo>
                      <a:pt x="283" y="581"/>
                      <a:pt x="257" y="556"/>
                      <a:pt x="226" y="556"/>
                    </a:cubicBezTo>
                    <a:cubicBezTo>
                      <a:pt x="195" y="556"/>
                      <a:pt x="170" y="581"/>
                      <a:pt x="170" y="612"/>
                    </a:cubicBezTo>
                    <a:cubicBezTo>
                      <a:pt x="170" y="643"/>
                      <a:pt x="195" y="668"/>
                      <a:pt x="226" y="668"/>
                    </a:cubicBezTo>
                    <a:close/>
                    <a:moveTo>
                      <a:pt x="246" y="420"/>
                    </a:moveTo>
                    <a:lnTo>
                      <a:pt x="376" y="420"/>
                    </a:lnTo>
                    <a:lnTo>
                      <a:pt x="311" y="290"/>
                    </a:lnTo>
                    <a:lnTo>
                      <a:pt x="246" y="420"/>
                    </a:lnTo>
                    <a:close/>
                    <a:moveTo>
                      <a:pt x="356" y="508"/>
                    </a:moveTo>
                    <a:lnTo>
                      <a:pt x="356" y="604"/>
                    </a:lnTo>
                    <a:lnTo>
                      <a:pt x="424" y="632"/>
                    </a:lnTo>
                    <a:lnTo>
                      <a:pt x="491" y="604"/>
                    </a:lnTo>
                    <a:lnTo>
                      <a:pt x="491" y="508"/>
                    </a:lnTo>
                    <a:lnTo>
                      <a:pt x="424" y="479"/>
                    </a:lnTo>
                    <a:lnTo>
                      <a:pt x="356" y="508"/>
                    </a:lnTo>
                    <a:close/>
                    <a:moveTo>
                      <a:pt x="446" y="810"/>
                    </a:moveTo>
                    <a:cubicBezTo>
                      <a:pt x="477" y="810"/>
                      <a:pt x="503" y="784"/>
                      <a:pt x="503" y="753"/>
                    </a:cubicBezTo>
                    <a:cubicBezTo>
                      <a:pt x="503" y="722"/>
                      <a:pt x="477" y="697"/>
                      <a:pt x="446" y="697"/>
                    </a:cubicBezTo>
                    <a:cubicBezTo>
                      <a:pt x="415" y="697"/>
                      <a:pt x="390" y="722"/>
                      <a:pt x="390" y="753"/>
                    </a:cubicBezTo>
                    <a:cubicBezTo>
                      <a:pt x="390" y="784"/>
                      <a:pt x="415" y="810"/>
                      <a:pt x="446" y="810"/>
                    </a:cubicBezTo>
                    <a:close/>
                    <a:moveTo>
                      <a:pt x="489" y="358"/>
                    </a:moveTo>
                    <a:cubicBezTo>
                      <a:pt x="489" y="398"/>
                      <a:pt x="522" y="429"/>
                      <a:pt x="562" y="431"/>
                    </a:cubicBezTo>
                    <a:cubicBezTo>
                      <a:pt x="604" y="431"/>
                      <a:pt x="635" y="398"/>
                      <a:pt x="635" y="358"/>
                    </a:cubicBezTo>
                    <a:cubicBezTo>
                      <a:pt x="635" y="316"/>
                      <a:pt x="601" y="285"/>
                      <a:pt x="562" y="285"/>
                    </a:cubicBezTo>
                    <a:cubicBezTo>
                      <a:pt x="520" y="285"/>
                      <a:pt x="489" y="318"/>
                      <a:pt x="489" y="358"/>
                    </a:cubicBezTo>
                    <a:close/>
                    <a:moveTo>
                      <a:pt x="590" y="640"/>
                    </a:moveTo>
                    <a:lnTo>
                      <a:pt x="703" y="640"/>
                    </a:lnTo>
                    <a:lnTo>
                      <a:pt x="647" y="525"/>
                    </a:lnTo>
                    <a:lnTo>
                      <a:pt x="590" y="640"/>
                    </a:lnTo>
                    <a:close/>
                    <a:moveTo>
                      <a:pt x="819" y="138"/>
                    </a:moveTo>
                    <a:cubicBezTo>
                      <a:pt x="805" y="115"/>
                      <a:pt x="666" y="79"/>
                      <a:pt x="429" y="76"/>
                    </a:cubicBezTo>
                    <a:cubicBezTo>
                      <a:pt x="192" y="76"/>
                      <a:pt x="54" y="115"/>
                      <a:pt x="40" y="138"/>
                    </a:cubicBezTo>
                    <a:lnTo>
                      <a:pt x="40" y="138"/>
                    </a:lnTo>
                    <a:cubicBezTo>
                      <a:pt x="54" y="160"/>
                      <a:pt x="192" y="200"/>
                      <a:pt x="429" y="200"/>
                    </a:cubicBezTo>
                    <a:cubicBezTo>
                      <a:pt x="666" y="200"/>
                      <a:pt x="805" y="160"/>
                      <a:pt x="819" y="138"/>
                    </a:cubicBezTo>
                    <a:close/>
                  </a:path>
                </a:pathLst>
              </a:custGeom>
              <a:solidFill>
                <a:srgbClr val="F80000"/>
              </a:solidFill>
              <a:ln>
                <a:noFill/>
              </a:ln>
              <a:effectLst/>
            </p:spPr>
            <p:txBody>
              <a:bodyPr wrap="none" anchor="ctr"/>
              <a:lstStyle/>
              <a:p>
                <a:endParaRPr lang="en-US"/>
              </a:p>
            </p:txBody>
          </p:sp>
          <p:sp>
            <p:nvSpPr>
              <p:cNvPr id="658" name="Rectangle 657">
                <a:extLst>
                  <a:ext uri="{FF2B5EF4-FFF2-40B4-BE49-F238E27FC236}">
                    <a16:creationId xmlns:a16="http://schemas.microsoft.com/office/drawing/2014/main" id="{D0ECF5A3-1985-4F8C-93E5-63DBBBE04D35}"/>
                  </a:ext>
                </a:extLst>
              </p:cNvPr>
              <p:cNvSpPr/>
              <p:nvPr/>
            </p:nvSpPr>
            <p:spPr>
              <a:xfrm>
                <a:off x="7248176" y="4158080"/>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p>
            </p:txBody>
          </p:sp>
        </p:grpSp>
        <p:sp>
          <p:nvSpPr>
            <p:cNvPr id="656" name="Text Box 30">
              <a:extLst>
                <a:ext uri="{FF2B5EF4-FFF2-40B4-BE49-F238E27FC236}">
                  <a16:creationId xmlns:a16="http://schemas.microsoft.com/office/drawing/2014/main" id="{3A33ADAE-1A88-433B-8E2A-C7BA071F525F}"/>
                </a:ext>
              </a:extLst>
            </p:cNvPr>
            <p:cNvSpPr txBox="1">
              <a:spLocks noChangeArrowheads="1"/>
            </p:cNvSpPr>
            <p:nvPr/>
          </p:nvSpPr>
          <p:spPr bwMode="auto">
            <a:xfrm>
              <a:off x="5568246" y="5931868"/>
              <a:ext cx="381272" cy="246157"/>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solidFill>
                    <a:schemeClr val="bg2">
                      <a:lumMod val="10000"/>
                    </a:schemeClr>
                  </a:solidFill>
                </a:rPr>
                <a:t>Object Storage</a:t>
              </a:r>
            </a:p>
          </p:txBody>
        </p:sp>
      </p:grpSp>
      <p:grpSp>
        <p:nvGrpSpPr>
          <p:cNvPr id="659" name="Group 658">
            <a:extLst>
              <a:ext uri="{FF2B5EF4-FFF2-40B4-BE49-F238E27FC236}">
                <a16:creationId xmlns:a16="http://schemas.microsoft.com/office/drawing/2014/main" id="{2C995DCE-C397-4EEA-899F-DB4F53262DCB}"/>
              </a:ext>
            </a:extLst>
          </p:cNvPr>
          <p:cNvGrpSpPr/>
          <p:nvPr/>
        </p:nvGrpSpPr>
        <p:grpSpPr>
          <a:xfrm>
            <a:off x="10605540" y="3638349"/>
            <a:ext cx="531696" cy="542675"/>
            <a:chOff x="6049490" y="5496446"/>
            <a:chExt cx="531696" cy="542675"/>
          </a:xfrm>
        </p:grpSpPr>
        <p:grpSp>
          <p:nvGrpSpPr>
            <p:cNvPr id="660" name="Group 659">
              <a:extLst>
                <a:ext uri="{FF2B5EF4-FFF2-40B4-BE49-F238E27FC236}">
                  <a16:creationId xmlns:a16="http://schemas.microsoft.com/office/drawing/2014/main" id="{88E06BC7-FE5C-4C36-AD44-85CD1A88B2EF}"/>
                </a:ext>
              </a:extLst>
            </p:cNvPr>
            <p:cNvGrpSpPr/>
            <p:nvPr/>
          </p:nvGrpSpPr>
          <p:grpSpPr>
            <a:xfrm>
              <a:off x="6058617" y="5496446"/>
              <a:ext cx="522569" cy="489361"/>
              <a:chOff x="4141814" y="4117631"/>
              <a:chExt cx="792769" cy="695710"/>
            </a:xfrm>
          </p:grpSpPr>
          <p:grpSp>
            <p:nvGrpSpPr>
              <p:cNvPr id="662" name="Group 661">
                <a:extLst>
                  <a:ext uri="{FF2B5EF4-FFF2-40B4-BE49-F238E27FC236}">
                    <a16:creationId xmlns:a16="http://schemas.microsoft.com/office/drawing/2014/main" id="{B1B65442-3460-4AD5-8550-745E1186E89B}"/>
                  </a:ext>
                </a:extLst>
              </p:cNvPr>
              <p:cNvGrpSpPr/>
              <p:nvPr/>
            </p:nvGrpSpPr>
            <p:grpSpPr>
              <a:xfrm>
                <a:off x="4197861" y="4226701"/>
                <a:ext cx="680674" cy="477570"/>
                <a:chOff x="3219450" y="5653088"/>
                <a:chExt cx="393700" cy="276225"/>
              </a:xfrm>
              <a:solidFill>
                <a:srgbClr val="F80000"/>
              </a:solidFill>
            </p:grpSpPr>
            <p:sp>
              <p:nvSpPr>
                <p:cNvPr id="664" name="Freeform 62">
                  <a:extLst>
                    <a:ext uri="{FF2B5EF4-FFF2-40B4-BE49-F238E27FC236}">
                      <a16:creationId xmlns:a16="http://schemas.microsoft.com/office/drawing/2014/main" id="{B9F31A48-2E0B-4A98-8319-859A73F54128}"/>
                    </a:ext>
                  </a:extLst>
                </p:cNvPr>
                <p:cNvSpPr>
                  <a:spLocks noChangeArrowheads="1"/>
                </p:cNvSpPr>
                <p:nvPr/>
              </p:nvSpPr>
              <p:spPr bwMode="auto">
                <a:xfrm>
                  <a:off x="3417888" y="5757863"/>
                  <a:ext cx="166687" cy="88900"/>
                </a:xfrm>
                <a:custGeom>
                  <a:avLst/>
                  <a:gdLst>
                    <a:gd name="T0" fmla="*/ 451 w 465"/>
                    <a:gd name="T1" fmla="*/ 214 h 246"/>
                    <a:gd name="T2" fmla="*/ 438 w 465"/>
                    <a:gd name="T3" fmla="*/ 245 h 246"/>
                    <a:gd name="T4" fmla="*/ 0 w 465"/>
                    <a:gd name="T5" fmla="*/ 62 h 246"/>
                    <a:gd name="T6" fmla="*/ 26 w 465"/>
                    <a:gd name="T7" fmla="*/ 0 h 246"/>
                    <a:gd name="T8" fmla="*/ 464 w 465"/>
                    <a:gd name="T9" fmla="*/ 183 h 246"/>
                    <a:gd name="T10" fmla="*/ 451 w 465"/>
                    <a:gd name="T11" fmla="*/ 214 h 246"/>
                  </a:gdLst>
                  <a:ahLst/>
                  <a:cxnLst>
                    <a:cxn ang="0">
                      <a:pos x="T0" y="T1"/>
                    </a:cxn>
                    <a:cxn ang="0">
                      <a:pos x="T2" y="T3"/>
                    </a:cxn>
                    <a:cxn ang="0">
                      <a:pos x="T4" y="T5"/>
                    </a:cxn>
                    <a:cxn ang="0">
                      <a:pos x="T6" y="T7"/>
                    </a:cxn>
                    <a:cxn ang="0">
                      <a:pos x="T8" y="T9"/>
                    </a:cxn>
                    <a:cxn ang="0">
                      <a:pos x="T10" y="T11"/>
                    </a:cxn>
                  </a:cxnLst>
                  <a:rect l="0" t="0" r="r" b="b"/>
                  <a:pathLst>
                    <a:path w="465" h="246">
                      <a:moveTo>
                        <a:pt x="451" y="214"/>
                      </a:moveTo>
                      <a:lnTo>
                        <a:pt x="438" y="245"/>
                      </a:lnTo>
                      <a:lnTo>
                        <a:pt x="0" y="62"/>
                      </a:lnTo>
                      <a:lnTo>
                        <a:pt x="26" y="0"/>
                      </a:lnTo>
                      <a:lnTo>
                        <a:pt x="464" y="183"/>
                      </a:lnTo>
                      <a:lnTo>
                        <a:pt x="451" y="214"/>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65" name="Freeform 63">
                  <a:extLst>
                    <a:ext uri="{FF2B5EF4-FFF2-40B4-BE49-F238E27FC236}">
                      <a16:creationId xmlns:a16="http://schemas.microsoft.com/office/drawing/2014/main" id="{F26F717A-E099-455D-A9DA-6EDE1C1FA33F}"/>
                    </a:ext>
                  </a:extLst>
                </p:cNvPr>
                <p:cNvSpPr>
                  <a:spLocks noChangeArrowheads="1"/>
                </p:cNvSpPr>
                <p:nvPr/>
              </p:nvSpPr>
              <p:spPr bwMode="auto">
                <a:xfrm>
                  <a:off x="3348038" y="5653088"/>
                  <a:ext cx="95250" cy="49212"/>
                </a:xfrm>
                <a:custGeom>
                  <a:avLst/>
                  <a:gdLst>
                    <a:gd name="T0" fmla="*/ 14 w 266"/>
                    <a:gd name="T1" fmla="*/ 39 h 136"/>
                    <a:gd name="T2" fmla="*/ 3 w 266"/>
                    <a:gd name="T3" fmla="*/ 14 h 136"/>
                    <a:gd name="T4" fmla="*/ 28 w 266"/>
                    <a:gd name="T5" fmla="*/ 2 h 136"/>
                    <a:gd name="T6" fmla="*/ 251 w 266"/>
                    <a:gd name="T7" fmla="*/ 96 h 136"/>
                    <a:gd name="T8" fmla="*/ 262 w 266"/>
                    <a:gd name="T9" fmla="*/ 121 h 136"/>
                    <a:gd name="T10" fmla="*/ 237 w 266"/>
                    <a:gd name="T11" fmla="*/ 132 h 136"/>
                    <a:gd name="T12" fmla="*/ 14 w 266"/>
                    <a:gd name="T13" fmla="*/ 39 h 136"/>
                  </a:gdLst>
                  <a:ahLst/>
                  <a:cxnLst>
                    <a:cxn ang="0">
                      <a:pos x="T0" y="T1"/>
                    </a:cxn>
                    <a:cxn ang="0">
                      <a:pos x="T2" y="T3"/>
                    </a:cxn>
                    <a:cxn ang="0">
                      <a:pos x="T4" y="T5"/>
                    </a:cxn>
                    <a:cxn ang="0">
                      <a:pos x="T6" y="T7"/>
                    </a:cxn>
                    <a:cxn ang="0">
                      <a:pos x="T8" y="T9"/>
                    </a:cxn>
                    <a:cxn ang="0">
                      <a:pos x="T10" y="T11"/>
                    </a:cxn>
                    <a:cxn ang="0">
                      <a:pos x="T12" y="T13"/>
                    </a:cxn>
                  </a:cxnLst>
                  <a:rect l="0" t="0" r="r" b="b"/>
                  <a:pathLst>
                    <a:path w="266" h="136">
                      <a:moveTo>
                        <a:pt x="14" y="39"/>
                      </a:moveTo>
                      <a:cubicBezTo>
                        <a:pt x="6" y="36"/>
                        <a:pt x="0" y="25"/>
                        <a:pt x="3" y="14"/>
                      </a:cubicBezTo>
                      <a:cubicBezTo>
                        <a:pt x="6" y="5"/>
                        <a:pt x="17" y="0"/>
                        <a:pt x="28" y="2"/>
                      </a:cubicBezTo>
                      <a:lnTo>
                        <a:pt x="251" y="96"/>
                      </a:lnTo>
                      <a:cubicBezTo>
                        <a:pt x="260" y="98"/>
                        <a:pt x="265" y="110"/>
                        <a:pt x="262" y="121"/>
                      </a:cubicBezTo>
                      <a:cubicBezTo>
                        <a:pt x="257" y="132"/>
                        <a:pt x="246" y="135"/>
                        <a:pt x="237" y="132"/>
                      </a:cubicBezTo>
                      <a:lnTo>
                        <a:pt x="14" y="39"/>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66" name="Freeform 64">
                  <a:extLst>
                    <a:ext uri="{FF2B5EF4-FFF2-40B4-BE49-F238E27FC236}">
                      <a16:creationId xmlns:a16="http://schemas.microsoft.com/office/drawing/2014/main" id="{6B11FB47-83CC-4929-8979-A9EEE445E4DA}"/>
                    </a:ext>
                  </a:extLst>
                </p:cNvPr>
                <p:cNvSpPr>
                  <a:spLocks noChangeArrowheads="1"/>
                </p:cNvSpPr>
                <p:nvPr/>
              </p:nvSpPr>
              <p:spPr bwMode="auto">
                <a:xfrm>
                  <a:off x="3348038" y="5675313"/>
                  <a:ext cx="84137" cy="41275"/>
                </a:xfrm>
                <a:custGeom>
                  <a:avLst/>
                  <a:gdLst>
                    <a:gd name="T0" fmla="*/ 229 w 234"/>
                    <a:gd name="T1" fmla="*/ 104 h 115"/>
                    <a:gd name="T2" fmla="*/ 224 w 234"/>
                    <a:gd name="T3" fmla="*/ 114 h 115"/>
                    <a:gd name="T4" fmla="*/ 0 w 234"/>
                    <a:gd name="T5" fmla="*/ 21 h 115"/>
                    <a:gd name="T6" fmla="*/ 9 w 234"/>
                    <a:gd name="T7" fmla="*/ 0 h 115"/>
                    <a:gd name="T8" fmla="*/ 233 w 234"/>
                    <a:gd name="T9" fmla="*/ 93 h 115"/>
                    <a:gd name="T10" fmla="*/ 229 w 234"/>
                    <a:gd name="T11" fmla="*/ 104 h 115"/>
                  </a:gdLst>
                  <a:ahLst/>
                  <a:cxnLst>
                    <a:cxn ang="0">
                      <a:pos x="T0" y="T1"/>
                    </a:cxn>
                    <a:cxn ang="0">
                      <a:pos x="T2" y="T3"/>
                    </a:cxn>
                    <a:cxn ang="0">
                      <a:pos x="T4" y="T5"/>
                    </a:cxn>
                    <a:cxn ang="0">
                      <a:pos x="T6" y="T7"/>
                    </a:cxn>
                    <a:cxn ang="0">
                      <a:pos x="T8" y="T9"/>
                    </a:cxn>
                    <a:cxn ang="0">
                      <a:pos x="T10" y="T11"/>
                    </a:cxn>
                  </a:cxnLst>
                  <a:rect l="0" t="0" r="r" b="b"/>
                  <a:pathLst>
                    <a:path w="234" h="115">
                      <a:moveTo>
                        <a:pt x="229" y="104"/>
                      </a:moveTo>
                      <a:lnTo>
                        <a:pt x="224" y="114"/>
                      </a:lnTo>
                      <a:lnTo>
                        <a:pt x="0" y="21"/>
                      </a:lnTo>
                      <a:lnTo>
                        <a:pt x="9" y="0"/>
                      </a:lnTo>
                      <a:lnTo>
                        <a:pt x="233" y="93"/>
                      </a:lnTo>
                      <a:lnTo>
                        <a:pt x="229" y="104"/>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67" name="Freeform 65">
                  <a:extLst>
                    <a:ext uri="{FF2B5EF4-FFF2-40B4-BE49-F238E27FC236}">
                      <a16:creationId xmlns:a16="http://schemas.microsoft.com/office/drawing/2014/main" id="{B0572914-803D-452C-B744-582D7DC2620B}"/>
                    </a:ext>
                  </a:extLst>
                </p:cNvPr>
                <p:cNvSpPr>
                  <a:spLocks noChangeArrowheads="1"/>
                </p:cNvSpPr>
                <p:nvPr/>
              </p:nvSpPr>
              <p:spPr bwMode="auto">
                <a:xfrm>
                  <a:off x="3289300" y="5797550"/>
                  <a:ext cx="95250" cy="49213"/>
                </a:xfrm>
                <a:custGeom>
                  <a:avLst/>
                  <a:gdLst>
                    <a:gd name="T0" fmla="*/ 251 w 266"/>
                    <a:gd name="T1" fmla="*/ 96 h 137"/>
                    <a:gd name="T2" fmla="*/ 262 w 266"/>
                    <a:gd name="T3" fmla="*/ 122 h 137"/>
                    <a:gd name="T4" fmla="*/ 237 w 266"/>
                    <a:gd name="T5" fmla="*/ 133 h 137"/>
                    <a:gd name="T6" fmla="*/ 14 w 266"/>
                    <a:gd name="T7" fmla="*/ 40 h 137"/>
                    <a:gd name="T8" fmla="*/ 2 w 266"/>
                    <a:gd name="T9" fmla="*/ 14 h 137"/>
                    <a:gd name="T10" fmla="*/ 28 w 266"/>
                    <a:gd name="T11" fmla="*/ 3 h 137"/>
                    <a:gd name="T12" fmla="*/ 251 w 266"/>
                    <a:gd name="T13" fmla="*/ 96 h 137"/>
                  </a:gdLst>
                  <a:ahLst/>
                  <a:cxnLst>
                    <a:cxn ang="0">
                      <a:pos x="T0" y="T1"/>
                    </a:cxn>
                    <a:cxn ang="0">
                      <a:pos x="T2" y="T3"/>
                    </a:cxn>
                    <a:cxn ang="0">
                      <a:pos x="T4" y="T5"/>
                    </a:cxn>
                    <a:cxn ang="0">
                      <a:pos x="T6" y="T7"/>
                    </a:cxn>
                    <a:cxn ang="0">
                      <a:pos x="T8" y="T9"/>
                    </a:cxn>
                    <a:cxn ang="0">
                      <a:pos x="T10" y="T11"/>
                    </a:cxn>
                    <a:cxn ang="0">
                      <a:pos x="T12" y="T13"/>
                    </a:cxn>
                  </a:cxnLst>
                  <a:rect l="0" t="0" r="r" b="b"/>
                  <a:pathLst>
                    <a:path w="266" h="137">
                      <a:moveTo>
                        <a:pt x="251" y="96"/>
                      </a:moveTo>
                      <a:cubicBezTo>
                        <a:pt x="259" y="99"/>
                        <a:pt x="265" y="110"/>
                        <a:pt x="262" y="122"/>
                      </a:cubicBezTo>
                      <a:cubicBezTo>
                        <a:pt x="259" y="130"/>
                        <a:pt x="248" y="136"/>
                        <a:pt x="237" y="133"/>
                      </a:cubicBezTo>
                      <a:lnTo>
                        <a:pt x="14" y="40"/>
                      </a:lnTo>
                      <a:cubicBezTo>
                        <a:pt x="5" y="37"/>
                        <a:pt x="0" y="26"/>
                        <a:pt x="2" y="14"/>
                      </a:cubicBezTo>
                      <a:cubicBezTo>
                        <a:pt x="8" y="6"/>
                        <a:pt x="19" y="0"/>
                        <a:pt x="28" y="3"/>
                      </a:cubicBezTo>
                      <a:lnTo>
                        <a:pt x="251" y="96"/>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68" name="Freeform 66">
                  <a:extLst>
                    <a:ext uri="{FF2B5EF4-FFF2-40B4-BE49-F238E27FC236}">
                      <a16:creationId xmlns:a16="http://schemas.microsoft.com/office/drawing/2014/main" id="{2F883306-2AD4-4683-8FAE-41CA8A50F377}"/>
                    </a:ext>
                  </a:extLst>
                </p:cNvPr>
                <p:cNvSpPr>
                  <a:spLocks noChangeArrowheads="1"/>
                </p:cNvSpPr>
                <p:nvPr/>
              </p:nvSpPr>
              <p:spPr bwMode="auto">
                <a:xfrm>
                  <a:off x="3300413" y="5783263"/>
                  <a:ext cx="84137" cy="41275"/>
                </a:xfrm>
                <a:custGeom>
                  <a:avLst/>
                  <a:gdLst>
                    <a:gd name="T0" fmla="*/ 229 w 234"/>
                    <a:gd name="T1" fmla="*/ 104 h 115"/>
                    <a:gd name="T2" fmla="*/ 224 w 234"/>
                    <a:gd name="T3" fmla="*/ 114 h 115"/>
                    <a:gd name="T4" fmla="*/ 0 w 234"/>
                    <a:gd name="T5" fmla="*/ 21 h 115"/>
                    <a:gd name="T6" fmla="*/ 9 w 234"/>
                    <a:gd name="T7" fmla="*/ 0 h 115"/>
                    <a:gd name="T8" fmla="*/ 233 w 234"/>
                    <a:gd name="T9" fmla="*/ 94 h 115"/>
                    <a:gd name="T10" fmla="*/ 229 w 234"/>
                    <a:gd name="T11" fmla="*/ 104 h 115"/>
                  </a:gdLst>
                  <a:ahLst/>
                  <a:cxnLst>
                    <a:cxn ang="0">
                      <a:pos x="T0" y="T1"/>
                    </a:cxn>
                    <a:cxn ang="0">
                      <a:pos x="T2" y="T3"/>
                    </a:cxn>
                    <a:cxn ang="0">
                      <a:pos x="T4" y="T5"/>
                    </a:cxn>
                    <a:cxn ang="0">
                      <a:pos x="T6" y="T7"/>
                    </a:cxn>
                    <a:cxn ang="0">
                      <a:pos x="T8" y="T9"/>
                    </a:cxn>
                    <a:cxn ang="0">
                      <a:pos x="T10" y="T11"/>
                    </a:cxn>
                  </a:cxnLst>
                  <a:rect l="0" t="0" r="r" b="b"/>
                  <a:pathLst>
                    <a:path w="234" h="115">
                      <a:moveTo>
                        <a:pt x="229" y="104"/>
                      </a:moveTo>
                      <a:lnTo>
                        <a:pt x="224" y="114"/>
                      </a:lnTo>
                      <a:lnTo>
                        <a:pt x="0" y="21"/>
                      </a:lnTo>
                      <a:lnTo>
                        <a:pt x="9" y="0"/>
                      </a:lnTo>
                      <a:lnTo>
                        <a:pt x="233" y="94"/>
                      </a:lnTo>
                      <a:lnTo>
                        <a:pt x="229" y="104"/>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69" name="Freeform 67">
                  <a:extLst>
                    <a:ext uri="{FF2B5EF4-FFF2-40B4-BE49-F238E27FC236}">
                      <a16:creationId xmlns:a16="http://schemas.microsoft.com/office/drawing/2014/main" id="{2478AA04-ABF9-4DC2-A194-CB3B9F6E1E4C}"/>
                    </a:ext>
                  </a:extLst>
                </p:cNvPr>
                <p:cNvSpPr>
                  <a:spLocks noChangeArrowheads="1"/>
                </p:cNvSpPr>
                <p:nvPr/>
              </p:nvSpPr>
              <p:spPr bwMode="auto">
                <a:xfrm>
                  <a:off x="3302000" y="5686425"/>
                  <a:ext cx="128588" cy="127000"/>
                </a:xfrm>
                <a:custGeom>
                  <a:avLst/>
                  <a:gdLst>
                    <a:gd name="T0" fmla="*/ 306 w 358"/>
                    <a:gd name="T1" fmla="*/ 229 h 352"/>
                    <a:gd name="T2" fmla="*/ 255 w 358"/>
                    <a:gd name="T3" fmla="*/ 351 h 352"/>
                    <a:gd name="T4" fmla="*/ 0 w 358"/>
                    <a:gd name="T5" fmla="*/ 245 h 352"/>
                    <a:gd name="T6" fmla="*/ 102 w 358"/>
                    <a:gd name="T7" fmla="*/ 0 h 352"/>
                    <a:gd name="T8" fmla="*/ 357 w 358"/>
                    <a:gd name="T9" fmla="*/ 106 h 352"/>
                    <a:gd name="T10" fmla="*/ 306 w 358"/>
                    <a:gd name="T11" fmla="*/ 229 h 352"/>
                  </a:gdLst>
                  <a:ahLst/>
                  <a:cxnLst>
                    <a:cxn ang="0">
                      <a:pos x="T0" y="T1"/>
                    </a:cxn>
                    <a:cxn ang="0">
                      <a:pos x="T2" y="T3"/>
                    </a:cxn>
                    <a:cxn ang="0">
                      <a:pos x="T4" y="T5"/>
                    </a:cxn>
                    <a:cxn ang="0">
                      <a:pos x="T6" y="T7"/>
                    </a:cxn>
                    <a:cxn ang="0">
                      <a:pos x="T8" y="T9"/>
                    </a:cxn>
                    <a:cxn ang="0">
                      <a:pos x="T10" y="T11"/>
                    </a:cxn>
                  </a:cxnLst>
                  <a:rect l="0" t="0" r="r" b="b"/>
                  <a:pathLst>
                    <a:path w="358" h="352">
                      <a:moveTo>
                        <a:pt x="306" y="229"/>
                      </a:moveTo>
                      <a:lnTo>
                        <a:pt x="255" y="351"/>
                      </a:lnTo>
                      <a:lnTo>
                        <a:pt x="0" y="245"/>
                      </a:lnTo>
                      <a:lnTo>
                        <a:pt x="102" y="0"/>
                      </a:lnTo>
                      <a:lnTo>
                        <a:pt x="357" y="106"/>
                      </a:lnTo>
                      <a:lnTo>
                        <a:pt x="306" y="229"/>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70" name="Freeform 68">
                  <a:extLst>
                    <a:ext uri="{FF2B5EF4-FFF2-40B4-BE49-F238E27FC236}">
                      <a16:creationId xmlns:a16="http://schemas.microsoft.com/office/drawing/2014/main" id="{EB15C29D-2D90-4AE3-B246-CF721854CA3E}"/>
                    </a:ext>
                  </a:extLst>
                </p:cNvPr>
                <p:cNvSpPr>
                  <a:spLocks noChangeArrowheads="1"/>
                </p:cNvSpPr>
                <p:nvPr/>
              </p:nvSpPr>
              <p:spPr bwMode="auto">
                <a:xfrm>
                  <a:off x="3579813" y="5821363"/>
                  <a:ext cx="33337" cy="39687"/>
                </a:xfrm>
                <a:custGeom>
                  <a:avLst/>
                  <a:gdLst>
                    <a:gd name="T0" fmla="*/ 36 w 94"/>
                    <a:gd name="T1" fmla="*/ 0 h 111"/>
                    <a:gd name="T2" fmla="*/ 0 w 94"/>
                    <a:gd name="T3" fmla="*/ 88 h 111"/>
                    <a:gd name="T4" fmla="*/ 17 w 94"/>
                    <a:gd name="T5" fmla="*/ 99 h 111"/>
                    <a:gd name="T6" fmla="*/ 84 w 94"/>
                    <a:gd name="T7" fmla="*/ 71 h 111"/>
                    <a:gd name="T8" fmla="*/ 56 w 94"/>
                    <a:gd name="T9" fmla="*/ 3 h 111"/>
                    <a:gd name="T10" fmla="*/ 36 w 94"/>
                    <a:gd name="T11" fmla="*/ 0 h 111"/>
                  </a:gdLst>
                  <a:ahLst/>
                  <a:cxnLst>
                    <a:cxn ang="0">
                      <a:pos x="T0" y="T1"/>
                    </a:cxn>
                    <a:cxn ang="0">
                      <a:pos x="T2" y="T3"/>
                    </a:cxn>
                    <a:cxn ang="0">
                      <a:pos x="T4" y="T5"/>
                    </a:cxn>
                    <a:cxn ang="0">
                      <a:pos x="T6" y="T7"/>
                    </a:cxn>
                    <a:cxn ang="0">
                      <a:pos x="T8" y="T9"/>
                    </a:cxn>
                    <a:cxn ang="0">
                      <a:pos x="T10" y="T11"/>
                    </a:cxn>
                  </a:cxnLst>
                  <a:rect l="0" t="0" r="r" b="b"/>
                  <a:pathLst>
                    <a:path w="94" h="111">
                      <a:moveTo>
                        <a:pt x="36" y="0"/>
                      </a:moveTo>
                      <a:lnTo>
                        <a:pt x="0" y="88"/>
                      </a:lnTo>
                      <a:cubicBezTo>
                        <a:pt x="5" y="93"/>
                        <a:pt x="11" y="96"/>
                        <a:pt x="17" y="99"/>
                      </a:cubicBezTo>
                      <a:cubicBezTo>
                        <a:pt x="42" y="110"/>
                        <a:pt x="73" y="99"/>
                        <a:pt x="84" y="71"/>
                      </a:cubicBezTo>
                      <a:cubicBezTo>
                        <a:pt x="93" y="42"/>
                        <a:pt x="81" y="14"/>
                        <a:pt x="56" y="3"/>
                      </a:cubicBezTo>
                      <a:cubicBezTo>
                        <a:pt x="50" y="0"/>
                        <a:pt x="42" y="0"/>
                        <a:pt x="36" y="0"/>
                      </a:cubicBez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71" name="Freeform 69">
                  <a:extLst>
                    <a:ext uri="{FF2B5EF4-FFF2-40B4-BE49-F238E27FC236}">
                      <a16:creationId xmlns:a16="http://schemas.microsoft.com/office/drawing/2014/main" id="{A9332203-7DA0-42D6-AE34-B748DA1D3AC4}"/>
                    </a:ext>
                  </a:extLst>
                </p:cNvPr>
                <p:cNvSpPr>
                  <a:spLocks noChangeArrowheads="1"/>
                </p:cNvSpPr>
                <p:nvPr/>
              </p:nvSpPr>
              <p:spPr bwMode="auto">
                <a:xfrm>
                  <a:off x="3219450" y="5876925"/>
                  <a:ext cx="233363" cy="52388"/>
                </a:xfrm>
                <a:custGeom>
                  <a:avLst/>
                  <a:gdLst>
                    <a:gd name="T0" fmla="*/ 649 w 650"/>
                    <a:gd name="T1" fmla="*/ 48 h 145"/>
                    <a:gd name="T2" fmla="*/ 324 w 650"/>
                    <a:gd name="T3" fmla="*/ 0 h 145"/>
                    <a:gd name="T4" fmla="*/ 0 w 650"/>
                    <a:gd name="T5" fmla="*/ 48 h 145"/>
                    <a:gd name="T6" fmla="*/ 0 w 650"/>
                    <a:gd name="T7" fmla="*/ 96 h 145"/>
                    <a:gd name="T8" fmla="*/ 0 w 650"/>
                    <a:gd name="T9" fmla="*/ 96 h 145"/>
                    <a:gd name="T10" fmla="*/ 0 w 650"/>
                    <a:gd name="T11" fmla="*/ 96 h 145"/>
                    <a:gd name="T12" fmla="*/ 324 w 650"/>
                    <a:gd name="T13" fmla="*/ 144 h 145"/>
                    <a:gd name="T14" fmla="*/ 649 w 650"/>
                    <a:gd name="T15" fmla="*/ 96 h 145"/>
                    <a:gd name="T16" fmla="*/ 649 w 650"/>
                    <a:gd name="T17" fmla="*/ 96 h 145"/>
                    <a:gd name="T18" fmla="*/ 649 w 650"/>
                    <a:gd name="T19" fmla="*/ 96 h 145"/>
                    <a:gd name="T20" fmla="*/ 649 w 650"/>
                    <a:gd name="T21" fmla="*/ 48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50" h="145">
                      <a:moveTo>
                        <a:pt x="649" y="48"/>
                      </a:moveTo>
                      <a:cubicBezTo>
                        <a:pt x="649" y="20"/>
                        <a:pt x="502" y="0"/>
                        <a:pt x="324" y="0"/>
                      </a:cubicBezTo>
                      <a:cubicBezTo>
                        <a:pt x="144" y="0"/>
                        <a:pt x="0" y="23"/>
                        <a:pt x="0" y="48"/>
                      </a:cubicBezTo>
                      <a:lnTo>
                        <a:pt x="0" y="96"/>
                      </a:lnTo>
                      <a:lnTo>
                        <a:pt x="0" y="96"/>
                      </a:lnTo>
                      <a:lnTo>
                        <a:pt x="0" y="96"/>
                      </a:lnTo>
                      <a:cubicBezTo>
                        <a:pt x="0" y="125"/>
                        <a:pt x="146" y="144"/>
                        <a:pt x="324" y="144"/>
                      </a:cubicBezTo>
                      <a:cubicBezTo>
                        <a:pt x="505" y="144"/>
                        <a:pt x="649" y="122"/>
                        <a:pt x="649" y="96"/>
                      </a:cubicBezTo>
                      <a:lnTo>
                        <a:pt x="649" y="96"/>
                      </a:lnTo>
                      <a:lnTo>
                        <a:pt x="649" y="96"/>
                      </a:lnTo>
                      <a:lnTo>
                        <a:pt x="649" y="48"/>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72" name="Freeform 200">
                  <a:extLst>
                    <a:ext uri="{FF2B5EF4-FFF2-40B4-BE49-F238E27FC236}">
                      <a16:creationId xmlns:a16="http://schemas.microsoft.com/office/drawing/2014/main" id="{4F031B2D-CFCF-4BB6-8E77-878F0594E2B8}"/>
                    </a:ext>
                  </a:extLst>
                </p:cNvPr>
                <p:cNvSpPr>
                  <a:spLocks noChangeArrowheads="1"/>
                </p:cNvSpPr>
                <p:nvPr/>
              </p:nvSpPr>
              <p:spPr bwMode="auto">
                <a:xfrm>
                  <a:off x="3417888" y="5757863"/>
                  <a:ext cx="166687" cy="88900"/>
                </a:xfrm>
                <a:custGeom>
                  <a:avLst/>
                  <a:gdLst>
                    <a:gd name="T0" fmla="*/ 451 w 465"/>
                    <a:gd name="T1" fmla="*/ 214 h 246"/>
                    <a:gd name="T2" fmla="*/ 438 w 465"/>
                    <a:gd name="T3" fmla="*/ 245 h 246"/>
                    <a:gd name="T4" fmla="*/ 0 w 465"/>
                    <a:gd name="T5" fmla="*/ 62 h 246"/>
                    <a:gd name="T6" fmla="*/ 26 w 465"/>
                    <a:gd name="T7" fmla="*/ 0 h 246"/>
                    <a:gd name="T8" fmla="*/ 464 w 465"/>
                    <a:gd name="T9" fmla="*/ 183 h 246"/>
                    <a:gd name="T10" fmla="*/ 451 w 465"/>
                    <a:gd name="T11" fmla="*/ 214 h 246"/>
                  </a:gdLst>
                  <a:ahLst/>
                  <a:cxnLst>
                    <a:cxn ang="0">
                      <a:pos x="T0" y="T1"/>
                    </a:cxn>
                    <a:cxn ang="0">
                      <a:pos x="T2" y="T3"/>
                    </a:cxn>
                    <a:cxn ang="0">
                      <a:pos x="T4" y="T5"/>
                    </a:cxn>
                    <a:cxn ang="0">
                      <a:pos x="T6" y="T7"/>
                    </a:cxn>
                    <a:cxn ang="0">
                      <a:pos x="T8" y="T9"/>
                    </a:cxn>
                    <a:cxn ang="0">
                      <a:pos x="T10" y="T11"/>
                    </a:cxn>
                  </a:cxnLst>
                  <a:rect l="0" t="0" r="r" b="b"/>
                  <a:pathLst>
                    <a:path w="465" h="246">
                      <a:moveTo>
                        <a:pt x="451" y="214"/>
                      </a:moveTo>
                      <a:lnTo>
                        <a:pt x="438" y="245"/>
                      </a:lnTo>
                      <a:lnTo>
                        <a:pt x="0" y="62"/>
                      </a:lnTo>
                      <a:lnTo>
                        <a:pt x="26" y="0"/>
                      </a:lnTo>
                      <a:lnTo>
                        <a:pt x="464" y="183"/>
                      </a:lnTo>
                      <a:lnTo>
                        <a:pt x="451" y="214"/>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73" name="Freeform 201">
                  <a:extLst>
                    <a:ext uri="{FF2B5EF4-FFF2-40B4-BE49-F238E27FC236}">
                      <a16:creationId xmlns:a16="http://schemas.microsoft.com/office/drawing/2014/main" id="{C8A9F65C-167A-4C04-893C-347C4A134595}"/>
                    </a:ext>
                  </a:extLst>
                </p:cNvPr>
                <p:cNvSpPr>
                  <a:spLocks noChangeArrowheads="1"/>
                </p:cNvSpPr>
                <p:nvPr/>
              </p:nvSpPr>
              <p:spPr bwMode="auto">
                <a:xfrm>
                  <a:off x="3348038" y="5653088"/>
                  <a:ext cx="95250" cy="49212"/>
                </a:xfrm>
                <a:custGeom>
                  <a:avLst/>
                  <a:gdLst>
                    <a:gd name="T0" fmla="*/ 14 w 266"/>
                    <a:gd name="T1" fmla="*/ 39 h 136"/>
                    <a:gd name="T2" fmla="*/ 3 w 266"/>
                    <a:gd name="T3" fmla="*/ 14 h 136"/>
                    <a:gd name="T4" fmla="*/ 28 w 266"/>
                    <a:gd name="T5" fmla="*/ 2 h 136"/>
                    <a:gd name="T6" fmla="*/ 251 w 266"/>
                    <a:gd name="T7" fmla="*/ 96 h 136"/>
                    <a:gd name="T8" fmla="*/ 262 w 266"/>
                    <a:gd name="T9" fmla="*/ 121 h 136"/>
                    <a:gd name="T10" fmla="*/ 237 w 266"/>
                    <a:gd name="T11" fmla="*/ 132 h 136"/>
                    <a:gd name="T12" fmla="*/ 14 w 266"/>
                    <a:gd name="T13" fmla="*/ 39 h 136"/>
                  </a:gdLst>
                  <a:ahLst/>
                  <a:cxnLst>
                    <a:cxn ang="0">
                      <a:pos x="T0" y="T1"/>
                    </a:cxn>
                    <a:cxn ang="0">
                      <a:pos x="T2" y="T3"/>
                    </a:cxn>
                    <a:cxn ang="0">
                      <a:pos x="T4" y="T5"/>
                    </a:cxn>
                    <a:cxn ang="0">
                      <a:pos x="T6" y="T7"/>
                    </a:cxn>
                    <a:cxn ang="0">
                      <a:pos x="T8" y="T9"/>
                    </a:cxn>
                    <a:cxn ang="0">
                      <a:pos x="T10" y="T11"/>
                    </a:cxn>
                    <a:cxn ang="0">
                      <a:pos x="T12" y="T13"/>
                    </a:cxn>
                  </a:cxnLst>
                  <a:rect l="0" t="0" r="r" b="b"/>
                  <a:pathLst>
                    <a:path w="266" h="136">
                      <a:moveTo>
                        <a:pt x="14" y="39"/>
                      </a:moveTo>
                      <a:cubicBezTo>
                        <a:pt x="6" y="36"/>
                        <a:pt x="0" y="25"/>
                        <a:pt x="3" y="14"/>
                      </a:cubicBezTo>
                      <a:cubicBezTo>
                        <a:pt x="6" y="5"/>
                        <a:pt x="17" y="0"/>
                        <a:pt x="28" y="2"/>
                      </a:cubicBezTo>
                      <a:lnTo>
                        <a:pt x="251" y="96"/>
                      </a:lnTo>
                      <a:cubicBezTo>
                        <a:pt x="260" y="98"/>
                        <a:pt x="265" y="110"/>
                        <a:pt x="262" y="121"/>
                      </a:cubicBezTo>
                      <a:cubicBezTo>
                        <a:pt x="257" y="132"/>
                        <a:pt x="246" y="135"/>
                        <a:pt x="237" y="132"/>
                      </a:cubicBezTo>
                      <a:lnTo>
                        <a:pt x="14" y="39"/>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74" name="Freeform 202">
                  <a:extLst>
                    <a:ext uri="{FF2B5EF4-FFF2-40B4-BE49-F238E27FC236}">
                      <a16:creationId xmlns:a16="http://schemas.microsoft.com/office/drawing/2014/main" id="{2E2E2588-9236-4326-86E4-F950210E50EC}"/>
                    </a:ext>
                  </a:extLst>
                </p:cNvPr>
                <p:cNvSpPr>
                  <a:spLocks noChangeArrowheads="1"/>
                </p:cNvSpPr>
                <p:nvPr/>
              </p:nvSpPr>
              <p:spPr bwMode="auto">
                <a:xfrm>
                  <a:off x="3348038" y="5675313"/>
                  <a:ext cx="84137" cy="41275"/>
                </a:xfrm>
                <a:custGeom>
                  <a:avLst/>
                  <a:gdLst>
                    <a:gd name="T0" fmla="*/ 229 w 234"/>
                    <a:gd name="T1" fmla="*/ 104 h 115"/>
                    <a:gd name="T2" fmla="*/ 224 w 234"/>
                    <a:gd name="T3" fmla="*/ 114 h 115"/>
                    <a:gd name="T4" fmla="*/ 0 w 234"/>
                    <a:gd name="T5" fmla="*/ 21 h 115"/>
                    <a:gd name="T6" fmla="*/ 9 w 234"/>
                    <a:gd name="T7" fmla="*/ 0 h 115"/>
                    <a:gd name="T8" fmla="*/ 233 w 234"/>
                    <a:gd name="T9" fmla="*/ 93 h 115"/>
                    <a:gd name="T10" fmla="*/ 229 w 234"/>
                    <a:gd name="T11" fmla="*/ 104 h 115"/>
                  </a:gdLst>
                  <a:ahLst/>
                  <a:cxnLst>
                    <a:cxn ang="0">
                      <a:pos x="T0" y="T1"/>
                    </a:cxn>
                    <a:cxn ang="0">
                      <a:pos x="T2" y="T3"/>
                    </a:cxn>
                    <a:cxn ang="0">
                      <a:pos x="T4" y="T5"/>
                    </a:cxn>
                    <a:cxn ang="0">
                      <a:pos x="T6" y="T7"/>
                    </a:cxn>
                    <a:cxn ang="0">
                      <a:pos x="T8" y="T9"/>
                    </a:cxn>
                    <a:cxn ang="0">
                      <a:pos x="T10" y="T11"/>
                    </a:cxn>
                  </a:cxnLst>
                  <a:rect l="0" t="0" r="r" b="b"/>
                  <a:pathLst>
                    <a:path w="234" h="115">
                      <a:moveTo>
                        <a:pt x="229" y="104"/>
                      </a:moveTo>
                      <a:lnTo>
                        <a:pt x="224" y="114"/>
                      </a:lnTo>
                      <a:lnTo>
                        <a:pt x="0" y="21"/>
                      </a:lnTo>
                      <a:lnTo>
                        <a:pt x="9" y="0"/>
                      </a:lnTo>
                      <a:lnTo>
                        <a:pt x="233" y="93"/>
                      </a:lnTo>
                      <a:lnTo>
                        <a:pt x="229" y="104"/>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75" name="Freeform 203">
                  <a:extLst>
                    <a:ext uri="{FF2B5EF4-FFF2-40B4-BE49-F238E27FC236}">
                      <a16:creationId xmlns:a16="http://schemas.microsoft.com/office/drawing/2014/main" id="{2DDA228B-C6E4-48F2-B076-816E8C265BC6}"/>
                    </a:ext>
                  </a:extLst>
                </p:cNvPr>
                <p:cNvSpPr>
                  <a:spLocks noChangeArrowheads="1"/>
                </p:cNvSpPr>
                <p:nvPr/>
              </p:nvSpPr>
              <p:spPr bwMode="auto">
                <a:xfrm>
                  <a:off x="3289300" y="5797550"/>
                  <a:ext cx="95250" cy="49213"/>
                </a:xfrm>
                <a:custGeom>
                  <a:avLst/>
                  <a:gdLst>
                    <a:gd name="T0" fmla="*/ 251 w 266"/>
                    <a:gd name="T1" fmla="*/ 96 h 137"/>
                    <a:gd name="T2" fmla="*/ 262 w 266"/>
                    <a:gd name="T3" fmla="*/ 122 h 137"/>
                    <a:gd name="T4" fmla="*/ 237 w 266"/>
                    <a:gd name="T5" fmla="*/ 133 h 137"/>
                    <a:gd name="T6" fmla="*/ 14 w 266"/>
                    <a:gd name="T7" fmla="*/ 40 h 137"/>
                    <a:gd name="T8" fmla="*/ 2 w 266"/>
                    <a:gd name="T9" fmla="*/ 14 h 137"/>
                    <a:gd name="T10" fmla="*/ 28 w 266"/>
                    <a:gd name="T11" fmla="*/ 3 h 137"/>
                    <a:gd name="T12" fmla="*/ 251 w 266"/>
                    <a:gd name="T13" fmla="*/ 96 h 137"/>
                  </a:gdLst>
                  <a:ahLst/>
                  <a:cxnLst>
                    <a:cxn ang="0">
                      <a:pos x="T0" y="T1"/>
                    </a:cxn>
                    <a:cxn ang="0">
                      <a:pos x="T2" y="T3"/>
                    </a:cxn>
                    <a:cxn ang="0">
                      <a:pos x="T4" y="T5"/>
                    </a:cxn>
                    <a:cxn ang="0">
                      <a:pos x="T6" y="T7"/>
                    </a:cxn>
                    <a:cxn ang="0">
                      <a:pos x="T8" y="T9"/>
                    </a:cxn>
                    <a:cxn ang="0">
                      <a:pos x="T10" y="T11"/>
                    </a:cxn>
                    <a:cxn ang="0">
                      <a:pos x="T12" y="T13"/>
                    </a:cxn>
                  </a:cxnLst>
                  <a:rect l="0" t="0" r="r" b="b"/>
                  <a:pathLst>
                    <a:path w="266" h="137">
                      <a:moveTo>
                        <a:pt x="251" y="96"/>
                      </a:moveTo>
                      <a:cubicBezTo>
                        <a:pt x="259" y="99"/>
                        <a:pt x="265" y="110"/>
                        <a:pt x="262" y="122"/>
                      </a:cubicBezTo>
                      <a:cubicBezTo>
                        <a:pt x="259" y="130"/>
                        <a:pt x="248" y="136"/>
                        <a:pt x="237" y="133"/>
                      </a:cubicBezTo>
                      <a:lnTo>
                        <a:pt x="14" y="40"/>
                      </a:lnTo>
                      <a:cubicBezTo>
                        <a:pt x="5" y="37"/>
                        <a:pt x="0" y="26"/>
                        <a:pt x="2" y="14"/>
                      </a:cubicBezTo>
                      <a:cubicBezTo>
                        <a:pt x="8" y="6"/>
                        <a:pt x="19" y="0"/>
                        <a:pt x="28" y="3"/>
                      </a:cubicBezTo>
                      <a:lnTo>
                        <a:pt x="251" y="96"/>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76" name="Freeform 204">
                  <a:extLst>
                    <a:ext uri="{FF2B5EF4-FFF2-40B4-BE49-F238E27FC236}">
                      <a16:creationId xmlns:a16="http://schemas.microsoft.com/office/drawing/2014/main" id="{3AABA252-19F4-44B2-9A14-EF82B9D7BA96}"/>
                    </a:ext>
                  </a:extLst>
                </p:cNvPr>
                <p:cNvSpPr>
                  <a:spLocks noChangeArrowheads="1"/>
                </p:cNvSpPr>
                <p:nvPr/>
              </p:nvSpPr>
              <p:spPr bwMode="auto">
                <a:xfrm>
                  <a:off x="3300413" y="5783263"/>
                  <a:ext cx="84137" cy="41275"/>
                </a:xfrm>
                <a:custGeom>
                  <a:avLst/>
                  <a:gdLst>
                    <a:gd name="T0" fmla="*/ 229 w 234"/>
                    <a:gd name="T1" fmla="*/ 104 h 115"/>
                    <a:gd name="T2" fmla="*/ 224 w 234"/>
                    <a:gd name="T3" fmla="*/ 114 h 115"/>
                    <a:gd name="T4" fmla="*/ 0 w 234"/>
                    <a:gd name="T5" fmla="*/ 21 h 115"/>
                    <a:gd name="T6" fmla="*/ 9 w 234"/>
                    <a:gd name="T7" fmla="*/ 0 h 115"/>
                    <a:gd name="T8" fmla="*/ 233 w 234"/>
                    <a:gd name="T9" fmla="*/ 94 h 115"/>
                    <a:gd name="T10" fmla="*/ 229 w 234"/>
                    <a:gd name="T11" fmla="*/ 104 h 115"/>
                  </a:gdLst>
                  <a:ahLst/>
                  <a:cxnLst>
                    <a:cxn ang="0">
                      <a:pos x="T0" y="T1"/>
                    </a:cxn>
                    <a:cxn ang="0">
                      <a:pos x="T2" y="T3"/>
                    </a:cxn>
                    <a:cxn ang="0">
                      <a:pos x="T4" y="T5"/>
                    </a:cxn>
                    <a:cxn ang="0">
                      <a:pos x="T6" y="T7"/>
                    </a:cxn>
                    <a:cxn ang="0">
                      <a:pos x="T8" y="T9"/>
                    </a:cxn>
                    <a:cxn ang="0">
                      <a:pos x="T10" y="T11"/>
                    </a:cxn>
                  </a:cxnLst>
                  <a:rect l="0" t="0" r="r" b="b"/>
                  <a:pathLst>
                    <a:path w="234" h="115">
                      <a:moveTo>
                        <a:pt x="229" y="104"/>
                      </a:moveTo>
                      <a:lnTo>
                        <a:pt x="224" y="114"/>
                      </a:lnTo>
                      <a:lnTo>
                        <a:pt x="0" y="21"/>
                      </a:lnTo>
                      <a:lnTo>
                        <a:pt x="9" y="0"/>
                      </a:lnTo>
                      <a:lnTo>
                        <a:pt x="233" y="94"/>
                      </a:lnTo>
                      <a:lnTo>
                        <a:pt x="229" y="104"/>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77" name="Freeform 205">
                  <a:extLst>
                    <a:ext uri="{FF2B5EF4-FFF2-40B4-BE49-F238E27FC236}">
                      <a16:creationId xmlns:a16="http://schemas.microsoft.com/office/drawing/2014/main" id="{99630D98-CCC6-4373-8F5A-02F233DEA110}"/>
                    </a:ext>
                  </a:extLst>
                </p:cNvPr>
                <p:cNvSpPr>
                  <a:spLocks noChangeArrowheads="1"/>
                </p:cNvSpPr>
                <p:nvPr/>
              </p:nvSpPr>
              <p:spPr bwMode="auto">
                <a:xfrm>
                  <a:off x="3302000" y="5686425"/>
                  <a:ext cx="128588" cy="127000"/>
                </a:xfrm>
                <a:custGeom>
                  <a:avLst/>
                  <a:gdLst>
                    <a:gd name="T0" fmla="*/ 306 w 358"/>
                    <a:gd name="T1" fmla="*/ 229 h 352"/>
                    <a:gd name="T2" fmla="*/ 255 w 358"/>
                    <a:gd name="T3" fmla="*/ 351 h 352"/>
                    <a:gd name="T4" fmla="*/ 0 w 358"/>
                    <a:gd name="T5" fmla="*/ 245 h 352"/>
                    <a:gd name="T6" fmla="*/ 102 w 358"/>
                    <a:gd name="T7" fmla="*/ 0 h 352"/>
                    <a:gd name="T8" fmla="*/ 357 w 358"/>
                    <a:gd name="T9" fmla="*/ 106 h 352"/>
                    <a:gd name="T10" fmla="*/ 306 w 358"/>
                    <a:gd name="T11" fmla="*/ 229 h 352"/>
                  </a:gdLst>
                  <a:ahLst/>
                  <a:cxnLst>
                    <a:cxn ang="0">
                      <a:pos x="T0" y="T1"/>
                    </a:cxn>
                    <a:cxn ang="0">
                      <a:pos x="T2" y="T3"/>
                    </a:cxn>
                    <a:cxn ang="0">
                      <a:pos x="T4" y="T5"/>
                    </a:cxn>
                    <a:cxn ang="0">
                      <a:pos x="T6" y="T7"/>
                    </a:cxn>
                    <a:cxn ang="0">
                      <a:pos x="T8" y="T9"/>
                    </a:cxn>
                    <a:cxn ang="0">
                      <a:pos x="T10" y="T11"/>
                    </a:cxn>
                  </a:cxnLst>
                  <a:rect l="0" t="0" r="r" b="b"/>
                  <a:pathLst>
                    <a:path w="358" h="352">
                      <a:moveTo>
                        <a:pt x="306" y="229"/>
                      </a:moveTo>
                      <a:lnTo>
                        <a:pt x="255" y="351"/>
                      </a:lnTo>
                      <a:lnTo>
                        <a:pt x="0" y="245"/>
                      </a:lnTo>
                      <a:lnTo>
                        <a:pt x="102" y="0"/>
                      </a:lnTo>
                      <a:lnTo>
                        <a:pt x="357" y="106"/>
                      </a:lnTo>
                      <a:lnTo>
                        <a:pt x="306" y="229"/>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78" name="Freeform 206">
                  <a:extLst>
                    <a:ext uri="{FF2B5EF4-FFF2-40B4-BE49-F238E27FC236}">
                      <a16:creationId xmlns:a16="http://schemas.microsoft.com/office/drawing/2014/main" id="{C85FD0E6-9E42-4163-B052-7F0AB494D1FB}"/>
                    </a:ext>
                  </a:extLst>
                </p:cNvPr>
                <p:cNvSpPr>
                  <a:spLocks noChangeArrowheads="1"/>
                </p:cNvSpPr>
                <p:nvPr/>
              </p:nvSpPr>
              <p:spPr bwMode="auto">
                <a:xfrm>
                  <a:off x="3579813" y="5821363"/>
                  <a:ext cx="33337" cy="39687"/>
                </a:xfrm>
                <a:custGeom>
                  <a:avLst/>
                  <a:gdLst>
                    <a:gd name="T0" fmla="*/ 36 w 94"/>
                    <a:gd name="T1" fmla="*/ 0 h 111"/>
                    <a:gd name="T2" fmla="*/ 0 w 94"/>
                    <a:gd name="T3" fmla="*/ 88 h 111"/>
                    <a:gd name="T4" fmla="*/ 17 w 94"/>
                    <a:gd name="T5" fmla="*/ 99 h 111"/>
                    <a:gd name="T6" fmla="*/ 84 w 94"/>
                    <a:gd name="T7" fmla="*/ 71 h 111"/>
                    <a:gd name="T8" fmla="*/ 56 w 94"/>
                    <a:gd name="T9" fmla="*/ 3 h 111"/>
                    <a:gd name="T10" fmla="*/ 36 w 94"/>
                    <a:gd name="T11" fmla="*/ 0 h 111"/>
                  </a:gdLst>
                  <a:ahLst/>
                  <a:cxnLst>
                    <a:cxn ang="0">
                      <a:pos x="T0" y="T1"/>
                    </a:cxn>
                    <a:cxn ang="0">
                      <a:pos x="T2" y="T3"/>
                    </a:cxn>
                    <a:cxn ang="0">
                      <a:pos x="T4" y="T5"/>
                    </a:cxn>
                    <a:cxn ang="0">
                      <a:pos x="T6" y="T7"/>
                    </a:cxn>
                    <a:cxn ang="0">
                      <a:pos x="T8" y="T9"/>
                    </a:cxn>
                    <a:cxn ang="0">
                      <a:pos x="T10" y="T11"/>
                    </a:cxn>
                  </a:cxnLst>
                  <a:rect l="0" t="0" r="r" b="b"/>
                  <a:pathLst>
                    <a:path w="94" h="111">
                      <a:moveTo>
                        <a:pt x="36" y="0"/>
                      </a:moveTo>
                      <a:lnTo>
                        <a:pt x="0" y="88"/>
                      </a:lnTo>
                      <a:cubicBezTo>
                        <a:pt x="5" y="93"/>
                        <a:pt x="11" y="96"/>
                        <a:pt x="17" y="99"/>
                      </a:cubicBezTo>
                      <a:cubicBezTo>
                        <a:pt x="42" y="110"/>
                        <a:pt x="73" y="99"/>
                        <a:pt x="84" y="71"/>
                      </a:cubicBezTo>
                      <a:cubicBezTo>
                        <a:pt x="93" y="42"/>
                        <a:pt x="81" y="14"/>
                        <a:pt x="56" y="3"/>
                      </a:cubicBezTo>
                      <a:cubicBezTo>
                        <a:pt x="50" y="0"/>
                        <a:pt x="42" y="0"/>
                        <a:pt x="36" y="0"/>
                      </a:cubicBez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79" name="Freeform 207">
                  <a:extLst>
                    <a:ext uri="{FF2B5EF4-FFF2-40B4-BE49-F238E27FC236}">
                      <a16:creationId xmlns:a16="http://schemas.microsoft.com/office/drawing/2014/main" id="{9BE87AC8-9159-4AD6-B5A3-D062E96C7639}"/>
                    </a:ext>
                  </a:extLst>
                </p:cNvPr>
                <p:cNvSpPr>
                  <a:spLocks noChangeArrowheads="1"/>
                </p:cNvSpPr>
                <p:nvPr/>
              </p:nvSpPr>
              <p:spPr bwMode="auto">
                <a:xfrm>
                  <a:off x="3219450" y="5876925"/>
                  <a:ext cx="233363" cy="52388"/>
                </a:xfrm>
                <a:custGeom>
                  <a:avLst/>
                  <a:gdLst>
                    <a:gd name="T0" fmla="*/ 649 w 650"/>
                    <a:gd name="T1" fmla="*/ 48 h 145"/>
                    <a:gd name="T2" fmla="*/ 324 w 650"/>
                    <a:gd name="T3" fmla="*/ 0 h 145"/>
                    <a:gd name="T4" fmla="*/ 0 w 650"/>
                    <a:gd name="T5" fmla="*/ 48 h 145"/>
                    <a:gd name="T6" fmla="*/ 0 w 650"/>
                    <a:gd name="T7" fmla="*/ 96 h 145"/>
                    <a:gd name="T8" fmla="*/ 0 w 650"/>
                    <a:gd name="T9" fmla="*/ 96 h 145"/>
                    <a:gd name="T10" fmla="*/ 0 w 650"/>
                    <a:gd name="T11" fmla="*/ 96 h 145"/>
                    <a:gd name="T12" fmla="*/ 324 w 650"/>
                    <a:gd name="T13" fmla="*/ 144 h 145"/>
                    <a:gd name="T14" fmla="*/ 649 w 650"/>
                    <a:gd name="T15" fmla="*/ 96 h 145"/>
                    <a:gd name="T16" fmla="*/ 649 w 650"/>
                    <a:gd name="T17" fmla="*/ 96 h 145"/>
                    <a:gd name="T18" fmla="*/ 649 w 650"/>
                    <a:gd name="T19" fmla="*/ 96 h 145"/>
                    <a:gd name="T20" fmla="*/ 649 w 650"/>
                    <a:gd name="T21" fmla="*/ 48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50" h="145">
                      <a:moveTo>
                        <a:pt x="649" y="48"/>
                      </a:moveTo>
                      <a:cubicBezTo>
                        <a:pt x="649" y="20"/>
                        <a:pt x="502" y="0"/>
                        <a:pt x="324" y="0"/>
                      </a:cubicBezTo>
                      <a:cubicBezTo>
                        <a:pt x="144" y="0"/>
                        <a:pt x="0" y="23"/>
                        <a:pt x="0" y="48"/>
                      </a:cubicBezTo>
                      <a:lnTo>
                        <a:pt x="0" y="96"/>
                      </a:lnTo>
                      <a:lnTo>
                        <a:pt x="0" y="96"/>
                      </a:lnTo>
                      <a:lnTo>
                        <a:pt x="0" y="96"/>
                      </a:lnTo>
                      <a:cubicBezTo>
                        <a:pt x="0" y="125"/>
                        <a:pt x="146" y="144"/>
                        <a:pt x="324" y="144"/>
                      </a:cubicBezTo>
                      <a:cubicBezTo>
                        <a:pt x="505" y="144"/>
                        <a:pt x="649" y="122"/>
                        <a:pt x="649" y="96"/>
                      </a:cubicBezTo>
                      <a:lnTo>
                        <a:pt x="649" y="96"/>
                      </a:lnTo>
                      <a:lnTo>
                        <a:pt x="649" y="96"/>
                      </a:lnTo>
                      <a:lnTo>
                        <a:pt x="649" y="48"/>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663" name="Rectangle 662">
                <a:extLst>
                  <a:ext uri="{FF2B5EF4-FFF2-40B4-BE49-F238E27FC236}">
                    <a16:creationId xmlns:a16="http://schemas.microsoft.com/office/drawing/2014/main" id="{EFDA0A5D-B4A3-4D4E-905F-602BBF52B465}"/>
                  </a:ext>
                </a:extLst>
              </p:cNvPr>
              <p:cNvSpPr/>
              <p:nvPr/>
            </p:nvSpPr>
            <p:spPr>
              <a:xfrm>
                <a:off x="4141814" y="4117631"/>
                <a:ext cx="7927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p>
            </p:txBody>
          </p:sp>
        </p:grpSp>
        <p:sp>
          <p:nvSpPr>
            <p:cNvPr id="661" name="Text Box 30">
              <a:extLst>
                <a:ext uri="{FF2B5EF4-FFF2-40B4-BE49-F238E27FC236}">
                  <a16:creationId xmlns:a16="http://schemas.microsoft.com/office/drawing/2014/main" id="{CF3D8D76-5366-4BBE-88EB-EE6862725BB7}"/>
                </a:ext>
              </a:extLst>
            </p:cNvPr>
            <p:cNvSpPr txBox="1">
              <a:spLocks noChangeArrowheads="1"/>
            </p:cNvSpPr>
            <p:nvPr/>
          </p:nvSpPr>
          <p:spPr bwMode="auto">
            <a:xfrm>
              <a:off x="6049490" y="5916042"/>
              <a:ext cx="381272" cy="123079"/>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solidFill>
                    <a:schemeClr val="bg2">
                      <a:lumMod val="10000"/>
                    </a:schemeClr>
                  </a:solidFill>
                </a:rPr>
                <a:t>Polices</a:t>
              </a:r>
            </a:p>
          </p:txBody>
        </p:sp>
      </p:grpSp>
      <p:grpSp>
        <p:nvGrpSpPr>
          <p:cNvPr id="680" name="Group 679">
            <a:extLst>
              <a:ext uri="{FF2B5EF4-FFF2-40B4-BE49-F238E27FC236}">
                <a16:creationId xmlns:a16="http://schemas.microsoft.com/office/drawing/2014/main" id="{4C710B4C-4A8A-4D95-87BA-20FD1125B39C}"/>
              </a:ext>
            </a:extLst>
          </p:cNvPr>
          <p:cNvGrpSpPr/>
          <p:nvPr/>
        </p:nvGrpSpPr>
        <p:grpSpPr>
          <a:xfrm>
            <a:off x="10516072" y="3010566"/>
            <a:ext cx="601072" cy="626561"/>
            <a:chOff x="6609905" y="5508747"/>
            <a:chExt cx="601072" cy="626561"/>
          </a:xfrm>
        </p:grpSpPr>
        <p:grpSp>
          <p:nvGrpSpPr>
            <p:cNvPr id="681" name="Group 680">
              <a:extLst>
                <a:ext uri="{FF2B5EF4-FFF2-40B4-BE49-F238E27FC236}">
                  <a16:creationId xmlns:a16="http://schemas.microsoft.com/office/drawing/2014/main" id="{FED38D4F-6644-4F94-9814-E03CBCA12F17}"/>
                </a:ext>
              </a:extLst>
            </p:cNvPr>
            <p:cNvGrpSpPr/>
            <p:nvPr/>
          </p:nvGrpSpPr>
          <p:grpSpPr>
            <a:xfrm>
              <a:off x="6616939" y="5508747"/>
              <a:ext cx="552462" cy="477059"/>
              <a:chOff x="2451118" y="4158080"/>
              <a:chExt cx="865570" cy="695710"/>
            </a:xfrm>
          </p:grpSpPr>
          <p:grpSp>
            <p:nvGrpSpPr>
              <p:cNvPr id="683" name="Group 682">
                <a:extLst>
                  <a:ext uri="{FF2B5EF4-FFF2-40B4-BE49-F238E27FC236}">
                    <a16:creationId xmlns:a16="http://schemas.microsoft.com/office/drawing/2014/main" id="{DADD829D-CE21-4148-9C84-D3CA8D92DA80}"/>
                  </a:ext>
                </a:extLst>
              </p:cNvPr>
              <p:cNvGrpSpPr/>
              <p:nvPr/>
            </p:nvGrpSpPr>
            <p:grpSpPr>
              <a:xfrm>
                <a:off x="2505985" y="4304032"/>
                <a:ext cx="755836" cy="470888"/>
                <a:chOff x="2851150" y="4108450"/>
                <a:chExt cx="496888" cy="309563"/>
              </a:xfrm>
              <a:solidFill>
                <a:srgbClr val="F80000"/>
              </a:solidFill>
            </p:grpSpPr>
            <p:sp>
              <p:nvSpPr>
                <p:cNvPr id="685" name="Freeform 1">
                  <a:extLst>
                    <a:ext uri="{FF2B5EF4-FFF2-40B4-BE49-F238E27FC236}">
                      <a16:creationId xmlns:a16="http://schemas.microsoft.com/office/drawing/2014/main" id="{FA271E2D-7964-4C4E-A8FF-7D2F0C5249D2}"/>
                    </a:ext>
                  </a:extLst>
                </p:cNvPr>
                <p:cNvSpPr>
                  <a:spLocks noChangeArrowheads="1"/>
                </p:cNvSpPr>
                <p:nvPr/>
              </p:nvSpPr>
              <p:spPr bwMode="auto">
                <a:xfrm>
                  <a:off x="3025775" y="4379913"/>
                  <a:ext cx="38100" cy="38100"/>
                </a:xfrm>
                <a:custGeom>
                  <a:avLst/>
                  <a:gdLst>
                    <a:gd name="T0" fmla="*/ 107 w 108"/>
                    <a:gd name="T1" fmla="*/ 54 h 108"/>
                    <a:gd name="T2" fmla="*/ 100 w 108"/>
                    <a:gd name="T3" fmla="*/ 80 h 108"/>
                    <a:gd name="T4" fmla="*/ 81 w 108"/>
                    <a:gd name="T5" fmla="*/ 100 h 108"/>
                    <a:gd name="T6" fmla="*/ 54 w 108"/>
                    <a:gd name="T7" fmla="*/ 107 h 108"/>
                    <a:gd name="T8" fmla="*/ 27 w 108"/>
                    <a:gd name="T9" fmla="*/ 100 h 108"/>
                    <a:gd name="T10" fmla="*/ 7 w 108"/>
                    <a:gd name="T11" fmla="*/ 80 h 108"/>
                    <a:gd name="T12" fmla="*/ 0 w 108"/>
                    <a:gd name="T13" fmla="*/ 54 h 108"/>
                    <a:gd name="T14" fmla="*/ 7 w 108"/>
                    <a:gd name="T15" fmla="*/ 27 h 108"/>
                    <a:gd name="T16" fmla="*/ 27 w 108"/>
                    <a:gd name="T17" fmla="*/ 7 h 108"/>
                    <a:gd name="T18" fmla="*/ 54 w 108"/>
                    <a:gd name="T19" fmla="*/ 0 h 108"/>
                    <a:gd name="T20" fmla="*/ 81 w 108"/>
                    <a:gd name="T21" fmla="*/ 7 h 108"/>
                    <a:gd name="T22" fmla="*/ 100 w 108"/>
                    <a:gd name="T23" fmla="*/ 27 h 108"/>
                    <a:gd name="T24" fmla="*/ 107 w 108"/>
                    <a:gd name="T25" fmla="*/ 54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8" h="108">
                      <a:moveTo>
                        <a:pt x="107" y="54"/>
                      </a:moveTo>
                      <a:cubicBezTo>
                        <a:pt x="107" y="63"/>
                        <a:pt x="105" y="72"/>
                        <a:pt x="100" y="80"/>
                      </a:cubicBezTo>
                      <a:cubicBezTo>
                        <a:pt x="95" y="89"/>
                        <a:pt x="89" y="95"/>
                        <a:pt x="81" y="100"/>
                      </a:cubicBezTo>
                      <a:cubicBezTo>
                        <a:pt x="72" y="105"/>
                        <a:pt x="64" y="107"/>
                        <a:pt x="54" y="107"/>
                      </a:cubicBezTo>
                      <a:cubicBezTo>
                        <a:pt x="44" y="107"/>
                        <a:pt x="36" y="105"/>
                        <a:pt x="27" y="100"/>
                      </a:cubicBezTo>
                      <a:cubicBezTo>
                        <a:pt x="18" y="95"/>
                        <a:pt x="12" y="89"/>
                        <a:pt x="7" y="80"/>
                      </a:cubicBezTo>
                      <a:cubicBezTo>
                        <a:pt x="2" y="72"/>
                        <a:pt x="0" y="64"/>
                        <a:pt x="0" y="54"/>
                      </a:cubicBezTo>
                      <a:cubicBezTo>
                        <a:pt x="0" y="45"/>
                        <a:pt x="2" y="36"/>
                        <a:pt x="7" y="27"/>
                      </a:cubicBezTo>
                      <a:cubicBezTo>
                        <a:pt x="12" y="19"/>
                        <a:pt x="18" y="12"/>
                        <a:pt x="27" y="7"/>
                      </a:cubicBezTo>
                      <a:cubicBezTo>
                        <a:pt x="36" y="2"/>
                        <a:pt x="44" y="0"/>
                        <a:pt x="54" y="0"/>
                      </a:cubicBezTo>
                      <a:cubicBezTo>
                        <a:pt x="64" y="0"/>
                        <a:pt x="72" y="2"/>
                        <a:pt x="81" y="7"/>
                      </a:cubicBezTo>
                      <a:cubicBezTo>
                        <a:pt x="89" y="12"/>
                        <a:pt x="95" y="19"/>
                        <a:pt x="100" y="27"/>
                      </a:cubicBezTo>
                      <a:cubicBezTo>
                        <a:pt x="105" y="36"/>
                        <a:pt x="107" y="44"/>
                        <a:pt x="107" y="5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86" name="Freeform 2">
                  <a:extLst>
                    <a:ext uri="{FF2B5EF4-FFF2-40B4-BE49-F238E27FC236}">
                      <a16:creationId xmlns:a16="http://schemas.microsoft.com/office/drawing/2014/main" id="{A25C3CE6-8925-461E-9751-1D16A7258D73}"/>
                    </a:ext>
                  </a:extLst>
                </p:cNvPr>
                <p:cNvSpPr>
                  <a:spLocks noChangeArrowheads="1"/>
                </p:cNvSpPr>
                <p:nvPr/>
              </p:nvSpPr>
              <p:spPr bwMode="auto">
                <a:xfrm>
                  <a:off x="3079750" y="4379913"/>
                  <a:ext cx="38100" cy="38100"/>
                </a:xfrm>
                <a:custGeom>
                  <a:avLst/>
                  <a:gdLst>
                    <a:gd name="T0" fmla="*/ 53 w 108"/>
                    <a:gd name="T1" fmla="*/ 0 h 108"/>
                    <a:gd name="T2" fmla="*/ 107 w 108"/>
                    <a:gd name="T3" fmla="*/ 54 h 108"/>
                    <a:gd name="T4" fmla="*/ 53 w 108"/>
                    <a:gd name="T5" fmla="*/ 107 h 108"/>
                    <a:gd name="T6" fmla="*/ 0 w 108"/>
                    <a:gd name="T7" fmla="*/ 54 h 108"/>
                    <a:gd name="T8" fmla="*/ 53 w 108"/>
                    <a:gd name="T9" fmla="*/ 0 h 108"/>
                    <a:gd name="T10" fmla="*/ 53 w 108"/>
                    <a:gd name="T11" fmla="*/ 85 h 108"/>
                    <a:gd name="T12" fmla="*/ 84 w 108"/>
                    <a:gd name="T13" fmla="*/ 54 h 108"/>
                    <a:gd name="T14" fmla="*/ 53 w 108"/>
                    <a:gd name="T15" fmla="*/ 23 h 108"/>
                    <a:gd name="T16" fmla="*/ 22 w 108"/>
                    <a:gd name="T17" fmla="*/ 54 h 108"/>
                    <a:gd name="T18" fmla="*/ 53 w 108"/>
                    <a:gd name="T19" fmla="*/ 85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8" h="108">
                      <a:moveTo>
                        <a:pt x="53" y="0"/>
                      </a:moveTo>
                      <a:cubicBezTo>
                        <a:pt x="84" y="0"/>
                        <a:pt x="107" y="26"/>
                        <a:pt x="107" y="54"/>
                      </a:cubicBezTo>
                      <a:cubicBezTo>
                        <a:pt x="107" y="83"/>
                        <a:pt x="84" y="107"/>
                        <a:pt x="53" y="107"/>
                      </a:cubicBezTo>
                      <a:cubicBezTo>
                        <a:pt x="25" y="107"/>
                        <a:pt x="0" y="83"/>
                        <a:pt x="0" y="54"/>
                      </a:cubicBezTo>
                      <a:cubicBezTo>
                        <a:pt x="0" y="26"/>
                        <a:pt x="22" y="0"/>
                        <a:pt x="53" y="0"/>
                      </a:cubicBezTo>
                      <a:close/>
                      <a:moveTo>
                        <a:pt x="53" y="85"/>
                      </a:moveTo>
                      <a:cubicBezTo>
                        <a:pt x="70" y="85"/>
                        <a:pt x="84" y="71"/>
                        <a:pt x="84" y="54"/>
                      </a:cubicBezTo>
                      <a:cubicBezTo>
                        <a:pt x="84" y="37"/>
                        <a:pt x="70" y="23"/>
                        <a:pt x="53" y="23"/>
                      </a:cubicBezTo>
                      <a:cubicBezTo>
                        <a:pt x="36" y="23"/>
                        <a:pt x="22" y="37"/>
                        <a:pt x="22" y="54"/>
                      </a:cubicBezTo>
                      <a:cubicBezTo>
                        <a:pt x="22" y="71"/>
                        <a:pt x="36" y="85"/>
                        <a:pt x="53" y="85"/>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87" name="Freeform 3">
                  <a:extLst>
                    <a:ext uri="{FF2B5EF4-FFF2-40B4-BE49-F238E27FC236}">
                      <a16:creationId xmlns:a16="http://schemas.microsoft.com/office/drawing/2014/main" id="{767CFEC4-E927-4981-B016-B1057F6FDE2F}"/>
                    </a:ext>
                  </a:extLst>
                </p:cNvPr>
                <p:cNvSpPr>
                  <a:spLocks noChangeArrowheads="1"/>
                </p:cNvSpPr>
                <p:nvPr/>
              </p:nvSpPr>
              <p:spPr bwMode="auto">
                <a:xfrm>
                  <a:off x="3135313" y="4379913"/>
                  <a:ext cx="38100" cy="38100"/>
                </a:xfrm>
                <a:custGeom>
                  <a:avLst/>
                  <a:gdLst>
                    <a:gd name="T0" fmla="*/ 54 w 108"/>
                    <a:gd name="T1" fmla="*/ 0 h 108"/>
                    <a:gd name="T2" fmla="*/ 107 w 108"/>
                    <a:gd name="T3" fmla="*/ 54 h 108"/>
                    <a:gd name="T4" fmla="*/ 54 w 108"/>
                    <a:gd name="T5" fmla="*/ 107 h 108"/>
                    <a:gd name="T6" fmla="*/ 0 w 108"/>
                    <a:gd name="T7" fmla="*/ 54 h 108"/>
                    <a:gd name="T8" fmla="*/ 54 w 108"/>
                    <a:gd name="T9" fmla="*/ 0 h 108"/>
                    <a:gd name="T10" fmla="*/ 54 w 108"/>
                    <a:gd name="T11" fmla="*/ 85 h 108"/>
                    <a:gd name="T12" fmla="*/ 85 w 108"/>
                    <a:gd name="T13" fmla="*/ 54 h 108"/>
                    <a:gd name="T14" fmla="*/ 54 w 108"/>
                    <a:gd name="T15" fmla="*/ 23 h 108"/>
                    <a:gd name="T16" fmla="*/ 23 w 108"/>
                    <a:gd name="T17" fmla="*/ 54 h 108"/>
                    <a:gd name="T18" fmla="*/ 54 w 108"/>
                    <a:gd name="T19" fmla="*/ 85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8" h="108">
                      <a:moveTo>
                        <a:pt x="54" y="0"/>
                      </a:moveTo>
                      <a:cubicBezTo>
                        <a:pt x="82" y="0"/>
                        <a:pt x="107" y="26"/>
                        <a:pt x="107" y="54"/>
                      </a:cubicBezTo>
                      <a:cubicBezTo>
                        <a:pt x="107" y="83"/>
                        <a:pt x="85" y="107"/>
                        <a:pt x="54" y="107"/>
                      </a:cubicBezTo>
                      <a:cubicBezTo>
                        <a:pt x="26" y="107"/>
                        <a:pt x="0" y="83"/>
                        <a:pt x="0" y="54"/>
                      </a:cubicBezTo>
                      <a:cubicBezTo>
                        <a:pt x="0" y="26"/>
                        <a:pt x="23" y="0"/>
                        <a:pt x="54" y="0"/>
                      </a:cubicBezTo>
                      <a:close/>
                      <a:moveTo>
                        <a:pt x="54" y="85"/>
                      </a:moveTo>
                      <a:cubicBezTo>
                        <a:pt x="71" y="85"/>
                        <a:pt x="85" y="71"/>
                        <a:pt x="85" y="54"/>
                      </a:cubicBezTo>
                      <a:cubicBezTo>
                        <a:pt x="85" y="37"/>
                        <a:pt x="71" y="23"/>
                        <a:pt x="54" y="23"/>
                      </a:cubicBezTo>
                      <a:cubicBezTo>
                        <a:pt x="37" y="23"/>
                        <a:pt x="23" y="37"/>
                        <a:pt x="23" y="54"/>
                      </a:cubicBezTo>
                      <a:cubicBezTo>
                        <a:pt x="23" y="71"/>
                        <a:pt x="37" y="85"/>
                        <a:pt x="54" y="85"/>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88" name="Freeform 4">
                  <a:extLst>
                    <a:ext uri="{FF2B5EF4-FFF2-40B4-BE49-F238E27FC236}">
                      <a16:creationId xmlns:a16="http://schemas.microsoft.com/office/drawing/2014/main" id="{C3942F8F-82DA-4560-B2A8-26120D1BD9F9}"/>
                    </a:ext>
                  </a:extLst>
                </p:cNvPr>
                <p:cNvSpPr>
                  <a:spLocks noChangeArrowheads="1"/>
                </p:cNvSpPr>
                <p:nvPr/>
              </p:nvSpPr>
              <p:spPr bwMode="auto">
                <a:xfrm>
                  <a:off x="3300413" y="4200525"/>
                  <a:ext cx="47625" cy="73025"/>
                </a:xfrm>
                <a:custGeom>
                  <a:avLst/>
                  <a:gdLst>
                    <a:gd name="T0" fmla="*/ 102 w 134"/>
                    <a:gd name="T1" fmla="*/ 71 h 205"/>
                    <a:gd name="T2" fmla="*/ 133 w 134"/>
                    <a:gd name="T3" fmla="*/ 102 h 205"/>
                    <a:gd name="T4" fmla="*/ 102 w 134"/>
                    <a:gd name="T5" fmla="*/ 133 h 205"/>
                    <a:gd name="T6" fmla="*/ 37 w 134"/>
                    <a:gd name="T7" fmla="*/ 198 h 205"/>
                    <a:gd name="T8" fmla="*/ 17 w 134"/>
                    <a:gd name="T9" fmla="*/ 198 h 205"/>
                    <a:gd name="T10" fmla="*/ 6 w 134"/>
                    <a:gd name="T11" fmla="*/ 187 h 205"/>
                    <a:gd name="T12" fmla="*/ 6 w 134"/>
                    <a:gd name="T13" fmla="*/ 167 h 205"/>
                    <a:gd name="T14" fmla="*/ 71 w 134"/>
                    <a:gd name="T15" fmla="*/ 102 h 205"/>
                    <a:gd name="T16" fmla="*/ 6 w 134"/>
                    <a:gd name="T17" fmla="*/ 37 h 205"/>
                    <a:gd name="T18" fmla="*/ 6 w 134"/>
                    <a:gd name="T19" fmla="*/ 17 h 205"/>
                    <a:gd name="T20" fmla="*/ 17 w 134"/>
                    <a:gd name="T21" fmla="*/ 6 h 205"/>
                    <a:gd name="T22" fmla="*/ 37 w 134"/>
                    <a:gd name="T23" fmla="*/ 6 h 205"/>
                    <a:gd name="T24" fmla="*/ 102 w 134"/>
                    <a:gd name="T25" fmla="*/ 71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4" h="205">
                      <a:moveTo>
                        <a:pt x="102" y="71"/>
                      </a:moveTo>
                      <a:lnTo>
                        <a:pt x="133" y="102"/>
                      </a:lnTo>
                      <a:lnTo>
                        <a:pt x="102" y="133"/>
                      </a:lnTo>
                      <a:lnTo>
                        <a:pt x="37" y="198"/>
                      </a:lnTo>
                      <a:cubicBezTo>
                        <a:pt x="31" y="204"/>
                        <a:pt x="23" y="204"/>
                        <a:pt x="17" y="198"/>
                      </a:cubicBezTo>
                      <a:lnTo>
                        <a:pt x="6" y="187"/>
                      </a:lnTo>
                      <a:cubicBezTo>
                        <a:pt x="0" y="181"/>
                        <a:pt x="0" y="173"/>
                        <a:pt x="6" y="167"/>
                      </a:cubicBezTo>
                      <a:lnTo>
                        <a:pt x="71" y="102"/>
                      </a:lnTo>
                      <a:lnTo>
                        <a:pt x="6" y="37"/>
                      </a:lnTo>
                      <a:cubicBezTo>
                        <a:pt x="0" y="32"/>
                        <a:pt x="0" y="23"/>
                        <a:pt x="6" y="17"/>
                      </a:cubicBezTo>
                      <a:lnTo>
                        <a:pt x="17" y="6"/>
                      </a:lnTo>
                      <a:cubicBezTo>
                        <a:pt x="23" y="0"/>
                        <a:pt x="31" y="0"/>
                        <a:pt x="37" y="6"/>
                      </a:cubicBezTo>
                      <a:lnTo>
                        <a:pt x="102" y="71"/>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89" name="Freeform 5">
                  <a:extLst>
                    <a:ext uri="{FF2B5EF4-FFF2-40B4-BE49-F238E27FC236}">
                      <a16:creationId xmlns:a16="http://schemas.microsoft.com/office/drawing/2014/main" id="{AFADB9D4-3A20-4B2B-AACE-F2A9FDB0E408}"/>
                    </a:ext>
                  </a:extLst>
                </p:cNvPr>
                <p:cNvSpPr>
                  <a:spLocks noChangeArrowheads="1"/>
                </p:cNvSpPr>
                <p:nvPr/>
              </p:nvSpPr>
              <p:spPr bwMode="auto">
                <a:xfrm>
                  <a:off x="2851150" y="4198938"/>
                  <a:ext cx="47625" cy="73025"/>
                </a:xfrm>
                <a:custGeom>
                  <a:avLst/>
                  <a:gdLst>
                    <a:gd name="T0" fmla="*/ 127 w 133"/>
                    <a:gd name="T1" fmla="*/ 17 h 204"/>
                    <a:gd name="T2" fmla="*/ 127 w 133"/>
                    <a:gd name="T3" fmla="*/ 36 h 204"/>
                    <a:gd name="T4" fmla="*/ 62 w 133"/>
                    <a:gd name="T5" fmla="*/ 101 h 204"/>
                    <a:gd name="T6" fmla="*/ 127 w 133"/>
                    <a:gd name="T7" fmla="*/ 166 h 204"/>
                    <a:gd name="T8" fmla="*/ 127 w 133"/>
                    <a:gd name="T9" fmla="*/ 186 h 204"/>
                    <a:gd name="T10" fmla="*/ 115 w 133"/>
                    <a:gd name="T11" fmla="*/ 197 h 204"/>
                    <a:gd name="T12" fmla="*/ 96 w 133"/>
                    <a:gd name="T13" fmla="*/ 197 h 204"/>
                    <a:gd name="T14" fmla="*/ 31 w 133"/>
                    <a:gd name="T15" fmla="*/ 132 h 204"/>
                    <a:gd name="T16" fmla="*/ 0 w 133"/>
                    <a:gd name="T17" fmla="*/ 101 h 204"/>
                    <a:gd name="T18" fmla="*/ 31 w 133"/>
                    <a:gd name="T19" fmla="*/ 70 h 204"/>
                    <a:gd name="T20" fmla="*/ 96 w 133"/>
                    <a:gd name="T21" fmla="*/ 5 h 204"/>
                    <a:gd name="T22" fmla="*/ 115 w 133"/>
                    <a:gd name="T23" fmla="*/ 5 h 204"/>
                    <a:gd name="T24" fmla="*/ 127 w 133"/>
                    <a:gd name="T25" fmla="*/ 17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3" h="204">
                      <a:moveTo>
                        <a:pt x="127" y="17"/>
                      </a:moveTo>
                      <a:cubicBezTo>
                        <a:pt x="132" y="22"/>
                        <a:pt x="132" y="31"/>
                        <a:pt x="127" y="36"/>
                      </a:cubicBezTo>
                      <a:lnTo>
                        <a:pt x="62" y="101"/>
                      </a:lnTo>
                      <a:lnTo>
                        <a:pt x="127" y="166"/>
                      </a:lnTo>
                      <a:cubicBezTo>
                        <a:pt x="132" y="172"/>
                        <a:pt x="132" y="180"/>
                        <a:pt x="127" y="186"/>
                      </a:cubicBezTo>
                      <a:lnTo>
                        <a:pt x="115" y="197"/>
                      </a:lnTo>
                      <a:cubicBezTo>
                        <a:pt x="110" y="203"/>
                        <a:pt x="101" y="203"/>
                        <a:pt x="96" y="197"/>
                      </a:cubicBezTo>
                      <a:lnTo>
                        <a:pt x="31" y="132"/>
                      </a:lnTo>
                      <a:lnTo>
                        <a:pt x="0" y="101"/>
                      </a:lnTo>
                      <a:lnTo>
                        <a:pt x="31" y="70"/>
                      </a:lnTo>
                      <a:lnTo>
                        <a:pt x="96" y="5"/>
                      </a:lnTo>
                      <a:cubicBezTo>
                        <a:pt x="101" y="0"/>
                        <a:pt x="110" y="0"/>
                        <a:pt x="115" y="5"/>
                      </a:cubicBezTo>
                      <a:lnTo>
                        <a:pt x="127" y="17"/>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90" name="Freeform 6">
                  <a:extLst>
                    <a:ext uri="{FF2B5EF4-FFF2-40B4-BE49-F238E27FC236}">
                      <a16:creationId xmlns:a16="http://schemas.microsoft.com/office/drawing/2014/main" id="{3DB86710-0101-43E1-A961-C8C5FBD9F4BE}"/>
                    </a:ext>
                  </a:extLst>
                </p:cNvPr>
                <p:cNvSpPr>
                  <a:spLocks noChangeArrowheads="1"/>
                </p:cNvSpPr>
                <p:nvPr/>
              </p:nvSpPr>
              <p:spPr bwMode="auto">
                <a:xfrm>
                  <a:off x="2913063" y="4108450"/>
                  <a:ext cx="371475" cy="255588"/>
                </a:xfrm>
                <a:custGeom>
                  <a:avLst/>
                  <a:gdLst>
                    <a:gd name="T0" fmla="*/ 1033 w 1034"/>
                    <a:gd name="T1" fmla="*/ 29 h 710"/>
                    <a:gd name="T2" fmla="*/ 1005 w 1034"/>
                    <a:gd name="T3" fmla="*/ 709 h 710"/>
                    <a:gd name="T4" fmla="*/ 0 w 1034"/>
                    <a:gd name="T5" fmla="*/ 681 h 710"/>
                    <a:gd name="T6" fmla="*/ 28 w 1034"/>
                    <a:gd name="T7" fmla="*/ 0 h 710"/>
                    <a:gd name="T8" fmla="*/ 655 w 1034"/>
                    <a:gd name="T9" fmla="*/ 156 h 710"/>
                    <a:gd name="T10" fmla="*/ 705 w 1034"/>
                    <a:gd name="T11" fmla="*/ 206 h 710"/>
                    <a:gd name="T12" fmla="*/ 655 w 1034"/>
                    <a:gd name="T13" fmla="*/ 156 h 710"/>
                    <a:gd name="T14" fmla="*/ 570 w 1034"/>
                    <a:gd name="T15" fmla="*/ 102 h 710"/>
                    <a:gd name="T16" fmla="*/ 107 w 1034"/>
                    <a:gd name="T17" fmla="*/ 539 h 710"/>
                    <a:gd name="T18" fmla="*/ 257 w 1034"/>
                    <a:gd name="T19" fmla="*/ 466 h 710"/>
                    <a:gd name="T20" fmla="*/ 409 w 1034"/>
                    <a:gd name="T21" fmla="*/ 466 h 710"/>
                    <a:gd name="T22" fmla="*/ 570 w 1034"/>
                    <a:gd name="T23" fmla="*/ 551 h 710"/>
                    <a:gd name="T24" fmla="*/ 652 w 1034"/>
                    <a:gd name="T25" fmla="*/ 381 h 710"/>
                    <a:gd name="T26" fmla="*/ 705 w 1034"/>
                    <a:gd name="T27" fmla="*/ 331 h 710"/>
                    <a:gd name="T28" fmla="*/ 705 w 1034"/>
                    <a:gd name="T29" fmla="*/ 559 h 710"/>
                    <a:gd name="T30" fmla="*/ 652 w 1034"/>
                    <a:gd name="T31" fmla="*/ 508 h 710"/>
                    <a:gd name="T32" fmla="*/ 705 w 1034"/>
                    <a:gd name="T33" fmla="*/ 559 h 710"/>
                    <a:gd name="T34" fmla="*/ 926 w 1034"/>
                    <a:gd name="T35" fmla="*/ 480 h 710"/>
                    <a:gd name="T36" fmla="*/ 844 w 1034"/>
                    <a:gd name="T37" fmla="*/ 539 h 710"/>
                    <a:gd name="T38" fmla="*/ 790 w 1034"/>
                    <a:gd name="T39" fmla="*/ 508 h 710"/>
                    <a:gd name="T40" fmla="*/ 841 w 1034"/>
                    <a:gd name="T41" fmla="*/ 582 h 710"/>
                    <a:gd name="T42" fmla="*/ 801 w 1034"/>
                    <a:gd name="T43" fmla="*/ 317 h 710"/>
                    <a:gd name="T44" fmla="*/ 801 w 1034"/>
                    <a:gd name="T45" fmla="*/ 379 h 710"/>
                    <a:gd name="T46" fmla="*/ 813 w 1034"/>
                    <a:gd name="T47" fmla="*/ 407 h 710"/>
                    <a:gd name="T48" fmla="*/ 855 w 1034"/>
                    <a:gd name="T49" fmla="*/ 370 h 710"/>
                    <a:gd name="T50" fmla="*/ 897 w 1034"/>
                    <a:gd name="T51" fmla="*/ 407 h 710"/>
                    <a:gd name="T52" fmla="*/ 909 w 1034"/>
                    <a:gd name="T53" fmla="*/ 379 h 710"/>
                    <a:gd name="T54" fmla="*/ 909 w 1034"/>
                    <a:gd name="T55" fmla="*/ 317 h 710"/>
                    <a:gd name="T56" fmla="*/ 886 w 1034"/>
                    <a:gd name="T57" fmla="*/ 294 h 710"/>
                    <a:gd name="T58" fmla="*/ 824 w 1034"/>
                    <a:gd name="T59" fmla="*/ 294 h 710"/>
                    <a:gd name="T60" fmla="*/ 801 w 1034"/>
                    <a:gd name="T61" fmla="*/ 317 h 710"/>
                    <a:gd name="T62" fmla="*/ 926 w 1034"/>
                    <a:gd name="T63" fmla="*/ 127 h 710"/>
                    <a:gd name="T64" fmla="*/ 844 w 1034"/>
                    <a:gd name="T65" fmla="*/ 187 h 710"/>
                    <a:gd name="T66" fmla="*/ 790 w 1034"/>
                    <a:gd name="T67" fmla="*/ 156 h 710"/>
                    <a:gd name="T68" fmla="*/ 841 w 1034"/>
                    <a:gd name="T69" fmla="*/ 229 h 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34" h="710">
                      <a:moveTo>
                        <a:pt x="1005" y="0"/>
                      </a:moveTo>
                      <a:cubicBezTo>
                        <a:pt x="1022" y="0"/>
                        <a:pt x="1033" y="12"/>
                        <a:pt x="1033" y="29"/>
                      </a:cubicBezTo>
                      <a:lnTo>
                        <a:pt x="1033" y="681"/>
                      </a:lnTo>
                      <a:cubicBezTo>
                        <a:pt x="1033" y="695"/>
                        <a:pt x="1022" y="709"/>
                        <a:pt x="1005" y="709"/>
                      </a:cubicBezTo>
                      <a:lnTo>
                        <a:pt x="28" y="709"/>
                      </a:lnTo>
                      <a:cubicBezTo>
                        <a:pt x="14" y="709"/>
                        <a:pt x="0" y="698"/>
                        <a:pt x="0" y="681"/>
                      </a:cubicBezTo>
                      <a:lnTo>
                        <a:pt x="0" y="29"/>
                      </a:lnTo>
                      <a:cubicBezTo>
                        <a:pt x="0" y="15"/>
                        <a:pt x="11" y="0"/>
                        <a:pt x="28" y="0"/>
                      </a:cubicBezTo>
                      <a:lnTo>
                        <a:pt x="1005" y="0"/>
                      </a:lnTo>
                      <a:close/>
                      <a:moveTo>
                        <a:pt x="655" y="156"/>
                      </a:moveTo>
                      <a:lnTo>
                        <a:pt x="655" y="206"/>
                      </a:lnTo>
                      <a:lnTo>
                        <a:pt x="705" y="206"/>
                      </a:lnTo>
                      <a:lnTo>
                        <a:pt x="705" y="156"/>
                      </a:lnTo>
                      <a:lnTo>
                        <a:pt x="655" y="156"/>
                      </a:lnTo>
                      <a:close/>
                      <a:moveTo>
                        <a:pt x="570" y="551"/>
                      </a:moveTo>
                      <a:lnTo>
                        <a:pt x="570" y="102"/>
                      </a:lnTo>
                      <a:lnTo>
                        <a:pt x="107" y="102"/>
                      </a:lnTo>
                      <a:lnTo>
                        <a:pt x="107" y="539"/>
                      </a:lnTo>
                      <a:cubicBezTo>
                        <a:pt x="113" y="534"/>
                        <a:pt x="118" y="531"/>
                        <a:pt x="124" y="528"/>
                      </a:cubicBezTo>
                      <a:lnTo>
                        <a:pt x="257" y="466"/>
                      </a:lnTo>
                      <a:cubicBezTo>
                        <a:pt x="257" y="466"/>
                        <a:pt x="279" y="492"/>
                        <a:pt x="333" y="492"/>
                      </a:cubicBezTo>
                      <a:cubicBezTo>
                        <a:pt x="387" y="492"/>
                        <a:pt x="409" y="466"/>
                        <a:pt x="409" y="466"/>
                      </a:cubicBezTo>
                      <a:lnTo>
                        <a:pt x="542" y="528"/>
                      </a:lnTo>
                      <a:cubicBezTo>
                        <a:pt x="553" y="534"/>
                        <a:pt x="562" y="542"/>
                        <a:pt x="570" y="551"/>
                      </a:cubicBezTo>
                      <a:close/>
                      <a:moveTo>
                        <a:pt x="652" y="331"/>
                      </a:moveTo>
                      <a:lnTo>
                        <a:pt x="652" y="381"/>
                      </a:lnTo>
                      <a:lnTo>
                        <a:pt x="705" y="381"/>
                      </a:lnTo>
                      <a:lnTo>
                        <a:pt x="705" y="331"/>
                      </a:lnTo>
                      <a:lnTo>
                        <a:pt x="652" y="331"/>
                      </a:lnTo>
                      <a:close/>
                      <a:moveTo>
                        <a:pt x="705" y="559"/>
                      </a:moveTo>
                      <a:lnTo>
                        <a:pt x="705" y="508"/>
                      </a:lnTo>
                      <a:lnTo>
                        <a:pt x="652" y="508"/>
                      </a:lnTo>
                      <a:lnTo>
                        <a:pt x="652" y="559"/>
                      </a:lnTo>
                      <a:lnTo>
                        <a:pt x="705" y="559"/>
                      </a:lnTo>
                      <a:close/>
                      <a:moveTo>
                        <a:pt x="923" y="500"/>
                      </a:moveTo>
                      <a:cubicBezTo>
                        <a:pt x="931" y="494"/>
                        <a:pt x="931" y="486"/>
                        <a:pt x="926" y="480"/>
                      </a:cubicBezTo>
                      <a:cubicBezTo>
                        <a:pt x="917" y="475"/>
                        <a:pt x="909" y="475"/>
                        <a:pt x="903" y="480"/>
                      </a:cubicBezTo>
                      <a:lnTo>
                        <a:pt x="844" y="539"/>
                      </a:lnTo>
                      <a:lnTo>
                        <a:pt x="813" y="508"/>
                      </a:lnTo>
                      <a:cubicBezTo>
                        <a:pt x="804" y="503"/>
                        <a:pt x="796" y="503"/>
                        <a:pt x="790" y="508"/>
                      </a:cubicBezTo>
                      <a:cubicBezTo>
                        <a:pt x="784" y="517"/>
                        <a:pt x="784" y="525"/>
                        <a:pt x="790" y="531"/>
                      </a:cubicBezTo>
                      <a:lnTo>
                        <a:pt x="841" y="582"/>
                      </a:lnTo>
                      <a:lnTo>
                        <a:pt x="923" y="500"/>
                      </a:lnTo>
                      <a:close/>
                      <a:moveTo>
                        <a:pt x="801" y="317"/>
                      </a:moveTo>
                      <a:lnTo>
                        <a:pt x="832" y="348"/>
                      </a:lnTo>
                      <a:lnTo>
                        <a:pt x="801" y="379"/>
                      </a:lnTo>
                      <a:cubicBezTo>
                        <a:pt x="796" y="387"/>
                        <a:pt x="796" y="396"/>
                        <a:pt x="801" y="401"/>
                      </a:cubicBezTo>
                      <a:cubicBezTo>
                        <a:pt x="804" y="404"/>
                        <a:pt x="807" y="407"/>
                        <a:pt x="813" y="407"/>
                      </a:cubicBezTo>
                      <a:cubicBezTo>
                        <a:pt x="818" y="407"/>
                        <a:pt x="821" y="404"/>
                        <a:pt x="824" y="401"/>
                      </a:cubicBezTo>
                      <a:lnTo>
                        <a:pt x="855" y="370"/>
                      </a:lnTo>
                      <a:lnTo>
                        <a:pt x="886" y="401"/>
                      </a:lnTo>
                      <a:cubicBezTo>
                        <a:pt x="889" y="404"/>
                        <a:pt x="895" y="407"/>
                        <a:pt x="897" y="407"/>
                      </a:cubicBezTo>
                      <a:cubicBezTo>
                        <a:pt x="903" y="407"/>
                        <a:pt x="906" y="404"/>
                        <a:pt x="909" y="401"/>
                      </a:cubicBezTo>
                      <a:cubicBezTo>
                        <a:pt x="914" y="393"/>
                        <a:pt x="914" y="384"/>
                        <a:pt x="909" y="379"/>
                      </a:cubicBezTo>
                      <a:lnTo>
                        <a:pt x="878" y="348"/>
                      </a:lnTo>
                      <a:lnTo>
                        <a:pt x="909" y="317"/>
                      </a:lnTo>
                      <a:cubicBezTo>
                        <a:pt x="914" y="308"/>
                        <a:pt x="914" y="300"/>
                        <a:pt x="909" y="294"/>
                      </a:cubicBezTo>
                      <a:cubicBezTo>
                        <a:pt x="900" y="288"/>
                        <a:pt x="892" y="288"/>
                        <a:pt x="886" y="294"/>
                      </a:cubicBezTo>
                      <a:lnTo>
                        <a:pt x="855" y="325"/>
                      </a:lnTo>
                      <a:lnTo>
                        <a:pt x="824" y="294"/>
                      </a:lnTo>
                      <a:cubicBezTo>
                        <a:pt x="815" y="288"/>
                        <a:pt x="807" y="288"/>
                        <a:pt x="801" y="294"/>
                      </a:cubicBezTo>
                      <a:cubicBezTo>
                        <a:pt x="796" y="302"/>
                        <a:pt x="796" y="311"/>
                        <a:pt x="801" y="317"/>
                      </a:cubicBezTo>
                      <a:close/>
                      <a:moveTo>
                        <a:pt x="923" y="147"/>
                      </a:moveTo>
                      <a:cubicBezTo>
                        <a:pt x="931" y="142"/>
                        <a:pt x="931" y="130"/>
                        <a:pt x="926" y="127"/>
                      </a:cubicBezTo>
                      <a:cubicBezTo>
                        <a:pt x="917" y="122"/>
                        <a:pt x="909" y="122"/>
                        <a:pt x="903" y="127"/>
                      </a:cubicBezTo>
                      <a:lnTo>
                        <a:pt x="844" y="187"/>
                      </a:lnTo>
                      <a:lnTo>
                        <a:pt x="813" y="156"/>
                      </a:lnTo>
                      <a:cubicBezTo>
                        <a:pt x="804" y="150"/>
                        <a:pt x="796" y="150"/>
                        <a:pt x="790" y="156"/>
                      </a:cubicBezTo>
                      <a:cubicBezTo>
                        <a:pt x="784" y="164"/>
                        <a:pt x="784" y="173"/>
                        <a:pt x="790" y="178"/>
                      </a:cubicBezTo>
                      <a:lnTo>
                        <a:pt x="841" y="229"/>
                      </a:lnTo>
                      <a:lnTo>
                        <a:pt x="923" y="147"/>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91" name="Freeform 7">
                  <a:extLst>
                    <a:ext uri="{FF2B5EF4-FFF2-40B4-BE49-F238E27FC236}">
                      <a16:creationId xmlns:a16="http://schemas.microsoft.com/office/drawing/2014/main" id="{6249229E-6251-4926-86F1-305E8900C85E}"/>
                    </a:ext>
                  </a:extLst>
                </p:cNvPr>
                <p:cNvSpPr>
                  <a:spLocks noChangeArrowheads="1"/>
                </p:cNvSpPr>
                <p:nvPr/>
              </p:nvSpPr>
              <p:spPr bwMode="auto">
                <a:xfrm>
                  <a:off x="2997200" y="4162425"/>
                  <a:ext cx="73025" cy="106363"/>
                </a:xfrm>
                <a:custGeom>
                  <a:avLst/>
                  <a:gdLst>
                    <a:gd name="T0" fmla="*/ 0 w 205"/>
                    <a:gd name="T1" fmla="*/ 172 h 297"/>
                    <a:gd name="T2" fmla="*/ 9 w 205"/>
                    <a:gd name="T3" fmla="*/ 155 h 297"/>
                    <a:gd name="T4" fmla="*/ 3 w 205"/>
                    <a:gd name="T5" fmla="*/ 102 h 297"/>
                    <a:gd name="T6" fmla="*/ 3 w 205"/>
                    <a:gd name="T7" fmla="*/ 90 h 297"/>
                    <a:gd name="T8" fmla="*/ 108 w 205"/>
                    <a:gd name="T9" fmla="*/ 0 h 297"/>
                    <a:gd name="T10" fmla="*/ 122 w 205"/>
                    <a:gd name="T11" fmla="*/ 20 h 297"/>
                    <a:gd name="T12" fmla="*/ 198 w 205"/>
                    <a:gd name="T13" fmla="*/ 96 h 297"/>
                    <a:gd name="T14" fmla="*/ 192 w 205"/>
                    <a:gd name="T15" fmla="*/ 152 h 297"/>
                    <a:gd name="T16" fmla="*/ 204 w 205"/>
                    <a:gd name="T17" fmla="*/ 172 h 297"/>
                    <a:gd name="T18" fmla="*/ 198 w 205"/>
                    <a:gd name="T19" fmla="*/ 203 h 297"/>
                    <a:gd name="T20" fmla="*/ 178 w 205"/>
                    <a:gd name="T21" fmla="*/ 220 h 297"/>
                    <a:gd name="T22" fmla="*/ 178 w 205"/>
                    <a:gd name="T23" fmla="*/ 220 h 297"/>
                    <a:gd name="T24" fmla="*/ 102 w 205"/>
                    <a:gd name="T25" fmla="*/ 296 h 297"/>
                    <a:gd name="T26" fmla="*/ 102 w 205"/>
                    <a:gd name="T27" fmla="*/ 296 h 297"/>
                    <a:gd name="T28" fmla="*/ 102 w 205"/>
                    <a:gd name="T29" fmla="*/ 296 h 297"/>
                    <a:gd name="T30" fmla="*/ 102 w 205"/>
                    <a:gd name="T31" fmla="*/ 296 h 297"/>
                    <a:gd name="T32" fmla="*/ 102 w 205"/>
                    <a:gd name="T33" fmla="*/ 296 h 297"/>
                    <a:gd name="T34" fmla="*/ 102 w 205"/>
                    <a:gd name="T35" fmla="*/ 296 h 297"/>
                    <a:gd name="T36" fmla="*/ 102 w 205"/>
                    <a:gd name="T37" fmla="*/ 296 h 297"/>
                    <a:gd name="T38" fmla="*/ 102 w 205"/>
                    <a:gd name="T39" fmla="*/ 296 h 297"/>
                    <a:gd name="T40" fmla="*/ 102 w 205"/>
                    <a:gd name="T41" fmla="*/ 296 h 297"/>
                    <a:gd name="T42" fmla="*/ 102 w 205"/>
                    <a:gd name="T43" fmla="*/ 296 h 297"/>
                    <a:gd name="T44" fmla="*/ 102 w 205"/>
                    <a:gd name="T45" fmla="*/ 296 h 297"/>
                    <a:gd name="T46" fmla="*/ 26 w 205"/>
                    <a:gd name="T47" fmla="*/ 220 h 297"/>
                    <a:gd name="T48" fmla="*/ 26 w 205"/>
                    <a:gd name="T49" fmla="*/ 220 h 297"/>
                    <a:gd name="T50" fmla="*/ 6 w 205"/>
                    <a:gd name="T51" fmla="*/ 203 h 297"/>
                    <a:gd name="T52" fmla="*/ 0 w 205"/>
                    <a:gd name="T53" fmla="*/ 172 h 2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05" h="297">
                      <a:moveTo>
                        <a:pt x="0" y="172"/>
                      </a:moveTo>
                      <a:cubicBezTo>
                        <a:pt x="0" y="164"/>
                        <a:pt x="3" y="155"/>
                        <a:pt x="9" y="155"/>
                      </a:cubicBezTo>
                      <a:cubicBezTo>
                        <a:pt x="6" y="144"/>
                        <a:pt x="3" y="121"/>
                        <a:pt x="3" y="102"/>
                      </a:cubicBezTo>
                      <a:lnTo>
                        <a:pt x="3" y="90"/>
                      </a:lnTo>
                      <a:cubicBezTo>
                        <a:pt x="3" y="90"/>
                        <a:pt x="3" y="6"/>
                        <a:pt x="108" y="0"/>
                      </a:cubicBezTo>
                      <a:lnTo>
                        <a:pt x="122" y="20"/>
                      </a:lnTo>
                      <a:cubicBezTo>
                        <a:pt x="164" y="23"/>
                        <a:pt x="198" y="59"/>
                        <a:pt x="198" y="96"/>
                      </a:cubicBezTo>
                      <a:cubicBezTo>
                        <a:pt x="198" y="116"/>
                        <a:pt x="195" y="141"/>
                        <a:pt x="192" y="152"/>
                      </a:cubicBezTo>
                      <a:cubicBezTo>
                        <a:pt x="201" y="155"/>
                        <a:pt x="204" y="164"/>
                        <a:pt x="204" y="172"/>
                      </a:cubicBezTo>
                      <a:lnTo>
                        <a:pt x="198" y="203"/>
                      </a:lnTo>
                      <a:cubicBezTo>
                        <a:pt x="195" y="212"/>
                        <a:pt x="189" y="220"/>
                        <a:pt x="178" y="220"/>
                      </a:cubicBezTo>
                      <a:lnTo>
                        <a:pt x="178" y="220"/>
                      </a:lnTo>
                      <a:cubicBezTo>
                        <a:pt x="167" y="294"/>
                        <a:pt x="110" y="296"/>
                        <a:pt x="102" y="296"/>
                      </a:cubicBezTo>
                      <a:lnTo>
                        <a:pt x="102" y="296"/>
                      </a:lnTo>
                      <a:lnTo>
                        <a:pt x="102" y="296"/>
                      </a:lnTo>
                      <a:lnTo>
                        <a:pt x="102" y="296"/>
                      </a:lnTo>
                      <a:lnTo>
                        <a:pt x="102" y="296"/>
                      </a:lnTo>
                      <a:lnTo>
                        <a:pt x="102" y="296"/>
                      </a:lnTo>
                      <a:lnTo>
                        <a:pt x="102" y="296"/>
                      </a:lnTo>
                      <a:lnTo>
                        <a:pt x="102" y="296"/>
                      </a:lnTo>
                      <a:lnTo>
                        <a:pt x="102" y="296"/>
                      </a:lnTo>
                      <a:lnTo>
                        <a:pt x="102" y="296"/>
                      </a:lnTo>
                      <a:lnTo>
                        <a:pt x="102" y="296"/>
                      </a:lnTo>
                      <a:cubicBezTo>
                        <a:pt x="93" y="296"/>
                        <a:pt x="37" y="294"/>
                        <a:pt x="26" y="220"/>
                      </a:cubicBezTo>
                      <a:lnTo>
                        <a:pt x="26" y="220"/>
                      </a:lnTo>
                      <a:cubicBezTo>
                        <a:pt x="14" y="220"/>
                        <a:pt x="6" y="212"/>
                        <a:pt x="6" y="203"/>
                      </a:cubicBezTo>
                      <a:lnTo>
                        <a:pt x="0" y="172"/>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684" name="Rectangle 683">
                <a:extLst>
                  <a:ext uri="{FF2B5EF4-FFF2-40B4-BE49-F238E27FC236}">
                    <a16:creationId xmlns:a16="http://schemas.microsoft.com/office/drawing/2014/main" id="{3D513722-6892-4512-8B49-BC8D0B5DAF87}"/>
                  </a:ext>
                </a:extLst>
              </p:cNvPr>
              <p:cNvSpPr/>
              <p:nvPr/>
            </p:nvSpPr>
            <p:spPr>
              <a:xfrm>
                <a:off x="2451118" y="4158080"/>
                <a:ext cx="865570"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p>
            </p:txBody>
          </p:sp>
        </p:grpSp>
        <p:sp>
          <p:nvSpPr>
            <p:cNvPr id="682" name="Text Box 30">
              <a:extLst>
                <a:ext uri="{FF2B5EF4-FFF2-40B4-BE49-F238E27FC236}">
                  <a16:creationId xmlns:a16="http://schemas.microsoft.com/office/drawing/2014/main" id="{2DE96F39-D98D-4F60-9E07-1A340B0A0560}"/>
                </a:ext>
              </a:extLst>
            </p:cNvPr>
            <p:cNvSpPr txBox="1">
              <a:spLocks noChangeArrowheads="1"/>
            </p:cNvSpPr>
            <p:nvPr/>
          </p:nvSpPr>
          <p:spPr bwMode="auto">
            <a:xfrm>
              <a:off x="6609905" y="5889087"/>
              <a:ext cx="601072" cy="246221"/>
            </a:xfrm>
            <a:prstGeom prst="rect">
              <a:avLst/>
            </a:prstGeom>
            <a:solidFill>
              <a:schemeClr val="bg1"/>
            </a:solidFill>
            <a:ln w="9525">
              <a:noFill/>
              <a:miter lim="800000"/>
              <a:headEnd/>
              <a:tailEnd/>
            </a:ln>
          </p:spPr>
          <p:txBody>
            <a:bodyPr wrap="square" lIns="0" tIns="0" rIns="0" bIns="0" anchor="ctr">
              <a:spAutoFit/>
            </a:bodyPr>
            <a:lstStyle/>
            <a:p>
              <a:pPr algn="ctr">
                <a:buClr>
                  <a:srgbClr val="FD0000"/>
                </a:buClr>
              </a:pPr>
              <a:r>
                <a:rPr lang="en-US" sz="800" dirty="0">
                  <a:solidFill>
                    <a:schemeClr val="bg2">
                      <a:lumMod val="10000"/>
                    </a:schemeClr>
                  </a:solidFill>
                </a:rPr>
                <a:t>ID &amp; Access Management</a:t>
              </a:r>
            </a:p>
          </p:txBody>
        </p:sp>
      </p:grpSp>
      <p:grpSp>
        <p:nvGrpSpPr>
          <p:cNvPr id="692" name="Group 691">
            <a:extLst>
              <a:ext uri="{FF2B5EF4-FFF2-40B4-BE49-F238E27FC236}">
                <a16:creationId xmlns:a16="http://schemas.microsoft.com/office/drawing/2014/main" id="{60E0BCC4-1EEF-48E0-8237-24EB9D9C2B2F}"/>
              </a:ext>
            </a:extLst>
          </p:cNvPr>
          <p:cNvGrpSpPr/>
          <p:nvPr/>
        </p:nvGrpSpPr>
        <p:grpSpPr>
          <a:xfrm>
            <a:off x="10561807" y="2413666"/>
            <a:ext cx="495559" cy="600714"/>
            <a:chOff x="7283585" y="5496258"/>
            <a:chExt cx="495559" cy="600714"/>
          </a:xfrm>
        </p:grpSpPr>
        <p:grpSp>
          <p:nvGrpSpPr>
            <p:cNvPr id="693" name="Group 692">
              <a:extLst>
                <a:ext uri="{FF2B5EF4-FFF2-40B4-BE49-F238E27FC236}">
                  <a16:creationId xmlns:a16="http://schemas.microsoft.com/office/drawing/2014/main" id="{B3765322-241C-42EC-BD66-FF78C4B69650}"/>
                </a:ext>
              </a:extLst>
            </p:cNvPr>
            <p:cNvGrpSpPr/>
            <p:nvPr/>
          </p:nvGrpSpPr>
          <p:grpSpPr>
            <a:xfrm>
              <a:off x="7283585" y="5496258"/>
              <a:ext cx="495559" cy="543422"/>
              <a:chOff x="4149905" y="4158080"/>
              <a:chExt cx="639069" cy="695710"/>
            </a:xfrm>
          </p:grpSpPr>
          <p:grpSp>
            <p:nvGrpSpPr>
              <p:cNvPr id="695" name="Group 694">
                <a:extLst>
                  <a:ext uri="{FF2B5EF4-FFF2-40B4-BE49-F238E27FC236}">
                    <a16:creationId xmlns:a16="http://schemas.microsoft.com/office/drawing/2014/main" id="{3D52ACF7-025F-4ACD-AAC9-351542E2C95B}"/>
                  </a:ext>
                </a:extLst>
              </p:cNvPr>
              <p:cNvGrpSpPr/>
              <p:nvPr/>
            </p:nvGrpSpPr>
            <p:grpSpPr>
              <a:xfrm>
                <a:off x="4195359" y="4291017"/>
                <a:ext cx="548161" cy="429836"/>
                <a:chOff x="3944938" y="4110038"/>
                <a:chExt cx="360362" cy="282575"/>
              </a:xfrm>
              <a:solidFill>
                <a:srgbClr val="F80000"/>
              </a:solidFill>
            </p:grpSpPr>
            <p:sp>
              <p:nvSpPr>
                <p:cNvPr id="697" name="Freeform 8">
                  <a:extLst>
                    <a:ext uri="{FF2B5EF4-FFF2-40B4-BE49-F238E27FC236}">
                      <a16:creationId xmlns:a16="http://schemas.microsoft.com/office/drawing/2014/main" id="{1E6B4694-31A3-4806-A015-BD62DD4578A6}"/>
                    </a:ext>
                  </a:extLst>
                </p:cNvPr>
                <p:cNvSpPr>
                  <a:spLocks noChangeArrowheads="1"/>
                </p:cNvSpPr>
                <p:nvPr/>
              </p:nvSpPr>
              <p:spPr bwMode="auto">
                <a:xfrm>
                  <a:off x="3981450" y="4176713"/>
                  <a:ext cx="17463" cy="12700"/>
                </a:xfrm>
                <a:custGeom>
                  <a:avLst/>
                  <a:gdLst>
                    <a:gd name="T0" fmla="*/ 24 w 49"/>
                    <a:gd name="T1" fmla="*/ 36 h 37"/>
                    <a:gd name="T2" fmla="*/ 0 w 49"/>
                    <a:gd name="T3" fmla="*/ 36 h 37"/>
                    <a:gd name="T4" fmla="*/ 0 w 49"/>
                    <a:gd name="T5" fmla="*/ 0 h 37"/>
                    <a:gd name="T6" fmla="*/ 48 w 49"/>
                    <a:gd name="T7" fmla="*/ 0 h 37"/>
                    <a:gd name="T8" fmla="*/ 48 w 49"/>
                    <a:gd name="T9" fmla="*/ 36 h 37"/>
                    <a:gd name="T10" fmla="*/ 24 w 49"/>
                    <a:gd name="T11" fmla="*/ 36 h 37"/>
                  </a:gdLst>
                  <a:ahLst/>
                  <a:cxnLst>
                    <a:cxn ang="0">
                      <a:pos x="T0" y="T1"/>
                    </a:cxn>
                    <a:cxn ang="0">
                      <a:pos x="T2" y="T3"/>
                    </a:cxn>
                    <a:cxn ang="0">
                      <a:pos x="T4" y="T5"/>
                    </a:cxn>
                    <a:cxn ang="0">
                      <a:pos x="T6" y="T7"/>
                    </a:cxn>
                    <a:cxn ang="0">
                      <a:pos x="T8" y="T9"/>
                    </a:cxn>
                    <a:cxn ang="0">
                      <a:pos x="T10" y="T11"/>
                    </a:cxn>
                  </a:cxnLst>
                  <a:rect l="0" t="0" r="r" b="b"/>
                  <a:pathLst>
                    <a:path w="49" h="37">
                      <a:moveTo>
                        <a:pt x="24" y="36"/>
                      </a:moveTo>
                      <a:lnTo>
                        <a:pt x="0" y="36"/>
                      </a:lnTo>
                      <a:lnTo>
                        <a:pt x="0" y="0"/>
                      </a:lnTo>
                      <a:lnTo>
                        <a:pt x="48" y="0"/>
                      </a:lnTo>
                      <a:lnTo>
                        <a:pt x="48" y="36"/>
                      </a:lnTo>
                      <a:lnTo>
                        <a:pt x="24" y="36"/>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98" name="Freeform 9">
                  <a:extLst>
                    <a:ext uri="{FF2B5EF4-FFF2-40B4-BE49-F238E27FC236}">
                      <a16:creationId xmlns:a16="http://schemas.microsoft.com/office/drawing/2014/main" id="{D723BEE3-AE6A-4D9A-A743-82F5FE11BEAF}"/>
                    </a:ext>
                  </a:extLst>
                </p:cNvPr>
                <p:cNvSpPr>
                  <a:spLocks noChangeArrowheads="1"/>
                </p:cNvSpPr>
                <p:nvPr/>
              </p:nvSpPr>
              <p:spPr bwMode="auto">
                <a:xfrm>
                  <a:off x="4114800" y="4176713"/>
                  <a:ext cx="134938" cy="12700"/>
                </a:xfrm>
                <a:custGeom>
                  <a:avLst/>
                  <a:gdLst>
                    <a:gd name="T0" fmla="*/ 188 w 377"/>
                    <a:gd name="T1" fmla="*/ 36 h 37"/>
                    <a:gd name="T2" fmla="*/ 0 w 377"/>
                    <a:gd name="T3" fmla="*/ 36 h 37"/>
                    <a:gd name="T4" fmla="*/ 0 w 377"/>
                    <a:gd name="T5" fmla="*/ 0 h 37"/>
                    <a:gd name="T6" fmla="*/ 376 w 377"/>
                    <a:gd name="T7" fmla="*/ 0 h 37"/>
                    <a:gd name="T8" fmla="*/ 376 w 377"/>
                    <a:gd name="T9" fmla="*/ 36 h 37"/>
                    <a:gd name="T10" fmla="*/ 188 w 377"/>
                    <a:gd name="T11" fmla="*/ 36 h 37"/>
                  </a:gdLst>
                  <a:ahLst/>
                  <a:cxnLst>
                    <a:cxn ang="0">
                      <a:pos x="T0" y="T1"/>
                    </a:cxn>
                    <a:cxn ang="0">
                      <a:pos x="T2" y="T3"/>
                    </a:cxn>
                    <a:cxn ang="0">
                      <a:pos x="T4" y="T5"/>
                    </a:cxn>
                    <a:cxn ang="0">
                      <a:pos x="T6" y="T7"/>
                    </a:cxn>
                    <a:cxn ang="0">
                      <a:pos x="T8" y="T9"/>
                    </a:cxn>
                    <a:cxn ang="0">
                      <a:pos x="T10" y="T11"/>
                    </a:cxn>
                  </a:cxnLst>
                  <a:rect l="0" t="0" r="r" b="b"/>
                  <a:pathLst>
                    <a:path w="377" h="37">
                      <a:moveTo>
                        <a:pt x="188" y="36"/>
                      </a:moveTo>
                      <a:lnTo>
                        <a:pt x="0" y="36"/>
                      </a:lnTo>
                      <a:lnTo>
                        <a:pt x="0" y="0"/>
                      </a:lnTo>
                      <a:lnTo>
                        <a:pt x="376" y="0"/>
                      </a:lnTo>
                      <a:lnTo>
                        <a:pt x="376" y="36"/>
                      </a:lnTo>
                      <a:lnTo>
                        <a:pt x="188" y="36"/>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99" name="Freeform 10">
                  <a:extLst>
                    <a:ext uri="{FF2B5EF4-FFF2-40B4-BE49-F238E27FC236}">
                      <a16:creationId xmlns:a16="http://schemas.microsoft.com/office/drawing/2014/main" id="{9199F7F7-5E11-46CD-93D5-CCCE9615F2A7}"/>
                    </a:ext>
                  </a:extLst>
                </p:cNvPr>
                <p:cNvSpPr>
                  <a:spLocks noChangeArrowheads="1"/>
                </p:cNvSpPr>
                <p:nvPr/>
              </p:nvSpPr>
              <p:spPr bwMode="auto">
                <a:xfrm>
                  <a:off x="4016375" y="4176713"/>
                  <a:ext cx="80963" cy="12700"/>
                </a:xfrm>
                <a:custGeom>
                  <a:avLst/>
                  <a:gdLst>
                    <a:gd name="T0" fmla="*/ 113 w 227"/>
                    <a:gd name="T1" fmla="*/ 36 h 37"/>
                    <a:gd name="T2" fmla="*/ 0 w 227"/>
                    <a:gd name="T3" fmla="*/ 36 h 37"/>
                    <a:gd name="T4" fmla="*/ 0 w 227"/>
                    <a:gd name="T5" fmla="*/ 0 h 37"/>
                    <a:gd name="T6" fmla="*/ 226 w 227"/>
                    <a:gd name="T7" fmla="*/ 0 h 37"/>
                    <a:gd name="T8" fmla="*/ 226 w 227"/>
                    <a:gd name="T9" fmla="*/ 36 h 37"/>
                    <a:gd name="T10" fmla="*/ 113 w 227"/>
                    <a:gd name="T11" fmla="*/ 36 h 37"/>
                  </a:gdLst>
                  <a:ahLst/>
                  <a:cxnLst>
                    <a:cxn ang="0">
                      <a:pos x="T0" y="T1"/>
                    </a:cxn>
                    <a:cxn ang="0">
                      <a:pos x="T2" y="T3"/>
                    </a:cxn>
                    <a:cxn ang="0">
                      <a:pos x="T4" y="T5"/>
                    </a:cxn>
                    <a:cxn ang="0">
                      <a:pos x="T6" y="T7"/>
                    </a:cxn>
                    <a:cxn ang="0">
                      <a:pos x="T8" y="T9"/>
                    </a:cxn>
                    <a:cxn ang="0">
                      <a:pos x="T10" y="T11"/>
                    </a:cxn>
                  </a:cxnLst>
                  <a:rect l="0" t="0" r="r" b="b"/>
                  <a:pathLst>
                    <a:path w="227" h="37">
                      <a:moveTo>
                        <a:pt x="113" y="36"/>
                      </a:moveTo>
                      <a:lnTo>
                        <a:pt x="0" y="36"/>
                      </a:lnTo>
                      <a:lnTo>
                        <a:pt x="0" y="0"/>
                      </a:lnTo>
                      <a:lnTo>
                        <a:pt x="226" y="0"/>
                      </a:lnTo>
                      <a:lnTo>
                        <a:pt x="226" y="36"/>
                      </a:lnTo>
                      <a:lnTo>
                        <a:pt x="113" y="36"/>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00" name="Freeform 11">
                  <a:extLst>
                    <a:ext uri="{FF2B5EF4-FFF2-40B4-BE49-F238E27FC236}">
                      <a16:creationId xmlns:a16="http://schemas.microsoft.com/office/drawing/2014/main" id="{6146805D-3662-4030-BF75-BE9D5168F002}"/>
                    </a:ext>
                  </a:extLst>
                </p:cNvPr>
                <p:cNvSpPr>
                  <a:spLocks noChangeArrowheads="1"/>
                </p:cNvSpPr>
                <p:nvPr/>
              </p:nvSpPr>
              <p:spPr bwMode="auto">
                <a:xfrm>
                  <a:off x="3944938" y="4110038"/>
                  <a:ext cx="360362" cy="282575"/>
                </a:xfrm>
                <a:custGeom>
                  <a:avLst/>
                  <a:gdLst>
                    <a:gd name="T0" fmla="*/ 985 w 1003"/>
                    <a:gd name="T1" fmla="*/ 0 h 783"/>
                    <a:gd name="T2" fmla="*/ 1002 w 1003"/>
                    <a:gd name="T3" fmla="*/ 20 h 783"/>
                    <a:gd name="T4" fmla="*/ 1002 w 1003"/>
                    <a:gd name="T5" fmla="*/ 559 h 783"/>
                    <a:gd name="T6" fmla="*/ 965 w 1003"/>
                    <a:gd name="T7" fmla="*/ 559 h 783"/>
                    <a:gd name="T8" fmla="*/ 965 w 1003"/>
                    <a:gd name="T9" fmla="*/ 133 h 783"/>
                    <a:gd name="T10" fmla="*/ 37 w 1003"/>
                    <a:gd name="T11" fmla="*/ 133 h 783"/>
                    <a:gd name="T12" fmla="*/ 37 w 1003"/>
                    <a:gd name="T13" fmla="*/ 782 h 783"/>
                    <a:gd name="T14" fmla="*/ 0 w 1003"/>
                    <a:gd name="T15" fmla="*/ 782 h 783"/>
                    <a:gd name="T16" fmla="*/ 0 w 1003"/>
                    <a:gd name="T17" fmla="*/ 20 h 783"/>
                    <a:gd name="T18" fmla="*/ 20 w 1003"/>
                    <a:gd name="T19" fmla="*/ 0 h 783"/>
                    <a:gd name="T20" fmla="*/ 985 w 1003"/>
                    <a:gd name="T21" fmla="*/ 0 h 783"/>
                    <a:gd name="T22" fmla="*/ 93 w 1003"/>
                    <a:gd name="T23" fmla="*/ 93 h 783"/>
                    <a:gd name="T24" fmla="*/ 93 w 1003"/>
                    <a:gd name="T25" fmla="*/ 37 h 783"/>
                    <a:gd name="T26" fmla="*/ 37 w 1003"/>
                    <a:gd name="T27" fmla="*/ 37 h 783"/>
                    <a:gd name="T28" fmla="*/ 37 w 1003"/>
                    <a:gd name="T29" fmla="*/ 93 h 783"/>
                    <a:gd name="T30" fmla="*/ 93 w 1003"/>
                    <a:gd name="T31" fmla="*/ 93 h 7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03" h="783">
                      <a:moveTo>
                        <a:pt x="985" y="0"/>
                      </a:moveTo>
                      <a:cubicBezTo>
                        <a:pt x="994" y="0"/>
                        <a:pt x="1002" y="9"/>
                        <a:pt x="1002" y="20"/>
                      </a:cubicBezTo>
                      <a:lnTo>
                        <a:pt x="1002" y="559"/>
                      </a:lnTo>
                      <a:lnTo>
                        <a:pt x="965" y="559"/>
                      </a:lnTo>
                      <a:lnTo>
                        <a:pt x="965" y="133"/>
                      </a:lnTo>
                      <a:lnTo>
                        <a:pt x="37" y="133"/>
                      </a:lnTo>
                      <a:lnTo>
                        <a:pt x="37" y="782"/>
                      </a:lnTo>
                      <a:lnTo>
                        <a:pt x="0" y="782"/>
                      </a:lnTo>
                      <a:lnTo>
                        <a:pt x="0" y="20"/>
                      </a:lnTo>
                      <a:cubicBezTo>
                        <a:pt x="0" y="9"/>
                        <a:pt x="9" y="0"/>
                        <a:pt x="20" y="0"/>
                      </a:cubicBezTo>
                      <a:lnTo>
                        <a:pt x="985" y="0"/>
                      </a:lnTo>
                      <a:close/>
                      <a:moveTo>
                        <a:pt x="93" y="93"/>
                      </a:moveTo>
                      <a:lnTo>
                        <a:pt x="93" y="37"/>
                      </a:lnTo>
                      <a:lnTo>
                        <a:pt x="37" y="37"/>
                      </a:lnTo>
                      <a:lnTo>
                        <a:pt x="37" y="93"/>
                      </a:lnTo>
                      <a:lnTo>
                        <a:pt x="93" y="93"/>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01" name="Freeform 12">
                  <a:extLst>
                    <a:ext uri="{FF2B5EF4-FFF2-40B4-BE49-F238E27FC236}">
                      <a16:creationId xmlns:a16="http://schemas.microsoft.com/office/drawing/2014/main" id="{16111DD0-B002-4EF1-9927-24AC5CFB56B3}"/>
                    </a:ext>
                  </a:extLst>
                </p:cNvPr>
                <p:cNvSpPr>
                  <a:spLocks noChangeArrowheads="1"/>
                </p:cNvSpPr>
                <p:nvPr/>
              </p:nvSpPr>
              <p:spPr bwMode="auto">
                <a:xfrm>
                  <a:off x="3981450" y="4276725"/>
                  <a:ext cx="14288" cy="14288"/>
                </a:xfrm>
                <a:custGeom>
                  <a:avLst/>
                  <a:gdLst>
                    <a:gd name="T0" fmla="*/ 20 w 40"/>
                    <a:gd name="T1" fmla="*/ 37 h 38"/>
                    <a:gd name="T2" fmla="*/ 0 w 40"/>
                    <a:gd name="T3" fmla="*/ 37 h 38"/>
                    <a:gd name="T4" fmla="*/ 0 w 40"/>
                    <a:gd name="T5" fmla="*/ 0 h 38"/>
                    <a:gd name="T6" fmla="*/ 39 w 40"/>
                    <a:gd name="T7" fmla="*/ 0 h 38"/>
                    <a:gd name="T8" fmla="*/ 39 w 40"/>
                    <a:gd name="T9" fmla="*/ 37 h 38"/>
                    <a:gd name="T10" fmla="*/ 20 w 40"/>
                    <a:gd name="T11" fmla="*/ 37 h 38"/>
                  </a:gdLst>
                  <a:ahLst/>
                  <a:cxnLst>
                    <a:cxn ang="0">
                      <a:pos x="T0" y="T1"/>
                    </a:cxn>
                    <a:cxn ang="0">
                      <a:pos x="T2" y="T3"/>
                    </a:cxn>
                    <a:cxn ang="0">
                      <a:pos x="T4" y="T5"/>
                    </a:cxn>
                    <a:cxn ang="0">
                      <a:pos x="T6" y="T7"/>
                    </a:cxn>
                    <a:cxn ang="0">
                      <a:pos x="T8" y="T9"/>
                    </a:cxn>
                    <a:cxn ang="0">
                      <a:pos x="T10" y="T11"/>
                    </a:cxn>
                  </a:cxnLst>
                  <a:rect l="0" t="0" r="r" b="b"/>
                  <a:pathLst>
                    <a:path w="40" h="38">
                      <a:moveTo>
                        <a:pt x="20" y="37"/>
                      </a:moveTo>
                      <a:lnTo>
                        <a:pt x="0" y="37"/>
                      </a:lnTo>
                      <a:lnTo>
                        <a:pt x="0" y="0"/>
                      </a:lnTo>
                      <a:lnTo>
                        <a:pt x="39" y="0"/>
                      </a:lnTo>
                      <a:lnTo>
                        <a:pt x="39" y="37"/>
                      </a:lnTo>
                      <a:lnTo>
                        <a:pt x="20" y="37"/>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02" name="Freeform 13">
                  <a:extLst>
                    <a:ext uri="{FF2B5EF4-FFF2-40B4-BE49-F238E27FC236}">
                      <a16:creationId xmlns:a16="http://schemas.microsoft.com/office/drawing/2014/main" id="{1DDBE696-B549-4F26-87A4-7ACBC54F3500}"/>
                    </a:ext>
                  </a:extLst>
                </p:cNvPr>
                <p:cNvSpPr>
                  <a:spLocks noChangeArrowheads="1"/>
                </p:cNvSpPr>
                <p:nvPr/>
              </p:nvSpPr>
              <p:spPr bwMode="auto">
                <a:xfrm>
                  <a:off x="4011613" y="4276725"/>
                  <a:ext cx="14287" cy="14288"/>
                </a:xfrm>
                <a:custGeom>
                  <a:avLst/>
                  <a:gdLst>
                    <a:gd name="T0" fmla="*/ 19 w 40"/>
                    <a:gd name="T1" fmla="*/ 37 h 38"/>
                    <a:gd name="T2" fmla="*/ 0 w 40"/>
                    <a:gd name="T3" fmla="*/ 37 h 38"/>
                    <a:gd name="T4" fmla="*/ 0 w 40"/>
                    <a:gd name="T5" fmla="*/ 0 h 38"/>
                    <a:gd name="T6" fmla="*/ 39 w 40"/>
                    <a:gd name="T7" fmla="*/ 0 h 38"/>
                    <a:gd name="T8" fmla="*/ 39 w 40"/>
                    <a:gd name="T9" fmla="*/ 37 h 38"/>
                    <a:gd name="T10" fmla="*/ 19 w 40"/>
                    <a:gd name="T11" fmla="*/ 37 h 38"/>
                  </a:gdLst>
                  <a:ahLst/>
                  <a:cxnLst>
                    <a:cxn ang="0">
                      <a:pos x="T0" y="T1"/>
                    </a:cxn>
                    <a:cxn ang="0">
                      <a:pos x="T2" y="T3"/>
                    </a:cxn>
                    <a:cxn ang="0">
                      <a:pos x="T4" y="T5"/>
                    </a:cxn>
                    <a:cxn ang="0">
                      <a:pos x="T6" y="T7"/>
                    </a:cxn>
                    <a:cxn ang="0">
                      <a:pos x="T8" y="T9"/>
                    </a:cxn>
                    <a:cxn ang="0">
                      <a:pos x="T10" y="T11"/>
                    </a:cxn>
                  </a:cxnLst>
                  <a:rect l="0" t="0" r="r" b="b"/>
                  <a:pathLst>
                    <a:path w="40" h="38">
                      <a:moveTo>
                        <a:pt x="19" y="37"/>
                      </a:moveTo>
                      <a:lnTo>
                        <a:pt x="0" y="37"/>
                      </a:lnTo>
                      <a:lnTo>
                        <a:pt x="0" y="0"/>
                      </a:lnTo>
                      <a:lnTo>
                        <a:pt x="39" y="0"/>
                      </a:lnTo>
                      <a:lnTo>
                        <a:pt x="39" y="37"/>
                      </a:lnTo>
                      <a:lnTo>
                        <a:pt x="19" y="37"/>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03" name="Freeform 14">
                  <a:extLst>
                    <a:ext uri="{FF2B5EF4-FFF2-40B4-BE49-F238E27FC236}">
                      <a16:creationId xmlns:a16="http://schemas.microsoft.com/office/drawing/2014/main" id="{5173B0FA-3145-405D-9ED0-2169381AAB6B}"/>
                    </a:ext>
                  </a:extLst>
                </p:cNvPr>
                <p:cNvSpPr>
                  <a:spLocks noChangeArrowheads="1"/>
                </p:cNvSpPr>
                <p:nvPr/>
              </p:nvSpPr>
              <p:spPr bwMode="auto">
                <a:xfrm>
                  <a:off x="4041775" y="4276725"/>
                  <a:ext cx="14288" cy="14288"/>
                </a:xfrm>
                <a:custGeom>
                  <a:avLst/>
                  <a:gdLst>
                    <a:gd name="T0" fmla="*/ 20 w 41"/>
                    <a:gd name="T1" fmla="*/ 37 h 38"/>
                    <a:gd name="T2" fmla="*/ 0 w 41"/>
                    <a:gd name="T3" fmla="*/ 37 h 38"/>
                    <a:gd name="T4" fmla="*/ 0 w 41"/>
                    <a:gd name="T5" fmla="*/ 0 h 38"/>
                    <a:gd name="T6" fmla="*/ 40 w 41"/>
                    <a:gd name="T7" fmla="*/ 0 h 38"/>
                    <a:gd name="T8" fmla="*/ 40 w 41"/>
                    <a:gd name="T9" fmla="*/ 37 h 38"/>
                    <a:gd name="T10" fmla="*/ 20 w 41"/>
                    <a:gd name="T11" fmla="*/ 37 h 38"/>
                  </a:gdLst>
                  <a:ahLst/>
                  <a:cxnLst>
                    <a:cxn ang="0">
                      <a:pos x="T0" y="T1"/>
                    </a:cxn>
                    <a:cxn ang="0">
                      <a:pos x="T2" y="T3"/>
                    </a:cxn>
                    <a:cxn ang="0">
                      <a:pos x="T4" y="T5"/>
                    </a:cxn>
                    <a:cxn ang="0">
                      <a:pos x="T6" y="T7"/>
                    </a:cxn>
                    <a:cxn ang="0">
                      <a:pos x="T8" y="T9"/>
                    </a:cxn>
                    <a:cxn ang="0">
                      <a:pos x="T10" y="T11"/>
                    </a:cxn>
                  </a:cxnLst>
                  <a:rect l="0" t="0" r="r" b="b"/>
                  <a:pathLst>
                    <a:path w="41" h="38">
                      <a:moveTo>
                        <a:pt x="20" y="37"/>
                      </a:moveTo>
                      <a:lnTo>
                        <a:pt x="0" y="37"/>
                      </a:lnTo>
                      <a:lnTo>
                        <a:pt x="0" y="0"/>
                      </a:lnTo>
                      <a:lnTo>
                        <a:pt x="40" y="0"/>
                      </a:lnTo>
                      <a:lnTo>
                        <a:pt x="40" y="37"/>
                      </a:lnTo>
                      <a:lnTo>
                        <a:pt x="20" y="37"/>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04" name="Freeform 15">
                  <a:extLst>
                    <a:ext uri="{FF2B5EF4-FFF2-40B4-BE49-F238E27FC236}">
                      <a16:creationId xmlns:a16="http://schemas.microsoft.com/office/drawing/2014/main" id="{CF880F9C-6291-4575-9F46-E67E70A426BC}"/>
                    </a:ext>
                  </a:extLst>
                </p:cNvPr>
                <p:cNvSpPr>
                  <a:spLocks noChangeArrowheads="1"/>
                </p:cNvSpPr>
                <p:nvPr/>
              </p:nvSpPr>
              <p:spPr bwMode="auto">
                <a:xfrm>
                  <a:off x="4070350" y="4276725"/>
                  <a:ext cx="125413" cy="14288"/>
                </a:xfrm>
                <a:custGeom>
                  <a:avLst/>
                  <a:gdLst>
                    <a:gd name="T0" fmla="*/ 174 w 348"/>
                    <a:gd name="T1" fmla="*/ 37 h 38"/>
                    <a:gd name="T2" fmla="*/ 0 w 348"/>
                    <a:gd name="T3" fmla="*/ 37 h 38"/>
                    <a:gd name="T4" fmla="*/ 0 w 348"/>
                    <a:gd name="T5" fmla="*/ 0 h 38"/>
                    <a:gd name="T6" fmla="*/ 347 w 348"/>
                    <a:gd name="T7" fmla="*/ 0 h 38"/>
                    <a:gd name="T8" fmla="*/ 347 w 348"/>
                    <a:gd name="T9" fmla="*/ 37 h 38"/>
                    <a:gd name="T10" fmla="*/ 174 w 348"/>
                    <a:gd name="T11" fmla="*/ 37 h 38"/>
                  </a:gdLst>
                  <a:ahLst/>
                  <a:cxnLst>
                    <a:cxn ang="0">
                      <a:pos x="T0" y="T1"/>
                    </a:cxn>
                    <a:cxn ang="0">
                      <a:pos x="T2" y="T3"/>
                    </a:cxn>
                    <a:cxn ang="0">
                      <a:pos x="T4" y="T5"/>
                    </a:cxn>
                    <a:cxn ang="0">
                      <a:pos x="T6" y="T7"/>
                    </a:cxn>
                    <a:cxn ang="0">
                      <a:pos x="T8" y="T9"/>
                    </a:cxn>
                    <a:cxn ang="0">
                      <a:pos x="T10" y="T11"/>
                    </a:cxn>
                  </a:cxnLst>
                  <a:rect l="0" t="0" r="r" b="b"/>
                  <a:pathLst>
                    <a:path w="348" h="38">
                      <a:moveTo>
                        <a:pt x="174" y="37"/>
                      </a:moveTo>
                      <a:lnTo>
                        <a:pt x="0" y="37"/>
                      </a:lnTo>
                      <a:lnTo>
                        <a:pt x="0" y="0"/>
                      </a:lnTo>
                      <a:lnTo>
                        <a:pt x="347" y="0"/>
                      </a:lnTo>
                      <a:lnTo>
                        <a:pt x="347" y="37"/>
                      </a:lnTo>
                      <a:lnTo>
                        <a:pt x="174" y="37"/>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05" name="Freeform 16">
                  <a:extLst>
                    <a:ext uri="{FF2B5EF4-FFF2-40B4-BE49-F238E27FC236}">
                      <a16:creationId xmlns:a16="http://schemas.microsoft.com/office/drawing/2014/main" id="{523EEFAC-EF53-41D2-A6CF-B1C0F3A8F420}"/>
                    </a:ext>
                  </a:extLst>
                </p:cNvPr>
                <p:cNvSpPr>
                  <a:spLocks noChangeArrowheads="1"/>
                </p:cNvSpPr>
                <p:nvPr/>
              </p:nvSpPr>
              <p:spPr bwMode="auto">
                <a:xfrm>
                  <a:off x="3981450" y="4310063"/>
                  <a:ext cx="104775" cy="14287"/>
                </a:xfrm>
                <a:custGeom>
                  <a:avLst/>
                  <a:gdLst>
                    <a:gd name="T0" fmla="*/ 144 w 289"/>
                    <a:gd name="T1" fmla="*/ 37 h 38"/>
                    <a:gd name="T2" fmla="*/ 0 w 289"/>
                    <a:gd name="T3" fmla="*/ 37 h 38"/>
                    <a:gd name="T4" fmla="*/ 0 w 289"/>
                    <a:gd name="T5" fmla="*/ 0 h 38"/>
                    <a:gd name="T6" fmla="*/ 288 w 289"/>
                    <a:gd name="T7" fmla="*/ 0 h 38"/>
                    <a:gd name="T8" fmla="*/ 288 w 289"/>
                    <a:gd name="T9" fmla="*/ 37 h 38"/>
                    <a:gd name="T10" fmla="*/ 144 w 289"/>
                    <a:gd name="T11" fmla="*/ 37 h 38"/>
                  </a:gdLst>
                  <a:ahLst/>
                  <a:cxnLst>
                    <a:cxn ang="0">
                      <a:pos x="T0" y="T1"/>
                    </a:cxn>
                    <a:cxn ang="0">
                      <a:pos x="T2" y="T3"/>
                    </a:cxn>
                    <a:cxn ang="0">
                      <a:pos x="T4" y="T5"/>
                    </a:cxn>
                    <a:cxn ang="0">
                      <a:pos x="T6" y="T7"/>
                    </a:cxn>
                    <a:cxn ang="0">
                      <a:pos x="T8" y="T9"/>
                    </a:cxn>
                    <a:cxn ang="0">
                      <a:pos x="T10" y="T11"/>
                    </a:cxn>
                  </a:cxnLst>
                  <a:rect l="0" t="0" r="r" b="b"/>
                  <a:pathLst>
                    <a:path w="289" h="38">
                      <a:moveTo>
                        <a:pt x="144" y="37"/>
                      </a:moveTo>
                      <a:lnTo>
                        <a:pt x="0" y="37"/>
                      </a:lnTo>
                      <a:lnTo>
                        <a:pt x="0" y="0"/>
                      </a:lnTo>
                      <a:lnTo>
                        <a:pt x="288" y="0"/>
                      </a:lnTo>
                      <a:lnTo>
                        <a:pt x="288" y="37"/>
                      </a:lnTo>
                      <a:lnTo>
                        <a:pt x="144" y="37"/>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06" name="Freeform 17">
                  <a:extLst>
                    <a:ext uri="{FF2B5EF4-FFF2-40B4-BE49-F238E27FC236}">
                      <a16:creationId xmlns:a16="http://schemas.microsoft.com/office/drawing/2014/main" id="{3EC664B8-0048-4727-BDD9-EF77A3ACA986}"/>
                    </a:ext>
                  </a:extLst>
                </p:cNvPr>
                <p:cNvSpPr>
                  <a:spLocks noChangeArrowheads="1"/>
                </p:cNvSpPr>
                <p:nvPr/>
              </p:nvSpPr>
              <p:spPr bwMode="auto">
                <a:xfrm>
                  <a:off x="4098925" y="4310063"/>
                  <a:ext cx="17463" cy="14287"/>
                </a:xfrm>
                <a:custGeom>
                  <a:avLst/>
                  <a:gdLst>
                    <a:gd name="T0" fmla="*/ 23 w 47"/>
                    <a:gd name="T1" fmla="*/ 37 h 38"/>
                    <a:gd name="T2" fmla="*/ 0 w 47"/>
                    <a:gd name="T3" fmla="*/ 37 h 38"/>
                    <a:gd name="T4" fmla="*/ 0 w 47"/>
                    <a:gd name="T5" fmla="*/ 0 h 38"/>
                    <a:gd name="T6" fmla="*/ 46 w 47"/>
                    <a:gd name="T7" fmla="*/ 0 h 38"/>
                    <a:gd name="T8" fmla="*/ 46 w 47"/>
                    <a:gd name="T9" fmla="*/ 37 h 38"/>
                    <a:gd name="T10" fmla="*/ 23 w 47"/>
                    <a:gd name="T11" fmla="*/ 37 h 38"/>
                  </a:gdLst>
                  <a:ahLst/>
                  <a:cxnLst>
                    <a:cxn ang="0">
                      <a:pos x="T0" y="T1"/>
                    </a:cxn>
                    <a:cxn ang="0">
                      <a:pos x="T2" y="T3"/>
                    </a:cxn>
                    <a:cxn ang="0">
                      <a:pos x="T4" y="T5"/>
                    </a:cxn>
                    <a:cxn ang="0">
                      <a:pos x="T6" y="T7"/>
                    </a:cxn>
                    <a:cxn ang="0">
                      <a:pos x="T8" y="T9"/>
                    </a:cxn>
                    <a:cxn ang="0">
                      <a:pos x="T10" y="T11"/>
                    </a:cxn>
                  </a:cxnLst>
                  <a:rect l="0" t="0" r="r" b="b"/>
                  <a:pathLst>
                    <a:path w="47" h="38">
                      <a:moveTo>
                        <a:pt x="23" y="37"/>
                      </a:moveTo>
                      <a:lnTo>
                        <a:pt x="0" y="37"/>
                      </a:lnTo>
                      <a:lnTo>
                        <a:pt x="0" y="0"/>
                      </a:lnTo>
                      <a:lnTo>
                        <a:pt x="46" y="0"/>
                      </a:lnTo>
                      <a:lnTo>
                        <a:pt x="46" y="37"/>
                      </a:lnTo>
                      <a:lnTo>
                        <a:pt x="23" y="37"/>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07" name="Freeform 18">
                  <a:extLst>
                    <a:ext uri="{FF2B5EF4-FFF2-40B4-BE49-F238E27FC236}">
                      <a16:creationId xmlns:a16="http://schemas.microsoft.com/office/drawing/2014/main" id="{770F6FE2-BECF-422D-826C-24CB71CFF373}"/>
                    </a:ext>
                  </a:extLst>
                </p:cNvPr>
                <p:cNvSpPr>
                  <a:spLocks noChangeArrowheads="1"/>
                </p:cNvSpPr>
                <p:nvPr/>
              </p:nvSpPr>
              <p:spPr bwMode="auto">
                <a:xfrm>
                  <a:off x="3981450" y="4343400"/>
                  <a:ext cx="69850" cy="14288"/>
                </a:xfrm>
                <a:custGeom>
                  <a:avLst/>
                  <a:gdLst>
                    <a:gd name="T0" fmla="*/ 96 w 193"/>
                    <a:gd name="T1" fmla="*/ 37 h 38"/>
                    <a:gd name="T2" fmla="*/ 0 w 193"/>
                    <a:gd name="T3" fmla="*/ 37 h 38"/>
                    <a:gd name="T4" fmla="*/ 0 w 193"/>
                    <a:gd name="T5" fmla="*/ 0 h 38"/>
                    <a:gd name="T6" fmla="*/ 192 w 193"/>
                    <a:gd name="T7" fmla="*/ 0 h 38"/>
                    <a:gd name="T8" fmla="*/ 192 w 193"/>
                    <a:gd name="T9" fmla="*/ 37 h 38"/>
                    <a:gd name="T10" fmla="*/ 96 w 193"/>
                    <a:gd name="T11" fmla="*/ 37 h 38"/>
                  </a:gdLst>
                  <a:ahLst/>
                  <a:cxnLst>
                    <a:cxn ang="0">
                      <a:pos x="T0" y="T1"/>
                    </a:cxn>
                    <a:cxn ang="0">
                      <a:pos x="T2" y="T3"/>
                    </a:cxn>
                    <a:cxn ang="0">
                      <a:pos x="T4" y="T5"/>
                    </a:cxn>
                    <a:cxn ang="0">
                      <a:pos x="T6" y="T7"/>
                    </a:cxn>
                    <a:cxn ang="0">
                      <a:pos x="T8" y="T9"/>
                    </a:cxn>
                    <a:cxn ang="0">
                      <a:pos x="T10" y="T11"/>
                    </a:cxn>
                  </a:cxnLst>
                  <a:rect l="0" t="0" r="r" b="b"/>
                  <a:pathLst>
                    <a:path w="193" h="38">
                      <a:moveTo>
                        <a:pt x="96" y="37"/>
                      </a:moveTo>
                      <a:lnTo>
                        <a:pt x="0" y="37"/>
                      </a:lnTo>
                      <a:lnTo>
                        <a:pt x="0" y="0"/>
                      </a:lnTo>
                      <a:lnTo>
                        <a:pt x="192" y="0"/>
                      </a:lnTo>
                      <a:lnTo>
                        <a:pt x="192" y="37"/>
                      </a:lnTo>
                      <a:lnTo>
                        <a:pt x="96" y="37"/>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08" name="Freeform 19">
                  <a:extLst>
                    <a:ext uri="{FF2B5EF4-FFF2-40B4-BE49-F238E27FC236}">
                      <a16:creationId xmlns:a16="http://schemas.microsoft.com/office/drawing/2014/main" id="{0DC7E3A3-C041-4A22-B2C1-07110F1C4255}"/>
                    </a:ext>
                  </a:extLst>
                </p:cNvPr>
                <p:cNvSpPr>
                  <a:spLocks noChangeArrowheads="1"/>
                </p:cNvSpPr>
                <p:nvPr/>
              </p:nvSpPr>
              <p:spPr bwMode="auto">
                <a:xfrm>
                  <a:off x="4062413" y="4343400"/>
                  <a:ext cx="69850" cy="14288"/>
                </a:xfrm>
                <a:custGeom>
                  <a:avLst/>
                  <a:gdLst>
                    <a:gd name="T0" fmla="*/ 96 w 193"/>
                    <a:gd name="T1" fmla="*/ 37 h 38"/>
                    <a:gd name="T2" fmla="*/ 0 w 193"/>
                    <a:gd name="T3" fmla="*/ 37 h 38"/>
                    <a:gd name="T4" fmla="*/ 0 w 193"/>
                    <a:gd name="T5" fmla="*/ 0 h 38"/>
                    <a:gd name="T6" fmla="*/ 192 w 193"/>
                    <a:gd name="T7" fmla="*/ 0 h 38"/>
                    <a:gd name="T8" fmla="*/ 192 w 193"/>
                    <a:gd name="T9" fmla="*/ 37 h 38"/>
                    <a:gd name="T10" fmla="*/ 96 w 193"/>
                    <a:gd name="T11" fmla="*/ 37 h 38"/>
                  </a:gdLst>
                  <a:ahLst/>
                  <a:cxnLst>
                    <a:cxn ang="0">
                      <a:pos x="T0" y="T1"/>
                    </a:cxn>
                    <a:cxn ang="0">
                      <a:pos x="T2" y="T3"/>
                    </a:cxn>
                    <a:cxn ang="0">
                      <a:pos x="T4" y="T5"/>
                    </a:cxn>
                    <a:cxn ang="0">
                      <a:pos x="T6" y="T7"/>
                    </a:cxn>
                    <a:cxn ang="0">
                      <a:pos x="T8" y="T9"/>
                    </a:cxn>
                    <a:cxn ang="0">
                      <a:pos x="T10" y="T11"/>
                    </a:cxn>
                  </a:cxnLst>
                  <a:rect l="0" t="0" r="r" b="b"/>
                  <a:pathLst>
                    <a:path w="193" h="38">
                      <a:moveTo>
                        <a:pt x="96" y="37"/>
                      </a:moveTo>
                      <a:lnTo>
                        <a:pt x="0" y="37"/>
                      </a:lnTo>
                      <a:lnTo>
                        <a:pt x="0" y="0"/>
                      </a:lnTo>
                      <a:lnTo>
                        <a:pt x="192" y="0"/>
                      </a:lnTo>
                      <a:lnTo>
                        <a:pt x="192" y="37"/>
                      </a:lnTo>
                      <a:lnTo>
                        <a:pt x="96" y="37"/>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09" name="Freeform 20">
                  <a:extLst>
                    <a:ext uri="{FF2B5EF4-FFF2-40B4-BE49-F238E27FC236}">
                      <a16:creationId xmlns:a16="http://schemas.microsoft.com/office/drawing/2014/main" id="{62CFAB78-CBA1-488F-97ED-82927620A4A3}"/>
                    </a:ext>
                  </a:extLst>
                </p:cNvPr>
                <p:cNvSpPr>
                  <a:spLocks noChangeArrowheads="1"/>
                </p:cNvSpPr>
                <p:nvPr/>
              </p:nvSpPr>
              <p:spPr bwMode="auto">
                <a:xfrm>
                  <a:off x="4141788" y="4343400"/>
                  <a:ext cx="15875" cy="14288"/>
                </a:xfrm>
                <a:custGeom>
                  <a:avLst/>
                  <a:gdLst>
                    <a:gd name="T0" fmla="*/ 22 w 46"/>
                    <a:gd name="T1" fmla="*/ 37 h 38"/>
                    <a:gd name="T2" fmla="*/ 0 w 46"/>
                    <a:gd name="T3" fmla="*/ 37 h 38"/>
                    <a:gd name="T4" fmla="*/ 0 w 46"/>
                    <a:gd name="T5" fmla="*/ 0 h 38"/>
                    <a:gd name="T6" fmla="*/ 45 w 46"/>
                    <a:gd name="T7" fmla="*/ 0 h 38"/>
                    <a:gd name="T8" fmla="*/ 45 w 46"/>
                    <a:gd name="T9" fmla="*/ 37 h 38"/>
                    <a:gd name="T10" fmla="*/ 22 w 46"/>
                    <a:gd name="T11" fmla="*/ 37 h 38"/>
                  </a:gdLst>
                  <a:ahLst/>
                  <a:cxnLst>
                    <a:cxn ang="0">
                      <a:pos x="T0" y="T1"/>
                    </a:cxn>
                    <a:cxn ang="0">
                      <a:pos x="T2" y="T3"/>
                    </a:cxn>
                    <a:cxn ang="0">
                      <a:pos x="T4" y="T5"/>
                    </a:cxn>
                    <a:cxn ang="0">
                      <a:pos x="T6" y="T7"/>
                    </a:cxn>
                    <a:cxn ang="0">
                      <a:pos x="T8" y="T9"/>
                    </a:cxn>
                    <a:cxn ang="0">
                      <a:pos x="T10" y="T11"/>
                    </a:cxn>
                  </a:cxnLst>
                  <a:rect l="0" t="0" r="r" b="b"/>
                  <a:pathLst>
                    <a:path w="46" h="38">
                      <a:moveTo>
                        <a:pt x="22" y="37"/>
                      </a:moveTo>
                      <a:lnTo>
                        <a:pt x="0" y="37"/>
                      </a:lnTo>
                      <a:lnTo>
                        <a:pt x="0" y="0"/>
                      </a:lnTo>
                      <a:lnTo>
                        <a:pt x="45" y="0"/>
                      </a:lnTo>
                      <a:lnTo>
                        <a:pt x="45" y="37"/>
                      </a:lnTo>
                      <a:lnTo>
                        <a:pt x="22" y="37"/>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10" name="Freeform 21">
                  <a:extLst>
                    <a:ext uri="{FF2B5EF4-FFF2-40B4-BE49-F238E27FC236}">
                      <a16:creationId xmlns:a16="http://schemas.microsoft.com/office/drawing/2014/main" id="{62B27053-983E-4D7C-8B47-47EF99D0C371}"/>
                    </a:ext>
                  </a:extLst>
                </p:cNvPr>
                <p:cNvSpPr>
                  <a:spLocks noChangeArrowheads="1"/>
                </p:cNvSpPr>
                <p:nvPr/>
              </p:nvSpPr>
              <p:spPr bwMode="auto">
                <a:xfrm>
                  <a:off x="3981450" y="4243388"/>
                  <a:ext cx="74613" cy="14287"/>
                </a:xfrm>
                <a:custGeom>
                  <a:avLst/>
                  <a:gdLst>
                    <a:gd name="T0" fmla="*/ 103 w 207"/>
                    <a:gd name="T1" fmla="*/ 37 h 38"/>
                    <a:gd name="T2" fmla="*/ 0 w 207"/>
                    <a:gd name="T3" fmla="*/ 37 h 38"/>
                    <a:gd name="T4" fmla="*/ 0 w 207"/>
                    <a:gd name="T5" fmla="*/ 0 h 38"/>
                    <a:gd name="T6" fmla="*/ 206 w 207"/>
                    <a:gd name="T7" fmla="*/ 0 h 38"/>
                    <a:gd name="T8" fmla="*/ 206 w 207"/>
                    <a:gd name="T9" fmla="*/ 37 h 38"/>
                    <a:gd name="T10" fmla="*/ 103 w 207"/>
                    <a:gd name="T11" fmla="*/ 37 h 38"/>
                  </a:gdLst>
                  <a:ahLst/>
                  <a:cxnLst>
                    <a:cxn ang="0">
                      <a:pos x="T0" y="T1"/>
                    </a:cxn>
                    <a:cxn ang="0">
                      <a:pos x="T2" y="T3"/>
                    </a:cxn>
                    <a:cxn ang="0">
                      <a:pos x="T4" y="T5"/>
                    </a:cxn>
                    <a:cxn ang="0">
                      <a:pos x="T6" y="T7"/>
                    </a:cxn>
                    <a:cxn ang="0">
                      <a:pos x="T8" y="T9"/>
                    </a:cxn>
                    <a:cxn ang="0">
                      <a:pos x="T10" y="T11"/>
                    </a:cxn>
                  </a:cxnLst>
                  <a:rect l="0" t="0" r="r" b="b"/>
                  <a:pathLst>
                    <a:path w="207" h="38">
                      <a:moveTo>
                        <a:pt x="103" y="37"/>
                      </a:moveTo>
                      <a:lnTo>
                        <a:pt x="0" y="37"/>
                      </a:lnTo>
                      <a:lnTo>
                        <a:pt x="0" y="0"/>
                      </a:lnTo>
                      <a:lnTo>
                        <a:pt x="206" y="0"/>
                      </a:lnTo>
                      <a:lnTo>
                        <a:pt x="206" y="37"/>
                      </a:lnTo>
                      <a:lnTo>
                        <a:pt x="103" y="37"/>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11" name="Freeform 22">
                  <a:extLst>
                    <a:ext uri="{FF2B5EF4-FFF2-40B4-BE49-F238E27FC236}">
                      <a16:creationId xmlns:a16="http://schemas.microsoft.com/office/drawing/2014/main" id="{C3D92AF8-43EC-4B0C-A5F0-9B4F3FD2F2F0}"/>
                    </a:ext>
                  </a:extLst>
                </p:cNvPr>
                <p:cNvSpPr>
                  <a:spLocks noChangeArrowheads="1"/>
                </p:cNvSpPr>
                <p:nvPr/>
              </p:nvSpPr>
              <p:spPr bwMode="auto">
                <a:xfrm>
                  <a:off x="4070350" y="4243388"/>
                  <a:ext cx="74613" cy="14287"/>
                </a:xfrm>
                <a:custGeom>
                  <a:avLst/>
                  <a:gdLst>
                    <a:gd name="T0" fmla="*/ 103 w 207"/>
                    <a:gd name="T1" fmla="*/ 37 h 38"/>
                    <a:gd name="T2" fmla="*/ 0 w 207"/>
                    <a:gd name="T3" fmla="*/ 37 h 38"/>
                    <a:gd name="T4" fmla="*/ 0 w 207"/>
                    <a:gd name="T5" fmla="*/ 0 h 38"/>
                    <a:gd name="T6" fmla="*/ 206 w 207"/>
                    <a:gd name="T7" fmla="*/ 0 h 38"/>
                    <a:gd name="T8" fmla="*/ 206 w 207"/>
                    <a:gd name="T9" fmla="*/ 37 h 38"/>
                    <a:gd name="T10" fmla="*/ 103 w 207"/>
                    <a:gd name="T11" fmla="*/ 37 h 38"/>
                  </a:gdLst>
                  <a:ahLst/>
                  <a:cxnLst>
                    <a:cxn ang="0">
                      <a:pos x="T0" y="T1"/>
                    </a:cxn>
                    <a:cxn ang="0">
                      <a:pos x="T2" y="T3"/>
                    </a:cxn>
                    <a:cxn ang="0">
                      <a:pos x="T4" y="T5"/>
                    </a:cxn>
                    <a:cxn ang="0">
                      <a:pos x="T6" y="T7"/>
                    </a:cxn>
                    <a:cxn ang="0">
                      <a:pos x="T8" y="T9"/>
                    </a:cxn>
                    <a:cxn ang="0">
                      <a:pos x="T10" y="T11"/>
                    </a:cxn>
                  </a:cxnLst>
                  <a:rect l="0" t="0" r="r" b="b"/>
                  <a:pathLst>
                    <a:path w="207" h="38">
                      <a:moveTo>
                        <a:pt x="103" y="37"/>
                      </a:moveTo>
                      <a:lnTo>
                        <a:pt x="0" y="37"/>
                      </a:lnTo>
                      <a:lnTo>
                        <a:pt x="0" y="0"/>
                      </a:lnTo>
                      <a:lnTo>
                        <a:pt x="206" y="0"/>
                      </a:lnTo>
                      <a:lnTo>
                        <a:pt x="206" y="37"/>
                      </a:lnTo>
                      <a:lnTo>
                        <a:pt x="103" y="37"/>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12" name="Freeform 23">
                  <a:extLst>
                    <a:ext uri="{FF2B5EF4-FFF2-40B4-BE49-F238E27FC236}">
                      <a16:creationId xmlns:a16="http://schemas.microsoft.com/office/drawing/2014/main" id="{FC231322-1FA0-40FD-B907-ABD6ED3DDE17}"/>
                    </a:ext>
                  </a:extLst>
                </p:cNvPr>
                <p:cNvSpPr>
                  <a:spLocks noChangeArrowheads="1"/>
                </p:cNvSpPr>
                <p:nvPr/>
              </p:nvSpPr>
              <p:spPr bwMode="auto">
                <a:xfrm>
                  <a:off x="4157663" y="4243388"/>
                  <a:ext cx="74612" cy="14287"/>
                </a:xfrm>
                <a:custGeom>
                  <a:avLst/>
                  <a:gdLst>
                    <a:gd name="T0" fmla="*/ 103 w 207"/>
                    <a:gd name="T1" fmla="*/ 37 h 38"/>
                    <a:gd name="T2" fmla="*/ 0 w 207"/>
                    <a:gd name="T3" fmla="*/ 37 h 38"/>
                    <a:gd name="T4" fmla="*/ 0 w 207"/>
                    <a:gd name="T5" fmla="*/ 0 h 38"/>
                    <a:gd name="T6" fmla="*/ 206 w 207"/>
                    <a:gd name="T7" fmla="*/ 0 h 38"/>
                    <a:gd name="T8" fmla="*/ 206 w 207"/>
                    <a:gd name="T9" fmla="*/ 37 h 38"/>
                    <a:gd name="T10" fmla="*/ 103 w 207"/>
                    <a:gd name="T11" fmla="*/ 37 h 38"/>
                  </a:gdLst>
                  <a:ahLst/>
                  <a:cxnLst>
                    <a:cxn ang="0">
                      <a:pos x="T0" y="T1"/>
                    </a:cxn>
                    <a:cxn ang="0">
                      <a:pos x="T2" y="T3"/>
                    </a:cxn>
                    <a:cxn ang="0">
                      <a:pos x="T4" y="T5"/>
                    </a:cxn>
                    <a:cxn ang="0">
                      <a:pos x="T6" y="T7"/>
                    </a:cxn>
                    <a:cxn ang="0">
                      <a:pos x="T8" y="T9"/>
                    </a:cxn>
                    <a:cxn ang="0">
                      <a:pos x="T10" y="T11"/>
                    </a:cxn>
                  </a:cxnLst>
                  <a:rect l="0" t="0" r="r" b="b"/>
                  <a:pathLst>
                    <a:path w="207" h="38">
                      <a:moveTo>
                        <a:pt x="103" y="37"/>
                      </a:moveTo>
                      <a:lnTo>
                        <a:pt x="0" y="37"/>
                      </a:lnTo>
                      <a:lnTo>
                        <a:pt x="0" y="0"/>
                      </a:lnTo>
                      <a:lnTo>
                        <a:pt x="206" y="0"/>
                      </a:lnTo>
                      <a:lnTo>
                        <a:pt x="206" y="37"/>
                      </a:lnTo>
                      <a:lnTo>
                        <a:pt x="103" y="37"/>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13" name="Freeform 24">
                  <a:extLst>
                    <a:ext uri="{FF2B5EF4-FFF2-40B4-BE49-F238E27FC236}">
                      <a16:creationId xmlns:a16="http://schemas.microsoft.com/office/drawing/2014/main" id="{B5893943-92E3-4897-A362-E887E7A00ECE}"/>
                    </a:ext>
                  </a:extLst>
                </p:cNvPr>
                <p:cNvSpPr>
                  <a:spLocks noChangeArrowheads="1"/>
                </p:cNvSpPr>
                <p:nvPr/>
              </p:nvSpPr>
              <p:spPr bwMode="auto">
                <a:xfrm>
                  <a:off x="3981450" y="4210050"/>
                  <a:ext cx="84138" cy="12700"/>
                </a:xfrm>
                <a:custGeom>
                  <a:avLst/>
                  <a:gdLst>
                    <a:gd name="T0" fmla="*/ 116 w 232"/>
                    <a:gd name="T1" fmla="*/ 36 h 37"/>
                    <a:gd name="T2" fmla="*/ 0 w 232"/>
                    <a:gd name="T3" fmla="*/ 36 h 37"/>
                    <a:gd name="T4" fmla="*/ 0 w 232"/>
                    <a:gd name="T5" fmla="*/ 0 h 37"/>
                    <a:gd name="T6" fmla="*/ 231 w 232"/>
                    <a:gd name="T7" fmla="*/ 0 h 37"/>
                    <a:gd name="T8" fmla="*/ 231 w 232"/>
                    <a:gd name="T9" fmla="*/ 36 h 37"/>
                    <a:gd name="T10" fmla="*/ 116 w 232"/>
                    <a:gd name="T11" fmla="*/ 36 h 37"/>
                  </a:gdLst>
                  <a:ahLst/>
                  <a:cxnLst>
                    <a:cxn ang="0">
                      <a:pos x="T0" y="T1"/>
                    </a:cxn>
                    <a:cxn ang="0">
                      <a:pos x="T2" y="T3"/>
                    </a:cxn>
                    <a:cxn ang="0">
                      <a:pos x="T4" y="T5"/>
                    </a:cxn>
                    <a:cxn ang="0">
                      <a:pos x="T6" y="T7"/>
                    </a:cxn>
                    <a:cxn ang="0">
                      <a:pos x="T8" y="T9"/>
                    </a:cxn>
                    <a:cxn ang="0">
                      <a:pos x="T10" y="T11"/>
                    </a:cxn>
                  </a:cxnLst>
                  <a:rect l="0" t="0" r="r" b="b"/>
                  <a:pathLst>
                    <a:path w="232" h="37">
                      <a:moveTo>
                        <a:pt x="116" y="36"/>
                      </a:moveTo>
                      <a:lnTo>
                        <a:pt x="0" y="36"/>
                      </a:lnTo>
                      <a:lnTo>
                        <a:pt x="0" y="0"/>
                      </a:lnTo>
                      <a:lnTo>
                        <a:pt x="231" y="0"/>
                      </a:lnTo>
                      <a:lnTo>
                        <a:pt x="231" y="36"/>
                      </a:lnTo>
                      <a:lnTo>
                        <a:pt x="116" y="36"/>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14" name="Freeform 25">
                  <a:extLst>
                    <a:ext uri="{FF2B5EF4-FFF2-40B4-BE49-F238E27FC236}">
                      <a16:creationId xmlns:a16="http://schemas.microsoft.com/office/drawing/2014/main" id="{E71EBF39-9C04-49A2-9C4F-FC5D7E2FED82}"/>
                    </a:ext>
                  </a:extLst>
                </p:cNvPr>
                <p:cNvSpPr>
                  <a:spLocks noChangeArrowheads="1"/>
                </p:cNvSpPr>
                <p:nvPr/>
              </p:nvSpPr>
              <p:spPr bwMode="auto">
                <a:xfrm>
                  <a:off x="4079875" y="4210050"/>
                  <a:ext cx="19050" cy="12700"/>
                </a:xfrm>
                <a:custGeom>
                  <a:avLst/>
                  <a:gdLst>
                    <a:gd name="T0" fmla="*/ 25 w 51"/>
                    <a:gd name="T1" fmla="*/ 36 h 37"/>
                    <a:gd name="T2" fmla="*/ 0 w 51"/>
                    <a:gd name="T3" fmla="*/ 36 h 37"/>
                    <a:gd name="T4" fmla="*/ 0 w 51"/>
                    <a:gd name="T5" fmla="*/ 0 h 37"/>
                    <a:gd name="T6" fmla="*/ 50 w 51"/>
                    <a:gd name="T7" fmla="*/ 0 h 37"/>
                    <a:gd name="T8" fmla="*/ 50 w 51"/>
                    <a:gd name="T9" fmla="*/ 36 h 37"/>
                    <a:gd name="T10" fmla="*/ 25 w 51"/>
                    <a:gd name="T11" fmla="*/ 36 h 37"/>
                  </a:gdLst>
                  <a:ahLst/>
                  <a:cxnLst>
                    <a:cxn ang="0">
                      <a:pos x="T0" y="T1"/>
                    </a:cxn>
                    <a:cxn ang="0">
                      <a:pos x="T2" y="T3"/>
                    </a:cxn>
                    <a:cxn ang="0">
                      <a:pos x="T4" y="T5"/>
                    </a:cxn>
                    <a:cxn ang="0">
                      <a:pos x="T6" y="T7"/>
                    </a:cxn>
                    <a:cxn ang="0">
                      <a:pos x="T8" y="T9"/>
                    </a:cxn>
                    <a:cxn ang="0">
                      <a:pos x="T10" y="T11"/>
                    </a:cxn>
                  </a:cxnLst>
                  <a:rect l="0" t="0" r="r" b="b"/>
                  <a:pathLst>
                    <a:path w="51" h="37">
                      <a:moveTo>
                        <a:pt x="25" y="36"/>
                      </a:moveTo>
                      <a:lnTo>
                        <a:pt x="0" y="36"/>
                      </a:lnTo>
                      <a:lnTo>
                        <a:pt x="0" y="0"/>
                      </a:lnTo>
                      <a:lnTo>
                        <a:pt x="50" y="0"/>
                      </a:lnTo>
                      <a:lnTo>
                        <a:pt x="50" y="36"/>
                      </a:lnTo>
                      <a:lnTo>
                        <a:pt x="25" y="36"/>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15" name="Freeform 26">
                  <a:extLst>
                    <a:ext uri="{FF2B5EF4-FFF2-40B4-BE49-F238E27FC236}">
                      <a16:creationId xmlns:a16="http://schemas.microsoft.com/office/drawing/2014/main" id="{67A5F42C-A6D0-440F-B37D-6FF7D67292BE}"/>
                    </a:ext>
                  </a:extLst>
                </p:cNvPr>
                <p:cNvSpPr>
                  <a:spLocks noChangeArrowheads="1"/>
                </p:cNvSpPr>
                <p:nvPr/>
              </p:nvSpPr>
              <p:spPr bwMode="auto">
                <a:xfrm>
                  <a:off x="4113213" y="4210050"/>
                  <a:ext cx="19050" cy="12700"/>
                </a:xfrm>
                <a:custGeom>
                  <a:avLst/>
                  <a:gdLst>
                    <a:gd name="T0" fmla="*/ 25 w 52"/>
                    <a:gd name="T1" fmla="*/ 36 h 37"/>
                    <a:gd name="T2" fmla="*/ 0 w 52"/>
                    <a:gd name="T3" fmla="*/ 36 h 37"/>
                    <a:gd name="T4" fmla="*/ 0 w 52"/>
                    <a:gd name="T5" fmla="*/ 0 h 37"/>
                    <a:gd name="T6" fmla="*/ 51 w 52"/>
                    <a:gd name="T7" fmla="*/ 0 h 37"/>
                    <a:gd name="T8" fmla="*/ 51 w 52"/>
                    <a:gd name="T9" fmla="*/ 36 h 37"/>
                    <a:gd name="T10" fmla="*/ 25 w 52"/>
                    <a:gd name="T11" fmla="*/ 36 h 37"/>
                  </a:gdLst>
                  <a:ahLst/>
                  <a:cxnLst>
                    <a:cxn ang="0">
                      <a:pos x="T0" y="T1"/>
                    </a:cxn>
                    <a:cxn ang="0">
                      <a:pos x="T2" y="T3"/>
                    </a:cxn>
                    <a:cxn ang="0">
                      <a:pos x="T4" y="T5"/>
                    </a:cxn>
                    <a:cxn ang="0">
                      <a:pos x="T6" y="T7"/>
                    </a:cxn>
                    <a:cxn ang="0">
                      <a:pos x="T8" y="T9"/>
                    </a:cxn>
                    <a:cxn ang="0">
                      <a:pos x="T10" y="T11"/>
                    </a:cxn>
                  </a:cxnLst>
                  <a:rect l="0" t="0" r="r" b="b"/>
                  <a:pathLst>
                    <a:path w="52" h="37">
                      <a:moveTo>
                        <a:pt x="25" y="36"/>
                      </a:moveTo>
                      <a:lnTo>
                        <a:pt x="0" y="36"/>
                      </a:lnTo>
                      <a:lnTo>
                        <a:pt x="0" y="0"/>
                      </a:lnTo>
                      <a:lnTo>
                        <a:pt x="51" y="0"/>
                      </a:lnTo>
                      <a:lnTo>
                        <a:pt x="51" y="36"/>
                      </a:lnTo>
                      <a:lnTo>
                        <a:pt x="25" y="36"/>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16" name="Freeform 27">
                  <a:extLst>
                    <a:ext uri="{FF2B5EF4-FFF2-40B4-BE49-F238E27FC236}">
                      <a16:creationId xmlns:a16="http://schemas.microsoft.com/office/drawing/2014/main" id="{B73FCB1C-23E7-4CA5-8B8D-76A266D7708B}"/>
                    </a:ext>
                  </a:extLst>
                </p:cNvPr>
                <p:cNvSpPr>
                  <a:spLocks noChangeArrowheads="1"/>
                </p:cNvSpPr>
                <p:nvPr/>
              </p:nvSpPr>
              <p:spPr bwMode="auto">
                <a:xfrm>
                  <a:off x="4146550" y="4210050"/>
                  <a:ext cx="19050" cy="12700"/>
                </a:xfrm>
                <a:custGeom>
                  <a:avLst/>
                  <a:gdLst>
                    <a:gd name="T0" fmla="*/ 25 w 52"/>
                    <a:gd name="T1" fmla="*/ 36 h 37"/>
                    <a:gd name="T2" fmla="*/ 0 w 52"/>
                    <a:gd name="T3" fmla="*/ 36 h 37"/>
                    <a:gd name="T4" fmla="*/ 0 w 52"/>
                    <a:gd name="T5" fmla="*/ 0 h 37"/>
                    <a:gd name="T6" fmla="*/ 51 w 52"/>
                    <a:gd name="T7" fmla="*/ 0 h 37"/>
                    <a:gd name="T8" fmla="*/ 51 w 52"/>
                    <a:gd name="T9" fmla="*/ 36 h 37"/>
                    <a:gd name="T10" fmla="*/ 25 w 52"/>
                    <a:gd name="T11" fmla="*/ 36 h 37"/>
                  </a:gdLst>
                  <a:ahLst/>
                  <a:cxnLst>
                    <a:cxn ang="0">
                      <a:pos x="T0" y="T1"/>
                    </a:cxn>
                    <a:cxn ang="0">
                      <a:pos x="T2" y="T3"/>
                    </a:cxn>
                    <a:cxn ang="0">
                      <a:pos x="T4" y="T5"/>
                    </a:cxn>
                    <a:cxn ang="0">
                      <a:pos x="T6" y="T7"/>
                    </a:cxn>
                    <a:cxn ang="0">
                      <a:pos x="T8" y="T9"/>
                    </a:cxn>
                    <a:cxn ang="0">
                      <a:pos x="T10" y="T11"/>
                    </a:cxn>
                  </a:cxnLst>
                  <a:rect l="0" t="0" r="r" b="b"/>
                  <a:pathLst>
                    <a:path w="52" h="37">
                      <a:moveTo>
                        <a:pt x="25" y="36"/>
                      </a:moveTo>
                      <a:lnTo>
                        <a:pt x="0" y="36"/>
                      </a:lnTo>
                      <a:lnTo>
                        <a:pt x="0" y="0"/>
                      </a:lnTo>
                      <a:lnTo>
                        <a:pt x="51" y="0"/>
                      </a:lnTo>
                      <a:lnTo>
                        <a:pt x="51" y="36"/>
                      </a:lnTo>
                      <a:lnTo>
                        <a:pt x="25" y="36"/>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696" name="Rectangle 695">
                <a:extLst>
                  <a:ext uri="{FF2B5EF4-FFF2-40B4-BE49-F238E27FC236}">
                    <a16:creationId xmlns:a16="http://schemas.microsoft.com/office/drawing/2014/main" id="{3E04F9B1-E18A-48B7-9CD4-10C3CFFE4B83}"/>
                  </a:ext>
                </a:extLst>
              </p:cNvPr>
              <p:cNvSpPr/>
              <p:nvPr/>
            </p:nvSpPr>
            <p:spPr>
              <a:xfrm>
                <a:off x="4149905" y="4158080"/>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p>
            </p:txBody>
          </p:sp>
        </p:grpSp>
        <p:sp>
          <p:nvSpPr>
            <p:cNvPr id="694" name="Text Box 30">
              <a:extLst>
                <a:ext uri="{FF2B5EF4-FFF2-40B4-BE49-F238E27FC236}">
                  <a16:creationId xmlns:a16="http://schemas.microsoft.com/office/drawing/2014/main" id="{53ABA057-C361-4414-9A03-BBC92AACD8D7}"/>
                </a:ext>
              </a:extLst>
            </p:cNvPr>
            <p:cNvSpPr txBox="1">
              <a:spLocks noChangeArrowheads="1"/>
            </p:cNvSpPr>
            <p:nvPr/>
          </p:nvSpPr>
          <p:spPr bwMode="auto">
            <a:xfrm>
              <a:off x="7355563" y="5973893"/>
              <a:ext cx="381272" cy="123079"/>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solidFill>
                    <a:schemeClr val="bg2">
                      <a:lumMod val="10000"/>
                    </a:schemeClr>
                  </a:solidFill>
                </a:rPr>
                <a:t>Auditing</a:t>
              </a:r>
            </a:p>
          </p:txBody>
        </p:sp>
      </p:grpSp>
      <p:grpSp>
        <p:nvGrpSpPr>
          <p:cNvPr id="717" name="Group 716">
            <a:extLst>
              <a:ext uri="{FF2B5EF4-FFF2-40B4-BE49-F238E27FC236}">
                <a16:creationId xmlns:a16="http://schemas.microsoft.com/office/drawing/2014/main" id="{FABF1622-7EBC-4E27-8F4B-03B7A1580495}"/>
              </a:ext>
            </a:extLst>
          </p:cNvPr>
          <p:cNvGrpSpPr>
            <a:grpSpLocks noChangeAspect="1"/>
          </p:cNvGrpSpPr>
          <p:nvPr/>
        </p:nvGrpSpPr>
        <p:grpSpPr>
          <a:xfrm>
            <a:off x="10574276" y="4857527"/>
            <a:ext cx="501115" cy="546002"/>
            <a:chOff x="8104793" y="3991725"/>
            <a:chExt cx="582945" cy="635162"/>
          </a:xfrm>
        </p:grpSpPr>
        <p:sp>
          <p:nvSpPr>
            <p:cNvPr id="718" name="Rectangle 717">
              <a:extLst>
                <a:ext uri="{FF2B5EF4-FFF2-40B4-BE49-F238E27FC236}">
                  <a16:creationId xmlns:a16="http://schemas.microsoft.com/office/drawing/2014/main" id="{EBBBCF9A-E737-4104-8570-148B3DDFDF76}"/>
                </a:ext>
              </a:extLst>
            </p:cNvPr>
            <p:cNvSpPr/>
            <p:nvPr/>
          </p:nvSpPr>
          <p:spPr>
            <a:xfrm>
              <a:off x="8104793" y="3991725"/>
              <a:ext cx="582945" cy="635162"/>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sp>
          <p:nvSpPr>
            <p:cNvPr id="719" name="Freeform 62">
              <a:extLst>
                <a:ext uri="{FF2B5EF4-FFF2-40B4-BE49-F238E27FC236}">
                  <a16:creationId xmlns:a16="http://schemas.microsoft.com/office/drawing/2014/main" id="{3A1E6DAE-B70C-4B85-8168-163B1B5D5576}"/>
                </a:ext>
              </a:extLst>
            </p:cNvPr>
            <p:cNvSpPr>
              <a:spLocks noChangeArrowheads="1"/>
            </p:cNvSpPr>
            <p:nvPr/>
          </p:nvSpPr>
          <p:spPr bwMode="auto">
            <a:xfrm>
              <a:off x="8196611" y="4099084"/>
              <a:ext cx="396254" cy="430369"/>
            </a:xfrm>
            <a:custGeom>
              <a:avLst/>
              <a:gdLst>
                <a:gd name="T0" fmla="*/ 1025 w 1332"/>
                <a:gd name="T1" fmla="*/ 21 h 1446"/>
                <a:gd name="T2" fmla="*/ 666 w 1332"/>
                <a:gd name="T3" fmla="*/ 0 h 1446"/>
                <a:gd name="T4" fmla="*/ 306 w 1332"/>
                <a:gd name="T5" fmla="*/ 21 h 1446"/>
                <a:gd name="T6" fmla="*/ 0 w 1332"/>
                <a:gd name="T7" fmla="*/ 121 h 1446"/>
                <a:gd name="T8" fmla="*/ 0 w 1332"/>
                <a:gd name="T9" fmla="*/ 1324 h 1446"/>
                <a:gd name="T10" fmla="*/ 306 w 1332"/>
                <a:gd name="T11" fmla="*/ 1424 h 1446"/>
                <a:gd name="T12" fmla="*/ 666 w 1332"/>
                <a:gd name="T13" fmla="*/ 1445 h 1446"/>
                <a:gd name="T14" fmla="*/ 1025 w 1332"/>
                <a:gd name="T15" fmla="*/ 1424 h 1446"/>
                <a:gd name="T16" fmla="*/ 1331 w 1332"/>
                <a:gd name="T17" fmla="*/ 1324 h 1446"/>
                <a:gd name="T18" fmla="*/ 1331 w 1332"/>
                <a:gd name="T19" fmla="*/ 121 h 1446"/>
                <a:gd name="T20" fmla="*/ 1025 w 1332"/>
                <a:gd name="T21" fmla="*/ 21 h 1446"/>
                <a:gd name="T22" fmla="*/ 988 w 1332"/>
                <a:gd name="T23" fmla="*/ 1164 h 1446"/>
                <a:gd name="T24" fmla="*/ 988 w 1332"/>
                <a:gd name="T25" fmla="*/ 1169 h 1446"/>
                <a:gd name="T26" fmla="*/ 228 w 1332"/>
                <a:gd name="T27" fmla="*/ 1169 h 1446"/>
                <a:gd name="T28" fmla="*/ 228 w 1332"/>
                <a:gd name="T29" fmla="*/ 632 h 1446"/>
                <a:gd name="T30" fmla="*/ 233 w 1332"/>
                <a:gd name="T31" fmla="*/ 632 h 1446"/>
                <a:gd name="T32" fmla="*/ 472 w 1332"/>
                <a:gd name="T33" fmla="*/ 632 h 1446"/>
                <a:gd name="T34" fmla="*/ 479 w 1332"/>
                <a:gd name="T35" fmla="*/ 637 h 1446"/>
                <a:gd name="T36" fmla="*/ 511 w 1332"/>
                <a:gd name="T37" fmla="*/ 695 h 1446"/>
                <a:gd name="T38" fmla="*/ 521 w 1332"/>
                <a:gd name="T39" fmla="*/ 700 h 1446"/>
                <a:gd name="T40" fmla="*/ 917 w 1332"/>
                <a:gd name="T41" fmla="*/ 700 h 1446"/>
                <a:gd name="T42" fmla="*/ 988 w 1332"/>
                <a:gd name="T43" fmla="*/ 771 h 1446"/>
                <a:gd name="T44" fmla="*/ 988 w 1332"/>
                <a:gd name="T45" fmla="*/ 1164 h 1446"/>
                <a:gd name="T46" fmla="*/ 1103 w 1332"/>
                <a:gd name="T47" fmla="*/ 1041 h 1446"/>
                <a:gd name="T48" fmla="*/ 1046 w 1332"/>
                <a:gd name="T49" fmla="*/ 1041 h 1446"/>
                <a:gd name="T50" fmla="*/ 1046 w 1332"/>
                <a:gd name="T51" fmla="*/ 1033 h 1446"/>
                <a:gd name="T52" fmla="*/ 1046 w 1332"/>
                <a:gd name="T53" fmla="*/ 708 h 1446"/>
                <a:gd name="T54" fmla="*/ 975 w 1332"/>
                <a:gd name="T55" fmla="*/ 637 h 1446"/>
                <a:gd name="T56" fmla="*/ 582 w 1332"/>
                <a:gd name="T57" fmla="*/ 637 h 1446"/>
                <a:gd name="T58" fmla="*/ 571 w 1332"/>
                <a:gd name="T59" fmla="*/ 632 h 1446"/>
                <a:gd name="T60" fmla="*/ 540 w 1332"/>
                <a:gd name="T61" fmla="*/ 574 h 1446"/>
                <a:gd name="T62" fmla="*/ 532 w 1332"/>
                <a:gd name="T63" fmla="*/ 569 h 1446"/>
                <a:gd name="T64" fmla="*/ 351 w 1332"/>
                <a:gd name="T65" fmla="*/ 569 h 1446"/>
                <a:gd name="T66" fmla="*/ 343 w 1332"/>
                <a:gd name="T67" fmla="*/ 569 h 1446"/>
                <a:gd name="T68" fmla="*/ 343 w 1332"/>
                <a:gd name="T69" fmla="*/ 506 h 1446"/>
                <a:gd name="T70" fmla="*/ 348 w 1332"/>
                <a:gd name="T71" fmla="*/ 506 h 1446"/>
                <a:gd name="T72" fmla="*/ 587 w 1332"/>
                <a:gd name="T73" fmla="*/ 506 h 1446"/>
                <a:gd name="T74" fmla="*/ 595 w 1332"/>
                <a:gd name="T75" fmla="*/ 511 h 1446"/>
                <a:gd name="T76" fmla="*/ 626 w 1332"/>
                <a:gd name="T77" fmla="*/ 569 h 1446"/>
                <a:gd name="T78" fmla="*/ 637 w 1332"/>
                <a:gd name="T79" fmla="*/ 574 h 1446"/>
                <a:gd name="T80" fmla="*/ 1033 w 1332"/>
                <a:gd name="T81" fmla="*/ 574 h 1446"/>
                <a:gd name="T82" fmla="*/ 1103 w 1332"/>
                <a:gd name="T83" fmla="*/ 635 h 1446"/>
                <a:gd name="T84" fmla="*/ 1103 w 1332"/>
                <a:gd name="T85" fmla="*/ 645 h 1446"/>
                <a:gd name="T86" fmla="*/ 1103 w 1332"/>
                <a:gd name="T87" fmla="*/ 1038 h 1446"/>
                <a:gd name="T88" fmla="*/ 1103 w 1332"/>
                <a:gd name="T89" fmla="*/ 1041 h 1446"/>
                <a:gd name="T90" fmla="*/ 1274 w 1332"/>
                <a:gd name="T91" fmla="*/ 220 h 1446"/>
                <a:gd name="T92" fmla="*/ 666 w 1332"/>
                <a:gd name="T93" fmla="*/ 315 h 1446"/>
                <a:gd name="T94" fmla="*/ 57 w 1332"/>
                <a:gd name="T95" fmla="*/ 220 h 1446"/>
                <a:gd name="T96" fmla="*/ 57 w 1332"/>
                <a:gd name="T97" fmla="*/ 220 h 1446"/>
                <a:gd name="T98" fmla="*/ 666 w 1332"/>
                <a:gd name="T99" fmla="*/ 126 h 1446"/>
                <a:gd name="T100" fmla="*/ 1274 w 1332"/>
                <a:gd name="T101" fmla="*/ 220 h 14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332" h="1446">
                  <a:moveTo>
                    <a:pt x="1025" y="21"/>
                  </a:moveTo>
                  <a:cubicBezTo>
                    <a:pt x="852" y="0"/>
                    <a:pt x="673" y="0"/>
                    <a:pt x="666" y="0"/>
                  </a:cubicBezTo>
                  <a:cubicBezTo>
                    <a:pt x="658" y="0"/>
                    <a:pt x="479" y="0"/>
                    <a:pt x="306" y="21"/>
                  </a:cubicBezTo>
                  <a:cubicBezTo>
                    <a:pt x="5" y="58"/>
                    <a:pt x="0" y="121"/>
                    <a:pt x="0" y="121"/>
                  </a:cubicBezTo>
                  <a:lnTo>
                    <a:pt x="0" y="1324"/>
                  </a:lnTo>
                  <a:cubicBezTo>
                    <a:pt x="0" y="1324"/>
                    <a:pt x="2" y="1387"/>
                    <a:pt x="306" y="1424"/>
                  </a:cubicBezTo>
                  <a:cubicBezTo>
                    <a:pt x="479" y="1445"/>
                    <a:pt x="658" y="1445"/>
                    <a:pt x="666" y="1445"/>
                  </a:cubicBezTo>
                  <a:cubicBezTo>
                    <a:pt x="673" y="1445"/>
                    <a:pt x="852" y="1445"/>
                    <a:pt x="1025" y="1424"/>
                  </a:cubicBezTo>
                  <a:cubicBezTo>
                    <a:pt x="1326" y="1387"/>
                    <a:pt x="1331" y="1324"/>
                    <a:pt x="1331" y="1324"/>
                  </a:cubicBezTo>
                  <a:lnTo>
                    <a:pt x="1331" y="121"/>
                  </a:lnTo>
                  <a:cubicBezTo>
                    <a:pt x="1329" y="121"/>
                    <a:pt x="1326" y="58"/>
                    <a:pt x="1025" y="21"/>
                  </a:cubicBezTo>
                  <a:close/>
                  <a:moveTo>
                    <a:pt x="988" y="1164"/>
                  </a:moveTo>
                  <a:cubicBezTo>
                    <a:pt x="988" y="1167"/>
                    <a:pt x="988" y="1169"/>
                    <a:pt x="988" y="1169"/>
                  </a:cubicBezTo>
                  <a:cubicBezTo>
                    <a:pt x="734" y="1169"/>
                    <a:pt x="479" y="1169"/>
                    <a:pt x="228" y="1169"/>
                  </a:cubicBezTo>
                  <a:cubicBezTo>
                    <a:pt x="228" y="965"/>
                    <a:pt x="228" y="836"/>
                    <a:pt x="228" y="632"/>
                  </a:cubicBezTo>
                  <a:cubicBezTo>
                    <a:pt x="230" y="632"/>
                    <a:pt x="233" y="632"/>
                    <a:pt x="233" y="632"/>
                  </a:cubicBezTo>
                  <a:cubicBezTo>
                    <a:pt x="312" y="632"/>
                    <a:pt x="393" y="632"/>
                    <a:pt x="472" y="632"/>
                  </a:cubicBezTo>
                  <a:cubicBezTo>
                    <a:pt x="477" y="632"/>
                    <a:pt x="477" y="632"/>
                    <a:pt x="479" y="637"/>
                  </a:cubicBezTo>
                  <a:cubicBezTo>
                    <a:pt x="490" y="656"/>
                    <a:pt x="500" y="677"/>
                    <a:pt x="511" y="695"/>
                  </a:cubicBezTo>
                  <a:cubicBezTo>
                    <a:pt x="514" y="700"/>
                    <a:pt x="516" y="700"/>
                    <a:pt x="521" y="700"/>
                  </a:cubicBezTo>
                  <a:cubicBezTo>
                    <a:pt x="652" y="700"/>
                    <a:pt x="786" y="700"/>
                    <a:pt x="917" y="700"/>
                  </a:cubicBezTo>
                  <a:cubicBezTo>
                    <a:pt x="954" y="700"/>
                    <a:pt x="988" y="729"/>
                    <a:pt x="988" y="771"/>
                  </a:cubicBezTo>
                  <a:cubicBezTo>
                    <a:pt x="985" y="928"/>
                    <a:pt x="988" y="1009"/>
                    <a:pt x="988" y="1164"/>
                  </a:cubicBezTo>
                  <a:close/>
                  <a:moveTo>
                    <a:pt x="1103" y="1041"/>
                  </a:moveTo>
                  <a:cubicBezTo>
                    <a:pt x="1082" y="1041"/>
                    <a:pt x="1064" y="1041"/>
                    <a:pt x="1046" y="1041"/>
                  </a:cubicBezTo>
                  <a:cubicBezTo>
                    <a:pt x="1046" y="1038"/>
                    <a:pt x="1046" y="1036"/>
                    <a:pt x="1046" y="1033"/>
                  </a:cubicBezTo>
                  <a:cubicBezTo>
                    <a:pt x="1046" y="899"/>
                    <a:pt x="1046" y="842"/>
                    <a:pt x="1046" y="708"/>
                  </a:cubicBezTo>
                  <a:cubicBezTo>
                    <a:pt x="1046" y="674"/>
                    <a:pt x="1019" y="637"/>
                    <a:pt x="975" y="637"/>
                  </a:cubicBezTo>
                  <a:cubicBezTo>
                    <a:pt x="844" y="637"/>
                    <a:pt x="713" y="637"/>
                    <a:pt x="582" y="637"/>
                  </a:cubicBezTo>
                  <a:cubicBezTo>
                    <a:pt x="576" y="637"/>
                    <a:pt x="574" y="635"/>
                    <a:pt x="571" y="632"/>
                  </a:cubicBezTo>
                  <a:cubicBezTo>
                    <a:pt x="561" y="614"/>
                    <a:pt x="550" y="595"/>
                    <a:pt x="540" y="574"/>
                  </a:cubicBezTo>
                  <a:cubicBezTo>
                    <a:pt x="537" y="572"/>
                    <a:pt x="535" y="569"/>
                    <a:pt x="532" y="569"/>
                  </a:cubicBezTo>
                  <a:cubicBezTo>
                    <a:pt x="472" y="569"/>
                    <a:pt x="411" y="569"/>
                    <a:pt x="351" y="569"/>
                  </a:cubicBezTo>
                  <a:cubicBezTo>
                    <a:pt x="348" y="569"/>
                    <a:pt x="346" y="569"/>
                    <a:pt x="343" y="569"/>
                  </a:cubicBezTo>
                  <a:cubicBezTo>
                    <a:pt x="343" y="548"/>
                    <a:pt x="343" y="527"/>
                    <a:pt x="343" y="506"/>
                  </a:cubicBezTo>
                  <a:cubicBezTo>
                    <a:pt x="346" y="506"/>
                    <a:pt x="348" y="506"/>
                    <a:pt x="348" y="506"/>
                  </a:cubicBezTo>
                  <a:cubicBezTo>
                    <a:pt x="427" y="506"/>
                    <a:pt x="508" y="506"/>
                    <a:pt x="587" y="506"/>
                  </a:cubicBezTo>
                  <a:cubicBezTo>
                    <a:pt x="592" y="506"/>
                    <a:pt x="592" y="509"/>
                    <a:pt x="595" y="511"/>
                  </a:cubicBezTo>
                  <a:cubicBezTo>
                    <a:pt x="605" y="530"/>
                    <a:pt x="616" y="548"/>
                    <a:pt x="626" y="569"/>
                  </a:cubicBezTo>
                  <a:cubicBezTo>
                    <a:pt x="629" y="574"/>
                    <a:pt x="632" y="574"/>
                    <a:pt x="637" y="574"/>
                  </a:cubicBezTo>
                  <a:cubicBezTo>
                    <a:pt x="768" y="574"/>
                    <a:pt x="902" y="574"/>
                    <a:pt x="1033" y="574"/>
                  </a:cubicBezTo>
                  <a:cubicBezTo>
                    <a:pt x="1069" y="574"/>
                    <a:pt x="1098" y="598"/>
                    <a:pt x="1103" y="635"/>
                  </a:cubicBezTo>
                  <a:cubicBezTo>
                    <a:pt x="1103" y="637"/>
                    <a:pt x="1103" y="642"/>
                    <a:pt x="1103" y="645"/>
                  </a:cubicBezTo>
                  <a:cubicBezTo>
                    <a:pt x="1103" y="800"/>
                    <a:pt x="1103" y="884"/>
                    <a:pt x="1103" y="1038"/>
                  </a:cubicBezTo>
                  <a:cubicBezTo>
                    <a:pt x="1103" y="1036"/>
                    <a:pt x="1103" y="1038"/>
                    <a:pt x="1103" y="1041"/>
                  </a:cubicBezTo>
                  <a:close/>
                  <a:moveTo>
                    <a:pt x="1274" y="220"/>
                  </a:moveTo>
                  <a:cubicBezTo>
                    <a:pt x="1250" y="254"/>
                    <a:pt x="1036" y="315"/>
                    <a:pt x="666" y="315"/>
                  </a:cubicBezTo>
                  <a:cubicBezTo>
                    <a:pt x="297" y="315"/>
                    <a:pt x="81" y="254"/>
                    <a:pt x="57" y="220"/>
                  </a:cubicBezTo>
                  <a:lnTo>
                    <a:pt x="57" y="220"/>
                  </a:lnTo>
                  <a:cubicBezTo>
                    <a:pt x="78" y="186"/>
                    <a:pt x="296" y="126"/>
                    <a:pt x="666" y="126"/>
                  </a:cubicBezTo>
                  <a:cubicBezTo>
                    <a:pt x="1035" y="123"/>
                    <a:pt x="1253" y="184"/>
                    <a:pt x="1274" y="220"/>
                  </a:cubicBezTo>
                  <a:close/>
                </a:path>
              </a:pathLst>
            </a:custGeom>
            <a:solidFill>
              <a:srgbClr val="F80000"/>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720" name="Text Box 30">
            <a:extLst>
              <a:ext uri="{FF2B5EF4-FFF2-40B4-BE49-F238E27FC236}">
                <a16:creationId xmlns:a16="http://schemas.microsoft.com/office/drawing/2014/main" id="{DD61262C-83EB-40E1-BD77-3F0DD70DEAB0}"/>
              </a:ext>
            </a:extLst>
          </p:cNvPr>
          <p:cNvSpPr txBox="1">
            <a:spLocks noChangeArrowheads="1"/>
          </p:cNvSpPr>
          <p:nvPr/>
        </p:nvSpPr>
        <p:spPr bwMode="auto">
          <a:xfrm>
            <a:off x="10627714" y="5336054"/>
            <a:ext cx="381272" cy="246221"/>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solidFill>
                  <a:schemeClr val="bg2">
                    <a:lumMod val="10000"/>
                  </a:schemeClr>
                </a:solidFill>
              </a:rPr>
              <a:t>File Storage</a:t>
            </a:r>
          </a:p>
        </p:txBody>
      </p:sp>
      <p:cxnSp>
        <p:nvCxnSpPr>
          <p:cNvPr id="721" name="Straight Connector 720">
            <a:extLst>
              <a:ext uri="{FF2B5EF4-FFF2-40B4-BE49-F238E27FC236}">
                <a16:creationId xmlns:a16="http://schemas.microsoft.com/office/drawing/2014/main" id="{28EDA693-B12C-4ADC-904F-A4AF78CE0DA5}"/>
              </a:ext>
            </a:extLst>
          </p:cNvPr>
          <p:cNvCxnSpPr/>
          <p:nvPr/>
        </p:nvCxnSpPr>
        <p:spPr>
          <a:xfrm>
            <a:off x="1570981" y="3714025"/>
            <a:ext cx="815121" cy="0"/>
          </a:xfrm>
          <a:prstGeom prst="line">
            <a:avLst/>
          </a:prstGeom>
          <a:ln w="12700" cmpd="sng">
            <a:solidFill>
              <a:srgbClr val="5F5F5F"/>
            </a:solidFill>
            <a:miter lim="800000"/>
          </a:ln>
        </p:spPr>
        <p:style>
          <a:lnRef idx="1">
            <a:schemeClr val="accent1"/>
          </a:lnRef>
          <a:fillRef idx="0">
            <a:schemeClr val="accent1"/>
          </a:fillRef>
          <a:effectRef idx="0">
            <a:schemeClr val="accent1"/>
          </a:effectRef>
          <a:fontRef idx="minor">
            <a:schemeClr val="tx1"/>
          </a:fontRef>
        </p:style>
      </p:cxnSp>
      <p:sp>
        <p:nvSpPr>
          <p:cNvPr id="722" name="Rectangle 721">
            <a:extLst>
              <a:ext uri="{FF2B5EF4-FFF2-40B4-BE49-F238E27FC236}">
                <a16:creationId xmlns:a16="http://schemas.microsoft.com/office/drawing/2014/main" id="{6015D8D3-FB91-4DE0-A2F1-EEE0DF3D1D96}"/>
              </a:ext>
            </a:extLst>
          </p:cNvPr>
          <p:cNvSpPr/>
          <p:nvPr/>
        </p:nvSpPr>
        <p:spPr>
          <a:xfrm>
            <a:off x="1812656" y="3891493"/>
            <a:ext cx="807300" cy="341454"/>
          </a:xfrm>
          <a:prstGeom prst="rect">
            <a:avLst/>
          </a:prstGeom>
        </p:spPr>
        <p:style>
          <a:lnRef idx="2">
            <a:schemeClr val="accent4"/>
          </a:lnRef>
          <a:fillRef idx="1">
            <a:schemeClr val="lt1"/>
          </a:fillRef>
          <a:effectRef idx="0">
            <a:schemeClr val="accent4"/>
          </a:effectRef>
          <a:fontRef idx="minor">
            <a:schemeClr val="dk1"/>
          </a:fontRef>
        </p:style>
        <p:txBody>
          <a:bodyPr wrap="square">
            <a:spAutoFit/>
          </a:bodyPr>
          <a:lstStyle/>
          <a:p>
            <a:pPr algn="ctr">
              <a:lnSpc>
                <a:spcPct val="90000"/>
              </a:lnSpc>
            </a:pPr>
            <a:r>
              <a:rPr lang="en-US" altLang="en-US" sz="900" b="1" dirty="0">
                <a:solidFill>
                  <a:srgbClr val="5F5F5F"/>
                </a:solidFill>
              </a:rPr>
              <a:t>Internal Web Client</a:t>
            </a:r>
          </a:p>
        </p:txBody>
      </p:sp>
      <p:cxnSp>
        <p:nvCxnSpPr>
          <p:cNvPr id="723" name="Straight Arrow Connector 722">
            <a:extLst>
              <a:ext uri="{FF2B5EF4-FFF2-40B4-BE49-F238E27FC236}">
                <a16:creationId xmlns:a16="http://schemas.microsoft.com/office/drawing/2014/main" id="{60E97425-93CE-4A36-9744-F33C7FED9562}"/>
              </a:ext>
            </a:extLst>
          </p:cNvPr>
          <p:cNvCxnSpPr>
            <a:cxnSpLocks/>
            <a:stCxn id="722" idx="3"/>
          </p:cNvCxnSpPr>
          <p:nvPr/>
        </p:nvCxnSpPr>
        <p:spPr>
          <a:xfrm flipV="1">
            <a:off x="2619956" y="3919962"/>
            <a:ext cx="205278" cy="142258"/>
          </a:xfrm>
          <a:prstGeom prst="straightConnector1">
            <a:avLst/>
          </a:prstGeom>
          <a:ln w="19050">
            <a:solidFill>
              <a:schemeClr val="accent5"/>
            </a:solidFill>
            <a:miter lim="800000"/>
            <a:tailEnd type="arrow"/>
          </a:ln>
        </p:spPr>
        <p:style>
          <a:lnRef idx="1">
            <a:schemeClr val="accent1"/>
          </a:lnRef>
          <a:fillRef idx="0">
            <a:schemeClr val="accent1"/>
          </a:fillRef>
          <a:effectRef idx="0">
            <a:schemeClr val="accent1"/>
          </a:effectRef>
          <a:fontRef idx="minor">
            <a:schemeClr val="tx1"/>
          </a:fontRef>
        </p:style>
      </p:cxnSp>
      <p:grpSp>
        <p:nvGrpSpPr>
          <p:cNvPr id="724" name="Group 723">
            <a:extLst>
              <a:ext uri="{FF2B5EF4-FFF2-40B4-BE49-F238E27FC236}">
                <a16:creationId xmlns:a16="http://schemas.microsoft.com/office/drawing/2014/main" id="{778BDFBD-8B01-4954-BE74-1A2A6B27300D}"/>
              </a:ext>
            </a:extLst>
          </p:cNvPr>
          <p:cNvGrpSpPr>
            <a:grpSpLocks noChangeAspect="1"/>
          </p:cNvGrpSpPr>
          <p:nvPr/>
        </p:nvGrpSpPr>
        <p:grpSpPr>
          <a:xfrm>
            <a:off x="3455234" y="3335154"/>
            <a:ext cx="563428" cy="613365"/>
            <a:chOff x="7231996" y="2103309"/>
            <a:chExt cx="639069" cy="695710"/>
          </a:xfrm>
        </p:grpSpPr>
        <p:grpSp>
          <p:nvGrpSpPr>
            <p:cNvPr id="725" name="Group 724">
              <a:extLst>
                <a:ext uri="{FF2B5EF4-FFF2-40B4-BE49-F238E27FC236}">
                  <a16:creationId xmlns:a16="http://schemas.microsoft.com/office/drawing/2014/main" id="{53A6DA72-676F-4E7C-87C5-A36AE3ADAAFA}"/>
                </a:ext>
              </a:extLst>
            </p:cNvPr>
            <p:cNvGrpSpPr/>
            <p:nvPr/>
          </p:nvGrpSpPr>
          <p:grpSpPr>
            <a:xfrm>
              <a:off x="7307490" y="2184465"/>
              <a:ext cx="488082" cy="533399"/>
              <a:chOff x="4448178" y="3117846"/>
              <a:chExt cx="1265238" cy="1382712"/>
            </a:xfrm>
            <a:solidFill>
              <a:srgbClr val="F80000"/>
            </a:solidFill>
          </p:grpSpPr>
          <p:sp>
            <p:nvSpPr>
              <p:cNvPr id="727" name="Freeform 1">
                <a:extLst>
                  <a:ext uri="{FF2B5EF4-FFF2-40B4-BE49-F238E27FC236}">
                    <a16:creationId xmlns:a16="http://schemas.microsoft.com/office/drawing/2014/main" id="{8C247B11-11D9-416D-AB67-792F839A7C29}"/>
                  </a:ext>
                </a:extLst>
              </p:cNvPr>
              <p:cNvSpPr>
                <a:spLocks noChangeArrowheads="1"/>
              </p:cNvSpPr>
              <p:nvPr/>
            </p:nvSpPr>
            <p:spPr bwMode="auto">
              <a:xfrm>
                <a:off x="5006975" y="3382963"/>
                <a:ext cx="153988" cy="544512"/>
              </a:xfrm>
              <a:custGeom>
                <a:avLst/>
                <a:gdLst>
                  <a:gd name="T0" fmla="*/ 267 w 429"/>
                  <a:gd name="T1" fmla="*/ 369 h 1512"/>
                  <a:gd name="T2" fmla="*/ 428 w 429"/>
                  <a:gd name="T3" fmla="*/ 369 h 1512"/>
                  <a:gd name="T4" fmla="*/ 214 w 429"/>
                  <a:gd name="T5" fmla="*/ 0 h 1512"/>
                  <a:gd name="T6" fmla="*/ 0 w 429"/>
                  <a:gd name="T7" fmla="*/ 369 h 1512"/>
                  <a:gd name="T8" fmla="*/ 161 w 429"/>
                  <a:gd name="T9" fmla="*/ 369 h 1512"/>
                  <a:gd name="T10" fmla="*/ 161 w 429"/>
                  <a:gd name="T11" fmla="*/ 1142 h 1512"/>
                  <a:gd name="T12" fmla="*/ 0 w 429"/>
                  <a:gd name="T13" fmla="*/ 1142 h 1512"/>
                  <a:gd name="T14" fmla="*/ 214 w 429"/>
                  <a:gd name="T15" fmla="*/ 1511 h 1512"/>
                  <a:gd name="T16" fmla="*/ 428 w 429"/>
                  <a:gd name="T17" fmla="*/ 1142 h 1512"/>
                  <a:gd name="T18" fmla="*/ 267 w 429"/>
                  <a:gd name="T19" fmla="*/ 1142 h 1512"/>
                  <a:gd name="T20" fmla="*/ 267 w 429"/>
                  <a:gd name="T21" fmla="*/ 369 h 15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29" h="1512">
                    <a:moveTo>
                      <a:pt x="267" y="369"/>
                    </a:moveTo>
                    <a:lnTo>
                      <a:pt x="428" y="369"/>
                    </a:lnTo>
                    <a:lnTo>
                      <a:pt x="214" y="0"/>
                    </a:lnTo>
                    <a:lnTo>
                      <a:pt x="0" y="369"/>
                    </a:lnTo>
                    <a:lnTo>
                      <a:pt x="161" y="369"/>
                    </a:lnTo>
                    <a:lnTo>
                      <a:pt x="161" y="1142"/>
                    </a:lnTo>
                    <a:lnTo>
                      <a:pt x="0" y="1142"/>
                    </a:lnTo>
                    <a:lnTo>
                      <a:pt x="214" y="1511"/>
                    </a:lnTo>
                    <a:lnTo>
                      <a:pt x="428" y="1142"/>
                    </a:lnTo>
                    <a:lnTo>
                      <a:pt x="267" y="1142"/>
                    </a:lnTo>
                    <a:lnTo>
                      <a:pt x="267" y="36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chemeClr val="bg2">
                      <a:lumMod val="10000"/>
                    </a:schemeClr>
                  </a:solidFill>
                </a:endParaRPr>
              </a:p>
            </p:txBody>
          </p:sp>
          <p:sp>
            <p:nvSpPr>
              <p:cNvPr id="728" name="Freeform 2">
                <a:extLst>
                  <a:ext uri="{FF2B5EF4-FFF2-40B4-BE49-F238E27FC236}">
                    <a16:creationId xmlns:a16="http://schemas.microsoft.com/office/drawing/2014/main" id="{E506C2E2-2403-442B-BD83-AC47E3AD36DF}"/>
                  </a:ext>
                </a:extLst>
              </p:cNvPr>
              <p:cNvSpPr>
                <a:spLocks noChangeArrowheads="1"/>
              </p:cNvSpPr>
              <p:nvPr/>
            </p:nvSpPr>
            <p:spPr bwMode="auto">
              <a:xfrm>
                <a:off x="4806950" y="3578225"/>
                <a:ext cx="228600" cy="153988"/>
              </a:xfrm>
              <a:custGeom>
                <a:avLst/>
                <a:gdLst>
                  <a:gd name="T0" fmla="*/ 632 w 633"/>
                  <a:gd name="T1" fmla="*/ 214 h 429"/>
                  <a:gd name="T2" fmla="*/ 259 w 633"/>
                  <a:gd name="T3" fmla="*/ 0 h 429"/>
                  <a:gd name="T4" fmla="*/ 259 w 633"/>
                  <a:gd name="T5" fmla="*/ 160 h 429"/>
                  <a:gd name="T6" fmla="*/ 0 w 633"/>
                  <a:gd name="T7" fmla="*/ 160 h 429"/>
                  <a:gd name="T8" fmla="*/ 0 w 633"/>
                  <a:gd name="T9" fmla="*/ 268 h 429"/>
                  <a:gd name="T10" fmla="*/ 259 w 633"/>
                  <a:gd name="T11" fmla="*/ 268 h 429"/>
                  <a:gd name="T12" fmla="*/ 259 w 633"/>
                  <a:gd name="T13" fmla="*/ 428 h 429"/>
                  <a:gd name="T14" fmla="*/ 632 w 633"/>
                  <a:gd name="T15" fmla="*/ 214 h 4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33" h="429">
                    <a:moveTo>
                      <a:pt x="632" y="214"/>
                    </a:moveTo>
                    <a:lnTo>
                      <a:pt x="259" y="0"/>
                    </a:lnTo>
                    <a:lnTo>
                      <a:pt x="259" y="160"/>
                    </a:lnTo>
                    <a:lnTo>
                      <a:pt x="0" y="160"/>
                    </a:lnTo>
                    <a:lnTo>
                      <a:pt x="0" y="268"/>
                    </a:lnTo>
                    <a:lnTo>
                      <a:pt x="259" y="268"/>
                    </a:lnTo>
                    <a:lnTo>
                      <a:pt x="259" y="428"/>
                    </a:lnTo>
                    <a:lnTo>
                      <a:pt x="632" y="214"/>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chemeClr val="bg2">
                      <a:lumMod val="10000"/>
                    </a:schemeClr>
                  </a:solidFill>
                </a:endParaRPr>
              </a:p>
            </p:txBody>
          </p:sp>
          <p:sp>
            <p:nvSpPr>
              <p:cNvPr id="729" name="Freeform 3">
                <a:extLst>
                  <a:ext uri="{FF2B5EF4-FFF2-40B4-BE49-F238E27FC236}">
                    <a16:creationId xmlns:a16="http://schemas.microsoft.com/office/drawing/2014/main" id="{058D7E5B-959E-4330-A1D4-5822AF5D3DA0}"/>
                  </a:ext>
                </a:extLst>
              </p:cNvPr>
              <p:cNvSpPr>
                <a:spLocks noChangeArrowheads="1"/>
              </p:cNvSpPr>
              <p:nvPr/>
            </p:nvSpPr>
            <p:spPr bwMode="auto">
              <a:xfrm>
                <a:off x="5133975" y="3578225"/>
                <a:ext cx="228600" cy="153988"/>
              </a:xfrm>
              <a:custGeom>
                <a:avLst/>
                <a:gdLst>
                  <a:gd name="T0" fmla="*/ 373 w 633"/>
                  <a:gd name="T1" fmla="*/ 0 h 429"/>
                  <a:gd name="T2" fmla="*/ 0 w 633"/>
                  <a:gd name="T3" fmla="*/ 214 h 429"/>
                  <a:gd name="T4" fmla="*/ 373 w 633"/>
                  <a:gd name="T5" fmla="*/ 428 h 429"/>
                  <a:gd name="T6" fmla="*/ 373 w 633"/>
                  <a:gd name="T7" fmla="*/ 268 h 429"/>
                  <a:gd name="T8" fmla="*/ 632 w 633"/>
                  <a:gd name="T9" fmla="*/ 268 h 429"/>
                  <a:gd name="T10" fmla="*/ 632 w 633"/>
                  <a:gd name="T11" fmla="*/ 160 h 429"/>
                  <a:gd name="T12" fmla="*/ 373 w 633"/>
                  <a:gd name="T13" fmla="*/ 160 h 429"/>
                  <a:gd name="T14" fmla="*/ 373 w 633"/>
                  <a:gd name="T15" fmla="*/ 0 h 4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33" h="429">
                    <a:moveTo>
                      <a:pt x="373" y="0"/>
                    </a:moveTo>
                    <a:lnTo>
                      <a:pt x="0" y="214"/>
                    </a:lnTo>
                    <a:lnTo>
                      <a:pt x="373" y="428"/>
                    </a:lnTo>
                    <a:lnTo>
                      <a:pt x="373" y="268"/>
                    </a:lnTo>
                    <a:lnTo>
                      <a:pt x="632" y="268"/>
                    </a:lnTo>
                    <a:lnTo>
                      <a:pt x="632" y="160"/>
                    </a:lnTo>
                    <a:lnTo>
                      <a:pt x="373" y="160"/>
                    </a:lnTo>
                    <a:lnTo>
                      <a:pt x="373"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chemeClr val="bg2">
                      <a:lumMod val="10000"/>
                    </a:schemeClr>
                  </a:solidFill>
                </a:endParaRPr>
              </a:p>
            </p:txBody>
          </p:sp>
          <p:sp>
            <p:nvSpPr>
              <p:cNvPr id="730" name="Freeform 4">
                <a:extLst>
                  <a:ext uri="{FF2B5EF4-FFF2-40B4-BE49-F238E27FC236}">
                    <a16:creationId xmlns:a16="http://schemas.microsoft.com/office/drawing/2014/main" id="{8483C829-CD2D-4CBC-904D-C20396C1723E}"/>
                  </a:ext>
                </a:extLst>
              </p:cNvPr>
              <p:cNvSpPr>
                <a:spLocks noChangeArrowheads="1"/>
              </p:cNvSpPr>
              <p:nvPr/>
            </p:nvSpPr>
            <p:spPr bwMode="auto">
              <a:xfrm>
                <a:off x="5048250" y="4208463"/>
                <a:ext cx="57150" cy="46037"/>
              </a:xfrm>
              <a:custGeom>
                <a:avLst/>
                <a:gdLst>
                  <a:gd name="T0" fmla="*/ 131 w 158"/>
                  <a:gd name="T1" fmla="*/ 11 h 130"/>
                  <a:gd name="T2" fmla="*/ 67 w 158"/>
                  <a:gd name="T3" fmla="*/ 0 h 130"/>
                  <a:gd name="T4" fmla="*/ 0 w 158"/>
                  <a:gd name="T5" fmla="*/ 0 h 130"/>
                  <a:gd name="T6" fmla="*/ 0 w 158"/>
                  <a:gd name="T7" fmla="*/ 129 h 130"/>
                  <a:gd name="T8" fmla="*/ 81 w 158"/>
                  <a:gd name="T9" fmla="*/ 129 h 130"/>
                  <a:gd name="T10" fmla="*/ 131 w 158"/>
                  <a:gd name="T11" fmla="*/ 115 h 130"/>
                  <a:gd name="T12" fmla="*/ 157 w 158"/>
                  <a:gd name="T13" fmla="*/ 62 h 130"/>
                  <a:gd name="T14" fmla="*/ 131 w 158"/>
                  <a:gd name="T15" fmla="*/ 11 h 1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8" h="130">
                    <a:moveTo>
                      <a:pt x="131" y="11"/>
                    </a:moveTo>
                    <a:cubicBezTo>
                      <a:pt x="114" y="0"/>
                      <a:pt x="98" y="0"/>
                      <a:pt x="67" y="0"/>
                    </a:cubicBezTo>
                    <a:lnTo>
                      <a:pt x="0" y="0"/>
                    </a:lnTo>
                    <a:lnTo>
                      <a:pt x="0" y="129"/>
                    </a:lnTo>
                    <a:lnTo>
                      <a:pt x="81" y="129"/>
                    </a:lnTo>
                    <a:cubicBezTo>
                      <a:pt x="93" y="129"/>
                      <a:pt x="114" y="129"/>
                      <a:pt x="131" y="115"/>
                    </a:cubicBezTo>
                    <a:cubicBezTo>
                      <a:pt x="140" y="110"/>
                      <a:pt x="157" y="93"/>
                      <a:pt x="157" y="62"/>
                    </a:cubicBezTo>
                    <a:cubicBezTo>
                      <a:pt x="157" y="31"/>
                      <a:pt x="140" y="17"/>
                      <a:pt x="131" y="1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chemeClr val="bg2">
                      <a:lumMod val="10000"/>
                    </a:schemeClr>
                  </a:solidFill>
                </a:endParaRPr>
              </a:p>
            </p:txBody>
          </p:sp>
          <p:sp>
            <p:nvSpPr>
              <p:cNvPr id="731" name="Freeform 5">
                <a:extLst>
                  <a:ext uri="{FF2B5EF4-FFF2-40B4-BE49-F238E27FC236}">
                    <a16:creationId xmlns:a16="http://schemas.microsoft.com/office/drawing/2014/main" id="{DA3CA39E-9C51-44FE-B736-A4AC44E0642E}"/>
                  </a:ext>
                </a:extLst>
              </p:cNvPr>
              <p:cNvSpPr>
                <a:spLocks noChangeArrowheads="1"/>
              </p:cNvSpPr>
              <p:nvPr/>
            </p:nvSpPr>
            <p:spPr bwMode="auto">
              <a:xfrm>
                <a:off x="4875213" y="4210050"/>
                <a:ext cx="68262" cy="114300"/>
              </a:xfrm>
              <a:custGeom>
                <a:avLst/>
                <a:gdLst>
                  <a:gd name="T0" fmla="*/ 104 w 190"/>
                  <a:gd name="T1" fmla="*/ 9 h 317"/>
                  <a:gd name="T2" fmla="*/ 0 w 190"/>
                  <a:gd name="T3" fmla="*/ 3 h 317"/>
                  <a:gd name="T4" fmla="*/ 0 w 190"/>
                  <a:gd name="T5" fmla="*/ 316 h 317"/>
                  <a:gd name="T6" fmla="*/ 39 w 190"/>
                  <a:gd name="T7" fmla="*/ 316 h 317"/>
                  <a:gd name="T8" fmla="*/ 146 w 190"/>
                  <a:gd name="T9" fmla="*/ 285 h 317"/>
                  <a:gd name="T10" fmla="*/ 189 w 190"/>
                  <a:gd name="T11" fmla="*/ 153 h 317"/>
                  <a:gd name="T12" fmla="*/ 104 w 190"/>
                  <a:gd name="T13" fmla="*/ 9 h 317"/>
                </a:gdLst>
                <a:ahLst/>
                <a:cxnLst>
                  <a:cxn ang="0">
                    <a:pos x="T0" y="T1"/>
                  </a:cxn>
                  <a:cxn ang="0">
                    <a:pos x="T2" y="T3"/>
                  </a:cxn>
                  <a:cxn ang="0">
                    <a:pos x="T4" y="T5"/>
                  </a:cxn>
                  <a:cxn ang="0">
                    <a:pos x="T6" y="T7"/>
                  </a:cxn>
                  <a:cxn ang="0">
                    <a:pos x="T8" y="T9"/>
                  </a:cxn>
                  <a:cxn ang="0">
                    <a:pos x="T10" y="T11"/>
                  </a:cxn>
                  <a:cxn ang="0">
                    <a:pos x="T12" y="T13"/>
                  </a:cxn>
                </a:cxnLst>
                <a:rect l="0" t="0" r="r" b="b"/>
                <a:pathLst>
                  <a:path w="190" h="317">
                    <a:moveTo>
                      <a:pt x="104" y="9"/>
                    </a:moveTo>
                    <a:cubicBezTo>
                      <a:pt x="84" y="3"/>
                      <a:pt x="56" y="0"/>
                      <a:pt x="0" y="3"/>
                    </a:cubicBezTo>
                    <a:lnTo>
                      <a:pt x="0" y="316"/>
                    </a:lnTo>
                    <a:cubicBezTo>
                      <a:pt x="11" y="316"/>
                      <a:pt x="28" y="316"/>
                      <a:pt x="39" y="316"/>
                    </a:cubicBezTo>
                    <a:cubicBezTo>
                      <a:pt x="82" y="316"/>
                      <a:pt x="117" y="314"/>
                      <a:pt x="146" y="285"/>
                    </a:cubicBezTo>
                    <a:cubicBezTo>
                      <a:pt x="185" y="246"/>
                      <a:pt x="189" y="175"/>
                      <a:pt x="189" y="153"/>
                    </a:cubicBezTo>
                    <a:cubicBezTo>
                      <a:pt x="189" y="85"/>
                      <a:pt x="166" y="26"/>
                      <a:pt x="104" y="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chemeClr val="bg2">
                      <a:lumMod val="10000"/>
                    </a:schemeClr>
                  </a:solidFill>
                </a:endParaRPr>
              </a:p>
            </p:txBody>
          </p:sp>
          <p:sp>
            <p:nvSpPr>
              <p:cNvPr id="732" name="Freeform 6">
                <a:extLst>
                  <a:ext uri="{FF2B5EF4-FFF2-40B4-BE49-F238E27FC236}">
                    <a16:creationId xmlns:a16="http://schemas.microsoft.com/office/drawing/2014/main" id="{678D2292-151A-4C04-88A7-628DC2D2387F}"/>
                  </a:ext>
                </a:extLst>
              </p:cNvPr>
              <p:cNvSpPr>
                <a:spLocks noChangeArrowheads="1"/>
              </p:cNvSpPr>
              <p:nvPr/>
            </p:nvSpPr>
            <p:spPr bwMode="auto">
              <a:xfrm>
                <a:off x="4448178" y="3117846"/>
                <a:ext cx="1265238" cy="1382712"/>
              </a:xfrm>
              <a:custGeom>
                <a:avLst/>
                <a:gdLst>
                  <a:gd name="T0" fmla="*/ 3320 w 3516"/>
                  <a:gd name="T1" fmla="*/ 0 h 3840"/>
                  <a:gd name="T2" fmla="*/ 195 w 3516"/>
                  <a:gd name="T3" fmla="*/ 0 h 3840"/>
                  <a:gd name="T4" fmla="*/ 0 w 3516"/>
                  <a:gd name="T5" fmla="*/ 191 h 3840"/>
                  <a:gd name="T6" fmla="*/ 0 w 3516"/>
                  <a:gd name="T7" fmla="*/ 3644 h 3840"/>
                  <a:gd name="T8" fmla="*/ 195 w 3516"/>
                  <a:gd name="T9" fmla="*/ 3839 h 3840"/>
                  <a:gd name="T10" fmla="*/ 3320 w 3516"/>
                  <a:gd name="T11" fmla="*/ 3839 h 3840"/>
                  <a:gd name="T12" fmla="*/ 3515 w 3516"/>
                  <a:gd name="T13" fmla="*/ 3644 h 3840"/>
                  <a:gd name="T14" fmla="*/ 3515 w 3516"/>
                  <a:gd name="T15" fmla="*/ 191 h 3840"/>
                  <a:gd name="T16" fmla="*/ 3320 w 3516"/>
                  <a:gd name="T17" fmla="*/ 0 h 3840"/>
                  <a:gd name="T18" fmla="*/ 1315 w 3516"/>
                  <a:gd name="T19" fmla="*/ 3421 h 3840"/>
                  <a:gd name="T20" fmla="*/ 1230 w 3516"/>
                  <a:gd name="T21" fmla="*/ 3427 h 3840"/>
                  <a:gd name="T22" fmla="*/ 1083 w 3516"/>
                  <a:gd name="T23" fmla="*/ 3427 h 3840"/>
                  <a:gd name="T24" fmla="*/ 1083 w 3516"/>
                  <a:gd name="T25" fmla="*/ 2961 h 3840"/>
                  <a:gd name="T26" fmla="*/ 1239 w 3516"/>
                  <a:gd name="T27" fmla="*/ 2961 h 3840"/>
                  <a:gd name="T28" fmla="*/ 1399 w 3516"/>
                  <a:gd name="T29" fmla="*/ 3003 h 3840"/>
                  <a:gd name="T30" fmla="*/ 1478 w 3516"/>
                  <a:gd name="T31" fmla="*/ 3187 h 3840"/>
                  <a:gd name="T32" fmla="*/ 1315 w 3516"/>
                  <a:gd name="T33" fmla="*/ 3421 h 3840"/>
                  <a:gd name="T34" fmla="*/ 1805 w 3516"/>
                  <a:gd name="T35" fmla="*/ 3263 h 3840"/>
                  <a:gd name="T36" fmla="*/ 1755 w 3516"/>
                  <a:gd name="T37" fmla="*/ 3238 h 3840"/>
                  <a:gd name="T38" fmla="*/ 1667 w 3516"/>
                  <a:gd name="T39" fmla="*/ 3238 h 3840"/>
                  <a:gd name="T40" fmla="*/ 1667 w 3516"/>
                  <a:gd name="T41" fmla="*/ 3427 h 3840"/>
                  <a:gd name="T42" fmla="*/ 1566 w 3516"/>
                  <a:gd name="T43" fmla="*/ 3427 h 3840"/>
                  <a:gd name="T44" fmla="*/ 1566 w 3516"/>
                  <a:gd name="T45" fmla="*/ 2958 h 3840"/>
                  <a:gd name="T46" fmla="*/ 1744 w 3516"/>
                  <a:gd name="T47" fmla="*/ 2958 h 3840"/>
                  <a:gd name="T48" fmla="*/ 1884 w 3516"/>
                  <a:gd name="T49" fmla="*/ 2989 h 3840"/>
                  <a:gd name="T50" fmla="*/ 1923 w 3516"/>
                  <a:gd name="T51" fmla="*/ 3080 h 3840"/>
                  <a:gd name="T52" fmla="*/ 1824 w 3516"/>
                  <a:gd name="T53" fmla="*/ 3195 h 3840"/>
                  <a:gd name="T54" fmla="*/ 1909 w 3516"/>
                  <a:gd name="T55" fmla="*/ 3302 h 3840"/>
                  <a:gd name="T56" fmla="*/ 1923 w 3516"/>
                  <a:gd name="T57" fmla="*/ 3393 h 3840"/>
                  <a:gd name="T58" fmla="*/ 1937 w 3516"/>
                  <a:gd name="T59" fmla="*/ 3427 h 3840"/>
                  <a:gd name="T60" fmla="*/ 1830 w 3516"/>
                  <a:gd name="T61" fmla="*/ 3427 h 3840"/>
                  <a:gd name="T62" fmla="*/ 1805 w 3516"/>
                  <a:gd name="T63" fmla="*/ 3263 h 3840"/>
                  <a:gd name="T64" fmla="*/ 2135 w 3516"/>
                  <a:gd name="T65" fmla="*/ 3322 h 3840"/>
                  <a:gd name="T66" fmla="*/ 2245 w 3516"/>
                  <a:gd name="T67" fmla="*/ 3362 h 3840"/>
                  <a:gd name="T68" fmla="*/ 2321 w 3516"/>
                  <a:gd name="T69" fmla="*/ 3353 h 3840"/>
                  <a:gd name="T70" fmla="*/ 2321 w 3516"/>
                  <a:gd name="T71" fmla="*/ 3254 h 3840"/>
                  <a:gd name="T72" fmla="*/ 2231 w 3516"/>
                  <a:gd name="T73" fmla="*/ 3254 h 3840"/>
                  <a:gd name="T74" fmla="*/ 2231 w 3516"/>
                  <a:gd name="T75" fmla="*/ 3178 h 3840"/>
                  <a:gd name="T76" fmla="*/ 2423 w 3516"/>
                  <a:gd name="T77" fmla="*/ 3178 h 3840"/>
                  <a:gd name="T78" fmla="*/ 2423 w 3516"/>
                  <a:gd name="T79" fmla="*/ 3412 h 3840"/>
                  <a:gd name="T80" fmla="*/ 2253 w 3516"/>
                  <a:gd name="T81" fmla="*/ 3438 h 3840"/>
                  <a:gd name="T82" fmla="*/ 2056 w 3516"/>
                  <a:gd name="T83" fmla="*/ 3376 h 3840"/>
                  <a:gd name="T84" fmla="*/ 1994 w 3516"/>
                  <a:gd name="T85" fmla="*/ 3201 h 3840"/>
                  <a:gd name="T86" fmla="*/ 2239 w 3516"/>
                  <a:gd name="T87" fmla="*/ 2947 h 3840"/>
                  <a:gd name="T88" fmla="*/ 2397 w 3516"/>
                  <a:gd name="T89" fmla="*/ 3006 h 3840"/>
                  <a:gd name="T90" fmla="*/ 2431 w 3516"/>
                  <a:gd name="T91" fmla="*/ 3105 h 3840"/>
                  <a:gd name="T92" fmla="*/ 2327 w 3516"/>
                  <a:gd name="T93" fmla="*/ 3105 h 3840"/>
                  <a:gd name="T94" fmla="*/ 2313 w 3516"/>
                  <a:gd name="T95" fmla="*/ 3057 h 3840"/>
                  <a:gd name="T96" fmla="*/ 2234 w 3516"/>
                  <a:gd name="T97" fmla="*/ 3020 h 3840"/>
                  <a:gd name="T98" fmla="*/ 2098 w 3516"/>
                  <a:gd name="T99" fmla="*/ 3198 h 3840"/>
                  <a:gd name="T100" fmla="*/ 2135 w 3516"/>
                  <a:gd name="T101" fmla="*/ 3322 h 3840"/>
                  <a:gd name="T102" fmla="*/ 1758 w 3516"/>
                  <a:gd name="T103" fmla="*/ 2524 h 3840"/>
                  <a:gd name="T104" fmla="*/ 728 w 3516"/>
                  <a:gd name="T105" fmla="*/ 1495 h 3840"/>
                  <a:gd name="T106" fmla="*/ 1758 w 3516"/>
                  <a:gd name="T107" fmla="*/ 465 h 3840"/>
                  <a:gd name="T108" fmla="*/ 2787 w 3516"/>
                  <a:gd name="T109" fmla="*/ 1495 h 3840"/>
                  <a:gd name="T110" fmla="*/ 1758 w 3516"/>
                  <a:gd name="T111" fmla="*/ 2524 h 3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516" h="3840">
                    <a:moveTo>
                      <a:pt x="3320" y="0"/>
                    </a:moveTo>
                    <a:lnTo>
                      <a:pt x="195" y="0"/>
                    </a:lnTo>
                    <a:cubicBezTo>
                      <a:pt x="87" y="0"/>
                      <a:pt x="0" y="84"/>
                      <a:pt x="0" y="191"/>
                    </a:cubicBezTo>
                    <a:lnTo>
                      <a:pt x="0" y="3644"/>
                    </a:lnTo>
                    <a:cubicBezTo>
                      <a:pt x="0" y="3751"/>
                      <a:pt x="87" y="3839"/>
                      <a:pt x="195" y="3839"/>
                    </a:cubicBezTo>
                    <a:lnTo>
                      <a:pt x="3320" y="3839"/>
                    </a:lnTo>
                    <a:cubicBezTo>
                      <a:pt x="3427" y="3839"/>
                      <a:pt x="3515" y="3751"/>
                      <a:pt x="3515" y="3644"/>
                    </a:cubicBezTo>
                    <a:lnTo>
                      <a:pt x="3515" y="191"/>
                    </a:lnTo>
                    <a:cubicBezTo>
                      <a:pt x="3515" y="84"/>
                      <a:pt x="3427" y="0"/>
                      <a:pt x="3320" y="0"/>
                    </a:cubicBezTo>
                    <a:close/>
                    <a:moveTo>
                      <a:pt x="1315" y="3421"/>
                    </a:moveTo>
                    <a:cubicBezTo>
                      <a:pt x="1298" y="3424"/>
                      <a:pt x="1278" y="3427"/>
                      <a:pt x="1230" y="3427"/>
                    </a:cubicBezTo>
                    <a:lnTo>
                      <a:pt x="1083" y="3427"/>
                    </a:lnTo>
                    <a:lnTo>
                      <a:pt x="1083" y="2961"/>
                    </a:lnTo>
                    <a:lnTo>
                      <a:pt x="1239" y="2961"/>
                    </a:lnTo>
                    <a:cubicBezTo>
                      <a:pt x="1264" y="2961"/>
                      <a:pt x="1343" y="2961"/>
                      <a:pt x="1399" y="3003"/>
                    </a:cubicBezTo>
                    <a:cubicBezTo>
                      <a:pt x="1459" y="3046"/>
                      <a:pt x="1478" y="3119"/>
                      <a:pt x="1478" y="3187"/>
                    </a:cubicBezTo>
                    <a:cubicBezTo>
                      <a:pt x="1481" y="3331"/>
                      <a:pt x="1405" y="3404"/>
                      <a:pt x="1315" y="3421"/>
                    </a:cubicBezTo>
                    <a:close/>
                    <a:moveTo>
                      <a:pt x="1805" y="3263"/>
                    </a:moveTo>
                    <a:cubicBezTo>
                      <a:pt x="1796" y="3238"/>
                      <a:pt x="1772" y="3238"/>
                      <a:pt x="1755" y="3238"/>
                    </a:cubicBezTo>
                    <a:lnTo>
                      <a:pt x="1667" y="3238"/>
                    </a:lnTo>
                    <a:lnTo>
                      <a:pt x="1667" y="3427"/>
                    </a:lnTo>
                    <a:lnTo>
                      <a:pt x="1566" y="3427"/>
                    </a:lnTo>
                    <a:lnTo>
                      <a:pt x="1566" y="2958"/>
                    </a:lnTo>
                    <a:lnTo>
                      <a:pt x="1744" y="2958"/>
                    </a:lnTo>
                    <a:cubicBezTo>
                      <a:pt x="1793" y="2958"/>
                      <a:pt x="1847" y="2958"/>
                      <a:pt x="1884" y="2989"/>
                    </a:cubicBezTo>
                    <a:cubicBezTo>
                      <a:pt x="1912" y="3015"/>
                      <a:pt x="1923" y="3049"/>
                      <a:pt x="1923" y="3080"/>
                    </a:cubicBezTo>
                    <a:cubicBezTo>
                      <a:pt x="1923" y="3167"/>
                      <a:pt x="1847" y="3187"/>
                      <a:pt x="1824" y="3195"/>
                    </a:cubicBezTo>
                    <a:cubicBezTo>
                      <a:pt x="1895" y="3201"/>
                      <a:pt x="1901" y="3240"/>
                      <a:pt x="1909" y="3302"/>
                    </a:cubicBezTo>
                    <a:cubicBezTo>
                      <a:pt x="1918" y="3356"/>
                      <a:pt x="1920" y="3379"/>
                      <a:pt x="1923" y="3393"/>
                    </a:cubicBezTo>
                    <a:cubicBezTo>
                      <a:pt x="1929" y="3412"/>
                      <a:pt x="1932" y="3418"/>
                      <a:pt x="1937" y="3427"/>
                    </a:cubicBezTo>
                    <a:lnTo>
                      <a:pt x="1830" y="3427"/>
                    </a:lnTo>
                    <a:cubicBezTo>
                      <a:pt x="1824" y="3401"/>
                      <a:pt x="1810" y="3283"/>
                      <a:pt x="1805" y="3263"/>
                    </a:cubicBezTo>
                    <a:close/>
                    <a:moveTo>
                      <a:pt x="2135" y="3322"/>
                    </a:moveTo>
                    <a:cubicBezTo>
                      <a:pt x="2157" y="3348"/>
                      <a:pt x="2188" y="3362"/>
                      <a:pt x="2245" y="3362"/>
                    </a:cubicBezTo>
                    <a:cubicBezTo>
                      <a:pt x="2293" y="3362"/>
                      <a:pt x="2310" y="3356"/>
                      <a:pt x="2321" y="3353"/>
                    </a:cubicBezTo>
                    <a:lnTo>
                      <a:pt x="2321" y="3254"/>
                    </a:lnTo>
                    <a:lnTo>
                      <a:pt x="2231" y="3254"/>
                    </a:lnTo>
                    <a:lnTo>
                      <a:pt x="2231" y="3178"/>
                    </a:lnTo>
                    <a:lnTo>
                      <a:pt x="2423" y="3178"/>
                    </a:lnTo>
                    <a:lnTo>
                      <a:pt x="2423" y="3412"/>
                    </a:lnTo>
                    <a:cubicBezTo>
                      <a:pt x="2394" y="3421"/>
                      <a:pt x="2346" y="3438"/>
                      <a:pt x="2253" y="3438"/>
                    </a:cubicBezTo>
                    <a:cubicBezTo>
                      <a:pt x="2146" y="3438"/>
                      <a:pt x="2093" y="3412"/>
                      <a:pt x="2056" y="3376"/>
                    </a:cubicBezTo>
                    <a:cubicBezTo>
                      <a:pt x="2002" y="3325"/>
                      <a:pt x="1994" y="3252"/>
                      <a:pt x="1994" y="3201"/>
                    </a:cubicBezTo>
                    <a:cubicBezTo>
                      <a:pt x="1994" y="3034"/>
                      <a:pt x="2098" y="2947"/>
                      <a:pt x="2239" y="2947"/>
                    </a:cubicBezTo>
                    <a:cubicBezTo>
                      <a:pt x="2299" y="2947"/>
                      <a:pt x="2361" y="2964"/>
                      <a:pt x="2397" y="3006"/>
                    </a:cubicBezTo>
                    <a:cubicBezTo>
                      <a:pt x="2428" y="3043"/>
                      <a:pt x="2431" y="3080"/>
                      <a:pt x="2431" y="3105"/>
                    </a:cubicBezTo>
                    <a:lnTo>
                      <a:pt x="2327" y="3105"/>
                    </a:lnTo>
                    <a:cubicBezTo>
                      <a:pt x="2327" y="3094"/>
                      <a:pt x="2327" y="3077"/>
                      <a:pt x="2313" y="3057"/>
                    </a:cubicBezTo>
                    <a:cubicBezTo>
                      <a:pt x="2293" y="3026"/>
                      <a:pt x="2256" y="3020"/>
                      <a:pt x="2234" y="3020"/>
                    </a:cubicBezTo>
                    <a:cubicBezTo>
                      <a:pt x="2121" y="3020"/>
                      <a:pt x="2098" y="3128"/>
                      <a:pt x="2098" y="3198"/>
                    </a:cubicBezTo>
                    <a:cubicBezTo>
                      <a:pt x="2098" y="3229"/>
                      <a:pt x="2101" y="3286"/>
                      <a:pt x="2135" y="3322"/>
                    </a:cubicBezTo>
                    <a:close/>
                    <a:moveTo>
                      <a:pt x="1758" y="2524"/>
                    </a:moveTo>
                    <a:cubicBezTo>
                      <a:pt x="1191" y="2524"/>
                      <a:pt x="728" y="2064"/>
                      <a:pt x="728" y="1495"/>
                    </a:cubicBezTo>
                    <a:cubicBezTo>
                      <a:pt x="728" y="928"/>
                      <a:pt x="1188" y="465"/>
                      <a:pt x="1758" y="465"/>
                    </a:cubicBezTo>
                    <a:cubicBezTo>
                      <a:pt x="2324" y="465"/>
                      <a:pt x="2787" y="925"/>
                      <a:pt x="2787" y="1495"/>
                    </a:cubicBezTo>
                    <a:cubicBezTo>
                      <a:pt x="2787" y="2061"/>
                      <a:pt x="2324" y="2524"/>
                      <a:pt x="1758" y="2524"/>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chemeClr val="bg2">
                      <a:lumMod val="10000"/>
                    </a:schemeClr>
                  </a:solidFill>
                </a:endParaRPr>
              </a:p>
            </p:txBody>
          </p:sp>
        </p:grpSp>
        <p:sp>
          <p:nvSpPr>
            <p:cNvPr id="726" name="Rectangle 725">
              <a:extLst>
                <a:ext uri="{FF2B5EF4-FFF2-40B4-BE49-F238E27FC236}">
                  <a16:creationId xmlns:a16="http://schemas.microsoft.com/office/drawing/2014/main" id="{FDF45000-D61B-4B5F-9917-0242C47C6E22}"/>
                </a:ext>
              </a:extLst>
            </p:cNvPr>
            <p:cNvSpPr/>
            <p:nvPr/>
          </p:nvSpPr>
          <p:spPr>
            <a:xfrm>
              <a:off x="7231996" y="2103309"/>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solidFill>
                  <a:schemeClr val="bg2">
                    <a:lumMod val="10000"/>
                  </a:schemeClr>
                </a:solidFill>
              </a:endParaRPr>
            </a:p>
          </p:txBody>
        </p:sp>
      </p:grpSp>
      <p:grpSp>
        <p:nvGrpSpPr>
          <p:cNvPr id="733" name="Group 732">
            <a:extLst>
              <a:ext uri="{FF2B5EF4-FFF2-40B4-BE49-F238E27FC236}">
                <a16:creationId xmlns:a16="http://schemas.microsoft.com/office/drawing/2014/main" id="{FCB0C54D-1637-47D5-8B61-F14F4489D7D6}"/>
              </a:ext>
            </a:extLst>
          </p:cNvPr>
          <p:cNvGrpSpPr/>
          <p:nvPr/>
        </p:nvGrpSpPr>
        <p:grpSpPr>
          <a:xfrm>
            <a:off x="2705066" y="3241742"/>
            <a:ext cx="670409" cy="647003"/>
            <a:chOff x="4177575" y="2127578"/>
            <a:chExt cx="670584" cy="647172"/>
          </a:xfrm>
        </p:grpSpPr>
        <p:grpSp>
          <p:nvGrpSpPr>
            <p:cNvPr id="734" name="Group 733">
              <a:extLst>
                <a:ext uri="{FF2B5EF4-FFF2-40B4-BE49-F238E27FC236}">
                  <a16:creationId xmlns:a16="http://schemas.microsoft.com/office/drawing/2014/main" id="{70108C63-A7F8-4678-B285-0F7001642605}"/>
                </a:ext>
              </a:extLst>
            </p:cNvPr>
            <p:cNvGrpSpPr/>
            <p:nvPr/>
          </p:nvGrpSpPr>
          <p:grpSpPr>
            <a:xfrm>
              <a:off x="4177575" y="2201542"/>
              <a:ext cx="670584" cy="499244"/>
              <a:chOff x="3235325" y="1938338"/>
              <a:chExt cx="360363" cy="268287"/>
            </a:xfrm>
            <a:solidFill>
              <a:srgbClr val="F80000"/>
            </a:solidFill>
          </p:grpSpPr>
          <p:sp>
            <p:nvSpPr>
              <p:cNvPr id="736" name="Freeform 74">
                <a:extLst>
                  <a:ext uri="{FF2B5EF4-FFF2-40B4-BE49-F238E27FC236}">
                    <a16:creationId xmlns:a16="http://schemas.microsoft.com/office/drawing/2014/main" id="{01E15B65-AFC5-463E-B66D-4E1BEF91ECBD}"/>
                  </a:ext>
                </a:extLst>
              </p:cNvPr>
              <p:cNvSpPr>
                <a:spLocks noChangeArrowheads="1"/>
              </p:cNvSpPr>
              <p:nvPr/>
            </p:nvSpPr>
            <p:spPr bwMode="auto">
              <a:xfrm>
                <a:off x="3235325" y="1938338"/>
                <a:ext cx="360363" cy="268287"/>
              </a:xfrm>
              <a:custGeom>
                <a:avLst/>
                <a:gdLst>
                  <a:gd name="T0" fmla="*/ 878 w 1000"/>
                  <a:gd name="T1" fmla="*/ 370 h 746"/>
                  <a:gd name="T2" fmla="*/ 765 w 1000"/>
                  <a:gd name="T3" fmla="*/ 424 h 746"/>
                  <a:gd name="T4" fmla="*/ 691 w 1000"/>
                  <a:gd name="T5" fmla="*/ 280 h 746"/>
                  <a:gd name="T6" fmla="*/ 499 w 1000"/>
                  <a:gd name="T7" fmla="*/ 0 h 746"/>
                  <a:gd name="T8" fmla="*/ 308 w 1000"/>
                  <a:gd name="T9" fmla="*/ 280 h 746"/>
                  <a:gd name="T10" fmla="*/ 234 w 1000"/>
                  <a:gd name="T11" fmla="*/ 424 h 746"/>
                  <a:gd name="T12" fmla="*/ 121 w 1000"/>
                  <a:gd name="T13" fmla="*/ 370 h 746"/>
                  <a:gd name="T14" fmla="*/ 121 w 1000"/>
                  <a:gd name="T15" fmla="*/ 511 h 746"/>
                  <a:gd name="T16" fmla="*/ 234 w 1000"/>
                  <a:gd name="T17" fmla="*/ 458 h 746"/>
                  <a:gd name="T18" fmla="*/ 499 w 1000"/>
                  <a:gd name="T19" fmla="*/ 745 h 746"/>
                  <a:gd name="T20" fmla="*/ 765 w 1000"/>
                  <a:gd name="T21" fmla="*/ 458 h 746"/>
                  <a:gd name="T22" fmla="*/ 878 w 1000"/>
                  <a:gd name="T23" fmla="*/ 511 h 746"/>
                  <a:gd name="T24" fmla="*/ 293 w 1000"/>
                  <a:gd name="T25" fmla="*/ 458 h 746"/>
                  <a:gd name="T26" fmla="*/ 265 w 1000"/>
                  <a:gd name="T27" fmla="*/ 424 h 746"/>
                  <a:gd name="T28" fmla="*/ 293 w 1000"/>
                  <a:gd name="T29" fmla="*/ 458 h 746"/>
                  <a:gd name="T30" fmla="*/ 324 w 1000"/>
                  <a:gd name="T31" fmla="*/ 458 h 746"/>
                  <a:gd name="T32" fmla="*/ 353 w 1000"/>
                  <a:gd name="T33" fmla="*/ 424 h 746"/>
                  <a:gd name="T34" fmla="*/ 412 w 1000"/>
                  <a:gd name="T35" fmla="*/ 458 h 746"/>
                  <a:gd name="T36" fmla="*/ 384 w 1000"/>
                  <a:gd name="T37" fmla="*/ 424 h 746"/>
                  <a:gd name="T38" fmla="*/ 412 w 1000"/>
                  <a:gd name="T39" fmla="*/ 458 h 746"/>
                  <a:gd name="T40" fmla="*/ 536 w 1000"/>
                  <a:gd name="T41" fmla="*/ 579 h 746"/>
                  <a:gd name="T42" fmla="*/ 480 w 1000"/>
                  <a:gd name="T43" fmla="*/ 480 h 746"/>
                  <a:gd name="T44" fmla="*/ 499 w 1000"/>
                  <a:gd name="T45" fmla="*/ 353 h 746"/>
                  <a:gd name="T46" fmla="*/ 519 w 1000"/>
                  <a:gd name="T47" fmla="*/ 480 h 746"/>
                  <a:gd name="T48" fmla="*/ 590 w 1000"/>
                  <a:gd name="T49" fmla="*/ 458 h 746"/>
                  <a:gd name="T50" fmla="*/ 618 w 1000"/>
                  <a:gd name="T51" fmla="*/ 424 h 746"/>
                  <a:gd name="T52" fmla="*/ 621 w 1000"/>
                  <a:gd name="T53" fmla="*/ 277 h 746"/>
                  <a:gd name="T54" fmla="*/ 381 w 1000"/>
                  <a:gd name="T55" fmla="*/ 190 h 746"/>
                  <a:gd name="T56" fmla="*/ 624 w 1000"/>
                  <a:gd name="T57" fmla="*/ 190 h 746"/>
                  <a:gd name="T58" fmla="*/ 621 w 1000"/>
                  <a:gd name="T59" fmla="*/ 277 h 746"/>
                  <a:gd name="T60" fmla="*/ 649 w 1000"/>
                  <a:gd name="T61" fmla="*/ 458 h 746"/>
                  <a:gd name="T62" fmla="*/ 677 w 1000"/>
                  <a:gd name="T63" fmla="*/ 424 h 746"/>
                  <a:gd name="T64" fmla="*/ 737 w 1000"/>
                  <a:gd name="T65" fmla="*/ 458 h 746"/>
                  <a:gd name="T66" fmla="*/ 708 w 1000"/>
                  <a:gd name="T67" fmla="*/ 424 h 746"/>
                  <a:gd name="T68" fmla="*/ 737 w 1000"/>
                  <a:gd name="T69" fmla="*/ 458 h 7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00" h="746">
                    <a:moveTo>
                      <a:pt x="999" y="441"/>
                    </a:moveTo>
                    <a:lnTo>
                      <a:pt x="878" y="370"/>
                    </a:lnTo>
                    <a:lnTo>
                      <a:pt x="878" y="424"/>
                    </a:lnTo>
                    <a:lnTo>
                      <a:pt x="765" y="424"/>
                    </a:lnTo>
                    <a:lnTo>
                      <a:pt x="765" y="280"/>
                    </a:lnTo>
                    <a:lnTo>
                      <a:pt x="691" y="280"/>
                    </a:lnTo>
                    <a:lnTo>
                      <a:pt x="691" y="192"/>
                    </a:lnTo>
                    <a:cubicBezTo>
                      <a:pt x="691" y="85"/>
                      <a:pt x="604" y="0"/>
                      <a:pt x="499" y="0"/>
                    </a:cubicBezTo>
                    <a:cubicBezTo>
                      <a:pt x="392" y="0"/>
                      <a:pt x="308" y="88"/>
                      <a:pt x="308" y="192"/>
                    </a:cubicBezTo>
                    <a:lnTo>
                      <a:pt x="308" y="280"/>
                    </a:lnTo>
                    <a:lnTo>
                      <a:pt x="234" y="280"/>
                    </a:lnTo>
                    <a:lnTo>
                      <a:pt x="234" y="424"/>
                    </a:lnTo>
                    <a:lnTo>
                      <a:pt x="121" y="424"/>
                    </a:lnTo>
                    <a:lnTo>
                      <a:pt x="121" y="370"/>
                    </a:lnTo>
                    <a:lnTo>
                      <a:pt x="0" y="441"/>
                    </a:lnTo>
                    <a:lnTo>
                      <a:pt x="121" y="511"/>
                    </a:lnTo>
                    <a:lnTo>
                      <a:pt x="121" y="458"/>
                    </a:lnTo>
                    <a:lnTo>
                      <a:pt x="234" y="458"/>
                    </a:lnTo>
                    <a:lnTo>
                      <a:pt x="234" y="633"/>
                    </a:lnTo>
                    <a:lnTo>
                      <a:pt x="499" y="745"/>
                    </a:lnTo>
                    <a:lnTo>
                      <a:pt x="765" y="633"/>
                    </a:lnTo>
                    <a:lnTo>
                      <a:pt x="765" y="458"/>
                    </a:lnTo>
                    <a:lnTo>
                      <a:pt x="878" y="458"/>
                    </a:lnTo>
                    <a:lnTo>
                      <a:pt x="878" y="511"/>
                    </a:lnTo>
                    <a:lnTo>
                      <a:pt x="999" y="441"/>
                    </a:lnTo>
                    <a:close/>
                    <a:moveTo>
                      <a:pt x="293" y="458"/>
                    </a:moveTo>
                    <a:lnTo>
                      <a:pt x="265" y="458"/>
                    </a:lnTo>
                    <a:lnTo>
                      <a:pt x="265" y="424"/>
                    </a:lnTo>
                    <a:lnTo>
                      <a:pt x="293" y="424"/>
                    </a:lnTo>
                    <a:lnTo>
                      <a:pt x="293" y="458"/>
                    </a:lnTo>
                    <a:close/>
                    <a:moveTo>
                      <a:pt x="353" y="458"/>
                    </a:moveTo>
                    <a:lnTo>
                      <a:pt x="324" y="458"/>
                    </a:lnTo>
                    <a:lnTo>
                      <a:pt x="324" y="424"/>
                    </a:lnTo>
                    <a:lnTo>
                      <a:pt x="353" y="424"/>
                    </a:lnTo>
                    <a:lnTo>
                      <a:pt x="353" y="458"/>
                    </a:lnTo>
                    <a:close/>
                    <a:moveTo>
                      <a:pt x="412" y="458"/>
                    </a:moveTo>
                    <a:lnTo>
                      <a:pt x="384" y="458"/>
                    </a:lnTo>
                    <a:lnTo>
                      <a:pt x="384" y="424"/>
                    </a:lnTo>
                    <a:lnTo>
                      <a:pt x="412" y="424"/>
                    </a:lnTo>
                    <a:lnTo>
                      <a:pt x="412" y="458"/>
                    </a:lnTo>
                    <a:close/>
                    <a:moveTo>
                      <a:pt x="519" y="480"/>
                    </a:moveTo>
                    <a:lnTo>
                      <a:pt x="536" y="579"/>
                    </a:lnTo>
                    <a:lnTo>
                      <a:pt x="460" y="579"/>
                    </a:lnTo>
                    <a:lnTo>
                      <a:pt x="480" y="480"/>
                    </a:lnTo>
                    <a:cubicBezTo>
                      <a:pt x="454" y="472"/>
                      <a:pt x="435" y="449"/>
                      <a:pt x="435" y="418"/>
                    </a:cubicBezTo>
                    <a:cubicBezTo>
                      <a:pt x="435" y="381"/>
                      <a:pt x="462" y="353"/>
                      <a:pt x="499" y="353"/>
                    </a:cubicBezTo>
                    <a:cubicBezTo>
                      <a:pt x="535" y="353"/>
                      <a:pt x="564" y="381"/>
                      <a:pt x="564" y="418"/>
                    </a:cubicBezTo>
                    <a:cubicBezTo>
                      <a:pt x="564" y="446"/>
                      <a:pt x="545" y="472"/>
                      <a:pt x="519" y="480"/>
                    </a:cubicBezTo>
                    <a:close/>
                    <a:moveTo>
                      <a:pt x="618" y="458"/>
                    </a:moveTo>
                    <a:lnTo>
                      <a:pt x="590" y="458"/>
                    </a:lnTo>
                    <a:lnTo>
                      <a:pt x="590" y="424"/>
                    </a:lnTo>
                    <a:lnTo>
                      <a:pt x="618" y="424"/>
                    </a:lnTo>
                    <a:lnTo>
                      <a:pt x="618" y="458"/>
                    </a:lnTo>
                    <a:close/>
                    <a:moveTo>
                      <a:pt x="621" y="277"/>
                    </a:moveTo>
                    <a:lnTo>
                      <a:pt x="381" y="277"/>
                    </a:lnTo>
                    <a:lnTo>
                      <a:pt x="381" y="190"/>
                    </a:lnTo>
                    <a:cubicBezTo>
                      <a:pt x="381" y="122"/>
                      <a:pt x="434" y="68"/>
                      <a:pt x="502" y="68"/>
                    </a:cubicBezTo>
                    <a:cubicBezTo>
                      <a:pt x="569" y="68"/>
                      <a:pt x="624" y="122"/>
                      <a:pt x="624" y="190"/>
                    </a:cubicBezTo>
                    <a:lnTo>
                      <a:pt x="624" y="277"/>
                    </a:lnTo>
                    <a:lnTo>
                      <a:pt x="621" y="277"/>
                    </a:lnTo>
                    <a:close/>
                    <a:moveTo>
                      <a:pt x="677" y="458"/>
                    </a:moveTo>
                    <a:lnTo>
                      <a:pt x="649" y="458"/>
                    </a:lnTo>
                    <a:lnTo>
                      <a:pt x="649" y="424"/>
                    </a:lnTo>
                    <a:lnTo>
                      <a:pt x="677" y="424"/>
                    </a:lnTo>
                    <a:lnTo>
                      <a:pt x="677" y="458"/>
                    </a:lnTo>
                    <a:close/>
                    <a:moveTo>
                      <a:pt x="737" y="458"/>
                    </a:moveTo>
                    <a:lnTo>
                      <a:pt x="708" y="458"/>
                    </a:lnTo>
                    <a:lnTo>
                      <a:pt x="708" y="424"/>
                    </a:lnTo>
                    <a:lnTo>
                      <a:pt x="737" y="424"/>
                    </a:lnTo>
                    <a:lnTo>
                      <a:pt x="737" y="458"/>
                    </a:lnTo>
                    <a:close/>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737" name="Freeform 231">
                <a:extLst>
                  <a:ext uri="{FF2B5EF4-FFF2-40B4-BE49-F238E27FC236}">
                    <a16:creationId xmlns:a16="http://schemas.microsoft.com/office/drawing/2014/main" id="{A2273DE4-46E4-408A-BBBB-A8A88968C5C2}"/>
                  </a:ext>
                </a:extLst>
              </p:cNvPr>
              <p:cNvSpPr>
                <a:spLocks noChangeArrowheads="1"/>
              </p:cNvSpPr>
              <p:nvPr/>
            </p:nvSpPr>
            <p:spPr bwMode="auto">
              <a:xfrm>
                <a:off x="3235325" y="1938338"/>
                <a:ext cx="360363" cy="268287"/>
              </a:xfrm>
              <a:custGeom>
                <a:avLst/>
                <a:gdLst>
                  <a:gd name="T0" fmla="*/ 878 w 1000"/>
                  <a:gd name="T1" fmla="*/ 370 h 746"/>
                  <a:gd name="T2" fmla="*/ 765 w 1000"/>
                  <a:gd name="T3" fmla="*/ 424 h 746"/>
                  <a:gd name="T4" fmla="*/ 691 w 1000"/>
                  <a:gd name="T5" fmla="*/ 280 h 746"/>
                  <a:gd name="T6" fmla="*/ 499 w 1000"/>
                  <a:gd name="T7" fmla="*/ 0 h 746"/>
                  <a:gd name="T8" fmla="*/ 308 w 1000"/>
                  <a:gd name="T9" fmla="*/ 280 h 746"/>
                  <a:gd name="T10" fmla="*/ 234 w 1000"/>
                  <a:gd name="T11" fmla="*/ 424 h 746"/>
                  <a:gd name="T12" fmla="*/ 121 w 1000"/>
                  <a:gd name="T13" fmla="*/ 370 h 746"/>
                  <a:gd name="T14" fmla="*/ 121 w 1000"/>
                  <a:gd name="T15" fmla="*/ 511 h 746"/>
                  <a:gd name="T16" fmla="*/ 234 w 1000"/>
                  <a:gd name="T17" fmla="*/ 458 h 746"/>
                  <a:gd name="T18" fmla="*/ 499 w 1000"/>
                  <a:gd name="T19" fmla="*/ 745 h 746"/>
                  <a:gd name="T20" fmla="*/ 765 w 1000"/>
                  <a:gd name="T21" fmla="*/ 458 h 746"/>
                  <a:gd name="T22" fmla="*/ 878 w 1000"/>
                  <a:gd name="T23" fmla="*/ 511 h 746"/>
                  <a:gd name="T24" fmla="*/ 293 w 1000"/>
                  <a:gd name="T25" fmla="*/ 458 h 746"/>
                  <a:gd name="T26" fmla="*/ 265 w 1000"/>
                  <a:gd name="T27" fmla="*/ 424 h 746"/>
                  <a:gd name="T28" fmla="*/ 293 w 1000"/>
                  <a:gd name="T29" fmla="*/ 458 h 746"/>
                  <a:gd name="T30" fmla="*/ 324 w 1000"/>
                  <a:gd name="T31" fmla="*/ 458 h 746"/>
                  <a:gd name="T32" fmla="*/ 353 w 1000"/>
                  <a:gd name="T33" fmla="*/ 424 h 746"/>
                  <a:gd name="T34" fmla="*/ 412 w 1000"/>
                  <a:gd name="T35" fmla="*/ 458 h 746"/>
                  <a:gd name="T36" fmla="*/ 384 w 1000"/>
                  <a:gd name="T37" fmla="*/ 424 h 746"/>
                  <a:gd name="T38" fmla="*/ 412 w 1000"/>
                  <a:gd name="T39" fmla="*/ 458 h 746"/>
                  <a:gd name="T40" fmla="*/ 536 w 1000"/>
                  <a:gd name="T41" fmla="*/ 579 h 746"/>
                  <a:gd name="T42" fmla="*/ 480 w 1000"/>
                  <a:gd name="T43" fmla="*/ 480 h 746"/>
                  <a:gd name="T44" fmla="*/ 499 w 1000"/>
                  <a:gd name="T45" fmla="*/ 353 h 746"/>
                  <a:gd name="T46" fmla="*/ 519 w 1000"/>
                  <a:gd name="T47" fmla="*/ 480 h 746"/>
                  <a:gd name="T48" fmla="*/ 590 w 1000"/>
                  <a:gd name="T49" fmla="*/ 458 h 746"/>
                  <a:gd name="T50" fmla="*/ 618 w 1000"/>
                  <a:gd name="T51" fmla="*/ 424 h 746"/>
                  <a:gd name="T52" fmla="*/ 621 w 1000"/>
                  <a:gd name="T53" fmla="*/ 277 h 746"/>
                  <a:gd name="T54" fmla="*/ 381 w 1000"/>
                  <a:gd name="T55" fmla="*/ 190 h 746"/>
                  <a:gd name="T56" fmla="*/ 624 w 1000"/>
                  <a:gd name="T57" fmla="*/ 190 h 746"/>
                  <a:gd name="T58" fmla="*/ 621 w 1000"/>
                  <a:gd name="T59" fmla="*/ 277 h 746"/>
                  <a:gd name="T60" fmla="*/ 649 w 1000"/>
                  <a:gd name="T61" fmla="*/ 458 h 746"/>
                  <a:gd name="T62" fmla="*/ 677 w 1000"/>
                  <a:gd name="T63" fmla="*/ 424 h 746"/>
                  <a:gd name="T64" fmla="*/ 737 w 1000"/>
                  <a:gd name="T65" fmla="*/ 458 h 746"/>
                  <a:gd name="T66" fmla="*/ 708 w 1000"/>
                  <a:gd name="T67" fmla="*/ 424 h 746"/>
                  <a:gd name="T68" fmla="*/ 737 w 1000"/>
                  <a:gd name="T69" fmla="*/ 458 h 7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00" h="746">
                    <a:moveTo>
                      <a:pt x="999" y="441"/>
                    </a:moveTo>
                    <a:lnTo>
                      <a:pt x="878" y="370"/>
                    </a:lnTo>
                    <a:lnTo>
                      <a:pt x="878" y="424"/>
                    </a:lnTo>
                    <a:lnTo>
                      <a:pt x="765" y="424"/>
                    </a:lnTo>
                    <a:lnTo>
                      <a:pt x="765" y="280"/>
                    </a:lnTo>
                    <a:lnTo>
                      <a:pt x="691" y="280"/>
                    </a:lnTo>
                    <a:lnTo>
                      <a:pt x="691" y="192"/>
                    </a:lnTo>
                    <a:cubicBezTo>
                      <a:pt x="691" y="85"/>
                      <a:pt x="604" y="0"/>
                      <a:pt x="499" y="0"/>
                    </a:cubicBezTo>
                    <a:cubicBezTo>
                      <a:pt x="392" y="0"/>
                      <a:pt x="308" y="88"/>
                      <a:pt x="308" y="192"/>
                    </a:cubicBezTo>
                    <a:lnTo>
                      <a:pt x="308" y="280"/>
                    </a:lnTo>
                    <a:lnTo>
                      <a:pt x="234" y="280"/>
                    </a:lnTo>
                    <a:lnTo>
                      <a:pt x="234" y="424"/>
                    </a:lnTo>
                    <a:lnTo>
                      <a:pt x="121" y="424"/>
                    </a:lnTo>
                    <a:lnTo>
                      <a:pt x="121" y="370"/>
                    </a:lnTo>
                    <a:lnTo>
                      <a:pt x="0" y="441"/>
                    </a:lnTo>
                    <a:lnTo>
                      <a:pt x="121" y="511"/>
                    </a:lnTo>
                    <a:lnTo>
                      <a:pt x="121" y="458"/>
                    </a:lnTo>
                    <a:lnTo>
                      <a:pt x="234" y="458"/>
                    </a:lnTo>
                    <a:lnTo>
                      <a:pt x="234" y="633"/>
                    </a:lnTo>
                    <a:lnTo>
                      <a:pt x="499" y="745"/>
                    </a:lnTo>
                    <a:lnTo>
                      <a:pt x="765" y="633"/>
                    </a:lnTo>
                    <a:lnTo>
                      <a:pt x="765" y="458"/>
                    </a:lnTo>
                    <a:lnTo>
                      <a:pt x="878" y="458"/>
                    </a:lnTo>
                    <a:lnTo>
                      <a:pt x="878" y="511"/>
                    </a:lnTo>
                    <a:lnTo>
                      <a:pt x="999" y="441"/>
                    </a:lnTo>
                    <a:close/>
                    <a:moveTo>
                      <a:pt x="293" y="458"/>
                    </a:moveTo>
                    <a:lnTo>
                      <a:pt x="265" y="458"/>
                    </a:lnTo>
                    <a:lnTo>
                      <a:pt x="265" y="424"/>
                    </a:lnTo>
                    <a:lnTo>
                      <a:pt x="293" y="424"/>
                    </a:lnTo>
                    <a:lnTo>
                      <a:pt x="293" y="458"/>
                    </a:lnTo>
                    <a:close/>
                    <a:moveTo>
                      <a:pt x="353" y="458"/>
                    </a:moveTo>
                    <a:lnTo>
                      <a:pt x="324" y="458"/>
                    </a:lnTo>
                    <a:lnTo>
                      <a:pt x="324" y="424"/>
                    </a:lnTo>
                    <a:lnTo>
                      <a:pt x="353" y="424"/>
                    </a:lnTo>
                    <a:lnTo>
                      <a:pt x="353" y="458"/>
                    </a:lnTo>
                    <a:close/>
                    <a:moveTo>
                      <a:pt x="412" y="458"/>
                    </a:moveTo>
                    <a:lnTo>
                      <a:pt x="384" y="458"/>
                    </a:lnTo>
                    <a:lnTo>
                      <a:pt x="384" y="424"/>
                    </a:lnTo>
                    <a:lnTo>
                      <a:pt x="412" y="424"/>
                    </a:lnTo>
                    <a:lnTo>
                      <a:pt x="412" y="458"/>
                    </a:lnTo>
                    <a:close/>
                    <a:moveTo>
                      <a:pt x="519" y="480"/>
                    </a:moveTo>
                    <a:lnTo>
                      <a:pt x="536" y="579"/>
                    </a:lnTo>
                    <a:lnTo>
                      <a:pt x="460" y="579"/>
                    </a:lnTo>
                    <a:lnTo>
                      <a:pt x="480" y="480"/>
                    </a:lnTo>
                    <a:cubicBezTo>
                      <a:pt x="454" y="472"/>
                      <a:pt x="435" y="449"/>
                      <a:pt x="435" y="418"/>
                    </a:cubicBezTo>
                    <a:cubicBezTo>
                      <a:pt x="435" y="381"/>
                      <a:pt x="462" y="353"/>
                      <a:pt x="499" y="353"/>
                    </a:cubicBezTo>
                    <a:cubicBezTo>
                      <a:pt x="535" y="353"/>
                      <a:pt x="564" y="381"/>
                      <a:pt x="564" y="418"/>
                    </a:cubicBezTo>
                    <a:cubicBezTo>
                      <a:pt x="564" y="446"/>
                      <a:pt x="545" y="472"/>
                      <a:pt x="519" y="480"/>
                    </a:cubicBezTo>
                    <a:close/>
                    <a:moveTo>
                      <a:pt x="618" y="458"/>
                    </a:moveTo>
                    <a:lnTo>
                      <a:pt x="590" y="458"/>
                    </a:lnTo>
                    <a:lnTo>
                      <a:pt x="590" y="424"/>
                    </a:lnTo>
                    <a:lnTo>
                      <a:pt x="618" y="424"/>
                    </a:lnTo>
                    <a:lnTo>
                      <a:pt x="618" y="458"/>
                    </a:lnTo>
                    <a:close/>
                    <a:moveTo>
                      <a:pt x="621" y="277"/>
                    </a:moveTo>
                    <a:lnTo>
                      <a:pt x="381" y="277"/>
                    </a:lnTo>
                    <a:lnTo>
                      <a:pt x="381" y="190"/>
                    </a:lnTo>
                    <a:cubicBezTo>
                      <a:pt x="381" y="122"/>
                      <a:pt x="434" y="68"/>
                      <a:pt x="502" y="68"/>
                    </a:cubicBezTo>
                    <a:cubicBezTo>
                      <a:pt x="569" y="68"/>
                      <a:pt x="624" y="122"/>
                      <a:pt x="624" y="190"/>
                    </a:cubicBezTo>
                    <a:lnTo>
                      <a:pt x="624" y="277"/>
                    </a:lnTo>
                    <a:lnTo>
                      <a:pt x="621" y="277"/>
                    </a:lnTo>
                    <a:close/>
                    <a:moveTo>
                      <a:pt x="677" y="458"/>
                    </a:moveTo>
                    <a:lnTo>
                      <a:pt x="649" y="458"/>
                    </a:lnTo>
                    <a:lnTo>
                      <a:pt x="649" y="424"/>
                    </a:lnTo>
                    <a:lnTo>
                      <a:pt x="677" y="424"/>
                    </a:lnTo>
                    <a:lnTo>
                      <a:pt x="677" y="458"/>
                    </a:lnTo>
                    <a:close/>
                    <a:moveTo>
                      <a:pt x="737" y="458"/>
                    </a:moveTo>
                    <a:lnTo>
                      <a:pt x="708" y="458"/>
                    </a:lnTo>
                    <a:lnTo>
                      <a:pt x="708" y="424"/>
                    </a:lnTo>
                    <a:lnTo>
                      <a:pt x="737" y="424"/>
                    </a:lnTo>
                    <a:lnTo>
                      <a:pt x="737" y="458"/>
                    </a:lnTo>
                    <a:close/>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grpSp>
        <p:sp>
          <p:nvSpPr>
            <p:cNvPr id="735" name="Rectangle 734">
              <a:extLst>
                <a:ext uri="{FF2B5EF4-FFF2-40B4-BE49-F238E27FC236}">
                  <a16:creationId xmlns:a16="http://schemas.microsoft.com/office/drawing/2014/main" id="{63630A3D-EF83-4896-8792-7D8B959F4ABC}"/>
                </a:ext>
              </a:extLst>
            </p:cNvPr>
            <p:cNvSpPr/>
            <p:nvPr/>
          </p:nvSpPr>
          <p:spPr>
            <a:xfrm>
              <a:off x="4193333" y="2127578"/>
              <a:ext cx="639069" cy="647172"/>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p>
          </p:txBody>
        </p:sp>
      </p:grpSp>
      <p:sp>
        <p:nvSpPr>
          <p:cNvPr id="738" name="Text Box 30">
            <a:extLst>
              <a:ext uri="{FF2B5EF4-FFF2-40B4-BE49-F238E27FC236}">
                <a16:creationId xmlns:a16="http://schemas.microsoft.com/office/drawing/2014/main" id="{E3EFAD85-9F67-40FB-9153-BA748E57F126}"/>
              </a:ext>
            </a:extLst>
          </p:cNvPr>
          <p:cNvSpPr txBox="1">
            <a:spLocks noChangeArrowheads="1"/>
          </p:cNvSpPr>
          <p:nvPr/>
        </p:nvSpPr>
        <p:spPr bwMode="auto">
          <a:xfrm>
            <a:off x="2694377" y="3808399"/>
            <a:ext cx="683563" cy="122033"/>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solidFill>
                  <a:schemeClr val="bg2">
                    <a:lumMod val="10000"/>
                  </a:schemeClr>
                </a:solidFill>
              </a:rPr>
              <a:t>VPN IPSec</a:t>
            </a:r>
          </a:p>
        </p:txBody>
      </p:sp>
      <p:cxnSp>
        <p:nvCxnSpPr>
          <p:cNvPr id="739" name="Straight Connector 738">
            <a:extLst>
              <a:ext uri="{FF2B5EF4-FFF2-40B4-BE49-F238E27FC236}">
                <a16:creationId xmlns:a16="http://schemas.microsoft.com/office/drawing/2014/main" id="{6230BA74-9883-4ACD-B025-2DFD960B2392}"/>
              </a:ext>
            </a:extLst>
          </p:cNvPr>
          <p:cNvCxnSpPr/>
          <p:nvPr/>
        </p:nvCxnSpPr>
        <p:spPr>
          <a:xfrm>
            <a:off x="1282413" y="3712236"/>
            <a:ext cx="815333" cy="0"/>
          </a:xfrm>
          <a:prstGeom prst="line">
            <a:avLst/>
          </a:prstGeom>
          <a:ln w="12700" cmpd="sng">
            <a:solidFill>
              <a:srgbClr val="5F5F5F"/>
            </a:solidFill>
            <a:miter lim="800000"/>
          </a:ln>
        </p:spPr>
        <p:style>
          <a:lnRef idx="1">
            <a:schemeClr val="accent1"/>
          </a:lnRef>
          <a:fillRef idx="0">
            <a:schemeClr val="accent1"/>
          </a:fillRef>
          <a:effectRef idx="0">
            <a:schemeClr val="accent1"/>
          </a:effectRef>
          <a:fontRef idx="minor">
            <a:schemeClr val="tx1"/>
          </a:fontRef>
        </p:style>
      </p:cxnSp>
      <p:sp>
        <p:nvSpPr>
          <p:cNvPr id="740" name="Rectangle 739">
            <a:extLst>
              <a:ext uri="{FF2B5EF4-FFF2-40B4-BE49-F238E27FC236}">
                <a16:creationId xmlns:a16="http://schemas.microsoft.com/office/drawing/2014/main" id="{A196579A-7689-48EE-ACD6-97F8559968B8}"/>
              </a:ext>
            </a:extLst>
          </p:cNvPr>
          <p:cNvSpPr/>
          <p:nvPr/>
        </p:nvSpPr>
        <p:spPr>
          <a:xfrm>
            <a:off x="883456" y="2551850"/>
            <a:ext cx="1752144" cy="1158436"/>
          </a:xfrm>
          <a:prstGeom prst="rect">
            <a:avLst/>
          </a:prstGeom>
          <a:noFill/>
          <a:ln w="19050">
            <a:solidFill>
              <a:schemeClr val="tx1"/>
            </a:solidFill>
            <a:prstDash val="solid"/>
          </a:ln>
          <a:effectLst/>
        </p:spPr>
        <p:style>
          <a:lnRef idx="1">
            <a:schemeClr val="accent1"/>
          </a:lnRef>
          <a:fillRef idx="3">
            <a:schemeClr val="accent1"/>
          </a:fillRef>
          <a:effectRef idx="2">
            <a:schemeClr val="accent1"/>
          </a:effectRef>
          <a:fontRef idx="minor">
            <a:schemeClr val="lt1"/>
          </a:fontRef>
        </p:style>
        <p:txBody>
          <a:bodyPr anchor="b"/>
          <a:lstStyle/>
          <a:p>
            <a:pPr fontAlgn="auto">
              <a:spcBef>
                <a:spcPts val="0"/>
              </a:spcBef>
              <a:spcAft>
                <a:spcPts val="0"/>
              </a:spcAft>
              <a:defRPr/>
            </a:pPr>
            <a:endParaRPr lang="en-US" sz="1200" b="1" dirty="0">
              <a:solidFill>
                <a:schemeClr val="tx1"/>
              </a:solidFill>
              <a:latin typeface="Calibri" charset="0"/>
              <a:ea typeface="Calibri" charset="0"/>
              <a:cs typeface="Calibri" charset="0"/>
            </a:endParaRPr>
          </a:p>
        </p:txBody>
      </p:sp>
      <p:grpSp>
        <p:nvGrpSpPr>
          <p:cNvPr id="741" name="Group 740">
            <a:extLst>
              <a:ext uri="{FF2B5EF4-FFF2-40B4-BE49-F238E27FC236}">
                <a16:creationId xmlns:a16="http://schemas.microsoft.com/office/drawing/2014/main" id="{E669E7E9-3C5E-42AF-8101-86A073F2BF13}"/>
              </a:ext>
            </a:extLst>
          </p:cNvPr>
          <p:cNvGrpSpPr/>
          <p:nvPr/>
        </p:nvGrpSpPr>
        <p:grpSpPr>
          <a:xfrm>
            <a:off x="1002361" y="2567615"/>
            <a:ext cx="638903" cy="1019031"/>
            <a:chOff x="4143850" y="4069093"/>
            <a:chExt cx="639069" cy="1019296"/>
          </a:xfrm>
        </p:grpSpPr>
        <p:grpSp>
          <p:nvGrpSpPr>
            <p:cNvPr id="742" name="Group 741">
              <a:extLst>
                <a:ext uri="{FF2B5EF4-FFF2-40B4-BE49-F238E27FC236}">
                  <a16:creationId xmlns:a16="http://schemas.microsoft.com/office/drawing/2014/main" id="{3E666BC6-C332-45B2-ACF5-0F4184B88946}"/>
                </a:ext>
              </a:extLst>
            </p:cNvPr>
            <p:cNvGrpSpPr/>
            <p:nvPr/>
          </p:nvGrpSpPr>
          <p:grpSpPr>
            <a:xfrm>
              <a:off x="4145193" y="4788087"/>
              <a:ext cx="636383" cy="209796"/>
              <a:chOff x="2971800" y="2860675"/>
              <a:chExt cx="1011238" cy="333375"/>
            </a:xfrm>
            <a:solidFill>
              <a:srgbClr val="5F5F5F"/>
            </a:solidFill>
          </p:grpSpPr>
          <p:grpSp>
            <p:nvGrpSpPr>
              <p:cNvPr id="757" name="Group 756">
                <a:extLst>
                  <a:ext uri="{FF2B5EF4-FFF2-40B4-BE49-F238E27FC236}">
                    <a16:creationId xmlns:a16="http://schemas.microsoft.com/office/drawing/2014/main" id="{92E79721-A4D8-4BCC-AC47-084024BEA4F6}"/>
                  </a:ext>
                </a:extLst>
              </p:cNvPr>
              <p:cNvGrpSpPr/>
              <p:nvPr/>
            </p:nvGrpSpPr>
            <p:grpSpPr>
              <a:xfrm>
                <a:off x="3060700" y="2860675"/>
                <a:ext cx="827088" cy="127000"/>
                <a:chOff x="3060700" y="2860675"/>
                <a:chExt cx="827088" cy="127000"/>
              </a:xfrm>
              <a:grpFill/>
            </p:grpSpPr>
            <p:sp>
              <p:nvSpPr>
                <p:cNvPr id="769" name="Freeform 83">
                  <a:extLst>
                    <a:ext uri="{FF2B5EF4-FFF2-40B4-BE49-F238E27FC236}">
                      <a16:creationId xmlns:a16="http://schemas.microsoft.com/office/drawing/2014/main" id="{FD2F74F4-24F7-4B50-A565-30646288F139}"/>
                    </a:ext>
                  </a:extLst>
                </p:cNvPr>
                <p:cNvSpPr>
                  <a:spLocks noChangeArrowheads="1"/>
                </p:cNvSpPr>
                <p:nvPr/>
              </p:nvSpPr>
              <p:spPr bwMode="auto">
                <a:xfrm>
                  <a:off x="3060700" y="2860675"/>
                  <a:ext cx="101600" cy="125413"/>
                </a:xfrm>
                <a:custGeom>
                  <a:avLst/>
                  <a:gdLst>
                    <a:gd name="T0" fmla="*/ 206 w 283"/>
                    <a:gd name="T1" fmla="*/ 116 h 348"/>
                    <a:gd name="T2" fmla="*/ 152 w 283"/>
                    <a:gd name="T3" fmla="*/ 57 h 348"/>
                    <a:gd name="T4" fmla="*/ 76 w 283"/>
                    <a:gd name="T5" fmla="*/ 181 h 348"/>
                    <a:gd name="T6" fmla="*/ 147 w 283"/>
                    <a:gd name="T7" fmla="*/ 297 h 348"/>
                    <a:gd name="T8" fmla="*/ 206 w 283"/>
                    <a:gd name="T9" fmla="*/ 232 h 348"/>
                    <a:gd name="T10" fmla="*/ 282 w 283"/>
                    <a:gd name="T11" fmla="*/ 232 h 348"/>
                    <a:gd name="T12" fmla="*/ 251 w 283"/>
                    <a:gd name="T13" fmla="*/ 311 h 348"/>
                    <a:gd name="T14" fmla="*/ 152 w 283"/>
                    <a:gd name="T15" fmla="*/ 347 h 348"/>
                    <a:gd name="T16" fmla="*/ 0 w 283"/>
                    <a:gd name="T17" fmla="*/ 178 h 348"/>
                    <a:gd name="T18" fmla="*/ 152 w 283"/>
                    <a:gd name="T19" fmla="*/ 0 h 348"/>
                    <a:gd name="T20" fmla="*/ 277 w 283"/>
                    <a:gd name="T21" fmla="*/ 110 h 348"/>
                    <a:gd name="T22" fmla="*/ 206 w 283"/>
                    <a:gd name="T23" fmla="*/ 110 h 348"/>
                    <a:gd name="T24" fmla="*/ 206 w 283"/>
                    <a:gd name="T25" fmla="*/ 116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83" h="348">
                      <a:moveTo>
                        <a:pt x="206" y="116"/>
                      </a:moveTo>
                      <a:cubicBezTo>
                        <a:pt x="203" y="105"/>
                        <a:pt x="200" y="57"/>
                        <a:pt x="152" y="57"/>
                      </a:cubicBezTo>
                      <a:cubicBezTo>
                        <a:pt x="99" y="57"/>
                        <a:pt x="76" y="113"/>
                        <a:pt x="76" y="181"/>
                      </a:cubicBezTo>
                      <a:cubicBezTo>
                        <a:pt x="76" y="201"/>
                        <a:pt x="76" y="297"/>
                        <a:pt x="147" y="297"/>
                      </a:cubicBezTo>
                      <a:cubicBezTo>
                        <a:pt x="178" y="297"/>
                        <a:pt x="206" y="277"/>
                        <a:pt x="206" y="232"/>
                      </a:cubicBezTo>
                      <a:lnTo>
                        <a:pt x="282" y="232"/>
                      </a:lnTo>
                      <a:cubicBezTo>
                        <a:pt x="279" y="251"/>
                        <a:pt x="279" y="283"/>
                        <a:pt x="251" y="311"/>
                      </a:cubicBezTo>
                      <a:cubicBezTo>
                        <a:pt x="220" y="342"/>
                        <a:pt x="184" y="347"/>
                        <a:pt x="152" y="347"/>
                      </a:cubicBezTo>
                      <a:cubicBezTo>
                        <a:pt x="37" y="347"/>
                        <a:pt x="0" y="263"/>
                        <a:pt x="0" y="178"/>
                      </a:cubicBezTo>
                      <a:cubicBezTo>
                        <a:pt x="0" y="71"/>
                        <a:pt x="59" y="0"/>
                        <a:pt x="152" y="0"/>
                      </a:cubicBezTo>
                      <a:cubicBezTo>
                        <a:pt x="226" y="0"/>
                        <a:pt x="277" y="45"/>
                        <a:pt x="277" y="110"/>
                      </a:cubicBezTo>
                      <a:lnTo>
                        <a:pt x="206" y="110"/>
                      </a:lnTo>
                      <a:lnTo>
                        <a:pt x="206" y="116"/>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70" name="Freeform 84">
                  <a:extLst>
                    <a:ext uri="{FF2B5EF4-FFF2-40B4-BE49-F238E27FC236}">
                      <a16:creationId xmlns:a16="http://schemas.microsoft.com/office/drawing/2014/main" id="{9A6F1034-0500-41E4-A5F7-C256D3BD13A4}"/>
                    </a:ext>
                  </a:extLst>
                </p:cNvPr>
                <p:cNvSpPr>
                  <a:spLocks noChangeArrowheads="1"/>
                </p:cNvSpPr>
                <p:nvPr/>
              </p:nvSpPr>
              <p:spPr bwMode="auto">
                <a:xfrm>
                  <a:off x="3186113" y="2898775"/>
                  <a:ext cx="80962" cy="87313"/>
                </a:xfrm>
                <a:custGeom>
                  <a:avLst/>
                  <a:gdLst>
                    <a:gd name="T0" fmla="*/ 68 w 224"/>
                    <a:gd name="T1" fmla="*/ 3 h 241"/>
                    <a:gd name="T2" fmla="*/ 68 w 224"/>
                    <a:gd name="T3" fmla="*/ 141 h 241"/>
                    <a:gd name="T4" fmla="*/ 105 w 224"/>
                    <a:gd name="T5" fmla="*/ 192 h 241"/>
                    <a:gd name="T6" fmla="*/ 150 w 224"/>
                    <a:gd name="T7" fmla="*/ 118 h 241"/>
                    <a:gd name="T8" fmla="*/ 150 w 224"/>
                    <a:gd name="T9" fmla="*/ 0 h 241"/>
                    <a:gd name="T10" fmla="*/ 220 w 224"/>
                    <a:gd name="T11" fmla="*/ 0 h 241"/>
                    <a:gd name="T12" fmla="*/ 220 w 224"/>
                    <a:gd name="T13" fmla="*/ 155 h 241"/>
                    <a:gd name="T14" fmla="*/ 220 w 224"/>
                    <a:gd name="T15" fmla="*/ 217 h 241"/>
                    <a:gd name="T16" fmla="*/ 223 w 224"/>
                    <a:gd name="T17" fmla="*/ 234 h 241"/>
                    <a:gd name="T18" fmla="*/ 155 w 224"/>
                    <a:gd name="T19" fmla="*/ 234 h 241"/>
                    <a:gd name="T20" fmla="*/ 153 w 224"/>
                    <a:gd name="T21" fmla="*/ 203 h 241"/>
                    <a:gd name="T22" fmla="*/ 85 w 224"/>
                    <a:gd name="T23" fmla="*/ 240 h 241"/>
                    <a:gd name="T24" fmla="*/ 14 w 224"/>
                    <a:gd name="T25" fmla="*/ 209 h 241"/>
                    <a:gd name="T26" fmla="*/ 0 w 224"/>
                    <a:gd name="T27" fmla="*/ 146 h 241"/>
                    <a:gd name="T28" fmla="*/ 0 w 224"/>
                    <a:gd name="T29" fmla="*/ 0 h 241"/>
                    <a:gd name="T30" fmla="*/ 68 w 224"/>
                    <a:gd name="T31" fmla="*/ 0 h 241"/>
                    <a:gd name="T32" fmla="*/ 68 w 224"/>
                    <a:gd name="T33" fmla="*/ 3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4" h="241">
                      <a:moveTo>
                        <a:pt x="68" y="3"/>
                      </a:moveTo>
                      <a:lnTo>
                        <a:pt x="68" y="141"/>
                      </a:lnTo>
                      <a:cubicBezTo>
                        <a:pt x="68" y="161"/>
                        <a:pt x="68" y="192"/>
                        <a:pt x="105" y="192"/>
                      </a:cubicBezTo>
                      <a:cubicBezTo>
                        <a:pt x="150" y="192"/>
                        <a:pt x="150" y="158"/>
                        <a:pt x="150" y="118"/>
                      </a:cubicBezTo>
                      <a:lnTo>
                        <a:pt x="150" y="0"/>
                      </a:lnTo>
                      <a:lnTo>
                        <a:pt x="220" y="0"/>
                      </a:lnTo>
                      <a:lnTo>
                        <a:pt x="220" y="155"/>
                      </a:lnTo>
                      <a:cubicBezTo>
                        <a:pt x="220" y="206"/>
                        <a:pt x="220" y="211"/>
                        <a:pt x="220" y="217"/>
                      </a:cubicBezTo>
                      <a:cubicBezTo>
                        <a:pt x="220" y="223"/>
                        <a:pt x="220" y="228"/>
                        <a:pt x="223" y="234"/>
                      </a:cubicBezTo>
                      <a:lnTo>
                        <a:pt x="155" y="234"/>
                      </a:lnTo>
                      <a:lnTo>
                        <a:pt x="153" y="203"/>
                      </a:lnTo>
                      <a:cubicBezTo>
                        <a:pt x="147" y="214"/>
                        <a:pt x="127" y="240"/>
                        <a:pt x="85" y="240"/>
                      </a:cubicBezTo>
                      <a:cubicBezTo>
                        <a:pt x="54" y="240"/>
                        <a:pt x="28" y="225"/>
                        <a:pt x="14" y="209"/>
                      </a:cubicBezTo>
                      <a:cubicBezTo>
                        <a:pt x="0" y="189"/>
                        <a:pt x="0" y="158"/>
                        <a:pt x="0" y="146"/>
                      </a:cubicBezTo>
                      <a:lnTo>
                        <a:pt x="0" y="0"/>
                      </a:lnTo>
                      <a:lnTo>
                        <a:pt x="68" y="0"/>
                      </a:lnTo>
                      <a:lnTo>
                        <a:pt x="68" y="3"/>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71" name="Freeform 85">
                  <a:extLst>
                    <a:ext uri="{FF2B5EF4-FFF2-40B4-BE49-F238E27FC236}">
                      <a16:creationId xmlns:a16="http://schemas.microsoft.com/office/drawing/2014/main" id="{6BD2A775-6691-4A97-A0B4-3D843AD90FC3}"/>
                    </a:ext>
                  </a:extLst>
                </p:cNvPr>
                <p:cNvSpPr>
                  <a:spLocks noChangeArrowheads="1"/>
                </p:cNvSpPr>
                <p:nvPr/>
              </p:nvSpPr>
              <p:spPr bwMode="auto">
                <a:xfrm>
                  <a:off x="3290888" y="2898775"/>
                  <a:ext cx="73025" cy="88900"/>
                </a:xfrm>
                <a:custGeom>
                  <a:avLst/>
                  <a:gdLst>
                    <a:gd name="T0" fmla="*/ 65 w 204"/>
                    <a:gd name="T1" fmla="*/ 172 h 249"/>
                    <a:gd name="T2" fmla="*/ 104 w 204"/>
                    <a:gd name="T3" fmla="*/ 203 h 249"/>
                    <a:gd name="T4" fmla="*/ 141 w 204"/>
                    <a:gd name="T5" fmla="*/ 175 h 249"/>
                    <a:gd name="T6" fmla="*/ 107 w 204"/>
                    <a:gd name="T7" fmla="*/ 149 h 249"/>
                    <a:gd name="T8" fmla="*/ 65 w 204"/>
                    <a:gd name="T9" fmla="*/ 138 h 249"/>
                    <a:gd name="T10" fmla="*/ 6 w 204"/>
                    <a:gd name="T11" fmla="*/ 73 h 249"/>
                    <a:gd name="T12" fmla="*/ 107 w 204"/>
                    <a:gd name="T13" fmla="*/ 0 h 249"/>
                    <a:gd name="T14" fmla="*/ 197 w 204"/>
                    <a:gd name="T15" fmla="*/ 70 h 249"/>
                    <a:gd name="T16" fmla="*/ 135 w 204"/>
                    <a:gd name="T17" fmla="*/ 70 h 249"/>
                    <a:gd name="T18" fmla="*/ 101 w 204"/>
                    <a:gd name="T19" fmla="*/ 42 h 249"/>
                    <a:gd name="T20" fmla="*/ 68 w 204"/>
                    <a:gd name="T21" fmla="*/ 65 h 249"/>
                    <a:gd name="T22" fmla="*/ 99 w 204"/>
                    <a:gd name="T23" fmla="*/ 90 h 249"/>
                    <a:gd name="T24" fmla="*/ 141 w 204"/>
                    <a:gd name="T25" fmla="*/ 101 h 249"/>
                    <a:gd name="T26" fmla="*/ 203 w 204"/>
                    <a:gd name="T27" fmla="*/ 166 h 249"/>
                    <a:gd name="T28" fmla="*/ 96 w 204"/>
                    <a:gd name="T29" fmla="*/ 248 h 249"/>
                    <a:gd name="T30" fmla="*/ 17 w 204"/>
                    <a:gd name="T31" fmla="*/ 220 h 249"/>
                    <a:gd name="T32" fmla="*/ 0 w 204"/>
                    <a:gd name="T33" fmla="*/ 175 h 249"/>
                    <a:gd name="T34" fmla="*/ 65 w 204"/>
                    <a:gd name="T35" fmla="*/ 175 h 249"/>
                    <a:gd name="T36" fmla="*/ 65 w 204"/>
                    <a:gd name="T37" fmla="*/ 17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4" h="249">
                      <a:moveTo>
                        <a:pt x="65" y="172"/>
                      </a:moveTo>
                      <a:cubicBezTo>
                        <a:pt x="65" y="186"/>
                        <a:pt x="76" y="203"/>
                        <a:pt x="104" y="203"/>
                      </a:cubicBezTo>
                      <a:cubicBezTo>
                        <a:pt x="130" y="203"/>
                        <a:pt x="141" y="189"/>
                        <a:pt x="141" y="175"/>
                      </a:cubicBezTo>
                      <a:cubicBezTo>
                        <a:pt x="141" y="164"/>
                        <a:pt x="135" y="155"/>
                        <a:pt x="107" y="149"/>
                      </a:cubicBezTo>
                      <a:lnTo>
                        <a:pt x="65" y="138"/>
                      </a:lnTo>
                      <a:cubicBezTo>
                        <a:pt x="45" y="133"/>
                        <a:pt x="6" y="121"/>
                        <a:pt x="6" y="73"/>
                      </a:cubicBezTo>
                      <a:cubicBezTo>
                        <a:pt x="6" y="28"/>
                        <a:pt x="48" y="0"/>
                        <a:pt x="107" y="0"/>
                      </a:cubicBezTo>
                      <a:cubicBezTo>
                        <a:pt x="155" y="0"/>
                        <a:pt x="195" y="22"/>
                        <a:pt x="197" y="70"/>
                      </a:cubicBezTo>
                      <a:lnTo>
                        <a:pt x="135" y="70"/>
                      </a:lnTo>
                      <a:cubicBezTo>
                        <a:pt x="132" y="45"/>
                        <a:pt x="113" y="42"/>
                        <a:pt x="101" y="42"/>
                      </a:cubicBezTo>
                      <a:cubicBezTo>
                        <a:pt x="82" y="42"/>
                        <a:pt x="68" y="51"/>
                        <a:pt x="68" y="65"/>
                      </a:cubicBezTo>
                      <a:cubicBezTo>
                        <a:pt x="68" y="82"/>
                        <a:pt x="79" y="85"/>
                        <a:pt x="99" y="90"/>
                      </a:cubicBezTo>
                      <a:lnTo>
                        <a:pt x="141" y="101"/>
                      </a:lnTo>
                      <a:cubicBezTo>
                        <a:pt x="183" y="113"/>
                        <a:pt x="203" y="135"/>
                        <a:pt x="203" y="166"/>
                      </a:cubicBezTo>
                      <a:cubicBezTo>
                        <a:pt x="203" y="206"/>
                        <a:pt x="169" y="248"/>
                        <a:pt x="96" y="248"/>
                      </a:cubicBezTo>
                      <a:cubicBezTo>
                        <a:pt x="65" y="248"/>
                        <a:pt x="37" y="243"/>
                        <a:pt x="17" y="220"/>
                      </a:cubicBezTo>
                      <a:cubicBezTo>
                        <a:pt x="3" y="203"/>
                        <a:pt x="0" y="186"/>
                        <a:pt x="0" y="175"/>
                      </a:cubicBezTo>
                      <a:lnTo>
                        <a:pt x="65" y="175"/>
                      </a:lnTo>
                      <a:lnTo>
                        <a:pt x="65" y="172"/>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72" name="Freeform 86">
                  <a:extLst>
                    <a:ext uri="{FF2B5EF4-FFF2-40B4-BE49-F238E27FC236}">
                      <a16:creationId xmlns:a16="http://schemas.microsoft.com/office/drawing/2014/main" id="{E8D2E66E-345B-4063-9D73-D3B40250B5D1}"/>
                    </a:ext>
                  </a:extLst>
                </p:cNvPr>
                <p:cNvSpPr>
                  <a:spLocks noChangeArrowheads="1"/>
                </p:cNvSpPr>
                <p:nvPr/>
              </p:nvSpPr>
              <p:spPr bwMode="auto">
                <a:xfrm>
                  <a:off x="3378200" y="2874963"/>
                  <a:ext cx="61913" cy="111125"/>
                </a:xfrm>
                <a:custGeom>
                  <a:avLst/>
                  <a:gdLst>
                    <a:gd name="T0" fmla="*/ 169 w 170"/>
                    <a:gd name="T1" fmla="*/ 299 h 308"/>
                    <a:gd name="T2" fmla="*/ 115 w 170"/>
                    <a:gd name="T3" fmla="*/ 307 h 308"/>
                    <a:gd name="T4" fmla="*/ 45 w 170"/>
                    <a:gd name="T5" fmla="*/ 245 h 308"/>
                    <a:gd name="T6" fmla="*/ 45 w 170"/>
                    <a:gd name="T7" fmla="*/ 116 h 308"/>
                    <a:gd name="T8" fmla="*/ 0 w 170"/>
                    <a:gd name="T9" fmla="*/ 116 h 308"/>
                    <a:gd name="T10" fmla="*/ 0 w 170"/>
                    <a:gd name="T11" fmla="*/ 70 h 308"/>
                    <a:gd name="T12" fmla="*/ 45 w 170"/>
                    <a:gd name="T13" fmla="*/ 70 h 308"/>
                    <a:gd name="T14" fmla="*/ 45 w 170"/>
                    <a:gd name="T15" fmla="*/ 25 h 308"/>
                    <a:gd name="T16" fmla="*/ 113 w 170"/>
                    <a:gd name="T17" fmla="*/ 0 h 308"/>
                    <a:gd name="T18" fmla="*/ 113 w 170"/>
                    <a:gd name="T19" fmla="*/ 70 h 308"/>
                    <a:gd name="T20" fmla="*/ 169 w 170"/>
                    <a:gd name="T21" fmla="*/ 70 h 308"/>
                    <a:gd name="T22" fmla="*/ 169 w 170"/>
                    <a:gd name="T23" fmla="*/ 116 h 308"/>
                    <a:gd name="T24" fmla="*/ 113 w 170"/>
                    <a:gd name="T25" fmla="*/ 116 h 308"/>
                    <a:gd name="T26" fmla="*/ 113 w 170"/>
                    <a:gd name="T27" fmla="*/ 220 h 308"/>
                    <a:gd name="T28" fmla="*/ 144 w 170"/>
                    <a:gd name="T29" fmla="*/ 254 h 308"/>
                    <a:gd name="T30" fmla="*/ 166 w 170"/>
                    <a:gd name="T31" fmla="*/ 254 h 308"/>
                    <a:gd name="T32" fmla="*/ 166 w 170"/>
                    <a:gd name="T33" fmla="*/ 299 h 308"/>
                    <a:gd name="T34" fmla="*/ 169 w 170"/>
                    <a:gd name="T35" fmla="*/ 299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0" h="308">
                      <a:moveTo>
                        <a:pt x="169" y="299"/>
                      </a:moveTo>
                      <a:cubicBezTo>
                        <a:pt x="146" y="305"/>
                        <a:pt x="127" y="307"/>
                        <a:pt x="115" y="307"/>
                      </a:cubicBezTo>
                      <a:cubicBezTo>
                        <a:pt x="45" y="307"/>
                        <a:pt x="45" y="265"/>
                        <a:pt x="45" y="245"/>
                      </a:cubicBezTo>
                      <a:lnTo>
                        <a:pt x="45" y="116"/>
                      </a:lnTo>
                      <a:lnTo>
                        <a:pt x="0" y="116"/>
                      </a:lnTo>
                      <a:lnTo>
                        <a:pt x="0" y="70"/>
                      </a:lnTo>
                      <a:lnTo>
                        <a:pt x="45" y="70"/>
                      </a:lnTo>
                      <a:lnTo>
                        <a:pt x="45" y="25"/>
                      </a:lnTo>
                      <a:lnTo>
                        <a:pt x="113" y="0"/>
                      </a:lnTo>
                      <a:lnTo>
                        <a:pt x="113" y="70"/>
                      </a:lnTo>
                      <a:lnTo>
                        <a:pt x="169" y="70"/>
                      </a:lnTo>
                      <a:lnTo>
                        <a:pt x="169" y="116"/>
                      </a:lnTo>
                      <a:lnTo>
                        <a:pt x="113" y="116"/>
                      </a:lnTo>
                      <a:lnTo>
                        <a:pt x="113" y="220"/>
                      </a:lnTo>
                      <a:cubicBezTo>
                        <a:pt x="113" y="243"/>
                        <a:pt x="113" y="254"/>
                        <a:pt x="144" y="254"/>
                      </a:cubicBezTo>
                      <a:cubicBezTo>
                        <a:pt x="155" y="254"/>
                        <a:pt x="158" y="254"/>
                        <a:pt x="166" y="254"/>
                      </a:cubicBezTo>
                      <a:lnTo>
                        <a:pt x="166" y="299"/>
                      </a:lnTo>
                      <a:lnTo>
                        <a:pt x="169" y="29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73" name="Freeform 87">
                  <a:extLst>
                    <a:ext uri="{FF2B5EF4-FFF2-40B4-BE49-F238E27FC236}">
                      <a16:creationId xmlns:a16="http://schemas.microsoft.com/office/drawing/2014/main" id="{1E497CAA-E2DD-4E13-8897-4620E87E569E}"/>
                    </a:ext>
                  </a:extLst>
                </p:cNvPr>
                <p:cNvSpPr>
                  <a:spLocks noChangeArrowheads="1"/>
                </p:cNvSpPr>
                <p:nvPr/>
              </p:nvSpPr>
              <p:spPr bwMode="auto">
                <a:xfrm>
                  <a:off x="3454400" y="2898775"/>
                  <a:ext cx="87313" cy="88900"/>
                </a:xfrm>
                <a:custGeom>
                  <a:avLst/>
                  <a:gdLst>
                    <a:gd name="T0" fmla="*/ 122 w 244"/>
                    <a:gd name="T1" fmla="*/ 0 h 249"/>
                    <a:gd name="T2" fmla="*/ 243 w 244"/>
                    <a:gd name="T3" fmla="*/ 124 h 249"/>
                    <a:gd name="T4" fmla="*/ 119 w 244"/>
                    <a:gd name="T5" fmla="*/ 248 h 249"/>
                    <a:gd name="T6" fmla="*/ 0 w 244"/>
                    <a:gd name="T7" fmla="*/ 124 h 249"/>
                    <a:gd name="T8" fmla="*/ 122 w 244"/>
                    <a:gd name="T9" fmla="*/ 0 h 249"/>
                    <a:gd name="T10" fmla="*/ 122 w 244"/>
                    <a:gd name="T11" fmla="*/ 200 h 249"/>
                    <a:gd name="T12" fmla="*/ 172 w 244"/>
                    <a:gd name="T13" fmla="*/ 121 h 249"/>
                    <a:gd name="T14" fmla="*/ 122 w 244"/>
                    <a:gd name="T15" fmla="*/ 48 h 249"/>
                    <a:gd name="T16" fmla="*/ 71 w 244"/>
                    <a:gd name="T17" fmla="*/ 127 h 249"/>
                    <a:gd name="T18" fmla="*/ 122 w 244"/>
                    <a:gd name="T19" fmla="*/ 200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4" h="249">
                      <a:moveTo>
                        <a:pt x="122" y="0"/>
                      </a:moveTo>
                      <a:cubicBezTo>
                        <a:pt x="206" y="0"/>
                        <a:pt x="243" y="56"/>
                        <a:pt x="243" y="124"/>
                      </a:cubicBezTo>
                      <a:cubicBezTo>
                        <a:pt x="243" y="189"/>
                        <a:pt x="206" y="248"/>
                        <a:pt x="119" y="248"/>
                      </a:cubicBezTo>
                      <a:cubicBezTo>
                        <a:pt x="51" y="248"/>
                        <a:pt x="0" y="206"/>
                        <a:pt x="0" y="124"/>
                      </a:cubicBezTo>
                      <a:cubicBezTo>
                        <a:pt x="0" y="68"/>
                        <a:pt x="28" y="0"/>
                        <a:pt x="122" y="0"/>
                      </a:cubicBezTo>
                      <a:close/>
                      <a:moveTo>
                        <a:pt x="122" y="200"/>
                      </a:moveTo>
                      <a:cubicBezTo>
                        <a:pt x="153" y="200"/>
                        <a:pt x="172" y="183"/>
                        <a:pt x="172" y="121"/>
                      </a:cubicBezTo>
                      <a:cubicBezTo>
                        <a:pt x="172" y="90"/>
                        <a:pt x="167" y="48"/>
                        <a:pt x="122" y="48"/>
                      </a:cubicBezTo>
                      <a:cubicBezTo>
                        <a:pt x="71" y="48"/>
                        <a:pt x="71" y="107"/>
                        <a:pt x="71" y="127"/>
                      </a:cubicBezTo>
                      <a:cubicBezTo>
                        <a:pt x="71" y="178"/>
                        <a:pt x="88" y="200"/>
                        <a:pt x="122" y="200"/>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74" name="Freeform 88">
                  <a:extLst>
                    <a:ext uri="{FF2B5EF4-FFF2-40B4-BE49-F238E27FC236}">
                      <a16:creationId xmlns:a16="http://schemas.microsoft.com/office/drawing/2014/main" id="{24B3C59B-0742-4D32-A291-5643CE07570A}"/>
                    </a:ext>
                  </a:extLst>
                </p:cNvPr>
                <p:cNvSpPr>
                  <a:spLocks noChangeArrowheads="1"/>
                </p:cNvSpPr>
                <p:nvPr/>
              </p:nvSpPr>
              <p:spPr bwMode="auto">
                <a:xfrm>
                  <a:off x="3568700" y="2898775"/>
                  <a:ext cx="134938" cy="88900"/>
                </a:xfrm>
                <a:custGeom>
                  <a:avLst/>
                  <a:gdLst>
                    <a:gd name="T0" fmla="*/ 3 w 377"/>
                    <a:gd name="T1" fmla="*/ 51 h 246"/>
                    <a:gd name="T2" fmla="*/ 0 w 377"/>
                    <a:gd name="T3" fmla="*/ 6 h 246"/>
                    <a:gd name="T4" fmla="*/ 68 w 377"/>
                    <a:gd name="T5" fmla="*/ 6 h 246"/>
                    <a:gd name="T6" fmla="*/ 71 w 377"/>
                    <a:gd name="T7" fmla="*/ 37 h 246"/>
                    <a:gd name="T8" fmla="*/ 144 w 377"/>
                    <a:gd name="T9" fmla="*/ 0 h 246"/>
                    <a:gd name="T10" fmla="*/ 218 w 377"/>
                    <a:gd name="T11" fmla="*/ 45 h 246"/>
                    <a:gd name="T12" fmla="*/ 294 w 377"/>
                    <a:gd name="T13" fmla="*/ 3 h 246"/>
                    <a:gd name="T14" fmla="*/ 364 w 377"/>
                    <a:gd name="T15" fmla="*/ 39 h 246"/>
                    <a:gd name="T16" fmla="*/ 376 w 377"/>
                    <a:gd name="T17" fmla="*/ 110 h 246"/>
                    <a:gd name="T18" fmla="*/ 376 w 377"/>
                    <a:gd name="T19" fmla="*/ 243 h 246"/>
                    <a:gd name="T20" fmla="*/ 305 w 377"/>
                    <a:gd name="T21" fmla="*/ 243 h 246"/>
                    <a:gd name="T22" fmla="*/ 305 w 377"/>
                    <a:gd name="T23" fmla="*/ 104 h 246"/>
                    <a:gd name="T24" fmla="*/ 266 w 377"/>
                    <a:gd name="T25" fmla="*/ 51 h 246"/>
                    <a:gd name="T26" fmla="*/ 223 w 377"/>
                    <a:gd name="T27" fmla="*/ 124 h 246"/>
                    <a:gd name="T28" fmla="*/ 223 w 377"/>
                    <a:gd name="T29" fmla="*/ 243 h 246"/>
                    <a:gd name="T30" fmla="*/ 153 w 377"/>
                    <a:gd name="T31" fmla="*/ 243 h 246"/>
                    <a:gd name="T32" fmla="*/ 153 w 377"/>
                    <a:gd name="T33" fmla="*/ 104 h 246"/>
                    <a:gd name="T34" fmla="*/ 113 w 377"/>
                    <a:gd name="T35" fmla="*/ 54 h 246"/>
                    <a:gd name="T36" fmla="*/ 71 w 377"/>
                    <a:gd name="T37" fmla="*/ 107 h 246"/>
                    <a:gd name="T38" fmla="*/ 71 w 377"/>
                    <a:gd name="T39" fmla="*/ 245 h 246"/>
                    <a:gd name="T40" fmla="*/ 0 w 377"/>
                    <a:gd name="T41" fmla="*/ 245 h 246"/>
                    <a:gd name="T42" fmla="*/ 0 w 377"/>
                    <a:gd name="T43" fmla="*/ 51 h 246"/>
                    <a:gd name="T44" fmla="*/ 3 w 377"/>
                    <a:gd name="T45" fmla="*/ 51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77" h="246">
                      <a:moveTo>
                        <a:pt x="3" y="51"/>
                      </a:moveTo>
                      <a:cubicBezTo>
                        <a:pt x="3" y="37"/>
                        <a:pt x="3" y="22"/>
                        <a:pt x="0" y="6"/>
                      </a:cubicBezTo>
                      <a:lnTo>
                        <a:pt x="68" y="6"/>
                      </a:lnTo>
                      <a:lnTo>
                        <a:pt x="71" y="37"/>
                      </a:lnTo>
                      <a:cubicBezTo>
                        <a:pt x="79" y="25"/>
                        <a:pt x="96" y="0"/>
                        <a:pt x="144" y="0"/>
                      </a:cubicBezTo>
                      <a:cubicBezTo>
                        <a:pt x="198" y="0"/>
                        <a:pt x="212" y="34"/>
                        <a:pt x="218" y="45"/>
                      </a:cubicBezTo>
                      <a:cubicBezTo>
                        <a:pt x="237" y="8"/>
                        <a:pt x="268" y="3"/>
                        <a:pt x="294" y="3"/>
                      </a:cubicBezTo>
                      <a:cubicBezTo>
                        <a:pt x="342" y="3"/>
                        <a:pt x="359" y="31"/>
                        <a:pt x="364" y="39"/>
                      </a:cubicBezTo>
                      <a:cubicBezTo>
                        <a:pt x="376" y="59"/>
                        <a:pt x="376" y="87"/>
                        <a:pt x="376" y="110"/>
                      </a:cubicBezTo>
                      <a:lnTo>
                        <a:pt x="376" y="243"/>
                      </a:lnTo>
                      <a:lnTo>
                        <a:pt x="305" y="243"/>
                      </a:lnTo>
                      <a:lnTo>
                        <a:pt x="305" y="104"/>
                      </a:lnTo>
                      <a:cubicBezTo>
                        <a:pt x="305" y="79"/>
                        <a:pt x="302" y="51"/>
                        <a:pt x="266" y="51"/>
                      </a:cubicBezTo>
                      <a:cubicBezTo>
                        <a:pt x="223" y="51"/>
                        <a:pt x="223" y="90"/>
                        <a:pt x="223" y="124"/>
                      </a:cubicBezTo>
                      <a:lnTo>
                        <a:pt x="223" y="243"/>
                      </a:lnTo>
                      <a:lnTo>
                        <a:pt x="153" y="243"/>
                      </a:lnTo>
                      <a:lnTo>
                        <a:pt x="153" y="104"/>
                      </a:lnTo>
                      <a:cubicBezTo>
                        <a:pt x="153" y="87"/>
                        <a:pt x="153" y="54"/>
                        <a:pt x="113" y="54"/>
                      </a:cubicBezTo>
                      <a:cubicBezTo>
                        <a:pt x="71" y="54"/>
                        <a:pt x="71" y="90"/>
                        <a:pt x="71" y="107"/>
                      </a:cubicBezTo>
                      <a:lnTo>
                        <a:pt x="71" y="245"/>
                      </a:lnTo>
                      <a:lnTo>
                        <a:pt x="0" y="245"/>
                      </a:lnTo>
                      <a:lnTo>
                        <a:pt x="0" y="51"/>
                      </a:lnTo>
                      <a:lnTo>
                        <a:pt x="3" y="51"/>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75" name="Freeform 89">
                  <a:extLst>
                    <a:ext uri="{FF2B5EF4-FFF2-40B4-BE49-F238E27FC236}">
                      <a16:creationId xmlns:a16="http://schemas.microsoft.com/office/drawing/2014/main" id="{732881B6-DB06-4F50-A0AA-2EF863BF643C}"/>
                    </a:ext>
                  </a:extLst>
                </p:cNvPr>
                <p:cNvSpPr>
                  <a:spLocks noChangeArrowheads="1"/>
                </p:cNvSpPr>
                <p:nvPr/>
              </p:nvSpPr>
              <p:spPr bwMode="auto">
                <a:xfrm>
                  <a:off x="3730625" y="2898775"/>
                  <a:ext cx="80963" cy="88900"/>
                </a:xfrm>
                <a:custGeom>
                  <a:avLst/>
                  <a:gdLst>
                    <a:gd name="T0" fmla="*/ 116 w 227"/>
                    <a:gd name="T1" fmla="*/ 203 h 249"/>
                    <a:gd name="T2" fmla="*/ 155 w 227"/>
                    <a:gd name="T3" fmla="*/ 169 h 249"/>
                    <a:gd name="T4" fmla="*/ 217 w 227"/>
                    <a:gd name="T5" fmla="*/ 169 h 249"/>
                    <a:gd name="T6" fmla="*/ 195 w 227"/>
                    <a:gd name="T7" fmla="*/ 220 h 249"/>
                    <a:gd name="T8" fmla="*/ 113 w 227"/>
                    <a:gd name="T9" fmla="*/ 248 h 249"/>
                    <a:gd name="T10" fmla="*/ 31 w 227"/>
                    <a:gd name="T11" fmla="*/ 220 h 249"/>
                    <a:gd name="T12" fmla="*/ 0 w 227"/>
                    <a:gd name="T13" fmla="*/ 130 h 249"/>
                    <a:gd name="T14" fmla="*/ 48 w 227"/>
                    <a:gd name="T15" fmla="*/ 20 h 249"/>
                    <a:gd name="T16" fmla="*/ 113 w 227"/>
                    <a:gd name="T17" fmla="*/ 0 h 249"/>
                    <a:gd name="T18" fmla="*/ 209 w 227"/>
                    <a:gd name="T19" fmla="*/ 56 h 249"/>
                    <a:gd name="T20" fmla="*/ 223 w 227"/>
                    <a:gd name="T21" fmla="*/ 141 h 249"/>
                    <a:gd name="T22" fmla="*/ 68 w 227"/>
                    <a:gd name="T23" fmla="*/ 141 h 249"/>
                    <a:gd name="T24" fmla="*/ 116 w 227"/>
                    <a:gd name="T25" fmla="*/ 203 h 249"/>
                    <a:gd name="T26" fmla="*/ 155 w 227"/>
                    <a:gd name="T27" fmla="*/ 99 h 249"/>
                    <a:gd name="T28" fmla="*/ 116 w 227"/>
                    <a:gd name="T29" fmla="*/ 45 h 249"/>
                    <a:gd name="T30" fmla="*/ 71 w 227"/>
                    <a:gd name="T31" fmla="*/ 99 h 249"/>
                    <a:gd name="T32" fmla="*/ 155 w 227"/>
                    <a:gd name="T33" fmla="*/ 99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7" h="249">
                      <a:moveTo>
                        <a:pt x="116" y="203"/>
                      </a:moveTo>
                      <a:cubicBezTo>
                        <a:pt x="133" y="203"/>
                        <a:pt x="150" y="197"/>
                        <a:pt x="155" y="169"/>
                      </a:cubicBezTo>
                      <a:lnTo>
                        <a:pt x="217" y="169"/>
                      </a:lnTo>
                      <a:cubicBezTo>
                        <a:pt x="217" y="181"/>
                        <a:pt x="214" y="200"/>
                        <a:pt x="195" y="220"/>
                      </a:cubicBezTo>
                      <a:cubicBezTo>
                        <a:pt x="178" y="237"/>
                        <a:pt x="147" y="248"/>
                        <a:pt x="113" y="248"/>
                      </a:cubicBezTo>
                      <a:cubicBezTo>
                        <a:pt x="93" y="248"/>
                        <a:pt x="54" y="245"/>
                        <a:pt x="31" y="220"/>
                      </a:cubicBezTo>
                      <a:cubicBezTo>
                        <a:pt x="8" y="197"/>
                        <a:pt x="0" y="166"/>
                        <a:pt x="0" y="130"/>
                      </a:cubicBezTo>
                      <a:cubicBezTo>
                        <a:pt x="0" y="93"/>
                        <a:pt x="8" y="45"/>
                        <a:pt x="48" y="20"/>
                      </a:cubicBezTo>
                      <a:cubicBezTo>
                        <a:pt x="65" y="8"/>
                        <a:pt x="87" y="0"/>
                        <a:pt x="113" y="0"/>
                      </a:cubicBezTo>
                      <a:cubicBezTo>
                        <a:pt x="147" y="0"/>
                        <a:pt x="186" y="14"/>
                        <a:pt x="209" y="56"/>
                      </a:cubicBezTo>
                      <a:cubicBezTo>
                        <a:pt x="226" y="87"/>
                        <a:pt x="223" y="124"/>
                        <a:pt x="223" y="141"/>
                      </a:cubicBezTo>
                      <a:lnTo>
                        <a:pt x="68" y="141"/>
                      </a:lnTo>
                      <a:cubicBezTo>
                        <a:pt x="68" y="155"/>
                        <a:pt x="68" y="203"/>
                        <a:pt x="116" y="203"/>
                      </a:cubicBezTo>
                      <a:close/>
                      <a:moveTo>
                        <a:pt x="155" y="99"/>
                      </a:moveTo>
                      <a:cubicBezTo>
                        <a:pt x="155" y="87"/>
                        <a:pt x="155" y="45"/>
                        <a:pt x="116" y="45"/>
                      </a:cubicBezTo>
                      <a:cubicBezTo>
                        <a:pt x="85" y="45"/>
                        <a:pt x="73" y="70"/>
                        <a:pt x="71" y="99"/>
                      </a:cubicBezTo>
                      <a:lnTo>
                        <a:pt x="155" y="99"/>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76" name="Freeform 90">
                  <a:extLst>
                    <a:ext uri="{FF2B5EF4-FFF2-40B4-BE49-F238E27FC236}">
                      <a16:creationId xmlns:a16="http://schemas.microsoft.com/office/drawing/2014/main" id="{61C1554E-9BF3-4EFA-AD61-2F057195AA85}"/>
                    </a:ext>
                  </a:extLst>
                </p:cNvPr>
                <p:cNvSpPr>
                  <a:spLocks noChangeArrowheads="1"/>
                </p:cNvSpPr>
                <p:nvPr/>
              </p:nvSpPr>
              <p:spPr bwMode="auto">
                <a:xfrm>
                  <a:off x="3835400" y="2898775"/>
                  <a:ext cx="52388" cy="87313"/>
                </a:xfrm>
                <a:custGeom>
                  <a:avLst/>
                  <a:gdLst>
                    <a:gd name="T0" fmla="*/ 2 w 145"/>
                    <a:gd name="T1" fmla="*/ 62 h 241"/>
                    <a:gd name="T2" fmla="*/ 0 w 145"/>
                    <a:gd name="T3" fmla="*/ 3 h 241"/>
                    <a:gd name="T4" fmla="*/ 65 w 145"/>
                    <a:gd name="T5" fmla="*/ 3 h 241"/>
                    <a:gd name="T6" fmla="*/ 65 w 145"/>
                    <a:gd name="T7" fmla="*/ 48 h 241"/>
                    <a:gd name="T8" fmla="*/ 144 w 145"/>
                    <a:gd name="T9" fmla="*/ 3 h 241"/>
                    <a:gd name="T10" fmla="*/ 144 w 145"/>
                    <a:gd name="T11" fmla="*/ 65 h 241"/>
                    <a:gd name="T12" fmla="*/ 70 w 145"/>
                    <a:gd name="T13" fmla="*/ 124 h 241"/>
                    <a:gd name="T14" fmla="*/ 70 w 145"/>
                    <a:gd name="T15" fmla="*/ 240 h 241"/>
                    <a:gd name="T16" fmla="*/ 2 w 145"/>
                    <a:gd name="T17" fmla="*/ 240 h 241"/>
                    <a:gd name="T18" fmla="*/ 2 w 145"/>
                    <a:gd name="T19" fmla="*/ 62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5" h="241">
                      <a:moveTo>
                        <a:pt x="2" y="62"/>
                      </a:moveTo>
                      <a:cubicBezTo>
                        <a:pt x="2" y="51"/>
                        <a:pt x="0" y="17"/>
                        <a:pt x="0" y="3"/>
                      </a:cubicBezTo>
                      <a:lnTo>
                        <a:pt x="65" y="3"/>
                      </a:lnTo>
                      <a:lnTo>
                        <a:pt x="65" y="48"/>
                      </a:lnTo>
                      <a:cubicBezTo>
                        <a:pt x="73" y="28"/>
                        <a:pt x="90" y="0"/>
                        <a:pt x="144" y="3"/>
                      </a:cubicBezTo>
                      <a:lnTo>
                        <a:pt x="144" y="65"/>
                      </a:lnTo>
                      <a:cubicBezTo>
                        <a:pt x="73" y="59"/>
                        <a:pt x="70" y="93"/>
                        <a:pt x="70" y="124"/>
                      </a:cubicBezTo>
                      <a:lnTo>
                        <a:pt x="70" y="240"/>
                      </a:lnTo>
                      <a:lnTo>
                        <a:pt x="2" y="240"/>
                      </a:lnTo>
                      <a:lnTo>
                        <a:pt x="2" y="62"/>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grpSp>
            <p:nvGrpSpPr>
              <p:cNvPr id="758" name="Group 757">
                <a:extLst>
                  <a:ext uri="{FF2B5EF4-FFF2-40B4-BE49-F238E27FC236}">
                    <a16:creationId xmlns:a16="http://schemas.microsoft.com/office/drawing/2014/main" id="{D0325A3B-A3F7-49C7-9EED-EE07994BFE0E}"/>
                  </a:ext>
                </a:extLst>
              </p:cNvPr>
              <p:cNvGrpSpPr/>
              <p:nvPr/>
            </p:nvGrpSpPr>
            <p:grpSpPr>
              <a:xfrm>
                <a:off x="2971800" y="3068638"/>
                <a:ext cx="1011238" cy="125412"/>
                <a:chOff x="2971800" y="3068638"/>
                <a:chExt cx="1011238" cy="125412"/>
              </a:xfrm>
              <a:grpFill/>
            </p:grpSpPr>
            <p:sp>
              <p:nvSpPr>
                <p:cNvPr id="759" name="Freeform 91">
                  <a:extLst>
                    <a:ext uri="{FF2B5EF4-FFF2-40B4-BE49-F238E27FC236}">
                      <a16:creationId xmlns:a16="http://schemas.microsoft.com/office/drawing/2014/main" id="{9CAE9034-A491-4754-83E8-339DBB83BED5}"/>
                    </a:ext>
                  </a:extLst>
                </p:cNvPr>
                <p:cNvSpPr>
                  <a:spLocks noChangeArrowheads="1"/>
                </p:cNvSpPr>
                <p:nvPr/>
              </p:nvSpPr>
              <p:spPr bwMode="auto">
                <a:xfrm>
                  <a:off x="2971800" y="3071813"/>
                  <a:ext cx="101600" cy="120650"/>
                </a:xfrm>
                <a:custGeom>
                  <a:avLst/>
                  <a:gdLst>
                    <a:gd name="T0" fmla="*/ 110 w 283"/>
                    <a:gd name="T1" fmla="*/ 0 h 337"/>
                    <a:gd name="T2" fmla="*/ 225 w 283"/>
                    <a:gd name="T3" fmla="*/ 32 h 337"/>
                    <a:gd name="T4" fmla="*/ 282 w 283"/>
                    <a:gd name="T5" fmla="*/ 164 h 337"/>
                    <a:gd name="T6" fmla="*/ 163 w 283"/>
                    <a:gd name="T7" fmla="*/ 333 h 337"/>
                    <a:gd name="T8" fmla="*/ 104 w 283"/>
                    <a:gd name="T9" fmla="*/ 336 h 337"/>
                    <a:gd name="T10" fmla="*/ 0 w 283"/>
                    <a:gd name="T11" fmla="*/ 336 h 337"/>
                    <a:gd name="T12" fmla="*/ 0 w 283"/>
                    <a:gd name="T13" fmla="*/ 0 h 337"/>
                    <a:gd name="T14" fmla="*/ 110 w 283"/>
                    <a:gd name="T15" fmla="*/ 0 h 337"/>
                    <a:gd name="T16" fmla="*/ 101 w 283"/>
                    <a:gd name="T17" fmla="*/ 280 h 337"/>
                    <a:gd name="T18" fmla="*/ 180 w 283"/>
                    <a:gd name="T19" fmla="*/ 257 h 337"/>
                    <a:gd name="T20" fmla="*/ 211 w 283"/>
                    <a:gd name="T21" fmla="*/ 161 h 337"/>
                    <a:gd name="T22" fmla="*/ 149 w 283"/>
                    <a:gd name="T23" fmla="*/ 57 h 337"/>
                    <a:gd name="T24" fmla="*/ 73 w 283"/>
                    <a:gd name="T25" fmla="*/ 51 h 337"/>
                    <a:gd name="T26" fmla="*/ 73 w 283"/>
                    <a:gd name="T27" fmla="*/ 280 h 337"/>
                    <a:gd name="T28" fmla="*/ 101 w 283"/>
                    <a:gd name="T29" fmla="*/ 280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83" h="337">
                      <a:moveTo>
                        <a:pt x="110" y="0"/>
                      </a:moveTo>
                      <a:cubicBezTo>
                        <a:pt x="130" y="0"/>
                        <a:pt x="186" y="0"/>
                        <a:pt x="225" y="32"/>
                      </a:cubicBezTo>
                      <a:cubicBezTo>
                        <a:pt x="268" y="63"/>
                        <a:pt x="282" y="116"/>
                        <a:pt x="282" y="164"/>
                      </a:cubicBezTo>
                      <a:cubicBezTo>
                        <a:pt x="282" y="269"/>
                        <a:pt x="225" y="322"/>
                        <a:pt x="163" y="333"/>
                      </a:cubicBezTo>
                      <a:cubicBezTo>
                        <a:pt x="152" y="336"/>
                        <a:pt x="138" y="336"/>
                        <a:pt x="104" y="336"/>
                      </a:cubicBezTo>
                      <a:lnTo>
                        <a:pt x="0" y="336"/>
                      </a:lnTo>
                      <a:lnTo>
                        <a:pt x="0" y="0"/>
                      </a:lnTo>
                      <a:lnTo>
                        <a:pt x="110" y="0"/>
                      </a:lnTo>
                      <a:close/>
                      <a:moveTo>
                        <a:pt x="101" y="280"/>
                      </a:moveTo>
                      <a:cubicBezTo>
                        <a:pt x="132" y="280"/>
                        <a:pt x="158" y="277"/>
                        <a:pt x="180" y="257"/>
                      </a:cubicBezTo>
                      <a:cubicBezTo>
                        <a:pt x="209" y="229"/>
                        <a:pt x="211" y="178"/>
                        <a:pt x="211" y="161"/>
                      </a:cubicBezTo>
                      <a:cubicBezTo>
                        <a:pt x="211" y="113"/>
                        <a:pt x="194" y="71"/>
                        <a:pt x="149" y="57"/>
                      </a:cubicBezTo>
                      <a:cubicBezTo>
                        <a:pt x="135" y="54"/>
                        <a:pt x="115" y="51"/>
                        <a:pt x="73" y="51"/>
                      </a:cubicBezTo>
                      <a:lnTo>
                        <a:pt x="73" y="280"/>
                      </a:lnTo>
                      <a:lnTo>
                        <a:pt x="101" y="280"/>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60" name="Freeform 92">
                  <a:extLst>
                    <a:ext uri="{FF2B5EF4-FFF2-40B4-BE49-F238E27FC236}">
                      <a16:creationId xmlns:a16="http://schemas.microsoft.com/office/drawing/2014/main" id="{A8A82AFE-11BE-4F13-AD48-DD6B863238F6}"/>
                    </a:ext>
                  </a:extLst>
                </p:cNvPr>
                <p:cNvSpPr>
                  <a:spLocks noChangeArrowheads="1"/>
                </p:cNvSpPr>
                <p:nvPr/>
              </p:nvSpPr>
              <p:spPr bwMode="auto">
                <a:xfrm>
                  <a:off x="3092450" y="3103563"/>
                  <a:ext cx="77788" cy="90487"/>
                </a:xfrm>
                <a:custGeom>
                  <a:avLst/>
                  <a:gdLst>
                    <a:gd name="T0" fmla="*/ 152 w 215"/>
                    <a:gd name="T1" fmla="*/ 245 h 252"/>
                    <a:gd name="T2" fmla="*/ 149 w 215"/>
                    <a:gd name="T3" fmla="*/ 214 h 252"/>
                    <a:gd name="T4" fmla="*/ 79 w 215"/>
                    <a:gd name="T5" fmla="*/ 251 h 252"/>
                    <a:gd name="T6" fmla="*/ 19 w 215"/>
                    <a:gd name="T7" fmla="*/ 231 h 252"/>
                    <a:gd name="T8" fmla="*/ 0 w 215"/>
                    <a:gd name="T9" fmla="*/ 180 h 252"/>
                    <a:gd name="T10" fmla="*/ 51 w 215"/>
                    <a:gd name="T11" fmla="*/ 107 h 252"/>
                    <a:gd name="T12" fmla="*/ 144 w 215"/>
                    <a:gd name="T13" fmla="*/ 93 h 252"/>
                    <a:gd name="T14" fmla="*/ 141 w 215"/>
                    <a:gd name="T15" fmla="*/ 62 h 252"/>
                    <a:gd name="T16" fmla="*/ 110 w 215"/>
                    <a:gd name="T17" fmla="*/ 42 h 252"/>
                    <a:gd name="T18" fmla="*/ 84 w 215"/>
                    <a:gd name="T19" fmla="*/ 56 h 252"/>
                    <a:gd name="T20" fmla="*/ 79 w 215"/>
                    <a:gd name="T21" fmla="*/ 76 h 252"/>
                    <a:gd name="T22" fmla="*/ 11 w 215"/>
                    <a:gd name="T23" fmla="*/ 76 h 252"/>
                    <a:gd name="T24" fmla="*/ 36 w 215"/>
                    <a:gd name="T25" fmla="*/ 20 h 252"/>
                    <a:gd name="T26" fmla="*/ 107 w 215"/>
                    <a:gd name="T27" fmla="*/ 0 h 252"/>
                    <a:gd name="T28" fmla="*/ 192 w 215"/>
                    <a:gd name="T29" fmla="*/ 31 h 252"/>
                    <a:gd name="T30" fmla="*/ 209 w 215"/>
                    <a:gd name="T31" fmla="*/ 87 h 252"/>
                    <a:gd name="T32" fmla="*/ 209 w 215"/>
                    <a:gd name="T33" fmla="*/ 180 h 252"/>
                    <a:gd name="T34" fmla="*/ 214 w 215"/>
                    <a:gd name="T35" fmla="*/ 240 h 252"/>
                    <a:gd name="T36" fmla="*/ 152 w 215"/>
                    <a:gd name="T37" fmla="*/ 240 h 252"/>
                    <a:gd name="T38" fmla="*/ 152 w 215"/>
                    <a:gd name="T39" fmla="*/ 245 h 252"/>
                    <a:gd name="T40" fmla="*/ 70 w 215"/>
                    <a:gd name="T41" fmla="*/ 172 h 252"/>
                    <a:gd name="T42" fmla="*/ 104 w 215"/>
                    <a:gd name="T43" fmla="*/ 206 h 252"/>
                    <a:gd name="T44" fmla="*/ 132 w 215"/>
                    <a:gd name="T45" fmla="*/ 192 h 252"/>
                    <a:gd name="T46" fmla="*/ 146 w 215"/>
                    <a:gd name="T47" fmla="*/ 132 h 252"/>
                    <a:gd name="T48" fmla="*/ 70 w 215"/>
                    <a:gd name="T49" fmla="*/ 172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15" h="252">
                      <a:moveTo>
                        <a:pt x="152" y="245"/>
                      </a:moveTo>
                      <a:cubicBezTo>
                        <a:pt x="149" y="231"/>
                        <a:pt x="149" y="220"/>
                        <a:pt x="149" y="214"/>
                      </a:cubicBezTo>
                      <a:cubicBezTo>
                        <a:pt x="124" y="251"/>
                        <a:pt x="93" y="251"/>
                        <a:pt x="79" y="251"/>
                      </a:cubicBezTo>
                      <a:cubicBezTo>
                        <a:pt x="45" y="251"/>
                        <a:pt x="31" y="242"/>
                        <a:pt x="19" y="231"/>
                      </a:cubicBezTo>
                      <a:cubicBezTo>
                        <a:pt x="5" y="217"/>
                        <a:pt x="0" y="197"/>
                        <a:pt x="0" y="180"/>
                      </a:cubicBezTo>
                      <a:cubicBezTo>
                        <a:pt x="0" y="161"/>
                        <a:pt x="5" y="127"/>
                        <a:pt x="51" y="107"/>
                      </a:cubicBezTo>
                      <a:cubicBezTo>
                        <a:pt x="79" y="93"/>
                        <a:pt x="121" y="93"/>
                        <a:pt x="144" y="93"/>
                      </a:cubicBezTo>
                      <a:cubicBezTo>
                        <a:pt x="144" y="79"/>
                        <a:pt x="144" y="70"/>
                        <a:pt x="141" y="62"/>
                      </a:cubicBezTo>
                      <a:cubicBezTo>
                        <a:pt x="135" y="45"/>
                        <a:pt x="115" y="42"/>
                        <a:pt x="110" y="42"/>
                      </a:cubicBezTo>
                      <a:cubicBezTo>
                        <a:pt x="101" y="42"/>
                        <a:pt x="90" y="45"/>
                        <a:pt x="84" y="56"/>
                      </a:cubicBezTo>
                      <a:cubicBezTo>
                        <a:pt x="79" y="65"/>
                        <a:pt x="79" y="70"/>
                        <a:pt x="79" y="76"/>
                      </a:cubicBezTo>
                      <a:lnTo>
                        <a:pt x="11" y="76"/>
                      </a:lnTo>
                      <a:cubicBezTo>
                        <a:pt x="11" y="65"/>
                        <a:pt x="14" y="39"/>
                        <a:pt x="36" y="20"/>
                      </a:cubicBezTo>
                      <a:cubicBezTo>
                        <a:pt x="59" y="5"/>
                        <a:pt x="84" y="0"/>
                        <a:pt x="107" y="0"/>
                      </a:cubicBezTo>
                      <a:cubicBezTo>
                        <a:pt x="127" y="0"/>
                        <a:pt x="166" y="3"/>
                        <a:pt x="192" y="31"/>
                      </a:cubicBezTo>
                      <a:cubicBezTo>
                        <a:pt x="209" y="51"/>
                        <a:pt x="209" y="79"/>
                        <a:pt x="209" y="87"/>
                      </a:cubicBezTo>
                      <a:lnTo>
                        <a:pt x="209" y="180"/>
                      </a:lnTo>
                      <a:cubicBezTo>
                        <a:pt x="209" y="200"/>
                        <a:pt x="209" y="220"/>
                        <a:pt x="214" y="240"/>
                      </a:cubicBezTo>
                      <a:lnTo>
                        <a:pt x="152" y="240"/>
                      </a:lnTo>
                      <a:lnTo>
                        <a:pt x="152" y="245"/>
                      </a:lnTo>
                      <a:close/>
                      <a:moveTo>
                        <a:pt x="70" y="172"/>
                      </a:moveTo>
                      <a:cubicBezTo>
                        <a:pt x="70" y="189"/>
                        <a:pt x="82" y="206"/>
                        <a:pt x="104" y="206"/>
                      </a:cubicBezTo>
                      <a:cubicBezTo>
                        <a:pt x="115" y="206"/>
                        <a:pt x="127" y="200"/>
                        <a:pt x="132" y="192"/>
                      </a:cubicBezTo>
                      <a:cubicBezTo>
                        <a:pt x="144" y="178"/>
                        <a:pt x="146" y="158"/>
                        <a:pt x="146" y="132"/>
                      </a:cubicBezTo>
                      <a:cubicBezTo>
                        <a:pt x="101" y="130"/>
                        <a:pt x="70" y="144"/>
                        <a:pt x="70" y="172"/>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61" name="Freeform 93">
                  <a:extLst>
                    <a:ext uri="{FF2B5EF4-FFF2-40B4-BE49-F238E27FC236}">
                      <a16:creationId xmlns:a16="http://schemas.microsoft.com/office/drawing/2014/main" id="{8A94F3E0-E1A7-4073-96F2-5A14DD0B3CC9}"/>
                    </a:ext>
                  </a:extLst>
                </p:cNvPr>
                <p:cNvSpPr>
                  <a:spLocks noChangeArrowheads="1"/>
                </p:cNvSpPr>
                <p:nvPr/>
              </p:nvSpPr>
              <p:spPr bwMode="auto">
                <a:xfrm>
                  <a:off x="3186113" y="3082925"/>
                  <a:ext cx="61912" cy="111125"/>
                </a:xfrm>
                <a:custGeom>
                  <a:avLst/>
                  <a:gdLst>
                    <a:gd name="T0" fmla="*/ 170 w 171"/>
                    <a:gd name="T1" fmla="*/ 299 h 308"/>
                    <a:gd name="T2" fmla="*/ 116 w 171"/>
                    <a:gd name="T3" fmla="*/ 307 h 308"/>
                    <a:gd name="T4" fmla="*/ 45 w 171"/>
                    <a:gd name="T5" fmla="*/ 245 h 308"/>
                    <a:gd name="T6" fmla="*/ 45 w 171"/>
                    <a:gd name="T7" fmla="*/ 115 h 308"/>
                    <a:gd name="T8" fmla="*/ 0 w 171"/>
                    <a:gd name="T9" fmla="*/ 115 h 308"/>
                    <a:gd name="T10" fmla="*/ 0 w 171"/>
                    <a:gd name="T11" fmla="*/ 70 h 308"/>
                    <a:gd name="T12" fmla="*/ 45 w 171"/>
                    <a:gd name="T13" fmla="*/ 70 h 308"/>
                    <a:gd name="T14" fmla="*/ 45 w 171"/>
                    <a:gd name="T15" fmla="*/ 25 h 308"/>
                    <a:gd name="T16" fmla="*/ 113 w 171"/>
                    <a:gd name="T17" fmla="*/ 0 h 308"/>
                    <a:gd name="T18" fmla="*/ 113 w 171"/>
                    <a:gd name="T19" fmla="*/ 70 h 308"/>
                    <a:gd name="T20" fmla="*/ 170 w 171"/>
                    <a:gd name="T21" fmla="*/ 70 h 308"/>
                    <a:gd name="T22" fmla="*/ 170 w 171"/>
                    <a:gd name="T23" fmla="*/ 115 h 308"/>
                    <a:gd name="T24" fmla="*/ 113 w 171"/>
                    <a:gd name="T25" fmla="*/ 115 h 308"/>
                    <a:gd name="T26" fmla="*/ 113 w 171"/>
                    <a:gd name="T27" fmla="*/ 220 h 308"/>
                    <a:gd name="T28" fmla="*/ 144 w 171"/>
                    <a:gd name="T29" fmla="*/ 253 h 308"/>
                    <a:gd name="T30" fmla="*/ 167 w 171"/>
                    <a:gd name="T31" fmla="*/ 253 h 308"/>
                    <a:gd name="T32" fmla="*/ 167 w 171"/>
                    <a:gd name="T33" fmla="*/ 299 h 308"/>
                    <a:gd name="T34" fmla="*/ 170 w 171"/>
                    <a:gd name="T35" fmla="*/ 299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1" h="308">
                      <a:moveTo>
                        <a:pt x="170" y="299"/>
                      </a:moveTo>
                      <a:cubicBezTo>
                        <a:pt x="147" y="304"/>
                        <a:pt x="127" y="307"/>
                        <a:pt x="116" y="307"/>
                      </a:cubicBezTo>
                      <a:cubicBezTo>
                        <a:pt x="45" y="307"/>
                        <a:pt x="45" y="265"/>
                        <a:pt x="45" y="245"/>
                      </a:cubicBezTo>
                      <a:lnTo>
                        <a:pt x="45" y="115"/>
                      </a:lnTo>
                      <a:lnTo>
                        <a:pt x="0" y="115"/>
                      </a:lnTo>
                      <a:lnTo>
                        <a:pt x="0" y="70"/>
                      </a:lnTo>
                      <a:lnTo>
                        <a:pt x="45" y="70"/>
                      </a:lnTo>
                      <a:lnTo>
                        <a:pt x="45" y="25"/>
                      </a:lnTo>
                      <a:lnTo>
                        <a:pt x="113" y="0"/>
                      </a:lnTo>
                      <a:lnTo>
                        <a:pt x="113" y="70"/>
                      </a:lnTo>
                      <a:lnTo>
                        <a:pt x="170" y="70"/>
                      </a:lnTo>
                      <a:lnTo>
                        <a:pt x="170" y="115"/>
                      </a:lnTo>
                      <a:lnTo>
                        <a:pt x="113" y="115"/>
                      </a:lnTo>
                      <a:lnTo>
                        <a:pt x="113" y="220"/>
                      </a:lnTo>
                      <a:cubicBezTo>
                        <a:pt x="113" y="242"/>
                        <a:pt x="113" y="253"/>
                        <a:pt x="144" y="253"/>
                      </a:cubicBezTo>
                      <a:cubicBezTo>
                        <a:pt x="155" y="253"/>
                        <a:pt x="158" y="253"/>
                        <a:pt x="167" y="253"/>
                      </a:cubicBezTo>
                      <a:lnTo>
                        <a:pt x="167" y="299"/>
                      </a:lnTo>
                      <a:lnTo>
                        <a:pt x="170" y="29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62" name="Freeform 94">
                  <a:extLst>
                    <a:ext uri="{FF2B5EF4-FFF2-40B4-BE49-F238E27FC236}">
                      <a16:creationId xmlns:a16="http://schemas.microsoft.com/office/drawing/2014/main" id="{2291DB5F-9E81-409D-96FC-84CE6BF80065}"/>
                    </a:ext>
                  </a:extLst>
                </p:cNvPr>
                <p:cNvSpPr>
                  <a:spLocks noChangeArrowheads="1"/>
                </p:cNvSpPr>
                <p:nvPr/>
              </p:nvSpPr>
              <p:spPr bwMode="auto">
                <a:xfrm>
                  <a:off x="3267075" y="3103563"/>
                  <a:ext cx="77788" cy="90487"/>
                </a:xfrm>
                <a:custGeom>
                  <a:avLst/>
                  <a:gdLst>
                    <a:gd name="T0" fmla="*/ 153 w 216"/>
                    <a:gd name="T1" fmla="*/ 245 h 252"/>
                    <a:gd name="T2" fmla="*/ 150 w 216"/>
                    <a:gd name="T3" fmla="*/ 214 h 252"/>
                    <a:gd name="T4" fmla="*/ 79 w 216"/>
                    <a:gd name="T5" fmla="*/ 251 h 252"/>
                    <a:gd name="T6" fmla="*/ 20 w 216"/>
                    <a:gd name="T7" fmla="*/ 231 h 252"/>
                    <a:gd name="T8" fmla="*/ 0 w 216"/>
                    <a:gd name="T9" fmla="*/ 180 h 252"/>
                    <a:gd name="T10" fmla="*/ 51 w 216"/>
                    <a:gd name="T11" fmla="*/ 107 h 252"/>
                    <a:gd name="T12" fmla="*/ 144 w 216"/>
                    <a:gd name="T13" fmla="*/ 93 h 252"/>
                    <a:gd name="T14" fmla="*/ 141 w 216"/>
                    <a:gd name="T15" fmla="*/ 62 h 252"/>
                    <a:gd name="T16" fmla="*/ 110 w 216"/>
                    <a:gd name="T17" fmla="*/ 42 h 252"/>
                    <a:gd name="T18" fmla="*/ 85 w 216"/>
                    <a:gd name="T19" fmla="*/ 56 h 252"/>
                    <a:gd name="T20" fmla="*/ 79 w 216"/>
                    <a:gd name="T21" fmla="*/ 76 h 252"/>
                    <a:gd name="T22" fmla="*/ 11 w 216"/>
                    <a:gd name="T23" fmla="*/ 76 h 252"/>
                    <a:gd name="T24" fmla="*/ 37 w 216"/>
                    <a:gd name="T25" fmla="*/ 20 h 252"/>
                    <a:gd name="T26" fmla="*/ 107 w 216"/>
                    <a:gd name="T27" fmla="*/ 0 h 252"/>
                    <a:gd name="T28" fmla="*/ 192 w 216"/>
                    <a:gd name="T29" fmla="*/ 31 h 252"/>
                    <a:gd name="T30" fmla="*/ 209 w 216"/>
                    <a:gd name="T31" fmla="*/ 87 h 252"/>
                    <a:gd name="T32" fmla="*/ 209 w 216"/>
                    <a:gd name="T33" fmla="*/ 180 h 252"/>
                    <a:gd name="T34" fmla="*/ 215 w 216"/>
                    <a:gd name="T35" fmla="*/ 240 h 252"/>
                    <a:gd name="T36" fmla="*/ 153 w 216"/>
                    <a:gd name="T37" fmla="*/ 240 h 252"/>
                    <a:gd name="T38" fmla="*/ 153 w 216"/>
                    <a:gd name="T39" fmla="*/ 245 h 252"/>
                    <a:gd name="T40" fmla="*/ 68 w 216"/>
                    <a:gd name="T41" fmla="*/ 172 h 252"/>
                    <a:gd name="T42" fmla="*/ 102 w 216"/>
                    <a:gd name="T43" fmla="*/ 206 h 252"/>
                    <a:gd name="T44" fmla="*/ 130 w 216"/>
                    <a:gd name="T45" fmla="*/ 192 h 252"/>
                    <a:gd name="T46" fmla="*/ 144 w 216"/>
                    <a:gd name="T47" fmla="*/ 132 h 252"/>
                    <a:gd name="T48" fmla="*/ 68 w 216"/>
                    <a:gd name="T49" fmla="*/ 172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16" h="252">
                      <a:moveTo>
                        <a:pt x="153" y="245"/>
                      </a:moveTo>
                      <a:cubicBezTo>
                        <a:pt x="150" y="231"/>
                        <a:pt x="150" y="220"/>
                        <a:pt x="150" y="214"/>
                      </a:cubicBezTo>
                      <a:cubicBezTo>
                        <a:pt x="124" y="251"/>
                        <a:pt x="93" y="251"/>
                        <a:pt x="79" y="251"/>
                      </a:cubicBezTo>
                      <a:cubicBezTo>
                        <a:pt x="45" y="251"/>
                        <a:pt x="31" y="242"/>
                        <a:pt x="20" y="231"/>
                      </a:cubicBezTo>
                      <a:cubicBezTo>
                        <a:pt x="6" y="217"/>
                        <a:pt x="0" y="197"/>
                        <a:pt x="0" y="180"/>
                      </a:cubicBezTo>
                      <a:cubicBezTo>
                        <a:pt x="0" y="161"/>
                        <a:pt x="6" y="127"/>
                        <a:pt x="51" y="107"/>
                      </a:cubicBezTo>
                      <a:cubicBezTo>
                        <a:pt x="79" y="93"/>
                        <a:pt x="121" y="93"/>
                        <a:pt x="144" y="93"/>
                      </a:cubicBezTo>
                      <a:cubicBezTo>
                        <a:pt x="144" y="79"/>
                        <a:pt x="144" y="70"/>
                        <a:pt x="141" y="62"/>
                      </a:cubicBezTo>
                      <a:cubicBezTo>
                        <a:pt x="136" y="45"/>
                        <a:pt x="116" y="42"/>
                        <a:pt x="110" y="42"/>
                      </a:cubicBezTo>
                      <a:cubicBezTo>
                        <a:pt x="102" y="42"/>
                        <a:pt x="90" y="45"/>
                        <a:pt x="85" y="56"/>
                      </a:cubicBezTo>
                      <a:cubicBezTo>
                        <a:pt x="79" y="65"/>
                        <a:pt x="79" y="70"/>
                        <a:pt x="79" y="76"/>
                      </a:cubicBezTo>
                      <a:lnTo>
                        <a:pt x="11" y="76"/>
                      </a:lnTo>
                      <a:cubicBezTo>
                        <a:pt x="11" y="65"/>
                        <a:pt x="14" y="39"/>
                        <a:pt x="37" y="20"/>
                      </a:cubicBezTo>
                      <a:cubicBezTo>
                        <a:pt x="59" y="5"/>
                        <a:pt x="85" y="0"/>
                        <a:pt x="107" y="0"/>
                      </a:cubicBezTo>
                      <a:cubicBezTo>
                        <a:pt x="127" y="0"/>
                        <a:pt x="167" y="3"/>
                        <a:pt x="192" y="31"/>
                      </a:cubicBezTo>
                      <a:cubicBezTo>
                        <a:pt x="209" y="51"/>
                        <a:pt x="209" y="79"/>
                        <a:pt x="209" y="87"/>
                      </a:cubicBezTo>
                      <a:lnTo>
                        <a:pt x="209" y="180"/>
                      </a:lnTo>
                      <a:cubicBezTo>
                        <a:pt x="209" y="200"/>
                        <a:pt x="209" y="220"/>
                        <a:pt x="215" y="240"/>
                      </a:cubicBezTo>
                      <a:lnTo>
                        <a:pt x="153" y="240"/>
                      </a:lnTo>
                      <a:lnTo>
                        <a:pt x="153" y="245"/>
                      </a:lnTo>
                      <a:close/>
                      <a:moveTo>
                        <a:pt x="68" y="172"/>
                      </a:moveTo>
                      <a:cubicBezTo>
                        <a:pt x="68" y="189"/>
                        <a:pt x="79" y="206"/>
                        <a:pt x="102" y="206"/>
                      </a:cubicBezTo>
                      <a:cubicBezTo>
                        <a:pt x="113" y="206"/>
                        <a:pt x="124" y="200"/>
                        <a:pt x="130" y="192"/>
                      </a:cubicBezTo>
                      <a:cubicBezTo>
                        <a:pt x="141" y="178"/>
                        <a:pt x="144" y="158"/>
                        <a:pt x="144" y="132"/>
                      </a:cubicBezTo>
                      <a:cubicBezTo>
                        <a:pt x="99" y="130"/>
                        <a:pt x="68" y="144"/>
                        <a:pt x="68" y="172"/>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63" name="Freeform 95">
                  <a:extLst>
                    <a:ext uri="{FF2B5EF4-FFF2-40B4-BE49-F238E27FC236}">
                      <a16:creationId xmlns:a16="http://schemas.microsoft.com/office/drawing/2014/main" id="{983827D6-8FC1-4AEC-A4C8-4D8A2D34555B}"/>
                    </a:ext>
                  </a:extLst>
                </p:cNvPr>
                <p:cNvSpPr>
                  <a:spLocks noChangeArrowheads="1"/>
                </p:cNvSpPr>
                <p:nvPr/>
              </p:nvSpPr>
              <p:spPr bwMode="auto">
                <a:xfrm>
                  <a:off x="3421063" y="3068638"/>
                  <a:ext cx="101600" cy="125412"/>
                </a:xfrm>
                <a:custGeom>
                  <a:avLst/>
                  <a:gdLst>
                    <a:gd name="T0" fmla="*/ 206 w 283"/>
                    <a:gd name="T1" fmla="*/ 116 h 348"/>
                    <a:gd name="T2" fmla="*/ 152 w 283"/>
                    <a:gd name="T3" fmla="*/ 56 h 348"/>
                    <a:gd name="T4" fmla="*/ 76 w 283"/>
                    <a:gd name="T5" fmla="*/ 181 h 348"/>
                    <a:gd name="T6" fmla="*/ 147 w 283"/>
                    <a:gd name="T7" fmla="*/ 296 h 348"/>
                    <a:gd name="T8" fmla="*/ 206 w 283"/>
                    <a:gd name="T9" fmla="*/ 231 h 348"/>
                    <a:gd name="T10" fmla="*/ 282 w 283"/>
                    <a:gd name="T11" fmla="*/ 231 h 348"/>
                    <a:gd name="T12" fmla="*/ 251 w 283"/>
                    <a:gd name="T13" fmla="*/ 310 h 348"/>
                    <a:gd name="T14" fmla="*/ 152 w 283"/>
                    <a:gd name="T15" fmla="*/ 347 h 348"/>
                    <a:gd name="T16" fmla="*/ 0 w 283"/>
                    <a:gd name="T17" fmla="*/ 178 h 348"/>
                    <a:gd name="T18" fmla="*/ 152 w 283"/>
                    <a:gd name="T19" fmla="*/ 0 h 348"/>
                    <a:gd name="T20" fmla="*/ 277 w 283"/>
                    <a:gd name="T21" fmla="*/ 110 h 348"/>
                    <a:gd name="T22" fmla="*/ 206 w 283"/>
                    <a:gd name="T23" fmla="*/ 110 h 348"/>
                    <a:gd name="T24" fmla="*/ 206 w 283"/>
                    <a:gd name="T25" fmla="*/ 116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83" h="348">
                      <a:moveTo>
                        <a:pt x="206" y="116"/>
                      </a:moveTo>
                      <a:cubicBezTo>
                        <a:pt x="206" y="104"/>
                        <a:pt x="200" y="56"/>
                        <a:pt x="152" y="56"/>
                      </a:cubicBezTo>
                      <a:cubicBezTo>
                        <a:pt x="99" y="56"/>
                        <a:pt x="76" y="113"/>
                        <a:pt x="76" y="181"/>
                      </a:cubicBezTo>
                      <a:cubicBezTo>
                        <a:pt x="76" y="200"/>
                        <a:pt x="76" y="296"/>
                        <a:pt x="147" y="296"/>
                      </a:cubicBezTo>
                      <a:cubicBezTo>
                        <a:pt x="178" y="296"/>
                        <a:pt x="206" y="277"/>
                        <a:pt x="206" y="231"/>
                      </a:cubicBezTo>
                      <a:lnTo>
                        <a:pt x="282" y="231"/>
                      </a:lnTo>
                      <a:cubicBezTo>
                        <a:pt x="282" y="251"/>
                        <a:pt x="279" y="282"/>
                        <a:pt x="251" y="310"/>
                      </a:cubicBezTo>
                      <a:cubicBezTo>
                        <a:pt x="220" y="341"/>
                        <a:pt x="184" y="347"/>
                        <a:pt x="152" y="347"/>
                      </a:cubicBezTo>
                      <a:cubicBezTo>
                        <a:pt x="37" y="347"/>
                        <a:pt x="0" y="262"/>
                        <a:pt x="0" y="178"/>
                      </a:cubicBezTo>
                      <a:cubicBezTo>
                        <a:pt x="0" y="71"/>
                        <a:pt x="59" y="0"/>
                        <a:pt x="152" y="0"/>
                      </a:cubicBezTo>
                      <a:cubicBezTo>
                        <a:pt x="226" y="0"/>
                        <a:pt x="277" y="45"/>
                        <a:pt x="277" y="110"/>
                      </a:cubicBezTo>
                      <a:lnTo>
                        <a:pt x="206" y="110"/>
                      </a:lnTo>
                      <a:lnTo>
                        <a:pt x="206" y="116"/>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64" name="Freeform 96">
                  <a:extLst>
                    <a:ext uri="{FF2B5EF4-FFF2-40B4-BE49-F238E27FC236}">
                      <a16:creationId xmlns:a16="http://schemas.microsoft.com/office/drawing/2014/main" id="{8FA98C45-8064-4AFB-BED7-BD679463080C}"/>
                    </a:ext>
                  </a:extLst>
                </p:cNvPr>
                <p:cNvSpPr>
                  <a:spLocks noChangeArrowheads="1"/>
                </p:cNvSpPr>
                <p:nvPr/>
              </p:nvSpPr>
              <p:spPr bwMode="auto">
                <a:xfrm>
                  <a:off x="3541713" y="3105150"/>
                  <a:ext cx="80962" cy="88900"/>
                </a:xfrm>
                <a:custGeom>
                  <a:avLst/>
                  <a:gdLst>
                    <a:gd name="T0" fmla="*/ 116 w 227"/>
                    <a:gd name="T1" fmla="*/ 203 h 249"/>
                    <a:gd name="T2" fmla="*/ 155 w 227"/>
                    <a:gd name="T3" fmla="*/ 169 h 249"/>
                    <a:gd name="T4" fmla="*/ 217 w 227"/>
                    <a:gd name="T5" fmla="*/ 169 h 249"/>
                    <a:gd name="T6" fmla="*/ 195 w 227"/>
                    <a:gd name="T7" fmla="*/ 220 h 249"/>
                    <a:gd name="T8" fmla="*/ 113 w 227"/>
                    <a:gd name="T9" fmla="*/ 248 h 249"/>
                    <a:gd name="T10" fmla="*/ 31 w 227"/>
                    <a:gd name="T11" fmla="*/ 220 h 249"/>
                    <a:gd name="T12" fmla="*/ 0 w 227"/>
                    <a:gd name="T13" fmla="*/ 129 h 249"/>
                    <a:gd name="T14" fmla="*/ 48 w 227"/>
                    <a:gd name="T15" fmla="*/ 19 h 249"/>
                    <a:gd name="T16" fmla="*/ 113 w 227"/>
                    <a:gd name="T17" fmla="*/ 0 h 249"/>
                    <a:gd name="T18" fmla="*/ 209 w 227"/>
                    <a:gd name="T19" fmla="*/ 56 h 249"/>
                    <a:gd name="T20" fmla="*/ 223 w 227"/>
                    <a:gd name="T21" fmla="*/ 141 h 249"/>
                    <a:gd name="T22" fmla="*/ 68 w 227"/>
                    <a:gd name="T23" fmla="*/ 141 h 249"/>
                    <a:gd name="T24" fmla="*/ 116 w 227"/>
                    <a:gd name="T25" fmla="*/ 203 h 249"/>
                    <a:gd name="T26" fmla="*/ 155 w 227"/>
                    <a:gd name="T27" fmla="*/ 98 h 249"/>
                    <a:gd name="T28" fmla="*/ 116 w 227"/>
                    <a:gd name="T29" fmla="*/ 45 h 249"/>
                    <a:gd name="T30" fmla="*/ 71 w 227"/>
                    <a:gd name="T31" fmla="*/ 98 h 249"/>
                    <a:gd name="T32" fmla="*/ 155 w 227"/>
                    <a:gd name="T33" fmla="*/ 98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7" h="249">
                      <a:moveTo>
                        <a:pt x="116" y="203"/>
                      </a:moveTo>
                      <a:cubicBezTo>
                        <a:pt x="133" y="203"/>
                        <a:pt x="150" y="197"/>
                        <a:pt x="155" y="169"/>
                      </a:cubicBezTo>
                      <a:lnTo>
                        <a:pt x="217" y="169"/>
                      </a:lnTo>
                      <a:cubicBezTo>
                        <a:pt x="217" y="180"/>
                        <a:pt x="215" y="200"/>
                        <a:pt x="195" y="220"/>
                      </a:cubicBezTo>
                      <a:cubicBezTo>
                        <a:pt x="178" y="237"/>
                        <a:pt x="147" y="248"/>
                        <a:pt x="113" y="248"/>
                      </a:cubicBezTo>
                      <a:cubicBezTo>
                        <a:pt x="93" y="248"/>
                        <a:pt x="54" y="245"/>
                        <a:pt x="31" y="220"/>
                      </a:cubicBezTo>
                      <a:cubicBezTo>
                        <a:pt x="9" y="197"/>
                        <a:pt x="0" y="166"/>
                        <a:pt x="0" y="129"/>
                      </a:cubicBezTo>
                      <a:cubicBezTo>
                        <a:pt x="0" y="93"/>
                        <a:pt x="9" y="45"/>
                        <a:pt x="48" y="19"/>
                      </a:cubicBezTo>
                      <a:cubicBezTo>
                        <a:pt x="65" y="8"/>
                        <a:pt x="88" y="0"/>
                        <a:pt x="113" y="0"/>
                      </a:cubicBezTo>
                      <a:cubicBezTo>
                        <a:pt x="147" y="0"/>
                        <a:pt x="186" y="14"/>
                        <a:pt x="209" y="56"/>
                      </a:cubicBezTo>
                      <a:cubicBezTo>
                        <a:pt x="226" y="87"/>
                        <a:pt x="223" y="124"/>
                        <a:pt x="223" y="141"/>
                      </a:cubicBezTo>
                      <a:lnTo>
                        <a:pt x="68" y="141"/>
                      </a:lnTo>
                      <a:cubicBezTo>
                        <a:pt x="68" y="155"/>
                        <a:pt x="68" y="203"/>
                        <a:pt x="116" y="203"/>
                      </a:cubicBezTo>
                      <a:close/>
                      <a:moveTo>
                        <a:pt x="155" y="98"/>
                      </a:moveTo>
                      <a:cubicBezTo>
                        <a:pt x="155" y="87"/>
                        <a:pt x="155" y="45"/>
                        <a:pt x="116" y="45"/>
                      </a:cubicBezTo>
                      <a:cubicBezTo>
                        <a:pt x="85" y="45"/>
                        <a:pt x="73" y="70"/>
                        <a:pt x="71" y="98"/>
                      </a:cubicBezTo>
                      <a:lnTo>
                        <a:pt x="155" y="98"/>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65" name="Freeform 97">
                  <a:extLst>
                    <a:ext uri="{FF2B5EF4-FFF2-40B4-BE49-F238E27FC236}">
                      <a16:creationId xmlns:a16="http://schemas.microsoft.com/office/drawing/2014/main" id="{9061395F-D111-45EF-BB8A-6AF190B5D74D}"/>
                    </a:ext>
                  </a:extLst>
                </p:cNvPr>
                <p:cNvSpPr>
                  <a:spLocks noChangeArrowheads="1"/>
                </p:cNvSpPr>
                <p:nvPr/>
              </p:nvSpPr>
              <p:spPr bwMode="auto">
                <a:xfrm>
                  <a:off x="3646488" y="3106738"/>
                  <a:ext cx="80962" cy="87312"/>
                </a:xfrm>
                <a:custGeom>
                  <a:avLst/>
                  <a:gdLst>
                    <a:gd name="T0" fmla="*/ 2 w 224"/>
                    <a:gd name="T1" fmla="*/ 46 h 244"/>
                    <a:gd name="T2" fmla="*/ 2 w 224"/>
                    <a:gd name="T3" fmla="*/ 3 h 244"/>
                    <a:gd name="T4" fmla="*/ 67 w 224"/>
                    <a:gd name="T5" fmla="*/ 3 h 244"/>
                    <a:gd name="T6" fmla="*/ 70 w 224"/>
                    <a:gd name="T7" fmla="*/ 40 h 244"/>
                    <a:gd name="T8" fmla="*/ 146 w 224"/>
                    <a:gd name="T9" fmla="*/ 0 h 244"/>
                    <a:gd name="T10" fmla="*/ 217 w 224"/>
                    <a:gd name="T11" fmla="*/ 46 h 244"/>
                    <a:gd name="T12" fmla="*/ 223 w 224"/>
                    <a:gd name="T13" fmla="*/ 116 h 244"/>
                    <a:gd name="T14" fmla="*/ 223 w 224"/>
                    <a:gd name="T15" fmla="*/ 243 h 244"/>
                    <a:gd name="T16" fmla="*/ 152 w 224"/>
                    <a:gd name="T17" fmla="*/ 243 h 244"/>
                    <a:gd name="T18" fmla="*/ 152 w 224"/>
                    <a:gd name="T19" fmla="*/ 96 h 244"/>
                    <a:gd name="T20" fmla="*/ 149 w 224"/>
                    <a:gd name="T21" fmla="*/ 71 h 244"/>
                    <a:gd name="T22" fmla="*/ 115 w 224"/>
                    <a:gd name="T23" fmla="*/ 51 h 244"/>
                    <a:gd name="T24" fmla="*/ 79 w 224"/>
                    <a:gd name="T25" fmla="*/ 68 h 244"/>
                    <a:gd name="T26" fmla="*/ 70 w 224"/>
                    <a:gd name="T27" fmla="*/ 105 h 244"/>
                    <a:gd name="T28" fmla="*/ 70 w 224"/>
                    <a:gd name="T29" fmla="*/ 243 h 244"/>
                    <a:gd name="T30" fmla="*/ 0 w 224"/>
                    <a:gd name="T31" fmla="*/ 243 h 244"/>
                    <a:gd name="T32" fmla="*/ 0 w 224"/>
                    <a:gd name="T33" fmla="*/ 46 h 244"/>
                    <a:gd name="T34" fmla="*/ 2 w 224"/>
                    <a:gd name="T35" fmla="*/ 46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24" h="244">
                      <a:moveTo>
                        <a:pt x="2" y="46"/>
                      </a:moveTo>
                      <a:cubicBezTo>
                        <a:pt x="2" y="46"/>
                        <a:pt x="2" y="20"/>
                        <a:pt x="2" y="3"/>
                      </a:cubicBezTo>
                      <a:lnTo>
                        <a:pt x="67" y="3"/>
                      </a:lnTo>
                      <a:lnTo>
                        <a:pt x="70" y="40"/>
                      </a:lnTo>
                      <a:cubicBezTo>
                        <a:pt x="76" y="29"/>
                        <a:pt x="96" y="0"/>
                        <a:pt x="146" y="0"/>
                      </a:cubicBezTo>
                      <a:cubicBezTo>
                        <a:pt x="191" y="0"/>
                        <a:pt x="211" y="29"/>
                        <a:pt x="217" y="46"/>
                      </a:cubicBezTo>
                      <a:cubicBezTo>
                        <a:pt x="223" y="60"/>
                        <a:pt x="223" y="71"/>
                        <a:pt x="223" y="116"/>
                      </a:cubicBezTo>
                      <a:lnTo>
                        <a:pt x="223" y="243"/>
                      </a:lnTo>
                      <a:lnTo>
                        <a:pt x="152" y="243"/>
                      </a:lnTo>
                      <a:lnTo>
                        <a:pt x="152" y="96"/>
                      </a:lnTo>
                      <a:cubicBezTo>
                        <a:pt x="152" y="88"/>
                        <a:pt x="152" y="79"/>
                        <a:pt x="149" y="71"/>
                      </a:cubicBezTo>
                      <a:cubicBezTo>
                        <a:pt x="144" y="60"/>
                        <a:pt x="132" y="51"/>
                        <a:pt x="115" y="51"/>
                      </a:cubicBezTo>
                      <a:cubicBezTo>
                        <a:pt x="101" y="51"/>
                        <a:pt x="87" y="57"/>
                        <a:pt x="79" y="68"/>
                      </a:cubicBezTo>
                      <a:cubicBezTo>
                        <a:pt x="76" y="74"/>
                        <a:pt x="70" y="85"/>
                        <a:pt x="70" y="105"/>
                      </a:cubicBezTo>
                      <a:lnTo>
                        <a:pt x="70" y="243"/>
                      </a:lnTo>
                      <a:lnTo>
                        <a:pt x="0" y="243"/>
                      </a:lnTo>
                      <a:lnTo>
                        <a:pt x="0" y="46"/>
                      </a:lnTo>
                      <a:lnTo>
                        <a:pt x="2" y="46"/>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66" name="Freeform 98">
                  <a:extLst>
                    <a:ext uri="{FF2B5EF4-FFF2-40B4-BE49-F238E27FC236}">
                      <a16:creationId xmlns:a16="http://schemas.microsoft.com/office/drawing/2014/main" id="{F8725E6E-84DB-4D81-BE1C-ACF2C3343B66}"/>
                    </a:ext>
                  </a:extLst>
                </p:cNvPr>
                <p:cNvSpPr>
                  <a:spLocks noChangeArrowheads="1"/>
                </p:cNvSpPr>
                <p:nvPr/>
              </p:nvSpPr>
              <p:spPr bwMode="auto">
                <a:xfrm>
                  <a:off x="3744913" y="3082925"/>
                  <a:ext cx="61912" cy="111125"/>
                </a:xfrm>
                <a:custGeom>
                  <a:avLst/>
                  <a:gdLst>
                    <a:gd name="T0" fmla="*/ 170 w 171"/>
                    <a:gd name="T1" fmla="*/ 299 h 308"/>
                    <a:gd name="T2" fmla="*/ 116 w 171"/>
                    <a:gd name="T3" fmla="*/ 307 h 308"/>
                    <a:gd name="T4" fmla="*/ 45 w 171"/>
                    <a:gd name="T5" fmla="*/ 245 h 308"/>
                    <a:gd name="T6" fmla="*/ 45 w 171"/>
                    <a:gd name="T7" fmla="*/ 115 h 308"/>
                    <a:gd name="T8" fmla="*/ 0 w 171"/>
                    <a:gd name="T9" fmla="*/ 115 h 308"/>
                    <a:gd name="T10" fmla="*/ 0 w 171"/>
                    <a:gd name="T11" fmla="*/ 70 h 308"/>
                    <a:gd name="T12" fmla="*/ 45 w 171"/>
                    <a:gd name="T13" fmla="*/ 70 h 308"/>
                    <a:gd name="T14" fmla="*/ 45 w 171"/>
                    <a:gd name="T15" fmla="*/ 25 h 308"/>
                    <a:gd name="T16" fmla="*/ 113 w 171"/>
                    <a:gd name="T17" fmla="*/ 0 h 308"/>
                    <a:gd name="T18" fmla="*/ 113 w 171"/>
                    <a:gd name="T19" fmla="*/ 70 h 308"/>
                    <a:gd name="T20" fmla="*/ 170 w 171"/>
                    <a:gd name="T21" fmla="*/ 70 h 308"/>
                    <a:gd name="T22" fmla="*/ 170 w 171"/>
                    <a:gd name="T23" fmla="*/ 115 h 308"/>
                    <a:gd name="T24" fmla="*/ 113 w 171"/>
                    <a:gd name="T25" fmla="*/ 115 h 308"/>
                    <a:gd name="T26" fmla="*/ 113 w 171"/>
                    <a:gd name="T27" fmla="*/ 220 h 308"/>
                    <a:gd name="T28" fmla="*/ 144 w 171"/>
                    <a:gd name="T29" fmla="*/ 253 h 308"/>
                    <a:gd name="T30" fmla="*/ 167 w 171"/>
                    <a:gd name="T31" fmla="*/ 253 h 308"/>
                    <a:gd name="T32" fmla="*/ 167 w 171"/>
                    <a:gd name="T33" fmla="*/ 299 h 308"/>
                    <a:gd name="T34" fmla="*/ 170 w 171"/>
                    <a:gd name="T35" fmla="*/ 299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1" h="308">
                      <a:moveTo>
                        <a:pt x="170" y="299"/>
                      </a:moveTo>
                      <a:cubicBezTo>
                        <a:pt x="147" y="304"/>
                        <a:pt x="127" y="307"/>
                        <a:pt x="116" y="307"/>
                      </a:cubicBezTo>
                      <a:cubicBezTo>
                        <a:pt x="45" y="307"/>
                        <a:pt x="45" y="265"/>
                        <a:pt x="45" y="245"/>
                      </a:cubicBezTo>
                      <a:lnTo>
                        <a:pt x="45" y="115"/>
                      </a:lnTo>
                      <a:lnTo>
                        <a:pt x="0" y="115"/>
                      </a:lnTo>
                      <a:lnTo>
                        <a:pt x="0" y="70"/>
                      </a:lnTo>
                      <a:lnTo>
                        <a:pt x="45" y="70"/>
                      </a:lnTo>
                      <a:lnTo>
                        <a:pt x="45" y="25"/>
                      </a:lnTo>
                      <a:lnTo>
                        <a:pt x="113" y="0"/>
                      </a:lnTo>
                      <a:lnTo>
                        <a:pt x="113" y="70"/>
                      </a:lnTo>
                      <a:lnTo>
                        <a:pt x="170" y="70"/>
                      </a:lnTo>
                      <a:lnTo>
                        <a:pt x="170" y="115"/>
                      </a:lnTo>
                      <a:lnTo>
                        <a:pt x="113" y="115"/>
                      </a:lnTo>
                      <a:lnTo>
                        <a:pt x="113" y="220"/>
                      </a:lnTo>
                      <a:cubicBezTo>
                        <a:pt x="113" y="242"/>
                        <a:pt x="113" y="253"/>
                        <a:pt x="144" y="253"/>
                      </a:cubicBezTo>
                      <a:cubicBezTo>
                        <a:pt x="156" y="253"/>
                        <a:pt x="158" y="253"/>
                        <a:pt x="167" y="253"/>
                      </a:cubicBezTo>
                      <a:lnTo>
                        <a:pt x="167" y="299"/>
                      </a:lnTo>
                      <a:lnTo>
                        <a:pt x="170" y="29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67" name="Freeform 99">
                  <a:extLst>
                    <a:ext uri="{FF2B5EF4-FFF2-40B4-BE49-F238E27FC236}">
                      <a16:creationId xmlns:a16="http://schemas.microsoft.com/office/drawing/2014/main" id="{6E837AE6-07EC-4660-ADD8-30D25363A951}"/>
                    </a:ext>
                  </a:extLst>
                </p:cNvPr>
                <p:cNvSpPr>
                  <a:spLocks noChangeArrowheads="1"/>
                </p:cNvSpPr>
                <p:nvPr/>
              </p:nvSpPr>
              <p:spPr bwMode="auto">
                <a:xfrm>
                  <a:off x="3825875" y="3105150"/>
                  <a:ext cx="80963" cy="88900"/>
                </a:xfrm>
                <a:custGeom>
                  <a:avLst/>
                  <a:gdLst>
                    <a:gd name="T0" fmla="*/ 116 w 227"/>
                    <a:gd name="T1" fmla="*/ 203 h 249"/>
                    <a:gd name="T2" fmla="*/ 155 w 227"/>
                    <a:gd name="T3" fmla="*/ 169 h 249"/>
                    <a:gd name="T4" fmla="*/ 218 w 227"/>
                    <a:gd name="T5" fmla="*/ 169 h 249"/>
                    <a:gd name="T6" fmla="*/ 195 w 227"/>
                    <a:gd name="T7" fmla="*/ 220 h 249"/>
                    <a:gd name="T8" fmla="*/ 113 w 227"/>
                    <a:gd name="T9" fmla="*/ 248 h 249"/>
                    <a:gd name="T10" fmla="*/ 31 w 227"/>
                    <a:gd name="T11" fmla="*/ 220 h 249"/>
                    <a:gd name="T12" fmla="*/ 0 w 227"/>
                    <a:gd name="T13" fmla="*/ 129 h 249"/>
                    <a:gd name="T14" fmla="*/ 48 w 227"/>
                    <a:gd name="T15" fmla="*/ 19 h 249"/>
                    <a:gd name="T16" fmla="*/ 113 w 227"/>
                    <a:gd name="T17" fmla="*/ 0 h 249"/>
                    <a:gd name="T18" fmla="*/ 209 w 227"/>
                    <a:gd name="T19" fmla="*/ 56 h 249"/>
                    <a:gd name="T20" fmla="*/ 223 w 227"/>
                    <a:gd name="T21" fmla="*/ 141 h 249"/>
                    <a:gd name="T22" fmla="*/ 68 w 227"/>
                    <a:gd name="T23" fmla="*/ 141 h 249"/>
                    <a:gd name="T24" fmla="*/ 116 w 227"/>
                    <a:gd name="T25" fmla="*/ 203 h 249"/>
                    <a:gd name="T26" fmla="*/ 155 w 227"/>
                    <a:gd name="T27" fmla="*/ 98 h 249"/>
                    <a:gd name="T28" fmla="*/ 116 w 227"/>
                    <a:gd name="T29" fmla="*/ 45 h 249"/>
                    <a:gd name="T30" fmla="*/ 71 w 227"/>
                    <a:gd name="T31" fmla="*/ 98 h 249"/>
                    <a:gd name="T32" fmla="*/ 155 w 227"/>
                    <a:gd name="T33" fmla="*/ 98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7" h="249">
                      <a:moveTo>
                        <a:pt x="116" y="203"/>
                      </a:moveTo>
                      <a:cubicBezTo>
                        <a:pt x="133" y="203"/>
                        <a:pt x="150" y="197"/>
                        <a:pt x="155" y="169"/>
                      </a:cubicBezTo>
                      <a:lnTo>
                        <a:pt x="218" y="169"/>
                      </a:lnTo>
                      <a:cubicBezTo>
                        <a:pt x="218" y="180"/>
                        <a:pt x="215" y="200"/>
                        <a:pt x="195" y="220"/>
                      </a:cubicBezTo>
                      <a:cubicBezTo>
                        <a:pt x="178" y="237"/>
                        <a:pt x="147" y="248"/>
                        <a:pt x="113" y="248"/>
                      </a:cubicBezTo>
                      <a:cubicBezTo>
                        <a:pt x="93" y="248"/>
                        <a:pt x="54" y="245"/>
                        <a:pt x="31" y="220"/>
                      </a:cubicBezTo>
                      <a:cubicBezTo>
                        <a:pt x="9" y="197"/>
                        <a:pt x="0" y="166"/>
                        <a:pt x="0" y="129"/>
                      </a:cubicBezTo>
                      <a:cubicBezTo>
                        <a:pt x="0" y="93"/>
                        <a:pt x="9" y="45"/>
                        <a:pt x="48" y="19"/>
                      </a:cubicBezTo>
                      <a:cubicBezTo>
                        <a:pt x="65" y="8"/>
                        <a:pt x="88" y="0"/>
                        <a:pt x="113" y="0"/>
                      </a:cubicBezTo>
                      <a:cubicBezTo>
                        <a:pt x="147" y="0"/>
                        <a:pt x="187" y="14"/>
                        <a:pt x="209" y="56"/>
                      </a:cubicBezTo>
                      <a:cubicBezTo>
                        <a:pt x="226" y="87"/>
                        <a:pt x="223" y="124"/>
                        <a:pt x="223" y="141"/>
                      </a:cubicBezTo>
                      <a:lnTo>
                        <a:pt x="68" y="141"/>
                      </a:lnTo>
                      <a:cubicBezTo>
                        <a:pt x="68" y="155"/>
                        <a:pt x="68" y="203"/>
                        <a:pt x="116" y="203"/>
                      </a:cubicBezTo>
                      <a:close/>
                      <a:moveTo>
                        <a:pt x="155" y="98"/>
                      </a:moveTo>
                      <a:cubicBezTo>
                        <a:pt x="155" y="87"/>
                        <a:pt x="155" y="45"/>
                        <a:pt x="116" y="45"/>
                      </a:cubicBezTo>
                      <a:cubicBezTo>
                        <a:pt x="85" y="45"/>
                        <a:pt x="74" y="70"/>
                        <a:pt x="71" y="98"/>
                      </a:cubicBezTo>
                      <a:lnTo>
                        <a:pt x="155" y="98"/>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68" name="Freeform 100">
                  <a:extLst>
                    <a:ext uri="{FF2B5EF4-FFF2-40B4-BE49-F238E27FC236}">
                      <a16:creationId xmlns:a16="http://schemas.microsoft.com/office/drawing/2014/main" id="{52431D69-E4F8-401C-9D4B-D1D03772611A}"/>
                    </a:ext>
                  </a:extLst>
                </p:cNvPr>
                <p:cNvSpPr>
                  <a:spLocks noChangeArrowheads="1"/>
                </p:cNvSpPr>
                <p:nvPr/>
              </p:nvSpPr>
              <p:spPr bwMode="auto">
                <a:xfrm>
                  <a:off x="3930650" y="3106738"/>
                  <a:ext cx="52388" cy="87312"/>
                </a:xfrm>
                <a:custGeom>
                  <a:avLst/>
                  <a:gdLst>
                    <a:gd name="T0" fmla="*/ 3 w 145"/>
                    <a:gd name="T1" fmla="*/ 62 h 241"/>
                    <a:gd name="T2" fmla="*/ 0 w 145"/>
                    <a:gd name="T3" fmla="*/ 3 h 241"/>
                    <a:gd name="T4" fmla="*/ 65 w 145"/>
                    <a:gd name="T5" fmla="*/ 3 h 241"/>
                    <a:gd name="T6" fmla="*/ 65 w 145"/>
                    <a:gd name="T7" fmla="*/ 48 h 241"/>
                    <a:gd name="T8" fmla="*/ 144 w 145"/>
                    <a:gd name="T9" fmla="*/ 3 h 241"/>
                    <a:gd name="T10" fmla="*/ 144 w 145"/>
                    <a:gd name="T11" fmla="*/ 65 h 241"/>
                    <a:gd name="T12" fmla="*/ 70 w 145"/>
                    <a:gd name="T13" fmla="*/ 125 h 241"/>
                    <a:gd name="T14" fmla="*/ 70 w 145"/>
                    <a:gd name="T15" fmla="*/ 240 h 241"/>
                    <a:gd name="T16" fmla="*/ 3 w 145"/>
                    <a:gd name="T17" fmla="*/ 240 h 241"/>
                    <a:gd name="T18" fmla="*/ 3 w 145"/>
                    <a:gd name="T19" fmla="*/ 62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5" h="241">
                      <a:moveTo>
                        <a:pt x="3" y="62"/>
                      </a:moveTo>
                      <a:cubicBezTo>
                        <a:pt x="3" y="51"/>
                        <a:pt x="0" y="17"/>
                        <a:pt x="0" y="3"/>
                      </a:cubicBezTo>
                      <a:lnTo>
                        <a:pt x="65" y="3"/>
                      </a:lnTo>
                      <a:lnTo>
                        <a:pt x="65" y="48"/>
                      </a:lnTo>
                      <a:cubicBezTo>
                        <a:pt x="73" y="29"/>
                        <a:pt x="90" y="0"/>
                        <a:pt x="144" y="3"/>
                      </a:cubicBezTo>
                      <a:lnTo>
                        <a:pt x="144" y="65"/>
                      </a:lnTo>
                      <a:cubicBezTo>
                        <a:pt x="73" y="60"/>
                        <a:pt x="70" y="94"/>
                        <a:pt x="70" y="125"/>
                      </a:cubicBezTo>
                      <a:lnTo>
                        <a:pt x="70" y="240"/>
                      </a:lnTo>
                      <a:lnTo>
                        <a:pt x="3" y="240"/>
                      </a:lnTo>
                      <a:lnTo>
                        <a:pt x="3" y="62"/>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grpSp>
        <p:grpSp>
          <p:nvGrpSpPr>
            <p:cNvPr id="743" name="Group 742">
              <a:extLst>
                <a:ext uri="{FF2B5EF4-FFF2-40B4-BE49-F238E27FC236}">
                  <a16:creationId xmlns:a16="http://schemas.microsoft.com/office/drawing/2014/main" id="{6D36BD9A-BE63-467F-BFFF-BAA04F65ACD7}"/>
                </a:ext>
              </a:extLst>
            </p:cNvPr>
            <p:cNvGrpSpPr/>
            <p:nvPr/>
          </p:nvGrpSpPr>
          <p:grpSpPr>
            <a:xfrm>
              <a:off x="4186644" y="4191353"/>
              <a:ext cx="553480" cy="451191"/>
              <a:chOff x="6096000" y="3684588"/>
              <a:chExt cx="627063" cy="511175"/>
            </a:xfrm>
            <a:solidFill>
              <a:schemeClr val="tx1"/>
            </a:solidFill>
          </p:grpSpPr>
          <p:sp>
            <p:nvSpPr>
              <p:cNvPr id="745" name="Freeform 20">
                <a:extLst>
                  <a:ext uri="{FF2B5EF4-FFF2-40B4-BE49-F238E27FC236}">
                    <a16:creationId xmlns:a16="http://schemas.microsoft.com/office/drawing/2014/main" id="{FCFF6596-862B-4F97-862A-66537C1806E8}"/>
                  </a:ext>
                </a:extLst>
              </p:cNvPr>
              <p:cNvSpPr>
                <a:spLocks noChangeArrowheads="1"/>
              </p:cNvSpPr>
              <p:nvPr/>
            </p:nvSpPr>
            <p:spPr bwMode="auto">
              <a:xfrm>
                <a:off x="6584950" y="3997325"/>
                <a:ext cx="138113" cy="66675"/>
              </a:xfrm>
              <a:custGeom>
                <a:avLst/>
                <a:gdLst>
                  <a:gd name="T0" fmla="*/ 383 w 384"/>
                  <a:gd name="T1" fmla="*/ 0 h 184"/>
                  <a:gd name="T2" fmla="*/ 0 w 384"/>
                  <a:gd name="T3" fmla="*/ 0 h 184"/>
                  <a:gd name="T4" fmla="*/ 0 w 384"/>
                  <a:gd name="T5" fmla="*/ 183 h 184"/>
                  <a:gd name="T6" fmla="*/ 383 w 384"/>
                  <a:gd name="T7" fmla="*/ 183 h 184"/>
                  <a:gd name="T8" fmla="*/ 383 w 384"/>
                  <a:gd name="T9" fmla="*/ 0 h 184"/>
                  <a:gd name="T10" fmla="*/ 333 w 384"/>
                  <a:gd name="T11" fmla="*/ 87 h 184"/>
                  <a:gd name="T12" fmla="*/ 304 w 384"/>
                  <a:gd name="T13" fmla="*/ 116 h 184"/>
                  <a:gd name="T14" fmla="*/ 275 w 384"/>
                  <a:gd name="T15" fmla="*/ 87 h 184"/>
                  <a:gd name="T16" fmla="*/ 304 w 384"/>
                  <a:gd name="T17" fmla="*/ 58 h 184"/>
                  <a:gd name="T18" fmla="*/ 333 w 384"/>
                  <a:gd name="T19" fmla="*/ 87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4" h="184">
                    <a:moveTo>
                      <a:pt x="383" y="0"/>
                    </a:moveTo>
                    <a:lnTo>
                      <a:pt x="0" y="0"/>
                    </a:lnTo>
                    <a:lnTo>
                      <a:pt x="0" y="183"/>
                    </a:lnTo>
                    <a:lnTo>
                      <a:pt x="383" y="183"/>
                    </a:lnTo>
                    <a:lnTo>
                      <a:pt x="383" y="0"/>
                    </a:lnTo>
                    <a:close/>
                    <a:moveTo>
                      <a:pt x="333" y="87"/>
                    </a:moveTo>
                    <a:cubicBezTo>
                      <a:pt x="333" y="104"/>
                      <a:pt x="321" y="116"/>
                      <a:pt x="304" y="116"/>
                    </a:cubicBezTo>
                    <a:cubicBezTo>
                      <a:pt x="287" y="116"/>
                      <a:pt x="275" y="104"/>
                      <a:pt x="275" y="87"/>
                    </a:cubicBezTo>
                    <a:cubicBezTo>
                      <a:pt x="275" y="71"/>
                      <a:pt x="287" y="58"/>
                      <a:pt x="304" y="58"/>
                    </a:cubicBezTo>
                    <a:cubicBezTo>
                      <a:pt x="321" y="58"/>
                      <a:pt x="333" y="71"/>
                      <a:pt x="333" y="87"/>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46" name="Freeform 21">
                <a:extLst>
                  <a:ext uri="{FF2B5EF4-FFF2-40B4-BE49-F238E27FC236}">
                    <a16:creationId xmlns:a16="http://schemas.microsoft.com/office/drawing/2014/main" id="{AD3811CC-4F5F-4BA6-BB62-7E1A5BCA67F1}"/>
                  </a:ext>
                </a:extLst>
              </p:cNvPr>
              <p:cNvSpPr>
                <a:spLocks noChangeArrowheads="1"/>
              </p:cNvSpPr>
              <p:nvPr/>
            </p:nvSpPr>
            <p:spPr bwMode="auto">
              <a:xfrm>
                <a:off x="6584950" y="4081463"/>
                <a:ext cx="138113" cy="66675"/>
              </a:xfrm>
              <a:custGeom>
                <a:avLst/>
                <a:gdLst>
                  <a:gd name="T0" fmla="*/ 354 w 384"/>
                  <a:gd name="T1" fmla="*/ 183 h 184"/>
                  <a:gd name="T2" fmla="*/ 383 w 384"/>
                  <a:gd name="T3" fmla="*/ 154 h 184"/>
                  <a:gd name="T4" fmla="*/ 383 w 384"/>
                  <a:gd name="T5" fmla="*/ 0 h 184"/>
                  <a:gd name="T6" fmla="*/ 0 w 384"/>
                  <a:gd name="T7" fmla="*/ 0 h 184"/>
                  <a:gd name="T8" fmla="*/ 0 w 384"/>
                  <a:gd name="T9" fmla="*/ 183 h 184"/>
                  <a:gd name="T10" fmla="*/ 354 w 384"/>
                  <a:gd name="T11" fmla="*/ 183 h 184"/>
                  <a:gd name="T12" fmla="*/ 333 w 384"/>
                  <a:gd name="T13" fmla="*/ 87 h 184"/>
                  <a:gd name="T14" fmla="*/ 304 w 384"/>
                  <a:gd name="T15" fmla="*/ 116 h 184"/>
                  <a:gd name="T16" fmla="*/ 275 w 384"/>
                  <a:gd name="T17" fmla="*/ 87 h 184"/>
                  <a:gd name="T18" fmla="*/ 304 w 384"/>
                  <a:gd name="T19" fmla="*/ 58 h 184"/>
                  <a:gd name="T20" fmla="*/ 333 w 384"/>
                  <a:gd name="T21" fmla="*/ 87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84" h="184">
                    <a:moveTo>
                      <a:pt x="354" y="183"/>
                    </a:moveTo>
                    <a:cubicBezTo>
                      <a:pt x="370" y="183"/>
                      <a:pt x="383" y="170"/>
                      <a:pt x="383" y="154"/>
                    </a:cubicBezTo>
                    <a:lnTo>
                      <a:pt x="383" y="0"/>
                    </a:lnTo>
                    <a:lnTo>
                      <a:pt x="0" y="0"/>
                    </a:lnTo>
                    <a:lnTo>
                      <a:pt x="0" y="183"/>
                    </a:lnTo>
                    <a:lnTo>
                      <a:pt x="354" y="183"/>
                    </a:lnTo>
                    <a:close/>
                    <a:moveTo>
                      <a:pt x="333" y="87"/>
                    </a:moveTo>
                    <a:cubicBezTo>
                      <a:pt x="333" y="104"/>
                      <a:pt x="321" y="116"/>
                      <a:pt x="304" y="116"/>
                    </a:cubicBezTo>
                    <a:cubicBezTo>
                      <a:pt x="287" y="116"/>
                      <a:pt x="275" y="104"/>
                      <a:pt x="275" y="87"/>
                    </a:cubicBezTo>
                    <a:cubicBezTo>
                      <a:pt x="275" y="70"/>
                      <a:pt x="287" y="58"/>
                      <a:pt x="304" y="58"/>
                    </a:cubicBezTo>
                    <a:cubicBezTo>
                      <a:pt x="321" y="58"/>
                      <a:pt x="333" y="70"/>
                      <a:pt x="333" y="87"/>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47" name="Freeform 22">
                <a:extLst>
                  <a:ext uri="{FF2B5EF4-FFF2-40B4-BE49-F238E27FC236}">
                    <a16:creationId xmlns:a16="http://schemas.microsoft.com/office/drawing/2014/main" id="{622D44DB-630D-482C-B526-620C6DAECA3D}"/>
                  </a:ext>
                </a:extLst>
              </p:cNvPr>
              <p:cNvSpPr>
                <a:spLocks noChangeArrowheads="1"/>
              </p:cNvSpPr>
              <p:nvPr/>
            </p:nvSpPr>
            <p:spPr bwMode="auto">
              <a:xfrm>
                <a:off x="6584950" y="3744913"/>
                <a:ext cx="138113" cy="65087"/>
              </a:xfrm>
              <a:custGeom>
                <a:avLst/>
                <a:gdLst>
                  <a:gd name="T0" fmla="*/ 383 w 384"/>
                  <a:gd name="T1" fmla="*/ 182 h 183"/>
                  <a:gd name="T2" fmla="*/ 383 w 384"/>
                  <a:gd name="T3" fmla="*/ 29 h 183"/>
                  <a:gd name="T4" fmla="*/ 354 w 384"/>
                  <a:gd name="T5" fmla="*/ 0 h 183"/>
                  <a:gd name="T6" fmla="*/ 0 w 384"/>
                  <a:gd name="T7" fmla="*/ 0 h 183"/>
                  <a:gd name="T8" fmla="*/ 0 w 384"/>
                  <a:gd name="T9" fmla="*/ 182 h 183"/>
                  <a:gd name="T10" fmla="*/ 383 w 384"/>
                  <a:gd name="T11" fmla="*/ 182 h 183"/>
                  <a:gd name="T12" fmla="*/ 333 w 384"/>
                  <a:gd name="T13" fmla="*/ 91 h 183"/>
                  <a:gd name="T14" fmla="*/ 304 w 384"/>
                  <a:gd name="T15" fmla="*/ 120 h 183"/>
                  <a:gd name="T16" fmla="*/ 275 w 384"/>
                  <a:gd name="T17" fmla="*/ 91 h 183"/>
                  <a:gd name="T18" fmla="*/ 304 w 384"/>
                  <a:gd name="T19" fmla="*/ 62 h 183"/>
                  <a:gd name="T20" fmla="*/ 333 w 384"/>
                  <a:gd name="T21" fmla="*/ 91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84" h="183">
                    <a:moveTo>
                      <a:pt x="383" y="182"/>
                    </a:moveTo>
                    <a:lnTo>
                      <a:pt x="383" y="29"/>
                    </a:lnTo>
                    <a:cubicBezTo>
                      <a:pt x="383" y="12"/>
                      <a:pt x="370" y="0"/>
                      <a:pt x="354" y="0"/>
                    </a:cubicBezTo>
                    <a:lnTo>
                      <a:pt x="0" y="0"/>
                    </a:lnTo>
                    <a:lnTo>
                      <a:pt x="0" y="182"/>
                    </a:lnTo>
                    <a:lnTo>
                      <a:pt x="383" y="182"/>
                    </a:lnTo>
                    <a:close/>
                    <a:moveTo>
                      <a:pt x="333" y="91"/>
                    </a:moveTo>
                    <a:cubicBezTo>
                      <a:pt x="333" y="108"/>
                      <a:pt x="321" y="120"/>
                      <a:pt x="304" y="120"/>
                    </a:cubicBezTo>
                    <a:cubicBezTo>
                      <a:pt x="287" y="120"/>
                      <a:pt x="275" y="108"/>
                      <a:pt x="275" y="91"/>
                    </a:cubicBezTo>
                    <a:cubicBezTo>
                      <a:pt x="275" y="74"/>
                      <a:pt x="287" y="62"/>
                      <a:pt x="304" y="62"/>
                    </a:cubicBezTo>
                    <a:cubicBezTo>
                      <a:pt x="321" y="62"/>
                      <a:pt x="333" y="74"/>
                      <a:pt x="333" y="91"/>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48" name="Freeform 23">
                <a:extLst>
                  <a:ext uri="{FF2B5EF4-FFF2-40B4-BE49-F238E27FC236}">
                    <a16:creationId xmlns:a16="http://schemas.microsoft.com/office/drawing/2014/main" id="{C2049D3A-D20D-4E32-BE92-4D06C4CD810D}"/>
                  </a:ext>
                </a:extLst>
              </p:cNvPr>
              <p:cNvSpPr>
                <a:spLocks noChangeArrowheads="1"/>
              </p:cNvSpPr>
              <p:nvPr/>
            </p:nvSpPr>
            <p:spPr bwMode="auto">
              <a:xfrm>
                <a:off x="6584950" y="3827463"/>
                <a:ext cx="138113" cy="66675"/>
              </a:xfrm>
              <a:custGeom>
                <a:avLst/>
                <a:gdLst>
                  <a:gd name="T0" fmla="*/ 383 w 384"/>
                  <a:gd name="T1" fmla="*/ 0 h 184"/>
                  <a:gd name="T2" fmla="*/ 0 w 384"/>
                  <a:gd name="T3" fmla="*/ 0 h 184"/>
                  <a:gd name="T4" fmla="*/ 0 w 384"/>
                  <a:gd name="T5" fmla="*/ 183 h 184"/>
                  <a:gd name="T6" fmla="*/ 383 w 384"/>
                  <a:gd name="T7" fmla="*/ 183 h 184"/>
                  <a:gd name="T8" fmla="*/ 383 w 384"/>
                  <a:gd name="T9" fmla="*/ 0 h 184"/>
                  <a:gd name="T10" fmla="*/ 333 w 384"/>
                  <a:gd name="T11" fmla="*/ 96 h 184"/>
                  <a:gd name="T12" fmla="*/ 304 w 384"/>
                  <a:gd name="T13" fmla="*/ 125 h 184"/>
                  <a:gd name="T14" fmla="*/ 275 w 384"/>
                  <a:gd name="T15" fmla="*/ 96 h 184"/>
                  <a:gd name="T16" fmla="*/ 304 w 384"/>
                  <a:gd name="T17" fmla="*/ 67 h 184"/>
                  <a:gd name="T18" fmla="*/ 333 w 384"/>
                  <a:gd name="T19" fmla="*/ 96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4" h="184">
                    <a:moveTo>
                      <a:pt x="383" y="0"/>
                    </a:moveTo>
                    <a:lnTo>
                      <a:pt x="0" y="0"/>
                    </a:lnTo>
                    <a:lnTo>
                      <a:pt x="0" y="183"/>
                    </a:lnTo>
                    <a:lnTo>
                      <a:pt x="383" y="183"/>
                    </a:lnTo>
                    <a:lnTo>
                      <a:pt x="383" y="0"/>
                    </a:lnTo>
                    <a:close/>
                    <a:moveTo>
                      <a:pt x="333" y="96"/>
                    </a:moveTo>
                    <a:cubicBezTo>
                      <a:pt x="333" y="113"/>
                      <a:pt x="321" y="125"/>
                      <a:pt x="304" y="125"/>
                    </a:cubicBezTo>
                    <a:cubicBezTo>
                      <a:pt x="287" y="125"/>
                      <a:pt x="275" y="113"/>
                      <a:pt x="275" y="96"/>
                    </a:cubicBezTo>
                    <a:cubicBezTo>
                      <a:pt x="275" y="79"/>
                      <a:pt x="287" y="67"/>
                      <a:pt x="304" y="67"/>
                    </a:cubicBezTo>
                    <a:cubicBezTo>
                      <a:pt x="321" y="67"/>
                      <a:pt x="333" y="79"/>
                      <a:pt x="333" y="96"/>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49" name="Freeform 24">
                <a:extLst>
                  <a:ext uri="{FF2B5EF4-FFF2-40B4-BE49-F238E27FC236}">
                    <a16:creationId xmlns:a16="http://schemas.microsoft.com/office/drawing/2014/main" id="{14FEF2EA-C654-4DFA-8641-899F2D479C20}"/>
                  </a:ext>
                </a:extLst>
              </p:cNvPr>
              <p:cNvSpPr>
                <a:spLocks noChangeArrowheads="1"/>
              </p:cNvSpPr>
              <p:nvPr/>
            </p:nvSpPr>
            <p:spPr bwMode="auto">
              <a:xfrm>
                <a:off x="6584950" y="3911600"/>
                <a:ext cx="138113" cy="66675"/>
              </a:xfrm>
              <a:custGeom>
                <a:avLst/>
                <a:gdLst>
                  <a:gd name="T0" fmla="*/ 383 w 384"/>
                  <a:gd name="T1" fmla="*/ 0 h 184"/>
                  <a:gd name="T2" fmla="*/ 0 w 384"/>
                  <a:gd name="T3" fmla="*/ 0 h 184"/>
                  <a:gd name="T4" fmla="*/ 0 w 384"/>
                  <a:gd name="T5" fmla="*/ 183 h 184"/>
                  <a:gd name="T6" fmla="*/ 383 w 384"/>
                  <a:gd name="T7" fmla="*/ 183 h 184"/>
                  <a:gd name="T8" fmla="*/ 383 w 384"/>
                  <a:gd name="T9" fmla="*/ 0 h 184"/>
                  <a:gd name="T10" fmla="*/ 333 w 384"/>
                  <a:gd name="T11" fmla="*/ 92 h 184"/>
                  <a:gd name="T12" fmla="*/ 304 w 384"/>
                  <a:gd name="T13" fmla="*/ 121 h 184"/>
                  <a:gd name="T14" fmla="*/ 275 w 384"/>
                  <a:gd name="T15" fmla="*/ 92 h 184"/>
                  <a:gd name="T16" fmla="*/ 304 w 384"/>
                  <a:gd name="T17" fmla="*/ 62 h 184"/>
                  <a:gd name="T18" fmla="*/ 333 w 384"/>
                  <a:gd name="T19" fmla="*/ 92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4" h="184">
                    <a:moveTo>
                      <a:pt x="383" y="0"/>
                    </a:moveTo>
                    <a:lnTo>
                      <a:pt x="0" y="0"/>
                    </a:lnTo>
                    <a:lnTo>
                      <a:pt x="0" y="183"/>
                    </a:lnTo>
                    <a:lnTo>
                      <a:pt x="383" y="183"/>
                    </a:lnTo>
                    <a:lnTo>
                      <a:pt x="383" y="0"/>
                    </a:lnTo>
                    <a:close/>
                    <a:moveTo>
                      <a:pt x="333" y="92"/>
                    </a:moveTo>
                    <a:cubicBezTo>
                      <a:pt x="333" y="109"/>
                      <a:pt x="321" y="121"/>
                      <a:pt x="304" y="121"/>
                    </a:cubicBezTo>
                    <a:cubicBezTo>
                      <a:pt x="287" y="121"/>
                      <a:pt x="275" y="109"/>
                      <a:pt x="275" y="92"/>
                    </a:cubicBezTo>
                    <a:cubicBezTo>
                      <a:pt x="275" y="76"/>
                      <a:pt x="287" y="62"/>
                      <a:pt x="304" y="62"/>
                    </a:cubicBezTo>
                    <a:cubicBezTo>
                      <a:pt x="321" y="62"/>
                      <a:pt x="333" y="76"/>
                      <a:pt x="333" y="92"/>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50" name="Freeform 25">
                <a:extLst>
                  <a:ext uri="{FF2B5EF4-FFF2-40B4-BE49-F238E27FC236}">
                    <a16:creationId xmlns:a16="http://schemas.microsoft.com/office/drawing/2014/main" id="{43E2B764-A79B-44C9-AA1F-2A6F69548B56}"/>
                  </a:ext>
                </a:extLst>
              </p:cNvPr>
              <p:cNvSpPr>
                <a:spLocks noChangeArrowheads="1"/>
              </p:cNvSpPr>
              <p:nvPr/>
            </p:nvSpPr>
            <p:spPr bwMode="auto">
              <a:xfrm>
                <a:off x="6315075" y="4003675"/>
                <a:ext cx="252413" cy="84138"/>
              </a:xfrm>
              <a:custGeom>
                <a:avLst/>
                <a:gdLst>
                  <a:gd name="T0" fmla="*/ 0 w 700"/>
                  <a:gd name="T1" fmla="*/ 4 h 233"/>
                  <a:gd name="T2" fmla="*/ 0 w 700"/>
                  <a:gd name="T3" fmla="*/ 20 h 233"/>
                  <a:gd name="T4" fmla="*/ 0 w 700"/>
                  <a:gd name="T5" fmla="*/ 20 h 233"/>
                  <a:gd name="T6" fmla="*/ 54 w 700"/>
                  <a:gd name="T7" fmla="*/ 37 h 233"/>
                  <a:gd name="T8" fmla="*/ 137 w 700"/>
                  <a:gd name="T9" fmla="*/ 62 h 233"/>
                  <a:gd name="T10" fmla="*/ 162 w 700"/>
                  <a:gd name="T11" fmla="*/ 70 h 233"/>
                  <a:gd name="T12" fmla="*/ 283 w 700"/>
                  <a:gd name="T13" fmla="*/ 232 h 233"/>
                  <a:gd name="T14" fmla="*/ 699 w 700"/>
                  <a:gd name="T15" fmla="*/ 232 h 233"/>
                  <a:gd name="T16" fmla="*/ 699 w 700"/>
                  <a:gd name="T17" fmla="*/ 0 h 233"/>
                  <a:gd name="T18" fmla="*/ 0 w 700"/>
                  <a:gd name="T19" fmla="*/ 0 h 233"/>
                  <a:gd name="T20" fmla="*/ 0 w 700"/>
                  <a:gd name="T21" fmla="*/ 4 h 233"/>
                  <a:gd name="T22" fmla="*/ 603 w 700"/>
                  <a:gd name="T23" fmla="*/ 158 h 233"/>
                  <a:gd name="T24" fmla="*/ 566 w 700"/>
                  <a:gd name="T25" fmla="*/ 120 h 233"/>
                  <a:gd name="T26" fmla="*/ 603 w 700"/>
                  <a:gd name="T27" fmla="*/ 83 h 233"/>
                  <a:gd name="T28" fmla="*/ 640 w 700"/>
                  <a:gd name="T29" fmla="*/ 120 h 233"/>
                  <a:gd name="T30" fmla="*/ 603 w 700"/>
                  <a:gd name="T31" fmla="*/ 158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00" h="233">
                    <a:moveTo>
                      <a:pt x="0" y="4"/>
                    </a:moveTo>
                    <a:lnTo>
                      <a:pt x="0" y="20"/>
                    </a:lnTo>
                    <a:lnTo>
                      <a:pt x="0" y="20"/>
                    </a:lnTo>
                    <a:cubicBezTo>
                      <a:pt x="17" y="25"/>
                      <a:pt x="33" y="29"/>
                      <a:pt x="54" y="37"/>
                    </a:cubicBezTo>
                    <a:cubicBezTo>
                      <a:pt x="87" y="45"/>
                      <a:pt x="117" y="54"/>
                      <a:pt x="137" y="62"/>
                    </a:cubicBezTo>
                    <a:lnTo>
                      <a:pt x="162" y="70"/>
                    </a:lnTo>
                    <a:cubicBezTo>
                      <a:pt x="225" y="104"/>
                      <a:pt x="270" y="166"/>
                      <a:pt x="283" y="232"/>
                    </a:cubicBezTo>
                    <a:lnTo>
                      <a:pt x="699" y="232"/>
                    </a:lnTo>
                    <a:lnTo>
                      <a:pt x="699" y="0"/>
                    </a:lnTo>
                    <a:lnTo>
                      <a:pt x="0" y="0"/>
                    </a:lnTo>
                    <a:lnTo>
                      <a:pt x="0" y="4"/>
                    </a:lnTo>
                    <a:close/>
                    <a:moveTo>
                      <a:pt x="603" y="158"/>
                    </a:moveTo>
                    <a:cubicBezTo>
                      <a:pt x="582" y="158"/>
                      <a:pt x="566" y="141"/>
                      <a:pt x="566" y="120"/>
                    </a:cubicBezTo>
                    <a:cubicBezTo>
                      <a:pt x="566" y="99"/>
                      <a:pt x="582" y="83"/>
                      <a:pt x="603" y="83"/>
                    </a:cubicBezTo>
                    <a:cubicBezTo>
                      <a:pt x="624" y="83"/>
                      <a:pt x="640" y="99"/>
                      <a:pt x="640" y="120"/>
                    </a:cubicBezTo>
                    <a:cubicBezTo>
                      <a:pt x="640" y="141"/>
                      <a:pt x="624" y="158"/>
                      <a:pt x="603" y="158"/>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51" name="Freeform 26">
                <a:extLst>
                  <a:ext uri="{FF2B5EF4-FFF2-40B4-BE49-F238E27FC236}">
                    <a16:creationId xmlns:a16="http://schemas.microsoft.com/office/drawing/2014/main" id="{FE33BB0F-0794-4E6B-86F0-82773F3303F5}"/>
                  </a:ext>
                </a:extLst>
              </p:cNvPr>
              <p:cNvSpPr>
                <a:spLocks noChangeArrowheads="1"/>
              </p:cNvSpPr>
              <p:nvPr/>
            </p:nvSpPr>
            <p:spPr bwMode="auto">
              <a:xfrm>
                <a:off x="6418263" y="4111625"/>
                <a:ext cx="149225" cy="82550"/>
              </a:xfrm>
              <a:custGeom>
                <a:avLst/>
                <a:gdLst>
                  <a:gd name="T0" fmla="*/ 0 w 413"/>
                  <a:gd name="T1" fmla="*/ 0 h 230"/>
                  <a:gd name="T2" fmla="*/ 0 w 413"/>
                  <a:gd name="T3" fmla="*/ 229 h 230"/>
                  <a:gd name="T4" fmla="*/ 378 w 413"/>
                  <a:gd name="T5" fmla="*/ 229 h 230"/>
                  <a:gd name="T6" fmla="*/ 412 w 413"/>
                  <a:gd name="T7" fmla="*/ 195 h 230"/>
                  <a:gd name="T8" fmla="*/ 412 w 413"/>
                  <a:gd name="T9" fmla="*/ 0 h 230"/>
                  <a:gd name="T10" fmla="*/ 0 w 413"/>
                  <a:gd name="T11" fmla="*/ 0 h 230"/>
                  <a:gd name="T12" fmla="*/ 316 w 413"/>
                  <a:gd name="T13" fmla="*/ 150 h 230"/>
                  <a:gd name="T14" fmla="*/ 279 w 413"/>
                  <a:gd name="T15" fmla="*/ 112 h 230"/>
                  <a:gd name="T16" fmla="*/ 316 w 413"/>
                  <a:gd name="T17" fmla="*/ 75 h 230"/>
                  <a:gd name="T18" fmla="*/ 353 w 413"/>
                  <a:gd name="T19" fmla="*/ 112 h 230"/>
                  <a:gd name="T20" fmla="*/ 316 w 413"/>
                  <a:gd name="T21" fmla="*/ 150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13" h="230">
                    <a:moveTo>
                      <a:pt x="0" y="0"/>
                    </a:moveTo>
                    <a:lnTo>
                      <a:pt x="0" y="229"/>
                    </a:lnTo>
                    <a:lnTo>
                      <a:pt x="378" y="229"/>
                    </a:lnTo>
                    <a:cubicBezTo>
                      <a:pt x="399" y="229"/>
                      <a:pt x="412" y="212"/>
                      <a:pt x="412" y="195"/>
                    </a:cubicBezTo>
                    <a:lnTo>
                      <a:pt x="412" y="0"/>
                    </a:lnTo>
                    <a:lnTo>
                      <a:pt x="0" y="0"/>
                    </a:lnTo>
                    <a:close/>
                    <a:moveTo>
                      <a:pt x="316" y="150"/>
                    </a:moveTo>
                    <a:cubicBezTo>
                      <a:pt x="295" y="150"/>
                      <a:pt x="279" y="133"/>
                      <a:pt x="279" y="112"/>
                    </a:cubicBezTo>
                    <a:cubicBezTo>
                      <a:pt x="279" y="92"/>
                      <a:pt x="295" y="75"/>
                      <a:pt x="316" y="75"/>
                    </a:cubicBezTo>
                    <a:cubicBezTo>
                      <a:pt x="337" y="75"/>
                      <a:pt x="353" y="92"/>
                      <a:pt x="353" y="112"/>
                    </a:cubicBezTo>
                    <a:cubicBezTo>
                      <a:pt x="353" y="133"/>
                      <a:pt x="337" y="150"/>
                      <a:pt x="316" y="150"/>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52" name="Freeform 27">
                <a:extLst>
                  <a:ext uri="{FF2B5EF4-FFF2-40B4-BE49-F238E27FC236}">
                    <a16:creationId xmlns:a16="http://schemas.microsoft.com/office/drawing/2014/main" id="{87E0871E-8AF9-4E12-A7B5-80122B411214}"/>
                  </a:ext>
                </a:extLst>
              </p:cNvPr>
              <p:cNvSpPr>
                <a:spLocks noChangeArrowheads="1"/>
              </p:cNvSpPr>
              <p:nvPr/>
            </p:nvSpPr>
            <p:spPr bwMode="auto">
              <a:xfrm>
                <a:off x="6316663" y="3684588"/>
                <a:ext cx="252412" cy="82550"/>
              </a:xfrm>
              <a:custGeom>
                <a:avLst/>
                <a:gdLst>
                  <a:gd name="T0" fmla="*/ 695 w 700"/>
                  <a:gd name="T1" fmla="*/ 34 h 230"/>
                  <a:gd name="T2" fmla="*/ 661 w 700"/>
                  <a:gd name="T3" fmla="*/ 0 h 230"/>
                  <a:gd name="T4" fmla="*/ 34 w 700"/>
                  <a:gd name="T5" fmla="*/ 0 h 230"/>
                  <a:gd name="T6" fmla="*/ 0 w 700"/>
                  <a:gd name="T7" fmla="*/ 34 h 230"/>
                  <a:gd name="T8" fmla="*/ 0 w 700"/>
                  <a:gd name="T9" fmla="*/ 229 h 230"/>
                  <a:gd name="T10" fmla="*/ 699 w 700"/>
                  <a:gd name="T11" fmla="*/ 229 h 230"/>
                  <a:gd name="T12" fmla="*/ 699 w 700"/>
                  <a:gd name="T13" fmla="*/ 34 h 230"/>
                  <a:gd name="T14" fmla="*/ 695 w 700"/>
                  <a:gd name="T15" fmla="*/ 34 h 230"/>
                  <a:gd name="T16" fmla="*/ 562 w 700"/>
                  <a:gd name="T17" fmla="*/ 121 h 230"/>
                  <a:gd name="T18" fmla="*/ 599 w 700"/>
                  <a:gd name="T19" fmla="*/ 83 h 230"/>
                  <a:gd name="T20" fmla="*/ 636 w 700"/>
                  <a:gd name="T21" fmla="*/ 121 h 230"/>
                  <a:gd name="T22" fmla="*/ 599 w 700"/>
                  <a:gd name="T23" fmla="*/ 158 h 230"/>
                  <a:gd name="T24" fmla="*/ 562 w 700"/>
                  <a:gd name="T25" fmla="*/ 121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0" h="230">
                    <a:moveTo>
                      <a:pt x="695" y="34"/>
                    </a:moveTo>
                    <a:cubicBezTo>
                      <a:pt x="695" y="13"/>
                      <a:pt x="678" y="0"/>
                      <a:pt x="661" y="0"/>
                    </a:cubicBezTo>
                    <a:lnTo>
                      <a:pt x="34" y="0"/>
                    </a:lnTo>
                    <a:cubicBezTo>
                      <a:pt x="13" y="0"/>
                      <a:pt x="0" y="17"/>
                      <a:pt x="0" y="34"/>
                    </a:cubicBezTo>
                    <a:lnTo>
                      <a:pt x="0" y="229"/>
                    </a:lnTo>
                    <a:lnTo>
                      <a:pt x="699" y="229"/>
                    </a:lnTo>
                    <a:lnTo>
                      <a:pt x="699" y="34"/>
                    </a:lnTo>
                    <a:lnTo>
                      <a:pt x="695" y="34"/>
                    </a:lnTo>
                    <a:close/>
                    <a:moveTo>
                      <a:pt x="562" y="121"/>
                    </a:moveTo>
                    <a:cubicBezTo>
                      <a:pt x="562" y="100"/>
                      <a:pt x="578" y="83"/>
                      <a:pt x="599" y="83"/>
                    </a:cubicBezTo>
                    <a:cubicBezTo>
                      <a:pt x="620" y="83"/>
                      <a:pt x="636" y="100"/>
                      <a:pt x="636" y="121"/>
                    </a:cubicBezTo>
                    <a:cubicBezTo>
                      <a:pt x="636" y="142"/>
                      <a:pt x="620" y="158"/>
                      <a:pt x="599" y="158"/>
                    </a:cubicBezTo>
                    <a:cubicBezTo>
                      <a:pt x="578" y="158"/>
                      <a:pt x="562" y="142"/>
                      <a:pt x="562" y="121"/>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53" name="Freeform 28">
                <a:extLst>
                  <a:ext uri="{FF2B5EF4-FFF2-40B4-BE49-F238E27FC236}">
                    <a16:creationId xmlns:a16="http://schemas.microsoft.com/office/drawing/2014/main" id="{29991E0A-A98C-49CA-AEB5-F1C093508218}"/>
                  </a:ext>
                </a:extLst>
              </p:cNvPr>
              <p:cNvSpPr>
                <a:spLocks noChangeArrowheads="1"/>
              </p:cNvSpPr>
              <p:nvPr/>
            </p:nvSpPr>
            <p:spPr bwMode="auto">
              <a:xfrm>
                <a:off x="6327775" y="3897313"/>
                <a:ext cx="239713" cy="84137"/>
              </a:xfrm>
              <a:custGeom>
                <a:avLst/>
                <a:gdLst>
                  <a:gd name="T0" fmla="*/ 21 w 667"/>
                  <a:gd name="T1" fmla="*/ 4 h 233"/>
                  <a:gd name="T2" fmla="*/ 13 w 667"/>
                  <a:gd name="T3" fmla="*/ 66 h 233"/>
                  <a:gd name="T4" fmla="*/ 25 w 667"/>
                  <a:gd name="T5" fmla="*/ 133 h 233"/>
                  <a:gd name="T6" fmla="*/ 17 w 667"/>
                  <a:gd name="T7" fmla="*/ 191 h 233"/>
                  <a:gd name="T8" fmla="*/ 0 w 667"/>
                  <a:gd name="T9" fmla="*/ 232 h 233"/>
                  <a:gd name="T10" fmla="*/ 666 w 667"/>
                  <a:gd name="T11" fmla="*/ 232 h 233"/>
                  <a:gd name="T12" fmla="*/ 666 w 667"/>
                  <a:gd name="T13" fmla="*/ 0 h 233"/>
                  <a:gd name="T14" fmla="*/ 21 w 667"/>
                  <a:gd name="T15" fmla="*/ 0 h 233"/>
                  <a:gd name="T16" fmla="*/ 21 w 667"/>
                  <a:gd name="T17" fmla="*/ 4 h 233"/>
                  <a:gd name="T18" fmla="*/ 570 w 667"/>
                  <a:gd name="T19" fmla="*/ 157 h 233"/>
                  <a:gd name="T20" fmla="*/ 533 w 667"/>
                  <a:gd name="T21" fmla="*/ 120 h 233"/>
                  <a:gd name="T22" fmla="*/ 570 w 667"/>
                  <a:gd name="T23" fmla="*/ 83 h 233"/>
                  <a:gd name="T24" fmla="*/ 607 w 667"/>
                  <a:gd name="T25" fmla="*/ 120 h 233"/>
                  <a:gd name="T26" fmla="*/ 570 w 667"/>
                  <a:gd name="T27" fmla="*/ 157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67" h="233">
                    <a:moveTo>
                      <a:pt x="21" y="4"/>
                    </a:moveTo>
                    <a:cubicBezTo>
                      <a:pt x="21" y="24"/>
                      <a:pt x="17" y="45"/>
                      <a:pt x="13" y="66"/>
                    </a:cubicBezTo>
                    <a:cubicBezTo>
                      <a:pt x="25" y="87"/>
                      <a:pt x="29" y="112"/>
                      <a:pt x="25" y="133"/>
                    </a:cubicBezTo>
                    <a:lnTo>
                      <a:pt x="17" y="191"/>
                    </a:lnTo>
                    <a:cubicBezTo>
                      <a:pt x="13" y="207"/>
                      <a:pt x="9" y="220"/>
                      <a:pt x="0" y="232"/>
                    </a:cubicBezTo>
                    <a:lnTo>
                      <a:pt x="666" y="232"/>
                    </a:lnTo>
                    <a:lnTo>
                      <a:pt x="666" y="0"/>
                    </a:lnTo>
                    <a:lnTo>
                      <a:pt x="21" y="0"/>
                    </a:lnTo>
                    <a:lnTo>
                      <a:pt x="21" y="4"/>
                    </a:lnTo>
                    <a:close/>
                    <a:moveTo>
                      <a:pt x="570" y="157"/>
                    </a:moveTo>
                    <a:cubicBezTo>
                      <a:pt x="549" y="157"/>
                      <a:pt x="533" y="141"/>
                      <a:pt x="533" y="120"/>
                    </a:cubicBezTo>
                    <a:cubicBezTo>
                      <a:pt x="533" y="99"/>
                      <a:pt x="549" y="83"/>
                      <a:pt x="570" y="83"/>
                    </a:cubicBezTo>
                    <a:cubicBezTo>
                      <a:pt x="591" y="83"/>
                      <a:pt x="607" y="99"/>
                      <a:pt x="607" y="120"/>
                    </a:cubicBezTo>
                    <a:cubicBezTo>
                      <a:pt x="607" y="141"/>
                      <a:pt x="591" y="157"/>
                      <a:pt x="570" y="157"/>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54" name="Freeform 29">
                <a:extLst>
                  <a:ext uri="{FF2B5EF4-FFF2-40B4-BE49-F238E27FC236}">
                    <a16:creationId xmlns:a16="http://schemas.microsoft.com/office/drawing/2014/main" id="{E211BB44-B2A2-4C3D-865E-2D3886D3C602}"/>
                  </a:ext>
                </a:extLst>
              </p:cNvPr>
              <p:cNvSpPr>
                <a:spLocks noChangeArrowheads="1"/>
              </p:cNvSpPr>
              <p:nvPr/>
            </p:nvSpPr>
            <p:spPr bwMode="auto">
              <a:xfrm>
                <a:off x="6315075" y="3790950"/>
                <a:ext cx="252413" cy="84138"/>
              </a:xfrm>
              <a:custGeom>
                <a:avLst/>
                <a:gdLst>
                  <a:gd name="T0" fmla="*/ 0 w 700"/>
                  <a:gd name="T1" fmla="*/ 0 h 234"/>
                  <a:gd name="T2" fmla="*/ 0 w 700"/>
                  <a:gd name="T3" fmla="*/ 138 h 234"/>
                  <a:gd name="T4" fmla="*/ 50 w 700"/>
                  <a:gd name="T5" fmla="*/ 233 h 234"/>
                  <a:gd name="T6" fmla="*/ 699 w 700"/>
                  <a:gd name="T7" fmla="*/ 233 h 234"/>
                  <a:gd name="T8" fmla="*/ 699 w 700"/>
                  <a:gd name="T9" fmla="*/ 0 h 234"/>
                  <a:gd name="T10" fmla="*/ 0 w 700"/>
                  <a:gd name="T11" fmla="*/ 0 h 234"/>
                  <a:gd name="T12" fmla="*/ 603 w 700"/>
                  <a:gd name="T13" fmla="*/ 158 h 234"/>
                  <a:gd name="T14" fmla="*/ 566 w 700"/>
                  <a:gd name="T15" fmla="*/ 121 h 234"/>
                  <a:gd name="T16" fmla="*/ 603 w 700"/>
                  <a:gd name="T17" fmla="*/ 84 h 234"/>
                  <a:gd name="T18" fmla="*/ 640 w 700"/>
                  <a:gd name="T19" fmla="*/ 121 h 234"/>
                  <a:gd name="T20" fmla="*/ 603 w 700"/>
                  <a:gd name="T21" fmla="*/ 158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00" h="234">
                    <a:moveTo>
                      <a:pt x="0" y="0"/>
                    </a:moveTo>
                    <a:lnTo>
                      <a:pt x="0" y="138"/>
                    </a:lnTo>
                    <a:cubicBezTo>
                      <a:pt x="25" y="167"/>
                      <a:pt x="42" y="200"/>
                      <a:pt x="50" y="233"/>
                    </a:cubicBezTo>
                    <a:lnTo>
                      <a:pt x="699" y="233"/>
                    </a:lnTo>
                    <a:lnTo>
                      <a:pt x="699" y="0"/>
                    </a:lnTo>
                    <a:lnTo>
                      <a:pt x="0" y="0"/>
                    </a:lnTo>
                    <a:close/>
                    <a:moveTo>
                      <a:pt x="603" y="158"/>
                    </a:moveTo>
                    <a:cubicBezTo>
                      <a:pt x="582" y="158"/>
                      <a:pt x="566" y="142"/>
                      <a:pt x="566" y="121"/>
                    </a:cubicBezTo>
                    <a:cubicBezTo>
                      <a:pt x="566" y="100"/>
                      <a:pt x="582" y="84"/>
                      <a:pt x="603" y="84"/>
                    </a:cubicBezTo>
                    <a:cubicBezTo>
                      <a:pt x="624" y="84"/>
                      <a:pt x="640" y="100"/>
                      <a:pt x="640" y="121"/>
                    </a:cubicBezTo>
                    <a:cubicBezTo>
                      <a:pt x="640" y="142"/>
                      <a:pt x="624" y="158"/>
                      <a:pt x="603" y="158"/>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55" name="Freeform 30">
                <a:extLst>
                  <a:ext uri="{FF2B5EF4-FFF2-40B4-BE49-F238E27FC236}">
                    <a16:creationId xmlns:a16="http://schemas.microsoft.com/office/drawing/2014/main" id="{259FC1F4-2F64-4779-B73E-4F04D6F0FA70}"/>
                  </a:ext>
                </a:extLst>
              </p:cNvPr>
              <p:cNvSpPr>
                <a:spLocks noChangeArrowheads="1"/>
              </p:cNvSpPr>
              <p:nvPr/>
            </p:nvSpPr>
            <p:spPr bwMode="auto">
              <a:xfrm>
                <a:off x="6175375" y="3824288"/>
                <a:ext cx="141288" cy="206375"/>
              </a:xfrm>
              <a:custGeom>
                <a:avLst/>
                <a:gdLst>
                  <a:gd name="T0" fmla="*/ 13 w 392"/>
                  <a:gd name="T1" fmla="*/ 391 h 575"/>
                  <a:gd name="T2" fmla="*/ 50 w 392"/>
                  <a:gd name="T3" fmla="*/ 424 h 575"/>
                  <a:gd name="T4" fmla="*/ 196 w 392"/>
                  <a:gd name="T5" fmla="*/ 574 h 575"/>
                  <a:gd name="T6" fmla="*/ 341 w 392"/>
                  <a:gd name="T7" fmla="*/ 424 h 575"/>
                  <a:gd name="T8" fmla="*/ 379 w 392"/>
                  <a:gd name="T9" fmla="*/ 391 h 575"/>
                  <a:gd name="T10" fmla="*/ 387 w 392"/>
                  <a:gd name="T11" fmla="*/ 333 h 575"/>
                  <a:gd name="T12" fmla="*/ 366 w 392"/>
                  <a:gd name="T13" fmla="*/ 295 h 575"/>
                  <a:gd name="T14" fmla="*/ 379 w 392"/>
                  <a:gd name="T15" fmla="*/ 187 h 575"/>
                  <a:gd name="T16" fmla="*/ 233 w 392"/>
                  <a:gd name="T17" fmla="*/ 37 h 575"/>
                  <a:gd name="T18" fmla="*/ 204 w 392"/>
                  <a:gd name="T19" fmla="*/ 0 h 575"/>
                  <a:gd name="T20" fmla="*/ 4 w 392"/>
                  <a:gd name="T21" fmla="*/ 170 h 575"/>
                  <a:gd name="T22" fmla="*/ 4 w 392"/>
                  <a:gd name="T23" fmla="*/ 191 h 575"/>
                  <a:gd name="T24" fmla="*/ 17 w 392"/>
                  <a:gd name="T25" fmla="*/ 291 h 575"/>
                  <a:gd name="T26" fmla="*/ 4 w 392"/>
                  <a:gd name="T27" fmla="*/ 333 h 575"/>
                  <a:gd name="T28" fmla="*/ 13 w 392"/>
                  <a:gd name="T29" fmla="*/ 391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92" h="575">
                    <a:moveTo>
                      <a:pt x="13" y="391"/>
                    </a:moveTo>
                    <a:cubicBezTo>
                      <a:pt x="17" y="407"/>
                      <a:pt x="29" y="424"/>
                      <a:pt x="50" y="424"/>
                    </a:cubicBezTo>
                    <a:cubicBezTo>
                      <a:pt x="71" y="565"/>
                      <a:pt x="180" y="574"/>
                      <a:pt x="196" y="574"/>
                    </a:cubicBezTo>
                    <a:cubicBezTo>
                      <a:pt x="213" y="574"/>
                      <a:pt x="320" y="569"/>
                      <a:pt x="341" y="424"/>
                    </a:cubicBezTo>
                    <a:cubicBezTo>
                      <a:pt x="362" y="424"/>
                      <a:pt x="374" y="412"/>
                      <a:pt x="379" y="391"/>
                    </a:cubicBezTo>
                    <a:lnTo>
                      <a:pt x="387" y="333"/>
                    </a:lnTo>
                    <a:cubicBezTo>
                      <a:pt x="391" y="316"/>
                      <a:pt x="383" y="299"/>
                      <a:pt x="366" y="295"/>
                    </a:cubicBezTo>
                    <a:cubicBezTo>
                      <a:pt x="370" y="270"/>
                      <a:pt x="379" y="224"/>
                      <a:pt x="379" y="187"/>
                    </a:cubicBezTo>
                    <a:cubicBezTo>
                      <a:pt x="379" y="116"/>
                      <a:pt x="316" y="46"/>
                      <a:pt x="233" y="37"/>
                    </a:cubicBezTo>
                    <a:lnTo>
                      <a:pt x="204" y="0"/>
                    </a:lnTo>
                    <a:cubicBezTo>
                      <a:pt x="4" y="8"/>
                      <a:pt x="4" y="170"/>
                      <a:pt x="4" y="170"/>
                    </a:cubicBezTo>
                    <a:lnTo>
                      <a:pt x="4" y="191"/>
                    </a:lnTo>
                    <a:cubicBezTo>
                      <a:pt x="4" y="229"/>
                      <a:pt x="13" y="270"/>
                      <a:pt x="17" y="291"/>
                    </a:cubicBezTo>
                    <a:cubicBezTo>
                      <a:pt x="9" y="303"/>
                      <a:pt x="0" y="316"/>
                      <a:pt x="4" y="333"/>
                    </a:cubicBezTo>
                    <a:lnTo>
                      <a:pt x="13" y="391"/>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56" name="Freeform 31">
                <a:extLst>
                  <a:ext uri="{FF2B5EF4-FFF2-40B4-BE49-F238E27FC236}">
                    <a16:creationId xmlns:a16="http://schemas.microsoft.com/office/drawing/2014/main" id="{9D8AEC7A-3859-4625-B815-88BF4B8ADDBC}"/>
                  </a:ext>
                </a:extLst>
              </p:cNvPr>
              <p:cNvSpPr>
                <a:spLocks noChangeArrowheads="1"/>
              </p:cNvSpPr>
              <p:nvPr/>
            </p:nvSpPr>
            <p:spPr bwMode="auto">
              <a:xfrm>
                <a:off x="6096000" y="4029075"/>
                <a:ext cx="300038" cy="166688"/>
              </a:xfrm>
              <a:custGeom>
                <a:avLst/>
                <a:gdLst>
                  <a:gd name="T0" fmla="*/ 0 w 832"/>
                  <a:gd name="T1" fmla="*/ 462 h 463"/>
                  <a:gd name="T2" fmla="*/ 0 w 832"/>
                  <a:gd name="T3" fmla="*/ 204 h 463"/>
                  <a:gd name="T4" fmla="*/ 87 w 832"/>
                  <a:gd name="T5" fmla="*/ 54 h 463"/>
                  <a:gd name="T6" fmla="*/ 87 w 832"/>
                  <a:gd name="T7" fmla="*/ 54 h 463"/>
                  <a:gd name="T8" fmla="*/ 183 w 832"/>
                  <a:gd name="T9" fmla="*/ 25 h 463"/>
                  <a:gd name="T10" fmla="*/ 237 w 832"/>
                  <a:gd name="T11" fmla="*/ 9 h 463"/>
                  <a:gd name="T12" fmla="*/ 274 w 832"/>
                  <a:gd name="T13" fmla="*/ 0 h 463"/>
                  <a:gd name="T14" fmla="*/ 416 w 832"/>
                  <a:gd name="T15" fmla="*/ 59 h 463"/>
                  <a:gd name="T16" fmla="*/ 416 w 832"/>
                  <a:gd name="T17" fmla="*/ 59 h 463"/>
                  <a:gd name="T18" fmla="*/ 557 w 832"/>
                  <a:gd name="T19" fmla="*/ 0 h 463"/>
                  <a:gd name="T20" fmla="*/ 594 w 832"/>
                  <a:gd name="T21" fmla="*/ 9 h 463"/>
                  <a:gd name="T22" fmla="*/ 649 w 832"/>
                  <a:gd name="T23" fmla="*/ 25 h 463"/>
                  <a:gd name="T24" fmla="*/ 744 w 832"/>
                  <a:gd name="T25" fmla="*/ 54 h 463"/>
                  <a:gd name="T26" fmla="*/ 744 w 832"/>
                  <a:gd name="T27" fmla="*/ 54 h 463"/>
                  <a:gd name="T28" fmla="*/ 831 w 832"/>
                  <a:gd name="T29" fmla="*/ 204 h 463"/>
                  <a:gd name="T30" fmla="*/ 831 w 832"/>
                  <a:gd name="T31" fmla="*/ 462 h 463"/>
                  <a:gd name="T32" fmla="*/ 0 w 832"/>
                  <a:gd name="T33" fmla="*/ 462 h 4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32" h="463">
                    <a:moveTo>
                      <a:pt x="0" y="462"/>
                    </a:moveTo>
                    <a:lnTo>
                      <a:pt x="0" y="204"/>
                    </a:lnTo>
                    <a:cubicBezTo>
                      <a:pt x="0" y="142"/>
                      <a:pt x="37" y="84"/>
                      <a:pt x="87" y="54"/>
                    </a:cubicBezTo>
                    <a:lnTo>
                      <a:pt x="87" y="54"/>
                    </a:lnTo>
                    <a:cubicBezTo>
                      <a:pt x="116" y="46"/>
                      <a:pt x="150" y="34"/>
                      <a:pt x="183" y="25"/>
                    </a:cubicBezTo>
                    <a:cubicBezTo>
                      <a:pt x="204" y="21"/>
                      <a:pt x="220" y="13"/>
                      <a:pt x="237" y="9"/>
                    </a:cubicBezTo>
                    <a:cubicBezTo>
                      <a:pt x="258" y="5"/>
                      <a:pt x="274" y="0"/>
                      <a:pt x="274" y="0"/>
                    </a:cubicBezTo>
                    <a:cubicBezTo>
                      <a:pt x="303" y="38"/>
                      <a:pt x="358" y="59"/>
                      <a:pt x="416" y="59"/>
                    </a:cubicBezTo>
                    <a:lnTo>
                      <a:pt x="416" y="59"/>
                    </a:lnTo>
                    <a:cubicBezTo>
                      <a:pt x="474" y="59"/>
                      <a:pt x="528" y="38"/>
                      <a:pt x="557" y="0"/>
                    </a:cubicBezTo>
                    <a:cubicBezTo>
                      <a:pt x="557" y="0"/>
                      <a:pt x="574" y="5"/>
                      <a:pt x="594" y="9"/>
                    </a:cubicBezTo>
                    <a:cubicBezTo>
                      <a:pt x="611" y="13"/>
                      <a:pt x="628" y="17"/>
                      <a:pt x="649" y="25"/>
                    </a:cubicBezTo>
                    <a:cubicBezTo>
                      <a:pt x="682" y="34"/>
                      <a:pt x="719" y="46"/>
                      <a:pt x="744" y="54"/>
                    </a:cubicBezTo>
                    <a:lnTo>
                      <a:pt x="744" y="54"/>
                    </a:lnTo>
                    <a:cubicBezTo>
                      <a:pt x="794" y="84"/>
                      <a:pt x="831" y="138"/>
                      <a:pt x="831" y="204"/>
                    </a:cubicBezTo>
                    <a:lnTo>
                      <a:pt x="831" y="462"/>
                    </a:lnTo>
                    <a:lnTo>
                      <a:pt x="0" y="462"/>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744" name="Rectangle 743">
              <a:extLst>
                <a:ext uri="{FF2B5EF4-FFF2-40B4-BE49-F238E27FC236}">
                  <a16:creationId xmlns:a16="http://schemas.microsoft.com/office/drawing/2014/main" id="{7411411E-AF0A-4A0D-8C9F-F392000331C2}"/>
                </a:ext>
              </a:extLst>
            </p:cNvPr>
            <p:cNvSpPr/>
            <p:nvPr/>
          </p:nvSpPr>
          <p:spPr>
            <a:xfrm>
              <a:off x="4143850" y="4069093"/>
              <a:ext cx="639069" cy="1019296"/>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p>
          </p:txBody>
        </p:sp>
      </p:grpSp>
      <p:grpSp>
        <p:nvGrpSpPr>
          <p:cNvPr id="777" name="Group 776">
            <a:extLst>
              <a:ext uri="{FF2B5EF4-FFF2-40B4-BE49-F238E27FC236}">
                <a16:creationId xmlns:a16="http://schemas.microsoft.com/office/drawing/2014/main" id="{1911B9CF-55B5-4738-93FC-E7266F039438}"/>
              </a:ext>
            </a:extLst>
          </p:cNvPr>
          <p:cNvGrpSpPr/>
          <p:nvPr/>
        </p:nvGrpSpPr>
        <p:grpSpPr>
          <a:xfrm>
            <a:off x="1818926" y="2600435"/>
            <a:ext cx="638903" cy="1099905"/>
            <a:chOff x="2568775" y="4077183"/>
            <a:chExt cx="639069" cy="1100192"/>
          </a:xfrm>
        </p:grpSpPr>
        <p:grpSp>
          <p:nvGrpSpPr>
            <p:cNvPr id="778" name="Group 777">
              <a:extLst>
                <a:ext uri="{FF2B5EF4-FFF2-40B4-BE49-F238E27FC236}">
                  <a16:creationId xmlns:a16="http://schemas.microsoft.com/office/drawing/2014/main" id="{B04DE3D6-FAE5-4536-BAC9-1A4CA53889A7}"/>
                </a:ext>
              </a:extLst>
            </p:cNvPr>
            <p:cNvGrpSpPr/>
            <p:nvPr/>
          </p:nvGrpSpPr>
          <p:grpSpPr>
            <a:xfrm>
              <a:off x="2593484" y="4784913"/>
              <a:ext cx="589651" cy="360286"/>
              <a:chOff x="5573395" y="2827618"/>
              <a:chExt cx="922337" cy="563563"/>
            </a:xfrm>
          </p:grpSpPr>
          <p:grpSp>
            <p:nvGrpSpPr>
              <p:cNvPr id="786" name="Group 785">
                <a:extLst>
                  <a:ext uri="{FF2B5EF4-FFF2-40B4-BE49-F238E27FC236}">
                    <a16:creationId xmlns:a16="http://schemas.microsoft.com/office/drawing/2014/main" id="{BA3519CF-77A8-4FA6-9542-44D9F92056CB}"/>
                  </a:ext>
                </a:extLst>
              </p:cNvPr>
              <p:cNvGrpSpPr/>
              <p:nvPr/>
            </p:nvGrpSpPr>
            <p:grpSpPr>
              <a:xfrm>
                <a:off x="5589270" y="2827618"/>
                <a:ext cx="827087" cy="125413"/>
                <a:chOff x="1293813" y="2730500"/>
                <a:chExt cx="827087" cy="125413"/>
              </a:xfrm>
              <a:solidFill>
                <a:srgbClr val="5F5F5F"/>
              </a:solidFill>
            </p:grpSpPr>
            <p:sp>
              <p:nvSpPr>
                <p:cNvPr id="806" name="Freeform 45">
                  <a:extLst>
                    <a:ext uri="{FF2B5EF4-FFF2-40B4-BE49-F238E27FC236}">
                      <a16:creationId xmlns:a16="http://schemas.microsoft.com/office/drawing/2014/main" id="{597657D4-D955-4723-9755-4C21F02BA4F6}"/>
                    </a:ext>
                  </a:extLst>
                </p:cNvPr>
                <p:cNvSpPr>
                  <a:spLocks noChangeArrowheads="1"/>
                </p:cNvSpPr>
                <p:nvPr/>
              </p:nvSpPr>
              <p:spPr bwMode="auto">
                <a:xfrm>
                  <a:off x="1293813" y="2730500"/>
                  <a:ext cx="101600" cy="125413"/>
                </a:xfrm>
                <a:custGeom>
                  <a:avLst/>
                  <a:gdLst>
                    <a:gd name="T0" fmla="*/ 207 w 284"/>
                    <a:gd name="T1" fmla="*/ 116 h 348"/>
                    <a:gd name="T2" fmla="*/ 153 w 284"/>
                    <a:gd name="T3" fmla="*/ 57 h 348"/>
                    <a:gd name="T4" fmla="*/ 77 w 284"/>
                    <a:gd name="T5" fmla="*/ 181 h 348"/>
                    <a:gd name="T6" fmla="*/ 147 w 284"/>
                    <a:gd name="T7" fmla="*/ 297 h 348"/>
                    <a:gd name="T8" fmla="*/ 207 w 284"/>
                    <a:gd name="T9" fmla="*/ 232 h 348"/>
                    <a:gd name="T10" fmla="*/ 283 w 284"/>
                    <a:gd name="T11" fmla="*/ 232 h 348"/>
                    <a:gd name="T12" fmla="*/ 252 w 284"/>
                    <a:gd name="T13" fmla="*/ 311 h 348"/>
                    <a:gd name="T14" fmla="*/ 153 w 284"/>
                    <a:gd name="T15" fmla="*/ 347 h 348"/>
                    <a:gd name="T16" fmla="*/ 0 w 284"/>
                    <a:gd name="T17" fmla="*/ 178 h 348"/>
                    <a:gd name="T18" fmla="*/ 153 w 284"/>
                    <a:gd name="T19" fmla="*/ 0 h 348"/>
                    <a:gd name="T20" fmla="*/ 277 w 284"/>
                    <a:gd name="T21" fmla="*/ 110 h 348"/>
                    <a:gd name="T22" fmla="*/ 207 w 284"/>
                    <a:gd name="T23" fmla="*/ 110 h 348"/>
                    <a:gd name="T24" fmla="*/ 207 w 284"/>
                    <a:gd name="T25" fmla="*/ 116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84" h="348">
                      <a:moveTo>
                        <a:pt x="207" y="116"/>
                      </a:moveTo>
                      <a:cubicBezTo>
                        <a:pt x="207" y="105"/>
                        <a:pt x="201" y="57"/>
                        <a:pt x="153" y="57"/>
                      </a:cubicBezTo>
                      <a:cubicBezTo>
                        <a:pt x="99" y="57"/>
                        <a:pt x="77" y="113"/>
                        <a:pt x="77" y="181"/>
                      </a:cubicBezTo>
                      <a:cubicBezTo>
                        <a:pt x="77" y="201"/>
                        <a:pt x="77" y="297"/>
                        <a:pt x="147" y="297"/>
                      </a:cubicBezTo>
                      <a:cubicBezTo>
                        <a:pt x="178" y="297"/>
                        <a:pt x="207" y="277"/>
                        <a:pt x="207" y="232"/>
                      </a:cubicBezTo>
                      <a:lnTo>
                        <a:pt x="283" y="232"/>
                      </a:lnTo>
                      <a:cubicBezTo>
                        <a:pt x="283" y="251"/>
                        <a:pt x="280" y="282"/>
                        <a:pt x="252" y="311"/>
                      </a:cubicBezTo>
                      <a:cubicBezTo>
                        <a:pt x="221" y="342"/>
                        <a:pt x="184" y="347"/>
                        <a:pt x="153" y="347"/>
                      </a:cubicBezTo>
                      <a:cubicBezTo>
                        <a:pt x="37" y="347"/>
                        <a:pt x="0" y="263"/>
                        <a:pt x="0" y="178"/>
                      </a:cubicBezTo>
                      <a:cubicBezTo>
                        <a:pt x="0" y="71"/>
                        <a:pt x="60" y="0"/>
                        <a:pt x="153" y="0"/>
                      </a:cubicBezTo>
                      <a:cubicBezTo>
                        <a:pt x="226" y="0"/>
                        <a:pt x="277" y="45"/>
                        <a:pt x="277" y="110"/>
                      </a:cubicBezTo>
                      <a:lnTo>
                        <a:pt x="207" y="110"/>
                      </a:lnTo>
                      <a:lnTo>
                        <a:pt x="207" y="116"/>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07" name="Freeform 46">
                  <a:extLst>
                    <a:ext uri="{FF2B5EF4-FFF2-40B4-BE49-F238E27FC236}">
                      <a16:creationId xmlns:a16="http://schemas.microsoft.com/office/drawing/2014/main" id="{9F6304E0-7392-47A9-A1B6-9236607AE89B}"/>
                    </a:ext>
                  </a:extLst>
                </p:cNvPr>
                <p:cNvSpPr>
                  <a:spLocks noChangeArrowheads="1"/>
                </p:cNvSpPr>
                <p:nvPr/>
              </p:nvSpPr>
              <p:spPr bwMode="auto">
                <a:xfrm>
                  <a:off x="1419225" y="2768600"/>
                  <a:ext cx="80963" cy="87313"/>
                </a:xfrm>
                <a:custGeom>
                  <a:avLst/>
                  <a:gdLst>
                    <a:gd name="T0" fmla="*/ 70 w 227"/>
                    <a:gd name="T1" fmla="*/ 3 h 241"/>
                    <a:gd name="T2" fmla="*/ 70 w 227"/>
                    <a:gd name="T3" fmla="*/ 141 h 241"/>
                    <a:gd name="T4" fmla="*/ 107 w 227"/>
                    <a:gd name="T5" fmla="*/ 192 h 241"/>
                    <a:gd name="T6" fmla="*/ 152 w 227"/>
                    <a:gd name="T7" fmla="*/ 118 h 241"/>
                    <a:gd name="T8" fmla="*/ 152 w 227"/>
                    <a:gd name="T9" fmla="*/ 0 h 241"/>
                    <a:gd name="T10" fmla="*/ 223 w 227"/>
                    <a:gd name="T11" fmla="*/ 0 h 241"/>
                    <a:gd name="T12" fmla="*/ 223 w 227"/>
                    <a:gd name="T13" fmla="*/ 155 h 241"/>
                    <a:gd name="T14" fmla="*/ 223 w 227"/>
                    <a:gd name="T15" fmla="*/ 217 h 241"/>
                    <a:gd name="T16" fmla="*/ 226 w 227"/>
                    <a:gd name="T17" fmla="*/ 234 h 241"/>
                    <a:gd name="T18" fmla="*/ 158 w 227"/>
                    <a:gd name="T19" fmla="*/ 234 h 241"/>
                    <a:gd name="T20" fmla="*/ 155 w 227"/>
                    <a:gd name="T21" fmla="*/ 203 h 241"/>
                    <a:gd name="T22" fmla="*/ 84 w 227"/>
                    <a:gd name="T23" fmla="*/ 240 h 241"/>
                    <a:gd name="T24" fmla="*/ 14 w 227"/>
                    <a:gd name="T25" fmla="*/ 209 h 241"/>
                    <a:gd name="T26" fmla="*/ 0 w 227"/>
                    <a:gd name="T27" fmla="*/ 146 h 241"/>
                    <a:gd name="T28" fmla="*/ 0 w 227"/>
                    <a:gd name="T29" fmla="*/ 0 h 241"/>
                    <a:gd name="T30" fmla="*/ 70 w 227"/>
                    <a:gd name="T31" fmla="*/ 0 h 241"/>
                    <a:gd name="T32" fmla="*/ 70 w 227"/>
                    <a:gd name="T33" fmla="*/ 3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7" h="241">
                      <a:moveTo>
                        <a:pt x="70" y="3"/>
                      </a:moveTo>
                      <a:lnTo>
                        <a:pt x="70" y="141"/>
                      </a:lnTo>
                      <a:cubicBezTo>
                        <a:pt x="70" y="161"/>
                        <a:pt x="70" y="192"/>
                        <a:pt x="107" y="192"/>
                      </a:cubicBezTo>
                      <a:cubicBezTo>
                        <a:pt x="152" y="192"/>
                        <a:pt x="152" y="158"/>
                        <a:pt x="152" y="118"/>
                      </a:cubicBezTo>
                      <a:lnTo>
                        <a:pt x="152" y="0"/>
                      </a:lnTo>
                      <a:lnTo>
                        <a:pt x="223" y="0"/>
                      </a:lnTo>
                      <a:lnTo>
                        <a:pt x="223" y="155"/>
                      </a:lnTo>
                      <a:cubicBezTo>
                        <a:pt x="223" y="206"/>
                        <a:pt x="223" y="211"/>
                        <a:pt x="223" y="217"/>
                      </a:cubicBezTo>
                      <a:cubicBezTo>
                        <a:pt x="223" y="223"/>
                        <a:pt x="223" y="228"/>
                        <a:pt x="226" y="234"/>
                      </a:cubicBezTo>
                      <a:lnTo>
                        <a:pt x="158" y="234"/>
                      </a:lnTo>
                      <a:lnTo>
                        <a:pt x="155" y="203"/>
                      </a:lnTo>
                      <a:cubicBezTo>
                        <a:pt x="149" y="214"/>
                        <a:pt x="130" y="240"/>
                        <a:pt x="84" y="240"/>
                      </a:cubicBezTo>
                      <a:cubicBezTo>
                        <a:pt x="53" y="240"/>
                        <a:pt x="28" y="225"/>
                        <a:pt x="14" y="209"/>
                      </a:cubicBezTo>
                      <a:cubicBezTo>
                        <a:pt x="0" y="189"/>
                        <a:pt x="0" y="158"/>
                        <a:pt x="0" y="146"/>
                      </a:cubicBezTo>
                      <a:lnTo>
                        <a:pt x="0" y="0"/>
                      </a:lnTo>
                      <a:lnTo>
                        <a:pt x="70" y="0"/>
                      </a:lnTo>
                      <a:lnTo>
                        <a:pt x="70" y="3"/>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08" name="Freeform 47">
                  <a:extLst>
                    <a:ext uri="{FF2B5EF4-FFF2-40B4-BE49-F238E27FC236}">
                      <a16:creationId xmlns:a16="http://schemas.microsoft.com/office/drawing/2014/main" id="{A1EC1C60-EE6A-4043-9198-340BEF7F1EC2}"/>
                    </a:ext>
                  </a:extLst>
                </p:cNvPr>
                <p:cNvSpPr>
                  <a:spLocks noChangeArrowheads="1"/>
                </p:cNvSpPr>
                <p:nvPr/>
              </p:nvSpPr>
              <p:spPr bwMode="auto">
                <a:xfrm>
                  <a:off x="1524000" y="2767013"/>
                  <a:ext cx="73025" cy="88900"/>
                </a:xfrm>
                <a:custGeom>
                  <a:avLst/>
                  <a:gdLst>
                    <a:gd name="T0" fmla="*/ 65 w 204"/>
                    <a:gd name="T1" fmla="*/ 172 h 249"/>
                    <a:gd name="T2" fmla="*/ 105 w 204"/>
                    <a:gd name="T3" fmla="*/ 203 h 249"/>
                    <a:gd name="T4" fmla="*/ 141 w 204"/>
                    <a:gd name="T5" fmla="*/ 175 h 249"/>
                    <a:gd name="T6" fmla="*/ 108 w 204"/>
                    <a:gd name="T7" fmla="*/ 149 h 249"/>
                    <a:gd name="T8" fmla="*/ 65 w 204"/>
                    <a:gd name="T9" fmla="*/ 138 h 249"/>
                    <a:gd name="T10" fmla="*/ 6 w 204"/>
                    <a:gd name="T11" fmla="*/ 73 h 249"/>
                    <a:gd name="T12" fmla="*/ 108 w 204"/>
                    <a:gd name="T13" fmla="*/ 0 h 249"/>
                    <a:gd name="T14" fmla="*/ 198 w 204"/>
                    <a:gd name="T15" fmla="*/ 70 h 249"/>
                    <a:gd name="T16" fmla="*/ 136 w 204"/>
                    <a:gd name="T17" fmla="*/ 70 h 249"/>
                    <a:gd name="T18" fmla="*/ 102 w 204"/>
                    <a:gd name="T19" fmla="*/ 42 h 249"/>
                    <a:gd name="T20" fmla="*/ 68 w 204"/>
                    <a:gd name="T21" fmla="*/ 65 h 249"/>
                    <a:gd name="T22" fmla="*/ 99 w 204"/>
                    <a:gd name="T23" fmla="*/ 90 h 249"/>
                    <a:gd name="T24" fmla="*/ 141 w 204"/>
                    <a:gd name="T25" fmla="*/ 101 h 249"/>
                    <a:gd name="T26" fmla="*/ 203 w 204"/>
                    <a:gd name="T27" fmla="*/ 166 h 249"/>
                    <a:gd name="T28" fmla="*/ 96 w 204"/>
                    <a:gd name="T29" fmla="*/ 248 h 249"/>
                    <a:gd name="T30" fmla="*/ 17 w 204"/>
                    <a:gd name="T31" fmla="*/ 220 h 249"/>
                    <a:gd name="T32" fmla="*/ 0 w 204"/>
                    <a:gd name="T33" fmla="*/ 175 h 249"/>
                    <a:gd name="T34" fmla="*/ 65 w 204"/>
                    <a:gd name="T35" fmla="*/ 175 h 249"/>
                    <a:gd name="T36" fmla="*/ 65 w 204"/>
                    <a:gd name="T37" fmla="*/ 17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4" h="249">
                      <a:moveTo>
                        <a:pt x="65" y="172"/>
                      </a:moveTo>
                      <a:cubicBezTo>
                        <a:pt x="65" y="186"/>
                        <a:pt x="76" y="203"/>
                        <a:pt x="105" y="203"/>
                      </a:cubicBezTo>
                      <a:cubicBezTo>
                        <a:pt x="130" y="203"/>
                        <a:pt x="141" y="189"/>
                        <a:pt x="141" y="175"/>
                      </a:cubicBezTo>
                      <a:cubicBezTo>
                        <a:pt x="141" y="164"/>
                        <a:pt x="136" y="155"/>
                        <a:pt x="108" y="149"/>
                      </a:cubicBezTo>
                      <a:lnTo>
                        <a:pt x="65" y="138"/>
                      </a:lnTo>
                      <a:cubicBezTo>
                        <a:pt x="45" y="132"/>
                        <a:pt x="6" y="121"/>
                        <a:pt x="6" y="73"/>
                      </a:cubicBezTo>
                      <a:cubicBezTo>
                        <a:pt x="6" y="28"/>
                        <a:pt x="48" y="0"/>
                        <a:pt x="108" y="0"/>
                      </a:cubicBezTo>
                      <a:cubicBezTo>
                        <a:pt x="155" y="0"/>
                        <a:pt x="195" y="22"/>
                        <a:pt x="198" y="70"/>
                      </a:cubicBezTo>
                      <a:lnTo>
                        <a:pt x="136" y="70"/>
                      </a:lnTo>
                      <a:cubicBezTo>
                        <a:pt x="133" y="45"/>
                        <a:pt x="113" y="42"/>
                        <a:pt x="102" y="42"/>
                      </a:cubicBezTo>
                      <a:cubicBezTo>
                        <a:pt x="82" y="42"/>
                        <a:pt x="68" y="51"/>
                        <a:pt x="68" y="65"/>
                      </a:cubicBezTo>
                      <a:cubicBezTo>
                        <a:pt x="68" y="82"/>
                        <a:pt x="79" y="85"/>
                        <a:pt x="99" y="90"/>
                      </a:cubicBezTo>
                      <a:lnTo>
                        <a:pt x="141" y="101"/>
                      </a:lnTo>
                      <a:cubicBezTo>
                        <a:pt x="184" y="113"/>
                        <a:pt x="203" y="135"/>
                        <a:pt x="203" y="166"/>
                      </a:cubicBezTo>
                      <a:cubicBezTo>
                        <a:pt x="203" y="206"/>
                        <a:pt x="170" y="248"/>
                        <a:pt x="96" y="248"/>
                      </a:cubicBezTo>
                      <a:cubicBezTo>
                        <a:pt x="65" y="248"/>
                        <a:pt x="37" y="243"/>
                        <a:pt x="17" y="220"/>
                      </a:cubicBezTo>
                      <a:cubicBezTo>
                        <a:pt x="3" y="203"/>
                        <a:pt x="0" y="186"/>
                        <a:pt x="0" y="175"/>
                      </a:cubicBezTo>
                      <a:lnTo>
                        <a:pt x="65" y="175"/>
                      </a:lnTo>
                      <a:lnTo>
                        <a:pt x="65" y="172"/>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09" name="Freeform 48">
                  <a:extLst>
                    <a:ext uri="{FF2B5EF4-FFF2-40B4-BE49-F238E27FC236}">
                      <a16:creationId xmlns:a16="http://schemas.microsoft.com/office/drawing/2014/main" id="{CDC24997-A4E3-4FD3-ACE9-BC8A78DB522F}"/>
                    </a:ext>
                  </a:extLst>
                </p:cNvPr>
                <p:cNvSpPr>
                  <a:spLocks noChangeArrowheads="1"/>
                </p:cNvSpPr>
                <p:nvPr/>
              </p:nvSpPr>
              <p:spPr bwMode="auto">
                <a:xfrm>
                  <a:off x="1611313" y="2744788"/>
                  <a:ext cx="61912" cy="111125"/>
                </a:xfrm>
                <a:custGeom>
                  <a:avLst/>
                  <a:gdLst>
                    <a:gd name="T0" fmla="*/ 169 w 170"/>
                    <a:gd name="T1" fmla="*/ 299 h 308"/>
                    <a:gd name="T2" fmla="*/ 116 w 170"/>
                    <a:gd name="T3" fmla="*/ 307 h 308"/>
                    <a:gd name="T4" fmla="*/ 45 w 170"/>
                    <a:gd name="T5" fmla="*/ 245 h 308"/>
                    <a:gd name="T6" fmla="*/ 45 w 170"/>
                    <a:gd name="T7" fmla="*/ 115 h 308"/>
                    <a:gd name="T8" fmla="*/ 0 w 170"/>
                    <a:gd name="T9" fmla="*/ 115 h 308"/>
                    <a:gd name="T10" fmla="*/ 0 w 170"/>
                    <a:gd name="T11" fmla="*/ 70 h 308"/>
                    <a:gd name="T12" fmla="*/ 45 w 170"/>
                    <a:gd name="T13" fmla="*/ 70 h 308"/>
                    <a:gd name="T14" fmla="*/ 45 w 170"/>
                    <a:gd name="T15" fmla="*/ 25 h 308"/>
                    <a:gd name="T16" fmla="*/ 113 w 170"/>
                    <a:gd name="T17" fmla="*/ 0 h 308"/>
                    <a:gd name="T18" fmla="*/ 113 w 170"/>
                    <a:gd name="T19" fmla="*/ 70 h 308"/>
                    <a:gd name="T20" fmla="*/ 169 w 170"/>
                    <a:gd name="T21" fmla="*/ 70 h 308"/>
                    <a:gd name="T22" fmla="*/ 169 w 170"/>
                    <a:gd name="T23" fmla="*/ 115 h 308"/>
                    <a:gd name="T24" fmla="*/ 113 w 170"/>
                    <a:gd name="T25" fmla="*/ 115 h 308"/>
                    <a:gd name="T26" fmla="*/ 113 w 170"/>
                    <a:gd name="T27" fmla="*/ 220 h 308"/>
                    <a:gd name="T28" fmla="*/ 144 w 170"/>
                    <a:gd name="T29" fmla="*/ 254 h 308"/>
                    <a:gd name="T30" fmla="*/ 167 w 170"/>
                    <a:gd name="T31" fmla="*/ 254 h 308"/>
                    <a:gd name="T32" fmla="*/ 167 w 170"/>
                    <a:gd name="T33" fmla="*/ 299 h 308"/>
                    <a:gd name="T34" fmla="*/ 169 w 170"/>
                    <a:gd name="T35" fmla="*/ 299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0" h="308">
                      <a:moveTo>
                        <a:pt x="169" y="299"/>
                      </a:moveTo>
                      <a:cubicBezTo>
                        <a:pt x="147" y="305"/>
                        <a:pt x="127" y="307"/>
                        <a:pt x="116" y="307"/>
                      </a:cubicBezTo>
                      <a:cubicBezTo>
                        <a:pt x="45" y="307"/>
                        <a:pt x="45" y="265"/>
                        <a:pt x="45" y="245"/>
                      </a:cubicBezTo>
                      <a:lnTo>
                        <a:pt x="45" y="115"/>
                      </a:lnTo>
                      <a:lnTo>
                        <a:pt x="0" y="115"/>
                      </a:lnTo>
                      <a:lnTo>
                        <a:pt x="0" y="70"/>
                      </a:lnTo>
                      <a:lnTo>
                        <a:pt x="45" y="70"/>
                      </a:lnTo>
                      <a:lnTo>
                        <a:pt x="45" y="25"/>
                      </a:lnTo>
                      <a:lnTo>
                        <a:pt x="113" y="0"/>
                      </a:lnTo>
                      <a:lnTo>
                        <a:pt x="113" y="70"/>
                      </a:lnTo>
                      <a:lnTo>
                        <a:pt x="169" y="70"/>
                      </a:lnTo>
                      <a:lnTo>
                        <a:pt x="169" y="115"/>
                      </a:lnTo>
                      <a:lnTo>
                        <a:pt x="113" y="115"/>
                      </a:lnTo>
                      <a:lnTo>
                        <a:pt x="113" y="220"/>
                      </a:lnTo>
                      <a:cubicBezTo>
                        <a:pt x="113" y="242"/>
                        <a:pt x="113" y="254"/>
                        <a:pt x="144" y="254"/>
                      </a:cubicBezTo>
                      <a:cubicBezTo>
                        <a:pt x="155" y="254"/>
                        <a:pt x="158" y="254"/>
                        <a:pt x="167" y="254"/>
                      </a:cubicBezTo>
                      <a:lnTo>
                        <a:pt x="167" y="299"/>
                      </a:lnTo>
                      <a:lnTo>
                        <a:pt x="169" y="29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10" name="Freeform 49">
                  <a:extLst>
                    <a:ext uri="{FF2B5EF4-FFF2-40B4-BE49-F238E27FC236}">
                      <a16:creationId xmlns:a16="http://schemas.microsoft.com/office/drawing/2014/main" id="{9A254C2F-5DE9-46B2-8D33-3D600214C5A3}"/>
                    </a:ext>
                  </a:extLst>
                </p:cNvPr>
                <p:cNvSpPr>
                  <a:spLocks noChangeArrowheads="1"/>
                </p:cNvSpPr>
                <p:nvPr/>
              </p:nvSpPr>
              <p:spPr bwMode="auto">
                <a:xfrm>
                  <a:off x="1687513" y="2767013"/>
                  <a:ext cx="87312" cy="88900"/>
                </a:xfrm>
                <a:custGeom>
                  <a:avLst/>
                  <a:gdLst>
                    <a:gd name="T0" fmla="*/ 121 w 243"/>
                    <a:gd name="T1" fmla="*/ 0 h 249"/>
                    <a:gd name="T2" fmla="*/ 242 w 243"/>
                    <a:gd name="T3" fmla="*/ 124 h 249"/>
                    <a:gd name="T4" fmla="*/ 118 w 243"/>
                    <a:gd name="T5" fmla="*/ 248 h 249"/>
                    <a:gd name="T6" fmla="*/ 0 w 243"/>
                    <a:gd name="T7" fmla="*/ 124 h 249"/>
                    <a:gd name="T8" fmla="*/ 121 w 243"/>
                    <a:gd name="T9" fmla="*/ 0 h 249"/>
                    <a:gd name="T10" fmla="*/ 121 w 243"/>
                    <a:gd name="T11" fmla="*/ 200 h 249"/>
                    <a:gd name="T12" fmla="*/ 172 w 243"/>
                    <a:gd name="T13" fmla="*/ 121 h 249"/>
                    <a:gd name="T14" fmla="*/ 121 w 243"/>
                    <a:gd name="T15" fmla="*/ 48 h 249"/>
                    <a:gd name="T16" fmla="*/ 70 w 243"/>
                    <a:gd name="T17" fmla="*/ 127 h 249"/>
                    <a:gd name="T18" fmla="*/ 121 w 243"/>
                    <a:gd name="T19" fmla="*/ 200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3" h="249">
                      <a:moveTo>
                        <a:pt x="121" y="0"/>
                      </a:moveTo>
                      <a:cubicBezTo>
                        <a:pt x="206" y="0"/>
                        <a:pt x="242" y="56"/>
                        <a:pt x="242" y="124"/>
                      </a:cubicBezTo>
                      <a:cubicBezTo>
                        <a:pt x="242" y="189"/>
                        <a:pt x="206" y="248"/>
                        <a:pt x="118" y="248"/>
                      </a:cubicBezTo>
                      <a:cubicBezTo>
                        <a:pt x="50" y="248"/>
                        <a:pt x="0" y="206"/>
                        <a:pt x="0" y="124"/>
                      </a:cubicBezTo>
                      <a:cubicBezTo>
                        <a:pt x="0" y="68"/>
                        <a:pt x="28" y="0"/>
                        <a:pt x="121" y="0"/>
                      </a:cubicBezTo>
                      <a:close/>
                      <a:moveTo>
                        <a:pt x="121" y="200"/>
                      </a:moveTo>
                      <a:cubicBezTo>
                        <a:pt x="152" y="200"/>
                        <a:pt x="172" y="183"/>
                        <a:pt x="172" y="121"/>
                      </a:cubicBezTo>
                      <a:cubicBezTo>
                        <a:pt x="172" y="90"/>
                        <a:pt x="166" y="48"/>
                        <a:pt x="121" y="48"/>
                      </a:cubicBezTo>
                      <a:cubicBezTo>
                        <a:pt x="70" y="48"/>
                        <a:pt x="70" y="107"/>
                        <a:pt x="70" y="127"/>
                      </a:cubicBezTo>
                      <a:cubicBezTo>
                        <a:pt x="70" y="178"/>
                        <a:pt x="87" y="200"/>
                        <a:pt x="121" y="200"/>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11" name="Freeform 50">
                  <a:extLst>
                    <a:ext uri="{FF2B5EF4-FFF2-40B4-BE49-F238E27FC236}">
                      <a16:creationId xmlns:a16="http://schemas.microsoft.com/office/drawing/2014/main" id="{94973504-3205-41D1-8D4A-60771D6C7DE2}"/>
                    </a:ext>
                  </a:extLst>
                </p:cNvPr>
                <p:cNvSpPr>
                  <a:spLocks noChangeArrowheads="1"/>
                </p:cNvSpPr>
                <p:nvPr/>
              </p:nvSpPr>
              <p:spPr bwMode="auto">
                <a:xfrm>
                  <a:off x="1801813" y="2765425"/>
                  <a:ext cx="134937" cy="88900"/>
                </a:xfrm>
                <a:custGeom>
                  <a:avLst/>
                  <a:gdLst>
                    <a:gd name="T0" fmla="*/ 3 w 376"/>
                    <a:gd name="T1" fmla="*/ 51 h 247"/>
                    <a:gd name="T2" fmla="*/ 0 w 376"/>
                    <a:gd name="T3" fmla="*/ 6 h 247"/>
                    <a:gd name="T4" fmla="*/ 67 w 376"/>
                    <a:gd name="T5" fmla="*/ 6 h 247"/>
                    <a:gd name="T6" fmla="*/ 70 w 376"/>
                    <a:gd name="T7" fmla="*/ 37 h 247"/>
                    <a:gd name="T8" fmla="*/ 144 w 376"/>
                    <a:gd name="T9" fmla="*/ 0 h 247"/>
                    <a:gd name="T10" fmla="*/ 217 w 376"/>
                    <a:gd name="T11" fmla="*/ 45 h 247"/>
                    <a:gd name="T12" fmla="*/ 293 w 376"/>
                    <a:gd name="T13" fmla="*/ 3 h 247"/>
                    <a:gd name="T14" fmla="*/ 364 w 376"/>
                    <a:gd name="T15" fmla="*/ 40 h 247"/>
                    <a:gd name="T16" fmla="*/ 375 w 376"/>
                    <a:gd name="T17" fmla="*/ 110 h 247"/>
                    <a:gd name="T18" fmla="*/ 375 w 376"/>
                    <a:gd name="T19" fmla="*/ 243 h 247"/>
                    <a:gd name="T20" fmla="*/ 304 w 376"/>
                    <a:gd name="T21" fmla="*/ 243 h 247"/>
                    <a:gd name="T22" fmla="*/ 304 w 376"/>
                    <a:gd name="T23" fmla="*/ 104 h 247"/>
                    <a:gd name="T24" fmla="*/ 265 w 376"/>
                    <a:gd name="T25" fmla="*/ 51 h 247"/>
                    <a:gd name="T26" fmla="*/ 223 w 376"/>
                    <a:gd name="T27" fmla="*/ 124 h 247"/>
                    <a:gd name="T28" fmla="*/ 223 w 376"/>
                    <a:gd name="T29" fmla="*/ 243 h 247"/>
                    <a:gd name="T30" fmla="*/ 152 w 376"/>
                    <a:gd name="T31" fmla="*/ 243 h 247"/>
                    <a:gd name="T32" fmla="*/ 152 w 376"/>
                    <a:gd name="T33" fmla="*/ 104 h 247"/>
                    <a:gd name="T34" fmla="*/ 113 w 376"/>
                    <a:gd name="T35" fmla="*/ 54 h 247"/>
                    <a:gd name="T36" fmla="*/ 70 w 376"/>
                    <a:gd name="T37" fmla="*/ 107 h 247"/>
                    <a:gd name="T38" fmla="*/ 70 w 376"/>
                    <a:gd name="T39" fmla="*/ 246 h 247"/>
                    <a:gd name="T40" fmla="*/ 3 w 376"/>
                    <a:gd name="T41" fmla="*/ 246 h 247"/>
                    <a:gd name="T42" fmla="*/ 3 w 376"/>
                    <a:gd name="T43" fmla="*/ 51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76" h="247">
                      <a:moveTo>
                        <a:pt x="3" y="51"/>
                      </a:moveTo>
                      <a:cubicBezTo>
                        <a:pt x="3" y="37"/>
                        <a:pt x="3" y="23"/>
                        <a:pt x="0" y="6"/>
                      </a:cubicBezTo>
                      <a:lnTo>
                        <a:pt x="67" y="6"/>
                      </a:lnTo>
                      <a:lnTo>
                        <a:pt x="70" y="37"/>
                      </a:lnTo>
                      <a:cubicBezTo>
                        <a:pt x="79" y="25"/>
                        <a:pt x="96" y="0"/>
                        <a:pt x="144" y="0"/>
                      </a:cubicBezTo>
                      <a:cubicBezTo>
                        <a:pt x="197" y="0"/>
                        <a:pt x="214" y="34"/>
                        <a:pt x="217" y="45"/>
                      </a:cubicBezTo>
                      <a:cubicBezTo>
                        <a:pt x="237" y="9"/>
                        <a:pt x="268" y="3"/>
                        <a:pt x="293" y="3"/>
                      </a:cubicBezTo>
                      <a:cubicBezTo>
                        <a:pt x="341" y="3"/>
                        <a:pt x="361" y="31"/>
                        <a:pt x="364" y="40"/>
                      </a:cubicBezTo>
                      <a:cubicBezTo>
                        <a:pt x="375" y="59"/>
                        <a:pt x="375" y="88"/>
                        <a:pt x="375" y="110"/>
                      </a:cubicBezTo>
                      <a:lnTo>
                        <a:pt x="375" y="243"/>
                      </a:lnTo>
                      <a:lnTo>
                        <a:pt x="304" y="243"/>
                      </a:lnTo>
                      <a:lnTo>
                        <a:pt x="304" y="104"/>
                      </a:lnTo>
                      <a:cubicBezTo>
                        <a:pt x="304" y="79"/>
                        <a:pt x="302" y="51"/>
                        <a:pt x="265" y="51"/>
                      </a:cubicBezTo>
                      <a:cubicBezTo>
                        <a:pt x="223" y="51"/>
                        <a:pt x="223" y="90"/>
                        <a:pt x="223" y="124"/>
                      </a:cubicBezTo>
                      <a:lnTo>
                        <a:pt x="223" y="243"/>
                      </a:lnTo>
                      <a:lnTo>
                        <a:pt x="152" y="243"/>
                      </a:lnTo>
                      <a:lnTo>
                        <a:pt x="152" y="104"/>
                      </a:lnTo>
                      <a:cubicBezTo>
                        <a:pt x="152" y="88"/>
                        <a:pt x="152" y="54"/>
                        <a:pt x="113" y="54"/>
                      </a:cubicBezTo>
                      <a:cubicBezTo>
                        <a:pt x="70" y="54"/>
                        <a:pt x="70" y="90"/>
                        <a:pt x="70" y="107"/>
                      </a:cubicBezTo>
                      <a:lnTo>
                        <a:pt x="70" y="246"/>
                      </a:lnTo>
                      <a:lnTo>
                        <a:pt x="3" y="246"/>
                      </a:lnTo>
                      <a:lnTo>
                        <a:pt x="3" y="51"/>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12" name="Freeform 51">
                  <a:extLst>
                    <a:ext uri="{FF2B5EF4-FFF2-40B4-BE49-F238E27FC236}">
                      <a16:creationId xmlns:a16="http://schemas.microsoft.com/office/drawing/2014/main" id="{17A77380-FFC6-422A-99A7-FEAA8BA1657F}"/>
                    </a:ext>
                  </a:extLst>
                </p:cNvPr>
                <p:cNvSpPr>
                  <a:spLocks noChangeArrowheads="1"/>
                </p:cNvSpPr>
                <p:nvPr/>
              </p:nvSpPr>
              <p:spPr bwMode="auto">
                <a:xfrm>
                  <a:off x="1963738" y="2765425"/>
                  <a:ext cx="80962" cy="88900"/>
                </a:xfrm>
                <a:custGeom>
                  <a:avLst/>
                  <a:gdLst>
                    <a:gd name="T0" fmla="*/ 116 w 227"/>
                    <a:gd name="T1" fmla="*/ 203 h 249"/>
                    <a:gd name="T2" fmla="*/ 156 w 227"/>
                    <a:gd name="T3" fmla="*/ 169 h 249"/>
                    <a:gd name="T4" fmla="*/ 218 w 227"/>
                    <a:gd name="T5" fmla="*/ 169 h 249"/>
                    <a:gd name="T6" fmla="*/ 195 w 227"/>
                    <a:gd name="T7" fmla="*/ 220 h 249"/>
                    <a:gd name="T8" fmla="*/ 113 w 227"/>
                    <a:gd name="T9" fmla="*/ 248 h 249"/>
                    <a:gd name="T10" fmla="*/ 31 w 227"/>
                    <a:gd name="T11" fmla="*/ 220 h 249"/>
                    <a:gd name="T12" fmla="*/ 0 w 227"/>
                    <a:gd name="T13" fmla="*/ 130 h 249"/>
                    <a:gd name="T14" fmla="*/ 48 w 227"/>
                    <a:gd name="T15" fmla="*/ 20 h 249"/>
                    <a:gd name="T16" fmla="*/ 113 w 227"/>
                    <a:gd name="T17" fmla="*/ 0 h 249"/>
                    <a:gd name="T18" fmla="*/ 209 w 227"/>
                    <a:gd name="T19" fmla="*/ 56 h 249"/>
                    <a:gd name="T20" fmla="*/ 223 w 227"/>
                    <a:gd name="T21" fmla="*/ 141 h 249"/>
                    <a:gd name="T22" fmla="*/ 68 w 227"/>
                    <a:gd name="T23" fmla="*/ 141 h 249"/>
                    <a:gd name="T24" fmla="*/ 116 w 227"/>
                    <a:gd name="T25" fmla="*/ 203 h 249"/>
                    <a:gd name="T26" fmla="*/ 156 w 227"/>
                    <a:gd name="T27" fmla="*/ 99 h 249"/>
                    <a:gd name="T28" fmla="*/ 116 w 227"/>
                    <a:gd name="T29" fmla="*/ 45 h 249"/>
                    <a:gd name="T30" fmla="*/ 71 w 227"/>
                    <a:gd name="T31" fmla="*/ 99 h 249"/>
                    <a:gd name="T32" fmla="*/ 156 w 227"/>
                    <a:gd name="T33" fmla="*/ 99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7" h="249">
                      <a:moveTo>
                        <a:pt x="116" y="203"/>
                      </a:moveTo>
                      <a:cubicBezTo>
                        <a:pt x="133" y="203"/>
                        <a:pt x="150" y="198"/>
                        <a:pt x="156" y="169"/>
                      </a:cubicBezTo>
                      <a:lnTo>
                        <a:pt x="218" y="169"/>
                      </a:lnTo>
                      <a:cubicBezTo>
                        <a:pt x="218" y="181"/>
                        <a:pt x="215" y="200"/>
                        <a:pt x="195" y="220"/>
                      </a:cubicBezTo>
                      <a:cubicBezTo>
                        <a:pt x="178" y="237"/>
                        <a:pt x="147" y="248"/>
                        <a:pt x="113" y="248"/>
                      </a:cubicBezTo>
                      <a:cubicBezTo>
                        <a:pt x="94" y="248"/>
                        <a:pt x="54" y="246"/>
                        <a:pt x="31" y="220"/>
                      </a:cubicBezTo>
                      <a:cubicBezTo>
                        <a:pt x="9" y="198"/>
                        <a:pt x="0" y="167"/>
                        <a:pt x="0" y="130"/>
                      </a:cubicBezTo>
                      <a:cubicBezTo>
                        <a:pt x="0" y="93"/>
                        <a:pt x="9" y="45"/>
                        <a:pt x="48" y="20"/>
                      </a:cubicBezTo>
                      <a:cubicBezTo>
                        <a:pt x="65" y="9"/>
                        <a:pt x="88" y="0"/>
                        <a:pt x="113" y="0"/>
                      </a:cubicBezTo>
                      <a:cubicBezTo>
                        <a:pt x="147" y="0"/>
                        <a:pt x="187" y="14"/>
                        <a:pt x="209" y="56"/>
                      </a:cubicBezTo>
                      <a:cubicBezTo>
                        <a:pt x="226" y="88"/>
                        <a:pt x="223" y="124"/>
                        <a:pt x="223" y="141"/>
                      </a:cubicBezTo>
                      <a:lnTo>
                        <a:pt x="68" y="141"/>
                      </a:lnTo>
                      <a:cubicBezTo>
                        <a:pt x="68" y="155"/>
                        <a:pt x="68" y="203"/>
                        <a:pt x="116" y="203"/>
                      </a:cubicBezTo>
                      <a:close/>
                      <a:moveTo>
                        <a:pt x="156" y="99"/>
                      </a:moveTo>
                      <a:cubicBezTo>
                        <a:pt x="156" y="88"/>
                        <a:pt x="156" y="45"/>
                        <a:pt x="116" y="45"/>
                      </a:cubicBezTo>
                      <a:cubicBezTo>
                        <a:pt x="85" y="45"/>
                        <a:pt x="74" y="71"/>
                        <a:pt x="71" y="99"/>
                      </a:cubicBezTo>
                      <a:lnTo>
                        <a:pt x="156" y="99"/>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13" name="Freeform 52">
                  <a:extLst>
                    <a:ext uri="{FF2B5EF4-FFF2-40B4-BE49-F238E27FC236}">
                      <a16:creationId xmlns:a16="http://schemas.microsoft.com/office/drawing/2014/main" id="{0FCC0F8F-C71A-45F2-A1D9-52F4CCE84B64}"/>
                    </a:ext>
                  </a:extLst>
                </p:cNvPr>
                <p:cNvSpPr>
                  <a:spLocks noChangeArrowheads="1"/>
                </p:cNvSpPr>
                <p:nvPr/>
              </p:nvSpPr>
              <p:spPr bwMode="auto">
                <a:xfrm>
                  <a:off x="2068513" y="2767013"/>
                  <a:ext cx="52387" cy="87312"/>
                </a:xfrm>
                <a:custGeom>
                  <a:avLst/>
                  <a:gdLst>
                    <a:gd name="T0" fmla="*/ 3 w 145"/>
                    <a:gd name="T1" fmla="*/ 62 h 241"/>
                    <a:gd name="T2" fmla="*/ 0 w 145"/>
                    <a:gd name="T3" fmla="*/ 3 h 241"/>
                    <a:gd name="T4" fmla="*/ 65 w 145"/>
                    <a:gd name="T5" fmla="*/ 3 h 241"/>
                    <a:gd name="T6" fmla="*/ 65 w 145"/>
                    <a:gd name="T7" fmla="*/ 48 h 241"/>
                    <a:gd name="T8" fmla="*/ 144 w 145"/>
                    <a:gd name="T9" fmla="*/ 3 h 241"/>
                    <a:gd name="T10" fmla="*/ 144 w 145"/>
                    <a:gd name="T11" fmla="*/ 65 h 241"/>
                    <a:gd name="T12" fmla="*/ 71 w 145"/>
                    <a:gd name="T13" fmla="*/ 124 h 241"/>
                    <a:gd name="T14" fmla="*/ 71 w 145"/>
                    <a:gd name="T15" fmla="*/ 240 h 241"/>
                    <a:gd name="T16" fmla="*/ 3 w 145"/>
                    <a:gd name="T17" fmla="*/ 240 h 241"/>
                    <a:gd name="T18" fmla="*/ 3 w 145"/>
                    <a:gd name="T19" fmla="*/ 62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5" h="241">
                      <a:moveTo>
                        <a:pt x="3" y="62"/>
                      </a:moveTo>
                      <a:cubicBezTo>
                        <a:pt x="3" y="51"/>
                        <a:pt x="0" y="17"/>
                        <a:pt x="0" y="3"/>
                      </a:cubicBezTo>
                      <a:lnTo>
                        <a:pt x="65" y="3"/>
                      </a:lnTo>
                      <a:lnTo>
                        <a:pt x="65" y="48"/>
                      </a:lnTo>
                      <a:cubicBezTo>
                        <a:pt x="73" y="28"/>
                        <a:pt x="90" y="0"/>
                        <a:pt x="144" y="3"/>
                      </a:cubicBezTo>
                      <a:lnTo>
                        <a:pt x="144" y="65"/>
                      </a:lnTo>
                      <a:cubicBezTo>
                        <a:pt x="73" y="59"/>
                        <a:pt x="71" y="93"/>
                        <a:pt x="71" y="124"/>
                      </a:cubicBezTo>
                      <a:lnTo>
                        <a:pt x="71" y="240"/>
                      </a:lnTo>
                      <a:lnTo>
                        <a:pt x="3" y="240"/>
                      </a:lnTo>
                      <a:lnTo>
                        <a:pt x="3" y="62"/>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grpSp>
            <p:nvGrpSpPr>
              <p:cNvPr id="787" name="Group 786">
                <a:extLst>
                  <a:ext uri="{FF2B5EF4-FFF2-40B4-BE49-F238E27FC236}">
                    <a16:creationId xmlns:a16="http://schemas.microsoft.com/office/drawing/2014/main" id="{3DA26C95-8FBE-4EAC-9709-269B6A60263C}"/>
                  </a:ext>
                </a:extLst>
              </p:cNvPr>
              <p:cNvGrpSpPr/>
              <p:nvPr/>
            </p:nvGrpSpPr>
            <p:grpSpPr>
              <a:xfrm>
                <a:off x="5624195" y="3037168"/>
                <a:ext cx="760412" cy="123825"/>
                <a:chOff x="1328738" y="2940050"/>
                <a:chExt cx="760412" cy="123825"/>
              </a:xfrm>
              <a:solidFill>
                <a:srgbClr val="5F5F5F"/>
              </a:solidFill>
            </p:grpSpPr>
            <p:sp>
              <p:nvSpPr>
                <p:cNvPr id="798" name="Freeform 53">
                  <a:extLst>
                    <a:ext uri="{FF2B5EF4-FFF2-40B4-BE49-F238E27FC236}">
                      <a16:creationId xmlns:a16="http://schemas.microsoft.com/office/drawing/2014/main" id="{650DFD9E-BAFB-4994-A1F9-5B1D9B664FF3}"/>
                    </a:ext>
                  </a:extLst>
                </p:cNvPr>
                <p:cNvSpPr>
                  <a:spLocks noChangeArrowheads="1"/>
                </p:cNvSpPr>
                <p:nvPr/>
              </p:nvSpPr>
              <p:spPr bwMode="auto">
                <a:xfrm>
                  <a:off x="1328738" y="2940050"/>
                  <a:ext cx="85725" cy="120650"/>
                </a:xfrm>
                <a:custGeom>
                  <a:avLst/>
                  <a:gdLst>
                    <a:gd name="T0" fmla="*/ 0 w 239"/>
                    <a:gd name="T1" fmla="*/ 0 h 336"/>
                    <a:gd name="T2" fmla="*/ 102 w 239"/>
                    <a:gd name="T3" fmla="*/ 0 h 336"/>
                    <a:gd name="T4" fmla="*/ 218 w 239"/>
                    <a:gd name="T5" fmla="*/ 36 h 336"/>
                    <a:gd name="T6" fmla="*/ 238 w 239"/>
                    <a:gd name="T7" fmla="*/ 98 h 336"/>
                    <a:gd name="T8" fmla="*/ 195 w 239"/>
                    <a:gd name="T9" fmla="*/ 189 h 336"/>
                    <a:gd name="T10" fmla="*/ 119 w 239"/>
                    <a:gd name="T11" fmla="*/ 206 h 336"/>
                    <a:gd name="T12" fmla="*/ 74 w 239"/>
                    <a:gd name="T13" fmla="*/ 206 h 336"/>
                    <a:gd name="T14" fmla="*/ 74 w 239"/>
                    <a:gd name="T15" fmla="*/ 335 h 336"/>
                    <a:gd name="T16" fmla="*/ 0 w 239"/>
                    <a:gd name="T17" fmla="*/ 335 h 336"/>
                    <a:gd name="T18" fmla="*/ 0 w 239"/>
                    <a:gd name="T19" fmla="*/ 0 h 336"/>
                    <a:gd name="T20" fmla="*/ 71 w 239"/>
                    <a:gd name="T21" fmla="*/ 152 h 336"/>
                    <a:gd name="T22" fmla="*/ 99 w 239"/>
                    <a:gd name="T23" fmla="*/ 152 h 336"/>
                    <a:gd name="T24" fmla="*/ 167 w 239"/>
                    <a:gd name="T25" fmla="*/ 101 h 336"/>
                    <a:gd name="T26" fmla="*/ 108 w 239"/>
                    <a:gd name="T27" fmla="*/ 56 h 336"/>
                    <a:gd name="T28" fmla="*/ 71 w 239"/>
                    <a:gd name="T29" fmla="*/ 56 h 336"/>
                    <a:gd name="T30" fmla="*/ 71 w 239"/>
                    <a:gd name="T31" fmla="*/ 152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39" h="336">
                      <a:moveTo>
                        <a:pt x="0" y="0"/>
                      </a:moveTo>
                      <a:lnTo>
                        <a:pt x="102" y="0"/>
                      </a:lnTo>
                      <a:cubicBezTo>
                        <a:pt x="150" y="0"/>
                        <a:pt x="190" y="2"/>
                        <a:pt x="218" y="36"/>
                      </a:cubicBezTo>
                      <a:cubicBezTo>
                        <a:pt x="235" y="59"/>
                        <a:pt x="238" y="81"/>
                        <a:pt x="238" y="98"/>
                      </a:cubicBezTo>
                      <a:cubicBezTo>
                        <a:pt x="238" y="138"/>
                        <a:pt x="221" y="169"/>
                        <a:pt x="195" y="189"/>
                      </a:cubicBezTo>
                      <a:cubicBezTo>
                        <a:pt x="170" y="206"/>
                        <a:pt x="136" y="206"/>
                        <a:pt x="119" y="206"/>
                      </a:cubicBezTo>
                      <a:lnTo>
                        <a:pt x="74" y="206"/>
                      </a:lnTo>
                      <a:lnTo>
                        <a:pt x="74" y="335"/>
                      </a:lnTo>
                      <a:lnTo>
                        <a:pt x="0" y="335"/>
                      </a:lnTo>
                      <a:lnTo>
                        <a:pt x="0" y="0"/>
                      </a:lnTo>
                      <a:close/>
                      <a:moveTo>
                        <a:pt x="71" y="152"/>
                      </a:moveTo>
                      <a:lnTo>
                        <a:pt x="99" y="152"/>
                      </a:lnTo>
                      <a:cubicBezTo>
                        <a:pt x="122" y="152"/>
                        <a:pt x="167" y="152"/>
                        <a:pt x="167" y="101"/>
                      </a:cubicBezTo>
                      <a:cubicBezTo>
                        <a:pt x="167" y="56"/>
                        <a:pt x="127" y="56"/>
                        <a:pt x="108" y="56"/>
                      </a:cubicBezTo>
                      <a:lnTo>
                        <a:pt x="71" y="56"/>
                      </a:lnTo>
                      <a:lnTo>
                        <a:pt x="71" y="152"/>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99" name="Freeform 54">
                  <a:extLst>
                    <a:ext uri="{FF2B5EF4-FFF2-40B4-BE49-F238E27FC236}">
                      <a16:creationId xmlns:a16="http://schemas.microsoft.com/office/drawing/2014/main" id="{3EE45BC8-2F1F-480F-90B1-49DFBA0B5F0D}"/>
                    </a:ext>
                  </a:extLst>
                </p:cNvPr>
                <p:cNvSpPr>
                  <a:spLocks noChangeArrowheads="1"/>
                </p:cNvSpPr>
                <p:nvPr/>
              </p:nvSpPr>
              <p:spPr bwMode="auto">
                <a:xfrm>
                  <a:off x="1438275" y="2974975"/>
                  <a:ext cx="52388" cy="85725"/>
                </a:xfrm>
                <a:custGeom>
                  <a:avLst/>
                  <a:gdLst>
                    <a:gd name="T0" fmla="*/ 0 w 145"/>
                    <a:gd name="T1" fmla="*/ 2 h 240"/>
                    <a:gd name="T2" fmla="*/ 65 w 145"/>
                    <a:gd name="T3" fmla="*/ 2 h 240"/>
                    <a:gd name="T4" fmla="*/ 65 w 145"/>
                    <a:gd name="T5" fmla="*/ 48 h 240"/>
                    <a:gd name="T6" fmla="*/ 144 w 145"/>
                    <a:gd name="T7" fmla="*/ 2 h 240"/>
                    <a:gd name="T8" fmla="*/ 144 w 145"/>
                    <a:gd name="T9" fmla="*/ 64 h 240"/>
                    <a:gd name="T10" fmla="*/ 71 w 145"/>
                    <a:gd name="T11" fmla="*/ 124 h 240"/>
                    <a:gd name="T12" fmla="*/ 71 w 145"/>
                    <a:gd name="T13" fmla="*/ 239 h 240"/>
                    <a:gd name="T14" fmla="*/ 3 w 145"/>
                    <a:gd name="T15" fmla="*/ 239 h 240"/>
                    <a:gd name="T16" fmla="*/ 3 w 145"/>
                    <a:gd name="T17" fmla="*/ 62 h 240"/>
                    <a:gd name="T18" fmla="*/ 0 w 145"/>
                    <a:gd name="T19" fmla="*/ 2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5" h="240">
                      <a:moveTo>
                        <a:pt x="0" y="2"/>
                      </a:moveTo>
                      <a:lnTo>
                        <a:pt x="65" y="2"/>
                      </a:lnTo>
                      <a:lnTo>
                        <a:pt x="65" y="48"/>
                      </a:lnTo>
                      <a:cubicBezTo>
                        <a:pt x="74" y="28"/>
                        <a:pt x="91" y="0"/>
                        <a:pt x="144" y="2"/>
                      </a:cubicBezTo>
                      <a:lnTo>
                        <a:pt x="144" y="64"/>
                      </a:lnTo>
                      <a:cubicBezTo>
                        <a:pt x="74" y="59"/>
                        <a:pt x="71" y="93"/>
                        <a:pt x="71" y="124"/>
                      </a:cubicBezTo>
                      <a:lnTo>
                        <a:pt x="71" y="239"/>
                      </a:lnTo>
                      <a:lnTo>
                        <a:pt x="3" y="239"/>
                      </a:lnTo>
                      <a:lnTo>
                        <a:pt x="3" y="62"/>
                      </a:lnTo>
                      <a:cubicBezTo>
                        <a:pt x="3" y="50"/>
                        <a:pt x="0" y="16"/>
                        <a:pt x="0" y="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00" name="Freeform 55">
                  <a:extLst>
                    <a:ext uri="{FF2B5EF4-FFF2-40B4-BE49-F238E27FC236}">
                      <a16:creationId xmlns:a16="http://schemas.microsoft.com/office/drawing/2014/main" id="{69D0862B-B5EB-4686-AA19-F75295FE9818}"/>
                    </a:ext>
                  </a:extLst>
                </p:cNvPr>
                <p:cNvSpPr>
                  <a:spLocks noChangeArrowheads="1"/>
                </p:cNvSpPr>
                <p:nvPr/>
              </p:nvSpPr>
              <p:spPr bwMode="auto">
                <a:xfrm>
                  <a:off x="1503363" y="2974975"/>
                  <a:ext cx="80962" cy="88900"/>
                </a:xfrm>
                <a:custGeom>
                  <a:avLst/>
                  <a:gdLst>
                    <a:gd name="T0" fmla="*/ 116 w 227"/>
                    <a:gd name="T1" fmla="*/ 203 h 249"/>
                    <a:gd name="T2" fmla="*/ 155 w 227"/>
                    <a:gd name="T3" fmla="*/ 169 h 249"/>
                    <a:gd name="T4" fmla="*/ 217 w 227"/>
                    <a:gd name="T5" fmla="*/ 169 h 249"/>
                    <a:gd name="T6" fmla="*/ 195 w 227"/>
                    <a:gd name="T7" fmla="*/ 220 h 249"/>
                    <a:gd name="T8" fmla="*/ 113 w 227"/>
                    <a:gd name="T9" fmla="*/ 248 h 249"/>
                    <a:gd name="T10" fmla="*/ 31 w 227"/>
                    <a:gd name="T11" fmla="*/ 220 h 249"/>
                    <a:gd name="T12" fmla="*/ 0 w 227"/>
                    <a:gd name="T13" fmla="*/ 129 h 249"/>
                    <a:gd name="T14" fmla="*/ 48 w 227"/>
                    <a:gd name="T15" fmla="*/ 19 h 249"/>
                    <a:gd name="T16" fmla="*/ 113 w 227"/>
                    <a:gd name="T17" fmla="*/ 0 h 249"/>
                    <a:gd name="T18" fmla="*/ 209 w 227"/>
                    <a:gd name="T19" fmla="*/ 56 h 249"/>
                    <a:gd name="T20" fmla="*/ 223 w 227"/>
                    <a:gd name="T21" fmla="*/ 141 h 249"/>
                    <a:gd name="T22" fmla="*/ 68 w 227"/>
                    <a:gd name="T23" fmla="*/ 141 h 249"/>
                    <a:gd name="T24" fmla="*/ 116 w 227"/>
                    <a:gd name="T25" fmla="*/ 203 h 249"/>
                    <a:gd name="T26" fmla="*/ 155 w 227"/>
                    <a:gd name="T27" fmla="*/ 96 h 249"/>
                    <a:gd name="T28" fmla="*/ 116 w 227"/>
                    <a:gd name="T29" fmla="*/ 42 h 249"/>
                    <a:gd name="T30" fmla="*/ 71 w 227"/>
                    <a:gd name="T31" fmla="*/ 96 h 249"/>
                    <a:gd name="T32" fmla="*/ 155 w 227"/>
                    <a:gd name="T33" fmla="*/ 96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7" h="249">
                      <a:moveTo>
                        <a:pt x="116" y="203"/>
                      </a:moveTo>
                      <a:cubicBezTo>
                        <a:pt x="133" y="203"/>
                        <a:pt x="150" y="197"/>
                        <a:pt x="155" y="169"/>
                      </a:cubicBezTo>
                      <a:lnTo>
                        <a:pt x="217" y="169"/>
                      </a:lnTo>
                      <a:cubicBezTo>
                        <a:pt x="217" y="180"/>
                        <a:pt x="214" y="200"/>
                        <a:pt x="195" y="220"/>
                      </a:cubicBezTo>
                      <a:cubicBezTo>
                        <a:pt x="178" y="237"/>
                        <a:pt x="147" y="248"/>
                        <a:pt x="113" y="248"/>
                      </a:cubicBezTo>
                      <a:cubicBezTo>
                        <a:pt x="93" y="248"/>
                        <a:pt x="54" y="245"/>
                        <a:pt x="31" y="220"/>
                      </a:cubicBezTo>
                      <a:cubicBezTo>
                        <a:pt x="8" y="197"/>
                        <a:pt x="0" y="166"/>
                        <a:pt x="0" y="129"/>
                      </a:cubicBezTo>
                      <a:cubicBezTo>
                        <a:pt x="0" y="93"/>
                        <a:pt x="8" y="45"/>
                        <a:pt x="48" y="19"/>
                      </a:cubicBezTo>
                      <a:cubicBezTo>
                        <a:pt x="65" y="8"/>
                        <a:pt x="88" y="0"/>
                        <a:pt x="113" y="0"/>
                      </a:cubicBezTo>
                      <a:cubicBezTo>
                        <a:pt x="147" y="0"/>
                        <a:pt x="186" y="14"/>
                        <a:pt x="209" y="56"/>
                      </a:cubicBezTo>
                      <a:cubicBezTo>
                        <a:pt x="226" y="87"/>
                        <a:pt x="223" y="124"/>
                        <a:pt x="223" y="141"/>
                      </a:cubicBezTo>
                      <a:lnTo>
                        <a:pt x="68" y="141"/>
                      </a:lnTo>
                      <a:cubicBezTo>
                        <a:pt x="68" y="155"/>
                        <a:pt x="68" y="203"/>
                        <a:pt x="116" y="203"/>
                      </a:cubicBezTo>
                      <a:close/>
                      <a:moveTo>
                        <a:pt x="155" y="96"/>
                      </a:moveTo>
                      <a:cubicBezTo>
                        <a:pt x="155" y="84"/>
                        <a:pt x="155" y="42"/>
                        <a:pt x="116" y="42"/>
                      </a:cubicBezTo>
                      <a:cubicBezTo>
                        <a:pt x="85" y="42"/>
                        <a:pt x="73" y="67"/>
                        <a:pt x="71" y="96"/>
                      </a:cubicBezTo>
                      <a:lnTo>
                        <a:pt x="155" y="96"/>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01" name="Freeform 56">
                  <a:extLst>
                    <a:ext uri="{FF2B5EF4-FFF2-40B4-BE49-F238E27FC236}">
                      <a16:creationId xmlns:a16="http://schemas.microsoft.com/office/drawing/2014/main" id="{A8C12813-75D7-4AA4-B68F-C978D925086D}"/>
                    </a:ext>
                  </a:extLst>
                </p:cNvPr>
                <p:cNvSpPr>
                  <a:spLocks noChangeArrowheads="1"/>
                </p:cNvSpPr>
                <p:nvPr/>
              </p:nvSpPr>
              <p:spPr bwMode="auto">
                <a:xfrm>
                  <a:off x="1608138" y="2974975"/>
                  <a:ext cx="134937" cy="88900"/>
                </a:xfrm>
                <a:custGeom>
                  <a:avLst/>
                  <a:gdLst>
                    <a:gd name="T0" fmla="*/ 3 w 376"/>
                    <a:gd name="T1" fmla="*/ 48 h 247"/>
                    <a:gd name="T2" fmla="*/ 0 w 376"/>
                    <a:gd name="T3" fmla="*/ 3 h 247"/>
                    <a:gd name="T4" fmla="*/ 67 w 376"/>
                    <a:gd name="T5" fmla="*/ 3 h 247"/>
                    <a:gd name="T6" fmla="*/ 70 w 376"/>
                    <a:gd name="T7" fmla="*/ 34 h 247"/>
                    <a:gd name="T8" fmla="*/ 144 w 376"/>
                    <a:gd name="T9" fmla="*/ 0 h 247"/>
                    <a:gd name="T10" fmla="*/ 217 w 376"/>
                    <a:gd name="T11" fmla="*/ 46 h 247"/>
                    <a:gd name="T12" fmla="*/ 293 w 376"/>
                    <a:gd name="T13" fmla="*/ 3 h 247"/>
                    <a:gd name="T14" fmla="*/ 364 w 376"/>
                    <a:gd name="T15" fmla="*/ 40 h 247"/>
                    <a:gd name="T16" fmla="*/ 375 w 376"/>
                    <a:gd name="T17" fmla="*/ 110 h 247"/>
                    <a:gd name="T18" fmla="*/ 375 w 376"/>
                    <a:gd name="T19" fmla="*/ 243 h 247"/>
                    <a:gd name="T20" fmla="*/ 304 w 376"/>
                    <a:gd name="T21" fmla="*/ 243 h 247"/>
                    <a:gd name="T22" fmla="*/ 304 w 376"/>
                    <a:gd name="T23" fmla="*/ 105 h 247"/>
                    <a:gd name="T24" fmla="*/ 265 w 376"/>
                    <a:gd name="T25" fmla="*/ 51 h 247"/>
                    <a:gd name="T26" fmla="*/ 223 w 376"/>
                    <a:gd name="T27" fmla="*/ 125 h 247"/>
                    <a:gd name="T28" fmla="*/ 223 w 376"/>
                    <a:gd name="T29" fmla="*/ 243 h 247"/>
                    <a:gd name="T30" fmla="*/ 152 w 376"/>
                    <a:gd name="T31" fmla="*/ 243 h 247"/>
                    <a:gd name="T32" fmla="*/ 152 w 376"/>
                    <a:gd name="T33" fmla="*/ 105 h 247"/>
                    <a:gd name="T34" fmla="*/ 113 w 376"/>
                    <a:gd name="T35" fmla="*/ 54 h 247"/>
                    <a:gd name="T36" fmla="*/ 70 w 376"/>
                    <a:gd name="T37" fmla="*/ 108 h 247"/>
                    <a:gd name="T38" fmla="*/ 70 w 376"/>
                    <a:gd name="T39" fmla="*/ 246 h 247"/>
                    <a:gd name="T40" fmla="*/ 0 w 376"/>
                    <a:gd name="T41" fmla="*/ 246 h 247"/>
                    <a:gd name="T42" fmla="*/ 0 w 376"/>
                    <a:gd name="T43" fmla="*/ 48 h 247"/>
                    <a:gd name="T44" fmla="*/ 3 w 376"/>
                    <a:gd name="T45" fmla="*/ 4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76" h="247">
                      <a:moveTo>
                        <a:pt x="3" y="48"/>
                      </a:moveTo>
                      <a:cubicBezTo>
                        <a:pt x="3" y="34"/>
                        <a:pt x="3" y="20"/>
                        <a:pt x="0" y="3"/>
                      </a:cubicBezTo>
                      <a:lnTo>
                        <a:pt x="67" y="3"/>
                      </a:lnTo>
                      <a:lnTo>
                        <a:pt x="70" y="34"/>
                      </a:lnTo>
                      <a:cubicBezTo>
                        <a:pt x="79" y="23"/>
                        <a:pt x="96" y="0"/>
                        <a:pt x="144" y="0"/>
                      </a:cubicBezTo>
                      <a:cubicBezTo>
                        <a:pt x="197" y="0"/>
                        <a:pt x="214" y="34"/>
                        <a:pt x="217" y="46"/>
                      </a:cubicBezTo>
                      <a:cubicBezTo>
                        <a:pt x="237" y="9"/>
                        <a:pt x="268" y="3"/>
                        <a:pt x="293" y="3"/>
                      </a:cubicBezTo>
                      <a:cubicBezTo>
                        <a:pt x="341" y="3"/>
                        <a:pt x="361" y="31"/>
                        <a:pt x="364" y="40"/>
                      </a:cubicBezTo>
                      <a:cubicBezTo>
                        <a:pt x="375" y="60"/>
                        <a:pt x="375" y="88"/>
                        <a:pt x="375" y="110"/>
                      </a:cubicBezTo>
                      <a:lnTo>
                        <a:pt x="375" y="243"/>
                      </a:lnTo>
                      <a:lnTo>
                        <a:pt x="304" y="243"/>
                      </a:lnTo>
                      <a:lnTo>
                        <a:pt x="304" y="105"/>
                      </a:lnTo>
                      <a:cubicBezTo>
                        <a:pt x="304" y="79"/>
                        <a:pt x="302" y="51"/>
                        <a:pt x="265" y="51"/>
                      </a:cubicBezTo>
                      <a:cubicBezTo>
                        <a:pt x="223" y="51"/>
                        <a:pt x="223" y="91"/>
                        <a:pt x="223" y="125"/>
                      </a:cubicBezTo>
                      <a:lnTo>
                        <a:pt x="223" y="243"/>
                      </a:lnTo>
                      <a:lnTo>
                        <a:pt x="152" y="243"/>
                      </a:lnTo>
                      <a:lnTo>
                        <a:pt x="152" y="105"/>
                      </a:lnTo>
                      <a:cubicBezTo>
                        <a:pt x="152" y="88"/>
                        <a:pt x="152" y="54"/>
                        <a:pt x="113" y="54"/>
                      </a:cubicBezTo>
                      <a:cubicBezTo>
                        <a:pt x="70" y="54"/>
                        <a:pt x="70" y="91"/>
                        <a:pt x="70" y="108"/>
                      </a:cubicBezTo>
                      <a:lnTo>
                        <a:pt x="70" y="246"/>
                      </a:lnTo>
                      <a:lnTo>
                        <a:pt x="0" y="246"/>
                      </a:lnTo>
                      <a:lnTo>
                        <a:pt x="0" y="48"/>
                      </a:lnTo>
                      <a:lnTo>
                        <a:pt x="3" y="48"/>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02" name="Freeform 57">
                  <a:extLst>
                    <a:ext uri="{FF2B5EF4-FFF2-40B4-BE49-F238E27FC236}">
                      <a16:creationId xmlns:a16="http://schemas.microsoft.com/office/drawing/2014/main" id="{5044259E-C543-4755-9AF4-AC2C0644BDD4}"/>
                    </a:ext>
                  </a:extLst>
                </p:cNvPr>
                <p:cNvSpPr>
                  <a:spLocks noChangeArrowheads="1"/>
                </p:cNvSpPr>
                <p:nvPr/>
              </p:nvSpPr>
              <p:spPr bwMode="auto">
                <a:xfrm>
                  <a:off x="1773238" y="2940050"/>
                  <a:ext cx="26987" cy="120650"/>
                </a:xfrm>
                <a:custGeom>
                  <a:avLst/>
                  <a:gdLst>
                    <a:gd name="T0" fmla="*/ 0 w 74"/>
                    <a:gd name="T1" fmla="*/ 0 h 336"/>
                    <a:gd name="T2" fmla="*/ 73 w 74"/>
                    <a:gd name="T3" fmla="*/ 0 h 336"/>
                    <a:gd name="T4" fmla="*/ 73 w 74"/>
                    <a:gd name="T5" fmla="*/ 59 h 336"/>
                    <a:gd name="T6" fmla="*/ 0 w 74"/>
                    <a:gd name="T7" fmla="*/ 59 h 336"/>
                    <a:gd name="T8" fmla="*/ 0 w 74"/>
                    <a:gd name="T9" fmla="*/ 0 h 336"/>
                    <a:gd name="T10" fmla="*/ 3 w 74"/>
                    <a:gd name="T11" fmla="*/ 101 h 336"/>
                    <a:gd name="T12" fmla="*/ 70 w 74"/>
                    <a:gd name="T13" fmla="*/ 101 h 336"/>
                    <a:gd name="T14" fmla="*/ 70 w 74"/>
                    <a:gd name="T15" fmla="*/ 335 h 336"/>
                    <a:gd name="T16" fmla="*/ 3 w 74"/>
                    <a:gd name="T17" fmla="*/ 335 h 336"/>
                    <a:gd name="T18" fmla="*/ 3 w 74"/>
                    <a:gd name="T19" fmla="*/ 101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4" h="336">
                      <a:moveTo>
                        <a:pt x="0" y="0"/>
                      </a:moveTo>
                      <a:lnTo>
                        <a:pt x="73" y="0"/>
                      </a:lnTo>
                      <a:lnTo>
                        <a:pt x="73" y="59"/>
                      </a:lnTo>
                      <a:lnTo>
                        <a:pt x="0" y="59"/>
                      </a:lnTo>
                      <a:lnTo>
                        <a:pt x="0" y="0"/>
                      </a:lnTo>
                      <a:close/>
                      <a:moveTo>
                        <a:pt x="3" y="101"/>
                      </a:moveTo>
                      <a:lnTo>
                        <a:pt x="70" y="101"/>
                      </a:lnTo>
                      <a:lnTo>
                        <a:pt x="70" y="335"/>
                      </a:lnTo>
                      <a:lnTo>
                        <a:pt x="3" y="335"/>
                      </a:lnTo>
                      <a:lnTo>
                        <a:pt x="3" y="101"/>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03" name="Freeform 58">
                  <a:extLst>
                    <a:ext uri="{FF2B5EF4-FFF2-40B4-BE49-F238E27FC236}">
                      <a16:creationId xmlns:a16="http://schemas.microsoft.com/office/drawing/2014/main" id="{9B140FAE-0E7C-4945-8BDF-999737DEDDB6}"/>
                    </a:ext>
                  </a:extLst>
                </p:cNvPr>
                <p:cNvSpPr>
                  <a:spLocks noChangeArrowheads="1"/>
                </p:cNvSpPr>
                <p:nvPr/>
              </p:nvSpPr>
              <p:spPr bwMode="auto">
                <a:xfrm>
                  <a:off x="1822450" y="2974975"/>
                  <a:ext cx="73025" cy="88900"/>
                </a:xfrm>
                <a:custGeom>
                  <a:avLst/>
                  <a:gdLst>
                    <a:gd name="T0" fmla="*/ 65 w 204"/>
                    <a:gd name="T1" fmla="*/ 172 h 249"/>
                    <a:gd name="T2" fmla="*/ 104 w 204"/>
                    <a:gd name="T3" fmla="*/ 203 h 249"/>
                    <a:gd name="T4" fmla="*/ 141 w 204"/>
                    <a:gd name="T5" fmla="*/ 175 h 249"/>
                    <a:gd name="T6" fmla="*/ 107 w 204"/>
                    <a:gd name="T7" fmla="*/ 149 h 249"/>
                    <a:gd name="T8" fmla="*/ 65 w 204"/>
                    <a:gd name="T9" fmla="*/ 138 h 249"/>
                    <a:gd name="T10" fmla="*/ 6 w 204"/>
                    <a:gd name="T11" fmla="*/ 73 h 249"/>
                    <a:gd name="T12" fmla="*/ 107 w 204"/>
                    <a:gd name="T13" fmla="*/ 0 h 249"/>
                    <a:gd name="T14" fmla="*/ 198 w 204"/>
                    <a:gd name="T15" fmla="*/ 70 h 249"/>
                    <a:gd name="T16" fmla="*/ 135 w 204"/>
                    <a:gd name="T17" fmla="*/ 70 h 249"/>
                    <a:gd name="T18" fmla="*/ 102 w 204"/>
                    <a:gd name="T19" fmla="*/ 42 h 249"/>
                    <a:gd name="T20" fmla="*/ 68 w 204"/>
                    <a:gd name="T21" fmla="*/ 64 h 249"/>
                    <a:gd name="T22" fmla="*/ 99 w 204"/>
                    <a:gd name="T23" fmla="*/ 90 h 249"/>
                    <a:gd name="T24" fmla="*/ 141 w 204"/>
                    <a:gd name="T25" fmla="*/ 101 h 249"/>
                    <a:gd name="T26" fmla="*/ 203 w 204"/>
                    <a:gd name="T27" fmla="*/ 166 h 249"/>
                    <a:gd name="T28" fmla="*/ 96 w 204"/>
                    <a:gd name="T29" fmla="*/ 248 h 249"/>
                    <a:gd name="T30" fmla="*/ 17 w 204"/>
                    <a:gd name="T31" fmla="*/ 220 h 249"/>
                    <a:gd name="T32" fmla="*/ 0 w 204"/>
                    <a:gd name="T33" fmla="*/ 175 h 249"/>
                    <a:gd name="T34" fmla="*/ 65 w 204"/>
                    <a:gd name="T35" fmla="*/ 175 h 249"/>
                    <a:gd name="T36" fmla="*/ 65 w 204"/>
                    <a:gd name="T37" fmla="*/ 17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4" h="249">
                      <a:moveTo>
                        <a:pt x="65" y="172"/>
                      </a:moveTo>
                      <a:cubicBezTo>
                        <a:pt x="65" y="186"/>
                        <a:pt x="76" y="203"/>
                        <a:pt x="104" y="203"/>
                      </a:cubicBezTo>
                      <a:cubicBezTo>
                        <a:pt x="130" y="203"/>
                        <a:pt x="141" y="189"/>
                        <a:pt x="141" y="175"/>
                      </a:cubicBezTo>
                      <a:cubicBezTo>
                        <a:pt x="141" y="163"/>
                        <a:pt x="135" y="155"/>
                        <a:pt x="107" y="149"/>
                      </a:cubicBezTo>
                      <a:lnTo>
                        <a:pt x="65" y="138"/>
                      </a:lnTo>
                      <a:cubicBezTo>
                        <a:pt x="45" y="132"/>
                        <a:pt x="6" y="121"/>
                        <a:pt x="6" y="73"/>
                      </a:cubicBezTo>
                      <a:cubicBezTo>
                        <a:pt x="6" y="28"/>
                        <a:pt x="48" y="0"/>
                        <a:pt x="107" y="0"/>
                      </a:cubicBezTo>
                      <a:cubicBezTo>
                        <a:pt x="155" y="0"/>
                        <a:pt x="195" y="22"/>
                        <a:pt x="198" y="70"/>
                      </a:cubicBezTo>
                      <a:lnTo>
                        <a:pt x="135" y="70"/>
                      </a:lnTo>
                      <a:cubicBezTo>
                        <a:pt x="133" y="45"/>
                        <a:pt x="113" y="42"/>
                        <a:pt x="102" y="42"/>
                      </a:cubicBezTo>
                      <a:cubicBezTo>
                        <a:pt x="82" y="42"/>
                        <a:pt x="68" y="50"/>
                        <a:pt x="68" y="64"/>
                      </a:cubicBezTo>
                      <a:cubicBezTo>
                        <a:pt x="68" y="81"/>
                        <a:pt x="79" y="84"/>
                        <a:pt x="99" y="90"/>
                      </a:cubicBezTo>
                      <a:lnTo>
                        <a:pt x="141" y="101"/>
                      </a:lnTo>
                      <a:cubicBezTo>
                        <a:pt x="183" y="112"/>
                        <a:pt x="203" y="135"/>
                        <a:pt x="203" y="166"/>
                      </a:cubicBezTo>
                      <a:cubicBezTo>
                        <a:pt x="203" y="206"/>
                        <a:pt x="169" y="248"/>
                        <a:pt x="96" y="248"/>
                      </a:cubicBezTo>
                      <a:cubicBezTo>
                        <a:pt x="65" y="248"/>
                        <a:pt x="37" y="242"/>
                        <a:pt x="17" y="220"/>
                      </a:cubicBezTo>
                      <a:cubicBezTo>
                        <a:pt x="3" y="203"/>
                        <a:pt x="0" y="186"/>
                        <a:pt x="0" y="175"/>
                      </a:cubicBezTo>
                      <a:lnTo>
                        <a:pt x="65" y="175"/>
                      </a:lnTo>
                      <a:lnTo>
                        <a:pt x="65" y="172"/>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04" name="Freeform 59">
                  <a:extLst>
                    <a:ext uri="{FF2B5EF4-FFF2-40B4-BE49-F238E27FC236}">
                      <a16:creationId xmlns:a16="http://schemas.microsoft.com/office/drawing/2014/main" id="{8146308D-1338-4B44-9551-7FB8B181E612}"/>
                    </a:ext>
                  </a:extLst>
                </p:cNvPr>
                <p:cNvSpPr>
                  <a:spLocks noChangeArrowheads="1"/>
                </p:cNvSpPr>
                <p:nvPr/>
              </p:nvSpPr>
              <p:spPr bwMode="auto">
                <a:xfrm>
                  <a:off x="1916113" y="2974975"/>
                  <a:ext cx="80962" cy="88900"/>
                </a:xfrm>
                <a:custGeom>
                  <a:avLst/>
                  <a:gdLst>
                    <a:gd name="T0" fmla="*/ 115 w 226"/>
                    <a:gd name="T1" fmla="*/ 203 h 249"/>
                    <a:gd name="T2" fmla="*/ 155 w 226"/>
                    <a:gd name="T3" fmla="*/ 169 h 249"/>
                    <a:gd name="T4" fmla="*/ 217 w 226"/>
                    <a:gd name="T5" fmla="*/ 169 h 249"/>
                    <a:gd name="T6" fmla="*/ 194 w 226"/>
                    <a:gd name="T7" fmla="*/ 220 h 249"/>
                    <a:gd name="T8" fmla="*/ 112 w 226"/>
                    <a:gd name="T9" fmla="*/ 248 h 249"/>
                    <a:gd name="T10" fmla="*/ 31 w 226"/>
                    <a:gd name="T11" fmla="*/ 220 h 249"/>
                    <a:gd name="T12" fmla="*/ 0 w 226"/>
                    <a:gd name="T13" fmla="*/ 129 h 249"/>
                    <a:gd name="T14" fmla="*/ 48 w 226"/>
                    <a:gd name="T15" fmla="*/ 19 h 249"/>
                    <a:gd name="T16" fmla="*/ 112 w 226"/>
                    <a:gd name="T17" fmla="*/ 0 h 249"/>
                    <a:gd name="T18" fmla="*/ 208 w 226"/>
                    <a:gd name="T19" fmla="*/ 56 h 249"/>
                    <a:gd name="T20" fmla="*/ 223 w 226"/>
                    <a:gd name="T21" fmla="*/ 141 h 249"/>
                    <a:gd name="T22" fmla="*/ 67 w 226"/>
                    <a:gd name="T23" fmla="*/ 141 h 249"/>
                    <a:gd name="T24" fmla="*/ 115 w 226"/>
                    <a:gd name="T25" fmla="*/ 203 h 249"/>
                    <a:gd name="T26" fmla="*/ 155 w 226"/>
                    <a:gd name="T27" fmla="*/ 96 h 249"/>
                    <a:gd name="T28" fmla="*/ 115 w 226"/>
                    <a:gd name="T29" fmla="*/ 42 h 249"/>
                    <a:gd name="T30" fmla="*/ 70 w 226"/>
                    <a:gd name="T31" fmla="*/ 96 h 249"/>
                    <a:gd name="T32" fmla="*/ 155 w 226"/>
                    <a:gd name="T33" fmla="*/ 96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6" h="249">
                      <a:moveTo>
                        <a:pt x="115" y="203"/>
                      </a:moveTo>
                      <a:cubicBezTo>
                        <a:pt x="132" y="203"/>
                        <a:pt x="149" y="197"/>
                        <a:pt x="155" y="169"/>
                      </a:cubicBezTo>
                      <a:lnTo>
                        <a:pt x="217" y="169"/>
                      </a:lnTo>
                      <a:cubicBezTo>
                        <a:pt x="217" y="180"/>
                        <a:pt x="214" y="200"/>
                        <a:pt x="194" y="220"/>
                      </a:cubicBezTo>
                      <a:cubicBezTo>
                        <a:pt x="177" y="237"/>
                        <a:pt x="146" y="248"/>
                        <a:pt x="112" y="248"/>
                      </a:cubicBezTo>
                      <a:cubicBezTo>
                        <a:pt x="93" y="248"/>
                        <a:pt x="53" y="245"/>
                        <a:pt x="31" y="220"/>
                      </a:cubicBezTo>
                      <a:cubicBezTo>
                        <a:pt x="8" y="197"/>
                        <a:pt x="0" y="166"/>
                        <a:pt x="0" y="129"/>
                      </a:cubicBezTo>
                      <a:cubicBezTo>
                        <a:pt x="0" y="93"/>
                        <a:pt x="8" y="45"/>
                        <a:pt x="48" y="19"/>
                      </a:cubicBezTo>
                      <a:cubicBezTo>
                        <a:pt x="65" y="8"/>
                        <a:pt x="87" y="0"/>
                        <a:pt x="112" y="0"/>
                      </a:cubicBezTo>
                      <a:cubicBezTo>
                        <a:pt x="146" y="0"/>
                        <a:pt x="186" y="14"/>
                        <a:pt x="208" y="56"/>
                      </a:cubicBezTo>
                      <a:cubicBezTo>
                        <a:pt x="225" y="87"/>
                        <a:pt x="223" y="124"/>
                        <a:pt x="223" y="141"/>
                      </a:cubicBezTo>
                      <a:lnTo>
                        <a:pt x="67" y="141"/>
                      </a:lnTo>
                      <a:cubicBezTo>
                        <a:pt x="67" y="155"/>
                        <a:pt x="67" y="203"/>
                        <a:pt x="115" y="203"/>
                      </a:cubicBezTo>
                      <a:close/>
                      <a:moveTo>
                        <a:pt x="155" y="96"/>
                      </a:moveTo>
                      <a:cubicBezTo>
                        <a:pt x="155" y="84"/>
                        <a:pt x="155" y="42"/>
                        <a:pt x="115" y="42"/>
                      </a:cubicBezTo>
                      <a:cubicBezTo>
                        <a:pt x="84" y="42"/>
                        <a:pt x="73" y="67"/>
                        <a:pt x="70" y="96"/>
                      </a:cubicBezTo>
                      <a:lnTo>
                        <a:pt x="155" y="96"/>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05" name="Freeform 60">
                  <a:extLst>
                    <a:ext uri="{FF2B5EF4-FFF2-40B4-BE49-F238E27FC236}">
                      <a16:creationId xmlns:a16="http://schemas.microsoft.com/office/drawing/2014/main" id="{3DCFCD88-0124-4805-9324-47554F7E9AA2}"/>
                    </a:ext>
                  </a:extLst>
                </p:cNvPr>
                <p:cNvSpPr>
                  <a:spLocks noChangeArrowheads="1"/>
                </p:cNvSpPr>
                <p:nvPr/>
              </p:nvSpPr>
              <p:spPr bwMode="auto">
                <a:xfrm>
                  <a:off x="2016125" y="2974975"/>
                  <a:ext cx="73025" cy="88900"/>
                </a:xfrm>
                <a:custGeom>
                  <a:avLst/>
                  <a:gdLst>
                    <a:gd name="T0" fmla="*/ 65 w 204"/>
                    <a:gd name="T1" fmla="*/ 172 h 249"/>
                    <a:gd name="T2" fmla="*/ 105 w 204"/>
                    <a:gd name="T3" fmla="*/ 203 h 249"/>
                    <a:gd name="T4" fmla="*/ 141 w 204"/>
                    <a:gd name="T5" fmla="*/ 175 h 249"/>
                    <a:gd name="T6" fmla="*/ 107 w 204"/>
                    <a:gd name="T7" fmla="*/ 149 h 249"/>
                    <a:gd name="T8" fmla="*/ 65 w 204"/>
                    <a:gd name="T9" fmla="*/ 138 h 249"/>
                    <a:gd name="T10" fmla="*/ 6 w 204"/>
                    <a:gd name="T11" fmla="*/ 73 h 249"/>
                    <a:gd name="T12" fmla="*/ 107 w 204"/>
                    <a:gd name="T13" fmla="*/ 0 h 249"/>
                    <a:gd name="T14" fmla="*/ 198 w 204"/>
                    <a:gd name="T15" fmla="*/ 70 h 249"/>
                    <a:gd name="T16" fmla="*/ 136 w 204"/>
                    <a:gd name="T17" fmla="*/ 70 h 249"/>
                    <a:gd name="T18" fmla="*/ 102 w 204"/>
                    <a:gd name="T19" fmla="*/ 42 h 249"/>
                    <a:gd name="T20" fmla="*/ 68 w 204"/>
                    <a:gd name="T21" fmla="*/ 64 h 249"/>
                    <a:gd name="T22" fmla="*/ 99 w 204"/>
                    <a:gd name="T23" fmla="*/ 90 h 249"/>
                    <a:gd name="T24" fmla="*/ 141 w 204"/>
                    <a:gd name="T25" fmla="*/ 101 h 249"/>
                    <a:gd name="T26" fmla="*/ 203 w 204"/>
                    <a:gd name="T27" fmla="*/ 166 h 249"/>
                    <a:gd name="T28" fmla="*/ 96 w 204"/>
                    <a:gd name="T29" fmla="*/ 248 h 249"/>
                    <a:gd name="T30" fmla="*/ 17 w 204"/>
                    <a:gd name="T31" fmla="*/ 220 h 249"/>
                    <a:gd name="T32" fmla="*/ 0 w 204"/>
                    <a:gd name="T33" fmla="*/ 175 h 249"/>
                    <a:gd name="T34" fmla="*/ 65 w 204"/>
                    <a:gd name="T35" fmla="*/ 175 h 249"/>
                    <a:gd name="T36" fmla="*/ 65 w 204"/>
                    <a:gd name="T37" fmla="*/ 17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4" h="249">
                      <a:moveTo>
                        <a:pt x="65" y="172"/>
                      </a:moveTo>
                      <a:cubicBezTo>
                        <a:pt x="65" y="186"/>
                        <a:pt x="76" y="203"/>
                        <a:pt x="105" y="203"/>
                      </a:cubicBezTo>
                      <a:cubicBezTo>
                        <a:pt x="130" y="203"/>
                        <a:pt x="141" y="189"/>
                        <a:pt x="141" y="175"/>
                      </a:cubicBezTo>
                      <a:cubicBezTo>
                        <a:pt x="141" y="163"/>
                        <a:pt x="136" y="155"/>
                        <a:pt x="107" y="149"/>
                      </a:cubicBezTo>
                      <a:lnTo>
                        <a:pt x="65" y="138"/>
                      </a:lnTo>
                      <a:cubicBezTo>
                        <a:pt x="45" y="132"/>
                        <a:pt x="6" y="121"/>
                        <a:pt x="6" y="73"/>
                      </a:cubicBezTo>
                      <a:cubicBezTo>
                        <a:pt x="6" y="28"/>
                        <a:pt x="48" y="0"/>
                        <a:pt x="107" y="0"/>
                      </a:cubicBezTo>
                      <a:cubicBezTo>
                        <a:pt x="155" y="0"/>
                        <a:pt x="195" y="22"/>
                        <a:pt x="198" y="70"/>
                      </a:cubicBezTo>
                      <a:lnTo>
                        <a:pt x="136" y="70"/>
                      </a:lnTo>
                      <a:cubicBezTo>
                        <a:pt x="133" y="45"/>
                        <a:pt x="113" y="42"/>
                        <a:pt x="102" y="42"/>
                      </a:cubicBezTo>
                      <a:cubicBezTo>
                        <a:pt x="82" y="42"/>
                        <a:pt x="68" y="50"/>
                        <a:pt x="68" y="64"/>
                      </a:cubicBezTo>
                      <a:cubicBezTo>
                        <a:pt x="68" y="81"/>
                        <a:pt x="79" y="84"/>
                        <a:pt x="99" y="90"/>
                      </a:cubicBezTo>
                      <a:lnTo>
                        <a:pt x="141" y="101"/>
                      </a:lnTo>
                      <a:cubicBezTo>
                        <a:pt x="184" y="112"/>
                        <a:pt x="203" y="135"/>
                        <a:pt x="203" y="166"/>
                      </a:cubicBezTo>
                      <a:cubicBezTo>
                        <a:pt x="203" y="206"/>
                        <a:pt x="169" y="248"/>
                        <a:pt x="96" y="248"/>
                      </a:cubicBezTo>
                      <a:cubicBezTo>
                        <a:pt x="65" y="248"/>
                        <a:pt x="37" y="242"/>
                        <a:pt x="17" y="220"/>
                      </a:cubicBezTo>
                      <a:cubicBezTo>
                        <a:pt x="3" y="203"/>
                        <a:pt x="0" y="186"/>
                        <a:pt x="0" y="175"/>
                      </a:cubicBezTo>
                      <a:lnTo>
                        <a:pt x="65" y="175"/>
                      </a:lnTo>
                      <a:lnTo>
                        <a:pt x="65" y="172"/>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grpSp>
            <p:nvGrpSpPr>
              <p:cNvPr id="788" name="Group 787">
                <a:extLst>
                  <a:ext uri="{FF2B5EF4-FFF2-40B4-BE49-F238E27FC236}">
                    <a16:creationId xmlns:a16="http://schemas.microsoft.com/office/drawing/2014/main" id="{F7A92AAE-41E6-47E8-A8F8-87A419877769}"/>
                  </a:ext>
                </a:extLst>
              </p:cNvPr>
              <p:cNvGrpSpPr/>
              <p:nvPr/>
            </p:nvGrpSpPr>
            <p:grpSpPr>
              <a:xfrm>
                <a:off x="5573395" y="3237193"/>
                <a:ext cx="922337" cy="153988"/>
                <a:chOff x="1277938" y="3140075"/>
                <a:chExt cx="922337" cy="153988"/>
              </a:xfrm>
              <a:solidFill>
                <a:srgbClr val="5F5F5F"/>
              </a:solidFill>
            </p:grpSpPr>
            <p:sp>
              <p:nvSpPr>
                <p:cNvPr id="789" name="Freeform 61">
                  <a:extLst>
                    <a:ext uri="{FF2B5EF4-FFF2-40B4-BE49-F238E27FC236}">
                      <a16:creationId xmlns:a16="http://schemas.microsoft.com/office/drawing/2014/main" id="{8ECB3B26-CBD7-4C08-B568-128F118A2E0B}"/>
                    </a:ext>
                  </a:extLst>
                </p:cNvPr>
                <p:cNvSpPr>
                  <a:spLocks noChangeArrowheads="1"/>
                </p:cNvSpPr>
                <p:nvPr/>
              </p:nvSpPr>
              <p:spPr bwMode="auto">
                <a:xfrm>
                  <a:off x="1277938" y="3140075"/>
                  <a:ext cx="82550" cy="120650"/>
                </a:xfrm>
                <a:custGeom>
                  <a:avLst/>
                  <a:gdLst>
                    <a:gd name="T0" fmla="*/ 223 w 230"/>
                    <a:gd name="T1" fmla="*/ 0 h 334"/>
                    <a:gd name="T2" fmla="*/ 223 w 230"/>
                    <a:gd name="T3" fmla="*/ 53 h 334"/>
                    <a:gd name="T4" fmla="*/ 71 w 230"/>
                    <a:gd name="T5" fmla="*/ 53 h 334"/>
                    <a:gd name="T6" fmla="*/ 71 w 230"/>
                    <a:gd name="T7" fmla="*/ 132 h 334"/>
                    <a:gd name="T8" fmla="*/ 215 w 230"/>
                    <a:gd name="T9" fmla="*/ 132 h 334"/>
                    <a:gd name="T10" fmla="*/ 215 w 230"/>
                    <a:gd name="T11" fmla="*/ 186 h 334"/>
                    <a:gd name="T12" fmla="*/ 71 w 230"/>
                    <a:gd name="T13" fmla="*/ 186 h 334"/>
                    <a:gd name="T14" fmla="*/ 71 w 230"/>
                    <a:gd name="T15" fmla="*/ 276 h 334"/>
                    <a:gd name="T16" fmla="*/ 229 w 230"/>
                    <a:gd name="T17" fmla="*/ 276 h 334"/>
                    <a:gd name="T18" fmla="*/ 229 w 230"/>
                    <a:gd name="T19" fmla="*/ 333 h 334"/>
                    <a:gd name="T20" fmla="*/ 0 w 230"/>
                    <a:gd name="T21" fmla="*/ 333 h 334"/>
                    <a:gd name="T22" fmla="*/ 0 w 230"/>
                    <a:gd name="T23" fmla="*/ 0 h 334"/>
                    <a:gd name="T24" fmla="*/ 223 w 230"/>
                    <a:gd name="T25" fmla="*/ 0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0" h="334">
                      <a:moveTo>
                        <a:pt x="223" y="0"/>
                      </a:moveTo>
                      <a:lnTo>
                        <a:pt x="223" y="53"/>
                      </a:lnTo>
                      <a:lnTo>
                        <a:pt x="71" y="53"/>
                      </a:lnTo>
                      <a:lnTo>
                        <a:pt x="71" y="132"/>
                      </a:lnTo>
                      <a:lnTo>
                        <a:pt x="215" y="132"/>
                      </a:lnTo>
                      <a:lnTo>
                        <a:pt x="215" y="186"/>
                      </a:lnTo>
                      <a:lnTo>
                        <a:pt x="71" y="186"/>
                      </a:lnTo>
                      <a:lnTo>
                        <a:pt x="71" y="276"/>
                      </a:lnTo>
                      <a:lnTo>
                        <a:pt x="229" y="276"/>
                      </a:lnTo>
                      <a:lnTo>
                        <a:pt x="229" y="333"/>
                      </a:lnTo>
                      <a:lnTo>
                        <a:pt x="0" y="333"/>
                      </a:lnTo>
                      <a:lnTo>
                        <a:pt x="0" y="0"/>
                      </a:lnTo>
                      <a:lnTo>
                        <a:pt x="223"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90" name="Freeform 62">
                  <a:extLst>
                    <a:ext uri="{FF2B5EF4-FFF2-40B4-BE49-F238E27FC236}">
                      <a16:creationId xmlns:a16="http://schemas.microsoft.com/office/drawing/2014/main" id="{17D34037-86D3-4BBC-9DD2-B237B78B01E9}"/>
                    </a:ext>
                  </a:extLst>
                </p:cNvPr>
                <p:cNvSpPr>
                  <a:spLocks noChangeArrowheads="1"/>
                </p:cNvSpPr>
                <p:nvPr/>
              </p:nvSpPr>
              <p:spPr bwMode="auto">
                <a:xfrm>
                  <a:off x="1381125" y="3175000"/>
                  <a:ext cx="87313" cy="119063"/>
                </a:xfrm>
                <a:custGeom>
                  <a:avLst/>
                  <a:gdLst>
                    <a:gd name="T0" fmla="*/ 240 w 241"/>
                    <a:gd name="T1" fmla="*/ 48 h 329"/>
                    <a:gd name="T2" fmla="*/ 240 w 241"/>
                    <a:gd name="T3" fmla="*/ 328 h 329"/>
                    <a:gd name="T4" fmla="*/ 170 w 241"/>
                    <a:gd name="T5" fmla="*/ 328 h 329"/>
                    <a:gd name="T6" fmla="*/ 170 w 241"/>
                    <a:gd name="T7" fmla="*/ 212 h 329"/>
                    <a:gd name="T8" fmla="*/ 105 w 241"/>
                    <a:gd name="T9" fmla="*/ 243 h 329"/>
                    <a:gd name="T10" fmla="*/ 0 w 241"/>
                    <a:gd name="T11" fmla="*/ 119 h 329"/>
                    <a:gd name="T12" fmla="*/ 99 w 241"/>
                    <a:gd name="T13" fmla="*/ 0 h 329"/>
                    <a:gd name="T14" fmla="*/ 170 w 241"/>
                    <a:gd name="T15" fmla="*/ 40 h 329"/>
                    <a:gd name="T16" fmla="*/ 173 w 241"/>
                    <a:gd name="T17" fmla="*/ 6 h 329"/>
                    <a:gd name="T18" fmla="*/ 240 w 241"/>
                    <a:gd name="T19" fmla="*/ 6 h 329"/>
                    <a:gd name="T20" fmla="*/ 240 w 241"/>
                    <a:gd name="T21" fmla="*/ 48 h 329"/>
                    <a:gd name="T22" fmla="*/ 85 w 241"/>
                    <a:gd name="T23" fmla="*/ 178 h 329"/>
                    <a:gd name="T24" fmla="*/ 122 w 241"/>
                    <a:gd name="T25" fmla="*/ 195 h 329"/>
                    <a:gd name="T26" fmla="*/ 173 w 241"/>
                    <a:gd name="T27" fmla="*/ 122 h 329"/>
                    <a:gd name="T28" fmla="*/ 119 w 241"/>
                    <a:gd name="T29" fmla="*/ 45 h 329"/>
                    <a:gd name="T30" fmla="*/ 71 w 241"/>
                    <a:gd name="T31" fmla="*/ 122 h 329"/>
                    <a:gd name="T32" fmla="*/ 85 w 241"/>
                    <a:gd name="T33" fmla="*/ 178 h 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1" h="329">
                      <a:moveTo>
                        <a:pt x="240" y="48"/>
                      </a:moveTo>
                      <a:lnTo>
                        <a:pt x="240" y="328"/>
                      </a:lnTo>
                      <a:lnTo>
                        <a:pt x="170" y="328"/>
                      </a:lnTo>
                      <a:lnTo>
                        <a:pt x="170" y="212"/>
                      </a:lnTo>
                      <a:cubicBezTo>
                        <a:pt x="164" y="220"/>
                        <a:pt x="144" y="243"/>
                        <a:pt x="105" y="243"/>
                      </a:cubicBezTo>
                      <a:cubicBezTo>
                        <a:pt x="57" y="243"/>
                        <a:pt x="0" y="209"/>
                        <a:pt x="0" y="119"/>
                      </a:cubicBezTo>
                      <a:cubicBezTo>
                        <a:pt x="0" y="29"/>
                        <a:pt x="54" y="0"/>
                        <a:pt x="99" y="0"/>
                      </a:cubicBezTo>
                      <a:cubicBezTo>
                        <a:pt x="147" y="0"/>
                        <a:pt x="164" y="29"/>
                        <a:pt x="170" y="40"/>
                      </a:cubicBezTo>
                      <a:lnTo>
                        <a:pt x="173" y="6"/>
                      </a:lnTo>
                      <a:lnTo>
                        <a:pt x="240" y="6"/>
                      </a:lnTo>
                      <a:lnTo>
                        <a:pt x="240" y="48"/>
                      </a:lnTo>
                      <a:close/>
                      <a:moveTo>
                        <a:pt x="85" y="178"/>
                      </a:moveTo>
                      <a:cubicBezTo>
                        <a:pt x="96" y="192"/>
                        <a:pt x="110" y="195"/>
                        <a:pt x="122" y="195"/>
                      </a:cubicBezTo>
                      <a:cubicBezTo>
                        <a:pt x="167" y="195"/>
                        <a:pt x="173" y="147"/>
                        <a:pt x="173" y="122"/>
                      </a:cubicBezTo>
                      <a:cubicBezTo>
                        <a:pt x="173" y="96"/>
                        <a:pt x="167" y="45"/>
                        <a:pt x="119" y="45"/>
                      </a:cubicBezTo>
                      <a:cubicBezTo>
                        <a:pt x="79" y="45"/>
                        <a:pt x="71" y="85"/>
                        <a:pt x="71" y="122"/>
                      </a:cubicBezTo>
                      <a:cubicBezTo>
                        <a:pt x="71" y="136"/>
                        <a:pt x="71" y="161"/>
                        <a:pt x="85" y="178"/>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91" name="Freeform 63">
                  <a:extLst>
                    <a:ext uri="{FF2B5EF4-FFF2-40B4-BE49-F238E27FC236}">
                      <a16:creationId xmlns:a16="http://schemas.microsoft.com/office/drawing/2014/main" id="{98B522BD-42D1-4C6A-9F90-BBC75C3A15EC}"/>
                    </a:ext>
                  </a:extLst>
                </p:cNvPr>
                <p:cNvSpPr>
                  <a:spLocks noChangeArrowheads="1"/>
                </p:cNvSpPr>
                <p:nvPr/>
              </p:nvSpPr>
              <p:spPr bwMode="auto">
                <a:xfrm>
                  <a:off x="1495425" y="3175000"/>
                  <a:ext cx="80963" cy="87313"/>
                </a:xfrm>
                <a:custGeom>
                  <a:avLst/>
                  <a:gdLst>
                    <a:gd name="T0" fmla="*/ 71 w 227"/>
                    <a:gd name="T1" fmla="*/ 3 h 241"/>
                    <a:gd name="T2" fmla="*/ 71 w 227"/>
                    <a:gd name="T3" fmla="*/ 141 h 241"/>
                    <a:gd name="T4" fmla="*/ 108 w 227"/>
                    <a:gd name="T5" fmla="*/ 192 h 241"/>
                    <a:gd name="T6" fmla="*/ 153 w 227"/>
                    <a:gd name="T7" fmla="*/ 119 h 241"/>
                    <a:gd name="T8" fmla="*/ 153 w 227"/>
                    <a:gd name="T9" fmla="*/ 0 h 241"/>
                    <a:gd name="T10" fmla="*/ 223 w 227"/>
                    <a:gd name="T11" fmla="*/ 0 h 241"/>
                    <a:gd name="T12" fmla="*/ 223 w 227"/>
                    <a:gd name="T13" fmla="*/ 156 h 241"/>
                    <a:gd name="T14" fmla="*/ 223 w 227"/>
                    <a:gd name="T15" fmla="*/ 218 h 241"/>
                    <a:gd name="T16" fmla="*/ 226 w 227"/>
                    <a:gd name="T17" fmla="*/ 235 h 241"/>
                    <a:gd name="T18" fmla="*/ 158 w 227"/>
                    <a:gd name="T19" fmla="*/ 235 h 241"/>
                    <a:gd name="T20" fmla="*/ 156 w 227"/>
                    <a:gd name="T21" fmla="*/ 203 h 241"/>
                    <a:gd name="T22" fmla="*/ 85 w 227"/>
                    <a:gd name="T23" fmla="*/ 240 h 241"/>
                    <a:gd name="T24" fmla="*/ 15 w 227"/>
                    <a:gd name="T25" fmla="*/ 209 h 241"/>
                    <a:gd name="T26" fmla="*/ 0 w 227"/>
                    <a:gd name="T27" fmla="*/ 147 h 241"/>
                    <a:gd name="T28" fmla="*/ 0 w 227"/>
                    <a:gd name="T29" fmla="*/ 0 h 241"/>
                    <a:gd name="T30" fmla="*/ 71 w 227"/>
                    <a:gd name="T31" fmla="*/ 0 h 241"/>
                    <a:gd name="T32" fmla="*/ 71 w 227"/>
                    <a:gd name="T33" fmla="*/ 3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7" h="241">
                      <a:moveTo>
                        <a:pt x="71" y="3"/>
                      </a:moveTo>
                      <a:lnTo>
                        <a:pt x="71" y="141"/>
                      </a:lnTo>
                      <a:cubicBezTo>
                        <a:pt x="71" y="161"/>
                        <a:pt x="71" y="192"/>
                        <a:pt x="108" y="192"/>
                      </a:cubicBezTo>
                      <a:cubicBezTo>
                        <a:pt x="153" y="192"/>
                        <a:pt x="153" y="158"/>
                        <a:pt x="153" y="119"/>
                      </a:cubicBezTo>
                      <a:lnTo>
                        <a:pt x="153" y="0"/>
                      </a:lnTo>
                      <a:lnTo>
                        <a:pt x="223" y="0"/>
                      </a:lnTo>
                      <a:lnTo>
                        <a:pt x="223" y="156"/>
                      </a:lnTo>
                      <a:cubicBezTo>
                        <a:pt x="223" y="206"/>
                        <a:pt x="223" y="212"/>
                        <a:pt x="223" y="218"/>
                      </a:cubicBezTo>
                      <a:cubicBezTo>
                        <a:pt x="223" y="223"/>
                        <a:pt x="223" y="229"/>
                        <a:pt x="226" y="235"/>
                      </a:cubicBezTo>
                      <a:lnTo>
                        <a:pt x="158" y="235"/>
                      </a:lnTo>
                      <a:lnTo>
                        <a:pt x="156" y="203"/>
                      </a:lnTo>
                      <a:cubicBezTo>
                        <a:pt x="150" y="215"/>
                        <a:pt x="130" y="240"/>
                        <a:pt x="85" y="240"/>
                      </a:cubicBezTo>
                      <a:cubicBezTo>
                        <a:pt x="54" y="240"/>
                        <a:pt x="29" y="226"/>
                        <a:pt x="15" y="209"/>
                      </a:cubicBezTo>
                      <a:cubicBezTo>
                        <a:pt x="0" y="189"/>
                        <a:pt x="0" y="158"/>
                        <a:pt x="0" y="147"/>
                      </a:cubicBezTo>
                      <a:lnTo>
                        <a:pt x="0" y="0"/>
                      </a:lnTo>
                      <a:lnTo>
                        <a:pt x="71" y="0"/>
                      </a:lnTo>
                      <a:lnTo>
                        <a:pt x="71" y="3"/>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92" name="Freeform 64">
                  <a:extLst>
                    <a:ext uri="{FF2B5EF4-FFF2-40B4-BE49-F238E27FC236}">
                      <a16:creationId xmlns:a16="http://schemas.microsoft.com/office/drawing/2014/main" id="{59ED867E-486C-4093-ADDD-6357BB755865}"/>
                    </a:ext>
                  </a:extLst>
                </p:cNvPr>
                <p:cNvSpPr>
                  <a:spLocks noChangeArrowheads="1"/>
                </p:cNvSpPr>
                <p:nvPr/>
              </p:nvSpPr>
              <p:spPr bwMode="auto">
                <a:xfrm>
                  <a:off x="1604963" y="3140075"/>
                  <a:ext cx="26987" cy="120650"/>
                </a:xfrm>
                <a:custGeom>
                  <a:avLst/>
                  <a:gdLst>
                    <a:gd name="T0" fmla="*/ 0 w 74"/>
                    <a:gd name="T1" fmla="*/ 0 h 336"/>
                    <a:gd name="T2" fmla="*/ 73 w 74"/>
                    <a:gd name="T3" fmla="*/ 0 h 336"/>
                    <a:gd name="T4" fmla="*/ 73 w 74"/>
                    <a:gd name="T5" fmla="*/ 59 h 336"/>
                    <a:gd name="T6" fmla="*/ 0 w 74"/>
                    <a:gd name="T7" fmla="*/ 59 h 336"/>
                    <a:gd name="T8" fmla="*/ 0 w 74"/>
                    <a:gd name="T9" fmla="*/ 0 h 336"/>
                    <a:gd name="T10" fmla="*/ 3 w 74"/>
                    <a:gd name="T11" fmla="*/ 101 h 336"/>
                    <a:gd name="T12" fmla="*/ 71 w 74"/>
                    <a:gd name="T13" fmla="*/ 101 h 336"/>
                    <a:gd name="T14" fmla="*/ 71 w 74"/>
                    <a:gd name="T15" fmla="*/ 335 h 336"/>
                    <a:gd name="T16" fmla="*/ 3 w 74"/>
                    <a:gd name="T17" fmla="*/ 335 h 336"/>
                    <a:gd name="T18" fmla="*/ 3 w 74"/>
                    <a:gd name="T19" fmla="*/ 101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4" h="336">
                      <a:moveTo>
                        <a:pt x="0" y="0"/>
                      </a:moveTo>
                      <a:lnTo>
                        <a:pt x="73" y="0"/>
                      </a:lnTo>
                      <a:lnTo>
                        <a:pt x="73" y="59"/>
                      </a:lnTo>
                      <a:lnTo>
                        <a:pt x="0" y="59"/>
                      </a:lnTo>
                      <a:lnTo>
                        <a:pt x="0" y="0"/>
                      </a:lnTo>
                      <a:close/>
                      <a:moveTo>
                        <a:pt x="3" y="101"/>
                      </a:moveTo>
                      <a:lnTo>
                        <a:pt x="71" y="101"/>
                      </a:lnTo>
                      <a:lnTo>
                        <a:pt x="71" y="335"/>
                      </a:lnTo>
                      <a:lnTo>
                        <a:pt x="3" y="335"/>
                      </a:lnTo>
                      <a:lnTo>
                        <a:pt x="3" y="101"/>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93" name="Freeform 65">
                  <a:extLst>
                    <a:ext uri="{FF2B5EF4-FFF2-40B4-BE49-F238E27FC236}">
                      <a16:creationId xmlns:a16="http://schemas.microsoft.com/office/drawing/2014/main" id="{D38268C6-33F6-435F-9C53-14808C392900}"/>
                    </a:ext>
                  </a:extLst>
                </p:cNvPr>
                <p:cNvSpPr>
                  <a:spLocks noChangeArrowheads="1"/>
                </p:cNvSpPr>
                <p:nvPr/>
              </p:nvSpPr>
              <p:spPr bwMode="auto">
                <a:xfrm>
                  <a:off x="1660525" y="3175000"/>
                  <a:ext cx="85725" cy="117475"/>
                </a:xfrm>
                <a:custGeom>
                  <a:avLst/>
                  <a:gdLst>
                    <a:gd name="T0" fmla="*/ 65 w 238"/>
                    <a:gd name="T1" fmla="*/ 3 h 326"/>
                    <a:gd name="T2" fmla="*/ 68 w 238"/>
                    <a:gd name="T3" fmla="*/ 37 h 326"/>
                    <a:gd name="T4" fmla="*/ 139 w 238"/>
                    <a:gd name="T5" fmla="*/ 0 h 326"/>
                    <a:gd name="T6" fmla="*/ 237 w 238"/>
                    <a:gd name="T7" fmla="*/ 116 h 326"/>
                    <a:gd name="T8" fmla="*/ 136 w 238"/>
                    <a:gd name="T9" fmla="*/ 240 h 326"/>
                    <a:gd name="T10" fmla="*/ 71 w 238"/>
                    <a:gd name="T11" fmla="*/ 209 h 326"/>
                    <a:gd name="T12" fmla="*/ 71 w 238"/>
                    <a:gd name="T13" fmla="*/ 325 h 326"/>
                    <a:gd name="T14" fmla="*/ 0 w 238"/>
                    <a:gd name="T15" fmla="*/ 325 h 326"/>
                    <a:gd name="T16" fmla="*/ 0 w 238"/>
                    <a:gd name="T17" fmla="*/ 0 h 326"/>
                    <a:gd name="T18" fmla="*/ 65 w 238"/>
                    <a:gd name="T19" fmla="*/ 0 h 326"/>
                    <a:gd name="T20" fmla="*/ 65 w 238"/>
                    <a:gd name="T21" fmla="*/ 3 h 326"/>
                    <a:gd name="T22" fmla="*/ 167 w 238"/>
                    <a:gd name="T23" fmla="*/ 119 h 326"/>
                    <a:gd name="T24" fmla="*/ 119 w 238"/>
                    <a:gd name="T25" fmla="*/ 43 h 326"/>
                    <a:gd name="T26" fmla="*/ 65 w 238"/>
                    <a:gd name="T27" fmla="*/ 122 h 326"/>
                    <a:gd name="T28" fmla="*/ 116 w 238"/>
                    <a:gd name="T29" fmla="*/ 195 h 326"/>
                    <a:gd name="T30" fmla="*/ 167 w 238"/>
                    <a:gd name="T31" fmla="*/ 119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38" h="326">
                      <a:moveTo>
                        <a:pt x="65" y="3"/>
                      </a:moveTo>
                      <a:lnTo>
                        <a:pt x="68" y="37"/>
                      </a:lnTo>
                      <a:cubicBezTo>
                        <a:pt x="91" y="0"/>
                        <a:pt x="127" y="0"/>
                        <a:pt x="139" y="0"/>
                      </a:cubicBezTo>
                      <a:cubicBezTo>
                        <a:pt x="201" y="0"/>
                        <a:pt x="237" y="45"/>
                        <a:pt x="237" y="116"/>
                      </a:cubicBezTo>
                      <a:cubicBezTo>
                        <a:pt x="237" y="184"/>
                        <a:pt x="204" y="240"/>
                        <a:pt x="136" y="240"/>
                      </a:cubicBezTo>
                      <a:cubicBezTo>
                        <a:pt x="94" y="240"/>
                        <a:pt x="77" y="218"/>
                        <a:pt x="71" y="209"/>
                      </a:cubicBezTo>
                      <a:lnTo>
                        <a:pt x="71" y="325"/>
                      </a:lnTo>
                      <a:lnTo>
                        <a:pt x="0" y="325"/>
                      </a:lnTo>
                      <a:lnTo>
                        <a:pt x="0" y="0"/>
                      </a:lnTo>
                      <a:lnTo>
                        <a:pt x="65" y="0"/>
                      </a:lnTo>
                      <a:lnTo>
                        <a:pt x="65" y="3"/>
                      </a:lnTo>
                      <a:close/>
                      <a:moveTo>
                        <a:pt x="167" y="119"/>
                      </a:moveTo>
                      <a:cubicBezTo>
                        <a:pt x="167" y="91"/>
                        <a:pt x="161" y="43"/>
                        <a:pt x="119" y="43"/>
                      </a:cubicBezTo>
                      <a:cubicBezTo>
                        <a:pt x="96" y="43"/>
                        <a:pt x="65" y="60"/>
                        <a:pt x="65" y="122"/>
                      </a:cubicBezTo>
                      <a:cubicBezTo>
                        <a:pt x="65" y="136"/>
                        <a:pt x="65" y="195"/>
                        <a:pt x="116" y="195"/>
                      </a:cubicBezTo>
                      <a:cubicBezTo>
                        <a:pt x="150" y="195"/>
                        <a:pt x="167" y="164"/>
                        <a:pt x="167" y="119"/>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94" name="Freeform 66">
                  <a:extLst>
                    <a:ext uri="{FF2B5EF4-FFF2-40B4-BE49-F238E27FC236}">
                      <a16:creationId xmlns:a16="http://schemas.microsoft.com/office/drawing/2014/main" id="{D342A0D1-89CE-48CA-93AA-4485CEA441AD}"/>
                    </a:ext>
                  </a:extLst>
                </p:cNvPr>
                <p:cNvSpPr>
                  <a:spLocks noChangeArrowheads="1"/>
                </p:cNvSpPr>
                <p:nvPr/>
              </p:nvSpPr>
              <p:spPr bwMode="auto">
                <a:xfrm>
                  <a:off x="1771650" y="3173413"/>
                  <a:ext cx="134938" cy="88900"/>
                </a:xfrm>
                <a:custGeom>
                  <a:avLst/>
                  <a:gdLst>
                    <a:gd name="T0" fmla="*/ 3 w 376"/>
                    <a:gd name="T1" fmla="*/ 51 h 247"/>
                    <a:gd name="T2" fmla="*/ 0 w 376"/>
                    <a:gd name="T3" fmla="*/ 6 h 247"/>
                    <a:gd name="T4" fmla="*/ 68 w 376"/>
                    <a:gd name="T5" fmla="*/ 6 h 247"/>
                    <a:gd name="T6" fmla="*/ 71 w 376"/>
                    <a:gd name="T7" fmla="*/ 37 h 247"/>
                    <a:gd name="T8" fmla="*/ 144 w 376"/>
                    <a:gd name="T9" fmla="*/ 0 h 247"/>
                    <a:gd name="T10" fmla="*/ 217 w 376"/>
                    <a:gd name="T11" fmla="*/ 46 h 247"/>
                    <a:gd name="T12" fmla="*/ 294 w 376"/>
                    <a:gd name="T13" fmla="*/ 3 h 247"/>
                    <a:gd name="T14" fmla="*/ 364 w 376"/>
                    <a:gd name="T15" fmla="*/ 40 h 247"/>
                    <a:gd name="T16" fmla="*/ 375 w 376"/>
                    <a:gd name="T17" fmla="*/ 111 h 247"/>
                    <a:gd name="T18" fmla="*/ 375 w 376"/>
                    <a:gd name="T19" fmla="*/ 243 h 247"/>
                    <a:gd name="T20" fmla="*/ 305 w 376"/>
                    <a:gd name="T21" fmla="*/ 243 h 247"/>
                    <a:gd name="T22" fmla="*/ 305 w 376"/>
                    <a:gd name="T23" fmla="*/ 105 h 247"/>
                    <a:gd name="T24" fmla="*/ 265 w 376"/>
                    <a:gd name="T25" fmla="*/ 51 h 247"/>
                    <a:gd name="T26" fmla="*/ 223 w 376"/>
                    <a:gd name="T27" fmla="*/ 125 h 247"/>
                    <a:gd name="T28" fmla="*/ 223 w 376"/>
                    <a:gd name="T29" fmla="*/ 243 h 247"/>
                    <a:gd name="T30" fmla="*/ 152 w 376"/>
                    <a:gd name="T31" fmla="*/ 243 h 247"/>
                    <a:gd name="T32" fmla="*/ 152 w 376"/>
                    <a:gd name="T33" fmla="*/ 105 h 247"/>
                    <a:gd name="T34" fmla="*/ 113 w 376"/>
                    <a:gd name="T35" fmla="*/ 54 h 247"/>
                    <a:gd name="T36" fmla="*/ 71 w 376"/>
                    <a:gd name="T37" fmla="*/ 108 h 247"/>
                    <a:gd name="T38" fmla="*/ 71 w 376"/>
                    <a:gd name="T39" fmla="*/ 246 h 247"/>
                    <a:gd name="T40" fmla="*/ 3 w 376"/>
                    <a:gd name="T41" fmla="*/ 246 h 247"/>
                    <a:gd name="T42" fmla="*/ 3 w 376"/>
                    <a:gd name="T43" fmla="*/ 51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76" h="247">
                      <a:moveTo>
                        <a:pt x="3" y="51"/>
                      </a:moveTo>
                      <a:cubicBezTo>
                        <a:pt x="3" y="37"/>
                        <a:pt x="3" y="23"/>
                        <a:pt x="0" y="6"/>
                      </a:cubicBezTo>
                      <a:lnTo>
                        <a:pt x="68" y="6"/>
                      </a:lnTo>
                      <a:lnTo>
                        <a:pt x="71" y="37"/>
                      </a:lnTo>
                      <a:cubicBezTo>
                        <a:pt x="79" y="26"/>
                        <a:pt x="96" y="0"/>
                        <a:pt x="144" y="0"/>
                      </a:cubicBezTo>
                      <a:cubicBezTo>
                        <a:pt x="198" y="0"/>
                        <a:pt x="215" y="34"/>
                        <a:pt x="217" y="46"/>
                      </a:cubicBezTo>
                      <a:cubicBezTo>
                        <a:pt x="237" y="9"/>
                        <a:pt x="268" y="3"/>
                        <a:pt x="294" y="3"/>
                      </a:cubicBezTo>
                      <a:cubicBezTo>
                        <a:pt x="342" y="3"/>
                        <a:pt x="361" y="32"/>
                        <a:pt x="364" y="40"/>
                      </a:cubicBezTo>
                      <a:cubicBezTo>
                        <a:pt x="375" y="60"/>
                        <a:pt x="375" y="88"/>
                        <a:pt x="375" y="111"/>
                      </a:cubicBezTo>
                      <a:lnTo>
                        <a:pt x="375" y="243"/>
                      </a:lnTo>
                      <a:lnTo>
                        <a:pt x="305" y="243"/>
                      </a:lnTo>
                      <a:lnTo>
                        <a:pt x="305" y="105"/>
                      </a:lnTo>
                      <a:cubicBezTo>
                        <a:pt x="305" y="80"/>
                        <a:pt x="302" y="51"/>
                        <a:pt x="265" y="51"/>
                      </a:cubicBezTo>
                      <a:cubicBezTo>
                        <a:pt x="223" y="51"/>
                        <a:pt x="223" y="91"/>
                        <a:pt x="223" y="125"/>
                      </a:cubicBezTo>
                      <a:lnTo>
                        <a:pt x="223" y="243"/>
                      </a:lnTo>
                      <a:lnTo>
                        <a:pt x="152" y="243"/>
                      </a:lnTo>
                      <a:lnTo>
                        <a:pt x="152" y="105"/>
                      </a:lnTo>
                      <a:cubicBezTo>
                        <a:pt x="152" y="88"/>
                        <a:pt x="152" y="54"/>
                        <a:pt x="113" y="54"/>
                      </a:cubicBezTo>
                      <a:cubicBezTo>
                        <a:pt x="71" y="54"/>
                        <a:pt x="71" y="91"/>
                        <a:pt x="71" y="108"/>
                      </a:cubicBezTo>
                      <a:lnTo>
                        <a:pt x="71" y="246"/>
                      </a:lnTo>
                      <a:lnTo>
                        <a:pt x="3" y="246"/>
                      </a:lnTo>
                      <a:lnTo>
                        <a:pt x="3" y="51"/>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95" name="Freeform 67">
                  <a:extLst>
                    <a:ext uri="{FF2B5EF4-FFF2-40B4-BE49-F238E27FC236}">
                      <a16:creationId xmlns:a16="http://schemas.microsoft.com/office/drawing/2014/main" id="{0F80FEF4-05EA-42CD-8C6D-2755AB46F139}"/>
                    </a:ext>
                  </a:extLst>
                </p:cNvPr>
                <p:cNvSpPr>
                  <a:spLocks noChangeArrowheads="1"/>
                </p:cNvSpPr>
                <p:nvPr/>
              </p:nvSpPr>
              <p:spPr bwMode="auto">
                <a:xfrm>
                  <a:off x="1933575" y="3173413"/>
                  <a:ext cx="80963" cy="90487"/>
                </a:xfrm>
                <a:custGeom>
                  <a:avLst/>
                  <a:gdLst>
                    <a:gd name="T0" fmla="*/ 115 w 227"/>
                    <a:gd name="T1" fmla="*/ 204 h 250"/>
                    <a:gd name="T2" fmla="*/ 155 w 227"/>
                    <a:gd name="T3" fmla="*/ 170 h 250"/>
                    <a:gd name="T4" fmla="*/ 217 w 227"/>
                    <a:gd name="T5" fmla="*/ 170 h 250"/>
                    <a:gd name="T6" fmla="*/ 194 w 227"/>
                    <a:gd name="T7" fmla="*/ 221 h 250"/>
                    <a:gd name="T8" fmla="*/ 113 w 227"/>
                    <a:gd name="T9" fmla="*/ 249 h 250"/>
                    <a:gd name="T10" fmla="*/ 31 w 227"/>
                    <a:gd name="T11" fmla="*/ 221 h 250"/>
                    <a:gd name="T12" fmla="*/ 0 w 227"/>
                    <a:gd name="T13" fmla="*/ 130 h 250"/>
                    <a:gd name="T14" fmla="*/ 48 w 227"/>
                    <a:gd name="T15" fmla="*/ 20 h 250"/>
                    <a:gd name="T16" fmla="*/ 113 w 227"/>
                    <a:gd name="T17" fmla="*/ 0 h 250"/>
                    <a:gd name="T18" fmla="*/ 209 w 227"/>
                    <a:gd name="T19" fmla="*/ 57 h 250"/>
                    <a:gd name="T20" fmla="*/ 223 w 227"/>
                    <a:gd name="T21" fmla="*/ 142 h 250"/>
                    <a:gd name="T22" fmla="*/ 67 w 227"/>
                    <a:gd name="T23" fmla="*/ 142 h 250"/>
                    <a:gd name="T24" fmla="*/ 115 w 227"/>
                    <a:gd name="T25" fmla="*/ 204 h 250"/>
                    <a:gd name="T26" fmla="*/ 155 w 227"/>
                    <a:gd name="T27" fmla="*/ 96 h 250"/>
                    <a:gd name="T28" fmla="*/ 115 w 227"/>
                    <a:gd name="T29" fmla="*/ 43 h 250"/>
                    <a:gd name="T30" fmla="*/ 70 w 227"/>
                    <a:gd name="T31" fmla="*/ 96 h 250"/>
                    <a:gd name="T32" fmla="*/ 155 w 227"/>
                    <a:gd name="T33" fmla="*/ 96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7" h="250">
                      <a:moveTo>
                        <a:pt x="115" y="204"/>
                      </a:moveTo>
                      <a:cubicBezTo>
                        <a:pt x="132" y="204"/>
                        <a:pt x="149" y="198"/>
                        <a:pt x="155" y="170"/>
                      </a:cubicBezTo>
                      <a:lnTo>
                        <a:pt x="217" y="170"/>
                      </a:lnTo>
                      <a:cubicBezTo>
                        <a:pt x="217" y="181"/>
                        <a:pt x="214" y="201"/>
                        <a:pt x="194" y="221"/>
                      </a:cubicBezTo>
                      <a:cubicBezTo>
                        <a:pt x="178" y="238"/>
                        <a:pt x="147" y="249"/>
                        <a:pt x="113" y="249"/>
                      </a:cubicBezTo>
                      <a:cubicBezTo>
                        <a:pt x="93" y="249"/>
                        <a:pt x="53" y="246"/>
                        <a:pt x="31" y="221"/>
                      </a:cubicBezTo>
                      <a:cubicBezTo>
                        <a:pt x="8" y="198"/>
                        <a:pt x="0" y="167"/>
                        <a:pt x="0" y="130"/>
                      </a:cubicBezTo>
                      <a:cubicBezTo>
                        <a:pt x="0" y="94"/>
                        <a:pt x="8" y="46"/>
                        <a:pt x="48" y="20"/>
                      </a:cubicBezTo>
                      <a:cubicBezTo>
                        <a:pt x="65" y="9"/>
                        <a:pt x="87" y="0"/>
                        <a:pt x="113" y="0"/>
                      </a:cubicBezTo>
                      <a:cubicBezTo>
                        <a:pt x="147" y="0"/>
                        <a:pt x="186" y="15"/>
                        <a:pt x="209" y="57"/>
                      </a:cubicBezTo>
                      <a:cubicBezTo>
                        <a:pt x="226" y="88"/>
                        <a:pt x="223" y="125"/>
                        <a:pt x="223" y="142"/>
                      </a:cubicBezTo>
                      <a:lnTo>
                        <a:pt x="67" y="142"/>
                      </a:lnTo>
                      <a:cubicBezTo>
                        <a:pt x="67" y="156"/>
                        <a:pt x="67" y="204"/>
                        <a:pt x="115" y="204"/>
                      </a:cubicBezTo>
                      <a:close/>
                      <a:moveTo>
                        <a:pt x="155" y="96"/>
                      </a:moveTo>
                      <a:cubicBezTo>
                        <a:pt x="155" y="85"/>
                        <a:pt x="155" y="43"/>
                        <a:pt x="115" y="43"/>
                      </a:cubicBezTo>
                      <a:cubicBezTo>
                        <a:pt x="84" y="43"/>
                        <a:pt x="73" y="68"/>
                        <a:pt x="70" y="96"/>
                      </a:cubicBezTo>
                      <a:lnTo>
                        <a:pt x="155" y="96"/>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96" name="Freeform 68">
                  <a:extLst>
                    <a:ext uri="{FF2B5EF4-FFF2-40B4-BE49-F238E27FC236}">
                      <a16:creationId xmlns:a16="http://schemas.microsoft.com/office/drawing/2014/main" id="{53B30427-2803-4AA9-B222-9E1DDB5D1FF4}"/>
                    </a:ext>
                  </a:extLst>
                </p:cNvPr>
                <p:cNvSpPr>
                  <a:spLocks noChangeArrowheads="1"/>
                </p:cNvSpPr>
                <p:nvPr/>
              </p:nvSpPr>
              <p:spPr bwMode="auto">
                <a:xfrm>
                  <a:off x="2036763" y="3175000"/>
                  <a:ext cx="80962" cy="87313"/>
                </a:xfrm>
                <a:custGeom>
                  <a:avLst/>
                  <a:gdLst>
                    <a:gd name="T0" fmla="*/ 3 w 224"/>
                    <a:gd name="T1" fmla="*/ 45 h 244"/>
                    <a:gd name="T2" fmla="*/ 3 w 224"/>
                    <a:gd name="T3" fmla="*/ 3 h 244"/>
                    <a:gd name="T4" fmla="*/ 68 w 224"/>
                    <a:gd name="T5" fmla="*/ 3 h 244"/>
                    <a:gd name="T6" fmla="*/ 71 w 224"/>
                    <a:gd name="T7" fmla="*/ 40 h 244"/>
                    <a:gd name="T8" fmla="*/ 147 w 224"/>
                    <a:gd name="T9" fmla="*/ 0 h 244"/>
                    <a:gd name="T10" fmla="*/ 218 w 224"/>
                    <a:gd name="T11" fmla="*/ 45 h 244"/>
                    <a:gd name="T12" fmla="*/ 223 w 224"/>
                    <a:gd name="T13" fmla="*/ 116 h 244"/>
                    <a:gd name="T14" fmla="*/ 223 w 224"/>
                    <a:gd name="T15" fmla="*/ 243 h 244"/>
                    <a:gd name="T16" fmla="*/ 153 w 224"/>
                    <a:gd name="T17" fmla="*/ 243 h 244"/>
                    <a:gd name="T18" fmla="*/ 153 w 224"/>
                    <a:gd name="T19" fmla="*/ 91 h 244"/>
                    <a:gd name="T20" fmla="*/ 150 w 224"/>
                    <a:gd name="T21" fmla="*/ 65 h 244"/>
                    <a:gd name="T22" fmla="*/ 116 w 224"/>
                    <a:gd name="T23" fmla="*/ 45 h 244"/>
                    <a:gd name="T24" fmla="*/ 79 w 224"/>
                    <a:gd name="T25" fmla="*/ 62 h 244"/>
                    <a:gd name="T26" fmla="*/ 71 w 224"/>
                    <a:gd name="T27" fmla="*/ 99 h 244"/>
                    <a:gd name="T28" fmla="*/ 71 w 224"/>
                    <a:gd name="T29" fmla="*/ 237 h 244"/>
                    <a:gd name="T30" fmla="*/ 0 w 224"/>
                    <a:gd name="T31" fmla="*/ 237 h 244"/>
                    <a:gd name="T32" fmla="*/ 0 w 224"/>
                    <a:gd name="T33" fmla="*/ 45 h 244"/>
                    <a:gd name="T34" fmla="*/ 3 w 224"/>
                    <a:gd name="T35" fmla="*/ 45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24" h="244">
                      <a:moveTo>
                        <a:pt x="3" y="45"/>
                      </a:moveTo>
                      <a:cubicBezTo>
                        <a:pt x="3" y="45"/>
                        <a:pt x="3" y="20"/>
                        <a:pt x="3" y="3"/>
                      </a:cubicBezTo>
                      <a:lnTo>
                        <a:pt x="68" y="3"/>
                      </a:lnTo>
                      <a:lnTo>
                        <a:pt x="71" y="40"/>
                      </a:lnTo>
                      <a:cubicBezTo>
                        <a:pt x="77" y="29"/>
                        <a:pt x="96" y="0"/>
                        <a:pt x="147" y="0"/>
                      </a:cubicBezTo>
                      <a:cubicBezTo>
                        <a:pt x="192" y="0"/>
                        <a:pt x="212" y="29"/>
                        <a:pt x="218" y="45"/>
                      </a:cubicBezTo>
                      <a:cubicBezTo>
                        <a:pt x="223" y="60"/>
                        <a:pt x="223" y="71"/>
                        <a:pt x="223" y="116"/>
                      </a:cubicBezTo>
                      <a:lnTo>
                        <a:pt x="223" y="243"/>
                      </a:lnTo>
                      <a:lnTo>
                        <a:pt x="153" y="243"/>
                      </a:lnTo>
                      <a:lnTo>
                        <a:pt x="153" y="91"/>
                      </a:lnTo>
                      <a:cubicBezTo>
                        <a:pt x="153" y="82"/>
                        <a:pt x="153" y="74"/>
                        <a:pt x="150" y="65"/>
                      </a:cubicBezTo>
                      <a:cubicBezTo>
                        <a:pt x="144" y="54"/>
                        <a:pt x="133" y="45"/>
                        <a:pt x="116" y="45"/>
                      </a:cubicBezTo>
                      <a:cubicBezTo>
                        <a:pt x="102" y="45"/>
                        <a:pt x="88" y="51"/>
                        <a:pt x="79" y="62"/>
                      </a:cubicBezTo>
                      <a:cubicBezTo>
                        <a:pt x="77" y="68"/>
                        <a:pt x="71" y="79"/>
                        <a:pt x="71" y="99"/>
                      </a:cubicBezTo>
                      <a:lnTo>
                        <a:pt x="71" y="237"/>
                      </a:lnTo>
                      <a:lnTo>
                        <a:pt x="0" y="237"/>
                      </a:lnTo>
                      <a:lnTo>
                        <a:pt x="0" y="45"/>
                      </a:lnTo>
                      <a:lnTo>
                        <a:pt x="3" y="45"/>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97" name="Freeform 69">
                  <a:extLst>
                    <a:ext uri="{FF2B5EF4-FFF2-40B4-BE49-F238E27FC236}">
                      <a16:creationId xmlns:a16="http://schemas.microsoft.com/office/drawing/2014/main" id="{C47EEB4A-0817-4765-8BFC-6235BD58A5AD}"/>
                    </a:ext>
                  </a:extLst>
                </p:cNvPr>
                <p:cNvSpPr>
                  <a:spLocks noChangeArrowheads="1"/>
                </p:cNvSpPr>
                <p:nvPr/>
              </p:nvSpPr>
              <p:spPr bwMode="auto">
                <a:xfrm>
                  <a:off x="2138363" y="3151188"/>
                  <a:ext cx="61912" cy="111125"/>
                </a:xfrm>
                <a:custGeom>
                  <a:avLst/>
                  <a:gdLst>
                    <a:gd name="T0" fmla="*/ 113 w 170"/>
                    <a:gd name="T1" fmla="*/ 308 h 309"/>
                    <a:gd name="T2" fmla="*/ 42 w 170"/>
                    <a:gd name="T3" fmla="*/ 246 h 309"/>
                    <a:gd name="T4" fmla="*/ 42 w 170"/>
                    <a:gd name="T5" fmla="*/ 116 h 309"/>
                    <a:gd name="T6" fmla="*/ 0 w 170"/>
                    <a:gd name="T7" fmla="*/ 116 h 309"/>
                    <a:gd name="T8" fmla="*/ 0 w 170"/>
                    <a:gd name="T9" fmla="*/ 71 h 309"/>
                    <a:gd name="T10" fmla="*/ 45 w 170"/>
                    <a:gd name="T11" fmla="*/ 71 h 309"/>
                    <a:gd name="T12" fmla="*/ 45 w 170"/>
                    <a:gd name="T13" fmla="*/ 26 h 309"/>
                    <a:gd name="T14" fmla="*/ 113 w 170"/>
                    <a:gd name="T15" fmla="*/ 0 h 309"/>
                    <a:gd name="T16" fmla="*/ 113 w 170"/>
                    <a:gd name="T17" fmla="*/ 71 h 309"/>
                    <a:gd name="T18" fmla="*/ 169 w 170"/>
                    <a:gd name="T19" fmla="*/ 71 h 309"/>
                    <a:gd name="T20" fmla="*/ 169 w 170"/>
                    <a:gd name="T21" fmla="*/ 116 h 309"/>
                    <a:gd name="T22" fmla="*/ 113 w 170"/>
                    <a:gd name="T23" fmla="*/ 116 h 309"/>
                    <a:gd name="T24" fmla="*/ 113 w 170"/>
                    <a:gd name="T25" fmla="*/ 221 h 309"/>
                    <a:gd name="T26" fmla="*/ 144 w 170"/>
                    <a:gd name="T27" fmla="*/ 254 h 309"/>
                    <a:gd name="T28" fmla="*/ 166 w 170"/>
                    <a:gd name="T29" fmla="*/ 254 h 309"/>
                    <a:gd name="T30" fmla="*/ 166 w 170"/>
                    <a:gd name="T31" fmla="*/ 300 h 309"/>
                    <a:gd name="T32" fmla="*/ 113 w 170"/>
                    <a:gd name="T33" fmla="*/ 308 h 3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70" h="309">
                      <a:moveTo>
                        <a:pt x="113" y="308"/>
                      </a:moveTo>
                      <a:cubicBezTo>
                        <a:pt x="42" y="308"/>
                        <a:pt x="42" y="266"/>
                        <a:pt x="42" y="246"/>
                      </a:cubicBezTo>
                      <a:lnTo>
                        <a:pt x="42" y="116"/>
                      </a:lnTo>
                      <a:lnTo>
                        <a:pt x="0" y="116"/>
                      </a:lnTo>
                      <a:lnTo>
                        <a:pt x="0" y="71"/>
                      </a:lnTo>
                      <a:lnTo>
                        <a:pt x="45" y="71"/>
                      </a:lnTo>
                      <a:lnTo>
                        <a:pt x="45" y="26"/>
                      </a:lnTo>
                      <a:lnTo>
                        <a:pt x="113" y="0"/>
                      </a:lnTo>
                      <a:lnTo>
                        <a:pt x="113" y="71"/>
                      </a:lnTo>
                      <a:lnTo>
                        <a:pt x="169" y="71"/>
                      </a:lnTo>
                      <a:lnTo>
                        <a:pt x="169" y="116"/>
                      </a:lnTo>
                      <a:lnTo>
                        <a:pt x="113" y="116"/>
                      </a:lnTo>
                      <a:lnTo>
                        <a:pt x="113" y="221"/>
                      </a:lnTo>
                      <a:cubicBezTo>
                        <a:pt x="113" y="243"/>
                        <a:pt x="113" y="254"/>
                        <a:pt x="144" y="254"/>
                      </a:cubicBezTo>
                      <a:lnTo>
                        <a:pt x="166" y="254"/>
                      </a:lnTo>
                      <a:lnTo>
                        <a:pt x="166" y="300"/>
                      </a:lnTo>
                      <a:cubicBezTo>
                        <a:pt x="144" y="305"/>
                        <a:pt x="124" y="308"/>
                        <a:pt x="113" y="30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grpSp>
        <p:grpSp>
          <p:nvGrpSpPr>
            <p:cNvPr id="779" name="Group 778">
              <a:extLst>
                <a:ext uri="{FF2B5EF4-FFF2-40B4-BE49-F238E27FC236}">
                  <a16:creationId xmlns:a16="http://schemas.microsoft.com/office/drawing/2014/main" id="{3EA64B32-9303-4BCF-9E10-4108816933A2}"/>
                </a:ext>
              </a:extLst>
            </p:cNvPr>
            <p:cNvGrpSpPr/>
            <p:nvPr/>
          </p:nvGrpSpPr>
          <p:grpSpPr>
            <a:xfrm>
              <a:off x="2611335" y="4230683"/>
              <a:ext cx="553948" cy="388711"/>
              <a:chOff x="2615706" y="4270162"/>
              <a:chExt cx="553948" cy="388711"/>
            </a:xfrm>
          </p:grpSpPr>
          <p:sp>
            <p:nvSpPr>
              <p:cNvPr id="781" name="Freeform 15">
                <a:extLst>
                  <a:ext uri="{FF2B5EF4-FFF2-40B4-BE49-F238E27FC236}">
                    <a16:creationId xmlns:a16="http://schemas.microsoft.com/office/drawing/2014/main" id="{438074E6-A494-49A7-A9B8-996F16CB41BC}"/>
                  </a:ext>
                </a:extLst>
              </p:cNvPr>
              <p:cNvSpPr>
                <a:spLocks noChangeArrowheads="1"/>
              </p:cNvSpPr>
              <p:nvPr/>
            </p:nvSpPr>
            <p:spPr bwMode="auto">
              <a:xfrm>
                <a:off x="2801259" y="4404247"/>
                <a:ext cx="368395" cy="117833"/>
              </a:xfrm>
              <a:custGeom>
                <a:avLst/>
                <a:gdLst>
                  <a:gd name="T0" fmla="*/ 70 w 1198"/>
                  <a:gd name="T1" fmla="*/ 4 h 383"/>
                  <a:gd name="T2" fmla="*/ 62 w 1198"/>
                  <a:gd name="T3" fmla="*/ 58 h 383"/>
                  <a:gd name="T4" fmla="*/ 74 w 1198"/>
                  <a:gd name="T5" fmla="*/ 125 h 383"/>
                  <a:gd name="T6" fmla="*/ 66 w 1198"/>
                  <a:gd name="T7" fmla="*/ 183 h 383"/>
                  <a:gd name="T8" fmla="*/ 20 w 1198"/>
                  <a:gd name="T9" fmla="*/ 254 h 383"/>
                  <a:gd name="T10" fmla="*/ 0 w 1198"/>
                  <a:gd name="T11" fmla="*/ 308 h 383"/>
                  <a:gd name="T12" fmla="*/ 12 w 1198"/>
                  <a:gd name="T13" fmla="*/ 312 h 383"/>
                  <a:gd name="T14" fmla="*/ 66 w 1198"/>
                  <a:gd name="T15" fmla="*/ 328 h 383"/>
                  <a:gd name="T16" fmla="*/ 149 w 1198"/>
                  <a:gd name="T17" fmla="*/ 353 h 383"/>
                  <a:gd name="T18" fmla="*/ 174 w 1198"/>
                  <a:gd name="T19" fmla="*/ 362 h 383"/>
                  <a:gd name="T20" fmla="*/ 208 w 1198"/>
                  <a:gd name="T21" fmla="*/ 382 h 383"/>
                  <a:gd name="T22" fmla="*/ 1197 w 1198"/>
                  <a:gd name="T23" fmla="*/ 382 h 383"/>
                  <a:gd name="T24" fmla="*/ 1197 w 1198"/>
                  <a:gd name="T25" fmla="*/ 0 h 383"/>
                  <a:gd name="T26" fmla="*/ 70 w 1198"/>
                  <a:gd name="T27" fmla="*/ 0 h 383"/>
                  <a:gd name="T28" fmla="*/ 70 w 1198"/>
                  <a:gd name="T29" fmla="*/ 4 h 383"/>
                  <a:gd name="T30" fmla="*/ 1010 w 1198"/>
                  <a:gd name="T31" fmla="*/ 258 h 383"/>
                  <a:gd name="T32" fmla="*/ 948 w 1198"/>
                  <a:gd name="T33" fmla="*/ 195 h 383"/>
                  <a:gd name="T34" fmla="*/ 1010 w 1198"/>
                  <a:gd name="T35" fmla="*/ 133 h 383"/>
                  <a:gd name="T36" fmla="*/ 1072 w 1198"/>
                  <a:gd name="T37" fmla="*/ 195 h 383"/>
                  <a:gd name="T38" fmla="*/ 1010 w 1198"/>
                  <a:gd name="T39" fmla="*/ 258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98" h="383">
                    <a:moveTo>
                      <a:pt x="70" y="4"/>
                    </a:moveTo>
                    <a:cubicBezTo>
                      <a:pt x="70" y="21"/>
                      <a:pt x="66" y="42"/>
                      <a:pt x="62" y="58"/>
                    </a:cubicBezTo>
                    <a:cubicBezTo>
                      <a:pt x="74" y="79"/>
                      <a:pt x="79" y="104"/>
                      <a:pt x="74" y="125"/>
                    </a:cubicBezTo>
                    <a:lnTo>
                      <a:pt x="66" y="183"/>
                    </a:lnTo>
                    <a:cubicBezTo>
                      <a:pt x="62" y="212"/>
                      <a:pt x="45" y="237"/>
                      <a:pt x="20" y="254"/>
                    </a:cubicBezTo>
                    <a:cubicBezTo>
                      <a:pt x="16" y="270"/>
                      <a:pt x="8" y="291"/>
                      <a:pt x="0" y="308"/>
                    </a:cubicBezTo>
                    <a:lnTo>
                      <a:pt x="12" y="312"/>
                    </a:lnTo>
                    <a:cubicBezTo>
                      <a:pt x="29" y="316"/>
                      <a:pt x="45" y="320"/>
                      <a:pt x="66" y="328"/>
                    </a:cubicBezTo>
                    <a:cubicBezTo>
                      <a:pt x="99" y="337"/>
                      <a:pt x="129" y="345"/>
                      <a:pt x="149" y="353"/>
                    </a:cubicBezTo>
                    <a:lnTo>
                      <a:pt x="174" y="362"/>
                    </a:lnTo>
                    <a:cubicBezTo>
                      <a:pt x="187" y="370"/>
                      <a:pt x="199" y="374"/>
                      <a:pt x="208" y="382"/>
                    </a:cubicBezTo>
                    <a:lnTo>
                      <a:pt x="1197" y="382"/>
                    </a:lnTo>
                    <a:lnTo>
                      <a:pt x="1197" y="0"/>
                    </a:lnTo>
                    <a:lnTo>
                      <a:pt x="70" y="0"/>
                    </a:lnTo>
                    <a:lnTo>
                      <a:pt x="70" y="4"/>
                    </a:lnTo>
                    <a:close/>
                    <a:moveTo>
                      <a:pt x="1010" y="258"/>
                    </a:moveTo>
                    <a:cubicBezTo>
                      <a:pt x="977" y="258"/>
                      <a:pt x="948" y="229"/>
                      <a:pt x="948" y="195"/>
                    </a:cubicBezTo>
                    <a:cubicBezTo>
                      <a:pt x="948" y="162"/>
                      <a:pt x="977" y="133"/>
                      <a:pt x="1010" y="133"/>
                    </a:cubicBezTo>
                    <a:cubicBezTo>
                      <a:pt x="1043" y="133"/>
                      <a:pt x="1072" y="162"/>
                      <a:pt x="1072" y="195"/>
                    </a:cubicBezTo>
                    <a:cubicBezTo>
                      <a:pt x="1072" y="229"/>
                      <a:pt x="1043" y="258"/>
                      <a:pt x="1010" y="258"/>
                    </a:cubicBezTo>
                    <a:close/>
                  </a:path>
                </a:pathLst>
              </a:custGeom>
              <a:solidFill>
                <a:schemeClr val="tx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82" name="Freeform 16">
                <a:extLst>
                  <a:ext uri="{FF2B5EF4-FFF2-40B4-BE49-F238E27FC236}">
                    <a16:creationId xmlns:a16="http://schemas.microsoft.com/office/drawing/2014/main" id="{99F0DE17-D786-4931-8B0E-AAB5F3DB10C2}"/>
                  </a:ext>
                </a:extLst>
              </p:cNvPr>
              <p:cNvSpPr>
                <a:spLocks noChangeArrowheads="1"/>
              </p:cNvSpPr>
              <p:nvPr/>
            </p:nvSpPr>
            <p:spPr bwMode="auto">
              <a:xfrm>
                <a:off x="2882522" y="4541041"/>
                <a:ext cx="287132" cy="117832"/>
              </a:xfrm>
              <a:custGeom>
                <a:avLst/>
                <a:gdLst>
                  <a:gd name="T0" fmla="*/ 0 w 936"/>
                  <a:gd name="T1" fmla="*/ 0 h 383"/>
                  <a:gd name="T2" fmla="*/ 2 w 936"/>
                  <a:gd name="T3" fmla="*/ 4 h 383"/>
                  <a:gd name="T4" fmla="*/ 0 w 936"/>
                  <a:gd name="T5" fmla="*/ 4 h 383"/>
                  <a:gd name="T6" fmla="*/ 0 w 936"/>
                  <a:gd name="T7" fmla="*/ 0 h 383"/>
                  <a:gd name="T8" fmla="*/ 37 w 936"/>
                  <a:gd name="T9" fmla="*/ 125 h 383"/>
                  <a:gd name="T10" fmla="*/ 37 w 936"/>
                  <a:gd name="T11" fmla="*/ 382 h 383"/>
                  <a:gd name="T12" fmla="*/ 873 w 936"/>
                  <a:gd name="T13" fmla="*/ 382 h 383"/>
                  <a:gd name="T14" fmla="*/ 935 w 936"/>
                  <a:gd name="T15" fmla="*/ 320 h 383"/>
                  <a:gd name="T16" fmla="*/ 935 w 936"/>
                  <a:gd name="T17" fmla="*/ 4 h 383"/>
                  <a:gd name="T18" fmla="*/ 2 w 936"/>
                  <a:gd name="T19" fmla="*/ 4 h 383"/>
                  <a:gd name="T20" fmla="*/ 37 w 936"/>
                  <a:gd name="T21" fmla="*/ 125 h 383"/>
                  <a:gd name="T22" fmla="*/ 740 w 936"/>
                  <a:gd name="T23" fmla="*/ 253 h 383"/>
                  <a:gd name="T24" fmla="*/ 678 w 936"/>
                  <a:gd name="T25" fmla="*/ 191 h 383"/>
                  <a:gd name="T26" fmla="*/ 740 w 936"/>
                  <a:gd name="T27" fmla="*/ 129 h 383"/>
                  <a:gd name="T28" fmla="*/ 802 w 936"/>
                  <a:gd name="T29" fmla="*/ 191 h 383"/>
                  <a:gd name="T30" fmla="*/ 740 w 936"/>
                  <a:gd name="T31" fmla="*/ 253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36" h="383">
                    <a:moveTo>
                      <a:pt x="0" y="0"/>
                    </a:moveTo>
                    <a:cubicBezTo>
                      <a:pt x="1" y="1"/>
                      <a:pt x="1" y="3"/>
                      <a:pt x="2" y="4"/>
                    </a:cubicBezTo>
                    <a:lnTo>
                      <a:pt x="0" y="4"/>
                    </a:lnTo>
                    <a:lnTo>
                      <a:pt x="0" y="0"/>
                    </a:lnTo>
                    <a:close/>
                    <a:moveTo>
                      <a:pt x="37" y="125"/>
                    </a:moveTo>
                    <a:lnTo>
                      <a:pt x="37" y="382"/>
                    </a:lnTo>
                    <a:lnTo>
                      <a:pt x="873" y="382"/>
                    </a:lnTo>
                    <a:cubicBezTo>
                      <a:pt x="910" y="382"/>
                      <a:pt x="935" y="353"/>
                      <a:pt x="935" y="320"/>
                    </a:cubicBezTo>
                    <a:lnTo>
                      <a:pt x="935" y="4"/>
                    </a:lnTo>
                    <a:lnTo>
                      <a:pt x="2" y="4"/>
                    </a:lnTo>
                    <a:cubicBezTo>
                      <a:pt x="22" y="40"/>
                      <a:pt x="37" y="80"/>
                      <a:pt x="37" y="125"/>
                    </a:cubicBezTo>
                    <a:close/>
                    <a:moveTo>
                      <a:pt x="740" y="253"/>
                    </a:moveTo>
                    <a:cubicBezTo>
                      <a:pt x="707" y="253"/>
                      <a:pt x="678" y="224"/>
                      <a:pt x="678" y="191"/>
                    </a:cubicBezTo>
                    <a:cubicBezTo>
                      <a:pt x="678" y="158"/>
                      <a:pt x="707" y="129"/>
                      <a:pt x="740" y="129"/>
                    </a:cubicBezTo>
                    <a:cubicBezTo>
                      <a:pt x="773" y="129"/>
                      <a:pt x="802" y="158"/>
                      <a:pt x="802" y="191"/>
                    </a:cubicBezTo>
                    <a:cubicBezTo>
                      <a:pt x="802" y="228"/>
                      <a:pt x="773" y="253"/>
                      <a:pt x="740" y="253"/>
                    </a:cubicBezTo>
                    <a:close/>
                  </a:path>
                </a:pathLst>
              </a:custGeom>
              <a:solidFill>
                <a:schemeClr val="tx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83" name="Freeform 17">
                <a:extLst>
                  <a:ext uri="{FF2B5EF4-FFF2-40B4-BE49-F238E27FC236}">
                    <a16:creationId xmlns:a16="http://schemas.microsoft.com/office/drawing/2014/main" id="{941789DF-76C3-4165-90D7-9CCE30AE3061}"/>
                  </a:ext>
                </a:extLst>
              </p:cNvPr>
              <p:cNvSpPr>
                <a:spLocks noChangeArrowheads="1"/>
              </p:cNvSpPr>
              <p:nvPr/>
            </p:nvSpPr>
            <p:spPr bwMode="auto">
              <a:xfrm>
                <a:off x="2776879" y="4270162"/>
                <a:ext cx="392775" cy="116478"/>
              </a:xfrm>
              <a:custGeom>
                <a:avLst/>
                <a:gdLst>
                  <a:gd name="T0" fmla="*/ 1214 w 1277"/>
                  <a:gd name="T1" fmla="*/ 0 h 379"/>
                  <a:gd name="T2" fmla="*/ 62 w 1277"/>
                  <a:gd name="T3" fmla="*/ 0 h 379"/>
                  <a:gd name="T4" fmla="*/ 0 w 1277"/>
                  <a:gd name="T5" fmla="*/ 62 h 379"/>
                  <a:gd name="T6" fmla="*/ 0 w 1277"/>
                  <a:gd name="T7" fmla="*/ 207 h 379"/>
                  <a:gd name="T8" fmla="*/ 141 w 1277"/>
                  <a:gd name="T9" fmla="*/ 378 h 379"/>
                  <a:gd name="T10" fmla="*/ 1276 w 1277"/>
                  <a:gd name="T11" fmla="*/ 378 h 379"/>
                  <a:gd name="T12" fmla="*/ 1276 w 1277"/>
                  <a:gd name="T13" fmla="*/ 62 h 379"/>
                  <a:gd name="T14" fmla="*/ 1214 w 1277"/>
                  <a:gd name="T15" fmla="*/ 0 h 379"/>
                  <a:gd name="T16" fmla="*/ 1081 w 1277"/>
                  <a:gd name="T17" fmla="*/ 253 h 379"/>
                  <a:gd name="T18" fmla="*/ 1019 w 1277"/>
                  <a:gd name="T19" fmla="*/ 191 h 379"/>
                  <a:gd name="T20" fmla="*/ 1081 w 1277"/>
                  <a:gd name="T21" fmla="*/ 128 h 379"/>
                  <a:gd name="T22" fmla="*/ 1143 w 1277"/>
                  <a:gd name="T23" fmla="*/ 191 h 379"/>
                  <a:gd name="T24" fmla="*/ 1081 w 1277"/>
                  <a:gd name="T25" fmla="*/ 253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77" h="379">
                    <a:moveTo>
                      <a:pt x="1214" y="0"/>
                    </a:moveTo>
                    <a:lnTo>
                      <a:pt x="62" y="0"/>
                    </a:lnTo>
                    <a:cubicBezTo>
                      <a:pt x="25" y="0"/>
                      <a:pt x="0" y="29"/>
                      <a:pt x="0" y="62"/>
                    </a:cubicBezTo>
                    <a:lnTo>
                      <a:pt x="0" y="207"/>
                    </a:lnTo>
                    <a:cubicBezTo>
                      <a:pt x="75" y="237"/>
                      <a:pt x="133" y="303"/>
                      <a:pt x="141" y="378"/>
                    </a:cubicBezTo>
                    <a:lnTo>
                      <a:pt x="1276" y="378"/>
                    </a:lnTo>
                    <a:lnTo>
                      <a:pt x="1276" y="62"/>
                    </a:lnTo>
                    <a:cubicBezTo>
                      <a:pt x="1276" y="29"/>
                      <a:pt x="1247" y="0"/>
                      <a:pt x="1214" y="0"/>
                    </a:cubicBezTo>
                    <a:close/>
                    <a:moveTo>
                      <a:pt x="1081" y="253"/>
                    </a:moveTo>
                    <a:cubicBezTo>
                      <a:pt x="1048" y="253"/>
                      <a:pt x="1019" y="224"/>
                      <a:pt x="1019" y="191"/>
                    </a:cubicBezTo>
                    <a:cubicBezTo>
                      <a:pt x="1019" y="158"/>
                      <a:pt x="1048" y="128"/>
                      <a:pt x="1081" y="128"/>
                    </a:cubicBezTo>
                    <a:cubicBezTo>
                      <a:pt x="1114" y="128"/>
                      <a:pt x="1143" y="158"/>
                      <a:pt x="1143" y="191"/>
                    </a:cubicBezTo>
                    <a:cubicBezTo>
                      <a:pt x="1143" y="224"/>
                      <a:pt x="1114" y="253"/>
                      <a:pt x="1081" y="253"/>
                    </a:cubicBezTo>
                    <a:close/>
                  </a:path>
                </a:pathLst>
              </a:custGeom>
              <a:solidFill>
                <a:schemeClr val="tx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84" name="Freeform 18">
                <a:extLst>
                  <a:ext uri="{FF2B5EF4-FFF2-40B4-BE49-F238E27FC236}">
                    <a16:creationId xmlns:a16="http://schemas.microsoft.com/office/drawing/2014/main" id="{9692FB3F-6E7A-42F8-9095-B03BAADD36C7}"/>
                  </a:ext>
                </a:extLst>
              </p:cNvPr>
              <p:cNvSpPr>
                <a:spLocks noChangeArrowheads="1"/>
              </p:cNvSpPr>
              <p:nvPr/>
            </p:nvSpPr>
            <p:spPr bwMode="auto">
              <a:xfrm>
                <a:off x="2684781" y="4341945"/>
                <a:ext cx="119187" cy="176071"/>
              </a:xfrm>
              <a:custGeom>
                <a:avLst/>
                <a:gdLst>
                  <a:gd name="T0" fmla="*/ 8 w 387"/>
                  <a:gd name="T1" fmla="*/ 391 h 575"/>
                  <a:gd name="T2" fmla="*/ 45 w 387"/>
                  <a:gd name="T3" fmla="*/ 424 h 575"/>
                  <a:gd name="T4" fmla="*/ 191 w 387"/>
                  <a:gd name="T5" fmla="*/ 574 h 575"/>
                  <a:gd name="T6" fmla="*/ 336 w 387"/>
                  <a:gd name="T7" fmla="*/ 424 h 575"/>
                  <a:gd name="T8" fmla="*/ 374 w 387"/>
                  <a:gd name="T9" fmla="*/ 391 h 575"/>
                  <a:gd name="T10" fmla="*/ 382 w 387"/>
                  <a:gd name="T11" fmla="*/ 333 h 575"/>
                  <a:gd name="T12" fmla="*/ 361 w 387"/>
                  <a:gd name="T13" fmla="*/ 296 h 575"/>
                  <a:gd name="T14" fmla="*/ 374 w 387"/>
                  <a:gd name="T15" fmla="*/ 187 h 575"/>
                  <a:gd name="T16" fmla="*/ 228 w 387"/>
                  <a:gd name="T17" fmla="*/ 38 h 575"/>
                  <a:gd name="T18" fmla="*/ 199 w 387"/>
                  <a:gd name="T19" fmla="*/ 0 h 575"/>
                  <a:gd name="T20" fmla="*/ 0 w 387"/>
                  <a:gd name="T21" fmla="*/ 171 h 575"/>
                  <a:gd name="T22" fmla="*/ 0 w 387"/>
                  <a:gd name="T23" fmla="*/ 192 h 575"/>
                  <a:gd name="T24" fmla="*/ 12 w 387"/>
                  <a:gd name="T25" fmla="*/ 291 h 575"/>
                  <a:gd name="T26" fmla="*/ 0 w 387"/>
                  <a:gd name="T27" fmla="*/ 333 h 575"/>
                  <a:gd name="T28" fmla="*/ 8 w 387"/>
                  <a:gd name="T29" fmla="*/ 391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87" h="575">
                    <a:moveTo>
                      <a:pt x="8" y="391"/>
                    </a:moveTo>
                    <a:cubicBezTo>
                      <a:pt x="12" y="408"/>
                      <a:pt x="25" y="424"/>
                      <a:pt x="45" y="424"/>
                    </a:cubicBezTo>
                    <a:cubicBezTo>
                      <a:pt x="66" y="566"/>
                      <a:pt x="174" y="574"/>
                      <a:pt x="191" y="574"/>
                    </a:cubicBezTo>
                    <a:cubicBezTo>
                      <a:pt x="208" y="574"/>
                      <a:pt x="316" y="570"/>
                      <a:pt x="336" y="424"/>
                    </a:cubicBezTo>
                    <a:cubicBezTo>
                      <a:pt x="357" y="424"/>
                      <a:pt x="370" y="412"/>
                      <a:pt x="374" y="391"/>
                    </a:cubicBezTo>
                    <a:lnTo>
                      <a:pt x="382" y="333"/>
                    </a:lnTo>
                    <a:cubicBezTo>
                      <a:pt x="386" y="316"/>
                      <a:pt x="378" y="300"/>
                      <a:pt x="361" y="296"/>
                    </a:cubicBezTo>
                    <a:cubicBezTo>
                      <a:pt x="365" y="271"/>
                      <a:pt x="374" y="225"/>
                      <a:pt x="374" y="187"/>
                    </a:cubicBezTo>
                    <a:cubicBezTo>
                      <a:pt x="374" y="117"/>
                      <a:pt x="311" y="46"/>
                      <a:pt x="228" y="38"/>
                    </a:cubicBezTo>
                    <a:lnTo>
                      <a:pt x="199" y="0"/>
                    </a:lnTo>
                    <a:cubicBezTo>
                      <a:pt x="0" y="9"/>
                      <a:pt x="0" y="171"/>
                      <a:pt x="0" y="171"/>
                    </a:cubicBezTo>
                    <a:lnTo>
                      <a:pt x="0" y="192"/>
                    </a:lnTo>
                    <a:cubicBezTo>
                      <a:pt x="0" y="229"/>
                      <a:pt x="8" y="271"/>
                      <a:pt x="12" y="291"/>
                    </a:cubicBezTo>
                    <a:cubicBezTo>
                      <a:pt x="8" y="300"/>
                      <a:pt x="0" y="316"/>
                      <a:pt x="0" y="333"/>
                    </a:cubicBezTo>
                    <a:lnTo>
                      <a:pt x="8" y="391"/>
                    </a:lnTo>
                  </a:path>
                </a:pathLst>
              </a:custGeom>
              <a:solidFill>
                <a:schemeClr val="tx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85" name="Freeform 19">
                <a:extLst>
                  <a:ext uri="{FF2B5EF4-FFF2-40B4-BE49-F238E27FC236}">
                    <a16:creationId xmlns:a16="http://schemas.microsoft.com/office/drawing/2014/main" id="{D7A04198-0352-4240-AF71-58D57E0C6390}"/>
                  </a:ext>
                </a:extLst>
              </p:cNvPr>
              <p:cNvSpPr>
                <a:spLocks noChangeArrowheads="1"/>
              </p:cNvSpPr>
              <p:nvPr/>
            </p:nvSpPr>
            <p:spPr bwMode="auto">
              <a:xfrm>
                <a:off x="2615706" y="4516662"/>
                <a:ext cx="255981" cy="142211"/>
              </a:xfrm>
              <a:custGeom>
                <a:avLst/>
                <a:gdLst>
                  <a:gd name="T0" fmla="*/ 0 w 833"/>
                  <a:gd name="T1" fmla="*/ 461 h 462"/>
                  <a:gd name="T2" fmla="*/ 0 w 833"/>
                  <a:gd name="T3" fmla="*/ 204 h 462"/>
                  <a:gd name="T4" fmla="*/ 87 w 833"/>
                  <a:gd name="T5" fmla="*/ 54 h 462"/>
                  <a:gd name="T6" fmla="*/ 87 w 833"/>
                  <a:gd name="T7" fmla="*/ 54 h 462"/>
                  <a:gd name="T8" fmla="*/ 183 w 833"/>
                  <a:gd name="T9" fmla="*/ 25 h 462"/>
                  <a:gd name="T10" fmla="*/ 237 w 833"/>
                  <a:gd name="T11" fmla="*/ 8 h 462"/>
                  <a:gd name="T12" fmla="*/ 275 w 833"/>
                  <a:gd name="T13" fmla="*/ 0 h 462"/>
                  <a:gd name="T14" fmla="*/ 416 w 833"/>
                  <a:gd name="T15" fmla="*/ 58 h 462"/>
                  <a:gd name="T16" fmla="*/ 416 w 833"/>
                  <a:gd name="T17" fmla="*/ 58 h 462"/>
                  <a:gd name="T18" fmla="*/ 557 w 833"/>
                  <a:gd name="T19" fmla="*/ 0 h 462"/>
                  <a:gd name="T20" fmla="*/ 595 w 833"/>
                  <a:gd name="T21" fmla="*/ 8 h 462"/>
                  <a:gd name="T22" fmla="*/ 649 w 833"/>
                  <a:gd name="T23" fmla="*/ 25 h 462"/>
                  <a:gd name="T24" fmla="*/ 744 w 833"/>
                  <a:gd name="T25" fmla="*/ 54 h 462"/>
                  <a:gd name="T26" fmla="*/ 744 w 833"/>
                  <a:gd name="T27" fmla="*/ 54 h 462"/>
                  <a:gd name="T28" fmla="*/ 832 w 833"/>
                  <a:gd name="T29" fmla="*/ 204 h 462"/>
                  <a:gd name="T30" fmla="*/ 832 w 833"/>
                  <a:gd name="T31" fmla="*/ 461 h 462"/>
                  <a:gd name="T32" fmla="*/ 0 w 833"/>
                  <a:gd name="T33" fmla="*/ 461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33" h="462">
                    <a:moveTo>
                      <a:pt x="0" y="461"/>
                    </a:moveTo>
                    <a:lnTo>
                      <a:pt x="0" y="204"/>
                    </a:lnTo>
                    <a:cubicBezTo>
                      <a:pt x="0" y="141"/>
                      <a:pt x="38" y="83"/>
                      <a:pt x="87" y="54"/>
                    </a:cubicBezTo>
                    <a:lnTo>
                      <a:pt x="87" y="54"/>
                    </a:lnTo>
                    <a:cubicBezTo>
                      <a:pt x="117" y="46"/>
                      <a:pt x="150" y="33"/>
                      <a:pt x="183" y="25"/>
                    </a:cubicBezTo>
                    <a:cubicBezTo>
                      <a:pt x="204" y="21"/>
                      <a:pt x="220" y="12"/>
                      <a:pt x="237" y="8"/>
                    </a:cubicBezTo>
                    <a:cubicBezTo>
                      <a:pt x="258" y="4"/>
                      <a:pt x="275" y="0"/>
                      <a:pt x="275" y="0"/>
                    </a:cubicBezTo>
                    <a:cubicBezTo>
                      <a:pt x="304" y="37"/>
                      <a:pt x="358" y="58"/>
                      <a:pt x="416" y="58"/>
                    </a:cubicBezTo>
                    <a:lnTo>
                      <a:pt x="416" y="58"/>
                    </a:lnTo>
                    <a:cubicBezTo>
                      <a:pt x="474" y="58"/>
                      <a:pt x="528" y="37"/>
                      <a:pt x="557" y="0"/>
                    </a:cubicBezTo>
                    <a:cubicBezTo>
                      <a:pt x="557" y="0"/>
                      <a:pt x="574" y="4"/>
                      <a:pt x="595" y="8"/>
                    </a:cubicBezTo>
                    <a:cubicBezTo>
                      <a:pt x="611" y="12"/>
                      <a:pt x="628" y="16"/>
                      <a:pt x="649" y="25"/>
                    </a:cubicBezTo>
                    <a:cubicBezTo>
                      <a:pt x="682" y="33"/>
                      <a:pt x="719" y="46"/>
                      <a:pt x="744" y="54"/>
                    </a:cubicBezTo>
                    <a:lnTo>
                      <a:pt x="744" y="54"/>
                    </a:lnTo>
                    <a:cubicBezTo>
                      <a:pt x="794" y="83"/>
                      <a:pt x="832" y="137"/>
                      <a:pt x="832" y="204"/>
                    </a:cubicBezTo>
                    <a:lnTo>
                      <a:pt x="832" y="461"/>
                    </a:lnTo>
                    <a:lnTo>
                      <a:pt x="0" y="461"/>
                    </a:lnTo>
                  </a:path>
                </a:pathLst>
              </a:custGeom>
              <a:solidFill>
                <a:schemeClr val="tx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780" name="Rectangle 779">
              <a:extLst>
                <a:ext uri="{FF2B5EF4-FFF2-40B4-BE49-F238E27FC236}">
                  <a16:creationId xmlns:a16="http://schemas.microsoft.com/office/drawing/2014/main" id="{F8D3925E-F1A0-4AE6-BED8-E2E5B8159EEB}"/>
                </a:ext>
              </a:extLst>
            </p:cNvPr>
            <p:cNvSpPr/>
            <p:nvPr/>
          </p:nvSpPr>
          <p:spPr>
            <a:xfrm>
              <a:off x="2568775" y="4077183"/>
              <a:ext cx="639069" cy="1100192"/>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p>
          </p:txBody>
        </p:sp>
      </p:grpSp>
      <p:sp>
        <p:nvSpPr>
          <p:cNvPr id="814" name="Text Box 30">
            <a:extLst>
              <a:ext uri="{FF2B5EF4-FFF2-40B4-BE49-F238E27FC236}">
                <a16:creationId xmlns:a16="http://schemas.microsoft.com/office/drawing/2014/main" id="{81AD910C-95AA-481F-BBD0-6F193FC4F693}"/>
              </a:ext>
            </a:extLst>
          </p:cNvPr>
          <p:cNvSpPr txBox="1">
            <a:spLocks noChangeArrowheads="1"/>
          </p:cNvSpPr>
          <p:nvPr/>
        </p:nvSpPr>
        <p:spPr bwMode="auto">
          <a:xfrm>
            <a:off x="3114529" y="3893428"/>
            <a:ext cx="640811" cy="369332"/>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solidFill>
                  <a:schemeClr val="bg2">
                    <a:lumMod val="10000"/>
                  </a:schemeClr>
                </a:solidFill>
              </a:rPr>
              <a:t>Dynamic Routable Gateway</a:t>
            </a:r>
          </a:p>
        </p:txBody>
      </p:sp>
      <p:cxnSp>
        <p:nvCxnSpPr>
          <p:cNvPr id="815" name="Straight Connector 814">
            <a:extLst>
              <a:ext uri="{FF2B5EF4-FFF2-40B4-BE49-F238E27FC236}">
                <a16:creationId xmlns:a16="http://schemas.microsoft.com/office/drawing/2014/main" id="{1D516C0C-354D-4E6D-86BD-B0C9EBBD70E7}"/>
              </a:ext>
            </a:extLst>
          </p:cNvPr>
          <p:cNvCxnSpPr>
            <a:cxnSpLocks/>
            <a:endCxn id="732" idx="1"/>
          </p:cNvCxnSpPr>
          <p:nvPr/>
        </p:nvCxnSpPr>
        <p:spPr>
          <a:xfrm>
            <a:off x="3375475" y="3059390"/>
            <a:ext cx="170182" cy="347314"/>
          </a:xfrm>
          <a:prstGeom prst="line">
            <a:avLst/>
          </a:prstGeom>
          <a:ln w="12700">
            <a:solidFill>
              <a:srgbClr val="5F5F5F"/>
            </a:solidFill>
            <a:miter lim="800000"/>
            <a:headEnd type="none" w="sm" len="sm"/>
            <a:tailEnd type="oval" w="sm" len="sm"/>
          </a:ln>
        </p:spPr>
        <p:style>
          <a:lnRef idx="1">
            <a:schemeClr val="accent1"/>
          </a:lnRef>
          <a:fillRef idx="0">
            <a:schemeClr val="accent1"/>
          </a:fillRef>
          <a:effectRef idx="0">
            <a:schemeClr val="accent1"/>
          </a:effectRef>
          <a:fontRef idx="minor">
            <a:schemeClr val="tx1"/>
          </a:fontRef>
        </p:style>
      </p:cxnSp>
      <p:grpSp>
        <p:nvGrpSpPr>
          <p:cNvPr id="816" name="Group 815">
            <a:extLst>
              <a:ext uri="{FF2B5EF4-FFF2-40B4-BE49-F238E27FC236}">
                <a16:creationId xmlns:a16="http://schemas.microsoft.com/office/drawing/2014/main" id="{083A1FBE-6D96-4DAF-A5B7-76F588178383}"/>
              </a:ext>
            </a:extLst>
          </p:cNvPr>
          <p:cNvGrpSpPr/>
          <p:nvPr/>
        </p:nvGrpSpPr>
        <p:grpSpPr>
          <a:xfrm>
            <a:off x="3154373" y="2369540"/>
            <a:ext cx="913874" cy="776404"/>
            <a:chOff x="8809444" y="2046682"/>
            <a:chExt cx="914112" cy="776606"/>
          </a:xfrm>
        </p:grpSpPr>
        <p:grpSp>
          <p:nvGrpSpPr>
            <p:cNvPr id="817" name="Group 816">
              <a:extLst>
                <a:ext uri="{FF2B5EF4-FFF2-40B4-BE49-F238E27FC236}">
                  <a16:creationId xmlns:a16="http://schemas.microsoft.com/office/drawing/2014/main" id="{597F20CF-BC93-4F82-B9B4-6DAABDFB8C58}"/>
                </a:ext>
              </a:extLst>
            </p:cNvPr>
            <p:cNvGrpSpPr/>
            <p:nvPr/>
          </p:nvGrpSpPr>
          <p:grpSpPr>
            <a:xfrm>
              <a:off x="8884399" y="2106486"/>
              <a:ext cx="764202" cy="656998"/>
              <a:chOff x="6159500" y="2681288"/>
              <a:chExt cx="792163" cy="681037"/>
            </a:xfrm>
            <a:solidFill>
              <a:srgbClr val="F80000"/>
            </a:solidFill>
          </p:grpSpPr>
          <p:sp>
            <p:nvSpPr>
              <p:cNvPr id="819" name="Freeform 1">
                <a:extLst>
                  <a:ext uri="{FF2B5EF4-FFF2-40B4-BE49-F238E27FC236}">
                    <a16:creationId xmlns:a16="http://schemas.microsoft.com/office/drawing/2014/main" id="{2260F859-489F-443C-91EB-759D698876E4}"/>
                  </a:ext>
                </a:extLst>
              </p:cNvPr>
              <p:cNvSpPr>
                <a:spLocks noChangeArrowheads="1"/>
              </p:cNvSpPr>
              <p:nvPr/>
            </p:nvSpPr>
            <p:spPr bwMode="auto">
              <a:xfrm>
                <a:off x="6161088" y="3032125"/>
                <a:ext cx="279400" cy="92075"/>
              </a:xfrm>
              <a:custGeom>
                <a:avLst/>
                <a:gdLst>
                  <a:gd name="T0" fmla="*/ 740 w 778"/>
                  <a:gd name="T1" fmla="*/ 0 h 255"/>
                  <a:gd name="T2" fmla="*/ 37 w 778"/>
                  <a:gd name="T3" fmla="*/ 0 h 255"/>
                  <a:gd name="T4" fmla="*/ 0 w 778"/>
                  <a:gd name="T5" fmla="*/ 37 h 255"/>
                  <a:gd name="T6" fmla="*/ 0 w 778"/>
                  <a:gd name="T7" fmla="*/ 254 h 255"/>
                  <a:gd name="T8" fmla="*/ 777 w 778"/>
                  <a:gd name="T9" fmla="*/ 254 h 255"/>
                  <a:gd name="T10" fmla="*/ 777 w 778"/>
                  <a:gd name="T11" fmla="*/ 37 h 255"/>
                  <a:gd name="T12" fmla="*/ 740 w 778"/>
                  <a:gd name="T13" fmla="*/ 0 h 255"/>
                  <a:gd name="T14" fmla="*/ 669 w 778"/>
                  <a:gd name="T15" fmla="*/ 170 h 255"/>
                  <a:gd name="T16" fmla="*/ 628 w 778"/>
                  <a:gd name="T17" fmla="*/ 129 h 255"/>
                  <a:gd name="T18" fmla="*/ 669 w 778"/>
                  <a:gd name="T19" fmla="*/ 87 h 255"/>
                  <a:gd name="T20" fmla="*/ 711 w 778"/>
                  <a:gd name="T21" fmla="*/ 129 h 255"/>
                  <a:gd name="T22" fmla="*/ 669 w 778"/>
                  <a:gd name="T23" fmla="*/ 170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78" h="255">
                    <a:moveTo>
                      <a:pt x="740" y="0"/>
                    </a:moveTo>
                    <a:lnTo>
                      <a:pt x="37" y="0"/>
                    </a:lnTo>
                    <a:cubicBezTo>
                      <a:pt x="17" y="0"/>
                      <a:pt x="0" y="17"/>
                      <a:pt x="0" y="37"/>
                    </a:cubicBezTo>
                    <a:lnTo>
                      <a:pt x="0" y="254"/>
                    </a:lnTo>
                    <a:lnTo>
                      <a:pt x="777" y="254"/>
                    </a:lnTo>
                    <a:lnTo>
                      <a:pt x="777" y="37"/>
                    </a:lnTo>
                    <a:cubicBezTo>
                      <a:pt x="777" y="17"/>
                      <a:pt x="761" y="0"/>
                      <a:pt x="740" y="0"/>
                    </a:cubicBezTo>
                    <a:close/>
                    <a:moveTo>
                      <a:pt x="669" y="170"/>
                    </a:moveTo>
                    <a:cubicBezTo>
                      <a:pt x="644" y="170"/>
                      <a:pt x="628" y="150"/>
                      <a:pt x="628" y="129"/>
                    </a:cubicBezTo>
                    <a:cubicBezTo>
                      <a:pt x="628" y="104"/>
                      <a:pt x="648" y="87"/>
                      <a:pt x="669" y="87"/>
                    </a:cubicBezTo>
                    <a:cubicBezTo>
                      <a:pt x="694" y="87"/>
                      <a:pt x="711" y="108"/>
                      <a:pt x="711" y="129"/>
                    </a:cubicBezTo>
                    <a:cubicBezTo>
                      <a:pt x="711" y="154"/>
                      <a:pt x="690" y="170"/>
                      <a:pt x="669" y="170"/>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799"/>
              </a:p>
            </p:txBody>
          </p:sp>
          <p:sp>
            <p:nvSpPr>
              <p:cNvPr id="820" name="Freeform 2">
                <a:extLst>
                  <a:ext uri="{FF2B5EF4-FFF2-40B4-BE49-F238E27FC236}">
                    <a16:creationId xmlns:a16="http://schemas.microsoft.com/office/drawing/2014/main" id="{DE1CC50F-190B-4EAC-A39A-5087E8AE4986}"/>
                  </a:ext>
                </a:extLst>
              </p:cNvPr>
              <p:cNvSpPr>
                <a:spLocks noChangeArrowheads="1"/>
              </p:cNvSpPr>
              <p:nvPr/>
            </p:nvSpPr>
            <p:spPr bwMode="auto">
              <a:xfrm>
                <a:off x="6161088" y="3149600"/>
                <a:ext cx="279400" cy="93663"/>
              </a:xfrm>
              <a:custGeom>
                <a:avLst/>
                <a:gdLst>
                  <a:gd name="T0" fmla="*/ 0 w 778"/>
                  <a:gd name="T1" fmla="*/ 0 h 259"/>
                  <a:gd name="T2" fmla="*/ 0 w 778"/>
                  <a:gd name="T3" fmla="*/ 258 h 259"/>
                  <a:gd name="T4" fmla="*/ 777 w 778"/>
                  <a:gd name="T5" fmla="*/ 258 h 259"/>
                  <a:gd name="T6" fmla="*/ 777 w 778"/>
                  <a:gd name="T7" fmla="*/ 0 h 259"/>
                  <a:gd name="T8" fmla="*/ 0 w 778"/>
                  <a:gd name="T9" fmla="*/ 0 h 259"/>
                  <a:gd name="T10" fmla="*/ 669 w 778"/>
                  <a:gd name="T11" fmla="*/ 175 h 259"/>
                  <a:gd name="T12" fmla="*/ 628 w 778"/>
                  <a:gd name="T13" fmla="*/ 133 h 259"/>
                  <a:gd name="T14" fmla="*/ 669 w 778"/>
                  <a:gd name="T15" fmla="*/ 92 h 259"/>
                  <a:gd name="T16" fmla="*/ 711 w 778"/>
                  <a:gd name="T17" fmla="*/ 133 h 259"/>
                  <a:gd name="T18" fmla="*/ 669 w 778"/>
                  <a:gd name="T19" fmla="*/ 175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78" h="259">
                    <a:moveTo>
                      <a:pt x="0" y="0"/>
                    </a:moveTo>
                    <a:lnTo>
                      <a:pt x="0" y="258"/>
                    </a:lnTo>
                    <a:lnTo>
                      <a:pt x="777" y="258"/>
                    </a:lnTo>
                    <a:lnTo>
                      <a:pt x="777" y="0"/>
                    </a:lnTo>
                    <a:lnTo>
                      <a:pt x="0" y="0"/>
                    </a:lnTo>
                    <a:close/>
                    <a:moveTo>
                      <a:pt x="669" y="175"/>
                    </a:moveTo>
                    <a:cubicBezTo>
                      <a:pt x="644" y="175"/>
                      <a:pt x="628" y="154"/>
                      <a:pt x="628" y="133"/>
                    </a:cubicBezTo>
                    <a:cubicBezTo>
                      <a:pt x="628" y="108"/>
                      <a:pt x="648" y="92"/>
                      <a:pt x="669" y="92"/>
                    </a:cubicBezTo>
                    <a:cubicBezTo>
                      <a:pt x="694" y="92"/>
                      <a:pt x="711" y="113"/>
                      <a:pt x="711" y="133"/>
                    </a:cubicBezTo>
                    <a:cubicBezTo>
                      <a:pt x="711" y="158"/>
                      <a:pt x="690" y="175"/>
                      <a:pt x="669" y="175"/>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799"/>
              </a:p>
            </p:txBody>
          </p:sp>
          <p:sp>
            <p:nvSpPr>
              <p:cNvPr id="821" name="Freeform 3">
                <a:extLst>
                  <a:ext uri="{FF2B5EF4-FFF2-40B4-BE49-F238E27FC236}">
                    <a16:creationId xmlns:a16="http://schemas.microsoft.com/office/drawing/2014/main" id="{ED40F7A1-DCAA-409B-878E-51EE3F2C6FB2}"/>
                  </a:ext>
                </a:extLst>
              </p:cNvPr>
              <p:cNvSpPr>
                <a:spLocks noChangeArrowheads="1"/>
              </p:cNvSpPr>
              <p:nvPr/>
            </p:nvSpPr>
            <p:spPr bwMode="auto">
              <a:xfrm>
                <a:off x="6159500" y="3270250"/>
                <a:ext cx="279400" cy="92075"/>
              </a:xfrm>
              <a:custGeom>
                <a:avLst/>
                <a:gdLst>
                  <a:gd name="T0" fmla="*/ 4 w 778"/>
                  <a:gd name="T1" fmla="*/ 216 h 254"/>
                  <a:gd name="T2" fmla="*/ 41 w 778"/>
                  <a:gd name="T3" fmla="*/ 253 h 254"/>
                  <a:gd name="T4" fmla="*/ 740 w 778"/>
                  <a:gd name="T5" fmla="*/ 253 h 254"/>
                  <a:gd name="T6" fmla="*/ 777 w 778"/>
                  <a:gd name="T7" fmla="*/ 216 h 254"/>
                  <a:gd name="T8" fmla="*/ 777 w 778"/>
                  <a:gd name="T9" fmla="*/ 0 h 254"/>
                  <a:gd name="T10" fmla="*/ 0 w 778"/>
                  <a:gd name="T11" fmla="*/ 0 h 254"/>
                  <a:gd name="T12" fmla="*/ 0 w 778"/>
                  <a:gd name="T13" fmla="*/ 216 h 254"/>
                  <a:gd name="T14" fmla="*/ 4 w 778"/>
                  <a:gd name="T15" fmla="*/ 216 h 254"/>
                  <a:gd name="T16" fmla="*/ 673 w 778"/>
                  <a:gd name="T17" fmla="*/ 83 h 254"/>
                  <a:gd name="T18" fmla="*/ 715 w 778"/>
                  <a:gd name="T19" fmla="*/ 125 h 254"/>
                  <a:gd name="T20" fmla="*/ 673 w 778"/>
                  <a:gd name="T21" fmla="*/ 166 h 254"/>
                  <a:gd name="T22" fmla="*/ 632 w 778"/>
                  <a:gd name="T23" fmla="*/ 125 h 254"/>
                  <a:gd name="T24" fmla="*/ 673 w 778"/>
                  <a:gd name="T25" fmla="*/ 83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78" h="254">
                    <a:moveTo>
                      <a:pt x="4" y="216"/>
                    </a:moveTo>
                    <a:cubicBezTo>
                      <a:pt x="4" y="237"/>
                      <a:pt x="21" y="253"/>
                      <a:pt x="41" y="253"/>
                    </a:cubicBezTo>
                    <a:lnTo>
                      <a:pt x="740" y="253"/>
                    </a:lnTo>
                    <a:cubicBezTo>
                      <a:pt x="761" y="253"/>
                      <a:pt x="777" y="237"/>
                      <a:pt x="777" y="216"/>
                    </a:cubicBezTo>
                    <a:lnTo>
                      <a:pt x="777" y="0"/>
                    </a:lnTo>
                    <a:lnTo>
                      <a:pt x="0" y="0"/>
                    </a:lnTo>
                    <a:lnTo>
                      <a:pt x="0" y="216"/>
                    </a:lnTo>
                    <a:lnTo>
                      <a:pt x="4" y="216"/>
                    </a:lnTo>
                    <a:close/>
                    <a:moveTo>
                      <a:pt x="673" y="83"/>
                    </a:moveTo>
                    <a:cubicBezTo>
                      <a:pt x="698" y="83"/>
                      <a:pt x="715" y="104"/>
                      <a:pt x="715" y="125"/>
                    </a:cubicBezTo>
                    <a:cubicBezTo>
                      <a:pt x="715" y="150"/>
                      <a:pt x="694" y="166"/>
                      <a:pt x="673" y="166"/>
                    </a:cubicBezTo>
                    <a:cubicBezTo>
                      <a:pt x="648" y="166"/>
                      <a:pt x="632" y="145"/>
                      <a:pt x="632" y="125"/>
                    </a:cubicBezTo>
                    <a:cubicBezTo>
                      <a:pt x="632" y="100"/>
                      <a:pt x="648" y="83"/>
                      <a:pt x="673" y="83"/>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799"/>
              </a:p>
            </p:txBody>
          </p:sp>
          <p:sp>
            <p:nvSpPr>
              <p:cNvPr id="822" name="Freeform 4">
                <a:extLst>
                  <a:ext uri="{FF2B5EF4-FFF2-40B4-BE49-F238E27FC236}">
                    <a16:creationId xmlns:a16="http://schemas.microsoft.com/office/drawing/2014/main" id="{DCF49F29-EDF9-4C11-92DF-13B12E35414D}"/>
                  </a:ext>
                </a:extLst>
              </p:cNvPr>
              <p:cNvSpPr>
                <a:spLocks noChangeArrowheads="1"/>
              </p:cNvSpPr>
              <p:nvPr/>
            </p:nvSpPr>
            <p:spPr bwMode="auto">
              <a:xfrm>
                <a:off x="6537325" y="2681288"/>
                <a:ext cx="414338" cy="231775"/>
              </a:xfrm>
              <a:custGeom>
                <a:avLst/>
                <a:gdLst>
                  <a:gd name="T0" fmla="*/ 940 w 1153"/>
                  <a:gd name="T1" fmla="*/ 233 h 646"/>
                  <a:gd name="T2" fmla="*/ 923 w 1153"/>
                  <a:gd name="T3" fmla="*/ 233 h 646"/>
                  <a:gd name="T4" fmla="*/ 728 w 1153"/>
                  <a:gd name="T5" fmla="*/ 88 h 646"/>
                  <a:gd name="T6" fmla="*/ 661 w 1153"/>
                  <a:gd name="T7" fmla="*/ 100 h 646"/>
                  <a:gd name="T8" fmla="*/ 470 w 1153"/>
                  <a:gd name="T9" fmla="*/ 0 h 646"/>
                  <a:gd name="T10" fmla="*/ 242 w 1153"/>
                  <a:gd name="T11" fmla="*/ 179 h 646"/>
                  <a:gd name="T12" fmla="*/ 233 w 1153"/>
                  <a:gd name="T13" fmla="*/ 179 h 646"/>
                  <a:gd name="T14" fmla="*/ 0 w 1153"/>
                  <a:gd name="T15" fmla="*/ 412 h 646"/>
                  <a:gd name="T16" fmla="*/ 233 w 1153"/>
                  <a:gd name="T17" fmla="*/ 645 h 646"/>
                  <a:gd name="T18" fmla="*/ 944 w 1153"/>
                  <a:gd name="T19" fmla="*/ 645 h 646"/>
                  <a:gd name="T20" fmla="*/ 1152 w 1153"/>
                  <a:gd name="T21" fmla="*/ 437 h 646"/>
                  <a:gd name="T22" fmla="*/ 940 w 1153"/>
                  <a:gd name="T23" fmla="*/ 233 h 6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53" h="646">
                    <a:moveTo>
                      <a:pt x="940" y="233"/>
                    </a:moveTo>
                    <a:cubicBezTo>
                      <a:pt x="936" y="233"/>
                      <a:pt x="927" y="233"/>
                      <a:pt x="923" y="233"/>
                    </a:cubicBezTo>
                    <a:cubicBezTo>
                      <a:pt x="898" y="150"/>
                      <a:pt x="819" y="88"/>
                      <a:pt x="728" y="88"/>
                    </a:cubicBezTo>
                    <a:cubicBezTo>
                      <a:pt x="703" y="88"/>
                      <a:pt x="682" y="92"/>
                      <a:pt x="661" y="100"/>
                    </a:cubicBezTo>
                    <a:cubicBezTo>
                      <a:pt x="620" y="38"/>
                      <a:pt x="549" y="0"/>
                      <a:pt x="470" y="0"/>
                    </a:cubicBezTo>
                    <a:cubicBezTo>
                      <a:pt x="358" y="0"/>
                      <a:pt x="266" y="75"/>
                      <a:pt x="242" y="179"/>
                    </a:cubicBezTo>
                    <a:cubicBezTo>
                      <a:pt x="237" y="179"/>
                      <a:pt x="237" y="179"/>
                      <a:pt x="233" y="179"/>
                    </a:cubicBezTo>
                    <a:cubicBezTo>
                      <a:pt x="104" y="179"/>
                      <a:pt x="0" y="283"/>
                      <a:pt x="0" y="412"/>
                    </a:cubicBezTo>
                    <a:cubicBezTo>
                      <a:pt x="0" y="541"/>
                      <a:pt x="104" y="645"/>
                      <a:pt x="233" y="645"/>
                    </a:cubicBezTo>
                    <a:lnTo>
                      <a:pt x="944" y="645"/>
                    </a:lnTo>
                    <a:cubicBezTo>
                      <a:pt x="1056" y="645"/>
                      <a:pt x="1152" y="553"/>
                      <a:pt x="1152" y="437"/>
                    </a:cubicBezTo>
                    <a:cubicBezTo>
                      <a:pt x="1152" y="320"/>
                      <a:pt x="1056" y="233"/>
                      <a:pt x="940" y="233"/>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799"/>
              </a:p>
            </p:txBody>
          </p:sp>
          <p:sp>
            <p:nvSpPr>
              <p:cNvPr id="823" name="Freeform 5">
                <a:extLst>
                  <a:ext uri="{FF2B5EF4-FFF2-40B4-BE49-F238E27FC236}">
                    <a16:creationId xmlns:a16="http://schemas.microsoft.com/office/drawing/2014/main" id="{2CDE8641-87E4-489C-9CA9-5F29865E3357}"/>
                  </a:ext>
                </a:extLst>
              </p:cNvPr>
              <p:cNvSpPr>
                <a:spLocks noChangeArrowheads="1"/>
              </p:cNvSpPr>
              <p:nvPr/>
            </p:nvSpPr>
            <p:spPr bwMode="auto">
              <a:xfrm>
                <a:off x="6443663" y="2911475"/>
                <a:ext cx="147637" cy="130175"/>
              </a:xfrm>
              <a:custGeom>
                <a:avLst/>
                <a:gdLst>
                  <a:gd name="T0" fmla="*/ 54 w 412"/>
                  <a:gd name="T1" fmla="*/ 362 h 363"/>
                  <a:gd name="T2" fmla="*/ 0 w 412"/>
                  <a:gd name="T3" fmla="*/ 300 h 363"/>
                  <a:gd name="T4" fmla="*/ 50 w 412"/>
                  <a:gd name="T5" fmla="*/ 258 h 363"/>
                  <a:gd name="T6" fmla="*/ 104 w 412"/>
                  <a:gd name="T7" fmla="*/ 320 h 363"/>
                  <a:gd name="T8" fmla="*/ 54 w 412"/>
                  <a:gd name="T9" fmla="*/ 362 h 363"/>
                  <a:gd name="T10" fmla="*/ 158 w 412"/>
                  <a:gd name="T11" fmla="*/ 275 h 363"/>
                  <a:gd name="T12" fmla="*/ 104 w 412"/>
                  <a:gd name="T13" fmla="*/ 212 h 363"/>
                  <a:gd name="T14" fmla="*/ 153 w 412"/>
                  <a:gd name="T15" fmla="*/ 171 h 363"/>
                  <a:gd name="T16" fmla="*/ 208 w 412"/>
                  <a:gd name="T17" fmla="*/ 233 h 363"/>
                  <a:gd name="T18" fmla="*/ 158 w 412"/>
                  <a:gd name="T19" fmla="*/ 275 h 363"/>
                  <a:gd name="T20" fmla="*/ 257 w 412"/>
                  <a:gd name="T21" fmla="*/ 187 h 363"/>
                  <a:gd name="T22" fmla="*/ 203 w 412"/>
                  <a:gd name="T23" fmla="*/ 125 h 363"/>
                  <a:gd name="T24" fmla="*/ 253 w 412"/>
                  <a:gd name="T25" fmla="*/ 83 h 363"/>
                  <a:gd name="T26" fmla="*/ 307 w 412"/>
                  <a:gd name="T27" fmla="*/ 146 h 363"/>
                  <a:gd name="T28" fmla="*/ 257 w 412"/>
                  <a:gd name="T29" fmla="*/ 187 h 363"/>
                  <a:gd name="T30" fmla="*/ 361 w 412"/>
                  <a:gd name="T31" fmla="*/ 104 h 363"/>
                  <a:gd name="T32" fmla="*/ 307 w 412"/>
                  <a:gd name="T33" fmla="*/ 42 h 363"/>
                  <a:gd name="T34" fmla="*/ 357 w 412"/>
                  <a:gd name="T35" fmla="*/ 0 h 363"/>
                  <a:gd name="T36" fmla="*/ 411 w 412"/>
                  <a:gd name="T37" fmla="*/ 63 h 363"/>
                  <a:gd name="T38" fmla="*/ 361 w 412"/>
                  <a:gd name="T39" fmla="*/ 104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12" h="363">
                    <a:moveTo>
                      <a:pt x="54" y="362"/>
                    </a:moveTo>
                    <a:lnTo>
                      <a:pt x="0" y="300"/>
                    </a:lnTo>
                    <a:lnTo>
                      <a:pt x="50" y="258"/>
                    </a:lnTo>
                    <a:lnTo>
                      <a:pt x="104" y="320"/>
                    </a:lnTo>
                    <a:lnTo>
                      <a:pt x="54" y="362"/>
                    </a:lnTo>
                    <a:close/>
                    <a:moveTo>
                      <a:pt x="158" y="275"/>
                    </a:moveTo>
                    <a:lnTo>
                      <a:pt x="104" y="212"/>
                    </a:lnTo>
                    <a:lnTo>
                      <a:pt x="153" y="171"/>
                    </a:lnTo>
                    <a:lnTo>
                      <a:pt x="208" y="233"/>
                    </a:lnTo>
                    <a:lnTo>
                      <a:pt x="158" y="275"/>
                    </a:lnTo>
                    <a:close/>
                    <a:moveTo>
                      <a:pt x="257" y="187"/>
                    </a:moveTo>
                    <a:lnTo>
                      <a:pt x="203" y="125"/>
                    </a:lnTo>
                    <a:lnTo>
                      <a:pt x="253" y="83"/>
                    </a:lnTo>
                    <a:lnTo>
                      <a:pt x="307" y="146"/>
                    </a:lnTo>
                    <a:lnTo>
                      <a:pt x="257" y="187"/>
                    </a:lnTo>
                    <a:close/>
                    <a:moveTo>
                      <a:pt x="361" y="104"/>
                    </a:moveTo>
                    <a:lnTo>
                      <a:pt x="307" y="42"/>
                    </a:lnTo>
                    <a:lnTo>
                      <a:pt x="357" y="0"/>
                    </a:lnTo>
                    <a:lnTo>
                      <a:pt x="411" y="63"/>
                    </a:lnTo>
                    <a:lnTo>
                      <a:pt x="361" y="104"/>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799"/>
              </a:p>
            </p:txBody>
          </p:sp>
        </p:grpSp>
        <p:sp>
          <p:nvSpPr>
            <p:cNvPr id="818" name="Rectangle 817">
              <a:extLst>
                <a:ext uri="{FF2B5EF4-FFF2-40B4-BE49-F238E27FC236}">
                  <a16:creationId xmlns:a16="http://schemas.microsoft.com/office/drawing/2014/main" id="{894757ED-C626-4789-9EB0-F86431E02BE7}"/>
                </a:ext>
              </a:extLst>
            </p:cNvPr>
            <p:cNvSpPr/>
            <p:nvPr/>
          </p:nvSpPr>
          <p:spPr>
            <a:xfrm>
              <a:off x="8809444" y="2046682"/>
              <a:ext cx="914112" cy="776606"/>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sz="1799"/>
            </a:p>
          </p:txBody>
        </p:sp>
      </p:grpSp>
      <p:sp>
        <p:nvSpPr>
          <p:cNvPr id="824" name="Text Box 30">
            <a:extLst>
              <a:ext uri="{FF2B5EF4-FFF2-40B4-BE49-F238E27FC236}">
                <a16:creationId xmlns:a16="http://schemas.microsoft.com/office/drawing/2014/main" id="{6E18E34E-DFAF-4329-9D76-11EF51E2F799}"/>
              </a:ext>
            </a:extLst>
          </p:cNvPr>
          <p:cNvSpPr txBox="1">
            <a:spLocks noChangeArrowheads="1"/>
          </p:cNvSpPr>
          <p:nvPr/>
        </p:nvSpPr>
        <p:spPr bwMode="auto">
          <a:xfrm>
            <a:off x="2897932" y="2587181"/>
            <a:ext cx="640811" cy="123111"/>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err="1">
                <a:solidFill>
                  <a:schemeClr val="bg2">
                    <a:lumMod val="10000"/>
                  </a:schemeClr>
                </a:solidFill>
              </a:rPr>
              <a:t>FastConnect</a:t>
            </a:r>
            <a:endParaRPr lang="en-US" sz="800" dirty="0">
              <a:solidFill>
                <a:schemeClr val="bg2">
                  <a:lumMod val="10000"/>
                </a:schemeClr>
              </a:solidFill>
            </a:endParaRPr>
          </a:p>
        </p:txBody>
      </p:sp>
      <p:cxnSp>
        <p:nvCxnSpPr>
          <p:cNvPr id="825" name="Straight Connector 824">
            <a:extLst>
              <a:ext uri="{FF2B5EF4-FFF2-40B4-BE49-F238E27FC236}">
                <a16:creationId xmlns:a16="http://schemas.microsoft.com/office/drawing/2014/main" id="{D9D185ED-FD1E-4C49-B6D2-CDD39A585635}"/>
              </a:ext>
            </a:extLst>
          </p:cNvPr>
          <p:cNvCxnSpPr>
            <a:cxnSpLocks/>
          </p:cNvCxnSpPr>
          <p:nvPr/>
        </p:nvCxnSpPr>
        <p:spPr>
          <a:xfrm>
            <a:off x="2633271" y="2905406"/>
            <a:ext cx="596037" cy="0"/>
          </a:xfrm>
          <a:prstGeom prst="line">
            <a:avLst/>
          </a:prstGeom>
          <a:ln w="12700" cmpd="sng">
            <a:solidFill>
              <a:srgbClr val="5F5F5F"/>
            </a:solidFill>
            <a:miter lim="800000"/>
          </a:ln>
        </p:spPr>
        <p:style>
          <a:lnRef idx="1">
            <a:schemeClr val="accent1"/>
          </a:lnRef>
          <a:fillRef idx="0">
            <a:schemeClr val="accent1"/>
          </a:fillRef>
          <a:effectRef idx="0">
            <a:schemeClr val="accent1"/>
          </a:effectRef>
          <a:fontRef idx="minor">
            <a:schemeClr val="tx1"/>
          </a:fontRef>
        </p:style>
      </p:cxnSp>
      <p:grpSp>
        <p:nvGrpSpPr>
          <p:cNvPr id="470" name="Group 225">
            <a:extLst>
              <a:ext uri="{FF2B5EF4-FFF2-40B4-BE49-F238E27FC236}">
                <a16:creationId xmlns:a16="http://schemas.microsoft.com/office/drawing/2014/main" id="{B5FF9C61-320B-4B83-99C9-BFE5F4D40BB7}"/>
              </a:ext>
            </a:extLst>
          </p:cNvPr>
          <p:cNvGrpSpPr/>
          <p:nvPr/>
        </p:nvGrpSpPr>
        <p:grpSpPr>
          <a:xfrm>
            <a:off x="7466984" y="4207191"/>
            <a:ext cx="455556" cy="617031"/>
            <a:chOff x="4166083" y="2103309"/>
            <a:chExt cx="639069" cy="865592"/>
          </a:xfrm>
        </p:grpSpPr>
        <p:grpSp>
          <p:nvGrpSpPr>
            <p:cNvPr id="471" name="Group 325">
              <a:extLst>
                <a:ext uri="{FF2B5EF4-FFF2-40B4-BE49-F238E27FC236}">
                  <a16:creationId xmlns:a16="http://schemas.microsoft.com/office/drawing/2014/main" id="{EA8AAC06-228C-47DE-A852-E36F0BCD0886}"/>
                </a:ext>
              </a:extLst>
            </p:cNvPr>
            <p:cNvGrpSpPr/>
            <p:nvPr/>
          </p:nvGrpSpPr>
          <p:grpSpPr>
            <a:xfrm>
              <a:off x="4402163" y="2815652"/>
              <a:ext cx="166908" cy="74181"/>
              <a:chOff x="6443663" y="1368425"/>
              <a:chExt cx="385762" cy="171450"/>
            </a:xfrm>
            <a:solidFill>
              <a:schemeClr val="accent1"/>
            </a:solidFill>
          </p:grpSpPr>
          <p:sp>
            <p:nvSpPr>
              <p:cNvPr id="476" name="Freeform 3">
                <a:extLst>
                  <a:ext uri="{FF2B5EF4-FFF2-40B4-BE49-F238E27FC236}">
                    <a16:creationId xmlns:a16="http://schemas.microsoft.com/office/drawing/2014/main" id="{84ACE8B9-6FFA-4D9F-9F35-E5E1B1A6130A}"/>
                  </a:ext>
                </a:extLst>
              </p:cNvPr>
              <p:cNvSpPr>
                <a:spLocks noChangeArrowheads="1"/>
              </p:cNvSpPr>
              <p:nvPr/>
            </p:nvSpPr>
            <p:spPr bwMode="auto">
              <a:xfrm>
                <a:off x="6443663" y="1368425"/>
                <a:ext cx="166687" cy="169863"/>
              </a:xfrm>
              <a:custGeom>
                <a:avLst/>
                <a:gdLst>
                  <a:gd name="T0" fmla="*/ 113 w 461"/>
                  <a:gd name="T1" fmla="*/ 0 h 473"/>
                  <a:gd name="T2" fmla="*/ 237 w 461"/>
                  <a:gd name="T3" fmla="*/ 370 h 473"/>
                  <a:gd name="T4" fmla="*/ 361 w 461"/>
                  <a:gd name="T5" fmla="*/ 0 h 473"/>
                  <a:gd name="T6" fmla="*/ 460 w 461"/>
                  <a:gd name="T7" fmla="*/ 0 h 473"/>
                  <a:gd name="T8" fmla="*/ 285 w 461"/>
                  <a:gd name="T9" fmla="*/ 472 h 473"/>
                  <a:gd name="T10" fmla="*/ 175 w 461"/>
                  <a:gd name="T11" fmla="*/ 472 h 473"/>
                  <a:gd name="T12" fmla="*/ 0 w 461"/>
                  <a:gd name="T13" fmla="*/ 0 h 473"/>
                  <a:gd name="T14" fmla="*/ 113 w 461"/>
                  <a:gd name="T15" fmla="*/ 0 h 4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1" h="473">
                    <a:moveTo>
                      <a:pt x="113" y="0"/>
                    </a:moveTo>
                    <a:lnTo>
                      <a:pt x="237" y="370"/>
                    </a:lnTo>
                    <a:lnTo>
                      <a:pt x="361" y="0"/>
                    </a:lnTo>
                    <a:lnTo>
                      <a:pt x="460" y="0"/>
                    </a:lnTo>
                    <a:lnTo>
                      <a:pt x="285" y="472"/>
                    </a:lnTo>
                    <a:lnTo>
                      <a:pt x="175" y="472"/>
                    </a:lnTo>
                    <a:lnTo>
                      <a:pt x="0" y="0"/>
                    </a:lnTo>
                    <a:lnTo>
                      <a:pt x="113" y="0"/>
                    </a:lnTo>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477" name="Freeform 4">
                <a:extLst>
                  <a:ext uri="{FF2B5EF4-FFF2-40B4-BE49-F238E27FC236}">
                    <a16:creationId xmlns:a16="http://schemas.microsoft.com/office/drawing/2014/main" id="{3F1D4EF0-D0D0-4939-B5FB-768774ADE5D8}"/>
                  </a:ext>
                </a:extLst>
              </p:cNvPr>
              <p:cNvSpPr>
                <a:spLocks noChangeArrowheads="1"/>
              </p:cNvSpPr>
              <p:nvPr/>
            </p:nvSpPr>
            <p:spPr bwMode="auto">
              <a:xfrm>
                <a:off x="6635750" y="1368425"/>
                <a:ext cx="193675" cy="171450"/>
              </a:xfrm>
              <a:custGeom>
                <a:avLst/>
                <a:gdLst>
                  <a:gd name="T0" fmla="*/ 6 w 540"/>
                  <a:gd name="T1" fmla="*/ 0 h 475"/>
                  <a:gd name="T2" fmla="*/ 173 w 540"/>
                  <a:gd name="T3" fmla="*/ 0 h 475"/>
                  <a:gd name="T4" fmla="*/ 271 w 540"/>
                  <a:gd name="T5" fmla="*/ 345 h 475"/>
                  <a:gd name="T6" fmla="*/ 379 w 540"/>
                  <a:gd name="T7" fmla="*/ 0 h 475"/>
                  <a:gd name="T8" fmla="*/ 539 w 540"/>
                  <a:gd name="T9" fmla="*/ 0 h 475"/>
                  <a:gd name="T10" fmla="*/ 539 w 540"/>
                  <a:gd name="T11" fmla="*/ 474 h 475"/>
                  <a:gd name="T12" fmla="*/ 438 w 540"/>
                  <a:gd name="T13" fmla="*/ 474 h 475"/>
                  <a:gd name="T14" fmla="*/ 438 w 540"/>
                  <a:gd name="T15" fmla="*/ 68 h 475"/>
                  <a:gd name="T16" fmla="*/ 308 w 540"/>
                  <a:gd name="T17" fmla="*/ 474 h 475"/>
                  <a:gd name="T18" fmla="*/ 223 w 540"/>
                  <a:gd name="T19" fmla="*/ 474 h 475"/>
                  <a:gd name="T20" fmla="*/ 96 w 540"/>
                  <a:gd name="T21" fmla="*/ 68 h 475"/>
                  <a:gd name="T22" fmla="*/ 96 w 540"/>
                  <a:gd name="T23" fmla="*/ 474 h 475"/>
                  <a:gd name="T24" fmla="*/ 0 w 540"/>
                  <a:gd name="T25" fmla="*/ 474 h 475"/>
                  <a:gd name="T26" fmla="*/ 0 w 540"/>
                  <a:gd name="T27" fmla="*/ 0 h 475"/>
                  <a:gd name="T28" fmla="*/ 6 w 540"/>
                  <a:gd name="T29" fmla="*/ 0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40" h="475">
                    <a:moveTo>
                      <a:pt x="6" y="0"/>
                    </a:moveTo>
                    <a:lnTo>
                      <a:pt x="173" y="0"/>
                    </a:lnTo>
                    <a:lnTo>
                      <a:pt x="271" y="345"/>
                    </a:lnTo>
                    <a:lnTo>
                      <a:pt x="379" y="0"/>
                    </a:lnTo>
                    <a:lnTo>
                      <a:pt x="539" y="0"/>
                    </a:lnTo>
                    <a:lnTo>
                      <a:pt x="539" y="474"/>
                    </a:lnTo>
                    <a:lnTo>
                      <a:pt x="438" y="474"/>
                    </a:lnTo>
                    <a:lnTo>
                      <a:pt x="438" y="68"/>
                    </a:lnTo>
                    <a:lnTo>
                      <a:pt x="308" y="474"/>
                    </a:lnTo>
                    <a:lnTo>
                      <a:pt x="223" y="474"/>
                    </a:lnTo>
                    <a:lnTo>
                      <a:pt x="96" y="68"/>
                    </a:lnTo>
                    <a:lnTo>
                      <a:pt x="96" y="474"/>
                    </a:lnTo>
                    <a:lnTo>
                      <a:pt x="0" y="474"/>
                    </a:lnTo>
                    <a:lnTo>
                      <a:pt x="0" y="0"/>
                    </a:lnTo>
                    <a:lnTo>
                      <a:pt x="6" y="0"/>
                    </a:lnTo>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grpSp>
        <p:grpSp>
          <p:nvGrpSpPr>
            <p:cNvPr id="472" name="Group 198">
              <a:extLst>
                <a:ext uri="{FF2B5EF4-FFF2-40B4-BE49-F238E27FC236}">
                  <a16:creationId xmlns:a16="http://schemas.microsoft.com/office/drawing/2014/main" id="{47D091B6-656E-47BF-ABF3-7BC738B6F3D0}"/>
                </a:ext>
              </a:extLst>
            </p:cNvPr>
            <p:cNvGrpSpPr/>
            <p:nvPr/>
          </p:nvGrpSpPr>
          <p:grpSpPr>
            <a:xfrm>
              <a:off x="4234477" y="2181412"/>
              <a:ext cx="502281" cy="548163"/>
              <a:chOff x="2505075" y="2108200"/>
              <a:chExt cx="330200" cy="360363"/>
            </a:xfrm>
            <a:solidFill>
              <a:schemeClr val="accent1"/>
            </a:solidFill>
          </p:grpSpPr>
          <p:sp>
            <p:nvSpPr>
              <p:cNvPr id="474" name="Freeform 44">
                <a:extLst>
                  <a:ext uri="{FF2B5EF4-FFF2-40B4-BE49-F238E27FC236}">
                    <a16:creationId xmlns:a16="http://schemas.microsoft.com/office/drawing/2014/main" id="{83ABA872-EAD9-4F4A-9F4F-909FBDD46954}"/>
                  </a:ext>
                </a:extLst>
              </p:cNvPr>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75" name="Freeform 45">
                <a:extLst>
                  <a:ext uri="{FF2B5EF4-FFF2-40B4-BE49-F238E27FC236}">
                    <a16:creationId xmlns:a16="http://schemas.microsoft.com/office/drawing/2014/main" id="{BC4D7C12-72D1-4148-8D0F-E7515AACDAD7}"/>
                  </a:ext>
                </a:extLst>
              </p:cNvPr>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473" name="Rectangle 472">
              <a:extLst>
                <a:ext uri="{FF2B5EF4-FFF2-40B4-BE49-F238E27FC236}">
                  <a16:creationId xmlns:a16="http://schemas.microsoft.com/office/drawing/2014/main" id="{8CD2BDE0-8B93-485C-8DFD-C2D43E5FBA5E}"/>
                </a:ext>
              </a:extLst>
            </p:cNvPr>
            <p:cNvSpPr/>
            <p:nvPr/>
          </p:nvSpPr>
          <p:spPr>
            <a:xfrm>
              <a:off x="4166083" y="2103309"/>
              <a:ext cx="639069" cy="865592"/>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grpSp>
      <p:grpSp>
        <p:nvGrpSpPr>
          <p:cNvPr id="478" name="Group 187">
            <a:extLst>
              <a:ext uri="{FF2B5EF4-FFF2-40B4-BE49-F238E27FC236}">
                <a16:creationId xmlns:a16="http://schemas.microsoft.com/office/drawing/2014/main" id="{C4A7E996-AB99-450C-ACDC-58CB46BF9133}"/>
              </a:ext>
            </a:extLst>
          </p:cNvPr>
          <p:cNvGrpSpPr/>
          <p:nvPr/>
        </p:nvGrpSpPr>
        <p:grpSpPr>
          <a:xfrm>
            <a:off x="8468635" y="5183186"/>
            <a:ext cx="475988" cy="726085"/>
            <a:chOff x="7248176" y="2103309"/>
            <a:chExt cx="639069" cy="974854"/>
          </a:xfrm>
        </p:grpSpPr>
        <p:grpSp>
          <p:nvGrpSpPr>
            <p:cNvPr id="479" name="Group 179">
              <a:extLst>
                <a:ext uri="{FF2B5EF4-FFF2-40B4-BE49-F238E27FC236}">
                  <a16:creationId xmlns:a16="http://schemas.microsoft.com/office/drawing/2014/main" id="{CAB0F94F-C9ED-4518-9895-BF072A230985}"/>
                </a:ext>
              </a:extLst>
            </p:cNvPr>
            <p:cNvGrpSpPr/>
            <p:nvPr/>
          </p:nvGrpSpPr>
          <p:grpSpPr>
            <a:xfrm>
              <a:off x="7327218" y="2802911"/>
              <a:ext cx="480984" cy="199258"/>
              <a:chOff x="3444875" y="3125788"/>
              <a:chExt cx="3314700" cy="1373187"/>
            </a:xfrm>
            <a:solidFill>
              <a:schemeClr val="accent1"/>
            </a:solidFill>
          </p:grpSpPr>
          <p:sp>
            <p:nvSpPr>
              <p:cNvPr id="484" name="Freeform 1">
                <a:extLst>
                  <a:ext uri="{FF2B5EF4-FFF2-40B4-BE49-F238E27FC236}">
                    <a16:creationId xmlns:a16="http://schemas.microsoft.com/office/drawing/2014/main" id="{D6209EC9-2BD3-4DE7-BB76-3700DCD0491F}"/>
                  </a:ext>
                </a:extLst>
              </p:cNvPr>
              <p:cNvSpPr>
                <a:spLocks noChangeArrowheads="1"/>
              </p:cNvSpPr>
              <p:nvPr/>
            </p:nvSpPr>
            <p:spPr bwMode="auto">
              <a:xfrm>
                <a:off x="3444875" y="3125788"/>
                <a:ext cx="433388" cy="511175"/>
              </a:xfrm>
              <a:custGeom>
                <a:avLst/>
                <a:gdLst>
                  <a:gd name="T0" fmla="*/ 0 w 1206"/>
                  <a:gd name="T1" fmla="*/ 0 h 1420"/>
                  <a:gd name="T2" fmla="*/ 471 w 1206"/>
                  <a:gd name="T3" fmla="*/ 3 h 1420"/>
                  <a:gd name="T4" fmla="*/ 962 w 1206"/>
                  <a:gd name="T5" fmla="*/ 130 h 1420"/>
                  <a:gd name="T6" fmla="*/ 1205 w 1206"/>
                  <a:gd name="T7" fmla="*/ 688 h 1420"/>
                  <a:gd name="T8" fmla="*/ 699 w 1206"/>
                  <a:gd name="T9" fmla="*/ 1402 h 1420"/>
                  <a:gd name="T10" fmla="*/ 443 w 1206"/>
                  <a:gd name="T11" fmla="*/ 1419 h 1420"/>
                  <a:gd name="T12" fmla="*/ 0 w 1206"/>
                  <a:gd name="T13" fmla="*/ 1419 h 1420"/>
                  <a:gd name="T14" fmla="*/ 0 w 1206"/>
                  <a:gd name="T15" fmla="*/ 0 h 1420"/>
                  <a:gd name="T16" fmla="*/ 310 w 1206"/>
                  <a:gd name="T17" fmla="*/ 1185 h 1420"/>
                  <a:gd name="T18" fmla="*/ 431 w 1206"/>
                  <a:gd name="T19" fmla="*/ 1188 h 1420"/>
                  <a:gd name="T20" fmla="*/ 761 w 1206"/>
                  <a:gd name="T21" fmla="*/ 1089 h 1420"/>
                  <a:gd name="T22" fmla="*/ 888 w 1206"/>
                  <a:gd name="T23" fmla="*/ 688 h 1420"/>
                  <a:gd name="T24" fmla="*/ 629 w 1206"/>
                  <a:gd name="T25" fmla="*/ 248 h 1420"/>
                  <a:gd name="T26" fmla="*/ 310 w 1206"/>
                  <a:gd name="T27" fmla="*/ 228 h 1420"/>
                  <a:gd name="T28" fmla="*/ 310 w 1206"/>
                  <a:gd name="T29" fmla="*/ 1185 h 14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06" h="1420">
                    <a:moveTo>
                      <a:pt x="0" y="0"/>
                    </a:moveTo>
                    <a:lnTo>
                      <a:pt x="471" y="3"/>
                    </a:lnTo>
                    <a:cubicBezTo>
                      <a:pt x="550" y="3"/>
                      <a:pt x="790" y="5"/>
                      <a:pt x="962" y="130"/>
                    </a:cubicBezTo>
                    <a:cubicBezTo>
                      <a:pt x="1142" y="262"/>
                      <a:pt x="1205" y="485"/>
                      <a:pt x="1205" y="688"/>
                    </a:cubicBezTo>
                    <a:cubicBezTo>
                      <a:pt x="1205" y="1126"/>
                      <a:pt x="970" y="1354"/>
                      <a:pt x="699" y="1402"/>
                    </a:cubicBezTo>
                    <a:cubicBezTo>
                      <a:pt x="646" y="1414"/>
                      <a:pt x="587" y="1419"/>
                      <a:pt x="443" y="1419"/>
                    </a:cubicBezTo>
                    <a:lnTo>
                      <a:pt x="0" y="1419"/>
                    </a:lnTo>
                    <a:lnTo>
                      <a:pt x="0" y="0"/>
                    </a:lnTo>
                    <a:close/>
                    <a:moveTo>
                      <a:pt x="310" y="1185"/>
                    </a:moveTo>
                    <a:cubicBezTo>
                      <a:pt x="344" y="1188"/>
                      <a:pt x="395" y="1188"/>
                      <a:pt x="431" y="1188"/>
                    </a:cubicBezTo>
                    <a:cubicBezTo>
                      <a:pt x="561" y="1188"/>
                      <a:pt x="674" y="1177"/>
                      <a:pt x="761" y="1089"/>
                    </a:cubicBezTo>
                    <a:cubicBezTo>
                      <a:pt x="883" y="968"/>
                      <a:pt x="888" y="756"/>
                      <a:pt x="888" y="688"/>
                    </a:cubicBezTo>
                    <a:cubicBezTo>
                      <a:pt x="888" y="488"/>
                      <a:pt x="821" y="302"/>
                      <a:pt x="629" y="248"/>
                    </a:cubicBezTo>
                    <a:cubicBezTo>
                      <a:pt x="567" y="231"/>
                      <a:pt x="485" y="220"/>
                      <a:pt x="310" y="228"/>
                    </a:cubicBezTo>
                    <a:lnTo>
                      <a:pt x="310" y="1185"/>
                    </a:lnTo>
                    <a:close/>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85" name="Freeform 2">
                <a:extLst>
                  <a:ext uri="{FF2B5EF4-FFF2-40B4-BE49-F238E27FC236}">
                    <a16:creationId xmlns:a16="http://schemas.microsoft.com/office/drawing/2014/main" id="{6BC93D08-1EA6-49B7-9808-C23B8D1E53CD}"/>
                  </a:ext>
                </a:extLst>
              </p:cNvPr>
              <p:cNvSpPr>
                <a:spLocks noChangeArrowheads="1"/>
              </p:cNvSpPr>
              <p:nvPr/>
            </p:nvSpPr>
            <p:spPr bwMode="auto">
              <a:xfrm>
                <a:off x="3957638" y="3265488"/>
                <a:ext cx="327025" cy="379412"/>
              </a:xfrm>
              <a:custGeom>
                <a:avLst/>
                <a:gdLst>
                  <a:gd name="T0" fmla="*/ 643 w 909"/>
                  <a:gd name="T1" fmla="*/ 1027 h 1054"/>
                  <a:gd name="T2" fmla="*/ 632 w 909"/>
                  <a:gd name="T3" fmla="*/ 892 h 1054"/>
                  <a:gd name="T4" fmla="*/ 335 w 909"/>
                  <a:gd name="T5" fmla="*/ 1053 h 1054"/>
                  <a:gd name="T6" fmla="*/ 87 w 909"/>
                  <a:gd name="T7" fmla="*/ 974 h 1054"/>
                  <a:gd name="T8" fmla="*/ 0 w 909"/>
                  <a:gd name="T9" fmla="*/ 754 h 1054"/>
                  <a:gd name="T10" fmla="*/ 211 w 909"/>
                  <a:gd name="T11" fmla="*/ 443 h 1054"/>
                  <a:gd name="T12" fmla="*/ 606 w 909"/>
                  <a:gd name="T13" fmla="*/ 387 h 1054"/>
                  <a:gd name="T14" fmla="*/ 592 w 909"/>
                  <a:gd name="T15" fmla="*/ 254 h 1054"/>
                  <a:gd name="T16" fmla="*/ 462 w 909"/>
                  <a:gd name="T17" fmla="*/ 172 h 1054"/>
                  <a:gd name="T18" fmla="*/ 352 w 909"/>
                  <a:gd name="T19" fmla="*/ 229 h 1054"/>
                  <a:gd name="T20" fmla="*/ 330 w 909"/>
                  <a:gd name="T21" fmla="*/ 316 h 1054"/>
                  <a:gd name="T22" fmla="*/ 45 w 909"/>
                  <a:gd name="T23" fmla="*/ 316 h 1054"/>
                  <a:gd name="T24" fmla="*/ 158 w 909"/>
                  <a:gd name="T25" fmla="*/ 82 h 1054"/>
                  <a:gd name="T26" fmla="*/ 460 w 909"/>
                  <a:gd name="T27" fmla="*/ 0 h 1054"/>
                  <a:gd name="T28" fmla="*/ 815 w 909"/>
                  <a:gd name="T29" fmla="*/ 127 h 1054"/>
                  <a:gd name="T30" fmla="*/ 883 w 909"/>
                  <a:gd name="T31" fmla="*/ 370 h 1054"/>
                  <a:gd name="T32" fmla="*/ 886 w 909"/>
                  <a:gd name="T33" fmla="*/ 770 h 1054"/>
                  <a:gd name="T34" fmla="*/ 908 w 909"/>
                  <a:gd name="T35" fmla="*/ 1022 h 1054"/>
                  <a:gd name="T36" fmla="*/ 643 w 909"/>
                  <a:gd name="T37" fmla="*/ 1022 h 1054"/>
                  <a:gd name="T38" fmla="*/ 643 w 909"/>
                  <a:gd name="T39" fmla="*/ 1027 h 1054"/>
                  <a:gd name="T40" fmla="*/ 285 w 909"/>
                  <a:gd name="T41" fmla="*/ 720 h 1054"/>
                  <a:gd name="T42" fmla="*/ 426 w 909"/>
                  <a:gd name="T43" fmla="*/ 861 h 1054"/>
                  <a:gd name="T44" fmla="*/ 550 w 909"/>
                  <a:gd name="T45" fmla="*/ 804 h 1054"/>
                  <a:gd name="T46" fmla="*/ 606 w 909"/>
                  <a:gd name="T47" fmla="*/ 559 h 1054"/>
                  <a:gd name="T48" fmla="*/ 285 w 909"/>
                  <a:gd name="T49" fmla="*/ 720 h 10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09" h="1054">
                    <a:moveTo>
                      <a:pt x="643" y="1027"/>
                    </a:moveTo>
                    <a:cubicBezTo>
                      <a:pt x="632" y="965"/>
                      <a:pt x="632" y="920"/>
                      <a:pt x="632" y="892"/>
                    </a:cubicBezTo>
                    <a:cubicBezTo>
                      <a:pt x="522" y="1053"/>
                      <a:pt x="389" y="1053"/>
                      <a:pt x="335" y="1053"/>
                    </a:cubicBezTo>
                    <a:cubicBezTo>
                      <a:pt x="192" y="1053"/>
                      <a:pt x="127" y="1010"/>
                      <a:pt x="87" y="974"/>
                    </a:cubicBezTo>
                    <a:cubicBezTo>
                      <a:pt x="28" y="914"/>
                      <a:pt x="0" y="833"/>
                      <a:pt x="0" y="754"/>
                    </a:cubicBezTo>
                    <a:cubicBezTo>
                      <a:pt x="0" y="675"/>
                      <a:pt x="28" y="528"/>
                      <a:pt x="211" y="443"/>
                    </a:cubicBezTo>
                    <a:cubicBezTo>
                      <a:pt x="333" y="387"/>
                      <a:pt x="508" y="387"/>
                      <a:pt x="606" y="387"/>
                    </a:cubicBezTo>
                    <a:cubicBezTo>
                      <a:pt x="606" y="322"/>
                      <a:pt x="604" y="291"/>
                      <a:pt x="592" y="254"/>
                    </a:cubicBezTo>
                    <a:cubicBezTo>
                      <a:pt x="567" y="181"/>
                      <a:pt x="491" y="172"/>
                      <a:pt x="462" y="172"/>
                    </a:cubicBezTo>
                    <a:cubicBezTo>
                      <a:pt x="420" y="172"/>
                      <a:pt x="378" y="189"/>
                      <a:pt x="352" y="229"/>
                    </a:cubicBezTo>
                    <a:cubicBezTo>
                      <a:pt x="330" y="263"/>
                      <a:pt x="330" y="294"/>
                      <a:pt x="330" y="316"/>
                    </a:cubicBezTo>
                    <a:lnTo>
                      <a:pt x="45" y="316"/>
                    </a:lnTo>
                    <a:cubicBezTo>
                      <a:pt x="48" y="263"/>
                      <a:pt x="53" y="155"/>
                      <a:pt x="158" y="82"/>
                    </a:cubicBezTo>
                    <a:cubicBezTo>
                      <a:pt x="248" y="17"/>
                      <a:pt x="364" y="0"/>
                      <a:pt x="460" y="0"/>
                    </a:cubicBezTo>
                    <a:cubicBezTo>
                      <a:pt x="541" y="0"/>
                      <a:pt x="716" y="14"/>
                      <a:pt x="815" y="127"/>
                    </a:cubicBezTo>
                    <a:cubicBezTo>
                      <a:pt x="883" y="209"/>
                      <a:pt x="883" y="325"/>
                      <a:pt x="883" y="370"/>
                    </a:cubicBezTo>
                    <a:lnTo>
                      <a:pt x="886" y="770"/>
                    </a:lnTo>
                    <a:cubicBezTo>
                      <a:pt x="886" y="855"/>
                      <a:pt x="891" y="940"/>
                      <a:pt x="908" y="1022"/>
                    </a:cubicBezTo>
                    <a:lnTo>
                      <a:pt x="643" y="1022"/>
                    </a:lnTo>
                    <a:lnTo>
                      <a:pt x="643" y="1027"/>
                    </a:lnTo>
                    <a:close/>
                    <a:moveTo>
                      <a:pt x="285" y="720"/>
                    </a:moveTo>
                    <a:cubicBezTo>
                      <a:pt x="285" y="787"/>
                      <a:pt x="330" y="861"/>
                      <a:pt x="426" y="861"/>
                    </a:cubicBezTo>
                    <a:cubicBezTo>
                      <a:pt x="479" y="861"/>
                      <a:pt x="522" y="835"/>
                      <a:pt x="550" y="804"/>
                    </a:cubicBezTo>
                    <a:cubicBezTo>
                      <a:pt x="601" y="742"/>
                      <a:pt x="606" y="663"/>
                      <a:pt x="606" y="559"/>
                    </a:cubicBezTo>
                    <a:cubicBezTo>
                      <a:pt x="417" y="542"/>
                      <a:pt x="285" y="601"/>
                      <a:pt x="285" y="720"/>
                    </a:cubicBezTo>
                    <a:close/>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86" name="Freeform 3">
                <a:extLst>
                  <a:ext uri="{FF2B5EF4-FFF2-40B4-BE49-F238E27FC236}">
                    <a16:creationId xmlns:a16="http://schemas.microsoft.com/office/drawing/2014/main" id="{0E994A1C-AB4F-4779-BEB2-66529425CCC2}"/>
                  </a:ext>
                </a:extLst>
              </p:cNvPr>
              <p:cNvSpPr>
                <a:spLocks noChangeArrowheads="1"/>
              </p:cNvSpPr>
              <p:nvPr/>
            </p:nvSpPr>
            <p:spPr bwMode="auto">
              <a:xfrm>
                <a:off x="4357688" y="3171825"/>
                <a:ext cx="260350" cy="469900"/>
              </a:xfrm>
              <a:custGeom>
                <a:avLst/>
                <a:gdLst>
                  <a:gd name="T0" fmla="*/ 712 w 721"/>
                  <a:gd name="T1" fmla="*/ 1275 h 1307"/>
                  <a:gd name="T2" fmla="*/ 486 w 721"/>
                  <a:gd name="T3" fmla="*/ 1306 h 1307"/>
                  <a:gd name="T4" fmla="*/ 192 w 721"/>
                  <a:gd name="T5" fmla="*/ 1038 h 1307"/>
                  <a:gd name="T6" fmla="*/ 192 w 721"/>
                  <a:gd name="T7" fmla="*/ 493 h 1307"/>
                  <a:gd name="T8" fmla="*/ 0 w 721"/>
                  <a:gd name="T9" fmla="*/ 493 h 1307"/>
                  <a:gd name="T10" fmla="*/ 0 w 721"/>
                  <a:gd name="T11" fmla="*/ 302 h 1307"/>
                  <a:gd name="T12" fmla="*/ 192 w 721"/>
                  <a:gd name="T13" fmla="*/ 302 h 1307"/>
                  <a:gd name="T14" fmla="*/ 192 w 721"/>
                  <a:gd name="T15" fmla="*/ 107 h 1307"/>
                  <a:gd name="T16" fmla="*/ 483 w 721"/>
                  <a:gd name="T17" fmla="*/ 0 h 1307"/>
                  <a:gd name="T18" fmla="*/ 483 w 721"/>
                  <a:gd name="T19" fmla="*/ 302 h 1307"/>
                  <a:gd name="T20" fmla="*/ 720 w 721"/>
                  <a:gd name="T21" fmla="*/ 302 h 1307"/>
                  <a:gd name="T22" fmla="*/ 720 w 721"/>
                  <a:gd name="T23" fmla="*/ 493 h 1307"/>
                  <a:gd name="T24" fmla="*/ 483 w 721"/>
                  <a:gd name="T25" fmla="*/ 493 h 1307"/>
                  <a:gd name="T26" fmla="*/ 483 w 721"/>
                  <a:gd name="T27" fmla="*/ 942 h 1307"/>
                  <a:gd name="T28" fmla="*/ 616 w 721"/>
                  <a:gd name="T29" fmla="*/ 1089 h 1307"/>
                  <a:gd name="T30" fmla="*/ 714 w 721"/>
                  <a:gd name="T31" fmla="*/ 1083 h 1307"/>
                  <a:gd name="T32" fmla="*/ 714 w 721"/>
                  <a:gd name="T33" fmla="*/ 1275 h 1307"/>
                  <a:gd name="T34" fmla="*/ 712 w 721"/>
                  <a:gd name="T35" fmla="*/ 1275 h 1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21" h="1307">
                    <a:moveTo>
                      <a:pt x="712" y="1275"/>
                    </a:moveTo>
                    <a:cubicBezTo>
                      <a:pt x="616" y="1301"/>
                      <a:pt x="531" y="1306"/>
                      <a:pt x="486" y="1306"/>
                    </a:cubicBezTo>
                    <a:cubicBezTo>
                      <a:pt x="192" y="1306"/>
                      <a:pt x="192" y="1120"/>
                      <a:pt x="192" y="1038"/>
                    </a:cubicBezTo>
                    <a:lnTo>
                      <a:pt x="192" y="493"/>
                    </a:lnTo>
                    <a:lnTo>
                      <a:pt x="0" y="493"/>
                    </a:lnTo>
                    <a:lnTo>
                      <a:pt x="0" y="302"/>
                    </a:lnTo>
                    <a:lnTo>
                      <a:pt x="192" y="302"/>
                    </a:lnTo>
                    <a:lnTo>
                      <a:pt x="192" y="107"/>
                    </a:lnTo>
                    <a:lnTo>
                      <a:pt x="483" y="0"/>
                    </a:lnTo>
                    <a:lnTo>
                      <a:pt x="483" y="302"/>
                    </a:lnTo>
                    <a:lnTo>
                      <a:pt x="720" y="302"/>
                    </a:lnTo>
                    <a:lnTo>
                      <a:pt x="720" y="493"/>
                    </a:lnTo>
                    <a:lnTo>
                      <a:pt x="483" y="493"/>
                    </a:lnTo>
                    <a:lnTo>
                      <a:pt x="483" y="942"/>
                    </a:lnTo>
                    <a:cubicBezTo>
                      <a:pt x="486" y="1032"/>
                      <a:pt x="486" y="1089"/>
                      <a:pt x="616" y="1089"/>
                    </a:cubicBezTo>
                    <a:cubicBezTo>
                      <a:pt x="658" y="1089"/>
                      <a:pt x="678" y="1086"/>
                      <a:pt x="714" y="1083"/>
                    </a:cubicBezTo>
                    <a:lnTo>
                      <a:pt x="714" y="1275"/>
                    </a:lnTo>
                    <a:lnTo>
                      <a:pt x="712" y="1275"/>
                    </a:lnTo>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87" name="Freeform 4">
                <a:extLst>
                  <a:ext uri="{FF2B5EF4-FFF2-40B4-BE49-F238E27FC236}">
                    <a16:creationId xmlns:a16="http://schemas.microsoft.com/office/drawing/2014/main" id="{AF3F778B-CC68-4B21-B622-3EF0B2EC8040}"/>
                  </a:ext>
                </a:extLst>
              </p:cNvPr>
              <p:cNvSpPr>
                <a:spLocks noChangeArrowheads="1"/>
              </p:cNvSpPr>
              <p:nvPr/>
            </p:nvSpPr>
            <p:spPr bwMode="auto">
              <a:xfrm>
                <a:off x="4697413" y="3265488"/>
                <a:ext cx="327025" cy="379412"/>
              </a:xfrm>
              <a:custGeom>
                <a:avLst/>
                <a:gdLst>
                  <a:gd name="T0" fmla="*/ 643 w 910"/>
                  <a:gd name="T1" fmla="*/ 1027 h 1054"/>
                  <a:gd name="T2" fmla="*/ 632 w 910"/>
                  <a:gd name="T3" fmla="*/ 892 h 1054"/>
                  <a:gd name="T4" fmla="*/ 336 w 910"/>
                  <a:gd name="T5" fmla="*/ 1053 h 1054"/>
                  <a:gd name="T6" fmla="*/ 87 w 910"/>
                  <a:gd name="T7" fmla="*/ 974 h 1054"/>
                  <a:gd name="T8" fmla="*/ 0 w 910"/>
                  <a:gd name="T9" fmla="*/ 754 h 1054"/>
                  <a:gd name="T10" fmla="*/ 212 w 910"/>
                  <a:gd name="T11" fmla="*/ 443 h 1054"/>
                  <a:gd name="T12" fmla="*/ 607 w 910"/>
                  <a:gd name="T13" fmla="*/ 387 h 1054"/>
                  <a:gd name="T14" fmla="*/ 592 w 910"/>
                  <a:gd name="T15" fmla="*/ 254 h 1054"/>
                  <a:gd name="T16" fmla="*/ 463 w 910"/>
                  <a:gd name="T17" fmla="*/ 172 h 1054"/>
                  <a:gd name="T18" fmla="*/ 353 w 910"/>
                  <a:gd name="T19" fmla="*/ 229 h 1054"/>
                  <a:gd name="T20" fmla="*/ 330 w 910"/>
                  <a:gd name="T21" fmla="*/ 316 h 1054"/>
                  <a:gd name="T22" fmla="*/ 45 w 910"/>
                  <a:gd name="T23" fmla="*/ 316 h 1054"/>
                  <a:gd name="T24" fmla="*/ 158 w 910"/>
                  <a:gd name="T25" fmla="*/ 82 h 1054"/>
                  <a:gd name="T26" fmla="*/ 460 w 910"/>
                  <a:gd name="T27" fmla="*/ 0 h 1054"/>
                  <a:gd name="T28" fmla="*/ 815 w 910"/>
                  <a:gd name="T29" fmla="*/ 127 h 1054"/>
                  <a:gd name="T30" fmla="*/ 883 w 910"/>
                  <a:gd name="T31" fmla="*/ 370 h 1054"/>
                  <a:gd name="T32" fmla="*/ 886 w 910"/>
                  <a:gd name="T33" fmla="*/ 770 h 1054"/>
                  <a:gd name="T34" fmla="*/ 909 w 910"/>
                  <a:gd name="T35" fmla="*/ 1022 h 1054"/>
                  <a:gd name="T36" fmla="*/ 643 w 910"/>
                  <a:gd name="T37" fmla="*/ 1022 h 1054"/>
                  <a:gd name="T38" fmla="*/ 643 w 910"/>
                  <a:gd name="T39" fmla="*/ 1027 h 1054"/>
                  <a:gd name="T40" fmla="*/ 282 w 910"/>
                  <a:gd name="T41" fmla="*/ 720 h 1054"/>
                  <a:gd name="T42" fmla="*/ 423 w 910"/>
                  <a:gd name="T43" fmla="*/ 861 h 1054"/>
                  <a:gd name="T44" fmla="*/ 547 w 910"/>
                  <a:gd name="T45" fmla="*/ 804 h 1054"/>
                  <a:gd name="T46" fmla="*/ 604 w 910"/>
                  <a:gd name="T47" fmla="*/ 559 h 1054"/>
                  <a:gd name="T48" fmla="*/ 282 w 910"/>
                  <a:gd name="T49" fmla="*/ 720 h 10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10" h="1054">
                    <a:moveTo>
                      <a:pt x="643" y="1027"/>
                    </a:moveTo>
                    <a:cubicBezTo>
                      <a:pt x="632" y="965"/>
                      <a:pt x="632" y="920"/>
                      <a:pt x="632" y="892"/>
                    </a:cubicBezTo>
                    <a:cubicBezTo>
                      <a:pt x="522" y="1053"/>
                      <a:pt x="389" y="1053"/>
                      <a:pt x="336" y="1053"/>
                    </a:cubicBezTo>
                    <a:cubicBezTo>
                      <a:pt x="192" y="1053"/>
                      <a:pt x="127" y="1010"/>
                      <a:pt x="87" y="974"/>
                    </a:cubicBezTo>
                    <a:cubicBezTo>
                      <a:pt x="28" y="914"/>
                      <a:pt x="0" y="833"/>
                      <a:pt x="0" y="754"/>
                    </a:cubicBezTo>
                    <a:cubicBezTo>
                      <a:pt x="0" y="675"/>
                      <a:pt x="28" y="528"/>
                      <a:pt x="212" y="443"/>
                    </a:cubicBezTo>
                    <a:cubicBezTo>
                      <a:pt x="333" y="387"/>
                      <a:pt x="508" y="387"/>
                      <a:pt x="607" y="387"/>
                    </a:cubicBezTo>
                    <a:cubicBezTo>
                      <a:pt x="607" y="322"/>
                      <a:pt x="604" y="291"/>
                      <a:pt x="592" y="254"/>
                    </a:cubicBezTo>
                    <a:cubicBezTo>
                      <a:pt x="567" y="181"/>
                      <a:pt x="491" y="172"/>
                      <a:pt x="463" y="172"/>
                    </a:cubicBezTo>
                    <a:cubicBezTo>
                      <a:pt x="420" y="172"/>
                      <a:pt x="378" y="189"/>
                      <a:pt x="353" y="229"/>
                    </a:cubicBezTo>
                    <a:cubicBezTo>
                      <a:pt x="330" y="263"/>
                      <a:pt x="330" y="294"/>
                      <a:pt x="330" y="316"/>
                    </a:cubicBezTo>
                    <a:lnTo>
                      <a:pt x="45" y="316"/>
                    </a:lnTo>
                    <a:cubicBezTo>
                      <a:pt x="48" y="263"/>
                      <a:pt x="53" y="155"/>
                      <a:pt x="158" y="82"/>
                    </a:cubicBezTo>
                    <a:cubicBezTo>
                      <a:pt x="248" y="17"/>
                      <a:pt x="364" y="0"/>
                      <a:pt x="460" y="0"/>
                    </a:cubicBezTo>
                    <a:cubicBezTo>
                      <a:pt x="542" y="0"/>
                      <a:pt x="717" y="14"/>
                      <a:pt x="815" y="127"/>
                    </a:cubicBezTo>
                    <a:cubicBezTo>
                      <a:pt x="883" y="209"/>
                      <a:pt x="883" y="325"/>
                      <a:pt x="883" y="370"/>
                    </a:cubicBezTo>
                    <a:lnTo>
                      <a:pt x="886" y="770"/>
                    </a:lnTo>
                    <a:cubicBezTo>
                      <a:pt x="886" y="855"/>
                      <a:pt x="892" y="940"/>
                      <a:pt x="909" y="1022"/>
                    </a:cubicBezTo>
                    <a:lnTo>
                      <a:pt x="643" y="1022"/>
                    </a:lnTo>
                    <a:lnTo>
                      <a:pt x="643" y="1027"/>
                    </a:lnTo>
                    <a:close/>
                    <a:moveTo>
                      <a:pt x="282" y="720"/>
                    </a:moveTo>
                    <a:cubicBezTo>
                      <a:pt x="282" y="787"/>
                      <a:pt x="327" y="861"/>
                      <a:pt x="423" y="861"/>
                    </a:cubicBezTo>
                    <a:cubicBezTo>
                      <a:pt x="477" y="861"/>
                      <a:pt x="519" y="835"/>
                      <a:pt x="547" y="804"/>
                    </a:cubicBezTo>
                    <a:cubicBezTo>
                      <a:pt x="598" y="742"/>
                      <a:pt x="604" y="663"/>
                      <a:pt x="604" y="559"/>
                    </a:cubicBezTo>
                    <a:cubicBezTo>
                      <a:pt x="418" y="542"/>
                      <a:pt x="282" y="601"/>
                      <a:pt x="282" y="720"/>
                    </a:cubicBezTo>
                    <a:close/>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88" name="Freeform 5">
                <a:extLst>
                  <a:ext uri="{FF2B5EF4-FFF2-40B4-BE49-F238E27FC236}">
                    <a16:creationId xmlns:a16="http://schemas.microsoft.com/office/drawing/2014/main" id="{3DD31614-1AFF-4632-93D1-21B1ECD3C748}"/>
                  </a:ext>
                </a:extLst>
              </p:cNvPr>
              <p:cNvSpPr>
                <a:spLocks noChangeArrowheads="1"/>
              </p:cNvSpPr>
              <p:nvPr/>
            </p:nvSpPr>
            <p:spPr bwMode="auto">
              <a:xfrm>
                <a:off x="5138738" y="3125788"/>
                <a:ext cx="363537" cy="519112"/>
              </a:xfrm>
              <a:custGeom>
                <a:avLst/>
                <a:gdLst>
                  <a:gd name="T0" fmla="*/ 0 w 1009"/>
                  <a:gd name="T1" fmla="*/ 0 h 1440"/>
                  <a:gd name="T2" fmla="*/ 291 w 1009"/>
                  <a:gd name="T3" fmla="*/ 0 h 1440"/>
                  <a:gd name="T4" fmla="*/ 291 w 1009"/>
                  <a:gd name="T5" fmla="*/ 544 h 1440"/>
                  <a:gd name="T6" fmla="*/ 573 w 1009"/>
                  <a:gd name="T7" fmla="*/ 412 h 1440"/>
                  <a:gd name="T8" fmla="*/ 1008 w 1009"/>
                  <a:gd name="T9" fmla="*/ 937 h 1440"/>
                  <a:gd name="T10" fmla="*/ 593 w 1009"/>
                  <a:gd name="T11" fmla="*/ 1439 h 1440"/>
                  <a:gd name="T12" fmla="*/ 294 w 1009"/>
                  <a:gd name="T13" fmla="*/ 1278 h 1440"/>
                  <a:gd name="T14" fmla="*/ 283 w 1009"/>
                  <a:gd name="T15" fmla="*/ 1419 h 1440"/>
                  <a:gd name="T16" fmla="*/ 0 w 1009"/>
                  <a:gd name="T17" fmla="*/ 1419 h 1440"/>
                  <a:gd name="T18" fmla="*/ 0 w 1009"/>
                  <a:gd name="T19" fmla="*/ 0 h 1440"/>
                  <a:gd name="T20" fmla="*/ 494 w 1009"/>
                  <a:gd name="T21" fmla="*/ 607 h 1440"/>
                  <a:gd name="T22" fmla="*/ 280 w 1009"/>
                  <a:gd name="T23" fmla="*/ 914 h 1440"/>
                  <a:gd name="T24" fmla="*/ 508 w 1009"/>
                  <a:gd name="T25" fmla="*/ 1250 h 1440"/>
                  <a:gd name="T26" fmla="*/ 709 w 1009"/>
                  <a:gd name="T27" fmla="*/ 948 h 1440"/>
                  <a:gd name="T28" fmla="*/ 494 w 1009"/>
                  <a:gd name="T29" fmla="*/ 607 h 1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09" h="1440">
                    <a:moveTo>
                      <a:pt x="0" y="0"/>
                    </a:moveTo>
                    <a:lnTo>
                      <a:pt x="291" y="0"/>
                    </a:lnTo>
                    <a:lnTo>
                      <a:pt x="291" y="544"/>
                    </a:lnTo>
                    <a:cubicBezTo>
                      <a:pt x="390" y="415"/>
                      <a:pt x="522" y="412"/>
                      <a:pt x="573" y="412"/>
                    </a:cubicBezTo>
                    <a:cubicBezTo>
                      <a:pt x="816" y="412"/>
                      <a:pt x="1008" y="604"/>
                      <a:pt x="1008" y="937"/>
                    </a:cubicBezTo>
                    <a:cubicBezTo>
                      <a:pt x="1008" y="1309"/>
                      <a:pt x="791" y="1439"/>
                      <a:pt x="593" y="1439"/>
                    </a:cubicBezTo>
                    <a:cubicBezTo>
                      <a:pt x="542" y="1439"/>
                      <a:pt x="384" y="1436"/>
                      <a:pt x="294" y="1278"/>
                    </a:cubicBezTo>
                    <a:cubicBezTo>
                      <a:pt x="291" y="1309"/>
                      <a:pt x="291" y="1357"/>
                      <a:pt x="283" y="1419"/>
                    </a:cubicBezTo>
                    <a:lnTo>
                      <a:pt x="0" y="1419"/>
                    </a:lnTo>
                    <a:lnTo>
                      <a:pt x="0" y="0"/>
                    </a:lnTo>
                    <a:close/>
                    <a:moveTo>
                      <a:pt x="494" y="607"/>
                    </a:moveTo>
                    <a:cubicBezTo>
                      <a:pt x="280" y="607"/>
                      <a:pt x="280" y="852"/>
                      <a:pt x="280" y="914"/>
                    </a:cubicBezTo>
                    <a:cubicBezTo>
                      <a:pt x="280" y="1140"/>
                      <a:pt x="376" y="1250"/>
                      <a:pt x="508" y="1250"/>
                    </a:cubicBezTo>
                    <a:cubicBezTo>
                      <a:pt x="709" y="1250"/>
                      <a:pt x="709" y="999"/>
                      <a:pt x="709" y="948"/>
                    </a:cubicBezTo>
                    <a:cubicBezTo>
                      <a:pt x="709" y="866"/>
                      <a:pt x="706" y="607"/>
                      <a:pt x="494" y="607"/>
                    </a:cubicBezTo>
                    <a:close/>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89" name="Freeform 6">
                <a:extLst>
                  <a:ext uri="{FF2B5EF4-FFF2-40B4-BE49-F238E27FC236}">
                    <a16:creationId xmlns:a16="http://schemas.microsoft.com/office/drawing/2014/main" id="{F88717A0-36C8-4D50-8E29-20F1BBC6D51F}"/>
                  </a:ext>
                </a:extLst>
              </p:cNvPr>
              <p:cNvSpPr>
                <a:spLocks noChangeArrowheads="1"/>
              </p:cNvSpPr>
              <p:nvPr/>
            </p:nvSpPr>
            <p:spPr bwMode="auto">
              <a:xfrm>
                <a:off x="5594350" y="3265488"/>
                <a:ext cx="327025" cy="379412"/>
              </a:xfrm>
              <a:custGeom>
                <a:avLst/>
                <a:gdLst>
                  <a:gd name="T0" fmla="*/ 643 w 909"/>
                  <a:gd name="T1" fmla="*/ 1027 h 1054"/>
                  <a:gd name="T2" fmla="*/ 632 w 909"/>
                  <a:gd name="T3" fmla="*/ 892 h 1054"/>
                  <a:gd name="T4" fmla="*/ 335 w 909"/>
                  <a:gd name="T5" fmla="*/ 1053 h 1054"/>
                  <a:gd name="T6" fmla="*/ 87 w 909"/>
                  <a:gd name="T7" fmla="*/ 974 h 1054"/>
                  <a:gd name="T8" fmla="*/ 0 w 909"/>
                  <a:gd name="T9" fmla="*/ 754 h 1054"/>
                  <a:gd name="T10" fmla="*/ 211 w 909"/>
                  <a:gd name="T11" fmla="*/ 443 h 1054"/>
                  <a:gd name="T12" fmla="*/ 606 w 909"/>
                  <a:gd name="T13" fmla="*/ 387 h 1054"/>
                  <a:gd name="T14" fmla="*/ 592 w 909"/>
                  <a:gd name="T15" fmla="*/ 254 h 1054"/>
                  <a:gd name="T16" fmla="*/ 462 w 909"/>
                  <a:gd name="T17" fmla="*/ 172 h 1054"/>
                  <a:gd name="T18" fmla="*/ 352 w 909"/>
                  <a:gd name="T19" fmla="*/ 229 h 1054"/>
                  <a:gd name="T20" fmla="*/ 330 w 909"/>
                  <a:gd name="T21" fmla="*/ 316 h 1054"/>
                  <a:gd name="T22" fmla="*/ 45 w 909"/>
                  <a:gd name="T23" fmla="*/ 316 h 1054"/>
                  <a:gd name="T24" fmla="*/ 158 w 909"/>
                  <a:gd name="T25" fmla="*/ 82 h 1054"/>
                  <a:gd name="T26" fmla="*/ 460 w 909"/>
                  <a:gd name="T27" fmla="*/ 0 h 1054"/>
                  <a:gd name="T28" fmla="*/ 815 w 909"/>
                  <a:gd name="T29" fmla="*/ 127 h 1054"/>
                  <a:gd name="T30" fmla="*/ 883 w 909"/>
                  <a:gd name="T31" fmla="*/ 370 h 1054"/>
                  <a:gd name="T32" fmla="*/ 886 w 909"/>
                  <a:gd name="T33" fmla="*/ 770 h 1054"/>
                  <a:gd name="T34" fmla="*/ 908 w 909"/>
                  <a:gd name="T35" fmla="*/ 1022 h 1054"/>
                  <a:gd name="T36" fmla="*/ 643 w 909"/>
                  <a:gd name="T37" fmla="*/ 1022 h 1054"/>
                  <a:gd name="T38" fmla="*/ 643 w 909"/>
                  <a:gd name="T39" fmla="*/ 1027 h 1054"/>
                  <a:gd name="T40" fmla="*/ 285 w 909"/>
                  <a:gd name="T41" fmla="*/ 720 h 1054"/>
                  <a:gd name="T42" fmla="*/ 426 w 909"/>
                  <a:gd name="T43" fmla="*/ 861 h 1054"/>
                  <a:gd name="T44" fmla="*/ 550 w 909"/>
                  <a:gd name="T45" fmla="*/ 804 h 1054"/>
                  <a:gd name="T46" fmla="*/ 606 w 909"/>
                  <a:gd name="T47" fmla="*/ 559 h 1054"/>
                  <a:gd name="T48" fmla="*/ 285 w 909"/>
                  <a:gd name="T49" fmla="*/ 720 h 10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09" h="1054">
                    <a:moveTo>
                      <a:pt x="643" y="1027"/>
                    </a:moveTo>
                    <a:cubicBezTo>
                      <a:pt x="632" y="965"/>
                      <a:pt x="632" y="920"/>
                      <a:pt x="632" y="892"/>
                    </a:cubicBezTo>
                    <a:cubicBezTo>
                      <a:pt x="522" y="1053"/>
                      <a:pt x="389" y="1053"/>
                      <a:pt x="335" y="1053"/>
                    </a:cubicBezTo>
                    <a:cubicBezTo>
                      <a:pt x="192" y="1053"/>
                      <a:pt x="127" y="1010"/>
                      <a:pt x="87" y="974"/>
                    </a:cubicBezTo>
                    <a:cubicBezTo>
                      <a:pt x="28" y="914"/>
                      <a:pt x="0" y="833"/>
                      <a:pt x="0" y="754"/>
                    </a:cubicBezTo>
                    <a:cubicBezTo>
                      <a:pt x="0" y="675"/>
                      <a:pt x="28" y="528"/>
                      <a:pt x="211" y="443"/>
                    </a:cubicBezTo>
                    <a:cubicBezTo>
                      <a:pt x="333" y="387"/>
                      <a:pt x="508" y="387"/>
                      <a:pt x="606" y="387"/>
                    </a:cubicBezTo>
                    <a:cubicBezTo>
                      <a:pt x="606" y="322"/>
                      <a:pt x="604" y="291"/>
                      <a:pt x="592" y="254"/>
                    </a:cubicBezTo>
                    <a:cubicBezTo>
                      <a:pt x="567" y="181"/>
                      <a:pt x="491" y="172"/>
                      <a:pt x="462" y="172"/>
                    </a:cubicBezTo>
                    <a:cubicBezTo>
                      <a:pt x="420" y="172"/>
                      <a:pt x="378" y="189"/>
                      <a:pt x="352" y="229"/>
                    </a:cubicBezTo>
                    <a:cubicBezTo>
                      <a:pt x="330" y="263"/>
                      <a:pt x="330" y="294"/>
                      <a:pt x="330" y="316"/>
                    </a:cubicBezTo>
                    <a:lnTo>
                      <a:pt x="45" y="316"/>
                    </a:lnTo>
                    <a:cubicBezTo>
                      <a:pt x="48" y="263"/>
                      <a:pt x="53" y="155"/>
                      <a:pt x="158" y="82"/>
                    </a:cubicBezTo>
                    <a:cubicBezTo>
                      <a:pt x="248" y="17"/>
                      <a:pt x="364" y="0"/>
                      <a:pt x="460" y="0"/>
                    </a:cubicBezTo>
                    <a:cubicBezTo>
                      <a:pt x="541" y="0"/>
                      <a:pt x="716" y="14"/>
                      <a:pt x="815" y="127"/>
                    </a:cubicBezTo>
                    <a:cubicBezTo>
                      <a:pt x="883" y="209"/>
                      <a:pt x="883" y="325"/>
                      <a:pt x="883" y="370"/>
                    </a:cubicBezTo>
                    <a:lnTo>
                      <a:pt x="886" y="770"/>
                    </a:lnTo>
                    <a:cubicBezTo>
                      <a:pt x="886" y="855"/>
                      <a:pt x="891" y="940"/>
                      <a:pt x="908" y="1022"/>
                    </a:cubicBezTo>
                    <a:lnTo>
                      <a:pt x="643" y="1022"/>
                    </a:lnTo>
                    <a:lnTo>
                      <a:pt x="643" y="1027"/>
                    </a:lnTo>
                    <a:close/>
                    <a:moveTo>
                      <a:pt x="285" y="720"/>
                    </a:moveTo>
                    <a:cubicBezTo>
                      <a:pt x="285" y="787"/>
                      <a:pt x="330" y="861"/>
                      <a:pt x="426" y="861"/>
                    </a:cubicBezTo>
                    <a:cubicBezTo>
                      <a:pt x="479" y="861"/>
                      <a:pt x="522" y="835"/>
                      <a:pt x="550" y="804"/>
                    </a:cubicBezTo>
                    <a:cubicBezTo>
                      <a:pt x="601" y="742"/>
                      <a:pt x="606" y="663"/>
                      <a:pt x="606" y="559"/>
                    </a:cubicBezTo>
                    <a:cubicBezTo>
                      <a:pt x="417" y="542"/>
                      <a:pt x="285" y="601"/>
                      <a:pt x="285" y="720"/>
                    </a:cubicBezTo>
                    <a:close/>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90" name="Freeform 7">
                <a:extLst>
                  <a:ext uri="{FF2B5EF4-FFF2-40B4-BE49-F238E27FC236}">
                    <a16:creationId xmlns:a16="http://schemas.microsoft.com/office/drawing/2014/main" id="{F9FDEF38-472B-4445-BFB9-FC1E367C7B73}"/>
                  </a:ext>
                </a:extLst>
              </p:cNvPr>
              <p:cNvSpPr>
                <a:spLocks noChangeArrowheads="1"/>
              </p:cNvSpPr>
              <p:nvPr/>
            </p:nvSpPr>
            <p:spPr bwMode="auto">
              <a:xfrm>
                <a:off x="6015038" y="3270250"/>
                <a:ext cx="314325" cy="376238"/>
              </a:xfrm>
              <a:custGeom>
                <a:avLst/>
                <a:gdLst>
                  <a:gd name="T0" fmla="*/ 274 w 873"/>
                  <a:gd name="T1" fmla="*/ 730 h 1047"/>
                  <a:gd name="T2" fmla="*/ 440 w 873"/>
                  <a:gd name="T3" fmla="*/ 866 h 1047"/>
                  <a:gd name="T4" fmla="*/ 593 w 873"/>
                  <a:gd name="T5" fmla="*/ 747 h 1047"/>
                  <a:gd name="T6" fmla="*/ 454 w 873"/>
                  <a:gd name="T7" fmla="*/ 634 h 1047"/>
                  <a:gd name="T8" fmla="*/ 274 w 873"/>
                  <a:gd name="T9" fmla="*/ 586 h 1047"/>
                  <a:gd name="T10" fmla="*/ 23 w 873"/>
                  <a:gd name="T11" fmla="*/ 310 h 1047"/>
                  <a:gd name="T12" fmla="*/ 457 w 873"/>
                  <a:gd name="T13" fmla="*/ 0 h 1047"/>
                  <a:gd name="T14" fmla="*/ 835 w 873"/>
                  <a:gd name="T15" fmla="*/ 293 h 1047"/>
                  <a:gd name="T16" fmla="*/ 570 w 873"/>
                  <a:gd name="T17" fmla="*/ 293 h 1047"/>
                  <a:gd name="T18" fmla="*/ 429 w 873"/>
                  <a:gd name="T19" fmla="*/ 175 h 1047"/>
                  <a:gd name="T20" fmla="*/ 291 w 873"/>
                  <a:gd name="T21" fmla="*/ 273 h 1047"/>
                  <a:gd name="T22" fmla="*/ 426 w 873"/>
                  <a:gd name="T23" fmla="*/ 378 h 1047"/>
                  <a:gd name="T24" fmla="*/ 607 w 873"/>
                  <a:gd name="T25" fmla="*/ 428 h 1047"/>
                  <a:gd name="T26" fmla="*/ 872 w 873"/>
                  <a:gd name="T27" fmla="*/ 705 h 1047"/>
                  <a:gd name="T28" fmla="*/ 415 w 873"/>
                  <a:gd name="T29" fmla="*/ 1046 h 1047"/>
                  <a:gd name="T30" fmla="*/ 73 w 873"/>
                  <a:gd name="T31" fmla="*/ 925 h 1047"/>
                  <a:gd name="T32" fmla="*/ 0 w 873"/>
                  <a:gd name="T33" fmla="*/ 730 h 1047"/>
                  <a:gd name="T34" fmla="*/ 274 w 873"/>
                  <a:gd name="T35" fmla="*/ 730 h 10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73" h="1047">
                    <a:moveTo>
                      <a:pt x="274" y="730"/>
                    </a:moveTo>
                    <a:cubicBezTo>
                      <a:pt x="277" y="792"/>
                      <a:pt x="316" y="866"/>
                      <a:pt x="440" y="866"/>
                    </a:cubicBezTo>
                    <a:cubicBezTo>
                      <a:pt x="545" y="866"/>
                      <a:pt x="593" y="807"/>
                      <a:pt x="593" y="747"/>
                    </a:cubicBezTo>
                    <a:cubicBezTo>
                      <a:pt x="593" y="702"/>
                      <a:pt x="570" y="666"/>
                      <a:pt x="454" y="634"/>
                    </a:cubicBezTo>
                    <a:lnTo>
                      <a:pt x="274" y="586"/>
                    </a:lnTo>
                    <a:cubicBezTo>
                      <a:pt x="192" y="564"/>
                      <a:pt x="23" y="513"/>
                      <a:pt x="23" y="310"/>
                    </a:cubicBezTo>
                    <a:cubicBezTo>
                      <a:pt x="23" y="118"/>
                      <a:pt x="200" y="0"/>
                      <a:pt x="457" y="0"/>
                    </a:cubicBezTo>
                    <a:cubicBezTo>
                      <a:pt x="663" y="0"/>
                      <a:pt x="827" y="95"/>
                      <a:pt x="835" y="293"/>
                    </a:cubicBezTo>
                    <a:lnTo>
                      <a:pt x="570" y="293"/>
                    </a:lnTo>
                    <a:cubicBezTo>
                      <a:pt x="562" y="183"/>
                      <a:pt x="474" y="175"/>
                      <a:pt x="429" y="175"/>
                    </a:cubicBezTo>
                    <a:cubicBezTo>
                      <a:pt x="350" y="175"/>
                      <a:pt x="291" y="211"/>
                      <a:pt x="291" y="273"/>
                    </a:cubicBezTo>
                    <a:cubicBezTo>
                      <a:pt x="291" y="341"/>
                      <a:pt x="341" y="355"/>
                      <a:pt x="426" y="378"/>
                    </a:cubicBezTo>
                    <a:lnTo>
                      <a:pt x="607" y="428"/>
                    </a:lnTo>
                    <a:cubicBezTo>
                      <a:pt x="787" y="476"/>
                      <a:pt x="872" y="570"/>
                      <a:pt x="872" y="705"/>
                    </a:cubicBezTo>
                    <a:cubicBezTo>
                      <a:pt x="872" y="877"/>
                      <a:pt x="725" y="1046"/>
                      <a:pt x="415" y="1046"/>
                    </a:cubicBezTo>
                    <a:cubicBezTo>
                      <a:pt x="288" y="1046"/>
                      <a:pt x="164" y="1018"/>
                      <a:pt x="73" y="925"/>
                    </a:cubicBezTo>
                    <a:cubicBezTo>
                      <a:pt x="8" y="857"/>
                      <a:pt x="3" y="778"/>
                      <a:pt x="0" y="730"/>
                    </a:cubicBezTo>
                    <a:lnTo>
                      <a:pt x="274" y="730"/>
                    </a:lnTo>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91" name="Freeform 8">
                <a:extLst>
                  <a:ext uri="{FF2B5EF4-FFF2-40B4-BE49-F238E27FC236}">
                    <a16:creationId xmlns:a16="http://schemas.microsoft.com/office/drawing/2014/main" id="{D54766A7-D989-4C62-BE50-78BAD9C977C5}"/>
                  </a:ext>
                </a:extLst>
              </p:cNvPr>
              <p:cNvSpPr>
                <a:spLocks noChangeArrowheads="1"/>
              </p:cNvSpPr>
              <p:nvPr/>
            </p:nvSpPr>
            <p:spPr bwMode="auto">
              <a:xfrm>
                <a:off x="6415088" y="3265488"/>
                <a:ext cx="344487" cy="384175"/>
              </a:xfrm>
              <a:custGeom>
                <a:avLst/>
                <a:gdLst>
                  <a:gd name="T0" fmla="*/ 279 w 955"/>
                  <a:gd name="T1" fmla="*/ 607 h 1068"/>
                  <a:gd name="T2" fmla="*/ 483 w 955"/>
                  <a:gd name="T3" fmla="*/ 872 h 1068"/>
                  <a:gd name="T4" fmla="*/ 655 w 955"/>
                  <a:gd name="T5" fmla="*/ 734 h 1068"/>
                  <a:gd name="T6" fmla="*/ 920 w 955"/>
                  <a:gd name="T7" fmla="*/ 734 h 1068"/>
                  <a:gd name="T8" fmla="*/ 827 w 955"/>
                  <a:gd name="T9" fmla="*/ 951 h 1068"/>
                  <a:gd name="T10" fmla="*/ 477 w 955"/>
                  <a:gd name="T11" fmla="*/ 1067 h 1068"/>
                  <a:gd name="T12" fmla="*/ 127 w 955"/>
                  <a:gd name="T13" fmla="*/ 943 h 1068"/>
                  <a:gd name="T14" fmla="*/ 0 w 955"/>
                  <a:gd name="T15" fmla="*/ 553 h 1068"/>
                  <a:gd name="T16" fmla="*/ 206 w 955"/>
                  <a:gd name="T17" fmla="*/ 82 h 1068"/>
                  <a:gd name="T18" fmla="*/ 485 w 955"/>
                  <a:gd name="T19" fmla="*/ 0 h 1068"/>
                  <a:gd name="T20" fmla="*/ 886 w 955"/>
                  <a:gd name="T21" fmla="*/ 240 h 1068"/>
                  <a:gd name="T22" fmla="*/ 945 w 955"/>
                  <a:gd name="T23" fmla="*/ 604 h 1068"/>
                  <a:gd name="T24" fmla="*/ 279 w 955"/>
                  <a:gd name="T25" fmla="*/ 604 h 1068"/>
                  <a:gd name="T26" fmla="*/ 279 w 955"/>
                  <a:gd name="T27" fmla="*/ 607 h 1068"/>
                  <a:gd name="T28" fmla="*/ 649 w 955"/>
                  <a:gd name="T29" fmla="*/ 424 h 1068"/>
                  <a:gd name="T30" fmla="*/ 477 w 955"/>
                  <a:gd name="T31" fmla="*/ 201 h 1068"/>
                  <a:gd name="T32" fmla="*/ 291 w 955"/>
                  <a:gd name="T33" fmla="*/ 424 h 1068"/>
                  <a:gd name="T34" fmla="*/ 649 w 955"/>
                  <a:gd name="T35" fmla="*/ 424 h 10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55" h="1068">
                    <a:moveTo>
                      <a:pt x="279" y="607"/>
                    </a:moveTo>
                    <a:cubicBezTo>
                      <a:pt x="279" y="672"/>
                      <a:pt x="279" y="872"/>
                      <a:pt x="483" y="872"/>
                    </a:cubicBezTo>
                    <a:cubicBezTo>
                      <a:pt x="556" y="872"/>
                      <a:pt x="629" y="844"/>
                      <a:pt x="655" y="734"/>
                    </a:cubicBezTo>
                    <a:lnTo>
                      <a:pt x="920" y="734"/>
                    </a:lnTo>
                    <a:cubicBezTo>
                      <a:pt x="917" y="782"/>
                      <a:pt x="906" y="867"/>
                      <a:pt x="827" y="951"/>
                    </a:cubicBezTo>
                    <a:cubicBezTo>
                      <a:pt x="753" y="1027"/>
                      <a:pt x="624" y="1067"/>
                      <a:pt x="477" y="1067"/>
                    </a:cubicBezTo>
                    <a:cubicBezTo>
                      <a:pt x="392" y="1067"/>
                      <a:pt x="231" y="1050"/>
                      <a:pt x="127" y="943"/>
                    </a:cubicBezTo>
                    <a:cubicBezTo>
                      <a:pt x="37" y="847"/>
                      <a:pt x="0" y="714"/>
                      <a:pt x="0" y="553"/>
                    </a:cubicBezTo>
                    <a:cubicBezTo>
                      <a:pt x="0" y="392"/>
                      <a:pt x="40" y="198"/>
                      <a:pt x="206" y="82"/>
                    </a:cubicBezTo>
                    <a:cubicBezTo>
                      <a:pt x="282" y="31"/>
                      <a:pt x="378" y="0"/>
                      <a:pt x="485" y="0"/>
                    </a:cubicBezTo>
                    <a:cubicBezTo>
                      <a:pt x="626" y="0"/>
                      <a:pt x="796" y="57"/>
                      <a:pt x="886" y="240"/>
                    </a:cubicBezTo>
                    <a:cubicBezTo>
                      <a:pt x="954" y="376"/>
                      <a:pt x="948" y="522"/>
                      <a:pt x="945" y="604"/>
                    </a:cubicBezTo>
                    <a:lnTo>
                      <a:pt x="279" y="604"/>
                    </a:lnTo>
                    <a:lnTo>
                      <a:pt x="279" y="607"/>
                    </a:lnTo>
                    <a:close/>
                    <a:moveTo>
                      <a:pt x="649" y="424"/>
                    </a:moveTo>
                    <a:cubicBezTo>
                      <a:pt x="649" y="378"/>
                      <a:pt x="646" y="201"/>
                      <a:pt x="477" y="201"/>
                    </a:cubicBezTo>
                    <a:cubicBezTo>
                      <a:pt x="350" y="201"/>
                      <a:pt x="296" y="308"/>
                      <a:pt x="291" y="424"/>
                    </a:cubicBezTo>
                    <a:lnTo>
                      <a:pt x="649" y="424"/>
                    </a:lnTo>
                    <a:close/>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92" name="Freeform 9">
                <a:extLst>
                  <a:ext uri="{FF2B5EF4-FFF2-40B4-BE49-F238E27FC236}">
                    <a16:creationId xmlns:a16="http://schemas.microsoft.com/office/drawing/2014/main" id="{7EE17A46-1E18-4ACF-B73A-C5ABC03C477A}"/>
                  </a:ext>
                </a:extLst>
              </p:cNvPr>
              <p:cNvSpPr>
                <a:spLocks noChangeArrowheads="1"/>
              </p:cNvSpPr>
              <p:nvPr/>
            </p:nvSpPr>
            <p:spPr bwMode="auto">
              <a:xfrm>
                <a:off x="3765550" y="3965575"/>
                <a:ext cx="417513" cy="531813"/>
              </a:xfrm>
              <a:custGeom>
                <a:avLst/>
                <a:gdLst>
                  <a:gd name="T0" fmla="*/ 314 w 1161"/>
                  <a:gd name="T1" fmla="*/ 993 h 1479"/>
                  <a:gd name="T2" fmla="*/ 570 w 1161"/>
                  <a:gd name="T3" fmla="*/ 1264 h 1479"/>
                  <a:gd name="T4" fmla="*/ 841 w 1161"/>
                  <a:gd name="T5" fmla="*/ 1063 h 1479"/>
                  <a:gd name="T6" fmla="*/ 570 w 1161"/>
                  <a:gd name="T7" fmla="*/ 871 h 1479"/>
                  <a:gd name="T8" fmla="*/ 45 w 1161"/>
                  <a:gd name="T9" fmla="*/ 440 h 1479"/>
                  <a:gd name="T10" fmla="*/ 610 w 1161"/>
                  <a:gd name="T11" fmla="*/ 0 h 1479"/>
                  <a:gd name="T12" fmla="*/ 1039 w 1161"/>
                  <a:gd name="T13" fmla="*/ 166 h 1479"/>
                  <a:gd name="T14" fmla="*/ 1121 w 1161"/>
                  <a:gd name="T15" fmla="*/ 431 h 1479"/>
                  <a:gd name="T16" fmla="*/ 827 w 1161"/>
                  <a:gd name="T17" fmla="*/ 431 h 1479"/>
                  <a:gd name="T18" fmla="*/ 596 w 1161"/>
                  <a:gd name="T19" fmla="*/ 214 h 1479"/>
                  <a:gd name="T20" fmla="*/ 361 w 1161"/>
                  <a:gd name="T21" fmla="*/ 406 h 1479"/>
                  <a:gd name="T22" fmla="*/ 672 w 1161"/>
                  <a:gd name="T23" fmla="*/ 612 h 1479"/>
                  <a:gd name="T24" fmla="*/ 1160 w 1161"/>
                  <a:gd name="T25" fmla="*/ 1015 h 1479"/>
                  <a:gd name="T26" fmla="*/ 553 w 1161"/>
                  <a:gd name="T27" fmla="*/ 1478 h 1479"/>
                  <a:gd name="T28" fmla="*/ 0 w 1161"/>
                  <a:gd name="T29" fmla="*/ 990 h 1479"/>
                  <a:gd name="T30" fmla="*/ 314 w 1161"/>
                  <a:gd name="T31" fmla="*/ 990 h 1479"/>
                  <a:gd name="T32" fmla="*/ 314 w 1161"/>
                  <a:gd name="T33" fmla="*/ 993 h 14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61" h="1479">
                    <a:moveTo>
                      <a:pt x="314" y="993"/>
                    </a:moveTo>
                    <a:cubicBezTo>
                      <a:pt x="314" y="1061"/>
                      <a:pt x="311" y="1264"/>
                      <a:pt x="570" y="1264"/>
                    </a:cubicBezTo>
                    <a:cubicBezTo>
                      <a:pt x="737" y="1264"/>
                      <a:pt x="841" y="1185"/>
                      <a:pt x="841" y="1063"/>
                    </a:cubicBezTo>
                    <a:cubicBezTo>
                      <a:pt x="841" y="936"/>
                      <a:pt x="754" y="917"/>
                      <a:pt x="570" y="871"/>
                    </a:cubicBezTo>
                    <a:cubicBezTo>
                      <a:pt x="232" y="787"/>
                      <a:pt x="45" y="685"/>
                      <a:pt x="45" y="440"/>
                    </a:cubicBezTo>
                    <a:cubicBezTo>
                      <a:pt x="45" y="206"/>
                      <a:pt x="212" y="0"/>
                      <a:pt x="610" y="0"/>
                    </a:cubicBezTo>
                    <a:cubicBezTo>
                      <a:pt x="757" y="0"/>
                      <a:pt x="932" y="33"/>
                      <a:pt x="1039" y="166"/>
                    </a:cubicBezTo>
                    <a:cubicBezTo>
                      <a:pt x="1121" y="268"/>
                      <a:pt x="1121" y="383"/>
                      <a:pt x="1121" y="431"/>
                    </a:cubicBezTo>
                    <a:lnTo>
                      <a:pt x="827" y="431"/>
                    </a:lnTo>
                    <a:cubicBezTo>
                      <a:pt x="824" y="380"/>
                      <a:pt x="807" y="214"/>
                      <a:pt x="596" y="214"/>
                    </a:cubicBezTo>
                    <a:cubicBezTo>
                      <a:pt x="455" y="214"/>
                      <a:pt x="361" y="290"/>
                      <a:pt x="361" y="406"/>
                    </a:cubicBezTo>
                    <a:cubicBezTo>
                      <a:pt x="361" y="539"/>
                      <a:pt x="466" y="561"/>
                      <a:pt x="672" y="612"/>
                    </a:cubicBezTo>
                    <a:cubicBezTo>
                      <a:pt x="917" y="671"/>
                      <a:pt x="1160" y="739"/>
                      <a:pt x="1160" y="1015"/>
                    </a:cubicBezTo>
                    <a:cubicBezTo>
                      <a:pt x="1160" y="1272"/>
                      <a:pt x="948" y="1478"/>
                      <a:pt x="553" y="1478"/>
                    </a:cubicBezTo>
                    <a:cubicBezTo>
                      <a:pt x="9" y="1478"/>
                      <a:pt x="3" y="1128"/>
                      <a:pt x="0" y="990"/>
                    </a:cubicBezTo>
                    <a:lnTo>
                      <a:pt x="314" y="990"/>
                    </a:lnTo>
                    <a:lnTo>
                      <a:pt x="314" y="993"/>
                    </a:lnTo>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93" name="Freeform 10">
                <a:extLst>
                  <a:ext uri="{FF2B5EF4-FFF2-40B4-BE49-F238E27FC236}">
                    <a16:creationId xmlns:a16="http://schemas.microsoft.com/office/drawing/2014/main" id="{96FF2593-E524-49BC-8B2B-3917F089ADED}"/>
                  </a:ext>
                </a:extLst>
              </p:cNvPr>
              <p:cNvSpPr>
                <a:spLocks noChangeArrowheads="1"/>
              </p:cNvSpPr>
              <p:nvPr/>
            </p:nvSpPr>
            <p:spPr bwMode="auto">
              <a:xfrm>
                <a:off x="4279900" y="4114800"/>
                <a:ext cx="344488" cy="384175"/>
              </a:xfrm>
              <a:custGeom>
                <a:avLst/>
                <a:gdLst>
                  <a:gd name="T0" fmla="*/ 280 w 955"/>
                  <a:gd name="T1" fmla="*/ 607 h 1068"/>
                  <a:gd name="T2" fmla="*/ 483 w 955"/>
                  <a:gd name="T3" fmla="*/ 872 h 1068"/>
                  <a:gd name="T4" fmla="*/ 655 w 955"/>
                  <a:gd name="T5" fmla="*/ 734 h 1068"/>
                  <a:gd name="T6" fmla="*/ 920 w 955"/>
                  <a:gd name="T7" fmla="*/ 734 h 1068"/>
                  <a:gd name="T8" fmla="*/ 827 w 955"/>
                  <a:gd name="T9" fmla="*/ 951 h 1068"/>
                  <a:gd name="T10" fmla="*/ 477 w 955"/>
                  <a:gd name="T11" fmla="*/ 1067 h 1068"/>
                  <a:gd name="T12" fmla="*/ 127 w 955"/>
                  <a:gd name="T13" fmla="*/ 943 h 1068"/>
                  <a:gd name="T14" fmla="*/ 0 w 955"/>
                  <a:gd name="T15" fmla="*/ 553 h 1068"/>
                  <a:gd name="T16" fmla="*/ 206 w 955"/>
                  <a:gd name="T17" fmla="*/ 82 h 1068"/>
                  <a:gd name="T18" fmla="*/ 486 w 955"/>
                  <a:gd name="T19" fmla="*/ 0 h 1068"/>
                  <a:gd name="T20" fmla="*/ 886 w 955"/>
                  <a:gd name="T21" fmla="*/ 240 h 1068"/>
                  <a:gd name="T22" fmla="*/ 946 w 955"/>
                  <a:gd name="T23" fmla="*/ 604 h 1068"/>
                  <a:gd name="T24" fmla="*/ 280 w 955"/>
                  <a:gd name="T25" fmla="*/ 604 h 1068"/>
                  <a:gd name="T26" fmla="*/ 280 w 955"/>
                  <a:gd name="T27" fmla="*/ 607 h 1068"/>
                  <a:gd name="T28" fmla="*/ 649 w 955"/>
                  <a:gd name="T29" fmla="*/ 423 h 1068"/>
                  <a:gd name="T30" fmla="*/ 477 w 955"/>
                  <a:gd name="T31" fmla="*/ 201 h 1068"/>
                  <a:gd name="T32" fmla="*/ 291 w 955"/>
                  <a:gd name="T33" fmla="*/ 423 h 1068"/>
                  <a:gd name="T34" fmla="*/ 649 w 955"/>
                  <a:gd name="T35" fmla="*/ 423 h 10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55" h="1068">
                    <a:moveTo>
                      <a:pt x="280" y="607"/>
                    </a:moveTo>
                    <a:cubicBezTo>
                      <a:pt x="280" y="672"/>
                      <a:pt x="280" y="872"/>
                      <a:pt x="483" y="872"/>
                    </a:cubicBezTo>
                    <a:cubicBezTo>
                      <a:pt x="556" y="872"/>
                      <a:pt x="630" y="844"/>
                      <a:pt x="655" y="734"/>
                    </a:cubicBezTo>
                    <a:lnTo>
                      <a:pt x="920" y="734"/>
                    </a:lnTo>
                    <a:cubicBezTo>
                      <a:pt x="917" y="782"/>
                      <a:pt x="906" y="866"/>
                      <a:pt x="827" y="951"/>
                    </a:cubicBezTo>
                    <a:cubicBezTo>
                      <a:pt x="754" y="1027"/>
                      <a:pt x="624" y="1067"/>
                      <a:pt x="477" y="1067"/>
                    </a:cubicBezTo>
                    <a:cubicBezTo>
                      <a:pt x="392" y="1067"/>
                      <a:pt x="232" y="1050"/>
                      <a:pt x="127" y="943"/>
                    </a:cubicBezTo>
                    <a:cubicBezTo>
                      <a:pt x="37" y="847"/>
                      <a:pt x="0" y="714"/>
                      <a:pt x="0" y="553"/>
                    </a:cubicBezTo>
                    <a:cubicBezTo>
                      <a:pt x="0" y="392"/>
                      <a:pt x="40" y="198"/>
                      <a:pt x="206" y="82"/>
                    </a:cubicBezTo>
                    <a:cubicBezTo>
                      <a:pt x="282" y="31"/>
                      <a:pt x="378" y="0"/>
                      <a:pt x="486" y="0"/>
                    </a:cubicBezTo>
                    <a:cubicBezTo>
                      <a:pt x="627" y="0"/>
                      <a:pt x="796" y="57"/>
                      <a:pt x="886" y="240"/>
                    </a:cubicBezTo>
                    <a:cubicBezTo>
                      <a:pt x="954" y="375"/>
                      <a:pt x="948" y="522"/>
                      <a:pt x="946" y="604"/>
                    </a:cubicBezTo>
                    <a:lnTo>
                      <a:pt x="280" y="604"/>
                    </a:lnTo>
                    <a:lnTo>
                      <a:pt x="280" y="607"/>
                    </a:lnTo>
                    <a:close/>
                    <a:moveTo>
                      <a:pt x="649" y="423"/>
                    </a:moveTo>
                    <a:cubicBezTo>
                      <a:pt x="649" y="378"/>
                      <a:pt x="646" y="201"/>
                      <a:pt x="477" y="201"/>
                    </a:cubicBezTo>
                    <a:cubicBezTo>
                      <a:pt x="350" y="201"/>
                      <a:pt x="297" y="308"/>
                      <a:pt x="291" y="423"/>
                    </a:cubicBezTo>
                    <a:lnTo>
                      <a:pt x="649" y="423"/>
                    </a:lnTo>
                    <a:close/>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94" name="Freeform 11">
                <a:extLst>
                  <a:ext uri="{FF2B5EF4-FFF2-40B4-BE49-F238E27FC236}">
                    <a16:creationId xmlns:a16="http://schemas.microsoft.com/office/drawing/2014/main" id="{25975986-E5E6-4F03-9EB4-D7C786E897C9}"/>
                  </a:ext>
                </a:extLst>
              </p:cNvPr>
              <p:cNvSpPr>
                <a:spLocks noChangeArrowheads="1"/>
              </p:cNvSpPr>
              <p:nvPr/>
            </p:nvSpPr>
            <p:spPr bwMode="auto">
              <a:xfrm>
                <a:off x="4719638" y="4121150"/>
                <a:ext cx="222250" cy="365125"/>
              </a:xfrm>
              <a:custGeom>
                <a:avLst/>
                <a:gdLst>
                  <a:gd name="T0" fmla="*/ 0 w 619"/>
                  <a:gd name="T1" fmla="*/ 14 h 1014"/>
                  <a:gd name="T2" fmla="*/ 274 w 619"/>
                  <a:gd name="T3" fmla="*/ 14 h 1014"/>
                  <a:gd name="T4" fmla="*/ 279 w 619"/>
                  <a:gd name="T5" fmla="*/ 206 h 1014"/>
                  <a:gd name="T6" fmla="*/ 618 w 619"/>
                  <a:gd name="T7" fmla="*/ 14 h 1014"/>
                  <a:gd name="T8" fmla="*/ 618 w 619"/>
                  <a:gd name="T9" fmla="*/ 277 h 1014"/>
                  <a:gd name="T10" fmla="*/ 305 w 619"/>
                  <a:gd name="T11" fmla="*/ 525 h 1014"/>
                  <a:gd name="T12" fmla="*/ 305 w 619"/>
                  <a:gd name="T13" fmla="*/ 1013 h 1014"/>
                  <a:gd name="T14" fmla="*/ 14 w 619"/>
                  <a:gd name="T15" fmla="*/ 1013 h 1014"/>
                  <a:gd name="T16" fmla="*/ 14 w 619"/>
                  <a:gd name="T17" fmla="*/ 263 h 1014"/>
                  <a:gd name="T18" fmla="*/ 0 w 619"/>
                  <a:gd name="T19" fmla="*/ 14 h 10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19" h="1014">
                    <a:moveTo>
                      <a:pt x="0" y="14"/>
                    </a:moveTo>
                    <a:lnTo>
                      <a:pt x="274" y="14"/>
                    </a:lnTo>
                    <a:lnTo>
                      <a:pt x="279" y="206"/>
                    </a:lnTo>
                    <a:cubicBezTo>
                      <a:pt x="316" y="121"/>
                      <a:pt x="381" y="0"/>
                      <a:pt x="618" y="14"/>
                    </a:cubicBezTo>
                    <a:lnTo>
                      <a:pt x="618" y="277"/>
                    </a:lnTo>
                    <a:cubicBezTo>
                      <a:pt x="322" y="248"/>
                      <a:pt x="305" y="401"/>
                      <a:pt x="305" y="525"/>
                    </a:cubicBezTo>
                    <a:lnTo>
                      <a:pt x="305" y="1013"/>
                    </a:lnTo>
                    <a:lnTo>
                      <a:pt x="14" y="1013"/>
                    </a:lnTo>
                    <a:lnTo>
                      <a:pt x="14" y="263"/>
                    </a:lnTo>
                    <a:cubicBezTo>
                      <a:pt x="14" y="215"/>
                      <a:pt x="6" y="71"/>
                      <a:pt x="0" y="14"/>
                    </a:cubicBezTo>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95" name="Freeform 12">
                <a:extLst>
                  <a:ext uri="{FF2B5EF4-FFF2-40B4-BE49-F238E27FC236}">
                    <a16:creationId xmlns:a16="http://schemas.microsoft.com/office/drawing/2014/main" id="{E81288B6-232C-4B96-81D4-629F99F80786}"/>
                  </a:ext>
                </a:extLst>
              </p:cNvPr>
              <p:cNvSpPr>
                <a:spLocks noChangeArrowheads="1"/>
              </p:cNvSpPr>
              <p:nvPr/>
            </p:nvSpPr>
            <p:spPr bwMode="auto">
              <a:xfrm>
                <a:off x="4995863" y="4127500"/>
                <a:ext cx="376237" cy="358775"/>
              </a:xfrm>
              <a:custGeom>
                <a:avLst/>
                <a:gdLst>
                  <a:gd name="T0" fmla="*/ 309 w 1047"/>
                  <a:gd name="T1" fmla="*/ 0 h 997"/>
                  <a:gd name="T2" fmla="*/ 535 w 1047"/>
                  <a:gd name="T3" fmla="*/ 674 h 997"/>
                  <a:gd name="T4" fmla="*/ 763 w 1047"/>
                  <a:gd name="T5" fmla="*/ 0 h 997"/>
                  <a:gd name="T6" fmla="*/ 1046 w 1047"/>
                  <a:gd name="T7" fmla="*/ 0 h 997"/>
                  <a:gd name="T8" fmla="*/ 684 w 1047"/>
                  <a:gd name="T9" fmla="*/ 996 h 997"/>
                  <a:gd name="T10" fmla="*/ 363 w 1047"/>
                  <a:gd name="T11" fmla="*/ 996 h 997"/>
                  <a:gd name="T12" fmla="*/ 0 w 1047"/>
                  <a:gd name="T13" fmla="*/ 0 h 997"/>
                  <a:gd name="T14" fmla="*/ 309 w 1047"/>
                  <a:gd name="T15" fmla="*/ 0 h 99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7" h="997">
                    <a:moveTo>
                      <a:pt x="309" y="0"/>
                    </a:moveTo>
                    <a:lnTo>
                      <a:pt x="535" y="674"/>
                    </a:lnTo>
                    <a:lnTo>
                      <a:pt x="763" y="0"/>
                    </a:lnTo>
                    <a:lnTo>
                      <a:pt x="1046" y="0"/>
                    </a:lnTo>
                    <a:lnTo>
                      <a:pt x="684" y="996"/>
                    </a:lnTo>
                    <a:lnTo>
                      <a:pt x="363" y="996"/>
                    </a:lnTo>
                    <a:lnTo>
                      <a:pt x="0" y="0"/>
                    </a:lnTo>
                    <a:lnTo>
                      <a:pt x="309" y="0"/>
                    </a:lnTo>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96" name="Freeform 13">
                <a:extLst>
                  <a:ext uri="{FF2B5EF4-FFF2-40B4-BE49-F238E27FC236}">
                    <a16:creationId xmlns:a16="http://schemas.microsoft.com/office/drawing/2014/main" id="{968523AC-2E92-4121-B7D9-6B2F0AD48AE0}"/>
                  </a:ext>
                </a:extLst>
              </p:cNvPr>
              <p:cNvSpPr>
                <a:spLocks noChangeArrowheads="1"/>
              </p:cNvSpPr>
              <p:nvPr/>
            </p:nvSpPr>
            <p:spPr bwMode="auto">
              <a:xfrm>
                <a:off x="5461000" y="3973513"/>
                <a:ext cx="112713" cy="512762"/>
              </a:xfrm>
              <a:custGeom>
                <a:avLst/>
                <a:gdLst>
                  <a:gd name="T0" fmla="*/ 0 w 311"/>
                  <a:gd name="T1" fmla="*/ 0 h 1423"/>
                  <a:gd name="T2" fmla="*/ 310 w 311"/>
                  <a:gd name="T3" fmla="*/ 0 h 1423"/>
                  <a:gd name="T4" fmla="*/ 310 w 311"/>
                  <a:gd name="T5" fmla="*/ 254 h 1423"/>
                  <a:gd name="T6" fmla="*/ 0 w 311"/>
                  <a:gd name="T7" fmla="*/ 254 h 1423"/>
                  <a:gd name="T8" fmla="*/ 0 w 311"/>
                  <a:gd name="T9" fmla="*/ 0 h 1423"/>
                  <a:gd name="T10" fmla="*/ 8 w 311"/>
                  <a:gd name="T11" fmla="*/ 426 h 1423"/>
                  <a:gd name="T12" fmla="*/ 299 w 311"/>
                  <a:gd name="T13" fmla="*/ 426 h 1423"/>
                  <a:gd name="T14" fmla="*/ 299 w 311"/>
                  <a:gd name="T15" fmla="*/ 1422 h 1423"/>
                  <a:gd name="T16" fmla="*/ 8 w 311"/>
                  <a:gd name="T17" fmla="*/ 1422 h 1423"/>
                  <a:gd name="T18" fmla="*/ 8 w 311"/>
                  <a:gd name="T19" fmla="*/ 426 h 14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1" h="1423">
                    <a:moveTo>
                      <a:pt x="0" y="0"/>
                    </a:moveTo>
                    <a:lnTo>
                      <a:pt x="310" y="0"/>
                    </a:lnTo>
                    <a:lnTo>
                      <a:pt x="310" y="254"/>
                    </a:lnTo>
                    <a:lnTo>
                      <a:pt x="0" y="254"/>
                    </a:lnTo>
                    <a:lnTo>
                      <a:pt x="0" y="0"/>
                    </a:lnTo>
                    <a:close/>
                    <a:moveTo>
                      <a:pt x="8" y="426"/>
                    </a:moveTo>
                    <a:lnTo>
                      <a:pt x="299" y="426"/>
                    </a:lnTo>
                    <a:lnTo>
                      <a:pt x="299" y="1422"/>
                    </a:lnTo>
                    <a:lnTo>
                      <a:pt x="8" y="1422"/>
                    </a:lnTo>
                    <a:lnTo>
                      <a:pt x="8" y="426"/>
                    </a:lnTo>
                    <a:close/>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98" name="Freeform 14">
                <a:extLst>
                  <a:ext uri="{FF2B5EF4-FFF2-40B4-BE49-F238E27FC236}">
                    <a16:creationId xmlns:a16="http://schemas.microsoft.com/office/drawing/2014/main" id="{C11659D3-4DA7-43F4-9D20-3B8C7D853274}"/>
                  </a:ext>
                </a:extLst>
              </p:cNvPr>
              <p:cNvSpPr>
                <a:spLocks noChangeArrowheads="1"/>
              </p:cNvSpPr>
              <p:nvPr/>
            </p:nvSpPr>
            <p:spPr bwMode="auto">
              <a:xfrm>
                <a:off x="5676900" y="4119563"/>
                <a:ext cx="315913" cy="376237"/>
              </a:xfrm>
              <a:custGeom>
                <a:avLst/>
                <a:gdLst>
                  <a:gd name="T0" fmla="*/ 584 w 876"/>
                  <a:gd name="T1" fmla="*/ 376 h 1043"/>
                  <a:gd name="T2" fmla="*/ 457 w 876"/>
                  <a:gd name="T3" fmla="*/ 192 h 1043"/>
                  <a:gd name="T4" fmla="*/ 305 w 876"/>
                  <a:gd name="T5" fmla="*/ 508 h 1043"/>
                  <a:gd name="T6" fmla="*/ 378 w 876"/>
                  <a:gd name="T7" fmla="*/ 813 h 1043"/>
                  <a:gd name="T8" fmla="*/ 457 w 876"/>
                  <a:gd name="T9" fmla="*/ 847 h 1043"/>
                  <a:gd name="T10" fmla="*/ 590 w 876"/>
                  <a:gd name="T11" fmla="*/ 655 h 1043"/>
                  <a:gd name="T12" fmla="*/ 875 w 876"/>
                  <a:gd name="T13" fmla="*/ 655 h 1043"/>
                  <a:gd name="T14" fmla="*/ 748 w 876"/>
                  <a:gd name="T15" fmla="*/ 949 h 1043"/>
                  <a:gd name="T16" fmla="*/ 466 w 876"/>
                  <a:gd name="T17" fmla="*/ 1042 h 1043"/>
                  <a:gd name="T18" fmla="*/ 127 w 876"/>
                  <a:gd name="T19" fmla="*/ 909 h 1043"/>
                  <a:gd name="T20" fmla="*/ 0 w 876"/>
                  <a:gd name="T21" fmla="*/ 517 h 1043"/>
                  <a:gd name="T22" fmla="*/ 466 w 876"/>
                  <a:gd name="T23" fmla="*/ 0 h 1043"/>
                  <a:gd name="T24" fmla="*/ 872 w 876"/>
                  <a:gd name="T25" fmla="*/ 373 h 1043"/>
                  <a:gd name="T26" fmla="*/ 584 w 876"/>
                  <a:gd name="T27" fmla="*/ 373 h 1043"/>
                  <a:gd name="T28" fmla="*/ 584 w 876"/>
                  <a:gd name="T29" fmla="*/ 376 h 10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76" h="1043">
                    <a:moveTo>
                      <a:pt x="584" y="376"/>
                    </a:moveTo>
                    <a:cubicBezTo>
                      <a:pt x="582" y="339"/>
                      <a:pt x="567" y="192"/>
                      <a:pt x="457" y="192"/>
                    </a:cubicBezTo>
                    <a:cubicBezTo>
                      <a:pt x="319" y="192"/>
                      <a:pt x="305" y="401"/>
                      <a:pt x="305" y="508"/>
                    </a:cubicBezTo>
                    <a:cubicBezTo>
                      <a:pt x="305" y="565"/>
                      <a:pt x="311" y="740"/>
                      <a:pt x="378" y="813"/>
                    </a:cubicBezTo>
                    <a:cubicBezTo>
                      <a:pt x="407" y="841"/>
                      <a:pt x="435" y="847"/>
                      <a:pt x="457" y="847"/>
                    </a:cubicBezTo>
                    <a:cubicBezTo>
                      <a:pt x="488" y="847"/>
                      <a:pt x="579" y="833"/>
                      <a:pt x="590" y="655"/>
                    </a:cubicBezTo>
                    <a:lnTo>
                      <a:pt x="875" y="655"/>
                    </a:lnTo>
                    <a:cubicBezTo>
                      <a:pt x="872" y="731"/>
                      <a:pt x="861" y="853"/>
                      <a:pt x="748" y="949"/>
                    </a:cubicBezTo>
                    <a:cubicBezTo>
                      <a:pt x="678" y="1011"/>
                      <a:pt x="587" y="1042"/>
                      <a:pt x="466" y="1042"/>
                    </a:cubicBezTo>
                    <a:cubicBezTo>
                      <a:pt x="333" y="1042"/>
                      <a:pt x="218" y="1011"/>
                      <a:pt x="127" y="909"/>
                    </a:cubicBezTo>
                    <a:cubicBezTo>
                      <a:pt x="40" y="808"/>
                      <a:pt x="0" y="678"/>
                      <a:pt x="0" y="517"/>
                    </a:cubicBezTo>
                    <a:cubicBezTo>
                      <a:pt x="0" y="63"/>
                      <a:pt x="333" y="0"/>
                      <a:pt x="466" y="0"/>
                    </a:cubicBezTo>
                    <a:cubicBezTo>
                      <a:pt x="652" y="0"/>
                      <a:pt x="869" y="102"/>
                      <a:pt x="872" y="373"/>
                    </a:cubicBezTo>
                    <a:lnTo>
                      <a:pt x="584" y="373"/>
                    </a:lnTo>
                    <a:lnTo>
                      <a:pt x="584" y="376"/>
                    </a:lnTo>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05" name="Freeform 15">
                <a:extLst>
                  <a:ext uri="{FF2B5EF4-FFF2-40B4-BE49-F238E27FC236}">
                    <a16:creationId xmlns:a16="http://schemas.microsoft.com/office/drawing/2014/main" id="{4B7A47BD-5351-407F-A54C-C64C46A6E86B}"/>
                  </a:ext>
                </a:extLst>
              </p:cNvPr>
              <p:cNvSpPr>
                <a:spLocks noChangeArrowheads="1"/>
              </p:cNvSpPr>
              <p:nvPr/>
            </p:nvSpPr>
            <p:spPr bwMode="auto">
              <a:xfrm>
                <a:off x="6070600" y="4114800"/>
                <a:ext cx="344488" cy="384175"/>
              </a:xfrm>
              <a:custGeom>
                <a:avLst/>
                <a:gdLst>
                  <a:gd name="T0" fmla="*/ 280 w 955"/>
                  <a:gd name="T1" fmla="*/ 607 h 1068"/>
                  <a:gd name="T2" fmla="*/ 483 w 955"/>
                  <a:gd name="T3" fmla="*/ 872 h 1068"/>
                  <a:gd name="T4" fmla="*/ 655 w 955"/>
                  <a:gd name="T5" fmla="*/ 734 h 1068"/>
                  <a:gd name="T6" fmla="*/ 920 w 955"/>
                  <a:gd name="T7" fmla="*/ 734 h 1068"/>
                  <a:gd name="T8" fmla="*/ 827 w 955"/>
                  <a:gd name="T9" fmla="*/ 951 h 1068"/>
                  <a:gd name="T10" fmla="*/ 477 w 955"/>
                  <a:gd name="T11" fmla="*/ 1067 h 1068"/>
                  <a:gd name="T12" fmla="*/ 127 w 955"/>
                  <a:gd name="T13" fmla="*/ 943 h 1068"/>
                  <a:gd name="T14" fmla="*/ 0 w 955"/>
                  <a:gd name="T15" fmla="*/ 553 h 1068"/>
                  <a:gd name="T16" fmla="*/ 206 w 955"/>
                  <a:gd name="T17" fmla="*/ 82 h 1068"/>
                  <a:gd name="T18" fmla="*/ 486 w 955"/>
                  <a:gd name="T19" fmla="*/ 0 h 1068"/>
                  <a:gd name="T20" fmla="*/ 886 w 955"/>
                  <a:gd name="T21" fmla="*/ 240 h 1068"/>
                  <a:gd name="T22" fmla="*/ 946 w 955"/>
                  <a:gd name="T23" fmla="*/ 604 h 1068"/>
                  <a:gd name="T24" fmla="*/ 280 w 955"/>
                  <a:gd name="T25" fmla="*/ 604 h 1068"/>
                  <a:gd name="T26" fmla="*/ 280 w 955"/>
                  <a:gd name="T27" fmla="*/ 607 h 1068"/>
                  <a:gd name="T28" fmla="*/ 649 w 955"/>
                  <a:gd name="T29" fmla="*/ 423 h 1068"/>
                  <a:gd name="T30" fmla="*/ 477 w 955"/>
                  <a:gd name="T31" fmla="*/ 201 h 1068"/>
                  <a:gd name="T32" fmla="*/ 291 w 955"/>
                  <a:gd name="T33" fmla="*/ 423 h 1068"/>
                  <a:gd name="T34" fmla="*/ 649 w 955"/>
                  <a:gd name="T35" fmla="*/ 423 h 10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55" h="1068">
                    <a:moveTo>
                      <a:pt x="280" y="607"/>
                    </a:moveTo>
                    <a:cubicBezTo>
                      <a:pt x="280" y="672"/>
                      <a:pt x="280" y="872"/>
                      <a:pt x="483" y="872"/>
                    </a:cubicBezTo>
                    <a:cubicBezTo>
                      <a:pt x="556" y="872"/>
                      <a:pt x="629" y="844"/>
                      <a:pt x="655" y="734"/>
                    </a:cubicBezTo>
                    <a:lnTo>
                      <a:pt x="920" y="734"/>
                    </a:lnTo>
                    <a:cubicBezTo>
                      <a:pt x="917" y="782"/>
                      <a:pt x="906" y="866"/>
                      <a:pt x="827" y="951"/>
                    </a:cubicBezTo>
                    <a:cubicBezTo>
                      <a:pt x="754" y="1027"/>
                      <a:pt x="624" y="1067"/>
                      <a:pt x="477" y="1067"/>
                    </a:cubicBezTo>
                    <a:cubicBezTo>
                      <a:pt x="392" y="1067"/>
                      <a:pt x="232" y="1050"/>
                      <a:pt x="127" y="943"/>
                    </a:cubicBezTo>
                    <a:cubicBezTo>
                      <a:pt x="37" y="847"/>
                      <a:pt x="0" y="714"/>
                      <a:pt x="0" y="553"/>
                    </a:cubicBezTo>
                    <a:cubicBezTo>
                      <a:pt x="0" y="392"/>
                      <a:pt x="40" y="198"/>
                      <a:pt x="206" y="82"/>
                    </a:cubicBezTo>
                    <a:cubicBezTo>
                      <a:pt x="282" y="31"/>
                      <a:pt x="378" y="0"/>
                      <a:pt x="486" y="0"/>
                    </a:cubicBezTo>
                    <a:cubicBezTo>
                      <a:pt x="627" y="0"/>
                      <a:pt x="796" y="57"/>
                      <a:pt x="886" y="240"/>
                    </a:cubicBezTo>
                    <a:cubicBezTo>
                      <a:pt x="954" y="375"/>
                      <a:pt x="948" y="522"/>
                      <a:pt x="946" y="604"/>
                    </a:cubicBezTo>
                    <a:lnTo>
                      <a:pt x="280" y="604"/>
                    </a:lnTo>
                    <a:lnTo>
                      <a:pt x="280" y="607"/>
                    </a:lnTo>
                    <a:close/>
                    <a:moveTo>
                      <a:pt x="649" y="423"/>
                    </a:moveTo>
                    <a:cubicBezTo>
                      <a:pt x="649" y="378"/>
                      <a:pt x="646" y="201"/>
                      <a:pt x="477" y="201"/>
                    </a:cubicBezTo>
                    <a:cubicBezTo>
                      <a:pt x="350" y="201"/>
                      <a:pt x="296" y="308"/>
                      <a:pt x="291" y="423"/>
                    </a:cubicBezTo>
                    <a:lnTo>
                      <a:pt x="649" y="423"/>
                    </a:lnTo>
                    <a:close/>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480" name="Rectangle 479">
              <a:extLst>
                <a:ext uri="{FF2B5EF4-FFF2-40B4-BE49-F238E27FC236}">
                  <a16:creationId xmlns:a16="http://schemas.microsoft.com/office/drawing/2014/main" id="{5AEC99D1-4A10-4945-A2CC-6D8AADC9CDAA}"/>
                </a:ext>
              </a:extLst>
            </p:cNvPr>
            <p:cNvSpPr/>
            <p:nvPr/>
          </p:nvSpPr>
          <p:spPr>
            <a:xfrm>
              <a:off x="7248176" y="2103309"/>
              <a:ext cx="639069" cy="974854"/>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grpSp>
          <p:nvGrpSpPr>
            <p:cNvPr id="481" name="Group 309">
              <a:extLst>
                <a:ext uri="{FF2B5EF4-FFF2-40B4-BE49-F238E27FC236}">
                  <a16:creationId xmlns:a16="http://schemas.microsoft.com/office/drawing/2014/main" id="{AD75DC41-249C-49E8-9E6C-FD444D80A423}"/>
                </a:ext>
              </a:extLst>
            </p:cNvPr>
            <p:cNvGrpSpPr/>
            <p:nvPr/>
          </p:nvGrpSpPr>
          <p:grpSpPr>
            <a:xfrm>
              <a:off x="7316570" y="2183827"/>
              <a:ext cx="502281" cy="548163"/>
              <a:chOff x="7310016" y="2183827"/>
              <a:chExt cx="502281" cy="548163"/>
            </a:xfrm>
            <a:solidFill>
              <a:schemeClr val="accent1"/>
            </a:solidFill>
          </p:grpSpPr>
          <p:sp>
            <p:nvSpPr>
              <p:cNvPr id="482" name="Freeform 30">
                <a:extLst>
                  <a:ext uri="{FF2B5EF4-FFF2-40B4-BE49-F238E27FC236}">
                    <a16:creationId xmlns:a16="http://schemas.microsoft.com/office/drawing/2014/main" id="{24C5B8F0-F5F6-4BD0-AA38-79B063BB096B}"/>
                  </a:ext>
                </a:extLst>
              </p:cNvPr>
              <p:cNvSpPr>
                <a:spLocks noChangeArrowheads="1"/>
              </p:cNvSpPr>
              <p:nvPr/>
            </p:nvSpPr>
            <p:spPr bwMode="auto">
              <a:xfrm>
                <a:off x="7570816" y="2463945"/>
                <a:ext cx="123156" cy="127986"/>
              </a:xfrm>
              <a:custGeom>
                <a:avLst/>
                <a:gdLst>
                  <a:gd name="T0" fmla="*/ 150 w 227"/>
                  <a:gd name="T1" fmla="*/ 54 h 233"/>
                  <a:gd name="T2" fmla="*/ 173 w 227"/>
                  <a:gd name="T3" fmla="*/ 74 h 233"/>
                  <a:gd name="T4" fmla="*/ 226 w 227"/>
                  <a:gd name="T5" fmla="*/ 74 h 233"/>
                  <a:gd name="T6" fmla="*/ 226 w 227"/>
                  <a:gd name="T7" fmla="*/ 158 h 233"/>
                  <a:gd name="T8" fmla="*/ 173 w 227"/>
                  <a:gd name="T9" fmla="*/ 158 h 233"/>
                  <a:gd name="T10" fmla="*/ 153 w 227"/>
                  <a:gd name="T11" fmla="*/ 178 h 233"/>
                  <a:gd name="T12" fmla="*/ 153 w 227"/>
                  <a:gd name="T13" fmla="*/ 232 h 233"/>
                  <a:gd name="T14" fmla="*/ 0 w 227"/>
                  <a:gd name="T15" fmla="*/ 232 h 233"/>
                  <a:gd name="T16" fmla="*/ 0 w 227"/>
                  <a:gd name="T17" fmla="*/ 74 h 233"/>
                  <a:gd name="T18" fmla="*/ 51 w 227"/>
                  <a:gd name="T19" fmla="*/ 74 h 233"/>
                  <a:gd name="T20" fmla="*/ 71 w 227"/>
                  <a:gd name="T21" fmla="*/ 54 h 233"/>
                  <a:gd name="T22" fmla="*/ 71 w 227"/>
                  <a:gd name="T23" fmla="*/ 0 h 233"/>
                  <a:gd name="T24" fmla="*/ 150 w 227"/>
                  <a:gd name="T25" fmla="*/ 0 h 233"/>
                  <a:gd name="T26" fmla="*/ 150 w 227"/>
                  <a:gd name="T27" fmla="*/ 5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27" h="233">
                    <a:moveTo>
                      <a:pt x="150" y="54"/>
                    </a:moveTo>
                    <a:cubicBezTo>
                      <a:pt x="150" y="65"/>
                      <a:pt x="161" y="74"/>
                      <a:pt x="173" y="74"/>
                    </a:cubicBezTo>
                    <a:lnTo>
                      <a:pt x="226" y="74"/>
                    </a:lnTo>
                    <a:lnTo>
                      <a:pt x="226" y="158"/>
                    </a:lnTo>
                    <a:lnTo>
                      <a:pt x="173" y="158"/>
                    </a:lnTo>
                    <a:cubicBezTo>
                      <a:pt x="161" y="158"/>
                      <a:pt x="153" y="167"/>
                      <a:pt x="153" y="178"/>
                    </a:cubicBezTo>
                    <a:lnTo>
                      <a:pt x="153" y="232"/>
                    </a:lnTo>
                    <a:lnTo>
                      <a:pt x="0" y="232"/>
                    </a:lnTo>
                    <a:lnTo>
                      <a:pt x="0" y="74"/>
                    </a:lnTo>
                    <a:lnTo>
                      <a:pt x="51" y="74"/>
                    </a:lnTo>
                    <a:cubicBezTo>
                      <a:pt x="63" y="74"/>
                      <a:pt x="71" y="65"/>
                      <a:pt x="71" y="54"/>
                    </a:cubicBezTo>
                    <a:lnTo>
                      <a:pt x="71" y="0"/>
                    </a:lnTo>
                    <a:lnTo>
                      <a:pt x="150" y="0"/>
                    </a:lnTo>
                    <a:lnTo>
                      <a:pt x="150" y="54"/>
                    </a:lnTo>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83" name="Freeform 31">
                <a:extLst>
                  <a:ext uri="{FF2B5EF4-FFF2-40B4-BE49-F238E27FC236}">
                    <a16:creationId xmlns:a16="http://schemas.microsoft.com/office/drawing/2014/main" id="{757CD049-5B6F-4006-87B6-0E58B18E0CA1}"/>
                  </a:ext>
                </a:extLst>
              </p:cNvPr>
              <p:cNvSpPr>
                <a:spLocks noChangeArrowheads="1"/>
              </p:cNvSpPr>
              <p:nvPr/>
            </p:nvSpPr>
            <p:spPr bwMode="auto">
              <a:xfrm>
                <a:off x="7310016" y="2183827"/>
                <a:ext cx="502281" cy="548163"/>
              </a:xfrm>
              <a:custGeom>
                <a:avLst/>
                <a:gdLst>
                  <a:gd name="T0" fmla="*/ 918 w 919"/>
                  <a:gd name="T1" fmla="*/ 51 h 1003"/>
                  <a:gd name="T2" fmla="*/ 867 w 919"/>
                  <a:gd name="T3" fmla="*/ 1002 h 1003"/>
                  <a:gd name="T4" fmla="*/ 0 w 919"/>
                  <a:gd name="T5" fmla="*/ 951 h 1003"/>
                  <a:gd name="T6" fmla="*/ 51 w 919"/>
                  <a:gd name="T7" fmla="*/ 0 h 1003"/>
                  <a:gd name="T8" fmla="*/ 799 w 919"/>
                  <a:gd name="T9" fmla="*/ 567 h 1003"/>
                  <a:gd name="T10" fmla="*/ 793 w 919"/>
                  <a:gd name="T11" fmla="*/ 432 h 1003"/>
                  <a:gd name="T12" fmla="*/ 641 w 919"/>
                  <a:gd name="T13" fmla="*/ 412 h 1003"/>
                  <a:gd name="T14" fmla="*/ 621 w 919"/>
                  <a:gd name="T15" fmla="*/ 485 h 1003"/>
                  <a:gd name="T16" fmla="*/ 542 w 919"/>
                  <a:gd name="T17" fmla="*/ 432 h 1003"/>
                  <a:gd name="T18" fmla="*/ 472 w 919"/>
                  <a:gd name="T19" fmla="*/ 412 h 1003"/>
                  <a:gd name="T20" fmla="*/ 525 w 919"/>
                  <a:gd name="T21" fmla="*/ 327 h 1003"/>
                  <a:gd name="T22" fmla="*/ 545 w 919"/>
                  <a:gd name="T23" fmla="*/ 175 h 1003"/>
                  <a:gd name="T24" fmla="*/ 393 w 919"/>
                  <a:gd name="T25" fmla="*/ 155 h 1003"/>
                  <a:gd name="T26" fmla="*/ 373 w 919"/>
                  <a:gd name="T27" fmla="*/ 307 h 1003"/>
                  <a:gd name="T28" fmla="*/ 443 w 919"/>
                  <a:gd name="T29" fmla="*/ 327 h 1003"/>
                  <a:gd name="T30" fmla="*/ 390 w 919"/>
                  <a:gd name="T31" fmla="*/ 412 h 1003"/>
                  <a:gd name="T32" fmla="*/ 370 w 919"/>
                  <a:gd name="T33" fmla="*/ 485 h 1003"/>
                  <a:gd name="T34" fmla="*/ 291 w 919"/>
                  <a:gd name="T35" fmla="*/ 432 h 1003"/>
                  <a:gd name="T36" fmla="*/ 139 w 919"/>
                  <a:gd name="T37" fmla="*/ 412 h 1003"/>
                  <a:gd name="T38" fmla="*/ 119 w 919"/>
                  <a:gd name="T39" fmla="*/ 564 h 1003"/>
                  <a:gd name="T40" fmla="*/ 192 w 919"/>
                  <a:gd name="T41" fmla="*/ 584 h 1003"/>
                  <a:gd name="T42" fmla="*/ 139 w 919"/>
                  <a:gd name="T43" fmla="*/ 669 h 1003"/>
                  <a:gd name="T44" fmla="*/ 119 w 919"/>
                  <a:gd name="T45" fmla="*/ 821 h 1003"/>
                  <a:gd name="T46" fmla="*/ 274 w 919"/>
                  <a:gd name="T47" fmla="*/ 841 h 1003"/>
                  <a:gd name="T48" fmla="*/ 294 w 919"/>
                  <a:gd name="T49" fmla="*/ 688 h 1003"/>
                  <a:gd name="T50" fmla="*/ 220 w 919"/>
                  <a:gd name="T51" fmla="*/ 669 h 1003"/>
                  <a:gd name="T52" fmla="*/ 274 w 919"/>
                  <a:gd name="T53" fmla="*/ 584 h 1003"/>
                  <a:gd name="T54" fmla="*/ 294 w 919"/>
                  <a:gd name="T55" fmla="*/ 511 h 1003"/>
                  <a:gd name="T56" fmla="*/ 373 w 919"/>
                  <a:gd name="T57" fmla="*/ 564 h 1003"/>
                  <a:gd name="T58" fmla="*/ 446 w 919"/>
                  <a:gd name="T59" fmla="*/ 584 h 1003"/>
                  <a:gd name="T60" fmla="*/ 627 w 919"/>
                  <a:gd name="T61" fmla="*/ 770 h 1003"/>
                  <a:gd name="T62" fmla="*/ 647 w 919"/>
                  <a:gd name="T63" fmla="*/ 844 h 1003"/>
                  <a:gd name="T64" fmla="*/ 799 w 919"/>
                  <a:gd name="T65" fmla="*/ 824 h 1003"/>
                  <a:gd name="T66" fmla="*/ 779 w 919"/>
                  <a:gd name="T67" fmla="*/ 671 h 1003"/>
                  <a:gd name="T68" fmla="*/ 726 w 919"/>
                  <a:gd name="T69" fmla="*/ 587 h 1003"/>
                  <a:gd name="T70" fmla="*/ 799 w 919"/>
                  <a:gd name="T71" fmla="*/ 56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19" h="1003">
                    <a:moveTo>
                      <a:pt x="867" y="0"/>
                    </a:moveTo>
                    <a:cubicBezTo>
                      <a:pt x="895" y="0"/>
                      <a:pt x="918" y="22"/>
                      <a:pt x="918" y="51"/>
                    </a:cubicBezTo>
                    <a:lnTo>
                      <a:pt x="918" y="951"/>
                    </a:lnTo>
                    <a:cubicBezTo>
                      <a:pt x="918" y="979"/>
                      <a:pt x="895" y="1002"/>
                      <a:pt x="867" y="1002"/>
                    </a:cubicBezTo>
                    <a:lnTo>
                      <a:pt x="51" y="1002"/>
                    </a:lnTo>
                    <a:cubicBezTo>
                      <a:pt x="23" y="1002"/>
                      <a:pt x="0" y="979"/>
                      <a:pt x="0" y="951"/>
                    </a:cubicBezTo>
                    <a:lnTo>
                      <a:pt x="0" y="51"/>
                    </a:lnTo>
                    <a:cubicBezTo>
                      <a:pt x="0" y="22"/>
                      <a:pt x="23" y="0"/>
                      <a:pt x="51" y="0"/>
                    </a:cubicBezTo>
                    <a:lnTo>
                      <a:pt x="867" y="0"/>
                    </a:lnTo>
                    <a:close/>
                    <a:moveTo>
                      <a:pt x="799" y="567"/>
                    </a:moveTo>
                    <a:lnTo>
                      <a:pt x="793" y="567"/>
                    </a:lnTo>
                    <a:lnTo>
                      <a:pt x="793" y="432"/>
                    </a:lnTo>
                    <a:cubicBezTo>
                      <a:pt x="793" y="420"/>
                      <a:pt x="785" y="412"/>
                      <a:pt x="774" y="412"/>
                    </a:cubicBezTo>
                    <a:lnTo>
                      <a:pt x="641" y="412"/>
                    </a:lnTo>
                    <a:cubicBezTo>
                      <a:pt x="630" y="412"/>
                      <a:pt x="621" y="420"/>
                      <a:pt x="621" y="432"/>
                    </a:cubicBezTo>
                    <a:lnTo>
                      <a:pt x="621" y="485"/>
                    </a:lnTo>
                    <a:lnTo>
                      <a:pt x="542" y="485"/>
                    </a:lnTo>
                    <a:lnTo>
                      <a:pt x="542" y="432"/>
                    </a:lnTo>
                    <a:cubicBezTo>
                      <a:pt x="542" y="420"/>
                      <a:pt x="534" y="412"/>
                      <a:pt x="522" y="412"/>
                    </a:cubicBezTo>
                    <a:lnTo>
                      <a:pt x="472" y="412"/>
                    </a:lnTo>
                    <a:lnTo>
                      <a:pt x="472" y="327"/>
                    </a:lnTo>
                    <a:lnTo>
                      <a:pt x="525" y="327"/>
                    </a:lnTo>
                    <a:cubicBezTo>
                      <a:pt x="537" y="327"/>
                      <a:pt x="545" y="319"/>
                      <a:pt x="545" y="307"/>
                    </a:cubicBezTo>
                    <a:lnTo>
                      <a:pt x="545" y="175"/>
                    </a:lnTo>
                    <a:cubicBezTo>
                      <a:pt x="545" y="163"/>
                      <a:pt x="537" y="155"/>
                      <a:pt x="525" y="155"/>
                    </a:cubicBezTo>
                    <a:lnTo>
                      <a:pt x="393" y="155"/>
                    </a:lnTo>
                    <a:cubicBezTo>
                      <a:pt x="381" y="155"/>
                      <a:pt x="373" y="163"/>
                      <a:pt x="373" y="175"/>
                    </a:cubicBezTo>
                    <a:lnTo>
                      <a:pt x="373" y="307"/>
                    </a:lnTo>
                    <a:cubicBezTo>
                      <a:pt x="373" y="319"/>
                      <a:pt x="381" y="327"/>
                      <a:pt x="393" y="327"/>
                    </a:cubicBezTo>
                    <a:lnTo>
                      <a:pt x="443" y="327"/>
                    </a:lnTo>
                    <a:lnTo>
                      <a:pt x="443" y="412"/>
                    </a:lnTo>
                    <a:lnTo>
                      <a:pt x="390" y="412"/>
                    </a:lnTo>
                    <a:cubicBezTo>
                      <a:pt x="378" y="412"/>
                      <a:pt x="370" y="420"/>
                      <a:pt x="370" y="432"/>
                    </a:cubicBezTo>
                    <a:lnTo>
                      <a:pt x="370" y="485"/>
                    </a:lnTo>
                    <a:lnTo>
                      <a:pt x="291" y="485"/>
                    </a:lnTo>
                    <a:lnTo>
                      <a:pt x="291" y="432"/>
                    </a:lnTo>
                    <a:cubicBezTo>
                      <a:pt x="291" y="420"/>
                      <a:pt x="283" y="412"/>
                      <a:pt x="271" y="412"/>
                    </a:cubicBezTo>
                    <a:lnTo>
                      <a:pt x="139" y="412"/>
                    </a:lnTo>
                    <a:cubicBezTo>
                      <a:pt x="127" y="412"/>
                      <a:pt x="119" y="420"/>
                      <a:pt x="119" y="432"/>
                    </a:cubicBezTo>
                    <a:lnTo>
                      <a:pt x="119" y="564"/>
                    </a:lnTo>
                    <a:cubicBezTo>
                      <a:pt x="119" y="575"/>
                      <a:pt x="127" y="584"/>
                      <a:pt x="139" y="584"/>
                    </a:cubicBezTo>
                    <a:lnTo>
                      <a:pt x="192" y="584"/>
                    </a:lnTo>
                    <a:lnTo>
                      <a:pt x="192" y="669"/>
                    </a:lnTo>
                    <a:lnTo>
                      <a:pt x="139" y="669"/>
                    </a:lnTo>
                    <a:cubicBezTo>
                      <a:pt x="127" y="669"/>
                      <a:pt x="119" y="677"/>
                      <a:pt x="119" y="688"/>
                    </a:cubicBezTo>
                    <a:lnTo>
                      <a:pt x="119" y="821"/>
                    </a:lnTo>
                    <a:cubicBezTo>
                      <a:pt x="119" y="832"/>
                      <a:pt x="127" y="841"/>
                      <a:pt x="139" y="841"/>
                    </a:cubicBezTo>
                    <a:lnTo>
                      <a:pt x="274" y="841"/>
                    </a:lnTo>
                    <a:cubicBezTo>
                      <a:pt x="285" y="841"/>
                      <a:pt x="294" y="832"/>
                      <a:pt x="294" y="821"/>
                    </a:cubicBezTo>
                    <a:lnTo>
                      <a:pt x="294" y="688"/>
                    </a:lnTo>
                    <a:cubicBezTo>
                      <a:pt x="294" y="677"/>
                      <a:pt x="285" y="669"/>
                      <a:pt x="274" y="669"/>
                    </a:cubicBezTo>
                    <a:lnTo>
                      <a:pt x="220" y="669"/>
                    </a:lnTo>
                    <a:lnTo>
                      <a:pt x="220" y="584"/>
                    </a:lnTo>
                    <a:lnTo>
                      <a:pt x="274" y="584"/>
                    </a:lnTo>
                    <a:cubicBezTo>
                      <a:pt x="285" y="584"/>
                      <a:pt x="294" y="575"/>
                      <a:pt x="294" y="564"/>
                    </a:cubicBezTo>
                    <a:lnTo>
                      <a:pt x="294" y="511"/>
                    </a:lnTo>
                    <a:lnTo>
                      <a:pt x="373" y="511"/>
                    </a:lnTo>
                    <a:lnTo>
                      <a:pt x="373" y="564"/>
                    </a:lnTo>
                    <a:cubicBezTo>
                      <a:pt x="373" y="575"/>
                      <a:pt x="381" y="584"/>
                      <a:pt x="393" y="584"/>
                    </a:cubicBezTo>
                    <a:lnTo>
                      <a:pt x="446" y="584"/>
                    </a:lnTo>
                    <a:lnTo>
                      <a:pt x="446" y="770"/>
                    </a:lnTo>
                    <a:lnTo>
                      <a:pt x="627" y="770"/>
                    </a:lnTo>
                    <a:lnTo>
                      <a:pt x="627" y="824"/>
                    </a:lnTo>
                    <a:cubicBezTo>
                      <a:pt x="627" y="835"/>
                      <a:pt x="635" y="844"/>
                      <a:pt x="647" y="844"/>
                    </a:cubicBezTo>
                    <a:lnTo>
                      <a:pt x="779" y="844"/>
                    </a:lnTo>
                    <a:cubicBezTo>
                      <a:pt x="791" y="844"/>
                      <a:pt x="799" y="835"/>
                      <a:pt x="799" y="824"/>
                    </a:cubicBezTo>
                    <a:lnTo>
                      <a:pt x="799" y="691"/>
                    </a:lnTo>
                    <a:cubicBezTo>
                      <a:pt x="799" y="680"/>
                      <a:pt x="791" y="671"/>
                      <a:pt x="779" y="671"/>
                    </a:cubicBezTo>
                    <a:lnTo>
                      <a:pt x="726" y="671"/>
                    </a:lnTo>
                    <a:lnTo>
                      <a:pt x="726" y="587"/>
                    </a:lnTo>
                    <a:lnTo>
                      <a:pt x="779" y="587"/>
                    </a:lnTo>
                    <a:cubicBezTo>
                      <a:pt x="791" y="587"/>
                      <a:pt x="799" y="578"/>
                      <a:pt x="799" y="567"/>
                    </a:cubicBezTo>
                    <a:close/>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p>
            </p:txBody>
          </p:sp>
        </p:grpSp>
      </p:grpSp>
    </p:spTree>
    <p:extLst>
      <p:ext uri="{BB962C8B-B14F-4D97-AF65-F5344CB8AC3E}">
        <p14:creationId xmlns:p14="http://schemas.microsoft.com/office/powerpoint/2010/main" val="118484709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xmlns:mv="urn:schemas-microsoft-com:mac:vml">
      <p:transition spd="med">
        <p:fade/>
      </p:transition>
    </mc:Fallback>
  </mc:AlternateContent>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95" name="Rectangle 794">
            <a:extLst>
              <a:ext uri="{FF2B5EF4-FFF2-40B4-BE49-F238E27FC236}">
                <a16:creationId xmlns:a16="http://schemas.microsoft.com/office/drawing/2014/main" id="{F543F73B-E265-4421-B28A-2919C518EDCC}"/>
              </a:ext>
            </a:extLst>
          </p:cNvPr>
          <p:cNvSpPr/>
          <p:nvPr/>
        </p:nvSpPr>
        <p:spPr>
          <a:xfrm>
            <a:off x="1584921" y="3631074"/>
            <a:ext cx="1424940" cy="1005839"/>
          </a:xfrm>
          <a:prstGeom prst="rect">
            <a:avLst/>
          </a:prstGeom>
          <a:ln/>
        </p:spPr>
        <p:style>
          <a:lnRef idx="1">
            <a:schemeClr val="accent4"/>
          </a:lnRef>
          <a:fillRef idx="2">
            <a:schemeClr val="accent4"/>
          </a:fillRef>
          <a:effectRef idx="1">
            <a:schemeClr val="accent4"/>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sp>
        <p:nvSpPr>
          <p:cNvPr id="794" name="Rectangle 793">
            <a:extLst>
              <a:ext uri="{FF2B5EF4-FFF2-40B4-BE49-F238E27FC236}">
                <a16:creationId xmlns:a16="http://schemas.microsoft.com/office/drawing/2014/main" id="{9F290A4E-F9A4-463C-9889-4D982636FE62}"/>
              </a:ext>
            </a:extLst>
          </p:cNvPr>
          <p:cNvSpPr/>
          <p:nvPr/>
        </p:nvSpPr>
        <p:spPr>
          <a:xfrm>
            <a:off x="8663939" y="3604014"/>
            <a:ext cx="1424940" cy="1005839"/>
          </a:xfrm>
          <a:prstGeom prst="rect">
            <a:avLst/>
          </a:prstGeom>
          <a:ln/>
        </p:spPr>
        <p:style>
          <a:lnRef idx="1">
            <a:schemeClr val="accent4"/>
          </a:lnRef>
          <a:fillRef idx="2">
            <a:schemeClr val="accent4"/>
          </a:fillRef>
          <a:effectRef idx="1">
            <a:schemeClr val="accent4"/>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sp>
        <p:nvSpPr>
          <p:cNvPr id="118" name="Rectangle 117"/>
          <p:cNvSpPr/>
          <p:nvPr/>
        </p:nvSpPr>
        <p:spPr>
          <a:xfrm>
            <a:off x="1226820" y="1744980"/>
            <a:ext cx="5829300" cy="3947160"/>
          </a:xfrm>
          <a:prstGeom prst="rect">
            <a:avLst/>
          </a:prstGeom>
          <a:noFill/>
          <a:ln w="19050" cmpd="sng">
            <a:solidFill>
              <a:schemeClr val="accent3"/>
            </a:solidFill>
            <a:prstDash val="sysDash"/>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sp>
        <p:nvSpPr>
          <p:cNvPr id="208" name="Rectangle 207"/>
          <p:cNvSpPr/>
          <p:nvPr/>
        </p:nvSpPr>
        <p:spPr>
          <a:xfrm>
            <a:off x="1577421" y="4770120"/>
            <a:ext cx="1310559" cy="796136"/>
          </a:xfrm>
          <a:prstGeom prst="rect">
            <a:avLst/>
          </a:prstGeom>
          <a:noFill/>
          <a:ln w="19050">
            <a:solidFill>
              <a:schemeClr val="accent3"/>
            </a:solidFill>
            <a:prstDash val="sysDash"/>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lvl="0">
              <a:lnSpc>
                <a:spcPct val="90000"/>
              </a:lnSpc>
            </a:pPr>
            <a:r>
              <a:rPr lang="en-US" sz="900" dirty="0">
                <a:solidFill>
                  <a:srgbClr val="FF7700"/>
                </a:solidFill>
              </a:rPr>
              <a:t>Private</a:t>
            </a:r>
          </a:p>
          <a:p>
            <a:pPr lvl="0">
              <a:lnSpc>
                <a:spcPct val="90000"/>
              </a:lnSpc>
            </a:pPr>
            <a:r>
              <a:rPr lang="en-US" sz="900" dirty="0">
                <a:solidFill>
                  <a:srgbClr val="FF7700"/>
                </a:solidFill>
              </a:rPr>
              <a:t>Subnet</a:t>
            </a:r>
          </a:p>
        </p:txBody>
      </p:sp>
      <p:sp>
        <p:nvSpPr>
          <p:cNvPr id="2" name="Footer Placeholder 1"/>
          <p:cNvSpPr>
            <a:spLocks noGrp="1"/>
          </p:cNvSpPr>
          <p:nvPr>
            <p:ph type="ftr" sz="quarter" idx="11"/>
          </p:nvPr>
        </p:nvSpPr>
        <p:spPr/>
        <p:txBody>
          <a:bodyPr/>
          <a:lstStyle/>
          <a:p>
            <a:r>
              <a:rPr lang="en-US"/>
              <a:t>Confidential – Oracle Internal/Restricted/Highly Restricted</a:t>
            </a:r>
            <a:endParaRPr lang="en-US" dirty="0"/>
          </a:p>
        </p:txBody>
      </p:sp>
      <p:sp>
        <p:nvSpPr>
          <p:cNvPr id="3" name="Slide Number Placeholder 2"/>
          <p:cNvSpPr>
            <a:spLocks noGrp="1"/>
          </p:cNvSpPr>
          <p:nvPr>
            <p:ph type="sldNum" sz="quarter" idx="12"/>
          </p:nvPr>
        </p:nvSpPr>
        <p:spPr/>
        <p:txBody>
          <a:bodyPr/>
          <a:lstStyle/>
          <a:p>
            <a:fld id="{C51EAA63-D034-42AE-91FA-B13B9518C7BE}" type="slidenum">
              <a:rPr lang="uk-UA" smtClean="0"/>
              <a:pPr/>
              <a:t>32</a:t>
            </a:fld>
            <a:endParaRPr lang="uk-UA" dirty="0"/>
          </a:p>
        </p:txBody>
      </p:sp>
      <p:sp>
        <p:nvSpPr>
          <p:cNvPr id="6" name="Title 1"/>
          <p:cNvSpPr txBox="1">
            <a:spLocks/>
          </p:cNvSpPr>
          <p:nvPr/>
        </p:nvSpPr>
        <p:spPr>
          <a:xfrm>
            <a:off x="531812" y="406400"/>
            <a:ext cx="11125200" cy="558800"/>
          </a:xfrm>
          <a:prstGeom prst="rect">
            <a:avLst/>
          </a:prstGeom>
        </p:spPr>
        <p:txBody>
          <a:bodyPr vert="horz" lIns="0" tIns="0" rIns="0" bIns="0" rtlCol="0" anchor="b">
            <a:noAutofit/>
          </a:bodyPr>
          <a:lstStyle>
            <a:lvl1pPr algn="l" defTabSz="914400" rtl="0" eaLnBrk="1" latinLnBrk="0" hangingPunct="1">
              <a:lnSpc>
                <a:spcPct val="80000"/>
              </a:lnSpc>
              <a:spcBef>
                <a:spcPct val="0"/>
              </a:spcBef>
              <a:buNone/>
              <a:defRPr sz="3600" kern="1200">
                <a:solidFill>
                  <a:schemeClr val="tx1"/>
                </a:solidFill>
                <a:latin typeface="+mj-lt"/>
                <a:ea typeface="+mj-ea"/>
                <a:cs typeface="+mj-cs"/>
              </a:defRPr>
            </a:lvl1pPr>
          </a:lstStyle>
          <a:p>
            <a:r>
              <a:rPr lang="en-US" sz="2800" dirty="0"/>
              <a:t>Siebel IP2016 or Prior Reference Architecture (IP2016 or Prior) </a:t>
            </a:r>
          </a:p>
          <a:p>
            <a:r>
              <a:rPr lang="en-US" sz="2000" i="1" dirty="0">
                <a:solidFill>
                  <a:srgbClr val="FF0000"/>
                </a:solidFill>
              </a:rPr>
              <a:t>Multiple Regions with High Availability and Disaster Recovery</a:t>
            </a:r>
            <a:endParaRPr lang="en-US" sz="2000" dirty="0"/>
          </a:p>
        </p:txBody>
      </p:sp>
      <p:sp>
        <p:nvSpPr>
          <p:cNvPr id="5" name="Rectangle 4"/>
          <p:cNvSpPr/>
          <p:nvPr/>
        </p:nvSpPr>
        <p:spPr>
          <a:xfrm>
            <a:off x="883920" y="1143000"/>
            <a:ext cx="6598920" cy="4852347"/>
          </a:xfrm>
          <a:prstGeom prst="rect">
            <a:avLst/>
          </a:prstGeom>
          <a:noFill/>
          <a:ln w="19050">
            <a:solidFill>
              <a:srgbClr val="5F5F5F"/>
            </a:solid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lvl="0" algn="r">
              <a:lnSpc>
                <a:spcPct val="90000"/>
              </a:lnSpc>
            </a:pPr>
            <a:r>
              <a:rPr lang="en-US" sz="1100" b="1" dirty="0">
                <a:solidFill>
                  <a:srgbClr val="5F5F5F"/>
                </a:solidFill>
              </a:rPr>
              <a:t>ORACLE CLOUD INFRASTRUCTURE (ASHBURN REGION)</a:t>
            </a:r>
          </a:p>
        </p:txBody>
      </p:sp>
      <p:sp>
        <p:nvSpPr>
          <p:cNvPr id="24" name="Rectangle 23"/>
          <p:cNvSpPr/>
          <p:nvPr/>
        </p:nvSpPr>
        <p:spPr>
          <a:xfrm>
            <a:off x="1389682" y="1478280"/>
            <a:ext cx="2382218" cy="4294130"/>
          </a:xfrm>
          <a:prstGeom prst="rect">
            <a:avLst/>
          </a:prstGeom>
          <a:noFill/>
          <a:ln w="19050">
            <a:solidFill>
              <a:schemeClr val="tx1"/>
            </a:solid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lvl="0">
              <a:lnSpc>
                <a:spcPct val="90000"/>
              </a:lnSpc>
            </a:pPr>
            <a:r>
              <a:rPr lang="en-US" sz="900" dirty="0">
                <a:solidFill>
                  <a:srgbClr val="5F5F5F"/>
                </a:solidFill>
              </a:rPr>
              <a:t>Availability Domain 1</a:t>
            </a:r>
          </a:p>
        </p:txBody>
      </p:sp>
      <p:sp>
        <p:nvSpPr>
          <p:cNvPr id="149" name="Rectangle 148"/>
          <p:cNvSpPr/>
          <p:nvPr/>
        </p:nvSpPr>
        <p:spPr>
          <a:xfrm>
            <a:off x="3947160" y="1485900"/>
            <a:ext cx="2346960" cy="4286510"/>
          </a:xfrm>
          <a:prstGeom prst="rect">
            <a:avLst/>
          </a:prstGeom>
          <a:noFill/>
          <a:ln w="19050">
            <a:solidFill>
              <a:schemeClr val="tx1"/>
            </a:solid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lvl="0">
              <a:lnSpc>
                <a:spcPct val="90000"/>
              </a:lnSpc>
            </a:pPr>
            <a:r>
              <a:rPr lang="en-US" sz="900" dirty="0">
                <a:solidFill>
                  <a:srgbClr val="5F5F5F"/>
                </a:solidFill>
              </a:rPr>
              <a:t>Availability Domain 2</a:t>
            </a:r>
          </a:p>
        </p:txBody>
      </p:sp>
      <p:sp>
        <p:nvSpPr>
          <p:cNvPr id="25" name="Rectangle 24"/>
          <p:cNvSpPr/>
          <p:nvPr/>
        </p:nvSpPr>
        <p:spPr>
          <a:xfrm>
            <a:off x="1577421" y="3604260"/>
            <a:ext cx="1981119" cy="1051560"/>
          </a:xfrm>
          <a:prstGeom prst="rect">
            <a:avLst/>
          </a:prstGeom>
          <a:noFill/>
          <a:ln w="19050">
            <a:solidFill>
              <a:schemeClr val="accent3"/>
            </a:solidFill>
            <a:prstDash val="sysDash"/>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lvl="0">
              <a:lnSpc>
                <a:spcPct val="90000"/>
              </a:lnSpc>
            </a:pPr>
            <a:endParaRPr lang="en-US" sz="900" dirty="0">
              <a:solidFill>
                <a:srgbClr val="FF7700"/>
              </a:solidFill>
            </a:endParaRPr>
          </a:p>
        </p:txBody>
      </p:sp>
      <p:sp>
        <p:nvSpPr>
          <p:cNvPr id="176" name="TextBox 175"/>
          <p:cNvSpPr txBox="1"/>
          <p:nvPr/>
        </p:nvSpPr>
        <p:spPr>
          <a:xfrm>
            <a:off x="1615439" y="4394937"/>
            <a:ext cx="537123" cy="319475"/>
          </a:xfrm>
          <a:prstGeom prst="rect">
            <a:avLst/>
          </a:prstGeom>
          <a:noFill/>
        </p:spPr>
        <p:txBody>
          <a:bodyPr wrap="none" lIns="0" tIns="0" rIns="0" bIns="0" rtlCol="0" anchor="t">
            <a:noAutofit/>
          </a:bodyPr>
          <a:lstStyle/>
          <a:p>
            <a:pPr>
              <a:lnSpc>
                <a:spcPct val="90000"/>
              </a:lnSpc>
            </a:pPr>
            <a:r>
              <a:rPr lang="en-US" sz="900" b="1" dirty="0">
                <a:solidFill>
                  <a:srgbClr val="5F5F5F"/>
                </a:solidFill>
              </a:rPr>
              <a:t>SIEBEL </a:t>
            </a:r>
          </a:p>
          <a:p>
            <a:pPr>
              <a:lnSpc>
                <a:spcPct val="90000"/>
              </a:lnSpc>
            </a:pPr>
            <a:r>
              <a:rPr lang="en-US" sz="900" b="1" dirty="0">
                <a:solidFill>
                  <a:srgbClr val="5F5F5F"/>
                </a:solidFill>
              </a:rPr>
              <a:t>ENT </a:t>
            </a:r>
          </a:p>
          <a:p>
            <a:pPr algn="r">
              <a:lnSpc>
                <a:spcPct val="90000"/>
              </a:lnSpc>
            </a:pPr>
            <a:endParaRPr lang="en-US" sz="900" b="1" dirty="0">
              <a:solidFill>
                <a:srgbClr val="5F5F5F"/>
              </a:solidFill>
            </a:endParaRPr>
          </a:p>
        </p:txBody>
      </p:sp>
      <p:sp>
        <p:nvSpPr>
          <p:cNvPr id="178" name="TextBox 177"/>
          <p:cNvSpPr txBox="1"/>
          <p:nvPr/>
        </p:nvSpPr>
        <p:spPr>
          <a:xfrm>
            <a:off x="2180351" y="4829830"/>
            <a:ext cx="680872" cy="319475"/>
          </a:xfrm>
          <a:prstGeom prst="rect">
            <a:avLst/>
          </a:prstGeom>
          <a:noFill/>
        </p:spPr>
        <p:txBody>
          <a:bodyPr wrap="none" lIns="0" tIns="0" rIns="0" bIns="0" rtlCol="0" anchor="t">
            <a:noAutofit/>
          </a:bodyPr>
          <a:lstStyle/>
          <a:p>
            <a:pPr algn="r">
              <a:lnSpc>
                <a:spcPct val="90000"/>
              </a:lnSpc>
            </a:pPr>
            <a:r>
              <a:rPr lang="en-US" sz="900" b="1" dirty="0">
                <a:solidFill>
                  <a:srgbClr val="5F5F5F"/>
                </a:solidFill>
              </a:rPr>
              <a:t>Primary </a:t>
            </a:r>
            <a:br>
              <a:rPr lang="en-US" sz="900" b="1" dirty="0">
                <a:solidFill>
                  <a:srgbClr val="5F5F5F"/>
                </a:solidFill>
              </a:rPr>
            </a:br>
            <a:r>
              <a:rPr lang="en-US" sz="900" b="1" dirty="0">
                <a:solidFill>
                  <a:srgbClr val="5F5F5F"/>
                </a:solidFill>
              </a:rPr>
              <a:t>Database</a:t>
            </a:r>
          </a:p>
        </p:txBody>
      </p:sp>
      <p:cxnSp>
        <p:nvCxnSpPr>
          <p:cNvPr id="237" name="Straight Arrow Connector 236"/>
          <p:cNvCxnSpPr/>
          <p:nvPr/>
        </p:nvCxnSpPr>
        <p:spPr bwMode="auto">
          <a:xfrm>
            <a:off x="2230562" y="4427220"/>
            <a:ext cx="1" cy="461191"/>
          </a:xfrm>
          <a:prstGeom prst="straightConnector1">
            <a:avLst/>
          </a:prstGeom>
          <a:solidFill>
            <a:srgbClr val="00B8FF"/>
          </a:solidFill>
          <a:ln w="12700" cap="flat" cmpd="sng" algn="ctr">
            <a:solidFill>
              <a:srgbClr val="5F5F5F"/>
            </a:solidFill>
            <a:prstDash val="solid"/>
            <a:round/>
            <a:headEnd type="oval" w="sm" len="sm"/>
            <a:tailEnd type="oval" w="sm" len="sm"/>
          </a:ln>
          <a:effectLst/>
          <a:extLs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chemeClr val="bg2">
                      <a:alpha val="74998"/>
                    </a:schemeClr>
                  </a:outerShdw>
                </a:effectLst>
              </a14:hiddenEffects>
            </a:ext>
          </a:extLst>
        </p:spPr>
      </p:cxnSp>
      <p:cxnSp>
        <p:nvCxnSpPr>
          <p:cNvPr id="240" name="Straight Arrow Connector 239"/>
          <p:cNvCxnSpPr/>
          <p:nvPr/>
        </p:nvCxnSpPr>
        <p:spPr bwMode="auto">
          <a:xfrm>
            <a:off x="2683052" y="5209540"/>
            <a:ext cx="2369008" cy="0"/>
          </a:xfrm>
          <a:prstGeom prst="straightConnector1">
            <a:avLst/>
          </a:prstGeom>
          <a:solidFill>
            <a:srgbClr val="00B8FF"/>
          </a:solidFill>
          <a:ln w="12700" cap="flat" cmpd="sng" algn="ctr">
            <a:solidFill>
              <a:srgbClr val="5F5F5F"/>
            </a:solidFill>
            <a:prstDash val="solid"/>
            <a:round/>
            <a:headEnd type="oval" w="sm" len="sm"/>
            <a:tailEnd type="oval" w="sm" len="sm"/>
          </a:ln>
          <a:effectLst/>
          <a:extLs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chemeClr val="bg2">
                      <a:alpha val="74998"/>
                    </a:schemeClr>
                  </a:outerShdw>
                </a:effectLst>
              </a14:hiddenEffects>
            </a:ext>
          </a:extLst>
        </p:spPr>
      </p:cxnSp>
      <p:cxnSp>
        <p:nvCxnSpPr>
          <p:cNvPr id="246" name="Straight Connector 245"/>
          <p:cNvCxnSpPr/>
          <p:nvPr/>
        </p:nvCxnSpPr>
        <p:spPr>
          <a:xfrm>
            <a:off x="274320" y="3279140"/>
            <a:ext cx="1417320" cy="0"/>
          </a:xfrm>
          <a:prstGeom prst="line">
            <a:avLst/>
          </a:prstGeom>
          <a:ln w="12700">
            <a:solidFill>
              <a:srgbClr val="5F5F5F"/>
            </a:solidFill>
            <a:miter lim="800000"/>
            <a:headEnd type="none" w="sm" len="sm"/>
            <a:tailEnd type="oval" w="sm" len="sm"/>
          </a:ln>
        </p:spPr>
        <p:style>
          <a:lnRef idx="1">
            <a:schemeClr val="accent1"/>
          </a:lnRef>
          <a:fillRef idx="0">
            <a:schemeClr val="accent1"/>
          </a:fillRef>
          <a:effectRef idx="0">
            <a:schemeClr val="accent1"/>
          </a:effectRef>
          <a:fontRef idx="minor">
            <a:schemeClr val="tx1"/>
          </a:fontRef>
        </p:style>
      </p:cxnSp>
      <p:grpSp>
        <p:nvGrpSpPr>
          <p:cNvPr id="9" name="Group 187"/>
          <p:cNvGrpSpPr/>
          <p:nvPr/>
        </p:nvGrpSpPr>
        <p:grpSpPr>
          <a:xfrm>
            <a:off x="1996441" y="4861559"/>
            <a:ext cx="475988" cy="726085"/>
            <a:chOff x="7248176" y="2103309"/>
            <a:chExt cx="639069" cy="974854"/>
          </a:xfrm>
        </p:grpSpPr>
        <p:grpSp>
          <p:nvGrpSpPr>
            <p:cNvPr id="10" name="Group 179"/>
            <p:cNvGrpSpPr/>
            <p:nvPr/>
          </p:nvGrpSpPr>
          <p:grpSpPr>
            <a:xfrm>
              <a:off x="7327218" y="2802911"/>
              <a:ext cx="480984" cy="199258"/>
              <a:chOff x="3444875" y="3125788"/>
              <a:chExt cx="3314700" cy="1373187"/>
            </a:xfrm>
            <a:solidFill>
              <a:schemeClr val="accent1"/>
            </a:solidFill>
          </p:grpSpPr>
          <p:sp>
            <p:nvSpPr>
              <p:cNvPr id="202" name="Freeform 1"/>
              <p:cNvSpPr>
                <a:spLocks noChangeArrowheads="1"/>
              </p:cNvSpPr>
              <p:nvPr/>
            </p:nvSpPr>
            <p:spPr bwMode="auto">
              <a:xfrm>
                <a:off x="3444875" y="3125788"/>
                <a:ext cx="433388" cy="511175"/>
              </a:xfrm>
              <a:custGeom>
                <a:avLst/>
                <a:gdLst>
                  <a:gd name="T0" fmla="*/ 0 w 1206"/>
                  <a:gd name="T1" fmla="*/ 0 h 1420"/>
                  <a:gd name="T2" fmla="*/ 471 w 1206"/>
                  <a:gd name="T3" fmla="*/ 3 h 1420"/>
                  <a:gd name="T4" fmla="*/ 962 w 1206"/>
                  <a:gd name="T5" fmla="*/ 130 h 1420"/>
                  <a:gd name="T6" fmla="*/ 1205 w 1206"/>
                  <a:gd name="T7" fmla="*/ 688 h 1420"/>
                  <a:gd name="T8" fmla="*/ 699 w 1206"/>
                  <a:gd name="T9" fmla="*/ 1402 h 1420"/>
                  <a:gd name="T10" fmla="*/ 443 w 1206"/>
                  <a:gd name="T11" fmla="*/ 1419 h 1420"/>
                  <a:gd name="T12" fmla="*/ 0 w 1206"/>
                  <a:gd name="T13" fmla="*/ 1419 h 1420"/>
                  <a:gd name="T14" fmla="*/ 0 w 1206"/>
                  <a:gd name="T15" fmla="*/ 0 h 1420"/>
                  <a:gd name="T16" fmla="*/ 310 w 1206"/>
                  <a:gd name="T17" fmla="*/ 1185 h 1420"/>
                  <a:gd name="T18" fmla="*/ 431 w 1206"/>
                  <a:gd name="T19" fmla="*/ 1188 h 1420"/>
                  <a:gd name="T20" fmla="*/ 761 w 1206"/>
                  <a:gd name="T21" fmla="*/ 1089 h 1420"/>
                  <a:gd name="T22" fmla="*/ 888 w 1206"/>
                  <a:gd name="T23" fmla="*/ 688 h 1420"/>
                  <a:gd name="T24" fmla="*/ 629 w 1206"/>
                  <a:gd name="T25" fmla="*/ 248 h 1420"/>
                  <a:gd name="T26" fmla="*/ 310 w 1206"/>
                  <a:gd name="T27" fmla="*/ 228 h 1420"/>
                  <a:gd name="T28" fmla="*/ 310 w 1206"/>
                  <a:gd name="T29" fmla="*/ 1185 h 14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06" h="1420">
                    <a:moveTo>
                      <a:pt x="0" y="0"/>
                    </a:moveTo>
                    <a:lnTo>
                      <a:pt x="471" y="3"/>
                    </a:lnTo>
                    <a:cubicBezTo>
                      <a:pt x="550" y="3"/>
                      <a:pt x="790" y="5"/>
                      <a:pt x="962" y="130"/>
                    </a:cubicBezTo>
                    <a:cubicBezTo>
                      <a:pt x="1142" y="262"/>
                      <a:pt x="1205" y="485"/>
                      <a:pt x="1205" y="688"/>
                    </a:cubicBezTo>
                    <a:cubicBezTo>
                      <a:pt x="1205" y="1126"/>
                      <a:pt x="970" y="1354"/>
                      <a:pt x="699" y="1402"/>
                    </a:cubicBezTo>
                    <a:cubicBezTo>
                      <a:pt x="646" y="1414"/>
                      <a:pt x="587" y="1419"/>
                      <a:pt x="443" y="1419"/>
                    </a:cubicBezTo>
                    <a:lnTo>
                      <a:pt x="0" y="1419"/>
                    </a:lnTo>
                    <a:lnTo>
                      <a:pt x="0" y="0"/>
                    </a:lnTo>
                    <a:close/>
                    <a:moveTo>
                      <a:pt x="310" y="1185"/>
                    </a:moveTo>
                    <a:cubicBezTo>
                      <a:pt x="344" y="1188"/>
                      <a:pt x="395" y="1188"/>
                      <a:pt x="431" y="1188"/>
                    </a:cubicBezTo>
                    <a:cubicBezTo>
                      <a:pt x="561" y="1188"/>
                      <a:pt x="674" y="1177"/>
                      <a:pt x="761" y="1089"/>
                    </a:cubicBezTo>
                    <a:cubicBezTo>
                      <a:pt x="883" y="968"/>
                      <a:pt x="888" y="756"/>
                      <a:pt x="888" y="688"/>
                    </a:cubicBezTo>
                    <a:cubicBezTo>
                      <a:pt x="888" y="488"/>
                      <a:pt x="821" y="302"/>
                      <a:pt x="629" y="248"/>
                    </a:cubicBezTo>
                    <a:cubicBezTo>
                      <a:pt x="567" y="231"/>
                      <a:pt x="485" y="220"/>
                      <a:pt x="310" y="228"/>
                    </a:cubicBezTo>
                    <a:lnTo>
                      <a:pt x="310" y="1185"/>
                    </a:lnTo>
                    <a:close/>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03" name="Freeform 2"/>
              <p:cNvSpPr>
                <a:spLocks noChangeArrowheads="1"/>
              </p:cNvSpPr>
              <p:nvPr/>
            </p:nvSpPr>
            <p:spPr bwMode="auto">
              <a:xfrm>
                <a:off x="3957638" y="3265488"/>
                <a:ext cx="327025" cy="379412"/>
              </a:xfrm>
              <a:custGeom>
                <a:avLst/>
                <a:gdLst>
                  <a:gd name="T0" fmla="*/ 643 w 909"/>
                  <a:gd name="T1" fmla="*/ 1027 h 1054"/>
                  <a:gd name="T2" fmla="*/ 632 w 909"/>
                  <a:gd name="T3" fmla="*/ 892 h 1054"/>
                  <a:gd name="T4" fmla="*/ 335 w 909"/>
                  <a:gd name="T5" fmla="*/ 1053 h 1054"/>
                  <a:gd name="T6" fmla="*/ 87 w 909"/>
                  <a:gd name="T7" fmla="*/ 974 h 1054"/>
                  <a:gd name="T8" fmla="*/ 0 w 909"/>
                  <a:gd name="T9" fmla="*/ 754 h 1054"/>
                  <a:gd name="T10" fmla="*/ 211 w 909"/>
                  <a:gd name="T11" fmla="*/ 443 h 1054"/>
                  <a:gd name="T12" fmla="*/ 606 w 909"/>
                  <a:gd name="T13" fmla="*/ 387 h 1054"/>
                  <a:gd name="T14" fmla="*/ 592 w 909"/>
                  <a:gd name="T15" fmla="*/ 254 h 1054"/>
                  <a:gd name="T16" fmla="*/ 462 w 909"/>
                  <a:gd name="T17" fmla="*/ 172 h 1054"/>
                  <a:gd name="T18" fmla="*/ 352 w 909"/>
                  <a:gd name="T19" fmla="*/ 229 h 1054"/>
                  <a:gd name="T20" fmla="*/ 330 w 909"/>
                  <a:gd name="T21" fmla="*/ 316 h 1054"/>
                  <a:gd name="T22" fmla="*/ 45 w 909"/>
                  <a:gd name="T23" fmla="*/ 316 h 1054"/>
                  <a:gd name="T24" fmla="*/ 158 w 909"/>
                  <a:gd name="T25" fmla="*/ 82 h 1054"/>
                  <a:gd name="T26" fmla="*/ 460 w 909"/>
                  <a:gd name="T27" fmla="*/ 0 h 1054"/>
                  <a:gd name="T28" fmla="*/ 815 w 909"/>
                  <a:gd name="T29" fmla="*/ 127 h 1054"/>
                  <a:gd name="T30" fmla="*/ 883 w 909"/>
                  <a:gd name="T31" fmla="*/ 370 h 1054"/>
                  <a:gd name="T32" fmla="*/ 886 w 909"/>
                  <a:gd name="T33" fmla="*/ 770 h 1054"/>
                  <a:gd name="T34" fmla="*/ 908 w 909"/>
                  <a:gd name="T35" fmla="*/ 1022 h 1054"/>
                  <a:gd name="T36" fmla="*/ 643 w 909"/>
                  <a:gd name="T37" fmla="*/ 1022 h 1054"/>
                  <a:gd name="T38" fmla="*/ 643 w 909"/>
                  <a:gd name="T39" fmla="*/ 1027 h 1054"/>
                  <a:gd name="T40" fmla="*/ 285 w 909"/>
                  <a:gd name="T41" fmla="*/ 720 h 1054"/>
                  <a:gd name="T42" fmla="*/ 426 w 909"/>
                  <a:gd name="T43" fmla="*/ 861 h 1054"/>
                  <a:gd name="T44" fmla="*/ 550 w 909"/>
                  <a:gd name="T45" fmla="*/ 804 h 1054"/>
                  <a:gd name="T46" fmla="*/ 606 w 909"/>
                  <a:gd name="T47" fmla="*/ 559 h 1054"/>
                  <a:gd name="T48" fmla="*/ 285 w 909"/>
                  <a:gd name="T49" fmla="*/ 720 h 10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09" h="1054">
                    <a:moveTo>
                      <a:pt x="643" y="1027"/>
                    </a:moveTo>
                    <a:cubicBezTo>
                      <a:pt x="632" y="965"/>
                      <a:pt x="632" y="920"/>
                      <a:pt x="632" y="892"/>
                    </a:cubicBezTo>
                    <a:cubicBezTo>
                      <a:pt x="522" y="1053"/>
                      <a:pt x="389" y="1053"/>
                      <a:pt x="335" y="1053"/>
                    </a:cubicBezTo>
                    <a:cubicBezTo>
                      <a:pt x="192" y="1053"/>
                      <a:pt x="127" y="1010"/>
                      <a:pt x="87" y="974"/>
                    </a:cubicBezTo>
                    <a:cubicBezTo>
                      <a:pt x="28" y="914"/>
                      <a:pt x="0" y="833"/>
                      <a:pt x="0" y="754"/>
                    </a:cubicBezTo>
                    <a:cubicBezTo>
                      <a:pt x="0" y="675"/>
                      <a:pt x="28" y="528"/>
                      <a:pt x="211" y="443"/>
                    </a:cubicBezTo>
                    <a:cubicBezTo>
                      <a:pt x="333" y="387"/>
                      <a:pt x="508" y="387"/>
                      <a:pt x="606" y="387"/>
                    </a:cubicBezTo>
                    <a:cubicBezTo>
                      <a:pt x="606" y="322"/>
                      <a:pt x="604" y="291"/>
                      <a:pt x="592" y="254"/>
                    </a:cubicBezTo>
                    <a:cubicBezTo>
                      <a:pt x="567" y="181"/>
                      <a:pt x="491" y="172"/>
                      <a:pt x="462" y="172"/>
                    </a:cubicBezTo>
                    <a:cubicBezTo>
                      <a:pt x="420" y="172"/>
                      <a:pt x="378" y="189"/>
                      <a:pt x="352" y="229"/>
                    </a:cubicBezTo>
                    <a:cubicBezTo>
                      <a:pt x="330" y="263"/>
                      <a:pt x="330" y="294"/>
                      <a:pt x="330" y="316"/>
                    </a:cubicBezTo>
                    <a:lnTo>
                      <a:pt x="45" y="316"/>
                    </a:lnTo>
                    <a:cubicBezTo>
                      <a:pt x="48" y="263"/>
                      <a:pt x="53" y="155"/>
                      <a:pt x="158" y="82"/>
                    </a:cubicBezTo>
                    <a:cubicBezTo>
                      <a:pt x="248" y="17"/>
                      <a:pt x="364" y="0"/>
                      <a:pt x="460" y="0"/>
                    </a:cubicBezTo>
                    <a:cubicBezTo>
                      <a:pt x="541" y="0"/>
                      <a:pt x="716" y="14"/>
                      <a:pt x="815" y="127"/>
                    </a:cubicBezTo>
                    <a:cubicBezTo>
                      <a:pt x="883" y="209"/>
                      <a:pt x="883" y="325"/>
                      <a:pt x="883" y="370"/>
                    </a:cubicBezTo>
                    <a:lnTo>
                      <a:pt x="886" y="770"/>
                    </a:lnTo>
                    <a:cubicBezTo>
                      <a:pt x="886" y="855"/>
                      <a:pt x="891" y="940"/>
                      <a:pt x="908" y="1022"/>
                    </a:cubicBezTo>
                    <a:lnTo>
                      <a:pt x="643" y="1022"/>
                    </a:lnTo>
                    <a:lnTo>
                      <a:pt x="643" y="1027"/>
                    </a:lnTo>
                    <a:close/>
                    <a:moveTo>
                      <a:pt x="285" y="720"/>
                    </a:moveTo>
                    <a:cubicBezTo>
                      <a:pt x="285" y="787"/>
                      <a:pt x="330" y="861"/>
                      <a:pt x="426" y="861"/>
                    </a:cubicBezTo>
                    <a:cubicBezTo>
                      <a:pt x="479" y="861"/>
                      <a:pt x="522" y="835"/>
                      <a:pt x="550" y="804"/>
                    </a:cubicBezTo>
                    <a:cubicBezTo>
                      <a:pt x="601" y="742"/>
                      <a:pt x="606" y="663"/>
                      <a:pt x="606" y="559"/>
                    </a:cubicBezTo>
                    <a:cubicBezTo>
                      <a:pt x="417" y="542"/>
                      <a:pt x="285" y="601"/>
                      <a:pt x="285" y="720"/>
                    </a:cubicBezTo>
                    <a:close/>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04" name="Freeform 3"/>
              <p:cNvSpPr>
                <a:spLocks noChangeArrowheads="1"/>
              </p:cNvSpPr>
              <p:nvPr/>
            </p:nvSpPr>
            <p:spPr bwMode="auto">
              <a:xfrm>
                <a:off x="4357688" y="3171825"/>
                <a:ext cx="260350" cy="469900"/>
              </a:xfrm>
              <a:custGeom>
                <a:avLst/>
                <a:gdLst>
                  <a:gd name="T0" fmla="*/ 712 w 721"/>
                  <a:gd name="T1" fmla="*/ 1275 h 1307"/>
                  <a:gd name="T2" fmla="*/ 486 w 721"/>
                  <a:gd name="T3" fmla="*/ 1306 h 1307"/>
                  <a:gd name="T4" fmla="*/ 192 w 721"/>
                  <a:gd name="T5" fmla="*/ 1038 h 1307"/>
                  <a:gd name="T6" fmla="*/ 192 w 721"/>
                  <a:gd name="T7" fmla="*/ 493 h 1307"/>
                  <a:gd name="T8" fmla="*/ 0 w 721"/>
                  <a:gd name="T9" fmla="*/ 493 h 1307"/>
                  <a:gd name="T10" fmla="*/ 0 w 721"/>
                  <a:gd name="T11" fmla="*/ 302 h 1307"/>
                  <a:gd name="T12" fmla="*/ 192 w 721"/>
                  <a:gd name="T13" fmla="*/ 302 h 1307"/>
                  <a:gd name="T14" fmla="*/ 192 w 721"/>
                  <a:gd name="T15" fmla="*/ 107 h 1307"/>
                  <a:gd name="T16" fmla="*/ 483 w 721"/>
                  <a:gd name="T17" fmla="*/ 0 h 1307"/>
                  <a:gd name="T18" fmla="*/ 483 w 721"/>
                  <a:gd name="T19" fmla="*/ 302 h 1307"/>
                  <a:gd name="T20" fmla="*/ 720 w 721"/>
                  <a:gd name="T21" fmla="*/ 302 h 1307"/>
                  <a:gd name="T22" fmla="*/ 720 w 721"/>
                  <a:gd name="T23" fmla="*/ 493 h 1307"/>
                  <a:gd name="T24" fmla="*/ 483 w 721"/>
                  <a:gd name="T25" fmla="*/ 493 h 1307"/>
                  <a:gd name="T26" fmla="*/ 483 w 721"/>
                  <a:gd name="T27" fmla="*/ 942 h 1307"/>
                  <a:gd name="T28" fmla="*/ 616 w 721"/>
                  <a:gd name="T29" fmla="*/ 1089 h 1307"/>
                  <a:gd name="T30" fmla="*/ 714 w 721"/>
                  <a:gd name="T31" fmla="*/ 1083 h 1307"/>
                  <a:gd name="T32" fmla="*/ 714 w 721"/>
                  <a:gd name="T33" fmla="*/ 1275 h 1307"/>
                  <a:gd name="T34" fmla="*/ 712 w 721"/>
                  <a:gd name="T35" fmla="*/ 1275 h 1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21" h="1307">
                    <a:moveTo>
                      <a:pt x="712" y="1275"/>
                    </a:moveTo>
                    <a:cubicBezTo>
                      <a:pt x="616" y="1301"/>
                      <a:pt x="531" y="1306"/>
                      <a:pt x="486" y="1306"/>
                    </a:cubicBezTo>
                    <a:cubicBezTo>
                      <a:pt x="192" y="1306"/>
                      <a:pt x="192" y="1120"/>
                      <a:pt x="192" y="1038"/>
                    </a:cubicBezTo>
                    <a:lnTo>
                      <a:pt x="192" y="493"/>
                    </a:lnTo>
                    <a:lnTo>
                      <a:pt x="0" y="493"/>
                    </a:lnTo>
                    <a:lnTo>
                      <a:pt x="0" y="302"/>
                    </a:lnTo>
                    <a:lnTo>
                      <a:pt x="192" y="302"/>
                    </a:lnTo>
                    <a:lnTo>
                      <a:pt x="192" y="107"/>
                    </a:lnTo>
                    <a:lnTo>
                      <a:pt x="483" y="0"/>
                    </a:lnTo>
                    <a:lnTo>
                      <a:pt x="483" y="302"/>
                    </a:lnTo>
                    <a:lnTo>
                      <a:pt x="720" y="302"/>
                    </a:lnTo>
                    <a:lnTo>
                      <a:pt x="720" y="493"/>
                    </a:lnTo>
                    <a:lnTo>
                      <a:pt x="483" y="493"/>
                    </a:lnTo>
                    <a:lnTo>
                      <a:pt x="483" y="942"/>
                    </a:lnTo>
                    <a:cubicBezTo>
                      <a:pt x="486" y="1032"/>
                      <a:pt x="486" y="1089"/>
                      <a:pt x="616" y="1089"/>
                    </a:cubicBezTo>
                    <a:cubicBezTo>
                      <a:pt x="658" y="1089"/>
                      <a:pt x="678" y="1086"/>
                      <a:pt x="714" y="1083"/>
                    </a:cubicBezTo>
                    <a:lnTo>
                      <a:pt x="714" y="1275"/>
                    </a:lnTo>
                    <a:lnTo>
                      <a:pt x="712" y="1275"/>
                    </a:lnTo>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05" name="Freeform 4"/>
              <p:cNvSpPr>
                <a:spLocks noChangeArrowheads="1"/>
              </p:cNvSpPr>
              <p:nvPr/>
            </p:nvSpPr>
            <p:spPr bwMode="auto">
              <a:xfrm>
                <a:off x="4697413" y="3265488"/>
                <a:ext cx="327025" cy="379412"/>
              </a:xfrm>
              <a:custGeom>
                <a:avLst/>
                <a:gdLst>
                  <a:gd name="T0" fmla="*/ 643 w 910"/>
                  <a:gd name="T1" fmla="*/ 1027 h 1054"/>
                  <a:gd name="T2" fmla="*/ 632 w 910"/>
                  <a:gd name="T3" fmla="*/ 892 h 1054"/>
                  <a:gd name="T4" fmla="*/ 336 w 910"/>
                  <a:gd name="T5" fmla="*/ 1053 h 1054"/>
                  <a:gd name="T6" fmla="*/ 87 w 910"/>
                  <a:gd name="T7" fmla="*/ 974 h 1054"/>
                  <a:gd name="T8" fmla="*/ 0 w 910"/>
                  <a:gd name="T9" fmla="*/ 754 h 1054"/>
                  <a:gd name="T10" fmla="*/ 212 w 910"/>
                  <a:gd name="T11" fmla="*/ 443 h 1054"/>
                  <a:gd name="T12" fmla="*/ 607 w 910"/>
                  <a:gd name="T13" fmla="*/ 387 h 1054"/>
                  <a:gd name="T14" fmla="*/ 592 w 910"/>
                  <a:gd name="T15" fmla="*/ 254 h 1054"/>
                  <a:gd name="T16" fmla="*/ 463 w 910"/>
                  <a:gd name="T17" fmla="*/ 172 h 1054"/>
                  <a:gd name="T18" fmla="*/ 353 w 910"/>
                  <a:gd name="T19" fmla="*/ 229 h 1054"/>
                  <a:gd name="T20" fmla="*/ 330 w 910"/>
                  <a:gd name="T21" fmla="*/ 316 h 1054"/>
                  <a:gd name="T22" fmla="*/ 45 w 910"/>
                  <a:gd name="T23" fmla="*/ 316 h 1054"/>
                  <a:gd name="T24" fmla="*/ 158 w 910"/>
                  <a:gd name="T25" fmla="*/ 82 h 1054"/>
                  <a:gd name="T26" fmla="*/ 460 w 910"/>
                  <a:gd name="T27" fmla="*/ 0 h 1054"/>
                  <a:gd name="T28" fmla="*/ 815 w 910"/>
                  <a:gd name="T29" fmla="*/ 127 h 1054"/>
                  <a:gd name="T30" fmla="*/ 883 w 910"/>
                  <a:gd name="T31" fmla="*/ 370 h 1054"/>
                  <a:gd name="T32" fmla="*/ 886 w 910"/>
                  <a:gd name="T33" fmla="*/ 770 h 1054"/>
                  <a:gd name="T34" fmla="*/ 909 w 910"/>
                  <a:gd name="T35" fmla="*/ 1022 h 1054"/>
                  <a:gd name="T36" fmla="*/ 643 w 910"/>
                  <a:gd name="T37" fmla="*/ 1022 h 1054"/>
                  <a:gd name="T38" fmla="*/ 643 w 910"/>
                  <a:gd name="T39" fmla="*/ 1027 h 1054"/>
                  <a:gd name="T40" fmla="*/ 282 w 910"/>
                  <a:gd name="T41" fmla="*/ 720 h 1054"/>
                  <a:gd name="T42" fmla="*/ 423 w 910"/>
                  <a:gd name="T43" fmla="*/ 861 h 1054"/>
                  <a:gd name="T44" fmla="*/ 547 w 910"/>
                  <a:gd name="T45" fmla="*/ 804 h 1054"/>
                  <a:gd name="T46" fmla="*/ 604 w 910"/>
                  <a:gd name="T47" fmla="*/ 559 h 1054"/>
                  <a:gd name="T48" fmla="*/ 282 w 910"/>
                  <a:gd name="T49" fmla="*/ 720 h 10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10" h="1054">
                    <a:moveTo>
                      <a:pt x="643" y="1027"/>
                    </a:moveTo>
                    <a:cubicBezTo>
                      <a:pt x="632" y="965"/>
                      <a:pt x="632" y="920"/>
                      <a:pt x="632" y="892"/>
                    </a:cubicBezTo>
                    <a:cubicBezTo>
                      <a:pt x="522" y="1053"/>
                      <a:pt x="389" y="1053"/>
                      <a:pt x="336" y="1053"/>
                    </a:cubicBezTo>
                    <a:cubicBezTo>
                      <a:pt x="192" y="1053"/>
                      <a:pt x="127" y="1010"/>
                      <a:pt x="87" y="974"/>
                    </a:cubicBezTo>
                    <a:cubicBezTo>
                      <a:pt x="28" y="914"/>
                      <a:pt x="0" y="833"/>
                      <a:pt x="0" y="754"/>
                    </a:cubicBezTo>
                    <a:cubicBezTo>
                      <a:pt x="0" y="675"/>
                      <a:pt x="28" y="528"/>
                      <a:pt x="212" y="443"/>
                    </a:cubicBezTo>
                    <a:cubicBezTo>
                      <a:pt x="333" y="387"/>
                      <a:pt x="508" y="387"/>
                      <a:pt x="607" y="387"/>
                    </a:cubicBezTo>
                    <a:cubicBezTo>
                      <a:pt x="607" y="322"/>
                      <a:pt x="604" y="291"/>
                      <a:pt x="592" y="254"/>
                    </a:cubicBezTo>
                    <a:cubicBezTo>
                      <a:pt x="567" y="181"/>
                      <a:pt x="491" y="172"/>
                      <a:pt x="463" y="172"/>
                    </a:cubicBezTo>
                    <a:cubicBezTo>
                      <a:pt x="420" y="172"/>
                      <a:pt x="378" y="189"/>
                      <a:pt x="353" y="229"/>
                    </a:cubicBezTo>
                    <a:cubicBezTo>
                      <a:pt x="330" y="263"/>
                      <a:pt x="330" y="294"/>
                      <a:pt x="330" y="316"/>
                    </a:cubicBezTo>
                    <a:lnTo>
                      <a:pt x="45" y="316"/>
                    </a:lnTo>
                    <a:cubicBezTo>
                      <a:pt x="48" y="263"/>
                      <a:pt x="53" y="155"/>
                      <a:pt x="158" y="82"/>
                    </a:cubicBezTo>
                    <a:cubicBezTo>
                      <a:pt x="248" y="17"/>
                      <a:pt x="364" y="0"/>
                      <a:pt x="460" y="0"/>
                    </a:cubicBezTo>
                    <a:cubicBezTo>
                      <a:pt x="542" y="0"/>
                      <a:pt x="717" y="14"/>
                      <a:pt x="815" y="127"/>
                    </a:cubicBezTo>
                    <a:cubicBezTo>
                      <a:pt x="883" y="209"/>
                      <a:pt x="883" y="325"/>
                      <a:pt x="883" y="370"/>
                    </a:cubicBezTo>
                    <a:lnTo>
                      <a:pt x="886" y="770"/>
                    </a:lnTo>
                    <a:cubicBezTo>
                      <a:pt x="886" y="855"/>
                      <a:pt x="892" y="940"/>
                      <a:pt x="909" y="1022"/>
                    </a:cubicBezTo>
                    <a:lnTo>
                      <a:pt x="643" y="1022"/>
                    </a:lnTo>
                    <a:lnTo>
                      <a:pt x="643" y="1027"/>
                    </a:lnTo>
                    <a:close/>
                    <a:moveTo>
                      <a:pt x="282" y="720"/>
                    </a:moveTo>
                    <a:cubicBezTo>
                      <a:pt x="282" y="787"/>
                      <a:pt x="327" y="861"/>
                      <a:pt x="423" y="861"/>
                    </a:cubicBezTo>
                    <a:cubicBezTo>
                      <a:pt x="477" y="861"/>
                      <a:pt x="519" y="835"/>
                      <a:pt x="547" y="804"/>
                    </a:cubicBezTo>
                    <a:cubicBezTo>
                      <a:pt x="598" y="742"/>
                      <a:pt x="604" y="663"/>
                      <a:pt x="604" y="559"/>
                    </a:cubicBezTo>
                    <a:cubicBezTo>
                      <a:pt x="418" y="542"/>
                      <a:pt x="282" y="601"/>
                      <a:pt x="282" y="720"/>
                    </a:cubicBezTo>
                    <a:close/>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06" name="Freeform 5"/>
              <p:cNvSpPr>
                <a:spLocks noChangeArrowheads="1"/>
              </p:cNvSpPr>
              <p:nvPr/>
            </p:nvSpPr>
            <p:spPr bwMode="auto">
              <a:xfrm>
                <a:off x="5138738" y="3125788"/>
                <a:ext cx="363537" cy="519112"/>
              </a:xfrm>
              <a:custGeom>
                <a:avLst/>
                <a:gdLst>
                  <a:gd name="T0" fmla="*/ 0 w 1009"/>
                  <a:gd name="T1" fmla="*/ 0 h 1440"/>
                  <a:gd name="T2" fmla="*/ 291 w 1009"/>
                  <a:gd name="T3" fmla="*/ 0 h 1440"/>
                  <a:gd name="T4" fmla="*/ 291 w 1009"/>
                  <a:gd name="T5" fmla="*/ 544 h 1440"/>
                  <a:gd name="T6" fmla="*/ 573 w 1009"/>
                  <a:gd name="T7" fmla="*/ 412 h 1440"/>
                  <a:gd name="T8" fmla="*/ 1008 w 1009"/>
                  <a:gd name="T9" fmla="*/ 937 h 1440"/>
                  <a:gd name="T10" fmla="*/ 593 w 1009"/>
                  <a:gd name="T11" fmla="*/ 1439 h 1440"/>
                  <a:gd name="T12" fmla="*/ 294 w 1009"/>
                  <a:gd name="T13" fmla="*/ 1278 h 1440"/>
                  <a:gd name="T14" fmla="*/ 283 w 1009"/>
                  <a:gd name="T15" fmla="*/ 1419 h 1440"/>
                  <a:gd name="T16" fmla="*/ 0 w 1009"/>
                  <a:gd name="T17" fmla="*/ 1419 h 1440"/>
                  <a:gd name="T18" fmla="*/ 0 w 1009"/>
                  <a:gd name="T19" fmla="*/ 0 h 1440"/>
                  <a:gd name="T20" fmla="*/ 494 w 1009"/>
                  <a:gd name="T21" fmla="*/ 607 h 1440"/>
                  <a:gd name="T22" fmla="*/ 280 w 1009"/>
                  <a:gd name="T23" fmla="*/ 914 h 1440"/>
                  <a:gd name="T24" fmla="*/ 508 w 1009"/>
                  <a:gd name="T25" fmla="*/ 1250 h 1440"/>
                  <a:gd name="T26" fmla="*/ 709 w 1009"/>
                  <a:gd name="T27" fmla="*/ 948 h 1440"/>
                  <a:gd name="T28" fmla="*/ 494 w 1009"/>
                  <a:gd name="T29" fmla="*/ 607 h 1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09" h="1440">
                    <a:moveTo>
                      <a:pt x="0" y="0"/>
                    </a:moveTo>
                    <a:lnTo>
                      <a:pt x="291" y="0"/>
                    </a:lnTo>
                    <a:lnTo>
                      <a:pt x="291" y="544"/>
                    </a:lnTo>
                    <a:cubicBezTo>
                      <a:pt x="390" y="415"/>
                      <a:pt x="522" y="412"/>
                      <a:pt x="573" y="412"/>
                    </a:cubicBezTo>
                    <a:cubicBezTo>
                      <a:pt x="816" y="412"/>
                      <a:pt x="1008" y="604"/>
                      <a:pt x="1008" y="937"/>
                    </a:cubicBezTo>
                    <a:cubicBezTo>
                      <a:pt x="1008" y="1309"/>
                      <a:pt x="791" y="1439"/>
                      <a:pt x="593" y="1439"/>
                    </a:cubicBezTo>
                    <a:cubicBezTo>
                      <a:pt x="542" y="1439"/>
                      <a:pt x="384" y="1436"/>
                      <a:pt x="294" y="1278"/>
                    </a:cubicBezTo>
                    <a:cubicBezTo>
                      <a:pt x="291" y="1309"/>
                      <a:pt x="291" y="1357"/>
                      <a:pt x="283" y="1419"/>
                    </a:cubicBezTo>
                    <a:lnTo>
                      <a:pt x="0" y="1419"/>
                    </a:lnTo>
                    <a:lnTo>
                      <a:pt x="0" y="0"/>
                    </a:lnTo>
                    <a:close/>
                    <a:moveTo>
                      <a:pt x="494" y="607"/>
                    </a:moveTo>
                    <a:cubicBezTo>
                      <a:pt x="280" y="607"/>
                      <a:pt x="280" y="852"/>
                      <a:pt x="280" y="914"/>
                    </a:cubicBezTo>
                    <a:cubicBezTo>
                      <a:pt x="280" y="1140"/>
                      <a:pt x="376" y="1250"/>
                      <a:pt x="508" y="1250"/>
                    </a:cubicBezTo>
                    <a:cubicBezTo>
                      <a:pt x="709" y="1250"/>
                      <a:pt x="709" y="999"/>
                      <a:pt x="709" y="948"/>
                    </a:cubicBezTo>
                    <a:cubicBezTo>
                      <a:pt x="709" y="866"/>
                      <a:pt x="706" y="607"/>
                      <a:pt x="494" y="607"/>
                    </a:cubicBezTo>
                    <a:close/>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07" name="Freeform 6"/>
              <p:cNvSpPr>
                <a:spLocks noChangeArrowheads="1"/>
              </p:cNvSpPr>
              <p:nvPr/>
            </p:nvSpPr>
            <p:spPr bwMode="auto">
              <a:xfrm>
                <a:off x="5594350" y="3265488"/>
                <a:ext cx="327025" cy="379412"/>
              </a:xfrm>
              <a:custGeom>
                <a:avLst/>
                <a:gdLst>
                  <a:gd name="T0" fmla="*/ 643 w 909"/>
                  <a:gd name="T1" fmla="*/ 1027 h 1054"/>
                  <a:gd name="T2" fmla="*/ 632 w 909"/>
                  <a:gd name="T3" fmla="*/ 892 h 1054"/>
                  <a:gd name="T4" fmla="*/ 335 w 909"/>
                  <a:gd name="T5" fmla="*/ 1053 h 1054"/>
                  <a:gd name="T6" fmla="*/ 87 w 909"/>
                  <a:gd name="T7" fmla="*/ 974 h 1054"/>
                  <a:gd name="T8" fmla="*/ 0 w 909"/>
                  <a:gd name="T9" fmla="*/ 754 h 1054"/>
                  <a:gd name="T10" fmla="*/ 211 w 909"/>
                  <a:gd name="T11" fmla="*/ 443 h 1054"/>
                  <a:gd name="T12" fmla="*/ 606 w 909"/>
                  <a:gd name="T13" fmla="*/ 387 h 1054"/>
                  <a:gd name="T14" fmla="*/ 592 w 909"/>
                  <a:gd name="T15" fmla="*/ 254 h 1054"/>
                  <a:gd name="T16" fmla="*/ 462 w 909"/>
                  <a:gd name="T17" fmla="*/ 172 h 1054"/>
                  <a:gd name="T18" fmla="*/ 352 w 909"/>
                  <a:gd name="T19" fmla="*/ 229 h 1054"/>
                  <a:gd name="T20" fmla="*/ 330 w 909"/>
                  <a:gd name="T21" fmla="*/ 316 h 1054"/>
                  <a:gd name="T22" fmla="*/ 45 w 909"/>
                  <a:gd name="T23" fmla="*/ 316 h 1054"/>
                  <a:gd name="T24" fmla="*/ 158 w 909"/>
                  <a:gd name="T25" fmla="*/ 82 h 1054"/>
                  <a:gd name="T26" fmla="*/ 460 w 909"/>
                  <a:gd name="T27" fmla="*/ 0 h 1054"/>
                  <a:gd name="T28" fmla="*/ 815 w 909"/>
                  <a:gd name="T29" fmla="*/ 127 h 1054"/>
                  <a:gd name="T30" fmla="*/ 883 w 909"/>
                  <a:gd name="T31" fmla="*/ 370 h 1054"/>
                  <a:gd name="T32" fmla="*/ 886 w 909"/>
                  <a:gd name="T33" fmla="*/ 770 h 1054"/>
                  <a:gd name="T34" fmla="*/ 908 w 909"/>
                  <a:gd name="T35" fmla="*/ 1022 h 1054"/>
                  <a:gd name="T36" fmla="*/ 643 w 909"/>
                  <a:gd name="T37" fmla="*/ 1022 h 1054"/>
                  <a:gd name="T38" fmla="*/ 643 w 909"/>
                  <a:gd name="T39" fmla="*/ 1027 h 1054"/>
                  <a:gd name="T40" fmla="*/ 285 w 909"/>
                  <a:gd name="T41" fmla="*/ 720 h 1054"/>
                  <a:gd name="T42" fmla="*/ 426 w 909"/>
                  <a:gd name="T43" fmla="*/ 861 h 1054"/>
                  <a:gd name="T44" fmla="*/ 550 w 909"/>
                  <a:gd name="T45" fmla="*/ 804 h 1054"/>
                  <a:gd name="T46" fmla="*/ 606 w 909"/>
                  <a:gd name="T47" fmla="*/ 559 h 1054"/>
                  <a:gd name="T48" fmla="*/ 285 w 909"/>
                  <a:gd name="T49" fmla="*/ 720 h 10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09" h="1054">
                    <a:moveTo>
                      <a:pt x="643" y="1027"/>
                    </a:moveTo>
                    <a:cubicBezTo>
                      <a:pt x="632" y="965"/>
                      <a:pt x="632" y="920"/>
                      <a:pt x="632" y="892"/>
                    </a:cubicBezTo>
                    <a:cubicBezTo>
                      <a:pt x="522" y="1053"/>
                      <a:pt x="389" y="1053"/>
                      <a:pt x="335" y="1053"/>
                    </a:cubicBezTo>
                    <a:cubicBezTo>
                      <a:pt x="192" y="1053"/>
                      <a:pt x="127" y="1010"/>
                      <a:pt x="87" y="974"/>
                    </a:cubicBezTo>
                    <a:cubicBezTo>
                      <a:pt x="28" y="914"/>
                      <a:pt x="0" y="833"/>
                      <a:pt x="0" y="754"/>
                    </a:cubicBezTo>
                    <a:cubicBezTo>
                      <a:pt x="0" y="675"/>
                      <a:pt x="28" y="528"/>
                      <a:pt x="211" y="443"/>
                    </a:cubicBezTo>
                    <a:cubicBezTo>
                      <a:pt x="333" y="387"/>
                      <a:pt x="508" y="387"/>
                      <a:pt x="606" y="387"/>
                    </a:cubicBezTo>
                    <a:cubicBezTo>
                      <a:pt x="606" y="322"/>
                      <a:pt x="604" y="291"/>
                      <a:pt x="592" y="254"/>
                    </a:cubicBezTo>
                    <a:cubicBezTo>
                      <a:pt x="567" y="181"/>
                      <a:pt x="491" y="172"/>
                      <a:pt x="462" y="172"/>
                    </a:cubicBezTo>
                    <a:cubicBezTo>
                      <a:pt x="420" y="172"/>
                      <a:pt x="378" y="189"/>
                      <a:pt x="352" y="229"/>
                    </a:cubicBezTo>
                    <a:cubicBezTo>
                      <a:pt x="330" y="263"/>
                      <a:pt x="330" y="294"/>
                      <a:pt x="330" y="316"/>
                    </a:cubicBezTo>
                    <a:lnTo>
                      <a:pt x="45" y="316"/>
                    </a:lnTo>
                    <a:cubicBezTo>
                      <a:pt x="48" y="263"/>
                      <a:pt x="53" y="155"/>
                      <a:pt x="158" y="82"/>
                    </a:cubicBezTo>
                    <a:cubicBezTo>
                      <a:pt x="248" y="17"/>
                      <a:pt x="364" y="0"/>
                      <a:pt x="460" y="0"/>
                    </a:cubicBezTo>
                    <a:cubicBezTo>
                      <a:pt x="541" y="0"/>
                      <a:pt x="716" y="14"/>
                      <a:pt x="815" y="127"/>
                    </a:cubicBezTo>
                    <a:cubicBezTo>
                      <a:pt x="883" y="209"/>
                      <a:pt x="883" y="325"/>
                      <a:pt x="883" y="370"/>
                    </a:cubicBezTo>
                    <a:lnTo>
                      <a:pt x="886" y="770"/>
                    </a:lnTo>
                    <a:cubicBezTo>
                      <a:pt x="886" y="855"/>
                      <a:pt x="891" y="940"/>
                      <a:pt x="908" y="1022"/>
                    </a:cubicBezTo>
                    <a:lnTo>
                      <a:pt x="643" y="1022"/>
                    </a:lnTo>
                    <a:lnTo>
                      <a:pt x="643" y="1027"/>
                    </a:lnTo>
                    <a:close/>
                    <a:moveTo>
                      <a:pt x="285" y="720"/>
                    </a:moveTo>
                    <a:cubicBezTo>
                      <a:pt x="285" y="787"/>
                      <a:pt x="330" y="861"/>
                      <a:pt x="426" y="861"/>
                    </a:cubicBezTo>
                    <a:cubicBezTo>
                      <a:pt x="479" y="861"/>
                      <a:pt x="522" y="835"/>
                      <a:pt x="550" y="804"/>
                    </a:cubicBezTo>
                    <a:cubicBezTo>
                      <a:pt x="601" y="742"/>
                      <a:pt x="606" y="663"/>
                      <a:pt x="606" y="559"/>
                    </a:cubicBezTo>
                    <a:cubicBezTo>
                      <a:pt x="417" y="542"/>
                      <a:pt x="285" y="601"/>
                      <a:pt x="285" y="720"/>
                    </a:cubicBezTo>
                    <a:close/>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11" name="Freeform 7"/>
              <p:cNvSpPr>
                <a:spLocks noChangeArrowheads="1"/>
              </p:cNvSpPr>
              <p:nvPr/>
            </p:nvSpPr>
            <p:spPr bwMode="auto">
              <a:xfrm>
                <a:off x="6015038" y="3270250"/>
                <a:ext cx="314325" cy="376238"/>
              </a:xfrm>
              <a:custGeom>
                <a:avLst/>
                <a:gdLst>
                  <a:gd name="T0" fmla="*/ 274 w 873"/>
                  <a:gd name="T1" fmla="*/ 730 h 1047"/>
                  <a:gd name="T2" fmla="*/ 440 w 873"/>
                  <a:gd name="T3" fmla="*/ 866 h 1047"/>
                  <a:gd name="T4" fmla="*/ 593 w 873"/>
                  <a:gd name="T5" fmla="*/ 747 h 1047"/>
                  <a:gd name="T6" fmla="*/ 454 w 873"/>
                  <a:gd name="T7" fmla="*/ 634 h 1047"/>
                  <a:gd name="T8" fmla="*/ 274 w 873"/>
                  <a:gd name="T9" fmla="*/ 586 h 1047"/>
                  <a:gd name="T10" fmla="*/ 23 w 873"/>
                  <a:gd name="T11" fmla="*/ 310 h 1047"/>
                  <a:gd name="T12" fmla="*/ 457 w 873"/>
                  <a:gd name="T13" fmla="*/ 0 h 1047"/>
                  <a:gd name="T14" fmla="*/ 835 w 873"/>
                  <a:gd name="T15" fmla="*/ 293 h 1047"/>
                  <a:gd name="T16" fmla="*/ 570 w 873"/>
                  <a:gd name="T17" fmla="*/ 293 h 1047"/>
                  <a:gd name="T18" fmla="*/ 429 w 873"/>
                  <a:gd name="T19" fmla="*/ 175 h 1047"/>
                  <a:gd name="T20" fmla="*/ 291 w 873"/>
                  <a:gd name="T21" fmla="*/ 273 h 1047"/>
                  <a:gd name="T22" fmla="*/ 426 w 873"/>
                  <a:gd name="T23" fmla="*/ 378 h 1047"/>
                  <a:gd name="T24" fmla="*/ 607 w 873"/>
                  <a:gd name="T25" fmla="*/ 428 h 1047"/>
                  <a:gd name="T26" fmla="*/ 872 w 873"/>
                  <a:gd name="T27" fmla="*/ 705 h 1047"/>
                  <a:gd name="T28" fmla="*/ 415 w 873"/>
                  <a:gd name="T29" fmla="*/ 1046 h 1047"/>
                  <a:gd name="T30" fmla="*/ 73 w 873"/>
                  <a:gd name="T31" fmla="*/ 925 h 1047"/>
                  <a:gd name="T32" fmla="*/ 0 w 873"/>
                  <a:gd name="T33" fmla="*/ 730 h 1047"/>
                  <a:gd name="T34" fmla="*/ 274 w 873"/>
                  <a:gd name="T35" fmla="*/ 730 h 10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73" h="1047">
                    <a:moveTo>
                      <a:pt x="274" y="730"/>
                    </a:moveTo>
                    <a:cubicBezTo>
                      <a:pt x="277" y="792"/>
                      <a:pt x="316" y="866"/>
                      <a:pt x="440" y="866"/>
                    </a:cubicBezTo>
                    <a:cubicBezTo>
                      <a:pt x="545" y="866"/>
                      <a:pt x="593" y="807"/>
                      <a:pt x="593" y="747"/>
                    </a:cubicBezTo>
                    <a:cubicBezTo>
                      <a:pt x="593" y="702"/>
                      <a:pt x="570" y="666"/>
                      <a:pt x="454" y="634"/>
                    </a:cubicBezTo>
                    <a:lnTo>
                      <a:pt x="274" y="586"/>
                    </a:lnTo>
                    <a:cubicBezTo>
                      <a:pt x="192" y="564"/>
                      <a:pt x="23" y="513"/>
                      <a:pt x="23" y="310"/>
                    </a:cubicBezTo>
                    <a:cubicBezTo>
                      <a:pt x="23" y="118"/>
                      <a:pt x="200" y="0"/>
                      <a:pt x="457" y="0"/>
                    </a:cubicBezTo>
                    <a:cubicBezTo>
                      <a:pt x="663" y="0"/>
                      <a:pt x="827" y="95"/>
                      <a:pt x="835" y="293"/>
                    </a:cubicBezTo>
                    <a:lnTo>
                      <a:pt x="570" y="293"/>
                    </a:lnTo>
                    <a:cubicBezTo>
                      <a:pt x="562" y="183"/>
                      <a:pt x="474" y="175"/>
                      <a:pt x="429" y="175"/>
                    </a:cubicBezTo>
                    <a:cubicBezTo>
                      <a:pt x="350" y="175"/>
                      <a:pt x="291" y="211"/>
                      <a:pt x="291" y="273"/>
                    </a:cubicBezTo>
                    <a:cubicBezTo>
                      <a:pt x="291" y="341"/>
                      <a:pt x="341" y="355"/>
                      <a:pt x="426" y="378"/>
                    </a:cubicBezTo>
                    <a:lnTo>
                      <a:pt x="607" y="428"/>
                    </a:lnTo>
                    <a:cubicBezTo>
                      <a:pt x="787" y="476"/>
                      <a:pt x="872" y="570"/>
                      <a:pt x="872" y="705"/>
                    </a:cubicBezTo>
                    <a:cubicBezTo>
                      <a:pt x="872" y="877"/>
                      <a:pt x="725" y="1046"/>
                      <a:pt x="415" y="1046"/>
                    </a:cubicBezTo>
                    <a:cubicBezTo>
                      <a:pt x="288" y="1046"/>
                      <a:pt x="164" y="1018"/>
                      <a:pt x="73" y="925"/>
                    </a:cubicBezTo>
                    <a:cubicBezTo>
                      <a:pt x="8" y="857"/>
                      <a:pt x="3" y="778"/>
                      <a:pt x="0" y="730"/>
                    </a:cubicBezTo>
                    <a:lnTo>
                      <a:pt x="274" y="730"/>
                    </a:lnTo>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14" name="Freeform 8"/>
              <p:cNvSpPr>
                <a:spLocks noChangeArrowheads="1"/>
              </p:cNvSpPr>
              <p:nvPr/>
            </p:nvSpPr>
            <p:spPr bwMode="auto">
              <a:xfrm>
                <a:off x="6415088" y="3265488"/>
                <a:ext cx="344487" cy="384175"/>
              </a:xfrm>
              <a:custGeom>
                <a:avLst/>
                <a:gdLst>
                  <a:gd name="T0" fmla="*/ 279 w 955"/>
                  <a:gd name="T1" fmla="*/ 607 h 1068"/>
                  <a:gd name="T2" fmla="*/ 483 w 955"/>
                  <a:gd name="T3" fmla="*/ 872 h 1068"/>
                  <a:gd name="T4" fmla="*/ 655 w 955"/>
                  <a:gd name="T5" fmla="*/ 734 h 1068"/>
                  <a:gd name="T6" fmla="*/ 920 w 955"/>
                  <a:gd name="T7" fmla="*/ 734 h 1068"/>
                  <a:gd name="T8" fmla="*/ 827 w 955"/>
                  <a:gd name="T9" fmla="*/ 951 h 1068"/>
                  <a:gd name="T10" fmla="*/ 477 w 955"/>
                  <a:gd name="T11" fmla="*/ 1067 h 1068"/>
                  <a:gd name="T12" fmla="*/ 127 w 955"/>
                  <a:gd name="T13" fmla="*/ 943 h 1068"/>
                  <a:gd name="T14" fmla="*/ 0 w 955"/>
                  <a:gd name="T15" fmla="*/ 553 h 1068"/>
                  <a:gd name="T16" fmla="*/ 206 w 955"/>
                  <a:gd name="T17" fmla="*/ 82 h 1068"/>
                  <a:gd name="T18" fmla="*/ 485 w 955"/>
                  <a:gd name="T19" fmla="*/ 0 h 1068"/>
                  <a:gd name="T20" fmla="*/ 886 w 955"/>
                  <a:gd name="T21" fmla="*/ 240 h 1068"/>
                  <a:gd name="T22" fmla="*/ 945 w 955"/>
                  <a:gd name="T23" fmla="*/ 604 h 1068"/>
                  <a:gd name="T24" fmla="*/ 279 w 955"/>
                  <a:gd name="T25" fmla="*/ 604 h 1068"/>
                  <a:gd name="T26" fmla="*/ 279 w 955"/>
                  <a:gd name="T27" fmla="*/ 607 h 1068"/>
                  <a:gd name="T28" fmla="*/ 649 w 955"/>
                  <a:gd name="T29" fmla="*/ 424 h 1068"/>
                  <a:gd name="T30" fmla="*/ 477 w 955"/>
                  <a:gd name="T31" fmla="*/ 201 h 1068"/>
                  <a:gd name="T32" fmla="*/ 291 w 955"/>
                  <a:gd name="T33" fmla="*/ 424 h 1068"/>
                  <a:gd name="T34" fmla="*/ 649 w 955"/>
                  <a:gd name="T35" fmla="*/ 424 h 10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55" h="1068">
                    <a:moveTo>
                      <a:pt x="279" y="607"/>
                    </a:moveTo>
                    <a:cubicBezTo>
                      <a:pt x="279" y="672"/>
                      <a:pt x="279" y="872"/>
                      <a:pt x="483" y="872"/>
                    </a:cubicBezTo>
                    <a:cubicBezTo>
                      <a:pt x="556" y="872"/>
                      <a:pt x="629" y="844"/>
                      <a:pt x="655" y="734"/>
                    </a:cubicBezTo>
                    <a:lnTo>
                      <a:pt x="920" y="734"/>
                    </a:lnTo>
                    <a:cubicBezTo>
                      <a:pt x="917" y="782"/>
                      <a:pt x="906" y="867"/>
                      <a:pt x="827" y="951"/>
                    </a:cubicBezTo>
                    <a:cubicBezTo>
                      <a:pt x="753" y="1027"/>
                      <a:pt x="624" y="1067"/>
                      <a:pt x="477" y="1067"/>
                    </a:cubicBezTo>
                    <a:cubicBezTo>
                      <a:pt x="392" y="1067"/>
                      <a:pt x="231" y="1050"/>
                      <a:pt x="127" y="943"/>
                    </a:cubicBezTo>
                    <a:cubicBezTo>
                      <a:pt x="37" y="847"/>
                      <a:pt x="0" y="714"/>
                      <a:pt x="0" y="553"/>
                    </a:cubicBezTo>
                    <a:cubicBezTo>
                      <a:pt x="0" y="392"/>
                      <a:pt x="40" y="198"/>
                      <a:pt x="206" y="82"/>
                    </a:cubicBezTo>
                    <a:cubicBezTo>
                      <a:pt x="282" y="31"/>
                      <a:pt x="378" y="0"/>
                      <a:pt x="485" y="0"/>
                    </a:cubicBezTo>
                    <a:cubicBezTo>
                      <a:pt x="626" y="0"/>
                      <a:pt x="796" y="57"/>
                      <a:pt x="886" y="240"/>
                    </a:cubicBezTo>
                    <a:cubicBezTo>
                      <a:pt x="954" y="376"/>
                      <a:pt x="948" y="522"/>
                      <a:pt x="945" y="604"/>
                    </a:cubicBezTo>
                    <a:lnTo>
                      <a:pt x="279" y="604"/>
                    </a:lnTo>
                    <a:lnTo>
                      <a:pt x="279" y="607"/>
                    </a:lnTo>
                    <a:close/>
                    <a:moveTo>
                      <a:pt x="649" y="424"/>
                    </a:moveTo>
                    <a:cubicBezTo>
                      <a:pt x="649" y="378"/>
                      <a:pt x="646" y="201"/>
                      <a:pt x="477" y="201"/>
                    </a:cubicBezTo>
                    <a:cubicBezTo>
                      <a:pt x="350" y="201"/>
                      <a:pt x="296" y="308"/>
                      <a:pt x="291" y="424"/>
                    </a:cubicBezTo>
                    <a:lnTo>
                      <a:pt x="649" y="424"/>
                    </a:lnTo>
                    <a:close/>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15" name="Freeform 9"/>
              <p:cNvSpPr>
                <a:spLocks noChangeArrowheads="1"/>
              </p:cNvSpPr>
              <p:nvPr/>
            </p:nvSpPr>
            <p:spPr bwMode="auto">
              <a:xfrm>
                <a:off x="3765550" y="3965575"/>
                <a:ext cx="417513" cy="531813"/>
              </a:xfrm>
              <a:custGeom>
                <a:avLst/>
                <a:gdLst>
                  <a:gd name="T0" fmla="*/ 314 w 1161"/>
                  <a:gd name="T1" fmla="*/ 993 h 1479"/>
                  <a:gd name="T2" fmla="*/ 570 w 1161"/>
                  <a:gd name="T3" fmla="*/ 1264 h 1479"/>
                  <a:gd name="T4" fmla="*/ 841 w 1161"/>
                  <a:gd name="T5" fmla="*/ 1063 h 1479"/>
                  <a:gd name="T6" fmla="*/ 570 w 1161"/>
                  <a:gd name="T7" fmla="*/ 871 h 1479"/>
                  <a:gd name="T8" fmla="*/ 45 w 1161"/>
                  <a:gd name="T9" fmla="*/ 440 h 1479"/>
                  <a:gd name="T10" fmla="*/ 610 w 1161"/>
                  <a:gd name="T11" fmla="*/ 0 h 1479"/>
                  <a:gd name="T12" fmla="*/ 1039 w 1161"/>
                  <a:gd name="T13" fmla="*/ 166 h 1479"/>
                  <a:gd name="T14" fmla="*/ 1121 w 1161"/>
                  <a:gd name="T15" fmla="*/ 431 h 1479"/>
                  <a:gd name="T16" fmla="*/ 827 w 1161"/>
                  <a:gd name="T17" fmla="*/ 431 h 1479"/>
                  <a:gd name="T18" fmla="*/ 596 w 1161"/>
                  <a:gd name="T19" fmla="*/ 214 h 1479"/>
                  <a:gd name="T20" fmla="*/ 361 w 1161"/>
                  <a:gd name="T21" fmla="*/ 406 h 1479"/>
                  <a:gd name="T22" fmla="*/ 672 w 1161"/>
                  <a:gd name="T23" fmla="*/ 612 h 1479"/>
                  <a:gd name="T24" fmla="*/ 1160 w 1161"/>
                  <a:gd name="T25" fmla="*/ 1015 h 1479"/>
                  <a:gd name="T26" fmla="*/ 553 w 1161"/>
                  <a:gd name="T27" fmla="*/ 1478 h 1479"/>
                  <a:gd name="T28" fmla="*/ 0 w 1161"/>
                  <a:gd name="T29" fmla="*/ 990 h 1479"/>
                  <a:gd name="T30" fmla="*/ 314 w 1161"/>
                  <a:gd name="T31" fmla="*/ 990 h 1479"/>
                  <a:gd name="T32" fmla="*/ 314 w 1161"/>
                  <a:gd name="T33" fmla="*/ 993 h 14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61" h="1479">
                    <a:moveTo>
                      <a:pt x="314" y="993"/>
                    </a:moveTo>
                    <a:cubicBezTo>
                      <a:pt x="314" y="1061"/>
                      <a:pt x="311" y="1264"/>
                      <a:pt x="570" y="1264"/>
                    </a:cubicBezTo>
                    <a:cubicBezTo>
                      <a:pt x="737" y="1264"/>
                      <a:pt x="841" y="1185"/>
                      <a:pt x="841" y="1063"/>
                    </a:cubicBezTo>
                    <a:cubicBezTo>
                      <a:pt x="841" y="936"/>
                      <a:pt x="754" y="917"/>
                      <a:pt x="570" y="871"/>
                    </a:cubicBezTo>
                    <a:cubicBezTo>
                      <a:pt x="232" y="787"/>
                      <a:pt x="45" y="685"/>
                      <a:pt x="45" y="440"/>
                    </a:cubicBezTo>
                    <a:cubicBezTo>
                      <a:pt x="45" y="206"/>
                      <a:pt x="212" y="0"/>
                      <a:pt x="610" y="0"/>
                    </a:cubicBezTo>
                    <a:cubicBezTo>
                      <a:pt x="757" y="0"/>
                      <a:pt x="932" y="33"/>
                      <a:pt x="1039" y="166"/>
                    </a:cubicBezTo>
                    <a:cubicBezTo>
                      <a:pt x="1121" y="268"/>
                      <a:pt x="1121" y="383"/>
                      <a:pt x="1121" y="431"/>
                    </a:cubicBezTo>
                    <a:lnTo>
                      <a:pt x="827" y="431"/>
                    </a:lnTo>
                    <a:cubicBezTo>
                      <a:pt x="824" y="380"/>
                      <a:pt x="807" y="214"/>
                      <a:pt x="596" y="214"/>
                    </a:cubicBezTo>
                    <a:cubicBezTo>
                      <a:pt x="455" y="214"/>
                      <a:pt x="361" y="290"/>
                      <a:pt x="361" y="406"/>
                    </a:cubicBezTo>
                    <a:cubicBezTo>
                      <a:pt x="361" y="539"/>
                      <a:pt x="466" y="561"/>
                      <a:pt x="672" y="612"/>
                    </a:cubicBezTo>
                    <a:cubicBezTo>
                      <a:pt x="917" y="671"/>
                      <a:pt x="1160" y="739"/>
                      <a:pt x="1160" y="1015"/>
                    </a:cubicBezTo>
                    <a:cubicBezTo>
                      <a:pt x="1160" y="1272"/>
                      <a:pt x="948" y="1478"/>
                      <a:pt x="553" y="1478"/>
                    </a:cubicBezTo>
                    <a:cubicBezTo>
                      <a:pt x="9" y="1478"/>
                      <a:pt x="3" y="1128"/>
                      <a:pt x="0" y="990"/>
                    </a:cubicBezTo>
                    <a:lnTo>
                      <a:pt x="314" y="990"/>
                    </a:lnTo>
                    <a:lnTo>
                      <a:pt x="314" y="993"/>
                    </a:lnTo>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16" name="Freeform 10"/>
              <p:cNvSpPr>
                <a:spLocks noChangeArrowheads="1"/>
              </p:cNvSpPr>
              <p:nvPr/>
            </p:nvSpPr>
            <p:spPr bwMode="auto">
              <a:xfrm>
                <a:off x="4279900" y="4114800"/>
                <a:ext cx="344488" cy="384175"/>
              </a:xfrm>
              <a:custGeom>
                <a:avLst/>
                <a:gdLst>
                  <a:gd name="T0" fmla="*/ 280 w 955"/>
                  <a:gd name="T1" fmla="*/ 607 h 1068"/>
                  <a:gd name="T2" fmla="*/ 483 w 955"/>
                  <a:gd name="T3" fmla="*/ 872 h 1068"/>
                  <a:gd name="T4" fmla="*/ 655 w 955"/>
                  <a:gd name="T5" fmla="*/ 734 h 1068"/>
                  <a:gd name="T6" fmla="*/ 920 w 955"/>
                  <a:gd name="T7" fmla="*/ 734 h 1068"/>
                  <a:gd name="T8" fmla="*/ 827 w 955"/>
                  <a:gd name="T9" fmla="*/ 951 h 1068"/>
                  <a:gd name="T10" fmla="*/ 477 w 955"/>
                  <a:gd name="T11" fmla="*/ 1067 h 1068"/>
                  <a:gd name="T12" fmla="*/ 127 w 955"/>
                  <a:gd name="T13" fmla="*/ 943 h 1068"/>
                  <a:gd name="T14" fmla="*/ 0 w 955"/>
                  <a:gd name="T15" fmla="*/ 553 h 1068"/>
                  <a:gd name="T16" fmla="*/ 206 w 955"/>
                  <a:gd name="T17" fmla="*/ 82 h 1068"/>
                  <a:gd name="T18" fmla="*/ 486 w 955"/>
                  <a:gd name="T19" fmla="*/ 0 h 1068"/>
                  <a:gd name="T20" fmla="*/ 886 w 955"/>
                  <a:gd name="T21" fmla="*/ 240 h 1068"/>
                  <a:gd name="T22" fmla="*/ 946 w 955"/>
                  <a:gd name="T23" fmla="*/ 604 h 1068"/>
                  <a:gd name="T24" fmla="*/ 280 w 955"/>
                  <a:gd name="T25" fmla="*/ 604 h 1068"/>
                  <a:gd name="T26" fmla="*/ 280 w 955"/>
                  <a:gd name="T27" fmla="*/ 607 h 1068"/>
                  <a:gd name="T28" fmla="*/ 649 w 955"/>
                  <a:gd name="T29" fmla="*/ 423 h 1068"/>
                  <a:gd name="T30" fmla="*/ 477 w 955"/>
                  <a:gd name="T31" fmla="*/ 201 h 1068"/>
                  <a:gd name="T32" fmla="*/ 291 w 955"/>
                  <a:gd name="T33" fmla="*/ 423 h 1068"/>
                  <a:gd name="T34" fmla="*/ 649 w 955"/>
                  <a:gd name="T35" fmla="*/ 423 h 10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55" h="1068">
                    <a:moveTo>
                      <a:pt x="280" y="607"/>
                    </a:moveTo>
                    <a:cubicBezTo>
                      <a:pt x="280" y="672"/>
                      <a:pt x="280" y="872"/>
                      <a:pt x="483" y="872"/>
                    </a:cubicBezTo>
                    <a:cubicBezTo>
                      <a:pt x="556" y="872"/>
                      <a:pt x="630" y="844"/>
                      <a:pt x="655" y="734"/>
                    </a:cubicBezTo>
                    <a:lnTo>
                      <a:pt x="920" y="734"/>
                    </a:lnTo>
                    <a:cubicBezTo>
                      <a:pt x="917" y="782"/>
                      <a:pt x="906" y="866"/>
                      <a:pt x="827" y="951"/>
                    </a:cubicBezTo>
                    <a:cubicBezTo>
                      <a:pt x="754" y="1027"/>
                      <a:pt x="624" y="1067"/>
                      <a:pt x="477" y="1067"/>
                    </a:cubicBezTo>
                    <a:cubicBezTo>
                      <a:pt x="392" y="1067"/>
                      <a:pt x="232" y="1050"/>
                      <a:pt x="127" y="943"/>
                    </a:cubicBezTo>
                    <a:cubicBezTo>
                      <a:pt x="37" y="847"/>
                      <a:pt x="0" y="714"/>
                      <a:pt x="0" y="553"/>
                    </a:cubicBezTo>
                    <a:cubicBezTo>
                      <a:pt x="0" y="392"/>
                      <a:pt x="40" y="198"/>
                      <a:pt x="206" y="82"/>
                    </a:cubicBezTo>
                    <a:cubicBezTo>
                      <a:pt x="282" y="31"/>
                      <a:pt x="378" y="0"/>
                      <a:pt x="486" y="0"/>
                    </a:cubicBezTo>
                    <a:cubicBezTo>
                      <a:pt x="627" y="0"/>
                      <a:pt x="796" y="57"/>
                      <a:pt x="886" y="240"/>
                    </a:cubicBezTo>
                    <a:cubicBezTo>
                      <a:pt x="954" y="375"/>
                      <a:pt x="948" y="522"/>
                      <a:pt x="946" y="604"/>
                    </a:cubicBezTo>
                    <a:lnTo>
                      <a:pt x="280" y="604"/>
                    </a:lnTo>
                    <a:lnTo>
                      <a:pt x="280" y="607"/>
                    </a:lnTo>
                    <a:close/>
                    <a:moveTo>
                      <a:pt x="649" y="423"/>
                    </a:moveTo>
                    <a:cubicBezTo>
                      <a:pt x="649" y="378"/>
                      <a:pt x="646" y="201"/>
                      <a:pt x="477" y="201"/>
                    </a:cubicBezTo>
                    <a:cubicBezTo>
                      <a:pt x="350" y="201"/>
                      <a:pt x="297" y="308"/>
                      <a:pt x="291" y="423"/>
                    </a:cubicBezTo>
                    <a:lnTo>
                      <a:pt x="649" y="423"/>
                    </a:lnTo>
                    <a:close/>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17" name="Freeform 11"/>
              <p:cNvSpPr>
                <a:spLocks noChangeArrowheads="1"/>
              </p:cNvSpPr>
              <p:nvPr/>
            </p:nvSpPr>
            <p:spPr bwMode="auto">
              <a:xfrm>
                <a:off x="4719638" y="4121150"/>
                <a:ext cx="222250" cy="365125"/>
              </a:xfrm>
              <a:custGeom>
                <a:avLst/>
                <a:gdLst>
                  <a:gd name="T0" fmla="*/ 0 w 619"/>
                  <a:gd name="T1" fmla="*/ 14 h 1014"/>
                  <a:gd name="T2" fmla="*/ 274 w 619"/>
                  <a:gd name="T3" fmla="*/ 14 h 1014"/>
                  <a:gd name="T4" fmla="*/ 279 w 619"/>
                  <a:gd name="T5" fmla="*/ 206 h 1014"/>
                  <a:gd name="T6" fmla="*/ 618 w 619"/>
                  <a:gd name="T7" fmla="*/ 14 h 1014"/>
                  <a:gd name="T8" fmla="*/ 618 w 619"/>
                  <a:gd name="T9" fmla="*/ 277 h 1014"/>
                  <a:gd name="T10" fmla="*/ 305 w 619"/>
                  <a:gd name="T11" fmla="*/ 525 h 1014"/>
                  <a:gd name="T12" fmla="*/ 305 w 619"/>
                  <a:gd name="T13" fmla="*/ 1013 h 1014"/>
                  <a:gd name="T14" fmla="*/ 14 w 619"/>
                  <a:gd name="T15" fmla="*/ 1013 h 1014"/>
                  <a:gd name="T16" fmla="*/ 14 w 619"/>
                  <a:gd name="T17" fmla="*/ 263 h 1014"/>
                  <a:gd name="T18" fmla="*/ 0 w 619"/>
                  <a:gd name="T19" fmla="*/ 14 h 10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19" h="1014">
                    <a:moveTo>
                      <a:pt x="0" y="14"/>
                    </a:moveTo>
                    <a:lnTo>
                      <a:pt x="274" y="14"/>
                    </a:lnTo>
                    <a:lnTo>
                      <a:pt x="279" y="206"/>
                    </a:lnTo>
                    <a:cubicBezTo>
                      <a:pt x="316" y="121"/>
                      <a:pt x="381" y="0"/>
                      <a:pt x="618" y="14"/>
                    </a:cubicBezTo>
                    <a:lnTo>
                      <a:pt x="618" y="277"/>
                    </a:lnTo>
                    <a:cubicBezTo>
                      <a:pt x="322" y="248"/>
                      <a:pt x="305" y="401"/>
                      <a:pt x="305" y="525"/>
                    </a:cubicBezTo>
                    <a:lnTo>
                      <a:pt x="305" y="1013"/>
                    </a:lnTo>
                    <a:lnTo>
                      <a:pt x="14" y="1013"/>
                    </a:lnTo>
                    <a:lnTo>
                      <a:pt x="14" y="263"/>
                    </a:lnTo>
                    <a:cubicBezTo>
                      <a:pt x="14" y="215"/>
                      <a:pt x="6" y="71"/>
                      <a:pt x="0" y="14"/>
                    </a:cubicBezTo>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18" name="Freeform 12"/>
              <p:cNvSpPr>
                <a:spLocks noChangeArrowheads="1"/>
              </p:cNvSpPr>
              <p:nvPr/>
            </p:nvSpPr>
            <p:spPr bwMode="auto">
              <a:xfrm>
                <a:off x="4995863" y="4127500"/>
                <a:ext cx="376237" cy="358775"/>
              </a:xfrm>
              <a:custGeom>
                <a:avLst/>
                <a:gdLst>
                  <a:gd name="T0" fmla="*/ 309 w 1047"/>
                  <a:gd name="T1" fmla="*/ 0 h 997"/>
                  <a:gd name="T2" fmla="*/ 535 w 1047"/>
                  <a:gd name="T3" fmla="*/ 674 h 997"/>
                  <a:gd name="T4" fmla="*/ 763 w 1047"/>
                  <a:gd name="T5" fmla="*/ 0 h 997"/>
                  <a:gd name="T6" fmla="*/ 1046 w 1047"/>
                  <a:gd name="T7" fmla="*/ 0 h 997"/>
                  <a:gd name="T8" fmla="*/ 684 w 1047"/>
                  <a:gd name="T9" fmla="*/ 996 h 997"/>
                  <a:gd name="T10" fmla="*/ 363 w 1047"/>
                  <a:gd name="T11" fmla="*/ 996 h 997"/>
                  <a:gd name="T12" fmla="*/ 0 w 1047"/>
                  <a:gd name="T13" fmla="*/ 0 h 997"/>
                  <a:gd name="T14" fmla="*/ 309 w 1047"/>
                  <a:gd name="T15" fmla="*/ 0 h 99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7" h="997">
                    <a:moveTo>
                      <a:pt x="309" y="0"/>
                    </a:moveTo>
                    <a:lnTo>
                      <a:pt x="535" y="674"/>
                    </a:lnTo>
                    <a:lnTo>
                      <a:pt x="763" y="0"/>
                    </a:lnTo>
                    <a:lnTo>
                      <a:pt x="1046" y="0"/>
                    </a:lnTo>
                    <a:lnTo>
                      <a:pt x="684" y="996"/>
                    </a:lnTo>
                    <a:lnTo>
                      <a:pt x="363" y="996"/>
                    </a:lnTo>
                    <a:lnTo>
                      <a:pt x="0" y="0"/>
                    </a:lnTo>
                    <a:lnTo>
                      <a:pt x="309" y="0"/>
                    </a:lnTo>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19" name="Freeform 13"/>
              <p:cNvSpPr>
                <a:spLocks noChangeArrowheads="1"/>
              </p:cNvSpPr>
              <p:nvPr/>
            </p:nvSpPr>
            <p:spPr bwMode="auto">
              <a:xfrm>
                <a:off x="5461000" y="3973513"/>
                <a:ext cx="112713" cy="512762"/>
              </a:xfrm>
              <a:custGeom>
                <a:avLst/>
                <a:gdLst>
                  <a:gd name="T0" fmla="*/ 0 w 311"/>
                  <a:gd name="T1" fmla="*/ 0 h 1423"/>
                  <a:gd name="T2" fmla="*/ 310 w 311"/>
                  <a:gd name="T3" fmla="*/ 0 h 1423"/>
                  <a:gd name="T4" fmla="*/ 310 w 311"/>
                  <a:gd name="T5" fmla="*/ 254 h 1423"/>
                  <a:gd name="T6" fmla="*/ 0 w 311"/>
                  <a:gd name="T7" fmla="*/ 254 h 1423"/>
                  <a:gd name="T8" fmla="*/ 0 w 311"/>
                  <a:gd name="T9" fmla="*/ 0 h 1423"/>
                  <a:gd name="T10" fmla="*/ 8 w 311"/>
                  <a:gd name="T11" fmla="*/ 426 h 1423"/>
                  <a:gd name="T12" fmla="*/ 299 w 311"/>
                  <a:gd name="T13" fmla="*/ 426 h 1423"/>
                  <a:gd name="T14" fmla="*/ 299 w 311"/>
                  <a:gd name="T15" fmla="*/ 1422 h 1423"/>
                  <a:gd name="T16" fmla="*/ 8 w 311"/>
                  <a:gd name="T17" fmla="*/ 1422 h 1423"/>
                  <a:gd name="T18" fmla="*/ 8 w 311"/>
                  <a:gd name="T19" fmla="*/ 426 h 14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1" h="1423">
                    <a:moveTo>
                      <a:pt x="0" y="0"/>
                    </a:moveTo>
                    <a:lnTo>
                      <a:pt x="310" y="0"/>
                    </a:lnTo>
                    <a:lnTo>
                      <a:pt x="310" y="254"/>
                    </a:lnTo>
                    <a:lnTo>
                      <a:pt x="0" y="254"/>
                    </a:lnTo>
                    <a:lnTo>
                      <a:pt x="0" y="0"/>
                    </a:lnTo>
                    <a:close/>
                    <a:moveTo>
                      <a:pt x="8" y="426"/>
                    </a:moveTo>
                    <a:lnTo>
                      <a:pt x="299" y="426"/>
                    </a:lnTo>
                    <a:lnTo>
                      <a:pt x="299" y="1422"/>
                    </a:lnTo>
                    <a:lnTo>
                      <a:pt x="8" y="1422"/>
                    </a:lnTo>
                    <a:lnTo>
                      <a:pt x="8" y="426"/>
                    </a:lnTo>
                    <a:close/>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22" name="Freeform 14"/>
              <p:cNvSpPr>
                <a:spLocks noChangeArrowheads="1"/>
              </p:cNvSpPr>
              <p:nvPr/>
            </p:nvSpPr>
            <p:spPr bwMode="auto">
              <a:xfrm>
                <a:off x="5676900" y="4119563"/>
                <a:ext cx="315913" cy="376237"/>
              </a:xfrm>
              <a:custGeom>
                <a:avLst/>
                <a:gdLst>
                  <a:gd name="T0" fmla="*/ 584 w 876"/>
                  <a:gd name="T1" fmla="*/ 376 h 1043"/>
                  <a:gd name="T2" fmla="*/ 457 w 876"/>
                  <a:gd name="T3" fmla="*/ 192 h 1043"/>
                  <a:gd name="T4" fmla="*/ 305 w 876"/>
                  <a:gd name="T5" fmla="*/ 508 h 1043"/>
                  <a:gd name="T6" fmla="*/ 378 w 876"/>
                  <a:gd name="T7" fmla="*/ 813 h 1043"/>
                  <a:gd name="T8" fmla="*/ 457 w 876"/>
                  <a:gd name="T9" fmla="*/ 847 h 1043"/>
                  <a:gd name="T10" fmla="*/ 590 w 876"/>
                  <a:gd name="T11" fmla="*/ 655 h 1043"/>
                  <a:gd name="T12" fmla="*/ 875 w 876"/>
                  <a:gd name="T13" fmla="*/ 655 h 1043"/>
                  <a:gd name="T14" fmla="*/ 748 w 876"/>
                  <a:gd name="T15" fmla="*/ 949 h 1043"/>
                  <a:gd name="T16" fmla="*/ 466 w 876"/>
                  <a:gd name="T17" fmla="*/ 1042 h 1043"/>
                  <a:gd name="T18" fmla="*/ 127 w 876"/>
                  <a:gd name="T19" fmla="*/ 909 h 1043"/>
                  <a:gd name="T20" fmla="*/ 0 w 876"/>
                  <a:gd name="T21" fmla="*/ 517 h 1043"/>
                  <a:gd name="T22" fmla="*/ 466 w 876"/>
                  <a:gd name="T23" fmla="*/ 0 h 1043"/>
                  <a:gd name="T24" fmla="*/ 872 w 876"/>
                  <a:gd name="T25" fmla="*/ 373 h 1043"/>
                  <a:gd name="T26" fmla="*/ 584 w 876"/>
                  <a:gd name="T27" fmla="*/ 373 h 1043"/>
                  <a:gd name="T28" fmla="*/ 584 w 876"/>
                  <a:gd name="T29" fmla="*/ 376 h 10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76" h="1043">
                    <a:moveTo>
                      <a:pt x="584" y="376"/>
                    </a:moveTo>
                    <a:cubicBezTo>
                      <a:pt x="582" y="339"/>
                      <a:pt x="567" y="192"/>
                      <a:pt x="457" y="192"/>
                    </a:cubicBezTo>
                    <a:cubicBezTo>
                      <a:pt x="319" y="192"/>
                      <a:pt x="305" y="401"/>
                      <a:pt x="305" y="508"/>
                    </a:cubicBezTo>
                    <a:cubicBezTo>
                      <a:pt x="305" y="565"/>
                      <a:pt x="311" y="740"/>
                      <a:pt x="378" y="813"/>
                    </a:cubicBezTo>
                    <a:cubicBezTo>
                      <a:pt x="407" y="841"/>
                      <a:pt x="435" y="847"/>
                      <a:pt x="457" y="847"/>
                    </a:cubicBezTo>
                    <a:cubicBezTo>
                      <a:pt x="488" y="847"/>
                      <a:pt x="579" y="833"/>
                      <a:pt x="590" y="655"/>
                    </a:cubicBezTo>
                    <a:lnTo>
                      <a:pt x="875" y="655"/>
                    </a:lnTo>
                    <a:cubicBezTo>
                      <a:pt x="872" y="731"/>
                      <a:pt x="861" y="853"/>
                      <a:pt x="748" y="949"/>
                    </a:cubicBezTo>
                    <a:cubicBezTo>
                      <a:pt x="678" y="1011"/>
                      <a:pt x="587" y="1042"/>
                      <a:pt x="466" y="1042"/>
                    </a:cubicBezTo>
                    <a:cubicBezTo>
                      <a:pt x="333" y="1042"/>
                      <a:pt x="218" y="1011"/>
                      <a:pt x="127" y="909"/>
                    </a:cubicBezTo>
                    <a:cubicBezTo>
                      <a:pt x="40" y="808"/>
                      <a:pt x="0" y="678"/>
                      <a:pt x="0" y="517"/>
                    </a:cubicBezTo>
                    <a:cubicBezTo>
                      <a:pt x="0" y="63"/>
                      <a:pt x="333" y="0"/>
                      <a:pt x="466" y="0"/>
                    </a:cubicBezTo>
                    <a:cubicBezTo>
                      <a:pt x="652" y="0"/>
                      <a:pt x="869" y="102"/>
                      <a:pt x="872" y="373"/>
                    </a:cubicBezTo>
                    <a:lnTo>
                      <a:pt x="584" y="373"/>
                    </a:lnTo>
                    <a:lnTo>
                      <a:pt x="584" y="376"/>
                    </a:lnTo>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25" name="Freeform 15"/>
              <p:cNvSpPr>
                <a:spLocks noChangeArrowheads="1"/>
              </p:cNvSpPr>
              <p:nvPr/>
            </p:nvSpPr>
            <p:spPr bwMode="auto">
              <a:xfrm>
                <a:off x="6070600" y="4114800"/>
                <a:ext cx="344488" cy="384175"/>
              </a:xfrm>
              <a:custGeom>
                <a:avLst/>
                <a:gdLst>
                  <a:gd name="T0" fmla="*/ 280 w 955"/>
                  <a:gd name="T1" fmla="*/ 607 h 1068"/>
                  <a:gd name="T2" fmla="*/ 483 w 955"/>
                  <a:gd name="T3" fmla="*/ 872 h 1068"/>
                  <a:gd name="T4" fmla="*/ 655 w 955"/>
                  <a:gd name="T5" fmla="*/ 734 h 1068"/>
                  <a:gd name="T6" fmla="*/ 920 w 955"/>
                  <a:gd name="T7" fmla="*/ 734 h 1068"/>
                  <a:gd name="T8" fmla="*/ 827 w 955"/>
                  <a:gd name="T9" fmla="*/ 951 h 1068"/>
                  <a:gd name="T10" fmla="*/ 477 w 955"/>
                  <a:gd name="T11" fmla="*/ 1067 h 1068"/>
                  <a:gd name="T12" fmla="*/ 127 w 955"/>
                  <a:gd name="T13" fmla="*/ 943 h 1068"/>
                  <a:gd name="T14" fmla="*/ 0 w 955"/>
                  <a:gd name="T15" fmla="*/ 553 h 1068"/>
                  <a:gd name="T16" fmla="*/ 206 w 955"/>
                  <a:gd name="T17" fmla="*/ 82 h 1068"/>
                  <a:gd name="T18" fmla="*/ 486 w 955"/>
                  <a:gd name="T19" fmla="*/ 0 h 1068"/>
                  <a:gd name="T20" fmla="*/ 886 w 955"/>
                  <a:gd name="T21" fmla="*/ 240 h 1068"/>
                  <a:gd name="T22" fmla="*/ 946 w 955"/>
                  <a:gd name="T23" fmla="*/ 604 h 1068"/>
                  <a:gd name="T24" fmla="*/ 280 w 955"/>
                  <a:gd name="T25" fmla="*/ 604 h 1068"/>
                  <a:gd name="T26" fmla="*/ 280 w 955"/>
                  <a:gd name="T27" fmla="*/ 607 h 1068"/>
                  <a:gd name="T28" fmla="*/ 649 w 955"/>
                  <a:gd name="T29" fmla="*/ 423 h 1068"/>
                  <a:gd name="T30" fmla="*/ 477 w 955"/>
                  <a:gd name="T31" fmla="*/ 201 h 1068"/>
                  <a:gd name="T32" fmla="*/ 291 w 955"/>
                  <a:gd name="T33" fmla="*/ 423 h 1068"/>
                  <a:gd name="T34" fmla="*/ 649 w 955"/>
                  <a:gd name="T35" fmla="*/ 423 h 10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55" h="1068">
                    <a:moveTo>
                      <a:pt x="280" y="607"/>
                    </a:moveTo>
                    <a:cubicBezTo>
                      <a:pt x="280" y="672"/>
                      <a:pt x="280" y="872"/>
                      <a:pt x="483" y="872"/>
                    </a:cubicBezTo>
                    <a:cubicBezTo>
                      <a:pt x="556" y="872"/>
                      <a:pt x="629" y="844"/>
                      <a:pt x="655" y="734"/>
                    </a:cubicBezTo>
                    <a:lnTo>
                      <a:pt x="920" y="734"/>
                    </a:lnTo>
                    <a:cubicBezTo>
                      <a:pt x="917" y="782"/>
                      <a:pt x="906" y="866"/>
                      <a:pt x="827" y="951"/>
                    </a:cubicBezTo>
                    <a:cubicBezTo>
                      <a:pt x="754" y="1027"/>
                      <a:pt x="624" y="1067"/>
                      <a:pt x="477" y="1067"/>
                    </a:cubicBezTo>
                    <a:cubicBezTo>
                      <a:pt x="392" y="1067"/>
                      <a:pt x="232" y="1050"/>
                      <a:pt x="127" y="943"/>
                    </a:cubicBezTo>
                    <a:cubicBezTo>
                      <a:pt x="37" y="847"/>
                      <a:pt x="0" y="714"/>
                      <a:pt x="0" y="553"/>
                    </a:cubicBezTo>
                    <a:cubicBezTo>
                      <a:pt x="0" y="392"/>
                      <a:pt x="40" y="198"/>
                      <a:pt x="206" y="82"/>
                    </a:cubicBezTo>
                    <a:cubicBezTo>
                      <a:pt x="282" y="31"/>
                      <a:pt x="378" y="0"/>
                      <a:pt x="486" y="0"/>
                    </a:cubicBezTo>
                    <a:cubicBezTo>
                      <a:pt x="627" y="0"/>
                      <a:pt x="796" y="57"/>
                      <a:pt x="886" y="240"/>
                    </a:cubicBezTo>
                    <a:cubicBezTo>
                      <a:pt x="954" y="375"/>
                      <a:pt x="948" y="522"/>
                      <a:pt x="946" y="604"/>
                    </a:cubicBezTo>
                    <a:lnTo>
                      <a:pt x="280" y="604"/>
                    </a:lnTo>
                    <a:lnTo>
                      <a:pt x="280" y="607"/>
                    </a:lnTo>
                    <a:close/>
                    <a:moveTo>
                      <a:pt x="649" y="423"/>
                    </a:moveTo>
                    <a:cubicBezTo>
                      <a:pt x="649" y="378"/>
                      <a:pt x="646" y="201"/>
                      <a:pt x="477" y="201"/>
                    </a:cubicBezTo>
                    <a:cubicBezTo>
                      <a:pt x="350" y="201"/>
                      <a:pt x="296" y="308"/>
                      <a:pt x="291" y="423"/>
                    </a:cubicBezTo>
                    <a:lnTo>
                      <a:pt x="649" y="423"/>
                    </a:lnTo>
                    <a:close/>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190" name="Rectangle 189"/>
            <p:cNvSpPr/>
            <p:nvPr/>
          </p:nvSpPr>
          <p:spPr>
            <a:xfrm>
              <a:off x="7248176" y="2103309"/>
              <a:ext cx="639069" cy="974854"/>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grpSp>
          <p:nvGrpSpPr>
            <p:cNvPr id="11" name="Group 309"/>
            <p:cNvGrpSpPr/>
            <p:nvPr/>
          </p:nvGrpSpPr>
          <p:grpSpPr>
            <a:xfrm>
              <a:off x="7316570" y="2183827"/>
              <a:ext cx="502281" cy="548163"/>
              <a:chOff x="7310016" y="2183827"/>
              <a:chExt cx="502281" cy="548163"/>
            </a:xfrm>
            <a:solidFill>
              <a:schemeClr val="accent1"/>
            </a:solidFill>
          </p:grpSpPr>
          <p:sp>
            <p:nvSpPr>
              <p:cNvPr id="196" name="Freeform 30"/>
              <p:cNvSpPr>
                <a:spLocks noChangeArrowheads="1"/>
              </p:cNvSpPr>
              <p:nvPr/>
            </p:nvSpPr>
            <p:spPr bwMode="auto">
              <a:xfrm>
                <a:off x="7570816" y="2463945"/>
                <a:ext cx="123156" cy="127986"/>
              </a:xfrm>
              <a:custGeom>
                <a:avLst/>
                <a:gdLst>
                  <a:gd name="T0" fmla="*/ 150 w 227"/>
                  <a:gd name="T1" fmla="*/ 54 h 233"/>
                  <a:gd name="T2" fmla="*/ 173 w 227"/>
                  <a:gd name="T3" fmla="*/ 74 h 233"/>
                  <a:gd name="T4" fmla="*/ 226 w 227"/>
                  <a:gd name="T5" fmla="*/ 74 h 233"/>
                  <a:gd name="T6" fmla="*/ 226 w 227"/>
                  <a:gd name="T7" fmla="*/ 158 h 233"/>
                  <a:gd name="T8" fmla="*/ 173 w 227"/>
                  <a:gd name="T9" fmla="*/ 158 h 233"/>
                  <a:gd name="T10" fmla="*/ 153 w 227"/>
                  <a:gd name="T11" fmla="*/ 178 h 233"/>
                  <a:gd name="T12" fmla="*/ 153 w 227"/>
                  <a:gd name="T13" fmla="*/ 232 h 233"/>
                  <a:gd name="T14" fmla="*/ 0 w 227"/>
                  <a:gd name="T15" fmla="*/ 232 h 233"/>
                  <a:gd name="T16" fmla="*/ 0 w 227"/>
                  <a:gd name="T17" fmla="*/ 74 h 233"/>
                  <a:gd name="T18" fmla="*/ 51 w 227"/>
                  <a:gd name="T19" fmla="*/ 74 h 233"/>
                  <a:gd name="T20" fmla="*/ 71 w 227"/>
                  <a:gd name="T21" fmla="*/ 54 h 233"/>
                  <a:gd name="T22" fmla="*/ 71 w 227"/>
                  <a:gd name="T23" fmla="*/ 0 h 233"/>
                  <a:gd name="T24" fmla="*/ 150 w 227"/>
                  <a:gd name="T25" fmla="*/ 0 h 233"/>
                  <a:gd name="T26" fmla="*/ 150 w 227"/>
                  <a:gd name="T27" fmla="*/ 5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27" h="233">
                    <a:moveTo>
                      <a:pt x="150" y="54"/>
                    </a:moveTo>
                    <a:cubicBezTo>
                      <a:pt x="150" y="65"/>
                      <a:pt x="161" y="74"/>
                      <a:pt x="173" y="74"/>
                    </a:cubicBezTo>
                    <a:lnTo>
                      <a:pt x="226" y="74"/>
                    </a:lnTo>
                    <a:lnTo>
                      <a:pt x="226" y="158"/>
                    </a:lnTo>
                    <a:lnTo>
                      <a:pt x="173" y="158"/>
                    </a:lnTo>
                    <a:cubicBezTo>
                      <a:pt x="161" y="158"/>
                      <a:pt x="153" y="167"/>
                      <a:pt x="153" y="178"/>
                    </a:cubicBezTo>
                    <a:lnTo>
                      <a:pt x="153" y="232"/>
                    </a:lnTo>
                    <a:lnTo>
                      <a:pt x="0" y="232"/>
                    </a:lnTo>
                    <a:lnTo>
                      <a:pt x="0" y="74"/>
                    </a:lnTo>
                    <a:lnTo>
                      <a:pt x="51" y="74"/>
                    </a:lnTo>
                    <a:cubicBezTo>
                      <a:pt x="63" y="74"/>
                      <a:pt x="71" y="65"/>
                      <a:pt x="71" y="54"/>
                    </a:cubicBezTo>
                    <a:lnTo>
                      <a:pt x="71" y="0"/>
                    </a:lnTo>
                    <a:lnTo>
                      <a:pt x="150" y="0"/>
                    </a:lnTo>
                    <a:lnTo>
                      <a:pt x="150" y="54"/>
                    </a:lnTo>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99" name="Freeform 31"/>
              <p:cNvSpPr>
                <a:spLocks noChangeArrowheads="1"/>
              </p:cNvSpPr>
              <p:nvPr/>
            </p:nvSpPr>
            <p:spPr bwMode="auto">
              <a:xfrm>
                <a:off x="7310016" y="2183827"/>
                <a:ext cx="502281" cy="548163"/>
              </a:xfrm>
              <a:custGeom>
                <a:avLst/>
                <a:gdLst>
                  <a:gd name="T0" fmla="*/ 918 w 919"/>
                  <a:gd name="T1" fmla="*/ 51 h 1003"/>
                  <a:gd name="T2" fmla="*/ 867 w 919"/>
                  <a:gd name="T3" fmla="*/ 1002 h 1003"/>
                  <a:gd name="T4" fmla="*/ 0 w 919"/>
                  <a:gd name="T5" fmla="*/ 951 h 1003"/>
                  <a:gd name="T6" fmla="*/ 51 w 919"/>
                  <a:gd name="T7" fmla="*/ 0 h 1003"/>
                  <a:gd name="T8" fmla="*/ 799 w 919"/>
                  <a:gd name="T9" fmla="*/ 567 h 1003"/>
                  <a:gd name="T10" fmla="*/ 793 w 919"/>
                  <a:gd name="T11" fmla="*/ 432 h 1003"/>
                  <a:gd name="T12" fmla="*/ 641 w 919"/>
                  <a:gd name="T13" fmla="*/ 412 h 1003"/>
                  <a:gd name="T14" fmla="*/ 621 w 919"/>
                  <a:gd name="T15" fmla="*/ 485 h 1003"/>
                  <a:gd name="T16" fmla="*/ 542 w 919"/>
                  <a:gd name="T17" fmla="*/ 432 h 1003"/>
                  <a:gd name="T18" fmla="*/ 472 w 919"/>
                  <a:gd name="T19" fmla="*/ 412 h 1003"/>
                  <a:gd name="T20" fmla="*/ 525 w 919"/>
                  <a:gd name="T21" fmla="*/ 327 h 1003"/>
                  <a:gd name="T22" fmla="*/ 545 w 919"/>
                  <a:gd name="T23" fmla="*/ 175 h 1003"/>
                  <a:gd name="T24" fmla="*/ 393 w 919"/>
                  <a:gd name="T25" fmla="*/ 155 h 1003"/>
                  <a:gd name="T26" fmla="*/ 373 w 919"/>
                  <a:gd name="T27" fmla="*/ 307 h 1003"/>
                  <a:gd name="T28" fmla="*/ 443 w 919"/>
                  <a:gd name="T29" fmla="*/ 327 h 1003"/>
                  <a:gd name="T30" fmla="*/ 390 w 919"/>
                  <a:gd name="T31" fmla="*/ 412 h 1003"/>
                  <a:gd name="T32" fmla="*/ 370 w 919"/>
                  <a:gd name="T33" fmla="*/ 485 h 1003"/>
                  <a:gd name="T34" fmla="*/ 291 w 919"/>
                  <a:gd name="T35" fmla="*/ 432 h 1003"/>
                  <a:gd name="T36" fmla="*/ 139 w 919"/>
                  <a:gd name="T37" fmla="*/ 412 h 1003"/>
                  <a:gd name="T38" fmla="*/ 119 w 919"/>
                  <a:gd name="T39" fmla="*/ 564 h 1003"/>
                  <a:gd name="T40" fmla="*/ 192 w 919"/>
                  <a:gd name="T41" fmla="*/ 584 h 1003"/>
                  <a:gd name="T42" fmla="*/ 139 w 919"/>
                  <a:gd name="T43" fmla="*/ 669 h 1003"/>
                  <a:gd name="T44" fmla="*/ 119 w 919"/>
                  <a:gd name="T45" fmla="*/ 821 h 1003"/>
                  <a:gd name="T46" fmla="*/ 274 w 919"/>
                  <a:gd name="T47" fmla="*/ 841 h 1003"/>
                  <a:gd name="T48" fmla="*/ 294 w 919"/>
                  <a:gd name="T49" fmla="*/ 688 h 1003"/>
                  <a:gd name="T50" fmla="*/ 220 w 919"/>
                  <a:gd name="T51" fmla="*/ 669 h 1003"/>
                  <a:gd name="T52" fmla="*/ 274 w 919"/>
                  <a:gd name="T53" fmla="*/ 584 h 1003"/>
                  <a:gd name="T54" fmla="*/ 294 w 919"/>
                  <a:gd name="T55" fmla="*/ 511 h 1003"/>
                  <a:gd name="T56" fmla="*/ 373 w 919"/>
                  <a:gd name="T57" fmla="*/ 564 h 1003"/>
                  <a:gd name="T58" fmla="*/ 446 w 919"/>
                  <a:gd name="T59" fmla="*/ 584 h 1003"/>
                  <a:gd name="T60" fmla="*/ 627 w 919"/>
                  <a:gd name="T61" fmla="*/ 770 h 1003"/>
                  <a:gd name="T62" fmla="*/ 647 w 919"/>
                  <a:gd name="T63" fmla="*/ 844 h 1003"/>
                  <a:gd name="T64" fmla="*/ 799 w 919"/>
                  <a:gd name="T65" fmla="*/ 824 h 1003"/>
                  <a:gd name="T66" fmla="*/ 779 w 919"/>
                  <a:gd name="T67" fmla="*/ 671 h 1003"/>
                  <a:gd name="T68" fmla="*/ 726 w 919"/>
                  <a:gd name="T69" fmla="*/ 587 h 1003"/>
                  <a:gd name="T70" fmla="*/ 799 w 919"/>
                  <a:gd name="T71" fmla="*/ 56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19" h="1003">
                    <a:moveTo>
                      <a:pt x="867" y="0"/>
                    </a:moveTo>
                    <a:cubicBezTo>
                      <a:pt x="895" y="0"/>
                      <a:pt x="918" y="22"/>
                      <a:pt x="918" y="51"/>
                    </a:cubicBezTo>
                    <a:lnTo>
                      <a:pt x="918" y="951"/>
                    </a:lnTo>
                    <a:cubicBezTo>
                      <a:pt x="918" y="979"/>
                      <a:pt x="895" y="1002"/>
                      <a:pt x="867" y="1002"/>
                    </a:cubicBezTo>
                    <a:lnTo>
                      <a:pt x="51" y="1002"/>
                    </a:lnTo>
                    <a:cubicBezTo>
                      <a:pt x="23" y="1002"/>
                      <a:pt x="0" y="979"/>
                      <a:pt x="0" y="951"/>
                    </a:cubicBezTo>
                    <a:lnTo>
                      <a:pt x="0" y="51"/>
                    </a:lnTo>
                    <a:cubicBezTo>
                      <a:pt x="0" y="22"/>
                      <a:pt x="23" y="0"/>
                      <a:pt x="51" y="0"/>
                    </a:cubicBezTo>
                    <a:lnTo>
                      <a:pt x="867" y="0"/>
                    </a:lnTo>
                    <a:close/>
                    <a:moveTo>
                      <a:pt x="799" y="567"/>
                    </a:moveTo>
                    <a:lnTo>
                      <a:pt x="793" y="567"/>
                    </a:lnTo>
                    <a:lnTo>
                      <a:pt x="793" y="432"/>
                    </a:lnTo>
                    <a:cubicBezTo>
                      <a:pt x="793" y="420"/>
                      <a:pt x="785" y="412"/>
                      <a:pt x="774" y="412"/>
                    </a:cubicBezTo>
                    <a:lnTo>
                      <a:pt x="641" y="412"/>
                    </a:lnTo>
                    <a:cubicBezTo>
                      <a:pt x="630" y="412"/>
                      <a:pt x="621" y="420"/>
                      <a:pt x="621" y="432"/>
                    </a:cubicBezTo>
                    <a:lnTo>
                      <a:pt x="621" y="485"/>
                    </a:lnTo>
                    <a:lnTo>
                      <a:pt x="542" y="485"/>
                    </a:lnTo>
                    <a:lnTo>
                      <a:pt x="542" y="432"/>
                    </a:lnTo>
                    <a:cubicBezTo>
                      <a:pt x="542" y="420"/>
                      <a:pt x="534" y="412"/>
                      <a:pt x="522" y="412"/>
                    </a:cubicBezTo>
                    <a:lnTo>
                      <a:pt x="472" y="412"/>
                    </a:lnTo>
                    <a:lnTo>
                      <a:pt x="472" y="327"/>
                    </a:lnTo>
                    <a:lnTo>
                      <a:pt x="525" y="327"/>
                    </a:lnTo>
                    <a:cubicBezTo>
                      <a:pt x="537" y="327"/>
                      <a:pt x="545" y="319"/>
                      <a:pt x="545" y="307"/>
                    </a:cubicBezTo>
                    <a:lnTo>
                      <a:pt x="545" y="175"/>
                    </a:lnTo>
                    <a:cubicBezTo>
                      <a:pt x="545" y="163"/>
                      <a:pt x="537" y="155"/>
                      <a:pt x="525" y="155"/>
                    </a:cubicBezTo>
                    <a:lnTo>
                      <a:pt x="393" y="155"/>
                    </a:lnTo>
                    <a:cubicBezTo>
                      <a:pt x="381" y="155"/>
                      <a:pt x="373" y="163"/>
                      <a:pt x="373" y="175"/>
                    </a:cubicBezTo>
                    <a:lnTo>
                      <a:pt x="373" y="307"/>
                    </a:lnTo>
                    <a:cubicBezTo>
                      <a:pt x="373" y="319"/>
                      <a:pt x="381" y="327"/>
                      <a:pt x="393" y="327"/>
                    </a:cubicBezTo>
                    <a:lnTo>
                      <a:pt x="443" y="327"/>
                    </a:lnTo>
                    <a:lnTo>
                      <a:pt x="443" y="412"/>
                    </a:lnTo>
                    <a:lnTo>
                      <a:pt x="390" y="412"/>
                    </a:lnTo>
                    <a:cubicBezTo>
                      <a:pt x="378" y="412"/>
                      <a:pt x="370" y="420"/>
                      <a:pt x="370" y="432"/>
                    </a:cubicBezTo>
                    <a:lnTo>
                      <a:pt x="370" y="485"/>
                    </a:lnTo>
                    <a:lnTo>
                      <a:pt x="291" y="485"/>
                    </a:lnTo>
                    <a:lnTo>
                      <a:pt x="291" y="432"/>
                    </a:lnTo>
                    <a:cubicBezTo>
                      <a:pt x="291" y="420"/>
                      <a:pt x="283" y="412"/>
                      <a:pt x="271" y="412"/>
                    </a:cubicBezTo>
                    <a:lnTo>
                      <a:pt x="139" y="412"/>
                    </a:lnTo>
                    <a:cubicBezTo>
                      <a:pt x="127" y="412"/>
                      <a:pt x="119" y="420"/>
                      <a:pt x="119" y="432"/>
                    </a:cubicBezTo>
                    <a:lnTo>
                      <a:pt x="119" y="564"/>
                    </a:lnTo>
                    <a:cubicBezTo>
                      <a:pt x="119" y="575"/>
                      <a:pt x="127" y="584"/>
                      <a:pt x="139" y="584"/>
                    </a:cubicBezTo>
                    <a:lnTo>
                      <a:pt x="192" y="584"/>
                    </a:lnTo>
                    <a:lnTo>
                      <a:pt x="192" y="669"/>
                    </a:lnTo>
                    <a:lnTo>
                      <a:pt x="139" y="669"/>
                    </a:lnTo>
                    <a:cubicBezTo>
                      <a:pt x="127" y="669"/>
                      <a:pt x="119" y="677"/>
                      <a:pt x="119" y="688"/>
                    </a:cubicBezTo>
                    <a:lnTo>
                      <a:pt x="119" y="821"/>
                    </a:lnTo>
                    <a:cubicBezTo>
                      <a:pt x="119" y="832"/>
                      <a:pt x="127" y="841"/>
                      <a:pt x="139" y="841"/>
                    </a:cubicBezTo>
                    <a:lnTo>
                      <a:pt x="274" y="841"/>
                    </a:lnTo>
                    <a:cubicBezTo>
                      <a:pt x="285" y="841"/>
                      <a:pt x="294" y="832"/>
                      <a:pt x="294" y="821"/>
                    </a:cubicBezTo>
                    <a:lnTo>
                      <a:pt x="294" y="688"/>
                    </a:lnTo>
                    <a:cubicBezTo>
                      <a:pt x="294" y="677"/>
                      <a:pt x="285" y="669"/>
                      <a:pt x="274" y="669"/>
                    </a:cubicBezTo>
                    <a:lnTo>
                      <a:pt x="220" y="669"/>
                    </a:lnTo>
                    <a:lnTo>
                      <a:pt x="220" y="584"/>
                    </a:lnTo>
                    <a:lnTo>
                      <a:pt x="274" y="584"/>
                    </a:lnTo>
                    <a:cubicBezTo>
                      <a:pt x="285" y="584"/>
                      <a:pt x="294" y="575"/>
                      <a:pt x="294" y="564"/>
                    </a:cubicBezTo>
                    <a:lnTo>
                      <a:pt x="294" y="511"/>
                    </a:lnTo>
                    <a:lnTo>
                      <a:pt x="373" y="511"/>
                    </a:lnTo>
                    <a:lnTo>
                      <a:pt x="373" y="564"/>
                    </a:lnTo>
                    <a:cubicBezTo>
                      <a:pt x="373" y="575"/>
                      <a:pt x="381" y="584"/>
                      <a:pt x="393" y="584"/>
                    </a:cubicBezTo>
                    <a:lnTo>
                      <a:pt x="446" y="584"/>
                    </a:lnTo>
                    <a:lnTo>
                      <a:pt x="446" y="770"/>
                    </a:lnTo>
                    <a:lnTo>
                      <a:pt x="627" y="770"/>
                    </a:lnTo>
                    <a:lnTo>
                      <a:pt x="627" y="824"/>
                    </a:lnTo>
                    <a:cubicBezTo>
                      <a:pt x="627" y="835"/>
                      <a:pt x="635" y="844"/>
                      <a:pt x="647" y="844"/>
                    </a:cubicBezTo>
                    <a:lnTo>
                      <a:pt x="779" y="844"/>
                    </a:lnTo>
                    <a:cubicBezTo>
                      <a:pt x="791" y="844"/>
                      <a:pt x="799" y="835"/>
                      <a:pt x="799" y="824"/>
                    </a:cubicBezTo>
                    <a:lnTo>
                      <a:pt x="799" y="691"/>
                    </a:lnTo>
                    <a:cubicBezTo>
                      <a:pt x="799" y="680"/>
                      <a:pt x="791" y="671"/>
                      <a:pt x="779" y="671"/>
                    </a:cubicBezTo>
                    <a:lnTo>
                      <a:pt x="726" y="671"/>
                    </a:lnTo>
                    <a:lnTo>
                      <a:pt x="726" y="587"/>
                    </a:lnTo>
                    <a:lnTo>
                      <a:pt x="779" y="587"/>
                    </a:lnTo>
                    <a:cubicBezTo>
                      <a:pt x="791" y="587"/>
                      <a:pt x="799" y="578"/>
                      <a:pt x="799" y="567"/>
                    </a:cubicBezTo>
                    <a:close/>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p>
            </p:txBody>
          </p:sp>
        </p:grpSp>
      </p:grpSp>
      <p:grpSp>
        <p:nvGrpSpPr>
          <p:cNvPr id="12" name="Group 225"/>
          <p:cNvGrpSpPr/>
          <p:nvPr/>
        </p:nvGrpSpPr>
        <p:grpSpPr>
          <a:xfrm>
            <a:off x="1751176" y="3612069"/>
            <a:ext cx="455556" cy="617031"/>
            <a:chOff x="4166083" y="2103309"/>
            <a:chExt cx="639069" cy="865592"/>
          </a:xfrm>
        </p:grpSpPr>
        <p:grpSp>
          <p:nvGrpSpPr>
            <p:cNvPr id="13" name="Group 325"/>
            <p:cNvGrpSpPr/>
            <p:nvPr/>
          </p:nvGrpSpPr>
          <p:grpSpPr>
            <a:xfrm>
              <a:off x="4402163" y="2815652"/>
              <a:ext cx="166908" cy="74181"/>
              <a:chOff x="6443663" y="1368425"/>
              <a:chExt cx="385762" cy="171450"/>
            </a:xfrm>
            <a:solidFill>
              <a:schemeClr val="accent1"/>
            </a:solidFill>
          </p:grpSpPr>
          <p:sp>
            <p:nvSpPr>
              <p:cNvPr id="272" name="Freeform 3"/>
              <p:cNvSpPr>
                <a:spLocks noChangeArrowheads="1"/>
              </p:cNvSpPr>
              <p:nvPr/>
            </p:nvSpPr>
            <p:spPr bwMode="auto">
              <a:xfrm>
                <a:off x="6443663" y="1368425"/>
                <a:ext cx="166687" cy="169863"/>
              </a:xfrm>
              <a:custGeom>
                <a:avLst/>
                <a:gdLst>
                  <a:gd name="T0" fmla="*/ 113 w 461"/>
                  <a:gd name="T1" fmla="*/ 0 h 473"/>
                  <a:gd name="T2" fmla="*/ 237 w 461"/>
                  <a:gd name="T3" fmla="*/ 370 h 473"/>
                  <a:gd name="T4" fmla="*/ 361 w 461"/>
                  <a:gd name="T5" fmla="*/ 0 h 473"/>
                  <a:gd name="T6" fmla="*/ 460 w 461"/>
                  <a:gd name="T7" fmla="*/ 0 h 473"/>
                  <a:gd name="T8" fmla="*/ 285 w 461"/>
                  <a:gd name="T9" fmla="*/ 472 h 473"/>
                  <a:gd name="T10" fmla="*/ 175 w 461"/>
                  <a:gd name="T11" fmla="*/ 472 h 473"/>
                  <a:gd name="T12" fmla="*/ 0 w 461"/>
                  <a:gd name="T13" fmla="*/ 0 h 473"/>
                  <a:gd name="T14" fmla="*/ 113 w 461"/>
                  <a:gd name="T15" fmla="*/ 0 h 4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1" h="473">
                    <a:moveTo>
                      <a:pt x="113" y="0"/>
                    </a:moveTo>
                    <a:lnTo>
                      <a:pt x="237" y="370"/>
                    </a:lnTo>
                    <a:lnTo>
                      <a:pt x="361" y="0"/>
                    </a:lnTo>
                    <a:lnTo>
                      <a:pt x="460" y="0"/>
                    </a:lnTo>
                    <a:lnTo>
                      <a:pt x="285" y="472"/>
                    </a:lnTo>
                    <a:lnTo>
                      <a:pt x="175" y="472"/>
                    </a:lnTo>
                    <a:lnTo>
                      <a:pt x="0" y="0"/>
                    </a:lnTo>
                    <a:lnTo>
                      <a:pt x="113" y="0"/>
                    </a:lnTo>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273" name="Freeform 4"/>
              <p:cNvSpPr>
                <a:spLocks noChangeArrowheads="1"/>
              </p:cNvSpPr>
              <p:nvPr/>
            </p:nvSpPr>
            <p:spPr bwMode="auto">
              <a:xfrm>
                <a:off x="6635750" y="1368425"/>
                <a:ext cx="193675" cy="171450"/>
              </a:xfrm>
              <a:custGeom>
                <a:avLst/>
                <a:gdLst>
                  <a:gd name="T0" fmla="*/ 6 w 540"/>
                  <a:gd name="T1" fmla="*/ 0 h 475"/>
                  <a:gd name="T2" fmla="*/ 173 w 540"/>
                  <a:gd name="T3" fmla="*/ 0 h 475"/>
                  <a:gd name="T4" fmla="*/ 271 w 540"/>
                  <a:gd name="T5" fmla="*/ 345 h 475"/>
                  <a:gd name="T6" fmla="*/ 379 w 540"/>
                  <a:gd name="T7" fmla="*/ 0 h 475"/>
                  <a:gd name="T8" fmla="*/ 539 w 540"/>
                  <a:gd name="T9" fmla="*/ 0 h 475"/>
                  <a:gd name="T10" fmla="*/ 539 w 540"/>
                  <a:gd name="T11" fmla="*/ 474 h 475"/>
                  <a:gd name="T12" fmla="*/ 438 w 540"/>
                  <a:gd name="T13" fmla="*/ 474 h 475"/>
                  <a:gd name="T14" fmla="*/ 438 w 540"/>
                  <a:gd name="T15" fmla="*/ 68 h 475"/>
                  <a:gd name="T16" fmla="*/ 308 w 540"/>
                  <a:gd name="T17" fmla="*/ 474 h 475"/>
                  <a:gd name="T18" fmla="*/ 223 w 540"/>
                  <a:gd name="T19" fmla="*/ 474 h 475"/>
                  <a:gd name="T20" fmla="*/ 96 w 540"/>
                  <a:gd name="T21" fmla="*/ 68 h 475"/>
                  <a:gd name="T22" fmla="*/ 96 w 540"/>
                  <a:gd name="T23" fmla="*/ 474 h 475"/>
                  <a:gd name="T24" fmla="*/ 0 w 540"/>
                  <a:gd name="T25" fmla="*/ 474 h 475"/>
                  <a:gd name="T26" fmla="*/ 0 w 540"/>
                  <a:gd name="T27" fmla="*/ 0 h 475"/>
                  <a:gd name="T28" fmla="*/ 6 w 540"/>
                  <a:gd name="T29" fmla="*/ 0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40" h="475">
                    <a:moveTo>
                      <a:pt x="6" y="0"/>
                    </a:moveTo>
                    <a:lnTo>
                      <a:pt x="173" y="0"/>
                    </a:lnTo>
                    <a:lnTo>
                      <a:pt x="271" y="345"/>
                    </a:lnTo>
                    <a:lnTo>
                      <a:pt x="379" y="0"/>
                    </a:lnTo>
                    <a:lnTo>
                      <a:pt x="539" y="0"/>
                    </a:lnTo>
                    <a:lnTo>
                      <a:pt x="539" y="474"/>
                    </a:lnTo>
                    <a:lnTo>
                      <a:pt x="438" y="474"/>
                    </a:lnTo>
                    <a:lnTo>
                      <a:pt x="438" y="68"/>
                    </a:lnTo>
                    <a:lnTo>
                      <a:pt x="308" y="474"/>
                    </a:lnTo>
                    <a:lnTo>
                      <a:pt x="223" y="474"/>
                    </a:lnTo>
                    <a:lnTo>
                      <a:pt x="96" y="68"/>
                    </a:lnTo>
                    <a:lnTo>
                      <a:pt x="96" y="474"/>
                    </a:lnTo>
                    <a:lnTo>
                      <a:pt x="0" y="474"/>
                    </a:lnTo>
                    <a:lnTo>
                      <a:pt x="0" y="0"/>
                    </a:lnTo>
                    <a:lnTo>
                      <a:pt x="6" y="0"/>
                    </a:lnTo>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grpSp>
        <p:grpSp>
          <p:nvGrpSpPr>
            <p:cNvPr id="14" name="Group 198"/>
            <p:cNvGrpSpPr/>
            <p:nvPr/>
          </p:nvGrpSpPr>
          <p:grpSpPr>
            <a:xfrm>
              <a:off x="4234477" y="2181412"/>
              <a:ext cx="502281" cy="548163"/>
              <a:chOff x="2505075" y="2108200"/>
              <a:chExt cx="330200" cy="360363"/>
            </a:xfrm>
            <a:solidFill>
              <a:schemeClr val="accent1"/>
            </a:solidFill>
          </p:grpSpPr>
          <p:sp>
            <p:nvSpPr>
              <p:cNvPr id="235" name="Freeform 44"/>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56" name="Freeform 45"/>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234" name="Rectangle 233"/>
            <p:cNvSpPr/>
            <p:nvPr/>
          </p:nvSpPr>
          <p:spPr>
            <a:xfrm>
              <a:off x="4166083" y="2103309"/>
              <a:ext cx="639069" cy="865592"/>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grpSp>
      <p:sp>
        <p:nvSpPr>
          <p:cNvPr id="177" name="Rectangle 176"/>
          <p:cNvSpPr/>
          <p:nvPr/>
        </p:nvSpPr>
        <p:spPr>
          <a:xfrm>
            <a:off x="1577421" y="2644140"/>
            <a:ext cx="1310559" cy="824801"/>
          </a:xfrm>
          <a:prstGeom prst="rect">
            <a:avLst/>
          </a:prstGeom>
          <a:noFill/>
          <a:ln w="19050">
            <a:solidFill>
              <a:schemeClr val="accent3"/>
            </a:solidFill>
            <a:prstDash val="sysDash"/>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lvl="0">
              <a:lnSpc>
                <a:spcPct val="90000"/>
              </a:lnSpc>
            </a:pPr>
            <a:r>
              <a:rPr lang="en-US" sz="900" dirty="0">
                <a:solidFill>
                  <a:srgbClr val="FF7700"/>
                </a:solidFill>
              </a:rPr>
              <a:t>Private </a:t>
            </a:r>
          </a:p>
          <a:p>
            <a:pPr lvl="0">
              <a:lnSpc>
                <a:spcPct val="90000"/>
              </a:lnSpc>
            </a:pPr>
            <a:r>
              <a:rPr lang="en-US" sz="900" dirty="0">
                <a:solidFill>
                  <a:srgbClr val="FF7700"/>
                </a:solidFill>
              </a:rPr>
              <a:t>Subnet</a:t>
            </a:r>
          </a:p>
        </p:txBody>
      </p:sp>
      <p:sp>
        <p:nvSpPr>
          <p:cNvPr id="179" name="TextBox 178"/>
          <p:cNvSpPr txBox="1"/>
          <p:nvPr/>
        </p:nvSpPr>
        <p:spPr>
          <a:xfrm>
            <a:off x="2320289" y="2768067"/>
            <a:ext cx="339003" cy="177063"/>
          </a:xfrm>
          <a:prstGeom prst="rect">
            <a:avLst/>
          </a:prstGeom>
          <a:noFill/>
        </p:spPr>
        <p:txBody>
          <a:bodyPr wrap="none" lIns="0" tIns="0" rIns="0" bIns="0" rtlCol="0" anchor="t">
            <a:noAutofit/>
          </a:bodyPr>
          <a:lstStyle/>
          <a:p>
            <a:pPr algn="r">
              <a:lnSpc>
                <a:spcPct val="90000"/>
              </a:lnSpc>
            </a:pPr>
            <a:r>
              <a:rPr lang="en-US" sz="900" b="1" dirty="0">
                <a:solidFill>
                  <a:srgbClr val="5F5F5F"/>
                </a:solidFill>
              </a:rPr>
              <a:t>SWSE</a:t>
            </a:r>
          </a:p>
        </p:txBody>
      </p:sp>
      <p:grpSp>
        <p:nvGrpSpPr>
          <p:cNvPr id="15" name="Group 225"/>
          <p:cNvGrpSpPr/>
          <p:nvPr/>
        </p:nvGrpSpPr>
        <p:grpSpPr>
          <a:xfrm>
            <a:off x="1743556" y="2872929"/>
            <a:ext cx="455556" cy="617031"/>
            <a:chOff x="4166083" y="2103309"/>
            <a:chExt cx="639069" cy="865592"/>
          </a:xfrm>
        </p:grpSpPr>
        <p:grpSp>
          <p:nvGrpSpPr>
            <p:cNvPr id="16" name="Group 325"/>
            <p:cNvGrpSpPr/>
            <p:nvPr/>
          </p:nvGrpSpPr>
          <p:grpSpPr>
            <a:xfrm>
              <a:off x="4402163" y="2815652"/>
              <a:ext cx="166908" cy="74181"/>
              <a:chOff x="6443663" y="1368425"/>
              <a:chExt cx="385762" cy="171450"/>
            </a:xfrm>
            <a:solidFill>
              <a:schemeClr val="accent1"/>
            </a:solidFill>
          </p:grpSpPr>
          <p:sp>
            <p:nvSpPr>
              <p:cNvPr id="191" name="Freeform 3"/>
              <p:cNvSpPr>
                <a:spLocks noChangeArrowheads="1"/>
              </p:cNvSpPr>
              <p:nvPr/>
            </p:nvSpPr>
            <p:spPr bwMode="auto">
              <a:xfrm>
                <a:off x="6443663" y="1368425"/>
                <a:ext cx="166687" cy="169863"/>
              </a:xfrm>
              <a:custGeom>
                <a:avLst/>
                <a:gdLst>
                  <a:gd name="T0" fmla="*/ 113 w 461"/>
                  <a:gd name="T1" fmla="*/ 0 h 473"/>
                  <a:gd name="T2" fmla="*/ 237 w 461"/>
                  <a:gd name="T3" fmla="*/ 370 h 473"/>
                  <a:gd name="T4" fmla="*/ 361 w 461"/>
                  <a:gd name="T5" fmla="*/ 0 h 473"/>
                  <a:gd name="T6" fmla="*/ 460 w 461"/>
                  <a:gd name="T7" fmla="*/ 0 h 473"/>
                  <a:gd name="T8" fmla="*/ 285 w 461"/>
                  <a:gd name="T9" fmla="*/ 472 h 473"/>
                  <a:gd name="T10" fmla="*/ 175 w 461"/>
                  <a:gd name="T11" fmla="*/ 472 h 473"/>
                  <a:gd name="T12" fmla="*/ 0 w 461"/>
                  <a:gd name="T13" fmla="*/ 0 h 473"/>
                  <a:gd name="T14" fmla="*/ 113 w 461"/>
                  <a:gd name="T15" fmla="*/ 0 h 4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1" h="473">
                    <a:moveTo>
                      <a:pt x="113" y="0"/>
                    </a:moveTo>
                    <a:lnTo>
                      <a:pt x="237" y="370"/>
                    </a:lnTo>
                    <a:lnTo>
                      <a:pt x="361" y="0"/>
                    </a:lnTo>
                    <a:lnTo>
                      <a:pt x="460" y="0"/>
                    </a:lnTo>
                    <a:lnTo>
                      <a:pt x="285" y="472"/>
                    </a:lnTo>
                    <a:lnTo>
                      <a:pt x="175" y="472"/>
                    </a:lnTo>
                    <a:lnTo>
                      <a:pt x="0" y="0"/>
                    </a:lnTo>
                    <a:lnTo>
                      <a:pt x="113" y="0"/>
                    </a:lnTo>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192" name="Freeform 4"/>
              <p:cNvSpPr>
                <a:spLocks noChangeArrowheads="1"/>
              </p:cNvSpPr>
              <p:nvPr/>
            </p:nvSpPr>
            <p:spPr bwMode="auto">
              <a:xfrm>
                <a:off x="6635750" y="1368425"/>
                <a:ext cx="193675" cy="171450"/>
              </a:xfrm>
              <a:custGeom>
                <a:avLst/>
                <a:gdLst>
                  <a:gd name="T0" fmla="*/ 6 w 540"/>
                  <a:gd name="T1" fmla="*/ 0 h 475"/>
                  <a:gd name="T2" fmla="*/ 173 w 540"/>
                  <a:gd name="T3" fmla="*/ 0 h 475"/>
                  <a:gd name="T4" fmla="*/ 271 w 540"/>
                  <a:gd name="T5" fmla="*/ 345 h 475"/>
                  <a:gd name="T6" fmla="*/ 379 w 540"/>
                  <a:gd name="T7" fmla="*/ 0 h 475"/>
                  <a:gd name="T8" fmla="*/ 539 w 540"/>
                  <a:gd name="T9" fmla="*/ 0 h 475"/>
                  <a:gd name="T10" fmla="*/ 539 w 540"/>
                  <a:gd name="T11" fmla="*/ 474 h 475"/>
                  <a:gd name="T12" fmla="*/ 438 w 540"/>
                  <a:gd name="T13" fmla="*/ 474 h 475"/>
                  <a:gd name="T14" fmla="*/ 438 w 540"/>
                  <a:gd name="T15" fmla="*/ 68 h 475"/>
                  <a:gd name="T16" fmla="*/ 308 w 540"/>
                  <a:gd name="T17" fmla="*/ 474 h 475"/>
                  <a:gd name="T18" fmla="*/ 223 w 540"/>
                  <a:gd name="T19" fmla="*/ 474 h 475"/>
                  <a:gd name="T20" fmla="*/ 96 w 540"/>
                  <a:gd name="T21" fmla="*/ 68 h 475"/>
                  <a:gd name="T22" fmla="*/ 96 w 540"/>
                  <a:gd name="T23" fmla="*/ 474 h 475"/>
                  <a:gd name="T24" fmla="*/ 0 w 540"/>
                  <a:gd name="T25" fmla="*/ 474 h 475"/>
                  <a:gd name="T26" fmla="*/ 0 w 540"/>
                  <a:gd name="T27" fmla="*/ 0 h 475"/>
                  <a:gd name="T28" fmla="*/ 6 w 540"/>
                  <a:gd name="T29" fmla="*/ 0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40" h="475">
                    <a:moveTo>
                      <a:pt x="6" y="0"/>
                    </a:moveTo>
                    <a:lnTo>
                      <a:pt x="173" y="0"/>
                    </a:lnTo>
                    <a:lnTo>
                      <a:pt x="271" y="345"/>
                    </a:lnTo>
                    <a:lnTo>
                      <a:pt x="379" y="0"/>
                    </a:lnTo>
                    <a:lnTo>
                      <a:pt x="539" y="0"/>
                    </a:lnTo>
                    <a:lnTo>
                      <a:pt x="539" y="474"/>
                    </a:lnTo>
                    <a:lnTo>
                      <a:pt x="438" y="474"/>
                    </a:lnTo>
                    <a:lnTo>
                      <a:pt x="438" y="68"/>
                    </a:lnTo>
                    <a:lnTo>
                      <a:pt x="308" y="474"/>
                    </a:lnTo>
                    <a:lnTo>
                      <a:pt x="223" y="474"/>
                    </a:lnTo>
                    <a:lnTo>
                      <a:pt x="96" y="68"/>
                    </a:lnTo>
                    <a:lnTo>
                      <a:pt x="96" y="474"/>
                    </a:lnTo>
                    <a:lnTo>
                      <a:pt x="0" y="474"/>
                    </a:lnTo>
                    <a:lnTo>
                      <a:pt x="0" y="0"/>
                    </a:lnTo>
                    <a:lnTo>
                      <a:pt x="6" y="0"/>
                    </a:lnTo>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grpSp>
        <p:grpSp>
          <p:nvGrpSpPr>
            <p:cNvPr id="17" name="Group 198"/>
            <p:cNvGrpSpPr/>
            <p:nvPr/>
          </p:nvGrpSpPr>
          <p:grpSpPr>
            <a:xfrm>
              <a:off x="4234477" y="2181412"/>
              <a:ext cx="502281" cy="548163"/>
              <a:chOff x="2505075" y="2108200"/>
              <a:chExt cx="330200" cy="360363"/>
            </a:xfrm>
            <a:solidFill>
              <a:schemeClr val="accent1"/>
            </a:solidFill>
          </p:grpSpPr>
          <p:sp>
            <p:nvSpPr>
              <p:cNvPr id="188" name="Freeform 44"/>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89" name="Freeform 45"/>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187" name="Rectangle 186"/>
            <p:cNvSpPr/>
            <p:nvPr/>
          </p:nvSpPr>
          <p:spPr>
            <a:xfrm>
              <a:off x="4166083" y="2103309"/>
              <a:ext cx="639069" cy="865592"/>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grpSp>
      <p:grpSp>
        <p:nvGrpSpPr>
          <p:cNvPr id="18" name="Group 225"/>
          <p:cNvGrpSpPr/>
          <p:nvPr/>
        </p:nvGrpSpPr>
        <p:grpSpPr>
          <a:xfrm>
            <a:off x="2276956" y="3627309"/>
            <a:ext cx="455556" cy="617031"/>
            <a:chOff x="4166083" y="2103309"/>
            <a:chExt cx="639069" cy="865592"/>
          </a:xfrm>
        </p:grpSpPr>
        <p:grpSp>
          <p:nvGrpSpPr>
            <p:cNvPr id="19" name="Group 325"/>
            <p:cNvGrpSpPr/>
            <p:nvPr/>
          </p:nvGrpSpPr>
          <p:grpSpPr>
            <a:xfrm>
              <a:off x="4402163" y="2815652"/>
              <a:ext cx="166908" cy="74181"/>
              <a:chOff x="6443663" y="1368425"/>
              <a:chExt cx="385762" cy="171450"/>
            </a:xfrm>
            <a:solidFill>
              <a:schemeClr val="accent1"/>
            </a:solidFill>
          </p:grpSpPr>
          <p:sp>
            <p:nvSpPr>
              <p:cNvPr id="201" name="Freeform 3"/>
              <p:cNvSpPr>
                <a:spLocks noChangeArrowheads="1"/>
              </p:cNvSpPr>
              <p:nvPr/>
            </p:nvSpPr>
            <p:spPr bwMode="auto">
              <a:xfrm>
                <a:off x="6443663" y="1368425"/>
                <a:ext cx="166687" cy="169863"/>
              </a:xfrm>
              <a:custGeom>
                <a:avLst/>
                <a:gdLst>
                  <a:gd name="T0" fmla="*/ 113 w 461"/>
                  <a:gd name="T1" fmla="*/ 0 h 473"/>
                  <a:gd name="T2" fmla="*/ 237 w 461"/>
                  <a:gd name="T3" fmla="*/ 370 h 473"/>
                  <a:gd name="T4" fmla="*/ 361 w 461"/>
                  <a:gd name="T5" fmla="*/ 0 h 473"/>
                  <a:gd name="T6" fmla="*/ 460 w 461"/>
                  <a:gd name="T7" fmla="*/ 0 h 473"/>
                  <a:gd name="T8" fmla="*/ 285 w 461"/>
                  <a:gd name="T9" fmla="*/ 472 h 473"/>
                  <a:gd name="T10" fmla="*/ 175 w 461"/>
                  <a:gd name="T11" fmla="*/ 472 h 473"/>
                  <a:gd name="T12" fmla="*/ 0 w 461"/>
                  <a:gd name="T13" fmla="*/ 0 h 473"/>
                  <a:gd name="T14" fmla="*/ 113 w 461"/>
                  <a:gd name="T15" fmla="*/ 0 h 4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1" h="473">
                    <a:moveTo>
                      <a:pt x="113" y="0"/>
                    </a:moveTo>
                    <a:lnTo>
                      <a:pt x="237" y="370"/>
                    </a:lnTo>
                    <a:lnTo>
                      <a:pt x="361" y="0"/>
                    </a:lnTo>
                    <a:lnTo>
                      <a:pt x="460" y="0"/>
                    </a:lnTo>
                    <a:lnTo>
                      <a:pt x="285" y="472"/>
                    </a:lnTo>
                    <a:lnTo>
                      <a:pt x="175" y="472"/>
                    </a:lnTo>
                    <a:lnTo>
                      <a:pt x="0" y="0"/>
                    </a:lnTo>
                    <a:lnTo>
                      <a:pt x="113" y="0"/>
                    </a:lnTo>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226" name="Freeform 4"/>
              <p:cNvSpPr>
                <a:spLocks noChangeArrowheads="1"/>
              </p:cNvSpPr>
              <p:nvPr/>
            </p:nvSpPr>
            <p:spPr bwMode="auto">
              <a:xfrm>
                <a:off x="6635750" y="1368425"/>
                <a:ext cx="193675" cy="171450"/>
              </a:xfrm>
              <a:custGeom>
                <a:avLst/>
                <a:gdLst>
                  <a:gd name="T0" fmla="*/ 6 w 540"/>
                  <a:gd name="T1" fmla="*/ 0 h 475"/>
                  <a:gd name="T2" fmla="*/ 173 w 540"/>
                  <a:gd name="T3" fmla="*/ 0 h 475"/>
                  <a:gd name="T4" fmla="*/ 271 w 540"/>
                  <a:gd name="T5" fmla="*/ 345 h 475"/>
                  <a:gd name="T6" fmla="*/ 379 w 540"/>
                  <a:gd name="T7" fmla="*/ 0 h 475"/>
                  <a:gd name="T8" fmla="*/ 539 w 540"/>
                  <a:gd name="T9" fmla="*/ 0 h 475"/>
                  <a:gd name="T10" fmla="*/ 539 w 540"/>
                  <a:gd name="T11" fmla="*/ 474 h 475"/>
                  <a:gd name="T12" fmla="*/ 438 w 540"/>
                  <a:gd name="T13" fmla="*/ 474 h 475"/>
                  <a:gd name="T14" fmla="*/ 438 w 540"/>
                  <a:gd name="T15" fmla="*/ 68 h 475"/>
                  <a:gd name="T16" fmla="*/ 308 w 540"/>
                  <a:gd name="T17" fmla="*/ 474 h 475"/>
                  <a:gd name="T18" fmla="*/ 223 w 540"/>
                  <a:gd name="T19" fmla="*/ 474 h 475"/>
                  <a:gd name="T20" fmla="*/ 96 w 540"/>
                  <a:gd name="T21" fmla="*/ 68 h 475"/>
                  <a:gd name="T22" fmla="*/ 96 w 540"/>
                  <a:gd name="T23" fmla="*/ 474 h 475"/>
                  <a:gd name="T24" fmla="*/ 0 w 540"/>
                  <a:gd name="T25" fmla="*/ 474 h 475"/>
                  <a:gd name="T26" fmla="*/ 0 w 540"/>
                  <a:gd name="T27" fmla="*/ 0 h 475"/>
                  <a:gd name="T28" fmla="*/ 6 w 540"/>
                  <a:gd name="T29" fmla="*/ 0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40" h="475">
                    <a:moveTo>
                      <a:pt x="6" y="0"/>
                    </a:moveTo>
                    <a:lnTo>
                      <a:pt x="173" y="0"/>
                    </a:lnTo>
                    <a:lnTo>
                      <a:pt x="271" y="345"/>
                    </a:lnTo>
                    <a:lnTo>
                      <a:pt x="379" y="0"/>
                    </a:lnTo>
                    <a:lnTo>
                      <a:pt x="539" y="0"/>
                    </a:lnTo>
                    <a:lnTo>
                      <a:pt x="539" y="474"/>
                    </a:lnTo>
                    <a:lnTo>
                      <a:pt x="438" y="474"/>
                    </a:lnTo>
                    <a:lnTo>
                      <a:pt x="438" y="68"/>
                    </a:lnTo>
                    <a:lnTo>
                      <a:pt x="308" y="474"/>
                    </a:lnTo>
                    <a:lnTo>
                      <a:pt x="223" y="474"/>
                    </a:lnTo>
                    <a:lnTo>
                      <a:pt x="96" y="68"/>
                    </a:lnTo>
                    <a:lnTo>
                      <a:pt x="96" y="474"/>
                    </a:lnTo>
                    <a:lnTo>
                      <a:pt x="0" y="474"/>
                    </a:lnTo>
                    <a:lnTo>
                      <a:pt x="0" y="0"/>
                    </a:lnTo>
                    <a:lnTo>
                      <a:pt x="6" y="0"/>
                    </a:lnTo>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grpSp>
        <p:grpSp>
          <p:nvGrpSpPr>
            <p:cNvPr id="20" name="Group 198"/>
            <p:cNvGrpSpPr/>
            <p:nvPr/>
          </p:nvGrpSpPr>
          <p:grpSpPr>
            <a:xfrm>
              <a:off x="4234477" y="2181412"/>
              <a:ext cx="502281" cy="548163"/>
              <a:chOff x="2505075" y="2108200"/>
              <a:chExt cx="330200" cy="360363"/>
            </a:xfrm>
            <a:solidFill>
              <a:schemeClr val="accent1"/>
            </a:solidFill>
          </p:grpSpPr>
          <p:sp>
            <p:nvSpPr>
              <p:cNvPr id="198" name="Freeform 44"/>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00" name="Freeform 45"/>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197" name="Rectangle 196"/>
            <p:cNvSpPr/>
            <p:nvPr/>
          </p:nvSpPr>
          <p:spPr>
            <a:xfrm>
              <a:off x="4166083" y="2103309"/>
              <a:ext cx="639069" cy="865592"/>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grpSp>
      <p:sp>
        <p:nvSpPr>
          <p:cNvPr id="249" name="Rectangle 248"/>
          <p:cNvSpPr/>
          <p:nvPr/>
        </p:nvSpPr>
        <p:spPr>
          <a:xfrm>
            <a:off x="4762581" y="4770120"/>
            <a:ext cx="1318179" cy="796136"/>
          </a:xfrm>
          <a:prstGeom prst="rect">
            <a:avLst/>
          </a:prstGeom>
          <a:noFill/>
          <a:ln w="19050">
            <a:solidFill>
              <a:schemeClr val="accent3"/>
            </a:solidFill>
            <a:prstDash val="sysDash"/>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lvl="0">
              <a:lnSpc>
                <a:spcPct val="90000"/>
              </a:lnSpc>
            </a:pPr>
            <a:r>
              <a:rPr lang="en-US" sz="900" dirty="0">
                <a:solidFill>
                  <a:srgbClr val="FF7700"/>
                </a:solidFill>
              </a:rPr>
              <a:t>Private</a:t>
            </a:r>
          </a:p>
          <a:p>
            <a:pPr lvl="0">
              <a:lnSpc>
                <a:spcPct val="90000"/>
              </a:lnSpc>
            </a:pPr>
            <a:r>
              <a:rPr lang="en-US" sz="900" dirty="0">
                <a:solidFill>
                  <a:srgbClr val="FF7700"/>
                </a:solidFill>
              </a:rPr>
              <a:t>Subnet</a:t>
            </a:r>
          </a:p>
        </p:txBody>
      </p:sp>
      <p:sp>
        <p:nvSpPr>
          <p:cNvPr id="252" name="TextBox 251"/>
          <p:cNvSpPr txBox="1"/>
          <p:nvPr/>
        </p:nvSpPr>
        <p:spPr>
          <a:xfrm>
            <a:off x="5365511" y="4829830"/>
            <a:ext cx="680872" cy="319475"/>
          </a:xfrm>
          <a:prstGeom prst="rect">
            <a:avLst/>
          </a:prstGeom>
          <a:noFill/>
        </p:spPr>
        <p:txBody>
          <a:bodyPr wrap="none" lIns="0" tIns="0" rIns="0" bIns="0" rtlCol="0" anchor="t">
            <a:noAutofit/>
          </a:bodyPr>
          <a:lstStyle/>
          <a:p>
            <a:pPr algn="r">
              <a:lnSpc>
                <a:spcPct val="90000"/>
              </a:lnSpc>
            </a:pPr>
            <a:r>
              <a:rPr lang="en-US" sz="900" b="1" dirty="0">
                <a:solidFill>
                  <a:srgbClr val="5F5F5F"/>
                </a:solidFill>
              </a:rPr>
              <a:t>Standby</a:t>
            </a:r>
            <a:br>
              <a:rPr lang="en-US" sz="900" b="1" dirty="0">
                <a:solidFill>
                  <a:srgbClr val="5F5F5F"/>
                </a:solidFill>
              </a:rPr>
            </a:br>
            <a:r>
              <a:rPr lang="en-US" sz="900" b="1" dirty="0">
                <a:solidFill>
                  <a:srgbClr val="5F5F5F"/>
                </a:solidFill>
              </a:rPr>
              <a:t>Database</a:t>
            </a:r>
          </a:p>
        </p:txBody>
      </p:sp>
      <p:sp>
        <p:nvSpPr>
          <p:cNvPr id="426" name="TextBox 425"/>
          <p:cNvSpPr txBox="1"/>
          <p:nvPr/>
        </p:nvSpPr>
        <p:spPr>
          <a:xfrm>
            <a:off x="3894851" y="5233690"/>
            <a:ext cx="680872" cy="319475"/>
          </a:xfrm>
          <a:prstGeom prst="rect">
            <a:avLst/>
          </a:prstGeom>
          <a:noFill/>
        </p:spPr>
        <p:txBody>
          <a:bodyPr wrap="none" lIns="0" tIns="0" rIns="0" bIns="0" rtlCol="0" anchor="t">
            <a:noAutofit/>
          </a:bodyPr>
          <a:lstStyle/>
          <a:p>
            <a:pPr algn="ctr">
              <a:lnSpc>
                <a:spcPct val="90000"/>
              </a:lnSpc>
            </a:pPr>
            <a:r>
              <a:rPr lang="en-US" sz="900" dirty="0" err="1">
                <a:solidFill>
                  <a:srgbClr val="5F5F5F"/>
                </a:solidFill>
              </a:rPr>
              <a:t>Dataguard</a:t>
            </a:r>
            <a:endParaRPr lang="en-US" sz="900" dirty="0">
              <a:solidFill>
                <a:srgbClr val="5F5F5F"/>
              </a:solidFill>
            </a:endParaRPr>
          </a:p>
          <a:p>
            <a:pPr algn="ctr">
              <a:lnSpc>
                <a:spcPct val="90000"/>
              </a:lnSpc>
            </a:pPr>
            <a:r>
              <a:rPr lang="en-US" sz="900" dirty="0">
                <a:solidFill>
                  <a:srgbClr val="5F5F5F"/>
                </a:solidFill>
              </a:rPr>
              <a:t> (Sync)</a:t>
            </a:r>
          </a:p>
        </p:txBody>
      </p:sp>
      <p:cxnSp>
        <p:nvCxnSpPr>
          <p:cNvPr id="448" name="Straight Arrow Connector 447"/>
          <p:cNvCxnSpPr/>
          <p:nvPr/>
        </p:nvCxnSpPr>
        <p:spPr bwMode="auto">
          <a:xfrm>
            <a:off x="2238182" y="3368040"/>
            <a:ext cx="1" cy="461191"/>
          </a:xfrm>
          <a:prstGeom prst="straightConnector1">
            <a:avLst/>
          </a:prstGeom>
          <a:solidFill>
            <a:srgbClr val="00B8FF"/>
          </a:solidFill>
          <a:ln w="12700" cap="flat" cmpd="sng" algn="ctr">
            <a:solidFill>
              <a:srgbClr val="5F5F5F"/>
            </a:solidFill>
            <a:prstDash val="solid"/>
            <a:round/>
            <a:headEnd type="oval" w="sm" len="sm"/>
            <a:tailEnd type="oval" w="sm" len="sm"/>
          </a:ln>
          <a:effectLst/>
          <a:extLs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chemeClr val="bg2">
                      <a:alpha val="74998"/>
                    </a:schemeClr>
                  </a:outerShdw>
                </a:effectLst>
              </a14:hiddenEffects>
            </a:ext>
          </a:extLst>
        </p:spPr>
      </p:cxnSp>
      <p:sp>
        <p:nvSpPr>
          <p:cNvPr id="160" name="Rectangle 159"/>
          <p:cNvSpPr/>
          <p:nvPr/>
        </p:nvSpPr>
        <p:spPr>
          <a:xfrm>
            <a:off x="1577340" y="1836420"/>
            <a:ext cx="640080" cy="695261"/>
          </a:xfrm>
          <a:prstGeom prst="rect">
            <a:avLst/>
          </a:prstGeom>
          <a:noFill/>
          <a:ln w="19050">
            <a:solidFill>
              <a:schemeClr val="accent3"/>
            </a:solidFill>
            <a:prstDash val="sysDash"/>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lvl="0">
              <a:lnSpc>
                <a:spcPct val="90000"/>
              </a:lnSpc>
            </a:pPr>
            <a:endParaRPr lang="en-US" sz="900" dirty="0">
              <a:solidFill>
                <a:srgbClr val="FF7700"/>
              </a:solidFill>
            </a:endParaRPr>
          </a:p>
        </p:txBody>
      </p:sp>
      <p:sp>
        <p:nvSpPr>
          <p:cNvPr id="163" name="TextBox 162"/>
          <p:cNvSpPr txBox="1"/>
          <p:nvPr/>
        </p:nvSpPr>
        <p:spPr>
          <a:xfrm>
            <a:off x="1525031" y="1865097"/>
            <a:ext cx="680872" cy="319475"/>
          </a:xfrm>
          <a:prstGeom prst="rect">
            <a:avLst/>
          </a:prstGeom>
          <a:noFill/>
        </p:spPr>
        <p:txBody>
          <a:bodyPr wrap="none" lIns="0" tIns="0" rIns="0" bIns="0" rtlCol="0" anchor="t">
            <a:noAutofit/>
          </a:bodyPr>
          <a:lstStyle/>
          <a:p>
            <a:pPr algn="r">
              <a:lnSpc>
                <a:spcPct val="90000"/>
              </a:lnSpc>
            </a:pPr>
            <a:r>
              <a:rPr lang="en-US" sz="900" b="1" dirty="0">
                <a:solidFill>
                  <a:srgbClr val="5F5F5F"/>
                </a:solidFill>
              </a:rPr>
              <a:t>Bastion</a:t>
            </a:r>
          </a:p>
        </p:txBody>
      </p:sp>
      <p:grpSp>
        <p:nvGrpSpPr>
          <p:cNvPr id="26" name="Group 225"/>
          <p:cNvGrpSpPr/>
          <p:nvPr/>
        </p:nvGrpSpPr>
        <p:grpSpPr>
          <a:xfrm>
            <a:off x="1697836" y="1928049"/>
            <a:ext cx="455556" cy="617031"/>
            <a:chOff x="4166083" y="2103309"/>
            <a:chExt cx="639069" cy="865592"/>
          </a:xfrm>
        </p:grpSpPr>
        <p:grpSp>
          <p:nvGrpSpPr>
            <p:cNvPr id="27" name="Group 325"/>
            <p:cNvGrpSpPr/>
            <p:nvPr/>
          </p:nvGrpSpPr>
          <p:grpSpPr>
            <a:xfrm>
              <a:off x="4402163" y="2815652"/>
              <a:ext cx="166908" cy="74181"/>
              <a:chOff x="6443663" y="1368425"/>
              <a:chExt cx="385762" cy="171450"/>
            </a:xfrm>
            <a:solidFill>
              <a:schemeClr val="accent1"/>
            </a:solidFill>
          </p:grpSpPr>
          <p:sp>
            <p:nvSpPr>
              <p:cNvPr id="171" name="Freeform 3"/>
              <p:cNvSpPr>
                <a:spLocks noChangeArrowheads="1"/>
              </p:cNvSpPr>
              <p:nvPr/>
            </p:nvSpPr>
            <p:spPr bwMode="auto">
              <a:xfrm>
                <a:off x="6443663" y="1368425"/>
                <a:ext cx="166687" cy="169863"/>
              </a:xfrm>
              <a:custGeom>
                <a:avLst/>
                <a:gdLst>
                  <a:gd name="T0" fmla="*/ 113 w 461"/>
                  <a:gd name="T1" fmla="*/ 0 h 473"/>
                  <a:gd name="T2" fmla="*/ 237 w 461"/>
                  <a:gd name="T3" fmla="*/ 370 h 473"/>
                  <a:gd name="T4" fmla="*/ 361 w 461"/>
                  <a:gd name="T5" fmla="*/ 0 h 473"/>
                  <a:gd name="T6" fmla="*/ 460 w 461"/>
                  <a:gd name="T7" fmla="*/ 0 h 473"/>
                  <a:gd name="T8" fmla="*/ 285 w 461"/>
                  <a:gd name="T9" fmla="*/ 472 h 473"/>
                  <a:gd name="T10" fmla="*/ 175 w 461"/>
                  <a:gd name="T11" fmla="*/ 472 h 473"/>
                  <a:gd name="T12" fmla="*/ 0 w 461"/>
                  <a:gd name="T13" fmla="*/ 0 h 473"/>
                  <a:gd name="T14" fmla="*/ 113 w 461"/>
                  <a:gd name="T15" fmla="*/ 0 h 4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1" h="473">
                    <a:moveTo>
                      <a:pt x="113" y="0"/>
                    </a:moveTo>
                    <a:lnTo>
                      <a:pt x="237" y="370"/>
                    </a:lnTo>
                    <a:lnTo>
                      <a:pt x="361" y="0"/>
                    </a:lnTo>
                    <a:lnTo>
                      <a:pt x="460" y="0"/>
                    </a:lnTo>
                    <a:lnTo>
                      <a:pt x="285" y="472"/>
                    </a:lnTo>
                    <a:lnTo>
                      <a:pt x="175" y="472"/>
                    </a:lnTo>
                    <a:lnTo>
                      <a:pt x="0" y="0"/>
                    </a:lnTo>
                    <a:lnTo>
                      <a:pt x="113" y="0"/>
                    </a:lnTo>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172" name="Freeform 4"/>
              <p:cNvSpPr>
                <a:spLocks noChangeArrowheads="1"/>
              </p:cNvSpPr>
              <p:nvPr/>
            </p:nvSpPr>
            <p:spPr bwMode="auto">
              <a:xfrm>
                <a:off x="6635750" y="1368425"/>
                <a:ext cx="193675" cy="171450"/>
              </a:xfrm>
              <a:custGeom>
                <a:avLst/>
                <a:gdLst>
                  <a:gd name="T0" fmla="*/ 6 w 540"/>
                  <a:gd name="T1" fmla="*/ 0 h 475"/>
                  <a:gd name="T2" fmla="*/ 173 w 540"/>
                  <a:gd name="T3" fmla="*/ 0 h 475"/>
                  <a:gd name="T4" fmla="*/ 271 w 540"/>
                  <a:gd name="T5" fmla="*/ 345 h 475"/>
                  <a:gd name="T6" fmla="*/ 379 w 540"/>
                  <a:gd name="T7" fmla="*/ 0 h 475"/>
                  <a:gd name="T8" fmla="*/ 539 w 540"/>
                  <a:gd name="T9" fmla="*/ 0 h 475"/>
                  <a:gd name="T10" fmla="*/ 539 w 540"/>
                  <a:gd name="T11" fmla="*/ 474 h 475"/>
                  <a:gd name="T12" fmla="*/ 438 w 540"/>
                  <a:gd name="T13" fmla="*/ 474 h 475"/>
                  <a:gd name="T14" fmla="*/ 438 w 540"/>
                  <a:gd name="T15" fmla="*/ 68 h 475"/>
                  <a:gd name="T16" fmla="*/ 308 w 540"/>
                  <a:gd name="T17" fmla="*/ 474 h 475"/>
                  <a:gd name="T18" fmla="*/ 223 w 540"/>
                  <a:gd name="T19" fmla="*/ 474 h 475"/>
                  <a:gd name="T20" fmla="*/ 96 w 540"/>
                  <a:gd name="T21" fmla="*/ 68 h 475"/>
                  <a:gd name="T22" fmla="*/ 96 w 540"/>
                  <a:gd name="T23" fmla="*/ 474 h 475"/>
                  <a:gd name="T24" fmla="*/ 0 w 540"/>
                  <a:gd name="T25" fmla="*/ 474 h 475"/>
                  <a:gd name="T26" fmla="*/ 0 w 540"/>
                  <a:gd name="T27" fmla="*/ 0 h 475"/>
                  <a:gd name="T28" fmla="*/ 6 w 540"/>
                  <a:gd name="T29" fmla="*/ 0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40" h="475">
                    <a:moveTo>
                      <a:pt x="6" y="0"/>
                    </a:moveTo>
                    <a:lnTo>
                      <a:pt x="173" y="0"/>
                    </a:lnTo>
                    <a:lnTo>
                      <a:pt x="271" y="345"/>
                    </a:lnTo>
                    <a:lnTo>
                      <a:pt x="379" y="0"/>
                    </a:lnTo>
                    <a:lnTo>
                      <a:pt x="539" y="0"/>
                    </a:lnTo>
                    <a:lnTo>
                      <a:pt x="539" y="474"/>
                    </a:lnTo>
                    <a:lnTo>
                      <a:pt x="438" y="474"/>
                    </a:lnTo>
                    <a:lnTo>
                      <a:pt x="438" y="68"/>
                    </a:lnTo>
                    <a:lnTo>
                      <a:pt x="308" y="474"/>
                    </a:lnTo>
                    <a:lnTo>
                      <a:pt x="223" y="474"/>
                    </a:lnTo>
                    <a:lnTo>
                      <a:pt x="96" y="68"/>
                    </a:lnTo>
                    <a:lnTo>
                      <a:pt x="96" y="474"/>
                    </a:lnTo>
                    <a:lnTo>
                      <a:pt x="0" y="474"/>
                    </a:lnTo>
                    <a:lnTo>
                      <a:pt x="0" y="0"/>
                    </a:lnTo>
                    <a:lnTo>
                      <a:pt x="6" y="0"/>
                    </a:lnTo>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grpSp>
        <p:grpSp>
          <p:nvGrpSpPr>
            <p:cNvPr id="28" name="Group 198"/>
            <p:cNvGrpSpPr/>
            <p:nvPr/>
          </p:nvGrpSpPr>
          <p:grpSpPr>
            <a:xfrm>
              <a:off x="4234477" y="2181412"/>
              <a:ext cx="502281" cy="548163"/>
              <a:chOff x="2505075" y="2108200"/>
              <a:chExt cx="330200" cy="360363"/>
            </a:xfrm>
            <a:solidFill>
              <a:schemeClr val="accent1"/>
            </a:solidFill>
          </p:grpSpPr>
          <p:sp>
            <p:nvSpPr>
              <p:cNvPr id="169" name="Freeform 44"/>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70" name="Freeform 45"/>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168" name="Rectangle 167"/>
            <p:cNvSpPr/>
            <p:nvPr/>
          </p:nvSpPr>
          <p:spPr>
            <a:xfrm>
              <a:off x="4166083" y="2103309"/>
              <a:ext cx="639069" cy="865592"/>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grpSp>
      <p:sp>
        <p:nvSpPr>
          <p:cNvPr id="174" name="Rectangle 173"/>
          <p:cNvSpPr/>
          <p:nvPr/>
        </p:nvSpPr>
        <p:spPr>
          <a:xfrm>
            <a:off x="5455920" y="1851660"/>
            <a:ext cx="640080" cy="695261"/>
          </a:xfrm>
          <a:prstGeom prst="rect">
            <a:avLst/>
          </a:prstGeom>
          <a:noFill/>
          <a:ln w="19050">
            <a:solidFill>
              <a:schemeClr val="accent3"/>
            </a:solidFill>
            <a:prstDash val="sysDash"/>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lvl="0">
              <a:lnSpc>
                <a:spcPct val="90000"/>
              </a:lnSpc>
            </a:pPr>
            <a:endParaRPr lang="en-US" sz="900" dirty="0">
              <a:solidFill>
                <a:srgbClr val="FF7700"/>
              </a:solidFill>
            </a:endParaRPr>
          </a:p>
        </p:txBody>
      </p:sp>
      <p:sp>
        <p:nvSpPr>
          <p:cNvPr id="175" name="TextBox 174"/>
          <p:cNvSpPr txBox="1"/>
          <p:nvPr/>
        </p:nvSpPr>
        <p:spPr>
          <a:xfrm>
            <a:off x="5403611" y="1857477"/>
            <a:ext cx="680872" cy="123723"/>
          </a:xfrm>
          <a:prstGeom prst="rect">
            <a:avLst/>
          </a:prstGeom>
          <a:noFill/>
        </p:spPr>
        <p:txBody>
          <a:bodyPr wrap="none" lIns="0" tIns="0" rIns="0" bIns="0" rtlCol="0" anchor="t">
            <a:noAutofit/>
          </a:bodyPr>
          <a:lstStyle/>
          <a:p>
            <a:pPr algn="r">
              <a:lnSpc>
                <a:spcPct val="90000"/>
              </a:lnSpc>
            </a:pPr>
            <a:r>
              <a:rPr lang="en-US" sz="900" b="1" dirty="0">
                <a:solidFill>
                  <a:srgbClr val="5F5F5F"/>
                </a:solidFill>
              </a:rPr>
              <a:t>Bastion</a:t>
            </a:r>
          </a:p>
        </p:txBody>
      </p:sp>
      <p:grpSp>
        <p:nvGrpSpPr>
          <p:cNvPr id="29" name="Group 225"/>
          <p:cNvGrpSpPr/>
          <p:nvPr/>
        </p:nvGrpSpPr>
        <p:grpSpPr>
          <a:xfrm>
            <a:off x="5576416" y="1943289"/>
            <a:ext cx="455556" cy="617031"/>
            <a:chOff x="4166083" y="2103309"/>
            <a:chExt cx="639069" cy="865592"/>
          </a:xfrm>
        </p:grpSpPr>
        <p:grpSp>
          <p:nvGrpSpPr>
            <p:cNvPr id="30" name="Group 325"/>
            <p:cNvGrpSpPr/>
            <p:nvPr/>
          </p:nvGrpSpPr>
          <p:grpSpPr>
            <a:xfrm>
              <a:off x="4402163" y="2815652"/>
              <a:ext cx="166908" cy="74181"/>
              <a:chOff x="6443663" y="1368425"/>
              <a:chExt cx="385762" cy="171450"/>
            </a:xfrm>
            <a:solidFill>
              <a:schemeClr val="accent1"/>
            </a:solidFill>
          </p:grpSpPr>
          <p:sp>
            <p:nvSpPr>
              <p:cNvPr id="212" name="Freeform 3"/>
              <p:cNvSpPr>
                <a:spLocks noChangeArrowheads="1"/>
              </p:cNvSpPr>
              <p:nvPr/>
            </p:nvSpPr>
            <p:spPr bwMode="auto">
              <a:xfrm>
                <a:off x="6443663" y="1368425"/>
                <a:ext cx="166687" cy="169863"/>
              </a:xfrm>
              <a:custGeom>
                <a:avLst/>
                <a:gdLst>
                  <a:gd name="T0" fmla="*/ 113 w 461"/>
                  <a:gd name="T1" fmla="*/ 0 h 473"/>
                  <a:gd name="T2" fmla="*/ 237 w 461"/>
                  <a:gd name="T3" fmla="*/ 370 h 473"/>
                  <a:gd name="T4" fmla="*/ 361 w 461"/>
                  <a:gd name="T5" fmla="*/ 0 h 473"/>
                  <a:gd name="T6" fmla="*/ 460 w 461"/>
                  <a:gd name="T7" fmla="*/ 0 h 473"/>
                  <a:gd name="T8" fmla="*/ 285 w 461"/>
                  <a:gd name="T9" fmla="*/ 472 h 473"/>
                  <a:gd name="T10" fmla="*/ 175 w 461"/>
                  <a:gd name="T11" fmla="*/ 472 h 473"/>
                  <a:gd name="T12" fmla="*/ 0 w 461"/>
                  <a:gd name="T13" fmla="*/ 0 h 473"/>
                  <a:gd name="T14" fmla="*/ 113 w 461"/>
                  <a:gd name="T15" fmla="*/ 0 h 4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1" h="473">
                    <a:moveTo>
                      <a:pt x="113" y="0"/>
                    </a:moveTo>
                    <a:lnTo>
                      <a:pt x="237" y="370"/>
                    </a:lnTo>
                    <a:lnTo>
                      <a:pt x="361" y="0"/>
                    </a:lnTo>
                    <a:lnTo>
                      <a:pt x="460" y="0"/>
                    </a:lnTo>
                    <a:lnTo>
                      <a:pt x="285" y="472"/>
                    </a:lnTo>
                    <a:lnTo>
                      <a:pt x="175" y="472"/>
                    </a:lnTo>
                    <a:lnTo>
                      <a:pt x="0" y="0"/>
                    </a:lnTo>
                    <a:lnTo>
                      <a:pt x="113" y="0"/>
                    </a:lnTo>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213" name="Freeform 4"/>
              <p:cNvSpPr>
                <a:spLocks noChangeArrowheads="1"/>
              </p:cNvSpPr>
              <p:nvPr/>
            </p:nvSpPr>
            <p:spPr bwMode="auto">
              <a:xfrm>
                <a:off x="6635750" y="1368425"/>
                <a:ext cx="193675" cy="171450"/>
              </a:xfrm>
              <a:custGeom>
                <a:avLst/>
                <a:gdLst>
                  <a:gd name="T0" fmla="*/ 6 w 540"/>
                  <a:gd name="T1" fmla="*/ 0 h 475"/>
                  <a:gd name="T2" fmla="*/ 173 w 540"/>
                  <a:gd name="T3" fmla="*/ 0 h 475"/>
                  <a:gd name="T4" fmla="*/ 271 w 540"/>
                  <a:gd name="T5" fmla="*/ 345 h 475"/>
                  <a:gd name="T6" fmla="*/ 379 w 540"/>
                  <a:gd name="T7" fmla="*/ 0 h 475"/>
                  <a:gd name="T8" fmla="*/ 539 w 540"/>
                  <a:gd name="T9" fmla="*/ 0 h 475"/>
                  <a:gd name="T10" fmla="*/ 539 w 540"/>
                  <a:gd name="T11" fmla="*/ 474 h 475"/>
                  <a:gd name="T12" fmla="*/ 438 w 540"/>
                  <a:gd name="T13" fmla="*/ 474 h 475"/>
                  <a:gd name="T14" fmla="*/ 438 w 540"/>
                  <a:gd name="T15" fmla="*/ 68 h 475"/>
                  <a:gd name="T16" fmla="*/ 308 w 540"/>
                  <a:gd name="T17" fmla="*/ 474 h 475"/>
                  <a:gd name="T18" fmla="*/ 223 w 540"/>
                  <a:gd name="T19" fmla="*/ 474 h 475"/>
                  <a:gd name="T20" fmla="*/ 96 w 540"/>
                  <a:gd name="T21" fmla="*/ 68 h 475"/>
                  <a:gd name="T22" fmla="*/ 96 w 540"/>
                  <a:gd name="T23" fmla="*/ 474 h 475"/>
                  <a:gd name="T24" fmla="*/ 0 w 540"/>
                  <a:gd name="T25" fmla="*/ 474 h 475"/>
                  <a:gd name="T26" fmla="*/ 0 w 540"/>
                  <a:gd name="T27" fmla="*/ 0 h 475"/>
                  <a:gd name="T28" fmla="*/ 6 w 540"/>
                  <a:gd name="T29" fmla="*/ 0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40" h="475">
                    <a:moveTo>
                      <a:pt x="6" y="0"/>
                    </a:moveTo>
                    <a:lnTo>
                      <a:pt x="173" y="0"/>
                    </a:lnTo>
                    <a:lnTo>
                      <a:pt x="271" y="345"/>
                    </a:lnTo>
                    <a:lnTo>
                      <a:pt x="379" y="0"/>
                    </a:lnTo>
                    <a:lnTo>
                      <a:pt x="539" y="0"/>
                    </a:lnTo>
                    <a:lnTo>
                      <a:pt x="539" y="474"/>
                    </a:lnTo>
                    <a:lnTo>
                      <a:pt x="438" y="474"/>
                    </a:lnTo>
                    <a:lnTo>
                      <a:pt x="438" y="68"/>
                    </a:lnTo>
                    <a:lnTo>
                      <a:pt x="308" y="474"/>
                    </a:lnTo>
                    <a:lnTo>
                      <a:pt x="223" y="474"/>
                    </a:lnTo>
                    <a:lnTo>
                      <a:pt x="96" y="68"/>
                    </a:lnTo>
                    <a:lnTo>
                      <a:pt x="96" y="474"/>
                    </a:lnTo>
                    <a:lnTo>
                      <a:pt x="0" y="474"/>
                    </a:lnTo>
                    <a:lnTo>
                      <a:pt x="0" y="0"/>
                    </a:lnTo>
                    <a:lnTo>
                      <a:pt x="6" y="0"/>
                    </a:lnTo>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grpSp>
        <p:grpSp>
          <p:nvGrpSpPr>
            <p:cNvPr id="31" name="Group 198"/>
            <p:cNvGrpSpPr/>
            <p:nvPr/>
          </p:nvGrpSpPr>
          <p:grpSpPr>
            <a:xfrm>
              <a:off x="4234477" y="2181412"/>
              <a:ext cx="502281" cy="548163"/>
              <a:chOff x="2505075" y="2108200"/>
              <a:chExt cx="330200" cy="360363"/>
            </a:xfrm>
            <a:solidFill>
              <a:schemeClr val="accent1"/>
            </a:solidFill>
          </p:grpSpPr>
          <p:sp>
            <p:nvSpPr>
              <p:cNvPr id="209" name="Freeform 44"/>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10" name="Freeform 45"/>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185" name="Rectangle 184"/>
            <p:cNvSpPr/>
            <p:nvPr/>
          </p:nvSpPr>
          <p:spPr>
            <a:xfrm>
              <a:off x="4166083" y="2103309"/>
              <a:ext cx="639069" cy="865592"/>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grpSp>
      <p:grpSp>
        <p:nvGrpSpPr>
          <p:cNvPr id="32" name="Group 227"/>
          <p:cNvGrpSpPr/>
          <p:nvPr/>
        </p:nvGrpSpPr>
        <p:grpSpPr>
          <a:xfrm>
            <a:off x="3106876" y="1897569"/>
            <a:ext cx="469436" cy="716091"/>
            <a:chOff x="8857983" y="2103309"/>
            <a:chExt cx="639069" cy="974854"/>
          </a:xfrm>
        </p:grpSpPr>
        <p:grpSp>
          <p:nvGrpSpPr>
            <p:cNvPr id="33" name="Group 328"/>
            <p:cNvGrpSpPr/>
            <p:nvPr/>
          </p:nvGrpSpPr>
          <p:grpSpPr>
            <a:xfrm>
              <a:off x="8977296" y="2815652"/>
              <a:ext cx="400442" cy="197817"/>
              <a:chOff x="3795713" y="3805238"/>
              <a:chExt cx="925512" cy="457200"/>
            </a:xfrm>
            <a:solidFill>
              <a:schemeClr val="accent1"/>
            </a:solidFill>
          </p:grpSpPr>
          <p:sp>
            <p:nvSpPr>
              <p:cNvPr id="238" name="Freeform 18"/>
              <p:cNvSpPr>
                <a:spLocks noChangeArrowheads="1"/>
              </p:cNvSpPr>
              <p:nvPr/>
            </p:nvSpPr>
            <p:spPr bwMode="auto">
              <a:xfrm>
                <a:off x="3978275" y="3805238"/>
                <a:ext cx="109538" cy="169862"/>
              </a:xfrm>
              <a:custGeom>
                <a:avLst/>
                <a:gdLst>
                  <a:gd name="T0" fmla="*/ 101 w 306"/>
                  <a:gd name="T1" fmla="*/ 0 h 474"/>
                  <a:gd name="T2" fmla="*/ 101 w 306"/>
                  <a:gd name="T3" fmla="*/ 391 h 474"/>
                  <a:gd name="T4" fmla="*/ 305 w 306"/>
                  <a:gd name="T5" fmla="*/ 391 h 474"/>
                  <a:gd name="T6" fmla="*/ 305 w 306"/>
                  <a:gd name="T7" fmla="*/ 473 h 474"/>
                  <a:gd name="T8" fmla="*/ 0 w 306"/>
                  <a:gd name="T9" fmla="*/ 473 h 474"/>
                  <a:gd name="T10" fmla="*/ 0 w 306"/>
                  <a:gd name="T11" fmla="*/ 0 h 474"/>
                  <a:gd name="T12" fmla="*/ 101 w 306"/>
                  <a:gd name="T13" fmla="*/ 0 h 474"/>
                </a:gdLst>
                <a:ahLst/>
                <a:cxnLst>
                  <a:cxn ang="0">
                    <a:pos x="T0" y="T1"/>
                  </a:cxn>
                  <a:cxn ang="0">
                    <a:pos x="T2" y="T3"/>
                  </a:cxn>
                  <a:cxn ang="0">
                    <a:pos x="T4" y="T5"/>
                  </a:cxn>
                  <a:cxn ang="0">
                    <a:pos x="T6" y="T7"/>
                  </a:cxn>
                  <a:cxn ang="0">
                    <a:pos x="T8" y="T9"/>
                  </a:cxn>
                  <a:cxn ang="0">
                    <a:pos x="T10" y="T11"/>
                  </a:cxn>
                  <a:cxn ang="0">
                    <a:pos x="T12" y="T13"/>
                  </a:cxn>
                </a:cxnLst>
                <a:rect l="0" t="0" r="r" b="b"/>
                <a:pathLst>
                  <a:path w="306" h="474">
                    <a:moveTo>
                      <a:pt x="101" y="0"/>
                    </a:moveTo>
                    <a:lnTo>
                      <a:pt x="101" y="391"/>
                    </a:lnTo>
                    <a:lnTo>
                      <a:pt x="305" y="391"/>
                    </a:lnTo>
                    <a:lnTo>
                      <a:pt x="305" y="473"/>
                    </a:lnTo>
                    <a:lnTo>
                      <a:pt x="0" y="473"/>
                    </a:lnTo>
                    <a:lnTo>
                      <a:pt x="0" y="0"/>
                    </a:lnTo>
                    <a:lnTo>
                      <a:pt x="101" y="0"/>
                    </a:lnTo>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239" name="Freeform 19"/>
              <p:cNvSpPr>
                <a:spLocks noChangeArrowheads="1"/>
              </p:cNvSpPr>
              <p:nvPr/>
            </p:nvSpPr>
            <p:spPr bwMode="auto">
              <a:xfrm>
                <a:off x="4113213" y="3854450"/>
                <a:ext cx="123825" cy="127000"/>
              </a:xfrm>
              <a:custGeom>
                <a:avLst/>
                <a:gdLst>
                  <a:gd name="T0" fmla="*/ 172 w 345"/>
                  <a:gd name="T1" fmla="*/ 0 h 351"/>
                  <a:gd name="T2" fmla="*/ 344 w 345"/>
                  <a:gd name="T3" fmla="*/ 172 h 351"/>
                  <a:gd name="T4" fmla="*/ 172 w 345"/>
                  <a:gd name="T5" fmla="*/ 350 h 351"/>
                  <a:gd name="T6" fmla="*/ 3 w 345"/>
                  <a:gd name="T7" fmla="*/ 175 h 351"/>
                  <a:gd name="T8" fmla="*/ 172 w 345"/>
                  <a:gd name="T9" fmla="*/ 0 h 351"/>
                  <a:gd name="T10" fmla="*/ 172 w 345"/>
                  <a:gd name="T11" fmla="*/ 282 h 351"/>
                  <a:gd name="T12" fmla="*/ 243 w 345"/>
                  <a:gd name="T13" fmla="*/ 169 h 351"/>
                  <a:gd name="T14" fmla="*/ 169 w 345"/>
                  <a:gd name="T15" fmla="*/ 65 h 351"/>
                  <a:gd name="T16" fmla="*/ 99 w 345"/>
                  <a:gd name="T17" fmla="*/ 178 h 351"/>
                  <a:gd name="T18" fmla="*/ 172 w 345"/>
                  <a:gd name="T19" fmla="*/ 282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5" h="351">
                    <a:moveTo>
                      <a:pt x="172" y="0"/>
                    </a:moveTo>
                    <a:cubicBezTo>
                      <a:pt x="291" y="0"/>
                      <a:pt x="344" y="82"/>
                      <a:pt x="344" y="172"/>
                    </a:cubicBezTo>
                    <a:cubicBezTo>
                      <a:pt x="344" y="265"/>
                      <a:pt x="291" y="350"/>
                      <a:pt x="172" y="350"/>
                    </a:cubicBezTo>
                    <a:cubicBezTo>
                      <a:pt x="79" y="350"/>
                      <a:pt x="3" y="291"/>
                      <a:pt x="3" y="175"/>
                    </a:cubicBezTo>
                    <a:cubicBezTo>
                      <a:pt x="0" y="96"/>
                      <a:pt x="42" y="0"/>
                      <a:pt x="172" y="0"/>
                    </a:cubicBezTo>
                    <a:close/>
                    <a:moveTo>
                      <a:pt x="172" y="282"/>
                    </a:moveTo>
                    <a:cubicBezTo>
                      <a:pt x="215" y="282"/>
                      <a:pt x="243" y="257"/>
                      <a:pt x="243" y="169"/>
                    </a:cubicBezTo>
                    <a:cubicBezTo>
                      <a:pt x="243" y="124"/>
                      <a:pt x="234" y="65"/>
                      <a:pt x="169" y="65"/>
                    </a:cubicBezTo>
                    <a:cubicBezTo>
                      <a:pt x="99" y="65"/>
                      <a:pt x="99" y="147"/>
                      <a:pt x="99" y="178"/>
                    </a:cubicBezTo>
                    <a:cubicBezTo>
                      <a:pt x="102" y="248"/>
                      <a:pt x="124" y="282"/>
                      <a:pt x="172" y="282"/>
                    </a:cubicBezTo>
                    <a:close/>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241" name="Freeform 20"/>
              <p:cNvSpPr>
                <a:spLocks noChangeArrowheads="1"/>
              </p:cNvSpPr>
              <p:nvPr/>
            </p:nvSpPr>
            <p:spPr bwMode="auto">
              <a:xfrm>
                <a:off x="4270375" y="3851275"/>
                <a:ext cx="106363" cy="127000"/>
              </a:xfrm>
              <a:custGeom>
                <a:avLst/>
                <a:gdLst>
                  <a:gd name="T0" fmla="*/ 211 w 297"/>
                  <a:gd name="T1" fmla="*/ 345 h 354"/>
                  <a:gd name="T2" fmla="*/ 209 w 297"/>
                  <a:gd name="T3" fmla="*/ 300 h 354"/>
                  <a:gd name="T4" fmla="*/ 110 w 297"/>
                  <a:gd name="T5" fmla="*/ 353 h 354"/>
                  <a:gd name="T6" fmla="*/ 28 w 297"/>
                  <a:gd name="T7" fmla="*/ 328 h 354"/>
                  <a:gd name="T8" fmla="*/ 0 w 297"/>
                  <a:gd name="T9" fmla="*/ 254 h 354"/>
                  <a:gd name="T10" fmla="*/ 70 w 297"/>
                  <a:gd name="T11" fmla="*/ 153 h 354"/>
                  <a:gd name="T12" fmla="*/ 200 w 297"/>
                  <a:gd name="T13" fmla="*/ 136 h 354"/>
                  <a:gd name="T14" fmla="*/ 194 w 297"/>
                  <a:gd name="T15" fmla="*/ 91 h 354"/>
                  <a:gd name="T16" fmla="*/ 152 w 297"/>
                  <a:gd name="T17" fmla="*/ 63 h 354"/>
                  <a:gd name="T18" fmla="*/ 115 w 297"/>
                  <a:gd name="T19" fmla="*/ 80 h 354"/>
                  <a:gd name="T20" fmla="*/ 107 w 297"/>
                  <a:gd name="T21" fmla="*/ 108 h 354"/>
                  <a:gd name="T22" fmla="*/ 11 w 297"/>
                  <a:gd name="T23" fmla="*/ 108 h 354"/>
                  <a:gd name="T24" fmla="*/ 48 w 297"/>
                  <a:gd name="T25" fmla="*/ 29 h 354"/>
                  <a:gd name="T26" fmla="*/ 146 w 297"/>
                  <a:gd name="T27" fmla="*/ 0 h 354"/>
                  <a:gd name="T28" fmla="*/ 265 w 297"/>
                  <a:gd name="T29" fmla="*/ 43 h 354"/>
                  <a:gd name="T30" fmla="*/ 288 w 297"/>
                  <a:gd name="T31" fmla="*/ 125 h 354"/>
                  <a:gd name="T32" fmla="*/ 288 w 297"/>
                  <a:gd name="T33" fmla="*/ 257 h 354"/>
                  <a:gd name="T34" fmla="*/ 296 w 297"/>
                  <a:gd name="T35" fmla="*/ 342 h 354"/>
                  <a:gd name="T36" fmla="*/ 211 w 297"/>
                  <a:gd name="T37" fmla="*/ 342 h 354"/>
                  <a:gd name="T38" fmla="*/ 211 w 297"/>
                  <a:gd name="T39" fmla="*/ 345 h 354"/>
                  <a:gd name="T40" fmla="*/ 93 w 297"/>
                  <a:gd name="T41" fmla="*/ 243 h 354"/>
                  <a:gd name="T42" fmla="*/ 141 w 297"/>
                  <a:gd name="T43" fmla="*/ 291 h 354"/>
                  <a:gd name="T44" fmla="*/ 183 w 297"/>
                  <a:gd name="T45" fmla="*/ 271 h 354"/>
                  <a:gd name="T46" fmla="*/ 200 w 297"/>
                  <a:gd name="T47" fmla="*/ 190 h 354"/>
                  <a:gd name="T48" fmla="*/ 93 w 297"/>
                  <a:gd name="T49" fmla="*/ 243 h 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97" h="354">
                    <a:moveTo>
                      <a:pt x="211" y="345"/>
                    </a:moveTo>
                    <a:cubicBezTo>
                      <a:pt x="209" y="325"/>
                      <a:pt x="209" y="308"/>
                      <a:pt x="209" y="300"/>
                    </a:cubicBezTo>
                    <a:cubicBezTo>
                      <a:pt x="172" y="353"/>
                      <a:pt x="127" y="353"/>
                      <a:pt x="110" y="353"/>
                    </a:cubicBezTo>
                    <a:cubicBezTo>
                      <a:pt x="62" y="353"/>
                      <a:pt x="39" y="339"/>
                      <a:pt x="28" y="328"/>
                    </a:cubicBezTo>
                    <a:cubicBezTo>
                      <a:pt x="8" y="308"/>
                      <a:pt x="0" y="283"/>
                      <a:pt x="0" y="254"/>
                    </a:cubicBezTo>
                    <a:cubicBezTo>
                      <a:pt x="0" y="229"/>
                      <a:pt x="8" y="181"/>
                      <a:pt x="70" y="153"/>
                    </a:cubicBezTo>
                    <a:cubicBezTo>
                      <a:pt x="110" y="136"/>
                      <a:pt x="169" y="136"/>
                      <a:pt x="200" y="136"/>
                    </a:cubicBezTo>
                    <a:cubicBezTo>
                      <a:pt x="200" y="113"/>
                      <a:pt x="200" y="105"/>
                      <a:pt x="194" y="91"/>
                    </a:cubicBezTo>
                    <a:cubicBezTo>
                      <a:pt x="186" y="65"/>
                      <a:pt x="161" y="63"/>
                      <a:pt x="152" y="63"/>
                    </a:cubicBezTo>
                    <a:cubicBezTo>
                      <a:pt x="138" y="63"/>
                      <a:pt x="124" y="68"/>
                      <a:pt x="115" y="80"/>
                    </a:cubicBezTo>
                    <a:cubicBezTo>
                      <a:pt x="107" y="91"/>
                      <a:pt x="107" y="102"/>
                      <a:pt x="107" y="108"/>
                    </a:cubicBezTo>
                    <a:lnTo>
                      <a:pt x="11" y="108"/>
                    </a:lnTo>
                    <a:cubicBezTo>
                      <a:pt x="11" y="91"/>
                      <a:pt x="14" y="54"/>
                      <a:pt x="48" y="29"/>
                    </a:cubicBezTo>
                    <a:cubicBezTo>
                      <a:pt x="79" y="6"/>
                      <a:pt x="115" y="0"/>
                      <a:pt x="146" y="0"/>
                    </a:cubicBezTo>
                    <a:cubicBezTo>
                      <a:pt x="175" y="0"/>
                      <a:pt x="231" y="6"/>
                      <a:pt x="265" y="43"/>
                    </a:cubicBezTo>
                    <a:cubicBezTo>
                      <a:pt x="288" y="71"/>
                      <a:pt x="288" y="108"/>
                      <a:pt x="288" y="125"/>
                    </a:cubicBezTo>
                    <a:lnTo>
                      <a:pt x="288" y="257"/>
                    </a:lnTo>
                    <a:cubicBezTo>
                      <a:pt x="288" y="286"/>
                      <a:pt x="290" y="314"/>
                      <a:pt x="296" y="342"/>
                    </a:cubicBezTo>
                    <a:lnTo>
                      <a:pt x="211" y="342"/>
                    </a:lnTo>
                    <a:lnTo>
                      <a:pt x="211" y="345"/>
                    </a:lnTo>
                    <a:close/>
                    <a:moveTo>
                      <a:pt x="93" y="243"/>
                    </a:moveTo>
                    <a:cubicBezTo>
                      <a:pt x="93" y="266"/>
                      <a:pt x="107" y="291"/>
                      <a:pt x="141" y="291"/>
                    </a:cubicBezTo>
                    <a:cubicBezTo>
                      <a:pt x="158" y="291"/>
                      <a:pt x="172" y="283"/>
                      <a:pt x="183" y="271"/>
                    </a:cubicBezTo>
                    <a:cubicBezTo>
                      <a:pt x="200" y="252"/>
                      <a:pt x="200" y="226"/>
                      <a:pt x="200" y="190"/>
                    </a:cubicBezTo>
                    <a:cubicBezTo>
                      <a:pt x="135" y="184"/>
                      <a:pt x="93" y="204"/>
                      <a:pt x="93" y="243"/>
                    </a:cubicBezTo>
                    <a:close/>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242" name="Freeform 21"/>
              <p:cNvSpPr>
                <a:spLocks noChangeArrowheads="1"/>
              </p:cNvSpPr>
              <p:nvPr/>
            </p:nvSpPr>
            <p:spPr bwMode="auto">
              <a:xfrm>
                <a:off x="4408488" y="3805238"/>
                <a:ext cx="123825" cy="171450"/>
              </a:xfrm>
              <a:custGeom>
                <a:avLst/>
                <a:gdLst>
                  <a:gd name="T0" fmla="*/ 240 w 343"/>
                  <a:gd name="T1" fmla="*/ 0 h 476"/>
                  <a:gd name="T2" fmla="*/ 339 w 343"/>
                  <a:gd name="T3" fmla="*/ 0 h 476"/>
                  <a:gd name="T4" fmla="*/ 339 w 343"/>
                  <a:gd name="T5" fmla="*/ 416 h 476"/>
                  <a:gd name="T6" fmla="*/ 342 w 343"/>
                  <a:gd name="T7" fmla="*/ 470 h 476"/>
                  <a:gd name="T8" fmla="*/ 243 w 343"/>
                  <a:gd name="T9" fmla="*/ 470 h 476"/>
                  <a:gd name="T10" fmla="*/ 240 w 343"/>
                  <a:gd name="T11" fmla="*/ 422 h 476"/>
                  <a:gd name="T12" fmla="*/ 206 w 343"/>
                  <a:gd name="T13" fmla="*/ 458 h 476"/>
                  <a:gd name="T14" fmla="*/ 141 w 343"/>
                  <a:gd name="T15" fmla="*/ 475 h 476"/>
                  <a:gd name="T16" fmla="*/ 0 w 343"/>
                  <a:gd name="T17" fmla="*/ 312 h 476"/>
                  <a:gd name="T18" fmla="*/ 147 w 343"/>
                  <a:gd name="T19" fmla="*/ 134 h 476"/>
                  <a:gd name="T20" fmla="*/ 240 w 343"/>
                  <a:gd name="T21" fmla="*/ 179 h 476"/>
                  <a:gd name="T22" fmla="*/ 240 w 343"/>
                  <a:gd name="T23" fmla="*/ 0 h 476"/>
                  <a:gd name="T24" fmla="*/ 167 w 343"/>
                  <a:gd name="T25" fmla="*/ 413 h 476"/>
                  <a:gd name="T26" fmla="*/ 229 w 343"/>
                  <a:gd name="T27" fmla="*/ 377 h 476"/>
                  <a:gd name="T28" fmla="*/ 246 w 343"/>
                  <a:gd name="T29" fmla="*/ 298 h 476"/>
                  <a:gd name="T30" fmla="*/ 175 w 343"/>
                  <a:gd name="T31" fmla="*/ 199 h 476"/>
                  <a:gd name="T32" fmla="*/ 105 w 343"/>
                  <a:gd name="T33" fmla="*/ 309 h 476"/>
                  <a:gd name="T34" fmla="*/ 167 w 343"/>
                  <a:gd name="T35" fmla="*/ 413 h 4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43" h="476">
                    <a:moveTo>
                      <a:pt x="240" y="0"/>
                    </a:moveTo>
                    <a:lnTo>
                      <a:pt x="339" y="0"/>
                    </a:lnTo>
                    <a:lnTo>
                      <a:pt x="339" y="416"/>
                    </a:lnTo>
                    <a:cubicBezTo>
                      <a:pt x="339" y="436"/>
                      <a:pt x="339" y="458"/>
                      <a:pt x="342" y="470"/>
                    </a:cubicBezTo>
                    <a:lnTo>
                      <a:pt x="243" y="470"/>
                    </a:lnTo>
                    <a:lnTo>
                      <a:pt x="240" y="422"/>
                    </a:lnTo>
                    <a:cubicBezTo>
                      <a:pt x="235" y="433"/>
                      <a:pt x="226" y="447"/>
                      <a:pt x="206" y="458"/>
                    </a:cubicBezTo>
                    <a:cubicBezTo>
                      <a:pt x="181" y="475"/>
                      <a:pt x="156" y="475"/>
                      <a:pt x="141" y="475"/>
                    </a:cubicBezTo>
                    <a:cubicBezTo>
                      <a:pt x="54" y="475"/>
                      <a:pt x="0" y="413"/>
                      <a:pt x="0" y="312"/>
                    </a:cubicBezTo>
                    <a:cubicBezTo>
                      <a:pt x="0" y="202"/>
                      <a:pt x="60" y="134"/>
                      <a:pt x="147" y="134"/>
                    </a:cubicBezTo>
                    <a:cubicBezTo>
                      <a:pt x="206" y="134"/>
                      <a:pt x="232" y="168"/>
                      <a:pt x="240" y="179"/>
                    </a:cubicBezTo>
                    <a:lnTo>
                      <a:pt x="240" y="0"/>
                    </a:lnTo>
                    <a:close/>
                    <a:moveTo>
                      <a:pt x="167" y="413"/>
                    </a:moveTo>
                    <a:cubicBezTo>
                      <a:pt x="195" y="413"/>
                      <a:pt x="218" y="396"/>
                      <a:pt x="229" y="377"/>
                    </a:cubicBezTo>
                    <a:cubicBezTo>
                      <a:pt x="243" y="348"/>
                      <a:pt x="246" y="315"/>
                      <a:pt x="246" y="298"/>
                    </a:cubicBezTo>
                    <a:cubicBezTo>
                      <a:pt x="246" y="233"/>
                      <a:pt x="218" y="199"/>
                      <a:pt x="175" y="199"/>
                    </a:cubicBezTo>
                    <a:cubicBezTo>
                      <a:pt x="110" y="199"/>
                      <a:pt x="105" y="278"/>
                      <a:pt x="105" y="309"/>
                    </a:cubicBezTo>
                    <a:cubicBezTo>
                      <a:pt x="102" y="365"/>
                      <a:pt x="119" y="413"/>
                      <a:pt x="167" y="413"/>
                    </a:cubicBezTo>
                    <a:close/>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243" name="Freeform 22"/>
              <p:cNvSpPr>
                <a:spLocks noChangeArrowheads="1"/>
              </p:cNvSpPr>
              <p:nvPr/>
            </p:nvSpPr>
            <p:spPr bwMode="auto">
              <a:xfrm>
                <a:off x="3795713" y="4087813"/>
                <a:ext cx="131762" cy="169862"/>
              </a:xfrm>
              <a:custGeom>
                <a:avLst/>
                <a:gdLst>
                  <a:gd name="T0" fmla="*/ 3 w 368"/>
                  <a:gd name="T1" fmla="*/ 0 h 472"/>
                  <a:gd name="T2" fmla="*/ 180 w 368"/>
                  <a:gd name="T3" fmla="*/ 0 h 472"/>
                  <a:gd name="T4" fmla="*/ 296 w 368"/>
                  <a:gd name="T5" fmla="*/ 23 h 472"/>
                  <a:gd name="T6" fmla="*/ 350 w 368"/>
                  <a:gd name="T7" fmla="*/ 124 h 472"/>
                  <a:gd name="T8" fmla="*/ 322 w 368"/>
                  <a:gd name="T9" fmla="*/ 195 h 472"/>
                  <a:gd name="T10" fmla="*/ 268 w 368"/>
                  <a:gd name="T11" fmla="*/ 226 h 472"/>
                  <a:gd name="T12" fmla="*/ 367 w 368"/>
                  <a:gd name="T13" fmla="*/ 342 h 472"/>
                  <a:gd name="T14" fmla="*/ 296 w 368"/>
                  <a:gd name="T15" fmla="*/ 452 h 472"/>
                  <a:gd name="T16" fmla="*/ 178 w 368"/>
                  <a:gd name="T17" fmla="*/ 471 h 472"/>
                  <a:gd name="T18" fmla="*/ 0 w 368"/>
                  <a:gd name="T19" fmla="*/ 471 h 472"/>
                  <a:gd name="T20" fmla="*/ 0 w 368"/>
                  <a:gd name="T21" fmla="*/ 0 h 472"/>
                  <a:gd name="T22" fmla="*/ 3 w 368"/>
                  <a:gd name="T23" fmla="*/ 0 h 472"/>
                  <a:gd name="T24" fmla="*/ 169 w 368"/>
                  <a:gd name="T25" fmla="*/ 192 h 472"/>
                  <a:gd name="T26" fmla="*/ 251 w 368"/>
                  <a:gd name="T27" fmla="*/ 130 h 472"/>
                  <a:gd name="T28" fmla="*/ 169 w 368"/>
                  <a:gd name="T29" fmla="*/ 71 h 472"/>
                  <a:gd name="T30" fmla="*/ 101 w 368"/>
                  <a:gd name="T31" fmla="*/ 71 h 472"/>
                  <a:gd name="T32" fmla="*/ 101 w 368"/>
                  <a:gd name="T33" fmla="*/ 192 h 472"/>
                  <a:gd name="T34" fmla="*/ 169 w 368"/>
                  <a:gd name="T35" fmla="*/ 192 h 472"/>
                  <a:gd name="T36" fmla="*/ 99 w 368"/>
                  <a:gd name="T37" fmla="*/ 395 h 472"/>
                  <a:gd name="T38" fmla="*/ 166 w 368"/>
                  <a:gd name="T39" fmla="*/ 395 h 472"/>
                  <a:gd name="T40" fmla="*/ 265 w 368"/>
                  <a:gd name="T41" fmla="*/ 333 h 472"/>
                  <a:gd name="T42" fmla="*/ 155 w 368"/>
                  <a:gd name="T43" fmla="*/ 265 h 472"/>
                  <a:gd name="T44" fmla="*/ 96 w 368"/>
                  <a:gd name="T45" fmla="*/ 265 h 472"/>
                  <a:gd name="T46" fmla="*/ 96 w 368"/>
                  <a:gd name="T47" fmla="*/ 395 h 472"/>
                  <a:gd name="T48" fmla="*/ 99 w 368"/>
                  <a:gd name="T49" fmla="*/ 395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68" h="472">
                    <a:moveTo>
                      <a:pt x="3" y="0"/>
                    </a:moveTo>
                    <a:lnTo>
                      <a:pt x="180" y="0"/>
                    </a:lnTo>
                    <a:cubicBezTo>
                      <a:pt x="209" y="0"/>
                      <a:pt x="262" y="0"/>
                      <a:pt x="296" y="23"/>
                    </a:cubicBezTo>
                    <a:cubicBezTo>
                      <a:pt x="338" y="51"/>
                      <a:pt x="350" y="96"/>
                      <a:pt x="350" y="124"/>
                    </a:cubicBezTo>
                    <a:cubicBezTo>
                      <a:pt x="350" y="141"/>
                      <a:pt x="347" y="172"/>
                      <a:pt x="322" y="195"/>
                    </a:cubicBezTo>
                    <a:cubicBezTo>
                      <a:pt x="319" y="198"/>
                      <a:pt x="296" y="220"/>
                      <a:pt x="268" y="226"/>
                    </a:cubicBezTo>
                    <a:cubicBezTo>
                      <a:pt x="338" y="240"/>
                      <a:pt x="367" y="291"/>
                      <a:pt x="367" y="342"/>
                    </a:cubicBezTo>
                    <a:cubicBezTo>
                      <a:pt x="367" y="398"/>
                      <a:pt x="333" y="435"/>
                      <a:pt x="296" y="452"/>
                    </a:cubicBezTo>
                    <a:cubicBezTo>
                      <a:pt x="259" y="471"/>
                      <a:pt x="195" y="471"/>
                      <a:pt x="178" y="471"/>
                    </a:cubicBezTo>
                    <a:lnTo>
                      <a:pt x="0" y="471"/>
                    </a:lnTo>
                    <a:lnTo>
                      <a:pt x="0" y="0"/>
                    </a:lnTo>
                    <a:lnTo>
                      <a:pt x="3" y="0"/>
                    </a:lnTo>
                    <a:close/>
                    <a:moveTo>
                      <a:pt x="169" y="192"/>
                    </a:moveTo>
                    <a:cubicBezTo>
                      <a:pt x="197" y="192"/>
                      <a:pt x="251" y="192"/>
                      <a:pt x="251" y="130"/>
                    </a:cubicBezTo>
                    <a:cubicBezTo>
                      <a:pt x="251" y="71"/>
                      <a:pt x="200" y="71"/>
                      <a:pt x="169" y="71"/>
                    </a:cubicBezTo>
                    <a:lnTo>
                      <a:pt x="101" y="71"/>
                    </a:lnTo>
                    <a:lnTo>
                      <a:pt x="101" y="192"/>
                    </a:lnTo>
                    <a:lnTo>
                      <a:pt x="169" y="192"/>
                    </a:lnTo>
                    <a:close/>
                    <a:moveTo>
                      <a:pt x="99" y="395"/>
                    </a:moveTo>
                    <a:lnTo>
                      <a:pt x="166" y="395"/>
                    </a:lnTo>
                    <a:cubicBezTo>
                      <a:pt x="211" y="395"/>
                      <a:pt x="265" y="395"/>
                      <a:pt x="265" y="333"/>
                    </a:cubicBezTo>
                    <a:cubicBezTo>
                      <a:pt x="265" y="265"/>
                      <a:pt x="203" y="265"/>
                      <a:pt x="155" y="265"/>
                    </a:cubicBezTo>
                    <a:lnTo>
                      <a:pt x="96" y="265"/>
                    </a:lnTo>
                    <a:lnTo>
                      <a:pt x="96" y="395"/>
                    </a:lnTo>
                    <a:lnTo>
                      <a:pt x="99" y="395"/>
                    </a:lnTo>
                    <a:close/>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244" name="Freeform 23"/>
              <p:cNvSpPr>
                <a:spLocks noChangeArrowheads="1"/>
              </p:cNvSpPr>
              <p:nvPr/>
            </p:nvSpPr>
            <p:spPr bwMode="auto">
              <a:xfrm>
                <a:off x="3959225" y="4133850"/>
                <a:ext cx="106363" cy="127000"/>
              </a:xfrm>
              <a:custGeom>
                <a:avLst/>
                <a:gdLst>
                  <a:gd name="T0" fmla="*/ 212 w 297"/>
                  <a:gd name="T1" fmla="*/ 344 h 354"/>
                  <a:gd name="T2" fmla="*/ 209 w 297"/>
                  <a:gd name="T3" fmla="*/ 299 h 354"/>
                  <a:gd name="T4" fmla="*/ 110 w 297"/>
                  <a:gd name="T5" fmla="*/ 353 h 354"/>
                  <a:gd name="T6" fmla="*/ 28 w 297"/>
                  <a:gd name="T7" fmla="*/ 327 h 354"/>
                  <a:gd name="T8" fmla="*/ 0 w 297"/>
                  <a:gd name="T9" fmla="*/ 254 h 354"/>
                  <a:gd name="T10" fmla="*/ 71 w 297"/>
                  <a:gd name="T11" fmla="*/ 152 h 354"/>
                  <a:gd name="T12" fmla="*/ 201 w 297"/>
                  <a:gd name="T13" fmla="*/ 135 h 354"/>
                  <a:gd name="T14" fmla="*/ 195 w 297"/>
                  <a:gd name="T15" fmla="*/ 90 h 354"/>
                  <a:gd name="T16" fmla="*/ 153 w 297"/>
                  <a:gd name="T17" fmla="*/ 62 h 354"/>
                  <a:gd name="T18" fmla="*/ 116 w 297"/>
                  <a:gd name="T19" fmla="*/ 79 h 354"/>
                  <a:gd name="T20" fmla="*/ 107 w 297"/>
                  <a:gd name="T21" fmla="*/ 107 h 354"/>
                  <a:gd name="T22" fmla="*/ 11 w 297"/>
                  <a:gd name="T23" fmla="*/ 107 h 354"/>
                  <a:gd name="T24" fmla="*/ 48 w 297"/>
                  <a:gd name="T25" fmla="*/ 28 h 354"/>
                  <a:gd name="T26" fmla="*/ 147 w 297"/>
                  <a:gd name="T27" fmla="*/ 0 h 354"/>
                  <a:gd name="T28" fmla="*/ 265 w 297"/>
                  <a:gd name="T29" fmla="*/ 42 h 354"/>
                  <a:gd name="T30" fmla="*/ 288 w 297"/>
                  <a:gd name="T31" fmla="*/ 124 h 354"/>
                  <a:gd name="T32" fmla="*/ 288 w 297"/>
                  <a:gd name="T33" fmla="*/ 257 h 354"/>
                  <a:gd name="T34" fmla="*/ 296 w 297"/>
                  <a:gd name="T35" fmla="*/ 341 h 354"/>
                  <a:gd name="T36" fmla="*/ 212 w 297"/>
                  <a:gd name="T37" fmla="*/ 341 h 354"/>
                  <a:gd name="T38" fmla="*/ 212 w 297"/>
                  <a:gd name="T39" fmla="*/ 344 h 354"/>
                  <a:gd name="T40" fmla="*/ 93 w 297"/>
                  <a:gd name="T41" fmla="*/ 243 h 354"/>
                  <a:gd name="T42" fmla="*/ 141 w 297"/>
                  <a:gd name="T43" fmla="*/ 291 h 354"/>
                  <a:gd name="T44" fmla="*/ 184 w 297"/>
                  <a:gd name="T45" fmla="*/ 271 h 354"/>
                  <a:gd name="T46" fmla="*/ 201 w 297"/>
                  <a:gd name="T47" fmla="*/ 189 h 354"/>
                  <a:gd name="T48" fmla="*/ 93 w 297"/>
                  <a:gd name="T49" fmla="*/ 243 h 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97" h="354">
                    <a:moveTo>
                      <a:pt x="212" y="344"/>
                    </a:moveTo>
                    <a:cubicBezTo>
                      <a:pt x="209" y="325"/>
                      <a:pt x="209" y="308"/>
                      <a:pt x="209" y="299"/>
                    </a:cubicBezTo>
                    <a:cubicBezTo>
                      <a:pt x="172" y="353"/>
                      <a:pt x="127" y="353"/>
                      <a:pt x="110" y="353"/>
                    </a:cubicBezTo>
                    <a:cubicBezTo>
                      <a:pt x="62" y="353"/>
                      <a:pt x="40" y="339"/>
                      <a:pt x="28" y="327"/>
                    </a:cubicBezTo>
                    <a:cubicBezTo>
                      <a:pt x="9" y="308"/>
                      <a:pt x="0" y="282"/>
                      <a:pt x="0" y="254"/>
                    </a:cubicBezTo>
                    <a:cubicBezTo>
                      <a:pt x="0" y="229"/>
                      <a:pt x="9" y="181"/>
                      <a:pt x="71" y="152"/>
                    </a:cubicBezTo>
                    <a:cubicBezTo>
                      <a:pt x="110" y="135"/>
                      <a:pt x="169" y="135"/>
                      <a:pt x="201" y="135"/>
                    </a:cubicBezTo>
                    <a:cubicBezTo>
                      <a:pt x="201" y="113"/>
                      <a:pt x="201" y="104"/>
                      <a:pt x="195" y="90"/>
                    </a:cubicBezTo>
                    <a:cubicBezTo>
                      <a:pt x="186" y="65"/>
                      <a:pt x="161" y="62"/>
                      <a:pt x="153" y="62"/>
                    </a:cubicBezTo>
                    <a:cubicBezTo>
                      <a:pt x="138" y="62"/>
                      <a:pt x="124" y="68"/>
                      <a:pt x="116" y="79"/>
                    </a:cubicBezTo>
                    <a:cubicBezTo>
                      <a:pt x="107" y="90"/>
                      <a:pt x="107" y="102"/>
                      <a:pt x="107" y="107"/>
                    </a:cubicBezTo>
                    <a:lnTo>
                      <a:pt x="11" y="107"/>
                    </a:lnTo>
                    <a:cubicBezTo>
                      <a:pt x="11" y="90"/>
                      <a:pt x="14" y="54"/>
                      <a:pt x="48" y="28"/>
                    </a:cubicBezTo>
                    <a:cubicBezTo>
                      <a:pt x="79" y="6"/>
                      <a:pt x="116" y="0"/>
                      <a:pt x="147" y="0"/>
                    </a:cubicBezTo>
                    <a:cubicBezTo>
                      <a:pt x="175" y="0"/>
                      <a:pt x="232" y="6"/>
                      <a:pt x="265" y="42"/>
                    </a:cubicBezTo>
                    <a:cubicBezTo>
                      <a:pt x="288" y="71"/>
                      <a:pt x="288" y="107"/>
                      <a:pt x="288" y="124"/>
                    </a:cubicBezTo>
                    <a:lnTo>
                      <a:pt x="288" y="257"/>
                    </a:lnTo>
                    <a:cubicBezTo>
                      <a:pt x="288" y="285"/>
                      <a:pt x="291" y="313"/>
                      <a:pt x="296" y="341"/>
                    </a:cubicBezTo>
                    <a:lnTo>
                      <a:pt x="212" y="341"/>
                    </a:lnTo>
                    <a:lnTo>
                      <a:pt x="212" y="344"/>
                    </a:lnTo>
                    <a:close/>
                    <a:moveTo>
                      <a:pt x="93" y="243"/>
                    </a:moveTo>
                    <a:cubicBezTo>
                      <a:pt x="93" y="265"/>
                      <a:pt x="107" y="291"/>
                      <a:pt x="141" y="291"/>
                    </a:cubicBezTo>
                    <a:cubicBezTo>
                      <a:pt x="158" y="291"/>
                      <a:pt x="172" y="282"/>
                      <a:pt x="184" y="271"/>
                    </a:cubicBezTo>
                    <a:cubicBezTo>
                      <a:pt x="201" y="251"/>
                      <a:pt x="201" y="226"/>
                      <a:pt x="201" y="189"/>
                    </a:cubicBezTo>
                    <a:cubicBezTo>
                      <a:pt x="138" y="183"/>
                      <a:pt x="93" y="203"/>
                      <a:pt x="93" y="243"/>
                    </a:cubicBezTo>
                    <a:close/>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245" name="Freeform 24"/>
              <p:cNvSpPr>
                <a:spLocks noChangeArrowheads="1"/>
              </p:cNvSpPr>
              <p:nvPr/>
            </p:nvSpPr>
            <p:spPr bwMode="auto">
              <a:xfrm>
                <a:off x="4106863" y="4087813"/>
                <a:ext cx="34925" cy="171450"/>
              </a:xfrm>
              <a:custGeom>
                <a:avLst/>
                <a:gdLst>
                  <a:gd name="T0" fmla="*/ 0 w 97"/>
                  <a:gd name="T1" fmla="*/ 0 h 475"/>
                  <a:gd name="T2" fmla="*/ 96 w 97"/>
                  <a:gd name="T3" fmla="*/ 0 h 475"/>
                  <a:gd name="T4" fmla="*/ 96 w 97"/>
                  <a:gd name="T5" fmla="*/ 474 h 475"/>
                  <a:gd name="T6" fmla="*/ 0 w 97"/>
                  <a:gd name="T7" fmla="*/ 474 h 475"/>
                  <a:gd name="T8" fmla="*/ 0 w 97"/>
                  <a:gd name="T9" fmla="*/ 0 h 475"/>
                </a:gdLst>
                <a:ahLst/>
                <a:cxnLst>
                  <a:cxn ang="0">
                    <a:pos x="T0" y="T1"/>
                  </a:cxn>
                  <a:cxn ang="0">
                    <a:pos x="T2" y="T3"/>
                  </a:cxn>
                  <a:cxn ang="0">
                    <a:pos x="T4" y="T5"/>
                  </a:cxn>
                  <a:cxn ang="0">
                    <a:pos x="T6" y="T7"/>
                  </a:cxn>
                  <a:cxn ang="0">
                    <a:pos x="T8" y="T9"/>
                  </a:cxn>
                </a:cxnLst>
                <a:rect l="0" t="0" r="r" b="b"/>
                <a:pathLst>
                  <a:path w="97" h="475">
                    <a:moveTo>
                      <a:pt x="0" y="0"/>
                    </a:moveTo>
                    <a:lnTo>
                      <a:pt x="96" y="0"/>
                    </a:lnTo>
                    <a:lnTo>
                      <a:pt x="96" y="474"/>
                    </a:lnTo>
                    <a:lnTo>
                      <a:pt x="0" y="474"/>
                    </a:lnTo>
                    <a:lnTo>
                      <a:pt x="0" y="0"/>
                    </a:lnTo>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247" name="Freeform 25"/>
              <p:cNvSpPr>
                <a:spLocks noChangeArrowheads="1"/>
              </p:cNvSpPr>
              <p:nvPr/>
            </p:nvSpPr>
            <p:spPr bwMode="auto">
              <a:xfrm>
                <a:off x="4179888" y="4133850"/>
                <a:ext cx="106362" cy="127000"/>
              </a:xfrm>
              <a:custGeom>
                <a:avLst/>
                <a:gdLst>
                  <a:gd name="T0" fmla="*/ 211 w 297"/>
                  <a:gd name="T1" fmla="*/ 344 h 354"/>
                  <a:gd name="T2" fmla="*/ 208 w 297"/>
                  <a:gd name="T3" fmla="*/ 299 h 354"/>
                  <a:gd name="T4" fmla="*/ 110 w 297"/>
                  <a:gd name="T5" fmla="*/ 353 h 354"/>
                  <a:gd name="T6" fmla="*/ 28 w 297"/>
                  <a:gd name="T7" fmla="*/ 327 h 354"/>
                  <a:gd name="T8" fmla="*/ 0 w 297"/>
                  <a:gd name="T9" fmla="*/ 254 h 354"/>
                  <a:gd name="T10" fmla="*/ 70 w 297"/>
                  <a:gd name="T11" fmla="*/ 152 h 354"/>
                  <a:gd name="T12" fmla="*/ 200 w 297"/>
                  <a:gd name="T13" fmla="*/ 135 h 354"/>
                  <a:gd name="T14" fmla="*/ 194 w 297"/>
                  <a:gd name="T15" fmla="*/ 90 h 354"/>
                  <a:gd name="T16" fmla="*/ 152 w 297"/>
                  <a:gd name="T17" fmla="*/ 62 h 354"/>
                  <a:gd name="T18" fmla="*/ 115 w 297"/>
                  <a:gd name="T19" fmla="*/ 79 h 354"/>
                  <a:gd name="T20" fmla="*/ 107 w 297"/>
                  <a:gd name="T21" fmla="*/ 107 h 354"/>
                  <a:gd name="T22" fmla="*/ 11 w 297"/>
                  <a:gd name="T23" fmla="*/ 107 h 354"/>
                  <a:gd name="T24" fmla="*/ 48 w 297"/>
                  <a:gd name="T25" fmla="*/ 28 h 354"/>
                  <a:gd name="T26" fmla="*/ 146 w 297"/>
                  <a:gd name="T27" fmla="*/ 0 h 354"/>
                  <a:gd name="T28" fmla="*/ 265 w 297"/>
                  <a:gd name="T29" fmla="*/ 42 h 354"/>
                  <a:gd name="T30" fmla="*/ 287 w 297"/>
                  <a:gd name="T31" fmla="*/ 124 h 354"/>
                  <a:gd name="T32" fmla="*/ 287 w 297"/>
                  <a:gd name="T33" fmla="*/ 257 h 354"/>
                  <a:gd name="T34" fmla="*/ 296 w 297"/>
                  <a:gd name="T35" fmla="*/ 341 h 354"/>
                  <a:gd name="T36" fmla="*/ 211 w 297"/>
                  <a:gd name="T37" fmla="*/ 341 h 354"/>
                  <a:gd name="T38" fmla="*/ 211 w 297"/>
                  <a:gd name="T39" fmla="*/ 344 h 354"/>
                  <a:gd name="T40" fmla="*/ 90 w 297"/>
                  <a:gd name="T41" fmla="*/ 243 h 354"/>
                  <a:gd name="T42" fmla="*/ 138 w 297"/>
                  <a:gd name="T43" fmla="*/ 291 h 354"/>
                  <a:gd name="T44" fmla="*/ 180 w 297"/>
                  <a:gd name="T45" fmla="*/ 271 h 354"/>
                  <a:gd name="T46" fmla="*/ 197 w 297"/>
                  <a:gd name="T47" fmla="*/ 189 h 354"/>
                  <a:gd name="T48" fmla="*/ 90 w 297"/>
                  <a:gd name="T49" fmla="*/ 243 h 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97" h="354">
                    <a:moveTo>
                      <a:pt x="211" y="344"/>
                    </a:moveTo>
                    <a:cubicBezTo>
                      <a:pt x="208" y="325"/>
                      <a:pt x="208" y="308"/>
                      <a:pt x="208" y="299"/>
                    </a:cubicBezTo>
                    <a:cubicBezTo>
                      <a:pt x="172" y="353"/>
                      <a:pt x="127" y="353"/>
                      <a:pt x="110" y="353"/>
                    </a:cubicBezTo>
                    <a:cubicBezTo>
                      <a:pt x="62" y="353"/>
                      <a:pt x="39" y="339"/>
                      <a:pt x="28" y="327"/>
                    </a:cubicBezTo>
                    <a:cubicBezTo>
                      <a:pt x="8" y="308"/>
                      <a:pt x="0" y="282"/>
                      <a:pt x="0" y="254"/>
                    </a:cubicBezTo>
                    <a:cubicBezTo>
                      <a:pt x="0" y="229"/>
                      <a:pt x="8" y="181"/>
                      <a:pt x="70" y="152"/>
                    </a:cubicBezTo>
                    <a:cubicBezTo>
                      <a:pt x="110" y="135"/>
                      <a:pt x="169" y="135"/>
                      <a:pt x="200" y="135"/>
                    </a:cubicBezTo>
                    <a:cubicBezTo>
                      <a:pt x="200" y="113"/>
                      <a:pt x="200" y="104"/>
                      <a:pt x="194" y="90"/>
                    </a:cubicBezTo>
                    <a:cubicBezTo>
                      <a:pt x="186" y="65"/>
                      <a:pt x="160" y="62"/>
                      <a:pt x="152" y="62"/>
                    </a:cubicBezTo>
                    <a:cubicBezTo>
                      <a:pt x="138" y="62"/>
                      <a:pt x="124" y="68"/>
                      <a:pt x="115" y="79"/>
                    </a:cubicBezTo>
                    <a:cubicBezTo>
                      <a:pt x="107" y="90"/>
                      <a:pt x="107" y="102"/>
                      <a:pt x="107" y="107"/>
                    </a:cubicBezTo>
                    <a:lnTo>
                      <a:pt x="11" y="107"/>
                    </a:lnTo>
                    <a:cubicBezTo>
                      <a:pt x="11" y="90"/>
                      <a:pt x="14" y="54"/>
                      <a:pt x="48" y="28"/>
                    </a:cubicBezTo>
                    <a:cubicBezTo>
                      <a:pt x="79" y="6"/>
                      <a:pt x="115" y="0"/>
                      <a:pt x="146" y="0"/>
                    </a:cubicBezTo>
                    <a:cubicBezTo>
                      <a:pt x="175" y="0"/>
                      <a:pt x="231" y="6"/>
                      <a:pt x="265" y="42"/>
                    </a:cubicBezTo>
                    <a:cubicBezTo>
                      <a:pt x="287" y="71"/>
                      <a:pt x="287" y="107"/>
                      <a:pt x="287" y="124"/>
                    </a:cubicBezTo>
                    <a:lnTo>
                      <a:pt x="287" y="257"/>
                    </a:lnTo>
                    <a:cubicBezTo>
                      <a:pt x="287" y="285"/>
                      <a:pt x="290" y="313"/>
                      <a:pt x="296" y="341"/>
                    </a:cubicBezTo>
                    <a:lnTo>
                      <a:pt x="211" y="341"/>
                    </a:lnTo>
                    <a:lnTo>
                      <a:pt x="211" y="344"/>
                    </a:lnTo>
                    <a:close/>
                    <a:moveTo>
                      <a:pt x="90" y="243"/>
                    </a:moveTo>
                    <a:cubicBezTo>
                      <a:pt x="90" y="265"/>
                      <a:pt x="104" y="291"/>
                      <a:pt x="138" y="291"/>
                    </a:cubicBezTo>
                    <a:cubicBezTo>
                      <a:pt x="155" y="291"/>
                      <a:pt x="169" y="282"/>
                      <a:pt x="180" y="271"/>
                    </a:cubicBezTo>
                    <a:cubicBezTo>
                      <a:pt x="197" y="251"/>
                      <a:pt x="197" y="226"/>
                      <a:pt x="197" y="189"/>
                    </a:cubicBezTo>
                    <a:cubicBezTo>
                      <a:pt x="135" y="183"/>
                      <a:pt x="90" y="203"/>
                      <a:pt x="90" y="243"/>
                    </a:cubicBezTo>
                    <a:close/>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248" name="Freeform 26"/>
              <p:cNvSpPr>
                <a:spLocks noChangeArrowheads="1"/>
              </p:cNvSpPr>
              <p:nvPr/>
            </p:nvSpPr>
            <p:spPr bwMode="auto">
              <a:xfrm>
                <a:off x="4325938" y="4137025"/>
                <a:ext cx="112712" cy="122238"/>
              </a:xfrm>
              <a:custGeom>
                <a:avLst/>
                <a:gdLst>
                  <a:gd name="T0" fmla="*/ 3 w 314"/>
                  <a:gd name="T1" fmla="*/ 65 h 340"/>
                  <a:gd name="T2" fmla="*/ 0 w 314"/>
                  <a:gd name="T3" fmla="*/ 6 h 340"/>
                  <a:gd name="T4" fmla="*/ 93 w 314"/>
                  <a:gd name="T5" fmla="*/ 6 h 340"/>
                  <a:gd name="T6" fmla="*/ 96 w 314"/>
                  <a:gd name="T7" fmla="*/ 57 h 340"/>
                  <a:gd name="T8" fmla="*/ 203 w 314"/>
                  <a:gd name="T9" fmla="*/ 0 h 340"/>
                  <a:gd name="T10" fmla="*/ 305 w 314"/>
                  <a:gd name="T11" fmla="*/ 63 h 340"/>
                  <a:gd name="T12" fmla="*/ 313 w 314"/>
                  <a:gd name="T13" fmla="*/ 161 h 340"/>
                  <a:gd name="T14" fmla="*/ 313 w 314"/>
                  <a:gd name="T15" fmla="*/ 339 h 340"/>
                  <a:gd name="T16" fmla="*/ 214 w 314"/>
                  <a:gd name="T17" fmla="*/ 339 h 340"/>
                  <a:gd name="T18" fmla="*/ 214 w 314"/>
                  <a:gd name="T19" fmla="*/ 133 h 340"/>
                  <a:gd name="T20" fmla="*/ 209 w 314"/>
                  <a:gd name="T21" fmla="*/ 96 h 340"/>
                  <a:gd name="T22" fmla="*/ 161 w 314"/>
                  <a:gd name="T23" fmla="*/ 68 h 340"/>
                  <a:gd name="T24" fmla="*/ 110 w 314"/>
                  <a:gd name="T25" fmla="*/ 94 h 340"/>
                  <a:gd name="T26" fmla="*/ 99 w 314"/>
                  <a:gd name="T27" fmla="*/ 144 h 340"/>
                  <a:gd name="T28" fmla="*/ 99 w 314"/>
                  <a:gd name="T29" fmla="*/ 339 h 340"/>
                  <a:gd name="T30" fmla="*/ 0 w 314"/>
                  <a:gd name="T31" fmla="*/ 339 h 340"/>
                  <a:gd name="T32" fmla="*/ 0 w 314"/>
                  <a:gd name="T33" fmla="*/ 65 h 340"/>
                  <a:gd name="T34" fmla="*/ 3 w 314"/>
                  <a:gd name="T35" fmla="*/ 65 h 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14" h="340">
                    <a:moveTo>
                      <a:pt x="3" y="65"/>
                    </a:moveTo>
                    <a:cubicBezTo>
                      <a:pt x="3" y="65"/>
                      <a:pt x="3" y="29"/>
                      <a:pt x="0" y="6"/>
                    </a:cubicBezTo>
                    <a:lnTo>
                      <a:pt x="93" y="6"/>
                    </a:lnTo>
                    <a:lnTo>
                      <a:pt x="96" y="57"/>
                    </a:lnTo>
                    <a:cubicBezTo>
                      <a:pt x="104" y="43"/>
                      <a:pt x="133" y="0"/>
                      <a:pt x="203" y="0"/>
                    </a:cubicBezTo>
                    <a:cubicBezTo>
                      <a:pt x="268" y="0"/>
                      <a:pt x="296" y="40"/>
                      <a:pt x="305" y="63"/>
                    </a:cubicBezTo>
                    <a:cubicBezTo>
                      <a:pt x="313" y="82"/>
                      <a:pt x="313" y="99"/>
                      <a:pt x="313" y="161"/>
                    </a:cubicBezTo>
                    <a:lnTo>
                      <a:pt x="313" y="339"/>
                    </a:lnTo>
                    <a:lnTo>
                      <a:pt x="214" y="339"/>
                    </a:lnTo>
                    <a:lnTo>
                      <a:pt x="214" y="133"/>
                    </a:lnTo>
                    <a:cubicBezTo>
                      <a:pt x="214" y="119"/>
                      <a:pt x="214" y="108"/>
                      <a:pt x="209" y="96"/>
                    </a:cubicBezTo>
                    <a:cubicBezTo>
                      <a:pt x="200" y="82"/>
                      <a:pt x="186" y="68"/>
                      <a:pt x="161" y="68"/>
                    </a:cubicBezTo>
                    <a:cubicBezTo>
                      <a:pt x="141" y="68"/>
                      <a:pt x="121" y="77"/>
                      <a:pt x="110" y="94"/>
                    </a:cubicBezTo>
                    <a:cubicBezTo>
                      <a:pt x="104" y="102"/>
                      <a:pt x="99" y="119"/>
                      <a:pt x="99" y="144"/>
                    </a:cubicBezTo>
                    <a:lnTo>
                      <a:pt x="99" y="339"/>
                    </a:lnTo>
                    <a:lnTo>
                      <a:pt x="0" y="339"/>
                    </a:lnTo>
                    <a:lnTo>
                      <a:pt x="0" y="65"/>
                    </a:lnTo>
                    <a:lnTo>
                      <a:pt x="3" y="65"/>
                    </a:lnTo>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254" name="Freeform 27"/>
              <p:cNvSpPr>
                <a:spLocks noChangeArrowheads="1"/>
              </p:cNvSpPr>
              <p:nvPr/>
            </p:nvSpPr>
            <p:spPr bwMode="auto">
              <a:xfrm>
                <a:off x="4476750" y="4137025"/>
                <a:ext cx="104775" cy="125413"/>
              </a:xfrm>
              <a:custGeom>
                <a:avLst/>
                <a:gdLst>
                  <a:gd name="T0" fmla="*/ 149 w 291"/>
                  <a:gd name="T1" fmla="*/ 63 h 349"/>
                  <a:gd name="T2" fmla="*/ 98 w 291"/>
                  <a:gd name="T3" fmla="*/ 167 h 349"/>
                  <a:gd name="T4" fmla="*/ 124 w 291"/>
                  <a:gd name="T5" fmla="*/ 269 h 349"/>
                  <a:gd name="T6" fmla="*/ 149 w 291"/>
                  <a:gd name="T7" fmla="*/ 280 h 349"/>
                  <a:gd name="T8" fmla="*/ 194 w 291"/>
                  <a:gd name="T9" fmla="*/ 218 h 349"/>
                  <a:gd name="T10" fmla="*/ 290 w 291"/>
                  <a:gd name="T11" fmla="*/ 218 h 349"/>
                  <a:gd name="T12" fmla="*/ 248 w 291"/>
                  <a:gd name="T13" fmla="*/ 317 h 349"/>
                  <a:gd name="T14" fmla="*/ 155 w 291"/>
                  <a:gd name="T15" fmla="*/ 348 h 349"/>
                  <a:gd name="T16" fmla="*/ 42 w 291"/>
                  <a:gd name="T17" fmla="*/ 302 h 349"/>
                  <a:gd name="T18" fmla="*/ 0 w 291"/>
                  <a:gd name="T19" fmla="*/ 173 h 349"/>
                  <a:gd name="T20" fmla="*/ 155 w 291"/>
                  <a:gd name="T21" fmla="*/ 0 h 349"/>
                  <a:gd name="T22" fmla="*/ 290 w 291"/>
                  <a:gd name="T23" fmla="*/ 125 h 349"/>
                  <a:gd name="T24" fmla="*/ 192 w 291"/>
                  <a:gd name="T25" fmla="*/ 125 h 349"/>
                  <a:gd name="T26" fmla="*/ 149 w 291"/>
                  <a:gd name="T27" fmla="*/ 63 h 3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91" h="349">
                    <a:moveTo>
                      <a:pt x="149" y="63"/>
                    </a:moveTo>
                    <a:cubicBezTo>
                      <a:pt x="104" y="63"/>
                      <a:pt x="98" y="133"/>
                      <a:pt x="98" y="167"/>
                    </a:cubicBezTo>
                    <a:cubicBezTo>
                      <a:pt x="98" y="184"/>
                      <a:pt x="101" y="243"/>
                      <a:pt x="124" y="269"/>
                    </a:cubicBezTo>
                    <a:cubicBezTo>
                      <a:pt x="132" y="277"/>
                      <a:pt x="144" y="280"/>
                      <a:pt x="149" y="280"/>
                    </a:cubicBezTo>
                    <a:cubicBezTo>
                      <a:pt x="160" y="280"/>
                      <a:pt x="189" y="274"/>
                      <a:pt x="194" y="218"/>
                    </a:cubicBezTo>
                    <a:lnTo>
                      <a:pt x="290" y="218"/>
                    </a:lnTo>
                    <a:cubicBezTo>
                      <a:pt x="290" y="243"/>
                      <a:pt x="285" y="283"/>
                      <a:pt x="248" y="317"/>
                    </a:cubicBezTo>
                    <a:cubicBezTo>
                      <a:pt x="225" y="336"/>
                      <a:pt x="194" y="348"/>
                      <a:pt x="155" y="348"/>
                    </a:cubicBezTo>
                    <a:cubicBezTo>
                      <a:pt x="110" y="348"/>
                      <a:pt x="73" y="339"/>
                      <a:pt x="42" y="302"/>
                    </a:cubicBezTo>
                    <a:cubicBezTo>
                      <a:pt x="14" y="269"/>
                      <a:pt x="0" y="226"/>
                      <a:pt x="0" y="173"/>
                    </a:cubicBezTo>
                    <a:cubicBezTo>
                      <a:pt x="0" y="23"/>
                      <a:pt x="110" y="0"/>
                      <a:pt x="155" y="0"/>
                    </a:cubicBezTo>
                    <a:cubicBezTo>
                      <a:pt x="217" y="0"/>
                      <a:pt x="290" y="34"/>
                      <a:pt x="290" y="125"/>
                    </a:cubicBezTo>
                    <a:lnTo>
                      <a:pt x="192" y="125"/>
                    </a:lnTo>
                    <a:cubicBezTo>
                      <a:pt x="192" y="113"/>
                      <a:pt x="186" y="63"/>
                      <a:pt x="149" y="63"/>
                    </a:cubicBezTo>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255" name="Freeform 28"/>
              <p:cNvSpPr>
                <a:spLocks noChangeArrowheads="1"/>
              </p:cNvSpPr>
              <p:nvPr/>
            </p:nvSpPr>
            <p:spPr bwMode="auto">
              <a:xfrm>
                <a:off x="4606925" y="4133850"/>
                <a:ext cx="114300" cy="128588"/>
              </a:xfrm>
              <a:custGeom>
                <a:avLst/>
                <a:gdLst>
                  <a:gd name="T0" fmla="*/ 93 w 317"/>
                  <a:gd name="T1" fmla="*/ 203 h 357"/>
                  <a:gd name="T2" fmla="*/ 161 w 317"/>
                  <a:gd name="T3" fmla="*/ 291 h 357"/>
                  <a:gd name="T4" fmla="*/ 217 w 317"/>
                  <a:gd name="T5" fmla="*/ 246 h 357"/>
                  <a:gd name="T6" fmla="*/ 305 w 317"/>
                  <a:gd name="T7" fmla="*/ 246 h 357"/>
                  <a:gd name="T8" fmla="*/ 274 w 317"/>
                  <a:gd name="T9" fmla="*/ 316 h 357"/>
                  <a:gd name="T10" fmla="*/ 158 w 317"/>
                  <a:gd name="T11" fmla="*/ 356 h 357"/>
                  <a:gd name="T12" fmla="*/ 42 w 317"/>
                  <a:gd name="T13" fmla="*/ 313 h 357"/>
                  <a:gd name="T14" fmla="*/ 0 w 317"/>
                  <a:gd name="T15" fmla="*/ 183 h 357"/>
                  <a:gd name="T16" fmla="*/ 68 w 317"/>
                  <a:gd name="T17" fmla="*/ 28 h 357"/>
                  <a:gd name="T18" fmla="*/ 161 w 317"/>
                  <a:gd name="T19" fmla="*/ 0 h 357"/>
                  <a:gd name="T20" fmla="*/ 293 w 317"/>
                  <a:gd name="T21" fmla="*/ 79 h 357"/>
                  <a:gd name="T22" fmla="*/ 313 w 317"/>
                  <a:gd name="T23" fmla="*/ 200 h 357"/>
                  <a:gd name="T24" fmla="*/ 93 w 317"/>
                  <a:gd name="T25" fmla="*/ 200 h 357"/>
                  <a:gd name="T26" fmla="*/ 93 w 317"/>
                  <a:gd name="T27" fmla="*/ 203 h 357"/>
                  <a:gd name="T28" fmla="*/ 214 w 317"/>
                  <a:gd name="T29" fmla="*/ 144 h 357"/>
                  <a:gd name="T30" fmla="*/ 158 w 317"/>
                  <a:gd name="T31" fmla="*/ 71 h 357"/>
                  <a:gd name="T32" fmla="*/ 96 w 317"/>
                  <a:gd name="T33" fmla="*/ 144 h 357"/>
                  <a:gd name="T34" fmla="*/ 214 w 317"/>
                  <a:gd name="T35" fmla="*/ 144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17" h="357">
                    <a:moveTo>
                      <a:pt x="93" y="203"/>
                    </a:moveTo>
                    <a:cubicBezTo>
                      <a:pt x="93" y="226"/>
                      <a:pt x="93" y="291"/>
                      <a:pt x="161" y="291"/>
                    </a:cubicBezTo>
                    <a:cubicBezTo>
                      <a:pt x="186" y="291"/>
                      <a:pt x="209" y="282"/>
                      <a:pt x="217" y="246"/>
                    </a:cubicBezTo>
                    <a:lnTo>
                      <a:pt x="305" y="246"/>
                    </a:lnTo>
                    <a:cubicBezTo>
                      <a:pt x="305" y="262"/>
                      <a:pt x="299" y="291"/>
                      <a:pt x="274" y="316"/>
                    </a:cubicBezTo>
                    <a:cubicBezTo>
                      <a:pt x="248" y="341"/>
                      <a:pt x="206" y="356"/>
                      <a:pt x="158" y="356"/>
                    </a:cubicBezTo>
                    <a:cubicBezTo>
                      <a:pt x="130" y="356"/>
                      <a:pt x="76" y="350"/>
                      <a:pt x="42" y="313"/>
                    </a:cubicBezTo>
                    <a:cubicBezTo>
                      <a:pt x="11" y="282"/>
                      <a:pt x="0" y="237"/>
                      <a:pt x="0" y="183"/>
                    </a:cubicBezTo>
                    <a:cubicBezTo>
                      <a:pt x="0" y="130"/>
                      <a:pt x="14" y="65"/>
                      <a:pt x="68" y="28"/>
                    </a:cubicBezTo>
                    <a:cubicBezTo>
                      <a:pt x="93" y="11"/>
                      <a:pt x="124" y="0"/>
                      <a:pt x="161" y="0"/>
                    </a:cubicBezTo>
                    <a:cubicBezTo>
                      <a:pt x="209" y="0"/>
                      <a:pt x="265" y="17"/>
                      <a:pt x="293" y="79"/>
                    </a:cubicBezTo>
                    <a:cubicBezTo>
                      <a:pt x="316" y="124"/>
                      <a:pt x="313" y="172"/>
                      <a:pt x="313" y="200"/>
                    </a:cubicBezTo>
                    <a:lnTo>
                      <a:pt x="93" y="200"/>
                    </a:lnTo>
                    <a:lnTo>
                      <a:pt x="93" y="203"/>
                    </a:lnTo>
                    <a:close/>
                    <a:moveTo>
                      <a:pt x="214" y="144"/>
                    </a:moveTo>
                    <a:cubicBezTo>
                      <a:pt x="214" y="130"/>
                      <a:pt x="214" y="71"/>
                      <a:pt x="158" y="71"/>
                    </a:cubicBezTo>
                    <a:cubicBezTo>
                      <a:pt x="116" y="71"/>
                      <a:pt x="99" y="107"/>
                      <a:pt x="96" y="144"/>
                    </a:cubicBezTo>
                    <a:lnTo>
                      <a:pt x="214" y="144"/>
                    </a:lnTo>
                    <a:close/>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grpSp>
        <p:sp>
          <p:nvSpPr>
            <p:cNvPr id="230" name="Rectangle 229"/>
            <p:cNvSpPr/>
            <p:nvPr/>
          </p:nvSpPr>
          <p:spPr>
            <a:xfrm>
              <a:off x="8857983" y="2103309"/>
              <a:ext cx="639069" cy="974854"/>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grpSp>
          <p:nvGrpSpPr>
            <p:cNvPr id="34" name="Group 312"/>
            <p:cNvGrpSpPr/>
            <p:nvPr/>
          </p:nvGrpSpPr>
          <p:grpSpPr>
            <a:xfrm>
              <a:off x="8925169" y="2183827"/>
              <a:ext cx="504696" cy="555406"/>
              <a:chOff x="7058025" y="2714625"/>
              <a:chExt cx="331788" cy="365125"/>
            </a:xfrm>
            <a:solidFill>
              <a:schemeClr val="accent1"/>
            </a:solidFill>
          </p:grpSpPr>
          <p:sp>
            <p:nvSpPr>
              <p:cNvPr id="232" name="Freeform 38"/>
              <p:cNvSpPr>
                <a:spLocks noChangeArrowheads="1"/>
              </p:cNvSpPr>
              <p:nvPr/>
            </p:nvSpPr>
            <p:spPr bwMode="auto">
              <a:xfrm>
                <a:off x="7058025" y="2714625"/>
                <a:ext cx="331788" cy="365125"/>
              </a:xfrm>
              <a:custGeom>
                <a:avLst/>
                <a:gdLst>
                  <a:gd name="T0" fmla="*/ 869 w 921"/>
                  <a:gd name="T1" fmla="*/ 0 h 1014"/>
                  <a:gd name="T2" fmla="*/ 917 w 921"/>
                  <a:gd name="T3" fmla="*/ 62 h 1014"/>
                  <a:gd name="T4" fmla="*/ 917 w 921"/>
                  <a:gd name="T5" fmla="*/ 962 h 1014"/>
                  <a:gd name="T6" fmla="*/ 867 w 921"/>
                  <a:gd name="T7" fmla="*/ 1013 h 1014"/>
                  <a:gd name="T8" fmla="*/ 51 w 921"/>
                  <a:gd name="T9" fmla="*/ 1013 h 1014"/>
                  <a:gd name="T10" fmla="*/ 0 w 921"/>
                  <a:gd name="T11" fmla="*/ 962 h 1014"/>
                  <a:gd name="T12" fmla="*/ 0 w 921"/>
                  <a:gd name="T13" fmla="*/ 533 h 1014"/>
                  <a:gd name="T14" fmla="*/ 147 w 921"/>
                  <a:gd name="T15" fmla="*/ 533 h 1014"/>
                  <a:gd name="T16" fmla="*/ 147 w 921"/>
                  <a:gd name="T17" fmla="*/ 725 h 1014"/>
                  <a:gd name="T18" fmla="*/ 223 w 921"/>
                  <a:gd name="T19" fmla="*/ 801 h 1014"/>
                  <a:gd name="T20" fmla="*/ 387 w 921"/>
                  <a:gd name="T21" fmla="*/ 801 h 1014"/>
                  <a:gd name="T22" fmla="*/ 463 w 921"/>
                  <a:gd name="T23" fmla="*/ 725 h 1014"/>
                  <a:gd name="T24" fmla="*/ 463 w 921"/>
                  <a:gd name="T25" fmla="*/ 556 h 1014"/>
                  <a:gd name="T26" fmla="*/ 646 w 921"/>
                  <a:gd name="T27" fmla="*/ 731 h 1014"/>
                  <a:gd name="T28" fmla="*/ 621 w 921"/>
                  <a:gd name="T29" fmla="*/ 756 h 1014"/>
                  <a:gd name="T30" fmla="*/ 723 w 921"/>
                  <a:gd name="T31" fmla="*/ 782 h 1014"/>
                  <a:gd name="T32" fmla="*/ 694 w 921"/>
                  <a:gd name="T33" fmla="*/ 680 h 1014"/>
                  <a:gd name="T34" fmla="*/ 669 w 921"/>
                  <a:gd name="T35" fmla="*/ 705 h 1014"/>
                  <a:gd name="T36" fmla="*/ 488 w 921"/>
                  <a:gd name="T37" fmla="*/ 530 h 1014"/>
                  <a:gd name="T38" fmla="*/ 723 w 921"/>
                  <a:gd name="T39" fmla="*/ 530 h 1014"/>
                  <a:gd name="T40" fmla="*/ 723 w 921"/>
                  <a:gd name="T41" fmla="*/ 564 h 1014"/>
                  <a:gd name="T42" fmla="*/ 813 w 921"/>
                  <a:gd name="T43" fmla="*/ 511 h 1014"/>
                  <a:gd name="T44" fmla="*/ 723 w 921"/>
                  <a:gd name="T45" fmla="*/ 457 h 1014"/>
                  <a:gd name="T46" fmla="*/ 723 w 921"/>
                  <a:gd name="T47" fmla="*/ 491 h 1014"/>
                  <a:gd name="T48" fmla="*/ 491 w 921"/>
                  <a:gd name="T49" fmla="*/ 491 h 1014"/>
                  <a:gd name="T50" fmla="*/ 672 w 921"/>
                  <a:gd name="T51" fmla="*/ 316 h 1014"/>
                  <a:gd name="T52" fmla="*/ 697 w 921"/>
                  <a:gd name="T53" fmla="*/ 341 h 1014"/>
                  <a:gd name="T54" fmla="*/ 726 w 921"/>
                  <a:gd name="T55" fmla="*/ 240 h 1014"/>
                  <a:gd name="T56" fmla="*/ 624 w 921"/>
                  <a:gd name="T57" fmla="*/ 265 h 1014"/>
                  <a:gd name="T58" fmla="*/ 649 w 921"/>
                  <a:gd name="T59" fmla="*/ 290 h 1014"/>
                  <a:gd name="T60" fmla="*/ 466 w 921"/>
                  <a:gd name="T61" fmla="*/ 465 h 1014"/>
                  <a:gd name="T62" fmla="*/ 466 w 921"/>
                  <a:gd name="T63" fmla="*/ 296 h 1014"/>
                  <a:gd name="T64" fmla="*/ 390 w 921"/>
                  <a:gd name="T65" fmla="*/ 220 h 1014"/>
                  <a:gd name="T66" fmla="*/ 226 w 921"/>
                  <a:gd name="T67" fmla="*/ 220 h 1014"/>
                  <a:gd name="T68" fmla="*/ 150 w 921"/>
                  <a:gd name="T69" fmla="*/ 296 h 1014"/>
                  <a:gd name="T70" fmla="*/ 150 w 921"/>
                  <a:gd name="T71" fmla="*/ 488 h 1014"/>
                  <a:gd name="T72" fmla="*/ 3 w 921"/>
                  <a:gd name="T73" fmla="*/ 488 h 1014"/>
                  <a:gd name="T74" fmla="*/ 3 w 921"/>
                  <a:gd name="T75" fmla="*/ 51 h 1014"/>
                  <a:gd name="T76" fmla="*/ 54 w 921"/>
                  <a:gd name="T77" fmla="*/ 0 h 1014"/>
                  <a:gd name="T78" fmla="*/ 869 w 921"/>
                  <a:gd name="T79" fmla="*/ 0 h 10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921" h="1014">
                    <a:moveTo>
                      <a:pt x="869" y="0"/>
                    </a:moveTo>
                    <a:cubicBezTo>
                      <a:pt x="898" y="0"/>
                      <a:pt x="920" y="22"/>
                      <a:pt x="917" y="62"/>
                    </a:cubicBezTo>
                    <a:lnTo>
                      <a:pt x="917" y="962"/>
                    </a:lnTo>
                    <a:cubicBezTo>
                      <a:pt x="917" y="990"/>
                      <a:pt x="895" y="1013"/>
                      <a:pt x="867" y="1013"/>
                    </a:cubicBezTo>
                    <a:lnTo>
                      <a:pt x="51" y="1013"/>
                    </a:lnTo>
                    <a:cubicBezTo>
                      <a:pt x="23" y="1013"/>
                      <a:pt x="0" y="990"/>
                      <a:pt x="0" y="962"/>
                    </a:cubicBezTo>
                    <a:lnTo>
                      <a:pt x="0" y="533"/>
                    </a:lnTo>
                    <a:lnTo>
                      <a:pt x="147" y="533"/>
                    </a:lnTo>
                    <a:lnTo>
                      <a:pt x="147" y="725"/>
                    </a:lnTo>
                    <a:cubicBezTo>
                      <a:pt x="147" y="767"/>
                      <a:pt x="181" y="801"/>
                      <a:pt x="223" y="801"/>
                    </a:cubicBezTo>
                    <a:lnTo>
                      <a:pt x="387" y="801"/>
                    </a:lnTo>
                    <a:cubicBezTo>
                      <a:pt x="429" y="801"/>
                      <a:pt x="463" y="767"/>
                      <a:pt x="463" y="725"/>
                    </a:cubicBezTo>
                    <a:lnTo>
                      <a:pt x="463" y="556"/>
                    </a:lnTo>
                    <a:lnTo>
                      <a:pt x="646" y="731"/>
                    </a:lnTo>
                    <a:lnTo>
                      <a:pt x="621" y="756"/>
                    </a:lnTo>
                    <a:lnTo>
                      <a:pt x="723" y="782"/>
                    </a:lnTo>
                    <a:lnTo>
                      <a:pt x="694" y="680"/>
                    </a:lnTo>
                    <a:lnTo>
                      <a:pt x="669" y="705"/>
                    </a:lnTo>
                    <a:lnTo>
                      <a:pt x="488" y="530"/>
                    </a:lnTo>
                    <a:lnTo>
                      <a:pt x="723" y="530"/>
                    </a:lnTo>
                    <a:lnTo>
                      <a:pt x="723" y="564"/>
                    </a:lnTo>
                    <a:lnTo>
                      <a:pt x="813" y="511"/>
                    </a:lnTo>
                    <a:lnTo>
                      <a:pt x="723" y="457"/>
                    </a:lnTo>
                    <a:lnTo>
                      <a:pt x="723" y="491"/>
                    </a:lnTo>
                    <a:lnTo>
                      <a:pt x="491" y="491"/>
                    </a:lnTo>
                    <a:lnTo>
                      <a:pt x="672" y="316"/>
                    </a:lnTo>
                    <a:lnTo>
                      <a:pt x="697" y="341"/>
                    </a:lnTo>
                    <a:lnTo>
                      <a:pt x="726" y="240"/>
                    </a:lnTo>
                    <a:lnTo>
                      <a:pt x="624" y="265"/>
                    </a:lnTo>
                    <a:lnTo>
                      <a:pt x="649" y="290"/>
                    </a:lnTo>
                    <a:lnTo>
                      <a:pt x="466" y="465"/>
                    </a:lnTo>
                    <a:lnTo>
                      <a:pt x="466" y="296"/>
                    </a:lnTo>
                    <a:cubicBezTo>
                      <a:pt x="466" y="254"/>
                      <a:pt x="432" y="220"/>
                      <a:pt x="390" y="220"/>
                    </a:cubicBezTo>
                    <a:lnTo>
                      <a:pt x="226" y="220"/>
                    </a:lnTo>
                    <a:cubicBezTo>
                      <a:pt x="184" y="220"/>
                      <a:pt x="150" y="254"/>
                      <a:pt x="150" y="296"/>
                    </a:cubicBezTo>
                    <a:lnTo>
                      <a:pt x="150" y="488"/>
                    </a:lnTo>
                    <a:lnTo>
                      <a:pt x="3" y="488"/>
                    </a:lnTo>
                    <a:lnTo>
                      <a:pt x="3" y="51"/>
                    </a:lnTo>
                    <a:cubicBezTo>
                      <a:pt x="3" y="22"/>
                      <a:pt x="26" y="0"/>
                      <a:pt x="54" y="0"/>
                    </a:cubicBezTo>
                    <a:lnTo>
                      <a:pt x="869" y="0"/>
                    </a:lnTo>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36" name="Freeform 39"/>
              <p:cNvSpPr>
                <a:spLocks noChangeArrowheads="1"/>
              </p:cNvSpPr>
              <p:nvPr/>
            </p:nvSpPr>
            <p:spPr bwMode="auto">
              <a:xfrm>
                <a:off x="7124700" y="2806700"/>
                <a:ext cx="87313" cy="179388"/>
              </a:xfrm>
              <a:custGeom>
                <a:avLst/>
                <a:gdLst>
                  <a:gd name="T0" fmla="*/ 0 w 244"/>
                  <a:gd name="T1" fmla="*/ 460 h 500"/>
                  <a:gd name="T2" fmla="*/ 0 w 244"/>
                  <a:gd name="T3" fmla="*/ 271 h 500"/>
                  <a:gd name="T4" fmla="*/ 130 w 244"/>
                  <a:gd name="T5" fmla="*/ 271 h 500"/>
                  <a:gd name="T6" fmla="*/ 130 w 244"/>
                  <a:gd name="T7" fmla="*/ 304 h 500"/>
                  <a:gd name="T8" fmla="*/ 221 w 244"/>
                  <a:gd name="T9" fmla="*/ 251 h 500"/>
                  <a:gd name="T10" fmla="*/ 130 w 244"/>
                  <a:gd name="T11" fmla="*/ 197 h 500"/>
                  <a:gd name="T12" fmla="*/ 130 w 244"/>
                  <a:gd name="T13" fmla="*/ 231 h 500"/>
                  <a:gd name="T14" fmla="*/ 0 w 244"/>
                  <a:gd name="T15" fmla="*/ 231 h 500"/>
                  <a:gd name="T16" fmla="*/ 0 w 244"/>
                  <a:gd name="T17" fmla="*/ 39 h 500"/>
                  <a:gd name="T18" fmla="*/ 40 w 244"/>
                  <a:gd name="T19" fmla="*/ 0 h 500"/>
                  <a:gd name="T20" fmla="*/ 204 w 244"/>
                  <a:gd name="T21" fmla="*/ 0 h 500"/>
                  <a:gd name="T22" fmla="*/ 243 w 244"/>
                  <a:gd name="T23" fmla="*/ 39 h 500"/>
                  <a:gd name="T24" fmla="*/ 243 w 244"/>
                  <a:gd name="T25" fmla="*/ 460 h 500"/>
                  <a:gd name="T26" fmla="*/ 204 w 244"/>
                  <a:gd name="T27" fmla="*/ 499 h 500"/>
                  <a:gd name="T28" fmla="*/ 40 w 244"/>
                  <a:gd name="T29" fmla="*/ 499 h 500"/>
                  <a:gd name="T30" fmla="*/ 0 w 244"/>
                  <a:gd name="T31" fmla="*/ 460 h 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44" h="500">
                    <a:moveTo>
                      <a:pt x="0" y="460"/>
                    </a:moveTo>
                    <a:lnTo>
                      <a:pt x="0" y="271"/>
                    </a:lnTo>
                    <a:lnTo>
                      <a:pt x="130" y="271"/>
                    </a:lnTo>
                    <a:lnTo>
                      <a:pt x="130" y="304"/>
                    </a:lnTo>
                    <a:lnTo>
                      <a:pt x="221" y="251"/>
                    </a:lnTo>
                    <a:lnTo>
                      <a:pt x="130" y="197"/>
                    </a:lnTo>
                    <a:lnTo>
                      <a:pt x="130" y="231"/>
                    </a:lnTo>
                    <a:lnTo>
                      <a:pt x="0" y="231"/>
                    </a:lnTo>
                    <a:lnTo>
                      <a:pt x="0" y="39"/>
                    </a:lnTo>
                    <a:cubicBezTo>
                      <a:pt x="0" y="17"/>
                      <a:pt x="17" y="0"/>
                      <a:pt x="40" y="0"/>
                    </a:cubicBezTo>
                    <a:lnTo>
                      <a:pt x="204" y="0"/>
                    </a:lnTo>
                    <a:cubicBezTo>
                      <a:pt x="226" y="0"/>
                      <a:pt x="243" y="17"/>
                      <a:pt x="243" y="39"/>
                    </a:cubicBezTo>
                    <a:lnTo>
                      <a:pt x="243" y="460"/>
                    </a:lnTo>
                    <a:cubicBezTo>
                      <a:pt x="243" y="482"/>
                      <a:pt x="226" y="499"/>
                      <a:pt x="204" y="499"/>
                    </a:cubicBezTo>
                    <a:lnTo>
                      <a:pt x="40" y="499"/>
                    </a:lnTo>
                    <a:cubicBezTo>
                      <a:pt x="17" y="499"/>
                      <a:pt x="0" y="482"/>
                      <a:pt x="0" y="460"/>
                    </a:cubicBezTo>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p>
            </p:txBody>
          </p:sp>
        </p:grpSp>
      </p:grpSp>
      <p:sp>
        <p:nvSpPr>
          <p:cNvPr id="260" name="Rectangle 259"/>
          <p:cNvSpPr/>
          <p:nvPr/>
        </p:nvSpPr>
        <p:spPr>
          <a:xfrm>
            <a:off x="1531621" y="4116515"/>
            <a:ext cx="556259" cy="341632"/>
          </a:xfrm>
          <a:prstGeom prst="rect">
            <a:avLst/>
          </a:prstGeom>
        </p:spPr>
        <p:txBody>
          <a:bodyPr wrap="square">
            <a:spAutoFit/>
          </a:bodyPr>
          <a:lstStyle/>
          <a:p>
            <a:pPr lvl="0">
              <a:lnSpc>
                <a:spcPct val="90000"/>
              </a:lnSpc>
            </a:pPr>
            <a:r>
              <a:rPr lang="en-US" sz="900" dirty="0">
                <a:solidFill>
                  <a:srgbClr val="FF7700"/>
                </a:solidFill>
              </a:rPr>
              <a:t>Private</a:t>
            </a:r>
          </a:p>
          <a:p>
            <a:pPr lvl="0">
              <a:lnSpc>
                <a:spcPct val="90000"/>
              </a:lnSpc>
            </a:pPr>
            <a:r>
              <a:rPr lang="en-US" sz="900" dirty="0">
                <a:solidFill>
                  <a:srgbClr val="FF7700"/>
                </a:solidFill>
              </a:rPr>
              <a:t>Subnet</a:t>
            </a:r>
          </a:p>
        </p:txBody>
      </p:sp>
      <p:sp>
        <p:nvSpPr>
          <p:cNvPr id="286" name="Rectangle 285"/>
          <p:cNvSpPr/>
          <p:nvPr/>
        </p:nvSpPr>
        <p:spPr>
          <a:xfrm>
            <a:off x="2948940" y="2636520"/>
            <a:ext cx="624840" cy="832421"/>
          </a:xfrm>
          <a:prstGeom prst="rect">
            <a:avLst/>
          </a:prstGeom>
          <a:noFill/>
          <a:ln w="19050">
            <a:solidFill>
              <a:schemeClr val="accent3"/>
            </a:solidFill>
            <a:prstDash val="sysDash"/>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lvl="0">
              <a:lnSpc>
                <a:spcPct val="90000"/>
              </a:lnSpc>
            </a:pPr>
            <a:endParaRPr lang="en-US" sz="900" dirty="0">
              <a:solidFill>
                <a:srgbClr val="FF7700"/>
              </a:solidFill>
            </a:endParaRPr>
          </a:p>
        </p:txBody>
      </p:sp>
      <p:sp>
        <p:nvSpPr>
          <p:cNvPr id="287" name="TextBox 286"/>
          <p:cNvSpPr txBox="1"/>
          <p:nvPr/>
        </p:nvSpPr>
        <p:spPr>
          <a:xfrm>
            <a:off x="3154679" y="2672817"/>
            <a:ext cx="392343" cy="319475"/>
          </a:xfrm>
          <a:prstGeom prst="rect">
            <a:avLst/>
          </a:prstGeom>
          <a:noFill/>
        </p:spPr>
        <p:txBody>
          <a:bodyPr wrap="none" lIns="0" tIns="0" rIns="0" bIns="0" rtlCol="0" anchor="t">
            <a:noAutofit/>
          </a:bodyPr>
          <a:lstStyle/>
          <a:p>
            <a:pPr algn="r">
              <a:lnSpc>
                <a:spcPct val="90000"/>
              </a:lnSpc>
            </a:pPr>
            <a:r>
              <a:rPr lang="en-US" sz="900" b="1" dirty="0">
                <a:solidFill>
                  <a:srgbClr val="5F5F5F"/>
                </a:solidFill>
              </a:rPr>
              <a:t>Siebel </a:t>
            </a:r>
          </a:p>
          <a:p>
            <a:pPr algn="r">
              <a:lnSpc>
                <a:spcPct val="90000"/>
              </a:lnSpc>
            </a:pPr>
            <a:r>
              <a:rPr lang="en-US" sz="900" b="1" dirty="0">
                <a:solidFill>
                  <a:srgbClr val="5F5F5F"/>
                </a:solidFill>
              </a:rPr>
              <a:t>Tools</a:t>
            </a:r>
          </a:p>
        </p:txBody>
      </p:sp>
      <p:grpSp>
        <p:nvGrpSpPr>
          <p:cNvPr id="35" name="Group 225"/>
          <p:cNvGrpSpPr/>
          <p:nvPr/>
        </p:nvGrpSpPr>
        <p:grpSpPr>
          <a:xfrm>
            <a:off x="3054196" y="2865309"/>
            <a:ext cx="455556" cy="617031"/>
            <a:chOff x="4166083" y="2103309"/>
            <a:chExt cx="639069" cy="865592"/>
          </a:xfrm>
        </p:grpSpPr>
        <p:grpSp>
          <p:nvGrpSpPr>
            <p:cNvPr id="36" name="Group 325"/>
            <p:cNvGrpSpPr/>
            <p:nvPr/>
          </p:nvGrpSpPr>
          <p:grpSpPr>
            <a:xfrm>
              <a:off x="4402163" y="2815652"/>
              <a:ext cx="166908" cy="74181"/>
              <a:chOff x="6443663" y="1368425"/>
              <a:chExt cx="385762" cy="171450"/>
            </a:xfrm>
            <a:solidFill>
              <a:schemeClr val="accent1"/>
            </a:solidFill>
          </p:grpSpPr>
          <p:sp>
            <p:nvSpPr>
              <p:cNvPr id="294" name="Freeform 3"/>
              <p:cNvSpPr>
                <a:spLocks noChangeArrowheads="1"/>
              </p:cNvSpPr>
              <p:nvPr/>
            </p:nvSpPr>
            <p:spPr bwMode="auto">
              <a:xfrm>
                <a:off x="6443663" y="1368425"/>
                <a:ext cx="166687" cy="169863"/>
              </a:xfrm>
              <a:custGeom>
                <a:avLst/>
                <a:gdLst>
                  <a:gd name="T0" fmla="*/ 113 w 461"/>
                  <a:gd name="T1" fmla="*/ 0 h 473"/>
                  <a:gd name="T2" fmla="*/ 237 w 461"/>
                  <a:gd name="T3" fmla="*/ 370 h 473"/>
                  <a:gd name="T4" fmla="*/ 361 w 461"/>
                  <a:gd name="T5" fmla="*/ 0 h 473"/>
                  <a:gd name="T6" fmla="*/ 460 w 461"/>
                  <a:gd name="T7" fmla="*/ 0 h 473"/>
                  <a:gd name="T8" fmla="*/ 285 w 461"/>
                  <a:gd name="T9" fmla="*/ 472 h 473"/>
                  <a:gd name="T10" fmla="*/ 175 w 461"/>
                  <a:gd name="T11" fmla="*/ 472 h 473"/>
                  <a:gd name="T12" fmla="*/ 0 w 461"/>
                  <a:gd name="T13" fmla="*/ 0 h 473"/>
                  <a:gd name="T14" fmla="*/ 113 w 461"/>
                  <a:gd name="T15" fmla="*/ 0 h 4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1" h="473">
                    <a:moveTo>
                      <a:pt x="113" y="0"/>
                    </a:moveTo>
                    <a:lnTo>
                      <a:pt x="237" y="370"/>
                    </a:lnTo>
                    <a:lnTo>
                      <a:pt x="361" y="0"/>
                    </a:lnTo>
                    <a:lnTo>
                      <a:pt x="460" y="0"/>
                    </a:lnTo>
                    <a:lnTo>
                      <a:pt x="285" y="472"/>
                    </a:lnTo>
                    <a:lnTo>
                      <a:pt x="175" y="472"/>
                    </a:lnTo>
                    <a:lnTo>
                      <a:pt x="0" y="0"/>
                    </a:lnTo>
                    <a:lnTo>
                      <a:pt x="113" y="0"/>
                    </a:lnTo>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295" name="Freeform 4"/>
              <p:cNvSpPr>
                <a:spLocks noChangeArrowheads="1"/>
              </p:cNvSpPr>
              <p:nvPr/>
            </p:nvSpPr>
            <p:spPr bwMode="auto">
              <a:xfrm>
                <a:off x="6635750" y="1368425"/>
                <a:ext cx="193675" cy="171450"/>
              </a:xfrm>
              <a:custGeom>
                <a:avLst/>
                <a:gdLst>
                  <a:gd name="T0" fmla="*/ 6 w 540"/>
                  <a:gd name="T1" fmla="*/ 0 h 475"/>
                  <a:gd name="T2" fmla="*/ 173 w 540"/>
                  <a:gd name="T3" fmla="*/ 0 h 475"/>
                  <a:gd name="T4" fmla="*/ 271 w 540"/>
                  <a:gd name="T5" fmla="*/ 345 h 475"/>
                  <a:gd name="T6" fmla="*/ 379 w 540"/>
                  <a:gd name="T7" fmla="*/ 0 h 475"/>
                  <a:gd name="T8" fmla="*/ 539 w 540"/>
                  <a:gd name="T9" fmla="*/ 0 h 475"/>
                  <a:gd name="T10" fmla="*/ 539 w 540"/>
                  <a:gd name="T11" fmla="*/ 474 h 475"/>
                  <a:gd name="T12" fmla="*/ 438 w 540"/>
                  <a:gd name="T13" fmla="*/ 474 h 475"/>
                  <a:gd name="T14" fmla="*/ 438 w 540"/>
                  <a:gd name="T15" fmla="*/ 68 h 475"/>
                  <a:gd name="T16" fmla="*/ 308 w 540"/>
                  <a:gd name="T17" fmla="*/ 474 h 475"/>
                  <a:gd name="T18" fmla="*/ 223 w 540"/>
                  <a:gd name="T19" fmla="*/ 474 h 475"/>
                  <a:gd name="T20" fmla="*/ 96 w 540"/>
                  <a:gd name="T21" fmla="*/ 68 h 475"/>
                  <a:gd name="T22" fmla="*/ 96 w 540"/>
                  <a:gd name="T23" fmla="*/ 474 h 475"/>
                  <a:gd name="T24" fmla="*/ 0 w 540"/>
                  <a:gd name="T25" fmla="*/ 474 h 475"/>
                  <a:gd name="T26" fmla="*/ 0 w 540"/>
                  <a:gd name="T27" fmla="*/ 0 h 475"/>
                  <a:gd name="T28" fmla="*/ 6 w 540"/>
                  <a:gd name="T29" fmla="*/ 0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40" h="475">
                    <a:moveTo>
                      <a:pt x="6" y="0"/>
                    </a:moveTo>
                    <a:lnTo>
                      <a:pt x="173" y="0"/>
                    </a:lnTo>
                    <a:lnTo>
                      <a:pt x="271" y="345"/>
                    </a:lnTo>
                    <a:lnTo>
                      <a:pt x="379" y="0"/>
                    </a:lnTo>
                    <a:lnTo>
                      <a:pt x="539" y="0"/>
                    </a:lnTo>
                    <a:lnTo>
                      <a:pt x="539" y="474"/>
                    </a:lnTo>
                    <a:lnTo>
                      <a:pt x="438" y="474"/>
                    </a:lnTo>
                    <a:lnTo>
                      <a:pt x="438" y="68"/>
                    </a:lnTo>
                    <a:lnTo>
                      <a:pt x="308" y="474"/>
                    </a:lnTo>
                    <a:lnTo>
                      <a:pt x="223" y="474"/>
                    </a:lnTo>
                    <a:lnTo>
                      <a:pt x="96" y="68"/>
                    </a:lnTo>
                    <a:lnTo>
                      <a:pt x="96" y="474"/>
                    </a:lnTo>
                    <a:lnTo>
                      <a:pt x="0" y="474"/>
                    </a:lnTo>
                    <a:lnTo>
                      <a:pt x="0" y="0"/>
                    </a:lnTo>
                    <a:lnTo>
                      <a:pt x="6" y="0"/>
                    </a:lnTo>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grpSp>
        <p:grpSp>
          <p:nvGrpSpPr>
            <p:cNvPr id="37" name="Group 198"/>
            <p:cNvGrpSpPr/>
            <p:nvPr/>
          </p:nvGrpSpPr>
          <p:grpSpPr>
            <a:xfrm>
              <a:off x="4234477" y="2181412"/>
              <a:ext cx="502281" cy="548163"/>
              <a:chOff x="2505075" y="2108200"/>
              <a:chExt cx="330200" cy="360363"/>
            </a:xfrm>
            <a:solidFill>
              <a:schemeClr val="accent1"/>
            </a:solidFill>
          </p:grpSpPr>
          <p:sp>
            <p:nvSpPr>
              <p:cNvPr id="292" name="Freeform 44"/>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93" name="Freeform 45"/>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291" name="Rectangle 290"/>
            <p:cNvSpPr/>
            <p:nvPr/>
          </p:nvSpPr>
          <p:spPr>
            <a:xfrm>
              <a:off x="4166083" y="2103309"/>
              <a:ext cx="639069" cy="865592"/>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grpSp>
      <p:sp>
        <p:nvSpPr>
          <p:cNvPr id="314" name="TextBox 313"/>
          <p:cNvSpPr txBox="1"/>
          <p:nvPr/>
        </p:nvSpPr>
        <p:spPr>
          <a:xfrm>
            <a:off x="2866151" y="3632937"/>
            <a:ext cx="680872" cy="319475"/>
          </a:xfrm>
          <a:prstGeom prst="rect">
            <a:avLst/>
          </a:prstGeom>
          <a:noFill/>
        </p:spPr>
        <p:txBody>
          <a:bodyPr wrap="none" lIns="0" tIns="0" rIns="0" bIns="0" rtlCol="0" anchor="t">
            <a:noAutofit/>
          </a:bodyPr>
          <a:lstStyle/>
          <a:p>
            <a:pPr algn="r">
              <a:lnSpc>
                <a:spcPct val="90000"/>
              </a:lnSpc>
            </a:pPr>
            <a:r>
              <a:rPr lang="en-US" sz="900" b="1" dirty="0">
                <a:solidFill>
                  <a:srgbClr val="5F5F5F"/>
                </a:solidFill>
              </a:rPr>
              <a:t>Siebel </a:t>
            </a:r>
          </a:p>
          <a:p>
            <a:pPr algn="r">
              <a:lnSpc>
                <a:spcPct val="90000"/>
              </a:lnSpc>
            </a:pPr>
            <a:r>
              <a:rPr lang="en-US" sz="900" b="1" dirty="0">
                <a:solidFill>
                  <a:srgbClr val="5F5F5F"/>
                </a:solidFill>
              </a:rPr>
              <a:t>GW &amp;SM </a:t>
            </a:r>
          </a:p>
        </p:txBody>
      </p:sp>
      <p:grpSp>
        <p:nvGrpSpPr>
          <p:cNvPr id="38" name="Group 225"/>
          <p:cNvGrpSpPr/>
          <p:nvPr/>
        </p:nvGrpSpPr>
        <p:grpSpPr>
          <a:xfrm>
            <a:off x="2276956" y="2872929"/>
            <a:ext cx="455556" cy="617031"/>
            <a:chOff x="4166083" y="2103309"/>
            <a:chExt cx="639069" cy="865592"/>
          </a:xfrm>
        </p:grpSpPr>
        <p:grpSp>
          <p:nvGrpSpPr>
            <p:cNvPr id="39" name="Group 325"/>
            <p:cNvGrpSpPr/>
            <p:nvPr/>
          </p:nvGrpSpPr>
          <p:grpSpPr>
            <a:xfrm>
              <a:off x="4402163" y="2815652"/>
              <a:ext cx="166908" cy="74181"/>
              <a:chOff x="6443663" y="1368425"/>
              <a:chExt cx="385762" cy="171450"/>
            </a:xfrm>
            <a:solidFill>
              <a:schemeClr val="accent1"/>
            </a:solidFill>
          </p:grpSpPr>
          <p:sp>
            <p:nvSpPr>
              <p:cNvPr id="269" name="Freeform 3"/>
              <p:cNvSpPr>
                <a:spLocks noChangeArrowheads="1"/>
              </p:cNvSpPr>
              <p:nvPr/>
            </p:nvSpPr>
            <p:spPr bwMode="auto">
              <a:xfrm>
                <a:off x="6443663" y="1368425"/>
                <a:ext cx="166687" cy="169863"/>
              </a:xfrm>
              <a:custGeom>
                <a:avLst/>
                <a:gdLst>
                  <a:gd name="T0" fmla="*/ 113 w 461"/>
                  <a:gd name="T1" fmla="*/ 0 h 473"/>
                  <a:gd name="T2" fmla="*/ 237 w 461"/>
                  <a:gd name="T3" fmla="*/ 370 h 473"/>
                  <a:gd name="T4" fmla="*/ 361 w 461"/>
                  <a:gd name="T5" fmla="*/ 0 h 473"/>
                  <a:gd name="T6" fmla="*/ 460 w 461"/>
                  <a:gd name="T7" fmla="*/ 0 h 473"/>
                  <a:gd name="T8" fmla="*/ 285 w 461"/>
                  <a:gd name="T9" fmla="*/ 472 h 473"/>
                  <a:gd name="T10" fmla="*/ 175 w 461"/>
                  <a:gd name="T11" fmla="*/ 472 h 473"/>
                  <a:gd name="T12" fmla="*/ 0 w 461"/>
                  <a:gd name="T13" fmla="*/ 0 h 473"/>
                  <a:gd name="T14" fmla="*/ 113 w 461"/>
                  <a:gd name="T15" fmla="*/ 0 h 4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1" h="473">
                    <a:moveTo>
                      <a:pt x="113" y="0"/>
                    </a:moveTo>
                    <a:lnTo>
                      <a:pt x="237" y="370"/>
                    </a:lnTo>
                    <a:lnTo>
                      <a:pt x="361" y="0"/>
                    </a:lnTo>
                    <a:lnTo>
                      <a:pt x="460" y="0"/>
                    </a:lnTo>
                    <a:lnTo>
                      <a:pt x="285" y="472"/>
                    </a:lnTo>
                    <a:lnTo>
                      <a:pt x="175" y="472"/>
                    </a:lnTo>
                    <a:lnTo>
                      <a:pt x="0" y="0"/>
                    </a:lnTo>
                    <a:lnTo>
                      <a:pt x="113" y="0"/>
                    </a:lnTo>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270" name="Freeform 4"/>
              <p:cNvSpPr>
                <a:spLocks noChangeArrowheads="1"/>
              </p:cNvSpPr>
              <p:nvPr/>
            </p:nvSpPr>
            <p:spPr bwMode="auto">
              <a:xfrm>
                <a:off x="6635750" y="1368425"/>
                <a:ext cx="193675" cy="171450"/>
              </a:xfrm>
              <a:custGeom>
                <a:avLst/>
                <a:gdLst>
                  <a:gd name="T0" fmla="*/ 6 w 540"/>
                  <a:gd name="T1" fmla="*/ 0 h 475"/>
                  <a:gd name="T2" fmla="*/ 173 w 540"/>
                  <a:gd name="T3" fmla="*/ 0 h 475"/>
                  <a:gd name="T4" fmla="*/ 271 w 540"/>
                  <a:gd name="T5" fmla="*/ 345 h 475"/>
                  <a:gd name="T6" fmla="*/ 379 w 540"/>
                  <a:gd name="T7" fmla="*/ 0 h 475"/>
                  <a:gd name="T8" fmla="*/ 539 w 540"/>
                  <a:gd name="T9" fmla="*/ 0 h 475"/>
                  <a:gd name="T10" fmla="*/ 539 w 540"/>
                  <a:gd name="T11" fmla="*/ 474 h 475"/>
                  <a:gd name="T12" fmla="*/ 438 w 540"/>
                  <a:gd name="T13" fmla="*/ 474 h 475"/>
                  <a:gd name="T14" fmla="*/ 438 w 540"/>
                  <a:gd name="T15" fmla="*/ 68 h 475"/>
                  <a:gd name="T16" fmla="*/ 308 w 540"/>
                  <a:gd name="T17" fmla="*/ 474 h 475"/>
                  <a:gd name="T18" fmla="*/ 223 w 540"/>
                  <a:gd name="T19" fmla="*/ 474 h 475"/>
                  <a:gd name="T20" fmla="*/ 96 w 540"/>
                  <a:gd name="T21" fmla="*/ 68 h 475"/>
                  <a:gd name="T22" fmla="*/ 96 w 540"/>
                  <a:gd name="T23" fmla="*/ 474 h 475"/>
                  <a:gd name="T24" fmla="*/ 0 w 540"/>
                  <a:gd name="T25" fmla="*/ 474 h 475"/>
                  <a:gd name="T26" fmla="*/ 0 w 540"/>
                  <a:gd name="T27" fmla="*/ 0 h 475"/>
                  <a:gd name="T28" fmla="*/ 6 w 540"/>
                  <a:gd name="T29" fmla="*/ 0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40" h="475">
                    <a:moveTo>
                      <a:pt x="6" y="0"/>
                    </a:moveTo>
                    <a:lnTo>
                      <a:pt x="173" y="0"/>
                    </a:lnTo>
                    <a:lnTo>
                      <a:pt x="271" y="345"/>
                    </a:lnTo>
                    <a:lnTo>
                      <a:pt x="379" y="0"/>
                    </a:lnTo>
                    <a:lnTo>
                      <a:pt x="539" y="0"/>
                    </a:lnTo>
                    <a:lnTo>
                      <a:pt x="539" y="474"/>
                    </a:lnTo>
                    <a:lnTo>
                      <a:pt x="438" y="474"/>
                    </a:lnTo>
                    <a:lnTo>
                      <a:pt x="438" y="68"/>
                    </a:lnTo>
                    <a:lnTo>
                      <a:pt x="308" y="474"/>
                    </a:lnTo>
                    <a:lnTo>
                      <a:pt x="223" y="474"/>
                    </a:lnTo>
                    <a:lnTo>
                      <a:pt x="96" y="68"/>
                    </a:lnTo>
                    <a:lnTo>
                      <a:pt x="96" y="474"/>
                    </a:lnTo>
                    <a:lnTo>
                      <a:pt x="0" y="474"/>
                    </a:lnTo>
                    <a:lnTo>
                      <a:pt x="0" y="0"/>
                    </a:lnTo>
                    <a:lnTo>
                      <a:pt x="6" y="0"/>
                    </a:lnTo>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grpSp>
        <p:grpSp>
          <p:nvGrpSpPr>
            <p:cNvPr id="40" name="Group 198"/>
            <p:cNvGrpSpPr/>
            <p:nvPr/>
          </p:nvGrpSpPr>
          <p:grpSpPr>
            <a:xfrm>
              <a:off x="4234477" y="2181412"/>
              <a:ext cx="502281" cy="548163"/>
              <a:chOff x="2505075" y="2108200"/>
              <a:chExt cx="330200" cy="360363"/>
            </a:xfrm>
            <a:solidFill>
              <a:schemeClr val="accent1"/>
            </a:solidFill>
          </p:grpSpPr>
          <p:sp>
            <p:nvSpPr>
              <p:cNvPr id="267" name="Freeform 44"/>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68" name="Freeform 45"/>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266" name="Rectangle 265"/>
            <p:cNvSpPr/>
            <p:nvPr/>
          </p:nvSpPr>
          <p:spPr>
            <a:xfrm>
              <a:off x="4166083" y="2103309"/>
              <a:ext cx="639069" cy="865592"/>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grpSp>
      <p:sp>
        <p:nvSpPr>
          <p:cNvPr id="318" name="Rectangle 317"/>
          <p:cNvSpPr/>
          <p:nvPr/>
        </p:nvSpPr>
        <p:spPr>
          <a:xfrm>
            <a:off x="4648200" y="3627120"/>
            <a:ext cx="1424940" cy="1005839"/>
          </a:xfrm>
          <a:prstGeom prst="rect">
            <a:avLst/>
          </a:prstGeom>
          <a:ln/>
        </p:spPr>
        <p:style>
          <a:lnRef idx="1">
            <a:schemeClr val="accent4"/>
          </a:lnRef>
          <a:fillRef idx="2">
            <a:schemeClr val="accent4"/>
          </a:fillRef>
          <a:effectRef idx="1">
            <a:schemeClr val="accent4"/>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sp>
        <p:nvSpPr>
          <p:cNvPr id="332" name="Rectangle 331"/>
          <p:cNvSpPr/>
          <p:nvPr/>
        </p:nvSpPr>
        <p:spPr>
          <a:xfrm>
            <a:off x="4107261" y="3604260"/>
            <a:ext cx="1981119" cy="1043940"/>
          </a:xfrm>
          <a:prstGeom prst="rect">
            <a:avLst/>
          </a:prstGeom>
          <a:noFill/>
          <a:ln w="19050">
            <a:solidFill>
              <a:schemeClr val="accent3"/>
            </a:solidFill>
            <a:prstDash val="sysDash"/>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lvl="0">
              <a:lnSpc>
                <a:spcPct val="90000"/>
              </a:lnSpc>
            </a:pPr>
            <a:endParaRPr lang="en-US" sz="900" dirty="0">
              <a:solidFill>
                <a:srgbClr val="FF7700"/>
              </a:solidFill>
            </a:endParaRPr>
          </a:p>
        </p:txBody>
      </p:sp>
      <p:grpSp>
        <p:nvGrpSpPr>
          <p:cNvPr id="41" name="Group 225"/>
          <p:cNvGrpSpPr/>
          <p:nvPr/>
        </p:nvGrpSpPr>
        <p:grpSpPr>
          <a:xfrm>
            <a:off x="4905856" y="3612069"/>
            <a:ext cx="455556" cy="617031"/>
            <a:chOff x="4166083" y="2103309"/>
            <a:chExt cx="639069" cy="865592"/>
          </a:xfrm>
        </p:grpSpPr>
        <p:grpSp>
          <p:nvGrpSpPr>
            <p:cNvPr id="42" name="Group 325"/>
            <p:cNvGrpSpPr/>
            <p:nvPr/>
          </p:nvGrpSpPr>
          <p:grpSpPr>
            <a:xfrm>
              <a:off x="4402163" y="2815652"/>
              <a:ext cx="166908" cy="74181"/>
              <a:chOff x="6443663" y="1368425"/>
              <a:chExt cx="385762" cy="171450"/>
            </a:xfrm>
            <a:solidFill>
              <a:schemeClr val="accent1"/>
            </a:solidFill>
          </p:grpSpPr>
          <p:sp>
            <p:nvSpPr>
              <p:cNvPr id="364" name="Freeform 3"/>
              <p:cNvSpPr>
                <a:spLocks noChangeArrowheads="1"/>
              </p:cNvSpPr>
              <p:nvPr/>
            </p:nvSpPr>
            <p:spPr bwMode="auto">
              <a:xfrm>
                <a:off x="6443663" y="1368425"/>
                <a:ext cx="166687" cy="169863"/>
              </a:xfrm>
              <a:custGeom>
                <a:avLst/>
                <a:gdLst>
                  <a:gd name="T0" fmla="*/ 113 w 461"/>
                  <a:gd name="T1" fmla="*/ 0 h 473"/>
                  <a:gd name="T2" fmla="*/ 237 w 461"/>
                  <a:gd name="T3" fmla="*/ 370 h 473"/>
                  <a:gd name="T4" fmla="*/ 361 w 461"/>
                  <a:gd name="T5" fmla="*/ 0 h 473"/>
                  <a:gd name="T6" fmla="*/ 460 w 461"/>
                  <a:gd name="T7" fmla="*/ 0 h 473"/>
                  <a:gd name="T8" fmla="*/ 285 w 461"/>
                  <a:gd name="T9" fmla="*/ 472 h 473"/>
                  <a:gd name="T10" fmla="*/ 175 w 461"/>
                  <a:gd name="T11" fmla="*/ 472 h 473"/>
                  <a:gd name="T12" fmla="*/ 0 w 461"/>
                  <a:gd name="T13" fmla="*/ 0 h 473"/>
                  <a:gd name="T14" fmla="*/ 113 w 461"/>
                  <a:gd name="T15" fmla="*/ 0 h 4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1" h="473">
                    <a:moveTo>
                      <a:pt x="113" y="0"/>
                    </a:moveTo>
                    <a:lnTo>
                      <a:pt x="237" y="370"/>
                    </a:lnTo>
                    <a:lnTo>
                      <a:pt x="361" y="0"/>
                    </a:lnTo>
                    <a:lnTo>
                      <a:pt x="460" y="0"/>
                    </a:lnTo>
                    <a:lnTo>
                      <a:pt x="285" y="472"/>
                    </a:lnTo>
                    <a:lnTo>
                      <a:pt x="175" y="472"/>
                    </a:lnTo>
                    <a:lnTo>
                      <a:pt x="0" y="0"/>
                    </a:lnTo>
                    <a:lnTo>
                      <a:pt x="113" y="0"/>
                    </a:lnTo>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370" name="Freeform 4"/>
              <p:cNvSpPr>
                <a:spLocks noChangeArrowheads="1"/>
              </p:cNvSpPr>
              <p:nvPr/>
            </p:nvSpPr>
            <p:spPr bwMode="auto">
              <a:xfrm>
                <a:off x="6635750" y="1368425"/>
                <a:ext cx="193675" cy="171450"/>
              </a:xfrm>
              <a:custGeom>
                <a:avLst/>
                <a:gdLst>
                  <a:gd name="T0" fmla="*/ 6 w 540"/>
                  <a:gd name="T1" fmla="*/ 0 h 475"/>
                  <a:gd name="T2" fmla="*/ 173 w 540"/>
                  <a:gd name="T3" fmla="*/ 0 h 475"/>
                  <a:gd name="T4" fmla="*/ 271 w 540"/>
                  <a:gd name="T5" fmla="*/ 345 h 475"/>
                  <a:gd name="T6" fmla="*/ 379 w 540"/>
                  <a:gd name="T7" fmla="*/ 0 h 475"/>
                  <a:gd name="T8" fmla="*/ 539 w 540"/>
                  <a:gd name="T9" fmla="*/ 0 h 475"/>
                  <a:gd name="T10" fmla="*/ 539 w 540"/>
                  <a:gd name="T11" fmla="*/ 474 h 475"/>
                  <a:gd name="T12" fmla="*/ 438 w 540"/>
                  <a:gd name="T13" fmla="*/ 474 h 475"/>
                  <a:gd name="T14" fmla="*/ 438 w 540"/>
                  <a:gd name="T15" fmla="*/ 68 h 475"/>
                  <a:gd name="T16" fmla="*/ 308 w 540"/>
                  <a:gd name="T17" fmla="*/ 474 h 475"/>
                  <a:gd name="T18" fmla="*/ 223 w 540"/>
                  <a:gd name="T19" fmla="*/ 474 h 475"/>
                  <a:gd name="T20" fmla="*/ 96 w 540"/>
                  <a:gd name="T21" fmla="*/ 68 h 475"/>
                  <a:gd name="T22" fmla="*/ 96 w 540"/>
                  <a:gd name="T23" fmla="*/ 474 h 475"/>
                  <a:gd name="T24" fmla="*/ 0 w 540"/>
                  <a:gd name="T25" fmla="*/ 474 h 475"/>
                  <a:gd name="T26" fmla="*/ 0 w 540"/>
                  <a:gd name="T27" fmla="*/ 0 h 475"/>
                  <a:gd name="T28" fmla="*/ 6 w 540"/>
                  <a:gd name="T29" fmla="*/ 0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40" h="475">
                    <a:moveTo>
                      <a:pt x="6" y="0"/>
                    </a:moveTo>
                    <a:lnTo>
                      <a:pt x="173" y="0"/>
                    </a:lnTo>
                    <a:lnTo>
                      <a:pt x="271" y="345"/>
                    </a:lnTo>
                    <a:lnTo>
                      <a:pt x="379" y="0"/>
                    </a:lnTo>
                    <a:lnTo>
                      <a:pt x="539" y="0"/>
                    </a:lnTo>
                    <a:lnTo>
                      <a:pt x="539" y="474"/>
                    </a:lnTo>
                    <a:lnTo>
                      <a:pt x="438" y="474"/>
                    </a:lnTo>
                    <a:lnTo>
                      <a:pt x="438" y="68"/>
                    </a:lnTo>
                    <a:lnTo>
                      <a:pt x="308" y="474"/>
                    </a:lnTo>
                    <a:lnTo>
                      <a:pt x="223" y="474"/>
                    </a:lnTo>
                    <a:lnTo>
                      <a:pt x="96" y="68"/>
                    </a:lnTo>
                    <a:lnTo>
                      <a:pt x="96" y="474"/>
                    </a:lnTo>
                    <a:lnTo>
                      <a:pt x="0" y="474"/>
                    </a:lnTo>
                    <a:lnTo>
                      <a:pt x="0" y="0"/>
                    </a:lnTo>
                    <a:lnTo>
                      <a:pt x="6" y="0"/>
                    </a:lnTo>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grpSp>
        <p:grpSp>
          <p:nvGrpSpPr>
            <p:cNvPr id="43" name="Group 198"/>
            <p:cNvGrpSpPr/>
            <p:nvPr/>
          </p:nvGrpSpPr>
          <p:grpSpPr>
            <a:xfrm>
              <a:off x="4234477" y="2181412"/>
              <a:ext cx="502281" cy="548163"/>
              <a:chOff x="2505075" y="2108200"/>
              <a:chExt cx="330200" cy="360363"/>
            </a:xfrm>
            <a:solidFill>
              <a:schemeClr val="accent1"/>
            </a:solidFill>
          </p:grpSpPr>
          <p:sp>
            <p:nvSpPr>
              <p:cNvPr id="362" name="Freeform 44"/>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63" name="Freeform 45"/>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354" name="Rectangle 353"/>
            <p:cNvSpPr/>
            <p:nvPr/>
          </p:nvSpPr>
          <p:spPr>
            <a:xfrm>
              <a:off x="4166083" y="2103309"/>
              <a:ext cx="639069" cy="865592"/>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grpSp>
      <p:grpSp>
        <p:nvGrpSpPr>
          <p:cNvPr id="44" name="Group 225"/>
          <p:cNvGrpSpPr/>
          <p:nvPr/>
        </p:nvGrpSpPr>
        <p:grpSpPr>
          <a:xfrm>
            <a:off x="5431636" y="3612069"/>
            <a:ext cx="455556" cy="617031"/>
            <a:chOff x="4166083" y="2103309"/>
            <a:chExt cx="639069" cy="865592"/>
          </a:xfrm>
        </p:grpSpPr>
        <p:grpSp>
          <p:nvGrpSpPr>
            <p:cNvPr id="45" name="Group 325"/>
            <p:cNvGrpSpPr/>
            <p:nvPr/>
          </p:nvGrpSpPr>
          <p:grpSpPr>
            <a:xfrm>
              <a:off x="4402163" y="2815652"/>
              <a:ext cx="166908" cy="74181"/>
              <a:chOff x="6443663" y="1368425"/>
              <a:chExt cx="385762" cy="171450"/>
            </a:xfrm>
            <a:solidFill>
              <a:schemeClr val="accent1"/>
            </a:solidFill>
          </p:grpSpPr>
          <p:sp>
            <p:nvSpPr>
              <p:cNvPr id="383" name="Freeform 3"/>
              <p:cNvSpPr>
                <a:spLocks noChangeArrowheads="1"/>
              </p:cNvSpPr>
              <p:nvPr/>
            </p:nvSpPr>
            <p:spPr bwMode="auto">
              <a:xfrm>
                <a:off x="6443663" y="1368425"/>
                <a:ext cx="166687" cy="169863"/>
              </a:xfrm>
              <a:custGeom>
                <a:avLst/>
                <a:gdLst>
                  <a:gd name="T0" fmla="*/ 113 w 461"/>
                  <a:gd name="T1" fmla="*/ 0 h 473"/>
                  <a:gd name="T2" fmla="*/ 237 w 461"/>
                  <a:gd name="T3" fmla="*/ 370 h 473"/>
                  <a:gd name="T4" fmla="*/ 361 w 461"/>
                  <a:gd name="T5" fmla="*/ 0 h 473"/>
                  <a:gd name="T6" fmla="*/ 460 w 461"/>
                  <a:gd name="T7" fmla="*/ 0 h 473"/>
                  <a:gd name="T8" fmla="*/ 285 w 461"/>
                  <a:gd name="T9" fmla="*/ 472 h 473"/>
                  <a:gd name="T10" fmla="*/ 175 w 461"/>
                  <a:gd name="T11" fmla="*/ 472 h 473"/>
                  <a:gd name="T12" fmla="*/ 0 w 461"/>
                  <a:gd name="T13" fmla="*/ 0 h 473"/>
                  <a:gd name="T14" fmla="*/ 113 w 461"/>
                  <a:gd name="T15" fmla="*/ 0 h 4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1" h="473">
                    <a:moveTo>
                      <a:pt x="113" y="0"/>
                    </a:moveTo>
                    <a:lnTo>
                      <a:pt x="237" y="370"/>
                    </a:lnTo>
                    <a:lnTo>
                      <a:pt x="361" y="0"/>
                    </a:lnTo>
                    <a:lnTo>
                      <a:pt x="460" y="0"/>
                    </a:lnTo>
                    <a:lnTo>
                      <a:pt x="285" y="472"/>
                    </a:lnTo>
                    <a:lnTo>
                      <a:pt x="175" y="472"/>
                    </a:lnTo>
                    <a:lnTo>
                      <a:pt x="0" y="0"/>
                    </a:lnTo>
                    <a:lnTo>
                      <a:pt x="113" y="0"/>
                    </a:lnTo>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384" name="Freeform 4"/>
              <p:cNvSpPr>
                <a:spLocks noChangeArrowheads="1"/>
              </p:cNvSpPr>
              <p:nvPr/>
            </p:nvSpPr>
            <p:spPr bwMode="auto">
              <a:xfrm>
                <a:off x="6635750" y="1368425"/>
                <a:ext cx="193675" cy="171450"/>
              </a:xfrm>
              <a:custGeom>
                <a:avLst/>
                <a:gdLst>
                  <a:gd name="T0" fmla="*/ 6 w 540"/>
                  <a:gd name="T1" fmla="*/ 0 h 475"/>
                  <a:gd name="T2" fmla="*/ 173 w 540"/>
                  <a:gd name="T3" fmla="*/ 0 h 475"/>
                  <a:gd name="T4" fmla="*/ 271 w 540"/>
                  <a:gd name="T5" fmla="*/ 345 h 475"/>
                  <a:gd name="T6" fmla="*/ 379 w 540"/>
                  <a:gd name="T7" fmla="*/ 0 h 475"/>
                  <a:gd name="T8" fmla="*/ 539 w 540"/>
                  <a:gd name="T9" fmla="*/ 0 h 475"/>
                  <a:gd name="T10" fmla="*/ 539 w 540"/>
                  <a:gd name="T11" fmla="*/ 474 h 475"/>
                  <a:gd name="T12" fmla="*/ 438 w 540"/>
                  <a:gd name="T13" fmla="*/ 474 h 475"/>
                  <a:gd name="T14" fmla="*/ 438 w 540"/>
                  <a:gd name="T15" fmla="*/ 68 h 475"/>
                  <a:gd name="T16" fmla="*/ 308 w 540"/>
                  <a:gd name="T17" fmla="*/ 474 h 475"/>
                  <a:gd name="T18" fmla="*/ 223 w 540"/>
                  <a:gd name="T19" fmla="*/ 474 h 475"/>
                  <a:gd name="T20" fmla="*/ 96 w 540"/>
                  <a:gd name="T21" fmla="*/ 68 h 475"/>
                  <a:gd name="T22" fmla="*/ 96 w 540"/>
                  <a:gd name="T23" fmla="*/ 474 h 475"/>
                  <a:gd name="T24" fmla="*/ 0 w 540"/>
                  <a:gd name="T25" fmla="*/ 474 h 475"/>
                  <a:gd name="T26" fmla="*/ 0 w 540"/>
                  <a:gd name="T27" fmla="*/ 0 h 475"/>
                  <a:gd name="T28" fmla="*/ 6 w 540"/>
                  <a:gd name="T29" fmla="*/ 0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40" h="475">
                    <a:moveTo>
                      <a:pt x="6" y="0"/>
                    </a:moveTo>
                    <a:lnTo>
                      <a:pt x="173" y="0"/>
                    </a:lnTo>
                    <a:lnTo>
                      <a:pt x="271" y="345"/>
                    </a:lnTo>
                    <a:lnTo>
                      <a:pt x="379" y="0"/>
                    </a:lnTo>
                    <a:lnTo>
                      <a:pt x="539" y="0"/>
                    </a:lnTo>
                    <a:lnTo>
                      <a:pt x="539" y="474"/>
                    </a:lnTo>
                    <a:lnTo>
                      <a:pt x="438" y="474"/>
                    </a:lnTo>
                    <a:lnTo>
                      <a:pt x="438" y="68"/>
                    </a:lnTo>
                    <a:lnTo>
                      <a:pt x="308" y="474"/>
                    </a:lnTo>
                    <a:lnTo>
                      <a:pt x="223" y="474"/>
                    </a:lnTo>
                    <a:lnTo>
                      <a:pt x="96" y="68"/>
                    </a:lnTo>
                    <a:lnTo>
                      <a:pt x="96" y="474"/>
                    </a:lnTo>
                    <a:lnTo>
                      <a:pt x="0" y="474"/>
                    </a:lnTo>
                    <a:lnTo>
                      <a:pt x="0" y="0"/>
                    </a:lnTo>
                    <a:lnTo>
                      <a:pt x="6" y="0"/>
                    </a:lnTo>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grpSp>
        <p:grpSp>
          <p:nvGrpSpPr>
            <p:cNvPr id="46" name="Group 198"/>
            <p:cNvGrpSpPr/>
            <p:nvPr/>
          </p:nvGrpSpPr>
          <p:grpSpPr>
            <a:xfrm>
              <a:off x="4234477" y="2181412"/>
              <a:ext cx="502281" cy="548163"/>
              <a:chOff x="2505075" y="2108200"/>
              <a:chExt cx="330200" cy="360363"/>
            </a:xfrm>
            <a:solidFill>
              <a:schemeClr val="accent1"/>
            </a:solidFill>
          </p:grpSpPr>
          <p:sp>
            <p:nvSpPr>
              <p:cNvPr id="381" name="Freeform 44"/>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82" name="Freeform 45"/>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380" name="Rectangle 379"/>
            <p:cNvSpPr/>
            <p:nvPr/>
          </p:nvSpPr>
          <p:spPr>
            <a:xfrm>
              <a:off x="4166083" y="2103309"/>
              <a:ext cx="639069" cy="865592"/>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grpSp>
      <p:sp>
        <p:nvSpPr>
          <p:cNvPr id="385" name="Rectangle 384"/>
          <p:cNvSpPr/>
          <p:nvPr/>
        </p:nvSpPr>
        <p:spPr>
          <a:xfrm>
            <a:off x="5623561" y="4116515"/>
            <a:ext cx="556259" cy="341632"/>
          </a:xfrm>
          <a:prstGeom prst="rect">
            <a:avLst/>
          </a:prstGeom>
        </p:spPr>
        <p:txBody>
          <a:bodyPr wrap="square">
            <a:spAutoFit/>
          </a:bodyPr>
          <a:lstStyle/>
          <a:p>
            <a:pPr lvl="0">
              <a:lnSpc>
                <a:spcPct val="90000"/>
              </a:lnSpc>
            </a:pPr>
            <a:r>
              <a:rPr lang="en-US" sz="900" dirty="0">
                <a:solidFill>
                  <a:srgbClr val="FF7700"/>
                </a:solidFill>
              </a:rPr>
              <a:t>Private</a:t>
            </a:r>
          </a:p>
          <a:p>
            <a:pPr lvl="0">
              <a:lnSpc>
                <a:spcPct val="90000"/>
              </a:lnSpc>
            </a:pPr>
            <a:r>
              <a:rPr lang="en-US" sz="900" dirty="0">
                <a:solidFill>
                  <a:srgbClr val="FF7700"/>
                </a:solidFill>
              </a:rPr>
              <a:t>Subnet</a:t>
            </a:r>
          </a:p>
        </p:txBody>
      </p:sp>
      <p:grpSp>
        <p:nvGrpSpPr>
          <p:cNvPr id="47" name="Group 280"/>
          <p:cNvGrpSpPr/>
          <p:nvPr/>
        </p:nvGrpSpPr>
        <p:grpSpPr>
          <a:xfrm>
            <a:off x="4175760" y="3893319"/>
            <a:ext cx="406581" cy="450082"/>
            <a:chOff x="4174173" y="2103309"/>
            <a:chExt cx="682132" cy="755114"/>
          </a:xfrm>
        </p:grpSpPr>
        <p:grpSp>
          <p:nvGrpSpPr>
            <p:cNvPr id="48" name="Group 75"/>
            <p:cNvGrpSpPr/>
            <p:nvPr/>
          </p:nvGrpSpPr>
          <p:grpSpPr>
            <a:xfrm>
              <a:off x="4235958" y="2181409"/>
              <a:ext cx="620347" cy="677014"/>
              <a:chOff x="2505074" y="2108199"/>
              <a:chExt cx="407817" cy="445070"/>
            </a:xfrm>
            <a:solidFill>
              <a:schemeClr val="bg1"/>
            </a:solidFill>
          </p:grpSpPr>
          <p:sp>
            <p:nvSpPr>
              <p:cNvPr id="391" name="Freeform 44"/>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09" name="Freeform 45"/>
              <p:cNvSpPr>
                <a:spLocks noChangeArrowheads="1"/>
              </p:cNvSpPr>
              <p:nvPr/>
            </p:nvSpPr>
            <p:spPr bwMode="auto">
              <a:xfrm>
                <a:off x="2505074" y="2108199"/>
                <a:ext cx="407817" cy="445070"/>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389" name="Rectangle 388"/>
            <p:cNvSpPr/>
            <p:nvPr/>
          </p:nvSpPr>
          <p:spPr>
            <a:xfrm>
              <a:off x="4174173" y="2103309"/>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grpSp>
      <p:sp>
        <p:nvSpPr>
          <p:cNvPr id="440" name="TextBox 439"/>
          <p:cNvSpPr txBox="1"/>
          <p:nvPr/>
        </p:nvSpPr>
        <p:spPr>
          <a:xfrm>
            <a:off x="3925331" y="3625317"/>
            <a:ext cx="680872" cy="319475"/>
          </a:xfrm>
          <a:prstGeom prst="rect">
            <a:avLst/>
          </a:prstGeom>
          <a:noFill/>
        </p:spPr>
        <p:txBody>
          <a:bodyPr wrap="none" lIns="0" tIns="0" rIns="0" bIns="0" rtlCol="0" anchor="t">
            <a:noAutofit/>
          </a:bodyPr>
          <a:lstStyle/>
          <a:p>
            <a:pPr algn="r">
              <a:lnSpc>
                <a:spcPct val="90000"/>
              </a:lnSpc>
            </a:pPr>
            <a:r>
              <a:rPr lang="en-US" sz="900" b="1" dirty="0">
                <a:solidFill>
                  <a:srgbClr val="5F5F5F"/>
                </a:solidFill>
              </a:rPr>
              <a:t>Siebel </a:t>
            </a:r>
          </a:p>
          <a:p>
            <a:pPr algn="r">
              <a:lnSpc>
                <a:spcPct val="90000"/>
              </a:lnSpc>
            </a:pPr>
            <a:r>
              <a:rPr lang="en-US" sz="900" b="1" dirty="0">
                <a:solidFill>
                  <a:srgbClr val="5F5F5F"/>
                </a:solidFill>
              </a:rPr>
              <a:t>GW &amp;SM </a:t>
            </a:r>
          </a:p>
        </p:txBody>
      </p:sp>
      <p:cxnSp>
        <p:nvCxnSpPr>
          <p:cNvPr id="253" name="Straight Arrow Connector 252"/>
          <p:cNvCxnSpPr/>
          <p:nvPr/>
        </p:nvCxnSpPr>
        <p:spPr bwMode="auto">
          <a:xfrm>
            <a:off x="5400482" y="4381500"/>
            <a:ext cx="1" cy="461191"/>
          </a:xfrm>
          <a:prstGeom prst="straightConnector1">
            <a:avLst/>
          </a:prstGeom>
          <a:solidFill>
            <a:srgbClr val="00B8FF"/>
          </a:solidFill>
          <a:ln w="12700" cap="flat" cmpd="sng" algn="ctr">
            <a:solidFill>
              <a:srgbClr val="5F5F5F"/>
            </a:solidFill>
            <a:prstDash val="solid"/>
            <a:round/>
            <a:headEnd type="oval" w="sm" len="sm"/>
            <a:tailEnd type="oval" w="sm" len="sm"/>
          </a:ln>
          <a:effectLst/>
          <a:extLs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chemeClr val="bg2">
                      <a:alpha val="74998"/>
                    </a:schemeClr>
                  </a:outerShdw>
                </a:effectLst>
              </a14:hiddenEffects>
            </a:ext>
          </a:extLst>
        </p:spPr>
      </p:cxnSp>
      <p:cxnSp>
        <p:nvCxnSpPr>
          <p:cNvPr id="449" name="Straight Arrow Connector 448"/>
          <p:cNvCxnSpPr/>
          <p:nvPr/>
        </p:nvCxnSpPr>
        <p:spPr bwMode="auto">
          <a:xfrm>
            <a:off x="5400482" y="3383280"/>
            <a:ext cx="1" cy="461191"/>
          </a:xfrm>
          <a:prstGeom prst="straightConnector1">
            <a:avLst/>
          </a:prstGeom>
          <a:solidFill>
            <a:srgbClr val="00B8FF"/>
          </a:solidFill>
          <a:ln w="12700" cap="flat" cmpd="sng" algn="ctr">
            <a:solidFill>
              <a:srgbClr val="5F5F5F"/>
            </a:solidFill>
            <a:prstDash val="solid"/>
            <a:round/>
            <a:headEnd type="oval" w="sm" len="sm"/>
            <a:tailEnd type="oval" w="sm" len="sm"/>
          </a:ln>
          <a:effectLst/>
          <a:extLs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chemeClr val="bg2">
                      <a:alpha val="74998"/>
                    </a:schemeClr>
                  </a:outerShdw>
                </a:effectLst>
              </a14:hiddenEffects>
            </a:ext>
          </a:extLst>
        </p:spPr>
      </p:cxnSp>
      <p:sp>
        <p:nvSpPr>
          <p:cNvPr id="441" name="Rectangle 440"/>
          <p:cNvSpPr/>
          <p:nvPr/>
        </p:nvSpPr>
        <p:spPr>
          <a:xfrm>
            <a:off x="4777821" y="2644140"/>
            <a:ext cx="1310559" cy="824801"/>
          </a:xfrm>
          <a:prstGeom prst="rect">
            <a:avLst/>
          </a:prstGeom>
          <a:noFill/>
          <a:ln w="19050">
            <a:solidFill>
              <a:schemeClr val="accent3"/>
            </a:solidFill>
            <a:prstDash val="sysDash"/>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lvl="0">
              <a:lnSpc>
                <a:spcPct val="90000"/>
              </a:lnSpc>
            </a:pPr>
            <a:r>
              <a:rPr lang="en-US" sz="900" dirty="0">
                <a:solidFill>
                  <a:srgbClr val="FF7700"/>
                </a:solidFill>
              </a:rPr>
              <a:t>Private </a:t>
            </a:r>
          </a:p>
          <a:p>
            <a:pPr lvl="0">
              <a:lnSpc>
                <a:spcPct val="90000"/>
              </a:lnSpc>
            </a:pPr>
            <a:r>
              <a:rPr lang="en-US" sz="900" dirty="0">
                <a:solidFill>
                  <a:srgbClr val="FF7700"/>
                </a:solidFill>
              </a:rPr>
              <a:t>Subnet</a:t>
            </a:r>
          </a:p>
        </p:txBody>
      </p:sp>
      <p:sp>
        <p:nvSpPr>
          <p:cNvPr id="442" name="TextBox 441"/>
          <p:cNvSpPr txBox="1"/>
          <p:nvPr/>
        </p:nvSpPr>
        <p:spPr>
          <a:xfrm>
            <a:off x="5497829" y="2756637"/>
            <a:ext cx="339003" cy="177063"/>
          </a:xfrm>
          <a:prstGeom prst="rect">
            <a:avLst/>
          </a:prstGeom>
          <a:noFill/>
        </p:spPr>
        <p:txBody>
          <a:bodyPr wrap="none" lIns="0" tIns="0" rIns="0" bIns="0" rtlCol="0" anchor="t">
            <a:noAutofit/>
          </a:bodyPr>
          <a:lstStyle/>
          <a:p>
            <a:pPr algn="r">
              <a:lnSpc>
                <a:spcPct val="90000"/>
              </a:lnSpc>
            </a:pPr>
            <a:r>
              <a:rPr lang="en-US" sz="900" b="1" dirty="0">
                <a:solidFill>
                  <a:srgbClr val="5F5F5F"/>
                </a:solidFill>
              </a:rPr>
              <a:t>SWSE</a:t>
            </a:r>
          </a:p>
          <a:p>
            <a:pPr algn="r">
              <a:lnSpc>
                <a:spcPct val="90000"/>
              </a:lnSpc>
            </a:pPr>
            <a:endParaRPr lang="en-US" sz="900" b="1" dirty="0">
              <a:solidFill>
                <a:srgbClr val="5F5F5F"/>
              </a:solidFill>
            </a:endParaRPr>
          </a:p>
        </p:txBody>
      </p:sp>
      <p:grpSp>
        <p:nvGrpSpPr>
          <p:cNvPr id="49" name="Group 225"/>
          <p:cNvGrpSpPr/>
          <p:nvPr/>
        </p:nvGrpSpPr>
        <p:grpSpPr>
          <a:xfrm>
            <a:off x="4943956" y="2872929"/>
            <a:ext cx="455556" cy="617031"/>
            <a:chOff x="4166083" y="2103309"/>
            <a:chExt cx="639069" cy="865592"/>
          </a:xfrm>
        </p:grpSpPr>
        <p:grpSp>
          <p:nvGrpSpPr>
            <p:cNvPr id="51" name="Group 325"/>
            <p:cNvGrpSpPr/>
            <p:nvPr/>
          </p:nvGrpSpPr>
          <p:grpSpPr>
            <a:xfrm>
              <a:off x="4402163" y="2815652"/>
              <a:ext cx="166908" cy="74181"/>
              <a:chOff x="6443663" y="1368425"/>
              <a:chExt cx="385762" cy="171450"/>
            </a:xfrm>
            <a:solidFill>
              <a:schemeClr val="accent1"/>
            </a:solidFill>
          </p:grpSpPr>
          <p:sp>
            <p:nvSpPr>
              <p:cNvPr id="451" name="Freeform 3"/>
              <p:cNvSpPr>
                <a:spLocks noChangeArrowheads="1"/>
              </p:cNvSpPr>
              <p:nvPr/>
            </p:nvSpPr>
            <p:spPr bwMode="auto">
              <a:xfrm>
                <a:off x="6443663" y="1368425"/>
                <a:ext cx="166687" cy="169863"/>
              </a:xfrm>
              <a:custGeom>
                <a:avLst/>
                <a:gdLst>
                  <a:gd name="T0" fmla="*/ 113 w 461"/>
                  <a:gd name="T1" fmla="*/ 0 h 473"/>
                  <a:gd name="T2" fmla="*/ 237 w 461"/>
                  <a:gd name="T3" fmla="*/ 370 h 473"/>
                  <a:gd name="T4" fmla="*/ 361 w 461"/>
                  <a:gd name="T5" fmla="*/ 0 h 473"/>
                  <a:gd name="T6" fmla="*/ 460 w 461"/>
                  <a:gd name="T7" fmla="*/ 0 h 473"/>
                  <a:gd name="T8" fmla="*/ 285 w 461"/>
                  <a:gd name="T9" fmla="*/ 472 h 473"/>
                  <a:gd name="T10" fmla="*/ 175 w 461"/>
                  <a:gd name="T11" fmla="*/ 472 h 473"/>
                  <a:gd name="T12" fmla="*/ 0 w 461"/>
                  <a:gd name="T13" fmla="*/ 0 h 473"/>
                  <a:gd name="T14" fmla="*/ 113 w 461"/>
                  <a:gd name="T15" fmla="*/ 0 h 4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1" h="473">
                    <a:moveTo>
                      <a:pt x="113" y="0"/>
                    </a:moveTo>
                    <a:lnTo>
                      <a:pt x="237" y="370"/>
                    </a:lnTo>
                    <a:lnTo>
                      <a:pt x="361" y="0"/>
                    </a:lnTo>
                    <a:lnTo>
                      <a:pt x="460" y="0"/>
                    </a:lnTo>
                    <a:lnTo>
                      <a:pt x="285" y="472"/>
                    </a:lnTo>
                    <a:lnTo>
                      <a:pt x="175" y="472"/>
                    </a:lnTo>
                    <a:lnTo>
                      <a:pt x="0" y="0"/>
                    </a:lnTo>
                    <a:lnTo>
                      <a:pt x="113" y="0"/>
                    </a:lnTo>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452" name="Freeform 4"/>
              <p:cNvSpPr>
                <a:spLocks noChangeArrowheads="1"/>
              </p:cNvSpPr>
              <p:nvPr/>
            </p:nvSpPr>
            <p:spPr bwMode="auto">
              <a:xfrm>
                <a:off x="6635750" y="1368425"/>
                <a:ext cx="193675" cy="171450"/>
              </a:xfrm>
              <a:custGeom>
                <a:avLst/>
                <a:gdLst>
                  <a:gd name="T0" fmla="*/ 6 w 540"/>
                  <a:gd name="T1" fmla="*/ 0 h 475"/>
                  <a:gd name="T2" fmla="*/ 173 w 540"/>
                  <a:gd name="T3" fmla="*/ 0 h 475"/>
                  <a:gd name="T4" fmla="*/ 271 w 540"/>
                  <a:gd name="T5" fmla="*/ 345 h 475"/>
                  <a:gd name="T6" fmla="*/ 379 w 540"/>
                  <a:gd name="T7" fmla="*/ 0 h 475"/>
                  <a:gd name="T8" fmla="*/ 539 w 540"/>
                  <a:gd name="T9" fmla="*/ 0 h 475"/>
                  <a:gd name="T10" fmla="*/ 539 w 540"/>
                  <a:gd name="T11" fmla="*/ 474 h 475"/>
                  <a:gd name="T12" fmla="*/ 438 w 540"/>
                  <a:gd name="T13" fmla="*/ 474 h 475"/>
                  <a:gd name="T14" fmla="*/ 438 w 540"/>
                  <a:gd name="T15" fmla="*/ 68 h 475"/>
                  <a:gd name="T16" fmla="*/ 308 w 540"/>
                  <a:gd name="T17" fmla="*/ 474 h 475"/>
                  <a:gd name="T18" fmla="*/ 223 w 540"/>
                  <a:gd name="T19" fmla="*/ 474 h 475"/>
                  <a:gd name="T20" fmla="*/ 96 w 540"/>
                  <a:gd name="T21" fmla="*/ 68 h 475"/>
                  <a:gd name="T22" fmla="*/ 96 w 540"/>
                  <a:gd name="T23" fmla="*/ 474 h 475"/>
                  <a:gd name="T24" fmla="*/ 0 w 540"/>
                  <a:gd name="T25" fmla="*/ 474 h 475"/>
                  <a:gd name="T26" fmla="*/ 0 w 540"/>
                  <a:gd name="T27" fmla="*/ 0 h 475"/>
                  <a:gd name="T28" fmla="*/ 6 w 540"/>
                  <a:gd name="T29" fmla="*/ 0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40" h="475">
                    <a:moveTo>
                      <a:pt x="6" y="0"/>
                    </a:moveTo>
                    <a:lnTo>
                      <a:pt x="173" y="0"/>
                    </a:lnTo>
                    <a:lnTo>
                      <a:pt x="271" y="345"/>
                    </a:lnTo>
                    <a:lnTo>
                      <a:pt x="379" y="0"/>
                    </a:lnTo>
                    <a:lnTo>
                      <a:pt x="539" y="0"/>
                    </a:lnTo>
                    <a:lnTo>
                      <a:pt x="539" y="474"/>
                    </a:lnTo>
                    <a:lnTo>
                      <a:pt x="438" y="474"/>
                    </a:lnTo>
                    <a:lnTo>
                      <a:pt x="438" y="68"/>
                    </a:lnTo>
                    <a:lnTo>
                      <a:pt x="308" y="474"/>
                    </a:lnTo>
                    <a:lnTo>
                      <a:pt x="223" y="474"/>
                    </a:lnTo>
                    <a:lnTo>
                      <a:pt x="96" y="68"/>
                    </a:lnTo>
                    <a:lnTo>
                      <a:pt x="96" y="474"/>
                    </a:lnTo>
                    <a:lnTo>
                      <a:pt x="0" y="474"/>
                    </a:lnTo>
                    <a:lnTo>
                      <a:pt x="0" y="0"/>
                    </a:lnTo>
                    <a:lnTo>
                      <a:pt x="6" y="0"/>
                    </a:lnTo>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grpSp>
        <p:grpSp>
          <p:nvGrpSpPr>
            <p:cNvPr id="53" name="Group 198"/>
            <p:cNvGrpSpPr/>
            <p:nvPr/>
          </p:nvGrpSpPr>
          <p:grpSpPr>
            <a:xfrm>
              <a:off x="4234477" y="2181412"/>
              <a:ext cx="502281" cy="548163"/>
              <a:chOff x="2505075" y="2108200"/>
              <a:chExt cx="330200" cy="360363"/>
            </a:xfrm>
            <a:solidFill>
              <a:schemeClr val="accent1"/>
            </a:solidFill>
          </p:grpSpPr>
          <p:sp>
            <p:nvSpPr>
              <p:cNvPr id="447" name="Freeform 44"/>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50" name="Freeform 45"/>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446" name="Rectangle 445"/>
            <p:cNvSpPr/>
            <p:nvPr/>
          </p:nvSpPr>
          <p:spPr>
            <a:xfrm>
              <a:off x="4166083" y="2103309"/>
              <a:ext cx="639069" cy="865592"/>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grpSp>
      <p:grpSp>
        <p:nvGrpSpPr>
          <p:cNvPr id="54" name="Group 225"/>
          <p:cNvGrpSpPr/>
          <p:nvPr/>
        </p:nvGrpSpPr>
        <p:grpSpPr>
          <a:xfrm>
            <a:off x="5477356" y="2872929"/>
            <a:ext cx="455556" cy="617031"/>
            <a:chOff x="4166083" y="2103309"/>
            <a:chExt cx="639069" cy="865592"/>
          </a:xfrm>
        </p:grpSpPr>
        <p:grpSp>
          <p:nvGrpSpPr>
            <p:cNvPr id="55" name="Group 325"/>
            <p:cNvGrpSpPr/>
            <p:nvPr/>
          </p:nvGrpSpPr>
          <p:grpSpPr>
            <a:xfrm>
              <a:off x="4402163" y="2815652"/>
              <a:ext cx="166908" cy="74181"/>
              <a:chOff x="6443663" y="1368425"/>
              <a:chExt cx="385762" cy="171450"/>
            </a:xfrm>
            <a:solidFill>
              <a:schemeClr val="accent1"/>
            </a:solidFill>
          </p:grpSpPr>
          <p:sp>
            <p:nvSpPr>
              <p:cNvPr id="459" name="Freeform 3"/>
              <p:cNvSpPr>
                <a:spLocks noChangeArrowheads="1"/>
              </p:cNvSpPr>
              <p:nvPr/>
            </p:nvSpPr>
            <p:spPr bwMode="auto">
              <a:xfrm>
                <a:off x="6443663" y="1368425"/>
                <a:ext cx="166687" cy="169863"/>
              </a:xfrm>
              <a:custGeom>
                <a:avLst/>
                <a:gdLst>
                  <a:gd name="T0" fmla="*/ 113 w 461"/>
                  <a:gd name="T1" fmla="*/ 0 h 473"/>
                  <a:gd name="T2" fmla="*/ 237 w 461"/>
                  <a:gd name="T3" fmla="*/ 370 h 473"/>
                  <a:gd name="T4" fmla="*/ 361 w 461"/>
                  <a:gd name="T5" fmla="*/ 0 h 473"/>
                  <a:gd name="T6" fmla="*/ 460 w 461"/>
                  <a:gd name="T7" fmla="*/ 0 h 473"/>
                  <a:gd name="T8" fmla="*/ 285 w 461"/>
                  <a:gd name="T9" fmla="*/ 472 h 473"/>
                  <a:gd name="T10" fmla="*/ 175 w 461"/>
                  <a:gd name="T11" fmla="*/ 472 h 473"/>
                  <a:gd name="T12" fmla="*/ 0 w 461"/>
                  <a:gd name="T13" fmla="*/ 0 h 473"/>
                  <a:gd name="T14" fmla="*/ 113 w 461"/>
                  <a:gd name="T15" fmla="*/ 0 h 4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1" h="473">
                    <a:moveTo>
                      <a:pt x="113" y="0"/>
                    </a:moveTo>
                    <a:lnTo>
                      <a:pt x="237" y="370"/>
                    </a:lnTo>
                    <a:lnTo>
                      <a:pt x="361" y="0"/>
                    </a:lnTo>
                    <a:lnTo>
                      <a:pt x="460" y="0"/>
                    </a:lnTo>
                    <a:lnTo>
                      <a:pt x="285" y="472"/>
                    </a:lnTo>
                    <a:lnTo>
                      <a:pt x="175" y="472"/>
                    </a:lnTo>
                    <a:lnTo>
                      <a:pt x="0" y="0"/>
                    </a:lnTo>
                    <a:lnTo>
                      <a:pt x="113" y="0"/>
                    </a:lnTo>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460" name="Freeform 4"/>
              <p:cNvSpPr>
                <a:spLocks noChangeArrowheads="1"/>
              </p:cNvSpPr>
              <p:nvPr/>
            </p:nvSpPr>
            <p:spPr bwMode="auto">
              <a:xfrm>
                <a:off x="6635750" y="1368425"/>
                <a:ext cx="193675" cy="171450"/>
              </a:xfrm>
              <a:custGeom>
                <a:avLst/>
                <a:gdLst>
                  <a:gd name="T0" fmla="*/ 6 w 540"/>
                  <a:gd name="T1" fmla="*/ 0 h 475"/>
                  <a:gd name="T2" fmla="*/ 173 w 540"/>
                  <a:gd name="T3" fmla="*/ 0 h 475"/>
                  <a:gd name="T4" fmla="*/ 271 w 540"/>
                  <a:gd name="T5" fmla="*/ 345 h 475"/>
                  <a:gd name="T6" fmla="*/ 379 w 540"/>
                  <a:gd name="T7" fmla="*/ 0 h 475"/>
                  <a:gd name="T8" fmla="*/ 539 w 540"/>
                  <a:gd name="T9" fmla="*/ 0 h 475"/>
                  <a:gd name="T10" fmla="*/ 539 w 540"/>
                  <a:gd name="T11" fmla="*/ 474 h 475"/>
                  <a:gd name="T12" fmla="*/ 438 w 540"/>
                  <a:gd name="T13" fmla="*/ 474 h 475"/>
                  <a:gd name="T14" fmla="*/ 438 w 540"/>
                  <a:gd name="T15" fmla="*/ 68 h 475"/>
                  <a:gd name="T16" fmla="*/ 308 w 540"/>
                  <a:gd name="T17" fmla="*/ 474 h 475"/>
                  <a:gd name="T18" fmla="*/ 223 w 540"/>
                  <a:gd name="T19" fmla="*/ 474 h 475"/>
                  <a:gd name="T20" fmla="*/ 96 w 540"/>
                  <a:gd name="T21" fmla="*/ 68 h 475"/>
                  <a:gd name="T22" fmla="*/ 96 w 540"/>
                  <a:gd name="T23" fmla="*/ 474 h 475"/>
                  <a:gd name="T24" fmla="*/ 0 w 540"/>
                  <a:gd name="T25" fmla="*/ 474 h 475"/>
                  <a:gd name="T26" fmla="*/ 0 w 540"/>
                  <a:gd name="T27" fmla="*/ 0 h 475"/>
                  <a:gd name="T28" fmla="*/ 6 w 540"/>
                  <a:gd name="T29" fmla="*/ 0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40" h="475">
                    <a:moveTo>
                      <a:pt x="6" y="0"/>
                    </a:moveTo>
                    <a:lnTo>
                      <a:pt x="173" y="0"/>
                    </a:lnTo>
                    <a:lnTo>
                      <a:pt x="271" y="345"/>
                    </a:lnTo>
                    <a:lnTo>
                      <a:pt x="379" y="0"/>
                    </a:lnTo>
                    <a:lnTo>
                      <a:pt x="539" y="0"/>
                    </a:lnTo>
                    <a:lnTo>
                      <a:pt x="539" y="474"/>
                    </a:lnTo>
                    <a:lnTo>
                      <a:pt x="438" y="474"/>
                    </a:lnTo>
                    <a:lnTo>
                      <a:pt x="438" y="68"/>
                    </a:lnTo>
                    <a:lnTo>
                      <a:pt x="308" y="474"/>
                    </a:lnTo>
                    <a:lnTo>
                      <a:pt x="223" y="474"/>
                    </a:lnTo>
                    <a:lnTo>
                      <a:pt x="96" y="68"/>
                    </a:lnTo>
                    <a:lnTo>
                      <a:pt x="96" y="474"/>
                    </a:lnTo>
                    <a:lnTo>
                      <a:pt x="0" y="474"/>
                    </a:lnTo>
                    <a:lnTo>
                      <a:pt x="0" y="0"/>
                    </a:lnTo>
                    <a:lnTo>
                      <a:pt x="6" y="0"/>
                    </a:lnTo>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grpSp>
        <p:grpSp>
          <p:nvGrpSpPr>
            <p:cNvPr id="56" name="Group 198"/>
            <p:cNvGrpSpPr/>
            <p:nvPr/>
          </p:nvGrpSpPr>
          <p:grpSpPr>
            <a:xfrm>
              <a:off x="4234477" y="2181412"/>
              <a:ext cx="502281" cy="548163"/>
              <a:chOff x="2505075" y="2108200"/>
              <a:chExt cx="330200" cy="360363"/>
            </a:xfrm>
            <a:solidFill>
              <a:schemeClr val="accent1"/>
            </a:solidFill>
          </p:grpSpPr>
          <p:sp>
            <p:nvSpPr>
              <p:cNvPr id="457" name="Freeform 44"/>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58" name="Freeform 45"/>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456" name="Rectangle 455"/>
            <p:cNvSpPr/>
            <p:nvPr/>
          </p:nvSpPr>
          <p:spPr>
            <a:xfrm>
              <a:off x="4166083" y="2103309"/>
              <a:ext cx="639069" cy="865592"/>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grpSp>
      <p:sp>
        <p:nvSpPr>
          <p:cNvPr id="461" name="Rectangle 460"/>
          <p:cNvSpPr/>
          <p:nvPr/>
        </p:nvSpPr>
        <p:spPr>
          <a:xfrm>
            <a:off x="4084320" y="2636520"/>
            <a:ext cx="624840" cy="832421"/>
          </a:xfrm>
          <a:prstGeom prst="rect">
            <a:avLst/>
          </a:prstGeom>
          <a:noFill/>
          <a:ln w="19050">
            <a:solidFill>
              <a:schemeClr val="accent3"/>
            </a:solidFill>
            <a:prstDash val="sysDash"/>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lvl="0">
              <a:lnSpc>
                <a:spcPct val="90000"/>
              </a:lnSpc>
            </a:pPr>
            <a:endParaRPr lang="en-US" sz="900" dirty="0">
              <a:solidFill>
                <a:srgbClr val="FF7700"/>
              </a:solidFill>
            </a:endParaRPr>
          </a:p>
        </p:txBody>
      </p:sp>
      <p:grpSp>
        <p:nvGrpSpPr>
          <p:cNvPr id="57" name="Group 225"/>
          <p:cNvGrpSpPr/>
          <p:nvPr/>
        </p:nvGrpSpPr>
        <p:grpSpPr>
          <a:xfrm>
            <a:off x="4204816" y="2872929"/>
            <a:ext cx="455556" cy="617031"/>
            <a:chOff x="4166083" y="2103309"/>
            <a:chExt cx="639069" cy="865592"/>
          </a:xfrm>
        </p:grpSpPr>
        <p:grpSp>
          <p:nvGrpSpPr>
            <p:cNvPr id="58" name="Group 325"/>
            <p:cNvGrpSpPr/>
            <p:nvPr/>
          </p:nvGrpSpPr>
          <p:grpSpPr>
            <a:xfrm>
              <a:off x="4402163" y="2815652"/>
              <a:ext cx="166908" cy="74181"/>
              <a:chOff x="6443663" y="1368425"/>
              <a:chExt cx="385762" cy="171450"/>
            </a:xfrm>
            <a:solidFill>
              <a:schemeClr val="accent1"/>
            </a:solidFill>
          </p:grpSpPr>
          <p:sp>
            <p:nvSpPr>
              <p:cNvPr id="468" name="Freeform 3"/>
              <p:cNvSpPr>
                <a:spLocks noChangeArrowheads="1"/>
              </p:cNvSpPr>
              <p:nvPr/>
            </p:nvSpPr>
            <p:spPr bwMode="auto">
              <a:xfrm>
                <a:off x="6443663" y="1368425"/>
                <a:ext cx="166687" cy="169863"/>
              </a:xfrm>
              <a:custGeom>
                <a:avLst/>
                <a:gdLst>
                  <a:gd name="T0" fmla="*/ 113 w 461"/>
                  <a:gd name="T1" fmla="*/ 0 h 473"/>
                  <a:gd name="T2" fmla="*/ 237 w 461"/>
                  <a:gd name="T3" fmla="*/ 370 h 473"/>
                  <a:gd name="T4" fmla="*/ 361 w 461"/>
                  <a:gd name="T5" fmla="*/ 0 h 473"/>
                  <a:gd name="T6" fmla="*/ 460 w 461"/>
                  <a:gd name="T7" fmla="*/ 0 h 473"/>
                  <a:gd name="T8" fmla="*/ 285 w 461"/>
                  <a:gd name="T9" fmla="*/ 472 h 473"/>
                  <a:gd name="T10" fmla="*/ 175 w 461"/>
                  <a:gd name="T11" fmla="*/ 472 h 473"/>
                  <a:gd name="T12" fmla="*/ 0 w 461"/>
                  <a:gd name="T13" fmla="*/ 0 h 473"/>
                  <a:gd name="T14" fmla="*/ 113 w 461"/>
                  <a:gd name="T15" fmla="*/ 0 h 4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1" h="473">
                    <a:moveTo>
                      <a:pt x="113" y="0"/>
                    </a:moveTo>
                    <a:lnTo>
                      <a:pt x="237" y="370"/>
                    </a:lnTo>
                    <a:lnTo>
                      <a:pt x="361" y="0"/>
                    </a:lnTo>
                    <a:lnTo>
                      <a:pt x="460" y="0"/>
                    </a:lnTo>
                    <a:lnTo>
                      <a:pt x="285" y="472"/>
                    </a:lnTo>
                    <a:lnTo>
                      <a:pt x="175" y="472"/>
                    </a:lnTo>
                    <a:lnTo>
                      <a:pt x="0" y="0"/>
                    </a:lnTo>
                    <a:lnTo>
                      <a:pt x="113" y="0"/>
                    </a:lnTo>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469" name="Freeform 4"/>
              <p:cNvSpPr>
                <a:spLocks noChangeArrowheads="1"/>
              </p:cNvSpPr>
              <p:nvPr/>
            </p:nvSpPr>
            <p:spPr bwMode="auto">
              <a:xfrm>
                <a:off x="6635750" y="1368425"/>
                <a:ext cx="193675" cy="171450"/>
              </a:xfrm>
              <a:custGeom>
                <a:avLst/>
                <a:gdLst>
                  <a:gd name="T0" fmla="*/ 6 w 540"/>
                  <a:gd name="T1" fmla="*/ 0 h 475"/>
                  <a:gd name="T2" fmla="*/ 173 w 540"/>
                  <a:gd name="T3" fmla="*/ 0 h 475"/>
                  <a:gd name="T4" fmla="*/ 271 w 540"/>
                  <a:gd name="T5" fmla="*/ 345 h 475"/>
                  <a:gd name="T6" fmla="*/ 379 w 540"/>
                  <a:gd name="T7" fmla="*/ 0 h 475"/>
                  <a:gd name="T8" fmla="*/ 539 w 540"/>
                  <a:gd name="T9" fmla="*/ 0 h 475"/>
                  <a:gd name="T10" fmla="*/ 539 w 540"/>
                  <a:gd name="T11" fmla="*/ 474 h 475"/>
                  <a:gd name="T12" fmla="*/ 438 w 540"/>
                  <a:gd name="T13" fmla="*/ 474 h 475"/>
                  <a:gd name="T14" fmla="*/ 438 w 540"/>
                  <a:gd name="T15" fmla="*/ 68 h 475"/>
                  <a:gd name="T16" fmla="*/ 308 w 540"/>
                  <a:gd name="T17" fmla="*/ 474 h 475"/>
                  <a:gd name="T18" fmla="*/ 223 w 540"/>
                  <a:gd name="T19" fmla="*/ 474 h 475"/>
                  <a:gd name="T20" fmla="*/ 96 w 540"/>
                  <a:gd name="T21" fmla="*/ 68 h 475"/>
                  <a:gd name="T22" fmla="*/ 96 w 540"/>
                  <a:gd name="T23" fmla="*/ 474 h 475"/>
                  <a:gd name="T24" fmla="*/ 0 w 540"/>
                  <a:gd name="T25" fmla="*/ 474 h 475"/>
                  <a:gd name="T26" fmla="*/ 0 w 540"/>
                  <a:gd name="T27" fmla="*/ 0 h 475"/>
                  <a:gd name="T28" fmla="*/ 6 w 540"/>
                  <a:gd name="T29" fmla="*/ 0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40" h="475">
                    <a:moveTo>
                      <a:pt x="6" y="0"/>
                    </a:moveTo>
                    <a:lnTo>
                      <a:pt x="173" y="0"/>
                    </a:lnTo>
                    <a:lnTo>
                      <a:pt x="271" y="345"/>
                    </a:lnTo>
                    <a:lnTo>
                      <a:pt x="379" y="0"/>
                    </a:lnTo>
                    <a:lnTo>
                      <a:pt x="539" y="0"/>
                    </a:lnTo>
                    <a:lnTo>
                      <a:pt x="539" y="474"/>
                    </a:lnTo>
                    <a:lnTo>
                      <a:pt x="438" y="474"/>
                    </a:lnTo>
                    <a:lnTo>
                      <a:pt x="438" y="68"/>
                    </a:lnTo>
                    <a:lnTo>
                      <a:pt x="308" y="474"/>
                    </a:lnTo>
                    <a:lnTo>
                      <a:pt x="223" y="474"/>
                    </a:lnTo>
                    <a:lnTo>
                      <a:pt x="96" y="68"/>
                    </a:lnTo>
                    <a:lnTo>
                      <a:pt x="96" y="474"/>
                    </a:lnTo>
                    <a:lnTo>
                      <a:pt x="0" y="474"/>
                    </a:lnTo>
                    <a:lnTo>
                      <a:pt x="0" y="0"/>
                    </a:lnTo>
                    <a:lnTo>
                      <a:pt x="6" y="0"/>
                    </a:lnTo>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grpSp>
        <p:grpSp>
          <p:nvGrpSpPr>
            <p:cNvPr id="59" name="Group 198"/>
            <p:cNvGrpSpPr/>
            <p:nvPr/>
          </p:nvGrpSpPr>
          <p:grpSpPr>
            <a:xfrm>
              <a:off x="4234477" y="2181412"/>
              <a:ext cx="502281" cy="548163"/>
              <a:chOff x="2505075" y="2108200"/>
              <a:chExt cx="330200" cy="360363"/>
            </a:xfrm>
            <a:solidFill>
              <a:schemeClr val="accent1"/>
            </a:solidFill>
          </p:grpSpPr>
          <p:sp>
            <p:nvSpPr>
              <p:cNvPr id="466" name="Freeform 44"/>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67" name="Freeform 45"/>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465" name="Rectangle 464"/>
            <p:cNvSpPr/>
            <p:nvPr/>
          </p:nvSpPr>
          <p:spPr>
            <a:xfrm>
              <a:off x="4166083" y="2103309"/>
              <a:ext cx="639069" cy="865592"/>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grpSp>
      <p:sp>
        <p:nvSpPr>
          <p:cNvPr id="497" name="TextBox 496"/>
          <p:cNvSpPr txBox="1"/>
          <p:nvPr/>
        </p:nvSpPr>
        <p:spPr>
          <a:xfrm>
            <a:off x="4108211" y="2665197"/>
            <a:ext cx="372349" cy="319475"/>
          </a:xfrm>
          <a:prstGeom prst="rect">
            <a:avLst/>
          </a:prstGeom>
          <a:noFill/>
        </p:spPr>
        <p:txBody>
          <a:bodyPr wrap="none" lIns="0" tIns="0" rIns="0" bIns="0" rtlCol="0" anchor="t">
            <a:noAutofit/>
          </a:bodyPr>
          <a:lstStyle/>
          <a:p>
            <a:pPr>
              <a:lnSpc>
                <a:spcPct val="90000"/>
              </a:lnSpc>
            </a:pPr>
            <a:r>
              <a:rPr lang="en-US" sz="900" b="1" dirty="0">
                <a:solidFill>
                  <a:srgbClr val="5F5F5F"/>
                </a:solidFill>
              </a:rPr>
              <a:t>Siebel </a:t>
            </a:r>
          </a:p>
          <a:p>
            <a:pPr>
              <a:lnSpc>
                <a:spcPct val="90000"/>
              </a:lnSpc>
            </a:pPr>
            <a:r>
              <a:rPr lang="en-US" sz="900" b="1" dirty="0">
                <a:solidFill>
                  <a:srgbClr val="5F5F5F"/>
                </a:solidFill>
              </a:rPr>
              <a:t>Tools</a:t>
            </a:r>
          </a:p>
        </p:txBody>
      </p:sp>
      <p:grpSp>
        <p:nvGrpSpPr>
          <p:cNvPr id="61" name="Group 498"/>
          <p:cNvGrpSpPr/>
          <p:nvPr/>
        </p:nvGrpSpPr>
        <p:grpSpPr>
          <a:xfrm>
            <a:off x="2308860" y="2164080"/>
            <a:ext cx="723900" cy="635790"/>
            <a:chOff x="9530256" y="3824902"/>
            <a:chExt cx="514957" cy="512594"/>
          </a:xfrm>
        </p:grpSpPr>
        <p:cxnSp>
          <p:nvCxnSpPr>
            <p:cNvPr id="500" name="Straight Arrow Connector 499"/>
            <p:cNvCxnSpPr/>
            <p:nvPr/>
          </p:nvCxnSpPr>
          <p:spPr bwMode="auto">
            <a:xfrm flipH="1">
              <a:off x="9530403" y="3824902"/>
              <a:ext cx="514810" cy="0"/>
            </a:xfrm>
            <a:prstGeom prst="straightConnector1">
              <a:avLst/>
            </a:prstGeom>
            <a:solidFill>
              <a:srgbClr val="00B8FF"/>
            </a:solidFill>
            <a:ln w="12700" cap="flat" cmpd="sng" algn="ctr">
              <a:solidFill>
                <a:schemeClr val="tx1"/>
              </a:solidFill>
              <a:prstDash val="solid"/>
              <a:round/>
              <a:headEnd type="oval" w="sm" len="sm"/>
              <a:tailEnd type="oval" w="sm" len="sm"/>
            </a:ln>
            <a:effectLst/>
            <a:extLs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chemeClr val="bg2">
                        <a:alpha val="74998"/>
                      </a:schemeClr>
                    </a:outerShdw>
                  </a:effectLst>
                </a14:hiddenEffects>
              </a:ext>
            </a:extLst>
          </p:spPr>
        </p:cxnSp>
        <p:cxnSp>
          <p:nvCxnSpPr>
            <p:cNvPr id="501" name="Straight Arrow Connector 500"/>
            <p:cNvCxnSpPr/>
            <p:nvPr/>
          </p:nvCxnSpPr>
          <p:spPr bwMode="auto">
            <a:xfrm rot="5400000">
              <a:off x="9274447" y="4081688"/>
              <a:ext cx="511617" cy="0"/>
            </a:xfrm>
            <a:prstGeom prst="straightConnector1">
              <a:avLst/>
            </a:prstGeom>
            <a:solidFill>
              <a:srgbClr val="00B8FF"/>
            </a:solidFill>
            <a:ln w="12700" cap="flat" cmpd="sng" algn="ctr">
              <a:solidFill>
                <a:schemeClr val="tx1"/>
              </a:solidFill>
              <a:prstDash val="solid"/>
              <a:round/>
              <a:headEnd type="oval" w="sm" len="sm"/>
              <a:tailEnd type="oval" w="sm" len="sm"/>
            </a:ln>
            <a:effectLst/>
            <a:extLs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chemeClr val="bg2">
                        <a:alpha val="74998"/>
                      </a:schemeClr>
                    </a:outerShdw>
                  </a:effectLst>
                </a14:hiddenEffects>
              </a:ext>
            </a:extLst>
          </p:spPr>
        </p:cxnSp>
      </p:grpSp>
      <p:grpSp>
        <p:nvGrpSpPr>
          <p:cNvPr id="62" name="Group 501"/>
          <p:cNvGrpSpPr/>
          <p:nvPr/>
        </p:nvGrpSpPr>
        <p:grpSpPr>
          <a:xfrm>
            <a:off x="3635746" y="2164079"/>
            <a:ext cx="1728734" cy="647701"/>
            <a:chOff x="8405286" y="3824900"/>
            <a:chExt cx="512591" cy="512593"/>
          </a:xfrm>
        </p:grpSpPr>
        <p:cxnSp>
          <p:nvCxnSpPr>
            <p:cNvPr id="503" name="Straight Arrow Connector 502"/>
            <p:cNvCxnSpPr/>
            <p:nvPr/>
          </p:nvCxnSpPr>
          <p:spPr bwMode="auto">
            <a:xfrm>
              <a:off x="8405286" y="3824900"/>
              <a:ext cx="511617" cy="0"/>
            </a:xfrm>
            <a:prstGeom prst="straightConnector1">
              <a:avLst/>
            </a:prstGeom>
            <a:solidFill>
              <a:srgbClr val="00B8FF"/>
            </a:solidFill>
            <a:ln w="12700" cap="flat" cmpd="sng" algn="ctr">
              <a:solidFill>
                <a:schemeClr val="tx1"/>
              </a:solidFill>
              <a:prstDash val="solid"/>
              <a:round/>
              <a:headEnd type="oval" w="sm" len="sm"/>
              <a:tailEnd type="oval" w="sm" len="sm"/>
            </a:ln>
            <a:effectLst/>
            <a:extLs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chemeClr val="bg2">
                        <a:alpha val="74998"/>
                      </a:schemeClr>
                    </a:outerShdw>
                  </a:effectLst>
                </a14:hiddenEffects>
              </a:ext>
            </a:extLst>
          </p:spPr>
        </p:cxnSp>
        <p:cxnSp>
          <p:nvCxnSpPr>
            <p:cNvPr id="504" name="Straight Arrow Connector 503"/>
            <p:cNvCxnSpPr/>
            <p:nvPr/>
          </p:nvCxnSpPr>
          <p:spPr bwMode="auto">
            <a:xfrm rot="5400000">
              <a:off x="8662068" y="4081685"/>
              <a:ext cx="511617" cy="0"/>
            </a:xfrm>
            <a:prstGeom prst="straightConnector1">
              <a:avLst/>
            </a:prstGeom>
            <a:solidFill>
              <a:srgbClr val="00B8FF"/>
            </a:solidFill>
            <a:ln w="12700" cap="flat" cmpd="sng" algn="ctr">
              <a:solidFill>
                <a:schemeClr val="tx1"/>
              </a:solidFill>
              <a:prstDash val="solid"/>
              <a:round/>
              <a:headEnd type="oval" w="sm" len="sm"/>
              <a:tailEnd type="oval" w="sm" len="sm"/>
            </a:ln>
            <a:effectLst/>
            <a:extLs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chemeClr val="bg2">
                        <a:alpha val="74998"/>
                      </a:schemeClr>
                    </a:outerShdw>
                  </a:effectLst>
                </a14:hiddenEffects>
              </a:ext>
            </a:extLst>
          </p:spPr>
        </p:cxnSp>
      </p:grpSp>
      <p:grpSp>
        <p:nvGrpSpPr>
          <p:cNvPr id="63" name="Group 225"/>
          <p:cNvGrpSpPr/>
          <p:nvPr/>
        </p:nvGrpSpPr>
        <p:grpSpPr>
          <a:xfrm>
            <a:off x="3061816" y="3886389"/>
            <a:ext cx="455556" cy="617031"/>
            <a:chOff x="4166083" y="2103309"/>
            <a:chExt cx="639069" cy="865592"/>
          </a:xfrm>
        </p:grpSpPr>
        <p:grpSp>
          <p:nvGrpSpPr>
            <p:cNvPr id="96" name="Group 325"/>
            <p:cNvGrpSpPr/>
            <p:nvPr/>
          </p:nvGrpSpPr>
          <p:grpSpPr>
            <a:xfrm>
              <a:off x="4402163" y="2815652"/>
              <a:ext cx="166908" cy="74181"/>
              <a:chOff x="6443663" y="1368425"/>
              <a:chExt cx="385762" cy="171450"/>
            </a:xfrm>
            <a:solidFill>
              <a:schemeClr val="accent1"/>
            </a:solidFill>
          </p:grpSpPr>
          <p:sp>
            <p:nvSpPr>
              <p:cNvPr id="305" name="Freeform 3"/>
              <p:cNvSpPr>
                <a:spLocks noChangeArrowheads="1"/>
              </p:cNvSpPr>
              <p:nvPr/>
            </p:nvSpPr>
            <p:spPr bwMode="auto">
              <a:xfrm>
                <a:off x="6443663" y="1368425"/>
                <a:ext cx="166687" cy="169863"/>
              </a:xfrm>
              <a:custGeom>
                <a:avLst/>
                <a:gdLst>
                  <a:gd name="T0" fmla="*/ 113 w 461"/>
                  <a:gd name="T1" fmla="*/ 0 h 473"/>
                  <a:gd name="T2" fmla="*/ 237 w 461"/>
                  <a:gd name="T3" fmla="*/ 370 h 473"/>
                  <a:gd name="T4" fmla="*/ 361 w 461"/>
                  <a:gd name="T5" fmla="*/ 0 h 473"/>
                  <a:gd name="T6" fmla="*/ 460 w 461"/>
                  <a:gd name="T7" fmla="*/ 0 h 473"/>
                  <a:gd name="T8" fmla="*/ 285 w 461"/>
                  <a:gd name="T9" fmla="*/ 472 h 473"/>
                  <a:gd name="T10" fmla="*/ 175 w 461"/>
                  <a:gd name="T11" fmla="*/ 472 h 473"/>
                  <a:gd name="T12" fmla="*/ 0 w 461"/>
                  <a:gd name="T13" fmla="*/ 0 h 473"/>
                  <a:gd name="T14" fmla="*/ 113 w 461"/>
                  <a:gd name="T15" fmla="*/ 0 h 4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1" h="473">
                    <a:moveTo>
                      <a:pt x="113" y="0"/>
                    </a:moveTo>
                    <a:lnTo>
                      <a:pt x="237" y="370"/>
                    </a:lnTo>
                    <a:lnTo>
                      <a:pt x="361" y="0"/>
                    </a:lnTo>
                    <a:lnTo>
                      <a:pt x="460" y="0"/>
                    </a:lnTo>
                    <a:lnTo>
                      <a:pt x="285" y="472"/>
                    </a:lnTo>
                    <a:lnTo>
                      <a:pt x="175" y="472"/>
                    </a:lnTo>
                    <a:lnTo>
                      <a:pt x="0" y="0"/>
                    </a:lnTo>
                    <a:lnTo>
                      <a:pt x="113" y="0"/>
                    </a:lnTo>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306" name="Freeform 4"/>
              <p:cNvSpPr>
                <a:spLocks noChangeArrowheads="1"/>
              </p:cNvSpPr>
              <p:nvPr/>
            </p:nvSpPr>
            <p:spPr bwMode="auto">
              <a:xfrm>
                <a:off x="6635750" y="1368425"/>
                <a:ext cx="193675" cy="171450"/>
              </a:xfrm>
              <a:custGeom>
                <a:avLst/>
                <a:gdLst>
                  <a:gd name="T0" fmla="*/ 6 w 540"/>
                  <a:gd name="T1" fmla="*/ 0 h 475"/>
                  <a:gd name="T2" fmla="*/ 173 w 540"/>
                  <a:gd name="T3" fmla="*/ 0 h 475"/>
                  <a:gd name="T4" fmla="*/ 271 w 540"/>
                  <a:gd name="T5" fmla="*/ 345 h 475"/>
                  <a:gd name="T6" fmla="*/ 379 w 540"/>
                  <a:gd name="T7" fmla="*/ 0 h 475"/>
                  <a:gd name="T8" fmla="*/ 539 w 540"/>
                  <a:gd name="T9" fmla="*/ 0 h 475"/>
                  <a:gd name="T10" fmla="*/ 539 w 540"/>
                  <a:gd name="T11" fmla="*/ 474 h 475"/>
                  <a:gd name="T12" fmla="*/ 438 w 540"/>
                  <a:gd name="T13" fmla="*/ 474 h 475"/>
                  <a:gd name="T14" fmla="*/ 438 w 540"/>
                  <a:gd name="T15" fmla="*/ 68 h 475"/>
                  <a:gd name="T16" fmla="*/ 308 w 540"/>
                  <a:gd name="T17" fmla="*/ 474 h 475"/>
                  <a:gd name="T18" fmla="*/ 223 w 540"/>
                  <a:gd name="T19" fmla="*/ 474 h 475"/>
                  <a:gd name="T20" fmla="*/ 96 w 540"/>
                  <a:gd name="T21" fmla="*/ 68 h 475"/>
                  <a:gd name="T22" fmla="*/ 96 w 540"/>
                  <a:gd name="T23" fmla="*/ 474 h 475"/>
                  <a:gd name="T24" fmla="*/ 0 w 540"/>
                  <a:gd name="T25" fmla="*/ 474 h 475"/>
                  <a:gd name="T26" fmla="*/ 0 w 540"/>
                  <a:gd name="T27" fmla="*/ 0 h 475"/>
                  <a:gd name="T28" fmla="*/ 6 w 540"/>
                  <a:gd name="T29" fmla="*/ 0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40" h="475">
                    <a:moveTo>
                      <a:pt x="6" y="0"/>
                    </a:moveTo>
                    <a:lnTo>
                      <a:pt x="173" y="0"/>
                    </a:lnTo>
                    <a:lnTo>
                      <a:pt x="271" y="345"/>
                    </a:lnTo>
                    <a:lnTo>
                      <a:pt x="379" y="0"/>
                    </a:lnTo>
                    <a:lnTo>
                      <a:pt x="539" y="0"/>
                    </a:lnTo>
                    <a:lnTo>
                      <a:pt x="539" y="474"/>
                    </a:lnTo>
                    <a:lnTo>
                      <a:pt x="438" y="474"/>
                    </a:lnTo>
                    <a:lnTo>
                      <a:pt x="438" y="68"/>
                    </a:lnTo>
                    <a:lnTo>
                      <a:pt x="308" y="474"/>
                    </a:lnTo>
                    <a:lnTo>
                      <a:pt x="223" y="474"/>
                    </a:lnTo>
                    <a:lnTo>
                      <a:pt x="96" y="68"/>
                    </a:lnTo>
                    <a:lnTo>
                      <a:pt x="96" y="474"/>
                    </a:lnTo>
                    <a:lnTo>
                      <a:pt x="0" y="474"/>
                    </a:lnTo>
                    <a:lnTo>
                      <a:pt x="0" y="0"/>
                    </a:lnTo>
                    <a:lnTo>
                      <a:pt x="6" y="0"/>
                    </a:lnTo>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grpSp>
        <p:grpSp>
          <p:nvGrpSpPr>
            <p:cNvPr id="97" name="Group 198"/>
            <p:cNvGrpSpPr/>
            <p:nvPr/>
          </p:nvGrpSpPr>
          <p:grpSpPr>
            <a:xfrm>
              <a:off x="4234477" y="2181412"/>
              <a:ext cx="502281" cy="548163"/>
              <a:chOff x="2505075" y="2108200"/>
              <a:chExt cx="330200" cy="360363"/>
            </a:xfrm>
            <a:solidFill>
              <a:schemeClr val="accent1"/>
            </a:solidFill>
          </p:grpSpPr>
          <p:sp>
            <p:nvSpPr>
              <p:cNvPr id="303" name="Freeform 44"/>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04" name="Freeform 45"/>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302" name="Rectangle 301"/>
            <p:cNvSpPr/>
            <p:nvPr/>
          </p:nvSpPr>
          <p:spPr>
            <a:xfrm>
              <a:off x="4166083" y="2103309"/>
              <a:ext cx="639069" cy="865592"/>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grpSp>
      <p:grpSp>
        <p:nvGrpSpPr>
          <p:cNvPr id="98" name="Group 225"/>
          <p:cNvGrpSpPr/>
          <p:nvPr/>
        </p:nvGrpSpPr>
        <p:grpSpPr>
          <a:xfrm>
            <a:off x="2276956" y="4069269"/>
            <a:ext cx="455556" cy="617031"/>
            <a:chOff x="4166083" y="2103309"/>
            <a:chExt cx="639069" cy="865592"/>
          </a:xfrm>
        </p:grpSpPr>
        <p:grpSp>
          <p:nvGrpSpPr>
            <p:cNvPr id="99" name="Group 325"/>
            <p:cNvGrpSpPr/>
            <p:nvPr/>
          </p:nvGrpSpPr>
          <p:grpSpPr>
            <a:xfrm>
              <a:off x="4402163" y="2815652"/>
              <a:ext cx="166908" cy="74181"/>
              <a:chOff x="6443663" y="1368425"/>
              <a:chExt cx="385762" cy="171450"/>
            </a:xfrm>
            <a:solidFill>
              <a:schemeClr val="accent1"/>
            </a:solidFill>
          </p:grpSpPr>
          <p:sp>
            <p:nvSpPr>
              <p:cNvPr id="315" name="Freeform 3"/>
              <p:cNvSpPr>
                <a:spLocks noChangeArrowheads="1"/>
              </p:cNvSpPr>
              <p:nvPr/>
            </p:nvSpPr>
            <p:spPr bwMode="auto">
              <a:xfrm>
                <a:off x="6443663" y="1368425"/>
                <a:ext cx="166687" cy="169863"/>
              </a:xfrm>
              <a:custGeom>
                <a:avLst/>
                <a:gdLst>
                  <a:gd name="T0" fmla="*/ 113 w 461"/>
                  <a:gd name="T1" fmla="*/ 0 h 473"/>
                  <a:gd name="T2" fmla="*/ 237 w 461"/>
                  <a:gd name="T3" fmla="*/ 370 h 473"/>
                  <a:gd name="T4" fmla="*/ 361 w 461"/>
                  <a:gd name="T5" fmla="*/ 0 h 473"/>
                  <a:gd name="T6" fmla="*/ 460 w 461"/>
                  <a:gd name="T7" fmla="*/ 0 h 473"/>
                  <a:gd name="T8" fmla="*/ 285 w 461"/>
                  <a:gd name="T9" fmla="*/ 472 h 473"/>
                  <a:gd name="T10" fmla="*/ 175 w 461"/>
                  <a:gd name="T11" fmla="*/ 472 h 473"/>
                  <a:gd name="T12" fmla="*/ 0 w 461"/>
                  <a:gd name="T13" fmla="*/ 0 h 473"/>
                  <a:gd name="T14" fmla="*/ 113 w 461"/>
                  <a:gd name="T15" fmla="*/ 0 h 4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1" h="473">
                    <a:moveTo>
                      <a:pt x="113" y="0"/>
                    </a:moveTo>
                    <a:lnTo>
                      <a:pt x="237" y="370"/>
                    </a:lnTo>
                    <a:lnTo>
                      <a:pt x="361" y="0"/>
                    </a:lnTo>
                    <a:lnTo>
                      <a:pt x="460" y="0"/>
                    </a:lnTo>
                    <a:lnTo>
                      <a:pt x="285" y="472"/>
                    </a:lnTo>
                    <a:lnTo>
                      <a:pt x="175" y="472"/>
                    </a:lnTo>
                    <a:lnTo>
                      <a:pt x="0" y="0"/>
                    </a:lnTo>
                    <a:lnTo>
                      <a:pt x="113" y="0"/>
                    </a:lnTo>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316" name="Freeform 4"/>
              <p:cNvSpPr>
                <a:spLocks noChangeArrowheads="1"/>
              </p:cNvSpPr>
              <p:nvPr/>
            </p:nvSpPr>
            <p:spPr bwMode="auto">
              <a:xfrm>
                <a:off x="6635750" y="1368425"/>
                <a:ext cx="193675" cy="171450"/>
              </a:xfrm>
              <a:custGeom>
                <a:avLst/>
                <a:gdLst>
                  <a:gd name="T0" fmla="*/ 6 w 540"/>
                  <a:gd name="T1" fmla="*/ 0 h 475"/>
                  <a:gd name="T2" fmla="*/ 173 w 540"/>
                  <a:gd name="T3" fmla="*/ 0 h 475"/>
                  <a:gd name="T4" fmla="*/ 271 w 540"/>
                  <a:gd name="T5" fmla="*/ 345 h 475"/>
                  <a:gd name="T6" fmla="*/ 379 w 540"/>
                  <a:gd name="T7" fmla="*/ 0 h 475"/>
                  <a:gd name="T8" fmla="*/ 539 w 540"/>
                  <a:gd name="T9" fmla="*/ 0 h 475"/>
                  <a:gd name="T10" fmla="*/ 539 w 540"/>
                  <a:gd name="T11" fmla="*/ 474 h 475"/>
                  <a:gd name="T12" fmla="*/ 438 w 540"/>
                  <a:gd name="T13" fmla="*/ 474 h 475"/>
                  <a:gd name="T14" fmla="*/ 438 w 540"/>
                  <a:gd name="T15" fmla="*/ 68 h 475"/>
                  <a:gd name="T16" fmla="*/ 308 w 540"/>
                  <a:gd name="T17" fmla="*/ 474 h 475"/>
                  <a:gd name="T18" fmla="*/ 223 w 540"/>
                  <a:gd name="T19" fmla="*/ 474 h 475"/>
                  <a:gd name="T20" fmla="*/ 96 w 540"/>
                  <a:gd name="T21" fmla="*/ 68 h 475"/>
                  <a:gd name="T22" fmla="*/ 96 w 540"/>
                  <a:gd name="T23" fmla="*/ 474 h 475"/>
                  <a:gd name="T24" fmla="*/ 0 w 540"/>
                  <a:gd name="T25" fmla="*/ 474 h 475"/>
                  <a:gd name="T26" fmla="*/ 0 w 540"/>
                  <a:gd name="T27" fmla="*/ 0 h 475"/>
                  <a:gd name="T28" fmla="*/ 6 w 540"/>
                  <a:gd name="T29" fmla="*/ 0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40" h="475">
                    <a:moveTo>
                      <a:pt x="6" y="0"/>
                    </a:moveTo>
                    <a:lnTo>
                      <a:pt x="173" y="0"/>
                    </a:lnTo>
                    <a:lnTo>
                      <a:pt x="271" y="345"/>
                    </a:lnTo>
                    <a:lnTo>
                      <a:pt x="379" y="0"/>
                    </a:lnTo>
                    <a:lnTo>
                      <a:pt x="539" y="0"/>
                    </a:lnTo>
                    <a:lnTo>
                      <a:pt x="539" y="474"/>
                    </a:lnTo>
                    <a:lnTo>
                      <a:pt x="438" y="474"/>
                    </a:lnTo>
                    <a:lnTo>
                      <a:pt x="438" y="68"/>
                    </a:lnTo>
                    <a:lnTo>
                      <a:pt x="308" y="474"/>
                    </a:lnTo>
                    <a:lnTo>
                      <a:pt x="223" y="474"/>
                    </a:lnTo>
                    <a:lnTo>
                      <a:pt x="96" y="68"/>
                    </a:lnTo>
                    <a:lnTo>
                      <a:pt x="96" y="474"/>
                    </a:lnTo>
                    <a:lnTo>
                      <a:pt x="0" y="474"/>
                    </a:lnTo>
                    <a:lnTo>
                      <a:pt x="0" y="0"/>
                    </a:lnTo>
                    <a:lnTo>
                      <a:pt x="6" y="0"/>
                    </a:lnTo>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grpSp>
        <p:grpSp>
          <p:nvGrpSpPr>
            <p:cNvPr id="100" name="Group 198"/>
            <p:cNvGrpSpPr/>
            <p:nvPr/>
          </p:nvGrpSpPr>
          <p:grpSpPr>
            <a:xfrm>
              <a:off x="4234477" y="2181412"/>
              <a:ext cx="502281" cy="548163"/>
              <a:chOff x="2505075" y="2108200"/>
              <a:chExt cx="330200" cy="360363"/>
            </a:xfrm>
            <a:solidFill>
              <a:schemeClr val="accent1"/>
            </a:solidFill>
          </p:grpSpPr>
          <p:sp>
            <p:nvSpPr>
              <p:cNvPr id="312" name="Freeform 44"/>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13" name="Freeform 45"/>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311" name="Rectangle 310"/>
            <p:cNvSpPr/>
            <p:nvPr/>
          </p:nvSpPr>
          <p:spPr>
            <a:xfrm>
              <a:off x="4166083" y="2103309"/>
              <a:ext cx="639069" cy="865592"/>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grpSp>
      <p:sp>
        <p:nvSpPr>
          <p:cNvPr id="317" name="TextBox 316"/>
          <p:cNvSpPr txBox="1"/>
          <p:nvPr/>
        </p:nvSpPr>
        <p:spPr>
          <a:xfrm>
            <a:off x="2705099" y="4212057"/>
            <a:ext cx="308523" cy="319475"/>
          </a:xfrm>
          <a:prstGeom prst="rect">
            <a:avLst/>
          </a:prstGeom>
          <a:noFill/>
        </p:spPr>
        <p:txBody>
          <a:bodyPr wrap="none" lIns="0" tIns="0" rIns="0" bIns="0" rtlCol="0" anchor="t">
            <a:noAutofit/>
          </a:bodyPr>
          <a:lstStyle/>
          <a:p>
            <a:pPr algn="ctr">
              <a:lnSpc>
                <a:spcPct val="90000"/>
              </a:lnSpc>
            </a:pPr>
            <a:r>
              <a:rPr lang="en-US" sz="900" b="1" dirty="0">
                <a:solidFill>
                  <a:srgbClr val="5F5F5F"/>
                </a:solidFill>
              </a:rPr>
              <a:t>Siebel</a:t>
            </a:r>
          </a:p>
          <a:p>
            <a:pPr algn="ctr">
              <a:lnSpc>
                <a:spcPct val="90000"/>
              </a:lnSpc>
            </a:pPr>
            <a:r>
              <a:rPr lang="en-US" sz="900" b="1" dirty="0">
                <a:solidFill>
                  <a:srgbClr val="5F5F5F"/>
                </a:solidFill>
              </a:rPr>
              <a:t>FS</a:t>
            </a:r>
          </a:p>
          <a:p>
            <a:pPr algn="ctr">
              <a:lnSpc>
                <a:spcPct val="90000"/>
              </a:lnSpc>
            </a:pPr>
            <a:endParaRPr lang="en-US" sz="900" b="1" dirty="0">
              <a:solidFill>
                <a:srgbClr val="5F5F5F"/>
              </a:solidFill>
            </a:endParaRPr>
          </a:p>
          <a:p>
            <a:pPr algn="ctr">
              <a:lnSpc>
                <a:spcPct val="90000"/>
              </a:lnSpc>
            </a:pPr>
            <a:endParaRPr lang="en-US" sz="900" b="1" dirty="0">
              <a:solidFill>
                <a:srgbClr val="5F5F5F"/>
              </a:solidFill>
            </a:endParaRPr>
          </a:p>
        </p:txBody>
      </p:sp>
      <p:grpSp>
        <p:nvGrpSpPr>
          <p:cNvPr id="101" name="Group 225"/>
          <p:cNvGrpSpPr/>
          <p:nvPr/>
        </p:nvGrpSpPr>
        <p:grpSpPr>
          <a:xfrm>
            <a:off x="4905856" y="4054029"/>
            <a:ext cx="455556" cy="617031"/>
            <a:chOff x="4166083" y="2103309"/>
            <a:chExt cx="639069" cy="865592"/>
          </a:xfrm>
        </p:grpSpPr>
        <p:grpSp>
          <p:nvGrpSpPr>
            <p:cNvPr id="102" name="Group 325"/>
            <p:cNvGrpSpPr/>
            <p:nvPr/>
          </p:nvGrpSpPr>
          <p:grpSpPr>
            <a:xfrm>
              <a:off x="4402163" y="2815652"/>
              <a:ext cx="166908" cy="74181"/>
              <a:chOff x="6443663" y="1368425"/>
              <a:chExt cx="385762" cy="171450"/>
            </a:xfrm>
            <a:solidFill>
              <a:schemeClr val="accent1"/>
            </a:solidFill>
          </p:grpSpPr>
          <p:sp>
            <p:nvSpPr>
              <p:cNvPr id="325" name="Freeform 3"/>
              <p:cNvSpPr>
                <a:spLocks noChangeArrowheads="1"/>
              </p:cNvSpPr>
              <p:nvPr/>
            </p:nvSpPr>
            <p:spPr bwMode="auto">
              <a:xfrm>
                <a:off x="6443663" y="1368425"/>
                <a:ext cx="166687" cy="169863"/>
              </a:xfrm>
              <a:custGeom>
                <a:avLst/>
                <a:gdLst>
                  <a:gd name="T0" fmla="*/ 113 w 461"/>
                  <a:gd name="T1" fmla="*/ 0 h 473"/>
                  <a:gd name="T2" fmla="*/ 237 w 461"/>
                  <a:gd name="T3" fmla="*/ 370 h 473"/>
                  <a:gd name="T4" fmla="*/ 361 w 461"/>
                  <a:gd name="T5" fmla="*/ 0 h 473"/>
                  <a:gd name="T6" fmla="*/ 460 w 461"/>
                  <a:gd name="T7" fmla="*/ 0 h 473"/>
                  <a:gd name="T8" fmla="*/ 285 w 461"/>
                  <a:gd name="T9" fmla="*/ 472 h 473"/>
                  <a:gd name="T10" fmla="*/ 175 w 461"/>
                  <a:gd name="T11" fmla="*/ 472 h 473"/>
                  <a:gd name="T12" fmla="*/ 0 w 461"/>
                  <a:gd name="T13" fmla="*/ 0 h 473"/>
                  <a:gd name="T14" fmla="*/ 113 w 461"/>
                  <a:gd name="T15" fmla="*/ 0 h 4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1" h="473">
                    <a:moveTo>
                      <a:pt x="113" y="0"/>
                    </a:moveTo>
                    <a:lnTo>
                      <a:pt x="237" y="370"/>
                    </a:lnTo>
                    <a:lnTo>
                      <a:pt x="361" y="0"/>
                    </a:lnTo>
                    <a:lnTo>
                      <a:pt x="460" y="0"/>
                    </a:lnTo>
                    <a:lnTo>
                      <a:pt x="285" y="472"/>
                    </a:lnTo>
                    <a:lnTo>
                      <a:pt x="175" y="472"/>
                    </a:lnTo>
                    <a:lnTo>
                      <a:pt x="0" y="0"/>
                    </a:lnTo>
                    <a:lnTo>
                      <a:pt x="113" y="0"/>
                    </a:lnTo>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326" name="Freeform 4"/>
              <p:cNvSpPr>
                <a:spLocks noChangeArrowheads="1"/>
              </p:cNvSpPr>
              <p:nvPr/>
            </p:nvSpPr>
            <p:spPr bwMode="auto">
              <a:xfrm>
                <a:off x="6635750" y="1368425"/>
                <a:ext cx="193675" cy="171450"/>
              </a:xfrm>
              <a:custGeom>
                <a:avLst/>
                <a:gdLst>
                  <a:gd name="T0" fmla="*/ 6 w 540"/>
                  <a:gd name="T1" fmla="*/ 0 h 475"/>
                  <a:gd name="T2" fmla="*/ 173 w 540"/>
                  <a:gd name="T3" fmla="*/ 0 h 475"/>
                  <a:gd name="T4" fmla="*/ 271 w 540"/>
                  <a:gd name="T5" fmla="*/ 345 h 475"/>
                  <a:gd name="T6" fmla="*/ 379 w 540"/>
                  <a:gd name="T7" fmla="*/ 0 h 475"/>
                  <a:gd name="T8" fmla="*/ 539 w 540"/>
                  <a:gd name="T9" fmla="*/ 0 h 475"/>
                  <a:gd name="T10" fmla="*/ 539 w 540"/>
                  <a:gd name="T11" fmla="*/ 474 h 475"/>
                  <a:gd name="T12" fmla="*/ 438 w 540"/>
                  <a:gd name="T13" fmla="*/ 474 h 475"/>
                  <a:gd name="T14" fmla="*/ 438 w 540"/>
                  <a:gd name="T15" fmla="*/ 68 h 475"/>
                  <a:gd name="T16" fmla="*/ 308 w 540"/>
                  <a:gd name="T17" fmla="*/ 474 h 475"/>
                  <a:gd name="T18" fmla="*/ 223 w 540"/>
                  <a:gd name="T19" fmla="*/ 474 h 475"/>
                  <a:gd name="T20" fmla="*/ 96 w 540"/>
                  <a:gd name="T21" fmla="*/ 68 h 475"/>
                  <a:gd name="T22" fmla="*/ 96 w 540"/>
                  <a:gd name="T23" fmla="*/ 474 h 475"/>
                  <a:gd name="T24" fmla="*/ 0 w 540"/>
                  <a:gd name="T25" fmla="*/ 474 h 475"/>
                  <a:gd name="T26" fmla="*/ 0 w 540"/>
                  <a:gd name="T27" fmla="*/ 0 h 475"/>
                  <a:gd name="T28" fmla="*/ 6 w 540"/>
                  <a:gd name="T29" fmla="*/ 0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40" h="475">
                    <a:moveTo>
                      <a:pt x="6" y="0"/>
                    </a:moveTo>
                    <a:lnTo>
                      <a:pt x="173" y="0"/>
                    </a:lnTo>
                    <a:lnTo>
                      <a:pt x="271" y="345"/>
                    </a:lnTo>
                    <a:lnTo>
                      <a:pt x="379" y="0"/>
                    </a:lnTo>
                    <a:lnTo>
                      <a:pt x="539" y="0"/>
                    </a:lnTo>
                    <a:lnTo>
                      <a:pt x="539" y="474"/>
                    </a:lnTo>
                    <a:lnTo>
                      <a:pt x="438" y="474"/>
                    </a:lnTo>
                    <a:lnTo>
                      <a:pt x="438" y="68"/>
                    </a:lnTo>
                    <a:lnTo>
                      <a:pt x="308" y="474"/>
                    </a:lnTo>
                    <a:lnTo>
                      <a:pt x="223" y="474"/>
                    </a:lnTo>
                    <a:lnTo>
                      <a:pt x="96" y="68"/>
                    </a:lnTo>
                    <a:lnTo>
                      <a:pt x="96" y="474"/>
                    </a:lnTo>
                    <a:lnTo>
                      <a:pt x="0" y="474"/>
                    </a:lnTo>
                    <a:lnTo>
                      <a:pt x="0" y="0"/>
                    </a:lnTo>
                    <a:lnTo>
                      <a:pt x="6" y="0"/>
                    </a:lnTo>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grpSp>
        <p:grpSp>
          <p:nvGrpSpPr>
            <p:cNvPr id="103" name="Group 198"/>
            <p:cNvGrpSpPr/>
            <p:nvPr/>
          </p:nvGrpSpPr>
          <p:grpSpPr>
            <a:xfrm>
              <a:off x="4234477" y="2181412"/>
              <a:ext cx="502281" cy="548163"/>
              <a:chOff x="2505075" y="2108200"/>
              <a:chExt cx="330200" cy="360363"/>
            </a:xfrm>
            <a:solidFill>
              <a:schemeClr val="accent1"/>
            </a:solidFill>
          </p:grpSpPr>
          <p:sp>
            <p:nvSpPr>
              <p:cNvPr id="323" name="Freeform 44"/>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24" name="Freeform 45"/>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322" name="Rectangle 321"/>
            <p:cNvSpPr/>
            <p:nvPr/>
          </p:nvSpPr>
          <p:spPr>
            <a:xfrm>
              <a:off x="4166083" y="2103309"/>
              <a:ext cx="639069" cy="865592"/>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grpSp>
      <p:sp>
        <p:nvSpPr>
          <p:cNvPr id="327" name="TextBox 326"/>
          <p:cNvSpPr txBox="1"/>
          <p:nvPr/>
        </p:nvSpPr>
        <p:spPr>
          <a:xfrm>
            <a:off x="5547359" y="4379697"/>
            <a:ext cx="537123" cy="319475"/>
          </a:xfrm>
          <a:prstGeom prst="rect">
            <a:avLst/>
          </a:prstGeom>
          <a:noFill/>
        </p:spPr>
        <p:txBody>
          <a:bodyPr wrap="none" lIns="0" tIns="0" rIns="0" bIns="0" rtlCol="0" anchor="t">
            <a:noAutofit/>
          </a:bodyPr>
          <a:lstStyle/>
          <a:p>
            <a:pPr algn="r">
              <a:lnSpc>
                <a:spcPct val="90000"/>
              </a:lnSpc>
            </a:pPr>
            <a:r>
              <a:rPr lang="en-US" sz="900" b="1" dirty="0">
                <a:solidFill>
                  <a:srgbClr val="5F5F5F"/>
                </a:solidFill>
              </a:rPr>
              <a:t>SIEBEL </a:t>
            </a:r>
          </a:p>
          <a:p>
            <a:pPr algn="r">
              <a:lnSpc>
                <a:spcPct val="90000"/>
              </a:lnSpc>
            </a:pPr>
            <a:r>
              <a:rPr lang="en-US" sz="900" b="1" dirty="0">
                <a:solidFill>
                  <a:srgbClr val="5F5F5F"/>
                </a:solidFill>
              </a:rPr>
              <a:t>ENT </a:t>
            </a:r>
          </a:p>
          <a:p>
            <a:pPr algn="r">
              <a:lnSpc>
                <a:spcPct val="90000"/>
              </a:lnSpc>
            </a:pPr>
            <a:endParaRPr lang="en-US" sz="900" b="1" dirty="0">
              <a:solidFill>
                <a:srgbClr val="5F5F5F"/>
              </a:solidFill>
            </a:endParaRPr>
          </a:p>
        </p:txBody>
      </p:sp>
      <p:grpSp>
        <p:nvGrpSpPr>
          <p:cNvPr id="104" name="Group 328"/>
          <p:cNvGrpSpPr/>
          <p:nvPr/>
        </p:nvGrpSpPr>
        <p:grpSpPr>
          <a:xfrm flipV="1">
            <a:off x="3265114" y="4547412"/>
            <a:ext cx="3196646" cy="1068525"/>
            <a:chOff x="9530256" y="3824902"/>
            <a:chExt cx="514957" cy="512594"/>
          </a:xfrm>
        </p:grpSpPr>
        <p:cxnSp>
          <p:nvCxnSpPr>
            <p:cNvPr id="330" name="Straight Arrow Connector 329"/>
            <p:cNvCxnSpPr/>
            <p:nvPr/>
          </p:nvCxnSpPr>
          <p:spPr bwMode="auto">
            <a:xfrm flipH="1">
              <a:off x="9530403" y="3824902"/>
              <a:ext cx="514810" cy="0"/>
            </a:xfrm>
            <a:prstGeom prst="straightConnector1">
              <a:avLst/>
            </a:prstGeom>
            <a:solidFill>
              <a:srgbClr val="00B8FF"/>
            </a:solidFill>
            <a:ln w="12700" cap="flat" cmpd="sng" algn="ctr">
              <a:solidFill>
                <a:schemeClr val="tx1"/>
              </a:solidFill>
              <a:prstDash val="solid"/>
              <a:round/>
              <a:headEnd type="oval" w="sm" len="sm"/>
              <a:tailEnd type="oval" w="sm" len="sm"/>
            </a:ln>
            <a:effectLst/>
            <a:extLs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chemeClr val="bg2">
                        <a:alpha val="74998"/>
                      </a:schemeClr>
                    </a:outerShdw>
                  </a:effectLst>
                </a14:hiddenEffects>
              </a:ext>
            </a:extLst>
          </p:spPr>
        </p:cxnSp>
        <p:cxnSp>
          <p:nvCxnSpPr>
            <p:cNvPr id="331" name="Straight Arrow Connector 330"/>
            <p:cNvCxnSpPr/>
            <p:nvPr/>
          </p:nvCxnSpPr>
          <p:spPr bwMode="auto">
            <a:xfrm rot="5400000">
              <a:off x="9274447" y="4081688"/>
              <a:ext cx="511617" cy="0"/>
            </a:xfrm>
            <a:prstGeom prst="straightConnector1">
              <a:avLst/>
            </a:prstGeom>
            <a:solidFill>
              <a:srgbClr val="00B8FF"/>
            </a:solidFill>
            <a:ln w="12700" cap="flat" cmpd="sng" algn="ctr">
              <a:solidFill>
                <a:schemeClr val="tx1"/>
              </a:solidFill>
              <a:prstDash val="solid"/>
              <a:round/>
              <a:headEnd type="oval" w="sm" len="sm"/>
              <a:tailEnd type="oval" w="sm" len="sm"/>
            </a:ln>
            <a:effectLst/>
            <a:extLs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chemeClr val="bg2">
                        <a:alpha val="74998"/>
                      </a:schemeClr>
                    </a:outerShdw>
                  </a:effectLst>
                </a14:hiddenEffects>
              </a:ext>
            </a:extLst>
          </p:spPr>
        </p:cxnSp>
      </p:grpSp>
      <p:sp>
        <p:nvSpPr>
          <p:cNvPr id="334" name="TextBox 333"/>
          <p:cNvSpPr txBox="1"/>
          <p:nvPr/>
        </p:nvSpPr>
        <p:spPr>
          <a:xfrm>
            <a:off x="4640579" y="4204437"/>
            <a:ext cx="308523" cy="319475"/>
          </a:xfrm>
          <a:prstGeom prst="rect">
            <a:avLst/>
          </a:prstGeom>
          <a:noFill/>
        </p:spPr>
        <p:txBody>
          <a:bodyPr wrap="none" lIns="0" tIns="0" rIns="0" bIns="0" rtlCol="0" anchor="t">
            <a:noAutofit/>
          </a:bodyPr>
          <a:lstStyle/>
          <a:p>
            <a:pPr algn="ctr">
              <a:lnSpc>
                <a:spcPct val="90000"/>
              </a:lnSpc>
            </a:pPr>
            <a:r>
              <a:rPr lang="en-US" sz="900" b="1" dirty="0">
                <a:solidFill>
                  <a:srgbClr val="5F5F5F"/>
                </a:solidFill>
              </a:rPr>
              <a:t>Siebel </a:t>
            </a:r>
          </a:p>
          <a:p>
            <a:pPr algn="ctr">
              <a:lnSpc>
                <a:spcPct val="90000"/>
              </a:lnSpc>
            </a:pPr>
            <a:r>
              <a:rPr lang="en-US" sz="900" b="1" dirty="0">
                <a:solidFill>
                  <a:srgbClr val="5F5F5F"/>
                </a:solidFill>
              </a:rPr>
              <a:t>FS</a:t>
            </a:r>
          </a:p>
          <a:p>
            <a:pPr algn="ctr">
              <a:lnSpc>
                <a:spcPct val="90000"/>
              </a:lnSpc>
            </a:pPr>
            <a:endParaRPr lang="en-US" sz="900" b="1" dirty="0">
              <a:solidFill>
                <a:srgbClr val="5F5F5F"/>
              </a:solidFill>
            </a:endParaRPr>
          </a:p>
        </p:txBody>
      </p:sp>
      <p:sp>
        <p:nvSpPr>
          <p:cNvPr id="336" name="TextBox 335"/>
          <p:cNvSpPr txBox="1"/>
          <p:nvPr/>
        </p:nvSpPr>
        <p:spPr>
          <a:xfrm>
            <a:off x="6492239" y="5546111"/>
            <a:ext cx="506643" cy="123169"/>
          </a:xfrm>
          <a:prstGeom prst="rect">
            <a:avLst/>
          </a:prstGeom>
          <a:noFill/>
        </p:spPr>
        <p:txBody>
          <a:bodyPr wrap="none" lIns="0" tIns="0" rIns="0" bIns="0" rtlCol="0" anchor="t">
            <a:noAutofit/>
          </a:bodyPr>
          <a:lstStyle/>
          <a:p>
            <a:pPr algn="r">
              <a:lnSpc>
                <a:spcPct val="90000"/>
              </a:lnSpc>
            </a:pPr>
            <a:r>
              <a:rPr lang="en-US" sz="900" b="1" dirty="0">
                <a:solidFill>
                  <a:srgbClr val="5F5F5F"/>
                </a:solidFill>
              </a:rPr>
              <a:t>siebns.dat</a:t>
            </a:r>
          </a:p>
        </p:txBody>
      </p:sp>
      <p:sp>
        <p:nvSpPr>
          <p:cNvPr id="289" name="Rectangle 288"/>
          <p:cNvSpPr/>
          <p:nvPr/>
        </p:nvSpPr>
        <p:spPr>
          <a:xfrm>
            <a:off x="8207015" y="1729740"/>
            <a:ext cx="3344905" cy="3947160"/>
          </a:xfrm>
          <a:prstGeom prst="rect">
            <a:avLst/>
          </a:prstGeom>
          <a:noFill/>
          <a:ln w="19050" cmpd="sng">
            <a:solidFill>
              <a:schemeClr val="accent3"/>
            </a:solidFill>
            <a:prstDash val="sysDash"/>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sp>
        <p:nvSpPr>
          <p:cNvPr id="290" name="Rectangle 289"/>
          <p:cNvSpPr/>
          <p:nvPr/>
        </p:nvSpPr>
        <p:spPr>
          <a:xfrm>
            <a:off x="8641161" y="4754880"/>
            <a:ext cx="1310559" cy="796136"/>
          </a:xfrm>
          <a:prstGeom prst="rect">
            <a:avLst/>
          </a:prstGeom>
          <a:noFill/>
          <a:ln w="19050">
            <a:solidFill>
              <a:schemeClr val="accent3"/>
            </a:solidFill>
            <a:prstDash val="sysDash"/>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lvl="0">
              <a:lnSpc>
                <a:spcPct val="90000"/>
              </a:lnSpc>
            </a:pPr>
            <a:r>
              <a:rPr lang="en-US" sz="900" dirty="0">
                <a:solidFill>
                  <a:srgbClr val="FF7700"/>
                </a:solidFill>
              </a:rPr>
              <a:t>Private</a:t>
            </a:r>
          </a:p>
          <a:p>
            <a:pPr lvl="0">
              <a:lnSpc>
                <a:spcPct val="90000"/>
              </a:lnSpc>
            </a:pPr>
            <a:r>
              <a:rPr lang="en-US" sz="900" dirty="0">
                <a:solidFill>
                  <a:srgbClr val="FF7700"/>
                </a:solidFill>
              </a:rPr>
              <a:t>Subnet</a:t>
            </a:r>
          </a:p>
        </p:txBody>
      </p:sp>
      <p:sp>
        <p:nvSpPr>
          <p:cNvPr id="296" name="Rectangle 295"/>
          <p:cNvSpPr/>
          <p:nvPr/>
        </p:nvSpPr>
        <p:spPr>
          <a:xfrm>
            <a:off x="7796335" y="1127760"/>
            <a:ext cx="4144205" cy="4852347"/>
          </a:xfrm>
          <a:prstGeom prst="rect">
            <a:avLst/>
          </a:prstGeom>
          <a:noFill/>
          <a:ln w="19050">
            <a:solidFill>
              <a:srgbClr val="5F5F5F"/>
            </a:solid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lvl="0" algn="r">
              <a:lnSpc>
                <a:spcPct val="90000"/>
              </a:lnSpc>
            </a:pPr>
            <a:r>
              <a:rPr lang="en-US" sz="1100" b="1" dirty="0">
                <a:solidFill>
                  <a:srgbClr val="5F5F5F"/>
                </a:solidFill>
              </a:rPr>
              <a:t>ORACLE CLOUD INFRASTRUCTURE (PHOENIX REGION)</a:t>
            </a:r>
          </a:p>
        </p:txBody>
      </p:sp>
      <p:sp>
        <p:nvSpPr>
          <p:cNvPr id="297" name="Rectangle 296"/>
          <p:cNvSpPr/>
          <p:nvPr/>
        </p:nvSpPr>
        <p:spPr>
          <a:xfrm>
            <a:off x="8453422" y="1463040"/>
            <a:ext cx="2382218" cy="4294130"/>
          </a:xfrm>
          <a:prstGeom prst="rect">
            <a:avLst/>
          </a:prstGeom>
          <a:noFill/>
          <a:ln w="19050">
            <a:solidFill>
              <a:schemeClr val="tx1"/>
            </a:solid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lvl="0">
              <a:lnSpc>
                <a:spcPct val="90000"/>
              </a:lnSpc>
            </a:pPr>
            <a:r>
              <a:rPr lang="en-US" sz="900" dirty="0">
                <a:solidFill>
                  <a:srgbClr val="5F5F5F"/>
                </a:solidFill>
              </a:rPr>
              <a:t>Availability Domain 1</a:t>
            </a:r>
          </a:p>
        </p:txBody>
      </p:sp>
      <p:sp>
        <p:nvSpPr>
          <p:cNvPr id="299" name="Rectangle 298"/>
          <p:cNvSpPr/>
          <p:nvPr/>
        </p:nvSpPr>
        <p:spPr>
          <a:xfrm>
            <a:off x="8641161" y="3589020"/>
            <a:ext cx="1981119" cy="1051560"/>
          </a:xfrm>
          <a:prstGeom prst="rect">
            <a:avLst/>
          </a:prstGeom>
          <a:noFill/>
          <a:ln w="19050">
            <a:solidFill>
              <a:schemeClr val="accent3"/>
            </a:solidFill>
            <a:prstDash val="sysDash"/>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lvl="0">
              <a:lnSpc>
                <a:spcPct val="90000"/>
              </a:lnSpc>
            </a:pPr>
            <a:endParaRPr lang="en-US" sz="900" dirty="0">
              <a:solidFill>
                <a:srgbClr val="FF7700"/>
              </a:solidFill>
            </a:endParaRPr>
          </a:p>
        </p:txBody>
      </p:sp>
      <p:sp>
        <p:nvSpPr>
          <p:cNvPr id="300" name="TextBox 299"/>
          <p:cNvSpPr txBox="1"/>
          <p:nvPr/>
        </p:nvSpPr>
        <p:spPr>
          <a:xfrm>
            <a:off x="8679179" y="4379697"/>
            <a:ext cx="537123" cy="319475"/>
          </a:xfrm>
          <a:prstGeom prst="rect">
            <a:avLst/>
          </a:prstGeom>
          <a:noFill/>
        </p:spPr>
        <p:txBody>
          <a:bodyPr wrap="none" lIns="0" tIns="0" rIns="0" bIns="0" rtlCol="0" anchor="t">
            <a:noAutofit/>
          </a:bodyPr>
          <a:lstStyle/>
          <a:p>
            <a:pPr>
              <a:lnSpc>
                <a:spcPct val="90000"/>
              </a:lnSpc>
            </a:pPr>
            <a:r>
              <a:rPr lang="en-US" sz="900" b="1" dirty="0">
                <a:solidFill>
                  <a:srgbClr val="5F5F5F"/>
                </a:solidFill>
              </a:rPr>
              <a:t>SIEBEL </a:t>
            </a:r>
          </a:p>
          <a:p>
            <a:pPr>
              <a:lnSpc>
                <a:spcPct val="90000"/>
              </a:lnSpc>
            </a:pPr>
            <a:r>
              <a:rPr lang="en-US" sz="900" b="1" dirty="0">
                <a:solidFill>
                  <a:srgbClr val="5F5F5F"/>
                </a:solidFill>
              </a:rPr>
              <a:t>ENT </a:t>
            </a:r>
          </a:p>
          <a:p>
            <a:pPr algn="r">
              <a:lnSpc>
                <a:spcPct val="90000"/>
              </a:lnSpc>
            </a:pPr>
            <a:endParaRPr lang="en-US" sz="900" b="1" dirty="0">
              <a:solidFill>
                <a:srgbClr val="5F5F5F"/>
              </a:solidFill>
            </a:endParaRPr>
          </a:p>
        </p:txBody>
      </p:sp>
      <p:sp>
        <p:nvSpPr>
          <p:cNvPr id="301" name="TextBox 300"/>
          <p:cNvSpPr txBox="1"/>
          <p:nvPr/>
        </p:nvSpPr>
        <p:spPr>
          <a:xfrm>
            <a:off x="9244091" y="4814590"/>
            <a:ext cx="680872" cy="319475"/>
          </a:xfrm>
          <a:prstGeom prst="rect">
            <a:avLst/>
          </a:prstGeom>
          <a:noFill/>
        </p:spPr>
        <p:txBody>
          <a:bodyPr wrap="none" lIns="0" tIns="0" rIns="0" bIns="0" rtlCol="0" anchor="t">
            <a:noAutofit/>
          </a:bodyPr>
          <a:lstStyle/>
          <a:p>
            <a:pPr algn="r">
              <a:lnSpc>
                <a:spcPct val="90000"/>
              </a:lnSpc>
            </a:pPr>
            <a:r>
              <a:rPr lang="en-US" sz="900" b="1" dirty="0">
                <a:solidFill>
                  <a:srgbClr val="5F5F5F"/>
                </a:solidFill>
              </a:rPr>
              <a:t>Primary </a:t>
            </a:r>
            <a:br>
              <a:rPr lang="en-US" sz="900" b="1" dirty="0">
                <a:solidFill>
                  <a:srgbClr val="5F5F5F"/>
                </a:solidFill>
              </a:rPr>
            </a:br>
            <a:r>
              <a:rPr lang="en-US" sz="900" b="1" dirty="0">
                <a:solidFill>
                  <a:srgbClr val="5F5F5F"/>
                </a:solidFill>
              </a:rPr>
              <a:t>Database</a:t>
            </a:r>
          </a:p>
        </p:txBody>
      </p:sp>
      <p:cxnSp>
        <p:nvCxnSpPr>
          <p:cNvPr id="307" name="Straight Arrow Connector 306"/>
          <p:cNvCxnSpPr/>
          <p:nvPr/>
        </p:nvCxnSpPr>
        <p:spPr bwMode="auto">
          <a:xfrm>
            <a:off x="9294302" y="4411980"/>
            <a:ext cx="1" cy="461191"/>
          </a:xfrm>
          <a:prstGeom prst="straightConnector1">
            <a:avLst/>
          </a:prstGeom>
          <a:solidFill>
            <a:srgbClr val="00B8FF"/>
          </a:solidFill>
          <a:ln w="12700" cap="flat" cmpd="sng" algn="ctr">
            <a:solidFill>
              <a:srgbClr val="5F5F5F"/>
            </a:solidFill>
            <a:prstDash val="solid"/>
            <a:round/>
            <a:headEnd type="oval" w="sm" len="sm"/>
            <a:tailEnd type="oval" w="sm" len="sm"/>
          </a:ln>
          <a:effectLst/>
          <a:extLs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chemeClr val="bg2">
                      <a:alpha val="74998"/>
                    </a:schemeClr>
                  </a:outerShdw>
                </a:effectLst>
              </a14:hiddenEffects>
            </a:ext>
          </a:extLst>
        </p:spPr>
      </p:cxnSp>
      <p:grpSp>
        <p:nvGrpSpPr>
          <p:cNvPr id="387" name="Group 225"/>
          <p:cNvGrpSpPr/>
          <p:nvPr/>
        </p:nvGrpSpPr>
        <p:grpSpPr>
          <a:xfrm>
            <a:off x="8814916" y="3596829"/>
            <a:ext cx="455556" cy="617031"/>
            <a:chOff x="4166083" y="2103309"/>
            <a:chExt cx="639069" cy="865592"/>
          </a:xfrm>
        </p:grpSpPr>
        <p:grpSp>
          <p:nvGrpSpPr>
            <p:cNvPr id="388" name="Group 325"/>
            <p:cNvGrpSpPr/>
            <p:nvPr/>
          </p:nvGrpSpPr>
          <p:grpSpPr>
            <a:xfrm>
              <a:off x="4402163" y="2815652"/>
              <a:ext cx="166908" cy="74181"/>
              <a:chOff x="6443663" y="1368425"/>
              <a:chExt cx="385762" cy="171450"/>
            </a:xfrm>
            <a:solidFill>
              <a:schemeClr val="accent1"/>
            </a:solidFill>
          </p:grpSpPr>
          <p:sp>
            <p:nvSpPr>
              <p:cNvPr id="414" name="Freeform 3"/>
              <p:cNvSpPr>
                <a:spLocks noChangeArrowheads="1"/>
              </p:cNvSpPr>
              <p:nvPr/>
            </p:nvSpPr>
            <p:spPr bwMode="auto">
              <a:xfrm>
                <a:off x="6443663" y="1368425"/>
                <a:ext cx="166687" cy="169863"/>
              </a:xfrm>
              <a:custGeom>
                <a:avLst/>
                <a:gdLst>
                  <a:gd name="T0" fmla="*/ 113 w 461"/>
                  <a:gd name="T1" fmla="*/ 0 h 473"/>
                  <a:gd name="T2" fmla="*/ 237 w 461"/>
                  <a:gd name="T3" fmla="*/ 370 h 473"/>
                  <a:gd name="T4" fmla="*/ 361 w 461"/>
                  <a:gd name="T5" fmla="*/ 0 h 473"/>
                  <a:gd name="T6" fmla="*/ 460 w 461"/>
                  <a:gd name="T7" fmla="*/ 0 h 473"/>
                  <a:gd name="T8" fmla="*/ 285 w 461"/>
                  <a:gd name="T9" fmla="*/ 472 h 473"/>
                  <a:gd name="T10" fmla="*/ 175 w 461"/>
                  <a:gd name="T11" fmla="*/ 472 h 473"/>
                  <a:gd name="T12" fmla="*/ 0 w 461"/>
                  <a:gd name="T13" fmla="*/ 0 h 473"/>
                  <a:gd name="T14" fmla="*/ 113 w 461"/>
                  <a:gd name="T15" fmla="*/ 0 h 4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1" h="473">
                    <a:moveTo>
                      <a:pt x="113" y="0"/>
                    </a:moveTo>
                    <a:lnTo>
                      <a:pt x="237" y="370"/>
                    </a:lnTo>
                    <a:lnTo>
                      <a:pt x="361" y="0"/>
                    </a:lnTo>
                    <a:lnTo>
                      <a:pt x="460" y="0"/>
                    </a:lnTo>
                    <a:lnTo>
                      <a:pt x="285" y="472"/>
                    </a:lnTo>
                    <a:lnTo>
                      <a:pt x="175" y="472"/>
                    </a:lnTo>
                    <a:lnTo>
                      <a:pt x="0" y="0"/>
                    </a:lnTo>
                    <a:lnTo>
                      <a:pt x="113" y="0"/>
                    </a:lnTo>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415" name="Freeform 4"/>
              <p:cNvSpPr>
                <a:spLocks noChangeArrowheads="1"/>
              </p:cNvSpPr>
              <p:nvPr/>
            </p:nvSpPr>
            <p:spPr bwMode="auto">
              <a:xfrm>
                <a:off x="6635750" y="1368425"/>
                <a:ext cx="193675" cy="171450"/>
              </a:xfrm>
              <a:custGeom>
                <a:avLst/>
                <a:gdLst>
                  <a:gd name="T0" fmla="*/ 6 w 540"/>
                  <a:gd name="T1" fmla="*/ 0 h 475"/>
                  <a:gd name="T2" fmla="*/ 173 w 540"/>
                  <a:gd name="T3" fmla="*/ 0 h 475"/>
                  <a:gd name="T4" fmla="*/ 271 w 540"/>
                  <a:gd name="T5" fmla="*/ 345 h 475"/>
                  <a:gd name="T6" fmla="*/ 379 w 540"/>
                  <a:gd name="T7" fmla="*/ 0 h 475"/>
                  <a:gd name="T8" fmla="*/ 539 w 540"/>
                  <a:gd name="T9" fmla="*/ 0 h 475"/>
                  <a:gd name="T10" fmla="*/ 539 w 540"/>
                  <a:gd name="T11" fmla="*/ 474 h 475"/>
                  <a:gd name="T12" fmla="*/ 438 w 540"/>
                  <a:gd name="T13" fmla="*/ 474 h 475"/>
                  <a:gd name="T14" fmla="*/ 438 w 540"/>
                  <a:gd name="T15" fmla="*/ 68 h 475"/>
                  <a:gd name="T16" fmla="*/ 308 w 540"/>
                  <a:gd name="T17" fmla="*/ 474 h 475"/>
                  <a:gd name="T18" fmla="*/ 223 w 540"/>
                  <a:gd name="T19" fmla="*/ 474 h 475"/>
                  <a:gd name="T20" fmla="*/ 96 w 540"/>
                  <a:gd name="T21" fmla="*/ 68 h 475"/>
                  <a:gd name="T22" fmla="*/ 96 w 540"/>
                  <a:gd name="T23" fmla="*/ 474 h 475"/>
                  <a:gd name="T24" fmla="*/ 0 w 540"/>
                  <a:gd name="T25" fmla="*/ 474 h 475"/>
                  <a:gd name="T26" fmla="*/ 0 w 540"/>
                  <a:gd name="T27" fmla="*/ 0 h 475"/>
                  <a:gd name="T28" fmla="*/ 6 w 540"/>
                  <a:gd name="T29" fmla="*/ 0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40" h="475">
                    <a:moveTo>
                      <a:pt x="6" y="0"/>
                    </a:moveTo>
                    <a:lnTo>
                      <a:pt x="173" y="0"/>
                    </a:lnTo>
                    <a:lnTo>
                      <a:pt x="271" y="345"/>
                    </a:lnTo>
                    <a:lnTo>
                      <a:pt x="379" y="0"/>
                    </a:lnTo>
                    <a:lnTo>
                      <a:pt x="539" y="0"/>
                    </a:lnTo>
                    <a:lnTo>
                      <a:pt x="539" y="474"/>
                    </a:lnTo>
                    <a:lnTo>
                      <a:pt x="438" y="474"/>
                    </a:lnTo>
                    <a:lnTo>
                      <a:pt x="438" y="68"/>
                    </a:lnTo>
                    <a:lnTo>
                      <a:pt x="308" y="474"/>
                    </a:lnTo>
                    <a:lnTo>
                      <a:pt x="223" y="474"/>
                    </a:lnTo>
                    <a:lnTo>
                      <a:pt x="96" y="68"/>
                    </a:lnTo>
                    <a:lnTo>
                      <a:pt x="96" y="474"/>
                    </a:lnTo>
                    <a:lnTo>
                      <a:pt x="0" y="474"/>
                    </a:lnTo>
                    <a:lnTo>
                      <a:pt x="0" y="0"/>
                    </a:lnTo>
                    <a:lnTo>
                      <a:pt x="6" y="0"/>
                    </a:lnTo>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grpSp>
        <p:grpSp>
          <p:nvGrpSpPr>
            <p:cNvPr id="410" name="Group 198"/>
            <p:cNvGrpSpPr/>
            <p:nvPr/>
          </p:nvGrpSpPr>
          <p:grpSpPr>
            <a:xfrm>
              <a:off x="4234477" y="2181412"/>
              <a:ext cx="502281" cy="548163"/>
              <a:chOff x="2505075" y="2108200"/>
              <a:chExt cx="330200" cy="360363"/>
            </a:xfrm>
            <a:solidFill>
              <a:schemeClr val="accent1"/>
            </a:solidFill>
          </p:grpSpPr>
          <p:sp>
            <p:nvSpPr>
              <p:cNvPr id="412" name="Freeform 44"/>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13" name="Freeform 45"/>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411" name="Rectangle 410"/>
            <p:cNvSpPr/>
            <p:nvPr/>
          </p:nvSpPr>
          <p:spPr>
            <a:xfrm>
              <a:off x="4166083" y="2103309"/>
              <a:ext cx="639069" cy="865592"/>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grpSp>
      <p:sp>
        <p:nvSpPr>
          <p:cNvPr id="416" name="Rectangle 415"/>
          <p:cNvSpPr/>
          <p:nvPr/>
        </p:nvSpPr>
        <p:spPr>
          <a:xfrm>
            <a:off x="8641161" y="2628900"/>
            <a:ext cx="1310559" cy="824801"/>
          </a:xfrm>
          <a:prstGeom prst="rect">
            <a:avLst/>
          </a:prstGeom>
          <a:noFill/>
          <a:ln w="19050">
            <a:solidFill>
              <a:schemeClr val="accent3"/>
            </a:solidFill>
            <a:prstDash val="sysDash"/>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lvl="0">
              <a:lnSpc>
                <a:spcPct val="90000"/>
              </a:lnSpc>
            </a:pPr>
            <a:r>
              <a:rPr lang="en-US" sz="900" dirty="0">
                <a:solidFill>
                  <a:srgbClr val="FF7700"/>
                </a:solidFill>
              </a:rPr>
              <a:t>Private </a:t>
            </a:r>
          </a:p>
          <a:p>
            <a:pPr lvl="0">
              <a:lnSpc>
                <a:spcPct val="90000"/>
              </a:lnSpc>
            </a:pPr>
            <a:r>
              <a:rPr lang="en-US" sz="900" dirty="0">
                <a:solidFill>
                  <a:srgbClr val="FF7700"/>
                </a:solidFill>
              </a:rPr>
              <a:t>Subnet</a:t>
            </a:r>
          </a:p>
        </p:txBody>
      </p:sp>
      <p:sp>
        <p:nvSpPr>
          <p:cNvPr id="417" name="TextBox 416"/>
          <p:cNvSpPr txBox="1"/>
          <p:nvPr/>
        </p:nvSpPr>
        <p:spPr>
          <a:xfrm>
            <a:off x="9395459" y="2718537"/>
            <a:ext cx="339003" cy="177063"/>
          </a:xfrm>
          <a:prstGeom prst="rect">
            <a:avLst/>
          </a:prstGeom>
          <a:noFill/>
        </p:spPr>
        <p:txBody>
          <a:bodyPr wrap="none" lIns="0" tIns="0" rIns="0" bIns="0" rtlCol="0" anchor="t">
            <a:noAutofit/>
          </a:bodyPr>
          <a:lstStyle/>
          <a:p>
            <a:pPr algn="r">
              <a:lnSpc>
                <a:spcPct val="90000"/>
              </a:lnSpc>
            </a:pPr>
            <a:r>
              <a:rPr lang="en-US" sz="900" b="1" dirty="0">
                <a:solidFill>
                  <a:srgbClr val="5F5F5F"/>
                </a:solidFill>
              </a:rPr>
              <a:t>SWSE</a:t>
            </a:r>
          </a:p>
          <a:p>
            <a:pPr algn="r">
              <a:lnSpc>
                <a:spcPct val="90000"/>
              </a:lnSpc>
            </a:pPr>
            <a:endParaRPr lang="en-US" sz="900" b="1" dirty="0">
              <a:solidFill>
                <a:srgbClr val="5F5F5F"/>
              </a:solidFill>
            </a:endParaRPr>
          </a:p>
        </p:txBody>
      </p:sp>
      <p:grpSp>
        <p:nvGrpSpPr>
          <p:cNvPr id="418" name="Group 225"/>
          <p:cNvGrpSpPr/>
          <p:nvPr/>
        </p:nvGrpSpPr>
        <p:grpSpPr>
          <a:xfrm>
            <a:off x="8807296" y="2857689"/>
            <a:ext cx="455556" cy="617031"/>
            <a:chOff x="4166083" y="2103309"/>
            <a:chExt cx="639069" cy="865592"/>
          </a:xfrm>
        </p:grpSpPr>
        <p:grpSp>
          <p:nvGrpSpPr>
            <p:cNvPr id="419" name="Group 325"/>
            <p:cNvGrpSpPr/>
            <p:nvPr/>
          </p:nvGrpSpPr>
          <p:grpSpPr>
            <a:xfrm>
              <a:off x="4402163" y="2815652"/>
              <a:ext cx="166908" cy="74181"/>
              <a:chOff x="6443663" y="1368425"/>
              <a:chExt cx="385762" cy="171450"/>
            </a:xfrm>
            <a:solidFill>
              <a:schemeClr val="accent1"/>
            </a:solidFill>
          </p:grpSpPr>
          <p:sp>
            <p:nvSpPr>
              <p:cNvPr id="424" name="Freeform 3"/>
              <p:cNvSpPr>
                <a:spLocks noChangeArrowheads="1"/>
              </p:cNvSpPr>
              <p:nvPr/>
            </p:nvSpPr>
            <p:spPr bwMode="auto">
              <a:xfrm>
                <a:off x="6443663" y="1368425"/>
                <a:ext cx="166687" cy="169863"/>
              </a:xfrm>
              <a:custGeom>
                <a:avLst/>
                <a:gdLst>
                  <a:gd name="T0" fmla="*/ 113 w 461"/>
                  <a:gd name="T1" fmla="*/ 0 h 473"/>
                  <a:gd name="T2" fmla="*/ 237 w 461"/>
                  <a:gd name="T3" fmla="*/ 370 h 473"/>
                  <a:gd name="T4" fmla="*/ 361 w 461"/>
                  <a:gd name="T5" fmla="*/ 0 h 473"/>
                  <a:gd name="T6" fmla="*/ 460 w 461"/>
                  <a:gd name="T7" fmla="*/ 0 h 473"/>
                  <a:gd name="T8" fmla="*/ 285 w 461"/>
                  <a:gd name="T9" fmla="*/ 472 h 473"/>
                  <a:gd name="T10" fmla="*/ 175 w 461"/>
                  <a:gd name="T11" fmla="*/ 472 h 473"/>
                  <a:gd name="T12" fmla="*/ 0 w 461"/>
                  <a:gd name="T13" fmla="*/ 0 h 473"/>
                  <a:gd name="T14" fmla="*/ 113 w 461"/>
                  <a:gd name="T15" fmla="*/ 0 h 4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1" h="473">
                    <a:moveTo>
                      <a:pt x="113" y="0"/>
                    </a:moveTo>
                    <a:lnTo>
                      <a:pt x="237" y="370"/>
                    </a:lnTo>
                    <a:lnTo>
                      <a:pt x="361" y="0"/>
                    </a:lnTo>
                    <a:lnTo>
                      <a:pt x="460" y="0"/>
                    </a:lnTo>
                    <a:lnTo>
                      <a:pt x="285" y="472"/>
                    </a:lnTo>
                    <a:lnTo>
                      <a:pt x="175" y="472"/>
                    </a:lnTo>
                    <a:lnTo>
                      <a:pt x="0" y="0"/>
                    </a:lnTo>
                    <a:lnTo>
                      <a:pt x="113" y="0"/>
                    </a:lnTo>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425" name="Freeform 4"/>
              <p:cNvSpPr>
                <a:spLocks noChangeArrowheads="1"/>
              </p:cNvSpPr>
              <p:nvPr/>
            </p:nvSpPr>
            <p:spPr bwMode="auto">
              <a:xfrm>
                <a:off x="6635750" y="1368425"/>
                <a:ext cx="193675" cy="171450"/>
              </a:xfrm>
              <a:custGeom>
                <a:avLst/>
                <a:gdLst>
                  <a:gd name="T0" fmla="*/ 6 w 540"/>
                  <a:gd name="T1" fmla="*/ 0 h 475"/>
                  <a:gd name="T2" fmla="*/ 173 w 540"/>
                  <a:gd name="T3" fmla="*/ 0 h 475"/>
                  <a:gd name="T4" fmla="*/ 271 w 540"/>
                  <a:gd name="T5" fmla="*/ 345 h 475"/>
                  <a:gd name="T6" fmla="*/ 379 w 540"/>
                  <a:gd name="T7" fmla="*/ 0 h 475"/>
                  <a:gd name="T8" fmla="*/ 539 w 540"/>
                  <a:gd name="T9" fmla="*/ 0 h 475"/>
                  <a:gd name="T10" fmla="*/ 539 w 540"/>
                  <a:gd name="T11" fmla="*/ 474 h 475"/>
                  <a:gd name="T12" fmla="*/ 438 w 540"/>
                  <a:gd name="T13" fmla="*/ 474 h 475"/>
                  <a:gd name="T14" fmla="*/ 438 w 540"/>
                  <a:gd name="T15" fmla="*/ 68 h 475"/>
                  <a:gd name="T16" fmla="*/ 308 w 540"/>
                  <a:gd name="T17" fmla="*/ 474 h 475"/>
                  <a:gd name="T18" fmla="*/ 223 w 540"/>
                  <a:gd name="T19" fmla="*/ 474 h 475"/>
                  <a:gd name="T20" fmla="*/ 96 w 540"/>
                  <a:gd name="T21" fmla="*/ 68 h 475"/>
                  <a:gd name="T22" fmla="*/ 96 w 540"/>
                  <a:gd name="T23" fmla="*/ 474 h 475"/>
                  <a:gd name="T24" fmla="*/ 0 w 540"/>
                  <a:gd name="T25" fmla="*/ 474 h 475"/>
                  <a:gd name="T26" fmla="*/ 0 w 540"/>
                  <a:gd name="T27" fmla="*/ 0 h 475"/>
                  <a:gd name="T28" fmla="*/ 6 w 540"/>
                  <a:gd name="T29" fmla="*/ 0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40" h="475">
                    <a:moveTo>
                      <a:pt x="6" y="0"/>
                    </a:moveTo>
                    <a:lnTo>
                      <a:pt x="173" y="0"/>
                    </a:lnTo>
                    <a:lnTo>
                      <a:pt x="271" y="345"/>
                    </a:lnTo>
                    <a:lnTo>
                      <a:pt x="379" y="0"/>
                    </a:lnTo>
                    <a:lnTo>
                      <a:pt x="539" y="0"/>
                    </a:lnTo>
                    <a:lnTo>
                      <a:pt x="539" y="474"/>
                    </a:lnTo>
                    <a:lnTo>
                      <a:pt x="438" y="474"/>
                    </a:lnTo>
                    <a:lnTo>
                      <a:pt x="438" y="68"/>
                    </a:lnTo>
                    <a:lnTo>
                      <a:pt x="308" y="474"/>
                    </a:lnTo>
                    <a:lnTo>
                      <a:pt x="223" y="474"/>
                    </a:lnTo>
                    <a:lnTo>
                      <a:pt x="96" y="68"/>
                    </a:lnTo>
                    <a:lnTo>
                      <a:pt x="96" y="474"/>
                    </a:lnTo>
                    <a:lnTo>
                      <a:pt x="0" y="474"/>
                    </a:lnTo>
                    <a:lnTo>
                      <a:pt x="0" y="0"/>
                    </a:lnTo>
                    <a:lnTo>
                      <a:pt x="6" y="0"/>
                    </a:lnTo>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grpSp>
        <p:grpSp>
          <p:nvGrpSpPr>
            <p:cNvPr id="420" name="Group 198"/>
            <p:cNvGrpSpPr/>
            <p:nvPr/>
          </p:nvGrpSpPr>
          <p:grpSpPr>
            <a:xfrm>
              <a:off x="4234477" y="2181412"/>
              <a:ext cx="502281" cy="548163"/>
              <a:chOff x="2505075" y="2108200"/>
              <a:chExt cx="330200" cy="360363"/>
            </a:xfrm>
            <a:solidFill>
              <a:schemeClr val="accent1"/>
            </a:solidFill>
          </p:grpSpPr>
          <p:sp>
            <p:nvSpPr>
              <p:cNvPr id="422" name="Freeform 44"/>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23" name="Freeform 45"/>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421" name="Rectangle 420"/>
            <p:cNvSpPr/>
            <p:nvPr/>
          </p:nvSpPr>
          <p:spPr>
            <a:xfrm>
              <a:off x="4166083" y="2103309"/>
              <a:ext cx="639069" cy="865592"/>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grpSp>
      <p:grpSp>
        <p:nvGrpSpPr>
          <p:cNvPr id="427" name="Group 225"/>
          <p:cNvGrpSpPr/>
          <p:nvPr/>
        </p:nvGrpSpPr>
        <p:grpSpPr>
          <a:xfrm>
            <a:off x="9340696" y="3612069"/>
            <a:ext cx="455556" cy="617031"/>
            <a:chOff x="4166083" y="2103309"/>
            <a:chExt cx="639069" cy="865592"/>
          </a:xfrm>
        </p:grpSpPr>
        <p:grpSp>
          <p:nvGrpSpPr>
            <p:cNvPr id="428" name="Group 325"/>
            <p:cNvGrpSpPr/>
            <p:nvPr/>
          </p:nvGrpSpPr>
          <p:grpSpPr>
            <a:xfrm>
              <a:off x="4402163" y="2815652"/>
              <a:ext cx="166908" cy="74181"/>
              <a:chOff x="6443663" y="1368425"/>
              <a:chExt cx="385762" cy="171450"/>
            </a:xfrm>
            <a:solidFill>
              <a:schemeClr val="accent1"/>
            </a:solidFill>
          </p:grpSpPr>
          <p:sp>
            <p:nvSpPr>
              <p:cNvPr id="433" name="Freeform 3"/>
              <p:cNvSpPr>
                <a:spLocks noChangeArrowheads="1"/>
              </p:cNvSpPr>
              <p:nvPr/>
            </p:nvSpPr>
            <p:spPr bwMode="auto">
              <a:xfrm>
                <a:off x="6443663" y="1368425"/>
                <a:ext cx="166687" cy="169863"/>
              </a:xfrm>
              <a:custGeom>
                <a:avLst/>
                <a:gdLst>
                  <a:gd name="T0" fmla="*/ 113 w 461"/>
                  <a:gd name="T1" fmla="*/ 0 h 473"/>
                  <a:gd name="T2" fmla="*/ 237 w 461"/>
                  <a:gd name="T3" fmla="*/ 370 h 473"/>
                  <a:gd name="T4" fmla="*/ 361 w 461"/>
                  <a:gd name="T5" fmla="*/ 0 h 473"/>
                  <a:gd name="T6" fmla="*/ 460 w 461"/>
                  <a:gd name="T7" fmla="*/ 0 h 473"/>
                  <a:gd name="T8" fmla="*/ 285 w 461"/>
                  <a:gd name="T9" fmla="*/ 472 h 473"/>
                  <a:gd name="T10" fmla="*/ 175 w 461"/>
                  <a:gd name="T11" fmla="*/ 472 h 473"/>
                  <a:gd name="T12" fmla="*/ 0 w 461"/>
                  <a:gd name="T13" fmla="*/ 0 h 473"/>
                  <a:gd name="T14" fmla="*/ 113 w 461"/>
                  <a:gd name="T15" fmla="*/ 0 h 4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1" h="473">
                    <a:moveTo>
                      <a:pt x="113" y="0"/>
                    </a:moveTo>
                    <a:lnTo>
                      <a:pt x="237" y="370"/>
                    </a:lnTo>
                    <a:lnTo>
                      <a:pt x="361" y="0"/>
                    </a:lnTo>
                    <a:lnTo>
                      <a:pt x="460" y="0"/>
                    </a:lnTo>
                    <a:lnTo>
                      <a:pt x="285" y="472"/>
                    </a:lnTo>
                    <a:lnTo>
                      <a:pt x="175" y="472"/>
                    </a:lnTo>
                    <a:lnTo>
                      <a:pt x="0" y="0"/>
                    </a:lnTo>
                    <a:lnTo>
                      <a:pt x="113" y="0"/>
                    </a:lnTo>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434" name="Freeform 4"/>
              <p:cNvSpPr>
                <a:spLocks noChangeArrowheads="1"/>
              </p:cNvSpPr>
              <p:nvPr/>
            </p:nvSpPr>
            <p:spPr bwMode="auto">
              <a:xfrm>
                <a:off x="6635750" y="1368425"/>
                <a:ext cx="193675" cy="171450"/>
              </a:xfrm>
              <a:custGeom>
                <a:avLst/>
                <a:gdLst>
                  <a:gd name="T0" fmla="*/ 6 w 540"/>
                  <a:gd name="T1" fmla="*/ 0 h 475"/>
                  <a:gd name="T2" fmla="*/ 173 w 540"/>
                  <a:gd name="T3" fmla="*/ 0 h 475"/>
                  <a:gd name="T4" fmla="*/ 271 w 540"/>
                  <a:gd name="T5" fmla="*/ 345 h 475"/>
                  <a:gd name="T6" fmla="*/ 379 w 540"/>
                  <a:gd name="T7" fmla="*/ 0 h 475"/>
                  <a:gd name="T8" fmla="*/ 539 w 540"/>
                  <a:gd name="T9" fmla="*/ 0 h 475"/>
                  <a:gd name="T10" fmla="*/ 539 w 540"/>
                  <a:gd name="T11" fmla="*/ 474 h 475"/>
                  <a:gd name="T12" fmla="*/ 438 w 540"/>
                  <a:gd name="T13" fmla="*/ 474 h 475"/>
                  <a:gd name="T14" fmla="*/ 438 w 540"/>
                  <a:gd name="T15" fmla="*/ 68 h 475"/>
                  <a:gd name="T16" fmla="*/ 308 w 540"/>
                  <a:gd name="T17" fmla="*/ 474 h 475"/>
                  <a:gd name="T18" fmla="*/ 223 w 540"/>
                  <a:gd name="T19" fmla="*/ 474 h 475"/>
                  <a:gd name="T20" fmla="*/ 96 w 540"/>
                  <a:gd name="T21" fmla="*/ 68 h 475"/>
                  <a:gd name="T22" fmla="*/ 96 w 540"/>
                  <a:gd name="T23" fmla="*/ 474 h 475"/>
                  <a:gd name="T24" fmla="*/ 0 w 540"/>
                  <a:gd name="T25" fmla="*/ 474 h 475"/>
                  <a:gd name="T26" fmla="*/ 0 w 540"/>
                  <a:gd name="T27" fmla="*/ 0 h 475"/>
                  <a:gd name="T28" fmla="*/ 6 w 540"/>
                  <a:gd name="T29" fmla="*/ 0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40" h="475">
                    <a:moveTo>
                      <a:pt x="6" y="0"/>
                    </a:moveTo>
                    <a:lnTo>
                      <a:pt x="173" y="0"/>
                    </a:lnTo>
                    <a:lnTo>
                      <a:pt x="271" y="345"/>
                    </a:lnTo>
                    <a:lnTo>
                      <a:pt x="379" y="0"/>
                    </a:lnTo>
                    <a:lnTo>
                      <a:pt x="539" y="0"/>
                    </a:lnTo>
                    <a:lnTo>
                      <a:pt x="539" y="474"/>
                    </a:lnTo>
                    <a:lnTo>
                      <a:pt x="438" y="474"/>
                    </a:lnTo>
                    <a:lnTo>
                      <a:pt x="438" y="68"/>
                    </a:lnTo>
                    <a:lnTo>
                      <a:pt x="308" y="474"/>
                    </a:lnTo>
                    <a:lnTo>
                      <a:pt x="223" y="474"/>
                    </a:lnTo>
                    <a:lnTo>
                      <a:pt x="96" y="68"/>
                    </a:lnTo>
                    <a:lnTo>
                      <a:pt x="96" y="474"/>
                    </a:lnTo>
                    <a:lnTo>
                      <a:pt x="0" y="474"/>
                    </a:lnTo>
                    <a:lnTo>
                      <a:pt x="0" y="0"/>
                    </a:lnTo>
                    <a:lnTo>
                      <a:pt x="6" y="0"/>
                    </a:lnTo>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grpSp>
        <p:grpSp>
          <p:nvGrpSpPr>
            <p:cNvPr id="429" name="Group 198"/>
            <p:cNvGrpSpPr/>
            <p:nvPr/>
          </p:nvGrpSpPr>
          <p:grpSpPr>
            <a:xfrm>
              <a:off x="4234477" y="2181412"/>
              <a:ext cx="502281" cy="548163"/>
              <a:chOff x="2505075" y="2108200"/>
              <a:chExt cx="330200" cy="360363"/>
            </a:xfrm>
            <a:solidFill>
              <a:schemeClr val="accent1"/>
            </a:solidFill>
          </p:grpSpPr>
          <p:sp>
            <p:nvSpPr>
              <p:cNvPr id="431" name="Freeform 44"/>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32" name="Freeform 45"/>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430" name="Rectangle 429"/>
            <p:cNvSpPr/>
            <p:nvPr/>
          </p:nvSpPr>
          <p:spPr>
            <a:xfrm>
              <a:off x="4166083" y="2103309"/>
              <a:ext cx="639069" cy="865592"/>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grpSp>
      <p:cxnSp>
        <p:nvCxnSpPr>
          <p:cNvPr id="495" name="Straight Arrow Connector 494"/>
          <p:cNvCxnSpPr/>
          <p:nvPr/>
        </p:nvCxnSpPr>
        <p:spPr bwMode="auto">
          <a:xfrm>
            <a:off x="9301922" y="3352800"/>
            <a:ext cx="1" cy="461191"/>
          </a:xfrm>
          <a:prstGeom prst="straightConnector1">
            <a:avLst/>
          </a:prstGeom>
          <a:solidFill>
            <a:srgbClr val="00B8FF"/>
          </a:solidFill>
          <a:ln w="12700" cap="flat" cmpd="sng" algn="ctr">
            <a:solidFill>
              <a:srgbClr val="5F5F5F"/>
            </a:solidFill>
            <a:prstDash val="solid"/>
            <a:round/>
            <a:headEnd type="oval" w="sm" len="sm"/>
            <a:tailEnd type="oval" w="sm" len="sm"/>
          </a:ln>
          <a:effectLst/>
          <a:extLs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chemeClr val="bg2">
                      <a:alpha val="74998"/>
                    </a:schemeClr>
                  </a:outerShdw>
                </a:effectLst>
              </a14:hiddenEffects>
            </a:ext>
          </a:extLst>
        </p:spPr>
      </p:cxnSp>
      <p:sp>
        <p:nvSpPr>
          <p:cNvPr id="496" name="Rectangle 495"/>
          <p:cNvSpPr/>
          <p:nvPr/>
        </p:nvSpPr>
        <p:spPr>
          <a:xfrm>
            <a:off x="8641080" y="1821180"/>
            <a:ext cx="640080" cy="695261"/>
          </a:xfrm>
          <a:prstGeom prst="rect">
            <a:avLst/>
          </a:prstGeom>
          <a:noFill/>
          <a:ln w="19050">
            <a:solidFill>
              <a:schemeClr val="accent3"/>
            </a:solidFill>
            <a:prstDash val="sysDash"/>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lvl="0">
              <a:lnSpc>
                <a:spcPct val="90000"/>
              </a:lnSpc>
            </a:pPr>
            <a:endParaRPr lang="en-US" sz="900" dirty="0">
              <a:solidFill>
                <a:srgbClr val="FF7700"/>
              </a:solidFill>
            </a:endParaRPr>
          </a:p>
        </p:txBody>
      </p:sp>
      <p:sp>
        <p:nvSpPr>
          <p:cNvPr id="498" name="TextBox 497"/>
          <p:cNvSpPr txBox="1"/>
          <p:nvPr/>
        </p:nvSpPr>
        <p:spPr>
          <a:xfrm>
            <a:off x="8588771" y="1849857"/>
            <a:ext cx="680872" cy="319475"/>
          </a:xfrm>
          <a:prstGeom prst="rect">
            <a:avLst/>
          </a:prstGeom>
          <a:noFill/>
        </p:spPr>
        <p:txBody>
          <a:bodyPr wrap="none" lIns="0" tIns="0" rIns="0" bIns="0" rtlCol="0" anchor="t">
            <a:noAutofit/>
          </a:bodyPr>
          <a:lstStyle/>
          <a:p>
            <a:pPr algn="r">
              <a:lnSpc>
                <a:spcPct val="90000"/>
              </a:lnSpc>
            </a:pPr>
            <a:r>
              <a:rPr lang="en-US" sz="900" b="1" dirty="0">
                <a:solidFill>
                  <a:srgbClr val="5F5F5F"/>
                </a:solidFill>
              </a:rPr>
              <a:t>Bastion</a:t>
            </a:r>
          </a:p>
        </p:txBody>
      </p:sp>
      <p:grpSp>
        <p:nvGrpSpPr>
          <p:cNvPr id="499" name="Group 225"/>
          <p:cNvGrpSpPr/>
          <p:nvPr/>
        </p:nvGrpSpPr>
        <p:grpSpPr>
          <a:xfrm>
            <a:off x="8761576" y="1912809"/>
            <a:ext cx="455556" cy="617031"/>
            <a:chOff x="4166083" y="2103309"/>
            <a:chExt cx="639069" cy="865592"/>
          </a:xfrm>
        </p:grpSpPr>
        <p:grpSp>
          <p:nvGrpSpPr>
            <p:cNvPr id="502" name="Group 325"/>
            <p:cNvGrpSpPr/>
            <p:nvPr/>
          </p:nvGrpSpPr>
          <p:grpSpPr>
            <a:xfrm>
              <a:off x="4402163" y="2815652"/>
              <a:ext cx="166908" cy="74181"/>
              <a:chOff x="6443663" y="1368425"/>
              <a:chExt cx="385762" cy="171450"/>
            </a:xfrm>
            <a:solidFill>
              <a:schemeClr val="accent1"/>
            </a:solidFill>
          </p:grpSpPr>
          <p:sp>
            <p:nvSpPr>
              <p:cNvPr id="509" name="Freeform 3"/>
              <p:cNvSpPr>
                <a:spLocks noChangeArrowheads="1"/>
              </p:cNvSpPr>
              <p:nvPr/>
            </p:nvSpPr>
            <p:spPr bwMode="auto">
              <a:xfrm>
                <a:off x="6443663" y="1368425"/>
                <a:ext cx="166687" cy="169863"/>
              </a:xfrm>
              <a:custGeom>
                <a:avLst/>
                <a:gdLst>
                  <a:gd name="T0" fmla="*/ 113 w 461"/>
                  <a:gd name="T1" fmla="*/ 0 h 473"/>
                  <a:gd name="T2" fmla="*/ 237 w 461"/>
                  <a:gd name="T3" fmla="*/ 370 h 473"/>
                  <a:gd name="T4" fmla="*/ 361 w 461"/>
                  <a:gd name="T5" fmla="*/ 0 h 473"/>
                  <a:gd name="T6" fmla="*/ 460 w 461"/>
                  <a:gd name="T7" fmla="*/ 0 h 473"/>
                  <a:gd name="T8" fmla="*/ 285 w 461"/>
                  <a:gd name="T9" fmla="*/ 472 h 473"/>
                  <a:gd name="T10" fmla="*/ 175 w 461"/>
                  <a:gd name="T11" fmla="*/ 472 h 473"/>
                  <a:gd name="T12" fmla="*/ 0 w 461"/>
                  <a:gd name="T13" fmla="*/ 0 h 473"/>
                  <a:gd name="T14" fmla="*/ 113 w 461"/>
                  <a:gd name="T15" fmla="*/ 0 h 4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1" h="473">
                    <a:moveTo>
                      <a:pt x="113" y="0"/>
                    </a:moveTo>
                    <a:lnTo>
                      <a:pt x="237" y="370"/>
                    </a:lnTo>
                    <a:lnTo>
                      <a:pt x="361" y="0"/>
                    </a:lnTo>
                    <a:lnTo>
                      <a:pt x="460" y="0"/>
                    </a:lnTo>
                    <a:lnTo>
                      <a:pt x="285" y="472"/>
                    </a:lnTo>
                    <a:lnTo>
                      <a:pt x="175" y="472"/>
                    </a:lnTo>
                    <a:lnTo>
                      <a:pt x="0" y="0"/>
                    </a:lnTo>
                    <a:lnTo>
                      <a:pt x="113" y="0"/>
                    </a:lnTo>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510" name="Freeform 4"/>
              <p:cNvSpPr>
                <a:spLocks noChangeArrowheads="1"/>
              </p:cNvSpPr>
              <p:nvPr/>
            </p:nvSpPr>
            <p:spPr bwMode="auto">
              <a:xfrm>
                <a:off x="6635750" y="1368425"/>
                <a:ext cx="193675" cy="171450"/>
              </a:xfrm>
              <a:custGeom>
                <a:avLst/>
                <a:gdLst>
                  <a:gd name="T0" fmla="*/ 6 w 540"/>
                  <a:gd name="T1" fmla="*/ 0 h 475"/>
                  <a:gd name="T2" fmla="*/ 173 w 540"/>
                  <a:gd name="T3" fmla="*/ 0 h 475"/>
                  <a:gd name="T4" fmla="*/ 271 w 540"/>
                  <a:gd name="T5" fmla="*/ 345 h 475"/>
                  <a:gd name="T6" fmla="*/ 379 w 540"/>
                  <a:gd name="T7" fmla="*/ 0 h 475"/>
                  <a:gd name="T8" fmla="*/ 539 w 540"/>
                  <a:gd name="T9" fmla="*/ 0 h 475"/>
                  <a:gd name="T10" fmla="*/ 539 w 540"/>
                  <a:gd name="T11" fmla="*/ 474 h 475"/>
                  <a:gd name="T12" fmla="*/ 438 w 540"/>
                  <a:gd name="T13" fmla="*/ 474 h 475"/>
                  <a:gd name="T14" fmla="*/ 438 w 540"/>
                  <a:gd name="T15" fmla="*/ 68 h 475"/>
                  <a:gd name="T16" fmla="*/ 308 w 540"/>
                  <a:gd name="T17" fmla="*/ 474 h 475"/>
                  <a:gd name="T18" fmla="*/ 223 w 540"/>
                  <a:gd name="T19" fmla="*/ 474 h 475"/>
                  <a:gd name="T20" fmla="*/ 96 w 540"/>
                  <a:gd name="T21" fmla="*/ 68 h 475"/>
                  <a:gd name="T22" fmla="*/ 96 w 540"/>
                  <a:gd name="T23" fmla="*/ 474 h 475"/>
                  <a:gd name="T24" fmla="*/ 0 w 540"/>
                  <a:gd name="T25" fmla="*/ 474 h 475"/>
                  <a:gd name="T26" fmla="*/ 0 w 540"/>
                  <a:gd name="T27" fmla="*/ 0 h 475"/>
                  <a:gd name="T28" fmla="*/ 6 w 540"/>
                  <a:gd name="T29" fmla="*/ 0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40" h="475">
                    <a:moveTo>
                      <a:pt x="6" y="0"/>
                    </a:moveTo>
                    <a:lnTo>
                      <a:pt x="173" y="0"/>
                    </a:lnTo>
                    <a:lnTo>
                      <a:pt x="271" y="345"/>
                    </a:lnTo>
                    <a:lnTo>
                      <a:pt x="379" y="0"/>
                    </a:lnTo>
                    <a:lnTo>
                      <a:pt x="539" y="0"/>
                    </a:lnTo>
                    <a:lnTo>
                      <a:pt x="539" y="474"/>
                    </a:lnTo>
                    <a:lnTo>
                      <a:pt x="438" y="474"/>
                    </a:lnTo>
                    <a:lnTo>
                      <a:pt x="438" y="68"/>
                    </a:lnTo>
                    <a:lnTo>
                      <a:pt x="308" y="474"/>
                    </a:lnTo>
                    <a:lnTo>
                      <a:pt x="223" y="474"/>
                    </a:lnTo>
                    <a:lnTo>
                      <a:pt x="96" y="68"/>
                    </a:lnTo>
                    <a:lnTo>
                      <a:pt x="96" y="474"/>
                    </a:lnTo>
                    <a:lnTo>
                      <a:pt x="0" y="474"/>
                    </a:lnTo>
                    <a:lnTo>
                      <a:pt x="0" y="0"/>
                    </a:lnTo>
                    <a:lnTo>
                      <a:pt x="6" y="0"/>
                    </a:lnTo>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grpSp>
        <p:grpSp>
          <p:nvGrpSpPr>
            <p:cNvPr id="505" name="Group 198"/>
            <p:cNvGrpSpPr/>
            <p:nvPr/>
          </p:nvGrpSpPr>
          <p:grpSpPr>
            <a:xfrm>
              <a:off x="4234477" y="2181412"/>
              <a:ext cx="502281" cy="548163"/>
              <a:chOff x="2505075" y="2108200"/>
              <a:chExt cx="330200" cy="360363"/>
            </a:xfrm>
            <a:solidFill>
              <a:schemeClr val="accent1"/>
            </a:solidFill>
          </p:grpSpPr>
          <p:sp>
            <p:nvSpPr>
              <p:cNvPr id="507" name="Freeform 44"/>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08" name="Freeform 45"/>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506" name="Rectangle 505"/>
            <p:cNvSpPr/>
            <p:nvPr/>
          </p:nvSpPr>
          <p:spPr>
            <a:xfrm>
              <a:off x="4166083" y="2103309"/>
              <a:ext cx="639069" cy="865592"/>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grpSp>
      <p:grpSp>
        <p:nvGrpSpPr>
          <p:cNvPr id="521" name="Group 227"/>
          <p:cNvGrpSpPr/>
          <p:nvPr/>
        </p:nvGrpSpPr>
        <p:grpSpPr>
          <a:xfrm>
            <a:off x="10170616" y="1882329"/>
            <a:ext cx="469436" cy="716091"/>
            <a:chOff x="8857983" y="2103309"/>
            <a:chExt cx="639069" cy="974854"/>
          </a:xfrm>
        </p:grpSpPr>
        <p:grpSp>
          <p:nvGrpSpPr>
            <p:cNvPr id="522" name="Group 328"/>
            <p:cNvGrpSpPr/>
            <p:nvPr/>
          </p:nvGrpSpPr>
          <p:grpSpPr>
            <a:xfrm>
              <a:off x="8977296" y="2815652"/>
              <a:ext cx="400442" cy="197817"/>
              <a:chOff x="3795713" y="3805238"/>
              <a:chExt cx="925512" cy="457200"/>
            </a:xfrm>
            <a:solidFill>
              <a:schemeClr val="accent1"/>
            </a:solidFill>
          </p:grpSpPr>
          <p:sp>
            <p:nvSpPr>
              <p:cNvPr id="527" name="Freeform 18"/>
              <p:cNvSpPr>
                <a:spLocks noChangeArrowheads="1"/>
              </p:cNvSpPr>
              <p:nvPr/>
            </p:nvSpPr>
            <p:spPr bwMode="auto">
              <a:xfrm>
                <a:off x="3978275" y="3805238"/>
                <a:ext cx="109538" cy="169862"/>
              </a:xfrm>
              <a:custGeom>
                <a:avLst/>
                <a:gdLst>
                  <a:gd name="T0" fmla="*/ 101 w 306"/>
                  <a:gd name="T1" fmla="*/ 0 h 474"/>
                  <a:gd name="T2" fmla="*/ 101 w 306"/>
                  <a:gd name="T3" fmla="*/ 391 h 474"/>
                  <a:gd name="T4" fmla="*/ 305 w 306"/>
                  <a:gd name="T5" fmla="*/ 391 h 474"/>
                  <a:gd name="T6" fmla="*/ 305 w 306"/>
                  <a:gd name="T7" fmla="*/ 473 h 474"/>
                  <a:gd name="T8" fmla="*/ 0 w 306"/>
                  <a:gd name="T9" fmla="*/ 473 h 474"/>
                  <a:gd name="T10" fmla="*/ 0 w 306"/>
                  <a:gd name="T11" fmla="*/ 0 h 474"/>
                  <a:gd name="T12" fmla="*/ 101 w 306"/>
                  <a:gd name="T13" fmla="*/ 0 h 474"/>
                </a:gdLst>
                <a:ahLst/>
                <a:cxnLst>
                  <a:cxn ang="0">
                    <a:pos x="T0" y="T1"/>
                  </a:cxn>
                  <a:cxn ang="0">
                    <a:pos x="T2" y="T3"/>
                  </a:cxn>
                  <a:cxn ang="0">
                    <a:pos x="T4" y="T5"/>
                  </a:cxn>
                  <a:cxn ang="0">
                    <a:pos x="T6" y="T7"/>
                  </a:cxn>
                  <a:cxn ang="0">
                    <a:pos x="T8" y="T9"/>
                  </a:cxn>
                  <a:cxn ang="0">
                    <a:pos x="T10" y="T11"/>
                  </a:cxn>
                  <a:cxn ang="0">
                    <a:pos x="T12" y="T13"/>
                  </a:cxn>
                </a:cxnLst>
                <a:rect l="0" t="0" r="r" b="b"/>
                <a:pathLst>
                  <a:path w="306" h="474">
                    <a:moveTo>
                      <a:pt x="101" y="0"/>
                    </a:moveTo>
                    <a:lnTo>
                      <a:pt x="101" y="391"/>
                    </a:lnTo>
                    <a:lnTo>
                      <a:pt x="305" y="391"/>
                    </a:lnTo>
                    <a:lnTo>
                      <a:pt x="305" y="473"/>
                    </a:lnTo>
                    <a:lnTo>
                      <a:pt x="0" y="473"/>
                    </a:lnTo>
                    <a:lnTo>
                      <a:pt x="0" y="0"/>
                    </a:lnTo>
                    <a:lnTo>
                      <a:pt x="101" y="0"/>
                    </a:lnTo>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528" name="Freeform 19"/>
              <p:cNvSpPr>
                <a:spLocks noChangeArrowheads="1"/>
              </p:cNvSpPr>
              <p:nvPr/>
            </p:nvSpPr>
            <p:spPr bwMode="auto">
              <a:xfrm>
                <a:off x="4113213" y="3854450"/>
                <a:ext cx="123825" cy="127000"/>
              </a:xfrm>
              <a:custGeom>
                <a:avLst/>
                <a:gdLst>
                  <a:gd name="T0" fmla="*/ 172 w 345"/>
                  <a:gd name="T1" fmla="*/ 0 h 351"/>
                  <a:gd name="T2" fmla="*/ 344 w 345"/>
                  <a:gd name="T3" fmla="*/ 172 h 351"/>
                  <a:gd name="T4" fmla="*/ 172 w 345"/>
                  <a:gd name="T5" fmla="*/ 350 h 351"/>
                  <a:gd name="T6" fmla="*/ 3 w 345"/>
                  <a:gd name="T7" fmla="*/ 175 h 351"/>
                  <a:gd name="T8" fmla="*/ 172 w 345"/>
                  <a:gd name="T9" fmla="*/ 0 h 351"/>
                  <a:gd name="T10" fmla="*/ 172 w 345"/>
                  <a:gd name="T11" fmla="*/ 282 h 351"/>
                  <a:gd name="T12" fmla="*/ 243 w 345"/>
                  <a:gd name="T13" fmla="*/ 169 h 351"/>
                  <a:gd name="T14" fmla="*/ 169 w 345"/>
                  <a:gd name="T15" fmla="*/ 65 h 351"/>
                  <a:gd name="T16" fmla="*/ 99 w 345"/>
                  <a:gd name="T17" fmla="*/ 178 h 351"/>
                  <a:gd name="T18" fmla="*/ 172 w 345"/>
                  <a:gd name="T19" fmla="*/ 282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5" h="351">
                    <a:moveTo>
                      <a:pt x="172" y="0"/>
                    </a:moveTo>
                    <a:cubicBezTo>
                      <a:pt x="291" y="0"/>
                      <a:pt x="344" y="82"/>
                      <a:pt x="344" y="172"/>
                    </a:cubicBezTo>
                    <a:cubicBezTo>
                      <a:pt x="344" y="265"/>
                      <a:pt x="291" y="350"/>
                      <a:pt x="172" y="350"/>
                    </a:cubicBezTo>
                    <a:cubicBezTo>
                      <a:pt x="79" y="350"/>
                      <a:pt x="3" y="291"/>
                      <a:pt x="3" y="175"/>
                    </a:cubicBezTo>
                    <a:cubicBezTo>
                      <a:pt x="0" y="96"/>
                      <a:pt x="42" y="0"/>
                      <a:pt x="172" y="0"/>
                    </a:cubicBezTo>
                    <a:close/>
                    <a:moveTo>
                      <a:pt x="172" y="282"/>
                    </a:moveTo>
                    <a:cubicBezTo>
                      <a:pt x="215" y="282"/>
                      <a:pt x="243" y="257"/>
                      <a:pt x="243" y="169"/>
                    </a:cubicBezTo>
                    <a:cubicBezTo>
                      <a:pt x="243" y="124"/>
                      <a:pt x="234" y="65"/>
                      <a:pt x="169" y="65"/>
                    </a:cubicBezTo>
                    <a:cubicBezTo>
                      <a:pt x="99" y="65"/>
                      <a:pt x="99" y="147"/>
                      <a:pt x="99" y="178"/>
                    </a:cubicBezTo>
                    <a:cubicBezTo>
                      <a:pt x="102" y="248"/>
                      <a:pt x="124" y="282"/>
                      <a:pt x="172" y="282"/>
                    </a:cubicBezTo>
                    <a:close/>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529" name="Freeform 20"/>
              <p:cNvSpPr>
                <a:spLocks noChangeArrowheads="1"/>
              </p:cNvSpPr>
              <p:nvPr/>
            </p:nvSpPr>
            <p:spPr bwMode="auto">
              <a:xfrm>
                <a:off x="4270375" y="3851275"/>
                <a:ext cx="106363" cy="127000"/>
              </a:xfrm>
              <a:custGeom>
                <a:avLst/>
                <a:gdLst>
                  <a:gd name="T0" fmla="*/ 211 w 297"/>
                  <a:gd name="T1" fmla="*/ 345 h 354"/>
                  <a:gd name="T2" fmla="*/ 209 w 297"/>
                  <a:gd name="T3" fmla="*/ 300 h 354"/>
                  <a:gd name="T4" fmla="*/ 110 w 297"/>
                  <a:gd name="T5" fmla="*/ 353 h 354"/>
                  <a:gd name="T6" fmla="*/ 28 w 297"/>
                  <a:gd name="T7" fmla="*/ 328 h 354"/>
                  <a:gd name="T8" fmla="*/ 0 w 297"/>
                  <a:gd name="T9" fmla="*/ 254 h 354"/>
                  <a:gd name="T10" fmla="*/ 70 w 297"/>
                  <a:gd name="T11" fmla="*/ 153 h 354"/>
                  <a:gd name="T12" fmla="*/ 200 w 297"/>
                  <a:gd name="T13" fmla="*/ 136 h 354"/>
                  <a:gd name="T14" fmla="*/ 194 w 297"/>
                  <a:gd name="T15" fmla="*/ 91 h 354"/>
                  <a:gd name="T16" fmla="*/ 152 w 297"/>
                  <a:gd name="T17" fmla="*/ 63 h 354"/>
                  <a:gd name="T18" fmla="*/ 115 w 297"/>
                  <a:gd name="T19" fmla="*/ 80 h 354"/>
                  <a:gd name="T20" fmla="*/ 107 w 297"/>
                  <a:gd name="T21" fmla="*/ 108 h 354"/>
                  <a:gd name="T22" fmla="*/ 11 w 297"/>
                  <a:gd name="T23" fmla="*/ 108 h 354"/>
                  <a:gd name="T24" fmla="*/ 48 w 297"/>
                  <a:gd name="T25" fmla="*/ 29 h 354"/>
                  <a:gd name="T26" fmla="*/ 146 w 297"/>
                  <a:gd name="T27" fmla="*/ 0 h 354"/>
                  <a:gd name="T28" fmla="*/ 265 w 297"/>
                  <a:gd name="T29" fmla="*/ 43 h 354"/>
                  <a:gd name="T30" fmla="*/ 288 w 297"/>
                  <a:gd name="T31" fmla="*/ 125 h 354"/>
                  <a:gd name="T32" fmla="*/ 288 w 297"/>
                  <a:gd name="T33" fmla="*/ 257 h 354"/>
                  <a:gd name="T34" fmla="*/ 296 w 297"/>
                  <a:gd name="T35" fmla="*/ 342 h 354"/>
                  <a:gd name="T36" fmla="*/ 211 w 297"/>
                  <a:gd name="T37" fmla="*/ 342 h 354"/>
                  <a:gd name="T38" fmla="*/ 211 w 297"/>
                  <a:gd name="T39" fmla="*/ 345 h 354"/>
                  <a:gd name="T40" fmla="*/ 93 w 297"/>
                  <a:gd name="T41" fmla="*/ 243 h 354"/>
                  <a:gd name="T42" fmla="*/ 141 w 297"/>
                  <a:gd name="T43" fmla="*/ 291 h 354"/>
                  <a:gd name="T44" fmla="*/ 183 w 297"/>
                  <a:gd name="T45" fmla="*/ 271 h 354"/>
                  <a:gd name="T46" fmla="*/ 200 w 297"/>
                  <a:gd name="T47" fmla="*/ 190 h 354"/>
                  <a:gd name="T48" fmla="*/ 93 w 297"/>
                  <a:gd name="T49" fmla="*/ 243 h 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97" h="354">
                    <a:moveTo>
                      <a:pt x="211" y="345"/>
                    </a:moveTo>
                    <a:cubicBezTo>
                      <a:pt x="209" y="325"/>
                      <a:pt x="209" y="308"/>
                      <a:pt x="209" y="300"/>
                    </a:cubicBezTo>
                    <a:cubicBezTo>
                      <a:pt x="172" y="353"/>
                      <a:pt x="127" y="353"/>
                      <a:pt x="110" y="353"/>
                    </a:cubicBezTo>
                    <a:cubicBezTo>
                      <a:pt x="62" y="353"/>
                      <a:pt x="39" y="339"/>
                      <a:pt x="28" y="328"/>
                    </a:cubicBezTo>
                    <a:cubicBezTo>
                      <a:pt x="8" y="308"/>
                      <a:pt x="0" y="283"/>
                      <a:pt x="0" y="254"/>
                    </a:cubicBezTo>
                    <a:cubicBezTo>
                      <a:pt x="0" y="229"/>
                      <a:pt x="8" y="181"/>
                      <a:pt x="70" y="153"/>
                    </a:cubicBezTo>
                    <a:cubicBezTo>
                      <a:pt x="110" y="136"/>
                      <a:pt x="169" y="136"/>
                      <a:pt x="200" y="136"/>
                    </a:cubicBezTo>
                    <a:cubicBezTo>
                      <a:pt x="200" y="113"/>
                      <a:pt x="200" y="105"/>
                      <a:pt x="194" y="91"/>
                    </a:cubicBezTo>
                    <a:cubicBezTo>
                      <a:pt x="186" y="65"/>
                      <a:pt x="161" y="63"/>
                      <a:pt x="152" y="63"/>
                    </a:cubicBezTo>
                    <a:cubicBezTo>
                      <a:pt x="138" y="63"/>
                      <a:pt x="124" y="68"/>
                      <a:pt x="115" y="80"/>
                    </a:cubicBezTo>
                    <a:cubicBezTo>
                      <a:pt x="107" y="91"/>
                      <a:pt x="107" y="102"/>
                      <a:pt x="107" y="108"/>
                    </a:cubicBezTo>
                    <a:lnTo>
                      <a:pt x="11" y="108"/>
                    </a:lnTo>
                    <a:cubicBezTo>
                      <a:pt x="11" y="91"/>
                      <a:pt x="14" y="54"/>
                      <a:pt x="48" y="29"/>
                    </a:cubicBezTo>
                    <a:cubicBezTo>
                      <a:pt x="79" y="6"/>
                      <a:pt x="115" y="0"/>
                      <a:pt x="146" y="0"/>
                    </a:cubicBezTo>
                    <a:cubicBezTo>
                      <a:pt x="175" y="0"/>
                      <a:pt x="231" y="6"/>
                      <a:pt x="265" y="43"/>
                    </a:cubicBezTo>
                    <a:cubicBezTo>
                      <a:pt x="288" y="71"/>
                      <a:pt x="288" y="108"/>
                      <a:pt x="288" y="125"/>
                    </a:cubicBezTo>
                    <a:lnTo>
                      <a:pt x="288" y="257"/>
                    </a:lnTo>
                    <a:cubicBezTo>
                      <a:pt x="288" y="286"/>
                      <a:pt x="290" y="314"/>
                      <a:pt x="296" y="342"/>
                    </a:cubicBezTo>
                    <a:lnTo>
                      <a:pt x="211" y="342"/>
                    </a:lnTo>
                    <a:lnTo>
                      <a:pt x="211" y="345"/>
                    </a:lnTo>
                    <a:close/>
                    <a:moveTo>
                      <a:pt x="93" y="243"/>
                    </a:moveTo>
                    <a:cubicBezTo>
                      <a:pt x="93" y="266"/>
                      <a:pt x="107" y="291"/>
                      <a:pt x="141" y="291"/>
                    </a:cubicBezTo>
                    <a:cubicBezTo>
                      <a:pt x="158" y="291"/>
                      <a:pt x="172" y="283"/>
                      <a:pt x="183" y="271"/>
                    </a:cubicBezTo>
                    <a:cubicBezTo>
                      <a:pt x="200" y="252"/>
                      <a:pt x="200" y="226"/>
                      <a:pt x="200" y="190"/>
                    </a:cubicBezTo>
                    <a:cubicBezTo>
                      <a:pt x="135" y="184"/>
                      <a:pt x="93" y="204"/>
                      <a:pt x="93" y="243"/>
                    </a:cubicBezTo>
                    <a:close/>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530" name="Freeform 21"/>
              <p:cNvSpPr>
                <a:spLocks noChangeArrowheads="1"/>
              </p:cNvSpPr>
              <p:nvPr/>
            </p:nvSpPr>
            <p:spPr bwMode="auto">
              <a:xfrm>
                <a:off x="4408488" y="3805238"/>
                <a:ext cx="123825" cy="171450"/>
              </a:xfrm>
              <a:custGeom>
                <a:avLst/>
                <a:gdLst>
                  <a:gd name="T0" fmla="*/ 240 w 343"/>
                  <a:gd name="T1" fmla="*/ 0 h 476"/>
                  <a:gd name="T2" fmla="*/ 339 w 343"/>
                  <a:gd name="T3" fmla="*/ 0 h 476"/>
                  <a:gd name="T4" fmla="*/ 339 w 343"/>
                  <a:gd name="T5" fmla="*/ 416 h 476"/>
                  <a:gd name="T6" fmla="*/ 342 w 343"/>
                  <a:gd name="T7" fmla="*/ 470 h 476"/>
                  <a:gd name="T8" fmla="*/ 243 w 343"/>
                  <a:gd name="T9" fmla="*/ 470 h 476"/>
                  <a:gd name="T10" fmla="*/ 240 w 343"/>
                  <a:gd name="T11" fmla="*/ 422 h 476"/>
                  <a:gd name="T12" fmla="*/ 206 w 343"/>
                  <a:gd name="T13" fmla="*/ 458 h 476"/>
                  <a:gd name="T14" fmla="*/ 141 w 343"/>
                  <a:gd name="T15" fmla="*/ 475 h 476"/>
                  <a:gd name="T16" fmla="*/ 0 w 343"/>
                  <a:gd name="T17" fmla="*/ 312 h 476"/>
                  <a:gd name="T18" fmla="*/ 147 w 343"/>
                  <a:gd name="T19" fmla="*/ 134 h 476"/>
                  <a:gd name="T20" fmla="*/ 240 w 343"/>
                  <a:gd name="T21" fmla="*/ 179 h 476"/>
                  <a:gd name="T22" fmla="*/ 240 w 343"/>
                  <a:gd name="T23" fmla="*/ 0 h 476"/>
                  <a:gd name="T24" fmla="*/ 167 w 343"/>
                  <a:gd name="T25" fmla="*/ 413 h 476"/>
                  <a:gd name="T26" fmla="*/ 229 w 343"/>
                  <a:gd name="T27" fmla="*/ 377 h 476"/>
                  <a:gd name="T28" fmla="*/ 246 w 343"/>
                  <a:gd name="T29" fmla="*/ 298 h 476"/>
                  <a:gd name="T30" fmla="*/ 175 w 343"/>
                  <a:gd name="T31" fmla="*/ 199 h 476"/>
                  <a:gd name="T32" fmla="*/ 105 w 343"/>
                  <a:gd name="T33" fmla="*/ 309 h 476"/>
                  <a:gd name="T34" fmla="*/ 167 w 343"/>
                  <a:gd name="T35" fmla="*/ 413 h 4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43" h="476">
                    <a:moveTo>
                      <a:pt x="240" y="0"/>
                    </a:moveTo>
                    <a:lnTo>
                      <a:pt x="339" y="0"/>
                    </a:lnTo>
                    <a:lnTo>
                      <a:pt x="339" y="416"/>
                    </a:lnTo>
                    <a:cubicBezTo>
                      <a:pt x="339" y="436"/>
                      <a:pt x="339" y="458"/>
                      <a:pt x="342" y="470"/>
                    </a:cubicBezTo>
                    <a:lnTo>
                      <a:pt x="243" y="470"/>
                    </a:lnTo>
                    <a:lnTo>
                      <a:pt x="240" y="422"/>
                    </a:lnTo>
                    <a:cubicBezTo>
                      <a:pt x="235" y="433"/>
                      <a:pt x="226" y="447"/>
                      <a:pt x="206" y="458"/>
                    </a:cubicBezTo>
                    <a:cubicBezTo>
                      <a:pt x="181" y="475"/>
                      <a:pt x="156" y="475"/>
                      <a:pt x="141" y="475"/>
                    </a:cubicBezTo>
                    <a:cubicBezTo>
                      <a:pt x="54" y="475"/>
                      <a:pt x="0" y="413"/>
                      <a:pt x="0" y="312"/>
                    </a:cubicBezTo>
                    <a:cubicBezTo>
                      <a:pt x="0" y="202"/>
                      <a:pt x="60" y="134"/>
                      <a:pt x="147" y="134"/>
                    </a:cubicBezTo>
                    <a:cubicBezTo>
                      <a:pt x="206" y="134"/>
                      <a:pt x="232" y="168"/>
                      <a:pt x="240" y="179"/>
                    </a:cubicBezTo>
                    <a:lnTo>
                      <a:pt x="240" y="0"/>
                    </a:lnTo>
                    <a:close/>
                    <a:moveTo>
                      <a:pt x="167" y="413"/>
                    </a:moveTo>
                    <a:cubicBezTo>
                      <a:pt x="195" y="413"/>
                      <a:pt x="218" y="396"/>
                      <a:pt x="229" y="377"/>
                    </a:cubicBezTo>
                    <a:cubicBezTo>
                      <a:pt x="243" y="348"/>
                      <a:pt x="246" y="315"/>
                      <a:pt x="246" y="298"/>
                    </a:cubicBezTo>
                    <a:cubicBezTo>
                      <a:pt x="246" y="233"/>
                      <a:pt x="218" y="199"/>
                      <a:pt x="175" y="199"/>
                    </a:cubicBezTo>
                    <a:cubicBezTo>
                      <a:pt x="110" y="199"/>
                      <a:pt x="105" y="278"/>
                      <a:pt x="105" y="309"/>
                    </a:cubicBezTo>
                    <a:cubicBezTo>
                      <a:pt x="102" y="365"/>
                      <a:pt x="119" y="413"/>
                      <a:pt x="167" y="413"/>
                    </a:cubicBezTo>
                    <a:close/>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531" name="Freeform 22"/>
              <p:cNvSpPr>
                <a:spLocks noChangeArrowheads="1"/>
              </p:cNvSpPr>
              <p:nvPr/>
            </p:nvSpPr>
            <p:spPr bwMode="auto">
              <a:xfrm>
                <a:off x="3795713" y="4087813"/>
                <a:ext cx="131762" cy="169862"/>
              </a:xfrm>
              <a:custGeom>
                <a:avLst/>
                <a:gdLst>
                  <a:gd name="T0" fmla="*/ 3 w 368"/>
                  <a:gd name="T1" fmla="*/ 0 h 472"/>
                  <a:gd name="T2" fmla="*/ 180 w 368"/>
                  <a:gd name="T3" fmla="*/ 0 h 472"/>
                  <a:gd name="T4" fmla="*/ 296 w 368"/>
                  <a:gd name="T5" fmla="*/ 23 h 472"/>
                  <a:gd name="T6" fmla="*/ 350 w 368"/>
                  <a:gd name="T7" fmla="*/ 124 h 472"/>
                  <a:gd name="T8" fmla="*/ 322 w 368"/>
                  <a:gd name="T9" fmla="*/ 195 h 472"/>
                  <a:gd name="T10" fmla="*/ 268 w 368"/>
                  <a:gd name="T11" fmla="*/ 226 h 472"/>
                  <a:gd name="T12" fmla="*/ 367 w 368"/>
                  <a:gd name="T13" fmla="*/ 342 h 472"/>
                  <a:gd name="T14" fmla="*/ 296 w 368"/>
                  <a:gd name="T15" fmla="*/ 452 h 472"/>
                  <a:gd name="T16" fmla="*/ 178 w 368"/>
                  <a:gd name="T17" fmla="*/ 471 h 472"/>
                  <a:gd name="T18" fmla="*/ 0 w 368"/>
                  <a:gd name="T19" fmla="*/ 471 h 472"/>
                  <a:gd name="T20" fmla="*/ 0 w 368"/>
                  <a:gd name="T21" fmla="*/ 0 h 472"/>
                  <a:gd name="T22" fmla="*/ 3 w 368"/>
                  <a:gd name="T23" fmla="*/ 0 h 472"/>
                  <a:gd name="T24" fmla="*/ 169 w 368"/>
                  <a:gd name="T25" fmla="*/ 192 h 472"/>
                  <a:gd name="T26" fmla="*/ 251 w 368"/>
                  <a:gd name="T27" fmla="*/ 130 h 472"/>
                  <a:gd name="T28" fmla="*/ 169 w 368"/>
                  <a:gd name="T29" fmla="*/ 71 h 472"/>
                  <a:gd name="T30" fmla="*/ 101 w 368"/>
                  <a:gd name="T31" fmla="*/ 71 h 472"/>
                  <a:gd name="T32" fmla="*/ 101 w 368"/>
                  <a:gd name="T33" fmla="*/ 192 h 472"/>
                  <a:gd name="T34" fmla="*/ 169 w 368"/>
                  <a:gd name="T35" fmla="*/ 192 h 472"/>
                  <a:gd name="T36" fmla="*/ 99 w 368"/>
                  <a:gd name="T37" fmla="*/ 395 h 472"/>
                  <a:gd name="T38" fmla="*/ 166 w 368"/>
                  <a:gd name="T39" fmla="*/ 395 h 472"/>
                  <a:gd name="T40" fmla="*/ 265 w 368"/>
                  <a:gd name="T41" fmla="*/ 333 h 472"/>
                  <a:gd name="T42" fmla="*/ 155 w 368"/>
                  <a:gd name="T43" fmla="*/ 265 h 472"/>
                  <a:gd name="T44" fmla="*/ 96 w 368"/>
                  <a:gd name="T45" fmla="*/ 265 h 472"/>
                  <a:gd name="T46" fmla="*/ 96 w 368"/>
                  <a:gd name="T47" fmla="*/ 395 h 472"/>
                  <a:gd name="T48" fmla="*/ 99 w 368"/>
                  <a:gd name="T49" fmla="*/ 395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68" h="472">
                    <a:moveTo>
                      <a:pt x="3" y="0"/>
                    </a:moveTo>
                    <a:lnTo>
                      <a:pt x="180" y="0"/>
                    </a:lnTo>
                    <a:cubicBezTo>
                      <a:pt x="209" y="0"/>
                      <a:pt x="262" y="0"/>
                      <a:pt x="296" y="23"/>
                    </a:cubicBezTo>
                    <a:cubicBezTo>
                      <a:pt x="338" y="51"/>
                      <a:pt x="350" y="96"/>
                      <a:pt x="350" y="124"/>
                    </a:cubicBezTo>
                    <a:cubicBezTo>
                      <a:pt x="350" y="141"/>
                      <a:pt x="347" y="172"/>
                      <a:pt x="322" y="195"/>
                    </a:cubicBezTo>
                    <a:cubicBezTo>
                      <a:pt x="319" y="198"/>
                      <a:pt x="296" y="220"/>
                      <a:pt x="268" y="226"/>
                    </a:cubicBezTo>
                    <a:cubicBezTo>
                      <a:pt x="338" y="240"/>
                      <a:pt x="367" y="291"/>
                      <a:pt x="367" y="342"/>
                    </a:cubicBezTo>
                    <a:cubicBezTo>
                      <a:pt x="367" y="398"/>
                      <a:pt x="333" y="435"/>
                      <a:pt x="296" y="452"/>
                    </a:cubicBezTo>
                    <a:cubicBezTo>
                      <a:pt x="259" y="471"/>
                      <a:pt x="195" y="471"/>
                      <a:pt x="178" y="471"/>
                    </a:cubicBezTo>
                    <a:lnTo>
                      <a:pt x="0" y="471"/>
                    </a:lnTo>
                    <a:lnTo>
                      <a:pt x="0" y="0"/>
                    </a:lnTo>
                    <a:lnTo>
                      <a:pt x="3" y="0"/>
                    </a:lnTo>
                    <a:close/>
                    <a:moveTo>
                      <a:pt x="169" y="192"/>
                    </a:moveTo>
                    <a:cubicBezTo>
                      <a:pt x="197" y="192"/>
                      <a:pt x="251" y="192"/>
                      <a:pt x="251" y="130"/>
                    </a:cubicBezTo>
                    <a:cubicBezTo>
                      <a:pt x="251" y="71"/>
                      <a:pt x="200" y="71"/>
                      <a:pt x="169" y="71"/>
                    </a:cubicBezTo>
                    <a:lnTo>
                      <a:pt x="101" y="71"/>
                    </a:lnTo>
                    <a:lnTo>
                      <a:pt x="101" y="192"/>
                    </a:lnTo>
                    <a:lnTo>
                      <a:pt x="169" y="192"/>
                    </a:lnTo>
                    <a:close/>
                    <a:moveTo>
                      <a:pt x="99" y="395"/>
                    </a:moveTo>
                    <a:lnTo>
                      <a:pt x="166" y="395"/>
                    </a:lnTo>
                    <a:cubicBezTo>
                      <a:pt x="211" y="395"/>
                      <a:pt x="265" y="395"/>
                      <a:pt x="265" y="333"/>
                    </a:cubicBezTo>
                    <a:cubicBezTo>
                      <a:pt x="265" y="265"/>
                      <a:pt x="203" y="265"/>
                      <a:pt x="155" y="265"/>
                    </a:cubicBezTo>
                    <a:lnTo>
                      <a:pt x="96" y="265"/>
                    </a:lnTo>
                    <a:lnTo>
                      <a:pt x="96" y="395"/>
                    </a:lnTo>
                    <a:lnTo>
                      <a:pt x="99" y="395"/>
                    </a:lnTo>
                    <a:close/>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532" name="Freeform 23"/>
              <p:cNvSpPr>
                <a:spLocks noChangeArrowheads="1"/>
              </p:cNvSpPr>
              <p:nvPr/>
            </p:nvSpPr>
            <p:spPr bwMode="auto">
              <a:xfrm>
                <a:off x="3959225" y="4133850"/>
                <a:ext cx="106363" cy="127000"/>
              </a:xfrm>
              <a:custGeom>
                <a:avLst/>
                <a:gdLst>
                  <a:gd name="T0" fmla="*/ 212 w 297"/>
                  <a:gd name="T1" fmla="*/ 344 h 354"/>
                  <a:gd name="T2" fmla="*/ 209 w 297"/>
                  <a:gd name="T3" fmla="*/ 299 h 354"/>
                  <a:gd name="T4" fmla="*/ 110 w 297"/>
                  <a:gd name="T5" fmla="*/ 353 h 354"/>
                  <a:gd name="T6" fmla="*/ 28 w 297"/>
                  <a:gd name="T7" fmla="*/ 327 h 354"/>
                  <a:gd name="T8" fmla="*/ 0 w 297"/>
                  <a:gd name="T9" fmla="*/ 254 h 354"/>
                  <a:gd name="T10" fmla="*/ 71 w 297"/>
                  <a:gd name="T11" fmla="*/ 152 h 354"/>
                  <a:gd name="T12" fmla="*/ 201 w 297"/>
                  <a:gd name="T13" fmla="*/ 135 h 354"/>
                  <a:gd name="T14" fmla="*/ 195 w 297"/>
                  <a:gd name="T15" fmla="*/ 90 h 354"/>
                  <a:gd name="T16" fmla="*/ 153 w 297"/>
                  <a:gd name="T17" fmla="*/ 62 h 354"/>
                  <a:gd name="T18" fmla="*/ 116 w 297"/>
                  <a:gd name="T19" fmla="*/ 79 h 354"/>
                  <a:gd name="T20" fmla="*/ 107 w 297"/>
                  <a:gd name="T21" fmla="*/ 107 h 354"/>
                  <a:gd name="T22" fmla="*/ 11 w 297"/>
                  <a:gd name="T23" fmla="*/ 107 h 354"/>
                  <a:gd name="T24" fmla="*/ 48 w 297"/>
                  <a:gd name="T25" fmla="*/ 28 h 354"/>
                  <a:gd name="T26" fmla="*/ 147 w 297"/>
                  <a:gd name="T27" fmla="*/ 0 h 354"/>
                  <a:gd name="T28" fmla="*/ 265 w 297"/>
                  <a:gd name="T29" fmla="*/ 42 h 354"/>
                  <a:gd name="T30" fmla="*/ 288 w 297"/>
                  <a:gd name="T31" fmla="*/ 124 h 354"/>
                  <a:gd name="T32" fmla="*/ 288 w 297"/>
                  <a:gd name="T33" fmla="*/ 257 h 354"/>
                  <a:gd name="T34" fmla="*/ 296 w 297"/>
                  <a:gd name="T35" fmla="*/ 341 h 354"/>
                  <a:gd name="T36" fmla="*/ 212 w 297"/>
                  <a:gd name="T37" fmla="*/ 341 h 354"/>
                  <a:gd name="T38" fmla="*/ 212 w 297"/>
                  <a:gd name="T39" fmla="*/ 344 h 354"/>
                  <a:gd name="T40" fmla="*/ 93 w 297"/>
                  <a:gd name="T41" fmla="*/ 243 h 354"/>
                  <a:gd name="T42" fmla="*/ 141 w 297"/>
                  <a:gd name="T43" fmla="*/ 291 h 354"/>
                  <a:gd name="T44" fmla="*/ 184 w 297"/>
                  <a:gd name="T45" fmla="*/ 271 h 354"/>
                  <a:gd name="T46" fmla="*/ 201 w 297"/>
                  <a:gd name="T47" fmla="*/ 189 h 354"/>
                  <a:gd name="T48" fmla="*/ 93 w 297"/>
                  <a:gd name="T49" fmla="*/ 243 h 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97" h="354">
                    <a:moveTo>
                      <a:pt x="212" y="344"/>
                    </a:moveTo>
                    <a:cubicBezTo>
                      <a:pt x="209" y="325"/>
                      <a:pt x="209" y="308"/>
                      <a:pt x="209" y="299"/>
                    </a:cubicBezTo>
                    <a:cubicBezTo>
                      <a:pt x="172" y="353"/>
                      <a:pt x="127" y="353"/>
                      <a:pt x="110" y="353"/>
                    </a:cubicBezTo>
                    <a:cubicBezTo>
                      <a:pt x="62" y="353"/>
                      <a:pt x="40" y="339"/>
                      <a:pt x="28" y="327"/>
                    </a:cubicBezTo>
                    <a:cubicBezTo>
                      <a:pt x="9" y="308"/>
                      <a:pt x="0" y="282"/>
                      <a:pt x="0" y="254"/>
                    </a:cubicBezTo>
                    <a:cubicBezTo>
                      <a:pt x="0" y="229"/>
                      <a:pt x="9" y="181"/>
                      <a:pt x="71" y="152"/>
                    </a:cubicBezTo>
                    <a:cubicBezTo>
                      <a:pt x="110" y="135"/>
                      <a:pt x="169" y="135"/>
                      <a:pt x="201" y="135"/>
                    </a:cubicBezTo>
                    <a:cubicBezTo>
                      <a:pt x="201" y="113"/>
                      <a:pt x="201" y="104"/>
                      <a:pt x="195" y="90"/>
                    </a:cubicBezTo>
                    <a:cubicBezTo>
                      <a:pt x="186" y="65"/>
                      <a:pt x="161" y="62"/>
                      <a:pt x="153" y="62"/>
                    </a:cubicBezTo>
                    <a:cubicBezTo>
                      <a:pt x="138" y="62"/>
                      <a:pt x="124" y="68"/>
                      <a:pt x="116" y="79"/>
                    </a:cubicBezTo>
                    <a:cubicBezTo>
                      <a:pt x="107" y="90"/>
                      <a:pt x="107" y="102"/>
                      <a:pt x="107" y="107"/>
                    </a:cubicBezTo>
                    <a:lnTo>
                      <a:pt x="11" y="107"/>
                    </a:lnTo>
                    <a:cubicBezTo>
                      <a:pt x="11" y="90"/>
                      <a:pt x="14" y="54"/>
                      <a:pt x="48" y="28"/>
                    </a:cubicBezTo>
                    <a:cubicBezTo>
                      <a:pt x="79" y="6"/>
                      <a:pt x="116" y="0"/>
                      <a:pt x="147" y="0"/>
                    </a:cubicBezTo>
                    <a:cubicBezTo>
                      <a:pt x="175" y="0"/>
                      <a:pt x="232" y="6"/>
                      <a:pt x="265" y="42"/>
                    </a:cubicBezTo>
                    <a:cubicBezTo>
                      <a:pt x="288" y="71"/>
                      <a:pt x="288" y="107"/>
                      <a:pt x="288" y="124"/>
                    </a:cubicBezTo>
                    <a:lnTo>
                      <a:pt x="288" y="257"/>
                    </a:lnTo>
                    <a:cubicBezTo>
                      <a:pt x="288" y="285"/>
                      <a:pt x="291" y="313"/>
                      <a:pt x="296" y="341"/>
                    </a:cubicBezTo>
                    <a:lnTo>
                      <a:pt x="212" y="341"/>
                    </a:lnTo>
                    <a:lnTo>
                      <a:pt x="212" y="344"/>
                    </a:lnTo>
                    <a:close/>
                    <a:moveTo>
                      <a:pt x="93" y="243"/>
                    </a:moveTo>
                    <a:cubicBezTo>
                      <a:pt x="93" y="265"/>
                      <a:pt x="107" y="291"/>
                      <a:pt x="141" y="291"/>
                    </a:cubicBezTo>
                    <a:cubicBezTo>
                      <a:pt x="158" y="291"/>
                      <a:pt x="172" y="282"/>
                      <a:pt x="184" y="271"/>
                    </a:cubicBezTo>
                    <a:cubicBezTo>
                      <a:pt x="201" y="251"/>
                      <a:pt x="201" y="226"/>
                      <a:pt x="201" y="189"/>
                    </a:cubicBezTo>
                    <a:cubicBezTo>
                      <a:pt x="138" y="183"/>
                      <a:pt x="93" y="203"/>
                      <a:pt x="93" y="243"/>
                    </a:cubicBezTo>
                    <a:close/>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533" name="Freeform 24"/>
              <p:cNvSpPr>
                <a:spLocks noChangeArrowheads="1"/>
              </p:cNvSpPr>
              <p:nvPr/>
            </p:nvSpPr>
            <p:spPr bwMode="auto">
              <a:xfrm>
                <a:off x="4106863" y="4087813"/>
                <a:ext cx="34925" cy="171450"/>
              </a:xfrm>
              <a:custGeom>
                <a:avLst/>
                <a:gdLst>
                  <a:gd name="T0" fmla="*/ 0 w 97"/>
                  <a:gd name="T1" fmla="*/ 0 h 475"/>
                  <a:gd name="T2" fmla="*/ 96 w 97"/>
                  <a:gd name="T3" fmla="*/ 0 h 475"/>
                  <a:gd name="T4" fmla="*/ 96 w 97"/>
                  <a:gd name="T5" fmla="*/ 474 h 475"/>
                  <a:gd name="T6" fmla="*/ 0 w 97"/>
                  <a:gd name="T7" fmla="*/ 474 h 475"/>
                  <a:gd name="T8" fmla="*/ 0 w 97"/>
                  <a:gd name="T9" fmla="*/ 0 h 475"/>
                </a:gdLst>
                <a:ahLst/>
                <a:cxnLst>
                  <a:cxn ang="0">
                    <a:pos x="T0" y="T1"/>
                  </a:cxn>
                  <a:cxn ang="0">
                    <a:pos x="T2" y="T3"/>
                  </a:cxn>
                  <a:cxn ang="0">
                    <a:pos x="T4" y="T5"/>
                  </a:cxn>
                  <a:cxn ang="0">
                    <a:pos x="T6" y="T7"/>
                  </a:cxn>
                  <a:cxn ang="0">
                    <a:pos x="T8" y="T9"/>
                  </a:cxn>
                </a:cxnLst>
                <a:rect l="0" t="0" r="r" b="b"/>
                <a:pathLst>
                  <a:path w="97" h="475">
                    <a:moveTo>
                      <a:pt x="0" y="0"/>
                    </a:moveTo>
                    <a:lnTo>
                      <a:pt x="96" y="0"/>
                    </a:lnTo>
                    <a:lnTo>
                      <a:pt x="96" y="474"/>
                    </a:lnTo>
                    <a:lnTo>
                      <a:pt x="0" y="474"/>
                    </a:lnTo>
                    <a:lnTo>
                      <a:pt x="0" y="0"/>
                    </a:lnTo>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534" name="Freeform 25"/>
              <p:cNvSpPr>
                <a:spLocks noChangeArrowheads="1"/>
              </p:cNvSpPr>
              <p:nvPr/>
            </p:nvSpPr>
            <p:spPr bwMode="auto">
              <a:xfrm>
                <a:off x="4179888" y="4133850"/>
                <a:ext cx="106362" cy="127000"/>
              </a:xfrm>
              <a:custGeom>
                <a:avLst/>
                <a:gdLst>
                  <a:gd name="T0" fmla="*/ 211 w 297"/>
                  <a:gd name="T1" fmla="*/ 344 h 354"/>
                  <a:gd name="T2" fmla="*/ 208 w 297"/>
                  <a:gd name="T3" fmla="*/ 299 h 354"/>
                  <a:gd name="T4" fmla="*/ 110 w 297"/>
                  <a:gd name="T5" fmla="*/ 353 h 354"/>
                  <a:gd name="T6" fmla="*/ 28 w 297"/>
                  <a:gd name="T7" fmla="*/ 327 h 354"/>
                  <a:gd name="T8" fmla="*/ 0 w 297"/>
                  <a:gd name="T9" fmla="*/ 254 h 354"/>
                  <a:gd name="T10" fmla="*/ 70 w 297"/>
                  <a:gd name="T11" fmla="*/ 152 h 354"/>
                  <a:gd name="T12" fmla="*/ 200 w 297"/>
                  <a:gd name="T13" fmla="*/ 135 h 354"/>
                  <a:gd name="T14" fmla="*/ 194 w 297"/>
                  <a:gd name="T15" fmla="*/ 90 h 354"/>
                  <a:gd name="T16" fmla="*/ 152 w 297"/>
                  <a:gd name="T17" fmla="*/ 62 h 354"/>
                  <a:gd name="T18" fmla="*/ 115 w 297"/>
                  <a:gd name="T19" fmla="*/ 79 h 354"/>
                  <a:gd name="T20" fmla="*/ 107 w 297"/>
                  <a:gd name="T21" fmla="*/ 107 h 354"/>
                  <a:gd name="T22" fmla="*/ 11 w 297"/>
                  <a:gd name="T23" fmla="*/ 107 h 354"/>
                  <a:gd name="T24" fmla="*/ 48 w 297"/>
                  <a:gd name="T25" fmla="*/ 28 h 354"/>
                  <a:gd name="T26" fmla="*/ 146 w 297"/>
                  <a:gd name="T27" fmla="*/ 0 h 354"/>
                  <a:gd name="T28" fmla="*/ 265 w 297"/>
                  <a:gd name="T29" fmla="*/ 42 h 354"/>
                  <a:gd name="T30" fmla="*/ 287 w 297"/>
                  <a:gd name="T31" fmla="*/ 124 h 354"/>
                  <a:gd name="T32" fmla="*/ 287 w 297"/>
                  <a:gd name="T33" fmla="*/ 257 h 354"/>
                  <a:gd name="T34" fmla="*/ 296 w 297"/>
                  <a:gd name="T35" fmla="*/ 341 h 354"/>
                  <a:gd name="T36" fmla="*/ 211 w 297"/>
                  <a:gd name="T37" fmla="*/ 341 h 354"/>
                  <a:gd name="T38" fmla="*/ 211 w 297"/>
                  <a:gd name="T39" fmla="*/ 344 h 354"/>
                  <a:gd name="T40" fmla="*/ 90 w 297"/>
                  <a:gd name="T41" fmla="*/ 243 h 354"/>
                  <a:gd name="T42" fmla="*/ 138 w 297"/>
                  <a:gd name="T43" fmla="*/ 291 h 354"/>
                  <a:gd name="T44" fmla="*/ 180 w 297"/>
                  <a:gd name="T45" fmla="*/ 271 h 354"/>
                  <a:gd name="T46" fmla="*/ 197 w 297"/>
                  <a:gd name="T47" fmla="*/ 189 h 354"/>
                  <a:gd name="T48" fmla="*/ 90 w 297"/>
                  <a:gd name="T49" fmla="*/ 243 h 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97" h="354">
                    <a:moveTo>
                      <a:pt x="211" y="344"/>
                    </a:moveTo>
                    <a:cubicBezTo>
                      <a:pt x="208" y="325"/>
                      <a:pt x="208" y="308"/>
                      <a:pt x="208" y="299"/>
                    </a:cubicBezTo>
                    <a:cubicBezTo>
                      <a:pt x="172" y="353"/>
                      <a:pt x="127" y="353"/>
                      <a:pt x="110" y="353"/>
                    </a:cubicBezTo>
                    <a:cubicBezTo>
                      <a:pt x="62" y="353"/>
                      <a:pt x="39" y="339"/>
                      <a:pt x="28" y="327"/>
                    </a:cubicBezTo>
                    <a:cubicBezTo>
                      <a:pt x="8" y="308"/>
                      <a:pt x="0" y="282"/>
                      <a:pt x="0" y="254"/>
                    </a:cubicBezTo>
                    <a:cubicBezTo>
                      <a:pt x="0" y="229"/>
                      <a:pt x="8" y="181"/>
                      <a:pt x="70" y="152"/>
                    </a:cubicBezTo>
                    <a:cubicBezTo>
                      <a:pt x="110" y="135"/>
                      <a:pt x="169" y="135"/>
                      <a:pt x="200" y="135"/>
                    </a:cubicBezTo>
                    <a:cubicBezTo>
                      <a:pt x="200" y="113"/>
                      <a:pt x="200" y="104"/>
                      <a:pt x="194" y="90"/>
                    </a:cubicBezTo>
                    <a:cubicBezTo>
                      <a:pt x="186" y="65"/>
                      <a:pt x="160" y="62"/>
                      <a:pt x="152" y="62"/>
                    </a:cubicBezTo>
                    <a:cubicBezTo>
                      <a:pt x="138" y="62"/>
                      <a:pt x="124" y="68"/>
                      <a:pt x="115" y="79"/>
                    </a:cubicBezTo>
                    <a:cubicBezTo>
                      <a:pt x="107" y="90"/>
                      <a:pt x="107" y="102"/>
                      <a:pt x="107" y="107"/>
                    </a:cubicBezTo>
                    <a:lnTo>
                      <a:pt x="11" y="107"/>
                    </a:lnTo>
                    <a:cubicBezTo>
                      <a:pt x="11" y="90"/>
                      <a:pt x="14" y="54"/>
                      <a:pt x="48" y="28"/>
                    </a:cubicBezTo>
                    <a:cubicBezTo>
                      <a:pt x="79" y="6"/>
                      <a:pt x="115" y="0"/>
                      <a:pt x="146" y="0"/>
                    </a:cubicBezTo>
                    <a:cubicBezTo>
                      <a:pt x="175" y="0"/>
                      <a:pt x="231" y="6"/>
                      <a:pt x="265" y="42"/>
                    </a:cubicBezTo>
                    <a:cubicBezTo>
                      <a:pt x="287" y="71"/>
                      <a:pt x="287" y="107"/>
                      <a:pt x="287" y="124"/>
                    </a:cubicBezTo>
                    <a:lnTo>
                      <a:pt x="287" y="257"/>
                    </a:lnTo>
                    <a:cubicBezTo>
                      <a:pt x="287" y="285"/>
                      <a:pt x="290" y="313"/>
                      <a:pt x="296" y="341"/>
                    </a:cubicBezTo>
                    <a:lnTo>
                      <a:pt x="211" y="341"/>
                    </a:lnTo>
                    <a:lnTo>
                      <a:pt x="211" y="344"/>
                    </a:lnTo>
                    <a:close/>
                    <a:moveTo>
                      <a:pt x="90" y="243"/>
                    </a:moveTo>
                    <a:cubicBezTo>
                      <a:pt x="90" y="265"/>
                      <a:pt x="104" y="291"/>
                      <a:pt x="138" y="291"/>
                    </a:cubicBezTo>
                    <a:cubicBezTo>
                      <a:pt x="155" y="291"/>
                      <a:pt x="169" y="282"/>
                      <a:pt x="180" y="271"/>
                    </a:cubicBezTo>
                    <a:cubicBezTo>
                      <a:pt x="197" y="251"/>
                      <a:pt x="197" y="226"/>
                      <a:pt x="197" y="189"/>
                    </a:cubicBezTo>
                    <a:cubicBezTo>
                      <a:pt x="135" y="183"/>
                      <a:pt x="90" y="203"/>
                      <a:pt x="90" y="243"/>
                    </a:cubicBezTo>
                    <a:close/>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535" name="Freeform 26"/>
              <p:cNvSpPr>
                <a:spLocks noChangeArrowheads="1"/>
              </p:cNvSpPr>
              <p:nvPr/>
            </p:nvSpPr>
            <p:spPr bwMode="auto">
              <a:xfrm>
                <a:off x="4325938" y="4137025"/>
                <a:ext cx="112712" cy="122238"/>
              </a:xfrm>
              <a:custGeom>
                <a:avLst/>
                <a:gdLst>
                  <a:gd name="T0" fmla="*/ 3 w 314"/>
                  <a:gd name="T1" fmla="*/ 65 h 340"/>
                  <a:gd name="T2" fmla="*/ 0 w 314"/>
                  <a:gd name="T3" fmla="*/ 6 h 340"/>
                  <a:gd name="T4" fmla="*/ 93 w 314"/>
                  <a:gd name="T5" fmla="*/ 6 h 340"/>
                  <a:gd name="T6" fmla="*/ 96 w 314"/>
                  <a:gd name="T7" fmla="*/ 57 h 340"/>
                  <a:gd name="T8" fmla="*/ 203 w 314"/>
                  <a:gd name="T9" fmla="*/ 0 h 340"/>
                  <a:gd name="T10" fmla="*/ 305 w 314"/>
                  <a:gd name="T11" fmla="*/ 63 h 340"/>
                  <a:gd name="T12" fmla="*/ 313 w 314"/>
                  <a:gd name="T13" fmla="*/ 161 h 340"/>
                  <a:gd name="T14" fmla="*/ 313 w 314"/>
                  <a:gd name="T15" fmla="*/ 339 h 340"/>
                  <a:gd name="T16" fmla="*/ 214 w 314"/>
                  <a:gd name="T17" fmla="*/ 339 h 340"/>
                  <a:gd name="T18" fmla="*/ 214 w 314"/>
                  <a:gd name="T19" fmla="*/ 133 h 340"/>
                  <a:gd name="T20" fmla="*/ 209 w 314"/>
                  <a:gd name="T21" fmla="*/ 96 h 340"/>
                  <a:gd name="T22" fmla="*/ 161 w 314"/>
                  <a:gd name="T23" fmla="*/ 68 h 340"/>
                  <a:gd name="T24" fmla="*/ 110 w 314"/>
                  <a:gd name="T25" fmla="*/ 94 h 340"/>
                  <a:gd name="T26" fmla="*/ 99 w 314"/>
                  <a:gd name="T27" fmla="*/ 144 h 340"/>
                  <a:gd name="T28" fmla="*/ 99 w 314"/>
                  <a:gd name="T29" fmla="*/ 339 h 340"/>
                  <a:gd name="T30" fmla="*/ 0 w 314"/>
                  <a:gd name="T31" fmla="*/ 339 h 340"/>
                  <a:gd name="T32" fmla="*/ 0 w 314"/>
                  <a:gd name="T33" fmla="*/ 65 h 340"/>
                  <a:gd name="T34" fmla="*/ 3 w 314"/>
                  <a:gd name="T35" fmla="*/ 65 h 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14" h="340">
                    <a:moveTo>
                      <a:pt x="3" y="65"/>
                    </a:moveTo>
                    <a:cubicBezTo>
                      <a:pt x="3" y="65"/>
                      <a:pt x="3" y="29"/>
                      <a:pt x="0" y="6"/>
                    </a:cubicBezTo>
                    <a:lnTo>
                      <a:pt x="93" y="6"/>
                    </a:lnTo>
                    <a:lnTo>
                      <a:pt x="96" y="57"/>
                    </a:lnTo>
                    <a:cubicBezTo>
                      <a:pt x="104" y="43"/>
                      <a:pt x="133" y="0"/>
                      <a:pt x="203" y="0"/>
                    </a:cubicBezTo>
                    <a:cubicBezTo>
                      <a:pt x="268" y="0"/>
                      <a:pt x="296" y="40"/>
                      <a:pt x="305" y="63"/>
                    </a:cubicBezTo>
                    <a:cubicBezTo>
                      <a:pt x="313" y="82"/>
                      <a:pt x="313" y="99"/>
                      <a:pt x="313" y="161"/>
                    </a:cubicBezTo>
                    <a:lnTo>
                      <a:pt x="313" y="339"/>
                    </a:lnTo>
                    <a:lnTo>
                      <a:pt x="214" y="339"/>
                    </a:lnTo>
                    <a:lnTo>
                      <a:pt x="214" y="133"/>
                    </a:lnTo>
                    <a:cubicBezTo>
                      <a:pt x="214" y="119"/>
                      <a:pt x="214" y="108"/>
                      <a:pt x="209" y="96"/>
                    </a:cubicBezTo>
                    <a:cubicBezTo>
                      <a:pt x="200" y="82"/>
                      <a:pt x="186" y="68"/>
                      <a:pt x="161" y="68"/>
                    </a:cubicBezTo>
                    <a:cubicBezTo>
                      <a:pt x="141" y="68"/>
                      <a:pt x="121" y="77"/>
                      <a:pt x="110" y="94"/>
                    </a:cubicBezTo>
                    <a:cubicBezTo>
                      <a:pt x="104" y="102"/>
                      <a:pt x="99" y="119"/>
                      <a:pt x="99" y="144"/>
                    </a:cubicBezTo>
                    <a:lnTo>
                      <a:pt x="99" y="339"/>
                    </a:lnTo>
                    <a:lnTo>
                      <a:pt x="0" y="339"/>
                    </a:lnTo>
                    <a:lnTo>
                      <a:pt x="0" y="65"/>
                    </a:lnTo>
                    <a:lnTo>
                      <a:pt x="3" y="65"/>
                    </a:lnTo>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536" name="Freeform 27"/>
              <p:cNvSpPr>
                <a:spLocks noChangeArrowheads="1"/>
              </p:cNvSpPr>
              <p:nvPr/>
            </p:nvSpPr>
            <p:spPr bwMode="auto">
              <a:xfrm>
                <a:off x="4476750" y="4137025"/>
                <a:ext cx="104775" cy="125413"/>
              </a:xfrm>
              <a:custGeom>
                <a:avLst/>
                <a:gdLst>
                  <a:gd name="T0" fmla="*/ 149 w 291"/>
                  <a:gd name="T1" fmla="*/ 63 h 349"/>
                  <a:gd name="T2" fmla="*/ 98 w 291"/>
                  <a:gd name="T3" fmla="*/ 167 h 349"/>
                  <a:gd name="T4" fmla="*/ 124 w 291"/>
                  <a:gd name="T5" fmla="*/ 269 h 349"/>
                  <a:gd name="T6" fmla="*/ 149 w 291"/>
                  <a:gd name="T7" fmla="*/ 280 h 349"/>
                  <a:gd name="T8" fmla="*/ 194 w 291"/>
                  <a:gd name="T9" fmla="*/ 218 h 349"/>
                  <a:gd name="T10" fmla="*/ 290 w 291"/>
                  <a:gd name="T11" fmla="*/ 218 h 349"/>
                  <a:gd name="T12" fmla="*/ 248 w 291"/>
                  <a:gd name="T13" fmla="*/ 317 h 349"/>
                  <a:gd name="T14" fmla="*/ 155 w 291"/>
                  <a:gd name="T15" fmla="*/ 348 h 349"/>
                  <a:gd name="T16" fmla="*/ 42 w 291"/>
                  <a:gd name="T17" fmla="*/ 302 h 349"/>
                  <a:gd name="T18" fmla="*/ 0 w 291"/>
                  <a:gd name="T19" fmla="*/ 173 h 349"/>
                  <a:gd name="T20" fmla="*/ 155 w 291"/>
                  <a:gd name="T21" fmla="*/ 0 h 349"/>
                  <a:gd name="T22" fmla="*/ 290 w 291"/>
                  <a:gd name="T23" fmla="*/ 125 h 349"/>
                  <a:gd name="T24" fmla="*/ 192 w 291"/>
                  <a:gd name="T25" fmla="*/ 125 h 349"/>
                  <a:gd name="T26" fmla="*/ 149 w 291"/>
                  <a:gd name="T27" fmla="*/ 63 h 3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91" h="349">
                    <a:moveTo>
                      <a:pt x="149" y="63"/>
                    </a:moveTo>
                    <a:cubicBezTo>
                      <a:pt x="104" y="63"/>
                      <a:pt x="98" y="133"/>
                      <a:pt x="98" y="167"/>
                    </a:cubicBezTo>
                    <a:cubicBezTo>
                      <a:pt x="98" y="184"/>
                      <a:pt x="101" y="243"/>
                      <a:pt x="124" y="269"/>
                    </a:cubicBezTo>
                    <a:cubicBezTo>
                      <a:pt x="132" y="277"/>
                      <a:pt x="144" y="280"/>
                      <a:pt x="149" y="280"/>
                    </a:cubicBezTo>
                    <a:cubicBezTo>
                      <a:pt x="160" y="280"/>
                      <a:pt x="189" y="274"/>
                      <a:pt x="194" y="218"/>
                    </a:cubicBezTo>
                    <a:lnTo>
                      <a:pt x="290" y="218"/>
                    </a:lnTo>
                    <a:cubicBezTo>
                      <a:pt x="290" y="243"/>
                      <a:pt x="285" y="283"/>
                      <a:pt x="248" y="317"/>
                    </a:cubicBezTo>
                    <a:cubicBezTo>
                      <a:pt x="225" y="336"/>
                      <a:pt x="194" y="348"/>
                      <a:pt x="155" y="348"/>
                    </a:cubicBezTo>
                    <a:cubicBezTo>
                      <a:pt x="110" y="348"/>
                      <a:pt x="73" y="339"/>
                      <a:pt x="42" y="302"/>
                    </a:cubicBezTo>
                    <a:cubicBezTo>
                      <a:pt x="14" y="269"/>
                      <a:pt x="0" y="226"/>
                      <a:pt x="0" y="173"/>
                    </a:cubicBezTo>
                    <a:cubicBezTo>
                      <a:pt x="0" y="23"/>
                      <a:pt x="110" y="0"/>
                      <a:pt x="155" y="0"/>
                    </a:cubicBezTo>
                    <a:cubicBezTo>
                      <a:pt x="217" y="0"/>
                      <a:pt x="290" y="34"/>
                      <a:pt x="290" y="125"/>
                    </a:cubicBezTo>
                    <a:lnTo>
                      <a:pt x="192" y="125"/>
                    </a:lnTo>
                    <a:cubicBezTo>
                      <a:pt x="192" y="113"/>
                      <a:pt x="186" y="63"/>
                      <a:pt x="149" y="63"/>
                    </a:cubicBezTo>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537" name="Freeform 28"/>
              <p:cNvSpPr>
                <a:spLocks noChangeArrowheads="1"/>
              </p:cNvSpPr>
              <p:nvPr/>
            </p:nvSpPr>
            <p:spPr bwMode="auto">
              <a:xfrm>
                <a:off x="4606925" y="4133850"/>
                <a:ext cx="114300" cy="128588"/>
              </a:xfrm>
              <a:custGeom>
                <a:avLst/>
                <a:gdLst>
                  <a:gd name="T0" fmla="*/ 93 w 317"/>
                  <a:gd name="T1" fmla="*/ 203 h 357"/>
                  <a:gd name="T2" fmla="*/ 161 w 317"/>
                  <a:gd name="T3" fmla="*/ 291 h 357"/>
                  <a:gd name="T4" fmla="*/ 217 w 317"/>
                  <a:gd name="T5" fmla="*/ 246 h 357"/>
                  <a:gd name="T6" fmla="*/ 305 w 317"/>
                  <a:gd name="T7" fmla="*/ 246 h 357"/>
                  <a:gd name="T8" fmla="*/ 274 w 317"/>
                  <a:gd name="T9" fmla="*/ 316 h 357"/>
                  <a:gd name="T10" fmla="*/ 158 w 317"/>
                  <a:gd name="T11" fmla="*/ 356 h 357"/>
                  <a:gd name="T12" fmla="*/ 42 w 317"/>
                  <a:gd name="T13" fmla="*/ 313 h 357"/>
                  <a:gd name="T14" fmla="*/ 0 w 317"/>
                  <a:gd name="T15" fmla="*/ 183 h 357"/>
                  <a:gd name="T16" fmla="*/ 68 w 317"/>
                  <a:gd name="T17" fmla="*/ 28 h 357"/>
                  <a:gd name="T18" fmla="*/ 161 w 317"/>
                  <a:gd name="T19" fmla="*/ 0 h 357"/>
                  <a:gd name="T20" fmla="*/ 293 w 317"/>
                  <a:gd name="T21" fmla="*/ 79 h 357"/>
                  <a:gd name="T22" fmla="*/ 313 w 317"/>
                  <a:gd name="T23" fmla="*/ 200 h 357"/>
                  <a:gd name="T24" fmla="*/ 93 w 317"/>
                  <a:gd name="T25" fmla="*/ 200 h 357"/>
                  <a:gd name="T26" fmla="*/ 93 w 317"/>
                  <a:gd name="T27" fmla="*/ 203 h 357"/>
                  <a:gd name="T28" fmla="*/ 214 w 317"/>
                  <a:gd name="T29" fmla="*/ 144 h 357"/>
                  <a:gd name="T30" fmla="*/ 158 w 317"/>
                  <a:gd name="T31" fmla="*/ 71 h 357"/>
                  <a:gd name="T32" fmla="*/ 96 w 317"/>
                  <a:gd name="T33" fmla="*/ 144 h 357"/>
                  <a:gd name="T34" fmla="*/ 214 w 317"/>
                  <a:gd name="T35" fmla="*/ 144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17" h="357">
                    <a:moveTo>
                      <a:pt x="93" y="203"/>
                    </a:moveTo>
                    <a:cubicBezTo>
                      <a:pt x="93" y="226"/>
                      <a:pt x="93" y="291"/>
                      <a:pt x="161" y="291"/>
                    </a:cubicBezTo>
                    <a:cubicBezTo>
                      <a:pt x="186" y="291"/>
                      <a:pt x="209" y="282"/>
                      <a:pt x="217" y="246"/>
                    </a:cubicBezTo>
                    <a:lnTo>
                      <a:pt x="305" y="246"/>
                    </a:lnTo>
                    <a:cubicBezTo>
                      <a:pt x="305" y="262"/>
                      <a:pt x="299" y="291"/>
                      <a:pt x="274" y="316"/>
                    </a:cubicBezTo>
                    <a:cubicBezTo>
                      <a:pt x="248" y="341"/>
                      <a:pt x="206" y="356"/>
                      <a:pt x="158" y="356"/>
                    </a:cubicBezTo>
                    <a:cubicBezTo>
                      <a:pt x="130" y="356"/>
                      <a:pt x="76" y="350"/>
                      <a:pt x="42" y="313"/>
                    </a:cubicBezTo>
                    <a:cubicBezTo>
                      <a:pt x="11" y="282"/>
                      <a:pt x="0" y="237"/>
                      <a:pt x="0" y="183"/>
                    </a:cubicBezTo>
                    <a:cubicBezTo>
                      <a:pt x="0" y="130"/>
                      <a:pt x="14" y="65"/>
                      <a:pt x="68" y="28"/>
                    </a:cubicBezTo>
                    <a:cubicBezTo>
                      <a:pt x="93" y="11"/>
                      <a:pt x="124" y="0"/>
                      <a:pt x="161" y="0"/>
                    </a:cubicBezTo>
                    <a:cubicBezTo>
                      <a:pt x="209" y="0"/>
                      <a:pt x="265" y="17"/>
                      <a:pt x="293" y="79"/>
                    </a:cubicBezTo>
                    <a:cubicBezTo>
                      <a:pt x="316" y="124"/>
                      <a:pt x="313" y="172"/>
                      <a:pt x="313" y="200"/>
                    </a:cubicBezTo>
                    <a:lnTo>
                      <a:pt x="93" y="200"/>
                    </a:lnTo>
                    <a:lnTo>
                      <a:pt x="93" y="203"/>
                    </a:lnTo>
                    <a:close/>
                    <a:moveTo>
                      <a:pt x="214" y="144"/>
                    </a:moveTo>
                    <a:cubicBezTo>
                      <a:pt x="214" y="130"/>
                      <a:pt x="214" y="71"/>
                      <a:pt x="158" y="71"/>
                    </a:cubicBezTo>
                    <a:cubicBezTo>
                      <a:pt x="116" y="71"/>
                      <a:pt x="99" y="107"/>
                      <a:pt x="96" y="144"/>
                    </a:cubicBezTo>
                    <a:lnTo>
                      <a:pt x="214" y="144"/>
                    </a:lnTo>
                    <a:close/>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grpSp>
        <p:sp>
          <p:nvSpPr>
            <p:cNvPr id="523" name="Rectangle 522"/>
            <p:cNvSpPr/>
            <p:nvPr/>
          </p:nvSpPr>
          <p:spPr>
            <a:xfrm>
              <a:off x="8857983" y="2103309"/>
              <a:ext cx="639069" cy="974854"/>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grpSp>
          <p:nvGrpSpPr>
            <p:cNvPr id="524" name="Group 312"/>
            <p:cNvGrpSpPr/>
            <p:nvPr/>
          </p:nvGrpSpPr>
          <p:grpSpPr>
            <a:xfrm>
              <a:off x="8925169" y="2183827"/>
              <a:ext cx="504696" cy="555406"/>
              <a:chOff x="7058025" y="2714625"/>
              <a:chExt cx="331788" cy="365125"/>
            </a:xfrm>
            <a:solidFill>
              <a:schemeClr val="accent1"/>
            </a:solidFill>
          </p:grpSpPr>
          <p:sp>
            <p:nvSpPr>
              <p:cNvPr id="525" name="Freeform 38"/>
              <p:cNvSpPr>
                <a:spLocks noChangeArrowheads="1"/>
              </p:cNvSpPr>
              <p:nvPr/>
            </p:nvSpPr>
            <p:spPr bwMode="auto">
              <a:xfrm>
                <a:off x="7058025" y="2714625"/>
                <a:ext cx="331788" cy="365125"/>
              </a:xfrm>
              <a:custGeom>
                <a:avLst/>
                <a:gdLst>
                  <a:gd name="T0" fmla="*/ 869 w 921"/>
                  <a:gd name="T1" fmla="*/ 0 h 1014"/>
                  <a:gd name="T2" fmla="*/ 917 w 921"/>
                  <a:gd name="T3" fmla="*/ 62 h 1014"/>
                  <a:gd name="T4" fmla="*/ 917 w 921"/>
                  <a:gd name="T5" fmla="*/ 962 h 1014"/>
                  <a:gd name="T6" fmla="*/ 867 w 921"/>
                  <a:gd name="T7" fmla="*/ 1013 h 1014"/>
                  <a:gd name="T8" fmla="*/ 51 w 921"/>
                  <a:gd name="T9" fmla="*/ 1013 h 1014"/>
                  <a:gd name="T10" fmla="*/ 0 w 921"/>
                  <a:gd name="T11" fmla="*/ 962 h 1014"/>
                  <a:gd name="T12" fmla="*/ 0 w 921"/>
                  <a:gd name="T13" fmla="*/ 533 h 1014"/>
                  <a:gd name="T14" fmla="*/ 147 w 921"/>
                  <a:gd name="T15" fmla="*/ 533 h 1014"/>
                  <a:gd name="T16" fmla="*/ 147 w 921"/>
                  <a:gd name="T17" fmla="*/ 725 h 1014"/>
                  <a:gd name="T18" fmla="*/ 223 w 921"/>
                  <a:gd name="T19" fmla="*/ 801 h 1014"/>
                  <a:gd name="T20" fmla="*/ 387 w 921"/>
                  <a:gd name="T21" fmla="*/ 801 h 1014"/>
                  <a:gd name="T22" fmla="*/ 463 w 921"/>
                  <a:gd name="T23" fmla="*/ 725 h 1014"/>
                  <a:gd name="T24" fmla="*/ 463 w 921"/>
                  <a:gd name="T25" fmla="*/ 556 h 1014"/>
                  <a:gd name="T26" fmla="*/ 646 w 921"/>
                  <a:gd name="T27" fmla="*/ 731 h 1014"/>
                  <a:gd name="T28" fmla="*/ 621 w 921"/>
                  <a:gd name="T29" fmla="*/ 756 h 1014"/>
                  <a:gd name="T30" fmla="*/ 723 w 921"/>
                  <a:gd name="T31" fmla="*/ 782 h 1014"/>
                  <a:gd name="T32" fmla="*/ 694 w 921"/>
                  <a:gd name="T33" fmla="*/ 680 h 1014"/>
                  <a:gd name="T34" fmla="*/ 669 w 921"/>
                  <a:gd name="T35" fmla="*/ 705 h 1014"/>
                  <a:gd name="T36" fmla="*/ 488 w 921"/>
                  <a:gd name="T37" fmla="*/ 530 h 1014"/>
                  <a:gd name="T38" fmla="*/ 723 w 921"/>
                  <a:gd name="T39" fmla="*/ 530 h 1014"/>
                  <a:gd name="T40" fmla="*/ 723 w 921"/>
                  <a:gd name="T41" fmla="*/ 564 h 1014"/>
                  <a:gd name="T42" fmla="*/ 813 w 921"/>
                  <a:gd name="T43" fmla="*/ 511 h 1014"/>
                  <a:gd name="T44" fmla="*/ 723 w 921"/>
                  <a:gd name="T45" fmla="*/ 457 h 1014"/>
                  <a:gd name="T46" fmla="*/ 723 w 921"/>
                  <a:gd name="T47" fmla="*/ 491 h 1014"/>
                  <a:gd name="T48" fmla="*/ 491 w 921"/>
                  <a:gd name="T49" fmla="*/ 491 h 1014"/>
                  <a:gd name="T50" fmla="*/ 672 w 921"/>
                  <a:gd name="T51" fmla="*/ 316 h 1014"/>
                  <a:gd name="T52" fmla="*/ 697 w 921"/>
                  <a:gd name="T53" fmla="*/ 341 h 1014"/>
                  <a:gd name="T54" fmla="*/ 726 w 921"/>
                  <a:gd name="T55" fmla="*/ 240 h 1014"/>
                  <a:gd name="T56" fmla="*/ 624 w 921"/>
                  <a:gd name="T57" fmla="*/ 265 h 1014"/>
                  <a:gd name="T58" fmla="*/ 649 w 921"/>
                  <a:gd name="T59" fmla="*/ 290 h 1014"/>
                  <a:gd name="T60" fmla="*/ 466 w 921"/>
                  <a:gd name="T61" fmla="*/ 465 h 1014"/>
                  <a:gd name="T62" fmla="*/ 466 w 921"/>
                  <a:gd name="T63" fmla="*/ 296 h 1014"/>
                  <a:gd name="T64" fmla="*/ 390 w 921"/>
                  <a:gd name="T65" fmla="*/ 220 h 1014"/>
                  <a:gd name="T66" fmla="*/ 226 w 921"/>
                  <a:gd name="T67" fmla="*/ 220 h 1014"/>
                  <a:gd name="T68" fmla="*/ 150 w 921"/>
                  <a:gd name="T69" fmla="*/ 296 h 1014"/>
                  <a:gd name="T70" fmla="*/ 150 w 921"/>
                  <a:gd name="T71" fmla="*/ 488 h 1014"/>
                  <a:gd name="T72" fmla="*/ 3 w 921"/>
                  <a:gd name="T73" fmla="*/ 488 h 1014"/>
                  <a:gd name="T74" fmla="*/ 3 w 921"/>
                  <a:gd name="T75" fmla="*/ 51 h 1014"/>
                  <a:gd name="T76" fmla="*/ 54 w 921"/>
                  <a:gd name="T77" fmla="*/ 0 h 1014"/>
                  <a:gd name="T78" fmla="*/ 869 w 921"/>
                  <a:gd name="T79" fmla="*/ 0 h 10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921" h="1014">
                    <a:moveTo>
                      <a:pt x="869" y="0"/>
                    </a:moveTo>
                    <a:cubicBezTo>
                      <a:pt x="898" y="0"/>
                      <a:pt x="920" y="22"/>
                      <a:pt x="917" y="62"/>
                    </a:cubicBezTo>
                    <a:lnTo>
                      <a:pt x="917" y="962"/>
                    </a:lnTo>
                    <a:cubicBezTo>
                      <a:pt x="917" y="990"/>
                      <a:pt x="895" y="1013"/>
                      <a:pt x="867" y="1013"/>
                    </a:cubicBezTo>
                    <a:lnTo>
                      <a:pt x="51" y="1013"/>
                    </a:lnTo>
                    <a:cubicBezTo>
                      <a:pt x="23" y="1013"/>
                      <a:pt x="0" y="990"/>
                      <a:pt x="0" y="962"/>
                    </a:cubicBezTo>
                    <a:lnTo>
                      <a:pt x="0" y="533"/>
                    </a:lnTo>
                    <a:lnTo>
                      <a:pt x="147" y="533"/>
                    </a:lnTo>
                    <a:lnTo>
                      <a:pt x="147" y="725"/>
                    </a:lnTo>
                    <a:cubicBezTo>
                      <a:pt x="147" y="767"/>
                      <a:pt x="181" y="801"/>
                      <a:pt x="223" y="801"/>
                    </a:cubicBezTo>
                    <a:lnTo>
                      <a:pt x="387" y="801"/>
                    </a:lnTo>
                    <a:cubicBezTo>
                      <a:pt x="429" y="801"/>
                      <a:pt x="463" y="767"/>
                      <a:pt x="463" y="725"/>
                    </a:cubicBezTo>
                    <a:lnTo>
                      <a:pt x="463" y="556"/>
                    </a:lnTo>
                    <a:lnTo>
                      <a:pt x="646" y="731"/>
                    </a:lnTo>
                    <a:lnTo>
                      <a:pt x="621" y="756"/>
                    </a:lnTo>
                    <a:lnTo>
                      <a:pt x="723" y="782"/>
                    </a:lnTo>
                    <a:lnTo>
                      <a:pt x="694" y="680"/>
                    </a:lnTo>
                    <a:lnTo>
                      <a:pt x="669" y="705"/>
                    </a:lnTo>
                    <a:lnTo>
                      <a:pt x="488" y="530"/>
                    </a:lnTo>
                    <a:lnTo>
                      <a:pt x="723" y="530"/>
                    </a:lnTo>
                    <a:lnTo>
                      <a:pt x="723" y="564"/>
                    </a:lnTo>
                    <a:lnTo>
                      <a:pt x="813" y="511"/>
                    </a:lnTo>
                    <a:lnTo>
                      <a:pt x="723" y="457"/>
                    </a:lnTo>
                    <a:lnTo>
                      <a:pt x="723" y="491"/>
                    </a:lnTo>
                    <a:lnTo>
                      <a:pt x="491" y="491"/>
                    </a:lnTo>
                    <a:lnTo>
                      <a:pt x="672" y="316"/>
                    </a:lnTo>
                    <a:lnTo>
                      <a:pt x="697" y="341"/>
                    </a:lnTo>
                    <a:lnTo>
                      <a:pt x="726" y="240"/>
                    </a:lnTo>
                    <a:lnTo>
                      <a:pt x="624" y="265"/>
                    </a:lnTo>
                    <a:lnTo>
                      <a:pt x="649" y="290"/>
                    </a:lnTo>
                    <a:lnTo>
                      <a:pt x="466" y="465"/>
                    </a:lnTo>
                    <a:lnTo>
                      <a:pt x="466" y="296"/>
                    </a:lnTo>
                    <a:cubicBezTo>
                      <a:pt x="466" y="254"/>
                      <a:pt x="432" y="220"/>
                      <a:pt x="390" y="220"/>
                    </a:cubicBezTo>
                    <a:lnTo>
                      <a:pt x="226" y="220"/>
                    </a:lnTo>
                    <a:cubicBezTo>
                      <a:pt x="184" y="220"/>
                      <a:pt x="150" y="254"/>
                      <a:pt x="150" y="296"/>
                    </a:cubicBezTo>
                    <a:lnTo>
                      <a:pt x="150" y="488"/>
                    </a:lnTo>
                    <a:lnTo>
                      <a:pt x="3" y="488"/>
                    </a:lnTo>
                    <a:lnTo>
                      <a:pt x="3" y="51"/>
                    </a:lnTo>
                    <a:cubicBezTo>
                      <a:pt x="3" y="22"/>
                      <a:pt x="26" y="0"/>
                      <a:pt x="54" y="0"/>
                    </a:cubicBezTo>
                    <a:lnTo>
                      <a:pt x="869" y="0"/>
                    </a:lnTo>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26" name="Freeform 39"/>
              <p:cNvSpPr>
                <a:spLocks noChangeArrowheads="1"/>
              </p:cNvSpPr>
              <p:nvPr/>
            </p:nvSpPr>
            <p:spPr bwMode="auto">
              <a:xfrm>
                <a:off x="7124700" y="2806700"/>
                <a:ext cx="87313" cy="179388"/>
              </a:xfrm>
              <a:custGeom>
                <a:avLst/>
                <a:gdLst>
                  <a:gd name="T0" fmla="*/ 0 w 244"/>
                  <a:gd name="T1" fmla="*/ 460 h 500"/>
                  <a:gd name="T2" fmla="*/ 0 w 244"/>
                  <a:gd name="T3" fmla="*/ 271 h 500"/>
                  <a:gd name="T4" fmla="*/ 130 w 244"/>
                  <a:gd name="T5" fmla="*/ 271 h 500"/>
                  <a:gd name="T6" fmla="*/ 130 w 244"/>
                  <a:gd name="T7" fmla="*/ 304 h 500"/>
                  <a:gd name="T8" fmla="*/ 221 w 244"/>
                  <a:gd name="T9" fmla="*/ 251 h 500"/>
                  <a:gd name="T10" fmla="*/ 130 w 244"/>
                  <a:gd name="T11" fmla="*/ 197 h 500"/>
                  <a:gd name="T12" fmla="*/ 130 w 244"/>
                  <a:gd name="T13" fmla="*/ 231 h 500"/>
                  <a:gd name="T14" fmla="*/ 0 w 244"/>
                  <a:gd name="T15" fmla="*/ 231 h 500"/>
                  <a:gd name="T16" fmla="*/ 0 w 244"/>
                  <a:gd name="T17" fmla="*/ 39 h 500"/>
                  <a:gd name="T18" fmla="*/ 40 w 244"/>
                  <a:gd name="T19" fmla="*/ 0 h 500"/>
                  <a:gd name="T20" fmla="*/ 204 w 244"/>
                  <a:gd name="T21" fmla="*/ 0 h 500"/>
                  <a:gd name="T22" fmla="*/ 243 w 244"/>
                  <a:gd name="T23" fmla="*/ 39 h 500"/>
                  <a:gd name="T24" fmla="*/ 243 w 244"/>
                  <a:gd name="T25" fmla="*/ 460 h 500"/>
                  <a:gd name="T26" fmla="*/ 204 w 244"/>
                  <a:gd name="T27" fmla="*/ 499 h 500"/>
                  <a:gd name="T28" fmla="*/ 40 w 244"/>
                  <a:gd name="T29" fmla="*/ 499 h 500"/>
                  <a:gd name="T30" fmla="*/ 0 w 244"/>
                  <a:gd name="T31" fmla="*/ 460 h 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44" h="500">
                    <a:moveTo>
                      <a:pt x="0" y="460"/>
                    </a:moveTo>
                    <a:lnTo>
                      <a:pt x="0" y="271"/>
                    </a:lnTo>
                    <a:lnTo>
                      <a:pt x="130" y="271"/>
                    </a:lnTo>
                    <a:lnTo>
                      <a:pt x="130" y="304"/>
                    </a:lnTo>
                    <a:lnTo>
                      <a:pt x="221" y="251"/>
                    </a:lnTo>
                    <a:lnTo>
                      <a:pt x="130" y="197"/>
                    </a:lnTo>
                    <a:lnTo>
                      <a:pt x="130" y="231"/>
                    </a:lnTo>
                    <a:lnTo>
                      <a:pt x="0" y="231"/>
                    </a:lnTo>
                    <a:lnTo>
                      <a:pt x="0" y="39"/>
                    </a:lnTo>
                    <a:cubicBezTo>
                      <a:pt x="0" y="17"/>
                      <a:pt x="17" y="0"/>
                      <a:pt x="40" y="0"/>
                    </a:cubicBezTo>
                    <a:lnTo>
                      <a:pt x="204" y="0"/>
                    </a:lnTo>
                    <a:cubicBezTo>
                      <a:pt x="226" y="0"/>
                      <a:pt x="243" y="17"/>
                      <a:pt x="243" y="39"/>
                    </a:cubicBezTo>
                    <a:lnTo>
                      <a:pt x="243" y="460"/>
                    </a:lnTo>
                    <a:cubicBezTo>
                      <a:pt x="243" y="482"/>
                      <a:pt x="226" y="499"/>
                      <a:pt x="204" y="499"/>
                    </a:cubicBezTo>
                    <a:lnTo>
                      <a:pt x="40" y="499"/>
                    </a:lnTo>
                    <a:cubicBezTo>
                      <a:pt x="17" y="499"/>
                      <a:pt x="0" y="482"/>
                      <a:pt x="0" y="460"/>
                    </a:cubicBezTo>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p>
            </p:txBody>
          </p:sp>
        </p:grpSp>
      </p:grpSp>
      <p:sp>
        <p:nvSpPr>
          <p:cNvPr id="538" name="Rectangle 537"/>
          <p:cNvSpPr/>
          <p:nvPr/>
        </p:nvSpPr>
        <p:spPr>
          <a:xfrm>
            <a:off x="8595361" y="4101275"/>
            <a:ext cx="556259" cy="341632"/>
          </a:xfrm>
          <a:prstGeom prst="rect">
            <a:avLst/>
          </a:prstGeom>
        </p:spPr>
        <p:txBody>
          <a:bodyPr wrap="square">
            <a:spAutoFit/>
          </a:bodyPr>
          <a:lstStyle/>
          <a:p>
            <a:pPr lvl="0">
              <a:lnSpc>
                <a:spcPct val="90000"/>
              </a:lnSpc>
            </a:pPr>
            <a:r>
              <a:rPr lang="en-US" sz="900" dirty="0">
                <a:solidFill>
                  <a:srgbClr val="FF7700"/>
                </a:solidFill>
              </a:rPr>
              <a:t>Private</a:t>
            </a:r>
          </a:p>
          <a:p>
            <a:pPr lvl="0">
              <a:lnSpc>
                <a:spcPct val="90000"/>
              </a:lnSpc>
            </a:pPr>
            <a:r>
              <a:rPr lang="en-US" sz="900" dirty="0">
                <a:solidFill>
                  <a:srgbClr val="FF7700"/>
                </a:solidFill>
              </a:rPr>
              <a:t>Subnet</a:t>
            </a:r>
          </a:p>
        </p:txBody>
      </p:sp>
      <p:sp>
        <p:nvSpPr>
          <p:cNvPr id="540" name="Rectangle 539"/>
          <p:cNvSpPr/>
          <p:nvPr/>
        </p:nvSpPr>
        <p:spPr>
          <a:xfrm>
            <a:off x="10012680" y="2621280"/>
            <a:ext cx="624840" cy="832421"/>
          </a:xfrm>
          <a:prstGeom prst="rect">
            <a:avLst/>
          </a:prstGeom>
          <a:noFill/>
          <a:ln w="19050">
            <a:solidFill>
              <a:schemeClr val="accent3"/>
            </a:solidFill>
            <a:prstDash val="sysDash"/>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lvl="0">
              <a:lnSpc>
                <a:spcPct val="90000"/>
              </a:lnSpc>
            </a:pPr>
            <a:endParaRPr lang="en-US" sz="900" dirty="0">
              <a:solidFill>
                <a:srgbClr val="FF7700"/>
              </a:solidFill>
            </a:endParaRPr>
          </a:p>
        </p:txBody>
      </p:sp>
      <p:sp>
        <p:nvSpPr>
          <p:cNvPr id="541" name="TextBox 540"/>
          <p:cNvSpPr txBox="1"/>
          <p:nvPr/>
        </p:nvSpPr>
        <p:spPr>
          <a:xfrm>
            <a:off x="9929891" y="2657577"/>
            <a:ext cx="680872" cy="319475"/>
          </a:xfrm>
          <a:prstGeom prst="rect">
            <a:avLst/>
          </a:prstGeom>
          <a:noFill/>
        </p:spPr>
        <p:txBody>
          <a:bodyPr wrap="none" lIns="0" tIns="0" rIns="0" bIns="0" rtlCol="0" anchor="t">
            <a:noAutofit/>
          </a:bodyPr>
          <a:lstStyle/>
          <a:p>
            <a:pPr algn="r">
              <a:lnSpc>
                <a:spcPct val="90000"/>
              </a:lnSpc>
            </a:pPr>
            <a:r>
              <a:rPr lang="en-US" sz="900" b="1" dirty="0">
                <a:solidFill>
                  <a:srgbClr val="5F5F5F"/>
                </a:solidFill>
              </a:rPr>
              <a:t>Siebel </a:t>
            </a:r>
          </a:p>
          <a:p>
            <a:pPr algn="r">
              <a:lnSpc>
                <a:spcPct val="90000"/>
              </a:lnSpc>
            </a:pPr>
            <a:r>
              <a:rPr lang="en-US" sz="900" b="1" dirty="0">
                <a:solidFill>
                  <a:srgbClr val="5F5F5F"/>
                </a:solidFill>
              </a:rPr>
              <a:t>Tools</a:t>
            </a:r>
          </a:p>
        </p:txBody>
      </p:sp>
      <p:grpSp>
        <p:nvGrpSpPr>
          <p:cNvPr id="542" name="Group 225"/>
          <p:cNvGrpSpPr/>
          <p:nvPr/>
        </p:nvGrpSpPr>
        <p:grpSpPr>
          <a:xfrm>
            <a:off x="10117936" y="2850069"/>
            <a:ext cx="455556" cy="617031"/>
            <a:chOff x="4166083" y="2103309"/>
            <a:chExt cx="639069" cy="865592"/>
          </a:xfrm>
        </p:grpSpPr>
        <p:grpSp>
          <p:nvGrpSpPr>
            <p:cNvPr id="543" name="Group 325"/>
            <p:cNvGrpSpPr/>
            <p:nvPr/>
          </p:nvGrpSpPr>
          <p:grpSpPr>
            <a:xfrm>
              <a:off x="4402163" y="2815652"/>
              <a:ext cx="166908" cy="74181"/>
              <a:chOff x="6443663" y="1368425"/>
              <a:chExt cx="385762" cy="171450"/>
            </a:xfrm>
            <a:solidFill>
              <a:schemeClr val="accent1"/>
            </a:solidFill>
          </p:grpSpPr>
          <p:sp>
            <p:nvSpPr>
              <p:cNvPr id="548" name="Freeform 3"/>
              <p:cNvSpPr>
                <a:spLocks noChangeArrowheads="1"/>
              </p:cNvSpPr>
              <p:nvPr/>
            </p:nvSpPr>
            <p:spPr bwMode="auto">
              <a:xfrm>
                <a:off x="6443663" y="1368425"/>
                <a:ext cx="166687" cy="169863"/>
              </a:xfrm>
              <a:custGeom>
                <a:avLst/>
                <a:gdLst>
                  <a:gd name="T0" fmla="*/ 113 w 461"/>
                  <a:gd name="T1" fmla="*/ 0 h 473"/>
                  <a:gd name="T2" fmla="*/ 237 w 461"/>
                  <a:gd name="T3" fmla="*/ 370 h 473"/>
                  <a:gd name="T4" fmla="*/ 361 w 461"/>
                  <a:gd name="T5" fmla="*/ 0 h 473"/>
                  <a:gd name="T6" fmla="*/ 460 w 461"/>
                  <a:gd name="T7" fmla="*/ 0 h 473"/>
                  <a:gd name="T8" fmla="*/ 285 w 461"/>
                  <a:gd name="T9" fmla="*/ 472 h 473"/>
                  <a:gd name="T10" fmla="*/ 175 w 461"/>
                  <a:gd name="T11" fmla="*/ 472 h 473"/>
                  <a:gd name="T12" fmla="*/ 0 w 461"/>
                  <a:gd name="T13" fmla="*/ 0 h 473"/>
                  <a:gd name="T14" fmla="*/ 113 w 461"/>
                  <a:gd name="T15" fmla="*/ 0 h 4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1" h="473">
                    <a:moveTo>
                      <a:pt x="113" y="0"/>
                    </a:moveTo>
                    <a:lnTo>
                      <a:pt x="237" y="370"/>
                    </a:lnTo>
                    <a:lnTo>
                      <a:pt x="361" y="0"/>
                    </a:lnTo>
                    <a:lnTo>
                      <a:pt x="460" y="0"/>
                    </a:lnTo>
                    <a:lnTo>
                      <a:pt x="285" y="472"/>
                    </a:lnTo>
                    <a:lnTo>
                      <a:pt x="175" y="472"/>
                    </a:lnTo>
                    <a:lnTo>
                      <a:pt x="0" y="0"/>
                    </a:lnTo>
                    <a:lnTo>
                      <a:pt x="113" y="0"/>
                    </a:lnTo>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549" name="Freeform 4"/>
              <p:cNvSpPr>
                <a:spLocks noChangeArrowheads="1"/>
              </p:cNvSpPr>
              <p:nvPr/>
            </p:nvSpPr>
            <p:spPr bwMode="auto">
              <a:xfrm>
                <a:off x="6635750" y="1368425"/>
                <a:ext cx="193675" cy="171450"/>
              </a:xfrm>
              <a:custGeom>
                <a:avLst/>
                <a:gdLst>
                  <a:gd name="T0" fmla="*/ 6 w 540"/>
                  <a:gd name="T1" fmla="*/ 0 h 475"/>
                  <a:gd name="T2" fmla="*/ 173 w 540"/>
                  <a:gd name="T3" fmla="*/ 0 h 475"/>
                  <a:gd name="T4" fmla="*/ 271 w 540"/>
                  <a:gd name="T5" fmla="*/ 345 h 475"/>
                  <a:gd name="T6" fmla="*/ 379 w 540"/>
                  <a:gd name="T7" fmla="*/ 0 h 475"/>
                  <a:gd name="T8" fmla="*/ 539 w 540"/>
                  <a:gd name="T9" fmla="*/ 0 h 475"/>
                  <a:gd name="T10" fmla="*/ 539 w 540"/>
                  <a:gd name="T11" fmla="*/ 474 h 475"/>
                  <a:gd name="T12" fmla="*/ 438 w 540"/>
                  <a:gd name="T13" fmla="*/ 474 h 475"/>
                  <a:gd name="T14" fmla="*/ 438 w 540"/>
                  <a:gd name="T15" fmla="*/ 68 h 475"/>
                  <a:gd name="T16" fmla="*/ 308 w 540"/>
                  <a:gd name="T17" fmla="*/ 474 h 475"/>
                  <a:gd name="T18" fmla="*/ 223 w 540"/>
                  <a:gd name="T19" fmla="*/ 474 h 475"/>
                  <a:gd name="T20" fmla="*/ 96 w 540"/>
                  <a:gd name="T21" fmla="*/ 68 h 475"/>
                  <a:gd name="T22" fmla="*/ 96 w 540"/>
                  <a:gd name="T23" fmla="*/ 474 h 475"/>
                  <a:gd name="T24" fmla="*/ 0 w 540"/>
                  <a:gd name="T25" fmla="*/ 474 h 475"/>
                  <a:gd name="T26" fmla="*/ 0 w 540"/>
                  <a:gd name="T27" fmla="*/ 0 h 475"/>
                  <a:gd name="T28" fmla="*/ 6 w 540"/>
                  <a:gd name="T29" fmla="*/ 0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40" h="475">
                    <a:moveTo>
                      <a:pt x="6" y="0"/>
                    </a:moveTo>
                    <a:lnTo>
                      <a:pt x="173" y="0"/>
                    </a:lnTo>
                    <a:lnTo>
                      <a:pt x="271" y="345"/>
                    </a:lnTo>
                    <a:lnTo>
                      <a:pt x="379" y="0"/>
                    </a:lnTo>
                    <a:lnTo>
                      <a:pt x="539" y="0"/>
                    </a:lnTo>
                    <a:lnTo>
                      <a:pt x="539" y="474"/>
                    </a:lnTo>
                    <a:lnTo>
                      <a:pt x="438" y="474"/>
                    </a:lnTo>
                    <a:lnTo>
                      <a:pt x="438" y="68"/>
                    </a:lnTo>
                    <a:lnTo>
                      <a:pt x="308" y="474"/>
                    </a:lnTo>
                    <a:lnTo>
                      <a:pt x="223" y="474"/>
                    </a:lnTo>
                    <a:lnTo>
                      <a:pt x="96" y="68"/>
                    </a:lnTo>
                    <a:lnTo>
                      <a:pt x="96" y="474"/>
                    </a:lnTo>
                    <a:lnTo>
                      <a:pt x="0" y="474"/>
                    </a:lnTo>
                    <a:lnTo>
                      <a:pt x="0" y="0"/>
                    </a:lnTo>
                    <a:lnTo>
                      <a:pt x="6" y="0"/>
                    </a:lnTo>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grpSp>
        <p:grpSp>
          <p:nvGrpSpPr>
            <p:cNvPr id="544" name="Group 198"/>
            <p:cNvGrpSpPr/>
            <p:nvPr/>
          </p:nvGrpSpPr>
          <p:grpSpPr>
            <a:xfrm>
              <a:off x="4234477" y="2181412"/>
              <a:ext cx="502281" cy="548163"/>
              <a:chOff x="2505075" y="2108200"/>
              <a:chExt cx="330200" cy="360363"/>
            </a:xfrm>
            <a:solidFill>
              <a:schemeClr val="accent1"/>
            </a:solidFill>
          </p:grpSpPr>
          <p:sp>
            <p:nvSpPr>
              <p:cNvPr id="546" name="Freeform 44"/>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47" name="Freeform 45"/>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545" name="Rectangle 544"/>
            <p:cNvSpPr/>
            <p:nvPr/>
          </p:nvSpPr>
          <p:spPr>
            <a:xfrm>
              <a:off x="4166083" y="2103309"/>
              <a:ext cx="639069" cy="865592"/>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grpSp>
      <p:sp>
        <p:nvSpPr>
          <p:cNvPr id="550" name="TextBox 549"/>
          <p:cNvSpPr txBox="1"/>
          <p:nvPr/>
        </p:nvSpPr>
        <p:spPr>
          <a:xfrm>
            <a:off x="9929891" y="3617697"/>
            <a:ext cx="680872" cy="319475"/>
          </a:xfrm>
          <a:prstGeom prst="rect">
            <a:avLst/>
          </a:prstGeom>
          <a:noFill/>
        </p:spPr>
        <p:txBody>
          <a:bodyPr wrap="none" lIns="0" tIns="0" rIns="0" bIns="0" rtlCol="0" anchor="t">
            <a:noAutofit/>
          </a:bodyPr>
          <a:lstStyle/>
          <a:p>
            <a:pPr algn="r">
              <a:lnSpc>
                <a:spcPct val="90000"/>
              </a:lnSpc>
            </a:pPr>
            <a:r>
              <a:rPr lang="en-US" sz="900" b="1" dirty="0">
                <a:solidFill>
                  <a:srgbClr val="5F5F5F"/>
                </a:solidFill>
              </a:rPr>
              <a:t>Siebel </a:t>
            </a:r>
          </a:p>
          <a:p>
            <a:pPr algn="r">
              <a:lnSpc>
                <a:spcPct val="90000"/>
              </a:lnSpc>
            </a:pPr>
            <a:r>
              <a:rPr lang="en-US" sz="900" b="1" dirty="0">
                <a:solidFill>
                  <a:srgbClr val="5F5F5F"/>
                </a:solidFill>
              </a:rPr>
              <a:t>GW &amp;SM </a:t>
            </a:r>
          </a:p>
        </p:txBody>
      </p:sp>
      <p:grpSp>
        <p:nvGrpSpPr>
          <p:cNvPr id="551" name="Group 225"/>
          <p:cNvGrpSpPr/>
          <p:nvPr/>
        </p:nvGrpSpPr>
        <p:grpSpPr>
          <a:xfrm>
            <a:off x="9340696" y="2857689"/>
            <a:ext cx="455556" cy="617031"/>
            <a:chOff x="4166083" y="2103309"/>
            <a:chExt cx="639069" cy="865592"/>
          </a:xfrm>
        </p:grpSpPr>
        <p:grpSp>
          <p:nvGrpSpPr>
            <p:cNvPr id="552" name="Group 325"/>
            <p:cNvGrpSpPr/>
            <p:nvPr/>
          </p:nvGrpSpPr>
          <p:grpSpPr>
            <a:xfrm>
              <a:off x="4402163" y="2815652"/>
              <a:ext cx="166908" cy="74181"/>
              <a:chOff x="6443663" y="1368425"/>
              <a:chExt cx="385762" cy="171450"/>
            </a:xfrm>
            <a:solidFill>
              <a:schemeClr val="accent1"/>
            </a:solidFill>
          </p:grpSpPr>
          <p:sp>
            <p:nvSpPr>
              <p:cNvPr id="557" name="Freeform 3"/>
              <p:cNvSpPr>
                <a:spLocks noChangeArrowheads="1"/>
              </p:cNvSpPr>
              <p:nvPr/>
            </p:nvSpPr>
            <p:spPr bwMode="auto">
              <a:xfrm>
                <a:off x="6443663" y="1368425"/>
                <a:ext cx="166687" cy="169863"/>
              </a:xfrm>
              <a:custGeom>
                <a:avLst/>
                <a:gdLst>
                  <a:gd name="T0" fmla="*/ 113 w 461"/>
                  <a:gd name="T1" fmla="*/ 0 h 473"/>
                  <a:gd name="T2" fmla="*/ 237 w 461"/>
                  <a:gd name="T3" fmla="*/ 370 h 473"/>
                  <a:gd name="T4" fmla="*/ 361 w 461"/>
                  <a:gd name="T5" fmla="*/ 0 h 473"/>
                  <a:gd name="T6" fmla="*/ 460 w 461"/>
                  <a:gd name="T7" fmla="*/ 0 h 473"/>
                  <a:gd name="T8" fmla="*/ 285 w 461"/>
                  <a:gd name="T9" fmla="*/ 472 h 473"/>
                  <a:gd name="T10" fmla="*/ 175 w 461"/>
                  <a:gd name="T11" fmla="*/ 472 h 473"/>
                  <a:gd name="T12" fmla="*/ 0 w 461"/>
                  <a:gd name="T13" fmla="*/ 0 h 473"/>
                  <a:gd name="T14" fmla="*/ 113 w 461"/>
                  <a:gd name="T15" fmla="*/ 0 h 4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1" h="473">
                    <a:moveTo>
                      <a:pt x="113" y="0"/>
                    </a:moveTo>
                    <a:lnTo>
                      <a:pt x="237" y="370"/>
                    </a:lnTo>
                    <a:lnTo>
                      <a:pt x="361" y="0"/>
                    </a:lnTo>
                    <a:lnTo>
                      <a:pt x="460" y="0"/>
                    </a:lnTo>
                    <a:lnTo>
                      <a:pt x="285" y="472"/>
                    </a:lnTo>
                    <a:lnTo>
                      <a:pt x="175" y="472"/>
                    </a:lnTo>
                    <a:lnTo>
                      <a:pt x="0" y="0"/>
                    </a:lnTo>
                    <a:lnTo>
                      <a:pt x="113" y="0"/>
                    </a:lnTo>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558" name="Freeform 4"/>
              <p:cNvSpPr>
                <a:spLocks noChangeArrowheads="1"/>
              </p:cNvSpPr>
              <p:nvPr/>
            </p:nvSpPr>
            <p:spPr bwMode="auto">
              <a:xfrm>
                <a:off x="6635750" y="1368425"/>
                <a:ext cx="193675" cy="171450"/>
              </a:xfrm>
              <a:custGeom>
                <a:avLst/>
                <a:gdLst>
                  <a:gd name="T0" fmla="*/ 6 w 540"/>
                  <a:gd name="T1" fmla="*/ 0 h 475"/>
                  <a:gd name="T2" fmla="*/ 173 w 540"/>
                  <a:gd name="T3" fmla="*/ 0 h 475"/>
                  <a:gd name="T4" fmla="*/ 271 w 540"/>
                  <a:gd name="T5" fmla="*/ 345 h 475"/>
                  <a:gd name="T6" fmla="*/ 379 w 540"/>
                  <a:gd name="T7" fmla="*/ 0 h 475"/>
                  <a:gd name="T8" fmla="*/ 539 w 540"/>
                  <a:gd name="T9" fmla="*/ 0 h 475"/>
                  <a:gd name="T10" fmla="*/ 539 w 540"/>
                  <a:gd name="T11" fmla="*/ 474 h 475"/>
                  <a:gd name="T12" fmla="*/ 438 w 540"/>
                  <a:gd name="T13" fmla="*/ 474 h 475"/>
                  <a:gd name="T14" fmla="*/ 438 w 540"/>
                  <a:gd name="T15" fmla="*/ 68 h 475"/>
                  <a:gd name="T16" fmla="*/ 308 w 540"/>
                  <a:gd name="T17" fmla="*/ 474 h 475"/>
                  <a:gd name="T18" fmla="*/ 223 w 540"/>
                  <a:gd name="T19" fmla="*/ 474 h 475"/>
                  <a:gd name="T20" fmla="*/ 96 w 540"/>
                  <a:gd name="T21" fmla="*/ 68 h 475"/>
                  <a:gd name="T22" fmla="*/ 96 w 540"/>
                  <a:gd name="T23" fmla="*/ 474 h 475"/>
                  <a:gd name="T24" fmla="*/ 0 w 540"/>
                  <a:gd name="T25" fmla="*/ 474 h 475"/>
                  <a:gd name="T26" fmla="*/ 0 w 540"/>
                  <a:gd name="T27" fmla="*/ 0 h 475"/>
                  <a:gd name="T28" fmla="*/ 6 w 540"/>
                  <a:gd name="T29" fmla="*/ 0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40" h="475">
                    <a:moveTo>
                      <a:pt x="6" y="0"/>
                    </a:moveTo>
                    <a:lnTo>
                      <a:pt x="173" y="0"/>
                    </a:lnTo>
                    <a:lnTo>
                      <a:pt x="271" y="345"/>
                    </a:lnTo>
                    <a:lnTo>
                      <a:pt x="379" y="0"/>
                    </a:lnTo>
                    <a:lnTo>
                      <a:pt x="539" y="0"/>
                    </a:lnTo>
                    <a:lnTo>
                      <a:pt x="539" y="474"/>
                    </a:lnTo>
                    <a:lnTo>
                      <a:pt x="438" y="474"/>
                    </a:lnTo>
                    <a:lnTo>
                      <a:pt x="438" y="68"/>
                    </a:lnTo>
                    <a:lnTo>
                      <a:pt x="308" y="474"/>
                    </a:lnTo>
                    <a:lnTo>
                      <a:pt x="223" y="474"/>
                    </a:lnTo>
                    <a:lnTo>
                      <a:pt x="96" y="68"/>
                    </a:lnTo>
                    <a:lnTo>
                      <a:pt x="96" y="474"/>
                    </a:lnTo>
                    <a:lnTo>
                      <a:pt x="0" y="474"/>
                    </a:lnTo>
                    <a:lnTo>
                      <a:pt x="0" y="0"/>
                    </a:lnTo>
                    <a:lnTo>
                      <a:pt x="6" y="0"/>
                    </a:lnTo>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grpSp>
        <p:grpSp>
          <p:nvGrpSpPr>
            <p:cNvPr id="553" name="Group 198"/>
            <p:cNvGrpSpPr/>
            <p:nvPr/>
          </p:nvGrpSpPr>
          <p:grpSpPr>
            <a:xfrm>
              <a:off x="4234477" y="2181412"/>
              <a:ext cx="502281" cy="548163"/>
              <a:chOff x="2505075" y="2108200"/>
              <a:chExt cx="330200" cy="360363"/>
            </a:xfrm>
            <a:solidFill>
              <a:schemeClr val="accent1"/>
            </a:solidFill>
          </p:grpSpPr>
          <p:sp>
            <p:nvSpPr>
              <p:cNvPr id="555" name="Freeform 44"/>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56" name="Freeform 45"/>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554" name="Rectangle 553"/>
            <p:cNvSpPr/>
            <p:nvPr/>
          </p:nvSpPr>
          <p:spPr>
            <a:xfrm>
              <a:off x="4166083" y="2103309"/>
              <a:ext cx="639069" cy="865592"/>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grpSp>
      <p:grpSp>
        <p:nvGrpSpPr>
          <p:cNvPr id="630" name="Group 498"/>
          <p:cNvGrpSpPr/>
          <p:nvPr/>
        </p:nvGrpSpPr>
        <p:grpSpPr>
          <a:xfrm>
            <a:off x="9372600" y="2148840"/>
            <a:ext cx="723900" cy="635790"/>
            <a:chOff x="9530256" y="3824902"/>
            <a:chExt cx="514957" cy="512594"/>
          </a:xfrm>
        </p:grpSpPr>
        <p:cxnSp>
          <p:nvCxnSpPr>
            <p:cNvPr id="631" name="Straight Arrow Connector 630"/>
            <p:cNvCxnSpPr/>
            <p:nvPr/>
          </p:nvCxnSpPr>
          <p:spPr bwMode="auto">
            <a:xfrm flipH="1">
              <a:off x="9530403" y="3824902"/>
              <a:ext cx="514810" cy="0"/>
            </a:xfrm>
            <a:prstGeom prst="straightConnector1">
              <a:avLst/>
            </a:prstGeom>
            <a:solidFill>
              <a:srgbClr val="00B8FF"/>
            </a:solidFill>
            <a:ln w="12700" cap="flat" cmpd="sng" algn="ctr">
              <a:solidFill>
                <a:schemeClr val="tx1"/>
              </a:solidFill>
              <a:prstDash val="solid"/>
              <a:round/>
              <a:headEnd type="oval" w="sm" len="sm"/>
              <a:tailEnd type="oval" w="sm" len="sm"/>
            </a:ln>
            <a:effectLst/>
            <a:extLs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chemeClr val="bg2">
                        <a:alpha val="74998"/>
                      </a:schemeClr>
                    </a:outerShdw>
                  </a:effectLst>
                </a14:hiddenEffects>
              </a:ext>
            </a:extLst>
          </p:spPr>
        </p:cxnSp>
        <p:cxnSp>
          <p:nvCxnSpPr>
            <p:cNvPr id="632" name="Straight Arrow Connector 631"/>
            <p:cNvCxnSpPr/>
            <p:nvPr/>
          </p:nvCxnSpPr>
          <p:spPr bwMode="auto">
            <a:xfrm rot="5400000">
              <a:off x="9274447" y="4081688"/>
              <a:ext cx="511617" cy="0"/>
            </a:xfrm>
            <a:prstGeom prst="straightConnector1">
              <a:avLst/>
            </a:prstGeom>
            <a:solidFill>
              <a:srgbClr val="00B8FF"/>
            </a:solidFill>
            <a:ln w="12700" cap="flat" cmpd="sng" algn="ctr">
              <a:solidFill>
                <a:schemeClr val="tx1"/>
              </a:solidFill>
              <a:prstDash val="solid"/>
              <a:round/>
              <a:headEnd type="oval" w="sm" len="sm"/>
              <a:tailEnd type="oval" w="sm" len="sm"/>
            </a:ln>
            <a:effectLst/>
            <a:extLs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chemeClr val="bg2">
                        <a:alpha val="74998"/>
                      </a:schemeClr>
                    </a:outerShdw>
                  </a:effectLst>
                </a14:hiddenEffects>
              </a:ext>
            </a:extLst>
          </p:spPr>
        </p:cxnSp>
      </p:grpSp>
      <p:grpSp>
        <p:nvGrpSpPr>
          <p:cNvPr id="636" name="Group 225"/>
          <p:cNvGrpSpPr/>
          <p:nvPr/>
        </p:nvGrpSpPr>
        <p:grpSpPr>
          <a:xfrm>
            <a:off x="10125556" y="3871149"/>
            <a:ext cx="455556" cy="617031"/>
            <a:chOff x="4166083" y="2103309"/>
            <a:chExt cx="639069" cy="865592"/>
          </a:xfrm>
        </p:grpSpPr>
        <p:grpSp>
          <p:nvGrpSpPr>
            <p:cNvPr id="637" name="Group 325"/>
            <p:cNvGrpSpPr/>
            <p:nvPr/>
          </p:nvGrpSpPr>
          <p:grpSpPr>
            <a:xfrm>
              <a:off x="4402163" y="2815652"/>
              <a:ext cx="166908" cy="74181"/>
              <a:chOff x="6443663" y="1368425"/>
              <a:chExt cx="385762" cy="171450"/>
            </a:xfrm>
            <a:solidFill>
              <a:schemeClr val="accent1"/>
            </a:solidFill>
          </p:grpSpPr>
          <p:sp>
            <p:nvSpPr>
              <p:cNvPr id="642" name="Freeform 3"/>
              <p:cNvSpPr>
                <a:spLocks noChangeArrowheads="1"/>
              </p:cNvSpPr>
              <p:nvPr/>
            </p:nvSpPr>
            <p:spPr bwMode="auto">
              <a:xfrm>
                <a:off x="6443663" y="1368425"/>
                <a:ext cx="166687" cy="169863"/>
              </a:xfrm>
              <a:custGeom>
                <a:avLst/>
                <a:gdLst>
                  <a:gd name="T0" fmla="*/ 113 w 461"/>
                  <a:gd name="T1" fmla="*/ 0 h 473"/>
                  <a:gd name="T2" fmla="*/ 237 w 461"/>
                  <a:gd name="T3" fmla="*/ 370 h 473"/>
                  <a:gd name="T4" fmla="*/ 361 w 461"/>
                  <a:gd name="T5" fmla="*/ 0 h 473"/>
                  <a:gd name="T6" fmla="*/ 460 w 461"/>
                  <a:gd name="T7" fmla="*/ 0 h 473"/>
                  <a:gd name="T8" fmla="*/ 285 w 461"/>
                  <a:gd name="T9" fmla="*/ 472 h 473"/>
                  <a:gd name="T10" fmla="*/ 175 w 461"/>
                  <a:gd name="T11" fmla="*/ 472 h 473"/>
                  <a:gd name="T12" fmla="*/ 0 w 461"/>
                  <a:gd name="T13" fmla="*/ 0 h 473"/>
                  <a:gd name="T14" fmla="*/ 113 w 461"/>
                  <a:gd name="T15" fmla="*/ 0 h 4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1" h="473">
                    <a:moveTo>
                      <a:pt x="113" y="0"/>
                    </a:moveTo>
                    <a:lnTo>
                      <a:pt x="237" y="370"/>
                    </a:lnTo>
                    <a:lnTo>
                      <a:pt x="361" y="0"/>
                    </a:lnTo>
                    <a:lnTo>
                      <a:pt x="460" y="0"/>
                    </a:lnTo>
                    <a:lnTo>
                      <a:pt x="285" y="472"/>
                    </a:lnTo>
                    <a:lnTo>
                      <a:pt x="175" y="472"/>
                    </a:lnTo>
                    <a:lnTo>
                      <a:pt x="0" y="0"/>
                    </a:lnTo>
                    <a:lnTo>
                      <a:pt x="113" y="0"/>
                    </a:lnTo>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643" name="Freeform 4"/>
              <p:cNvSpPr>
                <a:spLocks noChangeArrowheads="1"/>
              </p:cNvSpPr>
              <p:nvPr/>
            </p:nvSpPr>
            <p:spPr bwMode="auto">
              <a:xfrm>
                <a:off x="6635750" y="1368425"/>
                <a:ext cx="193675" cy="171450"/>
              </a:xfrm>
              <a:custGeom>
                <a:avLst/>
                <a:gdLst>
                  <a:gd name="T0" fmla="*/ 6 w 540"/>
                  <a:gd name="T1" fmla="*/ 0 h 475"/>
                  <a:gd name="T2" fmla="*/ 173 w 540"/>
                  <a:gd name="T3" fmla="*/ 0 h 475"/>
                  <a:gd name="T4" fmla="*/ 271 w 540"/>
                  <a:gd name="T5" fmla="*/ 345 h 475"/>
                  <a:gd name="T6" fmla="*/ 379 w 540"/>
                  <a:gd name="T7" fmla="*/ 0 h 475"/>
                  <a:gd name="T8" fmla="*/ 539 w 540"/>
                  <a:gd name="T9" fmla="*/ 0 h 475"/>
                  <a:gd name="T10" fmla="*/ 539 w 540"/>
                  <a:gd name="T11" fmla="*/ 474 h 475"/>
                  <a:gd name="T12" fmla="*/ 438 w 540"/>
                  <a:gd name="T13" fmla="*/ 474 h 475"/>
                  <a:gd name="T14" fmla="*/ 438 w 540"/>
                  <a:gd name="T15" fmla="*/ 68 h 475"/>
                  <a:gd name="T16" fmla="*/ 308 w 540"/>
                  <a:gd name="T17" fmla="*/ 474 h 475"/>
                  <a:gd name="T18" fmla="*/ 223 w 540"/>
                  <a:gd name="T19" fmla="*/ 474 h 475"/>
                  <a:gd name="T20" fmla="*/ 96 w 540"/>
                  <a:gd name="T21" fmla="*/ 68 h 475"/>
                  <a:gd name="T22" fmla="*/ 96 w 540"/>
                  <a:gd name="T23" fmla="*/ 474 h 475"/>
                  <a:gd name="T24" fmla="*/ 0 w 540"/>
                  <a:gd name="T25" fmla="*/ 474 h 475"/>
                  <a:gd name="T26" fmla="*/ 0 w 540"/>
                  <a:gd name="T27" fmla="*/ 0 h 475"/>
                  <a:gd name="T28" fmla="*/ 6 w 540"/>
                  <a:gd name="T29" fmla="*/ 0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40" h="475">
                    <a:moveTo>
                      <a:pt x="6" y="0"/>
                    </a:moveTo>
                    <a:lnTo>
                      <a:pt x="173" y="0"/>
                    </a:lnTo>
                    <a:lnTo>
                      <a:pt x="271" y="345"/>
                    </a:lnTo>
                    <a:lnTo>
                      <a:pt x="379" y="0"/>
                    </a:lnTo>
                    <a:lnTo>
                      <a:pt x="539" y="0"/>
                    </a:lnTo>
                    <a:lnTo>
                      <a:pt x="539" y="474"/>
                    </a:lnTo>
                    <a:lnTo>
                      <a:pt x="438" y="474"/>
                    </a:lnTo>
                    <a:lnTo>
                      <a:pt x="438" y="68"/>
                    </a:lnTo>
                    <a:lnTo>
                      <a:pt x="308" y="474"/>
                    </a:lnTo>
                    <a:lnTo>
                      <a:pt x="223" y="474"/>
                    </a:lnTo>
                    <a:lnTo>
                      <a:pt x="96" y="68"/>
                    </a:lnTo>
                    <a:lnTo>
                      <a:pt x="96" y="474"/>
                    </a:lnTo>
                    <a:lnTo>
                      <a:pt x="0" y="474"/>
                    </a:lnTo>
                    <a:lnTo>
                      <a:pt x="0" y="0"/>
                    </a:lnTo>
                    <a:lnTo>
                      <a:pt x="6" y="0"/>
                    </a:lnTo>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grpSp>
        <p:grpSp>
          <p:nvGrpSpPr>
            <p:cNvPr id="638" name="Group 198"/>
            <p:cNvGrpSpPr/>
            <p:nvPr/>
          </p:nvGrpSpPr>
          <p:grpSpPr>
            <a:xfrm>
              <a:off x="4234477" y="2181412"/>
              <a:ext cx="502281" cy="548163"/>
              <a:chOff x="2505075" y="2108200"/>
              <a:chExt cx="330200" cy="360363"/>
            </a:xfrm>
            <a:solidFill>
              <a:schemeClr val="accent1"/>
            </a:solidFill>
          </p:grpSpPr>
          <p:sp>
            <p:nvSpPr>
              <p:cNvPr id="640" name="Freeform 44"/>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41" name="Freeform 45"/>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639" name="Rectangle 638"/>
            <p:cNvSpPr/>
            <p:nvPr/>
          </p:nvSpPr>
          <p:spPr>
            <a:xfrm>
              <a:off x="4166083" y="2103309"/>
              <a:ext cx="639069" cy="865592"/>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grpSp>
      <p:grpSp>
        <p:nvGrpSpPr>
          <p:cNvPr id="644" name="Group 225"/>
          <p:cNvGrpSpPr/>
          <p:nvPr/>
        </p:nvGrpSpPr>
        <p:grpSpPr>
          <a:xfrm>
            <a:off x="9340696" y="4054029"/>
            <a:ext cx="455556" cy="617031"/>
            <a:chOff x="4166083" y="2103309"/>
            <a:chExt cx="639069" cy="865592"/>
          </a:xfrm>
        </p:grpSpPr>
        <p:grpSp>
          <p:nvGrpSpPr>
            <p:cNvPr id="645" name="Group 325"/>
            <p:cNvGrpSpPr/>
            <p:nvPr/>
          </p:nvGrpSpPr>
          <p:grpSpPr>
            <a:xfrm>
              <a:off x="4402163" y="2815652"/>
              <a:ext cx="166908" cy="74181"/>
              <a:chOff x="6443663" y="1368425"/>
              <a:chExt cx="385762" cy="171450"/>
            </a:xfrm>
            <a:solidFill>
              <a:schemeClr val="accent1"/>
            </a:solidFill>
          </p:grpSpPr>
          <p:sp>
            <p:nvSpPr>
              <p:cNvPr id="650" name="Freeform 3"/>
              <p:cNvSpPr>
                <a:spLocks noChangeArrowheads="1"/>
              </p:cNvSpPr>
              <p:nvPr/>
            </p:nvSpPr>
            <p:spPr bwMode="auto">
              <a:xfrm>
                <a:off x="6443663" y="1368425"/>
                <a:ext cx="166687" cy="169863"/>
              </a:xfrm>
              <a:custGeom>
                <a:avLst/>
                <a:gdLst>
                  <a:gd name="T0" fmla="*/ 113 w 461"/>
                  <a:gd name="T1" fmla="*/ 0 h 473"/>
                  <a:gd name="T2" fmla="*/ 237 w 461"/>
                  <a:gd name="T3" fmla="*/ 370 h 473"/>
                  <a:gd name="T4" fmla="*/ 361 w 461"/>
                  <a:gd name="T5" fmla="*/ 0 h 473"/>
                  <a:gd name="T6" fmla="*/ 460 w 461"/>
                  <a:gd name="T7" fmla="*/ 0 h 473"/>
                  <a:gd name="T8" fmla="*/ 285 w 461"/>
                  <a:gd name="T9" fmla="*/ 472 h 473"/>
                  <a:gd name="T10" fmla="*/ 175 w 461"/>
                  <a:gd name="T11" fmla="*/ 472 h 473"/>
                  <a:gd name="T12" fmla="*/ 0 w 461"/>
                  <a:gd name="T13" fmla="*/ 0 h 473"/>
                  <a:gd name="T14" fmla="*/ 113 w 461"/>
                  <a:gd name="T15" fmla="*/ 0 h 4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1" h="473">
                    <a:moveTo>
                      <a:pt x="113" y="0"/>
                    </a:moveTo>
                    <a:lnTo>
                      <a:pt x="237" y="370"/>
                    </a:lnTo>
                    <a:lnTo>
                      <a:pt x="361" y="0"/>
                    </a:lnTo>
                    <a:lnTo>
                      <a:pt x="460" y="0"/>
                    </a:lnTo>
                    <a:lnTo>
                      <a:pt x="285" y="472"/>
                    </a:lnTo>
                    <a:lnTo>
                      <a:pt x="175" y="472"/>
                    </a:lnTo>
                    <a:lnTo>
                      <a:pt x="0" y="0"/>
                    </a:lnTo>
                    <a:lnTo>
                      <a:pt x="113" y="0"/>
                    </a:lnTo>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651" name="Freeform 4"/>
              <p:cNvSpPr>
                <a:spLocks noChangeArrowheads="1"/>
              </p:cNvSpPr>
              <p:nvPr/>
            </p:nvSpPr>
            <p:spPr bwMode="auto">
              <a:xfrm>
                <a:off x="6635750" y="1368425"/>
                <a:ext cx="193675" cy="171450"/>
              </a:xfrm>
              <a:custGeom>
                <a:avLst/>
                <a:gdLst>
                  <a:gd name="T0" fmla="*/ 6 w 540"/>
                  <a:gd name="T1" fmla="*/ 0 h 475"/>
                  <a:gd name="T2" fmla="*/ 173 w 540"/>
                  <a:gd name="T3" fmla="*/ 0 h 475"/>
                  <a:gd name="T4" fmla="*/ 271 w 540"/>
                  <a:gd name="T5" fmla="*/ 345 h 475"/>
                  <a:gd name="T6" fmla="*/ 379 w 540"/>
                  <a:gd name="T7" fmla="*/ 0 h 475"/>
                  <a:gd name="T8" fmla="*/ 539 w 540"/>
                  <a:gd name="T9" fmla="*/ 0 h 475"/>
                  <a:gd name="T10" fmla="*/ 539 w 540"/>
                  <a:gd name="T11" fmla="*/ 474 h 475"/>
                  <a:gd name="T12" fmla="*/ 438 w 540"/>
                  <a:gd name="T13" fmla="*/ 474 h 475"/>
                  <a:gd name="T14" fmla="*/ 438 w 540"/>
                  <a:gd name="T15" fmla="*/ 68 h 475"/>
                  <a:gd name="T16" fmla="*/ 308 w 540"/>
                  <a:gd name="T17" fmla="*/ 474 h 475"/>
                  <a:gd name="T18" fmla="*/ 223 w 540"/>
                  <a:gd name="T19" fmla="*/ 474 h 475"/>
                  <a:gd name="T20" fmla="*/ 96 w 540"/>
                  <a:gd name="T21" fmla="*/ 68 h 475"/>
                  <a:gd name="T22" fmla="*/ 96 w 540"/>
                  <a:gd name="T23" fmla="*/ 474 h 475"/>
                  <a:gd name="T24" fmla="*/ 0 w 540"/>
                  <a:gd name="T25" fmla="*/ 474 h 475"/>
                  <a:gd name="T26" fmla="*/ 0 w 540"/>
                  <a:gd name="T27" fmla="*/ 0 h 475"/>
                  <a:gd name="T28" fmla="*/ 6 w 540"/>
                  <a:gd name="T29" fmla="*/ 0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40" h="475">
                    <a:moveTo>
                      <a:pt x="6" y="0"/>
                    </a:moveTo>
                    <a:lnTo>
                      <a:pt x="173" y="0"/>
                    </a:lnTo>
                    <a:lnTo>
                      <a:pt x="271" y="345"/>
                    </a:lnTo>
                    <a:lnTo>
                      <a:pt x="379" y="0"/>
                    </a:lnTo>
                    <a:lnTo>
                      <a:pt x="539" y="0"/>
                    </a:lnTo>
                    <a:lnTo>
                      <a:pt x="539" y="474"/>
                    </a:lnTo>
                    <a:lnTo>
                      <a:pt x="438" y="474"/>
                    </a:lnTo>
                    <a:lnTo>
                      <a:pt x="438" y="68"/>
                    </a:lnTo>
                    <a:lnTo>
                      <a:pt x="308" y="474"/>
                    </a:lnTo>
                    <a:lnTo>
                      <a:pt x="223" y="474"/>
                    </a:lnTo>
                    <a:lnTo>
                      <a:pt x="96" y="68"/>
                    </a:lnTo>
                    <a:lnTo>
                      <a:pt x="96" y="474"/>
                    </a:lnTo>
                    <a:lnTo>
                      <a:pt x="0" y="474"/>
                    </a:lnTo>
                    <a:lnTo>
                      <a:pt x="0" y="0"/>
                    </a:lnTo>
                    <a:lnTo>
                      <a:pt x="6" y="0"/>
                    </a:lnTo>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grpSp>
        <p:grpSp>
          <p:nvGrpSpPr>
            <p:cNvPr id="646" name="Group 198"/>
            <p:cNvGrpSpPr/>
            <p:nvPr/>
          </p:nvGrpSpPr>
          <p:grpSpPr>
            <a:xfrm>
              <a:off x="4234477" y="2181412"/>
              <a:ext cx="502281" cy="548163"/>
              <a:chOff x="2505075" y="2108200"/>
              <a:chExt cx="330200" cy="360363"/>
            </a:xfrm>
            <a:solidFill>
              <a:schemeClr val="accent1"/>
            </a:solidFill>
          </p:grpSpPr>
          <p:sp>
            <p:nvSpPr>
              <p:cNvPr id="648" name="Freeform 44"/>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49" name="Freeform 45"/>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647" name="Rectangle 646"/>
            <p:cNvSpPr/>
            <p:nvPr/>
          </p:nvSpPr>
          <p:spPr>
            <a:xfrm>
              <a:off x="4166083" y="2103309"/>
              <a:ext cx="639069" cy="865592"/>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grpSp>
      <p:sp>
        <p:nvSpPr>
          <p:cNvPr id="652" name="TextBox 651"/>
          <p:cNvSpPr txBox="1"/>
          <p:nvPr/>
        </p:nvSpPr>
        <p:spPr>
          <a:xfrm>
            <a:off x="9768839" y="4196817"/>
            <a:ext cx="308523" cy="319475"/>
          </a:xfrm>
          <a:prstGeom prst="rect">
            <a:avLst/>
          </a:prstGeom>
          <a:noFill/>
        </p:spPr>
        <p:txBody>
          <a:bodyPr wrap="none" lIns="0" tIns="0" rIns="0" bIns="0" rtlCol="0" anchor="t">
            <a:noAutofit/>
          </a:bodyPr>
          <a:lstStyle/>
          <a:p>
            <a:pPr>
              <a:lnSpc>
                <a:spcPct val="90000"/>
              </a:lnSpc>
            </a:pPr>
            <a:r>
              <a:rPr lang="en-US" sz="900" b="1" dirty="0">
                <a:solidFill>
                  <a:srgbClr val="5F5F5F"/>
                </a:solidFill>
              </a:rPr>
              <a:t>Siebel</a:t>
            </a:r>
          </a:p>
          <a:p>
            <a:pPr>
              <a:lnSpc>
                <a:spcPct val="90000"/>
              </a:lnSpc>
            </a:pPr>
            <a:r>
              <a:rPr lang="en-US" sz="900" b="1" dirty="0">
                <a:solidFill>
                  <a:srgbClr val="5F5F5F"/>
                </a:solidFill>
              </a:rPr>
              <a:t>FS</a:t>
            </a:r>
          </a:p>
          <a:p>
            <a:pPr algn="r">
              <a:lnSpc>
                <a:spcPct val="90000"/>
              </a:lnSpc>
            </a:pPr>
            <a:endParaRPr lang="en-US" sz="900" b="1" dirty="0">
              <a:solidFill>
                <a:srgbClr val="5F5F5F"/>
              </a:solidFill>
            </a:endParaRPr>
          </a:p>
          <a:p>
            <a:pPr algn="r">
              <a:lnSpc>
                <a:spcPct val="90000"/>
              </a:lnSpc>
            </a:pPr>
            <a:endParaRPr lang="en-US" sz="900" b="1" dirty="0">
              <a:solidFill>
                <a:srgbClr val="5F5F5F"/>
              </a:solidFill>
            </a:endParaRPr>
          </a:p>
        </p:txBody>
      </p:sp>
      <p:grpSp>
        <p:nvGrpSpPr>
          <p:cNvPr id="667" name="Group 328"/>
          <p:cNvGrpSpPr/>
          <p:nvPr/>
        </p:nvGrpSpPr>
        <p:grpSpPr>
          <a:xfrm flipV="1">
            <a:off x="2685994" y="5332268"/>
            <a:ext cx="7006646" cy="763731"/>
            <a:chOff x="9530256" y="3824902"/>
            <a:chExt cx="514957" cy="512594"/>
          </a:xfrm>
        </p:grpSpPr>
        <p:cxnSp>
          <p:nvCxnSpPr>
            <p:cNvPr id="668" name="Straight Arrow Connector 667"/>
            <p:cNvCxnSpPr/>
            <p:nvPr/>
          </p:nvCxnSpPr>
          <p:spPr bwMode="auto">
            <a:xfrm flipH="1">
              <a:off x="9530403" y="3824902"/>
              <a:ext cx="514810" cy="0"/>
            </a:xfrm>
            <a:prstGeom prst="straightConnector1">
              <a:avLst/>
            </a:prstGeom>
            <a:solidFill>
              <a:srgbClr val="00B8FF"/>
            </a:solidFill>
            <a:ln w="12700" cap="flat" cmpd="sng" algn="ctr">
              <a:solidFill>
                <a:schemeClr val="tx1"/>
              </a:solidFill>
              <a:prstDash val="solid"/>
              <a:round/>
              <a:headEnd type="oval" w="sm" len="sm"/>
              <a:tailEnd type="oval" w="sm" len="sm"/>
            </a:ln>
            <a:effectLst/>
            <a:extLs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chemeClr val="bg2">
                        <a:alpha val="74998"/>
                      </a:schemeClr>
                    </a:outerShdw>
                  </a:effectLst>
                </a14:hiddenEffects>
              </a:ext>
            </a:extLst>
          </p:spPr>
        </p:cxnSp>
        <p:cxnSp>
          <p:nvCxnSpPr>
            <p:cNvPr id="669" name="Straight Arrow Connector 668"/>
            <p:cNvCxnSpPr/>
            <p:nvPr/>
          </p:nvCxnSpPr>
          <p:spPr bwMode="auto">
            <a:xfrm rot="5400000">
              <a:off x="9274447" y="4081688"/>
              <a:ext cx="511617" cy="0"/>
            </a:xfrm>
            <a:prstGeom prst="straightConnector1">
              <a:avLst/>
            </a:prstGeom>
            <a:solidFill>
              <a:srgbClr val="00B8FF"/>
            </a:solidFill>
            <a:ln w="12700" cap="flat" cmpd="sng" algn="ctr">
              <a:solidFill>
                <a:schemeClr val="tx1"/>
              </a:solidFill>
              <a:prstDash val="solid"/>
              <a:round/>
              <a:headEnd type="oval" w="sm" len="sm"/>
              <a:tailEnd type="oval" w="sm" len="sm"/>
            </a:ln>
            <a:effectLst/>
            <a:extLs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chemeClr val="bg2">
                        <a:alpha val="74998"/>
                      </a:schemeClr>
                    </a:outerShdw>
                  </a:effectLst>
                </a14:hiddenEffects>
              </a:ext>
            </a:extLst>
          </p:spPr>
        </p:cxnSp>
      </p:grpSp>
      <p:sp>
        <p:nvSpPr>
          <p:cNvPr id="670" name="TextBox 669"/>
          <p:cNvSpPr txBox="1"/>
          <p:nvPr/>
        </p:nvSpPr>
        <p:spPr>
          <a:xfrm>
            <a:off x="3521471" y="6140470"/>
            <a:ext cx="680872" cy="319475"/>
          </a:xfrm>
          <a:prstGeom prst="rect">
            <a:avLst/>
          </a:prstGeom>
          <a:noFill/>
        </p:spPr>
        <p:txBody>
          <a:bodyPr wrap="none" lIns="0" tIns="0" rIns="0" bIns="0" rtlCol="0" anchor="t">
            <a:noAutofit/>
          </a:bodyPr>
          <a:lstStyle/>
          <a:p>
            <a:pPr algn="ctr">
              <a:lnSpc>
                <a:spcPct val="90000"/>
              </a:lnSpc>
            </a:pPr>
            <a:r>
              <a:rPr lang="en-US" sz="900" dirty="0" err="1">
                <a:solidFill>
                  <a:srgbClr val="5F5F5F"/>
                </a:solidFill>
              </a:rPr>
              <a:t>Dataguard</a:t>
            </a:r>
            <a:endParaRPr lang="en-US" sz="900" dirty="0">
              <a:solidFill>
                <a:srgbClr val="5F5F5F"/>
              </a:solidFill>
            </a:endParaRPr>
          </a:p>
          <a:p>
            <a:pPr algn="ctr">
              <a:lnSpc>
                <a:spcPct val="90000"/>
              </a:lnSpc>
            </a:pPr>
            <a:r>
              <a:rPr lang="en-US" sz="900" dirty="0">
                <a:solidFill>
                  <a:srgbClr val="5F5F5F"/>
                </a:solidFill>
              </a:rPr>
              <a:t> (</a:t>
            </a:r>
            <a:r>
              <a:rPr lang="en-US" sz="900" dirty="0" err="1">
                <a:solidFill>
                  <a:srgbClr val="5F5F5F"/>
                </a:solidFill>
              </a:rPr>
              <a:t>Async</a:t>
            </a:r>
            <a:r>
              <a:rPr lang="en-US" sz="900" dirty="0">
                <a:solidFill>
                  <a:srgbClr val="5F5F5F"/>
                </a:solidFill>
              </a:rPr>
              <a:t>)</a:t>
            </a:r>
          </a:p>
        </p:txBody>
      </p:sp>
      <p:cxnSp>
        <p:nvCxnSpPr>
          <p:cNvPr id="679" name="Straight Arrow Connector 678"/>
          <p:cNvCxnSpPr/>
          <p:nvPr/>
        </p:nvCxnSpPr>
        <p:spPr bwMode="auto">
          <a:xfrm>
            <a:off x="9690543" y="5326380"/>
            <a:ext cx="0" cy="769620"/>
          </a:xfrm>
          <a:prstGeom prst="straightConnector1">
            <a:avLst/>
          </a:prstGeom>
          <a:solidFill>
            <a:srgbClr val="00B8FF"/>
          </a:solidFill>
          <a:ln w="12700" cap="flat" cmpd="sng" algn="ctr">
            <a:solidFill>
              <a:srgbClr val="5F5F5F"/>
            </a:solidFill>
            <a:prstDash val="solid"/>
            <a:round/>
            <a:headEnd type="oval" w="sm" len="sm"/>
            <a:tailEnd type="oval" w="sm" len="sm"/>
          </a:ln>
          <a:effectLst/>
          <a:extLs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chemeClr val="bg2">
                      <a:alpha val="74998"/>
                    </a:schemeClr>
                  </a:outerShdw>
                </a:effectLst>
              </a14:hiddenEffects>
            </a:ext>
          </a:extLst>
        </p:spPr>
      </p:cxnSp>
      <p:sp>
        <p:nvSpPr>
          <p:cNvPr id="746" name="TextBox 745"/>
          <p:cNvSpPr txBox="1"/>
          <p:nvPr/>
        </p:nvSpPr>
        <p:spPr>
          <a:xfrm>
            <a:off x="10965179" y="5454671"/>
            <a:ext cx="506643" cy="123169"/>
          </a:xfrm>
          <a:prstGeom prst="rect">
            <a:avLst/>
          </a:prstGeom>
          <a:noFill/>
        </p:spPr>
        <p:txBody>
          <a:bodyPr wrap="none" lIns="0" tIns="0" rIns="0" bIns="0" rtlCol="0" anchor="t">
            <a:noAutofit/>
          </a:bodyPr>
          <a:lstStyle/>
          <a:p>
            <a:pPr algn="r">
              <a:lnSpc>
                <a:spcPct val="90000"/>
              </a:lnSpc>
            </a:pPr>
            <a:r>
              <a:rPr lang="en-US" sz="900" b="1" dirty="0">
                <a:solidFill>
                  <a:srgbClr val="5F5F5F"/>
                </a:solidFill>
              </a:rPr>
              <a:t>siebns.dat</a:t>
            </a:r>
          </a:p>
        </p:txBody>
      </p:sp>
      <p:grpSp>
        <p:nvGrpSpPr>
          <p:cNvPr id="747" name="Group 328"/>
          <p:cNvGrpSpPr/>
          <p:nvPr/>
        </p:nvGrpSpPr>
        <p:grpSpPr>
          <a:xfrm flipV="1">
            <a:off x="10359334" y="4547410"/>
            <a:ext cx="575366" cy="977089"/>
            <a:chOff x="9530256" y="3824902"/>
            <a:chExt cx="514957" cy="512594"/>
          </a:xfrm>
        </p:grpSpPr>
        <p:cxnSp>
          <p:nvCxnSpPr>
            <p:cNvPr id="748" name="Straight Arrow Connector 747"/>
            <p:cNvCxnSpPr/>
            <p:nvPr/>
          </p:nvCxnSpPr>
          <p:spPr bwMode="auto">
            <a:xfrm flipH="1">
              <a:off x="9530403" y="3824902"/>
              <a:ext cx="514810" cy="0"/>
            </a:xfrm>
            <a:prstGeom prst="straightConnector1">
              <a:avLst/>
            </a:prstGeom>
            <a:solidFill>
              <a:srgbClr val="00B8FF"/>
            </a:solidFill>
            <a:ln w="12700" cap="flat" cmpd="sng" algn="ctr">
              <a:solidFill>
                <a:schemeClr val="tx1"/>
              </a:solidFill>
              <a:prstDash val="solid"/>
              <a:round/>
              <a:headEnd type="oval" w="sm" len="sm"/>
              <a:tailEnd type="oval" w="sm" len="sm"/>
            </a:ln>
            <a:effectLst/>
            <a:extLs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chemeClr val="bg2">
                        <a:alpha val="74998"/>
                      </a:schemeClr>
                    </a:outerShdw>
                  </a:effectLst>
                </a14:hiddenEffects>
              </a:ext>
            </a:extLst>
          </p:spPr>
        </p:cxnSp>
        <p:cxnSp>
          <p:nvCxnSpPr>
            <p:cNvPr id="749" name="Straight Arrow Connector 748"/>
            <p:cNvCxnSpPr/>
            <p:nvPr/>
          </p:nvCxnSpPr>
          <p:spPr bwMode="auto">
            <a:xfrm rot="5400000">
              <a:off x="9274447" y="4081688"/>
              <a:ext cx="511617" cy="0"/>
            </a:xfrm>
            <a:prstGeom prst="straightConnector1">
              <a:avLst/>
            </a:prstGeom>
            <a:solidFill>
              <a:srgbClr val="00B8FF"/>
            </a:solidFill>
            <a:ln w="12700" cap="flat" cmpd="sng" algn="ctr">
              <a:solidFill>
                <a:schemeClr val="tx1"/>
              </a:solidFill>
              <a:prstDash val="solid"/>
              <a:round/>
              <a:headEnd type="oval" w="sm" len="sm"/>
              <a:tailEnd type="oval" w="sm" len="sm"/>
            </a:ln>
            <a:effectLst/>
            <a:extLs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chemeClr val="bg2">
                        <a:alpha val="74998"/>
                      </a:schemeClr>
                    </a:outerShdw>
                  </a:effectLst>
                </a14:hiddenEffects>
              </a:ext>
            </a:extLst>
          </p:spPr>
        </p:cxnSp>
      </p:grpSp>
      <p:cxnSp>
        <p:nvCxnSpPr>
          <p:cNvPr id="435" name="Straight Connector 434">
            <a:extLst>
              <a:ext uri="{FF2B5EF4-FFF2-40B4-BE49-F238E27FC236}">
                <a16:creationId xmlns:a16="http://schemas.microsoft.com/office/drawing/2014/main" id="{452BC774-D5EB-46B2-B5DB-4943F9158D5B}"/>
              </a:ext>
            </a:extLst>
          </p:cNvPr>
          <p:cNvCxnSpPr/>
          <p:nvPr/>
        </p:nvCxnSpPr>
        <p:spPr>
          <a:xfrm flipH="1" flipV="1">
            <a:off x="424706" y="2636520"/>
            <a:ext cx="1" cy="641211"/>
          </a:xfrm>
          <a:prstGeom prst="line">
            <a:avLst/>
          </a:prstGeom>
          <a:ln w="12700" cmpd="sng">
            <a:solidFill>
              <a:srgbClr val="5F5F5F"/>
            </a:solidFill>
            <a:miter lim="800000"/>
          </a:ln>
        </p:spPr>
        <p:style>
          <a:lnRef idx="1">
            <a:schemeClr val="accent1"/>
          </a:lnRef>
          <a:fillRef idx="0">
            <a:schemeClr val="accent1"/>
          </a:fillRef>
          <a:effectRef idx="0">
            <a:schemeClr val="accent1"/>
          </a:effectRef>
          <a:fontRef idx="minor">
            <a:schemeClr val="tx1"/>
          </a:fontRef>
        </p:style>
      </p:cxnSp>
      <p:grpSp>
        <p:nvGrpSpPr>
          <p:cNvPr id="436" name="Group 435">
            <a:extLst>
              <a:ext uri="{FF2B5EF4-FFF2-40B4-BE49-F238E27FC236}">
                <a16:creationId xmlns:a16="http://schemas.microsoft.com/office/drawing/2014/main" id="{5AD91E03-F6FF-45A0-96FB-4F7BB142A5D3}"/>
              </a:ext>
            </a:extLst>
          </p:cNvPr>
          <p:cNvGrpSpPr/>
          <p:nvPr/>
        </p:nvGrpSpPr>
        <p:grpSpPr>
          <a:xfrm>
            <a:off x="750353" y="2998426"/>
            <a:ext cx="638903" cy="695529"/>
            <a:chOff x="7231996" y="2103309"/>
            <a:chExt cx="639069" cy="695710"/>
          </a:xfrm>
        </p:grpSpPr>
        <p:grpSp>
          <p:nvGrpSpPr>
            <p:cNvPr id="437" name="Group 436">
              <a:extLst>
                <a:ext uri="{FF2B5EF4-FFF2-40B4-BE49-F238E27FC236}">
                  <a16:creationId xmlns:a16="http://schemas.microsoft.com/office/drawing/2014/main" id="{37A514D7-0192-4743-8E2E-57ECBC09190F}"/>
                </a:ext>
              </a:extLst>
            </p:cNvPr>
            <p:cNvGrpSpPr/>
            <p:nvPr/>
          </p:nvGrpSpPr>
          <p:grpSpPr>
            <a:xfrm>
              <a:off x="7307489" y="2184465"/>
              <a:ext cx="488082" cy="533399"/>
              <a:chOff x="4448175" y="3117850"/>
              <a:chExt cx="1265238" cy="1382713"/>
            </a:xfrm>
            <a:solidFill>
              <a:srgbClr val="F80000"/>
            </a:solidFill>
          </p:grpSpPr>
          <p:sp>
            <p:nvSpPr>
              <p:cNvPr id="439" name="Freeform 1">
                <a:extLst>
                  <a:ext uri="{FF2B5EF4-FFF2-40B4-BE49-F238E27FC236}">
                    <a16:creationId xmlns:a16="http://schemas.microsoft.com/office/drawing/2014/main" id="{4D924081-CFB4-43F5-8D83-DAE0E1724FE2}"/>
                  </a:ext>
                </a:extLst>
              </p:cNvPr>
              <p:cNvSpPr>
                <a:spLocks noChangeArrowheads="1"/>
              </p:cNvSpPr>
              <p:nvPr/>
            </p:nvSpPr>
            <p:spPr bwMode="auto">
              <a:xfrm>
                <a:off x="5006975" y="3382963"/>
                <a:ext cx="153988" cy="544512"/>
              </a:xfrm>
              <a:custGeom>
                <a:avLst/>
                <a:gdLst>
                  <a:gd name="T0" fmla="*/ 267 w 429"/>
                  <a:gd name="T1" fmla="*/ 369 h 1512"/>
                  <a:gd name="T2" fmla="*/ 428 w 429"/>
                  <a:gd name="T3" fmla="*/ 369 h 1512"/>
                  <a:gd name="T4" fmla="*/ 214 w 429"/>
                  <a:gd name="T5" fmla="*/ 0 h 1512"/>
                  <a:gd name="T6" fmla="*/ 0 w 429"/>
                  <a:gd name="T7" fmla="*/ 369 h 1512"/>
                  <a:gd name="T8" fmla="*/ 161 w 429"/>
                  <a:gd name="T9" fmla="*/ 369 h 1512"/>
                  <a:gd name="T10" fmla="*/ 161 w 429"/>
                  <a:gd name="T11" fmla="*/ 1142 h 1512"/>
                  <a:gd name="T12" fmla="*/ 0 w 429"/>
                  <a:gd name="T13" fmla="*/ 1142 h 1512"/>
                  <a:gd name="T14" fmla="*/ 214 w 429"/>
                  <a:gd name="T15" fmla="*/ 1511 h 1512"/>
                  <a:gd name="T16" fmla="*/ 428 w 429"/>
                  <a:gd name="T17" fmla="*/ 1142 h 1512"/>
                  <a:gd name="T18" fmla="*/ 267 w 429"/>
                  <a:gd name="T19" fmla="*/ 1142 h 1512"/>
                  <a:gd name="T20" fmla="*/ 267 w 429"/>
                  <a:gd name="T21" fmla="*/ 369 h 15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29" h="1512">
                    <a:moveTo>
                      <a:pt x="267" y="369"/>
                    </a:moveTo>
                    <a:lnTo>
                      <a:pt x="428" y="369"/>
                    </a:lnTo>
                    <a:lnTo>
                      <a:pt x="214" y="0"/>
                    </a:lnTo>
                    <a:lnTo>
                      <a:pt x="0" y="369"/>
                    </a:lnTo>
                    <a:lnTo>
                      <a:pt x="161" y="369"/>
                    </a:lnTo>
                    <a:lnTo>
                      <a:pt x="161" y="1142"/>
                    </a:lnTo>
                    <a:lnTo>
                      <a:pt x="0" y="1142"/>
                    </a:lnTo>
                    <a:lnTo>
                      <a:pt x="214" y="1511"/>
                    </a:lnTo>
                    <a:lnTo>
                      <a:pt x="428" y="1142"/>
                    </a:lnTo>
                    <a:lnTo>
                      <a:pt x="267" y="1142"/>
                    </a:lnTo>
                    <a:lnTo>
                      <a:pt x="267" y="36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chemeClr val="bg2">
                      <a:lumMod val="10000"/>
                    </a:schemeClr>
                  </a:solidFill>
                </a:endParaRPr>
              </a:p>
            </p:txBody>
          </p:sp>
          <p:sp>
            <p:nvSpPr>
              <p:cNvPr id="443" name="Freeform 2">
                <a:extLst>
                  <a:ext uri="{FF2B5EF4-FFF2-40B4-BE49-F238E27FC236}">
                    <a16:creationId xmlns:a16="http://schemas.microsoft.com/office/drawing/2014/main" id="{F2683BA5-D7A5-4C21-BCD5-125BCF807DFD}"/>
                  </a:ext>
                </a:extLst>
              </p:cNvPr>
              <p:cNvSpPr>
                <a:spLocks noChangeArrowheads="1"/>
              </p:cNvSpPr>
              <p:nvPr/>
            </p:nvSpPr>
            <p:spPr bwMode="auto">
              <a:xfrm>
                <a:off x="4806950" y="3578225"/>
                <a:ext cx="228600" cy="153988"/>
              </a:xfrm>
              <a:custGeom>
                <a:avLst/>
                <a:gdLst>
                  <a:gd name="T0" fmla="*/ 632 w 633"/>
                  <a:gd name="T1" fmla="*/ 214 h 429"/>
                  <a:gd name="T2" fmla="*/ 259 w 633"/>
                  <a:gd name="T3" fmla="*/ 0 h 429"/>
                  <a:gd name="T4" fmla="*/ 259 w 633"/>
                  <a:gd name="T5" fmla="*/ 160 h 429"/>
                  <a:gd name="T6" fmla="*/ 0 w 633"/>
                  <a:gd name="T7" fmla="*/ 160 h 429"/>
                  <a:gd name="T8" fmla="*/ 0 w 633"/>
                  <a:gd name="T9" fmla="*/ 268 h 429"/>
                  <a:gd name="T10" fmla="*/ 259 w 633"/>
                  <a:gd name="T11" fmla="*/ 268 h 429"/>
                  <a:gd name="T12" fmla="*/ 259 w 633"/>
                  <a:gd name="T13" fmla="*/ 428 h 429"/>
                  <a:gd name="T14" fmla="*/ 632 w 633"/>
                  <a:gd name="T15" fmla="*/ 214 h 4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33" h="429">
                    <a:moveTo>
                      <a:pt x="632" y="214"/>
                    </a:moveTo>
                    <a:lnTo>
                      <a:pt x="259" y="0"/>
                    </a:lnTo>
                    <a:lnTo>
                      <a:pt x="259" y="160"/>
                    </a:lnTo>
                    <a:lnTo>
                      <a:pt x="0" y="160"/>
                    </a:lnTo>
                    <a:lnTo>
                      <a:pt x="0" y="268"/>
                    </a:lnTo>
                    <a:lnTo>
                      <a:pt x="259" y="268"/>
                    </a:lnTo>
                    <a:lnTo>
                      <a:pt x="259" y="428"/>
                    </a:lnTo>
                    <a:lnTo>
                      <a:pt x="632" y="214"/>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chemeClr val="bg2">
                      <a:lumMod val="10000"/>
                    </a:schemeClr>
                  </a:solidFill>
                </a:endParaRPr>
              </a:p>
            </p:txBody>
          </p:sp>
          <p:sp>
            <p:nvSpPr>
              <p:cNvPr id="444" name="Freeform 3">
                <a:extLst>
                  <a:ext uri="{FF2B5EF4-FFF2-40B4-BE49-F238E27FC236}">
                    <a16:creationId xmlns:a16="http://schemas.microsoft.com/office/drawing/2014/main" id="{B0E8ED3F-BA2C-4CD6-B97A-AE5069763F52}"/>
                  </a:ext>
                </a:extLst>
              </p:cNvPr>
              <p:cNvSpPr>
                <a:spLocks noChangeArrowheads="1"/>
              </p:cNvSpPr>
              <p:nvPr/>
            </p:nvSpPr>
            <p:spPr bwMode="auto">
              <a:xfrm>
                <a:off x="5133975" y="3578225"/>
                <a:ext cx="228600" cy="153988"/>
              </a:xfrm>
              <a:custGeom>
                <a:avLst/>
                <a:gdLst>
                  <a:gd name="T0" fmla="*/ 373 w 633"/>
                  <a:gd name="T1" fmla="*/ 0 h 429"/>
                  <a:gd name="T2" fmla="*/ 0 w 633"/>
                  <a:gd name="T3" fmla="*/ 214 h 429"/>
                  <a:gd name="T4" fmla="*/ 373 w 633"/>
                  <a:gd name="T5" fmla="*/ 428 h 429"/>
                  <a:gd name="T6" fmla="*/ 373 w 633"/>
                  <a:gd name="T7" fmla="*/ 268 h 429"/>
                  <a:gd name="T8" fmla="*/ 632 w 633"/>
                  <a:gd name="T9" fmla="*/ 268 h 429"/>
                  <a:gd name="T10" fmla="*/ 632 w 633"/>
                  <a:gd name="T11" fmla="*/ 160 h 429"/>
                  <a:gd name="T12" fmla="*/ 373 w 633"/>
                  <a:gd name="T13" fmla="*/ 160 h 429"/>
                  <a:gd name="T14" fmla="*/ 373 w 633"/>
                  <a:gd name="T15" fmla="*/ 0 h 4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33" h="429">
                    <a:moveTo>
                      <a:pt x="373" y="0"/>
                    </a:moveTo>
                    <a:lnTo>
                      <a:pt x="0" y="214"/>
                    </a:lnTo>
                    <a:lnTo>
                      <a:pt x="373" y="428"/>
                    </a:lnTo>
                    <a:lnTo>
                      <a:pt x="373" y="268"/>
                    </a:lnTo>
                    <a:lnTo>
                      <a:pt x="632" y="268"/>
                    </a:lnTo>
                    <a:lnTo>
                      <a:pt x="632" y="160"/>
                    </a:lnTo>
                    <a:lnTo>
                      <a:pt x="373" y="160"/>
                    </a:lnTo>
                    <a:lnTo>
                      <a:pt x="373"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chemeClr val="bg2">
                      <a:lumMod val="10000"/>
                    </a:schemeClr>
                  </a:solidFill>
                </a:endParaRPr>
              </a:p>
            </p:txBody>
          </p:sp>
          <p:sp>
            <p:nvSpPr>
              <p:cNvPr id="445" name="Freeform 4">
                <a:extLst>
                  <a:ext uri="{FF2B5EF4-FFF2-40B4-BE49-F238E27FC236}">
                    <a16:creationId xmlns:a16="http://schemas.microsoft.com/office/drawing/2014/main" id="{A6034076-3370-4D02-956E-701324F23954}"/>
                  </a:ext>
                </a:extLst>
              </p:cNvPr>
              <p:cNvSpPr>
                <a:spLocks noChangeArrowheads="1"/>
              </p:cNvSpPr>
              <p:nvPr/>
            </p:nvSpPr>
            <p:spPr bwMode="auto">
              <a:xfrm>
                <a:off x="5048250" y="4208463"/>
                <a:ext cx="57150" cy="46037"/>
              </a:xfrm>
              <a:custGeom>
                <a:avLst/>
                <a:gdLst>
                  <a:gd name="T0" fmla="*/ 131 w 158"/>
                  <a:gd name="T1" fmla="*/ 11 h 130"/>
                  <a:gd name="T2" fmla="*/ 67 w 158"/>
                  <a:gd name="T3" fmla="*/ 0 h 130"/>
                  <a:gd name="T4" fmla="*/ 0 w 158"/>
                  <a:gd name="T5" fmla="*/ 0 h 130"/>
                  <a:gd name="T6" fmla="*/ 0 w 158"/>
                  <a:gd name="T7" fmla="*/ 129 h 130"/>
                  <a:gd name="T8" fmla="*/ 81 w 158"/>
                  <a:gd name="T9" fmla="*/ 129 h 130"/>
                  <a:gd name="T10" fmla="*/ 131 w 158"/>
                  <a:gd name="T11" fmla="*/ 115 h 130"/>
                  <a:gd name="T12" fmla="*/ 157 w 158"/>
                  <a:gd name="T13" fmla="*/ 62 h 130"/>
                  <a:gd name="T14" fmla="*/ 131 w 158"/>
                  <a:gd name="T15" fmla="*/ 11 h 1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8" h="130">
                    <a:moveTo>
                      <a:pt x="131" y="11"/>
                    </a:moveTo>
                    <a:cubicBezTo>
                      <a:pt x="114" y="0"/>
                      <a:pt x="98" y="0"/>
                      <a:pt x="67" y="0"/>
                    </a:cubicBezTo>
                    <a:lnTo>
                      <a:pt x="0" y="0"/>
                    </a:lnTo>
                    <a:lnTo>
                      <a:pt x="0" y="129"/>
                    </a:lnTo>
                    <a:lnTo>
                      <a:pt x="81" y="129"/>
                    </a:lnTo>
                    <a:cubicBezTo>
                      <a:pt x="93" y="129"/>
                      <a:pt x="114" y="129"/>
                      <a:pt x="131" y="115"/>
                    </a:cubicBezTo>
                    <a:cubicBezTo>
                      <a:pt x="140" y="110"/>
                      <a:pt x="157" y="93"/>
                      <a:pt x="157" y="62"/>
                    </a:cubicBezTo>
                    <a:cubicBezTo>
                      <a:pt x="157" y="31"/>
                      <a:pt x="140" y="17"/>
                      <a:pt x="131" y="1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chemeClr val="bg2">
                      <a:lumMod val="10000"/>
                    </a:schemeClr>
                  </a:solidFill>
                </a:endParaRPr>
              </a:p>
            </p:txBody>
          </p:sp>
          <p:sp>
            <p:nvSpPr>
              <p:cNvPr id="453" name="Freeform 5">
                <a:extLst>
                  <a:ext uri="{FF2B5EF4-FFF2-40B4-BE49-F238E27FC236}">
                    <a16:creationId xmlns:a16="http://schemas.microsoft.com/office/drawing/2014/main" id="{18F8CAB1-3ACE-401B-ABD8-CA274B2B9919}"/>
                  </a:ext>
                </a:extLst>
              </p:cNvPr>
              <p:cNvSpPr>
                <a:spLocks noChangeArrowheads="1"/>
              </p:cNvSpPr>
              <p:nvPr/>
            </p:nvSpPr>
            <p:spPr bwMode="auto">
              <a:xfrm>
                <a:off x="4875213" y="4210050"/>
                <a:ext cx="68262" cy="114300"/>
              </a:xfrm>
              <a:custGeom>
                <a:avLst/>
                <a:gdLst>
                  <a:gd name="T0" fmla="*/ 104 w 190"/>
                  <a:gd name="T1" fmla="*/ 9 h 317"/>
                  <a:gd name="T2" fmla="*/ 0 w 190"/>
                  <a:gd name="T3" fmla="*/ 3 h 317"/>
                  <a:gd name="T4" fmla="*/ 0 w 190"/>
                  <a:gd name="T5" fmla="*/ 316 h 317"/>
                  <a:gd name="T6" fmla="*/ 39 w 190"/>
                  <a:gd name="T7" fmla="*/ 316 h 317"/>
                  <a:gd name="T8" fmla="*/ 146 w 190"/>
                  <a:gd name="T9" fmla="*/ 285 h 317"/>
                  <a:gd name="T10" fmla="*/ 189 w 190"/>
                  <a:gd name="T11" fmla="*/ 153 h 317"/>
                  <a:gd name="T12" fmla="*/ 104 w 190"/>
                  <a:gd name="T13" fmla="*/ 9 h 317"/>
                </a:gdLst>
                <a:ahLst/>
                <a:cxnLst>
                  <a:cxn ang="0">
                    <a:pos x="T0" y="T1"/>
                  </a:cxn>
                  <a:cxn ang="0">
                    <a:pos x="T2" y="T3"/>
                  </a:cxn>
                  <a:cxn ang="0">
                    <a:pos x="T4" y="T5"/>
                  </a:cxn>
                  <a:cxn ang="0">
                    <a:pos x="T6" y="T7"/>
                  </a:cxn>
                  <a:cxn ang="0">
                    <a:pos x="T8" y="T9"/>
                  </a:cxn>
                  <a:cxn ang="0">
                    <a:pos x="T10" y="T11"/>
                  </a:cxn>
                  <a:cxn ang="0">
                    <a:pos x="T12" y="T13"/>
                  </a:cxn>
                </a:cxnLst>
                <a:rect l="0" t="0" r="r" b="b"/>
                <a:pathLst>
                  <a:path w="190" h="317">
                    <a:moveTo>
                      <a:pt x="104" y="9"/>
                    </a:moveTo>
                    <a:cubicBezTo>
                      <a:pt x="84" y="3"/>
                      <a:pt x="56" y="0"/>
                      <a:pt x="0" y="3"/>
                    </a:cubicBezTo>
                    <a:lnTo>
                      <a:pt x="0" y="316"/>
                    </a:lnTo>
                    <a:cubicBezTo>
                      <a:pt x="11" y="316"/>
                      <a:pt x="28" y="316"/>
                      <a:pt x="39" y="316"/>
                    </a:cubicBezTo>
                    <a:cubicBezTo>
                      <a:pt x="82" y="316"/>
                      <a:pt x="117" y="314"/>
                      <a:pt x="146" y="285"/>
                    </a:cubicBezTo>
                    <a:cubicBezTo>
                      <a:pt x="185" y="246"/>
                      <a:pt x="189" y="175"/>
                      <a:pt x="189" y="153"/>
                    </a:cubicBezTo>
                    <a:cubicBezTo>
                      <a:pt x="189" y="85"/>
                      <a:pt x="166" y="26"/>
                      <a:pt x="104" y="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chemeClr val="bg2">
                      <a:lumMod val="10000"/>
                    </a:schemeClr>
                  </a:solidFill>
                </a:endParaRPr>
              </a:p>
            </p:txBody>
          </p:sp>
          <p:sp>
            <p:nvSpPr>
              <p:cNvPr id="454" name="Freeform 6">
                <a:extLst>
                  <a:ext uri="{FF2B5EF4-FFF2-40B4-BE49-F238E27FC236}">
                    <a16:creationId xmlns:a16="http://schemas.microsoft.com/office/drawing/2014/main" id="{C31C54FC-B9F5-41D3-B5A3-BEDCA3FD35DF}"/>
                  </a:ext>
                </a:extLst>
              </p:cNvPr>
              <p:cNvSpPr>
                <a:spLocks noChangeArrowheads="1"/>
              </p:cNvSpPr>
              <p:nvPr/>
            </p:nvSpPr>
            <p:spPr bwMode="auto">
              <a:xfrm>
                <a:off x="4448175" y="3117850"/>
                <a:ext cx="1265238" cy="1382713"/>
              </a:xfrm>
              <a:custGeom>
                <a:avLst/>
                <a:gdLst>
                  <a:gd name="T0" fmla="*/ 3320 w 3516"/>
                  <a:gd name="T1" fmla="*/ 0 h 3840"/>
                  <a:gd name="T2" fmla="*/ 195 w 3516"/>
                  <a:gd name="T3" fmla="*/ 0 h 3840"/>
                  <a:gd name="T4" fmla="*/ 0 w 3516"/>
                  <a:gd name="T5" fmla="*/ 191 h 3840"/>
                  <a:gd name="T6" fmla="*/ 0 w 3516"/>
                  <a:gd name="T7" fmla="*/ 3644 h 3840"/>
                  <a:gd name="T8" fmla="*/ 195 w 3516"/>
                  <a:gd name="T9" fmla="*/ 3839 h 3840"/>
                  <a:gd name="T10" fmla="*/ 3320 w 3516"/>
                  <a:gd name="T11" fmla="*/ 3839 h 3840"/>
                  <a:gd name="T12" fmla="*/ 3515 w 3516"/>
                  <a:gd name="T13" fmla="*/ 3644 h 3840"/>
                  <a:gd name="T14" fmla="*/ 3515 w 3516"/>
                  <a:gd name="T15" fmla="*/ 191 h 3840"/>
                  <a:gd name="T16" fmla="*/ 3320 w 3516"/>
                  <a:gd name="T17" fmla="*/ 0 h 3840"/>
                  <a:gd name="T18" fmla="*/ 1315 w 3516"/>
                  <a:gd name="T19" fmla="*/ 3421 h 3840"/>
                  <a:gd name="T20" fmla="*/ 1230 w 3516"/>
                  <a:gd name="T21" fmla="*/ 3427 h 3840"/>
                  <a:gd name="T22" fmla="*/ 1083 w 3516"/>
                  <a:gd name="T23" fmla="*/ 3427 h 3840"/>
                  <a:gd name="T24" fmla="*/ 1083 w 3516"/>
                  <a:gd name="T25" fmla="*/ 2961 h 3840"/>
                  <a:gd name="T26" fmla="*/ 1239 w 3516"/>
                  <a:gd name="T27" fmla="*/ 2961 h 3840"/>
                  <a:gd name="T28" fmla="*/ 1399 w 3516"/>
                  <a:gd name="T29" fmla="*/ 3003 h 3840"/>
                  <a:gd name="T30" fmla="*/ 1478 w 3516"/>
                  <a:gd name="T31" fmla="*/ 3187 h 3840"/>
                  <a:gd name="T32" fmla="*/ 1315 w 3516"/>
                  <a:gd name="T33" fmla="*/ 3421 h 3840"/>
                  <a:gd name="T34" fmla="*/ 1805 w 3516"/>
                  <a:gd name="T35" fmla="*/ 3263 h 3840"/>
                  <a:gd name="T36" fmla="*/ 1755 w 3516"/>
                  <a:gd name="T37" fmla="*/ 3238 h 3840"/>
                  <a:gd name="T38" fmla="*/ 1667 w 3516"/>
                  <a:gd name="T39" fmla="*/ 3238 h 3840"/>
                  <a:gd name="T40" fmla="*/ 1667 w 3516"/>
                  <a:gd name="T41" fmla="*/ 3427 h 3840"/>
                  <a:gd name="T42" fmla="*/ 1566 w 3516"/>
                  <a:gd name="T43" fmla="*/ 3427 h 3840"/>
                  <a:gd name="T44" fmla="*/ 1566 w 3516"/>
                  <a:gd name="T45" fmla="*/ 2958 h 3840"/>
                  <a:gd name="T46" fmla="*/ 1744 w 3516"/>
                  <a:gd name="T47" fmla="*/ 2958 h 3840"/>
                  <a:gd name="T48" fmla="*/ 1884 w 3516"/>
                  <a:gd name="T49" fmla="*/ 2989 h 3840"/>
                  <a:gd name="T50" fmla="*/ 1923 w 3516"/>
                  <a:gd name="T51" fmla="*/ 3080 h 3840"/>
                  <a:gd name="T52" fmla="*/ 1824 w 3516"/>
                  <a:gd name="T53" fmla="*/ 3195 h 3840"/>
                  <a:gd name="T54" fmla="*/ 1909 w 3516"/>
                  <a:gd name="T55" fmla="*/ 3302 h 3840"/>
                  <a:gd name="T56" fmla="*/ 1923 w 3516"/>
                  <a:gd name="T57" fmla="*/ 3393 h 3840"/>
                  <a:gd name="T58" fmla="*/ 1937 w 3516"/>
                  <a:gd name="T59" fmla="*/ 3427 h 3840"/>
                  <a:gd name="T60" fmla="*/ 1830 w 3516"/>
                  <a:gd name="T61" fmla="*/ 3427 h 3840"/>
                  <a:gd name="T62" fmla="*/ 1805 w 3516"/>
                  <a:gd name="T63" fmla="*/ 3263 h 3840"/>
                  <a:gd name="T64" fmla="*/ 2135 w 3516"/>
                  <a:gd name="T65" fmla="*/ 3322 h 3840"/>
                  <a:gd name="T66" fmla="*/ 2245 w 3516"/>
                  <a:gd name="T67" fmla="*/ 3362 h 3840"/>
                  <a:gd name="T68" fmla="*/ 2321 w 3516"/>
                  <a:gd name="T69" fmla="*/ 3353 h 3840"/>
                  <a:gd name="T70" fmla="*/ 2321 w 3516"/>
                  <a:gd name="T71" fmla="*/ 3254 h 3840"/>
                  <a:gd name="T72" fmla="*/ 2231 w 3516"/>
                  <a:gd name="T73" fmla="*/ 3254 h 3840"/>
                  <a:gd name="T74" fmla="*/ 2231 w 3516"/>
                  <a:gd name="T75" fmla="*/ 3178 h 3840"/>
                  <a:gd name="T76" fmla="*/ 2423 w 3516"/>
                  <a:gd name="T77" fmla="*/ 3178 h 3840"/>
                  <a:gd name="T78" fmla="*/ 2423 w 3516"/>
                  <a:gd name="T79" fmla="*/ 3412 h 3840"/>
                  <a:gd name="T80" fmla="*/ 2253 w 3516"/>
                  <a:gd name="T81" fmla="*/ 3438 h 3840"/>
                  <a:gd name="T82" fmla="*/ 2056 w 3516"/>
                  <a:gd name="T83" fmla="*/ 3376 h 3840"/>
                  <a:gd name="T84" fmla="*/ 1994 w 3516"/>
                  <a:gd name="T85" fmla="*/ 3201 h 3840"/>
                  <a:gd name="T86" fmla="*/ 2239 w 3516"/>
                  <a:gd name="T87" fmla="*/ 2947 h 3840"/>
                  <a:gd name="T88" fmla="*/ 2397 w 3516"/>
                  <a:gd name="T89" fmla="*/ 3006 h 3840"/>
                  <a:gd name="T90" fmla="*/ 2431 w 3516"/>
                  <a:gd name="T91" fmla="*/ 3105 h 3840"/>
                  <a:gd name="T92" fmla="*/ 2327 w 3516"/>
                  <a:gd name="T93" fmla="*/ 3105 h 3840"/>
                  <a:gd name="T94" fmla="*/ 2313 w 3516"/>
                  <a:gd name="T95" fmla="*/ 3057 h 3840"/>
                  <a:gd name="T96" fmla="*/ 2234 w 3516"/>
                  <a:gd name="T97" fmla="*/ 3020 h 3840"/>
                  <a:gd name="T98" fmla="*/ 2098 w 3516"/>
                  <a:gd name="T99" fmla="*/ 3198 h 3840"/>
                  <a:gd name="T100" fmla="*/ 2135 w 3516"/>
                  <a:gd name="T101" fmla="*/ 3322 h 3840"/>
                  <a:gd name="T102" fmla="*/ 1758 w 3516"/>
                  <a:gd name="T103" fmla="*/ 2524 h 3840"/>
                  <a:gd name="T104" fmla="*/ 728 w 3516"/>
                  <a:gd name="T105" fmla="*/ 1495 h 3840"/>
                  <a:gd name="T106" fmla="*/ 1758 w 3516"/>
                  <a:gd name="T107" fmla="*/ 465 h 3840"/>
                  <a:gd name="T108" fmla="*/ 2787 w 3516"/>
                  <a:gd name="T109" fmla="*/ 1495 h 3840"/>
                  <a:gd name="T110" fmla="*/ 1758 w 3516"/>
                  <a:gd name="T111" fmla="*/ 2524 h 3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516" h="3840">
                    <a:moveTo>
                      <a:pt x="3320" y="0"/>
                    </a:moveTo>
                    <a:lnTo>
                      <a:pt x="195" y="0"/>
                    </a:lnTo>
                    <a:cubicBezTo>
                      <a:pt x="87" y="0"/>
                      <a:pt x="0" y="84"/>
                      <a:pt x="0" y="191"/>
                    </a:cubicBezTo>
                    <a:lnTo>
                      <a:pt x="0" y="3644"/>
                    </a:lnTo>
                    <a:cubicBezTo>
                      <a:pt x="0" y="3751"/>
                      <a:pt x="87" y="3839"/>
                      <a:pt x="195" y="3839"/>
                    </a:cubicBezTo>
                    <a:lnTo>
                      <a:pt x="3320" y="3839"/>
                    </a:lnTo>
                    <a:cubicBezTo>
                      <a:pt x="3427" y="3839"/>
                      <a:pt x="3515" y="3751"/>
                      <a:pt x="3515" y="3644"/>
                    </a:cubicBezTo>
                    <a:lnTo>
                      <a:pt x="3515" y="191"/>
                    </a:lnTo>
                    <a:cubicBezTo>
                      <a:pt x="3515" y="84"/>
                      <a:pt x="3427" y="0"/>
                      <a:pt x="3320" y="0"/>
                    </a:cubicBezTo>
                    <a:close/>
                    <a:moveTo>
                      <a:pt x="1315" y="3421"/>
                    </a:moveTo>
                    <a:cubicBezTo>
                      <a:pt x="1298" y="3424"/>
                      <a:pt x="1278" y="3427"/>
                      <a:pt x="1230" y="3427"/>
                    </a:cubicBezTo>
                    <a:lnTo>
                      <a:pt x="1083" y="3427"/>
                    </a:lnTo>
                    <a:lnTo>
                      <a:pt x="1083" y="2961"/>
                    </a:lnTo>
                    <a:lnTo>
                      <a:pt x="1239" y="2961"/>
                    </a:lnTo>
                    <a:cubicBezTo>
                      <a:pt x="1264" y="2961"/>
                      <a:pt x="1343" y="2961"/>
                      <a:pt x="1399" y="3003"/>
                    </a:cubicBezTo>
                    <a:cubicBezTo>
                      <a:pt x="1459" y="3046"/>
                      <a:pt x="1478" y="3119"/>
                      <a:pt x="1478" y="3187"/>
                    </a:cubicBezTo>
                    <a:cubicBezTo>
                      <a:pt x="1481" y="3331"/>
                      <a:pt x="1405" y="3404"/>
                      <a:pt x="1315" y="3421"/>
                    </a:cubicBezTo>
                    <a:close/>
                    <a:moveTo>
                      <a:pt x="1805" y="3263"/>
                    </a:moveTo>
                    <a:cubicBezTo>
                      <a:pt x="1796" y="3238"/>
                      <a:pt x="1772" y="3238"/>
                      <a:pt x="1755" y="3238"/>
                    </a:cubicBezTo>
                    <a:lnTo>
                      <a:pt x="1667" y="3238"/>
                    </a:lnTo>
                    <a:lnTo>
                      <a:pt x="1667" y="3427"/>
                    </a:lnTo>
                    <a:lnTo>
                      <a:pt x="1566" y="3427"/>
                    </a:lnTo>
                    <a:lnTo>
                      <a:pt x="1566" y="2958"/>
                    </a:lnTo>
                    <a:lnTo>
                      <a:pt x="1744" y="2958"/>
                    </a:lnTo>
                    <a:cubicBezTo>
                      <a:pt x="1793" y="2958"/>
                      <a:pt x="1847" y="2958"/>
                      <a:pt x="1884" y="2989"/>
                    </a:cubicBezTo>
                    <a:cubicBezTo>
                      <a:pt x="1912" y="3015"/>
                      <a:pt x="1923" y="3049"/>
                      <a:pt x="1923" y="3080"/>
                    </a:cubicBezTo>
                    <a:cubicBezTo>
                      <a:pt x="1923" y="3167"/>
                      <a:pt x="1847" y="3187"/>
                      <a:pt x="1824" y="3195"/>
                    </a:cubicBezTo>
                    <a:cubicBezTo>
                      <a:pt x="1895" y="3201"/>
                      <a:pt x="1901" y="3240"/>
                      <a:pt x="1909" y="3302"/>
                    </a:cubicBezTo>
                    <a:cubicBezTo>
                      <a:pt x="1918" y="3356"/>
                      <a:pt x="1920" y="3379"/>
                      <a:pt x="1923" y="3393"/>
                    </a:cubicBezTo>
                    <a:cubicBezTo>
                      <a:pt x="1929" y="3412"/>
                      <a:pt x="1932" y="3418"/>
                      <a:pt x="1937" y="3427"/>
                    </a:cubicBezTo>
                    <a:lnTo>
                      <a:pt x="1830" y="3427"/>
                    </a:lnTo>
                    <a:cubicBezTo>
                      <a:pt x="1824" y="3401"/>
                      <a:pt x="1810" y="3283"/>
                      <a:pt x="1805" y="3263"/>
                    </a:cubicBezTo>
                    <a:close/>
                    <a:moveTo>
                      <a:pt x="2135" y="3322"/>
                    </a:moveTo>
                    <a:cubicBezTo>
                      <a:pt x="2157" y="3348"/>
                      <a:pt x="2188" y="3362"/>
                      <a:pt x="2245" y="3362"/>
                    </a:cubicBezTo>
                    <a:cubicBezTo>
                      <a:pt x="2293" y="3362"/>
                      <a:pt x="2310" y="3356"/>
                      <a:pt x="2321" y="3353"/>
                    </a:cubicBezTo>
                    <a:lnTo>
                      <a:pt x="2321" y="3254"/>
                    </a:lnTo>
                    <a:lnTo>
                      <a:pt x="2231" y="3254"/>
                    </a:lnTo>
                    <a:lnTo>
                      <a:pt x="2231" y="3178"/>
                    </a:lnTo>
                    <a:lnTo>
                      <a:pt x="2423" y="3178"/>
                    </a:lnTo>
                    <a:lnTo>
                      <a:pt x="2423" y="3412"/>
                    </a:lnTo>
                    <a:cubicBezTo>
                      <a:pt x="2394" y="3421"/>
                      <a:pt x="2346" y="3438"/>
                      <a:pt x="2253" y="3438"/>
                    </a:cubicBezTo>
                    <a:cubicBezTo>
                      <a:pt x="2146" y="3438"/>
                      <a:pt x="2093" y="3412"/>
                      <a:pt x="2056" y="3376"/>
                    </a:cubicBezTo>
                    <a:cubicBezTo>
                      <a:pt x="2002" y="3325"/>
                      <a:pt x="1994" y="3252"/>
                      <a:pt x="1994" y="3201"/>
                    </a:cubicBezTo>
                    <a:cubicBezTo>
                      <a:pt x="1994" y="3034"/>
                      <a:pt x="2098" y="2947"/>
                      <a:pt x="2239" y="2947"/>
                    </a:cubicBezTo>
                    <a:cubicBezTo>
                      <a:pt x="2299" y="2947"/>
                      <a:pt x="2361" y="2964"/>
                      <a:pt x="2397" y="3006"/>
                    </a:cubicBezTo>
                    <a:cubicBezTo>
                      <a:pt x="2428" y="3043"/>
                      <a:pt x="2431" y="3080"/>
                      <a:pt x="2431" y="3105"/>
                    </a:cubicBezTo>
                    <a:lnTo>
                      <a:pt x="2327" y="3105"/>
                    </a:lnTo>
                    <a:cubicBezTo>
                      <a:pt x="2327" y="3094"/>
                      <a:pt x="2327" y="3077"/>
                      <a:pt x="2313" y="3057"/>
                    </a:cubicBezTo>
                    <a:cubicBezTo>
                      <a:pt x="2293" y="3026"/>
                      <a:pt x="2256" y="3020"/>
                      <a:pt x="2234" y="3020"/>
                    </a:cubicBezTo>
                    <a:cubicBezTo>
                      <a:pt x="2121" y="3020"/>
                      <a:pt x="2098" y="3128"/>
                      <a:pt x="2098" y="3198"/>
                    </a:cubicBezTo>
                    <a:cubicBezTo>
                      <a:pt x="2098" y="3229"/>
                      <a:pt x="2101" y="3286"/>
                      <a:pt x="2135" y="3322"/>
                    </a:cubicBezTo>
                    <a:close/>
                    <a:moveTo>
                      <a:pt x="1758" y="2524"/>
                    </a:moveTo>
                    <a:cubicBezTo>
                      <a:pt x="1191" y="2524"/>
                      <a:pt x="728" y="2064"/>
                      <a:pt x="728" y="1495"/>
                    </a:cubicBezTo>
                    <a:cubicBezTo>
                      <a:pt x="728" y="928"/>
                      <a:pt x="1188" y="465"/>
                      <a:pt x="1758" y="465"/>
                    </a:cubicBezTo>
                    <a:cubicBezTo>
                      <a:pt x="2324" y="465"/>
                      <a:pt x="2787" y="925"/>
                      <a:pt x="2787" y="1495"/>
                    </a:cubicBezTo>
                    <a:cubicBezTo>
                      <a:pt x="2787" y="2061"/>
                      <a:pt x="2324" y="2524"/>
                      <a:pt x="1758" y="2524"/>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chemeClr val="bg2">
                      <a:lumMod val="10000"/>
                    </a:schemeClr>
                  </a:solidFill>
                </a:endParaRPr>
              </a:p>
            </p:txBody>
          </p:sp>
        </p:grpSp>
        <p:sp>
          <p:nvSpPr>
            <p:cNvPr id="438" name="Rectangle 437">
              <a:extLst>
                <a:ext uri="{FF2B5EF4-FFF2-40B4-BE49-F238E27FC236}">
                  <a16:creationId xmlns:a16="http://schemas.microsoft.com/office/drawing/2014/main" id="{DE8C2C7C-604D-4101-B01D-3AD0BBF067A8}"/>
                </a:ext>
              </a:extLst>
            </p:cNvPr>
            <p:cNvSpPr/>
            <p:nvPr/>
          </p:nvSpPr>
          <p:spPr>
            <a:xfrm>
              <a:off x="7231996" y="2103309"/>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solidFill>
                  <a:schemeClr val="bg2">
                    <a:lumMod val="10000"/>
                  </a:schemeClr>
                </a:solidFill>
              </a:endParaRPr>
            </a:p>
          </p:txBody>
        </p:sp>
      </p:grpSp>
      <p:grpSp>
        <p:nvGrpSpPr>
          <p:cNvPr id="455" name="Group 454">
            <a:extLst>
              <a:ext uri="{FF2B5EF4-FFF2-40B4-BE49-F238E27FC236}">
                <a16:creationId xmlns:a16="http://schemas.microsoft.com/office/drawing/2014/main" id="{215323D8-982C-4887-8024-667EBA27D96F}"/>
              </a:ext>
            </a:extLst>
          </p:cNvPr>
          <p:cNvGrpSpPr/>
          <p:nvPr/>
        </p:nvGrpSpPr>
        <p:grpSpPr>
          <a:xfrm>
            <a:off x="86117" y="2890888"/>
            <a:ext cx="670409" cy="647003"/>
            <a:chOff x="4177575" y="2127578"/>
            <a:chExt cx="670584" cy="647172"/>
          </a:xfrm>
        </p:grpSpPr>
        <p:grpSp>
          <p:nvGrpSpPr>
            <p:cNvPr id="462" name="Group 461">
              <a:extLst>
                <a:ext uri="{FF2B5EF4-FFF2-40B4-BE49-F238E27FC236}">
                  <a16:creationId xmlns:a16="http://schemas.microsoft.com/office/drawing/2014/main" id="{A36F88A6-F65E-481C-B0A5-DD4641EE13AA}"/>
                </a:ext>
              </a:extLst>
            </p:cNvPr>
            <p:cNvGrpSpPr/>
            <p:nvPr/>
          </p:nvGrpSpPr>
          <p:grpSpPr>
            <a:xfrm>
              <a:off x="4177575" y="2201542"/>
              <a:ext cx="670584" cy="499244"/>
              <a:chOff x="3235325" y="1938338"/>
              <a:chExt cx="360363" cy="268287"/>
            </a:xfrm>
            <a:solidFill>
              <a:srgbClr val="F80000"/>
            </a:solidFill>
          </p:grpSpPr>
          <p:sp>
            <p:nvSpPr>
              <p:cNvPr id="464" name="Freeform 74">
                <a:extLst>
                  <a:ext uri="{FF2B5EF4-FFF2-40B4-BE49-F238E27FC236}">
                    <a16:creationId xmlns:a16="http://schemas.microsoft.com/office/drawing/2014/main" id="{549C3E04-6848-4460-A9C1-B843710CF49E}"/>
                  </a:ext>
                </a:extLst>
              </p:cNvPr>
              <p:cNvSpPr>
                <a:spLocks noChangeArrowheads="1"/>
              </p:cNvSpPr>
              <p:nvPr/>
            </p:nvSpPr>
            <p:spPr bwMode="auto">
              <a:xfrm>
                <a:off x="3235325" y="1938338"/>
                <a:ext cx="360363" cy="268287"/>
              </a:xfrm>
              <a:custGeom>
                <a:avLst/>
                <a:gdLst>
                  <a:gd name="T0" fmla="*/ 878 w 1000"/>
                  <a:gd name="T1" fmla="*/ 370 h 746"/>
                  <a:gd name="T2" fmla="*/ 765 w 1000"/>
                  <a:gd name="T3" fmla="*/ 424 h 746"/>
                  <a:gd name="T4" fmla="*/ 691 w 1000"/>
                  <a:gd name="T5" fmla="*/ 280 h 746"/>
                  <a:gd name="T6" fmla="*/ 499 w 1000"/>
                  <a:gd name="T7" fmla="*/ 0 h 746"/>
                  <a:gd name="T8" fmla="*/ 308 w 1000"/>
                  <a:gd name="T9" fmla="*/ 280 h 746"/>
                  <a:gd name="T10" fmla="*/ 234 w 1000"/>
                  <a:gd name="T11" fmla="*/ 424 h 746"/>
                  <a:gd name="T12" fmla="*/ 121 w 1000"/>
                  <a:gd name="T13" fmla="*/ 370 h 746"/>
                  <a:gd name="T14" fmla="*/ 121 w 1000"/>
                  <a:gd name="T15" fmla="*/ 511 h 746"/>
                  <a:gd name="T16" fmla="*/ 234 w 1000"/>
                  <a:gd name="T17" fmla="*/ 458 h 746"/>
                  <a:gd name="T18" fmla="*/ 499 w 1000"/>
                  <a:gd name="T19" fmla="*/ 745 h 746"/>
                  <a:gd name="T20" fmla="*/ 765 w 1000"/>
                  <a:gd name="T21" fmla="*/ 458 h 746"/>
                  <a:gd name="T22" fmla="*/ 878 w 1000"/>
                  <a:gd name="T23" fmla="*/ 511 h 746"/>
                  <a:gd name="T24" fmla="*/ 293 w 1000"/>
                  <a:gd name="T25" fmla="*/ 458 h 746"/>
                  <a:gd name="T26" fmla="*/ 265 w 1000"/>
                  <a:gd name="T27" fmla="*/ 424 h 746"/>
                  <a:gd name="T28" fmla="*/ 293 w 1000"/>
                  <a:gd name="T29" fmla="*/ 458 h 746"/>
                  <a:gd name="T30" fmla="*/ 324 w 1000"/>
                  <a:gd name="T31" fmla="*/ 458 h 746"/>
                  <a:gd name="T32" fmla="*/ 353 w 1000"/>
                  <a:gd name="T33" fmla="*/ 424 h 746"/>
                  <a:gd name="T34" fmla="*/ 412 w 1000"/>
                  <a:gd name="T35" fmla="*/ 458 h 746"/>
                  <a:gd name="T36" fmla="*/ 384 w 1000"/>
                  <a:gd name="T37" fmla="*/ 424 h 746"/>
                  <a:gd name="T38" fmla="*/ 412 w 1000"/>
                  <a:gd name="T39" fmla="*/ 458 h 746"/>
                  <a:gd name="T40" fmla="*/ 536 w 1000"/>
                  <a:gd name="T41" fmla="*/ 579 h 746"/>
                  <a:gd name="T42" fmla="*/ 480 w 1000"/>
                  <a:gd name="T43" fmla="*/ 480 h 746"/>
                  <a:gd name="T44" fmla="*/ 499 w 1000"/>
                  <a:gd name="T45" fmla="*/ 353 h 746"/>
                  <a:gd name="T46" fmla="*/ 519 w 1000"/>
                  <a:gd name="T47" fmla="*/ 480 h 746"/>
                  <a:gd name="T48" fmla="*/ 590 w 1000"/>
                  <a:gd name="T49" fmla="*/ 458 h 746"/>
                  <a:gd name="T50" fmla="*/ 618 w 1000"/>
                  <a:gd name="T51" fmla="*/ 424 h 746"/>
                  <a:gd name="T52" fmla="*/ 621 w 1000"/>
                  <a:gd name="T53" fmla="*/ 277 h 746"/>
                  <a:gd name="T54" fmla="*/ 381 w 1000"/>
                  <a:gd name="T55" fmla="*/ 190 h 746"/>
                  <a:gd name="T56" fmla="*/ 624 w 1000"/>
                  <a:gd name="T57" fmla="*/ 190 h 746"/>
                  <a:gd name="T58" fmla="*/ 621 w 1000"/>
                  <a:gd name="T59" fmla="*/ 277 h 746"/>
                  <a:gd name="T60" fmla="*/ 649 w 1000"/>
                  <a:gd name="T61" fmla="*/ 458 h 746"/>
                  <a:gd name="T62" fmla="*/ 677 w 1000"/>
                  <a:gd name="T63" fmla="*/ 424 h 746"/>
                  <a:gd name="T64" fmla="*/ 737 w 1000"/>
                  <a:gd name="T65" fmla="*/ 458 h 746"/>
                  <a:gd name="T66" fmla="*/ 708 w 1000"/>
                  <a:gd name="T67" fmla="*/ 424 h 746"/>
                  <a:gd name="T68" fmla="*/ 737 w 1000"/>
                  <a:gd name="T69" fmla="*/ 458 h 7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00" h="746">
                    <a:moveTo>
                      <a:pt x="999" y="441"/>
                    </a:moveTo>
                    <a:lnTo>
                      <a:pt x="878" y="370"/>
                    </a:lnTo>
                    <a:lnTo>
                      <a:pt x="878" y="424"/>
                    </a:lnTo>
                    <a:lnTo>
                      <a:pt x="765" y="424"/>
                    </a:lnTo>
                    <a:lnTo>
                      <a:pt x="765" y="280"/>
                    </a:lnTo>
                    <a:lnTo>
                      <a:pt x="691" y="280"/>
                    </a:lnTo>
                    <a:lnTo>
                      <a:pt x="691" y="192"/>
                    </a:lnTo>
                    <a:cubicBezTo>
                      <a:pt x="691" y="85"/>
                      <a:pt x="604" y="0"/>
                      <a:pt x="499" y="0"/>
                    </a:cubicBezTo>
                    <a:cubicBezTo>
                      <a:pt x="392" y="0"/>
                      <a:pt x="308" y="88"/>
                      <a:pt x="308" y="192"/>
                    </a:cubicBezTo>
                    <a:lnTo>
                      <a:pt x="308" y="280"/>
                    </a:lnTo>
                    <a:lnTo>
                      <a:pt x="234" y="280"/>
                    </a:lnTo>
                    <a:lnTo>
                      <a:pt x="234" y="424"/>
                    </a:lnTo>
                    <a:lnTo>
                      <a:pt x="121" y="424"/>
                    </a:lnTo>
                    <a:lnTo>
                      <a:pt x="121" y="370"/>
                    </a:lnTo>
                    <a:lnTo>
                      <a:pt x="0" y="441"/>
                    </a:lnTo>
                    <a:lnTo>
                      <a:pt x="121" y="511"/>
                    </a:lnTo>
                    <a:lnTo>
                      <a:pt x="121" y="458"/>
                    </a:lnTo>
                    <a:lnTo>
                      <a:pt x="234" y="458"/>
                    </a:lnTo>
                    <a:lnTo>
                      <a:pt x="234" y="633"/>
                    </a:lnTo>
                    <a:lnTo>
                      <a:pt x="499" y="745"/>
                    </a:lnTo>
                    <a:lnTo>
                      <a:pt x="765" y="633"/>
                    </a:lnTo>
                    <a:lnTo>
                      <a:pt x="765" y="458"/>
                    </a:lnTo>
                    <a:lnTo>
                      <a:pt x="878" y="458"/>
                    </a:lnTo>
                    <a:lnTo>
                      <a:pt x="878" y="511"/>
                    </a:lnTo>
                    <a:lnTo>
                      <a:pt x="999" y="441"/>
                    </a:lnTo>
                    <a:close/>
                    <a:moveTo>
                      <a:pt x="293" y="458"/>
                    </a:moveTo>
                    <a:lnTo>
                      <a:pt x="265" y="458"/>
                    </a:lnTo>
                    <a:lnTo>
                      <a:pt x="265" y="424"/>
                    </a:lnTo>
                    <a:lnTo>
                      <a:pt x="293" y="424"/>
                    </a:lnTo>
                    <a:lnTo>
                      <a:pt x="293" y="458"/>
                    </a:lnTo>
                    <a:close/>
                    <a:moveTo>
                      <a:pt x="353" y="458"/>
                    </a:moveTo>
                    <a:lnTo>
                      <a:pt x="324" y="458"/>
                    </a:lnTo>
                    <a:lnTo>
                      <a:pt x="324" y="424"/>
                    </a:lnTo>
                    <a:lnTo>
                      <a:pt x="353" y="424"/>
                    </a:lnTo>
                    <a:lnTo>
                      <a:pt x="353" y="458"/>
                    </a:lnTo>
                    <a:close/>
                    <a:moveTo>
                      <a:pt x="412" y="458"/>
                    </a:moveTo>
                    <a:lnTo>
                      <a:pt x="384" y="458"/>
                    </a:lnTo>
                    <a:lnTo>
                      <a:pt x="384" y="424"/>
                    </a:lnTo>
                    <a:lnTo>
                      <a:pt x="412" y="424"/>
                    </a:lnTo>
                    <a:lnTo>
                      <a:pt x="412" y="458"/>
                    </a:lnTo>
                    <a:close/>
                    <a:moveTo>
                      <a:pt x="519" y="480"/>
                    </a:moveTo>
                    <a:lnTo>
                      <a:pt x="536" y="579"/>
                    </a:lnTo>
                    <a:lnTo>
                      <a:pt x="460" y="579"/>
                    </a:lnTo>
                    <a:lnTo>
                      <a:pt x="480" y="480"/>
                    </a:lnTo>
                    <a:cubicBezTo>
                      <a:pt x="454" y="472"/>
                      <a:pt x="435" y="449"/>
                      <a:pt x="435" y="418"/>
                    </a:cubicBezTo>
                    <a:cubicBezTo>
                      <a:pt x="435" y="381"/>
                      <a:pt x="462" y="353"/>
                      <a:pt x="499" y="353"/>
                    </a:cubicBezTo>
                    <a:cubicBezTo>
                      <a:pt x="535" y="353"/>
                      <a:pt x="564" y="381"/>
                      <a:pt x="564" y="418"/>
                    </a:cubicBezTo>
                    <a:cubicBezTo>
                      <a:pt x="564" y="446"/>
                      <a:pt x="545" y="472"/>
                      <a:pt x="519" y="480"/>
                    </a:cubicBezTo>
                    <a:close/>
                    <a:moveTo>
                      <a:pt x="618" y="458"/>
                    </a:moveTo>
                    <a:lnTo>
                      <a:pt x="590" y="458"/>
                    </a:lnTo>
                    <a:lnTo>
                      <a:pt x="590" y="424"/>
                    </a:lnTo>
                    <a:lnTo>
                      <a:pt x="618" y="424"/>
                    </a:lnTo>
                    <a:lnTo>
                      <a:pt x="618" y="458"/>
                    </a:lnTo>
                    <a:close/>
                    <a:moveTo>
                      <a:pt x="621" y="277"/>
                    </a:moveTo>
                    <a:lnTo>
                      <a:pt x="381" y="277"/>
                    </a:lnTo>
                    <a:lnTo>
                      <a:pt x="381" y="190"/>
                    </a:lnTo>
                    <a:cubicBezTo>
                      <a:pt x="381" y="122"/>
                      <a:pt x="434" y="68"/>
                      <a:pt x="502" y="68"/>
                    </a:cubicBezTo>
                    <a:cubicBezTo>
                      <a:pt x="569" y="68"/>
                      <a:pt x="624" y="122"/>
                      <a:pt x="624" y="190"/>
                    </a:cubicBezTo>
                    <a:lnTo>
                      <a:pt x="624" y="277"/>
                    </a:lnTo>
                    <a:lnTo>
                      <a:pt x="621" y="277"/>
                    </a:lnTo>
                    <a:close/>
                    <a:moveTo>
                      <a:pt x="677" y="458"/>
                    </a:moveTo>
                    <a:lnTo>
                      <a:pt x="649" y="458"/>
                    </a:lnTo>
                    <a:lnTo>
                      <a:pt x="649" y="424"/>
                    </a:lnTo>
                    <a:lnTo>
                      <a:pt x="677" y="424"/>
                    </a:lnTo>
                    <a:lnTo>
                      <a:pt x="677" y="458"/>
                    </a:lnTo>
                    <a:close/>
                    <a:moveTo>
                      <a:pt x="737" y="458"/>
                    </a:moveTo>
                    <a:lnTo>
                      <a:pt x="708" y="458"/>
                    </a:lnTo>
                    <a:lnTo>
                      <a:pt x="708" y="424"/>
                    </a:lnTo>
                    <a:lnTo>
                      <a:pt x="737" y="424"/>
                    </a:lnTo>
                    <a:lnTo>
                      <a:pt x="737" y="458"/>
                    </a:lnTo>
                    <a:close/>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470" name="Freeform 231">
                <a:extLst>
                  <a:ext uri="{FF2B5EF4-FFF2-40B4-BE49-F238E27FC236}">
                    <a16:creationId xmlns:a16="http://schemas.microsoft.com/office/drawing/2014/main" id="{BA55388C-91AD-450A-A0BF-552B9BD3D62C}"/>
                  </a:ext>
                </a:extLst>
              </p:cNvPr>
              <p:cNvSpPr>
                <a:spLocks noChangeArrowheads="1"/>
              </p:cNvSpPr>
              <p:nvPr/>
            </p:nvSpPr>
            <p:spPr bwMode="auto">
              <a:xfrm>
                <a:off x="3235325" y="1938338"/>
                <a:ext cx="360363" cy="268287"/>
              </a:xfrm>
              <a:custGeom>
                <a:avLst/>
                <a:gdLst>
                  <a:gd name="T0" fmla="*/ 878 w 1000"/>
                  <a:gd name="T1" fmla="*/ 370 h 746"/>
                  <a:gd name="T2" fmla="*/ 765 w 1000"/>
                  <a:gd name="T3" fmla="*/ 424 h 746"/>
                  <a:gd name="T4" fmla="*/ 691 w 1000"/>
                  <a:gd name="T5" fmla="*/ 280 h 746"/>
                  <a:gd name="T6" fmla="*/ 499 w 1000"/>
                  <a:gd name="T7" fmla="*/ 0 h 746"/>
                  <a:gd name="T8" fmla="*/ 308 w 1000"/>
                  <a:gd name="T9" fmla="*/ 280 h 746"/>
                  <a:gd name="T10" fmla="*/ 234 w 1000"/>
                  <a:gd name="T11" fmla="*/ 424 h 746"/>
                  <a:gd name="T12" fmla="*/ 121 w 1000"/>
                  <a:gd name="T13" fmla="*/ 370 h 746"/>
                  <a:gd name="T14" fmla="*/ 121 w 1000"/>
                  <a:gd name="T15" fmla="*/ 511 h 746"/>
                  <a:gd name="T16" fmla="*/ 234 w 1000"/>
                  <a:gd name="T17" fmla="*/ 458 h 746"/>
                  <a:gd name="T18" fmla="*/ 499 w 1000"/>
                  <a:gd name="T19" fmla="*/ 745 h 746"/>
                  <a:gd name="T20" fmla="*/ 765 w 1000"/>
                  <a:gd name="T21" fmla="*/ 458 h 746"/>
                  <a:gd name="T22" fmla="*/ 878 w 1000"/>
                  <a:gd name="T23" fmla="*/ 511 h 746"/>
                  <a:gd name="T24" fmla="*/ 293 w 1000"/>
                  <a:gd name="T25" fmla="*/ 458 h 746"/>
                  <a:gd name="T26" fmla="*/ 265 w 1000"/>
                  <a:gd name="T27" fmla="*/ 424 h 746"/>
                  <a:gd name="T28" fmla="*/ 293 w 1000"/>
                  <a:gd name="T29" fmla="*/ 458 h 746"/>
                  <a:gd name="T30" fmla="*/ 324 w 1000"/>
                  <a:gd name="T31" fmla="*/ 458 h 746"/>
                  <a:gd name="T32" fmla="*/ 353 w 1000"/>
                  <a:gd name="T33" fmla="*/ 424 h 746"/>
                  <a:gd name="T34" fmla="*/ 412 w 1000"/>
                  <a:gd name="T35" fmla="*/ 458 h 746"/>
                  <a:gd name="T36" fmla="*/ 384 w 1000"/>
                  <a:gd name="T37" fmla="*/ 424 h 746"/>
                  <a:gd name="T38" fmla="*/ 412 w 1000"/>
                  <a:gd name="T39" fmla="*/ 458 h 746"/>
                  <a:gd name="T40" fmla="*/ 536 w 1000"/>
                  <a:gd name="T41" fmla="*/ 579 h 746"/>
                  <a:gd name="T42" fmla="*/ 480 w 1000"/>
                  <a:gd name="T43" fmla="*/ 480 h 746"/>
                  <a:gd name="T44" fmla="*/ 499 w 1000"/>
                  <a:gd name="T45" fmla="*/ 353 h 746"/>
                  <a:gd name="T46" fmla="*/ 519 w 1000"/>
                  <a:gd name="T47" fmla="*/ 480 h 746"/>
                  <a:gd name="T48" fmla="*/ 590 w 1000"/>
                  <a:gd name="T49" fmla="*/ 458 h 746"/>
                  <a:gd name="T50" fmla="*/ 618 w 1000"/>
                  <a:gd name="T51" fmla="*/ 424 h 746"/>
                  <a:gd name="T52" fmla="*/ 621 w 1000"/>
                  <a:gd name="T53" fmla="*/ 277 h 746"/>
                  <a:gd name="T54" fmla="*/ 381 w 1000"/>
                  <a:gd name="T55" fmla="*/ 190 h 746"/>
                  <a:gd name="T56" fmla="*/ 624 w 1000"/>
                  <a:gd name="T57" fmla="*/ 190 h 746"/>
                  <a:gd name="T58" fmla="*/ 621 w 1000"/>
                  <a:gd name="T59" fmla="*/ 277 h 746"/>
                  <a:gd name="T60" fmla="*/ 649 w 1000"/>
                  <a:gd name="T61" fmla="*/ 458 h 746"/>
                  <a:gd name="T62" fmla="*/ 677 w 1000"/>
                  <a:gd name="T63" fmla="*/ 424 h 746"/>
                  <a:gd name="T64" fmla="*/ 737 w 1000"/>
                  <a:gd name="T65" fmla="*/ 458 h 746"/>
                  <a:gd name="T66" fmla="*/ 708 w 1000"/>
                  <a:gd name="T67" fmla="*/ 424 h 746"/>
                  <a:gd name="T68" fmla="*/ 737 w 1000"/>
                  <a:gd name="T69" fmla="*/ 458 h 7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00" h="746">
                    <a:moveTo>
                      <a:pt x="999" y="441"/>
                    </a:moveTo>
                    <a:lnTo>
                      <a:pt x="878" y="370"/>
                    </a:lnTo>
                    <a:lnTo>
                      <a:pt x="878" y="424"/>
                    </a:lnTo>
                    <a:lnTo>
                      <a:pt x="765" y="424"/>
                    </a:lnTo>
                    <a:lnTo>
                      <a:pt x="765" y="280"/>
                    </a:lnTo>
                    <a:lnTo>
                      <a:pt x="691" y="280"/>
                    </a:lnTo>
                    <a:lnTo>
                      <a:pt x="691" y="192"/>
                    </a:lnTo>
                    <a:cubicBezTo>
                      <a:pt x="691" y="85"/>
                      <a:pt x="604" y="0"/>
                      <a:pt x="499" y="0"/>
                    </a:cubicBezTo>
                    <a:cubicBezTo>
                      <a:pt x="392" y="0"/>
                      <a:pt x="308" y="88"/>
                      <a:pt x="308" y="192"/>
                    </a:cubicBezTo>
                    <a:lnTo>
                      <a:pt x="308" y="280"/>
                    </a:lnTo>
                    <a:lnTo>
                      <a:pt x="234" y="280"/>
                    </a:lnTo>
                    <a:lnTo>
                      <a:pt x="234" y="424"/>
                    </a:lnTo>
                    <a:lnTo>
                      <a:pt x="121" y="424"/>
                    </a:lnTo>
                    <a:lnTo>
                      <a:pt x="121" y="370"/>
                    </a:lnTo>
                    <a:lnTo>
                      <a:pt x="0" y="441"/>
                    </a:lnTo>
                    <a:lnTo>
                      <a:pt x="121" y="511"/>
                    </a:lnTo>
                    <a:lnTo>
                      <a:pt x="121" y="458"/>
                    </a:lnTo>
                    <a:lnTo>
                      <a:pt x="234" y="458"/>
                    </a:lnTo>
                    <a:lnTo>
                      <a:pt x="234" y="633"/>
                    </a:lnTo>
                    <a:lnTo>
                      <a:pt x="499" y="745"/>
                    </a:lnTo>
                    <a:lnTo>
                      <a:pt x="765" y="633"/>
                    </a:lnTo>
                    <a:lnTo>
                      <a:pt x="765" y="458"/>
                    </a:lnTo>
                    <a:lnTo>
                      <a:pt x="878" y="458"/>
                    </a:lnTo>
                    <a:lnTo>
                      <a:pt x="878" y="511"/>
                    </a:lnTo>
                    <a:lnTo>
                      <a:pt x="999" y="441"/>
                    </a:lnTo>
                    <a:close/>
                    <a:moveTo>
                      <a:pt x="293" y="458"/>
                    </a:moveTo>
                    <a:lnTo>
                      <a:pt x="265" y="458"/>
                    </a:lnTo>
                    <a:lnTo>
                      <a:pt x="265" y="424"/>
                    </a:lnTo>
                    <a:lnTo>
                      <a:pt x="293" y="424"/>
                    </a:lnTo>
                    <a:lnTo>
                      <a:pt x="293" y="458"/>
                    </a:lnTo>
                    <a:close/>
                    <a:moveTo>
                      <a:pt x="353" y="458"/>
                    </a:moveTo>
                    <a:lnTo>
                      <a:pt x="324" y="458"/>
                    </a:lnTo>
                    <a:lnTo>
                      <a:pt x="324" y="424"/>
                    </a:lnTo>
                    <a:lnTo>
                      <a:pt x="353" y="424"/>
                    </a:lnTo>
                    <a:lnTo>
                      <a:pt x="353" y="458"/>
                    </a:lnTo>
                    <a:close/>
                    <a:moveTo>
                      <a:pt x="412" y="458"/>
                    </a:moveTo>
                    <a:lnTo>
                      <a:pt x="384" y="458"/>
                    </a:lnTo>
                    <a:lnTo>
                      <a:pt x="384" y="424"/>
                    </a:lnTo>
                    <a:lnTo>
                      <a:pt x="412" y="424"/>
                    </a:lnTo>
                    <a:lnTo>
                      <a:pt x="412" y="458"/>
                    </a:lnTo>
                    <a:close/>
                    <a:moveTo>
                      <a:pt x="519" y="480"/>
                    </a:moveTo>
                    <a:lnTo>
                      <a:pt x="536" y="579"/>
                    </a:lnTo>
                    <a:lnTo>
                      <a:pt x="460" y="579"/>
                    </a:lnTo>
                    <a:lnTo>
                      <a:pt x="480" y="480"/>
                    </a:lnTo>
                    <a:cubicBezTo>
                      <a:pt x="454" y="472"/>
                      <a:pt x="435" y="449"/>
                      <a:pt x="435" y="418"/>
                    </a:cubicBezTo>
                    <a:cubicBezTo>
                      <a:pt x="435" y="381"/>
                      <a:pt x="462" y="353"/>
                      <a:pt x="499" y="353"/>
                    </a:cubicBezTo>
                    <a:cubicBezTo>
                      <a:pt x="535" y="353"/>
                      <a:pt x="564" y="381"/>
                      <a:pt x="564" y="418"/>
                    </a:cubicBezTo>
                    <a:cubicBezTo>
                      <a:pt x="564" y="446"/>
                      <a:pt x="545" y="472"/>
                      <a:pt x="519" y="480"/>
                    </a:cubicBezTo>
                    <a:close/>
                    <a:moveTo>
                      <a:pt x="618" y="458"/>
                    </a:moveTo>
                    <a:lnTo>
                      <a:pt x="590" y="458"/>
                    </a:lnTo>
                    <a:lnTo>
                      <a:pt x="590" y="424"/>
                    </a:lnTo>
                    <a:lnTo>
                      <a:pt x="618" y="424"/>
                    </a:lnTo>
                    <a:lnTo>
                      <a:pt x="618" y="458"/>
                    </a:lnTo>
                    <a:close/>
                    <a:moveTo>
                      <a:pt x="621" y="277"/>
                    </a:moveTo>
                    <a:lnTo>
                      <a:pt x="381" y="277"/>
                    </a:lnTo>
                    <a:lnTo>
                      <a:pt x="381" y="190"/>
                    </a:lnTo>
                    <a:cubicBezTo>
                      <a:pt x="381" y="122"/>
                      <a:pt x="434" y="68"/>
                      <a:pt x="502" y="68"/>
                    </a:cubicBezTo>
                    <a:cubicBezTo>
                      <a:pt x="569" y="68"/>
                      <a:pt x="624" y="122"/>
                      <a:pt x="624" y="190"/>
                    </a:cubicBezTo>
                    <a:lnTo>
                      <a:pt x="624" y="277"/>
                    </a:lnTo>
                    <a:lnTo>
                      <a:pt x="621" y="277"/>
                    </a:lnTo>
                    <a:close/>
                    <a:moveTo>
                      <a:pt x="677" y="458"/>
                    </a:moveTo>
                    <a:lnTo>
                      <a:pt x="649" y="458"/>
                    </a:lnTo>
                    <a:lnTo>
                      <a:pt x="649" y="424"/>
                    </a:lnTo>
                    <a:lnTo>
                      <a:pt x="677" y="424"/>
                    </a:lnTo>
                    <a:lnTo>
                      <a:pt x="677" y="458"/>
                    </a:lnTo>
                    <a:close/>
                    <a:moveTo>
                      <a:pt x="737" y="458"/>
                    </a:moveTo>
                    <a:lnTo>
                      <a:pt x="708" y="458"/>
                    </a:lnTo>
                    <a:lnTo>
                      <a:pt x="708" y="424"/>
                    </a:lnTo>
                    <a:lnTo>
                      <a:pt x="737" y="424"/>
                    </a:lnTo>
                    <a:lnTo>
                      <a:pt x="737" y="458"/>
                    </a:lnTo>
                    <a:close/>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grpSp>
        <p:sp>
          <p:nvSpPr>
            <p:cNvPr id="463" name="Rectangle 462">
              <a:extLst>
                <a:ext uri="{FF2B5EF4-FFF2-40B4-BE49-F238E27FC236}">
                  <a16:creationId xmlns:a16="http://schemas.microsoft.com/office/drawing/2014/main" id="{B7AD02DB-2670-4AFD-8F97-2D472A315339}"/>
                </a:ext>
              </a:extLst>
            </p:cNvPr>
            <p:cNvSpPr/>
            <p:nvPr/>
          </p:nvSpPr>
          <p:spPr>
            <a:xfrm>
              <a:off x="4193333" y="2127578"/>
              <a:ext cx="639069" cy="647172"/>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p>
          </p:txBody>
        </p:sp>
      </p:grpSp>
      <p:sp>
        <p:nvSpPr>
          <p:cNvPr id="471" name="Text Box 30">
            <a:extLst>
              <a:ext uri="{FF2B5EF4-FFF2-40B4-BE49-F238E27FC236}">
                <a16:creationId xmlns:a16="http://schemas.microsoft.com/office/drawing/2014/main" id="{6E303E08-B1B4-4BFE-8BFB-D7F74D93AA86}"/>
              </a:ext>
            </a:extLst>
          </p:cNvPr>
          <p:cNvSpPr txBox="1">
            <a:spLocks noChangeArrowheads="1"/>
          </p:cNvSpPr>
          <p:nvPr/>
        </p:nvSpPr>
        <p:spPr bwMode="auto">
          <a:xfrm>
            <a:off x="-10503" y="3471672"/>
            <a:ext cx="683563" cy="122033"/>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solidFill>
                  <a:schemeClr val="bg2">
                    <a:lumMod val="10000"/>
                  </a:schemeClr>
                </a:solidFill>
              </a:rPr>
              <a:t>VPN IPSec</a:t>
            </a:r>
          </a:p>
        </p:txBody>
      </p:sp>
      <p:sp>
        <p:nvSpPr>
          <p:cNvPr id="472" name="Text Box 30">
            <a:extLst>
              <a:ext uri="{FF2B5EF4-FFF2-40B4-BE49-F238E27FC236}">
                <a16:creationId xmlns:a16="http://schemas.microsoft.com/office/drawing/2014/main" id="{997F06AF-09AD-4D4D-9049-F2F7A714CC4B}"/>
              </a:ext>
            </a:extLst>
          </p:cNvPr>
          <p:cNvSpPr txBox="1">
            <a:spLocks noChangeArrowheads="1"/>
          </p:cNvSpPr>
          <p:nvPr/>
        </p:nvSpPr>
        <p:spPr bwMode="auto">
          <a:xfrm>
            <a:off x="473844" y="3625222"/>
            <a:ext cx="640811" cy="369332"/>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solidFill>
                  <a:schemeClr val="bg2">
                    <a:lumMod val="10000"/>
                  </a:schemeClr>
                </a:solidFill>
              </a:rPr>
              <a:t>Dynamic Routable Gateway</a:t>
            </a:r>
          </a:p>
        </p:txBody>
      </p:sp>
      <p:sp>
        <p:nvSpPr>
          <p:cNvPr id="473" name="TextBox 472">
            <a:extLst>
              <a:ext uri="{FF2B5EF4-FFF2-40B4-BE49-F238E27FC236}">
                <a16:creationId xmlns:a16="http://schemas.microsoft.com/office/drawing/2014/main" id="{4EE21F4E-BE46-48DB-8187-8E6F19A80446}"/>
              </a:ext>
            </a:extLst>
          </p:cNvPr>
          <p:cNvSpPr txBox="1"/>
          <p:nvPr/>
        </p:nvSpPr>
        <p:spPr>
          <a:xfrm>
            <a:off x="1403916" y="3158584"/>
            <a:ext cx="248464" cy="169185"/>
          </a:xfrm>
          <a:prstGeom prst="rect">
            <a:avLst/>
          </a:prstGeom>
          <a:noFill/>
        </p:spPr>
        <p:txBody>
          <a:bodyPr wrap="square" lIns="0" tIns="0" rIns="0" bIns="0" rtlCol="0">
            <a:noAutofit/>
          </a:bodyPr>
          <a:lstStyle/>
          <a:p>
            <a:pPr>
              <a:lnSpc>
                <a:spcPct val="90000"/>
              </a:lnSpc>
            </a:pPr>
            <a:r>
              <a:rPr lang="en-US" sz="800" dirty="0"/>
              <a:t>SSH</a:t>
            </a:r>
          </a:p>
        </p:txBody>
      </p:sp>
      <p:grpSp>
        <p:nvGrpSpPr>
          <p:cNvPr id="475" name="Group 474">
            <a:extLst>
              <a:ext uri="{FF2B5EF4-FFF2-40B4-BE49-F238E27FC236}">
                <a16:creationId xmlns:a16="http://schemas.microsoft.com/office/drawing/2014/main" id="{77D5611E-F7ED-437E-87DC-AACEF28E4C26}"/>
              </a:ext>
            </a:extLst>
          </p:cNvPr>
          <p:cNvGrpSpPr/>
          <p:nvPr/>
        </p:nvGrpSpPr>
        <p:grpSpPr>
          <a:xfrm>
            <a:off x="290615" y="2310962"/>
            <a:ext cx="264761" cy="327799"/>
            <a:chOff x="6096000" y="3824288"/>
            <a:chExt cx="300038" cy="371475"/>
          </a:xfrm>
          <a:solidFill>
            <a:schemeClr val="tx1"/>
          </a:solidFill>
        </p:grpSpPr>
        <p:sp>
          <p:nvSpPr>
            <p:cNvPr id="489" name="Freeform 30">
              <a:extLst>
                <a:ext uri="{FF2B5EF4-FFF2-40B4-BE49-F238E27FC236}">
                  <a16:creationId xmlns:a16="http://schemas.microsoft.com/office/drawing/2014/main" id="{C946CA00-0CC0-4B8A-9888-618AAC5D929E}"/>
                </a:ext>
              </a:extLst>
            </p:cNvPr>
            <p:cNvSpPr>
              <a:spLocks noChangeArrowheads="1"/>
            </p:cNvSpPr>
            <p:nvPr/>
          </p:nvSpPr>
          <p:spPr bwMode="auto">
            <a:xfrm>
              <a:off x="6175375" y="3824288"/>
              <a:ext cx="141288" cy="206375"/>
            </a:xfrm>
            <a:custGeom>
              <a:avLst/>
              <a:gdLst>
                <a:gd name="T0" fmla="*/ 13 w 392"/>
                <a:gd name="T1" fmla="*/ 391 h 575"/>
                <a:gd name="T2" fmla="*/ 50 w 392"/>
                <a:gd name="T3" fmla="*/ 424 h 575"/>
                <a:gd name="T4" fmla="*/ 196 w 392"/>
                <a:gd name="T5" fmla="*/ 574 h 575"/>
                <a:gd name="T6" fmla="*/ 341 w 392"/>
                <a:gd name="T7" fmla="*/ 424 h 575"/>
                <a:gd name="T8" fmla="*/ 379 w 392"/>
                <a:gd name="T9" fmla="*/ 391 h 575"/>
                <a:gd name="T10" fmla="*/ 387 w 392"/>
                <a:gd name="T11" fmla="*/ 333 h 575"/>
                <a:gd name="T12" fmla="*/ 366 w 392"/>
                <a:gd name="T13" fmla="*/ 295 h 575"/>
                <a:gd name="T14" fmla="*/ 379 w 392"/>
                <a:gd name="T15" fmla="*/ 187 h 575"/>
                <a:gd name="T16" fmla="*/ 233 w 392"/>
                <a:gd name="T17" fmla="*/ 37 h 575"/>
                <a:gd name="T18" fmla="*/ 204 w 392"/>
                <a:gd name="T19" fmla="*/ 0 h 575"/>
                <a:gd name="T20" fmla="*/ 4 w 392"/>
                <a:gd name="T21" fmla="*/ 170 h 575"/>
                <a:gd name="T22" fmla="*/ 4 w 392"/>
                <a:gd name="T23" fmla="*/ 191 h 575"/>
                <a:gd name="T24" fmla="*/ 17 w 392"/>
                <a:gd name="T25" fmla="*/ 291 h 575"/>
                <a:gd name="T26" fmla="*/ 4 w 392"/>
                <a:gd name="T27" fmla="*/ 333 h 575"/>
                <a:gd name="T28" fmla="*/ 13 w 392"/>
                <a:gd name="T29" fmla="*/ 391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92" h="575">
                  <a:moveTo>
                    <a:pt x="13" y="391"/>
                  </a:moveTo>
                  <a:cubicBezTo>
                    <a:pt x="17" y="407"/>
                    <a:pt x="29" y="424"/>
                    <a:pt x="50" y="424"/>
                  </a:cubicBezTo>
                  <a:cubicBezTo>
                    <a:pt x="71" y="565"/>
                    <a:pt x="180" y="574"/>
                    <a:pt x="196" y="574"/>
                  </a:cubicBezTo>
                  <a:cubicBezTo>
                    <a:pt x="213" y="574"/>
                    <a:pt x="320" y="569"/>
                    <a:pt x="341" y="424"/>
                  </a:cubicBezTo>
                  <a:cubicBezTo>
                    <a:pt x="362" y="424"/>
                    <a:pt x="374" y="412"/>
                    <a:pt x="379" y="391"/>
                  </a:cubicBezTo>
                  <a:lnTo>
                    <a:pt x="387" y="333"/>
                  </a:lnTo>
                  <a:cubicBezTo>
                    <a:pt x="391" y="316"/>
                    <a:pt x="383" y="299"/>
                    <a:pt x="366" y="295"/>
                  </a:cubicBezTo>
                  <a:cubicBezTo>
                    <a:pt x="370" y="270"/>
                    <a:pt x="379" y="224"/>
                    <a:pt x="379" y="187"/>
                  </a:cubicBezTo>
                  <a:cubicBezTo>
                    <a:pt x="379" y="116"/>
                    <a:pt x="316" y="46"/>
                    <a:pt x="233" y="37"/>
                  </a:cubicBezTo>
                  <a:lnTo>
                    <a:pt x="204" y="0"/>
                  </a:lnTo>
                  <a:cubicBezTo>
                    <a:pt x="4" y="8"/>
                    <a:pt x="4" y="170"/>
                    <a:pt x="4" y="170"/>
                  </a:cubicBezTo>
                  <a:lnTo>
                    <a:pt x="4" y="191"/>
                  </a:lnTo>
                  <a:cubicBezTo>
                    <a:pt x="4" y="229"/>
                    <a:pt x="13" y="270"/>
                    <a:pt x="17" y="291"/>
                  </a:cubicBezTo>
                  <a:cubicBezTo>
                    <a:pt x="9" y="303"/>
                    <a:pt x="0" y="316"/>
                    <a:pt x="4" y="333"/>
                  </a:cubicBezTo>
                  <a:lnTo>
                    <a:pt x="13" y="391"/>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90" name="Freeform 31">
              <a:extLst>
                <a:ext uri="{FF2B5EF4-FFF2-40B4-BE49-F238E27FC236}">
                  <a16:creationId xmlns:a16="http://schemas.microsoft.com/office/drawing/2014/main" id="{4E726E5B-A76E-40AD-9CFE-4A980CB82577}"/>
                </a:ext>
              </a:extLst>
            </p:cNvPr>
            <p:cNvSpPr>
              <a:spLocks noChangeArrowheads="1"/>
            </p:cNvSpPr>
            <p:nvPr/>
          </p:nvSpPr>
          <p:spPr bwMode="auto">
            <a:xfrm>
              <a:off x="6096000" y="4029075"/>
              <a:ext cx="300038" cy="166688"/>
            </a:xfrm>
            <a:custGeom>
              <a:avLst/>
              <a:gdLst>
                <a:gd name="T0" fmla="*/ 0 w 832"/>
                <a:gd name="T1" fmla="*/ 462 h 463"/>
                <a:gd name="T2" fmla="*/ 0 w 832"/>
                <a:gd name="T3" fmla="*/ 204 h 463"/>
                <a:gd name="T4" fmla="*/ 87 w 832"/>
                <a:gd name="T5" fmla="*/ 54 h 463"/>
                <a:gd name="T6" fmla="*/ 87 w 832"/>
                <a:gd name="T7" fmla="*/ 54 h 463"/>
                <a:gd name="T8" fmla="*/ 183 w 832"/>
                <a:gd name="T9" fmla="*/ 25 h 463"/>
                <a:gd name="T10" fmla="*/ 237 w 832"/>
                <a:gd name="T11" fmla="*/ 9 h 463"/>
                <a:gd name="T12" fmla="*/ 274 w 832"/>
                <a:gd name="T13" fmla="*/ 0 h 463"/>
                <a:gd name="T14" fmla="*/ 416 w 832"/>
                <a:gd name="T15" fmla="*/ 59 h 463"/>
                <a:gd name="T16" fmla="*/ 416 w 832"/>
                <a:gd name="T17" fmla="*/ 59 h 463"/>
                <a:gd name="T18" fmla="*/ 557 w 832"/>
                <a:gd name="T19" fmla="*/ 0 h 463"/>
                <a:gd name="T20" fmla="*/ 594 w 832"/>
                <a:gd name="T21" fmla="*/ 9 h 463"/>
                <a:gd name="T22" fmla="*/ 649 w 832"/>
                <a:gd name="T23" fmla="*/ 25 h 463"/>
                <a:gd name="T24" fmla="*/ 744 w 832"/>
                <a:gd name="T25" fmla="*/ 54 h 463"/>
                <a:gd name="T26" fmla="*/ 744 w 832"/>
                <a:gd name="T27" fmla="*/ 54 h 463"/>
                <a:gd name="T28" fmla="*/ 831 w 832"/>
                <a:gd name="T29" fmla="*/ 204 h 463"/>
                <a:gd name="T30" fmla="*/ 831 w 832"/>
                <a:gd name="T31" fmla="*/ 462 h 463"/>
                <a:gd name="T32" fmla="*/ 0 w 832"/>
                <a:gd name="T33" fmla="*/ 462 h 4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32" h="463">
                  <a:moveTo>
                    <a:pt x="0" y="462"/>
                  </a:moveTo>
                  <a:lnTo>
                    <a:pt x="0" y="204"/>
                  </a:lnTo>
                  <a:cubicBezTo>
                    <a:pt x="0" y="142"/>
                    <a:pt x="37" y="84"/>
                    <a:pt x="87" y="54"/>
                  </a:cubicBezTo>
                  <a:lnTo>
                    <a:pt x="87" y="54"/>
                  </a:lnTo>
                  <a:cubicBezTo>
                    <a:pt x="116" y="46"/>
                    <a:pt x="150" y="34"/>
                    <a:pt x="183" y="25"/>
                  </a:cubicBezTo>
                  <a:cubicBezTo>
                    <a:pt x="204" y="21"/>
                    <a:pt x="220" y="13"/>
                    <a:pt x="237" y="9"/>
                  </a:cubicBezTo>
                  <a:cubicBezTo>
                    <a:pt x="258" y="5"/>
                    <a:pt x="274" y="0"/>
                    <a:pt x="274" y="0"/>
                  </a:cubicBezTo>
                  <a:cubicBezTo>
                    <a:pt x="303" y="38"/>
                    <a:pt x="358" y="59"/>
                    <a:pt x="416" y="59"/>
                  </a:cubicBezTo>
                  <a:lnTo>
                    <a:pt x="416" y="59"/>
                  </a:lnTo>
                  <a:cubicBezTo>
                    <a:pt x="474" y="59"/>
                    <a:pt x="528" y="38"/>
                    <a:pt x="557" y="0"/>
                  </a:cubicBezTo>
                  <a:cubicBezTo>
                    <a:pt x="557" y="0"/>
                    <a:pt x="574" y="5"/>
                    <a:pt x="594" y="9"/>
                  </a:cubicBezTo>
                  <a:cubicBezTo>
                    <a:pt x="611" y="13"/>
                    <a:pt x="628" y="17"/>
                    <a:pt x="649" y="25"/>
                  </a:cubicBezTo>
                  <a:cubicBezTo>
                    <a:pt x="682" y="34"/>
                    <a:pt x="719" y="46"/>
                    <a:pt x="744" y="54"/>
                  </a:cubicBezTo>
                  <a:lnTo>
                    <a:pt x="744" y="54"/>
                  </a:lnTo>
                  <a:cubicBezTo>
                    <a:pt x="794" y="84"/>
                    <a:pt x="831" y="138"/>
                    <a:pt x="831" y="204"/>
                  </a:cubicBezTo>
                  <a:lnTo>
                    <a:pt x="831" y="462"/>
                  </a:lnTo>
                  <a:lnTo>
                    <a:pt x="0" y="462"/>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grpSp>
        <p:nvGrpSpPr>
          <p:cNvPr id="491" name="Group 490">
            <a:extLst>
              <a:ext uri="{FF2B5EF4-FFF2-40B4-BE49-F238E27FC236}">
                <a16:creationId xmlns:a16="http://schemas.microsoft.com/office/drawing/2014/main" id="{D22898D5-1D33-452D-BCC2-FB59A535FA81}"/>
              </a:ext>
            </a:extLst>
          </p:cNvPr>
          <p:cNvGrpSpPr/>
          <p:nvPr/>
        </p:nvGrpSpPr>
        <p:grpSpPr>
          <a:xfrm>
            <a:off x="6452201" y="3852113"/>
            <a:ext cx="475077" cy="641225"/>
            <a:chOff x="5521685" y="5536800"/>
            <a:chExt cx="475077" cy="641225"/>
          </a:xfrm>
        </p:grpSpPr>
        <p:grpSp>
          <p:nvGrpSpPr>
            <p:cNvPr id="492" name="Group 491">
              <a:extLst>
                <a:ext uri="{FF2B5EF4-FFF2-40B4-BE49-F238E27FC236}">
                  <a16:creationId xmlns:a16="http://schemas.microsoft.com/office/drawing/2014/main" id="{B6B71A34-6BD2-4F75-BA25-7FAC50091D0D}"/>
                </a:ext>
              </a:extLst>
            </p:cNvPr>
            <p:cNvGrpSpPr/>
            <p:nvPr/>
          </p:nvGrpSpPr>
          <p:grpSpPr>
            <a:xfrm>
              <a:off x="5521685" y="5536800"/>
              <a:ext cx="475077" cy="438068"/>
              <a:chOff x="7248176" y="4158080"/>
              <a:chExt cx="639069" cy="695710"/>
            </a:xfrm>
          </p:grpSpPr>
          <p:sp>
            <p:nvSpPr>
              <p:cNvPr id="494" name="Freeform 29">
                <a:extLst>
                  <a:ext uri="{FF2B5EF4-FFF2-40B4-BE49-F238E27FC236}">
                    <a16:creationId xmlns:a16="http://schemas.microsoft.com/office/drawing/2014/main" id="{AD71F8EB-3B38-4522-874C-635072E34F5D}"/>
                  </a:ext>
                </a:extLst>
              </p:cNvPr>
              <p:cNvSpPr>
                <a:spLocks noChangeArrowheads="1"/>
              </p:cNvSpPr>
              <p:nvPr/>
            </p:nvSpPr>
            <p:spPr bwMode="auto">
              <a:xfrm>
                <a:off x="7326921" y="4243662"/>
                <a:ext cx="468473" cy="509524"/>
              </a:xfrm>
              <a:custGeom>
                <a:avLst/>
                <a:gdLst>
                  <a:gd name="T0" fmla="*/ 658 w 854"/>
                  <a:gd name="T1" fmla="*/ 14 h 929"/>
                  <a:gd name="T2" fmla="*/ 853 w 854"/>
                  <a:gd name="T3" fmla="*/ 79 h 929"/>
                  <a:gd name="T4" fmla="*/ 853 w 854"/>
                  <a:gd name="T5" fmla="*/ 849 h 929"/>
                  <a:gd name="T6" fmla="*/ 658 w 854"/>
                  <a:gd name="T7" fmla="*/ 914 h 929"/>
                  <a:gd name="T8" fmla="*/ 427 w 854"/>
                  <a:gd name="T9" fmla="*/ 928 h 929"/>
                  <a:gd name="T10" fmla="*/ 195 w 854"/>
                  <a:gd name="T11" fmla="*/ 914 h 929"/>
                  <a:gd name="T12" fmla="*/ 0 w 854"/>
                  <a:gd name="T13" fmla="*/ 849 h 929"/>
                  <a:gd name="T14" fmla="*/ 0 w 854"/>
                  <a:gd name="T15" fmla="*/ 79 h 929"/>
                  <a:gd name="T16" fmla="*/ 195 w 854"/>
                  <a:gd name="T17" fmla="*/ 14 h 929"/>
                  <a:gd name="T18" fmla="*/ 427 w 854"/>
                  <a:gd name="T19" fmla="*/ 0 h 929"/>
                  <a:gd name="T20" fmla="*/ 658 w 854"/>
                  <a:gd name="T21" fmla="*/ 14 h 929"/>
                  <a:gd name="T22" fmla="*/ 226 w 854"/>
                  <a:gd name="T23" fmla="*/ 668 h 929"/>
                  <a:gd name="T24" fmla="*/ 283 w 854"/>
                  <a:gd name="T25" fmla="*/ 612 h 929"/>
                  <a:gd name="T26" fmla="*/ 226 w 854"/>
                  <a:gd name="T27" fmla="*/ 556 h 929"/>
                  <a:gd name="T28" fmla="*/ 170 w 854"/>
                  <a:gd name="T29" fmla="*/ 612 h 929"/>
                  <a:gd name="T30" fmla="*/ 226 w 854"/>
                  <a:gd name="T31" fmla="*/ 668 h 929"/>
                  <a:gd name="T32" fmla="*/ 246 w 854"/>
                  <a:gd name="T33" fmla="*/ 420 h 929"/>
                  <a:gd name="T34" fmla="*/ 376 w 854"/>
                  <a:gd name="T35" fmla="*/ 420 h 929"/>
                  <a:gd name="T36" fmla="*/ 311 w 854"/>
                  <a:gd name="T37" fmla="*/ 290 h 929"/>
                  <a:gd name="T38" fmla="*/ 246 w 854"/>
                  <a:gd name="T39" fmla="*/ 420 h 929"/>
                  <a:gd name="T40" fmla="*/ 356 w 854"/>
                  <a:gd name="T41" fmla="*/ 508 h 929"/>
                  <a:gd name="T42" fmla="*/ 356 w 854"/>
                  <a:gd name="T43" fmla="*/ 604 h 929"/>
                  <a:gd name="T44" fmla="*/ 424 w 854"/>
                  <a:gd name="T45" fmla="*/ 632 h 929"/>
                  <a:gd name="T46" fmla="*/ 491 w 854"/>
                  <a:gd name="T47" fmla="*/ 604 h 929"/>
                  <a:gd name="T48" fmla="*/ 491 w 854"/>
                  <a:gd name="T49" fmla="*/ 508 h 929"/>
                  <a:gd name="T50" fmla="*/ 424 w 854"/>
                  <a:gd name="T51" fmla="*/ 479 h 929"/>
                  <a:gd name="T52" fmla="*/ 356 w 854"/>
                  <a:gd name="T53" fmla="*/ 508 h 929"/>
                  <a:gd name="T54" fmla="*/ 446 w 854"/>
                  <a:gd name="T55" fmla="*/ 810 h 929"/>
                  <a:gd name="T56" fmla="*/ 503 w 854"/>
                  <a:gd name="T57" fmla="*/ 753 h 929"/>
                  <a:gd name="T58" fmla="*/ 446 w 854"/>
                  <a:gd name="T59" fmla="*/ 697 h 929"/>
                  <a:gd name="T60" fmla="*/ 390 w 854"/>
                  <a:gd name="T61" fmla="*/ 753 h 929"/>
                  <a:gd name="T62" fmla="*/ 446 w 854"/>
                  <a:gd name="T63" fmla="*/ 810 h 929"/>
                  <a:gd name="T64" fmla="*/ 489 w 854"/>
                  <a:gd name="T65" fmla="*/ 358 h 929"/>
                  <a:gd name="T66" fmla="*/ 562 w 854"/>
                  <a:gd name="T67" fmla="*/ 431 h 929"/>
                  <a:gd name="T68" fmla="*/ 635 w 854"/>
                  <a:gd name="T69" fmla="*/ 358 h 929"/>
                  <a:gd name="T70" fmla="*/ 562 w 854"/>
                  <a:gd name="T71" fmla="*/ 285 h 929"/>
                  <a:gd name="T72" fmla="*/ 489 w 854"/>
                  <a:gd name="T73" fmla="*/ 358 h 929"/>
                  <a:gd name="T74" fmla="*/ 590 w 854"/>
                  <a:gd name="T75" fmla="*/ 640 h 929"/>
                  <a:gd name="T76" fmla="*/ 703 w 854"/>
                  <a:gd name="T77" fmla="*/ 640 h 929"/>
                  <a:gd name="T78" fmla="*/ 647 w 854"/>
                  <a:gd name="T79" fmla="*/ 525 h 929"/>
                  <a:gd name="T80" fmla="*/ 590 w 854"/>
                  <a:gd name="T81" fmla="*/ 640 h 929"/>
                  <a:gd name="T82" fmla="*/ 819 w 854"/>
                  <a:gd name="T83" fmla="*/ 138 h 929"/>
                  <a:gd name="T84" fmla="*/ 429 w 854"/>
                  <a:gd name="T85" fmla="*/ 76 h 929"/>
                  <a:gd name="T86" fmla="*/ 40 w 854"/>
                  <a:gd name="T87" fmla="*/ 138 h 929"/>
                  <a:gd name="T88" fmla="*/ 40 w 854"/>
                  <a:gd name="T89" fmla="*/ 138 h 929"/>
                  <a:gd name="T90" fmla="*/ 429 w 854"/>
                  <a:gd name="T91" fmla="*/ 200 h 929"/>
                  <a:gd name="T92" fmla="*/ 819 w 854"/>
                  <a:gd name="T93" fmla="*/ 138 h 9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54" h="929">
                    <a:moveTo>
                      <a:pt x="658" y="14"/>
                    </a:moveTo>
                    <a:cubicBezTo>
                      <a:pt x="853" y="36"/>
                      <a:pt x="853" y="76"/>
                      <a:pt x="853" y="79"/>
                    </a:cubicBezTo>
                    <a:lnTo>
                      <a:pt x="853" y="849"/>
                    </a:lnTo>
                    <a:cubicBezTo>
                      <a:pt x="853" y="852"/>
                      <a:pt x="850" y="891"/>
                      <a:pt x="658" y="914"/>
                    </a:cubicBezTo>
                    <a:cubicBezTo>
                      <a:pt x="545" y="928"/>
                      <a:pt x="433" y="928"/>
                      <a:pt x="427" y="928"/>
                    </a:cubicBezTo>
                    <a:cubicBezTo>
                      <a:pt x="422" y="928"/>
                      <a:pt x="305" y="928"/>
                      <a:pt x="195" y="914"/>
                    </a:cubicBezTo>
                    <a:cubicBezTo>
                      <a:pt x="3" y="889"/>
                      <a:pt x="0" y="849"/>
                      <a:pt x="0" y="849"/>
                    </a:cubicBezTo>
                    <a:lnTo>
                      <a:pt x="0" y="79"/>
                    </a:lnTo>
                    <a:cubicBezTo>
                      <a:pt x="0" y="76"/>
                      <a:pt x="3" y="36"/>
                      <a:pt x="195" y="14"/>
                    </a:cubicBezTo>
                    <a:cubicBezTo>
                      <a:pt x="308" y="0"/>
                      <a:pt x="422" y="0"/>
                      <a:pt x="427" y="0"/>
                    </a:cubicBezTo>
                    <a:cubicBezTo>
                      <a:pt x="433" y="0"/>
                      <a:pt x="548" y="0"/>
                      <a:pt x="658" y="14"/>
                    </a:cubicBezTo>
                    <a:close/>
                    <a:moveTo>
                      <a:pt x="226" y="668"/>
                    </a:moveTo>
                    <a:cubicBezTo>
                      <a:pt x="257" y="668"/>
                      <a:pt x="283" y="643"/>
                      <a:pt x="283" y="612"/>
                    </a:cubicBezTo>
                    <a:cubicBezTo>
                      <a:pt x="283" y="581"/>
                      <a:pt x="257" y="556"/>
                      <a:pt x="226" y="556"/>
                    </a:cubicBezTo>
                    <a:cubicBezTo>
                      <a:pt x="195" y="556"/>
                      <a:pt x="170" y="581"/>
                      <a:pt x="170" y="612"/>
                    </a:cubicBezTo>
                    <a:cubicBezTo>
                      <a:pt x="170" y="643"/>
                      <a:pt x="195" y="668"/>
                      <a:pt x="226" y="668"/>
                    </a:cubicBezTo>
                    <a:close/>
                    <a:moveTo>
                      <a:pt x="246" y="420"/>
                    </a:moveTo>
                    <a:lnTo>
                      <a:pt x="376" y="420"/>
                    </a:lnTo>
                    <a:lnTo>
                      <a:pt x="311" y="290"/>
                    </a:lnTo>
                    <a:lnTo>
                      <a:pt x="246" y="420"/>
                    </a:lnTo>
                    <a:close/>
                    <a:moveTo>
                      <a:pt x="356" y="508"/>
                    </a:moveTo>
                    <a:lnTo>
                      <a:pt x="356" y="604"/>
                    </a:lnTo>
                    <a:lnTo>
                      <a:pt x="424" y="632"/>
                    </a:lnTo>
                    <a:lnTo>
                      <a:pt x="491" y="604"/>
                    </a:lnTo>
                    <a:lnTo>
                      <a:pt x="491" y="508"/>
                    </a:lnTo>
                    <a:lnTo>
                      <a:pt x="424" y="479"/>
                    </a:lnTo>
                    <a:lnTo>
                      <a:pt x="356" y="508"/>
                    </a:lnTo>
                    <a:close/>
                    <a:moveTo>
                      <a:pt x="446" y="810"/>
                    </a:moveTo>
                    <a:cubicBezTo>
                      <a:pt x="477" y="810"/>
                      <a:pt x="503" y="784"/>
                      <a:pt x="503" y="753"/>
                    </a:cubicBezTo>
                    <a:cubicBezTo>
                      <a:pt x="503" y="722"/>
                      <a:pt x="477" y="697"/>
                      <a:pt x="446" y="697"/>
                    </a:cubicBezTo>
                    <a:cubicBezTo>
                      <a:pt x="415" y="697"/>
                      <a:pt x="390" y="722"/>
                      <a:pt x="390" y="753"/>
                    </a:cubicBezTo>
                    <a:cubicBezTo>
                      <a:pt x="390" y="784"/>
                      <a:pt x="415" y="810"/>
                      <a:pt x="446" y="810"/>
                    </a:cubicBezTo>
                    <a:close/>
                    <a:moveTo>
                      <a:pt x="489" y="358"/>
                    </a:moveTo>
                    <a:cubicBezTo>
                      <a:pt x="489" y="398"/>
                      <a:pt x="522" y="429"/>
                      <a:pt x="562" y="431"/>
                    </a:cubicBezTo>
                    <a:cubicBezTo>
                      <a:pt x="604" y="431"/>
                      <a:pt x="635" y="398"/>
                      <a:pt x="635" y="358"/>
                    </a:cubicBezTo>
                    <a:cubicBezTo>
                      <a:pt x="635" y="316"/>
                      <a:pt x="601" y="285"/>
                      <a:pt x="562" y="285"/>
                    </a:cubicBezTo>
                    <a:cubicBezTo>
                      <a:pt x="520" y="285"/>
                      <a:pt x="489" y="318"/>
                      <a:pt x="489" y="358"/>
                    </a:cubicBezTo>
                    <a:close/>
                    <a:moveTo>
                      <a:pt x="590" y="640"/>
                    </a:moveTo>
                    <a:lnTo>
                      <a:pt x="703" y="640"/>
                    </a:lnTo>
                    <a:lnTo>
                      <a:pt x="647" y="525"/>
                    </a:lnTo>
                    <a:lnTo>
                      <a:pt x="590" y="640"/>
                    </a:lnTo>
                    <a:close/>
                    <a:moveTo>
                      <a:pt x="819" y="138"/>
                    </a:moveTo>
                    <a:cubicBezTo>
                      <a:pt x="805" y="115"/>
                      <a:pt x="666" y="79"/>
                      <a:pt x="429" y="76"/>
                    </a:cubicBezTo>
                    <a:cubicBezTo>
                      <a:pt x="192" y="76"/>
                      <a:pt x="54" y="115"/>
                      <a:pt x="40" y="138"/>
                    </a:cubicBezTo>
                    <a:lnTo>
                      <a:pt x="40" y="138"/>
                    </a:lnTo>
                    <a:cubicBezTo>
                      <a:pt x="54" y="160"/>
                      <a:pt x="192" y="200"/>
                      <a:pt x="429" y="200"/>
                    </a:cubicBezTo>
                    <a:cubicBezTo>
                      <a:pt x="666" y="200"/>
                      <a:pt x="805" y="160"/>
                      <a:pt x="819" y="138"/>
                    </a:cubicBezTo>
                    <a:close/>
                  </a:path>
                </a:pathLst>
              </a:custGeom>
              <a:solidFill>
                <a:srgbClr val="F80000"/>
              </a:solidFill>
              <a:ln>
                <a:noFill/>
              </a:ln>
              <a:effectLst/>
            </p:spPr>
            <p:txBody>
              <a:bodyPr wrap="none" anchor="ctr"/>
              <a:lstStyle/>
              <a:p>
                <a:endParaRPr lang="en-US"/>
              </a:p>
            </p:txBody>
          </p:sp>
          <p:sp>
            <p:nvSpPr>
              <p:cNvPr id="511" name="Rectangle 510">
                <a:extLst>
                  <a:ext uri="{FF2B5EF4-FFF2-40B4-BE49-F238E27FC236}">
                    <a16:creationId xmlns:a16="http://schemas.microsoft.com/office/drawing/2014/main" id="{5E2F8431-07C8-44A4-B4C4-8EF370BFED2E}"/>
                  </a:ext>
                </a:extLst>
              </p:cNvPr>
              <p:cNvSpPr/>
              <p:nvPr/>
            </p:nvSpPr>
            <p:spPr>
              <a:xfrm>
                <a:off x="7248176" y="4158080"/>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p>
            </p:txBody>
          </p:sp>
        </p:grpSp>
        <p:sp>
          <p:nvSpPr>
            <p:cNvPr id="493" name="Text Box 30">
              <a:extLst>
                <a:ext uri="{FF2B5EF4-FFF2-40B4-BE49-F238E27FC236}">
                  <a16:creationId xmlns:a16="http://schemas.microsoft.com/office/drawing/2014/main" id="{D89070DC-285C-40AA-B54B-A8879573067F}"/>
                </a:ext>
              </a:extLst>
            </p:cNvPr>
            <p:cNvSpPr txBox="1">
              <a:spLocks noChangeArrowheads="1"/>
            </p:cNvSpPr>
            <p:nvPr/>
          </p:nvSpPr>
          <p:spPr bwMode="auto">
            <a:xfrm>
              <a:off x="5568246" y="5931868"/>
              <a:ext cx="381272" cy="246157"/>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solidFill>
                    <a:schemeClr val="bg2">
                      <a:lumMod val="10000"/>
                    </a:schemeClr>
                  </a:solidFill>
                </a:rPr>
                <a:t>Object Storage</a:t>
              </a:r>
            </a:p>
          </p:txBody>
        </p:sp>
      </p:grpSp>
      <p:grpSp>
        <p:nvGrpSpPr>
          <p:cNvPr id="512" name="Group 511">
            <a:extLst>
              <a:ext uri="{FF2B5EF4-FFF2-40B4-BE49-F238E27FC236}">
                <a16:creationId xmlns:a16="http://schemas.microsoft.com/office/drawing/2014/main" id="{C8A1358B-01F2-465A-B2B7-657526023C48}"/>
              </a:ext>
            </a:extLst>
          </p:cNvPr>
          <p:cNvGrpSpPr/>
          <p:nvPr/>
        </p:nvGrpSpPr>
        <p:grpSpPr>
          <a:xfrm>
            <a:off x="6483246" y="3261863"/>
            <a:ext cx="531696" cy="542675"/>
            <a:chOff x="6049490" y="5496446"/>
            <a:chExt cx="531696" cy="542675"/>
          </a:xfrm>
        </p:grpSpPr>
        <p:grpSp>
          <p:nvGrpSpPr>
            <p:cNvPr id="513" name="Group 512">
              <a:extLst>
                <a:ext uri="{FF2B5EF4-FFF2-40B4-BE49-F238E27FC236}">
                  <a16:creationId xmlns:a16="http://schemas.microsoft.com/office/drawing/2014/main" id="{9AB34E96-A00B-4EDF-B100-ECA8C915DB25}"/>
                </a:ext>
              </a:extLst>
            </p:cNvPr>
            <p:cNvGrpSpPr/>
            <p:nvPr/>
          </p:nvGrpSpPr>
          <p:grpSpPr>
            <a:xfrm>
              <a:off x="6058617" y="5496446"/>
              <a:ext cx="522569" cy="489361"/>
              <a:chOff x="4141814" y="4117631"/>
              <a:chExt cx="792769" cy="695710"/>
            </a:xfrm>
          </p:grpSpPr>
          <p:grpSp>
            <p:nvGrpSpPr>
              <p:cNvPr id="515" name="Group 514">
                <a:extLst>
                  <a:ext uri="{FF2B5EF4-FFF2-40B4-BE49-F238E27FC236}">
                    <a16:creationId xmlns:a16="http://schemas.microsoft.com/office/drawing/2014/main" id="{01BB20AA-DD33-4027-9B25-3D2A1D88CC9C}"/>
                  </a:ext>
                </a:extLst>
              </p:cNvPr>
              <p:cNvGrpSpPr/>
              <p:nvPr/>
            </p:nvGrpSpPr>
            <p:grpSpPr>
              <a:xfrm>
                <a:off x="4197861" y="4226701"/>
                <a:ext cx="680674" cy="477570"/>
                <a:chOff x="3219450" y="5653088"/>
                <a:chExt cx="393700" cy="276225"/>
              </a:xfrm>
              <a:solidFill>
                <a:srgbClr val="F80000"/>
              </a:solidFill>
            </p:grpSpPr>
            <p:sp>
              <p:nvSpPr>
                <p:cNvPr id="517" name="Freeform 62">
                  <a:extLst>
                    <a:ext uri="{FF2B5EF4-FFF2-40B4-BE49-F238E27FC236}">
                      <a16:creationId xmlns:a16="http://schemas.microsoft.com/office/drawing/2014/main" id="{29E08287-B57F-4977-9AD7-A8B022BCE2B0}"/>
                    </a:ext>
                  </a:extLst>
                </p:cNvPr>
                <p:cNvSpPr>
                  <a:spLocks noChangeArrowheads="1"/>
                </p:cNvSpPr>
                <p:nvPr/>
              </p:nvSpPr>
              <p:spPr bwMode="auto">
                <a:xfrm>
                  <a:off x="3417888" y="5757863"/>
                  <a:ext cx="166687" cy="88900"/>
                </a:xfrm>
                <a:custGeom>
                  <a:avLst/>
                  <a:gdLst>
                    <a:gd name="T0" fmla="*/ 451 w 465"/>
                    <a:gd name="T1" fmla="*/ 214 h 246"/>
                    <a:gd name="T2" fmla="*/ 438 w 465"/>
                    <a:gd name="T3" fmla="*/ 245 h 246"/>
                    <a:gd name="T4" fmla="*/ 0 w 465"/>
                    <a:gd name="T5" fmla="*/ 62 h 246"/>
                    <a:gd name="T6" fmla="*/ 26 w 465"/>
                    <a:gd name="T7" fmla="*/ 0 h 246"/>
                    <a:gd name="T8" fmla="*/ 464 w 465"/>
                    <a:gd name="T9" fmla="*/ 183 h 246"/>
                    <a:gd name="T10" fmla="*/ 451 w 465"/>
                    <a:gd name="T11" fmla="*/ 214 h 246"/>
                  </a:gdLst>
                  <a:ahLst/>
                  <a:cxnLst>
                    <a:cxn ang="0">
                      <a:pos x="T0" y="T1"/>
                    </a:cxn>
                    <a:cxn ang="0">
                      <a:pos x="T2" y="T3"/>
                    </a:cxn>
                    <a:cxn ang="0">
                      <a:pos x="T4" y="T5"/>
                    </a:cxn>
                    <a:cxn ang="0">
                      <a:pos x="T6" y="T7"/>
                    </a:cxn>
                    <a:cxn ang="0">
                      <a:pos x="T8" y="T9"/>
                    </a:cxn>
                    <a:cxn ang="0">
                      <a:pos x="T10" y="T11"/>
                    </a:cxn>
                  </a:cxnLst>
                  <a:rect l="0" t="0" r="r" b="b"/>
                  <a:pathLst>
                    <a:path w="465" h="246">
                      <a:moveTo>
                        <a:pt x="451" y="214"/>
                      </a:moveTo>
                      <a:lnTo>
                        <a:pt x="438" y="245"/>
                      </a:lnTo>
                      <a:lnTo>
                        <a:pt x="0" y="62"/>
                      </a:lnTo>
                      <a:lnTo>
                        <a:pt x="26" y="0"/>
                      </a:lnTo>
                      <a:lnTo>
                        <a:pt x="464" y="183"/>
                      </a:lnTo>
                      <a:lnTo>
                        <a:pt x="451" y="214"/>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18" name="Freeform 63">
                  <a:extLst>
                    <a:ext uri="{FF2B5EF4-FFF2-40B4-BE49-F238E27FC236}">
                      <a16:creationId xmlns:a16="http://schemas.microsoft.com/office/drawing/2014/main" id="{4285D4BB-EDC1-441A-AE72-02F2EA9099A0}"/>
                    </a:ext>
                  </a:extLst>
                </p:cNvPr>
                <p:cNvSpPr>
                  <a:spLocks noChangeArrowheads="1"/>
                </p:cNvSpPr>
                <p:nvPr/>
              </p:nvSpPr>
              <p:spPr bwMode="auto">
                <a:xfrm>
                  <a:off x="3348038" y="5653088"/>
                  <a:ext cx="95250" cy="49212"/>
                </a:xfrm>
                <a:custGeom>
                  <a:avLst/>
                  <a:gdLst>
                    <a:gd name="T0" fmla="*/ 14 w 266"/>
                    <a:gd name="T1" fmla="*/ 39 h 136"/>
                    <a:gd name="T2" fmla="*/ 3 w 266"/>
                    <a:gd name="T3" fmla="*/ 14 h 136"/>
                    <a:gd name="T4" fmla="*/ 28 w 266"/>
                    <a:gd name="T5" fmla="*/ 2 h 136"/>
                    <a:gd name="T6" fmla="*/ 251 w 266"/>
                    <a:gd name="T7" fmla="*/ 96 h 136"/>
                    <a:gd name="T8" fmla="*/ 262 w 266"/>
                    <a:gd name="T9" fmla="*/ 121 h 136"/>
                    <a:gd name="T10" fmla="*/ 237 w 266"/>
                    <a:gd name="T11" fmla="*/ 132 h 136"/>
                    <a:gd name="T12" fmla="*/ 14 w 266"/>
                    <a:gd name="T13" fmla="*/ 39 h 136"/>
                  </a:gdLst>
                  <a:ahLst/>
                  <a:cxnLst>
                    <a:cxn ang="0">
                      <a:pos x="T0" y="T1"/>
                    </a:cxn>
                    <a:cxn ang="0">
                      <a:pos x="T2" y="T3"/>
                    </a:cxn>
                    <a:cxn ang="0">
                      <a:pos x="T4" y="T5"/>
                    </a:cxn>
                    <a:cxn ang="0">
                      <a:pos x="T6" y="T7"/>
                    </a:cxn>
                    <a:cxn ang="0">
                      <a:pos x="T8" y="T9"/>
                    </a:cxn>
                    <a:cxn ang="0">
                      <a:pos x="T10" y="T11"/>
                    </a:cxn>
                    <a:cxn ang="0">
                      <a:pos x="T12" y="T13"/>
                    </a:cxn>
                  </a:cxnLst>
                  <a:rect l="0" t="0" r="r" b="b"/>
                  <a:pathLst>
                    <a:path w="266" h="136">
                      <a:moveTo>
                        <a:pt x="14" y="39"/>
                      </a:moveTo>
                      <a:cubicBezTo>
                        <a:pt x="6" y="36"/>
                        <a:pt x="0" y="25"/>
                        <a:pt x="3" y="14"/>
                      </a:cubicBezTo>
                      <a:cubicBezTo>
                        <a:pt x="6" y="5"/>
                        <a:pt x="17" y="0"/>
                        <a:pt x="28" y="2"/>
                      </a:cubicBezTo>
                      <a:lnTo>
                        <a:pt x="251" y="96"/>
                      </a:lnTo>
                      <a:cubicBezTo>
                        <a:pt x="260" y="98"/>
                        <a:pt x="265" y="110"/>
                        <a:pt x="262" y="121"/>
                      </a:cubicBezTo>
                      <a:cubicBezTo>
                        <a:pt x="257" y="132"/>
                        <a:pt x="246" y="135"/>
                        <a:pt x="237" y="132"/>
                      </a:cubicBezTo>
                      <a:lnTo>
                        <a:pt x="14" y="39"/>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19" name="Freeform 64">
                  <a:extLst>
                    <a:ext uri="{FF2B5EF4-FFF2-40B4-BE49-F238E27FC236}">
                      <a16:creationId xmlns:a16="http://schemas.microsoft.com/office/drawing/2014/main" id="{56EC5BE6-7698-41D0-AE60-395AC70E515B}"/>
                    </a:ext>
                  </a:extLst>
                </p:cNvPr>
                <p:cNvSpPr>
                  <a:spLocks noChangeArrowheads="1"/>
                </p:cNvSpPr>
                <p:nvPr/>
              </p:nvSpPr>
              <p:spPr bwMode="auto">
                <a:xfrm>
                  <a:off x="3348038" y="5675313"/>
                  <a:ext cx="84137" cy="41275"/>
                </a:xfrm>
                <a:custGeom>
                  <a:avLst/>
                  <a:gdLst>
                    <a:gd name="T0" fmla="*/ 229 w 234"/>
                    <a:gd name="T1" fmla="*/ 104 h 115"/>
                    <a:gd name="T2" fmla="*/ 224 w 234"/>
                    <a:gd name="T3" fmla="*/ 114 h 115"/>
                    <a:gd name="T4" fmla="*/ 0 w 234"/>
                    <a:gd name="T5" fmla="*/ 21 h 115"/>
                    <a:gd name="T6" fmla="*/ 9 w 234"/>
                    <a:gd name="T7" fmla="*/ 0 h 115"/>
                    <a:gd name="T8" fmla="*/ 233 w 234"/>
                    <a:gd name="T9" fmla="*/ 93 h 115"/>
                    <a:gd name="T10" fmla="*/ 229 w 234"/>
                    <a:gd name="T11" fmla="*/ 104 h 115"/>
                  </a:gdLst>
                  <a:ahLst/>
                  <a:cxnLst>
                    <a:cxn ang="0">
                      <a:pos x="T0" y="T1"/>
                    </a:cxn>
                    <a:cxn ang="0">
                      <a:pos x="T2" y="T3"/>
                    </a:cxn>
                    <a:cxn ang="0">
                      <a:pos x="T4" y="T5"/>
                    </a:cxn>
                    <a:cxn ang="0">
                      <a:pos x="T6" y="T7"/>
                    </a:cxn>
                    <a:cxn ang="0">
                      <a:pos x="T8" y="T9"/>
                    </a:cxn>
                    <a:cxn ang="0">
                      <a:pos x="T10" y="T11"/>
                    </a:cxn>
                  </a:cxnLst>
                  <a:rect l="0" t="0" r="r" b="b"/>
                  <a:pathLst>
                    <a:path w="234" h="115">
                      <a:moveTo>
                        <a:pt x="229" y="104"/>
                      </a:moveTo>
                      <a:lnTo>
                        <a:pt x="224" y="114"/>
                      </a:lnTo>
                      <a:lnTo>
                        <a:pt x="0" y="21"/>
                      </a:lnTo>
                      <a:lnTo>
                        <a:pt x="9" y="0"/>
                      </a:lnTo>
                      <a:lnTo>
                        <a:pt x="233" y="93"/>
                      </a:lnTo>
                      <a:lnTo>
                        <a:pt x="229" y="104"/>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20" name="Freeform 65">
                  <a:extLst>
                    <a:ext uri="{FF2B5EF4-FFF2-40B4-BE49-F238E27FC236}">
                      <a16:creationId xmlns:a16="http://schemas.microsoft.com/office/drawing/2014/main" id="{D8710F1E-F251-42F5-888C-579477A6C25B}"/>
                    </a:ext>
                  </a:extLst>
                </p:cNvPr>
                <p:cNvSpPr>
                  <a:spLocks noChangeArrowheads="1"/>
                </p:cNvSpPr>
                <p:nvPr/>
              </p:nvSpPr>
              <p:spPr bwMode="auto">
                <a:xfrm>
                  <a:off x="3289300" y="5797550"/>
                  <a:ext cx="95250" cy="49213"/>
                </a:xfrm>
                <a:custGeom>
                  <a:avLst/>
                  <a:gdLst>
                    <a:gd name="T0" fmla="*/ 251 w 266"/>
                    <a:gd name="T1" fmla="*/ 96 h 137"/>
                    <a:gd name="T2" fmla="*/ 262 w 266"/>
                    <a:gd name="T3" fmla="*/ 122 h 137"/>
                    <a:gd name="T4" fmla="*/ 237 w 266"/>
                    <a:gd name="T5" fmla="*/ 133 h 137"/>
                    <a:gd name="T6" fmla="*/ 14 w 266"/>
                    <a:gd name="T7" fmla="*/ 40 h 137"/>
                    <a:gd name="T8" fmla="*/ 2 w 266"/>
                    <a:gd name="T9" fmla="*/ 14 h 137"/>
                    <a:gd name="T10" fmla="*/ 28 w 266"/>
                    <a:gd name="T11" fmla="*/ 3 h 137"/>
                    <a:gd name="T12" fmla="*/ 251 w 266"/>
                    <a:gd name="T13" fmla="*/ 96 h 137"/>
                  </a:gdLst>
                  <a:ahLst/>
                  <a:cxnLst>
                    <a:cxn ang="0">
                      <a:pos x="T0" y="T1"/>
                    </a:cxn>
                    <a:cxn ang="0">
                      <a:pos x="T2" y="T3"/>
                    </a:cxn>
                    <a:cxn ang="0">
                      <a:pos x="T4" y="T5"/>
                    </a:cxn>
                    <a:cxn ang="0">
                      <a:pos x="T6" y="T7"/>
                    </a:cxn>
                    <a:cxn ang="0">
                      <a:pos x="T8" y="T9"/>
                    </a:cxn>
                    <a:cxn ang="0">
                      <a:pos x="T10" y="T11"/>
                    </a:cxn>
                    <a:cxn ang="0">
                      <a:pos x="T12" y="T13"/>
                    </a:cxn>
                  </a:cxnLst>
                  <a:rect l="0" t="0" r="r" b="b"/>
                  <a:pathLst>
                    <a:path w="266" h="137">
                      <a:moveTo>
                        <a:pt x="251" y="96"/>
                      </a:moveTo>
                      <a:cubicBezTo>
                        <a:pt x="259" y="99"/>
                        <a:pt x="265" y="110"/>
                        <a:pt x="262" y="122"/>
                      </a:cubicBezTo>
                      <a:cubicBezTo>
                        <a:pt x="259" y="130"/>
                        <a:pt x="248" y="136"/>
                        <a:pt x="237" y="133"/>
                      </a:cubicBezTo>
                      <a:lnTo>
                        <a:pt x="14" y="40"/>
                      </a:lnTo>
                      <a:cubicBezTo>
                        <a:pt x="5" y="37"/>
                        <a:pt x="0" y="26"/>
                        <a:pt x="2" y="14"/>
                      </a:cubicBezTo>
                      <a:cubicBezTo>
                        <a:pt x="8" y="6"/>
                        <a:pt x="19" y="0"/>
                        <a:pt x="28" y="3"/>
                      </a:cubicBezTo>
                      <a:lnTo>
                        <a:pt x="251" y="96"/>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59" name="Freeform 66">
                  <a:extLst>
                    <a:ext uri="{FF2B5EF4-FFF2-40B4-BE49-F238E27FC236}">
                      <a16:creationId xmlns:a16="http://schemas.microsoft.com/office/drawing/2014/main" id="{8371D690-8EFF-4572-B638-4C291294A6B5}"/>
                    </a:ext>
                  </a:extLst>
                </p:cNvPr>
                <p:cNvSpPr>
                  <a:spLocks noChangeArrowheads="1"/>
                </p:cNvSpPr>
                <p:nvPr/>
              </p:nvSpPr>
              <p:spPr bwMode="auto">
                <a:xfrm>
                  <a:off x="3300413" y="5783263"/>
                  <a:ext cx="84137" cy="41275"/>
                </a:xfrm>
                <a:custGeom>
                  <a:avLst/>
                  <a:gdLst>
                    <a:gd name="T0" fmla="*/ 229 w 234"/>
                    <a:gd name="T1" fmla="*/ 104 h 115"/>
                    <a:gd name="T2" fmla="*/ 224 w 234"/>
                    <a:gd name="T3" fmla="*/ 114 h 115"/>
                    <a:gd name="T4" fmla="*/ 0 w 234"/>
                    <a:gd name="T5" fmla="*/ 21 h 115"/>
                    <a:gd name="T6" fmla="*/ 9 w 234"/>
                    <a:gd name="T7" fmla="*/ 0 h 115"/>
                    <a:gd name="T8" fmla="*/ 233 w 234"/>
                    <a:gd name="T9" fmla="*/ 94 h 115"/>
                    <a:gd name="T10" fmla="*/ 229 w 234"/>
                    <a:gd name="T11" fmla="*/ 104 h 115"/>
                  </a:gdLst>
                  <a:ahLst/>
                  <a:cxnLst>
                    <a:cxn ang="0">
                      <a:pos x="T0" y="T1"/>
                    </a:cxn>
                    <a:cxn ang="0">
                      <a:pos x="T2" y="T3"/>
                    </a:cxn>
                    <a:cxn ang="0">
                      <a:pos x="T4" y="T5"/>
                    </a:cxn>
                    <a:cxn ang="0">
                      <a:pos x="T6" y="T7"/>
                    </a:cxn>
                    <a:cxn ang="0">
                      <a:pos x="T8" y="T9"/>
                    </a:cxn>
                    <a:cxn ang="0">
                      <a:pos x="T10" y="T11"/>
                    </a:cxn>
                  </a:cxnLst>
                  <a:rect l="0" t="0" r="r" b="b"/>
                  <a:pathLst>
                    <a:path w="234" h="115">
                      <a:moveTo>
                        <a:pt x="229" y="104"/>
                      </a:moveTo>
                      <a:lnTo>
                        <a:pt x="224" y="114"/>
                      </a:lnTo>
                      <a:lnTo>
                        <a:pt x="0" y="21"/>
                      </a:lnTo>
                      <a:lnTo>
                        <a:pt x="9" y="0"/>
                      </a:lnTo>
                      <a:lnTo>
                        <a:pt x="233" y="94"/>
                      </a:lnTo>
                      <a:lnTo>
                        <a:pt x="229" y="104"/>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60" name="Freeform 67">
                  <a:extLst>
                    <a:ext uri="{FF2B5EF4-FFF2-40B4-BE49-F238E27FC236}">
                      <a16:creationId xmlns:a16="http://schemas.microsoft.com/office/drawing/2014/main" id="{C4FA98EB-877F-4013-B4B0-FC8FD62940AA}"/>
                    </a:ext>
                  </a:extLst>
                </p:cNvPr>
                <p:cNvSpPr>
                  <a:spLocks noChangeArrowheads="1"/>
                </p:cNvSpPr>
                <p:nvPr/>
              </p:nvSpPr>
              <p:spPr bwMode="auto">
                <a:xfrm>
                  <a:off x="3302000" y="5686425"/>
                  <a:ext cx="128588" cy="127000"/>
                </a:xfrm>
                <a:custGeom>
                  <a:avLst/>
                  <a:gdLst>
                    <a:gd name="T0" fmla="*/ 306 w 358"/>
                    <a:gd name="T1" fmla="*/ 229 h 352"/>
                    <a:gd name="T2" fmla="*/ 255 w 358"/>
                    <a:gd name="T3" fmla="*/ 351 h 352"/>
                    <a:gd name="T4" fmla="*/ 0 w 358"/>
                    <a:gd name="T5" fmla="*/ 245 h 352"/>
                    <a:gd name="T6" fmla="*/ 102 w 358"/>
                    <a:gd name="T7" fmla="*/ 0 h 352"/>
                    <a:gd name="T8" fmla="*/ 357 w 358"/>
                    <a:gd name="T9" fmla="*/ 106 h 352"/>
                    <a:gd name="T10" fmla="*/ 306 w 358"/>
                    <a:gd name="T11" fmla="*/ 229 h 352"/>
                  </a:gdLst>
                  <a:ahLst/>
                  <a:cxnLst>
                    <a:cxn ang="0">
                      <a:pos x="T0" y="T1"/>
                    </a:cxn>
                    <a:cxn ang="0">
                      <a:pos x="T2" y="T3"/>
                    </a:cxn>
                    <a:cxn ang="0">
                      <a:pos x="T4" y="T5"/>
                    </a:cxn>
                    <a:cxn ang="0">
                      <a:pos x="T6" y="T7"/>
                    </a:cxn>
                    <a:cxn ang="0">
                      <a:pos x="T8" y="T9"/>
                    </a:cxn>
                    <a:cxn ang="0">
                      <a:pos x="T10" y="T11"/>
                    </a:cxn>
                  </a:cxnLst>
                  <a:rect l="0" t="0" r="r" b="b"/>
                  <a:pathLst>
                    <a:path w="358" h="352">
                      <a:moveTo>
                        <a:pt x="306" y="229"/>
                      </a:moveTo>
                      <a:lnTo>
                        <a:pt x="255" y="351"/>
                      </a:lnTo>
                      <a:lnTo>
                        <a:pt x="0" y="245"/>
                      </a:lnTo>
                      <a:lnTo>
                        <a:pt x="102" y="0"/>
                      </a:lnTo>
                      <a:lnTo>
                        <a:pt x="357" y="106"/>
                      </a:lnTo>
                      <a:lnTo>
                        <a:pt x="306" y="229"/>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61" name="Freeform 68">
                  <a:extLst>
                    <a:ext uri="{FF2B5EF4-FFF2-40B4-BE49-F238E27FC236}">
                      <a16:creationId xmlns:a16="http://schemas.microsoft.com/office/drawing/2014/main" id="{F45353D3-16FB-4684-8792-F13B25C945C3}"/>
                    </a:ext>
                  </a:extLst>
                </p:cNvPr>
                <p:cNvSpPr>
                  <a:spLocks noChangeArrowheads="1"/>
                </p:cNvSpPr>
                <p:nvPr/>
              </p:nvSpPr>
              <p:spPr bwMode="auto">
                <a:xfrm>
                  <a:off x="3579813" y="5821363"/>
                  <a:ext cx="33337" cy="39687"/>
                </a:xfrm>
                <a:custGeom>
                  <a:avLst/>
                  <a:gdLst>
                    <a:gd name="T0" fmla="*/ 36 w 94"/>
                    <a:gd name="T1" fmla="*/ 0 h 111"/>
                    <a:gd name="T2" fmla="*/ 0 w 94"/>
                    <a:gd name="T3" fmla="*/ 88 h 111"/>
                    <a:gd name="T4" fmla="*/ 17 w 94"/>
                    <a:gd name="T5" fmla="*/ 99 h 111"/>
                    <a:gd name="T6" fmla="*/ 84 w 94"/>
                    <a:gd name="T7" fmla="*/ 71 h 111"/>
                    <a:gd name="T8" fmla="*/ 56 w 94"/>
                    <a:gd name="T9" fmla="*/ 3 h 111"/>
                    <a:gd name="T10" fmla="*/ 36 w 94"/>
                    <a:gd name="T11" fmla="*/ 0 h 111"/>
                  </a:gdLst>
                  <a:ahLst/>
                  <a:cxnLst>
                    <a:cxn ang="0">
                      <a:pos x="T0" y="T1"/>
                    </a:cxn>
                    <a:cxn ang="0">
                      <a:pos x="T2" y="T3"/>
                    </a:cxn>
                    <a:cxn ang="0">
                      <a:pos x="T4" y="T5"/>
                    </a:cxn>
                    <a:cxn ang="0">
                      <a:pos x="T6" y="T7"/>
                    </a:cxn>
                    <a:cxn ang="0">
                      <a:pos x="T8" y="T9"/>
                    </a:cxn>
                    <a:cxn ang="0">
                      <a:pos x="T10" y="T11"/>
                    </a:cxn>
                  </a:cxnLst>
                  <a:rect l="0" t="0" r="r" b="b"/>
                  <a:pathLst>
                    <a:path w="94" h="111">
                      <a:moveTo>
                        <a:pt x="36" y="0"/>
                      </a:moveTo>
                      <a:lnTo>
                        <a:pt x="0" y="88"/>
                      </a:lnTo>
                      <a:cubicBezTo>
                        <a:pt x="5" y="93"/>
                        <a:pt x="11" y="96"/>
                        <a:pt x="17" y="99"/>
                      </a:cubicBezTo>
                      <a:cubicBezTo>
                        <a:pt x="42" y="110"/>
                        <a:pt x="73" y="99"/>
                        <a:pt x="84" y="71"/>
                      </a:cubicBezTo>
                      <a:cubicBezTo>
                        <a:pt x="93" y="42"/>
                        <a:pt x="81" y="14"/>
                        <a:pt x="56" y="3"/>
                      </a:cubicBezTo>
                      <a:cubicBezTo>
                        <a:pt x="50" y="0"/>
                        <a:pt x="42" y="0"/>
                        <a:pt x="36" y="0"/>
                      </a:cubicBez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62" name="Freeform 69">
                  <a:extLst>
                    <a:ext uri="{FF2B5EF4-FFF2-40B4-BE49-F238E27FC236}">
                      <a16:creationId xmlns:a16="http://schemas.microsoft.com/office/drawing/2014/main" id="{F17115A2-B109-45E4-A09B-CCB978E44F62}"/>
                    </a:ext>
                  </a:extLst>
                </p:cNvPr>
                <p:cNvSpPr>
                  <a:spLocks noChangeArrowheads="1"/>
                </p:cNvSpPr>
                <p:nvPr/>
              </p:nvSpPr>
              <p:spPr bwMode="auto">
                <a:xfrm>
                  <a:off x="3219450" y="5876925"/>
                  <a:ext cx="233363" cy="52388"/>
                </a:xfrm>
                <a:custGeom>
                  <a:avLst/>
                  <a:gdLst>
                    <a:gd name="T0" fmla="*/ 649 w 650"/>
                    <a:gd name="T1" fmla="*/ 48 h 145"/>
                    <a:gd name="T2" fmla="*/ 324 w 650"/>
                    <a:gd name="T3" fmla="*/ 0 h 145"/>
                    <a:gd name="T4" fmla="*/ 0 w 650"/>
                    <a:gd name="T5" fmla="*/ 48 h 145"/>
                    <a:gd name="T6" fmla="*/ 0 w 650"/>
                    <a:gd name="T7" fmla="*/ 96 h 145"/>
                    <a:gd name="T8" fmla="*/ 0 w 650"/>
                    <a:gd name="T9" fmla="*/ 96 h 145"/>
                    <a:gd name="T10" fmla="*/ 0 w 650"/>
                    <a:gd name="T11" fmla="*/ 96 h 145"/>
                    <a:gd name="T12" fmla="*/ 324 w 650"/>
                    <a:gd name="T13" fmla="*/ 144 h 145"/>
                    <a:gd name="T14" fmla="*/ 649 w 650"/>
                    <a:gd name="T15" fmla="*/ 96 h 145"/>
                    <a:gd name="T16" fmla="*/ 649 w 650"/>
                    <a:gd name="T17" fmla="*/ 96 h 145"/>
                    <a:gd name="T18" fmla="*/ 649 w 650"/>
                    <a:gd name="T19" fmla="*/ 96 h 145"/>
                    <a:gd name="T20" fmla="*/ 649 w 650"/>
                    <a:gd name="T21" fmla="*/ 48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50" h="145">
                      <a:moveTo>
                        <a:pt x="649" y="48"/>
                      </a:moveTo>
                      <a:cubicBezTo>
                        <a:pt x="649" y="20"/>
                        <a:pt x="502" y="0"/>
                        <a:pt x="324" y="0"/>
                      </a:cubicBezTo>
                      <a:cubicBezTo>
                        <a:pt x="144" y="0"/>
                        <a:pt x="0" y="23"/>
                        <a:pt x="0" y="48"/>
                      </a:cubicBezTo>
                      <a:lnTo>
                        <a:pt x="0" y="96"/>
                      </a:lnTo>
                      <a:lnTo>
                        <a:pt x="0" y="96"/>
                      </a:lnTo>
                      <a:lnTo>
                        <a:pt x="0" y="96"/>
                      </a:lnTo>
                      <a:cubicBezTo>
                        <a:pt x="0" y="125"/>
                        <a:pt x="146" y="144"/>
                        <a:pt x="324" y="144"/>
                      </a:cubicBezTo>
                      <a:cubicBezTo>
                        <a:pt x="505" y="144"/>
                        <a:pt x="649" y="122"/>
                        <a:pt x="649" y="96"/>
                      </a:cubicBezTo>
                      <a:lnTo>
                        <a:pt x="649" y="96"/>
                      </a:lnTo>
                      <a:lnTo>
                        <a:pt x="649" y="96"/>
                      </a:lnTo>
                      <a:lnTo>
                        <a:pt x="649" y="48"/>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63" name="Freeform 200">
                  <a:extLst>
                    <a:ext uri="{FF2B5EF4-FFF2-40B4-BE49-F238E27FC236}">
                      <a16:creationId xmlns:a16="http://schemas.microsoft.com/office/drawing/2014/main" id="{1E1E0A13-3F49-4C51-9F9C-E7A6EE4C8FE5}"/>
                    </a:ext>
                  </a:extLst>
                </p:cNvPr>
                <p:cNvSpPr>
                  <a:spLocks noChangeArrowheads="1"/>
                </p:cNvSpPr>
                <p:nvPr/>
              </p:nvSpPr>
              <p:spPr bwMode="auto">
                <a:xfrm>
                  <a:off x="3417888" y="5757863"/>
                  <a:ext cx="166687" cy="88900"/>
                </a:xfrm>
                <a:custGeom>
                  <a:avLst/>
                  <a:gdLst>
                    <a:gd name="T0" fmla="*/ 451 w 465"/>
                    <a:gd name="T1" fmla="*/ 214 h 246"/>
                    <a:gd name="T2" fmla="*/ 438 w 465"/>
                    <a:gd name="T3" fmla="*/ 245 h 246"/>
                    <a:gd name="T4" fmla="*/ 0 w 465"/>
                    <a:gd name="T5" fmla="*/ 62 h 246"/>
                    <a:gd name="T6" fmla="*/ 26 w 465"/>
                    <a:gd name="T7" fmla="*/ 0 h 246"/>
                    <a:gd name="T8" fmla="*/ 464 w 465"/>
                    <a:gd name="T9" fmla="*/ 183 h 246"/>
                    <a:gd name="T10" fmla="*/ 451 w 465"/>
                    <a:gd name="T11" fmla="*/ 214 h 246"/>
                  </a:gdLst>
                  <a:ahLst/>
                  <a:cxnLst>
                    <a:cxn ang="0">
                      <a:pos x="T0" y="T1"/>
                    </a:cxn>
                    <a:cxn ang="0">
                      <a:pos x="T2" y="T3"/>
                    </a:cxn>
                    <a:cxn ang="0">
                      <a:pos x="T4" y="T5"/>
                    </a:cxn>
                    <a:cxn ang="0">
                      <a:pos x="T6" y="T7"/>
                    </a:cxn>
                    <a:cxn ang="0">
                      <a:pos x="T8" y="T9"/>
                    </a:cxn>
                    <a:cxn ang="0">
                      <a:pos x="T10" y="T11"/>
                    </a:cxn>
                  </a:cxnLst>
                  <a:rect l="0" t="0" r="r" b="b"/>
                  <a:pathLst>
                    <a:path w="465" h="246">
                      <a:moveTo>
                        <a:pt x="451" y="214"/>
                      </a:moveTo>
                      <a:lnTo>
                        <a:pt x="438" y="245"/>
                      </a:lnTo>
                      <a:lnTo>
                        <a:pt x="0" y="62"/>
                      </a:lnTo>
                      <a:lnTo>
                        <a:pt x="26" y="0"/>
                      </a:lnTo>
                      <a:lnTo>
                        <a:pt x="464" y="183"/>
                      </a:lnTo>
                      <a:lnTo>
                        <a:pt x="451" y="214"/>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64" name="Freeform 201">
                  <a:extLst>
                    <a:ext uri="{FF2B5EF4-FFF2-40B4-BE49-F238E27FC236}">
                      <a16:creationId xmlns:a16="http://schemas.microsoft.com/office/drawing/2014/main" id="{B5CB32F7-60A3-4B29-9C47-8F4C658F2465}"/>
                    </a:ext>
                  </a:extLst>
                </p:cNvPr>
                <p:cNvSpPr>
                  <a:spLocks noChangeArrowheads="1"/>
                </p:cNvSpPr>
                <p:nvPr/>
              </p:nvSpPr>
              <p:spPr bwMode="auto">
                <a:xfrm>
                  <a:off x="3348038" y="5653088"/>
                  <a:ext cx="95250" cy="49212"/>
                </a:xfrm>
                <a:custGeom>
                  <a:avLst/>
                  <a:gdLst>
                    <a:gd name="T0" fmla="*/ 14 w 266"/>
                    <a:gd name="T1" fmla="*/ 39 h 136"/>
                    <a:gd name="T2" fmla="*/ 3 w 266"/>
                    <a:gd name="T3" fmla="*/ 14 h 136"/>
                    <a:gd name="T4" fmla="*/ 28 w 266"/>
                    <a:gd name="T5" fmla="*/ 2 h 136"/>
                    <a:gd name="T6" fmla="*/ 251 w 266"/>
                    <a:gd name="T7" fmla="*/ 96 h 136"/>
                    <a:gd name="T8" fmla="*/ 262 w 266"/>
                    <a:gd name="T9" fmla="*/ 121 h 136"/>
                    <a:gd name="T10" fmla="*/ 237 w 266"/>
                    <a:gd name="T11" fmla="*/ 132 h 136"/>
                    <a:gd name="T12" fmla="*/ 14 w 266"/>
                    <a:gd name="T13" fmla="*/ 39 h 136"/>
                  </a:gdLst>
                  <a:ahLst/>
                  <a:cxnLst>
                    <a:cxn ang="0">
                      <a:pos x="T0" y="T1"/>
                    </a:cxn>
                    <a:cxn ang="0">
                      <a:pos x="T2" y="T3"/>
                    </a:cxn>
                    <a:cxn ang="0">
                      <a:pos x="T4" y="T5"/>
                    </a:cxn>
                    <a:cxn ang="0">
                      <a:pos x="T6" y="T7"/>
                    </a:cxn>
                    <a:cxn ang="0">
                      <a:pos x="T8" y="T9"/>
                    </a:cxn>
                    <a:cxn ang="0">
                      <a:pos x="T10" y="T11"/>
                    </a:cxn>
                    <a:cxn ang="0">
                      <a:pos x="T12" y="T13"/>
                    </a:cxn>
                  </a:cxnLst>
                  <a:rect l="0" t="0" r="r" b="b"/>
                  <a:pathLst>
                    <a:path w="266" h="136">
                      <a:moveTo>
                        <a:pt x="14" y="39"/>
                      </a:moveTo>
                      <a:cubicBezTo>
                        <a:pt x="6" y="36"/>
                        <a:pt x="0" y="25"/>
                        <a:pt x="3" y="14"/>
                      </a:cubicBezTo>
                      <a:cubicBezTo>
                        <a:pt x="6" y="5"/>
                        <a:pt x="17" y="0"/>
                        <a:pt x="28" y="2"/>
                      </a:cubicBezTo>
                      <a:lnTo>
                        <a:pt x="251" y="96"/>
                      </a:lnTo>
                      <a:cubicBezTo>
                        <a:pt x="260" y="98"/>
                        <a:pt x="265" y="110"/>
                        <a:pt x="262" y="121"/>
                      </a:cubicBezTo>
                      <a:cubicBezTo>
                        <a:pt x="257" y="132"/>
                        <a:pt x="246" y="135"/>
                        <a:pt x="237" y="132"/>
                      </a:cubicBezTo>
                      <a:lnTo>
                        <a:pt x="14" y="39"/>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65" name="Freeform 202">
                  <a:extLst>
                    <a:ext uri="{FF2B5EF4-FFF2-40B4-BE49-F238E27FC236}">
                      <a16:creationId xmlns:a16="http://schemas.microsoft.com/office/drawing/2014/main" id="{9E563180-1DAD-456A-8E3A-88FD82675E88}"/>
                    </a:ext>
                  </a:extLst>
                </p:cNvPr>
                <p:cNvSpPr>
                  <a:spLocks noChangeArrowheads="1"/>
                </p:cNvSpPr>
                <p:nvPr/>
              </p:nvSpPr>
              <p:spPr bwMode="auto">
                <a:xfrm>
                  <a:off x="3348038" y="5675313"/>
                  <a:ext cx="84137" cy="41275"/>
                </a:xfrm>
                <a:custGeom>
                  <a:avLst/>
                  <a:gdLst>
                    <a:gd name="T0" fmla="*/ 229 w 234"/>
                    <a:gd name="T1" fmla="*/ 104 h 115"/>
                    <a:gd name="T2" fmla="*/ 224 w 234"/>
                    <a:gd name="T3" fmla="*/ 114 h 115"/>
                    <a:gd name="T4" fmla="*/ 0 w 234"/>
                    <a:gd name="T5" fmla="*/ 21 h 115"/>
                    <a:gd name="T6" fmla="*/ 9 w 234"/>
                    <a:gd name="T7" fmla="*/ 0 h 115"/>
                    <a:gd name="T8" fmla="*/ 233 w 234"/>
                    <a:gd name="T9" fmla="*/ 93 h 115"/>
                    <a:gd name="T10" fmla="*/ 229 w 234"/>
                    <a:gd name="T11" fmla="*/ 104 h 115"/>
                  </a:gdLst>
                  <a:ahLst/>
                  <a:cxnLst>
                    <a:cxn ang="0">
                      <a:pos x="T0" y="T1"/>
                    </a:cxn>
                    <a:cxn ang="0">
                      <a:pos x="T2" y="T3"/>
                    </a:cxn>
                    <a:cxn ang="0">
                      <a:pos x="T4" y="T5"/>
                    </a:cxn>
                    <a:cxn ang="0">
                      <a:pos x="T6" y="T7"/>
                    </a:cxn>
                    <a:cxn ang="0">
                      <a:pos x="T8" y="T9"/>
                    </a:cxn>
                    <a:cxn ang="0">
                      <a:pos x="T10" y="T11"/>
                    </a:cxn>
                  </a:cxnLst>
                  <a:rect l="0" t="0" r="r" b="b"/>
                  <a:pathLst>
                    <a:path w="234" h="115">
                      <a:moveTo>
                        <a:pt x="229" y="104"/>
                      </a:moveTo>
                      <a:lnTo>
                        <a:pt x="224" y="114"/>
                      </a:lnTo>
                      <a:lnTo>
                        <a:pt x="0" y="21"/>
                      </a:lnTo>
                      <a:lnTo>
                        <a:pt x="9" y="0"/>
                      </a:lnTo>
                      <a:lnTo>
                        <a:pt x="233" y="93"/>
                      </a:lnTo>
                      <a:lnTo>
                        <a:pt x="229" y="104"/>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66" name="Freeform 203">
                  <a:extLst>
                    <a:ext uri="{FF2B5EF4-FFF2-40B4-BE49-F238E27FC236}">
                      <a16:creationId xmlns:a16="http://schemas.microsoft.com/office/drawing/2014/main" id="{AC22688E-73A2-4D3F-BD9F-C608C6BA7B89}"/>
                    </a:ext>
                  </a:extLst>
                </p:cNvPr>
                <p:cNvSpPr>
                  <a:spLocks noChangeArrowheads="1"/>
                </p:cNvSpPr>
                <p:nvPr/>
              </p:nvSpPr>
              <p:spPr bwMode="auto">
                <a:xfrm>
                  <a:off x="3289300" y="5797550"/>
                  <a:ext cx="95250" cy="49213"/>
                </a:xfrm>
                <a:custGeom>
                  <a:avLst/>
                  <a:gdLst>
                    <a:gd name="T0" fmla="*/ 251 w 266"/>
                    <a:gd name="T1" fmla="*/ 96 h 137"/>
                    <a:gd name="T2" fmla="*/ 262 w 266"/>
                    <a:gd name="T3" fmla="*/ 122 h 137"/>
                    <a:gd name="T4" fmla="*/ 237 w 266"/>
                    <a:gd name="T5" fmla="*/ 133 h 137"/>
                    <a:gd name="T6" fmla="*/ 14 w 266"/>
                    <a:gd name="T7" fmla="*/ 40 h 137"/>
                    <a:gd name="T8" fmla="*/ 2 w 266"/>
                    <a:gd name="T9" fmla="*/ 14 h 137"/>
                    <a:gd name="T10" fmla="*/ 28 w 266"/>
                    <a:gd name="T11" fmla="*/ 3 h 137"/>
                    <a:gd name="T12" fmla="*/ 251 w 266"/>
                    <a:gd name="T13" fmla="*/ 96 h 137"/>
                  </a:gdLst>
                  <a:ahLst/>
                  <a:cxnLst>
                    <a:cxn ang="0">
                      <a:pos x="T0" y="T1"/>
                    </a:cxn>
                    <a:cxn ang="0">
                      <a:pos x="T2" y="T3"/>
                    </a:cxn>
                    <a:cxn ang="0">
                      <a:pos x="T4" y="T5"/>
                    </a:cxn>
                    <a:cxn ang="0">
                      <a:pos x="T6" y="T7"/>
                    </a:cxn>
                    <a:cxn ang="0">
                      <a:pos x="T8" y="T9"/>
                    </a:cxn>
                    <a:cxn ang="0">
                      <a:pos x="T10" y="T11"/>
                    </a:cxn>
                    <a:cxn ang="0">
                      <a:pos x="T12" y="T13"/>
                    </a:cxn>
                  </a:cxnLst>
                  <a:rect l="0" t="0" r="r" b="b"/>
                  <a:pathLst>
                    <a:path w="266" h="137">
                      <a:moveTo>
                        <a:pt x="251" y="96"/>
                      </a:moveTo>
                      <a:cubicBezTo>
                        <a:pt x="259" y="99"/>
                        <a:pt x="265" y="110"/>
                        <a:pt x="262" y="122"/>
                      </a:cubicBezTo>
                      <a:cubicBezTo>
                        <a:pt x="259" y="130"/>
                        <a:pt x="248" y="136"/>
                        <a:pt x="237" y="133"/>
                      </a:cubicBezTo>
                      <a:lnTo>
                        <a:pt x="14" y="40"/>
                      </a:lnTo>
                      <a:cubicBezTo>
                        <a:pt x="5" y="37"/>
                        <a:pt x="0" y="26"/>
                        <a:pt x="2" y="14"/>
                      </a:cubicBezTo>
                      <a:cubicBezTo>
                        <a:pt x="8" y="6"/>
                        <a:pt x="19" y="0"/>
                        <a:pt x="28" y="3"/>
                      </a:cubicBezTo>
                      <a:lnTo>
                        <a:pt x="251" y="96"/>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67" name="Freeform 204">
                  <a:extLst>
                    <a:ext uri="{FF2B5EF4-FFF2-40B4-BE49-F238E27FC236}">
                      <a16:creationId xmlns:a16="http://schemas.microsoft.com/office/drawing/2014/main" id="{7C54515D-8DC6-42EA-B7B5-6F74B63D669F}"/>
                    </a:ext>
                  </a:extLst>
                </p:cNvPr>
                <p:cNvSpPr>
                  <a:spLocks noChangeArrowheads="1"/>
                </p:cNvSpPr>
                <p:nvPr/>
              </p:nvSpPr>
              <p:spPr bwMode="auto">
                <a:xfrm>
                  <a:off x="3300413" y="5783263"/>
                  <a:ext cx="84137" cy="41275"/>
                </a:xfrm>
                <a:custGeom>
                  <a:avLst/>
                  <a:gdLst>
                    <a:gd name="T0" fmla="*/ 229 w 234"/>
                    <a:gd name="T1" fmla="*/ 104 h 115"/>
                    <a:gd name="T2" fmla="*/ 224 w 234"/>
                    <a:gd name="T3" fmla="*/ 114 h 115"/>
                    <a:gd name="T4" fmla="*/ 0 w 234"/>
                    <a:gd name="T5" fmla="*/ 21 h 115"/>
                    <a:gd name="T6" fmla="*/ 9 w 234"/>
                    <a:gd name="T7" fmla="*/ 0 h 115"/>
                    <a:gd name="T8" fmla="*/ 233 w 234"/>
                    <a:gd name="T9" fmla="*/ 94 h 115"/>
                    <a:gd name="T10" fmla="*/ 229 w 234"/>
                    <a:gd name="T11" fmla="*/ 104 h 115"/>
                  </a:gdLst>
                  <a:ahLst/>
                  <a:cxnLst>
                    <a:cxn ang="0">
                      <a:pos x="T0" y="T1"/>
                    </a:cxn>
                    <a:cxn ang="0">
                      <a:pos x="T2" y="T3"/>
                    </a:cxn>
                    <a:cxn ang="0">
                      <a:pos x="T4" y="T5"/>
                    </a:cxn>
                    <a:cxn ang="0">
                      <a:pos x="T6" y="T7"/>
                    </a:cxn>
                    <a:cxn ang="0">
                      <a:pos x="T8" y="T9"/>
                    </a:cxn>
                    <a:cxn ang="0">
                      <a:pos x="T10" y="T11"/>
                    </a:cxn>
                  </a:cxnLst>
                  <a:rect l="0" t="0" r="r" b="b"/>
                  <a:pathLst>
                    <a:path w="234" h="115">
                      <a:moveTo>
                        <a:pt x="229" y="104"/>
                      </a:moveTo>
                      <a:lnTo>
                        <a:pt x="224" y="114"/>
                      </a:lnTo>
                      <a:lnTo>
                        <a:pt x="0" y="21"/>
                      </a:lnTo>
                      <a:lnTo>
                        <a:pt x="9" y="0"/>
                      </a:lnTo>
                      <a:lnTo>
                        <a:pt x="233" y="94"/>
                      </a:lnTo>
                      <a:lnTo>
                        <a:pt x="229" y="104"/>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68" name="Freeform 205">
                  <a:extLst>
                    <a:ext uri="{FF2B5EF4-FFF2-40B4-BE49-F238E27FC236}">
                      <a16:creationId xmlns:a16="http://schemas.microsoft.com/office/drawing/2014/main" id="{51C89AD7-F86B-4C80-ABD4-ACD41026B595}"/>
                    </a:ext>
                  </a:extLst>
                </p:cNvPr>
                <p:cNvSpPr>
                  <a:spLocks noChangeArrowheads="1"/>
                </p:cNvSpPr>
                <p:nvPr/>
              </p:nvSpPr>
              <p:spPr bwMode="auto">
                <a:xfrm>
                  <a:off x="3302000" y="5686425"/>
                  <a:ext cx="128588" cy="127000"/>
                </a:xfrm>
                <a:custGeom>
                  <a:avLst/>
                  <a:gdLst>
                    <a:gd name="T0" fmla="*/ 306 w 358"/>
                    <a:gd name="T1" fmla="*/ 229 h 352"/>
                    <a:gd name="T2" fmla="*/ 255 w 358"/>
                    <a:gd name="T3" fmla="*/ 351 h 352"/>
                    <a:gd name="T4" fmla="*/ 0 w 358"/>
                    <a:gd name="T5" fmla="*/ 245 h 352"/>
                    <a:gd name="T6" fmla="*/ 102 w 358"/>
                    <a:gd name="T7" fmla="*/ 0 h 352"/>
                    <a:gd name="T8" fmla="*/ 357 w 358"/>
                    <a:gd name="T9" fmla="*/ 106 h 352"/>
                    <a:gd name="T10" fmla="*/ 306 w 358"/>
                    <a:gd name="T11" fmla="*/ 229 h 352"/>
                  </a:gdLst>
                  <a:ahLst/>
                  <a:cxnLst>
                    <a:cxn ang="0">
                      <a:pos x="T0" y="T1"/>
                    </a:cxn>
                    <a:cxn ang="0">
                      <a:pos x="T2" y="T3"/>
                    </a:cxn>
                    <a:cxn ang="0">
                      <a:pos x="T4" y="T5"/>
                    </a:cxn>
                    <a:cxn ang="0">
                      <a:pos x="T6" y="T7"/>
                    </a:cxn>
                    <a:cxn ang="0">
                      <a:pos x="T8" y="T9"/>
                    </a:cxn>
                    <a:cxn ang="0">
                      <a:pos x="T10" y="T11"/>
                    </a:cxn>
                  </a:cxnLst>
                  <a:rect l="0" t="0" r="r" b="b"/>
                  <a:pathLst>
                    <a:path w="358" h="352">
                      <a:moveTo>
                        <a:pt x="306" y="229"/>
                      </a:moveTo>
                      <a:lnTo>
                        <a:pt x="255" y="351"/>
                      </a:lnTo>
                      <a:lnTo>
                        <a:pt x="0" y="245"/>
                      </a:lnTo>
                      <a:lnTo>
                        <a:pt x="102" y="0"/>
                      </a:lnTo>
                      <a:lnTo>
                        <a:pt x="357" y="106"/>
                      </a:lnTo>
                      <a:lnTo>
                        <a:pt x="306" y="229"/>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69" name="Freeform 206">
                  <a:extLst>
                    <a:ext uri="{FF2B5EF4-FFF2-40B4-BE49-F238E27FC236}">
                      <a16:creationId xmlns:a16="http://schemas.microsoft.com/office/drawing/2014/main" id="{CA5144F8-0A21-4302-A724-A2E6AB83D40D}"/>
                    </a:ext>
                  </a:extLst>
                </p:cNvPr>
                <p:cNvSpPr>
                  <a:spLocks noChangeArrowheads="1"/>
                </p:cNvSpPr>
                <p:nvPr/>
              </p:nvSpPr>
              <p:spPr bwMode="auto">
                <a:xfrm>
                  <a:off x="3579813" y="5821363"/>
                  <a:ext cx="33337" cy="39687"/>
                </a:xfrm>
                <a:custGeom>
                  <a:avLst/>
                  <a:gdLst>
                    <a:gd name="T0" fmla="*/ 36 w 94"/>
                    <a:gd name="T1" fmla="*/ 0 h 111"/>
                    <a:gd name="T2" fmla="*/ 0 w 94"/>
                    <a:gd name="T3" fmla="*/ 88 h 111"/>
                    <a:gd name="T4" fmla="*/ 17 w 94"/>
                    <a:gd name="T5" fmla="*/ 99 h 111"/>
                    <a:gd name="T6" fmla="*/ 84 w 94"/>
                    <a:gd name="T7" fmla="*/ 71 h 111"/>
                    <a:gd name="T8" fmla="*/ 56 w 94"/>
                    <a:gd name="T9" fmla="*/ 3 h 111"/>
                    <a:gd name="T10" fmla="*/ 36 w 94"/>
                    <a:gd name="T11" fmla="*/ 0 h 111"/>
                  </a:gdLst>
                  <a:ahLst/>
                  <a:cxnLst>
                    <a:cxn ang="0">
                      <a:pos x="T0" y="T1"/>
                    </a:cxn>
                    <a:cxn ang="0">
                      <a:pos x="T2" y="T3"/>
                    </a:cxn>
                    <a:cxn ang="0">
                      <a:pos x="T4" y="T5"/>
                    </a:cxn>
                    <a:cxn ang="0">
                      <a:pos x="T6" y="T7"/>
                    </a:cxn>
                    <a:cxn ang="0">
                      <a:pos x="T8" y="T9"/>
                    </a:cxn>
                    <a:cxn ang="0">
                      <a:pos x="T10" y="T11"/>
                    </a:cxn>
                  </a:cxnLst>
                  <a:rect l="0" t="0" r="r" b="b"/>
                  <a:pathLst>
                    <a:path w="94" h="111">
                      <a:moveTo>
                        <a:pt x="36" y="0"/>
                      </a:moveTo>
                      <a:lnTo>
                        <a:pt x="0" y="88"/>
                      </a:lnTo>
                      <a:cubicBezTo>
                        <a:pt x="5" y="93"/>
                        <a:pt x="11" y="96"/>
                        <a:pt x="17" y="99"/>
                      </a:cubicBezTo>
                      <a:cubicBezTo>
                        <a:pt x="42" y="110"/>
                        <a:pt x="73" y="99"/>
                        <a:pt x="84" y="71"/>
                      </a:cubicBezTo>
                      <a:cubicBezTo>
                        <a:pt x="93" y="42"/>
                        <a:pt x="81" y="14"/>
                        <a:pt x="56" y="3"/>
                      </a:cubicBezTo>
                      <a:cubicBezTo>
                        <a:pt x="50" y="0"/>
                        <a:pt x="42" y="0"/>
                        <a:pt x="36" y="0"/>
                      </a:cubicBez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70" name="Freeform 207">
                  <a:extLst>
                    <a:ext uri="{FF2B5EF4-FFF2-40B4-BE49-F238E27FC236}">
                      <a16:creationId xmlns:a16="http://schemas.microsoft.com/office/drawing/2014/main" id="{1F080432-93D4-4F82-BE77-1BC31BC7680A}"/>
                    </a:ext>
                  </a:extLst>
                </p:cNvPr>
                <p:cNvSpPr>
                  <a:spLocks noChangeArrowheads="1"/>
                </p:cNvSpPr>
                <p:nvPr/>
              </p:nvSpPr>
              <p:spPr bwMode="auto">
                <a:xfrm>
                  <a:off x="3219450" y="5876925"/>
                  <a:ext cx="233363" cy="52388"/>
                </a:xfrm>
                <a:custGeom>
                  <a:avLst/>
                  <a:gdLst>
                    <a:gd name="T0" fmla="*/ 649 w 650"/>
                    <a:gd name="T1" fmla="*/ 48 h 145"/>
                    <a:gd name="T2" fmla="*/ 324 w 650"/>
                    <a:gd name="T3" fmla="*/ 0 h 145"/>
                    <a:gd name="T4" fmla="*/ 0 w 650"/>
                    <a:gd name="T5" fmla="*/ 48 h 145"/>
                    <a:gd name="T6" fmla="*/ 0 w 650"/>
                    <a:gd name="T7" fmla="*/ 96 h 145"/>
                    <a:gd name="T8" fmla="*/ 0 w 650"/>
                    <a:gd name="T9" fmla="*/ 96 h 145"/>
                    <a:gd name="T10" fmla="*/ 0 w 650"/>
                    <a:gd name="T11" fmla="*/ 96 h 145"/>
                    <a:gd name="T12" fmla="*/ 324 w 650"/>
                    <a:gd name="T13" fmla="*/ 144 h 145"/>
                    <a:gd name="T14" fmla="*/ 649 w 650"/>
                    <a:gd name="T15" fmla="*/ 96 h 145"/>
                    <a:gd name="T16" fmla="*/ 649 w 650"/>
                    <a:gd name="T17" fmla="*/ 96 h 145"/>
                    <a:gd name="T18" fmla="*/ 649 w 650"/>
                    <a:gd name="T19" fmla="*/ 96 h 145"/>
                    <a:gd name="T20" fmla="*/ 649 w 650"/>
                    <a:gd name="T21" fmla="*/ 48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50" h="145">
                      <a:moveTo>
                        <a:pt x="649" y="48"/>
                      </a:moveTo>
                      <a:cubicBezTo>
                        <a:pt x="649" y="20"/>
                        <a:pt x="502" y="0"/>
                        <a:pt x="324" y="0"/>
                      </a:cubicBezTo>
                      <a:cubicBezTo>
                        <a:pt x="144" y="0"/>
                        <a:pt x="0" y="23"/>
                        <a:pt x="0" y="48"/>
                      </a:cubicBezTo>
                      <a:lnTo>
                        <a:pt x="0" y="96"/>
                      </a:lnTo>
                      <a:lnTo>
                        <a:pt x="0" y="96"/>
                      </a:lnTo>
                      <a:lnTo>
                        <a:pt x="0" y="96"/>
                      </a:lnTo>
                      <a:cubicBezTo>
                        <a:pt x="0" y="125"/>
                        <a:pt x="146" y="144"/>
                        <a:pt x="324" y="144"/>
                      </a:cubicBezTo>
                      <a:cubicBezTo>
                        <a:pt x="505" y="144"/>
                        <a:pt x="649" y="122"/>
                        <a:pt x="649" y="96"/>
                      </a:cubicBezTo>
                      <a:lnTo>
                        <a:pt x="649" y="96"/>
                      </a:lnTo>
                      <a:lnTo>
                        <a:pt x="649" y="96"/>
                      </a:lnTo>
                      <a:lnTo>
                        <a:pt x="649" y="48"/>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516" name="Rectangle 515">
                <a:extLst>
                  <a:ext uri="{FF2B5EF4-FFF2-40B4-BE49-F238E27FC236}">
                    <a16:creationId xmlns:a16="http://schemas.microsoft.com/office/drawing/2014/main" id="{06EBDDFB-3854-42AF-9408-8203A45AC833}"/>
                  </a:ext>
                </a:extLst>
              </p:cNvPr>
              <p:cNvSpPr/>
              <p:nvPr/>
            </p:nvSpPr>
            <p:spPr>
              <a:xfrm>
                <a:off x="4141814" y="4117631"/>
                <a:ext cx="7927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p>
            </p:txBody>
          </p:sp>
        </p:grpSp>
        <p:sp>
          <p:nvSpPr>
            <p:cNvPr id="514" name="Text Box 30">
              <a:extLst>
                <a:ext uri="{FF2B5EF4-FFF2-40B4-BE49-F238E27FC236}">
                  <a16:creationId xmlns:a16="http://schemas.microsoft.com/office/drawing/2014/main" id="{35A6EAD4-31B2-4F99-90C3-39C4419FE2E4}"/>
                </a:ext>
              </a:extLst>
            </p:cNvPr>
            <p:cNvSpPr txBox="1">
              <a:spLocks noChangeArrowheads="1"/>
            </p:cNvSpPr>
            <p:nvPr/>
          </p:nvSpPr>
          <p:spPr bwMode="auto">
            <a:xfrm>
              <a:off x="6049490" y="5916042"/>
              <a:ext cx="381272" cy="123079"/>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solidFill>
                    <a:schemeClr val="bg2">
                      <a:lumMod val="10000"/>
                    </a:schemeClr>
                  </a:solidFill>
                </a:rPr>
                <a:t>Polices</a:t>
              </a:r>
            </a:p>
          </p:txBody>
        </p:sp>
      </p:grpSp>
      <p:grpSp>
        <p:nvGrpSpPr>
          <p:cNvPr id="571" name="Group 570">
            <a:extLst>
              <a:ext uri="{FF2B5EF4-FFF2-40B4-BE49-F238E27FC236}">
                <a16:creationId xmlns:a16="http://schemas.microsoft.com/office/drawing/2014/main" id="{B99793B8-4F3E-45A7-9040-9F5805E85AA7}"/>
              </a:ext>
            </a:extLst>
          </p:cNvPr>
          <p:cNvGrpSpPr/>
          <p:nvPr/>
        </p:nvGrpSpPr>
        <p:grpSpPr>
          <a:xfrm>
            <a:off x="6393778" y="2634080"/>
            <a:ext cx="601072" cy="626561"/>
            <a:chOff x="6609905" y="5508747"/>
            <a:chExt cx="601072" cy="626561"/>
          </a:xfrm>
        </p:grpSpPr>
        <p:grpSp>
          <p:nvGrpSpPr>
            <p:cNvPr id="572" name="Group 571">
              <a:extLst>
                <a:ext uri="{FF2B5EF4-FFF2-40B4-BE49-F238E27FC236}">
                  <a16:creationId xmlns:a16="http://schemas.microsoft.com/office/drawing/2014/main" id="{AA2DA12C-F974-4DCB-A445-5BE17101E42E}"/>
                </a:ext>
              </a:extLst>
            </p:cNvPr>
            <p:cNvGrpSpPr/>
            <p:nvPr/>
          </p:nvGrpSpPr>
          <p:grpSpPr>
            <a:xfrm>
              <a:off x="6616939" y="5508747"/>
              <a:ext cx="552462" cy="477059"/>
              <a:chOff x="2451118" y="4158080"/>
              <a:chExt cx="865570" cy="695710"/>
            </a:xfrm>
          </p:grpSpPr>
          <p:grpSp>
            <p:nvGrpSpPr>
              <p:cNvPr id="574" name="Group 573">
                <a:extLst>
                  <a:ext uri="{FF2B5EF4-FFF2-40B4-BE49-F238E27FC236}">
                    <a16:creationId xmlns:a16="http://schemas.microsoft.com/office/drawing/2014/main" id="{6DC1CC18-BEB7-4035-ADCE-AD80CEAA0255}"/>
                  </a:ext>
                </a:extLst>
              </p:cNvPr>
              <p:cNvGrpSpPr/>
              <p:nvPr/>
            </p:nvGrpSpPr>
            <p:grpSpPr>
              <a:xfrm>
                <a:off x="2505985" y="4304032"/>
                <a:ext cx="755836" cy="470888"/>
                <a:chOff x="2851150" y="4108450"/>
                <a:chExt cx="496888" cy="309563"/>
              </a:xfrm>
              <a:solidFill>
                <a:srgbClr val="F80000"/>
              </a:solidFill>
            </p:grpSpPr>
            <p:sp>
              <p:nvSpPr>
                <p:cNvPr id="576" name="Freeform 1">
                  <a:extLst>
                    <a:ext uri="{FF2B5EF4-FFF2-40B4-BE49-F238E27FC236}">
                      <a16:creationId xmlns:a16="http://schemas.microsoft.com/office/drawing/2014/main" id="{357665E6-9B51-4461-BE98-415FBB2198B4}"/>
                    </a:ext>
                  </a:extLst>
                </p:cNvPr>
                <p:cNvSpPr>
                  <a:spLocks noChangeArrowheads="1"/>
                </p:cNvSpPr>
                <p:nvPr/>
              </p:nvSpPr>
              <p:spPr bwMode="auto">
                <a:xfrm>
                  <a:off x="3025775" y="4379913"/>
                  <a:ext cx="38100" cy="38100"/>
                </a:xfrm>
                <a:custGeom>
                  <a:avLst/>
                  <a:gdLst>
                    <a:gd name="T0" fmla="*/ 107 w 108"/>
                    <a:gd name="T1" fmla="*/ 54 h 108"/>
                    <a:gd name="T2" fmla="*/ 100 w 108"/>
                    <a:gd name="T3" fmla="*/ 80 h 108"/>
                    <a:gd name="T4" fmla="*/ 81 w 108"/>
                    <a:gd name="T5" fmla="*/ 100 h 108"/>
                    <a:gd name="T6" fmla="*/ 54 w 108"/>
                    <a:gd name="T7" fmla="*/ 107 h 108"/>
                    <a:gd name="T8" fmla="*/ 27 w 108"/>
                    <a:gd name="T9" fmla="*/ 100 h 108"/>
                    <a:gd name="T10" fmla="*/ 7 w 108"/>
                    <a:gd name="T11" fmla="*/ 80 h 108"/>
                    <a:gd name="T12" fmla="*/ 0 w 108"/>
                    <a:gd name="T13" fmla="*/ 54 h 108"/>
                    <a:gd name="T14" fmla="*/ 7 w 108"/>
                    <a:gd name="T15" fmla="*/ 27 h 108"/>
                    <a:gd name="T16" fmla="*/ 27 w 108"/>
                    <a:gd name="T17" fmla="*/ 7 h 108"/>
                    <a:gd name="T18" fmla="*/ 54 w 108"/>
                    <a:gd name="T19" fmla="*/ 0 h 108"/>
                    <a:gd name="T20" fmla="*/ 81 w 108"/>
                    <a:gd name="T21" fmla="*/ 7 h 108"/>
                    <a:gd name="T22" fmla="*/ 100 w 108"/>
                    <a:gd name="T23" fmla="*/ 27 h 108"/>
                    <a:gd name="T24" fmla="*/ 107 w 108"/>
                    <a:gd name="T25" fmla="*/ 54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8" h="108">
                      <a:moveTo>
                        <a:pt x="107" y="54"/>
                      </a:moveTo>
                      <a:cubicBezTo>
                        <a:pt x="107" y="63"/>
                        <a:pt x="105" y="72"/>
                        <a:pt x="100" y="80"/>
                      </a:cubicBezTo>
                      <a:cubicBezTo>
                        <a:pt x="95" y="89"/>
                        <a:pt x="89" y="95"/>
                        <a:pt x="81" y="100"/>
                      </a:cubicBezTo>
                      <a:cubicBezTo>
                        <a:pt x="72" y="105"/>
                        <a:pt x="64" y="107"/>
                        <a:pt x="54" y="107"/>
                      </a:cubicBezTo>
                      <a:cubicBezTo>
                        <a:pt x="44" y="107"/>
                        <a:pt x="36" y="105"/>
                        <a:pt x="27" y="100"/>
                      </a:cubicBezTo>
                      <a:cubicBezTo>
                        <a:pt x="18" y="95"/>
                        <a:pt x="12" y="89"/>
                        <a:pt x="7" y="80"/>
                      </a:cubicBezTo>
                      <a:cubicBezTo>
                        <a:pt x="2" y="72"/>
                        <a:pt x="0" y="64"/>
                        <a:pt x="0" y="54"/>
                      </a:cubicBezTo>
                      <a:cubicBezTo>
                        <a:pt x="0" y="45"/>
                        <a:pt x="2" y="36"/>
                        <a:pt x="7" y="27"/>
                      </a:cubicBezTo>
                      <a:cubicBezTo>
                        <a:pt x="12" y="19"/>
                        <a:pt x="18" y="12"/>
                        <a:pt x="27" y="7"/>
                      </a:cubicBezTo>
                      <a:cubicBezTo>
                        <a:pt x="36" y="2"/>
                        <a:pt x="44" y="0"/>
                        <a:pt x="54" y="0"/>
                      </a:cubicBezTo>
                      <a:cubicBezTo>
                        <a:pt x="64" y="0"/>
                        <a:pt x="72" y="2"/>
                        <a:pt x="81" y="7"/>
                      </a:cubicBezTo>
                      <a:cubicBezTo>
                        <a:pt x="89" y="12"/>
                        <a:pt x="95" y="19"/>
                        <a:pt x="100" y="27"/>
                      </a:cubicBezTo>
                      <a:cubicBezTo>
                        <a:pt x="105" y="36"/>
                        <a:pt x="107" y="44"/>
                        <a:pt x="107" y="5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77" name="Freeform 2">
                  <a:extLst>
                    <a:ext uri="{FF2B5EF4-FFF2-40B4-BE49-F238E27FC236}">
                      <a16:creationId xmlns:a16="http://schemas.microsoft.com/office/drawing/2014/main" id="{0CE3AF38-658B-4297-A3EB-091529BE400E}"/>
                    </a:ext>
                  </a:extLst>
                </p:cNvPr>
                <p:cNvSpPr>
                  <a:spLocks noChangeArrowheads="1"/>
                </p:cNvSpPr>
                <p:nvPr/>
              </p:nvSpPr>
              <p:spPr bwMode="auto">
                <a:xfrm>
                  <a:off x="3079750" y="4379913"/>
                  <a:ext cx="38100" cy="38100"/>
                </a:xfrm>
                <a:custGeom>
                  <a:avLst/>
                  <a:gdLst>
                    <a:gd name="T0" fmla="*/ 53 w 108"/>
                    <a:gd name="T1" fmla="*/ 0 h 108"/>
                    <a:gd name="T2" fmla="*/ 107 w 108"/>
                    <a:gd name="T3" fmla="*/ 54 h 108"/>
                    <a:gd name="T4" fmla="*/ 53 w 108"/>
                    <a:gd name="T5" fmla="*/ 107 h 108"/>
                    <a:gd name="T6" fmla="*/ 0 w 108"/>
                    <a:gd name="T7" fmla="*/ 54 h 108"/>
                    <a:gd name="T8" fmla="*/ 53 w 108"/>
                    <a:gd name="T9" fmla="*/ 0 h 108"/>
                    <a:gd name="T10" fmla="*/ 53 w 108"/>
                    <a:gd name="T11" fmla="*/ 85 h 108"/>
                    <a:gd name="T12" fmla="*/ 84 w 108"/>
                    <a:gd name="T13" fmla="*/ 54 h 108"/>
                    <a:gd name="T14" fmla="*/ 53 w 108"/>
                    <a:gd name="T15" fmla="*/ 23 h 108"/>
                    <a:gd name="T16" fmla="*/ 22 w 108"/>
                    <a:gd name="T17" fmla="*/ 54 h 108"/>
                    <a:gd name="T18" fmla="*/ 53 w 108"/>
                    <a:gd name="T19" fmla="*/ 85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8" h="108">
                      <a:moveTo>
                        <a:pt x="53" y="0"/>
                      </a:moveTo>
                      <a:cubicBezTo>
                        <a:pt x="84" y="0"/>
                        <a:pt x="107" y="26"/>
                        <a:pt x="107" y="54"/>
                      </a:cubicBezTo>
                      <a:cubicBezTo>
                        <a:pt x="107" y="83"/>
                        <a:pt x="84" y="107"/>
                        <a:pt x="53" y="107"/>
                      </a:cubicBezTo>
                      <a:cubicBezTo>
                        <a:pt x="25" y="107"/>
                        <a:pt x="0" y="83"/>
                        <a:pt x="0" y="54"/>
                      </a:cubicBezTo>
                      <a:cubicBezTo>
                        <a:pt x="0" y="26"/>
                        <a:pt x="22" y="0"/>
                        <a:pt x="53" y="0"/>
                      </a:cubicBezTo>
                      <a:close/>
                      <a:moveTo>
                        <a:pt x="53" y="85"/>
                      </a:moveTo>
                      <a:cubicBezTo>
                        <a:pt x="70" y="85"/>
                        <a:pt x="84" y="71"/>
                        <a:pt x="84" y="54"/>
                      </a:cubicBezTo>
                      <a:cubicBezTo>
                        <a:pt x="84" y="37"/>
                        <a:pt x="70" y="23"/>
                        <a:pt x="53" y="23"/>
                      </a:cubicBezTo>
                      <a:cubicBezTo>
                        <a:pt x="36" y="23"/>
                        <a:pt x="22" y="37"/>
                        <a:pt x="22" y="54"/>
                      </a:cubicBezTo>
                      <a:cubicBezTo>
                        <a:pt x="22" y="71"/>
                        <a:pt x="36" y="85"/>
                        <a:pt x="53" y="85"/>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78" name="Freeform 3">
                  <a:extLst>
                    <a:ext uri="{FF2B5EF4-FFF2-40B4-BE49-F238E27FC236}">
                      <a16:creationId xmlns:a16="http://schemas.microsoft.com/office/drawing/2014/main" id="{A645A693-461B-4108-A91E-36D58068B6C7}"/>
                    </a:ext>
                  </a:extLst>
                </p:cNvPr>
                <p:cNvSpPr>
                  <a:spLocks noChangeArrowheads="1"/>
                </p:cNvSpPr>
                <p:nvPr/>
              </p:nvSpPr>
              <p:spPr bwMode="auto">
                <a:xfrm>
                  <a:off x="3135313" y="4379913"/>
                  <a:ext cx="38100" cy="38100"/>
                </a:xfrm>
                <a:custGeom>
                  <a:avLst/>
                  <a:gdLst>
                    <a:gd name="T0" fmla="*/ 54 w 108"/>
                    <a:gd name="T1" fmla="*/ 0 h 108"/>
                    <a:gd name="T2" fmla="*/ 107 w 108"/>
                    <a:gd name="T3" fmla="*/ 54 h 108"/>
                    <a:gd name="T4" fmla="*/ 54 w 108"/>
                    <a:gd name="T5" fmla="*/ 107 h 108"/>
                    <a:gd name="T6" fmla="*/ 0 w 108"/>
                    <a:gd name="T7" fmla="*/ 54 h 108"/>
                    <a:gd name="T8" fmla="*/ 54 w 108"/>
                    <a:gd name="T9" fmla="*/ 0 h 108"/>
                    <a:gd name="T10" fmla="*/ 54 w 108"/>
                    <a:gd name="T11" fmla="*/ 85 h 108"/>
                    <a:gd name="T12" fmla="*/ 85 w 108"/>
                    <a:gd name="T13" fmla="*/ 54 h 108"/>
                    <a:gd name="T14" fmla="*/ 54 w 108"/>
                    <a:gd name="T15" fmla="*/ 23 h 108"/>
                    <a:gd name="T16" fmla="*/ 23 w 108"/>
                    <a:gd name="T17" fmla="*/ 54 h 108"/>
                    <a:gd name="T18" fmla="*/ 54 w 108"/>
                    <a:gd name="T19" fmla="*/ 85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8" h="108">
                      <a:moveTo>
                        <a:pt x="54" y="0"/>
                      </a:moveTo>
                      <a:cubicBezTo>
                        <a:pt x="82" y="0"/>
                        <a:pt x="107" y="26"/>
                        <a:pt x="107" y="54"/>
                      </a:cubicBezTo>
                      <a:cubicBezTo>
                        <a:pt x="107" y="83"/>
                        <a:pt x="85" y="107"/>
                        <a:pt x="54" y="107"/>
                      </a:cubicBezTo>
                      <a:cubicBezTo>
                        <a:pt x="26" y="107"/>
                        <a:pt x="0" y="83"/>
                        <a:pt x="0" y="54"/>
                      </a:cubicBezTo>
                      <a:cubicBezTo>
                        <a:pt x="0" y="26"/>
                        <a:pt x="23" y="0"/>
                        <a:pt x="54" y="0"/>
                      </a:cubicBezTo>
                      <a:close/>
                      <a:moveTo>
                        <a:pt x="54" y="85"/>
                      </a:moveTo>
                      <a:cubicBezTo>
                        <a:pt x="71" y="85"/>
                        <a:pt x="85" y="71"/>
                        <a:pt x="85" y="54"/>
                      </a:cubicBezTo>
                      <a:cubicBezTo>
                        <a:pt x="85" y="37"/>
                        <a:pt x="71" y="23"/>
                        <a:pt x="54" y="23"/>
                      </a:cubicBezTo>
                      <a:cubicBezTo>
                        <a:pt x="37" y="23"/>
                        <a:pt x="23" y="37"/>
                        <a:pt x="23" y="54"/>
                      </a:cubicBezTo>
                      <a:cubicBezTo>
                        <a:pt x="23" y="71"/>
                        <a:pt x="37" y="85"/>
                        <a:pt x="54" y="85"/>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79" name="Freeform 4">
                  <a:extLst>
                    <a:ext uri="{FF2B5EF4-FFF2-40B4-BE49-F238E27FC236}">
                      <a16:creationId xmlns:a16="http://schemas.microsoft.com/office/drawing/2014/main" id="{D494296B-707D-48F3-9834-80EF827F1659}"/>
                    </a:ext>
                  </a:extLst>
                </p:cNvPr>
                <p:cNvSpPr>
                  <a:spLocks noChangeArrowheads="1"/>
                </p:cNvSpPr>
                <p:nvPr/>
              </p:nvSpPr>
              <p:spPr bwMode="auto">
                <a:xfrm>
                  <a:off x="3300413" y="4200525"/>
                  <a:ext cx="47625" cy="73025"/>
                </a:xfrm>
                <a:custGeom>
                  <a:avLst/>
                  <a:gdLst>
                    <a:gd name="T0" fmla="*/ 102 w 134"/>
                    <a:gd name="T1" fmla="*/ 71 h 205"/>
                    <a:gd name="T2" fmla="*/ 133 w 134"/>
                    <a:gd name="T3" fmla="*/ 102 h 205"/>
                    <a:gd name="T4" fmla="*/ 102 w 134"/>
                    <a:gd name="T5" fmla="*/ 133 h 205"/>
                    <a:gd name="T6" fmla="*/ 37 w 134"/>
                    <a:gd name="T7" fmla="*/ 198 h 205"/>
                    <a:gd name="T8" fmla="*/ 17 w 134"/>
                    <a:gd name="T9" fmla="*/ 198 h 205"/>
                    <a:gd name="T10" fmla="*/ 6 w 134"/>
                    <a:gd name="T11" fmla="*/ 187 h 205"/>
                    <a:gd name="T12" fmla="*/ 6 w 134"/>
                    <a:gd name="T13" fmla="*/ 167 h 205"/>
                    <a:gd name="T14" fmla="*/ 71 w 134"/>
                    <a:gd name="T15" fmla="*/ 102 h 205"/>
                    <a:gd name="T16" fmla="*/ 6 w 134"/>
                    <a:gd name="T17" fmla="*/ 37 h 205"/>
                    <a:gd name="T18" fmla="*/ 6 w 134"/>
                    <a:gd name="T19" fmla="*/ 17 h 205"/>
                    <a:gd name="T20" fmla="*/ 17 w 134"/>
                    <a:gd name="T21" fmla="*/ 6 h 205"/>
                    <a:gd name="T22" fmla="*/ 37 w 134"/>
                    <a:gd name="T23" fmla="*/ 6 h 205"/>
                    <a:gd name="T24" fmla="*/ 102 w 134"/>
                    <a:gd name="T25" fmla="*/ 71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4" h="205">
                      <a:moveTo>
                        <a:pt x="102" y="71"/>
                      </a:moveTo>
                      <a:lnTo>
                        <a:pt x="133" y="102"/>
                      </a:lnTo>
                      <a:lnTo>
                        <a:pt x="102" y="133"/>
                      </a:lnTo>
                      <a:lnTo>
                        <a:pt x="37" y="198"/>
                      </a:lnTo>
                      <a:cubicBezTo>
                        <a:pt x="31" y="204"/>
                        <a:pt x="23" y="204"/>
                        <a:pt x="17" y="198"/>
                      </a:cubicBezTo>
                      <a:lnTo>
                        <a:pt x="6" y="187"/>
                      </a:lnTo>
                      <a:cubicBezTo>
                        <a:pt x="0" y="181"/>
                        <a:pt x="0" y="173"/>
                        <a:pt x="6" y="167"/>
                      </a:cubicBezTo>
                      <a:lnTo>
                        <a:pt x="71" y="102"/>
                      </a:lnTo>
                      <a:lnTo>
                        <a:pt x="6" y="37"/>
                      </a:lnTo>
                      <a:cubicBezTo>
                        <a:pt x="0" y="32"/>
                        <a:pt x="0" y="23"/>
                        <a:pt x="6" y="17"/>
                      </a:cubicBezTo>
                      <a:lnTo>
                        <a:pt x="17" y="6"/>
                      </a:lnTo>
                      <a:cubicBezTo>
                        <a:pt x="23" y="0"/>
                        <a:pt x="31" y="0"/>
                        <a:pt x="37" y="6"/>
                      </a:cubicBezTo>
                      <a:lnTo>
                        <a:pt x="102" y="71"/>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80" name="Freeform 5">
                  <a:extLst>
                    <a:ext uri="{FF2B5EF4-FFF2-40B4-BE49-F238E27FC236}">
                      <a16:creationId xmlns:a16="http://schemas.microsoft.com/office/drawing/2014/main" id="{028FFCE7-5791-421F-B267-32395188116A}"/>
                    </a:ext>
                  </a:extLst>
                </p:cNvPr>
                <p:cNvSpPr>
                  <a:spLocks noChangeArrowheads="1"/>
                </p:cNvSpPr>
                <p:nvPr/>
              </p:nvSpPr>
              <p:spPr bwMode="auto">
                <a:xfrm>
                  <a:off x="2851150" y="4198938"/>
                  <a:ext cx="47625" cy="73025"/>
                </a:xfrm>
                <a:custGeom>
                  <a:avLst/>
                  <a:gdLst>
                    <a:gd name="T0" fmla="*/ 127 w 133"/>
                    <a:gd name="T1" fmla="*/ 17 h 204"/>
                    <a:gd name="T2" fmla="*/ 127 w 133"/>
                    <a:gd name="T3" fmla="*/ 36 h 204"/>
                    <a:gd name="T4" fmla="*/ 62 w 133"/>
                    <a:gd name="T5" fmla="*/ 101 h 204"/>
                    <a:gd name="T6" fmla="*/ 127 w 133"/>
                    <a:gd name="T7" fmla="*/ 166 h 204"/>
                    <a:gd name="T8" fmla="*/ 127 w 133"/>
                    <a:gd name="T9" fmla="*/ 186 h 204"/>
                    <a:gd name="T10" fmla="*/ 115 w 133"/>
                    <a:gd name="T11" fmla="*/ 197 h 204"/>
                    <a:gd name="T12" fmla="*/ 96 w 133"/>
                    <a:gd name="T13" fmla="*/ 197 h 204"/>
                    <a:gd name="T14" fmla="*/ 31 w 133"/>
                    <a:gd name="T15" fmla="*/ 132 h 204"/>
                    <a:gd name="T16" fmla="*/ 0 w 133"/>
                    <a:gd name="T17" fmla="*/ 101 h 204"/>
                    <a:gd name="T18" fmla="*/ 31 w 133"/>
                    <a:gd name="T19" fmla="*/ 70 h 204"/>
                    <a:gd name="T20" fmla="*/ 96 w 133"/>
                    <a:gd name="T21" fmla="*/ 5 h 204"/>
                    <a:gd name="T22" fmla="*/ 115 w 133"/>
                    <a:gd name="T23" fmla="*/ 5 h 204"/>
                    <a:gd name="T24" fmla="*/ 127 w 133"/>
                    <a:gd name="T25" fmla="*/ 17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3" h="204">
                      <a:moveTo>
                        <a:pt x="127" y="17"/>
                      </a:moveTo>
                      <a:cubicBezTo>
                        <a:pt x="132" y="22"/>
                        <a:pt x="132" y="31"/>
                        <a:pt x="127" y="36"/>
                      </a:cubicBezTo>
                      <a:lnTo>
                        <a:pt x="62" y="101"/>
                      </a:lnTo>
                      <a:lnTo>
                        <a:pt x="127" y="166"/>
                      </a:lnTo>
                      <a:cubicBezTo>
                        <a:pt x="132" y="172"/>
                        <a:pt x="132" y="180"/>
                        <a:pt x="127" y="186"/>
                      </a:cubicBezTo>
                      <a:lnTo>
                        <a:pt x="115" y="197"/>
                      </a:lnTo>
                      <a:cubicBezTo>
                        <a:pt x="110" y="203"/>
                        <a:pt x="101" y="203"/>
                        <a:pt x="96" y="197"/>
                      </a:cubicBezTo>
                      <a:lnTo>
                        <a:pt x="31" y="132"/>
                      </a:lnTo>
                      <a:lnTo>
                        <a:pt x="0" y="101"/>
                      </a:lnTo>
                      <a:lnTo>
                        <a:pt x="31" y="70"/>
                      </a:lnTo>
                      <a:lnTo>
                        <a:pt x="96" y="5"/>
                      </a:lnTo>
                      <a:cubicBezTo>
                        <a:pt x="101" y="0"/>
                        <a:pt x="110" y="0"/>
                        <a:pt x="115" y="5"/>
                      </a:cubicBezTo>
                      <a:lnTo>
                        <a:pt x="127" y="17"/>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81" name="Freeform 6">
                  <a:extLst>
                    <a:ext uri="{FF2B5EF4-FFF2-40B4-BE49-F238E27FC236}">
                      <a16:creationId xmlns:a16="http://schemas.microsoft.com/office/drawing/2014/main" id="{7B9D659E-DC24-4B5D-AC21-6440B2B1B2D9}"/>
                    </a:ext>
                  </a:extLst>
                </p:cNvPr>
                <p:cNvSpPr>
                  <a:spLocks noChangeArrowheads="1"/>
                </p:cNvSpPr>
                <p:nvPr/>
              </p:nvSpPr>
              <p:spPr bwMode="auto">
                <a:xfrm>
                  <a:off x="2913063" y="4108450"/>
                  <a:ext cx="371475" cy="255588"/>
                </a:xfrm>
                <a:custGeom>
                  <a:avLst/>
                  <a:gdLst>
                    <a:gd name="T0" fmla="*/ 1033 w 1034"/>
                    <a:gd name="T1" fmla="*/ 29 h 710"/>
                    <a:gd name="T2" fmla="*/ 1005 w 1034"/>
                    <a:gd name="T3" fmla="*/ 709 h 710"/>
                    <a:gd name="T4" fmla="*/ 0 w 1034"/>
                    <a:gd name="T5" fmla="*/ 681 h 710"/>
                    <a:gd name="T6" fmla="*/ 28 w 1034"/>
                    <a:gd name="T7" fmla="*/ 0 h 710"/>
                    <a:gd name="T8" fmla="*/ 655 w 1034"/>
                    <a:gd name="T9" fmla="*/ 156 h 710"/>
                    <a:gd name="T10" fmla="*/ 705 w 1034"/>
                    <a:gd name="T11" fmla="*/ 206 h 710"/>
                    <a:gd name="T12" fmla="*/ 655 w 1034"/>
                    <a:gd name="T13" fmla="*/ 156 h 710"/>
                    <a:gd name="T14" fmla="*/ 570 w 1034"/>
                    <a:gd name="T15" fmla="*/ 102 h 710"/>
                    <a:gd name="T16" fmla="*/ 107 w 1034"/>
                    <a:gd name="T17" fmla="*/ 539 h 710"/>
                    <a:gd name="T18" fmla="*/ 257 w 1034"/>
                    <a:gd name="T19" fmla="*/ 466 h 710"/>
                    <a:gd name="T20" fmla="*/ 409 w 1034"/>
                    <a:gd name="T21" fmla="*/ 466 h 710"/>
                    <a:gd name="T22" fmla="*/ 570 w 1034"/>
                    <a:gd name="T23" fmla="*/ 551 h 710"/>
                    <a:gd name="T24" fmla="*/ 652 w 1034"/>
                    <a:gd name="T25" fmla="*/ 381 h 710"/>
                    <a:gd name="T26" fmla="*/ 705 w 1034"/>
                    <a:gd name="T27" fmla="*/ 331 h 710"/>
                    <a:gd name="T28" fmla="*/ 705 w 1034"/>
                    <a:gd name="T29" fmla="*/ 559 h 710"/>
                    <a:gd name="T30" fmla="*/ 652 w 1034"/>
                    <a:gd name="T31" fmla="*/ 508 h 710"/>
                    <a:gd name="T32" fmla="*/ 705 w 1034"/>
                    <a:gd name="T33" fmla="*/ 559 h 710"/>
                    <a:gd name="T34" fmla="*/ 926 w 1034"/>
                    <a:gd name="T35" fmla="*/ 480 h 710"/>
                    <a:gd name="T36" fmla="*/ 844 w 1034"/>
                    <a:gd name="T37" fmla="*/ 539 h 710"/>
                    <a:gd name="T38" fmla="*/ 790 w 1034"/>
                    <a:gd name="T39" fmla="*/ 508 h 710"/>
                    <a:gd name="T40" fmla="*/ 841 w 1034"/>
                    <a:gd name="T41" fmla="*/ 582 h 710"/>
                    <a:gd name="T42" fmla="*/ 801 w 1034"/>
                    <a:gd name="T43" fmla="*/ 317 h 710"/>
                    <a:gd name="T44" fmla="*/ 801 w 1034"/>
                    <a:gd name="T45" fmla="*/ 379 h 710"/>
                    <a:gd name="T46" fmla="*/ 813 w 1034"/>
                    <a:gd name="T47" fmla="*/ 407 h 710"/>
                    <a:gd name="T48" fmla="*/ 855 w 1034"/>
                    <a:gd name="T49" fmla="*/ 370 h 710"/>
                    <a:gd name="T50" fmla="*/ 897 w 1034"/>
                    <a:gd name="T51" fmla="*/ 407 h 710"/>
                    <a:gd name="T52" fmla="*/ 909 w 1034"/>
                    <a:gd name="T53" fmla="*/ 379 h 710"/>
                    <a:gd name="T54" fmla="*/ 909 w 1034"/>
                    <a:gd name="T55" fmla="*/ 317 h 710"/>
                    <a:gd name="T56" fmla="*/ 886 w 1034"/>
                    <a:gd name="T57" fmla="*/ 294 h 710"/>
                    <a:gd name="T58" fmla="*/ 824 w 1034"/>
                    <a:gd name="T59" fmla="*/ 294 h 710"/>
                    <a:gd name="T60" fmla="*/ 801 w 1034"/>
                    <a:gd name="T61" fmla="*/ 317 h 710"/>
                    <a:gd name="T62" fmla="*/ 926 w 1034"/>
                    <a:gd name="T63" fmla="*/ 127 h 710"/>
                    <a:gd name="T64" fmla="*/ 844 w 1034"/>
                    <a:gd name="T65" fmla="*/ 187 h 710"/>
                    <a:gd name="T66" fmla="*/ 790 w 1034"/>
                    <a:gd name="T67" fmla="*/ 156 h 710"/>
                    <a:gd name="T68" fmla="*/ 841 w 1034"/>
                    <a:gd name="T69" fmla="*/ 229 h 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34" h="710">
                      <a:moveTo>
                        <a:pt x="1005" y="0"/>
                      </a:moveTo>
                      <a:cubicBezTo>
                        <a:pt x="1022" y="0"/>
                        <a:pt x="1033" y="12"/>
                        <a:pt x="1033" y="29"/>
                      </a:cubicBezTo>
                      <a:lnTo>
                        <a:pt x="1033" y="681"/>
                      </a:lnTo>
                      <a:cubicBezTo>
                        <a:pt x="1033" y="695"/>
                        <a:pt x="1022" y="709"/>
                        <a:pt x="1005" y="709"/>
                      </a:cubicBezTo>
                      <a:lnTo>
                        <a:pt x="28" y="709"/>
                      </a:lnTo>
                      <a:cubicBezTo>
                        <a:pt x="14" y="709"/>
                        <a:pt x="0" y="698"/>
                        <a:pt x="0" y="681"/>
                      </a:cubicBezTo>
                      <a:lnTo>
                        <a:pt x="0" y="29"/>
                      </a:lnTo>
                      <a:cubicBezTo>
                        <a:pt x="0" y="15"/>
                        <a:pt x="11" y="0"/>
                        <a:pt x="28" y="0"/>
                      </a:cubicBezTo>
                      <a:lnTo>
                        <a:pt x="1005" y="0"/>
                      </a:lnTo>
                      <a:close/>
                      <a:moveTo>
                        <a:pt x="655" y="156"/>
                      </a:moveTo>
                      <a:lnTo>
                        <a:pt x="655" y="206"/>
                      </a:lnTo>
                      <a:lnTo>
                        <a:pt x="705" y="206"/>
                      </a:lnTo>
                      <a:lnTo>
                        <a:pt x="705" y="156"/>
                      </a:lnTo>
                      <a:lnTo>
                        <a:pt x="655" y="156"/>
                      </a:lnTo>
                      <a:close/>
                      <a:moveTo>
                        <a:pt x="570" y="551"/>
                      </a:moveTo>
                      <a:lnTo>
                        <a:pt x="570" y="102"/>
                      </a:lnTo>
                      <a:lnTo>
                        <a:pt x="107" y="102"/>
                      </a:lnTo>
                      <a:lnTo>
                        <a:pt x="107" y="539"/>
                      </a:lnTo>
                      <a:cubicBezTo>
                        <a:pt x="113" y="534"/>
                        <a:pt x="118" y="531"/>
                        <a:pt x="124" y="528"/>
                      </a:cubicBezTo>
                      <a:lnTo>
                        <a:pt x="257" y="466"/>
                      </a:lnTo>
                      <a:cubicBezTo>
                        <a:pt x="257" y="466"/>
                        <a:pt x="279" y="492"/>
                        <a:pt x="333" y="492"/>
                      </a:cubicBezTo>
                      <a:cubicBezTo>
                        <a:pt x="387" y="492"/>
                        <a:pt x="409" y="466"/>
                        <a:pt x="409" y="466"/>
                      </a:cubicBezTo>
                      <a:lnTo>
                        <a:pt x="542" y="528"/>
                      </a:lnTo>
                      <a:cubicBezTo>
                        <a:pt x="553" y="534"/>
                        <a:pt x="562" y="542"/>
                        <a:pt x="570" y="551"/>
                      </a:cubicBezTo>
                      <a:close/>
                      <a:moveTo>
                        <a:pt x="652" y="331"/>
                      </a:moveTo>
                      <a:lnTo>
                        <a:pt x="652" y="381"/>
                      </a:lnTo>
                      <a:lnTo>
                        <a:pt x="705" y="381"/>
                      </a:lnTo>
                      <a:lnTo>
                        <a:pt x="705" y="331"/>
                      </a:lnTo>
                      <a:lnTo>
                        <a:pt x="652" y="331"/>
                      </a:lnTo>
                      <a:close/>
                      <a:moveTo>
                        <a:pt x="705" y="559"/>
                      </a:moveTo>
                      <a:lnTo>
                        <a:pt x="705" y="508"/>
                      </a:lnTo>
                      <a:lnTo>
                        <a:pt x="652" y="508"/>
                      </a:lnTo>
                      <a:lnTo>
                        <a:pt x="652" y="559"/>
                      </a:lnTo>
                      <a:lnTo>
                        <a:pt x="705" y="559"/>
                      </a:lnTo>
                      <a:close/>
                      <a:moveTo>
                        <a:pt x="923" y="500"/>
                      </a:moveTo>
                      <a:cubicBezTo>
                        <a:pt x="931" y="494"/>
                        <a:pt x="931" y="486"/>
                        <a:pt x="926" y="480"/>
                      </a:cubicBezTo>
                      <a:cubicBezTo>
                        <a:pt x="917" y="475"/>
                        <a:pt x="909" y="475"/>
                        <a:pt x="903" y="480"/>
                      </a:cubicBezTo>
                      <a:lnTo>
                        <a:pt x="844" y="539"/>
                      </a:lnTo>
                      <a:lnTo>
                        <a:pt x="813" y="508"/>
                      </a:lnTo>
                      <a:cubicBezTo>
                        <a:pt x="804" y="503"/>
                        <a:pt x="796" y="503"/>
                        <a:pt x="790" y="508"/>
                      </a:cubicBezTo>
                      <a:cubicBezTo>
                        <a:pt x="784" y="517"/>
                        <a:pt x="784" y="525"/>
                        <a:pt x="790" y="531"/>
                      </a:cubicBezTo>
                      <a:lnTo>
                        <a:pt x="841" y="582"/>
                      </a:lnTo>
                      <a:lnTo>
                        <a:pt x="923" y="500"/>
                      </a:lnTo>
                      <a:close/>
                      <a:moveTo>
                        <a:pt x="801" y="317"/>
                      </a:moveTo>
                      <a:lnTo>
                        <a:pt x="832" y="348"/>
                      </a:lnTo>
                      <a:lnTo>
                        <a:pt x="801" y="379"/>
                      </a:lnTo>
                      <a:cubicBezTo>
                        <a:pt x="796" y="387"/>
                        <a:pt x="796" y="396"/>
                        <a:pt x="801" y="401"/>
                      </a:cubicBezTo>
                      <a:cubicBezTo>
                        <a:pt x="804" y="404"/>
                        <a:pt x="807" y="407"/>
                        <a:pt x="813" y="407"/>
                      </a:cubicBezTo>
                      <a:cubicBezTo>
                        <a:pt x="818" y="407"/>
                        <a:pt x="821" y="404"/>
                        <a:pt x="824" y="401"/>
                      </a:cubicBezTo>
                      <a:lnTo>
                        <a:pt x="855" y="370"/>
                      </a:lnTo>
                      <a:lnTo>
                        <a:pt x="886" y="401"/>
                      </a:lnTo>
                      <a:cubicBezTo>
                        <a:pt x="889" y="404"/>
                        <a:pt x="895" y="407"/>
                        <a:pt x="897" y="407"/>
                      </a:cubicBezTo>
                      <a:cubicBezTo>
                        <a:pt x="903" y="407"/>
                        <a:pt x="906" y="404"/>
                        <a:pt x="909" y="401"/>
                      </a:cubicBezTo>
                      <a:cubicBezTo>
                        <a:pt x="914" y="393"/>
                        <a:pt x="914" y="384"/>
                        <a:pt x="909" y="379"/>
                      </a:cubicBezTo>
                      <a:lnTo>
                        <a:pt x="878" y="348"/>
                      </a:lnTo>
                      <a:lnTo>
                        <a:pt x="909" y="317"/>
                      </a:lnTo>
                      <a:cubicBezTo>
                        <a:pt x="914" y="308"/>
                        <a:pt x="914" y="300"/>
                        <a:pt x="909" y="294"/>
                      </a:cubicBezTo>
                      <a:cubicBezTo>
                        <a:pt x="900" y="288"/>
                        <a:pt x="892" y="288"/>
                        <a:pt x="886" y="294"/>
                      </a:cubicBezTo>
                      <a:lnTo>
                        <a:pt x="855" y="325"/>
                      </a:lnTo>
                      <a:lnTo>
                        <a:pt x="824" y="294"/>
                      </a:lnTo>
                      <a:cubicBezTo>
                        <a:pt x="815" y="288"/>
                        <a:pt x="807" y="288"/>
                        <a:pt x="801" y="294"/>
                      </a:cubicBezTo>
                      <a:cubicBezTo>
                        <a:pt x="796" y="302"/>
                        <a:pt x="796" y="311"/>
                        <a:pt x="801" y="317"/>
                      </a:cubicBezTo>
                      <a:close/>
                      <a:moveTo>
                        <a:pt x="923" y="147"/>
                      </a:moveTo>
                      <a:cubicBezTo>
                        <a:pt x="931" y="142"/>
                        <a:pt x="931" y="130"/>
                        <a:pt x="926" y="127"/>
                      </a:cubicBezTo>
                      <a:cubicBezTo>
                        <a:pt x="917" y="122"/>
                        <a:pt x="909" y="122"/>
                        <a:pt x="903" y="127"/>
                      </a:cubicBezTo>
                      <a:lnTo>
                        <a:pt x="844" y="187"/>
                      </a:lnTo>
                      <a:lnTo>
                        <a:pt x="813" y="156"/>
                      </a:lnTo>
                      <a:cubicBezTo>
                        <a:pt x="804" y="150"/>
                        <a:pt x="796" y="150"/>
                        <a:pt x="790" y="156"/>
                      </a:cubicBezTo>
                      <a:cubicBezTo>
                        <a:pt x="784" y="164"/>
                        <a:pt x="784" y="173"/>
                        <a:pt x="790" y="178"/>
                      </a:cubicBezTo>
                      <a:lnTo>
                        <a:pt x="841" y="229"/>
                      </a:lnTo>
                      <a:lnTo>
                        <a:pt x="923" y="147"/>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82" name="Freeform 7">
                  <a:extLst>
                    <a:ext uri="{FF2B5EF4-FFF2-40B4-BE49-F238E27FC236}">
                      <a16:creationId xmlns:a16="http://schemas.microsoft.com/office/drawing/2014/main" id="{01415936-DF7C-4F10-B899-CD94FDC13955}"/>
                    </a:ext>
                  </a:extLst>
                </p:cNvPr>
                <p:cNvSpPr>
                  <a:spLocks noChangeArrowheads="1"/>
                </p:cNvSpPr>
                <p:nvPr/>
              </p:nvSpPr>
              <p:spPr bwMode="auto">
                <a:xfrm>
                  <a:off x="2997200" y="4162425"/>
                  <a:ext cx="73025" cy="106363"/>
                </a:xfrm>
                <a:custGeom>
                  <a:avLst/>
                  <a:gdLst>
                    <a:gd name="T0" fmla="*/ 0 w 205"/>
                    <a:gd name="T1" fmla="*/ 172 h 297"/>
                    <a:gd name="T2" fmla="*/ 9 w 205"/>
                    <a:gd name="T3" fmla="*/ 155 h 297"/>
                    <a:gd name="T4" fmla="*/ 3 w 205"/>
                    <a:gd name="T5" fmla="*/ 102 h 297"/>
                    <a:gd name="T6" fmla="*/ 3 w 205"/>
                    <a:gd name="T7" fmla="*/ 90 h 297"/>
                    <a:gd name="T8" fmla="*/ 108 w 205"/>
                    <a:gd name="T9" fmla="*/ 0 h 297"/>
                    <a:gd name="T10" fmla="*/ 122 w 205"/>
                    <a:gd name="T11" fmla="*/ 20 h 297"/>
                    <a:gd name="T12" fmla="*/ 198 w 205"/>
                    <a:gd name="T13" fmla="*/ 96 h 297"/>
                    <a:gd name="T14" fmla="*/ 192 w 205"/>
                    <a:gd name="T15" fmla="*/ 152 h 297"/>
                    <a:gd name="T16" fmla="*/ 204 w 205"/>
                    <a:gd name="T17" fmla="*/ 172 h 297"/>
                    <a:gd name="T18" fmla="*/ 198 w 205"/>
                    <a:gd name="T19" fmla="*/ 203 h 297"/>
                    <a:gd name="T20" fmla="*/ 178 w 205"/>
                    <a:gd name="T21" fmla="*/ 220 h 297"/>
                    <a:gd name="T22" fmla="*/ 178 w 205"/>
                    <a:gd name="T23" fmla="*/ 220 h 297"/>
                    <a:gd name="T24" fmla="*/ 102 w 205"/>
                    <a:gd name="T25" fmla="*/ 296 h 297"/>
                    <a:gd name="T26" fmla="*/ 102 w 205"/>
                    <a:gd name="T27" fmla="*/ 296 h 297"/>
                    <a:gd name="T28" fmla="*/ 102 w 205"/>
                    <a:gd name="T29" fmla="*/ 296 h 297"/>
                    <a:gd name="T30" fmla="*/ 102 w 205"/>
                    <a:gd name="T31" fmla="*/ 296 h 297"/>
                    <a:gd name="T32" fmla="*/ 102 w 205"/>
                    <a:gd name="T33" fmla="*/ 296 h 297"/>
                    <a:gd name="T34" fmla="*/ 102 w 205"/>
                    <a:gd name="T35" fmla="*/ 296 h 297"/>
                    <a:gd name="T36" fmla="*/ 102 w 205"/>
                    <a:gd name="T37" fmla="*/ 296 h 297"/>
                    <a:gd name="T38" fmla="*/ 102 w 205"/>
                    <a:gd name="T39" fmla="*/ 296 h 297"/>
                    <a:gd name="T40" fmla="*/ 102 w 205"/>
                    <a:gd name="T41" fmla="*/ 296 h 297"/>
                    <a:gd name="T42" fmla="*/ 102 w 205"/>
                    <a:gd name="T43" fmla="*/ 296 h 297"/>
                    <a:gd name="T44" fmla="*/ 102 w 205"/>
                    <a:gd name="T45" fmla="*/ 296 h 297"/>
                    <a:gd name="T46" fmla="*/ 26 w 205"/>
                    <a:gd name="T47" fmla="*/ 220 h 297"/>
                    <a:gd name="T48" fmla="*/ 26 w 205"/>
                    <a:gd name="T49" fmla="*/ 220 h 297"/>
                    <a:gd name="T50" fmla="*/ 6 w 205"/>
                    <a:gd name="T51" fmla="*/ 203 h 297"/>
                    <a:gd name="T52" fmla="*/ 0 w 205"/>
                    <a:gd name="T53" fmla="*/ 172 h 2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05" h="297">
                      <a:moveTo>
                        <a:pt x="0" y="172"/>
                      </a:moveTo>
                      <a:cubicBezTo>
                        <a:pt x="0" y="164"/>
                        <a:pt x="3" y="155"/>
                        <a:pt x="9" y="155"/>
                      </a:cubicBezTo>
                      <a:cubicBezTo>
                        <a:pt x="6" y="144"/>
                        <a:pt x="3" y="121"/>
                        <a:pt x="3" y="102"/>
                      </a:cubicBezTo>
                      <a:lnTo>
                        <a:pt x="3" y="90"/>
                      </a:lnTo>
                      <a:cubicBezTo>
                        <a:pt x="3" y="90"/>
                        <a:pt x="3" y="6"/>
                        <a:pt x="108" y="0"/>
                      </a:cubicBezTo>
                      <a:lnTo>
                        <a:pt x="122" y="20"/>
                      </a:lnTo>
                      <a:cubicBezTo>
                        <a:pt x="164" y="23"/>
                        <a:pt x="198" y="59"/>
                        <a:pt x="198" y="96"/>
                      </a:cubicBezTo>
                      <a:cubicBezTo>
                        <a:pt x="198" y="116"/>
                        <a:pt x="195" y="141"/>
                        <a:pt x="192" y="152"/>
                      </a:cubicBezTo>
                      <a:cubicBezTo>
                        <a:pt x="201" y="155"/>
                        <a:pt x="204" y="164"/>
                        <a:pt x="204" y="172"/>
                      </a:cubicBezTo>
                      <a:lnTo>
                        <a:pt x="198" y="203"/>
                      </a:lnTo>
                      <a:cubicBezTo>
                        <a:pt x="195" y="212"/>
                        <a:pt x="189" y="220"/>
                        <a:pt x="178" y="220"/>
                      </a:cubicBezTo>
                      <a:lnTo>
                        <a:pt x="178" y="220"/>
                      </a:lnTo>
                      <a:cubicBezTo>
                        <a:pt x="167" y="294"/>
                        <a:pt x="110" y="296"/>
                        <a:pt x="102" y="296"/>
                      </a:cubicBezTo>
                      <a:lnTo>
                        <a:pt x="102" y="296"/>
                      </a:lnTo>
                      <a:lnTo>
                        <a:pt x="102" y="296"/>
                      </a:lnTo>
                      <a:lnTo>
                        <a:pt x="102" y="296"/>
                      </a:lnTo>
                      <a:lnTo>
                        <a:pt x="102" y="296"/>
                      </a:lnTo>
                      <a:lnTo>
                        <a:pt x="102" y="296"/>
                      </a:lnTo>
                      <a:lnTo>
                        <a:pt x="102" y="296"/>
                      </a:lnTo>
                      <a:lnTo>
                        <a:pt x="102" y="296"/>
                      </a:lnTo>
                      <a:lnTo>
                        <a:pt x="102" y="296"/>
                      </a:lnTo>
                      <a:lnTo>
                        <a:pt x="102" y="296"/>
                      </a:lnTo>
                      <a:lnTo>
                        <a:pt x="102" y="296"/>
                      </a:lnTo>
                      <a:cubicBezTo>
                        <a:pt x="93" y="296"/>
                        <a:pt x="37" y="294"/>
                        <a:pt x="26" y="220"/>
                      </a:cubicBezTo>
                      <a:lnTo>
                        <a:pt x="26" y="220"/>
                      </a:lnTo>
                      <a:cubicBezTo>
                        <a:pt x="14" y="220"/>
                        <a:pt x="6" y="212"/>
                        <a:pt x="6" y="203"/>
                      </a:cubicBezTo>
                      <a:lnTo>
                        <a:pt x="0" y="172"/>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575" name="Rectangle 574">
                <a:extLst>
                  <a:ext uri="{FF2B5EF4-FFF2-40B4-BE49-F238E27FC236}">
                    <a16:creationId xmlns:a16="http://schemas.microsoft.com/office/drawing/2014/main" id="{E6F18FC8-D69A-46B4-B892-27703A0C77A8}"/>
                  </a:ext>
                </a:extLst>
              </p:cNvPr>
              <p:cNvSpPr/>
              <p:nvPr/>
            </p:nvSpPr>
            <p:spPr>
              <a:xfrm>
                <a:off x="2451118" y="4158080"/>
                <a:ext cx="865570"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p>
            </p:txBody>
          </p:sp>
        </p:grpSp>
        <p:sp>
          <p:nvSpPr>
            <p:cNvPr id="573" name="Text Box 30">
              <a:extLst>
                <a:ext uri="{FF2B5EF4-FFF2-40B4-BE49-F238E27FC236}">
                  <a16:creationId xmlns:a16="http://schemas.microsoft.com/office/drawing/2014/main" id="{ABBA1E13-67DF-4CB6-9D08-68F02A8B2382}"/>
                </a:ext>
              </a:extLst>
            </p:cNvPr>
            <p:cNvSpPr txBox="1">
              <a:spLocks noChangeArrowheads="1"/>
            </p:cNvSpPr>
            <p:nvPr/>
          </p:nvSpPr>
          <p:spPr bwMode="auto">
            <a:xfrm>
              <a:off x="6609905" y="5889087"/>
              <a:ext cx="601072" cy="246221"/>
            </a:xfrm>
            <a:prstGeom prst="rect">
              <a:avLst/>
            </a:prstGeom>
            <a:solidFill>
              <a:schemeClr val="bg1"/>
            </a:solidFill>
            <a:ln w="9525">
              <a:noFill/>
              <a:miter lim="800000"/>
              <a:headEnd/>
              <a:tailEnd/>
            </a:ln>
          </p:spPr>
          <p:txBody>
            <a:bodyPr wrap="square" lIns="0" tIns="0" rIns="0" bIns="0" anchor="ctr">
              <a:spAutoFit/>
            </a:bodyPr>
            <a:lstStyle/>
            <a:p>
              <a:pPr algn="ctr">
                <a:buClr>
                  <a:srgbClr val="FD0000"/>
                </a:buClr>
              </a:pPr>
              <a:r>
                <a:rPr lang="en-US" sz="800" dirty="0">
                  <a:solidFill>
                    <a:schemeClr val="bg2">
                      <a:lumMod val="10000"/>
                    </a:schemeClr>
                  </a:solidFill>
                </a:rPr>
                <a:t>ID &amp; Access Management</a:t>
              </a:r>
            </a:p>
          </p:txBody>
        </p:sp>
      </p:grpSp>
      <p:grpSp>
        <p:nvGrpSpPr>
          <p:cNvPr id="583" name="Group 582">
            <a:extLst>
              <a:ext uri="{FF2B5EF4-FFF2-40B4-BE49-F238E27FC236}">
                <a16:creationId xmlns:a16="http://schemas.microsoft.com/office/drawing/2014/main" id="{E0C53A48-FC6D-4772-8710-0FAC7BE761BB}"/>
              </a:ext>
            </a:extLst>
          </p:cNvPr>
          <p:cNvGrpSpPr/>
          <p:nvPr/>
        </p:nvGrpSpPr>
        <p:grpSpPr>
          <a:xfrm>
            <a:off x="6439513" y="2037180"/>
            <a:ext cx="495559" cy="600714"/>
            <a:chOff x="7283585" y="5496258"/>
            <a:chExt cx="495559" cy="600714"/>
          </a:xfrm>
        </p:grpSpPr>
        <p:grpSp>
          <p:nvGrpSpPr>
            <p:cNvPr id="584" name="Group 583">
              <a:extLst>
                <a:ext uri="{FF2B5EF4-FFF2-40B4-BE49-F238E27FC236}">
                  <a16:creationId xmlns:a16="http://schemas.microsoft.com/office/drawing/2014/main" id="{080634CD-1315-43C1-9851-D329C648B479}"/>
                </a:ext>
              </a:extLst>
            </p:cNvPr>
            <p:cNvGrpSpPr/>
            <p:nvPr/>
          </p:nvGrpSpPr>
          <p:grpSpPr>
            <a:xfrm>
              <a:off x="7283585" y="5496258"/>
              <a:ext cx="495559" cy="543422"/>
              <a:chOff x="4149905" y="4158080"/>
              <a:chExt cx="639069" cy="695710"/>
            </a:xfrm>
          </p:grpSpPr>
          <p:grpSp>
            <p:nvGrpSpPr>
              <p:cNvPr id="586" name="Group 585">
                <a:extLst>
                  <a:ext uri="{FF2B5EF4-FFF2-40B4-BE49-F238E27FC236}">
                    <a16:creationId xmlns:a16="http://schemas.microsoft.com/office/drawing/2014/main" id="{20B2E2D1-2CB1-42E2-9EDC-A70051337D30}"/>
                  </a:ext>
                </a:extLst>
              </p:cNvPr>
              <p:cNvGrpSpPr/>
              <p:nvPr/>
            </p:nvGrpSpPr>
            <p:grpSpPr>
              <a:xfrm>
                <a:off x="4195359" y="4291017"/>
                <a:ext cx="548161" cy="429836"/>
                <a:chOff x="3944938" y="4110038"/>
                <a:chExt cx="360362" cy="282575"/>
              </a:xfrm>
              <a:solidFill>
                <a:srgbClr val="F80000"/>
              </a:solidFill>
            </p:grpSpPr>
            <p:sp>
              <p:nvSpPr>
                <p:cNvPr id="588" name="Freeform 8">
                  <a:extLst>
                    <a:ext uri="{FF2B5EF4-FFF2-40B4-BE49-F238E27FC236}">
                      <a16:creationId xmlns:a16="http://schemas.microsoft.com/office/drawing/2014/main" id="{63B30F79-323E-4E83-B925-6C8BE532734E}"/>
                    </a:ext>
                  </a:extLst>
                </p:cNvPr>
                <p:cNvSpPr>
                  <a:spLocks noChangeArrowheads="1"/>
                </p:cNvSpPr>
                <p:nvPr/>
              </p:nvSpPr>
              <p:spPr bwMode="auto">
                <a:xfrm>
                  <a:off x="3981450" y="4176713"/>
                  <a:ext cx="17463" cy="12700"/>
                </a:xfrm>
                <a:custGeom>
                  <a:avLst/>
                  <a:gdLst>
                    <a:gd name="T0" fmla="*/ 24 w 49"/>
                    <a:gd name="T1" fmla="*/ 36 h 37"/>
                    <a:gd name="T2" fmla="*/ 0 w 49"/>
                    <a:gd name="T3" fmla="*/ 36 h 37"/>
                    <a:gd name="T4" fmla="*/ 0 w 49"/>
                    <a:gd name="T5" fmla="*/ 0 h 37"/>
                    <a:gd name="T6" fmla="*/ 48 w 49"/>
                    <a:gd name="T7" fmla="*/ 0 h 37"/>
                    <a:gd name="T8" fmla="*/ 48 w 49"/>
                    <a:gd name="T9" fmla="*/ 36 h 37"/>
                    <a:gd name="T10" fmla="*/ 24 w 49"/>
                    <a:gd name="T11" fmla="*/ 36 h 37"/>
                  </a:gdLst>
                  <a:ahLst/>
                  <a:cxnLst>
                    <a:cxn ang="0">
                      <a:pos x="T0" y="T1"/>
                    </a:cxn>
                    <a:cxn ang="0">
                      <a:pos x="T2" y="T3"/>
                    </a:cxn>
                    <a:cxn ang="0">
                      <a:pos x="T4" y="T5"/>
                    </a:cxn>
                    <a:cxn ang="0">
                      <a:pos x="T6" y="T7"/>
                    </a:cxn>
                    <a:cxn ang="0">
                      <a:pos x="T8" y="T9"/>
                    </a:cxn>
                    <a:cxn ang="0">
                      <a:pos x="T10" y="T11"/>
                    </a:cxn>
                  </a:cxnLst>
                  <a:rect l="0" t="0" r="r" b="b"/>
                  <a:pathLst>
                    <a:path w="49" h="37">
                      <a:moveTo>
                        <a:pt x="24" y="36"/>
                      </a:moveTo>
                      <a:lnTo>
                        <a:pt x="0" y="36"/>
                      </a:lnTo>
                      <a:lnTo>
                        <a:pt x="0" y="0"/>
                      </a:lnTo>
                      <a:lnTo>
                        <a:pt x="48" y="0"/>
                      </a:lnTo>
                      <a:lnTo>
                        <a:pt x="48" y="36"/>
                      </a:lnTo>
                      <a:lnTo>
                        <a:pt x="24" y="36"/>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89" name="Freeform 9">
                  <a:extLst>
                    <a:ext uri="{FF2B5EF4-FFF2-40B4-BE49-F238E27FC236}">
                      <a16:creationId xmlns:a16="http://schemas.microsoft.com/office/drawing/2014/main" id="{5A439FB8-35BB-435C-92E9-D466A48F56AA}"/>
                    </a:ext>
                  </a:extLst>
                </p:cNvPr>
                <p:cNvSpPr>
                  <a:spLocks noChangeArrowheads="1"/>
                </p:cNvSpPr>
                <p:nvPr/>
              </p:nvSpPr>
              <p:spPr bwMode="auto">
                <a:xfrm>
                  <a:off x="4114800" y="4176713"/>
                  <a:ext cx="134938" cy="12700"/>
                </a:xfrm>
                <a:custGeom>
                  <a:avLst/>
                  <a:gdLst>
                    <a:gd name="T0" fmla="*/ 188 w 377"/>
                    <a:gd name="T1" fmla="*/ 36 h 37"/>
                    <a:gd name="T2" fmla="*/ 0 w 377"/>
                    <a:gd name="T3" fmla="*/ 36 h 37"/>
                    <a:gd name="T4" fmla="*/ 0 w 377"/>
                    <a:gd name="T5" fmla="*/ 0 h 37"/>
                    <a:gd name="T6" fmla="*/ 376 w 377"/>
                    <a:gd name="T7" fmla="*/ 0 h 37"/>
                    <a:gd name="T8" fmla="*/ 376 w 377"/>
                    <a:gd name="T9" fmla="*/ 36 h 37"/>
                    <a:gd name="T10" fmla="*/ 188 w 377"/>
                    <a:gd name="T11" fmla="*/ 36 h 37"/>
                  </a:gdLst>
                  <a:ahLst/>
                  <a:cxnLst>
                    <a:cxn ang="0">
                      <a:pos x="T0" y="T1"/>
                    </a:cxn>
                    <a:cxn ang="0">
                      <a:pos x="T2" y="T3"/>
                    </a:cxn>
                    <a:cxn ang="0">
                      <a:pos x="T4" y="T5"/>
                    </a:cxn>
                    <a:cxn ang="0">
                      <a:pos x="T6" y="T7"/>
                    </a:cxn>
                    <a:cxn ang="0">
                      <a:pos x="T8" y="T9"/>
                    </a:cxn>
                    <a:cxn ang="0">
                      <a:pos x="T10" y="T11"/>
                    </a:cxn>
                  </a:cxnLst>
                  <a:rect l="0" t="0" r="r" b="b"/>
                  <a:pathLst>
                    <a:path w="377" h="37">
                      <a:moveTo>
                        <a:pt x="188" y="36"/>
                      </a:moveTo>
                      <a:lnTo>
                        <a:pt x="0" y="36"/>
                      </a:lnTo>
                      <a:lnTo>
                        <a:pt x="0" y="0"/>
                      </a:lnTo>
                      <a:lnTo>
                        <a:pt x="376" y="0"/>
                      </a:lnTo>
                      <a:lnTo>
                        <a:pt x="376" y="36"/>
                      </a:lnTo>
                      <a:lnTo>
                        <a:pt x="188" y="36"/>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90" name="Freeform 10">
                  <a:extLst>
                    <a:ext uri="{FF2B5EF4-FFF2-40B4-BE49-F238E27FC236}">
                      <a16:creationId xmlns:a16="http://schemas.microsoft.com/office/drawing/2014/main" id="{D2A93A4E-7AA6-4909-B1D7-F323E276DB61}"/>
                    </a:ext>
                  </a:extLst>
                </p:cNvPr>
                <p:cNvSpPr>
                  <a:spLocks noChangeArrowheads="1"/>
                </p:cNvSpPr>
                <p:nvPr/>
              </p:nvSpPr>
              <p:spPr bwMode="auto">
                <a:xfrm>
                  <a:off x="4016375" y="4176713"/>
                  <a:ext cx="80963" cy="12700"/>
                </a:xfrm>
                <a:custGeom>
                  <a:avLst/>
                  <a:gdLst>
                    <a:gd name="T0" fmla="*/ 113 w 227"/>
                    <a:gd name="T1" fmla="*/ 36 h 37"/>
                    <a:gd name="T2" fmla="*/ 0 w 227"/>
                    <a:gd name="T3" fmla="*/ 36 h 37"/>
                    <a:gd name="T4" fmla="*/ 0 w 227"/>
                    <a:gd name="T5" fmla="*/ 0 h 37"/>
                    <a:gd name="T6" fmla="*/ 226 w 227"/>
                    <a:gd name="T7" fmla="*/ 0 h 37"/>
                    <a:gd name="T8" fmla="*/ 226 w 227"/>
                    <a:gd name="T9" fmla="*/ 36 h 37"/>
                    <a:gd name="T10" fmla="*/ 113 w 227"/>
                    <a:gd name="T11" fmla="*/ 36 h 37"/>
                  </a:gdLst>
                  <a:ahLst/>
                  <a:cxnLst>
                    <a:cxn ang="0">
                      <a:pos x="T0" y="T1"/>
                    </a:cxn>
                    <a:cxn ang="0">
                      <a:pos x="T2" y="T3"/>
                    </a:cxn>
                    <a:cxn ang="0">
                      <a:pos x="T4" y="T5"/>
                    </a:cxn>
                    <a:cxn ang="0">
                      <a:pos x="T6" y="T7"/>
                    </a:cxn>
                    <a:cxn ang="0">
                      <a:pos x="T8" y="T9"/>
                    </a:cxn>
                    <a:cxn ang="0">
                      <a:pos x="T10" y="T11"/>
                    </a:cxn>
                  </a:cxnLst>
                  <a:rect l="0" t="0" r="r" b="b"/>
                  <a:pathLst>
                    <a:path w="227" h="37">
                      <a:moveTo>
                        <a:pt x="113" y="36"/>
                      </a:moveTo>
                      <a:lnTo>
                        <a:pt x="0" y="36"/>
                      </a:lnTo>
                      <a:lnTo>
                        <a:pt x="0" y="0"/>
                      </a:lnTo>
                      <a:lnTo>
                        <a:pt x="226" y="0"/>
                      </a:lnTo>
                      <a:lnTo>
                        <a:pt x="226" y="36"/>
                      </a:lnTo>
                      <a:lnTo>
                        <a:pt x="113" y="36"/>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91" name="Freeform 11">
                  <a:extLst>
                    <a:ext uri="{FF2B5EF4-FFF2-40B4-BE49-F238E27FC236}">
                      <a16:creationId xmlns:a16="http://schemas.microsoft.com/office/drawing/2014/main" id="{7A795746-F529-479A-8C1E-159E6D534D66}"/>
                    </a:ext>
                  </a:extLst>
                </p:cNvPr>
                <p:cNvSpPr>
                  <a:spLocks noChangeArrowheads="1"/>
                </p:cNvSpPr>
                <p:nvPr/>
              </p:nvSpPr>
              <p:spPr bwMode="auto">
                <a:xfrm>
                  <a:off x="3944938" y="4110038"/>
                  <a:ext cx="360362" cy="282575"/>
                </a:xfrm>
                <a:custGeom>
                  <a:avLst/>
                  <a:gdLst>
                    <a:gd name="T0" fmla="*/ 985 w 1003"/>
                    <a:gd name="T1" fmla="*/ 0 h 783"/>
                    <a:gd name="T2" fmla="*/ 1002 w 1003"/>
                    <a:gd name="T3" fmla="*/ 20 h 783"/>
                    <a:gd name="T4" fmla="*/ 1002 w 1003"/>
                    <a:gd name="T5" fmla="*/ 559 h 783"/>
                    <a:gd name="T6" fmla="*/ 965 w 1003"/>
                    <a:gd name="T7" fmla="*/ 559 h 783"/>
                    <a:gd name="T8" fmla="*/ 965 w 1003"/>
                    <a:gd name="T9" fmla="*/ 133 h 783"/>
                    <a:gd name="T10" fmla="*/ 37 w 1003"/>
                    <a:gd name="T11" fmla="*/ 133 h 783"/>
                    <a:gd name="T12" fmla="*/ 37 w 1003"/>
                    <a:gd name="T13" fmla="*/ 782 h 783"/>
                    <a:gd name="T14" fmla="*/ 0 w 1003"/>
                    <a:gd name="T15" fmla="*/ 782 h 783"/>
                    <a:gd name="T16" fmla="*/ 0 w 1003"/>
                    <a:gd name="T17" fmla="*/ 20 h 783"/>
                    <a:gd name="T18" fmla="*/ 20 w 1003"/>
                    <a:gd name="T19" fmla="*/ 0 h 783"/>
                    <a:gd name="T20" fmla="*/ 985 w 1003"/>
                    <a:gd name="T21" fmla="*/ 0 h 783"/>
                    <a:gd name="T22" fmla="*/ 93 w 1003"/>
                    <a:gd name="T23" fmla="*/ 93 h 783"/>
                    <a:gd name="T24" fmla="*/ 93 w 1003"/>
                    <a:gd name="T25" fmla="*/ 37 h 783"/>
                    <a:gd name="T26" fmla="*/ 37 w 1003"/>
                    <a:gd name="T27" fmla="*/ 37 h 783"/>
                    <a:gd name="T28" fmla="*/ 37 w 1003"/>
                    <a:gd name="T29" fmla="*/ 93 h 783"/>
                    <a:gd name="T30" fmla="*/ 93 w 1003"/>
                    <a:gd name="T31" fmla="*/ 93 h 7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03" h="783">
                      <a:moveTo>
                        <a:pt x="985" y="0"/>
                      </a:moveTo>
                      <a:cubicBezTo>
                        <a:pt x="994" y="0"/>
                        <a:pt x="1002" y="9"/>
                        <a:pt x="1002" y="20"/>
                      </a:cubicBezTo>
                      <a:lnTo>
                        <a:pt x="1002" y="559"/>
                      </a:lnTo>
                      <a:lnTo>
                        <a:pt x="965" y="559"/>
                      </a:lnTo>
                      <a:lnTo>
                        <a:pt x="965" y="133"/>
                      </a:lnTo>
                      <a:lnTo>
                        <a:pt x="37" y="133"/>
                      </a:lnTo>
                      <a:lnTo>
                        <a:pt x="37" y="782"/>
                      </a:lnTo>
                      <a:lnTo>
                        <a:pt x="0" y="782"/>
                      </a:lnTo>
                      <a:lnTo>
                        <a:pt x="0" y="20"/>
                      </a:lnTo>
                      <a:cubicBezTo>
                        <a:pt x="0" y="9"/>
                        <a:pt x="9" y="0"/>
                        <a:pt x="20" y="0"/>
                      </a:cubicBezTo>
                      <a:lnTo>
                        <a:pt x="985" y="0"/>
                      </a:lnTo>
                      <a:close/>
                      <a:moveTo>
                        <a:pt x="93" y="93"/>
                      </a:moveTo>
                      <a:lnTo>
                        <a:pt x="93" y="37"/>
                      </a:lnTo>
                      <a:lnTo>
                        <a:pt x="37" y="37"/>
                      </a:lnTo>
                      <a:lnTo>
                        <a:pt x="37" y="93"/>
                      </a:lnTo>
                      <a:lnTo>
                        <a:pt x="93" y="93"/>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92" name="Freeform 12">
                  <a:extLst>
                    <a:ext uri="{FF2B5EF4-FFF2-40B4-BE49-F238E27FC236}">
                      <a16:creationId xmlns:a16="http://schemas.microsoft.com/office/drawing/2014/main" id="{503F79E0-7462-4958-A84E-BD49A26F10EA}"/>
                    </a:ext>
                  </a:extLst>
                </p:cNvPr>
                <p:cNvSpPr>
                  <a:spLocks noChangeArrowheads="1"/>
                </p:cNvSpPr>
                <p:nvPr/>
              </p:nvSpPr>
              <p:spPr bwMode="auto">
                <a:xfrm>
                  <a:off x="3981450" y="4276725"/>
                  <a:ext cx="14288" cy="14288"/>
                </a:xfrm>
                <a:custGeom>
                  <a:avLst/>
                  <a:gdLst>
                    <a:gd name="T0" fmla="*/ 20 w 40"/>
                    <a:gd name="T1" fmla="*/ 37 h 38"/>
                    <a:gd name="T2" fmla="*/ 0 w 40"/>
                    <a:gd name="T3" fmla="*/ 37 h 38"/>
                    <a:gd name="T4" fmla="*/ 0 w 40"/>
                    <a:gd name="T5" fmla="*/ 0 h 38"/>
                    <a:gd name="T6" fmla="*/ 39 w 40"/>
                    <a:gd name="T7" fmla="*/ 0 h 38"/>
                    <a:gd name="T8" fmla="*/ 39 w 40"/>
                    <a:gd name="T9" fmla="*/ 37 h 38"/>
                    <a:gd name="T10" fmla="*/ 20 w 40"/>
                    <a:gd name="T11" fmla="*/ 37 h 38"/>
                  </a:gdLst>
                  <a:ahLst/>
                  <a:cxnLst>
                    <a:cxn ang="0">
                      <a:pos x="T0" y="T1"/>
                    </a:cxn>
                    <a:cxn ang="0">
                      <a:pos x="T2" y="T3"/>
                    </a:cxn>
                    <a:cxn ang="0">
                      <a:pos x="T4" y="T5"/>
                    </a:cxn>
                    <a:cxn ang="0">
                      <a:pos x="T6" y="T7"/>
                    </a:cxn>
                    <a:cxn ang="0">
                      <a:pos x="T8" y="T9"/>
                    </a:cxn>
                    <a:cxn ang="0">
                      <a:pos x="T10" y="T11"/>
                    </a:cxn>
                  </a:cxnLst>
                  <a:rect l="0" t="0" r="r" b="b"/>
                  <a:pathLst>
                    <a:path w="40" h="38">
                      <a:moveTo>
                        <a:pt x="20" y="37"/>
                      </a:moveTo>
                      <a:lnTo>
                        <a:pt x="0" y="37"/>
                      </a:lnTo>
                      <a:lnTo>
                        <a:pt x="0" y="0"/>
                      </a:lnTo>
                      <a:lnTo>
                        <a:pt x="39" y="0"/>
                      </a:lnTo>
                      <a:lnTo>
                        <a:pt x="39" y="37"/>
                      </a:lnTo>
                      <a:lnTo>
                        <a:pt x="20" y="37"/>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93" name="Freeform 13">
                  <a:extLst>
                    <a:ext uri="{FF2B5EF4-FFF2-40B4-BE49-F238E27FC236}">
                      <a16:creationId xmlns:a16="http://schemas.microsoft.com/office/drawing/2014/main" id="{37115EF3-1F35-493C-BF79-CDBDEEC6F41D}"/>
                    </a:ext>
                  </a:extLst>
                </p:cNvPr>
                <p:cNvSpPr>
                  <a:spLocks noChangeArrowheads="1"/>
                </p:cNvSpPr>
                <p:nvPr/>
              </p:nvSpPr>
              <p:spPr bwMode="auto">
                <a:xfrm>
                  <a:off x="4011613" y="4276725"/>
                  <a:ext cx="14287" cy="14288"/>
                </a:xfrm>
                <a:custGeom>
                  <a:avLst/>
                  <a:gdLst>
                    <a:gd name="T0" fmla="*/ 19 w 40"/>
                    <a:gd name="T1" fmla="*/ 37 h 38"/>
                    <a:gd name="T2" fmla="*/ 0 w 40"/>
                    <a:gd name="T3" fmla="*/ 37 h 38"/>
                    <a:gd name="T4" fmla="*/ 0 w 40"/>
                    <a:gd name="T5" fmla="*/ 0 h 38"/>
                    <a:gd name="T6" fmla="*/ 39 w 40"/>
                    <a:gd name="T7" fmla="*/ 0 h 38"/>
                    <a:gd name="T8" fmla="*/ 39 w 40"/>
                    <a:gd name="T9" fmla="*/ 37 h 38"/>
                    <a:gd name="T10" fmla="*/ 19 w 40"/>
                    <a:gd name="T11" fmla="*/ 37 h 38"/>
                  </a:gdLst>
                  <a:ahLst/>
                  <a:cxnLst>
                    <a:cxn ang="0">
                      <a:pos x="T0" y="T1"/>
                    </a:cxn>
                    <a:cxn ang="0">
                      <a:pos x="T2" y="T3"/>
                    </a:cxn>
                    <a:cxn ang="0">
                      <a:pos x="T4" y="T5"/>
                    </a:cxn>
                    <a:cxn ang="0">
                      <a:pos x="T6" y="T7"/>
                    </a:cxn>
                    <a:cxn ang="0">
                      <a:pos x="T8" y="T9"/>
                    </a:cxn>
                    <a:cxn ang="0">
                      <a:pos x="T10" y="T11"/>
                    </a:cxn>
                  </a:cxnLst>
                  <a:rect l="0" t="0" r="r" b="b"/>
                  <a:pathLst>
                    <a:path w="40" h="38">
                      <a:moveTo>
                        <a:pt x="19" y="37"/>
                      </a:moveTo>
                      <a:lnTo>
                        <a:pt x="0" y="37"/>
                      </a:lnTo>
                      <a:lnTo>
                        <a:pt x="0" y="0"/>
                      </a:lnTo>
                      <a:lnTo>
                        <a:pt x="39" y="0"/>
                      </a:lnTo>
                      <a:lnTo>
                        <a:pt x="39" y="37"/>
                      </a:lnTo>
                      <a:lnTo>
                        <a:pt x="19" y="37"/>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94" name="Freeform 14">
                  <a:extLst>
                    <a:ext uri="{FF2B5EF4-FFF2-40B4-BE49-F238E27FC236}">
                      <a16:creationId xmlns:a16="http://schemas.microsoft.com/office/drawing/2014/main" id="{A125F0D7-04AA-4335-9FD9-1C70EB2C40E7}"/>
                    </a:ext>
                  </a:extLst>
                </p:cNvPr>
                <p:cNvSpPr>
                  <a:spLocks noChangeArrowheads="1"/>
                </p:cNvSpPr>
                <p:nvPr/>
              </p:nvSpPr>
              <p:spPr bwMode="auto">
                <a:xfrm>
                  <a:off x="4041775" y="4276725"/>
                  <a:ext cx="14288" cy="14288"/>
                </a:xfrm>
                <a:custGeom>
                  <a:avLst/>
                  <a:gdLst>
                    <a:gd name="T0" fmla="*/ 20 w 41"/>
                    <a:gd name="T1" fmla="*/ 37 h 38"/>
                    <a:gd name="T2" fmla="*/ 0 w 41"/>
                    <a:gd name="T3" fmla="*/ 37 h 38"/>
                    <a:gd name="T4" fmla="*/ 0 w 41"/>
                    <a:gd name="T5" fmla="*/ 0 h 38"/>
                    <a:gd name="T6" fmla="*/ 40 w 41"/>
                    <a:gd name="T7" fmla="*/ 0 h 38"/>
                    <a:gd name="T8" fmla="*/ 40 w 41"/>
                    <a:gd name="T9" fmla="*/ 37 h 38"/>
                    <a:gd name="T10" fmla="*/ 20 w 41"/>
                    <a:gd name="T11" fmla="*/ 37 h 38"/>
                  </a:gdLst>
                  <a:ahLst/>
                  <a:cxnLst>
                    <a:cxn ang="0">
                      <a:pos x="T0" y="T1"/>
                    </a:cxn>
                    <a:cxn ang="0">
                      <a:pos x="T2" y="T3"/>
                    </a:cxn>
                    <a:cxn ang="0">
                      <a:pos x="T4" y="T5"/>
                    </a:cxn>
                    <a:cxn ang="0">
                      <a:pos x="T6" y="T7"/>
                    </a:cxn>
                    <a:cxn ang="0">
                      <a:pos x="T8" y="T9"/>
                    </a:cxn>
                    <a:cxn ang="0">
                      <a:pos x="T10" y="T11"/>
                    </a:cxn>
                  </a:cxnLst>
                  <a:rect l="0" t="0" r="r" b="b"/>
                  <a:pathLst>
                    <a:path w="41" h="38">
                      <a:moveTo>
                        <a:pt x="20" y="37"/>
                      </a:moveTo>
                      <a:lnTo>
                        <a:pt x="0" y="37"/>
                      </a:lnTo>
                      <a:lnTo>
                        <a:pt x="0" y="0"/>
                      </a:lnTo>
                      <a:lnTo>
                        <a:pt x="40" y="0"/>
                      </a:lnTo>
                      <a:lnTo>
                        <a:pt x="40" y="37"/>
                      </a:lnTo>
                      <a:lnTo>
                        <a:pt x="20" y="37"/>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95" name="Freeform 15">
                  <a:extLst>
                    <a:ext uri="{FF2B5EF4-FFF2-40B4-BE49-F238E27FC236}">
                      <a16:creationId xmlns:a16="http://schemas.microsoft.com/office/drawing/2014/main" id="{699409DC-2F0E-4163-8918-377C6B782F9F}"/>
                    </a:ext>
                  </a:extLst>
                </p:cNvPr>
                <p:cNvSpPr>
                  <a:spLocks noChangeArrowheads="1"/>
                </p:cNvSpPr>
                <p:nvPr/>
              </p:nvSpPr>
              <p:spPr bwMode="auto">
                <a:xfrm>
                  <a:off x="4070350" y="4276725"/>
                  <a:ext cx="125413" cy="14288"/>
                </a:xfrm>
                <a:custGeom>
                  <a:avLst/>
                  <a:gdLst>
                    <a:gd name="T0" fmla="*/ 174 w 348"/>
                    <a:gd name="T1" fmla="*/ 37 h 38"/>
                    <a:gd name="T2" fmla="*/ 0 w 348"/>
                    <a:gd name="T3" fmla="*/ 37 h 38"/>
                    <a:gd name="T4" fmla="*/ 0 w 348"/>
                    <a:gd name="T5" fmla="*/ 0 h 38"/>
                    <a:gd name="T6" fmla="*/ 347 w 348"/>
                    <a:gd name="T7" fmla="*/ 0 h 38"/>
                    <a:gd name="T8" fmla="*/ 347 w 348"/>
                    <a:gd name="T9" fmla="*/ 37 h 38"/>
                    <a:gd name="T10" fmla="*/ 174 w 348"/>
                    <a:gd name="T11" fmla="*/ 37 h 38"/>
                  </a:gdLst>
                  <a:ahLst/>
                  <a:cxnLst>
                    <a:cxn ang="0">
                      <a:pos x="T0" y="T1"/>
                    </a:cxn>
                    <a:cxn ang="0">
                      <a:pos x="T2" y="T3"/>
                    </a:cxn>
                    <a:cxn ang="0">
                      <a:pos x="T4" y="T5"/>
                    </a:cxn>
                    <a:cxn ang="0">
                      <a:pos x="T6" y="T7"/>
                    </a:cxn>
                    <a:cxn ang="0">
                      <a:pos x="T8" y="T9"/>
                    </a:cxn>
                    <a:cxn ang="0">
                      <a:pos x="T10" y="T11"/>
                    </a:cxn>
                  </a:cxnLst>
                  <a:rect l="0" t="0" r="r" b="b"/>
                  <a:pathLst>
                    <a:path w="348" h="38">
                      <a:moveTo>
                        <a:pt x="174" y="37"/>
                      </a:moveTo>
                      <a:lnTo>
                        <a:pt x="0" y="37"/>
                      </a:lnTo>
                      <a:lnTo>
                        <a:pt x="0" y="0"/>
                      </a:lnTo>
                      <a:lnTo>
                        <a:pt x="347" y="0"/>
                      </a:lnTo>
                      <a:lnTo>
                        <a:pt x="347" y="37"/>
                      </a:lnTo>
                      <a:lnTo>
                        <a:pt x="174" y="37"/>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96" name="Freeform 16">
                  <a:extLst>
                    <a:ext uri="{FF2B5EF4-FFF2-40B4-BE49-F238E27FC236}">
                      <a16:creationId xmlns:a16="http://schemas.microsoft.com/office/drawing/2014/main" id="{D625F6D0-4EB0-4CA0-BAB5-1EC981903B88}"/>
                    </a:ext>
                  </a:extLst>
                </p:cNvPr>
                <p:cNvSpPr>
                  <a:spLocks noChangeArrowheads="1"/>
                </p:cNvSpPr>
                <p:nvPr/>
              </p:nvSpPr>
              <p:spPr bwMode="auto">
                <a:xfrm>
                  <a:off x="3981450" y="4310063"/>
                  <a:ext cx="104775" cy="14287"/>
                </a:xfrm>
                <a:custGeom>
                  <a:avLst/>
                  <a:gdLst>
                    <a:gd name="T0" fmla="*/ 144 w 289"/>
                    <a:gd name="T1" fmla="*/ 37 h 38"/>
                    <a:gd name="T2" fmla="*/ 0 w 289"/>
                    <a:gd name="T3" fmla="*/ 37 h 38"/>
                    <a:gd name="T4" fmla="*/ 0 w 289"/>
                    <a:gd name="T5" fmla="*/ 0 h 38"/>
                    <a:gd name="T6" fmla="*/ 288 w 289"/>
                    <a:gd name="T7" fmla="*/ 0 h 38"/>
                    <a:gd name="T8" fmla="*/ 288 w 289"/>
                    <a:gd name="T9" fmla="*/ 37 h 38"/>
                    <a:gd name="T10" fmla="*/ 144 w 289"/>
                    <a:gd name="T11" fmla="*/ 37 h 38"/>
                  </a:gdLst>
                  <a:ahLst/>
                  <a:cxnLst>
                    <a:cxn ang="0">
                      <a:pos x="T0" y="T1"/>
                    </a:cxn>
                    <a:cxn ang="0">
                      <a:pos x="T2" y="T3"/>
                    </a:cxn>
                    <a:cxn ang="0">
                      <a:pos x="T4" y="T5"/>
                    </a:cxn>
                    <a:cxn ang="0">
                      <a:pos x="T6" y="T7"/>
                    </a:cxn>
                    <a:cxn ang="0">
                      <a:pos x="T8" y="T9"/>
                    </a:cxn>
                    <a:cxn ang="0">
                      <a:pos x="T10" y="T11"/>
                    </a:cxn>
                  </a:cxnLst>
                  <a:rect l="0" t="0" r="r" b="b"/>
                  <a:pathLst>
                    <a:path w="289" h="38">
                      <a:moveTo>
                        <a:pt x="144" y="37"/>
                      </a:moveTo>
                      <a:lnTo>
                        <a:pt x="0" y="37"/>
                      </a:lnTo>
                      <a:lnTo>
                        <a:pt x="0" y="0"/>
                      </a:lnTo>
                      <a:lnTo>
                        <a:pt x="288" y="0"/>
                      </a:lnTo>
                      <a:lnTo>
                        <a:pt x="288" y="37"/>
                      </a:lnTo>
                      <a:lnTo>
                        <a:pt x="144" y="37"/>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97" name="Freeform 17">
                  <a:extLst>
                    <a:ext uri="{FF2B5EF4-FFF2-40B4-BE49-F238E27FC236}">
                      <a16:creationId xmlns:a16="http://schemas.microsoft.com/office/drawing/2014/main" id="{C7AC1177-C1A9-48F8-96AA-B92349977E2F}"/>
                    </a:ext>
                  </a:extLst>
                </p:cNvPr>
                <p:cNvSpPr>
                  <a:spLocks noChangeArrowheads="1"/>
                </p:cNvSpPr>
                <p:nvPr/>
              </p:nvSpPr>
              <p:spPr bwMode="auto">
                <a:xfrm>
                  <a:off x="4098925" y="4310063"/>
                  <a:ext cx="17463" cy="14287"/>
                </a:xfrm>
                <a:custGeom>
                  <a:avLst/>
                  <a:gdLst>
                    <a:gd name="T0" fmla="*/ 23 w 47"/>
                    <a:gd name="T1" fmla="*/ 37 h 38"/>
                    <a:gd name="T2" fmla="*/ 0 w 47"/>
                    <a:gd name="T3" fmla="*/ 37 h 38"/>
                    <a:gd name="T4" fmla="*/ 0 w 47"/>
                    <a:gd name="T5" fmla="*/ 0 h 38"/>
                    <a:gd name="T6" fmla="*/ 46 w 47"/>
                    <a:gd name="T7" fmla="*/ 0 h 38"/>
                    <a:gd name="T8" fmla="*/ 46 w 47"/>
                    <a:gd name="T9" fmla="*/ 37 h 38"/>
                    <a:gd name="T10" fmla="*/ 23 w 47"/>
                    <a:gd name="T11" fmla="*/ 37 h 38"/>
                  </a:gdLst>
                  <a:ahLst/>
                  <a:cxnLst>
                    <a:cxn ang="0">
                      <a:pos x="T0" y="T1"/>
                    </a:cxn>
                    <a:cxn ang="0">
                      <a:pos x="T2" y="T3"/>
                    </a:cxn>
                    <a:cxn ang="0">
                      <a:pos x="T4" y="T5"/>
                    </a:cxn>
                    <a:cxn ang="0">
                      <a:pos x="T6" y="T7"/>
                    </a:cxn>
                    <a:cxn ang="0">
                      <a:pos x="T8" y="T9"/>
                    </a:cxn>
                    <a:cxn ang="0">
                      <a:pos x="T10" y="T11"/>
                    </a:cxn>
                  </a:cxnLst>
                  <a:rect l="0" t="0" r="r" b="b"/>
                  <a:pathLst>
                    <a:path w="47" h="38">
                      <a:moveTo>
                        <a:pt x="23" y="37"/>
                      </a:moveTo>
                      <a:lnTo>
                        <a:pt x="0" y="37"/>
                      </a:lnTo>
                      <a:lnTo>
                        <a:pt x="0" y="0"/>
                      </a:lnTo>
                      <a:lnTo>
                        <a:pt x="46" y="0"/>
                      </a:lnTo>
                      <a:lnTo>
                        <a:pt x="46" y="37"/>
                      </a:lnTo>
                      <a:lnTo>
                        <a:pt x="23" y="37"/>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98" name="Freeform 18">
                  <a:extLst>
                    <a:ext uri="{FF2B5EF4-FFF2-40B4-BE49-F238E27FC236}">
                      <a16:creationId xmlns:a16="http://schemas.microsoft.com/office/drawing/2014/main" id="{14489A14-7797-46BD-9B04-B740D1F5B3A3}"/>
                    </a:ext>
                  </a:extLst>
                </p:cNvPr>
                <p:cNvSpPr>
                  <a:spLocks noChangeArrowheads="1"/>
                </p:cNvSpPr>
                <p:nvPr/>
              </p:nvSpPr>
              <p:spPr bwMode="auto">
                <a:xfrm>
                  <a:off x="3981450" y="4343400"/>
                  <a:ext cx="69850" cy="14288"/>
                </a:xfrm>
                <a:custGeom>
                  <a:avLst/>
                  <a:gdLst>
                    <a:gd name="T0" fmla="*/ 96 w 193"/>
                    <a:gd name="T1" fmla="*/ 37 h 38"/>
                    <a:gd name="T2" fmla="*/ 0 w 193"/>
                    <a:gd name="T3" fmla="*/ 37 h 38"/>
                    <a:gd name="T4" fmla="*/ 0 w 193"/>
                    <a:gd name="T5" fmla="*/ 0 h 38"/>
                    <a:gd name="T6" fmla="*/ 192 w 193"/>
                    <a:gd name="T7" fmla="*/ 0 h 38"/>
                    <a:gd name="T8" fmla="*/ 192 w 193"/>
                    <a:gd name="T9" fmla="*/ 37 h 38"/>
                    <a:gd name="T10" fmla="*/ 96 w 193"/>
                    <a:gd name="T11" fmla="*/ 37 h 38"/>
                  </a:gdLst>
                  <a:ahLst/>
                  <a:cxnLst>
                    <a:cxn ang="0">
                      <a:pos x="T0" y="T1"/>
                    </a:cxn>
                    <a:cxn ang="0">
                      <a:pos x="T2" y="T3"/>
                    </a:cxn>
                    <a:cxn ang="0">
                      <a:pos x="T4" y="T5"/>
                    </a:cxn>
                    <a:cxn ang="0">
                      <a:pos x="T6" y="T7"/>
                    </a:cxn>
                    <a:cxn ang="0">
                      <a:pos x="T8" y="T9"/>
                    </a:cxn>
                    <a:cxn ang="0">
                      <a:pos x="T10" y="T11"/>
                    </a:cxn>
                  </a:cxnLst>
                  <a:rect l="0" t="0" r="r" b="b"/>
                  <a:pathLst>
                    <a:path w="193" h="38">
                      <a:moveTo>
                        <a:pt x="96" y="37"/>
                      </a:moveTo>
                      <a:lnTo>
                        <a:pt x="0" y="37"/>
                      </a:lnTo>
                      <a:lnTo>
                        <a:pt x="0" y="0"/>
                      </a:lnTo>
                      <a:lnTo>
                        <a:pt x="192" y="0"/>
                      </a:lnTo>
                      <a:lnTo>
                        <a:pt x="192" y="37"/>
                      </a:lnTo>
                      <a:lnTo>
                        <a:pt x="96" y="37"/>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99" name="Freeform 19">
                  <a:extLst>
                    <a:ext uri="{FF2B5EF4-FFF2-40B4-BE49-F238E27FC236}">
                      <a16:creationId xmlns:a16="http://schemas.microsoft.com/office/drawing/2014/main" id="{F6CD539F-66DB-4DB8-9A07-B2F6D9C121BB}"/>
                    </a:ext>
                  </a:extLst>
                </p:cNvPr>
                <p:cNvSpPr>
                  <a:spLocks noChangeArrowheads="1"/>
                </p:cNvSpPr>
                <p:nvPr/>
              </p:nvSpPr>
              <p:spPr bwMode="auto">
                <a:xfrm>
                  <a:off x="4062413" y="4343400"/>
                  <a:ext cx="69850" cy="14288"/>
                </a:xfrm>
                <a:custGeom>
                  <a:avLst/>
                  <a:gdLst>
                    <a:gd name="T0" fmla="*/ 96 w 193"/>
                    <a:gd name="T1" fmla="*/ 37 h 38"/>
                    <a:gd name="T2" fmla="*/ 0 w 193"/>
                    <a:gd name="T3" fmla="*/ 37 h 38"/>
                    <a:gd name="T4" fmla="*/ 0 w 193"/>
                    <a:gd name="T5" fmla="*/ 0 h 38"/>
                    <a:gd name="T6" fmla="*/ 192 w 193"/>
                    <a:gd name="T7" fmla="*/ 0 h 38"/>
                    <a:gd name="T8" fmla="*/ 192 w 193"/>
                    <a:gd name="T9" fmla="*/ 37 h 38"/>
                    <a:gd name="T10" fmla="*/ 96 w 193"/>
                    <a:gd name="T11" fmla="*/ 37 h 38"/>
                  </a:gdLst>
                  <a:ahLst/>
                  <a:cxnLst>
                    <a:cxn ang="0">
                      <a:pos x="T0" y="T1"/>
                    </a:cxn>
                    <a:cxn ang="0">
                      <a:pos x="T2" y="T3"/>
                    </a:cxn>
                    <a:cxn ang="0">
                      <a:pos x="T4" y="T5"/>
                    </a:cxn>
                    <a:cxn ang="0">
                      <a:pos x="T6" y="T7"/>
                    </a:cxn>
                    <a:cxn ang="0">
                      <a:pos x="T8" y="T9"/>
                    </a:cxn>
                    <a:cxn ang="0">
                      <a:pos x="T10" y="T11"/>
                    </a:cxn>
                  </a:cxnLst>
                  <a:rect l="0" t="0" r="r" b="b"/>
                  <a:pathLst>
                    <a:path w="193" h="38">
                      <a:moveTo>
                        <a:pt x="96" y="37"/>
                      </a:moveTo>
                      <a:lnTo>
                        <a:pt x="0" y="37"/>
                      </a:lnTo>
                      <a:lnTo>
                        <a:pt x="0" y="0"/>
                      </a:lnTo>
                      <a:lnTo>
                        <a:pt x="192" y="0"/>
                      </a:lnTo>
                      <a:lnTo>
                        <a:pt x="192" y="37"/>
                      </a:lnTo>
                      <a:lnTo>
                        <a:pt x="96" y="37"/>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00" name="Freeform 20">
                  <a:extLst>
                    <a:ext uri="{FF2B5EF4-FFF2-40B4-BE49-F238E27FC236}">
                      <a16:creationId xmlns:a16="http://schemas.microsoft.com/office/drawing/2014/main" id="{51C82752-F898-4891-A195-1AFFCDC5ED73}"/>
                    </a:ext>
                  </a:extLst>
                </p:cNvPr>
                <p:cNvSpPr>
                  <a:spLocks noChangeArrowheads="1"/>
                </p:cNvSpPr>
                <p:nvPr/>
              </p:nvSpPr>
              <p:spPr bwMode="auto">
                <a:xfrm>
                  <a:off x="4141788" y="4343400"/>
                  <a:ext cx="15875" cy="14288"/>
                </a:xfrm>
                <a:custGeom>
                  <a:avLst/>
                  <a:gdLst>
                    <a:gd name="T0" fmla="*/ 22 w 46"/>
                    <a:gd name="T1" fmla="*/ 37 h 38"/>
                    <a:gd name="T2" fmla="*/ 0 w 46"/>
                    <a:gd name="T3" fmla="*/ 37 h 38"/>
                    <a:gd name="T4" fmla="*/ 0 w 46"/>
                    <a:gd name="T5" fmla="*/ 0 h 38"/>
                    <a:gd name="T6" fmla="*/ 45 w 46"/>
                    <a:gd name="T7" fmla="*/ 0 h 38"/>
                    <a:gd name="T8" fmla="*/ 45 w 46"/>
                    <a:gd name="T9" fmla="*/ 37 h 38"/>
                    <a:gd name="T10" fmla="*/ 22 w 46"/>
                    <a:gd name="T11" fmla="*/ 37 h 38"/>
                  </a:gdLst>
                  <a:ahLst/>
                  <a:cxnLst>
                    <a:cxn ang="0">
                      <a:pos x="T0" y="T1"/>
                    </a:cxn>
                    <a:cxn ang="0">
                      <a:pos x="T2" y="T3"/>
                    </a:cxn>
                    <a:cxn ang="0">
                      <a:pos x="T4" y="T5"/>
                    </a:cxn>
                    <a:cxn ang="0">
                      <a:pos x="T6" y="T7"/>
                    </a:cxn>
                    <a:cxn ang="0">
                      <a:pos x="T8" y="T9"/>
                    </a:cxn>
                    <a:cxn ang="0">
                      <a:pos x="T10" y="T11"/>
                    </a:cxn>
                  </a:cxnLst>
                  <a:rect l="0" t="0" r="r" b="b"/>
                  <a:pathLst>
                    <a:path w="46" h="38">
                      <a:moveTo>
                        <a:pt x="22" y="37"/>
                      </a:moveTo>
                      <a:lnTo>
                        <a:pt x="0" y="37"/>
                      </a:lnTo>
                      <a:lnTo>
                        <a:pt x="0" y="0"/>
                      </a:lnTo>
                      <a:lnTo>
                        <a:pt x="45" y="0"/>
                      </a:lnTo>
                      <a:lnTo>
                        <a:pt x="45" y="37"/>
                      </a:lnTo>
                      <a:lnTo>
                        <a:pt x="22" y="37"/>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01" name="Freeform 21">
                  <a:extLst>
                    <a:ext uri="{FF2B5EF4-FFF2-40B4-BE49-F238E27FC236}">
                      <a16:creationId xmlns:a16="http://schemas.microsoft.com/office/drawing/2014/main" id="{3C72D814-9E2F-4CCB-AD71-A9411C273F7A}"/>
                    </a:ext>
                  </a:extLst>
                </p:cNvPr>
                <p:cNvSpPr>
                  <a:spLocks noChangeArrowheads="1"/>
                </p:cNvSpPr>
                <p:nvPr/>
              </p:nvSpPr>
              <p:spPr bwMode="auto">
                <a:xfrm>
                  <a:off x="3981450" y="4243388"/>
                  <a:ext cx="74613" cy="14287"/>
                </a:xfrm>
                <a:custGeom>
                  <a:avLst/>
                  <a:gdLst>
                    <a:gd name="T0" fmla="*/ 103 w 207"/>
                    <a:gd name="T1" fmla="*/ 37 h 38"/>
                    <a:gd name="T2" fmla="*/ 0 w 207"/>
                    <a:gd name="T3" fmla="*/ 37 h 38"/>
                    <a:gd name="T4" fmla="*/ 0 w 207"/>
                    <a:gd name="T5" fmla="*/ 0 h 38"/>
                    <a:gd name="T6" fmla="*/ 206 w 207"/>
                    <a:gd name="T7" fmla="*/ 0 h 38"/>
                    <a:gd name="T8" fmla="*/ 206 w 207"/>
                    <a:gd name="T9" fmla="*/ 37 h 38"/>
                    <a:gd name="T10" fmla="*/ 103 w 207"/>
                    <a:gd name="T11" fmla="*/ 37 h 38"/>
                  </a:gdLst>
                  <a:ahLst/>
                  <a:cxnLst>
                    <a:cxn ang="0">
                      <a:pos x="T0" y="T1"/>
                    </a:cxn>
                    <a:cxn ang="0">
                      <a:pos x="T2" y="T3"/>
                    </a:cxn>
                    <a:cxn ang="0">
                      <a:pos x="T4" y="T5"/>
                    </a:cxn>
                    <a:cxn ang="0">
                      <a:pos x="T6" y="T7"/>
                    </a:cxn>
                    <a:cxn ang="0">
                      <a:pos x="T8" y="T9"/>
                    </a:cxn>
                    <a:cxn ang="0">
                      <a:pos x="T10" y="T11"/>
                    </a:cxn>
                  </a:cxnLst>
                  <a:rect l="0" t="0" r="r" b="b"/>
                  <a:pathLst>
                    <a:path w="207" h="38">
                      <a:moveTo>
                        <a:pt x="103" y="37"/>
                      </a:moveTo>
                      <a:lnTo>
                        <a:pt x="0" y="37"/>
                      </a:lnTo>
                      <a:lnTo>
                        <a:pt x="0" y="0"/>
                      </a:lnTo>
                      <a:lnTo>
                        <a:pt x="206" y="0"/>
                      </a:lnTo>
                      <a:lnTo>
                        <a:pt x="206" y="37"/>
                      </a:lnTo>
                      <a:lnTo>
                        <a:pt x="103" y="37"/>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02" name="Freeform 22">
                  <a:extLst>
                    <a:ext uri="{FF2B5EF4-FFF2-40B4-BE49-F238E27FC236}">
                      <a16:creationId xmlns:a16="http://schemas.microsoft.com/office/drawing/2014/main" id="{49CA124B-4D6E-42E2-A82A-3F83B1F1A5CD}"/>
                    </a:ext>
                  </a:extLst>
                </p:cNvPr>
                <p:cNvSpPr>
                  <a:spLocks noChangeArrowheads="1"/>
                </p:cNvSpPr>
                <p:nvPr/>
              </p:nvSpPr>
              <p:spPr bwMode="auto">
                <a:xfrm>
                  <a:off x="4070350" y="4243388"/>
                  <a:ext cx="74613" cy="14287"/>
                </a:xfrm>
                <a:custGeom>
                  <a:avLst/>
                  <a:gdLst>
                    <a:gd name="T0" fmla="*/ 103 w 207"/>
                    <a:gd name="T1" fmla="*/ 37 h 38"/>
                    <a:gd name="T2" fmla="*/ 0 w 207"/>
                    <a:gd name="T3" fmla="*/ 37 h 38"/>
                    <a:gd name="T4" fmla="*/ 0 w 207"/>
                    <a:gd name="T5" fmla="*/ 0 h 38"/>
                    <a:gd name="T6" fmla="*/ 206 w 207"/>
                    <a:gd name="T7" fmla="*/ 0 h 38"/>
                    <a:gd name="T8" fmla="*/ 206 w 207"/>
                    <a:gd name="T9" fmla="*/ 37 h 38"/>
                    <a:gd name="T10" fmla="*/ 103 w 207"/>
                    <a:gd name="T11" fmla="*/ 37 h 38"/>
                  </a:gdLst>
                  <a:ahLst/>
                  <a:cxnLst>
                    <a:cxn ang="0">
                      <a:pos x="T0" y="T1"/>
                    </a:cxn>
                    <a:cxn ang="0">
                      <a:pos x="T2" y="T3"/>
                    </a:cxn>
                    <a:cxn ang="0">
                      <a:pos x="T4" y="T5"/>
                    </a:cxn>
                    <a:cxn ang="0">
                      <a:pos x="T6" y="T7"/>
                    </a:cxn>
                    <a:cxn ang="0">
                      <a:pos x="T8" y="T9"/>
                    </a:cxn>
                    <a:cxn ang="0">
                      <a:pos x="T10" y="T11"/>
                    </a:cxn>
                  </a:cxnLst>
                  <a:rect l="0" t="0" r="r" b="b"/>
                  <a:pathLst>
                    <a:path w="207" h="38">
                      <a:moveTo>
                        <a:pt x="103" y="37"/>
                      </a:moveTo>
                      <a:lnTo>
                        <a:pt x="0" y="37"/>
                      </a:lnTo>
                      <a:lnTo>
                        <a:pt x="0" y="0"/>
                      </a:lnTo>
                      <a:lnTo>
                        <a:pt x="206" y="0"/>
                      </a:lnTo>
                      <a:lnTo>
                        <a:pt x="206" y="37"/>
                      </a:lnTo>
                      <a:lnTo>
                        <a:pt x="103" y="37"/>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03" name="Freeform 23">
                  <a:extLst>
                    <a:ext uri="{FF2B5EF4-FFF2-40B4-BE49-F238E27FC236}">
                      <a16:creationId xmlns:a16="http://schemas.microsoft.com/office/drawing/2014/main" id="{23B35C9A-1039-4A1A-8840-F1C667D356AA}"/>
                    </a:ext>
                  </a:extLst>
                </p:cNvPr>
                <p:cNvSpPr>
                  <a:spLocks noChangeArrowheads="1"/>
                </p:cNvSpPr>
                <p:nvPr/>
              </p:nvSpPr>
              <p:spPr bwMode="auto">
                <a:xfrm>
                  <a:off x="4157663" y="4243388"/>
                  <a:ext cx="74612" cy="14287"/>
                </a:xfrm>
                <a:custGeom>
                  <a:avLst/>
                  <a:gdLst>
                    <a:gd name="T0" fmla="*/ 103 w 207"/>
                    <a:gd name="T1" fmla="*/ 37 h 38"/>
                    <a:gd name="T2" fmla="*/ 0 w 207"/>
                    <a:gd name="T3" fmla="*/ 37 h 38"/>
                    <a:gd name="T4" fmla="*/ 0 w 207"/>
                    <a:gd name="T5" fmla="*/ 0 h 38"/>
                    <a:gd name="T6" fmla="*/ 206 w 207"/>
                    <a:gd name="T7" fmla="*/ 0 h 38"/>
                    <a:gd name="T8" fmla="*/ 206 w 207"/>
                    <a:gd name="T9" fmla="*/ 37 h 38"/>
                    <a:gd name="T10" fmla="*/ 103 w 207"/>
                    <a:gd name="T11" fmla="*/ 37 h 38"/>
                  </a:gdLst>
                  <a:ahLst/>
                  <a:cxnLst>
                    <a:cxn ang="0">
                      <a:pos x="T0" y="T1"/>
                    </a:cxn>
                    <a:cxn ang="0">
                      <a:pos x="T2" y="T3"/>
                    </a:cxn>
                    <a:cxn ang="0">
                      <a:pos x="T4" y="T5"/>
                    </a:cxn>
                    <a:cxn ang="0">
                      <a:pos x="T6" y="T7"/>
                    </a:cxn>
                    <a:cxn ang="0">
                      <a:pos x="T8" y="T9"/>
                    </a:cxn>
                    <a:cxn ang="0">
                      <a:pos x="T10" y="T11"/>
                    </a:cxn>
                  </a:cxnLst>
                  <a:rect l="0" t="0" r="r" b="b"/>
                  <a:pathLst>
                    <a:path w="207" h="38">
                      <a:moveTo>
                        <a:pt x="103" y="37"/>
                      </a:moveTo>
                      <a:lnTo>
                        <a:pt x="0" y="37"/>
                      </a:lnTo>
                      <a:lnTo>
                        <a:pt x="0" y="0"/>
                      </a:lnTo>
                      <a:lnTo>
                        <a:pt x="206" y="0"/>
                      </a:lnTo>
                      <a:lnTo>
                        <a:pt x="206" y="37"/>
                      </a:lnTo>
                      <a:lnTo>
                        <a:pt x="103" y="37"/>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04" name="Freeform 24">
                  <a:extLst>
                    <a:ext uri="{FF2B5EF4-FFF2-40B4-BE49-F238E27FC236}">
                      <a16:creationId xmlns:a16="http://schemas.microsoft.com/office/drawing/2014/main" id="{31F0EF4A-D82A-47CB-B594-EA4604685F79}"/>
                    </a:ext>
                  </a:extLst>
                </p:cNvPr>
                <p:cNvSpPr>
                  <a:spLocks noChangeArrowheads="1"/>
                </p:cNvSpPr>
                <p:nvPr/>
              </p:nvSpPr>
              <p:spPr bwMode="auto">
                <a:xfrm>
                  <a:off x="3981450" y="4210050"/>
                  <a:ext cx="84138" cy="12700"/>
                </a:xfrm>
                <a:custGeom>
                  <a:avLst/>
                  <a:gdLst>
                    <a:gd name="T0" fmla="*/ 116 w 232"/>
                    <a:gd name="T1" fmla="*/ 36 h 37"/>
                    <a:gd name="T2" fmla="*/ 0 w 232"/>
                    <a:gd name="T3" fmla="*/ 36 h 37"/>
                    <a:gd name="T4" fmla="*/ 0 w 232"/>
                    <a:gd name="T5" fmla="*/ 0 h 37"/>
                    <a:gd name="T6" fmla="*/ 231 w 232"/>
                    <a:gd name="T7" fmla="*/ 0 h 37"/>
                    <a:gd name="T8" fmla="*/ 231 w 232"/>
                    <a:gd name="T9" fmla="*/ 36 h 37"/>
                    <a:gd name="T10" fmla="*/ 116 w 232"/>
                    <a:gd name="T11" fmla="*/ 36 h 37"/>
                  </a:gdLst>
                  <a:ahLst/>
                  <a:cxnLst>
                    <a:cxn ang="0">
                      <a:pos x="T0" y="T1"/>
                    </a:cxn>
                    <a:cxn ang="0">
                      <a:pos x="T2" y="T3"/>
                    </a:cxn>
                    <a:cxn ang="0">
                      <a:pos x="T4" y="T5"/>
                    </a:cxn>
                    <a:cxn ang="0">
                      <a:pos x="T6" y="T7"/>
                    </a:cxn>
                    <a:cxn ang="0">
                      <a:pos x="T8" y="T9"/>
                    </a:cxn>
                    <a:cxn ang="0">
                      <a:pos x="T10" y="T11"/>
                    </a:cxn>
                  </a:cxnLst>
                  <a:rect l="0" t="0" r="r" b="b"/>
                  <a:pathLst>
                    <a:path w="232" h="37">
                      <a:moveTo>
                        <a:pt x="116" y="36"/>
                      </a:moveTo>
                      <a:lnTo>
                        <a:pt x="0" y="36"/>
                      </a:lnTo>
                      <a:lnTo>
                        <a:pt x="0" y="0"/>
                      </a:lnTo>
                      <a:lnTo>
                        <a:pt x="231" y="0"/>
                      </a:lnTo>
                      <a:lnTo>
                        <a:pt x="231" y="36"/>
                      </a:lnTo>
                      <a:lnTo>
                        <a:pt x="116" y="36"/>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05" name="Freeform 25">
                  <a:extLst>
                    <a:ext uri="{FF2B5EF4-FFF2-40B4-BE49-F238E27FC236}">
                      <a16:creationId xmlns:a16="http://schemas.microsoft.com/office/drawing/2014/main" id="{5C756B4B-D84D-46DC-BFF2-249EE8627DFE}"/>
                    </a:ext>
                  </a:extLst>
                </p:cNvPr>
                <p:cNvSpPr>
                  <a:spLocks noChangeArrowheads="1"/>
                </p:cNvSpPr>
                <p:nvPr/>
              </p:nvSpPr>
              <p:spPr bwMode="auto">
                <a:xfrm>
                  <a:off x="4079875" y="4210050"/>
                  <a:ext cx="19050" cy="12700"/>
                </a:xfrm>
                <a:custGeom>
                  <a:avLst/>
                  <a:gdLst>
                    <a:gd name="T0" fmla="*/ 25 w 51"/>
                    <a:gd name="T1" fmla="*/ 36 h 37"/>
                    <a:gd name="T2" fmla="*/ 0 w 51"/>
                    <a:gd name="T3" fmla="*/ 36 h 37"/>
                    <a:gd name="T4" fmla="*/ 0 w 51"/>
                    <a:gd name="T5" fmla="*/ 0 h 37"/>
                    <a:gd name="T6" fmla="*/ 50 w 51"/>
                    <a:gd name="T7" fmla="*/ 0 h 37"/>
                    <a:gd name="T8" fmla="*/ 50 w 51"/>
                    <a:gd name="T9" fmla="*/ 36 h 37"/>
                    <a:gd name="T10" fmla="*/ 25 w 51"/>
                    <a:gd name="T11" fmla="*/ 36 h 37"/>
                  </a:gdLst>
                  <a:ahLst/>
                  <a:cxnLst>
                    <a:cxn ang="0">
                      <a:pos x="T0" y="T1"/>
                    </a:cxn>
                    <a:cxn ang="0">
                      <a:pos x="T2" y="T3"/>
                    </a:cxn>
                    <a:cxn ang="0">
                      <a:pos x="T4" y="T5"/>
                    </a:cxn>
                    <a:cxn ang="0">
                      <a:pos x="T6" y="T7"/>
                    </a:cxn>
                    <a:cxn ang="0">
                      <a:pos x="T8" y="T9"/>
                    </a:cxn>
                    <a:cxn ang="0">
                      <a:pos x="T10" y="T11"/>
                    </a:cxn>
                  </a:cxnLst>
                  <a:rect l="0" t="0" r="r" b="b"/>
                  <a:pathLst>
                    <a:path w="51" h="37">
                      <a:moveTo>
                        <a:pt x="25" y="36"/>
                      </a:moveTo>
                      <a:lnTo>
                        <a:pt x="0" y="36"/>
                      </a:lnTo>
                      <a:lnTo>
                        <a:pt x="0" y="0"/>
                      </a:lnTo>
                      <a:lnTo>
                        <a:pt x="50" y="0"/>
                      </a:lnTo>
                      <a:lnTo>
                        <a:pt x="50" y="36"/>
                      </a:lnTo>
                      <a:lnTo>
                        <a:pt x="25" y="36"/>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06" name="Freeform 26">
                  <a:extLst>
                    <a:ext uri="{FF2B5EF4-FFF2-40B4-BE49-F238E27FC236}">
                      <a16:creationId xmlns:a16="http://schemas.microsoft.com/office/drawing/2014/main" id="{13F0536F-ABC6-461A-818D-56864AFF740E}"/>
                    </a:ext>
                  </a:extLst>
                </p:cNvPr>
                <p:cNvSpPr>
                  <a:spLocks noChangeArrowheads="1"/>
                </p:cNvSpPr>
                <p:nvPr/>
              </p:nvSpPr>
              <p:spPr bwMode="auto">
                <a:xfrm>
                  <a:off x="4113213" y="4210050"/>
                  <a:ext cx="19050" cy="12700"/>
                </a:xfrm>
                <a:custGeom>
                  <a:avLst/>
                  <a:gdLst>
                    <a:gd name="T0" fmla="*/ 25 w 52"/>
                    <a:gd name="T1" fmla="*/ 36 h 37"/>
                    <a:gd name="T2" fmla="*/ 0 w 52"/>
                    <a:gd name="T3" fmla="*/ 36 h 37"/>
                    <a:gd name="T4" fmla="*/ 0 w 52"/>
                    <a:gd name="T5" fmla="*/ 0 h 37"/>
                    <a:gd name="T6" fmla="*/ 51 w 52"/>
                    <a:gd name="T7" fmla="*/ 0 h 37"/>
                    <a:gd name="T8" fmla="*/ 51 w 52"/>
                    <a:gd name="T9" fmla="*/ 36 h 37"/>
                    <a:gd name="T10" fmla="*/ 25 w 52"/>
                    <a:gd name="T11" fmla="*/ 36 h 37"/>
                  </a:gdLst>
                  <a:ahLst/>
                  <a:cxnLst>
                    <a:cxn ang="0">
                      <a:pos x="T0" y="T1"/>
                    </a:cxn>
                    <a:cxn ang="0">
                      <a:pos x="T2" y="T3"/>
                    </a:cxn>
                    <a:cxn ang="0">
                      <a:pos x="T4" y="T5"/>
                    </a:cxn>
                    <a:cxn ang="0">
                      <a:pos x="T6" y="T7"/>
                    </a:cxn>
                    <a:cxn ang="0">
                      <a:pos x="T8" y="T9"/>
                    </a:cxn>
                    <a:cxn ang="0">
                      <a:pos x="T10" y="T11"/>
                    </a:cxn>
                  </a:cxnLst>
                  <a:rect l="0" t="0" r="r" b="b"/>
                  <a:pathLst>
                    <a:path w="52" h="37">
                      <a:moveTo>
                        <a:pt x="25" y="36"/>
                      </a:moveTo>
                      <a:lnTo>
                        <a:pt x="0" y="36"/>
                      </a:lnTo>
                      <a:lnTo>
                        <a:pt x="0" y="0"/>
                      </a:lnTo>
                      <a:lnTo>
                        <a:pt x="51" y="0"/>
                      </a:lnTo>
                      <a:lnTo>
                        <a:pt x="51" y="36"/>
                      </a:lnTo>
                      <a:lnTo>
                        <a:pt x="25" y="36"/>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07" name="Freeform 27">
                  <a:extLst>
                    <a:ext uri="{FF2B5EF4-FFF2-40B4-BE49-F238E27FC236}">
                      <a16:creationId xmlns:a16="http://schemas.microsoft.com/office/drawing/2014/main" id="{0285E569-FB7F-436F-B786-906C5C439B1A}"/>
                    </a:ext>
                  </a:extLst>
                </p:cNvPr>
                <p:cNvSpPr>
                  <a:spLocks noChangeArrowheads="1"/>
                </p:cNvSpPr>
                <p:nvPr/>
              </p:nvSpPr>
              <p:spPr bwMode="auto">
                <a:xfrm>
                  <a:off x="4146550" y="4210050"/>
                  <a:ext cx="19050" cy="12700"/>
                </a:xfrm>
                <a:custGeom>
                  <a:avLst/>
                  <a:gdLst>
                    <a:gd name="T0" fmla="*/ 25 w 52"/>
                    <a:gd name="T1" fmla="*/ 36 h 37"/>
                    <a:gd name="T2" fmla="*/ 0 w 52"/>
                    <a:gd name="T3" fmla="*/ 36 h 37"/>
                    <a:gd name="T4" fmla="*/ 0 w 52"/>
                    <a:gd name="T5" fmla="*/ 0 h 37"/>
                    <a:gd name="T6" fmla="*/ 51 w 52"/>
                    <a:gd name="T7" fmla="*/ 0 h 37"/>
                    <a:gd name="T8" fmla="*/ 51 w 52"/>
                    <a:gd name="T9" fmla="*/ 36 h 37"/>
                    <a:gd name="T10" fmla="*/ 25 w 52"/>
                    <a:gd name="T11" fmla="*/ 36 h 37"/>
                  </a:gdLst>
                  <a:ahLst/>
                  <a:cxnLst>
                    <a:cxn ang="0">
                      <a:pos x="T0" y="T1"/>
                    </a:cxn>
                    <a:cxn ang="0">
                      <a:pos x="T2" y="T3"/>
                    </a:cxn>
                    <a:cxn ang="0">
                      <a:pos x="T4" y="T5"/>
                    </a:cxn>
                    <a:cxn ang="0">
                      <a:pos x="T6" y="T7"/>
                    </a:cxn>
                    <a:cxn ang="0">
                      <a:pos x="T8" y="T9"/>
                    </a:cxn>
                    <a:cxn ang="0">
                      <a:pos x="T10" y="T11"/>
                    </a:cxn>
                  </a:cxnLst>
                  <a:rect l="0" t="0" r="r" b="b"/>
                  <a:pathLst>
                    <a:path w="52" h="37">
                      <a:moveTo>
                        <a:pt x="25" y="36"/>
                      </a:moveTo>
                      <a:lnTo>
                        <a:pt x="0" y="36"/>
                      </a:lnTo>
                      <a:lnTo>
                        <a:pt x="0" y="0"/>
                      </a:lnTo>
                      <a:lnTo>
                        <a:pt x="51" y="0"/>
                      </a:lnTo>
                      <a:lnTo>
                        <a:pt x="51" y="36"/>
                      </a:lnTo>
                      <a:lnTo>
                        <a:pt x="25" y="36"/>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587" name="Rectangle 586">
                <a:extLst>
                  <a:ext uri="{FF2B5EF4-FFF2-40B4-BE49-F238E27FC236}">
                    <a16:creationId xmlns:a16="http://schemas.microsoft.com/office/drawing/2014/main" id="{8B38A2D6-1F98-47D8-9AFA-1BEDC2E4CF04}"/>
                  </a:ext>
                </a:extLst>
              </p:cNvPr>
              <p:cNvSpPr/>
              <p:nvPr/>
            </p:nvSpPr>
            <p:spPr>
              <a:xfrm>
                <a:off x="4149905" y="4158080"/>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p>
            </p:txBody>
          </p:sp>
        </p:grpSp>
        <p:sp>
          <p:nvSpPr>
            <p:cNvPr id="585" name="Text Box 30">
              <a:extLst>
                <a:ext uri="{FF2B5EF4-FFF2-40B4-BE49-F238E27FC236}">
                  <a16:creationId xmlns:a16="http://schemas.microsoft.com/office/drawing/2014/main" id="{7EC1B77D-B4EE-4E0D-B3CF-1510934F9D00}"/>
                </a:ext>
              </a:extLst>
            </p:cNvPr>
            <p:cNvSpPr txBox="1">
              <a:spLocks noChangeArrowheads="1"/>
            </p:cNvSpPr>
            <p:nvPr/>
          </p:nvSpPr>
          <p:spPr bwMode="auto">
            <a:xfrm>
              <a:off x="7355563" y="5973893"/>
              <a:ext cx="381272" cy="123079"/>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solidFill>
                    <a:schemeClr val="bg2">
                      <a:lumMod val="10000"/>
                    </a:schemeClr>
                  </a:solidFill>
                </a:rPr>
                <a:t>Auditing</a:t>
              </a:r>
            </a:p>
          </p:txBody>
        </p:sp>
      </p:grpSp>
      <p:grpSp>
        <p:nvGrpSpPr>
          <p:cNvPr id="608" name="Group 607">
            <a:extLst>
              <a:ext uri="{FF2B5EF4-FFF2-40B4-BE49-F238E27FC236}">
                <a16:creationId xmlns:a16="http://schemas.microsoft.com/office/drawing/2014/main" id="{03C3563E-14AD-4FC4-BA2A-9156BF84EEE0}"/>
              </a:ext>
            </a:extLst>
          </p:cNvPr>
          <p:cNvGrpSpPr>
            <a:grpSpLocks noChangeAspect="1"/>
          </p:cNvGrpSpPr>
          <p:nvPr/>
        </p:nvGrpSpPr>
        <p:grpSpPr>
          <a:xfrm>
            <a:off x="6451982" y="4481041"/>
            <a:ext cx="501115" cy="546002"/>
            <a:chOff x="8104793" y="3991725"/>
            <a:chExt cx="582945" cy="635162"/>
          </a:xfrm>
        </p:grpSpPr>
        <p:sp>
          <p:nvSpPr>
            <p:cNvPr id="609" name="Rectangle 608">
              <a:extLst>
                <a:ext uri="{FF2B5EF4-FFF2-40B4-BE49-F238E27FC236}">
                  <a16:creationId xmlns:a16="http://schemas.microsoft.com/office/drawing/2014/main" id="{0CEFF9CF-5C24-4D75-9C50-F968F97A30A0}"/>
                </a:ext>
              </a:extLst>
            </p:cNvPr>
            <p:cNvSpPr/>
            <p:nvPr/>
          </p:nvSpPr>
          <p:spPr>
            <a:xfrm>
              <a:off x="8104793" y="3991725"/>
              <a:ext cx="582945" cy="635162"/>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sp>
          <p:nvSpPr>
            <p:cNvPr id="610" name="Freeform 62">
              <a:extLst>
                <a:ext uri="{FF2B5EF4-FFF2-40B4-BE49-F238E27FC236}">
                  <a16:creationId xmlns:a16="http://schemas.microsoft.com/office/drawing/2014/main" id="{9A7BAC26-7BF5-4D53-9614-0AE2A941F56E}"/>
                </a:ext>
              </a:extLst>
            </p:cNvPr>
            <p:cNvSpPr>
              <a:spLocks noChangeArrowheads="1"/>
            </p:cNvSpPr>
            <p:nvPr/>
          </p:nvSpPr>
          <p:spPr bwMode="auto">
            <a:xfrm>
              <a:off x="8196611" y="4099084"/>
              <a:ext cx="396254" cy="430369"/>
            </a:xfrm>
            <a:custGeom>
              <a:avLst/>
              <a:gdLst>
                <a:gd name="T0" fmla="*/ 1025 w 1332"/>
                <a:gd name="T1" fmla="*/ 21 h 1446"/>
                <a:gd name="T2" fmla="*/ 666 w 1332"/>
                <a:gd name="T3" fmla="*/ 0 h 1446"/>
                <a:gd name="T4" fmla="*/ 306 w 1332"/>
                <a:gd name="T5" fmla="*/ 21 h 1446"/>
                <a:gd name="T6" fmla="*/ 0 w 1332"/>
                <a:gd name="T7" fmla="*/ 121 h 1446"/>
                <a:gd name="T8" fmla="*/ 0 w 1332"/>
                <a:gd name="T9" fmla="*/ 1324 h 1446"/>
                <a:gd name="T10" fmla="*/ 306 w 1332"/>
                <a:gd name="T11" fmla="*/ 1424 h 1446"/>
                <a:gd name="T12" fmla="*/ 666 w 1332"/>
                <a:gd name="T13" fmla="*/ 1445 h 1446"/>
                <a:gd name="T14" fmla="*/ 1025 w 1332"/>
                <a:gd name="T15" fmla="*/ 1424 h 1446"/>
                <a:gd name="T16" fmla="*/ 1331 w 1332"/>
                <a:gd name="T17" fmla="*/ 1324 h 1446"/>
                <a:gd name="T18" fmla="*/ 1331 w 1332"/>
                <a:gd name="T19" fmla="*/ 121 h 1446"/>
                <a:gd name="T20" fmla="*/ 1025 w 1332"/>
                <a:gd name="T21" fmla="*/ 21 h 1446"/>
                <a:gd name="T22" fmla="*/ 988 w 1332"/>
                <a:gd name="T23" fmla="*/ 1164 h 1446"/>
                <a:gd name="T24" fmla="*/ 988 w 1332"/>
                <a:gd name="T25" fmla="*/ 1169 h 1446"/>
                <a:gd name="T26" fmla="*/ 228 w 1332"/>
                <a:gd name="T27" fmla="*/ 1169 h 1446"/>
                <a:gd name="T28" fmla="*/ 228 w 1332"/>
                <a:gd name="T29" fmla="*/ 632 h 1446"/>
                <a:gd name="T30" fmla="*/ 233 w 1332"/>
                <a:gd name="T31" fmla="*/ 632 h 1446"/>
                <a:gd name="T32" fmla="*/ 472 w 1332"/>
                <a:gd name="T33" fmla="*/ 632 h 1446"/>
                <a:gd name="T34" fmla="*/ 479 w 1332"/>
                <a:gd name="T35" fmla="*/ 637 h 1446"/>
                <a:gd name="T36" fmla="*/ 511 w 1332"/>
                <a:gd name="T37" fmla="*/ 695 h 1446"/>
                <a:gd name="T38" fmla="*/ 521 w 1332"/>
                <a:gd name="T39" fmla="*/ 700 h 1446"/>
                <a:gd name="T40" fmla="*/ 917 w 1332"/>
                <a:gd name="T41" fmla="*/ 700 h 1446"/>
                <a:gd name="T42" fmla="*/ 988 w 1332"/>
                <a:gd name="T43" fmla="*/ 771 h 1446"/>
                <a:gd name="T44" fmla="*/ 988 w 1332"/>
                <a:gd name="T45" fmla="*/ 1164 h 1446"/>
                <a:gd name="T46" fmla="*/ 1103 w 1332"/>
                <a:gd name="T47" fmla="*/ 1041 h 1446"/>
                <a:gd name="T48" fmla="*/ 1046 w 1332"/>
                <a:gd name="T49" fmla="*/ 1041 h 1446"/>
                <a:gd name="T50" fmla="*/ 1046 w 1332"/>
                <a:gd name="T51" fmla="*/ 1033 h 1446"/>
                <a:gd name="T52" fmla="*/ 1046 w 1332"/>
                <a:gd name="T53" fmla="*/ 708 h 1446"/>
                <a:gd name="T54" fmla="*/ 975 w 1332"/>
                <a:gd name="T55" fmla="*/ 637 h 1446"/>
                <a:gd name="T56" fmla="*/ 582 w 1332"/>
                <a:gd name="T57" fmla="*/ 637 h 1446"/>
                <a:gd name="T58" fmla="*/ 571 w 1332"/>
                <a:gd name="T59" fmla="*/ 632 h 1446"/>
                <a:gd name="T60" fmla="*/ 540 w 1332"/>
                <a:gd name="T61" fmla="*/ 574 h 1446"/>
                <a:gd name="T62" fmla="*/ 532 w 1332"/>
                <a:gd name="T63" fmla="*/ 569 h 1446"/>
                <a:gd name="T64" fmla="*/ 351 w 1332"/>
                <a:gd name="T65" fmla="*/ 569 h 1446"/>
                <a:gd name="T66" fmla="*/ 343 w 1332"/>
                <a:gd name="T67" fmla="*/ 569 h 1446"/>
                <a:gd name="T68" fmla="*/ 343 w 1332"/>
                <a:gd name="T69" fmla="*/ 506 h 1446"/>
                <a:gd name="T70" fmla="*/ 348 w 1332"/>
                <a:gd name="T71" fmla="*/ 506 h 1446"/>
                <a:gd name="T72" fmla="*/ 587 w 1332"/>
                <a:gd name="T73" fmla="*/ 506 h 1446"/>
                <a:gd name="T74" fmla="*/ 595 w 1332"/>
                <a:gd name="T75" fmla="*/ 511 h 1446"/>
                <a:gd name="T76" fmla="*/ 626 w 1332"/>
                <a:gd name="T77" fmla="*/ 569 h 1446"/>
                <a:gd name="T78" fmla="*/ 637 w 1332"/>
                <a:gd name="T79" fmla="*/ 574 h 1446"/>
                <a:gd name="T80" fmla="*/ 1033 w 1332"/>
                <a:gd name="T81" fmla="*/ 574 h 1446"/>
                <a:gd name="T82" fmla="*/ 1103 w 1332"/>
                <a:gd name="T83" fmla="*/ 635 h 1446"/>
                <a:gd name="T84" fmla="*/ 1103 w 1332"/>
                <a:gd name="T85" fmla="*/ 645 h 1446"/>
                <a:gd name="T86" fmla="*/ 1103 w 1332"/>
                <a:gd name="T87" fmla="*/ 1038 h 1446"/>
                <a:gd name="T88" fmla="*/ 1103 w 1332"/>
                <a:gd name="T89" fmla="*/ 1041 h 1446"/>
                <a:gd name="T90" fmla="*/ 1274 w 1332"/>
                <a:gd name="T91" fmla="*/ 220 h 1446"/>
                <a:gd name="T92" fmla="*/ 666 w 1332"/>
                <a:gd name="T93" fmla="*/ 315 h 1446"/>
                <a:gd name="T94" fmla="*/ 57 w 1332"/>
                <a:gd name="T95" fmla="*/ 220 h 1446"/>
                <a:gd name="T96" fmla="*/ 57 w 1332"/>
                <a:gd name="T97" fmla="*/ 220 h 1446"/>
                <a:gd name="T98" fmla="*/ 666 w 1332"/>
                <a:gd name="T99" fmla="*/ 126 h 1446"/>
                <a:gd name="T100" fmla="*/ 1274 w 1332"/>
                <a:gd name="T101" fmla="*/ 220 h 14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332" h="1446">
                  <a:moveTo>
                    <a:pt x="1025" y="21"/>
                  </a:moveTo>
                  <a:cubicBezTo>
                    <a:pt x="852" y="0"/>
                    <a:pt x="673" y="0"/>
                    <a:pt x="666" y="0"/>
                  </a:cubicBezTo>
                  <a:cubicBezTo>
                    <a:pt x="658" y="0"/>
                    <a:pt x="479" y="0"/>
                    <a:pt x="306" y="21"/>
                  </a:cubicBezTo>
                  <a:cubicBezTo>
                    <a:pt x="5" y="58"/>
                    <a:pt x="0" y="121"/>
                    <a:pt x="0" y="121"/>
                  </a:cubicBezTo>
                  <a:lnTo>
                    <a:pt x="0" y="1324"/>
                  </a:lnTo>
                  <a:cubicBezTo>
                    <a:pt x="0" y="1324"/>
                    <a:pt x="2" y="1387"/>
                    <a:pt x="306" y="1424"/>
                  </a:cubicBezTo>
                  <a:cubicBezTo>
                    <a:pt x="479" y="1445"/>
                    <a:pt x="658" y="1445"/>
                    <a:pt x="666" y="1445"/>
                  </a:cubicBezTo>
                  <a:cubicBezTo>
                    <a:pt x="673" y="1445"/>
                    <a:pt x="852" y="1445"/>
                    <a:pt x="1025" y="1424"/>
                  </a:cubicBezTo>
                  <a:cubicBezTo>
                    <a:pt x="1326" y="1387"/>
                    <a:pt x="1331" y="1324"/>
                    <a:pt x="1331" y="1324"/>
                  </a:cubicBezTo>
                  <a:lnTo>
                    <a:pt x="1331" y="121"/>
                  </a:lnTo>
                  <a:cubicBezTo>
                    <a:pt x="1329" y="121"/>
                    <a:pt x="1326" y="58"/>
                    <a:pt x="1025" y="21"/>
                  </a:cubicBezTo>
                  <a:close/>
                  <a:moveTo>
                    <a:pt x="988" y="1164"/>
                  </a:moveTo>
                  <a:cubicBezTo>
                    <a:pt x="988" y="1167"/>
                    <a:pt x="988" y="1169"/>
                    <a:pt x="988" y="1169"/>
                  </a:cubicBezTo>
                  <a:cubicBezTo>
                    <a:pt x="734" y="1169"/>
                    <a:pt x="479" y="1169"/>
                    <a:pt x="228" y="1169"/>
                  </a:cubicBezTo>
                  <a:cubicBezTo>
                    <a:pt x="228" y="965"/>
                    <a:pt x="228" y="836"/>
                    <a:pt x="228" y="632"/>
                  </a:cubicBezTo>
                  <a:cubicBezTo>
                    <a:pt x="230" y="632"/>
                    <a:pt x="233" y="632"/>
                    <a:pt x="233" y="632"/>
                  </a:cubicBezTo>
                  <a:cubicBezTo>
                    <a:pt x="312" y="632"/>
                    <a:pt x="393" y="632"/>
                    <a:pt x="472" y="632"/>
                  </a:cubicBezTo>
                  <a:cubicBezTo>
                    <a:pt x="477" y="632"/>
                    <a:pt x="477" y="632"/>
                    <a:pt x="479" y="637"/>
                  </a:cubicBezTo>
                  <a:cubicBezTo>
                    <a:pt x="490" y="656"/>
                    <a:pt x="500" y="677"/>
                    <a:pt x="511" y="695"/>
                  </a:cubicBezTo>
                  <a:cubicBezTo>
                    <a:pt x="514" y="700"/>
                    <a:pt x="516" y="700"/>
                    <a:pt x="521" y="700"/>
                  </a:cubicBezTo>
                  <a:cubicBezTo>
                    <a:pt x="652" y="700"/>
                    <a:pt x="786" y="700"/>
                    <a:pt x="917" y="700"/>
                  </a:cubicBezTo>
                  <a:cubicBezTo>
                    <a:pt x="954" y="700"/>
                    <a:pt x="988" y="729"/>
                    <a:pt x="988" y="771"/>
                  </a:cubicBezTo>
                  <a:cubicBezTo>
                    <a:pt x="985" y="928"/>
                    <a:pt x="988" y="1009"/>
                    <a:pt x="988" y="1164"/>
                  </a:cubicBezTo>
                  <a:close/>
                  <a:moveTo>
                    <a:pt x="1103" y="1041"/>
                  </a:moveTo>
                  <a:cubicBezTo>
                    <a:pt x="1082" y="1041"/>
                    <a:pt x="1064" y="1041"/>
                    <a:pt x="1046" y="1041"/>
                  </a:cubicBezTo>
                  <a:cubicBezTo>
                    <a:pt x="1046" y="1038"/>
                    <a:pt x="1046" y="1036"/>
                    <a:pt x="1046" y="1033"/>
                  </a:cubicBezTo>
                  <a:cubicBezTo>
                    <a:pt x="1046" y="899"/>
                    <a:pt x="1046" y="842"/>
                    <a:pt x="1046" y="708"/>
                  </a:cubicBezTo>
                  <a:cubicBezTo>
                    <a:pt x="1046" y="674"/>
                    <a:pt x="1019" y="637"/>
                    <a:pt x="975" y="637"/>
                  </a:cubicBezTo>
                  <a:cubicBezTo>
                    <a:pt x="844" y="637"/>
                    <a:pt x="713" y="637"/>
                    <a:pt x="582" y="637"/>
                  </a:cubicBezTo>
                  <a:cubicBezTo>
                    <a:pt x="576" y="637"/>
                    <a:pt x="574" y="635"/>
                    <a:pt x="571" y="632"/>
                  </a:cubicBezTo>
                  <a:cubicBezTo>
                    <a:pt x="561" y="614"/>
                    <a:pt x="550" y="595"/>
                    <a:pt x="540" y="574"/>
                  </a:cubicBezTo>
                  <a:cubicBezTo>
                    <a:pt x="537" y="572"/>
                    <a:pt x="535" y="569"/>
                    <a:pt x="532" y="569"/>
                  </a:cubicBezTo>
                  <a:cubicBezTo>
                    <a:pt x="472" y="569"/>
                    <a:pt x="411" y="569"/>
                    <a:pt x="351" y="569"/>
                  </a:cubicBezTo>
                  <a:cubicBezTo>
                    <a:pt x="348" y="569"/>
                    <a:pt x="346" y="569"/>
                    <a:pt x="343" y="569"/>
                  </a:cubicBezTo>
                  <a:cubicBezTo>
                    <a:pt x="343" y="548"/>
                    <a:pt x="343" y="527"/>
                    <a:pt x="343" y="506"/>
                  </a:cubicBezTo>
                  <a:cubicBezTo>
                    <a:pt x="346" y="506"/>
                    <a:pt x="348" y="506"/>
                    <a:pt x="348" y="506"/>
                  </a:cubicBezTo>
                  <a:cubicBezTo>
                    <a:pt x="427" y="506"/>
                    <a:pt x="508" y="506"/>
                    <a:pt x="587" y="506"/>
                  </a:cubicBezTo>
                  <a:cubicBezTo>
                    <a:pt x="592" y="506"/>
                    <a:pt x="592" y="509"/>
                    <a:pt x="595" y="511"/>
                  </a:cubicBezTo>
                  <a:cubicBezTo>
                    <a:pt x="605" y="530"/>
                    <a:pt x="616" y="548"/>
                    <a:pt x="626" y="569"/>
                  </a:cubicBezTo>
                  <a:cubicBezTo>
                    <a:pt x="629" y="574"/>
                    <a:pt x="632" y="574"/>
                    <a:pt x="637" y="574"/>
                  </a:cubicBezTo>
                  <a:cubicBezTo>
                    <a:pt x="768" y="574"/>
                    <a:pt x="902" y="574"/>
                    <a:pt x="1033" y="574"/>
                  </a:cubicBezTo>
                  <a:cubicBezTo>
                    <a:pt x="1069" y="574"/>
                    <a:pt x="1098" y="598"/>
                    <a:pt x="1103" y="635"/>
                  </a:cubicBezTo>
                  <a:cubicBezTo>
                    <a:pt x="1103" y="637"/>
                    <a:pt x="1103" y="642"/>
                    <a:pt x="1103" y="645"/>
                  </a:cubicBezTo>
                  <a:cubicBezTo>
                    <a:pt x="1103" y="800"/>
                    <a:pt x="1103" y="884"/>
                    <a:pt x="1103" y="1038"/>
                  </a:cubicBezTo>
                  <a:cubicBezTo>
                    <a:pt x="1103" y="1036"/>
                    <a:pt x="1103" y="1038"/>
                    <a:pt x="1103" y="1041"/>
                  </a:cubicBezTo>
                  <a:close/>
                  <a:moveTo>
                    <a:pt x="1274" y="220"/>
                  </a:moveTo>
                  <a:cubicBezTo>
                    <a:pt x="1250" y="254"/>
                    <a:pt x="1036" y="315"/>
                    <a:pt x="666" y="315"/>
                  </a:cubicBezTo>
                  <a:cubicBezTo>
                    <a:pt x="297" y="315"/>
                    <a:pt x="81" y="254"/>
                    <a:pt x="57" y="220"/>
                  </a:cubicBezTo>
                  <a:lnTo>
                    <a:pt x="57" y="220"/>
                  </a:lnTo>
                  <a:cubicBezTo>
                    <a:pt x="78" y="186"/>
                    <a:pt x="296" y="126"/>
                    <a:pt x="666" y="126"/>
                  </a:cubicBezTo>
                  <a:cubicBezTo>
                    <a:pt x="1035" y="123"/>
                    <a:pt x="1253" y="184"/>
                    <a:pt x="1274" y="220"/>
                  </a:cubicBezTo>
                  <a:close/>
                </a:path>
              </a:pathLst>
            </a:custGeom>
            <a:solidFill>
              <a:srgbClr val="F80000"/>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611" name="Text Box 30">
            <a:extLst>
              <a:ext uri="{FF2B5EF4-FFF2-40B4-BE49-F238E27FC236}">
                <a16:creationId xmlns:a16="http://schemas.microsoft.com/office/drawing/2014/main" id="{465E9223-ABA7-43E2-A745-D51CBC63D38F}"/>
              </a:ext>
            </a:extLst>
          </p:cNvPr>
          <p:cNvSpPr txBox="1">
            <a:spLocks noChangeArrowheads="1"/>
          </p:cNvSpPr>
          <p:nvPr/>
        </p:nvSpPr>
        <p:spPr bwMode="auto">
          <a:xfrm>
            <a:off x="6505420" y="4959568"/>
            <a:ext cx="381272" cy="246221"/>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solidFill>
                  <a:schemeClr val="bg2">
                    <a:lumMod val="10000"/>
                  </a:schemeClr>
                </a:solidFill>
              </a:rPr>
              <a:t>File Storage</a:t>
            </a:r>
          </a:p>
        </p:txBody>
      </p:sp>
      <p:grpSp>
        <p:nvGrpSpPr>
          <p:cNvPr id="612" name="Group 611">
            <a:extLst>
              <a:ext uri="{FF2B5EF4-FFF2-40B4-BE49-F238E27FC236}">
                <a16:creationId xmlns:a16="http://schemas.microsoft.com/office/drawing/2014/main" id="{4AEC39AB-F98D-4F75-A115-A7DEA7ECCF4C}"/>
              </a:ext>
            </a:extLst>
          </p:cNvPr>
          <p:cNvGrpSpPr/>
          <p:nvPr/>
        </p:nvGrpSpPr>
        <p:grpSpPr>
          <a:xfrm>
            <a:off x="10961338" y="3877254"/>
            <a:ext cx="475077" cy="641225"/>
            <a:chOff x="5521685" y="5536800"/>
            <a:chExt cx="475077" cy="641225"/>
          </a:xfrm>
        </p:grpSpPr>
        <p:grpSp>
          <p:nvGrpSpPr>
            <p:cNvPr id="613" name="Group 612">
              <a:extLst>
                <a:ext uri="{FF2B5EF4-FFF2-40B4-BE49-F238E27FC236}">
                  <a16:creationId xmlns:a16="http://schemas.microsoft.com/office/drawing/2014/main" id="{42161E2A-19AB-454A-8A8A-BE0FEEB604EC}"/>
                </a:ext>
              </a:extLst>
            </p:cNvPr>
            <p:cNvGrpSpPr/>
            <p:nvPr/>
          </p:nvGrpSpPr>
          <p:grpSpPr>
            <a:xfrm>
              <a:off x="5521685" y="5536800"/>
              <a:ext cx="475077" cy="438068"/>
              <a:chOff x="7248176" y="4158080"/>
              <a:chExt cx="639069" cy="695710"/>
            </a:xfrm>
          </p:grpSpPr>
          <p:sp>
            <p:nvSpPr>
              <p:cNvPr id="615" name="Freeform 29">
                <a:extLst>
                  <a:ext uri="{FF2B5EF4-FFF2-40B4-BE49-F238E27FC236}">
                    <a16:creationId xmlns:a16="http://schemas.microsoft.com/office/drawing/2014/main" id="{790CBA11-0514-4C4C-A65D-18E7BD186ACE}"/>
                  </a:ext>
                </a:extLst>
              </p:cNvPr>
              <p:cNvSpPr>
                <a:spLocks noChangeArrowheads="1"/>
              </p:cNvSpPr>
              <p:nvPr/>
            </p:nvSpPr>
            <p:spPr bwMode="auto">
              <a:xfrm>
                <a:off x="7326921" y="4243662"/>
                <a:ext cx="468473" cy="509524"/>
              </a:xfrm>
              <a:custGeom>
                <a:avLst/>
                <a:gdLst>
                  <a:gd name="T0" fmla="*/ 658 w 854"/>
                  <a:gd name="T1" fmla="*/ 14 h 929"/>
                  <a:gd name="T2" fmla="*/ 853 w 854"/>
                  <a:gd name="T3" fmla="*/ 79 h 929"/>
                  <a:gd name="T4" fmla="*/ 853 w 854"/>
                  <a:gd name="T5" fmla="*/ 849 h 929"/>
                  <a:gd name="T6" fmla="*/ 658 w 854"/>
                  <a:gd name="T7" fmla="*/ 914 h 929"/>
                  <a:gd name="T8" fmla="*/ 427 w 854"/>
                  <a:gd name="T9" fmla="*/ 928 h 929"/>
                  <a:gd name="T10" fmla="*/ 195 w 854"/>
                  <a:gd name="T11" fmla="*/ 914 h 929"/>
                  <a:gd name="T12" fmla="*/ 0 w 854"/>
                  <a:gd name="T13" fmla="*/ 849 h 929"/>
                  <a:gd name="T14" fmla="*/ 0 w 854"/>
                  <a:gd name="T15" fmla="*/ 79 h 929"/>
                  <a:gd name="T16" fmla="*/ 195 w 854"/>
                  <a:gd name="T17" fmla="*/ 14 h 929"/>
                  <a:gd name="T18" fmla="*/ 427 w 854"/>
                  <a:gd name="T19" fmla="*/ 0 h 929"/>
                  <a:gd name="T20" fmla="*/ 658 w 854"/>
                  <a:gd name="T21" fmla="*/ 14 h 929"/>
                  <a:gd name="T22" fmla="*/ 226 w 854"/>
                  <a:gd name="T23" fmla="*/ 668 h 929"/>
                  <a:gd name="T24" fmla="*/ 283 w 854"/>
                  <a:gd name="T25" fmla="*/ 612 h 929"/>
                  <a:gd name="T26" fmla="*/ 226 w 854"/>
                  <a:gd name="T27" fmla="*/ 556 h 929"/>
                  <a:gd name="T28" fmla="*/ 170 w 854"/>
                  <a:gd name="T29" fmla="*/ 612 h 929"/>
                  <a:gd name="T30" fmla="*/ 226 w 854"/>
                  <a:gd name="T31" fmla="*/ 668 h 929"/>
                  <a:gd name="T32" fmla="*/ 246 w 854"/>
                  <a:gd name="T33" fmla="*/ 420 h 929"/>
                  <a:gd name="T34" fmla="*/ 376 w 854"/>
                  <a:gd name="T35" fmla="*/ 420 h 929"/>
                  <a:gd name="T36" fmla="*/ 311 w 854"/>
                  <a:gd name="T37" fmla="*/ 290 h 929"/>
                  <a:gd name="T38" fmla="*/ 246 w 854"/>
                  <a:gd name="T39" fmla="*/ 420 h 929"/>
                  <a:gd name="T40" fmla="*/ 356 w 854"/>
                  <a:gd name="T41" fmla="*/ 508 h 929"/>
                  <a:gd name="T42" fmla="*/ 356 w 854"/>
                  <a:gd name="T43" fmla="*/ 604 h 929"/>
                  <a:gd name="T44" fmla="*/ 424 w 854"/>
                  <a:gd name="T45" fmla="*/ 632 h 929"/>
                  <a:gd name="T46" fmla="*/ 491 w 854"/>
                  <a:gd name="T47" fmla="*/ 604 h 929"/>
                  <a:gd name="T48" fmla="*/ 491 w 854"/>
                  <a:gd name="T49" fmla="*/ 508 h 929"/>
                  <a:gd name="T50" fmla="*/ 424 w 854"/>
                  <a:gd name="T51" fmla="*/ 479 h 929"/>
                  <a:gd name="T52" fmla="*/ 356 w 854"/>
                  <a:gd name="T53" fmla="*/ 508 h 929"/>
                  <a:gd name="T54" fmla="*/ 446 w 854"/>
                  <a:gd name="T55" fmla="*/ 810 h 929"/>
                  <a:gd name="T56" fmla="*/ 503 w 854"/>
                  <a:gd name="T57" fmla="*/ 753 h 929"/>
                  <a:gd name="T58" fmla="*/ 446 w 854"/>
                  <a:gd name="T59" fmla="*/ 697 h 929"/>
                  <a:gd name="T60" fmla="*/ 390 w 854"/>
                  <a:gd name="T61" fmla="*/ 753 h 929"/>
                  <a:gd name="T62" fmla="*/ 446 w 854"/>
                  <a:gd name="T63" fmla="*/ 810 h 929"/>
                  <a:gd name="T64" fmla="*/ 489 w 854"/>
                  <a:gd name="T65" fmla="*/ 358 h 929"/>
                  <a:gd name="T66" fmla="*/ 562 w 854"/>
                  <a:gd name="T67" fmla="*/ 431 h 929"/>
                  <a:gd name="T68" fmla="*/ 635 w 854"/>
                  <a:gd name="T69" fmla="*/ 358 h 929"/>
                  <a:gd name="T70" fmla="*/ 562 w 854"/>
                  <a:gd name="T71" fmla="*/ 285 h 929"/>
                  <a:gd name="T72" fmla="*/ 489 w 854"/>
                  <a:gd name="T73" fmla="*/ 358 h 929"/>
                  <a:gd name="T74" fmla="*/ 590 w 854"/>
                  <a:gd name="T75" fmla="*/ 640 h 929"/>
                  <a:gd name="T76" fmla="*/ 703 w 854"/>
                  <a:gd name="T77" fmla="*/ 640 h 929"/>
                  <a:gd name="T78" fmla="*/ 647 w 854"/>
                  <a:gd name="T79" fmla="*/ 525 h 929"/>
                  <a:gd name="T80" fmla="*/ 590 w 854"/>
                  <a:gd name="T81" fmla="*/ 640 h 929"/>
                  <a:gd name="T82" fmla="*/ 819 w 854"/>
                  <a:gd name="T83" fmla="*/ 138 h 929"/>
                  <a:gd name="T84" fmla="*/ 429 w 854"/>
                  <a:gd name="T85" fmla="*/ 76 h 929"/>
                  <a:gd name="T86" fmla="*/ 40 w 854"/>
                  <a:gd name="T87" fmla="*/ 138 h 929"/>
                  <a:gd name="T88" fmla="*/ 40 w 854"/>
                  <a:gd name="T89" fmla="*/ 138 h 929"/>
                  <a:gd name="T90" fmla="*/ 429 w 854"/>
                  <a:gd name="T91" fmla="*/ 200 h 929"/>
                  <a:gd name="T92" fmla="*/ 819 w 854"/>
                  <a:gd name="T93" fmla="*/ 138 h 9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54" h="929">
                    <a:moveTo>
                      <a:pt x="658" y="14"/>
                    </a:moveTo>
                    <a:cubicBezTo>
                      <a:pt x="853" y="36"/>
                      <a:pt x="853" y="76"/>
                      <a:pt x="853" y="79"/>
                    </a:cubicBezTo>
                    <a:lnTo>
                      <a:pt x="853" y="849"/>
                    </a:lnTo>
                    <a:cubicBezTo>
                      <a:pt x="853" y="852"/>
                      <a:pt x="850" y="891"/>
                      <a:pt x="658" y="914"/>
                    </a:cubicBezTo>
                    <a:cubicBezTo>
                      <a:pt x="545" y="928"/>
                      <a:pt x="433" y="928"/>
                      <a:pt x="427" y="928"/>
                    </a:cubicBezTo>
                    <a:cubicBezTo>
                      <a:pt x="422" y="928"/>
                      <a:pt x="305" y="928"/>
                      <a:pt x="195" y="914"/>
                    </a:cubicBezTo>
                    <a:cubicBezTo>
                      <a:pt x="3" y="889"/>
                      <a:pt x="0" y="849"/>
                      <a:pt x="0" y="849"/>
                    </a:cubicBezTo>
                    <a:lnTo>
                      <a:pt x="0" y="79"/>
                    </a:lnTo>
                    <a:cubicBezTo>
                      <a:pt x="0" y="76"/>
                      <a:pt x="3" y="36"/>
                      <a:pt x="195" y="14"/>
                    </a:cubicBezTo>
                    <a:cubicBezTo>
                      <a:pt x="308" y="0"/>
                      <a:pt x="422" y="0"/>
                      <a:pt x="427" y="0"/>
                    </a:cubicBezTo>
                    <a:cubicBezTo>
                      <a:pt x="433" y="0"/>
                      <a:pt x="548" y="0"/>
                      <a:pt x="658" y="14"/>
                    </a:cubicBezTo>
                    <a:close/>
                    <a:moveTo>
                      <a:pt x="226" y="668"/>
                    </a:moveTo>
                    <a:cubicBezTo>
                      <a:pt x="257" y="668"/>
                      <a:pt x="283" y="643"/>
                      <a:pt x="283" y="612"/>
                    </a:cubicBezTo>
                    <a:cubicBezTo>
                      <a:pt x="283" y="581"/>
                      <a:pt x="257" y="556"/>
                      <a:pt x="226" y="556"/>
                    </a:cubicBezTo>
                    <a:cubicBezTo>
                      <a:pt x="195" y="556"/>
                      <a:pt x="170" y="581"/>
                      <a:pt x="170" y="612"/>
                    </a:cubicBezTo>
                    <a:cubicBezTo>
                      <a:pt x="170" y="643"/>
                      <a:pt x="195" y="668"/>
                      <a:pt x="226" y="668"/>
                    </a:cubicBezTo>
                    <a:close/>
                    <a:moveTo>
                      <a:pt x="246" y="420"/>
                    </a:moveTo>
                    <a:lnTo>
                      <a:pt x="376" y="420"/>
                    </a:lnTo>
                    <a:lnTo>
                      <a:pt x="311" y="290"/>
                    </a:lnTo>
                    <a:lnTo>
                      <a:pt x="246" y="420"/>
                    </a:lnTo>
                    <a:close/>
                    <a:moveTo>
                      <a:pt x="356" y="508"/>
                    </a:moveTo>
                    <a:lnTo>
                      <a:pt x="356" y="604"/>
                    </a:lnTo>
                    <a:lnTo>
                      <a:pt x="424" y="632"/>
                    </a:lnTo>
                    <a:lnTo>
                      <a:pt x="491" y="604"/>
                    </a:lnTo>
                    <a:lnTo>
                      <a:pt x="491" y="508"/>
                    </a:lnTo>
                    <a:lnTo>
                      <a:pt x="424" y="479"/>
                    </a:lnTo>
                    <a:lnTo>
                      <a:pt x="356" y="508"/>
                    </a:lnTo>
                    <a:close/>
                    <a:moveTo>
                      <a:pt x="446" y="810"/>
                    </a:moveTo>
                    <a:cubicBezTo>
                      <a:pt x="477" y="810"/>
                      <a:pt x="503" y="784"/>
                      <a:pt x="503" y="753"/>
                    </a:cubicBezTo>
                    <a:cubicBezTo>
                      <a:pt x="503" y="722"/>
                      <a:pt x="477" y="697"/>
                      <a:pt x="446" y="697"/>
                    </a:cubicBezTo>
                    <a:cubicBezTo>
                      <a:pt x="415" y="697"/>
                      <a:pt x="390" y="722"/>
                      <a:pt x="390" y="753"/>
                    </a:cubicBezTo>
                    <a:cubicBezTo>
                      <a:pt x="390" y="784"/>
                      <a:pt x="415" y="810"/>
                      <a:pt x="446" y="810"/>
                    </a:cubicBezTo>
                    <a:close/>
                    <a:moveTo>
                      <a:pt x="489" y="358"/>
                    </a:moveTo>
                    <a:cubicBezTo>
                      <a:pt x="489" y="398"/>
                      <a:pt x="522" y="429"/>
                      <a:pt x="562" y="431"/>
                    </a:cubicBezTo>
                    <a:cubicBezTo>
                      <a:pt x="604" y="431"/>
                      <a:pt x="635" y="398"/>
                      <a:pt x="635" y="358"/>
                    </a:cubicBezTo>
                    <a:cubicBezTo>
                      <a:pt x="635" y="316"/>
                      <a:pt x="601" y="285"/>
                      <a:pt x="562" y="285"/>
                    </a:cubicBezTo>
                    <a:cubicBezTo>
                      <a:pt x="520" y="285"/>
                      <a:pt x="489" y="318"/>
                      <a:pt x="489" y="358"/>
                    </a:cubicBezTo>
                    <a:close/>
                    <a:moveTo>
                      <a:pt x="590" y="640"/>
                    </a:moveTo>
                    <a:lnTo>
                      <a:pt x="703" y="640"/>
                    </a:lnTo>
                    <a:lnTo>
                      <a:pt x="647" y="525"/>
                    </a:lnTo>
                    <a:lnTo>
                      <a:pt x="590" y="640"/>
                    </a:lnTo>
                    <a:close/>
                    <a:moveTo>
                      <a:pt x="819" y="138"/>
                    </a:moveTo>
                    <a:cubicBezTo>
                      <a:pt x="805" y="115"/>
                      <a:pt x="666" y="79"/>
                      <a:pt x="429" y="76"/>
                    </a:cubicBezTo>
                    <a:cubicBezTo>
                      <a:pt x="192" y="76"/>
                      <a:pt x="54" y="115"/>
                      <a:pt x="40" y="138"/>
                    </a:cubicBezTo>
                    <a:lnTo>
                      <a:pt x="40" y="138"/>
                    </a:lnTo>
                    <a:cubicBezTo>
                      <a:pt x="54" y="160"/>
                      <a:pt x="192" y="200"/>
                      <a:pt x="429" y="200"/>
                    </a:cubicBezTo>
                    <a:cubicBezTo>
                      <a:pt x="666" y="200"/>
                      <a:pt x="805" y="160"/>
                      <a:pt x="819" y="138"/>
                    </a:cubicBezTo>
                    <a:close/>
                  </a:path>
                </a:pathLst>
              </a:custGeom>
              <a:solidFill>
                <a:srgbClr val="F80000"/>
              </a:solidFill>
              <a:ln>
                <a:noFill/>
              </a:ln>
              <a:effectLst/>
            </p:spPr>
            <p:txBody>
              <a:bodyPr wrap="none" anchor="ctr"/>
              <a:lstStyle/>
              <a:p>
                <a:endParaRPr lang="en-US"/>
              </a:p>
            </p:txBody>
          </p:sp>
          <p:sp>
            <p:nvSpPr>
              <p:cNvPr id="616" name="Rectangle 615">
                <a:extLst>
                  <a:ext uri="{FF2B5EF4-FFF2-40B4-BE49-F238E27FC236}">
                    <a16:creationId xmlns:a16="http://schemas.microsoft.com/office/drawing/2014/main" id="{32DD0C64-9DC5-4047-AA51-FDA316CD3CF3}"/>
                  </a:ext>
                </a:extLst>
              </p:cNvPr>
              <p:cNvSpPr/>
              <p:nvPr/>
            </p:nvSpPr>
            <p:spPr>
              <a:xfrm>
                <a:off x="7248176" y="4158080"/>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p>
            </p:txBody>
          </p:sp>
        </p:grpSp>
        <p:sp>
          <p:nvSpPr>
            <p:cNvPr id="614" name="Text Box 30">
              <a:extLst>
                <a:ext uri="{FF2B5EF4-FFF2-40B4-BE49-F238E27FC236}">
                  <a16:creationId xmlns:a16="http://schemas.microsoft.com/office/drawing/2014/main" id="{25BA4C36-39E3-4C00-A6AE-5C86355F3611}"/>
                </a:ext>
              </a:extLst>
            </p:cNvPr>
            <p:cNvSpPr txBox="1">
              <a:spLocks noChangeArrowheads="1"/>
            </p:cNvSpPr>
            <p:nvPr/>
          </p:nvSpPr>
          <p:spPr bwMode="auto">
            <a:xfrm>
              <a:off x="5568246" y="5931868"/>
              <a:ext cx="381272" cy="246157"/>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solidFill>
                    <a:schemeClr val="bg2">
                      <a:lumMod val="10000"/>
                    </a:schemeClr>
                  </a:solidFill>
                </a:rPr>
                <a:t>Object Storage</a:t>
              </a:r>
            </a:p>
          </p:txBody>
        </p:sp>
      </p:grpSp>
      <p:grpSp>
        <p:nvGrpSpPr>
          <p:cNvPr id="617" name="Group 616">
            <a:extLst>
              <a:ext uri="{FF2B5EF4-FFF2-40B4-BE49-F238E27FC236}">
                <a16:creationId xmlns:a16="http://schemas.microsoft.com/office/drawing/2014/main" id="{98FB00B6-B31A-4918-8937-B0F4674473EE}"/>
              </a:ext>
            </a:extLst>
          </p:cNvPr>
          <p:cNvGrpSpPr/>
          <p:nvPr/>
        </p:nvGrpSpPr>
        <p:grpSpPr>
          <a:xfrm>
            <a:off x="10992383" y="3287004"/>
            <a:ext cx="531696" cy="542675"/>
            <a:chOff x="6049490" y="5496446"/>
            <a:chExt cx="531696" cy="542675"/>
          </a:xfrm>
        </p:grpSpPr>
        <p:grpSp>
          <p:nvGrpSpPr>
            <p:cNvPr id="618" name="Group 617">
              <a:extLst>
                <a:ext uri="{FF2B5EF4-FFF2-40B4-BE49-F238E27FC236}">
                  <a16:creationId xmlns:a16="http://schemas.microsoft.com/office/drawing/2014/main" id="{0C6B7D18-FA13-49EF-99C0-4C0088C6B15A}"/>
                </a:ext>
              </a:extLst>
            </p:cNvPr>
            <p:cNvGrpSpPr/>
            <p:nvPr/>
          </p:nvGrpSpPr>
          <p:grpSpPr>
            <a:xfrm>
              <a:off x="6058617" y="5496446"/>
              <a:ext cx="522569" cy="489361"/>
              <a:chOff x="4141814" y="4117631"/>
              <a:chExt cx="792769" cy="695710"/>
            </a:xfrm>
          </p:grpSpPr>
          <p:grpSp>
            <p:nvGrpSpPr>
              <p:cNvPr id="620" name="Group 619">
                <a:extLst>
                  <a:ext uri="{FF2B5EF4-FFF2-40B4-BE49-F238E27FC236}">
                    <a16:creationId xmlns:a16="http://schemas.microsoft.com/office/drawing/2014/main" id="{E6E809D7-0078-4D0C-B837-EC5428E900BC}"/>
                  </a:ext>
                </a:extLst>
              </p:cNvPr>
              <p:cNvGrpSpPr/>
              <p:nvPr/>
            </p:nvGrpSpPr>
            <p:grpSpPr>
              <a:xfrm>
                <a:off x="4197861" y="4226701"/>
                <a:ext cx="680674" cy="477570"/>
                <a:chOff x="3219450" y="5653088"/>
                <a:chExt cx="393700" cy="276225"/>
              </a:xfrm>
              <a:solidFill>
                <a:srgbClr val="F80000"/>
              </a:solidFill>
            </p:grpSpPr>
            <p:sp>
              <p:nvSpPr>
                <p:cNvPr id="622" name="Freeform 62">
                  <a:extLst>
                    <a:ext uri="{FF2B5EF4-FFF2-40B4-BE49-F238E27FC236}">
                      <a16:creationId xmlns:a16="http://schemas.microsoft.com/office/drawing/2014/main" id="{20428C8A-A45B-4F4A-90B5-41093EBA3A3D}"/>
                    </a:ext>
                  </a:extLst>
                </p:cNvPr>
                <p:cNvSpPr>
                  <a:spLocks noChangeArrowheads="1"/>
                </p:cNvSpPr>
                <p:nvPr/>
              </p:nvSpPr>
              <p:spPr bwMode="auto">
                <a:xfrm>
                  <a:off x="3417888" y="5757863"/>
                  <a:ext cx="166687" cy="88900"/>
                </a:xfrm>
                <a:custGeom>
                  <a:avLst/>
                  <a:gdLst>
                    <a:gd name="T0" fmla="*/ 451 w 465"/>
                    <a:gd name="T1" fmla="*/ 214 h 246"/>
                    <a:gd name="T2" fmla="*/ 438 w 465"/>
                    <a:gd name="T3" fmla="*/ 245 h 246"/>
                    <a:gd name="T4" fmla="*/ 0 w 465"/>
                    <a:gd name="T5" fmla="*/ 62 h 246"/>
                    <a:gd name="T6" fmla="*/ 26 w 465"/>
                    <a:gd name="T7" fmla="*/ 0 h 246"/>
                    <a:gd name="T8" fmla="*/ 464 w 465"/>
                    <a:gd name="T9" fmla="*/ 183 h 246"/>
                    <a:gd name="T10" fmla="*/ 451 w 465"/>
                    <a:gd name="T11" fmla="*/ 214 h 246"/>
                  </a:gdLst>
                  <a:ahLst/>
                  <a:cxnLst>
                    <a:cxn ang="0">
                      <a:pos x="T0" y="T1"/>
                    </a:cxn>
                    <a:cxn ang="0">
                      <a:pos x="T2" y="T3"/>
                    </a:cxn>
                    <a:cxn ang="0">
                      <a:pos x="T4" y="T5"/>
                    </a:cxn>
                    <a:cxn ang="0">
                      <a:pos x="T6" y="T7"/>
                    </a:cxn>
                    <a:cxn ang="0">
                      <a:pos x="T8" y="T9"/>
                    </a:cxn>
                    <a:cxn ang="0">
                      <a:pos x="T10" y="T11"/>
                    </a:cxn>
                  </a:cxnLst>
                  <a:rect l="0" t="0" r="r" b="b"/>
                  <a:pathLst>
                    <a:path w="465" h="246">
                      <a:moveTo>
                        <a:pt x="451" y="214"/>
                      </a:moveTo>
                      <a:lnTo>
                        <a:pt x="438" y="245"/>
                      </a:lnTo>
                      <a:lnTo>
                        <a:pt x="0" y="62"/>
                      </a:lnTo>
                      <a:lnTo>
                        <a:pt x="26" y="0"/>
                      </a:lnTo>
                      <a:lnTo>
                        <a:pt x="464" y="183"/>
                      </a:lnTo>
                      <a:lnTo>
                        <a:pt x="451" y="214"/>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23" name="Freeform 63">
                  <a:extLst>
                    <a:ext uri="{FF2B5EF4-FFF2-40B4-BE49-F238E27FC236}">
                      <a16:creationId xmlns:a16="http://schemas.microsoft.com/office/drawing/2014/main" id="{4CDC257D-A3A8-478E-A489-E12FEFD356D3}"/>
                    </a:ext>
                  </a:extLst>
                </p:cNvPr>
                <p:cNvSpPr>
                  <a:spLocks noChangeArrowheads="1"/>
                </p:cNvSpPr>
                <p:nvPr/>
              </p:nvSpPr>
              <p:spPr bwMode="auto">
                <a:xfrm>
                  <a:off x="3348038" y="5653088"/>
                  <a:ext cx="95250" cy="49212"/>
                </a:xfrm>
                <a:custGeom>
                  <a:avLst/>
                  <a:gdLst>
                    <a:gd name="T0" fmla="*/ 14 w 266"/>
                    <a:gd name="T1" fmla="*/ 39 h 136"/>
                    <a:gd name="T2" fmla="*/ 3 w 266"/>
                    <a:gd name="T3" fmla="*/ 14 h 136"/>
                    <a:gd name="T4" fmla="*/ 28 w 266"/>
                    <a:gd name="T5" fmla="*/ 2 h 136"/>
                    <a:gd name="T6" fmla="*/ 251 w 266"/>
                    <a:gd name="T7" fmla="*/ 96 h 136"/>
                    <a:gd name="T8" fmla="*/ 262 w 266"/>
                    <a:gd name="T9" fmla="*/ 121 h 136"/>
                    <a:gd name="T10" fmla="*/ 237 w 266"/>
                    <a:gd name="T11" fmla="*/ 132 h 136"/>
                    <a:gd name="T12" fmla="*/ 14 w 266"/>
                    <a:gd name="T13" fmla="*/ 39 h 136"/>
                  </a:gdLst>
                  <a:ahLst/>
                  <a:cxnLst>
                    <a:cxn ang="0">
                      <a:pos x="T0" y="T1"/>
                    </a:cxn>
                    <a:cxn ang="0">
                      <a:pos x="T2" y="T3"/>
                    </a:cxn>
                    <a:cxn ang="0">
                      <a:pos x="T4" y="T5"/>
                    </a:cxn>
                    <a:cxn ang="0">
                      <a:pos x="T6" y="T7"/>
                    </a:cxn>
                    <a:cxn ang="0">
                      <a:pos x="T8" y="T9"/>
                    </a:cxn>
                    <a:cxn ang="0">
                      <a:pos x="T10" y="T11"/>
                    </a:cxn>
                    <a:cxn ang="0">
                      <a:pos x="T12" y="T13"/>
                    </a:cxn>
                  </a:cxnLst>
                  <a:rect l="0" t="0" r="r" b="b"/>
                  <a:pathLst>
                    <a:path w="266" h="136">
                      <a:moveTo>
                        <a:pt x="14" y="39"/>
                      </a:moveTo>
                      <a:cubicBezTo>
                        <a:pt x="6" y="36"/>
                        <a:pt x="0" y="25"/>
                        <a:pt x="3" y="14"/>
                      </a:cubicBezTo>
                      <a:cubicBezTo>
                        <a:pt x="6" y="5"/>
                        <a:pt x="17" y="0"/>
                        <a:pt x="28" y="2"/>
                      </a:cubicBezTo>
                      <a:lnTo>
                        <a:pt x="251" y="96"/>
                      </a:lnTo>
                      <a:cubicBezTo>
                        <a:pt x="260" y="98"/>
                        <a:pt x="265" y="110"/>
                        <a:pt x="262" y="121"/>
                      </a:cubicBezTo>
                      <a:cubicBezTo>
                        <a:pt x="257" y="132"/>
                        <a:pt x="246" y="135"/>
                        <a:pt x="237" y="132"/>
                      </a:cubicBezTo>
                      <a:lnTo>
                        <a:pt x="14" y="39"/>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24" name="Freeform 64">
                  <a:extLst>
                    <a:ext uri="{FF2B5EF4-FFF2-40B4-BE49-F238E27FC236}">
                      <a16:creationId xmlns:a16="http://schemas.microsoft.com/office/drawing/2014/main" id="{9F36EC73-0EBE-4273-B615-31A3537D1E91}"/>
                    </a:ext>
                  </a:extLst>
                </p:cNvPr>
                <p:cNvSpPr>
                  <a:spLocks noChangeArrowheads="1"/>
                </p:cNvSpPr>
                <p:nvPr/>
              </p:nvSpPr>
              <p:spPr bwMode="auto">
                <a:xfrm>
                  <a:off x="3348038" y="5675313"/>
                  <a:ext cx="84137" cy="41275"/>
                </a:xfrm>
                <a:custGeom>
                  <a:avLst/>
                  <a:gdLst>
                    <a:gd name="T0" fmla="*/ 229 w 234"/>
                    <a:gd name="T1" fmla="*/ 104 h 115"/>
                    <a:gd name="T2" fmla="*/ 224 w 234"/>
                    <a:gd name="T3" fmla="*/ 114 h 115"/>
                    <a:gd name="T4" fmla="*/ 0 w 234"/>
                    <a:gd name="T5" fmla="*/ 21 h 115"/>
                    <a:gd name="T6" fmla="*/ 9 w 234"/>
                    <a:gd name="T7" fmla="*/ 0 h 115"/>
                    <a:gd name="T8" fmla="*/ 233 w 234"/>
                    <a:gd name="T9" fmla="*/ 93 h 115"/>
                    <a:gd name="T10" fmla="*/ 229 w 234"/>
                    <a:gd name="T11" fmla="*/ 104 h 115"/>
                  </a:gdLst>
                  <a:ahLst/>
                  <a:cxnLst>
                    <a:cxn ang="0">
                      <a:pos x="T0" y="T1"/>
                    </a:cxn>
                    <a:cxn ang="0">
                      <a:pos x="T2" y="T3"/>
                    </a:cxn>
                    <a:cxn ang="0">
                      <a:pos x="T4" y="T5"/>
                    </a:cxn>
                    <a:cxn ang="0">
                      <a:pos x="T6" y="T7"/>
                    </a:cxn>
                    <a:cxn ang="0">
                      <a:pos x="T8" y="T9"/>
                    </a:cxn>
                    <a:cxn ang="0">
                      <a:pos x="T10" y="T11"/>
                    </a:cxn>
                  </a:cxnLst>
                  <a:rect l="0" t="0" r="r" b="b"/>
                  <a:pathLst>
                    <a:path w="234" h="115">
                      <a:moveTo>
                        <a:pt x="229" y="104"/>
                      </a:moveTo>
                      <a:lnTo>
                        <a:pt x="224" y="114"/>
                      </a:lnTo>
                      <a:lnTo>
                        <a:pt x="0" y="21"/>
                      </a:lnTo>
                      <a:lnTo>
                        <a:pt x="9" y="0"/>
                      </a:lnTo>
                      <a:lnTo>
                        <a:pt x="233" y="93"/>
                      </a:lnTo>
                      <a:lnTo>
                        <a:pt x="229" y="104"/>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25" name="Freeform 65">
                  <a:extLst>
                    <a:ext uri="{FF2B5EF4-FFF2-40B4-BE49-F238E27FC236}">
                      <a16:creationId xmlns:a16="http://schemas.microsoft.com/office/drawing/2014/main" id="{0796442D-2408-4DC8-BFA2-769B6DDAE8A2}"/>
                    </a:ext>
                  </a:extLst>
                </p:cNvPr>
                <p:cNvSpPr>
                  <a:spLocks noChangeArrowheads="1"/>
                </p:cNvSpPr>
                <p:nvPr/>
              </p:nvSpPr>
              <p:spPr bwMode="auto">
                <a:xfrm>
                  <a:off x="3289300" y="5797550"/>
                  <a:ext cx="95250" cy="49213"/>
                </a:xfrm>
                <a:custGeom>
                  <a:avLst/>
                  <a:gdLst>
                    <a:gd name="T0" fmla="*/ 251 w 266"/>
                    <a:gd name="T1" fmla="*/ 96 h 137"/>
                    <a:gd name="T2" fmla="*/ 262 w 266"/>
                    <a:gd name="T3" fmla="*/ 122 h 137"/>
                    <a:gd name="T4" fmla="*/ 237 w 266"/>
                    <a:gd name="T5" fmla="*/ 133 h 137"/>
                    <a:gd name="T6" fmla="*/ 14 w 266"/>
                    <a:gd name="T7" fmla="*/ 40 h 137"/>
                    <a:gd name="T8" fmla="*/ 2 w 266"/>
                    <a:gd name="T9" fmla="*/ 14 h 137"/>
                    <a:gd name="T10" fmla="*/ 28 w 266"/>
                    <a:gd name="T11" fmla="*/ 3 h 137"/>
                    <a:gd name="T12" fmla="*/ 251 w 266"/>
                    <a:gd name="T13" fmla="*/ 96 h 137"/>
                  </a:gdLst>
                  <a:ahLst/>
                  <a:cxnLst>
                    <a:cxn ang="0">
                      <a:pos x="T0" y="T1"/>
                    </a:cxn>
                    <a:cxn ang="0">
                      <a:pos x="T2" y="T3"/>
                    </a:cxn>
                    <a:cxn ang="0">
                      <a:pos x="T4" y="T5"/>
                    </a:cxn>
                    <a:cxn ang="0">
                      <a:pos x="T6" y="T7"/>
                    </a:cxn>
                    <a:cxn ang="0">
                      <a:pos x="T8" y="T9"/>
                    </a:cxn>
                    <a:cxn ang="0">
                      <a:pos x="T10" y="T11"/>
                    </a:cxn>
                    <a:cxn ang="0">
                      <a:pos x="T12" y="T13"/>
                    </a:cxn>
                  </a:cxnLst>
                  <a:rect l="0" t="0" r="r" b="b"/>
                  <a:pathLst>
                    <a:path w="266" h="137">
                      <a:moveTo>
                        <a:pt x="251" y="96"/>
                      </a:moveTo>
                      <a:cubicBezTo>
                        <a:pt x="259" y="99"/>
                        <a:pt x="265" y="110"/>
                        <a:pt x="262" y="122"/>
                      </a:cubicBezTo>
                      <a:cubicBezTo>
                        <a:pt x="259" y="130"/>
                        <a:pt x="248" y="136"/>
                        <a:pt x="237" y="133"/>
                      </a:cubicBezTo>
                      <a:lnTo>
                        <a:pt x="14" y="40"/>
                      </a:lnTo>
                      <a:cubicBezTo>
                        <a:pt x="5" y="37"/>
                        <a:pt x="0" y="26"/>
                        <a:pt x="2" y="14"/>
                      </a:cubicBezTo>
                      <a:cubicBezTo>
                        <a:pt x="8" y="6"/>
                        <a:pt x="19" y="0"/>
                        <a:pt x="28" y="3"/>
                      </a:cubicBezTo>
                      <a:lnTo>
                        <a:pt x="251" y="96"/>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26" name="Freeform 66">
                  <a:extLst>
                    <a:ext uri="{FF2B5EF4-FFF2-40B4-BE49-F238E27FC236}">
                      <a16:creationId xmlns:a16="http://schemas.microsoft.com/office/drawing/2014/main" id="{E00AAFFB-6BA9-4DBA-91E7-E7A277582B34}"/>
                    </a:ext>
                  </a:extLst>
                </p:cNvPr>
                <p:cNvSpPr>
                  <a:spLocks noChangeArrowheads="1"/>
                </p:cNvSpPr>
                <p:nvPr/>
              </p:nvSpPr>
              <p:spPr bwMode="auto">
                <a:xfrm>
                  <a:off x="3300413" y="5783263"/>
                  <a:ext cx="84137" cy="41275"/>
                </a:xfrm>
                <a:custGeom>
                  <a:avLst/>
                  <a:gdLst>
                    <a:gd name="T0" fmla="*/ 229 w 234"/>
                    <a:gd name="T1" fmla="*/ 104 h 115"/>
                    <a:gd name="T2" fmla="*/ 224 w 234"/>
                    <a:gd name="T3" fmla="*/ 114 h 115"/>
                    <a:gd name="T4" fmla="*/ 0 w 234"/>
                    <a:gd name="T5" fmla="*/ 21 h 115"/>
                    <a:gd name="T6" fmla="*/ 9 w 234"/>
                    <a:gd name="T7" fmla="*/ 0 h 115"/>
                    <a:gd name="T8" fmla="*/ 233 w 234"/>
                    <a:gd name="T9" fmla="*/ 94 h 115"/>
                    <a:gd name="T10" fmla="*/ 229 w 234"/>
                    <a:gd name="T11" fmla="*/ 104 h 115"/>
                  </a:gdLst>
                  <a:ahLst/>
                  <a:cxnLst>
                    <a:cxn ang="0">
                      <a:pos x="T0" y="T1"/>
                    </a:cxn>
                    <a:cxn ang="0">
                      <a:pos x="T2" y="T3"/>
                    </a:cxn>
                    <a:cxn ang="0">
                      <a:pos x="T4" y="T5"/>
                    </a:cxn>
                    <a:cxn ang="0">
                      <a:pos x="T6" y="T7"/>
                    </a:cxn>
                    <a:cxn ang="0">
                      <a:pos x="T8" y="T9"/>
                    </a:cxn>
                    <a:cxn ang="0">
                      <a:pos x="T10" y="T11"/>
                    </a:cxn>
                  </a:cxnLst>
                  <a:rect l="0" t="0" r="r" b="b"/>
                  <a:pathLst>
                    <a:path w="234" h="115">
                      <a:moveTo>
                        <a:pt x="229" y="104"/>
                      </a:moveTo>
                      <a:lnTo>
                        <a:pt x="224" y="114"/>
                      </a:lnTo>
                      <a:lnTo>
                        <a:pt x="0" y="21"/>
                      </a:lnTo>
                      <a:lnTo>
                        <a:pt x="9" y="0"/>
                      </a:lnTo>
                      <a:lnTo>
                        <a:pt x="233" y="94"/>
                      </a:lnTo>
                      <a:lnTo>
                        <a:pt x="229" y="104"/>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27" name="Freeform 67">
                  <a:extLst>
                    <a:ext uri="{FF2B5EF4-FFF2-40B4-BE49-F238E27FC236}">
                      <a16:creationId xmlns:a16="http://schemas.microsoft.com/office/drawing/2014/main" id="{AAB321E5-9D0C-4FAD-8C8B-2F5DA1B3C722}"/>
                    </a:ext>
                  </a:extLst>
                </p:cNvPr>
                <p:cNvSpPr>
                  <a:spLocks noChangeArrowheads="1"/>
                </p:cNvSpPr>
                <p:nvPr/>
              </p:nvSpPr>
              <p:spPr bwMode="auto">
                <a:xfrm>
                  <a:off x="3302000" y="5686425"/>
                  <a:ext cx="128588" cy="127000"/>
                </a:xfrm>
                <a:custGeom>
                  <a:avLst/>
                  <a:gdLst>
                    <a:gd name="T0" fmla="*/ 306 w 358"/>
                    <a:gd name="T1" fmla="*/ 229 h 352"/>
                    <a:gd name="T2" fmla="*/ 255 w 358"/>
                    <a:gd name="T3" fmla="*/ 351 h 352"/>
                    <a:gd name="T4" fmla="*/ 0 w 358"/>
                    <a:gd name="T5" fmla="*/ 245 h 352"/>
                    <a:gd name="T6" fmla="*/ 102 w 358"/>
                    <a:gd name="T7" fmla="*/ 0 h 352"/>
                    <a:gd name="T8" fmla="*/ 357 w 358"/>
                    <a:gd name="T9" fmla="*/ 106 h 352"/>
                    <a:gd name="T10" fmla="*/ 306 w 358"/>
                    <a:gd name="T11" fmla="*/ 229 h 352"/>
                  </a:gdLst>
                  <a:ahLst/>
                  <a:cxnLst>
                    <a:cxn ang="0">
                      <a:pos x="T0" y="T1"/>
                    </a:cxn>
                    <a:cxn ang="0">
                      <a:pos x="T2" y="T3"/>
                    </a:cxn>
                    <a:cxn ang="0">
                      <a:pos x="T4" y="T5"/>
                    </a:cxn>
                    <a:cxn ang="0">
                      <a:pos x="T6" y="T7"/>
                    </a:cxn>
                    <a:cxn ang="0">
                      <a:pos x="T8" y="T9"/>
                    </a:cxn>
                    <a:cxn ang="0">
                      <a:pos x="T10" y="T11"/>
                    </a:cxn>
                  </a:cxnLst>
                  <a:rect l="0" t="0" r="r" b="b"/>
                  <a:pathLst>
                    <a:path w="358" h="352">
                      <a:moveTo>
                        <a:pt x="306" y="229"/>
                      </a:moveTo>
                      <a:lnTo>
                        <a:pt x="255" y="351"/>
                      </a:lnTo>
                      <a:lnTo>
                        <a:pt x="0" y="245"/>
                      </a:lnTo>
                      <a:lnTo>
                        <a:pt x="102" y="0"/>
                      </a:lnTo>
                      <a:lnTo>
                        <a:pt x="357" y="106"/>
                      </a:lnTo>
                      <a:lnTo>
                        <a:pt x="306" y="229"/>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28" name="Freeform 68">
                  <a:extLst>
                    <a:ext uri="{FF2B5EF4-FFF2-40B4-BE49-F238E27FC236}">
                      <a16:creationId xmlns:a16="http://schemas.microsoft.com/office/drawing/2014/main" id="{F61D3B1C-A379-4837-812B-14BB26500D8A}"/>
                    </a:ext>
                  </a:extLst>
                </p:cNvPr>
                <p:cNvSpPr>
                  <a:spLocks noChangeArrowheads="1"/>
                </p:cNvSpPr>
                <p:nvPr/>
              </p:nvSpPr>
              <p:spPr bwMode="auto">
                <a:xfrm>
                  <a:off x="3579813" y="5821363"/>
                  <a:ext cx="33337" cy="39687"/>
                </a:xfrm>
                <a:custGeom>
                  <a:avLst/>
                  <a:gdLst>
                    <a:gd name="T0" fmla="*/ 36 w 94"/>
                    <a:gd name="T1" fmla="*/ 0 h 111"/>
                    <a:gd name="T2" fmla="*/ 0 w 94"/>
                    <a:gd name="T3" fmla="*/ 88 h 111"/>
                    <a:gd name="T4" fmla="*/ 17 w 94"/>
                    <a:gd name="T5" fmla="*/ 99 h 111"/>
                    <a:gd name="T6" fmla="*/ 84 w 94"/>
                    <a:gd name="T7" fmla="*/ 71 h 111"/>
                    <a:gd name="T8" fmla="*/ 56 w 94"/>
                    <a:gd name="T9" fmla="*/ 3 h 111"/>
                    <a:gd name="T10" fmla="*/ 36 w 94"/>
                    <a:gd name="T11" fmla="*/ 0 h 111"/>
                  </a:gdLst>
                  <a:ahLst/>
                  <a:cxnLst>
                    <a:cxn ang="0">
                      <a:pos x="T0" y="T1"/>
                    </a:cxn>
                    <a:cxn ang="0">
                      <a:pos x="T2" y="T3"/>
                    </a:cxn>
                    <a:cxn ang="0">
                      <a:pos x="T4" y="T5"/>
                    </a:cxn>
                    <a:cxn ang="0">
                      <a:pos x="T6" y="T7"/>
                    </a:cxn>
                    <a:cxn ang="0">
                      <a:pos x="T8" y="T9"/>
                    </a:cxn>
                    <a:cxn ang="0">
                      <a:pos x="T10" y="T11"/>
                    </a:cxn>
                  </a:cxnLst>
                  <a:rect l="0" t="0" r="r" b="b"/>
                  <a:pathLst>
                    <a:path w="94" h="111">
                      <a:moveTo>
                        <a:pt x="36" y="0"/>
                      </a:moveTo>
                      <a:lnTo>
                        <a:pt x="0" y="88"/>
                      </a:lnTo>
                      <a:cubicBezTo>
                        <a:pt x="5" y="93"/>
                        <a:pt x="11" y="96"/>
                        <a:pt x="17" y="99"/>
                      </a:cubicBezTo>
                      <a:cubicBezTo>
                        <a:pt x="42" y="110"/>
                        <a:pt x="73" y="99"/>
                        <a:pt x="84" y="71"/>
                      </a:cubicBezTo>
                      <a:cubicBezTo>
                        <a:pt x="93" y="42"/>
                        <a:pt x="81" y="14"/>
                        <a:pt x="56" y="3"/>
                      </a:cubicBezTo>
                      <a:cubicBezTo>
                        <a:pt x="50" y="0"/>
                        <a:pt x="42" y="0"/>
                        <a:pt x="36" y="0"/>
                      </a:cubicBez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29" name="Freeform 69">
                  <a:extLst>
                    <a:ext uri="{FF2B5EF4-FFF2-40B4-BE49-F238E27FC236}">
                      <a16:creationId xmlns:a16="http://schemas.microsoft.com/office/drawing/2014/main" id="{4910BB8A-A239-402E-9274-B8BC81BB8D57}"/>
                    </a:ext>
                  </a:extLst>
                </p:cNvPr>
                <p:cNvSpPr>
                  <a:spLocks noChangeArrowheads="1"/>
                </p:cNvSpPr>
                <p:nvPr/>
              </p:nvSpPr>
              <p:spPr bwMode="auto">
                <a:xfrm>
                  <a:off x="3219450" y="5876925"/>
                  <a:ext cx="233363" cy="52388"/>
                </a:xfrm>
                <a:custGeom>
                  <a:avLst/>
                  <a:gdLst>
                    <a:gd name="T0" fmla="*/ 649 w 650"/>
                    <a:gd name="T1" fmla="*/ 48 h 145"/>
                    <a:gd name="T2" fmla="*/ 324 w 650"/>
                    <a:gd name="T3" fmla="*/ 0 h 145"/>
                    <a:gd name="T4" fmla="*/ 0 w 650"/>
                    <a:gd name="T5" fmla="*/ 48 h 145"/>
                    <a:gd name="T6" fmla="*/ 0 w 650"/>
                    <a:gd name="T7" fmla="*/ 96 h 145"/>
                    <a:gd name="T8" fmla="*/ 0 w 650"/>
                    <a:gd name="T9" fmla="*/ 96 h 145"/>
                    <a:gd name="T10" fmla="*/ 0 w 650"/>
                    <a:gd name="T11" fmla="*/ 96 h 145"/>
                    <a:gd name="T12" fmla="*/ 324 w 650"/>
                    <a:gd name="T13" fmla="*/ 144 h 145"/>
                    <a:gd name="T14" fmla="*/ 649 w 650"/>
                    <a:gd name="T15" fmla="*/ 96 h 145"/>
                    <a:gd name="T16" fmla="*/ 649 w 650"/>
                    <a:gd name="T17" fmla="*/ 96 h 145"/>
                    <a:gd name="T18" fmla="*/ 649 w 650"/>
                    <a:gd name="T19" fmla="*/ 96 h 145"/>
                    <a:gd name="T20" fmla="*/ 649 w 650"/>
                    <a:gd name="T21" fmla="*/ 48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50" h="145">
                      <a:moveTo>
                        <a:pt x="649" y="48"/>
                      </a:moveTo>
                      <a:cubicBezTo>
                        <a:pt x="649" y="20"/>
                        <a:pt x="502" y="0"/>
                        <a:pt x="324" y="0"/>
                      </a:cubicBezTo>
                      <a:cubicBezTo>
                        <a:pt x="144" y="0"/>
                        <a:pt x="0" y="23"/>
                        <a:pt x="0" y="48"/>
                      </a:cubicBezTo>
                      <a:lnTo>
                        <a:pt x="0" y="96"/>
                      </a:lnTo>
                      <a:lnTo>
                        <a:pt x="0" y="96"/>
                      </a:lnTo>
                      <a:lnTo>
                        <a:pt x="0" y="96"/>
                      </a:lnTo>
                      <a:cubicBezTo>
                        <a:pt x="0" y="125"/>
                        <a:pt x="146" y="144"/>
                        <a:pt x="324" y="144"/>
                      </a:cubicBezTo>
                      <a:cubicBezTo>
                        <a:pt x="505" y="144"/>
                        <a:pt x="649" y="122"/>
                        <a:pt x="649" y="96"/>
                      </a:cubicBezTo>
                      <a:lnTo>
                        <a:pt x="649" y="96"/>
                      </a:lnTo>
                      <a:lnTo>
                        <a:pt x="649" y="96"/>
                      </a:lnTo>
                      <a:lnTo>
                        <a:pt x="649" y="48"/>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33" name="Freeform 200">
                  <a:extLst>
                    <a:ext uri="{FF2B5EF4-FFF2-40B4-BE49-F238E27FC236}">
                      <a16:creationId xmlns:a16="http://schemas.microsoft.com/office/drawing/2014/main" id="{18927C36-D265-4605-8390-64D23435F896}"/>
                    </a:ext>
                  </a:extLst>
                </p:cNvPr>
                <p:cNvSpPr>
                  <a:spLocks noChangeArrowheads="1"/>
                </p:cNvSpPr>
                <p:nvPr/>
              </p:nvSpPr>
              <p:spPr bwMode="auto">
                <a:xfrm>
                  <a:off x="3417888" y="5757863"/>
                  <a:ext cx="166687" cy="88900"/>
                </a:xfrm>
                <a:custGeom>
                  <a:avLst/>
                  <a:gdLst>
                    <a:gd name="T0" fmla="*/ 451 w 465"/>
                    <a:gd name="T1" fmla="*/ 214 h 246"/>
                    <a:gd name="T2" fmla="*/ 438 w 465"/>
                    <a:gd name="T3" fmla="*/ 245 h 246"/>
                    <a:gd name="T4" fmla="*/ 0 w 465"/>
                    <a:gd name="T5" fmla="*/ 62 h 246"/>
                    <a:gd name="T6" fmla="*/ 26 w 465"/>
                    <a:gd name="T7" fmla="*/ 0 h 246"/>
                    <a:gd name="T8" fmla="*/ 464 w 465"/>
                    <a:gd name="T9" fmla="*/ 183 h 246"/>
                    <a:gd name="T10" fmla="*/ 451 w 465"/>
                    <a:gd name="T11" fmla="*/ 214 h 246"/>
                  </a:gdLst>
                  <a:ahLst/>
                  <a:cxnLst>
                    <a:cxn ang="0">
                      <a:pos x="T0" y="T1"/>
                    </a:cxn>
                    <a:cxn ang="0">
                      <a:pos x="T2" y="T3"/>
                    </a:cxn>
                    <a:cxn ang="0">
                      <a:pos x="T4" y="T5"/>
                    </a:cxn>
                    <a:cxn ang="0">
                      <a:pos x="T6" y="T7"/>
                    </a:cxn>
                    <a:cxn ang="0">
                      <a:pos x="T8" y="T9"/>
                    </a:cxn>
                    <a:cxn ang="0">
                      <a:pos x="T10" y="T11"/>
                    </a:cxn>
                  </a:cxnLst>
                  <a:rect l="0" t="0" r="r" b="b"/>
                  <a:pathLst>
                    <a:path w="465" h="246">
                      <a:moveTo>
                        <a:pt x="451" y="214"/>
                      </a:moveTo>
                      <a:lnTo>
                        <a:pt x="438" y="245"/>
                      </a:lnTo>
                      <a:lnTo>
                        <a:pt x="0" y="62"/>
                      </a:lnTo>
                      <a:lnTo>
                        <a:pt x="26" y="0"/>
                      </a:lnTo>
                      <a:lnTo>
                        <a:pt x="464" y="183"/>
                      </a:lnTo>
                      <a:lnTo>
                        <a:pt x="451" y="214"/>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34" name="Freeform 201">
                  <a:extLst>
                    <a:ext uri="{FF2B5EF4-FFF2-40B4-BE49-F238E27FC236}">
                      <a16:creationId xmlns:a16="http://schemas.microsoft.com/office/drawing/2014/main" id="{27F67E47-D652-4860-8E78-251FB81129AC}"/>
                    </a:ext>
                  </a:extLst>
                </p:cNvPr>
                <p:cNvSpPr>
                  <a:spLocks noChangeArrowheads="1"/>
                </p:cNvSpPr>
                <p:nvPr/>
              </p:nvSpPr>
              <p:spPr bwMode="auto">
                <a:xfrm>
                  <a:off x="3348038" y="5653088"/>
                  <a:ext cx="95250" cy="49212"/>
                </a:xfrm>
                <a:custGeom>
                  <a:avLst/>
                  <a:gdLst>
                    <a:gd name="T0" fmla="*/ 14 w 266"/>
                    <a:gd name="T1" fmla="*/ 39 h 136"/>
                    <a:gd name="T2" fmla="*/ 3 w 266"/>
                    <a:gd name="T3" fmla="*/ 14 h 136"/>
                    <a:gd name="T4" fmla="*/ 28 w 266"/>
                    <a:gd name="T5" fmla="*/ 2 h 136"/>
                    <a:gd name="T6" fmla="*/ 251 w 266"/>
                    <a:gd name="T7" fmla="*/ 96 h 136"/>
                    <a:gd name="T8" fmla="*/ 262 w 266"/>
                    <a:gd name="T9" fmla="*/ 121 h 136"/>
                    <a:gd name="T10" fmla="*/ 237 w 266"/>
                    <a:gd name="T11" fmla="*/ 132 h 136"/>
                    <a:gd name="T12" fmla="*/ 14 w 266"/>
                    <a:gd name="T13" fmla="*/ 39 h 136"/>
                  </a:gdLst>
                  <a:ahLst/>
                  <a:cxnLst>
                    <a:cxn ang="0">
                      <a:pos x="T0" y="T1"/>
                    </a:cxn>
                    <a:cxn ang="0">
                      <a:pos x="T2" y="T3"/>
                    </a:cxn>
                    <a:cxn ang="0">
                      <a:pos x="T4" y="T5"/>
                    </a:cxn>
                    <a:cxn ang="0">
                      <a:pos x="T6" y="T7"/>
                    </a:cxn>
                    <a:cxn ang="0">
                      <a:pos x="T8" y="T9"/>
                    </a:cxn>
                    <a:cxn ang="0">
                      <a:pos x="T10" y="T11"/>
                    </a:cxn>
                    <a:cxn ang="0">
                      <a:pos x="T12" y="T13"/>
                    </a:cxn>
                  </a:cxnLst>
                  <a:rect l="0" t="0" r="r" b="b"/>
                  <a:pathLst>
                    <a:path w="266" h="136">
                      <a:moveTo>
                        <a:pt x="14" y="39"/>
                      </a:moveTo>
                      <a:cubicBezTo>
                        <a:pt x="6" y="36"/>
                        <a:pt x="0" y="25"/>
                        <a:pt x="3" y="14"/>
                      </a:cubicBezTo>
                      <a:cubicBezTo>
                        <a:pt x="6" y="5"/>
                        <a:pt x="17" y="0"/>
                        <a:pt x="28" y="2"/>
                      </a:cubicBezTo>
                      <a:lnTo>
                        <a:pt x="251" y="96"/>
                      </a:lnTo>
                      <a:cubicBezTo>
                        <a:pt x="260" y="98"/>
                        <a:pt x="265" y="110"/>
                        <a:pt x="262" y="121"/>
                      </a:cubicBezTo>
                      <a:cubicBezTo>
                        <a:pt x="257" y="132"/>
                        <a:pt x="246" y="135"/>
                        <a:pt x="237" y="132"/>
                      </a:cubicBezTo>
                      <a:lnTo>
                        <a:pt x="14" y="39"/>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35" name="Freeform 202">
                  <a:extLst>
                    <a:ext uri="{FF2B5EF4-FFF2-40B4-BE49-F238E27FC236}">
                      <a16:creationId xmlns:a16="http://schemas.microsoft.com/office/drawing/2014/main" id="{8F240682-0A1F-4F2D-B46E-B557DC65BA31}"/>
                    </a:ext>
                  </a:extLst>
                </p:cNvPr>
                <p:cNvSpPr>
                  <a:spLocks noChangeArrowheads="1"/>
                </p:cNvSpPr>
                <p:nvPr/>
              </p:nvSpPr>
              <p:spPr bwMode="auto">
                <a:xfrm>
                  <a:off x="3348038" y="5675313"/>
                  <a:ext cx="84137" cy="41275"/>
                </a:xfrm>
                <a:custGeom>
                  <a:avLst/>
                  <a:gdLst>
                    <a:gd name="T0" fmla="*/ 229 w 234"/>
                    <a:gd name="T1" fmla="*/ 104 h 115"/>
                    <a:gd name="T2" fmla="*/ 224 w 234"/>
                    <a:gd name="T3" fmla="*/ 114 h 115"/>
                    <a:gd name="T4" fmla="*/ 0 w 234"/>
                    <a:gd name="T5" fmla="*/ 21 h 115"/>
                    <a:gd name="T6" fmla="*/ 9 w 234"/>
                    <a:gd name="T7" fmla="*/ 0 h 115"/>
                    <a:gd name="T8" fmla="*/ 233 w 234"/>
                    <a:gd name="T9" fmla="*/ 93 h 115"/>
                    <a:gd name="T10" fmla="*/ 229 w 234"/>
                    <a:gd name="T11" fmla="*/ 104 h 115"/>
                  </a:gdLst>
                  <a:ahLst/>
                  <a:cxnLst>
                    <a:cxn ang="0">
                      <a:pos x="T0" y="T1"/>
                    </a:cxn>
                    <a:cxn ang="0">
                      <a:pos x="T2" y="T3"/>
                    </a:cxn>
                    <a:cxn ang="0">
                      <a:pos x="T4" y="T5"/>
                    </a:cxn>
                    <a:cxn ang="0">
                      <a:pos x="T6" y="T7"/>
                    </a:cxn>
                    <a:cxn ang="0">
                      <a:pos x="T8" y="T9"/>
                    </a:cxn>
                    <a:cxn ang="0">
                      <a:pos x="T10" y="T11"/>
                    </a:cxn>
                  </a:cxnLst>
                  <a:rect l="0" t="0" r="r" b="b"/>
                  <a:pathLst>
                    <a:path w="234" h="115">
                      <a:moveTo>
                        <a:pt x="229" y="104"/>
                      </a:moveTo>
                      <a:lnTo>
                        <a:pt x="224" y="114"/>
                      </a:lnTo>
                      <a:lnTo>
                        <a:pt x="0" y="21"/>
                      </a:lnTo>
                      <a:lnTo>
                        <a:pt x="9" y="0"/>
                      </a:lnTo>
                      <a:lnTo>
                        <a:pt x="233" y="93"/>
                      </a:lnTo>
                      <a:lnTo>
                        <a:pt x="229" y="104"/>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53" name="Freeform 203">
                  <a:extLst>
                    <a:ext uri="{FF2B5EF4-FFF2-40B4-BE49-F238E27FC236}">
                      <a16:creationId xmlns:a16="http://schemas.microsoft.com/office/drawing/2014/main" id="{40E0383F-EAB0-4AC6-8FD6-BD389A8BD5F6}"/>
                    </a:ext>
                  </a:extLst>
                </p:cNvPr>
                <p:cNvSpPr>
                  <a:spLocks noChangeArrowheads="1"/>
                </p:cNvSpPr>
                <p:nvPr/>
              </p:nvSpPr>
              <p:spPr bwMode="auto">
                <a:xfrm>
                  <a:off x="3289300" y="5797550"/>
                  <a:ext cx="95250" cy="49213"/>
                </a:xfrm>
                <a:custGeom>
                  <a:avLst/>
                  <a:gdLst>
                    <a:gd name="T0" fmla="*/ 251 w 266"/>
                    <a:gd name="T1" fmla="*/ 96 h 137"/>
                    <a:gd name="T2" fmla="*/ 262 w 266"/>
                    <a:gd name="T3" fmla="*/ 122 h 137"/>
                    <a:gd name="T4" fmla="*/ 237 w 266"/>
                    <a:gd name="T5" fmla="*/ 133 h 137"/>
                    <a:gd name="T6" fmla="*/ 14 w 266"/>
                    <a:gd name="T7" fmla="*/ 40 h 137"/>
                    <a:gd name="T8" fmla="*/ 2 w 266"/>
                    <a:gd name="T9" fmla="*/ 14 h 137"/>
                    <a:gd name="T10" fmla="*/ 28 w 266"/>
                    <a:gd name="T11" fmla="*/ 3 h 137"/>
                    <a:gd name="T12" fmla="*/ 251 w 266"/>
                    <a:gd name="T13" fmla="*/ 96 h 137"/>
                  </a:gdLst>
                  <a:ahLst/>
                  <a:cxnLst>
                    <a:cxn ang="0">
                      <a:pos x="T0" y="T1"/>
                    </a:cxn>
                    <a:cxn ang="0">
                      <a:pos x="T2" y="T3"/>
                    </a:cxn>
                    <a:cxn ang="0">
                      <a:pos x="T4" y="T5"/>
                    </a:cxn>
                    <a:cxn ang="0">
                      <a:pos x="T6" y="T7"/>
                    </a:cxn>
                    <a:cxn ang="0">
                      <a:pos x="T8" y="T9"/>
                    </a:cxn>
                    <a:cxn ang="0">
                      <a:pos x="T10" y="T11"/>
                    </a:cxn>
                    <a:cxn ang="0">
                      <a:pos x="T12" y="T13"/>
                    </a:cxn>
                  </a:cxnLst>
                  <a:rect l="0" t="0" r="r" b="b"/>
                  <a:pathLst>
                    <a:path w="266" h="137">
                      <a:moveTo>
                        <a:pt x="251" y="96"/>
                      </a:moveTo>
                      <a:cubicBezTo>
                        <a:pt x="259" y="99"/>
                        <a:pt x="265" y="110"/>
                        <a:pt x="262" y="122"/>
                      </a:cubicBezTo>
                      <a:cubicBezTo>
                        <a:pt x="259" y="130"/>
                        <a:pt x="248" y="136"/>
                        <a:pt x="237" y="133"/>
                      </a:cubicBezTo>
                      <a:lnTo>
                        <a:pt x="14" y="40"/>
                      </a:lnTo>
                      <a:cubicBezTo>
                        <a:pt x="5" y="37"/>
                        <a:pt x="0" y="26"/>
                        <a:pt x="2" y="14"/>
                      </a:cubicBezTo>
                      <a:cubicBezTo>
                        <a:pt x="8" y="6"/>
                        <a:pt x="19" y="0"/>
                        <a:pt x="28" y="3"/>
                      </a:cubicBezTo>
                      <a:lnTo>
                        <a:pt x="251" y="96"/>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54" name="Freeform 204">
                  <a:extLst>
                    <a:ext uri="{FF2B5EF4-FFF2-40B4-BE49-F238E27FC236}">
                      <a16:creationId xmlns:a16="http://schemas.microsoft.com/office/drawing/2014/main" id="{11861FB2-8DD8-433D-A73F-D9D533C952EE}"/>
                    </a:ext>
                  </a:extLst>
                </p:cNvPr>
                <p:cNvSpPr>
                  <a:spLocks noChangeArrowheads="1"/>
                </p:cNvSpPr>
                <p:nvPr/>
              </p:nvSpPr>
              <p:spPr bwMode="auto">
                <a:xfrm>
                  <a:off x="3300413" y="5783263"/>
                  <a:ext cx="84137" cy="41275"/>
                </a:xfrm>
                <a:custGeom>
                  <a:avLst/>
                  <a:gdLst>
                    <a:gd name="T0" fmla="*/ 229 w 234"/>
                    <a:gd name="T1" fmla="*/ 104 h 115"/>
                    <a:gd name="T2" fmla="*/ 224 w 234"/>
                    <a:gd name="T3" fmla="*/ 114 h 115"/>
                    <a:gd name="T4" fmla="*/ 0 w 234"/>
                    <a:gd name="T5" fmla="*/ 21 h 115"/>
                    <a:gd name="T6" fmla="*/ 9 w 234"/>
                    <a:gd name="T7" fmla="*/ 0 h 115"/>
                    <a:gd name="T8" fmla="*/ 233 w 234"/>
                    <a:gd name="T9" fmla="*/ 94 h 115"/>
                    <a:gd name="T10" fmla="*/ 229 w 234"/>
                    <a:gd name="T11" fmla="*/ 104 h 115"/>
                  </a:gdLst>
                  <a:ahLst/>
                  <a:cxnLst>
                    <a:cxn ang="0">
                      <a:pos x="T0" y="T1"/>
                    </a:cxn>
                    <a:cxn ang="0">
                      <a:pos x="T2" y="T3"/>
                    </a:cxn>
                    <a:cxn ang="0">
                      <a:pos x="T4" y="T5"/>
                    </a:cxn>
                    <a:cxn ang="0">
                      <a:pos x="T6" y="T7"/>
                    </a:cxn>
                    <a:cxn ang="0">
                      <a:pos x="T8" y="T9"/>
                    </a:cxn>
                    <a:cxn ang="0">
                      <a:pos x="T10" y="T11"/>
                    </a:cxn>
                  </a:cxnLst>
                  <a:rect l="0" t="0" r="r" b="b"/>
                  <a:pathLst>
                    <a:path w="234" h="115">
                      <a:moveTo>
                        <a:pt x="229" y="104"/>
                      </a:moveTo>
                      <a:lnTo>
                        <a:pt x="224" y="114"/>
                      </a:lnTo>
                      <a:lnTo>
                        <a:pt x="0" y="21"/>
                      </a:lnTo>
                      <a:lnTo>
                        <a:pt x="9" y="0"/>
                      </a:lnTo>
                      <a:lnTo>
                        <a:pt x="233" y="94"/>
                      </a:lnTo>
                      <a:lnTo>
                        <a:pt x="229" y="104"/>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55" name="Freeform 205">
                  <a:extLst>
                    <a:ext uri="{FF2B5EF4-FFF2-40B4-BE49-F238E27FC236}">
                      <a16:creationId xmlns:a16="http://schemas.microsoft.com/office/drawing/2014/main" id="{B84D128C-94BA-4F60-A4BF-3063A1288A83}"/>
                    </a:ext>
                  </a:extLst>
                </p:cNvPr>
                <p:cNvSpPr>
                  <a:spLocks noChangeArrowheads="1"/>
                </p:cNvSpPr>
                <p:nvPr/>
              </p:nvSpPr>
              <p:spPr bwMode="auto">
                <a:xfrm>
                  <a:off x="3302000" y="5686425"/>
                  <a:ext cx="128588" cy="127000"/>
                </a:xfrm>
                <a:custGeom>
                  <a:avLst/>
                  <a:gdLst>
                    <a:gd name="T0" fmla="*/ 306 w 358"/>
                    <a:gd name="T1" fmla="*/ 229 h 352"/>
                    <a:gd name="T2" fmla="*/ 255 w 358"/>
                    <a:gd name="T3" fmla="*/ 351 h 352"/>
                    <a:gd name="T4" fmla="*/ 0 w 358"/>
                    <a:gd name="T5" fmla="*/ 245 h 352"/>
                    <a:gd name="T6" fmla="*/ 102 w 358"/>
                    <a:gd name="T7" fmla="*/ 0 h 352"/>
                    <a:gd name="T8" fmla="*/ 357 w 358"/>
                    <a:gd name="T9" fmla="*/ 106 h 352"/>
                    <a:gd name="T10" fmla="*/ 306 w 358"/>
                    <a:gd name="T11" fmla="*/ 229 h 352"/>
                  </a:gdLst>
                  <a:ahLst/>
                  <a:cxnLst>
                    <a:cxn ang="0">
                      <a:pos x="T0" y="T1"/>
                    </a:cxn>
                    <a:cxn ang="0">
                      <a:pos x="T2" y="T3"/>
                    </a:cxn>
                    <a:cxn ang="0">
                      <a:pos x="T4" y="T5"/>
                    </a:cxn>
                    <a:cxn ang="0">
                      <a:pos x="T6" y="T7"/>
                    </a:cxn>
                    <a:cxn ang="0">
                      <a:pos x="T8" y="T9"/>
                    </a:cxn>
                    <a:cxn ang="0">
                      <a:pos x="T10" y="T11"/>
                    </a:cxn>
                  </a:cxnLst>
                  <a:rect l="0" t="0" r="r" b="b"/>
                  <a:pathLst>
                    <a:path w="358" h="352">
                      <a:moveTo>
                        <a:pt x="306" y="229"/>
                      </a:moveTo>
                      <a:lnTo>
                        <a:pt x="255" y="351"/>
                      </a:lnTo>
                      <a:lnTo>
                        <a:pt x="0" y="245"/>
                      </a:lnTo>
                      <a:lnTo>
                        <a:pt x="102" y="0"/>
                      </a:lnTo>
                      <a:lnTo>
                        <a:pt x="357" y="106"/>
                      </a:lnTo>
                      <a:lnTo>
                        <a:pt x="306" y="229"/>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56" name="Freeform 206">
                  <a:extLst>
                    <a:ext uri="{FF2B5EF4-FFF2-40B4-BE49-F238E27FC236}">
                      <a16:creationId xmlns:a16="http://schemas.microsoft.com/office/drawing/2014/main" id="{8D864B8B-0E0F-4D51-AEC7-37064F010E7B}"/>
                    </a:ext>
                  </a:extLst>
                </p:cNvPr>
                <p:cNvSpPr>
                  <a:spLocks noChangeArrowheads="1"/>
                </p:cNvSpPr>
                <p:nvPr/>
              </p:nvSpPr>
              <p:spPr bwMode="auto">
                <a:xfrm>
                  <a:off x="3579813" y="5821363"/>
                  <a:ext cx="33337" cy="39687"/>
                </a:xfrm>
                <a:custGeom>
                  <a:avLst/>
                  <a:gdLst>
                    <a:gd name="T0" fmla="*/ 36 w 94"/>
                    <a:gd name="T1" fmla="*/ 0 h 111"/>
                    <a:gd name="T2" fmla="*/ 0 w 94"/>
                    <a:gd name="T3" fmla="*/ 88 h 111"/>
                    <a:gd name="T4" fmla="*/ 17 w 94"/>
                    <a:gd name="T5" fmla="*/ 99 h 111"/>
                    <a:gd name="T6" fmla="*/ 84 w 94"/>
                    <a:gd name="T7" fmla="*/ 71 h 111"/>
                    <a:gd name="T8" fmla="*/ 56 w 94"/>
                    <a:gd name="T9" fmla="*/ 3 h 111"/>
                    <a:gd name="T10" fmla="*/ 36 w 94"/>
                    <a:gd name="T11" fmla="*/ 0 h 111"/>
                  </a:gdLst>
                  <a:ahLst/>
                  <a:cxnLst>
                    <a:cxn ang="0">
                      <a:pos x="T0" y="T1"/>
                    </a:cxn>
                    <a:cxn ang="0">
                      <a:pos x="T2" y="T3"/>
                    </a:cxn>
                    <a:cxn ang="0">
                      <a:pos x="T4" y="T5"/>
                    </a:cxn>
                    <a:cxn ang="0">
                      <a:pos x="T6" y="T7"/>
                    </a:cxn>
                    <a:cxn ang="0">
                      <a:pos x="T8" y="T9"/>
                    </a:cxn>
                    <a:cxn ang="0">
                      <a:pos x="T10" y="T11"/>
                    </a:cxn>
                  </a:cxnLst>
                  <a:rect l="0" t="0" r="r" b="b"/>
                  <a:pathLst>
                    <a:path w="94" h="111">
                      <a:moveTo>
                        <a:pt x="36" y="0"/>
                      </a:moveTo>
                      <a:lnTo>
                        <a:pt x="0" y="88"/>
                      </a:lnTo>
                      <a:cubicBezTo>
                        <a:pt x="5" y="93"/>
                        <a:pt x="11" y="96"/>
                        <a:pt x="17" y="99"/>
                      </a:cubicBezTo>
                      <a:cubicBezTo>
                        <a:pt x="42" y="110"/>
                        <a:pt x="73" y="99"/>
                        <a:pt x="84" y="71"/>
                      </a:cubicBezTo>
                      <a:cubicBezTo>
                        <a:pt x="93" y="42"/>
                        <a:pt x="81" y="14"/>
                        <a:pt x="56" y="3"/>
                      </a:cubicBezTo>
                      <a:cubicBezTo>
                        <a:pt x="50" y="0"/>
                        <a:pt x="42" y="0"/>
                        <a:pt x="36" y="0"/>
                      </a:cubicBez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57" name="Freeform 207">
                  <a:extLst>
                    <a:ext uri="{FF2B5EF4-FFF2-40B4-BE49-F238E27FC236}">
                      <a16:creationId xmlns:a16="http://schemas.microsoft.com/office/drawing/2014/main" id="{7CB36C24-BFCD-40F2-99AF-972C079B7C5F}"/>
                    </a:ext>
                  </a:extLst>
                </p:cNvPr>
                <p:cNvSpPr>
                  <a:spLocks noChangeArrowheads="1"/>
                </p:cNvSpPr>
                <p:nvPr/>
              </p:nvSpPr>
              <p:spPr bwMode="auto">
                <a:xfrm>
                  <a:off x="3219450" y="5876925"/>
                  <a:ext cx="233363" cy="52388"/>
                </a:xfrm>
                <a:custGeom>
                  <a:avLst/>
                  <a:gdLst>
                    <a:gd name="T0" fmla="*/ 649 w 650"/>
                    <a:gd name="T1" fmla="*/ 48 h 145"/>
                    <a:gd name="T2" fmla="*/ 324 w 650"/>
                    <a:gd name="T3" fmla="*/ 0 h 145"/>
                    <a:gd name="T4" fmla="*/ 0 w 650"/>
                    <a:gd name="T5" fmla="*/ 48 h 145"/>
                    <a:gd name="T6" fmla="*/ 0 w 650"/>
                    <a:gd name="T7" fmla="*/ 96 h 145"/>
                    <a:gd name="T8" fmla="*/ 0 w 650"/>
                    <a:gd name="T9" fmla="*/ 96 h 145"/>
                    <a:gd name="T10" fmla="*/ 0 w 650"/>
                    <a:gd name="T11" fmla="*/ 96 h 145"/>
                    <a:gd name="T12" fmla="*/ 324 w 650"/>
                    <a:gd name="T13" fmla="*/ 144 h 145"/>
                    <a:gd name="T14" fmla="*/ 649 w 650"/>
                    <a:gd name="T15" fmla="*/ 96 h 145"/>
                    <a:gd name="T16" fmla="*/ 649 w 650"/>
                    <a:gd name="T17" fmla="*/ 96 h 145"/>
                    <a:gd name="T18" fmla="*/ 649 w 650"/>
                    <a:gd name="T19" fmla="*/ 96 h 145"/>
                    <a:gd name="T20" fmla="*/ 649 w 650"/>
                    <a:gd name="T21" fmla="*/ 48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50" h="145">
                      <a:moveTo>
                        <a:pt x="649" y="48"/>
                      </a:moveTo>
                      <a:cubicBezTo>
                        <a:pt x="649" y="20"/>
                        <a:pt x="502" y="0"/>
                        <a:pt x="324" y="0"/>
                      </a:cubicBezTo>
                      <a:cubicBezTo>
                        <a:pt x="144" y="0"/>
                        <a:pt x="0" y="23"/>
                        <a:pt x="0" y="48"/>
                      </a:cubicBezTo>
                      <a:lnTo>
                        <a:pt x="0" y="96"/>
                      </a:lnTo>
                      <a:lnTo>
                        <a:pt x="0" y="96"/>
                      </a:lnTo>
                      <a:lnTo>
                        <a:pt x="0" y="96"/>
                      </a:lnTo>
                      <a:cubicBezTo>
                        <a:pt x="0" y="125"/>
                        <a:pt x="146" y="144"/>
                        <a:pt x="324" y="144"/>
                      </a:cubicBezTo>
                      <a:cubicBezTo>
                        <a:pt x="505" y="144"/>
                        <a:pt x="649" y="122"/>
                        <a:pt x="649" y="96"/>
                      </a:cubicBezTo>
                      <a:lnTo>
                        <a:pt x="649" y="96"/>
                      </a:lnTo>
                      <a:lnTo>
                        <a:pt x="649" y="96"/>
                      </a:lnTo>
                      <a:lnTo>
                        <a:pt x="649" y="48"/>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621" name="Rectangle 620">
                <a:extLst>
                  <a:ext uri="{FF2B5EF4-FFF2-40B4-BE49-F238E27FC236}">
                    <a16:creationId xmlns:a16="http://schemas.microsoft.com/office/drawing/2014/main" id="{43BEFDBC-7EA0-4D34-BA3A-36D8B3B7AC16}"/>
                  </a:ext>
                </a:extLst>
              </p:cNvPr>
              <p:cNvSpPr/>
              <p:nvPr/>
            </p:nvSpPr>
            <p:spPr>
              <a:xfrm>
                <a:off x="4141814" y="4117631"/>
                <a:ext cx="7927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p>
            </p:txBody>
          </p:sp>
        </p:grpSp>
        <p:sp>
          <p:nvSpPr>
            <p:cNvPr id="619" name="Text Box 30">
              <a:extLst>
                <a:ext uri="{FF2B5EF4-FFF2-40B4-BE49-F238E27FC236}">
                  <a16:creationId xmlns:a16="http://schemas.microsoft.com/office/drawing/2014/main" id="{81066EFA-10D2-4D86-9A59-7490979760BF}"/>
                </a:ext>
              </a:extLst>
            </p:cNvPr>
            <p:cNvSpPr txBox="1">
              <a:spLocks noChangeArrowheads="1"/>
            </p:cNvSpPr>
            <p:nvPr/>
          </p:nvSpPr>
          <p:spPr bwMode="auto">
            <a:xfrm>
              <a:off x="6049490" y="5916042"/>
              <a:ext cx="381272" cy="123079"/>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solidFill>
                    <a:schemeClr val="bg2">
                      <a:lumMod val="10000"/>
                    </a:schemeClr>
                  </a:solidFill>
                </a:rPr>
                <a:t>Polices</a:t>
              </a:r>
            </a:p>
          </p:txBody>
        </p:sp>
      </p:grpSp>
      <p:grpSp>
        <p:nvGrpSpPr>
          <p:cNvPr id="658" name="Group 657">
            <a:extLst>
              <a:ext uri="{FF2B5EF4-FFF2-40B4-BE49-F238E27FC236}">
                <a16:creationId xmlns:a16="http://schemas.microsoft.com/office/drawing/2014/main" id="{172D71CD-E0FE-491B-92B4-9882D0183395}"/>
              </a:ext>
            </a:extLst>
          </p:cNvPr>
          <p:cNvGrpSpPr/>
          <p:nvPr/>
        </p:nvGrpSpPr>
        <p:grpSpPr>
          <a:xfrm>
            <a:off x="10902915" y="2659221"/>
            <a:ext cx="601072" cy="626561"/>
            <a:chOff x="6609905" y="5508747"/>
            <a:chExt cx="601072" cy="626561"/>
          </a:xfrm>
        </p:grpSpPr>
        <p:grpSp>
          <p:nvGrpSpPr>
            <p:cNvPr id="659" name="Group 658">
              <a:extLst>
                <a:ext uri="{FF2B5EF4-FFF2-40B4-BE49-F238E27FC236}">
                  <a16:creationId xmlns:a16="http://schemas.microsoft.com/office/drawing/2014/main" id="{D02AF6D4-1BB3-4872-ABD9-AE9AECB20FB6}"/>
                </a:ext>
              </a:extLst>
            </p:cNvPr>
            <p:cNvGrpSpPr/>
            <p:nvPr/>
          </p:nvGrpSpPr>
          <p:grpSpPr>
            <a:xfrm>
              <a:off x="6616939" y="5508747"/>
              <a:ext cx="552462" cy="477059"/>
              <a:chOff x="2451118" y="4158080"/>
              <a:chExt cx="865570" cy="695710"/>
            </a:xfrm>
          </p:grpSpPr>
          <p:grpSp>
            <p:nvGrpSpPr>
              <p:cNvPr id="661" name="Group 660">
                <a:extLst>
                  <a:ext uri="{FF2B5EF4-FFF2-40B4-BE49-F238E27FC236}">
                    <a16:creationId xmlns:a16="http://schemas.microsoft.com/office/drawing/2014/main" id="{A7346C0F-8BE1-42DE-9C95-47E747CBFDD7}"/>
                  </a:ext>
                </a:extLst>
              </p:cNvPr>
              <p:cNvGrpSpPr/>
              <p:nvPr/>
            </p:nvGrpSpPr>
            <p:grpSpPr>
              <a:xfrm>
                <a:off x="2505985" y="4304032"/>
                <a:ext cx="755836" cy="470888"/>
                <a:chOff x="2851150" y="4108450"/>
                <a:chExt cx="496888" cy="309563"/>
              </a:xfrm>
              <a:solidFill>
                <a:srgbClr val="F80000"/>
              </a:solidFill>
            </p:grpSpPr>
            <p:sp>
              <p:nvSpPr>
                <p:cNvPr id="663" name="Freeform 1">
                  <a:extLst>
                    <a:ext uri="{FF2B5EF4-FFF2-40B4-BE49-F238E27FC236}">
                      <a16:creationId xmlns:a16="http://schemas.microsoft.com/office/drawing/2014/main" id="{A8A7291A-50F0-4E59-85FC-4B444A2AD551}"/>
                    </a:ext>
                  </a:extLst>
                </p:cNvPr>
                <p:cNvSpPr>
                  <a:spLocks noChangeArrowheads="1"/>
                </p:cNvSpPr>
                <p:nvPr/>
              </p:nvSpPr>
              <p:spPr bwMode="auto">
                <a:xfrm>
                  <a:off x="3025775" y="4379913"/>
                  <a:ext cx="38100" cy="38100"/>
                </a:xfrm>
                <a:custGeom>
                  <a:avLst/>
                  <a:gdLst>
                    <a:gd name="T0" fmla="*/ 107 w 108"/>
                    <a:gd name="T1" fmla="*/ 54 h 108"/>
                    <a:gd name="T2" fmla="*/ 100 w 108"/>
                    <a:gd name="T3" fmla="*/ 80 h 108"/>
                    <a:gd name="T4" fmla="*/ 81 w 108"/>
                    <a:gd name="T5" fmla="*/ 100 h 108"/>
                    <a:gd name="T6" fmla="*/ 54 w 108"/>
                    <a:gd name="T7" fmla="*/ 107 h 108"/>
                    <a:gd name="T8" fmla="*/ 27 w 108"/>
                    <a:gd name="T9" fmla="*/ 100 h 108"/>
                    <a:gd name="T10" fmla="*/ 7 w 108"/>
                    <a:gd name="T11" fmla="*/ 80 h 108"/>
                    <a:gd name="T12" fmla="*/ 0 w 108"/>
                    <a:gd name="T13" fmla="*/ 54 h 108"/>
                    <a:gd name="T14" fmla="*/ 7 w 108"/>
                    <a:gd name="T15" fmla="*/ 27 h 108"/>
                    <a:gd name="T16" fmla="*/ 27 w 108"/>
                    <a:gd name="T17" fmla="*/ 7 h 108"/>
                    <a:gd name="T18" fmla="*/ 54 w 108"/>
                    <a:gd name="T19" fmla="*/ 0 h 108"/>
                    <a:gd name="T20" fmla="*/ 81 w 108"/>
                    <a:gd name="T21" fmla="*/ 7 h 108"/>
                    <a:gd name="T22" fmla="*/ 100 w 108"/>
                    <a:gd name="T23" fmla="*/ 27 h 108"/>
                    <a:gd name="T24" fmla="*/ 107 w 108"/>
                    <a:gd name="T25" fmla="*/ 54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8" h="108">
                      <a:moveTo>
                        <a:pt x="107" y="54"/>
                      </a:moveTo>
                      <a:cubicBezTo>
                        <a:pt x="107" y="63"/>
                        <a:pt x="105" y="72"/>
                        <a:pt x="100" y="80"/>
                      </a:cubicBezTo>
                      <a:cubicBezTo>
                        <a:pt x="95" y="89"/>
                        <a:pt x="89" y="95"/>
                        <a:pt x="81" y="100"/>
                      </a:cubicBezTo>
                      <a:cubicBezTo>
                        <a:pt x="72" y="105"/>
                        <a:pt x="64" y="107"/>
                        <a:pt x="54" y="107"/>
                      </a:cubicBezTo>
                      <a:cubicBezTo>
                        <a:pt x="44" y="107"/>
                        <a:pt x="36" y="105"/>
                        <a:pt x="27" y="100"/>
                      </a:cubicBezTo>
                      <a:cubicBezTo>
                        <a:pt x="18" y="95"/>
                        <a:pt x="12" y="89"/>
                        <a:pt x="7" y="80"/>
                      </a:cubicBezTo>
                      <a:cubicBezTo>
                        <a:pt x="2" y="72"/>
                        <a:pt x="0" y="64"/>
                        <a:pt x="0" y="54"/>
                      </a:cubicBezTo>
                      <a:cubicBezTo>
                        <a:pt x="0" y="45"/>
                        <a:pt x="2" y="36"/>
                        <a:pt x="7" y="27"/>
                      </a:cubicBezTo>
                      <a:cubicBezTo>
                        <a:pt x="12" y="19"/>
                        <a:pt x="18" y="12"/>
                        <a:pt x="27" y="7"/>
                      </a:cubicBezTo>
                      <a:cubicBezTo>
                        <a:pt x="36" y="2"/>
                        <a:pt x="44" y="0"/>
                        <a:pt x="54" y="0"/>
                      </a:cubicBezTo>
                      <a:cubicBezTo>
                        <a:pt x="64" y="0"/>
                        <a:pt x="72" y="2"/>
                        <a:pt x="81" y="7"/>
                      </a:cubicBezTo>
                      <a:cubicBezTo>
                        <a:pt x="89" y="12"/>
                        <a:pt x="95" y="19"/>
                        <a:pt x="100" y="27"/>
                      </a:cubicBezTo>
                      <a:cubicBezTo>
                        <a:pt x="105" y="36"/>
                        <a:pt x="107" y="44"/>
                        <a:pt x="107" y="5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64" name="Freeform 2">
                  <a:extLst>
                    <a:ext uri="{FF2B5EF4-FFF2-40B4-BE49-F238E27FC236}">
                      <a16:creationId xmlns:a16="http://schemas.microsoft.com/office/drawing/2014/main" id="{AE5DFB26-4ABB-437D-8CB9-EE13574C4D1D}"/>
                    </a:ext>
                  </a:extLst>
                </p:cNvPr>
                <p:cNvSpPr>
                  <a:spLocks noChangeArrowheads="1"/>
                </p:cNvSpPr>
                <p:nvPr/>
              </p:nvSpPr>
              <p:spPr bwMode="auto">
                <a:xfrm>
                  <a:off x="3079750" y="4379913"/>
                  <a:ext cx="38100" cy="38100"/>
                </a:xfrm>
                <a:custGeom>
                  <a:avLst/>
                  <a:gdLst>
                    <a:gd name="T0" fmla="*/ 53 w 108"/>
                    <a:gd name="T1" fmla="*/ 0 h 108"/>
                    <a:gd name="T2" fmla="*/ 107 w 108"/>
                    <a:gd name="T3" fmla="*/ 54 h 108"/>
                    <a:gd name="T4" fmla="*/ 53 w 108"/>
                    <a:gd name="T5" fmla="*/ 107 h 108"/>
                    <a:gd name="T6" fmla="*/ 0 w 108"/>
                    <a:gd name="T7" fmla="*/ 54 h 108"/>
                    <a:gd name="T8" fmla="*/ 53 w 108"/>
                    <a:gd name="T9" fmla="*/ 0 h 108"/>
                    <a:gd name="T10" fmla="*/ 53 w 108"/>
                    <a:gd name="T11" fmla="*/ 85 h 108"/>
                    <a:gd name="T12" fmla="*/ 84 w 108"/>
                    <a:gd name="T13" fmla="*/ 54 h 108"/>
                    <a:gd name="T14" fmla="*/ 53 w 108"/>
                    <a:gd name="T15" fmla="*/ 23 h 108"/>
                    <a:gd name="T16" fmla="*/ 22 w 108"/>
                    <a:gd name="T17" fmla="*/ 54 h 108"/>
                    <a:gd name="T18" fmla="*/ 53 w 108"/>
                    <a:gd name="T19" fmla="*/ 85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8" h="108">
                      <a:moveTo>
                        <a:pt x="53" y="0"/>
                      </a:moveTo>
                      <a:cubicBezTo>
                        <a:pt x="84" y="0"/>
                        <a:pt x="107" y="26"/>
                        <a:pt x="107" y="54"/>
                      </a:cubicBezTo>
                      <a:cubicBezTo>
                        <a:pt x="107" y="83"/>
                        <a:pt x="84" y="107"/>
                        <a:pt x="53" y="107"/>
                      </a:cubicBezTo>
                      <a:cubicBezTo>
                        <a:pt x="25" y="107"/>
                        <a:pt x="0" y="83"/>
                        <a:pt x="0" y="54"/>
                      </a:cubicBezTo>
                      <a:cubicBezTo>
                        <a:pt x="0" y="26"/>
                        <a:pt x="22" y="0"/>
                        <a:pt x="53" y="0"/>
                      </a:cubicBezTo>
                      <a:close/>
                      <a:moveTo>
                        <a:pt x="53" y="85"/>
                      </a:moveTo>
                      <a:cubicBezTo>
                        <a:pt x="70" y="85"/>
                        <a:pt x="84" y="71"/>
                        <a:pt x="84" y="54"/>
                      </a:cubicBezTo>
                      <a:cubicBezTo>
                        <a:pt x="84" y="37"/>
                        <a:pt x="70" y="23"/>
                        <a:pt x="53" y="23"/>
                      </a:cubicBezTo>
                      <a:cubicBezTo>
                        <a:pt x="36" y="23"/>
                        <a:pt x="22" y="37"/>
                        <a:pt x="22" y="54"/>
                      </a:cubicBezTo>
                      <a:cubicBezTo>
                        <a:pt x="22" y="71"/>
                        <a:pt x="36" y="85"/>
                        <a:pt x="53" y="85"/>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65" name="Freeform 3">
                  <a:extLst>
                    <a:ext uri="{FF2B5EF4-FFF2-40B4-BE49-F238E27FC236}">
                      <a16:creationId xmlns:a16="http://schemas.microsoft.com/office/drawing/2014/main" id="{21B88DEC-F919-48C4-A33B-FBA36AAB0B98}"/>
                    </a:ext>
                  </a:extLst>
                </p:cNvPr>
                <p:cNvSpPr>
                  <a:spLocks noChangeArrowheads="1"/>
                </p:cNvSpPr>
                <p:nvPr/>
              </p:nvSpPr>
              <p:spPr bwMode="auto">
                <a:xfrm>
                  <a:off x="3135313" y="4379913"/>
                  <a:ext cx="38100" cy="38100"/>
                </a:xfrm>
                <a:custGeom>
                  <a:avLst/>
                  <a:gdLst>
                    <a:gd name="T0" fmla="*/ 54 w 108"/>
                    <a:gd name="T1" fmla="*/ 0 h 108"/>
                    <a:gd name="T2" fmla="*/ 107 w 108"/>
                    <a:gd name="T3" fmla="*/ 54 h 108"/>
                    <a:gd name="T4" fmla="*/ 54 w 108"/>
                    <a:gd name="T5" fmla="*/ 107 h 108"/>
                    <a:gd name="T6" fmla="*/ 0 w 108"/>
                    <a:gd name="T7" fmla="*/ 54 h 108"/>
                    <a:gd name="T8" fmla="*/ 54 w 108"/>
                    <a:gd name="T9" fmla="*/ 0 h 108"/>
                    <a:gd name="T10" fmla="*/ 54 w 108"/>
                    <a:gd name="T11" fmla="*/ 85 h 108"/>
                    <a:gd name="T12" fmla="*/ 85 w 108"/>
                    <a:gd name="T13" fmla="*/ 54 h 108"/>
                    <a:gd name="T14" fmla="*/ 54 w 108"/>
                    <a:gd name="T15" fmla="*/ 23 h 108"/>
                    <a:gd name="T16" fmla="*/ 23 w 108"/>
                    <a:gd name="T17" fmla="*/ 54 h 108"/>
                    <a:gd name="T18" fmla="*/ 54 w 108"/>
                    <a:gd name="T19" fmla="*/ 85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8" h="108">
                      <a:moveTo>
                        <a:pt x="54" y="0"/>
                      </a:moveTo>
                      <a:cubicBezTo>
                        <a:pt x="82" y="0"/>
                        <a:pt x="107" y="26"/>
                        <a:pt x="107" y="54"/>
                      </a:cubicBezTo>
                      <a:cubicBezTo>
                        <a:pt x="107" y="83"/>
                        <a:pt x="85" y="107"/>
                        <a:pt x="54" y="107"/>
                      </a:cubicBezTo>
                      <a:cubicBezTo>
                        <a:pt x="26" y="107"/>
                        <a:pt x="0" y="83"/>
                        <a:pt x="0" y="54"/>
                      </a:cubicBezTo>
                      <a:cubicBezTo>
                        <a:pt x="0" y="26"/>
                        <a:pt x="23" y="0"/>
                        <a:pt x="54" y="0"/>
                      </a:cubicBezTo>
                      <a:close/>
                      <a:moveTo>
                        <a:pt x="54" y="85"/>
                      </a:moveTo>
                      <a:cubicBezTo>
                        <a:pt x="71" y="85"/>
                        <a:pt x="85" y="71"/>
                        <a:pt x="85" y="54"/>
                      </a:cubicBezTo>
                      <a:cubicBezTo>
                        <a:pt x="85" y="37"/>
                        <a:pt x="71" y="23"/>
                        <a:pt x="54" y="23"/>
                      </a:cubicBezTo>
                      <a:cubicBezTo>
                        <a:pt x="37" y="23"/>
                        <a:pt x="23" y="37"/>
                        <a:pt x="23" y="54"/>
                      </a:cubicBezTo>
                      <a:cubicBezTo>
                        <a:pt x="23" y="71"/>
                        <a:pt x="37" y="85"/>
                        <a:pt x="54" y="85"/>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66" name="Freeform 4">
                  <a:extLst>
                    <a:ext uri="{FF2B5EF4-FFF2-40B4-BE49-F238E27FC236}">
                      <a16:creationId xmlns:a16="http://schemas.microsoft.com/office/drawing/2014/main" id="{36F229A6-6DA8-4567-A083-CC8CE8A6E603}"/>
                    </a:ext>
                  </a:extLst>
                </p:cNvPr>
                <p:cNvSpPr>
                  <a:spLocks noChangeArrowheads="1"/>
                </p:cNvSpPr>
                <p:nvPr/>
              </p:nvSpPr>
              <p:spPr bwMode="auto">
                <a:xfrm>
                  <a:off x="3300413" y="4200525"/>
                  <a:ext cx="47625" cy="73025"/>
                </a:xfrm>
                <a:custGeom>
                  <a:avLst/>
                  <a:gdLst>
                    <a:gd name="T0" fmla="*/ 102 w 134"/>
                    <a:gd name="T1" fmla="*/ 71 h 205"/>
                    <a:gd name="T2" fmla="*/ 133 w 134"/>
                    <a:gd name="T3" fmla="*/ 102 h 205"/>
                    <a:gd name="T4" fmla="*/ 102 w 134"/>
                    <a:gd name="T5" fmla="*/ 133 h 205"/>
                    <a:gd name="T6" fmla="*/ 37 w 134"/>
                    <a:gd name="T7" fmla="*/ 198 h 205"/>
                    <a:gd name="T8" fmla="*/ 17 w 134"/>
                    <a:gd name="T9" fmla="*/ 198 h 205"/>
                    <a:gd name="T10" fmla="*/ 6 w 134"/>
                    <a:gd name="T11" fmla="*/ 187 h 205"/>
                    <a:gd name="T12" fmla="*/ 6 w 134"/>
                    <a:gd name="T13" fmla="*/ 167 h 205"/>
                    <a:gd name="T14" fmla="*/ 71 w 134"/>
                    <a:gd name="T15" fmla="*/ 102 h 205"/>
                    <a:gd name="T16" fmla="*/ 6 w 134"/>
                    <a:gd name="T17" fmla="*/ 37 h 205"/>
                    <a:gd name="T18" fmla="*/ 6 w 134"/>
                    <a:gd name="T19" fmla="*/ 17 h 205"/>
                    <a:gd name="T20" fmla="*/ 17 w 134"/>
                    <a:gd name="T21" fmla="*/ 6 h 205"/>
                    <a:gd name="T22" fmla="*/ 37 w 134"/>
                    <a:gd name="T23" fmla="*/ 6 h 205"/>
                    <a:gd name="T24" fmla="*/ 102 w 134"/>
                    <a:gd name="T25" fmla="*/ 71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4" h="205">
                      <a:moveTo>
                        <a:pt x="102" y="71"/>
                      </a:moveTo>
                      <a:lnTo>
                        <a:pt x="133" y="102"/>
                      </a:lnTo>
                      <a:lnTo>
                        <a:pt x="102" y="133"/>
                      </a:lnTo>
                      <a:lnTo>
                        <a:pt x="37" y="198"/>
                      </a:lnTo>
                      <a:cubicBezTo>
                        <a:pt x="31" y="204"/>
                        <a:pt x="23" y="204"/>
                        <a:pt x="17" y="198"/>
                      </a:cubicBezTo>
                      <a:lnTo>
                        <a:pt x="6" y="187"/>
                      </a:lnTo>
                      <a:cubicBezTo>
                        <a:pt x="0" y="181"/>
                        <a:pt x="0" y="173"/>
                        <a:pt x="6" y="167"/>
                      </a:cubicBezTo>
                      <a:lnTo>
                        <a:pt x="71" y="102"/>
                      </a:lnTo>
                      <a:lnTo>
                        <a:pt x="6" y="37"/>
                      </a:lnTo>
                      <a:cubicBezTo>
                        <a:pt x="0" y="32"/>
                        <a:pt x="0" y="23"/>
                        <a:pt x="6" y="17"/>
                      </a:cubicBezTo>
                      <a:lnTo>
                        <a:pt x="17" y="6"/>
                      </a:lnTo>
                      <a:cubicBezTo>
                        <a:pt x="23" y="0"/>
                        <a:pt x="31" y="0"/>
                        <a:pt x="37" y="6"/>
                      </a:cubicBezTo>
                      <a:lnTo>
                        <a:pt x="102" y="71"/>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71" name="Freeform 5">
                  <a:extLst>
                    <a:ext uri="{FF2B5EF4-FFF2-40B4-BE49-F238E27FC236}">
                      <a16:creationId xmlns:a16="http://schemas.microsoft.com/office/drawing/2014/main" id="{A143FBC0-AEAF-4651-B68A-A43DCCA7D83B}"/>
                    </a:ext>
                  </a:extLst>
                </p:cNvPr>
                <p:cNvSpPr>
                  <a:spLocks noChangeArrowheads="1"/>
                </p:cNvSpPr>
                <p:nvPr/>
              </p:nvSpPr>
              <p:spPr bwMode="auto">
                <a:xfrm>
                  <a:off x="2851150" y="4198938"/>
                  <a:ext cx="47625" cy="73025"/>
                </a:xfrm>
                <a:custGeom>
                  <a:avLst/>
                  <a:gdLst>
                    <a:gd name="T0" fmla="*/ 127 w 133"/>
                    <a:gd name="T1" fmla="*/ 17 h 204"/>
                    <a:gd name="T2" fmla="*/ 127 w 133"/>
                    <a:gd name="T3" fmla="*/ 36 h 204"/>
                    <a:gd name="T4" fmla="*/ 62 w 133"/>
                    <a:gd name="T5" fmla="*/ 101 h 204"/>
                    <a:gd name="T6" fmla="*/ 127 w 133"/>
                    <a:gd name="T7" fmla="*/ 166 h 204"/>
                    <a:gd name="T8" fmla="*/ 127 w 133"/>
                    <a:gd name="T9" fmla="*/ 186 h 204"/>
                    <a:gd name="T10" fmla="*/ 115 w 133"/>
                    <a:gd name="T11" fmla="*/ 197 h 204"/>
                    <a:gd name="T12" fmla="*/ 96 w 133"/>
                    <a:gd name="T13" fmla="*/ 197 h 204"/>
                    <a:gd name="T14" fmla="*/ 31 w 133"/>
                    <a:gd name="T15" fmla="*/ 132 h 204"/>
                    <a:gd name="T16" fmla="*/ 0 w 133"/>
                    <a:gd name="T17" fmla="*/ 101 h 204"/>
                    <a:gd name="T18" fmla="*/ 31 w 133"/>
                    <a:gd name="T19" fmla="*/ 70 h 204"/>
                    <a:gd name="T20" fmla="*/ 96 w 133"/>
                    <a:gd name="T21" fmla="*/ 5 h 204"/>
                    <a:gd name="T22" fmla="*/ 115 w 133"/>
                    <a:gd name="T23" fmla="*/ 5 h 204"/>
                    <a:gd name="T24" fmla="*/ 127 w 133"/>
                    <a:gd name="T25" fmla="*/ 17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3" h="204">
                      <a:moveTo>
                        <a:pt x="127" y="17"/>
                      </a:moveTo>
                      <a:cubicBezTo>
                        <a:pt x="132" y="22"/>
                        <a:pt x="132" y="31"/>
                        <a:pt x="127" y="36"/>
                      </a:cubicBezTo>
                      <a:lnTo>
                        <a:pt x="62" y="101"/>
                      </a:lnTo>
                      <a:lnTo>
                        <a:pt x="127" y="166"/>
                      </a:lnTo>
                      <a:cubicBezTo>
                        <a:pt x="132" y="172"/>
                        <a:pt x="132" y="180"/>
                        <a:pt x="127" y="186"/>
                      </a:cubicBezTo>
                      <a:lnTo>
                        <a:pt x="115" y="197"/>
                      </a:lnTo>
                      <a:cubicBezTo>
                        <a:pt x="110" y="203"/>
                        <a:pt x="101" y="203"/>
                        <a:pt x="96" y="197"/>
                      </a:cubicBezTo>
                      <a:lnTo>
                        <a:pt x="31" y="132"/>
                      </a:lnTo>
                      <a:lnTo>
                        <a:pt x="0" y="101"/>
                      </a:lnTo>
                      <a:lnTo>
                        <a:pt x="31" y="70"/>
                      </a:lnTo>
                      <a:lnTo>
                        <a:pt x="96" y="5"/>
                      </a:lnTo>
                      <a:cubicBezTo>
                        <a:pt x="101" y="0"/>
                        <a:pt x="110" y="0"/>
                        <a:pt x="115" y="5"/>
                      </a:cubicBezTo>
                      <a:lnTo>
                        <a:pt x="127" y="17"/>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72" name="Freeform 6">
                  <a:extLst>
                    <a:ext uri="{FF2B5EF4-FFF2-40B4-BE49-F238E27FC236}">
                      <a16:creationId xmlns:a16="http://schemas.microsoft.com/office/drawing/2014/main" id="{DADFD546-7778-4640-B489-B128E39E5408}"/>
                    </a:ext>
                  </a:extLst>
                </p:cNvPr>
                <p:cNvSpPr>
                  <a:spLocks noChangeArrowheads="1"/>
                </p:cNvSpPr>
                <p:nvPr/>
              </p:nvSpPr>
              <p:spPr bwMode="auto">
                <a:xfrm>
                  <a:off x="2913063" y="4108450"/>
                  <a:ext cx="371475" cy="255588"/>
                </a:xfrm>
                <a:custGeom>
                  <a:avLst/>
                  <a:gdLst>
                    <a:gd name="T0" fmla="*/ 1033 w 1034"/>
                    <a:gd name="T1" fmla="*/ 29 h 710"/>
                    <a:gd name="T2" fmla="*/ 1005 w 1034"/>
                    <a:gd name="T3" fmla="*/ 709 h 710"/>
                    <a:gd name="T4" fmla="*/ 0 w 1034"/>
                    <a:gd name="T5" fmla="*/ 681 h 710"/>
                    <a:gd name="T6" fmla="*/ 28 w 1034"/>
                    <a:gd name="T7" fmla="*/ 0 h 710"/>
                    <a:gd name="T8" fmla="*/ 655 w 1034"/>
                    <a:gd name="T9" fmla="*/ 156 h 710"/>
                    <a:gd name="T10" fmla="*/ 705 w 1034"/>
                    <a:gd name="T11" fmla="*/ 206 h 710"/>
                    <a:gd name="T12" fmla="*/ 655 w 1034"/>
                    <a:gd name="T13" fmla="*/ 156 h 710"/>
                    <a:gd name="T14" fmla="*/ 570 w 1034"/>
                    <a:gd name="T15" fmla="*/ 102 h 710"/>
                    <a:gd name="T16" fmla="*/ 107 w 1034"/>
                    <a:gd name="T17" fmla="*/ 539 h 710"/>
                    <a:gd name="T18" fmla="*/ 257 w 1034"/>
                    <a:gd name="T19" fmla="*/ 466 h 710"/>
                    <a:gd name="T20" fmla="*/ 409 w 1034"/>
                    <a:gd name="T21" fmla="*/ 466 h 710"/>
                    <a:gd name="T22" fmla="*/ 570 w 1034"/>
                    <a:gd name="T23" fmla="*/ 551 h 710"/>
                    <a:gd name="T24" fmla="*/ 652 w 1034"/>
                    <a:gd name="T25" fmla="*/ 381 h 710"/>
                    <a:gd name="T26" fmla="*/ 705 w 1034"/>
                    <a:gd name="T27" fmla="*/ 331 h 710"/>
                    <a:gd name="T28" fmla="*/ 705 w 1034"/>
                    <a:gd name="T29" fmla="*/ 559 h 710"/>
                    <a:gd name="T30" fmla="*/ 652 w 1034"/>
                    <a:gd name="T31" fmla="*/ 508 h 710"/>
                    <a:gd name="T32" fmla="*/ 705 w 1034"/>
                    <a:gd name="T33" fmla="*/ 559 h 710"/>
                    <a:gd name="T34" fmla="*/ 926 w 1034"/>
                    <a:gd name="T35" fmla="*/ 480 h 710"/>
                    <a:gd name="T36" fmla="*/ 844 w 1034"/>
                    <a:gd name="T37" fmla="*/ 539 h 710"/>
                    <a:gd name="T38" fmla="*/ 790 w 1034"/>
                    <a:gd name="T39" fmla="*/ 508 h 710"/>
                    <a:gd name="T40" fmla="*/ 841 w 1034"/>
                    <a:gd name="T41" fmla="*/ 582 h 710"/>
                    <a:gd name="T42" fmla="*/ 801 w 1034"/>
                    <a:gd name="T43" fmla="*/ 317 h 710"/>
                    <a:gd name="T44" fmla="*/ 801 w 1034"/>
                    <a:gd name="T45" fmla="*/ 379 h 710"/>
                    <a:gd name="T46" fmla="*/ 813 w 1034"/>
                    <a:gd name="T47" fmla="*/ 407 h 710"/>
                    <a:gd name="T48" fmla="*/ 855 w 1034"/>
                    <a:gd name="T49" fmla="*/ 370 h 710"/>
                    <a:gd name="T50" fmla="*/ 897 w 1034"/>
                    <a:gd name="T51" fmla="*/ 407 h 710"/>
                    <a:gd name="T52" fmla="*/ 909 w 1034"/>
                    <a:gd name="T53" fmla="*/ 379 h 710"/>
                    <a:gd name="T54" fmla="*/ 909 w 1034"/>
                    <a:gd name="T55" fmla="*/ 317 h 710"/>
                    <a:gd name="T56" fmla="*/ 886 w 1034"/>
                    <a:gd name="T57" fmla="*/ 294 h 710"/>
                    <a:gd name="T58" fmla="*/ 824 w 1034"/>
                    <a:gd name="T59" fmla="*/ 294 h 710"/>
                    <a:gd name="T60" fmla="*/ 801 w 1034"/>
                    <a:gd name="T61" fmla="*/ 317 h 710"/>
                    <a:gd name="T62" fmla="*/ 926 w 1034"/>
                    <a:gd name="T63" fmla="*/ 127 h 710"/>
                    <a:gd name="T64" fmla="*/ 844 w 1034"/>
                    <a:gd name="T65" fmla="*/ 187 h 710"/>
                    <a:gd name="T66" fmla="*/ 790 w 1034"/>
                    <a:gd name="T67" fmla="*/ 156 h 710"/>
                    <a:gd name="T68" fmla="*/ 841 w 1034"/>
                    <a:gd name="T69" fmla="*/ 229 h 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34" h="710">
                      <a:moveTo>
                        <a:pt x="1005" y="0"/>
                      </a:moveTo>
                      <a:cubicBezTo>
                        <a:pt x="1022" y="0"/>
                        <a:pt x="1033" y="12"/>
                        <a:pt x="1033" y="29"/>
                      </a:cubicBezTo>
                      <a:lnTo>
                        <a:pt x="1033" y="681"/>
                      </a:lnTo>
                      <a:cubicBezTo>
                        <a:pt x="1033" y="695"/>
                        <a:pt x="1022" y="709"/>
                        <a:pt x="1005" y="709"/>
                      </a:cubicBezTo>
                      <a:lnTo>
                        <a:pt x="28" y="709"/>
                      </a:lnTo>
                      <a:cubicBezTo>
                        <a:pt x="14" y="709"/>
                        <a:pt x="0" y="698"/>
                        <a:pt x="0" y="681"/>
                      </a:cubicBezTo>
                      <a:lnTo>
                        <a:pt x="0" y="29"/>
                      </a:lnTo>
                      <a:cubicBezTo>
                        <a:pt x="0" y="15"/>
                        <a:pt x="11" y="0"/>
                        <a:pt x="28" y="0"/>
                      </a:cubicBezTo>
                      <a:lnTo>
                        <a:pt x="1005" y="0"/>
                      </a:lnTo>
                      <a:close/>
                      <a:moveTo>
                        <a:pt x="655" y="156"/>
                      </a:moveTo>
                      <a:lnTo>
                        <a:pt x="655" y="206"/>
                      </a:lnTo>
                      <a:lnTo>
                        <a:pt x="705" y="206"/>
                      </a:lnTo>
                      <a:lnTo>
                        <a:pt x="705" y="156"/>
                      </a:lnTo>
                      <a:lnTo>
                        <a:pt x="655" y="156"/>
                      </a:lnTo>
                      <a:close/>
                      <a:moveTo>
                        <a:pt x="570" y="551"/>
                      </a:moveTo>
                      <a:lnTo>
                        <a:pt x="570" y="102"/>
                      </a:lnTo>
                      <a:lnTo>
                        <a:pt x="107" y="102"/>
                      </a:lnTo>
                      <a:lnTo>
                        <a:pt x="107" y="539"/>
                      </a:lnTo>
                      <a:cubicBezTo>
                        <a:pt x="113" y="534"/>
                        <a:pt x="118" y="531"/>
                        <a:pt x="124" y="528"/>
                      </a:cubicBezTo>
                      <a:lnTo>
                        <a:pt x="257" y="466"/>
                      </a:lnTo>
                      <a:cubicBezTo>
                        <a:pt x="257" y="466"/>
                        <a:pt x="279" y="492"/>
                        <a:pt x="333" y="492"/>
                      </a:cubicBezTo>
                      <a:cubicBezTo>
                        <a:pt x="387" y="492"/>
                        <a:pt x="409" y="466"/>
                        <a:pt x="409" y="466"/>
                      </a:cubicBezTo>
                      <a:lnTo>
                        <a:pt x="542" y="528"/>
                      </a:lnTo>
                      <a:cubicBezTo>
                        <a:pt x="553" y="534"/>
                        <a:pt x="562" y="542"/>
                        <a:pt x="570" y="551"/>
                      </a:cubicBezTo>
                      <a:close/>
                      <a:moveTo>
                        <a:pt x="652" y="331"/>
                      </a:moveTo>
                      <a:lnTo>
                        <a:pt x="652" y="381"/>
                      </a:lnTo>
                      <a:lnTo>
                        <a:pt x="705" y="381"/>
                      </a:lnTo>
                      <a:lnTo>
                        <a:pt x="705" y="331"/>
                      </a:lnTo>
                      <a:lnTo>
                        <a:pt x="652" y="331"/>
                      </a:lnTo>
                      <a:close/>
                      <a:moveTo>
                        <a:pt x="705" y="559"/>
                      </a:moveTo>
                      <a:lnTo>
                        <a:pt x="705" y="508"/>
                      </a:lnTo>
                      <a:lnTo>
                        <a:pt x="652" y="508"/>
                      </a:lnTo>
                      <a:lnTo>
                        <a:pt x="652" y="559"/>
                      </a:lnTo>
                      <a:lnTo>
                        <a:pt x="705" y="559"/>
                      </a:lnTo>
                      <a:close/>
                      <a:moveTo>
                        <a:pt x="923" y="500"/>
                      </a:moveTo>
                      <a:cubicBezTo>
                        <a:pt x="931" y="494"/>
                        <a:pt x="931" y="486"/>
                        <a:pt x="926" y="480"/>
                      </a:cubicBezTo>
                      <a:cubicBezTo>
                        <a:pt x="917" y="475"/>
                        <a:pt x="909" y="475"/>
                        <a:pt x="903" y="480"/>
                      </a:cubicBezTo>
                      <a:lnTo>
                        <a:pt x="844" y="539"/>
                      </a:lnTo>
                      <a:lnTo>
                        <a:pt x="813" y="508"/>
                      </a:lnTo>
                      <a:cubicBezTo>
                        <a:pt x="804" y="503"/>
                        <a:pt x="796" y="503"/>
                        <a:pt x="790" y="508"/>
                      </a:cubicBezTo>
                      <a:cubicBezTo>
                        <a:pt x="784" y="517"/>
                        <a:pt x="784" y="525"/>
                        <a:pt x="790" y="531"/>
                      </a:cubicBezTo>
                      <a:lnTo>
                        <a:pt x="841" y="582"/>
                      </a:lnTo>
                      <a:lnTo>
                        <a:pt x="923" y="500"/>
                      </a:lnTo>
                      <a:close/>
                      <a:moveTo>
                        <a:pt x="801" y="317"/>
                      </a:moveTo>
                      <a:lnTo>
                        <a:pt x="832" y="348"/>
                      </a:lnTo>
                      <a:lnTo>
                        <a:pt x="801" y="379"/>
                      </a:lnTo>
                      <a:cubicBezTo>
                        <a:pt x="796" y="387"/>
                        <a:pt x="796" y="396"/>
                        <a:pt x="801" y="401"/>
                      </a:cubicBezTo>
                      <a:cubicBezTo>
                        <a:pt x="804" y="404"/>
                        <a:pt x="807" y="407"/>
                        <a:pt x="813" y="407"/>
                      </a:cubicBezTo>
                      <a:cubicBezTo>
                        <a:pt x="818" y="407"/>
                        <a:pt x="821" y="404"/>
                        <a:pt x="824" y="401"/>
                      </a:cubicBezTo>
                      <a:lnTo>
                        <a:pt x="855" y="370"/>
                      </a:lnTo>
                      <a:lnTo>
                        <a:pt x="886" y="401"/>
                      </a:lnTo>
                      <a:cubicBezTo>
                        <a:pt x="889" y="404"/>
                        <a:pt x="895" y="407"/>
                        <a:pt x="897" y="407"/>
                      </a:cubicBezTo>
                      <a:cubicBezTo>
                        <a:pt x="903" y="407"/>
                        <a:pt x="906" y="404"/>
                        <a:pt x="909" y="401"/>
                      </a:cubicBezTo>
                      <a:cubicBezTo>
                        <a:pt x="914" y="393"/>
                        <a:pt x="914" y="384"/>
                        <a:pt x="909" y="379"/>
                      </a:cubicBezTo>
                      <a:lnTo>
                        <a:pt x="878" y="348"/>
                      </a:lnTo>
                      <a:lnTo>
                        <a:pt x="909" y="317"/>
                      </a:lnTo>
                      <a:cubicBezTo>
                        <a:pt x="914" y="308"/>
                        <a:pt x="914" y="300"/>
                        <a:pt x="909" y="294"/>
                      </a:cubicBezTo>
                      <a:cubicBezTo>
                        <a:pt x="900" y="288"/>
                        <a:pt x="892" y="288"/>
                        <a:pt x="886" y="294"/>
                      </a:cubicBezTo>
                      <a:lnTo>
                        <a:pt x="855" y="325"/>
                      </a:lnTo>
                      <a:lnTo>
                        <a:pt x="824" y="294"/>
                      </a:lnTo>
                      <a:cubicBezTo>
                        <a:pt x="815" y="288"/>
                        <a:pt x="807" y="288"/>
                        <a:pt x="801" y="294"/>
                      </a:cubicBezTo>
                      <a:cubicBezTo>
                        <a:pt x="796" y="302"/>
                        <a:pt x="796" y="311"/>
                        <a:pt x="801" y="317"/>
                      </a:cubicBezTo>
                      <a:close/>
                      <a:moveTo>
                        <a:pt x="923" y="147"/>
                      </a:moveTo>
                      <a:cubicBezTo>
                        <a:pt x="931" y="142"/>
                        <a:pt x="931" y="130"/>
                        <a:pt x="926" y="127"/>
                      </a:cubicBezTo>
                      <a:cubicBezTo>
                        <a:pt x="917" y="122"/>
                        <a:pt x="909" y="122"/>
                        <a:pt x="903" y="127"/>
                      </a:cubicBezTo>
                      <a:lnTo>
                        <a:pt x="844" y="187"/>
                      </a:lnTo>
                      <a:lnTo>
                        <a:pt x="813" y="156"/>
                      </a:lnTo>
                      <a:cubicBezTo>
                        <a:pt x="804" y="150"/>
                        <a:pt x="796" y="150"/>
                        <a:pt x="790" y="156"/>
                      </a:cubicBezTo>
                      <a:cubicBezTo>
                        <a:pt x="784" y="164"/>
                        <a:pt x="784" y="173"/>
                        <a:pt x="790" y="178"/>
                      </a:cubicBezTo>
                      <a:lnTo>
                        <a:pt x="841" y="229"/>
                      </a:lnTo>
                      <a:lnTo>
                        <a:pt x="923" y="147"/>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73" name="Freeform 7">
                  <a:extLst>
                    <a:ext uri="{FF2B5EF4-FFF2-40B4-BE49-F238E27FC236}">
                      <a16:creationId xmlns:a16="http://schemas.microsoft.com/office/drawing/2014/main" id="{37B4283B-F1A7-40DD-9B17-CC03B57EB62F}"/>
                    </a:ext>
                  </a:extLst>
                </p:cNvPr>
                <p:cNvSpPr>
                  <a:spLocks noChangeArrowheads="1"/>
                </p:cNvSpPr>
                <p:nvPr/>
              </p:nvSpPr>
              <p:spPr bwMode="auto">
                <a:xfrm>
                  <a:off x="2997200" y="4162425"/>
                  <a:ext cx="73025" cy="106363"/>
                </a:xfrm>
                <a:custGeom>
                  <a:avLst/>
                  <a:gdLst>
                    <a:gd name="T0" fmla="*/ 0 w 205"/>
                    <a:gd name="T1" fmla="*/ 172 h 297"/>
                    <a:gd name="T2" fmla="*/ 9 w 205"/>
                    <a:gd name="T3" fmla="*/ 155 h 297"/>
                    <a:gd name="T4" fmla="*/ 3 w 205"/>
                    <a:gd name="T5" fmla="*/ 102 h 297"/>
                    <a:gd name="T6" fmla="*/ 3 w 205"/>
                    <a:gd name="T7" fmla="*/ 90 h 297"/>
                    <a:gd name="T8" fmla="*/ 108 w 205"/>
                    <a:gd name="T9" fmla="*/ 0 h 297"/>
                    <a:gd name="T10" fmla="*/ 122 w 205"/>
                    <a:gd name="T11" fmla="*/ 20 h 297"/>
                    <a:gd name="T12" fmla="*/ 198 w 205"/>
                    <a:gd name="T13" fmla="*/ 96 h 297"/>
                    <a:gd name="T14" fmla="*/ 192 w 205"/>
                    <a:gd name="T15" fmla="*/ 152 h 297"/>
                    <a:gd name="T16" fmla="*/ 204 w 205"/>
                    <a:gd name="T17" fmla="*/ 172 h 297"/>
                    <a:gd name="T18" fmla="*/ 198 w 205"/>
                    <a:gd name="T19" fmla="*/ 203 h 297"/>
                    <a:gd name="T20" fmla="*/ 178 w 205"/>
                    <a:gd name="T21" fmla="*/ 220 h 297"/>
                    <a:gd name="T22" fmla="*/ 178 w 205"/>
                    <a:gd name="T23" fmla="*/ 220 h 297"/>
                    <a:gd name="T24" fmla="*/ 102 w 205"/>
                    <a:gd name="T25" fmla="*/ 296 h 297"/>
                    <a:gd name="T26" fmla="*/ 102 w 205"/>
                    <a:gd name="T27" fmla="*/ 296 h 297"/>
                    <a:gd name="T28" fmla="*/ 102 w 205"/>
                    <a:gd name="T29" fmla="*/ 296 h 297"/>
                    <a:gd name="T30" fmla="*/ 102 w 205"/>
                    <a:gd name="T31" fmla="*/ 296 h 297"/>
                    <a:gd name="T32" fmla="*/ 102 w 205"/>
                    <a:gd name="T33" fmla="*/ 296 h 297"/>
                    <a:gd name="T34" fmla="*/ 102 w 205"/>
                    <a:gd name="T35" fmla="*/ 296 h 297"/>
                    <a:gd name="T36" fmla="*/ 102 w 205"/>
                    <a:gd name="T37" fmla="*/ 296 h 297"/>
                    <a:gd name="T38" fmla="*/ 102 w 205"/>
                    <a:gd name="T39" fmla="*/ 296 h 297"/>
                    <a:gd name="T40" fmla="*/ 102 w 205"/>
                    <a:gd name="T41" fmla="*/ 296 h 297"/>
                    <a:gd name="T42" fmla="*/ 102 w 205"/>
                    <a:gd name="T43" fmla="*/ 296 h 297"/>
                    <a:gd name="T44" fmla="*/ 102 w 205"/>
                    <a:gd name="T45" fmla="*/ 296 h 297"/>
                    <a:gd name="T46" fmla="*/ 26 w 205"/>
                    <a:gd name="T47" fmla="*/ 220 h 297"/>
                    <a:gd name="T48" fmla="*/ 26 w 205"/>
                    <a:gd name="T49" fmla="*/ 220 h 297"/>
                    <a:gd name="T50" fmla="*/ 6 w 205"/>
                    <a:gd name="T51" fmla="*/ 203 h 297"/>
                    <a:gd name="T52" fmla="*/ 0 w 205"/>
                    <a:gd name="T53" fmla="*/ 172 h 2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05" h="297">
                      <a:moveTo>
                        <a:pt x="0" y="172"/>
                      </a:moveTo>
                      <a:cubicBezTo>
                        <a:pt x="0" y="164"/>
                        <a:pt x="3" y="155"/>
                        <a:pt x="9" y="155"/>
                      </a:cubicBezTo>
                      <a:cubicBezTo>
                        <a:pt x="6" y="144"/>
                        <a:pt x="3" y="121"/>
                        <a:pt x="3" y="102"/>
                      </a:cubicBezTo>
                      <a:lnTo>
                        <a:pt x="3" y="90"/>
                      </a:lnTo>
                      <a:cubicBezTo>
                        <a:pt x="3" y="90"/>
                        <a:pt x="3" y="6"/>
                        <a:pt x="108" y="0"/>
                      </a:cubicBezTo>
                      <a:lnTo>
                        <a:pt x="122" y="20"/>
                      </a:lnTo>
                      <a:cubicBezTo>
                        <a:pt x="164" y="23"/>
                        <a:pt x="198" y="59"/>
                        <a:pt x="198" y="96"/>
                      </a:cubicBezTo>
                      <a:cubicBezTo>
                        <a:pt x="198" y="116"/>
                        <a:pt x="195" y="141"/>
                        <a:pt x="192" y="152"/>
                      </a:cubicBezTo>
                      <a:cubicBezTo>
                        <a:pt x="201" y="155"/>
                        <a:pt x="204" y="164"/>
                        <a:pt x="204" y="172"/>
                      </a:cubicBezTo>
                      <a:lnTo>
                        <a:pt x="198" y="203"/>
                      </a:lnTo>
                      <a:cubicBezTo>
                        <a:pt x="195" y="212"/>
                        <a:pt x="189" y="220"/>
                        <a:pt x="178" y="220"/>
                      </a:cubicBezTo>
                      <a:lnTo>
                        <a:pt x="178" y="220"/>
                      </a:lnTo>
                      <a:cubicBezTo>
                        <a:pt x="167" y="294"/>
                        <a:pt x="110" y="296"/>
                        <a:pt x="102" y="296"/>
                      </a:cubicBezTo>
                      <a:lnTo>
                        <a:pt x="102" y="296"/>
                      </a:lnTo>
                      <a:lnTo>
                        <a:pt x="102" y="296"/>
                      </a:lnTo>
                      <a:lnTo>
                        <a:pt x="102" y="296"/>
                      </a:lnTo>
                      <a:lnTo>
                        <a:pt x="102" y="296"/>
                      </a:lnTo>
                      <a:lnTo>
                        <a:pt x="102" y="296"/>
                      </a:lnTo>
                      <a:lnTo>
                        <a:pt x="102" y="296"/>
                      </a:lnTo>
                      <a:lnTo>
                        <a:pt x="102" y="296"/>
                      </a:lnTo>
                      <a:lnTo>
                        <a:pt x="102" y="296"/>
                      </a:lnTo>
                      <a:lnTo>
                        <a:pt x="102" y="296"/>
                      </a:lnTo>
                      <a:lnTo>
                        <a:pt x="102" y="296"/>
                      </a:lnTo>
                      <a:cubicBezTo>
                        <a:pt x="93" y="296"/>
                        <a:pt x="37" y="294"/>
                        <a:pt x="26" y="220"/>
                      </a:cubicBezTo>
                      <a:lnTo>
                        <a:pt x="26" y="220"/>
                      </a:lnTo>
                      <a:cubicBezTo>
                        <a:pt x="14" y="220"/>
                        <a:pt x="6" y="212"/>
                        <a:pt x="6" y="203"/>
                      </a:cubicBezTo>
                      <a:lnTo>
                        <a:pt x="0" y="172"/>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662" name="Rectangle 661">
                <a:extLst>
                  <a:ext uri="{FF2B5EF4-FFF2-40B4-BE49-F238E27FC236}">
                    <a16:creationId xmlns:a16="http://schemas.microsoft.com/office/drawing/2014/main" id="{4EF722A0-1C8C-4577-9EE1-15C0D812458B}"/>
                  </a:ext>
                </a:extLst>
              </p:cNvPr>
              <p:cNvSpPr/>
              <p:nvPr/>
            </p:nvSpPr>
            <p:spPr>
              <a:xfrm>
                <a:off x="2451118" y="4158080"/>
                <a:ext cx="865570"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p>
            </p:txBody>
          </p:sp>
        </p:grpSp>
        <p:sp>
          <p:nvSpPr>
            <p:cNvPr id="660" name="Text Box 30">
              <a:extLst>
                <a:ext uri="{FF2B5EF4-FFF2-40B4-BE49-F238E27FC236}">
                  <a16:creationId xmlns:a16="http://schemas.microsoft.com/office/drawing/2014/main" id="{A812016B-B6F4-4165-B15F-52AA832607B5}"/>
                </a:ext>
              </a:extLst>
            </p:cNvPr>
            <p:cNvSpPr txBox="1">
              <a:spLocks noChangeArrowheads="1"/>
            </p:cNvSpPr>
            <p:nvPr/>
          </p:nvSpPr>
          <p:spPr bwMode="auto">
            <a:xfrm>
              <a:off x="6609905" y="5889087"/>
              <a:ext cx="601072" cy="246221"/>
            </a:xfrm>
            <a:prstGeom prst="rect">
              <a:avLst/>
            </a:prstGeom>
            <a:solidFill>
              <a:schemeClr val="bg1"/>
            </a:solidFill>
            <a:ln w="9525">
              <a:noFill/>
              <a:miter lim="800000"/>
              <a:headEnd/>
              <a:tailEnd/>
            </a:ln>
          </p:spPr>
          <p:txBody>
            <a:bodyPr wrap="square" lIns="0" tIns="0" rIns="0" bIns="0" anchor="ctr">
              <a:spAutoFit/>
            </a:bodyPr>
            <a:lstStyle/>
            <a:p>
              <a:pPr algn="ctr">
                <a:buClr>
                  <a:srgbClr val="FD0000"/>
                </a:buClr>
              </a:pPr>
              <a:r>
                <a:rPr lang="en-US" sz="800" dirty="0">
                  <a:solidFill>
                    <a:schemeClr val="bg2">
                      <a:lumMod val="10000"/>
                    </a:schemeClr>
                  </a:solidFill>
                </a:rPr>
                <a:t>ID &amp; Access Management</a:t>
              </a:r>
            </a:p>
          </p:txBody>
        </p:sp>
      </p:grpSp>
      <p:grpSp>
        <p:nvGrpSpPr>
          <p:cNvPr id="674" name="Group 673">
            <a:extLst>
              <a:ext uri="{FF2B5EF4-FFF2-40B4-BE49-F238E27FC236}">
                <a16:creationId xmlns:a16="http://schemas.microsoft.com/office/drawing/2014/main" id="{15DB4C40-2FC6-4F48-9352-FF75233673A4}"/>
              </a:ext>
            </a:extLst>
          </p:cNvPr>
          <p:cNvGrpSpPr/>
          <p:nvPr/>
        </p:nvGrpSpPr>
        <p:grpSpPr>
          <a:xfrm>
            <a:off x="10948650" y="2062321"/>
            <a:ext cx="495559" cy="600714"/>
            <a:chOff x="7283585" y="5496258"/>
            <a:chExt cx="495559" cy="600714"/>
          </a:xfrm>
        </p:grpSpPr>
        <p:grpSp>
          <p:nvGrpSpPr>
            <p:cNvPr id="675" name="Group 674">
              <a:extLst>
                <a:ext uri="{FF2B5EF4-FFF2-40B4-BE49-F238E27FC236}">
                  <a16:creationId xmlns:a16="http://schemas.microsoft.com/office/drawing/2014/main" id="{6CD610A1-9F6F-48DD-BA08-127E0929F96D}"/>
                </a:ext>
              </a:extLst>
            </p:cNvPr>
            <p:cNvGrpSpPr/>
            <p:nvPr/>
          </p:nvGrpSpPr>
          <p:grpSpPr>
            <a:xfrm>
              <a:off x="7283585" y="5496258"/>
              <a:ext cx="495559" cy="543422"/>
              <a:chOff x="4149905" y="4158080"/>
              <a:chExt cx="639069" cy="695710"/>
            </a:xfrm>
          </p:grpSpPr>
          <p:grpSp>
            <p:nvGrpSpPr>
              <p:cNvPr id="677" name="Group 676">
                <a:extLst>
                  <a:ext uri="{FF2B5EF4-FFF2-40B4-BE49-F238E27FC236}">
                    <a16:creationId xmlns:a16="http://schemas.microsoft.com/office/drawing/2014/main" id="{30E78523-24A5-434A-AD09-8E15045FD6F6}"/>
                  </a:ext>
                </a:extLst>
              </p:cNvPr>
              <p:cNvGrpSpPr/>
              <p:nvPr/>
            </p:nvGrpSpPr>
            <p:grpSpPr>
              <a:xfrm>
                <a:off x="4195359" y="4291017"/>
                <a:ext cx="548161" cy="429836"/>
                <a:chOff x="3944938" y="4110038"/>
                <a:chExt cx="360362" cy="282575"/>
              </a:xfrm>
              <a:solidFill>
                <a:srgbClr val="F80000"/>
              </a:solidFill>
            </p:grpSpPr>
            <p:sp>
              <p:nvSpPr>
                <p:cNvPr id="680" name="Freeform 8">
                  <a:extLst>
                    <a:ext uri="{FF2B5EF4-FFF2-40B4-BE49-F238E27FC236}">
                      <a16:creationId xmlns:a16="http://schemas.microsoft.com/office/drawing/2014/main" id="{0323BEB3-7251-430D-AD8F-A430E2D62059}"/>
                    </a:ext>
                  </a:extLst>
                </p:cNvPr>
                <p:cNvSpPr>
                  <a:spLocks noChangeArrowheads="1"/>
                </p:cNvSpPr>
                <p:nvPr/>
              </p:nvSpPr>
              <p:spPr bwMode="auto">
                <a:xfrm>
                  <a:off x="3981450" y="4176713"/>
                  <a:ext cx="17463" cy="12700"/>
                </a:xfrm>
                <a:custGeom>
                  <a:avLst/>
                  <a:gdLst>
                    <a:gd name="T0" fmla="*/ 24 w 49"/>
                    <a:gd name="T1" fmla="*/ 36 h 37"/>
                    <a:gd name="T2" fmla="*/ 0 w 49"/>
                    <a:gd name="T3" fmla="*/ 36 h 37"/>
                    <a:gd name="T4" fmla="*/ 0 w 49"/>
                    <a:gd name="T5" fmla="*/ 0 h 37"/>
                    <a:gd name="T6" fmla="*/ 48 w 49"/>
                    <a:gd name="T7" fmla="*/ 0 h 37"/>
                    <a:gd name="T8" fmla="*/ 48 w 49"/>
                    <a:gd name="T9" fmla="*/ 36 h 37"/>
                    <a:gd name="T10" fmla="*/ 24 w 49"/>
                    <a:gd name="T11" fmla="*/ 36 h 37"/>
                  </a:gdLst>
                  <a:ahLst/>
                  <a:cxnLst>
                    <a:cxn ang="0">
                      <a:pos x="T0" y="T1"/>
                    </a:cxn>
                    <a:cxn ang="0">
                      <a:pos x="T2" y="T3"/>
                    </a:cxn>
                    <a:cxn ang="0">
                      <a:pos x="T4" y="T5"/>
                    </a:cxn>
                    <a:cxn ang="0">
                      <a:pos x="T6" y="T7"/>
                    </a:cxn>
                    <a:cxn ang="0">
                      <a:pos x="T8" y="T9"/>
                    </a:cxn>
                    <a:cxn ang="0">
                      <a:pos x="T10" y="T11"/>
                    </a:cxn>
                  </a:cxnLst>
                  <a:rect l="0" t="0" r="r" b="b"/>
                  <a:pathLst>
                    <a:path w="49" h="37">
                      <a:moveTo>
                        <a:pt x="24" y="36"/>
                      </a:moveTo>
                      <a:lnTo>
                        <a:pt x="0" y="36"/>
                      </a:lnTo>
                      <a:lnTo>
                        <a:pt x="0" y="0"/>
                      </a:lnTo>
                      <a:lnTo>
                        <a:pt x="48" y="0"/>
                      </a:lnTo>
                      <a:lnTo>
                        <a:pt x="48" y="36"/>
                      </a:lnTo>
                      <a:lnTo>
                        <a:pt x="24" y="36"/>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81" name="Freeform 9">
                  <a:extLst>
                    <a:ext uri="{FF2B5EF4-FFF2-40B4-BE49-F238E27FC236}">
                      <a16:creationId xmlns:a16="http://schemas.microsoft.com/office/drawing/2014/main" id="{65C6C840-AE75-48BC-B3F6-67F94A4EBDFC}"/>
                    </a:ext>
                  </a:extLst>
                </p:cNvPr>
                <p:cNvSpPr>
                  <a:spLocks noChangeArrowheads="1"/>
                </p:cNvSpPr>
                <p:nvPr/>
              </p:nvSpPr>
              <p:spPr bwMode="auto">
                <a:xfrm>
                  <a:off x="4114800" y="4176713"/>
                  <a:ext cx="134938" cy="12700"/>
                </a:xfrm>
                <a:custGeom>
                  <a:avLst/>
                  <a:gdLst>
                    <a:gd name="T0" fmla="*/ 188 w 377"/>
                    <a:gd name="T1" fmla="*/ 36 h 37"/>
                    <a:gd name="T2" fmla="*/ 0 w 377"/>
                    <a:gd name="T3" fmla="*/ 36 h 37"/>
                    <a:gd name="T4" fmla="*/ 0 w 377"/>
                    <a:gd name="T5" fmla="*/ 0 h 37"/>
                    <a:gd name="T6" fmla="*/ 376 w 377"/>
                    <a:gd name="T7" fmla="*/ 0 h 37"/>
                    <a:gd name="T8" fmla="*/ 376 w 377"/>
                    <a:gd name="T9" fmla="*/ 36 h 37"/>
                    <a:gd name="T10" fmla="*/ 188 w 377"/>
                    <a:gd name="T11" fmla="*/ 36 h 37"/>
                  </a:gdLst>
                  <a:ahLst/>
                  <a:cxnLst>
                    <a:cxn ang="0">
                      <a:pos x="T0" y="T1"/>
                    </a:cxn>
                    <a:cxn ang="0">
                      <a:pos x="T2" y="T3"/>
                    </a:cxn>
                    <a:cxn ang="0">
                      <a:pos x="T4" y="T5"/>
                    </a:cxn>
                    <a:cxn ang="0">
                      <a:pos x="T6" y="T7"/>
                    </a:cxn>
                    <a:cxn ang="0">
                      <a:pos x="T8" y="T9"/>
                    </a:cxn>
                    <a:cxn ang="0">
                      <a:pos x="T10" y="T11"/>
                    </a:cxn>
                  </a:cxnLst>
                  <a:rect l="0" t="0" r="r" b="b"/>
                  <a:pathLst>
                    <a:path w="377" h="37">
                      <a:moveTo>
                        <a:pt x="188" y="36"/>
                      </a:moveTo>
                      <a:lnTo>
                        <a:pt x="0" y="36"/>
                      </a:lnTo>
                      <a:lnTo>
                        <a:pt x="0" y="0"/>
                      </a:lnTo>
                      <a:lnTo>
                        <a:pt x="376" y="0"/>
                      </a:lnTo>
                      <a:lnTo>
                        <a:pt x="376" y="36"/>
                      </a:lnTo>
                      <a:lnTo>
                        <a:pt x="188" y="36"/>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82" name="Freeform 10">
                  <a:extLst>
                    <a:ext uri="{FF2B5EF4-FFF2-40B4-BE49-F238E27FC236}">
                      <a16:creationId xmlns:a16="http://schemas.microsoft.com/office/drawing/2014/main" id="{5592E134-864A-48C6-BC8D-08CF10C47C81}"/>
                    </a:ext>
                  </a:extLst>
                </p:cNvPr>
                <p:cNvSpPr>
                  <a:spLocks noChangeArrowheads="1"/>
                </p:cNvSpPr>
                <p:nvPr/>
              </p:nvSpPr>
              <p:spPr bwMode="auto">
                <a:xfrm>
                  <a:off x="4016375" y="4176713"/>
                  <a:ext cx="80963" cy="12700"/>
                </a:xfrm>
                <a:custGeom>
                  <a:avLst/>
                  <a:gdLst>
                    <a:gd name="T0" fmla="*/ 113 w 227"/>
                    <a:gd name="T1" fmla="*/ 36 h 37"/>
                    <a:gd name="T2" fmla="*/ 0 w 227"/>
                    <a:gd name="T3" fmla="*/ 36 h 37"/>
                    <a:gd name="T4" fmla="*/ 0 w 227"/>
                    <a:gd name="T5" fmla="*/ 0 h 37"/>
                    <a:gd name="T6" fmla="*/ 226 w 227"/>
                    <a:gd name="T7" fmla="*/ 0 h 37"/>
                    <a:gd name="T8" fmla="*/ 226 w 227"/>
                    <a:gd name="T9" fmla="*/ 36 h 37"/>
                    <a:gd name="T10" fmla="*/ 113 w 227"/>
                    <a:gd name="T11" fmla="*/ 36 h 37"/>
                  </a:gdLst>
                  <a:ahLst/>
                  <a:cxnLst>
                    <a:cxn ang="0">
                      <a:pos x="T0" y="T1"/>
                    </a:cxn>
                    <a:cxn ang="0">
                      <a:pos x="T2" y="T3"/>
                    </a:cxn>
                    <a:cxn ang="0">
                      <a:pos x="T4" y="T5"/>
                    </a:cxn>
                    <a:cxn ang="0">
                      <a:pos x="T6" y="T7"/>
                    </a:cxn>
                    <a:cxn ang="0">
                      <a:pos x="T8" y="T9"/>
                    </a:cxn>
                    <a:cxn ang="0">
                      <a:pos x="T10" y="T11"/>
                    </a:cxn>
                  </a:cxnLst>
                  <a:rect l="0" t="0" r="r" b="b"/>
                  <a:pathLst>
                    <a:path w="227" h="37">
                      <a:moveTo>
                        <a:pt x="113" y="36"/>
                      </a:moveTo>
                      <a:lnTo>
                        <a:pt x="0" y="36"/>
                      </a:lnTo>
                      <a:lnTo>
                        <a:pt x="0" y="0"/>
                      </a:lnTo>
                      <a:lnTo>
                        <a:pt x="226" y="0"/>
                      </a:lnTo>
                      <a:lnTo>
                        <a:pt x="226" y="36"/>
                      </a:lnTo>
                      <a:lnTo>
                        <a:pt x="113" y="36"/>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83" name="Freeform 11">
                  <a:extLst>
                    <a:ext uri="{FF2B5EF4-FFF2-40B4-BE49-F238E27FC236}">
                      <a16:creationId xmlns:a16="http://schemas.microsoft.com/office/drawing/2014/main" id="{AB3496FA-BB89-4A43-92FA-E59AEEE571BF}"/>
                    </a:ext>
                  </a:extLst>
                </p:cNvPr>
                <p:cNvSpPr>
                  <a:spLocks noChangeArrowheads="1"/>
                </p:cNvSpPr>
                <p:nvPr/>
              </p:nvSpPr>
              <p:spPr bwMode="auto">
                <a:xfrm>
                  <a:off x="3944938" y="4110038"/>
                  <a:ext cx="360362" cy="282575"/>
                </a:xfrm>
                <a:custGeom>
                  <a:avLst/>
                  <a:gdLst>
                    <a:gd name="T0" fmla="*/ 985 w 1003"/>
                    <a:gd name="T1" fmla="*/ 0 h 783"/>
                    <a:gd name="T2" fmla="*/ 1002 w 1003"/>
                    <a:gd name="T3" fmla="*/ 20 h 783"/>
                    <a:gd name="T4" fmla="*/ 1002 w 1003"/>
                    <a:gd name="T5" fmla="*/ 559 h 783"/>
                    <a:gd name="T6" fmla="*/ 965 w 1003"/>
                    <a:gd name="T7" fmla="*/ 559 h 783"/>
                    <a:gd name="T8" fmla="*/ 965 w 1003"/>
                    <a:gd name="T9" fmla="*/ 133 h 783"/>
                    <a:gd name="T10" fmla="*/ 37 w 1003"/>
                    <a:gd name="T11" fmla="*/ 133 h 783"/>
                    <a:gd name="T12" fmla="*/ 37 w 1003"/>
                    <a:gd name="T13" fmla="*/ 782 h 783"/>
                    <a:gd name="T14" fmla="*/ 0 w 1003"/>
                    <a:gd name="T15" fmla="*/ 782 h 783"/>
                    <a:gd name="T16" fmla="*/ 0 w 1003"/>
                    <a:gd name="T17" fmla="*/ 20 h 783"/>
                    <a:gd name="T18" fmla="*/ 20 w 1003"/>
                    <a:gd name="T19" fmla="*/ 0 h 783"/>
                    <a:gd name="T20" fmla="*/ 985 w 1003"/>
                    <a:gd name="T21" fmla="*/ 0 h 783"/>
                    <a:gd name="T22" fmla="*/ 93 w 1003"/>
                    <a:gd name="T23" fmla="*/ 93 h 783"/>
                    <a:gd name="T24" fmla="*/ 93 w 1003"/>
                    <a:gd name="T25" fmla="*/ 37 h 783"/>
                    <a:gd name="T26" fmla="*/ 37 w 1003"/>
                    <a:gd name="T27" fmla="*/ 37 h 783"/>
                    <a:gd name="T28" fmla="*/ 37 w 1003"/>
                    <a:gd name="T29" fmla="*/ 93 h 783"/>
                    <a:gd name="T30" fmla="*/ 93 w 1003"/>
                    <a:gd name="T31" fmla="*/ 93 h 7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03" h="783">
                      <a:moveTo>
                        <a:pt x="985" y="0"/>
                      </a:moveTo>
                      <a:cubicBezTo>
                        <a:pt x="994" y="0"/>
                        <a:pt x="1002" y="9"/>
                        <a:pt x="1002" y="20"/>
                      </a:cubicBezTo>
                      <a:lnTo>
                        <a:pt x="1002" y="559"/>
                      </a:lnTo>
                      <a:lnTo>
                        <a:pt x="965" y="559"/>
                      </a:lnTo>
                      <a:lnTo>
                        <a:pt x="965" y="133"/>
                      </a:lnTo>
                      <a:lnTo>
                        <a:pt x="37" y="133"/>
                      </a:lnTo>
                      <a:lnTo>
                        <a:pt x="37" y="782"/>
                      </a:lnTo>
                      <a:lnTo>
                        <a:pt x="0" y="782"/>
                      </a:lnTo>
                      <a:lnTo>
                        <a:pt x="0" y="20"/>
                      </a:lnTo>
                      <a:cubicBezTo>
                        <a:pt x="0" y="9"/>
                        <a:pt x="9" y="0"/>
                        <a:pt x="20" y="0"/>
                      </a:cubicBezTo>
                      <a:lnTo>
                        <a:pt x="985" y="0"/>
                      </a:lnTo>
                      <a:close/>
                      <a:moveTo>
                        <a:pt x="93" y="93"/>
                      </a:moveTo>
                      <a:lnTo>
                        <a:pt x="93" y="37"/>
                      </a:lnTo>
                      <a:lnTo>
                        <a:pt x="37" y="37"/>
                      </a:lnTo>
                      <a:lnTo>
                        <a:pt x="37" y="93"/>
                      </a:lnTo>
                      <a:lnTo>
                        <a:pt x="93" y="93"/>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84" name="Freeform 12">
                  <a:extLst>
                    <a:ext uri="{FF2B5EF4-FFF2-40B4-BE49-F238E27FC236}">
                      <a16:creationId xmlns:a16="http://schemas.microsoft.com/office/drawing/2014/main" id="{61FBF280-9624-4D7D-8162-E22FF93FECB0}"/>
                    </a:ext>
                  </a:extLst>
                </p:cNvPr>
                <p:cNvSpPr>
                  <a:spLocks noChangeArrowheads="1"/>
                </p:cNvSpPr>
                <p:nvPr/>
              </p:nvSpPr>
              <p:spPr bwMode="auto">
                <a:xfrm>
                  <a:off x="3981450" y="4276725"/>
                  <a:ext cx="14288" cy="14288"/>
                </a:xfrm>
                <a:custGeom>
                  <a:avLst/>
                  <a:gdLst>
                    <a:gd name="T0" fmla="*/ 20 w 40"/>
                    <a:gd name="T1" fmla="*/ 37 h 38"/>
                    <a:gd name="T2" fmla="*/ 0 w 40"/>
                    <a:gd name="T3" fmla="*/ 37 h 38"/>
                    <a:gd name="T4" fmla="*/ 0 w 40"/>
                    <a:gd name="T5" fmla="*/ 0 h 38"/>
                    <a:gd name="T6" fmla="*/ 39 w 40"/>
                    <a:gd name="T7" fmla="*/ 0 h 38"/>
                    <a:gd name="T8" fmla="*/ 39 w 40"/>
                    <a:gd name="T9" fmla="*/ 37 h 38"/>
                    <a:gd name="T10" fmla="*/ 20 w 40"/>
                    <a:gd name="T11" fmla="*/ 37 h 38"/>
                  </a:gdLst>
                  <a:ahLst/>
                  <a:cxnLst>
                    <a:cxn ang="0">
                      <a:pos x="T0" y="T1"/>
                    </a:cxn>
                    <a:cxn ang="0">
                      <a:pos x="T2" y="T3"/>
                    </a:cxn>
                    <a:cxn ang="0">
                      <a:pos x="T4" y="T5"/>
                    </a:cxn>
                    <a:cxn ang="0">
                      <a:pos x="T6" y="T7"/>
                    </a:cxn>
                    <a:cxn ang="0">
                      <a:pos x="T8" y="T9"/>
                    </a:cxn>
                    <a:cxn ang="0">
                      <a:pos x="T10" y="T11"/>
                    </a:cxn>
                  </a:cxnLst>
                  <a:rect l="0" t="0" r="r" b="b"/>
                  <a:pathLst>
                    <a:path w="40" h="38">
                      <a:moveTo>
                        <a:pt x="20" y="37"/>
                      </a:moveTo>
                      <a:lnTo>
                        <a:pt x="0" y="37"/>
                      </a:lnTo>
                      <a:lnTo>
                        <a:pt x="0" y="0"/>
                      </a:lnTo>
                      <a:lnTo>
                        <a:pt x="39" y="0"/>
                      </a:lnTo>
                      <a:lnTo>
                        <a:pt x="39" y="37"/>
                      </a:lnTo>
                      <a:lnTo>
                        <a:pt x="20" y="37"/>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85" name="Freeform 13">
                  <a:extLst>
                    <a:ext uri="{FF2B5EF4-FFF2-40B4-BE49-F238E27FC236}">
                      <a16:creationId xmlns:a16="http://schemas.microsoft.com/office/drawing/2014/main" id="{119C42A9-2A64-44F9-BAFD-99618F7A3ED0}"/>
                    </a:ext>
                  </a:extLst>
                </p:cNvPr>
                <p:cNvSpPr>
                  <a:spLocks noChangeArrowheads="1"/>
                </p:cNvSpPr>
                <p:nvPr/>
              </p:nvSpPr>
              <p:spPr bwMode="auto">
                <a:xfrm>
                  <a:off x="4011613" y="4276725"/>
                  <a:ext cx="14287" cy="14288"/>
                </a:xfrm>
                <a:custGeom>
                  <a:avLst/>
                  <a:gdLst>
                    <a:gd name="T0" fmla="*/ 19 w 40"/>
                    <a:gd name="T1" fmla="*/ 37 h 38"/>
                    <a:gd name="T2" fmla="*/ 0 w 40"/>
                    <a:gd name="T3" fmla="*/ 37 h 38"/>
                    <a:gd name="T4" fmla="*/ 0 w 40"/>
                    <a:gd name="T5" fmla="*/ 0 h 38"/>
                    <a:gd name="T6" fmla="*/ 39 w 40"/>
                    <a:gd name="T7" fmla="*/ 0 h 38"/>
                    <a:gd name="T8" fmla="*/ 39 w 40"/>
                    <a:gd name="T9" fmla="*/ 37 h 38"/>
                    <a:gd name="T10" fmla="*/ 19 w 40"/>
                    <a:gd name="T11" fmla="*/ 37 h 38"/>
                  </a:gdLst>
                  <a:ahLst/>
                  <a:cxnLst>
                    <a:cxn ang="0">
                      <a:pos x="T0" y="T1"/>
                    </a:cxn>
                    <a:cxn ang="0">
                      <a:pos x="T2" y="T3"/>
                    </a:cxn>
                    <a:cxn ang="0">
                      <a:pos x="T4" y="T5"/>
                    </a:cxn>
                    <a:cxn ang="0">
                      <a:pos x="T6" y="T7"/>
                    </a:cxn>
                    <a:cxn ang="0">
                      <a:pos x="T8" y="T9"/>
                    </a:cxn>
                    <a:cxn ang="0">
                      <a:pos x="T10" y="T11"/>
                    </a:cxn>
                  </a:cxnLst>
                  <a:rect l="0" t="0" r="r" b="b"/>
                  <a:pathLst>
                    <a:path w="40" h="38">
                      <a:moveTo>
                        <a:pt x="19" y="37"/>
                      </a:moveTo>
                      <a:lnTo>
                        <a:pt x="0" y="37"/>
                      </a:lnTo>
                      <a:lnTo>
                        <a:pt x="0" y="0"/>
                      </a:lnTo>
                      <a:lnTo>
                        <a:pt x="39" y="0"/>
                      </a:lnTo>
                      <a:lnTo>
                        <a:pt x="39" y="37"/>
                      </a:lnTo>
                      <a:lnTo>
                        <a:pt x="19" y="37"/>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86" name="Freeform 14">
                  <a:extLst>
                    <a:ext uri="{FF2B5EF4-FFF2-40B4-BE49-F238E27FC236}">
                      <a16:creationId xmlns:a16="http://schemas.microsoft.com/office/drawing/2014/main" id="{5D213BDA-1DDA-4651-AC2D-F549E55DE288}"/>
                    </a:ext>
                  </a:extLst>
                </p:cNvPr>
                <p:cNvSpPr>
                  <a:spLocks noChangeArrowheads="1"/>
                </p:cNvSpPr>
                <p:nvPr/>
              </p:nvSpPr>
              <p:spPr bwMode="auto">
                <a:xfrm>
                  <a:off x="4041775" y="4276725"/>
                  <a:ext cx="14288" cy="14288"/>
                </a:xfrm>
                <a:custGeom>
                  <a:avLst/>
                  <a:gdLst>
                    <a:gd name="T0" fmla="*/ 20 w 41"/>
                    <a:gd name="T1" fmla="*/ 37 h 38"/>
                    <a:gd name="T2" fmla="*/ 0 w 41"/>
                    <a:gd name="T3" fmla="*/ 37 h 38"/>
                    <a:gd name="T4" fmla="*/ 0 w 41"/>
                    <a:gd name="T5" fmla="*/ 0 h 38"/>
                    <a:gd name="T6" fmla="*/ 40 w 41"/>
                    <a:gd name="T7" fmla="*/ 0 h 38"/>
                    <a:gd name="T8" fmla="*/ 40 w 41"/>
                    <a:gd name="T9" fmla="*/ 37 h 38"/>
                    <a:gd name="T10" fmla="*/ 20 w 41"/>
                    <a:gd name="T11" fmla="*/ 37 h 38"/>
                  </a:gdLst>
                  <a:ahLst/>
                  <a:cxnLst>
                    <a:cxn ang="0">
                      <a:pos x="T0" y="T1"/>
                    </a:cxn>
                    <a:cxn ang="0">
                      <a:pos x="T2" y="T3"/>
                    </a:cxn>
                    <a:cxn ang="0">
                      <a:pos x="T4" y="T5"/>
                    </a:cxn>
                    <a:cxn ang="0">
                      <a:pos x="T6" y="T7"/>
                    </a:cxn>
                    <a:cxn ang="0">
                      <a:pos x="T8" y="T9"/>
                    </a:cxn>
                    <a:cxn ang="0">
                      <a:pos x="T10" y="T11"/>
                    </a:cxn>
                  </a:cxnLst>
                  <a:rect l="0" t="0" r="r" b="b"/>
                  <a:pathLst>
                    <a:path w="41" h="38">
                      <a:moveTo>
                        <a:pt x="20" y="37"/>
                      </a:moveTo>
                      <a:lnTo>
                        <a:pt x="0" y="37"/>
                      </a:lnTo>
                      <a:lnTo>
                        <a:pt x="0" y="0"/>
                      </a:lnTo>
                      <a:lnTo>
                        <a:pt x="40" y="0"/>
                      </a:lnTo>
                      <a:lnTo>
                        <a:pt x="40" y="37"/>
                      </a:lnTo>
                      <a:lnTo>
                        <a:pt x="20" y="37"/>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87" name="Freeform 15">
                  <a:extLst>
                    <a:ext uri="{FF2B5EF4-FFF2-40B4-BE49-F238E27FC236}">
                      <a16:creationId xmlns:a16="http://schemas.microsoft.com/office/drawing/2014/main" id="{5D45F83E-7449-47F3-A8F5-902E69E0F7B2}"/>
                    </a:ext>
                  </a:extLst>
                </p:cNvPr>
                <p:cNvSpPr>
                  <a:spLocks noChangeArrowheads="1"/>
                </p:cNvSpPr>
                <p:nvPr/>
              </p:nvSpPr>
              <p:spPr bwMode="auto">
                <a:xfrm>
                  <a:off x="4070350" y="4276725"/>
                  <a:ext cx="125413" cy="14288"/>
                </a:xfrm>
                <a:custGeom>
                  <a:avLst/>
                  <a:gdLst>
                    <a:gd name="T0" fmla="*/ 174 w 348"/>
                    <a:gd name="T1" fmla="*/ 37 h 38"/>
                    <a:gd name="T2" fmla="*/ 0 w 348"/>
                    <a:gd name="T3" fmla="*/ 37 h 38"/>
                    <a:gd name="T4" fmla="*/ 0 w 348"/>
                    <a:gd name="T5" fmla="*/ 0 h 38"/>
                    <a:gd name="T6" fmla="*/ 347 w 348"/>
                    <a:gd name="T7" fmla="*/ 0 h 38"/>
                    <a:gd name="T8" fmla="*/ 347 w 348"/>
                    <a:gd name="T9" fmla="*/ 37 h 38"/>
                    <a:gd name="T10" fmla="*/ 174 w 348"/>
                    <a:gd name="T11" fmla="*/ 37 h 38"/>
                  </a:gdLst>
                  <a:ahLst/>
                  <a:cxnLst>
                    <a:cxn ang="0">
                      <a:pos x="T0" y="T1"/>
                    </a:cxn>
                    <a:cxn ang="0">
                      <a:pos x="T2" y="T3"/>
                    </a:cxn>
                    <a:cxn ang="0">
                      <a:pos x="T4" y="T5"/>
                    </a:cxn>
                    <a:cxn ang="0">
                      <a:pos x="T6" y="T7"/>
                    </a:cxn>
                    <a:cxn ang="0">
                      <a:pos x="T8" y="T9"/>
                    </a:cxn>
                    <a:cxn ang="0">
                      <a:pos x="T10" y="T11"/>
                    </a:cxn>
                  </a:cxnLst>
                  <a:rect l="0" t="0" r="r" b="b"/>
                  <a:pathLst>
                    <a:path w="348" h="38">
                      <a:moveTo>
                        <a:pt x="174" y="37"/>
                      </a:moveTo>
                      <a:lnTo>
                        <a:pt x="0" y="37"/>
                      </a:lnTo>
                      <a:lnTo>
                        <a:pt x="0" y="0"/>
                      </a:lnTo>
                      <a:lnTo>
                        <a:pt x="347" y="0"/>
                      </a:lnTo>
                      <a:lnTo>
                        <a:pt x="347" y="37"/>
                      </a:lnTo>
                      <a:lnTo>
                        <a:pt x="174" y="37"/>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88" name="Freeform 16">
                  <a:extLst>
                    <a:ext uri="{FF2B5EF4-FFF2-40B4-BE49-F238E27FC236}">
                      <a16:creationId xmlns:a16="http://schemas.microsoft.com/office/drawing/2014/main" id="{389EE8AA-C69C-4327-AB1E-7472B0F96906}"/>
                    </a:ext>
                  </a:extLst>
                </p:cNvPr>
                <p:cNvSpPr>
                  <a:spLocks noChangeArrowheads="1"/>
                </p:cNvSpPr>
                <p:nvPr/>
              </p:nvSpPr>
              <p:spPr bwMode="auto">
                <a:xfrm>
                  <a:off x="3981450" y="4310063"/>
                  <a:ext cx="104775" cy="14287"/>
                </a:xfrm>
                <a:custGeom>
                  <a:avLst/>
                  <a:gdLst>
                    <a:gd name="T0" fmla="*/ 144 w 289"/>
                    <a:gd name="T1" fmla="*/ 37 h 38"/>
                    <a:gd name="T2" fmla="*/ 0 w 289"/>
                    <a:gd name="T3" fmla="*/ 37 h 38"/>
                    <a:gd name="T4" fmla="*/ 0 w 289"/>
                    <a:gd name="T5" fmla="*/ 0 h 38"/>
                    <a:gd name="T6" fmla="*/ 288 w 289"/>
                    <a:gd name="T7" fmla="*/ 0 h 38"/>
                    <a:gd name="T8" fmla="*/ 288 w 289"/>
                    <a:gd name="T9" fmla="*/ 37 h 38"/>
                    <a:gd name="T10" fmla="*/ 144 w 289"/>
                    <a:gd name="T11" fmla="*/ 37 h 38"/>
                  </a:gdLst>
                  <a:ahLst/>
                  <a:cxnLst>
                    <a:cxn ang="0">
                      <a:pos x="T0" y="T1"/>
                    </a:cxn>
                    <a:cxn ang="0">
                      <a:pos x="T2" y="T3"/>
                    </a:cxn>
                    <a:cxn ang="0">
                      <a:pos x="T4" y="T5"/>
                    </a:cxn>
                    <a:cxn ang="0">
                      <a:pos x="T6" y="T7"/>
                    </a:cxn>
                    <a:cxn ang="0">
                      <a:pos x="T8" y="T9"/>
                    </a:cxn>
                    <a:cxn ang="0">
                      <a:pos x="T10" y="T11"/>
                    </a:cxn>
                  </a:cxnLst>
                  <a:rect l="0" t="0" r="r" b="b"/>
                  <a:pathLst>
                    <a:path w="289" h="38">
                      <a:moveTo>
                        <a:pt x="144" y="37"/>
                      </a:moveTo>
                      <a:lnTo>
                        <a:pt x="0" y="37"/>
                      </a:lnTo>
                      <a:lnTo>
                        <a:pt x="0" y="0"/>
                      </a:lnTo>
                      <a:lnTo>
                        <a:pt x="288" y="0"/>
                      </a:lnTo>
                      <a:lnTo>
                        <a:pt x="288" y="37"/>
                      </a:lnTo>
                      <a:lnTo>
                        <a:pt x="144" y="37"/>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89" name="Freeform 17">
                  <a:extLst>
                    <a:ext uri="{FF2B5EF4-FFF2-40B4-BE49-F238E27FC236}">
                      <a16:creationId xmlns:a16="http://schemas.microsoft.com/office/drawing/2014/main" id="{B87C751E-CDE9-4305-B204-5FEE0F357BCA}"/>
                    </a:ext>
                  </a:extLst>
                </p:cNvPr>
                <p:cNvSpPr>
                  <a:spLocks noChangeArrowheads="1"/>
                </p:cNvSpPr>
                <p:nvPr/>
              </p:nvSpPr>
              <p:spPr bwMode="auto">
                <a:xfrm>
                  <a:off x="4098925" y="4310063"/>
                  <a:ext cx="17463" cy="14287"/>
                </a:xfrm>
                <a:custGeom>
                  <a:avLst/>
                  <a:gdLst>
                    <a:gd name="T0" fmla="*/ 23 w 47"/>
                    <a:gd name="T1" fmla="*/ 37 h 38"/>
                    <a:gd name="T2" fmla="*/ 0 w 47"/>
                    <a:gd name="T3" fmla="*/ 37 h 38"/>
                    <a:gd name="T4" fmla="*/ 0 w 47"/>
                    <a:gd name="T5" fmla="*/ 0 h 38"/>
                    <a:gd name="T6" fmla="*/ 46 w 47"/>
                    <a:gd name="T7" fmla="*/ 0 h 38"/>
                    <a:gd name="T8" fmla="*/ 46 w 47"/>
                    <a:gd name="T9" fmla="*/ 37 h 38"/>
                    <a:gd name="T10" fmla="*/ 23 w 47"/>
                    <a:gd name="T11" fmla="*/ 37 h 38"/>
                  </a:gdLst>
                  <a:ahLst/>
                  <a:cxnLst>
                    <a:cxn ang="0">
                      <a:pos x="T0" y="T1"/>
                    </a:cxn>
                    <a:cxn ang="0">
                      <a:pos x="T2" y="T3"/>
                    </a:cxn>
                    <a:cxn ang="0">
                      <a:pos x="T4" y="T5"/>
                    </a:cxn>
                    <a:cxn ang="0">
                      <a:pos x="T6" y="T7"/>
                    </a:cxn>
                    <a:cxn ang="0">
                      <a:pos x="T8" y="T9"/>
                    </a:cxn>
                    <a:cxn ang="0">
                      <a:pos x="T10" y="T11"/>
                    </a:cxn>
                  </a:cxnLst>
                  <a:rect l="0" t="0" r="r" b="b"/>
                  <a:pathLst>
                    <a:path w="47" h="38">
                      <a:moveTo>
                        <a:pt x="23" y="37"/>
                      </a:moveTo>
                      <a:lnTo>
                        <a:pt x="0" y="37"/>
                      </a:lnTo>
                      <a:lnTo>
                        <a:pt x="0" y="0"/>
                      </a:lnTo>
                      <a:lnTo>
                        <a:pt x="46" y="0"/>
                      </a:lnTo>
                      <a:lnTo>
                        <a:pt x="46" y="37"/>
                      </a:lnTo>
                      <a:lnTo>
                        <a:pt x="23" y="37"/>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90" name="Freeform 18">
                  <a:extLst>
                    <a:ext uri="{FF2B5EF4-FFF2-40B4-BE49-F238E27FC236}">
                      <a16:creationId xmlns:a16="http://schemas.microsoft.com/office/drawing/2014/main" id="{430DBB8F-0CFE-43A2-A401-1E512FC97510}"/>
                    </a:ext>
                  </a:extLst>
                </p:cNvPr>
                <p:cNvSpPr>
                  <a:spLocks noChangeArrowheads="1"/>
                </p:cNvSpPr>
                <p:nvPr/>
              </p:nvSpPr>
              <p:spPr bwMode="auto">
                <a:xfrm>
                  <a:off x="3981450" y="4343400"/>
                  <a:ext cx="69850" cy="14288"/>
                </a:xfrm>
                <a:custGeom>
                  <a:avLst/>
                  <a:gdLst>
                    <a:gd name="T0" fmla="*/ 96 w 193"/>
                    <a:gd name="T1" fmla="*/ 37 h 38"/>
                    <a:gd name="T2" fmla="*/ 0 w 193"/>
                    <a:gd name="T3" fmla="*/ 37 h 38"/>
                    <a:gd name="T4" fmla="*/ 0 w 193"/>
                    <a:gd name="T5" fmla="*/ 0 h 38"/>
                    <a:gd name="T6" fmla="*/ 192 w 193"/>
                    <a:gd name="T7" fmla="*/ 0 h 38"/>
                    <a:gd name="T8" fmla="*/ 192 w 193"/>
                    <a:gd name="T9" fmla="*/ 37 h 38"/>
                    <a:gd name="T10" fmla="*/ 96 w 193"/>
                    <a:gd name="T11" fmla="*/ 37 h 38"/>
                  </a:gdLst>
                  <a:ahLst/>
                  <a:cxnLst>
                    <a:cxn ang="0">
                      <a:pos x="T0" y="T1"/>
                    </a:cxn>
                    <a:cxn ang="0">
                      <a:pos x="T2" y="T3"/>
                    </a:cxn>
                    <a:cxn ang="0">
                      <a:pos x="T4" y="T5"/>
                    </a:cxn>
                    <a:cxn ang="0">
                      <a:pos x="T6" y="T7"/>
                    </a:cxn>
                    <a:cxn ang="0">
                      <a:pos x="T8" y="T9"/>
                    </a:cxn>
                    <a:cxn ang="0">
                      <a:pos x="T10" y="T11"/>
                    </a:cxn>
                  </a:cxnLst>
                  <a:rect l="0" t="0" r="r" b="b"/>
                  <a:pathLst>
                    <a:path w="193" h="38">
                      <a:moveTo>
                        <a:pt x="96" y="37"/>
                      </a:moveTo>
                      <a:lnTo>
                        <a:pt x="0" y="37"/>
                      </a:lnTo>
                      <a:lnTo>
                        <a:pt x="0" y="0"/>
                      </a:lnTo>
                      <a:lnTo>
                        <a:pt x="192" y="0"/>
                      </a:lnTo>
                      <a:lnTo>
                        <a:pt x="192" y="37"/>
                      </a:lnTo>
                      <a:lnTo>
                        <a:pt x="96" y="37"/>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91" name="Freeform 19">
                  <a:extLst>
                    <a:ext uri="{FF2B5EF4-FFF2-40B4-BE49-F238E27FC236}">
                      <a16:creationId xmlns:a16="http://schemas.microsoft.com/office/drawing/2014/main" id="{934F5C2D-24CE-487E-ACB7-41C3E2512D1A}"/>
                    </a:ext>
                  </a:extLst>
                </p:cNvPr>
                <p:cNvSpPr>
                  <a:spLocks noChangeArrowheads="1"/>
                </p:cNvSpPr>
                <p:nvPr/>
              </p:nvSpPr>
              <p:spPr bwMode="auto">
                <a:xfrm>
                  <a:off x="4062413" y="4343400"/>
                  <a:ext cx="69850" cy="14288"/>
                </a:xfrm>
                <a:custGeom>
                  <a:avLst/>
                  <a:gdLst>
                    <a:gd name="T0" fmla="*/ 96 w 193"/>
                    <a:gd name="T1" fmla="*/ 37 h 38"/>
                    <a:gd name="T2" fmla="*/ 0 w 193"/>
                    <a:gd name="T3" fmla="*/ 37 h 38"/>
                    <a:gd name="T4" fmla="*/ 0 w 193"/>
                    <a:gd name="T5" fmla="*/ 0 h 38"/>
                    <a:gd name="T6" fmla="*/ 192 w 193"/>
                    <a:gd name="T7" fmla="*/ 0 h 38"/>
                    <a:gd name="T8" fmla="*/ 192 w 193"/>
                    <a:gd name="T9" fmla="*/ 37 h 38"/>
                    <a:gd name="T10" fmla="*/ 96 w 193"/>
                    <a:gd name="T11" fmla="*/ 37 h 38"/>
                  </a:gdLst>
                  <a:ahLst/>
                  <a:cxnLst>
                    <a:cxn ang="0">
                      <a:pos x="T0" y="T1"/>
                    </a:cxn>
                    <a:cxn ang="0">
                      <a:pos x="T2" y="T3"/>
                    </a:cxn>
                    <a:cxn ang="0">
                      <a:pos x="T4" y="T5"/>
                    </a:cxn>
                    <a:cxn ang="0">
                      <a:pos x="T6" y="T7"/>
                    </a:cxn>
                    <a:cxn ang="0">
                      <a:pos x="T8" y="T9"/>
                    </a:cxn>
                    <a:cxn ang="0">
                      <a:pos x="T10" y="T11"/>
                    </a:cxn>
                  </a:cxnLst>
                  <a:rect l="0" t="0" r="r" b="b"/>
                  <a:pathLst>
                    <a:path w="193" h="38">
                      <a:moveTo>
                        <a:pt x="96" y="37"/>
                      </a:moveTo>
                      <a:lnTo>
                        <a:pt x="0" y="37"/>
                      </a:lnTo>
                      <a:lnTo>
                        <a:pt x="0" y="0"/>
                      </a:lnTo>
                      <a:lnTo>
                        <a:pt x="192" y="0"/>
                      </a:lnTo>
                      <a:lnTo>
                        <a:pt x="192" y="37"/>
                      </a:lnTo>
                      <a:lnTo>
                        <a:pt x="96" y="37"/>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92" name="Freeform 20">
                  <a:extLst>
                    <a:ext uri="{FF2B5EF4-FFF2-40B4-BE49-F238E27FC236}">
                      <a16:creationId xmlns:a16="http://schemas.microsoft.com/office/drawing/2014/main" id="{E52FA333-CC83-4FE2-A6B1-079268770B20}"/>
                    </a:ext>
                  </a:extLst>
                </p:cNvPr>
                <p:cNvSpPr>
                  <a:spLocks noChangeArrowheads="1"/>
                </p:cNvSpPr>
                <p:nvPr/>
              </p:nvSpPr>
              <p:spPr bwMode="auto">
                <a:xfrm>
                  <a:off x="4141788" y="4343400"/>
                  <a:ext cx="15875" cy="14288"/>
                </a:xfrm>
                <a:custGeom>
                  <a:avLst/>
                  <a:gdLst>
                    <a:gd name="T0" fmla="*/ 22 w 46"/>
                    <a:gd name="T1" fmla="*/ 37 h 38"/>
                    <a:gd name="T2" fmla="*/ 0 w 46"/>
                    <a:gd name="T3" fmla="*/ 37 h 38"/>
                    <a:gd name="T4" fmla="*/ 0 w 46"/>
                    <a:gd name="T5" fmla="*/ 0 h 38"/>
                    <a:gd name="T6" fmla="*/ 45 w 46"/>
                    <a:gd name="T7" fmla="*/ 0 h 38"/>
                    <a:gd name="T8" fmla="*/ 45 w 46"/>
                    <a:gd name="T9" fmla="*/ 37 h 38"/>
                    <a:gd name="T10" fmla="*/ 22 w 46"/>
                    <a:gd name="T11" fmla="*/ 37 h 38"/>
                  </a:gdLst>
                  <a:ahLst/>
                  <a:cxnLst>
                    <a:cxn ang="0">
                      <a:pos x="T0" y="T1"/>
                    </a:cxn>
                    <a:cxn ang="0">
                      <a:pos x="T2" y="T3"/>
                    </a:cxn>
                    <a:cxn ang="0">
                      <a:pos x="T4" y="T5"/>
                    </a:cxn>
                    <a:cxn ang="0">
                      <a:pos x="T6" y="T7"/>
                    </a:cxn>
                    <a:cxn ang="0">
                      <a:pos x="T8" y="T9"/>
                    </a:cxn>
                    <a:cxn ang="0">
                      <a:pos x="T10" y="T11"/>
                    </a:cxn>
                  </a:cxnLst>
                  <a:rect l="0" t="0" r="r" b="b"/>
                  <a:pathLst>
                    <a:path w="46" h="38">
                      <a:moveTo>
                        <a:pt x="22" y="37"/>
                      </a:moveTo>
                      <a:lnTo>
                        <a:pt x="0" y="37"/>
                      </a:lnTo>
                      <a:lnTo>
                        <a:pt x="0" y="0"/>
                      </a:lnTo>
                      <a:lnTo>
                        <a:pt x="45" y="0"/>
                      </a:lnTo>
                      <a:lnTo>
                        <a:pt x="45" y="37"/>
                      </a:lnTo>
                      <a:lnTo>
                        <a:pt x="22" y="37"/>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93" name="Freeform 21">
                  <a:extLst>
                    <a:ext uri="{FF2B5EF4-FFF2-40B4-BE49-F238E27FC236}">
                      <a16:creationId xmlns:a16="http://schemas.microsoft.com/office/drawing/2014/main" id="{61863A1A-E3B1-4274-B82E-6FEA58ACD222}"/>
                    </a:ext>
                  </a:extLst>
                </p:cNvPr>
                <p:cNvSpPr>
                  <a:spLocks noChangeArrowheads="1"/>
                </p:cNvSpPr>
                <p:nvPr/>
              </p:nvSpPr>
              <p:spPr bwMode="auto">
                <a:xfrm>
                  <a:off x="3981450" y="4243388"/>
                  <a:ext cx="74613" cy="14287"/>
                </a:xfrm>
                <a:custGeom>
                  <a:avLst/>
                  <a:gdLst>
                    <a:gd name="T0" fmla="*/ 103 w 207"/>
                    <a:gd name="T1" fmla="*/ 37 h 38"/>
                    <a:gd name="T2" fmla="*/ 0 w 207"/>
                    <a:gd name="T3" fmla="*/ 37 h 38"/>
                    <a:gd name="T4" fmla="*/ 0 w 207"/>
                    <a:gd name="T5" fmla="*/ 0 h 38"/>
                    <a:gd name="T6" fmla="*/ 206 w 207"/>
                    <a:gd name="T7" fmla="*/ 0 h 38"/>
                    <a:gd name="T8" fmla="*/ 206 w 207"/>
                    <a:gd name="T9" fmla="*/ 37 h 38"/>
                    <a:gd name="T10" fmla="*/ 103 w 207"/>
                    <a:gd name="T11" fmla="*/ 37 h 38"/>
                  </a:gdLst>
                  <a:ahLst/>
                  <a:cxnLst>
                    <a:cxn ang="0">
                      <a:pos x="T0" y="T1"/>
                    </a:cxn>
                    <a:cxn ang="0">
                      <a:pos x="T2" y="T3"/>
                    </a:cxn>
                    <a:cxn ang="0">
                      <a:pos x="T4" y="T5"/>
                    </a:cxn>
                    <a:cxn ang="0">
                      <a:pos x="T6" y="T7"/>
                    </a:cxn>
                    <a:cxn ang="0">
                      <a:pos x="T8" y="T9"/>
                    </a:cxn>
                    <a:cxn ang="0">
                      <a:pos x="T10" y="T11"/>
                    </a:cxn>
                  </a:cxnLst>
                  <a:rect l="0" t="0" r="r" b="b"/>
                  <a:pathLst>
                    <a:path w="207" h="38">
                      <a:moveTo>
                        <a:pt x="103" y="37"/>
                      </a:moveTo>
                      <a:lnTo>
                        <a:pt x="0" y="37"/>
                      </a:lnTo>
                      <a:lnTo>
                        <a:pt x="0" y="0"/>
                      </a:lnTo>
                      <a:lnTo>
                        <a:pt x="206" y="0"/>
                      </a:lnTo>
                      <a:lnTo>
                        <a:pt x="206" y="37"/>
                      </a:lnTo>
                      <a:lnTo>
                        <a:pt x="103" y="37"/>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94" name="Freeform 22">
                  <a:extLst>
                    <a:ext uri="{FF2B5EF4-FFF2-40B4-BE49-F238E27FC236}">
                      <a16:creationId xmlns:a16="http://schemas.microsoft.com/office/drawing/2014/main" id="{45052E8F-9569-4DB0-907E-EC7604BB2696}"/>
                    </a:ext>
                  </a:extLst>
                </p:cNvPr>
                <p:cNvSpPr>
                  <a:spLocks noChangeArrowheads="1"/>
                </p:cNvSpPr>
                <p:nvPr/>
              </p:nvSpPr>
              <p:spPr bwMode="auto">
                <a:xfrm>
                  <a:off x="4070350" y="4243388"/>
                  <a:ext cx="74613" cy="14287"/>
                </a:xfrm>
                <a:custGeom>
                  <a:avLst/>
                  <a:gdLst>
                    <a:gd name="T0" fmla="*/ 103 w 207"/>
                    <a:gd name="T1" fmla="*/ 37 h 38"/>
                    <a:gd name="T2" fmla="*/ 0 w 207"/>
                    <a:gd name="T3" fmla="*/ 37 h 38"/>
                    <a:gd name="T4" fmla="*/ 0 w 207"/>
                    <a:gd name="T5" fmla="*/ 0 h 38"/>
                    <a:gd name="T6" fmla="*/ 206 w 207"/>
                    <a:gd name="T7" fmla="*/ 0 h 38"/>
                    <a:gd name="T8" fmla="*/ 206 w 207"/>
                    <a:gd name="T9" fmla="*/ 37 h 38"/>
                    <a:gd name="T10" fmla="*/ 103 w 207"/>
                    <a:gd name="T11" fmla="*/ 37 h 38"/>
                  </a:gdLst>
                  <a:ahLst/>
                  <a:cxnLst>
                    <a:cxn ang="0">
                      <a:pos x="T0" y="T1"/>
                    </a:cxn>
                    <a:cxn ang="0">
                      <a:pos x="T2" y="T3"/>
                    </a:cxn>
                    <a:cxn ang="0">
                      <a:pos x="T4" y="T5"/>
                    </a:cxn>
                    <a:cxn ang="0">
                      <a:pos x="T6" y="T7"/>
                    </a:cxn>
                    <a:cxn ang="0">
                      <a:pos x="T8" y="T9"/>
                    </a:cxn>
                    <a:cxn ang="0">
                      <a:pos x="T10" y="T11"/>
                    </a:cxn>
                  </a:cxnLst>
                  <a:rect l="0" t="0" r="r" b="b"/>
                  <a:pathLst>
                    <a:path w="207" h="38">
                      <a:moveTo>
                        <a:pt x="103" y="37"/>
                      </a:moveTo>
                      <a:lnTo>
                        <a:pt x="0" y="37"/>
                      </a:lnTo>
                      <a:lnTo>
                        <a:pt x="0" y="0"/>
                      </a:lnTo>
                      <a:lnTo>
                        <a:pt x="206" y="0"/>
                      </a:lnTo>
                      <a:lnTo>
                        <a:pt x="206" y="37"/>
                      </a:lnTo>
                      <a:lnTo>
                        <a:pt x="103" y="37"/>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95" name="Freeform 23">
                  <a:extLst>
                    <a:ext uri="{FF2B5EF4-FFF2-40B4-BE49-F238E27FC236}">
                      <a16:creationId xmlns:a16="http://schemas.microsoft.com/office/drawing/2014/main" id="{24A28B07-D7ED-4B5D-AAF3-D66BE9F16E12}"/>
                    </a:ext>
                  </a:extLst>
                </p:cNvPr>
                <p:cNvSpPr>
                  <a:spLocks noChangeArrowheads="1"/>
                </p:cNvSpPr>
                <p:nvPr/>
              </p:nvSpPr>
              <p:spPr bwMode="auto">
                <a:xfrm>
                  <a:off x="4157663" y="4243388"/>
                  <a:ext cx="74612" cy="14287"/>
                </a:xfrm>
                <a:custGeom>
                  <a:avLst/>
                  <a:gdLst>
                    <a:gd name="T0" fmla="*/ 103 w 207"/>
                    <a:gd name="T1" fmla="*/ 37 h 38"/>
                    <a:gd name="T2" fmla="*/ 0 w 207"/>
                    <a:gd name="T3" fmla="*/ 37 h 38"/>
                    <a:gd name="T4" fmla="*/ 0 w 207"/>
                    <a:gd name="T5" fmla="*/ 0 h 38"/>
                    <a:gd name="T6" fmla="*/ 206 w 207"/>
                    <a:gd name="T7" fmla="*/ 0 h 38"/>
                    <a:gd name="T8" fmla="*/ 206 w 207"/>
                    <a:gd name="T9" fmla="*/ 37 h 38"/>
                    <a:gd name="T10" fmla="*/ 103 w 207"/>
                    <a:gd name="T11" fmla="*/ 37 h 38"/>
                  </a:gdLst>
                  <a:ahLst/>
                  <a:cxnLst>
                    <a:cxn ang="0">
                      <a:pos x="T0" y="T1"/>
                    </a:cxn>
                    <a:cxn ang="0">
                      <a:pos x="T2" y="T3"/>
                    </a:cxn>
                    <a:cxn ang="0">
                      <a:pos x="T4" y="T5"/>
                    </a:cxn>
                    <a:cxn ang="0">
                      <a:pos x="T6" y="T7"/>
                    </a:cxn>
                    <a:cxn ang="0">
                      <a:pos x="T8" y="T9"/>
                    </a:cxn>
                    <a:cxn ang="0">
                      <a:pos x="T10" y="T11"/>
                    </a:cxn>
                  </a:cxnLst>
                  <a:rect l="0" t="0" r="r" b="b"/>
                  <a:pathLst>
                    <a:path w="207" h="38">
                      <a:moveTo>
                        <a:pt x="103" y="37"/>
                      </a:moveTo>
                      <a:lnTo>
                        <a:pt x="0" y="37"/>
                      </a:lnTo>
                      <a:lnTo>
                        <a:pt x="0" y="0"/>
                      </a:lnTo>
                      <a:lnTo>
                        <a:pt x="206" y="0"/>
                      </a:lnTo>
                      <a:lnTo>
                        <a:pt x="206" y="37"/>
                      </a:lnTo>
                      <a:lnTo>
                        <a:pt x="103" y="37"/>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96" name="Freeform 24">
                  <a:extLst>
                    <a:ext uri="{FF2B5EF4-FFF2-40B4-BE49-F238E27FC236}">
                      <a16:creationId xmlns:a16="http://schemas.microsoft.com/office/drawing/2014/main" id="{77B6C320-1B8C-4E38-878C-EEF5EA4722A7}"/>
                    </a:ext>
                  </a:extLst>
                </p:cNvPr>
                <p:cNvSpPr>
                  <a:spLocks noChangeArrowheads="1"/>
                </p:cNvSpPr>
                <p:nvPr/>
              </p:nvSpPr>
              <p:spPr bwMode="auto">
                <a:xfrm>
                  <a:off x="3981450" y="4210050"/>
                  <a:ext cx="84138" cy="12700"/>
                </a:xfrm>
                <a:custGeom>
                  <a:avLst/>
                  <a:gdLst>
                    <a:gd name="T0" fmla="*/ 116 w 232"/>
                    <a:gd name="T1" fmla="*/ 36 h 37"/>
                    <a:gd name="T2" fmla="*/ 0 w 232"/>
                    <a:gd name="T3" fmla="*/ 36 h 37"/>
                    <a:gd name="T4" fmla="*/ 0 w 232"/>
                    <a:gd name="T5" fmla="*/ 0 h 37"/>
                    <a:gd name="T6" fmla="*/ 231 w 232"/>
                    <a:gd name="T7" fmla="*/ 0 h 37"/>
                    <a:gd name="T8" fmla="*/ 231 w 232"/>
                    <a:gd name="T9" fmla="*/ 36 h 37"/>
                    <a:gd name="T10" fmla="*/ 116 w 232"/>
                    <a:gd name="T11" fmla="*/ 36 h 37"/>
                  </a:gdLst>
                  <a:ahLst/>
                  <a:cxnLst>
                    <a:cxn ang="0">
                      <a:pos x="T0" y="T1"/>
                    </a:cxn>
                    <a:cxn ang="0">
                      <a:pos x="T2" y="T3"/>
                    </a:cxn>
                    <a:cxn ang="0">
                      <a:pos x="T4" y="T5"/>
                    </a:cxn>
                    <a:cxn ang="0">
                      <a:pos x="T6" y="T7"/>
                    </a:cxn>
                    <a:cxn ang="0">
                      <a:pos x="T8" y="T9"/>
                    </a:cxn>
                    <a:cxn ang="0">
                      <a:pos x="T10" y="T11"/>
                    </a:cxn>
                  </a:cxnLst>
                  <a:rect l="0" t="0" r="r" b="b"/>
                  <a:pathLst>
                    <a:path w="232" h="37">
                      <a:moveTo>
                        <a:pt x="116" y="36"/>
                      </a:moveTo>
                      <a:lnTo>
                        <a:pt x="0" y="36"/>
                      </a:lnTo>
                      <a:lnTo>
                        <a:pt x="0" y="0"/>
                      </a:lnTo>
                      <a:lnTo>
                        <a:pt x="231" y="0"/>
                      </a:lnTo>
                      <a:lnTo>
                        <a:pt x="231" y="36"/>
                      </a:lnTo>
                      <a:lnTo>
                        <a:pt x="116" y="36"/>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97" name="Freeform 25">
                  <a:extLst>
                    <a:ext uri="{FF2B5EF4-FFF2-40B4-BE49-F238E27FC236}">
                      <a16:creationId xmlns:a16="http://schemas.microsoft.com/office/drawing/2014/main" id="{F6D26E21-50EA-47FE-A0C8-2551594207C6}"/>
                    </a:ext>
                  </a:extLst>
                </p:cNvPr>
                <p:cNvSpPr>
                  <a:spLocks noChangeArrowheads="1"/>
                </p:cNvSpPr>
                <p:nvPr/>
              </p:nvSpPr>
              <p:spPr bwMode="auto">
                <a:xfrm>
                  <a:off x="4079875" y="4210050"/>
                  <a:ext cx="19050" cy="12700"/>
                </a:xfrm>
                <a:custGeom>
                  <a:avLst/>
                  <a:gdLst>
                    <a:gd name="T0" fmla="*/ 25 w 51"/>
                    <a:gd name="T1" fmla="*/ 36 h 37"/>
                    <a:gd name="T2" fmla="*/ 0 w 51"/>
                    <a:gd name="T3" fmla="*/ 36 h 37"/>
                    <a:gd name="T4" fmla="*/ 0 w 51"/>
                    <a:gd name="T5" fmla="*/ 0 h 37"/>
                    <a:gd name="T6" fmla="*/ 50 w 51"/>
                    <a:gd name="T7" fmla="*/ 0 h 37"/>
                    <a:gd name="T8" fmla="*/ 50 w 51"/>
                    <a:gd name="T9" fmla="*/ 36 h 37"/>
                    <a:gd name="T10" fmla="*/ 25 w 51"/>
                    <a:gd name="T11" fmla="*/ 36 h 37"/>
                  </a:gdLst>
                  <a:ahLst/>
                  <a:cxnLst>
                    <a:cxn ang="0">
                      <a:pos x="T0" y="T1"/>
                    </a:cxn>
                    <a:cxn ang="0">
                      <a:pos x="T2" y="T3"/>
                    </a:cxn>
                    <a:cxn ang="0">
                      <a:pos x="T4" y="T5"/>
                    </a:cxn>
                    <a:cxn ang="0">
                      <a:pos x="T6" y="T7"/>
                    </a:cxn>
                    <a:cxn ang="0">
                      <a:pos x="T8" y="T9"/>
                    </a:cxn>
                    <a:cxn ang="0">
                      <a:pos x="T10" y="T11"/>
                    </a:cxn>
                  </a:cxnLst>
                  <a:rect l="0" t="0" r="r" b="b"/>
                  <a:pathLst>
                    <a:path w="51" h="37">
                      <a:moveTo>
                        <a:pt x="25" y="36"/>
                      </a:moveTo>
                      <a:lnTo>
                        <a:pt x="0" y="36"/>
                      </a:lnTo>
                      <a:lnTo>
                        <a:pt x="0" y="0"/>
                      </a:lnTo>
                      <a:lnTo>
                        <a:pt x="50" y="0"/>
                      </a:lnTo>
                      <a:lnTo>
                        <a:pt x="50" y="36"/>
                      </a:lnTo>
                      <a:lnTo>
                        <a:pt x="25" y="36"/>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98" name="Freeform 26">
                  <a:extLst>
                    <a:ext uri="{FF2B5EF4-FFF2-40B4-BE49-F238E27FC236}">
                      <a16:creationId xmlns:a16="http://schemas.microsoft.com/office/drawing/2014/main" id="{5F7F006F-71AE-4E15-A55A-812C517B3DD5}"/>
                    </a:ext>
                  </a:extLst>
                </p:cNvPr>
                <p:cNvSpPr>
                  <a:spLocks noChangeArrowheads="1"/>
                </p:cNvSpPr>
                <p:nvPr/>
              </p:nvSpPr>
              <p:spPr bwMode="auto">
                <a:xfrm>
                  <a:off x="4113213" y="4210050"/>
                  <a:ext cx="19050" cy="12700"/>
                </a:xfrm>
                <a:custGeom>
                  <a:avLst/>
                  <a:gdLst>
                    <a:gd name="T0" fmla="*/ 25 w 52"/>
                    <a:gd name="T1" fmla="*/ 36 h 37"/>
                    <a:gd name="T2" fmla="*/ 0 w 52"/>
                    <a:gd name="T3" fmla="*/ 36 h 37"/>
                    <a:gd name="T4" fmla="*/ 0 w 52"/>
                    <a:gd name="T5" fmla="*/ 0 h 37"/>
                    <a:gd name="T6" fmla="*/ 51 w 52"/>
                    <a:gd name="T7" fmla="*/ 0 h 37"/>
                    <a:gd name="T8" fmla="*/ 51 w 52"/>
                    <a:gd name="T9" fmla="*/ 36 h 37"/>
                    <a:gd name="T10" fmla="*/ 25 w 52"/>
                    <a:gd name="T11" fmla="*/ 36 h 37"/>
                  </a:gdLst>
                  <a:ahLst/>
                  <a:cxnLst>
                    <a:cxn ang="0">
                      <a:pos x="T0" y="T1"/>
                    </a:cxn>
                    <a:cxn ang="0">
                      <a:pos x="T2" y="T3"/>
                    </a:cxn>
                    <a:cxn ang="0">
                      <a:pos x="T4" y="T5"/>
                    </a:cxn>
                    <a:cxn ang="0">
                      <a:pos x="T6" y="T7"/>
                    </a:cxn>
                    <a:cxn ang="0">
                      <a:pos x="T8" y="T9"/>
                    </a:cxn>
                    <a:cxn ang="0">
                      <a:pos x="T10" y="T11"/>
                    </a:cxn>
                  </a:cxnLst>
                  <a:rect l="0" t="0" r="r" b="b"/>
                  <a:pathLst>
                    <a:path w="52" h="37">
                      <a:moveTo>
                        <a:pt x="25" y="36"/>
                      </a:moveTo>
                      <a:lnTo>
                        <a:pt x="0" y="36"/>
                      </a:lnTo>
                      <a:lnTo>
                        <a:pt x="0" y="0"/>
                      </a:lnTo>
                      <a:lnTo>
                        <a:pt x="51" y="0"/>
                      </a:lnTo>
                      <a:lnTo>
                        <a:pt x="51" y="36"/>
                      </a:lnTo>
                      <a:lnTo>
                        <a:pt x="25" y="36"/>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99" name="Freeform 27">
                  <a:extLst>
                    <a:ext uri="{FF2B5EF4-FFF2-40B4-BE49-F238E27FC236}">
                      <a16:creationId xmlns:a16="http://schemas.microsoft.com/office/drawing/2014/main" id="{E2688502-760B-432C-A5F0-FDFF27F2052D}"/>
                    </a:ext>
                  </a:extLst>
                </p:cNvPr>
                <p:cNvSpPr>
                  <a:spLocks noChangeArrowheads="1"/>
                </p:cNvSpPr>
                <p:nvPr/>
              </p:nvSpPr>
              <p:spPr bwMode="auto">
                <a:xfrm>
                  <a:off x="4146550" y="4210050"/>
                  <a:ext cx="19050" cy="12700"/>
                </a:xfrm>
                <a:custGeom>
                  <a:avLst/>
                  <a:gdLst>
                    <a:gd name="T0" fmla="*/ 25 w 52"/>
                    <a:gd name="T1" fmla="*/ 36 h 37"/>
                    <a:gd name="T2" fmla="*/ 0 w 52"/>
                    <a:gd name="T3" fmla="*/ 36 h 37"/>
                    <a:gd name="T4" fmla="*/ 0 w 52"/>
                    <a:gd name="T5" fmla="*/ 0 h 37"/>
                    <a:gd name="T6" fmla="*/ 51 w 52"/>
                    <a:gd name="T7" fmla="*/ 0 h 37"/>
                    <a:gd name="T8" fmla="*/ 51 w 52"/>
                    <a:gd name="T9" fmla="*/ 36 h 37"/>
                    <a:gd name="T10" fmla="*/ 25 w 52"/>
                    <a:gd name="T11" fmla="*/ 36 h 37"/>
                  </a:gdLst>
                  <a:ahLst/>
                  <a:cxnLst>
                    <a:cxn ang="0">
                      <a:pos x="T0" y="T1"/>
                    </a:cxn>
                    <a:cxn ang="0">
                      <a:pos x="T2" y="T3"/>
                    </a:cxn>
                    <a:cxn ang="0">
                      <a:pos x="T4" y="T5"/>
                    </a:cxn>
                    <a:cxn ang="0">
                      <a:pos x="T6" y="T7"/>
                    </a:cxn>
                    <a:cxn ang="0">
                      <a:pos x="T8" y="T9"/>
                    </a:cxn>
                    <a:cxn ang="0">
                      <a:pos x="T10" y="T11"/>
                    </a:cxn>
                  </a:cxnLst>
                  <a:rect l="0" t="0" r="r" b="b"/>
                  <a:pathLst>
                    <a:path w="52" h="37">
                      <a:moveTo>
                        <a:pt x="25" y="36"/>
                      </a:moveTo>
                      <a:lnTo>
                        <a:pt x="0" y="36"/>
                      </a:lnTo>
                      <a:lnTo>
                        <a:pt x="0" y="0"/>
                      </a:lnTo>
                      <a:lnTo>
                        <a:pt x="51" y="0"/>
                      </a:lnTo>
                      <a:lnTo>
                        <a:pt x="51" y="36"/>
                      </a:lnTo>
                      <a:lnTo>
                        <a:pt x="25" y="36"/>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678" name="Rectangle 677">
                <a:extLst>
                  <a:ext uri="{FF2B5EF4-FFF2-40B4-BE49-F238E27FC236}">
                    <a16:creationId xmlns:a16="http://schemas.microsoft.com/office/drawing/2014/main" id="{FD965477-7CE8-4526-959D-972B2DFBADE9}"/>
                  </a:ext>
                </a:extLst>
              </p:cNvPr>
              <p:cNvSpPr/>
              <p:nvPr/>
            </p:nvSpPr>
            <p:spPr>
              <a:xfrm>
                <a:off x="4149905" y="4158080"/>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p>
            </p:txBody>
          </p:sp>
        </p:grpSp>
        <p:sp>
          <p:nvSpPr>
            <p:cNvPr id="676" name="Text Box 30">
              <a:extLst>
                <a:ext uri="{FF2B5EF4-FFF2-40B4-BE49-F238E27FC236}">
                  <a16:creationId xmlns:a16="http://schemas.microsoft.com/office/drawing/2014/main" id="{FF0FF469-E6CD-4C7C-873F-3D0FDB449708}"/>
                </a:ext>
              </a:extLst>
            </p:cNvPr>
            <p:cNvSpPr txBox="1">
              <a:spLocks noChangeArrowheads="1"/>
            </p:cNvSpPr>
            <p:nvPr/>
          </p:nvSpPr>
          <p:spPr bwMode="auto">
            <a:xfrm>
              <a:off x="7355563" y="5973893"/>
              <a:ext cx="381272" cy="123079"/>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solidFill>
                    <a:schemeClr val="bg2">
                      <a:lumMod val="10000"/>
                    </a:schemeClr>
                  </a:solidFill>
                </a:rPr>
                <a:t>Auditing</a:t>
              </a:r>
            </a:p>
          </p:txBody>
        </p:sp>
      </p:grpSp>
      <p:grpSp>
        <p:nvGrpSpPr>
          <p:cNvPr id="700" name="Group 699">
            <a:extLst>
              <a:ext uri="{FF2B5EF4-FFF2-40B4-BE49-F238E27FC236}">
                <a16:creationId xmlns:a16="http://schemas.microsoft.com/office/drawing/2014/main" id="{3BFB8CAD-CF5C-4C07-A962-8C0EA45949C0}"/>
              </a:ext>
            </a:extLst>
          </p:cNvPr>
          <p:cNvGrpSpPr>
            <a:grpSpLocks noChangeAspect="1"/>
          </p:cNvGrpSpPr>
          <p:nvPr/>
        </p:nvGrpSpPr>
        <p:grpSpPr>
          <a:xfrm>
            <a:off x="10961119" y="4506182"/>
            <a:ext cx="501115" cy="546002"/>
            <a:chOff x="8104793" y="3991725"/>
            <a:chExt cx="582945" cy="635162"/>
          </a:xfrm>
        </p:grpSpPr>
        <p:sp>
          <p:nvSpPr>
            <p:cNvPr id="701" name="Rectangle 700">
              <a:extLst>
                <a:ext uri="{FF2B5EF4-FFF2-40B4-BE49-F238E27FC236}">
                  <a16:creationId xmlns:a16="http://schemas.microsoft.com/office/drawing/2014/main" id="{23C6AD01-029A-45FB-9583-A19BEDCB6A80}"/>
                </a:ext>
              </a:extLst>
            </p:cNvPr>
            <p:cNvSpPr/>
            <p:nvPr/>
          </p:nvSpPr>
          <p:spPr>
            <a:xfrm>
              <a:off x="8104793" y="3991725"/>
              <a:ext cx="582945" cy="635162"/>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sp>
          <p:nvSpPr>
            <p:cNvPr id="702" name="Freeform 62">
              <a:extLst>
                <a:ext uri="{FF2B5EF4-FFF2-40B4-BE49-F238E27FC236}">
                  <a16:creationId xmlns:a16="http://schemas.microsoft.com/office/drawing/2014/main" id="{EAF518CF-237E-4571-BE6B-BE32D234908B}"/>
                </a:ext>
              </a:extLst>
            </p:cNvPr>
            <p:cNvSpPr>
              <a:spLocks noChangeArrowheads="1"/>
            </p:cNvSpPr>
            <p:nvPr/>
          </p:nvSpPr>
          <p:spPr bwMode="auto">
            <a:xfrm>
              <a:off x="8196611" y="4099084"/>
              <a:ext cx="396254" cy="430369"/>
            </a:xfrm>
            <a:custGeom>
              <a:avLst/>
              <a:gdLst>
                <a:gd name="T0" fmla="*/ 1025 w 1332"/>
                <a:gd name="T1" fmla="*/ 21 h 1446"/>
                <a:gd name="T2" fmla="*/ 666 w 1332"/>
                <a:gd name="T3" fmla="*/ 0 h 1446"/>
                <a:gd name="T4" fmla="*/ 306 w 1332"/>
                <a:gd name="T5" fmla="*/ 21 h 1446"/>
                <a:gd name="T6" fmla="*/ 0 w 1332"/>
                <a:gd name="T7" fmla="*/ 121 h 1446"/>
                <a:gd name="T8" fmla="*/ 0 w 1332"/>
                <a:gd name="T9" fmla="*/ 1324 h 1446"/>
                <a:gd name="T10" fmla="*/ 306 w 1332"/>
                <a:gd name="T11" fmla="*/ 1424 h 1446"/>
                <a:gd name="T12" fmla="*/ 666 w 1332"/>
                <a:gd name="T13" fmla="*/ 1445 h 1446"/>
                <a:gd name="T14" fmla="*/ 1025 w 1332"/>
                <a:gd name="T15" fmla="*/ 1424 h 1446"/>
                <a:gd name="T16" fmla="*/ 1331 w 1332"/>
                <a:gd name="T17" fmla="*/ 1324 h 1446"/>
                <a:gd name="T18" fmla="*/ 1331 w 1332"/>
                <a:gd name="T19" fmla="*/ 121 h 1446"/>
                <a:gd name="T20" fmla="*/ 1025 w 1332"/>
                <a:gd name="T21" fmla="*/ 21 h 1446"/>
                <a:gd name="T22" fmla="*/ 988 w 1332"/>
                <a:gd name="T23" fmla="*/ 1164 h 1446"/>
                <a:gd name="T24" fmla="*/ 988 w 1332"/>
                <a:gd name="T25" fmla="*/ 1169 h 1446"/>
                <a:gd name="T26" fmla="*/ 228 w 1332"/>
                <a:gd name="T27" fmla="*/ 1169 h 1446"/>
                <a:gd name="T28" fmla="*/ 228 w 1332"/>
                <a:gd name="T29" fmla="*/ 632 h 1446"/>
                <a:gd name="T30" fmla="*/ 233 w 1332"/>
                <a:gd name="T31" fmla="*/ 632 h 1446"/>
                <a:gd name="T32" fmla="*/ 472 w 1332"/>
                <a:gd name="T33" fmla="*/ 632 h 1446"/>
                <a:gd name="T34" fmla="*/ 479 w 1332"/>
                <a:gd name="T35" fmla="*/ 637 h 1446"/>
                <a:gd name="T36" fmla="*/ 511 w 1332"/>
                <a:gd name="T37" fmla="*/ 695 h 1446"/>
                <a:gd name="T38" fmla="*/ 521 w 1332"/>
                <a:gd name="T39" fmla="*/ 700 h 1446"/>
                <a:gd name="T40" fmla="*/ 917 w 1332"/>
                <a:gd name="T41" fmla="*/ 700 h 1446"/>
                <a:gd name="T42" fmla="*/ 988 w 1332"/>
                <a:gd name="T43" fmla="*/ 771 h 1446"/>
                <a:gd name="T44" fmla="*/ 988 w 1332"/>
                <a:gd name="T45" fmla="*/ 1164 h 1446"/>
                <a:gd name="T46" fmla="*/ 1103 w 1332"/>
                <a:gd name="T47" fmla="*/ 1041 h 1446"/>
                <a:gd name="T48" fmla="*/ 1046 w 1332"/>
                <a:gd name="T49" fmla="*/ 1041 h 1446"/>
                <a:gd name="T50" fmla="*/ 1046 w 1332"/>
                <a:gd name="T51" fmla="*/ 1033 h 1446"/>
                <a:gd name="T52" fmla="*/ 1046 w 1332"/>
                <a:gd name="T53" fmla="*/ 708 h 1446"/>
                <a:gd name="T54" fmla="*/ 975 w 1332"/>
                <a:gd name="T55" fmla="*/ 637 h 1446"/>
                <a:gd name="T56" fmla="*/ 582 w 1332"/>
                <a:gd name="T57" fmla="*/ 637 h 1446"/>
                <a:gd name="T58" fmla="*/ 571 w 1332"/>
                <a:gd name="T59" fmla="*/ 632 h 1446"/>
                <a:gd name="T60" fmla="*/ 540 w 1332"/>
                <a:gd name="T61" fmla="*/ 574 h 1446"/>
                <a:gd name="T62" fmla="*/ 532 w 1332"/>
                <a:gd name="T63" fmla="*/ 569 h 1446"/>
                <a:gd name="T64" fmla="*/ 351 w 1332"/>
                <a:gd name="T65" fmla="*/ 569 h 1446"/>
                <a:gd name="T66" fmla="*/ 343 w 1332"/>
                <a:gd name="T67" fmla="*/ 569 h 1446"/>
                <a:gd name="T68" fmla="*/ 343 w 1332"/>
                <a:gd name="T69" fmla="*/ 506 h 1446"/>
                <a:gd name="T70" fmla="*/ 348 w 1332"/>
                <a:gd name="T71" fmla="*/ 506 h 1446"/>
                <a:gd name="T72" fmla="*/ 587 w 1332"/>
                <a:gd name="T73" fmla="*/ 506 h 1446"/>
                <a:gd name="T74" fmla="*/ 595 w 1332"/>
                <a:gd name="T75" fmla="*/ 511 h 1446"/>
                <a:gd name="T76" fmla="*/ 626 w 1332"/>
                <a:gd name="T77" fmla="*/ 569 h 1446"/>
                <a:gd name="T78" fmla="*/ 637 w 1332"/>
                <a:gd name="T79" fmla="*/ 574 h 1446"/>
                <a:gd name="T80" fmla="*/ 1033 w 1332"/>
                <a:gd name="T81" fmla="*/ 574 h 1446"/>
                <a:gd name="T82" fmla="*/ 1103 w 1332"/>
                <a:gd name="T83" fmla="*/ 635 h 1446"/>
                <a:gd name="T84" fmla="*/ 1103 w 1332"/>
                <a:gd name="T85" fmla="*/ 645 h 1446"/>
                <a:gd name="T86" fmla="*/ 1103 w 1332"/>
                <a:gd name="T87" fmla="*/ 1038 h 1446"/>
                <a:gd name="T88" fmla="*/ 1103 w 1332"/>
                <a:gd name="T89" fmla="*/ 1041 h 1446"/>
                <a:gd name="T90" fmla="*/ 1274 w 1332"/>
                <a:gd name="T91" fmla="*/ 220 h 1446"/>
                <a:gd name="T92" fmla="*/ 666 w 1332"/>
                <a:gd name="T93" fmla="*/ 315 h 1446"/>
                <a:gd name="T94" fmla="*/ 57 w 1332"/>
                <a:gd name="T95" fmla="*/ 220 h 1446"/>
                <a:gd name="T96" fmla="*/ 57 w 1332"/>
                <a:gd name="T97" fmla="*/ 220 h 1446"/>
                <a:gd name="T98" fmla="*/ 666 w 1332"/>
                <a:gd name="T99" fmla="*/ 126 h 1446"/>
                <a:gd name="T100" fmla="*/ 1274 w 1332"/>
                <a:gd name="T101" fmla="*/ 220 h 14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332" h="1446">
                  <a:moveTo>
                    <a:pt x="1025" y="21"/>
                  </a:moveTo>
                  <a:cubicBezTo>
                    <a:pt x="852" y="0"/>
                    <a:pt x="673" y="0"/>
                    <a:pt x="666" y="0"/>
                  </a:cubicBezTo>
                  <a:cubicBezTo>
                    <a:pt x="658" y="0"/>
                    <a:pt x="479" y="0"/>
                    <a:pt x="306" y="21"/>
                  </a:cubicBezTo>
                  <a:cubicBezTo>
                    <a:pt x="5" y="58"/>
                    <a:pt x="0" y="121"/>
                    <a:pt x="0" y="121"/>
                  </a:cubicBezTo>
                  <a:lnTo>
                    <a:pt x="0" y="1324"/>
                  </a:lnTo>
                  <a:cubicBezTo>
                    <a:pt x="0" y="1324"/>
                    <a:pt x="2" y="1387"/>
                    <a:pt x="306" y="1424"/>
                  </a:cubicBezTo>
                  <a:cubicBezTo>
                    <a:pt x="479" y="1445"/>
                    <a:pt x="658" y="1445"/>
                    <a:pt x="666" y="1445"/>
                  </a:cubicBezTo>
                  <a:cubicBezTo>
                    <a:pt x="673" y="1445"/>
                    <a:pt x="852" y="1445"/>
                    <a:pt x="1025" y="1424"/>
                  </a:cubicBezTo>
                  <a:cubicBezTo>
                    <a:pt x="1326" y="1387"/>
                    <a:pt x="1331" y="1324"/>
                    <a:pt x="1331" y="1324"/>
                  </a:cubicBezTo>
                  <a:lnTo>
                    <a:pt x="1331" y="121"/>
                  </a:lnTo>
                  <a:cubicBezTo>
                    <a:pt x="1329" y="121"/>
                    <a:pt x="1326" y="58"/>
                    <a:pt x="1025" y="21"/>
                  </a:cubicBezTo>
                  <a:close/>
                  <a:moveTo>
                    <a:pt x="988" y="1164"/>
                  </a:moveTo>
                  <a:cubicBezTo>
                    <a:pt x="988" y="1167"/>
                    <a:pt x="988" y="1169"/>
                    <a:pt x="988" y="1169"/>
                  </a:cubicBezTo>
                  <a:cubicBezTo>
                    <a:pt x="734" y="1169"/>
                    <a:pt x="479" y="1169"/>
                    <a:pt x="228" y="1169"/>
                  </a:cubicBezTo>
                  <a:cubicBezTo>
                    <a:pt x="228" y="965"/>
                    <a:pt x="228" y="836"/>
                    <a:pt x="228" y="632"/>
                  </a:cubicBezTo>
                  <a:cubicBezTo>
                    <a:pt x="230" y="632"/>
                    <a:pt x="233" y="632"/>
                    <a:pt x="233" y="632"/>
                  </a:cubicBezTo>
                  <a:cubicBezTo>
                    <a:pt x="312" y="632"/>
                    <a:pt x="393" y="632"/>
                    <a:pt x="472" y="632"/>
                  </a:cubicBezTo>
                  <a:cubicBezTo>
                    <a:pt x="477" y="632"/>
                    <a:pt x="477" y="632"/>
                    <a:pt x="479" y="637"/>
                  </a:cubicBezTo>
                  <a:cubicBezTo>
                    <a:pt x="490" y="656"/>
                    <a:pt x="500" y="677"/>
                    <a:pt x="511" y="695"/>
                  </a:cubicBezTo>
                  <a:cubicBezTo>
                    <a:pt x="514" y="700"/>
                    <a:pt x="516" y="700"/>
                    <a:pt x="521" y="700"/>
                  </a:cubicBezTo>
                  <a:cubicBezTo>
                    <a:pt x="652" y="700"/>
                    <a:pt x="786" y="700"/>
                    <a:pt x="917" y="700"/>
                  </a:cubicBezTo>
                  <a:cubicBezTo>
                    <a:pt x="954" y="700"/>
                    <a:pt x="988" y="729"/>
                    <a:pt x="988" y="771"/>
                  </a:cubicBezTo>
                  <a:cubicBezTo>
                    <a:pt x="985" y="928"/>
                    <a:pt x="988" y="1009"/>
                    <a:pt x="988" y="1164"/>
                  </a:cubicBezTo>
                  <a:close/>
                  <a:moveTo>
                    <a:pt x="1103" y="1041"/>
                  </a:moveTo>
                  <a:cubicBezTo>
                    <a:pt x="1082" y="1041"/>
                    <a:pt x="1064" y="1041"/>
                    <a:pt x="1046" y="1041"/>
                  </a:cubicBezTo>
                  <a:cubicBezTo>
                    <a:pt x="1046" y="1038"/>
                    <a:pt x="1046" y="1036"/>
                    <a:pt x="1046" y="1033"/>
                  </a:cubicBezTo>
                  <a:cubicBezTo>
                    <a:pt x="1046" y="899"/>
                    <a:pt x="1046" y="842"/>
                    <a:pt x="1046" y="708"/>
                  </a:cubicBezTo>
                  <a:cubicBezTo>
                    <a:pt x="1046" y="674"/>
                    <a:pt x="1019" y="637"/>
                    <a:pt x="975" y="637"/>
                  </a:cubicBezTo>
                  <a:cubicBezTo>
                    <a:pt x="844" y="637"/>
                    <a:pt x="713" y="637"/>
                    <a:pt x="582" y="637"/>
                  </a:cubicBezTo>
                  <a:cubicBezTo>
                    <a:pt x="576" y="637"/>
                    <a:pt x="574" y="635"/>
                    <a:pt x="571" y="632"/>
                  </a:cubicBezTo>
                  <a:cubicBezTo>
                    <a:pt x="561" y="614"/>
                    <a:pt x="550" y="595"/>
                    <a:pt x="540" y="574"/>
                  </a:cubicBezTo>
                  <a:cubicBezTo>
                    <a:pt x="537" y="572"/>
                    <a:pt x="535" y="569"/>
                    <a:pt x="532" y="569"/>
                  </a:cubicBezTo>
                  <a:cubicBezTo>
                    <a:pt x="472" y="569"/>
                    <a:pt x="411" y="569"/>
                    <a:pt x="351" y="569"/>
                  </a:cubicBezTo>
                  <a:cubicBezTo>
                    <a:pt x="348" y="569"/>
                    <a:pt x="346" y="569"/>
                    <a:pt x="343" y="569"/>
                  </a:cubicBezTo>
                  <a:cubicBezTo>
                    <a:pt x="343" y="548"/>
                    <a:pt x="343" y="527"/>
                    <a:pt x="343" y="506"/>
                  </a:cubicBezTo>
                  <a:cubicBezTo>
                    <a:pt x="346" y="506"/>
                    <a:pt x="348" y="506"/>
                    <a:pt x="348" y="506"/>
                  </a:cubicBezTo>
                  <a:cubicBezTo>
                    <a:pt x="427" y="506"/>
                    <a:pt x="508" y="506"/>
                    <a:pt x="587" y="506"/>
                  </a:cubicBezTo>
                  <a:cubicBezTo>
                    <a:pt x="592" y="506"/>
                    <a:pt x="592" y="509"/>
                    <a:pt x="595" y="511"/>
                  </a:cubicBezTo>
                  <a:cubicBezTo>
                    <a:pt x="605" y="530"/>
                    <a:pt x="616" y="548"/>
                    <a:pt x="626" y="569"/>
                  </a:cubicBezTo>
                  <a:cubicBezTo>
                    <a:pt x="629" y="574"/>
                    <a:pt x="632" y="574"/>
                    <a:pt x="637" y="574"/>
                  </a:cubicBezTo>
                  <a:cubicBezTo>
                    <a:pt x="768" y="574"/>
                    <a:pt x="902" y="574"/>
                    <a:pt x="1033" y="574"/>
                  </a:cubicBezTo>
                  <a:cubicBezTo>
                    <a:pt x="1069" y="574"/>
                    <a:pt x="1098" y="598"/>
                    <a:pt x="1103" y="635"/>
                  </a:cubicBezTo>
                  <a:cubicBezTo>
                    <a:pt x="1103" y="637"/>
                    <a:pt x="1103" y="642"/>
                    <a:pt x="1103" y="645"/>
                  </a:cubicBezTo>
                  <a:cubicBezTo>
                    <a:pt x="1103" y="800"/>
                    <a:pt x="1103" y="884"/>
                    <a:pt x="1103" y="1038"/>
                  </a:cubicBezTo>
                  <a:cubicBezTo>
                    <a:pt x="1103" y="1036"/>
                    <a:pt x="1103" y="1038"/>
                    <a:pt x="1103" y="1041"/>
                  </a:cubicBezTo>
                  <a:close/>
                  <a:moveTo>
                    <a:pt x="1274" y="220"/>
                  </a:moveTo>
                  <a:cubicBezTo>
                    <a:pt x="1250" y="254"/>
                    <a:pt x="1036" y="315"/>
                    <a:pt x="666" y="315"/>
                  </a:cubicBezTo>
                  <a:cubicBezTo>
                    <a:pt x="297" y="315"/>
                    <a:pt x="81" y="254"/>
                    <a:pt x="57" y="220"/>
                  </a:cubicBezTo>
                  <a:lnTo>
                    <a:pt x="57" y="220"/>
                  </a:lnTo>
                  <a:cubicBezTo>
                    <a:pt x="78" y="186"/>
                    <a:pt x="296" y="126"/>
                    <a:pt x="666" y="126"/>
                  </a:cubicBezTo>
                  <a:cubicBezTo>
                    <a:pt x="1035" y="123"/>
                    <a:pt x="1253" y="184"/>
                    <a:pt x="1274" y="220"/>
                  </a:cubicBezTo>
                  <a:close/>
                </a:path>
              </a:pathLst>
            </a:custGeom>
            <a:solidFill>
              <a:srgbClr val="F80000"/>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703" name="Text Box 30">
            <a:extLst>
              <a:ext uri="{FF2B5EF4-FFF2-40B4-BE49-F238E27FC236}">
                <a16:creationId xmlns:a16="http://schemas.microsoft.com/office/drawing/2014/main" id="{94F1592A-1229-41ED-BFEE-AAEAAAAEE0BB}"/>
              </a:ext>
            </a:extLst>
          </p:cNvPr>
          <p:cNvSpPr txBox="1">
            <a:spLocks noChangeArrowheads="1"/>
          </p:cNvSpPr>
          <p:nvPr/>
        </p:nvSpPr>
        <p:spPr bwMode="auto">
          <a:xfrm>
            <a:off x="11014557" y="4984709"/>
            <a:ext cx="381272" cy="246221"/>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solidFill>
                  <a:schemeClr val="bg2">
                    <a:lumMod val="10000"/>
                  </a:schemeClr>
                </a:solidFill>
              </a:rPr>
              <a:t>File Storage</a:t>
            </a:r>
          </a:p>
        </p:txBody>
      </p:sp>
      <p:grpSp>
        <p:nvGrpSpPr>
          <p:cNvPr id="704" name="Group 703">
            <a:extLst>
              <a:ext uri="{FF2B5EF4-FFF2-40B4-BE49-F238E27FC236}">
                <a16:creationId xmlns:a16="http://schemas.microsoft.com/office/drawing/2014/main" id="{20A4F786-DFC1-4257-B606-F6D5A6B664D8}"/>
              </a:ext>
            </a:extLst>
          </p:cNvPr>
          <p:cNvGrpSpPr>
            <a:grpSpLocks noChangeAspect="1"/>
          </p:cNvGrpSpPr>
          <p:nvPr/>
        </p:nvGrpSpPr>
        <p:grpSpPr>
          <a:xfrm>
            <a:off x="961404" y="5444981"/>
            <a:ext cx="483416" cy="483416"/>
            <a:chOff x="7046913" y="4090988"/>
            <a:chExt cx="327025" cy="327025"/>
          </a:xfrm>
          <a:solidFill>
            <a:schemeClr val="accent1"/>
          </a:solidFill>
        </p:grpSpPr>
        <p:sp>
          <p:nvSpPr>
            <p:cNvPr id="705" name="Freeform 32">
              <a:extLst>
                <a:ext uri="{FF2B5EF4-FFF2-40B4-BE49-F238E27FC236}">
                  <a16:creationId xmlns:a16="http://schemas.microsoft.com/office/drawing/2014/main" id="{F8F2E82B-C842-446E-8FB0-486EFCB8969B}"/>
                </a:ext>
              </a:extLst>
            </p:cNvPr>
            <p:cNvSpPr>
              <a:spLocks noChangeArrowheads="1"/>
            </p:cNvSpPr>
            <p:nvPr/>
          </p:nvSpPr>
          <p:spPr bwMode="auto">
            <a:xfrm>
              <a:off x="7204075" y="4281488"/>
              <a:ext cx="68263" cy="53975"/>
            </a:xfrm>
            <a:custGeom>
              <a:avLst/>
              <a:gdLst>
                <a:gd name="T0" fmla="*/ 11 w 190"/>
                <a:gd name="T1" fmla="*/ 0 h 148"/>
                <a:gd name="T2" fmla="*/ 186 w 190"/>
                <a:gd name="T3" fmla="*/ 20 h 148"/>
                <a:gd name="T4" fmla="*/ 189 w 190"/>
                <a:gd name="T5" fmla="*/ 31 h 148"/>
                <a:gd name="T6" fmla="*/ 70 w 190"/>
                <a:gd name="T7" fmla="*/ 147 h 148"/>
                <a:gd name="T8" fmla="*/ 50 w 190"/>
                <a:gd name="T9" fmla="*/ 141 h 148"/>
                <a:gd name="T10" fmla="*/ 48 w 190"/>
                <a:gd name="T11" fmla="*/ 141 h 148"/>
                <a:gd name="T12" fmla="*/ 0 w 190"/>
                <a:gd name="T13" fmla="*/ 17 h 148"/>
                <a:gd name="T14" fmla="*/ 11 w 190"/>
                <a:gd name="T15" fmla="*/ 0 h 1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0" h="148">
                  <a:moveTo>
                    <a:pt x="11" y="0"/>
                  </a:moveTo>
                  <a:lnTo>
                    <a:pt x="186" y="20"/>
                  </a:lnTo>
                  <a:cubicBezTo>
                    <a:pt x="186" y="25"/>
                    <a:pt x="186" y="28"/>
                    <a:pt x="189" y="31"/>
                  </a:cubicBezTo>
                  <a:lnTo>
                    <a:pt x="70" y="147"/>
                  </a:lnTo>
                  <a:cubicBezTo>
                    <a:pt x="65" y="144"/>
                    <a:pt x="59" y="141"/>
                    <a:pt x="50" y="141"/>
                  </a:cubicBezTo>
                  <a:lnTo>
                    <a:pt x="48" y="141"/>
                  </a:lnTo>
                  <a:lnTo>
                    <a:pt x="0" y="17"/>
                  </a:lnTo>
                  <a:cubicBezTo>
                    <a:pt x="2" y="11"/>
                    <a:pt x="8" y="6"/>
                    <a:pt x="11"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06" name="Freeform 33">
              <a:extLst>
                <a:ext uri="{FF2B5EF4-FFF2-40B4-BE49-F238E27FC236}">
                  <a16:creationId xmlns:a16="http://schemas.microsoft.com/office/drawing/2014/main" id="{8C923442-301F-4A13-9895-F6223FBC0A54}"/>
                </a:ext>
              </a:extLst>
            </p:cNvPr>
            <p:cNvSpPr>
              <a:spLocks noChangeArrowheads="1"/>
            </p:cNvSpPr>
            <p:nvPr/>
          </p:nvSpPr>
          <p:spPr bwMode="auto">
            <a:xfrm>
              <a:off x="7148513" y="4283075"/>
              <a:ext cx="63500" cy="52388"/>
            </a:xfrm>
            <a:custGeom>
              <a:avLst/>
              <a:gdLst>
                <a:gd name="T0" fmla="*/ 125 w 176"/>
                <a:gd name="T1" fmla="*/ 25 h 145"/>
                <a:gd name="T2" fmla="*/ 175 w 176"/>
                <a:gd name="T3" fmla="*/ 144 h 145"/>
                <a:gd name="T4" fmla="*/ 0 w 176"/>
                <a:gd name="T5" fmla="*/ 20 h 145"/>
                <a:gd name="T6" fmla="*/ 3 w 176"/>
                <a:gd name="T7" fmla="*/ 14 h 145"/>
                <a:gd name="T8" fmla="*/ 85 w 176"/>
                <a:gd name="T9" fmla="*/ 0 h 145"/>
                <a:gd name="T10" fmla="*/ 125 w 176"/>
                <a:gd name="T11" fmla="*/ 25 h 145"/>
              </a:gdLst>
              <a:ahLst/>
              <a:cxnLst>
                <a:cxn ang="0">
                  <a:pos x="T0" y="T1"/>
                </a:cxn>
                <a:cxn ang="0">
                  <a:pos x="T2" y="T3"/>
                </a:cxn>
                <a:cxn ang="0">
                  <a:pos x="T4" y="T5"/>
                </a:cxn>
                <a:cxn ang="0">
                  <a:pos x="T6" y="T7"/>
                </a:cxn>
                <a:cxn ang="0">
                  <a:pos x="T8" y="T9"/>
                </a:cxn>
                <a:cxn ang="0">
                  <a:pos x="T10" y="T11"/>
                </a:cxn>
              </a:cxnLst>
              <a:rect l="0" t="0" r="r" b="b"/>
              <a:pathLst>
                <a:path w="176" h="145">
                  <a:moveTo>
                    <a:pt x="125" y="25"/>
                  </a:moveTo>
                  <a:cubicBezTo>
                    <a:pt x="127" y="25"/>
                    <a:pt x="175" y="144"/>
                    <a:pt x="175" y="144"/>
                  </a:cubicBezTo>
                  <a:lnTo>
                    <a:pt x="0" y="20"/>
                  </a:lnTo>
                  <a:cubicBezTo>
                    <a:pt x="3" y="20"/>
                    <a:pt x="3" y="17"/>
                    <a:pt x="3" y="14"/>
                  </a:cubicBezTo>
                  <a:lnTo>
                    <a:pt x="85" y="0"/>
                  </a:lnTo>
                  <a:cubicBezTo>
                    <a:pt x="91" y="14"/>
                    <a:pt x="108" y="25"/>
                    <a:pt x="125" y="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07" name="Freeform 34">
              <a:extLst>
                <a:ext uri="{FF2B5EF4-FFF2-40B4-BE49-F238E27FC236}">
                  <a16:creationId xmlns:a16="http://schemas.microsoft.com/office/drawing/2014/main" id="{0A378814-808B-4F2C-AF4D-DC908977E6D6}"/>
                </a:ext>
              </a:extLst>
            </p:cNvPr>
            <p:cNvSpPr>
              <a:spLocks noChangeArrowheads="1"/>
            </p:cNvSpPr>
            <p:nvPr/>
          </p:nvSpPr>
          <p:spPr bwMode="auto">
            <a:xfrm>
              <a:off x="7140575" y="4210050"/>
              <a:ext cx="42863" cy="68263"/>
            </a:xfrm>
            <a:custGeom>
              <a:avLst/>
              <a:gdLst>
                <a:gd name="T0" fmla="*/ 116 w 117"/>
                <a:gd name="T1" fmla="*/ 149 h 190"/>
                <a:gd name="T2" fmla="*/ 99 w 117"/>
                <a:gd name="T3" fmla="*/ 175 h 190"/>
                <a:gd name="T4" fmla="*/ 17 w 117"/>
                <a:gd name="T5" fmla="*/ 189 h 190"/>
                <a:gd name="T6" fmla="*/ 0 w 117"/>
                <a:gd name="T7" fmla="*/ 172 h 190"/>
                <a:gd name="T8" fmla="*/ 42 w 117"/>
                <a:gd name="T9" fmla="*/ 0 h 190"/>
                <a:gd name="T10" fmla="*/ 45 w 117"/>
                <a:gd name="T11" fmla="*/ 0 h 190"/>
                <a:gd name="T12" fmla="*/ 116 w 117"/>
                <a:gd name="T13" fmla="*/ 149 h 190"/>
              </a:gdLst>
              <a:ahLst/>
              <a:cxnLst>
                <a:cxn ang="0">
                  <a:pos x="T0" y="T1"/>
                </a:cxn>
                <a:cxn ang="0">
                  <a:pos x="T2" y="T3"/>
                </a:cxn>
                <a:cxn ang="0">
                  <a:pos x="T4" y="T5"/>
                </a:cxn>
                <a:cxn ang="0">
                  <a:pos x="T6" y="T7"/>
                </a:cxn>
                <a:cxn ang="0">
                  <a:pos x="T8" y="T9"/>
                </a:cxn>
                <a:cxn ang="0">
                  <a:pos x="T10" y="T11"/>
                </a:cxn>
                <a:cxn ang="0">
                  <a:pos x="T12" y="T13"/>
                </a:cxn>
              </a:cxnLst>
              <a:rect l="0" t="0" r="r" b="b"/>
              <a:pathLst>
                <a:path w="117" h="190">
                  <a:moveTo>
                    <a:pt x="116" y="149"/>
                  </a:moveTo>
                  <a:cubicBezTo>
                    <a:pt x="110" y="155"/>
                    <a:pt x="104" y="166"/>
                    <a:pt x="99" y="175"/>
                  </a:cubicBezTo>
                  <a:lnTo>
                    <a:pt x="17" y="189"/>
                  </a:lnTo>
                  <a:cubicBezTo>
                    <a:pt x="11" y="183"/>
                    <a:pt x="5" y="177"/>
                    <a:pt x="0" y="172"/>
                  </a:cubicBezTo>
                  <a:lnTo>
                    <a:pt x="42" y="0"/>
                  </a:lnTo>
                  <a:cubicBezTo>
                    <a:pt x="45" y="0"/>
                    <a:pt x="45" y="0"/>
                    <a:pt x="45" y="0"/>
                  </a:cubicBezTo>
                  <a:lnTo>
                    <a:pt x="116" y="14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08" name="Freeform 35">
              <a:extLst>
                <a:ext uri="{FF2B5EF4-FFF2-40B4-BE49-F238E27FC236}">
                  <a16:creationId xmlns:a16="http://schemas.microsoft.com/office/drawing/2014/main" id="{549D5F79-0E8D-4EB3-B392-BFDA2B4BCE7A}"/>
                </a:ext>
              </a:extLst>
            </p:cNvPr>
            <p:cNvSpPr>
              <a:spLocks noChangeArrowheads="1"/>
            </p:cNvSpPr>
            <p:nvPr/>
          </p:nvSpPr>
          <p:spPr bwMode="auto">
            <a:xfrm>
              <a:off x="7165975" y="4198938"/>
              <a:ext cx="92075" cy="63500"/>
            </a:xfrm>
            <a:custGeom>
              <a:avLst/>
              <a:gdLst>
                <a:gd name="T0" fmla="*/ 74 w 255"/>
                <a:gd name="T1" fmla="*/ 169 h 176"/>
                <a:gd name="T2" fmla="*/ 71 w 255"/>
                <a:gd name="T3" fmla="*/ 166 h 176"/>
                <a:gd name="T4" fmla="*/ 0 w 255"/>
                <a:gd name="T5" fmla="*/ 17 h 176"/>
                <a:gd name="T6" fmla="*/ 11 w 255"/>
                <a:gd name="T7" fmla="*/ 0 h 176"/>
                <a:gd name="T8" fmla="*/ 251 w 255"/>
                <a:gd name="T9" fmla="*/ 5 h 176"/>
                <a:gd name="T10" fmla="*/ 254 w 255"/>
                <a:gd name="T11" fmla="*/ 14 h 176"/>
                <a:gd name="T12" fmla="*/ 93 w 255"/>
                <a:gd name="T13" fmla="*/ 175 h 176"/>
                <a:gd name="T14" fmla="*/ 74 w 255"/>
                <a:gd name="T15" fmla="*/ 169 h 1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5" h="176">
                  <a:moveTo>
                    <a:pt x="74" y="169"/>
                  </a:moveTo>
                  <a:cubicBezTo>
                    <a:pt x="74" y="169"/>
                    <a:pt x="71" y="169"/>
                    <a:pt x="71" y="166"/>
                  </a:cubicBezTo>
                  <a:lnTo>
                    <a:pt x="0" y="17"/>
                  </a:lnTo>
                  <a:cubicBezTo>
                    <a:pt x="6" y="14"/>
                    <a:pt x="9" y="5"/>
                    <a:pt x="11" y="0"/>
                  </a:cubicBezTo>
                  <a:lnTo>
                    <a:pt x="251" y="5"/>
                  </a:lnTo>
                  <a:cubicBezTo>
                    <a:pt x="251" y="8"/>
                    <a:pt x="254" y="11"/>
                    <a:pt x="254" y="14"/>
                  </a:cubicBezTo>
                  <a:lnTo>
                    <a:pt x="93" y="175"/>
                  </a:lnTo>
                  <a:cubicBezTo>
                    <a:pt x="88" y="172"/>
                    <a:pt x="82" y="169"/>
                    <a:pt x="74" y="16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09" name="Freeform 36">
              <a:extLst>
                <a:ext uri="{FF2B5EF4-FFF2-40B4-BE49-F238E27FC236}">
                  <a16:creationId xmlns:a16="http://schemas.microsoft.com/office/drawing/2014/main" id="{C908CFAC-51D3-4B52-B7B5-6BE4D50D4B67}"/>
                </a:ext>
              </a:extLst>
            </p:cNvPr>
            <p:cNvSpPr>
              <a:spLocks noChangeArrowheads="1"/>
            </p:cNvSpPr>
            <p:nvPr/>
          </p:nvSpPr>
          <p:spPr bwMode="auto">
            <a:xfrm>
              <a:off x="7207250" y="4210050"/>
              <a:ext cx="71438" cy="69850"/>
            </a:xfrm>
            <a:custGeom>
              <a:avLst/>
              <a:gdLst>
                <a:gd name="T0" fmla="*/ 161 w 198"/>
                <a:gd name="T1" fmla="*/ 0 h 193"/>
                <a:gd name="T2" fmla="*/ 172 w 198"/>
                <a:gd name="T3" fmla="*/ 5 h 193"/>
                <a:gd name="T4" fmla="*/ 197 w 198"/>
                <a:gd name="T5" fmla="*/ 169 h 193"/>
                <a:gd name="T6" fmla="*/ 178 w 198"/>
                <a:gd name="T7" fmla="*/ 192 h 193"/>
                <a:gd name="T8" fmla="*/ 3 w 198"/>
                <a:gd name="T9" fmla="*/ 172 h 193"/>
                <a:gd name="T10" fmla="*/ 0 w 198"/>
                <a:gd name="T11" fmla="*/ 161 h 193"/>
                <a:gd name="T12" fmla="*/ 161 w 198"/>
                <a:gd name="T13" fmla="*/ 0 h 193"/>
              </a:gdLst>
              <a:ahLst/>
              <a:cxnLst>
                <a:cxn ang="0">
                  <a:pos x="T0" y="T1"/>
                </a:cxn>
                <a:cxn ang="0">
                  <a:pos x="T2" y="T3"/>
                </a:cxn>
                <a:cxn ang="0">
                  <a:pos x="T4" y="T5"/>
                </a:cxn>
                <a:cxn ang="0">
                  <a:pos x="T6" y="T7"/>
                </a:cxn>
                <a:cxn ang="0">
                  <a:pos x="T8" y="T9"/>
                </a:cxn>
                <a:cxn ang="0">
                  <a:pos x="T10" y="T11"/>
                </a:cxn>
                <a:cxn ang="0">
                  <a:pos x="T12" y="T13"/>
                </a:cxn>
              </a:cxnLst>
              <a:rect l="0" t="0" r="r" b="b"/>
              <a:pathLst>
                <a:path w="198" h="193">
                  <a:moveTo>
                    <a:pt x="161" y="0"/>
                  </a:moveTo>
                  <a:cubicBezTo>
                    <a:pt x="164" y="3"/>
                    <a:pt x="169" y="5"/>
                    <a:pt x="172" y="5"/>
                  </a:cubicBezTo>
                  <a:lnTo>
                    <a:pt x="197" y="169"/>
                  </a:lnTo>
                  <a:cubicBezTo>
                    <a:pt x="189" y="175"/>
                    <a:pt x="183" y="183"/>
                    <a:pt x="178" y="192"/>
                  </a:cubicBezTo>
                  <a:lnTo>
                    <a:pt x="3" y="172"/>
                  </a:lnTo>
                  <a:cubicBezTo>
                    <a:pt x="3" y="169"/>
                    <a:pt x="3" y="163"/>
                    <a:pt x="0" y="161"/>
                  </a:cubicBezTo>
                  <a:lnTo>
                    <a:pt x="161"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50" name="Freeform 37">
              <a:extLst>
                <a:ext uri="{FF2B5EF4-FFF2-40B4-BE49-F238E27FC236}">
                  <a16:creationId xmlns:a16="http://schemas.microsoft.com/office/drawing/2014/main" id="{D78348F8-CE29-4538-8557-05AA38DB59BA}"/>
                </a:ext>
              </a:extLst>
            </p:cNvPr>
            <p:cNvSpPr>
              <a:spLocks noChangeArrowheads="1"/>
            </p:cNvSpPr>
            <p:nvPr/>
          </p:nvSpPr>
          <p:spPr bwMode="auto">
            <a:xfrm>
              <a:off x="7046913" y="4090988"/>
              <a:ext cx="327025" cy="327025"/>
            </a:xfrm>
            <a:custGeom>
              <a:avLst/>
              <a:gdLst>
                <a:gd name="T0" fmla="*/ 455 w 910"/>
                <a:gd name="T1" fmla="*/ 0 h 909"/>
                <a:gd name="T2" fmla="*/ 909 w 910"/>
                <a:gd name="T3" fmla="*/ 454 h 909"/>
                <a:gd name="T4" fmla="*/ 455 w 910"/>
                <a:gd name="T5" fmla="*/ 908 h 909"/>
                <a:gd name="T6" fmla="*/ 0 w 910"/>
                <a:gd name="T7" fmla="*/ 454 h 909"/>
                <a:gd name="T8" fmla="*/ 455 w 910"/>
                <a:gd name="T9" fmla="*/ 0 h 909"/>
                <a:gd name="T10" fmla="*/ 669 w 910"/>
                <a:gd name="T11" fmla="*/ 589 h 909"/>
                <a:gd name="T12" fmla="*/ 717 w 910"/>
                <a:gd name="T13" fmla="*/ 542 h 909"/>
                <a:gd name="T14" fmla="*/ 677 w 910"/>
                <a:gd name="T15" fmla="*/ 496 h 909"/>
                <a:gd name="T16" fmla="*/ 652 w 910"/>
                <a:gd name="T17" fmla="*/ 333 h 909"/>
                <a:gd name="T18" fmla="*/ 677 w 910"/>
                <a:gd name="T19" fmla="*/ 293 h 909"/>
                <a:gd name="T20" fmla="*/ 632 w 910"/>
                <a:gd name="T21" fmla="*/ 248 h 909"/>
                <a:gd name="T22" fmla="*/ 590 w 910"/>
                <a:gd name="T23" fmla="*/ 279 h 909"/>
                <a:gd name="T24" fmla="*/ 347 w 910"/>
                <a:gd name="T25" fmla="*/ 273 h 909"/>
                <a:gd name="T26" fmla="*/ 305 w 910"/>
                <a:gd name="T27" fmla="*/ 242 h 909"/>
                <a:gd name="T28" fmla="*/ 260 w 910"/>
                <a:gd name="T29" fmla="*/ 288 h 909"/>
                <a:gd name="T30" fmla="*/ 282 w 910"/>
                <a:gd name="T31" fmla="*/ 327 h 909"/>
                <a:gd name="T32" fmla="*/ 240 w 910"/>
                <a:gd name="T33" fmla="*/ 499 h 909"/>
                <a:gd name="T34" fmla="*/ 198 w 910"/>
                <a:gd name="T35" fmla="*/ 544 h 909"/>
                <a:gd name="T36" fmla="*/ 243 w 910"/>
                <a:gd name="T37" fmla="*/ 589 h 909"/>
                <a:gd name="T38" fmla="*/ 271 w 910"/>
                <a:gd name="T39" fmla="*/ 581 h 909"/>
                <a:gd name="T40" fmla="*/ 449 w 910"/>
                <a:gd name="T41" fmla="*/ 705 h 909"/>
                <a:gd name="T42" fmla="*/ 446 w 910"/>
                <a:gd name="T43" fmla="*/ 719 h 909"/>
                <a:gd name="T44" fmla="*/ 491 w 910"/>
                <a:gd name="T45" fmla="*/ 764 h 909"/>
                <a:gd name="T46" fmla="*/ 536 w 910"/>
                <a:gd name="T47" fmla="*/ 719 h 909"/>
                <a:gd name="T48" fmla="*/ 531 w 910"/>
                <a:gd name="T49" fmla="*/ 700 h 909"/>
                <a:gd name="T50" fmla="*/ 649 w 910"/>
                <a:gd name="T51" fmla="*/ 584 h 909"/>
                <a:gd name="T52" fmla="*/ 669 w 910"/>
                <a:gd name="T53" fmla="*/ 589 h 9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10" h="909">
                  <a:moveTo>
                    <a:pt x="455" y="0"/>
                  </a:moveTo>
                  <a:cubicBezTo>
                    <a:pt x="706" y="0"/>
                    <a:pt x="909" y="203"/>
                    <a:pt x="909" y="454"/>
                  </a:cubicBezTo>
                  <a:cubicBezTo>
                    <a:pt x="909" y="705"/>
                    <a:pt x="707" y="908"/>
                    <a:pt x="455" y="908"/>
                  </a:cubicBezTo>
                  <a:cubicBezTo>
                    <a:pt x="204" y="908"/>
                    <a:pt x="0" y="705"/>
                    <a:pt x="0" y="454"/>
                  </a:cubicBezTo>
                  <a:cubicBezTo>
                    <a:pt x="0" y="203"/>
                    <a:pt x="203" y="0"/>
                    <a:pt x="455" y="0"/>
                  </a:cubicBezTo>
                  <a:close/>
                  <a:moveTo>
                    <a:pt x="669" y="589"/>
                  </a:moveTo>
                  <a:cubicBezTo>
                    <a:pt x="694" y="589"/>
                    <a:pt x="714" y="570"/>
                    <a:pt x="717" y="542"/>
                  </a:cubicBezTo>
                  <a:cubicBezTo>
                    <a:pt x="717" y="519"/>
                    <a:pt x="700" y="499"/>
                    <a:pt x="677" y="496"/>
                  </a:cubicBezTo>
                  <a:lnTo>
                    <a:pt x="652" y="333"/>
                  </a:lnTo>
                  <a:cubicBezTo>
                    <a:pt x="666" y="327"/>
                    <a:pt x="677" y="310"/>
                    <a:pt x="677" y="293"/>
                  </a:cubicBezTo>
                  <a:cubicBezTo>
                    <a:pt x="677" y="268"/>
                    <a:pt x="658" y="248"/>
                    <a:pt x="632" y="248"/>
                  </a:cubicBezTo>
                  <a:cubicBezTo>
                    <a:pt x="613" y="248"/>
                    <a:pt x="596" y="262"/>
                    <a:pt x="590" y="279"/>
                  </a:cubicBezTo>
                  <a:lnTo>
                    <a:pt x="347" y="273"/>
                  </a:lnTo>
                  <a:cubicBezTo>
                    <a:pt x="342" y="256"/>
                    <a:pt x="325" y="242"/>
                    <a:pt x="305" y="242"/>
                  </a:cubicBezTo>
                  <a:cubicBezTo>
                    <a:pt x="280" y="242"/>
                    <a:pt x="260" y="262"/>
                    <a:pt x="260" y="288"/>
                  </a:cubicBezTo>
                  <a:cubicBezTo>
                    <a:pt x="260" y="304"/>
                    <a:pt x="268" y="319"/>
                    <a:pt x="282" y="327"/>
                  </a:cubicBezTo>
                  <a:lnTo>
                    <a:pt x="240" y="499"/>
                  </a:lnTo>
                  <a:cubicBezTo>
                    <a:pt x="217" y="502"/>
                    <a:pt x="198" y="522"/>
                    <a:pt x="198" y="544"/>
                  </a:cubicBezTo>
                  <a:cubicBezTo>
                    <a:pt x="198" y="570"/>
                    <a:pt x="217" y="589"/>
                    <a:pt x="243" y="589"/>
                  </a:cubicBezTo>
                  <a:cubicBezTo>
                    <a:pt x="254" y="589"/>
                    <a:pt x="263" y="587"/>
                    <a:pt x="271" y="581"/>
                  </a:cubicBezTo>
                  <a:lnTo>
                    <a:pt x="449" y="705"/>
                  </a:lnTo>
                  <a:cubicBezTo>
                    <a:pt x="446" y="711"/>
                    <a:pt x="446" y="714"/>
                    <a:pt x="446" y="719"/>
                  </a:cubicBezTo>
                  <a:cubicBezTo>
                    <a:pt x="446" y="745"/>
                    <a:pt x="466" y="764"/>
                    <a:pt x="491" y="764"/>
                  </a:cubicBezTo>
                  <a:cubicBezTo>
                    <a:pt x="517" y="764"/>
                    <a:pt x="536" y="745"/>
                    <a:pt x="536" y="719"/>
                  </a:cubicBezTo>
                  <a:cubicBezTo>
                    <a:pt x="536" y="714"/>
                    <a:pt x="534" y="705"/>
                    <a:pt x="531" y="700"/>
                  </a:cubicBezTo>
                  <a:lnTo>
                    <a:pt x="649" y="584"/>
                  </a:lnTo>
                  <a:cubicBezTo>
                    <a:pt x="655" y="587"/>
                    <a:pt x="661" y="589"/>
                    <a:pt x="669" y="589"/>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751" name="TextBox 750">
            <a:extLst>
              <a:ext uri="{FF2B5EF4-FFF2-40B4-BE49-F238E27FC236}">
                <a16:creationId xmlns:a16="http://schemas.microsoft.com/office/drawing/2014/main" id="{18FD2989-872B-4BEC-815D-B1F1CC6AA3DF}"/>
              </a:ext>
            </a:extLst>
          </p:cNvPr>
          <p:cNvSpPr txBox="1"/>
          <p:nvPr/>
        </p:nvSpPr>
        <p:spPr>
          <a:xfrm>
            <a:off x="1487938" y="5619384"/>
            <a:ext cx="362600" cy="215444"/>
          </a:xfrm>
          <a:prstGeom prst="rect">
            <a:avLst/>
          </a:prstGeom>
          <a:noFill/>
        </p:spPr>
        <p:txBody>
          <a:bodyPr wrap="none" rtlCol="0">
            <a:spAutoFit/>
          </a:bodyPr>
          <a:lstStyle/>
          <a:p>
            <a:r>
              <a:rPr lang="en-US" sz="800" dirty="0"/>
              <a:t>VCN</a:t>
            </a:r>
          </a:p>
        </p:txBody>
      </p:sp>
      <p:grpSp>
        <p:nvGrpSpPr>
          <p:cNvPr id="752" name="Group 751">
            <a:extLst>
              <a:ext uri="{FF2B5EF4-FFF2-40B4-BE49-F238E27FC236}">
                <a16:creationId xmlns:a16="http://schemas.microsoft.com/office/drawing/2014/main" id="{0A4C6B1A-18BF-4611-BE7A-220C77128555}"/>
              </a:ext>
            </a:extLst>
          </p:cNvPr>
          <p:cNvGrpSpPr>
            <a:grpSpLocks noChangeAspect="1"/>
          </p:cNvGrpSpPr>
          <p:nvPr/>
        </p:nvGrpSpPr>
        <p:grpSpPr>
          <a:xfrm>
            <a:off x="7905306" y="5430900"/>
            <a:ext cx="483416" cy="483416"/>
            <a:chOff x="7046913" y="4090988"/>
            <a:chExt cx="327025" cy="327025"/>
          </a:xfrm>
          <a:solidFill>
            <a:schemeClr val="accent1"/>
          </a:solidFill>
        </p:grpSpPr>
        <p:sp>
          <p:nvSpPr>
            <p:cNvPr id="753" name="Freeform 32">
              <a:extLst>
                <a:ext uri="{FF2B5EF4-FFF2-40B4-BE49-F238E27FC236}">
                  <a16:creationId xmlns:a16="http://schemas.microsoft.com/office/drawing/2014/main" id="{BDC3A25A-C1DA-4AEF-A10C-301845E0F81E}"/>
                </a:ext>
              </a:extLst>
            </p:cNvPr>
            <p:cNvSpPr>
              <a:spLocks noChangeArrowheads="1"/>
            </p:cNvSpPr>
            <p:nvPr/>
          </p:nvSpPr>
          <p:spPr bwMode="auto">
            <a:xfrm>
              <a:off x="7204075" y="4281488"/>
              <a:ext cx="68263" cy="53975"/>
            </a:xfrm>
            <a:custGeom>
              <a:avLst/>
              <a:gdLst>
                <a:gd name="T0" fmla="*/ 11 w 190"/>
                <a:gd name="T1" fmla="*/ 0 h 148"/>
                <a:gd name="T2" fmla="*/ 186 w 190"/>
                <a:gd name="T3" fmla="*/ 20 h 148"/>
                <a:gd name="T4" fmla="*/ 189 w 190"/>
                <a:gd name="T5" fmla="*/ 31 h 148"/>
                <a:gd name="T6" fmla="*/ 70 w 190"/>
                <a:gd name="T7" fmla="*/ 147 h 148"/>
                <a:gd name="T8" fmla="*/ 50 w 190"/>
                <a:gd name="T9" fmla="*/ 141 h 148"/>
                <a:gd name="T10" fmla="*/ 48 w 190"/>
                <a:gd name="T11" fmla="*/ 141 h 148"/>
                <a:gd name="T12" fmla="*/ 0 w 190"/>
                <a:gd name="T13" fmla="*/ 17 h 148"/>
                <a:gd name="T14" fmla="*/ 11 w 190"/>
                <a:gd name="T15" fmla="*/ 0 h 1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0" h="148">
                  <a:moveTo>
                    <a:pt x="11" y="0"/>
                  </a:moveTo>
                  <a:lnTo>
                    <a:pt x="186" y="20"/>
                  </a:lnTo>
                  <a:cubicBezTo>
                    <a:pt x="186" y="25"/>
                    <a:pt x="186" y="28"/>
                    <a:pt x="189" y="31"/>
                  </a:cubicBezTo>
                  <a:lnTo>
                    <a:pt x="70" y="147"/>
                  </a:lnTo>
                  <a:cubicBezTo>
                    <a:pt x="65" y="144"/>
                    <a:pt x="59" y="141"/>
                    <a:pt x="50" y="141"/>
                  </a:cubicBezTo>
                  <a:lnTo>
                    <a:pt x="48" y="141"/>
                  </a:lnTo>
                  <a:lnTo>
                    <a:pt x="0" y="17"/>
                  </a:lnTo>
                  <a:cubicBezTo>
                    <a:pt x="2" y="11"/>
                    <a:pt x="8" y="6"/>
                    <a:pt x="11"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54" name="Freeform 33">
              <a:extLst>
                <a:ext uri="{FF2B5EF4-FFF2-40B4-BE49-F238E27FC236}">
                  <a16:creationId xmlns:a16="http://schemas.microsoft.com/office/drawing/2014/main" id="{DAF3BAA3-56F5-4A97-88B1-3F7FFAA375C3}"/>
                </a:ext>
              </a:extLst>
            </p:cNvPr>
            <p:cNvSpPr>
              <a:spLocks noChangeArrowheads="1"/>
            </p:cNvSpPr>
            <p:nvPr/>
          </p:nvSpPr>
          <p:spPr bwMode="auto">
            <a:xfrm>
              <a:off x="7148513" y="4283075"/>
              <a:ext cx="63500" cy="52388"/>
            </a:xfrm>
            <a:custGeom>
              <a:avLst/>
              <a:gdLst>
                <a:gd name="T0" fmla="*/ 125 w 176"/>
                <a:gd name="T1" fmla="*/ 25 h 145"/>
                <a:gd name="T2" fmla="*/ 175 w 176"/>
                <a:gd name="T3" fmla="*/ 144 h 145"/>
                <a:gd name="T4" fmla="*/ 0 w 176"/>
                <a:gd name="T5" fmla="*/ 20 h 145"/>
                <a:gd name="T6" fmla="*/ 3 w 176"/>
                <a:gd name="T7" fmla="*/ 14 h 145"/>
                <a:gd name="T8" fmla="*/ 85 w 176"/>
                <a:gd name="T9" fmla="*/ 0 h 145"/>
                <a:gd name="T10" fmla="*/ 125 w 176"/>
                <a:gd name="T11" fmla="*/ 25 h 145"/>
              </a:gdLst>
              <a:ahLst/>
              <a:cxnLst>
                <a:cxn ang="0">
                  <a:pos x="T0" y="T1"/>
                </a:cxn>
                <a:cxn ang="0">
                  <a:pos x="T2" y="T3"/>
                </a:cxn>
                <a:cxn ang="0">
                  <a:pos x="T4" y="T5"/>
                </a:cxn>
                <a:cxn ang="0">
                  <a:pos x="T6" y="T7"/>
                </a:cxn>
                <a:cxn ang="0">
                  <a:pos x="T8" y="T9"/>
                </a:cxn>
                <a:cxn ang="0">
                  <a:pos x="T10" y="T11"/>
                </a:cxn>
              </a:cxnLst>
              <a:rect l="0" t="0" r="r" b="b"/>
              <a:pathLst>
                <a:path w="176" h="145">
                  <a:moveTo>
                    <a:pt x="125" y="25"/>
                  </a:moveTo>
                  <a:cubicBezTo>
                    <a:pt x="127" y="25"/>
                    <a:pt x="175" y="144"/>
                    <a:pt x="175" y="144"/>
                  </a:cubicBezTo>
                  <a:lnTo>
                    <a:pt x="0" y="20"/>
                  </a:lnTo>
                  <a:cubicBezTo>
                    <a:pt x="3" y="20"/>
                    <a:pt x="3" y="17"/>
                    <a:pt x="3" y="14"/>
                  </a:cubicBezTo>
                  <a:lnTo>
                    <a:pt x="85" y="0"/>
                  </a:lnTo>
                  <a:cubicBezTo>
                    <a:pt x="91" y="14"/>
                    <a:pt x="108" y="25"/>
                    <a:pt x="125" y="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55" name="Freeform 34">
              <a:extLst>
                <a:ext uri="{FF2B5EF4-FFF2-40B4-BE49-F238E27FC236}">
                  <a16:creationId xmlns:a16="http://schemas.microsoft.com/office/drawing/2014/main" id="{37735796-A264-425E-91E3-6DAD2E03D615}"/>
                </a:ext>
              </a:extLst>
            </p:cNvPr>
            <p:cNvSpPr>
              <a:spLocks noChangeArrowheads="1"/>
            </p:cNvSpPr>
            <p:nvPr/>
          </p:nvSpPr>
          <p:spPr bwMode="auto">
            <a:xfrm>
              <a:off x="7140575" y="4210050"/>
              <a:ext cx="42863" cy="68263"/>
            </a:xfrm>
            <a:custGeom>
              <a:avLst/>
              <a:gdLst>
                <a:gd name="T0" fmla="*/ 116 w 117"/>
                <a:gd name="T1" fmla="*/ 149 h 190"/>
                <a:gd name="T2" fmla="*/ 99 w 117"/>
                <a:gd name="T3" fmla="*/ 175 h 190"/>
                <a:gd name="T4" fmla="*/ 17 w 117"/>
                <a:gd name="T5" fmla="*/ 189 h 190"/>
                <a:gd name="T6" fmla="*/ 0 w 117"/>
                <a:gd name="T7" fmla="*/ 172 h 190"/>
                <a:gd name="T8" fmla="*/ 42 w 117"/>
                <a:gd name="T9" fmla="*/ 0 h 190"/>
                <a:gd name="T10" fmla="*/ 45 w 117"/>
                <a:gd name="T11" fmla="*/ 0 h 190"/>
                <a:gd name="T12" fmla="*/ 116 w 117"/>
                <a:gd name="T13" fmla="*/ 149 h 190"/>
              </a:gdLst>
              <a:ahLst/>
              <a:cxnLst>
                <a:cxn ang="0">
                  <a:pos x="T0" y="T1"/>
                </a:cxn>
                <a:cxn ang="0">
                  <a:pos x="T2" y="T3"/>
                </a:cxn>
                <a:cxn ang="0">
                  <a:pos x="T4" y="T5"/>
                </a:cxn>
                <a:cxn ang="0">
                  <a:pos x="T6" y="T7"/>
                </a:cxn>
                <a:cxn ang="0">
                  <a:pos x="T8" y="T9"/>
                </a:cxn>
                <a:cxn ang="0">
                  <a:pos x="T10" y="T11"/>
                </a:cxn>
                <a:cxn ang="0">
                  <a:pos x="T12" y="T13"/>
                </a:cxn>
              </a:cxnLst>
              <a:rect l="0" t="0" r="r" b="b"/>
              <a:pathLst>
                <a:path w="117" h="190">
                  <a:moveTo>
                    <a:pt x="116" y="149"/>
                  </a:moveTo>
                  <a:cubicBezTo>
                    <a:pt x="110" y="155"/>
                    <a:pt x="104" y="166"/>
                    <a:pt x="99" y="175"/>
                  </a:cubicBezTo>
                  <a:lnTo>
                    <a:pt x="17" y="189"/>
                  </a:lnTo>
                  <a:cubicBezTo>
                    <a:pt x="11" y="183"/>
                    <a:pt x="5" y="177"/>
                    <a:pt x="0" y="172"/>
                  </a:cubicBezTo>
                  <a:lnTo>
                    <a:pt x="42" y="0"/>
                  </a:lnTo>
                  <a:cubicBezTo>
                    <a:pt x="45" y="0"/>
                    <a:pt x="45" y="0"/>
                    <a:pt x="45" y="0"/>
                  </a:cubicBezTo>
                  <a:lnTo>
                    <a:pt x="116" y="14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56" name="Freeform 35">
              <a:extLst>
                <a:ext uri="{FF2B5EF4-FFF2-40B4-BE49-F238E27FC236}">
                  <a16:creationId xmlns:a16="http://schemas.microsoft.com/office/drawing/2014/main" id="{72895C78-E3C9-4741-A184-AA5F5611F4BA}"/>
                </a:ext>
              </a:extLst>
            </p:cNvPr>
            <p:cNvSpPr>
              <a:spLocks noChangeArrowheads="1"/>
            </p:cNvSpPr>
            <p:nvPr/>
          </p:nvSpPr>
          <p:spPr bwMode="auto">
            <a:xfrm>
              <a:off x="7165975" y="4198938"/>
              <a:ext cx="92075" cy="63500"/>
            </a:xfrm>
            <a:custGeom>
              <a:avLst/>
              <a:gdLst>
                <a:gd name="T0" fmla="*/ 74 w 255"/>
                <a:gd name="T1" fmla="*/ 169 h 176"/>
                <a:gd name="T2" fmla="*/ 71 w 255"/>
                <a:gd name="T3" fmla="*/ 166 h 176"/>
                <a:gd name="T4" fmla="*/ 0 w 255"/>
                <a:gd name="T5" fmla="*/ 17 h 176"/>
                <a:gd name="T6" fmla="*/ 11 w 255"/>
                <a:gd name="T7" fmla="*/ 0 h 176"/>
                <a:gd name="T8" fmla="*/ 251 w 255"/>
                <a:gd name="T9" fmla="*/ 5 h 176"/>
                <a:gd name="T10" fmla="*/ 254 w 255"/>
                <a:gd name="T11" fmla="*/ 14 h 176"/>
                <a:gd name="T12" fmla="*/ 93 w 255"/>
                <a:gd name="T13" fmla="*/ 175 h 176"/>
                <a:gd name="T14" fmla="*/ 74 w 255"/>
                <a:gd name="T15" fmla="*/ 169 h 1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5" h="176">
                  <a:moveTo>
                    <a:pt x="74" y="169"/>
                  </a:moveTo>
                  <a:cubicBezTo>
                    <a:pt x="74" y="169"/>
                    <a:pt x="71" y="169"/>
                    <a:pt x="71" y="166"/>
                  </a:cubicBezTo>
                  <a:lnTo>
                    <a:pt x="0" y="17"/>
                  </a:lnTo>
                  <a:cubicBezTo>
                    <a:pt x="6" y="14"/>
                    <a:pt x="9" y="5"/>
                    <a:pt x="11" y="0"/>
                  </a:cubicBezTo>
                  <a:lnTo>
                    <a:pt x="251" y="5"/>
                  </a:lnTo>
                  <a:cubicBezTo>
                    <a:pt x="251" y="8"/>
                    <a:pt x="254" y="11"/>
                    <a:pt x="254" y="14"/>
                  </a:cubicBezTo>
                  <a:lnTo>
                    <a:pt x="93" y="175"/>
                  </a:lnTo>
                  <a:cubicBezTo>
                    <a:pt x="88" y="172"/>
                    <a:pt x="82" y="169"/>
                    <a:pt x="74" y="16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57" name="Freeform 36">
              <a:extLst>
                <a:ext uri="{FF2B5EF4-FFF2-40B4-BE49-F238E27FC236}">
                  <a16:creationId xmlns:a16="http://schemas.microsoft.com/office/drawing/2014/main" id="{3BDDBCF7-AE95-44A8-B800-8969511CECC2}"/>
                </a:ext>
              </a:extLst>
            </p:cNvPr>
            <p:cNvSpPr>
              <a:spLocks noChangeArrowheads="1"/>
            </p:cNvSpPr>
            <p:nvPr/>
          </p:nvSpPr>
          <p:spPr bwMode="auto">
            <a:xfrm>
              <a:off x="7207250" y="4210050"/>
              <a:ext cx="71438" cy="69850"/>
            </a:xfrm>
            <a:custGeom>
              <a:avLst/>
              <a:gdLst>
                <a:gd name="T0" fmla="*/ 161 w 198"/>
                <a:gd name="T1" fmla="*/ 0 h 193"/>
                <a:gd name="T2" fmla="*/ 172 w 198"/>
                <a:gd name="T3" fmla="*/ 5 h 193"/>
                <a:gd name="T4" fmla="*/ 197 w 198"/>
                <a:gd name="T5" fmla="*/ 169 h 193"/>
                <a:gd name="T6" fmla="*/ 178 w 198"/>
                <a:gd name="T7" fmla="*/ 192 h 193"/>
                <a:gd name="T8" fmla="*/ 3 w 198"/>
                <a:gd name="T9" fmla="*/ 172 h 193"/>
                <a:gd name="T10" fmla="*/ 0 w 198"/>
                <a:gd name="T11" fmla="*/ 161 h 193"/>
                <a:gd name="T12" fmla="*/ 161 w 198"/>
                <a:gd name="T13" fmla="*/ 0 h 193"/>
              </a:gdLst>
              <a:ahLst/>
              <a:cxnLst>
                <a:cxn ang="0">
                  <a:pos x="T0" y="T1"/>
                </a:cxn>
                <a:cxn ang="0">
                  <a:pos x="T2" y="T3"/>
                </a:cxn>
                <a:cxn ang="0">
                  <a:pos x="T4" y="T5"/>
                </a:cxn>
                <a:cxn ang="0">
                  <a:pos x="T6" y="T7"/>
                </a:cxn>
                <a:cxn ang="0">
                  <a:pos x="T8" y="T9"/>
                </a:cxn>
                <a:cxn ang="0">
                  <a:pos x="T10" y="T11"/>
                </a:cxn>
                <a:cxn ang="0">
                  <a:pos x="T12" y="T13"/>
                </a:cxn>
              </a:cxnLst>
              <a:rect l="0" t="0" r="r" b="b"/>
              <a:pathLst>
                <a:path w="198" h="193">
                  <a:moveTo>
                    <a:pt x="161" y="0"/>
                  </a:moveTo>
                  <a:cubicBezTo>
                    <a:pt x="164" y="3"/>
                    <a:pt x="169" y="5"/>
                    <a:pt x="172" y="5"/>
                  </a:cubicBezTo>
                  <a:lnTo>
                    <a:pt x="197" y="169"/>
                  </a:lnTo>
                  <a:cubicBezTo>
                    <a:pt x="189" y="175"/>
                    <a:pt x="183" y="183"/>
                    <a:pt x="178" y="192"/>
                  </a:cubicBezTo>
                  <a:lnTo>
                    <a:pt x="3" y="172"/>
                  </a:lnTo>
                  <a:cubicBezTo>
                    <a:pt x="3" y="169"/>
                    <a:pt x="3" y="163"/>
                    <a:pt x="0" y="161"/>
                  </a:cubicBezTo>
                  <a:lnTo>
                    <a:pt x="161"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58" name="Freeform 37">
              <a:extLst>
                <a:ext uri="{FF2B5EF4-FFF2-40B4-BE49-F238E27FC236}">
                  <a16:creationId xmlns:a16="http://schemas.microsoft.com/office/drawing/2014/main" id="{05C01E7C-C427-42B0-82BA-40B415EA46B4}"/>
                </a:ext>
              </a:extLst>
            </p:cNvPr>
            <p:cNvSpPr>
              <a:spLocks noChangeArrowheads="1"/>
            </p:cNvSpPr>
            <p:nvPr/>
          </p:nvSpPr>
          <p:spPr bwMode="auto">
            <a:xfrm>
              <a:off x="7046913" y="4090988"/>
              <a:ext cx="327025" cy="327025"/>
            </a:xfrm>
            <a:custGeom>
              <a:avLst/>
              <a:gdLst>
                <a:gd name="T0" fmla="*/ 455 w 910"/>
                <a:gd name="T1" fmla="*/ 0 h 909"/>
                <a:gd name="T2" fmla="*/ 909 w 910"/>
                <a:gd name="T3" fmla="*/ 454 h 909"/>
                <a:gd name="T4" fmla="*/ 455 w 910"/>
                <a:gd name="T5" fmla="*/ 908 h 909"/>
                <a:gd name="T6" fmla="*/ 0 w 910"/>
                <a:gd name="T7" fmla="*/ 454 h 909"/>
                <a:gd name="T8" fmla="*/ 455 w 910"/>
                <a:gd name="T9" fmla="*/ 0 h 909"/>
                <a:gd name="T10" fmla="*/ 669 w 910"/>
                <a:gd name="T11" fmla="*/ 589 h 909"/>
                <a:gd name="T12" fmla="*/ 717 w 910"/>
                <a:gd name="T13" fmla="*/ 542 h 909"/>
                <a:gd name="T14" fmla="*/ 677 w 910"/>
                <a:gd name="T15" fmla="*/ 496 h 909"/>
                <a:gd name="T16" fmla="*/ 652 w 910"/>
                <a:gd name="T17" fmla="*/ 333 h 909"/>
                <a:gd name="T18" fmla="*/ 677 w 910"/>
                <a:gd name="T19" fmla="*/ 293 h 909"/>
                <a:gd name="T20" fmla="*/ 632 w 910"/>
                <a:gd name="T21" fmla="*/ 248 h 909"/>
                <a:gd name="T22" fmla="*/ 590 w 910"/>
                <a:gd name="T23" fmla="*/ 279 h 909"/>
                <a:gd name="T24" fmla="*/ 347 w 910"/>
                <a:gd name="T25" fmla="*/ 273 h 909"/>
                <a:gd name="T26" fmla="*/ 305 w 910"/>
                <a:gd name="T27" fmla="*/ 242 h 909"/>
                <a:gd name="T28" fmla="*/ 260 w 910"/>
                <a:gd name="T29" fmla="*/ 288 h 909"/>
                <a:gd name="T30" fmla="*/ 282 w 910"/>
                <a:gd name="T31" fmla="*/ 327 h 909"/>
                <a:gd name="T32" fmla="*/ 240 w 910"/>
                <a:gd name="T33" fmla="*/ 499 h 909"/>
                <a:gd name="T34" fmla="*/ 198 w 910"/>
                <a:gd name="T35" fmla="*/ 544 h 909"/>
                <a:gd name="T36" fmla="*/ 243 w 910"/>
                <a:gd name="T37" fmla="*/ 589 h 909"/>
                <a:gd name="T38" fmla="*/ 271 w 910"/>
                <a:gd name="T39" fmla="*/ 581 h 909"/>
                <a:gd name="T40" fmla="*/ 449 w 910"/>
                <a:gd name="T41" fmla="*/ 705 h 909"/>
                <a:gd name="T42" fmla="*/ 446 w 910"/>
                <a:gd name="T43" fmla="*/ 719 h 909"/>
                <a:gd name="T44" fmla="*/ 491 w 910"/>
                <a:gd name="T45" fmla="*/ 764 h 909"/>
                <a:gd name="T46" fmla="*/ 536 w 910"/>
                <a:gd name="T47" fmla="*/ 719 h 909"/>
                <a:gd name="T48" fmla="*/ 531 w 910"/>
                <a:gd name="T49" fmla="*/ 700 h 909"/>
                <a:gd name="T50" fmla="*/ 649 w 910"/>
                <a:gd name="T51" fmla="*/ 584 h 909"/>
                <a:gd name="T52" fmla="*/ 669 w 910"/>
                <a:gd name="T53" fmla="*/ 589 h 9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10" h="909">
                  <a:moveTo>
                    <a:pt x="455" y="0"/>
                  </a:moveTo>
                  <a:cubicBezTo>
                    <a:pt x="706" y="0"/>
                    <a:pt x="909" y="203"/>
                    <a:pt x="909" y="454"/>
                  </a:cubicBezTo>
                  <a:cubicBezTo>
                    <a:pt x="909" y="705"/>
                    <a:pt x="707" y="908"/>
                    <a:pt x="455" y="908"/>
                  </a:cubicBezTo>
                  <a:cubicBezTo>
                    <a:pt x="204" y="908"/>
                    <a:pt x="0" y="705"/>
                    <a:pt x="0" y="454"/>
                  </a:cubicBezTo>
                  <a:cubicBezTo>
                    <a:pt x="0" y="203"/>
                    <a:pt x="203" y="0"/>
                    <a:pt x="455" y="0"/>
                  </a:cubicBezTo>
                  <a:close/>
                  <a:moveTo>
                    <a:pt x="669" y="589"/>
                  </a:moveTo>
                  <a:cubicBezTo>
                    <a:pt x="694" y="589"/>
                    <a:pt x="714" y="570"/>
                    <a:pt x="717" y="542"/>
                  </a:cubicBezTo>
                  <a:cubicBezTo>
                    <a:pt x="717" y="519"/>
                    <a:pt x="700" y="499"/>
                    <a:pt x="677" y="496"/>
                  </a:cubicBezTo>
                  <a:lnTo>
                    <a:pt x="652" y="333"/>
                  </a:lnTo>
                  <a:cubicBezTo>
                    <a:pt x="666" y="327"/>
                    <a:pt x="677" y="310"/>
                    <a:pt x="677" y="293"/>
                  </a:cubicBezTo>
                  <a:cubicBezTo>
                    <a:pt x="677" y="268"/>
                    <a:pt x="658" y="248"/>
                    <a:pt x="632" y="248"/>
                  </a:cubicBezTo>
                  <a:cubicBezTo>
                    <a:pt x="613" y="248"/>
                    <a:pt x="596" y="262"/>
                    <a:pt x="590" y="279"/>
                  </a:cubicBezTo>
                  <a:lnTo>
                    <a:pt x="347" y="273"/>
                  </a:lnTo>
                  <a:cubicBezTo>
                    <a:pt x="342" y="256"/>
                    <a:pt x="325" y="242"/>
                    <a:pt x="305" y="242"/>
                  </a:cubicBezTo>
                  <a:cubicBezTo>
                    <a:pt x="280" y="242"/>
                    <a:pt x="260" y="262"/>
                    <a:pt x="260" y="288"/>
                  </a:cubicBezTo>
                  <a:cubicBezTo>
                    <a:pt x="260" y="304"/>
                    <a:pt x="268" y="319"/>
                    <a:pt x="282" y="327"/>
                  </a:cubicBezTo>
                  <a:lnTo>
                    <a:pt x="240" y="499"/>
                  </a:lnTo>
                  <a:cubicBezTo>
                    <a:pt x="217" y="502"/>
                    <a:pt x="198" y="522"/>
                    <a:pt x="198" y="544"/>
                  </a:cubicBezTo>
                  <a:cubicBezTo>
                    <a:pt x="198" y="570"/>
                    <a:pt x="217" y="589"/>
                    <a:pt x="243" y="589"/>
                  </a:cubicBezTo>
                  <a:cubicBezTo>
                    <a:pt x="254" y="589"/>
                    <a:pt x="263" y="587"/>
                    <a:pt x="271" y="581"/>
                  </a:cubicBezTo>
                  <a:lnTo>
                    <a:pt x="449" y="705"/>
                  </a:lnTo>
                  <a:cubicBezTo>
                    <a:pt x="446" y="711"/>
                    <a:pt x="446" y="714"/>
                    <a:pt x="446" y="719"/>
                  </a:cubicBezTo>
                  <a:cubicBezTo>
                    <a:pt x="446" y="745"/>
                    <a:pt x="466" y="764"/>
                    <a:pt x="491" y="764"/>
                  </a:cubicBezTo>
                  <a:cubicBezTo>
                    <a:pt x="517" y="764"/>
                    <a:pt x="536" y="745"/>
                    <a:pt x="536" y="719"/>
                  </a:cubicBezTo>
                  <a:cubicBezTo>
                    <a:pt x="536" y="714"/>
                    <a:pt x="534" y="705"/>
                    <a:pt x="531" y="700"/>
                  </a:cubicBezTo>
                  <a:lnTo>
                    <a:pt x="649" y="584"/>
                  </a:lnTo>
                  <a:cubicBezTo>
                    <a:pt x="655" y="587"/>
                    <a:pt x="661" y="589"/>
                    <a:pt x="669" y="589"/>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grpSp>
        <p:nvGrpSpPr>
          <p:cNvPr id="731" name="Group 187">
            <a:extLst>
              <a:ext uri="{FF2B5EF4-FFF2-40B4-BE49-F238E27FC236}">
                <a16:creationId xmlns:a16="http://schemas.microsoft.com/office/drawing/2014/main" id="{8F619FE2-40BC-41B7-B8A4-FAAE32D9A2DE}"/>
              </a:ext>
            </a:extLst>
          </p:cNvPr>
          <p:cNvGrpSpPr/>
          <p:nvPr/>
        </p:nvGrpSpPr>
        <p:grpSpPr>
          <a:xfrm>
            <a:off x="5167241" y="4843358"/>
            <a:ext cx="475988" cy="726085"/>
            <a:chOff x="7248176" y="2103309"/>
            <a:chExt cx="639069" cy="974854"/>
          </a:xfrm>
        </p:grpSpPr>
        <p:grpSp>
          <p:nvGrpSpPr>
            <p:cNvPr id="732" name="Group 179">
              <a:extLst>
                <a:ext uri="{FF2B5EF4-FFF2-40B4-BE49-F238E27FC236}">
                  <a16:creationId xmlns:a16="http://schemas.microsoft.com/office/drawing/2014/main" id="{B2CB297A-6EF2-4DD9-AA83-6029FADFDB70}"/>
                </a:ext>
              </a:extLst>
            </p:cNvPr>
            <p:cNvGrpSpPr/>
            <p:nvPr/>
          </p:nvGrpSpPr>
          <p:grpSpPr>
            <a:xfrm>
              <a:off x="7327218" y="2802911"/>
              <a:ext cx="480984" cy="199258"/>
              <a:chOff x="3444875" y="3125788"/>
              <a:chExt cx="3314700" cy="1373187"/>
            </a:xfrm>
            <a:solidFill>
              <a:schemeClr val="accent1"/>
            </a:solidFill>
          </p:grpSpPr>
          <p:sp>
            <p:nvSpPr>
              <p:cNvPr id="737" name="Freeform 1">
                <a:extLst>
                  <a:ext uri="{FF2B5EF4-FFF2-40B4-BE49-F238E27FC236}">
                    <a16:creationId xmlns:a16="http://schemas.microsoft.com/office/drawing/2014/main" id="{30EAEEDC-1EB0-4C2B-AAEB-EB5269A26C18}"/>
                  </a:ext>
                </a:extLst>
              </p:cNvPr>
              <p:cNvSpPr>
                <a:spLocks noChangeArrowheads="1"/>
              </p:cNvSpPr>
              <p:nvPr/>
            </p:nvSpPr>
            <p:spPr bwMode="auto">
              <a:xfrm>
                <a:off x="3444875" y="3125788"/>
                <a:ext cx="433388" cy="511175"/>
              </a:xfrm>
              <a:custGeom>
                <a:avLst/>
                <a:gdLst>
                  <a:gd name="T0" fmla="*/ 0 w 1206"/>
                  <a:gd name="T1" fmla="*/ 0 h 1420"/>
                  <a:gd name="T2" fmla="*/ 471 w 1206"/>
                  <a:gd name="T3" fmla="*/ 3 h 1420"/>
                  <a:gd name="T4" fmla="*/ 962 w 1206"/>
                  <a:gd name="T5" fmla="*/ 130 h 1420"/>
                  <a:gd name="T6" fmla="*/ 1205 w 1206"/>
                  <a:gd name="T7" fmla="*/ 688 h 1420"/>
                  <a:gd name="T8" fmla="*/ 699 w 1206"/>
                  <a:gd name="T9" fmla="*/ 1402 h 1420"/>
                  <a:gd name="T10" fmla="*/ 443 w 1206"/>
                  <a:gd name="T11" fmla="*/ 1419 h 1420"/>
                  <a:gd name="T12" fmla="*/ 0 w 1206"/>
                  <a:gd name="T13" fmla="*/ 1419 h 1420"/>
                  <a:gd name="T14" fmla="*/ 0 w 1206"/>
                  <a:gd name="T15" fmla="*/ 0 h 1420"/>
                  <a:gd name="T16" fmla="*/ 310 w 1206"/>
                  <a:gd name="T17" fmla="*/ 1185 h 1420"/>
                  <a:gd name="T18" fmla="*/ 431 w 1206"/>
                  <a:gd name="T19" fmla="*/ 1188 h 1420"/>
                  <a:gd name="T20" fmla="*/ 761 w 1206"/>
                  <a:gd name="T21" fmla="*/ 1089 h 1420"/>
                  <a:gd name="T22" fmla="*/ 888 w 1206"/>
                  <a:gd name="T23" fmla="*/ 688 h 1420"/>
                  <a:gd name="T24" fmla="*/ 629 w 1206"/>
                  <a:gd name="T25" fmla="*/ 248 h 1420"/>
                  <a:gd name="T26" fmla="*/ 310 w 1206"/>
                  <a:gd name="T27" fmla="*/ 228 h 1420"/>
                  <a:gd name="T28" fmla="*/ 310 w 1206"/>
                  <a:gd name="T29" fmla="*/ 1185 h 14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06" h="1420">
                    <a:moveTo>
                      <a:pt x="0" y="0"/>
                    </a:moveTo>
                    <a:lnTo>
                      <a:pt x="471" y="3"/>
                    </a:lnTo>
                    <a:cubicBezTo>
                      <a:pt x="550" y="3"/>
                      <a:pt x="790" y="5"/>
                      <a:pt x="962" y="130"/>
                    </a:cubicBezTo>
                    <a:cubicBezTo>
                      <a:pt x="1142" y="262"/>
                      <a:pt x="1205" y="485"/>
                      <a:pt x="1205" y="688"/>
                    </a:cubicBezTo>
                    <a:cubicBezTo>
                      <a:pt x="1205" y="1126"/>
                      <a:pt x="970" y="1354"/>
                      <a:pt x="699" y="1402"/>
                    </a:cubicBezTo>
                    <a:cubicBezTo>
                      <a:pt x="646" y="1414"/>
                      <a:pt x="587" y="1419"/>
                      <a:pt x="443" y="1419"/>
                    </a:cubicBezTo>
                    <a:lnTo>
                      <a:pt x="0" y="1419"/>
                    </a:lnTo>
                    <a:lnTo>
                      <a:pt x="0" y="0"/>
                    </a:lnTo>
                    <a:close/>
                    <a:moveTo>
                      <a:pt x="310" y="1185"/>
                    </a:moveTo>
                    <a:cubicBezTo>
                      <a:pt x="344" y="1188"/>
                      <a:pt x="395" y="1188"/>
                      <a:pt x="431" y="1188"/>
                    </a:cubicBezTo>
                    <a:cubicBezTo>
                      <a:pt x="561" y="1188"/>
                      <a:pt x="674" y="1177"/>
                      <a:pt x="761" y="1089"/>
                    </a:cubicBezTo>
                    <a:cubicBezTo>
                      <a:pt x="883" y="968"/>
                      <a:pt x="888" y="756"/>
                      <a:pt x="888" y="688"/>
                    </a:cubicBezTo>
                    <a:cubicBezTo>
                      <a:pt x="888" y="488"/>
                      <a:pt x="821" y="302"/>
                      <a:pt x="629" y="248"/>
                    </a:cubicBezTo>
                    <a:cubicBezTo>
                      <a:pt x="567" y="231"/>
                      <a:pt x="485" y="220"/>
                      <a:pt x="310" y="228"/>
                    </a:cubicBezTo>
                    <a:lnTo>
                      <a:pt x="310" y="1185"/>
                    </a:lnTo>
                    <a:close/>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38" name="Freeform 2">
                <a:extLst>
                  <a:ext uri="{FF2B5EF4-FFF2-40B4-BE49-F238E27FC236}">
                    <a16:creationId xmlns:a16="http://schemas.microsoft.com/office/drawing/2014/main" id="{7D1B9895-586B-4EDB-8EAB-EF788CD67B94}"/>
                  </a:ext>
                </a:extLst>
              </p:cNvPr>
              <p:cNvSpPr>
                <a:spLocks noChangeArrowheads="1"/>
              </p:cNvSpPr>
              <p:nvPr/>
            </p:nvSpPr>
            <p:spPr bwMode="auto">
              <a:xfrm>
                <a:off x="3957638" y="3265488"/>
                <a:ext cx="327025" cy="379412"/>
              </a:xfrm>
              <a:custGeom>
                <a:avLst/>
                <a:gdLst>
                  <a:gd name="T0" fmla="*/ 643 w 909"/>
                  <a:gd name="T1" fmla="*/ 1027 h 1054"/>
                  <a:gd name="T2" fmla="*/ 632 w 909"/>
                  <a:gd name="T3" fmla="*/ 892 h 1054"/>
                  <a:gd name="T4" fmla="*/ 335 w 909"/>
                  <a:gd name="T5" fmla="*/ 1053 h 1054"/>
                  <a:gd name="T6" fmla="*/ 87 w 909"/>
                  <a:gd name="T7" fmla="*/ 974 h 1054"/>
                  <a:gd name="T8" fmla="*/ 0 w 909"/>
                  <a:gd name="T9" fmla="*/ 754 h 1054"/>
                  <a:gd name="T10" fmla="*/ 211 w 909"/>
                  <a:gd name="T11" fmla="*/ 443 h 1054"/>
                  <a:gd name="T12" fmla="*/ 606 w 909"/>
                  <a:gd name="T13" fmla="*/ 387 h 1054"/>
                  <a:gd name="T14" fmla="*/ 592 w 909"/>
                  <a:gd name="T15" fmla="*/ 254 h 1054"/>
                  <a:gd name="T16" fmla="*/ 462 w 909"/>
                  <a:gd name="T17" fmla="*/ 172 h 1054"/>
                  <a:gd name="T18" fmla="*/ 352 w 909"/>
                  <a:gd name="T19" fmla="*/ 229 h 1054"/>
                  <a:gd name="T20" fmla="*/ 330 w 909"/>
                  <a:gd name="T21" fmla="*/ 316 h 1054"/>
                  <a:gd name="T22" fmla="*/ 45 w 909"/>
                  <a:gd name="T23" fmla="*/ 316 h 1054"/>
                  <a:gd name="T24" fmla="*/ 158 w 909"/>
                  <a:gd name="T25" fmla="*/ 82 h 1054"/>
                  <a:gd name="T26" fmla="*/ 460 w 909"/>
                  <a:gd name="T27" fmla="*/ 0 h 1054"/>
                  <a:gd name="T28" fmla="*/ 815 w 909"/>
                  <a:gd name="T29" fmla="*/ 127 h 1054"/>
                  <a:gd name="T30" fmla="*/ 883 w 909"/>
                  <a:gd name="T31" fmla="*/ 370 h 1054"/>
                  <a:gd name="T32" fmla="*/ 886 w 909"/>
                  <a:gd name="T33" fmla="*/ 770 h 1054"/>
                  <a:gd name="T34" fmla="*/ 908 w 909"/>
                  <a:gd name="T35" fmla="*/ 1022 h 1054"/>
                  <a:gd name="T36" fmla="*/ 643 w 909"/>
                  <a:gd name="T37" fmla="*/ 1022 h 1054"/>
                  <a:gd name="T38" fmla="*/ 643 w 909"/>
                  <a:gd name="T39" fmla="*/ 1027 h 1054"/>
                  <a:gd name="T40" fmla="*/ 285 w 909"/>
                  <a:gd name="T41" fmla="*/ 720 h 1054"/>
                  <a:gd name="T42" fmla="*/ 426 w 909"/>
                  <a:gd name="T43" fmla="*/ 861 h 1054"/>
                  <a:gd name="T44" fmla="*/ 550 w 909"/>
                  <a:gd name="T45" fmla="*/ 804 h 1054"/>
                  <a:gd name="T46" fmla="*/ 606 w 909"/>
                  <a:gd name="T47" fmla="*/ 559 h 1054"/>
                  <a:gd name="T48" fmla="*/ 285 w 909"/>
                  <a:gd name="T49" fmla="*/ 720 h 10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09" h="1054">
                    <a:moveTo>
                      <a:pt x="643" y="1027"/>
                    </a:moveTo>
                    <a:cubicBezTo>
                      <a:pt x="632" y="965"/>
                      <a:pt x="632" y="920"/>
                      <a:pt x="632" y="892"/>
                    </a:cubicBezTo>
                    <a:cubicBezTo>
                      <a:pt x="522" y="1053"/>
                      <a:pt x="389" y="1053"/>
                      <a:pt x="335" y="1053"/>
                    </a:cubicBezTo>
                    <a:cubicBezTo>
                      <a:pt x="192" y="1053"/>
                      <a:pt x="127" y="1010"/>
                      <a:pt x="87" y="974"/>
                    </a:cubicBezTo>
                    <a:cubicBezTo>
                      <a:pt x="28" y="914"/>
                      <a:pt x="0" y="833"/>
                      <a:pt x="0" y="754"/>
                    </a:cubicBezTo>
                    <a:cubicBezTo>
                      <a:pt x="0" y="675"/>
                      <a:pt x="28" y="528"/>
                      <a:pt x="211" y="443"/>
                    </a:cubicBezTo>
                    <a:cubicBezTo>
                      <a:pt x="333" y="387"/>
                      <a:pt x="508" y="387"/>
                      <a:pt x="606" y="387"/>
                    </a:cubicBezTo>
                    <a:cubicBezTo>
                      <a:pt x="606" y="322"/>
                      <a:pt x="604" y="291"/>
                      <a:pt x="592" y="254"/>
                    </a:cubicBezTo>
                    <a:cubicBezTo>
                      <a:pt x="567" y="181"/>
                      <a:pt x="491" y="172"/>
                      <a:pt x="462" y="172"/>
                    </a:cubicBezTo>
                    <a:cubicBezTo>
                      <a:pt x="420" y="172"/>
                      <a:pt x="378" y="189"/>
                      <a:pt x="352" y="229"/>
                    </a:cubicBezTo>
                    <a:cubicBezTo>
                      <a:pt x="330" y="263"/>
                      <a:pt x="330" y="294"/>
                      <a:pt x="330" y="316"/>
                    </a:cubicBezTo>
                    <a:lnTo>
                      <a:pt x="45" y="316"/>
                    </a:lnTo>
                    <a:cubicBezTo>
                      <a:pt x="48" y="263"/>
                      <a:pt x="53" y="155"/>
                      <a:pt x="158" y="82"/>
                    </a:cubicBezTo>
                    <a:cubicBezTo>
                      <a:pt x="248" y="17"/>
                      <a:pt x="364" y="0"/>
                      <a:pt x="460" y="0"/>
                    </a:cubicBezTo>
                    <a:cubicBezTo>
                      <a:pt x="541" y="0"/>
                      <a:pt x="716" y="14"/>
                      <a:pt x="815" y="127"/>
                    </a:cubicBezTo>
                    <a:cubicBezTo>
                      <a:pt x="883" y="209"/>
                      <a:pt x="883" y="325"/>
                      <a:pt x="883" y="370"/>
                    </a:cubicBezTo>
                    <a:lnTo>
                      <a:pt x="886" y="770"/>
                    </a:lnTo>
                    <a:cubicBezTo>
                      <a:pt x="886" y="855"/>
                      <a:pt x="891" y="940"/>
                      <a:pt x="908" y="1022"/>
                    </a:cubicBezTo>
                    <a:lnTo>
                      <a:pt x="643" y="1022"/>
                    </a:lnTo>
                    <a:lnTo>
                      <a:pt x="643" y="1027"/>
                    </a:lnTo>
                    <a:close/>
                    <a:moveTo>
                      <a:pt x="285" y="720"/>
                    </a:moveTo>
                    <a:cubicBezTo>
                      <a:pt x="285" y="787"/>
                      <a:pt x="330" y="861"/>
                      <a:pt x="426" y="861"/>
                    </a:cubicBezTo>
                    <a:cubicBezTo>
                      <a:pt x="479" y="861"/>
                      <a:pt x="522" y="835"/>
                      <a:pt x="550" y="804"/>
                    </a:cubicBezTo>
                    <a:cubicBezTo>
                      <a:pt x="601" y="742"/>
                      <a:pt x="606" y="663"/>
                      <a:pt x="606" y="559"/>
                    </a:cubicBezTo>
                    <a:cubicBezTo>
                      <a:pt x="417" y="542"/>
                      <a:pt x="285" y="601"/>
                      <a:pt x="285" y="720"/>
                    </a:cubicBezTo>
                    <a:close/>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39" name="Freeform 3">
                <a:extLst>
                  <a:ext uri="{FF2B5EF4-FFF2-40B4-BE49-F238E27FC236}">
                    <a16:creationId xmlns:a16="http://schemas.microsoft.com/office/drawing/2014/main" id="{C3E4094C-A75B-4D41-9551-F4AB744D5668}"/>
                  </a:ext>
                </a:extLst>
              </p:cNvPr>
              <p:cNvSpPr>
                <a:spLocks noChangeArrowheads="1"/>
              </p:cNvSpPr>
              <p:nvPr/>
            </p:nvSpPr>
            <p:spPr bwMode="auto">
              <a:xfrm>
                <a:off x="4357688" y="3171825"/>
                <a:ext cx="260350" cy="469900"/>
              </a:xfrm>
              <a:custGeom>
                <a:avLst/>
                <a:gdLst>
                  <a:gd name="T0" fmla="*/ 712 w 721"/>
                  <a:gd name="T1" fmla="*/ 1275 h 1307"/>
                  <a:gd name="T2" fmla="*/ 486 w 721"/>
                  <a:gd name="T3" fmla="*/ 1306 h 1307"/>
                  <a:gd name="T4" fmla="*/ 192 w 721"/>
                  <a:gd name="T5" fmla="*/ 1038 h 1307"/>
                  <a:gd name="T6" fmla="*/ 192 w 721"/>
                  <a:gd name="T7" fmla="*/ 493 h 1307"/>
                  <a:gd name="T8" fmla="*/ 0 w 721"/>
                  <a:gd name="T9" fmla="*/ 493 h 1307"/>
                  <a:gd name="T10" fmla="*/ 0 w 721"/>
                  <a:gd name="T11" fmla="*/ 302 h 1307"/>
                  <a:gd name="T12" fmla="*/ 192 w 721"/>
                  <a:gd name="T13" fmla="*/ 302 h 1307"/>
                  <a:gd name="T14" fmla="*/ 192 w 721"/>
                  <a:gd name="T15" fmla="*/ 107 h 1307"/>
                  <a:gd name="T16" fmla="*/ 483 w 721"/>
                  <a:gd name="T17" fmla="*/ 0 h 1307"/>
                  <a:gd name="T18" fmla="*/ 483 w 721"/>
                  <a:gd name="T19" fmla="*/ 302 h 1307"/>
                  <a:gd name="T20" fmla="*/ 720 w 721"/>
                  <a:gd name="T21" fmla="*/ 302 h 1307"/>
                  <a:gd name="T22" fmla="*/ 720 w 721"/>
                  <a:gd name="T23" fmla="*/ 493 h 1307"/>
                  <a:gd name="T24" fmla="*/ 483 w 721"/>
                  <a:gd name="T25" fmla="*/ 493 h 1307"/>
                  <a:gd name="T26" fmla="*/ 483 w 721"/>
                  <a:gd name="T27" fmla="*/ 942 h 1307"/>
                  <a:gd name="T28" fmla="*/ 616 w 721"/>
                  <a:gd name="T29" fmla="*/ 1089 h 1307"/>
                  <a:gd name="T30" fmla="*/ 714 w 721"/>
                  <a:gd name="T31" fmla="*/ 1083 h 1307"/>
                  <a:gd name="T32" fmla="*/ 714 w 721"/>
                  <a:gd name="T33" fmla="*/ 1275 h 1307"/>
                  <a:gd name="T34" fmla="*/ 712 w 721"/>
                  <a:gd name="T35" fmla="*/ 1275 h 1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21" h="1307">
                    <a:moveTo>
                      <a:pt x="712" y="1275"/>
                    </a:moveTo>
                    <a:cubicBezTo>
                      <a:pt x="616" y="1301"/>
                      <a:pt x="531" y="1306"/>
                      <a:pt x="486" y="1306"/>
                    </a:cubicBezTo>
                    <a:cubicBezTo>
                      <a:pt x="192" y="1306"/>
                      <a:pt x="192" y="1120"/>
                      <a:pt x="192" y="1038"/>
                    </a:cubicBezTo>
                    <a:lnTo>
                      <a:pt x="192" y="493"/>
                    </a:lnTo>
                    <a:lnTo>
                      <a:pt x="0" y="493"/>
                    </a:lnTo>
                    <a:lnTo>
                      <a:pt x="0" y="302"/>
                    </a:lnTo>
                    <a:lnTo>
                      <a:pt x="192" y="302"/>
                    </a:lnTo>
                    <a:lnTo>
                      <a:pt x="192" y="107"/>
                    </a:lnTo>
                    <a:lnTo>
                      <a:pt x="483" y="0"/>
                    </a:lnTo>
                    <a:lnTo>
                      <a:pt x="483" y="302"/>
                    </a:lnTo>
                    <a:lnTo>
                      <a:pt x="720" y="302"/>
                    </a:lnTo>
                    <a:lnTo>
                      <a:pt x="720" y="493"/>
                    </a:lnTo>
                    <a:lnTo>
                      <a:pt x="483" y="493"/>
                    </a:lnTo>
                    <a:lnTo>
                      <a:pt x="483" y="942"/>
                    </a:lnTo>
                    <a:cubicBezTo>
                      <a:pt x="486" y="1032"/>
                      <a:pt x="486" y="1089"/>
                      <a:pt x="616" y="1089"/>
                    </a:cubicBezTo>
                    <a:cubicBezTo>
                      <a:pt x="658" y="1089"/>
                      <a:pt x="678" y="1086"/>
                      <a:pt x="714" y="1083"/>
                    </a:cubicBezTo>
                    <a:lnTo>
                      <a:pt x="714" y="1275"/>
                    </a:lnTo>
                    <a:lnTo>
                      <a:pt x="712" y="1275"/>
                    </a:lnTo>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40" name="Freeform 4">
                <a:extLst>
                  <a:ext uri="{FF2B5EF4-FFF2-40B4-BE49-F238E27FC236}">
                    <a16:creationId xmlns:a16="http://schemas.microsoft.com/office/drawing/2014/main" id="{448B4B08-80FB-441A-81E3-133AEB91055C}"/>
                  </a:ext>
                </a:extLst>
              </p:cNvPr>
              <p:cNvSpPr>
                <a:spLocks noChangeArrowheads="1"/>
              </p:cNvSpPr>
              <p:nvPr/>
            </p:nvSpPr>
            <p:spPr bwMode="auto">
              <a:xfrm>
                <a:off x="4697413" y="3265488"/>
                <a:ext cx="327025" cy="379412"/>
              </a:xfrm>
              <a:custGeom>
                <a:avLst/>
                <a:gdLst>
                  <a:gd name="T0" fmla="*/ 643 w 910"/>
                  <a:gd name="T1" fmla="*/ 1027 h 1054"/>
                  <a:gd name="T2" fmla="*/ 632 w 910"/>
                  <a:gd name="T3" fmla="*/ 892 h 1054"/>
                  <a:gd name="T4" fmla="*/ 336 w 910"/>
                  <a:gd name="T5" fmla="*/ 1053 h 1054"/>
                  <a:gd name="T6" fmla="*/ 87 w 910"/>
                  <a:gd name="T7" fmla="*/ 974 h 1054"/>
                  <a:gd name="T8" fmla="*/ 0 w 910"/>
                  <a:gd name="T9" fmla="*/ 754 h 1054"/>
                  <a:gd name="T10" fmla="*/ 212 w 910"/>
                  <a:gd name="T11" fmla="*/ 443 h 1054"/>
                  <a:gd name="T12" fmla="*/ 607 w 910"/>
                  <a:gd name="T13" fmla="*/ 387 h 1054"/>
                  <a:gd name="T14" fmla="*/ 592 w 910"/>
                  <a:gd name="T15" fmla="*/ 254 h 1054"/>
                  <a:gd name="T16" fmla="*/ 463 w 910"/>
                  <a:gd name="T17" fmla="*/ 172 h 1054"/>
                  <a:gd name="T18" fmla="*/ 353 w 910"/>
                  <a:gd name="T19" fmla="*/ 229 h 1054"/>
                  <a:gd name="T20" fmla="*/ 330 w 910"/>
                  <a:gd name="T21" fmla="*/ 316 h 1054"/>
                  <a:gd name="T22" fmla="*/ 45 w 910"/>
                  <a:gd name="T23" fmla="*/ 316 h 1054"/>
                  <a:gd name="T24" fmla="*/ 158 w 910"/>
                  <a:gd name="T25" fmla="*/ 82 h 1054"/>
                  <a:gd name="T26" fmla="*/ 460 w 910"/>
                  <a:gd name="T27" fmla="*/ 0 h 1054"/>
                  <a:gd name="T28" fmla="*/ 815 w 910"/>
                  <a:gd name="T29" fmla="*/ 127 h 1054"/>
                  <a:gd name="T30" fmla="*/ 883 w 910"/>
                  <a:gd name="T31" fmla="*/ 370 h 1054"/>
                  <a:gd name="T32" fmla="*/ 886 w 910"/>
                  <a:gd name="T33" fmla="*/ 770 h 1054"/>
                  <a:gd name="T34" fmla="*/ 909 w 910"/>
                  <a:gd name="T35" fmla="*/ 1022 h 1054"/>
                  <a:gd name="T36" fmla="*/ 643 w 910"/>
                  <a:gd name="T37" fmla="*/ 1022 h 1054"/>
                  <a:gd name="T38" fmla="*/ 643 w 910"/>
                  <a:gd name="T39" fmla="*/ 1027 h 1054"/>
                  <a:gd name="T40" fmla="*/ 282 w 910"/>
                  <a:gd name="T41" fmla="*/ 720 h 1054"/>
                  <a:gd name="T42" fmla="*/ 423 w 910"/>
                  <a:gd name="T43" fmla="*/ 861 h 1054"/>
                  <a:gd name="T44" fmla="*/ 547 w 910"/>
                  <a:gd name="T45" fmla="*/ 804 h 1054"/>
                  <a:gd name="T46" fmla="*/ 604 w 910"/>
                  <a:gd name="T47" fmla="*/ 559 h 1054"/>
                  <a:gd name="T48" fmla="*/ 282 w 910"/>
                  <a:gd name="T49" fmla="*/ 720 h 10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10" h="1054">
                    <a:moveTo>
                      <a:pt x="643" y="1027"/>
                    </a:moveTo>
                    <a:cubicBezTo>
                      <a:pt x="632" y="965"/>
                      <a:pt x="632" y="920"/>
                      <a:pt x="632" y="892"/>
                    </a:cubicBezTo>
                    <a:cubicBezTo>
                      <a:pt x="522" y="1053"/>
                      <a:pt x="389" y="1053"/>
                      <a:pt x="336" y="1053"/>
                    </a:cubicBezTo>
                    <a:cubicBezTo>
                      <a:pt x="192" y="1053"/>
                      <a:pt x="127" y="1010"/>
                      <a:pt x="87" y="974"/>
                    </a:cubicBezTo>
                    <a:cubicBezTo>
                      <a:pt x="28" y="914"/>
                      <a:pt x="0" y="833"/>
                      <a:pt x="0" y="754"/>
                    </a:cubicBezTo>
                    <a:cubicBezTo>
                      <a:pt x="0" y="675"/>
                      <a:pt x="28" y="528"/>
                      <a:pt x="212" y="443"/>
                    </a:cubicBezTo>
                    <a:cubicBezTo>
                      <a:pt x="333" y="387"/>
                      <a:pt x="508" y="387"/>
                      <a:pt x="607" y="387"/>
                    </a:cubicBezTo>
                    <a:cubicBezTo>
                      <a:pt x="607" y="322"/>
                      <a:pt x="604" y="291"/>
                      <a:pt x="592" y="254"/>
                    </a:cubicBezTo>
                    <a:cubicBezTo>
                      <a:pt x="567" y="181"/>
                      <a:pt x="491" y="172"/>
                      <a:pt x="463" y="172"/>
                    </a:cubicBezTo>
                    <a:cubicBezTo>
                      <a:pt x="420" y="172"/>
                      <a:pt x="378" y="189"/>
                      <a:pt x="353" y="229"/>
                    </a:cubicBezTo>
                    <a:cubicBezTo>
                      <a:pt x="330" y="263"/>
                      <a:pt x="330" y="294"/>
                      <a:pt x="330" y="316"/>
                    </a:cubicBezTo>
                    <a:lnTo>
                      <a:pt x="45" y="316"/>
                    </a:lnTo>
                    <a:cubicBezTo>
                      <a:pt x="48" y="263"/>
                      <a:pt x="53" y="155"/>
                      <a:pt x="158" y="82"/>
                    </a:cubicBezTo>
                    <a:cubicBezTo>
                      <a:pt x="248" y="17"/>
                      <a:pt x="364" y="0"/>
                      <a:pt x="460" y="0"/>
                    </a:cubicBezTo>
                    <a:cubicBezTo>
                      <a:pt x="542" y="0"/>
                      <a:pt x="717" y="14"/>
                      <a:pt x="815" y="127"/>
                    </a:cubicBezTo>
                    <a:cubicBezTo>
                      <a:pt x="883" y="209"/>
                      <a:pt x="883" y="325"/>
                      <a:pt x="883" y="370"/>
                    </a:cubicBezTo>
                    <a:lnTo>
                      <a:pt x="886" y="770"/>
                    </a:lnTo>
                    <a:cubicBezTo>
                      <a:pt x="886" y="855"/>
                      <a:pt x="892" y="940"/>
                      <a:pt x="909" y="1022"/>
                    </a:cubicBezTo>
                    <a:lnTo>
                      <a:pt x="643" y="1022"/>
                    </a:lnTo>
                    <a:lnTo>
                      <a:pt x="643" y="1027"/>
                    </a:lnTo>
                    <a:close/>
                    <a:moveTo>
                      <a:pt x="282" y="720"/>
                    </a:moveTo>
                    <a:cubicBezTo>
                      <a:pt x="282" y="787"/>
                      <a:pt x="327" y="861"/>
                      <a:pt x="423" y="861"/>
                    </a:cubicBezTo>
                    <a:cubicBezTo>
                      <a:pt x="477" y="861"/>
                      <a:pt x="519" y="835"/>
                      <a:pt x="547" y="804"/>
                    </a:cubicBezTo>
                    <a:cubicBezTo>
                      <a:pt x="598" y="742"/>
                      <a:pt x="604" y="663"/>
                      <a:pt x="604" y="559"/>
                    </a:cubicBezTo>
                    <a:cubicBezTo>
                      <a:pt x="418" y="542"/>
                      <a:pt x="282" y="601"/>
                      <a:pt x="282" y="720"/>
                    </a:cubicBezTo>
                    <a:close/>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41" name="Freeform 5">
                <a:extLst>
                  <a:ext uri="{FF2B5EF4-FFF2-40B4-BE49-F238E27FC236}">
                    <a16:creationId xmlns:a16="http://schemas.microsoft.com/office/drawing/2014/main" id="{797177C3-044D-496B-A6D6-E95EF7BD1F4E}"/>
                  </a:ext>
                </a:extLst>
              </p:cNvPr>
              <p:cNvSpPr>
                <a:spLocks noChangeArrowheads="1"/>
              </p:cNvSpPr>
              <p:nvPr/>
            </p:nvSpPr>
            <p:spPr bwMode="auto">
              <a:xfrm>
                <a:off x="5138738" y="3125788"/>
                <a:ext cx="363537" cy="519112"/>
              </a:xfrm>
              <a:custGeom>
                <a:avLst/>
                <a:gdLst>
                  <a:gd name="T0" fmla="*/ 0 w 1009"/>
                  <a:gd name="T1" fmla="*/ 0 h 1440"/>
                  <a:gd name="T2" fmla="*/ 291 w 1009"/>
                  <a:gd name="T3" fmla="*/ 0 h 1440"/>
                  <a:gd name="T4" fmla="*/ 291 w 1009"/>
                  <a:gd name="T5" fmla="*/ 544 h 1440"/>
                  <a:gd name="T6" fmla="*/ 573 w 1009"/>
                  <a:gd name="T7" fmla="*/ 412 h 1440"/>
                  <a:gd name="T8" fmla="*/ 1008 w 1009"/>
                  <a:gd name="T9" fmla="*/ 937 h 1440"/>
                  <a:gd name="T10" fmla="*/ 593 w 1009"/>
                  <a:gd name="T11" fmla="*/ 1439 h 1440"/>
                  <a:gd name="T12" fmla="*/ 294 w 1009"/>
                  <a:gd name="T13" fmla="*/ 1278 h 1440"/>
                  <a:gd name="T14" fmla="*/ 283 w 1009"/>
                  <a:gd name="T15" fmla="*/ 1419 h 1440"/>
                  <a:gd name="T16" fmla="*/ 0 w 1009"/>
                  <a:gd name="T17" fmla="*/ 1419 h 1440"/>
                  <a:gd name="T18" fmla="*/ 0 w 1009"/>
                  <a:gd name="T19" fmla="*/ 0 h 1440"/>
                  <a:gd name="T20" fmla="*/ 494 w 1009"/>
                  <a:gd name="T21" fmla="*/ 607 h 1440"/>
                  <a:gd name="T22" fmla="*/ 280 w 1009"/>
                  <a:gd name="T23" fmla="*/ 914 h 1440"/>
                  <a:gd name="T24" fmla="*/ 508 w 1009"/>
                  <a:gd name="T25" fmla="*/ 1250 h 1440"/>
                  <a:gd name="T26" fmla="*/ 709 w 1009"/>
                  <a:gd name="T27" fmla="*/ 948 h 1440"/>
                  <a:gd name="T28" fmla="*/ 494 w 1009"/>
                  <a:gd name="T29" fmla="*/ 607 h 1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09" h="1440">
                    <a:moveTo>
                      <a:pt x="0" y="0"/>
                    </a:moveTo>
                    <a:lnTo>
                      <a:pt x="291" y="0"/>
                    </a:lnTo>
                    <a:lnTo>
                      <a:pt x="291" y="544"/>
                    </a:lnTo>
                    <a:cubicBezTo>
                      <a:pt x="390" y="415"/>
                      <a:pt x="522" y="412"/>
                      <a:pt x="573" y="412"/>
                    </a:cubicBezTo>
                    <a:cubicBezTo>
                      <a:pt x="816" y="412"/>
                      <a:pt x="1008" y="604"/>
                      <a:pt x="1008" y="937"/>
                    </a:cubicBezTo>
                    <a:cubicBezTo>
                      <a:pt x="1008" y="1309"/>
                      <a:pt x="791" y="1439"/>
                      <a:pt x="593" y="1439"/>
                    </a:cubicBezTo>
                    <a:cubicBezTo>
                      <a:pt x="542" y="1439"/>
                      <a:pt x="384" y="1436"/>
                      <a:pt x="294" y="1278"/>
                    </a:cubicBezTo>
                    <a:cubicBezTo>
                      <a:pt x="291" y="1309"/>
                      <a:pt x="291" y="1357"/>
                      <a:pt x="283" y="1419"/>
                    </a:cubicBezTo>
                    <a:lnTo>
                      <a:pt x="0" y="1419"/>
                    </a:lnTo>
                    <a:lnTo>
                      <a:pt x="0" y="0"/>
                    </a:lnTo>
                    <a:close/>
                    <a:moveTo>
                      <a:pt x="494" y="607"/>
                    </a:moveTo>
                    <a:cubicBezTo>
                      <a:pt x="280" y="607"/>
                      <a:pt x="280" y="852"/>
                      <a:pt x="280" y="914"/>
                    </a:cubicBezTo>
                    <a:cubicBezTo>
                      <a:pt x="280" y="1140"/>
                      <a:pt x="376" y="1250"/>
                      <a:pt x="508" y="1250"/>
                    </a:cubicBezTo>
                    <a:cubicBezTo>
                      <a:pt x="709" y="1250"/>
                      <a:pt x="709" y="999"/>
                      <a:pt x="709" y="948"/>
                    </a:cubicBezTo>
                    <a:cubicBezTo>
                      <a:pt x="709" y="866"/>
                      <a:pt x="706" y="607"/>
                      <a:pt x="494" y="607"/>
                    </a:cubicBezTo>
                    <a:close/>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42" name="Freeform 6">
                <a:extLst>
                  <a:ext uri="{FF2B5EF4-FFF2-40B4-BE49-F238E27FC236}">
                    <a16:creationId xmlns:a16="http://schemas.microsoft.com/office/drawing/2014/main" id="{59A7621F-2BE0-4083-BFCB-CB2E6050A2F2}"/>
                  </a:ext>
                </a:extLst>
              </p:cNvPr>
              <p:cNvSpPr>
                <a:spLocks noChangeArrowheads="1"/>
              </p:cNvSpPr>
              <p:nvPr/>
            </p:nvSpPr>
            <p:spPr bwMode="auto">
              <a:xfrm>
                <a:off x="5594350" y="3265488"/>
                <a:ext cx="327025" cy="379412"/>
              </a:xfrm>
              <a:custGeom>
                <a:avLst/>
                <a:gdLst>
                  <a:gd name="T0" fmla="*/ 643 w 909"/>
                  <a:gd name="T1" fmla="*/ 1027 h 1054"/>
                  <a:gd name="T2" fmla="*/ 632 w 909"/>
                  <a:gd name="T3" fmla="*/ 892 h 1054"/>
                  <a:gd name="T4" fmla="*/ 335 w 909"/>
                  <a:gd name="T5" fmla="*/ 1053 h 1054"/>
                  <a:gd name="T6" fmla="*/ 87 w 909"/>
                  <a:gd name="T7" fmla="*/ 974 h 1054"/>
                  <a:gd name="T8" fmla="*/ 0 w 909"/>
                  <a:gd name="T9" fmla="*/ 754 h 1054"/>
                  <a:gd name="T10" fmla="*/ 211 w 909"/>
                  <a:gd name="T11" fmla="*/ 443 h 1054"/>
                  <a:gd name="T12" fmla="*/ 606 w 909"/>
                  <a:gd name="T13" fmla="*/ 387 h 1054"/>
                  <a:gd name="T14" fmla="*/ 592 w 909"/>
                  <a:gd name="T15" fmla="*/ 254 h 1054"/>
                  <a:gd name="T16" fmla="*/ 462 w 909"/>
                  <a:gd name="T17" fmla="*/ 172 h 1054"/>
                  <a:gd name="T18" fmla="*/ 352 w 909"/>
                  <a:gd name="T19" fmla="*/ 229 h 1054"/>
                  <a:gd name="T20" fmla="*/ 330 w 909"/>
                  <a:gd name="T21" fmla="*/ 316 h 1054"/>
                  <a:gd name="T22" fmla="*/ 45 w 909"/>
                  <a:gd name="T23" fmla="*/ 316 h 1054"/>
                  <a:gd name="T24" fmla="*/ 158 w 909"/>
                  <a:gd name="T25" fmla="*/ 82 h 1054"/>
                  <a:gd name="T26" fmla="*/ 460 w 909"/>
                  <a:gd name="T27" fmla="*/ 0 h 1054"/>
                  <a:gd name="T28" fmla="*/ 815 w 909"/>
                  <a:gd name="T29" fmla="*/ 127 h 1054"/>
                  <a:gd name="T30" fmla="*/ 883 w 909"/>
                  <a:gd name="T31" fmla="*/ 370 h 1054"/>
                  <a:gd name="T32" fmla="*/ 886 w 909"/>
                  <a:gd name="T33" fmla="*/ 770 h 1054"/>
                  <a:gd name="T34" fmla="*/ 908 w 909"/>
                  <a:gd name="T35" fmla="*/ 1022 h 1054"/>
                  <a:gd name="T36" fmla="*/ 643 w 909"/>
                  <a:gd name="T37" fmla="*/ 1022 h 1054"/>
                  <a:gd name="T38" fmla="*/ 643 w 909"/>
                  <a:gd name="T39" fmla="*/ 1027 h 1054"/>
                  <a:gd name="T40" fmla="*/ 285 w 909"/>
                  <a:gd name="T41" fmla="*/ 720 h 1054"/>
                  <a:gd name="T42" fmla="*/ 426 w 909"/>
                  <a:gd name="T43" fmla="*/ 861 h 1054"/>
                  <a:gd name="T44" fmla="*/ 550 w 909"/>
                  <a:gd name="T45" fmla="*/ 804 h 1054"/>
                  <a:gd name="T46" fmla="*/ 606 w 909"/>
                  <a:gd name="T47" fmla="*/ 559 h 1054"/>
                  <a:gd name="T48" fmla="*/ 285 w 909"/>
                  <a:gd name="T49" fmla="*/ 720 h 10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09" h="1054">
                    <a:moveTo>
                      <a:pt x="643" y="1027"/>
                    </a:moveTo>
                    <a:cubicBezTo>
                      <a:pt x="632" y="965"/>
                      <a:pt x="632" y="920"/>
                      <a:pt x="632" y="892"/>
                    </a:cubicBezTo>
                    <a:cubicBezTo>
                      <a:pt x="522" y="1053"/>
                      <a:pt x="389" y="1053"/>
                      <a:pt x="335" y="1053"/>
                    </a:cubicBezTo>
                    <a:cubicBezTo>
                      <a:pt x="192" y="1053"/>
                      <a:pt x="127" y="1010"/>
                      <a:pt x="87" y="974"/>
                    </a:cubicBezTo>
                    <a:cubicBezTo>
                      <a:pt x="28" y="914"/>
                      <a:pt x="0" y="833"/>
                      <a:pt x="0" y="754"/>
                    </a:cubicBezTo>
                    <a:cubicBezTo>
                      <a:pt x="0" y="675"/>
                      <a:pt x="28" y="528"/>
                      <a:pt x="211" y="443"/>
                    </a:cubicBezTo>
                    <a:cubicBezTo>
                      <a:pt x="333" y="387"/>
                      <a:pt x="508" y="387"/>
                      <a:pt x="606" y="387"/>
                    </a:cubicBezTo>
                    <a:cubicBezTo>
                      <a:pt x="606" y="322"/>
                      <a:pt x="604" y="291"/>
                      <a:pt x="592" y="254"/>
                    </a:cubicBezTo>
                    <a:cubicBezTo>
                      <a:pt x="567" y="181"/>
                      <a:pt x="491" y="172"/>
                      <a:pt x="462" y="172"/>
                    </a:cubicBezTo>
                    <a:cubicBezTo>
                      <a:pt x="420" y="172"/>
                      <a:pt x="378" y="189"/>
                      <a:pt x="352" y="229"/>
                    </a:cubicBezTo>
                    <a:cubicBezTo>
                      <a:pt x="330" y="263"/>
                      <a:pt x="330" y="294"/>
                      <a:pt x="330" y="316"/>
                    </a:cubicBezTo>
                    <a:lnTo>
                      <a:pt x="45" y="316"/>
                    </a:lnTo>
                    <a:cubicBezTo>
                      <a:pt x="48" y="263"/>
                      <a:pt x="53" y="155"/>
                      <a:pt x="158" y="82"/>
                    </a:cubicBezTo>
                    <a:cubicBezTo>
                      <a:pt x="248" y="17"/>
                      <a:pt x="364" y="0"/>
                      <a:pt x="460" y="0"/>
                    </a:cubicBezTo>
                    <a:cubicBezTo>
                      <a:pt x="541" y="0"/>
                      <a:pt x="716" y="14"/>
                      <a:pt x="815" y="127"/>
                    </a:cubicBezTo>
                    <a:cubicBezTo>
                      <a:pt x="883" y="209"/>
                      <a:pt x="883" y="325"/>
                      <a:pt x="883" y="370"/>
                    </a:cubicBezTo>
                    <a:lnTo>
                      <a:pt x="886" y="770"/>
                    </a:lnTo>
                    <a:cubicBezTo>
                      <a:pt x="886" y="855"/>
                      <a:pt x="891" y="940"/>
                      <a:pt x="908" y="1022"/>
                    </a:cubicBezTo>
                    <a:lnTo>
                      <a:pt x="643" y="1022"/>
                    </a:lnTo>
                    <a:lnTo>
                      <a:pt x="643" y="1027"/>
                    </a:lnTo>
                    <a:close/>
                    <a:moveTo>
                      <a:pt x="285" y="720"/>
                    </a:moveTo>
                    <a:cubicBezTo>
                      <a:pt x="285" y="787"/>
                      <a:pt x="330" y="861"/>
                      <a:pt x="426" y="861"/>
                    </a:cubicBezTo>
                    <a:cubicBezTo>
                      <a:pt x="479" y="861"/>
                      <a:pt x="522" y="835"/>
                      <a:pt x="550" y="804"/>
                    </a:cubicBezTo>
                    <a:cubicBezTo>
                      <a:pt x="601" y="742"/>
                      <a:pt x="606" y="663"/>
                      <a:pt x="606" y="559"/>
                    </a:cubicBezTo>
                    <a:cubicBezTo>
                      <a:pt x="417" y="542"/>
                      <a:pt x="285" y="601"/>
                      <a:pt x="285" y="720"/>
                    </a:cubicBezTo>
                    <a:close/>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43" name="Freeform 7">
                <a:extLst>
                  <a:ext uri="{FF2B5EF4-FFF2-40B4-BE49-F238E27FC236}">
                    <a16:creationId xmlns:a16="http://schemas.microsoft.com/office/drawing/2014/main" id="{B43D1E48-0F65-4694-A550-627F57D208FC}"/>
                  </a:ext>
                </a:extLst>
              </p:cNvPr>
              <p:cNvSpPr>
                <a:spLocks noChangeArrowheads="1"/>
              </p:cNvSpPr>
              <p:nvPr/>
            </p:nvSpPr>
            <p:spPr bwMode="auto">
              <a:xfrm>
                <a:off x="6015038" y="3270250"/>
                <a:ext cx="314325" cy="376238"/>
              </a:xfrm>
              <a:custGeom>
                <a:avLst/>
                <a:gdLst>
                  <a:gd name="T0" fmla="*/ 274 w 873"/>
                  <a:gd name="T1" fmla="*/ 730 h 1047"/>
                  <a:gd name="T2" fmla="*/ 440 w 873"/>
                  <a:gd name="T3" fmla="*/ 866 h 1047"/>
                  <a:gd name="T4" fmla="*/ 593 w 873"/>
                  <a:gd name="T5" fmla="*/ 747 h 1047"/>
                  <a:gd name="T6" fmla="*/ 454 w 873"/>
                  <a:gd name="T7" fmla="*/ 634 h 1047"/>
                  <a:gd name="T8" fmla="*/ 274 w 873"/>
                  <a:gd name="T9" fmla="*/ 586 h 1047"/>
                  <a:gd name="T10" fmla="*/ 23 w 873"/>
                  <a:gd name="T11" fmla="*/ 310 h 1047"/>
                  <a:gd name="T12" fmla="*/ 457 w 873"/>
                  <a:gd name="T13" fmla="*/ 0 h 1047"/>
                  <a:gd name="T14" fmla="*/ 835 w 873"/>
                  <a:gd name="T15" fmla="*/ 293 h 1047"/>
                  <a:gd name="T16" fmla="*/ 570 w 873"/>
                  <a:gd name="T17" fmla="*/ 293 h 1047"/>
                  <a:gd name="T18" fmla="*/ 429 w 873"/>
                  <a:gd name="T19" fmla="*/ 175 h 1047"/>
                  <a:gd name="T20" fmla="*/ 291 w 873"/>
                  <a:gd name="T21" fmla="*/ 273 h 1047"/>
                  <a:gd name="T22" fmla="*/ 426 w 873"/>
                  <a:gd name="T23" fmla="*/ 378 h 1047"/>
                  <a:gd name="T24" fmla="*/ 607 w 873"/>
                  <a:gd name="T25" fmla="*/ 428 h 1047"/>
                  <a:gd name="T26" fmla="*/ 872 w 873"/>
                  <a:gd name="T27" fmla="*/ 705 h 1047"/>
                  <a:gd name="T28" fmla="*/ 415 w 873"/>
                  <a:gd name="T29" fmla="*/ 1046 h 1047"/>
                  <a:gd name="T30" fmla="*/ 73 w 873"/>
                  <a:gd name="T31" fmla="*/ 925 h 1047"/>
                  <a:gd name="T32" fmla="*/ 0 w 873"/>
                  <a:gd name="T33" fmla="*/ 730 h 1047"/>
                  <a:gd name="T34" fmla="*/ 274 w 873"/>
                  <a:gd name="T35" fmla="*/ 730 h 10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73" h="1047">
                    <a:moveTo>
                      <a:pt x="274" y="730"/>
                    </a:moveTo>
                    <a:cubicBezTo>
                      <a:pt x="277" y="792"/>
                      <a:pt x="316" y="866"/>
                      <a:pt x="440" y="866"/>
                    </a:cubicBezTo>
                    <a:cubicBezTo>
                      <a:pt x="545" y="866"/>
                      <a:pt x="593" y="807"/>
                      <a:pt x="593" y="747"/>
                    </a:cubicBezTo>
                    <a:cubicBezTo>
                      <a:pt x="593" y="702"/>
                      <a:pt x="570" y="666"/>
                      <a:pt x="454" y="634"/>
                    </a:cubicBezTo>
                    <a:lnTo>
                      <a:pt x="274" y="586"/>
                    </a:lnTo>
                    <a:cubicBezTo>
                      <a:pt x="192" y="564"/>
                      <a:pt x="23" y="513"/>
                      <a:pt x="23" y="310"/>
                    </a:cubicBezTo>
                    <a:cubicBezTo>
                      <a:pt x="23" y="118"/>
                      <a:pt x="200" y="0"/>
                      <a:pt x="457" y="0"/>
                    </a:cubicBezTo>
                    <a:cubicBezTo>
                      <a:pt x="663" y="0"/>
                      <a:pt x="827" y="95"/>
                      <a:pt x="835" y="293"/>
                    </a:cubicBezTo>
                    <a:lnTo>
                      <a:pt x="570" y="293"/>
                    </a:lnTo>
                    <a:cubicBezTo>
                      <a:pt x="562" y="183"/>
                      <a:pt x="474" y="175"/>
                      <a:pt x="429" y="175"/>
                    </a:cubicBezTo>
                    <a:cubicBezTo>
                      <a:pt x="350" y="175"/>
                      <a:pt x="291" y="211"/>
                      <a:pt x="291" y="273"/>
                    </a:cubicBezTo>
                    <a:cubicBezTo>
                      <a:pt x="291" y="341"/>
                      <a:pt x="341" y="355"/>
                      <a:pt x="426" y="378"/>
                    </a:cubicBezTo>
                    <a:lnTo>
                      <a:pt x="607" y="428"/>
                    </a:lnTo>
                    <a:cubicBezTo>
                      <a:pt x="787" y="476"/>
                      <a:pt x="872" y="570"/>
                      <a:pt x="872" y="705"/>
                    </a:cubicBezTo>
                    <a:cubicBezTo>
                      <a:pt x="872" y="877"/>
                      <a:pt x="725" y="1046"/>
                      <a:pt x="415" y="1046"/>
                    </a:cubicBezTo>
                    <a:cubicBezTo>
                      <a:pt x="288" y="1046"/>
                      <a:pt x="164" y="1018"/>
                      <a:pt x="73" y="925"/>
                    </a:cubicBezTo>
                    <a:cubicBezTo>
                      <a:pt x="8" y="857"/>
                      <a:pt x="3" y="778"/>
                      <a:pt x="0" y="730"/>
                    </a:cubicBezTo>
                    <a:lnTo>
                      <a:pt x="274" y="730"/>
                    </a:lnTo>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44" name="Freeform 8">
                <a:extLst>
                  <a:ext uri="{FF2B5EF4-FFF2-40B4-BE49-F238E27FC236}">
                    <a16:creationId xmlns:a16="http://schemas.microsoft.com/office/drawing/2014/main" id="{40398D1B-C6E6-4691-B90F-85E65F0CAD11}"/>
                  </a:ext>
                </a:extLst>
              </p:cNvPr>
              <p:cNvSpPr>
                <a:spLocks noChangeArrowheads="1"/>
              </p:cNvSpPr>
              <p:nvPr/>
            </p:nvSpPr>
            <p:spPr bwMode="auto">
              <a:xfrm>
                <a:off x="6415088" y="3265488"/>
                <a:ext cx="344487" cy="384175"/>
              </a:xfrm>
              <a:custGeom>
                <a:avLst/>
                <a:gdLst>
                  <a:gd name="T0" fmla="*/ 279 w 955"/>
                  <a:gd name="T1" fmla="*/ 607 h 1068"/>
                  <a:gd name="T2" fmla="*/ 483 w 955"/>
                  <a:gd name="T3" fmla="*/ 872 h 1068"/>
                  <a:gd name="T4" fmla="*/ 655 w 955"/>
                  <a:gd name="T5" fmla="*/ 734 h 1068"/>
                  <a:gd name="T6" fmla="*/ 920 w 955"/>
                  <a:gd name="T7" fmla="*/ 734 h 1068"/>
                  <a:gd name="T8" fmla="*/ 827 w 955"/>
                  <a:gd name="T9" fmla="*/ 951 h 1068"/>
                  <a:gd name="T10" fmla="*/ 477 w 955"/>
                  <a:gd name="T11" fmla="*/ 1067 h 1068"/>
                  <a:gd name="T12" fmla="*/ 127 w 955"/>
                  <a:gd name="T13" fmla="*/ 943 h 1068"/>
                  <a:gd name="T14" fmla="*/ 0 w 955"/>
                  <a:gd name="T15" fmla="*/ 553 h 1068"/>
                  <a:gd name="T16" fmla="*/ 206 w 955"/>
                  <a:gd name="T17" fmla="*/ 82 h 1068"/>
                  <a:gd name="T18" fmla="*/ 485 w 955"/>
                  <a:gd name="T19" fmla="*/ 0 h 1068"/>
                  <a:gd name="T20" fmla="*/ 886 w 955"/>
                  <a:gd name="T21" fmla="*/ 240 h 1068"/>
                  <a:gd name="T22" fmla="*/ 945 w 955"/>
                  <a:gd name="T23" fmla="*/ 604 h 1068"/>
                  <a:gd name="T24" fmla="*/ 279 w 955"/>
                  <a:gd name="T25" fmla="*/ 604 h 1068"/>
                  <a:gd name="T26" fmla="*/ 279 w 955"/>
                  <a:gd name="T27" fmla="*/ 607 h 1068"/>
                  <a:gd name="T28" fmla="*/ 649 w 955"/>
                  <a:gd name="T29" fmla="*/ 424 h 1068"/>
                  <a:gd name="T30" fmla="*/ 477 w 955"/>
                  <a:gd name="T31" fmla="*/ 201 h 1068"/>
                  <a:gd name="T32" fmla="*/ 291 w 955"/>
                  <a:gd name="T33" fmla="*/ 424 h 1068"/>
                  <a:gd name="T34" fmla="*/ 649 w 955"/>
                  <a:gd name="T35" fmla="*/ 424 h 10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55" h="1068">
                    <a:moveTo>
                      <a:pt x="279" y="607"/>
                    </a:moveTo>
                    <a:cubicBezTo>
                      <a:pt x="279" y="672"/>
                      <a:pt x="279" y="872"/>
                      <a:pt x="483" y="872"/>
                    </a:cubicBezTo>
                    <a:cubicBezTo>
                      <a:pt x="556" y="872"/>
                      <a:pt x="629" y="844"/>
                      <a:pt x="655" y="734"/>
                    </a:cubicBezTo>
                    <a:lnTo>
                      <a:pt x="920" y="734"/>
                    </a:lnTo>
                    <a:cubicBezTo>
                      <a:pt x="917" y="782"/>
                      <a:pt x="906" y="867"/>
                      <a:pt x="827" y="951"/>
                    </a:cubicBezTo>
                    <a:cubicBezTo>
                      <a:pt x="753" y="1027"/>
                      <a:pt x="624" y="1067"/>
                      <a:pt x="477" y="1067"/>
                    </a:cubicBezTo>
                    <a:cubicBezTo>
                      <a:pt x="392" y="1067"/>
                      <a:pt x="231" y="1050"/>
                      <a:pt x="127" y="943"/>
                    </a:cubicBezTo>
                    <a:cubicBezTo>
                      <a:pt x="37" y="847"/>
                      <a:pt x="0" y="714"/>
                      <a:pt x="0" y="553"/>
                    </a:cubicBezTo>
                    <a:cubicBezTo>
                      <a:pt x="0" y="392"/>
                      <a:pt x="40" y="198"/>
                      <a:pt x="206" y="82"/>
                    </a:cubicBezTo>
                    <a:cubicBezTo>
                      <a:pt x="282" y="31"/>
                      <a:pt x="378" y="0"/>
                      <a:pt x="485" y="0"/>
                    </a:cubicBezTo>
                    <a:cubicBezTo>
                      <a:pt x="626" y="0"/>
                      <a:pt x="796" y="57"/>
                      <a:pt x="886" y="240"/>
                    </a:cubicBezTo>
                    <a:cubicBezTo>
                      <a:pt x="954" y="376"/>
                      <a:pt x="948" y="522"/>
                      <a:pt x="945" y="604"/>
                    </a:cubicBezTo>
                    <a:lnTo>
                      <a:pt x="279" y="604"/>
                    </a:lnTo>
                    <a:lnTo>
                      <a:pt x="279" y="607"/>
                    </a:lnTo>
                    <a:close/>
                    <a:moveTo>
                      <a:pt x="649" y="424"/>
                    </a:moveTo>
                    <a:cubicBezTo>
                      <a:pt x="649" y="378"/>
                      <a:pt x="646" y="201"/>
                      <a:pt x="477" y="201"/>
                    </a:cubicBezTo>
                    <a:cubicBezTo>
                      <a:pt x="350" y="201"/>
                      <a:pt x="296" y="308"/>
                      <a:pt x="291" y="424"/>
                    </a:cubicBezTo>
                    <a:lnTo>
                      <a:pt x="649" y="424"/>
                    </a:lnTo>
                    <a:close/>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45" name="Freeform 9">
                <a:extLst>
                  <a:ext uri="{FF2B5EF4-FFF2-40B4-BE49-F238E27FC236}">
                    <a16:creationId xmlns:a16="http://schemas.microsoft.com/office/drawing/2014/main" id="{D12C8684-DE77-4EC7-A322-D32BB402EE47}"/>
                  </a:ext>
                </a:extLst>
              </p:cNvPr>
              <p:cNvSpPr>
                <a:spLocks noChangeArrowheads="1"/>
              </p:cNvSpPr>
              <p:nvPr/>
            </p:nvSpPr>
            <p:spPr bwMode="auto">
              <a:xfrm>
                <a:off x="3765550" y="3965575"/>
                <a:ext cx="417513" cy="531813"/>
              </a:xfrm>
              <a:custGeom>
                <a:avLst/>
                <a:gdLst>
                  <a:gd name="T0" fmla="*/ 314 w 1161"/>
                  <a:gd name="T1" fmla="*/ 993 h 1479"/>
                  <a:gd name="T2" fmla="*/ 570 w 1161"/>
                  <a:gd name="T3" fmla="*/ 1264 h 1479"/>
                  <a:gd name="T4" fmla="*/ 841 w 1161"/>
                  <a:gd name="T5" fmla="*/ 1063 h 1479"/>
                  <a:gd name="T6" fmla="*/ 570 w 1161"/>
                  <a:gd name="T7" fmla="*/ 871 h 1479"/>
                  <a:gd name="T8" fmla="*/ 45 w 1161"/>
                  <a:gd name="T9" fmla="*/ 440 h 1479"/>
                  <a:gd name="T10" fmla="*/ 610 w 1161"/>
                  <a:gd name="T11" fmla="*/ 0 h 1479"/>
                  <a:gd name="T12" fmla="*/ 1039 w 1161"/>
                  <a:gd name="T13" fmla="*/ 166 h 1479"/>
                  <a:gd name="T14" fmla="*/ 1121 w 1161"/>
                  <a:gd name="T15" fmla="*/ 431 h 1479"/>
                  <a:gd name="T16" fmla="*/ 827 w 1161"/>
                  <a:gd name="T17" fmla="*/ 431 h 1479"/>
                  <a:gd name="T18" fmla="*/ 596 w 1161"/>
                  <a:gd name="T19" fmla="*/ 214 h 1479"/>
                  <a:gd name="T20" fmla="*/ 361 w 1161"/>
                  <a:gd name="T21" fmla="*/ 406 h 1479"/>
                  <a:gd name="T22" fmla="*/ 672 w 1161"/>
                  <a:gd name="T23" fmla="*/ 612 h 1479"/>
                  <a:gd name="T24" fmla="*/ 1160 w 1161"/>
                  <a:gd name="T25" fmla="*/ 1015 h 1479"/>
                  <a:gd name="T26" fmla="*/ 553 w 1161"/>
                  <a:gd name="T27" fmla="*/ 1478 h 1479"/>
                  <a:gd name="T28" fmla="*/ 0 w 1161"/>
                  <a:gd name="T29" fmla="*/ 990 h 1479"/>
                  <a:gd name="T30" fmla="*/ 314 w 1161"/>
                  <a:gd name="T31" fmla="*/ 990 h 1479"/>
                  <a:gd name="T32" fmla="*/ 314 w 1161"/>
                  <a:gd name="T33" fmla="*/ 993 h 14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61" h="1479">
                    <a:moveTo>
                      <a:pt x="314" y="993"/>
                    </a:moveTo>
                    <a:cubicBezTo>
                      <a:pt x="314" y="1061"/>
                      <a:pt x="311" y="1264"/>
                      <a:pt x="570" y="1264"/>
                    </a:cubicBezTo>
                    <a:cubicBezTo>
                      <a:pt x="737" y="1264"/>
                      <a:pt x="841" y="1185"/>
                      <a:pt x="841" y="1063"/>
                    </a:cubicBezTo>
                    <a:cubicBezTo>
                      <a:pt x="841" y="936"/>
                      <a:pt x="754" y="917"/>
                      <a:pt x="570" y="871"/>
                    </a:cubicBezTo>
                    <a:cubicBezTo>
                      <a:pt x="232" y="787"/>
                      <a:pt x="45" y="685"/>
                      <a:pt x="45" y="440"/>
                    </a:cubicBezTo>
                    <a:cubicBezTo>
                      <a:pt x="45" y="206"/>
                      <a:pt x="212" y="0"/>
                      <a:pt x="610" y="0"/>
                    </a:cubicBezTo>
                    <a:cubicBezTo>
                      <a:pt x="757" y="0"/>
                      <a:pt x="932" y="33"/>
                      <a:pt x="1039" y="166"/>
                    </a:cubicBezTo>
                    <a:cubicBezTo>
                      <a:pt x="1121" y="268"/>
                      <a:pt x="1121" y="383"/>
                      <a:pt x="1121" y="431"/>
                    </a:cubicBezTo>
                    <a:lnTo>
                      <a:pt x="827" y="431"/>
                    </a:lnTo>
                    <a:cubicBezTo>
                      <a:pt x="824" y="380"/>
                      <a:pt x="807" y="214"/>
                      <a:pt x="596" y="214"/>
                    </a:cubicBezTo>
                    <a:cubicBezTo>
                      <a:pt x="455" y="214"/>
                      <a:pt x="361" y="290"/>
                      <a:pt x="361" y="406"/>
                    </a:cubicBezTo>
                    <a:cubicBezTo>
                      <a:pt x="361" y="539"/>
                      <a:pt x="466" y="561"/>
                      <a:pt x="672" y="612"/>
                    </a:cubicBezTo>
                    <a:cubicBezTo>
                      <a:pt x="917" y="671"/>
                      <a:pt x="1160" y="739"/>
                      <a:pt x="1160" y="1015"/>
                    </a:cubicBezTo>
                    <a:cubicBezTo>
                      <a:pt x="1160" y="1272"/>
                      <a:pt x="948" y="1478"/>
                      <a:pt x="553" y="1478"/>
                    </a:cubicBezTo>
                    <a:cubicBezTo>
                      <a:pt x="9" y="1478"/>
                      <a:pt x="3" y="1128"/>
                      <a:pt x="0" y="990"/>
                    </a:cubicBezTo>
                    <a:lnTo>
                      <a:pt x="314" y="990"/>
                    </a:lnTo>
                    <a:lnTo>
                      <a:pt x="314" y="993"/>
                    </a:lnTo>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59" name="Freeform 10">
                <a:extLst>
                  <a:ext uri="{FF2B5EF4-FFF2-40B4-BE49-F238E27FC236}">
                    <a16:creationId xmlns:a16="http://schemas.microsoft.com/office/drawing/2014/main" id="{63454D01-4EE2-4BE6-9066-536DE0ED35C2}"/>
                  </a:ext>
                </a:extLst>
              </p:cNvPr>
              <p:cNvSpPr>
                <a:spLocks noChangeArrowheads="1"/>
              </p:cNvSpPr>
              <p:nvPr/>
            </p:nvSpPr>
            <p:spPr bwMode="auto">
              <a:xfrm>
                <a:off x="4279900" y="4114800"/>
                <a:ext cx="344488" cy="384175"/>
              </a:xfrm>
              <a:custGeom>
                <a:avLst/>
                <a:gdLst>
                  <a:gd name="T0" fmla="*/ 280 w 955"/>
                  <a:gd name="T1" fmla="*/ 607 h 1068"/>
                  <a:gd name="T2" fmla="*/ 483 w 955"/>
                  <a:gd name="T3" fmla="*/ 872 h 1068"/>
                  <a:gd name="T4" fmla="*/ 655 w 955"/>
                  <a:gd name="T5" fmla="*/ 734 h 1068"/>
                  <a:gd name="T6" fmla="*/ 920 w 955"/>
                  <a:gd name="T7" fmla="*/ 734 h 1068"/>
                  <a:gd name="T8" fmla="*/ 827 w 955"/>
                  <a:gd name="T9" fmla="*/ 951 h 1068"/>
                  <a:gd name="T10" fmla="*/ 477 w 955"/>
                  <a:gd name="T11" fmla="*/ 1067 h 1068"/>
                  <a:gd name="T12" fmla="*/ 127 w 955"/>
                  <a:gd name="T13" fmla="*/ 943 h 1068"/>
                  <a:gd name="T14" fmla="*/ 0 w 955"/>
                  <a:gd name="T15" fmla="*/ 553 h 1068"/>
                  <a:gd name="T16" fmla="*/ 206 w 955"/>
                  <a:gd name="T17" fmla="*/ 82 h 1068"/>
                  <a:gd name="T18" fmla="*/ 486 w 955"/>
                  <a:gd name="T19" fmla="*/ 0 h 1068"/>
                  <a:gd name="T20" fmla="*/ 886 w 955"/>
                  <a:gd name="T21" fmla="*/ 240 h 1068"/>
                  <a:gd name="T22" fmla="*/ 946 w 955"/>
                  <a:gd name="T23" fmla="*/ 604 h 1068"/>
                  <a:gd name="T24" fmla="*/ 280 w 955"/>
                  <a:gd name="T25" fmla="*/ 604 h 1068"/>
                  <a:gd name="T26" fmla="*/ 280 w 955"/>
                  <a:gd name="T27" fmla="*/ 607 h 1068"/>
                  <a:gd name="T28" fmla="*/ 649 w 955"/>
                  <a:gd name="T29" fmla="*/ 423 h 1068"/>
                  <a:gd name="T30" fmla="*/ 477 w 955"/>
                  <a:gd name="T31" fmla="*/ 201 h 1068"/>
                  <a:gd name="T32" fmla="*/ 291 w 955"/>
                  <a:gd name="T33" fmla="*/ 423 h 1068"/>
                  <a:gd name="T34" fmla="*/ 649 w 955"/>
                  <a:gd name="T35" fmla="*/ 423 h 10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55" h="1068">
                    <a:moveTo>
                      <a:pt x="280" y="607"/>
                    </a:moveTo>
                    <a:cubicBezTo>
                      <a:pt x="280" y="672"/>
                      <a:pt x="280" y="872"/>
                      <a:pt x="483" y="872"/>
                    </a:cubicBezTo>
                    <a:cubicBezTo>
                      <a:pt x="556" y="872"/>
                      <a:pt x="630" y="844"/>
                      <a:pt x="655" y="734"/>
                    </a:cubicBezTo>
                    <a:lnTo>
                      <a:pt x="920" y="734"/>
                    </a:lnTo>
                    <a:cubicBezTo>
                      <a:pt x="917" y="782"/>
                      <a:pt x="906" y="866"/>
                      <a:pt x="827" y="951"/>
                    </a:cubicBezTo>
                    <a:cubicBezTo>
                      <a:pt x="754" y="1027"/>
                      <a:pt x="624" y="1067"/>
                      <a:pt x="477" y="1067"/>
                    </a:cubicBezTo>
                    <a:cubicBezTo>
                      <a:pt x="392" y="1067"/>
                      <a:pt x="232" y="1050"/>
                      <a:pt x="127" y="943"/>
                    </a:cubicBezTo>
                    <a:cubicBezTo>
                      <a:pt x="37" y="847"/>
                      <a:pt x="0" y="714"/>
                      <a:pt x="0" y="553"/>
                    </a:cubicBezTo>
                    <a:cubicBezTo>
                      <a:pt x="0" y="392"/>
                      <a:pt x="40" y="198"/>
                      <a:pt x="206" y="82"/>
                    </a:cubicBezTo>
                    <a:cubicBezTo>
                      <a:pt x="282" y="31"/>
                      <a:pt x="378" y="0"/>
                      <a:pt x="486" y="0"/>
                    </a:cubicBezTo>
                    <a:cubicBezTo>
                      <a:pt x="627" y="0"/>
                      <a:pt x="796" y="57"/>
                      <a:pt x="886" y="240"/>
                    </a:cubicBezTo>
                    <a:cubicBezTo>
                      <a:pt x="954" y="375"/>
                      <a:pt x="948" y="522"/>
                      <a:pt x="946" y="604"/>
                    </a:cubicBezTo>
                    <a:lnTo>
                      <a:pt x="280" y="604"/>
                    </a:lnTo>
                    <a:lnTo>
                      <a:pt x="280" y="607"/>
                    </a:lnTo>
                    <a:close/>
                    <a:moveTo>
                      <a:pt x="649" y="423"/>
                    </a:moveTo>
                    <a:cubicBezTo>
                      <a:pt x="649" y="378"/>
                      <a:pt x="646" y="201"/>
                      <a:pt x="477" y="201"/>
                    </a:cubicBezTo>
                    <a:cubicBezTo>
                      <a:pt x="350" y="201"/>
                      <a:pt x="297" y="308"/>
                      <a:pt x="291" y="423"/>
                    </a:cubicBezTo>
                    <a:lnTo>
                      <a:pt x="649" y="423"/>
                    </a:lnTo>
                    <a:close/>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60" name="Freeform 11">
                <a:extLst>
                  <a:ext uri="{FF2B5EF4-FFF2-40B4-BE49-F238E27FC236}">
                    <a16:creationId xmlns:a16="http://schemas.microsoft.com/office/drawing/2014/main" id="{69272F93-1B0C-4DEC-81DC-141DA0F16843}"/>
                  </a:ext>
                </a:extLst>
              </p:cNvPr>
              <p:cNvSpPr>
                <a:spLocks noChangeArrowheads="1"/>
              </p:cNvSpPr>
              <p:nvPr/>
            </p:nvSpPr>
            <p:spPr bwMode="auto">
              <a:xfrm>
                <a:off x="4719638" y="4121150"/>
                <a:ext cx="222250" cy="365125"/>
              </a:xfrm>
              <a:custGeom>
                <a:avLst/>
                <a:gdLst>
                  <a:gd name="T0" fmla="*/ 0 w 619"/>
                  <a:gd name="T1" fmla="*/ 14 h 1014"/>
                  <a:gd name="T2" fmla="*/ 274 w 619"/>
                  <a:gd name="T3" fmla="*/ 14 h 1014"/>
                  <a:gd name="T4" fmla="*/ 279 w 619"/>
                  <a:gd name="T5" fmla="*/ 206 h 1014"/>
                  <a:gd name="T6" fmla="*/ 618 w 619"/>
                  <a:gd name="T7" fmla="*/ 14 h 1014"/>
                  <a:gd name="T8" fmla="*/ 618 w 619"/>
                  <a:gd name="T9" fmla="*/ 277 h 1014"/>
                  <a:gd name="T10" fmla="*/ 305 w 619"/>
                  <a:gd name="T11" fmla="*/ 525 h 1014"/>
                  <a:gd name="T12" fmla="*/ 305 w 619"/>
                  <a:gd name="T13" fmla="*/ 1013 h 1014"/>
                  <a:gd name="T14" fmla="*/ 14 w 619"/>
                  <a:gd name="T15" fmla="*/ 1013 h 1014"/>
                  <a:gd name="T16" fmla="*/ 14 w 619"/>
                  <a:gd name="T17" fmla="*/ 263 h 1014"/>
                  <a:gd name="T18" fmla="*/ 0 w 619"/>
                  <a:gd name="T19" fmla="*/ 14 h 10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19" h="1014">
                    <a:moveTo>
                      <a:pt x="0" y="14"/>
                    </a:moveTo>
                    <a:lnTo>
                      <a:pt x="274" y="14"/>
                    </a:lnTo>
                    <a:lnTo>
                      <a:pt x="279" y="206"/>
                    </a:lnTo>
                    <a:cubicBezTo>
                      <a:pt x="316" y="121"/>
                      <a:pt x="381" y="0"/>
                      <a:pt x="618" y="14"/>
                    </a:cubicBezTo>
                    <a:lnTo>
                      <a:pt x="618" y="277"/>
                    </a:lnTo>
                    <a:cubicBezTo>
                      <a:pt x="322" y="248"/>
                      <a:pt x="305" y="401"/>
                      <a:pt x="305" y="525"/>
                    </a:cubicBezTo>
                    <a:lnTo>
                      <a:pt x="305" y="1013"/>
                    </a:lnTo>
                    <a:lnTo>
                      <a:pt x="14" y="1013"/>
                    </a:lnTo>
                    <a:lnTo>
                      <a:pt x="14" y="263"/>
                    </a:lnTo>
                    <a:cubicBezTo>
                      <a:pt x="14" y="215"/>
                      <a:pt x="6" y="71"/>
                      <a:pt x="0" y="14"/>
                    </a:cubicBezTo>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61" name="Freeform 12">
                <a:extLst>
                  <a:ext uri="{FF2B5EF4-FFF2-40B4-BE49-F238E27FC236}">
                    <a16:creationId xmlns:a16="http://schemas.microsoft.com/office/drawing/2014/main" id="{4F0055C7-D3B5-4A5D-A069-0DE3989FA9ED}"/>
                  </a:ext>
                </a:extLst>
              </p:cNvPr>
              <p:cNvSpPr>
                <a:spLocks noChangeArrowheads="1"/>
              </p:cNvSpPr>
              <p:nvPr/>
            </p:nvSpPr>
            <p:spPr bwMode="auto">
              <a:xfrm>
                <a:off x="4995863" y="4127500"/>
                <a:ext cx="376237" cy="358775"/>
              </a:xfrm>
              <a:custGeom>
                <a:avLst/>
                <a:gdLst>
                  <a:gd name="T0" fmla="*/ 309 w 1047"/>
                  <a:gd name="T1" fmla="*/ 0 h 997"/>
                  <a:gd name="T2" fmla="*/ 535 w 1047"/>
                  <a:gd name="T3" fmla="*/ 674 h 997"/>
                  <a:gd name="T4" fmla="*/ 763 w 1047"/>
                  <a:gd name="T5" fmla="*/ 0 h 997"/>
                  <a:gd name="T6" fmla="*/ 1046 w 1047"/>
                  <a:gd name="T7" fmla="*/ 0 h 997"/>
                  <a:gd name="T8" fmla="*/ 684 w 1047"/>
                  <a:gd name="T9" fmla="*/ 996 h 997"/>
                  <a:gd name="T10" fmla="*/ 363 w 1047"/>
                  <a:gd name="T11" fmla="*/ 996 h 997"/>
                  <a:gd name="T12" fmla="*/ 0 w 1047"/>
                  <a:gd name="T13" fmla="*/ 0 h 997"/>
                  <a:gd name="T14" fmla="*/ 309 w 1047"/>
                  <a:gd name="T15" fmla="*/ 0 h 99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7" h="997">
                    <a:moveTo>
                      <a:pt x="309" y="0"/>
                    </a:moveTo>
                    <a:lnTo>
                      <a:pt x="535" y="674"/>
                    </a:lnTo>
                    <a:lnTo>
                      <a:pt x="763" y="0"/>
                    </a:lnTo>
                    <a:lnTo>
                      <a:pt x="1046" y="0"/>
                    </a:lnTo>
                    <a:lnTo>
                      <a:pt x="684" y="996"/>
                    </a:lnTo>
                    <a:lnTo>
                      <a:pt x="363" y="996"/>
                    </a:lnTo>
                    <a:lnTo>
                      <a:pt x="0" y="0"/>
                    </a:lnTo>
                    <a:lnTo>
                      <a:pt x="309" y="0"/>
                    </a:lnTo>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62" name="Freeform 13">
                <a:extLst>
                  <a:ext uri="{FF2B5EF4-FFF2-40B4-BE49-F238E27FC236}">
                    <a16:creationId xmlns:a16="http://schemas.microsoft.com/office/drawing/2014/main" id="{86B99ED4-A7E1-4B5C-9527-0D6E0FE59442}"/>
                  </a:ext>
                </a:extLst>
              </p:cNvPr>
              <p:cNvSpPr>
                <a:spLocks noChangeArrowheads="1"/>
              </p:cNvSpPr>
              <p:nvPr/>
            </p:nvSpPr>
            <p:spPr bwMode="auto">
              <a:xfrm>
                <a:off x="5461000" y="3973513"/>
                <a:ext cx="112713" cy="512762"/>
              </a:xfrm>
              <a:custGeom>
                <a:avLst/>
                <a:gdLst>
                  <a:gd name="T0" fmla="*/ 0 w 311"/>
                  <a:gd name="T1" fmla="*/ 0 h 1423"/>
                  <a:gd name="T2" fmla="*/ 310 w 311"/>
                  <a:gd name="T3" fmla="*/ 0 h 1423"/>
                  <a:gd name="T4" fmla="*/ 310 w 311"/>
                  <a:gd name="T5" fmla="*/ 254 h 1423"/>
                  <a:gd name="T6" fmla="*/ 0 w 311"/>
                  <a:gd name="T7" fmla="*/ 254 h 1423"/>
                  <a:gd name="T8" fmla="*/ 0 w 311"/>
                  <a:gd name="T9" fmla="*/ 0 h 1423"/>
                  <a:gd name="T10" fmla="*/ 8 w 311"/>
                  <a:gd name="T11" fmla="*/ 426 h 1423"/>
                  <a:gd name="T12" fmla="*/ 299 w 311"/>
                  <a:gd name="T13" fmla="*/ 426 h 1423"/>
                  <a:gd name="T14" fmla="*/ 299 w 311"/>
                  <a:gd name="T15" fmla="*/ 1422 h 1423"/>
                  <a:gd name="T16" fmla="*/ 8 w 311"/>
                  <a:gd name="T17" fmla="*/ 1422 h 1423"/>
                  <a:gd name="T18" fmla="*/ 8 w 311"/>
                  <a:gd name="T19" fmla="*/ 426 h 14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1" h="1423">
                    <a:moveTo>
                      <a:pt x="0" y="0"/>
                    </a:moveTo>
                    <a:lnTo>
                      <a:pt x="310" y="0"/>
                    </a:lnTo>
                    <a:lnTo>
                      <a:pt x="310" y="254"/>
                    </a:lnTo>
                    <a:lnTo>
                      <a:pt x="0" y="254"/>
                    </a:lnTo>
                    <a:lnTo>
                      <a:pt x="0" y="0"/>
                    </a:lnTo>
                    <a:close/>
                    <a:moveTo>
                      <a:pt x="8" y="426"/>
                    </a:moveTo>
                    <a:lnTo>
                      <a:pt x="299" y="426"/>
                    </a:lnTo>
                    <a:lnTo>
                      <a:pt x="299" y="1422"/>
                    </a:lnTo>
                    <a:lnTo>
                      <a:pt x="8" y="1422"/>
                    </a:lnTo>
                    <a:lnTo>
                      <a:pt x="8" y="426"/>
                    </a:lnTo>
                    <a:close/>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63" name="Freeform 14">
                <a:extLst>
                  <a:ext uri="{FF2B5EF4-FFF2-40B4-BE49-F238E27FC236}">
                    <a16:creationId xmlns:a16="http://schemas.microsoft.com/office/drawing/2014/main" id="{AB55C51D-EF2A-4CC2-8E7B-BAD38C7FE703}"/>
                  </a:ext>
                </a:extLst>
              </p:cNvPr>
              <p:cNvSpPr>
                <a:spLocks noChangeArrowheads="1"/>
              </p:cNvSpPr>
              <p:nvPr/>
            </p:nvSpPr>
            <p:spPr bwMode="auto">
              <a:xfrm>
                <a:off x="5676900" y="4119563"/>
                <a:ext cx="315913" cy="376237"/>
              </a:xfrm>
              <a:custGeom>
                <a:avLst/>
                <a:gdLst>
                  <a:gd name="T0" fmla="*/ 584 w 876"/>
                  <a:gd name="T1" fmla="*/ 376 h 1043"/>
                  <a:gd name="T2" fmla="*/ 457 w 876"/>
                  <a:gd name="T3" fmla="*/ 192 h 1043"/>
                  <a:gd name="T4" fmla="*/ 305 w 876"/>
                  <a:gd name="T5" fmla="*/ 508 h 1043"/>
                  <a:gd name="T6" fmla="*/ 378 w 876"/>
                  <a:gd name="T7" fmla="*/ 813 h 1043"/>
                  <a:gd name="T8" fmla="*/ 457 w 876"/>
                  <a:gd name="T9" fmla="*/ 847 h 1043"/>
                  <a:gd name="T10" fmla="*/ 590 w 876"/>
                  <a:gd name="T11" fmla="*/ 655 h 1043"/>
                  <a:gd name="T12" fmla="*/ 875 w 876"/>
                  <a:gd name="T13" fmla="*/ 655 h 1043"/>
                  <a:gd name="T14" fmla="*/ 748 w 876"/>
                  <a:gd name="T15" fmla="*/ 949 h 1043"/>
                  <a:gd name="T16" fmla="*/ 466 w 876"/>
                  <a:gd name="T17" fmla="*/ 1042 h 1043"/>
                  <a:gd name="T18" fmla="*/ 127 w 876"/>
                  <a:gd name="T19" fmla="*/ 909 h 1043"/>
                  <a:gd name="T20" fmla="*/ 0 w 876"/>
                  <a:gd name="T21" fmla="*/ 517 h 1043"/>
                  <a:gd name="T22" fmla="*/ 466 w 876"/>
                  <a:gd name="T23" fmla="*/ 0 h 1043"/>
                  <a:gd name="T24" fmla="*/ 872 w 876"/>
                  <a:gd name="T25" fmla="*/ 373 h 1043"/>
                  <a:gd name="T26" fmla="*/ 584 w 876"/>
                  <a:gd name="T27" fmla="*/ 373 h 1043"/>
                  <a:gd name="T28" fmla="*/ 584 w 876"/>
                  <a:gd name="T29" fmla="*/ 376 h 10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76" h="1043">
                    <a:moveTo>
                      <a:pt x="584" y="376"/>
                    </a:moveTo>
                    <a:cubicBezTo>
                      <a:pt x="582" y="339"/>
                      <a:pt x="567" y="192"/>
                      <a:pt x="457" y="192"/>
                    </a:cubicBezTo>
                    <a:cubicBezTo>
                      <a:pt x="319" y="192"/>
                      <a:pt x="305" y="401"/>
                      <a:pt x="305" y="508"/>
                    </a:cubicBezTo>
                    <a:cubicBezTo>
                      <a:pt x="305" y="565"/>
                      <a:pt x="311" y="740"/>
                      <a:pt x="378" y="813"/>
                    </a:cubicBezTo>
                    <a:cubicBezTo>
                      <a:pt x="407" y="841"/>
                      <a:pt x="435" y="847"/>
                      <a:pt x="457" y="847"/>
                    </a:cubicBezTo>
                    <a:cubicBezTo>
                      <a:pt x="488" y="847"/>
                      <a:pt x="579" y="833"/>
                      <a:pt x="590" y="655"/>
                    </a:cubicBezTo>
                    <a:lnTo>
                      <a:pt x="875" y="655"/>
                    </a:lnTo>
                    <a:cubicBezTo>
                      <a:pt x="872" y="731"/>
                      <a:pt x="861" y="853"/>
                      <a:pt x="748" y="949"/>
                    </a:cubicBezTo>
                    <a:cubicBezTo>
                      <a:pt x="678" y="1011"/>
                      <a:pt x="587" y="1042"/>
                      <a:pt x="466" y="1042"/>
                    </a:cubicBezTo>
                    <a:cubicBezTo>
                      <a:pt x="333" y="1042"/>
                      <a:pt x="218" y="1011"/>
                      <a:pt x="127" y="909"/>
                    </a:cubicBezTo>
                    <a:cubicBezTo>
                      <a:pt x="40" y="808"/>
                      <a:pt x="0" y="678"/>
                      <a:pt x="0" y="517"/>
                    </a:cubicBezTo>
                    <a:cubicBezTo>
                      <a:pt x="0" y="63"/>
                      <a:pt x="333" y="0"/>
                      <a:pt x="466" y="0"/>
                    </a:cubicBezTo>
                    <a:cubicBezTo>
                      <a:pt x="652" y="0"/>
                      <a:pt x="869" y="102"/>
                      <a:pt x="872" y="373"/>
                    </a:cubicBezTo>
                    <a:lnTo>
                      <a:pt x="584" y="373"/>
                    </a:lnTo>
                    <a:lnTo>
                      <a:pt x="584" y="376"/>
                    </a:lnTo>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64" name="Freeform 15">
                <a:extLst>
                  <a:ext uri="{FF2B5EF4-FFF2-40B4-BE49-F238E27FC236}">
                    <a16:creationId xmlns:a16="http://schemas.microsoft.com/office/drawing/2014/main" id="{4006BC9A-F7BD-4A29-83CF-8095E3849EA1}"/>
                  </a:ext>
                </a:extLst>
              </p:cNvPr>
              <p:cNvSpPr>
                <a:spLocks noChangeArrowheads="1"/>
              </p:cNvSpPr>
              <p:nvPr/>
            </p:nvSpPr>
            <p:spPr bwMode="auto">
              <a:xfrm>
                <a:off x="6070600" y="4114800"/>
                <a:ext cx="344488" cy="384175"/>
              </a:xfrm>
              <a:custGeom>
                <a:avLst/>
                <a:gdLst>
                  <a:gd name="T0" fmla="*/ 280 w 955"/>
                  <a:gd name="T1" fmla="*/ 607 h 1068"/>
                  <a:gd name="T2" fmla="*/ 483 w 955"/>
                  <a:gd name="T3" fmla="*/ 872 h 1068"/>
                  <a:gd name="T4" fmla="*/ 655 w 955"/>
                  <a:gd name="T5" fmla="*/ 734 h 1068"/>
                  <a:gd name="T6" fmla="*/ 920 w 955"/>
                  <a:gd name="T7" fmla="*/ 734 h 1068"/>
                  <a:gd name="T8" fmla="*/ 827 w 955"/>
                  <a:gd name="T9" fmla="*/ 951 h 1068"/>
                  <a:gd name="T10" fmla="*/ 477 w 955"/>
                  <a:gd name="T11" fmla="*/ 1067 h 1068"/>
                  <a:gd name="T12" fmla="*/ 127 w 955"/>
                  <a:gd name="T13" fmla="*/ 943 h 1068"/>
                  <a:gd name="T14" fmla="*/ 0 w 955"/>
                  <a:gd name="T15" fmla="*/ 553 h 1068"/>
                  <a:gd name="T16" fmla="*/ 206 w 955"/>
                  <a:gd name="T17" fmla="*/ 82 h 1068"/>
                  <a:gd name="T18" fmla="*/ 486 w 955"/>
                  <a:gd name="T19" fmla="*/ 0 h 1068"/>
                  <a:gd name="T20" fmla="*/ 886 w 955"/>
                  <a:gd name="T21" fmla="*/ 240 h 1068"/>
                  <a:gd name="T22" fmla="*/ 946 w 955"/>
                  <a:gd name="T23" fmla="*/ 604 h 1068"/>
                  <a:gd name="T24" fmla="*/ 280 w 955"/>
                  <a:gd name="T25" fmla="*/ 604 h 1068"/>
                  <a:gd name="T26" fmla="*/ 280 w 955"/>
                  <a:gd name="T27" fmla="*/ 607 h 1068"/>
                  <a:gd name="T28" fmla="*/ 649 w 955"/>
                  <a:gd name="T29" fmla="*/ 423 h 1068"/>
                  <a:gd name="T30" fmla="*/ 477 w 955"/>
                  <a:gd name="T31" fmla="*/ 201 h 1068"/>
                  <a:gd name="T32" fmla="*/ 291 w 955"/>
                  <a:gd name="T33" fmla="*/ 423 h 1068"/>
                  <a:gd name="T34" fmla="*/ 649 w 955"/>
                  <a:gd name="T35" fmla="*/ 423 h 10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55" h="1068">
                    <a:moveTo>
                      <a:pt x="280" y="607"/>
                    </a:moveTo>
                    <a:cubicBezTo>
                      <a:pt x="280" y="672"/>
                      <a:pt x="280" y="872"/>
                      <a:pt x="483" y="872"/>
                    </a:cubicBezTo>
                    <a:cubicBezTo>
                      <a:pt x="556" y="872"/>
                      <a:pt x="629" y="844"/>
                      <a:pt x="655" y="734"/>
                    </a:cubicBezTo>
                    <a:lnTo>
                      <a:pt x="920" y="734"/>
                    </a:lnTo>
                    <a:cubicBezTo>
                      <a:pt x="917" y="782"/>
                      <a:pt x="906" y="866"/>
                      <a:pt x="827" y="951"/>
                    </a:cubicBezTo>
                    <a:cubicBezTo>
                      <a:pt x="754" y="1027"/>
                      <a:pt x="624" y="1067"/>
                      <a:pt x="477" y="1067"/>
                    </a:cubicBezTo>
                    <a:cubicBezTo>
                      <a:pt x="392" y="1067"/>
                      <a:pt x="232" y="1050"/>
                      <a:pt x="127" y="943"/>
                    </a:cubicBezTo>
                    <a:cubicBezTo>
                      <a:pt x="37" y="847"/>
                      <a:pt x="0" y="714"/>
                      <a:pt x="0" y="553"/>
                    </a:cubicBezTo>
                    <a:cubicBezTo>
                      <a:pt x="0" y="392"/>
                      <a:pt x="40" y="198"/>
                      <a:pt x="206" y="82"/>
                    </a:cubicBezTo>
                    <a:cubicBezTo>
                      <a:pt x="282" y="31"/>
                      <a:pt x="378" y="0"/>
                      <a:pt x="486" y="0"/>
                    </a:cubicBezTo>
                    <a:cubicBezTo>
                      <a:pt x="627" y="0"/>
                      <a:pt x="796" y="57"/>
                      <a:pt x="886" y="240"/>
                    </a:cubicBezTo>
                    <a:cubicBezTo>
                      <a:pt x="954" y="375"/>
                      <a:pt x="948" y="522"/>
                      <a:pt x="946" y="604"/>
                    </a:cubicBezTo>
                    <a:lnTo>
                      <a:pt x="280" y="604"/>
                    </a:lnTo>
                    <a:lnTo>
                      <a:pt x="280" y="607"/>
                    </a:lnTo>
                    <a:close/>
                    <a:moveTo>
                      <a:pt x="649" y="423"/>
                    </a:moveTo>
                    <a:cubicBezTo>
                      <a:pt x="649" y="378"/>
                      <a:pt x="646" y="201"/>
                      <a:pt x="477" y="201"/>
                    </a:cubicBezTo>
                    <a:cubicBezTo>
                      <a:pt x="350" y="201"/>
                      <a:pt x="296" y="308"/>
                      <a:pt x="291" y="423"/>
                    </a:cubicBezTo>
                    <a:lnTo>
                      <a:pt x="649" y="423"/>
                    </a:lnTo>
                    <a:close/>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733" name="Rectangle 732">
              <a:extLst>
                <a:ext uri="{FF2B5EF4-FFF2-40B4-BE49-F238E27FC236}">
                  <a16:creationId xmlns:a16="http://schemas.microsoft.com/office/drawing/2014/main" id="{AF30B2D3-C878-434E-A907-BFA82FD534DB}"/>
                </a:ext>
              </a:extLst>
            </p:cNvPr>
            <p:cNvSpPr/>
            <p:nvPr/>
          </p:nvSpPr>
          <p:spPr>
            <a:xfrm>
              <a:off x="7248176" y="2103309"/>
              <a:ext cx="639069" cy="974854"/>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grpSp>
          <p:nvGrpSpPr>
            <p:cNvPr id="734" name="Group 309">
              <a:extLst>
                <a:ext uri="{FF2B5EF4-FFF2-40B4-BE49-F238E27FC236}">
                  <a16:creationId xmlns:a16="http://schemas.microsoft.com/office/drawing/2014/main" id="{44B51AE2-52CF-4554-BB8C-1FCD4CFBA0E7}"/>
                </a:ext>
              </a:extLst>
            </p:cNvPr>
            <p:cNvGrpSpPr/>
            <p:nvPr/>
          </p:nvGrpSpPr>
          <p:grpSpPr>
            <a:xfrm>
              <a:off x="7316570" y="2183827"/>
              <a:ext cx="502281" cy="548163"/>
              <a:chOff x="7310016" y="2183827"/>
              <a:chExt cx="502281" cy="548163"/>
            </a:xfrm>
            <a:solidFill>
              <a:schemeClr val="accent1"/>
            </a:solidFill>
          </p:grpSpPr>
          <p:sp>
            <p:nvSpPr>
              <p:cNvPr id="735" name="Freeform 30">
                <a:extLst>
                  <a:ext uri="{FF2B5EF4-FFF2-40B4-BE49-F238E27FC236}">
                    <a16:creationId xmlns:a16="http://schemas.microsoft.com/office/drawing/2014/main" id="{D44820E3-E897-432A-BDEC-2824BC2472A4}"/>
                  </a:ext>
                </a:extLst>
              </p:cNvPr>
              <p:cNvSpPr>
                <a:spLocks noChangeArrowheads="1"/>
              </p:cNvSpPr>
              <p:nvPr/>
            </p:nvSpPr>
            <p:spPr bwMode="auto">
              <a:xfrm>
                <a:off x="7570816" y="2463945"/>
                <a:ext cx="123156" cy="127986"/>
              </a:xfrm>
              <a:custGeom>
                <a:avLst/>
                <a:gdLst>
                  <a:gd name="T0" fmla="*/ 150 w 227"/>
                  <a:gd name="T1" fmla="*/ 54 h 233"/>
                  <a:gd name="T2" fmla="*/ 173 w 227"/>
                  <a:gd name="T3" fmla="*/ 74 h 233"/>
                  <a:gd name="T4" fmla="*/ 226 w 227"/>
                  <a:gd name="T5" fmla="*/ 74 h 233"/>
                  <a:gd name="T6" fmla="*/ 226 w 227"/>
                  <a:gd name="T7" fmla="*/ 158 h 233"/>
                  <a:gd name="T8" fmla="*/ 173 w 227"/>
                  <a:gd name="T9" fmla="*/ 158 h 233"/>
                  <a:gd name="T10" fmla="*/ 153 w 227"/>
                  <a:gd name="T11" fmla="*/ 178 h 233"/>
                  <a:gd name="T12" fmla="*/ 153 w 227"/>
                  <a:gd name="T13" fmla="*/ 232 h 233"/>
                  <a:gd name="T14" fmla="*/ 0 w 227"/>
                  <a:gd name="T15" fmla="*/ 232 h 233"/>
                  <a:gd name="T16" fmla="*/ 0 w 227"/>
                  <a:gd name="T17" fmla="*/ 74 h 233"/>
                  <a:gd name="T18" fmla="*/ 51 w 227"/>
                  <a:gd name="T19" fmla="*/ 74 h 233"/>
                  <a:gd name="T20" fmla="*/ 71 w 227"/>
                  <a:gd name="T21" fmla="*/ 54 h 233"/>
                  <a:gd name="T22" fmla="*/ 71 w 227"/>
                  <a:gd name="T23" fmla="*/ 0 h 233"/>
                  <a:gd name="T24" fmla="*/ 150 w 227"/>
                  <a:gd name="T25" fmla="*/ 0 h 233"/>
                  <a:gd name="T26" fmla="*/ 150 w 227"/>
                  <a:gd name="T27" fmla="*/ 5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27" h="233">
                    <a:moveTo>
                      <a:pt x="150" y="54"/>
                    </a:moveTo>
                    <a:cubicBezTo>
                      <a:pt x="150" y="65"/>
                      <a:pt x="161" y="74"/>
                      <a:pt x="173" y="74"/>
                    </a:cubicBezTo>
                    <a:lnTo>
                      <a:pt x="226" y="74"/>
                    </a:lnTo>
                    <a:lnTo>
                      <a:pt x="226" y="158"/>
                    </a:lnTo>
                    <a:lnTo>
                      <a:pt x="173" y="158"/>
                    </a:lnTo>
                    <a:cubicBezTo>
                      <a:pt x="161" y="158"/>
                      <a:pt x="153" y="167"/>
                      <a:pt x="153" y="178"/>
                    </a:cubicBezTo>
                    <a:lnTo>
                      <a:pt x="153" y="232"/>
                    </a:lnTo>
                    <a:lnTo>
                      <a:pt x="0" y="232"/>
                    </a:lnTo>
                    <a:lnTo>
                      <a:pt x="0" y="74"/>
                    </a:lnTo>
                    <a:lnTo>
                      <a:pt x="51" y="74"/>
                    </a:lnTo>
                    <a:cubicBezTo>
                      <a:pt x="63" y="74"/>
                      <a:pt x="71" y="65"/>
                      <a:pt x="71" y="54"/>
                    </a:cubicBezTo>
                    <a:lnTo>
                      <a:pt x="71" y="0"/>
                    </a:lnTo>
                    <a:lnTo>
                      <a:pt x="150" y="0"/>
                    </a:lnTo>
                    <a:lnTo>
                      <a:pt x="150" y="54"/>
                    </a:lnTo>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36" name="Freeform 31">
                <a:extLst>
                  <a:ext uri="{FF2B5EF4-FFF2-40B4-BE49-F238E27FC236}">
                    <a16:creationId xmlns:a16="http://schemas.microsoft.com/office/drawing/2014/main" id="{9CE492C6-821C-44DB-BA21-27A909A7789C}"/>
                  </a:ext>
                </a:extLst>
              </p:cNvPr>
              <p:cNvSpPr>
                <a:spLocks noChangeArrowheads="1"/>
              </p:cNvSpPr>
              <p:nvPr/>
            </p:nvSpPr>
            <p:spPr bwMode="auto">
              <a:xfrm>
                <a:off x="7310016" y="2183827"/>
                <a:ext cx="502281" cy="548163"/>
              </a:xfrm>
              <a:custGeom>
                <a:avLst/>
                <a:gdLst>
                  <a:gd name="T0" fmla="*/ 918 w 919"/>
                  <a:gd name="T1" fmla="*/ 51 h 1003"/>
                  <a:gd name="T2" fmla="*/ 867 w 919"/>
                  <a:gd name="T3" fmla="*/ 1002 h 1003"/>
                  <a:gd name="T4" fmla="*/ 0 w 919"/>
                  <a:gd name="T5" fmla="*/ 951 h 1003"/>
                  <a:gd name="T6" fmla="*/ 51 w 919"/>
                  <a:gd name="T7" fmla="*/ 0 h 1003"/>
                  <a:gd name="T8" fmla="*/ 799 w 919"/>
                  <a:gd name="T9" fmla="*/ 567 h 1003"/>
                  <a:gd name="T10" fmla="*/ 793 w 919"/>
                  <a:gd name="T11" fmla="*/ 432 h 1003"/>
                  <a:gd name="T12" fmla="*/ 641 w 919"/>
                  <a:gd name="T13" fmla="*/ 412 h 1003"/>
                  <a:gd name="T14" fmla="*/ 621 w 919"/>
                  <a:gd name="T15" fmla="*/ 485 h 1003"/>
                  <a:gd name="T16" fmla="*/ 542 w 919"/>
                  <a:gd name="T17" fmla="*/ 432 h 1003"/>
                  <a:gd name="T18" fmla="*/ 472 w 919"/>
                  <a:gd name="T19" fmla="*/ 412 h 1003"/>
                  <a:gd name="T20" fmla="*/ 525 w 919"/>
                  <a:gd name="T21" fmla="*/ 327 h 1003"/>
                  <a:gd name="T22" fmla="*/ 545 w 919"/>
                  <a:gd name="T23" fmla="*/ 175 h 1003"/>
                  <a:gd name="T24" fmla="*/ 393 w 919"/>
                  <a:gd name="T25" fmla="*/ 155 h 1003"/>
                  <a:gd name="T26" fmla="*/ 373 w 919"/>
                  <a:gd name="T27" fmla="*/ 307 h 1003"/>
                  <a:gd name="T28" fmla="*/ 443 w 919"/>
                  <a:gd name="T29" fmla="*/ 327 h 1003"/>
                  <a:gd name="T30" fmla="*/ 390 w 919"/>
                  <a:gd name="T31" fmla="*/ 412 h 1003"/>
                  <a:gd name="T32" fmla="*/ 370 w 919"/>
                  <a:gd name="T33" fmla="*/ 485 h 1003"/>
                  <a:gd name="T34" fmla="*/ 291 w 919"/>
                  <a:gd name="T35" fmla="*/ 432 h 1003"/>
                  <a:gd name="T36" fmla="*/ 139 w 919"/>
                  <a:gd name="T37" fmla="*/ 412 h 1003"/>
                  <a:gd name="T38" fmla="*/ 119 w 919"/>
                  <a:gd name="T39" fmla="*/ 564 h 1003"/>
                  <a:gd name="T40" fmla="*/ 192 w 919"/>
                  <a:gd name="T41" fmla="*/ 584 h 1003"/>
                  <a:gd name="T42" fmla="*/ 139 w 919"/>
                  <a:gd name="T43" fmla="*/ 669 h 1003"/>
                  <a:gd name="T44" fmla="*/ 119 w 919"/>
                  <a:gd name="T45" fmla="*/ 821 h 1003"/>
                  <a:gd name="T46" fmla="*/ 274 w 919"/>
                  <a:gd name="T47" fmla="*/ 841 h 1003"/>
                  <a:gd name="T48" fmla="*/ 294 w 919"/>
                  <a:gd name="T49" fmla="*/ 688 h 1003"/>
                  <a:gd name="T50" fmla="*/ 220 w 919"/>
                  <a:gd name="T51" fmla="*/ 669 h 1003"/>
                  <a:gd name="T52" fmla="*/ 274 w 919"/>
                  <a:gd name="T53" fmla="*/ 584 h 1003"/>
                  <a:gd name="T54" fmla="*/ 294 w 919"/>
                  <a:gd name="T55" fmla="*/ 511 h 1003"/>
                  <a:gd name="T56" fmla="*/ 373 w 919"/>
                  <a:gd name="T57" fmla="*/ 564 h 1003"/>
                  <a:gd name="T58" fmla="*/ 446 w 919"/>
                  <a:gd name="T59" fmla="*/ 584 h 1003"/>
                  <a:gd name="T60" fmla="*/ 627 w 919"/>
                  <a:gd name="T61" fmla="*/ 770 h 1003"/>
                  <a:gd name="T62" fmla="*/ 647 w 919"/>
                  <a:gd name="T63" fmla="*/ 844 h 1003"/>
                  <a:gd name="T64" fmla="*/ 799 w 919"/>
                  <a:gd name="T65" fmla="*/ 824 h 1003"/>
                  <a:gd name="T66" fmla="*/ 779 w 919"/>
                  <a:gd name="T67" fmla="*/ 671 h 1003"/>
                  <a:gd name="T68" fmla="*/ 726 w 919"/>
                  <a:gd name="T69" fmla="*/ 587 h 1003"/>
                  <a:gd name="T70" fmla="*/ 799 w 919"/>
                  <a:gd name="T71" fmla="*/ 56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19" h="1003">
                    <a:moveTo>
                      <a:pt x="867" y="0"/>
                    </a:moveTo>
                    <a:cubicBezTo>
                      <a:pt x="895" y="0"/>
                      <a:pt x="918" y="22"/>
                      <a:pt x="918" y="51"/>
                    </a:cubicBezTo>
                    <a:lnTo>
                      <a:pt x="918" y="951"/>
                    </a:lnTo>
                    <a:cubicBezTo>
                      <a:pt x="918" y="979"/>
                      <a:pt x="895" y="1002"/>
                      <a:pt x="867" y="1002"/>
                    </a:cubicBezTo>
                    <a:lnTo>
                      <a:pt x="51" y="1002"/>
                    </a:lnTo>
                    <a:cubicBezTo>
                      <a:pt x="23" y="1002"/>
                      <a:pt x="0" y="979"/>
                      <a:pt x="0" y="951"/>
                    </a:cubicBezTo>
                    <a:lnTo>
                      <a:pt x="0" y="51"/>
                    </a:lnTo>
                    <a:cubicBezTo>
                      <a:pt x="0" y="22"/>
                      <a:pt x="23" y="0"/>
                      <a:pt x="51" y="0"/>
                    </a:cubicBezTo>
                    <a:lnTo>
                      <a:pt x="867" y="0"/>
                    </a:lnTo>
                    <a:close/>
                    <a:moveTo>
                      <a:pt x="799" y="567"/>
                    </a:moveTo>
                    <a:lnTo>
                      <a:pt x="793" y="567"/>
                    </a:lnTo>
                    <a:lnTo>
                      <a:pt x="793" y="432"/>
                    </a:lnTo>
                    <a:cubicBezTo>
                      <a:pt x="793" y="420"/>
                      <a:pt x="785" y="412"/>
                      <a:pt x="774" y="412"/>
                    </a:cubicBezTo>
                    <a:lnTo>
                      <a:pt x="641" y="412"/>
                    </a:lnTo>
                    <a:cubicBezTo>
                      <a:pt x="630" y="412"/>
                      <a:pt x="621" y="420"/>
                      <a:pt x="621" y="432"/>
                    </a:cubicBezTo>
                    <a:lnTo>
                      <a:pt x="621" y="485"/>
                    </a:lnTo>
                    <a:lnTo>
                      <a:pt x="542" y="485"/>
                    </a:lnTo>
                    <a:lnTo>
                      <a:pt x="542" y="432"/>
                    </a:lnTo>
                    <a:cubicBezTo>
                      <a:pt x="542" y="420"/>
                      <a:pt x="534" y="412"/>
                      <a:pt x="522" y="412"/>
                    </a:cubicBezTo>
                    <a:lnTo>
                      <a:pt x="472" y="412"/>
                    </a:lnTo>
                    <a:lnTo>
                      <a:pt x="472" y="327"/>
                    </a:lnTo>
                    <a:lnTo>
                      <a:pt x="525" y="327"/>
                    </a:lnTo>
                    <a:cubicBezTo>
                      <a:pt x="537" y="327"/>
                      <a:pt x="545" y="319"/>
                      <a:pt x="545" y="307"/>
                    </a:cubicBezTo>
                    <a:lnTo>
                      <a:pt x="545" y="175"/>
                    </a:lnTo>
                    <a:cubicBezTo>
                      <a:pt x="545" y="163"/>
                      <a:pt x="537" y="155"/>
                      <a:pt x="525" y="155"/>
                    </a:cubicBezTo>
                    <a:lnTo>
                      <a:pt x="393" y="155"/>
                    </a:lnTo>
                    <a:cubicBezTo>
                      <a:pt x="381" y="155"/>
                      <a:pt x="373" y="163"/>
                      <a:pt x="373" y="175"/>
                    </a:cubicBezTo>
                    <a:lnTo>
                      <a:pt x="373" y="307"/>
                    </a:lnTo>
                    <a:cubicBezTo>
                      <a:pt x="373" y="319"/>
                      <a:pt x="381" y="327"/>
                      <a:pt x="393" y="327"/>
                    </a:cubicBezTo>
                    <a:lnTo>
                      <a:pt x="443" y="327"/>
                    </a:lnTo>
                    <a:lnTo>
                      <a:pt x="443" y="412"/>
                    </a:lnTo>
                    <a:lnTo>
                      <a:pt x="390" y="412"/>
                    </a:lnTo>
                    <a:cubicBezTo>
                      <a:pt x="378" y="412"/>
                      <a:pt x="370" y="420"/>
                      <a:pt x="370" y="432"/>
                    </a:cubicBezTo>
                    <a:lnTo>
                      <a:pt x="370" y="485"/>
                    </a:lnTo>
                    <a:lnTo>
                      <a:pt x="291" y="485"/>
                    </a:lnTo>
                    <a:lnTo>
                      <a:pt x="291" y="432"/>
                    </a:lnTo>
                    <a:cubicBezTo>
                      <a:pt x="291" y="420"/>
                      <a:pt x="283" y="412"/>
                      <a:pt x="271" y="412"/>
                    </a:cubicBezTo>
                    <a:lnTo>
                      <a:pt x="139" y="412"/>
                    </a:lnTo>
                    <a:cubicBezTo>
                      <a:pt x="127" y="412"/>
                      <a:pt x="119" y="420"/>
                      <a:pt x="119" y="432"/>
                    </a:cubicBezTo>
                    <a:lnTo>
                      <a:pt x="119" y="564"/>
                    </a:lnTo>
                    <a:cubicBezTo>
                      <a:pt x="119" y="575"/>
                      <a:pt x="127" y="584"/>
                      <a:pt x="139" y="584"/>
                    </a:cubicBezTo>
                    <a:lnTo>
                      <a:pt x="192" y="584"/>
                    </a:lnTo>
                    <a:lnTo>
                      <a:pt x="192" y="669"/>
                    </a:lnTo>
                    <a:lnTo>
                      <a:pt x="139" y="669"/>
                    </a:lnTo>
                    <a:cubicBezTo>
                      <a:pt x="127" y="669"/>
                      <a:pt x="119" y="677"/>
                      <a:pt x="119" y="688"/>
                    </a:cubicBezTo>
                    <a:lnTo>
                      <a:pt x="119" y="821"/>
                    </a:lnTo>
                    <a:cubicBezTo>
                      <a:pt x="119" y="832"/>
                      <a:pt x="127" y="841"/>
                      <a:pt x="139" y="841"/>
                    </a:cubicBezTo>
                    <a:lnTo>
                      <a:pt x="274" y="841"/>
                    </a:lnTo>
                    <a:cubicBezTo>
                      <a:pt x="285" y="841"/>
                      <a:pt x="294" y="832"/>
                      <a:pt x="294" y="821"/>
                    </a:cubicBezTo>
                    <a:lnTo>
                      <a:pt x="294" y="688"/>
                    </a:lnTo>
                    <a:cubicBezTo>
                      <a:pt x="294" y="677"/>
                      <a:pt x="285" y="669"/>
                      <a:pt x="274" y="669"/>
                    </a:cubicBezTo>
                    <a:lnTo>
                      <a:pt x="220" y="669"/>
                    </a:lnTo>
                    <a:lnTo>
                      <a:pt x="220" y="584"/>
                    </a:lnTo>
                    <a:lnTo>
                      <a:pt x="274" y="584"/>
                    </a:lnTo>
                    <a:cubicBezTo>
                      <a:pt x="285" y="584"/>
                      <a:pt x="294" y="575"/>
                      <a:pt x="294" y="564"/>
                    </a:cubicBezTo>
                    <a:lnTo>
                      <a:pt x="294" y="511"/>
                    </a:lnTo>
                    <a:lnTo>
                      <a:pt x="373" y="511"/>
                    </a:lnTo>
                    <a:lnTo>
                      <a:pt x="373" y="564"/>
                    </a:lnTo>
                    <a:cubicBezTo>
                      <a:pt x="373" y="575"/>
                      <a:pt x="381" y="584"/>
                      <a:pt x="393" y="584"/>
                    </a:cubicBezTo>
                    <a:lnTo>
                      <a:pt x="446" y="584"/>
                    </a:lnTo>
                    <a:lnTo>
                      <a:pt x="446" y="770"/>
                    </a:lnTo>
                    <a:lnTo>
                      <a:pt x="627" y="770"/>
                    </a:lnTo>
                    <a:lnTo>
                      <a:pt x="627" y="824"/>
                    </a:lnTo>
                    <a:cubicBezTo>
                      <a:pt x="627" y="835"/>
                      <a:pt x="635" y="844"/>
                      <a:pt x="647" y="844"/>
                    </a:cubicBezTo>
                    <a:lnTo>
                      <a:pt x="779" y="844"/>
                    </a:lnTo>
                    <a:cubicBezTo>
                      <a:pt x="791" y="844"/>
                      <a:pt x="799" y="835"/>
                      <a:pt x="799" y="824"/>
                    </a:cubicBezTo>
                    <a:lnTo>
                      <a:pt x="799" y="691"/>
                    </a:lnTo>
                    <a:cubicBezTo>
                      <a:pt x="799" y="680"/>
                      <a:pt x="791" y="671"/>
                      <a:pt x="779" y="671"/>
                    </a:cubicBezTo>
                    <a:lnTo>
                      <a:pt x="726" y="671"/>
                    </a:lnTo>
                    <a:lnTo>
                      <a:pt x="726" y="587"/>
                    </a:lnTo>
                    <a:lnTo>
                      <a:pt x="779" y="587"/>
                    </a:lnTo>
                    <a:cubicBezTo>
                      <a:pt x="791" y="587"/>
                      <a:pt x="799" y="578"/>
                      <a:pt x="799" y="567"/>
                    </a:cubicBezTo>
                    <a:close/>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p>
            </p:txBody>
          </p:sp>
        </p:grpSp>
      </p:grpSp>
      <p:grpSp>
        <p:nvGrpSpPr>
          <p:cNvPr id="765" name="Group 187">
            <a:extLst>
              <a:ext uri="{FF2B5EF4-FFF2-40B4-BE49-F238E27FC236}">
                <a16:creationId xmlns:a16="http://schemas.microsoft.com/office/drawing/2014/main" id="{11153760-715B-46FD-8971-636434B9CBF8}"/>
              </a:ext>
            </a:extLst>
          </p:cNvPr>
          <p:cNvGrpSpPr/>
          <p:nvPr/>
        </p:nvGrpSpPr>
        <p:grpSpPr>
          <a:xfrm>
            <a:off x="9031649" y="4842766"/>
            <a:ext cx="475988" cy="726085"/>
            <a:chOff x="7248176" y="2103309"/>
            <a:chExt cx="639069" cy="974854"/>
          </a:xfrm>
        </p:grpSpPr>
        <p:grpSp>
          <p:nvGrpSpPr>
            <p:cNvPr id="766" name="Group 179">
              <a:extLst>
                <a:ext uri="{FF2B5EF4-FFF2-40B4-BE49-F238E27FC236}">
                  <a16:creationId xmlns:a16="http://schemas.microsoft.com/office/drawing/2014/main" id="{2FAEE32D-1883-4D3E-97A4-C3EE07FE2112}"/>
                </a:ext>
              </a:extLst>
            </p:cNvPr>
            <p:cNvGrpSpPr/>
            <p:nvPr/>
          </p:nvGrpSpPr>
          <p:grpSpPr>
            <a:xfrm>
              <a:off x="7327218" y="2802911"/>
              <a:ext cx="480984" cy="199258"/>
              <a:chOff x="3444875" y="3125788"/>
              <a:chExt cx="3314700" cy="1373187"/>
            </a:xfrm>
            <a:solidFill>
              <a:schemeClr val="accent1"/>
            </a:solidFill>
          </p:grpSpPr>
          <p:sp>
            <p:nvSpPr>
              <p:cNvPr id="771" name="Freeform 1">
                <a:extLst>
                  <a:ext uri="{FF2B5EF4-FFF2-40B4-BE49-F238E27FC236}">
                    <a16:creationId xmlns:a16="http://schemas.microsoft.com/office/drawing/2014/main" id="{9E418FA1-E4A2-4D5A-8BB8-0B72E05D9669}"/>
                  </a:ext>
                </a:extLst>
              </p:cNvPr>
              <p:cNvSpPr>
                <a:spLocks noChangeArrowheads="1"/>
              </p:cNvSpPr>
              <p:nvPr/>
            </p:nvSpPr>
            <p:spPr bwMode="auto">
              <a:xfrm>
                <a:off x="3444875" y="3125788"/>
                <a:ext cx="433388" cy="511175"/>
              </a:xfrm>
              <a:custGeom>
                <a:avLst/>
                <a:gdLst>
                  <a:gd name="T0" fmla="*/ 0 w 1206"/>
                  <a:gd name="T1" fmla="*/ 0 h 1420"/>
                  <a:gd name="T2" fmla="*/ 471 w 1206"/>
                  <a:gd name="T3" fmla="*/ 3 h 1420"/>
                  <a:gd name="T4" fmla="*/ 962 w 1206"/>
                  <a:gd name="T5" fmla="*/ 130 h 1420"/>
                  <a:gd name="T6" fmla="*/ 1205 w 1206"/>
                  <a:gd name="T7" fmla="*/ 688 h 1420"/>
                  <a:gd name="T8" fmla="*/ 699 w 1206"/>
                  <a:gd name="T9" fmla="*/ 1402 h 1420"/>
                  <a:gd name="T10" fmla="*/ 443 w 1206"/>
                  <a:gd name="T11" fmla="*/ 1419 h 1420"/>
                  <a:gd name="T12" fmla="*/ 0 w 1206"/>
                  <a:gd name="T13" fmla="*/ 1419 h 1420"/>
                  <a:gd name="T14" fmla="*/ 0 w 1206"/>
                  <a:gd name="T15" fmla="*/ 0 h 1420"/>
                  <a:gd name="T16" fmla="*/ 310 w 1206"/>
                  <a:gd name="T17" fmla="*/ 1185 h 1420"/>
                  <a:gd name="T18" fmla="*/ 431 w 1206"/>
                  <a:gd name="T19" fmla="*/ 1188 h 1420"/>
                  <a:gd name="T20" fmla="*/ 761 w 1206"/>
                  <a:gd name="T21" fmla="*/ 1089 h 1420"/>
                  <a:gd name="T22" fmla="*/ 888 w 1206"/>
                  <a:gd name="T23" fmla="*/ 688 h 1420"/>
                  <a:gd name="T24" fmla="*/ 629 w 1206"/>
                  <a:gd name="T25" fmla="*/ 248 h 1420"/>
                  <a:gd name="T26" fmla="*/ 310 w 1206"/>
                  <a:gd name="T27" fmla="*/ 228 h 1420"/>
                  <a:gd name="T28" fmla="*/ 310 w 1206"/>
                  <a:gd name="T29" fmla="*/ 1185 h 14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06" h="1420">
                    <a:moveTo>
                      <a:pt x="0" y="0"/>
                    </a:moveTo>
                    <a:lnTo>
                      <a:pt x="471" y="3"/>
                    </a:lnTo>
                    <a:cubicBezTo>
                      <a:pt x="550" y="3"/>
                      <a:pt x="790" y="5"/>
                      <a:pt x="962" y="130"/>
                    </a:cubicBezTo>
                    <a:cubicBezTo>
                      <a:pt x="1142" y="262"/>
                      <a:pt x="1205" y="485"/>
                      <a:pt x="1205" y="688"/>
                    </a:cubicBezTo>
                    <a:cubicBezTo>
                      <a:pt x="1205" y="1126"/>
                      <a:pt x="970" y="1354"/>
                      <a:pt x="699" y="1402"/>
                    </a:cubicBezTo>
                    <a:cubicBezTo>
                      <a:pt x="646" y="1414"/>
                      <a:pt x="587" y="1419"/>
                      <a:pt x="443" y="1419"/>
                    </a:cubicBezTo>
                    <a:lnTo>
                      <a:pt x="0" y="1419"/>
                    </a:lnTo>
                    <a:lnTo>
                      <a:pt x="0" y="0"/>
                    </a:lnTo>
                    <a:close/>
                    <a:moveTo>
                      <a:pt x="310" y="1185"/>
                    </a:moveTo>
                    <a:cubicBezTo>
                      <a:pt x="344" y="1188"/>
                      <a:pt x="395" y="1188"/>
                      <a:pt x="431" y="1188"/>
                    </a:cubicBezTo>
                    <a:cubicBezTo>
                      <a:pt x="561" y="1188"/>
                      <a:pt x="674" y="1177"/>
                      <a:pt x="761" y="1089"/>
                    </a:cubicBezTo>
                    <a:cubicBezTo>
                      <a:pt x="883" y="968"/>
                      <a:pt x="888" y="756"/>
                      <a:pt x="888" y="688"/>
                    </a:cubicBezTo>
                    <a:cubicBezTo>
                      <a:pt x="888" y="488"/>
                      <a:pt x="821" y="302"/>
                      <a:pt x="629" y="248"/>
                    </a:cubicBezTo>
                    <a:cubicBezTo>
                      <a:pt x="567" y="231"/>
                      <a:pt x="485" y="220"/>
                      <a:pt x="310" y="228"/>
                    </a:cubicBezTo>
                    <a:lnTo>
                      <a:pt x="310" y="1185"/>
                    </a:lnTo>
                    <a:close/>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72" name="Freeform 2">
                <a:extLst>
                  <a:ext uri="{FF2B5EF4-FFF2-40B4-BE49-F238E27FC236}">
                    <a16:creationId xmlns:a16="http://schemas.microsoft.com/office/drawing/2014/main" id="{0E9DC05F-33F6-4C13-A413-9483C190F188}"/>
                  </a:ext>
                </a:extLst>
              </p:cNvPr>
              <p:cNvSpPr>
                <a:spLocks noChangeArrowheads="1"/>
              </p:cNvSpPr>
              <p:nvPr/>
            </p:nvSpPr>
            <p:spPr bwMode="auto">
              <a:xfrm>
                <a:off x="3957638" y="3265488"/>
                <a:ext cx="327025" cy="379412"/>
              </a:xfrm>
              <a:custGeom>
                <a:avLst/>
                <a:gdLst>
                  <a:gd name="T0" fmla="*/ 643 w 909"/>
                  <a:gd name="T1" fmla="*/ 1027 h 1054"/>
                  <a:gd name="T2" fmla="*/ 632 w 909"/>
                  <a:gd name="T3" fmla="*/ 892 h 1054"/>
                  <a:gd name="T4" fmla="*/ 335 w 909"/>
                  <a:gd name="T5" fmla="*/ 1053 h 1054"/>
                  <a:gd name="T6" fmla="*/ 87 w 909"/>
                  <a:gd name="T7" fmla="*/ 974 h 1054"/>
                  <a:gd name="T8" fmla="*/ 0 w 909"/>
                  <a:gd name="T9" fmla="*/ 754 h 1054"/>
                  <a:gd name="T10" fmla="*/ 211 w 909"/>
                  <a:gd name="T11" fmla="*/ 443 h 1054"/>
                  <a:gd name="T12" fmla="*/ 606 w 909"/>
                  <a:gd name="T13" fmla="*/ 387 h 1054"/>
                  <a:gd name="T14" fmla="*/ 592 w 909"/>
                  <a:gd name="T15" fmla="*/ 254 h 1054"/>
                  <a:gd name="T16" fmla="*/ 462 w 909"/>
                  <a:gd name="T17" fmla="*/ 172 h 1054"/>
                  <a:gd name="T18" fmla="*/ 352 w 909"/>
                  <a:gd name="T19" fmla="*/ 229 h 1054"/>
                  <a:gd name="T20" fmla="*/ 330 w 909"/>
                  <a:gd name="T21" fmla="*/ 316 h 1054"/>
                  <a:gd name="T22" fmla="*/ 45 w 909"/>
                  <a:gd name="T23" fmla="*/ 316 h 1054"/>
                  <a:gd name="T24" fmla="*/ 158 w 909"/>
                  <a:gd name="T25" fmla="*/ 82 h 1054"/>
                  <a:gd name="T26" fmla="*/ 460 w 909"/>
                  <a:gd name="T27" fmla="*/ 0 h 1054"/>
                  <a:gd name="T28" fmla="*/ 815 w 909"/>
                  <a:gd name="T29" fmla="*/ 127 h 1054"/>
                  <a:gd name="T30" fmla="*/ 883 w 909"/>
                  <a:gd name="T31" fmla="*/ 370 h 1054"/>
                  <a:gd name="T32" fmla="*/ 886 w 909"/>
                  <a:gd name="T33" fmla="*/ 770 h 1054"/>
                  <a:gd name="T34" fmla="*/ 908 w 909"/>
                  <a:gd name="T35" fmla="*/ 1022 h 1054"/>
                  <a:gd name="T36" fmla="*/ 643 w 909"/>
                  <a:gd name="T37" fmla="*/ 1022 h 1054"/>
                  <a:gd name="T38" fmla="*/ 643 w 909"/>
                  <a:gd name="T39" fmla="*/ 1027 h 1054"/>
                  <a:gd name="T40" fmla="*/ 285 w 909"/>
                  <a:gd name="T41" fmla="*/ 720 h 1054"/>
                  <a:gd name="T42" fmla="*/ 426 w 909"/>
                  <a:gd name="T43" fmla="*/ 861 h 1054"/>
                  <a:gd name="T44" fmla="*/ 550 w 909"/>
                  <a:gd name="T45" fmla="*/ 804 h 1054"/>
                  <a:gd name="T46" fmla="*/ 606 w 909"/>
                  <a:gd name="T47" fmla="*/ 559 h 1054"/>
                  <a:gd name="T48" fmla="*/ 285 w 909"/>
                  <a:gd name="T49" fmla="*/ 720 h 10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09" h="1054">
                    <a:moveTo>
                      <a:pt x="643" y="1027"/>
                    </a:moveTo>
                    <a:cubicBezTo>
                      <a:pt x="632" y="965"/>
                      <a:pt x="632" y="920"/>
                      <a:pt x="632" y="892"/>
                    </a:cubicBezTo>
                    <a:cubicBezTo>
                      <a:pt x="522" y="1053"/>
                      <a:pt x="389" y="1053"/>
                      <a:pt x="335" y="1053"/>
                    </a:cubicBezTo>
                    <a:cubicBezTo>
                      <a:pt x="192" y="1053"/>
                      <a:pt x="127" y="1010"/>
                      <a:pt x="87" y="974"/>
                    </a:cubicBezTo>
                    <a:cubicBezTo>
                      <a:pt x="28" y="914"/>
                      <a:pt x="0" y="833"/>
                      <a:pt x="0" y="754"/>
                    </a:cubicBezTo>
                    <a:cubicBezTo>
                      <a:pt x="0" y="675"/>
                      <a:pt x="28" y="528"/>
                      <a:pt x="211" y="443"/>
                    </a:cubicBezTo>
                    <a:cubicBezTo>
                      <a:pt x="333" y="387"/>
                      <a:pt x="508" y="387"/>
                      <a:pt x="606" y="387"/>
                    </a:cubicBezTo>
                    <a:cubicBezTo>
                      <a:pt x="606" y="322"/>
                      <a:pt x="604" y="291"/>
                      <a:pt x="592" y="254"/>
                    </a:cubicBezTo>
                    <a:cubicBezTo>
                      <a:pt x="567" y="181"/>
                      <a:pt x="491" y="172"/>
                      <a:pt x="462" y="172"/>
                    </a:cubicBezTo>
                    <a:cubicBezTo>
                      <a:pt x="420" y="172"/>
                      <a:pt x="378" y="189"/>
                      <a:pt x="352" y="229"/>
                    </a:cubicBezTo>
                    <a:cubicBezTo>
                      <a:pt x="330" y="263"/>
                      <a:pt x="330" y="294"/>
                      <a:pt x="330" y="316"/>
                    </a:cubicBezTo>
                    <a:lnTo>
                      <a:pt x="45" y="316"/>
                    </a:lnTo>
                    <a:cubicBezTo>
                      <a:pt x="48" y="263"/>
                      <a:pt x="53" y="155"/>
                      <a:pt x="158" y="82"/>
                    </a:cubicBezTo>
                    <a:cubicBezTo>
                      <a:pt x="248" y="17"/>
                      <a:pt x="364" y="0"/>
                      <a:pt x="460" y="0"/>
                    </a:cubicBezTo>
                    <a:cubicBezTo>
                      <a:pt x="541" y="0"/>
                      <a:pt x="716" y="14"/>
                      <a:pt x="815" y="127"/>
                    </a:cubicBezTo>
                    <a:cubicBezTo>
                      <a:pt x="883" y="209"/>
                      <a:pt x="883" y="325"/>
                      <a:pt x="883" y="370"/>
                    </a:cubicBezTo>
                    <a:lnTo>
                      <a:pt x="886" y="770"/>
                    </a:lnTo>
                    <a:cubicBezTo>
                      <a:pt x="886" y="855"/>
                      <a:pt x="891" y="940"/>
                      <a:pt x="908" y="1022"/>
                    </a:cubicBezTo>
                    <a:lnTo>
                      <a:pt x="643" y="1022"/>
                    </a:lnTo>
                    <a:lnTo>
                      <a:pt x="643" y="1027"/>
                    </a:lnTo>
                    <a:close/>
                    <a:moveTo>
                      <a:pt x="285" y="720"/>
                    </a:moveTo>
                    <a:cubicBezTo>
                      <a:pt x="285" y="787"/>
                      <a:pt x="330" y="861"/>
                      <a:pt x="426" y="861"/>
                    </a:cubicBezTo>
                    <a:cubicBezTo>
                      <a:pt x="479" y="861"/>
                      <a:pt x="522" y="835"/>
                      <a:pt x="550" y="804"/>
                    </a:cubicBezTo>
                    <a:cubicBezTo>
                      <a:pt x="601" y="742"/>
                      <a:pt x="606" y="663"/>
                      <a:pt x="606" y="559"/>
                    </a:cubicBezTo>
                    <a:cubicBezTo>
                      <a:pt x="417" y="542"/>
                      <a:pt x="285" y="601"/>
                      <a:pt x="285" y="720"/>
                    </a:cubicBezTo>
                    <a:close/>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73" name="Freeform 3">
                <a:extLst>
                  <a:ext uri="{FF2B5EF4-FFF2-40B4-BE49-F238E27FC236}">
                    <a16:creationId xmlns:a16="http://schemas.microsoft.com/office/drawing/2014/main" id="{C92934AF-CAC4-41CD-9BE3-E64D91CEC978}"/>
                  </a:ext>
                </a:extLst>
              </p:cNvPr>
              <p:cNvSpPr>
                <a:spLocks noChangeArrowheads="1"/>
              </p:cNvSpPr>
              <p:nvPr/>
            </p:nvSpPr>
            <p:spPr bwMode="auto">
              <a:xfrm>
                <a:off x="4357688" y="3171825"/>
                <a:ext cx="260350" cy="469900"/>
              </a:xfrm>
              <a:custGeom>
                <a:avLst/>
                <a:gdLst>
                  <a:gd name="T0" fmla="*/ 712 w 721"/>
                  <a:gd name="T1" fmla="*/ 1275 h 1307"/>
                  <a:gd name="T2" fmla="*/ 486 w 721"/>
                  <a:gd name="T3" fmla="*/ 1306 h 1307"/>
                  <a:gd name="T4" fmla="*/ 192 w 721"/>
                  <a:gd name="T5" fmla="*/ 1038 h 1307"/>
                  <a:gd name="T6" fmla="*/ 192 w 721"/>
                  <a:gd name="T7" fmla="*/ 493 h 1307"/>
                  <a:gd name="T8" fmla="*/ 0 w 721"/>
                  <a:gd name="T9" fmla="*/ 493 h 1307"/>
                  <a:gd name="T10" fmla="*/ 0 w 721"/>
                  <a:gd name="T11" fmla="*/ 302 h 1307"/>
                  <a:gd name="T12" fmla="*/ 192 w 721"/>
                  <a:gd name="T13" fmla="*/ 302 h 1307"/>
                  <a:gd name="T14" fmla="*/ 192 w 721"/>
                  <a:gd name="T15" fmla="*/ 107 h 1307"/>
                  <a:gd name="T16" fmla="*/ 483 w 721"/>
                  <a:gd name="T17" fmla="*/ 0 h 1307"/>
                  <a:gd name="T18" fmla="*/ 483 w 721"/>
                  <a:gd name="T19" fmla="*/ 302 h 1307"/>
                  <a:gd name="T20" fmla="*/ 720 w 721"/>
                  <a:gd name="T21" fmla="*/ 302 h 1307"/>
                  <a:gd name="T22" fmla="*/ 720 w 721"/>
                  <a:gd name="T23" fmla="*/ 493 h 1307"/>
                  <a:gd name="T24" fmla="*/ 483 w 721"/>
                  <a:gd name="T25" fmla="*/ 493 h 1307"/>
                  <a:gd name="T26" fmla="*/ 483 w 721"/>
                  <a:gd name="T27" fmla="*/ 942 h 1307"/>
                  <a:gd name="T28" fmla="*/ 616 w 721"/>
                  <a:gd name="T29" fmla="*/ 1089 h 1307"/>
                  <a:gd name="T30" fmla="*/ 714 w 721"/>
                  <a:gd name="T31" fmla="*/ 1083 h 1307"/>
                  <a:gd name="T32" fmla="*/ 714 w 721"/>
                  <a:gd name="T33" fmla="*/ 1275 h 1307"/>
                  <a:gd name="T34" fmla="*/ 712 w 721"/>
                  <a:gd name="T35" fmla="*/ 1275 h 1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21" h="1307">
                    <a:moveTo>
                      <a:pt x="712" y="1275"/>
                    </a:moveTo>
                    <a:cubicBezTo>
                      <a:pt x="616" y="1301"/>
                      <a:pt x="531" y="1306"/>
                      <a:pt x="486" y="1306"/>
                    </a:cubicBezTo>
                    <a:cubicBezTo>
                      <a:pt x="192" y="1306"/>
                      <a:pt x="192" y="1120"/>
                      <a:pt x="192" y="1038"/>
                    </a:cubicBezTo>
                    <a:lnTo>
                      <a:pt x="192" y="493"/>
                    </a:lnTo>
                    <a:lnTo>
                      <a:pt x="0" y="493"/>
                    </a:lnTo>
                    <a:lnTo>
                      <a:pt x="0" y="302"/>
                    </a:lnTo>
                    <a:lnTo>
                      <a:pt x="192" y="302"/>
                    </a:lnTo>
                    <a:lnTo>
                      <a:pt x="192" y="107"/>
                    </a:lnTo>
                    <a:lnTo>
                      <a:pt x="483" y="0"/>
                    </a:lnTo>
                    <a:lnTo>
                      <a:pt x="483" y="302"/>
                    </a:lnTo>
                    <a:lnTo>
                      <a:pt x="720" y="302"/>
                    </a:lnTo>
                    <a:lnTo>
                      <a:pt x="720" y="493"/>
                    </a:lnTo>
                    <a:lnTo>
                      <a:pt x="483" y="493"/>
                    </a:lnTo>
                    <a:lnTo>
                      <a:pt x="483" y="942"/>
                    </a:lnTo>
                    <a:cubicBezTo>
                      <a:pt x="486" y="1032"/>
                      <a:pt x="486" y="1089"/>
                      <a:pt x="616" y="1089"/>
                    </a:cubicBezTo>
                    <a:cubicBezTo>
                      <a:pt x="658" y="1089"/>
                      <a:pt x="678" y="1086"/>
                      <a:pt x="714" y="1083"/>
                    </a:cubicBezTo>
                    <a:lnTo>
                      <a:pt x="714" y="1275"/>
                    </a:lnTo>
                    <a:lnTo>
                      <a:pt x="712" y="1275"/>
                    </a:lnTo>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74" name="Freeform 4">
                <a:extLst>
                  <a:ext uri="{FF2B5EF4-FFF2-40B4-BE49-F238E27FC236}">
                    <a16:creationId xmlns:a16="http://schemas.microsoft.com/office/drawing/2014/main" id="{FA1902E2-1F86-4C0F-B952-6422BBE00584}"/>
                  </a:ext>
                </a:extLst>
              </p:cNvPr>
              <p:cNvSpPr>
                <a:spLocks noChangeArrowheads="1"/>
              </p:cNvSpPr>
              <p:nvPr/>
            </p:nvSpPr>
            <p:spPr bwMode="auto">
              <a:xfrm>
                <a:off x="4697413" y="3265488"/>
                <a:ext cx="327025" cy="379412"/>
              </a:xfrm>
              <a:custGeom>
                <a:avLst/>
                <a:gdLst>
                  <a:gd name="T0" fmla="*/ 643 w 910"/>
                  <a:gd name="T1" fmla="*/ 1027 h 1054"/>
                  <a:gd name="T2" fmla="*/ 632 w 910"/>
                  <a:gd name="T3" fmla="*/ 892 h 1054"/>
                  <a:gd name="T4" fmla="*/ 336 w 910"/>
                  <a:gd name="T5" fmla="*/ 1053 h 1054"/>
                  <a:gd name="T6" fmla="*/ 87 w 910"/>
                  <a:gd name="T7" fmla="*/ 974 h 1054"/>
                  <a:gd name="T8" fmla="*/ 0 w 910"/>
                  <a:gd name="T9" fmla="*/ 754 h 1054"/>
                  <a:gd name="T10" fmla="*/ 212 w 910"/>
                  <a:gd name="T11" fmla="*/ 443 h 1054"/>
                  <a:gd name="T12" fmla="*/ 607 w 910"/>
                  <a:gd name="T13" fmla="*/ 387 h 1054"/>
                  <a:gd name="T14" fmla="*/ 592 w 910"/>
                  <a:gd name="T15" fmla="*/ 254 h 1054"/>
                  <a:gd name="T16" fmla="*/ 463 w 910"/>
                  <a:gd name="T17" fmla="*/ 172 h 1054"/>
                  <a:gd name="T18" fmla="*/ 353 w 910"/>
                  <a:gd name="T19" fmla="*/ 229 h 1054"/>
                  <a:gd name="T20" fmla="*/ 330 w 910"/>
                  <a:gd name="T21" fmla="*/ 316 h 1054"/>
                  <a:gd name="T22" fmla="*/ 45 w 910"/>
                  <a:gd name="T23" fmla="*/ 316 h 1054"/>
                  <a:gd name="T24" fmla="*/ 158 w 910"/>
                  <a:gd name="T25" fmla="*/ 82 h 1054"/>
                  <a:gd name="T26" fmla="*/ 460 w 910"/>
                  <a:gd name="T27" fmla="*/ 0 h 1054"/>
                  <a:gd name="T28" fmla="*/ 815 w 910"/>
                  <a:gd name="T29" fmla="*/ 127 h 1054"/>
                  <a:gd name="T30" fmla="*/ 883 w 910"/>
                  <a:gd name="T31" fmla="*/ 370 h 1054"/>
                  <a:gd name="T32" fmla="*/ 886 w 910"/>
                  <a:gd name="T33" fmla="*/ 770 h 1054"/>
                  <a:gd name="T34" fmla="*/ 909 w 910"/>
                  <a:gd name="T35" fmla="*/ 1022 h 1054"/>
                  <a:gd name="T36" fmla="*/ 643 w 910"/>
                  <a:gd name="T37" fmla="*/ 1022 h 1054"/>
                  <a:gd name="T38" fmla="*/ 643 w 910"/>
                  <a:gd name="T39" fmla="*/ 1027 h 1054"/>
                  <a:gd name="T40" fmla="*/ 282 w 910"/>
                  <a:gd name="T41" fmla="*/ 720 h 1054"/>
                  <a:gd name="T42" fmla="*/ 423 w 910"/>
                  <a:gd name="T43" fmla="*/ 861 h 1054"/>
                  <a:gd name="T44" fmla="*/ 547 w 910"/>
                  <a:gd name="T45" fmla="*/ 804 h 1054"/>
                  <a:gd name="T46" fmla="*/ 604 w 910"/>
                  <a:gd name="T47" fmla="*/ 559 h 1054"/>
                  <a:gd name="T48" fmla="*/ 282 w 910"/>
                  <a:gd name="T49" fmla="*/ 720 h 10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10" h="1054">
                    <a:moveTo>
                      <a:pt x="643" y="1027"/>
                    </a:moveTo>
                    <a:cubicBezTo>
                      <a:pt x="632" y="965"/>
                      <a:pt x="632" y="920"/>
                      <a:pt x="632" y="892"/>
                    </a:cubicBezTo>
                    <a:cubicBezTo>
                      <a:pt x="522" y="1053"/>
                      <a:pt x="389" y="1053"/>
                      <a:pt x="336" y="1053"/>
                    </a:cubicBezTo>
                    <a:cubicBezTo>
                      <a:pt x="192" y="1053"/>
                      <a:pt x="127" y="1010"/>
                      <a:pt x="87" y="974"/>
                    </a:cubicBezTo>
                    <a:cubicBezTo>
                      <a:pt x="28" y="914"/>
                      <a:pt x="0" y="833"/>
                      <a:pt x="0" y="754"/>
                    </a:cubicBezTo>
                    <a:cubicBezTo>
                      <a:pt x="0" y="675"/>
                      <a:pt x="28" y="528"/>
                      <a:pt x="212" y="443"/>
                    </a:cubicBezTo>
                    <a:cubicBezTo>
                      <a:pt x="333" y="387"/>
                      <a:pt x="508" y="387"/>
                      <a:pt x="607" y="387"/>
                    </a:cubicBezTo>
                    <a:cubicBezTo>
                      <a:pt x="607" y="322"/>
                      <a:pt x="604" y="291"/>
                      <a:pt x="592" y="254"/>
                    </a:cubicBezTo>
                    <a:cubicBezTo>
                      <a:pt x="567" y="181"/>
                      <a:pt x="491" y="172"/>
                      <a:pt x="463" y="172"/>
                    </a:cubicBezTo>
                    <a:cubicBezTo>
                      <a:pt x="420" y="172"/>
                      <a:pt x="378" y="189"/>
                      <a:pt x="353" y="229"/>
                    </a:cubicBezTo>
                    <a:cubicBezTo>
                      <a:pt x="330" y="263"/>
                      <a:pt x="330" y="294"/>
                      <a:pt x="330" y="316"/>
                    </a:cubicBezTo>
                    <a:lnTo>
                      <a:pt x="45" y="316"/>
                    </a:lnTo>
                    <a:cubicBezTo>
                      <a:pt x="48" y="263"/>
                      <a:pt x="53" y="155"/>
                      <a:pt x="158" y="82"/>
                    </a:cubicBezTo>
                    <a:cubicBezTo>
                      <a:pt x="248" y="17"/>
                      <a:pt x="364" y="0"/>
                      <a:pt x="460" y="0"/>
                    </a:cubicBezTo>
                    <a:cubicBezTo>
                      <a:pt x="542" y="0"/>
                      <a:pt x="717" y="14"/>
                      <a:pt x="815" y="127"/>
                    </a:cubicBezTo>
                    <a:cubicBezTo>
                      <a:pt x="883" y="209"/>
                      <a:pt x="883" y="325"/>
                      <a:pt x="883" y="370"/>
                    </a:cubicBezTo>
                    <a:lnTo>
                      <a:pt x="886" y="770"/>
                    </a:lnTo>
                    <a:cubicBezTo>
                      <a:pt x="886" y="855"/>
                      <a:pt x="892" y="940"/>
                      <a:pt x="909" y="1022"/>
                    </a:cubicBezTo>
                    <a:lnTo>
                      <a:pt x="643" y="1022"/>
                    </a:lnTo>
                    <a:lnTo>
                      <a:pt x="643" y="1027"/>
                    </a:lnTo>
                    <a:close/>
                    <a:moveTo>
                      <a:pt x="282" y="720"/>
                    </a:moveTo>
                    <a:cubicBezTo>
                      <a:pt x="282" y="787"/>
                      <a:pt x="327" y="861"/>
                      <a:pt x="423" y="861"/>
                    </a:cubicBezTo>
                    <a:cubicBezTo>
                      <a:pt x="477" y="861"/>
                      <a:pt x="519" y="835"/>
                      <a:pt x="547" y="804"/>
                    </a:cubicBezTo>
                    <a:cubicBezTo>
                      <a:pt x="598" y="742"/>
                      <a:pt x="604" y="663"/>
                      <a:pt x="604" y="559"/>
                    </a:cubicBezTo>
                    <a:cubicBezTo>
                      <a:pt x="418" y="542"/>
                      <a:pt x="282" y="601"/>
                      <a:pt x="282" y="720"/>
                    </a:cubicBezTo>
                    <a:close/>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75" name="Freeform 5">
                <a:extLst>
                  <a:ext uri="{FF2B5EF4-FFF2-40B4-BE49-F238E27FC236}">
                    <a16:creationId xmlns:a16="http://schemas.microsoft.com/office/drawing/2014/main" id="{B1628940-6874-4924-863B-F9E678EAF5AA}"/>
                  </a:ext>
                </a:extLst>
              </p:cNvPr>
              <p:cNvSpPr>
                <a:spLocks noChangeArrowheads="1"/>
              </p:cNvSpPr>
              <p:nvPr/>
            </p:nvSpPr>
            <p:spPr bwMode="auto">
              <a:xfrm>
                <a:off x="5138738" y="3125788"/>
                <a:ext cx="363537" cy="519112"/>
              </a:xfrm>
              <a:custGeom>
                <a:avLst/>
                <a:gdLst>
                  <a:gd name="T0" fmla="*/ 0 w 1009"/>
                  <a:gd name="T1" fmla="*/ 0 h 1440"/>
                  <a:gd name="T2" fmla="*/ 291 w 1009"/>
                  <a:gd name="T3" fmla="*/ 0 h 1440"/>
                  <a:gd name="T4" fmla="*/ 291 w 1009"/>
                  <a:gd name="T5" fmla="*/ 544 h 1440"/>
                  <a:gd name="T6" fmla="*/ 573 w 1009"/>
                  <a:gd name="T7" fmla="*/ 412 h 1440"/>
                  <a:gd name="T8" fmla="*/ 1008 w 1009"/>
                  <a:gd name="T9" fmla="*/ 937 h 1440"/>
                  <a:gd name="T10" fmla="*/ 593 w 1009"/>
                  <a:gd name="T11" fmla="*/ 1439 h 1440"/>
                  <a:gd name="T12" fmla="*/ 294 w 1009"/>
                  <a:gd name="T13" fmla="*/ 1278 h 1440"/>
                  <a:gd name="T14" fmla="*/ 283 w 1009"/>
                  <a:gd name="T15" fmla="*/ 1419 h 1440"/>
                  <a:gd name="T16" fmla="*/ 0 w 1009"/>
                  <a:gd name="T17" fmla="*/ 1419 h 1440"/>
                  <a:gd name="T18" fmla="*/ 0 w 1009"/>
                  <a:gd name="T19" fmla="*/ 0 h 1440"/>
                  <a:gd name="T20" fmla="*/ 494 w 1009"/>
                  <a:gd name="T21" fmla="*/ 607 h 1440"/>
                  <a:gd name="T22" fmla="*/ 280 w 1009"/>
                  <a:gd name="T23" fmla="*/ 914 h 1440"/>
                  <a:gd name="T24" fmla="*/ 508 w 1009"/>
                  <a:gd name="T25" fmla="*/ 1250 h 1440"/>
                  <a:gd name="T26" fmla="*/ 709 w 1009"/>
                  <a:gd name="T27" fmla="*/ 948 h 1440"/>
                  <a:gd name="T28" fmla="*/ 494 w 1009"/>
                  <a:gd name="T29" fmla="*/ 607 h 1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09" h="1440">
                    <a:moveTo>
                      <a:pt x="0" y="0"/>
                    </a:moveTo>
                    <a:lnTo>
                      <a:pt x="291" y="0"/>
                    </a:lnTo>
                    <a:lnTo>
                      <a:pt x="291" y="544"/>
                    </a:lnTo>
                    <a:cubicBezTo>
                      <a:pt x="390" y="415"/>
                      <a:pt x="522" y="412"/>
                      <a:pt x="573" y="412"/>
                    </a:cubicBezTo>
                    <a:cubicBezTo>
                      <a:pt x="816" y="412"/>
                      <a:pt x="1008" y="604"/>
                      <a:pt x="1008" y="937"/>
                    </a:cubicBezTo>
                    <a:cubicBezTo>
                      <a:pt x="1008" y="1309"/>
                      <a:pt x="791" y="1439"/>
                      <a:pt x="593" y="1439"/>
                    </a:cubicBezTo>
                    <a:cubicBezTo>
                      <a:pt x="542" y="1439"/>
                      <a:pt x="384" y="1436"/>
                      <a:pt x="294" y="1278"/>
                    </a:cubicBezTo>
                    <a:cubicBezTo>
                      <a:pt x="291" y="1309"/>
                      <a:pt x="291" y="1357"/>
                      <a:pt x="283" y="1419"/>
                    </a:cubicBezTo>
                    <a:lnTo>
                      <a:pt x="0" y="1419"/>
                    </a:lnTo>
                    <a:lnTo>
                      <a:pt x="0" y="0"/>
                    </a:lnTo>
                    <a:close/>
                    <a:moveTo>
                      <a:pt x="494" y="607"/>
                    </a:moveTo>
                    <a:cubicBezTo>
                      <a:pt x="280" y="607"/>
                      <a:pt x="280" y="852"/>
                      <a:pt x="280" y="914"/>
                    </a:cubicBezTo>
                    <a:cubicBezTo>
                      <a:pt x="280" y="1140"/>
                      <a:pt x="376" y="1250"/>
                      <a:pt x="508" y="1250"/>
                    </a:cubicBezTo>
                    <a:cubicBezTo>
                      <a:pt x="709" y="1250"/>
                      <a:pt x="709" y="999"/>
                      <a:pt x="709" y="948"/>
                    </a:cubicBezTo>
                    <a:cubicBezTo>
                      <a:pt x="709" y="866"/>
                      <a:pt x="706" y="607"/>
                      <a:pt x="494" y="607"/>
                    </a:cubicBezTo>
                    <a:close/>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76" name="Freeform 6">
                <a:extLst>
                  <a:ext uri="{FF2B5EF4-FFF2-40B4-BE49-F238E27FC236}">
                    <a16:creationId xmlns:a16="http://schemas.microsoft.com/office/drawing/2014/main" id="{C584D276-2B31-40F6-8852-EEE32449AC33}"/>
                  </a:ext>
                </a:extLst>
              </p:cNvPr>
              <p:cNvSpPr>
                <a:spLocks noChangeArrowheads="1"/>
              </p:cNvSpPr>
              <p:nvPr/>
            </p:nvSpPr>
            <p:spPr bwMode="auto">
              <a:xfrm>
                <a:off x="5594350" y="3265488"/>
                <a:ext cx="327025" cy="379412"/>
              </a:xfrm>
              <a:custGeom>
                <a:avLst/>
                <a:gdLst>
                  <a:gd name="T0" fmla="*/ 643 w 909"/>
                  <a:gd name="T1" fmla="*/ 1027 h 1054"/>
                  <a:gd name="T2" fmla="*/ 632 w 909"/>
                  <a:gd name="T3" fmla="*/ 892 h 1054"/>
                  <a:gd name="T4" fmla="*/ 335 w 909"/>
                  <a:gd name="T5" fmla="*/ 1053 h 1054"/>
                  <a:gd name="T6" fmla="*/ 87 w 909"/>
                  <a:gd name="T7" fmla="*/ 974 h 1054"/>
                  <a:gd name="T8" fmla="*/ 0 w 909"/>
                  <a:gd name="T9" fmla="*/ 754 h 1054"/>
                  <a:gd name="T10" fmla="*/ 211 w 909"/>
                  <a:gd name="T11" fmla="*/ 443 h 1054"/>
                  <a:gd name="T12" fmla="*/ 606 w 909"/>
                  <a:gd name="T13" fmla="*/ 387 h 1054"/>
                  <a:gd name="T14" fmla="*/ 592 w 909"/>
                  <a:gd name="T15" fmla="*/ 254 h 1054"/>
                  <a:gd name="T16" fmla="*/ 462 w 909"/>
                  <a:gd name="T17" fmla="*/ 172 h 1054"/>
                  <a:gd name="T18" fmla="*/ 352 w 909"/>
                  <a:gd name="T19" fmla="*/ 229 h 1054"/>
                  <a:gd name="T20" fmla="*/ 330 w 909"/>
                  <a:gd name="T21" fmla="*/ 316 h 1054"/>
                  <a:gd name="T22" fmla="*/ 45 w 909"/>
                  <a:gd name="T23" fmla="*/ 316 h 1054"/>
                  <a:gd name="T24" fmla="*/ 158 w 909"/>
                  <a:gd name="T25" fmla="*/ 82 h 1054"/>
                  <a:gd name="T26" fmla="*/ 460 w 909"/>
                  <a:gd name="T27" fmla="*/ 0 h 1054"/>
                  <a:gd name="T28" fmla="*/ 815 w 909"/>
                  <a:gd name="T29" fmla="*/ 127 h 1054"/>
                  <a:gd name="T30" fmla="*/ 883 w 909"/>
                  <a:gd name="T31" fmla="*/ 370 h 1054"/>
                  <a:gd name="T32" fmla="*/ 886 w 909"/>
                  <a:gd name="T33" fmla="*/ 770 h 1054"/>
                  <a:gd name="T34" fmla="*/ 908 w 909"/>
                  <a:gd name="T35" fmla="*/ 1022 h 1054"/>
                  <a:gd name="T36" fmla="*/ 643 w 909"/>
                  <a:gd name="T37" fmla="*/ 1022 h 1054"/>
                  <a:gd name="T38" fmla="*/ 643 w 909"/>
                  <a:gd name="T39" fmla="*/ 1027 h 1054"/>
                  <a:gd name="T40" fmla="*/ 285 w 909"/>
                  <a:gd name="T41" fmla="*/ 720 h 1054"/>
                  <a:gd name="T42" fmla="*/ 426 w 909"/>
                  <a:gd name="T43" fmla="*/ 861 h 1054"/>
                  <a:gd name="T44" fmla="*/ 550 w 909"/>
                  <a:gd name="T45" fmla="*/ 804 h 1054"/>
                  <a:gd name="T46" fmla="*/ 606 w 909"/>
                  <a:gd name="T47" fmla="*/ 559 h 1054"/>
                  <a:gd name="T48" fmla="*/ 285 w 909"/>
                  <a:gd name="T49" fmla="*/ 720 h 10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09" h="1054">
                    <a:moveTo>
                      <a:pt x="643" y="1027"/>
                    </a:moveTo>
                    <a:cubicBezTo>
                      <a:pt x="632" y="965"/>
                      <a:pt x="632" y="920"/>
                      <a:pt x="632" y="892"/>
                    </a:cubicBezTo>
                    <a:cubicBezTo>
                      <a:pt x="522" y="1053"/>
                      <a:pt x="389" y="1053"/>
                      <a:pt x="335" y="1053"/>
                    </a:cubicBezTo>
                    <a:cubicBezTo>
                      <a:pt x="192" y="1053"/>
                      <a:pt x="127" y="1010"/>
                      <a:pt x="87" y="974"/>
                    </a:cubicBezTo>
                    <a:cubicBezTo>
                      <a:pt x="28" y="914"/>
                      <a:pt x="0" y="833"/>
                      <a:pt x="0" y="754"/>
                    </a:cubicBezTo>
                    <a:cubicBezTo>
                      <a:pt x="0" y="675"/>
                      <a:pt x="28" y="528"/>
                      <a:pt x="211" y="443"/>
                    </a:cubicBezTo>
                    <a:cubicBezTo>
                      <a:pt x="333" y="387"/>
                      <a:pt x="508" y="387"/>
                      <a:pt x="606" y="387"/>
                    </a:cubicBezTo>
                    <a:cubicBezTo>
                      <a:pt x="606" y="322"/>
                      <a:pt x="604" y="291"/>
                      <a:pt x="592" y="254"/>
                    </a:cubicBezTo>
                    <a:cubicBezTo>
                      <a:pt x="567" y="181"/>
                      <a:pt x="491" y="172"/>
                      <a:pt x="462" y="172"/>
                    </a:cubicBezTo>
                    <a:cubicBezTo>
                      <a:pt x="420" y="172"/>
                      <a:pt x="378" y="189"/>
                      <a:pt x="352" y="229"/>
                    </a:cubicBezTo>
                    <a:cubicBezTo>
                      <a:pt x="330" y="263"/>
                      <a:pt x="330" y="294"/>
                      <a:pt x="330" y="316"/>
                    </a:cubicBezTo>
                    <a:lnTo>
                      <a:pt x="45" y="316"/>
                    </a:lnTo>
                    <a:cubicBezTo>
                      <a:pt x="48" y="263"/>
                      <a:pt x="53" y="155"/>
                      <a:pt x="158" y="82"/>
                    </a:cubicBezTo>
                    <a:cubicBezTo>
                      <a:pt x="248" y="17"/>
                      <a:pt x="364" y="0"/>
                      <a:pt x="460" y="0"/>
                    </a:cubicBezTo>
                    <a:cubicBezTo>
                      <a:pt x="541" y="0"/>
                      <a:pt x="716" y="14"/>
                      <a:pt x="815" y="127"/>
                    </a:cubicBezTo>
                    <a:cubicBezTo>
                      <a:pt x="883" y="209"/>
                      <a:pt x="883" y="325"/>
                      <a:pt x="883" y="370"/>
                    </a:cubicBezTo>
                    <a:lnTo>
                      <a:pt x="886" y="770"/>
                    </a:lnTo>
                    <a:cubicBezTo>
                      <a:pt x="886" y="855"/>
                      <a:pt x="891" y="940"/>
                      <a:pt x="908" y="1022"/>
                    </a:cubicBezTo>
                    <a:lnTo>
                      <a:pt x="643" y="1022"/>
                    </a:lnTo>
                    <a:lnTo>
                      <a:pt x="643" y="1027"/>
                    </a:lnTo>
                    <a:close/>
                    <a:moveTo>
                      <a:pt x="285" y="720"/>
                    </a:moveTo>
                    <a:cubicBezTo>
                      <a:pt x="285" y="787"/>
                      <a:pt x="330" y="861"/>
                      <a:pt x="426" y="861"/>
                    </a:cubicBezTo>
                    <a:cubicBezTo>
                      <a:pt x="479" y="861"/>
                      <a:pt x="522" y="835"/>
                      <a:pt x="550" y="804"/>
                    </a:cubicBezTo>
                    <a:cubicBezTo>
                      <a:pt x="601" y="742"/>
                      <a:pt x="606" y="663"/>
                      <a:pt x="606" y="559"/>
                    </a:cubicBezTo>
                    <a:cubicBezTo>
                      <a:pt x="417" y="542"/>
                      <a:pt x="285" y="601"/>
                      <a:pt x="285" y="720"/>
                    </a:cubicBezTo>
                    <a:close/>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77" name="Freeform 7">
                <a:extLst>
                  <a:ext uri="{FF2B5EF4-FFF2-40B4-BE49-F238E27FC236}">
                    <a16:creationId xmlns:a16="http://schemas.microsoft.com/office/drawing/2014/main" id="{62AF4564-BEB2-4870-A600-6EDA25D24596}"/>
                  </a:ext>
                </a:extLst>
              </p:cNvPr>
              <p:cNvSpPr>
                <a:spLocks noChangeArrowheads="1"/>
              </p:cNvSpPr>
              <p:nvPr/>
            </p:nvSpPr>
            <p:spPr bwMode="auto">
              <a:xfrm>
                <a:off x="6015038" y="3270250"/>
                <a:ext cx="314325" cy="376238"/>
              </a:xfrm>
              <a:custGeom>
                <a:avLst/>
                <a:gdLst>
                  <a:gd name="T0" fmla="*/ 274 w 873"/>
                  <a:gd name="T1" fmla="*/ 730 h 1047"/>
                  <a:gd name="T2" fmla="*/ 440 w 873"/>
                  <a:gd name="T3" fmla="*/ 866 h 1047"/>
                  <a:gd name="T4" fmla="*/ 593 w 873"/>
                  <a:gd name="T5" fmla="*/ 747 h 1047"/>
                  <a:gd name="T6" fmla="*/ 454 w 873"/>
                  <a:gd name="T7" fmla="*/ 634 h 1047"/>
                  <a:gd name="T8" fmla="*/ 274 w 873"/>
                  <a:gd name="T9" fmla="*/ 586 h 1047"/>
                  <a:gd name="T10" fmla="*/ 23 w 873"/>
                  <a:gd name="T11" fmla="*/ 310 h 1047"/>
                  <a:gd name="T12" fmla="*/ 457 w 873"/>
                  <a:gd name="T13" fmla="*/ 0 h 1047"/>
                  <a:gd name="T14" fmla="*/ 835 w 873"/>
                  <a:gd name="T15" fmla="*/ 293 h 1047"/>
                  <a:gd name="T16" fmla="*/ 570 w 873"/>
                  <a:gd name="T17" fmla="*/ 293 h 1047"/>
                  <a:gd name="T18" fmla="*/ 429 w 873"/>
                  <a:gd name="T19" fmla="*/ 175 h 1047"/>
                  <a:gd name="T20" fmla="*/ 291 w 873"/>
                  <a:gd name="T21" fmla="*/ 273 h 1047"/>
                  <a:gd name="T22" fmla="*/ 426 w 873"/>
                  <a:gd name="T23" fmla="*/ 378 h 1047"/>
                  <a:gd name="T24" fmla="*/ 607 w 873"/>
                  <a:gd name="T25" fmla="*/ 428 h 1047"/>
                  <a:gd name="T26" fmla="*/ 872 w 873"/>
                  <a:gd name="T27" fmla="*/ 705 h 1047"/>
                  <a:gd name="T28" fmla="*/ 415 w 873"/>
                  <a:gd name="T29" fmla="*/ 1046 h 1047"/>
                  <a:gd name="T30" fmla="*/ 73 w 873"/>
                  <a:gd name="T31" fmla="*/ 925 h 1047"/>
                  <a:gd name="T32" fmla="*/ 0 w 873"/>
                  <a:gd name="T33" fmla="*/ 730 h 1047"/>
                  <a:gd name="T34" fmla="*/ 274 w 873"/>
                  <a:gd name="T35" fmla="*/ 730 h 10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73" h="1047">
                    <a:moveTo>
                      <a:pt x="274" y="730"/>
                    </a:moveTo>
                    <a:cubicBezTo>
                      <a:pt x="277" y="792"/>
                      <a:pt x="316" y="866"/>
                      <a:pt x="440" y="866"/>
                    </a:cubicBezTo>
                    <a:cubicBezTo>
                      <a:pt x="545" y="866"/>
                      <a:pt x="593" y="807"/>
                      <a:pt x="593" y="747"/>
                    </a:cubicBezTo>
                    <a:cubicBezTo>
                      <a:pt x="593" y="702"/>
                      <a:pt x="570" y="666"/>
                      <a:pt x="454" y="634"/>
                    </a:cubicBezTo>
                    <a:lnTo>
                      <a:pt x="274" y="586"/>
                    </a:lnTo>
                    <a:cubicBezTo>
                      <a:pt x="192" y="564"/>
                      <a:pt x="23" y="513"/>
                      <a:pt x="23" y="310"/>
                    </a:cubicBezTo>
                    <a:cubicBezTo>
                      <a:pt x="23" y="118"/>
                      <a:pt x="200" y="0"/>
                      <a:pt x="457" y="0"/>
                    </a:cubicBezTo>
                    <a:cubicBezTo>
                      <a:pt x="663" y="0"/>
                      <a:pt x="827" y="95"/>
                      <a:pt x="835" y="293"/>
                    </a:cubicBezTo>
                    <a:lnTo>
                      <a:pt x="570" y="293"/>
                    </a:lnTo>
                    <a:cubicBezTo>
                      <a:pt x="562" y="183"/>
                      <a:pt x="474" y="175"/>
                      <a:pt x="429" y="175"/>
                    </a:cubicBezTo>
                    <a:cubicBezTo>
                      <a:pt x="350" y="175"/>
                      <a:pt x="291" y="211"/>
                      <a:pt x="291" y="273"/>
                    </a:cubicBezTo>
                    <a:cubicBezTo>
                      <a:pt x="291" y="341"/>
                      <a:pt x="341" y="355"/>
                      <a:pt x="426" y="378"/>
                    </a:cubicBezTo>
                    <a:lnTo>
                      <a:pt x="607" y="428"/>
                    </a:lnTo>
                    <a:cubicBezTo>
                      <a:pt x="787" y="476"/>
                      <a:pt x="872" y="570"/>
                      <a:pt x="872" y="705"/>
                    </a:cubicBezTo>
                    <a:cubicBezTo>
                      <a:pt x="872" y="877"/>
                      <a:pt x="725" y="1046"/>
                      <a:pt x="415" y="1046"/>
                    </a:cubicBezTo>
                    <a:cubicBezTo>
                      <a:pt x="288" y="1046"/>
                      <a:pt x="164" y="1018"/>
                      <a:pt x="73" y="925"/>
                    </a:cubicBezTo>
                    <a:cubicBezTo>
                      <a:pt x="8" y="857"/>
                      <a:pt x="3" y="778"/>
                      <a:pt x="0" y="730"/>
                    </a:cubicBezTo>
                    <a:lnTo>
                      <a:pt x="274" y="730"/>
                    </a:lnTo>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78" name="Freeform 8">
                <a:extLst>
                  <a:ext uri="{FF2B5EF4-FFF2-40B4-BE49-F238E27FC236}">
                    <a16:creationId xmlns:a16="http://schemas.microsoft.com/office/drawing/2014/main" id="{E6006F37-CC0A-4C43-806A-30D8804B3E68}"/>
                  </a:ext>
                </a:extLst>
              </p:cNvPr>
              <p:cNvSpPr>
                <a:spLocks noChangeArrowheads="1"/>
              </p:cNvSpPr>
              <p:nvPr/>
            </p:nvSpPr>
            <p:spPr bwMode="auto">
              <a:xfrm>
                <a:off x="6415088" y="3265488"/>
                <a:ext cx="344487" cy="384175"/>
              </a:xfrm>
              <a:custGeom>
                <a:avLst/>
                <a:gdLst>
                  <a:gd name="T0" fmla="*/ 279 w 955"/>
                  <a:gd name="T1" fmla="*/ 607 h 1068"/>
                  <a:gd name="T2" fmla="*/ 483 w 955"/>
                  <a:gd name="T3" fmla="*/ 872 h 1068"/>
                  <a:gd name="T4" fmla="*/ 655 w 955"/>
                  <a:gd name="T5" fmla="*/ 734 h 1068"/>
                  <a:gd name="T6" fmla="*/ 920 w 955"/>
                  <a:gd name="T7" fmla="*/ 734 h 1068"/>
                  <a:gd name="T8" fmla="*/ 827 w 955"/>
                  <a:gd name="T9" fmla="*/ 951 h 1068"/>
                  <a:gd name="T10" fmla="*/ 477 w 955"/>
                  <a:gd name="T11" fmla="*/ 1067 h 1068"/>
                  <a:gd name="T12" fmla="*/ 127 w 955"/>
                  <a:gd name="T13" fmla="*/ 943 h 1068"/>
                  <a:gd name="T14" fmla="*/ 0 w 955"/>
                  <a:gd name="T15" fmla="*/ 553 h 1068"/>
                  <a:gd name="T16" fmla="*/ 206 w 955"/>
                  <a:gd name="T17" fmla="*/ 82 h 1068"/>
                  <a:gd name="T18" fmla="*/ 485 w 955"/>
                  <a:gd name="T19" fmla="*/ 0 h 1068"/>
                  <a:gd name="T20" fmla="*/ 886 w 955"/>
                  <a:gd name="T21" fmla="*/ 240 h 1068"/>
                  <a:gd name="T22" fmla="*/ 945 w 955"/>
                  <a:gd name="T23" fmla="*/ 604 h 1068"/>
                  <a:gd name="T24" fmla="*/ 279 w 955"/>
                  <a:gd name="T25" fmla="*/ 604 h 1068"/>
                  <a:gd name="T26" fmla="*/ 279 w 955"/>
                  <a:gd name="T27" fmla="*/ 607 h 1068"/>
                  <a:gd name="T28" fmla="*/ 649 w 955"/>
                  <a:gd name="T29" fmla="*/ 424 h 1068"/>
                  <a:gd name="T30" fmla="*/ 477 w 955"/>
                  <a:gd name="T31" fmla="*/ 201 h 1068"/>
                  <a:gd name="T32" fmla="*/ 291 w 955"/>
                  <a:gd name="T33" fmla="*/ 424 h 1068"/>
                  <a:gd name="T34" fmla="*/ 649 w 955"/>
                  <a:gd name="T35" fmla="*/ 424 h 10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55" h="1068">
                    <a:moveTo>
                      <a:pt x="279" y="607"/>
                    </a:moveTo>
                    <a:cubicBezTo>
                      <a:pt x="279" y="672"/>
                      <a:pt x="279" y="872"/>
                      <a:pt x="483" y="872"/>
                    </a:cubicBezTo>
                    <a:cubicBezTo>
                      <a:pt x="556" y="872"/>
                      <a:pt x="629" y="844"/>
                      <a:pt x="655" y="734"/>
                    </a:cubicBezTo>
                    <a:lnTo>
                      <a:pt x="920" y="734"/>
                    </a:lnTo>
                    <a:cubicBezTo>
                      <a:pt x="917" y="782"/>
                      <a:pt x="906" y="867"/>
                      <a:pt x="827" y="951"/>
                    </a:cubicBezTo>
                    <a:cubicBezTo>
                      <a:pt x="753" y="1027"/>
                      <a:pt x="624" y="1067"/>
                      <a:pt x="477" y="1067"/>
                    </a:cubicBezTo>
                    <a:cubicBezTo>
                      <a:pt x="392" y="1067"/>
                      <a:pt x="231" y="1050"/>
                      <a:pt x="127" y="943"/>
                    </a:cubicBezTo>
                    <a:cubicBezTo>
                      <a:pt x="37" y="847"/>
                      <a:pt x="0" y="714"/>
                      <a:pt x="0" y="553"/>
                    </a:cubicBezTo>
                    <a:cubicBezTo>
                      <a:pt x="0" y="392"/>
                      <a:pt x="40" y="198"/>
                      <a:pt x="206" y="82"/>
                    </a:cubicBezTo>
                    <a:cubicBezTo>
                      <a:pt x="282" y="31"/>
                      <a:pt x="378" y="0"/>
                      <a:pt x="485" y="0"/>
                    </a:cubicBezTo>
                    <a:cubicBezTo>
                      <a:pt x="626" y="0"/>
                      <a:pt x="796" y="57"/>
                      <a:pt x="886" y="240"/>
                    </a:cubicBezTo>
                    <a:cubicBezTo>
                      <a:pt x="954" y="376"/>
                      <a:pt x="948" y="522"/>
                      <a:pt x="945" y="604"/>
                    </a:cubicBezTo>
                    <a:lnTo>
                      <a:pt x="279" y="604"/>
                    </a:lnTo>
                    <a:lnTo>
                      <a:pt x="279" y="607"/>
                    </a:lnTo>
                    <a:close/>
                    <a:moveTo>
                      <a:pt x="649" y="424"/>
                    </a:moveTo>
                    <a:cubicBezTo>
                      <a:pt x="649" y="378"/>
                      <a:pt x="646" y="201"/>
                      <a:pt x="477" y="201"/>
                    </a:cubicBezTo>
                    <a:cubicBezTo>
                      <a:pt x="350" y="201"/>
                      <a:pt x="296" y="308"/>
                      <a:pt x="291" y="424"/>
                    </a:cubicBezTo>
                    <a:lnTo>
                      <a:pt x="649" y="424"/>
                    </a:lnTo>
                    <a:close/>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79" name="Freeform 9">
                <a:extLst>
                  <a:ext uri="{FF2B5EF4-FFF2-40B4-BE49-F238E27FC236}">
                    <a16:creationId xmlns:a16="http://schemas.microsoft.com/office/drawing/2014/main" id="{CD5939E8-760C-456A-8688-D1803C5796F2}"/>
                  </a:ext>
                </a:extLst>
              </p:cNvPr>
              <p:cNvSpPr>
                <a:spLocks noChangeArrowheads="1"/>
              </p:cNvSpPr>
              <p:nvPr/>
            </p:nvSpPr>
            <p:spPr bwMode="auto">
              <a:xfrm>
                <a:off x="3765550" y="3965575"/>
                <a:ext cx="417513" cy="531813"/>
              </a:xfrm>
              <a:custGeom>
                <a:avLst/>
                <a:gdLst>
                  <a:gd name="T0" fmla="*/ 314 w 1161"/>
                  <a:gd name="T1" fmla="*/ 993 h 1479"/>
                  <a:gd name="T2" fmla="*/ 570 w 1161"/>
                  <a:gd name="T3" fmla="*/ 1264 h 1479"/>
                  <a:gd name="T4" fmla="*/ 841 w 1161"/>
                  <a:gd name="T5" fmla="*/ 1063 h 1479"/>
                  <a:gd name="T6" fmla="*/ 570 w 1161"/>
                  <a:gd name="T7" fmla="*/ 871 h 1479"/>
                  <a:gd name="T8" fmla="*/ 45 w 1161"/>
                  <a:gd name="T9" fmla="*/ 440 h 1479"/>
                  <a:gd name="T10" fmla="*/ 610 w 1161"/>
                  <a:gd name="T11" fmla="*/ 0 h 1479"/>
                  <a:gd name="T12" fmla="*/ 1039 w 1161"/>
                  <a:gd name="T13" fmla="*/ 166 h 1479"/>
                  <a:gd name="T14" fmla="*/ 1121 w 1161"/>
                  <a:gd name="T15" fmla="*/ 431 h 1479"/>
                  <a:gd name="T16" fmla="*/ 827 w 1161"/>
                  <a:gd name="T17" fmla="*/ 431 h 1479"/>
                  <a:gd name="T18" fmla="*/ 596 w 1161"/>
                  <a:gd name="T19" fmla="*/ 214 h 1479"/>
                  <a:gd name="T20" fmla="*/ 361 w 1161"/>
                  <a:gd name="T21" fmla="*/ 406 h 1479"/>
                  <a:gd name="T22" fmla="*/ 672 w 1161"/>
                  <a:gd name="T23" fmla="*/ 612 h 1479"/>
                  <a:gd name="T24" fmla="*/ 1160 w 1161"/>
                  <a:gd name="T25" fmla="*/ 1015 h 1479"/>
                  <a:gd name="T26" fmla="*/ 553 w 1161"/>
                  <a:gd name="T27" fmla="*/ 1478 h 1479"/>
                  <a:gd name="T28" fmla="*/ 0 w 1161"/>
                  <a:gd name="T29" fmla="*/ 990 h 1479"/>
                  <a:gd name="T30" fmla="*/ 314 w 1161"/>
                  <a:gd name="T31" fmla="*/ 990 h 1479"/>
                  <a:gd name="T32" fmla="*/ 314 w 1161"/>
                  <a:gd name="T33" fmla="*/ 993 h 14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61" h="1479">
                    <a:moveTo>
                      <a:pt x="314" y="993"/>
                    </a:moveTo>
                    <a:cubicBezTo>
                      <a:pt x="314" y="1061"/>
                      <a:pt x="311" y="1264"/>
                      <a:pt x="570" y="1264"/>
                    </a:cubicBezTo>
                    <a:cubicBezTo>
                      <a:pt x="737" y="1264"/>
                      <a:pt x="841" y="1185"/>
                      <a:pt x="841" y="1063"/>
                    </a:cubicBezTo>
                    <a:cubicBezTo>
                      <a:pt x="841" y="936"/>
                      <a:pt x="754" y="917"/>
                      <a:pt x="570" y="871"/>
                    </a:cubicBezTo>
                    <a:cubicBezTo>
                      <a:pt x="232" y="787"/>
                      <a:pt x="45" y="685"/>
                      <a:pt x="45" y="440"/>
                    </a:cubicBezTo>
                    <a:cubicBezTo>
                      <a:pt x="45" y="206"/>
                      <a:pt x="212" y="0"/>
                      <a:pt x="610" y="0"/>
                    </a:cubicBezTo>
                    <a:cubicBezTo>
                      <a:pt x="757" y="0"/>
                      <a:pt x="932" y="33"/>
                      <a:pt x="1039" y="166"/>
                    </a:cubicBezTo>
                    <a:cubicBezTo>
                      <a:pt x="1121" y="268"/>
                      <a:pt x="1121" y="383"/>
                      <a:pt x="1121" y="431"/>
                    </a:cubicBezTo>
                    <a:lnTo>
                      <a:pt x="827" y="431"/>
                    </a:lnTo>
                    <a:cubicBezTo>
                      <a:pt x="824" y="380"/>
                      <a:pt x="807" y="214"/>
                      <a:pt x="596" y="214"/>
                    </a:cubicBezTo>
                    <a:cubicBezTo>
                      <a:pt x="455" y="214"/>
                      <a:pt x="361" y="290"/>
                      <a:pt x="361" y="406"/>
                    </a:cubicBezTo>
                    <a:cubicBezTo>
                      <a:pt x="361" y="539"/>
                      <a:pt x="466" y="561"/>
                      <a:pt x="672" y="612"/>
                    </a:cubicBezTo>
                    <a:cubicBezTo>
                      <a:pt x="917" y="671"/>
                      <a:pt x="1160" y="739"/>
                      <a:pt x="1160" y="1015"/>
                    </a:cubicBezTo>
                    <a:cubicBezTo>
                      <a:pt x="1160" y="1272"/>
                      <a:pt x="948" y="1478"/>
                      <a:pt x="553" y="1478"/>
                    </a:cubicBezTo>
                    <a:cubicBezTo>
                      <a:pt x="9" y="1478"/>
                      <a:pt x="3" y="1128"/>
                      <a:pt x="0" y="990"/>
                    </a:cubicBezTo>
                    <a:lnTo>
                      <a:pt x="314" y="990"/>
                    </a:lnTo>
                    <a:lnTo>
                      <a:pt x="314" y="993"/>
                    </a:lnTo>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80" name="Freeform 10">
                <a:extLst>
                  <a:ext uri="{FF2B5EF4-FFF2-40B4-BE49-F238E27FC236}">
                    <a16:creationId xmlns:a16="http://schemas.microsoft.com/office/drawing/2014/main" id="{FE8B2BAF-6242-4FC6-BB2F-0AC18B76AD05}"/>
                  </a:ext>
                </a:extLst>
              </p:cNvPr>
              <p:cNvSpPr>
                <a:spLocks noChangeArrowheads="1"/>
              </p:cNvSpPr>
              <p:nvPr/>
            </p:nvSpPr>
            <p:spPr bwMode="auto">
              <a:xfrm>
                <a:off x="4279900" y="4114800"/>
                <a:ext cx="344488" cy="384175"/>
              </a:xfrm>
              <a:custGeom>
                <a:avLst/>
                <a:gdLst>
                  <a:gd name="T0" fmla="*/ 280 w 955"/>
                  <a:gd name="T1" fmla="*/ 607 h 1068"/>
                  <a:gd name="T2" fmla="*/ 483 w 955"/>
                  <a:gd name="T3" fmla="*/ 872 h 1068"/>
                  <a:gd name="T4" fmla="*/ 655 w 955"/>
                  <a:gd name="T5" fmla="*/ 734 h 1068"/>
                  <a:gd name="T6" fmla="*/ 920 w 955"/>
                  <a:gd name="T7" fmla="*/ 734 h 1068"/>
                  <a:gd name="T8" fmla="*/ 827 w 955"/>
                  <a:gd name="T9" fmla="*/ 951 h 1068"/>
                  <a:gd name="T10" fmla="*/ 477 w 955"/>
                  <a:gd name="T11" fmla="*/ 1067 h 1068"/>
                  <a:gd name="T12" fmla="*/ 127 w 955"/>
                  <a:gd name="T13" fmla="*/ 943 h 1068"/>
                  <a:gd name="T14" fmla="*/ 0 w 955"/>
                  <a:gd name="T15" fmla="*/ 553 h 1068"/>
                  <a:gd name="T16" fmla="*/ 206 w 955"/>
                  <a:gd name="T17" fmla="*/ 82 h 1068"/>
                  <a:gd name="T18" fmla="*/ 486 w 955"/>
                  <a:gd name="T19" fmla="*/ 0 h 1068"/>
                  <a:gd name="T20" fmla="*/ 886 w 955"/>
                  <a:gd name="T21" fmla="*/ 240 h 1068"/>
                  <a:gd name="T22" fmla="*/ 946 w 955"/>
                  <a:gd name="T23" fmla="*/ 604 h 1068"/>
                  <a:gd name="T24" fmla="*/ 280 w 955"/>
                  <a:gd name="T25" fmla="*/ 604 h 1068"/>
                  <a:gd name="T26" fmla="*/ 280 w 955"/>
                  <a:gd name="T27" fmla="*/ 607 h 1068"/>
                  <a:gd name="T28" fmla="*/ 649 w 955"/>
                  <a:gd name="T29" fmla="*/ 423 h 1068"/>
                  <a:gd name="T30" fmla="*/ 477 w 955"/>
                  <a:gd name="T31" fmla="*/ 201 h 1068"/>
                  <a:gd name="T32" fmla="*/ 291 w 955"/>
                  <a:gd name="T33" fmla="*/ 423 h 1068"/>
                  <a:gd name="T34" fmla="*/ 649 w 955"/>
                  <a:gd name="T35" fmla="*/ 423 h 10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55" h="1068">
                    <a:moveTo>
                      <a:pt x="280" y="607"/>
                    </a:moveTo>
                    <a:cubicBezTo>
                      <a:pt x="280" y="672"/>
                      <a:pt x="280" y="872"/>
                      <a:pt x="483" y="872"/>
                    </a:cubicBezTo>
                    <a:cubicBezTo>
                      <a:pt x="556" y="872"/>
                      <a:pt x="630" y="844"/>
                      <a:pt x="655" y="734"/>
                    </a:cubicBezTo>
                    <a:lnTo>
                      <a:pt x="920" y="734"/>
                    </a:lnTo>
                    <a:cubicBezTo>
                      <a:pt x="917" y="782"/>
                      <a:pt x="906" y="866"/>
                      <a:pt x="827" y="951"/>
                    </a:cubicBezTo>
                    <a:cubicBezTo>
                      <a:pt x="754" y="1027"/>
                      <a:pt x="624" y="1067"/>
                      <a:pt x="477" y="1067"/>
                    </a:cubicBezTo>
                    <a:cubicBezTo>
                      <a:pt x="392" y="1067"/>
                      <a:pt x="232" y="1050"/>
                      <a:pt x="127" y="943"/>
                    </a:cubicBezTo>
                    <a:cubicBezTo>
                      <a:pt x="37" y="847"/>
                      <a:pt x="0" y="714"/>
                      <a:pt x="0" y="553"/>
                    </a:cubicBezTo>
                    <a:cubicBezTo>
                      <a:pt x="0" y="392"/>
                      <a:pt x="40" y="198"/>
                      <a:pt x="206" y="82"/>
                    </a:cubicBezTo>
                    <a:cubicBezTo>
                      <a:pt x="282" y="31"/>
                      <a:pt x="378" y="0"/>
                      <a:pt x="486" y="0"/>
                    </a:cubicBezTo>
                    <a:cubicBezTo>
                      <a:pt x="627" y="0"/>
                      <a:pt x="796" y="57"/>
                      <a:pt x="886" y="240"/>
                    </a:cubicBezTo>
                    <a:cubicBezTo>
                      <a:pt x="954" y="375"/>
                      <a:pt x="948" y="522"/>
                      <a:pt x="946" y="604"/>
                    </a:cubicBezTo>
                    <a:lnTo>
                      <a:pt x="280" y="604"/>
                    </a:lnTo>
                    <a:lnTo>
                      <a:pt x="280" y="607"/>
                    </a:lnTo>
                    <a:close/>
                    <a:moveTo>
                      <a:pt x="649" y="423"/>
                    </a:moveTo>
                    <a:cubicBezTo>
                      <a:pt x="649" y="378"/>
                      <a:pt x="646" y="201"/>
                      <a:pt x="477" y="201"/>
                    </a:cubicBezTo>
                    <a:cubicBezTo>
                      <a:pt x="350" y="201"/>
                      <a:pt x="297" y="308"/>
                      <a:pt x="291" y="423"/>
                    </a:cubicBezTo>
                    <a:lnTo>
                      <a:pt x="649" y="423"/>
                    </a:lnTo>
                    <a:close/>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81" name="Freeform 11">
                <a:extLst>
                  <a:ext uri="{FF2B5EF4-FFF2-40B4-BE49-F238E27FC236}">
                    <a16:creationId xmlns:a16="http://schemas.microsoft.com/office/drawing/2014/main" id="{EC954891-96FD-4E2C-8BB3-499A887E03B3}"/>
                  </a:ext>
                </a:extLst>
              </p:cNvPr>
              <p:cNvSpPr>
                <a:spLocks noChangeArrowheads="1"/>
              </p:cNvSpPr>
              <p:nvPr/>
            </p:nvSpPr>
            <p:spPr bwMode="auto">
              <a:xfrm>
                <a:off x="4719638" y="4121150"/>
                <a:ext cx="222250" cy="365125"/>
              </a:xfrm>
              <a:custGeom>
                <a:avLst/>
                <a:gdLst>
                  <a:gd name="T0" fmla="*/ 0 w 619"/>
                  <a:gd name="T1" fmla="*/ 14 h 1014"/>
                  <a:gd name="T2" fmla="*/ 274 w 619"/>
                  <a:gd name="T3" fmla="*/ 14 h 1014"/>
                  <a:gd name="T4" fmla="*/ 279 w 619"/>
                  <a:gd name="T5" fmla="*/ 206 h 1014"/>
                  <a:gd name="T6" fmla="*/ 618 w 619"/>
                  <a:gd name="T7" fmla="*/ 14 h 1014"/>
                  <a:gd name="T8" fmla="*/ 618 w 619"/>
                  <a:gd name="T9" fmla="*/ 277 h 1014"/>
                  <a:gd name="T10" fmla="*/ 305 w 619"/>
                  <a:gd name="T11" fmla="*/ 525 h 1014"/>
                  <a:gd name="T12" fmla="*/ 305 w 619"/>
                  <a:gd name="T13" fmla="*/ 1013 h 1014"/>
                  <a:gd name="T14" fmla="*/ 14 w 619"/>
                  <a:gd name="T15" fmla="*/ 1013 h 1014"/>
                  <a:gd name="T16" fmla="*/ 14 w 619"/>
                  <a:gd name="T17" fmla="*/ 263 h 1014"/>
                  <a:gd name="T18" fmla="*/ 0 w 619"/>
                  <a:gd name="T19" fmla="*/ 14 h 10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19" h="1014">
                    <a:moveTo>
                      <a:pt x="0" y="14"/>
                    </a:moveTo>
                    <a:lnTo>
                      <a:pt x="274" y="14"/>
                    </a:lnTo>
                    <a:lnTo>
                      <a:pt x="279" y="206"/>
                    </a:lnTo>
                    <a:cubicBezTo>
                      <a:pt x="316" y="121"/>
                      <a:pt x="381" y="0"/>
                      <a:pt x="618" y="14"/>
                    </a:cubicBezTo>
                    <a:lnTo>
                      <a:pt x="618" y="277"/>
                    </a:lnTo>
                    <a:cubicBezTo>
                      <a:pt x="322" y="248"/>
                      <a:pt x="305" y="401"/>
                      <a:pt x="305" y="525"/>
                    </a:cubicBezTo>
                    <a:lnTo>
                      <a:pt x="305" y="1013"/>
                    </a:lnTo>
                    <a:lnTo>
                      <a:pt x="14" y="1013"/>
                    </a:lnTo>
                    <a:lnTo>
                      <a:pt x="14" y="263"/>
                    </a:lnTo>
                    <a:cubicBezTo>
                      <a:pt x="14" y="215"/>
                      <a:pt x="6" y="71"/>
                      <a:pt x="0" y="14"/>
                    </a:cubicBezTo>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82" name="Freeform 12">
                <a:extLst>
                  <a:ext uri="{FF2B5EF4-FFF2-40B4-BE49-F238E27FC236}">
                    <a16:creationId xmlns:a16="http://schemas.microsoft.com/office/drawing/2014/main" id="{7418E93A-BAED-4792-A025-1AADE7E38ECF}"/>
                  </a:ext>
                </a:extLst>
              </p:cNvPr>
              <p:cNvSpPr>
                <a:spLocks noChangeArrowheads="1"/>
              </p:cNvSpPr>
              <p:nvPr/>
            </p:nvSpPr>
            <p:spPr bwMode="auto">
              <a:xfrm>
                <a:off x="4995863" y="4127500"/>
                <a:ext cx="376237" cy="358775"/>
              </a:xfrm>
              <a:custGeom>
                <a:avLst/>
                <a:gdLst>
                  <a:gd name="T0" fmla="*/ 309 w 1047"/>
                  <a:gd name="T1" fmla="*/ 0 h 997"/>
                  <a:gd name="T2" fmla="*/ 535 w 1047"/>
                  <a:gd name="T3" fmla="*/ 674 h 997"/>
                  <a:gd name="T4" fmla="*/ 763 w 1047"/>
                  <a:gd name="T5" fmla="*/ 0 h 997"/>
                  <a:gd name="T6" fmla="*/ 1046 w 1047"/>
                  <a:gd name="T7" fmla="*/ 0 h 997"/>
                  <a:gd name="T8" fmla="*/ 684 w 1047"/>
                  <a:gd name="T9" fmla="*/ 996 h 997"/>
                  <a:gd name="T10" fmla="*/ 363 w 1047"/>
                  <a:gd name="T11" fmla="*/ 996 h 997"/>
                  <a:gd name="T12" fmla="*/ 0 w 1047"/>
                  <a:gd name="T13" fmla="*/ 0 h 997"/>
                  <a:gd name="T14" fmla="*/ 309 w 1047"/>
                  <a:gd name="T15" fmla="*/ 0 h 99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7" h="997">
                    <a:moveTo>
                      <a:pt x="309" y="0"/>
                    </a:moveTo>
                    <a:lnTo>
                      <a:pt x="535" y="674"/>
                    </a:lnTo>
                    <a:lnTo>
                      <a:pt x="763" y="0"/>
                    </a:lnTo>
                    <a:lnTo>
                      <a:pt x="1046" y="0"/>
                    </a:lnTo>
                    <a:lnTo>
                      <a:pt x="684" y="996"/>
                    </a:lnTo>
                    <a:lnTo>
                      <a:pt x="363" y="996"/>
                    </a:lnTo>
                    <a:lnTo>
                      <a:pt x="0" y="0"/>
                    </a:lnTo>
                    <a:lnTo>
                      <a:pt x="309" y="0"/>
                    </a:lnTo>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83" name="Freeform 13">
                <a:extLst>
                  <a:ext uri="{FF2B5EF4-FFF2-40B4-BE49-F238E27FC236}">
                    <a16:creationId xmlns:a16="http://schemas.microsoft.com/office/drawing/2014/main" id="{8AACA9B9-BD87-4D55-B53B-C2DEE9853142}"/>
                  </a:ext>
                </a:extLst>
              </p:cNvPr>
              <p:cNvSpPr>
                <a:spLocks noChangeArrowheads="1"/>
              </p:cNvSpPr>
              <p:nvPr/>
            </p:nvSpPr>
            <p:spPr bwMode="auto">
              <a:xfrm>
                <a:off x="5461000" y="3973513"/>
                <a:ext cx="112713" cy="512762"/>
              </a:xfrm>
              <a:custGeom>
                <a:avLst/>
                <a:gdLst>
                  <a:gd name="T0" fmla="*/ 0 w 311"/>
                  <a:gd name="T1" fmla="*/ 0 h 1423"/>
                  <a:gd name="T2" fmla="*/ 310 w 311"/>
                  <a:gd name="T3" fmla="*/ 0 h 1423"/>
                  <a:gd name="T4" fmla="*/ 310 w 311"/>
                  <a:gd name="T5" fmla="*/ 254 h 1423"/>
                  <a:gd name="T6" fmla="*/ 0 w 311"/>
                  <a:gd name="T7" fmla="*/ 254 h 1423"/>
                  <a:gd name="T8" fmla="*/ 0 w 311"/>
                  <a:gd name="T9" fmla="*/ 0 h 1423"/>
                  <a:gd name="T10" fmla="*/ 8 w 311"/>
                  <a:gd name="T11" fmla="*/ 426 h 1423"/>
                  <a:gd name="T12" fmla="*/ 299 w 311"/>
                  <a:gd name="T13" fmla="*/ 426 h 1423"/>
                  <a:gd name="T14" fmla="*/ 299 w 311"/>
                  <a:gd name="T15" fmla="*/ 1422 h 1423"/>
                  <a:gd name="T16" fmla="*/ 8 w 311"/>
                  <a:gd name="T17" fmla="*/ 1422 h 1423"/>
                  <a:gd name="T18" fmla="*/ 8 w 311"/>
                  <a:gd name="T19" fmla="*/ 426 h 14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1" h="1423">
                    <a:moveTo>
                      <a:pt x="0" y="0"/>
                    </a:moveTo>
                    <a:lnTo>
                      <a:pt x="310" y="0"/>
                    </a:lnTo>
                    <a:lnTo>
                      <a:pt x="310" y="254"/>
                    </a:lnTo>
                    <a:lnTo>
                      <a:pt x="0" y="254"/>
                    </a:lnTo>
                    <a:lnTo>
                      <a:pt x="0" y="0"/>
                    </a:lnTo>
                    <a:close/>
                    <a:moveTo>
                      <a:pt x="8" y="426"/>
                    </a:moveTo>
                    <a:lnTo>
                      <a:pt x="299" y="426"/>
                    </a:lnTo>
                    <a:lnTo>
                      <a:pt x="299" y="1422"/>
                    </a:lnTo>
                    <a:lnTo>
                      <a:pt x="8" y="1422"/>
                    </a:lnTo>
                    <a:lnTo>
                      <a:pt x="8" y="426"/>
                    </a:lnTo>
                    <a:close/>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84" name="Freeform 14">
                <a:extLst>
                  <a:ext uri="{FF2B5EF4-FFF2-40B4-BE49-F238E27FC236}">
                    <a16:creationId xmlns:a16="http://schemas.microsoft.com/office/drawing/2014/main" id="{B7BC1233-A3FB-463F-8556-01C750338208}"/>
                  </a:ext>
                </a:extLst>
              </p:cNvPr>
              <p:cNvSpPr>
                <a:spLocks noChangeArrowheads="1"/>
              </p:cNvSpPr>
              <p:nvPr/>
            </p:nvSpPr>
            <p:spPr bwMode="auto">
              <a:xfrm>
                <a:off x="5676900" y="4119563"/>
                <a:ext cx="315913" cy="376237"/>
              </a:xfrm>
              <a:custGeom>
                <a:avLst/>
                <a:gdLst>
                  <a:gd name="T0" fmla="*/ 584 w 876"/>
                  <a:gd name="T1" fmla="*/ 376 h 1043"/>
                  <a:gd name="T2" fmla="*/ 457 w 876"/>
                  <a:gd name="T3" fmla="*/ 192 h 1043"/>
                  <a:gd name="T4" fmla="*/ 305 w 876"/>
                  <a:gd name="T5" fmla="*/ 508 h 1043"/>
                  <a:gd name="T6" fmla="*/ 378 w 876"/>
                  <a:gd name="T7" fmla="*/ 813 h 1043"/>
                  <a:gd name="T8" fmla="*/ 457 w 876"/>
                  <a:gd name="T9" fmla="*/ 847 h 1043"/>
                  <a:gd name="T10" fmla="*/ 590 w 876"/>
                  <a:gd name="T11" fmla="*/ 655 h 1043"/>
                  <a:gd name="T12" fmla="*/ 875 w 876"/>
                  <a:gd name="T13" fmla="*/ 655 h 1043"/>
                  <a:gd name="T14" fmla="*/ 748 w 876"/>
                  <a:gd name="T15" fmla="*/ 949 h 1043"/>
                  <a:gd name="T16" fmla="*/ 466 w 876"/>
                  <a:gd name="T17" fmla="*/ 1042 h 1043"/>
                  <a:gd name="T18" fmla="*/ 127 w 876"/>
                  <a:gd name="T19" fmla="*/ 909 h 1043"/>
                  <a:gd name="T20" fmla="*/ 0 w 876"/>
                  <a:gd name="T21" fmla="*/ 517 h 1043"/>
                  <a:gd name="T22" fmla="*/ 466 w 876"/>
                  <a:gd name="T23" fmla="*/ 0 h 1043"/>
                  <a:gd name="T24" fmla="*/ 872 w 876"/>
                  <a:gd name="T25" fmla="*/ 373 h 1043"/>
                  <a:gd name="T26" fmla="*/ 584 w 876"/>
                  <a:gd name="T27" fmla="*/ 373 h 1043"/>
                  <a:gd name="T28" fmla="*/ 584 w 876"/>
                  <a:gd name="T29" fmla="*/ 376 h 10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76" h="1043">
                    <a:moveTo>
                      <a:pt x="584" y="376"/>
                    </a:moveTo>
                    <a:cubicBezTo>
                      <a:pt x="582" y="339"/>
                      <a:pt x="567" y="192"/>
                      <a:pt x="457" y="192"/>
                    </a:cubicBezTo>
                    <a:cubicBezTo>
                      <a:pt x="319" y="192"/>
                      <a:pt x="305" y="401"/>
                      <a:pt x="305" y="508"/>
                    </a:cubicBezTo>
                    <a:cubicBezTo>
                      <a:pt x="305" y="565"/>
                      <a:pt x="311" y="740"/>
                      <a:pt x="378" y="813"/>
                    </a:cubicBezTo>
                    <a:cubicBezTo>
                      <a:pt x="407" y="841"/>
                      <a:pt x="435" y="847"/>
                      <a:pt x="457" y="847"/>
                    </a:cubicBezTo>
                    <a:cubicBezTo>
                      <a:pt x="488" y="847"/>
                      <a:pt x="579" y="833"/>
                      <a:pt x="590" y="655"/>
                    </a:cubicBezTo>
                    <a:lnTo>
                      <a:pt x="875" y="655"/>
                    </a:lnTo>
                    <a:cubicBezTo>
                      <a:pt x="872" y="731"/>
                      <a:pt x="861" y="853"/>
                      <a:pt x="748" y="949"/>
                    </a:cubicBezTo>
                    <a:cubicBezTo>
                      <a:pt x="678" y="1011"/>
                      <a:pt x="587" y="1042"/>
                      <a:pt x="466" y="1042"/>
                    </a:cubicBezTo>
                    <a:cubicBezTo>
                      <a:pt x="333" y="1042"/>
                      <a:pt x="218" y="1011"/>
                      <a:pt x="127" y="909"/>
                    </a:cubicBezTo>
                    <a:cubicBezTo>
                      <a:pt x="40" y="808"/>
                      <a:pt x="0" y="678"/>
                      <a:pt x="0" y="517"/>
                    </a:cubicBezTo>
                    <a:cubicBezTo>
                      <a:pt x="0" y="63"/>
                      <a:pt x="333" y="0"/>
                      <a:pt x="466" y="0"/>
                    </a:cubicBezTo>
                    <a:cubicBezTo>
                      <a:pt x="652" y="0"/>
                      <a:pt x="869" y="102"/>
                      <a:pt x="872" y="373"/>
                    </a:cubicBezTo>
                    <a:lnTo>
                      <a:pt x="584" y="373"/>
                    </a:lnTo>
                    <a:lnTo>
                      <a:pt x="584" y="376"/>
                    </a:lnTo>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85" name="Freeform 15">
                <a:extLst>
                  <a:ext uri="{FF2B5EF4-FFF2-40B4-BE49-F238E27FC236}">
                    <a16:creationId xmlns:a16="http://schemas.microsoft.com/office/drawing/2014/main" id="{BB6ECE1A-DFA1-43C4-8991-6E9C5E4A077E}"/>
                  </a:ext>
                </a:extLst>
              </p:cNvPr>
              <p:cNvSpPr>
                <a:spLocks noChangeArrowheads="1"/>
              </p:cNvSpPr>
              <p:nvPr/>
            </p:nvSpPr>
            <p:spPr bwMode="auto">
              <a:xfrm>
                <a:off x="6070600" y="4114800"/>
                <a:ext cx="344488" cy="384175"/>
              </a:xfrm>
              <a:custGeom>
                <a:avLst/>
                <a:gdLst>
                  <a:gd name="T0" fmla="*/ 280 w 955"/>
                  <a:gd name="T1" fmla="*/ 607 h 1068"/>
                  <a:gd name="T2" fmla="*/ 483 w 955"/>
                  <a:gd name="T3" fmla="*/ 872 h 1068"/>
                  <a:gd name="T4" fmla="*/ 655 w 955"/>
                  <a:gd name="T5" fmla="*/ 734 h 1068"/>
                  <a:gd name="T6" fmla="*/ 920 w 955"/>
                  <a:gd name="T7" fmla="*/ 734 h 1068"/>
                  <a:gd name="T8" fmla="*/ 827 w 955"/>
                  <a:gd name="T9" fmla="*/ 951 h 1068"/>
                  <a:gd name="T10" fmla="*/ 477 w 955"/>
                  <a:gd name="T11" fmla="*/ 1067 h 1068"/>
                  <a:gd name="T12" fmla="*/ 127 w 955"/>
                  <a:gd name="T13" fmla="*/ 943 h 1068"/>
                  <a:gd name="T14" fmla="*/ 0 w 955"/>
                  <a:gd name="T15" fmla="*/ 553 h 1068"/>
                  <a:gd name="T16" fmla="*/ 206 w 955"/>
                  <a:gd name="T17" fmla="*/ 82 h 1068"/>
                  <a:gd name="T18" fmla="*/ 486 w 955"/>
                  <a:gd name="T19" fmla="*/ 0 h 1068"/>
                  <a:gd name="T20" fmla="*/ 886 w 955"/>
                  <a:gd name="T21" fmla="*/ 240 h 1068"/>
                  <a:gd name="T22" fmla="*/ 946 w 955"/>
                  <a:gd name="T23" fmla="*/ 604 h 1068"/>
                  <a:gd name="T24" fmla="*/ 280 w 955"/>
                  <a:gd name="T25" fmla="*/ 604 h 1068"/>
                  <a:gd name="T26" fmla="*/ 280 w 955"/>
                  <a:gd name="T27" fmla="*/ 607 h 1068"/>
                  <a:gd name="T28" fmla="*/ 649 w 955"/>
                  <a:gd name="T29" fmla="*/ 423 h 1068"/>
                  <a:gd name="T30" fmla="*/ 477 w 955"/>
                  <a:gd name="T31" fmla="*/ 201 h 1068"/>
                  <a:gd name="T32" fmla="*/ 291 w 955"/>
                  <a:gd name="T33" fmla="*/ 423 h 1068"/>
                  <a:gd name="T34" fmla="*/ 649 w 955"/>
                  <a:gd name="T35" fmla="*/ 423 h 10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55" h="1068">
                    <a:moveTo>
                      <a:pt x="280" y="607"/>
                    </a:moveTo>
                    <a:cubicBezTo>
                      <a:pt x="280" y="672"/>
                      <a:pt x="280" y="872"/>
                      <a:pt x="483" y="872"/>
                    </a:cubicBezTo>
                    <a:cubicBezTo>
                      <a:pt x="556" y="872"/>
                      <a:pt x="629" y="844"/>
                      <a:pt x="655" y="734"/>
                    </a:cubicBezTo>
                    <a:lnTo>
                      <a:pt x="920" y="734"/>
                    </a:lnTo>
                    <a:cubicBezTo>
                      <a:pt x="917" y="782"/>
                      <a:pt x="906" y="866"/>
                      <a:pt x="827" y="951"/>
                    </a:cubicBezTo>
                    <a:cubicBezTo>
                      <a:pt x="754" y="1027"/>
                      <a:pt x="624" y="1067"/>
                      <a:pt x="477" y="1067"/>
                    </a:cubicBezTo>
                    <a:cubicBezTo>
                      <a:pt x="392" y="1067"/>
                      <a:pt x="232" y="1050"/>
                      <a:pt x="127" y="943"/>
                    </a:cubicBezTo>
                    <a:cubicBezTo>
                      <a:pt x="37" y="847"/>
                      <a:pt x="0" y="714"/>
                      <a:pt x="0" y="553"/>
                    </a:cubicBezTo>
                    <a:cubicBezTo>
                      <a:pt x="0" y="392"/>
                      <a:pt x="40" y="198"/>
                      <a:pt x="206" y="82"/>
                    </a:cubicBezTo>
                    <a:cubicBezTo>
                      <a:pt x="282" y="31"/>
                      <a:pt x="378" y="0"/>
                      <a:pt x="486" y="0"/>
                    </a:cubicBezTo>
                    <a:cubicBezTo>
                      <a:pt x="627" y="0"/>
                      <a:pt x="796" y="57"/>
                      <a:pt x="886" y="240"/>
                    </a:cubicBezTo>
                    <a:cubicBezTo>
                      <a:pt x="954" y="375"/>
                      <a:pt x="948" y="522"/>
                      <a:pt x="946" y="604"/>
                    </a:cubicBezTo>
                    <a:lnTo>
                      <a:pt x="280" y="604"/>
                    </a:lnTo>
                    <a:lnTo>
                      <a:pt x="280" y="607"/>
                    </a:lnTo>
                    <a:close/>
                    <a:moveTo>
                      <a:pt x="649" y="423"/>
                    </a:moveTo>
                    <a:cubicBezTo>
                      <a:pt x="649" y="378"/>
                      <a:pt x="646" y="201"/>
                      <a:pt x="477" y="201"/>
                    </a:cubicBezTo>
                    <a:cubicBezTo>
                      <a:pt x="350" y="201"/>
                      <a:pt x="296" y="308"/>
                      <a:pt x="291" y="423"/>
                    </a:cubicBezTo>
                    <a:lnTo>
                      <a:pt x="649" y="423"/>
                    </a:lnTo>
                    <a:close/>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767" name="Rectangle 766">
              <a:extLst>
                <a:ext uri="{FF2B5EF4-FFF2-40B4-BE49-F238E27FC236}">
                  <a16:creationId xmlns:a16="http://schemas.microsoft.com/office/drawing/2014/main" id="{670A9202-8161-4900-999B-8A21850C76D0}"/>
                </a:ext>
              </a:extLst>
            </p:cNvPr>
            <p:cNvSpPr/>
            <p:nvPr/>
          </p:nvSpPr>
          <p:spPr>
            <a:xfrm>
              <a:off x="7248176" y="2103309"/>
              <a:ext cx="639069" cy="974854"/>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grpSp>
          <p:nvGrpSpPr>
            <p:cNvPr id="768" name="Group 309">
              <a:extLst>
                <a:ext uri="{FF2B5EF4-FFF2-40B4-BE49-F238E27FC236}">
                  <a16:creationId xmlns:a16="http://schemas.microsoft.com/office/drawing/2014/main" id="{46C7A370-7143-4405-9D04-AD9F00CC4B0B}"/>
                </a:ext>
              </a:extLst>
            </p:cNvPr>
            <p:cNvGrpSpPr/>
            <p:nvPr/>
          </p:nvGrpSpPr>
          <p:grpSpPr>
            <a:xfrm>
              <a:off x="7316570" y="2183827"/>
              <a:ext cx="502281" cy="548163"/>
              <a:chOff x="7310016" y="2183827"/>
              <a:chExt cx="502281" cy="548163"/>
            </a:xfrm>
            <a:solidFill>
              <a:schemeClr val="accent1"/>
            </a:solidFill>
          </p:grpSpPr>
          <p:sp>
            <p:nvSpPr>
              <p:cNvPr id="769" name="Freeform 30">
                <a:extLst>
                  <a:ext uri="{FF2B5EF4-FFF2-40B4-BE49-F238E27FC236}">
                    <a16:creationId xmlns:a16="http://schemas.microsoft.com/office/drawing/2014/main" id="{89560129-F9AF-46A3-A4D6-1A15A5292B5D}"/>
                  </a:ext>
                </a:extLst>
              </p:cNvPr>
              <p:cNvSpPr>
                <a:spLocks noChangeArrowheads="1"/>
              </p:cNvSpPr>
              <p:nvPr/>
            </p:nvSpPr>
            <p:spPr bwMode="auto">
              <a:xfrm>
                <a:off x="7570816" y="2463945"/>
                <a:ext cx="123156" cy="127986"/>
              </a:xfrm>
              <a:custGeom>
                <a:avLst/>
                <a:gdLst>
                  <a:gd name="T0" fmla="*/ 150 w 227"/>
                  <a:gd name="T1" fmla="*/ 54 h 233"/>
                  <a:gd name="T2" fmla="*/ 173 w 227"/>
                  <a:gd name="T3" fmla="*/ 74 h 233"/>
                  <a:gd name="T4" fmla="*/ 226 w 227"/>
                  <a:gd name="T5" fmla="*/ 74 h 233"/>
                  <a:gd name="T6" fmla="*/ 226 w 227"/>
                  <a:gd name="T7" fmla="*/ 158 h 233"/>
                  <a:gd name="T8" fmla="*/ 173 w 227"/>
                  <a:gd name="T9" fmla="*/ 158 h 233"/>
                  <a:gd name="T10" fmla="*/ 153 w 227"/>
                  <a:gd name="T11" fmla="*/ 178 h 233"/>
                  <a:gd name="T12" fmla="*/ 153 w 227"/>
                  <a:gd name="T13" fmla="*/ 232 h 233"/>
                  <a:gd name="T14" fmla="*/ 0 w 227"/>
                  <a:gd name="T15" fmla="*/ 232 h 233"/>
                  <a:gd name="T16" fmla="*/ 0 w 227"/>
                  <a:gd name="T17" fmla="*/ 74 h 233"/>
                  <a:gd name="T18" fmla="*/ 51 w 227"/>
                  <a:gd name="T19" fmla="*/ 74 h 233"/>
                  <a:gd name="T20" fmla="*/ 71 w 227"/>
                  <a:gd name="T21" fmla="*/ 54 h 233"/>
                  <a:gd name="T22" fmla="*/ 71 w 227"/>
                  <a:gd name="T23" fmla="*/ 0 h 233"/>
                  <a:gd name="T24" fmla="*/ 150 w 227"/>
                  <a:gd name="T25" fmla="*/ 0 h 233"/>
                  <a:gd name="T26" fmla="*/ 150 w 227"/>
                  <a:gd name="T27" fmla="*/ 5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27" h="233">
                    <a:moveTo>
                      <a:pt x="150" y="54"/>
                    </a:moveTo>
                    <a:cubicBezTo>
                      <a:pt x="150" y="65"/>
                      <a:pt x="161" y="74"/>
                      <a:pt x="173" y="74"/>
                    </a:cubicBezTo>
                    <a:lnTo>
                      <a:pt x="226" y="74"/>
                    </a:lnTo>
                    <a:lnTo>
                      <a:pt x="226" y="158"/>
                    </a:lnTo>
                    <a:lnTo>
                      <a:pt x="173" y="158"/>
                    </a:lnTo>
                    <a:cubicBezTo>
                      <a:pt x="161" y="158"/>
                      <a:pt x="153" y="167"/>
                      <a:pt x="153" y="178"/>
                    </a:cubicBezTo>
                    <a:lnTo>
                      <a:pt x="153" y="232"/>
                    </a:lnTo>
                    <a:lnTo>
                      <a:pt x="0" y="232"/>
                    </a:lnTo>
                    <a:lnTo>
                      <a:pt x="0" y="74"/>
                    </a:lnTo>
                    <a:lnTo>
                      <a:pt x="51" y="74"/>
                    </a:lnTo>
                    <a:cubicBezTo>
                      <a:pt x="63" y="74"/>
                      <a:pt x="71" y="65"/>
                      <a:pt x="71" y="54"/>
                    </a:cubicBezTo>
                    <a:lnTo>
                      <a:pt x="71" y="0"/>
                    </a:lnTo>
                    <a:lnTo>
                      <a:pt x="150" y="0"/>
                    </a:lnTo>
                    <a:lnTo>
                      <a:pt x="150" y="54"/>
                    </a:lnTo>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70" name="Freeform 31">
                <a:extLst>
                  <a:ext uri="{FF2B5EF4-FFF2-40B4-BE49-F238E27FC236}">
                    <a16:creationId xmlns:a16="http://schemas.microsoft.com/office/drawing/2014/main" id="{9A6A4C93-90E1-4F78-9B1A-ECC07697982C}"/>
                  </a:ext>
                </a:extLst>
              </p:cNvPr>
              <p:cNvSpPr>
                <a:spLocks noChangeArrowheads="1"/>
              </p:cNvSpPr>
              <p:nvPr/>
            </p:nvSpPr>
            <p:spPr bwMode="auto">
              <a:xfrm>
                <a:off x="7310016" y="2183827"/>
                <a:ext cx="502281" cy="548163"/>
              </a:xfrm>
              <a:custGeom>
                <a:avLst/>
                <a:gdLst>
                  <a:gd name="T0" fmla="*/ 918 w 919"/>
                  <a:gd name="T1" fmla="*/ 51 h 1003"/>
                  <a:gd name="T2" fmla="*/ 867 w 919"/>
                  <a:gd name="T3" fmla="*/ 1002 h 1003"/>
                  <a:gd name="T4" fmla="*/ 0 w 919"/>
                  <a:gd name="T5" fmla="*/ 951 h 1003"/>
                  <a:gd name="T6" fmla="*/ 51 w 919"/>
                  <a:gd name="T7" fmla="*/ 0 h 1003"/>
                  <a:gd name="T8" fmla="*/ 799 w 919"/>
                  <a:gd name="T9" fmla="*/ 567 h 1003"/>
                  <a:gd name="T10" fmla="*/ 793 w 919"/>
                  <a:gd name="T11" fmla="*/ 432 h 1003"/>
                  <a:gd name="T12" fmla="*/ 641 w 919"/>
                  <a:gd name="T13" fmla="*/ 412 h 1003"/>
                  <a:gd name="T14" fmla="*/ 621 w 919"/>
                  <a:gd name="T15" fmla="*/ 485 h 1003"/>
                  <a:gd name="T16" fmla="*/ 542 w 919"/>
                  <a:gd name="T17" fmla="*/ 432 h 1003"/>
                  <a:gd name="T18" fmla="*/ 472 w 919"/>
                  <a:gd name="T19" fmla="*/ 412 h 1003"/>
                  <a:gd name="T20" fmla="*/ 525 w 919"/>
                  <a:gd name="T21" fmla="*/ 327 h 1003"/>
                  <a:gd name="T22" fmla="*/ 545 w 919"/>
                  <a:gd name="T23" fmla="*/ 175 h 1003"/>
                  <a:gd name="T24" fmla="*/ 393 w 919"/>
                  <a:gd name="T25" fmla="*/ 155 h 1003"/>
                  <a:gd name="T26" fmla="*/ 373 w 919"/>
                  <a:gd name="T27" fmla="*/ 307 h 1003"/>
                  <a:gd name="T28" fmla="*/ 443 w 919"/>
                  <a:gd name="T29" fmla="*/ 327 h 1003"/>
                  <a:gd name="T30" fmla="*/ 390 w 919"/>
                  <a:gd name="T31" fmla="*/ 412 h 1003"/>
                  <a:gd name="T32" fmla="*/ 370 w 919"/>
                  <a:gd name="T33" fmla="*/ 485 h 1003"/>
                  <a:gd name="T34" fmla="*/ 291 w 919"/>
                  <a:gd name="T35" fmla="*/ 432 h 1003"/>
                  <a:gd name="T36" fmla="*/ 139 w 919"/>
                  <a:gd name="T37" fmla="*/ 412 h 1003"/>
                  <a:gd name="T38" fmla="*/ 119 w 919"/>
                  <a:gd name="T39" fmla="*/ 564 h 1003"/>
                  <a:gd name="T40" fmla="*/ 192 w 919"/>
                  <a:gd name="T41" fmla="*/ 584 h 1003"/>
                  <a:gd name="T42" fmla="*/ 139 w 919"/>
                  <a:gd name="T43" fmla="*/ 669 h 1003"/>
                  <a:gd name="T44" fmla="*/ 119 w 919"/>
                  <a:gd name="T45" fmla="*/ 821 h 1003"/>
                  <a:gd name="T46" fmla="*/ 274 w 919"/>
                  <a:gd name="T47" fmla="*/ 841 h 1003"/>
                  <a:gd name="T48" fmla="*/ 294 w 919"/>
                  <a:gd name="T49" fmla="*/ 688 h 1003"/>
                  <a:gd name="T50" fmla="*/ 220 w 919"/>
                  <a:gd name="T51" fmla="*/ 669 h 1003"/>
                  <a:gd name="T52" fmla="*/ 274 w 919"/>
                  <a:gd name="T53" fmla="*/ 584 h 1003"/>
                  <a:gd name="T54" fmla="*/ 294 w 919"/>
                  <a:gd name="T55" fmla="*/ 511 h 1003"/>
                  <a:gd name="T56" fmla="*/ 373 w 919"/>
                  <a:gd name="T57" fmla="*/ 564 h 1003"/>
                  <a:gd name="T58" fmla="*/ 446 w 919"/>
                  <a:gd name="T59" fmla="*/ 584 h 1003"/>
                  <a:gd name="T60" fmla="*/ 627 w 919"/>
                  <a:gd name="T61" fmla="*/ 770 h 1003"/>
                  <a:gd name="T62" fmla="*/ 647 w 919"/>
                  <a:gd name="T63" fmla="*/ 844 h 1003"/>
                  <a:gd name="T64" fmla="*/ 799 w 919"/>
                  <a:gd name="T65" fmla="*/ 824 h 1003"/>
                  <a:gd name="T66" fmla="*/ 779 w 919"/>
                  <a:gd name="T67" fmla="*/ 671 h 1003"/>
                  <a:gd name="T68" fmla="*/ 726 w 919"/>
                  <a:gd name="T69" fmla="*/ 587 h 1003"/>
                  <a:gd name="T70" fmla="*/ 799 w 919"/>
                  <a:gd name="T71" fmla="*/ 56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19" h="1003">
                    <a:moveTo>
                      <a:pt x="867" y="0"/>
                    </a:moveTo>
                    <a:cubicBezTo>
                      <a:pt x="895" y="0"/>
                      <a:pt x="918" y="22"/>
                      <a:pt x="918" y="51"/>
                    </a:cubicBezTo>
                    <a:lnTo>
                      <a:pt x="918" y="951"/>
                    </a:lnTo>
                    <a:cubicBezTo>
                      <a:pt x="918" y="979"/>
                      <a:pt x="895" y="1002"/>
                      <a:pt x="867" y="1002"/>
                    </a:cubicBezTo>
                    <a:lnTo>
                      <a:pt x="51" y="1002"/>
                    </a:lnTo>
                    <a:cubicBezTo>
                      <a:pt x="23" y="1002"/>
                      <a:pt x="0" y="979"/>
                      <a:pt x="0" y="951"/>
                    </a:cubicBezTo>
                    <a:lnTo>
                      <a:pt x="0" y="51"/>
                    </a:lnTo>
                    <a:cubicBezTo>
                      <a:pt x="0" y="22"/>
                      <a:pt x="23" y="0"/>
                      <a:pt x="51" y="0"/>
                    </a:cubicBezTo>
                    <a:lnTo>
                      <a:pt x="867" y="0"/>
                    </a:lnTo>
                    <a:close/>
                    <a:moveTo>
                      <a:pt x="799" y="567"/>
                    </a:moveTo>
                    <a:lnTo>
                      <a:pt x="793" y="567"/>
                    </a:lnTo>
                    <a:lnTo>
                      <a:pt x="793" y="432"/>
                    </a:lnTo>
                    <a:cubicBezTo>
                      <a:pt x="793" y="420"/>
                      <a:pt x="785" y="412"/>
                      <a:pt x="774" y="412"/>
                    </a:cubicBezTo>
                    <a:lnTo>
                      <a:pt x="641" y="412"/>
                    </a:lnTo>
                    <a:cubicBezTo>
                      <a:pt x="630" y="412"/>
                      <a:pt x="621" y="420"/>
                      <a:pt x="621" y="432"/>
                    </a:cubicBezTo>
                    <a:lnTo>
                      <a:pt x="621" y="485"/>
                    </a:lnTo>
                    <a:lnTo>
                      <a:pt x="542" y="485"/>
                    </a:lnTo>
                    <a:lnTo>
                      <a:pt x="542" y="432"/>
                    </a:lnTo>
                    <a:cubicBezTo>
                      <a:pt x="542" y="420"/>
                      <a:pt x="534" y="412"/>
                      <a:pt x="522" y="412"/>
                    </a:cubicBezTo>
                    <a:lnTo>
                      <a:pt x="472" y="412"/>
                    </a:lnTo>
                    <a:lnTo>
                      <a:pt x="472" y="327"/>
                    </a:lnTo>
                    <a:lnTo>
                      <a:pt x="525" y="327"/>
                    </a:lnTo>
                    <a:cubicBezTo>
                      <a:pt x="537" y="327"/>
                      <a:pt x="545" y="319"/>
                      <a:pt x="545" y="307"/>
                    </a:cubicBezTo>
                    <a:lnTo>
                      <a:pt x="545" y="175"/>
                    </a:lnTo>
                    <a:cubicBezTo>
                      <a:pt x="545" y="163"/>
                      <a:pt x="537" y="155"/>
                      <a:pt x="525" y="155"/>
                    </a:cubicBezTo>
                    <a:lnTo>
                      <a:pt x="393" y="155"/>
                    </a:lnTo>
                    <a:cubicBezTo>
                      <a:pt x="381" y="155"/>
                      <a:pt x="373" y="163"/>
                      <a:pt x="373" y="175"/>
                    </a:cubicBezTo>
                    <a:lnTo>
                      <a:pt x="373" y="307"/>
                    </a:lnTo>
                    <a:cubicBezTo>
                      <a:pt x="373" y="319"/>
                      <a:pt x="381" y="327"/>
                      <a:pt x="393" y="327"/>
                    </a:cubicBezTo>
                    <a:lnTo>
                      <a:pt x="443" y="327"/>
                    </a:lnTo>
                    <a:lnTo>
                      <a:pt x="443" y="412"/>
                    </a:lnTo>
                    <a:lnTo>
                      <a:pt x="390" y="412"/>
                    </a:lnTo>
                    <a:cubicBezTo>
                      <a:pt x="378" y="412"/>
                      <a:pt x="370" y="420"/>
                      <a:pt x="370" y="432"/>
                    </a:cubicBezTo>
                    <a:lnTo>
                      <a:pt x="370" y="485"/>
                    </a:lnTo>
                    <a:lnTo>
                      <a:pt x="291" y="485"/>
                    </a:lnTo>
                    <a:lnTo>
                      <a:pt x="291" y="432"/>
                    </a:lnTo>
                    <a:cubicBezTo>
                      <a:pt x="291" y="420"/>
                      <a:pt x="283" y="412"/>
                      <a:pt x="271" y="412"/>
                    </a:cubicBezTo>
                    <a:lnTo>
                      <a:pt x="139" y="412"/>
                    </a:lnTo>
                    <a:cubicBezTo>
                      <a:pt x="127" y="412"/>
                      <a:pt x="119" y="420"/>
                      <a:pt x="119" y="432"/>
                    </a:cubicBezTo>
                    <a:lnTo>
                      <a:pt x="119" y="564"/>
                    </a:lnTo>
                    <a:cubicBezTo>
                      <a:pt x="119" y="575"/>
                      <a:pt x="127" y="584"/>
                      <a:pt x="139" y="584"/>
                    </a:cubicBezTo>
                    <a:lnTo>
                      <a:pt x="192" y="584"/>
                    </a:lnTo>
                    <a:lnTo>
                      <a:pt x="192" y="669"/>
                    </a:lnTo>
                    <a:lnTo>
                      <a:pt x="139" y="669"/>
                    </a:lnTo>
                    <a:cubicBezTo>
                      <a:pt x="127" y="669"/>
                      <a:pt x="119" y="677"/>
                      <a:pt x="119" y="688"/>
                    </a:cubicBezTo>
                    <a:lnTo>
                      <a:pt x="119" y="821"/>
                    </a:lnTo>
                    <a:cubicBezTo>
                      <a:pt x="119" y="832"/>
                      <a:pt x="127" y="841"/>
                      <a:pt x="139" y="841"/>
                    </a:cubicBezTo>
                    <a:lnTo>
                      <a:pt x="274" y="841"/>
                    </a:lnTo>
                    <a:cubicBezTo>
                      <a:pt x="285" y="841"/>
                      <a:pt x="294" y="832"/>
                      <a:pt x="294" y="821"/>
                    </a:cubicBezTo>
                    <a:lnTo>
                      <a:pt x="294" y="688"/>
                    </a:lnTo>
                    <a:cubicBezTo>
                      <a:pt x="294" y="677"/>
                      <a:pt x="285" y="669"/>
                      <a:pt x="274" y="669"/>
                    </a:cubicBezTo>
                    <a:lnTo>
                      <a:pt x="220" y="669"/>
                    </a:lnTo>
                    <a:lnTo>
                      <a:pt x="220" y="584"/>
                    </a:lnTo>
                    <a:lnTo>
                      <a:pt x="274" y="584"/>
                    </a:lnTo>
                    <a:cubicBezTo>
                      <a:pt x="285" y="584"/>
                      <a:pt x="294" y="575"/>
                      <a:pt x="294" y="564"/>
                    </a:cubicBezTo>
                    <a:lnTo>
                      <a:pt x="294" y="511"/>
                    </a:lnTo>
                    <a:lnTo>
                      <a:pt x="373" y="511"/>
                    </a:lnTo>
                    <a:lnTo>
                      <a:pt x="373" y="564"/>
                    </a:lnTo>
                    <a:cubicBezTo>
                      <a:pt x="373" y="575"/>
                      <a:pt x="381" y="584"/>
                      <a:pt x="393" y="584"/>
                    </a:cubicBezTo>
                    <a:lnTo>
                      <a:pt x="446" y="584"/>
                    </a:lnTo>
                    <a:lnTo>
                      <a:pt x="446" y="770"/>
                    </a:lnTo>
                    <a:lnTo>
                      <a:pt x="627" y="770"/>
                    </a:lnTo>
                    <a:lnTo>
                      <a:pt x="627" y="824"/>
                    </a:lnTo>
                    <a:cubicBezTo>
                      <a:pt x="627" y="835"/>
                      <a:pt x="635" y="844"/>
                      <a:pt x="647" y="844"/>
                    </a:cubicBezTo>
                    <a:lnTo>
                      <a:pt x="779" y="844"/>
                    </a:lnTo>
                    <a:cubicBezTo>
                      <a:pt x="791" y="844"/>
                      <a:pt x="799" y="835"/>
                      <a:pt x="799" y="824"/>
                    </a:cubicBezTo>
                    <a:lnTo>
                      <a:pt x="799" y="691"/>
                    </a:lnTo>
                    <a:cubicBezTo>
                      <a:pt x="799" y="680"/>
                      <a:pt x="791" y="671"/>
                      <a:pt x="779" y="671"/>
                    </a:cubicBezTo>
                    <a:lnTo>
                      <a:pt x="726" y="671"/>
                    </a:lnTo>
                    <a:lnTo>
                      <a:pt x="726" y="587"/>
                    </a:lnTo>
                    <a:lnTo>
                      <a:pt x="779" y="587"/>
                    </a:lnTo>
                    <a:cubicBezTo>
                      <a:pt x="791" y="587"/>
                      <a:pt x="799" y="578"/>
                      <a:pt x="799" y="567"/>
                    </a:cubicBezTo>
                    <a:close/>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p>
            </p:txBody>
          </p:sp>
        </p:grpSp>
      </p:grpSp>
      <p:grpSp>
        <p:nvGrpSpPr>
          <p:cNvPr id="786" name="Group 225">
            <a:extLst>
              <a:ext uri="{FF2B5EF4-FFF2-40B4-BE49-F238E27FC236}">
                <a16:creationId xmlns:a16="http://schemas.microsoft.com/office/drawing/2014/main" id="{329142FD-6DE8-44B8-B36D-6E72DCE41C62}"/>
              </a:ext>
            </a:extLst>
          </p:cNvPr>
          <p:cNvGrpSpPr/>
          <p:nvPr/>
        </p:nvGrpSpPr>
        <p:grpSpPr>
          <a:xfrm>
            <a:off x="4169185" y="3890132"/>
            <a:ext cx="455556" cy="617031"/>
            <a:chOff x="4166083" y="2103309"/>
            <a:chExt cx="639069" cy="865592"/>
          </a:xfrm>
        </p:grpSpPr>
        <p:grpSp>
          <p:nvGrpSpPr>
            <p:cNvPr id="787" name="Group 325">
              <a:extLst>
                <a:ext uri="{FF2B5EF4-FFF2-40B4-BE49-F238E27FC236}">
                  <a16:creationId xmlns:a16="http://schemas.microsoft.com/office/drawing/2014/main" id="{DF5F36E1-D8C9-40D4-857B-E43159876487}"/>
                </a:ext>
              </a:extLst>
            </p:cNvPr>
            <p:cNvGrpSpPr/>
            <p:nvPr/>
          </p:nvGrpSpPr>
          <p:grpSpPr>
            <a:xfrm>
              <a:off x="4402163" y="2815652"/>
              <a:ext cx="166908" cy="74181"/>
              <a:chOff x="6443663" y="1368425"/>
              <a:chExt cx="385762" cy="171450"/>
            </a:xfrm>
            <a:solidFill>
              <a:schemeClr val="accent1"/>
            </a:solidFill>
          </p:grpSpPr>
          <p:sp>
            <p:nvSpPr>
              <p:cNvPr id="792" name="Freeform 3">
                <a:extLst>
                  <a:ext uri="{FF2B5EF4-FFF2-40B4-BE49-F238E27FC236}">
                    <a16:creationId xmlns:a16="http://schemas.microsoft.com/office/drawing/2014/main" id="{7C8423BD-767C-4AE4-8443-A5365A8D64DD}"/>
                  </a:ext>
                </a:extLst>
              </p:cNvPr>
              <p:cNvSpPr>
                <a:spLocks noChangeArrowheads="1"/>
              </p:cNvSpPr>
              <p:nvPr/>
            </p:nvSpPr>
            <p:spPr bwMode="auto">
              <a:xfrm>
                <a:off x="6443663" y="1368425"/>
                <a:ext cx="166687" cy="169863"/>
              </a:xfrm>
              <a:custGeom>
                <a:avLst/>
                <a:gdLst>
                  <a:gd name="T0" fmla="*/ 113 w 461"/>
                  <a:gd name="T1" fmla="*/ 0 h 473"/>
                  <a:gd name="T2" fmla="*/ 237 w 461"/>
                  <a:gd name="T3" fmla="*/ 370 h 473"/>
                  <a:gd name="T4" fmla="*/ 361 w 461"/>
                  <a:gd name="T5" fmla="*/ 0 h 473"/>
                  <a:gd name="T6" fmla="*/ 460 w 461"/>
                  <a:gd name="T7" fmla="*/ 0 h 473"/>
                  <a:gd name="T8" fmla="*/ 285 w 461"/>
                  <a:gd name="T9" fmla="*/ 472 h 473"/>
                  <a:gd name="T10" fmla="*/ 175 w 461"/>
                  <a:gd name="T11" fmla="*/ 472 h 473"/>
                  <a:gd name="T12" fmla="*/ 0 w 461"/>
                  <a:gd name="T13" fmla="*/ 0 h 473"/>
                  <a:gd name="T14" fmla="*/ 113 w 461"/>
                  <a:gd name="T15" fmla="*/ 0 h 4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1" h="473">
                    <a:moveTo>
                      <a:pt x="113" y="0"/>
                    </a:moveTo>
                    <a:lnTo>
                      <a:pt x="237" y="370"/>
                    </a:lnTo>
                    <a:lnTo>
                      <a:pt x="361" y="0"/>
                    </a:lnTo>
                    <a:lnTo>
                      <a:pt x="460" y="0"/>
                    </a:lnTo>
                    <a:lnTo>
                      <a:pt x="285" y="472"/>
                    </a:lnTo>
                    <a:lnTo>
                      <a:pt x="175" y="472"/>
                    </a:lnTo>
                    <a:lnTo>
                      <a:pt x="0" y="0"/>
                    </a:lnTo>
                    <a:lnTo>
                      <a:pt x="113" y="0"/>
                    </a:lnTo>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793" name="Freeform 4">
                <a:extLst>
                  <a:ext uri="{FF2B5EF4-FFF2-40B4-BE49-F238E27FC236}">
                    <a16:creationId xmlns:a16="http://schemas.microsoft.com/office/drawing/2014/main" id="{CE389ACE-C828-4183-925A-6E8A4A1F0884}"/>
                  </a:ext>
                </a:extLst>
              </p:cNvPr>
              <p:cNvSpPr>
                <a:spLocks noChangeArrowheads="1"/>
              </p:cNvSpPr>
              <p:nvPr/>
            </p:nvSpPr>
            <p:spPr bwMode="auto">
              <a:xfrm>
                <a:off x="6635750" y="1368425"/>
                <a:ext cx="193675" cy="171450"/>
              </a:xfrm>
              <a:custGeom>
                <a:avLst/>
                <a:gdLst>
                  <a:gd name="T0" fmla="*/ 6 w 540"/>
                  <a:gd name="T1" fmla="*/ 0 h 475"/>
                  <a:gd name="T2" fmla="*/ 173 w 540"/>
                  <a:gd name="T3" fmla="*/ 0 h 475"/>
                  <a:gd name="T4" fmla="*/ 271 w 540"/>
                  <a:gd name="T5" fmla="*/ 345 h 475"/>
                  <a:gd name="T6" fmla="*/ 379 w 540"/>
                  <a:gd name="T7" fmla="*/ 0 h 475"/>
                  <a:gd name="T8" fmla="*/ 539 w 540"/>
                  <a:gd name="T9" fmla="*/ 0 h 475"/>
                  <a:gd name="T10" fmla="*/ 539 w 540"/>
                  <a:gd name="T11" fmla="*/ 474 h 475"/>
                  <a:gd name="T12" fmla="*/ 438 w 540"/>
                  <a:gd name="T13" fmla="*/ 474 h 475"/>
                  <a:gd name="T14" fmla="*/ 438 w 540"/>
                  <a:gd name="T15" fmla="*/ 68 h 475"/>
                  <a:gd name="T16" fmla="*/ 308 w 540"/>
                  <a:gd name="T17" fmla="*/ 474 h 475"/>
                  <a:gd name="T18" fmla="*/ 223 w 540"/>
                  <a:gd name="T19" fmla="*/ 474 h 475"/>
                  <a:gd name="T20" fmla="*/ 96 w 540"/>
                  <a:gd name="T21" fmla="*/ 68 h 475"/>
                  <a:gd name="T22" fmla="*/ 96 w 540"/>
                  <a:gd name="T23" fmla="*/ 474 h 475"/>
                  <a:gd name="T24" fmla="*/ 0 w 540"/>
                  <a:gd name="T25" fmla="*/ 474 h 475"/>
                  <a:gd name="T26" fmla="*/ 0 w 540"/>
                  <a:gd name="T27" fmla="*/ 0 h 475"/>
                  <a:gd name="T28" fmla="*/ 6 w 540"/>
                  <a:gd name="T29" fmla="*/ 0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40" h="475">
                    <a:moveTo>
                      <a:pt x="6" y="0"/>
                    </a:moveTo>
                    <a:lnTo>
                      <a:pt x="173" y="0"/>
                    </a:lnTo>
                    <a:lnTo>
                      <a:pt x="271" y="345"/>
                    </a:lnTo>
                    <a:lnTo>
                      <a:pt x="379" y="0"/>
                    </a:lnTo>
                    <a:lnTo>
                      <a:pt x="539" y="0"/>
                    </a:lnTo>
                    <a:lnTo>
                      <a:pt x="539" y="474"/>
                    </a:lnTo>
                    <a:lnTo>
                      <a:pt x="438" y="474"/>
                    </a:lnTo>
                    <a:lnTo>
                      <a:pt x="438" y="68"/>
                    </a:lnTo>
                    <a:lnTo>
                      <a:pt x="308" y="474"/>
                    </a:lnTo>
                    <a:lnTo>
                      <a:pt x="223" y="474"/>
                    </a:lnTo>
                    <a:lnTo>
                      <a:pt x="96" y="68"/>
                    </a:lnTo>
                    <a:lnTo>
                      <a:pt x="96" y="474"/>
                    </a:lnTo>
                    <a:lnTo>
                      <a:pt x="0" y="474"/>
                    </a:lnTo>
                    <a:lnTo>
                      <a:pt x="0" y="0"/>
                    </a:lnTo>
                    <a:lnTo>
                      <a:pt x="6" y="0"/>
                    </a:lnTo>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grpSp>
        <p:grpSp>
          <p:nvGrpSpPr>
            <p:cNvPr id="788" name="Group 198">
              <a:extLst>
                <a:ext uri="{FF2B5EF4-FFF2-40B4-BE49-F238E27FC236}">
                  <a16:creationId xmlns:a16="http://schemas.microsoft.com/office/drawing/2014/main" id="{E55208AE-5931-43EC-8063-A88304B8DA20}"/>
                </a:ext>
              </a:extLst>
            </p:cNvPr>
            <p:cNvGrpSpPr/>
            <p:nvPr/>
          </p:nvGrpSpPr>
          <p:grpSpPr>
            <a:xfrm>
              <a:off x="4234477" y="2181412"/>
              <a:ext cx="502281" cy="548163"/>
              <a:chOff x="2505075" y="2108200"/>
              <a:chExt cx="330200" cy="360363"/>
            </a:xfrm>
            <a:solidFill>
              <a:schemeClr val="accent1"/>
            </a:solidFill>
          </p:grpSpPr>
          <p:sp>
            <p:nvSpPr>
              <p:cNvPr id="790" name="Freeform 44">
                <a:extLst>
                  <a:ext uri="{FF2B5EF4-FFF2-40B4-BE49-F238E27FC236}">
                    <a16:creationId xmlns:a16="http://schemas.microsoft.com/office/drawing/2014/main" id="{172F2B50-45D2-4B8B-AA9F-53459ADB58C7}"/>
                  </a:ext>
                </a:extLst>
              </p:cNvPr>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91" name="Freeform 45">
                <a:extLst>
                  <a:ext uri="{FF2B5EF4-FFF2-40B4-BE49-F238E27FC236}">
                    <a16:creationId xmlns:a16="http://schemas.microsoft.com/office/drawing/2014/main" id="{9039E02B-C7A6-4C69-B808-8F8675C562C2}"/>
                  </a:ext>
                </a:extLst>
              </p:cNvPr>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789" name="Rectangle 788">
              <a:extLst>
                <a:ext uri="{FF2B5EF4-FFF2-40B4-BE49-F238E27FC236}">
                  <a16:creationId xmlns:a16="http://schemas.microsoft.com/office/drawing/2014/main" id="{1A76340E-EA85-4D26-95CA-3AB0E639059E}"/>
                </a:ext>
              </a:extLst>
            </p:cNvPr>
            <p:cNvSpPr/>
            <p:nvPr/>
          </p:nvSpPr>
          <p:spPr>
            <a:xfrm>
              <a:off x="4166083" y="2103309"/>
              <a:ext cx="639069" cy="865592"/>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grpSp>
    </p:spTree>
    <p:extLst>
      <p:ext uri="{BB962C8B-B14F-4D97-AF65-F5344CB8AC3E}">
        <p14:creationId xmlns:p14="http://schemas.microsoft.com/office/powerpoint/2010/main" val="7004700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xmlns:mv="urn:schemas-microsoft-com:mac:vml">
      <p:transition spd="med">
        <p:fade/>
      </p:transition>
    </mc:Fallback>
  </mc:AlternateContent>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80" name="Group 379">
            <a:extLst>
              <a:ext uri="{FF2B5EF4-FFF2-40B4-BE49-F238E27FC236}">
                <a16:creationId xmlns:a16="http://schemas.microsoft.com/office/drawing/2014/main" id="{D5DEB18B-3C68-4289-A32D-A07FEADE9D78}"/>
              </a:ext>
            </a:extLst>
          </p:cNvPr>
          <p:cNvGrpSpPr/>
          <p:nvPr/>
        </p:nvGrpSpPr>
        <p:grpSpPr>
          <a:xfrm>
            <a:off x="7142388" y="4337254"/>
            <a:ext cx="639069" cy="695710"/>
            <a:chOff x="4174173" y="2103309"/>
            <a:chExt cx="639069" cy="695710"/>
          </a:xfrm>
        </p:grpSpPr>
        <p:grpSp>
          <p:nvGrpSpPr>
            <p:cNvPr id="381" name="Group 120">
              <a:extLst>
                <a:ext uri="{FF2B5EF4-FFF2-40B4-BE49-F238E27FC236}">
                  <a16:creationId xmlns:a16="http://schemas.microsoft.com/office/drawing/2014/main" id="{40C3AF29-EEDD-4CAE-A96F-261A5D671E0B}"/>
                </a:ext>
              </a:extLst>
            </p:cNvPr>
            <p:cNvGrpSpPr/>
            <p:nvPr/>
          </p:nvGrpSpPr>
          <p:grpSpPr>
            <a:xfrm>
              <a:off x="4235962" y="2181412"/>
              <a:ext cx="502281" cy="548163"/>
              <a:chOff x="2505075" y="2108200"/>
              <a:chExt cx="330200" cy="360363"/>
            </a:xfrm>
            <a:solidFill>
              <a:srgbClr val="F80000"/>
            </a:solidFill>
          </p:grpSpPr>
          <p:sp>
            <p:nvSpPr>
              <p:cNvPr id="383" name="Freeform 44">
                <a:extLst>
                  <a:ext uri="{FF2B5EF4-FFF2-40B4-BE49-F238E27FC236}">
                    <a16:creationId xmlns:a16="http://schemas.microsoft.com/office/drawing/2014/main" id="{C3277C14-EAE6-480C-845D-06CFE270BD81}"/>
                  </a:ext>
                </a:extLst>
              </p:cNvPr>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8595B"/>
                  </a:solidFill>
                  <a:effectLst/>
                  <a:uLnTx/>
                  <a:uFillTx/>
                  <a:latin typeface="Calibri"/>
                  <a:ea typeface="+mn-ea"/>
                  <a:cs typeface="+mn-cs"/>
                </a:endParaRPr>
              </a:p>
            </p:txBody>
          </p:sp>
          <p:sp>
            <p:nvSpPr>
              <p:cNvPr id="384" name="Freeform 45">
                <a:extLst>
                  <a:ext uri="{FF2B5EF4-FFF2-40B4-BE49-F238E27FC236}">
                    <a16:creationId xmlns:a16="http://schemas.microsoft.com/office/drawing/2014/main" id="{DFF032DD-BC37-4901-941F-71220348520F}"/>
                  </a:ext>
                </a:extLst>
              </p:cNvPr>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8595B"/>
                  </a:solidFill>
                  <a:effectLst/>
                  <a:uLnTx/>
                  <a:uFillTx/>
                  <a:latin typeface="Calibri"/>
                  <a:ea typeface="+mn-ea"/>
                  <a:cs typeface="+mn-cs"/>
                </a:endParaRPr>
              </a:p>
            </p:txBody>
          </p:sp>
        </p:grpSp>
        <p:sp>
          <p:nvSpPr>
            <p:cNvPr id="382" name="Rectangle 381">
              <a:extLst>
                <a:ext uri="{FF2B5EF4-FFF2-40B4-BE49-F238E27FC236}">
                  <a16:creationId xmlns:a16="http://schemas.microsoft.com/office/drawing/2014/main" id="{E30C2D8E-16BC-42EA-A51D-80F46D150889}"/>
                </a:ext>
              </a:extLst>
            </p:cNvPr>
            <p:cNvSpPr/>
            <p:nvPr/>
          </p:nvSpPr>
          <p:spPr>
            <a:xfrm>
              <a:off x="4174173" y="2103309"/>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a:ea typeface="+mn-ea"/>
                <a:cs typeface="+mn-cs"/>
              </a:endParaRPr>
            </a:p>
          </p:txBody>
        </p:sp>
      </p:grpSp>
      <p:cxnSp>
        <p:nvCxnSpPr>
          <p:cNvPr id="246" name="Straight Connector 245"/>
          <p:cNvCxnSpPr/>
          <p:nvPr/>
        </p:nvCxnSpPr>
        <p:spPr>
          <a:xfrm>
            <a:off x="3392441" y="2838160"/>
            <a:ext cx="2403973" cy="0"/>
          </a:xfrm>
          <a:prstGeom prst="line">
            <a:avLst/>
          </a:prstGeom>
          <a:ln w="12700">
            <a:solidFill>
              <a:srgbClr val="5F5F5F"/>
            </a:solidFill>
            <a:miter lim="800000"/>
            <a:headEnd type="none" w="sm" len="sm"/>
            <a:tailEnd type="oval" w="sm" len="sm"/>
          </a:ln>
        </p:spPr>
        <p:style>
          <a:lnRef idx="1">
            <a:schemeClr val="accent1"/>
          </a:lnRef>
          <a:fillRef idx="0">
            <a:schemeClr val="accent1"/>
          </a:fillRef>
          <a:effectRef idx="0">
            <a:schemeClr val="accent1"/>
          </a:effectRef>
          <a:fontRef idx="minor">
            <a:schemeClr val="tx1"/>
          </a:fontRef>
        </p:style>
      </p:cxnSp>
      <p:sp>
        <p:nvSpPr>
          <p:cNvPr id="118" name="Rectangle 117"/>
          <p:cNvSpPr/>
          <p:nvPr/>
        </p:nvSpPr>
        <p:spPr>
          <a:xfrm>
            <a:off x="4987535" y="1875500"/>
            <a:ext cx="5966460" cy="4206240"/>
          </a:xfrm>
          <a:prstGeom prst="rect">
            <a:avLst/>
          </a:prstGeom>
          <a:noFill/>
          <a:ln w="19050" cmpd="sng">
            <a:solidFill>
              <a:schemeClr val="accent3"/>
            </a:solidFill>
            <a:prstDash val="sysDash"/>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a:ea typeface="+mn-ea"/>
              <a:cs typeface="+mn-cs"/>
            </a:endParaRPr>
          </a:p>
        </p:txBody>
      </p:sp>
      <p:sp>
        <p:nvSpPr>
          <p:cNvPr id="208" name="Rectangle 207"/>
          <p:cNvSpPr/>
          <p:nvPr/>
        </p:nvSpPr>
        <p:spPr>
          <a:xfrm>
            <a:off x="5383855" y="5129240"/>
            <a:ext cx="1546779" cy="891540"/>
          </a:xfrm>
          <a:prstGeom prst="rect">
            <a:avLst/>
          </a:prstGeom>
          <a:noFill/>
          <a:ln w="19050">
            <a:solidFill>
              <a:schemeClr val="accent3"/>
            </a:solidFill>
            <a:prstDash val="sysDash"/>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7700"/>
                </a:solidFill>
                <a:effectLst/>
                <a:uLnTx/>
                <a:uFillTx/>
                <a:latin typeface="Calibri"/>
                <a:ea typeface="+mn-ea"/>
                <a:cs typeface="+mn-cs"/>
              </a:rPr>
              <a:t>Subnet A</a:t>
            </a:r>
          </a:p>
        </p:txBody>
      </p:sp>
      <p:sp>
        <p:nvSpPr>
          <p:cNvPr id="2" name="Footer Placeholder 1"/>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50" b="0" i="0" u="none" strike="noStrike" kern="1200" cap="none" spc="0" normalizeH="0" baseline="0" noProof="0">
                <a:ln>
                  <a:noFill/>
                </a:ln>
                <a:solidFill>
                  <a:srgbClr val="58595B"/>
                </a:solidFill>
                <a:effectLst/>
                <a:uLnTx/>
                <a:uFillTx/>
                <a:latin typeface="Calibri"/>
                <a:ea typeface="+mn-ea"/>
                <a:cs typeface="+mn-cs"/>
              </a:rPr>
              <a:t>Confidential – Oracle Internal/Restricted/Highly Restricted</a:t>
            </a:r>
            <a:endParaRPr kumimoji="0" lang="en-US" sz="850" b="0" i="0" u="none" strike="noStrike" kern="1200" cap="none" spc="0" normalizeH="0" baseline="0" noProof="0" dirty="0">
              <a:ln>
                <a:noFill/>
              </a:ln>
              <a:solidFill>
                <a:srgbClr val="58595B"/>
              </a:solidFill>
              <a:effectLst/>
              <a:uLnTx/>
              <a:uFillTx/>
              <a:latin typeface="Calibri"/>
              <a:ea typeface="+mn-ea"/>
              <a:cs typeface="+mn-cs"/>
            </a:endParaRPr>
          </a:p>
        </p:txBody>
      </p:sp>
      <p:sp>
        <p:nvSpPr>
          <p:cNvPr id="3" name="Slide Number Placeholder 2"/>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51EAA63-D034-42AE-91FA-B13B9518C7BE}" type="slidenum">
              <a:rPr kumimoji="0" lang="uk-UA" sz="850" b="0" i="0" u="none" strike="noStrike" kern="1200" cap="none" spc="0" normalizeH="0" baseline="0" noProof="0" smtClean="0">
                <a:ln>
                  <a:noFill/>
                </a:ln>
                <a:solidFill>
                  <a:srgbClr val="58595B"/>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33</a:t>
            </a:fld>
            <a:endParaRPr kumimoji="0" lang="uk-UA" sz="850" b="0" i="0" u="none" strike="noStrike" kern="1200" cap="none" spc="0" normalizeH="0" baseline="0" noProof="0" dirty="0">
              <a:ln>
                <a:noFill/>
              </a:ln>
              <a:solidFill>
                <a:srgbClr val="58595B"/>
              </a:solidFill>
              <a:effectLst/>
              <a:uLnTx/>
              <a:uFillTx/>
              <a:latin typeface="Calibri"/>
              <a:ea typeface="+mn-ea"/>
              <a:cs typeface="+mn-cs"/>
            </a:endParaRPr>
          </a:p>
        </p:txBody>
      </p:sp>
      <p:sp>
        <p:nvSpPr>
          <p:cNvPr id="4" name="Title 3"/>
          <p:cNvSpPr>
            <a:spLocks noGrp="1"/>
          </p:cNvSpPr>
          <p:nvPr>
            <p:ph type="title"/>
          </p:nvPr>
        </p:nvSpPr>
        <p:spPr>
          <a:xfrm>
            <a:off x="408756" y="432544"/>
            <a:ext cx="11148595" cy="523875"/>
          </a:xfrm>
        </p:spPr>
        <p:txBody>
          <a:bodyPr/>
          <a:lstStyle/>
          <a:p>
            <a:r>
              <a:rPr lang="en-US" sz="3200" dirty="0"/>
              <a:t>Siebel Reference Architecture (IP2017 and After)</a:t>
            </a:r>
            <a:br>
              <a:rPr lang="en-US" sz="4400" dirty="0"/>
            </a:br>
            <a:r>
              <a:rPr lang="en-US" sz="2000" i="1" dirty="0">
                <a:solidFill>
                  <a:srgbClr val="FF0000"/>
                </a:solidFill>
              </a:rPr>
              <a:t>Single AD with High Availability</a:t>
            </a:r>
          </a:p>
        </p:txBody>
      </p:sp>
      <p:sp>
        <p:nvSpPr>
          <p:cNvPr id="5" name="Rectangle 4"/>
          <p:cNvSpPr/>
          <p:nvPr/>
        </p:nvSpPr>
        <p:spPr>
          <a:xfrm>
            <a:off x="4539029" y="1258280"/>
            <a:ext cx="6757865" cy="5105400"/>
          </a:xfrm>
          <a:prstGeom prst="rect">
            <a:avLst/>
          </a:prstGeom>
          <a:noFill/>
          <a:ln w="19050">
            <a:solidFill>
              <a:srgbClr val="5F5F5F"/>
            </a:solid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marL="0" marR="0" lvl="0" indent="0" algn="r" defTabSz="914400" rtl="0" eaLnBrk="1" fontAlgn="auto" latinLnBrk="0" hangingPunct="1">
              <a:lnSpc>
                <a:spcPct val="90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5F5F5F"/>
                </a:solidFill>
                <a:effectLst/>
                <a:uLnTx/>
                <a:uFillTx/>
                <a:latin typeface="Calibri"/>
                <a:ea typeface="+mn-ea"/>
                <a:cs typeface="+mn-cs"/>
              </a:rPr>
              <a:t>ORACLE CLOUD INFRASTRUCTURE (REGION)</a:t>
            </a:r>
          </a:p>
        </p:txBody>
      </p:sp>
      <p:sp>
        <p:nvSpPr>
          <p:cNvPr id="24" name="Rectangle 23"/>
          <p:cNvSpPr/>
          <p:nvPr/>
        </p:nvSpPr>
        <p:spPr>
          <a:xfrm>
            <a:off x="5196116" y="1700240"/>
            <a:ext cx="3502358" cy="4511040"/>
          </a:xfrm>
          <a:prstGeom prst="rect">
            <a:avLst/>
          </a:prstGeom>
          <a:noFill/>
          <a:ln w="19050">
            <a:solidFill>
              <a:schemeClr val="tx1"/>
            </a:solid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5F5F5F"/>
                </a:solidFill>
                <a:effectLst/>
                <a:uLnTx/>
                <a:uFillTx/>
                <a:latin typeface="Calibri"/>
                <a:ea typeface="+mn-ea"/>
                <a:cs typeface="+mn-cs"/>
              </a:rPr>
              <a:t>Availability Domain 1</a:t>
            </a:r>
          </a:p>
        </p:txBody>
      </p:sp>
      <p:sp>
        <p:nvSpPr>
          <p:cNvPr id="158" name="Rectangle 157"/>
          <p:cNvSpPr/>
          <p:nvPr/>
        </p:nvSpPr>
        <p:spPr>
          <a:xfrm>
            <a:off x="8872899" y="1692232"/>
            <a:ext cx="610154" cy="4526668"/>
          </a:xfrm>
          <a:prstGeom prst="rect">
            <a:avLst/>
          </a:prstGeom>
          <a:noFill/>
          <a:ln w="19050">
            <a:solidFill>
              <a:schemeClr val="tx1"/>
            </a:solid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5F5F5F"/>
                </a:solidFill>
                <a:effectLst/>
                <a:uLnTx/>
                <a:uFillTx/>
                <a:latin typeface="Calibri"/>
                <a:ea typeface="+mn-ea"/>
                <a:cs typeface="+mn-cs"/>
              </a:rPr>
              <a:t>AD2</a:t>
            </a:r>
            <a:endParaRPr kumimoji="0" lang="en-US" sz="1800" b="0" i="0" u="none" strike="noStrike" kern="1200" cap="none" spc="0" normalizeH="0" baseline="0" noProof="0" dirty="0">
              <a:ln>
                <a:noFill/>
              </a:ln>
              <a:solidFill>
                <a:srgbClr val="FFFFFF"/>
              </a:solidFill>
              <a:effectLst/>
              <a:uLnTx/>
              <a:uFillTx/>
              <a:latin typeface="Calibri"/>
              <a:ea typeface="+mn-ea"/>
              <a:cs typeface="+mn-cs"/>
            </a:endParaRPr>
          </a:p>
        </p:txBody>
      </p:sp>
      <p:sp>
        <p:nvSpPr>
          <p:cNvPr id="25" name="Rectangle 24"/>
          <p:cNvSpPr/>
          <p:nvPr/>
        </p:nvSpPr>
        <p:spPr>
          <a:xfrm>
            <a:off x="5383855" y="4100540"/>
            <a:ext cx="3185079" cy="982980"/>
          </a:xfrm>
          <a:prstGeom prst="rect">
            <a:avLst/>
          </a:prstGeom>
          <a:noFill/>
          <a:ln w="19050">
            <a:solidFill>
              <a:schemeClr val="accent3"/>
            </a:solidFill>
            <a:prstDash val="sysDash"/>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7700"/>
              </a:solidFill>
              <a:effectLst/>
              <a:uLnTx/>
              <a:uFillTx/>
              <a:latin typeface="Calibri"/>
              <a:ea typeface="+mn-ea"/>
              <a:cs typeface="+mn-cs"/>
            </a:endParaRPr>
          </a:p>
        </p:txBody>
      </p:sp>
      <p:sp>
        <p:nvSpPr>
          <p:cNvPr id="176" name="TextBox 175"/>
          <p:cNvSpPr txBox="1"/>
          <p:nvPr/>
        </p:nvSpPr>
        <p:spPr>
          <a:xfrm>
            <a:off x="6366754" y="4921697"/>
            <a:ext cx="571499" cy="161823"/>
          </a:xfrm>
          <a:prstGeom prst="rect">
            <a:avLst/>
          </a:prstGeom>
          <a:noFill/>
        </p:spPr>
        <p:txBody>
          <a:bodyPr wrap="none" lIns="0" tIns="0" rIns="0" bIns="0" rtlCol="0" anchor="t">
            <a:noAutofit/>
          </a:bodyPr>
          <a:lstStyle/>
          <a:p>
            <a:pPr marL="0" marR="0" lvl="0" indent="0" algn="r" defTabSz="914400" rtl="0" eaLnBrk="1" fontAlgn="auto" latinLnBrk="0" hangingPunct="1">
              <a:lnSpc>
                <a:spcPct val="9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5F5F5F"/>
                </a:solidFill>
                <a:effectLst/>
                <a:uLnTx/>
                <a:uFillTx/>
                <a:latin typeface="Calibri"/>
                <a:ea typeface="+mn-ea"/>
                <a:cs typeface="+mn-cs"/>
              </a:rPr>
              <a:t>Siebel </a:t>
            </a:r>
            <a:r>
              <a:rPr kumimoji="0" lang="en-US" sz="900" b="1" i="0" u="none" strike="noStrike" kern="1200" cap="none" spc="0" normalizeH="0" baseline="0" noProof="0" dirty="0" err="1">
                <a:ln>
                  <a:noFill/>
                </a:ln>
                <a:solidFill>
                  <a:srgbClr val="5F5F5F"/>
                </a:solidFill>
                <a:effectLst/>
                <a:uLnTx/>
                <a:uFillTx/>
                <a:latin typeface="Calibri"/>
                <a:ea typeface="+mn-ea"/>
                <a:cs typeface="+mn-cs"/>
              </a:rPr>
              <a:t>Svr</a:t>
            </a:r>
            <a:r>
              <a:rPr kumimoji="0" lang="en-US" sz="900" b="1" i="0" u="none" strike="noStrike" kern="1200" cap="none" spc="0" normalizeH="0" baseline="0" noProof="0" dirty="0">
                <a:ln>
                  <a:noFill/>
                </a:ln>
                <a:solidFill>
                  <a:srgbClr val="5F5F5F"/>
                </a:solidFill>
                <a:effectLst/>
                <a:uLnTx/>
                <a:uFillTx/>
                <a:latin typeface="Calibri"/>
                <a:ea typeface="+mn-ea"/>
                <a:cs typeface="+mn-cs"/>
              </a:rPr>
              <a:t> 2</a:t>
            </a:r>
          </a:p>
        </p:txBody>
      </p:sp>
      <p:sp>
        <p:nvSpPr>
          <p:cNvPr id="178" name="TextBox 177"/>
          <p:cNvSpPr txBox="1"/>
          <p:nvPr/>
        </p:nvSpPr>
        <p:spPr>
          <a:xfrm>
            <a:off x="6215385" y="5166090"/>
            <a:ext cx="680872" cy="319475"/>
          </a:xfrm>
          <a:prstGeom prst="rect">
            <a:avLst/>
          </a:prstGeom>
          <a:noFill/>
        </p:spPr>
        <p:txBody>
          <a:bodyPr wrap="none" lIns="0" tIns="0" rIns="0" bIns="0" rtlCol="0" anchor="t">
            <a:noAutofit/>
          </a:bodyPr>
          <a:lstStyle/>
          <a:p>
            <a:pPr marL="0" marR="0" lvl="0" indent="0" algn="r" defTabSz="914400" rtl="0" eaLnBrk="1" fontAlgn="auto" latinLnBrk="0" hangingPunct="1">
              <a:lnSpc>
                <a:spcPct val="9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5F5F5F"/>
                </a:solidFill>
                <a:effectLst/>
                <a:uLnTx/>
                <a:uFillTx/>
                <a:latin typeface="Calibri"/>
                <a:ea typeface="+mn-ea"/>
                <a:cs typeface="+mn-cs"/>
              </a:rPr>
              <a:t>Primary </a:t>
            </a:r>
            <a:br>
              <a:rPr kumimoji="0" lang="en-US" sz="900" b="1" i="0" u="none" strike="noStrike" kern="1200" cap="none" spc="0" normalizeH="0" baseline="0" noProof="0" dirty="0">
                <a:ln>
                  <a:noFill/>
                </a:ln>
                <a:solidFill>
                  <a:srgbClr val="5F5F5F"/>
                </a:solidFill>
                <a:effectLst/>
                <a:uLnTx/>
                <a:uFillTx/>
                <a:latin typeface="Calibri"/>
                <a:ea typeface="+mn-ea"/>
                <a:cs typeface="+mn-cs"/>
              </a:rPr>
            </a:br>
            <a:r>
              <a:rPr kumimoji="0" lang="en-US" sz="900" b="1" i="0" u="none" strike="noStrike" kern="1200" cap="none" spc="0" normalizeH="0" baseline="0" noProof="0" dirty="0">
                <a:ln>
                  <a:noFill/>
                </a:ln>
                <a:solidFill>
                  <a:srgbClr val="5F5F5F"/>
                </a:solidFill>
                <a:effectLst/>
                <a:uLnTx/>
                <a:uFillTx/>
                <a:latin typeface="Calibri"/>
                <a:ea typeface="+mn-ea"/>
                <a:cs typeface="+mn-cs"/>
              </a:rPr>
              <a:t>Database</a:t>
            </a:r>
          </a:p>
        </p:txBody>
      </p:sp>
      <p:cxnSp>
        <p:nvCxnSpPr>
          <p:cNvPr id="237" name="Straight Arrow Connector 236"/>
          <p:cNvCxnSpPr/>
          <p:nvPr/>
        </p:nvCxnSpPr>
        <p:spPr bwMode="auto">
          <a:xfrm>
            <a:off x="6219877" y="4862540"/>
            <a:ext cx="0" cy="510540"/>
          </a:xfrm>
          <a:prstGeom prst="straightConnector1">
            <a:avLst/>
          </a:prstGeom>
          <a:solidFill>
            <a:srgbClr val="00B8FF"/>
          </a:solidFill>
          <a:ln w="12700" cap="flat" cmpd="sng" algn="ctr">
            <a:solidFill>
              <a:srgbClr val="5F5F5F"/>
            </a:solidFill>
            <a:prstDash val="solid"/>
            <a:round/>
            <a:headEnd type="oval" w="sm" len="sm"/>
            <a:tailEnd type="oval" w="sm" len="sm"/>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cxnSp>
      <p:sp>
        <p:nvSpPr>
          <p:cNvPr id="323" name="Rectangle 322"/>
          <p:cNvSpPr/>
          <p:nvPr/>
        </p:nvSpPr>
        <p:spPr>
          <a:xfrm>
            <a:off x="5383855" y="3033739"/>
            <a:ext cx="1615359" cy="922021"/>
          </a:xfrm>
          <a:prstGeom prst="rect">
            <a:avLst/>
          </a:prstGeom>
          <a:noFill/>
          <a:ln w="19050">
            <a:solidFill>
              <a:schemeClr val="accent3"/>
            </a:solidFill>
            <a:prstDash val="sysDash"/>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7700"/>
                </a:solidFill>
                <a:effectLst/>
                <a:uLnTx/>
                <a:uFillTx/>
                <a:latin typeface="Calibri"/>
                <a:ea typeface="+mn-ea"/>
                <a:cs typeface="+mn-cs"/>
              </a:rPr>
              <a:t>Subnet C</a:t>
            </a:r>
          </a:p>
        </p:txBody>
      </p:sp>
      <p:sp>
        <p:nvSpPr>
          <p:cNvPr id="359" name="TextBox 358"/>
          <p:cNvSpPr txBox="1"/>
          <p:nvPr/>
        </p:nvSpPr>
        <p:spPr>
          <a:xfrm>
            <a:off x="6299650" y="3202899"/>
            <a:ext cx="680872" cy="319475"/>
          </a:xfrm>
          <a:prstGeom prst="rect">
            <a:avLst/>
          </a:prstGeom>
          <a:noFill/>
        </p:spPr>
        <p:txBody>
          <a:bodyPr wrap="none" lIns="0" tIns="0" rIns="0" bIns="0" rtlCol="0" anchor="t">
            <a:noAutofit/>
          </a:bodyPr>
          <a:lstStyle/>
          <a:p>
            <a:pPr marL="0" marR="0" lvl="0" indent="0" algn="r" defTabSz="914400" rtl="0" eaLnBrk="1" fontAlgn="auto" latinLnBrk="0" hangingPunct="1">
              <a:lnSpc>
                <a:spcPct val="9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5F5F5F"/>
                </a:solidFill>
                <a:effectLst/>
                <a:uLnTx/>
                <a:uFillTx/>
                <a:latin typeface="Calibri"/>
                <a:ea typeface="+mn-ea"/>
                <a:cs typeface="+mn-cs"/>
              </a:rPr>
              <a:t>Siebel Web Server (SWSM or AI)</a:t>
            </a:r>
          </a:p>
        </p:txBody>
      </p:sp>
      <p:sp>
        <p:nvSpPr>
          <p:cNvPr id="360" name="Rectangle 359"/>
          <p:cNvSpPr/>
          <p:nvPr/>
        </p:nvSpPr>
        <p:spPr>
          <a:xfrm>
            <a:off x="7052554" y="1982180"/>
            <a:ext cx="1516379" cy="931481"/>
          </a:xfrm>
          <a:prstGeom prst="rect">
            <a:avLst/>
          </a:prstGeom>
          <a:noFill/>
          <a:ln w="19050">
            <a:solidFill>
              <a:schemeClr val="accent3"/>
            </a:solidFill>
            <a:prstDash val="sysDash"/>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7700"/>
                </a:solidFill>
                <a:effectLst/>
                <a:uLnTx/>
                <a:uFillTx/>
                <a:latin typeface="Calibri"/>
                <a:ea typeface="+mn-ea"/>
                <a:cs typeface="+mn-cs"/>
              </a:rPr>
              <a:t>Subnet E</a:t>
            </a:r>
          </a:p>
        </p:txBody>
      </p:sp>
      <p:sp>
        <p:nvSpPr>
          <p:cNvPr id="369" name="TextBox 368"/>
          <p:cNvSpPr txBox="1"/>
          <p:nvPr/>
        </p:nvSpPr>
        <p:spPr>
          <a:xfrm>
            <a:off x="7861305" y="1995617"/>
            <a:ext cx="680872" cy="319475"/>
          </a:xfrm>
          <a:prstGeom prst="rect">
            <a:avLst/>
          </a:prstGeom>
          <a:noFill/>
        </p:spPr>
        <p:txBody>
          <a:bodyPr wrap="none" lIns="0" tIns="0" rIns="0" bIns="0" rtlCol="0" anchor="t">
            <a:noAutofit/>
          </a:bodyPr>
          <a:lstStyle/>
          <a:p>
            <a:pPr marL="0" marR="0" lvl="0" indent="0" algn="r" defTabSz="914400" rtl="0" eaLnBrk="1" fontAlgn="auto" latinLnBrk="0" hangingPunct="1">
              <a:lnSpc>
                <a:spcPct val="9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5F5F5F"/>
                </a:solidFill>
                <a:effectLst/>
                <a:uLnTx/>
                <a:uFillTx/>
                <a:latin typeface="Calibri"/>
                <a:ea typeface="+mn-ea"/>
                <a:cs typeface="+mn-cs"/>
              </a:rPr>
              <a:t>Bastion</a:t>
            </a:r>
          </a:p>
        </p:txBody>
      </p:sp>
      <p:sp>
        <p:nvSpPr>
          <p:cNvPr id="415" name="Rectangle 414"/>
          <p:cNvSpPr/>
          <p:nvPr/>
        </p:nvSpPr>
        <p:spPr>
          <a:xfrm>
            <a:off x="7067875" y="3033741"/>
            <a:ext cx="1501059" cy="922019"/>
          </a:xfrm>
          <a:prstGeom prst="rect">
            <a:avLst/>
          </a:prstGeom>
          <a:noFill/>
          <a:ln w="19050">
            <a:solidFill>
              <a:schemeClr val="accent3"/>
            </a:solidFill>
            <a:prstDash val="sysDash"/>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7700"/>
                </a:solidFill>
                <a:effectLst/>
                <a:uLnTx/>
                <a:uFillTx/>
                <a:latin typeface="Calibri"/>
                <a:ea typeface="+mn-ea"/>
                <a:cs typeface="+mn-cs"/>
              </a:rPr>
              <a:t>Subnet F</a:t>
            </a:r>
          </a:p>
        </p:txBody>
      </p:sp>
      <p:sp>
        <p:nvSpPr>
          <p:cNvPr id="416" name="TextBox 415"/>
          <p:cNvSpPr txBox="1"/>
          <p:nvPr/>
        </p:nvSpPr>
        <p:spPr>
          <a:xfrm>
            <a:off x="7865174" y="3189898"/>
            <a:ext cx="680872" cy="319475"/>
          </a:xfrm>
          <a:prstGeom prst="rect">
            <a:avLst/>
          </a:prstGeom>
          <a:noFill/>
        </p:spPr>
        <p:txBody>
          <a:bodyPr wrap="none" lIns="0" tIns="0" rIns="0" bIns="0" rtlCol="0" anchor="t">
            <a:noAutofit/>
          </a:bodyPr>
          <a:lstStyle/>
          <a:p>
            <a:pPr marL="0" marR="0" lvl="0" indent="0" algn="r" defTabSz="914400" rtl="0" eaLnBrk="1" fontAlgn="auto" latinLnBrk="0" hangingPunct="1">
              <a:lnSpc>
                <a:spcPct val="9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5F5F5F"/>
                </a:solidFill>
                <a:effectLst/>
                <a:uLnTx/>
                <a:uFillTx/>
                <a:latin typeface="Calibri"/>
                <a:ea typeface="+mn-ea"/>
                <a:cs typeface="+mn-cs"/>
              </a:rPr>
              <a:t>Siebel Tools (Windows only)</a:t>
            </a:r>
          </a:p>
        </p:txBody>
      </p:sp>
      <p:grpSp>
        <p:nvGrpSpPr>
          <p:cNvPr id="160" name="Group 159"/>
          <p:cNvGrpSpPr/>
          <p:nvPr/>
        </p:nvGrpSpPr>
        <p:grpSpPr>
          <a:xfrm>
            <a:off x="5911110" y="5327549"/>
            <a:ext cx="639069" cy="695710"/>
            <a:chOff x="7248176" y="2103309"/>
            <a:chExt cx="639069" cy="695710"/>
          </a:xfrm>
        </p:grpSpPr>
        <p:grpSp>
          <p:nvGrpSpPr>
            <p:cNvPr id="163" name="Group 1"/>
            <p:cNvGrpSpPr/>
            <p:nvPr/>
          </p:nvGrpSpPr>
          <p:grpSpPr>
            <a:xfrm>
              <a:off x="7310016" y="2183827"/>
              <a:ext cx="502281" cy="548163"/>
              <a:chOff x="7310016" y="2183827"/>
              <a:chExt cx="502281" cy="548163"/>
            </a:xfrm>
            <a:solidFill>
              <a:srgbClr val="F80000"/>
            </a:solidFill>
          </p:grpSpPr>
          <p:sp>
            <p:nvSpPr>
              <p:cNvPr id="166" name="Freeform 30"/>
              <p:cNvSpPr>
                <a:spLocks noChangeArrowheads="1"/>
              </p:cNvSpPr>
              <p:nvPr/>
            </p:nvSpPr>
            <p:spPr bwMode="auto">
              <a:xfrm>
                <a:off x="7570816" y="2463945"/>
                <a:ext cx="123156" cy="127986"/>
              </a:xfrm>
              <a:custGeom>
                <a:avLst/>
                <a:gdLst>
                  <a:gd name="T0" fmla="*/ 150 w 227"/>
                  <a:gd name="T1" fmla="*/ 54 h 233"/>
                  <a:gd name="T2" fmla="*/ 173 w 227"/>
                  <a:gd name="T3" fmla="*/ 74 h 233"/>
                  <a:gd name="T4" fmla="*/ 226 w 227"/>
                  <a:gd name="T5" fmla="*/ 74 h 233"/>
                  <a:gd name="T6" fmla="*/ 226 w 227"/>
                  <a:gd name="T7" fmla="*/ 158 h 233"/>
                  <a:gd name="T8" fmla="*/ 173 w 227"/>
                  <a:gd name="T9" fmla="*/ 158 h 233"/>
                  <a:gd name="T10" fmla="*/ 153 w 227"/>
                  <a:gd name="T11" fmla="*/ 178 h 233"/>
                  <a:gd name="T12" fmla="*/ 153 w 227"/>
                  <a:gd name="T13" fmla="*/ 232 h 233"/>
                  <a:gd name="T14" fmla="*/ 0 w 227"/>
                  <a:gd name="T15" fmla="*/ 232 h 233"/>
                  <a:gd name="T16" fmla="*/ 0 w 227"/>
                  <a:gd name="T17" fmla="*/ 74 h 233"/>
                  <a:gd name="T18" fmla="*/ 51 w 227"/>
                  <a:gd name="T19" fmla="*/ 74 h 233"/>
                  <a:gd name="T20" fmla="*/ 71 w 227"/>
                  <a:gd name="T21" fmla="*/ 54 h 233"/>
                  <a:gd name="T22" fmla="*/ 71 w 227"/>
                  <a:gd name="T23" fmla="*/ 0 h 233"/>
                  <a:gd name="T24" fmla="*/ 150 w 227"/>
                  <a:gd name="T25" fmla="*/ 0 h 233"/>
                  <a:gd name="T26" fmla="*/ 150 w 227"/>
                  <a:gd name="T27" fmla="*/ 5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27" h="233">
                    <a:moveTo>
                      <a:pt x="150" y="54"/>
                    </a:moveTo>
                    <a:cubicBezTo>
                      <a:pt x="150" y="65"/>
                      <a:pt x="161" y="74"/>
                      <a:pt x="173" y="74"/>
                    </a:cubicBezTo>
                    <a:lnTo>
                      <a:pt x="226" y="74"/>
                    </a:lnTo>
                    <a:lnTo>
                      <a:pt x="226" y="158"/>
                    </a:lnTo>
                    <a:lnTo>
                      <a:pt x="173" y="158"/>
                    </a:lnTo>
                    <a:cubicBezTo>
                      <a:pt x="161" y="158"/>
                      <a:pt x="153" y="167"/>
                      <a:pt x="153" y="178"/>
                    </a:cubicBezTo>
                    <a:lnTo>
                      <a:pt x="153" y="232"/>
                    </a:lnTo>
                    <a:lnTo>
                      <a:pt x="0" y="232"/>
                    </a:lnTo>
                    <a:lnTo>
                      <a:pt x="0" y="74"/>
                    </a:lnTo>
                    <a:lnTo>
                      <a:pt x="51" y="74"/>
                    </a:lnTo>
                    <a:cubicBezTo>
                      <a:pt x="63" y="74"/>
                      <a:pt x="71" y="65"/>
                      <a:pt x="71" y="54"/>
                    </a:cubicBezTo>
                    <a:lnTo>
                      <a:pt x="71" y="0"/>
                    </a:lnTo>
                    <a:lnTo>
                      <a:pt x="150" y="0"/>
                    </a:lnTo>
                    <a:lnTo>
                      <a:pt x="150" y="54"/>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8595B"/>
                  </a:solidFill>
                  <a:effectLst/>
                  <a:uLnTx/>
                  <a:uFillTx/>
                  <a:latin typeface="Calibri"/>
                  <a:ea typeface="+mn-ea"/>
                  <a:cs typeface="+mn-cs"/>
                </a:endParaRPr>
              </a:p>
            </p:txBody>
          </p:sp>
          <p:sp>
            <p:nvSpPr>
              <p:cNvPr id="167" name="Freeform 31"/>
              <p:cNvSpPr>
                <a:spLocks noChangeArrowheads="1"/>
              </p:cNvSpPr>
              <p:nvPr/>
            </p:nvSpPr>
            <p:spPr bwMode="auto">
              <a:xfrm>
                <a:off x="7310016" y="2183827"/>
                <a:ext cx="502281" cy="548163"/>
              </a:xfrm>
              <a:custGeom>
                <a:avLst/>
                <a:gdLst>
                  <a:gd name="T0" fmla="*/ 918 w 919"/>
                  <a:gd name="T1" fmla="*/ 51 h 1003"/>
                  <a:gd name="T2" fmla="*/ 867 w 919"/>
                  <a:gd name="T3" fmla="*/ 1002 h 1003"/>
                  <a:gd name="T4" fmla="*/ 0 w 919"/>
                  <a:gd name="T5" fmla="*/ 951 h 1003"/>
                  <a:gd name="T6" fmla="*/ 51 w 919"/>
                  <a:gd name="T7" fmla="*/ 0 h 1003"/>
                  <a:gd name="T8" fmla="*/ 799 w 919"/>
                  <a:gd name="T9" fmla="*/ 567 h 1003"/>
                  <a:gd name="T10" fmla="*/ 793 w 919"/>
                  <a:gd name="T11" fmla="*/ 432 h 1003"/>
                  <a:gd name="T12" fmla="*/ 641 w 919"/>
                  <a:gd name="T13" fmla="*/ 412 h 1003"/>
                  <a:gd name="T14" fmla="*/ 621 w 919"/>
                  <a:gd name="T15" fmla="*/ 485 h 1003"/>
                  <a:gd name="T16" fmla="*/ 542 w 919"/>
                  <a:gd name="T17" fmla="*/ 432 h 1003"/>
                  <a:gd name="T18" fmla="*/ 472 w 919"/>
                  <a:gd name="T19" fmla="*/ 412 h 1003"/>
                  <a:gd name="T20" fmla="*/ 525 w 919"/>
                  <a:gd name="T21" fmla="*/ 327 h 1003"/>
                  <a:gd name="T22" fmla="*/ 545 w 919"/>
                  <a:gd name="T23" fmla="*/ 175 h 1003"/>
                  <a:gd name="T24" fmla="*/ 393 w 919"/>
                  <a:gd name="T25" fmla="*/ 155 h 1003"/>
                  <a:gd name="T26" fmla="*/ 373 w 919"/>
                  <a:gd name="T27" fmla="*/ 307 h 1003"/>
                  <a:gd name="T28" fmla="*/ 443 w 919"/>
                  <a:gd name="T29" fmla="*/ 327 h 1003"/>
                  <a:gd name="T30" fmla="*/ 390 w 919"/>
                  <a:gd name="T31" fmla="*/ 412 h 1003"/>
                  <a:gd name="T32" fmla="*/ 370 w 919"/>
                  <a:gd name="T33" fmla="*/ 485 h 1003"/>
                  <a:gd name="T34" fmla="*/ 291 w 919"/>
                  <a:gd name="T35" fmla="*/ 432 h 1003"/>
                  <a:gd name="T36" fmla="*/ 139 w 919"/>
                  <a:gd name="T37" fmla="*/ 412 h 1003"/>
                  <a:gd name="T38" fmla="*/ 119 w 919"/>
                  <a:gd name="T39" fmla="*/ 564 h 1003"/>
                  <a:gd name="T40" fmla="*/ 192 w 919"/>
                  <a:gd name="T41" fmla="*/ 584 h 1003"/>
                  <a:gd name="T42" fmla="*/ 139 w 919"/>
                  <a:gd name="T43" fmla="*/ 669 h 1003"/>
                  <a:gd name="T44" fmla="*/ 119 w 919"/>
                  <a:gd name="T45" fmla="*/ 821 h 1003"/>
                  <a:gd name="T46" fmla="*/ 274 w 919"/>
                  <a:gd name="T47" fmla="*/ 841 h 1003"/>
                  <a:gd name="T48" fmla="*/ 294 w 919"/>
                  <a:gd name="T49" fmla="*/ 688 h 1003"/>
                  <a:gd name="T50" fmla="*/ 220 w 919"/>
                  <a:gd name="T51" fmla="*/ 669 h 1003"/>
                  <a:gd name="T52" fmla="*/ 274 w 919"/>
                  <a:gd name="T53" fmla="*/ 584 h 1003"/>
                  <a:gd name="T54" fmla="*/ 294 w 919"/>
                  <a:gd name="T55" fmla="*/ 511 h 1003"/>
                  <a:gd name="T56" fmla="*/ 373 w 919"/>
                  <a:gd name="T57" fmla="*/ 564 h 1003"/>
                  <a:gd name="T58" fmla="*/ 446 w 919"/>
                  <a:gd name="T59" fmla="*/ 584 h 1003"/>
                  <a:gd name="T60" fmla="*/ 627 w 919"/>
                  <a:gd name="T61" fmla="*/ 770 h 1003"/>
                  <a:gd name="T62" fmla="*/ 647 w 919"/>
                  <a:gd name="T63" fmla="*/ 844 h 1003"/>
                  <a:gd name="T64" fmla="*/ 799 w 919"/>
                  <a:gd name="T65" fmla="*/ 824 h 1003"/>
                  <a:gd name="T66" fmla="*/ 779 w 919"/>
                  <a:gd name="T67" fmla="*/ 671 h 1003"/>
                  <a:gd name="T68" fmla="*/ 726 w 919"/>
                  <a:gd name="T69" fmla="*/ 587 h 1003"/>
                  <a:gd name="T70" fmla="*/ 799 w 919"/>
                  <a:gd name="T71" fmla="*/ 56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19" h="1003">
                    <a:moveTo>
                      <a:pt x="867" y="0"/>
                    </a:moveTo>
                    <a:cubicBezTo>
                      <a:pt x="895" y="0"/>
                      <a:pt x="918" y="22"/>
                      <a:pt x="918" y="51"/>
                    </a:cubicBezTo>
                    <a:lnTo>
                      <a:pt x="918" y="951"/>
                    </a:lnTo>
                    <a:cubicBezTo>
                      <a:pt x="918" y="979"/>
                      <a:pt x="895" y="1002"/>
                      <a:pt x="867" y="1002"/>
                    </a:cubicBezTo>
                    <a:lnTo>
                      <a:pt x="51" y="1002"/>
                    </a:lnTo>
                    <a:cubicBezTo>
                      <a:pt x="23" y="1002"/>
                      <a:pt x="0" y="979"/>
                      <a:pt x="0" y="951"/>
                    </a:cubicBezTo>
                    <a:lnTo>
                      <a:pt x="0" y="51"/>
                    </a:lnTo>
                    <a:cubicBezTo>
                      <a:pt x="0" y="22"/>
                      <a:pt x="23" y="0"/>
                      <a:pt x="51" y="0"/>
                    </a:cubicBezTo>
                    <a:lnTo>
                      <a:pt x="867" y="0"/>
                    </a:lnTo>
                    <a:close/>
                    <a:moveTo>
                      <a:pt x="799" y="567"/>
                    </a:moveTo>
                    <a:lnTo>
                      <a:pt x="793" y="567"/>
                    </a:lnTo>
                    <a:lnTo>
                      <a:pt x="793" y="432"/>
                    </a:lnTo>
                    <a:cubicBezTo>
                      <a:pt x="793" y="420"/>
                      <a:pt x="785" y="412"/>
                      <a:pt x="774" y="412"/>
                    </a:cubicBezTo>
                    <a:lnTo>
                      <a:pt x="641" y="412"/>
                    </a:lnTo>
                    <a:cubicBezTo>
                      <a:pt x="630" y="412"/>
                      <a:pt x="621" y="420"/>
                      <a:pt x="621" y="432"/>
                    </a:cubicBezTo>
                    <a:lnTo>
                      <a:pt x="621" y="485"/>
                    </a:lnTo>
                    <a:lnTo>
                      <a:pt x="542" y="485"/>
                    </a:lnTo>
                    <a:lnTo>
                      <a:pt x="542" y="432"/>
                    </a:lnTo>
                    <a:cubicBezTo>
                      <a:pt x="542" y="420"/>
                      <a:pt x="534" y="412"/>
                      <a:pt x="522" y="412"/>
                    </a:cubicBezTo>
                    <a:lnTo>
                      <a:pt x="472" y="412"/>
                    </a:lnTo>
                    <a:lnTo>
                      <a:pt x="472" y="327"/>
                    </a:lnTo>
                    <a:lnTo>
                      <a:pt x="525" y="327"/>
                    </a:lnTo>
                    <a:cubicBezTo>
                      <a:pt x="537" y="327"/>
                      <a:pt x="545" y="319"/>
                      <a:pt x="545" y="307"/>
                    </a:cubicBezTo>
                    <a:lnTo>
                      <a:pt x="545" y="175"/>
                    </a:lnTo>
                    <a:cubicBezTo>
                      <a:pt x="545" y="163"/>
                      <a:pt x="537" y="155"/>
                      <a:pt x="525" y="155"/>
                    </a:cubicBezTo>
                    <a:lnTo>
                      <a:pt x="393" y="155"/>
                    </a:lnTo>
                    <a:cubicBezTo>
                      <a:pt x="381" y="155"/>
                      <a:pt x="373" y="163"/>
                      <a:pt x="373" y="175"/>
                    </a:cubicBezTo>
                    <a:lnTo>
                      <a:pt x="373" y="307"/>
                    </a:lnTo>
                    <a:cubicBezTo>
                      <a:pt x="373" y="319"/>
                      <a:pt x="381" y="327"/>
                      <a:pt x="393" y="327"/>
                    </a:cubicBezTo>
                    <a:lnTo>
                      <a:pt x="443" y="327"/>
                    </a:lnTo>
                    <a:lnTo>
                      <a:pt x="443" y="412"/>
                    </a:lnTo>
                    <a:lnTo>
                      <a:pt x="390" y="412"/>
                    </a:lnTo>
                    <a:cubicBezTo>
                      <a:pt x="378" y="412"/>
                      <a:pt x="370" y="420"/>
                      <a:pt x="370" y="432"/>
                    </a:cubicBezTo>
                    <a:lnTo>
                      <a:pt x="370" y="485"/>
                    </a:lnTo>
                    <a:lnTo>
                      <a:pt x="291" y="485"/>
                    </a:lnTo>
                    <a:lnTo>
                      <a:pt x="291" y="432"/>
                    </a:lnTo>
                    <a:cubicBezTo>
                      <a:pt x="291" y="420"/>
                      <a:pt x="283" y="412"/>
                      <a:pt x="271" y="412"/>
                    </a:cubicBezTo>
                    <a:lnTo>
                      <a:pt x="139" y="412"/>
                    </a:lnTo>
                    <a:cubicBezTo>
                      <a:pt x="127" y="412"/>
                      <a:pt x="119" y="420"/>
                      <a:pt x="119" y="432"/>
                    </a:cubicBezTo>
                    <a:lnTo>
                      <a:pt x="119" y="564"/>
                    </a:lnTo>
                    <a:cubicBezTo>
                      <a:pt x="119" y="575"/>
                      <a:pt x="127" y="584"/>
                      <a:pt x="139" y="584"/>
                    </a:cubicBezTo>
                    <a:lnTo>
                      <a:pt x="192" y="584"/>
                    </a:lnTo>
                    <a:lnTo>
                      <a:pt x="192" y="669"/>
                    </a:lnTo>
                    <a:lnTo>
                      <a:pt x="139" y="669"/>
                    </a:lnTo>
                    <a:cubicBezTo>
                      <a:pt x="127" y="669"/>
                      <a:pt x="119" y="677"/>
                      <a:pt x="119" y="688"/>
                    </a:cubicBezTo>
                    <a:lnTo>
                      <a:pt x="119" y="821"/>
                    </a:lnTo>
                    <a:cubicBezTo>
                      <a:pt x="119" y="832"/>
                      <a:pt x="127" y="841"/>
                      <a:pt x="139" y="841"/>
                    </a:cubicBezTo>
                    <a:lnTo>
                      <a:pt x="274" y="841"/>
                    </a:lnTo>
                    <a:cubicBezTo>
                      <a:pt x="285" y="841"/>
                      <a:pt x="294" y="832"/>
                      <a:pt x="294" y="821"/>
                    </a:cubicBezTo>
                    <a:lnTo>
                      <a:pt x="294" y="688"/>
                    </a:lnTo>
                    <a:cubicBezTo>
                      <a:pt x="294" y="677"/>
                      <a:pt x="285" y="669"/>
                      <a:pt x="274" y="669"/>
                    </a:cubicBezTo>
                    <a:lnTo>
                      <a:pt x="220" y="669"/>
                    </a:lnTo>
                    <a:lnTo>
                      <a:pt x="220" y="584"/>
                    </a:lnTo>
                    <a:lnTo>
                      <a:pt x="274" y="584"/>
                    </a:lnTo>
                    <a:cubicBezTo>
                      <a:pt x="285" y="584"/>
                      <a:pt x="294" y="575"/>
                      <a:pt x="294" y="564"/>
                    </a:cubicBezTo>
                    <a:lnTo>
                      <a:pt x="294" y="511"/>
                    </a:lnTo>
                    <a:lnTo>
                      <a:pt x="373" y="511"/>
                    </a:lnTo>
                    <a:lnTo>
                      <a:pt x="373" y="564"/>
                    </a:lnTo>
                    <a:cubicBezTo>
                      <a:pt x="373" y="575"/>
                      <a:pt x="381" y="584"/>
                      <a:pt x="393" y="584"/>
                    </a:cubicBezTo>
                    <a:lnTo>
                      <a:pt x="446" y="584"/>
                    </a:lnTo>
                    <a:lnTo>
                      <a:pt x="446" y="770"/>
                    </a:lnTo>
                    <a:lnTo>
                      <a:pt x="627" y="770"/>
                    </a:lnTo>
                    <a:lnTo>
                      <a:pt x="627" y="824"/>
                    </a:lnTo>
                    <a:cubicBezTo>
                      <a:pt x="627" y="835"/>
                      <a:pt x="635" y="844"/>
                      <a:pt x="647" y="844"/>
                    </a:cubicBezTo>
                    <a:lnTo>
                      <a:pt x="779" y="844"/>
                    </a:lnTo>
                    <a:cubicBezTo>
                      <a:pt x="791" y="844"/>
                      <a:pt x="799" y="835"/>
                      <a:pt x="799" y="824"/>
                    </a:cubicBezTo>
                    <a:lnTo>
                      <a:pt x="799" y="691"/>
                    </a:lnTo>
                    <a:cubicBezTo>
                      <a:pt x="799" y="680"/>
                      <a:pt x="791" y="671"/>
                      <a:pt x="779" y="671"/>
                    </a:cubicBezTo>
                    <a:lnTo>
                      <a:pt x="726" y="671"/>
                    </a:lnTo>
                    <a:lnTo>
                      <a:pt x="726" y="587"/>
                    </a:lnTo>
                    <a:lnTo>
                      <a:pt x="779" y="587"/>
                    </a:lnTo>
                    <a:cubicBezTo>
                      <a:pt x="791" y="587"/>
                      <a:pt x="799" y="578"/>
                      <a:pt x="799" y="567"/>
                    </a:cubicBez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8595B"/>
                  </a:solidFill>
                  <a:effectLst/>
                  <a:uLnTx/>
                  <a:uFillTx/>
                  <a:latin typeface="Calibri"/>
                  <a:ea typeface="+mn-ea"/>
                  <a:cs typeface="+mn-cs"/>
                </a:endParaRPr>
              </a:p>
            </p:txBody>
          </p:sp>
        </p:grpSp>
        <p:sp>
          <p:nvSpPr>
            <p:cNvPr id="165" name="Rectangle 164"/>
            <p:cNvSpPr/>
            <p:nvPr/>
          </p:nvSpPr>
          <p:spPr>
            <a:xfrm>
              <a:off x="7248176" y="2103309"/>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a:ea typeface="+mn-ea"/>
                <a:cs typeface="+mn-cs"/>
              </a:endParaRPr>
            </a:p>
          </p:txBody>
        </p:sp>
      </p:grpSp>
      <p:grpSp>
        <p:nvGrpSpPr>
          <p:cNvPr id="168" name="Group 167"/>
          <p:cNvGrpSpPr/>
          <p:nvPr/>
        </p:nvGrpSpPr>
        <p:grpSpPr>
          <a:xfrm>
            <a:off x="5466007" y="4291229"/>
            <a:ext cx="639069" cy="695710"/>
            <a:chOff x="4174173" y="2103309"/>
            <a:chExt cx="639069" cy="695710"/>
          </a:xfrm>
        </p:grpSpPr>
        <p:grpSp>
          <p:nvGrpSpPr>
            <p:cNvPr id="169" name="Group 120"/>
            <p:cNvGrpSpPr/>
            <p:nvPr/>
          </p:nvGrpSpPr>
          <p:grpSpPr>
            <a:xfrm>
              <a:off x="4235962" y="2181412"/>
              <a:ext cx="502281" cy="548163"/>
              <a:chOff x="2505075" y="2108200"/>
              <a:chExt cx="330200" cy="360363"/>
            </a:xfrm>
            <a:solidFill>
              <a:srgbClr val="F80000"/>
            </a:solidFill>
          </p:grpSpPr>
          <p:sp>
            <p:nvSpPr>
              <p:cNvPr id="171" name="Freeform 44"/>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8595B"/>
                  </a:solidFill>
                  <a:effectLst/>
                  <a:uLnTx/>
                  <a:uFillTx/>
                  <a:latin typeface="Calibri"/>
                  <a:ea typeface="+mn-ea"/>
                  <a:cs typeface="+mn-cs"/>
                </a:endParaRPr>
              </a:p>
            </p:txBody>
          </p:sp>
          <p:sp>
            <p:nvSpPr>
              <p:cNvPr id="172" name="Freeform 45"/>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8595B"/>
                  </a:solidFill>
                  <a:effectLst/>
                  <a:uLnTx/>
                  <a:uFillTx/>
                  <a:latin typeface="Calibri"/>
                  <a:ea typeface="+mn-ea"/>
                  <a:cs typeface="+mn-cs"/>
                </a:endParaRPr>
              </a:p>
            </p:txBody>
          </p:sp>
        </p:grpSp>
        <p:sp>
          <p:nvSpPr>
            <p:cNvPr id="170" name="Rectangle 169"/>
            <p:cNvSpPr/>
            <p:nvPr/>
          </p:nvSpPr>
          <p:spPr>
            <a:xfrm>
              <a:off x="4174173" y="2103309"/>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a:ea typeface="+mn-ea"/>
                <a:cs typeface="+mn-cs"/>
              </a:endParaRPr>
            </a:p>
          </p:txBody>
        </p:sp>
      </p:grpSp>
      <p:grpSp>
        <p:nvGrpSpPr>
          <p:cNvPr id="186" name="Group 185"/>
          <p:cNvGrpSpPr/>
          <p:nvPr/>
        </p:nvGrpSpPr>
        <p:grpSpPr>
          <a:xfrm>
            <a:off x="7508167" y="2096669"/>
            <a:ext cx="639069" cy="695710"/>
            <a:chOff x="4174173" y="2103309"/>
            <a:chExt cx="639069" cy="695710"/>
          </a:xfrm>
        </p:grpSpPr>
        <p:grpSp>
          <p:nvGrpSpPr>
            <p:cNvPr id="187" name="Group 120"/>
            <p:cNvGrpSpPr/>
            <p:nvPr/>
          </p:nvGrpSpPr>
          <p:grpSpPr>
            <a:xfrm>
              <a:off x="4235962" y="2181412"/>
              <a:ext cx="502281" cy="548163"/>
              <a:chOff x="2505075" y="2108200"/>
              <a:chExt cx="330200" cy="360363"/>
            </a:xfrm>
            <a:solidFill>
              <a:srgbClr val="F80000"/>
            </a:solidFill>
          </p:grpSpPr>
          <p:sp>
            <p:nvSpPr>
              <p:cNvPr id="189" name="Freeform 44"/>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8595B"/>
                  </a:solidFill>
                  <a:effectLst/>
                  <a:uLnTx/>
                  <a:uFillTx/>
                  <a:latin typeface="Calibri"/>
                  <a:ea typeface="+mn-ea"/>
                  <a:cs typeface="+mn-cs"/>
                </a:endParaRPr>
              </a:p>
            </p:txBody>
          </p:sp>
          <p:sp>
            <p:nvSpPr>
              <p:cNvPr id="190" name="Freeform 45"/>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8595B"/>
                  </a:solidFill>
                  <a:effectLst/>
                  <a:uLnTx/>
                  <a:uFillTx/>
                  <a:latin typeface="Calibri"/>
                  <a:ea typeface="+mn-ea"/>
                  <a:cs typeface="+mn-cs"/>
                </a:endParaRPr>
              </a:p>
            </p:txBody>
          </p:sp>
        </p:grpSp>
        <p:sp>
          <p:nvSpPr>
            <p:cNvPr id="188" name="Rectangle 187"/>
            <p:cNvSpPr/>
            <p:nvPr/>
          </p:nvSpPr>
          <p:spPr>
            <a:xfrm>
              <a:off x="4174173" y="2103309"/>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a:ea typeface="+mn-ea"/>
                <a:cs typeface="+mn-cs"/>
              </a:endParaRPr>
            </a:p>
          </p:txBody>
        </p:sp>
      </p:grpSp>
      <p:grpSp>
        <p:nvGrpSpPr>
          <p:cNvPr id="192" name="Group 191"/>
          <p:cNvGrpSpPr/>
          <p:nvPr/>
        </p:nvGrpSpPr>
        <p:grpSpPr>
          <a:xfrm>
            <a:off x="7515787" y="3247289"/>
            <a:ext cx="639069" cy="695710"/>
            <a:chOff x="4174173" y="2103309"/>
            <a:chExt cx="639069" cy="695710"/>
          </a:xfrm>
        </p:grpSpPr>
        <p:grpSp>
          <p:nvGrpSpPr>
            <p:cNvPr id="193" name="Group 120"/>
            <p:cNvGrpSpPr/>
            <p:nvPr/>
          </p:nvGrpSpPr>
          <p:grpSpPr>
            <a:xfrm>
              <a:off x="4235962" y="2181412"/>
              <a:ext cx="502281" cy="548163"/>
              <a:chOff x="2505075" y="2108200"/>
              <a:chExt cx="330200" cy="360363"/>
            </a:xfrm>
            <a:solidFill>
              <a:srgbClr val="F80000"/>
            </a:solidFill>
          </p:grpSpPr>
          <p:sp>
            <p:nvSpPr>
              <p:cNvPr id="195" name="Freeform 44"/>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8595B"/>
                  </a:solidFill>
                  <a:effectLst/>
                  <a:uLnTx/>
                  <a:uFillTx/>
                  <a:latin typeface="Calibri"/>
                  <a:ea typeface="+mn-ea"/>
                  <a:cs typeface="+mn-cs"/>
                </a:endParaRPr>
              </a:p>
            </p:txBody>
          </p:sp>
          <p:sp>
            <p:nvSpPr>
              <p:cNvPr id="196" name="Freeform 45"/>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8595B"/>
                  </a:solidFill>
                  <a:effectLst/>
                  <a:uLnTx/>
                  <a:uFillTx/>
                  <a:latin typeface="Calibri"/>
                  <a:ea typeface="+mn-ea"/>
                  <a:cs typeface="+mn-cs"/>
                </a:endParaRPr>
              </a:p>
            </p:txBody>
          </p:sp>
        </p:grpSp>
        <p:sp>
          <p:nvSpPr>
            <p:cNvPr id="194" name="Rectangle 193"/>
            <p:cNvSpPr/>
            <p:nvPr/>
          </p:nvSpPr>
          <p:spPr>
            <a:xfrm>
              <a:off x="4174173" y="2103309"/>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a:ea typeface="+mn-ea"/>
                <a:cs typeface="+mn-cs"/>
              </a:endParaRPr>
            </a:p>
          </p:txBody>
        </p:sp>
      </p:grpSp>
      <p:sp>
        <p:nvSpPr>
          <p:cNvPr id="197" name="Rectangle 196"/>
          <p:cNvSpPr/>
          <p:nvPr/>
        </p:nvSpPr>
        <p:spPr>
          <a:xfrm>
            <a:off x="9657759" y="1684612"/>
            <a:ext cx="610154" cy="4526668"/>
          </a:xfrm>
          <a:prstGeom prst="rect">
            <a:avLst/>
          </a:prstGeom>
          <a:noFill/>
          <a:ln w="19050">
            <a:solidFill>
              <a:schemeClr val="tx1"/>
            </a:solid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5F5F5F"/>
                </a:solidFill>
                <a:effectLst/>
                <a:uLnTx/>
                <a:uFillTx/>
                <a:latin typeface="Calibri"/>
                <a:ea typeface="+mn-ea"/>
                <a:cs typeface="+mn-cs"/>
              </a:rPr>
              <a:t>AD3</a:t>
            </a:r>
            <a:endParaRPr kumimoji="0" lang="en-US" sz="1800" b="0" i="0" u="none" strike="noStrike" kern="1200" cap="none" spc="0" normalizeH="0" baseline="0" noProof="0" dirty="0">
              <a:ln>
                <a:noFill/>
              </a:ln>
              <a:solidFill>
                <a:srgbClr val="FFFFFF"/>
              </a:solidFill>
              <a:effectLst/>
              <a:uLnTx/>
              <a:uFillTx/>
              <a:latin typeface="Calibri"/>
              <a:ea typeface="+mn-ea"/>
              <a:cs typeface="+mn-cs"/>
            </a:endParaRPr>
          </a:p>
        </p:txBody>
      </p:sp>
      <p:sp>
        <p:nvSpPr>
          <p:cNvPr id="203" name="TextBox 202"/>
          <p:cNvSpPr txBox="1"/>
          <p:nvPr/>
        </p:nvSpPr>
        <p:spPr>
          <a:xfrm>
            <a:off x="7901391" y="4139841"/>
            <a:ext cx="609601" cy="138963"/>
          </a:xfrm>
          <a:prstGeom prst="rect">
            <a:avLst/>
          </a:prstGeom>
          <a:noFill/>
        </p:spPr>
        <p:txBody>
          <a:bodyPr wrap="none" lIns="0" tIns="0" rIns="0" bIns="0" rtlCol="0" anchor="t">
            <a:no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5F5F5F"/>
                </a:solidFill>
                <a:effectLst/>
                <a:uLnTx/>
                <a:uFillTx/>
                <a:latin typeface="Calibri"/>
                <a:ea typeface="+mn-ea"/>
                <a:cs typeface="+mn-cs"/>
              </a:rPr>
              <a:t>Siebel FS</a:t>
            </a:r>
          </a:p>
          <a:p>
            <a:pPr marL="0" marR="0" lvl="0" indent="0" algn="r" defTabSz="914400" rtl="0" eaLnBrk="1" fontAlgn="auto" latinLnBrk="0" hangingPunct="1">
              <a:lnSpc>
                <a:spcPct val="90000"/>
              </a:lnSpc>
              <a:spcBef>
                <a:spcPts val="0"/>
              </a:spcBef>
              <a:spcAft>
                <a:spcPts val="0"/>
              </a:spcAft>
              <a:buClrTx/>
              <a:buSzTx/>
              <a:buFontTx/>
              <a:buNone/>
              <a:tabLst/>
              <a:defRPr/>
            </a:pPr>
            <a:endParaRPr kumimoji="0" lang="en-US" sz="900" b="1" i="0" u="none" strike="noStrike" kern="1200" cap="none" spc="0" normalizeH="0" baseline="0" noProof="0" dirty="0">
              <a:ln>
                <a:noFill/>
              </a:ln>
              <a:solidFill>
                <a:srgbClr val="5F5F5F"/>
              </a:solidFill>
              <a:effectLst/>
              <a:uLnTx/>
              <a:uFillTx/>
              <a:latin typeface="Calibri"/>
              <a:ea typeface="+mn-ea"/>
              <a:cs typeface="+mn-cs"/>
            </a:endParaRPr>
          </a:p>
          <a:p>
            <a:pPr marL="0" marR="0" lvl="0" indent="0" algn="r" defTabSz="914400" rtl="0" eaLnBrk="1" fontAlgn="auto" latinLnBrk="0" hangingPunct="1">
              <a:lnSpc>
                <a:spcPct val="90000"/>
              </a:lnSpc>
              <a:spcBef>
                <a:spcPts val="0"/>
              </a:spcBef>
              <a:spcAft>
                <a:spcPts val="0"/>
              </a:spcAft>
              <a:buClrTx/>
              <a:buSzTx/>
              <a:buFontTx/>
              <a:buNone/>
              <a:tabLst/>
              <a:defRPr/>
            </a:pPr>
            <a:endParaRPr kumimoji="0" lang="en-US" sz="900" b="1" i="0" u="none" strike="noStrike" kern="1200" cap="none" spc="0" normalizeH="0" baseline="0" noProof="0" dirty="0">
              <a:ln>
                <a:noFill/>
              </a:ln>
              <a:solidFill>
                <a:srgbClr val="5F5F5F"/>
              </a:solidFill>
              <a:effectLst/>
              <a:uLnTx/>
              <a:uFillTx/>
              <a:latin typeface="Calibri"/>
              <a:ea typeface="+mn-ea"/>
              <a:cs typeface="+mn-cs"/>
            </a:endParaRPr>
          </a:p>
        </p:txBody>
      </p:sp>
      <p:grpSp>
        <p:nvGrpSpPr>
          <p:cNvPr id="204" name="Group 203"/>
          <p:cNvGrpSpPr/>
          <p:nvPr/>
        </p:nvGrpSpPr>
        <p:grpSpPr>
          <a:xfrm>
            <a:off x="6357547" y="4291229"/>
            <a:ext cx="639069" cy="695710"/>
            <a:chOff x="4174173" y="2103309"/>
            <a:chExt cx="639069" cy="695710"/>
          </a:xfrm>
        </p:grpSpPr>
        <p:grpSp>
          <p:nvGrpSpPr>
            <p:cNvPr id="205" name="Group 120"/>
            <p:cNvGrpSpPr/>
            <p:nvPr/>
          </p:nvGrpSpPr>
          <p:grpSpPr>
            <a:xfrm>
              <a:off x="4235962" y="2181412"/>
              <a:ext cx="502281" cy="548163"/>
              <a:chOff x="2505075" y="2108200"/>
              <a:chExt cx="330200" cy="360363"/>
            </a:xfrm>
            <a:solidFill>
              <a:srgbClr val="F80000"/>
            </a:solidFill>
          </p:grpSpPr>
          <p:sp>
            <p:nvSpPr>
              <p:cNvPr id="207" name="Freeform 44"/>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8595B"/>
                  </a:solidFill>
                  <a:effectLst/>
                  <a:uLnTx/>
                  <a:uFillTx/>
                  <a:latin typeface="Calibri"/>
                  <a:ea typeface="+mn-ea"/>
                  <a:cs typeface="+mn-cs"/>
                </a:endParaRPr>
              </a:p>
            </p:txBody>
          </p:sp>
          <p:sp>
            <p:nvSpPr>
              <p:cNvPr id="209" name="Freeform 45"/>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8595B"/>
                  </a:solidFill>
                  <a:effectLst/>
                  <a:uLnTx/>
                  <a:uFillTx/>
                  <a:latin typeface="Calibri"/>
                  <a:ea typeface="+mn-ea"/>
                  <a:cs typeface="+mn-cs"/>
                </a:endParaRPr>
              </a:p>
            </p:txBody>
          </p:sp>
        </p:grpSp>
        <p:sp>
          <p:nvSpPr>
            <p:cNvPr id="206" name="Rectangle 205"/>
            <p:cNvSpPr/>
            <p:nvPr/>
          </p:nvSpPr>
          <p:spPr>
            <a:xfrm>
              <a:off x="4174173" y="2103309"/>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a:ea typeface="+mn-ea"/>
                <a:cs typeface="+mn-cs"/>
              </a:endParaRPr>
            </a:p>
          </p:txBody>
        </p:sp>
      </p:grpSp>
      <p:grpSp>
        <p:nvGrpSpPr>
          <p:cNvPr id="210" name="Group 209"/>
          <p:cNvGrpSpPr/>
          <p:nvPr/>
        </p:nvGrpSpPr>
        <p:grpSpPr>
          <a:xfrm>
            <a:off x="7133209" y="4338326"/>
            <a:ext cx="639069" cy="695710"/>
            <a:chOff x="4174173" y="2103309"/>
            <a:chExt cx="639069" cy="695710"/>
          </a:xfrm>
        </p:grpSpPr>
        <p:sp>
          <p:nvSpPr>
            <p:cNvPr id="213" name="Freeform 44"/>
            <p:cNvSpPr>
              <a:spLocks noChangeArrowheads="1"/>
            </p:cNvSpPr>
            <p:nvPr/>
          </p:nvSpPr>
          <p:spPr bwMode="auto">
            <a:xfrm>
              <a:off x="4598142" y="2560499"/>
              <a:ext cx="33807" cy="33807"/>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solidFill>
              <a:srgbClr val="F80000"/>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8595B"/>
                </a:solidFill>
                <a:effectLst/>
                <a:uLnTx/>
                <a:uFillTx/>
                <a:latin typeface="Calibri"/>
                <a:ea typeface="+mn-ea"/>
                <a:cs typeface="+mn-cs"/>
              </a:endParaRPr>
            </a:p>
          </p:txBody>
        </p:sp>
        <p:sp>
          <p:nvSpPr>
            <p:cNvPr id="212" name="Rectangle 211"/>
            <p:cNvSpPr/>
            <p:nvPr/>
          </p:nvSpPr>
          <p:spPr>
            <a:xfrm>
              <a:off x="4174173" y="2103309"/>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a:ea typeface="+mn-ea"/>
                <a:cs typeface="+mn-cs"/>
              </a:endParaRPr>
            </a:p>
          </p:txBody>
        </p:sp>
      </p:grpSp>
      <p:grpSp>
        <p:nvGrpSpPr>
          <p:cNvPr id="215" name="Group 214"/>
          <p:cNvGrpSpPr/>
          <p:nvPr/>
        </p:nvGrpSpPr>
        <p:grpSpPr>
          <a:xfrm>
            <a:off x="7818964" y="4334467"/>
            <a:ext cx="639069" cy="695710"/>
            <a:chOff x="4174173" y="2103309"/>
            <a:chExt cx="639069" cy="695710"/>
          </a:xfrm>
        </p:grpSpPr>
        <p:grpSp>
          <p:nvGrpSpPr>
            <p:cNvPr id="216" name="Group 120"/>
            <p:cNvGrpSpPr/>
            <p:nvPr/>
          </p:nvGrpSpPr>
          <p:grpSpPr>
            <a:xfrm>
              <a:off x="4235962" y="2181412"/>
              <a:ext cx="502281" cy="548163"/>
              <a:chOff x="2505075" y="2108200"/>
              <a:chExt cx="330200" cy="360363"/>
            </a:xfrm>
            <a:solidFill>
              <a:srgbClr val="F80000"/>
            </a:solidFill>
          </p:grpSpPr>
          <p:sp>
            <p:nvSpPr>
              <p:cNvPr id="218" name="Freeform 44"/>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8595B"/>
                  </a:solidFill>
                  <a:effectLst/>
                  <a:uLnTx/>
                  <a:uFillTx/>
                  <a:latin typeface="Calibri"/>
                  <a:ea typeface="+mn-ea"/>
                  <a:cs typeface="+mn-cs"/>
                </a:endParaRPr>
              </a:p>
            </p:txBody>
          </p:sp>
          <p:sp>
            <p:nvSpPr>
              <p:cNvPr id="219" name="Freeform 45"/>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8595B"/>
                  </a:solidFill>
                  <a:effectLst/>
                  <a:uLnTx/>
                  <a:uFillTx/>
                  <a:latin typeface="Calibri"/>
                  <a:ea typeface="+mn-ea"/>
                  <a:cs typeface="+mn-cs"/>
                </a:endParaRPr>
              </a:p>
            </p:txBody>
          </p:sp>
        </p:grpSp>
        <p:sp>
          <p:nvSpPr>
            <p:cNvPr id="217" name="Rectangle 216"/>
            <p:cNvSpPr/>
            <p:nvPr/>
          </p:nvSpPr>
          <p:spPr>
            <a:xfrm>
              <a:off x="4174173" y="2103309"/>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a:ea typeface="+mn-ea"/>
                <a:cs typeface="+mn-cs"/>
              </a:endParaRPr>
            </a:p>
          </p:txBody>
        </p:sp>
      </p:grpSp>
      <p:grpSp>
        <p:nvGrpSpPr>
          <p:cNvPr id="220" name="Group 219"/>
          <p:cNvGrpSpPr/>
          <p:nvPr/>
        </p:nvGrpSpPr>
        <p:grpSpPr>
          <a:xfrm>
            <a:off x="6348255" y="3257943"/>
            <a:ext cx="639069" cy="695710"/>
            <a:chOff x="4174173" y="2103309"/>
            <a:chExt cx="639069" cy="695710"/>
          </a:xfrm>
        </p:grpSpPr>
        <p:grpSp>
          <p:nvGrpSpPr>
            <p:cNvPr id="221" name="Group 120"/>
            <p:cNvGrpSpPr/>
            <p:nvPr/>
          </p:nvGrpSpPr>
          <p:grpSpPr>
            <a:xfrm>
              <a:off x="4235962" y="2181412"/>
              <a:ext cx="502281" cy="548163"/>
              <a:chOff x="2505075" y="2108200"/>
              <a:chExt cx="330200" cy="360363"/>
            </a:xfrm>
            <a:solidFill>
              <a:srgbClr val="F80000"/>
            </a:solidFill>
          </p:grpSpPr>
          <p:sp>
            <p:nvSpPr>
              <p:cNvPr id="223" name="Freeform 44"/>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8595B"/>
                  </a:solidFill>
                  <a:effectLst/>
                  <a:uLnTx/>
                  <a:uFillTx/>
                  <a:latin typeface="Calibri"/>
                  <a:ea typeface="+mn-ea"/>
                  <a:cs typeface="+mn-cs"/>
                </a:endParaRPr>
              </a:p>
            </p:txBody>
          </p:sp>
          <p:sp>
            <p:nvSpPr>
              <p:cNvPr id="224" name="Freeform 45"/>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8595B"/>
                  </a:solidFill>
                  <a:effectLst/>
                  <a:uLnTx/>
                  <a:uFillTx/>
                  <a:latin typeface="Calibri"/>
                  <a:ea typeface="+mn-ea"/>
                  <a:cs typeface="+mn-cs"/>
                </a:endParaRPr>
              </a:p>
            </p:txBody>
          </p:sp>
        </p:grpSp>
        <p:sp>
          <p:nvSpPr>
            <p:cNvPr id="222" name="Rectangle 221"/>
            <p:cNvSpPr/>
            <p:nvPr/>
          </p:nvSpPr>
          <p:spPr>
            <a:xfrm>
              <a:off x="4174173" y="2103309"/>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a:ea typeface="+mn-ea"/>
                <a:cs typeface="+mn-cs"/>
              </a:endParaRPr>
            </a:p>
          </p:txBody>
        </p:sp>
      </p:grpSp>
      <p:cxnSp>
        <p:nvCxnSpPr>
          <p:cNvPr id="226" name="Straight Arrow Connector 225"/>
          <p:cNvCxnSpPr/>
          <p:nvPr/>
        </p:nvCxnSpPr>
        <p:spPr bwMode="auto">
          <a:xfrm>
            <a:off x="6219877" y="3795740"/>
            <a:ext cx="0" cy="510540"/>
          </a:xfrm>
          <a:prstGeom prst="straightConnector1">
            <a:avLst/>
          </a:prstGeom>
          <a:solidFill>
            <a:srgbClr val="00B8FF"/>
          </a:solidFill>
          <a:ln w="12700" cap="flat" cmpd="sng" algn="ctr">
            <a:solidFill>
              <a:srgbClr val="5F5F5F"/>
            </a:solidFill>
            <a:prstDash val="solid"/>
            <a:round/>
            <a:headEnd type="oval" w="sm" len="sm"/>
            <a:tailEnd type="oval" w="sm" len="sm"/>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cxnSp>
      <p:cxnSp>
        <p:nvCxnSpPr>
          <p:cNvPr id="227" name="Straight Arrow Connector 226"/>
          <p:cNvCxnSpPr/>
          <p:nvPr/>
        </p:nvCxnSpPr>
        <p:spPr bwMode="auto">
          <a:xfrm>
            <a:off x="6219877" y="2759420"/>
            <a:ext cx="0" cy="510540"/>
          </a:xfrm>
          <a:prstGeom prst="straightConnector1">
            <a:avLst/>
          </a:prstGeom>
          <a:solidFill>
            <a:srgbClr val="00B8FF"/>
          </a:solidFill>
          <a:ln w="12700" cap="flat" cmpd="sng" algn="ctr">
            <a:solidFill>
              <a:srgbClr val="5F5F5F"/>
            </a:solidFill>
            <a:prstDash val="solid"/>
            <a:round/>
            <a:headEnd type="oval" w="sm" len="sm"/>
            <a:tailEnd type="oval" w="sm" len="sm"/>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cxnSp>
      <p:grpSp>
        <p:nvGrpSpPr>
          <p:cNvPr id="175" name="Group 174"/>
          <p:cNvGrpSpPr/>
          <p:nvPr/>
        </p:nvGrpSpPr>
        <p:grpSpPr>
          <a:xfrm>
            <a:off x="5481512" y="3257943"/>
            <a:ext cx="639069" cy="695710"/>
            <a:chOff x="4174173" y="2103309"/>
            <a:chExt cx="639069" cy="695710"/>
          </a:xfrm>
        </p:grpSpPr>
        <p:grpSp>
          <p:nvGrpSpPr>
            <p:cNvPr id="177" name="Group 120"/>
            <p:cNvGrpSpPr/>
            <p:nvPr/>
          </p:nvGrpSpPr>
          <p:grpSpPr>
            <a:xfrm>
              <a:off x="4235962" y="2181412"/>
              <a:ext cx="502281" cy="548163"/>
              <a:chOff x="2505075" y="2108200"/>
              <a:chExt cx="330200" cy="360363"/>
            </a:xfrm>
            <a:solidFill>
              <a:srgbClr val="F80000"/>
            </a:solidFill>
          </p:grpSpPr>
          <p:sp>
            <p:nvSpPr>
              <p:cNvPr id="180" name="Freeform 44"/>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8595B"/>
                  </a:solidFill>
                  <a:effectLst/>
                  <a:uLnTx/>
                  <a:uFillTx/>
                  <a:latin typeface="Calibri"/>
                  <a:ea typeface="+mn-ea"/>
                  <a:cs typeface="+mn-cs"/>
                </a:endParaRPr>
              </a:p>
            </p:txBody>
          </p:sp>
          <p:sp>
            <p:nvSpPr>
              <p:cNvPr id="181" name="Freeform 45"/>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8595B"/>
                  </a:solidFill>
                  <a:effectLst/>
                  <a:uLnTx/>
                  <a:uFillTx/>
                  <a:latin typeface="Calibri"/>
                  <a:ea typeface="+mn-ea"/>
                  <a:cs typeface="+mn-cs"/>
                </a:endParaRPr>
              </a:p>
            </p:txBody>
          </p:sp>
        </p:grpSp>
        <p:sp>
          <p:nvSpPr>
            <p:cNvPr id="179" name="Rectangle 178"/>
            <p:cNvSpPr/>
            <p:nvPr/>
          </p:nvSpPr>
          <p:spPr>
            <a:xfrm>
              <a:off x="4174173" y="2103309"/>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a:ea typeface="+mn-ea"/>
                <a:cs typeface="+mn-cs"/>
              </a:endParaRPr>
            </a:p>
          </p:txBody>
        </p:sp>
      </p:grpSp>
      <p:grpSp>
        <p:nvGrpSpPr>
          <p:cNvPr id="228" name="Group 227"/>
          <p:cNvGrpSpPr/>
          <p:nvPr/>
        </p:nvGrpSpPr>
        <p:grpSpPr>
          <a:xfrm>
            <a:off x="5913097" y="2073809"/>
            <a:ext cx="639069" cy="695710"/>
            <a:chOff x="8857983" y="2103309"/>
            <a:chExt cx="639069" cy="695710"/>
          </a:xfrm>
        </p:grpSpPr>
        <p:grpSp>
          <p:nvGrpSpPr>
            <p:cNvPr id="229" name="Group 112"/>
            <p:cNvGrpSpPr/>
            <p:nvPr/>
          </p:nvGrpSpPr>
          <p:grpSpPr>
            <a:xfrm>
              <a:off x="8927940" y="2183827"/>
              <a:ext cx="504696" cy="555406"/>
              <a:chOff x="7058025" y="2714625"/>
              <a:chExt cx="331788" cy="365125"/>
            </a:xfrm>
            <a:solidFill>
              <a:srgbClr val="F80000"/>
            </a:solidFill>
          </p:grpSpPr>
          <p:sp>
            <p:nvSpPr>
              <p:cNvPr id="231" name="Freeform 38"/>
              <p:cNvSpPr>
                <a:spLocks noChangeArrowheads="1"/>
              </p:cNvSpPr>
              <p:nvPr/>
            </p:nvSpPr>
            <p:spPr bwMode="auto">
              <a:xfrm>
                <a:off x="7058025" y="2714625"/>
                <a:ext cx="331788" cy="365125"/>
              </a:xfrm>
              <a:custGeom>
                <a:avLst/>
                <a:gdLst>
                  <a:gd name="T0" fmla="*/ 869 w 921"/>
                  <a:gd name="T1" fmla="*/ 0 h 1014"/>
                  <a:gd name="T2" fmla="*/ 917 w 921"/>
                  <a:gd name="T3" fmla="*/ 62 h 1014"/>
                  <a:gd name="T4" fmla="*/ 917 w 921"/>
                  <a:gd name="T5" fmla="*/ 962 h 1014"/>
                  <a:gd name="T6" fmla="*/ 867 w 921"/>
                  <a:gd name="T7" fmla="*/ 1013 h 1014"/>
                  <a:gd name="T8" fmla="*/ 51 w 921"/>
                  <a:gd name="T9" fmla="*/ 1013 h 1014"/>
                  <a:gd name="T10" fmla="*/ 0 w 921"/>
                  <a:gd name="T11" fmla="*/ 962 h 1014"/>
                  <a:gd name="T12" fmla="*/ 0 w 921"/>
                  <a:gd name="T13" fmla="*/ 533 h 1014"/>
                  <a:gd name="T14" fmla="*/ 147 w 921"/>
                  <a:gd name="T15" fmla="*/ 533 h 1014"/>
                  <a:gd name="T16" fmla="*/ 147 w 921"/>
                  <a:gd name="T17" fmla="*/ 725 h 1014"/>
                  <a:gd name="T18" fmla="*/ 223 w 921"/>
                  <a:gd name="T19" fmla="*/ 801 h 1014"/>
                  <a:gd name="T20" fmla="*/ 387 w 921"/>
                  <a:gd name="T21" fmla="*/ 801 h 1014"/>
                  <a:gd name="T22" fmla="*/ 463 w 921"/>
                  <a:gd name="T23" fmla="*/ 725 h 1014"/>
                  <a:gd name="T24" fmla="*/ 463 w 921"/>
                  <a:gd name="T25" fmla="*/ 556 h 1014"/>
                  <a:gd name="T26" fmla="*/ 646 w 921"/>
                  <a:gd name="T27" fmla="*/ 731 h 1014"/>
                  <a:gd name="T28" fmla="*/ 621 w 921"/>
                  <a:gd name="T29" fmla="*/ 756 h 1014"/>
                  <a:gd name="T30" fmla="*/ 723 w 921"/>
                  <a:gd name="T31" fmla="*/ 782 h 1014"/>
                  <a:gd name="T32" fmla="*/ 694 w 921"/>
                  <a:gd name="T33" fmla="*/ 680 h 1014"/>
                  <a:gd name="T34" fmla="*/ 669 w 921"/>
                  <a:gd name="T35" fmla="*/ 705 h 1014"/>
                  <a:gd name="T36" fmla="*/ 488 w 921"/>
                  <a:gd name="T37" fmla="*/ 530 h 1014"/>
                  <a:gd name="T38" fmla="*/ 723 w 921"/>
                  <a:gd name="T39" fmla="*/ 530 h 1014"/>
                  <a:gd name="T40" fmla="*/ 723 w 921"/>
                  <a:gd name="T41" fmla="*/ 564 h 1014"/>
                  <a:gd name="T42" fmla="*/ 813 w 921"/>
                  <a:gd name="T43" fmla="*/ 511 h 1014"/>
                  <a:gd name="T44" fmla="*/ 723 w 921"/>
                  <a:gd name="T45" fmla="*/ 457 h 1014"/>
                  <a:gd name="T46" fmla="*/ 723 w 921"/>
                  <a:gd name="T47" fmla="*/ 491 h 1014"/>
                  <a:gd name="T48" fmla="*/ 491 w 921"/>
                  <a:gd name="T49" fmla="*/ 491 h 1014"/>
                  <a:gd name="T50" fmla="*/ 672 w 921"/>
                  <a:gd name="T51" fmla="*/ 316 h 1014"/>
                  <a:gd name="T52" fmla="*/ 697 w 921"/>
                  <a:gd name="T53" fmla="*/ 341 h 1014"/>
                  <a:gd name="T54" fmla="*/ 726 w 921"/>
                  <a:gd name="T55" fmla="*/ 240 h 1014"/>
                  <a:gd name="T56" fmla="*/ 624 w 921"/>
                  <a:gd name="T57" fmla="*/ 265 h 1014"/>
                  <a:gd name="T58" fmla="*/ 649 w 921"/>
                  <a:gd name="T59" fmla="*/ 290 h 1014"/>
                  <a:gd name="T60" fmla="*/ 466 w 921"/>
                  <a:gd name="T61" fmla="*/ 465 h 1014"/>
                  <a:gd name="T62" fmla="*/ 466 w 921"/>
                  <a:gd name="T63" fmla="*/ 296 h 1014"/>
                  <a:gd name="T64" fmla="*/ 390 w 921"/>
                  <a:gd name="T65" fmla="*/ 220 h 1014"/>
                  <a:gd name="T66" fmla="*/ 226 w 921"/>
                  <a:gd name="T67" fmla="*/ 220 h 1014"/>
                  <a:gd name="T68" fmla="*/ 150 w 921"/>
                  <a:gd name="T69" fmla="*/ 296 h 1014"/>
                  <a:gd name="T70" fmla="*/ 150 w 921"/>
                  <a:gd name="T71" fmla="*/ 488 h 1014"/>
                  <a:gd name="T72" fmla="*/ 3 w 921"/>
                  <a:gd name="T73" fmla="*/ 488 h 1014"/>
                  <a:gd name="T74" fmla="*/ 3 w 921"/>
                  <a:gd name="T75" fmla="*/ 51 h 1014"/>
                  <a:gd name="T76" fmla="*/ 54 w 921"/>
                  <a:gd name="T77" fmla="*/ 0 h 1014"/>
                  <a:gd name="T78" fmla="*/ 869 w 921"/>
                  <a:gd name="T79" fmla="*/ 0 h 10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921" h="1014">
                    <a:moveTo>
                      <a:pt x="869" y="0"/>
                    </a:moveTo>
                    <a:cubicBezTo>
                      <a:pt x="898" y="0"/>
                      <a:pt x="920" y="22"/>
                      <a:pt x="917" y="62"/>
                    </a:cubicBezTo>
                    <a:lnTo>
                      <a:pt x="917" y="962"/>
                    </a:lnTo>
                    <a:cubicBezTo>
                      <a:pt x="917" y="990"/>
                      <a:pt x="895" y="1013"/>
                      <a:pt x="867" y="1013"/>
                    </a:cubicBezTo>
                    <a:lnTo>
                      <a:pt x="51" y="1013"/>
                    </a:lnTo>
                    <a:cubicBezTo>
                      <a:pt x="23" y="1013"/>
                      <a:pt x="0" y="990"/>
                      <a:pt x="0" y="962"/>
                    </a:cubicBezTo>
                    <a:lnTo>
                      <a:pt x="0" y="533"/>
                    </a:lnTo>
                    <a:lnTo>
                      <a:pt x="147" y="533"/>
                    </a:lnTo>
                    <a:lnTo>
                      <a:pt x="147" y="725"/>
                    </a:lnTo>
                    <a:cubicBezTo>
                      <a:pt x="147" y="767"/>
                      <a:pt x="181" y="801"/>
                      <a:pt x="223" y="801"/>
                    </a:cubicBezTo>
                    <a:lnTo>
                      <a:pt x="387" y="801"/>
                    </a:lnTo>
                    <a:cubicBezTo>
                      <a:pt x="429" y="801"/>
                      <a:pt x="463" y="767"/>
                      <a:pt x="463" y="725"/>
                    </a:cubicBezTo>
                    <a:lnTo>
                      <a:pt x="463" y="556"/>
                    </a:lnTo>
                    <a:lnTo>
                      <a:pt x="646" y="731"/>
                    </a:lnTo>
                    <a:lnTo>
                      <a:pt x="621" y="756"/>
                    </a:lnTo>
                    <a:lnTo>
                      <a:pt x="723" y="782"/>
                    </a:lnTo>
                    <a:lnTo>
                      <a:pt x="694" y="680"/>
                    </a:lnTo>
                    <a:lnTo>
                      <a:pt x="669" y="705"/>
                    </a:lnTo>
                    <a:lnTo>
                      <a:pt x="488" y="530"/>
                    </a:lnTo>
                    <a:lnTo>
                      <a:pt x="723" y="530"/>
                    </a:lnTo>
                    <a:lnTo>
                      <a:pt x="723" y="564"/>
                    </a:lnTo>
                    <a:lnTo>
                      <a:pt x="813" y="511"/>
                    </a:lnTo>
                    <a:lnTo>
                      <a:pt x="723" y="457"/>
                    </a:lnTo>
                    <a:lnTo>
                      <a:pt x="723" y="491"/>
                    </a:lnTo>
                    <a:lnTo>
                      <a:pt x="491" y="491"/>
                    </a:lnTo>
                    <a:lnTo>
                      <a:pt x="672" y="316"/>
                    </a:lnTo>
                    <a:lnTo>
                      <a:pt x="697" y="341"/>
                    </a:lnTo>
                    <a:lnTo>
                      <a:pt x="726" y="240"/>
                    </a:lnTo>
                    <a:lnTo>
                      <a:pt x="624" y="265"/>
                    </a:lnTo>
                    <a:lnTo>
                      <a:pt x="649" y="290"/>
                    </a:lnTo>
                    <a:lnTo>
                      <a:pt x="466" y="465"/>
                    </a:lnTo>
                    <a:lnTo>
                      <a:pt x="466" y="296"/>
                    </a:lnTo>
                    <a:cubicBezTo>
                      <a:pt x="466" y="254"/>
                      <a:pt x="432" y="220"/>
                      <a:pt x="390" y="220"/>
                    </a:cubicBezTo>
                    <a:lnTo>
                      <a:pt x="226" y="220"/>
                    </a:lnTo>
                    <a:cubicBezTo>
                      <a:pt x="184" y="220"/>
                      <a:pt x="150" y="254"/>
                      <a:pt x="150" y="296"/>
                    </a:cubicBezTo>
                    <a:lnTo>
                      <a:pt x="150" y="488"/>
                    </a:lnTo>
                    <a:lnTo>
                      <a:pt x="3" y="488"/>
                    </a:lnTo>
                    <a:lnTo>
                      <a:pt x="3" y="51"/>
                    </a:lnTo>
                    <a:cubicBezTo>
                      <a:pt x="3" y="22"/>
                      <a:pt x="26" y="0"/>
                      <a:pt x="54" y="0"/>
                    </a:cubicBezTo>
                    <a:lnTo>
                      <a:pt x="869"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8595B"/>
                  </a:solidFill>
                  <a:effectLst/>
                  <a:uLnTx/>
                  <a:uFillTx/>
                  <a:latin typeface="Calibri"/>
                  <a:ea typeface="+mn-ea"/>
                  <a:cs typeface="+mn-cs"/>
                </a:endParaRPr>
              </a:p>
            </p:txBody>
          </p:sp>
          <p:sp>
            <p:nvSpPr>
              <p:cNvPr id="232" name="Freeform 39"/>
              <p:cNvSpPr>
                <a:spLocks noChangeArrowheads="1"/>
              </p:cNvSpPr>
              <p:nvPr/>
            </p:nvSpPr>
            <p:spPr bwMode="auto">
              <a:xfrm>
                <a:off x="7124700" y="2806700"/>
                <a:ext cx="87313" cy="179388"/>
              </a:xfrm>
              <a:custGeom>
                <a:avLst/>
                <a:gdLst>
                  <a:gd name="T0" fmla="*/ 0 w 244"/>
                  <a:gd name="T1" fmla="*/ 460 h 500"/>
                  <a:gd name="T2" fmla="*/ 0 w 244"/>
                  <a:gd name="T3" fmla="*/ 271 h 500"/>
                  <a:gd name="T4" fmla="*/ 130 w 244"/>
                  <a:gd name="T5" fmla="*/ 271 h 500"/>
                  <a:gd name="T6" fmla="*/ 130 w 244"/>
                  <a:gd name="T7" fmla="*/ 304 h 500"/>
                  <a:gd name="T8" fmla="*/ 221 w 244"/>
                  <a:gd name="T9" fmla="*/ 251 h 500"/>
                  <a:gd name="T10" fmla="*/ 130 w 244"/>
                  <a:gd name="T11" fmla="*/ 197 h 500"/>
                  <a:gd name="T12" fmla="*/ 130 w 244"/>
                  <a:gd name="T13" fmla="*/ 231 h 500"/>
                  <a:gd name="T14" fmla="*/ 0 w 244"/>
                  <a:gd name="T15" fmla="*/ 231 h 500"/>
                  <a:gd name="T16" fmla="*/ 0 w 244"/>
                  <a:gd name="T17" fmla="*/ 39 h 500"/>
                  <a:gd name="T18" fmla="*/ 40 w 244"/>
                  <a:gd name="T19" fmla="*/ 0 h 500"/>
                  <a:gd name="T20" fmla="*/ 204 w 244"/>
                  <a:gd name="T21" fmla="*/ 0 h 500"/>
                  <a:gd name="T22" fmla="*/ 243 w 244"/>
                  <a:gd name="T23" fmla="*/ 39 h 500"/>
                  <a:gd name="T24" fmla="*/ 243 w 244"/>
                  <a:gd name="T25" fmla="*/ 460 h 500"/>
                  <a:gd name="T26" fmla="*/ 204 w 244"/>
                  <a:gd name="T27" fmla="*/ 499 h 500"/>
                  <a:gd name="T28" fmla="*/ 40 w 244"/>
                  <a:gd name="T29" fmla="*/ 499 h 500"/>
                  <a:gd name="T30" fmla="*/ 0 w 244"/>
                  <a:gd name="T31" fmla="*/ 460 h 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44" h="500">
                    <a:moveTo>
                      <a:pt x="0" y="460"/>
                    </a:moveTo>
                    <a:lnTo>
                      <a:pt x="0" y="271"/>
                    </a:lnTo>
                    <a:lnTo>
                      <a:pt x="130" y="271"/>
                    </a:lnTo>
                    <a:lnTo>
                      <a:pt x="130" y="304"/>
                    </a:lnTo>
                    <a:lnTo>
                      <a:pt x="221" y="251"/>
                    </a:lnTo>
                    <a:lnTo>
                      <a:pt x="130" y="197"/>
                    </a:lnTo>
                    <a:lnTo>
                      <a:pt x="130" y="231"/>
                    </a:lnTo>
                    <a:lnTo>
                      <a:pt x="0" y="231"/>
                    </a:lnTo>
                    <a:lnTo>
                      <a:pt x="0" y="39"/>
                    </a:lnTo>
                    <a:cubicBezTo>
                      <a:pt x="0" y="17"/>
                      <a:pt x="17" y="0"/>
                      <a:pt x="40" y="0"/>
                    </a:cubicBezTo>
                    <a:lnTo>
                      <a:pt x="204" y="0"/>
                    </a:lnTo>
                    <a:cubicBezTo>
                      <a:pt x="226" y="0"/>
                      <a:pt x="243" y="17"/>
                      <a:pt x="243" y="39"/>
                    </a:cubicBezTo>
                    <a:lnTo>
                      <a:pt x="243" y="460"/>
                    </a:lnTo>
                    <a:cubicBezTo>
                      <a:pt x="243" y="482"/>
                      <a:pt x="226" y="499"/>
                      <a:pt x="204" y="499"/>
                    </a:cubicBezTo>
                    <a:lnTo>
                      <a:pt x="40" y="499"/>
                    </a:lnTo>
                    <a:cubicBezTo>
                      <a:pt x="17" y="499"/>
                      <a:pt x="0" y="482"/>
                      <a:pt x="0" y="46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8595B"/>
                  </a:solidFill>
                  <a:effectLst/>
                  <a:uLnTx/>
                  <a:uFillTx/>
                  <a:latin typeface="Calibri"/>
                  <a:ea typeface="+mn-ea"/>
                  <a:cs typeface="+mn-cs"/>
                </a:endParaRPr>
              </a:p>
            </p:txBody>
          </p:sp>
        </p:grpSp>
        <p:sp>
          <p:nvSpPr>
            <p:cNvPr id="230" name="Rectangle 229"/>
            <p:cNvSpPr/>
            <p:nvPr/>
          </p:nvSpPr>
          <p:spPr>
            <a:xfrm>
              <a:off x="8857983" y="2103309"/>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a:ea typeface="+mn-ea"/>
                <a:cs typeface="+mn-cs"/>
              </a:endParaRPr>
            </a:p>
          </p:txBody>
        </p:sp>
      </p:grpSp>
      <p:sp>
        <p:nvSpPr>
          <p:cNvPr id="234" name="Rectangle 233"/>
          <p:cNvSpPr/>
          <p:nvPr/>
        </p:nvSpPr>
        <p:spPr>
          <a:xfrm>
            <a:off x="5383855" y="1989799"/>
            <a:ext cx="1615359" cy="922021"/>
          </a:xfrm>
          <a:prstGeom prst="rect">
            <a:avLst/>
          </a:prstGeom>
          <a:noFill/>
          <a:ln w="19050">
            <a:solidFill>
              <a:schemeClr val="accent3"/>
            </a:solidFill>
            <a:prstDash val="sysDash"/>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7700"/>
                </a:solidFill>
                <a:effectLst/>
                <a:uLnTx/>
                <a:uFillTx/>
                <a:latin typeface="Calibri"/>
                <a:ea typeface="+mn-ea"/>
                <a:cs typeface="+mn-cs"/>
              </a:rPr>
              <a:t>Subnet D</a:t>
            </a:r>
          </a:p>
        </p:txBody>
      </p:sp>
      <p:sp>
        <p:nvSpPr>
          <p:cNvPr id="239" name="TextBox 238"/>
          <p:cNvSpPr txBox="1"/>
          <p:nvPr/>
        </p:nvSpPr>
        <p:spPr>
          <a:xfrm>
            <a:off x="7068813" y="4138829"/>
            <a:ext cx="626644" cy="276123"/>
          </a:xfrm>
          <a:prstGeom prst="rect">
            <a:avLst/>
          </a:prstGeom>
          <a:noFill/>
        </p:spPr>
        <p:txBody>
          <a:bodyPr wrap="square" lIns="0" tIns="0" rIns="0" bIns="0" rtlCol="0" anchor="t">
            <a:noAutofit/>
          </a:bodyPr>
          <a:lstStyle/>
          <a:p>
            <a:pPr marL="0" marR="0" lvl="0" indent="0" algn="r" defTabSz="914400" rtl="0" eaLnBrk="1" fontAlgn="auto" latinLnBrk="0" hangingPunct="1">
              <a:lnSpc>
                <a:spcPct val="9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5F5F5F"/>
                </a:solidFill>
                <a:effectLst/>
                <a:uLnTx/>
                <a:uFillTx/>
                <a:latin typeface="Calibri"/>
                <a:ea typeface="+mn-ea"/>
                <a:cs typeface="+mn-cs"/>
              </a:rPr>
              <a:t>Siebel Cloud GW (ZK)</a:t>
            </a:r>
          </a:p>
        </p:txBody>
      </p:sp>
      <p:grpSp>
        <p:nvGrpSpPr>
          <p:cNvPr id="241" name="Group 240"/>
          <p:cNvGrpSpPr/>
          <p:nvPr/>
        </p:nvGrpSpPr>
        <p:grpSpPr>
          <a:xfrm flipV="1">
            <a:off x="7406828" y="5030178"/>
            <a:ext cx="2983286" cy="967742"/>
            <a:chOff x="9530256" y="3824902"/>
            <a:chExt cx="514957" cy="512594"/>
          </a:xfrm>
        </p:grpSpPr>
        <p:cxnSp>
          <p:nvCxnSpPr>
            <p:cNvPr id="242" name="Straight Arrow Connector 241"/>
            <p:cNvCxnSpPr/>
            <p:nvPr/>
          </p:nvCxnSpPr>
          <p:spPr bwMode="auto">
            <a:xfrm flipH="1">
              <a:off x="9530403" y="3824902"/>
              <a:ext cx="514810" cy="0"/>
            </a:xfrm>
            <a:prstGeom prst="straightConnector1">
              <a:avLst/>
            </a:prstGeom>
            <a:solidFill>
              <a:srgbClr val="00B8FF"/>
            </a:solidFill>
            <a:ln w="12700" cap="flat" cmpd="sng" algn="ctr">
              <a:solidFill>
                <a:schemeClr val="tx1"/>
              </a:solidFill>
              <a:prstDash val="solid"/>
              <a:round/>
              <a:headEnd type="oval" w="sm" len="sm"/>
              <a:tailEnd type="oval" w="sm" len="sm"/>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cxnSp>
        <p:cxnSp>
          <p:nvCxnSpPr>
            <p:cNvPr id="243" name="Straight Arrow Connector 242"/>
            <p:cNvCxnSpPr/>
            <p:nvPr/>
          </p:nvCxnSpPr>
          <p:spPr bwMode="auto">
            <a:xfrm rot="5400000">
              <a:off x="9274447" y="4081688"/>
              <a:ext cx="511617" cy="0"/>
            </a:xfrm>
            <a:prstGeom prst="straightConnector1">
              <a:avLst/>
            </a:prstGeom>
            <a:solidFill>
              <a:srgbClr val="00B8FF"/>
            </a:solidFill>
            <a:ln w="12700" cap="flat" cmpd="sng" algn="ctr">
              <a:solidFill>
                <a:schemeClr val="tx1"/>
              </a:solidFill>
              <a:prstDash val="solid"/>
              <a:round/>
              <a:headEnd type="oval" w="sm" len="sm"/>
              <a:tailEnd type="oval" w="sm" len="sm"/>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cxnSp>
      </p:grpSp>
      <p:sp>
        <p:nvSpPr>
          <p:cNvPr id="244" name="Rectangle 243"/>
          <p:cNvSpPr/>
          <p:nvPr/>
        </p:nvSpPr>
        <p:spPr>
          <a:xfrm>
            <a:off x="5360915" y="4094635"/>
            <a:ext cx="891539" cy="216982"/>
          </a:xfrm>
          <a:prstGeom prst="rect">
            <a:avLst/>
          </a:prstGeom>
        </p:spPr>
        <p:txBody>
          <a:bodyPr wrap="square">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7700"/>
                </a:solidFill>
                <a:effectLst/>
                <a:uLnTx/>
                <a:uFillTx/>
                <a:latin typeface="Calibri"/>
                <a:ea typeface="+mn-ea"/>
                <a:cs typeface="+mn-cs"/>
              </a:rPr>
              <a:t>Subnet B</a:t>
            </a:r>
          </a:p>
        </p:txBody>
      </p:sp>
      <p:sp>
        <p:nvSpPr>
          <p:cNvPr id="245" name="TextBox 244"/>
          <p:cNvSpPr txBox="1"/>
          <p:nvPr/>
        </p:nvSpPr>
        <p:spPr>
          <a:xfrm>
            <a:off x="10405353" y="5935711"/>
            <a:ext cx="506643" cy="123169"/>
          </a:xfrm>
          <a:prstGeom prst="rect">
            <a:avLst/>
          </a:prstGeom>
          <a:noFill/>
        </p:spPr>
        <p:txBody>
          <a:bodyPr wrap="none" lIns="0" tIns="0" rIns="0" bIns="0" rtlCol="0" anchor="t">
            <a:noAutofit/>
          </a:bodyPr>
          <a:lstStyle/>
          <a:p>
            <a:pPr marL="0" marR="0" lvl="0" indent="0" algn="r" defTabSz="914400" rtl="0" eaLnBrk="1" fontAlgn="auto" latinLnBrk="0" hangingPunct="1">
              <a:lnSpc>
                <a:spcPct val="9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5F5F5F"/>
                </a:solidFill>
                <a:effectLst/>
                <a:uLnTx/>
                <a:uFillTx/>
                <a:latin typeface="Calibri"/>
                <a:ea typeface="+mn-ea"/>
                <a:cs typeface="+mn-cs"/>
              </a:rPr>
              <a:t>siebns.dat</a:t>
            </a:r>
          </a:p>
        </p:txBody>
      </p:sp>
      <p:grpSp>
        <p:nvGrpSpPr>
          <p:cNvPr id="247" name="Group 246"/>
          <p:cNvGrpSpPr/>
          <p:nvPr/>
        </p:nvGrpSpPr>
        <p:grpSpPr>
          <a:xfrm>
            <a:off x="7594793" y="807597"/>
            <a:ext cx="902494" cy="892643"/>
            <a:chOff x="5525115" y="2102017"/>
            <a:chExt cx="986918" cy="976146"/>
          </a:xfrm>
        </p:grpSpPr>
        <p:grpSp>
          <p:nvGrpSpPr>
            <p:cNvPr id="248" name="Group 4"/>
            <p:cNvGrpSpPr/>
            <p:nvPr/>
          </p:nvGrpSpPr>
          <p:grpSpPr>
            <a:xfrm>
              <a:off x="5591540" y="2826344"/>
              <a:ext cx="499377" cy="237443"/>
              <a:chOff x="5591540" y="2826344"/>
              <a:chExt cx="499377" cy="237443"/>
            </a:xfrm>
            <a:solidFill>
              <a:schemeClr val="accent1"/>
            </a:solidFill>
          </p:grpSpPr>
          <p:grpSp>
            <p:nvGrpSpPr>
              <p:cNvPr id="257" name="Group 3"/>
              <p:cNvGrpSpPr/>
              <p:nvPr/>
            </p:nvGrpSpPr>
            <p:grpSpPr>
              <a:xfrm>
                <a:off x="5618159" y="2826344"/>
                <a:ext cx="446138" cy="83052"/>
                <a:chOff x="5600058" y="2826344"/>
                <a:chExt cx="446138" cy="83052"/>
              </a:xfrm>
              <a:grpFill/>
            </p:grpSpPr>
            <p:sp>
              <p:nvSpPr>
                <p:cNvPr id="266" name="Freeform 155"/>
                <p:cNvSpPr>
                  <a:spLocks noChangeArrowheads="1"/>
                </p:cNvSpPr>
                <p:nvPr/>
              </p:nvSpPr>
              <p:spPr bwMode="auto">
                <a:xfrm>
                  <a:off x="5600058" y="2826344"/>
                  <a:ext cx="17036" cy="80922"/>
                </a:xfrm>
                <a:custGeom>
                  <a:avLst/>
                  <a:gdLst>
                    <a:gd name="T0" fmla="*/ 0 w 72"/>
                    <a:gd name="T1" fmla="*/ 0 h 337"/>
                    <a:gd name="T2" fmla="*/ 71 w 72"/>
                    <a:gd name="T3" fmla="*/ 0 h 337"/>
                    <a:gd name="T4" fmla="*/ 71 w 72"/>
                    <a:gd name="T5" fmla="*/ 336 h 337"/>
                    <a:gd name="T6" fmla="*/ 0 w 72"/>
                    <a:gd name="T7" fmla="*/ 336 h 337"/>
                    <a:gd name="T8" fmla="*/ 0 w 72"/>
                    <a:gd name="T9" fmla="*/ 0 h 337"/>
                  </a:gdLst>
                  <a:ahLst/>
                  <a:cxnLst>
                    <a:cxn ang="0">
                      <a:pos x="T0" y="T1"/>
                    </a:cxn>
                    <a:cxn ang="0">
                      <a:pos x="T2" y="T3"/>
                    </a:cxn>
                    <a:cxn ang="0">
                      <a:pos x="T4" y="T5"/>
                    </a:cxn>
                    <a:cxn ang="0">
                      <a:pos x="T6" y="T7"/>
                    </a:cxn>
                    <a:cxn ang="0">
                      <a:pos x="T8" y="T9"/>
                    </a:cxn>
                  </a:cxnLst>
                  <a:rect l="0" t="0" r="r" b="b"/>
                  <a:pathLst>
                    <a:path w="72" h="337">
                      <a:moveTo>
                        <a:pt x="0" y="0"/>
                      </a:moveTo>
                      <a:lnTo>
                        <a:pt x="71" y="0"/>
                      </a:lnTo>
                      <a:lnTo>
                        <a:pt x="71" y="336"/>
                      </a:lnTo>
                      <a:lnTo>
                        <a:pt x="0" y="336"/>
                      </a:ln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8595B"/>
                    </a:solidFill>
                    <a:effectLst/>
                    <a:uLnTx/>
                    <a:uFillTx/>
                    <a:latin typeface="Calibri"/>
                    <a:ea typeface="+mn-ea"/>
                    <a:cs typeface="+mn-cs"/>
                  </a:endParaRPr>
                </a:p>
              </p:txBody>
            </p:sp>
            <p:sp>
              <p:nvSpPr>
                <p:cNvPr id="267" name="Freeform 156"/>
                <p:cNvSpPr>
                  <a:spLocks noChangeArrowheads="1"/>
                </p:cNvSpPr>
                <p:nvPr/>
              </p:nvSpPr>
              <p:spPr bwMode="auto">
                <a:xfrm>
                  <a:off x="5637325" y="2850833"/>
                  <a:ext cx="53238" cy="58563"/>
                </a:xfrm>
                <a:custGeom>
                  <a:avLst/>
                  <a:gdLst>
                    <a:gd name="T0" fmla="*/ 0 w 222"/>
                    <a:gd name="T1" fmla="*/ 45 h 243"/>
                    <a:gd name="T2" fmla="*/ 0 w 222"/>
                    <a:gd name="T3" fmla="*/ 2 h 243"/>
                    <a:gd name="T4" fmla="*/ 65 w 222"/>
                    <a:gd name="T5" fmla="*/ 2 h 243"/>
                    <a:gd name="T6" fmla="*/ 68 w 222"/>
                    <a:gd name="T7" fmla="*/ 39 h 243"/>
                    <a:gd name="T8" fmla="*/ 144 w 222"/>
                    <a:gd name="T9" fmla="*/ 0 h 243"/>
                    <a:gd name="T10" fmla="*/ 215 w 222"/>
                    <a:gd name="T11" fmla="*/ 45 h 243"/>
                    <a:gd name="T12" fmla="*/ 221 w 222"/>
                    <a:gd name="T13" fmla="*/ 115 h 243"/>
                    <a:gd name="T14" fmla="*/ 221 w 222"/>
                    <a:gd name="T15" fmla="*/ 242 h 243"/>
                    <a:gd name="T16" fmla="*/ 150 w 222"/>
                    <a:gd name="T17" fmla="*/ 242 h 243"/>
                    <a:gd name="T18" fmla="*/ 150 w 222"/>
                    <a:gd name="T19" fmla="*/ 95 h 243"/>
                    <a:gd name="T20" fmla="*/ 147 w 222"/>
                    <a:gd name="T21" fmla="*/ 70 h 243"/>
                    <a:gd name="T22" fmla="*/ 113 w 222"/>
                    <a:gd name="T23" fmla="*/ 50 h 243"/>
                    <a:gd name="T24" fmla="*/ 77 w 222"/>
                    <a:gd name="T25" fmla="*/ 67 h 243"/>
                    <a:gd name="T26" fmla="*/ 68 w 222"/>
                    <a:gd name="T27" fmla="*/ 104 h 243"/>
                    <a:gd name="T28" fmla="*/ 68 w 222"/>
                    <a:gd name="T29" fmla="*/ 242 h 243"/>
                    <a:gd name="T30" fmla="*/ 0 w 222"/>
                    <a:gd name="T31" fmla="*/ 242 h 243"/>
                    <a:gd name="T32" fmla="*/ 0 w 222"/>
                    <a:gd name="T33" fmla="*/ 45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2" h="243">
                      <a:moveTo>
                        <a:pt x="0" y="45"/>
                      </a:moveTo>
                      <a:cubicBezTo>
                        <a:pt x="0" y="45"/>
                        <a:pt x="0" y="19"/>
                        <a:pt x="0" y="2"/>
                      </a:cubicBezTo>
                      <a:lnTo>
                        <a:pt x="65" y="2"/>
                      </a:lnTo>
                      <a:lnTo>
                        <a:pt x="68" y="39"/>
                      </a:lnTo>
                      <a:cubicBezTo>
                        <a:pt x="74" y="28"/>
                        <a:pt x="94" y="0"/>
                        <a:pt x="144" y="0"/>
                      </a:cubicBezTo>
                      <a:cubicBezTo>
                        <a:pt x="189" y="0"/>
                        <a:pt x="209" y="28"/>
                        <a:pt x="215" y="45"/>
                      </a:cubicBezTo>
                      <a:cubicBezTo>
                        <a:pt x="221" y="59"/>
                        <a:pt x="221" y="70"/>
                        <a:pt x="221" y="115"/>
                      </a:cubicBezTo>
                      <a:lnTo>
                        <a:pt x="221" y="242"/>
                      </a:lnTo>
                      <a:lnTo>
                        <a:pt x="150" y="242"/>
                      </a:lnTo>
                      <a:lnTo>
                        <a:pt x="150" y="95"/>
                      </a:lnTo>
                      <a:cubicBezTo>
                        <a:pt x="150" y="87"/>
                        <a:pt x="150" y="79"/>
                        <a:pt x="147" y="70"/>
                      </a:cubicBezTo>
                      <a:cubicBezTo>
                        <a:pt x="142" y="59"/>
                        <a:pt x="130" y="50"/>
                        <a:pt x="113" y="50"/>
                      </a:cubicBezTo>
                      <a:cubicBezTo>
                        <a:pt x="99" y="50"/>
                        <a:pt x="85" y="56"/>
                        <a:pt x="77" y="67"/>
                      </a:cubicBezTo>
                      <a:cubicBezTo>
                        <a:pt x="74" y="73"/>
                        <a:pt x="68" y="84"/>
                        <a:pt x="68" y="104"/>
                      </a:cubicBezTo>
                      <a:lnTo>
                        <a:pt x="68" y="242"/>
                      </a:lnTo>
                      <a:lnTo>
                        <a:pt x="0" y="242"/>
                      </a:lnTo>
                      <a:lnTo>
                        <a:pt x="0" y="45"/>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8595B"/>
                    </a:solidFill>
                    <a:effectLst/>
                    <a:uLnTx/>
                    <a:uFillTx/>
                    <a:latin typeface="Calibri"/>
                    <a:ea typeface="+mn-ea"/>
                    <a:cs typeface="+mn-cs"/>
                  </a:endParaRPr>
                </a:p>
              </p:txBody>
            </p:sp>
            <p:sp>
              <p:nvSpPr>
                <p:cNvPr id="268" name="Freeform 157"/>
                <p:cNvSpPr>
                  <a:spLocks noChangeArrowheads="1"/>
                </p:cNvSpPr>
                <p:nvPr/>
              </p:nvSpPr>
              <p:spPr bwMode="auto">
                <a:xfrm>
                  <a:off x="5704406" y="2834862"/>
                  <a:ext cx="40461" cy="74534"/>
                </a:xfrm>
                <a:custGeom>
                  <a:avLst/>
                  <a:gdLst>
                    <a:gd name="T0" fmla="*/ 113 w 169"/>
                    <a:gd name="T1" fmla="*/ 307 h 308"/>
                    <a:gd name="T2" fmla="*/ 45 w 169"/>
                    <a:gd name="T3" fmla="*/ 245 h 308"/>
                    <a:gd name="T4" fmla="*/ 45 w 169"/>
                    <a:gd name="T5" fmla="*/ 115 h 308"/>
                    <a:gd name="T6" fmla="*/ 0 w 169"/>
                    <a:gd name="T7" fmla="*/ 115 h 308"/>
                    <a:gd name="T8" fmla="*/ 0 w 169"/>
                    <a:gd name="T9" fmla="*/ 70 h 308"/>
                    <a:gd name="T10" fmla="*/ 45 w 169"/>
                    <a:gd name="T11" fmla="*/ 70 h 308"/>
                    <a:gd name="T12" fmla="*/ 45 w 169"/>
                    <a:gd name="T13" fmla="*/ 25 h 308"/>
                    <a:gd name="T14" fmla="*/ 113 w 169"/>
                    <a:gd name="T15" fmla="*/ 0 h 308"/>
                    <a:gd name="T16" fmla="*/ 113 w 169"/>
                    <a:gd name="T17" fmla="*/ 70 h 308"/>
                    <a:gd name="T18" fmla="*/ 168 w 169"/>
                    <a:gd name="T19" fmla="*/ 70 h 308"/>
                    <a:gd name="T20" fmla="*/ 168 w 169"/>
                    <a:gd name="T21" fmla="*/ 115 h 308"/>
                    <a:gd name="T22" fmla="*/ 113 w 169"/>
                    <a:gd name="T23" fmla="*/ 115 h 308"/>
                    <a:gd name="T24" fmla="*/ 113 w 169"/>
                    <a:gd name="T25" fmla="*/ 220 h 308"/>
                    <a:gd name="T26" fmla="*/ 143 w 169"/>
                    <a:gd name="T27" fmla="*/ 254 h 308"/>
                    <a:gd name="T28" fmla="*/ 165 w 169"/>
                    <a:gd name="T29" fmla="*/ 254 h 308"/>
                    <a:gd name="T30" fmla="*/ 165 w 169"/>
                    <a:gd name="T31" fmla="*/ 299 h 308"/>
                    <a:gd name="T32" fmla="*/ 113 w 169"/>
                    <a:gd name="T33" fmla="*/ 307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9" h="308">
                      <a:moveTo>
                        <a:pt x="113" y="307"/>
                      </a:moveTo>
                      <a:cubicBezTo>
                        <a:pt x="45" y="307"/>
                        <a:pt x="45" y="265"/>
                        <a:pt x="45" y="245"/>
                      </a:cubicBezTo>
                      <a:lnTo>
                        <a:pt x="45" y="115"/>
                      </a:lnTo>
                      <a:lnTo>
                        <a:pt x="0" y="115"/>
                      </a:lnTo>
                      <a:lnTo>
                        <a:pt x="0" y="70"/>
                      </a:lnTo>
                      <a:lnTo>
                        <a:pt x="45" y="70"/>
                      </a:lnTo>
                      <a:lnTo>
                        <a:pt x="45" y="25"/>
                      </a:lnTo>
                      <a:lnTo>
                        <a:pt x="113" y="0"/>
                      </a:lnTo>
                      <a:lnTo>
                        <a:pt x="113" y="70"/>
                      </a:lnTo>
                      <a:lnTo>
                        <a:pt x="168" y="70"/>
                      </a:lnTo>
                      <a:lnTo>
                        <a:pt x="168" y="115"/>
                      </a:lnTo>
                      <a:lnTo>
                        <a:pt x="113" y="115"/>
                      </a:lnTo>
                      <a:lnTo>
                        <a:pt x="113" y="220"/>
                      </a:lnTo>
                      <a:cubicBezTo>
                        <a:pt x="113" y="242"/>
                        <a:pt x="113" y="254"/>
                        <a:pt x="143" y="254"/>
                      </a:cubicBezTo>
                      <a:lnTo>
                        <a:pt x="165" y="254"/>
                      </a:lnTo>
                      <a:lnTo>
                        <a:pt x="165" y="299"/>
                      </a:lnTo>
                      <a:cubicBezTo>
                        <a:pt x="143" y="304"/>
                        <a:pt x="123" y="307"/>
                        <a:pt x="113" y="307"/>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8595B"/>
                    </a:solidFill>
                    <a:effectLst/>
                    <a:uLnTx/>
                    <a:uFillTx/>
                    <a:latin typeface="Calibri"/>
                    <a:ea typeface="+mn-ea"/>
                    <a:cs typeface="+mn-cs"/>
                  </a:endParaRPr>
                </a:p>
              </p:txBody>
            </p:sp>
            <p:sp>
              <p:nvSpPr>
                <p:cNvPr id="269" name="Freeform 158"/>
                <p:cNvSpPr>
                  <a:spLocks noChangeArrowheads="1"/>
                </p:cNvSpPr>
                <p:nvPr/>
              </p:nvSpPr>
              <p:spPr bwMode="auto">
                <a:xfrm>
                  <a:off x="5754450" y="2849769"/>
                  <a:ext cx="54303" cy="59627"/>
                </a:xfrm>
                <a:custGeom>
                  <a:avLst/>
                  <a:gdLst>
                    <a:gd name="T0" fmla="*/ 116 w 227"/>
                    <a:gd name="T1" fmla="*/ 203 h 249"/>
                    <a:gd name="T2" fmla="*/ 155 w 227"/>
                    <a:gd name="T3" fmla="*/ 169 h 249"/>
                    <a:gd name="T4" fmla="*/ 217 w 227"/>
                    <a:gd name="T5" fmla="*/ 169 h 249"/>
                    <a:gd name="T6" fmla="*/ 195 w 227"/>
                    <a:gd name="T7" fmla="*/ 220 h 249"/>
                    <a:gd name="T8" fmla="*/ 113 w 227"/>
                    <a:gd name="T9" fmla="*/ 248 h 249"/>
                    <a:gd name="T10" fmla="*/ 31 w 227"/>
                    <a:gd name="T11" fmla="*/ 220 h 249"/>
                    <a:gd name="T12" fmla="*/ 0 w 227"/>
                    <a:gd name="T13" fmla="*/ 130 h 249"/>
                    <a:gd name="T14" fmla="*/ 48 w 227"/>
                    <a:gd name="T15" fmla="*/ 19 h 249"/>
                    <a:gd name="T16" fmla="*/ 113 w 227"/>
                    <a:gd name="T17" fmla="*/ 0 h 249"/>
                    <a:gd name="T18" fmla="*/ 209 w 227"/>
                    <a:gd name="T19" fmla="*/ 56 h 249"/>
                    <a:gd name="T20" fmla="*/ 223 w 227"/>
                    <a:gd name="T21" fmla="*/ 141 h 249"/>
                    <a:gd name="T22" fmla="*/ 68 w 227"/>
                    <a:gd name="T23" fmla="*/ 141 h 249"/>
                    <a:gd name="T24" fmla="*/ 116 w 227"/>
                    <a:gd name="T25" fmla="*/ 203 h 249"/>
                    <a:gd name="T26" fmla="*/ 155 w 227"/>
                    <a:gd name="T27" fmla="*/ 96 h 249"/>
                    <a:gd name="T28" fmla="*/ 116 w 227"/>
                    <a:gd name="T29" fmla="*/ 42 h 249"/>
                    <a:gd name="T30" fmla="*/ 70 w 227"/>
                    <a:gd name="T31" fmla="*/ 96 h 249"/>
                    <a:gd name="T32" fmla="*/ 155 w 227"/>
                    <a:gd name="T33" fmla="*/ 96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7" h="249">
                      <a:moveTo>
                        <a:pt x="116" y="203"/>
                      </a:moveTo>
                      <a:cubicBezTo>
                        <a:pt x="132" y="203"/>
                        <a:pt x="149" y="197"/>
                        <a:pt x="155" y="169"/>
                      </a:cubicBezTo>
                      <a:lnTo>
                        <a:pt x="217" y="169"/>
                      </a:lnTo>
                      <a:cubicBezTo>
                        <a:pt x="217" y="180"/>
                        <a:pt x="214" y="200"/>
                        <a:pt x="195" y="220"/>
                      </a:cubicBezTo>
                      <a:cubicBezTo>
                        <a:pt x="178" y="237"/>
                        <a:pt x="147" y="248"/>
                        <a:pt x="113" y="248"/>
                      </a:cubicBezTo>
                      <a:cubicBezTo>
                        <a:pt x="93" y="248"/>
                        <a:pt x="53" y="245"/>
                        <a:pt x="31" y="220"/>
                      </a:cubicBezTo>
                      <a:cubicBezTo>
                        <a:pt x="8" y="197"/>
                        <a:pt x="0" y="166"/>
                        <a:pt x="0" y="130"/>
                      </a:cubicBezTo>
                      <a:cubicBezTo>
                        <a:pt x="0" y="93"/>
                        <a:pt x="8" y="45"/>
                        <a:pt x="48" y="19"/>
                      </a:cubicBezTo>
                      <a:cubicBezTo>
                        <a:pt x="65" y="8"/>
                        <a:pt x="87" y="0"/>
                        <a:pt x="113" y="0"/>
                      </a:cubicBezTo>
                      <a:cubicBezTo>
                        <a:pt x="147" y="0"/>
                        <a:pt x="186" y="14"/>
                        <a:pt x="209" y="56"/>
                      </a:cubicBezTo>
                      <a:cubicBezTo>
                        <a:pt x="226" y="87"/>
                        <a:pt x="223" y="124"/>
                        <a:pt x="223" y="141"/>
                      </a:cubicBezTo>
                      <a:lnTo>
                        <a:pt x="68" y="141"/>
                      </a:lnTo>
                      <a:cubicBezTo>
                        <a:pt x="68" y="155"/>
                        <a:pt x="68" y="203"/>
                        <a:pt x="116" y="203"/>
                      </a:cubicBezTo>
                      <a:close/>
                      <a:moveTo>
                        <a:pt x="155" y="96"/>
                      </a:moveTo>
                      <a:cubicBezTo>
                        <a:pt x="155" y="84"/>
                        <a:pt x="155" y="42"/>
                        <a:pt x="116" y="42"/>
                      </a:cubicBezTo>
                      <a:cubicBezTo>
                        <a:pt x="84" y="42"/>
                        <a:pt x="73" y="67"/>
                        <a:pt x="70" y="96"/>
                      </a:cubicBezTo>
                      <a:lnTo>
                        <a:pt x="155" y="96"/>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8595B"/>
                    </a:solidFill>
                    <a:effectLst/>
                    <a:uLnTx/>
                    <a:uFillTx/>
                    <a:latin typeface="Calibri"/>
                    <a:ea typeface="+mn-ea"/>
                    <a:cs typeface="+mn-cs"/>
                  </a:endParaRPr>
                </a:p>
              </p:txBody>
            </p:sp>
            <p:sp>
              <p:nvSpPr>
                <p:cNvPr id="270" name="Freeform 159"/>
                <p:cNvSpPr>
                  <a:spLocks noChangeArrowheads="1"/>
                </p:cNvSpPr>
                <p:nvPr/>
              </p:nvSpPr>
              <p:spPr bwMode="auto">
                <a:xfrm>
                  <a:off x="5824725" y="2849769"/>
                  <a:ext cx="35137" cy="58562"/>
                </a:xfrm>
                <a:custGeom>
                  <a:avLst/>
                  <a:gdLst>
                    <a:gd name="T0" fmla="*/ 3 w 145"/>
                    <a:gd name="T1" fmla="*/ 62 h 241"/>
                    <a:gd name="T2" fmla="*/ 0 w 145"/>
                    <a:gd name="T3" fmla="*/ 3 h 241"/>
                    <a:gd name="T4" fmla="*/ 65 w 145"/>
                    <a:gd name="T5" fmla="*/ 3 h 241"/>
                    <a:gd name="T6" fmla="*/ 65 w 145"/>
                    <a:gd name="T7" fmla="*/ 48 h 241"/>
                    <a:gd name="T8" fmla="*/ 144 w 145"/>
                    <a:gd name="T9" fmla="*/ 3 h 241"/>
                    <a:gd name="T10" fmla="*/ 144 w 145"/>
                    <a:gd name="T11" fmla="*/ 65 h 241"/>
                    <a:gd name="T12" fmla="*/ 71 w 145"/>
                    <a:gd name="T13" fmla="*/ 124 h 241"/>
                    <a:gd name="T14" fmla="*/ 71 w 145"/>
                    <a:gd name="T15" fmla="*/ 240 h 241"/>
                    <a:gd name="T16" fmla="*/ 3 w 145"/>
                    <a:gd name="T17" fmla="*/ 240 h 241"/>
                    <a:gd name="T18" fmla="*/ 3 w 145"/>
                    <a:gd name="T19" fmla="*/ 62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5" h="241">
                      <a:moveTo>
                        <a:pt x="3" y="62"/>
                      </a:moveTo>
                      <a:cubicBezTo>
                        <a:pt x="3" y="50"/>
                        <a:pt x="0" y="17"/>
                        <a:pt x="0" y="3"/>
                      </a:cubicBezTo>
                      <a:lnTo>
                        <a:pt x="65" y="3"/>
                      </a:lnTo>
                      <a:lnTo>
                        <a:pt x="65" y="48"/>
                      </a:lnTo>
                      <a:cubicBezTo>
                        <a:pt x="74" y="28"/>
                        <a:pt x="91" y="0"/>
                        <a:pt x="144" y="3"/>
                      </a:cubicBezTo>
                      <a:lnTo>
                        <a:pt x="144" y="65"/>
                      </a:lnTo>
                      <a:cubicBezTo>
                        <a:pt x="74" y="59"/>
                        <a:pt x="71" y="93"/>
                        <a:pt x="71" y="124"/>
                      </a:cubicBezTo>
                      <a:lnTo>
                        <a:pt x="71" y="240"/>
                      </a:lnTo>
                      <a:lnTo>
                        <a:pt x="3" y="240"/>
                      </a:lnTo>
                      <a:lnTo>
                        <a:pt x="3" y="62"/>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8595B"/>
                    </a:solidFill>
                    <a:effectLst/>
                    <a:uLnTx/>
                    <a:uFillTx/>
                    <a:latin typeface="Calibri"/>
                    <a:ea typeface="+mn-ea"/>
                    <a:cs typeface="+mn-cs"/>
                  </a:endParaRPr>
                </a:p>
              </p:txBody>
            </p:sp>
            <p:sp>
              <p:nvSpPr>
                <p:cNvPr id="271" name="Freeform 160"/>
                <p:cNvSpPr>
                  <a:spLocks noChangeArrowheads="1"/>
                </p:cNvSpPr>
                <p:nvPr/>
              </p:nvSpPr>
              <p:spPr bwMode="auto">
                <a:xfrm>
                  <a:off x="5869445" y="2850833"/>
                  <a:ext cx="54303" cy="58563"/>
                </a:xfrm>
                <a:custGeom>
                  <a:avLst/>
                  <a:gdLst>
                    <a:gd name="T0" fmla="*/ 3 w 224"/>
                    <a:gd name="T1" fmla="*/ 45 h 243"/>
                    <a:gd name="T2" fmla="*/ 3 w 224"/>
                    <a:gd name="T3" fmla="*/ 2 h 243"/>
                    <a:gd name="T4" fmla="*/ 67 w 224"/>
                    <a:gd name="T5" fmla="*/ 2 h 243"/>
                    <a:gd name="T6" fmla="*/ 70 w 224"/>
                    <a:gd name="T7" fmla="*/ 39 h 243"/>
                    <a:gd name="T8" fmla="*/ 146 w 224"/>
                    <a:gd name="T9" fmla="*/ 0 h 243"/>
                    <a:gd name="T10" fmla="*/ 217 w 224"/>
                    <a:gd name="T11" fmla="*/ 45 h 243"/>
                    <a:gd name="T12" fmla="*/ 223 w 224"/>
                    <a:gd name="T13" fmla="*/ 115 h 243"/>
                    <a:gd name="T14" fmla="*/ 223 w 224"/>
                    <a:gd name="T15" fmla="*/ 242 h 243"/>
                    <a:gd name="T16" fmla="*/ 152 w 224"/>
                    <a:gd name="T17" fmla="*/ 242 h 243"/>
                    <a:gd name="T18" fmla="*/ 152 w 224"/>
                    <a:gd name="T19" fmla="*/ 95 h 243"/>
                    <a:gd name="T20" fmla="*/ 149 w 224"/>
                    <a:gd name="T21" fmla="*/ 70 h 243"/>
                    <a:gd name="T22" fmla="*/ 115 w 224"/>
                    <a:gd name="T23" fmla="*/ 50 h 243"/>
                    <a:gd name="T24" fmla="*/ 79 w 224"/>
                    <a:gd name="T25" fmla="*/ 67 h 243"/>
                    <a:gd name="T26" fmla="*/ 70 w 224"/>
                    <a:gd name="T27" fmla="*/ 104 h 243"/>
                    <a:gd name="T28" fmla="*/ 70 w 224"/>
                    <a:gd name="T29" fmla="*/ 242 h 243"/>
                    <a:gd name="T30" fmla="*/ 0 w 224"/>
                    <a:gd name="T31" fmla="*/ 242 h 243"/>
                    <a:gd name="T32" fmla="*/ 0 w 224"/>
                    <a:gd name="T33" fmla="*/ 45 h 243"/>
                    <a:gd name="T34" fmla="*/ 3 w 224"/>
                    <a:gd name="T35" fmla="*/ 45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24" h="243">
                      <a:moveTo>
                        <a:pt x="3" y="45"/>
                      </a:moveTo>
                      <a:cubicBezTo>
                        <a:pt x="3" y="45"/>
                        <a:pt x="3" y="19"/>
                        <a:pt x="3" y="2"/>
                      </a:cubicBezTo>
                      <a:lnTo>
                        <a:pt x="67" y="2"/>
                      </a:lnTo>
                      <a:lnTo>
                        <a:pt x="70" y="39"/>
                      </a:lnTo>
                      <a:cubicBezTo>
                        <a:pt x="76" y="28"/>
                        <a:pt x="96" y="0"/>
                        <a:pt x="146" y="0"/>
                      </a:cubicBezTo>
                      <a:cubicBezTo>
                        <a:pt x="192" y="0"/>
                        <a:pt x="211" y="28"/>
                        <a:pt x="217" y="45"/>
                      </a:cubicBezTo>
                      <a:cubicBezTo>
                        <a:pt x="223" y="59"/>
                        <a:pt x="223" y="70"/>
                        <a:pt x="223" y="115"/>
                      </a:cubicBezTo>
                      <a:lnTo>
                        <a:pt x="223" y="242"/>
                      </a:lnTo>
                      <a:lnTo>
                        <a:pt x="152" y="242"/>
                      </a:lnTo>
                      <a:lnTo>
                        <a:pt x="152" y="95"/>
                      </a:lnTo>
                      <a:cubicBezTo>
                        <a:pt x="152" y="87"/>
                        <a:pt x="152" y="79"/>
                        <a:pt x="149" y="70"/>
                      </a:cubicBezTo>
                      <a:cubicBezTo>
                        <a:pt x="144" y="59"/>
                        <a:pt x="132" y="50"/>
                        <a:pt x="115" y="50"/>
                      </a:cubicBezTo>
                      <a:cubicBezTo>
                        <a:pt x="101" y="50"/>
                        <a:pt x="87" y="56"/>
                        <a:pt x="79" y="67"/>
                      </a:cubicBezTo>
                      <a:cubicBezTo>
                        <a:pt x="76" y="73"/>
                        <a:pt x="70" y="84"/>
                        <a:pt x="70" y="104"/>
                      </a:cubicBezTo>
                      <a:lnTo>
                        <a:pt x="70" y="242"/>
                      </a:lnTo>
                      <a:lnTo>
                        <a:pt x="0" y="242"/>
                      </a:lnTo>
                      <a:lnTo>
                        <a:pt x="0" y="45"/>
                      </a:lnTo>
                      <a:lnTo>
                        <a:pt x="3" y="45"/>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8595B"/>
                    </a:solidFill>
                    <a:effectLst/>
                    <a:uLnTx/>
                    <a:uFillTx/>
                    <a:latin typeface="Calibri"/>
                    <a:ea typeface="+mn-ea"/>
                    <a:cs typeface="+mn-cs"/>
                  </a:endParaRPr>
                </a:p>
              </p:txBody>
            </p:sp>
            <p:sp>
              <p:nvSpPr>
                <p:cNvPr id="272" name="Freeform 161"/>
                <p:cNvSpPr>
                  <a:spLocks noChangeArrowheads="1"/>
                </p:cNvSpPr>
                <p:nvPr/>
              </p:nvSpPr>
              <p:spPr bwMode="auto">
                <a:xfrm>
                  <a:off x="5940784" y="2849769"/>
                  <a:ext cx="54304" cy="59627"/>
                </a:xfrm>
                <a:custGeom>
                  <a:avLst/>
                  <a:gdLst>
                    <a:gd name="T0" fmla="*/ 116 w 227"/>
                    <a:gd name="T1" fmla="*/ 203 h 249"/>
                    <a:gd name="T2" fmla="*/ 155 w 227"/>
                    <a:gd name="T3" fmla="*/ 169 h 249"/>
                    <a:gd name="T4" fmla="*/ 217 w 227"/>
                    <a:gd name="T5" fmla="*/ 169 h 249"/>
                    <a:gd name="T6" fmla="*/ 195 w 227"/>
                    <a:gd name="T7" fmla="*/ 220 h 249"/>
                    <a:gd name="T8" fmla="*/ 113 w 227"/>
                    <a:gd name="T9" fmla="*/ 248 h 249"/>
                    <a:gd name="T10" fmla="*/ 31 w 227"/>
                    <a:gd name="T11" fmla="*/ 220 h 249"/>
                    <a:gd name="T12" fmla="*/ 0 w 227"/>
                    <a:gd name="T13" fmla="*/ 130 h 249"/>
                    <a:gd name="T14" fmla="*/ 48 w 227"/>
                    <a:gd name="T15" fmla="*/ 19 h 249"/>
                    <a:gd name="T16" fmla="*/ 113 w 227"/>
                    <a:gd name="T17" fmla="*/ 0 h 249"/>
                    <a:gd name="T18" fmla="*/ 209 w 227"/>
                    <a:gd name="T19" fmla="*/ 56 h 249"/>
                    <a:gd name="T20" fmla="*/ 223 w 227"/>
                    <a:gd name="T21" fmla="*/ 141 h 249"/>
                    <a:gd name="T22" fmla="*/ 68 w 227"/>
                    <a:gd name="T23" fmla="*/ 141 h 249"/>
                    <a:gd name="T24" fmla="*/ 116 w 227"/>
                    <a:gd name="T25" fmla="*/ 203 h 249"/>
                    <a:gd name="T26" fmla="*/ 155 w 227"/>
                    <a:gd name="T27" fmla="*/ 96 h 249"/>
                    <a:gd name="T28" fmla="*/ 116 w 227"/>
                    <a:gd name="T29" fmla="*/ 42 h 249"/>
                    <a:gd name="T30" fmla="*/ 71 w 227"/>
                    <a:gd name="T31" fmla="*/ 96 h 249"/>
                    <a:gd name="T32" fmla="*/ 155 w 227"/>
                    <a:gd name="T33" fmla="*/ 96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7" h="249">
                      <a:moveTo>
                        <a:pt x="116" y="203"/>
                      </a:moveTo>
                      <a:cubicBezTo>
                        <a:pt x="133" y="203"/>
                        <a:pt x="150" y="197"/>
                        <a:pt x="155" y="169"/>
                      </a:cubicBezTo>
                      <a:lnTo>
                        <a:pt x="217" y="169"/>
                      </a:lnTo>
                      <a:cubicBezTo>
                        <a:pt x="217" y="180"/>
                        <a:pt x="215" y="200"/>
                        <a:pt x="195" y="220"/>
                      </a:cubicBezTo>
                      <a:cubicBezTo>
                        <a:pt x="178" y="237"/>
                        <a:pt x="147" y="248"/>
                        <a:pt x="113" y="248"/>
                      </a:cubicBezTo>
                      <a:cubicBezTo>
                        <a:pt x="93" y="248"/>
                        <a:pt x="54" y="245"/>
                        <a:pt x="31" y="220"/>
                      </a:cubicBezTo>
                      <a:cubicBezTo>
                        <a:pt x="9" y="197"/>
                        <a:pt x="0" y="166"/>
                        <a:pt x="0" y="130"/>
                      </a:cubicBezTo>
                      <a:cubicBezTo>
                        <a:pt x="0" y="93"/>
                        <a:pt x="9" y="45"/>
                        <a:pt x="48" y="19"/>
                      </a:cubicBezTo>
                      <a:cubicBezTo>
                        <a:pt x="65" y="8"/>
                        <a:pt x="88" y="0"/>
                        <a:pt x="113" y="0"/>
                      </a:cubicBezTo>
                      <a:cubicBezTo>
                        <a:pt x="147" y="0"/>
                        <a:pt x="186" y="14"/>
                        <a:pt x="209" y="56"/>
                      </a:cubicBezTo>
                      <a:cubicBezTo>
                        <a:pt x="226" y="87"/>
                        <a:pt x="223" y="124"/>
                        <a:pt x="223" y="141"/>
                      </a:cubicBezTo>
                      <a:lnTo>
                        <a:pt x="68" y="141"/>
                      </a:lnTo>
                      <a:cubicBezTo>
                        <a:pt x="68" y="155"/>
                        <a:pt x="68" y="203"/>
                        <a:pt x="116" y="203"/>
                      </a:cubicBezTo>
                      <a:close/>
                      <a:moveTo>
                        <a:pt x="155" y="96"/>
                      </a:moveTo>
                      <a:cubicBezTo>
                        <a:pt x="155" y="84"/>
                        <a:pt x="155" y="42"/>
                        <a:pt x="116" y="42"/>
                      </a:cubicBezTo>
                      <a:cubicBezTo>
                        <a:pt x="85" y="42"/>
                        <a:pt x="73" y="67"/>
                        <a:pt x="71" y="96"/>
                      </a:cubicBezTo>
                      <a:lnTo>
                        <a:pt x="155" y="96"/>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8595B"/>
                    </a:solidFill>
                    <a:effectLst/>
                    <a:uLnTx/>
                    <a:uFillTx/>
                    <a:latin typeface="Calibri"/>
                    <a:ea typeface="+mn-ea"/>
                    <a:cs typeface="+mn-cs"/>
                  </a:endParaRPr>
                </a:p>
              </p:txBody>
            </p:sp>
            <p:sp>
              <p:nvSpPr>
                <p:cNvPr id="273" name="Freeform 162"/>
                <p:cNvSpPr>
                  <a:spLocks noChangeArrowheads="1"/>
                </p:cNvSpPr>
                <p:nvPr/>
              </p:nvSpPr>
              <p:spPr bwMode="auto">
                <a:xfrm>
                  <a:off x="6004670" y="2834862"/>
                  <a:ext cx="41526" cy="74534"/>
                </a:xfrm>
                <a:custGeom>
                  <a:avLst/>
                  <a:gdLst>
                    <a:gd name="T0" fmla="*/ 113 w 171"/>
                    <a:gd name="T1" fmla="*/ 307 h 308"/>
                    <a:gd name="T2" fmla="*/ 45 w 171"/>
                    <a:gd name="T3" fmla="*/ 245 h 308"/>
                    <a:gd name="T4" fmla="*/ 45 w 171"/>
                    <a:gd name="T5" fmla="*/ 115 h 308"/>
                    <a:gd name="T6" fmla="*/ 0 w 171"/>
                    <a:gd name="T7" fmla="*/ 115 h 308"/>
                    <a:gd name="T8" fmla="*/ 0 w 171"/>
                    <a:gd name="T9" fmla="*/ 70 h 308"/>
                    <a:gd name="T10" fmla="*/ 45 w 171"/>
                    <a:gd name="T11" fmla="*/ 70 h 308"/>
                    <a:gd name="T12" fmla="*/ 45 w 171"/>
                    <a:gd name="T13" fmla="*/ 25 h 308"/>
                    <a:gd name="T14" fmla="*/ 113 w 171"/>
                    <a:gd name="T15" fmla="*/ 0 h 308"/>
                    <a:gd name="T16" fmla="*/ 113 w 171"/>
                    <a:gd name="T17" fmla="*/ 70 h 308"/>
                    <a:gd name="T18" fmla="*/ 170 w 171"/>
                    <a:gd name="T19" fmla="*/ 70 h 308"/>
                    <a:gd name="T20" fmla="*/ 170 w 171"/>
                    <a:gd name="T21" fmla="*/ 115 h 308"/>
                    <a:gd name="T22" fmla="*/ 113 w 171"/>
                    <a:gd name="T23" fmla="*/ 115 h 308"/>
                    <a:gd name="T24" fmla="*/ 113 w 171"/>
                    <a:gd name="T25" fmla="*/ 220 h 308"/>
                    <a:gd name="T26" fmla="*/ 144 w 171"/>
                    <a:gd name="T27" fmla="*/ 254 h 308"/>
                    <a:gd name="T28" fmla="*/ 167 w 171"/>
                    <a:gd name="T29" fmla="*/ 254 h 308"/>
                    <a:gd name="T30" fmla="*/ 167 w 171"/>
                    <a:gd name="T31" fmla="*/ 299 h 308"/>
                    <a:gd name="T32" fmla="*/ 113 w 171"/>
                    <a:gd name="T33" fmla="*/ 307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71" h="308">
                      <a:moveTo>
                        <a:pt x="113" y="307"/>
                      </a:moveTo>
                      <a:cubicBezTo>
                        <a:pt x="45" y="307"/>
                        <a:pt x="45" y="265"/>
                        <a:pt x="45" y="245"/>
                      </a:cubicBezTo>
                      <a:lnTo>
                        <a:pt x="45" y="115"/>
                      </a:lnTo>
                      <a:lnTo>
                        <a:pt x="0" y="115"/>
                      </a:lnTo>
                      <a:lnTo>
                        <a:pt x="0" y="70"/>
                      </a:lnTo>
                      <a:lnTo>
                        <a:pt x="45" y="70"/>
                      </a:lnTo>
                      <a:lnTo>
                        <a:pt x="45" y="25"/>
                      </a:lnTo>
                      <a:lnTo>
                        <a:pt x="113" y="0"/>
                      </a:lnTo>
                      <a:lnTo>
                        <a:pt x="113" y="70"/>
                      </a:lnTo>
                      <a:lnTo>
                        <a:pt x="170" y="70"/>
                      </a:lnTo>
                      <a:lnTo>
                        <a:pt x="170" y="115"/>
                      </a:lnTo>
                      <a:lnTo>
                        <a:pt x="113" y="115"/>
                      </a:lnTo>
                      <a:lnTo>
                        <a:pt x="113" y="220"/>
                      </a:lnTo>
                      <a:cubicBezTo>
                        <a:pt x="113" y="242"/>
                        <a:pt x="113" y="254"/>
                        <a:pt x="144" y="254"/>
                      </a:cubicBezTo>
                      <a:lnTo>
                        <a:pt x="167" y="254"/>
                      </a:lnTo>
                      <a:lnTo>
                        <a:pt x="167" y="299"/>
                      </a:lnTo>
                      <a:cubicBezTo>
                        <a:pt x="144" y="304"/>
                        <a:pt x="124" y="307"/>
                        <a:pt x="113" y="307"/>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8595B"/>
                    </a:solidFill>
                    <a:effectLst/>
                    <a:uLnTx/>
                    <a:uFillTx/>
                    <a:latin typeface="Calibri"/>
                    <a:ea typeface="+mn-ea"/>
                    <a:cs typeface="+mn-cs"/>
                  </a:endParaRPr>
                </a:p>
              </p:txBody>
            </p:sp>
          </p:grpSp>
          <p:grpSp>
            <p:nvGrpSpPr>
              <p:cNvPr id="258" name="Group 2"/>
              <p:cNvGrpSpPr/>
              <p:nvPr/>
            </p:nvGrpSpPr>
            <p:grpSpPr>
              <a:xfrm>
                <a:off x="5591540" y="2958375"/>
                <a:ext cx="499377" cy="105412"/>
                <a:chOff x="5591540" y="2958375"/>
                <a:chExt cx="499377" cy="105412"/>
              </a:xfrm>
              <a:grpFill/>
            </p:grpSpPr>
            <p:sp>
              <p:nvSpPr>
                <p:cNvPr id="259" name="Freeform 163"/>
                <p:cNvSpPr>
                  <a:spLocks noChangeArrowheads="1"/>
                </p:cNvSpPr>
                <p:nvPr/>
              </p:nvSpPr>
              <p:spPr bwMode="auto">
                <a:xfrm>
                  <a:off x="5591540" y="2958375"/>
                  <a:ext cx="75599" cy="85181"/>
                </a:xfrm>
                <a:custGeom>
                  <a:avLst/>
                  <a:gdLst>
                    <a:gd name="T0" fmla="*/ 237 w 314"/>
                    <a:gd name="T1" fmla="*/ 113 h 354"/>
                    <a:gd name="T2" fmla="*/ 228 w 314"/>
                    <a:gd name="T3" fmla="*/ 79 h 354"/>
                    <a:gd name="T4" fmla="*/ 172 w 314"/>
                    <a:gd name="T5" fmla="*/ 54 h 354"/>
                    <a:gd name="T6" fmla="*/ 73 w 314"/>
                    <a:gd name="T7" fmla="*/ 181 h 354"/>
                    <a:gd name="T8" fmla="*/ 101 w 314"/>
                    <a:gd name="T9" fmla="*/ 271 h 354"/>
                    <a:gd name="T10" fmla="*/ 180 w 314"/>
                    <a:gd name="T11" fmla="*/ 299 h 354"/>
                    <a:gd name="T12" fmla="*/ 234 w 314"/>
                    <a:gd name="T13" fmla="*/ 294 h 354"/>
                    <a:gd name="T14" fmla="*/ 234 w 314"/>
                    <a:gd name="T15" fmla="*/ 223 h 354"/>
                    <a:gd name="T16" fmla="*/ 169 w 314"/>
                    <a:gd name="T17" fmla="*/ 223 h 354"/>
                    <a:gd name="T18" fmla="*/ 169 w 314"/>
                    <a:gd name="T19" fmla="*/ 167 h 354"/>
                    <a:gd name="T20" fmla="*/ 307 w 314"/>
                    <a:gd name="T21" fmla="*/ 167 h 354"/>
                    <a:gd name="T22" fmla="*/ 307 w 314"/>
                    <a:gd name="T23" fmla="*/ 333 h 354"/>
                    <a:gd name="T24" fmla="*/ 186 w 314"/>
                    <a:gd name="T25" fmla="*/ 353 h 354"/>
                    <a:gd name="T26" fmla="*/ 45 w 314"/>
                    <a:gd name="T27" fmla="*/ 308 h 354"/>
                    <a:gd name="T28" fmla="*/ 0 w 314"/>
                    <a:gd name="T29" fmla="*/ 184 h 354"/>
                    <a:gd name="T30" fmla="*/ 174 w 314"/>
                    <a:gd name="T31" fmla="*/ 0 h 354"/>
                    <a:gd name="T32" fmla="*/ 287 w 314"/>
                    <a:gd name="T33" fmla="*/ 43 h 354"/>
                    <a:gd name="T34" fmla="*/ 313 w 314"/>
                    <a:gd name="T35" fmla="*/ 113 h 354"/>
                    <a:gd name="T36" fmla="*/ 237 w 314"/>
                    <a:gd name="T37" fmla="*/ 113 h 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14" h="354">
                      <a:moveTo>
                        <a:pt x="237" y="113"/>
                      </a:moveTo>
                      <a:cubicBezTo>
                        <a:pt x="237" y="105"/>
                        <a:pt x="237" y="93"/>
                        <a:pt x="228" y="79"/>
                      </a:cubicBezTo>
                      <a:cubicBezTo>
                        <a:pt x="214" y="57"/>
                        <a:pt x="189" y="54"/>
                        <a:pt x="172" y="54"/>
                      </a:cubicBezTo>
                      <a:cubicBezTo>
                        <a:pt x="90" y="54"/>
                        <a:pt x="73" y="130"/>
                        <a:pt x="73" y="181"/>
                      </a:cubicBezTo>
                      <a:cubicBezTo>
                        <a:pt x="73" y="203"/>
                        <a:pt x="76" y="246"/>
                        <a:pt x="101" y="271"/>
                      </a:cubicBezTo>
                      <a:cubicBezTo>
                        <a:pt x="118" y="291"/>
                        <a:pt x="141" y="299"/>
                        <a:pt x="180" y="299"/>
                      </a:cubicBezTo>
                      <a:cubicBezTo>
                        <a:pt x="214" y="299"/>
                        <a:pt x="228" y="297"/>
                        <a:pt x="234" y="294"/>
                      </a:cubicBezTo>
                      <a:lnTo>
                        <a:pt x="234" y="223"/>
                      </a:lnTo>
                      <a:lnTo>
                        <a:pt x="169" y="223"/>
                      </a:lnTo>
                      <a:lnTo>
                        <a:pt x="169" y="167"/>
                      </a:lnTo>
                      <a:lnTo>
                        <a:pt x="307" y="167"/>
                      </a:lnTo>
                      <a:lnTo>
                        <a:pt x="307" y="333"/>
                      </a:lnTo>
                      <a:cubicBezTo>
                        <a:pt x="287" y="339"/>
                        <a:pt x="251" y="353"/>
                        <a:pt x="186" y="353"/>
                      </a:cubicBezTo>
                      <a:cubicBezTo>
                        <a:pt x="110" y="353"/>
                        <a:pt x="70" y="333"/>
                        <a:pt x="45" y="308"/>
                      </a:cubicBezTo>
                      <a:cubicBezTo>
                        <a:pt x="8" y="271"/>
                        <a:pt x="0" y="218"/>
                        <a:pt x="0" y="184"/>
                      </a:cubicBezTo>
                      <a:cubicBezTo>
                        <a:pt x="0" y="65"/>
                        <a:pt x="73" y="0"/>
                        <a:pt x="174" y="0"/>
                      </a:cubicBezTo>
                      <a:cubicBezTo>
                        <a:pt x="217" y="0"/>
                        <a:pt x="262" y="12"/>
                        <a:pt x="287" y="43"/>
                      </a:cubicBezTo>
                      <a:cubicBezTo>
                        <a:pt x="310" y="68"/>
                        <a:pt x="310" y="93"/>
                        <a:pt x="313" y="113"/>
                      </a:cubicBezTo>
                      <a:lnTo>
                        <a:pt x="237" y="113"/>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8595B"/>
                    </a:solidFill>
                    <a:effectLst/>
                    <a:uLnTx/>
                    <a:uFillTx/>
                    <a:latin typeface="Calibri"/>
                    <a:ea typeface="+mn-ea"/>
                    <a:cs typeface="+mn-cs"/>
                  </a:endParaRPr>
                </a:p>
              </p:txBody>
            </p:sp>
            <p:sp>
              <p:nvSpPr>
                <p:cNvPr id="260" name="Freeform 164"/>
                <p:cNvSpPr>
                  <a:spLocks noChangeArrowheads="1"/>
                </p:cNvSpPr>
                <p:nvPr/>
              </p:nvSpPr>
              <p:spPr bwMode="auto">
                <a:xfrm>
                  <a:off x="5683110" y="2982865"/>
                  <a:ext cx="52174" cy="60692"/>
                </a:xfrm>
                <a:custGeom>
                  <a:avLst/>
                  <a:gdLst>
                    <a:gd name="T0" fmla="*/ 153 w 215"/>
                    <a:gd name="T1" fmla="*/ 246 h 252"/>
                    <a:gd name="T2" fmla="*/ 150 w 215"/>
                    <a:gd name="T3" fmla="*/ 214 h 252"/>
                    <a:gd name="T4" fmla="*/ 80 w 215"/>
                    <a:gd name="T5" fmla="*/ 251 h 252"/>
                    <a:gd name="T6" fmla="*/ 20 w 215"/>
                    <a:gd name="T7" fmla="*/ 231 h 252"/>
                    <a:gd name="T8" fmla="*/ 0 w 215"/>
                    <a:gd name="T9" fmla="*/ 181 h 252"/>
                    <a:gd name="T10" fmla="*/ 51 w 215"/>
                    <a:gd name="T11" fmla="*/ 107 h 252"/>
                    <a:gd name="T12" fmla="*/ 144 w 215"/>
                    <a:gd name="T13" fmla="*/ 93 h 252"/>
                    <a:gd name="T14" fmla="*/ 142 w 215"/>
                    <a:gd name="T15" fmla="*/ 62 h 252"/>
                    <a:gd name="T16" fmla="*/ 111 w 215"/>
                    <a:gd name="T17" fmla="*/ 42 h 252"/>
                    <a:gd name="T18" fmla="*/ 85 w 215"/>
                    <a:gd name="T19" fmla="*/ 56 h 252"/>
                    <a:gd name="T20" fmla="*/ 80 w 215"/>
                    <a:gd name="T21" fmla="*/ 76 h 252"/>
                    <a:gd name="T22" fmla="*/ 12 w 215"/>
                    <a:gd name="T23" fmla="*/ 76 h 252"/>
                    <a:gd name="T24" fmla="*/ 37 w 215"/>
                    <a:gd name="T25" fmla="*/ 20 h 252"/>
                    <a:gd name="T26" fmla="*/ 108 w 215"/>
                    <a:gd name="T27" fmla="*/ 0 h 252"/>
                    <a:gd name="T28" fmla="*/ 192 w 215"/>
                    <a:gd name="T29" fmla="*/ 31 h 252"/>
                    <a:gd name="T30" fmla="*/ 208 w 215"/>
                    <a:gd name="T31" fmla="*/ 87 h 252"/>
                    <a:gd name="T32" fmla="*/ 208 w 215"/>
                    <a:gd name="T33" fmla="*/ 181 h 252"/>
                    <a:gd name="T34" fmla="*/ 214 w 215"/>
                    <a:gd name="T35" fmla="*/ 240 h 252"/>
                    <a:gd name="T36" fmla="*/ 153 w 215"/>
                    <a:gd name="T37" fmla="*/ 240 h 252"/>
                    <a:gd name="T38" fmla="*/ 153 w 215"/>
                    <a:gd name="T39" fmla="*/ 246 h 252"/>
                    <a:gd name="T40" fmla="*/ 71 w 215"/>
                    <a:gd name="T41" fmla="*/ 172 h 252"/>
                    <a:gd name="T42" fmla="*/ 105 w 215"/>
                    <a:gd name="T43" fmla="*/ 206 h 252"/>
                    <a:gd name="T44" fmla="*/ 133 w 215"/>
                    <a:gd name="T45" fmla="*/ 192 h 252"/>
                    <a:gd name="T46" fmla="*/ 147 w 215"/>
                    <a:gd name="T47" fmla="*/ 133 h 252"/>
                    <a:gd name="T48" fmla="*/ 71 w 215"/>
                    <a:gd name="T49" fmla="*/ 172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15" h="252">
                      <a:moveTo>
                        <a:pt x="153" y="246"/>
                      </a:moveTo>
                      <a:cubicBezTo>
                        <a:pt x="150" y="231"/>
                        <a:pt x="150" y="220"/>
                        <a:pt x="150" y="214"/>
                      </a:cubicBezTo>
                      <a:cubicBezTo>
                        <a:pt x="125" y="251"/>
                        <a:pt x="94" y="251"/>
                        <a:pt x="80" y="251"/>
                      </a:cubicBezTo>
                      <a:cubicBezTo>
                        <a:pt x="46" y="251"/>
                        <a:pt x="32" y="243"/>
                        <a:pt x="20" y="231"/>
                      </a:cubicBezTo>
                      <a:cubicBezTo>
                        <a:pt x="6" y="217"/>
                        <a:pt x="0" y="198"/>
                        <a:pt x="0" y="181"/>
                      </a:cubicBezTo>
                      <a:cubicBezTo>
                        <a:pt x="0" y="161"/>
                        <a:pt x="6" y="127"/>
                        <a:pt x="51" y="107"/>
                      </a:cubicBezTo>
                      <a:cubicBezTo>
                        <a:pt x="80" y="93"/>
                        <a:pt x="122" y="93"/>
                        <a:pt x="144" y="93"/>
                      </a:cubicBezTo>
                      <a:cubicBezTo>
                        <a:pt x="144" y="79"/>
                        <a:pt x="144" y="71"/>
                        <a:pt x="142" y="62"/>
                      </a:cubicBezTo>
                      <a:cubicBezTo>
                        <a:pt x="136" y="45"/>
                        <a:pt x="116" y="42"/>
                        <a:pt x="111" y="42"/>
                      </a:cubicBezTo>
                      <a:cubicBezTo>
                        <a:pt x="102" y="42"/>
                        <a:pt x="91" y="45"/>
                        <a:pt x="85" y="56"/>
                      </a:cubicBezTo>
                      <a:cubicBezTo>
                        <a:pt x="80" y="65"/>
                        <a:pt x="80" y="71"/>
                        <a:pt x="80" y="76"/>
                      </a:cubicBezTo>
                      <a:lnTo>
                        <a:pt x="12" y="76"/>
                      </a:lnTo>
                      <a:cubicBezTo>
                        <a:pt x="12" y="65"/>
                        <a:pt x="15" y="40"/>
                        <a:pt x="37" y="20"/>
                      </a:cubicBezTo>
                      <a:cubicBezTo>
                        <a:pt x="60" y="6"/>
                        <a:pt x="85" y="0"/>
                        <a:pt x="108" y="0"/>
                      </a:cubicBezTo>
                      <a:cubicBezTo>
                        <a:pt x="127" y="0"/>
                        <a:pt x="167" y="3"/>
                        <a:pt x="192" y="31"/>
                      </a:cubicBezTo>
                      <a:cubicBezTo>
                        <a:pt x="208" y="51"/>
                        <a:pt x="208" y="79"/>
                        <a:pt x="208" y="87"/>
                      </a:cubicBezTo>
                      <a:lnTo>
                        <a:pt x="208" y="181"/>
                      </a:lnTo>
                      <a:cubicBezTo>
                        <a:pt x="208" y="200"/>
                        <a:pt x="208" y="220"/>
                        <a:pt x="214" y="240"/>
                      </a:cubicBezTo>
                      <a:lnTo>
                        <a:pt x="153" y="240"/>
                      </a:lnTo>
                      <a:lnTo>
                        <a:pt x="153" y="246"/>
                      </a:lnTo>
                      <a:close/>
                      <a:moveTo>
                        <a:pt x="71" y="172"/>
                      </a:moveTo>
                      <a:cubicBezTo>
                        <a:pt x="71" y="189"/>
                        <a:pt x="82" y="206"/>
                        <a:pt x="105" y="206"/>
                      </a:cubicBezTo>
                      <a:cubicBezTo>
                        <a:pt x="116" y="206"/>
                        <a:pt x="127" y="200"/>
                        <a:pt x="133" y="192"/>
                      </a:cubicBezTo>
                      <a:cubicBezTo>
                        <a:pt x="144" y="178"/>
                        <a:pt x="147" y="158"/>
                        <a:pt x="147" y="133"/>
                      </a:cubicBezTo>
                      <a:cubicBezTo>
                        <a:pt x="102" y="133"/>
                        <a:pt x="71" y="147"/>
                        <a:pt x="71" y="172"/>
                      </a:cubicBez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8595B"/>
                    </a:solidFill>
                    <a:effectLst/>
                    <a:uLnTx/>
                    <a:uFillTx/>
                    <a:latin typeface="Calibri"/>
                    <a:ea typeface="+mn-ea"/>
                    <a:cs typeface="+mn-cs"/>
                  </a:endParaRPr>
                </a:p>
              </p:txBody>
            </p:sp>
            <p:sp>
              <p:nvSpPr>
                <p:cNvPr id="261" name="Freeform 165"/>
                <p:cNvSpPr>
                  <a:spLocks noChangeArrowheads="1"/>
                </p:cNvSpPr>
                <p:nvPr/>
              </p:nvSpPr>
              <p:spPr bwMode="auto">
                <a:xfrm>
                  <a:off x="5745932" y="2969023"/>
                  <a:ext cx="41526" cy="74534"/>
                </a:xfrm>
                <a:custGeom>
                  <a:avLst/>
                  <a:gdLst>
                    <a:gd name="T0" fmla="*/ 169 w 170"/>
                    <a:gd name="T1" fmla="*/ 299 h 308"/>
                    <a:gd name="T2" fmla="*/ 116 w 170"/>
                    <a:gd name="T3" fmla="*/ 307 h 308"/>
                    <a:gd name="T4" fmla="*/ 48 w 170"/>
                    <a:gd name="T5" fmla="*/ 245 h 308"/>
                    <a:gd name="T6" fmla="*/ 48 w 170"/>
                    <a:gd name="T7" fmla="*/ 115 h 308"/>
                    <a:gd name="T8" fmla="*/ 0 w 170"/>
                    <a:gd name="T9" fmla="*/ 115 h 308"/>
                    <a:gd name="T10" fmla="*/ 0 w 170"/>
                    <a:gd name="T11" fmla="*/ 70 h 308"/>
                    <a:gd name="T12" fmla="*/ 45 w 170"/>
                    <a:gd name="T13" fmla="*/ 70 h 308"/>
                    <a:gd name="T14" fmla="*/ 45 w 170"/>
                    <a:gd name="T15" fmla="*/ 25 h 308"/>
                    <a:gd name="T16" fmla="*/ 113 w 170"/>
                    <a:gd name="T17" fmla="*/ 0 h 308"/>
                    <a:gd name="T18" fmla="*/ 113 w 170"/>
                    <a:gd name="T19" fmla="*/ 70 h 308"/>
                    <a:gd name="T20" fmla="*/ 169 w 170"/>
                    <a:gd name="T21" fmla="*/ 70 h 308"/>
                    <a:gd name="T22" fmla="*/ 169 w 170"/>
                    <a:gd name="T23" fmla="*/ 115 h 308"/>
                    <a:gd name="T24" fmla="*/ 113 w 170"/>
                    <a:gd name="T25" fmla="*/ 115 h 308"/>
                    <a:gd name="T26" fmla="*/ 113 w 170"/>
                    <a:gd name="T27" fmla="*/ 220 h 308"/>
                    <a:gd name="T28" fmla="*/ 144 w 170"/>
                    <a:gd name="T29" fmla="*/ 254 h 308"/>
                    <a:gd name="T30" fmla="*/ 166 w 170"/>
                    <a:gd name="T31" fmla="*/ 254 h 308"/>
                    <a:gd name="T32" fmla="*/ 166 w 170"/>
                    <a:gd name="T33" fmla="*/ 299 h 308"/>
                    <a:gd name="T34" fmla="*/ 169 w 170"/>
                    <a:gd name="T35" fmla="*/ 299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0" h="308">
                      <a:moveTo>
                        <a:pt x="169" y="299"/>
                      </a:moveTo>
                      <a:cubicBezTo>
                        <a:pt x="147" y="304"/>
                        <a:pt x="127" y="307"/>
                        <a:pt x="116" y="307"/>
                      </a:cubicBezTo>
                      <a:cubicBezTo>
                        <a:pt x="48" y="307"/>
                        <a:pt x="48" y="265"/>
                        <a:pt x="48" y="245"/>
                      </a:cubicBezTo>
                      <a:lnTo>
                        <a:pt x="48" y="115"/>
                      </a:lnTo>
                      <a:lnTo>
                        <a:pt x="0" y="115"/>
                      </a:lnTo>
                      <a:lnTo>
                        <a:pt x="0" y="70"/>
                      </a:lnTo>
                      <a:lnTo>
                        <a:pt x="45" y="70"/>
                      </a:lnTo>
                      <a:lnTo>
                        <a:pt x="45" y="25"/>
                      </a:lnTo>
                      <a:lnTo>
                        <a:pt x="113" y="0"/>
                      </a:lnTo>
                      <a:lnTo>
                        <a:pt x="113" y="70"/>
                      </a:lnTo>
                      <a:lnTo>
                        <a:pt x="169" y="70"/>
                      </a:lnTo>
                      <a:lnTo>
                        <a:pt x="169" y="115"/>
                      </a:lnTo>
                      <a:lnTo>
                        <a:pt x="113" y="115"/>
                      </a:lnTo>
                      <a:lnTo>
                        <a:pt x="113" y="220"/>
                      </a:lnTo>
                      <a:cubicBezTo>
                        <a:pt x="113" y="242"/>
                        <a:pt x="113" y="254"/>
                        <a:pt x="144" y="254"/>
                      </a:cubicBezTo>
                      <a:cubicBezTo>
                        <a:pt x="155" y="254"/>
                        <a:pt x="158" y="254"/>
                        <a:pt x="166" y="254"/>
                      </a:cubicBezTo>
                      <a:lnTo>
                        <a:pt x="166" y="299"/>
                      </a:lnTo>
                      <a:lnTo>
                        <a:pt x="169" y="299"/>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8595B"/>
                    </a:solidFill>
                    <a:effectLst/>
                    <a:uLnTx/>
                    <a:uFillTx/>
                    <a:latin typeface="Calibri"/>
                    <a:ea typeface="+mn-ea"/>
                    <a:cs typeface="+mn-cs"/>
                  </a:endParaRPr>
                </a:p>
              </p:txBody>
            </p:sp>
            <p:sp>
              <p:nvSpPr>
                <p:cNvPr id="262" name="Freeform 166"/>
                <p:cNvSpPr>
                  <a:spLocks noChangeArrowheads="1"/>
                </p:cNvSpPr>
                <p:nvPr/>
              </p:nvSpPr>
              <p:spPr bwMode="auto">
                <a:xfrm>
                  <a:off x="5797041" y="2983930"/>
                  <a:ext cx="54303" cy="59627"/>
                </a:xfrm>
                <a:custGeom>
                  <a:avLst/>
                  <a:gdLst>
                    <a:gd name="T0" fmla="*/ 67 w 226"/>
                    <a:gd name="T1" fmla="*/ 141 h 249"/>
                    <a:gd name="T2" fmla="*/ 115 w 226"/>
                    <a:gd name="T3" fmla="*/ 203 h 249"/>
                    <a:gd name="T4" fmla="*/ 155 w 226"/>
                    <a:gd name="T5" fmla="*/ 169 h 249"/>
                    <a:gd name="T6" fmla="*/ 217 w 226"/>
                    <a:gd name="T7" fmla="*/ 169 h 249"/>
                    <a:gd name="T8" fmla="*/ 194 w 226"/>
                    <a:gd name="T9" fmla="*/ 220 h 249"/>
                    <a:gd name="T10" fmla="*/ 112 w 226"/>
                    <a:gd name="T11" fmla="*/ 248 h 249"/>
                    <a:gd name="T12" fmla="*/ 31 w 226"/>
                    <a:gd name="T13" fmla="*/ 220 h 249"/>
                    <a:gd name="T14" fmla="*/ 0 w 226"/>
                    <a:gd name="T15" fmla="*/ 129 h 249"/>
                    <a:gd name="T16" fmla="*/ 48 w 226"/>
                    <a:gd name="T17" fmla="*/ 19 h 249"/>
                    <a:gd name="T18" fmla="*/ 112 w 226"/>
                    <a:gd name="T19" fmla="*/ 0 h 249"/>
                    <a:gd name="T20" fmla="*/ 208 w 226"/>
                    <a:gd name="T21" fmla="*/ 56 h 249"/>
                    <a:gd name="T22" fmla="*/ 223 w 226"/>
                    <a:gd name="T23" fmla="*/ 141 h 249"/>
                    <a:gd name="T24" fmla="*/ 67 w 226"/>
                    <a:gd name="T25" fmla="*/ 141 h 249"/>
                    <a:gd name="T26" fmla="*/ 155 w 226"/>
                    <a:gd name="T27" fmla="*/ 96 h 249"/>
                    <a:gd name="T28" fmla="*/ 115 w 226"/>
                    <a:gd name="T29" fmla="*/ 42 h 249"/>
                    <a:gd name="T30" fmla="*/ 70 w 226"/>
                    <a:gd name="T31" fmla="*/ 96 h 249"/>
                    <a:gd name="T32" fmla="*/ 155 w 226"/>
                    <a:gd name="T33" fmla="*/ 96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6" h="249">
                      <a:moveTo>
                        <a:pt x="67" y="141"/>
                      </a:moveTo>
                      <a:cubicBezTo>
                        <a:pt x="67" y="155"/>
                        <a:pt x="67" y="203"/>
                        <a:pt x="115" y="203"/>
                      </a:cubicBezTo>
                      <a:cubicBezTo>
                        <a:pt x="132" y="203"/>
                        <a:pt x="149" y="197"/>
                        <a:pt x="155" y="169"/>
                      </a:cubicBezTo>
                      <a:lnTo>
                        <a:pt x="217" y="169"/>
                      </a:lnTo>
                      <a:cubicBezTo>
                        <a:pt x="217" y="180"/>
                        <a:pt x="214" y="200"/>
                        <a:pt x="194" y="220"/>
                      </a:cubicBezTo>
                      <a:cubicBezTo>
                        <a:pt x="177" y="237"/>
                        <a:pt x="146" y="248"/>
                        <a:pt x="112" y="248"/>
                      </a:cubicBezTo>
                      <a:cubicBezTo>
                        <a:pt x="93" y="248"/>
                        <a:pt x="53" y="245"/>
                        <a:pt x="31" y="220"/>
                      </a:cubicBezTo>
                      <a:cubicBezTo>
                        <a:pt x="8" y="197"/>
                        <a:pt x="0" y="166"/>
                        <a:pt x="0" y="129"/>
                      </a:cubicBezTo>
                      <a:cubicBezTo>
                        <a:pt x="0" y="93"/>
                        <a:pt x="8" y="45"/>
                        <a:pt x="48" y="19"/>
                      </a:cubicBezTo>
                      <a:cubicBezTo>
                        <a:pt x="65" y="8"/>
                        <a:pt x="87" y="0"/>
                        <a:pt x="112" y="0"/>
                      </a:cubicBezTo>
                      <a:cubicBezTo>
                        <a:pt x="146" y="0"/>
                        <a:pt x="186" y="14"/>
                        <a:pt x="208" y="56"/>
                      </a:cubicBezTo>
                      <a:cubicBezTo>
                        <a:pt x="225" y="87"/>
                        <a:pt x="223" y="124"/>
                        <a:pt x="223" y="141"/>
                      </a:cubicBezTo>
                      <a:lnTo>
                        <a:pt x="67" y="141"/>
                      </a:lnTo>
                      <a:close/>
                      <a:moveTo>
                        <a:pt x="155" y="96"/>
                      </a:moveTo>
                      <a:cubicBezTo>
                        <a:pt x="155" y="84"/>
                        <a:pt x="155" y="42"/>
                        <a:pt x="115" y="42"/>
                      </a:cubicBezTo>
                      <a:cubicBezTo>
                        <a:pt x="84" y="42"/>
                        <a:pt x="73" y="67"/>
                        <a:pt x="70" y="96"/>
                      </a:cubicBezTo>
                      <a:lnTo>
                        <a:pt x="155" y="96"/>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8595B"/>
                    </a:solidFill>
                    <a:effectLst/>
                    <a:uLnTx/>
                    <a:uFillTx/>
                    <a:latin typeface="Calibri"/>
                    <a:ea typeface="+mn-ea"/>
                    <a:cs typeface="+mn-cs"/>
                  </a:endParaRPr>
                </a:p>
              </p:txBody>
            </p:sp>
            <p:sp>
              <p:nvSpPr>
                <p:cNvPr id="263" name="Freeform 167"/>
                <p:cNvSpPr>
                  <a:spLocks noChangeArrowheads="1"/>
                </p:cNvSpPr>
                <p:nvPr/>
              </p:nvSpPr>
              <p:spPr bwMode="auto">
                <a:xfrm>
                  <a:off x="5861991" y="2984994"/>
                  <a:ext cx="96894" cy="57497"/>
                </a:xfrm>
                <a:custGeom>
                  <a:avLst/>
                  <a:gdLst>
                    <a:gd name="T0" fmla="*/ 70 w 401"/>
                    <a:gd name="T1" fmla="*/ 0 h 236"/>
                    <a:gd name="T2" fmla="*/ 113 w 401"/>
                    <a:gd name="T3" fmla="*/ 178 h 236"/>
                    <a:gd name="T4" fmla="*/ 163 w 401"/>
                    <a:gd name="T5" fmla="*/ 0 h 236"/>
                    <a:gd name="T6" fmla="*/ 240 w 401"/>
                    <a:gd name="T7" fmla="*/ 0 h 236"/>
                    <a:gd name="T8" fmla="*/ 288 w 401"/>
                    <a:gd name="T9" fmla="*/ 178 h 236"/>
                    <a:gd name="T10" fmla="*/ 333 w 401"/>
                    <a:gd name="T11" fmla="*/ 0 h 236"/>
                    <a:gd name="T12" fmla="*/ 400 w 401"/>
                    <a:gd name="T13" fmla="*/ 0 h 236"/>
                    <a:gd name="T14" fmla="*/ 321 w 401"/>
                    <a:gd name="T15" fmla="*/ 235 h 236"/>
                    <a:gd name="T16" fmla="*/ 248 w 401"/>
                    <a:gd name="T17" fmla="*/ 235 h 236"/>
                    <a:gd name="T18" fmla="*/ 200 w 401"/>
                    <a:gd name="T19" fmla="*/ 62 h 236"/>
                    <a:gd name="T20" fmla="*/ 152 w 401"/>
                    <a:gd name="T21" fmla="*/ 235 h 236"/>
                    <a:gd name="T22" fmla="*/ 76 w 401"/>
                    <a:gd name="T23" fmla="*/ 235 h 236"/>
                    <a:gd name="T24" fmla="*/ 0 w 401"/>
                    <a:gd name="T25" fmla="*/ 0 h 236"/>
                    <a:gd name="T26" fmla="*/ 70 w 401"/>
                    <a:gd name="T27" fmla="*/ 0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01" h="236">
                      <a:moveTo>
                        <a:pt x="70" y="0"/>
                      </a:moveTo>
                      <a:lnTo>
                        <a:pt x="113" y="178"/>
                      </a:lnTo>
                      <a:lnTo>
                        <a:pt x="163" y="0"/>
                      </a:lnTo>
                      <a:lnTo>
                        <a:pt x="240" y="0"/>
                      </a:lnTo>
                      <a:lnTo>
                        <a:pt x="288" y="178"/>
                      </a:lnTo>
                      <a:lnTo>
                        <a:pt x="333" y="0"/>
                      </a:lnTo>
                      <a:lnTo>
                        <a:pt x="400" y="0"/>
                      </a:lnTo>
                      <a:lnTo>
                        <a:pt x="321" y="235"/>
                      </a:lnTo>
                      <a:lnTo>
                        <a:pt x="248" y="235"/>
                      </a:lnTo>
                      <a:lnTo>
                        <a:pt x="200" y="62"/>
                      </a:lnTo>
                      <a:lnTo>
                        <a:pt x="152" y="235"/>
                      </a:lnTo>
                      <a:lnTo>
                        <a:pt x="76" y="235"/>
                      </a:lnTo>
                      <a:lnTo>
                        <a:pt x="0" y="0"/>
                      </a:lnTo>
                      <a:lnTo>
                        <a:pt x="7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8595B"/>
                    </a:solidFill>
                    <a:effectLst/>
                    <a:uLnTx/>
                    <a:uFillTx/>
                    <a:latin typeface="Calibri"/>
                    <a:ea typeface="+mn-ea"/>
                    <a:cs typeface="+mn-cs"/>
                  </a:endParaRPr>
                </a:p>
              </p:txBody>
            </p:sp>
            <p:sp>
              <p:nvSpPr>
                <p:cNvPr id="264" name="Freeform 168"/>
                <p:cNvSpPr>
                  <a:spLocks noChangeArrowheads="1"/>
                </p:cNvSpPr>
                <p:nvPr/>
              </p:nvSpPr>
              <p:spPr bwMode="auto">
                <a:xfrm>
                  <a:off x="5968468" y="2982865"/>
                  <a:ext cx="52174" cy="60692"/>
                </a:xfrm>
                <a:custGeom>
                  <a:avLst/>
                  <a:gdLst>
                    <a:gd name="T0" fmla="*/ 152 w 215"/>
                    <a:gd name="T1" fmla="*/ 246 h 252"/>
                    <a:gd name="T2" fmla="*/ 150 w 215"/>
                    <a:gd name="T3" fmla="*/ 214 h 252"/>
                    <a:gd name="T4" fmla="*/ 79 w 215"/>
                    <a:gd name="T5" fmla="*/ 251 h 252"/>
                    <a:gd name="T6" fmla="*/ 20 w 215"/>
                    <a:gd name="T7" fmla="*/ 231 h 252"/>
                    <a:gd name="T8" fmla="*/ 0 w 215"/>
                    <a:gd name="T9" fmla="*/ 181 h 252"/>
                    <a:gd name="T10" fmla="*/ 51 w 215"/>
                    <a:gd name="T11" fmla="*/ 107 h 252"/>
                    <a:gd name="T12" fmla="*/ 144 w 215"/>
                    <a:gd name="T13" fmla="*/ 93 h 252"/>
                    <a:gd name="T14" fmla="*/ 141 w 215"/>
                    <a:gd name="T15" fmla="*/ 62 h 252"/>
                    <a:gd name="T16" fmla="*/ 110 w 215"/>
                    <a:gd name="T17" fmla="*/ 42 h 252"/>
                    <a:gd name="T18" fmla="*/ 85 w 215"/>
                    <a:gd name="T19" fmla="*/ 56 h 252"/>
                    <a:gd name="T20" fmla="*/ 79 w 215"/>
                    <a:gd name="T21" fmla="*/ 76 h 252"/>
                    <a:gd name="T22" fmla="*/ 11 w 215"/>
                    <a:gd name="T23" fmla="*/ 76 h 252"/>
                    <a:gd name="T24" fmla="*/ 37 w 215"/>
                    <a:gd name="T25" fmla="*/ 20 h 252"/>
                    <a:gd name="T26" fmla="*/ 107 w 215"/>
                    <a:gd name="T27" fmla="*/ 0 h 252"/>
                    <a:gd name="T28" fmla="*/ 192 w 215"/>
                    <a:gd name="T29" fmla="*/ 31 h 252"/>
                    <a:gd name="T30" fmla="*/ 209 w 215"/>
                    <a:gd name="T31" fmla="*/ 87 h 252"/>
                    <a:gd name="T32" fmla="*/ 209 w 215"/>
                    <a:gd name="T33" fmla="*/ 181 h 252"/>
                    <a:gd name="T34" fmla="*/ 214 w 215"/>
                    <a:gd name="T35" fmla="*/ 240 h 252"/>
                    <a:gd name="T36" fmla="*/ 152 w 215"/>
                    <a:gd name="T37" fmla="*/ 240 h 252"/>
                    <a:gd name="T38" fmla="*/ 152 w 215"/>
                    <a:gd name="T39" fmla="*/ 246 h 252"/>
                    <a:gd name="T40" fmla="*/ 68 w 215"/>
                    <a:gd name="T41" fmla="*/ 172 h 252"/>
                    <a:gd name="T42" fmla="*/ 102 w 215"/>
                    <a:gd name="T43" fmla="*/ 206 h 252"/>
                    <a:gd name="T44" fmla="*/ 130 w 215"/>
                    <a:gd name="T45" fmla="*/ 192 h 252"/>
                    <a:gd name="T46" fmla="*/ 144 w 215"/>
                    <a:gd name="T47" fmla="*/ 133 h 252"/>
                    <a:gd name="T48" fmla="*/ 68 w 215"/>
                    <a:gd name="T49" fmla="*/ 172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15" h="252">
                      <a:moveTo>
                        <a:pt x="152" y="246"/>
                      </a:moveTo>
                      <a:cubicBezTo>
                        <a:pt x="150" y="231"/>
                        <a:pt x="150" y="220"/>
                        <a:pt x="150" y="214"/>
                      </a:cubicBezTo>
                      <a:cubicBezTo>
                        <a:pt x="124" y="251"/>
                        <a:pt x="93" y="251"/>
                        <a:pt x="79" y="251"/>
                      </a:cubicBezTo>
                      <a:cubicBezTo>
                        <a:pt x="45" y="251"/>
                        <a:pt x="31" y="243"/>
                        <a:pt x="20" y="231"/>
                      </a:cubicBezTo>
                      <a:cubicBezTo>
                        <a:pt x="6" y="217"/>
                        <a:pt x="0" y="198"/>
                        <a:pt x="0" y="181"/>
                      </a:cubicBezTo>
                      <a:cubicBezTo>
                        <a:pt x="0" y="161"/>
                        <a:pt x="6" y="127"/>
                        <a:pt x="51" y="107"/>
                      </a:cubicBezTo>
                      <a:cubicBezTo>
                        <a:pt x="79" y="93"/>
                        <a:pt x="121" y="93"/>
                        <a:pt x="144" y="93"/>
                      </a:cubicBezTo>
                      <a:cubicBezTo>
                        <a:pt x="144" y="79"/>
                        <a:pt x="144" y="71"/>
                        <a:pt x="141" y="62"/>
                      </a:cubicBezTo>
                      <a:cubicBezTo>
                        <a:pt x="135" y="45"/>
                        <a:pt x="116" y="42"/>
                        <a:pt x="110" y="42"/>
                      </a:cubicBezTo>
                      <a:cubicBezTo>
                        <a:pt x="102" y="42"/>
                        <a:pt x="90" y="45"/>
                        <a:pt x="85" y="56"/>
                      </a:cubicBezTo>
                      <a:cubicBezTo>
                        <a:pt x="79" y="65"/>
                        <a:pt x="79" y="71"/>
                        <a:pt x="79" y="76"/>
                      </a:cubicBezTo>
                      <a:lnTo>
                        <a:pt x="11" y="76"/>
                      </a:lnTo>
                      <a:cubicBezTo>
                        <a:pt x="11" y="65"/>
                        <a:pt x="14" y="40"/>
                        <a:pt x="37" y="20"/>
                      </a:cubicBezTo>
                      <a:cubicBezTo>
                        <a:pt x="59" y="6"/>
                        <a:pt x="85" y="0"/>
                        <a:pt x="107" y="0"/>
                      </a:cubicBezTo>
                      <a:cubicBezTo>
                        <a:pt x="127" y="0"/>
                        <a:pt x="166" y="3"/>
                        <a:pt x="192" y="31"/>
                      </a:cubicBezTo>
                      <a:cubicBezTo>
                        <a:pt x="209" y="51"/>
                        <a:pt x="209" y="79"/>
                        <a:pt x="209" y="87"/>
                      </a:cubicBezTo>
                      <a:lnTo>
                        <a:pt x="209" y="181"/>
                      </a:lnTo>
                      <a:cubicBezTo>
                        <a:pt x="209" y="200"/>
                        <a:pt x="209" y="220"/>
                        <a:pt x="214" y="240"/>
                      </a:cubicBezTo>
                      <a:lnTo>
                        <a:pt x="152" y="240"/>
                      </a:lnTo>
                      <a:lnTo>
                        <a:pt x="152" y="246"/>
                      </a:lnTo>
                      <a:close/>
                      <a:moveTo>
                        <a:pt x="68" y="172"/>
                      </a:moveTo>
                      <a:cubicBezTo>
                        <a:pt x="68" y="189"/>
                        <a:pt x="79" y="206"/>
                        <a:pt x="102" y="206"/>
                      </a:cubicBezTo>
                      <a:cubicBezTo>
                        <a:pt x="113" y="206"/>
                        <a:pt x="124" y="200"/>
                        <a:pt x="130" y="192"/>
                      </a:cubicBezTo>
                      <a:cubicBezTo>
                        <a:pt x="141" y="178"/>
                        <a:pt x="144" y="158"/>
                        <a:pt x="144" y="133"/>
                      </a:cubicBezTo>
                      <a:cubicBezTo>
                        <a:pt x="99" y="133"/>
                        <a:pt x="68" y="147"/>
                        <a:pt x="68" y="172"/>
                      </a:cubicBez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8595B"/>
                    </a:solidFill>
                    <a:effectLst/>
                    <a:uLnTx/>
                    <a:uFillTx/>
                    <a:latin typeface="Calibri"/>
                    <a:ea typeface="+mn-ea"/>
                    <a:cs typeface="+mn-cs"/>
                  </a:endParaRPr>
                </a:p>
              </p:txBody>
            </p:sp>
            <p:sp>
              <p:nvSpPr>
                <p:cNvPr id="265" name="Freeform 169"/>
                <p:cNvSpPr>
                  <a:spLocks noChangeArrowheads="1"/>
                </p:cNvSpPr>
                <p:nvPr/>
              </p:nvSpPr>
              <p:spPr bwMode="auto">
                <a:xfrm>
                  <a:off x="6031290" y="2984994"/>
                  <a:ext cx="59627" cy="78793"/>
                </a:xfrm>
                <a:custGeom>
                  <a:avLst/>
                  <a:gdLst>
                    <a:gd name="T0" fmla="*/ 73 w 246"/>
                    <a:gd name="T1" fmla="*/ 0 h 326"/>
                    <a:gd name="T2" fmla="*/ 124 w 246"/>
                    <a:gd name="T3" fmla="*/ 164 h 326"/>
                    <a:gd name="T4" fmla="*/ 177 w 246"/>
                    <a:gd name="T5" fmla="*/ 0 h 326"/>
                    <a:gd name="T6" fmla="*/ 245 w 246"/>
                    <a:gd name="T7" fmla="*/ 0 h 326"/>
                    <a:gd name="T8" fmla="*/ 158 w 246"/>
                    <a:gd name="T9" fmla="*/ 232 h 326"/>
                    <a:gd name="T10" fmla="*/ 129 w 246"/>
                    <a:gd name="T11" fmla="*/ 325 h 326"/>
                    <a:gd name="T12" fmla="*/ 59 w 246"/>
                    <a:gd name="T13" fmla="*/ 325 h 326"/>
                    <a:gd name="T14" fmla="*/ 90 w 246"/>
                    <a:gd name="T15" fmla="*/ 237 h 326"/>
                    <a:gd name="T16" fmla="*/ 0 w 246"/>
                    <a:gd name="T17" fmla="*/ 3 h 326"/>
                    <a:gd name="T18" fmla="*/ 73 w 246"/>
                    <a:gd name="T19" fmla="*/ 3 h 326"/>
                    <a:gd name="T20" fmla="*/ 73 w 246"/>
                    <a:gd name="T21" fmla="*/ 0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6" h="326">
                      <a:moveTo>
                        <a:pt x="73" y="0"/>
                      </a:moveTo>
                      <a:lnTo>
                        <a:pt x="124" y="164"/>
                      </a:lnTo>
                      <a:lnTo>
                        <a:pt x="177" y="0"/>
                      </a:lnTo>
                      <a:lnTo>
                        <a:pt x="245" y="0"/>
                      </a:lnTo>
                      <a:lnTo>
                        <a:pt x="158" y="232"/>
                      </a:lnTo>
                      <a:lnTo>
                        <a:pt x="129" y="325"/>
                      </a:lnTo>
                      <a:lnTo>
                        <a:pt x="59" y="325"/>
                      </a:lnTo>
                      <a:lnTo>
                        <a:pt x="90" y="237"/>
                      </a:lnTo>
                      <a:lnTo>
                        <a:pt x="0" y="3"/>
                      </a:lnTo>
                      <a:lnTo>
                        <a:pt x="73" y="3"/>
                      </a:lnTo>
                      <a:lnTo>
                        <a:pt x="73"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8595B"/>
                    </a:solidFill>
                    <a:effectLst/>
                    <a:uLnTx/>
                    <a:uFillTx/>
                    <a:latin typeface="Calibri"/>
                    <a:ea typeface="+mn-ea"/>
                    <a:cs typeface="+mn-cs"/>
                  </a:endParaRPr>
                </a:p>
              </p:txBody>
            </p:sp>
          </p:grpSp>
        </p:grpSp>
        <p:grpSp>
          <p:nvGrpSpPr>
            <p:cNvPr id="249" name="Group 222"/>
            <p:cNvGrpSpPr/>
            <p:nvPr/>
          </p:nvGrpSpPr>
          <p:grpSpPr>
            <a:xfrm>
              <a:off x="5678786" y="2142833"/>
              <a:ext cx="783479" cy="614078"/>
              <a:chOff x="4703763" y="1930400"/>
              <a:chExt cx="352425" cy="276225"/>
            </a:xfrm>
            <a:solidFill>
              <a:schemeClr val="accent1"/>
            </a:solidFill>
          </p:grpSpPr>
          <p:sp>
            <p:nvSpPr>
              <p:cNvPr id="251" name="Freeform 143"/>
              <p:cNvSpPr>
                <a:spLocks noChangeArrowheads="1"/>
              </p:cNvSpPr>
              <p:nvPr/>
            </p:nvSpPr>
            <p:spPr bwMode="auto">
              <a:xfrm>
                <a:off x="4873625" y="1930400"/>
                <a:ext cx="182563" cy="101600"/>
              </a:xfrm>
              <a:custGeom>
                <a:avLst/>
                <a:gdLst>
                  <a:gd name="T0" fmla="*/ 414 w 505"/>
                  <a:gd name="T1" fmla="*/ 104 h 283"/>
                  <a:gd name="T2" fmla="*/ 405 w 505"/>
                  <a:gd name="T3" fmla="*/ 104 h 283"/>
                  <a:gd name="T4" fmla="*/ 318 w 505"/>
                  <a:gd name="T5" fmla="*/ 39 h 283"/>
                  <a:gd name="T6" fmla="*/ 287 w 505"/>
                  <a:gd name="T7" fmla="*/ 45 h 283"/>
                  <a:gd name="T8" fmla="*/ 202 w 505"/>
                  <a:gd name="T9" fmla="*/ 0 h 283"/>
                  <a:gd name="T10" fmla="*/ 103 w 505"/>
                  <a:gd name="T11" fmla="*/ 79 h 283"/>
                  <a:gd name="T12" fmla="*/ 100 w 505"/>
                  <a:gd name="T13" fmla="*/ 79 h 283"/>
                  <a:gd name="T14" fmla="*/ 0 w 505"/>
                  <a:gd name="T15" fmla="*/ 180 h 283"/>
                  <a:gd name="T16" fmla="*/ 100 w 505"/>
                  <a:gd name="T17" fmla="*/ 282 h 283"/>
                  <a:gd name="T18" fmla="*/ 414 w 505"/>
                  <a:gd name="T19" fmla="*/ 282 h 283"/>
                  <a:gd name="T20" fmla="*/ 504 w 505"/>
                  <a:gd name="T21" fmla="*/ 192 h 283"/>
                  <a:gd name="T22" fmla="*/ 414 w 505"/>
                  <a:gd name="T23" fmla="*/ 104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05" h="283">
                    <a:moveTo>
                      <a:pt x="414" y="104"/>
                    </a:moveTo>
                    <a:cubicBezTo>
                      <a:pt x="411" y="104"/>
                      <a:pt x="408" y="104"/>
                      <a:pt x="405" y="104"/>
                    </a:cubicBezTo>
                    <a:cubicBezTo>
                      <a:pt x="394" y="68"/>
                      <a:pt x="360" y="39"/>
                      <a:pt x="318" y="39"/>
                    </a:cubicBezTo>
                    <a:cubicBezTo>
                      <a:pt x="306" y="39"/>
                      <a:pt x="298" y="42"/>
                      <a:pt x="287" y="45"/>
                    </a:cubicBezTo>
                    <a:cubicBezTo>
                      <a:pt x="267" y="17"/>
                      <a:pt x="236" y="0"/>
                      <a:pt x="202" y="0"/>
                    </a:cubicBezTo>
                    <a:cubicBezTo>
                      <a:pt x="154" y="0"/>
                      <a:pt x="112" y="34"/>
                      <a:pt x="103" y="79"/>
                    </a:cubicBezTo>
                    <a:lnTo>
                      <a:pt x="100" y="79"/>
                    </a:lnTo>
                    <a:cubicBezTo>
                      <a:pt x="45" y="79"/>
                      <a:pt x="0" y="123"/>
                      <a:pt x="0" y="180"/>
                    </a:cubicBezTo>
                    <a:cubicBezTo>
                      <a:pt x="0" y="236"/>
                      <a:pt x="45" y="282"/>
                      <a:pt x="100" y="282"/>
                    </a:cubicBezTo>
                    <a:lnTo>
                      <a:pt x="414" y="282"/>
                    </a:lnTo>
                    <a:cubicBezTo>
                      <a:pt x="464" y="282"/>
                      <a:pt x="504" y="243"/>
                      <a:pt x="504" y="192"/>
                    </a:cubicBezTo>
                    <a:cubicBezTo>
                      <a:pt x="504" y="141"/>
                      <a:pt x="462" y="104"/>
                      <a:pt x="414" y="104"/>
                    </a:cubicBezTo>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F5F5F"/>
                  </a:solidFill>
                  <a:effectLst/>
                  <a:uLnTx/>
                  <a:uFillTx/>
                  <a:latin typeface="Calibri"/>
                  <a:ea typeface="+mn-ea"/>
                  <a:cs typeface="+mn-cs"/>
                </a:endParaRPr>
              </a:p>
            </p:txBody>
          </p:sp>
          <p:sp>
            <p:nvSpPr>
              <p:cNvPr id="252" name="Freeform 144"/>
              <p:cNvSpPr>
                <a:spLocks noChangeArrowheads="1"/>
              </p:cNvSpPr>
              <p:nvPr/>
            </p:nvSpPr>
            <p:spPr bwMode="auto">
              <a:xfrm>
                <a:off x="4833938" y="2028825"/>
                <a:ext cx="65087" cy="58738"/>
              </a:xfrm>
              <a:custGeom>
                <a:avLst/>
                <a:gdLst>
                  <a:gd name="T0" fmla="*/ 22 w 182"/>
                  <a:gd name="T1" fmla="*/ 164 h 165"/>
                  <a:gd name="T2" fmla="*/ 0 w 182"/>
                  <a:gd name="T3" fmla="*/ 136 h 165"/>
                  <a:gd name="T4" fmla="*/ 22 w 182"/>
                  <a:gd name="T5" fmla="*/ 116 h 165"/>
                  <a:gd name="T6" fmla="*/ 45 w 182"/>
                  <a:gd name="T7" fmla="*/ 144 h 165"/>
                  <a:gd name="T8" fmla="*/ 22 w 182"/>
                  <a:gd name="T9" fmla="*/ 164 h 165"/>
                  <a:gd name="T10" fmla="*/ 68 w 182"/>
                  <a:gd name="T11" fmla="*/ 125 h 165"/>
                  <a:gd name="T12" fmla="*/ 45 w 182"/>
                  <a:gd name="T13" fmla="*/ 96 h 165"/>
                  <a:gd name="T14" fmla="*/ 68 w 182"/>
                  <a:gd name="T15" fmla="*/ 77 h 165"/>
                  <a:gd name="T16" fmla="*/ 90 w 182"/>
                  <a:gd name="T17" fmla="*/ 105 h 165"/>
                  <a:gd name="T18" fmla="*/ 68 w 182"/>
                  <a:gd name="T19" fmla="*/ 125 h 165"/>
                  <a:gd name="T20" fmla="*/ 113 w 182"/>
                  <a:gd name="T21" fmla="*/ 88 h 165"/>
                  <a:gd name="T22" fmla="*/ 90 w 182"/>
                  <a:gd name="T23" fmla="*/ 60 h 165"/>
                  <a:gd name="T24" fmla="*/ 113 w 182"/>
                  <a:gd name="T25" fmla="*/ 40 h 165"/>
                  <a:gd name="T26" fmla="*/ 135 w 182"/>
                  <a:gd name="T27" fmla="*/ 68 h 165"/>
                  <a:gd name="T28" fmla="*/ 113 w 182"/>
                  <a:gd name="T29" fmla="*/ 88 h 165"/>
                  <a:gd name="T30" fmla="*/ 158 w 182"/>
                  <a:gd name="T31" fmla="*/ 48 h 165"/>
                  <a:gd name="T32" fmla="*/ 135 w 182"/>
                  <a:gd name="T33" fmla="*/ 20 h 165"/>
                  <a:gd name="T34" fmla="*/ 158 w 182"/>
                  <a:gd name="T35" fmla="*/ 0 h 165"/>
                  <a:gd name="T36" fmla="*/ 181 w 182"/>
                  <a:gd name="T37" fmla="*/ 29 h 165"/>
                  <a:gd name="T38" fmla="*/ 158 w 182"/>
                  <a:gd name="T39" fmla="*/ 48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82" h="165">
                    <a:moveTo>
                      <a:pt x="22" y="164"/>
                    </a:moveTo>
                    <a:lnTo>
                      <a:pt x="0" y="136"/>
                    </a:lnTo>
                    <a:lnTo>
                      <a:pt x="22" y="116"/>
                    </a:lnTo>
                    <a:lnTo>
                      <a:pt x="45" y="144"/>
                    </a:lnTo>
                    <a:lnTo>
                      <a:pt x="22" y="164"/>
                    </a:lnTo>
                    <a:close/>
                    <a:moveTo>
                      <a:pt x="68" y="125"/>
                    </a:moveTo>
                    <a:lnTo>
                      <a:pt x="45" y="96"/>
                    </a:lnTo>
                    <a:lnTo>
                      <a:pt x="68" y="77"/>
                    </a:lnTo>
                    <a:lnTo>
                      <a:pt x="90" y="105"/>
                    </a:lnTo>
                    <a:lnTo>
                      <a:pt x="68" y="125"/>
                    </a:lnTo>
                    <a:close/>
                    <a:moveTo>
                      <a:pt x="113" y="88"/>
                    </a:moveTo>
                    <a:lnTo>
                      <a:pt x="90" y="60"/>
                    </a:lnTo>
                    <a:lnTo>
                      <a:pt x="113" y="40"/>
                    </a:lnTo>
                    <a:lnTo>
                      <a:pt x="135" y="68"/>
                    </a:lnTo>
                    <a:lnTo>
                      <a:pt x="113" y="88"/>
                    </a:lnTo>
                    <a:close/>
                    <a:moveTo>
                      <a:pt x="158" y="48"/>
                    </a:moveTo>
                    <a:lnTo>
                      <a:pt x="135" y="20"/>
                    </a:lnTo>
                    <a:lnTo>
                      <a:pt x="158" y="0"/>
                    </a:lnTo>
                    <a:lnTo>
                      <a:pt x="181" y="29"/>
                    </a:lnTo>
                    <a:lnTo>
                      <a:pt x="158" y="48"/>
                    </a:lnTo>
                    <a:close/>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F5F5F"/>
                  </a:solidFill>
                  <a:effectLst/>
                  <a:uLnTx/>
                  <a:uFillTx/>
                  <a:latin typeface="Calibri"/>
                  <a:ea typeface="+mn-ea"/>
                  <a:cs typeface="+mn-cs"/>
                </a:endParaRPr>
              </a:p>
            </p:txBody>
          </p:sp>
          <p:sp>
            <p:nvSpPr>
              <p:cNvPr id="253" name="Freeform 145"/>
              <p:cNvSpPr>
                <a:spLocks noChangeArrowheads="1"/>
              </p:cNvSpPr>
              <p:nvPr/>
            </p:nvSpPr>
            <p:spPr bwMode="auto">
              <a:xfrm>
                <a:off x="4703763" y="2060575"/>
                <a:ext cx="146050" cy="146050"/>
              </a:xfrm>
              <a:custGeom>
                <a:avLst/>
                <a:gdLst>
                  <a:gd name="T0" fmla="*/ 203 w 407"/>
                  <a:gd name="T1" fmla="*/ 0 h 407"/>
                  <a:gd name="T2" fmla="*/ 0 w 407"/>
                  <a:gd name="T3" fmla="*/ 203 h 407"/>
                  <a:gd name="T4" fmla="*/ 203 w 407"/>
                  <a:gd name="T5" fmla="*/ 406 h 407"/>
                  <a:gd name="T6" fmla="*/ 406 w 407"/>
                  <a:gd name="T7" fmla="*/ 203 h 407"/>
                  <a:gd name="T8" fmla="*/ 203 w 407"/>
                  <a:gd name="T9" fmla="*/ 0 h 407"/>
                  <a:gd name="T10" fmla="*/ 53 w 407"/>
                  <a:gd name="T11" fmla="*/ 192 h 407"/>
                  <a:gd name="T12" fmla="*/ 104 w 407"/>
                  <a:gd name="T13" fmla="*/ 192 h 407"/>
                  <a:gd name="T14" fmla="*/ 104 w 407"/>
                  <a:gd name="T15" fmla="*/ 161 h 407"/>
                  <a:gd name="T16" fmla="*/ 177 w 407"/>
                  <a:gd name="T17" fmla="*/ 203 h 407"/>
                  <a:gd name="T18" fmla="*/ 104 w 407"/>
                  <a:gd name="T19" fmla="*/ 246 h 407"/>
                  <a:gd name="T20" fmla="*/ 104 w 407"/>
                  <a:gd name="T21" fmla="*/ 215 h 407"/>
                  <a:gd name="T22" fmla="*/ 53 w 407"/>
                  <a:gd name="T23" fmla="*/ 215 h 407"/>
                  <a:gd name="T24" fmla="*/ 53 w 407"/>
                  <a:gd name="T25" fmla="*/ 192 h 407"/>
                  <a:gd name="T26" fmla="*/ 206 w 407"/>
                  <a:gd name="T27" fmla="*/ 353 h 407"/>
                  <a:gd name="T28" fmla="*/ 163 w 407"/>
                  <a:gd name="T29" fmla="*/ 279 h 407"/>
                  <a:gd name="T30" fmla="*/ 194 w 407"/>
                  <a:gd name="T31" fmla="*/ 279 h 407"/>
                  <a:gd name="T32" fmla="*/ 194 w 407"/>
                  <a:gd name="T33" fmla="*/ 127 h 407"/>
                  <a:gd name="T34" fmla="*/ 163 w 407"/>
                  <a:gd name="T35" fmla="*/ 127 h 407"/>
                  <a:gd name="T36" fmla="*/ 206 w 407"/>
                  <a:gd name="T37" fmla="*/ 54 h 407"/>
                  <a:gd name="T38" fmla="*/ 248 w 407"/>
                  <a:gd name="T39" fmla="*/ 127 h 407"/>
                  <a:gd name="T40" fmla="*/ 217 w 407"/>
                  <a:gd name="T41" fmla="*/ 127 h 407"/>
                  <a:gd name="T42" fmla="*/ 217 w 407"/>
                  <a:gd name="T43" fmla="*/ 279 h 407"/>
                  <a:gd name="T44" fmla="*/ 248 w 407"/>
                  <a:gd name="T45" fmla="*/ 279 h 407"/>
                  <a:gd name="T46" fmla="*/ 206 w 407"/>
                  <a:gd name="T47" fmla="*/ 353 h 407"/>
                  <a:gd name="T48" fmla="*/ 307 w 407"/>
                  <a:gd name="T49" fmla="*/ 246 h 407"/>
                  <a:gd name="T50" fmla="*/ 234 w 407"/>
                  <a:gd name="T51" fmla="*/ 203 h 407"/>
                  <a:gd name="T52" fmla="*/ 307 w 407"/>
                  <a:gd name="T53" fmla="*/ 161 h 407"/>
                  <a:gd name="T54" fmla="*/ 307 w 407"/>
                  <a:gd name="T55" fmla="*/ 192 h 407"/>
                  <a:gd name="T56" fmla="*/ 358 w 407"/>
                  <a:gd name="T57" fmla="*/ 192 h 407"/>
                  <a:gd name="T58" fmla="*/ 358 w 407"/>
                  <a:gd name="T59" fmla="*/ 215 h 407"/>
                  <a:gd name="T60" fmla="*/ 307 w 407"/>
                  <a:gd name="T61" fmla="*/ 215 h 407"/>
                  <a:gd name="T62" fmla="*/ 307 w 407"/>
                  <a:gd name="T63" fmla="*/ 246 h 4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07" h="407">
                    <a:moveTo>
                      <a:pt x="203" y="0"/>
                    </a:moveTo>
                    <a:cubicBezTo>
                      <a:pt x="90" y="0"/>
                      <a:pt x="0" y="90"/>
                      <a:pt x="0" y="203"/>
                    </a:cubicBezTo>
                    <a:cubicBezTo>
                      <a:pt x="0" y="316"/>
                      <a:pt x="90" y="406"/>
                      <a:pt x="203" y="406"/>
                    </a:cubicBezTo>
                    <a:cubicBezTo>
                      <a:pt x="316" y="406"/>
                      <a:pt x="406" y="316"/>
                      <a:pt x="406" y="203"/>
                    </a:cubicBezTo>
                    <a:cubicBezTo>
                      <a:pt x="406" y="90"/>
                      <a:pt x="316" y="0"/>
                      <a:pt x="203" y="0"/>
                    </a:cubicBezTo>
                    <a:close/>
                    <a:moveTo>
                      <a:pt x="53" y="192"/>
                    </a:moveTo>
                    <a:lnTo>
                      <a:pt x="104" y="192"/>
                    </a:lnTo>
                    <a:lnTo>
                      <a:pt x="104" y="161"/>
                    </a:lnTo>
                    <a:lnTo>
                      <a:pt x="177" y="203"/>
                    </a:lnTo>
                    <a:lnTo>
                      <a:pt x="104" y="246"/>
                    </a:lnTo>
                    <a:lnTo>
                      <a:pt x="104" y="215"/>
                    </a:lnTo>
                    <a:lnTo>
                      <a:pt x="53" y="215"/>
                    </a:lnTo>
                    <a:lnTo>
                      <a:pt x="53" y="192"/>
                    </a:lnTo>
                    <a:close/>
                    <a:moveTo>
                      <a:pt x="206" y="353"/>
                    </a:moveTo>
                    <a:lnTo>
                      <a:pt x="163" y="279"/>
                    </a:lnTo>
                    <a:lnTo>
                      <a:pt x="194" y="279"/>
                    </a:lnTo>
                    <a:lnTo>
                      <a:pt x="194" y="127"/>
                    </a:lnTo>
                    <a:lnTo>
                      <a:pt x="163" y="127"/>
                    </a:lnTo>
                    <a:lnTo>
                      <a:pt x="206" y="54"/>
                    </a:lnTo>
                    <a:lnTo>
                      <a:pt x="248" y="127"/>
                    </a:lnTo>
                    <a:lnTo>
                      <a:pt x="217" y="127"/>
                    </a:lnTo>
                    <a:lnTo>
                      <a:pt x="217" y="279"/>
                    </a:lnTo>
                    <a:lnTo>
                      <a:pt x="248" y="279"/>
                    </a:lnTo>
                    <a:lnTo>
                      <a:pt x="206" y="353"/>
                    </a:lnTo>
                    <a:close/>
                    <a:moveTo>
                      <a:pt x="307" y="246"/>
                    </a:moveTo>
                    <a:lnTo>
                      <a:pt x="234" y="203"/>
                    </a:lnTo>
                    <a:lnTo>
                      <a:pt x="307" y="161"/>
                    </a:lnTo>
                    <a:lnTo>
                      <a:pt x="307" y="192"/>
                    </a:lnTo>
                    <a:lnTo>
                      <a:pt x="358" y="192"/>
                    </a:lnTo>
                    <a:lnTo>
                      <a:pt x="358" y="215"/>
                    </a:lnTo>
                    <a:lnTo>
                      <a:pt x="307" y="215"/>
                    </a:lnTo>
                    <a:lnTo>
                      <a:pt x="307" y="246"/>
                    </a:lnTo>
                    <a:close/>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F5F5F"/>
                  </a:solidFill>
                  <a:effectLst/>
                  <a:uLnTx/>
                  <a:uFillTx/>
                  <a:latin typeface="Calibri"/>
                  <a:ea typeface="+mn-ea"/>
                  <a:cs typeface="+mn-cs"/>
                </a:endParaRPr>
              </a:p>
            </p:txBody>
          </p:sp>
          <p:sp>
            <p:nvSpPr>
              <p:cNvPr id="254" name="Freeform 300"/>
              <p:cNvSpPr>
                <a:spLocks noChangeArrowheads="1"/>
              </p:cNvSpPr>
              <p:nvPr/>
            </p:nvSpPr>
            <p:spPr bwMode="auto">
              <a:xfrm>
                <a:off x="4873625" y="1930400"/>
                <a:ext cx="182563" cy="101600"/>
              </a:xfrm>
              <a:custGeom>
                <a:avLst/>
                <a:gdLst>
                  <a:gd name="T0" fmla="*/ 414 w 505"/>
                  <a:gd name="T1" fmla="*/ 104 h 283"/>
                  <a:gd name="T2" fmla="*/ 405 w 505"/>
                  <a:gd name="T3" fmla="*/ 104 h 283"/>
                  <a:gd name="T4" fmla="*/ 318 w 505"/>
                  <a:gd name="T5" fmla="*/ 39 h 283"/>
                  <a:gd name="T6" fmla="*/ 287 w 505"/>
                  <a:gd name="T7" fmla="*/ 45 h 283"/>
                  <a:gd name="T8" fmla="*/ 202 w 505"/>
                  <a:gd name="T9" fmla="*/ 0 h 283"/>
                  <a:gd name="T10" fmla="*/ 103 w 505"/>
                  <a:gd name="T11" fmla="*/ 79 h 283"/>
                  <a:gd name="T12" fmla="*/ 100 w 505"/>
                  <a:gd name="T13" fmla="*/ 79 h 283"/>
                  <a:gd name="T14" fmla="*/ 0 w 505"/>
                  <a:gd name="T15" fmla="*/ 180 h 283"/>
                  <a:gd name="T16" fmla="*/ 100 w 505"/>
                  <a:gd name="T17" fmla="*/ 282 h 283"/>
                  <a:gd name="T18" fmla="*/ 414 w 505"/>
                  <a:gd name="T19" fmla="*/ 282 h 283"/>
                  <a:gd name="T20" fmla="*/ 504 w 505"/>
                  <a:gd name="T21" fmla="*/ 192 h 283"/>
                  <a:gd name="T22" fmla="*/ 414 w 505"/>
                  <a:gd name="T23" fmla="*/ 104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05" h="283">
                    <a:moveTo>
                      <a:pt x="414" y="104"/>
                    </a:moveTo>
                    <a:cubicBezTo>
                      <a:pt x="411" y="104"/>
                      <a:pt x="408" y="104"/>
                      <a:pt x="405" y="104"/>
                    </a:cubicBezTo>
                    <a:cubicBezTo>
                      <a:pt x="394" y="68"/>
                      <a:pt x="360" y="39"/>
                      <a:pt x="318" y="39"/>
                    </a:cubicBezTo>
                    <a:cubicBezTo>
                      <a:pt x="306" y="39"/>
                      <a:pt x="298" y="42"/>
                      <a:pt x="287" y="45"/>
                    </a:cubicBezTo>
                    <a:cubicBezTo>
                      <a:pt x="267" y="17"/>
                      <a:pt x="236" y="0"/>
                      <a:pt x="202" y="0"/>
                    </a:cubicBezTo>
                    <a:cubicBezTo>
                      <a:pt x="154" y="0"/>
                      <a:pt x="112" y="34"/>
                      <a:pt x="103" y="79"/>
                    </a:cubicBezTo>
                    <a:lnTo>
                      <a:pt x="100" y="79"/>
                    </a:lnTo>
                    <a:cubicBezTo>
                      <a:pt x="45" y="79"/>
                      <a:pt x="0" y="123"/>
                      <a:pt x="0" y="180"/>
                    </a:cubicBezTo>
                    <a:cubicBezTo>
                      <a:pt x="0" y="236"/>
                      <a:pt x="45" y="282"/>
                      <a:pt x="100" y="282"/>
                    </a:cubicBezTo>
                    <a:lnTo>
                      <a:pt x="414" y="282"/>
                    </a:lnTo>
                    <a:cubicBezTo>
                      <a:pt x="464" y="282"/>
                      <a:pt x="504" y="243"/>
                      <a:pt x="504" y="192"/>
                    </a:cubicBezTo>
                    <a:cubicBezTo>
                      <a:pt x="504" y="141"/>
                      <a:pt x="462" y="104"/>
                      <a:pt x="414" y="104"/>
                    </a:cubicBezTo>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F5F5F"/>
                  </a:solidFill>
                  <a:effectLst/>
                  <a:uLnTx/>
                  <a:uFillTx/>
                  <a:latin typeface="Calibri"/>
                  <a:ea typeface="+mn-ea"/>
                  <a:cs typeface="+mn-cs"/>
                </a:endParaRPr>
              </a:p>
            </p:txBody>
          </p:sp>
          <p:sp>
            <p:nvSpPr>
              <p:cNvPr id="255" name="Freeform 301"/>
              <p:cNvSpPr>
                <a:spLocks noChangeArrowheads="1"/>
              </p:cNvSpPr>
              <p:nvPr/>
            </p:nvSpPr>
            <p:spPr bwMode="auto">
              <a:xfrm>
                <a:off x="4833938" y="2028825"/>
                <a:ext cx="65087" cy="58738"/>
              </a:xfrm>
              <a:custGeom>
                <a:avLst/>
                <a:gdLst>
                  <a:gd name="T0" fmla="*/ 22 w 182"/>
                  <a:gd name="T1" fmla="*/ 164 h 165"/>
                  <a:gd name="T2" fmla="*/ 0 w 182"/>
                  <a:gd name="T3" fmla="*/ 136 h 165"/>
                  <a:gd name="T4" fmla="*/ 22 w 182"/>
                  <a:gd name="T5" fmla="*/ 116 h 165"/>
                  <a:gd name="T6" fmla="*/ 45 w 182"/>
                  <a:gd name="T7" fmla="*/ 144 h 165"/>
                  <a:gd name="T8" fmla="*/ 22 w 182"/>
                  <a:gd name="T9" fmla="*/ 164 h 165"/>
                  <a:gd name="T10" fmla="*/ 68 w 182"/>
                  <a:gd name="T11" fmla="*/ 125 h 165"/>
                  <a:gd name="T12" fmla="*/ 45 w 182"/>
                  <a:gd name="T13" fmla="*/ 96 h 165"/>
                  <a:gd name="T14" fmla="*/ 68 w 182"/>
                  <a:gd name="T15" fmla="*/ 77 h 165"/>
                  <a:gd name="T16" fmla="*/ 90 w 182"/>
                  <a:gd name="T17" fmla="*/ 105 h 165"/>
                  <a:gd name="T18" fmla="*/ 68 w 182"/>
                  <a:gd name="T19" fmla="*/ 125 h 165"/>
                  <a:gd name="T20" fmla="*/ 113 w 182"/>
                  <a:gd name="T21" fmla="*/ 88 h 165"/>
                  <a:gd name="T22" fmla="*/ 90 w 182"/>
                  <a:gd name="T23" fmla="*/ 60 h 165"/>
                  <a:gd name="T24" fmla="*/ 113 w 182"/>
                  <a:gd name="T25" fmla="*/ 40 h 165"/>
                  <a:gd name="T26" fmla="*/ 135 w 182"/>
                  <a:gd name="T27" fmla="*/ 68 h 165"/>
                  <a:gd name="T28" fmla="*/ 113 w 182"/>
                  <a:gd name="T29" fmla="*/ 88 h 165"/>
                  <a:gd name="T30" fmla="*/ 158 w 182"/>
                  <a:gd name="T31" fmla="*/ 48 h 165"/>
                  <a:gd name="T32" fmla="*/ 135 w 182"/>
                  <a:gd name="T33" fmla="*/ 20 h 165"/>
                  <a:gd name="T34" fmla="*/ 158 w 182"/>
                  <a:gd name="T35" fmla="*/ 0 h 165"/>
                  <a:gd name="T36" fmla="*/ 181 w 182"/>
                  <a:gd name="T37" fmla="*/ 29 h 165"/>
                  <a:gd name="T38" fmla="*/ 158 w 182"/>
                  <a:gd name="T39" fmla="*/ 48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82" h="165">
                    <a:moveTo>
                      <a:pt x="22" y="164"/>
                    </a:moveTo>
                    <a:lnTo>
                      <a:pt x="0" y="136"/>
                    </a:lnTo>
                    <a:lnTo>
                      <a:pt x="22" y="116"/>
                    </a:lnTo>
                    <a:lnTo>
                      <a:pt x="45" y="144"/>
                    </a:lnTo>
                    <a:lnTo>
                      <a:pt x="22" y="164"/>
                    </a:lnTo>
                    <a:close/>
                    <a:moveTo>
                      <a:pt x="68" y="125"/>
                    </a:moveTo>
                    <a:lnTo>
                      <a:pt x="45" y="96"/>
                    </a:lnTo>
                    <a:lnTo>
                      <a:pt x="68" y="77"/>
                    </a:lnTo>
                    <a:lnTo>
                      <a:pt x="90" y="105"/>
                    </a:lnTo>
                    <a:lnTo>
                      <a:pt x="68" y="125"/>
                    </a:lnTo>
                    <a:close/>
                    <a:moveTo>
                      <a:pt x="113" y="88"/>
                    </a:moveTo>
                    <a:lnTo>
                      <a:pt x="90" y="60"/>
                    </a:lnTo>
                    <a:lnTo>
                      <a:pt x="113" y="40"/>
                    </a:lnTo>
                    <a:lnTo>
                      <a:pt x="135" y="68"/>
                    </a:lnTo>
                    <a:lnTo>
                      <a:pt x="113" y="88"/>
                    </a:lnTo>
                    <a:close/>
                    <a:moveTo>
                      <a:pt x="158" y="48"/>
                    </a:moveTo>
                    <a:lnTo>
                      <a:pt x="135" y="20"/>
                    </a:lnTo>
                    <a:lnTo>
                      <a:pt x="158" y="0"/>
                    </a:lnTo>
                    <a:lnTo>
                      <a:pt x="181" y="29"/>
                    </a:lnTo>
                    <a:lnTo>
                      <a:pt x="158" y="48"/>
                    </a:lnTo>
                    <a:close/>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F5F5F"/>
                  </a:solidFill>
                  <a:effectLst/>
                  <a:uLnTx/>
                  <a:uFillTx/>
                  <a:latin typeface="Calibri"/>
                  <a:ea typeface="+mn-ea"/>
                  <a:cs typeface="+mn-cs"/>
                </a:endParaRPr>
              </a:p>
            </p:txBody>
          </p:sp>
          <p:sp>
            <p:nvSpPr>
              <p:cNvPr id="256" name="Freeform 302"/>
              <p:cNvSpPr>
                <a:spLocks noChangeArrowheads="1"/>
              </p:cNvSpPr>
              <p:nvPr/>
            </p:nvSpPr>
            <p:spPr bwMode="auto">
              <a:xfrm>
                <a:off x="4703763" y="2060575"/>
                <a:ext cx="146050" cy="146050"/>
              </a:xfrm>
              <a:custGeom>
                <a:avLst/>
                <a:gdLst>
                  <a:gd name="T0" fmla="*/ 203 w 407"/>
                  <a:gd name="T1" fmla="*/ 0 h 407"/>
                  <a:gd name="T2" fmla="*/ 0 w 407"/>
                  <a:gd name="T3" fmla="*/ 203 h 407"/>
                  <a:gd name="T4" fmla="*/ 203 w 407"/>
                  <a:gd name="T5" fmla="*/ 406 h 407"/>
                  <a:gd name="T6" fmla="*/ 406 w 407"/>
                  <a:gd name="T7" fmla="*/ 203 h 407"/>
                  <a:gd name="T8" fmla="*/ 203 w 407"/>
                  <a:gd name="T9" fmla="*/ 0 h 407"/>
                  <a:gd name="T10" fmla="*/ 53 w 407"/>
                  <a:gd name="T11" fmla="*/ 192 h 407"/>
                  <a:gd name="T12" fmla="*/ 104 w 407"/>
                  <a:gd name="T13" fmla="*/ 192 h 407"/>
                  <a:gd name="T14" fmla="*/ 104 w 407"/>
                  <a:gd name="T15" fmla="*/ 161 h 407"/>
                  <a:gd name="T16" fmla="*/ 177 w 407"/>
                  <a:gd name="T17" fmla="*/ 203 h 407"/>
                  <a:gd name="T18" fmla="*/ 104 w 407"/>
                  <a:gd name="T19" fmla="*/ 246 h 407"/>
                  <a:gd name="T20" fmla="*/ 104 w 407"/>
                  <a:gd name="T21" fmla="*/ 215 h 407"/>
                  <a:gd name="T22" fmla="*/ 53 w 407"/>
                  <a:gd name="T23" fmla="*/ 215 h 407"/>
                  <a:gd name="T24" fmla="*/ 53 w 407"/>
                  <a:gd name="T25" fmla="*/ 192 h 407"/>
                  <a:gd name="T26" fmla="*/ 206 w 407"/>
                  <a:gd name="T27" fmla="*/ 353 h 407"/>
                  <a:gd name="T28" fmla="*/ 163 w 407"/>
                  <a:gd name="T29" fmla="*/ 279 h 407"/>
                  <a:gd name="T30" fmla="*/ 194 w 407"/>
                  <a:gd name="T31" fmla="*/ 279 h 407"/>
                  <a:gd name="T32" fmla="*/ 194 w 407"/>
                  <a:gd name="T33" fmla="*/ 127 h 407"/>
                  <a:gd name="T34" fmla="*/ 163 w 407"/>
                  <a:gd name="T35" fmla="*/ 127 h 407"/>
                  <a:gd name="T36" fmla="*/ 206 w 407"/>
                  <a:gd name="T37" fmla="*/ 54 h 407"/>
                  <a:gd name="T38" fmla="*/ 248 w 407"/>
                  <a:gd name="T39" fmla="*/ 127 h 407"/>
                  <a:gd name="T40" fmla="*/ 217 w 407"/>
                  <a:gd name="T41" fmla="*/ 127 h 407"/>
                  <a:gd name="T42" fmla="*/ 217 w 407"/>
                  <a:gd name="T43" fmla="*/ 279 h 407"/>
                  <a:gd name="T44" fmla="*/ 248 w 407"/>
                  <a:gd name="T45" fmla="*/ 279 h 407"/>
                  <a:gd name="T46" fmla="*/ 206 w 407"/>
                  <a:gd name="T47" fmla="*/ 353 h 407"/>
                  <a:gd name="T48" fmla="*/ 307 w 407"/>
                  <a:gd name="T49" fmla="*/ 246 h 407"/>
                  <a:gd name="T50" fmla="*/ 234 w 407"/>
                  <a:gd name="T51" fmla="*/ 203 h 407"/>
                  <a:gd name="T52" fmla="*/ 307 w 407"/>
                  <a:gd name="T53" fmla="*/ 161 h 407"/>
                  <a:gd name="T54" fmla="*/ 307 w 407"/>
                  <a:gd name="T55" fmla="*/ 192 h 407"/>
                  <a:gd name="T56" fmla="*/ 358 w 407"/>
                  <a:gd name="T57" fmla="*/ 192 h 407"/>
                  <a:gd name="T58" fmla="*/ 358 w 407"/>
                  <a:gd name="T59" fmla="*/ 215 h 407"/>
                  <a:gd name="T60" fmla="*/ 307 w 407"/>
                  <a:gd name="T61" fmla="*/ 215 h 407"/>
                  <a:gd name="T62" fmla="*/ 307 w 407"/>
                  <a:gd name="T63" fmla="*/ 246 h 4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07" h="407">
                    <a:moveTo>
                      <a:pt x="203" y="0"/>
                    </a:moveTo>
                    <a:cubicBezTo>
                      <a:pt x="90" y="0"/>
                      <a:pt x="0" y="90"/>
                      <a:pt x="0" y="203"/>
                    </a:cubicBezTo>
                    <a:cubicBezTo>
                      <a:pt x="0" y="316"/>
                      <a:pt x="90" y="406"/>
                      <a:pt x="203" y="406"/>
                    </a:cubicBezTo>
                    <a:cubicBezTo>
                      <a:pt x="316" y="406"/>
                      <a:pt x="406" y="316"/>
                      <a:pt x="406" y="203"/>
                    </a:cubicBezTo>
                    <a:cubicBezTo>
                      <a:pt x="406" y="90"/>
                      <a:pt x="316" y="0"/>
                      <a:pt x="203" y="0"/>
                    </a:cubicBezTo>
                    <a:close/>
                    <a:moveTo>
                      <a:pt x="53" y="192"/>
                    </a:moveTo>
                    <a:lnTo>
                      <a:pt x="104" y="192"/>
                    </a:lnTo>
                    <a:lnTo>
                      <a:pt x="104" y="161"/>
                    </a:lnTo>
                    <a:lnTo>
                      <a:pt x="177" y="203"/>
                    </a:lnTo>
                    <a:lnTo>
                      <a:pt x="104" y="246"/>
                    </a:lnTo>
                    <a:lnTo>
                      <a:pt x="104" y="215"/>
                    </a:lnTo>
                    <a:lnTo>
                      <a:pt x="53" y="215"/>
                    </a:lnTo>
                    <a:lnTo>
                      <a:pt x="53" y="192"/>
                    </a:lnTo>
                    <a:close/>
                    <a:moveTo>
                      <a:pt x="206" y="353"/>
                    </a:moveTo>
                    <a:lnTo>
                      <a:pt x="163" y="279"/>
                    </a:lnTo>
                    <a:lnTo>
                      <a:pt x="194" y="279"/>
                    </a:lnTo>
                    <a:lnTo>
                      <a:pt x="194" y="127"/>
                    </a:lnTo>
                    <a:lnTo>
                      <a:pt x="163" y="127"/>
                    </a:lnTo>
                    <a:lnTo>
                      <a:pt x="206" y="54"/>
                    </a:lnTo>
                    <a:lnTo>
                      <a:pt x="248" y="127"/>
                    </a:lnTo>
                    <a:lnTo>
                      <a:pt x="217" y="127"/>
                    </a:lnTo>
                    <a:lnTo>
                      <a:pt x="217" y="279"/>
                    </a:lnTo>
                    <a:lnTo>
                      <a:pt x="248" y="279"/>
                    </a:lnTo>
                    <a:lnTo>
                      <a:pt x="206" y="353"/>
                    </a:lnTo>
                    <a:close/>
                    <a:moveTo>
                      <a:pt x="307" y="246"/>
                    </a:moveTo>
                    <a:lnTo>
                      <a:pt x="234" y="203"/>
                    </a:lnTo>
                    <a:lnTo>
                      <a:pt x="307" y="161"/>
                    </a:lnTo>
                    <a:lnTo>
                      <a:pt x="307" y="192"/>
                    </a:lnTo>
                    <a:lnTo>
                      <a:pt x="358" y="192"/>
                    </a:lnTo>
                    <a:lnTo>
                      <a:pt x="358" y="215"/>
                    </a:lnTo>
                    <a:lnTo>
                      <a:pt x="307" y="215"/>
                    </a:lnTo>
                    <a:lnTo>
                      <a:pt x="307" y="246"/>
                    </a:lnTo>
                    <a:close/>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F5F5F"/>
                  </a:solidFill>
                  <a:effectLst/>
                  <a:uLnTx/>
                  <a:uFillTx/>
                  <a:latin typeface="Calibri"/>
                  <a:ea typeface="+mn-ea"/>
                  <a:cs typeface="+mn-cs"/>
                </a:endParaRPr>
              </a:p>
            </p:txBody>
          </p:sp>
        </p:grpSp>
        <p:sp>
          <p:nvSpPr>
            <p:cNvPr id="250" name="Rectangle 249"/>
            <p:cNvSpPr/>
            <p:nvPr/>
          </p:nvSpPr>
          <p:spPr>
            <a:xfrm>
              <a:off x="5525115" y="2102017"/>
              <a:ext cx="986918" cy="976146"/>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a:ea typeface="+mn-ea"/>
                <a:cs typeface="+mn-cs"/>
              </a:endParaRPr>
            </a:p>
          </p:txBody>
        </p:sp>
      </p:grpSp>
      <p:sp>
        <p:nvSpPr>
          <p:cNvPr id="347" name="TextBox 346"/>
          <p:cNvSpPr txBox="1"/>
          <p:nvPr/>
        </p:nvSpPr>
        <p:spPr>
          <a:xfrm>
            <a:off x="5482834" y="4921697"/>
            <a:ext cx="571499" cy="161823"/>
          </a:xfrm>
          <a:prstGeom prst="rect">
            <a:avLst/>
          </a:prstGeom>
          <a:noFill/>
        </p:spPr>
        <p:txBody>
          <a:bodyPr wrap="none" lIns="0" tIns="0" rIns="0" bIns="0" rtlCol="0" anchor="t">
            <a:noAutofit/>
          </a:bodyPr>
          <a:lstStyle/>
          <a:p>
            <a:pPr marL="0" marR="0" lvl="0" indent="0" algn="r" defTabSz="914400" rtl="0" eaLnBrk="1" fontAlgn="auto" latinLnBrk="0" hangingPunct="1">
              <a:lnSpc>
                <a:spcPct val="9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5F5F5F"/>
                </a:solidFill>
                <a:effectLst/>
                <a:uLnTx/>
                <a:uFillTx/>
                <a:latin typeface="Calibri"/>
                <a:ea typeface="+mn-ea"/>
                <a:cs typeface="+mn-cs"/>
              </a:rPr>
              <a:t>Siebel </a:t>
            </a:r>
            <a:r>
              <a:rPr kumimoji="0" lang="en-US" sz="900" b="1" i="0" u="none" strike="noStrike" kern="1200" cap="none" spc="0" normalizeH="0" baseline="0" noProof="0" dirty="0" err="1">
                <a:ln>
                  <a:noFill/>
                </a:ln>
                <a:solidFill>
                  <a:srgbClr val="5F5F5F"/>
                </a:solidFill>
                <a:effectLst/>
                <a:uLnTx/>
                <a:uFillTx/>
                <a:latin typeface="Calibri"/>
                <a:ea typeface="+mn-ea"/>
                <a:cs typeface="+mn-cs"/>
              </a:rPr>
              <a:t>Svr</a:t>
            </a:r>
            <a:r>
              <a:rPr kumimoji="0" lang="en-US" sz="900" b="1" i="0" u="none" strike="noStrike" kern="1200" cap="none" spc="0" normalizeH="0" baseline="0" noProof="0" dirty="0">
                <a:ln>
                  <a:noFill/>
                </a:ln>
                <a:solidFill>
                  <a:srgbClr val="5F5F5F"/>
                </a:solidFill>
                <a:effectLst/>
                <a:uLnTx/>
                <a:uFillTx/>
                <a:latin typeface="Calibri"/>
                <a:ea typeface="+mn-ea"/>
                <a:cs typeface="+mn-cs"/>
              </a:rPr>
              <a:t> 1</a:t>
            </a:r>
          </a:p>
        </p:txBody>
      </p:sp>
      <p:sp>
        <p:nvSpPr>
          <p:cNvPr id="349" name="Rectangle 348"/>
          <p:cNvSpPr/>
          <p:nvPr/>
        </p:nvSpPr>
        <p:spPr>
          <a:xfrm>
            <a:off x="9186154" y="824574"/>
            <a:ext cx="845820" cy="341632"/>
          </a:xfrm>
          <a:prstGeom prst="rect">
            <a:avLst/>
          </a:prstGeom>
        </p:spPr>
        <p:style>
          <a:lnRef idx="2">
            <a:schemeClr val="accent4"/>
          </a:lnRef>
          <a:fillRef idx="1">
            <a:schemeClr val="lt1"/>
          </a:fillRef>
          <a:effectRef idx="0">
            <a:schemeClr val="accent4"/>
          </a:effectRef>
          <a:fontRef idx="minor">
            <a:schemeClr val="dk1"/>
          </a:fontRef>
        </p:style>
        <p:txBody>
          <a:bodyPr wrap="square">
            <a:sp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altLang="en-US" sz="900" b="1" i="0" u="none" strike="noStrike" kern="1200" cap="none" spc="0" normalizeH="0" baseline="0" noProof="0" dirty="0">
                <a:ln>
                  <a:noFill/>
                </a:ln>
                <a:solidFill>
                  <a:srgbClr val="5F5F5F"/>
                </a:solidFill>
                <a:effectLst/>
                <a:uLnTx/>
                <a:uFillTx/>
                <a:latin typeface="Calibri"/>
                <a:ea typeface="+mn-ea"/>
                <a:cs typeface="+mn-cs"/>
              </a:rPr>
              <a:t>External </a:t>
            </a:r>
          </a:p>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altLang="en-US" sz="900" b="1" i="0" u="none" strike="noStrike" kern="1200" cap="none" spc="0" normalizeH="0" baseline="0" noProof="0" dirty="0">
                <a:ln>
                  <a:noFill/>
                </a:ln>
                <a:solidFill>
                  <a:srgbClr val="5F5F5F"/>
                </a:solidFill>
                <a:effectLst/>
                <a:uLnTx/>
                <a:uFillTx/>
                <a:latin typeface="Calibri"/>
                <a:ea typeface="+mn-ea"/>
                <a:cs typeface="+mn-cs"/>
              </a:rPr>
              <a:t>Web Client</a:t>
            </a:r>
          </a:p>
        </p:txBody>
      </p:sp>
      <p:cxnSp>
        <p:nvCxnSpPr>
          <p:cNvPr id="354" name="Straight Arrow Connector 353"/>
          <p:cNvCxnSpPr/>
          <p:nvPr/>
        </p:nvCxnSpPr>
        <p:spPr>
          <a:xfrm flipH="1">
            <a:off x="8561314" y="983960"/>
            <a:ext cx="563880" cy="0"/>
          </a:xfrm>
          <a:prstGeom prst="straightConnector1">
            <a:avLst/>
          </a:prstGeom>
          <a:ln w="19050">
            <a:solidFill>
              <a:schemeClr val="accent5"/>
            </a:solidFill>
            <a:miter lim="800000"/>
            <a:tailEnd type="arrow"/>
          </a:ln>
        </p:spPr>
        <p:style>
          <a:lnRef idx="1">
            <a:schemeClr val="accent1"/>
          </a:lnRef>
          <a:fillRef idx="0">
            <a:schemeClr val="accent1"/>
          </a:fillRef>
          <a:effectRef idx="0">
            <a:schemeClr val="accent1"/>
          </a:effectRef>
          <a:fontRef idx="minor">
            <a:schemeClr val="tx1"/>
          </a:fontRef>
        </p:style>
      </p:cxnSp>
      <p:sp>
        <p:nvSpPr>
          <p:cNvPr id="361" name="TextBox 360"/>
          <p:cNvSpPr txBox="1"/>
          <p:nvPr/>
        </p:nvSpPr>
        <p:spPr>
          <a:xfrm>
            <a:off x="6199823" y="4145694"/>
            <a:ext cx="571499" cy="161823"/>
          </a:xfrm>
          <a:prstGeom prst="rect">
            <a:avLst/>
          </a:prstGeom>
          <a:noFill/>
        </p:spPr>
        <p:txBody>
          <a:bodyPr wrap="none" lIns="0" tIns="0" rIns="0" bIns="0" rtlCol="0" anchor="t">
            <a:noAutofit/>
          </a:bodyPr>
          <a:lstStyle/>
          <a:p>
            <a:pPr marL="0" marR="0" lvl="0" indent="0" algn="r" defTabSz="914400" rtl="0" eaLnBrk="1" fontAlgn="auto" latinLnBrk="0" hangingPunct="1">
              <a:lnSpc>
                <a:spcPct val="9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5F5F5F"/>
                </a:solidFill>
                <a:effectLst/>
                <a:uLnTx/>
                <a:uFillTx/>
                <a:latin typeface="Calibri"/>
                <a:ea typeface="+mn-ea"/>
                <a:cs typeface="+mn-cs"/>
              </a:rPr>
              <a:t>Siebel App</a:t>
            </a:r>
          </a:p>
        </p:txBody>
      </p:sp>
      <p:cxnSp>
        <p:nvCxnSpPr>
          <p:cNvPr id="153" name="Straight Connector 152">
            <a:extLst>
              <a:ext uri="{FF2B5EF4-FFF2-40B4-BE49-F238E27FC236}">
                <a16:creationId xmlns:a16="http://schemas.microsoft.com/office/drawing/2014/main" id="{1E83667E-6AC5-4A0D-AE95-93955D7F08D5}"/>
              </a:ext>
            </a:extLst>
          </p:cNvPr>
          <p:cNvCxnSpPr/>
          <p:nvPr/>
        </p:nvCxnSpPr>
        <p:spPr>
          <a:xfrm flipH="1" flipV="1">
            <a:off x="3544277" y="2195578"/>
            <a:ext cx="1" cy="640877"/>
          </a:xfrm>
          <a:prstGeom prst="line">
            <a:avLst/>
          </a:prstGeom>
          <a:ln w="12700" cmpd="sng">
            <a:solidFill>
              <a:srgbClr val="5F5F5F"/>
            </a:solidFill>
            <a:miter lim="800000"/>
          </a:ln>
        </p:spPr>
        <p:style>
          <a:lnRef idx="1">
            <a:schemeClr val="accent1"/>
          </a:lnRef>
          <a:fillRef idx="0">
            <a:schemeClr val="accent1"/>
          </a:fillRef>
          <a:effectRef idx="0">
            <a:schemeClr val="accent1"/>
          </a:effectRef>
          <a:fontRef idx="minor">
            <a:schemeClr val="tx1"/>
          </a:fontRef>
        </p:style>
      </p:cxnSp>
      <p:sp>
        <p:nvSpPr>
          <p:cNvPr id="155" name="Rectangle 154">
            <a:extLst>
              <a:ext uri="{FF2B5EF4-FFF2-40B4-BE49-F238E27FC236}">
                <a16:creationId xmlns:a16="http://schemas.microsoft.com/office/drawing/2014/main" id="{B8CB893C-74AC-44A5-AEEF-F372CA49EBAC}"/>
              </a:ext>
            </a:extLst>
          </p:cNvPr>
          <p:cNvSpPr/>
          <p:nvPr/>
        </p:nvSpPr>
        <p:spPr>
          <a:xfrm>
            <a:off x="2304033" y="2672891"/>
            <a:ext cx="807300" cy="341454"/>
          </a:xfrm>
          <a:prstGeom prst="rect">
            <a:avLst/>
          </a:prstGeom>
        </p:spPr>
        <p:style>
          <a:lnRef idx="2">
            <a:schemeClr val="accent4"/>
          </a:lnRef>
          <a:fillRef idx="1">
            <a:schemeClr val="lt1"/>
          </a:fillRef>
          <a:effectRef idx="0">
            <a:schemeClr val="accent4"/>
          </a:effectRef>
          <a:fontRef idx="minor">
            <a:schemeClr val="dk1"/>
          </a:fontRef>
        </p:style>
        <p:txBody>
          <a:bodyPr wrap="square">
            <a:spAutoFit/>
          </a:bodyPr>
          <a:lstStyle/>
          <a:p>
            <a:pPr algn="ctr">
              <a:lnSpc>
                <a:spcPct val="90000"/>
              </a:lnSpc>
            </a:pPr>
            <a:r>
              <a:rPr lang="en-US" altLang="en-US" sz="900" b="1" dirty="0">
                <a:solidFill>
                  <a:srgbClr val="5F5F5F"/>
                </a:solidFill>
              </a:rPr>
              <a:t>Internal Web Client</a:t>
            </a:r>
          </a:p>
        </p:txBody>
      </p:sp>
      <p:cxnSp>
        <p:nvCxnSpPr>
          <p:cNvPr id="173" name="Straight Arrow Connector 172">
            <a:extLst>
              <a:ext uri="{FF2B5EF4-FFF2-40B4-BE49-F238E27FC236}">
                <a16:creationId xmlns:a16="http://schemas.microsoft.com/office/drawing/2014/main" id="{D6DC16EB-F0BA-42DE-9918-1981690163A5}"/>
              </a:ext>
            </a:extLst>
          </p:cNvPr>
          <p:cNvCxnSpPr>
            <a:stCxn id="155" idx="3"/>
          </p:cNvCxnSpPr>
          <p:nvPr/>
        </p:nvCxnSpPr>
        <p:spPr>
          <a:xfrm flipV="1">
            <a:off x="3111331" y="2843323"/>
            <a:ext cx="185976" cy="295"/>
          </a:xfrm>
          <a:prstGeom prst="straightConnector1">
            <a:avLst/>
          </a:prstGeom>
          <a:ln w="19050">
            <a:solidFill>
              <a:schemeClr val="accent5"/>
            </a:solidFill>
            <a:miter lim="800000"/>
            <a:tailEnd type="arrow"/>
          </a:ln>
        </p:spPr>
        <p:style>
          <a:lnRef idx="1">
            <a:schemeClr val="accent1"/>
          </a:lnRef>
          <a:fillRef idx="0">
            <a:schemeClr val="accent1"/>
          </a:fillRef>
          <a:effectRef idx="0">
            <a:schemeClr val="accent1"/>
          </a:effectRef>
          <a:fontRef idx="minor">
            <a:schemeClr val="tx1"/>
          </a:fontRef>
        </p:style>
      </p:cxnSp>
      <p:grpSp>
        <p:nvGrpSpPr>
          <p:cNvPr id="174" name="Group 173">
            <a:extLst>
              <a:ext uri="{FF2B5EF4-FFF2-40B4-BE49-F238E27FC236}">
                <a16:creationId xmlns:a16="http://schemas.microsoft.com/office/drawing/2014/main" id="{F30C868A-4D75-4179-842B-DCADCC58CAF8}"/>
              </a:ext>
            </a:extLst>
          </p:cNvPr>
          <p:cNvGrpSpPr/>
          <p:nvPr/>
        </p:nvGrpSpPr>
        <p:grpSpPr>
          <a:xfrm>
            <a:off x="3976135" y="2563862"/>
            <a:ext cx="638903" cy="695529"/>
            <a:chOff x="7231996" y="2103309"/>
            <a:chExt cx="639069" cy="695710"/>
          </a:xfrm>
        </p:grpSpPr>
        <p:grpSp>
          <p:nvGrpSpPr>
            <p:cNvPr id="182" name="Group 181">
              <a:extLst>
                <a:ext uri="{FF2B5EF4-FFF2-40B4-BE49-F238E27FC236}">
                  <a16:creationId xmlns:a16="http://schemas.microsoft.com/office/drawing/2014/main" id="{7D0319C4-BE8F-44BB-B9ED-04429C2715FA}"/>
                </a:ext>
              </a:extLst>
            </p:cNvPr>
            <p:cNvGrpSpPr/>
            <p:nvPr/>
          </p:nvGrpSpPr>
          <p:grpSpPr>
            <a:xfrm>
              <a:off x="7307489" y="2184465"/>
              <a:ext cx="488082" cy="533399"/>
              <a:chOff x="4448175" y="3117850"/>
              <a:chExt cx="1265238" cy="1382713"/>
            </a:xfrm>
            <a:solidFill>
              <a:srgbClr val="F80000"/>
            </a:solidFill>
          </p:grpSpPr>
          <p:sp>
            <p:nvSpPr>
              <p:cNvPr id="184" name="Freeform 1">
                <a:extLst>
                  <a:ext uri="{FF2B5EF4-FFF2-40B4-BE49-F238E27FC236}">
                    <a16:creationId xmlns:a16="http://schemas.microsoft.com/office/drawing/2014/main" id="{EC461002-5C4D-4C07-B4A1-56E40FF0BFCD}"/>
                  </a:ext>
                </a:extLst>
              </p:cNvPr>
              <p:cNvSpPr>
                <a:spLocks noChangeArrowheads="1"/>
              </p:cNvSpPr>
              <p:nvPr/>
            </p:nvSpPr>
            <p:spPr bwMode="auto">
              <a:xfrm>
                <a:off x="5006975" y="3382963"/>
                <a:ext cx="153988" cy="544512"/>
              </a:xfrm>
              <a:custGeom>
                <a:avLst/>
                <a:gdLst>
                  <a:gd name="T0" fmla="*/ 267 w 429"/>
                  <a:gd name="T1" fmla="*/ 369 h 1512"/>
                  <a:gd name="T2" fmla="*/ 428 w 429"/>
                  <a:gd name="T3" fmla="*/ 369 h 1512"/>
                  <a:gd name="T4" fmla="*/ 214 w 429"/>
                  <a:gd name="T5" fmla="*/ 0 h 1512"/>
                  <a:gd name="T6" fmla="*/ 0 w 429"/>
                  <a:gd name="T7" fmla="*/ 369 h 1512"/>
                  <a:gd name="T8" fmla="*/ 161 w 429"/>
                  <a:gd name="T9" fmla="*/ 369 h 1512"/>
                  <a:gd name="T10" fmla="*/ 161 w 429"/>
                  <a:gd name="T11" fmla="*/ 1142 h 1512"/>
                  <a:gd name="T12" fmla="*/ 0 w 429"/>
                  <a:gd name="T13" fmla="*/ 1142 h 1512"/>
                  <a:gd name="T14" fmla="*/ 214 w 429"/>
                  <a:gd name="T15" fmla="*/ 1511 h 1512"/>
                  <a:gd name="T16" fmla="*/ 428 w 429"/>
                  <a:gd name="T17" fmla="*/ 1142 h 1512"/>
                  <a:gd name="T18" fmla="*/ 267 w 429"/>
                  <a:gd name="T19" fmla="*/ 1142 h 1512"/>
                  <a:gd name="T20" fmla="*/ 267 w 429"/>
                  <a:gd name="T21" fmla="*/ 369 h 15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29" h="1512">
                    <a:moveTo>
                      <a:pt x="267" y="369"/>
                    </a:moveTo>
                    <a:lnTo>
                      <a:pt x="428" y="369"/>
                    </a:lnTo>
                    <a:lnTo>
                      <a:pt x="214" y="0"/>
                    </a:lnTo>
                    <a:lnTo>
                      <a:pt x="0" y="369"/>
                    </a:lnTo>
                    <a:lnTo>
                      <a:pt x="161" y="369"/>
                    </a:lnTo>
                    <a:lnTo>
                      <a:pt x="161" y="1142"/>
                    </a:lnTo>
                    <a:lnTo>
                      <a:pt x="0" y="1142"/>
                    </a:lnTo>
                    <a:lnTo>
                      <a:pt x="214" y="1511"/>
                    </a:lnTo>
                    <a:lnTo>
                      <a:pt x="428" y="1142"/>
                    </a:lnTo>
                    <a:lnTo>
                      <a:pt x="267" y="1142"/>
                    </a:lnTo>
                    <a:lnTo>
                      <a:pt x="267" y="36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chemeClr val="bg2">
                      <a:lumMod val="10000"/>
                    </a:schemeClr>
                  </a:solidFill>
                </a:endParaRPr>
              </a:p>
            </p:txBody>
          </p:sp>
          <p:sp>
            <p:nvSpPr>
              <p:cNvPr id="185" name="Freeform 2">
                <a:extLst>
                  <a:ext uri="{FF2B5EF4-FFF2-40B4-BE49-F238E27FC236}">
                    <a16:creationId xmlns:a16="http://schemas.microsoft.com/office/drawing/2014/main" id="{C09550AB-1607-4A76-BCB7-5B76C888429A}"/>
                  </a:ext>
                </a:extLst>
              </p:cNvPr>
              <p:cNvSpPr>
                <a:spLocks noChangeArrowheads="1"/>
              </p:cNvSpPr>
              <p:nvPr/>
            </p:nvSpPr>
            <p:spPr bwMode="auto">
              <a:xfrm>
                <a:off x="4806950" y="3578225"/>
                <a:ext cx="228600" cy="153988"/>
              </a:xfrm>
              <a:custGeom>
                <a:avLst/>
                <a:gdLst>
                  <a:gd name="T0" fmla="*/ 632 w 633"/>
                  <a:gd name="T1" fmla="*/ 214 h 429"/>
                  <a:gd name="T2" fmla="*/ 259 w 633"/>
                  <a:gd name="T3" fmla="*/ 0 h 429"/>
                  <a:gd name="T4" fmla="*/ 259 w 633"/>
                  <a:gd name="T5" fmla="*/ 160 h 429"/>
                  <a:gd name="T6" fmla="*/ 0 w 633"/>
                  <a:gd name="T7" fmla="*/ 160 h 429"/>
                  <a:gd name="T8" fmla="*/ 0 w 633"/>
                  <a:gd name="T9" fmla="*/ 268 h 429"/>
                  <a:gd name="T10" fmla="*/ 259 w 633"/>
                  <a:gd name="T11" fmla="*/ 268 h 429"/>
                  <a:gd name="T12" fmla="*/ 259 w 633"/>
                  <a:gd name="T13" fmla="*/ 428 h 429"/>
                  <a:gd name="T14" fmla="*/ 632 w 633"/>
                  <a:gd name="T15" fmla="*/ 214 h 4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33" h="429">
                    <a:moveTo>
                      <a:pt x="632" y="214"/>
                    </a:moveTo>
                    <a:lnTo>
                      <a:pt x="259" y="0"/>
                    </a:lnTo>
                    <a:lnTo>
                      <a:pt x="259" y="160"/>
                    </a:lnTo>
                    <a:lnTo>
                      <a:pt x="0" y="160"/>
                    </a:lnTo>
                    <a:lnTo>
                      <a:pt x="0" y="268"/>
                    </a:lnTo>
                    <a:lnTo>
                      <a:pt x="259" y="268"/>
                    </a:lnTo>
                    <a:lnTo>
                      <a:pt x="259" y="428"/>
                    </a:lnTo>
                    <a:lnTo>
                      <a:pt x="632" y="214"/>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chemeClr val="bg2">
                      <a:lumMod val="10000"/>
                    </a:schemeClr>
                  </a:solidFill>
                </a:endParaRPr>
              </a:p>
            </p:txBody>
          </p:sp>
          <p:sp>
            <p:nvSpPr>
              <p:cNvPr id="191" name="Freeform 3">
                <a:extLst>
                  <a:ext uri="{FF2B5EF4-FFF2-40B4-BE49-F238E27FC236}">
                    <a16:creationId xmlns:a16="http://schemas.microsoft.com/office/drawing/2014/main" id="{3BCAC3E1-F362-4986-AA00-4AEF9594DF89}"/>
                  </a:ext>
                </a:extLst>
              </p:cNvPr>
              <p:cNvSpPr>
                <a:spLocks noChangeArrowheads="1"/>
              </p:cNvSpPr>
              <p:nvPr/>
            </p:nvSpPr>
            <p:spPr bwMode="auto">
              <a:xfrm>
                <a:off x="5133975" y="3578225"/>
                <a:ext cx="228600" cy="153988"/>
              </a:xfrm>
              <a:custGeom>
                <a:avLst/>
                <a:gdLst>
                  <a:gd name="T0" fmla="*/ 373 w 633"/>
                  <a:gd name="T1" fmla="*/ 0 h 429"/>
                  <a:gd name="T2" fmla="*/ 0 w 633"/>
                  <a:gd name="T3" fmla="*/ 214 h 429"/>
                  <a:gd name="T4" fmla="*/ 373 w 633"/>
                  <a:gd name="T5" fmla="*/ 428 h 429"/>
                  <a:gd name="T6" fmla="*/ 373 w 633"/>
                  <a:gd name="T7" fmla="*/ 268 h 429"/>
                  <a:gd name="T8" fmla="*/ 632 w 633"/>
                  <a:gd name="T9" fmla="*/ 268 h 429"/>
                  <a:gd name="T10" fmla="*/ 632 w 633"/>
                  <a:gd name="T11" fmla="*/ 160 h 429"/>
                  <a:gd name="T12" fmla="*/ 373 w 633"/>
                  <a:gd name="T13" fmla="*/ 160 h 429"/>
                  <a:gd name="T14" fmla="*/ 373 w 633"/>
                  <a:gd name="T15" fmla="*/ 0 h 4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33" h="429">
                    <a:moveTo>
                      <a:pt x="373" y="0"/>
                    </a:moveTo>
                    <a:lnTo>
                      <a:pt x="0" y="214"/>
                    </a:lnTo>
                    <a:lnTo>
                      <a:pt x="373" y="428"/>
                    </a:lnTo>
                    <a:lnTo>
                      <a:pt x="373" y="268"/>
                    </a:lnTo>
                    <a:lnTo>
                      <a:pt x="632" y="268"/>
                    </a:lnTo>
                    <a:lnTo>
                      <a:pt x="632" y="160"/>
                    </a:lnTo>
                    <a:lnTo>
                      <a:pt x="373" y="160"/>
                    </a:lnTo>
                    <a:lnTo>
                      <a:pt x="373"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chemeClr val="bg2">
                      <a:lumMod val="10000"/>
                    </a:schemeClr>
                  </a:solidFill>
                </a:endParaRPr>
              </a:p>
            </p:txBody>
          </p:sp>
          <p:sp>
            <p:nvSpPr>
              <p:cNvPr id="198" name="Freeform 4">
                <a:extLst>
                  <a:ext uri="{FF2B5EF4-FFF2-40B4-BE49-F238E27FC236}">
                    <a16:creationId xmlns:a16="http://schemas.microsoft.com/office/drawing/2014/main" id="{C197D4CC-432F-4011-B9AD-E0CD298B699C}"/>
                  </a:ext>
                </a:extLst>
              </p:cNvPr>
              <p:cNvSpPr>
                <a:spLocks noChangeArrowheads="1"/>
              </p:cNvSpPr>
              <p:nvPr/>
            </p:nvSpPr>
            <p:spPr bwMode="auto">
              <a:xfrm>
                <a:off x="5048250" y="4208463"/>
                <a:ext cx="57150" cy="46037"/>
              </a:xfrm>
              <a:custGeom>
                <a:avLst/>
                <a:gdLst>
                  <a:gd name="T0" fmla="*/ 131 w 158"/>
                  <a:gd name="T1" fmla="*/ 11 h 130"/>
                  <a:gd name="T2" fmla="*/ 67 w 158"/>
                  <a:gd name="T3" fmla="*/ 0 h 130"/>
                  <a:gd name="T4" fmla="*/ 0 w 158"/>
                  <a:gd name="T5" fmla="*/ 0 h 130"/>
                  <a:gd name="T6" fmla="*/ 0 w 158"/>
                  <a:gd name="T7" fmla="*/ 129 h 130"/>
                  <a:gd name="T8" fmla="*/ 81 w 158"/>
                  <a:gd name="T9" fmla="*/ 129 h 130"/>
                  <a:gd name="T10" fmla="*/ 131 w 158"/>
                  <a:gd name="T11" fmla="*/ 115 h 130"/>
                  <a:gd name="T12" fmla="*/ 157 w 158"/>
                  <a:gd name="T13" fmla="*/ 62 h 130"/>
                  <a:gd name="T14" fmla="*/ 131 w 158"/>
                  <a:gd name="T15" fmla="*/ 11 h 1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8" h="130">
                    <a:moveTo>
                      <a:pt x="131" y="11"/>
                    </a:moveTo>
                    <a:cubicBezTo>
                      <a:pt x="114" y="0"/>
                      <a:pt x="98" y="0"/>
                      <a:pt x="67" y="0"/>
                    </a:cubicBezTo>
                    <a:lnTo>
                      <a:pt x="0" y="0"/>
                    </a:lnTo>
                    <a:lnTo>
                      <a:pt x="0" y="129"/>
                    </a:lnTo>
                    <a:lnTo>
                      <a:pt x="81" y="129"/>
                    </a:lnTo>
                    <a:cubicBezTo>
                      <a:pt x="93" y="129"/>
                      <a:pt x="114" y="129"/>
                      <a:pt x="131" y="115"/>
                    </a:cubicBezTo>
                    <a:cubicBezTo>
                      <a:pt x="140" y="110"/>
                      <a:pt x="157" y="93"/>
                      <a:pt x="157" y="62"/>
                    </a:cubicBezTo>
                    <a:cubicBezTo>
                      <a:pt x="157" y="31"/>
                      <a:pt x="140" y="17"/>
                      <a:pt x="131" y="1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chemeClr val="bg2">
                      <a:lumMod val="10000"/>
                    </a:schemeClr>
                  </a:solidFill>
                </a:endParaRPr>
              </a:p>
            </p:txBody>
          </p:sp>
          <p:sp>
            <p:nvSpPr>
              <p:cNvPr id="199" name="Freeform 5">
                <a:extLst>
                  <a:ext uri="{FF2B5EF4-FFF2-40B4-BE49-F238E27FC236}">
                    <a16:creationId xmlns:a16="http://schemas.microsoft.com/office/drawing/2014/main" id="{D17BB908-486A-406C-8873-99A46886729F}"/>
                  </a:ext>
                </a:extLst>
              </p:cNvPr>
              <p:cNvSpPr>
                <a:spLocks noChangeArrowheads="1"/>
              </p:cNvSpPr>
              <p:nvPr/>
            </p:nvSpPr>
            <p:spPr bwMode="auto">
              <a:xfrm>
                <a:off x="4875213" y="4210050"/>
                <a:ext cx="68262" cy="114300"/>
              </a:xfrm>
              <a:custGeom>
                <a:avLst/>
                <a:gdLst>
                  <a:gd name="T0" fmla="*/ 104 w 190"/>
                  <a:gd name="T1" fmla="*/ 9 h 317"/>
                  <a:gd name="T2" fmla="*/ 0 w 190"/>
                  <a:gd name="T3" fmla="*/ 3 h 317"/>
                  <a:gd name="T4" fmla="*/ 0 w 190"/>
                  <a:gd name="T5" fmla="*/ 316 h 317"/>
                  <a:gd name="T6" fmla="*/ 39 w 190"/>
                  <a:gd name="T7" fmla="*/ 316 h 317"/>
                  <a:gd name="T8" fmla="*/ 146 w 190"/>
                  <a:gd name="T9" fmla="*/ 285 h 317"/>
                  <a:gd name="T10" fmla="*/ 189 w 190"/>
                  <a:gd name="T11" fmla="*/ 153 h 317"/>
                  <a:gd name="T12" fmla="*/ 104 w 190"/>
                  <a:gd name="T13" fmla="*/ 9 h 317"/>
                </a:gdLst>
                <a:ahLst/>
                <a:cxnLst>
                  <a:cxn ang="0">
                    <a:pos x="T0" y="T1"/>
                  </a:cxn>
                  <a:cxn ang="0">
                    <a:pos x="T2" y="T3"/>
                  </a:cxn>
                  <a:cxn ang="0">
                    <a:pos x="T4" y="T5"/>
                  </a:cxn>
                  <a:cxn ang="0">
                    <a:pos x="T6" y="T7"/>
                  </a:cxn>
                  <a:cxn ang="0">
                    <a:pos x="T8" y="T9"/>
                  </a:cxn>
                  <a:cxn ang="0">
                    <a:pos x="T10" y="T11"/>
                  </a:cxn>
                  <a:cxn ang="0">
                    <a:pos x="T12" y="T13"/>
                  </a:cxn>
                </a:cxnLst>
                <a:rect l="0" t="0" r="r" b="b"/>
                <a:pathLst>
                  <a:path w="190" h="317">
                    <a:moveTo>
                      <a:pt x="104" y="9"/>
                    </a:moveTo>
                    <a:cubicBezTo>
                      <a:pt x="84" y="3"/>
                      <a:pt x="56" y="0"/>
                      <a:pt x="0" y="3"/>
                    </a:cubicBezTo>
                    <a:lnTo>
                      <a:pt x="0" y="316"/>
                    </a:lnTo>
                    <a:cubicBezTo>
                      <a:pt x="11" y="316"/>
                      <a:pt x="28" y="316"/>
                      <a:pt x="39" y="316"/>
                    </a:cubicBezTo>
                    <a:cubicBezTo>
                      <a:pt x="82" y="316"/>
                      <a:pt x="117" y="314"/>
                      <a:pt x="146" y="285"/>
                    </a:cubicBezTo>
                    <a:cubicBezTo>
                      <a:pt x="185" y="246"/>
                      <a:pt x="189" y="175"/>
                      <a:pt x="189" y="153"/>
                    </a:cubicBezTo>
                    <a:cubicBezTo>
                      <a:pt x="189" y="85"/>
                      <a:pt x="166" y="26"/>
                      <a:pt x="104" y="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chemeClr val="bg2">
                      <a:lumMod val="10000"/>
                    </a:schemeClr>
                  </a:solidFill>
                </a:endParaRPr>
              </a:p>
            </p:txBody>
          </p:sp>
          <p:sp>
            <p:nvSpPr>
              <p:cNvPr id="200" name="Freeform 6">
                <a:extLst>
                  <a:ext uri="{FF2B5EF4-FFF2-40B4-BE49-F238E27FC236}">
                    <a16:creationId xmlns:a16="http://schemas.microsoft.com/office/drawing/2014/main" id="{50797FCD-310E-4822-A106-8E1B17D5363E}"/>
                  </a:ext>
                </a:extLst>
              </p:cNvPr>
              <p:cNvSpPr>
                <a:spLocks noChangeArrowheads="1"/>
              </p:cNvSpPr>
              <p:nvPr/>
            </p:nvSpPr>
            <p:spPr bwMode="auto">
              <a:xfrm>
                <a:off x="4448175" y="3117850"/>
                <a:ext cx="1265238" cy="1382713"/>
              </a:xfrm>
              <a:custGeom>
                <a:avLst/>
                <a:gdLst>
                  <a:gd name="T0" fmla="*/ 3320 w 3516"/>
                  <a:gd name="T1" fmla="*/ 0 h 3840"/>
                  <a:gd name="T2" fmla="*/ 195 w 3516"/>
                  <a:gd name="T3" fmla="*/ 0 h 3840"/>
                  <a:gd name="T4" fmla="*/ 0 w 3516"/>
                  <a:gd name="T5" fmla="*/ 191 h 3840"/>
                  <a:gd name="T6" fmla="*/ 0 w 3516"/>
                  <a:gd name="T7" fmla="*/ 3644 h 3840"/>
                  <a:gd name="T8" fmla="*/ 195 w 3516"/>
                  <a:gd name="T9" fmla="*/ 3839 h 3840"/>
                  <a:gd name="T10" fmla="*/ 3320 w 3516"/>
                  <a:gd name="T11" fmla="*/ 3839 h 3840"/>
                  <a:gd name="T12" fmla="*/ 3515 w 3516"/>
                  <a:gd name="T13" fmla="*/ 3644 h 3840"/>
                  <a:gd name="T14" fmla="*/ 3515 w 3516"/>
                  <a:gd name="T15" fmla="*/ 191 h 3840"/>
                  <a:gd name="T16" fmla="*/ 3320 w 3516"/>
                  <a:gd name="T17" fmla="*/ 0 h 3840"/>
                  <a:gd name="T18" fmla="*/ 1315 w 3516"/>
                  <a:gd name="T19" fmla="*/ 3421 h 3840"/>
                  <a:gd name="T20" fmla="*/ 1230 w 3516"/>
                  <a:gd name="T21" fmla="*/ 3427 h 3840"/>
                  <a:gd name="T22" fmla="*/ 1083 w 3516"/>
                  <a:gd name="T23" fmla="*/ 3427 h 3840"/>
                  <a:gd name="T24" fmla="*/ 1083 w 3516"/>
                  <a:gd name="T25" fmla="*/ 2961 h 3840"/>
                  <a:gd name="T26" fmla="*/ 1239 w 3516"/>
                  <a:gd name="T27" fmla="*/ 2961 h 3840"/>
                  <a:gd name="T28" fmla="*/ 1399 w 3516"/>
                  <a:gd name="T29" fmla="*/ 3003 h 3840"/>
                  <a:gd name="T30" fmla="*/ 1478 w 3516"/>
                  <a:gd name="T31" fmla="*/ 3187 h 3840"/>
                  <a:gd name="T32" fmla="*/ 1315 w 3516"/>
                  <a:gd name="T33" fmla="*/ 3421 h 3840"/>
                  <a:gd name="T34" fmla="*/ 1805 w 3516"/>
                  <a:gd name="T35" fmla="*/ 3263 h 3840"/>
                  <a:gd name="T36" fmla="*/ 1755 w 3516"/>
                  <a:gd name="T37" fmla="*/ 3238 h 3840"/>
                  <a:gd name="T38" fmla="*/ 1667 w 3516"/>
                  <a:gd name="T39" fmla="*/ 3238 h 3840"/>
                  <a:gd name="T40" fmla="*/ 1667 w 3516"/>
                  <a:gd name="T41" fmla="*/ 3427 h 3840"/>
                  <a:gd name="T42" fmla="*/ 1566 w 3516"/>
                  <a:gd name="T43" fmla="*/ 3427 h 3840"/>
                  <a:gd name="T44" fmla="*/ 1566 w 3516"/>
                  <a:gd name="T45" fmla="*/ 2958 h 3840"/>
                  <a:gd name="T46" fmla="*/ 1744 w 3516"/>
                  <a:gd name="T47" fmla="*/ 2958 h 3840"/>
                  <a:gd name="T48" fmla="*/ 1884 w 3516"/>
                  <a:gd name="T49" fmla="*/ 2989 h 3840"/>
                  <a:gd name="T50" fmla="*/ 1923 w 3516"/>
                  <a:gd name="T51" fmla="*/ 3080 h 3840"/>
                  <a:gd name="T52" fmla="*/ 1824 w 3516"/>
                  <a:gd name="T53" fmla="*/ 3195 h 3840"/>
                  <a:gd name="T54" fmla="*/ 1909 w 3516"/>
                  <a:gd name="T55" fmla="*/ 3302 h 3840"/>
                  <a:gd name="T56" fmla="*/ 1923 w 3516"/>
                  <a:gd name="T57" fmla="*/ 3393 h 3840"/>
                  <a:gd name="T58" fmla="*/ 1937 w 3516"/>
                  <a:gd name="T59" fmla="*/ 3427 h 3840"/>
                  <a:gd name="T60" fmla="*/ 1830 w 3516"/>
                  <a:gd name="T61" fmla="*/ 3427 h 3840"/>
                  <a:gd name="T62" fmla="*/ 1805 w 3516"/>
                  <a:gd name="T63" fmla="*/ 3263 h 3840"/>
                  <a:gd name="T64" fmla="*/ 2135 w 3516"/>
                  <a:gd name="T65" fmla="*/ 3322 h 3840"/>
                  <a:gd name="T66" fmla="*/ 2245 w 3516"/>
                  <a:gd name="T67" fmla="*/ 3362 h 3840"/>
                  <a:gd name="T68" fmla="*/ 2321 w 3516"/>
                  <a:gd name="T69" fmla="*/ 3353 h 3840"/>
                  <a:gd name="T70" fmla="*/ 2321 w 3516"/>
                  <a:gd name="T71" fmla="*/ 3254 h 3840"/>
                  <a:gd name="T72" fmla="*/ 2231 w 3516"/>
                  <a:gd name="T73" fmla="*/ 3254 h 3840"/>
                  <a:gd name="T74" fmla="*/ 2231 w 3516"/>
                  <a:gd name="T75" fmla="*/ 3178 h 3840"/>
                  <a:gd name="T76" fmla="*/ 2423 w 3516"/>
                  <a:gd name="T77" fmla="*/ 3178 h 3840"/>
                  <a:gd name="T78" fmla="*/ 2423 w 3516"/>
                  <a:gd name="T79" fmla="*/ 3412 h 3840"/>
                  <a:gd name="T80" fmla="*/ 2253 w 3516"/>
                  <a:gd name="T81" fmla="*/ 3438 h 3840"/>
                  <a:gd name="T82" fmla="*/ 2056 w 3516"/>
                  <a:gd name="T83" fmla="*/ 3376 h 3840"/>
                  <a:gd name="T84" fmla="*/ 1994 w 3516"/>
                  <a:gd name="T85" fmla="*/ 3201 h 3840"/>
                  <a:gd name="T86" fmla="*/ 2239 w 3516"/>
                  <a:gd name="T87" fmla="*/ 2947 h 3840"/>
                  <a:gd name="T88" fmla="*/ 2397 w 3516"/>
                  <a:gd name="T89" fmla="*/ 3006 h 3840"/>
                  <a:gd name="T90" fmla="*/ 2431 w 3516"/>
                  <a:gd name="T91" fmla="*/ 3105 h 3840"/>
                  <a:gd name="T92" fmla="*/ 2327 w 3516"/>
                  <a:gd name="T93" fmla="*/ 3105 h 3840"/>
                  <a:gd name="T94" fmla="*/ 2313 w 3516"/>
                  <a:gd name="T95" fmla="*/ 3057 h 3840"/>
                  <a:gd name="T96" fmla="*/ 2234 w 3516"/>
                  <a:gd name="T97" fmla="*/ 3020 h 3840"/>
                  <a:gd name="T98" fmla="*/ 2098 w 3516"/>
                  <a:gd name="T99" fmla="*/ 3198 h 3840"/>
                  <a:gd name="T100" fmla="*/ 2135 w 3516"/>
                  <a:gd name="T101" fmla="*/ 3322 h 3840"/>
                  <a:gd name="T102" fmla="*/ 1758 w 3516"/>
                  <a:gd name="T103" fmla="*/ 2524 h 3840"/>
                  <a:gd name="T104" fmla="*/ 728 w 3516"/>
                  <a:gd name="T105" fmla="*/ 1495 h 3840"/>
                  <a:gd name="T106" fmla="*/ 1758 w 3516"/>
                  <a:gd name="T107" fmla="*/ 465 h 3840"/>
                  <a:gd name="T108" fmla="*/ 2787 w 3516"/>
                  <a:gd name="T109" fmla="*/ 1495 h 3840"/>
                  <a:gd name="T110" fmla="*/ 1758 w 3516"/>
                  <a:gd name="T111" fmla="*/ 2524 h 3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516" h="3840">
                    <a:moveTo>
                      <a:pt x="3320" y="0"/>
                    </a:moveTo>
                    <a:lnTo>
                      <a:pt x="195" y="0"/>
                    </a:lnTo>
                    <a:cubicBezTo>
                      <a:pt x="87" y="0"/>
                      <a:pt x="0" y="84"/>
                      <a:pt x="0" y="191"/>
                    </a:cubicBezTo>
                    <a:lnTo>
                      <a:pt x="0" y="3644"/>
                    </a:lnTo>
                    <a:cubicBezTo>
                      <a:pt x="0" y="3751"/>
                      <a:pt x="87" y="3839"/>
                      <a:pt x="195" y="3839"/>
                    </a:cubicBezTo>
                    <a:lnTo>
                      <a:pt x="3320" y="3839"/>
                    </a:lnTo>
                    <a:cubicBezTo>
                      <a:pt x="3427" y="3839"/>
                      <a:pt x="3515" y="3751"/>
                      <a:pt x="3515" y="3644"/>
                    </a:cubicBezTo>
                    <a:lnTo>
                      <a:pt x="3515" y="191"/>
                    </a:lnTo>
                    <a:cubicBezTo>
                      <a:pt x="3515" y="84"/>
                      <a:pt x="3427" y="0"/>
                      <a:pt x="3320" y="0"/>
                    </a:cubicBezTo>
                    <a:close/>
                    <a:moveTo>
                      <a:pt x="1315" y="3421"/>
                    </a:moveTo>
                    <a:cubicBezTo>
                      <a:pt x="1298" y="3424"/>
                      <a:pt x="1278" y="3427"/>
                      <a:pt x="1230" y="3427"/>
                    </a:cubicBezTo>
                    <a:lnTo>
                      <a:pt x="1083" y="3427"/>
                    </a:lnTo>
                    <a:lnTo>
                      <a:pt x="1083" y="2961"/>
                    </a:lnTo>
                    <a:lnTo>
                      <a:pt x="1239" y="2961"/>
                    </a:lnTo>
                    <a:cubicBezTo>
                      <a:pt x="1264" y="2961"/>
                      <a:pt x="1343" y="2961"/>
                      <a:pt x="1399" y="3003"/>
                    </a:cubicBezTo>
                    <a:cubicBezTo>
                      <a:pt x="1459" y="3046"/>
                      <a:pt x="1478" y="3119"/>
                      <a:pt x="1478" y="3187"/>
                    </a:cubicBezTo>
                    <a:cubicBezTo>
                      <a:pt x="1481" y="3331"/>
                      <a:pt x="1405" y="3404"/>
                      <a:pt x="1315" y="3421"/>
                    </a:cubicBezTo>
                    <a:close/>
                    <a:moveTo>
                      <a:pt x="1805" y="3263"/>
                    </a:moveTo>
                    <a:cubicBezTo>
                      <a:pt x="1796" y="3238"/>
                      <a:pt x="1772" y="3238"/>
                      <a:pt x="1755" y="3238"/>
                    </a:cubicBezTo>
                    <a:lnTo>
                      <a:pt x="1667" y="3238"/>
                    </a:lnTo>
                    <a:lnTo>
                      <a:pt x="1667" y="3427"/>
                    </a:lnTo>
                    <a:lnTo>
                      <a:pt x="1566" y="3427"/>
                    </a:lnTo>
                    <a:lnTo>
                      <a:pt x="1566" y="2958"/>
                    </a:lnTo>
                    <a:lnTo>
                      <a:pt x="1744" y="2958"/>
                    </a:lnTo>
                    <a:cubicBezTo>
                      <a:pt x="1793" y="2958"/>
                      <a:pt x="1847" y="2958"/>
                      <a:pt x="1884" y="2989"/>
                    </a:cubicBezTo>
                    <a:cubicBezTo>
                      <a:pt x="1912" y="3015"/>
                      <a:pt x="1923" y="3049"/>
                      <a:pt x="1923" y="3080"/>
                    </a:cubicBezTo>
                    <a:cubicBezTo>
                      <a:pt x="1923" y="3167"/>
                      <a:pt x="1847" y="3187"/>
                      <a:pt x="1824" y="3195"/>
                    </a:cubicBezTo>
                    <a:cubicBezTo>
                      <a:pt x="1895" y="3201"/>
                      <a:pt x="1901" y="3240"/>
                      <a:pt x="1909" y="3302"/>
                    </a:cubicBezTo>
                    <a:cubicBezTo>
                      <a:pt x="1918" y="3356"/>
                      <a:pt x="1920" y="3379"/>
                      <a:pt x="1923" y="3393"/>
                    </a:cubicBezTo>
                    <a:cubicBezTo>
                      <a:pt x="1929" y="3412"/>
                      <a:pt x="1932" y="3418"/>
                      <a:pt x="1937" y="3427"/>
                    </a:cubicBezTo>
                    <a:lnTo>
                      <a:pt x="1830" y="3427"/>
                    </a:lnTo>
                    <a:cubicBezTo>
                      <a:pt x="1824" y="3401"/>
                      <a:pt x="1810" y="3283"/>
                      <a:pt x="1805" y="3263"/>
                    </a:cubicBezTo>
                    <a:close/>
                    <a:moveTo>
                      <a:pt x="2135" y="3322"/>
                    </a:moveTo>
                    <a:cubicBezTo>
                      <a:pt x="2157" y="3348"/>
                      <a:pt x="2188" y="3362"/>
                      <a:pt x="2245" y="3362"/>
                    </a:cubicBezTo>
                    <a:cubicBezTo>
                      <a:pt x="2293" y="3362"/>
                      <a:pt x="2310" y="3356"/>
                      <a:pt x="2321" y="3353"/>
                    </a:cubicBezTo>
                    <a:lnTo>
                      <a:pt x="2321" y="3254"/>
                    </a:lnTo>
                    <a:lnTo>
                      <a:pt x="2231" y="3254"/>
                    </a:lnTo>
                    <a:lnTo>
                      <a:pt x="2231" y="3178"/>
                    </a:lnTo>
                    <a:lnTo>
                      <a:pt x="2423" y="3178"/>
                    </a:lnTo>
                    <a:lnTo>
                      <a:pt x="2423" y="3412"/>
                    </a:lnTo>
                    <a:cubicBezTo>
                      <a:pt x="2394" y="3421"/>
                      <a:pt x="2346" y="3438"/>
                      <a:pt x="2253" y="3438"/>
                    </a:cubicBezTo>
                    <a:cubicBezTo>
                      <a:pt x="2146" y="3438"/>
                      <a:pt x="2093" y="3412"/>
                      <a:pt x="2056" y="3376"/>
                    </a:cubicBezTo>
                    <a:cubicBezTo>
                      <a:pt x="2002" y="3325"/>
                      <a:pt x="1994" y="3252"/>
                      <a:pt x="1994" y="3201"/>
                    </a:cubicBezTo>
                    <a:cubicBezTo>
                      <a:pt x="1994" y="3034"/>
                      <a:pt x="2098" y="2947"/>
                      <a:pt x="2239" y="2947"/>
                    </a:cubicBezTo>
                    <a:cubicBezTo>
                      <a:pt x="2299" y="2947"/>
                      <a:pt x="2361" y="2964"/>
                      <a:pt x="2397" y="3006"/>
                    </a:cubicBezTo>
                    <a:cubicBezTo>
                      <a:pt x="2428" y="3043"/>
                      <a:pt x="2431" y="3080"/>
                      <a:pt x="2431" y="3105"/>
                    </a:cubicBezTo>
                    <a:lnTo>
                      <a:pt x="2327" y="3105"/>
                    </a:lnTo>
                    <a:cubicBezTo>
                      <a:pt x="2327" y="3094"/>
                      <a:pt x="2327" y="3077"/>
                      <a:pt x="2313" y="3057"/>
                    </a:cubicBezTo>
                    <a:cubicBezTo>
                      <a:pt x="2293" y="3026"/>
                      <a:pt x="2256" y="3020"/>
                      <a:pt x="2234" y="3020"/>
                    </a:cubicBezTo>
                    <a:cubicBezTo>
                      <a:pt x="2121" y="3020"/>
                      <a:pt x="2098" y="3128"/>
                      <a:pt x="2098" y="3198"/>
                    </a:cubicBezTo>
                    <a:cubicBezTo>
                      <a:pt x="2098" y="3229"/>
                      <a:pt x="2101" y="3286"/>
                      <a:pt x="2135" y="3322"/>
                    </a:cubicBezTo>
                    <a:close/>
                    <a:moveTo>
                      <a:pt x="1758" y="2524"/>
                    </a:moveTo>
                    <a:cubicBezTo>
                      <a:pt x="1191" y="2524"/>
                      <a:pt x="728" y="2064"/>
                      <a:pt x="728" y="1495"/>
                    </a:cubicBezTo>
                    <a:cubicBezTo>
                      <a:pt x="728" y="928"/>
                      <a:pt x="1188" y="465"/>
                      <a:pt x="1758" y="465"/>
                    </a:cubicBezTo>
                    <a:cubicBezTo>
                      <a:pt x="2324" y="465"/>
                      <a:pt x="2787" y="925"/>
                      <a:pt x="2787" y="1495"/>
                    </a:cubicBezTo>
                    <a:cubicBezTo>
                      <a:pt x="2787" y="2061"/>
                      <a:pt x="2324" y="2524"/>
                      <a:pt x="1758" y="2524"/>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chemeClr val="bg2">
                      <a:lumMod val="10000"/>
                    </a:schemeClr>
                  </a:solidFill>
                </a:endParaRPr>
              </a:p>
            </p:txBody>
          </p:sp>
        </p:grpSp>
        <p:sp>
          <p:nvSpPr>
            <p:cNvPr id="183" name="Rectangle 182">
              <a:extLst>
                <a:ext uri="{FF2B5EF4-FFF2-40B4-BE49-F238E27FC236}">
                  <a16:creationId xmlns:a16="http://schemas.microsoft.com/office/drawing/2014/main" id="{5FE4D279-BD69-474C-A822-134D488F0425}"/>
                </a:ext>
              </a:extLst>
            </p:cNvPr>
            <p:cNvSpPr/>
            <p:nvPr/>
          </p:nvSpPr>
          <p:spPr>
            <a:xfrm>
              <a:off x="7231996" y="2103309"/>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solidFill>
                  <a:schemeClr val="bg2">
                    <a:lumMod val="10000"/>
                  </a:schemeClr>
                </a:solidFill>
              </a:endParaRPr>
            </a:p>
          </p:txBody>
        </p:sp>
      </p:grpSp>
      <p:grpSp>
        <p:nvGrpSpPr>
          <p:cNvPr id="201" name="Group 200">
            <a:extLst>
              <a:ext uri="{FF2B5EF4-FFF2-40B4-BE49-F238E27FC236}">
                <a16:creationId xmlns:a16="http://schemas.microsoft.com/office/drawing/2014/main" id="{0D8AA6C3-5E38-449E-9D48-69E39D2AFA84}"/>
              </a:ext>
            </a:extLst>
          </p:cNvPr>
          <p:cNvGrpSpPr/>
          <p:nvPr/>
        </p:nvGrpSpPr>
        <p:grpSpPr>
          <a:xfrm>
            <a:off x="3225968" y="2470451"/>
            <a:ext cx="670409" cy="647003"/>
            <a:chOff x="4177575" y="2127578"/>
            <a:chExt cx="670584" cy="647172"/>
          </a:xfrm>
        </p:grpSpPr>
        <p:grpSp>
          <p:nvGrpSpPr>
            <p:cNvPr id="202" name="Group 201">
              <a:extLst>
                <a:ext uri="{FF2B5EF4-FFF2-40B4-BE49-F238E27FC236}">
                  <a16:creationId xmlns:a16="http://schemas.microsoft.com/office/drawing/2014/main" id="{10989D16-7255-4D52-92B9-ED835BFD2177}"/>
                </a:ext>
              </a:extLst>
            </p:cNvPr>
            <p:cNvGrpSpPr/>
            <p:nvPr/>
          </p:nvGrpSpPr>
          <p:grpSpPr>
            <a:xfrm>
              <a:off x="4177575" y="2201542"/>
              <a:ext cx="670584" cy="499244"/>
              <a:chOff x="3235325" y="1938338"/>
              <a:chExt cx="360363" cy="268287"/>
            </a:xfrm>
            <a:solidFill>
              <a:srgbClr val="F80000"/>
            </a:solidFill>
          </p:grpSpPr>
          <p:sp>
            <p:nvSpPr>
              <p:cNvPr id="235" name="Freeform 74">
                <a:extLst>
                  <a:ext uri="{FF2B5EF4-FFF2-40B4-BE49-F238E27FC236}">
                    <a16:creationId xmlns:a16="http://schemas.microsoft.com/office/drawing/2014/main" id="{E2963672-B837-4C91-AB77-1DC13A2D3E40}"/>
                  </a:ext>
                </a:extLst>
              </p:cNvPr>
              <p:cNvSpPr>
                <a:spLocks noChangeArrowheads="1"/>
              </p:cNvSpPr>
              <p:nvPr/>
            </p:nvSpPr>
            <p:spPr bwMode="auto">
              <a:xfrm>
                <a:off x="3235325" y="1938338"/>
                <a:ext cx="360363" cy="268287"/>
              </a:xfrm>
              <a:custGeom>
                <a:avLst/>
                <a:gdLst>
                  <a:gd name="T0" fmla="*/ 878 w 1000"/>
                  <a:gd name="T1" fmla="*/ 370 h 746"/>
                  <a:gd name="T2" fmla="*/ 765 w 1000"/>
                  <a:gd name="T3" fmla="*/ 424 h 746"/>
                  <a:gd name="T4" fmla="*/ 691 w 1000"/>
                  <a:gd name="T5" fmla="*/ 280 h 746"/>
                  <a:gd name="T6" fmla="*/ 499 w 1000"/>
                  <a:gd name="T7" fmla="*/ 0 h 746"/>
                  <a:gd name="T8" fmla="*/ 308 w 1000"/>
                  <a:gd name="T9" fmla="*/ 280 h 746"/>
                  <a:gd name="T10" fmla="*/ 234 w 1000"/>
                  <a:gd name="T11" fmla="*/ 424 h 746"/>
                  <a:gd name="T12" fmla="*/ 121 w 1000"/>
                  <a:gd name="T13" fmla="*/ 370 h 746"/>
                  <a:gd name="T14" fmla="*/ 121 w 1000"/>
                  <a:gd name="T15" fmla="*/ 511 h 746"/>
                  <a:gd name="T16" fmla="*/ 234 w 1000"/>
                  <a:gd name="T17" fmla="*/ 458 h 746"/>
                  <a:gd name="T18" fmla="*/ 499 w 1000"/>
                  <a:gd name="T19" fmla="*/ 745 h 746"/>
                  <a:gd name="T20" fmla="*/ 765 w 1000"/>
                  <a:gd name="T21" fmla="*/ 458 h 746"/>
                  <a:gd name="T22" fmla="*/ 878 w 1000"/>
                  <a:gd name="T23" fmla="*/ 511 h 746"/>
                  <a:gd name="T24" fmla="*/ 293 w 1000"/>
                  <a:gd name="T25" fmla="*/ 458 h 746"/>
                  <a:gd name="T26" fmla="*/ 265 w 1000"/>
                  <a:gd name="T27" fmla="*/ 424 h 746"/>
                  <a:gd name="T28" fmla="*/ 293 w 1000"/>
                  <a:gd name="T29" fmla="*/ 458 h 746"/>
                  <a:gd name="T30" fmla="*/ 324 w 1000"/>
                  <a:gd name="T31" fmla="*/ 458 h 746"/>
                  <a:gd name="T32" fmla="*/ 353 w 1000"/>
                  <a:gd name="T33" fmla="*/ 424 h 746"/>
                  <a:gd name="T34" fmla="*/ 412 w 1000"/>
                  <a:gd name="T35" fmla="*/ 458 h 746"/>
                  <a:gd name="T36" fmla="*/ 384 w 1000"/>
                  <a:gd name="T37" fmla="*/ 424 h 746"/>
                  <a:gd name="T38" fmla="*/ 412 w 1000"/>
                  <a:gd name="T39" fmla="*/ 458 h 746"/>
                  <a:gd name="T40" fmla="*/ 536 w 1000"/>
                  <a:gd name="T41" fmla="*/ 579 h 746"/>
                  <a:gd name="T42" fmla="*/ 480 w 1000"/>
                  <a:gd name="T43" fmla="*/ 480 h 746"/>
                  <a:gd name="T44" fmla="*/ 499 w 1000"/>
                  <a:gd name="T45" fmla="*/ 353 h 746"/>
                  <a:gd name="T46" fmla="*/ 519 w 1000"/>
                  <a:gd name="T47" fmla="*/ 480 h 746"/>
                  <a:gd name="T48" fmla="*/ 590 w 1000"/>
                  <a:gd name="T49" fmla="*/ 458 h 746"/>
                  <a:gd name="T50" fmla="*/ 618 w 1000"/>
                  <a:gd name="T51" fmla="*/ 424 h 746"/>
                  <a:gd name="T52" fmla="*/ 621 w 1000"/>
                  <a:gd name="T53" fmla="*/ 277 h 746"/>
                  <a:gd name="T54" fmla="*/ 381 w 1000"/>
                  <a:gd name="T55" fmla="*/ 190 h 746"/>
                  <a:gd name="T56" fmla="*/ 624 w 1000"/>
                  <a:gd name="T57" fmla="*/ 190 h 746"/>
                  <a:gd name="T58" fmla="*/ 621 w 1000"/>
                  <a:gd name="T59" fmla="*/ 277 h 746"/>
                  <a:gd name="T60" fmla="*/ 649 w 1000"/>
                  <a:gd name="T61" fmla="*/ 458 h 746"/>
                  <a:gd name="T62" fmla="*/ 677 w 1000"/>
                  <a:gd name="T63" fmla="*/ 424 h 746"/>
                  <a:gd name="T64" fmla="*/ 737 w 1000"/>
                  <a:gd name="T65" fmla="*/ 458 h 746"/>
                  <a:gd name="T66" fmla="*/ 708 w 1000"/>
                  <a:gd name="T67" fmla="*/ 424 h 746"/>
                  <a:gd name="T68" fmla="*/ 737 w 1000"/>
                  <a:gd name="T69" fmla="*/ 458 h 7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00" h="746">
                    <a:moveTo>
                      <a:pt x="999" y="441"/>
                    </a:moveTo>
                    <a:lnTo>
                      <a:pt x="878" y="370"/>
                    </a:lnTo>
                    <a:lnTo>
                      <a:pt x="878" y="424"/>
                    </a:lnTo>
                    <a:lnTo>
                      <a:pt x="765" y="424"/>
                    </a:lnTo>
                    <a:lnTo>
                      <a:pt x="765" y="280"/>
                    </a:lnTo>
                    <a:lnTo>
                      <a:pt x="691" y="280"/>
                    </a:lnTo>
                    <a:lnTo>
                      <a:pt x="691" y="192"/>
                    </a:lnTo>
                    <a:cubicBezTo>
                      <a:pt x="691" y="85"/>
                      <a:pt x="604" y="0"/>
                      <a:pt x="499" y="0"/>
                    </a:cubicBezTo>
                    <a:cubicBezTo>
                      <a:pt x="392" y="0"/>
                      <a:pt x="308" y="88"/>
                      <a:pt x="308" y="192"/>
                    </a:cubicBezTo>
                    <a:lnTo>
                      <a:pt x="308" y="280"/>
                    </a:lnTo>
                    <a:lnTo>
                      <a:pt x="234" y="280"/>
                    </a:lnTo>
                    <a:lnTo>
                      <a:pt x="234" y="424"/>
                    </a:lnTo>
                    <a:lnTo>
                      <a:pt x="121" y="424"/>
                    </a:lnTo>
                    <a:lnTo>
                      <a:pt x="121" y="370"/>
                    </a:lnTo>
                    <a:lnTo>
                      <a:pt x="0" y="441"/>
                    </a:lnTo>
                    <a:lnTo>
                      <a:pt x="121" y="511"/>
                    </a:lnTo>
                    <a:lnTo>
                      <a:pt x="121" y="458"/>
                    </a:lnTo>
                    <a:lnTo>
                      <a:pt x="234" y="458"/>
                    </a:lnTo>
                    <a:lnTo>
                      <a:pt x="234" y="633"/>
                    </a:lnTo>
                    <a:lnTo>
                      <a:pt x="499" y="745"/>
                    </a:lnTo>
                    <a:lnTo>
                      <a:pt x="765" y="633"/>
                    </a:lnTo>
                    <a:lnTo>
                      <a:pt x="765" y="458"/>
                    </a:lnTo>
                    <a:lnTo>
                      <a:pt x="878" y="458"/>
                    </a:lnTo>
                    <a:lnTo>
                      <a:pt x="878" y="511"/>
                    </a:lnTo>
                    <a:lnTo>
                      <a:pt x="999" y="441"/>
                    </a:lnTo>
                    <a:close/>
                    <a:moveTo>
                      <a:pt x="293" y="458"/>
                    </a:moveTo>
                    <a:lnTo>
                      <a:pt x="265" y="458"/>
                    </a:lnTo>
                    <a:lnTo>
                      <a:pt x="265" y="424"/>
                    </a:lnTo>
                    <a:lnTo>
                      <a:pt x="293" y="424"/>
                    </a:lnTo>
                    <a:lnTo>
                      <a:pt x="293" y="458"/>
                    </a:lnTo>
                    <a:close/>
                    <a:moveTo>
                      <a:pt x="353" y="458"/>
                    </a:moveTo>
                    <a:lnTo>
                      <a:pt x="324" y="458"/>
                    </a:lnTo>
                    <a:lnTo>
                      <a:pt x="324" y="424"/>
                    </a:lnTo>
                    <a:lnTo>
                      <a:pt x="353" y="424"/>
                    </a:lnTo>
                    <a:lnTo>
                      <a:pt x="353" y="458"/>
                    </a:lnTo>
                    <a:close/>
                    <a:moveTo>
                      <a:pt x="412" y="458"/>
                    </a:moveTo>
                    <a:lnTo>
                      <a:pt x="384" y="458"/>
                    </a:lnTo>
                    <a:lnTo>
                      <a:pt x="384" y="424"/>
                    </a:lnTo>
                    <a:lnTo>
                      <a:pt x="412" y="424"/>
                    </a:lnTo>
                    <a:lnTo>
                      <a:pt x="412" y="458"/>
                    </a:lnTo>
                    <a:close/>
                    <a:moveTo>
                      <a:pt x="519" y="480"/>
                    </a:moveTo>
                    <a:lnTo>
                      <a:pt x="536" y="579"/>
                    </a:lnTo>
                    <a:lnTo>
                      <a:pt x="460" y="579"/>
                    </a:lnTo>
                    <a:lnTo>
                      <a:pt x="480" y="480"/>
                    </a:lnTo>
                    <a:cubicBezTo>
                      <a:pt x="454" y="472"/>
                      <a:pt x="435" y="449"/>
                      <a:pt x="435" y="418"/>
                    </a:cubicBezTo>
                    <a:cubicBezTo>
                      <a:pt x="435" y="381"/>
                      <a:pt x="462" y="353"/>
                      <a:pt x="499" y="353"/>
                    </a:cubicBezTo>
                    <a:cubicBezTo>
                      <a:pt x="535" y="353"/>
                      <a:pt x="564" y="381"/>
                      <a:pt x="564" y="418"/>
                    </a:cubicBezTo>
                    <a:cubicBezTo>
                      <a:pt x="564" y="446"/>
                      <a:pt x="545" y="472"/>
                      <a:pt x="519" y="480"/>
                    </a:cubicBezTo>
                    <a:close/>
                    <a:moveTo>
                      <a:pt x="618" y="458"/>
                    </a:moveTo>
                    <a:lnTo>
                      <a:pt x="590" y="458"/>
                    </a:lnTo>
                    <a:lnTo>
                      <a:pt x="590" y="424"/>
                    </a:lnTo>
                    <a:lnTo>
                      <a:pt x="618" y="424"/>
                    </a:lnTo>
                    <a:lnTo>
                      <a:pt x="618" y="458"/>
                    </a:lnTo>
                    <a:close/>
                    <a:moveTo>
                      <a:pt x="621" y="277"/>
                    </a:moveTo>
                    <a:lnTo>
                      <a:pt x="381" y="277"/>
                    </a:lnTo>
                    <a:lnTo>
                      <a:pt x="381" y="190"/>
                    </a:lnTo>
                    <a:cubicBezTo>
                      <a:pt x="381" y="122"/>
                      <a:pt x="434" y="68"/>
                      <a:pt x="502" y="68"/>
                    </a:cubicBezTo>
                    <a:cubicBezTo>
                      <a:pt x="569" y="68"/>
                      <a:pt x="624" y="122"/>
                      <a:pt x="624" y="190"/>
                    </a:cubicBezTo>
                    <a:lnTo>
                      <a:pt x="624" y="277"/>
                    </a:lnTo>
                    <a:lnTo>
                      <a:pt x="621" y="277"/>
                    </a:lnTo>
                    <a:close/>
                    <a:moveTo>
                      <a:pt x="677" y="458"/>
                    </a:moveTo>
                    <a:lnTo>
                      <a:pt x="649" y="458"/>
                    </a:lnTo>
                    <a:lnTo>
                      <a:pt x="649" y="424"/>
                    </a:lnTo>
                    <a:lnTo>
                      <a:pt x="677" y="424"/>
                    </a:lnTo>
                    <a:lnTo>
                      <a:pt x="677" y="458"/>
                    </a:lnTo>
                    <a:close/>
                    <a:moveTo>
                      <a:pt x="737" y="458"/>
                    </a:moveTo>
                    <a:lnTo>
                      <a:pt x="708" y="458"/>
                    </a:lnTo>
                    <a:lnTo>
                      <a:pt x="708" y="424"/>
                    </a:lnTo>
                    <a:lnTo>
                      <a:pt x="737" y="424"/>
                    </a:lnTo>
                    <a:lnTo>
                      <a:pt x="737" y="458"/>
                    </a:lnTo>
                    <a:close/>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274" name="Freeform 231">
                <a:extLst>
                  <a:ext uri="{FF2B5EF4-FFF2-40B4-BE49-F238E27FC236}">
                    <a16:creationId xmlns:a16="http://schemas.microsoft.com/office/drawing/2014/main" id="{18621686-4C06-4C85-924C-A945DAE96BA1}"/>
                  </a:ext>
                </a:extLst>
              </p:cNvPr>
              <p:cNvSpPr>
                <a:spLocks noChangeArrowheads="1"/>
              </p:cNvSpPr>
              <p:nvPr/>
            </p:nvSpPr>
            <p:spPr bwMode="auto">
              <a:xfrm>
                <a:off x="3235325" y="1938338"/>
                <a:ext cx="360363" cy="268287"/>
              </a:xfrm>
              <a:custGeom>
                <a:avLst/>
                <a:gdLst>
                  <a:gd name="T0" fmla="*/ 878 w 1000"/>
                  <a:gd name="T1" fmla="*/ 370 h 746"/>
                  <a:gd name="T2" fmla="*/ 765 w 1000"/>
                  <a:gd name="T3" fmla="*/ 424 h 746"/>
                  <a:gd name="T4" fmla="*/ 691 w 1000"/>
                  <a:gd name="T5" fmla="*/ 280 h 746"/>
                  <a:gd name="T6" fmla="*/ 499 w 1000"/>
                  <a:gd name="T7" fmla="*/ 0 h 746"/>
                  <a:gd name="T8" fmla="*/ 308 w 1000"/>
                  <a:gd name="T9" fmla="*/ 280 h 746"/>
                  <a:gd name="T10" fmla="*/ 234 w 1000"/>
                  <a:gd name="T11" fmla="*/ 424 h 746"/>
                  <a:gd name="T12" fmla="*/ 121 w 1000"/>
                  <a:gd name="T13" fmla="*/ 370 h 746"/>
                  <a:gd name="T14" fmla="*/ 121 w 1000"/>
                  <a:gd name="T15" fmla="*/ 511 h 746"/>
                  <a:gd name="T16" fmla="*/ 234 w 1000"/>
                  <a:gd name="T17" fmla="*/ 458 h 746"/>
                  <a:gd name="T18" fmla="*/ 499 w 1000"/>
                  <a:gd name="T19" fmla="*/ 745 h 746"/>
                  <a:gd name="T20" fmla="*/ 765 w 1000"/>
                  <a:gd name="T21" fmla="*/ 458 h 746"/>
                  <a:gd name="T22" fmla="*/ 878 w 1000"/>
                  <a:gd name="T23" fmla="*/ 511 h 746"/>
                  <a:gd name="T24" fmla="*/ 293 w 1000"/>
                  <a:gd name="T25" fmla="*/ 458 h 746"/>
                  <a:gd name="T26" fmla="*/ 265 w 1000"/>
                  <a:gd name="T27" fmla="*/ 424 h 746"/>
                  <a:gd name="T28" fmla="*/ 293 w 1000"/>
                  <a:gd name="T29" fmla="*/ 458 h 746"/>
                  <a:gd name="T30" fmla="*/ 324 w 1000"/>
                  <a:gd name="T31" fmla="*/ 458 h 746"/>
                  <a:gd name="T32" fmla="*/ 353 w 1000"/>
                  <a:gd name="T33" fmla="*/ 424 h 746"/>
                  <a:gd name="T34" fmla="*/ 412 w 1000"/>
                  <a:gd name="T35" fmla="*/ 458 h 746"/>
                  <a:gd name="T36" fmla="*/ 384 w 1000"/>
                  <a:gd name="T37" fmla="*/ 424 h 746"/>
                  <a:gd name="T38" fmla="*/ 412 w 1000"/>
                  <a:gd name="T39" fmla="*/ 458 h 746"/>
                  <a:gd name="T40" fmla="*/ 536 w 1000"/>
                  <a:gd name="T41" fmla="*/ 579 h 746"/>
                  <a:gd name="T42" fmla="*/ 480 w 1000"/>
                  <a:gd name="T43" fmla="*/ 480 h 746"/>
                  <a:gd name="T44" fmla="*/ 499 w 1000"/>
                  <a:gd name="T45" fmla="*/ 353 h 746"/>
                  <a:gd name="T46" fmla="*/ 519 w 1000"/>
                  <a:gd name="T47" fmla="*/ 480 h 746"/>
                  <a:gd name="T48" fmla="*/ 590 w 1000"/>
                  <a:gd name="T49" fmla="*/ 458 h 746"/>
                  <a:gd name="T50" fmla="*/ 618 w 1000"/>
                  <a:gd name="T51" fmla="*/ 424 h 746"/>
                  <a:gd name="T52" fmla="*/ 621 w 1000"/>
                  <a:gd name="T53" fmla="*/ 277 h 746"/>
                  <a:gd name="T54" fmla="*/ 381 w 1000"/>
                  <a:gd name="T55" fmla="*/ 190 h 746"/>
                  <a:gd name="T56" fmla="*/ 624 w 1000"/>
                  <a:gd name="T57" fmla="*/ 190 h 746"/>
                  <a:gd name="T58" fmla="*/ 621 w 1000"/>
                  <a:gd name="T59" fmla="*/ 277 h 746"/>
                  <a:gd name="T60" fmla="*/ 649 w 1000"/>
                  <a:gd name="T61" fmla="*/ 458 h 746"/>
                  <a:gd name="T62" fmla="*/ 677 w 1000"/>
                  <a:gd name="T63" fmla="*/ 424 h 746"/>
                  <a:gd name="T64" fmla="*/ 737 w 1000"/>
                  <a:gd name="T65" fmla="*/ 458 h 746"/>
                  <a:gd name="T66" fmla="*/ 708 w 1000"/>
                  <a:gd name="T67" fmla="*/ 424 h 746"/>
                  <a:gd name="T68" fmla="*/ 737 w 1000"/>
                  <a:gd name="T69" fmla="*/ 458 h 7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00" h="746">
                    <a:moveTo>
                      <a:pt x="999" y="441"/>
                    </a:moveTo>
                    <a:lnTo>
                      <a:pt x="878" y="370"/>
                    </a:lnTo>
                    <a:lnTo>
                      <a:pt x="878" y="424"/>
                    </a:lnTo>
                    <a:lnTo>
                      <a:pt x="765" y="424"/>
                    </a:lnTo>
                    <a:lnTo>
                      <a:pt x="765" y="280"/>
                    </a:lnTo>
                    <a:lnTo>
                      <a:pt x="691" y="280"/>
                    </a:lnTo>
                    <a:lnTo>
                      <a:pt x="691" y="192"/>
                    </a:lnTo>
                    <a:cubicBezTo>
                      <a:pt x="691" y="85"/>
                      <a:pt x="604" y="0"/>
                      <a:pt x="499" y="0"/>
                    </a:cubicBezTo>
                    <a:cubicBezTo>
                      <a:pt x="392" y="0"/>
                      <a:pt x="308" y="88"/>
                      <a:pt x="308" y="192"/>
                    </a:cubicBezTo>
                    <a:lnTo>
                      <a:pt x="308" y="280"/>
                    </a:lnTo>
                    <a:lnTo>
                      <a:pt x="234" y="280"/>
                    </a:lnTo>
                    <a:lnTo>
                      <a:pt x="234" y="424"/>
                    </a:lnTo>
                    <a:lnTo>
                      <a:pt x="121" y="424"/>
                    </a:lnTo>
                    <a:lnTo>
                      <a:pt x="121" y="370"/>
                    </a:lnTo>
                    <a:lnTo>
                      <a:pt x="0" y="441"/>
                    </a:lnTo>
                    <a:lnTo>
                      <a:pt x="121" y="511"/>
                    </a:lnTo>
                    <a:lnTo>
                      <a:pt x="121" y="458"/>
                    </a:lnTo>
                    <a:lnTo>
                      <a:pt x="234" y="458"/>
                    </a:lnTo>
                    <a:lnTo>
                      <a:pt x="234" y="633"/>
                    </a:lnTo>
                    <a:lnTo>
                      <a:pt x="499" y="745"/>
                    </a:lnTo>
                    <a:lnTo>
                      <a:pt x="765" y="633"/>
                    </a:lnTo>
                    <a:lnTo>
                      <a:pt x="765" y="458"/>
                    </a:lnTo>
                    <a:lnTo>
                      <a:pt x="878" y="458"/>
                    </a:lnTo>
                    <a:lnTo>
                      <a:pt x="878" y="511"/>
                    </a:lnTo>
                    <a:lnTo>
                      <a:pt x="999" y="441"/>
                    </a:lnTo>
                    <a:close/>
                    <a:moveTo>
                      <a:pt x="293" y="458"/>
                    </a:moveTo>
                    <a:lnTo>
                      <a:pt x="265" y="458"/>
                    </a:lnTo>
                    <a:lnTo>
                      <a:pt x="265" y="424"/>
                    </a:lnTo>
                    <a:lnTo>
                      <a:pt x="293" y="424"/>
                    </a:lnTo>
                    <a:lnTo>
                      <a:pt x="293" y="458"/>
                    </a:lnTo>
                    <a:close/>
                    <a:moveTo>
                      <a:pt x="353" y="458"/>
                    </a:moveTo>
                    <a:lnTo>
                      <a:pt x="324" y="458"/>
                    </a:lnTo>
                    <a:lnTo>
                      <a:pt x="324" y="424"/>
                    </a:lnTo>
                    <a:lnTo>
                      <a:pt x="353" y="424"/>
                    </a:lnTo>
                    <a:lnTo>
                      <a:pt x="353" y="458"/>
                    </a:lnTo>
                    <a:close/>
                    <a:moveTo>
                      <a:pt x="412" y="458"/>
                    </a:moveTo>
                    <a:lnTo>
                      <a:pt x="384" y="458"/>
                    </a:lnTo>
                    <a:lnTo>
                      <a:pt x="384" y="424"/>
                    </a:lnTo>
                    <a:lnTo>
                      <a:pt x="412" y="424"/>
                    </a:lnTo>
                    <a:lnTo>
                      <a:pt x="412" y="458"/>
                    </a:lnTo>
                    <a:close/>
                    <a:moveTo>
                      <a:pt x="519" y="480"/>
                    </a:moveTo>
                    <a:lnTo>
                      <a:pt x="536" y="579"/>
                    </a:lnTo>
                    <a:lnTo>
                      <a:pt x="460" y="579"/>
                    </a:lnTo>
                    <a:lnTo>
                      <a:pt x="480" y="480"/>
                    </a:lnTo>
                    <a:cubicBezTo>
                      <a:pt x="454" y="472"/>
                      <a:pt x="435" y="449"/>
                      <a:pt x="435" y="418"/>
                    </a:cubicBezTo>
                    <a:cubicBezTo>
                      <a:pt x="435" y="381"/>
                      <a:pt x="462" y="353"/>
                      <a:pt x="499" y="353"/>
                    </a:cubicBezTo>
                    <a:cubicBezTo>
                      <a:pt x="535" y="353"/>
                      <a:pt x="564" y="381"/>
                      <a:pt x="564" y="418"/>
                    </a:cubicBezTo>
                    <a:cubicBezTo>
                      <a:pt x="564" y="446"/>
                      <a:pt x="545" y="472"/>
                      <a:pt x="519" y="480"/>
                    </a:cubicBezTo>
                    <a:close/>
                    <a:moveTo>
                      <a:pt x="618" y="458"/>
                    </a:moveTo>
                    <a:lnTo>
                      <a:pt x="590" y="458"/>
                    </a:lnTo>
                    <a:lnTo>
                      <a:pt x="590" y="424"/>
                    </a:lnTo>
                    <a:lnTo>
                      <a:pt x="618" y="424"/>
                    </a:lnTo>
                    <a:lnTo>
                      <a:pt x="618" y="458"/>
                    </a:lnTo>
                    <a:close/>
                    <a:moveTo>
                      <a:pt x="621" y="277"/>
                    </a:moveTo>
                    <a:lnTo>
                      <a:pt x="381" y="277"/>
                    </a:lnTo>
                    <a:lnTo>
                      <a:pt x="381" y="190"/>
                    </a:lnTo>
                    <a:cubicBezTo>
                      <a:pt x="381" y="122"/>
                      <a:pt x="434" y="68"/>
                      <a:pt x="502" y="68"/>
                    </a:cubicBezTo>
                    <a:cubicBezTo>
                      <a:pt x="569" y="68"/>
                      <a:pt x="624" y="122"/>
                      <a:pt x="624" y="190"/>
                    </a:cubicBezTo>
                    <a:lnTo>
                      <a:pt x="624" y="277"/>
                    </a:lnTo>
                    <a:lnTo>
                      <a:pt x="621" y="277"/>
                    </a:lnTo>
                    <a:close/>
                    <a:moveTo>
                      <a:pt x="677" y="458"/>
                    </a:moveTo>
                    <a:lnTo>
                      <a:pt x="649" y="458"/>
                    </a:lnTo>
                    <a:lnTo>
                      <a:pt x="649" y="424"/>
                    </a:lnTo>
                    <a:lnTo>
                      <a:pt x="677" y="424"/>
                    </a:lnTo>
                    <a:lnTo>
                      <a:pt x="677" y="458"/>
                    </a:lnTo>
                    <a:close/>
                    <a:moveTo>
                      <a:pt x="737" y="458"/>
                    </a:moveTo>
                    <a:lnTo>
                      <a:pt x="708" y="458"/>
                    </a:lnTo>
                    <a:lnTo>
                      <a:pt x="708" y="424"/>
                    </a:lnTo>
                    <a:lnTo>
                      <a:pt x="737" y="424"/>
                    </a:lnTo>
                    <a:lnTo>
                      <a:pt x="737" y="458"/>
                    </a:lnTo>
                    <a:close/>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grpSp>
        <p:sp>
          <p:nvSpPr>
            <p:cNvPr id="225" name="Rectangle 224">
              <a:extLst>
                <a:ext uri="{FF2B5EF4-FFF2-40B4-BE49-F238E27FC236}">
                  <a16:creationId xmlns:a16="http://schemas.microsoft.com/office/drawing/2014/main" id="{B76DD55F-8361-41B3-96E8-7ABE992A5205}"/>
                </a:ext>
              </a:extLst>
            </p:cNvPr>
            <p:cNvSpPr/>
            <p:nvPr/>
          </p:nvSpPr>
          <p:spPr>
            <a:xfrm>
              <a:off x="4193333" y="2127578"/>
              <a:ext cx="639069" cy="647172"/>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p>
          </p:txBody>
        </p:sp>
      </p:grpSp>
      <p:sp>
        <p:nvSpPr>
          <p:cNvPr id="275" name="Text Box 30">
            <a:extLst>
              <a:ext uri="{FF2B5EF4-FFF2-40B4-BE49-F238E27FC236}">
                <a16:creationId xmlns:a16="http://schemas.microsoft.com/office/drawing/2014/main" id="{28953320-ED74-47F8-A7A6-8AB683E3E2EB}"/>
              </a:ext>
            </a:extLst>
          </p:cNvPr>
          <p:cNvSpPr txBox="1">
            <a:spLocks noChangeArrowheads="1"/>
          </p:cNvSpPr>
          <p:nvPr/>
        </p:nvSpPr>
        <p:spPr bwMode="auto">
          <a:xfrm>
            <a:off x="3215279" y="3037108"/>
            <a:ext cx="683563" cy="122033"/>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solidFill>
                  <a:schemeClr val="bg2">
                    <a:lumMod val="10000"/>
                  </a:schemeClr>
                </a:solidFill>
              </a:rPr>
              <a:t>VPN IPSec</a:t>
            </a:r>
          </a:p>
        </p:txBody>
      </p:sp>
      <p:sp>
        <p:nvSpPr>
          <p:cNvPr id="276" name="Text Box 30">
            <a:extLst>
              <a:ext uri="{FF2B5EF4-FFF2-40B4-BE49-F238E27FC236}">
                <a16:creationId xmlns:a16="http://schemas.microsoft.com/office/drawing/2014/main" id="{2F81AAA1-ECCE-4EBE-A9F7-4F3BFF2969CA}"/>
              </a:ext>
            </a:extLst>
          </p:cNvPr>
          <p:cNvSpPr txBox="1">
            <a:spLocks noChangeArrowheads="1"/>
          </p:cNvSpPr>
          <p:nvPr/>
        </p:nvSpPr>
        <p:spPr bwMode="auto">
          <a:xfrm>
            <a:off x="3699626" y="3190658"/>
            <a:ext cx="640811" cy="369332"/>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solidFill>
                  <a:schemeClr val="bg2">
                    <a:lumMod val="10000"/>
                  </a:schemeClr>
                </a:solidFill>
              </a:rPr>
              <a:t>Dynamic Routable Gateway</a:t>
            </a:r>
          </a:p>
        </p:txBody>
      </p:sp>
      <p:sp>
        <p:nvSpPr>
          <p:cNvPr id="277" name="Rectangle 276">
            <a:extLst>
              <a:ext uri="{FF2B5EF4-FFF2-40B4-BE49-F238E27FC236}">
                <a16:creationId xmlns:a16="http://schemas.microsoft.com/office/drawing/2014/main" id="{6391DB93-8BB0-4F6F-8A43-781755B59631}"/>
              </a:ext>
            </a:extLst>
          </p:cNvPr>
          <p:cNvSpPr/>
          <p:nvPr/>
        </p:nvSpPr>
        <p:spPr>
          <a:xfrm>
            <a:off x="2406970" y="1283823"/>
            <a:ext cx="1752144" cy="1158436"/>
          </a:xfrm>
          <a:prstGeom prst="rect">
            <a:avLst/>
          </a:prstGeom>
          <a:solidFill>
            <a:schemeClr val="bg1"/>
          </a:solidFill>
          <a:ln w="19050">
            <a:solidFill>
              <a:schemeClr val="tx1"/>
            </a:solidFill>
            <a:prstDash val="solid"/>
          </a:ln>
          <a:effectLst/>
        </p:spPr>
        <p:style>
          <a:lnRef idx="1">
            <a:schemeClr val="accent1"/>
          </a:lnRef>
          <a:fillRef idx="3">
            <a:schemeClr val="accent1"/>
          </a:fillRef>
          <a:effectRef idx="2">
            <a:schemeClr val="accent1"/>
          </a:effectRef>
          <a:fontRef idx="minor">
            <a:schemeClr val="lt1"/>
          </a:fontRef>
        </p:style>
        <p:txBody>
          <a:bodyPr anchor="b"/>
          <a:lstStyle/>
          <a:p>
            <a:pPr fontAlgn="auto">
              <a:spcBef>
                <a:spcPts val="0"/>
              </a:spcBef>
              <a:spcAft>
                <a:spcPts val="0"/>
              </a:spcAft>
              <a:defRPr/>
            </a:pPr>
            <a:endParaRPr lang="en-US" sz="1200" b="1" dirty="0">
              <a:solidFill>
                <a:schemeClr val="tx1"/>
              </a:solidFill>
              <a:latin typeface="Calibri" charset="0"/>
              <a:ea typeface="Calibri" charset="0"/>
              <a:cs typeface="Calibri" charset="0"/>
            </a:endParaRPr>
          </a:p>
        </p:txBody>
      </p:sp>
      <p:grpSp>
        <p:nvGrpSpPr>
          <p:cNvPr id="278" name="Group 277">
            <a:extLst>
              <a:ext uri="{FF2B5EF4-FFF2-40B4-BE49-F238E27FC236}">
                <a16:creationId xmlns:a16="http://schemas.microsoft.com/office/drawing/2014/main" id="{F6970607-56A2-4078-A26C-875226DD0C49}"/>
              </a:ext>
            </a:extLst>
          </p:cNvPr>
          <p:cNvGrpSpPr/>
          <p:nvPr/>
        </p:nvGrpSpPr>
        <p:grpSpPr>
          <a:xfrm>
            <a:off x="2574549" y="1276787"/>
            <a:ext cx="638903" cy="1019031"/>
            <a:chOff x="4143850" y="4069093"/>
            <a:chExt cx="639069" cy="1019296"/>
          </a:xfrm>
        </p:grpSpPr>
        <p:grpSp>
          <p:nvGrpSpPr>
            <p:cNvPr id="280" name="Group 279">
              <a:extLst>
                <a:ext uri="{FF2B5EF4-FFF2-40B4-BE49-F238E27FC236}">
                  <a16:creationId xmlns:a16="http://schemas.microsoft.com/office/drawing/2014/main" id="{85A16EBB-FF52-444A-A24E-5FFEB3A3CA68}"/>
                </a:ext>
              </a:extLst>
            </p:cNvPr>
            <p:cNvGrpSpPr/>
            <p:nvPr/>
          </p:nvGrpSpPr>
          <p:grpSpPr>
            <a:xfrm>
              <a:off x="4145193" y="4788087"/>
              <a:ext cx="636383" cy="209796"/>
              <a:chOff x="2971800" y="2860675"/>
              <a:chExt cx="1011238" cy="333375"/>
            </a:xfrm>
            <a:solidFill>
              <a:srgbClr val="5F5F5F"/>
            </a:solidFill>
          </p:grpSpPr>
          <p:grpSp>
            <p:nvGrpSpPr>
              <p:cNvPr id="308" name="Group 307">
                <a:extLst>
                  <a:ext uri="{FF2B5EF4-FFF2-40B4-BE49-F238E27FC236}">
                    <a16:creationId xmlns:a16="http://schemas.microsoft.com/office/drawing/2014/main" id="{9BC7A748-FAED-4323-BC96-C89588C37EBA}"/>
                  </a:ext>
                </a:extLst>
              </p:cNvPr>
              <p:cNvGrpSpPr/>
              <p:nvPr/>
            </p:nvGrpSpPr>
            <p:grpSpPr>
              <a:xfrm>
                <a:off x="3060700" y="2860675"/>
                <a:ext cx="827088" cy="127000"/>
                <a:chOff x="3060700" y="2860675"/>
                <a:chExt cx="827088" cy="127000"/>
              </a:xfrm>
              <a:grpFill/>
            </p:grpSpPr>
            <p:sp>
              <p:nvSpPr>
                <p:cNvPr id="320" name="Freeform 83">
                  <a:extLst>
                    <a:ext uri="{FF2B5EF4-FFF2-40B4-BE49-F238E27FC236}">
                      <a16:creationId xmlns:a16="http://schemas.microsoft.com/office/drawing/2014/main" id="{25C5CE70-D4E4-4839-B8E3-2AF7C6E45923}"/>
                    </a:ext>
                  </a:extLst>
                </p:cNvPr>
                <p:cNvSpPr>
                  <a:spLocks noChangeArrowheads="1"/>
                </p:cNvSpPr>
                <p:nvPr/>
              </p:nvSpPr>
              <p:spPr bwMode="auto">
                <a:xfrm>
                  <a:off x="3060700" y="2860675"/>
                  <a:ext cx="101600" cy="125413"/>
                </a:xfrm>
                <a:custGeom>
                  <a:avLst/>
                  <a:gdLst>
                    <a:gd name="T0" fmla="*/ 206 w 283"/>
                    <a:gd name="T1" fmla="*/ 116 h 348"/>
                    <a:gd name="T2" fmla="*/ 152 w 283"/>
                    <a:gd name="T3" fmla="*/ 57 h 348"/>
                    <a:gd name="T4" fmla="*/ 76 w 283"/>
                    <a:gd name="T5" fmla="*/ 181 h 348"/>
                    <a:gd name="T6" fmla="*/ 147 w 283"/>
                    <a:gd name="T7" fmla="*/ 297 h 348"/>
                    <a:gd name="T8" fmla="*/ 206 w 283"/>
                    <a:gd name="T9" fmla="*/ 232 h 348"/>
                    <a:gd name="T10" fmla="*/ 282 w 283"/>
                    <a:gd name="T11" fmla="*/ 232 h 348"/>
                    <a:gd name="T12" fmla="*/ 251 w 283"/>
                    <a:gd name="T13" fmla="*/ 311 h 348"/>
                    <a:gd name="T14" fmla="*/ 152 w 283"/>
                    <a:gd name="T15" fmla="*/ 347 h 348"/>
                    <a:gd name="T16" fmla="*/ 0 w 283"/>
                    <a:gd name="T17" fmla="*/ 178 h 348"/>
                    <a:gd name="T18" fmla="*/ 152 w 283"/>
                    <a:gd name="T19" fmla="*/ 0 h 348"/>
                    <a:gd name="T20" fmla="*/ 277 w 283"/>
                    <a:gd name="T21" fmla="*/ 110 h 348"/>
                    <a:gd name="T22" fmla="*/ 206 w 283"/>
                    <a:gd name="T23" fmla="*/ 110 h 348"/>
                    <a:gd name="T24" fmla="*/ 206 w 283"/>
                    <a:gd name="T25" fmla="*/ 116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83" h="348">
                      <a:moveTo>
                        <a:pt x="206" y="116"/>
                      </a:moveTo>
                      <a:cubicBezTo>
                        <a:pt x="203" y="105"/>
                        <a:pt x="200" y="57"/>
                        <a:pt x="152" y="57"/>
                      </a:cubicBezTo>
                      <a:cubicBezTo>
                        <a:pt x="99" y="57"/>
                        <a:pt x="76" y="113"/>
                        <a:pt x="76" y="181"/>
                      </a:cubicBezTo>
                      <a:cubicBezTo>
                        <a:pt x="76" y="201"/>
                        <a:pt x="76" y="297"/>
                        <a:pt x="147" y="297"/>
                      </a:cubicBezTo>
                      <a:cubicBezTo>
                        <a:pt x="178" y="297"/>
                        <a:pt x="206" y="277"/>
                        <a:pt x="206" y="232"/>
                      </a:cubicBezTo>
                      <a:lnTo>
                        <a:pt x="282" y="232"/>
                      </a:lnTo>
                      <a:cubicBezTo>
                        <a:pt x="279" y="251"/>
                        <a:pt x="279" y="283"/>
                        <a:pt x="251" y="311"/>
                      </a:cubicBezTo>
                      <a:cubicBezTo>
                        <a:pt x="220" y="342"/>
                        <a:pt x="184" y="347"/>
                        <a:pt x="152" y="347"/>
                      </a:cubicBezTo>
                      <a:cubicBezTo>
                        <a:pt x="37" y="347"/>
                        <a:pt x="0" y="263"/>
                        <a:pt x="0" y="178"/>
                      </a:cubicBezTo>
                      <a:cubicBezTo>
                        <a:pt x="0" y="71"/>
                        <a:pt x="59" y="0"/>
                        <a:pt x="152" y="0"/>
                      </a:cubicBezTo>
                      <a:cubicBezTo>
                        <a:pt x="226" y="0"/>
                        <a:pt x="277" y="45"/>
                        <a:pt x="277" y="110"/>
                      </a:cubicBezTo>
                      <a:lnTo>
                        <a:pt x="206" y="110"/>
                      </a:lnTo>
                      <a:lnTo>
                        <a:pt x="206" y="116"/>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21" name="Freeform 84">
                  <a:extLst>
                    <a:ext uri="{FF2B5EF4-FFF2-40B4-BE49-F238E27FC236}">
                      <a16:creationId xmlns:a16="http://schemas.microsoft.com/office/drawing/2014/main" id="{64F5DB2A-CF3D-43C7-8D93-CF49A24CB52E}"/>
                    </a:ext>
                  </a:extLst>
                </p:cNvPr>
                <p:cNvSpPr>
                  <a:spLocks noChangeArrowheads="1"/>
                </p:cNvSpPr>
                <p:nvPr/>
              </p:nvSpPr>
              <p:spPr bwMode="auto">
                <a:xfrm>
                  <a:off x="3186113" y="2898775"/>
                  <a:ext cx="80962" cy="87313"/>
                </a:xfrm>
                <a:custGeom>
                  <a:avLst/>
                  <a:gdLst>
                    <a:gd name="T0" fmla="*/ 68 w 224"/>
                    <a:gd name="T1" fmla="*/ 3 h 241"/>
                    <a:gd name="T2" fmla="*/ 68 w 224"/>
                    <a:gd name="T3" fmla="*/ 141 h 241"/>
                    <a:gd name="T4" fmla="*/ 105 w 224"/>
                    <a:gd name="T5" fmla="*/ 192 h 241"/>
                    <a:gd name="T6" fmla="*/ 150 w 224"/>
                    <a:gd name="T7" fmla="*/ 118 h 241"/>
                    <a:gd name="T8" fmla="*/ 150 w 224"/>
                    <a:gd name="T9" fmla="*/ 0 h 241"/>
                    <a:gd name="T10" fmla="*/ 220 w 224"/>
                    <a:gd name="T11" fmla="*/ 0 h 241"/>
                    <a:gd name="T12" fmla="*/ 220 w 224"/>
                    <a:gd name="T13" fmla="*/ 155 h 241"/>
                    <a:gd name="T14" fmla="*/ 220 w 224"/>
                    <a:gd name="T15" fmla="*/ 217 h 241"/>
                    <a:gd name="T16" fmla="*/ 223 w 224"/>
                    <a:gd name="T17" fmla="*/ 234 h 241"/>
                    <a:gd name="T18" fmla="*/ 155 w 224"/>
                    <a:gd name="T19" fmla="*/ 234 h 241"/>
                    <a:gd name="T20" fmla="*/ 153 w 224"/>
                    <a:gd name="T21" fmla="*/ 203 h 241"/>
                    <a:gd name="T22" fmla="*/ 85 w 224"/>
                    <a:gd name="T23" fmla="*/ 240 h 241"/>
                    <a:gd name="T24" fmla="*/ 14 w 224"/>
                    <a:gd name="T25" fmla="*/ 209 h 241"/>
                    <a:gd name="T26" fmla="*/ 0 w 224"/>
                    <a:gd name="T27" fmla="*/ 146 h 241"/>
                    <a:gd name="T28" fmla="*/ 0 w 224"/>
                    <a:gd name="T29" fmla="*/ 0 h 241"/>
                    <a:gd name="T30" fmla="*/ 68 w 224"/>
                    <a:gd name="T31" fmla="*/ 0 h 241"/>
                    <a:gd name="T32" fmla="*/ 68 w 224"/>
                    <a:gd name="T33" fmla="*/ 3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4" h="241">
                      <a:moveTo>
                        <a:pt x="68" y="3"/>
                      </a:moveTo>
                      <a:lnTo>
                        <a:pt x="68" y="141"/>
                      </a:lnTo>
                      <a:cubicBezTo>
                        <a:pt x="68" y="161"/>
                        <a:pt x="68" y="192"/>
                        <a:pt x="105" y="192"/>
                      </a:cubicBezTo>
                      <a:cubicBezTo>
                        <a:pt x="150" y="192"/>
                        <a:pt x="150" y="158"/>
                        <a:pt x="150" y="118"/>
                      </a:cubicBezTo>
                      <a:lnTo>
                        <a:pt x="150" y="0"/>
                      </a:lnTo>
                      <a:lnTo>
                        <a:pt x="220" y="0"/>
                      </a:lnTo>
                      <a:lnTo>
                        <a:pt x="220" y="155"/>
                      </a:lnTo>
                      <a:cubicBezTo>
                        <a:pt x="220" y="206"/>
                        <a:pt x="220" y="211"/>
                        <a:pt x="220" y="217"/>
                      </a:cubicBezTo>
                      <a:cubicBezTo>
                        <a:pt x="220" y="223"/>
                        <a:pt x="220" y="228"/>
                        <a:pt x="223" y="234"/>
                      </a:cubicBezTo>
                      <a:lnTo>
                        <a:pt x="155" y="234"/>
                      </a:lnTo>
                      <a:lnTo>
                        <a:pt x="153" y="203"/>
                      </a:lnTo>
                      <a:cubicBezTo>
                        <a:pt x="147" y="214"/>
                        <a:pt x="127" y="240"/>
                        <a:pt x="85" y="240"/>
                      </a:cubicBezTo>
                      <a:cubicBezTo>
                        <a:pt x="54" y="240"/>
                        <a:pt x="28" y="225"/>
                        <a:pt x="14" y="209"/>
                      </a:cubicBezTo>
                      <a:cubicBezTo>
                        <a:pt x="0" y="189"/>
                        <a:pt x="0" y="158"/>
                        <a:pt x="0" y="146"/>
                      </a:cubicBezTo>
                      <a:lnTo>
                        <a:pt x="0" y="0"/>
                      </a:lnTo>
                      <a:lnTo>
                        <a:pt x="68" y="0"/>
                      </a:lnTo>
                      <a:lnTo>
                        <a:pt x="68" y="3"/>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22" name="Freeform 85">
                  <a:extLst>
                    <a:ext uri="{FF2B5EF4-FFF2-40B4-BE49-F238E27FC236}">
                      <a16:creationId xmlns:a16="http://schemas.microsoft.com/office/drawing/2014/main" id="{6BD3E621-B303-4230-A685-593DCB3EC3A6}"/>
                    </a:ext>
                  </a:extLst>
                </p:cNvPr>
                <p:cNvSpPr>
                  <a:spLocks noChangeArrowheads="1"/>
                </p:cNvSpPr>
                <p:nvPr/>
              </p:nvSpPr>
              <p:spPr bwMode="auto">
                <a:xfrm>
                  <a:off x="3290888" y="2898775"/>
                  <a:ext cx="73025" cy="88900"/>
                </a:xfrm>
                <a:custGeom>
                  <a:avLst/>
                  <a:gdLst>
                    <a:gd name="T0" fmla="*/ 65 w 204"/>
                    <a:gd name="T1" fmla="*/ 172 h 249"/>
                    <a:gd name="T2" fmla="*/ 104 w 204"/>
                    <a:gd name="T3" fmla="*/ 203 h 249"/>
                    <a:gd name="T4" fmla="*/ 141 w 204"/>
                    <a:gd name="T5" fmla="*/ 175 h 249"/>
                    <a:gd name="T6" fmla="*/ 107 w 204"/>
                    <a:gd name="T7" fmla="*/ 149 h 249"/>
                    <a:gd name="T8" fmla="*/ 65 w 204"/>
                    <a:gd name="T9" fmla="*/ 138 h 249"/>
                    <a:gd name="T10" fmla="*/ 6 w 204"/>
                    <a:gd name="T11" fmla="*/ 73 h 249"/>
                    <a:gd name="T12" fmla="*/ 107 w 204"/>
                    <a:gd name="T13" fmla="*/ 0 h 249"/>
                    <a:gd name="T14" fmla="*/ 197 w 204"/>
                    <a:gd name="T15" fmla="*/ 70 h 249"/>
                    <a:gd name="T16" fmla="*/ 135 w 204"/>
                    <a:gd name="T17" fmla="*/ 70 h 249"/>
                    <a:gd name="T18" fmla="*/ 101 w 204"/>
                    <a:gd name="T19" fmla="*/ 42 h 249"/>
                    <a:gd name="T20" fmla="*/ 68 w 204"/>
                    <a:gd name="T21" fmla="*/ 65 h 249"/>
                    <a:gd name="T22" fmla="*/ 99 w 204"/>
                    <a:gd name="T23" fmla="*/ 90 h 249"/>
                    <a:gd name="T24" fmla="*/ 141 w 204"/>
                    <a:gd name="T25" fmla="*/ 101 h 249"/>
                    <a:gd name="T26" fmla="*/ 203 w 204"/>
                    <a:gd name="T27" fmla="*/ 166 h 249"/>
                    <a:gd name="T28" fmla="*/ 96 w 204"/>
                    <a:gd name="T29" fmla="*/ 248 h 249"/>
                    <a:gd name="T30" fmla="*/ 17 w 204"/>
                    <a:gd name="T31" fmla="*/ 220 h 249"/>
                    <a:gd name="T32" fmla="*/ 0 w 204"/>
                    <a:gd name="T33" fmla="*/ 175 h 249"/>
                    <a:gd name="T34" fmla="*/ 65 w 204"/>
                    <a:gd name="T35" fmla="*/ 175 h 249"/>
                    <a:gd name="T36" fmla="*/ 65 w 204"/>
                    <a:gd name="T37" fmla="*/ 17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4" h="249">
                      <a:moveTo>
                        <a:pt x="65" y="172"/>
                      </a:moveTo>
                      <a:cubicBezTo>
                        <a:pt x="65" y="186"/>
                        <a:pt x="76" y="203"/>
                        <a:pt x="104" y="203"/>
                      </a:cubicBezTo>
                      <a:cubicBezTo>
                        <a:pt x="130" y="203"/>
                        <a:pt x="141" y="189"/>
                        <a:pt x="141" y="175"/>
                      </a:cubicBezTo>
                      <a:cubicBezTo>
                        <a:pt x="141" y="164"/>
                        <a:pt x="135" y="155"/>
                        <a:pt x="107" y="149"/>
                      </a:cubicBezTo>
                      <a:lnTo>
                        <a:pt x="65" y="138"/>
                      </a:lnTo>
                      <a:cubicBezTo>
                        <a:pt x="45" y="133"/>
                        <a:pt x="6" y="121"/>
                        <a:pt x="6" y="73"/>
                      </a:cubicBezTo>
                      <a:cubicBezTo>
                        <a:pt x="6" y="28"/>
                        <a:pt x="48" y="0"/>
                        <a:pt x="107" y="0"/>
                      </a:cubicBezTo>
                      <a:cubicBezTo>
                        <a:pt x="155" y="0"/>
                        <a:pt x="195" y="22"/>
                        <a:pt x="197" y="70"/>
                      </a:cubicBezTo>
                      <a:lnTo>
                        <a:pt x="135" y="70"/>
                      </a:lnTo>
                      <a:cubicBezTo>
                        <a:pt x="132" y="45"/>
                        <a:pt x="113" y="42"/>
                        <a:pt x="101" y="42"/>
                      </a:cubicBezTo>
                      <a:cubicBezTo>
                        <a:pt x="82" y="42"/>
                        <a:pt x="68" y="51"/>
                        <a:pt x="68" y="65"/>
                      </a:cubicBezTo>
                      <a:cubicBezTo>
                        <a:pt x="68" y="82"/>
                        <a:pt x="79" y="85"/>
                        <a:pt x="99" y="90"/>
                      </a:cubicBezTo>
                      <a:lnTo>
                        <a:pt x="141" y="101"/>
                      </a:lnTo>
                      <a:cubicBezTo>
                        <a:pt x="183" y="113"/>
                        <a:pt x="203" y="135"/>
                        <a:pt x="203" y="166"/>
                      </a:cubicBezTo>
                      <a:cubicBezTo>
                        <a:pt x="203" y="206"/>
                        <a:pt x="169" y="248"/>
                        <a:pt x="96" y="248"/>
                      </a:cubicBezTo>
                      <a:cubicBezTo>
                        <a:pt x="65" y="248"/>
                        <a:pt x="37" y="243"/>
                        <a:pt x="17" y="220"/>
                      </a:cubicBezTo>
                      <a:cubicBezTo>
                        <a:pt x="3" y="203"/>
                        <a:pt x="0" y="186"/>
                        <a:pt x="0" y="175"/>
                      </a:cubicBezTo>
                      <a:lnTo>
                        <a:pt x="65" y="175"/>
                      </a:lnTo>
                      <a:lnTo>
                        <a:pt x="65" y="172"/>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24" name="Freeform 86">
                  <a:extLst>
                    <a:ext uri="{FF2B5EF4-FFF2-40B4-BE49-F238E27FC236}">
                      <a16:creationId xmlns:a16="http://schemas.microsoft.com/office/drawing/2014/main" id="{B3B6E747-684A-48FF-BB8C-325F354330E3}"/>
                    </a:ext>
                  </a:extLst>
                </p:cNvPr>
                <p:cNvSpPr>
                  <a:spLocks noChangeArrowheads="1"/>
                </p:cNvSpPr>
                <p:nvPr/>
              </p:nvSpPr>
              <p:spPr bwMode="auto">
                <a:xfrm>
                  <a:off x="3378200" y="2874963"/>
                  <a:ext cx="61913" cy="111125"/>
                </a:xfrm>
                <a:custGeom>
                  <a:avLst/>
                  <a:gdLst>
                    <a:gd name="T0" fmla="*/ 169 w 170"/>
                    <a:gd name="T1" fmla="*/ 299 h 308"/>
                    <a:gd name="T2" fmla="*/ 115 w 170"/>
                    <a:gd name="T3" fmla="*/ 307 h 308"/>
                    <a:gd name="T4" fmla="*/ 45 w 170"/>
                    <a:gd name="T5" fmla="*/ 245 h 308"/>
                    <a:gd name="T6" fmla="*/ 45 w 170"/>
                    <a:gd name="T7" fmla="*/ 116 h 308"/>
                    <a:gd name="T8" fmla="*/ 0 w 170"/>
                    <a:gd name="T9" fmla="*/ 116 h 308"/>
                    <a:gd name="T10" fmla="*/ 0 w 170"/>
                    <a:gd name="T11" fmla="*/ 70 h 308"/>
                    <a:gd name="T12" fmla="*/ 45 w 170"/>
                    <a:gd name="T13" fmla="*/ 70 h 308"/>
                    <a:gd name="T14" fmla="*/ 45 w 170"/>
                    <a:gd name="T15" fmla="*/ 25 h 308"/>
                    <a:gd name="T16" fmla="*/ 113 w 170"/>
                    <a:gd name="T17" fmla="*/ 0 h 308"/>
                    <a:gd name="T18" fmla="*/ 113 w 170"/>
                    <a:gd name="T19" fmla="*/ 70 h 308"/>
                    <a:gd name="T20" fmla="*/ 169 w 170"/>
                    <a:gd name="T21" fmla="*/ 70 h 308"/>
                    <a:gd name="T22" fmla="*/ 169 w 170"/>
                    <a:gd name="T23" fmla="*/ 116 h 308"/>
                    <a:gd name="T24" fmla="*/ 113 w 170"/>
                    <a:gd name="T25" fmla="*/ 116 h 308"/>
                    <a:gd name="T26" fmla="*/ 113 w 170"/>
                    <a:gd name="T27" fmla="*/ 220 h 308"/>
                    <a:gd name="T28" fmla="*/ 144 w 170"/>
                    <a:gd name="T29" fmla="*/ 254 h 308"/>
                    <a:gd name="T30" fmla="*/ 166 w 170"/>
                    <a:gd name="T31" fmla="*/ 254 h 308"/>
                    <a:gd name="T32" fmla="*/ 166 w 170"/>
                    <a:gd name="T33" fmla="*/ 299 h 308"/>
                    <a:gd name="T34" fmla="*/ 169 w 170"/>
                    <a:gd name="T35" fmla="*/ 299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0" h="308">
                      <a:moveTo>
                        <a:pt x="169" y="299"/>
                      </a:moveTo>
                      <a:cubicBezTo>
                        <a:pt x="146" y="305"/>
                        <a:pt x="127" y="307"/>
                        <a:pt x="115" y="307"/>
                      </a:cubicBezTo>
                      <a:cubicBezTo>
                        <a:pt x="45" y="307"/>
                        <a:pt x="45" y="265"/>
                        <a:pt x="45" y="245"/>
                      </a:cubicBezTo>
                      <a:lnTo>
                        <a:pt x="45" y="116"/>
                      </a:lnTo>
                      <a:lnTo>
                        <a:pt x="0" y="116"/>
                      </a:lnTo>
                      <a:lnTo>
                        <a:pt x="0" y="70"/>
                      </a:lnTo>
                      <a:lnTo>
                        <a:pt x="45" y="70"/>
                      </a:lnTo>
                      <a:lnTo>
                        <a:pt x="45" y="25"/>
                      </a:lnTo>
                      <a:lnTo>
                        <a:pt x="113" y="0"/>
                      </a:lnTo>
                      <a:lnTo>
                        <a:pt x="113" y="70"/>
                      </a:lnTo>
                      <a:lnTo>
                        <a:pt x="169" y="70"/>
                      </a:lnTo>
                      <a:lnTo>
                        <a:pt x="169" y="116"/>
                      </a:lnTo>
                      <a:lnTo>
                        <a:pt x="113" y="116"/>
                      </a:lnTo>
                      <a:lnTo>
                        <a:pt x="113" y="220"/>
                      </a:lnTo>
                      <a:cubicBezTo>
                        <a:pt x="113" y="243"/>
                        <a:pt x="113" y="254"/>
                        <a:pt x="144" y="254"/>
                      </a:cubicBezTo>
                      <a:cubicBezTo>
                        <a:pt x="155" y="254"/>
                        <a:pt x="158" y="254"/>
                        <a:pt x="166" y="254"/>
                      </a:cubicBezTo>
                      <a:lnTo>
                        <a:pt x="166" y="299"/>
                      </a:lnTo>
                      <a:lnTo>
                        <a:pt x="169" y="29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25" name="Freeform 87">
                  <a:extLst>
                    <a:ext uri="{FF2B5EF4-FFF2-40B4-BE49-F238E27FC236}">
                      <a16:creationId xmlns:a16="http://schemas.microsoft.com/office/drawing/2014/main" id="{FABFE4B4-9661-4485-9BD9-EC193CD96482}"/>
                    </a:ext>
                  </a:extLst>
                </p:cNvPr>
                <p:cNvSpPr>
                  <a:spLocks noChangeArrowheads="1"/>
                </p:cNvSpPr>
                <p:nvPr/>
              </p:nvSpPr>
              <p:spPr bwMode="auto">
                <a:xfrm>
                  <a:off x="3454400" y="2898775"/>
                  <a:ext cx="87313" cy="88900"/>
                </a:xfrm>
                <a:custGeom>
                  <a:avLst/>
                  <a:gdLst>
                    <a:gd name="T0" fmla="*/ 122 w 244"/>
                    <a:gd name="T1" fmla="*/ 0 h 249"/>
                    <a:gd name="T2" fmla="*/ 243 w 244"/>
                    <a:gd name="T3" fmla="*/ 124 h 249"/>
                    <a:gd name="T4" fmla="*/ 119 w 244"/>
                    <a:gd name="T5" fmla="*/ 248 h 249"/>
                    <a:gd name="T6" fmla="*/ 0 w 244"/>
                    <a:gd name="T7" fmla="*/ 124 h 249"/>
                    <a:gd name="T8" fmla="*/ 122 w 244"/>
                    <a:gd name="T9" fmla="*/ 0 h 249"/>
                    <a:gd name="T10" fmla="*/ 122 w 244"/>
                    <a:gd name="T11" fmla="*/ 200 h 249"/>
                    <a:gd name="T12" fmla="*/ 172 w 244"/>
                    <a:gd name="T13" fmla="*/ 121 h 249"/>
                    <a:gd name="T14" fmla="*/ 122 w 244"/>
                    <a:gd name="T15" fmla="*/ 48 h 249"/>
                    <a:gd name="T16" fmla="*/ 71 w 244"/>
                    <a:gd name="T17" fmla="*/ 127 h 249"/>
                    <a:gd name="T18" fmla="*/ 122 w 244"/>
                    <a:gd name="T19" fmla="*/ 200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4" h="249">
                      <a:moveTo>
                        <a:pt x="122" y="0"/>
                      </a:moveTo>
                      <a:cubicBezTo>
                        <a:pt x="206" y="0"/>
                        <a:pt x="243" y="56"/>
                        <a:pt x="243" y="124"/>
                      </a:cubicBezTo>
                      <a:cubicBezTo>
                        <a:pt x="243" y="189"/>
                        <a:pt x="206" y="248"/>
                        <a:pt x="119" y="248"/>
                      </a:cubicBezTo>
                      <a:cubicBezTo>
                        <a:pt x="51" y="248"/>
                        <a:pt x="0" y="206"/>
                        <a:pt x="0" y="124"/>
                      </a:cubicBezTo>
                      <a:cubicBezTo>
                        <a:pt x="0" y="68"/>
                        <a:pt x="28" y="0"/>
                        <a:pt x="122" y="0"/>
                      </a:cubicBezTo>
                      <a:close/>
                      <a:moveTo>
                        <a:pt x="122" y="200"/>
                      </a:moveTo>
                      <a:cubicBezTo>
                        <a:pt x="153" y="200"/>
                        <a:pt x="172" y="183"/>
                        <a:pt x="172" y="121"/>
                      </a:cubicBezTo>
                      <a:cubicBezTo>
                        <a:pt x="172" y="90"/>
                        <a:pt x="167" y="48"/>
                        <a:pt x="122" y="48"/>
                      </a:cubicBezTo>
                      <a:cubicBezTo>
                        <a:pt x="71" y="48"/>
                        <a:pt x="71" y="107"/>
                        <a:pt x="71" y="127"/>
                      </a:cubicBezTo>
                      <a:cubicBezTo>
                        <a:pt x="71" y="178"/>
                        <a:pt x="88" y="200"/>
                        <a:pt x="122" y="200"/>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26" name="Freeform 88">
                  <a:extLst>
                    <a:ext uri="{FF2B5EF4-FFF2-40B4-BE49-F238E27FC236}">
                      <a16:creationId xmlns:a16="http://schemas.microsoft.com/office/drawing/2014/main" id="{CD8A5ACF-3CFF-4F09-AA52-5D626AE76D50}"/>
                    </a:ext>
                  </a:extLst>
                </p:cNvPr>
                <p:cNvSpPr>
                  <a:spLocks noChangeArrowheads="1"/>
                </p:cNvSpPr>
                <p:nvPr/>
              </p:nvSpPr>
              <p:spPr bwMode="auto">
                <a:xfrm>
                  <a:off x="3568700" y="2898775"/>
                  <a:ext cx="134938" cy="88900"/>
                </a:xfrm>
                <a:custGeom>
                  <a:avLst/>
                  <a:gdLst>
                    <a:gd name="T0" fmla="*/ 3 w 377"/>
                    <a:gd name="T1" fmla="*/ 51 h 246"/>
                    <a:gd name="T2" fmla="*/ 0 w 377"/>
                    <a:gd name="T3" fmla="*/ 6 h 246"/>
                    <a:gd name="T4" fmla="*/ 68 w 377"/>
                    <a:gd name="T5" fmla="*/ 6 h 246"/>
                    <a:gd name="T6" fmla="*/ 71 w 377"/>
                    <a:gd name="T7" fmla="*/ 37 h 246"/>
                    <a:gd name="T8" fmla="*/ 144 w 377"/>
                    <a:gd name="T9" fmla="*/ 0 h 246"/>
                    <a:gd name="T10" fmla="*/ 218 w 377"/>
                    <a:gd name="T11" fmla="*/ 45 h 246"/>
                    <a:gd name="T12" fmla="*/ 294 w 377"/>
                    <a:gd name="T13" fmla="*/ 3 h 246"/>
                    <a:gd name="T14" fmla="*/ 364 w 377"/>
                    <a:gd name="T15" fmla="*/ 39 h 246"/>
                    <a:gd name="T16" fmla="*/ 376 w 377"/>
                    <a:gd name="T17" fmla="*/ 110 h 246"/>
                    <a:gd name="T18" fmla="*/ 376 w 377"/>
                    <a:gd name="T19" fmla="*/ 243 h 246"/>
                    <a:gd name="T20" fmla="*/ 305 w 377"/>
                    <a:gd name="T21" fmla="*/ 243 h 246"/>
                    <a:gd name="T22" fmla="*/ 305 w 377"/>
                    <a:gd name="T23" fmla="*/ 104 h 246"/>
                    <a:gd name="T24" fmla="*/ 266 w 377"/>
                    <a:gd name="T25" fmla="*/ 51 h 246"/>
                    <a:gd name="T26" fmla="*/ 223 w 377"/>
                    <a:gd name="T27" fmla="*/ 124 h 246"/>
                    <a:gd name="T28" fmla="*/ 223 w 377"/>
                    <a:gd name="T29" fmla="*/ 243 h 246"/>
                    <a:gd name="T30" fmla="*/ 153 w 377"/>
                    <a:gd name="T31" fmla="*/ 243 h 246"/>
                    <a:gd name="T32" fmla="*/ 153 w 377"/>
                    <a:gd name="T33" fmla="*/ 104 h 246"/>
                    <a:gd name="T34" fmla="*/ 113 w 377"/>
                    <a:gd name="T35" fmla="*/ 54 h 246"/>
                    <a:gd name="T36" fmla="*/ 71 w 377"/>
                    <a:gd name="T37" fmla="*/ 107 h 246"/>
                    <a:gd name="T38" fmla="*/ 71 w 377"/>
                    <a:gd name="T39" fmla="*/ 245 h 246"/>
                    <a:gd name="T40" fmla="*/ 0 w 377"/>
                    <a:gd name="T41" fmla="*/ 245 h 246"/>
                    <a:gd name="T42" fmla="*/ 0 w 377"/>
                    <a:gd name="T43" fmla="*/ 51 h 246"/>
                    <a:gd name="T44" fmla="*/ 3 w 377"/>
                    <a:gd name="T45" fmla="*/ 51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77" h="246">
                      <a:moveTo>
                        <a:pt x="3" y="51"/>
                      </a:moveTo>
                      <a:cubicBezTo>
                        <a:pt x="3" y="37"/>
                        <a:pt x="3" y="22"/>
                        <a:pt x="0" y="6"/>
                      </a:cubicBezTo>
                      <a:lnTo>
                        <a:pt x="68" y="6"/>
                      </a:lnTo>
                      <a:lnTo>
                        <a:pt x="71" y="37"/>
                      </a:lnTo>
                      <a:cubicBezTo>
                        <a:pt x="79" y="25"/>
                        <a:pt x="96" y="0"/>
                        <a:pt x="144" y="0"/>
                      </a:cubicBezTo>
                      <a:cubicBezTo>
                        <a:pt x="198" y="0"/>
                        <a:pt x="212" y="34"/>
                        <a:pt x="218" y="45"/>
                      </a:cubicBezTo>
                      <a:cubicBezTo>
                        <a:pt x="237" y="8"/>
                        <a:pt x="268" y="3"/>
                        <a:pt x="294" y="3"/>
                      </a:cubicBezTo>
                      <a:cubicBezTo>
                        <a:pt x="342" y="3"/>
                        <a:pt x="359" y="31"/>
                        <a:pt x="364" y="39"/>
                      </a:cubicBezTo>
                      <a:cubicBezTo>
                        <a:pt x="376" y="59"/>
                        <a:pt x="376" y="87"/>
                        <a:pt x="376" y="110"/>
                      </a:cubicBezTo>
                      <a:lnTo>
                        <a:pt x="376" y="243"/>
                      </a:lnTo>
                      <a:lnTo>
                        <a:pt x="305" y="243"/>
                      </a:lnTo>
                      <a:lnTo>
                        <a:pt x="305" y="104"/>
                      </a:lnTo>
                      <a:cubicBezTo>
                        <a:pt x="305" y="79"/>
                        <a:pt x="302" y="51"/>
                        <a:pt x="266" y="51"/>
                      </a:cubicBezTo>
                      <a:cubicBezTo>
                        <a:pt x="223" y="51"/>
                        <a:pt x="223" y="90"/>
                        <a:pt x="223" y="124"/>
                      </a:cubicBezTo>
                      <a:lnTo>
                        <a:pt x="223" y="243"/>
                      </a:lnTo>
                      <a:lnTo>
                        <a:pt x="153" y="243"/>
                      </a:lnTo>
                      <a:lnTo>
                        <a:pt x="153" y="104"/>
                      </a:lnTo>
                      <a:cubicBezTo>
                        <a:pt x="153" y="87"/>
                        <a:pt x="153" y="54"/>
                        <a:pt x="113" y="54"/>
                      </a:cubicBezTo>
                      <a:cubicBezTo>
                        <a:pt x="71" y="54"/>
                        <a:pt x="71" y="90"/>
                        <a:pt x="71" y="107"/>
                      </a:cubicBezTo>
                      <a:lnTo>
                        <a:pt x="71" y="245"/>
                      </a:lnTo>
                      <a:lnTo>
                        <a:pt x="0" y="245"/>
                      </a:lnTo>
                      <a:lnTo>
                        <a:pt x="0" y="51"/>
                      </a:lnTo>
                      <a:lnTo>
                        <a:pt x="3" y="51"/>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27" name="Freeform 89">
                  <a:extLst>
                    <a:ext uri="{FF2B5EF4-FFF2-40B4-BE49-F238E27FC236}">
                      <a16:creationId xmlns:a16="http://schemas.microsoft.com/office/drawing/2014/main" id="{7E7693D6-ED21-4D24-BE99-5D1BF115D74A}"/>
                    </a:ext>
                  </a:extLst>
                </p:cNvPr>
                <p:cNvSpPr>
                  <a:spLocks noChangeArrowheads="1"/>
                </p:cNvSpPr>
                <p:nvPr/>
              </p:nvSpPr>
              <p:spPr bwMode="auto">
                <a:xfrm>
                  <a:off x="3730625" y="2898775"/>
                  <a:ext cx="80963" cy="88900"/>
                </a:xfrm>
                <a:custGeom>
                  <a:avLst/>
                  <a:gdLst>
                    <a:gd name="T0" fmla="*/ 116 w 227"/>
                    <a:gd name="T1" fmla="*/ 203 h 249"/>
                    <a:gd name="T2" fmla="*/ 155 w 227"/>
                    <a:gd name="T3" fmla="*/ 169 h 249"/>
                    <a:gd name="T4" fmla="*/ 217 w 227"/>
                    <a:gd name="T5" fmla="*/ 169 h 249"/>
                    <a:gd name="T6" fmla="*/ 195 w 227"/>
                    <a:gd name="T7" fmla="*/ 220 h 249"/>
                    <a:gd name="T8" fmla="*/ 113 w 227"/>
                    <a:gd name="T9" fmla="*/ 248 h 249"/>
                    <a:gd name="T10" fmla="*/ 31 w 227"/>
                    <a:gd name="T11" fmla="*/ 220 h 249"/>
                    <a:gd name="T12" fmla="*/ 0 w 227"/>
                    <a:gd name="T13" fmla="*/ 130 h 249"/>
                    <a:gd name="T14" fmla="*/ 48 w 227"/>
                    <a:gd name="T15" fmla="*/ 20 h 249"/>
                    <a:gd name="T16" fmla="*/ 113 w 227"/>
                    <a:gd name="T17" fmla="*/ 0 h 249"/>
                    <a:gd name="T18" fmla="*/ 209 w 227"/>
                    <a:gd name="T19" fmla="*/ 56 h 249"/>
                    <a:gd name="T20" fmla="*/ 223 w 227"/>
                    <a:gd name="T21" fmla="*/ 141 h 249"/>
                    <a:gd name="T22" fmla="*/ 68 w 227"/>
                    <a:gd name="T23" fmla="*/ 141 h 249"/>
                    <a:gd name="T24" fmla="*/ 116 w 227"/>
                    <a:gd name="T25" fmla="*/ 203 h 249"/>
                    <a:gd name="T26" fmla="*/ 155 w 227"/>
                    <a:gd name="T27" fmla="*/ 99 h 249"/>
                    <a:gd name="T28" fmla="*/ 116 w 227"/>
                    <a:gd name="T29" fmla="*/ 45 h 249"/>
                    <a:gd name="T30" fmla="*/ 71 w 227"/>
                    <a:gd name="T31" fmla="*/ 99 h 249"/>
                    <a:gd name="T32" fmla="*/ 155 w 227"/>
                    <a:gd name="T33" fmla="*/ 99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7" h="249">
                      <a:moveTo>
                        <a:pt x="116" y="203"/>
                      </a:moveTo>
                      <a:cubicBezTo>
                        <a:pt x="133" y="203"/>
                        <a:pt x="150" y="197"/>
                        <a:pt x="155" y="169"/>
                      </a:cubicBezTo>
                      <a:lnTo>
                        <a:pt x="217" y="169"/>
                      </a:lnTo>
                      <a:cubicBezTo>
                        <a:pt x="217" y="181"/>
                        <a:pt x="214" y="200"/>
                        <a:pt x="195" y="220"/>
                      </a:cubicBezTo>
                      <a:cubicBezTo>
                        <a:pt x="178" y="237"/>
                        <a:pt x="147" y="248"/>
                        <a:pt x="113" y="248"/>
                      </a:cubicBezTo>
                      <a:cubicBezTo>
                        <a:pt x="93" y="248"/>
                        <a:pt x="54" y="245"/>
                        <a:pt x="31" y="220"/>
                      </a:cubicBezTo>
                      <a:cubicBezTo>
                        <a:pt x="8" y="197"/>
                        <a:pt x="0" y="166"/>
                        <a:pt x="0" y="130"/>
                      </a:cubicBezTo>
                      <a:cubicBezTo>
                        <a:pt x="0" y="93"/>
                        <a:pt x="8" y="45"/>
                        <a:pt x="48" y="20"/>
                      </a:cubicBezTo>
                      <a:cubicBezTo>
                        <a:pt x="65" y="8"/>
                        <a:pt x="87" y="0"/>
                        <a:pt x="113" y="0"/>
                      </a:cubicBezTo>
                      <a:cubicBezTo>
                        <a:pt x="147" y="0"/>
                        <a:pt x="186" y="14"/>
                        <a:pt x="209" y="56"/>
                      </a:cubicBezTo>
                      <a:cubicBezTo>
                        <a:pt x="226" y="87"/>
                        <a:pt x="223" y="124"/>
                        <a:pt x="223" y="141"/>
                      </a:cubicBezTo>
                      <a:lnTo>
                        <a:pt x="68" y="141"/>
                      </a:lnTo>
                      <a:cubicBezTo>
                        <a:pt x="68" y="155"/>
                        <a:pt x="68" y="203"/>
                        <a:pt x="116" y="203"/>
                      </a:cubicBezTo>
                      <a:close/>
                      <a:moveTo>
                        <a:pt x="155" y="99"/>
                      </a:moveTo>
                      <a:cubicBezTo>
                        <a:pt x="155" y="87"/>
                        <a:pt x="155" y="45"/>
                        <a:pt x="116" y="45"/>
                      </a:cubicBezTo>
                      <a:cubicBezTo>
                        <a:pt x="85" y="45"/>
                        <a:pt x="73" y="70"/>
                        <a:pt x="71" y="99"/>
                      </a:cubicBezTo>
                      <a:lnTo>
                        <a:pt x="155" y="99"/>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28" name="Freeform 90">
                  <a:extLst>
                    <a:ext uri="{FF2B5EF4-FFF2-40B4-BE49-F238E27FC236}">
                      <a16:creationId xmlns:a16="http://schemas.microsoft.com/office/drawing/2014/main" id="{61831D50-BA56-4333-A67A-FC7372823054}"/>
                    </a:ext>
                  </a:extLst>
                </p:cNvPr>
                <p:cNvSpPr>
                  <a:spLocks noChangeArrowheads="1"/>
                </p:cNvSpPr>
                <p:nvPr/>
              </p:nvSpPr>
              <p:spPr bwMode="auto">
                <a:xfrm>
                  <a:off x="3835400" y="2898775"/>
                  <a:ext cx="52388" cy="87313"/>
                </a:xfrm>
                <a:custGeom>
                  <a:avLst/>
                  <a:gdLst>
                    <a:gd name="T0" fmla="*/ 2 w 145"/>
                    <a:gd name="T1" fmla="*/ 62 h 241"/>
                    <a:gd name="T2" fmla="*/ 0 w 145"/>
                    <a:gd name="T3" fmla="*/ 3 h 241"/>
                    <a:gd name="T4" fmla="*/ 65 w 145"/>
                    <a:gd name="T5" fmla="*/ 3 h 241"/>
                    <a:gd name="T6" fmla="*/ 65 w 145"/>
                    <a:gd name="T7" fmla="*/ 48 h 241"/>
                    <a:gd name="T8" fmla="*/ 144 w 145"/>
                    <a:gd name="T9" fmla="*/ 3 h 241"/>
                    <a:gd name="T10" fmla="*/ 144 w 145"/>
                    <a:gd name="T11" fmla="*/ 65 h 241"/>
                    <a:gd name="T12" fmla="*/ 70 w 145"/>
                    <a:gd name="T13" fmla="*/ 124 h 241"/>
                    <a:gd name="T14" fmla="*/ 70 w 145"/>
                    <a:gd name="T15" fmla="*/ 240 h 241"/>
                    <a:gd name="T16" fmla="*/ 2 w 145"/>
                    <a:gd name="T17" fmla="*/ 240 h 241"/>
                    <a:gd name="T18" fmla="*/ 2 w 145"/>
                    <a:gd name="T19" fmla="*/ 62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5" h="241">
                      <a:moveTo>
                        <a:pt x="2" y="62"/>
                      </a:moveTo>
                      <a:cubicBezTo>
                        <a:pt x="2" y="51"/>
                        <a:pt x="0" y="17"/>
                        <a:pt x="0" y="3"/>
                      </a:cubicBezTo>
                      <a:lnTo>
                        <a:pt x="65" y="3"/>
                      </a:lnTo>
                      <a:lnTo>
                        <a:pt x="65" y="48"/>
                      </a:lnTo>
                      <a:cubicBezTo>
                        <a:pt x="73" y="28"/>
                        <a:pt x="90" y="0"/>
                        <a:pt x="144" y="3"/>
                      </a:cubicBezTo>
                      <a:lnTo>
                        <a:pt x="144" y="65"/>
                      </a:lnTo>
                      <a:cubicBezTo>
                        <a:pt x="73" y="59"/>
                        <a:pt x="70" y="93"/>
                        <a:pt x="70" y="124"/>
                      </a:cubicBezTo>
                      <a:lnTo>
                        <a:pt x="70" y="240"/>
                      </a:lnTo>
                      <a:lnTo>
                        <a:pt x="2" y="240"/>
                      </a:lnTo>
                      <a:lnTo>
                        <a:pt x="2" y="62"/>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grpSp>
            <p:nvGrpSpPr>
              <p:cNvPr id="309" name="Group 308">
                <a:extLst>
                  <a:ext uri="{FF2B5EF4-FFF2-40B4-BE49-F238E27FC236}">
                    <a16:creationId xmlns:a16="http://schemas.microsoft.com/office/drawing/2014/main" id="{F8D10796-B6E0-4342-BDF4-234FD7E1A3C8}"/>
                  </a:ext>
                </a:extLst>
              </p:cNvPr>
              <p:cNvGrpSpPr/>
              <p:nvPr/>
            </p:nvGrpSpPr>
            <p:grpSpPr>
              <a:xfrm>
                <a:off x="2971800" y="3068638"/>
                <a:ext cx="1011238" cy="125412"/>
                <a:chOff x="2971800" y="3068638"/>
                <a:chExt cx="1011238" cy="125412"/>
              </a:xfrm>
              <a:grpFill/>
            </p:grpSpPr>
            <p:sp>
              <p:nvSpPr>
                <p:cNvPr id="310" name="Freeform 91">
                  <a:extLst>
                    <a:ext uri="{FF2B5EF4-FFF2-40B4-BE49-F238E27FC236}">
                      <a16:creationId xmlns:a16="http://schemas.microsoft.com/office/drawing/2014/main" id="{55A99F6C-E8D3-4730-8E0B-25245CA24BEA}"/>
                    </a:ext>
                  </a:extLst>
                </p:cNvPr>
                <p:cNvSpPr>
                  <a:spLocks noChangeArrowheads="1"/>
                </p:cNvSpPr>
                <p:nvPr/>
              </p:nvSpPr>
              <p:spPr bwMode="auto">
                <a:xfrm>
                  <a:off x="2971800" y="3071813"/>
                  <a:ext cx="101600" cy="120650"/>
                </a:xfrm>
                <a:custGeom>
                  <a:avLst/>
                  <a:gdLst>
                    <a:gd name="T0" fmla="*/ 110 w 283"/>
                    <a:gd name="T1" fmla="*/ 0 h 337"/>
                    <a:gd name="T2" fmla="*/ 225 w 283"/>
                    <a:gd name="T3" fmla="*/ 32 h 337"/>
                    <a:gd name="T4" fmla="*/ 282 w 283"/>
                    <a:gd name="T5" fmla="*/ 164 h 337"/>
                    <a:gd name="T6" fmla="*/ 163 w 283"/>
                    <a:gd name="T7" fmla="*/ 333 h 337"/>
                    <a:gd name="T8" fmla="*/ 104 w 283"/>
                    <a:gd name="T9" fmla="*/ 336 h 337"/>
                    <a:gd name="T10" fmla="*/ 0 w 283"/>
                    <a:gd name="T11" fmla="*/ 336 h 337"/>
                    <a:gd name="T12" fmla="*/ 0 w 283"/>
                    <a:gd name="T13" fmla="*/ 0 h 337"/>
                    <a:gd name="T14" fmla="*/ 110 w 283"/>
                    <a:gd name="T15" fmla="*/ 0 h 337"/>
                    <a:gd name="T16" fmla="*/ 101 w 283"/>
                    <a:gd name="T17" fmla="*/ 280 h 337"/>
                    <a:gd name="T18" fmla="*/ 180 w 283"/>
                    <a:gd name="T19" fmla="*/ 257 h 337"/>
                    <a:gd name="T20" fmla="*/ 211 w 283"/>
                    <a:gd name="T21" fmla="*/ 161 h 337"/>
                    <a:gd name="T22" fmla="*/ 149 w 283"/>
                    <a:gd name="T23" fmla="*/ 57 h 337"/>
                    <a:gd name="T24" fmla="*/ 73 w 283"/>
                    <a:gd name="T25" fmla="*/ 51 h 337"/>
                    <a:gd name="T26" fmla="*/ 73 w 283"/>
                    <a:gd name="T27" fmla="*/ 280 h 337"/>
                    <a:gd name="T28" fmla="*/ 101 w 283"/>
                    <a:gd name="T29" fmla="*/ 280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83" h="337">
                      <a:moveTo>
                        <a:pt x="110" y="0"/>
                      </a:moveTo>
                      <a:cubicBezTo>
                        <a:pt x="130" y="0"/>
                        <a:pt x="186" y="0"/>
                        <a:pt x="225" y="32"/>
                      </a:cubicBezTo>
                      <a:cubicBezTo>
                        <a:pt x="268" y="63"/>
                        <a:pt x="282" y="116"/>
                        <a:pt x="282" y="164"/>
                      </a:cubicBezTo>
                      <a:cubicBezTo>
                        <a:pt x="282" y="269"/>
                        <a:pt x="225" y="322"/>
                        <a:pt x="163" y="333"/>
                      </a:cubicBezTo>
                      <a:cubicBezTo>
                        <a:pt x="152" y="336"/>
                        <a:pt x="138" y="336"/>
                        <a:pt x="104" y="336"/>
                      </a:cubicBezTo>
                      <a:lnTo>
                        <a:pt x="0" y="336"/>
                      </a:lnTo>
                      <a:lnTo>
                        <a:pt x="0" y="0"/>
                      </a:lnTo>
                      <a:lnTo>
                        <a:pt x="110" y="0"/>
                      </a:lnTo>
                      <a:close/>
                      <a:moveTo>
                        <a:pt x="101" y="280"/>
                      </a:moveTo>
                      <a:cubicBezTo>
                        <a:pt x="132" y="280"/>
                        <a:pt x="158" y="277"/>
                        <a:pt x="180" y="257"/>
                      </a:cubicBezTo>
                      <a:cubicBezTo>
                        <a:pt x="209" y="229"/>
                        <a:pt x="211" y="178"/>
                        <a:pt x="211" y="161"/>
                      </a:cubicBezTo>
                      <a:cubicBezTo>
                        <a:pt x="211" y="113"/>
                        <a:pt x="194" y="71"/>
                        <a:pt x="149" y="57"/>
                      </a:cubicBezTo>
                      <a:cubicBezTo>
                        <a:pt x="135" y="54"/>
                        <a:pt x="115" y="51"/>
                        <a:pt x="73" y="51"/>
                      </a:cubicBezTo>
                      <a:lnTo>
                        <a:pt x="73" y="280"/>
                      </a:lnTo>
                      <a:lnTo>
                        <a:pt x="101" y="280"/>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11" name="Freeform 92">
                  <a:extLst>
                    <a:ext uri="{FF2B5EF4-FFF2-40B4-BE49-F238E27FC236}">
                      <a16:creationId xmlns:a16="http://schemas.microsoft.com/office/drawing/2014/main" id="{1A77EF0D-3027-469B-9EC7-9A4EFBCEF921}"/>
                    </a:ext>
                  </a:extLst>
                </p:cNvPr>
                <p:cNvSpPr>
                  <a:spLocks noChangeArrowheads="1"/>
                </p:cNvSpPr>
                <p:nvPr/>
              </p:nvSpPr>
              <p:spPr bwMode="auto">
                <a:xfrm>
                  <a:off x="3092450" y="3103563"/>
                  <a:ext cx="77788" cy="90487"/>
                </a:xfrm>
                <a:custGeom>
                  <a:avLst/>
                  <a:gdLst>
                    <a:gd name="T0" fmla="*/ 152 w 215"/>
                    <a:gd name="T1" fmla="*/ 245 h 252"/>
                    <a:gd name="T2" fmla="*/ 149 w 215"/>
                    <a:gd name="T3" fmla="*/ 214 h 252"/>
                    <a:gd name="T4" fmla="*/ 79 w 215"/>
                    <a:gd name="T5" fmla="*/ 251 h 252"/>
                    <a:gd name="T6" fmla="*/ 19 w 215"/>
                    <a:gd name="T7" fmla="*/ 231 h 252"/>
                    <a:gd name="T8" fmla="*/ 0 w 215"/>
                    <a:gd name="T9" fmla="*/ 180 h 252"/>
                    <a:gd name="T10" fmla="*/ 51 w 215"/>
                    <a:gd name="T11" fmla="*/ 107 h 252"/>
                    <a:gd name="T12" fmla="*/ 144 w 215"/>
                    <a:gd name="T13" fmla="*/ 93 h 252"/>
                    <a:gd name="T14" fmla="*/ 141 w 215"/>
                    <a:gd name="T15" fmla="*/ 62 h 252"/>
                    <a:gd name="T16" fmla="*/ 110 w 215"/>
                    <a:gd name="T17" fmla="*/ 42 h 252"/>
                    <a:gd name="T18" fmla="*/ 84 w 215"/>
                    <a:gd name="T19" fmla="*/ 56 h 252"/>
                    <a:gd name="T20" fmla="*/ 79 w 215"/>
                    <a:gd name="T21" fmla="*/ 76 h 252"/>
                    <a:gd name="T22" fmla="*/ 11 w 215"/>
                    <a:gd name="T23" fmla="*/ 76 h 252"/>
                    <a:gd name="T24" fmla="*/ 36 w 215"/>
                    <a:gd name="T25" fmla="*/ 20 h 252"/>
                    <a:gd name="T26" fmla="*/ 107 w 215"/>
                    <a:gd name="T27" fmla="*/ 0 h 252"/>
                    <a:gd name="T28" fmla="*/ 192 w 215"/>
                    <a:gd name="T29" fmla="*/ 31 h 252"/>
                    <a:gd name="T30" fmla="*/ 209 w 215"/>
                    <a:gd name="T31" fmla="*/ 87 h 252"/>
                    <a:gd name="T32" fmla="*/ 209 w 215"/>
                    <a:gd name="T33" fmla="*/ 180 h 252"/>
                    <a:gd name="T34" fmla="*/ 214 w 215"/>
                    <a:gd name="T35" fmla="*/ 240 h 252"/>
                    <a:gd name="T36" fmla="*/ 152 w 215"/>
                    <a:gd name="T37" fmla="*/ 240 h 252"/>
                    <a:gd name="T38" fmla="*/ 152 w 215"/>
                    <a:gd name="T39" fmla="*/ 245 h 252"/>
                    <a:gd name="T40" fmla="*/ 70 w 215"/>
                    <a:gd name="T41" fmla="*/ 172 h 252"/>
                    <a:gd name="T42" fmla="*/ 104 w 215"/>
                    <a:gd name="T43" fmla="*/ 206 h 252"/>
                    <a:gd name="T44" fmla="*/ 132 w 215"/>
                    <a:gd name="T45" fmla="*/ 192 h 252"/>
                    <a:gd name="T46" fmla="*/ 146 w 215"/>
                    <a:gd name="T47" fmla="*/ 132 h 252"/>
                    <a:gd name="T48" fmla="*/ 70 w 215"/>
                    <a:gd name="T49" fmla="*/ 172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15" h="252">
                      <a:moveTo>
                        <a:pt x="152" y="245"/>
                      </a:moveTo>
                      <a:cubicBezTo>
                        <a:pt x="149" y="231"/>
                        <a:pt x="149" y="220"/>
                        <a:pt x="149" y="214"/>
                      </a:cubicBezTo>
                      <a:cubicBezTo>
                        <a:pt x="124" y="251"/>
                        <a:pt x="93" y="251"/>
                        <a:pt x="79" y="251"/>
                      </a:cubicBezTo>
                      <a:cubicBezTo>
                        <a:pt x="45" y="251"/>
                        <a:pt x="31" y="242"/>
                        <a:pt x="19" y="231"/>
                      </a:cubicBezTo>
                      <a:cubicBezTo>
                        <a:pt x="5" y="217"/>
                        <a:pt x="0" y="197"/>
                        <a:pt x="0" y="180"/>
                      </a:cubicBezTo>
                      <a:cubicBezTo>
                        <a:pt x="0" y="161"/>
                        <a:pt x="5" y="127"/>
                        <a:pt x="51" y="107"/>
                      </a:cubicBezTo>
                      <a:cubicBezTo>
                        <a:pt x="79" y="93"/>
                        <a:pt x="121" y="93"/>
                        <a:pt x="144" y="93"/>
                      </a:cubicBezTo>
                      <a:cubicBezTo>
                        <a:pt x="144" y="79"/>
                        <a:pt x="144" y="70"/>
                        <a:pt x="141" y="62"/>
                      </a:cubicBezTo>
                      <a:cubicBezTo>
                        <a:pt x="135" y="45"/>
                        <a:pt x="115" y="42"/>
                        <a:pt x="110" y="42"/>
                      </a:cubicBezTo>
                      <a:cubicBezTo>
                        <a:pt x="101" y="42"/>
                        <a:pt x="90" y="45"/>
                        <a:pt x="84" y="56"/>
                      </a:cubicBezTo>
                      <a:cubicBezTo>
                        <a:pt x="79" y="65"/>
                        <a:pt x="79" y="70"/>
                        <a:pt x="79" y="76"/>
                      </a:cubicBezTo>
                      <a:lnTo>
                        <a:pt x="11" y="76"/>
                      </a:lnTo>
                      <a:cubicBezTo>
                        <a:pt x="11" y="65"/>
                        <a:pt x="14" y="39"/>
                        <a:pt x="36" y="20"/>
                      </a:cubicBezTo>
                      <a:cubicBezTo>
                        <a:pt x="59" y="5"/>
                        <a:pt x="84" y="0"/>
                        <a:pt x="107" y="0"/>
                      </a:cubicBezTo>
                      <a:cubicBezTo>
                        <a:pt x="127" y="0"/>
                        <a:pt x="166" y="3"/>
                        <a:pt x="192" y="31"/>
                      </a:cubicBezTo>
                      <a:cubicBezTo>
                        <a:pt x="209" y="51"/>
                        <a:pt x="209" y="79"/>
                        <a:pt x="209" y="87"/>
                      </a:cubicBezTo>
                      <a:lnTo>
                        <a:pt x="209" y="180"/>
                      </a:lnTo>
                      <a:cubicBezTo>
                        <a:pt x="209" y="200"/>
                        <a:pt x="209" y="220"/>
                        <a:pt x="214" y="240"/>
                      </a:cubicBezTo>
                      <a:lnTo>
                        <a:pt x="152" y="240"/>
                      </a:lnTo>
                      <a:lnTo>
                        <a:pt x="152" y="245"/>
                      </a:lnTo>
                      <a:close/>
                      <a:moveTo>
                        <a:pt x="70" y="172"/>
                      </a:moveTo>
                      <a:cubicBezTo>
                        <a:pt x="70" y="189"/>
                        <a:pt x="82" y="206"/>
                        <a:pt x="104" y="206"/>
                      </a:cubicBezTo>
                      <a:cubicBezTo>
                        <a:pt x="115" y="206"/>
                        <a:pt x="127" y="200"/>
                        <a:pt x="132" y="192"/>
                      </a:cubicBezTo>
                      <a:cubicBezTo>
                        <a:pt x="144" y="178"/>
                        <a:pt x="146" y="158"/>
                        <a:pt x="146" y="132"/>
                      </a:cubicBezTo>
                      <a:cubicBezTo>
                        <a:pt x="101" y="130"/>
                        <a:pt x="70" y="144"/>
                        <a:pt x="70" y="172"/>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12" name="Freeform 93">
                  <a:extLst>
                    <a:ext uri="{FF2B5EF4-FFF2-40B4-BE49-F238E27FC236}">
                      <a16:creationId xmlns:a16="http://schemas.microsoft.com/office/drawing/2014/main" id="{88830C18-BD85-466A-A136-E3589932987F}"/>
                    </a:ext>
                  </a:extLst>
                </p:cNvPr>
                <p:cNvSpPr>
                  <a:spLocks noChangeArrowheads="1"/>
                </p:cNvSpPr>
                <p:nvPr/>
              </p:nvSpPr>
              <p:spPr bwMode="auto">
                <a:xfrm>
                  <a:off x="3186113" y="3082925"/>
                  <a:ext cx="61912" cy="111125"/>
                </a:xfrm>
                <a:custGeom>
                  <a:avLst/>
                  <a:gdLst>
                    <a:gd name="T0" fmla="*/ 170 w 171"/>
                    <a:gd name="T1" fmla="*/ 299 h 308"/>
                    <a:gd name="T2" fmla="*/ 116 w 171"/>
                    <a:gd name="T3" fmla="*/ 307 h 308"/>
                    <a:gd name="T4" fmla="*/ 45 w 171"/>
                    <a:gd name="T5" fmla="*/ 245 h 308"/>
                    <a:gd name="T6" fmla="*/ 45 w 171"/>
                    <a:gd name="T7" fmla="*/ 115 h 308"/>
                    <a:gd name="T8" fmla="*/ 0 w 171"/>
                    <a:gd name="T9" fmla="*/ 115 h 308"/>
                    <a:gd name="T10" fmla="*/ 0 w 171"/>
                    <a:gd name="T11" fmla="*/ 70 h 308"/>
                    <a:gd name="T12" fmla="*/ 45 w 171"/>
                    <a:gd name="T13" fmla="*/ 70 h 308"/>
                    <a:gd name="T14" fmla="*/ 45 w 171"/>
                    <a:gd name="T15" fmla="*/ 25 h 308"/>
                    <a:gd name="T16" fmla="*/ 113 w 171"/>
                    <a:gd name="T17" fmla="*/ 0 h 308"/>
                    <a:gd name="T18" fmla="*/ 113 w 171"/>
                    <a:gd name="T19" fmla="*/ 70 h 308"/>
                    <a:gd name="T20" fmla="*/ 170 w 171"/>
                    <a:gd name="T21" fmla="*/ 70 h 308"/>
                    <a:gd name="T22" fmla="*/ 170 w 171"/>
                    <a:gd name="T23" fmla="*/ 115 h 308"/>
                    <a:gd name="T24" fmla="*/ 113 w 171"/>
                    <a:gd name="T25" fmla="*/ 115 h 308"/>
                    <a:gd name="T26" fmla="*/ 113 w 171"/>
                    <a:gd name="T27" fmla="*/ 220 h 308"/>
                    <a:gd name="T28" fmla="*/ 144 w 171"/>
                    <a:gd name="T29" fmla="*/ 253 h 308"/>
                    <a:gd name="T30" fmla="*/ 167 w 171"/>
                    <a:gd name="T31" fmla="*/ 253 h 308"/>
                    <a:gd name="T32" fmla="*/ 167 w 171"/>
                    <a:gd name="T33" fmla="*/ 299 h 308"/>
                    <a:gd name="T34" fmla="*/ 170 w 171"/>
                    <a:gd name="T35" fmla="*/ 299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1" h="308">
                      <a:moveTo>
                        <a:pt x="170" y="299"/>
                      </a:moveTo>
                      <a:cubicBezTo>
                        <a:pt x="147" y="304"/>
                        <a:pt x="127" y="307"/>
                        <a:pt x="116" y="307"/>
                      </a:cubicBezTo>
                      <a:cubicBezTo>
                        <a:pt x="45" y="307"/>
                        <a:pt x="45" y="265"/>
                        <a:pt x="45" y="245"/>
                      </a:cubicBezTo>
                      <a:lnTo>
                        <a:pt x="45" y="115"/>
                      </a:lnTo>
                      <a:lnTo>
                        <a:pt x="0" y="115"/>
                      </a:lnTo>
                      <a:lnTo>
                        <a:pt x="0" y="70"/>
                      </a:lnTo>
                      <a:lnTo>
                        <a:pt x="45" y="70"/>
                      </a:lnTo>
                      <a:lnTo>
                        <a:pt x="45" y="25"/>
                      </a:lnTo>
                      <a:lnTo>
                        <a:pt x="113" y="0"/>
                      </a:lnTo>
                      <a:lnTo>
                        <a:pt x="113" y="70"/>
                      </a:lnTo>
                      <a:lnTo>
                        <a:pt x="170" y="70"/>
                      </a:lnTo>
                      <a:lnTo>
                        <a:pt x="170" y="115"/>
                      </a:lnTo>
                      <a:lnTo>
                        <a:pt x="113" y="115"/>
                      </a:lnTo>
                      <a:lnTo>
                        <a:pt x="113" y="220"/>
                      </a:lnTo>
                      <a:cubicBezTo>
                        <a:pt x="113" y="242"/>
                        <a:pt x="113" y="253"/>
                        <a:pt x="144" y="253"/>
                      </a:cubicBezTo>
                      <a:cubicBezTo>
                        <a:pt x="155" y="253"/>
                        <a:pt x="158" y="253"/>
                        <a:pt x="167" y="253"/>
                      </a:cubicBezTo>
                      <a:lnTo>
                        <a:pt x="167" y="299"/>
                      </a:lnTo>
                      <a:lnTo>
                        <a:pt x="170" y="29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13" name="Freeform 94">
                  <a:extLst>
                    <a:ext uri="{FF2B5EF4-FFF2-40B4-BE49-F238E27FC236}">
                      <a16:creationId xmlns:a16="http://schemas.microsoft.com/office/drawing/2014/main" id="{6CACE85B-FC21-40AD-ACFE-E488E55034C6}"/>
                    </a:ext>
                  </a:extLst>
                </p:cNvPr>
                <p:cNvSpPr>
                  <a:spLocks noChangeArrowheads="1"/>
                </p:cNvSpPr>
                <p:nvPr/>
              </p:nvSpPr>
              <p:spPr bwMode="auto">
                <a:xfrm>
                  <a:off x="3267075" y="3103563"/>
                  <a:ext cx="77788" cy="90487"/>
                </a:xfrm>
                <a:custGeom>
                  <a:avLst/>
                  <a:gdLst>
                    <a:gd name="T0" fmla="*/ 153 w 216"/>
                    <a:gd name="T1" fmla="*/ 245 h 252"/>
                    <a:gd name="T2" fmla="*/ 150 w 216"/>
                    <a:gd name="T3" fmla="*/ 214 h 252"/>
                    <a:gd name="T4" fmla="*/ 79 w 216"/>
                    <a:gd name="T5" fmla="*/ 251 h 252"/>
                    <a:gd name="T6" fmla="*/ 20 w 216"/>
                    <a:gd name="T7" fmla="*/ 231 h 252"/>
                    <a:gd name="T8" fmla="*/ 0 w 216"/>
                    <a:gd name="T9" fmla="*/ 180 h 252"/>
                    <a:gd name="T10" fmla="*/ 51 w 216"/>
                    <a:gd name="T11" fmla="*/ 107 h 252"/>
                    <a:gd name="T12" fmla="*/ 144 w 216"/>
                    <a:gd name="T13" fmla="*/ 93 h 252"/>
                    <a:gd name="T14" fmla="*/ 141 w 216"/>
                    <a:gd name="T15" fmla="*/ 62 h 252"/>
                    <a:gd name="T16" fmla="*/ 110 w 216"/>
                    <a:gd name="T17" fmla="*/ 42 h 252"/>
                    <a:gd name="T18" fmla="*/ 85 w 216"/>
                    <a:gd name="T19" fmla="*/ 56 h 252"/>
                    <a:gd name="T20" fmla="*/ 79 w 216"/>
                    <a:gd name="T21" fmla="*/ 76 h 252"/>
                    <a:gd name="T22" fmla="*/ 11 w 216"/>
                    <a:gd name="T23" fmla="*/ 76 h 252"/>
                    <a:gd name="T24" fmla="*/ 37 w 216"/>
                    <a:gd name="T25" fmla="*/ 20 h 252"/>
                    <a:gd name="T26" fmla="*/ 107 w 216"/>
                    <a:gd name="T27" fmla="*/ 0 h 252"/>
                    <a:gd name="T28" fmla="*/ 192 w 216"/>
                    <a:gd name="T29" fmla="*/ 31 h 252"/>
                    <a:gd name="T30" fmla="*/ 209 w 216"/>
                    <a:gd name="T31" fmla="*/ 87 h 252"/>
                    <a:gd name="T32" fmla="*/ 209 w 216"/>
                    <a:gd name="T33" fmla="*/ 180 h 252"/>
                    <a:gd name="T34" fmla="*/ 215 w 216"/>
                    <a:gd name="T35" fmla="*/ 240 h 252"/>
                    <a:gd name="T36" fmla="*/ 153 w 216"/>
                    <a:gd name="T37" fmla="*/ 240 h 252"/>
                    <a:gd name="T38" fmla="*/ 153 w 216"/>
                    <a:gd name="T39" fmla="*/ 245 h 252"/>
                    <a:gd name="T40" fmla="*/ 68 w 216"/>
                    <a:gd name="T41" fmla="*/ 172 h 252"/>
                    <a:gd name="T42" fmla="*/ 102 w 216"/>
                    <a:gd name="T43" fmla="*/ 206 h 252"/>
                    <a:gd name="T44" fmla="*/ 130 w 216"/>
                    <a:gd name="T45" fmla="*/ 192 h 252"/>
                    <a:gd name="T46" fmla="*/ 144 w 216"/>
                    <a:gd name="T47" fmla="*/ 132 h 252"/>
                    <a:gd name="T48" fmla="*/ 68 w 216"/>
                    <a:gd name="T49" fmla="*/ 172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16" h="252">
                      <a:moveTo>
                        <a:pt x="153" y="245"/>
                      </a:moveTo>
                      <a:cubicBezTo>
                        <a:pt x="150" y="231"/>
                        <a:pt x="150" y="220"/>
                        <a:pt x="150" y="214"/>
                      </a:cubicBezTo>
                      <a:cubicBezTo>
                        <a:pt x="124" y="251"/>
                        <a:pt x="93" y="251"/>
                        <a:pt x="79" y="251"/>
                      </a:cubicBezTo>
                      <a:cubicBezTo>
                        <a:pt x="45" y="251"/>
                        <a:pt x="31" y="242"/>
                        <a:pt x="20" y="231"/>
                      </a:cubicBezTo>
                      <a:cubicBezTo>
                        <a:pt x="6" y="217"/>
                        <a:pt x="0" y="197"/>
                        <a:pt x="0" y="180"/>
                      </a:cubicBezTo>
                      <a:cubicBezTo>
                        <a:pt x="0" y="161"/>
                        <a:pt x="6" y="127"/>
                        <a:pt x="51" y="107"/>
                      </a:cubicBezTo>
                      <a:cubicBezTo>
                        <a:pt x="79" y="93"/>
                        <a:pt x="121" y="93"/>
                        <a:pt x="144" y="93"/>
                      </a:cubicBezTo>
                      <a:cubicBezTo>
                        <a:pt x="144" y="79"/>
                        <a:pt x="144" y="70"/>
                        <a:pt x="141" y="62"/>
                      </a:cubicBezTo>
                      <a:cubicBezTo>
                        <a:pt x="136" y="45"/>
                        <a:pt x="116" y="42"/>
                        <a:pt x="110" y="42"/>
                      </a:cubicBezTo>
                      <a:cubicBezTo>
                        <a:pt x="102" y="42"/>
                        <a:pt x="90" y="45"/>
                        <a:pt x="85" y="56"/>
                      </a:cubicBezTo>
                      <a:cubicBezTo>
                        <a:pt x="79" y="65"/>
                        <a:pt x="79" y="70"/>
                        <a:pt x="79" y="76"/>
                      </a:cubicBezTo>
                      <a:lnTo>
                        <a:pt x="11" y="76"/>
                      </a:lnTo>
                      <a:cubicBezTo>
                        <a:pt x="11" y="65"/>
                        <a:pt x="14" y="39"/>
                        <a:pt x="37" y="20"/>
                      </a:cubicBezTo>
                      <a:cubicBezTo>
                        <a:pt x="59" y="5"/>
                        <a:pt x="85" y="0"/>
                        <a:pt x="107" y="0"/>
                      </a:cubicBezTo>
                      <a:cubicBezTo>
                        <a:pt x="127" y="0"/>
                        <a:pt x="167" y="3"/>
                        <a:pt x="192" y="31"/>
                      </a:cubicBezTo>
                      <a:cubicBezTo>
                        <a:pt x="209" y="51"/>
                        <a:pt x="209" y="79"/>
                        <a:pt x="209" y="87"/>
                      </a:cubicBezTo>
                      <a:lnTo>
                        <a:pt x="209" y="180"/>
                      </a:lnTo>
                      <a:cubicBezTo>
                        <a:pt x="209" y="200"/>
                        <a:pt x="209" y="220"/>
                        <a:pt x="215" y="240"/>
                      </a:cubicBezTo>
                      <a:lnTo>
                        <a:pt x="153" y="240"/>
                      </a:lnTo>
                      <a:lnTo>
                        <a:pt x="153" y="245"/>
                      </a:lnTo>
                      <a:close/>
                      <a:moveTo>
                        <a:pt x="68" y="172"/>
                      </a:moveTo>
                      <a:cubicBezTo>
                        <a:pt x="68" y="189"/>
                        <a:pt x="79" y="206"/>
                        <a:pt x="102" y="206"/>
                      </a:cubicBezTo>
                      <a:cubicBezTo>
                        <a:pt x="113" y="206"/>
                        <a:pt x="124" y="200"/>
                        <a:pt x="130" y="192"/>
                      </a:cubicBezTo>
                      <a:cubicBezTo>
                        <a:pt x="141" y="178"/>
                        <a:pt x="144" y="158"/>
                        <a:pt x="144" y="132"/>
                      </a:cubicBezTo>
                      <a:cubicBezTo>
                        <a:pt x="99" y="130"/>
                        <a:pt x="68" y="144"/>
                        <a:pt x="68" y="172"/>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14" name="Freeform 95">
                  <a:extLst>
                    <a:ext uri="{FF2B5EF4-FFF2-40B4-BE49-F238E27FC236}">
                      <a16:creationId xmlns:a16="http://schemas.microsoft.com/office/drawing/2014/main" id="{99ED07BE-0EB2-49A9-A306-AC5FD8B35188}"/>
                    </a:ext>
                  </a:extLst>
                </p:cNvPr>
                <p:cNvSpPr>
                  <a:spLocks noChangeArrowheads="1"/>
                </p:cNvSpPr>
                <p:nvPr/>
              </p:nvSpPr>
              <p:spPr bwMode="auto">
                <a:xfrm>
                  <a:off x="3421063" y="3068638"/>
                  <a:ext cx="101600" cy="125412"/>
                </a:xfrm>
                <a:custGeom>
                  <a:avLst/>
                  <a:gdLst>
                    <a:gd name="T0" fmla="*/ 206 w 283"/>
                    <a:gd name="T1" fmla="*/ 116 h 348"/>
                    <a:gd name="T2" fmla="*/ 152 w 283"/>
                    <a:gd name="T3" fmla="*/ 56 h 348"/>
                    <a:gd name="T4" fmla="*/ 76 w 283"/>
                    <a:gd name="T5" fmla="*/ 181 h 348"/>
                    <a:gd name="T6" fmla="*/ 147 w 283"/>
                    <a:gd name="T7" fmla="*/ 296 h 348"/>
                    <a:gd name="T8" fmla="*/ 206 w 283"/>
                    <a:gd name="T9" fmla="*/ 231 h 348"/>
                    <a:gd name="T10" fmla="*/ 282 w 283"/>
                    <a:gd name="T11" fmla="*/ 231 h 348"/>
                    <a:gd name="T12" fmla="*/ 251 w 283"/>
                    <a:gd name="T13" fmla="*/ 310 h 348"/>
                    <a:gd name="T14" fmla="*/ 152 w 283"/>
                    <a:gd name="T15" fmla="*/ 347 h 348"/>
                    <a:gd name="T16" fmla="*/ 0 w 283"/>
                    <a:gd name="T17" fmla="*/ 178 h 348"/>
                    <a:gd name="T18" fmla="*/ 152 w 283"/>
                    <a:gd name="T19" fmla="*/ 0 h 348"/>
                    <a:gd name="T20" fmla="*/ 277 w 283"/>
                    <a:gd name="T21" fmla="*/ 110 h 348"/>
                    <a:gd name="T22" fmla="*/ 206 w 283"/>
                    <a:gd name="T23" fmla="*/ 110 h 348"/>
                    <a:gd name="T24" fmla="*/ 206 w 283"/>
                    <a:gd name="T25" fmla="*/ 116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83" h="348">
                      <a:moveTo>
                        <a:pt x="206" y="116"/>
                      </a:moveTo>
                      <a:cubicBezTo>
                        <a:pt x="206" y="104"/>
                        <a:pt x="200" y="56"/>
                        <a:pt x="152" y="56"/>
                      </a:cubicBezTo>
                      <a:cubicBezTo>
                        <a:pt x="99" y="56"/>
                        <a:pt x="76" y="113"/>
                        <a:pt x="76" y="181"/>
                      </a:cubicBezTo>
                      <a:cubicBezTo>
                        <a:pt x="76" y="200"/>
                        <a:pt x="76" y="296"/>
                        <a:pt x="147" y="296"/>
                      </a:cubicBezTo>
                      <a:cubicBezTo>
                        <a:pt x="178" y="296"/>
                        <a:pt x="206" y="277"/>
                        <a:pt x="206" y="231"/>
                      </a:cubicBezTo>
                      <a:lnTo>
                        <a:pt x="282" y="231"/>
                      </a:lnTo>
                      <a:cubicBezTo>
                        <a:pt x="282" y="251"/>
                        <a:pt x="279" y="282"/>
                        <a:pt x="251" y="310"/>
                      </a:cubicBezTo>
                      <a:cubicBezTo>
                        <a:pt x="220" y="341"/>
                        <a:pt x="184" y="347"/>
                        <a:pt x="152" y="347"/>
                      </a:cubicBezTo>
                      <a:cubicBezTo>
                        <a:pt x="37" y="347"/>
                        <a:pt x="0" y="262"/>
                        <a:pt x="0" y="178"/>
                      </a:cubicBezTo>
                      <a:cubicBezTo>
                        <a:pt x="0" y="71"/>
                        <a:pt x="59" y="0"/>
                        <a:pt x="152" y="0"/>
                      </a:cubicBezTo>
                      <a:cubicBezTo>
                        <a:pt x="226" y="0"/>
                        <a:pt x="277" y="45"/>
                        <a:pt x="277" y="110"/>
                      </a:cubicBezTo>
                      <a:lnTo>
                        <a:pt x="206" y="110"/>
                      </a:lnTo>
                      <a:lnTo>
                        <a:pt x="206" y="116"/>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15" name="Freeform 96">
                  <a:extLst>
                    <a:ext uri="{FF2B5EF4-FFF2-40B4-BE49-F238E27FC236}">
                      <a16:creationId xmlns:a16="http://schemas.microsoft.com/office/drawing/2014/main" id="{C85C8044-E439-4B1A-BAFF-D4E3621A3FD8}"/>
                    </a:ext>
                  </a:extLst>
                </p:cNvPr>
                <p:cNvSpPr>
                  <a:spLocks noChangeArrowheads="1"/>
                </p:cNvSpPr>
                <p:nvPr/>
              </p:nvSpPr>
              <p:spPr bwMode="auto">
                <a:xfrm>
                  <a:off x="3541713" y="3105150"/>
                  <a:ext cx="80962" cy="88900"/>
                </a:xfrm>
                <a:custGeom>
                  <a:avLst/>
                  <a:gdLst>
                    <a:gd name="T0" fmla="*/ 116 w 227"/>
                    <a:gd name="T1" fmla="*/ 203 h 249"/>
                    <a:gd name="T2" fmla="*/ 155 w 227"/>
                    <a:gd name="T3" fmla="*/ 169 h 249"/>
                    <a:gd name="T4" fmla="*/ 217 w 227"/>
                    <a:gd name="T5" fmla="*/ 169 h 249"/>
                    <a:gd name="T6" fmla="*/ 195 w 227"/>
                    <a:gd name="T7" fmla="*/ 220 h 249"/>
                    <a:gd name="T8" fmla="*/ 113 w 227"/>
                    <a:gd name="T9" fmla="*/ 248 h 249"/>
                    <a:gd name="T10" fmla="*/ 31 w 227"/>
                    <a:gd name="T11" fmla="*/ 220 h 249"/>
                    <a:gd name="T12" fmla="*/ 0 w 227"/>
                    <a:gd name="T13" fmla="*/ 129 h 249"/>
                    <a:gd name="T14" fmla="*/ 48 w 227"/>
                    <a:gd name="T15" fmla="*/ 19 h 249"/>
                    <a:gd name="T16" fmla="*/ 113 w 227"/>
                    <a:gd name="T17" fmla="*/ 0 h 249"/>
                    <a:gd name="T18" fmla="*/ 209 w 227"/>
                    <a:gd name="T19" fmla="*/ 56 h 249"/>
                    <a:gd name="T20" fmla="*/ 223 w 227"/>
                    <a:gd name="T21" fmla="*/ 141 h 249"/>
                    <a:gd name="T22" fmla="*/ 68 w 227"/>
                    <a:gd name="T23" fmla="*/ 141 h 249"/>
                    <a:gd name="T24" fmla="*/ 116 w 227"/>
                    <a:gd name="T25" fmla="*/ 203 h 249"/>
                    <a:gd name="T26" fmla="*/ 155 w 227"/>
                    <a:gd name="T27" fmla="*/ 98 h 249"/>
                    <a:gd name="T28" fmla="*/ 116 w 227"/>
                    <a:gd name="T29" fmla="*/ 45 h 249"/>
                    <a:gd name="T30" fmla="*/ 71 w 227"/>
                    <a:gd name="T31" fmla="*/ 98 h 249"/>
                    <a:gd name="T32" fmla="*/ 155 w 227"/>
                    <a:gd name="T33" fmla="*/ 98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7" h="249">
                      <a:moveTo>
                        <a:pt x="116" y="203"/>
                      </a:moveTo>
                      <a:cubicBezTo>
                        <a:pt x="133" y="203"/>
                        <a:pt x="150" y="197"/>
                        <a:pt x="155" y="169"/>
                      </a:cubicBezTo>
                      <a:lnTo>
                        <a:pt x="217" y="169"/>
                      </a:lnTo>
                      <a:cubicBezTo>
                        <a:pt x="217" y="180"/>
                        <a:pt x="215" y="200"/>
                        <a:pt x="195" y="220"/>
                      </a:cubicBezTo>
                      <a:cubicBezTo>
                        <a:pt x="178" y="237"/>
                        <a:pt x="147" y="248"/>
                        <a:pt x="113" y="248"/>
                      </a:cubicBezTo>
                      <a:cubicBezTo>
                        <a:pt x="93" y="248"/>
                        <a:pt x="54" y="245"/>
                        <a:pt x="31" y="220"/>
                      </a:cubicBezTo>
                      <a:cubicBezTo>
                        <a:pt x="9" y="197"/>
                        <a:pt x="0" y="166"/>
                        <a:pt x="0" y="129"/>
                      </a:cubicBezTo>
                      <a:cubicBezTo>
                        <a:pt x="0" y="93"/>
                        <a:pt x="9" y="45"/>
                        <a:pt x="48" y="19"/>
                      </a:cubicBezTo>
                      <a:cubicBezTo>
                        <a:pt x="65" y="8"/>
                        <a:pt x="88" y="0"/>
                        <a:pt x="113" y="0"/>
                      </a:cubicBezTo>
                      <a:cubicBezTo>
                        <a:pt x="147" y="0"/>
                        <a:pt x="186" y="14"/>
                        <a:pt x="209" y="56"/>
                      </a:cubicBezTo>
                      <a:cubicBezTo>
                        <a:pt x="226" y="87"/>
                        <a:pt x="223" y="124"/>
                        <a:pt x="223" y="141"/>
                      </a:cubicBezTo>
                      <a:lnTo>
                        <a:pt x="68" y="141"/>
                      </a:lnTo>
                      <a:cubicBezTo>
                        <a:pt x="68" y="155"/>
                        <a:pt x="68" y="203"/>
                        <a:pt x="116" y="203"/>
                      </a:cubicBezTo>
                      <a:close/>
                      <a:moveTo>
                        <a:pt x="155" y="98"/>
                      </a:moveTo>
                      <a:cubicBezTo>
                        <a:pt x="155" y="87"/>
                        <a:pt x="155" y="45"/>
                        <a:pt x="116" y="45"/>
                      </a:cubicBezTo>
                      <a:cubicBezTo>
                        <a:pt x="85" y="45"/>
                        <a:pt x="73" y="70"/>
                        <a:pt x="71" y="98"/>
                      </a:cubicBezTo>
                      <a:lnTo>
                        <a:pt x="155" y="98"/>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16" name="Freeform 97">
                  <a:extLst>
                    <a:ext uri="{FF2B5EF4-FFF2-40B4-BE49-F238E27FC236}">
                      <a16:creationId xmlns:a16="http://schemas.microsoft.com/office/drawing/2014/main" id="{F099CA86-702B-448A-AB0A-BC1211676395}"/>
                    </a:ext>
                  </a:extLst>
                </p:cNvPr>
                <p:cNvSpPr>
                  <a:spLocks noChangeArrowheads="1"/>
                </p:cNvSpPr>
                <p:nvPr/>
              </p:nvSpPr>
              <p:spPr bwMode="auto">
                <a:xfrm>
                  <a:off x="3646488" y="3106738"/>
                  <a:ext cx="80962" cy="87312"/>
                </a:xfrm>
                <a:custGeom>
                  <a:avLst/>
                  <a:gdLst>
                    <a:gd name="T0" fmla="*/ 2 w 224"/>
                    <a:gd name="T1" fmla="*/ 46 h 244"/>
                    <a:gd name="T2" fmla="*/ 2 w 224"/>
                    <a:gd name="T3" fmla="*/ 3 h 244"/>
                    <a:gd name="T4" fmla="*/ 67 w 224"/>
                    <a:gd name="T5" fmla="*/ 3 h 244"/>
                    <a:gd name="T6" fmla="*/ 70 w 224"/>
                    <a:gd name="T7" fmla="*/ 40 h 244"/>
                    <a:gd name="T8" fmla="*/ 146 w 224"/>
                    <a:gd name="T9" fmla="*/ 0 h 244"/>
                    <a:gd name="T10" fmla="*/ 217 w 224"/>
                    <a:gd name="T11" fmla="*/ 46 h 244"/>
                    <a:gd name="T12" fmla="*/ 223 w 224"/>
                    <a:gd name="T13" fmla="*/ 116 h 244"/>
                    <a:gd name="T14" fmla="*/ 223 w 224"/>
                    <a:gd name="T15" fmla="*/ 243 h 244"/>
                    <a:gd name="T16" fmla="*/ 152 w 224"/>
                    <a:gd name="T17" fmla="*/ 243 h 244"/>
                    <a:gd name="T18" fmla="*/ 152 w 224"/>
                    <a:gd name="T19" fmla="*/ 96 h 244"/>
                    <a:gd name="T20" fmla="*/ 149 w 224"/>
                    <a:gd name="T21" fmla="*/ 71 h 244"/>
                    <a:gd name="T22" fmla="*/ 115 w 224"/>
                    <a:gd name="T23" fmla="*/ 51 h 244"/>
                    <a:gd name="T24" fmla="*/ 79 w 224"/>
                    <a:gd name="T25" fmla="*/ 68 h 244"/>
                    <a:gd name="T26" fmla="*/ 70 w 224"/>
                    <a:gd name="T27" fmla="*/ 105 h 244"/>
                    <a:gd name="T28" fmla="*/ 70 w 224"/>
                    <a:gd name="T29" fmla="*/ 243 h 244"/>
                    <a:gd name="T30" fmla="*/ 0 w 224"/>
                    <a:gd name="T31" fmla="*/ 243 h 244"/>
                    <a:gd name="T32" fmla="*/ 0 w 224"/>
                    <a:gd name="T33" fmla="*/ 46 h 244"/>
                    <a:gd name="T34" fmla="*/ 2 w 224"/>
                    <a:gd name="T35" fmla="*/ 46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24" h="244">
                      <a:moveTo>
                        <a:pt x="2" y="46"/>
                      </a:moveTo>
                      <a:cubicBezTo>
                        <a:pt x="2" y="46"/>
                        <a:pt x="2" y="20"/>
                        <a:pt x="2" y="3"/>
                      </a:cubicBezTo>
                      <a:lnTo>
                        <a:pt x="67" y="3"/>
                      </a:lnTo>
                      <a:lnTo>
                        <a:pt x="70" y="40"/>
                      </a:lnTo>
                      <a:cubicBezTo>
                        <a:pt x="76" y="29"/>
                        <a:pt x="96" y="0"/>
                        <a:pt x="146" y="0"/>
                      </a:cubicBezTo>
                      <a:cubicBezTo>
                        <a:pt x="191" y="0"/>
                        <a:pt x="211" y="29"/>
                        <a:pt x="217" y="46"/>
                      </a:cubicBezTo>
                      <a:cubicBezTo>
                        <a:pt x="223" y="60"/>
                        <a:pt x="223" y="71"/>
                        <a:pt x="223" y="116"/>
                      </a:cubicBezTo>
                      <a:lnTo>
                        <a:pt x="223" y="243"/>
                      </a:lnTo>
                      <a:lnTo>
                        <a:pt x="152" y="243"/>
                      </a:lnTo>
                      <a:lnTo>
                        <a:pt x="152" y="96"/>
                      </a:lnTo>
                      <a:cubicBezTo>
                        <a:pt x="152" y="88"/>
                        <a:pt x="152" y="79"/>
                        <a:pt x="149" y="71"/>
                      </a:cubicBezTo>
                      <a:cubicBezTo>
                        <a:pt x="144" y="60"/>
                        <a:pt x="132" y="51"/>
                        <a:pt x="115" y="51"/>
                      </a:cubicBezTo>
                      <a:cubicBezTo>
                        <a:pt x="101" y="51"/>
                        <a:pt x="87" y="57"/>
                        <a:pt x="79" y="68"/>
                      </a:cubicBezTo>
                      <a:cubicBezTo>
                        <a:pt x="76" y="74"/>
                        <a:pt x="70" y="85"/>
                        <a:pt x="70" y="105"/>
                      </a:cubicBezTo>
                      <a:lnTo>
                        <a:pt x="70" y="243"/>
                      </a:lnTo>
                      <a:lnTo>
                        <a:pt x="0" y="243"/>
                      </a:lnTo>
                      <a:lnTo>
                        <a:pt x="0" y="46"/>
                      </a:lnTo>
                      <a:lnTo>
                        <a:pt x="2" y="46"/>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17" name="Freeform 98">
                  <a:extLst>
                    <a:ext uri="{FF2B5EF4-FFF2-40B4-BE49-F238E27FC236}">
                      <a16:creationId xmlns:a16="http://schemas.microsoft.com/office/drawing/2014/main" id="{393694E1-2CB2-4842-BD75-8B6E353D929E}"/>
                    </a:ext>
                  </a:extLst>
                </p:cNvPr>
                <p:cNvSpPr>
                  <a:spLocks noChangeArrowheads="1"/>
                </p:cNvSpPr>
                <p:nvPr/>
              </p:nvSpPr>
              <p:spPr bwMode="auto">
                <a:xfrm>
                  <a:off x="3744913" y="3082925"/>
                  <a:ext cx="61912" cy="111125"/>
                </a:xfrm>
                <a:custGeom>
                  <a:avLst/>
                  <a:gdLst>
                    <a:gd name="T0" fmla="*/ 170 w 171"/>
                    <a:gd name="T1" fmla="*/ 299 h 308"/>
                    <a:gd name="T2" fmla="*/ 116 w 171"/>
                    <a:gd name="T3" fmla="*/ 307 h 308"/>
                    <a:gd name="T4" fmla="*/ 45 w 171"/>
                    <a:gd name="T5" fmla="*/ 245 h 308"/>
                    <a:gd name="T6" fmla="*/ 45 w 171"/>
                    <a:gd name="T7" fmla="*/ 115 h 308"/>
                    <a:gd name="T8" fmla="*/ 0 w 171"/>
                    <a:gd name="T9" fmla="*/ 115 h 308"/>
                    <a:gd name="T10" fmla="*/ 0 w 171"/>
                    <a:gd name="T11" fmla="*/ 70 h 308"/>
                    <a:gd name="T12" fmla="*/ 45 w 171"/>
                    <a:gd name="T13" fmla="*/ 70 h 308"/>
                    <a:gd name="T14" fmla="*/ 45 w 171"/>
                    <a:gd name="T15" fmla="*/ 25 h 308"/>
                    <a:gd name="T16" fmla="*/ 113 w 171"/>
                    <a:gd name="T17" fmla="*/ 0 h 308"/>
                    <a:gd name="T18" fmla="*/ 113 w 171"/>
                    <a:gd name="T19" fmla="*/ 70 h 308"/>
                    <a:gd name="T20" fmla="*/ 170 w 171"/>
                    <a:gd name="T21" fmla="*/ 70 h 308"/>
                    <a:gd name="T22" fmla="*/ 170 w 171"/>
                    <a:gd name="T23" fmla="*/ 115 h 308"/>
                    <a:gd name="T24" fmla="*/ 113 w 171"/>
                    <a:gd name="T25" fmla="*/ 115 h 308"/>
                    <a:gd name="T26" fmla="*/ 113 w 171"/>
                    <a:gd name="T27" fmla="*/ 220 h 308"/>
                    <a:gd name="T28" fmla="*/ 144 w 171"/>
                    <a:gd name="T29" fmla="*/ 253 h 308"/>
                    <a:gd name="T30" fmla="*/ 167 w 171"/>
                    <a:gd name="T31" fmla="*/ 253 h 308"/>
                    <a:gd name="T32" fmla="*/ 167 w 171"/>
                    <a:gd name="T33" fmla="*/ 299 h 308"/>
                    <a:gd name="T34" fmla="*/ 170 w 171"/>
                    <a:gd name="T35" fmla="*/ 299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1" h="308">
                      <a:moveTo>
                        <a:pt x="170" y="299"/>
                      </a:moveTo>
                      <a:cubicBezTo>
                        <a:pt x="147" y="304"/>
                        <a:pt x="127" y="307"/>
                        <a:pt x="116" y="307"/>
                      </a:cubicBezTo>
                      <a:cubicBezTo>
                        <a:pt x="45" y="307"/>
                        <a:pt x="45" y="265"/>
                        <a:pt x="45" y="245"/>
                      </a:cubicBezTo>
                      <a:lnTo>
                        <a:pt x="45" y="115"/>
                      </a:lnTo>
                      <a:lnTo>
                        <a:pt x="0" y="115"/>
                      </a:lnTo>
                      <a:lnTo>
                        <a:pt x="0" y="70"/>
                      </a:lnTo>
                      <a:lnTo>
                        <a:pt x="45" y="70"/>
                      </a:lnTo>
                      <a:lnTo>
                        <a:pt x="45" y="25"/>
                      </a:lnTo>
                      <a:lnTo>
                        <a:pt x="113" y="0"/>
                      </a:lnTo>
                      <a:lnTo>
                        <a:pt x="113" y="70"/>
                      </a:lnTo>
                      <a:lnTo>
                        <a:pt x="170" y="70"/>
                      </a:lnTo>
                      <a:lnTo>
                        <a:pt x="170" y="115"/>
                      </a:lnTo>
                      <a:lnTo>
                        <a:pt x="113" y="115"/>
                      </a:lnTo>
                      <a:lnTo>
                        <a:pt x="113" y="220"/>
                      </a:lnTo>
                      <a:cubicBezTo>
                        <a:pt x="113" y="242"/>
                        <a:pt x="113" y="253"/>
                        <a:pt x="144" y="253"/>
                      </a:cubicBezTo>
                      <a:cubicBezTo>
                        <a:pt x="156" y="253"/>
                        <a:pt x="158" y="253"/>
                        <a:pt x="167" y="253"/>
                      </a:cubicBezTo>
                      <a:lnTo>
                        <a:pt x="167" y="299"/>
                      </a:lnTo>
                      <a:lnTo>
                        <a:pt x="170" y="29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18" name="Freeform 99">
                  <a:extLst>
                    <a:ext uri="{FF2B5EF4-FFF2-40B4-BE49-F238E27FC236}">
                      <a16:creationId xmlns:a16="http://schemas.microsoft.com/office/drawing/2014/main" id="{3C4C8643-8DB5-4F3E-837B-21CBCC7380EF}"/>
                    </a:ext>
                  </a:extLst>
                </p:cNvPr>
                <p:cNvSpPr>
                  <a:spLocks noChangeArrowheads="1"/>
                </p:cNvSpPr>
                <p:nvPr/>
              </p:nvSpPr>
              <p:spPr bwMode="auto">
                <a:xfrm>
                  <a:off x="3825875" y="3105150"/>
                  <a:ext cx="80963" cy="88900"/>
                </a:xfrm>
                <a:custGeom>
                  <a:avLst/>
                  <a:gdLst>
                    <a:gd name="T0" fmla="*/ 116 w 227"/>
                    <a:gd name="T1" fmla="*/ 203 h 249"/>
                    <a:gd name="T2" fmla="*/ 155 w 227"/>
                    <a:gd name="T3" fmla="*/ 169 h 249"/>
                    <a:gd name="T4" fmla="*/ 218 w 227"/>
                    <a:gd name="T5" fmla="*/ 169 h 249"/>
                    <a:gd name="T6" fmla="*/ 195 w 227"/>
                    <a:gd name="T7" fmla="*/ 220 h 249"/>
                    <a:gd name="T8" fmla="*/ 113 w 227"/>
                    <a:gd name="T9" fmla="*/ 248 h 249"/>
                    <a:gd name="T10" fmla="*/ 31 w 227"/>
                    <a:gd name="T11" fmla="*/ 220 h 249"/>
                    <a:gd name="T12" fmla="*/ 0 w 227"/>
                    <a:gd name="T13" fmla="*/ 129 h 249"/>
                    <a:gd name="T14" fmla="*/ 48 w 227"/>
                    <a:gd name="T15" fmla="*/ 19 h 249"/>
                    <a:gd name="T16" fmla="*/ 113 w 227"/>
                    <a:gd name="T17" fmla="*/ 0 h 249"/>
                    <a:gd name="T18" fmla="*/ 209 w 227"/>
                    <a:gd name="T19" fmla="*/ 56 h 249"/>
                    <a:gd name="T20" fmla="*/ 223 w 227"/>
                    <a:gd name="T21" fmla="*/ 141 h 249"/>
                    <a:gd name="T22" fmla="*/ 68 w 227"/>
                    <a:gd name="T23" fmla="*/ 141 h 249"/>
                    <a:gd name="T24" fmla="*/ 116 w 227"/>
                    <a:gd name="T25" fmla="*/ 203 h 249"/>
                    <a:gd name="T26" fmla="*/ 155 w 227"/>
                    <a:gd name="T27" fmla="*/ 98 h 249"/>
                    <a:gd name="T28" fmla="*/ 116 w 227"/>
                    <a:gd name="T29" fmla="*/ 45 h 249"/>
                    <a:gd name="T30" fmla="*/ 71 w 227"/>
                    <a:gd name="T31" fmla="*/ 98 h 249"/>
                    <a:gd name="T32" fmla="*/ 155 w 227"/>
                    <a:gd name="T33" fmla="*/ 98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7" h="249">
                      <a:moveTo>
                        <a:pt x="116" y="203"/>
                      </a:moveTo>
                      <a:cubicBezTo>
                        <a:pt x="133" y="203"/>
                        <a:pt x="150" y="197"/>
                        <a:pt x="155" y="169"/>
                      </a:cubicBezTo>
                      <a:lnTo>
                        <a:pt x="218" y="169"/>
                      </a:lnTo>
                      <a:cubicBezTo>
                        <a:pt x="218" y="180"/>
                        <a:pt x="215" y="200"/>
                        <a:pt x="195" y="220"/>
                      </a:cubicBezTo>
                      <a:cubicBezTo>
                        <a:pt x="178" y="237"/>
                        <a:pt x="147" y="248"/>
                        <a:pt x="113" y="248"/>
                      </a:cubicBezTo>
                      <a:cubicBezTo>
                        <a:pt x="93" y="248"/>
                        <a:pt x="54" y="245"/>
                        <a:pt x="31" y="220"/>
                      </a:cubicBezTo>
                      <a:cubicBezTo>
                        <a:pt x="9" y="197"/>
                        <a:pt x="0" y="166"/>
                        <a:pt x="0" y="129"/>
                      </a:cubicBezTo>
                      <a:cubicBezTo>
                        <a:pt x="0" y="93"/>
                        <a:pt x="9" y="45"/>
                        <a:pt x="48" y="19"/>
                      </a:cubicBezTo>
                      <a:cubicBezTo>
                        <a:pt x="65" y="8"/>
                        <a:pt x="88" y="0"/>
                        <a:pt x="113" y="0"/>
                      </a:cubicBezTo>
                      <a:cubicBezTo>
                        <a:pt x="147" y="0"/>
                        <a:pt x="187" y="14"/>
                        <a:pt x="209" y="56"/>
                      </a:cubicBezTo>
                      <a:cubicBezTo>
                        <a:pt x="226" y="87"/>
                        <a:pt x="223" y="124"/>
                        <a:pt x="223" y="141"/>
                      </a:cubicBezTo>
                      <a:lnTo>
                        <a:pt x="68" y="141"/>
                      </a:lnTo>
                      <a:cubicBezTo>
                        <a:pt x="68" y="155"/>
                        <a:pt x="68" y="203"/>
                        <a:pt x="116" y="203"/>
                      </a:cubicBezTo>
                      <a:close/>
                      <a:moveTo>
                        <a:pt x="155" y="98"/>
                      </a:moveTo>
                      <a:cubicBezTo>
                        <a:pt x="155" y="87"/>
                        <a:pt x="155" y="45"/>
                        <a:pt x="116" y="45"/>
                      </a:cubicBezTo>
                      <a:cubicBezTo>
                        <a:pt x="85" y="45"/>
                        <a:pt x="74" y="70"/>
                        <a:pt x="71" y="98"/>
                      </a:cubicBezTo>
                      <a:lnTo>
                        <a:pt x="155" y="98"/>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19" name="Freeform 100">
                  <a:extLst>
                    <a:ext uri="{FF2B5EF4-FFF2-40B4-BE49-F238E27FC236}">
                      <a16:creationId xmlns:a16="http://schemas.microsoft.com/office/drawing/2014/main" id="{90F30571-7C76-44F2-B20E-AEC3806990EF}"/>
                    </a:ext>
                  </a:extLst>
                </p:cNvPr>
                <p:cNvSpPr>
                  <a:spLocks noChangeArrowheads="1"/>
                </p:cNvSpPr>
                <p:nvPr/>
              </p:nvSpPr>
              <p:spPr bwMode="auto">
                <a:xfrm>
                  <a:off x="3930650" y="3106738"/>
                  <a:ext cx="52388" cy="87312"/>
                </a:xfrm>
                <a:custGeom>
                  <a:avLst/>
                  <a:gdLst>
                    <a:gd name="T0" fmla="*/ 3 w 145"/>
                    <a:gd name="T1" fmla="*/ 62 h 241"/>
                    <a:gd name="T2" fmla="*/ 0 w 145"/>
                    <a:gd name="T3" fmla="*/ 3 h 241"/>
                    <a:gd name="T4" fmla="*/ 65 w 145"/>
                    <a:gd name="T5" fmla="*/ 3 h 241"/>
                    <a:gd name="T6" fmla="*/ 65 w 145"/>
                    <a:gd name="T7" fmla="*/ 48 h 241"/>
                    <a:gd name="T8" fmla="*/ 144 w 145"/>
                    <a:gd name="T9" fmla="*/ 3 h 241"/>
                    <a:gd name="T10" fmla="*/ 144 w 145"/>
                    <a:gd name="T11" fmla="*/ 65 h 241"/>
                    <a:gd name="T12" fmla="*/ 70 w 145"/>
                    <a:gd name="T13" fmla="*/ 125 h 241"/>
                    <a:gd name="T14" fmla="*/ 70 w 145"/>
                    <a:gd name="T15" fmla="*/ 240 h 241"/>
                    <a:gd name="T16" fmla="*/ 3 w 145"/>
                    <a:gd name="T17" fmla="*/ 240 h 241"/>
                    <a:gd name="T18" fmla="*/ 3 w 145"/>
                    <a:gd name="T19" fmla="*/ 62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5" h="241">
                      <a:moveTo>
                        <a:pt x="3" y="62"/>
                      </a:moveTo>
                      <a:cubicBezTo>
                        <a:pt x="3" y="51"/>
                        <a:pt x="0" y="17"/>
                        <a:pt x="0" y="3"/>
                      </a:cubicBezTo>
                      <a:lnTo>
                        <a:pt x="65" y="3"/>
                      </a:lnTo>
                      <a:lnTo>
                        <a:pt x="65" y="48"/>
                      </a:lnTo>
                      <a:cubicBezTo>
                        <a:pt x="73" y="29"/>
                        <a:pt x="90" y="0"/>
                        <a:pt x="144" y="3"/>
                      </a:cubicBezTo>
                      <a:lnTo>
                        <a:pt x="144" y="65"/>
                      </a:lnTo>
                      <a:cubicBezTo>
                        <a:pt x="73" y="60"/>
                        <a:pt x="70" y="94"/>
                        <a:pt x="70" y="125"/>
                      </a:cubicBezTo>
                      <a:lnTo>
                        <a:pt x="70" y="240"/>
                      </a:lnTo>
                      <a:lnTo>
                        <a:pt x="3" y="240"/>
                      </a:lnTo>
                      <a:lnTo>
                        <a:pt x="3" y="62"/>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grpSp>
        <p:grpSp>
          <p:nvGrpSpPr>
            <p:cNvPr id="294" name="Group 293">
              <a:extLst>
                <a:ext uri="{FF2B5EF4-FFF2-40B4-BE49-F238E27FC236}">
                  <a16:creationId xmlns:a16="http://schemas.microsoft.com/office/drawing/2014/main" id="{901C8964-BC46-479B-96A8-DC279C11F0D2}"/>
                </a:ext>
              </a:extLst>
            </p:cNvPr>
            <p:cNvGrpSpPr/>
            <p:nvPr/>
          </p:nvGrpSpPr>
          <p:grpSpPr>
            <a:xfrm>
              <a:off x="4186644" y="4191353"/>
              <a:ext cx="553480" cy="451191"/>
              <a:chOff x="6096000" y="3684588"/>
              <a:chExt cx="627063" cy="511175"/>
            </a:xfrm>
            <a:solidFill>
              <a:schemeClr val="tx1"/>
            </a:solidFill>
          </p:grpSpPr>
          <p:sp>
            <p:nvSpPr>
              <p:cNvPr id="296" name="Freeform 20">
                <a:extLst>
                  <a:ext uri="{FF2B5EF4-FFF2-40B4-BE49-F238E27FC236}">
                    <a16:creationId xmlns:a16="http://schemas.microsoft.com/office/drawing/2014/main" id="{C00D52A5-2A62-46B8-9E1A-C80315684635}"/>
                  </a:ext>
                </a:extLst>
              </p:cNvPr>
              <p:cNvSpPr>
                <a:spLocks noChangeArrowheads="1"/>
              </p:cNvSpPr>
              <p:nvPr/>
            </p:nvSpPr>
            <p:spPr bwMode="auto">
              <a:xfrm>
                <a:off x="6584950" y="3997325"/>
                <a:ext cx="138113" cy="66675"/>
              </a:xfrm>
              <a:custGeom>
                <a:avLst/>
                <a:gdLst>
                  <a:gd name="T0" fmla="*/ 383 w 384"/>
                  <a:gd name="T1" fmla="*/ 0 h 184"/>
                  <a:gd name="T2" fmla="*/ 0 w 384"/>
                  <a:gd name="T3" fmla="*/ 0 h 184"/>
                  <a:gd name="T4" fmla="*/ 0 w 384"/>
                  <a:gd name="T5" fmla="*/ 183 h 184"/>
                  <a:gd name="T6" fmla="*/ 383 w 384"/>
                  <a:gd name="T7" fmla="*/ 183 h 184"/>
                  <a:gd name="T8" fmla="*/ 383 w 384"/>
                  <a:gd name="T9" fmla="*/ 0 h 184"/>
                  <a:gd name="T10" fmla="*/ 333 w 384"/>
                  <a:gd name="T11" fmla="*/ 87 h 184"/>
                  <a:gd name="T12" fmla="*/ 304 w 384"/>
                  <a:gd name="T13" fmla="*/ 116 h 184"/>
                  <a:gd name="T14" fmla="*/ 275 w 384"/>
                  <a:gd name="T15" fmla="*/ 87 h 184"/>
                  <a:gd name="T16" fmla="*/ 304 w 384"/>
                  <a:gd name="T17" fmla="*/ 58 h 184"/>
                  <a:gd name="T18" fmla="*/ 333 w 384"/>
                  <a:gd name="T19" fmla="*/ 87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4" h="184">
                    <a:moveTo>
                      <a:pt x="383" y="0"/>
                    </a:moveTo>
                    <a:lnTo>
                      <a:pt x="0" y="0"/>
                    </a:lnTo>
                    <a:lnTo>
                      <a:pt x="0" y="183"/>
                    </a:lnTo>
                    <a:lnTo>
                      <a:pt x="383" y="183"/>
                    </a:lnTo>
                    <a:lnTo>
                      <a:pt x="383" y="0"/>
                    </a:lnTo>
                    <a:close/>
                    <a:moveTo>
                      <a:pt x="333" y="87"/>
                    </a:moveTo>
                    <a:cubicBezTo>
                      <a:pt x="333" y="104"/>
                      <a:pt x="321" y="116"/>
                      <a:pt x="304" y="116"/>
                    </a:cubicBezTo>
                    <a:cubicBezTo>
                      <a:pt x="287" y="116"/>
                      <a:pt x="275" y="104"/>
                      <a:pt x="275" y="87"/>
                    </a:cubicBezTo>
                    <a:cubicBezTo>
                      <a:pt x="275" y="71"/>
                      <a:pt x="287" y="58"/>
                      <a:pt x="304" y="58"/>
                    </a:cubicBezTo>
                    <a:cubicBezTo>
                      <a:pt x="321" y="58"/>
                      <a:pt x="333" y="71"/>
                      <a:pt x="333" y="87"/>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97" name="Freeform 21">
                <a:extLst>
                  <a:ext uri="{FF2B5EF4-FFF2-40B4-BE49-F238E27FC236}">
                    <a16:creationId xmlns:a16="http://schemas.microsoft.com/office/drawing/2014/main" id="{1390CA4A-6B32-452B-A49C-7F678B93C551}"/>
                  </a:ext>
                </a:extLst>
              </p:cNvPr>
              <p:cNvSpPr>
                <a:spLocks noChangeArrowheads="1"/>
              </p:cNvSpPr>
              <p:nvPr/>
            </p:nvSpPr>
            <p:spPr bwMode="auto">
              <a:xfrm>
                <a:off x="6584950" y="4081463"/>
                <a:ext cx="138113" cy="66675"/>
              </a:xfrm>
              <a:custGeom>
                <a:avLst/>
                <a:gdLst>
                  <a:gd name="T0" fmla="*/ 354 w 384"/>
                  <a:gd name="T1" fmla="*/ 183 h 184"/>
                  <a:gd name="T2" fmla="*/ 383 w 384"/>
                  <a:gd name="T3" fmla="*/ 154 h 184"/>
                  <a:gd name="T4" fmla="*/ 383 w 384"/>
                  <a:gd name="T5" fmla="*/ 0 h 184"/>
                  <a:gd name="T6" fmla="*/ 0 w 384"/>
                  <a:gd name="T7" fmla="*/ 0 h 184"/>
                  <a:gd name="T8" fmla="*/ 0 w 384"/>
                  <a:gd name="T9" fmla="*/ 183 h 184"/>
                  <a:gd name="T10" fmla="*/ 354 w 384"/>
                  <a:gd name="T11" fmla="*/ 183 h 184"/>
                  <a:gd name="T12" fmla="*/ 333 w 384"/>
                  <a:gd name="T13" fmla="*/ 87 h 184"/>
                  <a:gd name="T14" fmla="*/ 304 w 384"/>
                  <a:gd name="T15" fmla="*/ 116 h 184"/>
                  <a:gd name="T16" fmla="*/ 275 w 384"/>
                  <a:gd name="T17" fmla="*/ 87 h 184"/>
                  <a:gd name="T18" fmla="*/ 304 w 384"/>
                  <a:gd name="T19" fmla="*/ 58 h 184"/>
                  <a:gd name="T20" fmla="*/ 333 w 384"/>
                  <a:gd name="T21" fmla="*/ 87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84" h="184">
                    <a:moveTo>
                      <a:pt x="354" y="183"/>
                    </a:moveTo>
                    <a:cubicBezTo>
                      <a:pt x="370" y="183"/>
                      <a:pt x="383" y="170"/>
                      <a:pt x="383" y="154"/>
                    </a:cubicBezTo>
                    <a:lnTo>
                      <a:pt x="383" y="0"/>
                    </a:lnTo>
                    <a:lnTo>
                      <a:pt x="0" y="0"/>
                    </a:lnTo>
                    <a:lnTo>
                      <a:pt x="0" y="183"/>
                    </a:lnTo>
                    <a:lnTo>
                      <a:pt x="354" y="183"/>
                    </a:lnTo>
                    <a:close/>
                    <a:moveTo>
                      <a:pt x="333" y="87"/>
                    </a:moveTo>
                    <a:cubicBezTo>
                      <a:pt x="333" y="104"/>
                      <a:pt x="321" y="116"/>
                      <a:pt x="304" y="116"/>
                    </a:cubicBezTo>
                    <a:cubicBezTo>
                      <a:pt x="287" y="116"/>
                      <a:pt x="275" y="104"/>
                      <a:pt x="275" y="87"/>
                    </a:cubicBezTo>
                    <a:cubicBezTo>
                      <a:pt x="275" y="70"/>
                      <a:pt x="287" y="58"/>
                      <a:pt x="304" y="58"/>
                    </a:cubicBezTo>
                    <a:cubicBezTo>
                      <a:pt x="321" y="58"/>
                      <a:pt x="333" y="70"/>
                      <a:pt x="333" y="87"/>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98" name="Freeform 22">
                <a:extLst>
                  <a:ext uri="{FF2B5EF4-FFF2-40B4-BE49-F238E27FC236}">
                    <a16:creationId xmlns:a16="http://schemas.microsoft.com/office/drawing/2014/main" id="{30AC339C-941B-47B5-82E9-C9514D3B1574}"/>
                  </a:ext>
                </a:extLst>
              </p:cNvPr>
              <p:cNvSpPr>
                <a:spLocks noChangeArrowheads="1"/>
              </p:cNvSpPr>
              <p:nvPr/>
            </p:nvSpPr>
            <p:spPr bwMode="auto">
              <a:xfrm>
                <a:off x="6584950" y="3744913"/>
                <a:ext cx="138113" cy="65087"/>
              </a:xfrm>
              <a:custGeom>
                <a:avLst/>
                <a:gdLst>
                  <a:gd name="T0" fmla="*/ 383 w 384"/>
                  <a:gd name="T1" fmla="*/ 182 h 183"/>
                  <a:gd name="T2" fmla="*/ 383 w 384"/>
                  <a:gd name="T3" fmla="*/ 29 h 183"/>
                  <a:gd name="T4" fmla="*/ 354 w 384"/>
                  <a:gd name="T5" fmla="*/ 0 h 183"/>
                  <a:gd name="T6" fmla="*/ 0 w 384"/>
                  <a:gd name="T7" fmla="*/ 0 h 183"/>
                  <a:gd name="T8" fmla="*/ 0 w 384"/>
                  <a:gd name="T9" fmla="*/ 182 h 183"/>
                  <a:gd name="T10" fmla="*/ 383 w 384"/>
                  <a:gd name="T11" fmla="*/ 182 h 183"/>
                  <a:gd name="T12" fmla="*/ 333 w 384"/>
                  <a:gd name="T13" fmla="*/ 91 h 183"/>
                  <a:gd name="T14" fmla="*/ 304 w 384"/>
                  <a:gd name="T15" fmla="*/ 120 h 183"/>
                  <a:gd name="T16" fmla="*/ 275 w 384"/>
                  <a:gd name="T17" fmla="*/ 91 h 183"/>
                  <a:gd name="T18" fmla="*/ 304 w 384"/>
                  <a:gd name="T19" fmla="*/ 62 h 183"/>
                  <a:gd name="T20" fmla="*/ 333 w 384"/>
                  <a:gd name="T21" fmla="*/ 91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84" h="183">
                    <a:moveTo>
                      <a:pt x="383" y="182"/>
                    </a:moveTo>
                    <a:lnTo>
                      <a:pt x="383" y="29"/>
                    </a:lnTo>
                    <a:cubicBezTo>
                      <a:pt x="383" y="12"/>
                      <a:pt x="370" y="0"/>
                      <a:pt x="354" y="0"/>
                    </a:cubicBezTo>
                    <a:lnTo>
                      <a:pt x="0" y="0"/>
                    </a:lnTo>
                    <a:lnTo>
                      <a:pt x="0" y="182"/>
                    </a:lnTo>
                    <a:lnTo>
                      <a:pt x="383" y="182"/>
                    </a:lnTo>
                    <a:close/>
                    <a:moveTo>
                      <a:pt x="333" y="91"/>
                    </a:moveTo>
                    <a:cubicBezTo>
                      <a:pt x="333" y="108"/>
                      <a:pt x="321" y="120"/>
                      <a:pt x="304" y="120"/>
                    </a:cubicBezTo>
                    <a:cubicBezTo>
                      <a:pt x="287" y="120"/>
                      <a:pt x="275" y="108"/>
                      <a:pt x="275" y="91"/>
                    </a:cubicBezTo>
                    <a:cubicBezTo>
                      <a:pt x="275" y="74"/>
                      <a:pt x="287" y="62"/>
                      <a:pt x="304" y="62"/>
                    </a:cubicBezTo>
                    <a:cubicBezTo>
                      <a:pt x="321" y="62"/>
                      <a:pt x="333" y="74"/>
                      <a:pt x="333" y="91"/>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99" name="Freeform 23">
                <a:extLst>
                  <a:ext uri="{FF2B5EF4-FFF2-40B4-BE49-F238E27FC236}">
                    <a16:creationId xmlns:a16="http://schemas.microsoft.com/office/drawing/2014/main" id="{318F3160-1DF2-4226-92BE-DE2DAA6BADCC}"/>
                  </a:ext>
                </a:extLst>
              </p:cNvPr>
              <p:cNvSpPr>
                <a:spLocks noChangeArrowheads="1"/>
              </p:cNvSpPr>
              <p:nvPr/>
            </p:nvSpPr>
            <p:spPr bwMode="auto">
              <a:xfrm>
                <a:off x="6584950" y="3827463"/>
                <a:ext cx="138113" cy="66675"/>
              </a:xfrm>
              <a:custGeom>
                <a:avLst/>
                <a:gdLst>
                  <a:gd name="T0" fmla="*/ 383 w 384"/>
                  <a:gd name="T1" fmla="*/ 0 h 184"/>
                  <a:gd name="T2" fmla="*/ 0 w 384"/>
                  <a:gd name="T3" fmla="*/ 0 h 184"/>
                  <a:gd name="T4" fmla="*/ 0 w 384"/>
                  <a:gd name="T5" fmla="*/ 183 h 184"/>
                  <a:gd name="T6" fmla="*/ 383 w 384"/>
                  <a:gd name="T7" fmla="*/ 183 h 184"/>
                  <a:gd name="T8" fmla="*/ 383 w 384"/>
                  <a:gd name="T9" fmla="*/ 0 h 184"/>
                  <a:gd name="T10" fmla="*/ 333 w 384"/>
                  <a:gd name="T11" fmla="*/ 96 h 184"/>
                  <a:gd name="T12" fmla="*/ 304 w 384"/>
                  <a:gd name="T13" fmla="*/ 125 h 184"/>
                  <a:gd name="T14" fmla="*/ 275 w 384"/>
                  <a:gd name="T15" fmla="*/ 96 h 184"/>
                  <a:gd name="T16" fmla="*/ 304 w 384"/>
                  <a:gd name="T17" fmla="*/ 67 h 184"/>
                  <a:gd name="T18" fmla="*/ 333 w 384"/>
                  <a:gd name="T19" fmla="*/ 96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4" h="184">
                    <a:moveTo>
                      <a:pt x="383" y="0"/>
                    </a:moveTo>
                    <a:lnTo>
                      <a:pt x="0" y="0"/>
                    </a:lnTo>
                    <a:lnTo>
                      <a:pt x="0" y="183"/>
                    </a:lnTo>
                    <a:lnTo>
                      <a:pt x="383" y="183"/>
                    </a:lnTo>
                    <a:lnTo>
                      <a:pt x="383" y="0"/>
                    </a:lnTo>
                    <a:close/>
                    <a:moveTo>
                      <a:pt x="333" y="96"/>
                    </a:moveTo>
                    <a:cubicBezTo>
                      <a:pt x="333" y="113"/>
                      <a:pt x="321" y="125"/>
                      <a:pt x="304" y="125"/>
                    </a:cubicBezTo>
                    <a:cubicBezTo>
                      <a:pt x="287" y="125"/>
                      <a:pt x="275" y="113"/>
                      <a:pt x="275" y="96"/>
                    </a:cubicBezTo>
                    <a:cubicBezTo>
                      <a:pt x="275" y="79"/>
                      <a:pt x="287" y="67"/>
                      <a:pt x="304" y="67"/>
                    </a:cubicBezTo>
                    <a:cubicBezTo>
                      <a:pt x="321" y="67"/>
                      <a:pt x="333" y="79"/>
                      <a:pt x="333" y="96"/>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00" name="Freeform 24">
                <a:extLst>
                  <a:ext uri="{FF2B5EF4-FFF2-40B4-BE49-F238E27FC236}">
                    <a16:creationId xmlns:a16="http://schemas.microsoft.com/office/drawing/2014/main" id="{B4F2A7A0-1134-477F-90E2-8A33ACD0A535}"/>
                  </a:ext>
                </a:extLst>
              </p:cNvPr>
              <p:cNvSpPr>
                <a:spLocks noChangeArrowheads="1"/>
              </p:cNvSpPr>
              <p:nvPr/>
            </p:nvSpPr>
            <p:spPr bwMode="auto">
              <a:xfrm>
                <a:off x="6584950" y="3911600"/>
                <a:ext cx="138113" cy="66675"/>
              </a:xfrm>
              <a:custGeom>
                <a:avLst/>
                <a:gdLst>
                  <a:gd name="T0" fmla="*/ 383 w 384"/>
                  <a:gd name="T1" fmla="*/ 0 h 184"/>
                  <a:gd name="T2" fmla="*/ 0 w 384"/>
                  <a:gd name="T3" fmla="*/ 0 h 184"/>
                  <a:gd name="T4" fmla="*/ 0 w 384"/>
                  <a:gd name="T5" fmla="*/ 183 h 184"/>
                  <a:gd name="T6" fmla="*/ 383 w 384"/>
                  <a:gd name="T7" fmla="*/ 183 h 184"/>
                  <a:gd name="T8" fmla="*/ 383 w 384"/>
                  <a:gd name="T9" fmla="*/ 0 h 184"/>
                  <a:gd name="T10" fmla="*/ 333 w 384"/>
                  <a:gd name="T11" fmla="*/ 92 h 184"/>
                  <a:gd name="T12" fmla="*/ 304 w 384"/>
                  <a:gd name="T13" fmla="*/ 121 h 184"/>
                  <a:gd name="T14" fmla="*/ 275 w 384"/>
                  <a:gd name="T15" fmla="*/ 92 h 184"/>
                  <a:gd name="T16" fmla="*/ 304 w 384"/>
                  <a:gd name="T17" fmla="*/ 62 h 184"/>
                  <a:gd name="T18" fmla="*/ 333 w 384"/>
                  <a:gd name="T19" fmla="*/ 92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4" h="184">
                    <a:moveTo>
                      <a:pt x="383" y="0"/>
                    </a:moveTo>
                    <a:lnTo>
                      <a:pt x="0" y="0"/>
                    </a:lnTo>
                    <a:lnTo>
                      <a:pt x="0" y="183"/>
                    </a:lnTo>
                    <a:lnTo>
                      <a:pt x="383" y="183"/>
                    </a:lnTo>
                    <a:lnTo>
                      <a:pt x="383" y="0"/>
                    </a:lnTo>
                    <a:close/>
                    <a:moveTo>
                      <a:pt x="333" y="92"/>
                    </a:moveTo>
                    <a:cubicBezTo>
                      <a:pt x="333" y="109"/>
                      <a:pt x="321" y="121"/>
                      <a:pt x="304" y="121"/>
                    </a:cubicBezTo>
                    <a:cubicBezTo>
                      <a:pt x="287" y="121"/>
                      <a:pt x="275" y="109"/>
                      <a:pt x="275" y="92"/>
                    </a:cubicBezTo>
                    <a:cubicBezTo>
                      <a:pt x="275" y="76"/>
                      <a:pt x="287" y="62"/>
                      <a:pt x="304" y="62"/>
                    </a:cubicBezTo>
                    <a:cubicBezTo>
                      <a:pt x="321" y="62"/>
                      <a:pt x="333" y="76"/>
                      <a:pt x="333" y="92"/>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01" name="Freeform 25">
                <a:extLst>
                  <a:ext uri="{FF2B5EF4-FFF2-40B4-BE49-F238E27FC236}">
                    <a16:creationId xmlns:a16="http://schemas.microsoft.com/office/drawing/2014/main" id="{2E756D6F-8A25-40B2-8789-48D16B002973}"/>
                  </a:ext>
                </a:extLst>
              </p:cNvPr>
              <p:cNvSpPr>
                <a:spLocks noChangeArrowheads="1"/>
              </p:cNvSpPr>
              <p:nvPr/>
            </p:nvSpPr>
            <p:spPr bwMode="auto">
              <a:xfrm>
                <a:off x="6315075" y="4003675"/>
                <a:ext cx="252413" cy="84138"/>
              </a:xfrm>
              <a:custGeom>
                <a:avLst/>
                <a:gdLst>
                  <a:gd name="T0" fmla="*/ 0 w 700"/>
                  <a:gd name="T1" fmla="*/ 4 h 233"/>
                  <a:gd name="T2" fmla="*/ 0 w 700"/>
                  <a:gd name="T3" fmla="*/ 20 h 233"/>
                  <a:gd name="T4" fmla="*/ 0 w 700"/>
                  <a:gd name="T5" fmla="*/ 20 h 233"/>
                  <a:gd name="T6" fmla="*/ 54 w 700"/>
                  <a:gd name="T7" fmla="*/ 37 h 233"/>
                  <a:gd name="T8" fmla="*/ 137 w 700"/>
                  <a:gd name="T9" fmla="*/ 62 h 233"/>
                  <a:gd name="T10" fmla="*/ 162 w 700"/>
                  <a:gd name="T11" fmla="*/ 70 h 233"/>
                  <a:gd name="T12" fmla="*/ 283 w 700"/>
                  <a:gd name="T13" fmla="*/ 232 h 233"/>
                  <a:gd name="T14" fmla="*/ 699 w 700"/>
                  <a:gd name="T15" fmla="*/ 232 h 233"/>
                  <a:gd name="T16" fmla="*/ 699 w 700"/>
                  <a:gd name="T17" fmla="*/ 0 h 233"/>
                  <a:gd name="T18" fmla="*/ 0 w 700"/>
                  <a:gd name="T19" fmla="*/ 0 h 233"/>
                  <a:gd name="T20" fmla="*/ 0 w 700"/>
                  <a:gd name="T21" fmla="*/ 4 h 233"/>
                  <a:gd name="T22" fmla="*/ 603 w 700"/>
                  <a:gd name="T23" fmla="*/ 158 h 233"/>
                  <a:gd name="T24" fmla="*/ 566 w 700"/>
                  <a:gd name="T25" fmla="*/ 120 h 233"/>
                  <a:gd name="T26" fmla="*/ 603 w 700"/>
                  <a:gd name="T27" fmla="*/ 83 h 233"/>
                  <a:gd name="T28" fmla="*/ 640 w 700"/>
                  <a:gd name="T29" fmla="*/ 120 h 233"/>
                  <a:gd name="T30" fmla="*/ 603 w 700"/>
                  <a:gd name="T31" fmla="*/ 158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00" h="233">
                    <a:moveTo>
                      <a:pt x="0" y="4"/>
                    </a:moveTo>
                    <a:lnTo>
                      <a:pt x="0" y="20"/>
                    </a:lnTo>
                    <a:lnTo>
                      <a:pt x="0" y="20"/>
                    </a:lnTo>
                    <a:cubicBezTo>
                      <a:pt x="17" y="25"/>
                      <a:pt x="33" y="29"/>
                      <a:pt x="54" y="37"/>
                    </a:cubicBezTo>
                    <a:cubicBezTo>
                      <a:pt x="87" y="45"/>
                      <a:pt x="117" y="54"/>
                      <a:pt x="137" y="62"/>
                    </a:cubicBezTo>
                    <a:lnTo>
                      <a:pt x="162" y="70"/>
                    </a:lnTo>
                    <a:cubicBezTo>
                      <a:pt x="225" y="104"/>
                      <a:pt x="270" y="166"/>
                      <a:pt x="283" y="232"/>
                    </a:cubicBezTo>
                    <a:lnTo>
                      <a:pt x="699" y="232"/>
                    </a:lnTo>
                    <a:lnTo>
                      <a:pt x="699" y="0"/>
                    </a:lnTo>
                    <a:lnTo>
                      <a:pt x="0" y="0"/>
                    </a:lnTo>
                    <a:lnTo>
                      <a:pt x="0" y="4"/>
                    </a:lnTo>
                    <a:close/>
                    <a:moveTo>
                      <a:pt x="603" y="158"/>
                    </a:moveTo>
                    <a:cubicBezTo>
                      <a:pt x="582" y="158"/>
                      <a:pt x="566" y="141"/>
                      <a:pt x="566" y="120"/>
                    </a:cubicBezTo>
                    <a:cubicBezTo>
                      <a:pt x="566" y="99"/>
                      <a:pt x="582" y="83"/>
                      <a:pt x="603" y="83"/>
                    </a:cubicBezTo>
                    <a:cubicBezTo>
                      <a:pt x="624" y="83"/>
                      <a:pt x="640" y="99"/>
                      <a:pt x="640" y="120"/>
                    </a:cubicBezTo>
                    <a:cubicBezTo>
                      <a:pt x="640" y="141"/>
                      <a:pt x="624" y="158"/>
                      <a:pt x="603" y="158"/>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02" name="Freeform 26">
                <a:extLst>
                  <a:ext uri="{FF2B5EF4-FFF2-40B4-BE49-F238E27FC236}">
                    <a16:creationId xmlns:a16="http://schemas.microsoft.com/office/drawing/2014/main" id="{DE589F00-5EEB-41AE-84CE-D5491201C39D}"/>
                  </a:ext>
                </a:extLst>
              </p:cNvPr>
              <p:cNvSpPr>
                <a:spLocks noChangeArrowheads="1"/>
              </p:cNvSpPr>
              <p:nvPr/>
            </p:nvSpPr>
            <p:spPr bwMode="auto">
              <a:xfrm>
                <a:off x="6418263" y="4111625"/>
                <a:ext cx="149225" cy="82550"/>
              </a:xfrm>
              <a:custGeom>
                <a:avLst/>
                <a:gdLst>
                  <a:gd name="T0" fmla="*/ 0 w 413"/>
                  <a:gd name="T1" fmla="*/ 0 h 230"/>
                  <a:gd name="T2" fmla="*/ 0 w 413"/>
                  <a:gd name="T3" fmla="*/ 229 h 230"/>
                  <a:gd name="T4" fmla="*/ 378 w 413"/>
                  <a:gd name="T5" fmla="*/ 229 h 230"/>
                  <a:gd name="T6" fmla="*/ 412 w 413"/>
                  <a:gd name="T7" fmla="*/ 195 h 230"/>
                  <a:gd name="T8" fmla="*/ 412 w 413"/>
                  <a:gd name="T9" fmla="*/ 0 h 230"/>
                  <a:gd name="T10" fmla="*/ 0 w 413"/>
                  <a:gd name="T11" fmla="*/ 0 h 230"/>
                  <a:gd name="T12" fmla="*/ 316 w 413"/>
                  <a:gd name="T13" fmla="*/ 150 h 230"/>
                  <a:gd name="T14" fmla="*/ 279 w 413"/>
                  <a:gd name="T15" fmla="*/ 112 h 230"/>
                  <a:gd name="T16" fmla="*/ 316 w 413"/>
                  <a:gd name="T17" fmla="*/ 75 h 230"/>
                  <a:gd name="T18" fmla="*/ 353 w 413"/>
                  <a:gd name="T19" fmla="*/ 112 h 230"/>
                  <a:gd name="T20" fmla="*/ 316 w 413"/>
                  <a:gd name="T21" fmla="*/ 150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13" h="230">
                    <a:moveTo>
                      <a:pt x="0" y="0"/>
                    </a:moveTo>
                    <a:lnTo>
                      <a:pt x="0" y="229"/>
                    </a:lnTo>
                    <a:lnTo>
                      <a:pt x="378" y="229"/>
                    </a:lnTo>
                    <a:cubicBezTo>
                      <a:pt x="399" y="229"/>
                      <a:pt x="412" y="212"/>
                      <a:pt x="412" y="195"/>
                    </a:cubicBezTo>
                    <a:lnTo>
                      <a:pt x="412" y="0"/>
                    </a:lnTo>
                    <a:lnTo>
                      <a:pt x="0" y="0"/>
                    </a:lnTo>
                    <a:close/>
                    <a:moveTo>
                      <a:pt x="316" y="150"/>
                    </a:moveTo>
                    <a:cubicBezTo>
                      <a:pt x="295" y="150"/>
                      <a:pt x="279" y="133"/>
                      <a:pt x="279" y="112"/>
                    </a:cubicBezTo>
                    <a:cubicBezTo>
                      <a:pt x="279" y="92"/>
                      <a:pt x="295" y="75"/>
                      <a:pt x="316" y="75"/>
                    </a:cubicBezTo>
                    <a:cubicBezTo>
                      <a:pt x="337" y="75"/>
                      <a:pt x="353" y="92"/>
                      <a:pt x="353" y="112"/>
                    </a:cubicBezTo>
                    <a:cubicBezTo>
                      <a:pt x="353" y="133"/>
                      <a:pt x="337" y="150"/>
                      <a:pt x="316" y="150"/>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03" name="Freeform 27">
                <a:extLst>
                  <a:ext uri="{FF2B5EF4-FFF2-40B4-BE49-F238E27FC236}">
                    <a16:creationId xmlns:a16="http://schemas.microsoft.com/office/drawing/2014/main" id="{AF7F58D2-F85F-404C-BE8E-021B292D837B}"/>
                  </a:ext>
                </a:extLst>
              </p:cNvPr>
              <p:cNvSpPr>
                <a:spLocks noChangeArrowheads="1"/>
              </p:cNvSpPr>
              <p:nvPr/>
            </p:nvSpPr>
            <p:spPr bwMode="auto">
              <a:xfrm>
                <a:off x="6316663" y="3684588"/>
                <a:ext cx="252412" cy="82550"/>
              </a:xfrm>
              <a:custGeom>
                <a:avLst/>
                <a:gdLst>
                  <a:gd name="T0" fmla="*/ 695 w 700"/>
                  <a:gd name="T1" fmla="*/ 34 h 230"/>
                  <a:gd name="T2" fmla="*/ 661 w 700"/>
                  <a:gd name="T3" fmla="*/ 0 h 230"/>
                  <a:gd name="T4" fmla="*/ 34 w 700"/>
                  <a:gd name="T5" fmla="*/ 0 h 230"/>
                  <a:gd name="T6" fmla="*/ 0 w 700"/>
                  <a:gd name="T7" fmla="*/ 34 h 230"/>
                  <a:gd name="T8" fmla="*/ 0 w 700"/>
                  <a:gd name="T9" fmla="*/ 229 h 230"/>
                  <a:gd name="T10" fmla="*/ 699 w 700"/>
                  <a:gd name="T11" fmla="*/ 229 h 230"/>
                  <a:gd name="T12" fmla="*/ 699 w 700"/>
                  <a:gd name="T13" fmla="*/ 34 h 230"/>
                  <a:gd name="T14" fmla="*/ 695 w 700"/>
                  <a:gd name="T15" fmla="*/ 34 h 230"/>
                  <a:gd name="T16" fmla="*/ 562 w 700"/>
                  <a:gd name="T17" fmla="*/ 121 h 230"/>
                  <a:gd name="T18" fmla="*/ 599 w 700"/>
                  <a:gd name="T19" fmla="*/ 83 h 230"/>
                  <a:gd name="T20" fmla="*/ 636 w 700"/>
                  <a:gd name="T21" fmla="*/ 121 h 230"/>
                  <a:gd name="T22" fmla="*/ 599 w 700"/>
                  <a:gd name="T23" fmla="*/ 158 h 230"/>
                  <a:gd name="T24" fmla="*/ 562 w 700"/>
                  <a:gd name="T25" fmla="*/ 121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0" h="230">
                    <a:moveTo>
                      <a:pt x="695" y="34"/>
                    </a:moveTo>
                    <a:cubicBezTo>
                      <a:pt x="695" y="13"/>
                      <a:pt x="678" y="0"/>
                      <a:pt x="661" y="0"/>
                    </a:cubicBezTo>
                    <a:lnTo>
                      <a:pt x="34" y="0"/>
                    </a:lnTo>
                    <a:cubicBezTo>
                      <a:pt x="13" y="0"/>
                      <a:pt x="0" y="17"/>
                      <a:pt x="0" y="34"/>
                    </a:cubicBezTo>
                    <a:lnTo>
                      <a:pt x="0" y="229"/>
                    </a:lnTo>
                    <a:lnTo>
                      <a:pt x="699" y="229"/>
                    </a:lnTo>
                    <a:lnTo>
                      <a:pt x="699" y="34"/>
                    </a:lnTo>
                    <a:lnTo>
                      <a:pt x="695" y="34"/>
                    </a:lnTo>
                    <a:close/>
                    <a:moveTo>
                      <a:pt x="562" y="121"/>
                    </a:moveTo>
                    <a:cubicBezTo>
                      <a:pt x="562" y="100"/>
                      <a:pt x="578" y="83"/>
                      <a:pt x="599" y="83"/>
                    </a:cubicBezTo>
                    <a:cubicBezTo>
                      <a:pt x="620" y="83"/>
                      <a:pt x="636" y="100"/>
                      <a:pt x="636" y="121"/>
                    </a:cubicBezTo>
                    <a:cubicBezTo>
                      <a:pt x="636" y="142"/>
                      <a:pt x="620" y="158"/>
                      <a:pt x="599" y="158"/>
                    </a:cubicBezTo>
                    <a:cubicBezTo>
                      <a:pt x="578" y="158"/>
                      <a:pt x="562" y="142"/>
                      <a:pt x="562" y="121"/>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04" name="Freeform 28">
                <a:extLst>
                  <a:ext uri="{FF2B5EF4-FFF2-40B4-BE49-F238E27FC236}">
                    <a16:creationId xmlns:a16="http://schemas.microsoft.com/office/drawing/2014/main" id="{4F3B0420-6C5E-4D7C-A1F8-1DF9EAED6E71}"/>
                  </a:ext>
                </a:extLst>
              </p:cNvPr>
              <p:cNvSpPr>
                <a:spLocks noChangeArrowheads="1"/>
              </p:cNvSpPr>
              <p:nvPr/>
            </p:nvSpPr>
            <p:spPr bwMode="auto">
              <a:xfrm>
                <a:off x="6327775" y="3897313"/>
                <a:ext cx="239713" cy="84137"/>
              </a:xfrm>
              <a:custGeom>
                <a:avLst/>
                <a:gdLst>
                  <a:gd name="T0" fmla="*/ 21 w 667"/>
                  <a:gd name="T1" fmla="*/ 4 h 233"/>
                  <a:gd name="T2" fmla="*/ 13 w 667"/>
                  <a:gd name="T3" fmla="*/ 66 h 233"/>
                  <a:gd name="T4" fmla="*/ 25 w 667"/>
                  <a:gd name="T5" fmla="*/ 133 h 233"/>
                  <a:gd name="T6" fmla="*/ 17 w 667"/>
                  <a:gd name="T7" fmla="*/ 191 h 233"/>
                  <a:gd name="T8" fmla="*/ 0 w 667"/>
                  <a:gd name="T9" fmla="*/ 232 h 233"/>
                  <a:gd name="T10" fmla="*/ 666 w 667"/>
                  <a:gd name="T11" fmla="*/ 232 h 233"/>
                  <a:gd name="T12" fmla="*/ 666 w 667"/>
                  <a:gd name="T13" fmla="*/ 0 h 233"/>
                  <a:gd name="T14" fmla="*/ 21 w 667"/>
                  <a:gd name="T15" fmla="*/ 0 h 233"/>
                  <a:gd name="T16" fmla="*/ 21 w 667"/>
                  <a:gd name="T17" fmla="*/ 4 h 233"/>
                  <a:gd name="T18" fmla="*/ 570 w 667"/>
                  <a:gd name="T19" fmla="*/ 157 h 233"/>
                  <a:gd name="T20" fmla="*/ 533 w 667"/>
                  <a:gd name="T21" fmla="*/ 120 h 233"/>
                  <a:gd name="T22" fmla="*/ 570 w 667"/>
                  <a:gd name="T23" fmla="*/ 83 h 233"/>
                  <a:gd name="T24" fmla="*/ 607 w 667"/>
                  <a:gd name="T25" fmla="*/ 120 h 233"/>
                  <a:gd name="T26" fmla="*/ 570 w 667"/>
                  <a:gd name="T27" fmla="*/ 157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67" h="233">
                    <a:moveTo>
                      <a:pt x="21" y="4"/>
                    </a:moveTo>
                    <a:cubicBezTo>
                      <a:pt x="21" y="24"/>
                      <a:pt x="17" y="45"/>
                      <a:pt x="13" y="66"/>
                    </a:cubicBezTo>
                    <a:cubicBezTo>
                      <a:pt x="25" y="87"/>
                      <a:pt x="29" y="112"/>
                      <a:pt x="25" y="133"/>
                    </a:cubicBezTo>
                    <a:lnTo>
                      <a:pt x="17" y="191"/>
                    </a:lnTo>
                    <a:cubicBezTo>
                      <a:pt x="13" y="207"/>
                      <a:pt x="9" y="220"/>
                      <a:pt x="0" y="232"/>
                    </a:cubicBezTo>
                    <a:lnTo>
                      <a:pt x="666" y="232"/>
                    </a:lnTo>
                    <a:lnTo>
                      <a:pt x="666" y="0"/>
                    </a:lnTo>
                    <a:lnTo>
                      <a:pt x="21" y="0"/>
                    </a:lnTo>
                    <a:lnTo>
                      <a:pt x="21" y="4"/>
                    </a:lnTo>
                    <a:close/>
                    <a:moveTo>
                      <a:pt x="570" y="157"/>
                    </a:moveTo>
                    <a:cubicBezTo>
                      <a:pt x="549" y="157"/>
                      <a:pt x="533" y="141"/>
                      <a:pt x="533" y="120"/>
                    </a:cubicBezTo>
                    <a:cubicBezTo>
                      <a:pt x="533" y="99"/>
                      <a:pt x="549" y="83"/>
                      <a:pt x="570" y="83"/>
                    </a:cubicBezTo>
                    <a:cubicBezTo>
                      <a:pt x="591" y="83"/>
                      <a:pt x="607" y="99"/>
                      <a:pt x="607" y="120"/>
                    </a:cubicBezTo>
                    <a:cubicBezTo>
                      <a:pt x="607" y="141"/>
                      <a:pt x="591" y="157"/>
                      <a:pt x="570" y="157"/>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05" name="Freeform 29">
                <a:extLst>
                  <a:ext uri="{FF2B5EF4-FFF2-40B4-BE49-F238E27FC236}">
                    <a16:creationId xmlns:a16="http://schemas.microsoft.com/office/drawing/2014/main" id="{1CBA1428-53ED-4F00-A732-A7D0A61425E3}"/>
                  </a:ext>
                </a:extLst>
              </p:cNvPr>
              <p:cNvSpPr>
                <a:spLocks noChangeArrowheads="1"/>
              </p:cNvSpPr>
              <p:nvPr/>
            </p:nvSpPr>
            <p:spPr bwMode="auto">
              <a:xfrm>
                <a:off x="6315075" y="3790950"/>
                <a:ext cx="252413" cy="84138"/>
              </a:xfrm>
              <a:custGeom>
                <a:avLst/>
                <a:gdLst>
                  <a:gd name="T0" fmla="*/ 0 w 700"/>
                  <a:gd name="T1" fmla="*/ 0 h 234"/>
                  <a:gd name="T2" fmla="*/ 0 w 700"/>
                  <a:gd name="T3" fmla="*/ 138 h 234"/>
                  <a:gd name="T4" fmla="*/ 50 w 700"/>
                  <a:gd name="T5" fmla="*/ 233 h 234"/>
                  <a:gd name="T6" fmla="*/ 699 w 700"/>
                  <a:gd name="T7" fmla="*/ 233 h 234"/>
                  <a:gd name="T8" fmla="*/ 699 w 700"/>
                  <a:gd name="T9" fmla="*/ 0 h 234"/>
                  <a:gd name="T10" fmla="*/ 0 w 700"/>
                  <a:gd name="T11" fmla="*/ 0 h 234"/>
                  <a:gd name="T12" fmla="*/ 603 w 700"/>
                  <a:gd name="T13" fmla="*/ 158 h 234"/>
                  <a:gd name="T14" fmla="*/ 566 w 700"/>
                  <a:gd name="T15" fmla="*/ 121 h 234"/>
                  <a:gd name="T16" fmla="*/ 603 w 700"/>
                  <a:gd name="T17" fmla="*/ 84 h 234"/>
                  <a:gd name="T18" fmla="*/ 640 w 700"/>
                  <a:gd name="T19" fmla="*/ 121 h 234"/>
                  <a:gd name="T20" fmla="*/ 603 w 700"/>
                  <a:gd name="T21" fmla="*/ 158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00" h="234">
                    <a:moveTo>
                      <a:pt x="0" y="0"/>
                    </a:moveTo>
                    <a:lnTo>
                      <a:pt x="0" y="138"/>
                    </a:lnTo>
                    <a:cubicBezTo>
                      <a:pt x="25" y="167"/>
                      <a:pt x="42" y="200"/>
                      <a:pt x="50" y="233"/>
                    </a:cubicBezTo>
                    <a:lnTo>
                      <a:pt x="699" y="233"/>
                    </a:lnTo>
                    <a:lnTo>
                      <a:pt x="699" y="0"/>
                    </a:lnTo>
                    <a:lnTo>
                      <a:pt x="0" y="0"/>
                    </a:lnTo>
                    <a:close/>
                    <a:moveTo>
                      <a:pt x="603" y="158"/>
                    </a:moveTo>
                    <a:cubicBezTo>
                      <a:pt x="582" y="158"/>
                      <a:pt x="566" y="142"/>
                      <a:pt x="566" y="121"/>
                    </a:cubicBezTo>
                    <a:cubicBezTo>
                      <a:pt x="566" y="100"/>
                      <a:pt x="582" y="84"/>
                      <a:pt x="603" y="84"/>
                    </a:cubicBezTo>
                    <a:cubicBezTo>
                      <a:pt x="624" y="84"/>
                      <a:pt x="640" y="100"/>
                      <a:pt x="640" y="121"/>
                    </a:cubicBezTo>
                    <a:cubicBezTo>
                      <a:pt x="640" y="142"/>
                      <a:pt x="624" y="158"/>
                      <a:pt x="603" y="158"/>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06" name="Freeform 30">
                <a:extLst>
                  <a:ext uri="{FF2B5EF4-FFF2-40B4-BE49-F238E27FC236}">
                    <a16:creationId xmlns:a16="http://schemas.microsoft.com/office/drawing/2014/main" id="{34E17720-797D-49EF-9406-FC72FA24ACFF}"/>
                  </a:ext>
                </a:extLst>
              </p:cNvPr>
              <p:cNvSpPr>
                <a:spLocks noChangeArrowheads="1"/>
              </p:cNvSpPr>
              <p:nvPr/>
            </p:nvSpPr>
            <p:spPr bwMode="auto">
              <a:xfrm>
                <a:off x="6175375" y="3824288"/>
                <a:ext cx="141288" cy="206375"/>
              </a:xfrm>
              <a:custGeom>
                <a:avLst/>
                <a:gdLst>
                  <a:gd name="T0" fmla="*/ 13 w 392"/>
                  <a:gd name="T1" fmla="*/ 391 h 575"/>
                  <a:gd name="T2" fmla="*/ 50 w 392"/>
                  <a:gd name="T3" fmla="*/ 424 h 575"/>
                  <a:gd name="T4" fmla="*/ 196 w 392"/>
                  <a:gd name="T5" fmla="*/ 574 h 575"/>
                  <a:gd name="T6" fmla="*/ 341 w 392"/>
                  <a:gd name="T7" fmla="*/ 424 h 575"/>
                  <a:gd name="T8" fmla="*/ 379 w 392"/>
                  <a:gd name="T9" fmla="*/ 391 h 575"/>
                  <a:gd name="T10" fmla="*/ 387 w 392"/>
                  <a:gd name="T11" fmla="*/ 333 h 575"/>
                  <a:gd name="T12" fmla="*/ 366 w 392"/>
                  <a:gd name="T13" fmla="*/ 295 h 575"/>
                  <a:gd name="T14" fmla="*/ 379 w 392"/>
                  <a:gd name="T15" fmla="*/ 187 h 575"/>
                  <a:gd name="T16" fmla="*/ 233 w 392"/>
                  <a:gd name="T17" fmla="*/ 37 h 575"/>
                  <a:gd name="T18" fmla="*/ 204 w 392"/>
                  <a:gd name="T19" fmla="*/ 0 h 575"/>
                  <a:gd name="T20" fmla="*/ 4 w 392"/>
                  <a:gd name="T21" fmla="*/ 170 h 575"/>
                  <a:gd name="T22" fmla="*/ 4 w 392"/>
                  <a:gd name="T23" fmla="*/ 191 h 575"/>
                  <a:gd name="T24" fmla="*/ 17 w 392"/>
                  <a:gd name="T25" fmla="*/ 291 h 575"/>
                  <a:gd name="T26" fmla="*/ 4 w 392"/>
                  <a:gd name="T27" fmla="*/ 333 h 575"/>
                  <a:gd name="T28" fmla="*/ 13 w 392"/>
                  <a:gd name="T29" fmla="*/ 391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92" h="575">
                    <a:moveTo>
                      <a:pt x="13" y="391"/>
                    </a:moveTo>
                    <a:cubicBezTo>
                      <a:pt x="17" y="407"/>
                      <a:pt x="29" y="424"/>
                      <a:pt x="50" y="424"/>
                    </a:cubicBezTo>
                    <a:cubicBezTo>
                      <a:pt x="71" y="565"/>
                      <a:pt x="180" y="574"/>
                      <a:pt x="196" y="574"/>
                    </a:cubicBezTo>
                    <a:cubicBezTo>
                      <a:pt x="213" y="574"/>
                      <a:pt x="320" y="569"/>
                      <a:pt x="341" y="424"/>
                    </a:cubicBezTo>
                    <a:cubicBezTo>
                      <a:pt x="362" y="424"/>
                      <a:pt x="374" y="412"/>
                      <a:pt x="379" y="391"/>
                    </a:cubicBezTo>
                    <a:lnTo>
                      <a:pt x="387" y="333"/>
                    </a:lnTo>
                    <a:cubicBezTo>
                      <a:pt x="391" y="316"/>
                      <a:pt x="383" y="299"/>
                      <a:pt x="366" y="295"/>
                    </a:cubicBezTo>
                    <a:cubicBezTo>
                      <a:pt x="370" y="270"/>
                      <a:pt x="379" y="224"/>
                      <a:pt x="379" y="187"/>
                    </a:cubicBezTo>
                    <a:cubicBezTo>
                      <a:pt x="379" y="116"/>
                      <a:pt x="316" y="46"/>
                      <a:pt x="233" y="37"/>
                    </a:cubicBezTo>
                    <a:lnTo>
                      <a:pt x="204" y="0"/>
                    </a:lnTo>
                    <a:cubicBezTo>
                      <a:pt x="4" y="8"/>
                      <a:pt x="4" y="170"/>
                      <a:pt x="4" y="170"/>
                    </a:cubicBezTo>
                    <a:lnTo>
                      <a:pt x="4" y="191"/>
                    </a:lnTo>
                    <a:cubicBezTo>
                      <a:pt x="4" y="229"/>
                      <a:pt x="13" y="270"/>
                      <a:pt x="17" y="291"/>
                    </a:cubicBezTo>
                    <a:cubicBezTo>
                      <a:pt x="9" y="303"/>
                      <a:pt x="0" y="316"/>
                      <a:pt x="4" y="333"/>
                    </a:cubicBezTo>
                    <a:lnTo>
                      <a:pt x="13" y="391"/>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07" name="Freeform 31">
                <a:extLst>
                  <a:ext uri="{FF2B5EF4-FFF2-40B4-BE49-F238E27FC236}">
                    <a16:creationId xmlns:a16="http://schemas.microsoft.com/office/drawing/2014/main" id="{298B7B2C-1140-44AD-A9C4-C53E30DEB77D}"/>
                  </a:ext>
                </a:extLst>
              </p:cNvPr>
              <p:cNvSpPr>
                <a:spLocks noChangeArrowheads="1"/>
              </p:cNvSpPr>
              <p:nvPr/>
            </p:nvSpPr>
            <p:spPr bwMode="auto">
              <a:xfrm>
                <a:off x="6096000" y="4029075"/>
                <a:ext cx="300038" cy="166688"/>
              </a:xfrm>
              <a:custGeom>
                <a:avLst/>
                <a:gdLst>
                  <a:gd name="T0" fmla="*/ 0 w 832"/>
                  <a:gd name="T1" fmla="*/ 462 h 463"/>
                  <a:gd name="T2" fmla="*/ 0 w 832"/>
                  <a:gd name="T3" fmla="*/ 204 h 463"/>
                  <a:gd name="T4" fmla="*/ 87 w 832"/>
                  <a:gd name="T5" fmla="*/ 54 h 463"/>
                  <a:gd name="T6" fmla="*/ 87 w 832"/>
                  <a:gd name="T7" fmla="*/ 54 h 463"/>
                  <a:gd name="T8" fmla="*/ 183 w 832"/>
                  <a:gd name="T9" fmla="*/ 25 h 463"/>
                  <a:gd name="T10" fmla="*/ 237 w 832"/>
                  <a:gd name="T11" fmla="*/ 9 h 463"/>
                  <a:gd name="T12" fmla="*/ 274 w 832"/>
                  <a:gd name="T13" fmla="*/ 0 h 463"/>
                  <a:gd name="T14" fmla="*/ 416 w 832"/>
                  <a:gd name="T15" fmla="*/ 59 h 463"/>
                  <a:gd name="T16" fmla="*/ 416 w 832"/>
                  <a:gd name="T17" fmla="*/ 59 h 463"/>
                  <a:gd name="T18" fmla="*/ 557 w 832"/>
                  <a:gd name="T19" fmla="*/ 0 h 463"/>
                  <a:gd name="T20" fmla="*/ 594 w 832"/>
                  <a:gd name="T21" fmla="*/ 9 h 463"/>
                  <a:gd name="T22" fmla="*/ 649 w 832"/>
                  <a:gd name="T23" fmla="*/ 25 h 463"/>
                  <a:gd name="T24" fmla="*/ 744 w 832"/>
                  <a:gd name="T25" fmla="*/ 54 h 463"/>
                  <a:gd name="T26" fmla="*/ 744 w 832"/>
                  <a:gd name="T27" fmla="*/ 54 h 463"/>
                  <a:gd name="T28" fmla="*/ 831 w 832"/>
                  <a:gd name="T29" fmla="*/ 204 h 463"/>
                  <a:gd name="T30" fmla="*/ 831 w 832"/>
                  <a:gd name="T31" fmla="*/ 462 h 463"/>
                  <a:gd name="T32" fmla="*/ 0 w 832"/>
                  <a:gd name="T33" fmla="*/ 462 h 4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32" h="463">
                    <a:moveTo>
                      <a:pt x="0" y="462"/>
                    </a:moveTo>
                    <a:lnTo>
                      <a:pt x="0" y="204"/>
                    </a:lnTo>
                    <a:cubicBezTo>
                      <a:pt x="0" y="142"/>
                      <a:pt x="37" y="84"/>
                      <a:pt x="87" y="54"/>
                    </a:cubicBezTo>
                    <a:lnTo>
                      <a:pt x="87" y="54"/>
                    </a:lnTo>
                    <a:cubicBezTo>
                      <a:pt x="116" y="46"/>
                      <a:pt x="150" y="34"/>
                      <a:pt x="183" y="25"/>
                    </a:cubicBezTo>
                    <a:cubicBezTo>
                      <a:pt x="204" y="21"/>
                      <a:pt x="220" y="13"/>
                      <a:pt x="237" y="9"/>
                    </a:cubicBezTo>
                    <a:cubicBezTo>
                      <a:pt x="258" y="5"/>
                      <a:pt x="274" y="0"/>
                      <a:pt x="274" y="0"/>
                    </a:cubicBezTo>
                    <a:cubicBezTo>
                      <a:pt x="303" y="38"/>
                      <a:pt x="358" y="59"/>
                      <a:pt x="416" y="59"/>
                    </a:cubicBezTo>
                    <a:lnTo>
                      <a:pt x="416" y="59"/>
                    </a:lnTo>
                    <a:cubicBezTo>
                      <a:pt x="474" y="59"/>
                      <a:pt x="528" y="38"/>
                      <a:pt x="557" y="0"/>
                    </a:cubicBezTo>
                    <a:cubicBezTo>
                      <a:pt x="557" y="0"/>
                      <a:pt x="574" y="5"/>
                      <a:pt x="594" y="9"/>
                    </a:cubicBezTo>
                    <a:cubicBezTo>
                      <a:pt x="611" y="13"/>
                      <a:pt x="628" y="17"/>
                      <a:pt x="649" y="25"/>
                    </a:cubicBezTo>
                    <a:cubicBezTo>
                      <a:pt x="682" y="34"/>
                      <a:pt x="719" y="46"/>
                      <a:pt x="744" y="54"/>
                    </a:cubicBezTo>
                    <a:lnTo>
                      <a:pt x="744" y="54"/>
                    </a:lnTo>
                    <a:cubicBezTo>
                      <a:pt x="794" y="84"/>
                      <a:pt x="831" y="138"/>
                      <a:pt x="831" y="204"/>
                    </a:cubicBezTo>
                    <a:lnTo>
                      <a:pt x="831" y="462"/>
                    </a:lnTo>
                    <a:lnTo>
                      <a:pt x="0" y="462"/>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295" name="Rectangle 294">
              <a:extLst>
                <a:ext uri="{FF2B5EF4-FFF2-40B4-BE49-F238E27FC236}">
                  <a16:creationId xmlns:a16="http://schemas.microsoft.com/office/drawing/2014/main" id="{4B9E1921-ECC1-466B-979B-C669D90492DB}"/>
                </a:ext>
              </a:extLst>
            </p:cNvPr>
            <p:cNvSpPr/>
            <p:nvPr/>
          </p:nvSpPr>
          <p:spPr>
            <a:xfrm>
              <a:off x="4143850" y="4069093"/>
              <a:ext cx="639069" cy="1019296"/>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p>
          </p:txBody>
        </p:sp>
      </p:grpSp>
      <p:grpSp>
        <p:nvGrpSpPr>
          <p:cNvPr id="329" name="Group 328">
            <a:extLst>
              <a:ext uri="{FF2B5EF4-FFF2-40B4-BE49-F238E27FC236}">
                <a16:creationId xmlns:a16="http://schemas.microsoft.com/office/drawing/2014/main" id="{3FDBE8AD-5BAF-4473-B1C1-BED027C1EDFD}"/>
              </a:ext>
            </a:extLst>
          </p:cNvPr>
          <p:cNvGrpSpPr/>
          <p:nvPr/>
        </p:nvGrpSpPr>
        <p:grpSpPr>
          <a:xfrm>
            <a:off x="3317962" y="1309607"/>
            <a:ext cx="638903" cy="1099905"/>
            <a:chOff x="2568775" y="4077183"/>
            <a:chExt cx="639069" cy="1100192"/>
          </a:xfrm>
        </p:grpSpPr>
        <p:grpSp>
          <p:nvGrpSpPr>
            <p:cNvPr id="330" name="Group 329">
              <a:extLst>
                <a:ext uri="{FF2B5EF4-FFF2-40B4-BE49-F238E27FC236}">
                  <a16:creationId xmlns:a16="http://schemas.microsoft.com/office/drawing/2014/main" id="{8B76529A-C77C-48B6-B13E-1A1EA341F371}"/>
                </a:ext>
              </a:extLst>
            </p:cNvPr>
            <p:cNvGrpSpPr/>
            <p:nvPr/>
          </p:nvGrpSpPr>
          <p:grpSpPr>
            <a:xfrm>
              <a:off x="2593484" y="4784913"/>
              <a:ext cx="589651" cy="360286"/>
              <a:chOff x="5573395" y="2827618"/>
              <a:chExt cx="922337" cy="563563"/>
            </a:xfrm>
          </p:grpSpPr>
          <p:grpSp>
            <p:nvGrpSpPr>
              <p:cNvPr id="338" name="Group 337">
                <a:extLst>
                  <a:ext uri="{FF2B5EF4-FFF2-40B4-BE49-F238E27FC236}">
                    <a16:creationId xmlns:a16="http://schemas.microsoft.com/office/drawing/2014/main" id="{55B24444-DE99-4153-A6A6-A6C684FAA31C}"/>
                  </a:ext>
                </a:extLst>
              </p:cNvPr>
              <p:cNvGrpSpPr/>
              <p:nvPr/>
            </p:nvGrpSpPr>
            <p:grpSpPr>
              <a:xfrm>
                <a:off x="5589270" y="2827618"/>
                <a:ext cx="827087" cy="125413"/>
                <a:chOff x="1293813" y="2730500"/>
                <a:chExt cx="827087" cy="125413"/>
              </a:xfrm>
              <a:solidFill>
                <a:srgbClr val="5F5F5F"/>
              </a:solidFill>
            </p:grpSpPr>
            <p:sp>
              <p:nvSpPr>
                <p:cNvPr id="371" name="Freeform 45">
                  <a:extLst>
                    <a:ext uri="{FF2B5EF4-FFF2-40B4-BE49-F238E27FC236}">
                      <a16:creationId xmlns:a16="http://schemas.microsoft.com/office/drawing/2014/main" id="{665B9F9C-5657-4CFA-ADF2-B2306F7BC0F9}"/>
                    </a:ext>
                  </a:extLst>
                </p:cNvPr>
                <p:cNvSpPr>
                  <a:spLocks noChangeArrowheads="1"/>
                </p:cNvSpPr>
                <p:nvPr/>
              </p:nvSpPr>
              <p:spPr bwMode="auto">
                <a:xfrm>
                  <a:off x="1293813" y="2730500"/>
                  <a:ext cx="101600" cy="125413"/>
                </a:xfrm>
                <a:custGeom>
                  <a:avLst/>
                  <a:gdLst>
                    <a:gd name="T0" fmla="*/ 207 w 284"/>
                    <a:gd name="T1" fmla="*/ 116 h 348"/>
                    <a:gd name="T2" fmla="*/ 153 w 284"/>
                    <a:gd name="T3" fmla="*/ 57 h 348"/>
                    <a:gd name="T4" fmla="*/ 77 w 284"/>
                    <a:gd name="T5" fmla="*/ 181 h 348"/>
                    <a:gd name="T6" fmla="*/ 147 w 284"/>
                    <a:gd name="T7" fmla="*/ 297 h 348"/>
                    <a:gd name="T8" fmla="*/ 207 w 284"/>
                    <a:gd name="T9" fmla="*/ 232 h 348"/>
                    <a:gd name="T10" fmla="*/ 283 w 284"/>
                    <a:gd name="T11" fmla="*/ 232 h 348"/>
                    <a:gd name="T12" fmla="*/ 252 w 284"/>
                    <a:gd name="T13" fmla="*/ 311 h 348"/>
                    <a:gd name="T14" fmla="*/ 153 w 284"/>
                    <a:gd name="T15" fmla="*/ 347 h 348"/>
                    <a:gd name="T16" fmla="*/ 0 w 284"/>
                    <a:gd name="T17" fmla="*/ 178 h 348"/>
                    <a:gd name="T18" fmla="*/ 153 w 284"/>
                    <a:gd name="T19" fmla="*/ 0 h 348"/>
                    <a:gd name="T20" fmla="*/ 277 w 284"/>
                    <a:gd name="T21" fmla="*/ 110 h 348"/>
                    <a:gd name="T22" fmla="*/ 207 w 284"/>
                    <a:gd name="T23" fmla="*/ 110 h 348"/>
                    <a:gd name="T24" fmla="*/ 207 w 284"/>
                    <a:gd name="T25" fmla="*/ 116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84" h="348">
                      <a:moveTo>
                        <a:pt x="207" y="116"/>
                      </a:moveTo>
                      <a:cubicBezTo>
                        <a:pt x="207" y="105"/>
                        <a:pt x="201" y="57"/>
                        <a:pt x="153" y="57"/>
                      </a:cubicBezTo>
                      <a:cubicBezTo>
                        <a:pt x="99" y="57"/>
                        <a:pt x="77" y="113"/>
                        <a:pt x="77" y="181"/>
                      </a:cubicBezTo>
                      <a:cubicBezTo>
                        <a:pt x="77" y="201"/>
                        <a:pt x="77" y="297"/>
                        <a:pt x="147" y="297"/>
                      </a:cubicBezTo>
                      <a:cubicBezTo>
                        <a:pt x="178" y="297"/>
                        <a:pt x="207" y="277"/>
                        <a:pt x="207" y="232"/>
                      </a:cubicBezTo>
                      <a:lnTo>
                        <a:pt x="283" y="232"/>
                      </a:lnTo>
                      <a:cubicBezTo>
                        <a:pt x="283" y="251"/>
                        <a:pt x="280" y="282"/>
                        <a:pt x="252" y="311"/>
                      </a:cubicBezTo>
                      <a:cubicBezTo>
                        <a:pt x="221" y="342"/>
                        <a:pt x="184" y="347"/>
                        <a:pt x="153" y="347"/>
                      </a:cubicBezTo>
                      <a:cubicBezTo>
                        <a:pt x="37" y="347"/>
                        <a:pt x="0" y="263"/>
                        <a:pt x="0" y="178"/>
                      </a:cubicBezTo>
                      <a:cubicBezTo>
                        <a:pt x="0" y="71"/>
                        <a:pt x="60" y="0"/>
                        <a:pt x="153" y="0"/>
                      </a:cubicBezTo>
                      <a:cubicBezTo>
                        <a:pt x="226" y="0"/>
                        <a:pt x="277" y="45"/>
                        <a:pt x="277" y="110"/>
                      </a:cubicBezTo>
                      <a:lnTo>
                        <a:pt x="207" y="110"/>
                      </a:lnTo>
                      <a:lnTo>
                        <a:pt x="207" y="116"/>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72" name="Freeform 46">
                  <a:extLst>
                    <a:ext uri="{FF2B5EF4-FFF2-40B4-BE49-F238E27FC236}">
                      <a16:creationId xmlns:a16="http://schemas.microsoft.com/office/drawing/2014/main" id="{50B3FB05-6A76-457C-845E-E5E3CD8C2F56}"/>
                    </a:ext>
                  </a:extLst>
                </p:cNvPr>
                <p:cNvSpPr>
                  <a:spLocks noChangeArrowheads="1"/>
                </p:cNvSpPr>
                <p:nvPr/>
              </p:nvSpPr>
              <p:spPr bwMode="auto">
                <a:xfrm>
                  <a:off x="1419225" y="2768600"/>
                  <a:ext cx="80963" cy="87313"/>
                </a:xfrm>
                <a:custGeom>
                  <a:avLst/>
                  <a:gdLst>
                    <a:gd name="T0" fmla="*/ 70 w 227"/>
                    <a:gd name="T1" fmla="*/ 3 h 241"/>
                    <a:gd name="T2" fmla="*/ 70 w 227"/>
                    <a:gd name="T3" fmla="*/ 141 h 241"/>
                    <a:gd name="T4" fmla="*/ 107 w 227"/>
                    <a:gd name="T5" fmla="*/ 192 h 241"/>
                    <a:gd name="T6" fmla="*/ 152 w 227"/>
                    <a:gd name="T7" fmla="*/ 118 h 241"/>
                    <a:gd name="T8" fmla="*/ 152 w 227"/>
                    <a:gd name="T9" fmla="*/ 0 h 241"/>
                    <a:gd name="T10" fmla="*/ 223 w 227"/>
                    <a:gd name="T11" fmla="*/ 0 h 241"/>
                    <a:gd name="T12" fmla="*/ 223 w 227"/>
                    <a:gd name="T13" fmla="*/ 155 h 241"/>
                    <a:gd name="T14" fmla="*/ 223 w 227"/>
                    <a:gd name="T15" fmla="*/ 217 h 241"/>
                    <a:gd name="T16" fmla="*/ 226 w 227"/>
                    <a:gd name="T17" fmla="*/ 234 h 241"/>
                    <a:gd name="T18" fmla="*/ 158 w 227"/>
                    <a:gd name="T19" fmla="*/ 234 h 241"/>
                    <a:gd name="T20" fmla="*/ 155 w 227"/>
                    <a:gd name="T21" fmla="*/ 203 h 241"/>
                    <a:gd name="T22" fmla="*/ 84 w 227"/>
                    <a:gd name="T23" fmla="*/ 240 h 241"/>
                    <a:gd name="T24" fmla="*/ 14 w 227"/>
                    <a:gd name="T25" fmla="*/ 209 h 241"/>
                    <a:gd name="T26" fmla="*/ 0 w 227"/>
                    <a:gd name="T27" fmla="*/ 146 h 241"/>
                    <a:gd name="T28" fmla="*/ 0 w 227"/>
                    <a:gd name="T29" fmla="*/ 0 h 241"/>
                    <a:gd name="T30" fmla="*/ 70 w 227"/>
                    <a:gd name="T31" fmla="*/ 0 h 241"/>
                    <a:gd name="T32" fmla="*/ 70 w 227"/>
                    <a:gd name="T33" fmla="*/ 3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7" h="241">
                      <a:moveTo>
                        <a:pt x="70" y="3"/>
                      </a:moveTo>
                      <a:lnTo>
                        <a:pt x="70" y="141"/>
                      </a:lnTo>
                      <a:cubicBezTo>
                        <a:pt x="70" y="161"/>
                        <a:pt x="70" y="192"/>
                        <a:pt x="107" y="192"/>
                      </a:cubicBezTo>
                      <a:cubicBezTo>
                        <a:pt x="152" y="192"/>
                        <a:pt x="152" y="158"/>
                        <a:pt x="152" y="118"/>
                      </a:cubicBezTo>
                      <a:lnTo>
                        <a:pt x="152" y="0"/>
                      </a:lnTo>
                      <a:lnTo>
                        <a:pt x="223" y="0"/>
                      </a:lnTo>
                      <a:lnTo>
                        <a:pt x="223" y="155"/>
                      </a:lnTo>
                      <a:cubicBezTo>
                        <a:pt x="223" y="206"/>
                        <a:pt x="223" y="211"/>
                        <a:pt x="223" y="217"/>
                      </a:cubicBezTo>
                      <a:cubicBezTo>
                        <a:pt x="223" y="223"/>
                        <a:pt x="223" y="228"/>
                        <a:pt x="226" y="234"/>
                      </a:cubicBezTo>
                      <a:lnTo>
                        <a:pt x="158" y="234"/>
                      </a:lnTo>
                      <a:lnTo>
                        <a:pt x="155" y="203"/>
                      </a:lnTo>
                      <a:cubicBezTo>
                        <a:pt x="149" y="214"/>
                        <a:pt x="130" y="240"/>
                        <a:pt x="84" y="240"/>
                      </a:cubicBezTo>
                      <a:cubicBezTo>
                        <a:pt x="53" y="240"/>
                        <a:pt x="28" y="225"/>
                        <a:pt x="14" y="209"/>
                      </a:cubicBezTo>
                      <a:cubicBezTo>
                        <a:pt x="0" y="189"/>
                        <a:pt x="0" y="158"/>
                        <a:pt x="0" y="146"/>
                      </a:cubicBezTo>
                      <a:lnTo>
                        <a:pt x="0" y="0"/>
                      </a:lnTo>
                      <a:lnTo>
                        <a:pt x="70" y="0"/>
                      </a:lnTo>
                      <a:lnTo>
                        <a:pt x="70" y="3"/>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73" name="Freeform 47">
                  <a:extLst>
                    <a:ext uri="{FF2B5EF4-FFF2-40B4-BE49-F238E27FC236}">
                      <a16:creationId xmlns:a16="http://schemas.microsoft.com/office/drawing/2014/main" id="{3E0106CA-97DB-4055-B8F6-2541ABA677E7}"/>
                    </a:ext>
                  </a:extLst>
                </p:cNvPr>
                <p:cNvSpPr>
                  <a:spLocks noChangeArrowheads="1"/>
                </p:cNvSpPr>
                <p:nvPr/>
              </p:nvSpPr>
              <p:spPr bwMode="auto">
                <a:xfrm>
                  <a:off x="1524000" y="2767013"/>
                  <a:ext cx="73025" cy="88900"/>
                </a:xfrm>
                <a:custGeom>
                  <a:avLst/>
                  <a:gdLst>
                    <a:gd name="T0" fmla="*/ 65 w 204"/>
                    <a:gd name="T1" fmla="*/ 172 h 249"/>
                    <a:gd name="T2" fmla="*/ 105 w 204"/>
                    <a:gd name="T3" fmla="*/ 203 h 249"/>
                    <a:gd name="T4" fmla="*/ 141 w 204"/>
                    <a:gd name="T5" fmla="*/ 175 h 249"/>
                    <a:gd name="T6" fmla="*/ 108 w 204"/>
                    <a:gd name="T7" fmla="*/ 149 h 249"/>
                    <a:gd name="T8" fmla="*/ 65 w 204"/>
                    <a:gd name="T9" fmla="*/ 138 h 249"/>
                    <a:gd name="T10" fmla="*/ 6 w 204"/>
                    <a:gd name="T11" fmla="*/ 73 h 249"/>
                    <a:gd name="T12" fmla="*/ 108 w 204"/>
                    <a:gd name="T13" fmla="*/ 0 h 249"/>
                    <a:gd name="T14" fmla="*/ 198 w 204"/>
                    <a:gd name="T15" fmla="*/ 70 h 249"/>
                    <a:gd name="T16" fmla="*/ 136 w 204"/>
                    <a:gd name="T17" fmla="*/ 70 h 249"/>
                    <a:gd name="T18" fmla="*/ 102 w 204"/>
                    <a:gd name="T19" fmla="*/ 42 h 249"/>
                    <a:gd name="T20" fmla="*/ 68 w 204"/>
                    <a:gd name="T21" fmla="*/ 65 h 249"/>
                    <a:gd name="T22" fmla="*/ 99 w 204"/>
                    <a:gd name="T23" fmla="*/ 90 h 249"/>
                    <a:gd name="T24" fmla="*/ 141 w 204"/>
                    <a:gd name="T25" fmla="*/ 101 h 249"/>
                    <a:gd name="T26" fmla="*/ 203 w 204"/>
                    <a:gd name="T27" fmla="*/ 166 h 249"/>
                    <a:gd name="T28" fmla="*/ 96 w 204"/>
                    <a:gd name="T29" fmla="*/ 248 h 249"/>
                    <a:gd name="T30" fmla="*/ 17 w 204"/>
                    <a:gd name="T31" fmla="*/ 220 h 249"/>
                    <a:gd name="T32" fmla="*/ 0 w 204"/>
                    <a:gd name="T33" fmla="*/ 175 h 249"/>
                    <a:gd name="T34" fmla="*/ 65 w 204"/>
                    <a:gd name="T35" fmla="*/ 175 h 249"/>
                    <a:gd name="T36" fmla="*/ 65 w 204"/>
                    <a:gd name="T37" fmla="*/ 17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4" h="249">
                      <a:moveTo>
                        <a:pt x="65" y="172"/>
                      </a:moveTo>
                      <a:cubicBezTo>
                        <a:pt x="65" y="186"/>
                        <a:pt x="76" y="203"/>
                        <a:pt x="105" y="203"/>
                      </a:cubicBezTo>
                      <a:cubicBezTo>
                        <a:pt x="130" y="203"/>
                        <a:pt x="141" y="189"/>
                        <a:pt x="141" y="175"/>
                      </a:cubicBezTo>
                      <a:cubicBezTo>
                        <a:pt x="141" y="164"/>
                        <a:pt x="136" y="155"/>
                        <a:pt x="108" y="149"/>
                      </a:cubicBezTo>
                      <a:lnTo>
                        <a:pt x="65" y="138"/>
                      </a:lnTo>
                      <a:cubicBezTo>
                        <a:pt x="45" y="132"/>
                        <a:pt x="6" y="121"/>
                        <a:pt x="6" y="73"/>
                      </a:cubicBezTo>
                      <a:cubicBezTo>
                        <a:pt x="6" y="28"/>
                        <a:pt x="48" y="0"/>
                        <a:pt x="108" y="0"/>
                      </a:cubicBezTo>
                      <a:cubicBezTo>
                        <a:pt x="155" y="0"/>
                        <a:pt x="195" y="22"/>
                        <a:pt x="198" y="70"/>
                      </a:cubicBezTo>
                      <a:lnTo>
                        <a:pt x="136" y="70"/>
                      </a:lnTo>
                      <a:cubicBezTo>
                        <a:pt x="133" y="45"/>
                        <a:pt x="113" y="42"/>
                        <a:pt x="102" y="42"/>
                      </a:cubicBezTo>
                      <a:cubicBezTo>
                        <a:pt x="82" y="42"/>
                        <a:pt x="68" y="51"/>
                        <a:pt x="68" y="65"/>
                      </a:cubicBezTo>
                      <a:cubicBezTo>
                        <a:pt x="68" y="82"/>
                        <a:pt x="79" y="85"/>
                        <a:pt x="99" y="90"/>
                      </a:cubicBezTo>
                      <a:lnTo>
                        <a:pt x="141" y="101"/>
                      </a:lnTo>
                      <a:cubicBezTo>
                        <a:pt x="184" y="113"/>
                        <a:pt x="203" y="135"/>
                        <a:pt x="203" y="166"/>
                      </a:cubicBezTo>
                      <a:cubicBezTo>
                        <a:pt x="203" y="206"/>
                        <a:pt x="170" y="248"/>
                        <a:pt x="96" y="248"/>
                      </a:cubicBezTo>
                      <a:cubicBezTo>
                        <a:pt x="65" y="248"/>
                        <a:pt x="37" y="243"/>
                        <a:pt x="17" y="220"/>
                      </a:cubicBezTo>
                      <a:cubicBezTo>
                        <a:pt x="3" y="203"/>
                        <a:pt x="0" y="186"/>
                        <a:pt x="0" y="175"/>
                      </a:cubicBezTo>
                      <a:lnTo>
                        <a:pt x="65" y="175"/>
                      </a:lnTo>
                      <a:lnTo>
                        <a:pt x="65" y="172"/>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74" name="Freeform 48">
                  <a:extLst>
                    <a:ext uri="{FF2B5EF4-FFF2-40B4-BE49-F238E27FC236}">
                      <a16:creationId xmlns:a16="http://schemas.microsoft.com/office/drawing/2014/main" id="{16B9FB94-FB51-40B8-AB4D-CFB2B9AD2BF5}"/>
                    </a:ext>
                  </a:extLst>
                </p:cNvPr>
                <p:cNvSpPr>
                  <a:spLocks noChangeArrowheads="1"/>
                </p:cNvSpPr>
                <p:nvPr/>
              </p:nvSpPr>
              <p:spPr bwMode="auto">
                <a:xfrm>
                  <a:off x="1611313" y="2744788"/>
                  <a:ext cx="61912" cy="111125"/>
                </a:xfrm>
                <a:custGeom>
                  <a:avLst/>
                  <a:gdLst>
                    <a:gd name="T0" fmla="*/ 169 w 170"/>
                    <a:gd name="T1" fmla="*/ 299 h 308"/>
                    <a:gd name="T2" fmla="*/ 116 w 170"/>
                    <a:gd name="T3" fmla="*/ 307 h 308"/>
                    <a:gd name="T4" fmla="*/ 45 w 170"/>
                    <a:gd name="T5" fmla="*/ 245 h 308"/>
                    <a:gd name="T6" fmla="*/ 45 w 170"/>
                    <a:gd name="T7" fmla="*/ 115 h 308"/>
                    <a:gd name="T8" fmla="*/ 0 w 170"/>
                    <a:gd name="T9" fmla="*/ 115 h 308"/>
                    <a:gd name="T10" fmla="*/ 0 w 170"/>
                    <a:gd name="T11" fmla="*/ 70 h 308"/>
                    <a:gd name="T12" fmla="*/ 45 w 170"/>
                    <a:gd name="T13" fmla="*/ 70 h 308"/>
                    <a:gd name="T14" fmla="*/ 45 w 170"/>
                    <a:gd name="T15" fmla="*/ 25 h 308"/>
                    <a:gd name="T16" fmla="*/ 113 w 170"/>
                    <a:gd name="T17" fmla="*/ 0 h 308"/>
                    <a:gd name="T18" fmla="*/ 113 w 170"/>
                    <a:gd name="T19" fmla="*/ 70 h 308"/>
                    <a:gd name="T20" fmla="*/ 169 w 170"/>
                    <a:gd name="T21" fmla="*/ 70 h 308"/>
                    <a:gd name="T22" fmla="*/ 169 w 170"/>
                    <a:gd name="T23" fmla="*/ 115 h 308"/>
                    <a:gd name="T24" fmla="*/ 113 w 170"/>
                    <a:gd name="T25" fmla="*/ 115 h 308"/>
                    <a:gd name="T26" fmla="*/ 113 w 170"/>
                    <a:gd name="T27" fmla="*/ 220 h 308"/>
                    <a:gd name="T28" fmla="*/ 144 w 170"/>
                    <a:gd name="T29" fmla="*/ 254 h 308"/>
                    <a:gd name="T30" fmla="*/ 167 w 170"/>
                    <a:gd name="T31" fmla="*/ 254 h 308"/>
                    <a:gd name="T32" fmla="*/ 167 w 170"/>
                    <a:gd name="T33" fmla="*/ 299 h 308"/>
                    <a:gd name="T34" fmla="*/ 169 w 170"/>
                    <a:gd name="T35" fmla="*/ 299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0" h="308">
                      <a:moveTo>
                        <a:pt x="169" y="299"/>
                      </a:moveTo>
                      <a:cubicBezTo>
                        <a:pt x="147" y="305"/>
                        <a:pt x="127" y="307"/>
                        <a:pt x="116" y="307"/>
                      </a:cubicBezTo>
                      <a:cubicBezTo>
                        <a:pt x="45" y="307"/>
                        <a:pt x="45" y="265"/>
                        <a:pt x="45" y="245"/>
                      </a:cubicBezTo>
                      <a:lnTo>
                        <a:pt x="45" y="115"/>
                      </a:lnTo>
                      <a:lnTo>
                        <a:pt x="0" y="115"/>
                      </a:lnTo>
                      <a:lnTo>
                        <a:pt x="0" y="70"/>
                      </a:lnTo>
                      <a:lnTo>
                        <a:pt x="45" y="70"/>
                      </a:lnTo>
                      <a:lnTo>
                        <a:pt x="45" y="25"/>
                      </a:lnTo>
                      <a:lnTo>
                        <a:pt x="113" y="0"/>
                      </a:lnTo>
                      <a:lnTo>
                        <a:pt x="113" y="70"/>
                      </a:lnTo>
                      <a:lnTo>
                        <a:pt x="169" y="70"/>
                      </a:lnTo>
                      <a:lnTo>
                        <a:pt x="169" y="115"/>
                      </a:lnTo>
                      <a:lnTo>
                        <a:pt x="113" y="115"/>
                      </a:lnTo>
                      <a:lnTo>
                        <a:pt x="113" y="220"/>
                      </a:lnTo>
                      <a:cubicBezTo>
                        <a:pt x="113" y="242"/>
                        <a:pt x="113" y="254"/>
                        <a:pt x="144" y="254"/>
                      </a:cubicBezTo>
                      <a:cubicBezTo>
                        <a:pt x="155" y="254"/>
                        <a:pt x="158" y="254"/>
                        <a:pt x="167" y="254"/>
                      </a:cubicBezTo>
                      <a:lnTo>
                        <a:pt x="167" y="299"/>
                      </a:lnTo>
                      <a:lnTo>
                        <a:pt x="169" y="29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75" name="Freeform 49">
                  <a:extLst>
                    <a:ext uri="{FF2B5EF4-FFF2-40B4-BE49-F238E27FC236}">
                      <a16:creationId xmlns:a16="http://schemas.microsoft.com/office/drawing/2014/main" id="{0D130333-5569-4AE5-B929-64DEE6AB9FAD}"/>
                    </a:ext>
                  </a:extLst>
                </p:cNvPr>
                <p:cNvSpPr>
                  <a:spLocks noChangeArrowheads="1"/>
                </p:cNvSpPr>
                <p:nvPr/>
              </p:nvSpPr>
              <p:spPr bwMode="auto">
                <a:xfrm>
                  <a:off x="1687513" y="2767013"/>
                  <a:ext cx="87312" cy="88900"/>
                </a:xfrm>
                <a:custGeom>
                  <a:avLst/>
                  <a:gdLst>
                    <a:gd name="T0" fmla="*/ 121 w 243"/>
                    <a:gd name="T1" fmla="*/ 0 h 249"/>
                    <a:gd name="T2" fmla="*/ 242 w 243"/>
                    <a:gd name="T3" fmla="*/ 124 h 249"/>
                    <a:gd name="T4" fmla="*/ 118 w 243"/>
                    <a:gd name="T5" fmla="*/ 248 h 249"/>
                    <a:gd name="T6" fmla="*/ 0 w 243"/>
                    <a:gd name="T7" fmla="*/ 124 h 249"/>
                    <a:gd name="T8" fmla="*/ 121 w 243"/>
                    <a:gd name="T9" fmla="*/ 0 h 249"/>
                    <a:gd name="T10" fmla="*/ 121 w 243"/>
                    <a:gd name="T11" fmla="*/ 200 h 249"/>
                    <a:gd name="T12" fmla="*/ 172 w 243"/>
                    <a:gd name="T13" fmla="*/ 121 h 249"/>
                    <a:gd name="T14" fmla="*/ 121 w 243"/>
                    <a:gd name="T15" fmla="*/ 48 h 249"/>
                    <a:gd name="T16" fmla="*/ 70 w 243"/>
                    <a:gd name="T17" fmla="*/ 127 h 249"/>
                    <a:gd name="T18" fmla="*/ 121 w 243"/>
                    <a:gd name="T19" fmla="*/ 200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3" h="249">
                      <a:moveTo>
                        <a:pt x="121" y="0"/>
                      </a:moveTo>
                      <a:cubicBezTo>
                        <a:pt x="206" y="0"/>
                        <a:pt x="242" y="56"/>
                        <a:pt x="242" y="124"/>
                      </a:cubicBezTo>
                      <a:cubicBezTo>
                        <a:pt x="242" y="189"/>
                        <a:pt x="206" y="248"/>
                        <a:pt x="118" y="248"/>
                      </a:cubicBezTo>
                      <a:cubicBezTo>
                        <a:pt x="50" y="248"/>
                        <a:pt x="0" y="206"/>
                        <a:pt x="0" y="124"/>
                      </a:cubicBezTo>
                      <a:cubicBezTo>
                        <a:pt x="0" y="68"/>
                        <a:pt x="28" y="0"/>
                        <a:pt x="121" y="0"/>
                      </a:cubicBezTo>
                      <a:close/>
                      <a:moveTo>
                        <a:pt x="121" y="200"/>
                      </a:moveTo>
                      <a:cubicBezTo>
                        <a:pt x="152" y="200"/>
                        <a:pt x="172" y="183"/>
                        <a:pt x="172" y="121"/>
                      </a:cubicBezTo>
                      <a:cubicBezTo>
                        <a:pt x="172" y="90"/>
                        <a:pt x="166" y="48"/>
                        <a:pt x="121" y="48"/>
                      </a:cubicBezTo>
                      <a:cubicBezTo>
                        <a:pt x="70" y="48"/>
                        <a:pt x="70" y="107"/>
                        <a:pt x="70" y="127"/>
                      </a:cubicBezTo>
                      <a:cubicBezTo>
                        <a:pt x="70" y="178"/>
                        <a:pt x="87" y="200"/>
                        <a:pt x="121" y="200"/>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76" name="Freeform 50">
                  <a:extLst>
                    <a:ext uri="{FF2B5EF4-FFF2-40B4-BE49-F238E27FC236}">
                      <a16:creationId xmlns:a16="http://schemas.microsoft.com/office/drawing/2014/main" id="{728C032C-C512-44C0-B636-63909FBB134F}"/>
                    </a:ext>
                  </a:extLst>
                </p:cNvPr>
                <p:cNvSpPr>
                  <a:spLocks noChangeArrowheads="1"/>
                </p:cNvSpPr>
                <p:nvPr/>
              </p:nvSpPr>
              <p:spPr bwMode="auto">
                <a:xfrm>
                  <a:off x="1801813" y="2765425"/>
                  <a:ext cx="134937" cy="88900"/>
                </a:xfrm>
                <a:custGeom>
                  <a:avLst/>
                  <a:gdLst>
                    <a:gd name="T0" fmla="*/ 3 w 376"/>
                    <a:gd name="T1" fmla="*/ 51 h 247"/>
                    <a:gd name="T2" fmla="*/ 0 w 376"/>
                    <a:gd name="T3" fmla="*/ 6 h 247"/>
                    <a:gd name="T4" fmla="*/ 67 w 376"/>
                    <a:gd name="T5" fmla="*/ 6 h 247"/>
                    <a:gd name="T6" fmla="*/ 70 w 376"/>
                    <a:gd name="T7" fmla="*/ 37 h 247"/>
                    <a:gd name="T8" fmla="*/ 144 w 376"/>
                    <a:gd name="T9" fmla="*/ 0 h 247"/>
                    <a:gd name="T10" fmla="*/ 217 w 376"/>
                    <a:gd name="T11" fmla="*/ 45 h 247"/>
                    <a:gd name="T12" fmla="*/ 293 w 376"/>
                    <a:gd name="T13" fmla="*/ 3 h 247"/>
                    <a:gd name="T14" fmla="*/ 364 w 376"/>
                    <a:gd name="T15" fmla="*/ 40 h 247"/>
                    <a:gd name="T16" fmla="*/ 375 w 376"/>
                    <a:gd name="T17" fmla="*/ 110 h 247"/>
                    <a:gd name="T18" fmla="*/ 375 w 376"/>
                    <a:gd name="T19" fmla="*/ 243 h 247"/>
                    <a:gd name="T20" fmla="*/ 304 w 376"/>
                    <a:gd name="T21" fmla="*/ 243 h 247"/>
                    <a:gd name="T22" fmla="*/ 304 w 376"/>
                    <a:gd name="T23" fmla="*/ 104 h 247"/>
                    <a:gd name="T24" fmla="*/ 265 w 376"/>
                    <a:gd name="T25" fmla="*/ 51 h 247"/>
                    <a:gd name="T26" fmla="*/ 223 w 376"/>
                    <a:gd name="T27" fmla="*/ 124 h 247"/>
                    <a:gd name="T28" fmla="*/ 223 w 376"/>
                    <a:gd name="T29" fmla="*/ 243 h 247"/>
                    <a:gd name="T30" fmla="*/ 152 w 376"/>
                    <a:gd name="T31" fmla="*/ 243 h 247"/>
                    <a:gd name="T32" fmla="*/ 152 w 376"/>
                    <a:gd name="T33" fmla="*/ 104 h 247"/>
                    <a:gd name="T34" fmla="*/ 113 w 376"/>
                    <a:gd name="T35" fmla="*/ 54 h 247"/>
                    <a:gd name="T36" fmla="*/ 70 w 376"/>
                    <a:gd name="T37" fmla="*/ 107 h 247"/>
                    <a:gd name="T38" fmla="*/ 70 w 376"/>
                    <a:gd name="T39" fmla="*/ 246 h 247"/>
                    <a:gd name="T40" fmla="*/ 3 w 376"/>
                    <a:gd name="T41" fmla="*/ 246 h 247"/>
                    <a:gd name="T42" fmla="*/ 3 w 376"/>
                    <a:gd name="T43" fmla="*/ 51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76" h="247">
                      <a:moveTo>
                        <a:pt x="3" y="51"/>
                      </a:moveTo>
                      <a:cubicBezTo>
                        <a:pt x="3" y="37"/>
                        <a:pt x="3" y="23"/>
                        <a:pt x="0" y="6"/>
                      </a:cubicBezTo>
                      <a:lnTo>
                        <a:pt x="67" y="6"/>
                      </a:lnTo>
                      <a:lnTo>
                        <a:pt x="70" y="37"/>
                      </a:lnTo>
                      <a:cubicBezTo>
                        <a:pt x="79" y="25"/>
                        <a:pt x="96" y="0"/>
                        <a:pt x="144" y="0"/>
                      </a:cubicBezTo>
                      <a:cubicBezTo>
                        <a:pt x="197" y="0"/>
                        <a:pt x="214" y="34"/>
                        <a:pt x="217" y="45"/>
                      </a:cubicBezTo>
                      <a:cubicBezTo>
                        <a:pt x="237" y="9"/>
                        <a:pt x="268" y="3"/>
                        <a:pt x="293" y="3"/>
                      </a:cubicBezTo>
                      <a:cubicBezTo>
                        <a:pt x="341" y="3"/>
                        <a:pt x="361" y="31"/>
                        <a:pt x="364" y="40"/>
                      </a:cubicBezTo>
                      <a:cubicBezTo>
                        <a:pt x="375" y="59"/>
                        <a:pt x="375" y="88"/>
                        <a:pt x="375" y="110"/>
                      </a:cubicBezTo>
                      <a:lnTo>
                        <a:pt x="375" y="243"/>
                      </a:lnTo>
                      <a:lnTo>
                        <a:pt x="304" y="243"/>
                      </a:lnTo>
                      <a:lnTo>
                        <a:pt x="304" y="104"/>
                      </a:lnTo>
                      <a:cubicBezTo>
                        <a:pt x="304" y="79"/>
                        <a:pt x="302" y="51"/>
                        <a:pt x="265" y="51"/>
                      </a:cubicBezTo>
                      <a:cubicBezTo>
                        <a:pt x="223" y="51"/>
                        <a:pt x="223" y="90"/>
                        <a:pt x="223" y="124"/>
                      </a:cubicBezTo>
                      <a:lnTo>
                        <a:pt x="223" y="243"/>
                      </a:lnTo>
                      <a:lnTo>
                        <a:pt x="152" y="243"/>
                      </a:lnTo>
                      <a:lnTo>
                        <a:pt x="152" y="104"/>
                      </a:lnTo>
                      <a:cubicBezTo>
                        <a:pt x="152" y="88"/>
                        <a:pt x="152" y="54"/>
                        <a:pt x="113" y="54"/>
                      </a:cubicBezTo>
                      <a:cubicBezTo>
                        <a:pt x="70" y="54"/>
                        <a:pt x="70" y="90"/>
                        <a:pt x="70" y="107"/>
                      </a:cubicBezTo>
                      <a:lnTo>
                        <a:pt x="70" y="246"/>
                      </a:lnTo>
                      <a:lnTo>
                        <a:pt x="3" y="246"/>
                      </a:lnTo>
                      <a:lnTo>
                        <a:pt x="3" y="51"/>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77" name="Freeform 51">
                  <a:extLst>
                    <a:ext uri="{FF2B5EF4-FFF2-40B4-BE49-F238E27FC236}">
                      <a16:creationId xmlns:a16="http://schemas.microsoft.com/office/drawing/2014/main" id="{B6DDB50B-14EB-43FB-A2F4-EC2A39382FDE}"/>
                    </a:ext>
                  </a:extLst>
                </p:cNvPr>
                <p:cNvSpPr>
                  <a:spLocks noChangeArrowheads="1"/>
                </p:cNvSpPr>
                <p:nvPr/>
              </p:nvSpPr>
              <p:spPr bwMode="auto">
                <a:xfrm>
                  <a:off x="1963738" y="2765425"/>
                  <a:ext cx="80962" cy="88900"/>
                </a:xfrm>
                <a:custGeom>
                  <a:avLst/>
                  <a:gdLst>
                    <a:gd name="T0" fmla="*/ 116 w 227"/>
                    <a:gd name="T1" fmla="*/ 203 h 249"/>
                    <a:gd name="T2" fmla="*/ 156 w 227"/>
                    <a:gd name="T3" fmla="*/ 169 h 249"/>
                    <a:gd name="T4" fmla="*/ 218 w 227"/>
                    <a:gd name="T5" fmla="*/ 169 h 249"/>
                    <a:gd name="T6" fmla="*/ 195 w 227"/>
                    <a:gd name="T7" fmla="*/ 220 h 249"/>
                    <a:gd name="T8" fmla="*/ 113 w 227"/>
                    <a:gd name="T9" fmla="*/ 248 h 249"/>
                    <a:gd name="T10" fmla="*/ 31 w 227"/>
                    <a:gd name="T11" fmla="*/ 220 h 249"/>
                    <a:gd name="T12" fmla="*/ 0 w 227"/>
                    <a:gd name="T13" fmla="*/ 130 h 249"/>
                    <a:gd name="T14" fmla="*/ 48 w 227"/>
                    <a:gd name="T15" fmla="*/ 20 h 249"/>
                    <a:gd name="T16" fmla="*/ 113 w 227"/>
                    <a:gd name="T17" fmla="*/ 0 h 249"/>
                    <a:gd name="T18" fmla="*/ 209 w 227"/>
                    <a:gd name="T19" fmla="*/ 56 h 249"/>
                    <a:gd name="T20" fmla="*/ 223 w 227"/>
                    <a:gd name="T21" fmla="*/ 141 h 249"/>
                    <a:gd name="T22" fmla="*/ 68 w 227"/>
                    <a:gd name="T23" fmla="*/ 141 h 249"/>
                    <a:gd name="T24" fmla="*/ 116 w 227"/>
                    <a:gd name="T25" fmla="*/ 203 h 249"/>
                    <a:gd name="T26" fmla="*/ 156 w 227"/>
                    <a:gd name="T27" fmla="*/ 99 h 249"/>
                    <a:gd name="T28" fmla="*/ 116 w 227"/>
                    <a:gd name="T29" fmla="*/ 45 h 249"/>
                    <a:gd name="T30" fmla="*/ 71 w 227"/>
                    <a:gd name="T31" fmla="*/ 99 h 249"/>
                    <a:gd name="T32" fmla="*/ 156 w 227"/>
                    <a:gd name="T33" fmla="*/ 99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7" h="249">
                      <a:moveTo>
                        <a:pt x="116" y="203"/>
                      </a:moveTo>
                      <a:cubicBezTo>
                        <a:pt x="133" y="203"/>
                        <a:pt x="150" y="198"/>
                        <a:pt x="156" y="169"/>
                      </a:cubicBezTo>
                      <a:lnTo>
                        <a:pt x="218" y="169"/>
                      </a:lnTo>
                      <a:cubicBezTo>
                        <a:pt x="218" y="181"/>
                        <a:pt x="215" y="200"/>
                        <a:pt x="195" y="220"/>
                      </a:cubicBezTo>
                      <a:cubicBezTo>
                        <a:pt x="178" y="237"/>
                        <a:pt x="147" y="248"/>
                        <a:pt x="113" y="248"/>
                      </a:cubicBezTo>
                      <a:cubicBezTo>
                        <a:pt x="94" y="248"/>
                        <a:pt x="54" y="246"/>
                        <a:pt x="31" y="220"/>
                      </a:cubicBezTo>
                      <a:cubicBezTo>
                        <a:pt x="9" y="198"/>
                        <a:pt x="0" y="167"/>
                        <a:pt x="0" y="130"/>
                      </a:cubicBezTo>
                      <a:cubicBezTo>
                        <a:pt x="0" y="93"/>
                        <a:pt x="9" y="45"/>
                        <a:pt x="48" y="20"/>
                      </a:cubicBezTo>
                      <a:cubicBezTo>
                        <a:pt x="65" y="9"/>
                        <a:pt x="88" y="0"/>
                        <a:pt x="113" y="0"/>
                      </a:cubicBezTo>
                      <a:cubicBezTo>
                        <a:pt x="147" y="0"/>
                        <a:pt x="187" y="14"/>
                        <a:pt x="209" y="56"/>
                      </a:cubicBezTo>
                      <a:cubicBezTo>
                        <a:pt x="226" y="88"/>
                        <a:pt x="223" y="124"/>
                        <a:pt x="223" y="141"/>
                      </a:cubicBezTo>
                      <a:lnTo>
                        <a:pt x="68" y="141"/>
                      </a:lnTo>
                      <a:cubicBezTo>
                        <a:pt x="68" y="155"/>
                        <a:pt x="68" y="203"/>
                        <a:pt x="116" y="203"/>
                      </a:cubicBezTo>
                      <a:close/>
                      <a:moveTo>
                        <a:pt x="156" y="99"/>
                      </a:moveTo>
                      <a:cubicBezTo>
                        <a:pt x="156" y="88"/>
                        <a:pt x="156" y="45"/>
                        <a:pt x="116" y="45"/>
                      </a:cubicBezTo>
                      <a:cubicBezTo>
                        <a:pt x="85" y="45"/>
                        <a:pt x="74" y="71"/>
                        <a:pt x="71" y="99"/>
                      </a:cubicBezTo>
                      <a:lnTo>
                        <a:pt x="156" y="99"/>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78" name="Freeform 52">
                  <a:extLst>
                    <a:ext uri="{FF2B5EF4-FFF2-40B4-BE49-F238E27FC236}">
                      <a16:creationId xmlns:a16="http://schemas.microsoft.com/office/drawing/2014/main" id="{A4A015FC-43A7-4EC5-B9E9-B597A97746A8}"/>
                    </a:ext>
                  </a:extLst>
                </p:cNvPr>
                <p:cNvSpPr>
                  <a:spLocks noChangeArrowheads="1"/>
                </p:cNvSpPr>
                <p:nvPr/>
              </p:nvSpPr>
              <p:spPr bwMode="auto">
                <a:xfrm>
                  <a:off x="2068513" y="2767013"/>
                  <a:ext cx="52387" cy="87312"/>
                </a:xfrm>
                <a:custGeom>
                  <a:avLst/>
                  <a:gdLst>
                    <a:gd name="T0" fmla="*/ 3 w 145"/>
                    <a:gd name="T1" fmla="*/ 62 h 241"/>
                    <a:gd name="T2" fmla="*/ 0 w 145"/>
                    <a:gd name="T3" fmla="*/ 3 h 241"/>
                    <a:gd name="T4" fmla="*/ 65 w 145"/>
                    <a:gd name="T5" fmla="*/ 3 h 241"/>
                    <a:gd name="T6" fmla="*/ 65 w 145"/>
                    <a:gd name="T7" fmla="*/ 48 h 241"/>
                    <a:gd name="T8" fmla="*/ 144 w 145"/>
                    <a:gd name="T9" fmla="*/ 3 h 241"/>
                    <a:gd name="T10" fmla="*/ 144 w 145"/>
                    <a:gd name="T11" fmla="*/ 65 h 241"/>
                    <a:gd name="T12" fmla="*/ 71 w 145"/>
                    <a:gd name="T13" fmla="*/ 124 h 241"/>
                    <a:gd name="T14" fmla="*/ 71 w 145"/>
                    <a:gd name="T15" fmla="*/ 240 h 241"/>
                    <a:gd name="T16" fmla="*/ 3 w 145"/>
                    <a:gd name="T17" fmla="*/ 240 h 241"/>
                    <a:gd name="T18" fmla="*/ 3 w 145"/>
                    <a:gd name="T19" fmla="*/ 62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5" h="241">
                      <a:moveTo>
                        <a:pt x="3" y="62"/>
                      </a:moveTo>
                      <a:cubicBezTo>
                        <a:pt x="3" y="51"/>
                        <a:pt x="0" y="17"/>
                        <a:pt x="0" y="3"/>
                      </a:cubicBezTo>
                      <a:lnTo>
                        <a:pt x="65" y="3"/>
                      </a:lnTo>
                      <a:lnTo>
                        <a:pt x="65" y="48"/>
                      </a:lnTo>
                      <a:cubicBezTo>
                        <a:pt x="73" y="28"/>
                        <a:pt x="90" y="0"/>
                        <a:pt x="144" y="3"/>
                      </a:cubicBezTo>
                      <a:lnTo>
                        <a:pt x="144" y="65"/>
                      </a:lnTo>
                      <a:cubicBezTo>
                        <a:pt x="73" y="59"/>
                        <a:pt x="71" y="93"/>
                        <a:pt x="71" y="124"/>
                      </a:cubicBezTo>
                      <a:lnTo>
                        <a:pt x="71" y="240"/>
                      </a:lnTo>
                      <a:lnTo>
                        <a:pt x="3" y="240"/>
                      </a:lnTo>
                      <a:lnTo>
                        <a:pt x="3" y="62"/>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grpSp>
            <p:nvGrpSpPr>
              <p:cNvPr id="339" name="Group 338">
                <a:extLst>
                  <a:ext uri="{FF2B5EF4-FFF2-40B4-BE49-F238E27FC236}">
                    <a16:creationId xmlns:a16="http://schemas.microsoft.com/office/drawing/2014/main" id="{DE58B353-329C-4383-9574-61E369BCF08F}"/>
                  </a:ext>
                </a:extLst>
              </p:cNvPr>
              <p:cNvGrpSpPr/>
              <p:nvPr/>
            </p:nvGrpSpPr>
            <p:grpSpPr>
              <a:xfrm>
                <a:off x="5624195" y="3037168"/>
                <a:ext cx="760412" cy="123825"/>
                <a:chOff x="1328738" y="2940050"/>
                <a:chExt cx="760412" cy="123825"/>
              </a:xfrm>
              <a:solidFill>
                <a:srgbClr val="5F5F5F"/>
              </a:solidFill>
            </p:grpSpPr>
            <p:sp>
              <p:nvSpPr>
                <p:cNvPr id="362" name="Freeform 53">
                  <a:extLst>
                    <a:ext uri="{FF2B5EF4-FFF2-40B4-BE49-F238E27FC236}">
                      <a16:creationId xmlns:a16="http://schemas.microsoft.com/office/drawing/2014/main" id="{2449ABB9-0A34-4323-9807-1F45E1A5036F}"/>
                    </a:ext>
                  </a:extLst>
                </p:cNvPr>
                <p:cNvSpPr>
                  <a:spLocks noChangeArrowheads="1"/>
                </p:cNvSpPr>
                <p:nvPr/>
              </p:nvSpPr>
              <p:spPr bwMode="auto">
                <a:xfrm>
                  <a:off x="1328738" y="2940050"/>
                  <a:ext cx="85725" cy="120650"/>
                </a:xfrm>
                <a:custGeom>
                  <a:avLst/>
                  <a:gdLst>
                    <a:gd name="T0" fmla="*/ 0 w 239"/>
                    <a:gd name="T1" fmla="*/ 0 h 336"/>
                    <a:gd name="T2" fmla="*/ 102 w 239"/>
                    <a:gd name="T3" fmla="*/ 0 h 336"/>
                    <a:gd name="T4" fmla="*/ 218 w 239"/>
                    <a:gd name="T5" fmla="*/ 36 h 336"/>
                    <a:gd name="T6" fmla="*/ 238 w 239"/>
                    <a:gd name="T7" fmla="*/ 98 h 336"/>
                    <a:gd name="T8" fmla="*/ 195 w 239"/>
                    <a:gd name="T9" fmla="*/ 189 h 336"/>
                    <a:gd name="T10" fmla="*/ 119 w 239"/>
                    <a:gd name="T11" fmla="*/ 206 h 336"/>
                    <a:gd name="T12" fmla="*/ 74 w 239"/>
                    <a:gd name="T13" fmla="*/ 206 h 336"/>
                    <a:gd name="T14" fmla="*/ 74 w 239"/>
                    <a:gd name="T15" fmla="*/ 335 h 336"/>
                    <a:gd name="T16" fmla="*/ 0 w 239"/>
                    <a:gd name="T17" fmla="*/ 335 h 336"/>
                    <a:gd name="T18" fmla="*/ 0 w 239"/>
                    <a:gd name="T19" fmla="*/ 0 h 336"/>
                    <a:gd name="T20" fmla="*/ 71 w 239"/>
                    <a:gd name="T21" fmla="*/ 152 h 336"/>
                    <a:gd name="T22" fmla="*/ 99 w 239"/>
                    <a:gd name="T23" fmla="*/ 152 h 336"/>
                    <a:gd name="T24" fmla="*/ 167 w 239"/>
                    <a:gd name="T25" fmla="*/ 101 h 336"/>
                    <a:gd name="T26" fmla="*/ 108 w 239"/>
                    <a:gd name="T27" fmla="*/ 56 h 336"/>
                    <a:gd name="T28" fmla="*/ 71 w 239"/>
                    <a:gd name="T29" fmla="*/ 56 h 336"/>
                    <a:gd name="T30" fmla="*/ 71 w 239"/>
                    <a:gd name="T31" fmla="*/ 152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39" h="336">
                      <a:moveTo>
                        <a:pt x="0" y="0"/>
                      </a:moveTo>
                      <a:lnTo>
                        <a:pt x="102" y="0"/>
                      </a:lnTo>
                      <a:cubicBezTo>
                        <a:pt x="150" y="0"/>
                        <a:pt x="190" y="2"/>
                        <a:pt x="218" y="36"/>
                      </a:cubicBezTo>
                      <a:cubicBezTo>
                        <a:pt x="235" y="59"/>
                        <a:pt x="238" y="81"/>
                        <a:pt x="238" y="98"/>
                      </a:cubicBezTo>
                      <a:cubicBezTo>
                        <a:pt x="238" y="138"/>
                        <a:pt x="221" y="169"/>
                        <a:pt x="195" y="189"/>
                      </a:cubicBezTo>
                      <a:cubicBezTo>
                        <a:pt x="170" y="206"/>
                        <a:pt x="136" y="206"/>
                        <a:pt x="119" y="206"/>
                      </a:cubicBezTo>
                      <a:lnTo>
                        <a:pt x="74" y="206"/>
                      </a:lnTo>
                      <a:lnTo>
                        <a:pt x="74" y="335"/>
                      </a:lnTo>
                      <a:lnTo>
                        <a:pt x="0" y="335"/>
                      </a:lnTo>
                      <a:lnTo>
                        <a:pt x="0" y="0"/>
                      </a:lnTo>
                      <a:close/>
                      <a:moveTo>
                        <a:pt x="71" y="152"/>
                      </a:moveTo>
                      <a:lnTo>
                        <a:pt x="99" y="152"/>
                      </a:lnTo>
                      <a:cubicBezTo>
                        <a:pt x="122" y="152"/>
                        <a:pt x="167" y="152"/>
                        <a:pt x="167" y="101"/>
                      </a:cubicBezTo>
                      <a:cubicBezTo>
                        <a:pt x="167" y="56"/>
                        <a:pt x="127" y="56"/>
                        <a:pt x="108" y="56"/>
                      </a:cubicBezTo>
                      <a:lnTo>
                        <a:pt x="71" y="56"/>
                      </a:lnTo>
                      <a:lnTo>
                        <a:pt x="71" y="152"/>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63" name="Freeform 54">
                  <a:extLst>
                    <a:ext uri="{FF2B5EF4-FFF2-40B4-BE49-F238E27FC236}">
                      <a16:creationId xmlns:a16="http://schemas.microsoft.com/office/drawing/2014/main" id="{66E195A9-7A5B-49C2-8A56-CBBA80F4DBBD}"/>
                    </a:ext>
                  </a:extLst>
                </p:cNvPr>
                <p:cNvSpPr>
                  <a:spLocks noChangeArrowheads="1"/>
                </p:cNvSpPr>
                <p:nvPr/>
              </p:nvSpPr>
              <p:spPr bwMode="auto">
                <a:xfrm>
                  <a:off x="1438275" y="2974975"/>
                  <a:ext cx="52388" cy="85725"/>
                </a:xfrm>
                <a:custGeom>
                  <a:avLst/>
                  <a:gdLst>
                    <a:gd name="T0" fmla="*/ 0 w 145"/>
                    <a:gd name="T1" fmla="*/ 2 h 240"/>
                    <a:gd name="T2" fmla="*/ 65 w 145"/>
                    <a:gd name="T3" fmla="*/ 2 h 240"/>
                    <a:gd name="T4" fmla="*/ 65 w 145"/>
                    <a:gd name="T5" fmla="*/ 48 h 240"/>
                    <a:gd name="T6" fmla="*/ 144 w 145"/>
                    <a:gd name="T7" fmla="*/ 2 h 240"/>
                    <a:gd name="T8" fmla="*/ 144 w 145"/>
                    <a:gd name="T9" fmla="*/ 64 h 240"/>
                    <a:gd name="T10" fmla="*/ 71 w 145"/>
                    <a:gd name="T11" fmla="*/ 124 h 240"/>
                    <a:gd name="T12" fmla="*/ 71 w 145"/>
                    <a:gd name="T13" fmla="*/ 239 h 240"/>
                    <a:gd name="T14" fmla="*/ 3 w 145"/>
                    <a:gd name="T15" fmla="*/ 239 h 240"/>
                    <a:gd name="T16" fmla="*/ 3 w 145"/>
                    <a:gd name="T17" fmla="*/ 62 h 240"/>
                    <a:gd name="T18" fmla="*/ 0 w 145"/>
                    <a:gd name="T19" fmla="*/ 2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5" h="240">
                      <a:moveTo>
                        <a:pt x="0" y="2"/>
                      </a:moveTo>
                      <a:lnTo>
                        <a:pt x="65" y="2"/>
                      </a:lnTo>
                      <a:lnTo>
                        <a:pt x="65" y="48"/>
                      </a:lnTo>
                      <a:cubicBezTo>
                        <a:pt x="74" y="28"/>
                        <a:pt x="91" y="0"/>
                        <a:pt x="144" y="2"/>
                      </a:cubicBezTo>
                      <a:lnTo>
                        <a:pt x="144" y="64"/>
                      </a:lnTo>
                      <a:cubicBezTo>
                        <a:pt x="74" y="59"/>
                        <a:pt x="71" y="93"/>
                        <a:pt x="71" y="124"/>
                      </a:cubicBezTo>
                      <a:lnTo>
                        <a:pt x="71" y="239"/>
                      </a:lnTo>
                      <a:lnTo>
                        <a:pt x="3" y="239"/>
                      </a:lnTo>
                      <a:lnTo>
                        <a:pt x="3" y="62"/>
                      </a:lnTo>
                      <a:cubicBezTo>
                        <a:pt x="3" y="50"/>
                        <a:pt x="0" y="16"/>
                        <a:pt x="0" y="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64" name="Freeform 55">
                  <a:extLst>
                    <a:ext uri="{FF2B5EF4-FFF2-40B4-BE49-F238E27FC236}">
                      <a16:creationId xmlns:a16="http://schemas.microsoft.com/office/drawing/2014/main" id="{A447D542-A130-4BD5-A349-D4545BC50108}"/>
                    </a:ext>
                  </a:extLst>
                </p:cNvPr>
                <p:cNvSpPr>
                  <a:spLocks noChangeArrowheads="1"/>
                </p:cNvSpPr>
                <p:nvPr/>
              </p:nvSpPr>
              <p:spPr bwMode="auto">
                <a:xfrm>
                  <a:off x="1503363" y="2974975"/>
                  <a:ext cx="80962" cy="88900"/>
                </a:xfrm>
                <a:custGeom>
                  <a:avLst/>
                  <a:gdLst>
                    <a:gd name="T0" fmla="*/ 116 w 227"/>
                    <a:gd name="T1" fmla="*/ 203 h 249"/>
                    <a:gd name="T2" fmla="*/ 155 w 227"/>
                    <a:gd name="T3" fmla="*/ 169 h 249"/>
                    <a:gd name="T4" fmla="*/ 217 w 227"/>
                    <a:gd name="T5" fmla="*/ 169 h 249"/>
                    <a:gd name="T6" fmla="*/ 195 w 227"/>
                    <a:gd name="T7" fmla="*/ 220 h 249"/>
                    <a:gd name="T8" fmla="*/ 113 w 227"/>
                    <a:gd name="T9" fmla="*/ 248 h 249"/>
                    <a:gd name="T10" fmla="*/ 31 w 227"/>
                    <a:gd name="T11" fmla="*/ 220 h 249"/>
                    <a:gd name="T12" fmla="*/ 0 w 227"/>
                    <a:gd name="T13" fmla="*/ 129 h 249"/>
                    <a:gd name="T14" fmla="*/ 48 w 227"/>
                    <a:gd name="T15" fmla="*/ 19 h 249"/>
                    <a:gd name="T16" fmla="*/ 113 w 227"/>
                    <a:gd name="T17" fmla="*/ 0 h 249"/>
                    <a:gd name="T18" fmla="*/ 209 w 227"/>
                    <a:gd name="T19" fmla="*/ 56 h 249"/>
                    <a:gd name="T20" fmla="*/ 223 w 227"/>
                    <a:gd name="T21" fmla="*/ 141 h 249"/>
                    <a:gd name="T22" fmla="*/ 68 w 227"/>
                    <a:gd name="T23" fmla="*/ 141 h 249"/>
                    <a:gd name="T24" fmla="*/ 116 w 227"/>
                    <a:gd name="T25" fmla="*/ 203 h 249"/>
                    <a:gd name="T26" fmla="*/ 155 w 227"/>
                    <a:gd name="T27" fmla="*/ 96 h 249"/>
                    <a:gd name="T28" fmla="*/ 116 w 227"/>
                    <a:gd name="T29" fmla="*/ 42 h 249"/>
                    <a:gd name="T30" fmla="*/ 71 w 227"/>
                    <a:gd name="T31" fmla="*/ 96 h 249"/>
                    <a:gd name="T32" fmla="*/ 155 w 227"/>
                    <a:gd name="T33" fmla="*/ 96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7" h="249">
                      <a:moveTo>
                        <a:pt x="116" y="203"/>
                      </a:moveTo>
                      <a:cubicBezTo>
                        <a:pt x="133" y="203"/>
                        <a:pt x="150" y="197"/>
                        <a:pt x="155" y="169"/>
                      </a:cubicBezTo>
                      <a:lnTo>
                        <a:pt x="217" y="169"/>
                      </a:lnTo>
                      <a:cubicBezTo>
                        <a:pt x="217" y="180"/>
                        <a:pt x="214" y="200"/>
                        <a:pt x="195" y="220"/>
                      </a:cubicBezTo>
                      <a:cubicBezTo>
                        <a:pt x="178" y="237"/>
                        <a:pt x="147" y="248"/>
                        <a:pt x="113" y="248"/>
                      </a:cubicBezTo>
                      <a:cubicBezTo>
                        <a:pt x="93" y="248"/>
                        <a:pt x="54" y="245"/>
                        <a:pt x="31" y="220"/>
                      </a:cubicBezTo>
                      <a:cubicBezTo>
                        <a:pt x="8" y="197"/>
                        <a:pt x="0" y="166"/>
                        <a:pt x="0" y="129"/>
                      </a:cubicBezTo>
                      <a:cubicBezTo>
                        <a:pt x="0" y="93"/>
                        <a:pt x="8" y="45"/>
                        <a:pt x="48" y="19"/>
                      </a:cubicBezTo>
                      <a:cubicBezTo>
                        <a:pt x="65" y="8"/>
                        <a:pt x="88" y="0"/>
                        <a:pt x="113" y="0"/>
                      </a:cubicBezTo>
                      <a:cubicBezTo>
                        <a:pt x="147" y="0"/>
                        <a:pt x="186" y="14"/>
                        <a:pt x="209" y="56"/>
                      </a:cubicBezTo>
                      <a:cubicBezTo>
                        <a:pt x="226" y="87"/>
                        <a:pt x="223" y="124"/>
                        <a:pt x="223" y="141"/>
                      </a:cubicBezTo>
                      <a:lnTo>
                        <a:pt x="68" y="141"/>
                      </a:lnTo>
                      <a:cubicBezTo>
                        <a:pt x="68" y="155"/>
                        <a:pt x="68" y="203"/>
                        <a:pt x="116" y="203"/>
                      </a:cubicBezTo>
                      <a:close/>
                      <a:moveTo>
                        <a:pt x="155" y="96"/>
                      </a:moveTo>
                      <a:cubicBezTo>
                        <a:pt x="155" y="84"/>
                        <a:pt x="155" y="42"/>
                        <a:pt x="116" y="42"/>
                      </a:cubicBezTo>
                      <a:cubicBezTo>
                        <a:pt x="85" y="42"/>
                        <a:pt x="73" y="67"/>
                        <a:pt x="71" y="96"/>
                      </a:cubicBezTo>
                      <a:lnTo>
                        <a:pt x="155" y="96"/>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65" name="Freeform 56">
                  <a:extLst>
                    <a:ext uri="{FF2B5EF4-FFF2-40B4-BE49-F238E27FC236}">
                      <a16:creationId xmlns:a16="http://schemas.microsoft.com/office/drawing/2014/main" id="{7F183AF2-C5CF-4E57-820E-20A711AE641F}"/>
                    </a:ext>
                  </a:extLst>
                </p:cNvPr>
                <p:cNvSpPr>
                  <a:spLocks noChangeArrowheads="1"/>
                </p:cNvSpPr>
                <p:nvPr/>
              </p:nvSpPr>
              <p:spPr bwMode="auto">
                <a:xfrm>
                  <a:off x="1608138" y="2974975"/>
                  <a:ext cx="134937" cy="88900"/>
                </a:xfrm>
                <a:custGeom>
                  <a:avLst/>
                  <a:gdLst>
                    <a:gd name="T0" fmla="*/ 3 w 376"/>
                    <a:gd name="T1" fmla="*/ 48 h 247"/>
                    <a:gd name="T2" fmla="*/ 0 w 376"/>
                    <a:gd name="T3" fmla="*/ 3 h 247"/>
                    <a:gd name="T4" fmla="*/ 67 w 376"/>
                    <a:gd name="T5" fmla="*/ 3 h 247"/>
                    <a:gd name="T6" fmla="*/ 70 w 376"/>
                    <a:gd name="T7" fmla="*/ 34 h 247"/>
                    <a:gd name="T8" fmla="*/ 144 w 376"/>
                    <a:gd name="T9" fmla="*/ 0 h 247"/>
                    <a:gd name="T10" fmla="*/ 217 w 376"/>
                    <a:gd name="T11" fmla="*/ 46 h 247"/>
                    <a:gd name="T12" fmla="*/ 293 w 376"/>
                    <a:gd name="T13" fmla="*/ 3 h 247"/>
                    <a:gd name="T14" fmla="*/ 364 w 376"/>
                    <a:gd name="T15" fmla="*/ 40 h 247"/>
                    <a:gd name="T16" fmla="*/ 375 w 376"/>
                    <a:gd name="T17" fmla="*/ 110 h 247"/>
                    <a:gd name="T18" fmla="*/ 375 w 376"/>
                    <a:gd name="T19" fmla="*/ 243 h 247"/>
                    <a:gd name="T20" fmla="*/ 304 w 376"/>
                    <a:gd name="T21" fmla="*/ 243 h 247"/>
                    <a:gd name="T22" fmla="*/ 304 w 376"/>
                    <a:gd name="T23" fmla="*/ 105 h 247"/>
                    <a:gd name="T24" fmla="*/ 265 w 376"/>
                    <a:gd name="T25" fmla="*/ 51 h 247"/>
                    <a:gd name="T26" fmla="*/ 223 w 376"/>
                    <a:gd name="T27" fmla="*/ 125 h 247"/>
                    <a:gd name="T28" fmla="*/ 223 w 376"/>
                    <a:gd name="T29" fmla="*/ 243 h 247"/>
                    <a:gd name="T30" fmla="*/ 152 w 376"/>
                    <a:gd name="T31" fmla="*/ 243 h 247"/>
                    <a:gd name="T32" fmla="*/ 152 w 376"/>
                    <a:gd name="T33" fmla="*/ 105 h 247"/>
                    <a:gd name="T34" fmla="*/ 113 w 376"/>
                    <a:gd name="T35" fmla="*/ 54 h 247"/>
                    <a:gd name="T36" fmla="*/ 70 w 376"/>
                    <a:gd name="T37" fmla="*/ 108 h 247"/>
                    <a:gd name="T38" fmla="*/ 70 w 376"/>
                    <a:gd name="T39" fmla="*/ 246 h 247"/>
                    <a:gd name="T40" fmla="*/ 0 w 376"/>
                    <a:gd name="T41" fmla="*/ 246 h 247"/>
                    <a:gd name="T42" fmla="*/ 0 w 376"/>
                    <a:gd name="T43" fmla="*/ 48 h 247"/>
                    <a:gd name="T44" fmla="*/ 3 w 376"/>
                    <a:gd name="T45" fmla="*/ 4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76" h="247">
                      <a:moveTo>
                        <a:pt x="3" y="48"/>
                      </a:moveTo>
                      <a:cubicBezTo>
                        <a:pt x="3" y="34"/>
                        <a:pt x="3" y="20"/>
                        <a:pt x="0" y="3"/>
                      </a:cubicBezTo>
                      <a:lnTo>
                        <a:pt x="67" y="3"/>
                      </a:lnTo>
                      <a:lnTo>
                        <a:pt x="70" y="34"/>
                      </a:lnTo>
                      <a:cubicBezTo>
                        <a:pt x="79" y="23"/>
                        <a:pt x="96" y="0"/>
                        <a:pt x="144" y="0"/>
                      </a:cubicBezTo>
                      <a:cubicBezTo>
                        <a:pt x="197" y="0"/>
                        <a:pt x="214" y="34"/>
                        <a:pt x="217" y="46"/>
                      </a:cubicBezTo>
                      <a:cubicBezTo>
                        <a:pt x="237" y="9"/>
                        <a:pt x="268" y="3"/>
                        <a:pt x="293" y="3"/>
                      </a:cubicBezTo>
                      <a:cubicBezTo>
                        <a:pt x="341" y="3"/>
                        <a:pt x="361" y="31"/>
                        <a:pt x="364" y="40"/>
                      </a:cubicBezTo>
                      <a:cubicBezTo>
                        <a:pt x="375" y="60"/>
                        <a:pt x="375" y="88"/>
                        <a:pt x="375" y="110"/>
                      </a:cubicBezTo>
                      <a:lnTo>
                        <a:pt x="375" y="243"/>
                      </a:lnTo>
                      <a:lnTo>
                        <a:pt x="304" y="243"/>
                      </a:lnTo>
                      <a:lnTo>
                        <a:pt x="304" y="105"/>
                      </a:lnTo>
                      <a:cubicBezTo>
                        <a:pt x="304" y="79"/>
                        <a:pt x="302" y="51"/>
                        <a:pt x="265" y="51"/>
                      </a:cubicBezTo>
                      <a:cubicBezTo>
                        <a:pt x="223" y="51"/>
                        <a:pt x="223" y="91"/>
                        <a:pt x="223" y="125"/>
                      </a:cubicBezTo>
                      <a:lnTo>
                        <a:pt x="223" y="243"/>
                      </a:lnTo>
                      <a:lnTo>
                        <a:pt x="152" y="243"/>
                      </a:lnTo>
                      <a:lnTo>
                        <a:pt x="152" y="105"/>
                      </a:lnTo>
                      <a:cubicBezTo>
                        <a:pt x="152" y="88"/>
                        <a:pt x="152" y="54"/>
                        <a:pt x="113" y="54"/>
                      </a:cubicBezTo>
                      <a:cubicBezTo>
                        <a:pt x="70" y="54"/>
                        <a:pt x="70" y="91"/>
                        <a:pt x="70" y="108"/>
                      </a:cubicBezTo>
                      <a:lnTo>
                        <a:pt x="70" y="246"/>
                      </a:lnTo>
                      <a:lnTo>
                        <a:pt x="0" y="246"/>
                      </a:lnTo>
                      <a:lnTo>
                        <a:pt x="0" y="48"/>
                      </a:lnTo>
                      <a:lnTo>
                        <a:pt x="3" y="48"/>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66" name="Freeform 57">
                  <a:extLst>
                    <a:ext uri="{FF2B5EF4-FFF2-40B4-BE49-F238E27FC236}">
                      <a16:creationId xmlns:a16="http://schemas.microsoft.com/office/drawing/2014/main" id="{144640A7-1CBF-4DBA-B129-8FA170ED2659}"/>
                    </a:ext>
                  </a:extLst>
                </p:cNvPr>
                <p:cNvSpPr>
                  <a:spLocks noChangeArrowheads="1"/>
                </p:cNvSpPr>
                <p:nvPr/>
              </p:nvSpPr>
              <p:spPr bwMode="auto">
                <a:xfrm>
                  <a:off x="1773238" y="2940050"/>
                  <a:ext cx="26987" cy="120650"/>
                </a:xfrm>
                <a:custGeom>
                  <a:avLst/>
                  <a:gdLst>
                    <a:gd name="T0" fmla="*/ 0 w 74"/>
                    <a:gd name="T1" fmla="*/ 0 h 336"/>
                    <a:gd name="T2" fmla="*/ 73 w 74"/>
                    <a:gd name="T3" fmla="*/ 0 h 336"/>
                    <a:gd name="T4" fmla="*/ 73 w 74"/>
                    <a:gd name="T5" fmla="*/ 59 h 336"/>
                    <a:gd name="T6" fmla="*/ 0 w 74"/>
                    <a:gd name="T7" fmla="*/ 59 h 336"/>
                    <a:gd name="T8" fmla="*/ 0 w 74"/>
                    <a:gd name="T9" fmla="*/ 0 h 336"/>
                    <a:gd name="T10" fmla="*/ 3 w 74"/>
                    <a:gd name="T11" fmla="*/ 101 h 336"/>
                    <a:gd name="T12" fmla="*/ 70 w 74"/>
                    <a:gd name="T13" fmla="*/ 101 h 336"/>
                    <a:gd name="T14" fmla="*/ 70 w 74"/>
                    <a:gd name="T15" fmla="*/ 335 h 336"/>
                    <a:gd name="T16" fmla="*/ 3 w 74"/>
                    <a:gd name="T17" fmla="*/ 335 h 336"/>
                    <a:gd name="T18" fmla="*/ 3 w 74"/>
                    <a:gd name="T19" fmla="*/ 101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4" h="336">
                      <a:moveTo>
                        <a:pt x="0" y="0"/>
                      </a:moveTo>
                      <a:lnTo>
                        <a:pt x="73" y="0"/>
                      </a:lnTo>
                      <a:lnTo>
                        <a:pt x="73" y="59"/>
                      </a:lnTo>
                      <a:lnTo>
                        <a:pt x="0" y="59"/>
                      </a:lnTo>
                      <a:lnTo>
                        <a:pt x="0" y="0"/>
                      </a:lnTo>
                      <a:close/>
                      <a:moveTo>
                        <a:pt x="3" y="101"/>
                      </a:moveTo>
                      <a:lnTo>
                        <a:pt x="70" y="101"/>
                      </a:lnTo>
                      <a:lnTo>
                        <a:pt x="70" y="335"/>
                      </a:lnTo>
                      <a:lnTo>
                        <a:pt x="3" y="335"/>
                      </a:lnTo>
                      <a:lnTo>
                        <a:pt x="3" y="101"/>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67" name="Freeform 58">
                  <a:extLst>
                    <a:ext uri="{FF2B5EF4-FFF2-40B4-BE49-F238E27FC236}">
                      <a16:creationId xmlns:a16="http://schemas.microsoft.com/office/drawing/2014/main" id="{0E79DC84-A6B0-49D2-A983-A4B3CBA13443}"/>
                    </a:ext>
                  </a:extLst>
                </p:cNvPr>
                <p:cNvSpPr>
                  <a:spLocks noChangeArrowheads="1"/>
                </p:cNvSpPr>
                <p:nvPr/>
              </p:nvSpPr>
              <p:spPr bwMode="auto">
                <a:xfrm>
                  <a:off x="1822450" y="2974975"/>
                  <a:ext cx="73025" cy="88900"/>
                </a:xfrm>
                <a:custGeom>
                  <a:avLst/>
                  <a:gdLst>
                    <a:gd name="T0" fmla="*/ 65 w 204"/>
                    <a:gd name="T1" fmla="*/ 172 h 249"/>
                    <a:gd name="T2" fmla="*/ 104 w 204"/>
                    <a:gd name="T3" fmla="*/ 203 h 249"/>
                    <a:gd name="T4" fmla="*/ 141 w 204"/>
                    <a:gd name="T5" fmla="*/ 175 h 249"/>
                    <a:gd name="T6" fmla="*/ 107 w 204"/>
                    <a:gd name="T7" fmla="*/ 149 h 249"/>
                    <a:gd name="T8" fmla="*/ 65 w 204"/>
                    <a:gd name="T9" fmla="*/ 138 h 249"/>
                    <a:gd name="T10" fmla="*/ 6 w 204"/>
                    <a:gd name="T11" fmla="*/ 73 h 249"/>
                    <a:gd name="T12" fmla="*/ 107 w 204"/>
                    <a:gd name="T13" fmla="*/ 0 h 249"/>
                    <a:gd name="T14" fmla="*/ 198 w 204"/>
                    <a:gd name="T15" fmla="*/ 70 h 249"/>
                    <a:gd name="T16" fmla="*/ 135 w 204"/>
                    <a:gd name="T17" fmla="*/ 70 h 249"/>
                    <a:gd name="T18" fmla="*/ 102 w 204"/>
                    <a:gd name="T19" fmla="*/ 42 h 249"/>
                    <a:gd name="T20" fmla="*/ 68 w 204"/>
                    <a:gd name="T21" fmla="*/ 64 h 249"/>
                    <a:gd name="T22" fmla="*/ 99 w 204"/>
                    <a:gd name="T23" fmla="*/ 90 h 249"/>
                    <a:gd name="T24" fmla="*/ 141 w 204"/>
                    <a:gd name="T25" fmla="*/ 101 h 249"/>
                    <a:gd name="T26" fmla="*/ 203 w 204"/>
                    <a:gd name="T27" fmla="*/ 166 h 249"/>
                    <a:gd name="T28" fmla="*/ 96 w 204"/>
                    <a:gd name="T29" fmla="*/ 248 h 249"/>
                    <a:gd name="T30" fmla="*/ 17 w 204"/>
                    <a:gd name="T31" fmla="*/ 220 h 249"/>
                    <a:gd name="T32" fmla="*/ 0 w 204"/>
                    <a:gd name="T33" fmla="*/ 175 h 249"/>
                    <a:gd name="T34" fmla="*/ 65 w 204"/>
                    <a:gd name="T35" fmla="*/ 175 h 249"/>
                    <a:gd name="T36" fmla="*/ 65 w 204"/>
                    <a:gd name="T37" fmla="*/ 17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4" h="249">
                      <a:moveTo>
                        <a:pt x="65" y="172"/>
                      </a:moveTo>
                      <a:cubicBezTo>
                        <a:pt x="65" y="186"/>
                        <a:pt x="76" y="203"/>
                        <a:pt x="104" y="203"/>
                      </a:cubicBezTo>
                      <a:cubicBezTo>
                        <a:pt x="130" y="203"/>
                        <a:pt x="141" y="189"/>
                        <a:pt x="141" y="175"/>
                      </a:cubicBezTo>
                      <a:cubicBezTo>
                        <a:pt x="141" y="163"/>
                        <a:pt x="135" y="155"/>
                        <a:pt x="107" y="149"/>
                      </a:cubicBezTo>
                      <a:lnTo>
                        <a:pt x="65" y="138"/>
                      </a:lnTo>
                      <a:cubicBezTo>
                        <a:pt x="45" y="132"/>
                        <a:pt x="6" y="121"/>
                        <a:pt x="6" y="73"/>
                      </a:cubicBezTo>
                      <a:cubicBezTo>
                        <a:pt x="6" y="28"/>
                        <a:pt x="48" y="0"/>
                        <a:pt x="107" y="0"/>
                      </a:cubicBezTo>
                      <a:cubicBezTo>
                        <a:pt x="155" y="0"/>
                        <a:pt x="195" y="22"/>
                        <a:pt x="198" y="70"/>
                      </a:cubicBezTo>
                      <a:lnTo>
                        <a:pt x="135" y="70"/>
                      </a:lnTo>
                      <a:cubicBezTo>
                        <a:pt x="133" y="45"/>
                        <a:pt x="113" y="42"/>
                        <a:pt x="102" y="42"/>
                      </a:cubicBezTo>
                      <a:cubicBezTo>
                        <a:pt x="82" y="42"/>
                        <a:pt x="68" y="50"/>
                        <a:pt x="68" y="64"/>
                      </a:cubicBezTo>
                      <a:cubicBezTo>
                        <a:pt x="68" y="81"/>
                        <a:pt x="79" y="84"/>
                        <a:pt x="99" y="90"/>
                      </a:cubicBezTo>
                      <a:lnTo>
                        <a:pt x="141" y="101"/>
                      </a:lnTo>
                      <a:cubicBezTo>
                        <a:pt x="183" y="112"/>
                        <a:pt x="203" y="135"/>
                        <a:pt x="203" y="166"/>
                      </a:cubicBezTo>
                      <a:cubicBezTo>
                        <a:pt x="203" y="206"/>
                        <a:pt x="169" y="248"/>
                        <a:pt x="96" y="248"/>
                      </a:cubicBezTo>
                      <a:cubicBezTo>
                        <a:pt x="65" y="248"/>
                        <a:pt x="37" y="242"/>
                        <a:pt x="17" y="220"/>
                      </a:cubicBezTo>
                      <a:cubicBezTo>
                        <a:pt x="3" y="203"/>
                        <a:pt x="0" y="186"/>
                        <a:pt x="0" y="175"/>
                      </a:cubicBezTo>
                      <a:lnTo>
                        <a:pt x="65" y="175"/>
                      </a:lnTo>
                      <a:lnTo>
                        <a:pt x="65" y="172"/>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68" name="Freeform 59">
                  <a:extLst>
                    <a:ext uri="{FF2B5EF4-FFF2-40B4-BE49-F238E27FC236}">
                      <a16:creationId xmlns:a16="http://schemas.microsoft.com/office/drawing/2014/main" id="{BE495041-42AD-485A-A527-3BAF113E1DBA}"/>
                    </a:ext>
                  </a:extLst>
                </p:cNvPr>
                <p:cNvSpPr>
                  <a:spLocks noChangeArrowheads="1"/>
                </p:cNvSpPr>
                <p:nvPr/>
              </p:nvSpPr>
              <p:spPr bwMode="auto">
                <a:xfrm>
                  <a:off x="1916113" y="2974975"/>
                  <a:ext cx="80962" cy="88900"/>
                </a:xfrm>
                <a:custGeom>
                  <a:avLst/>
                  <a:gdLst>
                    <a:gd name="T0" fmla="*/ 115 w 226"/>
                    <a:gd name="T1" fmla="*/ 203 h 249"/>
                    <a:gd name="T2" fmla="*/ 155 w 226"/>
                    <a:gd name="T3" fmla="*/ 169 h 249"/>
                    <a:gd name="T4" fmla="*/ 217 w 226"/>
                    <a:gd name="T5" fmla="*/ 169 h 249"/>
                    <a:gd name="T6" fmla="*/ 194 w 226"/>
                    <a:gd name="T7" fmla="*/ 220 h 249"/>
                    <a:gd name="T8" fmla="*/ 112 w 226"/>
                    <a:gd name="T9" fmla="*/ 248 h 249"/>
                    <a:gd name="T10" fmla="*/ 31 w 226"/>
                    <a:gd name="T11" fmla="*/ 220 h 249"/>
                    <a:gd name="T12" fmla="*/ 0 w 226"/>
                    <a:gd name="T13" fmla="*/ 129 h 249"/>
                    <a:gd name="T14" fmla="*/ 48 w 226"/>
                    <a:gd name="T15" fmla="*/ 19 h 249"/>
                    <a:gd name="T16" fmla="*/ 112 w 226"/>
                    <a:gd name="T17" fmla="*/ 0 h 249"/>
                    <a:gd name="T18" fmla="*/ 208 w 226"/>
                    <a:gd name="T19" fmla="*/ 56 h 249"/>
                    <a:gd name="T20" fmla="*/ 223 w 226"/>
                    <a:gd name="T21" fmla="*/ 141 h 249"/>
                    <a:gd name="T22" fmla="*/ 67 w 226"/>
                    <a:gd name="T23" fmla="*/ 141 h 249"/>
                    <a:gd name="T24" fmla="*/ 115 w 226"/>
                    <a:gd name="T25" fmla="*/ 203 h 249"/>
                    <a:gd name="T26" fmla="*/ 155 w 226"/>
                    <a:gd name="T27" fmla="*/ 96 h 249"/>
                    <a:gd name="T28" fmla="*/ 115 w 226"/>
                    <a:gd name="T29" fmla="*/ 42 h 249"/>
                    <a:gd name="T30" fmla="*/ 70 w 226"/>
                    <a:gd name="T31" fmla="*/ 96 h 249"/>
                    <a:gd name="T32" fmla="*/ 155 w 226"/>
                    <a:gd name="T33" fmla="*/ 96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6" h="249">
                      <a:moveTo>
                        <a:pt x="115" y="203"/>
                      </a:moveTo>
                      <a:cubicBezTo>
                        <a:pt x="132" y="203"/>
                        <a:pt x="149" y="197"/>
                        <a:pt x="155" y="169"/>
                      </a:cubicBezTo>
                      <a:lnTo>
                        <a:pt x="217" y="169"/>
                      </a:lnTo>
                      <a:cubicBezTo>
                        <a:pt x="217" y="180"/>
                        <a:pt x="214" y="200"/>
                        <a:pt x="194" y="220"/>
                      </a:cubicBezTo>
                      <a:cubicBezTo>
                        <a:pt x="177" y="237"/>
                        <a:pt x="146" y="248"/>
                        <a:pt x="112" y="248"/>
                      </a:cubicBezTo>
                      <a:cubicBezTo>
                        <a:pt x="93" y="248"/>
                        <a:pt x="53" y="245"/>
                        <a:pt x="31" y="220"/>
                      </a:cubicBezTo>
                      <a:cubicBezTo>
                        <a:pt x="8" y="197"/>
                        <a:pt x="0" y="166"/>
                        <a:pt x="0" y="129"/>
                      </a:cubicBezTo>
                      <a:cubicBezTo>
                        <a:pt x="0" y="93"/>
                        <a:pt x="8" y="45"/>
                        <a:pt x="48" y="19"/>
                      </a:cubicBezTo>
                      <a:cubicBezTo>
                        <a:pt x="65" y="8"/>
                        <a:pt x="87" y="0"/>
                        <a:pt x="112" y="0"/>
                      </a:cubicBezTo>
                      <a:cubicBezTo>
                        <a:pt x="146" y="0"/>
                        <a:pt x="186" y="14"/>
                        <a:pt x="208" y="56"/>
                      </a:cubicBezTo>
                      <a:cubicBezTo>
                        <a:pt x="225" y="87"/>
                        <a:pt x="223" y="124"/>
                        <a:pt x="223" y="141"/>
                      </a:cubicBezTo>
                      <a:lnTo>
                        <a:pt x="67" y="141"/>
                      </a:lnTo>
                      <a:cubicBezTo>
                        <a:pt x="67" y="155"/>
                        <a:pt x="67" y="203"/>
                        <a:pt x="115" y="203"/>
                      </a:cubicBezTo>
                      <a:close/>
                      <a:moveTo>
                        <a:pt x="155" y="96"/>
                      </a:moveTo>
                      <a:cubicBezTo>
                        <a:pt x="155" y="84"/>
                        <a:pt x="155" y="42"/>
                        <a:pt x="115" y="42"/>
                      </a:cubicBezTo>
                      <a:cubicBezTo>
                        <a:pt x="84" y="42"/>
                        <a:pt x="73" y="67"/>
                        <a:pt x="70" y="96"/>
                      </a:cubicBezTo>
                      <a:lnTo>
                        <a:pt x="155" y="96"/>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70" name="Freeform 60">
                  <a:extLst>
                    <a:ext uri="{FF2B5EF4-FFF2-40B4-BE49-F238E27FC236}">
                      <a16:creationId xmlns:a16="http://schemas.microsoft.com/office/drawing/2014/main" id="{DA9C0D08-65C1-4604-BAAB-85993CD5C789}"/>
                    </a:ext>
                  </a:extLst>
                </p:cNvPr>
                <p:cNvSpPr>
                  <a:spLocks noChangeArrowheads="1"/>
                </p:cNvSpPr>
                <p:nvPr/>
              </p:nvSpPr>
              <p:spPr bwMode="auto">
                <a:xfrm>
                  <a:off x="2016125" y="2974975"/>
                  <a:ext cx="73025" cy="88900"/>
                </a:xfrm>
                <a:custGeom>
                  <a:avLst/>
                  <a:gdLst>
                    <a:gd name="T0" fmla="*/ 65 w 204"/>
                    <a:gd name="T1" fmla="*/ 172 h 249"/>
                    <a:gd name="T2" fmla="*/ 105 w 204"/>
                    <a:gd name="T3" fmla="*/ 203 h 249"/>
                    <a:gd name="T4" fmla="*/ 141 w 204"/>
                    <a:gd name="T5" fmla="*/ 175 h 249"/>
                    <a:gd name="T6" fmla="*/ 107 w 204"/>
                    <a:gd name="T7" fmla="*/ 149 h 249"/>
                    <a:gd name="T8" fmla="*/ 65 w 204"/>
                    <a:gd name="T9" fmla="*/ 138 h 249"/>
                    <a:gd name="T10" fmla="*/ 6 w 204"/>
                    <a:gd name="T11" fmla="*/ 73 h 249"/>
                    <a:gd name="T12" fmla="*/ 107 w 204"/>
                    <a:gd name="T13" fmla="*/ 0 h 249"/>
                    <a:gd name="T14" fmla="*/ 198 w 204"/>
                    <a:gd name="T15" fmla="*/ 70 h 249"/>
                    <a:gd name="T16" fmla="*/ 136 w 204"/>
                    <a:gd name="T17" fmla="*/ 70 h 249"/>
                    <a:gd name="T18" fmla="*/ 102 w 204"/>
                    <a:gd name="T19" fmla="*/ 42 h 249"/>
                    <a:gd name="T20" fmla="*/ 68 w 204"/>
                    <a:gd name="T21" fmla="*/ 64 h 249"/>
                    <a:gd name="T22" fmla="*/ 99 w 204"/>
                    <a:gd name="T23" fmla="*/ 90 h 249"/>
                    <a:gd name="T24" fmla="*/ 141 w 204"/>
                    <a:gd name="T25" fmla="*/ 101 h 249"/>
                    <a:gd name="T26" fmla="*/ 203 w 204"/>
                    <a:gd name="T27" fmla="*/ 166 h 249"/>
                    <a:gd name="T28" fmla="*/ 96 w 204"/>
                    <a:gd name="T29" fmla="*/ 248 h 249"/>
                    <a:gd name="T30" fmla="*/ 17 w 204"/>
                    <a:gd name="T31" fmla="*/ 220 h 249"/>
                    <a:gd name="T32" fmla="*/ 0 w 204"/>
                    <a:gd name="T33" fmla="*/ 175 h 249"/>
                    <a:gd name="T34" fmla="*/ 65 w 204"/>
                    <a:gd name="T35" fmla="*/ 175 h 249"/>
                    <a:gd name="T36" fmla="*/ 65 w 204"/>
                    <a:gd name="T37" fmla="*/ 17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4" h="249">
                      <a:moveTo>
                        <a:pt x="65" y="172"/>
                      </a:moveTo>
                      <a:cubicBezTo>
                        <a:pt x="65" y="186"/>
                        <a:pt x="76" y="203"/>
                        <a:pt x="105" y="203"/>
                      </a:cubicBezTo>
                      <a:cubicBezTo>
                        <a:pt x="130" y="203"/>
                        <a:pt x="141" y="189"/>
                        <a:pt x="141" y="175"/>
                      </a:cubicBezTo>
                      <a:cubicBezTo>
                        <a:pt x="141" y="163"/>
                        <a:pt x="136" y="155"/>
                        <a:pt x="107" y="149"/>
                      </a:cubicBezTo>
                      <a:lnTo>
                        <a:pt x="65" y="138"/>
                      </a:lnTo>
                      <a:cubicBezTo>
                        <a:pt x="45" y="132"/>
                        <a:pt x="6" y="121"/>
                        <a:pt x="6" y="73"/>
                      </a:cubicBezTo>
                      <a:cubicBezTo>
                        <a:pt x="6" y="28"/>
                        <a:pt x="48" y="0"/>
                        <a:pt x="107" y="0"/>
                      </a:cubicBezTo>
                      <a:cubicBezTo>
                        <a:pt x="155" y="0"/>
                        <a:pt x="195" y="22"/>
                        <a:pt x="198" y="70"/>
                      </a:cubicBezTo>
                      <a:lnTo>
                        <a:pt x="136" y="70"/>
                      </a:lnTo>
                      <a:cubicBezTo>
                        <a:pt x="133" y="45"/>
                        <a:pt x="113" y="42"/>
                        <a:pt x="102" y="42"/>
                      </a:cubicBezTo>
                      <a:cubicBezTo>
                        <a:pt x="82" y="42"/>
                        <a:pt x="68" y="50"/>
                        <a:pt x="68" y="64"/>
                      </a:cubicBezTo>
                      <a:cubicBezTo>
                        <a:pt x="68" y="81"/>
                        <a:pt x="79" y="84"/>
                        <a:pt x="99" y="90"/>
                      </a:cubicBezTo>
                      <a:lnTo>
                        <a:pt x="141" y="101"/>
                      </a:lnTo>
                      <a:cubicBezTo>
                        <a:pt x="184" y="112"/>
                        <a:pt x="203" y="135"/>
                        <a:pt x="203" y="166"/>
                      </a:cubicBezTo>
                      <a:cubicBezTo>
                        <a:pt x="203" y="206"/>
                        <a:pt x="169" y="248"/>
                        <a:pt x="96" y="248"/>
                      </a:cubicBezTo>
                      <a:cubicBezTo>
                        <a:pt x="65" y="248"/>
                        <a:pt x="37" y="242"/>
                        <a:pt x="17" y="220"/>
                      </a:cubicBezTo>
                      <a:cubicBezTo>
                        <a:pt x="3" y="203"/>
                        <a:pt x="0" y="186"/>
                        <a:pt x="0" y="175"/>
                      </a:cubicBezTo>
                      <a:lnTo>
                        <a:pt x="65" y="175"/>
                      </a:lnTo>
                      <a:lnTo>
                        <a:pt x="65" y="172"/>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grpSp>
            <p:nvGrpSpPr>
              <p:cNvPr id="342" name="Group 341">
                <a:extLst>
                  <a:ext uri="{FF2B5EF4-FFF2-40B4-BE49-F238E27FC236}">
                    <a16:creationId xmlns:a16="http://schemas.microsoft.com/office/drawing/2014/main" id="{DBBFCA0F-9E2A-41C8-B1A1-14E898FF6697}"/>
                  </a:ext>
                </a:extLst>
              </p:cNvPr>
              <p:cNvGrpSpPr/>
              <p:nvPr/>
            </p:nvGrpSpPr>
            <p:grpSpPr>
              <a:xfrm>
                <a:off x="5573395" y="3237193"/>
                <a:ext cx="922337" cy="153988"/>
                <a:chOff x="1277938" y="3140075"/>
                <a:chExt cx="922337" cy="153988"/>
              </a:xfrm>
              <a:solidFill>
                <a:srgbClr val="5F5F5F"/>
              </a:solidFill>
            </p:grpSpPr>
            <p:sp>
              <p:nvSpPr>
                <p:cNvPr id="344" name="Freeform 61">
                  <a:extLst>
                    <a:ext uri="{FF2B5EF4-FFF2-40B4-BE49-F238E27FC236}">
                      <a16:creationId xmlns:a16="http://schemas.microsoft.com/office/drawing/2014/main" id="{27C9FDC4-3E64-4547-A9F8-9B91958E6C45}"/>
                    </a:ext>
                  </a:extLst>
                </p:cNvPr>
                <p:cNvSpPr>
                  <a:spLocks noChangeArrowheads="1"/>
                </p:cNvSpPr>
                <p:nvPr/>
              </p:nvSpPr>
              <p:spPr bwMode="auto">
                <a:xfrm>
                  <a:off x="1277938" y="3140075"/>
                  <a:ext cx="82550" cy="120650"/>
                </a:xfrm>
                <a:custGeom>
                  <a:avLst/>
                  <a:gdLst>
                    <a:gd name="T0" fmla="*/ 223 w 230"/>
                    <a:gd name="T1" fmla="*/ 0 h 334"/>
                    <a:gd name="T2" fmla="*/ 223 w 230"/>
                    <a:gd name="T3" fmla="*/ 53 h 334"/>
                    <a:gd name="T4" fmla="*/ 71 w 230"/>
                    <a:gd name="T5" fmla="*/ 53 h 334"/>
                    <a:gd name="T6" fmla="*/ 71 w 230"/>
                    <a:gd name="T7" fmla="*/ 132 h 334"/>
                    <a:gd name="T8" fmla="*/ 215 w 230"/>
                    <a:gd name="T9" fmla="*/ 132 h 334"/>
                    <a:gd name="T10" fmla="*/ 215 w 230"/>
                    <a:gd name="T11" fmla="*/ 186 h 334"/>
                    <a:gd name="T12" fmla="*/ 71 w 230"/>
                    <a:gd name="T13" fmla="*/ 186 h 334"/>
                    <a:gd name="T14" fmla="*/ 71 w 230"/>
                    <a:gd name="T15" fmla="*/ 276 h 334"/>
                    <a:gd name="T16" fmla="*/ 229 w 230"/>
                    <a:gd name="T17" fmla="*/ 276 h 334"/>
                    <a:gd name="T18" fmla="*/ 229 w 230"/>
                    <a:gd name="T19" fmla="*/ 333 h 334"/>
                    <a:gd name="T20" fmla="*/ 0 w 230"/>
                    <a:gd name="T21" fmla="*/ 333 h 334"/>
                    <a:gd name="T22" fmla="*/ 0 w 230"/>
                    <a:gd name="T23" fmla="*/ 0 h 334"/>
                    <a:gd name="T24" fmla="*/ 223 w 230"/>
                    <a:gd name="T25" fmla="*/ 0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0" h="334">
                      <a:moveTo>
                        <a:pt x="223" y="0"/>
                      </a:moveTo>
                      <a:lnTo>
                        <a:pt x="223" y="53"/>
                      </a:lnTo>
                      <a:lnTo>
                        <a:pt x="71" y="53"/>
                      </a:lnTo>
                      <a:lnTo>
                        <a:pt x="71" y="132"/>
                      </a:lnTo>
                      <a:lnTo>
                        <a:pt x="215" y="132"/>
                      </a:lnTo>
                      <a:lnTo>
                        <a:pt x="215" y="186"/>
                      </a:lnTo>
                      <a:lnTo>
                        <a:pt x="71" y="186"/>
                      </a:lnTo>
                      <a:lnTo>
                        <a:pt x="71" y="276"/>
                      </a:lnTo>
                      <a:lnTo>
                        <a:pt x="229" y="276"/>
                      </a:lnTo>
                      <a:lnTo>
                        <a:pt x="229" y="333"/>
                      </a:lnTo>
                      <a:lnTo>
                        <a:pt x="0" y="333"/>
                      </a:lnTo>
                      <a:lnTo>
                        <a:pt x="0" y="0"/>
                      </a:lnTo>
                      <a:lnTo>
                        <a:pt x="223"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46" name="Freeform 62">
                  <a:extLst>
                    <a:ext uri="{FF2B5EF4-FFF2-40B4-BE49-F238E27FC236}">
                      <a16:creationId xmlns:a16="http://schemas.microsoft.com/office/drawing/2014/main" id="{C976B971-03B6-4D67-9836-4E2BAE7DCE15}"/>
                    </a:ext>
                  </a:extLst>
                </p:cNvPr>
                <p:cNvSpPr>
                  <a:spLocks noChangeArrowheads="1"/>
                </p:cNvSpPr>
                <p:nvPr/>
              </p:nvSpPr>
              <p:spPr bwMode="auto">
                <a:xfrm>
                  <a:off x="1381125" y="3175000"/>
                  <a:ext cx="87313" cy="119063"/>
                </a:xfrm>
                <a:custGeom>
                  <a:avLst/>
                  <a:gdLst>
                    <a:gd name="T0" fmla="*/ 240 w 241"/>
                    <a:gd name="T1" fmla="*/ 48 h 329"/>
                    <a:gd name="T2" fmla="*/ 240 w 241"/>
                    <a:gd name="T3" fmla="*/ 328 h 329"/>
                    <a:gd name="T4" fmla="*/ 170 w 241"/>
                    <a:gd name="T5" fmla="*/ 328 h 329"/>
                    <a:gd name="T6" fmla="*/ 170 w 241"/>
                    <a:gd name="T7" fmla="*/ 212 h 329"/>
                    <a:gd name="T8" fmla="*/ 105 w 241"/>
                    <a:gd name="T9" fmla="*/ 243 h 329"/>
                    <a:gd name="T10" fmla="*/ 0 w 241"/>
                    <a:gd name="T11" fmla="*/ 119 h 329"/>
                    <a:gd name="T12" fmla="*/ 99 w 241"/>
                    <a:gd name="T13" fmla="*/ 0 h 329"/>
                    <a:gd name="T14" fmla="*/ 170 w 241"/>
                    <a:gd name="T15" fmla="*/ 40 h 329"/>
                    <a:gd name="T16" fmla="*/ 173 w 241"/>
                    <a:gd name="T17" fmla="*/ 6 h 329"/>
                    <a:gd name="T18" fmla="*/ 240 w 241"/>
                    <a:gd name="T19" fmla="*/ 6 h 329"/>
                    <a:gd name="T20" fmla="*/ 240 w 241"/>
                    <a:gd name="T21" fmla="*/ 48 h 329"/>
                    <a:gd name="T22" fmla="*/ 85 w 241"/>
                    <a:gd name="T23" fmla="*/ 178 h 329"/>
                    <a:gd name="T24" fmla="*/ 122 w 241"/>
                    <a:gd name="T25" fmla="*/ 195 h 329"/>
                    <a:gd name="T26" fmla="*/ 173 w 241"/>
                    <a:gd name="T27" fmla="*/ 122 h 329"/>
                    <a:gd name="T28" fmla="*/ 119 w 241"/>
                    <a:gd name="T29" fmla="*/ 45 h 329"/>
                    <a:gd name="T30" fmla="*/ 71 w 241"/>
                    <a:gd name="T31" fmla="*/ 122 h 329"/>
                    <a:gd name="T32" fmla="*/ 85 w 241"/>
                    <a:gd name="T33" fmla="*/ 178 h 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1" h="329">
                      <a:moveTo>
                        <a:pt x="240" y="48"/>
                      </a:moveTo>
                      <a:lnTo>
                        <a:pt x="240" y="328"/>
                      </a:lnTo>
                      <a:lnTo>
                        <a:pt x="170" y="328"/>
                      </a:lnTo>
                      <a:lnTo>
                        <a:pt x="170" y="212"/>
                      </a:lnTo>
                      <a:cubicBezTo>
                        <a:pt x="164" y="220"/>
                        <a:pt x="144" y="243"/>
                        <a:pt x="105" y="243"/>
                      </a:cubicBezTo>
                      <a:cubicBezTo>
                        <a:pt x="57" y="243"/>
                        <a:pt x="0" y="209"/>
                        <a:pt x="0" y="119"/>
                      </a:cubicBezTo>
                      <a:cubicBezTo>
                        <a:pt x="0" y="29"/>
                        <a:pt x="54" y="0"/>
                        <a:pt x="99" y="0"/>
                      </a:cubicBezTo>
                      <a:cubicBezTo>
                        <a:pt x="147" y="0"/>
                        <a:pt x="164" y="29"/>
                        <a:pt x="170" y="40"/>
                      </a:cubicBezTo>
                      <a:lnTo>
                        <a:pt x="173" y="6"/>
                      </a:lnTo>
                      <a:lnTo>
                        <a:pt x="240" y="6"/>
                      </a:lnTo>
                      <a:lnTo>
                        <a:pt x="240" y="48"/>
                      </a:lnTo>
                      <a:close/>
                      <a:moveTo>
                        <a:pt x="85" y="178"/>
                      </a:moveTo>
                      <a:cubicBezTo>
                        <a:pt x="96" y="192"/>
                        <a:pt x="110" y="195"/>
                        <a:pt x="122" y="195"/>
                      </a:cubicBezTo>
                      <a:cubicBezTo>
                        <a:pt x="167" y="195"/>
                        <a:pt x="173" y="147"/>
                        <a:pt x="173" y="122"/>
                      </a:cubicBezTo>
                      <a:cubicBezTo>
                        <a:pt x="173" y="96"/>
                        <a:pt x="167" y="45"/>
                        <a:pt x="119" y="45"/>
                      </a:cubicBezTo>
                      <a:cubicBezTo>
                        <a:pt x="79" y="45"/>
                        <a:pt x="71" y="85"/>
                        <a:pt x="71" y="122"/>
                      </a:cubicBezTo>
                      <a:cubicBezTo>
                        <a:pt x="71" y="136"/>
                        <a:pt x="71" y="161"/>
                        <a:pt x="85" y="178"/>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50" name="Freeform 63">
                  <a:extLst>
                    <a:ext uri="{FF2B5EF4-FFF2-40B4-BE49-F238E27FC236}">
                      <a16:creationId xmlns:a16="http://schemas.microsoft.com/office/drawing/2014/main" id="{1E810C9F-BEF1-45D6-A693-8FBE1E263A16}"/>
                    </a:ext>
                  </a:extLst>
                </p:cNvPr>
                <p:cNvSpPr>
                  <a:spLocks noChangeArrowheads="1"/>
                </p:cNvSpPr>
                <p:nvPr/>
              </p:nvSpPr>
              <p:spPr bwMode="auto">
                <a:xfrm>
                  <a:off x="1495425" y="3175000"/>
                  <a:ext cx="80963" cy="87313"/>
                </a:xfrm>
                <a:custGeom>
                  <a:avLst/>
                  <a:gdLst>
                    <a:gd name="T0" fmla="*/ 71 w 227"/>
                    <a:gd name="T1" fmla="*/ 3 h 241"/>
                    <a:gd name="T2" fmla="*/ 71 w 227"/>
                    <a:gd name="T3" fmla="*/ 141 h 241"/>
                    <a:gd name="T4" fmla="*/ 108 w 227"/>
                    <a:gd name="T5" fmla="*/ 192 h 241"/>
                    <a:gd name="T6" fmla="*/ 153 w 227"/>
                    <a:gd name="T7" fmla="*/ 119 h 241"/>
                    <a:gd name="T8" fmla="*/ 153 w 227"/>
                    <a:gd name="T9" fmla="*/ 0 h 241"/>
                    <a:gd name="T10" fmla="*/ 223 w 227"/>
                    <a:gd name="T11" fmla="*/ 0 h 241"/>
                    <a:gd name="T12" fmla="*/ 223 w 227"/>
                    <a:gd name="T13" fmla="*/ 156 h 241"/>
                    <a:gd name="T14" fmla="*/ 223 w 227"/>
                    <a:gd name="T15" fmla="*/ 218 h 241"/>
                    <a:gd name="T16" fmla="*/ 226 w 227"/>
                    <a:gd name="T17" fmla="*/ 235 h 241"/>
                    <a:gd name="T18" fmla="*/ 158 w 227"/>
                    <a:gd name="T19" fmla="*/ 235 h 241"/>
                    <a:gd name="T20" fmla="*/ 156 w 227"/>
                    <a:gd name="T21" fmla="*/ 203 h 241"/>
                    <a:gd name="T22" fmla="*/ 85 w 227"/>
                    <a:gd name="T23" fmla="*/ 240 h 241"/>
                    <a:gd name="T24" fmla="*/ 15 w 227"/>
                    <a:gd name="T25" fmla="*/ 209 h 241"/>
                    <a:gd name="T26" fmla="*/ 0 w 227"/>
                    <a:gd name="T27" fmla="*/ 147 h 241"/>
                    <a:gd name="T28" fmla="*/ 0 w 227"/>
                    <a:gd name="T29" fmla="*/ 0 h 241"/>
                    <a:gd name="T30" fmla="*/ 71 w 227"/>
                    <a:gd name="T31" fmla="*/ 0 h 241"/>
                    <a:gd name="T32" fmla="*/ 71 w 227"/>
                    <a:gd name="T33" fmla="*/ 3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7" h="241">
                      <a:moveTo>
                        <a:pt x="71" y="3"/>
                      </a:moveTo>
                      <a:lnTo>
                        <a:pt x="71" y="141"/>
                      </a:lnTo>
                      <a:cubicBezTo>
                        <a:pt x="71" y="161"/>
                        <a:pt x="71" y="192"/>
                        <a:pt x="108" y="192"/>
                      </a:cubicBezTo>
                      <a:cubicBezTo>
                        <a:pt x="153" y="192"/>
                        <a:pt x="153" y="158"/>
                        <a:pt x="153" y="119"/>
                      </a:cubicBezTo>
                      <a:lnTo>
                        <a:pt x="153" y="0"/>
                      </a:lnTo>
                      <a:lnTo>
                        <a:pt x="223" y="0"/>
                      </a:lnTo>
                      <a:lnTo>
                        <a:pt x="223" y="156"/>
                      </a:lnTo>
                      <a:cubicBezTo>
                        <a:pt x="223" y="206"/>
                        <a:pt x="223" y="212"/>
                        <a:pt x="223" y="218"/>
                      </a:cubicBezTo>
                      <a:cubicBezTo>
                        <a:pt x="223" y="223"/>
                        <a:pt x="223" y="229"/>
                        <a:pt x="226" y="235"/>
                      </a:cubicBezTo>
                      <a:lnTo>
                        <a:pt x="158" y="235"/>
                      </a:lnTo>
                      <a:lnTo>
                        <a:pt x="156" y="203"/>
                      </a:lnTo>
                      <a:cubicBezTo>
                        <a:pt x="150" y="215"/>
                        <a:pt x="130" y="240"/>
                        <a:pt x="85" y="240"/>
                      </a:cubicBezTo>
                      <a:cubicBezTo>
                        <a:pt x="54" y="240"/>
                        <a:pt x="29" y="226"/>
                        <a:pt x="15" y="209"/>
                      </a:cubicBezTo>
                      <a:cubicBezTo>
                        <a:pt x="0" y="189"/>
                        <a:pt x="0" y="158"/>
                        <a:pt x="0" y="147"/>
                      </a:cubicBezTo>
                      <a:lnTo>
                        <a:pt x="0" y="0"/>
                      </a:lnTo>
                      <a:lnTo>
                        <a:pt x="71" y="0"/>
                      </a:lnTo>
                      <a:lnTo>
                        <a:pt x="71" y="3"/>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51" name="Freeform 64">
                  <a:extLst>
                    <a:ext uri="{FF2B5EF4-FFF2-40B4-BE49-F238E27FC236}">
                      <a16:creationId xmlns:a16="http://schemas.microsoft.com/office/drawing/2014/main" id="{C7530E1F-2BE3-4B10-ABB8-AAF6E5BD1592}"/>
                    </a:ext>
                  </a:extLst>
                </p:cNvPr>
                <p:cNvSpPr>
                  <a:spLocks noChangeArrowheads="1"/>
                </p:cNvSpPr>
                <p:nvPr/>
              </p:nvSpPr>
              <p:spPr bwMode="auto">
                <a:xfrm>
                  <a:off x="1604963" y="3140075"/>
                  <a:ext cx="26987" cy="120650"/>
                </a:xfrm>
                <a:custGeom>
                  <a:avLst/>
                  <a:gdLst>
                    <a:gd name="T0" fmla="*/ 0 w 74"/>
                    <a:gd name="T1" fmla="*/ 0 h 336"/>
                    <a:gd name="T2" fmla="*/ 73 w 74"/>
                    <a:gd name="T3" fmla="*/ 0 h 336"/>
                    <a:gd name="T4" fmla="*/ 73 w 74"/>
                    <a:gd name="T5" fmla="*/ 59 h 336"/>
                    <a:gd name="T6" fmla="*/ 0 w 74"/>
                    <a:gd name="T7" fmla="*/ 59 h 336"/>
                    <a:gd name="T8" fmla="*/ 0 w 74"/>
                    <a:gd name="T9" fmla="*/ 0 h 336"/>
                    <a:gd name="T10" fmla="*/ 3 w 74"/>
                    <a:gd name="T11" fmla="*/ 101 h 336"/>
                    <a:gd name="T12" fmla="*/ 71 w 74"/>
                    <a:gd name="T13" fmla="*/ 101 h 336"/>
                    <a:gd name="T14" fmla="*/ 71 w 74"/>
                    <a:gd name="T15" fmla="*/ 335 h 336"/>
                    <a:gd name="T16" fmla="*/ 3 w 74"/>
                    <a:gd name="T17" fmla="*/ 335 h 336"/>
                    <a:gd name="T18" fmla="*/ 3 w 74"/>
                    <a:gd name="T19" fmla="*/ 101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4" h="336">
                      <a:moveTo>
                        <a:pt x="0" y="0"/>
                      </a:moveTo>
                      <a:lnTo>
                        <a:pt x="73" y="0"/>
                      </a:lnTo>
                      <a:lnTo>
                        <a:pt x="73" y="59"/>
                      </a:lnTo>
                      <a:lnTo>
                        <a:pt x="0" y="59"/>
                      </a:lnTo>
                      <a:lnTo>
                        <a:pt x="0" y="0"/>
                      </a:lnTo>
                      <a:close/>
                      <a:moveTo>
                        <a:pt x="3" y="101"/>
                      </a:moveTo>
                      <a:lnTo>
                        <a:pt x="71" y="101"/>
                      </a:lnTo>
                      <a:lnTo>
                        <a:pt x="71" y="335"/>
                      </a:lnTo>
                      <a:lnTo>
                        <a:pt x="3" y="335"/>
                      </a:lnTo>
                      <a:lnTo>
                        <a:pt x="3" y="101"/>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52" name="Freeform 65">
                  <a:extLst>
                    <a:ext uri="{FF2B5EF4-FFF2-40B4-BE49-F238E27FC236}">
                      <a16:creationId xmlns:a16="http://schemas.microsoft.com/office/drawing/2014/main" id="{DC1183C8-C26A-4860-9953-CF24DD104407}"/>
                    </a:ext>
                  </a:extLst>
                </p:cNvPr>
                <p:cNvSpPr>
                  <a:spLocks noChangeArrowheads="1"/>
                </p:cNvSpPr>
                <p:nvPr/>
              </p:nvSpPr>
              <p:spPr bwMode="auto">
                <a:xfrm>
                  <a:off x="1660525" y="3175000"/>
                  <a:ext cx="85725" cy="117475"/>
                </a:xfrm>
                <a:custGeom>
                  <a:avLst/>
                  <a:gdLst>
                    <a:gd name="T0" fmla="*/ 65 w 238"/>
                    <a:gd name="T1" fmla="*/ 3 h 326"/>
                    <a:gd name="T2" fmla="*/ 68 w 238"/>
                    <a:gd name="T3" fmla="*/ 37 h 326"/>
                    <a:gd name="T4" fmla="*/ 139 w 238"/>
                    <a:gd name="T5" fmla="*/ 0 h 326"/>
                    <a:gd name="T6" fmla="*/ 237 w 238"/>
                    <a:gd name="T7" fmla="*/ 116 h 326"/>
                    <a:gd name="T8" fmla="*/ 136 w 238"/>
                    <a:gd name="T9" fmla="*/ 240 h 326"/>
                    <a:gd name="T10" fmla="*/ 71 w 238"/>
                    <a:gd name="T11" fmla="*/ 209 h 326"/>
                    <a:gd name="T12" fmla="*/ 71 w 238"/>
                    <a:gd name="T13" fmla="*/ 325 h 326"/>
                    <a:gd name="T14" fmla="*/ 0 w 238"/>
                    <a:gd name="T15" fmla="*/ 325 h 326"/>
                    <a:gd name="T16" fmla="*/ 0 w 238"/>
                    <a:gd name="T17" fmla="*/ 0 h 326"/>
                    <a:gd name="T18" fmla="*/ 65 w 238"/>
                    <a:gd name="T19" fmla="*/ 0 h 326"/>
                    <a:gd name="T20" fmla="*/ 65 w 238"/>
                    <a:gd name="T21" fmla="*/ 3 h 326"/>
                    <a:gd name="T22" fmla="*/ 167 w 238"/>
                    <a:gd name="T23" fmla="*/ 119 h 326"/>
                    <a:gd name="T24" fmla="*/ 119 w 238"/>
                    <a:gd name="T25" fmla="*/ 43 h 326"/>
                    <a:gd name="T26" fmla="*/ 65 w 238"/>
                    <a:gd name="T27" fmla="*/ 122 h 326"/>
                    <a:gd name="T28" fmla="*/ 116 w 238"/>
                    <a:gd name="T29" fmla="*/ 195 h 326"/>
                    <a:gd name="T30" fmla="*/ 167 w 238"/>
                    <a:gd name="T31" fmla="*/ 119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38" h="326">
                      <a:moveTo>
                        <a:pt x="65" y="3"/>
                      </a:moveTo>
                      <a:lnTo>
                        <a:pt x="68" y="37"/>
                      </a:lnTo>
                      <a:cubicBezTo>
                        <a:pt x="91" y="0"/>
                        <a:pt x="127" y="0"/>
                        <a:pt x="139" y="0"/>
                      </a:cubicBezTo>
                      <a:cubicBezTo>
                        <a:pt x="201" y="0"/>
                        <a:pt x="237" y="45"/>
                        <a:pt x="237" y="116"/>
                      </a:cubicBezTo>
                      <a:cubicBezTo>
                        <a:pt x="237" y="184"/>
                        <a:pt x="204" y="240"/>
                        <a:pt x="136" y="240"/>
                      </a:cubicBezTo>
                      <a:cubicBezTo>
                        <a:pt x="94" y="240"/>
                        <a:pt x="77" y="218"/>
                        <a:pt x="71" y="209"/>
                      </a:cubicBezTo>
                      <a:lnTo>
                        <a:pt x="71" y="325"/>
                      </a:lnTo>
                      <a:lnTo>
                        <a:pt x="0" y="325"/>
                      </a:lnTo>
                      <a:lnTo>
                        <a:pt x="0" y="0"/>
                      </a:lnTo>
                      <a:lnTo>
                        <a:pt x="65" y="0"/>
                      </a:lnTo>
                      <a:lnTo>
                        <a:pt x="65" y="3"/>
                      </a:lnTo>
                      <a:close/>
                      <a:moveTo>
                        <a:pt x="167" y="119"/>
                      </a:moveTo>
                      <a:cubicBezTo>
                        <a:pt x="167" y="91"/>
                        <a:pt x="161" y="43"/>
                        <a:pt x="119" y="43"/>
                      </a:cubicBezTo>
                      <a:cubicBezTo>
                        <a:pt x="96" y="43"/>
                        <a:pt x="65" y="60"/>
                        <a:pt x="65" y="122"/>
                      </a:cubicBezTo>
                      <a:cubicBezTo>
                        <a:pt x="65" y="136"/>
                        <a:pt x="65" y="195"/>
                        <a:pt x="116" y="195"/>
                      </a:cubicBezTo>
                      <a:cubicBezTo>
                        <a:pt x="150" y="195"/>
                        <a:pt x="167" y="164"/>
                        <a:pt x="167" y="119"/>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53" name="Freeform 66">
                  <a:extLst>
                    <a:ext uri="{FF2B5EF4-FFF2-40B4-BE49-F238E27FC236}">
                      <a16:creationId xmlns:a16="http://schemas.microsoft.com/office/drawing/2014/main" id="{D95E77EC-8F6E-4E5F-9CF4-D618E37368A0}"/>
                    </a:ext>
                  </a:extLst>
                </p:cNvPr>
                <p:cNvSpPr>
                  <a:spLocks noChangeArrowheads="1"/>
                </p:cNvSpPr>
                <p:nvPr/>
              </p:nvSpPr>
              <p:spPr bwMode="auto">
                <a:xfrm>
                  <a:off x="1771650" y="3173413"/>
                  <a:ext cx="134938" cy="88900"/>
                </a:xfrm>
                <a:custGeom>
                  <a:avLst/>
                  <a:gdLst>
                    <a:gd name="T0" fmla="*/ 3 w 376"/>
                    <a:gd name="T1" fmla="*/ 51 h 247"/>
                    <a:gd name="T2" fmla="*/ 0 w 376"/>
                    <a:gd name="T3" fmla="*/ 6 h 247"/>
                    <a:gd name="T4" fmla="*/ 68 w 376"/>
                    <a:gd name="T5" fmla="*/ 6 h 247"/>
                    <a:gd name="T6" fmla="*/ 71 w 376"/>
                    <a:gd name="T7" fmla="*/ 37 h 247"/>
                    <a:gd name="T8" fmla="*/ 144 w 376"/>
                    <a:gd name="T9" fmla="*/ 0 h 247"/>
                    <a:gd name="T10" fmla="*/ 217 w 376"/>
                    <a:gd name="T11" fmla="*/ 46 h 247"/>
                    <a:gd name="T12" fmla="*/ 294 w 376"/>
                    <a:gd name="T13" fmla="*/ 3 h 247"/>
                    <a:gd name="T14" fmla="*/ 364 w 376"/>
                    <a:gd name="T15" fmla="*/ 40 h 247"/>
                    <a:gd name="T16" fmla="*/ 375 w 376"/>
                    <a:gd name="T17" fmla="*/ 111 h 247"/>
                    <a:gd name="T18" fmla="*/ 375 w 376"/>
                    <a:gd name="T19" fmla="*/ 243 h 247"/>
                    <a:gd name="T20" fmla="*/ 305 w 376"/>
                    <a:gd name="T21" fmla="*/ 243 h 247"/>
                    <a:gd name="T22" fmla="*/ 305 w 376"/>
                    <a:gd name="T23" fmla="*/ 105 h 247"/>
                    <a:gd name="T24" fmla="*/ 265 w 376"/>
                    <a:gd name="T25" fmla="*/ 51 h 247"/>
                    <a:gd name="T26" fmla="*/ 223 w 376"/>
                    <a:gd name="T27" fmla="*/ 125 h 247"/>
                    <a:gd name="T28" fmla="*/ 223 w 376"/>
                    <a:gd name="T29" fmla="*/ 243 h 247"/>
                    <a:gd name="T30" fmla="*/ 152 w 376"/>
                    <a:gd name="T31" fmla="*/ 243 h 247"/>
                    <a:gd name="T32" fmla="*/ 152 w 376"/>
                    <a:gd name="T33" fmla="*/ 105 h 247"/>
                    <a:gd name="T34" fmla="*/ 113 w 376"/>
                    <a:gd name="T35" fmla="*/ 54 h 247"/>
                    <a:gd name="T36" fmla="*/ 71 w 376"/>
                    <a:gd name="T37" fmla="*/ 108 h 247"/>
                    <a:gd name="T38" fmla="*/ 71 w 376"/>
                    <a:gd name="T39" fmla="*/ 246 h 247"/>
                    <a:gd name="T40" fmla="*/ 3 w 376"/>
                    <a:gd name="T41" fmla="*/ 246 h 247"/>
                    <a:gd name="T42" fmla="*/ 3 w 376"/>
                    <a:gd name="T43" fmla="*/ 51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76" h="247">
                      <a:moveTo>
                        <a:pt x="3" y="51"/>
                      </a:moveTo>
                      <a:cubicBezTo>
                        <a:pt x="3" y="37"/>
                        <a:pt x="3" y="23"/>
                        <a:pt x="0" y="6"/>
                      </a:cubicBezTo>
                      <a:lnTo>
                        <a:pt x="68" y="6"/>
                      </a:lnTo>
                      <a:lnTo>
                        <a:pt x="71" y="37"/>
                      </a:lnTo>
                      <a:cubicBezTo>
                        <a:pt x="79" y="26"/>
                        <a:pt x="96" y="0"/>
                        <a:pt x="144" y="0"/>
                      </a:cubicBezTo>
                      <a:cubicBezTo>
                        <a:pt x="198" y="0"/>
                        <a:pt x="215" y="34"/>
                        <a:pt x="217" y="46"/>
                      </a:cubicBezTo>
                      <a:cubicBezTo>
                        <a:pt x="237" y="9"/>
                        <a:pt x="268" y="3"/>
                        <a:pt x="294" y="3"/>
                      </a:cubicBezTo>
                      <a:cubicBezTo>
                        <a:pt x="342" y="3"/>
                        <a:pt x="361" y="32"/>
                        <a:pt x="364" y="40"/>
                      </a:cubicBezTo>
                      <a:cubicBezTo>
                        <a:pt x="375" y="60"/>
                        <a:pt x="375" y="88"/>
                        <a:pt x="375" y="111"/>
                      </a:cubicBezTo>
                      <a:lnTo>
                        <a:pt x="375" y="243"/>
                      </a:lnTo>
                      <a:lnTo>
                        <a:pt x="305" y="243"/>
                      </a:lnTo>
                      <a:lnTo>
                        <a:pt x="305" y="105"/>
                      </a:lnTo>
                      <a:cubicBezTo>
                        <a:pt x="305" y="80"/>
                        <a:pt x="302" y="51"/>
                        <a:pt x="265" y="51"/>
                      </a:cubicBezTo>
                      <a:cubicBezTo>
                        <a:pt x="223" y="51"/>
                        <a:pt x="223" y="91"/>
                        <a:pt x="223" y="125"/>
                      </a:cubicBezTo>
                      <a:lnTo>
                        <a:pt x="223" y="243"/>
                      </a:lnTo>
                      <a:lnTo>
                        <a:pt x="152" y="243"/>
                      </a:lnTo>
                      <a:lnTo>
                        <a:pt x="152" y="105"/>
                      </a:lnTo>
                      <a:cubicBezTo>
                        <a:pt x="152" y="88"/>
                        <a:pt x="152" y="54"/>
                        <a:pt x="113" y="54"/>
                      </a:cubicBezTo>
                      <a:cubicBezTo>
                        <a:pt x="71" y="54"/>
                        <a:pt x="71" y="91"/>
                        <a:pt x="71" y="108"/>
                      </a:cubicBezTo>
                      <a:lnTo>
                        <a:pt x="71" y="246"/>
                      </a:lnTo>
                      <a:lnTo>
                        <a:pt x="3" y="246"/>
                      </a:lnTo>
                      <a:lnTo>
                        <a:pt x="3" y="51"/>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56" name="Freeform 67">
                  <a:extLst>
                    <a:ext uri="{FF2B5EF4-FFF2-40B4-BE49-F238E27FC236}">
                      <a16:creationId xmlns:a16="http://schemas.microsoft.com/office/drawing/2014/main" id="{9B0D2AB2-D380-4AF4-A085-5A33651E7ED0}"/>
                    </a:ext>
                  </a:extLst>
                </p:cNvPr>
                <p:cNvSpPr>
                  <a:spLocks noChangeArrowheads="1"/>
                </p:cNvSpPr>
                <p:nvPr/>
              </p:nvSpPr>
              <p:spPr bwMode="auto">
                <a:xfrm>
                  <a:off x="1933575" y="3173413"/>
                  <a:ext cx="80963" cy="90487"/>
                </a:xfrm>
                <a:custGeom>
                  <a:avLst/>
                  <a:gdLst>
                    <a:gd name="T0" fmla="*/ 115 w 227"/>
                    <a:gd name="T1" fmla="*/ 204 h 250"/>
                    <a:gd name="T2" fmla="*/ 155 w 227"/>
                    <a:gd name="T3" fmla="*/ 170 h 250"/>
                    <a:gd name="T4" fmla="*/ 217 w 227"/>
                    <a:gd name="T5" fmla="*/ 170 h 250"/>
                    <a:gd name="T6" fmla="*/ 194 w 227"/>
                    <a:gd name="T7" fmla="*/ 221 h 250"/>
                    <a:gd name="T8" fmla="*/ 113 w 227"/>
                    <a:gd name="T9" fmla="*/ 249 h 250"/>
                    <a:gd name="T10" fmla="*/ 31 w 227"/>
                    <a:gd name="T11" fmla="*/ 221 h 250"/>
                    <a:gd name="T12" fmla="*/ 0 w 227"/>
                    <a:gd name="T13" fmla="*/ 130 h 250"/>
                    <a:gd name="T14" fmla="*/ 48 w 227"/>
                    <a:gd name="T15" fmla="*/ 20 h 250"/>
                    <a:gd name="T16" fmla="*/ 113 w 227"/>
                    <a:gd name="T17" fmla="*/ 0 h 250"/>
                    <a:gd name="T18" fmla="*/ 209 w 227"/>
                    <a:gd name="T19" fmla="*/ 57 h 250"/>
                    <a:gd name="T20" fmla="*/ 223 w 227"/>
                    <a:gd name="T21" fmla="*/ 142 h 250"/>
                    <a:gd name="T22" fmla="*/ 67 w 227"/>
                    <a:gd name="T23" fmla="*/ 142 h 250"/>
                    <a:gd name="T24" fmla="*/ 115 w 227"/>
                    <a:gd name="T25" fmla="*/ 204 h 250"/>
                    <a:gd name="T26" fmla="*/ 155 w 227"/>
                    <a:gd name="T27" fmla="*/ 96 h 250"/>
                    <a:gd name="T28" fmla="*/ 115 w 227"/>
                    <a:gd name="T29" fmla="*/ 43 h 250"/>
                    <a:gd name="T30" fmla="*/ 70 w 227"/>
                    <a:gd name="T31" fmla="*/ 96 h 250"/>
                    <a:gd name="T32" fmla="*/ 155 w 227"/>
                    <a:gd name="T33" fmla="*/ 96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7" h="250">
                      <a:moveTo>
                        <a:pt x="115" y="204"/>
                      </a:moveTo>
                      <a:cubicBezTo>
                        <a:pt x="132" y="204"/>
                        <a:pt x="149" y="198"/>
                        <a:pt x="155" y="170"/>
                      </a:cubicBezTo>
                      <a:lnTo>
                        <a:pt x="217" y="170"/>
                      </a:lnTo>
                      <a:cubicBezTo>
                        <a:pt x="217" y="181"/>
                        <a:pt x="214" y="201"/>
                        <a:pt x="194" y="221"/>
                      </a:cubicBezTo>
                      <a:cubicBezTo>
                        <a:pt x="178" y="238"/>
                        <a:pt x="147" y="249"/>
                        <a:pt x="113" y="249"/>
                      </a:cubicBezTo>
                      <a:cubicBezTo>
                        <a:pt x="93" y="249"/>
                        <a:pt x="53" y="246"/>
                        <a:pt x="31" y="221"/>
                      </a:cubicBezTo>
                      <a:cubicBezTo>
                        <a:pt x="8" y="198"/>
                        <a:pt x="0" y="167"/>
                        <a:pt x="0" y="130"/>
                      </a:cubicBezTo>
                      <a:cubicBezTo>
                        <a:pt x="0" y="94"/>
                        <a:pt x="8" y="46"/>
                        <a:pt x="48" y="20"/>
                      </a:cubicBezTo>
                      <a:cubicBezTo>
                        <a:pt x="65" y="9"/>
                        <a:pt x="87" y="0"/>
                        <a:pt x="113" y="0"/>
                      </a:cubicBezTo>
                      <a:cubicBezTo>
                        <a:pt x="147" y="0"/>
                        <a:pt x="186" y="15"/>
                        <a:pt x="209" y="57"/>
                      </a:cubicBezTo>
                      <a:cubicBezTo>
                        <a:pt x="226" y="88"/>
                        <a:pt x="223" y="125"/>
                        <a:pt x="223" y="142"/>
                      </a:cubicBezTo>
                      <a:lnTo>
                        <a:pt x="67" y="142"/>
                      </a:lnTo>
                      <a:cubicBezTo>
                        <a:pt x="67" y="156"/>
                        <a:pt x="67" y="204"/>
                        <a:pt x="115" y="204"/>
                      </a:cubicBezTo>
                      <a:close/>
                      <a:moveTo>
                        <a:pt x="155" y="96"/>
                      </a:moveTo>
                      <a:cubicBezTo>
                        <a:pt x="155" y="85"/>
                        <a:pt x="155" y="43"/>
                        <a:pt x="115" y="43"/>
                      </a:cubicBezTo>
                      <a:cubicBezTo>
                        <a:pt x="84" y="43"/>
                        <a:pt x="73" y="68"/>
                        <a:pt x="70" y="96"/>
                      </a:cubicBezTo>
                      <a:lnTo>
                        <a:pt x="155" y="96"/>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57" name="Freeform 68">
                  <a:extLst>
                    <a:ext uri="{FF2B5EF4-FFF2-40B4-BE49-F238E27FC236}">
                      <a16:creationId xmlns:a16="http://schemas.microsoft.com/office/drawing/2014/main" id="{D33870EA-8CD1-46D9-84FD-315365FDBD92}"/>
                    </a:ext>
                  </a:extLst>
                </p:cNvPr>
                <p:cNvSpPr>
                  <a:spLocks noChangeArrowheads="1"/>
                </p:cNvSpPr>
                <p:nvPr/>
              </p:nvSpPr>
              <p:spPr bwMode="auto">
                <a:xfrm>
                  <a:off x="2036763" y="3175000"/>
                  <a:ext cx="80962" cy="87313"/>
                </a:xfrm>
                <a:custGeom>
                  <a:avLst/>
                  <a:gdLst>
                    <a:gd name="T0" fmla="*/ 3 w 224"/>
                    <a:gd name="T1" fmla="*/ 45 h 244"/>
                    <a:gd name="T2" fmla="*/ 3 w 224"/>
                    <a:gd name="T3" fmla="*/ 3 h 244"/>
                    <a:gd name="T4" fmla="*/ 68 w 224"/>
                    <a:gd name="T5" fmla="*/ 3 h 244"/>
                    <a:gd name="T6" fmla="*/ 71 w 224"/>
                    <a:gd name="T7" fmla="*/ 40 h 244"/>
                    <a:gd name="T8" fmla="*/ 147 w 224"/>
                    <a:gd name="T9" fmla="*/ 0 h 244"/>
                    <a:gd name="T10" fmla="*/ 218 w 224"/>
                    <a:gd name="T11" fmla="*/ 45 h 244"/>
                    <a:gd name="T12" fmla="*/ 223 w 224"/>
                    <a:gd name="T13" fmla="*/ 116 h 244"/>
                    <a:gd name="T14" fmla="*/ 223 w 224"/>
                    <a:gd name="T15" fmla="*/ 243 h 244"/>
                    <a:gd name="T16" fmla="*/ 153 w 224"/>
                    <a:gd name="T17" fmla="*/ 243 h 244"/>
                    <a:gd name="T18" fmla="*/ 153 w 224"/>
                    <a:gd name="T19" fmla="*/ 91 h 244"/>
                    <a:gd name="T20" fmla="*/ 150 w 224"/>
                    <a:gd name="T21" fmla="*/ 65 h 244"/>
                    <a:gd name="T22" fmla="*/ 116 w 224"/>
                    <a:gd name="T23" fmla="*/ 45 h 244"/>
                    <a:gd name="T24" fmla="*/ 79 w 224"/>
                    <a:gd name="T25" fmla="*/ 62 h 244"/>
                    <a:gd name="T26" fmla="*/ 71 w 224"/>
                    <a:gd name="T27" fmla="*/ 99 h 244"/>
                    <a:gd name="T28" fmla="*/ 71 w 224"/>
                    <a:gd name="T29" fmla="*/ 237 h 244"/>
                    <a:gd name="T30" fmla="*/ 0 w 224"/>
                    <a:gd name="T31" fmla="*/ 237 h 244"/>
                    <a:gd name="T32" fmla="*/ 0 w 224"/>
                    <a:gd name="T33" fmla="*/ 45 h 244"/>
                    <a:gd name="T34" fmla="*/ 3 w 224"/>
                    <a:gd name="T35" fmla="*/ 45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24" h="244">
                      <a:moveTo>
                        <a:pt x="3" y="45"/>
                      </a:moveTo>
                      <a:cubicBezTo>
                        <a:pt x="3" y="45"/>
                        <a:pt x="3" y="20"/>
                        <a:pt x="3" y="3"/>
                      </a:cubicBezTo>
                      <a:lnTo>
                        <a:pt x="68" y="3"/>
                      </a:lnTo>
                      <a:lnTo>
                        <a:pt x="71" y="40"/>
                      </a:lnTo>
                      <a:cubicBezTo>
                        <a:pt x="77" y="29"/>
                        <a:pt x="96" y="0"/>
                        <a:pt x="147" y="0"/>
                      </a:cubicBezTo>
                      <a:cubicBezTo>
                        <a:pt x="192" y="0"/>
                        <a:pt x="212" y="29"/>
                        <a:pt x="218" y="45"/>
                      </a:cubicBezTo>
                      <a:cubicBezTo>
                        <a:pt x="223" y="60"/>
                        <a:pt x="223" y="71"/>
                        <a:pt x="223" y="116"/>
                      </a:cubicBezTo>
                      <a:lnTo>
                        <a:pt x="223" y="243"/>
                      </a:lnTo>
                      <a:lnTo>
                        <a:pt x="153" y="243"/>
                      </a:lnTo>
                      <a:lnTo>
                        <a:pt x="153" y="91"/>
                      </a:lnTo>
                      <a:cubicBezTo>
                        <a:pt x="153" y="82"/>
                        <a:pt x="153" y="74"/>
                        <a:pt x="150" y="65"/>
                      </a:cubicBezTo>
                      <a:cubicBezTo>
                        <a:pt x="144" y="54"/>
                        <a:pt x="133" y="45"/>
                        <a:pt x="116" y="45"/>
                      </a:cubicBezTo>
                      <a:cubicBezTo>
                        <a:pt x="102" y="45"/>
                        <a:pt x="88" y="51"/>
                        <a:pt x="79" y="62"/>
                      </a:cubicBezTo>
                      <a:cubicBezTo>
                        <a:pt x="77" y="68"/>
                        <a:pt x="71" y="79"/>
                        <a:pt x="71" y="99"/>
                      </a:cubicBezTo>
                      <a:lnTo>
                        <a:pt x="71" y="237"/>
                      </a:lnTo>
                      <a:lnTo>
                        <a:pt x="0" y="237"/>
                      </a:lnTo>
                      <a:lnTo>
                        <a:pt x="0" y="45"/>
                      </a:lnTo>
                      <a:lnTo>
                        <a:pt x="3" y="45"/>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58" name="Freeform 69">
                  <a:extLst>
                    <a:ext uri="{FF2B5EF4-FFF2-40B4-BE49-F238E27FC236}">
                      <a16:creationId xmlns:a16="http://schemas.microsoft.com/office/drawing/2014/main" id="{F83B8134-08C2-4143-A53E-392771035E81}"/>
                    </a:ext>
                  </a:extLst>
                </p:cNvPr>
                <p:cNvSpPr>
                  <a:spLocks noChangeArrowheads="1"/>
                </p:cNvSpPr>
                <p:nvPr/>
              </p:nvSpPr>
              <p:spPr bwMode="auto">
                <a:xfrm>
                  <a:off x="2138363" y="3151188"/>
                  <a:ext cx="61912" cy="111125"/>
                </a:xfrm>
                <a:custGeom>
                  <a:avLst/>
                  <a:gdLst>
                    <a:gd name="T0" fmla="*/ 113 w 170"/>
                    <a:gd name="T1" fmla="*/ 308 h 309"/>
                    <a:gd name="T2" fmla="*/ 42 w 170"/>
                    <a:gd name="T3" fmla="*/ 246 h 309"/>
                    <a:gd name="T4" fmla="*/ 42 w 170"/>
                    <a:gd name="T5" fmla="*/ 116 h 309"/>
                    <a:gd name="T6" fmla="*/ 0 w 170"/>
                    <a:gd name="T7" fmla="*/ 116 h 309"/>
                    <a:gd name="T8" fmla="*/ 0 w 170"/>
                    <a:gd name="T9" fmla="*/ 71 h 309"/>
                    <a:gd name="T10" fmla="*/ 45 w 170"/>
                    <a:gd name="T11" fmla="*/ 71 h 309"/>
                    <a:gd name="T12" fmla="*/ 45 w 170"/>
                    <a:gd name="T13" fmla="*/ 26 h 309"/>
                    <a:gd name="T14" fmla="*/ 113 w 170"/>
                    <a:gd name="T15" fmla="*/ 0 h 309"/>
                    <a:gd name="T16" fmla="*/ 113 w 170"/>
                    <a:gd name="T17" fmla="*/ 71 h 309"/>
                    <a:gd name="T18" fmla="*/ 169 w 170"/>
                    <a:gd name="T19" fmla="*/ 71 h 309"/>
                    <a:gd name="T20" fmla="*/ 169 w 170"/>
                    <a:gd name="T21" fmla="*/ 116 h 309"/>
                    <a:gd name="T22" fmla="*/ 113 w 170"/>
                    <a:gd name="T23" fmla="*/ 116 h 309"/>
                    <a:gd name="T24" fmla="*/ 113 w 170"/>
                    <a:gd name="T25" fmla="*/ 221 h 309"/>
                    <a:gd name="T26" fmla="*/ 144 w 170"/>
                    <a:gd name="T27" fmla="*/ 254 h 309"/>
                    <a:gd name="T28" fmla="*/ 166 w 170"/>
                    <a:gd name="T29" fmla="*/ 254 h 309"/>
                    <a:gd name="T30" fmla="*/ 166 w 170"/>
                    <a:gd name="T31" fmla="*/ 300 h 309"/>
                    <a:gd name="T32" fmla="*/ 113 w 170"/>
                    <a:gd name="T33" fmla="*/ 308 h 3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70" h="309">
                      <a:moveTo>
                        <a:pt x="113" y="308"/>
                      </a:moveTo>
                      <a:cubicBezTo>
                        <a:pt x="42" y="308"/>
                        <a:pt x="42" y="266"/>
                        <a:pt x="42" y="246"/>
                      </a:cubicBezTo>
                      <a:lnTo>
                        <a:pt x="42" y="116"/>
                      </a:lnTo>
                      <a:lnTo>
                        <a:pt x="0" y="116"/>
                      </a:lnTo>
                      <a:lnTo>
                        <a:pt x="0" y="71"/>
                      </a:lnTo>
                      <a:lnTo>
                        <a:pt x="45" y="71"/>
                      </a:lnTo>
                      <a:lnTo>
                        <a:pt x="45" y="26"/>
                      </a:lnTo>
                      <a:lnTo>
                        <a:pt x="113" y="0"/>
                      </a:lnTo>
                      <a:lnTo>
                        <a:pt x="113" y="71"/>
                      </a:lnTo>
                      <a:lnTo>
                        <a:pt x="169" y="71"/>
                      </a:lnTo>
                      <a:lnTo>
                        <a:pt x="169" y="116"/>
                      </a:lnTo>
                      <a:lnTo>
                        <a:pt x="113" y="116"/>
                      </a:lnTo>
                      <a:lnTo>
                        <a:pt x="113" y="221"/>
                      </a:lnTo>
                      <a:cubicBezTo>
                        <a:pt x="113" y="243"/>
                        <a:pt x="113" y="254"/>
                        <a:pt x="144" y="254"/>
                      </a:cubicBezTo>
                      <a:lnTo>
                        <a:pt x="166" y="254"/>
                      </a:lnTo>
                      <a:lnTo>
                        <a:pt x="166" y="300"/>
                      </a:lnTo>
                      <a:cubicBezTo>
                        <a:pt x="144" y="305"/>
                        <a:pt x="124" y="308"/>
                        <a:pt x="113" y="30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grpSp>
        <p:grpSp>
          <p:nvGrpSpPr>
            <p:cNvPr id="331" name="Group 330">
              <a:extLst>
                <a:ext uri="{FF2B5EF4-FFF2-40B4-BE49-F238E27FC236}">
                  <a16:creationId xmlns:a16="http://schemas.microsoft.com/office/drawing/2014/main" id="{71B38FF0-8BC5-4CDA-96CE-F400CA73EEB6}"/>
                </a:ext>
              </a:extLst>
            </p:cNvPr>
            <p:cNvGrpSpPr/>
            <p:nvPr/>
          </p:nvGrpSpPr>
          <p:grpSpPr>
            <a:xfrm>
              <a:off x="2611335" y="4230683"/>
              <a:ext cx="553948" cy="388711"/>
              <a:chOff x="2615706" y="4270162"/>
              <a:chExt cx="553948" cy="388711"/>
            </a:xfrm>
          </p:grpSpPr>
          <p:sp>
            <p:nvSpPr>
              <p:cNvPr id="333" name="Freeform 15">
                <a:extLst>
                  <a:ext uri="{FF2B5EF4-FFF2-40B4-BE49-F238E27FC236}">
                    <a16:creationId xmlns:a16="http://schemas.microsoft.com/office/drawing/2014/main" id="{AD6B6FF4-5791-4F26-8B9A-2274729243A0}"/>
                  </a:ext>
                </a:extLst>
              </p:cNvPr>
              <p:cNvSpPr>
                <a:spLocks noChangeArrowheads="1"/>
              </p:cNvSpPr>
              <p:nvPr/>
            </p:nvSpPr>
            <p:spPr bwMode="auto">
              <a:xfrm>
                <a:off x="2801259" y="4404247"/>
                <a:ext cx="368395" cy="117833"/>
              </a:xfrm>
              <a:custGeom>
                <a:avLst/>
                <a:gdLst>
                  <a:gd name="T0" fmla="*/ 70 w 1198"/>
                  <a:gd name="T1" fmla="*/ 4 h 383"/>
                  <a:gd name="T2" fmla="*/ 62 w 1198"/>
                  <a:gd name="T3" fmla="*/ 58 h 383"/>
                  <a:gd name="T4" fmla="*/ 74 w 1198"/>
                  <a:gd name="T5" fmla="*/ 125 h 383"/>
                  <a:gd name="T6" fmla="*/ 66 w 1198"/>
                  <a:gd name="T7" fmla="*/ 183 h 383"/>
                  <a:gd name="T8" fmla="*/ 20 w 1198"/>
                  <a:gd name="T9" fmla="*/ 254 h 383"/>
                  <a:gd name="T10" fmla="*/ 0 w 1198"/>
                  <a:gd name="T11" fmla="*/ 308 h 383"/>
                  <a:gd name="T12" fmla="*/ 12 w 1198"/>
                  <a:gd name="T13" fmla="*/ 312 h 383"/>
                  <a:gd name="T14" fmla="*/ 66 w 1198"/>
                  <a:gd name="T15" fmla="*/ 328 h 383"/>
                  <a:gd name="T16" fmla="*/ 149 w 1198"/>
                  <a:gd name="T17" fmla="*/ 353 h 383"/>
                  <a:gd name="T18" fmla="*/ 174 w 1198"/>
                  <a:gd name="T19" fmla="*/ 362 h 383"/>
                  <a:gd name="T20" fmla="*/ 208 w 1198"/>
                  <a:gd name="T21" fmla="*/ 382 h 383"/>
                  <a:gd name="T22" fmla="*/ 1197 w 1198"/>
                  <a:gd name="T23" fmla="*/ 382 h 383"/>
                  <a:gd name="T24" fmla="*/ 1197 w 1198"/>
                  <a:gd name="T25" fmla="*/ 0 h 383"/>
                  <a:gd name="T26" fmla="*/ 70 w 1198"/>
                  <a:gd name="T27" fmla="*/ 0 h 383"/>
                  <a:gd name="T28" fmla="*/ 70 w 1198"/>
                  <a:gd name="T29" fmla="*/ 4 h 383"/>
                  <a:gd name="T30" fmla="*/ 1010 w 1198"/>
                  <a:gd name="T31" fmla="*/ 258 h 383"/>
                  <a:gd name="T32" fmla="*/ 948 w 1198"/>
                  <a:gd name="T33" fmla="*/ 195 h 383"/>
                  <a:gd name="T34" fmla="*/ 1010 w 1198"/>
                  <a:gd name="T35" fmla="*/ 133 h 383"/>
                  <a:gd name="T36" fmla="*/ 1072 w 1198"/>
                  <a:gd name="T37" fmla="*/ 195 h 383"/>
                  <a:gd name="T38" fmla="*/ 1010 w 1198"/>
                  <a:gd name="T39" fmla="*/ 258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98" h="383">
                    <a:moveTo>
                      <a:pt x="70" y="4"/>
                    </a:moveTo>
                    <a:cubicBezTo>
                      <a:pt x="70" y="21"/>
                      <a:pt x="66" y="42"/>
                      <a:pt x="62" y="58"/>
                    </a:cubicBezTo>
                    <a:cubicBezTo>
                      <a:pt x="74" y="79"/>
                      <a:pt x="79" y="104"/>
                      <a:pt x="74" y="125"/>
                    </a:cubicBezTo>
                    <a:lnTo>
                      <a:pt x="66" y="183"/>
                    </a:lnTo>
                    <a:cubicBezTo>
                      <a:pt x="62" y="212"/>
                      <a:pt x="45" y="237"/>
                      <a:pt x="20" y="254"/>
                    </a:cubicBezTo>
                    <a:cubicBezTo>
                      <a:pt x="16" y="270"/>
                      <a:pt x="8" y="291"/>
                      <a:pt x="0" y="308"/>
                    </a:cubicBezTo>
                    <a:lnTo>
                      <a:pt x="12" y="312"/>
                    </a:lnTo>
                    <a:cubicBezTo>
                      <a:pt x="29" y="316"/>
                      <a:pt x="45" y="320"/>
                      <a:pt x="66" y="328"/>
                    </a:cubicBezTo>
                    <a:cubicBezTo>
                      <a:pt x="99" y="337"/>
                      <a:pt x="129" y="345"/>
                      <a:pt x="149" y="353"/>
                    </a:cubicBezTo>
                    <a:lnTo>
                      <a:pt x="174" y="362"/>
                    </a:lnTo>
                    <a:cubicBezTo>
                      <a:pt x="187" y="370"/>
                      <a:pt x="199" y="374"/>
                      <a:pt x="208" y="382"/>
                    </a:cubicBezTo>
                    <a:lnTo>
                      <a:pt x="1197" y="382"/>
                    </a:lnTo>
                    <a:lnTo>
                      <a:pt x="1197" y="0"/>
                    </a:lnTo>
                    <a:lnTo>
                      <a:pt x="70" y="0"/>
                    </a:lnTo>
                    <a:lnTo>
                      <a:pt x="70" y="4"/>
                    </a:lnTo>
                    <a:close/>
                    <a:moveTo>
                      <a:pt x="1010" y="258"/>
                    </a:moveTo>
                    <a:cubicBezTo>
                      <a:pt x="977" y="258"/>
                      <a:pt x="948" y="229"/>
                      <a:pt x="948" y="195"/>
                    </a:cubicBezTo>
                    <a:cubicBezTo>
                      <a:pt x="948" y="162"/>
                      <a:pt x="977" y="133"/>
                      <a:pt x="1010" y="133"/>
                    </a:cubicBezTo>
                    <a:cubicBezTo>
                      <a:pt x="1043" y="133"/>
                      <a:pt x="1072" y="162"/>
                      <a:pt x="1072" y="195"/>
                    </a:cubicBezTo>
                    <a:cubicBezTo>
                      <a:pt x="1072" y="229"/>
                      <a:pt x="1043" y="258"/>
                      <a:pt x="1010" y="258"/>
                    </a:cubicBezTo>
                    <a:close/>
                  </a:path>
                </a:pathLst>
              </a:custGeom>
              <a:solidFill>
                <a:schemeClr val="tx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34" name="Freeform 16">
                <a:extLst>
                  <a:ext uri="{FF2B5EF4-FFF2-40B4-BE49-F238E27FC236}">
                    <a16:creationId xmlns:a16="http://schemas.microsoft.com/office/drawing/2014/main" id="{64C5D4B1-6C31-4B94-B271-B52833496CB1}"/>
                  </a:ext>
                </a:extLst>
              </p:cNvPr>
              <p:cNvSpPr>
                <a:spLocks noChangeArrowheads="1"/>
              </p:cNvSpPr>
              <p:nvPr/>
            </p:nvSpPr>
            <p:spPr bwMode="auto">
              <a:xfrm>
                <a:off x="2882522" y="4541041"/>
                <a:ext cx="287132" cy="117832"/>
              </a:xfrm>
              <a:custGeom>
                <a:avLst/>
                <a:gdLst>
                  <a:gd name="T0" fmla="*/ 0 w 936"/>
                  <a:gd name="T1" fmla="*/ 0 h 383"/>
                  <a:gd name="T2" fmla="*/ 2 w 936"/>
                  <a:gd name="T3" fmla="*/ 4 h 383"/>
                  <a:gd name="T4" fmla="*/ 0 w 936"/>
                  <a:gd name="T5" fmla="*/ 4 h 383"/>
                  <a:gd name="T6" fmla="*/ 0 w 936"/>
                  <a:gd name="T7" fmla="*/ 0 h 383"/>
                  <a:gd name="T8" fmla="*/ 37 w 936"/>
                  <a:gd name="T9" fmla="*/ 125 h 383"/>
                  <a:gd name="T10" fmla="*/ 37 w 936"/>
                  <a:gd name="T11" fmla="*/ 382 h 383"/>
                  <a:gd name="T12" fmla="*/ 873 w 936"/>
                  <a:gd name="T13" fmla="*/ 382 h 383"/>
                  <a:gd name="T14" fmla="*/ 935 w 936"/>
                  <a:gd name="T15" fmla="*/ 320 h 383"/>
                  <a:gd name="T16" fmla="*/ 935 w 936"/>
                  <a:gd name="T17" fmla="*/ 4 h 383"/>
                  <a:gd name="T18" fmla="*/ 2 w 936"/>
                  <a:gd name="T19" fmla="*/ 4 h 383"/>
                  <a:gd name="T20" fmla="*/ 37 w 936"/>
                  <a:gd name="T21" fmla="*/ 125 h 383"/>
                  <a:gd name="T22" fmla="*/ 740 w 936"/>
                  <a:gd name="T23" fmla="*/ 253 h 383"/>
                  <a:gd name="T24" fmla="*/ 678 w 936"/>
                  <a:gd name="T25" fmla="*/ 191 h 383"/>
                  <a:gd name="T26" fmla="*/ 740 w 936"/>
                  <a:gd name="T27" fmla="*/ 129 h 383"/>
                  <a:gd name="T28" fmla="*/ 802 w 936"/>
                  <a:gd name="T29" fmla="*/ 191 h 383"/>
                  <a:gd name="T30" fmla="*/ 740 w 936"/>
                  <a:gd name="T31" fmla="*/ 253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36" h="383">
                    <a:moveTo>
                      <a:pt x="0" y="0"/>
                    </a:moveTo>
                    <a:cubicBezTo>
                      <a:pt x="1" y="1"/>
                      <a:pt x="1" y="3"/>
                      <a:pt x="2" y="4"/>
                    </a:cubicBezTo>
                    <a:lnTo>
                      <a:pt x="0" y="4"/>
                    </a:lnTo>
                    <a:lnTo>
                      <a:pt x="0" y="0"/>
                    </a:lnTo>
                    <a:close/>
                    <a:moveTo>
                      <a:pt x="37" y="125"/>
                    </a:moveTo>
                    <a:lnTo>
                      <a:pt x="37" y="382"/>
                    </a:lnTo>
                    <a:lnTo>
                      <a:pt x="873" y="382"/>
                    </a:lnTo>
                    <a:cubicBezTo>
                      <a:pt x="910" y="382"/>
                      <a:pt x="935" y="353"/>
                      <a:pt x="935" y="320"/>
                    </a:cubicBezTo>
                    <a:lnTo>
                      <a:pt x="935" y="4"/>
                    </a:lnTo>
                    <a:lnTo>
                      <a:pt x="2" y="4"/>
                    </a:lnTo>
                    <a:cubicBezTo>
                      <a:pt x="22" y="40"/>
                      <a:pt x="37" y="80"/>
                      <a:pt x="37" y="125"/>
                    </a:cubicBezTo>
                    <a:close/>
                    <a:moveTo>
                      <a:pt x="740" y="253"/>
                    </a:moveTo>
                    <a:cubicBezTo>
                      <a:pt x="707" y="253"/>
                      <a:pt x="678" y="224"/>
                      <a:pt x="678" y="191"/>
                    </a:cubicBezTo>
                    <a:cubicBezTo>
                      <a:pt x="678" y="158"/>
                      <a:pt x="707" y="129"/>
                      <a:pt x="740" y="129"/>
                    </a:cubicBezTo>
                    <a:cubicBezTo>
                      <a:pt x="773" y="129"/>
                      <a:pt x="802" y="158"/>
                      <a:pt x="802" y="191"/>
                    </a:cubicBezTo>
                    <a:cubicBezTo>
                      <a:pt x="802" y="228"/>
                      <a:pt x="773" y="253"/>
                      <a:pt x="740" y="253"/>
                    </a:cubicBezTo>
                    <a:close/>
                  </a:path>
                </a:pathLst>
              </a:custGeom>
              <a:solidFill>
                <a:schemeClr val="tx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35" name="Freeform 17">
                <a:extLst>
                  <a:ext uri="{FF2B5EF4-FFF2-40B4-BE49-F238E27FC236}">
                    <a16:creationId xmlns:a16="http://schemas.microsoft.com/office/drawing/2014/main" id="{84C033CB-8B9F-43FB-ADD4-3AA155A7744A}"/>
                  </a:ext>
                </a:extLst>
              </p:cNvPr>
              <p:cNvSpPr>
                <a:spLocks noChangeArrowheads="1"/>
              </p:cNvSpPr>
              <p:nvPr/>
            </p:nvSpPr>
            <p:spPr bwMode="auto">
              <a:xfrm>
                <a:off x="2776879" y="4270162"/>
                <a:ext cx="392775" cy="116478"/>
              </a:xfrm>
              <a:custGeom>
                <a:avLst/>
                <a:gdLst>
                  <a:gd name="T0" fmla="*/ 1214 w 1277"/>
                  <a:gd name="T1" fmla="*/ 0 h 379"/>
                  <a:gd name="T2" fmla="*/ 62 w 1277"/>
                  <a:gd name="T3" fmla="*/ 0 h 379"/>
                  <a:gd name="T4" fmla="*/ 0 w 1277"/>
                  <a:gd name="T5" fmla="*/ 62 h 379"/>
                  <a:gd name="T6" fmla="*/ 0 w 1277"/>
                  <a:gd name="T7" fmla="*/ 207 h 379"/>
                  <a:gd name="T8" fmla="*/ 141 w 1277"/>
                  <a:gd name="T9" fmla="*/ 378 h 379"/>
                  <a:gd name="T10" fmla="*/ 1276 w 1277"/>
                  <a:gd name="T11" fmla="*/ 378 h 379"/>
                  <a:gd name="T12" fmla="*/ 1276 w 1277"/>
                  <a:gd name="T13" fmla="*/ 62 h 379"/>
                  <a:gd name="T14" fmla="*/ 1214 w 1277"/>
                  <a:gd name="T15" fmla="*/ 0 h 379"/>
                  <a:gd name="T16" fmla="*/ 1081 w 1277"/>
                  <a:gd name="T17" fmla="*/ 253 h 379"/>
                  <a:gd name="T18" fmla="*/ 1019 w 1277"/>
                  <a:gd name="T19" fmla="*/ 191 h 379"/>
                  <a:gd name="T20" fmla="*/ 1081 w 1277"/>
                  <a:gd name="T21" fmla="*/ 128 h 379"/>
                  <a:gd name="T22" fmla="*/ 1143 w 1277"/>
                  <a:gd name="T23" fmla="*/ 191 h 379"/>
                  <a:gd name="T24" fmla="*/ 1081 w 1277"/>
                  <a:gd name="T25" fmla="*/ 253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77" h="379">
                    <a:moveTo>
                      <a:pt x="1214" y="0"/>
                    </a:moveTo>
                    <a:lnTo>
                      <a:pt x="62" y="0"/>
                    </a:lnTo>
                    <a:cubicBezTo>
                      <a:pt x="25" y="0"/>
                      <a:pt x="0" y="29"/>
                      <a:pt x="0" y="62"/>
                    </a:cubicBezTo>
                    <a:lnTo>
                      <a:pt x="0" y="207"/>
                    </a:lnTo>
                    <a:cubicBezTo>
                      <a:pt x="75" y="237"/>
                      <a:pt x="133" y="303"/>
                      <a:pt x="141" y="378"/>
                    </a:cubicBezTo>
                    <a:lnTo>
                      <a:pt x="1276" y="378"/>
                    </a:lnTo>
                    <a:lnTo>
                      <a:pt x="1276" y="62"/>
                    </a:lnTo>
                    <a:cubicBezTo>
                      <a:pt x="1276" y="29"/>
                      <a:pt x="1247" y="0"/>
                      <a:pt x="1214" y="0"/>
                    </a:cubicBezTo>
                    <a:close/>
                    <a:moveTo>
                      <a:pt x="1081" y="253"/>
                    </a:moveTo>
                    <a:cubicBezTo>
                      <a:pt x="1048" y="253"/>
                      <a:pt x="1019" y="224"/>
                      <a:pt x="1019" y="191"/>
                    </a:cubicBezTo>
                    <a:cubicBezTo>
                      <a:pt x="1019" y="158"/>
                      <a:pt x="1048" y="128"/>
                      <a:pt x="1081" y="128"/>
                    </a:cubicBezTo>
                    <a:cubicBezTo>
                      <a:pt x="1114" y="128"/>
                      <a:pt x="1143" y="158"/>
                      <a:pt x="1143" y="191"/>
                    </a:cubicBezTo>
                    <a:cubicBezTo>
                      <a:pt x="1143" y="224"/>
                      <a:pt x="1114" y="253"/>
                      <a:pt x="1081" y="253"/>
                    </a:cubicBezTo>
                    <a:close/>
                  </a:path>
                </a:pathLst>
              </a:custGeom>
              <a:solidFill>
                <a:schemeClr val="tx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36" name="Freeform 18">
                <a:extLst>
                  <a:ext uri="{FF2B5EF4-FFF2-40B4-BE49-F238E27FC236}">
                    <a16:creationId xmlns:a16="http://schemas.microsoft.com/office/drawing/2014/main" id="{96372B1E-CB18-4C1C-BE10-C3633C2D65A9}"/>
                  </a:ext>
                </a:extLst>
              </p:cNvPr>
              <p:cNvSpPr>
                <a:spLocks noChangeArrowheads="1"/>
              </p:cNvSpPr>
              <p:nvPr/>
            </p:nvSpPr>
            <p:spPr bwMode="auto">
              <a:xfrm>
                <a:off x="2684781" y="4341945"/>
                <a:ext cx="119187" cy="176071"/>
              </a:xfrm>
              <a:custGeom>
                <a:avLst/>
                <a:gdLst>
                  <a:gd name="T0" fmla="*/ 8 w 387"/>
                  <a:gd name="T1" fmla="*/ 391 h 575"/>
                  <a:gd name="T2" fmla="*/ 45 w 387"/>
                  <a:gd name="T3" fmla="*/ 424 h 575"/>
                  <a:gd name="T4" fmla="*/ 191 w 387"/>
                  <a:gd name="T5" fmla="*/ 574 h 575"/>
                  <a:gd name="T6" fmla="*/ 336 w 387"/>
                  <a:gd name="T7" fmla="*/ 424 h 575"/>
                  <a:gd name="T8" fmla="*/ 374 w 387"/>
                  <a:gd name="T9" fmla="*/ 391 h 575"/>
                  <a:gd name="T10" fmla="*/ 382 w 387"/>
                  <a:gd name="T11" fmla="*/ 333 h 575"/>
                  <a:gd name="T12" fmla="*/ 361 w 387"/>
                  <a:gd name="T13" fmla="*/ 296 h 575"/>
                  <a:gd name="T14" fmla="*/ 374 w 387"/>
                  <a:gd name="T15" fmla="*/ 187 h 575"/>
                  <a:gd name="T16" fmla="*/ 228 w 387"/>
                  <a:gd name="T17" fmla="*/ 38 h 575"/>
                  <a:gd name="T18" fmla="*/ 199 w 387"/>
                  <a:gd name="T19" fmla="*/ 0 h 575"/>
                  <a:gd name="T20" fmla="*/ 0 w 387"/>
                  <a:gd name="T21" fmla="*/ 171 h 575"/>
                  <a:gd name="T22" fmla="*/ 0 w 387"/>
                  <a:gd name="T23" fmla="*/ 192 h 575"/>
                  <a:gd name="T24" fmla="*/ 12 w 387"/>
                  <a:gd name="T25" fmla="*/ 291 h 575"/>
                  <a:gd name="T26" fmla="*/ 0 w 387"/>
                  <a:gd name="T27" fmla="*/ 333 h 575"/>
                  <a:gd name="T28" fmla="*/ 8 w 387"/>
                  <a:gd name="T29" fmla="*/ 391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87" h="575">
                    <a:moveTo>
                      <a:pt x="8" y="391"/>
                    </a:moveTo>
                    <a:cubicBezTo>
                      <a:pt x="12" y="408"/>
                      <a:pt x="25" y="424"/>
                      <a:pt x="45" y="424"/>
                    </a:cubicBezTo>
                    <a:cubicBezTo>
                      <a:pt x="66" y="566"/>
                      <a:pt x="174" y="574"/>
                      <a:pt x="191" y="574"/>
                    </a:cubicBezTo>
                    <a:cubicBezTo>
                      <a:pt x="208" y="574"/>
                      <a:pt x="316" y="570"/>
                      <a:pt x="336" y="424"/>
                    </a:cubicBezTo>
                    <a:cubicBezTo>
                      <a:pt x="357" y="424"/>
                      <a:pt x="370" y="412"/>
                      <a:pt x="374" y="391"/>
                    </a:cubicBezTo>
                    <a:lnTo>
                      <a:pt x="382" y="333"/>
                    </a:lnTo>
                    <a:cubicBezTo>
                      <a:pt x="386" y="316"/>
                      <a:pt x="378" y="300"/>
                      <a:pt x="361" y="296"/>
                    </a:cubicBezTo>
                    <a:cubicBezTo>
                      <a:pt x="365" y="271"/>
                      <a:pt x="374" y="225"/>
                      <a:pt x="374" y="187"/>
                    </a:cubicBezTo>
                    <a:cubicBezTo>
                      <a:pt x="374" y="117"/>
                      <a:pt x="311" y="46"/>
                      <a:pt x="228" y="38"/>
                    </a:cubicBezTo>
                    <a:lnTo>
                      <a:pt x="199" y="0"/>
                    </a:lnTo>
                    <a:cubicBezTo>
                      <a:pt x="0" y="9"/>
                      <a:pt x="0" y="171"/>
                      <a:pt x="0" y="171"/>
                    </a:cubicBezTo>
                    <a:lnTo>
                      <a:pt x="0" y="192"/>
                    </a:lnTo>
                    <a:cubicBezTo>
                      <a:pt x="0" y="229"/>
                      <a:pt x="8" y="271"/>
                      <a:pt x="12" y="291"/>
                    </a:cubicBezTo>
                    <a:cubicBezTo>
                      <a:pt x="8" y="300"/>
                      <a:pt x="0" y="316"/>
                      <a:pt x="0" y="333"/>
                    </a:cubicBezTo>
                    <a:lnTo>
                      <a:pt x="8" y="391"/>
                    </a:lnTo>
                  </a:path>
                </a:pathLst>
              </a:custGeom>
              <a:solidFill>
                <a:schemeClr val="tx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37" name="Freeform 19">
                <a:extLst>
                  <a:ext uri="{FF2B5EF4-FFF2-40B4-BE49-F238E27FC236}">
                    <a16:creationId xmlns:a16="http://schemas.microsoft.com/office/drawing/2014/main" id="{88DBC81C-0F04-492F-B274-D9046F315F10}"/>
                  </a:ext>
                </a:extLst>
              </p:cNvPr>
              <p:cNvSpPr>
                <a:spLocks noChangeArrowheads="1"/>
              </p:cNvSpPr>
              <p:nvPr/>
            </p:nvSpPr>
            <p:spPr bwMode="auto">
              <a:xfrm>
                <a:off x="2615706" y="4516662"/>
                <a:ext cx="255981" cy="142211"/>
              </a:xfrm>
              <a:custGeom>
                <a:avLst/>
                <a:gdLst>
                  <a:gd name="T0" fmla="*/ 0 w 833"/>
                  <a:gd name="T1" fmla="*/ 461 h 462"/>
                  <a:gd name="T2" fmla="*/ 0 w 833"/>
                  <a:gd name="T3" fmla="*/ 204 h 462"/>
                  <a:gd name="T4" fmla="*/ 87 w 833"/>
                  <a:gd name="T5" fmla="*/ 54 h 462"/>
                  <a:gd name="T6" fmla="*/ 87 w 833"/>
                  <a:gd name="T7" fmla="*/ 54 h 462"/>
                  <a:gd name="T8" fmla="*/ 183 w 833"/>
                  <a:gd name="T9" fmla="*/ 25 h 462"/>
                  <a:gd name="T10" fmla="*/ 237 w 833"/>
                  <a:gd name="T11" fmla="*/ 8 h 462"/>
                  <a:gd name="T12" fmla="*/ 275 w 833"/>
                  <a:gd name="T13" fmla="*/ 0 h 462"/>
                  <a:gd name="T14" fmla="*/ 416 w 833"/>
                  <a:gd name="T15" fmla="*/ 58 h 462"/>
                  <a:gd name="T16" fmla="*/ 416 w 833"/>
                  <a:gd name="T17" fmla="*/ 58 h 462"/>
                  <a:gd name="T18" fmla="*/ 557 w 833"/>
                  <a:gd name="T19" fmla="*/ 0 h 462"/>
                  <a:gd name="T20" fmla="*/ 595 w 833"/>
                  <a:gd name="T21" fmla="*/ 8 h 462"/>
                  <a:gd name="T22" fmla="*/ 649 w 833"/>
                  <a:gd name="T23" fmla="*/ 25 h 462"/>
                  <a:gd name="T24" fmla="*/ 744 w 833"/>
                  <a:gd name="T25" fmla="*/ 54 h 462"/>
                  <a:gd name="T26" fmla="*/ 744 w 833"/>
                  <a:gd name="T27" fmla="*/ 54 h 462"/>
                  <a:gd name="T28" fmla="*/ 832 w 833"/>
                  <a:gd name="T29" fmla="*/ 204 h 462"/>
                  <a:gd name="T30" fmla="*/ 832 w 833"/>
                  <a:gd name="T31" fmla="*/ 461 h 462"/>
                  <a:gd name="T32" fmla="*/ 0 w 833"/>
                  <a:gd name="T33" fmla="*/ 461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33" h="462">
                    <a:moveTo>
                      <a:pt x="0" y="461"/>
                    </a:moveTo>
                    <a:lnTo>
                      <a:pt x="0" y="204"/>
                    </a:lnTo>
                    <a:cubicBezTo>
                      <a:pt x="0" y="141"/>
                      <a:pt x="38" y="83"/>
                      <a:pt x="87" y="54"/>
                    </a:cubicBezTo>
                    <a:lnTo>
                      <a:pt x="87" y="54"/>
                    </a:lnTo>
                    <a:cubicBezTo>
                      <a:pt x="117" y="46"/>
                      <a:pt x="150" y="33"/>
                      <a:pt x="183" y="25"/>
                    </a:cubicBezTo>
                    <a:cubicBezTo>
                      <a:pt x="204" y="21"/>
                      <a:pt x="220" y="12"/>
                      <a:pt x="237" y="8"/>
                    </a:cubicBezTo>
                    <a:cubicBezTo>
                      <a:pt x="258" y="4"/>
                      <a:pt x="275" y="0"/>
                      <a:pt x="275" y="0"/>
                    </a:cubicBezTo>
                    <a:cubicBezTo>
                      <a:pt x="304" y="37"/>
                      <a:pt x="358" y="58"/>
                      <a:pt x="416" y="58"/>
                    </a:cubicBezTo>
                    <a:lnTo>
                      <a:pt x="416" y="58"/>
                    </a:lnTo>
                    <a:cubicBezTo>
                      <a:pt x="474" y="58"/>
                      <a:pt x="528" y="37"/>
                      <a:pt x="557" y="0"/>
                    </a:cubicBezTo>
                    <a:cubicBezTo>
                      <a:pt x="557" y="0"/>
                      <a:pt x="574" y="4"/>
                      <a:pt x="595" y="8"/>
                    </a:cubicBezTo>
                    <a:cubicBezTo>
                      <a:pt x="611" y="12"/>
                      <a:pt x="628" y="16"/>
                      <a:pt x="649" y="25"/>
                    </a:cubicBezTo>
                    <a:cubicBezTo>
                      <a:pt x="682" y="33"/>
                      <a:pt x="719" y="46"/>
                      <a:pt x="744" y="54"/>
                    </a:cubicBezTo>
                    <a:lnTo>
                      <a:pt x="744" y="54"/>
                    </a:lnTo>
                    <a:cubicBezTo>
                      <a:pt x="794" y="83"/>
                      <a:pt x="832" y="137"/>
                      <a:pt x="832" y="204"/>
                    </a:cubicBezTo>
                    <a:lnTo>
                      <a:pt x="832" y="461"/>
                    </a:lnTo>
                    <a:lnTo>
                      <a:pt x="0" y="461"/>
                    </a:lnTo>
                  </a:path>
                </a:pathLst>
              </a:custGeom>
              <a:solidFill>
                <a:schemeClr val="tx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332" name="Rectangle 331">
              <a:extLst>
                <a:ext uri="{FF2B5EF4-FFF2-40B4-BE49-F238E27FC236}">
                  <a16:creationId xmlns:a16="http://schemas.microsoft.com/office/drawing/2014/main" id="{D519C493-FC13-4A37-AB5B-4B9BC65CD535}"/>
                </a:ext>
              </a:extLst>
            </p:cNvPr>
            <p:cNvSpPr/>
            <p:nvPr/>
          </p:nvSpPr>
          <p:spPr>
            <a:xfrm>
              <a:off x="2568775" y="4077183"/>
              <a:ext cx="639069" cy="1100192"/>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p>
          </p:txBody>
        </p:sp>
      </p:grpSp>
      <p:sp>
        <p:nvSpPr>
          <p:cNvPr id="379" name="TextBox 378">
            <a:extLst>
              <a:ext uri="{FF2B5EF4-FFF2-40B4-BE49-F238E27FC236}">
                <a16:creationId xmlns:a16="http://schemas.microsoft.com/office/drawing/2014/main" id="{658C7409-C666-4B34-A4F0-9F6AD1713A57}"/>
              </a:ext>
            </a:extLst>
          </p:cNvPr>
          <p:cNvSpPr txBox="1"/>
          <p:nvPr/>
        </p:nvSpPr>
        <p:spPr>
          <a:xfrm>
            <a:off x="4676943" y="2712748"/>
            <a:ext cx="248464" cy="169185"/>
          </a:xfrm>
          <a:prstGeom prst="rect">
            <a:avLst/>
          </a:prstGeom>
          <a:noFill/>
        </p:spPr>
        <p:txBody>
          <a:bodyPr wrap="square" lIns="0" tIns="0" rIns="0" bIns="0" rtlCol="0">
            <a:noAutofit/>
          </a:bodyPr>
          <a:lstStyle/>
          <a:p>
            <a:pPr>
              <a:lnSpc>
                <a:spcPct val="90000"/>
              </a:lnSpc>
            </a:pPr>
            <a:r>
              <a:rPr lang="en-US" sz="800" dirty="0"/>
              <a:t>SSH</a:t>
            </a:r>
          </a:p>
        </p:txBody>
      </p:sp>
      <p:grpSp>
        <p:nvGrpSpPr>
          <p:cNvPr id="385" name="Group 384">
            <a:extLst>
              <a:ext uri="{FF2B5EF4-FFF2-40B4-BE49-F238E27FC236}">
                <a16:creationId xmlns:a16="http://schemas.microsoft.com/office/drawing/2014/main" id="{83B2E0EA-C1DC-41A1-9A69-10449675E84D}"/>
              </a:ext>
            </a:extLst>
          </p:cNvPr>
          <p:cNvGrpSpPr>
            <a:grpSpLocks noChangeAspect="1"/>
          </p:cNvGrpSpPr>
          <p:nvPr/>
        </p:nvGrpSpPr>
        <p:grpSpPr>
          <a:xfrm>
            <a:off x="4640357" y="5852307"/>
            <a:ext cx="483416" cy="483416"/>
            <a:chOff x="7046913" y="4090988"/>
            <a:chExt cx="327025" cy="327025"/>
          </a:xfrm>
          <a:solidFill>
            <a:schemeClr val="accent1"/>
          </a:solidFill>
        </p:grpSpPr>
        <p:sp>
          <p:nvSpPr>
            <p:cNvPr id="386" name="Freeform 32">
              <a:extLst>
                <a:ext uri="{FF2B5EF4-FFF2-40B4-BE49-F238E27FC236}">
                  <a16:creationId xmlns:a16="http://schemas.microsoft.com/office/drawing/2014/main" id="{E817961B-A61E-4BAB-B382-86A848659DF3}"/>
                </a:ext>
              </a:extLst>
            </p:cNvPr>
            <p:cNvSpPr>
              <a:spLocks noChangeArrowheads="1"/>
            </p:cNvSpPr>
            <p:nvPr/>
          </p:nvSpPr>
          <p:spPr bwMode="auto">
            <a:xfrm>
              <a:off x="7204075" y="4281488"/>
              <a:ext cx="68263" cy="53975"/>
            </a:xfrm>
            <a:custGeom>
              <a:avLst/>
              <a:gdLst>
                <a:gd name="T0" fmla="*/ 11 w 190"/>
                <a:gd name="T1" fmla="*/ 0 h 148"/>
                <a:gd name="T2" fmla="*/ 186 w 190"/>
                <a:gd name="T3" fmla="*/ 20 h 148"/>
                <a:gd name="T4" fmla="*/ 189 w 190"/>
                <a:gd name="T5" fmla="*/ 31 h 148"/>
                <a:gd name="T6" fmla="*/ 70 w 190"/>
                <a:gd name="T7" fmla="*/ 147 h 148"/>
                <a:gd name="T8" fmla="*/ 50 w 190"/>
                <a:gd name="T9" fmla="*/ 141 h 148"/>
                <a:gd name="T10" fmla="*/ 48 w 190"/>
                <a:gd name="T11" fmla="*/ 141 h 148"/>
                <a:gd name="T12" fmla="*/ 0 w 190"/>
                <a:gd name="T13" fmla="*/ 17 h 148"/>
                <a:gd name="T14" fmla="*/ 11 w 190"/>
                <a:gd name="T15" fmla="*/ 0 h 1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0" h="148">
                  <a:moveTo>
                    <a:pt x="11" y="0"/>
                  </a:moveTo>
                  <a:lnTo>
                    <a:pt x="186" y="20"/>
                  </a:lnTo>
                  <a:cubicBezTo>
                    <a:pt x="186" y="25"/>
                    <a:pt x="186" y="28"/>
                    <a:pt x="189" y="31"/>
                  </a:cubicBezTo>
                  <a:lnTo>
                    <a:pt x="70" y="147"/>
                  </a:lnTo>
                  <a:cubicBezTo>
                    <a:pt x="65" y="144"/>
                    <a:pt x="59" y="141"/>
                    <a:pt x="50" y="141"/>
                  </a:cubicBezTo>
                  <a:lnTo>
                    <a:pt x="48" y="141"/>
                  </a:lnTo>
                  <a:lnTo>
                    <a:pt x="0" y="17"/>
                  </a:lnTo>
                  <a:cubicBezTo>
                    <a:pt x="2" y="11"/>
                    <a:pt x="8" y="6"/>
                    <a:pt x="11"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87" name="Freeform 33">
              <a:extLst>
                <a:ext uri="{FF2B5EF4-FFF2-40B4-BE49-F238E27FC236}">
                  <a16:creationId xmlns:a16="http://schemas.microsoft.com/office/drawing/2014/main" id="{AB59B9C7-7CE6-4BD3-91FD-510287A3A3FF}"/>
                </a:ext>
              </a:extLst>
            </p:cNvPr>
            <p:cNvSpPr>
              <a:spLocks noChangeArrowheads="1"/>
            </p:cNvSpPr>
            <p:nvPr/>
          </p:nvSpPr>
          <p:spPr bwMode="auto">
            <a:xfrm>
              <a:off x="7148513" y="4283075"/>
              <a:ext cx="63500" cy="52388"/>
            </a:xfrm>
            <a:custGeom>
              <a:avLst/>
              <a:gdLst>
                <a:gd name="T0" fmla="*/ 125 w 176"/>
                <a:gd name="T1" fmla="*/ 25 h 145"/>
                <a:gd name="T2" fmla="*/ 175 w 176"/>
                <a:gd name="T3" fmla="*/ 144 h 145"/>
                <a:gd name="T4" fmla="*/ 0 w 176"/>
                <a:gd name="T5" fmla="*/ 20 h 145"/>
                <a:gd name="T6" fmla="*/ 3 w 176"/>
                <a:gd name="T7" fmla="*/ 14 h 145"/>
                <a:gd name="T8" fmla="*/ 85 w 176"/>
                <a:gd name="T9" fmla="*/ 0 h 145"/>
                <a:gd name="T10" fmla="*/ 125 w 176"/>
                <a:gd name="T11" fmla="*/ 25 h 145"/>
              </a:gdLst>
              <a:ahLst/>
              <a:cxnLst>
                <a:cxn ang="0">
                  <a:pos x="T0" y="T1"/>
                </a:cxn>
                <a:cxn ang="0">
                  <a:pos x="T2" y="T3"/>
                </a:cxn>
                <a:cxn ang="0">
                  <a:pos x="T4" y="T5"/>
                </a:cxn>
                <a:cxn ang="0">
                  <a:pos x="T6" y="T7"/>
                </a:cxn>
                <a:cxn ang="0">
                  <a:pos x="T8" y="T9"/>
                </a:cxn>
                <a:cxn ang="0">
                  <a:pos x="T10" y="T11"/>
                </a:cxn>
              </a:cxnLst>
              <a:rect l="0" t="0" r="r" b="b"/>
              <a:pathLst>
                <a:path w="176" h="145">
                  <a:moveTo>
                    <a:pt x="125" y="25"/>
                  </a:moveTo>
                  <a:cubicBezTo>
                    <a:pt x="127" y="25"/>
                    <a:pt x="175" y="144"/>
                    <a:pt x="175" y="144"/>
                  </a:cubicBezTo>
                  <a:lnTo>
                    <a:pt x="0" y="20"/>
                  </a:lnTo>
                  <a:cubicBezTo>
                    <a:pt x="3" y="20"/>
                    <a:pt x="3" y="17"/>
                    <a:pt x="3" y="14"/>
                  </a:cubicBezTo>
                  <a:lnTo>
                    <a:pt x="85" y="0"/>
                  </a:lnTo>
                  <a:cubicBezTo>
                    <a:pt x="91" y="14"/>
                    <a:pt x="108" y="25"/>
                    <a:pt x="125" y="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88" name="Freeform 34">
              <a:extLst>
                <a:ext uri="{FF2B5EF4-FFF2-40B4-BE49-F238E27FC236}">
                  <a16:creationId xmlns:a16="http://schemas.microsoft.com/office/drawing/2014/main" id="{7A5F81C7-5236-43D9-91DA-B3ED1F4BFCFA}"/>
                </a:ext>
              </a:extLst>
            </p:cNvPr>
            <p:cNvSpPr>
              <a:spLocks noChangeArrowheads="1"/>
            </p:cNvSpPr>
            <p:nvPr/>
          </p:nvSpPr>
          <p:spPr bwMode="auto">
            <a:xfrm>
              <a:off x="7140575" y="4210050"/>
              <a:ext cx="42863" cy="68263"/>
            </a:xfrm>
            <a:custGeom>
              <a:avLst/>
              <a:gdLst>
                <a:gd name="T0" fmla="*/ 116 w 117"/>
                <a:gd name="T1" fmla="*/ 149 h 190"/>
                <a:gd name="T2" fmla="*/ 99 w 117"/>
                <a:gd name="T3" fmla="*/ 175 h 190"/>
                <a:gd name="T4" fmla="*/ 17 w 117"/>
                <a:gd name="T5" fmla="*/ 189 h 190"/>
                <a:gd name="T6" fmla="*/ 0 w 117"/>
                <a:gd name="T7" fmla="*/ 172 h 190"/>
                <a:gd name="T8" fmla="*/ 42 w 117"/>
                <a:gd name="T9" fmla="*/ 0 h 190"/>
                <a:gd name="T10" fmla="*/ 45 w 117"/>
                <a:gd name="T11" fmla="*/ 0 h 190"/>
                <a:gd name="T12" fmla="*/ 116 w 117"/>
                <a:gd name="T13" fmla="*/ 149 h 190"/>
              </a:gdLst>
              <a:ahLst/>
              <a:cxnLst>
                <a:cxn ang="0">
                  <a:pos x="T0" y="T1"/>
                </a:cxn>
                <a:cxn ang="0">
                  <a:pos x="T2" y="T3"/>
                </a:cxn>
                <a:cxn ang="0">
                  <a:pos x="T4" y="T5"/>
                </a:cxn>
                <a:cxn ang="0">
                  <a:pos x="T6" y="T7"/>
                </a:cxn>
                <a:cxn ang="0">
                  <a:pos x="T8" y="T9"/>
                </a:cxn>
                <a:cxn ang="0">
                  <a:pos x="T10" y="T11"/>
                </a:cxn>
                <a:cxn ang="0">
                  <a:pos x="T12" y="T13"/>
                </a:cxn>
              </a:cxnLst>
              <a:rect l="0" t="0" r="r" b="b"/>
              <a:pathLst>
                <a:path w="117" h="190">
                  <a:moveTo>
                    <a:pt x="116" y="149"/>
                  </a:moveTo>
                  <a:cubicBezTo>
                    <a:pt x="110" y="155"/>
                    <a:pt x="104" y="166"/>
                    <a:pt x="99" y="175"/>
                  </a:cubicBezTo>
                  <a:lnTo>
                    <a:pt x="17" y="189"/>
                  </a:lnTo>
                  <a:cubicBezTo>
                    <a:pt x="11" y="183"/>
                    <a:pt x="5" y="177"/>
                    <a:pt x="0" y="172"/>
                  </a:cubicBezTo>
                  <a:lnTo>
                    <a:pt x="42" y="0"/>
                  </a:lnTo>
                  <a:cubicBezTo>
                    <a:pt x="45" y="0"/>
                    <a:pt x="45" y="0"/>
                    <a:pt x="45" y="0"/>
                  </a:cubicBezTo>
                  <a:lnTo>
                    <a:pt x="116" y="14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89" name="Freeform 35">
              <a:extLst>
                <a:ext uri="{FF2B5EF4-FFF2-40B4-BE49-F238E27FC236}">
                  <a16:creationId xmlns:a16="http://schemas.microsoft.com/office/drawing/2014/main" id="{F40C521D-94D1-4EE9-974A-5AC0F7F328A9}"/>
                </a:ext>
              </a:extLst>
            </p:cNvPr>
            <p:cNvSpPr>
              <a:spLocks noChangeArrowheads="1"/>
            </p:cNvSpPr>
            <p:nvPr/>
          </p:nvSpPr>
          <p:spPr bwMode="auto">
            <a:xfrm>
              <a:off x="7165975" y="4198938"/>
              <a:ext cx="92075" cy="63500"/>
            </a:xfrm>
            <a:custGeom>
              <a:avLst/>
              <a:gdLst>
                <a:gd name="T0" fmla="*/ 74 w 255"/>
                <a:gd name="T1" fmla="*/ 169 h 176"/>
                <a:gd name="T2" fmla="*/ 71 w 255"/>
                <a:gd name="T3" fmla="*/ 166 h 176"/>
                <a:gd name="T4" fmla="*/ 0 w 255"/>
                <a:gd name="T5" fmla="*/ 17 h 176"/>
                <a:gd name="T6" fmla="*/ 11 w 255"/>
                <a:gd name="T7" fmla="*/ 0 h 176"/>
                <a:gd name="T8" fmla="*/ 251 w 255"/>
                <a:gd name="T9" fmla="*/ 5 h 176"/>
                <a:gd name="T10" fmla="*/ 254 w 255"/>
                <a:gd name="T11" fmla="*/ 14 h 176"/>
                <a:gd name="T12" fmla="*/ 93 w 255"/>
                <a:gd name="T13" fmla="*/ 175 h 176"/>
                <a:gd name="T14" fmla="*/ 74 w 255"/>
                <a:gd name="T15" fmla="*/ 169 h 1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5" h="176">
                  <a:moveTo>
                    <a:pt x="74" y="169"/>
                  </a:moveTo>
                  <a:cubicBezTo>
                    <a:pt x="74" y="169"/>
                    <a:pt x="71" y="169"/>
                    <a:pt x="71" y="166"/>
                  </a:cubicBezTo>
                  <a:lnTo>
                    <a:pt x="0" y="17"/>
                  </a:lnTo>
                  <a:cubicBezTo>
                    <a:pt x="6" y="14"/>
                    <a:pt x="9" y="5"/>
                    <a:pt x="11" y="0"/>
                  </a:cubicBezTo>
                  <a:lnTo>
                    <a:pt x="251" y="5"/>
                  </a:lnTo>
                  <a:cubicBezTo>
                    <a:pt x="251" y="8"/>
                    <a:pt x="254" y="11"/>
                    <a:pt x="254" y="14"/>
                  </a:cubicBezTo>
                  <a:lnTo>
                    <a:pt x="93" y="175"/>
                  </a:lnTo>
                  <a:cubicBezTo>
                    <a:pt x="88" y="172"/>
                    <a:pt x="82" y="169"/>
                    <a:pt x="74" y="16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90" name="Freeform 36">
              <a:extLst>
                <a:ext uri="{FF2B5EF4-FFF2-40B4-BE49-F238E27FC236}">
                  <a16:creationId xmlns:a16="http://schemas.microsoft.com/office/drawing/2014/main" id="{C8FD1913-A635-4703-8792-CD82F519A68F}"/>
                </a:ext>
              </a:extLst>
            </p:cNvPr>
            <p:cNvSpPr>
              <a:spLocks noChangeArrowheads="1"/>
            </p:cNvSpPr>
            <p:nvPr/>
          </p:nvSpPr>
          <p:spPr bwMode="auto">
            <a:xfrm>
              <a:off x="7207250" y="4210050"/>
              <a:ext cx="71438" cy="69850"/>
            </a:xfrm>
            <a:custGeom>
              <a:avLst/>
              <a:gdLst>
                <a:gd name="T0" fmla="*/ 161 w 198"/>
                <a:gd name="T1" fmla="*/ 0 h 193"/>
                <a:gd name="T2" fmla="*/ 172 w 198"/>
                <a:gd name="T3" fmla="*/ 5 h 193"/>
                <a:gd name="T4" fmla="*/ 197 w 198"/>
                <a:gd name="T5" fmla="*/ 169 h 193"/>
                <a:gd name="T6" fmla="*/ 178 w 198"/>
                <a:gd name="T7" fmla="*/ 192 h 193"/>
                <a:gd name="T8" fmla="*/ 3 w 198"/>
                <a:gd name="T9" fmla="*/ 172 h 193"/>
                <a:gd name="T10" fmla="*/ 0 w 198"/>
                <a:gd name="T11" fmla="*/ 161 h 193"/>
                <a:gd name="T12" fmla="*/ 161 w 198"/>
                <a:gd name="T13" fmla="*/ 0 h 193"/>
              </a:gdLst>
              <a:ahLst/>
              <a:cxnLst>
                <a:cxn ang="0">
                  <a:pos x="T0" y="T1"/>
                </a:cxn>
                <a:cxn ang="0">
                  <a:pos x="T2" y="T3"/>
                </a:cxn>
                <a:cxn ang="0">
                  <a:pos x="T4" y="T5"/>
                </a:cxn>
                <a:cxn ang="0">
                  <a:pos x="T6" y="T7"/>
                </a:cxn>
                <a:cxn ang="0">
                  <a:pos x="T8" y="T9"/>
                </a:cxn>
                <a:cxn ang="0">
                  <a:pos x="T10" y="T11"/>
                </a:cxn>
                <a:cxn ang="0">
                  <a:pos x="T12" y="T13"/>
                </a:cxn>
              </a:cxnLst>
              <a:rect l="0" t="0" r="r" b="b"/>
              <a:pathLst>
                <a:path w="198" h="193">
                  <a:moveTo>
                    <a:pt x="161" y="0"/>
                  </a:moveTo>
                  <a:cubicBezTo>
                    <a:pt x="164" y="3"/>
                    <a:pt x="169" y="5"/>
                    <a:pt x="172" y="5"/>
                  </a:cubicBezTo>
                  <a:lnTo>
                    <a:pt x="197" y="169"/>
                  </a:lnTo>
                  <a:cubicBezTo>
                    <a:pt x="189" y="175"/>
                    <a:pt x="183" y="183"/>
                    <a:pt x="178" y="192"/>
                  </a:cubicBezTo>
                  <a:lnTo>
                    <a:pt x="3" y="172"/>
                  </a:lnTo>
                  <a:cubicBezTo>
                    <a:pt x="3" y="169"/>
                    <a:pt x="3" y="163"/>
                    <a:pt x="0" y="161"/>
                  </a:cubicBezTo>
                  <a:lnTo>
                    <a:pt x="161"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91" name="Freeform 37">
              <a:extLst>
                <a:ext uri="{FF2B5EF4-FFF2-40B4-BE49-F238E27FC236}">
                  <a16:creationId xmlns:a16="http://schemas.microsoft.com/office/drawing/2014/main" id="{C5AA1A25-546F-4734-A778-433B9B21FD9B}"/>
                </a:ext>
              </a:extLst>
            </p:cNvPr>
            <p:cNvSpPr>
              <a:spLocks noChangeArrowheads="1"/>
            </p:cNvSpPr>
            <p:nvPr/>
          </p:nvSpPr>
          <p:spPr bwMode="auto">
            <a:xfrm>
              <a:off x="7046913" y="4090988"/>
              <a:ext cx="327025" cy="327025"/>
            </a:xfrm>
            <a:custGeom>
              <a:avLst/>
              <a:gdLst>
                <a:gd name="T0" fmla="*/ 455 w 910"/>
                <a:gd name="T1" fmla="*/ 0 h 909"/>
                <a:gd name="T2" fmla="*/ 909 w 910"/>
                <a:gd name="T3" fmla="*/ 454 h 909"/>
                <a:gd name="T4" fmla="*/ 455 w 910"/>
                <a:gd name="T5" fmla="*/ 908 h 909"/>
                <a:gd name="T6" fmla="*/ 0 w 910"/>
                <a:gd name="T7" fmla="*/ 454 h 909"/>
                <a:gd name="T8" fmla="*/ 455 w 910"/>
                <a:gd name="T9" fmla="*/ 0 h 909"/>
                <a:gd name="T10" fmla="*/ 669 w 910"/>
                <a:gd name="T11" fmla="*/ 589 h 909"/>
                <a:gd name="T12" fmla="*/ 717 w 910"/>
                <a:gd name="T13" fmla="*/ 542 h 909"/>
                <a:gd name="T14" fmla="*/ 677 w 910"/>
                <a:gd name="T15" fmla="*/ 496 h 909"/>
                <a:gd name="T16" fmla="*/ 652 w 910"/>
                <a:gd name="T17" fmla="*/ 333 h 909"/>
                <a:gd name="T18" fmla="*/ 677 w 910"/>
                <a:gd name="T19" fmla="*/ 293 h 909"/>
                <a:gd name="T20" fmla="*/ 632 w 910"/>
                <a:gd name="T21" fmla="*/ 248 h 909"/>
                <a:gd name="T22" fmla="*/ 590 w 910"/>
                <a:gd name="T23" fmla="*/ 279 h 909"/>
                <a:gd name="T24" fmla="*/ 347 w 910"/>
                <a:gd name="T25" fmla="*/ 273 h 909"/>
                <a:gd name="T26" fmla="*/ 305 w 910"/>
                <a:gd name="T27" fmla="*/ 242 h 909"/>
                <a:gd name="T28" fmla="*/ 260 w 910"/>
                <a:gd name="T29" fmla="*/ 288 h 909"/>
                <a:gd name="T30" fmla="*/ 282 w 910"/>
                <a:gd name="T31" fmla="*/ 327 h 909"/>
                <a:gd name="T32" fmla="*/ 240 w 910"/>
                <a:gd name="T33" fmla="*/ 499 h 909"/>
                <a:gd name="T34" fmla="*/ 198 w 910"/>
                <a:gd name="T35" fmla="*/ 544 h 909"/>
                <a:gd name="T36" fmla="*/ 243 w 910"/>
                <a:gd name="T37" fmla="*/ 589 h 909"/>
                <a:gd name="T38" fmla="*/ 271 w 910"/>
                <a:gd name="T39" fmla="*/ 581 h 909"/>
                <a:gd name="T40" fmla="*/ 449 w 910"/>
                <a:gd name="T41" fmla="*/ 705 h 909"/>
                <a:gd name="T42" fmla="*/ 446 w 910"/>
                <a:gd name="T43" fmla="*/ 719 h 909"/>
                <a:gd name="T44" fmla="*/ 491 w 910"/>
                <a:gd name="T45" fmla="*/ 764 h 909"/>
                <a:gd name="T46" fmla="*/ 536 w 910"/>
                <a:gd name="T47" fmla="*/ 719 h 909"/>
                <a:gd name="T48" fmla="*/ 531 w 910"/>
                <a:gd name="T49" fmla="*/ 700 h 909"/>
                <a:gd name="T50" fmla="*/ 649 w 910"/>
                <a:gd name="T51" fmla="*/ 584 h 909"/>
                <a:gd name="T52" fmla="*/ 669 w 910"/>
                <a:gd name="T53" fmla="*/ 589 h 9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10" h="909">
                  <a:moveTo>
                    <a:pt x="455" y="0"/>
                  </a:moveTo>
                  <a:cubicBezTo>
                    <a:pt x="706" y="0"/>
                    <a:pt x="909" y="203"/>
                    <a:pt x="909" y="454"/>
                  </a:cubicBezTo>
                  <a:cubicBezTo>
                    <a:pt x="909" y="705"/>
                    <a:pt x="707" y="908"/>
                    <a:pt x="455" y="908"/>
                  </a:cubicBezTo>
                  <a:cubicBezTo>
                    <a:pt x="204" y="908"/>
                    <a:pt x="0" y="705"/>
                    <a:pt x="0" y="454"/>
                  </a:cubicBezTo>
                  <a:cubicBezTo>
                    <a:pt x="0" y="203"/>
                    <a:pt x="203" y="0"/>
                    <a:pt x="455" y="0"/>
                  </a:cubicBezTo>
                  <a:close/>
                  <a:moveTo>
                    <a:pt x="669" y="589"/>
                  </a:moveTo>
                  <a:cubicBezTo>
                    <a:pt x="694" y="589"/>
                    <a:pt x="714" y="570"/>
                    <a:pt x="717" y="542"/>
                  </a:cubicBezTo>
                  <a:cubicBezTo>
                    <a:pt x="717" y="519"/>
                    <a:pt x="700" y="499"/>
                    <a:pt x="677" y="496"/>
                  </a:cubicBezTo>
                  <a:lnTo>
                    <a:pt x="652" y="333"/>
                  </a:lnTo>
                  <a:cubicBezTo>
                    <a:pt x="666" y="327"/>
                    <a:pt x="677" y="310"/>
                    <a:pt x="677" y="293"/>
                  </a:cubicBezTo>
                  <a:cubicBezTo>
                    <a:pt x="677" y="268"/>
                    <a:pt x="658" y="248"/>
                    <a:pt x="632" y="248"/>
                  </a:cubicBezTo>
                  <a:cubicBezTo>
                    <a:pt x="613" y="248"/>
                    <a:pt x="596" y="262"/>
                    <a:pt x="590" y="279"/>
                  </a:cubicBezTo>
                  <a:lnTo>
                    <a:pt x="347" y="273"/>
                  </a:lnTo>
                  <a:cubicBezTo>
                    <a:pt x="342" y="256"/>
                    <a:pt x="325" y="242"/>
                    <a:pt x="305" y="242"/>
                  </a:cubicBezTo>
                  <a:cubicBezTo>
                    <a:pt x="280" y="242"/>
                    <a:pt x="260" y="262"/>
                    <a:pt x="260" y="288"/>
                  </a:cubicBezTo>
                  <a:cubicBezTo>
                    <a:pt x="260" y="304"/>
                    <a:pt x="268" y="319"/>
                    <a:pt x="282" y="327"/>
                  </a:cubicBezTo>
                  <a:lnTo>
                    <a:pt x="240" y="499"/>
                  </a:lnTo>
                  <a:cubicBezTo>
                    <a:pt x="217" y="502"/>
                    <a:pt x="198" y="522"/>
                    <a:pt x="198" y="544"/>
                  </a:cubicBezTo>
                  <a:cubicBezTo>
                    <a:pt x="198" y="570"/>
                    <a:pt x="217" y="589"/>
                    <a:pt x="243" y="589"/>
                  </a:cubicBezTo>
                  <a:cubicBezTo>
                    <a:pt x="254" y="589"/>
                    <a:pt x="263" y="587"/>
                    <a:pt x="271" y="581"/>
                  </a:cubicBezTo>
                  <a:lnTo>
                    <a:pt x="449" y="705"/>
                  </a:lnTo>
                  <a:cubicBezTo>
                    <a:pt x="446" y="711"/>
                    <a:pt x="446" y="714"/>
                    <a:pt x="446" y="719"/>
                  </a:cubicBezTo>
                  <a:cubicBezTo>
                    <a:pt x="446" y="745"/>
                    <a:pt x="466" y="764"/>
                    <a:pt x="491" y="764"/>
                  </a:cubicBezTo>
                  <a:cubicBezTo>
                    <a:pt x="517" y="764"/>
                    <a:pt x="536" y="745"/>
                    <a:pt x="536" y="719"/>
                  </a:cubicBezTo>
                  <a:cubicBezTo>
                    <a:pt x="536" y="714"/>
                    <a:pt x="534" y="705"/>
                    <a:pt x="531" y="700"/>
                  </a:cubicBezTo>
                  <a:lnTo>
                    <a:pt x="649" y="584"/>
                  </a:lnTo>
                  <a:cubicBezTo>
                    <a:pt x="655" y="587"/>
                    <a:pt x="661" y="589"/>
                    <a:pt x="669" y="589"/>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392" name="TextBox 391">
            <a:extLst>
              <a:ext uri="{FF2B5EF4-FFF2-40B4-BE49-F238E27FC236}">
                <a16:creationId xmlns:a16="http://schemas.microsoft.com/office/drawing/2014/main" id="{F0D1E497-0FA9-4E6D-9765-4443A634FC53}"/>
              </a:ext>
            </a:extLst>
          </p:cNvPr>
          <p:cNvSpPr txBox="1"/>
          <p:nvPr/>
        </p:nvSpPr>
        <p:spPr>
          <a:xfrm>
            <a:off x="5166891" y="6026710"/>
            <a:ext cx="362600" cy="215444"/>
          </a:xfrm>
          <a:prstGeom prst="rect">
            <a:avLst/>
          </a:prstGeom>
          <a:noFill/>
        </p:spPr>
        <p:txBody>
          <a:bodyPr wrap="none" rtlCol="0">
            <a:spAutoFit/>
          </a:bodyPr>
          <a:lstStyle/>
          <a:p>
            <a:r>
              <a:rPr lang="en-US" sz="800" dirty="0"/>
              <a:t>VCN</a:t>
            </a:r>
          </a:p>
        </p:txBody>
      </p:sp>
      <p:grpSp>
        <p:nvGrpSpPr>
          <p:cNvPr id="393" name="Group 392">
            <a:extLst>
              <a:ext uri="{FF2B5EF4-FFF2-40B4-BE49-F238E27FC236}">
                <a16:creationId xmlns:a16="http://schemas.microsoft.com/office/drawing/2014/main" id="{DD8EA5F4-FFC4-43E3-846A-C2FE98410ACE}"/>
              </a:ext>
            </a:extLst>
          </p:cNvPr>
          <p:cNvGrpSpPr/>
          <p:nvPr/>
        </p:nvGrpSpPr>
        <p:grpSpPr>
          <a:xfrm>
            <a:off x="10362619" y="4157774"/>
            <a:ext cx="475077" cy="641225"/>
            <a:chOff x="5521685" y="5536800"/>
            <a:chExt cx="475077" cy="641225"/>
          </a:xfrm>
        </p:grpSpPr>
        <p:grpSp>
          <p:nvGrpSpPr>
            <p:cNvPr id="394" name="Group 393">
              <a:extLst>
                <a:ext uri="{FF2B5EF4-FFF2-40B4-BE49-F238E27FC236}">
                  <a16:creationId xmlns:a16="http://schemas.microsoft.com/office/drawing/2014/main" id="{510F6510-7D62-443E-A4F9-65F7A04255E7}"/>
                </a:ext>
              </a:extLst>
            </p:cNvPr>
            <p:cNvGrpSpPr/>
            <p:nvPr/>
          </p:nvGrpSpPr>
          <p:grpSpPr>
            <a:xfrm>
              <a:off x="5521685" y="5536800"/>
              <a:ext cx="475077" cy="438068"/>
              <a:chOff x="7248176" y="4158080"/>
              <a:chExt cx="639069" cy="695710"/>
            </a:xfrm>
          </p:grpSpPr>
          <p:sp>
            <p:nvSpPr>
              <p:cNvPr id="396" name="Freeform 29">
                <a:extLst>
                  <a:ext uri="{FF2B5EF4-FFF2-40B4-BE49-F238E27FC236}">
                    <a16:creationId xmlns:a16="http://schemas.microsoft.com/office/drawing/2014/main" id="{2E7A6E96-2952-4B1E-BC06-FCED3CF43DCE}"/>
                  </a:ext>
                </a:extLst>
              </p:cNvPr>
              <p:cNvSpPr>
                <a:spLocks noChangeArrowheads="1"/>
              </p:cNvSpPr>
              <p:nvPr/>
            </p:nvSpPr>
            <p:spPr bwMode="auto">
              <a:xfrm>
                <a:off x="7326921" y="4243662"/>
                <a:ext cx="468473" cy="509524"/>
              </a:xfrm>
              <a:custGeom>
                <a:avLst/>
                <a:gdLst>
                  <a:gd name="T0" fmla="*/ 658 w 854"/>
                  <a:gd name="T1" fmla="*/ 14 h 929"/>
                  <a:gd name="T2" fmla="*/ 853 w 854"/>
                  <a:gd name="T3" fmla="*/ 79 h 929"/>
                  <a:gd name="T4" fmla="*/ 853 w 854"/>
                  <a:gd name="T5" fmla="*/ 849 h 929"/>
                  <a:gd name="T6" fmla="*/ 658 w 854"/>
                  <a:gd name="T7" fmla="*/ 914 h 929"/>
                  <a:gd name="T8" fmla="*/ 427 w 854"/>
                  <a:gd name="T9" fmla="*/ 928 h 929"/>
                  <a:gd name="T10" fmla="*/ 195 w 854"/>
                  <a:gd name="T11" fmla="*/ 914 h 929"/>
                  <a:gd name="T12" fmla="*/ 0 w 854"/>
                  <a:gd name="T13" fmla="*/ 849 h 929"/>
                  <a:gd name="T14" fmla="*/ 0 w 854"/>
                  <a:gd name="T15" fmla="*/ 79 h 929"/>
                  <a:gd name="T16" fmla="*/ 195 w 854"/>
                  <a:gd name="T17" fmla="*/ 14 h 929"/>
                  <a:gd name="T18" fmla="*/ 427 w 854"/>
                  <a:gd name="T19" fmla="*/ 0 h 929"/>
                  <a:gd name="T20" fmla="*/ 658 w 854"/>
                  <a:gd name="T21" fmla="*/ 14 h 929"/>
                  <a:gd name="T22" fmla="*/ 226 w 854"/>
                  <a:gd name="T23" fmla="*/ 668 h 929"/>
                  <a:gd name="T24" fmla="*/ 283 w 854"/>
                  <a:gd name="T25" fmla="*/ 612 h 929"/>
                  <a:gd name="T26" fmla="*/ 226 w 854"/>
                  <a:gd name="T27" fmla="*/ 556 h 929"/>
                  <a:gd name="T28" fmla="*/ 170 w 854"/>
                  <a:gd name="T29" fmla="*/ 612 h 929"/>
                  <a:gd name="T30" fmla="*/ 226 w 854"/>
                  <a:gd name="T31" fmla="*/ 668 h 929"/>
                  <a:gd name="T32" fmla="*/ 246 w 854"/>
                  <a:gd name="T33" fmla="*/ 420 h 929"/>
                  <a:gd name="T34" fmla="*/ 376 w 854"/>
                  <a:gd name="T35" fmla="*/ 420 h 929"/>
                  <a:gd name="T36" fmla="*/ 311 w 854"/>
                  <a:gd name="T37" fmla="*/ 290 h 929"/>
                  <a:gd name="T38" fmla="*/ 246 w 854"/>
                  <a:gd name="T39" fmla="*/ 420 h 929"/>
                  <a:gd name="T40" fmla="*/ 356 w 854"/>
                  <a:gd name="T41" fmla="*/ 508 h 929"/>
                  <a:gd name="T42" fmla="*/ 356 w 854"/>
                  <a:gd name="T43" fmla="*/ 604 h 929"/>
                  <a:gd name="T44" fmla="*/ 424 w 854"/>
                  <a:gd name="T45" fmla="*/ 632 h 929"/>
                  <a:gd name="T46" fmla="*/ 491 w 854"/>
                  <a:gd name="T47" fmla="*/ 604 h 929"/>
                  <a:gd name="T48" fmla="*/ 491 w 854"/>
                  <a:gd name="T49" fmla="*/ 508 h 929"/>
                  <a:gd name="T50" fmla="*/ 424 w 854"/>
                  <a:gd name="T51" fmla="*/ 479 h 929"/>
                  <a:gd name="T52" fmla="*/ 356 w 854"/>
                  <a:gd name="T53" fmla="*/ 508 h 929"/>
                  <a:gd name="T54" fmla="*/ 446 w 854"/>
                  <a:gd name="T55" fmla="*/ 810 h 929"/>
                  <a:gd name="T56" fmla="*/ 503 w 854"/>
                  <a:gd name="T57" fmla="*/ 753 h 929"/>
                  <a:gd name="T58" fmla="*/ 446 w 854"/>
                  <a:gd name="T59" fmla="*/ 697 h 929"/>
                  <a:gd name="T60" fmla="*/ 390 w 854"/>
                  <a:gd name="T61" fmla="*/ 753 h 929"/>
                  <a:gd name="T62" fmla="*/ 446 w 854"/>
                  <a:gd name="T63" fmla="*/ 810 h 929"/>
                  <a:gd name="T64" fmla="*/ 489 w 854"/>
                  <a:gd name="T65" fmla="*/ 358 h 929"/>
                  <a:gd name="T66" fmla="*/ 562 w 854"/>
                  <a:gd name="T67" fmla="*/ 431 h 929"/>
                  <a:gd name="T68" fmla="*/ 635 w 854"/>
                  <a:gd name="T69" fmla="*/ 358 h 929"/>
                  <a:gd name="T70" fmla="*/ 562 w 854"/>
                  <a:gd name="T71" fmla="*/ 285 h 929"/>
                  <a:gd name="T72" fmla="*/ 489 w 854"/>
                  <a:gd name="T73" fmla="*/ 358 h 929"/>
                  <a:gd name="T74" fmla="*/ 590 w 854"/>
                  <a:gd name="T75" fmla="*/ 640 h 929"/>
                  <a:gd name="T76" fmla="*/ 703 w 854"/>
                  <a:gd name="T77" fmla="*/ 640 h 929"/>
                  <a:gd name="T78" fmla="*/ 647 w 854"/>
                  <a:gd name="T79" fmla="*/ 525 h 929"/>
                  <a:gd name="T80" fmla="*/ 590 w 854"/>
                  <a:gd name="T81" fmla="*/ 640 h 929"/>
                  <a:gd name="T82" fmla="*/ 819 w 854"/>
                  <a:gd name="T83" fmla="*/ 138 h 929"/>
                  <a:gd name="T84" fmla="*/ 429 w 854"/>
                  <a:gd name="T85" fmla="*/ 76 h 929"/>
                  <a:gd name="T86" fmla="*/ 40 w 854"/>
                  <a:gd name="T87" fmla="*/ 138 h 929"/>
                  <a:gd name="T88" fmla="*/ 40 w 854"/>
                  <a:gd name="T89" fmla="*/ 138 h 929"/>
                  <a:gd name="T90" fmla="*/ 429 w 854"/>
                  <a:gd name="T91" fmla="*/ 200 h 929"/>
                  <a:gd name="T92" fmla="*/ 819 w 854"/>
                  <a:gd name="T93" fmla="*/ 138 h 9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54" h="929">
                    <a:moveTo>
                      <a:pt x="658" y="14"/>
                    </a:moveTo>
                    <a:cubicBezTo>
                      <a:pt x="853" y="36"/>
                      <a:pt x="853" y="76"/>
                      <a:pt x="853" y="79"/>
                    </a:cubicBezTo>
                    <a:lnTo>
                      <a:pt x="853" y="849"/>
                    </a:lnTo>
                    <a:cubicBezTo>
                      <a:pt x="853" y="852"/>
                      <a:pt x="850" y="891"/>
                      <a:pt x="658" y="914"/>
                    </a:cubicBezTo>
                    <a:cubicBezTo>
                      <a:pt x="545" y="928"/>
                      <a:pt x="433" y="928"/>
                      <a:pt x="427" y="928"/>
                    </a:cubicBezTo>
                    <a:cubicBezTo>
                      <a:pt x="422" y="928"/>
                      <a:pt x="305" y="928"/>
                      <a:pt x="195" y="914"/>
                    </a:cubicBezTo>
                    <a:cubicBezTo>
                      <a:pt x="3" y="889"/>
                      <a:pt x="0" y="849"/>
                      <a:pt x="0" y="849"/>
                    </a:cubicBezTo>
                    <a:lnTo>
                      <a:pt x="0" y="79"/>
                    </a:lnTo>
                    <a:cubicBezTo>
                      <a:pt x="0" y="76"/>
                      <a:pt x="3" y="36"/>
                      <a:pt x="195" y="14"/>
                    </a:cubicBezTo>
                    <a:cubicBezTo>
                      <a:pt x="308" y="0"/>
                      <a:pt x="422" y="0"/>
                      <a:pt x="427" y="0"/>
                    </a:cubicBezTo>
                    <a:cubicBezTo>
                      <a:pt x="433" y="0"/>
                      <a:pt x="548" y="0"/>
                      <a:pt x="658" y="14"/>
                    </a:cubicBezTo>
                    <a:close/>
                    <a:moveTo>
                      <a:pt x="226" y="668"/>
                    </a:moveTo>
                    <a:cubicBezTo>
                      <a:pt x="257" y="668"/>
                      <a:pt x="283" y="643"/>
                      <a:pt x="283" y="612"/>
                    </a:cubicBezTo>
                    <a:cubicBezTo>
                      <a:pt x="283" y="581"/>
                      <a:pt x="257" y="556"/>
                      <a:pt x="226" y="556"/>
                    </a:cubicBezTo>
                    <a:cubicBezTo>
                      <a:pt x="195" y="556"/>
                      <a:pt x="170" y="581"/>
                      <a:pt x="170" y="612"/>
                    </a:cubicBezTo>
                    <a:cubicBezTo>
                      <a:pt x="170" y="643"/>
                      <a:pt x="195" y="668"/>
                      <a:pt x="226" y="668"/>
                    </a:cubicBezTo>
                    <a:close/>
                    <a:moveTo>
                      <a:pt x="246" y="420"/>
                    </a:moveTo>
                    <a:lnTo>
                      <a:pt x="376" y="420"/>
                    </a:lnTo>
                    <a:lnTo>
                      <a:pt x="311" y="290"/>
                    </a:lnTo>
                    <a:lnTo>
                      <a:pt x="246" y="420"/>
                    </a:lnTo>
                    <a:close/>
                    <a:moveTo>
                      <a:pt x="356" y="508"/>
                    </a:moveTo>
                    <a:lnTo>
                      <a:pt x="356" y="604"/>
                    </a:lnTo>
                    <a:lnTo>
                      <a:pt x="424" y="632"/>
                    </a:lnTo>
                    <a:lnTo>
                      <a:pt x="491" y="604"/>
                    </a:lnTo>
                    <a:lnTo>
                      <a:pt x="491" y="508"/>
                    </a:lnTo>
                    <a:lnTo>
                      <a:pt x="424" y="479"/>
                    </a:lnTo>
                    <a:lnTo>
                      <a:pt x="356" y="508"/>
                    </a:lnTo>
                    <a:close/>
                    <a:moveTo>
                      <a:pt x="446" y="810"/>
                    </a:moveTo>
                    <a:cubicBezTo>
                      <a:pt x="477" y="810"/>
                      <a:pt x="503" y="784"/>
                      <a:pt x="503" y="753"/>
                    </a:cubicBezTo>
                    <a:cubicBezTo>
                      <a:pt x="503" y="722"/>
                      <a:pt x="477" y="697"/>
                      <a:pt x="446" y="697"/>
                    </a:cubicBezTo>
                    <a:cubicBezTo>
                      <a:pt x="415" y="697"/>
                      <a:pt x="390" y="722"/>
                      <a:pt x="390" y="753"/>
                    </a:cubicBezTo>
                    <a:cubicBezTo>
                      <a:pt x="390" y="784"/>
                      <a:pt x="415" y="810"/>
                      <a:pt x="446" y="810"/>
                    </a:cubicBezTo>
                    <a:close/>
                    <a:moveTo>
                      <a:pt x="489" y="358"/>
                    </a:moveTo>
                    <a:cubicBezTo>
                      <a:pt x="489" y="398"/>
                      <a:pt x="522" y="429"/>
                      <a:pt x="562" y="431"/>
                    </a:cubicBezTo>
                    <a:cubicBezTo>
                      <a:pt x="604" y="431"/>
                      <a:pt x="635" y="398"/>
                      <a:pt x="635" y="358"/>
                    </a:cubicBezTo>
                    <a:cubicBezTo>
                      <a:pt x="635" y="316"/>
                      <a:pt x="601" y="285"/>
                      <a:pt x="562" y="285"/>
                    </a:cubicBezTo>
                    <a:cubicBezTo>
                      <a:pt x="520" y="285"/>
                      <a:pt x="489" y="318"/>
                      <a:pt x="489" y="358"/>
                    </a:cubicBezTo>
                    <a:close/>
                    <a:moveTo>
                      <a:pt x="590" y="640"/>
                    </a:moveTo>
                    <a:lnTo>
                      <a:pt x="703" y="640"/>
                    </a:lnTo>
                    <a:lnTo>
                      <a:pt x="647" y="525"/>
                    </a:lnTo>
                    <a:lnTo>
                      <a:pt x="590" y="640"/>
                    </a:lnTo>
                    <a:close/>
                    <a:moveTo>
                      <a:pt x="819" y="138"/>
                    </a:moveTo>
                    <a:cubicBezTo>
                      <a:pt x="805" y="115"/>
                      <a:pt x="666" y="79"/>
                      <a:pt x="429" y="76"/>
                    </a:cubicBezTo>
                    <a:cubicBezTo>
                      <a:pt x="192" y="76"/>
                      <a:pt x="54" y="115"/>
                      <a:pt x="40" y="138"/>
                    </a:cubicBezTo>
                    <a:lnTo>
                      <a:pt x="40" y="138"/>
                    </a:lnTo>
                    <a:cubicBezTo>
                      <a:pt x="54" y="160"/>
                      <a:pt x="192" y="200"/>
                      <a:pt x="429" y="200"/>
                    </a:cubicBezTo>
                    <a:cubicBezTo>
                      <a:pt x="666" y="200"/>
                      <a:pt x="805" y="160"/>
                      <a:pt x="819" y="138"/>
                    </a:cubicBezTo>
                    <a:close/>
                  </a:path>
                </a:pathLst>
              </a:custGeom>
              <a:solidFill>
                <a:srgbClr val="F80000"/>
              </a:solidFill>
              <a:ln>
                <a:noFill/>
              </a:ln>
              <a:effectLst/>
            </p:spPr>
            <p:txBody>
              <a:bodyPr wrap="none" anchor="ctr"/>
              <a:lstStyle/>
              <a:p>
                <a:endParaRPr lang="en-US"/>
              </a:p>
            </p:txBody>
          </p:sp>
          <p:sp>
            <p:nvSpPr>
              <p:cNvPr id="397" name="Rectangle 396">
                <a:extLst>
                  <a:ext uri="{FF2B5EF4-FFF2-40B4-BE49-F238E27FC236}">
                    <a16:creationId xmlns:a16="http://schemas.microsoft.com/office/drawing/2014/main" id="{DFDC3B20-35CB-4365-9DFF-6419B40D0C7F}"/>
                  </a:ext>
                </a:extLst>
              </p:cNvPr>
              <p:cNvSpPr/>
              <p:nvPr/>
            </p:nvSpPr>
            <p:spPr>
              <a:xfrm>
                <a:off x="7248176" y="4158080"/>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p>
            </p:txBody>
          </p:sp>
        </p:grpSp>
        <p:sp>
          <p:nvSpPr>
            <p:cNvPr id="395" name="Text Box 30">
              <a:extLst>
                <a:ext uri="{FF2B5EF4-FFF2-40B4-BE49-F238E27FC236}">
                  <a16:creationId xmlns:a16="http://schemas.microsoft.com/office/drawing/2014/main" id="{A3EE740B-1775-4A2F-AE9B-936DDD018E69}"/>
                </a:ext>
              </a:extLst>
            </p:cNvPr>
            <p:cNvSpPr txBox="1">
              <a:spLocks noChangeArrowheads="1"/>
            </p:cNvSpPr>
            <p:nvPr/>
          </p:nvSpPr>
          <p:spPr bwMode="auto">
            <a:xfrm>
              <a:off x="5568246" y="5931868"/>
              <a:ext cx="381272" cy="246157"/>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solidFill>
                    <a:schemeClr val="bg2">
                      <a:lumMod val="10000"/>
                    </a:schemeClr>
                  </a:solidFill>
                </a:rPr>
                <a:t>Object Storage</a:t>
              </a:r>
            </a:p>
          </p:txBody>
        </p:sp>
      </p:grpSp>
      <p:grpSp>
        <p:nvGrpSpPr>
          <p:cNvPr id="398" name="Group 397">
            <a:extLst>
              <a:ext uri="{FF2B5EF4-FFF2-40B4-BE49-F238E27FC236}">
                <a16:creationId xmlns:a16="http://schemas.microsoft.com/office/drawing/2014/main" id="{5DB0BE4C-5D35-42AC-9982-B1171C63EB67}"/>
              </a:ext>
            </a:extLst>
          </p:cNvPr>
          <p:cNvGrpSpPr/>
          <p:nvPr/>
        </p:nvGrpSpPr>
        <p:grpSpPr>
          <a:xfrm>
            <a:off x="10393664" y="3567524"/>
            <a:ext cx="531696" cy="542675"/>
            <a:chOff x="6049490" y="5496446"/>
            <a:chExt cx="531696" cy="542675"/>
          </a:xfrm>
        </p:grpSpPr>
        <p:grpSp>
          <p:nvGrpSpPr>
            <p:cNvPr id="399" name="Group 398">
              <a:extLst>
                <a:ext uri="{FF2B5EF4-FFF2-40B4-BE49-F238E27FC236}">
                  <a16:creationId xmlns:a16="http://schemas.microsoft.com/office/drawing/2014/main" id="{26380B57-7C06-4DCA-83DC-339B28302865}"/>
                </a:ext>
              </a:extLst>
            </p:cNvPr>
            <p:cNvGrpSpPr/>
            <p:nvPr/>
          </p:nvGrpSpPr>
          <p:grpSpPr>
            <a:xfrm>
              <a:off x="6058617" y="5496446"/>
              <a:ext cx="522569" cy="489361"/>
              <a:chOff x="4141814" y="4117631"/>
              <a:chExt cx="792769" cy="695710"/>
            </a:xfrm>
          </p:grpSpPr>
          <p:grpSp>
            <p:nvGrpSpPr>
              <p:cNvPr id="401" name="Group 400">
                <a:extLst>
                  <a:ext uri="{FF2B5EF4-FFF2-40B4-BE49-F238E27FC236}">
                    <a16:creationId xmlns:a16="http://schemas.microsoft.com/office/drawing/2014/main" id="{EB5811EF-018A-4052-BD7B-72E1BE398166}"/>
                  </a:ext>
                </a:extLst>
              </p:cNvPr>
              <p:cNvGrpSpPr/>
              <p:nvPr/>
            </p:nvGrpSpPr>
            <p:grpSpPr>
              <a:xfrm>
                <a:off x="4197861" y="4226701"/>
                <a:ext cx="680674" cy="477570"/>
                <a:chOff x="3219450" y="5653088"/>
                <a:chExt cx="393700" cy="276225"/>
              </a:xfrm>
              <a:solidFill>
                <a:srgbClr val="F80000"/>
              </a:solidFill>
            </p:grpSpPr>
            <p:sp>
              <p:nvSpPr>
                <p:cNvPr id="403" name="Freeform 62">
                  <a:extLst>
                    <a:ext uri="{FF2B5EF4-FFF2-40B4-BE49-F238E27FC236}">
                      <a16:creationId xmlns:a16="http://schemas.microsoft.com/office/drawing/2014/main" id="{7FDB051E-7494-4C7F-97B3-9AC11F441B89}"/>
                    </a:ext>
                  </a:extLst>
                </p:cNvPr>
                <p:cNvSpPr>
                  <a:spLocks noChangeArrowheads="1"/>
                </p:cNvSpPr>
                <p:nvPr/>
              </p:nvSpPr>
              <p:spPr bwMode="auto">
                <a:xfrm>
                  <a:off x="3417888" y="5757863"/>
                  <a:ext cx="166687" cy="88900"/>
                </a:xfrm>
                <a:custGeom>
                  <a:avLst/>
                  <a:gdLst>
                    <a:gd name="T0" fmla="*/ 451 w 465"/>
                    <a:gd name="T1" fmla="*/ 214 h 246"/>
                    <a:gd name="T2" fmla="*/ 438 w 465"/>
                    <a:gd name="T3" fmla="*/ 245 h 246"/>
                    <a:gd name="T4" fmla="*/ 0 w 465"/>
                    <a:gd name="T5" fmla="*/ 62 h 246"/>
                    <a:gd name="T6" fmla="*/ 26 w 465"/>
                    <a:gd name="T7" fmla="*/ 0 h 246"/>
                    <a:gd name="T8" fmla="*/ 464 w 465"/>
                    <a:gd name="T9" fmla="*/ 183 h 246"/>
                    <a:gd name="T10" fmla="*/ 451 w 465"/>
                    <a:gd name="T11" fmla="*/ 214 h 246"/>
                  </a:gdLst>
                  <a:ahLst/>
                  <a:cxnLst>
                    <a:cxn ang="0">
                      <a:pos x="T0" y="T1"/>
                    </a:cxn>
                    <a:cxn ang="0">
                      <a:pos x="T2" y="T3"/>
                    </a:cxn>
                    <a:cxn ang="0">
                      <a:pos x="T4" y="T5"/>
                    </a:cxn>
                    <a:cxn ang="0">
                      <a:pos x="T6" y="T7"/>
                    </a:cxn>
                    <a:cxn ang="0">
                      <a:pos x="T8" y="T9"/>
                    </a:cxn>
                    <a:cxn ang="0">
                      <a:pos x="T10" y="T11"/>
                    </a:cxn>
                  </a:cxnLst>
                  <a:rect l="0" t="0" r="r" b="b"/>
                  <a:pathLst>
                    <a:path w="465" h="246">
                      <a:moveTo>
                        <a:pt x="451" y="214"/>
                      </a:moveTo>
                      <a:lnTo>
                        <a:pt x="438" y="245"/>
                      </a:lnTo>
                      <a:lnTo>
                        <a:pt x="0" y="62"/>
                      </a:lnTo>
                      <a:lnTo>
                        <a:pt x="26" y="0"/>
                      </a:lnTo>
                      <a:lnTo>
                        <a:pt x="464" y="183"/>
                      </a:lnTo>
                      <a:lnTo>
                        <a:pt x="451" y="214"/>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04" name="Freeform 63">
                  <a:extLst>
                    <a:ext uri="{FF2B5EF4-FFF2-40B4-BE49-F238E27FC236}">
                      <a16:creationId xmlns:a16="http://schemas.microsoft.com/office/drawing/2014/main" id="{46107573-845A-4C5B-AAE9-09D24F29208F}"/>
                    </a:ext>
                  </a:extLst>
                </p:cNvPr>
                <p:cNvSpPr>
                  <a:spLocks noChangeArrowheads="1"/>
                </p:cNvSpPr>
                <p:nvPr/>
              </p:nvSpPr>
              <p:spPr bwMode="auto">
                <a:xfrm>
                  <a:off x="3348038" y="5653088"/>
                  <a:ext cx="95250" cy="49212"/>
                </a:xfrm>
                <a:custGeom>
                  <a:avLst/>
                  <a:gdLst>
                    <a:gd name="T0" fmla="*/ 14 w 266"/>
                    <a:gd name="T1" fmla="*/ 39 h 136"/>
                    <a:gd name="T2" fmla="*/ 3 w 266"/>
                    <a:gd name="T3" fmla="*/ 14 h 136"/>
                    <a:gd name="T4" fmla="*/ 28 w 266"/>
                    <a:gd name="T5" fmla="*/ 2 h 136"/>
                    <a:gd name="T6" fmla="*/ 251 w 266"/>
                    <a:gd name="T7" fmla="*/ 96 h 136"/>
                    <a:gd name="T8" fmla="*/ 262 w 266"/>
                    <a:gd name="T9" fmla="*/ 121 h 136"/>
                    <a:gd name="T10" fmla="*/ 237 w 266"/>
                    <a:gd name="T11" fmla="*/ 132 h 136"/>
                    <a:gd name="T12" fmla="*/ 14 w 266"/>
                    <a:gd name="T13" fmla="*/ 39 h 136"/>
                  </a:gdLst>
                  <a:ahLst/>
                  <a:cxnLst>
                    <a:cxn ang="0">
                      <a:pos x="T0" y="T1"/>
                    </a:cxn>
                    <a:cxn ang="0">
                      <a:pos x="T2" y="T3"/>
                    </a:cxn>
                    <a:cxn ang="0">
                      <a:pos x="T4" y="T5"/>
                    </a:cxn>
                    <a:cxn ang="0">
                      <a:pos x="T6" y="T7"/>
                    </a:cxn>
                    <a:cxn ang="0">
                      <a:pos x="T8" y="T9"/>
                    </a:cxn>
                    <a:cxn ang="0">
                      <a:pos x="T10" y="T11"/>
                    </a:cxn>
                    <a:cxn ang="0">
                      <a:pos x="T12" y="T13"/>
                    </a:cxn>
                  </a:cxnLst>
                  <a:rect l="0" t="0" r="r" b="b"/>
                  <a:pathLst>
                    <a:path w="266" h="136">
                      <a:moveTo>
                        <a:pt x="14" y="39"/>
                      </a:moveTo>
                      <a:cubicBezTo>
                        <a:pt x="6" y="36"/>
                        <a:pt x="0" y="25"/>
                        <a:pt x="3" y="14"/>
                      </a:cubicBezTo>
                      <a:cubicBezTo>
                        <a:pt x="6" y="5"/>
                        <a:pt x="17" y="0"/>
                        <a:pt x="28" y="2"/>
                      </a:cubicBezTo>
                      <a:lnTo>
                        <a:pt x="251" y="96"/>
                      </a:lnTo>
                      <a:cubicBezTo>
                        <a:pt x="260" y="98"/>
                        <a:pt x="265" y="110"/>
                        <a:pt x="262" y="121"/>
                      </a:cubicBezTo>
                      <a:cubicBezTo>
                        <a:pt x="257" y="132"/>
                        <a:pt x="246" y="135"/>
                        <a:pt x="237" y="132"/>
                      </a:cubicBezTo>
                      <a:lnTo>
                        <a:pt x="14" y="39"/>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05" name="Freeform 64">
                  <a:extLst>
                    <a:ext uri="{FF2B5EF4-FFF2-40B4-BE49-F238E27FC236}">
                      <a16:creationId xmlns:a16="http://schemas.microsoft.com/office/drawing/2014/main" id="{D7321310-A384-4C93-8907-456DAA460AF7}"/>
                    </a:ext>
                  </a:extLst>
                </p:cNvPr>
                <p:cNvSpPr>
                  <a:spLocks noChangeArrowheads="1"/>
                </p:cNvSpPr>
                <p:nvPr/>
              </p:nvSpPr>
              <p:spPr bwMode="auto">
                <a:xfrm>
                  <a:off x="3348038" y="5675313"/>
                  <a:ext cx="84137" cy="41275"/>
                </a:xfrm>
                <a:custGeom>
                  <a:avLst/>
                  <a:gdLst>
                    <a:gd name="T0" fmla="*/ 229 w 234"/>
                    <a:gd name="T1" fmla="*/ 104 h 115"/>
                    <a:gd name="T2" fmla="*/ 224 w 234"/>
                    <a:gd name="T3" fmla="*/ 114 h 115"/>
                    <a:gd name="T4" fmla="*/ 0 w 234"/>
                    <a:gd name="T5" fmla="*/ 21 h 115"/>
                    <a:gd name="T6" fmla="*/ 9 w 234"/>
                    <a:gd name="T7" fmla="*/ 0 h 115"/>
                    <a:gd name="T8" fmla="*/ 233 w 234"/>
                    <a:gd name="T9" fmla="*/ 93 h 115"/>
                    <a:gd name="T10" fmla="*/ 229 w 234"/>
                    <a:gd name="T11" fmla="*/ 104 h 115"/>
                  </a:gdLst>
                  <a:ahLst/>
                  <a:cxnLst>
                    <a:cxn ang="0">
                      <a:pos x="T0" y="T1"/>
                    </a:cxn>
                    <a:cxn ang="0">
                      <a:pos x="T2" y="T3"/>
                    </a:cxn>
                    <a:cxn ang="0">
                      <a:pos x="T4" y="T5"/>
                    </a:cxn>
                    <a:cxn ang="0">
                      <a:pos x="T6" y="T7"/>
                    </a:cxn>
                    <a:cxn ang="0">
                      <a:pos x="T8" y="T9"/>
                    </a:cxn>
                    <a:cxn ang="0">
                      <a:pos x="T10" y="T11"/>
                    </a:cxn>
                  </a:cxnLst>
                  <a:rect l="0" t="0" r="r" b="b"/>
                  <a:pathLst>
                    <a:path w="234" h="115">
                      <a:moveTo>
                        <a:pt x="229" y="104"/>
                      </a:moveTo>
                      <a:lnTo>
                        <a:pt x="224" y="114"/>
                      </a:lnTo>
                      <a:lnTo>
                        <a:pt x="0" y="21"/>
                      </a:lnTo>
                      <a:lnTo>
                        <a:pt x="9" y="0"/>
                      </a:lnTo>
                      <a:lnTo>
                        <a:pt x="233" y="93"/>
                      </a:lnTo>
                      <a:lnTo>
                        <a:pt x="229" y="104"/>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06" name="Freeform 65">
                  <a:extLst>
                    <a:ext uri="{FF2B5EF4-FFF2-40B4-BE49-F238E27FC236}">
                      <a16:creationId xmlns:a16="http://schemas.microsoft.com/office/drawing/2014/main" id="{FEDCF4B0-28D0-4D7C-9535-E5820C9CEF5E}"/>
                    </a:ext>
                  </a:extLst>
                </p:cNvPr>
                <p:cNvSpPr>
                  <a:spLocks noChangeArrowheads="1"/>
                </p:cNvSpPr>
                <p:nvPr/>
              </p:nvSpPr>
              <p:spPr bwMode="auto">
                <a:xfrm>
                  <a:off x="3289300" y="5797550"/>
                  <a:ext cx="95250" cy="49213"/>
                </a:xfrm>
                <a:custGeom>
                  <a:avLst/>
                  <a:gdLst>
                    <a:gd name="T0" fmla="*/ 251 w 266"/>
                    <a:gd name="T1" fmla="*/ 96 h 137"/>
                    <a:gd name="T2" fmla="*/ 262 w 266"/>
                    <a:gd name="T3" fmla="*/ 122 h 137"/>
                    <a:gd name="T4" fmla="*/ 237 w 266"/>
                    <a:gd name="T5" fmla="*/ 133 h 137"/>
                    <a:gd name="T6" fmla="*/ 14 w 266"/>
                    <a:gd name="T7" fmla="*/ 40 h 137"/>
                    <a:gd name="T8" fmla="*/ 2 w 266"/>
                    <a:gd name="T9" fmla="*/ 14 h 137"/>
                    <a:gd name="T10" fmla="*/ 28 w 266"/>
                    <a:gd name="T11" fmla="*/ 3 h 137"/>
                    <a:gd name="T12" fmla="*/ 251 w 266"/>
                    <a:gd name="T13" fmla="*/ 96 h 137"/>
                  </a:gdLst>
                  <a:ahLst/>
                  <a:cxnLst>
                    <a:cxn ang="0">
                      <a:pos x="T0" y="T1"/>
                    </a:cxn>
                    <a:cxn ang="0">
                      <a:pos x="T2" y="T3"/>
                    </a:cxn>
                    <a:cxn ang="0">
                      <a:pos x="T4" y="T5"/>
                    </a:cxn>
                    <a:cxn ang="0">
                      <a:pos x="T6" y="T7"/>
                    </a:cxn>
                    <a:cxn ang="0">
                      <a:pos x="T8" y="T9"/>
                    </a:cxn>
                    <a:cxn ang="0">
                      <a:pos x="T10" y="T11"/>
                    </a:cxn>
                    <a:cxn ang="0">
                      <a:pos x="T12" y="T13"/>
                    </a:cxn>
                  </a:cxnLst>
                  <a:rect l="0" t="0" r="r" b="b"/>
                  <a:pathLst>
                    <a:path w="266" h="137">
                      <a:moveTo>
                        <a:pt x="251" y="96"/>
                      </a:moveTo>
                      <a:cubicBezTo>
                        <a:pt x="259" y="99"/>
                        <a:pt x="265" y="110"/>
                        <a:pt x="262" y="122"/>
                      </a:cubicBezTo>
                      <a:cubicBezTo>
                        <a:pt x="259" y="130"/>
                        <a:pt x="248" y="136"/>
                        <a:pt x="237" y="133"/>
                      </a:cubicBezTo>
                      <a:lnTo>
                        <a:pt x="14" y="40"/>
                      </a:lnTo>
                      <a:cubicBezTo>
                        <a:pt x="5" y="37"/>
                        <a:pt x="0" y="26"/>
                        <a:pt x="2" y="14"/>
                      </a:cubicBezTo>
                      <a:cubicBezTo>
                        <a:pt x="8" y="6"/>
                        <a:pt x="19" y="0"/>
                        <a:pt x="28" y="3"/>
                      </a:cubicBezTo>
                      <a:lnTo>
                        <a:pt x="251" y="96"/>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07" name="Freeform 66">
                  <a:extLst>
                    <a:ext uri="{FF2B5EF4-FFF2-40B4-BE49-F238E27FC236}">
                      <a16:creationId xmlns:a16="http://schemas.microsoft.com/office/drawing/2014/main" id="{78A91F96-F4E8-41AE-9B82-38F44D039F9B}"/>
                    </a:ext>
                  </a:extLst>
                </p:cNvPr>
                <p:cNvSpPr>
                  <a:spLocks noChangeArrowheads="1"/>
                </p:cNvSpPr>
                <p:nvPr/>
              </p:nvSpPr>
              <p:spPr bwMode="auto">
                <a:xfrm>
                  <a:off x="3300413" y="5783263"/>
                  <a:ext cx="84137" cy="41275"/>
                </a:xfrm>
                <a:custGeom>
                  <a:avLst/>
                  <a:gdLst>
                    <a:gd name="T0" fmla="*/ 229 w 234"/>
                    <a:gd name="T1" fmla="*/ 104 h 115"/>
                    <a:gd name="T2" fmla="*/ 224 w 234"/>
                    <a:gd name="T3" fmla="*/ 114 h 115"/>
                    <a:gd name="T4" fmla="*/ 0 w 234"/>
                    <a:gd name="T5" fmla="*/ 21 h 115"/>
                    <a:gd name="T6" fmla="*/ 9 w 234"/>
                    <a:gd name="T7" fmla="*/ 0 h 115"/>
                    <a:gd name="T8" fmla="*/ 233 w 234"/>
                    <a:gd name="T9" fmla="*/ 94 h 115"/>
                    <a:gd name="T10" fmla="*/ 229 w 234"/>
                    <a:gd name="T11" fmla="*/ 104 h 115"/>
                  </a:gdLst>
                  <a:ahLst/>
                  <a:cxnLst>
                    <a:cxn ang="0">
                      <a:pos x="T0" y="T1"/>
                    </a:cxn>
                    <a:cxn ang="0">
                      <a:pos x="T2" y="T3"/>
                    </a:cxn>
                    <a:cxn ang="0">
                      <a:pos x="T4" y="T5"/>
                    </a:cxn>
                    <a:cxn ang="0">
                      <a:pos x="T6" y="T7"/>
                    </a:cxn>
                    <a:cxn ang="0">
                      <a:pos x="T8" y="T9"/>
                    </a:cxn>
                    <a:cxn ang="0">
                      <a:pos x="T10" y="T11"/>
                    </a:cxn>
                  </a:cxnLst>
                  <a:rect l="0" t="0" r="r" b="b"/>
                  <a:pathLst>
                    <a:path w="234" h="115">
                      <a:moveTo>
                        <a:pt x="229" y="104"/>
                      </a:moveTo>
                      <a:lnTo>
                        <a:pt x="224" y="114"/>
                      </a:lnTo>
                      <a:lnTo>
                        <a:pt x="0" y="21"/>
                      </a:lnTo>
                      <a:lnTo>
                        <a:pt x="9" y="0"/>
                      </a:lnTo>
                      <a:lnTo>
                        <a:pt x="233" y="94"/>
                      </a:lnTo>
                      <a:lnTo>
                        <a:pt x="229" y="104"/>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08" name="Freeform 67">
                  <a:extLst>
                    <a:ext uri="{FF2B5EF4-FFF2-40B4-BE49-F238E27FC236}">
                      <a16:creationId xmlns:a16="http://schemas.microsoft.com/office/drawing/2014/main" id="{3058CD2E-994D-4F10-BA71-B7A27E330061}"/>
                    </a:ext>
                  </a:extLst>
                </p:cNvPr>
                <p:cNvSpPr>
                  <a:spLocks noChangeArrowheads="1"/>
                </p:cNvSpPr>
                <p:nvPr/>
              </p:nvSpPr>
              <p:spPr bwMode="auto">
                <a:xfrm>
                  <a:off x="3302000" y="5686425"/>
                  <a:ext cx="128588" cy="127000"/>
                </a:xfrm>
                <a:custGeom>
                  <a:avLst/>
                  <a:gdLst>
                    <a:gd name="T0" fmla="*/ 306 w 358"/>
                    <a:gd name="T1" fmla="*/ 229 h 352"/>
                    <a:gd name="T2" fmla="*/ 255 w 358"/>
                    <a:gd name="T3" fmla="*/ 351 h 352"/>
                    <a:gd name="T4" fmla="*/ 0 w 358"/>
                    <a:gd name="T5" fmla="*/ 245 h 352"/>
                    <a:gd name="T6" fmla="*/ 102 w 358"/>
                    <a:gd name="T7" fmla="*/ 0 h 352"/>
                    <a:gd name="T8" fmla="*/ 357 w 358"/>
                    <a:gd name="T9" fmla="*/ 106 h 352"/>
                    <a:gd name="T10" fmla="*/ 306 w 358"/>
                    <a:gd name="T11" fmla="*/ 229 h 352"/>
                  </a:gdLst>
                  <a:ahLst/>
                  <a:cxnLst>
                    <a:cxn ang="0">
                      <a:pos x="T0" y="T1"/>
                    </a:cxn>
                    <a:cxn ang="0">
                      <a:pos x="T2" y="T3"/>
                    </a:cxn>
                    <a:cxn ang="0">
                      <a:pos x="T4" y="T5"/>
                    </a:cxn>
                    <a:cxn ang="0">
                      <a:pos x="T6" y="T7"/>
                    </a:cxn>
                    <a:cxn ang="0">
                      <a:pos x="T8" y="T9"/>
                    </a:cxn>
                    <a:cxn ang="0">
                      <a:pos x="T10" y="T11"/>
                    </a:cxn>
                  </a:cxnLst>
                  <a:rect l="0" t="0" r="r" b="b"/>
                  <a:pathLst>
                    <a:path w="358" h="352">
                      <a:moveTo>
                        <a:pt x="306" y="229"/>
                      </a:moveTo>
                      <a:lnTo>
                        <a:pt x="255" y="351"/>
                      </a:lnTo>
                      <a:lnTo>
                        <a:pt x="0" y="245"/>
                      </a:lnTo>
                      <a:lnTo>
                        <a:pt x="102" y="0"/>
                      </a:lnTo>
                      <a:lnTo>
                        <a:pt x="357" y="106"/>
                      </a:lnTo>
                      <a:lnTo>
                        <a:pt x="306" y="229"/>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09" name="Freeform 68">
                  <a:extLst>
                    <a:ext uri="{FF2B5EF4-FFF2-40B4-BE49-F238E27FC236}">
                      <a16:creationId xmlns:a16="http://schemas.microsoft.com/office/drawing/2014/main" id="{3E43E729-5B86-4C38-A323-8C7BA650466B}"/>
                    </a:ext>
                  </a:extLst>
                </p:cNvPr>
                <p:cNvSpPr>
                  <a:spLocks noChangeArrowheads="1"/>
                </p:cNvSpPr>
                <p:nvPr/>
              </p:nvSpPr>
              <p:spPr bwMode="auto">
                <a:xfrm>
                  <a:off x="3579813" y="5821363"/>
                  <a:ext cx="33337" cy="39687"/>
                </a:xfrm>
                <a:custGeom>
                  <a:avLst/>
                  <a:gdLst>
                    <a:gd name="T0" fmla="*/ 36 w 94"/>
                    <a:gd name="T1" fmla="*/ 0 h 111"/>
                    <a:gd name="T2" fmla="*/ 0 w 94"/>
                    <a:gd name="T3" fmla="*/ 88 h 111"/>
                    <a:gd name="T4" fmla="*/ 17 w 94"/>
                    <a:gd name="T5" fmla="*/ 99 h 111"/>
                    <a:gd name="T6" fmla="*/ 84 w 94"/>
                    <a:gd name="T7" fmla="*/ 71 h 111"/>
                    <a:gd name="T8" fmla="*/ 56 w 94"/>
                    <a:gd name="T9" fmla="*/ 3 h 111"/>
                    <a:gd name="T10" fmla="*/ 36 w 94"/>
                    <a:gd name="T11" fmla="*/ 0 h 111"/>
                  </a:gdLst>
                  <a:ahLst/>
                  <a:cxnLst>
                    <a:cxn ang="0">
                      <a:pos x="T0" y="T1"/>
                    </a:cxn>
                    <a:cxn ang="0">
                      <a:pos x="T2" y="T3"/>
                    </a:cxn>
                    <a:cxn ang="0">
                      <a:pos x="T4" y="T5"/>
                    </a:cxn>
                    <a:cxn ang="0">
                      <a:pos x="T6" y="T7"/>
                    </a:cxn>
                    <a:cxn ang="0">
                      <a:pos x="T8" y="T9"/>
                    </a:cxn>
                    <a:cxn ang="0">
                      <a:pos x="T10" y="T11"/>
                    </a:cxn>
                  </a:cxnLst>
                  <a:rect l="0" t="0" r="r" b="b"/>
                  <a:pathLst>
                    <a:path w="94" h="111">
                      <a:moveTo>
                        <a:pt x="36" y="0"/>
                      </a:moveTo>
                      <a:lnTo>
                        <a:pt x="0" y="88"/>
                      </a:lnTo>
                      <a:cubicBezTo>
                        <a:pt x="5" y="93"/>
                        <a:pt x="11" y="96"/>
                        <a:pt x="17" y="99"/>
                      </a:cubicBezTo>
                      <a:cubicBezTo>
                        <a:pt x="42" y="110"/>
                        <a:pt x="73" y="99"/>
                        <a:pt x="84" y="71"/>
                      </a:cubicBezTo>
                      <a:cubicBezTo>
                        <a:pt x="93" y="42"/>
                        <a:pt x="81" y="14"/>
                        <a:pt x="56" y="3"/>
                      </a:cubicBezTo>
                      <a:cubicBezTo>
                        <a:pt x="50" y="0"/>
                        <a:pt x="42" y="0"/>
                        <a:pt x="36" y="0"/>
                      </a:cubicBez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10" name="Freeform 69">
                  <a:extLst>
                    <a:ext uri="{FF2B5EF4-FFF2-40B4-BE49-F238E27FC236}">
                      <a16:creationId xmlns:a16="http://schemas.microsoft.com/office/drawing/2014/main" id="{3E667ADB-0EED-48F7-A442-211D96FA0150}"/>
                    </a:ext>
                  </a:extLst>
                </p:cNvPr>
                <p:cNvSpPr>
                  <a:spLocks noChangeArrowheads="1"/>
                </p:cNvSpPr>
                <p:nvPr/>
              </p:nvSpPr>
              <p:spPr bwMode="auto">
                <a:xfrm>
                  <a:off x="3219450" y="5876925"/>
                  <a:ext cx="233363" cy="52388"/>
                </a:xfrm>
                <a:custGeom>
                  <a:avLst/>
                  <a:gdLst>
                    <a:gd name="T0" fmla="*/ 649 w 650"/>
                    <a:gd name="T1" fmla="*/ 48 h 145"/>
                    <a:gd name="T2" fmla="*/ 324 w 650"/>
                    <a:gd name="T3" fmla="*/ 0 h 145"/>
                    <a:gd name="T4" fmla="*/ 0 w 650"/>
                    <a:gd name="T5" fmla="*/ 48 h 145"/>
                    <a:gd name="T6" fmla="*/ 0 w 650"/>
                    <a:gd name="T7" fmla="*/ 96 h 145"/>
                    <a:gd name="T8" fmla="*/ 0 w 650"/>
                    <a:gd name="T9" fmla="*/ 96 h 145"/>
                    <a:gd name="T10" fmla="*/ 0 w 650"/>
                    <a:gd name="T11" fmla="*/ 96 h 145"/>
                    <a:gd name="T12" fmla="*/ 324 w 650"/>
                    <a:gd name="T13" fmla="*/ 144 h 145"/>
                    <a:gd name="T14" fmla="*/ 649 w 650"/>
                    <a:gd name="T15" fmla="*/ 96 h 145"/>
                    <a:gd name="T16" fmla="*/ 649 w 650"/>
                    <a:gd name="T17" fmla="*/ 96 h 145"/>
                    <a:gd name="T18" fmla="*/ 649 w 650"/>
                    <a:gd name="T19" fmla="*/ 96 h 145"/>
                    <a:gd name="T20" fmla="*/ 649 w 650"/>
                    <a:gd name="T21" fmla="*/ 48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50" h="145">
                      <a:moveTo>
                        <a:pt x="649" y="48"/>
                      </a:moveTo>
                      <a:cubicBezTo>
                        <a:pt x="649" y="20"/>
                        <a:pt x="502" y="0"/>
                        <a:pt x="324" y="0"/>
                      </a:cubicBezTo>
                      <a:cubicBezTo>
                        <a:pt x="144" y="0"/>
                        <a:pt x="0" y="23"/>
                        <a:pt x="0" y="48"/>
                      </a:cubicBezTo>
                      <a:lnTo>
                        <a:pt x="0" y="96"/>
                      </a:lnTo>
                      <a:lnTo>
                        <a:pt x="0" y="96"/>
                      </a:lnTo>
                      <a:lnTo>
                        <a:pt x="0" y="96"/>
                      </a:lnTo>
                      <a:cubicBezTo>
                        <a:pt x="0" y="125"/>
                        <a:pt x="146" y="144"/>
                        <a:pt x="324" y="144"/>
                      </a:cubicBezTo>
                      <a:cubicBezTo>
                        <a:pt x="505" y="144"/>
                        <a:pt x="649" y="122"/>
                        <a:pt x="649" y="96"/>
                      </a:cubicBezTo>
                      <a:lnTo>
                        <a:pt x="649" y="96"/>
                      </a:lnTo>
                      <a:lnTo>
                        <a:pt x="649" y="96"/>
                      </a:lnTo>
                      <a:lnTo>
                        <a:pt x="649" y="48"/>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11" name="Freeform 200">
                  <a:extLst>
                    <a:ext uri="{FF2B5EF4-FFF2-40B4-BE49-F238E27FC236}">
                      <a16:creationId xmlns:a16="http://schemas.microsoft.com/office/drawing/2014/main" id="{288CB806-E896-49CC-818A-94F0CDE2A9B4}"/>
                    </a:ext>
                  </a:extLst>
                </p:cNvPr>
                <p:cNvSpPr>
                  <a:spLocks noChangeArrowheads="1"/>
                </p:cNvSpPr>
                <p:nvPr/>
              </p:nvSpPr>
              <p:spPr bwMode="auto">
                <a:xfrm>
                  <a:off x="3417888" y="5757863"/>
                  <a:ext cx="166687" cy="88900"/>
                </a:xfrm>
                <a:custGeom>
                  <a:avLst/>
                  <a:gdLst>
                    <a:gd name="T0" fmla="*/ 451 w 465"/>
                    <a:gd name="T1" fmla="*/ 214 h 246"/>
                    <a:gd name="T2" fmla="*/ 438 w 465"/>
                    <a:gd name="T3" fmla="*/ 245 h 246"/>
                    <a:gd name="T4" fmla="*/ 0 w 465"/>
                    <a:gd name="T5" fmla="*/ 62 h 246"/>
                    <a:gd name="T6" fmla="*/ 26 w 465"/>
                    <a:gd name="T7" fmla="*/ 0 h 246"/>
                    <a:gd name="T8" fmla="*/ 464 w 465"/>
                    <a:gd name="T9" fmla="*/ 183 h 246"/>
                    <a:gd name="T10" fmla="*/ 451 w 465"/>
                    <a:gd name="T11" fmla="*/ 214 h 246"/>
                  </a:gdLst>
                  <a:ahLst/>
                  <a:cxnLst>
                    <a:cxn ang="0">
                      <a:pos x="T0" y="T1"/>
                    </a:cxn>
                    <a:cxn ang="0">
                      <a:pos x="T2" y="T3"/>
                    </a:cxn>
                    <a:cxn ang="0">
                      <a:pos x="T4" y="T5"/>
                    </a:cxn>
                    <a:cxn ang="0">
                      <a:pos x="T6" y="T7"/>
                    </a:cxn>
                    <a:cxn ang="0">
                      <a:pos x="T8" y="T9"/>
                    </a:cxn>
                    <a:cxn ang="0">
                      <a:pos x="T10" y="T11"/>
                    </a:cxn>
                  </a:cxnLst>
                  <a:rect l="0" t="0" r="r" b="b"/>
                  <a:pathLst>
                    <a:path w="465" h="246">
                      <a:moveTo>
                        <a:pt x="451" y="214"/>
                      </a:moveTo>
                      <a:lnTo>
                        <a:pt x="438" y="245"/>
                      </a:lnTo>
                      <a:lnTo>
                        <a:pt x="0" y="62"/>
                      </a:lnTo>
                      <a:lnTo>
                        <a:pt x="26" y="0"/>
                      </a:lnTo>
                      <a:lnTo>
                        <a:pt x="464" y="183"/>
                      </a:lnTo>
                      <a:lnTo>
                        <a:pt x="451" y="214"/>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12" name="Freeform 201">
                  <a:extLst>
                    <a:ext uri="{FF2B5EF4-FFF2-40B4-BE49-F238E27FC236}">
                      <a16:creationId xmlns:a16="http://schemas.microsoft.com/office/drawing/2014/main" id="{8E8EE5FB-4290-4933-82E3-226BE915C08B}"/>
                    </a:ext>
                  </a:extLst>
                </p:cNvPr>
                <p:cNvSpPr>
                  <a:spLocks noChangeArrowheads="1"/>
                </p:cNvSpPr>
                <p:nvPr/>
              </p:nvSpPr>
              <p:spPr bwMode="auto">
                <a:xfrm>
                  <a:off x="3348038" y="5653088"/>
                  <a:ext cx="95250" cy="49212"/>
                </a:xfrm>
                <a:custGeom>
                  <a:avLst/>
                  <a:gdLst>
                    <a:gd name="T0" fmla="*/ 14 w 266"/>
                    <a:gd name="T1" fmla="*/ 39 h 136"/>
                    <a:gd name="T2" fmla="*/ 3 w 266"/>
                    <a:gd name="T3" fmla="*/ 14 h 136"/>
                    <a:gd name="T4" fmla="*/ 28 w 266"/>
                    <a:gd name="T5" fmla="*/ 2 h 136"/>
                    <a:gd name="T6" fmla="*/ 251 w 266"/>
                    <a:gd name="T7" fmla="*/ 96 h 136"/>
                    <a:gd name="T8" fmla="*/ 262 w 266"/>
                    <a:gd name="T9" fmla="*/ 121 h 136"/>
                    <a:gd name="T10" fmla="*/ 237 w 266"/>
                    <a:gd name="T11" fmla="*/ 132 h 136"/>
                    <a:gd name="T12" fmla="*/ 14 w 266"/>
                    <a:gd name="T13" fmla="*/ 39 h 136"/>
                  </a:gdLst>
                  <a:ahLst/>
                  <a:cxnLst>
                    <a:cxn ang="0">
                      <a:pos x="T0" y="T1"/>
                    </a:cxn>
                    <a:cxn ang="0">
                      <a:pos x="T2" y="T3"/>
                    </a:cxn>
                    <a:cxn ang="0">
                      <a:pos x="T4" y="T5"/>
                    </a:cxn>
                    <a:cxn ang="0">
                      <a:pos x="T6" y="T7"/>
                    </a:cxn>
                    <a:cxn ang="0">
                      <a:pos x="T8" y="T9"/>
                    </a:cxn>
                    <a:cxn ang="0">
                      <a:pos x="T10" y="T11"/>
                    </a:cxn>
                    <a:cxn ang="0">
                      <a:pos x="T12" y="T13"/>
                    </a:cxn>
                  </a:cxnLst>
                  <a:rect l="0" t="0" r="r" b="b"/>
                  <a:pathLst>
                    <a:path w="266" h="136">
                      <a:moveTo>
                        <a:pt x="14" y="39"/>
                      </a:moveTo>
                      <a:cubicBezTo>
                        <a:pt x="6" y="36"/>
                        <a:pt x="0" y="25"/>
                        <a:pt x="3" y="14"/>
                      </a:cubicBezTo>
                      <a:cubicBezTo>
                        <a:pt x="6" y="5"/>
                        <a:pt x="17" y="0"/>
                        <a:pt x="28" y="2"/>
                      </a:cubicBezTo>
                      <a:lnTo>
                        <a:pt x="251" y="96"/>
                      </a:lnTo>
                      <a:cubicBezTo>
                        <a:pt x="260" y="98"/>
                        <a:pt x="265" y="110"/>
                        <a:pt x="262" y="121"/>
                      </a:cubicBezTo>
                      <a:cubicBezTo>
                        <a:pt x="257" y="132"/>
                        <a:pt x="246" y="135"/>
                        <a:pt x="237" y="132"/>
                      </a:cubicBezTo>
                      <a:lnTo>
                        <a:pt x="14" y="39"/>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13" name="Freeform 202">
                  <a:extLst>
                    <a:ext uri="{FF2B5EF4-FFF2-40B4-BE49-F238E27FC236}">
                      <a16:creationId xmlns:a16="http://schemas.microsoft.com/office/drawing/2014/main" id="{5596D555-F708-4706-B4D1-9440F7945950}"/>
                    </a:ext>
                  </a:extLst>
                </p:cNvPr>
                <p:cNvSpPr>
                  <a:spLocks noChangeArrowheads="1"/>
                </p:cNvSpPr>
                <p:nvPr/>
              </p:nvSpPr>
              <p:spPr bwMode="auto">
                <a:xfrm>
                  <a:off x="3348038" y="5675313"/>
                  <a:ext cx="84137" cy="41275"/>
                </a:xfrm>
                <a:custGeom>
                  <a:avLst/>
                  <a:gdLst>
                    <a:gd name="T0" fmla="*/ 229 w 234"/>
                    <a:gd name="T1" fmla="*/ 104 h 115"/>
                    <a:gd name="T2" fmla="*/ 224 w 234"/>
                    <a:gd name="T3" fmla="*/ 114 h 115"/>
                    <a:gd name="T4" fmla="*/ 0 w 234"/>
                    <a:gd name="T5" fmla="*/ 21 h 115"/>
                    <a:gd name="T6" fmla="*/ 9 w 234"/>
                    <a:gd name="T7" fmla="*/ 0 h 115"/>
                    <a:gd name="T8" fmla="*/ 233 w 234"/>
                    <a:gd name="T9" fmla="*/ 93 h 115"/>
                    <a:gd name="T10" fmla="*/ 229 w 234"/>
                    <a:gd name="T11" fmla="*/ 104 h 115"/>
                  </a:gdLst>
                  <a:ahLst/>
                  <a:cxnLst>
                    <a:cxn ang="0">
                      <a:pos x="T0" y="T1"/>
                    </a:cxn>
                    <a:cxn ang="0">
                      <a:pos x="T2" y="T3"/>
                    </a:cxn>
                    <a:cxn ang="0">
                      <a:pos x="T4" y="T5"/>
                    </a:cxn>
                    <a:cxn ang="0">
                      <a:pos x="T6" y="T7"/>
                    </a:cxn>
                    <a:cxn ang="0">
                      <a:pos x="T8" y="T9"/>
                    </a:cxn>
                    <a:cxn ang="0">
                      <a:pos x="T10" y="T11"/>
                    </a:cxn>
                  </a:cxnLst>
                  <a:rect l="0" t="0" r="r" b="b"/>
                  <a:pathLst>
                    <a:path w="234" h="115">
                      <a:moveTo>
                        <a:pt x="229" y="104"/>
                      </a:moveTo>
                      <a:lnTo>
                        <a:pt x="224" y="114"/>
                      </a:lnTo>
                      <a:lnTo>
                        <a:pt x="0" y="21"/>
                      </a:lnTo>
                      <a:lnTo>
                        <a:pt x="9" y="0"/>
                      </a:lnTo>
                      <a:lnTo>
                        <a:pt x="233" y="93"/>
                      </a:lnTo>
                      <a:lnTo>
                        <a:pt x="229" y="104"/>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14" name="Freeform 203">
                  <a:extLst>
                    <a:ext uri="{FF2B5EF4-FFF2-40B4-BE49-F238E27FC236}">
                      <a16:creationId xmlns:a16="http://schemas.microsoft.com/office/drawing/2014/main" id="{C6120D77-B52F-4C60-BD5E-164C01C7CEFE}"/>
                    </a:ext>
                  </a:extLst>
                </p:cNvPr>
                <p:cNvSpPr>
                  <a:spLocks noChangeArrowheads="1"/>
                </p:cNvSpPr>
                <p:nvPr/>
              </p:nvSpPr>
              <p:spPr bwMode="auto">
                <a:xfrm>
                  <a:off x="3289300" y="5797550"/>
                  <a:ext cx="95250" cy="49213"/>
                </a:xfrm>
                <a:custGeom>
                  <a:avLst/>
                  <a:gdLst>
                    <a:gd name="T0" fmla="*/ 251 w 266"/>
                    <a:gd name="T1" fmla="*/ 96 h 137"/>
                    <a:gd name="T2" fmla="*/ 262 w 266"/>
                    <a:gd name="T3" fmla="*/ 122 h 137"/>
                    <a:gd name="T4" fmla="*/ 237 w 266"/>
                    <a:gd name="T5" fmla="*/ 133 h 137"/>
                    <a:gd name="T6" fmla="*/ 14 w 266"/>
                    <a:gd name="T7" fmla="*/ 40 h 137"/>
                    <a:gd name="T8" fmla="*/ 2 w 266"/>
                    <a:gd name="T9" fmla="*/ 14 h 137"/>
                    <a:gd name="T10" fmla="*/ 28 w 266"/>
                    <a:gd name="T11" fmla="*/ 3 h 137"/>
                    <a:gd name="T12" fmla="*/ 251 w 266"/>
                    <a:gd name="T13" fmla="*/ 96 h 137"/>
                  </a:gdLst>
                  <a:ahLst/>
                  <a:cxnLst>
                    <a:cxn ang="0">
                      <a:pos x="T0" y="T1"/>
                    </a:cxn>
                    <a:cxn ang="0">
                      <a:pos x="T2" y="T3"/>
                    </a:cxn>
                    <a:cxn ang="0">
                      <a:pos x="T4" y="T5"/>
                    </a:cxn>
                    <a:cxn ang="0">
                      <a:pos x="T6" y="T7"/>
                    </a:cxn>
                    <a:cxn ang="0">
                      <a:pos x="T8" y="T9"/>
                    </a:cxn>
                    <a:cxn ang="0">
                      <a:pos x="T10" y="T11"/>
                    </a:cxn>
                    <a:cxn ang="0">
                      <a:pos x="T12" y="T13"/>
                    </a:cxn>
                  </a:cxnLst>
                  <a:rect l="0" t="0" r="r" b="b"/>
                  <a:pathLst>
                    <a:path w="266" h="137">
                      <a:moveTo>
                        <a:pt x="251" y="96"/>
                      </a:moveTo>
                      <a:cubicBezTo>
                        <a:pt x="259" y="99"/>
                        <a:pt x="265" y="110"/>
                        <a:pt x="262" y="122"/>
                      </a:cubicBezTo>
                      <a:cubicBezTo>
                        <a:pt x="259" y="130"/>
                        <a:pt x="248" y="136"/>
                        <a:pt x="237" y="133"/>
                      </a:cubicBezTo>
                      <a:lnTo>
                        <a:pt x="14" y="40"/>
                      </a:lnTo>
                      <a:cubicBezTo>
                        <a:pt x="5" y="37"/>
                        <a:pt x="0" y="26"/>
                        <a:pt x="2" y="14"/>
                      </a:cubicBezTo>
                      <a:cubicBezTo>
                        <a:pt x="8" y="6"/>
                        <a:pt x="19" y="0"/>
                        <a:pt x="28" y="3"/>
                      </a:cubicBezTo>
                      <a:lnTo>
                        <a:pt x="251" y="96"/>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17" name="Freeform 204">
                  <a:extLst>
                    <a:ext uri="{FF2B5EF4-FFF2-40B4-BE49-F238E27FC236}">
                      <a16:creationId xmlns:a16="http://schemas.microsoft.com/office/drawing/2014/main" id="{E1369865-BCF3-477E-8BE1-7624DD8BB9B1}"/>
                    </a:ext>
                  </a:extLst>
                </p:cNvPr>
                <p:cNvSpPr>
                  <a:spLocks noChangeArrowheads="1"/>
                </p:cNvSpPr>
                <p:nvPr/>
              </p:nvSpPr>
              <p:spPr bwMode="auto">
                <a:xfrm>
                  <a:off x="3300413" y="5783263"/>
                  <a:ext cx="84137" cy="41275"/>
                </a:xfrm>
                <a:custGeom>
                  <a:avLst/>
                  <a:gdLst>
                    <a:gd name="T0" fmla="*/ 229 w 234"/>
                    <a:gd name="T1" fmla="*/ 104 h 115"/>
                    <a:gd name="T2" fmla="*/ 224 w 234"/>
                    <a:gd name="T3" fmla="*/ 114 h 115"/>
                    <a:gd name="T4" fmla="*/ 0 w 234"/>
                    <a:gd name="T5" fmla="*/ 21 h 115"/>
                    <a:gd name="T6" fmla="*/ 9 w 234"/>
                    <a:gd name="T7" fmla="*/ 0 h 115"/>
                    <a:gd name="T8" fmla="*/ 233 w 234"/>
                    <a:gd name="T9" fmla="*/ 94 h 115"/>
                    <a:gd name="T10" fmla="*/ 229 w 234"/>
                    <a:gd name="T11" fmla="*/ 104 h 115"/>
                  </a:gdLst>
                  <a:ahLst/>
                  <a:cxnLst>
                    <a:cxn ang="0">
                      <a:pos x="T0" y="T1"/>
                    </a:cxn>
                    <a:cxn ang="0">
                      <a:pos x="T2" y="T3"/>
                    </a:cxn>
                    <a:cxn ang="0">
                      <a:pos x="T4" y="T5"/>
                    </a:cxn>
                    <a:cxn ang="0">
                      <a:pos x="T6" y="T7"/>
                    </a:cxn>
                    <a:cxn ang="0">
                      <a:pos x="T8" y="T9"/>
                    </a:cxn>
                    <a:cxn ang="0">
                      <a:pos x="T10" y="T11"/>
                    </a:cxn>
                  </a:cxnLst>
                  <a:rect l="0" t="0" r="r" b="b"/>
                  <a:pathLst>
                    <a:path w="234" h="115">
                      <a:moveTo>
                        <a:pt x="229" y="104"/>
                      </a:moveTo>
                      <a:lnTo>
                        <a:pt x="224" y="114"/>
                      </a:lnTo>
                      <a:lnTo>
                        <a:pt x="0" y="21"/>
                      </a:lnTo>
                      <a:lnTo>
                        <a:pt x="9" y="0"/>
                      </a:lnTo>
                      <a:lnTo>
                        <a:pt x="233" y="94"/>
                      </a:lnTo>
                      <a:lnTo>
                        <a:pt x="229" y="104"/>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18" name="Freeform 205">
                  <a:extLst>
                    <a:ext uri="{FF2B5EF4-FFF2-40B4-BE49-F238E27FC236}">
                      <a16:creationId xmlns:a16="http://schemas.microsoft.com/office/drawing/2014/main" id="{C0FE7272-5569-441B-AF46-C95878FF95B7}"/>
                    </a:ext>
                  </a:extLst>
                </p:cNvPr>
                <p:cNvSpPr>
                  <a:spLocks noChangeArrowheads="1"/>
                </p:cNvSpPr>
                <p:nvPr/>
              </p:nvSpPr>
              <p:spPr bwMode="auto">
                <a:xfrm>
                  <a:off x="3302000" y="5686425"/>
                  <a:ext cx="128588" cy="127000"/>
                </a:xfrm>
                <a:custGeom>
                  <a:avLst/>
                  <a:gdLst>
                    <a:gd name="T0" fmla="*/ 306 w 358"/>
                    <a:gd name="T1" fmla="*/ 229 h 352"/>
                    <a:gd name="T2" fmla="*/ 255 w 358"/>
                    <a:gd name="T3" fmla="*/ 351 h 352"/>
                    <a:gd name="T4" fmla="*/ 0 w 358"/>
                    <a:gd name="T5" fmla="*/ 245 h 352"/>
                    <a:gd name="T6" fmla="*/ 102 w 358"/>
                    <a:gd name="T7" fmla="*/ 0 h 352"/>
                    <a:gd name="T8" fmla="*/ 357 w 358"/>
                    <a:gd name="T9" fmla="*/ 106 h 352"/>
                    <a:gd name="T10" fmla="*/ 306 w 358"/>
                    <a:gd name="T11" fmla="*/ 229 h 352"/>
                  </a:gdLst>
                  <a:ahLst/>
                  <a:cxnLst>
                    <a:cxn ang="0">
                      <a:pos x="T0" y="T1"/>
                    </a:cxn>
                    <a:cxn ang="0">
                      <a:pos x="T2" y="T3"/>
                    </a:cxn>
                    <a:cxn ang="0">
                      <a:pos x="T4" y="T5"/>
                    </a:cxn>
                    <a:cxn ang="0">
                      <a:pos x="T6" y="T7"/>
                    </a:cxn>
                    <a:cxn ang="0">
                      <a:pos x="T8" y="T9"/>
                    </a:cxn>
                    <a:cxn ang="0">
                      <a:pos x="T10" y="T11"/>
                    </a:cxn>
                  </a:cxnLst>
                  <a:rect l="0" t="0" r="r" b="b"/>
                  <a:pathLst>
                    <a:path w="358" h="352">
                      <a:moveTo>
                        <a:pt x="306" y="229"/>
                      </a:moveTo>
                      <a:lnTo>
                        <a:pt x="255" y="351"/>
                      </a:lnTo>
                      <a:lnTo>
                        <a:pt x="0" y="245"/>
                      </a:lnTo>
                      <a:lnTo>
                        <a:pt x="102" y="0"/>
                      </a:lnTo>
                      <a:lnTo>
                        <a:pt x="357" y="106"/>
                      </a:lnTo>
                      <a:lnTo>
                        <a:pt x="306" y="229"/>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19" name="Freeform 206">
                  <a:extLst>
                    <a:ext uri="{FF2B5EF4-FFF2-40B4-BE49-F238E27FC236}">
                      <a16:creationId xmlns:a16="http://schemas.microsoft.com/office/drawing/2014/main" id="{DF41DB87-D8E2-46BA-89B1-FB7BF440FCF3}"/>
                    </a:ext>
                  </a:extLst>
                </p:cNvPr>
                <p:cNvSpPr>
                  <a:spLocks noChangeArrowheads="1"/>
                </p:cNvSpPr>
                <p:nvPr/>
              </p:nvSpPr>
              <p:spPr bwMode="auto">
                <a:xfrm>
                  <a:off x="3579813" y="5821363"/>
                  <a:ext cx="33337" cy="39687"/>
                </a:xfrm>
                <a:custGeom>
                  <a:avLst/>
                  <a:gdLst>
                    <a:gd name="T0" fmla="*/ 36 w 94"/>
                    <a:gd name="T1" fmla="*/ 0 h 111"/>
                    <a:gd name="T2" fmla="*/ 0 w 94"/>
                    <a:gd name="T3" fmla="*/ 88 h 111"/>
                    <a:gd name="T4" fmla="*/ 17 w 94"/>
                    <a:gd name="T5" fmla="*/ 99 h 111"/>
                    <a:gd name="T6" fmla="*/ 84 w 94"/>
                    <a:gd name="T7" fmla="*/ 71 h 111"/>
                    <a:gd name="T8" fmla="*/ 56 w 94"/>
                    <a:gd name="T9" fmla="*/ 3 h 111"/>
                    <a:gd name="T10" fmla="*/ 36 w 94"/>
                    <a:gd name="T11" fmla="*/ 0 h 111"/>
                  </a:gdLst>
                  <a:ahLst/>
                  <a:cxnLst>
                    <a:cxn ang="0">
                      <a:pos x="T0" y="T1"/>
                    </a:cxn>
                    <a:cxn ang="0">
                      <a:pos x="T2" y="T3"/>
                    </a:cxn>
                    <a:cxn ang="0">
                      <a:pos x="T4" y="T5"/>
                    </a:cxn>
                    <a:cxn ang="0">
                      <a:pos x="T6" y="T7"/>
                    </a:cxn>
                    <a:cxn ang="0">
                      <a:pos x="T8" y="T9"/>
                    </a:cxn>
                    <a:cxn ang="0">
                      <a:pos x="T10" y="T11"/>
                    </a:cxn>
                  </a:cxnLst>
                  <a:rect l="0" t="0" r="r" b="b"/>
                  <a:pathLst>
                    <a:path w="94" h="111">
                      <a:moveTo>
                        <a:pt x="36" y="0"/>
                      </a:moveTo>
                      <a:lnTo>
                        <a:pt x="0" y="88"/>
                      </a:lnTo>
                      <a:cubicBezTo>
                        <a:pt x="5" y="93"/>
                        <a:pt x="11" y="96"/>
                        <a:pt x="17" y="99"/>
                      </a:cubicBezTo>
                      <a:cubicBezTo>
                        <a:pt x="42" y="110"/>
                        <a:pt x="73" y="99"/>
                        <a:pt x="84" y="71"/>
                      </a:cubicBezTo>
                      <a:cubicBezTo>
                        <a:pt x="93" y="42"/>
                        <a:pt x="81" y="14"/>
                        <a:pt x="56" y="3"/>
                      </a:cubicBezTo>
                      <a:cubicBezTo>
                        <a:pt x="50" y="0"/>
                        <a:pt x="42" y="0"/>
                        <a:pt x="36" y="0"/>
                      </a:cubicBez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20" name="Freeform 207">
                  <a:extLst>
                    <a:ext uri="{FF2B5EF4-FFF2-40B4-BE49-F238E27FC236}">
                      <a16:creationId xmlns:a16="http://schemas.microsoft.com/office/drawing/2014/main" id="{557D1E1D-675F-4B9C-9D33-FBDCC54AB269}"/>
                    </a:ext>
                  </a:extLst>
                </p:cNvPr>
                <p:cNvSpPr>
                  <a:spLocks noChangeArrowheads="1"/>
                </p:cNvSpPr>
                <p:nvPr/>
              </p:nvSpPr>
              <p:spPr bwMode="auto">
                <a:xfrm>
                  <a:off x="3219450" y="5876925"/>
                  <a:ext cx="233363" cy="52388"/>
                </a:xfrm>
                <a:custGeom>
                  <a:avLst/>
                  <a:gdLst>
                    <a:gd name="T0" fmla="*/ 649 w 650"/>
                    <a:gd name="T1" fmla="*/ 48 h 145"/>
                    <a:gd name="T2" fmla="*/ 324 w 650"/>
                    <a:gd name="T3" fmla="*/ 0 h 145"/>
                    <a:gd name="T4" fmla="*/ 0 w 650"/>
                    <a:gd name="T5" fmla="*/ 48 h 145"/>
                    <a:gd name="T6" fmla="*/ 0 w 650"/>
                    <a:gd name="T7" fmla="*/ 96 h 145"/>
                    <a:gd name="T8" fmla="*/ 0 w 650"/>
                    <a:gd name="T9" fmla="*/ 96 h 145"/>
                    <a:gd name="T10" fmla="*/ 0 w 650"/>
                    <a:gd name="T11" fmla="*/ 96 h 145"/>
                    <a:gd name="T12" fmla="*/ 324 w 650"/>
                    <a:gd name="T13" fmla="*/ 144 h 145"/>
                    <a:gd name="T14" fmla="*/ 649 w 650"/>
                    <a:gd name="T15" fmla="*/ 96 h 145"/>
                    <a:gd name="T16" fmla="*/ 649 w 650"/>
                    <a:gd name="T17" fmla="*/ 96 h 145"/>
                    <a:gd name="T18" fmla="*/ 649 w 650"/>
                    <a:gd name="T19" fmla="*/ 96 h 145"/>
                    <a:gd name="T20" fmla="*/ 649 w 650"/>
                    <a:gd name="T21" fmla="*/ 48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50" h="145">
                      <a:moveTo>
                        <a:pt x="649" y="48"/>
                      </a:moveTo>
                      <a:cubicBezTo>
                        <a:pt x="649" y="20"/>
                        <a:pt x="502" y="0"/>
                        <a:pt x="324" y="0"/>
                      </a:cubicBezTo>
                      <a:cubicBezTo>
                        <a:pt x="144" y="0"/>
                        <a:pt x="0" y="23"/>
                        <a:pt x="0" y="48"/>
                      </a:cubicBezTo>
                      <a:lnTo>
                        <a:pt x="0" y="96"/>
                      </a:lnTo>
                      <a:lnTo>
                        <a:pt x="0" y="96"/>
                      </a:lnTo>
                      <a:lnTo>
                        <a:pt x="0" y="96"/>
                      </a:lnTo>
                      <a:cubicBezTo>
                        <a:pt x="0" y="125"/>
                        <a:pt x="146" y="144"/>
                        <a:pt x="324" y="144"/>
                      </a:cubicBezTo>
                      <a:cubicBezTo>
                        <a:pt x="505" y="144"/>
                        <a:pt x="649" y="122"/>
                        <a:pt x="649" y="96"/>
                      </a:cubicBezTo>
                      <a:lnTo>
                        <a:pt x="649" y="96"/>
                      </a:lnTo>
                      <a:lnTo>
                        <a:pt x="649" y="96"/>
                      </a:lnTo>
                      <a:lnTo>
                        <a:pt x="649" y="48"/>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402" name="Rectangle 401">
                <a:extLst>
                  <a:ext uri="{FF2B5EF4-FFF2-40B4-BE49-F238E27FC236}">
                    <a16:creationId xmlns:a16="http://schemas.microsoft.com/office/drawing/2014/main" id="{E9105A82-CD07-401B-BED9-F1A227C0394F}"/>
                  </a:ext>
                </a:extLst>
              </p:cNvPr>
              <p:cNvSpPr/>
              <p:nvPr/>
            </p:nvSpPr>
            <p:spPr>
              <a:xfrm>
                <a:off x="4141814" y="4117631"/>
                <a:ext cx="7927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p>
            </p:txBody>
          </p:sp>
        </p:grpSp>
        <p:sp>
          <p:nvSpPr>
            <p:cNvPr id="400" name="Text Box 30">
              <a:extLst>
                <a:ext uri="{FF2B5EF4-FFF2-40B4-BE49-F238E27FC236}">
                  <a16:creationId xmlns:a16="http://schemas.microsoft.com/office/drawing/2014/main" id="{9DCEE5E0-EF0E-492F-A81A-E6D22C5CAD5C}"/>
                </a:ext>
              </a:extLst>
            </p:cNvPr>
            <p:cNvSpPr txBox="1">
              <a:spLocks noChangeArrowheads="1"/>
            </p:cNvSpPr>
            <p:nvPr/>
          </p:nvSpPr>
          <p:spPr bwMode="auto">
            <a:xfrm>
              <a:off x="6049490" y="5916042"/>
              <a:ext cx="381272" cy="123079"/>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solidFill>
                    <a:schemeClr val="bg2">
                      <a:lumMod val="10000"/>
                    </a:schemeClr>
                  </a:solidFill>
                </a:rPr>
                <a:t>Polices</a:t>
              </a:r>
            </a:p>
          </p:txBody>
        </p:sp>
      </p:grpSp>
      <p:grpSp>
        <p:nvGrpSpPr>
          <p:cNvPr id="421" name="Group 420">
            <a:extLst>
              <a:ext uri="{FF2B5EF4-FFF2-40B4-BE49-F238E27FC236}">
                <a16:creationId xmlns:a16="http://schemas.microsoft.com/office/drawing/2014/main" id="{60AF0780-7E1F-42A2-B5F3-43D0EF764DF5}"/>
              </a:ext>
            </a:extLst>
          </p:cNvPr>
          <p:cNvGrpSpPr/>
          <p:nvPr/>
        </p:nvGrpSpPr>
        <p:grpSpPr>
          <a:xfrm>
            <a:off x="10304196" y="2939741"/>
            <a:ext cx="601072" cy="626561"/>
            <a:chOff x="6609905" y="5508747"/>
            <a:chExt cx="601072" cy="626561"/>
          </a:xfrm>
        </p:grpSpPr>
        <p:grpSp>
          <p:nvGrpSpPr>
            <p:cNvPr id="422" name="Group 421">
              <a:extLst>
                <a:ext uri="{FF2B5EF4-FFF2-40B4-BE49-F238E27FC236}">
                  <a16:creationId xmlns:a16="http://schemas.microsoft.com/office/drawing/2014/main" id="{5B14319F-AA29-44DC-BEC5-52B321A1EA2A}"/>
                </a:ext>
              </a:extLst>
            </p:cNvPr>
            <p:cNvGrpSpPr/>
            <p:nvPr/>
          </p:nvGrpSpPr>
          <p:grpSpPr>
            <a:xfrm>
              <a:off x="6616939" y="5508747"/>
              <a:ext cx="552462" cy="477059"/>
              <a:chOff x="2451118" y="4158080"/>
              <a:chExt cx="865570" cy="695710"/>
            </a:xfrm>
          </p:grpSpPr>
          <p:grpSp>
            <p:nvGrpSpPr>
              <p:cNvPr id="424" name="Group 423">
                <a:extLst>
                  <a:ext uri="{FF2B5EF4-FFF2-40B4-BE49-F238E27FC236}">
                    <a16:creationId xmlns:a16="http://schemas.microsoft.com/office/drawing/2014/main" id="{84345C8C-0C18-47F0-B599-AB83F102CD82}"/>
                  </a:ext>
                </a:extLst>
              </p:cNvPr>
              <p:cNvGrpSpPr/>
              <p:nvPr/>
            </p:nvGrpSpPr>
            <p:grpSpPr>
              <a:xfrm>
                <a:off x="2505985" y="4304032"/>
                <a:ext cx="755836" cy="470888"/>
                <a:chOff x="2851150" y="4108450"/>
                <a:chExt cx="496888" cy="309563"/>
              </a:xfrm>
              <a:solidFill>
                <a:srgbClr val="F80000"/>
              </a:solidFill>
            </p:grpSpPr>
            <p:sp>
              <p:nvSpPr>
                <p:cNvPr id="426" name="Freeform 1">
                  <a:extLst>
                    <a:ext uri="{FF2B5EF4-FFF2-40B4-BE49-F238E27FC236}">
                      <a16:creationId xmlns:a16="http://schemas.microsoft.com/office/drawing/2014/main" id="{5ED6F6BD-58F4-42EA-BCD1-66F1B704F048}"/>
                    </a:ext>
                  </a:extLst>
                </p:cNvPr>
                <p:cNvSpPr>
                  <a:spLocks noChangeArrowheads="1"/>
                </p:cNvSpPr>
                <p:nvPr/>
              </p:nvSpPr>
              <p:spPr bwMode="auto">
                <a:xfrm>
                  <a:off x="3025775" y="4379913"/>
                  <a:ext cx="38100" cy="38100"/>
                </a:xfrm>
                <a:custGeom>
                  <a:avLst/>
                  <a:gdLst>
                    <a:gd name="T0" fmla="*/ 107 w 108"/>
                    <a:gd name="T1" fmla="*/ 54 h 108"/>
                    <a:gd name="T2" fmla="*/ 100 w 108"/>
                    <a:gd name="T3" fmla="*/ 80 h 108"/>
                    <a:gd name="T4" fmla="*/ 81 w 108"/>
                    <a:gd name="T5" fmla="*/ 100 h 108"/>
                    <a:gd name="T6" fmla="*/ 54 w 108"/>
                    <a:gd name="T7" fmla="*/ 107 h 108"/>
                    <a:gd name="T8" fmla="*/ 27 w 108"/>
                    <a:gd name="T9" fmla="*/ 100 h 108"/>
                    <a:gd name="T10" fmla="*/ 7 w 108"/>
                    <a:gd name="T11" fmla="*/ 80 h 108"/>
                    <a:gd name="T12" fmla="*/ 0 w 108"/>
                    <a:gd name="T13" fmla="*/ 54 h 108"/>
                    <a:gd name="T14" fmla="*/ 7 w 108"/>
                    <a:gd name="T15" fmla="*/ 27 h 108"/>
                    <a:gd name="T16" fmla="*/ 27 w 108"/>
                    <a:gd name="T17" fmla="*/ 7 h 108"/>
                    <a:gd name="T18" fmla="*/ 54 w 108"/>
                    <a:gd name="T19" fmla="*/ 0 h 108"/>
                    <a:gd name="T20" fmla="*/ 81 w 108"/>
                    <a:gd name="T21" fmla="*/ 7 h 108"/>
                    <a:gd name="T22" fmla="*/ 100 w 108"/>
                    <a:gd name="T23" fmla="*/ 27 h 108"/>
                    <a:gd name="T24" fmla="*/ 107 w 108"/>
                    <a:gd name="T25" fmla="*/ 54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8" h="108">
                      <a:moveTo>
                        <a:pt x="107" y="54"/>
                      </a:moveTo>
                      <a:cubicBezTo>
                        <a:pt x="107" y="63"/>
                        <a:pt x="105" y="72"/>
                        <a:pt x="100" y="80"/>
                      </a:cubicBezTo>
                      <a:cubicBezTo>
                        <a:pt x="95" y="89"/>
                        <a:pt x="89" y="95"/>
                        <a:pt x="81" y="100"/>
                      </a:cubicBezTo>
                      <a:cubicBezTo>
                        <a:pt x="72" y="105"/>
                        <a:pt x="64" y="107"/>
                        <a:pt x="54" y="107"/>
                      </a:cubicBezTo>
                      <a:cubicBezTo>
                        <a:pt x="44" y="107"/>
                        <a:pt x="36" y="105"/>
                        <a:pt x="27" y="100"/>
                      </a:cubicBezTo>
                      <a:cubicBezTo>
                        <a:pt x="18" y="95"/>
                        <a:pt x="12" y="89"/>
                        <a:pt x="7" y="80"/>
                      </a:cubicBezTo>
                      <a:cubicBezTo>
                        <a:pt x="2" y="72"/>
                        <a:pt x="0" y="64"/>
                        <a:pt x="0" y="54"/>
                      </a:cubicBezTo>
                      <a:cubicBezTo>
                        <a:pt x="0" y="45"/>
                        <a:pt x="2" y="36"/>
                        <a:pt x="7" y="27"/>
                      </a:cubicBezTo>
                      <a:cubicBezTo>
                        <a:pt x="12" y="19"/>
                        <a:pt x="18" y="12"/>
                        <a:pt x="27" y="7"/>
                      </a:cubicBezTo>
                      <a:cubicBezTo>
                        <a:pt x="36" y="2"/>
                        <a:pt x="44" y="0"/>
                        <a:pt x="54" y="0"/>
                      </a:cubicBezTo>
                      <a:cubicBezTo>
                        <a:pt x="64" y="0"/>
                        <a:pt x="72" y="2"/>
                        <a:pt x="81" y="7"/>
                      </a:cubicBezTo>
                      <a:cubicBezTo>
                        <a:pt x="89" y="12"/>
                        <a:pt x="95" y="19"/>
                        <a:pt x="100" y="27"/>
                      </a:cubicBezTo>
                      <a:cubicBezTo>
                        <a:pt x="105" y="36"/>
                        <a:pt x="107" y="44"/>
                        <a:pt x="107" y="5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27" name="Freeform 2">
                  <a:extLst>
                    <a:ext uri="{FF2B5EF4-FFF2-40B4-BE49-F238E27FC236}">
                      <a16:creationId xmlns:a16="http://schemas.microsoft.com/office/drawing/2014/main" id="{1067B1CD-2338-48A1-A7FF-80324D14E8C7}"/>
                    </a:ext>
                  </a:extLst>
                </p:cNvPr>
                <p:cNvSpPr>
                  <a:spLocks noChangeArrowheads="1"/>
                </p:cNvSpPr>
                <p:nvPr/>
              </p:nvSpPr>
              <p:spPr bwMode="auto">
                <a:xfrm>
                  <a:off x="3079750" y="4379913"/>
                  <a:ext cx="38100" cy="38100"/>
                </a:xfrm>
                <a:custGeom>
                  <a:avLst/>
                  <a:gdLst>
                    <a:gd name="T0" fmla="*/ 53 w 108"/>
                    <a:gd name="T1" fmla="*/ 0 h 108"/>
                    <a:gd name="T2" fmla="*/ 107 w 108"/>
                    <a:gd name="T3" fmla="*/ 54 h 108"/>
                    <a:gd name="T4" fmla="*/ 53 w 108"/>
                    <a:gd name="T5" fmla="*/ 107 h 108"/>
                    <a:gd name="T6" fmla="*/ 0 w 108"/>
                    <a:gd name="T7" fmla="*/ 54 h 108"/>
                    <a:gd name="T8" fmla="*/ 53 w 108"/>
                    <a:gd name="T9" fmla="*/ 0 h 108"/>
                    <a:gd name="T10" fmla="*/ 53 w 108"/>
                    <a:gd name="T11" fmla="*/ 85 h 108"/>
                    <a:gd name="T12" fmla="*/ 84 w 108"/>
                    <a:gd name="T13" fmla="*/ 54 h 108"/>
                    <a:gd name="T14" fmla="*/ 53 w 108"/>
                    <a:gd name="T15" fmla="*/ 23 h 108"/>
                    <a:gd name="T16" fmla="*/ 22 w 108"/>
                    <a:gd name="T17" fmla="*/ 54 h 108"/>
                    <a:gd name="T18" fmla="*/ 53 w 108"/>
                    <a:gd name="T19" fmla="*/ 85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8" h="108">
                      <a:moveTo>
                        <a:pt x="53" y="0"/>
                      </a:moveTo>
                      <a:cubicBezTo>
                        <a:pt x="84" y="0"/>
                        <a:pt x="107" y="26"/>
                        <a:pt x="107" y="54"/>
                      </a:cubicBezTo>
                      <a:cubicBezTo>
                        <a:pt x="107" y="83"/>
                        <a:pt x="84" y="107"/>
                        <a:pt x="53" y="107"/>
                      </a:cubicBezTo>
                      <a:cubicBezTo>
                        <a:pt x="25" y="107"/>
                        <a:pt x="0" y="83"/>
                        <a:pt x="0" y="54"/>
                      </a:cubicBezTo>
                      <a:cubicBezTo>
                        <a:pt x="0" y="26"/>
                        <a:pt x="22" y="0"/>
                        <a:pt x="53" y="0"/>
                      </a:cubicBezTo>
                      <a:close/>
                      <a:moveTo>
                        <a:pt x="53" y="85"/>
                      </a:moveTo>
                      <a:cubicBezTo>
                        <a:pt x="70" y="85"/>
                        <a:pt x="84" y="71"/>
                        <a:pt x="84" y="54"/>
                      </a:cubicBezTo>
                      <a:cubicBezTo>
                        <a:pt x="84" y="37"/>
                        <a:pt x="70" y="23"/>
                        <a:pt x="53" y="23"/>
                      </a:cubicBezTo>
                      <a:cubicBezTo>
                        <a:pt x="36" y="23"/>
                        <a:pt x="22" y="37"/>
                        <a:pt x="22" y="54"/>
                      </a:cubicBezTo>
                      <a:cubicBezTo>
                        <a:pt x="22" y="71"/>
                        <a:pt x="36" y="85"/>
                        <a:pt x="53" y="85"/>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28" name="Freeform 3">
                  <a:extLst>
                    <a:ext uri="{FF2B5EF4-FFF2-40B4-BE49-F238E27FC236}">
                      <a16:creationId xmlns:a16="http://schemas.microsoft.com/office/drawing/2014/main" id="{43620E43-76E9-403E-BB00-5EACE169EEF2}"/>
                    </a:ext>
                  </a:extLst>
                </p:cNvPr>
                <p:cNvSpPr>
                  <a:spLocks noChangeArrowheads="1"/>
                </p:cNvSpPr>
                <p:nvPr/>
              </p:nvSpPr>
              <p:spPr bwMode="auto">
                <a:xfrm>
                  <a:off x="3135313" y="4379913"/>
                  <a:ext cx="38100" cy="38100"/>
                </a:xfrm>
                <a:custGeom>
                  <a:avLst/>
                  <a:gdLst>
                    <a:gd name="T0" fmla="*/ 54 w 108"/>
                    <a:gd name="T1" fmla="*/ 0 h 108"/>
                    <a:gd name="T2" fmla="*/ 107 w 108"/>
                    <a:gd name="T3" fmla="*/ 54 h 108"/>
                    <a:gd name="T4" fmla="*/ 54 w 108"/>
                    <a:gd name="T5" fmla="*/ 107 h 108"/>
                    <a:gd name="T6" fmla="*/ 0 w 108"/>
                    <a:gd name="T7" fmla="*/ 54 h 108"/>
                    <a:gd name="T8" fmla="*/ 54 w 108"/>
                    <a:gd name="T9" fmla="*/ 0 h 108"/>
                    <a:gd name="T10" fmla="*/ 54 w 108"/>
                    <a:gd name="T11" fmla="*/ 85 h 108"/>
                    <a:gd name="T12" fmla="*/ 85 w 108"/>
                    <a:gd name="T13" fmla="*/ 54 h 108"/>
                    <a:gd name="T14" fmla="*/ 54 w 108"/>
                    <a:gd name="T15" fmla="*/ 23 h 108"/>
                    <a:gd name="T16" fmla="*/ 23 w 108"/>
                    <a:gd name="T17" fmla="*/ 54 h 108"/>
                    <a:gd name="T18" fmla="*/ 54 w 108"/>
                    <a:gd name="T19" fmla="*/ 85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8" h="108">
                      <a:moveTo>
                        <a:pt x="54" y="0"/>
                      </a:moveTo>
                      <a:cubicBezTo>
                        <a:pt x="82" y="0"/>
                        <a:pt x="107" y="26"/>
                        <a:pt x="107" y="54"/>
                      </a:cubicBezTo>
                      <a:cubicBezTo>
                        <a:pt x="107" y="83"/>
                        <a:pt x="85" y="107"/>
                        <a:pt x="54" y="107"/>
                      </a:cubicBezTo>
                      <a:cubicBezTo>
                        <a:pt x="26" y="107"/>
                        <a:pt x="0" y="83"/>
                        <a:pt x="0" y="54"/>
                      </a:cubicBezTo>
                      <a:cubicBezTo>
                        <a:pt x="0" y="26"/>
                        <a:pt x="23" y="0"/>
                        <a:pt x="54" y="0"/>
                      </a:cubicBezTo>
                      <a:close/>
                      <a:moveTo>
                        <a:pt x="54" y="85"/>
                      </a:moveTo>
                      <a:cubicBezTo>
                        <a:pt x="71" y="85"/>
                        <a:pt x="85" y="71"/>
                        <a:pt x="85" y="54"/>
                      </a:cubicBezTo>
                      <a:cubicBezTo>
                        <a:pt x="85" y="37"/>
                        <a:pt x="71" y="23"/>
                        <a:pt x="54" y="23"/>
                      </a:cubicBezTo>
                      <a:cubicBezTo>
                        <a:pt x="37" y="23"/>
                        <a:pt x="23" y="37"/>
                        <a:pt x="23" y="54"/>
                      </a:cubicBezTo>
                      <a:cubicBezTo>
                        <a:pt x="23" y="71"/>
                        <a:pt x="37" y="85"/>
                        <a:pt x="54" y="85"/>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29" name="Freeform 4">
                  <a:extLst>
                    <a:ext uri="{FF2B5EF4-FFF2-40B4-BE49-F238E27FC236}">
                      <a16:creationId xmlns:a16="http://schemas.microsoft.com/office/drawing/2014/main" id="{77156749-539B-4D61-99E2-C8CFF5BFDABB}"/>
                    </a:ext>
                  </a:extLst>
                </p:cNvPr>
                <p:cNvSpPr>
                  <a:spLocks noChangeArrowheads="1"/>
                </p:cNvSpPr>
                <p:nvPr/>
              </p:nvSpPr>
              <p:spPr bwMode="auto">
                <a:xfrm>
                  <a:off x="3300413" y="4200525"/>
                  <a:ext cx="47625" cy="73025"/>
                </a:xfrm>
                <a:custGeom>
                  <a:avLst/>
                  <a:gdLst>
                    <a:gd name="T0" fmla="*/ 102 w 134"/>
                    <a:gd name="T1" fmla="*/ 71 h 205"/>
                    <a:gd name="T2" fmla="*/ 133 w 134"/>
                    <a:gd name="T3" fmla="*/ 102 h 205"/>
                    <a:gd name="T4" fmla="*/ 102 w 134"/>
                    <a:gd name="T5" fmla="*/ 133 h 205"/>
                    <a:gd name="T6" fmla="*/ 37 w 134"/>
                    <a:gd name="T7" fmla="*/ 198 h 205"/>
                    <a:gd name="T8" fmla="*/ 17 w 134"/>
                    <a:gd name="T9" fmla="*/ 198 h 205"/>
                    <a:gd name="T10" fmla="*/ 6 w 134"/>
                    <a:gd name="T11" fmla="*/ 187 h 205"/>
                    <a:gd name="T12" fmla="*/ 6 w 134"/>
                    <a:gd name="T13" fmla="*/ 167 h 205"/>
                    <a:gd name="T14" fmla="*/ 71 w 134"/>
                    <a:gd name="T15" fmla="*/ 102 h 205"/>
                    <a:gd name="T16" fmla="*/ 6 w 134"/>
                    <a:gd name="T17" fmla="*/ 37 h 205"/>
                    <a:gd name="T18" fmla="*/ 6 w 134"/>
                    <a:gd name="T19" fmla="*/ 17 h 205"/>
                    <a:gd name="T20" fmla="*/ 17 w 134"/>
                    <a:gd name="T21" fmla="*/ 6 h 205"/>
                    <a:gd name="T22" fmla="*/ 37 w 134"/>
                    <a:gd name="T23" fmla="*/ 6 h 205"/>
                    <a:gd name="T24" fmla="*/ 102 w 134"/>
                    <a:gd name="T25" fmla="*/ 71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4" h="205">
                      <a:moveTo>
                        <a:pt x="102" y="71"/>
                      </a:moveTo>
                      <a:lnTo>
                        <a:pt x="133" y="102"/>
                      </a:lnTo>
                      <a:lnTo>
                        <a:pt x="102" y="133"/>
                      </a:lnTo>
                      <a:lnTo>
                        <a:pt x="37" y="198"/>
                      </a:lnTo>
                      <a:cubicBezTo>
                        <a:pt x="31" y="204"/>
                        <a:pt x="23" y="204"/>
                        <a:pt x="17" y="198"/>
                      </a:cubicBezTo>
                      <a:lnTo>
                        <a:pt x="6" y="187"/>
                      </a:lnTo>
                      <a:cubicBezTo>
                        <a:pt x="0" y="181"/>
                        <a:pt x="0" y="173"/>
                        <a:pt x="6" y="167"/>
                      </a:cubicBezTo>
                      <a:lnTo>
                        <a:pt x="71" y="102"/>
                      </a:lnTo>
                      <a:lnTo>
                        <a:pt x="6" y="37"/>
                      </a:lnTo>
                      <a:cubicBezTo>
                        <a:pt x="0" y="32"/>
                        <a:pt x="0" y="23"/>
                        <a:pt x="6" y="17"/>
                      </a:cubicBezTo>
                      <a:lnTo>
                        <a:pt x="17" y="6"/>
                      </a:lnTo>
                      <a:cubicBezTo>
                        <a:pt x="23" y="0"/>
                        <a:pt x="31" y="0"/>
                        <a:pt x="37" y="6"/>
                      </a:cubicBezTo>
                      <a:lnTo>
                        <a:pt x="102" y="71"/>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30" name="Freeform 5">
                  <a:extLst>
                    <a:ext uri="{FF2B5EF4-FFF2-40B4-BE49-F238E27FC236}">
                      <a16:creationId xmlns:a16="http://schemas.microsoft.com/office/drawing/2014/main" id="{02EFAD47-E5B9-451D-8D3D-FC424BE23706}"/>
                    </a:ext>
                  </a:extLst>
                </p:cNvPr>
                <p:cNvSpPr>
                  <a:spLocks noChangeArrowheads="1"/>
                </p:cNvSpPr>
                <p:nvPr/>
              </p:nvSpPr>
              <p:spPr bwMode="auto">
                <a:xfrm>
                  <a:off x="2851150" y="4198938"/>
                  <a:ext cx="47625" cy="73025"/>
                </a:xfrm>
                <a:custGeom>
                  <a:avLst/>
                  <a:gdLst>
                    <a:gd name="T0" fmla="*/ 127 w 133"/>
                    <a:gd name="T1" fmla="*/ 17 h 204"/>
                    <a:gd name="T2" fmla="*/ 127 w 133"/>
                    <a:gd name="T3" fmla="*/ 36 h 204"/>
                    <a:gd name="T4" fmla="*/ 62 w 133"/>
                    <a:gd name="T5" fmla="*/ 101 h 204"/>
                    <a:gd name="T6" fmla="*/ 127 w 133"/>
                    <a:gd name="T7" fmla="*/ 166 h 204"/>
                    <a:gd name="T8" fmla="*/ 127 w 133"/>
                    <a:gd name="T9" fmla="*/ 186 h 204"/>
                    <a:gd name="T10" fmla="*/ 115 w 133"/>
                    <a:gd name="T11" fmla="*/ 197 h 204"/>
                    <a:gd name="T12" fmla="*/ 96 w 133"/>
                    <a:gd name="T13" fmla="*/ 197 h 204"/>
                    <a:gd name="T14" fmla="*/ 31 w 133"/>
                    <a:gd name="T15" fmla="*/ 132 h 204"/>
                    <a:gd name="T16" fmla="*/ 0 w 133"/>
                    <a:gd name="T17" fmla="*/ 101 h 204"/>
                    <a:gd name="T18" fmla="*/ 31 w 133"/>
                    <a:gd name="T19" fmla="*/ 70 h 204"/>
                    <a:gd name="T20" fmla="*/ 96 w 133"/>
                    <a:gd name="T21" fmla="*/ 5 h 204"/>
                    <a:gd name="T22" fmla="*/ 115 w 133"/>
                    <a:gd name="T23" fmla="*/ 5 h 204"/>
                    <a:gd name="T24" fmla="*/ 127 w 133"/>
                    <a:gd name="T25" fmla="*/ 17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3" h="204">
                      <a:moveTo>
                        <a:pt x="127" y="17"/>
                      </a:moveTo>
                      <a:cubicBezTo>
                        <a:pt x="132" y="22"/>
                        <a:pt x="132" y="31"/>
                        <a:pt x="127" y="36"/>
                      </a:cubicBezTo>
                      <a:lnTo>
                        <a:pt x="62" y="101"/>
                      </a:lnTo>
                      <a:lnTo>
                        <a:pt x="127" y="166"/>
                      </a:lnTo>
                      <a:cubicBezTo>
                        <a:pt x="132" y="172"/>
                        <a:pt x="132" y="180"/>
                        <a:pt x="127" y="186"/>
                      </a:cubicBezTo>
                      <a:lnTo>
                        <a:pt x="115" y="197"/>
                      </a:lnTo>
                      <a:cubicBezTo>
                        <a:pt x="110" y="203"/>
                        <a:pt x="101" y="203"/>
                        <a:pt x="96" y="197"/>
                      </a:cubicBezTo>
                      <a:lnTo>
                        <a:pt x="31" y="132"/>
                      </a:lnTo>
                      <a:lnTo>
                        <a:pt x="0" y="101"/>
                      </a:lnTo>
                      <a:lnTo>
                        <a:pt x="31" y="70"/>
                      </a:lnTo>
                      <a:lnTo>
                        <a:pt x="96" y="5"/>
                      </a:lnTo>
                      <a:cubicBezTo>
                        <a:pt x="101" y="0"/>
                        <a:pt x="110" y="0"/>
                        <a:pt x="115" y="5"/>
                      </a:cubicBezTo>
                      <a:lnTo>
                        <a:pt x="127" y="17"/>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31" name="Freeform 6">
                  <a:extLst>
                    <a:ext uri="{FF2B5EF4-FFF2-40B4-BE49-F238E27FC236}">
                      <a16:creationId xmlns:a16="http://schemas.microsoft.com/office/drawing/2014/main" id="{A7319A5F-F42E-4CC3-9C39-0BEFF467B299}"/>
                    </a:ext>
                  </a:extLst>
                </p:cNvPr>
                <p:cNvSpPr>
                  <a:spLocks noChangeArrowheads="1"/>
                </p:cNvSpPr>
                <p:nvPr/>
              </p:nvSpPr>
              <p:spPr bwMode="auto">
                <a:xfrm>
                  <a:off x="2913063" y="4108450"/>
                  <a:ext cx="371475" cy="255588"/>
                </a:xfrm>
                <a:custGeom>
                  <a:avLst/>
                  <a:gdLst>
                    <a:gd name="T0" fmla="*/ 1033 w 1034"/>
                    <a:gd name="T1" fmla="*/ 29 h 710"/>
                    <a:gd name="T2" fmla="*/ 1005 w 1034"/>
                    <a:gd name="T3" fmla="*/ 709 h 710"/>
                    <a:gd name="T4" fmla="*/ 0 w 1034"/>
                    <a:gd name="T5" fmla="*/ 681 h 710"/>
                    <a:gd name="T6" fmla="*/ 28 w 1034"/>
                    <a:gd name="T7" fmla="*/ 0 h 710"/>
                    <a:gd name="T8" fmla="*/ 655 w 1034"/>
                    <a:gd name="T9" fmla="*/ 156 h 710"/>
                    <a:gd name="T10" fmla="*/ 705 w 1034"/>
                    <a:gd name="T11" fmla="*/ 206 h 710"/>
                    <a:gd name="T12" fmla="*/ 655 w 1034"/>
                    <a:gd name="T13" fmla="*/ 156 h 710"/>
                    <a:gd name="T14" fmla="*/ 570 w 1034"/>
                    <a:gd name="T15" fmla="*/ 102 h 710"/>
                    <a:gd name="T16" fmla="*/ 107 w 1034"/>
                    <a:gd name="T17" fmla="*/ 539 h 710"/>
                    <a:gd name="T18" fmla="*/ 257 w 1034"/>
                    <a:gd name="T19" fmla="*/ 466 h 710"/>
                    <a:gd name="T20" fmla="*/ 409 w 1034"/>
                    <a:gd name="T21" fmla="*/ 466 h 710"/>
                    <a:gd name="T22" fmla="*/ 570 w 1034"/>
                    <a:gd name="T23" fmla="*/ 551 h 710"/>
                    <a:gd name="T24" fmla="*/ 652 w 1034"/>
                    <a:gd name="T25" fmla="*/ 381 h 710"/>
                    <a:gd name="T26" fmla="*/ 705 w 1034"/>
                    <a:gd name="T27" fmla="*/ 331 h 710"/>
                    <a:gd name="T28" fmla="*/ 705 w 1034"/>
                    <a:gd name="T29" fmla="*/ 559 h 710"/>
                    <a:gd name="T30" fmla="*/ 652 w 1034"/>
                    <a:gd name="T31" fmla="*/ 508 h 710"/>
                    <a:gd name="T32" fmla="*/ 705 w 1034"/>
                    <a:gd name="T33" fmla="*/ 559 h 710"/>
                    <a:gd name="T34" fmla="*/ 926 w 1034"/>
                    <a:gd name="T35" fmla="*/ 480 h 710"/>
                    <a:gd name="T36" fmla="*/ 844 w 1034"/>
                    <a:gd name="T37" fmla="*/ 539 h 710"/>
                    <a:gd name="T38" fmla="*/ 790 w 1034"/>
                    <a:gd name="T39" fmla="*/ 508 h 710"/>
                    <a:gd name="T40" fmla="*/ 841 w 1034"/>
                    <a:gd name="T41" fmla="*/ 582 h 710"/>
                    <a:gd name="T42" fmla="*/ 801 w 1034"/>
                    <a:gd name="T43" fmla="*/ 317 h 710"/>
                    <a:gd name="T44" fmla="*/ 801 w 1034"/>
                    <a:gd name="T45" fmla="*/ 379 h 710"/>
                    <a:gd name="T46" fmla="*/ 813 w 1034"/>
                    <a:gd name="T47" fmla="*/ 407 h 710"/>
                    <a:gd name="T48" fmla="*/ 855 w 1034"/>
                    <a:gd name="T49" fmla="*/ 370 h 710"/>
                    <a:gd name="T50" fmla="*/ 897 w 1034"/>
                    <a:gd name="T51" fmla="*/ 407 h 710"/>
                    <a:gd name="T52" fmla="*/ 909 w 1034"/>
                    <a:gd name="T53" fmla="*/ 379 h 710"/>
                    <a:gd name="T54" fmla="*/ 909 w 1034"/>
                    <a:gd name="T55" fmla="*/ 317 h 710"/>
                    <a:gd name="T56" fmla="*/ 886 w 1034"/>
                    <a:gd name="T57" fmla="*/ 294 h 710"/>
                    <a:gd name="T58" fmla="*/ 824 w 1034"/>
                    <a:gd name="T59" fmla="*/ 294 h 710"/>
                    <a:gd name="T60" fmla="*/ 801 w 1034"/>
                    <a:gd name="T61" fmla="*/ 317 h 710"/>
                    <a:gd name="T62" fmla="*/ 926 w 1034"/>
                    <a:gd name="T63" fmla="*/ 127 h 710"/>
                    <a:gd name="T64" fmla="*/ 844 w 1034"/>
                    <a:gd name="T65" fmla="*/ 187 h 710"/>
                    <a:gd name="T66" fmla="*/ 790 w 1034"/>
                    <a:gd name="T67" fmla="*/ 156 h 710"/>
                    <a:gd name="T68" fmla="*/ 841 w 1034"/>
                    <a:gd name="T69" fmla="*/ 229 h 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34" h="710">
                      <a:moveTo>
                        <a:pt x="1005" y="0"/>
                      </a:moveTo>
                      <a:cubicBezTo>
                        <a:pt x="1022" y="0"/>
                        <a:pt x="1033" y="12"/>
                        <a:pt x="1033" y="29"/>
                      </a:cubicBezTo>
                      <a:lnTo>
                        <a:pt x="1033" y="681"/>
                      </a:lnTo>
                      <a:cubicBezTo>
                        <a:pt x="1033" y="695"/>
                        <a:pt x="1022" y="709"/>
                        <a:pt x="1005" y="709"/>
                      </a:cubicBezTo>
                      <a:lnTo>
                        <a:pt x="28" y="709"/>
                      </a:lnTo>
                      <a:cubicBezTo>
                        <a:pt x="14" y="709"/>
                        <a:pt x="0" y="698"/>
                        <a:pt x="0" y="681"/>
                      </a:cubicBezTo>
                      <a:lnTo>
                        <a:pt x="0" y="29"/>
                      </a:lnTo>
                      <a:cubicBezTo>
                        <a:pt x="0" y="15"/>
                        <a:pt x="11" y="0"/>
                        <a:pt x="28" y="0"/>
                      </a:cubicBezTo>
                      <a:lnTo>
                        <a:pt x="1005" y="0"/>
                      </a:lnTo>
                      <a:close/>
                      <a:moveTo>
                        <a:pt x="655" y="156"/>
                      </a:moveTo>
                      <a:lnTo>
                        <a:pt x="655" y="206"/>
                      </a:lnTo>
                      <a:lnTo>
                        <a:pt x="705" y="206"/>
                      </a:lnTo>
                      <a:lnTo>
                        <a:pt x="705" y="156"/>
                      </a:lnTo>
                      <a:lnTo>
                        <a:pt x="655" y="156"/>
                      </a:lnTo>
                      <a:close/>
                      <a:moveTo>
                        <a:pt x="570" y="551"/>
                      </a:moveTo>
                      <a:lnTo>
                        <a:pt x="570" y="102"/>
                      </a:lnTo>
                      <a:lnTo>
                        <a:pt x="107" y="102"/>
                      </a:lnTo>
                      <a:lnTo>
                        <a:pt x="107" y="539"/>
                      </a:lnTo>
                      <a:cubicBezTo>
                        <a:pt x="113" y="534"/>
                        <a:pt x="118" y="531"/>
                        <a:pt x="124" y="528"/>
                      </a:cubicBezTo>
                      <a:lnTo>
                        <a:pt x="257" y="466"/>
                      </a:lnTo>
                      <a:cubicBezTo>
                        <a:pt x="257" y="466"/>
                        <a:pt x="279" y="492"/>
                        <a:pt x="333" y="492"/>
                      </a:cubicBezTo>
                      <a:cubicBezTo>
                        <a:pt x="387" y="492"/>
                        <a:pt x="409" y="466"/>
                        <a:pt x="409" y="466"/>
                      </a:cubicBezTo>
                      <a:lnTo>
                        <a:pt x="542" y="528"/>
                      </a:lnTo>
                      <a:cubicBezTo>
                        <a:pt x="553" y="534"/>
                        <a:pt x="562" y="542"/>
                        <a:pt x="570" y="551"/>
                      </a:cubicBezTo>
                      <a:close/>
                      <a:moveTo>
                        <a:pt x="652" y="331"/>
                      </a:moveTo>
                      <a:lnTo>
                        <a:pt x="652" y="381"/>
                      </a:lnTo>
                      <a:lnTo>
                        <a:pt x="705" y="381"/>
                      </a:lnTo>
                      <a:lnTo>
                        <a:pt x="705" y="331"/>
                      </a:lnTo>
                      <a:lnTo>
                        <a:pt x="652" y="331"/>
                      </a:lnTo>
                      <a:close/>
                      <a:moveTo>
                        <a:pt x="705" y="559"/>
                      </a:moveTo>
                      <a:lnTo>
                        <a:pt x="705" y="508"/>
                      </a:lnTo>
                      <a:lnTo>
                        <a:pt x="652" y="508"/>
                      </a:lnTo>
                      <a:lnTo>
                        <a:pt x="652" y="559"/>
                      </a:lnTo>
                      <a:lnTo>
                        <a:pt x="705" y="559"/>
                      </a:lnTo>
                      <a:close/>
                      <a:moveTo>
                        <a:pt x="923" y="500"/>
                      </a:moveTo>
                      <a:cubicBezTo>
                        <a:pt x="931" y="494"/>
                        <a:pt x="931" y="486"/>
                        <a:pt x="926" y="480"/>
                      </a:cubicBezTo>
                      <a:cubicBezTo>
                        <a:pt x="917" y="475"/>
                        <a:pt x="909" y="475"/>
                        <a:pt x="903" y="480"/>
                      </a:cubicBezTo>
                      <a:lnTo>
                        <a:pt x="844" y="539"/>
                      </a:lnTo>
                      <a:lnTo>
                        <a:pt x="813" y="508"/>
                      </a:lnTo>
                      <a:cubicBezTo>
                        <a:pt x="804" y="503"/>
                        <a:pt x="796" y="503"/>
                        <a:pt x="790" y="508"/>
                      </a:cubicBezTo>
                      <a:cubicBezTo>
                        <a:pt x="784" y="517"/>
                        <a:pt x="784" y="525"/>
                        <a:pt x="790" y="531"/>
                      </a:cubicBezTo>
                      <a:lnTo>
                        <a:pt x="841" y="582"/>
                      </a:lnTo>
                      <a:lnTo>
                        <a:pt x="923" y="500"/>
                      </a:lnTo>
                      <a:close/>
                      <a:moveTo>
                        <a:pt x="801" y="317"/>
                      </a:moveTo>
                      <a:lnTo>
                        <a:pt x="832" y="348"/>
                      </a:lnTo>
                      <a:lnTo>
                        <a:pt x="801" y="379"/>
                      </a:lnTo>
                      <a:cubicBezTo>
                        <a:pt x="796" y="387"/>
                        <a:pt x="796" y="396"/>
                        <a:pt x="801" y="401"/>
                      </a:cubicBezTo>
                      <a:cubicBezTo>
                        <a:pt x="804" y="404"/>
                        <a:pt x="807" y="407"/>
                        <a:pt x="813" y="407"/>
                      </a:cubicBezTo>
                      <a:cubicBezTo>
                        <a:pt x="818" y="407"/>
                        <a:pt x="821" y="404"/>
                        <a:pt x="824" y="401"/>
                      </a:cubicBezTo>
                      <a:lnTo>
                        <a:pt x="855" y="370"/>
                      </a:lnTo>
                      <a:lnTo>
                        <a:pt x="886" y="401"/>
                      </a:lnTo>
                      <a:cubicBezTo>
                        <a:pt x="889" y="404"/>
                        <a:pt x="895" y="407"/>
                        <a:pt x="897" y="407"/>
                      </a:cubicBezTo>
                      <a:cubicBezTo>
                        <a:pt x="903" y="407"/>
                        <a:pt x="906" y="404"/>
                        <a:pt x="909" y="401"/>
                      </a:cubicBezTo>
                      <a:cubicBezTo>
                        <a:pt x="914" y="393"/>
                        <a:pt x="914" y="384"/>
                        <a:pt x="909" y="379"/>
                      </a:cubicBezTo>
                      <a:lnTo>
                        <a:pt x="878" y="348"/>
                      </a:lnTo>
                      <a:lnTo>
                        <a:pt x="909" y="317"/>
                      </a:lnTo>
                      <a:cubicBezTo>
                        <a:pt x="914" y="308"/>
                        <a:pt x="914" y="300"/>
                        <a:pt x="909" y="294"/>
                      </a:cubicBezTo>
                      <a:cubicBezTo>
                        <a:pt x="900" y="288"/>
                        <a:pt x="892" y="288"/>
                        <a:pt x="886" y="294"/>
                      </a:cubicBezTo>
                      <a:lnTo>
                        <a:pt x="855" y="325"/>
                      </a:lnTo>
                      <a:lnTo>
                        <a:pt x="824" y="294"/>
                      </a:lnTo>
                      <a:cubicBezTo>
                        <a:pt x="815" y="288"/>
                        <a:pt x="807" y="288"/>
                        <a:pt x="801" y="294"/>
                      </a:cubicBezTo>
                      <a:cubicBezTo>
                        <a:pt x="796" y="302"/>
                        <a:pt x="796" y="311"/>
                        <a:pt x="801" y="317"/>
                      </a:cubicBezTo>
                      <a:close/>
                      <a:moveTo>
                        <a:pt x="923" y="147"/>
                      </a:moveTo>
                      <a:cubicBezTo>
                        <a:pt x="931" y="142"/>
                        <a:pt x="931" y="130"/>
                        <a:pt x="926" y="127"/>
                      </a:cubicBezTo>
                      <a:cubicBezTo>
                        <a:pt x="917" y="122"/>
                        <a:pt x="909" y="122"/>
                        <a:pt x="903" y="127"/>
                      </a:cubicBezTo>
                      <a:lnTo>
                        <a:pt x="844" y="187"/>
                      </a:lnTo>
                      <a:lnTo>
                        <a:pt x="813" y="156"/>
                      </a:lnTo>
                      <a:cubicBezTo>
                        <a:pt x="804" y="150"/>
                        <a:pt x="796" y="150"/>
                        <a:pt x="790" y="156"/>
                      </a:cubicBezTo>
                      <a:cubicBezTo>
                        <a:pt x="784" y="164"/>
                        <a:pt x="784" y="173"/>
                        <a:pt x="790" y="178"/>
                      </a:cubicBezTo>
                      <a:lnTo>
                        <a:pt x="841" y="229"/>
                      </a:lnTo>
                      <a:lnTo>
                        <a:pt x="923" y="147"/>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32" name="Freeform 7">
                  <a:extLst>
                    <a:ext uri="{FF2B5EF4-FFF2-40B4-BE49-F238E27FC236}">
                      <a16:creationId xmlns:a16="http://schemas.microsoft.com/office/drawing/2014/main" id="{A1CE287F-2939-4649-98E9-5BF91027A8D3}"/>
                    </a:ext>
                  </a:extLst>
                </p:cNvPr>
                <p:cNvSpPr>
                  <a:spLocks noChangeArrowheads="1"/>
                </p:cNvSpPr>
                <p:nvPr/>
              </p:nvSpPr>
              <p:spPr bwMode="auto">
                <a:xfrm>
                  <a:off x="2997200" y="4162425"/>
                  <a:ext cx="73025" cy="106363"/>
                </a:xfrm>
                <a:custGeom>
                  <a:avLst/>
                  <a:gdLst>
                    <a:gd name="T0" fmla="*/ 0 w 205"/>
                    <a:gd name="T1" fmla="*/ 172 h 297"/>
                    <a:gd name="T2" fmla="*/ 9 w 205"/>
                    <a:gd name="T3" fmla="*/ 155 h 297"/>
                    <a:gd name="T4" fmla="*/ 3 w 205"/>
                    <a:gd name="T5" fmla="*/ 102 h 297"/>
                    <a:gd name="T6" fmla="*/ 3 w 205"/>
                    <a:gd name="T7" fmla="*/ 90 h 297"/>
                    <a:gd name="T8" fmla="*/ 108 w 205"/>
                    <a:gd name="T9" fmla="*/ 0 h 297"/>
                    <a:gd name="T10" fmla="*/ 122 w 205"/>
                    <a:gd name="T11" fmla="*/ 20 h 297"/>
                    <a:gd name="T12" fmla="*/ 198 w 205"/>
                    <a:gd name="T13" fmla="*/ 96 h 297"/>
                    <a:gd name="T14" fmla="*/ 192 w 205"/>
                    <a:gd name="T15" fmla="*/ 152 h 297"/>
                    <a:gd name="T16" fmla="*/ 204 w 205"/>
                    <a:gd name="T17" fmla="*/ 172 h 297"/>
                    <a:gd name="T18" fmla="*/ 198 w 205"/>
                    <a:gd name="T19" fmla="*/ 203 h 297"/>
                    <a:gd name="T20" fmla="*/ 178 w 205"/>
                    <a:gd name="T21" fmla="*/ 220 h 297"/>
                    <a:gd name="T22" fmla="*/ 178 w 205"/>
                    <a:gd name="T23" fmla="*/ 220 h 297"/>
                    <a:gd name="T24" fmla="*/ 102 w 205"/>
                    <a:gd name="T25" fmla="*/ 296 h 297"/>
                    <a:gd name="T26" fmla="*/ 102 w 205"/>
                    <a:gd name="T27" fmla="*/ 296 h 297"/>
                    <a:gd name="T28" fmla="*/ 102 w 205"/>
                    <a:gd name="T29" fmla="*/ 296 h 297"/>
                    <a:gd name="T30" fmla="*/ 102 w 205"/>
                    <a:gd name="T31" fmla="*/ 296 h 297"/>
                    <a:gd name="T32" fmla="*/ 102 w 205"/>
                    <a:gd name="T33" fmla="*/ 296 h 297"/>
                    <a:gd name="T34" fmla="*/ 102 w 205"/>
                    <a:gd name="T35" fmla="*/ 296 h 297"/>
                    <a:gd name="T36" fmla="*/ 102 w 205"/>
                    <a:gd name="T37" fmla="*/ 296 h 297"/>
                    <a:gd name="T38" fmla="*/ 102 w 205"/>
                    <a:gd name="T39" fmla="*/ 296 h 297"/>
                    <a:gd name="T40" fmla="*/ 102 w 205"/>
                    <a:gd name="T41" fmla="*/ 296 h 297"/>
                    <a:gd name="T42" fmla="*/ 102 w 205"/>
                    <a:gd name="T43" fmla="*/ 296 h 297"/>
                    <a:gd name="T44" fmla="*/ 102 w 205"/>
                    <a:gd name="T45" fmla="*/ 296 h 297"/>
                    <a:gd name="T46" fmla="*/ 26 w 205"/>
                    <a:gd name="T47" fmla="*/ 220 h 297"/>
                    <a:gd name="T48" fmla="*/ 26 w 205"/>
                    <a:gd name="T49" fmla="*/ 220 h 297"/>
                    <a:gd name="T50" fmla="*/ 6 w 205"/>
                    <a:gd name="T51" fmla="*/ 203 h 297"/>
                    <a:gd name="T52" fmla="*/ 0 w 205"/>
                    <a:gd name="T53" fmla="*/ 172 h 2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05" h="297">
                      <a:moveTo>
                        <a:pt x="0" y="172"/>
                      </a:moveTo>
                      <a:cubicBezTo>
                        <a:pt x="0" y="164"/>
                        <a:pt x="3" y="155"/>
                        <a:pt x="9" y="155"/>
                      </a:cubicBezTo>
                      <a:cubicBezTo>
                        <a:pt x="6" y="144"/>
                        <a:pt x="3" y="121"/>
                        <a:pt x="3" y="102"/>
                      </a:cubicBezTo>
                      <a:lnTo>
                        <a:pt x="3" y="90"/>
                      </a:lnTo>
                      <a:cubicBezTo>
                        <a:pt x="3" y="90"/>
                        <a:pt x="3" y="6"/>
                        <a:pt x="108" y="0"/>
                      </a:cubicBezTo>
                      <a:lnTo>
                        <a:pt x="122" y="20"/>
                      </a:lnTo>
                      <a:cubicBezTo>
                        <a:pt x="164" y="23"/>
                        <a:pt x="198" y="59"/>
                        <a:pt x="198" y="96"/>
                      </a:cubicBezTo>
                      <a:cubicBezTo>
                        <a:pt x="198" y="116"/>
                        <a:pt x="195" y="141"/>
                        <a:pt x="192" y="152"/>
                      </a:cubicBezTo>
                      <a:cubicBezTo>
                        <a:pt x="201" y="155"/>
                        <a:pt x="204" y="164"/>
                        <a:pt x="204" y="172"/>
                      </a:cubicBezTo>
                      <a:lnTo>
                        <a:pt x="198" y="203"/>
                      </a:lnTo>
                      <a:cubicBezTo>
                        <a:pt x="195" y="212"/>
                        <a:pt x="189" y="220"/>
                        <a:pt x="178" y="220"/>
                      </a:cubicBezTo>
                      <a:lnTo>
                        <a:pt x="178" y="220"/>
                      </a:lnTo>
                      <a:cubicBezTo>
                        <a:pt x="167" y="294"/>
                        <a:pt x="110" y="296"/>
                        <a:pt x="102" y="296"/>
                      </a:cubicBezTo>
                      <a:lnTo>
                        <a:pt x="102" y="296"/>
                      </a:lnTo>
                      <a:lnTo>
                        <a:pt x="102" y="296"/>
                      </a:lnTo>
                      <a:lnTo>
                        <a:pt x="102" y="296"/>
                      </a:lnTo>
                      <a:lnTo>
                        <a:pt x="102" y="296"/>
                      </a:lnTo>
                      <a:lnTo>
                        <a:pt x="102" y="296"/>
                      </a:lnTo>
                      <a:lnTo>
                        <a:pt x="102" y="296"/>
                      </a:lnTo>
                      <a:lnTo>
                        <a:pt x="102" y="296"/>
                      </a:lnTo>
                      <a:lnTo>
                        <a:pt x="102" y="296"/>
                      </a:lnTo>
                      <a:lnTo>
                        <a:pt x="102" y="296"/>
                      </a:lnTo>
                      <a:lnTo>
                        <a:pt x="102" y="296"/>
                      </a:lnTo>
                      <a:cubicBezTo>
                        <a:pt x="93" y="296"/>
                        <a:pt x="37" y="294"/>
                        <a:pt x="26" y="220"/>
                      </a:cubicBezTo>
                      <a:lnTo>
                        <a:pt x="26" y="220"/>
                      </a:lnTo>
                      <a:cubicBezTo>
                        <a:pt x="14" y="220"/>
                        <a:pt x="6" y="212"/>
                        <a:pt x="6" y="203"/>
                      </a:cubicBezTo>
                      <a:lnTo>
                        <a:pt x="0" y="172"/>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425" name="Rectangle 424">
                <a:extLst>
                  <a:ext uri="{FF2B5EF4-FFF2-40B4-BE49-F238E27FC236}">
                    <a16:creationId xmlns:a16="http://schemas.microsoft.com/office/drawing/2014/main" id="{40221987-9FC0-4B4B-9C60-741AA602B30E}"/>
                  </a:ext>
                </a:extLst>
              </p:cNvPr>
              <p:cNvSpPr/>
              <p:nvPr/>
            </p:nvSpPr>
            <p:spPr>
              <a:xfrm>
                <a:off x="2451118" y="4158080"/>
                <a:ext cx="865570"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p>
            </p:txBody>
          </p:sp>
        </p:grpSp>
        <p:sp>
          <p:nvSpPr>
            <p:cNvPr id="423" name="Text Box 30">
              <a:extLst>
                <a:ext uri="{FF2B5EF4-FFF2-40B4-BE49-F238E27FC236}">
                  <a16:creationId xmlns:a16="http://schemas.microsoft.com/office/drawing/2014/main" id="{ACF5D128-2C79-477B-9156-417F14A34392}"/>
                </a:ext>
              </a:extLst>
            </p:cNvPr>
            <p:cNvSpPr txBox="1">
              <a:spLocks noChangeArrowheads="1"/>
            </p:cNvSpPr>
            <p:nvPr/>
          </p:nvSpPr>
          <p:spPr bwMode="auto">
            <a:xfrm>
              <a:off x="6609905" y="5889087"/>
              <a:ext cx="601072" cy="246221"/>
            </a:xfrm>
            <a:prstGeom prst="rect">
              <a:avLst/>
            </a:prstGeom>
            <a:solidFill>
              <a:schemeClr val="bg1"/>
            </a:solidFill>
            <a:ln w="9525">
              <a:noFill/>
              <a:miter lim="800000"/>
              <a:headEnd/>
              <a:tailEnd/>
            </a:ln>
          </p:spPr>
          <p:txBody>
            <a:bodyPr wrap="square" lIns="0" tIns="0" rIns="0" bIns="0" anchor="ctr">
              <a:spAutoFit/>
            </a:bodyPr>
            <a:lstStyle/>
            <a:p>
              <a:pPr algn="ctr">
                <a:buClr>
                  <a:srgbClr val="FD0000"/>
                </a:buClr>
              </a:pPr>
              <a:r>
                <a:rPr lang="en-US" sz="800" dirty="0">
                  <a:solidFill>
                    <a:schemeClr val="bg2">
                      <a:lumMod val="10000"/>
                    </a:schemeClr>
                  </a:solidFill>
                </a:rPr>
                <a:t>ID &amp; Access Management</a:t>
              </a:r>
            </a:p>
          </p:txBody>
        </p:sp>
      </p:grpSp>
      <p:grpSp>
        <p:nvGrpSpPr>
          <p:cNvPr id="433" name="Group 432">
            <a:extLst>
              <a:ext uri="{FF2B5EF4-FFF2-40B4-BE49-F238E27FC236}">
                <a16:creationId xmlns:a16="http://schemas.microsoft.com/office/drawing/2014/main" id="{C08A6EB9-EF2A-45E9-A7A2-21FE81C782F1}"/>
              </a:ext>
            </a:extLst>
          </p:cNvPr>
          <p:cNvGrpSpPr/>
          <p:nvPr/>
        </p:nvGrpSpPr>
        <p:grpSpPr>
          <a:xfrm>
            <a:off x="10349931" y="2342841"/>
            <a:ext cx="495559" cy="600714"/>
            <a:chOff x="7283585" y="5496258"/>
            <a:chExt cx="495559" cy="600714"/>
          </a:xfrm>
        </p:grpSpPr>
        <p:grpSp>
          <p:nvGrpSpPr>
            <p:cNvPr id="434" name="Group 433">
              <a:extLst>
                <a:ext uri="{FF2B5EF4-FFF2-40B4-BE49-F238E27FC236}">
                  <a16:creationId xmlns:a16="http://schemas.microsoft.com/office/drawing/2014/main" id="{46843680-624C-4C0B-80AF-60EEBACEF39B}"/>
                </a:ext>
              </a:extLst>
            </p:cNvPr>
            <p:cNvGrpSpPr/>
            <p:nvPr/>
          </p:nvGrpSpPr>
          <p:grpSpPr>
            <a:xfrm>
              <a:off x="7283585" y="5496258"/>
              <a:ext cx="495559" cy="543422"/>
              <a:chOff x="4149905" y="4158080"/>
              <a:chExt cx="639069" cy="695710"/>
            </a:xfrm>
          </p:grpSpPr>
          <p:grpSp>
            <p:nvGrpSpPr>
              <p:cNvPr id="436" name="Group 435">
                <a:extLst>
                  <a:ext uri="{FF2B5EF4-FFF2-40B4-BE49-F238E27FC236}">
                    <a16:creationId xmlns:a16="http://schemas.microsoft.com/office/drawing/2014/main" id="{556C2A4C-041E-4634-BDF2-2ABE95CEE07F}"/>
                  </a:ext>
                </a:extLst>
              </p:cNvPr>
              <p:cNvGrpSpPr/>
              <p:nvPr/>
            </p:nvGrpSpPr>
            <p:grpSpPr>
              <a:xfrm>
                <a:off x="4195359" y="4291017"/>
                <a:ext cx="548161" cy="429836"/>
                <a:chOff x="3944938" y="4110038"/>
                <a:chExt cx="360362" cy="282575"/>
              </a:xfrm>
              <a:solidFill>
                <a:srgbClr val="F80000"/>
              </a:solidFill>
            </p:grpSpPr>
            <p:sp>
              <p:nvSpPr>
                <p:cNvPr id="438" name="Freeform 8">
                  <a:extLst>
                    <a:ext uri="{FF2B5EF4-FFF2-40B4-BE49-F238E27FC236}">
                      <a16:creationId xmlns:a16="http://schemas.microsoft.com/office/drawing/2014/main" id="{D61C4529-004C-41F1-9006-916F0C606D60}"/>
                    </a:ext>
                  </a:extLst>
                </p:cNvPr>
                <p:cNvSpPr>
                  <a:spLocks noChangeArrowheads="1"/>
                </p:cNvSpPr>
                <p:nvPr/>
              </p:nvSpPr>
              <p:spPr bwMode="auto">
                <a:xfrm>
                  <a:off x="3981450" y="4176713"/>
                  <a:ext cx="17463" cy="12700"/>
                </a:xfrm>
                <a:custGeom>
                  <a:avLst/>
                  <a:gdLst>
                    <a:gd name="T0" fmla="*/ 24 w 49"/>
                    <a:gd name="T1" fmla="*/ 36 h 37"/>
                    <a:gd name="T2" fmla="*/ 0 w 49"/>
                    <a:gd name="T3" fmla="*/ 36 h 37"/>
                    <a:gd name="T4" fmla="*/ 0 w 49"/>
                    <a:gd name="T5" fmla="*/ 0 h 37"/>
                    <a:gd name="T6" fmla="*/ 48 w 49"/>
                    <a:gd name="T7" fmla="*/ 0 h 37"/>
                    <a:gd name="T8" fmla="*/ 48 w 49"/>
                    <a:gd name="T9" fmla="*/ 36 h 37"/>
                    <a:gd name="T10" fmla="*/ 24 w 49"/>
                    <a:gd name="T11" fmla="*/ 36 h 37"/>
                  </a:gdLst>
                  <a:ahLst/>
                  <a:cxnLst>
                    <a:cxn ang="0">
                      <a:pos x="T0" y="T1"/>
                    </a:cxn>
                    <a:cxn ang="0">
                      <a:pos x="T2" y="T3"/>
                    </a:cxn>
                    <a:cxn ang="0">
                      <a:pos x="T4" y="T5"/>
                    </a:cxn>
                    <a:cxn ang="0">
                      <a:pos x="T6" y="T7"/>
                    </a:cxn>
                    <a:cxn ang="0">
                      <a:pos x="T8" y="T9"/>
                    </a:cxn>
                    <a:cxn ang="0">
                      <a:pos x="T10" y="T11"/>
                    </a:cxn>
                  </a:cxnLst>
                  <a:rect l="0" t="0" r="r" b="b"/>
                  <a:pathLst>
                    <a:path w="49" h="37">
                      <a:moveTo>
                        <a:pt x="24" y="36"/>
                      </a:moveTo>
                      <a:lnTo>
                        <a:pt x="0" y="36"/>
                      </a:lnTo>
                      <a:lnTo>
                        <a:pt x="0" y="0"/>
                      </a:lnTo>
                      <a:lnTo>
                        <a:pt x="48" y="0"/>
                      </a:lnTo>
                      <a:lnTo>
                        <a:pt x="48" y="36"/>
                      </a:lnTo>
                      <a:lnTo>
                        <a:pt x="24" y="36"/>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39" name="Freeform 9">
                  <a:extLst>
                    <a:ext uri="{FF2B5EF4-FFF2-40B4-BE49-F238E27FC236}">
                      <a16:creationId xmlns:a16="http://schemas.microsoft.com/office/drawing/2014/main" id="{943A4D99-1ACD-4678-94A9-BEB053E4985C}"/>
                    </a:ext>
                  </a:extLst>
                </p:cNvPr>
                <p:cNvSpPr>
                  <a:spLocks noChangeArrowheads="1"/>
                </p:cNvSpPr>
                <p:nvPr/>
              </p:nvSpPr>
              <p:spPr bwMode="auto">
                <a:xfrm>
                  <a:off x="4114800" y="4176713"/>
                  <a:ext cx="134938" cy="12700"/>
                </a:xfrm>
                <a:custGeom>
                  <a:avLst/>
                  <a:gdLst>
                    <a:gd name="T0" fmla="*/ 188 w 377"/>
                    <a:gd name="T1" fmla="*/ 36 h 37"/>
                    <a:gd name="T2" fmla="*/ 0 w 377"/>
                    <a:gd name="T3" fmla="*/ 36 h 37"/>
                    <a:gd name="T4" fmla="*/ 0 w 377"/>
                    <a:gd name="T5" fmla="*/ 0 h 37"/>
                    <a:gd name="T6" fmla="*/ 376 w 377"/>
                    <a:gd name="T7" fmla="*/ 0 h 37"/>
                    <a:gd name="T8" fmla="*/ 376 w 377"/>
                    <a:gd name="T9" fmla="*/ 36 h 37"/>
                    <a:gd name="T10" fmla="*/ 188 w 377"/>
                    <a:gd name="T11" fmla="*/ 36 h 37"/>
                  </a:gdLst>
                  <a:ahLst/>
                  <a:cxnLst>
                    <a:cxn ang="0">
                      <a:pos x="T0" y="T1"/>
                    </a:cxn>
                    <a:cxn ang="0">
                      <a:pos x="T2" y="T3"/>
                    </a:cxn>
                    <a:cxn ang="0">
                      <a:pos x="T4" y="T5"/>
                    </a:cxn>
                    <a:cxn ang="0">
                      <a:pos x="T6" y="T7"/>
                    </a:cxn>
                    <a:cxn ang="0">
                      <a:pos x="T8" y="T9"/>
                    </a:cxn>
                    <a:cxn ang="0">
                      <a:pos x="T10" y="T11"/>
                    </a:cxn>
                  </a:cxnLst>
                  <a:rect l="0" t="0" r="r" b="b"/>
                  <a:pathLst>
                    <a:path w="377" h="37">
                      <a:moveTo>
                        <a:pt x="188" y="36"/>
                      </a:moveTo>
                      <a:lnTo>
                        <a:pt x="0" y="36"/>
                      </a:lnTo>
                      <a:lnTo>
                        <a:pt x="0" y="0"/>
                      </a:lnTo>
                      <a:lnTo>
                        <a:pt x="376" y="0"/>
                      </a:lnTo>
                      <a:lnTo>
                        <a:pt x="376" y="36"/>
                      </a:lnTo>
                      <a:lnTo>
                        <a:pt x="188" y="36"/>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40" name="Freeform 10">
                  <a:extLst>
                    <a:ext uri="{FF2B5EF4-FFF2-40B4-BE49-F238E27FC236}">
                      <a16:creationId xmlns:a16="http://schemas.microsoft.com/office/drawing/2014/main" id="{A378E477-3AD1-4F35-A7B9-10D7F93BCBC7}"/>
                    </a:ext>
                  </a:extLst>
                </p:cNvPr>
                <p:cNvSpPr>
                  <a:spLocks noChangeArrowheads="1"/>
                </p:cNvSpPr>
                <p:nvPr/>
              </p:nvSpPr>
              <p:spPr bwMode="auto">
                <a:xfrm>
                  <a:off x="4016375" y="4176713"/>
                  <a:ext cx="80963" cy="12700"/>
                </a:xfrm>
                <a:custGeom>
                  <a:avLst/>
                  <a:gdLst>
                    <a:gd name="T0" fmla="*/ 113 w 227"/>
                    <a:gd name="T1" fmla="*/ 36 h 37"/>
                    <a:gd name="T2" fmla="*/ 0 w 227"/>
                    <a:gd name="T3" fmla="*/ 36 h 37"/>
                    <a:gd name="T4" fmla="*/ 0 w 227"/>
                    <a:gd name="T5" fmla="*/ 0 h 37"/>
                    <a:gd name="T6" fmla="*/ 226 w 227"/>
                    <a:gd name="T7" fmla="*/ 0 h 37"/>
                    <a:gd name="T8" fmla="*/ 226 w 227"/>
                    <a:gd name="T9" fmla="*/ 36 h 37"/>
                    <a:gd name="T10" fmla="*/ 113 w 227"/>
                    <a:gd name="T11" fmla="*/ 36 h 37"/>
                  </a:gdLst>
                  <a:ahLst/>
                  <a:cxnLst>
                    <a:cxn ang="0">
                      <a:pos x="T0" y="T1"/>
                    </a:cxn>
                    <a:cxn ang="0">
                      <a:pos x="T2" y="T3"/>
                    </a:cxn>
                    <a:cxn ang="0">
                      <a:pos x="T4" y="T5"/>
                    </a:cxn>
                    <a:cxn ang="0">
                      <a:pos x="T6" y="T7"/>
                    </a:cxn>
                    <a:cxn ang="0">
                      <a:pos x="T8" y="T9"/>
                    </a:cxn>
                    <a:cxn ang="0">
                      <a:pos x="T10" y="T11"/>
                    </a:cxn>
                  </a:cxnLst>
                  <a:rect l="0" t="0" r="r" b="b"/>
                  <a:pathLst>
                    <a:path w="227" h="37">
                      <a:moveTo>
                        <a:pt x="113" y="36"/>
                      </a:moveTo>
                      <a:lnTo>
                        <a:pt x="0" y="36"/>
                      </a:lnTo>
                      <a:lnTo>
                        <a:pt x="0" y="0"/>
                      </a:lnTo>
                      <a:lnTo>
                        <a:pt x="226" y="0"/>
                      </a:lnTo>
                      <a:lnTo>
                        <a:pt x="226" y="36"/>
                      </a:lnTo>
                      <a:lnTo>
                        <a:pt x="113" y="36"/>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41" name="Freeform 11">
                  <a:extLst>
                    <a:ext uri="{FF2B5EF4-FFF2-40B4-BE49-F238E27FC236}">
                      <a16:creationId xmlns:a16="http://schemas.microsoft.com/office/drawing/2014/main" id="{93F4655C-8C10-4387-B8E5-A51183A2C543}"/>
                    </a:ext>
                  </a:extLst>
                </p:cNvPr>
                <p:cNvSpPr>
                  <a:spLocks noChangeArrowheads="1"/>
                </p:cNvSpPr>
                <p:nvPr/>
              </p:nvSpPr>
              <p:spPr bwMode="auto">
                <a:xfrm>
                  <a:off x="3944938" y="4110038"/>
                  <a:ext cx="360362" cy="282575"/>
                </a:xfrm>
                <a:custGeom>
                  <a:avLst/>
                  <a:gdLst>
                    <a:gd name="T0" fmla="*/ 985 w 1003"/>
                    <a:gd name="T1" fmla="*/ 0 h 783"/>
                    <a:gd name="T2" fmla="*/ 1002 w 1003"/>
                    <a:gd name="T3" fmla="*/ 20 h 783"/>
                    <a:gd name="T4" fmla="*/ 1002 w 1003"/>
                    <a:gd name="T5" fmla="*/ 559 h 783"/>
                    <a:gd name="T6" fmla="*/ 965 w 1003"/>
                    <a:gd name="T7" fmla="*/ 559 h 783"/>
                    <a:gd name="T8" fmla="*/ 965 w 1003"/>
                    <a:gd name="T9" fmla="*/ 133 h 783"/>
                    <a:gd name="T10" fmla="*/ 37 w 1003"/>
                    <a:gd name="T11" fmla="*/ 133 h 783"/>
                    <a:gd name="T12" fmla="*/ 37 w 1003"/>
                    <a:gd name="T13" fmla="*/ 782 h 783"/>
                    <a:gd name="T14" fmla="*/ 0 w 1003"/>
                    <a:gd name="T15" fmla="*/ 782 h 783"/>
                    <a:gd name="T16" fmla="*/ 0 w 1003"/>
                    <a:gd name="T17" fmla="*/ 20 h 783"/>
                    <a:gd name="T18" fmla="*/ 20 w 1003"/>
                    <a:gd name="T19" fmla="*/ 0 h 783"/>
                    <a:gd name="T20" fmla="*/ 985 w 1003"/>
                    <a:gd name="T21" fmla="*/ 0 h 783"/>
                    <a:gd name="T22" fmla="*/ 93 w 1003"/>
                    <a:gd name="T23" fmla="*/ 93 h 783"/>
                    <a:gd name="T24" fmla="*/ 93 w 1003"/>
                    <a:gd name="T25" fmla="*/ 37 h 783"/>
                    <a:gd name="T26" fmla="*/ 37 w 1003"/>
                    <a:gd name="T27" fmla="*/ 37 h 783"/>
                    <a:gd name="T28" fmla="*/ 37 w 1003"/>
                    <a:gd name="T29" fmla="*/ 93 h 783"/>
                    <a:gd name="T30" fmla="*/ 93 w 1003"/>
                    <a:gd name="T31" fmla="*/ 93 h 7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03" h="783">
                      <a:moveTo>
                        <a:pt x="985" y="0"/>
                      </a:moveTo>
                      <a:cubicBezTo>
                        <a:pt x="994" y="0"/>
                        <a:pt x="1002" y="9"/>
                        <a:pt x="1002" y="20"/>
                      </a:cubicBezTo>
                      <a:lnTo>
                        <a:pt x="1002" y="559"/>
                      </a:lnTo>
                      <a:lnTo>
                        <a:pt x="965" y="559"/>
                      </a:lnTo>
                      <a:lnTo>
                        <a:pt x="965" y="133"/>
                      </a:lnTo>
                      <a:lnTo>
                        <a:pt x="37" y="133"/>
                      </a:lnTo>
                      <a:lnTo>
                        <a:pt x="37" y="782"/>
                      </a:lnTo>
                      <a:lnTo>
                        <a:pt x="0" y="782"/>
                      </a:lnTo>
                      <a:lnTo>
                        <a:pt x="0" y="20"/>
                      </a:lnTo>
                      <a:cubicBezTo>
                        <a:pt x="0" y="9"/>
                        <a:pt x="9" y="0"/>
                        <a:pt x="20" y="0"/>
                      </a:cubicBezTo>
                      <a:lnTo>
                        <a:pt x="985" y="0"/>
                      </a:lnTo>
                      <a:close/>
                      <a:moveTo>
                        <a:pt x="93" y="93"/>
                      </a:moveTo>
                      <a:lnTo>
                        <a:pt x="93" y="37"/>
                      </a:lnTo>
                      <a:lnTo>
                        <a:pt x="37" y="37"/>
                      </a:lnTo>
                      <a:lnTo>
                        <a:pt x="37" y="93"/>
                      </a:lnTo>
                      <a:lnTo>
                        <a:pt x="93" y="93"/>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42" name="Freeform 12">
                  <a:extLst>
                    <a:ext uri="{FF2B5EF4-FFF2-40B4-BE49-F238E27FC236}">
                      <a16:creationId xmlns:a16="http://schemas.microsoft.com/office/drawing/2014/main" id="{CBBA4942-B801-4722-9A60-5C148F47A9EB}"/>
                    </a:ext>
                  </a:extLst>
                </p:cNvPr>
                <p:cNvSpPr>
                  <a:spLocks noChangeArrowheads="1"/>
                </p:cNvSpPr>
                <p:nvPr/>
              </p:nvSpPr>
              <p:spPr bwMode="auto">
                <a:xfrm>
                  <a:off x="3981450" y="4276725"/>
                  <a:ext cx="14288" cy="14288"/>
                </a:xfrm>
                <a:custGeom>
                  <a:avLst/>
                  <a:gdLst>
                    <a:gd name="T0" fmla="*/ 20 w 40"/>
                    <a:gd name="T1" fmla="*/ 37 h 38"/>
                    <a:gd name="T2" fmla="*/ 0 w 40"/>
                    <a:gd name="T3" fmla="*/ 37 h 38"/>
                    <a:gd name="T4" fmla="*/ 0 w 40"/>
                    <a:gd name="T5" fmla="*/ 0 h 38"/>
                    <a:gd name="T6" fmla="*/ 39 w 40"/>
                    <a:gd name="T7" fmla="*/ 0 h 38"/>
                    <a:gd name="T8" fmla="*/ 39 w 40"/>
                    <a:gd name="T9" fmla="*/ 37 h 38"/>
                    <a:gd name="T10" fmla="*/ 20 w 40"/>
                    <a:gd name="T11" fmla="*/ 37 h 38"/>
                  </a:gdLst>
                  <a:ahLst/>
                  <a:cxnLst>
                    <a:cxn ang="0">
                      <a:pos x="T0" y="T1"/>
                    </a:cxn>
                    <a:cxn ang="0">
                      <a:pos x="T2" y="T3"/>
                    </a:cxn>
                    <a:cxn ang="0">
                      <a:pos x="T4" y="T5"/>
                    </a:cxn>
                    <a:cxn ang="0">
                      <a:pos x="T6" y="T7"/>
                    </a:cxn>
                    <a:cxn ang="0">
                      <a:pos x="T8" y="T9"/>
                    </a:cxn>
                    <a:cxn ang="0">
                      <a:pos x="T10" y="T11"/>
                    </a:cxn>
                  </a:cxnLst>
                  <a:rect l="0" t="0" r="r" b="b"/>
                  <a:pathLst>
                    <a:path w="40" h="38">
                      <a:moveTo>
                        <a:pt x="20" y="37"/>
                      </a:moveTo>
                      <a:lnTo>
                        <a:pt x="0" y="37"/>
                      </a:lnTo>
                      <a:lnTo>
                        <a:pt x="0" y="0"/>
                      </a:lnTo>
                      <a:lnTo>
                        <a:pt x="39" y="0"/>
                      </a:lnTo>
                      <a:lnTo>
                        <a:pt x="39" y="37"/>
                      </a:lnTo>
                      <a:lnTo>
                        <a:pt x="20" y="37"/>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43" name="Freeform 13">
                  <a:extLst>
                    <a:ext uri="{FF2B5EF4-FFF2-40B4-BE49-F238E27FC236}">
                      <a16:creationId xmlns:a16="http://schemas.microsoft.com/office/drawing/2014/main" id="{EAEE05F5-A3EF-4800-9930-19B90A9B4BA4}"/>
                    </a:ext>
                  </a:extLst>
                </p:cNvPr>
                <p:cNvSpPr>
                  <a:spLocks noChangeArrowheads="1"/>
                </p:cNvSpPr>
                <p:nvPr/>
              </p:nvSpPr>
              <p:spPr bwMode="auto">
                <a:xfrm>
                  <a:off x="4011613" y="4276725"/>
                  <a:ext cx="14287" cy="14288"/>
                </a:xfrm>
                <a:custGeom>
                  <a:avLst/>
                  <a:gdLst>
                    <a:gd name="T0" fmla="*/ 19 w 40"/>
                    <a:gd name="T1" fmla="*/ 37 h 38"/>
                    <a:gd name="T2" fmla="*/ 0 w 40"/>
                    <a:gd name="T3" fmla="*/ 37 h 38"/>
                    <a:gd name="T4" fmla="*/ 0 w 40"/>
                    <a:gd name="T5" fmla="*/ 0 h 38"/>
                    <a:gd name="T6" fmla="*/ 39 w 40"/>
                    <a:gd name="T7" fmla="*/ 0 h 38"/>
                    <a:gd name="T8" fmla="*/ 39 w 40"/>
                    <a:gd name="T9" fmla="*/ 37 h 38"/>
                    <a:gd name="T10" fmla="*/ 19 w 40"/>
                    <a:gd name="T11" fmla="*/ 37 h 38"/>
                  </a:gdLst>
                  <a:ahLst/>
                  <a:cxnLst>
                    <a:cxn ang="0">
                      <a:pos x="T0" y="T1"/>
                    </a:cxn>
                    <a:cxn ang="0">
                      <a:pos x="T2" y="T3"/>
                    </a:cxn>
                    <a:cxn ang="0">
                      <a:pos x="T4" y="T5"/>
                    </a:cxn>
                    <a:cxn ang="0">
                      <a:pos x="T6" y="T7"/>
                    </a:cxn>
                    <a:cxn ang="0">
                      <a:pos x="T8" y="T9"/>
                    </a:cxn>
                    <a:cxn ang="0">
                      <a:pos x="T10" y="T11"/>
                    </a:cxn>
                  </a:cxnLst>
                  <a:rect l="0" t="0" r="r" b="b"/>
                  <a:pathLst>
                    <a:path w="40" h="38">
                      <a:moveTo>
                        <a:pt x="19" y="37"/>
                      </a:moveTo>
                      <a:lnTo>
                        <a:pt x="0" y="37"/>
                      </a:lnTo>
                      <a:lnTo>
                        <a:pt x="0" y="0"/>
                      </a:lnTo>
                      <a:lnTo>
                        <a:pt x="39" y="0"/>
                      </a:lnTo>
                      <a:lnTo>
                        <a:pt x="39" y="37"/>
                      </a:lnTo>
                      <a:lnTo>
                        <a:pt x="19" y="37"/>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44" name="Freeform 14">
                  <a:extLst>
                    <a:ext uri="{FF2B5EF4-FFF2-40B4-BE49-F238E27FC236}">
                      <a16:creationId xmlns:a16="http://schemas.microsoft.com/office/drawing/2014/main" id="{62A441BD-1033-4ED9-8054-8387E1ECF76A}"/>
                    </a:ext>
                  </a:extLst>
                </p:cNvPr>
                <p:cNvSpPr>
                  <a:spLocks noChangeArrowheads="1"/>
                </p:cNvSpPr>
                <p:nvPr/>
              </p:nvSpPr>
              <p:spPr bwMode="auto">
                <a:xfrm>
                  <a:off x="4041775" y="4276725"/>
                  <a:ext cx="14288" cy="14288"/>
                </a:xfrm>
                <a:custGeom>
                  <a:avLst/>
                  <a:gdLst>
                    <a:gd name="T0" fmla="*/ 20 w 41"/>
                    <a:gd name="T1" fmla="*/ 37 h 38"/>
                    <a:gd name="T2" fmla="*/ 0 w 41"/>
                    <a:gd name="T3" fmla="*/ 37 h 38"/>
                    <a:gd name="T4" fmla="*/ 0 w 41"/>
                    <a:gd name="T5" fmla="*/ 0 h 38"/>
                    <a:gd name="T6" fmla="*/ 40 w 41"/>
                    <a:gd name="T7" fmla="*/ 0 h 38"/>
                    <a:gd name="T8" fmla="*/ 40 w 41"/>
                    <a:gd name="T9" fmla="*/ 37 h 38"/>
                    <a:gd name="T10" fmla="*/ 20 w 41"/>
                    <a:gd name="T11" fmla="*/ 37 h 38"/>
                  </a:gdLst>
                  <a:ahLst/>
                  <a:cxnLst>
                    <a:cxn ang="0">
                      <a:pos x="T0" y="T1"/>
                    </a:cxn>
                    <a:cxn ang="0">
                      <a:pos x="T2" y="T3"/>
                    </a:cxn>
                    <a:cxn ang="0">
                      <a:pos x="T4" y="T5"/>
                    </a:cxn>
                    <a:cxn ang="0">
                      <a:pos x="T6" y="T7"/>
                    </a:cxn>
                    <a:cxn ang="0">
                      <a:pos x="T8" y="T9"/>
                    </a:cxn>
                    <a:cxn ang="0">
                      <a:pos x="T10" y="T11"/>
                    </a:cxn>
                  </a:cxnLst>
                  <a:rect l="0" t="0" r="r" b="b"/>
                  <a:pathLst>
                    <a:path w="41" h="38">
                      <a:moveTo>
                        <a:pt x="20" y="37"/>
                      </a:moveTo>
                      <a:lnTo>
                        <a:pt x="0" y="37"/>
                      </a:lnTo>
                      <a:lnTo>
                        <a:pt x="0" y="0"/>
                      </a:lnTo>
                      <a:lnTo>
                        <a:pt x="40" y="0"/>
                      </a:lnTo>
                      <a:lnTo>
                        <a:pt x="40" y="37"/>
                      </a:lnTo>
                      <a:lnTo>
                        <a:pt x="20" y="37"/>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45" name="Freeform 15">
                  <a:extLst>
                    <a:ext uri="{FF2B5EF4-FFF2-40B4-BE49-F238E27FC236}">
                      <a16:creationId xmlns:a16="http://schemas.microsoft.com/office/drawing/2014/main" id="{4D23DBBD-01F9-4DED-B097-825FFBA6BF9D}"/>
                    </a:ext>
                  </a:extLst>
                </p:cNvPr>
                <p:cNvSpPr>
                  <a:spLocks noChangeArrowheads="1"/>
                </p:cNvSpPr>
                <p:nvPr/>
              </p:nvSpPr>
              <p:spPr bwMode="auto">
                <a:xfrm>
                  <a:off x="4070350" y="4276725"/>
                  <a:ext cx="125413" cy="14288"/>
                </a:xfrm>
                <a:custGeom>
                  <a:avLst/>
                  <a:gdLst>
                    <a:gd name="T0" fmla="*/ 174 w 348"/>
                    <a:gd name="T1" fmla="*/ 37 h 38"/>
                    <a:gd name="T2" fmla="*/ 0 w 348"/>
                    <a:gd name="T3" fmla="*/ 37 h 38"/>
                    <a:gd name="T4" fmla="*/ 0 w 348"/>
                    <a:gd name="T5" fmla="*/ 0 h 38"/>
                    <a:gd name="T6" fmla="*/ 347 w 348"/>
                    <a:gd name="T7" fmla="*/ 0 h 38"/>
                    <a:gd name="T8" fmla="*/ 347 w 348"/>
                    <a:gd name="T9" fmla="*/ 37 h 38"/>
                    <a:gd name="T10" fmla="*/ 174 w 348"/>
                    <a:gd name="T11" fmla="*/ 37 h 38"/>
                  </a:gdLst>
                  <a:ahLst/>
                  <a:cxnLst>
                    <a:cxn ang="0">
                      <a:pos x="T0" y="T1"/>
                    </a:cxn>
                    <a:cxn ang="0">
                      <a:pos x="T2" y="T3"/>
                    </a:cxn>
                    <a:cxn ang="0">
                      <a:pos x="T4" y="T5"/>
                    </a:cxn>
                    <a:cxn ang="0">
                      <a:pos x="T6" y="T7"/>
                    </a:cxn>
                    <a:cxn ang="0">
                      <a:pos x="T8" y="T9"/>
                    </a:cxn>
                    <a:cxn ang="0">
                      <a:pos x="T10" y="T11"/>
                    </a:cxn>
                  </a:cxnLst>
                  <a:rect l="0" t="0" r="r" b="b"/>
                  <a:pathLst>
                    <a:path w="348" h="38">
                      <a:moveTo>
                        <a:pt x="174" y="37"/>
                      </a:moveTo>
                      <a:lnTo>
                        <a:pt x="0" y="37"/>
                      </a:lnTo>
                      <a:lnTo>
                        <a:pt x="0" y="0"/>
                      </a:lnTo>
                      <a:lnTo>
                        <a:pt x="347" y="0"/>
                      </a:lnTo>
                      <a:lnTo>
                        <a:pt x="347" y="37"/>
                      </a:lnTo>
                      <a:lnTo>
                        <a:pt x="174" y="37"/>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46" name="Freeform 16">
                  <a:extLst>
                    <a:ext uri="{FF2B5EF4-FFF2-40B4-BE49-F238E27FC236}">
                      <a16:creationId xmlns:a16="http://schemas.microsoft.com/office/drawing/2014/main" id="{F863B23C-B97D-44FD-ADD5-9DDE2B09B562}"/>
                    </a:ext>
                  </a:extLst>
                </p:cNvPr>
                <p:cNvSpPr>
                  <a:spLocks noChangeArrowheads="1"/>
                </p:cNvSpPr>
                <p:nvPr/>
              </p:nvSpPr>
              <p:spPr bwMode="auto">
                <a:xfrm>
                  <a:off x="3981450" y="4310063"/>
                  <a:ext cx="104775" cy="14287"/>
                </a:xfrm>
                <a:custGeom>
                  <a:avLst/>
                  <a:gdLst>
                    <a:gd name="T0" fmla="*/ 144 w 289"/>
                    <a:gd name="T1" fmla="*/ 37 h 38"/>
                    <a:gd name="T2" fmla="*/ 0 w 289"/>
                    <a:gd name="T3" fmla="*/ 37 h 38"/>
                    <a:gd name="T4" fmla="*/ 0 w 289"/>
                    <a:gd name="T5" fmla="*/ 0 h 38"/>
                    <a:gd name="T6" fmla="*/ 288 w 289"/>
                    <a:gd name="T7" fmla="*/ 0 h 38"/>
                    <a:gd name="T8" fmla="*/ 288 w 289"/>
                    <a:gd name="T9" fmla="*/ 37 h 38"/>
                    <a:gd name="T10" fmla="*/ 144 w 289"/>
                    <a:gd name="T11" fmla="*/ 37 h 38"/>
                  </a:gdLst>
                  <a:ahLst/>
                  <a:cxnLst>
                    <a:cxn ang="0">
                      <a:pos x="T0" y="T1"/>
                    </a:cxn>
                    <a:cxn ang="0">
                      <a:pos x="T2" y="T3"/>
                    </a:cxn>
                    <a:cxn ang="0">
                      <a:pos x="T4" y="T5"/>
                    </a:cxn>
                    <a:cxn ang="0">
                      <a:pos x="T6" y="T7"/>
                    </a:cxn>
                    <a:cxn ang="0">
                      <a:pos x="T8" y="T9"/>
                    </a:cxn>
                    <a:cxn ang="0">
                      <a:pos x="T10" y="T11"/>
                    </a:cxn>
                  </a:cxnLst>
                  <a:rect l="0" t="0" r="r" b="b"/>
                  <a:pathLst>
                    <a:path w="289" h="38">
                      <a:moveTo>
                        <a:pt x="144" y="37"/>
                      </a:moveTo>
                      <a:lnTo>
                        <a:pt x="0" y="37"/>
                      </a:lnTo>
                      <a:lnTo>
                        <a:pt x="0" y="0"/>
                      </a:lnTo>
                      <a:lnTo>
                        <a:pt x="288" y="0"/>
                      </a:lnTo>
                      <a:lnTo>
                        <a:pt x="288" y="37"/>
                      </a:lnTo>
                      <a:lnTo>
                        <a:pt x="144" y="37"/>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47" name="Freeform 17">
                  <a:extLst>
                    <a:ext uri="{FF2B5EF4-FFF2-40B4-BE49-F238E27FC236}">
                      <a16:creationId xmlns:a16="http://schemas.microsoft.com/office/drawing/2014/main" id="{A28FCF97-890A-4D26-8758-498140F6B347}"/>
                    </a:ext>
                  </a:extLst>
                </p:cNvPr>
                <p:cNvSpPr>
                  <a:spLocks noChangeArrowheads="1"/>
                </p:cNvSpPr>
                <p:nvPr/>
              </p:nvSpPr>
              <p:spPr bwMode="auto">
                <a:xfrm>
                  <a:off x="4098925" y="4310063"/>
                  <a:ext cx="17463" cy="14287"/>
                </a:xfrm>
                <a:custGeom>
                  <a:avLst/>
                  <a:gdLst>
                    <a:gd name="T0" fmla="*/ 23 w 47"/>
                    <a:gd name="T1" fmla="*/ 37 h 38"/>
                    <a:gd name="T2" fmla="*/ 0 w 47"/>
                    <a:gd name="T3" fmla="*/ 37 h 38"/>
                    <a:gd name="T4" fmla="*/ 0 w 47"/>
                    <a:gd name="T5" fmla="*/ 0 h 38"/>
                    <a:gd name="T6" fmla="*/ 46 w 47"/>
                    <a:gd name="T7" fmla="*/ 0 h 38"/>
                    <a:gd name="T8" fmla="*/ 46 w 47"/>
                    <a:gd name="T9" fmla="*/ 37 h 38"/>
                    <a:gd name="T10" fmla="*/ 23 w 47"/>
                    <a:gd name="T11" fmla="*/ 37 h 38"/>
                  </a:gdLst>
                  <a:ahLst/>
                  <a:cxnLst>
                    <a:cxn ang="0">
                      <a:pos x="T0" y="T1"/>
                    </a:cxn>
                    <a:cxn ang="0">
                      <a:pos x="T2" y="T3"/>
                    </a:cxn>
                    <a:cxn ang="0">
                      <a:pos x="T4" y="T5"/>
                    </a:cxn>
                    <a:cxn ang="0">
                      <a:pos x="T6" y="T7"/>
                    </a:cxn>
                    <a:cxn ang="0">
                      <a:pos x="T8" y="T9"/>
                    </a:cxn>
                    <a:cxn ang="0">
                      <a:pos x="T10" y="T11"/>
                    </a:cxn>
                  </a:cxnLst>
                  <a:rect l="0" t="0" r="r" b="b"/>
                  <a:pathLst>
                    <a:path w="47" h="38">
                      <a:moveTo>
                        <a:pt x="23" y="37"/>
                      </a:moveTo>
                      <a:lnTo>
                        <a:pt x="0" y="37"/>
                      </a:lnTo>
                      <a:lnTo>
                        <a:pt x="0" y="0"/>
                      </a:lnTo>
                      <a:lnTo>
                        <a:pt x="46" y="0"/>
                      </a:lnTo>
                      <a:lnTo>
                        <a:pt x="46" y="37"/>
                      </a:lnTo>
                      <a:lnTo>
                        <a:pt x="23" y="37"/>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48" name="Freeform 18">
                  <a:extLst>
                    <a:ext uri="{FF2B5EF4-FFF2-40B4-BE49-F238E27FC236}">
                      <a16:creationId xmlns:a16="http://schemas.microsoft.com/office/drawing/2014/main" id="{7C22C239-1021-432C-A6EF-7CD8A99716D5}"/>
                    </a:ext>
                  </a:extLst>
                </p:cNvPr>
                <p:cNvSpPr>
                  <a:spLocks noChangeArrowheads="1"/>
                </p:cNvSpPr>
                <p:nvPr/>
              </p:nvSpPr>
              <p:spPr bwMode="auto">
                <a:xfrm>
                  <a:off x="3981450" y="4343400"/>
                  <a:ext cx="69850" cy="14288"/>
                </a:xfrm>
                <a:custGeom>
                  <a:avLst/>
                  <a:gdLst>
                    <a:gd name="T0" fmla="*/ 96 w 193"/>
                    <a:gd name="T1" fmla="*/ 37 h 38"/>
                    <a:gd name="T2" fmla="*/ 0 w 193"/>
                    <a:gd name="T3" fmla="*/ 37 h 38"/>
                    <a:gd name="T4" fmla="*/ 0 w 193"/>
                    <a:gd name="T5" fmla="*/ 0 h 38"/>
                    <a:gd name="T6" fmla="*/ 192 w 193"/>
                    <a:gd name="T7" fmla="*/ 0 h 38"/>
                    <a:gd name="T8" fmla="*/ 192 w 193"/>
                    <a:gd name="T9" fmla="*/ 37 h 38"/>
                    <a:gd name="T10" fmla="*/ 96 w 193"/>
                    <a:gd name="T11" fmla="*/ 37 h 38"/>
                  </a:gdLst>
                  <a:ahLst/>
                  <a:cxnLst>
                    <a:cxn ang="0">
                      <a:pos x="T0" y="T1"/>
                    </a:cxn>
                    <a:cxn ang="0">
                      <a:pos x="T2" y="T3"/>
                    </a:cxn>
                    <a:cxn ang="0">
                      <a:pos x="T4" y="T5"/>
                    </a:cxn>
                    <a:cxn ang="0">
                      <a:pos x="T6" y="T7"/>
                    </a:cxn>
                    <a:cxn ang="0">
                      <a:pos x="T8" y="T9"/>
                    </a:cxn>
                    <a:cxn ang="0">
                      <a:pos x="T10" y="T11"/>
                    </a:cxn>
                  </a:cxnLst>
                  <a:rect l="0" t="0" r="r" b="b"/>
                  <a:pathLst>
                    <a:path w="193" h="38">
                      <a:moveTo>
                        <a:pt x="96" y="37"/>
                      </a:moveTo>
                      <a:lnTo>
                        <a:pt x="0" y="37"/>
                      </a:lnTo>
                      <a:lnTo>
                        <a:pt x="0" y="0"/>
                      </a:lnTo>
                      <a:lnTo>
                        <a:pt x="192" y="0"/>
                      </a:lnTo>
                      <a:lnTo>
                        <a:pt x="192" y="37"/>
                      </a:lnTo>
                      <a:lnTo>
                        <a:pt x="96" y="37"/>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49" name="Freeform 19">
                  <a:extLst>
                    <a:ext uri="{FF2B5EF4-FFF2-40B4-BE49-F238E27FC236}">
                      <a16:creationId xmlns:a16="http://schemas.microsoft.com/office/drawing/2014/main" id="{FD888F09-A469-4A7F-8BB2-6FE5171DE94D}"/>
                    </a:ext>
                  </a:extLst>
                </p:cNvPr>
                <p:cNvSpPr>
                  <a:spLocks noChangeArrowheads="1"/>
                </p:cNvSpPr>
                <p:nvPr/>
              </p:nvSpPr>
              <p:spPr bwMode="auto">
                <a:xfrm>
                  <a:off x="4062413" y="4343400"/>
                  <a:ext cx="69850" cy="14288"/>
                </a:xfrm>
                <a:custGeom>
                  <a:avLst/>
                  <a:gdLst>
                    <a:gd name="T0" fmla="*/ 96 w 193"/>
                    <a:gd name="T1" fmla="*/ 37 h 38"/>
                    <a:gd name="T2" fmla="*/ 0 w 193"/>
                    <a:gd name="T3" fmla="*/ 37 h 38"/>
                    <a:gd name="T4" fmla="*/ 0 w 193"/>
                    <a:gd name="T5" fmla="*/ 0 h 38"/>
                    <a:gd name="T6" fmla="*/ 192 w 193"/>
                    <a:gd name="T7" fmla="*/ 0 h 38"/>
                    <a:gd name="T8" fmla="*/ 192 w 193"/>
                    <a:gd name="T9" fmla="*/ 37 h 38"/>
                    <a:gd name="T10" fmla="*/ 96 w 193"/>
                    <a:gd name="T11" fmla="*/ 37 h 38"/>
                  </a:gdLst>
                  <a:ahLst/>
                  <a:cxnLst>
                    <a:cxn ang="0">
                      <a:pos x="T0" y="T1"/>
                    </a:cxn>
                    <a:cxn ang="0">
                      <a:pos x="T2" y="T3"/>
                    </a:cxn>
                    <a:cxn ang="0">
                      <a:pos x="T4" y="T5"/>
                    </a:cxn>
                    <a:cxn ang="0">
                      <a:pos x="T6" y="T7"/>
                    </a:cxn>
                    <a:cxn ang="0">
                      <a:pos x="T8" y="T9"/>
                    </a:cxn>
                    <a:cxn ang="0">
                      <a:pos x="T10" y="T11"/>
                    </a:cxn>
                  </a:cxnLst>
                  <a:rect l="0" t="0" r="r" b="b"/>
                  <a:pathLst>
                    <a:path w="193" h="38">
                      <a:moveTo>
                        <a:pt x="96" y="37"/>
                      </a:moveTo>
                      <a:lnTo>
                        <a:pt x="0" y="37"/>
                      </a:lnTo>
                      <a:lnTo>
                        <a:pt x="0" y="0"/>
                      </a:lnTo>
                      <a:lnTo>
                        <a:pt x="192" y="0"/>
                      </a:lnTo>
                      <a:lnTo>
                        <a:pt x="192" y="37"/>
                      </a:lnTo>
                      <a:lnTo>
                        <a:pt x="96" y="37"/>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50" name="Freeform 20">
                  <a:extLst>
                    <a:ext uri="{FF2B5EF4-FFF2-40B4-BE49-F238E27FC236}">
                      <a16:creationId xmlns:a16="http://schemas.microsoft.com/office/drawing/2014/main" id="{B8ABBD58-D00C-46CF-ACDD-B9A2E9F28E88}"/>
                    </a:ext>
                  </a:extLst>
                </p:cNvPr>
                <p:cNvSpPr>
                  <a:spLocks noChangeArrowheads="1"/>
                </p:cNvSpPr>
                <p:nvPr/>
              </p:nvSpPr>
              <p:spPr bwMode="auto">
                <a:xfrm>
                  <a:off x="4141788" y="4343400"/>
                  <a:ext cx="15875" cy="14288"/>
                </a:xfrm>
                <a:custGeom>
                  <a:avLst/>
                  <a:gdLst>
                    <a:gd name="T0" fmla="*/ 22 w 46"/>
                    <a:gd name="T1" fmla="*/ 37 h 38"/>
                    <a:gd name="T2" fmla="*/ 0 w 46"/>
                    <a:gd name="T3" fmla="*/ 37 h 38"/>
                    <a:gd name="T4" fmla="*/ 0 w 46"/>
                    <a:gd name="T5" fmla="*/ 0 h 38"/>
                    <a:gd name="T6" fmla="*/ 45 w 46"/>
                    <a:gd name="T7" fmla="*/ 0 h 38"/>
                    <a:gd name="T8" fmla="*/ 45 w 46"/>
                    <a:gd name="T9" fmla="*/ 37 h 38"/>
                    <a:gd name="T10" fmla="*/ 22 w 46"/>
                    <a:gd name="T11" fmla="*/ 37 h 38"/>
                  </a:gdLst>
                  <a:ahLst/>
                  <a:cxnLst>
                    <a:cxn ang="0">
                      <a:pos x="T0" y="T1"/>
                    </a:cxn>
                    <a:cxn ang="0">
                      <a:pos x="T2" y="T3"/>
                    </a:cxn>
                    <a:cxn ang="0">
                      <a:pos x="T4" y="T5"/>
                    </a:cxn>
                    <a:cxn ang="0">
                      <a:pos x="T6" y="T7"/>
                    </a:cxn>
                    <a:cxn ang="0">
                      <a:pos x="T8" y="T9"/>
                    </a:cxn>
                    <a:cxn ang="0">
                      <a:pos x="T10" y="T11"/>
                    </a:cxn>
                  </a:cxnLst>
                  <a:rect l="0" t="0" r="r" b="b"/>
                  <a:pathLst>
                    <a:path w="46" h="38">
                      <a:moveTo>
                        <a:pt x="22" y="37"/>
                      </a:moveTo>
                      <a:lnTo>
                        <a:pt x="0" y="37"/>
                      </a:lnTo>
                      <a:lnTo>
                        <a:pt x="0" y="0"/>
                      </a:lnTo>
                      <a:lnTo>
                        <a:pt x="45" y="0"/>
                      </a:lnTo>
                      <a:lnTo>
                        <a:pt x="45" y="37"/>
                      </a:lnTo>
                      <a:lnTo>
                        <a:pt x="22" y="37"/>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51" name="Freeform 21">
                  <a:extLst>
                    <a:ext uri="{FF2B5EF4-FFF2-40B4-BE49-F238E27FC236}">
                      <a16:creationId xmlns:a16="http://schemas.microsoft.com/office/drawing/2014/main" id="{7CDF7710-FF06-4943-BCE8-0894CF9283EF}"/>
                    </a:ext>
                  </a:extLst>
                </p:cNvPr>
                <p:cNvSpPr>
                  <a:spLocks noChangeArrowheads="1"/>
                </p:cNvSpPr>
                <p:nvPr/>
              </p:nvSpPr>
              <p:spPr bwMode="auto">
                <a:xfrm>
                  <a:off x="3981450" y="4243388"/>
                  <a:ext cx="74613" cy="14287"/>
                </a:xfrm>
                <a:custGeom>
                  <a:avLst/>
                  <a:gdLst>
                    <a:gd name="T0" fmla="*/ 103 w 207"/>
                    <a:gd name="T1" fmla="*/ 37 h 38"/>
                    <a:gd name="T2" fmla="*/ 0 w 207"/>
                    <a:gd name="T3" fmla="*/ 37 h 38"/>
                    <a:gd name="T4" fmla="*/ 0 w 207"/>
                    <a:gd name="T5" fmla="*/ 0 h 38"/>
                    <a:gd name="T6" fmla="*/ 206 w 207"/>
                    <a:gd name="T7" fmla="*/ 0 h 38"/>
                    <a:gd name="T8" fmla="*/ 206 w 207"/>
                    <a:gd name="T9" fmla="*/ 37 h 38"/>
                    <a:gd name="T10" fmla="*/ 103 w 207"/>
                    <a:gd name="T11" fmla="*/ 37 h 38"/>
                  </a:gdLst>
                  <a:ahLst/>
                  <a:cxnLst>
                    <a:cxn ang="0">
                      <a:pos x="T0" y="T1"/>
                    </a:cxn>
                    <a:cxn ang="0">
                      <a:pos x="T2" y="T3"/>
                    </a:cxn>
                    <a:cxn ang="0">
                      <a:pos x="T4" y="T5"/>
                    </a:cxn>
                    <a:cxn ang="0">
                      <a:pos x="T6" y="T7"/>
                    </a:cxn>
                    <a:cxn ang="0">
                      <a:pos x="T8" y="T9"/>
                    </a:cxn>
                    <a:cxn ang="0">
                      <a:pos x="T10" y="T11"/>
                    </a:cxn>
                  </a:cxnLst>
                  <a:rect l="0" t="0" r="r" b="b"/>
                  <a:pathLst>
                    <a:path w="207" h="38">
                      <a:moveTo>
                        <a:pt x="103" y="37"/>
                      </a:moveTo>
                      <a:lnTo>
                        <a:pt x="0" y="37"/>
                      </a:lnTo>
                      <a:lnTo>
                        <a:pt x="0" y="0"/>
                      </a:lnTo>
                      <a:lnTo>
                        <a:pt x="206" y="0"/>
                      </a:lnTo>
                      <a:lnTo>
                        <a:pt x="206" y="37"/>
                      </a:lnTo>
                      <a:lnTo>
                        <a:pt x="103" y="37"/>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52" name="Freeform 22">
                  <a:extLst>
                    <a:ext uri="{FF2B5EF4-FFF2-40B4-BE49-F238E27FC236}">
                      <a16:creationId xmlns:a16="http://schemas.microsoft.com/office/drawing/2014/main" id="{6B84A872-CC96-406A-84F4-2616F028C3BF}"/>
                    </a:ext>
                  </a:extLst>
                </p:cNvPr>
                <p:cNvSpPr>
                  <a:spLocks noChangeArrowheads="1"/>
                </p:cNvSpPr>
                <p:nvPr/>
              </p:nvSpPr>
              <p:spPr bwMode="auto">
                <a:xfrm>
                  <a:off x="4070350" y="4243388"/>
                  <a:ext cx="74613" cy="14287"/>
                </a:xfrm>
                <a:custGeom>
                  <a:avLst/>
                  <a:gdLst>
                    <a:gd name="T0" fmla="*/ 103 w 207"/>
                    <a:gd name="T1" fmla="*/ 37 h 38"/>
                    <a:gd name="T2" fmla="*/ 0 w 207"/>
                    <a:gd name="T3" fmla="*/ 37 h 38"/>
                    <a:gd name="T4" fmla="*/ 0 w 207"/>
                    <a:gd name="T5" fmla="*/ 0 h 38"/>
                    <a:gd name="T6" fmla="*/ 206 w 207"/>
                    <a:gd name="T7" fmla="*/ 0 h 38"/>
                    <a:gd name="T8" fmla="*/ 206 w 207"/>
                    <a:gd name="T9" fmla="*/ 37 h 38"/>
                    <a:gd name="T10" fmla="*/ 103 w 207"/>
                    <a:gd name="T11" fmla="*/ 37 h 38"/>
                  </a:gdLst>
                  <a:ahLst/>
                  <a:cxnLst>
                    <a:cxn ang="0">
                      <a:pos x="T0" y="T1"/>
                    </a:cxn>
                    <a:cxn ang="0">
                      <a:pos x="T2" y="T3"/>
                    </a:cxn>
                    <a:cxn ang="0">
                      <a:pos x="T4" y="T5"/>
                    </a:cxn>
                    <a:cxn ang="0">
                      <a:pos x="T6" y="T7"/>
                    </a:cxn>
                    <a:cxn ang="0">
                      <a:pos x="T8" y="T9"/>
                    </a:cxn>
                    <a:cxn ang="0">
                      <a:pos x="T10" y="T11"/>
                    </a:cxn>
                  </a:cxnLst>
                  <a:rect l="0" t="0" r="r" b="b"/>
                  <a:pathLst>
                    <a:path w="207" h="38">
                      <a:moveTo>
                        <a:pt x="103" y="37"/>
                      </a:moveTo>
                      <a:lnTo>
                        <a:pt x="0" y="37"/>
                      </a:lnTo>
                      <a:lnTo>
                        <a:pt x="0" y="0"/>
                      </a:lnTo>
                      <a:lnTo>
                        <a:pt x="206" y="0"/>
                      </a:lnTo>
                      <a:lnTo>
                        <a:pt x="206" y="37"/>
                      </a:lnTo>
                      <a:lnTo>
                        <a:pt x="103" y="37"/>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53" name="Freeform 23">
                  <a:extLst>
                    <a:ext uri="{FF2B5EF4-FFF2-40B4-BE49-F238E27FC236}">
                      <a16:creationId xmlns:a16="http://schemas.microsoft.com/office/drawing/2014/main" id="{35E06852-813C-46C7-8821-E28FDABE9930}"/>
                    </a:ext>
                  </a:extLst>
                </p:cNvPr>
                <p:cNvSpPr>
                  <a:spLocks noChangeArrowheads="1"/>
                </p:cNvSpPr>
                <p:nvPr/>
              </p:nvSpPr>
              <p:spPr bwMode="auto">
                <a:xfrm>
                  <a:off x="4157663" y="4243388"/>
                  <a:ext cx="74612" cy="14287"/>
                </a:xfrm>
                <a:custGeom>
                  <a:avLst/>
                  <a:gdLst>
                    <a:gd name="T0" fmla="*/ 103 w 207"/>
                    <a:gd name="T1" fmla="*/ 37 h 38"/>
                    <a:gd name="T2" fmla="*/ 0 w 207"/>
                    <a:gd name="T3" fmla="*/ 37 h 38"/>
                    <a:gd name="T4" fmla="*/ 0 w 207"/>
                    <a:gd name="T5" fmla="*/ 0 h 38"/>
                    <a:gd name="T6" fmla="*/ 206 w 207"/>
                    <a:gd name="T7" fmla="*/ 0 h 38"/>
                    <a:gd name="T8" fmla="*/ 206 w 207"/>
                    <a:gd name="T9" fmla="*/ 37 h 38"/>
                    <a:gd name="T10" fmla="*/ 103 w 207"/>
                    <a:gd name="T11" fmla="*/ 37 h 38"/>
                  </a:gdLst>
                  <a:ahLst/>
                  <a:cxnLst>
                    <a:cxn ang="0">
                      <a:pos x="T0" y="T1"/>
                    </a:cxn>
                    <a:cxn ang="0">
                      <a:pos x="T2" y="T3"/>
                    </a:cxn>
                    <a:cxn ang="0">
                      <a:pos x="T4" y="T5"/>
                    </a:cxn>
                    <a:cxn ang="0">
                      <a:pos x="T6" y="T7"/>
                    </a:cxn>
                    <a:cxn ang="0">
                      <a:pos x="T8" y="T9"/>
                    </a:cxn>
                    <a:cxn ang="0">
                      <a:pos x="T10" y="T11"/>
                    </a:cxn>
                  </a:cxnLst>
                  <a:rect l="0" t="0" r="r" b="b"/>
                  <a:pathLst>
                    <a:path w="207" h="38">
                      <a:moveTo>
                        <a:pt x="103" y="37"/>
                      </a:moveTo>
                      <a:lnTo>
                        <a:pt x="0" y="37"/>
                      </a:lnTo>
                      <a:lnTo>
                        <a:pt x="0" y="0"/>
                      </a:lnTo>
                      <a:lnTo>
                        <a:pt x="206" y="0"/>
                      </a:lnTo>
                      <a:lnTo>
                        <a:pt x="206" y="37"/>
                      </a:lnTo>
                      <a:lnTo>
                        <a:pt x="103" y="37"/>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54" name="Freeform 24">
                  <a:extLst>
                    <a:ext uri="{FF2B5EF4-FFF2-40B4-BE49-F238E27FC236}">
                      <a16:creationId xmlns:a16="http://schemas.microsoft.com/office/drawing/2014/main" id="{944DB5C1-068C-4092-B252-42C6F6376789}"/>
                    </a:ext>
                  </a:extLst>
                </p:cNvPr>
                <p:cNvSpPr>
                  <a:spLocks noChangeArrowheads="1"/>
                </p:cNvSpPr>
                <p:nvPr/>
              </p:nvSpPr>
              <p:spPr bwMode="auto">
                <a:xfrm>
                  <a:off x="3981450" y="4210050"/>
                  <a:ext cx="84138" cy="12700"/>
                </a:xfrm>
                <a:custGeom>
                  <a:avLst/>
                  <a:gdLst>
                    <a:gd name="T0" fmla="*/ 116 w 232"/>
                    <a:gd name="T1" fmla="*/ 36 h 37"/>
                    <a:gd name="T2" fmla="*/ 0 w 232"/>
                    <a:gd name="T3" fmla="*/ 36 h 37"/>
                    <a:gd name="T4" fmla="*/ 0 w 232"/>
                    <a:gd name="T5" fmla="*/ 0 h 37"/>
                    <a:gd name="T6" fmla="*/ 231 w 232"/>
                    <a:gd name="T7" fmla="*/ 0 h 37"/>
                    <a:gd name="T8" fmla="*/ 231 w 232"/>
                    <a:gd name="T9" fmla="*/ 36 h 37"/>
                    <a:gd name="T10" fmla="*/ 116 w 232"/>
                    <a:gd name="T11" fmla="*/ 36 h 37"/>
                  </a:gdLst>
                  <a:ahLst/>
                  <a:cxnLst>
                    <a:cxn ang="0">
                      <a:pos x="T0" y="T1"/>
                    </a:cxn>
                    <a:cxn ang="0">
                      <a:pos x="T2" y="T3"/>
                    </a:cxn>
                    <a:cxn ang="0">
                      <a:pos x="T4" y="T5"/>
                    </a:cxn>
                    <a:cxn ang="0">
                      <a:pos x="T6" y="T7"/>
                    </a:cxn>
                    <a:cxn ang="0">
                      <a:pos x="T8" y="T9"/>
                    </a:cxn>
                    <a:cxn ang="0">
                      <a:pos x="T10" y="T11"/>
                    </a:cxn>
                  </a:cxnLst>
                  <a:rect l="0" t="0" r="r" b="b"/>
                  <a:pathLst>
                    <a:path w="232" h="37">
                      <a:moveTo>
                        <a:pt x="116" y="36"/>
                      </a:moveTo>
                      <a:lnTo>
                        <a:pt x="0" y="36"/>
                      </a:lnTo>
                      <a:lnTo>
                        <a:pt x="0" y="0"/>
                      </a:lnTo>
                      <a:lnTo>
                        <a:pt x="231" y="0"/>
                      </a:lnTo>
                      <a:lnTo>
                        <a:pt x="231" y="36"/>
                      </a:lnTo>
                      <a:lnTo>
                        <a:pt x="116" y="36"/>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55" name="Freeform 25">
                  <a:extLst>
                    <a:ext uri="{FF2B5EF4-FFF2-40B4-BE49-F238E27FC236}">
                      <a16:creationId xmlns:a16="http://schemas.microsoft.com/office/drawing/2014/main" id="{01C35B4C-0974-494A-ABC5-1933B9342446}"/>
                    </a:ext>
                  </a:extLst>
                </p:cNvPr>
                <p:cNvSpPr>
                  <a:spLocks noChangeArrowheads="1"/>
                </p:cNvSpPr>
                <p:nvPr/>
              </p:nvSpPr>
              <p:spPr bwMode="auto">
                <a:xfrm>
                  <a:off x="4079875" y="4210050"/>
                  <a:ext cx="19050" cy="12700"/>
                </a:xfrm>
                <a:custGeom>
                  <a:avLst/>
                  <a:gdLst>
                    <a:gd name="T0" fmla="*/ 25 w 51"/>
                    <a:gd name="T1" fmla="*/ 36 h 37"/>
                    <a:gd name="T2" fmla="*/ 0 w 51"/>
                    <a:gd name="T3" fmla="*/ 36 h 37"/>
                    <a:gd name="T4" fmla="*/ 0 w 51"/>
                    <a:gd name="T5" fmla="*/ 0 h 37"/>
                    <a:gd name="T6" fmla="*/ 50 w 51"/>
                    <a:gd name="T7" fmla="*/ 0 h 37"/>
                    <a:gd name="T8" fmla="*/ 50 w 51"/>
                    <a:gd name="T9" fmla="*/ 36 h 37"/>
                    <a:gd name="T10" fmla="*/ 25 w 51"/>
                    <a:gd name="T11" fmla="*/ 36 h 37"/>
                  </a:gdLst>
                  <a:ahLst/>
                  <a:cxnLst>
                    <a:cxn ang="0">
                      <a:pos x="T0" y="T1"/>
                    </a:cxn>
                    <a:cxn ang="0">
                      <a:pos x="T2" y="T3"/>
                    </a:cxn>
                    <a:cxn ang="0">
                      <a:pos x="T4" y="T5"/>
                    </a:cxn>
                    <a:cxn ang="0">
                      <a:pos x="T6" y="T7"/>
                    </a:cxn>
                    <a:cxn ang="0">
                      <a:pos x="T8" y="T9"/>
                    </a:cxn>
                    <a:cxn ang="0">
                      <a:pos x="T10" y="T11"/>
                    </a:cxn>
                  </a:cxnLst>
                  <a:rect l="0" t="0" r="r" b="b"/>
                  <a:pathLst>
                    <a:path w="51" h="37">
                      <a:moveTo>
                        <a:pt x="25" y="36"/>
                      </a:moveTo>
                      <a:lnTo>
                        <a:pt x="0" y="36"/>
                      </a:lnTo>
                      <a:lnTo>
                        <a:pt x="0" y="0"/>
                      </a:lnTo>
                      <a:lnTo>
                        <a:pt x="50" y="0"/>
                      </a:lnTo>
                      <a:lnTo>
                        <a:pt x="50" y="36"/>
                      </a:lnTo>
                      <a:lnTo>
                        <a:pt x="25" y="36"/>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56" name="Freeform 26">
                  <a:extLst>
                    <a:ext uri="{FF2B5EF4-FFF2-40B4-BE49-F238E27FC236}">
                      <a16:creationId xmlns:a16="http://schemas.microsoft.com/office/drawing/2014/main" id="{0CF7C79F-3FB0-4D6E-B250-A68F7FB8CE27}"/>
                    </a:ext>
                  </a:extLst>
                </p:cNvPr>
                <p:cNvSpPr>
                  <a:spLocks noChangeArrowheads="1"/>
                </p:cNvSpPr>
                <p:nvPr/>
              </p:nvSpPr>
              <p:spPr bwMode="auto">
                <a:xfrm>
                  <a:off x="4113213" y="4210050"/>
                  <a:ext cx="19050" cy="12700"/>
                </a:xfrm>
                <a:custGeom>
                  <a:avLst/>
                  <a:gdLst>
                    <a:gd name="T0" fmla="*/ 25 w 52"/>
                    <a:gd name="T1" fmla="*/ 36 h 37"/>
                    <a:gd name="T2" fmla="*/ 0 w 52"/>
                    <a:gd name="T3" fmla="*/ 36 h 37"/>
                    <a:gd name="T4" fmla="*/ 0 w 52"/>
                    <a:gd name="T5" fmla="*/ 0 h 37"/>
                    <a:gd name="T6" fmla="*/ 51 w 52"/>
                    <a:gd name="T7" fmla="*/ 0 h 37"/>
                    <a:gd name="T8" fmla="*/ 51 w 52"/>
                    <a:gd name="T9" fmla="*/ 36 h 37"/>
                    <a:gd name="T10" fmla="*/ 25 w 52"/>
                    <a:gd name="T11" fmla="*/ 36 h 37"/>
                  </a:gdLst>
                  <a:ahLst/>
                  <a:cxnLst>
                    <a:cxn ang="0">
                      <a:pos x="T0" y="T1"/>
                    </a:cxn>
                    <a:cxn ang="0">
                      <a:pos x="T2" y="T3"/>
                    </a:cxn>
                    <a:cxn ang="0">
                      <a:pos x="T4" y="T5"/>
                    </a:cxn>
                    <a:cxn ang="0">
                      <a:pos x="T6" y="T7"/>
                    </a:cxn>
                    <a:cxn ang="0">
                      <a:pos x="T8" y="T9"/>
                    </a:cxn>
                    <a:cxn ang="0">
                      <a:pos x="T10" y="T11"/>
                    </a:cxn>
                  </a:cxnLst>
                  <a:rect l="0" t="0" r="r" b="b"/>
                  <a:pathLst>
                    <a:path w="52" h="37">
                      <a:moveTo>
                        <a:pt x="25" y="36"/>
                      </a:moveTo>
                      <a:lnTo>
                        <a:pt x="0" y="36"/>
                      </a:lnTo>
                      <a:lnTo>
                        <a:pt x="0" y="0"/>
                      </a:lnTo>
                      <a:lnTo>
                        <a:pt x="51" y="0"/>
                      </a:lnTo>
                      <a:lnTo>
                        <a:pt x="51" y="36"/>
                      </a:lnTo>
                      <a:lnTo>
                        <a:pt x="25" y="36"/>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57" name="Freeform 27">
                  <a:extLst>
                    <a:ext uri="{FF2B5EF4-FFF2-40B4-BE49-F238E27FC236}">
                      <a16:creationId xmlns:a16="http://schemas.microsoft.com/office/drawing/2014/main" id="{9D610283-F1E3-431C-BB0F-7BFE8DAA9269}"/>
                    </a:ext>
                  </a:extLst>
                </p:cNvPr>
                <p:cNvSpPr>
                  <a:spLocks noChangeArrowheads="1"/>
                </p:cNvSpPr>
                <p:nvPr/>
              </p:nvSpPr>
              <p:spPr bwMode="auto">
                <a:xfrm>
                  <a:off x="4146550" y="4210050"/>
                  <a:ext cx="19050" cy="12700"/>
                </a:xfrm>
                <a:custGeom>
                  <a:avLst/>
                  <a:gdLst>
                    <a:gd name="T0" fmla="*/ 25 w 52"/>
                    <a:gd name="T1" fmla="*/ 36 h 37"/>
                    <a:gd name="T2" fmla="*/ 0 w 52"/>
                    <a:gd name="T3" fmla="*/ 36 h 37"/>
                    <a:gd name="T4" fmla="*/ 0 w 52"/>
                    <a:gd name="T5" fmla="*/ 0 h 37"/>
                    <a:gd name="T6" fmla="*/ 51 w 52"/>
                    <a:gd name="T7" fmla="*/ 0 h 37"/>
                    <a:gd name="T8" fmla="*/ 51 w 52"/>
                    <a:gd name="T9" fmla="*/ 36 h 37"/>
                    <a:gd name="T10" fmla="*/ 25 w 52"/>
                    <a:gd name="T11" fmla="*/ 36 h 37"/>
                  </a:gdLst>
                  <a:ahLst/>
                  <a:cxnLst>
                    <a:cxn ang="0">
                      <a:pos x="T0" y="T1"/>
                    </a:cxn>
                    <a:cxn ang="0">
                      <a:pos x="T2" y="T3"/>
                    </a:cxn>
                    <a:cxn ang="0">
                      <a:pos x="T4" y="T5"/>
                    </a:cxn>
                    <a:cxn ang="0">
                      <a:pos x="T6" y="T7"/>
                    </a:cxn>
                    <a:cxn ang="0">
                      <a:pos x="T8" y="T9"/>
                    </a:cxn>
                    <a:cxn ang="0">
                      <a:pos x="T10" y="T11"/>
                    </a:cxn>
                  </a:cxnLst>
                  <a:rect l="0" t="0" r="r" b="b"/>
                  <a:pathLst>
                    <a:path w="52" h="37">
                      <a:moveTo>
                        <a:pt x="25" y="36"/>
                      </a:moveTo>
                      <a:lnTo>
                        <a:pt x="0" y="36"/>
                      </a:lnTo>
                      <a:lnTo>
                        <a:pt x="0" y="0"/>
                      </a:lnTo>
                      <a:lnTo>
                        <a:pt x="51" y="0"/>
                      </a:lnTo>
                      <a:lnTo>
                        <a:pt x="51" y="36"/>
                      </a:lnTo>
                      <a:lnTo>
                        <a:pt x="25" y="36"/>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437" name="Rectangle 436">
                <a:extLst>
                  <a:ext uri="{FF2B5EF4-FFF2-40B4-BE49-F238E27FC236}">
                    <a16:creationId xmlns:a16="http://schemas.microsoft.com/office/drawing/2014/main" id="{B023E329-3E61-43B0-B899-1E052CAD2ADE}"/>
                  </a:ext>
                </a:extLst>
              </p:cNvPr>
              <p:cNvSpPr/>
              <p:nvPr/>
            </p:nvSpPr>
            <p:spPr>
              <a:xfrm>
                <a:off x="4149905" y="4158080"/>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p>
            </p:txBody>
          </p:sp>
        </p:grpSp>
        <p:sp>
          <p:nvSpPr>
            <p:cNvPr id="435" name="Text Box 30">
              <a:extLst>
                <a:ext uri="{FF2B5EF4-FFF2-40B4-BE49-F238E27FC236}">
                  <a16:creationId xmlns:a16="http://schemas.microsoft.com/office/drawing/2014/main" id="{F0F44F2F-E38A-42AC-ADBC-D51F54D39DCE}"/>
                </a:ext>
              </a:extLst>
            </p:cNvPr>
            <p:cNvSpPr txBox="1">
              <a:spLocks noChangeArrowheads="1"/>
            </p:cNvSpPr>
            <p:nvPr/>
          </p:nvSpPr>
          <p:spPr bwMode="auto">
            <a:xfrm>
              <a:off x="7355563" y="5973893"/>
              <a:ext cx="381272" cy="123079"/>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solidFill>
                    <a:schemeClr val="bg2">
                      <a:lumMod val="10000"/>
                    </a:schemeClr>
                  </a:solidFill>
                </a:rPr>
                <a:t>Auditing</a:t>
              </a:r>
            </a:p>
          </p:txBody>
        </p:sp>
      </p:grpSp>
      <p:grpSp>
        <p:nvGrpSpPr>
          <p:cNvPr id="458" name="Group 457">
            <a:extLst>
              <a:ext uri="{FF2B5EF4-FFF2-40B4-BE49-F238E27FC236}">
                <a16:creationId xmlns:a16="http://schemas.microsoft.com/office/drawing/2014/main" id="{895D84B1-372F-4B5B-9F16-0106F878EAAE}"/>
              </a:ext>
            </a:extLst>
          </p:cNvPr>
          <p:cNvGrpSpPr>
            <a:grpSpLocks noChangeAspect="1"/>
          </p:cNvGrpSpPr>
          <p:nvPr/>
        </p:nvGrpSpPr>
        <p:grpSpPr>
          <a:xfrm>
            <a:off x="10362400" y="4786702"/>
            <a:ext cx="501115" cy="546002"/>
            <a:chOff x="8104793" y="3991725"/>
            <a:chExt cx="582945" cy="635162"/>
          </a:xfrm>
        </p:grpSpPr>
        <p:sp>
          <p:nvSpPr>
            <p:cNvPr id="459" name="Rectangle 458">
              <a:extLst>
                <a:ext uri="{FF2B5EF4-FFF2-40B4-BE49-F238E27FC236}">
                  <a16:creationId xmlns:a16="http://schemas.microsoft.com/office/drawing/2014/main" id="{610B5492-1CF7-4D16-9675-05A0AACE15C5}"/>
                </a:ext>
              </a:extLst>
            </p:cNvPr>
            <p:cNvSpPr/>
            <p:nvPr/>
          </p:nvSpPr>
          <p:spPr>
            <a:xfrm>
              <a:off x="8104793" y="3991725"/>
              <a:ext cx="582945" cy="635162"/>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sp>
          <p:nvSpPr>
            <p:cNvPr id="460" name="Freeform 62">
              <a:extLst>
                <a:ext uri="{FF2B5EF4-FFF2-40B4-BE49-F238E27FC236}">
                  <a16:creationId xmlns:a16="http://schemas.microsoft.com/office/drawing/2014/main" id="{26CD2803-2108-4F95-AD3B-2C3509D89D4D}"/>
                </a:ext>
              </a:extLst>
            </p:cNvPr>
            <p:cNvSpPr>
              <a:spLocks noChangeArrowheads="1"/>
            </p:cNvSpPr>
            <p:nvPr/>
          </p:nvSpPr>
          <p:spPr bwMode="auto">
            <a:xfrm>
              <a:off x="8196611" y="4099084"/>
              <a:ext cx="396254" cy="430369"/>
            </a:xfrm>
            <a:custGeom>
              <a:avLst/>
              <a:gdLst>
                <a:gd name="T0" fmla="*/ 1025 w 1332"/>
                <a:gd name="T1" fmla="*/ 21 h 1446"/>
                <a:gd name="T2" fmla="*/ 666 w 1332"/>
                <a:gd name="T3" fmla="*/ 0 h 1446"/>
                <a:gd name="T4" fmla="*/ 306 w 1332"/>
                <a:gd name="T5" fmla="*/ 21 h 1446"/>
                <a:gd name="T6" fmla="*/ 0 w 1332"/>
                <a:gd name="T7" fmla="*/ 121 h 1446"/>
                <a:gd name="T8" fmla="*/ 0 w 1332"/>
                <a:gd name="T9" fmla="*/ 1324 h 1446"/>
                <a:gd name="T10" fmla="*/ 306 w 1332"/>
                <a:gd name="T11" fmla="*/ 1424 h 1446"/>
                <a:gd name="T12" fmla="*/ 666 w 1332"/>
                <a:gd name="T13" fmla="*/ 1445 h 1446"/>
                <a:gd name="T14" fmla="*/ 1025 w 1332"/>
                <a:gd name="T15" fmla="*/ 1424 h 1446"/>
                <a:gd name="T16" fmla="*/ 1331 w 1332"/>
                <a:gd name="T17" fmla="*/ 1324 h 1446"/>
                <a:gd name="T18" fmla="*/ 1331 w 1332"/>
                <a:gd name="T19" fmla="*/ 121 h 1446"/>
                <a:gd name="T20" fmla="*/ 1025 w 1332"/>
                <a:gd name="T21" fmla="*/ 21 h 1446"/>
                <a:gd name="T22" fmla="*/ 988 w 1332"/>
                <a:gd name="T23" fmla="*/ 1164 h 1446"/>
                <a:gd name="T24" fmla="*/ 988 w 1332"/>
                <a:gd name="T25" fmla="*/ 1169 h 1446"/>
                <a:gd name="T26" fmla="*/ 228 w 1332"/>
                <a:gd name="T27" fmla="*/ 1169 h 1446"/>
                <a:gd name="T28" fmla="*/ 228 w 1332"/>
                <a:gd name="T29" fmla="*/ 632 h 1446"/>
                <a:gd name="T30" fmla="*/ 233 w 1332"/>
                <a:gd name="T31" fmla="*/ 632 h 1446"/>
                <a:gd name="T32" fmla="*/ 472 w 1332"/>
                <a:gd name="T33" fmla="*/ 632 h 1446"/>
                <a:gd name="T34" fmla="*/ 479 w 1332"/>
                <a:gd name="T35" fmla="*/ 637 h 1446"/>
                <a:gd name="T36" fmla="*/ 511 w 1332"/>
                <a:gd name="T37" fmla="*/ 695 h 1446"/>
                <a:gd name="T38" fmla="*/ 521 w 1332"/>
                <a:gd name="T39" fmla="*/ 700 h 1446"/>
                <a:gd name="T40" fmla="*/ 917 w 1332"/>
                <a:gd name="T41" fmla="*/ 700 h 1446"/>
                <a:gd name="T42" fmla="*/ 988 w 1332"/>
                <a:gd name="T43" fmla="*/ 771 h 1446"/>
                <a:gd name="T44" fmla="*/ 988 w 1332"/>
                <a:gd name="T45" fmla="*/ 1164 h 1446"/>
                <a:gd name="T46" fmla="*/ 1103 w 1332"/>
                <a:gd name="T47" fmla="*/ 1041 h 1446"/>
                <a:gd name="T48" fmla="*/ 1046 w 1332"/>
                <a:gd name="T49" fmla="*/ 1041 h 1446"/>
                <a:gd name="T50" fmla="*/ 1046 w 1332"/>
                <a:gd name="T51" fmla="*/ 1033 h 1446"/>
                <a:gd name="T52" fmla="*/ 1046 w 1332"/>
                <a:gd name="T53" fmla="*/ 708 h 1446"/>
                <a:gd name="T54" fmla="*/ 975 w 1332"/>
                <a:gd name="T55" fmla="*/ 637 h 1446"/>
                <a:gd name="T56" fmla="*/ 582 w 1332"/>
                <a:gd name="T57" fmla="*/ 637 h 1446"/>
                <a:gd name="T58" fmla="*/ 571 w 1332"/>
                <a:gd name="T59" fmla="*/ 632 h 1446"/>
                <a:gd name="T60" fmla="*/ 540 w 1332"/>
                <a:gd name="T61" fmla="*/ 574 h 1446"/>
                <a:gd name="T62" fmla="*/ 532 w 1332"/>
                <a:gd name="T63" fmla="*/ 569 h 1446"/>
                <a:gd name="T64" fmla="*/ 351 w 1332"/>
                <a:gd name="T65" fmla="*/ 569 h 1446"/>
                <a:gd name="T66" fmla="*/ 343 w 1332"/>
                <a:gd name="T67" fmla="*/ 569 h 1446"/>
                <a:gd name="T68" fmla="*/ 343 w 1332"/>
                <a:gd name="T69" fmla="*/ 506 h 1446"/>
                <a:gd name="T70" fmla="*/ 348 w 1332"/>
                <a:gd name="T71" fmla="*/ 506 h 1446"/>
                <a:gd name="T72" fmla="*/ 587 w 1332"/>
                <a:gd name="T73" fmla="*/ 506 h 1446"/>
                <a:gd name="T74" fmla="*/ 595 w 1332"/>
                <a:gd name="T75" fmla="*/ 511 h 1446"/>
                <a:gd name="T76" fmla="*/ 626 w 1332"/>
                <a:gd name="T77" fmla="*/ 569 h 1446"/>
                <a:gd name="T78" fmla="*/ 637 w 1332"/>
                <a:gd name="T79" fmla="*/ 574 h 1446"/>
                <a:gd name="T80" fmla="*/ 1033 w 1332"/>
                <a:gd name="T81" fmla="*/ 574 h 1446"/>
                <a:gd name="T82" fmla="*/ 1103 w 1332"/>
                <a:gd name="T83" fmla="*/ 635 h 1446"/>
                <a:gd name="T84" fmla="*/ 1103 w 1332"/>
                <a:gd name="T85" fmla="*/ 645 h 1446"/>
                <a:gd name="T86" fmla="*/ 1103 w 1332"/>
                <a:gd name="T87" fmla="*/ 1038 h 1446"/>
                <a:gd name="T88" fmla="*/ 1103 w 1332"/>
                <a:gd name="T89" fmla="*/ 1041 h 1446"/>
                <a:gd name="T90" fmla="*/ 1274 w 1332"/>
                <a:gd name="T91" fmla="*/ 220 h 1446"/>
                <a:gd name="T92" fmla="*/ 666 w 1332"/>
                <a:gd name="T93" fmla="*/ 315 h 1446"/>
                <a:gd name="T94" fmla="*/ 57 w 1332"/>
                <a:gd name="T95" fmla="*/ 220 h 1446"/>
                <a:gd name="T96" fmla="*/ 57 w 1332"/>
                <a:gd name="T97" fmla="*/ 220 h 1446"/>
                <a:gd name="T98" fmla="*/ 666 w 1332"/>
                <a:gd name="T99" fmla="*/ 126 h 1446"/>
                <a:gd name="T100" fmla="*/ 1274 w 1332"/>
                <a:gd name="T101" fmla="*/ 220 h 14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332" h="1446">
                  <a:moveTo>
                    <a:pt x="1025" y="21"/>
                  </a:moveTo>
                  <a:cubicBezTo>
                    <a:pt x="852" y="0"/>
                    <a:pt x="673" y="0"/>
                    <a:pt x="666" y="0"/>
                  </a:cubicBezTo>
                  <a:cubicBezTo>
                    <a:pt x="658" y="0"/>
                    <a:pt x="479" y="0"/>
                    <a:pt x="306" y="21"/>
                  </a:cubicBezTo>
                  <a:cubicBezTo>
                    <a:pt x="5" y="58"/>
                    <a:pt x="0" y="121"/>
                    <a:pt x="0" y="121"/>
                  </a:cubicBezTo>
                  <a:lnTo>
                    <a:pt x="0" y="1324"/>
                  </a:lnTo>
                  <a:cubicBezTo>
                    <a:pt x="0" y="1324"/>
                    <a:pt x="2" y="1387"/>
                    <a:pt x="306" y="1424"/>
                  </a:cubicBezTo>
                  <a:cubicBezTo>
                    <a:pt x="479" y="1445"/>
                    <a:pt x="658" y="1445"/>
                    <a:pt x="666" y="1445"/>
                  </a:cubicBezTo>
                  <a:cubicBezTo>
                    <a:pt x="673" y="1445"/>
                    <a:pt x="852" y="1445"/>
                    <a:pt x="1025" y="1424"/>
                  </a:cubicBezTo>
                  <a:cubicBezTo>
                    <a:pt x="1326" y="1387"/>
                    <a:pt x="1331" y="1324"/>
                    <a:pt x="1331" y="1324"/>
                  </a:cubicBezTo>
                  <a:lnTo>
                    <a:pt x="1331" y="121"/>
                  </a:lnTo>
                  <a:cubicBezTo>
                    <a:pt x="1329" y="121"/>
                    <a:pt x="1326" y="58"/>
                    <a:pt x="1025" y="21"/>
                  </a:cubicBezTo>
                  <a:close/>
                  <a:moveTo>
                    <a:pt x="988" y="1164"/>
                  </a:moveTo>
                  <a:cubicBezTo>
                    <a:pt x="988" y="1167"/>
                    <a:pt x="988" y="1169"/>
                    <a:pt x="988" y="1169"/>
                  </a:cubicBezTo>
                  <a:cubicBezTo>
                    <a:pt x="734" y="1169"/>
                    <a:pt x="479" y="1169"/>
                    <a:pt x="228" y="1169"/>
                  </a:cubicBezTo>
                  <a:cubicBezTo>
                    <a:pt x="228" y="965"/>
                    <a:pt x="228" y="836"/>
                    <a:pt x="228" y="632"/>
                  </a:cubicBezTo>
                  <a:cubicBezTo>
                    <a:pt x="230" y="632"/>
                    <a:pt x="233" y="632"/>
                    <a:pt x="233" y="632"/>
                  </a:cubicBezTo>
                  <a:cubicBezTo>
                    <a:pt x="312" y="632"/>
                    <a:pt x="393" y="632"/>
                    <a:pt x="472" y="632"/>
                  </a:cubicBezTo>
                  <a:cubicBezTo>
                    <a:pt x="477" y="632"/>
                    <a:pt x="477" y="632"/>
                    <a:pt x="479" y="637"/>
                  </a:cubicBezTo>
                  <a:cubicBezTo>
                    <a:pt x="490" y="656"/>
                    <a:pt x="500" y="677"/>
                    <a:pt x="511" y="695"/>
                  </a:cubicBezTo>
                  <a:cubicBezTo>
                    <a:pt x="514" y="700"/>
                    <a:pt x="516" y="700"/>
                    <a:pt x="521" y="700"/>
                  </a:cubicBezTo>
                  <a:cubicBezTo>
                    <a:pt x="652" y="700"/>
                    <a:pt x="786" y="700"/>
                    <a:pt x="917" y="700"/>
                  </a:cubicBezTo>
                  <a:cubicBezTo>
                    <a:pt x="954" y="700"/>
                    <a:pt x="988" y="729"/>
                    <a:pt x="988" y="771"/>
                  </a:cubicBezTo>
                  <a:cubicBezTo>
                    <a:pt x="985" y="928"/>
                    <a:pt x="988" y="1009"/>
                    <a:pt x="988" y="1164"/>
                  </a:cubicBezTo>
                  <a:close/>
                  <a:moveTo>
                    <a:pt x="1103" y="1041"/>
                  </a:moveTo>
                  <a:cubicBezTo>
                    <a:pt x="1082" y="1041"/>
                    <a:pt x="1064" y="1041"/>
                    <a:pt x="1046" y="1041"/>
                  </a:cubicBezTo>
                  <a:cubicBezTo>
                    <a:pt x="1046" y="1038"/>
                    <a:pt x="1046" y="1036"/>
                    <a:pt x="1046" y="1033"/>
                  </a:cubicBezTo>
                  <a:cubicBezTo>
                    <a:pt x="1046" y="899"/>
                    <a:pt x="1046" y="842"/>
                    <a:pt x="1046" y="708"/>
                  </a:cubicBezTo>
                  <a:cubicBezTo>
                    <a:pt x="1046" y="674"/>
                    <a:pt x="1019" y="637"/>
                    <a:pt x="975" y="637"/>
                  </a:cubicBezTo>
                  <a:cubicBezTo>
                    <a:pt x="844" y="637"/>
                    <a:pt x="713" y="637"/>
                    <a:pt x="582" y="637"/>
                  </a:cubicBezTo>
                  <a:cubicBezTo>
                    <a:pt x="576" y="637"/>
                    <a:pt x="574" y="635"/>
                    <a:pt x="571" y="632"/>
                  </a:cubicBezTo>
                  <a:cubicBezTo>
                    <a:pt x="561" y="614"/>
                    <a:pt x="550" y="595"/>
                    <a:pt x="540" y="574"/>
                  </a:cubicBezTo>
                  <a:cubicBezTo>
                    <a:pt x="537" y="572"/>
                    <a:pt x="535" y="569"/>
                    <a:pt x="532" y="569"/>
                  </a:cubicBezTo>
                  <a:cubicBezTo>
                    <a:pt x="472" y="569"/>
                    <a:pt x="411" y="569"/>
                    <a:pt x="351" y="569"/>
                  </a:cubicBezTo>
                  <a:cubicBezTo>
                    <a:pt x="348" y="569"/>
                    <a:pt x="346" y="569"/>
                    <a:pt x="343" y="569"/>
                  </a:cubicBezTo>
                  <a:cubicBezTo>
                    <a:pt x="343" y="548"/>
                    <a:pt x="343" y="527"/>
                    <a:pt x="343" y="506"/>
                  </a:cubicBezTo>
                  <a:cubicBezTo>
                    <a:pt x="346" y="506"/>
                    <a:pt x="348" y="506"/>
                    <a:pt x="348" y="506"/>
                  </a:cubicBezTo>
                  <a:cubicBezTo>
                    <a:pt x="427" y="506"/>
                    <a:pt x="508" y="506"/>
                    <a:pt x="587" y="506"/>
                  </a:cubicBezTo>
                  <a:cubicBezTo>
                    <a:pt x="592" y="506"/>
                    <a:pt x="592" y="509"/>
                    <a:pt x="595" y="511"/>
                  </a:cubicBezTo>
                  <a:cubicBezTo>
                    <a:pt x="605" y="530"/>
                    <a:pt x="616" y="548"/>
                    <a:pt x="626" y="569"/>
                  </a:cubicBezTo>
                  <a:cubicBezTo>
                    <a:pt x="629" y="574"/>
                    <a:pt x="632" y="574"/>
                    <a:pt x="637" y="574"/>
                  </a:cubicBezTo>
                  <a:cubicBezTo>
                    <a:pt x="768" y="574"/>
                    <a:pt x="902" y="574"/>
                    <a:pt x="1033" y="574"/>
                  </a:cubicBezTo>
                  <a:cubicBezTo>
                    <a:pt x="1069" y="574"/>
                    <a:pt x="1098" y="598"/>
                    <a:pt x="1103" y="635"/>
                  </a:cubicBezTo>
                  <a:cubicBezTo>
                    <a:pt x="1103" y="637"/>
                    <a:pt x="1103" y="642"/>
                    <a:pt x="1103" y="645"/>
                  </a:cubicBezTo>
                  <a:cubicBezTo>
                    <a:pt x="1103" y="800"/>
                    <a:pt x="1103" y="884"/>
                    <a:pt x="1103" y="1038"/>
                  </a:cubicBezTo>
                  <a:cubicBezTo>
                    <a:pt x="1103" y="1036"/>
                    <a:pt x="1103" y="1038"/>
                    <a:pt x="1103" y="1041"/>
                  </a:cubicBezTo>
                  <a:close/>
                  <a:moveTo>
                    <a:pt x="1274" y="220"/>
                  </a:moveTo>
                  <a:cubicBezTo>
                    <a:pt x="1250" y="254"/>
                    <a:pt x="1036" y="315"/>
                    <a:pt x="666" y="315"/>
                  </a:cubicBezTo>
                  <a:cubicBezTo>
                    <a:pt x="297" y="315"/>
                    <a:pt x="81" y="254"/>
                    <a:pt x="57" y="220"/>
                  </a:cubicBezTo>
                  <a:lnTo>
                    <a:pt x="57" y="220"/>
                  </a:lnTo>
                  <a:cubicBezTo>
                    <a:pt x="78" y="186"/>
                    <a:pt x="296" y="126"/>
                    <a:pt x="666" y="126"/>
                  </a:cubicBezTo>
                  <a:cubicBezTo>
                    <a:pt x="1035" y="123"/>
                    <a:pt x="1253" y="184"/>
                    <a:pt x="1274" y="220"/>
                  </a:cubicBezTo>
                  <a:close/>
                </a:path>
              </a:pathLst>
            </a:custGeom>
            <a:solidFill>
              <a:srgbClr val="F80000"/>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461" name="Text Box 30">
            <a:extLst>
              <a:ext uri="{FF2B5EF4-FFF2-40B4-BE49-F238E27FC236}">
                <a16:creationId xmlns:a16="http://schemas.microsoft.com/office/drawing/2014/main" id="{DA2E78C4-3524-4902-B133-006DB472E730}"/>
              </a:ext>
            </a:extLst>
          </p:cNvPr>
          <p:cNvSpPr txBox="1">
            <a:spLocks noChangeArrowheads="1"/>
          </p:cNvSpPr>
          <p:nvPr/>
        </p:nvSpPr>
        <p:spPr bwMode="auto">
          <a:xfrm>
            <a:off x="10415838" y="5265229"/>
            <a:ext cx="381272" cy="246221"/>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solidFill>
                  <a:schemeClr val="bg2">
                    <a:lumMod val="10000"/>
                  </a:schemeClr>
                </a:solidFill>
              </a:rPr>
              <a:t>File Storage</a:t>
            </a:r>
          </a:p>
        </p:txBody>
      </p:sp>
      <p:grpSp>
        <p:nvGrpSpPr>
          <p:cNvPr id="484" name="Group 483">
            <a:extLst>
              <a:ext uri="{FF2B5EF4-FFF2-40B4-BE49-F238E27FC236}">
                <a16:creationId xmlns:a16="http://schemas.microsoft.com/office/drawing/2014/main" id="{D149F58F-4C43-4BFE-83DF-5D90E59865D4}"/>
              </a:ext>
            </a:extLst>
          </p:cNvPr>
          <p:cNvGrpSpPr/>
          <p:nvPr/>
        </p:nvGrpSpPr>
        <p:grpSpPr>
          <a:xfrm>
            <a:off x="8186817" y="5265229"/>
            <a:ext cx="467504" cy="426387"/>
            <a:chOff x="2540097" y="2103309"/>
            <a:chExt cx="639069" cy="695710"/>
          </a:xfrm>
        </p:grpSpPr>
        <p:grpSp>
          <p:nvGrpSpPr>
            <p:cNvPr id="485" name="Group 484">
              <a:extLst>
                <a:ext uri="{FF2B5EF4-FFF2-40B4-BE49-F238E27FC236}">
                  <a16:creationId xmlns:a16="http://schemas.microsoft.com/office/drawing/2014/main" id="{FE8C794C-FA7A-44B9-B9BD-CF7E7BA9EE3D}"/>
                </a:ext>
              </a:extLst>
            </p:cNvPr>
            <p:cNvGrpSpPr/>
            <p:nvPr/>
          </p:nvGrpSpPr>
          <p:grpSpPr>
            <a:xfrm>
              <a:off x="2617990" y="2212926"/>
              <a:ext cx="483282" cy="476476"/>
              <a:chOff x="1836738" y="4440238"/>
              <a:chExt cx="225425" cy="222250"/>
            </a:xfrm>
            <a:solidFill>
              <a:srgbClr val="F80000"/>
            </a:solidFill>
          </p:grpSpPr>
          <p:sp>
            <p:nvSpPr>
              <p:cNvPr id="487" name="Freeform 23">
                <a:extLst>
                  <a:ext uri="{FF2B5EF4-FFF2-40B4-BE49-F238E27FC236}">
                    <a16:creationId xmlns:a16="http://schemas.microsoft.com/office/drawing/2014/main" id="{ABD0176D-6A95-42CD-93FF-8E231B300E2E}"/>
                  </a:ext>
                </a:extLst>
              </p:cNvPr>
              <p:cNvSpPr>
                <a:spLocks noChangeArrowheads="1"/>
              </p:cNvSpPr>
              <p:nvPr/>
            </p:nvSpPr>
            <p:spPr bwMode="auto">
              <a:xfrm>
                <a:off x="1836738" y="4440238"/>
                <a:ext cx="55562" cy="58737"/>
              </a:xfrm>
              <a:custGeom>
                <a:avLst/>
                <a:gdLst>
                  <a:gd name="T0" fmla="*/ 77 w 156"/>
                  <a:gd name="T1" fmla="*/ 161 h 162"/>
                  <a:gd name="T2" fmla="*/ 0 w 156"/>
                  <a:gd name="T3" fmla="*/ 161 h 162"/>
                  <a:gd name="T4" fmla="*/ 0 w 156"/>
                  <a:gd name="T5" fmla="*/ 0 h 162"/>
                  <a:gd name="T6" fmla="*/ 155 w 156"/>
                  <a:gd name="T7" fmla="*/ 0 h 162"/>
                  <a:gd name="T8" fmla="*/ 155 w 156"/>
                  <a:gd name="T9" fmla="*/ 161 h 162"/>
                  <a:gd name="T10" fmla="*/ 77 w 156"/>
                  <a:gd name="T11" fmla="*/ 161 h 162"/>
                </a:gdLst>
                <a:ahLst/>
                <a:cxnLst>
                  <a:cxn ang="0">
                    <a:pos x="T0" y="T1"/>
                  </a:cxn>
                  <a:cxn ang="0">
                    <a:pos x="T2" y="T3"/>
                  </a:cxn>
                  <a:cxn ang="0">
                    <a:pos x="T4" y="T5"/>
                  </a:cxn>
                  <a:cxn ang="0">
                    <a:pos x="T6" y="T7"/>
                  </a:cxn>
                  <a:cxn ang="0">
                    <a:pos x="T8" y="T9"/>
                  </a:cxn>
                  <a:cxn ang="0">
                    <a:pos x="T10" y="T11"/>
                  </a:cxn>
                </a:cxnLst>
                <a:rect l="0" t="0" r="r" b="b"/>
                <a:pathLst>
                  <a:path w="156" h="162">
                    <a:moveTo>
                      <a:pt x="77" y="161"/>
                    </a:moveTo>
                    <a:lnTo>
                      <a:pt x="0" y="161"/>
                    </a:lnTo>
                    <a:lnTo>
                      <a:pt x="0" y="0"/>
                    </a:lnTo>
                    <a:lnTo>
                      <a:pt x="155" y="0"/>
                    </a:lnTo>
                    <a:lnTo>
                      <a:pt x="155" y="161"/>
                    </a:lnTo>
                    <a:lnTo>
                      <a:pt x="77" y="161"/>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88" name="Freeform 24">
                <a:extLst>
                  <a:ext uri="{FF2B5EF4-FFF2-40B4-BE49-F238E27FC236}">
                    <a16:creationId xmlns:a16="http://schemas.microsoft.com/office/drawing/2014/main" id="{D5756A36-2831-412C-A0D1-C5F7D410377F}"/>
                  </a:ext>
                </a:extLst>
              </p:cNvPr>
              <p:cNvSpPr>
                <a:spLocks noChangeArrowheads="1"/>
              </p:cNvSpPr>
              <p:nvPr/>
            </p:nvSpPr>
            <p:spPr bwMode="auto">
              <a:xfrm>
                <a:off x="1911350" y="4440238"/>
                <a:ext cx="150813" cy="58737"/>
              </a:xfrm>
              <a:custGeom>
                <a:avLst/>
                <a:gdLst>
                  <a:gd name="T0" fmla="*/ 420 w 421"/>
                  <a:gd name="T1" fmla="*/ 161 h 162"/>
                  <a:gd name="T2" fmla="*/ 420 w 421"/>
                  <a:gd name="T3" fmla="*/ 0 h 162"/>
                  <a:gd name="T4" fmla="*/ 0 w 421"/>
                  <a:gd name="T5" fmla="*/ 0 h 162"/>
                  <a:gd name="T6" fmla="*/ 0 w 421"/>
                  <a:gd name="T7" fmla="*/ 161 h 162"/>
                  <a:gd name="T8" fmla="*/ 420 w 421"/>
                  <a:gd name="T9" fmla="*/ 161 h 162"/>
                  <a:gd name="T10" fmla="*/ 299 w 421"/>
                  <a:gd name="T11" fmla="*/ 62 h 162"/>
                  <a:gd name="T12" fmla="*/ 322 w 421"/>
                  <a:gd name="T13" fmla="*/ 62 h 162"/>
                  <a:gd name="T14" fmla="*/ 333 w 421"/>
                  <a:gd name="T15" fmla="*/ 85 h 162"/>
                  <a:gd name="T16" fmla="*/ 347 w 421"/>
                  <a:gd name="T17" fmla="*/ 62 h 162"/>
                  <a:gd name="T18" fmla="*/ 367 w 421"/>
                  <a:gd name="T19" fmla="*/ 62 h 162"/>
                  <a:gd name="T20" fmla="*/ 344 w 421"/>
                  <a:gd name="T21" fmla="*/ 93 h 162"/>
                  <a:gd name="T22" fmla="*/ 367 w 421"/>
                  <a:gd name="T23" fmla="*/ 127 h 162"/>
                  <a:gd name="T24" fmla="*/ 344 w 421"/>
                  <a:gd name="T25" fmla="*/ 127 h 162"/>
                  <a:gd name="T26" fmla="*/ 330 w 421"/>
                  <a:gd name="T27" fmla="*/ 102 h 162"/>
                  <a:gd name="T28" fmla="*/ 316 w 421"/>
                  <a:gd name="T29" fmla="*/ 127 h 162"/>
                  <a:gd name="T30" fmla="*/ 296 w 421"/>
                  <a:gd name="T31" fmla="*/ 127 h 162"/>
                  <a:gd name="T32" fmla="*/ 319 w 421"/>
                  <a:gd name="T33" fmla="*/ 90 h 162"/>
                  <a:gd name="T34" fmla="*/ 299 w 421"/>
                  <a:gd name="T35" fmla="*/ 62 h 162"/>
                  <a:gd name="T36" fmla="*/ 262 w 421"/>
                  <a:gd name="T37" fmla="*/ 110 h 162"/>
                  <a:gd name="T38" fmla="*/ 279 w 421"/>
                  <a:gd name="T39" fmla="*/ 110 h 162"/>
                  <a:gd name="T40" fmla="*/ 279 w 421"/>
                  <a:gd name="T41" fmla="*/ 127 h 162"/>
                  <a:gd name="T42" fmla="*/ 262 w 421"/>
                  <a:gd name="T43" fmla="*/ 127 h 162"/>
                  <a:gd name="T44" fmla="*/ 262 w 421"/>
                  <a:gd name="T45" fmla="*/ 110 h 162"/>
                  <a:gd name="T46" fmla="*/ 178 w 421"/>
                  <a:gd name="T47" fmla="*/ 62 h 162"/>
                  <a:gd name="T48" fmla="*/ 200 w 421"/>
                  <a:gd name="T49" fmla="*/ 62 h 162"/>
                  <a:gd name="T50" fmla="*/ 211 w 421"/>
                  <a:gd name="T51" fmla="*/ 85 h 162"/>
                  <a:gd name="T52" fmla="*/ 226 w 421"/>
                  <a:gd name="T53" fmla="*/ 62 h 162"/>
                  <a:gd name="T54" fmla="*/ 245 w 421"/>
                  <a:gd name="T55" fmla="*/ 62 h 162"/>
                  <a:gd name="T56" fmla="*/ 223 w 421"/>
                  <a:gd name="T57" fmla="*/ 93 h 162"/>
                  <a:gd name="T58" fmla="*/ 245 w 421"/>
                  <a:gd name="T59" fmla="*/ 127 h 162"/>
                  <a:gd name="T60" fmla="*/ 223 w 421"/>
                  <a:gd name="T61" fmla="*/ 127 h 162"/>
                  <a:gd name="T62" fmla="*/ 209 w 421"/>
                  <a:gd name="T63" fmla="*/ 102 h 162"/>
                  <a:gd name="T64" fmla="*/ 195 w 421"/>
                  <a:gd name="T65" fmla="*/ 127 h 162"/>
                  <a:gd name="T66" fmla="*/ 175 w 421"/>
                  <a:gd name="T67" fmla="*/ 127 h 162"/>
                  <a:gd name="T68" fmla="*/ 197 w 421"/>
                  <a:gd name="T69" fmla="*/ 90 h 162"/>
                  <a:gd name="T70" fmla="*/ 178 w 421"/>
                  <a:gd name="T71" fmla="*/ 62 h 162"/>
                  <a:gd name="T72" fmla="*/ 141 w 421"/>
                  <a:gd name="T73" fmla="*/ 110 h 162"/>
                  <a:gd name="T74" fmla="*/ 158 w 421"/>
                  <a:gd name="T75" fmla="*/ 110 h 162"/>
                  <a:gd name="T76" fmla="*/ 158 w 421"/>
                  <a:gd name="T77" fmla="*/ 127 h 162"/>
                  <a:gd name="T78" fmla="*/ 141 w 421"/>
                  <a:gd name="T79" fmla="*/ 127 h 162"/>
                  <a:gd name="T80" fmla="*/ 141 w 421"/>
                  <a:gd name="T81" fmla="*/ 110 h 162"/>
                  <a:gd name="T82" fmla="*/ 76 w 421"/>
                  <a:gd name="T83" fmla="*/ 62 h 162"/>
                  <a:gd name="T84" fmla="*/ 87 w 421"/>
                  <a:gd name="T85" fmla="*/ 85 h 162"/>
                  <a:gd name="T86" fmla="*/ 101 w 421"/>
                  <a:gd name="T87" fmla="*/ 62 h 162"/>
                  <a:gd name="T88" fmla="*/ 121 w 421"/>
                  <a:gd name="T89" fmla="*/ 62 h 162"/>
                  <a:gd name="T90" fmla="*/ 99 w 421"/>
                  <a:gd name="T91" fmla="*/ 93 h 162"/>
                  <a:gd name="T92" fmla="*/ 121 w 421"/>
                  <a:gd name="T93" fmla="*/ 127 h 162"/>
                  <a:gd name="T94" fmla="*/ 99 w 421"/>
                  <a:gd name="T95" fmla="*/ 127 h 162"/>
                  <a:gd name="T96" fmla="*/ 84 w 421"/>
                  <a:gd name="T97" fmla="*/ 102 h 162"/>
                  <a:gd name="T98" fmla="*/ 70 w 421"/>
                  <a:gd name="T99" fmla="*/ 127 h 162"/>
                  <a:gd name="T100" fmla="*/ 51 w 421"/>
                  <a:gd name="T101" fmla="*/ 127 h 162"/>
                  <a:gd name="T102" fmla="*/ 73 w 421"/>
                  <a:gd name="T103" fmla="*/ 90 h 162"/>
                  <a:gd name="T104" fmla="*/ 53 w 421"/>
                  <a:gd name="T105" fmla="*/ 59 h 162"/>
                  <a:gd name="T106" fmla="*/ 76 w 421"/>
                  <a:gd name="T107" fmla="*/ 59 h 162"/>
                  <a:gd name="T108" fmla="*/ 76 w 421"/>
                  <a:gd name="T109" fmla="*/ 6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21" h="162">
                    <a:moveTo>
                      <a:pt x="420" y="161"/>
                    </a:moveTo>
                    <a:lnTo>
                      <a:pt x="420" y="0"/>
                    </a:lnTo>
                    <a:lnTo>
                      <a:pt x="0" y="0"/>
                    </a:lnTo>
                    <a:lnTo>
                      <a:pt x="0" y="161"/>
                    </a:lnTo>
                    <a:lnTo>
                      <a:pt x="420" y="161"/>
                    </a:lnTo>
                    <a:close/>
                    <a:moveTo>
                      <a:pt x="299" y="62"/>
                    </a:moveTo>
                    <a:lnTo>
                      <a:pt x="322" y="62"/>
                    </a:lnTo>
                    <a:lnTo>
                      <a:pt x="333" y="85"/>
                    </a:lnTo>
                    <a:lnTo>
                      <a:pt x="347" y="62"/>
                    </a:lnTo>
                    <a:lnTo>
                      <a:pt x="367" y="62"/>
                    </a:lnTo>
                    <a:lnTo>
                      <a:pt x="344" y="93"/>
                    </a:lnTo>
                    <a:lnTo>
                      <a:pt x="367" y="127"/>
                    </a:lnTo>
                    <a:lnTo>
                      <a:pt x="344" y="127"/>
                    </a:lnTo>
                    <a:lnTo>
                      <a:pt x="330" y="102"/>
                    </a:lnTo>
                    <a:lnTo>
                      <a:pt x="316" y="127"/>
                    </a:lnTo>
                    <a:lnTo>
                      <a:pt x="296" y="127"/>
                    </a:lnTo>
                    <a:lnTo>
                      <a:pt x="319" y="90"/>
                    </a:lnTo>
                    <a:lnTo>
                      <a:pt x="299" y="62"/>
                    </a:lnTo>
                    <a:close/>
                    <a:moveTo>
                      <a:pt x="262" y="110"/>
                    </a:moveTo>
                    <a:lnTo>
                      <a:pt x="279" y="110"/>
                    </a:lnTo>
                    <a:lnTo>
                      <a:pt x="279" y="127"/>
                    </a:lnTo>
                    <a:lnTo>
                      <a:pt x="262" y="127"/>
                    </a:lnTo>
                    <a:lnTo>
                      <a:pt x="262" y="110"/>
                    </a:lnTo>
                    <a:close/>
                    <a:moveTo>
                      <a:pt x="178" y="62"/>
                    </a:moveTo>
                    <a:lnTo>
                      <a:pt x="200" y="62"/>
                    </a:lnTo>
                    <a:lnTo>
                      <a:pt x="211" y="85"/>
                    </a:lnTo>
                    <a:lnTo>
                      <a:pt x="226" y="62"/>
                    </a:lnTo>
                    <a:lnTo>
                      <a:pt x="245" y="62"/>
                    </a:lnTo>
                    <a:lnTo>
                      <a:pt x="223" y="93"/>
                    </a:lnTo>
                    <a:lnTo>
                      <a:pt x="245" y="127"/>
                    </a:lnTo>
                    <a:lnTo>
                      <a:pt x="223" y="127"/>
                    </a:lnTo>
                    <a:lnTo>
                      <a:pt x="209" y="102"/>
                    </a:lnTo>
                    <a:lnTo>
                      <a:pt x="195" y="127"/>
                    </a:lnTo>
                    <a:lnTo>
                      <a:pt x="175" y="127"/>
                    </a:lnTo>
                    <a:lnTo>
                      <a:pt x="197" y="90"/>
                    </a:lnTo>
                    <a:lnTo>
                      <a:pt x="178" y="62"/>
                    </a:lnTo>
                    <a:close/>
                    <a:moveTo>
                      <a:pt x="141" y="110"/>
                    </a:moveTo>
                    <a:lnTo>
                      <a:pt x="158" y="110"/>
                    </a:lnTo>
                    <a:lnTo>
                      <a:pt x="158" y="127"/>
                    </a:lnTo>
                    <a:lnTo>
                      <a:pt x="141" y="127"/>
                    </a:lnTo>
                    <a:lnTo>
                      <a:pt x="141" y="110"/>
                    </a:lnTo>
                    <a:close/>
                    <a:moveTo>
                      <a:pt x="76" y="62"/>
                    </a:moveTo>
                    <a:lnTo>
                      <a:pt x="87" y="85"/>
                    </a:lnTo>
                    <a:lnTo>
                      <a:pt x="101" y="62"/>
                    </a:lnTo>
                    <a:lnTo>
                      <a:pt x="121" y="62"/>
                    </a:lnTo>
                    <a:lnTo>
                      <a:pt x="99" y="93"/>
                    </a:lnTo>
                    <a:lnTo>
                      <a:pt x="121" y="127"/>
                    </a:lnTo>
                    <a:lnTo>
                      <a:pt x="99" y="127"/>
                    </a:lnTo>
                    <a:lnTo>
                      <a:pt x="84" y="102"/>
                    </a:lnTo>
                    <a:lnTo>
                      <a:pt x="70" y="127"/>
                    </a:lnTo>
                    <a:lnTo>
                      <a:pt x="51" y="127"/>
                    </a:lnTo>
                    <a:lnTo>
                      <a:pt x="73" y="90"/>
                    </a:lnTo>
                    <a:lnTo>
                      <a:pt x="53" y="59"/>
                    </a:lnTo>
                    <a:lnTo>
                      <a:pt x="76" y="59"/>
                    </a:lnTo>
                    <a:lnTo>
                      <a:pt x="76" y="62"/>
                    </a:lnTo>
                    <a:close/>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89" name="Freeform 25">
                <a:extLst>
                  <a:ext uri="{FF2B5EF4-FFF2-40B4-BE49-F238E27FC236}">
                    <a16:creationId xmlns:a16="http://schemas.microsoft.com/office/drawing/2014/main" id="{9AFA1054-4B2C-46B2-BA9C-A92D93C9A8CC}"/>
                  </a:ext>
                </a:extLst>
              </p:cNvPr>
              <p:cNvSpPr>
                <a:spLocks noChangeArrowheads="1"/>
              </p:cNvSpPr>
              <p:nvPr/>
            </p:nvSpPr>
            <p:spPr bwMode="auto">
              <a:xfrm>
                <a:off x="1836738" y="4522788"/>
                <a:ext cx="55562" cy="58737"/>
              </a:xfrm>
              <a:custGeom>
                <a:avLst/>
                <a:gdLst>
                  <a:gd name="T0" fmla="*/ 77 w 156"/>
                  <a:gd name="T1" fmla="*/ 161 h 162"/>
                  <a:gd name="T2" fmla="*/ 0 w 156"/>
                  <a:gd name="T3" fmla="*/ 161 h 162"/>
                  <a:gd name="T4" fmla="*/ 0 w 156"/>
                  <a:gd name="T5" fmla="*/ 0 h 162"/>
                  <a:gd name="T6" fmla="*/ 155 w 156"/>
                  <a:gd name="T7" fmla="*/ 0 h 162"/>
                  <a:gd name="T8" fmla="*/ 155 w 156"/>
                  <a:gd name="T9" fmla="*/ 161 h 162"/>
                  <a:gd name="T10" fmla="*/ 77 w 156"/>
                  <a:gd name="T11" fmla="*/ 161 h 162"/>
                </a:gdLst>
                <a:ahLst/>
                <a:cxnLst>
                  <a:cxn ang="0">
                    <a:pos x="T0" y="T1"/>
                  </a:cxn>
                  <a:cxn ang="0">
                    <a:pos x="T2" y="T3"/>
                  </a:cxn>
                  <a:cxn ang="0">
                    <a:pos x="T4" y="T5"/>
                  </a:cxn>
                  <a:cxn ang="0">
                    <a:pos x="T6" y="T7"/>
                  </a:cxn>
                  <a:cxn ang="0">
                    <a:pos x="T8" y="T9"/>
                  </a:cxn>
                  <a:cxn ang="0">
                    <a:pos x="T10" y="T11"/>
                  </a:cxn>
                </a:cxnLst>
                <a:rect l="0" t="0" r="r" b="b"/>
                <a:pathLst>
                  <a:path w="156" h="162">
                    <a:moveTo>
                      <a:pt x="77" y="161"/>
                    </a:moveTo>
                    <a:lnTo>
                      <a:pt x="0" y="161"/>
                    </a:lnTo>
                    <a:lnTo>
                      <a:pt x="0" y="0"/>
                    </a:lnTo>
                    <a:lnTo>
                      <a:pt x="155" y="0"/>
                    </a:lnTo>
                    <a:lnTo>
                      <a:pt x="155" y="161"/>
                    </a:lnTo>
                    <a:lnTo>
                      <a:pt x="77" y="161"/>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90" name="Freeform 26">
                <a:extLst>
                  <a:ext uri="{FF2B5EF4-FFF2-40B4-BE49-F238E27FC236}">
                    <a16:creationId xmlns:a16="http://schemas.microsoft.com/office/drawing/2014/main" id="{10A2E4F5-749E-4F2A-A411-8E5C3DA5EEE6}"/>
                  </a:ext>
                </a:extLst>
              </p:cNvPr>
              <p:cNvSpPr>
                <a:spLocks noChangeArrowheads="1"/>
              </p:cNvSpPr>
              <p:nvPr/>
            </p:nvSpPr>
            <p:spPr bwMode="auto">
              <a:xfrm>
                <a:off x="1911350" y="4522788"/>
                <a:ext cx="150813" cy="58737"/>
              </a:xfrm>
              <a:custGeom>
                <a:avLst/>
                <a:gdLst>
                  <a:gd name="T0" fmla="*/ 420 w 421"/>
                  <a:gd name="T1" fmla="*/ 161 h 162"/>
                  <a:gd name="T2" fmla="*/ 420 w 421"/>
                  <a:gd name="T3" fmla="*/ 0 h 162"/>
                  <a:gd name="T4" fmla="*/ 0 w 421"/>
                  <a:gd name="T5" fmla="*/ 0 h 162"/>
                  <a:gd name="T6" fmla="*/ 0 w 421"/>
                  <a:gd name="T7" fmla="*/ 161 h 162"/>
                  <a:gd name="T8" fmla="*/ 420 w 421"/>
                  <a:gd name="T9" fmla="*/ 161 h 162"/>
                  <a:gd name="T10" fmla="*/ 299 w 421"/>
                  <a:gd name="T11" fmla="*/ 53 h 162"/>
                  <a:gd name="T12" fmla="*/ 322 w 421"/>
                  <a:gd name="T13" fmla="*/ 53 h 162"/>
                  <a:gd name="T14" fmla="*/ 333 w 421"/>
                  <a:gd name="T15" fmla="*/ 76 h 162"/>
                  <a:gd name="T16" fmla="*/ 347 w 421"/>
                  <a:gd name="T17" fmla="*/ 53 h 162"/>
                  <a:gd name="T18" fmla="*/ 367 w 421"/>
                  <a:gd name="T19" fmla="*/ 53 h 162"/>
                  <a:gd name="T20" fmla="*/ 344 w 421"/>
                  <a:gd name="T21" fmla="*/ 84 h 162"/>
                  <a:gd name="T22" fmla="*/ 367 w 421"/>
                  <a:gd name="T23" fmla="*/ 118 h 162"/>
                  <a:gd name="T24" fmla="*/ 344 w 421"/>
                  <a:gd name="T25" fmla="*/ 118 h 162"/>
                  <a:gd name="T26" fmla="*/ 330 w 421"/>
                  <a:gd name="T27" fmla="*/ 93 h 162"/>
                  <a:gd name="T28" fmla="*/ 316 w 421"/>
                  <a:gd name="T29" fmla="*/ 118 h 162"/>
                  <a:gd name="T30" fmla="*/ 296 w 421"/>
                  <a:gd name="T31" fmla="*/ 118 h 162"/>
                  <a:gd name="T32" fmla="*/ 319 w 421"/>
                  <a:gd name="T33" fmla="*/ 82 h 162"/>
                  <a:gd name="T34" fmla="*/ 299 w 421"/>
                  <a:gd name="T35" fmla="*/ 53 h 162"/>
                  <a:gd name="T36" fmla="*/ 262 w 421"/>
                  <a:gd name="T37" fmla="*/ 101 h 162"/>
                  <a:gd name="T38" fmla="*/ 279 w 421"/>
                  <a:gd name="T39" fmla="*/ 101 h 162"/>
                  <a:gd name="T40" fmla="*/ 279 w 421"/>
                  <a:gd name="T41" fmla="*/ 118 h 162"/>
                  <a:gd name="T42" fmla="*/ 262 w 421"/>
                  <a:gd name="T43" fmla="*/ 118 h 162"/>
                  <a:gd name="T44" fmla="*/ 262 w 421"/>
                  <a:gd name="T45" fmla="*/ 101 h 162"/>
                  <a:gd name="T46" fmla="*/ 178 w 421"/>
                  <a:gd name="T47" fmla="*/ 53 h 162"/>
                  <a:gd name="T48" fmla="*/ 200 w 421"/>
                  <a:gd name="T49" fmla="*/ 53 h 162"/>
                  <a:gd name="T50" fmla="*/ 211 w 421"/>
                  <a:gd name="T51" fmla="*/ 76 h 162"/>
                  <a:gd name="T52" fmla="*/ 226 w 421"/>
                  <a:gd name="T53" fmla="*/ 53 h 162"/>
                  <a:gd name="T54" fmla="*/ 245 w 421"/>
                  <a:gd name="T55" fmla="*/ 53 h 162"/>
                  <a:gd name="T56" fmla="*/ 223 w 421"/>
                  <a:gd name="T57" fmla="*/ 84 h 162"/>
                  <a:gd name="T58" fmla="*/ 245 w 421"/>
                  <a:gd name="T59" fmla="*/ 118 h 162"/>
                  <a:gd name="T60" fmla="*/ 223 w 421"/>
                  <a:gd name="T61" fmla="*/ 118 h 162"/>
                  <a:gd name="T62" fmla="*/ 209 w 421"/>
                  <a:gd name="T63" fmla="*/ 93 h 162"/>
                  <a:gd name="T64" fmla="*/ 195 w 421"/>
                  <a:gd name="T65" fmla="*/ 118 h 162"/>
                  <a:gd name="T66" fmla="*/ 175 w 421"/>
                  <a:gd name="T67" fmla="*/ 118 h 162"/>
                  <a:gd name="T68" fmla="*/ 197 w 421"/>
                  <a:gd name="T69" fmla="*/ 82 h 162"/>
                  <a:gd name="T70" fmla="*/ 178 w 421"/>
                  <a:gd name="T71" fmla="*/ 53 h 162"/>
                  <a:gd name="T72" fmla="*/ 141 w 421"/>
                  <a:gd name="T73" fmla="*/ 101 h 162"/>
                  <a:gd name="T74" fmla="*/ 158 w 421"/>
                  <a:gd name="T75" fmla="*/ 101 h 162"/>
                  <a:gd name="T76" fmla="*/ 158 w 421"/>
                  <a:gd name="T77" fmla="*/ 118 h 162"/>
                  <a:gd name="T78" fmla="*/ 141 w 421"/>
                  <a:gd name="T79" fmla="*/ 118 h 162"/>
                  <a:gd name="T80" fmla="*/ 141 w 421"/>
                  <a:gd name="T81" fmla="*/ 101 h 162"/>
                  <a:gd name="T82" fmla="*/ 76 w 421"/>
                  <a:gd name="T83" fmla="*/ 53 h 162"/>
                  <a:gd name="T84" fmla="*/ 87 w 421"/>
                  <a:gd name="T85" fmla="*/ 76 h 162"/>
                  <a:gd name="T86" fmla="*/ 101 w 421"/>
                  <a:gd name="T87" fmla="*/ 53 h 162"/>
                  <a:gd name="T88" fmla="*/ 121 w 421"/>
                  <a:gd name="T89" fmla="*/ 53 h 162"/>
                  <a:gd name="T90" fmla="*/ 99 w 421"/>
                  <a:gd name="T91" fmla="*/ 84 h 162"/>
                  <a:gd name="T92" fmla="*/ 121 w 421"/>
                  <a:gd name="T93" fmla="*/ 118 h 162"/>
                  <a:gd name="T94" fmla="*/ 99 w 421"/>
                  <a:gd name="T95" fmla="*/ 118 h 162"/>
                  <a:gd name="T96" fmla="*/ 84 w 421"/>
                  <a:gd name="T97" fmla="*/ 93 h 162"/>
                  <a:gd name="T98" fmla="*/ 70 w 421"/>
                  <a:gd name="T99" fmla="*/ 118 h 162"/>
                  <a:gd name="T100" fmla="*/ 51 w 421"/>
                  <a:gd name="T101" fmla="*/ 118 h 162"/>
                  <a:gd name="T102" fmla="*/ 73 w 421"/>
                  <a:gd name="T103" fmla="*/ 82 h 162"/>
                  <a:gd name="T104" fmla="*/ 53 w 421"/>
                  <a:gd name="T105" fmla="*/ 50 h 162"/>
                  <a:gd name="T106" fmla="*/ 76 w 421"/>
                  <a:gd name="T107" fmla="*/ 50 h 162"/>
                  <a:gd name="T108" fmla="*/ 76 w 421"/>
                  <a:gd name="T109" fmla="*/ 53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21" h="162">
                    <a:moveTo>
                      <a:pt x="420" y="161"/>
                    </a:moveTo>
                    <a:lnTo>
                      <a:pt x="420" y="0"/>
                    </a:lnTo>
                    <a:lnTo>
                      <a:pt x="0" y="0"/>
                    </a:lnTo>
                    <a:lnTo>
                      <a:pt x="0" y="161"/>
                    </a:lnTo>
                    <a:lnTo>
                      <a:pt x="420" y="161"/>
                    </a:lnTo>
                    <a:close/>
                    <a:moveTo>
                      <a:pt x="299" y="53"/>
                    </a:moveTo>
                    <a:lnTo>
                      <a:pt x="322" y="53"/>
                    </a:lnTo>
                    <a:lnTo>
                      <a:pt x="333" y="76"/>
                    </a:lnTo>
                    <a:lnTo>
                      <a:pt x="347" y="53"/>
                    </a:lnTo>
                    <a:lnTo>
                      <a:pt x="367" y="53"/>
                    </a:lnTo>
                    <a:lnTo>
                      <a:pt x="344" y="84"/>
                    </a:lnTo>
                    <a:lnTo>
                      <a:pt x="367" y="118"/>
                    </a:lnTo>
                    <a:lnTo>
                      <a:pt x="344" y="118"/>
                    </a:lnTo>
                    <a:lnTo>
                      <a:pt x="330" y="93"/>
                    </a:lnTo>
                    <a:lnTo>
                      <a:pt x="316" y="118"/>
                    </a:lnTo>
                    <a:lnTo>
                      <a:pt x="296" y="118"/>
                    </a:lnTo>
                    <a:lnTo>
                      <a:pt x="319" y="82"/>
                    </a:lnTo>
                    <a:lnTo>
                      <a:pt x="299" y="53"/>
                    </a:lnTo>
                    <a:close/>
                    <a:moveTo>
                      <a:pt x="262" y="101"/>
                    </a:moveTo>
                    <a:lnTo>
                      <a:pt x="279" y="101"/>
                    </a:lnTo>
                    <a:lnTo>
                      <a:pt x="279" y="118"/>
                    </a:lnTo>
                    <a:lnTo>
                      <a:pt x="262" y="118"/>
                    </a:lnTo>
                    <a:lnTo>
                      <a:pt x="262" y="101"/>
                    </a:lnTo>
                    <a:close/>
                    <a:moveTo>
                      <a:pt x="178" y="53"/>
                    </a:moveTo>
                    <a:lnTo>
                      <a:pt x="200" y="53"/>
                    </a:lnTo>
                    <a:lnTo>
                      <a:pt x="211" y="76"/>
                    </a:lnTo>
                    <a:lnTo>
                      <a:pt x="226" y="53"/>
                    </a:lnTo>
                    <a:lnTo>
                      <a:pt x="245" y="53"/>
                    </a:lnTo>
                    <a:lnTo>
                      <a:pt x="223" y="84"/>
                    </a:lnTo>
                    <a:lnTo>
                      <a:pt x="245" y="118"/>
                    </a:lnTo>
                    <a:lnTo>
                      <a:pt x="223" y="118"/>
                    </a:lnTo>
                    <a:lnTo>
                      <a:pt x="209" y="93"/>
                    </a:lnTo>
                    <a:lnTo>
                      <a:pt x="195" y="118"/>
                    </a:lnTo>
                    <a:lnTo>
                      <a:pt x="175" y="118"/>
                    </a:lnTo>
                    <a:lnTo>
                      <a:pt x="197" y="82"/>
                    </a:lnTo>
                    <a:lnTo>
                      <a:pt x="178" y="53"/>
                    </a:lnTo>
                    <a:close/>
                    <a:moveTo>
                      <a:pt x="141" y="101"/>
                    </a:moveTo>
                    <a:lnTo>
                      <a:pt x="158" y="101"/>
                    </a:lnTo>
                    <a:lnTo>
                      <a:pt x="158" y="118"/>
                    </a:lnTo>
                    <a:lnTo>
                      <a:pt x="141" y="118"/>
                    </a:lnTo>
                    <a:lnTo>
                      <a:pt x="141" y="101"/>
                    </a:lnTo>
                    <a:close/>
                    <a:moveTo>
                      <a:pt x="76" y="53"/>
                    </a:moveTo>
                    <a:lnTo>
                      <a:pt x="87" y="76"/>
                    </a:lnTo>
                    <a:lnTo>
                      <a:pt x="101" y="53"/>
                    </a:lnTo>
                    <a:lnTo>
                      <a:pt x="121" y="53"/>
                    </a:lnTo>
                    <a:lnTo>
                      <a:pt x="99" y="84"/>
                    </a:lnTo>
                    <a:lnTo>
                      <a:pt x="121" y="118"/>
                    </a:lnTo>
                    <a:lnTo>
                      <a:pt x="99" y="118"/>
                    </a:lnTo>
                    <a:lnTo>
                      <a:pt x="84" y="93"/>
                    </a:lnTo>
                    <a:lnTo>
                      <a:pt x="70" y="118"/>
                    </a:lnTo>
                    <a:lnTo>
                      <a:pt x="51" y="118"/>
                    </a:lnTo>
                    <a:lnTo>
                      <a:pt x="73" y="82"/>
                    </a:lnTo>
                    <a:lnTo>
                      <a:pt x="53" y="50"/>
                    </a:lnTo>
                    <a:lnTo>
                      <a:pt x="76" y="50"/>
                    </a:lnTo>
                    <a:lnTo>
                      <a:pt x="76" y="53"/>
                    </a:lnTo>
                    <a:close/>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91" name="Freeform 27">
                <a:extLst>
                  <a:ext uri="{FF2B5EF4-FFF2-40B4-BE49-F238E27FC236}">
                    <a16:creationId xmlns:a16="http://schemas.microsoft.com/office/drawing/2014/main" id="{B65322FE-AAB8-428B-B7B1-1765E3240359}"/>
                  </a:ext>
                </a:extLst>
              </p:cNvPr>
              <p:cNvSpPr>
                <a:spLocks noChangeArrowheads="1"/>
              </p:cNvSpPr>
              <p:nvPr/>
            </p:nvSpPr>
            <p:spPr bwMode="auto">
              <a:xfrm>
                <a:off x="1911350" y="4603750"/>
                <a:ext cx="150813" cy="58738"/>
              </a:xfrm>
              <a:custGeom>
                <a:avLst/>
                <a:gdLst>
                  <a:gd name="T0" fmla="*/ 420 w 421"/>
                  <a:gd name="T1" fmla="*/ 161 h 162"/>
                  <a:gd name="T2" fmla="*/ 420 w 421"/>
                  <a:gd name="T3" fmla="*/ 0 h 162"/>
                  <a:gd name="T4" fmla="*/ 0 w 421"/>
                  <a:gd name="T5" fmla="*/ 0 h 162"/>
                  <a:gd name="T6" fmla="*/ 0 w 421"/>
                  <a:gd name="T7" fmla="*/ 161 h 162"/>
                  <a:gd name="T8" fmla="*/ 420 w 421"/>
                  <a:gd name="T9" fmla="*/ 161 h 162"/>
                  <a:gd name="T10" fmla="*/ 299 w 421"/>
                  <a:gd name="T11" fmla="*/ 45 h 162"/>
                  <a:gd name="T12" fmla="*/ 322 w 421"/>
                  <a:gd name="T13" fmla="*/ 45 h 162"/>
                  <a:gd name="T14" fmla="*/ 333 w 421"/>
                  <a:gd name="T15" fmla="*/ 68 h 162"/>
                  <a:gd name="T16" fmla="*/ 347 w 421"/>
                  <a:gd name="T17" fmla="*/ 45 h 162"/>
                  <a:gd name="T18" fmla="*/ 367 w 421"/>
                  <a:gd name="T19" fmla="*/ 45 h 162"/>
                  <a:gd name="T20" fmla="*/ 344 w 421"/>
                  <a:gd name="T21" fmla="*/ 76 h 162"/>
                  <a:gd name="T22" fmla="*/ 367 w 421"/>
                  <a:gd name="T23" fmla="*/ 110 h 162"/>
                  <a:gd name="T24" fmla="*/ 344 w 421"/>
                  <a:gd name="T25" fmla="*/ 110 h 162"/>
                  <a:gd name="T26" fmla="*/ 330 w 421"/>
                  <a:gd name="T27" fmla="*/ 85 h 162"/>
                  <a:gd name="T28" fmla="*/ 316 w 421"/>
                  <a:gd name="T29" fmla="*/ 110 h 162"/>
                  <a:gd name="T30" fmla="*/ 296 w 421"/>
                  <a:gd name="T31" fmla="*/ 110 h 162"/>
                  <a:gd name="T32" fmla="*/ 319 w 421"/>
                  <a:gd name="T33" fmla="*/ 74 h 162"/>
                  <a:gd name="T34" fmla="*/ 299 w 421"/>
                  <a:gd name="T35" fmla="*/ 45 h 162"/>
                  <a:gd name="T36" fmla="*/ 262 w 421"/>
                  <a:gd name="T37" fmla="*/ 93 h 162"/>
                  <a:gd name="T38" fmla="*/ 279 w 421"/>
                  <a:gd name="T39" fmla="*/ 93 h 162"/>
                  <a:gd name="T40" fmla="*/ 279 w 421"/>
                  <a:gd name="T41" fmla="*/ 110 h 162"/>
                  <a:gd name="T42" fmla="*/ 262 w 421"/>
                  <a:gd name="T43" fmla="*/ 110 h 162"/>
                  <a:gd name="T44" fmla="*/ 262 w 421"/>
                  <a:gd name="T45" fmla="*/ 93 h 162"/>
                  <a:gd name="T46" fmla="*/ 178 w 421"/>
                  <a:gd name="T47" fmla="*/ 45 h 162"/>
                  <a:gd name="T48" fmla="*/ 200 w 421"/>
                  <a:gd name="T49" fmla="*/ 45 h 162"/>
                  <a:gd name="T50" fmla="*/ 211 w 421"/>
                  <a:gd name="T51" fmla="*/ 68 h 162"/>
                  <a:gd name="T52" fmla="*/ 226 w 421"/>
                  <a:gd name="T53" fmla="*/ 45 h 162"/>
                  <a:gd name="T54" fmla="*/ 245 w 421"/>
                  <a:gd name="T55" fmla="*/ 45 h 162"/>
                  <a:gd name="T56" fmla="*/ 223 w 421"/>
                  <a:gd name="T57" fmla="*/ 76 h 162"/>
                  <a:gd name="T58" fmla="*/ 245 w 421"/>
                  <a:gd name="T59" fmla="*/ 110 h 162"/>
                  <a:gd name="T60" fmla="*/ 223 w 421"/>
                  <a:gd name="T61" fmla="*/ 110 h 162"/>
                  <a:gd name="T62" fmla="*/ 209 w 421"/>
                  <a:gd name="T63" fmla="*/ 85 h 162"/>
                  <a:gd name="T64" fmla="*/ 195 w 421"/>
                  <a:gd name="T65" fmla="*/ 110 h 162"/>
                  <a:gd name="T66" fmla="*/ 175 w 421"/>
                  <a:gd name="T67" fmla="*/ 110 h 162"/>
                  <a:gd name="T68" fmla="*/ 197 w 421"/>
                  <a:gd name="T69" fmla="*/ 74 h 162"/>
                  <a:gd name="T70" fmla="*/ 178 w 421"/>
                  <a:gd name="T71" fmla="*/ 45 h 162"/>
                  <a:gd name="T72" fmla="*/ 141 w 421"/>
                  <a:gd name="T73" fmla="*/ 93 h 162"/>
                  <a:gd name="T74" fmla="*/ 158 w 421"/>
                  <a:gd name="T75" fmla="*/ 93 h 162"/>
                  <a:gd name="T76" fmla="*/ 158 w 421"/>
                  <a:gd name="T77" fmla="*/ 110 h 162"/>
                  <a:gd name="T78" fmla="*/ 141 w 421"/>
                  <a:gd name="T79" fmla="*/ 110 h 162"/>
                  <a:gd name="T80" fmla="*/ 141 w 421"/>
                  <a:gd name="T81" fmla="*/ 93 h 162"/>
                  <a:gd name="T82" fmla="*/ 76 w 421"/>
                  <a:gd name="T83" fmla="*/ 45 h 162"/>
                  <a:gd name="T84" fmla="*/ 87 w 421"/>
                  <a:gd name="T85" fmla="*/ 68 h 162"/>
                  <a:gd name="T86" fmla="*/ 101 w 421"/>
                  <a:gd name="T87" fmla="*/ 45 h 162"/>
                  <a:gd name="T88" fmla="*/ 121 w 421"/>
                  <a:gd name="T89" fmla="*/ 45 h 162"/>
                  <a:gd name="T90" fmla="*/ 99 w 421"/>
                  <a:gd name="T91" fmla="*/ 76 h 162"/>
                  <a:gd name="T92" fmla="*/ 121 w 421"/>
                  <a:gd name="T93" fmla="*/ 110 h 162"/>
                  <a:gd name="T94" fmla="*/ 99 w 421"/>
                  <a:gd name="T95" fmla="*/ 110 h 162"/>
                  <a:gd name="T96" fmla="*/ 87 w 421"/>
                  <a:gd name="T97" fmla="*/ 85 h 162"/>
                  <a:gd name="T98" fmla="*/ 73 w 421"/>
                  <a:gd name="T99" fmla="*/ 110 h 162"/>
                  <a:gd name="T100" fmla="*/ 53 w 421"/>
                  <a:gd name="T101" fmla="*/ 110 h 162"/>
                  <a:gd name="T102" fmla="*/ 76 w 421"/>
                  <a:gd name="T103" fmla="*/ 74 h 162"/>
                  <a:gd name="T104" fmla="*/ 56 w 421"/>
                  <a:gd name="T105" fmla="*/ 43 h 162"/>
                  <a:gd name="T106" fmla="*/ 76 w 421"/>
                  <a:gd name="T107" fmla="*/ 43 h 162"/>
                  <a:gd name="T108" fmla="*/ 76 w 421"/>
                  <a:gd name="T109" fmla="*/ 45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21" h="162">
                    <a:moveTo>
                      <a:pt x="420" y="161"/>
                    </a:moveTo>
                    <a:lnTo>
                      <a:pt x="420" y="0"/>
                    </a:lnTo>
                    <a:lnTo>
                      <a:pt x="0" y="0"/>
                    </a:lnTo>
                    <a:lnTo>
                      <a:pt x="0" y="161"/>
                    </a:lnTo>
                    <a:lnTo>
                      <a:pt x="420" y="161"/>
                    </a:lnTo>
                    <a:close/>
                    <a:moveTo>
                      <a:pt x="299" y="45"/>
                    </a:moveTo>
                    <a:lnTo>
                      <a:pt x="322" y="45"/>
                    </a:lnTo>
                    <a:lnTo>
                      <a:pt x="333" y="68"/>
                    </a:lnTo>
                    <a:lnTo>
                      <a:pt x="347" y="45"/>
                    </a:lnTo>
                    <a:lnTo>
                      <a:pt x="367" y="45"/>
                    </a:lnTo>
                    <a:lnTo>
                      <a:pt x="344" y="76"/>
                    </a:lnTo>
                    <a:lnTo>
                      <a:pt x="367" y="110"/>
                    </a:lnTo>
                    <a:lnTo>
                      <a:pt x="344" y="110"/>
                    </a:lnTo>
                    <a:lnTo>
                      <a:pt x="330" y="85"/>
                    </a:lnTo>
                    <a:lnTo>
                      <a:pt x="316" y="110"/>
                    </a:lnTo>
                    <a:lnTo>
                      <a:pt x="296" y="110"/>
                    </a:lnTo>
                    <a:lnTo>
                      <a:pt x="319" y="74"/>
                    </a:lnTo>
                    <a:lnTo>
                      <a:pt x="299" y="45"/>
                    </a:lnTo>
                    <a:close/>
                    <a:moveTo>
                      <a:pt x="262" y="93"/>
                    </a:moveTo>
                    <a:lnTo>
                      <a:pt x="279" y="93"/>
                    </a:lnTo>
                    <a:lnTo>
                      <a:pt x="279" y="110"/>
                    </a:lnTo>
                    <a:lnTo>
                      <a:pt x="262" y="110"/>
                    </a:lnTo>
                    <a:lnTo>
                      <a:pt x="262" y="93"/>
                    </a:lnTo>
                    <a:close/>
                    <a:moveTo>
                      <a:pt x="178" y="45"/>
                    </a:moveTo>
                    <a:lnTo>
                      <a:pt x="200" y="45"/>
                    </a:lnTo>
                    <a:lnTo>
                      <a:pt x="211" y="68"/>
                    </a:lnTo>
                    <a:lnTo>
                      <a:pt x="226" y="45"/>
                    </a:lnTo>
                    <a:lnTo>
                      <a:pt x="245" y="45"/>
                    </a:lnTo>
                    <a:lnTo>
                      <a:pt x="223" y="76"/>
                    </a:lnTo>
                    <a:lnTo>
                      <a:pt x="245" y="110"/>
                    </a:lnTo>
                    <a:lnTo>
                      <a:pt x="223" y="110"/>
                    </a:lnTo>
                    <a:lnTo>
                      <a:pt x="209" y="85"/>
                    </a:lnTo>
                    <a:lnTo>
                      <a:pt x="195" y="110"/>
                    </a:lnTo>
                    <a:lnTo>
                      <a:pt x="175" y="110"/>
                    </a:lnTo>
                    <a:lnTo>
                      <a:pt x="197" y="74"/>
                    </a:lnTo>
                    <a:lnTo>
                      <a:pt x="178" y="45"/>
                    </a:lnTo>
                    <a:close/>
                    <a:moveTo>
                      <a:pt x="141" y="93"/>
                    </a:moveTo>
                    <a:lnTo>
                      <a:pt x="158" y="93"/>
                    </a:lnTo>
                    <a:lnTo>
                      <a:pt x="158" y="110"/>
                    </a:lnTo>
                    <a:lnTo>
                      <a:pt x="141" y="110"/>
                    </a:lnTo>
                    <a:lnTo>
                      <a:pt x="141" y="93"/>
                    </a:lnTo>
                    <a:close/>
                    <a:moveTo>
                      <a:pt x="76" y="45"/>
                    </a:moveTo>
                    <a:lnTo>
                      <a:pt x="87" y="68"/>
                    </a:lnTo>
                    <a:lnTo>
                      <a:pt x="101" y="45"/>
                    </a:lnTo>
                    <a:lnTo>
                      <a:pt x="121" y="45"/>
                    </a:lnTo>
                    <a:lnTo>
                      <a:pt x="99" y="76"/>
                    </a:lnTo>
                    <a:lnTo>
                      <a:pt x="121" y="110"/>
                    </a:lnTo>
                    <a:lnTo>
                      <a:pt x="99" y="110"/>
                    </a:lnTo>
                    <a:lnTo>
                      <a:pt x="87" y="85"/>
                    </a:lnTo>
                    <a:lnTo>
                      <a:pt x="73" y="110"/>
                    </a:lnTo>
                    <a:lnTo>
                      <a:pt x="53" y="110"/>
                    </a:lnTo>
                    <a:lnTo>
                      <a:pt x="76" y="74"/>
                    </a:lnTo>
                    <a:lnTo>
                      <a:pt x="56" y="43"/>
                    </a:lnTo>
                    <a:lnTo>
                      <a:pt x="76" y="43"/>
                    </a:lnTo>
                    <a:lnTo>
                      <a:pt x="76" y="45"/>
                    </a:lnTo>
                    <a:close/>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92" name="Freeform 28">
                <a:extLst>
                  <a:ext uri="{FF2B5EF4-FFF2-40B4-BE49-F238E27FC236}">
                    <a16:creationId xmlns:a16="http://schemas.microsoft.com/office/drawing/2014/main" id="{C3C6C23E-FBF0-4A69-8528-2AA2B294F36D}"/>
                  </a:ext>
                </a:extLst>
              </p:cNvPr>
              <p:cNvSpPr>
                <a:spLocks noChangeArrowheads="1"/>
              </p:cNvSpPr>
              <p:nvPr/>
            </p:nvSpPr>
            <p:spPr bwMode="auto">
              <a:xfrm>
                <a:off x="1836738" y="4603750"/>
                <a:ext cx="55562" cy="58738"/>
              </a:xfrm>
              <a:custGeom>
                <a:avLst/>
                <a:gdLst>
                  <a:gd name="T0" fmla="*/ 77 w 156"/>
                  <a:gd name="T1" fmla="*/ 161 h 162"/>
                  <a:gd name="T2" fmla="*/ 0 w 156"/>
                  <a:gd name="T3" fmla="*/ 161 h 162"/>
                  <a:gd name="T4" fmla="*/ 0 w 156"/>
                  <a:gd name="T5" fmla="*/ 0 h 162"/>
                  <a:gd name="T6" fmla="*/ 155 w 156"/>
                  <a:gd name="T7" fmla="*/ 0 h 162"/>
                  <a:gd name="T8" fmla="*/ 155 w 156"/>
                  <a:gd name="T9" fmla="*/ 161 h 162"/>
                  <a:gd name="T10" fmla="*/ 77 w 156"/>
                  <a:gd name="T11" fmla="*/ 161 h 162"/>
                </a:gdLst>
                <a:ahLst/>
                <a:cxnLst>
                  <a:cxn ang="0">
                    <a:pos x="T0" y="T1"/>
                  </a:cxn>
                  <a:cxn ang="0">
                    <a:pos x="T2" y="T3"/>
                  </a:cxn>
                  <a:cxn ang="0">
                    <a:pos x="T4" y="T5"/>
                  </a:cxn>
                  <a:cxn ang="0">
                    <a:pos x="T6" y="T7"/>
                  </a:cxn>
                  <a:cxn ang="0">
                    <a:pos x="T8" y="T9"/>
                  </a:cxn>
                  <a:cxn ang="0">
                    <a:pos x="T10" y="T11"/>
                  </a:cxn>
                </a:cxnLst>
                <a:rect l="0" t="0" r="r" b="b"/>
                <a:pathLst>
                  <a:path w="156" h="162">
                    <a:moveTo>
                      <a:pt x="77" y="161"/>
                    </a:moveTo>
                    <a:lnTo>
                      <a:pt x="0" y="161"/>
                    </a:lnTo>
                    <a:lnTo>
                      <a:pt x="0" y="0"/>
                    </a:lnTo>
                    <a:lnTo>
                      <a:pt x="155" y="0"/>
                    </a:lnTo>
                    <a:lnTo>
                      <a:pt x="155" y="161"/>
                    </a:lnTo>
                    <a:lnTo>
                      <a:pt x="77" y="161"/>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93" name="Freeform 161">
                <a:extLst>
                  <a:ext uri="{FF2B5EF4-FFF2-40B4-BE49-F238E27FC236}">
                    <a16:creationId xmlns:a16="http://schemas.microsoft.com/office/drawing/2014/main" id="{3791AE1B-D93C-486B-AB83-F8009931160C}"/>
                  </a:ext>
                </a:extLst>
              </p:cNvPr>
              <p:cNvSpPr>
                <a:spLocks noChangeArrowheads="1"/>
              </p:cNvSpPr>
              <p:nvPr/>
            </p:nvSpPr>
            <p:spPr bwMode="auto">
              <a:xfrm>
                <a:off x="1836738" y="4440238"/>
                <a:ext cx="55562" cy="58737"/>
              </a:xfrm>
              <a:custGeom>
                <a:avLst/>
                <a:gdLst>
                  <a:gd name="T0" fmla="*/ 77 w 156"/>
                  <a:gd name="T1" fmla="*/ 161 h 162"/>
                  <a:gd name="T2" fmla="*/ 0 w 156"/>
                  <a:gd name="T3" fmla="*/ 161 h 162"/>
                  <a:gd name="T4" fmla="*/ 0 w 156"/>
                  <a:gd name="T5" fmla="*/ 0 h 162"/>
                  <a:gd name="T6" fmla="*/ 155 w 156"/>
                  <a:gd name="T7" fmla="*/ 0 h 162"/>
                  <a:gd name="T8" fmla="*/ 155 w 156"/>
                  <a:gd name="T9" fmla="*/ 161 h 162"/>
                  <a:gd name="T10" fmla="*/ 77 w 156"/>
                  <a:gd name="T11" fmla="*/ 161 h 162"/>
                </a:gdLst>
                <a:ahLst/>
                <a:cxnLst>
                  <a:cxn ang="0">
                    <a:pos x="T0" y="T1"/>
                  </a:cxn>
                  <a:cxn ang="0">
                    <a:pos x="T2" y="T3"/>
                  </a:cxn>
                  <a:cxn ang="0">
                    <a:pos x="T4" y="T5"/>
                  </a:cxn>
                  <a:cxn ang="0">
                    <a:pos x="T6" y="T7"/>
                  </a:cxn>
                  <a:cxn ang="0">
                    <a:pos x="T8" y="T9"/>
                  </a:cxn>
                  <a:cxn ang="0">
                    <a:pos x="T10" y="T11"/>
                  </a:cxn>
                </a:cxnLst>
                <a:rect l="0" t="0" r="r" b="b"/>
                <a:pathLst>
                  <a:path w="156" h="162">
                    <a:moveTo>
                      <a:pt x="77" y="161"/>
                    </a:moveTo>
                    <a:lnTo>
                      <a:pt x="0" y="161"/>
                    </a:lnTo>
                    <a:lnTo>
                      <a:pt x="0" y="0"/>
                    </a:lnTo>
                    <a:lnTo>
                      <a:pt x="155" y="0"/>
                    </a:lnTo>
                    <a:lnTo>
                      <a:pt x="155" y="161"/>
                    </a:lnTo>
                    <a:lnTo>
                      <a:pt x="77" y="161"/>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94" name="Freeform 162">
                <a:extLst>
                  <a:ext uri="{FF2B5EF4-FFF2-40B4-BE49-F238E27FC236}">
                    <a16:creationId xmlns:a16="http://schemas.microsoft.com/office/drawing/2014/main" id="{90AFCCD7-1C0C-4923-9402-F4B2FBEF05B8}"/>
                  </a:ext>
                </a:extLst>
              </p:cNvPr>
              <p:cNvSpPr>
                <a:spLocks noChangeArrowheads="1"/>
              </p:cNvSpPr>
              <p:nvPr/>
            </p:nvSpPr>
            <p:spPr bwMode="auto">
              <a:xfrm>
                <a:off x="1911350" y="4440238"/>
                <a:ext cx="150813" cy="58737"/>
              </a:xfrm>
              <a:custGeom>
                <a:avLst/>
                <a:gdLst>
                  <a:gd name="T0" fmla="*/ 420 w 421"/>
                  <a:gd name="T1" fmla="*/ 161 h 162"/>
                  <a:gd name="T2" fmla="*/ 420 w 421"/>
                  <a:gd name="T3" fmla="*/ 0 h 162"/>
                  <a:gd name="T4" fmla="*/ 0 w 421"/>
                  <a:gd name="T5" fmla="*/ 0 h 162"/>
                  <a:gd name="T6" fmla="*/ 0 w 421"/>
                  <a:gd name="T7" fmla="*/ 161 h 162"/>
                  <a:gd name="T8" fmla="*/ 420 w 421"/>
                  <a:gd name="T9" fmla="*/ 161 h 162"/>
                  <a:gd name="T10" fmla="*/ 299 w 421"/>
                  <a:gd name="T11" fmla="*/ 62 h 162"/>
                  <a:gd name="T12" fmla="*/ 322 w 421"/>
                  <a:gd name="T13" fmla="*/ 62 h 162"/>
                  <a:gd name="T14" fmla="*/ 333 w 421"/>
                  <a:gd name="T15" fmla="*/ 85 h 162"/>
                  <a:gd name="T16" fmla="*/ 347 w 421"/>
                  <a:gd name="T17" fmla="*/ 62 h 162"/>
                  <a:gd name="T18" fmla="*/ 367 w 421"/>
                  <a:gd name="T19" fmla="*/ 62 h 162"/>
                  <a:gd name="T20" fmla="*/ 344 w 421"/>
                  <a:gd name="T21" fmla="*/ 93 h 162"/>
                  <a:gd name="T22" fmla="*/ 367 w 421"/>
                  <a:gd name="T23" fmla="*/ 127 h 162"/>
                  <a:gd name="T24" fmla="*/ 344 w 421"/>
                  <a:gd name="T25" fmla="*/ 127 h 162"/>
                  <a:gd name="T26" fmla="*/ 330 w 421"/>
                  <a:gd name="T27" fmla="*/ 102 h 162"/>
                  <a:gd name="T28" fmla="*/ 316 w 421"/>
                  <a:gd name="T29" fmla="*/ 127 h 162"/>
                  <a:gd name="T30" fmla="*/ 296 w 421"/>
                  <a:gd name="T31" fmla="*/ 127 h 162"/>
                  <a:gd name="T32" fmla="*/ 319 w 421"/>
                  <a:gd name="T33" fmla="*/ 90 h 162"/>
                  <a:gd name="T34" fmla="*/ 299 w 421"/>
                  <a:gd name="T35" fmla="*/ 62 h 162"/>
                  <a:gd name="T36" fmla="*/ 262 w 421"/>
                  <a:gd name="T37" fmla="*/ 110 h 162"/>
                  <a:gd name="T38" fmla="*/ 279 w 421"/>
                  <a:gd name="T39" fmla="*/ 110 h 162"/>
                  <a:gd name="T40" fmla="*/ 279 w 421"/>
                  <a:gd name="T41" fmla="*/ 127 h 162"/>
                  <a:gd name="T42" fmla="*/ 262 w 421"/>
                  <a:gd name="T43" fmla="*/ 127 h 162"/>
                  <a:gd name="T44" fmla="*/ 262 w 421"/>
                  <a:gd name="T45" fmla="*/ 110 h 162"/>
                  <a:gd name="T46" fmla="*/ 178 w 421"/>
                  <a:gd name="T47" fmla="*/ 62 h 162"/>
                  <a:gd name="T48" fmla="*/ 200 w 421"/>
                  <a:gd name="T49" fmla="*/ 62 h 162"/>
                  <a:gd name="T50" fmla="*/ 211 w 421"/>
                  <a:gd name="T51" fmla="*/ 85 h 162"/>
                  <a:gd name="T52" fmla="*/ 226 w 421"/>
                  <a:gd name="T53" fmla="*/ 62 h 162"/>
                  <a:gd name="T54" fmla="*/ 245 w 421"/>
                  <a:gd name="T55" fmla="*/ 62 h 162"/>
                  <a:gd name="T56" fmla="*/ 223 w 421"/>
                  <a:gd name="T57" fmla="*/ 93 h 162"/>
                  <a:gd name="T58" fmla="*/ 245 w 421"/>
                  <a:gd name="T59" fmla="*/ 127 h 162"/>
                  <a:gd name="T60" fmla="*/ 223 w 421"/>
                  <a:gd name="T61" fmla="*/ 127 h 162"/>
                  <a:gd name="T62" fmla="*/ 209 w 421"/>
                  <a:gd name="T63" fmla="*/ 102 h 162"/>
                  <a:gd name="T64" fmla="*/ 195 w 421"/>
                  <a:gd name="T65" fmla="*/ 127 h 162"/>
                  <a:gd name="T66" fmla="*/ 175 w 421"/>
                  <a:gd name="T67" fmla="*/ 127 h 162"/>
                  <a:gd name="T68" fmla="*/ 197 w 421"/>
                  <a:gd name="T69" fmla="*/ 90 h 162"/>
                  <a:gd name="T70" fmla="*/ 178 w 421"/>
                  <a:gd name="T71" fmla="*/ 62 h 162"/>
                  <a:gd name="T72" fmla="*/ 141 w 421"/>
                  <a:gd name="T73" fmla="*/ 110 h 162"/>
                  <a:gd name="T74" fmla="*/ 158 w 421"/>
                  <a:gd name="T75" fmla="*/ 110 h 162"/>
                  <a:gd name="T76" fmla="*/ 158 w 421"/>
                  <a:gd name="T77" fmla="*/ 127 h 162"/>
                  <a:gd name="T78" fmla="*/ 141 w 421"/>
                  <a:gd name="T79" fmla="*/ 127 h 162"/>
                  <a:gd name="T80" fmla="*/ 141 w 421"/>
                  <a:gd name="T81" fmla="*/ 110 h 162"/>
                  <a:gd name="T82" fmla="*/ 76 w 421"/>
                  <a:gd name="T83" fmla="*/ 62 h 162"/>
                  <a:gd name="T84" fmla="*/ 87 w 421"/>
                  <a:gd name="T85" fmla="*/ 85 h 162"/>
                  <a:gd name="T86" fmla="*/ 101 w 421"/>
                  <a:gd name="T87" fmla="*/ 62 h 162"/>
                  <a:gd name="T88" fmla="*/ 121 w 421"/>
                  <a:gd name="T89" fmla="*/ 62 h 162"/>
                  <a:gd name="T90" fmla="*/ 99 w 421"/>
                  <a:gd name="T91" fmla="*/ 93 h 162"/>
                  <a:gd name="T92" fmla="*/ 121 w 421"/>
                  <a:gd name="T93" fmla="*/ 127 h 162"/>
                  <a:gd name="T94" fmla="*/ 99 w 421"/>
                  <a:gd name="T95" fmla="*/ 127 h 162"/>
                  <a:gd name="T96" fmla="*/ 84 w 421"/>
                  <a:gd name="T97" fmla="*/ 102 h 162"/>
                  <a:gd name="T98" fmla="*/ 70 w 421"/>
                  <a:gd name="T99" fmla="*/ 127 h 162"/>
                  <a:gd name="T100" fmla="*/ 51 w 421"/>
                  <a:gd name="T101" fmla="*/ 127 h 162"/>
                  <a:gd name="T102" fmla="*/ 73 w 421"/>
                  <a:gd name="T103" fmla="*/ 90 h 162"/>
                  <a:gd name="T104" fmla="*/ 53 w 421"/>
                  <a:gd name="T105" fmla="*/ 59 h 162"/>
                  <a:gd name="T106" fmla="*/ 76 w 421"/>
                  <a:gd name="T107" fmla="*/ 59 h 162"/>
                  <a:gd name="T108" fmla="*/ 76 w 421"/>
                  <a:gd name="T109" fmla="*/ 6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21" h="162">
                    <a:moveTo>
                      <a:pt x="420" y="161"/>
                    </a:moveTo>
                    <a:lnTo>
                      <a:pt x="420" y="0"/>
                    </a:lnTo>
                    <a:lnTo>
                      <a:pt x="0" y="0"/>
                    </a:lnTo>
                    <a:lnTo>
                      <a:pt x="0" y="161"/>
                    </a:lnTo>
                    <a:lnTo>
                      <a:pt x="420" y="161"/>
                    </a:lnTo>
                    <a:close/>
                    <a:moveTo>
                      <a:pt x="299" y="62"/>
                    </a:moveTo>
                    <a:lnTo>
                      <a:pt x="322" y="62"/>
                    </a:lnTo>
                    <a:lnTo>
                      <a:pt x="333" y="85"/>
                    </a:lnTo>
                    <a:lnTo>
                      <a:pt x="347" y="62"/>
                    </a:lnTo>
                    <a:lnTo>
                      <a:pt x="367" y="62"/>
                    </a:lnTo>
                    <a:lnTo>
                      <a:pt x="344" y="93"/>
                    </a:lnTo>
                    <a:lnTo>
                      <a:pt x="367" y="127"/>
                    </a:lnTo>
                    <a:lnTo>
                      <a:pt x="344" y="127"/>
                    </a:lnTo>
                    <a:lnTo>
                      <a:pt x="330" y="102"/>
                    </a:lnTo>
                    <a:lnTo>
                      <a:pt x="316" y="127"/>
                    </a:lnTo>
                    <a:lnTo>
                      <a:pt x="296" y="127"/>
                    </a:lnTo>
                    <a:lnTo>
                      <a:pt x="319" y="90"/>
                    </a:lnTo>
                    <a:lnTo>
                      <a:pt x="299" y="62"/>
                    </a:lnTo>
                    <a:close/>
                    <a:moveTo>
                      <a:pt x="262" y="110"/>
                    </a:moveTo>
                    <a:lnTo>
                      <a:pt x="279" y="110"/>
                    </a:lnTo>
                    <a:lnTo>
                      <a:pt x="279" y="127"/>
                    </a:lnTo>
                    <a:lnTo>
                      <a:pt x="262" y="127"/>
                    </a:lnTo>
                    <a:lnTo>
                      <a:pt x="262" y="110"/>
                    </a:lnTo>
                    <a:close/>
                    <a:moveTo>
                      <a:pt x="178" y="62"/>
                    </a:moveTo>
                    <a:lnTo>
                      <a:pt x="200" y="62"/>
                    </a:lnTo>
                    <a:lnTo>
                      <a:pt x="211" y="85"/>
                    </a:lnTo>
                    <a:lnTo>
                      <a:pt x="226" y="62"/>
                    </a:lnTo>
                    <a:lnTo>
                      <a:pt x="245" y="62"/>
                    </a:lnTo>
                    <a:lnTo>
                      <a:pt x="223" y="93"/>
                    </a:lnTo>
                    <a:lnTo>
                      <a:pt x="245" y="127"/>
                    </a:lnTo>
                    <a:lnTo>
                      <a:pt x="223" y="127"/>
                    </a:lnTo>
                    <a:lnTo>
                      <a:pt x="209" y="102"/>
                    </a:lnTo>
                    <a:lnTo>
                      <a:pt x="195" y="127"/>
                    </a:lnTo>
                    <a:lnTo>
                      <a:pt x="175" y="127"/>
                    </a:lnTo>
                    <a:lnTo>
                      <a:pt x="197" y="90"/>
                    </a:lnTo>
                    <a:lnTo>
                      <a:pt x="178" y="62"/>
                    </a:lnTo>
                    <a:close/>
                    <a:moveTo>
                      <a:pt x="141" y="110"/>
                    </a:moveTo>
                    <a:lnTo>
                      <a:pt x="158" y="110"/>
                    </a:lnTo>
                    <a:lnTo>
                      <a:pt x="158" y="127"/>
                    </a:lnTo>
                    <a:lnTo>
                      <a:pt x="141" y="127"/>
                    </a:lnTo>
                    <a:lnTo>
                      <a:pt x="141" y="110"/>
                    </a:lnTo>
                    <a:close/>
                    <a:moveTo>
                      <a:pt x="76" y="62"/>
                    </a:moveTo>
                    <a:lnTo>
                      <a:pt x="87" y="85"/>
                    </a:lnTo>
                    <a:lnTo>
                      <a:pt x="101" y="62"/>
                    </a:lnTo>
                    <a:lnTo>
                      <a:pt x="121" y="62"/>
                    </a:lnTo>
                    <a:lnTo>
                      <a:pt x="99" y="93"/>
                    </a:lnTo>
                    <a:lnTo>
                      <a:pt x="121" y="127"/>
                    </a:lnTo>
                    <a:lnTo>
                      <a:pt x="99" y="127"/>
                    </a:lnTo>
                    <a:lnTo>
                      <a:pt x="84" y="102"/>
                    </a:lnTo>
                    <a:lnTo>
                      <a:pt x="70" y="127"/>
                    </a:lnTo>
                    <a:lnTo>
                      <a:pt x="51" y="127"/>
                    </a:lnTo>
                    <a:lnTo>
                      <a:pt x="73" y="90"/>
                    </a:lnTo>
                    <a:lnTo>
                      <a:pt x="53" y="59"/>
                    </a:lnTo>
                    <a:lnTo>
                      <a:pt x="76" y="59"/>
                    </a:lnTo>
                    <a:lnTo>
                      <a:pt x="76" y="62"/>
                    </a:lnTo>
                    <a:close/>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95" name="Freeform 163">
                <a:extLst>
                  <a:ext uri="{FF2B5EF4-FFF2-40B4-BE49-F238E27FC236}">
                    <a16:creationId xmlns:a16="http://schemas.microsoft.com/office/drawing/2014/main" id="{4F2BBDD7-F948-4F34-8B19-33CC4D499B14}"/>
                  </a:ext>
                </a:extLst>
              </p:cNvPr>
              <p:cNvSpPr>
                <a:spLocks noChangeArrowheads="1"/>
              </p:cNvSpPr>
              <p:nvPr/>
            </p:nvSpPr>
            <p:spPr bwMode="auto">
              <a:xfrm>
                <a:off x="1836738" y="4522788"/>
                <a:ext cx="55562" cy="58737"/>
              </a:xfrm>
              <a:custGeom>
                <a:avLst/>
                <a:gdLst>
                  <a:gd name="T0" fmla="*/ 77 w 156"/>
                  <a:gd name="T1" fmla="*/ 161 h 162"/>
                  <a:gd name="T2" fmla="*/ 0 w 156"/>
                  <a:gd name="T3" fmla="*/ 161 h 162"/>
                  <a:gd name="T4" fmla="*/ 0 w 156"/>
                  <a:gd name="T5" fmla="*/ 0 h 162"/>
                  <a:gd name="T6" fmla="*/ 155 w 156"/>
                  <a:gd name="T7" fmla="*/ 0 h 162"/>
                  <a:gd name="T8" fmla="*/ 155 w 156"/>
                  <a:gd name="T9" fmla="*/ 161 h 162"/>
                  <a:gd name="T10" fmla="*/ 77 w 156"/>
                  <a:gd name="T11" fmla="*/ 161 h 162"/>
                </a:gdLst>
                <a:ahLst/>
                <a:cxnLst>
                  <a:cxn ang="0">
                    <a:pos x="T0" y="T1"/>
                  </a:cxn>
                  <a:cxn ang="0">
                    <a:pos x="T2" y="T3"/>
                  </a:cxn>
                  <a:cxn ang="0">
                    <a:pos x="T4" y="T5"/>
                  </a:cxn>
                  <a:cxn ang="0">
                    <a:pos x="T6" y="T7"/>
                  </a:cxn>
                  <a:cxn ang="0">
                    <a:pos x="T8" y="T9"/>
                  </a:cxn>
                  <a:cxn ang="0">
                    <a:pos x="T10" y="T11"/>
                  </a:cxn>
                </a:cxnLst>
                <a:rect l="0" t="0" r="r" b="b"/>
                <a:pathLst>
                  <a:path w="156" h="162">
                    <a:moveTo>
                      <a:pt x="77" y="161"/>
                    </a:moveTo>
                    <a:lnTo>
                      <a:pt x="0" y="161"/>
                    </a:lnTo>
                    <a:lnTo>
                      <a:pt x="0" y="0"/>
                    </a:lnTo>
                    <a:lnTo>
                      <a:pt x="155" y="0"/>
                    </a:lnTo>
                    <a:lnTo>
                      <a:pt x="155" y="161"/>
                    </a:lnTo>
                    <a:lnTo>
                      <a:pt x="77" y="161"/>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96" name="Freeform 164">
                <a:extLst>
                  <a:ext uri="{FF2B5EF4-FFF2-40B4-BE49-F238E27FC236}">
                    <a16:creationId xmlns:a16="http://schemas.microsoft.com/office/drawing/2014/main" id="{AC0C4033-A609-43D2-A6F2-58FD65423E95}"/>
                  </a:ext>
                </a:extLst>
              </p:cNvPr>
              <p:cNvSpPr>
                <a:spLocks noChangeArrowheads="1"/>
              </p:cNvSpPr>
              <p:nvPr/>
            </p:nvSpPr>
            <p:spPr bwMode="auto">
              <a:xfrm>
                <a:off x="1911350" y="4522788"/>
                <a:ext cx="150813" cy="58737"/>
              </a:xfrm>
              <a:custGeom>
                <a:avLst/>
                <a:gdLst>
                  <a:gd name="T0" fmla="*/ 420 w 421"/>
                  <a:gd name="T1" fmla="*/ 161 h 162"/>
                  <a:gd name="T2" fmla="*/ 420 w 421"/>
                  <a:gd name="T3" fmla="*/ 0 h 162"/>
                  <a:gd name="T4" fmla="*/ 0 w 421"/>
                  <a:gd name="T5" fmla="*/ 0 h 162"/>
                  <a:gd name="T6" fmla="*/ 0 w 421"/>
                  <a:gd name="T7" fmla="*/ 161 h 162"/>
                  <a:gd name="T8" fmla="*/ 420 w 421"/>
                  <a:gd name="T9" fmla="*/ 161 h 162"/>
                  <a:gd name="T10" fmla="*/ 299 w 421"/>
                  <a:gd name="T11" fmla="*/ 53 h 162"/>
                  <a:gd name="T12" fmla="*/ 322 w 421"/>
                  <a:gd name="T13" fmla="*/ 53 h 162"/>
                  <a:gd name="T14" fmla="*/ 333 w 421"/>
                  <a:gd name="T15" fmla="*/ 76 h 162"/>
                  <a:gd name="T16" fmla="*/ 347 w 421"/>
                  <a:gd name="T17" fmla="*/ 53 h 162"/>
                  <a:gd name="T18" fmla="*/ 367 w 421"/>
                  <a:gd name="T19" fmla="*/ 53 h 162"/>
                  <a:gd name="T20" fmla="*/ 344 w 421"/>
                  <a:gd name="T21" fmla="*/ 84 h 162"/>
                  <a:gd name="T22" fmla="*/ 367 w 421"/>
                  <a:gd name="T23" fmla="*/ 118 h 162"/>
                  <a:gd name="T24" fmla="*/ 344 w 421"/>
                  <a:gd name="T25" fmla="*/ 118 h 162"/>
                  <a:gd name="T26" fmla="*/ 330 w 421"/>
                  <a:gd name="T27" fmla="*/ 93 h 162"/>
                  <a:gd name="T28" fmla="*/ 316 w 421"/>
                  <a:gd name="T29" fmla="*/ 118 h 162"/>
                  <a:gd name="T30" fmla="*/ 296 w 421"/>
                  <a:gd name="T31" fmla="*/ 118 h 162"/>
                  <a:gd name="T32" fmla="*/ 319 w 421"/>
                  <a:gd name="T33" fmla="*/ 82 h 162"/>
                  <a:gd name="T34" fmla="*/ 299 w 421"/>
                  <a:gd name="T35" fmla="*/ 53 h 162"/>
                  <a:gd name="T36" fmla="*/ 262 w 421"/>
                  <a:gd name="T37" fmla="*/ 101 h 162"/>
                  <a:gd name="T38" fmla="*/ 279 w 421"/>
                  <a:gd name="T39" fmla="*/ 101 h 162"/>
                  <a:gd name="T40" fmla="*/ 279 w 421"/>
                  <a:gd name="T41" fmla="*/ 118 h 162"/>
                  <a:gd name="T42" fmla="*/ 262 w 421"/>
                  <a:gd name="T43" fmla="*/ 118 h 162"/>
                  <a:gd name="T44" fmla="*/ 262 w 421"/>
                  <a:gd name="T45" fmla="*/ 101 h 162"/>
                  <a:gd name="T46" fmla="*/ 178 w 421"/>
                  <a:gd name="T47" fmla="*/ 53 h 162"/>
                  <a:gd name="T48" fmla="*/ 200 w 421"/>
                  <a:gd name="T49" fmla="*/ 53 h 162"/>
                  <a:gd name="T50" fmla="*/ 211 w 421"/>
                  <a:gd name="T51" fmla="*/ 76 h 162"/>
                  <a:gd name="T52" fmla="*/ 226 w 421"/>
                  <a:gd name="T53" fmla="*/ 53 h 162"/>
                  <a:gd name="T54" fmla="*/ 245 w 421"/>
                  <a:gd name="T55" fmla="*/ 53 h 162"/>
                  <a:gd name="T56" fmla="*/ 223 w 421"/>
                  <a:gd name="T57" fmla="*/ 84 h 162"/>
                  <a:gd name="T58" fmla="*/ 245 w 421"/>
                  <a:gd name="T59" fmla="*/ 118 h 162"/>
                  <a:gd name="T60" fmla="*/ 223 w 421"/>
                  <a:gd name="T61" fmla="*/ 118 h 162"/>
                  <a:gd name="T62" fmla="*/ 209 w 421"/>
                  <a:gd name="T63" fmla="*/ 93 h 162"/>
                  <a:gd name="T64" fmla="*/ 195 w 421"/>
                  <a:gd name="T65" fmla="*/ 118 h 162"/>
                  <a:gd name="T66" fmla="*/ 175 w 421"/>
                  <a:gd name="T67" fmla="*/ 118 h 162"/>
                  <a:gd name="T68" fmla="*/ 197 w 421"/>
                  <a:gd name="T69" fmla="*/ 82 h 162"/>
                  <a:gd name="T70" fmla="*/ 178 w 421"/>
                  <a:gd name="T71" fmla="*/ 53 h 162"/>
                  <a:gd name="T72" fmla="*/ 141 w 421"/>
                  <a:gd name="T73" fmla="*/ 101 h 162"/>
                  <a:gd name="T74" fmla="*/ 158 w 421"/>
                  <a:gd name="T75" fmla="*/ 101 h 162"/>
                  <a:gd name="T76" fmla="*/ 158 w 421"/>
                  <a:gd name="T77" fmla="*/ 118 h 162"/>
                  <a:gd name="T78" fmla="*/ 141 w 421"/>
                  <a:gd name="T79" fmla="*/ 118 h 162"/>
                  <a:gd name="T80" fmla="*/ 141 w 421"/>
                  <a:gd name="T81" fmla="*/ 101 h 162"/>
                  <a:gd name="T82" fmla="*/ 76 w 421"/>
                  <a:gd name="T83" fmla="*/ 53 h 162"/>
                  <a:gd name="T84" fmla="*/ 87 w 421"/>
                  <a:gd name="T85" fmla="*/ 76 h 162"/>
                  <a:gd name="T86" fmla="*/ 101 w 421"/>
                  <a:gd name="T87" fmla="*/ 53 h 162"/>
                  <a:gd name="T88" fmla="*/ 121 w 421"/>
                  <a:gd name="T89" fmla="*/ 53 h 162"/>
                  <a:gd name="T90" fmla="*/ 99 w 421"/>
                  <a:gd name="T91" fmla="*/ 84 h 162"/>
                  <a:gd name="T92" fmla="*/ 121 w 421"/>
                  <a:gd name="T93" fmla="*/ 118 h 162"/>
                  <a:gd name="T94" fmla="*/ 99 w 421"/>
                  <a:gd name="T95" fmla="*/ 118 h 162"/>
                  <a:gd name="T96" fmla="*/ 84 w 421"/>
                  <a:gd name="T97" fmla="*/ 93 h 162"/>
                  <a:gd name="T98" fmla="*/ 70 w 421"/>
                  <a:gd name="T99" fmla="*/ 118 h 162"/>
                  <a:gd name="T100" fmla="*/ 51 w 421"/>
                  <a:gd name="T101" fmla="*/ 118 h 162"/>
                  <a:gd name="T102" fmla="*/ 73 w 421"/>
                  <a:gd name="T103" fmla="*/ 82 h 162"/>
                  <a:gd name="T104" fmla="*/ 53 w 421"/>
                  <a:gd name="T105" fmla="*/ 50 h 162"/>
                  <a:gd name="T106" fmla="*/ 76 w 421"/>
                  <a:gd name="T107" fmla="*/ 50 h 162"/>
                  <a:gd name="T108" fmla="*/ 76 w 421"/>
                  <a:gd name="T109" fmla="*/ 53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21" h="162">
                    <a:moveTo>
                      <a:pt x="420" y="161"/>
                    </a:moveTo>
                    <a:lnTo>
                      <a:pt x="420" y="0"/>
                    </a:lnTo>
                    <a:lnTo>
                      <a:pt x="0" y="0"/>
                    </a:lnTo>
                    <a:lnTo>
                      <a:pt x="0" y="161"/>
                    </a:lnTo>
                    <a:lnTo>
                      <a:pt x="420" y="161"/>
                    </a:lnTo>
                    <a:close/>
                    <a:moveTo>
                      <a:pt x="299" y="53"/>
                    </a:moveTo>
                    <a:lnTo>
                      <a:pt x="322" y="53"/>
                    </a:lnTo>
                    <a:lnTo>
                      <a:pt x="333" y="76"/>
                    </a:lnTo>
                    <a:lnTo>
                      <a:pt x="347" y="53"/>
                    </a:lnTo>
                    <a:lnTo>
                      <a:pt x="367" y="53"/>
                    </a:lnTo>
                    <a:lnTo>
                      <a:pt x="344" y="84"/>
                    </a:lnTo>
                    <a:lnTo>
                      <a:pt x="367" y="118"/>
                    </a:lnTo>
                    <a:lnTo>
                      <a:pt x="344" y="118"/>
                    </a:lnTo>
                    <a:lnTo>
                      <a:pt x="330" y="93"/>
                    </a:lnTo>
                    <a:lnTo>
                      <a:pt x="316" y="118"/>
                    </a:lnTo>
                    <a:lnTo>
                      <a:pt x="296" y="118"/>
                    </a:lnTo>
                    <a:lnTo>
                      <a:pt x="319" y="82"/>
                    </a:lnTo>
                    <a:lnTo>
                      <a:pt x="299" y="53"/>
                    </a:lnTo>
                    <a:close/>
                    <a:moveTo>
                      <a:pt x="262" y="101"/>
                    </a:moveTo>
                    <a:lnTo>
                      <a:pt x="279" y="101"/>
                    </a:lnTo>
                    <a:lnTo>
                      <a:pt x="279" y="118"/>
                    </a:lnTo>
                    <a:lnTo>
                      <a:pt x="262" y="118"/>
                    </a:lnTo>
                    <a:lnTo>
                      <a:pt x="262" y="101"/>
                    </a:lnTo>
                    <a:close/>
                    <a:moveTo>
                      <a:pt x="178" y="53"/>
                    </a:moveTo>
                    <a:lnTo>
                      <a:pt x="200" y="53"/>
                    </a:lnTo>
                    <a:lnTo>
                      <a:pt x="211" y="76"/>
                    </a:lnTo>
                    <a:lnTo>
                      <a:pt x="226" y="53"/>
                    </a:lnTo>
                    <a:lnTo>
                      <a:pt x="245" y="53"/>
                    </a:lnTo>
                    <a:lnTo>
                      <a:pt x="223" y="84"/>
                    </a:lnTo>
                    <a:lnTo>
                      <a:pt x="245" y="118"/>
                    </a:lnTo>
                    <a:lnTo>
                      <a:pt x="223" y="118"/>
                    </a:lnTo>
                    <a:lnTo>
                      <a:pt x="209" y="93"/>
                    </a:lnTo>
                    <a:lnTo>
                      <a:pt x="195" y="118"/>
                    </a:lnTo>
                    <a:lnTo>
                      <a:pt x="175" y="118"/>
                    </a:lnTo>
                    <a:lnTo>
                      <a:pt x="197" y="82"/>
                    </a:lnTo>
                    <a:lnTo>
                      <a:pt x="178" y="53"/>
                    </a:lnTo>
                    <a:close/>
                    <a:moveTo>
                      <a:pt x="141" y="101"/>
                    </a:moveTo>
                    <a:lnTo>
                      <a:pt x="158" y="101"/>
                    </a:lnTo>
                    <a:lnTo>
                      <a:pt x="158" y="118"/>
                    </a:lnTo>
                    <a:lnTo>
                      <a:pt x="141" y="118"/>
                    </a:lnTo>
                    <a:lnTo>
                      <a:pt x="141" y="101"/>
                    </a:lnTo>
                    <a:close/>
                    <a:moveTo>
                      <a:pt x="76" y="53"/>
                    </a:moveTo>
                    <a:lnTo>
                      <a:pt x="87" y="76"/>
                    </a:lnTo>
                    <a:lnTo>
                      <a:pt x="101" y="53"/>
                    </a:lnTo>
                    <a:lnTo>
                      <a:pt x="121" y="53"/>
                    </a:lnTo>
                    <a:lnTo>
                      <a:pt x="99" y="84"/>
                    </a:lnTo>
                    <a:lnTo>
                      <a:pt x="121" y="118"/>
                    </a:lnTo>
                    <a:lnTo>
                      <a:pt x="99" y="118"/>
                    </a:lnTo>
                    <a:lnTo>
                      <a:pt x="84" y="93"/>
                    </a:lnTo>
                    <a:lnTo>
                      <a:pt x="70" y="118"/>
                    </a:lnTo>
                    <a:lnTo>
                      <a:pt x="51" y="118"/>
                    </a:lnTo>
                    <a:lnTo>
                      <a:pt x="73" y="82"/>
                    </a:lnTo>
                    <a:lnTo>
                      <a:pt x="53" y="50"/>
                    </a:lnTo>
                    <a:lnTo>
                      <a:pt x="76" y="50"/>
                    </a:lnTo>
                    <a:lnTo>
                      <a:pt x="76" y="53"/>
                    </a:lnTo>
                    <a:close/>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97" name="Freeform 165">
                <a:extLst>
                  <a:ext uri="{FF2B5EF4-FFF2-40B4-BE49-F238E27FC236}">
                    <a16:creationId xmlns:a16="http://schemas.microsoft.com/office/drawing/2014/main" id="{B752B3D8-DF6A-4567-9152-069AB9B31B5D}"/>
                  </a:ext>
                </a:extLst>
              </p:cNvPr>
              <p:cNvSpPr>
                <a:spLocks noChangeArrowheads="1"/>
              </p:cNvSpPr>
              <p:nvPr/>
            </p:nvSpPr>
            <p:spPr bwMode="auto">
              <a:xfrm>
                <a:off x="1911350" y="4603750"/>
                <a:ext cx="150813" cy="58738"/>
              </a:xfrm>
              <a:custGeom>
                <a:avLst/>
                <a:gdLst>
                  <a:gd name="T0" fmla="*/ 420 w 421"/>
                  <a:gd name="T1" fmla="*/ 161 h 162"/>
                  <a:gd name="T2" fmla="*/ 420 w 421"/>
                  <a:gd name="T3" fmla="*/ 0 h 162"/>
                  <a:gd name="T4" fmla="*/ 0 w 421"/>
                  <a:gd name="T5" fmla="*/ 0 h 162"/>
                  <a:gd name="T6" fmla="*/ 0 w 421"/>
                  <a:gd name="T7" fmla="*/ 161 h 162"/>
                  <a:gd name="T8" fmla="*/ 420 w 421"/>
                  <a:gd name="T9" fmla="*/ 161 h 162"/>
                  <a:gd name="T10" fmla="*/ 299 w 421"/>
                  <a:gd name="T11" fmla="*/ 45 h 162"/>
                  <a:gd name="T12" fmla="*/ 322 w 421"/>
                  <a:gd name="T13" fmla="*/ 45 h 162"/>
                  <a:gd name="T14" fmla="*/ 333 w 421"/>
                  <a:gd name="T15" fmla="*/ 68 h 162"/>
                  <a:gd name="T16" fmla="*/ 347 w 421"/>
                  <a:gd name="T17" fmla="*/ 45 h 162"/>
                  <a:gd name="T18" fmla="*/ 367 w 421"/>
                  <a:gd name="T19" fmla="*/ 45 h 162"/>
                  <a:gd name="T20" fmla="*/ 344 w 421"/>
                  <a:gd name="T21" fmla="*/ 76 h 162"/>
                  <a:gd name="T22" fmla="*/ 367 w 421"/>
                  <a:gd name="T23" fmla="*/ 110 h 162"/>
                  <a:gd name="T24" fmla="*/ 344 w 421"/>
                  <a:gd name="T25" fmla="*/ 110 h 162"/>
                  <a:gd name="T26" fmla="*/ 330 w 421"/>
                  <a:gd name="T27" fmla="*/ 85 h 162"/>
                  <a:gd name="T28" fmla="*/ 316 w 421"/>
                  <a:gd name="T29" fmla="*/ 110 h 162"/>
                  <a:gd name="T30" fmla="*/ 296 w 421"/>
                  <a:gd name="T31" fmla="*/ 110 h 162"/>
                  <a:gd name="T32" fmla="*/ 319 w 421"/>
                  <a:gd name="T33" fmla="*/ 74 h 162"/>
                  <a:gd name="T34" fmla="*/ 299 w 421"/>
                  <a:gd name="T35" fmla="*/ 45 h 162"/>
                  <a:gd name="T36" fmla="*/ 262 w 421"/>
                  <a:gd name="T37" fmla="*/ 93 h 162"/>
                  <a:gd name="T38" fmla="*/ 279 w 421"/>
                  <a:gd name="T39" fmla="*/ 93 h 162"/>
                  <a:gd name="T40" fmla="*/ 279 w 421"/>
                  <a:gd name="T41" fmla="*/ 110 h 162"/>
                  <a:gd name="T42" fmla="*/ 262 w 421"/>
                  <a:gd name="T43" fmla="*/ 110 h 162"/>
                  <a:gd name="T44" fmla="*/ 262 w 421"/>
                  <a:gd name="T45" fmla="*/ 93 h 162"/>
                  <a:gd name="T46" fmla="*/ 178 w 421"/>
                  <a:gd name="T47" fmla="*/ 45 h 162"/>
                  <a:gd name="T48" fmla="*/ 200 w 421"/>
                  <a:gd name="T49" fmla="*/ 45 h 162"/>
                  <a:gd name="T50" fmla="*/ 211 w 421"/>
                  <a:gd name="T51" fmla="*/ 68 h 162"/>
                  <a:gd name="T52" fmla="*/ 226 w 421"/>
                  <a:gd name="T53" fmla="*/ 45 h 162"/>
                  <a:gd name="T54" fmla="*/ 245 w 421"/>
                  <a:gd name="T55" fmla="*/ 45 h 162"/>
                  <a:gd name="T56" fmla="*/ 223 w 421"/>
                  <a:gd name="T57" fmla="*/ 76 h 162"/>
                  <a:gd name="T58" fmla="*/ 245 w 421"/>
                  <a:gd name="T59" fmla="*/ 110 h 162"/>
                  <a:gd name="T60" fmla="*/ 223 w 421"/>
                  <a:gd name="T61" fmla="*/ 110 h 162"/>
                  <a:gd name="T62" fmla="*/ 209 w 421"/>
                  <a:gd name="T63" fmla="*/ 85 h 162"/>
                  <a:gd name="T64" fmla="*/ 195 w 421"/>
                  <a:gd name="T65" fmla="*/ 110 h 162"/>
                  <a:gd name="T66" fmla="*/ 175 w 421"/>
                  <a:gd name="T67" fmla="*/ 110 h 162"/>
                  <a:gd name="T68" fmla="*/ 197 w 421"/>
                  <a:gd name="T69" fmla="*/ 74 h 162"/>
                  <a:gd name="T70" fmla="*/ 178 w 421"/>
                  <a:gd name="T71" fmla="*/ 45 h 162"/>
                  <a:gd name="T72" fmla="*/ 141 w 421"/>
                  <a:gd name="T73" fmla="*/ 93 h 162"/>
                  <a:gd name="T74" fmla="*/ 158 w 421"/>
                  <a:gd name="T75" fmla="*/ 93 h 162"/>
                  <a:gd name="T76" fmla="*/ 158 w 421"/>
                  <a:gd name="T77" fmla="*/ 110 h 162"/>
                  <a:gd name="T78" fmla="*/ 141 w 421"/>
                  <a:gd name="T79" fmla="*/ 110 h 162"/>
                  <a:gd name="T80" fmla="*/ 141 w 421"/>
                  <a:gd name="T81" fmla="*/ 93 h 162"/>
                  <a:gd name="T82" fmla="*/ 76 w 421"/>
                  <a:gd name="T83" fmla="*/ 45 h 162"/>
                  <a:gd name="T84" fmla="*/ 87 w 421"/>
                  <a:gd name="T85" fmla="*/ 68 h 162"/>
                  <a:gd name="T86" fmla="*/ 101 w 421"/>
                  <a:gd name="T87" fmla="*/ 45 h 162"/>
                  <a:gd name="T88" fmla="*/ 121 w 421"/>
                  <a:gd name="T89" fmla="*/ 45 h 162"/>
                  <a:gd name="T90" fmla="*/ 99 w 421"/>
                  <a:gd name="T91" fmla="*/ 76 h 162"/>
                  <a:gd name="T92" fmla="*/ 121 w 421"/>
                  <a:gd name="T93" fmla="*/ 110 h 162"/>
                  <a:gd name="T94" fmla="*/ 99 w 421"/>
                  <a:gd name="T95" fmla="*/ 110 h 162"/>
                  <a:gd name="T96" fmla="*/ 87 w 421"/>
                  <a:gd name="T97" fmla="*/ 85 h 162"/>
                  <a:gd name="T98" fmla="*/ 73 w 421"/>
                  <a:gd name="T99" fmla="*/ 110 h 162"/>
                  <a:gd name="T100" fmla="*/ 53 w 421"/>
                  <a:gd name="T101" fmla="*/ 110 h 162"/>
                  <a:gd name="T102" fmla="*/ 76 w 421"/>
                  <a:gd name="T103" fmla="*/ 74 h 162"/>
                  <a:gd name="T104" fmla="*/ 56 w 421"/>
                  <a:gd name="T105" fmla="*/ 43 h 162"/>
                  <a:gd name="T106" fmla="*/ 76 w 421"/>
                  <a:gd name="T107" fmla="*/ 43 h 162"/>
                  <a:gd name="T108" fmla="*/ 76 w 421"/>
                  <a:gd name="T109" fmla="*/ 45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21" h="162">
                    <a:moveTo>
                      <a:pt x="420" y="161"/>
                    </a:moveTo>
                    <a:lnTo>
                      <a:pt x="420" y="0"/>
                    </a:lnTo>
                    <a:lnTo>
                      <a:pt x="0" y="0"/>
                    </a:lnTo>
                    <a:lnTo>
                      <a:pt x="0" y="161"/>
                    </a:lnTo>
                    <a:lnTo>
                      <a:pt x="420" y="161"/>
                    </a:lnTo>
                    <a:close/>
                    <a:moveTo>
                      <a:pt x="299" y="45"/>
                    </a:moveTo>
                    <a:lnTo>
                      <a:pt x="322" y="45"/>
                    </a:lnTo>
                    <a:lnTo>
                      <a:pt x="333" y="68"/>
                    </a:lnTo>
                    <a:lnTo>
                      <a:pt x="347" y="45"/>
                    </a:lnTo>
                    <a:lnTo>
                      <a:pt x="367" y="45"/>
                    </a:lnTo>
                    <a:lnTo>
                      <a:pt x="344" y="76"/>
                    </a:lnTo>
                    <a:lnTo>
                      <a:pt x="367" y="110"/>
                    </a:lnTo>
                    <a:lnTo>
                      <a:pt x="344" y="110"/>
                    </a:lnTo>
                    <a:lnTo>
                      <a:pt x="330" y="85"/>
                    </a:lnTo>
                    <a:lnTo>
                      <a:pt x="316" y="110"/>
                    </a:lnTo>
                    <a:lnTo>
                      <a:pt x="296" y="110"/>
                    </a:lnTo>
                    <a:lnTo>
                      <a:pt x="319" y="74"/>
                    </a:lnTo>
                    <a:lnTo>
                      <a:pt x="299" y="45"/>
                    </a:lnTo>
                    <a:close/>
                    <a:moveTo>
                      <a:pt x="262" y="93"/>
                    </a:moveTo>
                    <a:lnTo>
                      <a:pt x="279" y="93"/>
                    </a:lnTo>
                    <a:lnTo>
                      <a:pt x="279" y="110"/>
                    </a:lnTo>
                    <a:lnTo>
                      <a:pt x="262" y="110"/>
                    </a:lnTo>
                    <a:lnTo>
                      <a:pt x="262" y="93"/>
                    </a:lnTo>
                    <a:close/>
                    <a:moveTo>
                      <a:pt x="178" y="45"/>
                    </a:moveTo>
                    <a:lnTo>
                      <a:pt x="200" y="45"/>
                    </a:lnTo>
                    <a:lnTo>
                      <a:pt x="211" y="68"/>
                    </a:lnTo>
                    <a:lnTo>
                      <a:pt x="226" y="45"/>
                    </a:lnTo>
                    <a:lnTo>
                      <a:pt x="245" y="45"/>
                    </a:lnTo>
                    <a:lnTo>
                      <a:pt x="223" y="76"/>
                    </a:lnTo>
                    <a:lnTo>
                      <a:pt x="245" y="110"/>
                    </a:lnTo>
                    <a:lnTo>
                      <a:pt x="223" y="110"/>
                    </a:lnTo>
                    <a:lnTo>
                      <a:pt x="209" y="85"/>
                    </a:lnTo>
                    <a:lnTo>
                      <a:pt x="195" y="110"/>
                    </a:lnTo>
                    <a:lnTo>
                      <a:pt x="175" y="110"/>
                    </a:lnTo>
                    <a:lnTo>
                      <a:pt x="197" y="74"/>
                    </a:lnTo>
                    <a:lnTo>
                      <a:pt x="178" y="45"/>
                    </a:lnTo>
                    <a:close/>
                    <a:moveTo>
                      <a:pt x="141" y="93"/>
                    </a:moveTo>
                    <a:lnTo>
                      <a:pt x="158" y="93"/>
                    </a:lnTo>
                    <a:lnTo>
                      <a:pt x="158" y="110"/>
                    </a:lnTo>
                    <a:lnTo>
                      <a:pt x="141" y="110"/>
                    </a:lnTo>
                    <a:lnTo>
                      <a:pt x="141" y="93"/>
                    </a:lnTo>
                    <a:close/>
                    <a:moveTo>
                      <a:pt x="76" y="45"/>
                    </a:moveTo>
                    <a:lnTo>
                      <a:pt x="87" y="68"/>
                    </a:lnTo>
                    <a:lnTo>
                      <a:pt x="101" y="45"/>
                    </a:lnTo>
                    <a:lnTo>
                      <a:pt x="121" y="45"/>
                    </a:lnTo>
                    <a:lnTo>
                      <a:pt x="99" y="76"/>
                    </a:lnTo>
                    <a:lnTo>
                      <a:pt x="121" y="110"/>
                    </a:lnTo>
                    <a:lnTo>
                      <a:pt x="99" y="110"/>
                    </a:lnTo>
                    <a:lnTo>
                      <a:pt x="87" y="85"/>
                    </a:lnTo>
                    <a:lnTo>
                      <a:pt x="73" y="110"/>
                    </a:lnTo>
                    <a:lnTo>
                      <a:pt x="53" y="110"/>
                    </a:lnTo>
                    <a:lnTo>
                      <a:pt x="76" y="74"/>
                    </a:lnTo>
                    <a:lnTo>
                      <a:pt x="56" y="43"/>
                    </a:lnTo>
                    <a:lnTo>
                      <a:pt x="76" y="43"/>
                    </a:lnTo>
                    <a:lnTo>
                      <a:pt x="76" y="45"/>
                    </a:lnTo>
                    <a:close/>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98" name="Freeform 166">
                <a:extLst>
                  <a:ext uri="{FF2B5EF4-FFF2-40B4-BE49-F238E27FC236}">
                    <a16:creationId xmlns:a16="http://schemas.microsoft.com/office/drawing/2014/main" id="{97C6ED28-F192-45C3-91F2-28262C280042}"/>
                  </a:ext>
                </a:extLst>
              </p:cNvPr>
              <p:cNvSpPr>
                <a:spLocks noChangeArrowheads="1"/>
              </p:cNvSpPr>
              <p:nvPr/>
            </p:nvSpPr>
            <p:spPr bwMode="auto">
              <a:xfrm>
                <a:off x="1836738" y="4603750"/>
                <a:ext cx="55562" cy="58738"/>
              </a:xfrm>
              <a:custGeom>
                <a:avLst/>
                <a:gdLst>
                  <a:gd name="T0" fmla="*/ 77 w 156"/>
                  <a:gd name="T1" fmla="*/ 161 h 162"/>
                  <a:gd name="T2" fmla="*/ 0 w 156"/>
                  <a:gd name="T3" fmla="*/ 161 h 162"/>
                  <a:gd name="T4" fmla="*/ 0 w 156"/>
                  <a:gd name="T5" fmla="*/ 0 h 162"/>
                  <a:gd name="T6" fmla="*/ 155 w 156"/>
                  <a:gd name="T7" fmla="*/ 0 h 162"/>
                  <a:gd name="T8" fmla="*/ 155 w 156"/>
                  <a:gd name="T9" fmla="*/ 161 h 162"/>
                  <a:gd name="T10" fmla="*/ 77 w 156"/>
                  <a:gd name="T11" fmla="*/ 161 h 162"/>
                </a:gdLst>
                <a:ahLst/>
                <a:cxnLst>
                  <a:cxn ang="0">
                    <a:pos x="T0" y="T1"/>
                  </a:cxn>
                  <a:cxn ang="0">
                    <a:pos x="T2" y="T3"/>
                  </a:cxn>
                  <a:cxn ang="0">
                    <a:pos x="T4" y="T5"/>
                  </a:cxn>
                  <a:cxn ang="0">
                    <a:pos x="T6" y="T7"/>
                  </a:cxn>
                  <a:cxn ang="0">
                    <a:pos x="T8" y="T9"/>
                  </a:cxn>
                  <a:cxn ang="0">
                    <a:pos x="T10" y="T11"/>
                  </a:cxn>
                </a:cxnLst>
                <a:rect l="0" t="0" r="r" b="b"/>
                <a:pathLst>
                  <a:path w="156" h="162">
                    <a:moveTo>
                      <a:pt x="77" y="161"/>
                    </a:moveTo>
                    <a:lnTo>
                      <a:pt x="0" y="161"/>
                    </a:lnTo>
                    <a:lnTo>
                      <a:pt x="0" y="0"/>
                    </a:lnTo>
                    <a:lnTo>
                      <a:pt x="155" y="0"/>
                    </a:lnTo>
                    <a:lnTo>
                      <a:pt x="155" y="161"/>
                    </a:lnTo>
                    <a:lnTo>
                      <a:pt x="77" y="161"/>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486" name="Rectangle 485">
              <a:extLst>
                <a:ext uri="{FF2B5EF4-FFF2-40B4-BE49-F238E27FC236}">
                  <a16:creationId xmlns:a16="http://schemas.microsoft.com/office/drawing/2014/main" id="{8C699C3D-EDC5-4B5A-B293-626F63BC2415}"/>
                </a:ext>
              </a:extLst>
            </p:cNvPr>
            <p:cNvSpPr/>
            <p:nvPr/>
          </p:nvSpPr>
          <p:spPr>
            <a:xfrm>
              <a:off x="2540097" y="2103309"/>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p>
          </p:txBody>
        </p:sp>
      </p:grpSp>
      <p:grpSp>
        <p:nvGrpSpPr>
          <p:cNvPr id="499" name="Group 498">
            <a:extLst>
              <a:ext uri="{FF2B5EF4-FFF2-40B4-BE49-F238E27FC236}">
                <a16:creationId xmlns:a16="http://schemas.microsoft.com/office/drawing/2014/main" id="{8E19053A-E548-42AA-B7EA-C3C31B927C60}"/>
              </a:ext>
            </a:extLst>
          </p:cNvPr>
          <p:cNvGrpSpPr/>
          <p:nvPr/>
        </p:nvGrpSpPr>
        <p:grpSpPr>
          <a:xfrm>
            <a:off x="7508167" y="5264104"/>
            <a:ext cx="475202" cy="441936"/>
            <a:chOff x="4198441" y="2095219"/>
            <a:chExt cx="639069" cy="695710"/>
          </a:xfrm>
        </p:grpSpPr>
        <p:grpSp>
          <p:nvGrpSpPr>
            <p:cNvPr id="500" name="Group 499">
              <a:extLst>
                <a:ext uri="{FF2B5EF4-FFF2-40B4-BE49-F238E27FC236}">
                  <a16:creationId xmlns:a16="http://schemas.microsoft.com/office/drawing/2014/main" id="{8B7C389E-BC49-4A13-A518-6EF9E7FAC744}"/>
                </a:ext>
              </a:extLst>
            </p:cNvPr>
            <p:cNvGrpSpPr/>
            <p:nvPr/>
          </p:nvGrpSpPr>
          <p:grpSpPr>
            <a:xfrm>
              <a:off x="4324477" y="2186450"/>
              <a:ext cx="386997" cy="513249"/>
              <a:chOff x="3302000" y="4402138"/>
              <a:chExt cx="223838" cy="296862"/>
            </a:xfrm>
            <a:solidFill>
              <a:srgbClr val="F80000"/>
            </a:solidFill>
          </p:grpSpPr>
          <p:sp>
            <p:nvSpPr>
              <p:cNvPr id="502" name="Freeform 53">
                <a:extLst>
                  <a:ext uri="{FF2B5EF4-FFF2-40B4-BE49-F238E27FC236}">
                    <a16:creationId xmlns:a16="http://schemas.microsoft.com/office/drawing/2014/main" id="{B6214F81-1931-408D-BB82-DF9C8FA0FE18}"/>
                  </a:ext>
                </a:extLst>
              </p:cNvPr>
              <p:cNvSpPr>
                <a:spLocks noChangeArrowheads="1"/>
              </p:cNvSpPr>
              <p:nvPr/>
            </p:nvSpPr>
            <p:spPr bwMode="auto">
              <a:xfrm>
                <a:off x="3302000" y="4402138"/>
                <a:ext cx="223838" cy="296862"/>
              </a:xfrm>
              <a:custGeom>
                <a:avLst/>
                <a:gdLst>
                  <a:gd name="T0" fmla="*/ 310 w 622"/>
                  <a:gd name="T1" fmla="*/ 0 h 825"/>
                  <a:gd name="T2" fmla="*/ 0 w 622"/>
                  <a:gd name="T3" fmla="*/ 132 h 825"/>
                  <a:gd name="T4" fmla="*/ 0 w 622"/>
                  <a:gd name="T5" fmla="*/ 426 h 825"/>
                  <a:gd name="T6" fmla="*/ 0 w 622"/>
                  <a:gd name="T7" fmla="*/ 426 h 825"/>
                  <a:gd name="T8" fmla="*/ 310 w 622"/>
                  <a:gd name="T9" fmla="*/ 824 h 825"/>
                  <a:gd name="T10" fmla="*/ 621 w 622"/>
                  <a:gd name="T11" fmla="*/ 426 h 825"/>
                  <a:gd name="T12" fmla="*/ 621 w 622"/>
                  <a:gd name="T13" fmla="*/ 426 h 825"/>
                  <a:gd name="T14" fmla="*/ 621 w 622"/>
                  <a:gd name="T15" fmla="*/ 132 h 825"/>
                  <a:gd name="T16" fmla="*/ 310 w 622"/>
                  <a:gd name="T17" fmla="*/ 0 h 825"/>
                  <a:gd name="T18" fmla="*/ 364 w 622"/>
                  <a:gd name="T19" fmla="*/ 539 h 825"/>
                  <a:gd name="T20" fmla="*/ 141 w 622"/>
                  <a:gd name="T21" fmla="*/ 539 h 825"/>
                  <a:gd name="T22" fmla="*/ 141 w 622"/>
                  <a:gd name="T23" fmla="*/ 508 h 825"/>
                  <a:gd name="T24" fmla="*/ 364 w 622"/>
                  <a:gd name="T25" fmla="*/ 508 h 825"/>
                  <a:gd name="T26" fmla="*/ 364 w 622"/>
                  <a:gd name="T27" fmla="*/ 539 h 825"/>
                  <a:gd name="T28" fmla="*/ 364 w 622"/>
                  <a:gd name="T29" fmla="*/ 417 h 825"/>
                  <a:gd name="T30" fmla="*/ 141 w 622"/>
                  <a:gd name="T31" fmla="*/ 417 h 825"/>
                  <a:gd name="T32" fmla="*/ 141 w 622"/>
                  <a:gd name="T33" fmla="*/ 386 h 825"/>
                  <a:gd name="T34" fmla="*/ 364 w 622"/>
                  <a:gd name="T35" fmla="*/ 386 h 825"/>
                  <a:gd name="T36" fmla="*/ 364 w 622"/>
                  <a:gd name="T37" fmla="*/ 417 h 825"/>
                  <a:gd name="T38" fmla="*/ 364 w 622"/>
                  <a:gd name="T39" fmla="*/ 290 h 825"/>
                  <a:gd name="T40" fmla="*/ 141 w 622"/>
                  <a:gd name="T41" fmla="*/ 290 h 825"/>
                  <a:gd name="T42" fmla="*/ 141 w 622"/>
                  <a:gd name="T43" fmla="*/ 259 h 825"/>
                  <a:gd name="T44" fmla="*/ 364 w 622"/>
                  <a:gd name="T45" fmla="*/ 259 h 825"/>
                  <a:gd name="T46" fmla="*/ 364 w 622"/>
                  <a:gd name="T47" fmla="*/ 290 h 825"/>
                  <a:gd name="T48" fmla="*/ 497 w 622"/>
                  <a:gd name="T49" fmla="*/ 496 h 825"/>
                  <a:gd name="T50" fmla="*/ 443 w 622"/>
                  <a:gd name="T51" fmla="*/ 550 h 825"/>
                  <a:gd name="T52" fmla="*/ 409 w 622"/>
                  <a:gd name="T53" fmla="*/ 516 h 825"/>
                  <a:gd name="T54" fmla="*/ 409 w 622"/>
                  <a:gd name="T55" fmla="*/ 502 h 825"/>
                  <a:gd name="T56" fmla="*/ 423 w 622"/>
                  <a:gd name="T57" fmla="*/ 502 h 825"/>
                  <a:gd name="T58" fmla="*/ 443 w 622"/>
                  <a:gd name="T59" fmla="*/ 522 h 825"/>
                  <a:gd name="T60" fmla="*/ 483 w 622"/>
                  <a:gd name="T61" fmla="*/ 482 h 825"/>
                  <a:gd name="T62" fmla="*/ 497 w 622"/>
                  <a:gd name="T63" fmla="*/ 482 h 825"/>
                  <a:gd name="T64" fmla="*/ 497 w 622"/>
                  <a:gd name="T65" fmla="*/ 496 h 825"/>
                  <a:gd name="T66" fmla="*/ 421 w 622"/>
                  <a:gd name="T67" fmla="*/ 375 h 825"/>
                  <a:gd name="T68" fmla="*/ 421 w 622"/>
                  <a:gd name="T69" fmla="*/ 361 h 825"/>
                  <a:gd name="T70" fmla="*/ 435 w 622"/>
                  <a:gd name="T71" fmla="*/ 361 h 825"/>
                  <a:gd name="T72" fmla="*/ 454 w 622"/>
                  <a:gd name="T73" fmla="*/ 381 h 825"/>
                  <a:gd name="T74" fmla="*/ 474 w 622"/>
                  <a:gd name="T75" fmla="*/ 361 h 825"/>
                  <a:gd name="T76" fmla="*/ 488 w 622"/>
                  <a:gd name="T77" fmla="*/ 361 h 825"/>
                  <a:gd name="T78" fmla="*/ 488 w 622"/>
                  <a:gd name="T79" fmla="*/ 375 h 825"/>
                  <a:gd name="T80" fmla="*/ 468 w 622"/>
                  <a:gd name="T81" fmla="*/ 395 h 825"/>
                  <a:gd name="T82" fmla="*/ 488 w 622"/>
                  <a:gd name="T83" fmla="*/ 415 h 825"/>
                  <a:gd name="T84" fmla="*/ 488 w 622"/>
                  <a:gd name="T85" fmla="*/ 429 h 825"/>
                  <a:gd name="T86" fmla="*/ 480 w 622"/>
                  <a:gd name="T87" fmla="*/ 431 h 825"/>
                  <a:gd name="T88" fmla="*/ 471 w 622"/>
                  <a:gd name="T89" fmla="*/ 429 h 825"/>
                  <a:gd name="T90" fmla="*/ 452 w 622"/>
                  <a:gd name="T91" fmla="*/ 409 h 825"/>
                  <a:gd name="T92" fmla="*/ 432 w 622"/>
                  <a:gd name="T93" fmla="*/ 429 h 825"/>
                  <a:gd name="T94" fmla="*/ 423 w 622"/>
                  <a:gd name="T95" fmla="*/ 431 h 825"/>
                  <a:gd name="T96" fmla="*/ 415 w 622"/>
                  <a:gd name="T97" fmla="*/ 429 h 825"/>
                  <a:gd name="T98" fmla="*/ 415 w 622"/>
                  <a:gd name="T99" fmla="*/ 415 h 825"/>
                  <a:gd name="T100" fmla="*/ 435 w 622"/>
                  <a:gd name="T101" fmla="*/ 395 h 825"/>
                  <a:gd name="T102" fmla="*/ 421 w 622"/>
                  <a:gd name="T103" fmla="*/ 375 h 825"/>
                  <a:gd name="T104" fmla="*/ 500 w 622"/>
                  <a:gd name="T105" fmla="*/ 256 h 825"/>
                  <a:gd name="T106" fmla="*/ 446 w 622"/>
                  <a:gd name="T107" fmla="*/ 310 h 825"/>
                  <a:gd name="T108" fmla="*/ 412 w 622"/>
                  <a:gd name="T109" fmla="*/ 276 h 825"/>
                  <a:gd name="T110" fmla="*/ 412 w 622"/>
                  <a:gd name="T111" fmla="*/ 262 h 825"/>
                  <a:gd name="T112" fmla="*/ 426 w 622"/>
                  <a:gd name="T113" fmla="*/ 262 h 825"/>
                  <a:gd name="T114" fmla="*/ 446 w 622"/>
                  <a:gd name="T115" fmla="*/ 282 h 825"/>
                  <a:gd name="T116" fmla="*/ 485 w 622"/>
                  <a:gd name="T117" fmla="*/ 242 h 825"/>
                  <a:gd name="T118" fmla="*/ 500 w 622"/>
                  <a:gd name="T119" fmla="*/ 242 h 825"/>
                  <a:gd name="T120" fmla="*/ 500 w 622"/>
                  <a:gd name="T121" fmla="*/ 256 h 8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22" h="825">
                    <a:moveTo>
                      <a:pt x="310" y="0"/>
                    </a:moveTo>
                    <a:lnTo>
                      <a:pt x="0" y="132"/>
                    </a:lnTo>
                    <a:lnTo>
                      <a:pt x="0" y="426"/>
                    </a:lnTo>
                    <a:lnTo>
                      <a:pt x="0" y="426"/>
                    </a:lnTo>
                    <a:cubicBezTo>
                      <a:pt x="8" y="589"/>
                      <a:pt x="130" y="733"/>
                      <a:pt x="310" y="824"/>
                    </a:cubicBezTo>
                    <a:cubicBezTo>
                      <a:pt x="491" y="733"/>
                      <a:pt x="610" y="589"/>
                      <a:pt x="621" y="426"/>
                    </a:cubicBezTo>
                    <a:lnTo>
                      <a:pt x="621" y="426"/>
                    </a:lnTo>
                    <a:lnTo>
                      <a:pt x="621" y="132"/>
                    </a:lnTo>
                    <a:lnTo>
                      <a:pt x="310" y="0"/>
                    </a:lnTo>
                    <a:close/>
                    <a:moveTo>
                      <a:pt x="364" y="539"/>
                    </a:moveTo>
                    <a:lnTo>
                      <a:pt x="141" y="539"/>
                    </a:lnTo>
                    <a:lnTo>
                      <a:pt x="141" y="508"/>
                    </a:lnTo>
                    <a:lnTo>
                      <a:pt x="364" y="508"/>
                    </a:lnTo>
                    <a:lnTo>
                      <a:pt x="364" y="539"/>
                    </a:lnTo>
                    <a:close/>
                    <a:moveTo>
                      <a:pt x="364" y="417"/>
                    </a:moveTo>
                    <a:lnTo>
                      <a:pt x="141" y="417"/>
                    </a:lnTo>
                    <a:lnTo>
                      <a:pt x="141" y="386"/>
                    </a:lnTo>
                    <a:lnTo>
                      <a:pt x="364" y="386"/>
                    </a:lnTo>
                    <a:lnTo>
                      <a:pt x="364" y="417"/>
                    </a:lnTo>
                    <a:close/>
                    <a:moveTo>
                      <a:pt x="364" y="290"/>
                    </a:moveTo>
                    <a:lnTo>
                      <a:pt x="141" y="290"/>
                    </a:lnTo>
                    <a:lnTo>
                      <a:pt x="141" y="259"/>
                    </a:lnTo>
                    <a:lnTo>
                      <a:pt x="364" y="259"/>
                    </a:lnTo>
                    <a:lnTo>
                      <a:pt x="364" y="290"/>
                    </a:lnTo>
                    <a:close/>
                    <a:moveTo>
                      <a:pt x="497" y="496"/>
                    </a:moveTo>
                    <a:lnTo>
                      <a:pt x="443" y="550"/>
                    </a:lnTo>
                    <a:lnTo>
                      <a:pt x="409" y="516"/>
                    </a:lnTo>
                    <a:cubicBezTo>
                      <a:pt x="406" y="513"/>
                      <a:pt x="406" y="505"/>
                      <a:pt x="409" y="502"/>
                    </a:cubicBezTo>
                    <a:cubicBezTo>
                      <a:pt x="412" y="499"/>
                      <a:pt x="421" y="499"/>
                      <a:pt x="423" y="502"/>
                    </a:cubicBezTo>
                    <a:lnTo>
                      <a:pt x="443" y="522"/>
                    </a:lnTo>
                    <a:lnTo>
                      <a:pt x="483" y="482"/>
                    </a:lnTo>
                    <a:cubicBezTo>
                      <a:pt x="485" y="479"/>
                      <a:pt x="494" y="479"/>
                      <a:pt x="497" y="482"/>
                    </a:cubicBezTo>
                    <a:cubicBezTo>
                      <a:pt x="502" y="485"/>
                      <a:pt x="502" y="494"/>
                      <a:pt x="497" y="496"/>
                    </a:cubicBezTo>
                    <a:close/>
                    <a:moveTo>
                      <a:pt x="421" y="375"/>
                    </a:moveTo>
                    <a:cubicBezTo>
                      <a:pt x="418" y="372"/>
                      <a:pt x="418" y="364"/>
                      <a:pt x="421" y="361"/>
                    </a:cubicBezTo>
                    <a:cubicBezTo>
                      <a:pt x="423" y="358"/>
                      <a:pt x="432" y="358"/>
                      <a:pt x="435" y="361"/>
                    </a:cubicBezTo>
                    <a:lnTo>
                      <a:pt x="454" y="381"/>
                    </a:lnTo>
                    <a:lnTo>
                      <a:pt x="474" y="361"/>
                    </a:lnTo>
                    <a:cubicBezTo>
                      <a:pt x="477" y="358"/>
                      <a:pt x="485" y="358"/>
                      <a:pt x="488" y="361"/>
                    </a:cubicBezTo>
                    <a:cubicBezTo>
                      <a:pt x="491" y="364"/>
                      <a:pt x="491" y="372"/>
                      <a:pt x="488" y="375"/>
                    </a:cubicBezTo>
                    <a:lnTo>
                      <a:pt x="468" y="395"/>
                    </a:lnTo>
                    <a:lnTo>
                      <a:pt x="488" y="415"/>
                    </a:lnTo>
                    <a:cubicBezTo>
                      <a:pt x="491" y="417"/>
                      <a:pt x="491" y="427"/>
                      <a:pt x="488" y="429"/>
                    </a:cubicBezTo>
                    <a:cubicBezTo>
                      <a:pt x="485" y="432"/>
                      <a:pt x="483" y="431"/>
                      <a:pt x="480" y="431"/>
                    </a:cubicBezTo>
                    <a:cubicBezTo>
                      <a:pt x="477" y="431"/>
                      <a:pt x="474" y="431"/>
                      <a:pt x="471" y="429"/>
                    </a:cubicBezTo>
                    <a:lnTo>
                      <a:pt x="452" y="409"/>
                    </a:lnTo>
                    <a:lnTo>
                      <a:pt x="432" y="429"/>
                    </a:lnTo>
                    <a:cubicBezTo>
                      <a:pt x="429" y="431"/>
                      <a:pt x="426" y="431"/>
                      <a:pt x="423" y="431"/>
                    </a:cubicBezTo>
                    <a:cubicBezTo>
                      <a:pt x="421" y="431"/>
                      <a:pt x="418" y="431"/>
                      <a:pt x="415" y="429"/>
                    </a:cubicBezTo>
                    <a:cubicBezTo>
                      <a:pt x="412" y="426"/>
                      <a:pt x="412" y="417"/>
                      <a:pt x="415" y="415"/>
                    </a:cubicBezTo>
                    <a:lnTo>
                      <a:pt x="435" y="395"/>
                    </a:lnTo>
                    <a:lnTo>
                      <a:pt x="421" y="375"/>
                    </a:lnTo>
                    <a:close/>
                    <a:moveTo>
                      <a:pt x="500" y="256"/>
                    </a:moveTo>
                    <a:lnTo>
                      <a:pt x="446" y="310"/>
                    </a:lnTo>
                    <a:lnTo>
                      <a:pt x="412" y="276"/>
                    </a:lnTo>
                    <a:cubicBezTo>
                      <a:pt x="409" y="273"/>
                      <a:pt x="409" y="265"/>
                      <a:pt x="412" y="262"/>
                    </a:cubicBezTo>
                    <a:cubicBezTo>
                      <a:pt x="415" y="259"/>
                      <a:pt x="423" y="259"/>
                      <a:pt x="426" y="262"/>
                    </a:cubicBezTo>
                    <a:lnTo>
                      <a:pt x="446" y="282"/>
                    </a:lnTo>
                    <a:lnTo>
                      <a:pt x="485" y="242"/>
                    </a:lnTo>
                    <a:cubicBezTo>
                      <a:pt x="488" y="240"/>
                      <a:pt x="497" y="240"/>
                      <a:pt x="500" y="242"/>
                    </a:cubicBezTo>
                    <a:cubicBezTo>
                      <a:pt x="502" y="248"/>
                      <a:pt x="502" y="254"/>
                      <a:pt x="500" y="256"/>
                    </a:cubicBezTo>
                    <a:close/>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03" name="Freeform 191">
                <a:extLst>
                  <a:ext uri="{FF2B5EF4-FFF2-40B4-BE49-F238E27FC236}">
                    <a16:creationId xmlns:a16="http://schemas.microsoft.com/office/drawing/2014/main" id="{1B575164-2900-42D9-AA31-F43CDF555DBA}"/>
                  </a:ext>
                </a:extLst>
              </p:cNvPr>
              <p:cNvSpPr>
                <a:spLocks noChangeArrowheads="1"/>
              </p:cNvSpPr>
              <p:nvPr/>
            </p:nvSpPr>
            <p:spPr bwMode="auto">
              <a:xfrm>
                <a:off x="3302000" y="4402138"/>
                <a:ext cx="223838" cy="296862"/>
              </a:xfrm>
              <a:custGeom>
                <a:avLst/>
                <a:gdLst>
                  <a:gd name="T0" fmla="*/ 310 w 622"/>
                  <a:gd name="T1" fmla="*/ 0 h 825"/>
                  <a:gd name="T2" fmla="*/ 0 w 622"/>
                  <a:gd name="T3" fmla="*/ 132 h 825"/>
                  <a:gd name="T4" fmla="*/ 0 w 622"/>
                  <a:gd name="T5" fmla="*/ 426 h 825"/>
                  <a:gd name="T6" fmla="*/ 0 w 622"/>
                  <a:gd name="T7" fmla="*/ 426 h 825"/>
                  <a:gd name="T8" fmla="*/ 310 w 622"/>
                  <a:gd name="T9" fmla="*/ 824 h 825"/>
                  <a:gd name="T10" fmla="*/ 621 w 622"/>
                  <a:gd name="T11" fmla="*/ 426 h 825"/>
                  <a:gd name="T12" fmla="*/ 621 w 622"/>
                  <a:gd name="T13" fmla="*/ 426 h 825"/>
                  <a:gd name="T14" fmla="*/ 621 w 622"/>
                  <a:gd name="T15" fmla="*/ 132 h 825"/>
                  <a:gd name="T16" fmla="*/ 310 w 622"/>
                  <a:gd name="T17" fmla="*/ 0 h 825"/>
                  <a:gd name="T18" fmla="*/ 364 w 622"/>
                  <a:gd name="T19" fmla="*/ 539 h 825"/>
                  <a:gd name="T20" fmla="*/ 141 w 622"/>
                  <a:gd name="T21" fmla="*/ 539 h 825"/>
                  <a:gd name="T22" fmla="*/ 141 w 622"/>
                  <a:gd name="T23" fmla="*/ 508 h 825"/>
                  <a:gd name="T24" fmla="*/ 364 w 622"/>
                  <a:gd name="T25" fmla="*/ 508 h 825"/>
                  <a:gd name="T26" fmla="*/ 364 w 622"/>
                  <a:gd name="T27" fmla="*/ 539 h 825"/>
                  <a:gd name="T28" fmla="*/ 364 w 622"/>
                  <a:gd name="T29" fmla="*/ 417 h 825"/>
                  <a:gd name="T30" fmla="*/ 141 w 622"/>
                  <a:gd name="T31" fmla="*/ 417 h 825"/>
                  <a:gd name="T32" fmla="*/ 141 w 622"/>
                  <a:gd name="T33" fmla="*/ 386 h 825"/>
                  <a:gd name="T34" fmla="*/ 364 w 622"/>
                  <a:gd name="T35" fmla="*/ 386 h 825"/>
                  <a:gd name="T36" fmla="*/ 364 w 622"/>
                  <a:gd name="T37" fmla="*/ 417 h 825"/>
                  <a:gd name="T38" fmla="*/ 364 w 622"/>
                  <a:gd name="T39" fmla="*/ 290 h 825"/>
                  <a:gd name="T40" fmla="*/ 141 w 622"/>
                  <a:gd name="T41" fmla="*/ 290 h 825"/>
                  <a:gd name="T42" fmla="*/ 141 w 622"/>
                  <a:gd name="T43" fmla="*/ 259 h 825"/>
                  <a:gd name="T44" fmla="*/ 364 w 622"/>
                  <a:gd name="T45" fmla="*/ 259 h 825"/>
                  <a:gd name="T46" fmla="*/ 364 w 622"/>
                  <a:gd name="T47" fmla="*/ 290 h 825"/>
                  <a:gd name="T48" fmla="*/ 497 w 622"/>
                  <a:gd name="T49" fmla="*/ 496 h 825"/>
                  <a:gd name="T50" fmla="*/ 443 w 622"/>
                  <a:gd name="T51" fmla="*/ 550 h 825"/>
                  <a:gd name="T52" fmla="*/ 409 w 622"/>
                  <a:gd name="T53" fmla="*/ 516 h 825"/>
                  <a:gd name="T54" fmla="*/ 409 w 622"/>
                  <a:gd name="T55" fmla="*/ 502 h 825"/>
                  <a:gd name="T56" fmla="*/ 423 w 622"/>
                  <a:gd name="T57" fmla="*/ 502 h 825"/>
                  <a:gd name="T58" fmla="*/ 443 w 622"/>
                  <a:gd name="T59" fmla="*/ 522 h 825"/>
                  <a:gd name="T60" fmla="*/ 483 w 622"/>
                  <a:gd name="T61" fmla="*/ 482 h 825"/>
                  <a:gd name="T62" fmla="*/ 497 w 622"/>
                  <a:gd name="T63" fmla="*/ 482 h 825"/>
                  <a:gd name="T64" fmla="*/ 497 w 622"/>
                  <a:gd name="T65" fmla="*/ 496 h 825"/>
                  <a:gd name="T66" fmla="*/ 421 w 622"/>
                  <a:gd name="T67" fmla="*/ 375 h 825"/>
                  <a:gd name="T68" fmla="*/ 421 w 622"/>
                  <a:gd name="T69" fmla="*/ 361 h 825"/>
                  <a:gd name="T70" fmla="*/ 435 w 622"/>
                  <a:gd name="T71" fmla="*/ 361 h 825"/>
                  <a:gd name="T72" fmla="*/ 454 w 622"/>
                  <a:gd name="T73" fmla="*/ 381 h 825"/>
                  <a:gd name="T74" fmla="*/ 474 w 622"/>
                  <a:gd name="T75" fmla="*/ 361 h 825"/>
                  <a:gd name="T76" fmla="*/ 488 w 622"/>
                  <a:gd name="T77" fmla="*/ 361 h 825"/>
                  <a:gd name="T78" fmla="*/ 488 w 622"/>
                  <a:gd name="T79" fmla="*/ 375 h 825"/>
                  <a:gd name="T80" fmla="*/ 468 w 622"/>
                  <a:gd name="T81" fmla="*/ 395 h 825"/>
                  <a:gd name="T82" fmla="*/ 488 w 622"/>
                  <a:gd name="T83" fmla="*/ 415 h 825"/>
                  <a:gd name="T84" fmla="*/ 488 w 622"/>
                  <a:gd name="T85" fmla="*/ 429 h 825"/>
                  <a:gd name="T86" fmla="*/ 480 w 622"/>
                  <a:gd name="T87" fmla="*/ 431 h 825"/>
                  <a:gd name="T88" fmla="*/ 471 w 622"/>
                  <a:gd name="T89" fmla="*/ 429 h 825"/>
                  <a:gd name="T90" fmla="*/ 452 w 622"/>
                  <a:gd name="T91" fmla="*/ 409 h 825"/>
                  <a:gd name="T92" fmla="*/ 432 w 622"/>
                  <a:gd name="T93" fmla="*/ 429 h 825"/>
                  <a:gd name="T94" fmla="*/ 423 w 622"/>
                  <a:gd name="T95" fmla="*/ 431 h 825"/>
                  <a:gd name="T96" fmla="*/ 415 w 622"/>
                  <a:gd name="T97" fmla="*/ 429 h 825"/>
                  <a:gd name="T98" fmla="*/ 415 w 622"/>
                  <a:gd name="T99" fmla="*/ 415 h 825"/>
                  <a:gd name="T100" fmla="*/ 435 w 622"/>
                  <a:gd name="T101" fmla="*/ 395 h 825"/>
                  <a:gd name="T102" fmla="*/ 421 w 622"/>
                  <a:gd name="T103" fmla="*/ 375 h 825"/>
                  <a:gd name="T104" fmla="*/ 500 w 622"/>
                  <a:gd name="T105" fmla="*/ 256 h 825"/>
                  <a:gd name="T106" fmla="*/ 446 w 622"/>
                  <a:gd name="T107" fmla="*/ 310 h 825"/>
                  <a:gd name="T108" fmla="*/ 412 w 622"/>
                  <a:gd name="T109" fmla="*/ 276 h 825"/>
                  <a:gd name="T110" fmla="*/ 412 w 622"/>
                  <a:gd name="T111" fmla="*/ 262 h 825"/>
                  <a:gd name="T112" fmla="*/ 426 w 622"/>
                  <a:gd name="T113" fmla="*/ 262 h 825"/>
                  <a:gd name="T114" fmla="*/ 446 w 622"/>
                  <a:gd name="T115" fmla="*/ 282 h 825"/>
                  <a:gd name="T116" fmla="*/ 485 w 622"/>
                  <a:gd name="T117" fmla="*/ 242 h 825"/>
                  <a:gd name="T118" fmla="*/ 500 w 622"/>
                  <a:gd name="T119" fmla="*/ 242 h 825"/>
                  <a:gd name="T120" fmla="*/ 500 w 622"/>
                  <a:gd name="T121" fmla="*/ 256 h 8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22" h="825">
                    <a:moveTo>
                      <a:pt x="310" y="0"/>
                    </a:moveTo>
                    <a:lnTo>
                      <a:pt x="0" y="132"/>
                    </a:lnTo>
                    <a:lnTo>
                      <a:pt x="0" y="426"/>
                    </a:lnTo>
                    <a:lnTo>
                      <a:pt x="0" y="426"/>
                    </a:lnTo>
                    <a:cubicBezTo>
                      <a:pt x="8" y="589"/>
                      <a:pt x="130" y="733"/>
                      <a:pt x="310" y="824"/>
                    </a:cubicBezTo>
                    <a:cubicBezTo>
                      <a:pt x="491" y="733"/>
                      <a:pt x="610" y="589"/>
                      <a:pt x="621" y="426"/>
                    </a:cubicBezTo>
                    <a:lnTo>
                      <a:pt x="621" y="426"/>
                    </a:lnTo>
                    <a:lnTo>
                      <a:pt x="621" y="132"/>
                    </a:lnTo>
                    <a:lnTo>
                      <a:pt x="310" y="0"/>
                    </a:lnTo>
                    <a:close/>
                    <a:moveTo>
                      <a:pt x="364" y="539"/>
                    </a:moveTo>
                    <a:lnTo>
                      <a:pt x="141" y="539"/>
                    </a:lnTo>
                    <a:lnTo>
                      <a:pt x="141" y="508"/>
                    </a:lnTo>
                    <a:lnTo>
                      <a:pt x="364" y="508"/>
                    </a:lnTo>
                    <a:lnTo>
                      <a:pt x="364" y="539"/>
                    </a:lnTo>
                    <a:close/>
                    <a:moveTo>
                      <a:pt x="364" y="417"/>
                    </a:moveTo>
                    <a:lnTo>
                      <a:pt x="141" y="417"/>
                    </a:lnTo>
                    <a:lnTo>
                      <a:pt x="141" y="386"/>
                    </a:lnTo>
                    <a:lnTo>
                      <a:pt x="364" y="386"/>
                    </a:lnTo>
                    <a:lnTo>
                      <a:pt x="364" y="417"/>
                    </a:lnTo>
                    <a:close/>
                    <a:moveTo>
                      <a:pt x="364" y="290"/>
                    </a:moveTo>
                    <a:lnTo>
                      <a:pt x="141" y="290"/>
                    </a:lnTo>
                    <a:lnTo>
                      <a:pt x="141" y="259"/>
                    </a:lnTo>
                    <a:lnTo>
                      <a:pt x="364" y="259"/>
                    </a:lnTo>
                    <a:lnTo>
                      <a:pt x="364" y="290"/>
                    </a:lnTo>
                    <a:close/>
                    <a:moveTo>
                      <a:pt x="497" y="496"/>
                    </a:moveTo>
                    <a:lnTo>
                      <a:pt x="443" y="550"/>
                    </a:lnTo>
                    <a:lnTo>
                      <a:pt x="409" y="516"/>
                    </a:lnTo>
                    <a:cubicBezTo>
                      <a:pt x="406" y="513"/>
                      <a:pt x="406" y="505"/>
                      <a:pt x="409" y="502"/>
                    </a:cubicBezTo>
                    <a:cubicBezTo>
                      <a:pt x="412" y="499"/>
                      <a:pt x="421" y="499"/>
                      <a:pt x="423" y="502"/>
                    </a:cubicBezTo>
                    <a:lnTo>
                      <a:pt x="443" y="522"/>
                    </a:lnTo>
                    <a:lnTo>
                      <a:pt x="483" y="482"/>
                    </a:lnTo>
                    <a:cubicBezTo>
                      <a:pt x="485" y="479"/>
                      <a:pt x="494" y="479"/>
                      <a:pt x="497" y="482"/>
                    </a:cubicBezTo>
                    <a:cubicBezTo>
                      <a:pt x="502" y="485"/>
                      <a:pt x="502" y="494"/>
                      <a:pt x="497" y="496"/>
                    </a:cubicBezTo>
                    <a:close/>
                    <a:moveTo>
                      <a:pt x="421" y="375"/>
                    </a:moveTo>
                    <a:cubicBezTo>
                      <a:pt x="418" y="372"/>
                      <a:pt x="418" y="364"/>
                      <a:pt x="421" y="361"/>
                    </a:cubicBezTo>
                    <a:cubicBezTo>
                      <a:pt x="423" y="358"/>
                      <a:pt x="432" y="358"/>
                      <a:pt x="435" y="361"/>
                    </a:cubicBezTo>
                    <a:lnTo>
                      <a:pt x="454" y="381"/>
                    </a:lnTo>
                    <a:lnTo>
                      <a:pt x="474" y="361"/>
                    </a:lnTo>
                    <a:cubicBezTo>
                      <a:pt x="477" y="358"/>
                      <a:pt x="485" y="358"/>
                      <a:pt x="488" y="361"/>
                    </a:cubicBezTo>
                    <a:cubicBezTo>
                      <a:pt x="491" y="364"/>
                      <a:pt x="491" y="372"/>
                      <a:pt x="488" y="375"/>
                    </a:cubicBezTo>
                    <a:lnTo>
                      <a:pt x="468" y="395"/>
                    </a:lnTo>
                    <a:lnTo>
                      <a:pt x="488" y="415"/>
                    </a:lnTo>
                    <a:cubicBezTo>
                      <a:pt x="491" y="417"/>
                      <a:pt x="491" y="427"/>
                      <a:pt x="488" y="429"/>
                    </a:cubicBezTo>
                    <a:cubicBezTo>
                      <a:pt x="485" y="432"/>
                      <a:pt x="483" y="431"/>
                      <a:pt x="480" y="431"/>
                    </a:cubicBezTo>
                    <a:cubicBezTo>
                      <a:pt x="477" y="431"/>
                      <a:pt x="474" y="431"/>
                      <a:pt x="471" y="429"/>
                    </a:cubicBezTo>
                    <a:lnTo>
                      <a:pt x="452" y="409"/>
                    </a:lnTo>
                    <a:lnTo>
                      <a:pt x="432" y="429"/>
                    </a:lnTo>
                    <a:cubicBezTo>
                      <a:pt x="429" y="431"/>
                      <a:pt x="426" y="431"/>
                      <a:pt x="423" y="431"/>
                    </a:cubicBezTo>
                    <a:cubicBezTo>
                      <a:pt x="421" y="431"/>
                      <a:pt x="418" y="431"/>
                      <a:pt x="415" y="429"/>
                    </a:cubicBezTo>
                    <a:cubicBezTo>
                      <a:pt x="412" y="426"/>
                      <a:pt x="412" y="417"/>
                      <a:pt x="415" y="415"/>
                    </a:cubicBezTo>
                    <a:lnTo>
                      <a:pt x="435" y="395"/>
                    </a:lnTo>
                    <a:lnTo>
                      <a:pt x="421" y="375"/>
                    </a:lnTo>
                    <a:close/>
                    <a:moveTo>
                      <a:pt x="500" y="256"/>
                    </a:moveTo>
                    <a:lnTo>
                      <a:pt x="446" y="310"/>
                    </a:lnTo>
                    <a:lnTo>
                      <a:pt x="412" y="276"/>
                    </a:lnTo>
                    <a:cubicBezTo>
                      <a:pt x="409" y="273"/>
                      <a:pt x="409" y="265"/>
                      <a:pt x="412" y="262"/>
                    </a:cubicBezTo>
                    <a:cubicBezTo>
                      <a:pt x="415" y="259"/>
                      <a:pt x="423" y="259"/>
                      <a:pt x="426" y="262"/>
                    </a:cubicBezTo>
                    <a:lnTo>
                      <a:pt x="446" y="282"/>
                    </a:lnTo>
                    <a:lnTo>
                      <a:pt x="485" y="242"/>
                    </a:lnTo>
                    <a:cubicBezTo>
                      <a:pt x="488" y="240"/>
                      <a:pt x="497" y="240"/>
                      <a:pt x="500" y="242"/>
                    </a:cubicBezTo>
                    <a:cubicBezTo>
                      <a:pt x="502" y="248"/>
                      <a:pt x="502" y="254"/>
                      <a:pt x="500" y="256"/>
                    </a:cubicBezTo>
                    <a:close/>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501" name="Rectangle 500">
              <a:extLst>
                <a:ext uri="{FF2B5EF4-FFF2-40B4-BE49-F238E27FC236}">
                  <a16:creationId xmlns:a16="http://schemas.microsoft.com/office/drawing/2014/main" id="{F9B4B11E-803E-4925-8ADB-F5F0E604F395}"/>
                </a:ext>
              </a:extLst>
            </p:cNvPr>
            <p:cNvSpPr/>
            <p:nvPr/>
          </p:nvSpPr>
          <p:spPr>
            <a:xfrm>
              <a:off x="4198441" y="2095219"/>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p>
          </p:txBody>
        </p:sp>
      </p:grpSp>
      <p:sp>
        <p:nvSpPr>
          <p:cNvPr id="504" name="Text Box 30">
            <a:extLst>
              <a:ext uri="{FF2B5EF4-FFF2-40B4-BE49-F238E27FC236}">
                <a16:creationId xmlns:a16="http://schemas.microsoft.com/office/drawing/2014/main" id="{17A70C64-64EA-4701-A8B5-1E27F1A8156D}"/>
              </a:ext>
            </a:extLst>
          </p:cNvPr>
          <p:cNvSpPr txBox="1">
            <a:spLocks noChangeArrowheads="1"/>
          </p:cNvSpPr>
          <p:nvPr/>
        </p:nvSpPr>
        <p:spPr bwMode="auto">
          <a:xfrm>
            <a:off x="8225918" y="5674102"/>
            <a:ext cx="381272" cy="246157"/>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a:solidFill>
                  <a:schemeClr val="bg2">
                    <a:lumMod val="10000"/>
                  </a:schemeClr>
                </a:solidFill>
              </a:rPr>
              <a:t>Route Table</a:t>
            </a:r>
            <a:endParaRPr lang="en-US" sz="800" dirty="0">
              <a:solidFill>
                <a:schemeClr val="bg2">
                  <a:lumMod val="10000"/>
                </a:schemeClr>
              </a:solidFill>
            </a:endParaRPr>
          </a:p>
        </p:txBody>
      </p:sp>
      <p:sp>
        <p:nvSpPr>
          <p:cNvPr id="505" name="Text Box 30">
            <a:extLst>
              <a:ext uri="{FF2B5EF4-FFF2-40B4-BE49-F238E27FC236}">
                <a16:creationId xmlns:a16="http://schemas.microsoft.com/office/drawing/2014/main" id="{644095FC-B666-4ECB-9C93-1DCD2C35ECF8}"/>
              </a:ext>
            </a:extLst>
          </p:cNvPr>
          <p:cNvSpPr txBox="1">
            <a:spLocks noChangeArrowheads="1"/>
          </p:cNvSpPr>
          <p:nvPr/>
        </p:nvSpPr>
        <p:spPr bwMode="auto">
          <a:xfrm>
            <a:off x="7553192" y="5670040"/>
            <a:ext cx="381272" cy="246157"/>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solidFill>
                  <a:schemeClr val="bg2">
                    <a:lumMod val="10000"/>
                  </a:schemeClr>
                </a:solidFill>
              </a:rPr>
              <a:t>Security List</a:t>
            </a:r>
          </a:p>
        </p:txBody>
      </p:sp>
    </p:spTree>
    <p:extLst>
      <p:ext uri="{BB962C8B-B14F-4D97-AF65-F5344CB8AC3E}">
        <p14:creationId xmlns:p14="http://schemas.microsoft.com/office/powerpoint/2010/main" val="296832803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95" name="Group 225">
            <a:extLst>
              <a:ext uri="{FF2B5EF4-FFF2-40B4-BE49-F238E27FC236}">
                <a16:creationId xmlns:a16="http://schemas.microsoft.com/office/drawing/2014/main" id="{B7F078E8-15D7-4BB9-8359-D7717C9E9872}"/>
              </a:ext>
            </a:extLst>
          </p:cNvPr>
          <p:cNvGrpSpPr/>
          <p:nvPr/>
        </p:nvGrpSpPr>
        <p:grpSpPr>
          <a:xfrm>
            <a:off x="6361276" y="4221669"/>
            <a:ext cx="455556" cy="617031"/>
            <a:chOff x="4166083" y="2103309"/>
            <a:chExt cx="639069" cy="865592"/>
          </a:xfrm>
        </p:grpSpPr>
        <p:grpSp>
          <p:nvGrpSpPr>
            <p:cNvPr id="696" name="Group 325">
              <a:extLst>
                <a:ext uri="{FF2B5EF4-FFF2-40B4-BE49-F238E27FC236}">
                  <a16:creationId xmlns:a16="http://schemas.microsoft.com/office/drawing/2014/main" id="{A97F2D1A-2E44-41DE-BFBB-DECB306A2753}"/>
                </a:ext>
              </a:extLst>
            </p:cNvPr>
            <p:cNvGrpSpPr/>
            <p:nvPr/>
          </p:nvGrpSpPr>
          <p:grpSpPr>
            <a:xfrm>
              <a:off x="4402163" y="2815652"/>
              <a:ext cx="166908" cy="74181"/>
              <a:chOff x="6443663" y="1368425"/>
              <a:chExt cx="385762" cy="171450"/>
            </a:xfrm>
            <a:solidFill>
              <a:schemeClr val="accent1"/>
            </a:solidFill>
          </p:grpSpPr>
          <p:sp>
            <p:nvSpPr>
              <p:cNvPr id="701" name="Freeform 3">
                <a:extLst>
                  <a:ext uri="{FF2B5EF4-FFF2-40B4-BE49-F238E27FC236}">
                    <a16:creationId xmlns:a16="http://schemas.microsoft.com/office/drawing/2014/main" id="{52A0600B-B994-4941-9E1D-FF502FD1FC71}"/>
                  </a:ext>
                </a:extLst>
              </p:cNvPr>
              <p:cNvSpPr>
                <a:spLocks noChangeArrowheads="1"/>
              </p:cNvSpPr>
              <p:nvPr/>
            </p:nvSpPr>
            <p:spPr bwMode="auto">
              <a:xfrm>
                <a:off x="6443663" y="1368425"/>
                <a:ext cx="166687" cy="169863"/>
              </a:xfrm>
              <a:custGeom>
                <a:avLst/>
                <a:gdLst>
                  <a:gd name="T0" fmla="*/ 113 w 461"/>
                  <a:gd name="T1" fmla="*/ 0 h 473"/>
                  <a:gd name="T2" fmla="*/ 237 w 461"/>
                  <a:gd name="T3" fmla="*/ 370 h 473"/>
                  <a:gd name="T4" fmla="*/ 361 w 461"/>
                  <a:gd name="T5" fmla="*/ 0 h 473"/>
                  <a:gd name="T6" fmla="*/ 460 w 461"/>
                  <a:gd name="T7" fmla="*/ 0 h 473"/>
                  <a:gd name="T8" fmla="*/ 285 w 461"/>
                  <a:gd name="T9" fmla="*/ 472 h 473"/>
                  <a:gd name="T10" fmla="*/ 175 w 461"/>
                  <a:gd name="T11" fmla="*/ 472 h 473"/>
                  <a:gd name="T12" fmla="*/ 0 w 461"/>
                  <a:gd name="T13" fmla="*/ 0 h 473"/>
                  <a:gd name="T14" fmla="*/ 113 w 461"/>
                  <a:gd name="T15" fmla="*/ 0 h 4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1" h="473">
                    <a:moveTo>
                      <a:pt x="113" y="0"/>
                    </a:moveTo>
                    <a:lnTo>
                      <a:pt x="237" y="370"/>
                    </a:lnTo>
                    <a:lnTo>
                      <a:pt x="361" y="0"/>
                    </a:lnTo>
                    <a:lnTo>
                      <a:pt x="460" y="0"/>
                    </a:lnTo>
                    <a:lnTo>
                      <a:pt x="285" y="472"/>
                    </a:lnTo>
                    <a:lnTo>
                      <a:pt x="175" y="472"/>
                    </a:lnTo>
                    <a:lnTo>
                      <a:pt x="0" y="0"/>
                    </a:lnTo>
                    <a:lnTo>
                      <a:pt x="113"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702" name="Freeform 4">
                <a:extLst>
                  <a:ext uri="{FF2B5EF4-FFF2-40B4-BE49-F238E27FC236}">
                    <a16:creationId xmlns:a16="http://schemas.microsoft.com/office/drawing/2014/main" id="{671A4AEF-1C7B-4D1B-8631-1597EA095A0E}"/>
                  </a:ext>
                </a:extLst>
              </p:cNvPr>
              <p:cNvSpPr>
                <a:spLocks noChangeArrowheads="1"/>
              </p:cNvSpPr>
              <p:nvPr/>
            </p:nvSpPr>
            <p:spPr bwMode="auto">
              <a:xfrm>
                <a:off x="6635750" y="1368425"/>
                <a:ext cx="193675" cy="171450"/>
              </a:xfrm>
              <a:custGeom>
                <a:avLst/>
                <a:gdLst>
                  <a:gd name="T0" fmla="*/ 6 w 540"/>
                  <a:gd name="T1" fmla="*/ 0 h 475"/>
                  <a:gd name="T2" fmla="*/ 173 w 540"/>
                  <a:gd name="T3" fmla="*/ 0 h 475"/>
                  <a:gd name="T4" fmla="*/ 271 w 540"/>
                  <a:gd name="T5" fmla="*/ 345 h 475"/>
                  <a:gd name="T6" fmla="*/ 379 w 540"/>
                  <a:gd name="T7" fmla="*/ 0 h 475"/>
                  <a:gd name="T8" fmla="*/ 539 w 540"/>
                  <a:gd name="T9" fmla="*/ 0 h 475"/>
                  <a:gd name="T10" fmla="*/ 539 w 540"/>
                  <a:gd name="T11" fmla="*/ 474 h 475"/>
                  <a:gd name="T12" fmla="*/ 438 w 540"/>
                  <a:gd name="T13" fmla="*/ 474 h 475"/>
                  <a:gd name="T14" fmla="*/ 438 w 540"/>
                  <a:gd name="T15" fmla="*/ 68 h 475"/>
                  <a:gd name="T16" fmla="*/ 308 w 540"/>
                  <a:gd name="T17" fmla="*/ 474 h 475"/>
                  <a:gd name="T18" fmla="*/ 223 w 540"/>
                  <a:gd name="T19" fmla="*/ 474 h 475"/>
                  <a:gd name="T20" fmla="*/ 96 w 540"/>
                  <a:gd name="T21" fmla="*/ 68 h 475"/>
                  <a:gd name="T22" fmla="*/ 96 w 540"/>
                  <a:gd name="T23" fmla="*/ 474 h 475"/>
                  <a:gd name="T24" fmla="*/ 0 w 540"/>
                  <a:gd name="T25" fmla="*/ 474 h 475"/>
                  <a:gd name="T26" fmla="*/ 0 w 540"/>
                  <a:gd name="T27" fmla="*/ 0 h 475"/>
                  <a:gd name="T28" fmla="*/ 6 w 540"/>
                  <a:gd name="T29" fmla="*/ 0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40" h="475">
                    <a:moveTo>
                      <a:pt x="6" y="0"/>
                    </a:moveTo>
                    <a:lnTo>
                      <a:pt x="173" y="0"/>
                    </a:lnTo>
                    <a:lnTo>
                      <a:pt x="271" y="345"/>
                    </a:lnTo>
                    <a:lnTo>
                      <a:pt x="379" y="0"/>
                    </a:lnTo>
                    <a:lnTo>
                      <a:pt x="539" y="0"/>
                    </a:lnTo>
                    <a:lnTo>
                      <a:pt x="539" y="474"/>
                    </a:lnTo>
                    <a:lnTo>
                      <a:pt x="438" y="474"/>
                    </a:lnTo>
                    <a:lnTo>
                      <a:pt x="438" y="68"/>
                    </a:lnTo>
                    <a:lnTo>
                      <a:pt x="308" y="474"/>
                    </a:lnTo>
                    <a:lnTo>
                      <a:pt x="223" y="474"/>
                    </a:lnTo>
                    <a:lnTo>
                      <a:pt x="96" y="68"/>
                    </a:lnTo>
                    <a:lnTo>
                      <a:pt x="96" y="474"/>
                    </a:lnTo>
                    <a:lnTo>
                      <a:pt x="0" y="474"/>
                    </a:lnTo>
                    <a:lnTo>
                      <a:pt x="0" y="0"/>
                    </a:lnTo>
                    <a:lnTo>
                      <a:pt x="6"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grpSp>
        <p:grpSp>
          <p:nvGrpSpPr>
            <p:cNvPr id="697" name="Group 198">
              <a:extLst>
                <a:ext uri="{FF2B5EF4-FFF2-40B4-BE49-F238E27FC236}">
                  <a16:creationId xmlns:a16="http://schemas.microsoft.com/office/drawing/2014/main" id="{4A1A3F1A-59D7-4F6B-93DB-9CBBD1C26AA2}"/>
                </a:ext>
              </a:extLst>
            </p:cNvPr>
            <p:cNvGrpSpPr/>
            <p:nvPr/>
          </p:nvGrpSpPr>
          <p:grpSpPr>
            <a:xfrm>
              <a:off x="4234477" y="2181412"/>
              <a:ext cx="502281" cy="548163"/>
              <a:chOff x="2505075" y="2108200"/>
              <a:chExt cx="330200" cy="360363"/>
            </a:xfrm>
            <a:solidFill>
              <a:schemeClr val="accent1"/>
            </a:solidFill>
          </p:grpSpPr>
          <p:sp>
            <p:nvSpPr>
              <p:cNvPr id="699" name="Freeform 44">
                <a:extLst>
                  <a:ext uri="{FF2B5EF4-FFF2-40B4-BE49-F238E27FC236}">
                    <a16:creationId xmlns:a16="http://schemas.microsoft.com/office/drawing/2014/main" id="{C05506CB-3E2E-4CA3-9A4E-C70890D4F622}"/>
                  </a:ext>
                </a:extLst>
              </p:cNvPr>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00" name="Freeform 45">
                <a:extLst>
                  <a:ext uri="{FF2B5EF4-FFF2-40B4-BE49-F238E27FC236}">
                    <a16:creationId xmlns:a16="http://schemas.microsoft.com/office/drawing/2014/main" id="{018FC9C8-7C6D-47FE-A383-4EB7CAE573BD}"/>
                  </a:ext>
                </a:extLst>
              </p:cNvPr>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698" name="Rectangle 697">
              <a:extLst>
                <a:ext uri="{FF2B5EF4-FFF2-40B4-BE49-F238E27FC236}">
                  <a16:creationId xmlns:a16="http://schemas.microsoft.com/office/drawing/2014/main" id="{6B3BBD51-BC52-49B3-8195-28410CBC32C3}"/>
                </a:ext>
              </a:extLst>
            </p:cNvPr>
            <p:cNvSpPr/>
            <p:nvPr/>
          </p:nvSpPr>
          <p:spPr>
            <a:xfrm>
              <a:off x="4166083" y="2103309"/>
              <a:ext cx="639069" cy="865592"/>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grpSp>
      <p:sp>
        <p:nvSpPr>
          <p:cNvPr id="2" name="Footer Placeholder 1"/>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50" b="0" i="0" u="none" strike="noStrike" kern="1200" cap="none" spc="0" normalizeH="0" baseline="0" noProof="0">
                <a:ln>
                  <a:noFill/>
                </a:ln>
                <a:solidFill>
                  <a:srgbClr val="58595B"/>
                </a:solidFill>
                <a:effectLst/>
                <a:uLnTx/>
                <a:uFillTx/>
                <a:latin typeface="Calibri"/>
                <a:ea typeface="+mn-ea"/>
                <a:cs typeface="+mn-cs"/>
              </a:rPr>
              <a:t>Confidential – Oracle Internal/Restricted/Highly Restricted</a:t>
            </a:r>
            <a:endParaRPr kumimoji="0" lang="en-US" sz="850" b="0" i="0" u="none" strike="noStrike" kern="1200" cap="none" spc="0" normalizeH="0" baseline="0" noProof="0" dirty="0">
              <a:ln>
                <a:noFill/>
              </a:ln>
              <a:solidFill>
                <a:srgbClr val="58595B"/>
              </a:solidFill>
              <a:effectLst/>
              <a:uLnTx/>
              <a:uFillTx/>
              <a:latin typeface="Calibri"/>
              <a:ea typeface="+mn-ea"/>
              <a:cs typeface="+mn-cs"/>
            </a:endParaRPr>
          </a:p>
        </p:txBody>
      </p:sp>
      <p:sp>
        <p:nvSpPr>
          <p:cNvPr id="3" name="Slide Number Placeholder 2"/>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51EAA63-D034-42AE-91FA-B13B9518C7BE}" type="slidenum">
              <a:rPr kumimoji="0" lang="uk-UA" sz="850" b="0" i="0" u="none" strike="noStrike" kern="1200" cap="none" spc="0" normalizeH="0" baseline="0" noProof="0" smtClean="0">
                <a:ln>
                  <a:noFill/>
                </a:ln>
                <a:solidFill>
                  <a:srgbClr val="58595B"/>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34</a:t>
            </a:fld>
            <a:endParaRPr kumimoji="0" lang="uk-UA" sz="850" b="0" i="0" u="none" strike="noStrike" kern="1200" cap="none" spc="0" normalizeH="0" baseline="0" noProof="0" dirty="0">
              <a:ln>
                <a:noFill/>
              </a:ln>
              <a:solidFill>
                <a:srgbClr val="58595B"/>
              </a:solidFill>
              <a:effectLst/>
              <a:uLnTx/>
              <a:uFillTx/>
              <a:latin typeface="Calibri"/>
              <a:ea typeface="+mn-ea"/>
              <a:cs typeface="+mn-cs"/>
            </a:endParaRPr>
          </a:p>
        </p:txBody>
      </p:sp>
      <p:sp>
        <p:nvSpPr>
          <p:cNvPr id="21" name="Title 20"/>
          <p:cNvSpPr>
            <a:spLocks noGrp="1"/>
          </p:cNvSpPr>
          <p:nvPr>
            <p:ph type="title"/>
          </p:nvPr>
        </p:nvSpPr>
        <p:spPr>
          <a:xfrm>
            <a:off x="457674" y="518295"/>
            <a:ext cx="11148595" cy="523875"/>
          </a:xfrm>
        </p:spPr>
        <p:txBody>
          <a:bodyPr/>
          <a:lstStyle/>
          <a:p>
            <a:r>
              <a:rPr lang="en-US" sz="3200" dirty="0"/>
              <a:t>Siebel Reference Architecture (IP2017 and After)</a:t>
            </a:r>
            <a:br>
              <a:rPr lang="en-US" sz="3200" dirty="0"/>
            </a:br>
            <a:r>
              <a:rPr lang="en-US" sz="2000" i="1" dirty="0">
                <a:solidFill>
                  <a:srgbClr val="FF0000"/>
                </a:solidFill>
              </a:rPr>
              <a:t>Multiple ADs with High Availability</a:t>
            </a:r>
          </a:p>
        </p:txBody>
      </p:sp>
      <p:sp>
        <p:nvSpPr>
          <p:cNvPr id="6" name="Title 1"/>
          <p:cNvSpPr txBox="1">
            <a:spLocks/>
          </p:cNvSpPr>
          <p:nvPr/>
        </p:nvSpPr>
        <p:spPr>
          <a:xfrm>
            <a:off x="531812" y="406400"/>
            <a:ext cx="11125200" cy="558800"/>
          </a:xfrm>
          <a:prstGeom prst="rect">
            <a:avLst/>
          </a:prstGeom>
        </p:spPr>
        <p:txBody>
          <a:bodyPr vert="horz" lIns="0" tIns="0" rIns="0" bIns="0" rtlCol="0" anchor="b">
            <a:noAutofit/>
          </a:bodyPr>
          <a:lstStyle>
            <a:lvl1pPr algn="l" defTabSz="914400" rtl="0" eaLnBrk="1" latinLnBrk="0" hangingPunct="1">
              <a:lnSpc>
                <a:spcPct val="80000"/>
              </a:lnSpc>
              <a:spcBef>
                <a:spcPct val="0"/>
              </a:spcBef>
              <a:buNone/>
              <a:defRPr sz="3600" kern="1200">
                <a:solidFill>
                  <a:schemeClr val="tx1"/>
                </a:solidFill>
                <a:latin typeface="+mj-lt"/>
                <a:ea typeface="+mj-ea"/>
                <a:cs typeface="+mj-cs"/>
              </a:defRPr>
            </a:lvl1pPr>
          </a:lstStyle>
          <a:p>
            <a:pPr marL="0" marR="0" lvl="0" indent="0" algn="l" defTabSz="914400" rtl="0" eaLnBrk="1" fontAlgn="auto" latinLnBrk="0" hangingPunct="1">
              <a:lnSpc>
                <a:spcPct val="80000"/>
              </a:lnSpc>
              <a:spcBef>
                <a:spcPct val="0"/>
              </a:spcBef>
              <a:spcAft>
                <a:spcPts val="0"/>
              </a:spcAft>
              <a:buClrTx/>
              <a:buSzTx/>
              <a:buFontTx/>
              <a:buNone/>
              <a:tabLst/>
              <a:defRPr/>
            </a:pPr>
            <a:endParaRPr kumimoji="0" lang="en-US" sz="3200" b="0" i="0" u="none" strike="noStrike" kern="1200" cap="none" spc="0" normalizeH="0" baseline="0" noProof="0" dirty="0">
              <a:ln>
                <a:noFill/>
              </a:ln>
              <a:solidFill>
                <a:srgbClr val="58595B"/>
              </a:solidFill>
              <a:effectLst/>
              <a:uLnTx/>
              <a:uFillTx/>
              <a:latin typeface="Calibri"/>
              <a:ea typeface="+mj-ea"/>
              <a:cs typeface="+mj-cs"/>
            </a:endParaRPr>
          </a:p>
        </p:txBody>
      </p:sp>
      <p:sp>
        <p:nvSpPr>
          <p:cNvPr id="337" name="Rectangle 336">
            <a:extLst>
              <a:ext uri="{FF2B5EF4-FFF2-40B4-BE49-F238E27FC236}">
                <a16:creationId xmlns:a16="http://schemas.microsoft.com/office/drawing/2014/main" id="{0CD11D68-151D-410F-935C-6279AB8D30D6}"/>
              </a:ext>
            </a:extLst>
          </p:cNvPr>
          <p:cNvSpPr/>
          <p:nvPr/>
        </p:nvSpPr>
        <p:spPr>
          <a:xfrm>
            <a:off x="4892040" y="3954780"/>
            <a:ext cx="1417320" cy="1021079"/>
          </a:xfrm>
          <a:prstGeom prst="rect">
            <a:avLst/>
          </a:prstGeom>
          <a:ln/>
        </p:spPr>
        <p:style>
          <a:lnRef idx="1">
            <a:schemeClr val="accent4"/>
          </a:lnRef>
          <a:fillRef idx="2">
            <a:schemeClr val="accent4"/>
          </a:fillRef>
          <a:effectRef idx="1">
            <a:schemeClr val="accent4"/>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sp>
        <p:nvSpPr>
          <p:cNvPr id="338" name="Rectangle 337">
            <a:extLst>
              <a:ext uri="{FF2B5EF4-FFF2-40B4-BE49-F238E27FC236}">
                <a16:creationId xmlns:a16="http://schemas.microsoft.com/office/drawing/2014/main" id="{4A9708BC-C8AA-4D79-9BB8-F3F709F24FA7}"/>
              </a:ext>
            </a:extLst>
          </p:cNvPr>
          <p:cNvSpPr/>
          <p:nvPr/>
        </p:nvSpPr>
        <p:spPr>
          <a:xfrm>
            <a:off x="4442735" y="2080260"/>
            <a:ext cx="6819625" cy="3947160"/>
          </a:xfrm>
          <a:prstGeom prst="rect">
            <a:avLst/>
          </a:prstGeom>
          <a:noFill/>
          <a:ln w="19050" cmpd="sng">
            <a:solidFill>
              <a:schemeClr val="accent3"/>
            </a:solidFill>
            <a:prstDash val="sysDash"/>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sp>
        <p:nvSpPr>
          <p:cNvPr id="339" name="Rectangle 338">
            <a:extLst>
              <a:ext uri="{FF2B5EF4-FFF2-40B4-BE49-F238E27FC236}">
                <a16:creationId xmlns:a16="http://schemas.microsoft.com/office/drawing/2014/main" id="{3A1EC457-5F5A-45DE-AD64-177F7FC0397C}"/>
              </a:ext>
            </a:extLst>
          </p:cNvPr>
          <p:cNvSpPr/>
          <p:nvPr/>
        </p:nvSpPr>
        <p:spPr>
          <a:xfrm>
            <a:off x="4876881" y="5105400"/>
            <a:ext cx="1310559" cy="796136"/>
          </a:xfrm>
          <a:prstGeom prst="rect">
            <a:avLst/>
          </a:prstGeom>
          <a:noFill/>
          <a:ln w="19050">
            <a:solidFill>
              <a:schemeClr val="accent3"/>
            </a:solidFill>
            <a:prstDash val="sysDash"/>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lvl="0">
              <a:lnSpc>
                <a:spcPct val="90000"/>
              </a:lnSpc>
            </a:pPr>
            <a:r>
              <a:rPr lang="en-US" sz="900" dirty="0">
                <a:solidFill>
                  <a:srgbClr val="FF7700"/>
                </a:solidFill>
              </a:rPr>
              <a:t>Private</a:t>
            </a:r>
          </a:p>
          <a:p>
            <a:pPr lvl="0">
              <a:lnSpc>
                <a:spcPct val="90000"/>
              </a:lnSpc>
            </a:pPr>
            <a:r>
              <a:rPr lang="en-US" sz="900" dirty="0">
                <a:solidFill>
                  <a:srgbClr val="FF7700"/>
                </a:solidFill>
              </a:rPr>
              <a:t>Subnet</a:t>
            </a:r>
          </a:p>
        </p:txBody>
      </p:sp>
      <p:sp>
        <p:nvSpPr>
          <p:cNvPr id="342" name="Rectangle 341">
            <a:extLst>
              <a:ext uri="{FF2B5EF4-FFF2-40B4-BE49-F238E27FC236}">
                <a16:creationId xmlns:a16="http://schemas.microsoft.com/office/drawing/2014/main" id="{8DA8FF95-713C-43D7-8424-99226EB8B2E3}"/>
              </a:ext>
            </a:extLst>
          </p:cNvPr>
          <p:cNvSpPr/>
          <p:nvPr/>
        </p:nvSpPr>
        <p:spPr>
          <a:xfrm>
            <a:off x="4032055" y="1478280"/>
            <a:ext cx="7763705" cy="4852347"/>
          </a:xfrm>
          <a:prstGeom prst="rect">
            <a:avLst/>
          </a:prstGeom>
          <a:noFill/>
          <a:ln w="19050">
            <a:solidFill>
              <a:srgbClr val="5F5F5F"/>
            </a:solid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lvl="0" algn="r">
              <a:lnSpc>
                <a:spcPct val="90000"/>
              </a:lnSpc>
            </a:pPr>
            <a:r>
              <a:rPr lang="en-US" sz="1100" b="1" dirty="0">
                <a:solidFill>
                  <a:srgbClr val="5F5F5F"/>
                </a:solidFill>
              </a:rPr>
              <a:t>ORACLE CLOUD INFRASTRUCTURE (REGION)</a:t>
            </a:r>
          </a:p>
        </p:txBody>
      </p:sp>
      <p:sp>
        <p:nvSpPr>
          <p:cNvPr id="344" name="Rectangle 343">
            <a:extLst>
              <a:ext uri="{FF2B5EF4-FFF2-40B4-BE49-F238E27FC236}">
                <a16:creationId xmlns:a16="http://schemas.microsoft.com/office/drawing/2014/main" id="{E53B111E-8761-4254-87AA-4741A59A1F4B}"/>
              </a:ext>
            </a:extLst>
          </p:cNvPr>
          <p:cNvSpPr/>
          <p:nvPr/>
        </p:nvSpPr>
        <p:spPr>
          <a:xfrm>
            <a:off x="4689142" y="1813560"/>
            <a:ext cx="2382218" cy="4294130"/>
          </a:xfrm>
          <a:prstGeom prst="rect">
            <a:avLst/>
          </a:prstGeom>
          <a:noFill/>
          <a:ln w="19050">
            <a:solidFill>
              <a:schemeClr val="tx1"/>
            </a:solid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lvl="0">
              <a:lnSpc>
                <a:spcPct val="90000"/>
              </a:lnSpc>
            </a:pPr>
            <a:r>
              <a:rPr lang="en-US" sz="900" dirty="0">
                <a:solidFill>
                  <a:srgbClr val="5F5F5F"/>
                </a:solidFill>
              </a:rPr>
              <a:t>Availability Domain 1</a:t>
            </a:r>
          </a:p>
        </p:txBody>
      </p:sp>
      <p:sp>
        <p:nvSpPr>
          <p:cNvPr id="345" name="Rectangle 344">
            <a:extLst>
              <a:ext uri="{FF2B5EF4-FFF2-40B4-BE49-F238E27FC236}">
                <a16:creationId xmlns:a16="http://schemas.microsoft.com/office/drawing/2014/main" id="{3741AE33-543C-47EA-975A-4A1AC8A1A757}"/>
              </a:ext>
            </a:extLst>
          </p:cNvPr>
          <p:cNvSpPr/>
          <p:nvPr/>
        </p:nvSpPr>
        <p:spPr>
          <a:xfrm>
            <a:off x="7246620" y="1821180"/>
            <a:ext cx="2346960" cy="4286510"/>
          </a:xfrm>
          <a:prstGeom prst="rect">
            <a:avLst/>
          </a:prstGeom>
          <a:noFill/>
          <a:ln w="19050">
            <a:solidFill>
              <a:schemeClr val="tx1"/>
            </a:solid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lvl="0">
              <a:lnSpc>
                <a:spcPct val="90000"/>
              </a:lnSpc>
            </a:pPr>
            <a:r>
              <a:rPr lang="en-US" sz="900" dirty="0">
                <a:solidFill>
                  <a:srgbClr val="5F5F5F"/>
                </a:solidFill>
              </a:rPr>
              <a:t>Availability Domain 2</a:t>
            </a:r>
          </a:p>
        </p:txBody>
      </p:sp>
      <p:sp>
        <p:nvSpPr>
          <p:cNvPr id="346" name="Rectangle 345">
            <a:extLst>
              <a:ext uri="{FF2B5EF4-FFF2-40B4-BE49-F238E27FC236}">
                <a16:creationId xmlns:a16="http://schemas.microsoft.com/office/drawing/2014/main" id="{F5EEBC58-A98D-43A1-8698-43D587FAB687}"/>
              </a:ext>
            </a:extLst>
          </p:cNvPr>
          <p:cNvSpPr/>
          <p:nvPr/>
        </p:nvSpPr>
        <p:spPr>
          <a:xfrm>
            <a:off x="9768005" y="1821180"/>
            <a:ext cx="610154" cy="4278890"/>
          </a:xfrm>
          <a:prstGeom prst="rect">
            <a:avLst/>
          </a:prstGeom>
          <a:noFill/>
          <a:ln w="19050">
            <a:solidFill>
              <a:schemeClr val="tx1"/>
            </a:solid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nSpc>
                <a:spcPct val="90000"/>
              </a:lnSpc>
            </a:pPr>
            <a:r>
              <a:rPr lang="en-US" sz="900" dirty="0">
                <a:solidFill>
                  <a:srgbClr val="5F5F5F"/>
                </a:solidFill>
              </a:rPr>
              <a:t>AD3</a:t>
            </a:r>
            <a:endParaRPr lang="en-US" dirty="0"/>
          </a:p>
        </p:txBody>
      </p:sp>
      <p:sp>
        <p:nvSpPr>
          <p:cNvPr id="347" name="Rectangle 346">
            <a:extLst>
              <a:ext uri="{FF2B5EF4-FFF2-40B4-BE49-F238E27FC236}">
                <a16:creationId xmlns:a16="http://schemas.microsoft.com/office/drawing/2014/main" id="{0A5CE1D1-606C-4D6C-AB68-E5EC6113A9E8}"/>
              </a:ext>
            </a:extLst>
          </p:cNvPr>
          <p:cNvSpPr/>
          <p:nvPr/>
        </p:nvSpPr>
        <p:spPr>
          <a:xfrm>
            <a:off x="4876881" y="3939540"/>
            <a:ext cx="1981119" cy="1051560"/>
          </a:xfrm>
          <a:prstGeom prst="rect">
            <a:avLst/>
          </a:prstGeom>
          <a:noFill/>
          <a:ln w="19050">
            <a:solidFill>
              <a:schemeClr val="accent3"/>
            </a:solidFill>
            <a:prstDash val="sysDash"/>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lvl="0">
              <a:lnSpc>
                <a:spcPct val="90000"/>
              </a:lnSpc>
            </a:pPr>
            <a:endParaRPr lang="en-US" sz="900" dirty="0">
              <a:solidFill>
                <a:srgbClr val="FF7700"/>
              </a:solidFill>
            </a:endParaRPr>
          </a:p>
        </p:txBody>
      </p:sp>
      <p:sp>
        <p:nvSpPr>
          <p:cNvPr id="348" name="TextBox 347">
            <a:extLst>
              <a:ext uri="{FF2B5EF4-FFF2-40B4-BE49-F238E27FC236}">
                <a16:creationId xmlns:a16="http://schemas.microsoft.com/office/drawing/2014/main" id="{30634AC9-1047-4981-954D-C111A1D5E0DD}"/>
              </a:ext>
            </a:extLst>
          </p:cNvPr>
          <p:cNvSpPr txBox="1"/>
          <p:nvPr/>
        </p:nvSpPr>
        <p:spPr>
          <a:xfrm>
            <a:off x="4914899" y="4730217"/>
            <a:ext cx="537123" cy="319475"/>
          </a:xfrm>
          <a:prstGeom prst="rect">
            <a:avLst/>
          </a:prstGeom>
          <a:noFill/>
        </p:spPr>
        <p:txBody>
          <a:bodyPr wrap="none" lIns="0" tIns="0" rIns="0" bIns="0" rtlCol="0" anchor="t">
            <a:noAutofit/>
          </a:bodyPr>
          <a:lstStyle/>
          <a:p>
            <a:pPr>
              <a:lnSpc>
                <a:spcPct val="90000"/>
              </a:lnSpc>
            </a:pPr>
            <a:r>
              <a:rPr lang="en-US" sz="900" b="1" dirty="0">
                <a:solidFill>
                  <a:srgbClr val="5F5F5F"/>
                </a:solidFill>
              </a:rPr>
              <a:t>SIEBEL </a:t>
            </a:r>
          </a:p>
          <a:p>
            <a:pPr>
              <a:lnSpc>
                <a:spcPct val="90000"/>
              </a:lnSpc>
            </a:pPr>
            <a:r>
              <a:rPr lang="en-US" sz="900" b="1" dirty="0">
                <a:solidFill>
                  <a:srgbClr val="5F5F5F"/>
                </a:solidFill>
              </a:rPr>
              <a:t>ENT </a:t>
            </a:r>
          </a:p>
          <a:p>
            <a:pPr algn="r">
              <a:lnSpc>
                <a:spcPct val="90000"/>
              </a:lnSpc>
            </a:pPr>
            <a:endParaRPr lang="en-US" sz="900" b="1" dirty="0">
              <a:solidFill>
                <a:srgbClr val="5F5F5F"/>
              </a:solidFill>
            </a:endParaRPr>
          </a:p>
        </p:txBody>
      </p:sp>
      <p:sp>
        <p:nvSpPr>
          <p:cNvPr id="349" name="TextBox 348">
            <a:extLst>
              <a:ext uri="{FF2B5EF4-FFF2-40B4-BE49-F238E27FC236}">
                <a16:creationId xmlns:a16="http://schemas.microsoft.com/office/drawing/2014/main" id="{3ABB05B4-D94B-4B11-B52B-66933039D1C1}"/>
              </a:ext>
            </a:extLst>
          </p:cNvPr>
          <p:cNvSpPr txBox="1"/>
          <p:nvPr/>
        </p:nvSpPr>
        <p:spPr>
          <a:xfrm>
            <a:off x="5479811" y="5165110"/>
            <a:ext cx="680872" cy="319475"/>
          </a:xfrm>
          <a:prstGeom prst="rect">
            <a:avLst/>
          </a:prstGeom>
          <a:noFill/>
        </p:spPr>
        <p:txBody>
          <a:bodyPr wrap="none" lIns="0" tIns="0" rIns="0" bIns="0" rtlCol="0" anchor="t">
            <a:noAutofit/>
          </a:bodyPr>
          <a:lstStyle/>
          <a:p>
            <a:pPr algn="r">
              <a:lnSpc>
                <a:spcPct val="90000"/>
              </a:lnSpc>
            </a:pPr>
            <a:r>
              <a:rPr lang="en-US" sz="900" b="1" dirty="0">
                <a:solidFill>
                  <a:srgbClr val="5F5F5F"/>
                </a:solidFill>
              </a:rPr>
              <a:t>Primary </a:t>
            </a:r>
            <a:br>
              <a:rPr lang="en-US" sz="900" b="1" dirty="0">
                <a:solidFill>
                  <a:srgbClr val="5F5F5F"/>
                </a:solidFill>
              </a:rPr>
            </a:br>
            <a:r>
              <a:rPr lang="en-US" sz="900" b="1" dirty="0">
                <a:solidFill>
                  <a:srgbClr val="5F5F5F"/>
                </a:solidFill>
              </a:rPr>
              <a:t>Database</a:t>
            </a:r>
          </a:p>
        </p:txBody>
      </p:sp>
      <p:cxnSp>
        <p:nvCxnSpPr>
          <p:cNvPr id="411" name="Straight Arrow Connector 410">
            <a:extLst>
              <a:ext uri="{FF2B5EF4-FFF2-40B4-BE49-F238E27FC236}">
                <a16:creationId xmlns:a16="http://schemas.microsoft.com/office/drawing/2014/main" id="{B1EA832A-AFB9-4E2F-B46F-12F5353B1F58}"/>
              </a:ext>
            </a:extLst>
          </p:cNvPr>
          <p:cNvCxnSpPr/>
          <p:nvPr/>
        </p:nvCxnSpPr>
        <p:spPr bwMode="auto">
          <a:xfrm>
            <a:off x="5530022" y="4762500"/>
            <a:ext cx="1" cy="461191"/>
          </a:xfrm>
          <a:prstGeom prst="straightConnector1">
            <a:avLst/>
          </a:prstGeom>
          <a:solidFill>
            <a:srgbClr val="00B8FF"/>
          </a:solidFill>
          <a:ln w="12700" cap="flat" cmpd="sng" algn="ctr">
            <a:solidFill>
              <a:srgbClr val="5F5F5F"/>
            </a:solidFill>
            <a:prstDash val="solid"/>
            <a:round/>
            <a:headEnd type="oval" w="sm" len="sm"/>
            <a:tailEnd type="oval" w="sm" len="sm"/>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cxnSp>
      <p:cxnSp>
        <p:nvCxnSpPr>
          <p:cNvPr id="412" name="Straight Arrow Connector 411">
            <a:extLst>
              <a:ext uri="{FF2B5EF4-FFF2-40B4-BE49-F238E27FC236}">
                <a16:creationId xmlns:a16="http://schemas.microsoft.com/office/drawing/2014/main" id="{DD333C90-A559-43B0-B208-B7A99A987452}"/>
              </a:ext>
            </a:extLst>
          </p:cNvPr>
          <p:cNvCxnSpPr/>
          <p:nvPr/>
        </p:nvCxnSpPr>
        <p:spPr bwMode="auto">
          <a:xfrm>
            <a:off x="5982512" y="5544820"/>
            <a:ext cx="2369008" cy="0"/>
          </a:xfrm>
          <a:prstGeom prst="straightConnector1">
            <a:avLst/>
          </a:prstGeom>
          <a:solidFill>
            <a:srgbClr val="00B8FF"/>
          </a:solidFill>
          <a:ln w="12700" cap="flat" cmpd="sng" algn="ctr">
            <a:solidFill>
              <a:srgbClr val="5F5F5F"/>
            </a:solidFill>
            <a:prstDash val="solid"/>
            <a:round/>
            <a:headEnd type="oval" w="sm" len="sm"/>
            <a:tailEnd type="oval" w="sm" len="sm"/>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cxnSp>
      <p:cxnSp>
        <p:nvCxnSpPr>
          <p:cNvPr id="413" name="Straight Connector 412">
            <a:extLst>
              <a:ext uri="{FF2B5EF4-FFF2-40B4-BE49-F238E27FC236}">
                <a16:creationId xmlns:a16="http://schemas.microsoft.com/office/drawing/2014/main" id="{E1FB31A9-6EF6-404E-B217-391091718EF4}"/>
              </a:ext>
            </a:extLst>
          </p:cNvPr>
          <p:cNvCxnSpPr/>
          <p:nvPr/>
        </p:nvCxnSpPr>
        <p:spPr>
          <a:xfrm>
            <a:off x="2885467" y="3614420"/>
            <a:ext cx="2403973" cy="0"/>
          </a:xfrm>
          <a:prstGeom prst="line">
            <a:avLst/>
          </a:prstGeom>
          <a:ln w="12700">
            <a:solidFill>
              <a:srgbClr val="5F5F5F"/>
            </a:solidFill>
            <a:miter lim="800000"/>
            <a:headEnd type="none" w="sm" len="sm"/>
            <a:tailEnd type="oval" w="sm" len="sm"/>
          </a:ln>
        </p:spPr>
        <p:style>
          <a:lnRef idx="1">
            <a:schemeClr val="accent1"/>
          </a:lnRef>
          <a:fillRef idx="0">
            <a:schemeClr val="accent1"/>
          </a:fillRef>
          <a:effectRef idx="0">
            <a:schemeClr val="accent1"/>
          </a:effectRef>
          <a:fontRef idx="minor">
            <a:schemeClr val="tx1"/>
          </a:fontRef>
        </p:style>
      </p:cxnSp>
      <p:grpSp>
        <p:nvGrpSpPr>
          <p:cNvPr id="436" name="Group 187">
            <a:extLst>
              <a:ext uri="{FF2B5EF4-FFF2-40B4-BE49-F238E27FC236}">
                <a16:creationId xmlns:a16="http://schemas.microsoft.com/office/drawing/2014/main" id="{A8343707-42BA-49FE-AE0F-0FBF6B35C8EB}"/>
              </a:ext>
            </a:extLst>
          </p:cNvPr>
          <p:cNvGrpSpPr/>
          <p:nvPr/>
        </p:nvGrpSpPr>
        <p:grpSpPr>
          <a:xfrm>
            <a:off x="5295901" y="5196839"/>
            <a:ext cx="475988" cy="726085"/>
            <a:chOff x="7248176" y="2103309"/>
            <a:chExt cx="639069" cy="974854"/>
          </a:xfrm>
        </p:grpSpPr>
        <p:grpSp>
          <p:nvGrpSpPr>
            <p:cNvPr id="437" name="Group 179">
              <a:extLst>
                <a:ext uri="{FF2B5EF4-FFF2-40B4-BE49-F238E27FC236}">
                  <a16:creationId xmlns:a16="http://schemas.microsoft.com/office/drawing/2014/main" id="{09A2B7DA-BF21-407D-9EF9-8F1AA512A56F}"/>
                </a:ext>
              </a:extLst>
            </p:cNvPr>
            <p:cNvGrpSpPr/>
            <p:nvPr/>
          </p:nvGrpSpPr>
          <p:grpSpPr>
            <a:xfrm>
              <a:off x="7327218" y="2802911"/>
              <a:ext cx="480984" cy="199258"/>
              <a:chOff x="3444875" y="3125788"/>
              <a:chExt cx="3314700" cy="1373187"/>
            </a:xfrm>
            <a:solidFill>
              <a:schemeClr val="accent1"/>
            </a:solidFill>
          </p:grpSpPr>
          <p:sp>
            <p:nvSpPr>
              <p:cNvPr id="472" name="Freeform 1">
                <a:extLst>
                  <a:ext uri="{FF2B5EF4-FFF2-40B4-BE49-F238E27FC236}">
                    <a16:creationId xmlns:a16="http://schemas.microsoft.com/office/drawing/2014/main" id="{6DA19E7C-761B-46E8-B11D-9F4B773091A1}"/>
                  </a:ext>
                </a:extLst>
              </p:cNvPr>
              <p:cNvSpPr>
                <a:spLocks noChangeArrowheads="1"/>
              </p:cNvSpPr>
              <p:nvPr/>
            </p:nvSpPr>
            <p:spPr bwMode="auto">
              <a:xfrm>
                <a:off x="3444875" y="3125788"/>
                <a:ext cx="433388" cy="511175"/>
              </a:xfrm>
              <a:custGeom>
                <a:avLst/>
                <a:gdLst>
                  <a:gd name="T0" fmla="*/ 0 w 1206"/>
                  <a:gd name="T1" fmla="*/ 0 h 1420"/>
                  <a:gd name="T2" fmla="*/ 471 w 1206"/>
                  <a:gd name="T3" fmla="*/ 3 h 1420"/>
                  <a:gd name="T4" fmla="*/ 962 w 1206"/>
                  <a:gd name="T5" fmla="*/ 130 h 1420"/>
                  <a:gd name="T6" fmla="*/ 1205 w 1206"/>
                  <a:gd name="T7" fmla="*/ 688 h 1420"/>
                  <a:gd name="T8" fmla="*/ 699 w 1206"/>
                  <a:gd name="T9" fmla="*/ 1402 h 1420"/>
                  <a:gd name="T10" fmla="*/ 443 w 1206"/>
                  <a:gd name="T11" fmla="*/ 1419 h 1420"/>
                  <a:gd name="T12" fmla="*/ 0 w 1206"/>
                  <a:gd name="T13" fmla="*/ 1419 h 1420"/>
                  <a:gd name="T14" fmla="*/ 0 w 1206"/>
                  <a:gd name="T15" fmla="*/ 0 h 1420"/>
                  <a:gd name="T16" fmla="*/ 310 w 1206"/>
                  <a:gd name="T17" fmla="*/ 1185 h 1420"/>
                  <a:gd name="T18" fmla="*/ 431 w 1206"/>
                  <a:gd name="T19" fmla="*/ 1188 h 1420"/>
                  <a:gd name="T20" fmla="*/ 761 w 1206"/>
                  <a:gd name="T21" fmla="*/ 1089 h 1420"/>
                  <a:gd name="T22" fmla="*/ 888 w 1206"/>
                  <a:gd name="T23" fmla="*/ 688 h 1420"/>
                  <a:gd name="T24" fmla="*/ 629 w 1206"/>
                  <a:gd name="T25" fmla="*/ 248 h 1420"/>
                  <a:gd name="T26" fmla="*/ 310 w 1206"/>
                  <a:gd name="T27" fmla="*/ 228 h 1420"/>
                  <a:gd name="T28" fmla="*/ 310 w 1206"/>
                  <a:gd name="T29" fmla="*/ 1185 h 14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06" h="1420">
                    <a:moveTo>
                      <a:pt x="0" y="0"/>
                    </a:moveTo>
                    <a:lnTo>
                      <a:pt x="471" y="3"/>
                    </a:lnTo>
                    <a:cubicBezTo>
                      <a:pt x="550" y="3"/>
                      <a:pt x="790" y="5"/>
                      <a:pt x="962" y="130"/>
                    </a:cubicBezTo>
                    <a:cubicBezTo>
                      <a:pt x="1142" y="262"/>
                      <a:pt x="1205" y="485"/>
                      <a:pt x="1205" y="688"/>
                    </a:cubicBezTo>
                    <a:cubicBezTo>
                      <a:pt x="1205" y="1126"/>
                      <a:pt x="970" y="1354"/>
                      <a:pt x="699" y="1402"/>
                    </a:cubicBezTo>
                    <a:cubicBezTo>
                      <a:pt x="646" y="1414"/>
                      <a:pt x="587" y="1419"/>
                      <a:pt x="443" y="1419"/>
                    </a:cubicBezTo>
                    <a:lnTo>
                      <a:pt x="0" y="1419"/>
                    </a:lnTo>
                    <a:lnTo>
                      <a:pt x="0" y="0"/>
                    </a:lnTo>
                    <a:close/>
                    <a:moveTo>
                      <a:pt x="310" y="1185"/>
                    </a:moveTo>
                    <a:cubicBezTo>
                      <a:pt x="344" y="1188"/>
                      <a:pt x="395" y="1188"/>
                      <a:pt x="431" y="1188"/>
                    </a:cubicBezTo>
                    <a:cubicBezTo>
                      <a:pt x="561" y="1188"/>
                      <a:pt x="674" y="1177"/>
                      <a:pt x="761" y="1089"/>
                    </a:cubicBezTo>
                    <a:cubicBezTo>
                      <a:pt x="883" y="968"/>
                      <a:pt x="888" y="756"/>
                      <a:pt x="888" y="688"/>
                    </a:cubicBezTo>
                    <a:cubicBezTo>
                      <a:pt x="888" y="488"/>
                      <a:pt x="821" y="302"/>
                      <a:pt x="629" y="248"/>
                    </a:cubicBezTo>
                    <a:cubicBezTo>
                      <a:pt x="567" y="231"/>
                      <a:pt x="485" y="220"/>
                      <a:pt x="310" y="228"/>
                    </a:cubicBezTo>
                    <a:lnTo>
                      <a:pt x="310" y="1185"/>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73" name="Freeform 2">
                <a:extLst>
                  <a:ext uri="{FF2B5EF4-FFF2-40B4-BE49-F238E27FC236}">
                    <a16:creationId xmlns:a16="http://schemas.microsoft.com/office/drawing/2014/main" id="{F4915C84-568A-48E7-A744-60A1E7311502}"/>
                  </a:ext>
                </a:extLst>
              </p:cNvPr>
              <p:cNvSpPr>
                <a:spLocks noChangeArrowheads="1"/>
              </p:cNvSpPr>
              <p:nvPr/>
            </p:nvSpPr>
            <p:spPr bwMode="auto">
              <a:xfrm>
                <a:off x="3957638" y="3265488"/>
                <a:ext cx="327025" cy="379412"/>
              </a:xfrm>
              <a:custGeom>
                <a:avLst/>
                <a:gdLst>
                  <a:gd name="T0" fmla="*/ 643 w 909"/>
                  <a:gd name="T1" fmla="*/ 1027 h 1054"/>
                  <a:gd name="T2" fmla="*/ 632 w 909"/>
                  <a:gd name="T3" fmla="*/ 892 h 1054"/>
                  <a:gd name="T4" fmla="*/ 335 w 909"/>
                  <a:gd name="T5" fmla="*/ 1053 h 1054"/>
                  <a:gd name="T6" fmla="*/ 87 w 909"/>
                  <a:gd name="T7" fmla="*/ 974 h 1054"/>
                  <a:gd name="T8" fmla="*/ 0 w 909"/>
                  <a:gd name="T9" fmla="*/ 754 h 1054"/>
                  <a:gd name="T10" fmla="*/ 211 w 909"/>
                  <a:gd name="T11" fmla="*/ 443 h 1054"/>
                  <a:gd name="T12" fmla="*/ 606 w 909"/>
                  <a:gd name="T13" fmla="*/ 387 h 1054"/>
                  <a:gd name="T14" fmla="*/ 592 w 909"/>
                  <a:gd name="T15" fmla="*/ 254 h 1054"/>
                  <a:gd name="T16" fmla="*/ 462 w 909"/>
                  <a:gd name="T17" fmla="*/ 172 h 1054"/>
                  <a:gd name="T18" fmla="*/ 352 w 909"/>
                  <a:gd name="T19" fmla="*/ 229 h 1054"/>
                  <a:gd name="T20" fmla="*/ 330 w 909"/>
                  <a:gd name="T21" fmla="*/ 316 h 1054"/>
                  <a:gd name="T22" fmla="*/ 45 w 909"/>
                  <a:gd name="T23" fmla="*/ 316 h 1054"/>
                  <a:gd name="T24" fmla="*/ 158 w 909"/>
                  <a:gd name="T25" fmla="*/ 82 h 1054"/>
                  <a:gd name="T26" fmla="*/ 460 w 909"/>
                  <a:gd name="T27" fmla="*/ 0 h 1054"/>
                  <a:gd name="T28" fmla="*/ 815 w 909"/>
                  <a:gd name="T29" fmla="*/ 127 h 1054"/>
                  <a:gd name="T30" fmla="*/ 883 w 909"/>
                  <a:gd name="T31" fmla="*/ 370 h 1054"/>
                  <a:gd name="T32" fmla="*/ 886 w 909"/>
                  <a:gd name="T33" fmla="*/ 770 h 1054"/>
                  <a:gd name="T34" fmla="*/ 908 w 909"/>
                  <a:gd name="T35" fmla="*/ 1022 h 1054"/>
                  <a:gd name="T36" fmla="*/ 643 w 909"/>
                  <a:gd name="T37" fmla="*/ 1022 h 1054"/>
                  <a:gd name="T38" fmla="*/ 643 w 909"/>
                  <a:gd name="T39" fmla="*/ 1027 h 1054"/>
                  <a:gd name="T40" fmla="*/ 285 w 909"/>
                  <a:gd name="T41" fmla="*/ 720 h 1054"/>
                  <a:gd name="T42" fmla="*/ 426 w 909"/>
                  <a:gd name="T43" fmla="*/ 861 h 1054"/>
                  <a:gd name="T44" fmla="*/ 550 w 909"/>
                  <a:gd name="T45" fmla="*/ 804 h 1054"/>
                  <a:gd name="T46" fmla="*/ 606 w 909"/>
                  <a:gd name="T47" fmla="*/ 559 h 1054"/>
                  <a:gd name="T48" fmla="*/ 285 w 909"/>
                  <a:gd name="T49" fmla="*/ 720 h 10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09" h="1054">
                    <a:moveTo>
                      <a:pt x="643" y="1027"/>
                    </a:moveTo>
                    <a:cubicBezTo>
                      <a:pt x="632" y="965"/>
                      <a:pt x="632" y="920"/>
                      <a:pt x="632" y="892"/>
                    </a:cubicBezTo>
                    <a:cubicBezTo>
                      <a:pt x="522" y="1053"/>
                      <a:pt x="389" y="1053"/>
                      <a:pt x="335" y="1053"/>
                    </a:cubicBezTo>
                    <a:cubicBezTo>
                      <a:pt x="192" y="1053"/>
                      <a:pt x="127" y="1010"/>
                      <a:pt x="87" y="974"/>
                    </a:cubicBezTo>
                    <a:cubicBezTo>
                      <a:pt x="28" y="914"/>
                      <a:pt x="0" y="833"/>
                      <a:pt x="0" y="754"/>
                    </a:cubicBezTo>
                    <a:cubicBezTo>
                      <a:pt x="0" y="675"/>
                      <a:pt x="28" y="528"/>
                      <a:pt x="211" y="443"/>
                    </a:cubicBezTo>
                    <a:cubicBezTo>
                      <a:pt x="333" y="387"/>
                      <a:pt x="508" y="387"/>
                      <a:pt x="606" y="387"/>
                    </a:cubicBezTo>
                    <a:cubicBezTo>
                      <a:pt x="606" y="322"/>
                      <a:pt x="604" y="291"/>
                      <a:pt x="592" y="254"/>
                    </a:cubicBezTo>
                    <a:cubicBezTo>
                      <a:pt x="567" y="181"/>
                      <a:pt x="491" y="172"/>
                      <a:pt x="462" y="172"/>
                    </a:cubicBezTo>
                    <a:cubicBezTo>
                      <a:pt x="420" y="172"/>
                      <a:pt x="378" y="189"/>
                      <a:pt x="352" y="229"/>
                    </a:cubicBezTo>
                    <a:cubicBezTo>
                      <a:pt x="330" y="263"/>
                      <a:pt x="330" y="294"/>
                      <a:pt x="330" y="316"/>
                    </a:cubicBezTo>
                    <a:lnTo>
                      <a:pt x="45" y="316"/>
                    </a:lnTo>
                    <a:cubicBezTo>
                      <a:pt x="48" y="263"/>
                      <a:pt x="53" y="155"/>
                      <a:pt x="158" y="82"/>
                    </a:cubicBezTo>
                    <a:cubicBezTo>
                      <a:pt x="248" y="17"/>
                      <a:pt x="364" y="0"/>
                      <a:pt x="460" y="0"/>
                    </a:cubicBezTo>
                    <a:cubicBezTo>
                      <a:pt x="541" y="0"/>
                      <a:pt x="716" y="14"/>
                      <a:pt x="815" y="127"/>
                    </a:cubicBezTo>
                    <a:cubicBezTo>
                      <a:pt x="883" y="209"/>
                      <a:pt x="883" y="325"/>
                      <a:pt x="883" y="370"/>
                    </a:cubicBezTo>
                    <a:lnTo>
                      <a:pt x="886" y="770"/>
                    </a:lnTo>
                    <a:cubicBezTo>
                      <a:pt x="886" y="855"/>
                      <a:pt x="891" y="940"/>
                      <a:pt x="908" y="1022"/>
                    </a:cubicBezTo>
                    <a:lnTo>
                      <a:pt x="643" y="1022"/>
                    </a:lnTo>
                    <a:lnTo>
                      <a:pt x="643" y="1027"/>
                    </a:lnTo>
                    <a:close/>
                    <a:moveTo>
                      <a:pt x="285" y="720"/>
                    </a:moveTo>
                    <a:cubicBezTo>
                      <a:pt x="285" y="787"/>
                      <a:pt x="330" y="861"/>
                      <a:pt x="426" y="861"/>
                    </a:cubicBezTo>
                    <a:cubicBezTo>
                      <a:pt x="479" y="861"/>
                      <a:pt x="522" y="835"/>
                      <a:pt x="550" y="804"/>
                    </a:cubicBezTo>
                    <a:cubicBezTo>
                      <a:pt x="601" y="742"/>
                      <a:pt x="606" y="663"/>
                      <a:pt x="606" y="559"/>
                    </a:cubicBezTo>
                    <a:cubicBezTo>
                      <a:pt x="417" y="542"/>
                      <a:pt x="285" y="601"/>
                      <a:pt x="285" y="720"/>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89" name="Freeform 3">
                <a:extLst>
                  <a:ext uri="{FF2B5EF4-FFF2-40B4-BE49-F238E27FC236}">
                    <a16:creationId xmlns:a16="http://schemas.microsoft.com/office/drawing/2014/main" id="{87F4E39A-8FF3-42F5-B369-29D6FC04EA55}"/>
                  </a:ext>
                </a:extLst>
              </p:cNvPr>
              <p:cNvSpPr>
                <a:spLocks noChangeArrowheads="1"/>
              </p:cNvSpPr>
              <p:nvPr/>
            </p:nvSpPr>
            <p:spPr bwMode="auto">
              <a:xfrm>
                <a:off x="4357688" y="3171825"/>
                <a:ext cx="260350" cy="469900"/>
              </a:xfrm>
              <a:custGeom>
                <a:avLst/>
                <a:gdLst>
                  <a:gd name="T0" fmla="*/ 712 w 721"/>
                  <a:gd name="T1" fmla="*/ 1275 h 1307"/>
                  <a:gd name="T2" fmla="*/ 486 w 721"/>
                  <a:gd name="T3" fmla="*/ 1306 h 1307"/>
                  <a:gd name="T4" fmla="*/ 192 w 721"/>
                  <a:gd name="T5" fmla="*/ 1038 h 1307"/>
                  <a:gd name="T6" fmla="*/ 192 w 721"/>
                  <a:gd name="T7" fmla="*/ 493 h 1307"/>
                  <a:gd name="T8" fmla="*/ 0 w 721"/>
                  <a:gd name="T9" fmla="*/ 493 h 1307"/>
                  <a:gd name="T10" fmla="*/ 0 w 721"/>
                  <a:gd name="T11" fmla="*/ 302 h 1307"/>
                  <a:gd name="T12" fmla="*/ 192 w 721"/>
                  <a:gd name="T13" fmla="*/ 302 h 1307"/>
                  <a:gd name="T14" fmla="*/ 192 w 721"/>
                  <a:gd name="T15" fmla="*/ 107 h 1307"/>
                  <a:gd name="T16" fmla="*/ 483 w 721"/>
                  <a:gd name="T17" fmla="*/ 0 h 1307"/>
                  <a:gd name="T18" fmla="*/ 483 w 721"/>
                  <a:gd name="T19" fmla="*/ 302 h 1307"/>
                  <a:gd name="T20" fmla="*/ 720 w 721"/>
                  <a:gd name="T21" fmla="*/ 302 h 1307"/>
                  <a:gd name="T22" fmla="*/ 720 w 721"/>
                  <a:gd name="T23" fmla="*/ 493 h 1307"/>
                  <a:gd name="T24" fmla="*/ 483 w 721"/>
                  <a:gd name="T25" fmla="*/ 493 h 1307"/>
                  <a:gd name="T26" fmla="*/ 483 w 721"/>
                  <a:gd name="T27" fmla="*/ 942 h 1307"/>
                  <a:gd name="T28" fmla="*/ 616 w 721"/>
                  <a:gd name="T29" fmla="*/ 1089 h 1307"/>
                  <a:gd name="T30" fmla="*/ 714 w 721"/>
                  <a:gd name="T31" fmla="*/ 1083 h 1307"/>
                  <a:gd name="T32" fmla="*/ 714 w 721"/>
                  <a:gd name="T33" fmla="*/ 1275 h 1307"/>
                  <a:gd name="T34" fmla="*/ 712 w 721"/>
                  <a:gd name="T35" fmla="*/ 1275 h 1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21" h="1307">
                    <a:moveTo>
                      <a:pt x="712" y="1275"/>
                    </a:moveTo>
                    <a:cubicBezTo>
                      <a:pt x="616" y="1301"/>
                      <a:pt x="531" y="1306"/>
                      <a:pt x="486" y="1306"/>
                    </a:cubicBezTo>
                    <a:cubicBezTo>
                      <a:pt x="192" y="1306"/>
                      <a:pt x="192" y="1120"/>
                      <a:pt x="192" y="1038"/>
                    </a:cubicBezTo>
                    <a:lnTo>
                      <a:pt x="192" y="493"/>
                    </a:lnTo>
                    <a:lnTo>
                      <a:pt x="0" y="493"/>
                    </a:lnTo>
                    <a:lnTo>
                      <a:pt x="0" y="302"/>
                    </a:lnTo>
                    <a:lnTo>
                      <a:pt x="192" y="302"/>
                    </a:lnTo>
                    <a:lnTo>
                      <a:pt x="192" y="107"/>
                    </a:lnTo>
                    <a:lnTo>
                      <a:pt x="483" y="0"/>
                    </a:lnTo>
                    <a:lnTo>
                      <a:pt x="483" y="302"/>
                    </a:lnTo>
                    <a:lnTo>
                      <a:pt x="720" y="302"/>
                    </a:lnTo>
                    <a:lnTo>
                      <a:pt x="720" y="493"/>
                    </a:lnTo>
                    <a:lnTo>
                      <a:pt x="483" y="493"/>
                    </a:lnTo>
                    <a:lnTo>
                      <a:pt x="483" y="942"/>
                    </a:lnTo>
                    <a:cubicBezTo>
                      <a:pt x="486" y="1032"/>
                      <a:pt x="486" y="1089"/>
                      <a:pt x="616" y="1089"/>
                    </a:cubicBezTo>
                    <a:cubicBezTo>
                      <a:pt x="658" y="1089"/>
                      <a:pt x="678" y="1086"/>
                      <a:pt x="714" y="1083"/>
                    </a:cubicBezTo>
                    <a:lnTo>
                      <a:pt x="714" y="1275"/>
                    </a:lnTo>
                    <a:lnTo>
                      <a:pt x="712" y="1275"/>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90" name="Freeform 4">
                <a:extLst>
                  <a:ext uri="{FF2B5EF4-FFF2-40B4-BE49-F238E27FC236}">
                    <a16:creationId xmlns:a16="http://schemas.microsoft.com/office/drawing/2014/main" id="{73447678-EFE0-44C3-8226-71D2E3620E5D}"/>
                  </a:ext>
                </a:extLst>
              </p:cNvPr>
              <p:cNvSpPr>
                <a:spLocks noChangeArrowheads="1"/>
              </p:cNvSpPr>
              <p:nvPr/>
            </p:nvSpPr>
            <p:spPr bwMode="auto">
              <a:xfrm>
                <a:off x="4697413" y="3265488"/>
                <a:ext cx="327025" cy="379412"/>
              </a:xfrm>
              <a:custGeom>
                <a:avLst/>
                <a:gdLst>
                  <a:gd name="T0" fmla="*/ 643 w 910"/>
                  <a:gd name="T1" fmla="*/ 1027 h 1054"/>
                  <a:gd name="T2" fmla="*/ 632 w 910"/>
                  <a:gd name="T3" fmla="*/ 892 h 1054"/>
                  <a:gd name="T4" fmla="*/ 336 w 910"/>
                  <a:gd name="T5" fmla="*/ 1053 h 1054"/>
                  <a:gd name="T6" fmla="*/ 87 w 910"/>
                  <a:gd name="T7" fmla="*/ 974 h 1054"/>
                  <a:gd name="T8" fmla="*/ 0 w 910"/>
                  <a:gd name="T9" fmla="*/ 754 h 1054"/>
                  <a:gd name="T10" fmla="*/ 212 w 910"/>
                  <a:gd name="T11" fmla="*/ 443 h 1054"/>
                  <a:gd name="T12" fmla="*/ 607 w 910"/>
                  <a:gd name="T13" fmla="*/ 387 h 1054"/>
                  <a:gd name="T14" fmla="*/ 592 w 910"/>
                  <a:gd name="T15" fmla="*/ 254 h 1054"/>
                  <a:gd name="T16" fmla="*/ 463 w 910"/>
                  <a:gd name="T17" fmla="*/ 172 h 1054"/>
                  <a:gd name="T18" fmla="*/ 353 w 910"/>
                  <a:gd name="T19" fmla="*/ 229 h 1054"/>
                  <a:gd name="T20" fmla="*/ 330 w 910"/>
                  <a:gd name="T21" fmla="*/ 316 h 1054"/>
                  <a:gd name="T22" fmla="*/ 45 w 910"/>
                  <a:gd name="T23" fmla="*/ 316 h 1054"/>
                  <a:gd name="T24" fmla="*/ 158 w 910"/>
                  <a:gd name="T25" fmla="*/ 82 h 1054"/>
                  <a:gd name="T26" fmla="*/ 460 w 910"/>
                  <a:gd name="T27" fmla="*/ 0 h 1054"/>
                  <a:gd name="T28" fmla="*/ 815 w 910"/>
                  <a:gd name="T29" fmla="*/ 127 h 1054"/>
                  <a:gd name="T30" fmla="*/ 883 w 910"/>
                  <a:gd name="T31" fmla="*/ 370 h 1054"/>
                  <a:gd name="T32" fmla="*/ 886 w 910"/>
                  <a:gd name="T33" fmla="*/ 770 h 1054"/>
                  <a:gd name="T34" fmla="*/ 909 w 910"/>
                  <a:gd name="T35" fmla="*/ 1022 h 1054"/>
                  <a:gd name="T36" fmla="*/ 643 w 910"/>
                  <a:gd name="T37" fmla="*/ 1022 h 1054"/>
                  <a:gd name="T38" fmla="*/ 643 w 910"/>
                  <a:gd name="T39" fmla="*/ 1027 h 1054"/>
                  <a:gd name="T40" fmla="*/ 282 w 910"/>
                  <a:gd name="T41" fmla="*/ 720 h 1054"/>
                  <a:gd name="T42" fmla="*/ 423 w 910"/>
                  <a:gd name="T43" fmla="*/ 861 h 1054"/>
                  <a:gd name="T44" fmla="*/ 547 w 910"/>
                  <a:gd name="T45" fmla="*/ 804 h 1054"/>
                  <a:gd name="T46" fmla="*/ 604 w 910"/>
                  <a:gd name="T47" fmla="*/ 559 h 1054"/>
                  <a:gd name="T48" fmla="*/ 282 w 910"/>
                  <a:gd name="T49" fmla="*/ 720 h 10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10" h="1054">
                    <a:moveTo>
                      <a:pt x="643" y="1027"/>
                    </a:moveTo>
                    <a:cubicBezTo>
                      <a:pt x="632" y="965"/>
                      <a:pt x="632" y="920"/>
                      <a:pt x="632" y="892"/>
                    </a:cubicBezTo>
                    <a:cubicBezTo>
                      <a:pt x="522" y="1053"/>
                      <a:pt x="389" y="1053"/>
                      <a:pt x="336" y="1053"/>
                    </a:cubicBezTo>
                    <a:cubicBezTo>
                      <a:pt x="192" y="1053"/>
                      <a:pt x="127" y="1010"/>
                      <a:pt x="87" y="974"/>
                    </a:cubicBezTo>
                    <a:cubicBezTo>
                      <a:pt x="28" y="914"/>
                      <a:pt x="0" y="833"/>
                      <a:pt x="0" y="754"/>
                    </a:cubicBezTo>
                    <a:cubicBezTo>
                      <a:pt x="0" y="675"/>
                      <a:pt x="28" y="528"/>
                      <a:pt x="212" y="443"/>
                    </a:cubicBezTo>
                    <a:cubicBezTo>
                      <a:pt x="333" y="387"/>
                      <a:pt x="508" y="387"/>
                      <a:pt x="607" y="387"/>
                    </a:cubicBezTo>
                    <a:cubicBezTo>
                      <a:pt x="607" y="322"/>
                      <a:pt x="604" y="291"/>
                      <a:pt x="592" y="254"/>
                    </a:cubicBezTo>
                    <a:cubicBezTo>
                      <a:pt x="567" y="181"/>
                      <a:pt x="491" y="172"/>
                      <a:pt x="463" y="172"/>
                    </a:cubicBezTo>
                    <a:cubicBezTo>
                      <a:pt x="420" y="172"/>
                      <a:pt x="378" y="189"/>
                      <a:pt x="353" y="229"/>
                    </a:cubicBezTo>
                    <a:cubicBezTo>
                      <a:pt x="330" y="263"/>
                      <a:pt x="330" y="294"/>
                      <a:pt x="330" y="316"/>
                    </a:cubicBezTo>
                    <a:lnTo>
                      <a:pt x="45" y="316"/>
                    </a:lnTo>
                    <a:cubicBezTo>
                      <a:pt x="48" y="263"/>
                      <a:pt x="53" y="155"/>
                      <a:pt x="158" y="82"/>
                    </a:cubicBezTo>
                    <a:cubicBezTo>
                      <a:pt x="248" y="17"/>
                      <a:pt x="364" y="0"/>
                      <a:pt x="460" y="0"/>
                    </a:cubicBezTo>
                    <a:cubicBezTo>
                      <a:pt x="542" y="0"/>
                      <a:pt x="717" y="14"/>
                      <a:pt x="815" y="127"/>
                    </a:cubicBezTo>
                    <a:cubicBezTo>
                      <a:pt x="883" y="209"/>
                      <a:pt x="883" y="325"/>
                      <a:pt x="883" y="370"/>
                    </a:cubicBezTo>
                    <a:lnTo>
                      <a:pt x="886" y="770"/>
                    </a:lnTo>
                    <a:cubicBezTo>
                      <a:pt x="886" y="855"/>
                      <a:pt x="892" y="940"/>
                      <a:pt x="909" y="1022"/>
                    </a:cubicBezTo>
                    <a:lnTo>
                      <a:pt x="643" y="1022"/>
                    </a:lnTo>
                    <a:lnTo>
                      <a:pt x="643" y="1027"/>
                    </a:lnTo>
                    <a:close/>
                    <a:moveTo>
                      <a:pt x="282" y="720"/>
                    </a:moveTo>
                    <a:cubicBezTo>
                      <a:pt x="282" y="787"/>
                      <a:pt x="327" y="861"/>
                      <a:pt x="423" y="861"/>
                    </a:cubicBezTo>
                    <a:cubicBezTo>
                      <a:pt x="477" y="861"/>
                      <a:pt x="519" y="835"/>
                      <a:pt x="547" y="804"/>
                    </a:cubicBezTo>
                    <a:cubicBezTo>
                      <a:pt x="598" y="742"/>
                      <a:pt x="604" y="663"/>
                      <a:pt x="604" y="559"/>
                    </a:cubicBezTo>
                    <a:cubicBezTo>
                      <a:pt x="418" y="542"/>
                      <a:pt x="282" y="601"/>
                      <a:pt x="282" y="720"/>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91" name="Freeform 5">
                <a:extLst>
                  <a:ext uri="{FF2B5EF4-FFF2-40B4-BE49-F238E27FC236}">
                    <a16:creationId xmlns:a16="http://schemas.microsoft.com/office/drawing/2014/main" id="{9D43AC8D-1D6C-4531-946A-1B39EAB03BA8}"/>
                  </a:ext>
                </a:extLst>
              </p:cNvPr>
              <p:cNvSpPr>
                <a:spLocks noChangeArrowheads="1"/>
              </p:cNvSpPr>
              <p:nvPr/>
            </p:nvSpPr>
            <p:spPr bwMode="auto">
              <a:xfrm>
                <a:off x="5138738" y="3125788"/>
                <a:ext cx="363537" cy="519112"/>
              </a:xfrm>
              <a:custGeom>
                <a:avLst/>
                <a:gdLst>
                  <a:gd name="T0" fmla="*/ 0 w 1009"/>
                  <a:gd name="T1" fmla="*/ 0 h 1440"/>
                  <a:gd name="T2" fmla="*/ 291 w 1009"/>
                  <a:gd name="T3" fmla="*/ 0 h 1440"/>
                  <a:gd name="T4" fmla="*/ 291 w 1009"/>
                  <a:gd name="T5" fmla="*/ 544 h 1440"/>
                  <a:gd name="T6" fmla="*/ 573 w 1009"/>
                  <a:gd name="T7" fmla="*/ 412 h 1440"/>
                  <a:gd name="T8" fmla="*/ 1008 w 1009"/>
                  <a:gd name="T9" fmla="*/ 937 h 1440"/>
                  <a:gd name="T10" fmla="*/ 593 w 1009"/>
                  <a:gd name="T11" fmla="*/ 1439 h 1440"/>
                  <a:gd name="T12" fmla="*/ 294 w 1009"/>
                  <a:gd name="T13" fmla="*/ 1278 h 1440"/>
                  <a:gd name="T14" fmla="*/ 283 w 1009"/>
                  <a:gd name="T15" fmla="*/ 1419 h 1440"/>
                  <a:gd name="T16" fmla="*/ 0 w 1009"/>
                  <a:gd name="T17" fmla="*/ 1419 h 1440"/>
                  <a:gd name="T18" fmla="*/ 0 w 1009"/>
                  <a:gd name="T19" fmla="*/ 0 h 1440"/>
                  <a:gd name="T20" fmla="*/ 494 w 1009"/>
                  <a:gd name="T21" fmla="*/ 607 h 1440"/>
                  <a:gd name="T22" fmla="*/ 280 w 1009"/>
                  <a:gd name="T23" fmla="*/ 914 h 1440"/>
                  <a:gd name="T24" fmla="*/ 508 w 1009"/>
                  <a:gd name="T25" fmla="*/ 1250 h 1440"/>
                  <a:gd name="T26" fmla="*/ 709 w 1009"/>
                  <a:gd name="T27" fmla="*/ 948 h 1440"/>
                  <a:gd name="T28" fmla="*/ 494 w 1009"/>
                  <a:gd name="T29" fmla="*/ 607 h 1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09" h="1440">
                    <a:moveTo>
                      <a:pt x="0" y="0"/>
                    </a:moveTo>
                    <a:lnTo>
                      <a:pt x="291" y="0"/>
                    </a:lnTo>
                    <a:lnTo>
                      <a:pt x="291" y="544"/>
                    </a:lnTo>
                    <a:cubicBezTo>
                      <a:pt x="390" y="415"/>
                      <a:pt x="522" y="412"/>
                      <a:pt x="573" y="412"/>
                    </a:cubicBezTo>
                    <a:cubicBezTo>
                      <a:pt x="816" y="412"/>
                      <a:pt x="1008" y="604"/>
                      <a:pt x="1008" y="937"/>
                    </a:cubicBezTo>
                    <a:cubicBezTo>
                      <a:pt x="1008" y="1309"/>
                      <a:pt x="791" y="1439"/>
                      <a:pt x="593" y="1439"/>
                    </a:cubicBezTo>
                    <a:cubicBezTo>
                      <a:pt x="542" y="1439"/>
                      <a:pt x="384" y="1436"/>
                      <a:pt x="294" y="1278"/>
                    </a:cubicBezTo>
                    <a:cubicBezTo>
                      <a:pt x="291" y="1309"/>
                      <a:pt x="291" y="1357"/>
                      <a:pt x="283" y="1419"/>
                    </a:cubicBezTo>
                    <a:lnTo>
                      <a:pt x="0" y="1419"/>
                    </a:lnTo>
                    <a:lnTo>
                      <a:pt x="0" y="0"/>
                    </a:lnTo>
                    <a:close/>
                    <a:moveTo>
                      <a:pt x="494" y="607"/>
                    </a:moveTo>
                    <a:cubicBezTo>
                      <a:pt x="280" y="607"/>
                      <a:pt x="280" y="852"/>
                      <a:pt x="280" y="914"/>
                    </a:cubicBezTo>
                    <a:cubicBezTo>
                      <a:pt x="280" y="1140"/>
                      <a:pt x="376" y="1250"/>
                      <a:pt x="508" y="1250"/>
                    </a:cubicBezTo>
                    <a:cubicBezTo>
                      <a:pt x="709" y="1250"/>
                      <a:pt x="709" y="999"/>
                      <a:pt x="709" y="948"/>
                    </a:cubicBezTo>
                    <a:cubicBezTo>
                      <a:pt x="709" y="866"/>
                      <a:pt x="706" y="607"/>
                      <a:pt x="494" y="607"/>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92" name="Freeform 6">
                <a:extLst>
                  <a:ext uri="{FF2B5EF4-FFF2-40B4-BE49-F238E27FC236}">
                    <a16:creationId xmlns:a16="http://schemas.microsoft.com/office/drawing/2014/main" id="{5CB202E4-97B4-4A51-A127-D215CD783DA5}"/>
                  </a:ext>
                </a:extLst>
              </p:cNvPr>
              <p:cNvSpPr>
                <a:spLocks noChangeArrowheads="1"/>
              </p:cNvSpPr>
              <p:nvPr/>
            </p:nvSpPr>
            <p:spPr bwMode="auto">
              <a:xfrm>
                <a:off x="5594350" y="3265488"/>
                <a:ext cx="327025" cy="379412"/>
              </a:xfrm>
              <a:custGeom>
                <a:avLst/>
                <a:gdLst>
                  <a:gd name="T0" fmla="*/ 643 w 909"/>
                  <a:gd name="T1" fmla="*/ 1027 h 1054"/>
                  <a:gd name="T2" fmla="*/ 632 w 909"/>
                  <a:gd name="T3" fmla="*/ 892 h 1054"/>
                  <a:gd name="T4" fmla="*/ 335 w 909"/>
                  <a:gd name="T5" fmla="*/ 1053 h 1054"/>
                  <a:gd name="T6" fmla="*/ 87 w 909"/>
                  <a:gd name="T7" fmla="*/ 974 h 1054"/>
                  <a:gd name="T8" fmla="*/ 0 w 909"/>
                  <a:gd name="T9" fmla="*/ 754 h 1054"/>
                  <a:gd name="T10" fmla="*/ 211 w 909"/>
                  <a:gd name="T11" fmla="*/ 443 h 1054"/>
                  <a:gd name="T12" fmla="*/ 606 w 909"/>
                  <a:gd name="T13" fmla="*/ 387 h 1054"/>
                  <a:gd name="T14" fmla="*/ 592 w 909"/>
                  <a:gd name="T15" fmla="*/ 254 h 1054"/>
                  <a:gd name="T16" fmla="*/ 462 w 909"/>
                  <a:gd name="T17" fmla="*/ 172 h 1054"/>
                  <a:gd name="T18" fmla="*/ 352 w 909"/>
                  <a:gd name="T19" fmla="*/ 229 h 1054"/>
                  <a:gd name="T20" fmla="*/ 330 w 909"/>
                  <a:gd name="T21" fmla="*/ 316 h 1054"/>
                  <a:gd name="T22" fmla="*/ 45 w 909"/>
                  <a:gd name="T23" fmla="*/ 316 h 1054"/>
                  <a:gd name="T24" fmla="*/ 158 w 909"/>
                  <a:gd name="T25" fmla="*/ 82 h 1054"/>
                  <a:gd name="T26" fmla="*/ 460 w 909"/>
                  <a:gd name="T27" fmla="*/ 0 h 1054"/>
                  <a:gd name="T28" fmla="*/ 815 w 909"/>
                  <a:gd name="T29" fmla="*/ 127 h 1054"/>
                  <a:gd name="T30" fmla="*/ 883 w 909"/>
                  <a:gd name="T31" fmla="*/ 370 h 1054"/>
                  <a:gd name="T32" fmla="*/ 886 w 909"/>
                  <a:gd name="T33" fmla="*/ 770 h 1054"/>
                  <a:gd name="T34" fmla="*/ 908 w 909"/>
                  <a:gd name="T35" fmla="*/ 1022 h 1054"/>
                  <a:gd name="T36" fmla="*/ 643 w 909"/>
                  <a:gd name="T37" fmla="*/ 1022 h 1054"/>
                  <a:gd name="T38" fmla="*/ 643 w 909"/>
                  <a:gd name="T39" fmla="*/ 1027 h 1054"/>
                  <a:gd name="T40" fmla="*/ 285 w 909"/>
                  <a:gd name="T41" fmla="*/ 720 h 1054"/>
                  <a:gd name="T42" fmla="*/ 426 w 909"/>
                  <a:gd name="T43" fmla="*/ 861 h 1054"/>
                  <a:gd name="T44" fmla="*/ 550 w 909"/>
                  <a:gd name="T45" fmla="*/ 804 h 1054"/>
                  <a:gd name="T46" fmla="*/ 606 w 909"/>
                  <a:gd name="T47" fmla="*/ 559 h 1054"/>
                  <a:gd name="T48" fmla="*/ 285 w 909"/>
                  <a:gd name="T49" fmla="*/ 720 h 10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09" h="1054">
                    <a:moveTo>
                      <a:pt x="643" y="1027"/>
                    </a:moveTo>
                    <a:cubicBezTo>
                      <a:pt x="632" y="965"/>
                      <a:pt x="632" y="920"/>
                      <a:pt x="632" y="892"/>
                    </a:cubicBezTo>
                    <a:cubicBezTo>
                      <a:pt x="522" y="1053"/>
                      <a:pt x="389" y="1053"/>
                      <a:pt x="335" y="1053"/>
                    </a:cubicBezTo>
                    <a:cubicBezTo>
                      <a:pt x="192" y="1053"/>
                      <a:pt x="127" y="1010"/>
                      <a:pt x="87" y="974"/>
                    </a:cubicBezTo>
                    <a:cubicBezTo>
                      <a:pt x="28" y="914"/>
                      <a:pt x="0" y="833"/>
                      <a:pt x="0" y="754"/>
                    </a:cubicBezTo>
                    <a:cubicBezTo>
                      <a:pt x="0" y="675"/>
                      <a:pt x="28" y="528"/>
                      <a:pt x="211" y="443"/>
                    </a:cubicBezTo>
                    <a:cubicBezTo>
                      <a:pt x="333" y="387"/>
                      <a:pt x="508" y="387"/>
                      <a:pt x="606" y="387"/>
                    </a:cubicBezTo>
                    <a:cubicBezTo>
                      <a:pt x="606" y="322"/>
                      <a:pt x="604" y="291"/>
                      <a:pt x="592" y="254"/>
                    </a:cubicBezTo>
                    <a:cubicBezTo>
                      <a:pt x="567" y="181"/>
                      <a:pt x="491" y="172"/>
                      <a:pt x="462" y="172"/>
                    </a:cubicBezTo>
                    <a:cubicBezTo>
                      <a:pt x="420" y="172"/>
                      <a:pt x="378" y="189"/>
                      <a:pt x="352" y="229"/>
                    </a:cubicBezTo>
                    <a:cubicBezTo>
                      <a:pt x="330" y="263"/>
                      <a:pt x="330" y="294"/>
                      <a:pt x="330" y="316"/>
                    </a:cubicBezTo>
                    <a:lnTo>
                      <a:pt x="45" y="316"/>
                    </a:lnTo>
                    <a:cubicBezTo>
                      <a:pt x="48" y="263"/>
                      <a:pt x="53" y="155"/>
                      <a:pt x="158" y="82"/>
                    </a:cubicBezTo>
                    <a:cubicBezTo>
                      <a:pt x="248" y="17"/>
                      <a:pt x="364" y="0"/>
                      <a:pt x="460" y="0"/>
                    </a:cubicBezTo>
                    <a:cubicBezTo>
                      <a:pt x="541" y="0"/>
                      <a:pt x="716" y="14"/>
                      <a:pt x="815" y="127"/>
                    </a:cubicBezTo>
                    <a:cubicBezTo>
                      <a:pt x="883" y="209"/>
                      <a:pt x="883" y="325"/>
                      <a:pt x="883" y="370"/>
                    </a:cubicBezTo>
                    <a:lnTo>
                      <a:pt x="886" y="770"/>
                    </a:lnTo>
                    <a:cubicBezTo>
                      <a:pt x="886" y="855"/>
                      <a:pt x="891" y="940"/>
                      <a:pt x="908" y="1022"/>
                    </a:cubicBezTo>
                    <a:lnTo>
                      <a:pt x="643" y="1022"/>
                    </a:lnTo>
                    <a:lnTo>
                      <a:pt x="643" y="1027"/>
                    </a:lnTo>
                    <a:close/>
                    <a:moveTo>
                      <a:pt x="285" y="720"/>
                    </a:moveTo>
                    <a:cubicBezTo>
                      <a:pt x="285" y="787"/>
                      <a:pt x="330" y="861"/>
                      <a:pt x="426" y="861"/>
                    </a:cubicBezTo>
                    <a:cubicBezTo>
                      <a:pt x="479" y="861"/>
                      <a:pt x="522" y="835"/>
                      <a:pt x="550" y="804"/>
                    </a:cubicBezTo>
                    <a:cubicBezTo>
                      <a:pt x="601" y="742"/>
                      <a:pt x="606" y="663"/>
                      <a:pt x="606" y="559"/>
                    </a:cubicBezTo>
                    <a:cubicBezTo>
                      <a:pt x="417" y="542"/>
                      <a:pt x="285" y="601"/>
                      <a:pt x="285" y="720"/>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93" name="Freeform 7">
                <a:extLst>
                  <a:ext uri="{FF2B5EF4-FFF2-40B4-BE49-F238E27FC236}">
                    <a16:creationId xmlns:a16="http://schemas.microsoft.com/office/drawing/2014/main" id="{3739C8E0-C75A-447C-BED2-3F7E2C744D9E}"/>
                  </a:ext>
                </a:extLst>
              </p:cNvPr>
              <p:cNvSpPr>
                <a:spLocks noChangeArrowheads="1"/>
              </p:cNvSpPr>
              <p:nvPr/>
            </p:nvSpPr>
            <p:spPr bwMode="auto">
              <a:xfrm>
                <a:off x="6015038" y="3270250"/>
                <a:ext cx="314325" cy="376238"/>
              </a:xfrm>
              <a:custGeom>
                <a:avLst/>
                <a:gdLst>
                  <a:gd name="T0" fmla="*/ 274 w 873"/>
                  <a:gd name="T1" fmla="*/ 730 h 1047"/>
                  <a:gd name="T2" fmla="*/ 440 w 873"/>
                  <a:gd name="T3" fmla="*/ 866 h 1047"/>
                  <a:gd name="T4" fmla="*/ 593 w 873"/>
                  <a:gd name="T5" fmla="*/ 747 h 1047"/>
                  <a:gd name="T6" fmla="*/ 454 w 873"/>
                  <a:gd name="T7" fmla="*/ 634 h 1047"/>
                  <a:gd name="T8" fmla="*/ 274 w 873"/>
                  <a:gd name="T9" fmla="*/ 586 h 1047"/>
                  <a:gd name="T10" fmla="*/ 23 w 873"/>
                  <a:gd name="T11" fmla="*/ 310 h 1047"/>
                  <a:gd name="T12" fmla="*/ 457 w 873"/>
                  <a:gd name="T13" fmla="*/ 0 h 1047"/>
                  <a:gd name="T14" fmla="*/ 835 w 873"/>
                  <a:gd name="T15" fmla="*/ 293 h 1047"/>
                  <a:gd name="T16" fmla="*/ 570 w 873"/>
                  <a:gd name="T17" fmla="*/ 293 h 1047"/>
                  <a:gd name="T18" fmla="*/ 429 w 873"/>
                  <a:gd name="T19" fmla="*/ 175 h 1047"/>
                  <a:gd name="T20" fmla="*/ 291 w 873"/>
                  <a:gd name="T21" fmla="*/ 273 h 1047"/>
                  <a:gd name="T22" fmla="*/ 426 w 873"/>
                  <a:gd name="T23" fmla="*/ 378 h 1047"/>
                  <a:gd name="T24" fmla="*/ 607 w 873"/>
                  <a:gd name="T25" fmla="*/ 428 h 1047"/>
                  <a:gd name="T26" fmla="*/ 872 w 873"/>
                  <a:gd name="T27" fmla="*/ 705 h 1047"/>
                  <a:gd name="T28" fmla="*/ 415 w 873"/>
                  <a:gd name="T29" fmla="*/ 1046 h 1047"/>
                  <a:gd name="T30" fmla="*/ 73 w 873"/>
                  <a:gd name="T31" fmla="*/ 925 h 1047"/>
                  <a:gd name="T32" fmla="*/ 0 w 873"/>
                  <a:gd name="T33" fmla="*/ 730 h 1047"/>
                  <a:gd name="T34" fmla="*/ 274 w 873"/>
                  <a:gd name="T35" fmla="*/ 730 h 10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73" h="1047">
                    <a:moveTo>
                      <a:pt x="274" y="730"/>
                    </a:moveTo>
                    <a:cubicBezTo>
                      <a:pt x="277" y="792"/>
                      <a:pt x="316" y="866"/>
                      <a:pt x="440" y="866"/>
                    </a:cubicBezTo>
                    <a:cubicBezTo>
                      <a:pt x="545" y="866"/>
                      <a:pt x="593" y="807"/>
                      <a:pt x="593" y="747"/>
                    </a:cubicBezTo>
                    <a:cubicBezTo>
                      <a:pt x="593" y="702"/>
                      <a:pt x="570" y="666"/>
                      <a:pt x="454" y="634"/>
                    </a:cubicBezTo>
                    <a:lnTo>
                      <a:pt x="274" y="586"/>
                    </a:lnTo>
                    <a:cubicBezTo>
                      <a:pt x="192" y="564"/>
                      <a:pt x="23" y="513"/>
                      <a:pt x="23" y="310"/>
                    </a:cubicBezTo>
                    <a:cubicBezTo>
                      <a:pt x="23" y="118"/>
                      <a:pt x="200" y="0"/>
                      <a:pt x="457" y="0"/>
                    </a:cubicBezTo>
                    <a:cubicBezTo>
                      <a:pt x="663" y="0"/>
                      <a:pt x="827" y="95"/>
                      <a:pt x="835" y="293"/>
                    </a:cubicBezTo>
                    <a:lnTo>
                      <a:pt x="570" y="293"/>
                    </a:lnTo>
                    <a:cubicBezTo>
                      <a:pt x="562" y="183"/>
                      <a:pt x="474" y="175"/>
                      <a:pt x="429" y="175"/>
                    </a:cubicBezTo>
                    <a:cubicBezTo>
                      <a:pt x="350" y="175"/>
                      <a:pt x="291" y="211"/>
                      <a:pt x="291" y="273"/>
                    </a:cubicBezTo>
                    <a:cubicBezTo>
                      <a:pt x="291" y="341"/>
                      <a:pt x="341" y="355"/>
                      <a:pt x="426" y="378"/>
                    </a:cubicBezTo>
                    <a:lnTo>
                      <a:pt x="607" y="428"/>
                    </a:lnTo>
                    <a:cubicBezTo>
                      <a:pt x="787" y="476"/>
                      <a:pt x="872" y="570"/>
                      <a:pt x="872" y="705"/>
                    </a:cubicBezTo>
                    <a:cubicBezTo>
                      <a:pt x="872" y="877"/>
                      <a:pt x="725" y="1046"/>
                      <a:pt x="415" y="1046"/>
                    </a:cubicBezTo>
                    <a:cubicBezTo>
                      <a:pt x="288" y="1046"/>
                      <a:pt x="164" y="1018"/>
                      <a:pt x="73" y="925"/>
                    </a:cubicBezTo>
                    <a:cubicBezTo>
                      <a:pt x="8" y="857"/>
                      <a:pt x="3" y="778"/>
                      <a:pt x="0" y="730"/>
                    </a:cubicBezTo>
                    <a:lnTo>
                      <a:pt x="274" y="73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94" name="Freeform 8">
                <a:extLst>
                  <a:ext uri="{FF2B5EF4-FFF2-40B4-BE49-F238E27FC236}">
                    <a16:creationId xmlns:a16="http://schemas.microsoft.com/office/drawing/2014/main" id="{E7F5B836-C54A-4623-A411-2E03FA1A9767}"/>
                  </a:ext>
                </a:extLst>
              </p:cNvPr>
              <p:cNvSpPr>
                <a:spLocks noChangeArrowheads="1"/>
              </p:cNvSpPr>
              <p:nvPr/>
            </p:nvSpPr>
            <p:spPr bwMode="auto">
              <a:xfrm>
                <a:off x="6415088" y="3265488"/>
                <a:ext cx="344487" cy="384175"/>
              </a:xfrm>
              <a:custGeom>
                <a:avLst/>
                <a:gdLst>
                  <a:gd name="T0" fmla="*/ 279 w 955"/>
                  <a:gd name="T1" fmla="*/ 607 h 1068"/>
                  <a:gd name="T2" fmla="*/ 483 w 955"/>
                  <a:gd name="T3" fmla="*/ 872 h 1068"/>
                  <a:gd name="T4" fmla="*/ 655 w 955"/>
                  <a:gd name="T5" fmla="*/ 734 h 1068"/>
                  <a:gd name="T6" fmla="*/ 920 w 955"/>
                  <a:gd name="T7" fmla="*/ 734 h 1068"/>
                  <a:gd name="T8" fmla="*/ 827 w 955"/>
                  <a:gd name="T9" fmla="*/ 951 h 1068"/>
                  <a:gd name="T10" fmla="*/ 477 w 955"/>
                  <a:gd name="T11" fmla="*/ 1067 h 1068"/>
                  <a:gd name="T12" fmla="*/ 127 w 955"/>
                  <a:gd name="T13" fmla="*/ 943 h 1068"/>
                  <a:gd name="T14" fmla="*/ 0 w 955"/>
                  <a:gd name="T15" fmla="*/ 553 h 1068"/>
                  <a:gd name="T16" fmla="*/ 206 w 955"/>
                  <a:gd name="T17" fmla="*/ 82 h 1068"/>
                  <a:gd name="T18" fmla="*/ 485 w 955"/>
                  <a:gd name="T19" fmla="*/ 0 h 1068"/>
                  <a:gd name="T20" fmla="*/ 886 w 955"/>
                  <a:gd name="T21" fmla="*/ 240 h 1068"/>
                  <a:gd name="T22" fmla="*/ 945 w 955"/>
                  <a:gd name="T23" fmla="*/ 604 h 1068"/>
                  <a:gd name="T24" fmla="*/ 279 w 955"/>
                  <a:gd name="T25" fmla="*/ 604 h 1068"/>
                  <a:gd name="T26" fmla="*/ 279 w 955"/>
                  <a:gd name="T27" fmla="*/ 607 h 1068"/>
                  <a:gd name="T28" fmla="*/ 649 w 955"/>
                  <a:gd name="T29" fmla="*/ 424 h 1068"/>
                  <a:gd name="T30" fmla="*/ 477 w 955"/>
                  <a:gd name="T31" fmla="*/ 201 h 1068"/>
                  <a:gd name="T32" fmla="*/ 291 w 955"/>
                  <a:gd name="T33" fmla="*/ 424 h 1068"/>
                  <a:gd name="T34" fmla="*/ 649 w 955"/>
                  <a:gd name="T35" fmla="*/ 424 h 10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55" h="1068">
                    <a:moveTo>
                      <a:pt x="279" y="607"/>
                    </a:moveTo>
                    <a:cubicBezTo>
                      <a:pt x="279" y="672"/>
                      <a:pt x="279" y="872"/>
                      <a:pt x="483" y="872"/>
                    </a:cubicBezTo>
                    <a:cubicBezTo>
                      <a:pt x="556" y="872"/>
                      <a:pt x="629" y="844"/>
                      <a:pt x="655" y="734"/>
                    </a:cubicBezTo>
                    <a:lnTo>
                      <a:pt x="920" y="734"/>
                    </a:lnTo>
                    <a:cubicBezTo>
                      <a:pt x="917" y="782"/>
                      <a:pt x="906" y="867"/>
                      <a:pt x="827" y="951"/>
                    </a:cubicBezTo>
                    <a:cubicBezTo>
                      <a:pt x="753" y="1027"/>
                      <a:pt x="624" y="1067"/>
                      <a:pt x="477" y="1067"/>
                    </a:cubicBezTo>
                    <a:cubicBezTo>
                      <a:pt x="392" y="1067"/>
                      <a:pt x="231" y="1050"/>
                      <a:pt x="127" y="943"/>
                    </a:cubicBezTo>
                    <a:cubicBezTo>
                      <a:pt x="37" y="847"/>
                      <a:pt x="0" y="714"/>
                      <a:pt x="0" y="553"/>
                    </a:cubicBezTo>
                    <a:cubicBezTo>
                      <a:pt x="0" y="392"/>
                      <a:pt x="40" y="198"/>
                      <a:pt x="206" y="82"/>
                    </a:cubicBezTo>
                    <a:cubicBezTo>
                      <a:pt x="282" y="31"/>
                      <a:pt x="378" y="0"/>
                      <a:pt x="485" y="0"/>
                    </a:cubicBezTo>
                    <a:cubicBezTo>
                      <a:pt x="626" y="0"/>
                      <a:pt x="796" y="57"/>
                      <a:pt x="886" y="240"/>
                    </a:cubicBezTo>
                    <a:cubicBezTo>
                      <a:pt x="954" y="376"/>
                      <a:pt x="948" y="522"/>
                      <a:pt x="945" y="604"/>
                    </a:cubicBezTo>
                    <a:lnTo>
                      <a:pt x="279" y="604"/>
                    </a:lnTo>
                    <a:lnTo>
                      <a:pt x="279" y="607"/>
                    </a:lnTo>
                    <a:close/>
                    <a:moveTo>
                      <a:pt x="649" y="424"/>
                    </a:moveTo>
                    <a:cubicBezTo>
                      <a:pt x="649" y="378"/>
                      <a:pt x="646" y="201"/>
                      <a:pt x="477" y="201"/>
                    </a:cubicBezTo>
                    <a:cubicBezTo>
                      <a:pt x="350" y="201"/>
                      <a:pt x="296" y="308"/>
                      <a:pt x="291" y="424"/>
                    </a:cubicBezTo>
                    <a:lnTo>
                      <a:pt x="649" y="424"/>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95" name="Freeform 9">
                <a:extLst>
                  <a:ext uri="{FF2B5EF4-FFF2-40B4-BE49-F238E27FC236}">
                    <a16:creationId xmlns:a16="http://schemas.microsoft.com/office/drawing/2014/main" id="{57C3F172-9248-4CC7-9938-B0B63831878B}"/>
                  </a:ext>
                </a:extLst>
              </p:cNvPr>
              <p:cNvSpPr>
                <a:spLocks noChangeArrowheads="1"/>
              </p:cNvSpPr>
              <p:nvPr/>
            </p:nvSpPr>
            <p:spPr bwMode="auto">
              <a:xfrm>
                <a:off x="3765550" y="3965575"/>
                <a:ext cx="417513" cy="531813"/>
              </a:xfrm>
              <a:custGeom>
                <a:avLst/>
                <a:gdLst>
                  <a:gd name="T0" fmla="*/ 314 w 1161"/>
                  <a:gd name="T1" fmla="*/ 993 h 1479"/>
                  <a:gd name="T2" fmla="*/ 570 w 1161"/>
                  <a:gd name="T3" fmla="*/ 1264 h 1479"/>
                  <a:gd name="T4" fmla="*/ 841 w 1161"/>
                  <a:gd name="T5" fmla="*/ 1063 h 1479"/>
                  <a:gd name="T6" fmla="*/ 570 w 1161"/>
                  <a:gd name="T7" fmla="*/ 871 h 1479"/>
                  <a:gd name="T8" fmla="*/ 45 w 1161"/>
                  <a:gd name="T9" fmla="*/ 440 h 1479"/>
                  <a:gd name="T10" fmla="*/ 610 w 1161"/>
                  <a:gd name="T11" fmla="*/ 0 h 1479"/>
                  <a:gd name="T12" fmla="*/ 1039 w 1161"/>
                  <a:gd name="T13" fmla="*/ 166 h 1479"/>
                  <a:gd name="T14" fmla="*/ 1121 w 1161"/>
                  <a:gd name="T15" fmla="*/ 431 h 1479"/>
                  <a:gd name="T16" fmla="*/ 827 w 1161"/>
                  <a:gd name="T17" fmla="*/ 431 h 1479"/>
                  <a:gd name="T18" fmla="*/ 596 w 1161"/>
                  <a:gd name="T19" fmla="*/ 214 h 1479"/>
                  <a:gd name="T20" fmla="*/ 361 w 1161"/>
                  <a:gd name="T21" fmla="*/ 406 h 1479"/>
                  <a:gd name="T22" fmla="*/ 672 w 1161"/>
                  <a:gd name="T23" fmla="*/ 612 h 1479"/>
                  <a:gd name="T24" fmla="*/ 1160 w 1161"/>
                  <a:gd name="T25" fmla="*/ 1015 h 1479"/>
                  <a:gd name="T26" fmla="*/ 553 w 1161"/>
                  <a:gd name="T27" fmla="*/ 1478 h 1479"/>
                  <a:gd name="T28" fmla="*/ 0 w 1161"/>
                  <a:gd name="T29" fmla="*/ 990 h 1479"/>
                  <a:gd name="T30" fmla="*/ 314 w 1161"/>
                  <a:gd name="T31" fmla="*/ 990 h 1479"/>
                  <a:gd name="T32" fmla="*/ 314 w 1161"/>
                  <a:gd name="T33" fmla="*/ 993 h 14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61" h="1479">
                    <a:moveTo>
                      <a:pt x="314" y="993"/>
                    </a:moveTo>
                    <a:cubicBezTo>
                      <a:pt x="314" y="1061"/>
                      <a:pt x="311" y="1264"/>
                      <a:pt x="570" y="1264"/>
                    </a:cubicBezTo>
                    <a:cubicBezTo>
                      <a:pt x="737" y="1264"/>
                      <a:pt x="841" y="1185"/>
                      <a:pt x="841" y="1063"/>
                    </a:cubicBezTo>
                    <a:cubicBezTo>
                      <a:pt x="841" y="936"/>
                      <a:pt x="754" y="917"/>
                      <a:pt x="570" y="871"/>
                    </a:cubicBezTo>
                    <a:cubicBezTo>
                      <a:pt x="232" y="787"/>
                      <a:pt x="45" y="685"/>
                      <a:pt x="45" y="440"/>
                    </a:cubicBezTo>
                    <a:cubicBezTo>
                      <a:pt x="45" y="206"/>
                      <a:pt x="212" y="0"/>
                      <a:pt x="610" y="0"/>
                    </a:cubicBezTo>
                    <a:cubicBezTo>
                      <a:pt x="757" y="0"/>
                      <a:pt x="932" y="33"/>
                      <a:pt x="1039" y="166"/>
                    </a:cubicBezTo>
                    <a:cubicBezTo>
                      <a:pt x="1121" y="268"/>
                      <a:pt x="1121" y="383"/>
                      <a:pt x="1121" y="431"/>
                    </a:cubicBezTo>
                    <a:lnTo>
                      <a:pt x="827" y="431"/>
                    </a:lnTo>
                    <a:cubicBezTo>
                      <a:pt x="824" y="380"/>
                      <a:pt x="807" y="214"/>
                      <a:pt x="596" y="214"/>
                    </a:cubicBezTo>
                    <a:cubicBezTo>
                      <a:pt x="455" y="214"/>
                      <a:pt x="361" y="290"/>
                      <a:pt x="361" y="406"/>
                    </a:cubicBezTo>
                    <a:cubicBezTo>
                      <a:pt x="361" y="539"/>
                      <a:pt x="466" y="561"/>
                      <a:pt x="672" y="612"/>
                    </a:cubicBezTo>
                    <a:cubicBezTo>
                      <a:pt x="917" y="671"/>
                      <a:pt x="1160" y="739"/>
                      <a:pt x="1160" y="1015"/>
                    </a:cubicBezTo>
                    <a:cubicBezTo>
                      <a:pt x="1160" y="1272"/>
                      <a:pt x="948" y="1478"/>
                      <a:pt x="553" y="1478"/>
                    </a:cubicBezTo>
                    <a:cubicBezTo>
                      <a:pt x="9" y="1478"/>
                      <a:pt x="3" y="1128"/>
                      <a:pt x="0" y="990"/>
                    </a:cubicBezTo>
                    <a:lnTo>
                      <a:pt x="314" y="990"/>
                    </a:lnTo>
                    <a:lnTo>
                      <a:pt x="314" y="993"/>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96" name="Freeform 10">
                <a:extLst>
                  <a:ext uri="{FF2B5EF4-FFF2-40B4-BE49-F238E27FC236}">
                    <a16:creationId xmlns:a16="http://schemas.microsoft.com/office/drawing/2014/main" id="{E636D905-5EEE-41E7-B1A2-EBDED60D2AAA}"/>
                  </a:ext>
                </a:extLst>
              </p:cNvPr>
              <p:cNvSpPr>
                <a:spLocks noChangeArrowheads="1"/>
              </p:cNvSpPr>
              <p:nvPr/>
            </p:nvSpPr>
            <p:spPr bwMode="auto">
              <a:xfrm>
                <a:off x="4279900" y="4114800"/>
                <a:ext cx="344488" cy="384175"/>
              </a:xfrm>
              <a:custGeom>
                <a:avLst/>
                <a:gdLst>
                  <a:gd name="T0" fmla="*/ 280 w 955"/>
                  <a:gd name="T1" fmla="*/ 607 h 1068"/>
                  <a:gd name="T2" fmla="*/ 483 w 955"/>
                  <a:gd name="T3" fmla="*/ 872 h 1068"/>
                  <a:gd name="T4" fmla="*/ 655 w 955"/>
                  <a:gd name="T5" fmla="*/ 734 h 1068"/>
                  <a:gd name="T6" fmla="*/ 920 w 955"/>
                  <a:gd name="T7" fmla="*/ 734 h 1068"/>
                  <a:gd name="T8" fmla="*/ 827 w 955"/>
                  <a:gd name="T9" fmla="*/ 951 h 1068"/>
                  <a:gd name="T10" fmla="*/ 477 w 955"/>
                  <a:gd name="T11" fmla="*/ 1067 h 1068"/>
                  <a:gd name="T12" fmla="*/ 127 w 955"/>
                  <a:gd name="T13" fmla="*/ 943 h 1068"/>
                  <a:gd name="T14" fmla="*/ 0 w 955"/>
                  <a:gd name="T15" fmla="*/ 553 h 1068"/>
                  <a:gd name="T16" fmla="*/ 206 w 955"/>
                  <a:gd name="T17" fmla="*/ 82 h 1068"/>
                  <a:gd name="T18" fmla="*/ 486 w 955"/>
                  <a:gd name="T19" fmla="*/ 0 h 1068"/>
                  <a:gd name="T20" fmla="*/ 886 w 955"/>
                  <a:gd name="T21" fmla="*/ 240 h 1068"/>
                  <a:gd name="T22" fmla="*/ 946 w 955"/>
                  <a:gd name="T23" fmla="*/ 604 h 1068"/>
                  <a:gd name="T24" fmla="*/ 280 w 955"/>
                  <a:gd name="T25" fmla="*/ 604 h 1068"/>
                  <a:gd name="T26" fmla="*/ 280 w 955"/>
                  <a:gd name="T27" fmla="*/ 607 h 1068"/>
                  <a:gd name="T28" fmla="*/ 649 w 955"/>
                  <a:gd name="T29" fmla="*/ 423 h 1068"/>
                  <a:gd name="T30" fmla="*/ 477 w 955"/>
                  <a:gd name="T31" fmla="*/ 201 h 1068"/>
                  <a:gd name="T32" fmla="*/ 291 w 955"/>
                  <a:gd name="T33" fmla="*/ 423 h 1068"/>
                  <a:gd name="T34" fmla="*/ 649 w 955"/>
                  <a:gd name="T35" fmla="*/ 423 h 10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55" h="1068">
                    <a:moveTo>
                      <a:pt x="280" y="607"/>
                    </a:moveTo>
                    <a:cubicBezTo>
                      <a:pt x="280" y="672"/>
                      <a:pt x="280" y="872"/>
                      <a:pt x="483" y="872"/>
                    </a:cubicBezTo>
                    <a:cubicBezTo>
                      <a:pt x="556" y="872"/>
                      <a:pt x="630" y="844"/>
                      <a:pt x="655" y="734"/>
                    </a:cubicBezTo>
                    <a:lnTo>
                      <a:pt x="920" y="734"/>
                    </a:lnTo>
                    <a:cubicBezTo>
                      <a:pt x="917" y="782"/>
                      <a:pt x="906" y="866"/>
                      <a:pt x="827" y="951"/>
                    </a:cubicBezTo>
                    <a:cubicBezTo>
                      <a:pt x="754" y="1027"/>
                      <a:pt x="624" y="1067"/>
                      <a:pt x="477" y="1067"/>
                    </a:cubicBezTo>
                    <a:cubicBezTo>
                      <a:pt x="392" y="1067"/>
                      <a:pt x="232" y="1050"/>
                      <a:pt x="127" y="943"/>
                    </a:cubicBezTo>
                    <a:cubicBezTo>
                      <a:pt x="37" y="847"/>
                      <a:pt x="0" y="714"/>
                      <a:pt x="0" y="553"/>
                    </a:cubicBezTo>
                    <a:cubicBezTo>
                      <a:pt x="0" y="392"/>
                      <a:pt x="40" y="198"/>
                      <a:pt x="206" y="82"/>
                    </a:cubicBezTo>
                    <a:cubicBezTo>
                      <a:pt x="282" y="31"/>
                      <a:pt x="378" y="0"/>
                      <a:pt x="486" y="0"/>
                    </a:cubicBezTo>
                    <a:cubicBezTo>
                      <a:pt x="627" y="0"/>
                      <a:pt x="796" y="57"/>
                      <a:pt x="886" y="240"/>
                    </a:cubicBezTo>
                    <a:cubicBezTo>
                      <a:pt x="954" y="375"/>
                      <a:pt x="948" y="522"/>
                      <a:pt x="946" y="604"/>
                    </a:cubicBezTo>
                    <a:lnTo>
                      <a:pt x="280" y="604"/>
                    </a:lnTo>
                    <a:lnTo>
                      <a:pt x="280" y="607"/>
                    </a:lnTo>
                    <a:close/>
                    <a:moveTo>
                      <a:pt x="649" y="423"/>
                    </a:moveTo>
                    <a:cubicBezTo>
                      <a:pt x="649" y="378"/>
                      <a:pt x="646" y="201"/>
                      <a:pt x="477" y="201"/>
                    </a:cubicBezTo>
                    <a:cubicBezTo>
                      <a:pt x="350" y="201"/>
                      <a:pt x="297" y="308"/>
                      <a:pt x="291" y="423"/>
                    </a:cubicBezTo>
                    <a:lnTo>
                      <a:pt x="649" y="423"/>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98" name="Freeform 11">
                <a:extLst>
                  <a:ext uri="{FF2B5EF4-FFF2-40B4-BE49-F238E27FC236}">
                    <a16:creationId xmlns:a16="http://schemas.microsoft.com/office/drawing/2014/main" id="{EE63E31A-1ACF-46C7-A05B-83A042D01A28}"/>
                  </a:ext>
                </a:extLst>
              </p:cNvPr>
              <p:cNvSpPr>
                <a:spLocks noChangeArrowheads="1"/>
              </p:cNvSpPr>
              <p:nvPr/>
            </p:nvSpPr>
            <p:spPr bwMode="auto">
              <a:xfrm>
                <a:off x="4719638" y="4121150"/>
                <a:ext cx="222250" cy="365125"/>
              </a:xfrm>
              <a:custGeom>
                <a:avLst/>
                <a:gdLst>
                  <a:gd name="T0" fmla="*/ 0 w 619"/>
                  <a:gd name="T1" fmla="*/ 14 h 1014"/>
                  <a:gd name="T2" fmla="*/ 274 w 619"/>
                  <a:gd name="T3" fmla="*/ 14 h 1014"/>
                  <a:gd name="T4" fmla="*/ 279 w 619"/>
                  <a:gd name="T5" fmla="*/ 206 h 1014"/>
                  <a:gd name="T6" fmla="*/ 618 w 619"/>
                  <a:gd name="T7" fmla="*/ 14 h 1014"/>
                  <a:gd name="T8" fmla="*/ 618 w 619"/>
                  <a:gd name="T9" fmla="*/ 277 h 1014"/>
                  <a:gd name="T10" fmla="*/ 305 w 619"/>
                  <a:gd name="T11" fmla="*/ 525 h 1014"/>
                  <a:gd name="T12" fmla="*/ 305 w 619"/>
                  <a:gd name="T13" fmla="*/ 1013 h 1014"/>
                  <a:gd name="T14" fmla="*/ 14 w 619"/>
                  <a:gd name="T15" fmla="*/ 1013 h 1014"/>
                  <a:gd name="T16" fmla="*/ 14 w 619"/>
                  <a:gd name="T17" fmla="*/ 263 h 1014"/>
                  <a:gd name="T18" fmla="*/ 0 w 619"/>
                  <a:gd name="T19" fmla="*/ 14 h 10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19" h="1014">
                    <a:moveTo>
                      <a:pt x="0" y="14"/>
                    </a:moveTo>
                    <a:lnTo>
                      <a:pt x="274" y="14"/>
                    </a:lnTo>
                    <a:lnTo>
                      <a:pt x="279" y="206"/>
                    </a:lnTo>
                    <a:cubicBezTo>
                      <a:pt x="316" y="121"/>
                      <a:pt x="381" y="0"/>
                      <a:pt x="618" y="14"/>
                    </a:cubicBezTo>
                    <a:lnTo>
                      <a:pt x="618" y="277"/>
                    </a:lnTo>
                    <a:cubicBezTo>
                      <a:pt x="322" y="248"/>
                      <a:pt x="305" y="401"/>
                      <a:pt x="305" y="525"/>
                    </a:cubicBezTo>
                    <a:lnTo>
                      <a:pt x="305" y="1013"/>
                    </a:lnTo>
                    <a:lnTo>
                      <a:pt x="14" y="1013"/>
                    </a:lnTo>
                    <a:lnTo>
                      <a:pt x="14" y="263"/>
                    </a:lnTo>
                    <a:cubicBezTo>
                      <a:pt x="14" y="215"/>
                      <a:pt x="6" y="71"/>
                      <a:pt x="0" y="1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05" name="Freeform 12">
                <a:extLst>
                  <a:ext uri="{FF2B5EF4-FFF2-40B4-BE49-F238E27FC236}">
                    <a16:creationId xmlns:a16="http://schemas.microsoft.com/office/drawing/2014/main" id="{308F2FCE-52AC-42D1-AF18-219FAA7858E4}"/>
                  </a:ext>
                </a:extLst>
              </p:cNvPr>
              <p:cNvSpPr>
                <a:spLocks noChangeArrowheads="1"/>
              </p:cNvSpPr>
              <p:nvPr/>
            </p:nvSpPr>
            <p:spPr bwMode="auto">
              <a:xfrm>
                <a:off x="4995863" y="4127500"/>
                <a:ext cx="376237" cy="358775"/>
              </a:xfrm>
              <a:custGeom>
                <a:avLst/>
                <a:gdLst>
                  <a:gd name="T0" fmla="*/ 309 w 1047"/>
                  <a:gd name="T1" fmla="*/ 0 h 997"/>
                  <a:gd name="T2" fmla="*/ 535 w 1047"/>
                  <a:gd name="T3" fmla="*/ 674 h 997"/>
                  <a:gd name="T4" fmla="*/ 763 w 1047"/>
                  <a:gd name="T5" fmla="*/ 0 h 997"/>
                  <a:gd name="T6" fmla="*/ 1046 w 1047"/>
                  <a:gd name="T7" fmla="*/ 0 h 997"/>
                  <a:gd name="T8" fmla="*/ 684 w 1047"/>
                  <a:gd name="T9" fmla="*/ 996 h 997"/>
                  <a:gd name="T10" fmla="*/ 363 w 1047"/>
                  <a:gd name="T11" fmla="*/ 996 h 997"/>
                  <a:gd name="T12" fmla="*/ 0 w 1047"/>
                  <a:gd name="T13" fmla="*/ 0 h 997"/>
                  <a:gd name="T14" fmla="*/ 309 w 1047"/>
                  <a:gd name="T15" fmla="*/ 0 h 99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7" h="997">
                    <a:moveTo>
                      <a:pt x="309" y="0"/>
                    </a:moveTo>
                    <a:lnTo>
                      <a:pt x="535" y="674"/>
                    </a:lnTo>
                    <a:lnTo>
                      <a:pt x="763" y="0"/>
                    </a:lnTo>
                    <a:lnTo>
                      <a:pt x="1046" y="0"/>
                    </a:lnTo>
                    <a:lnTo>
                      <a:pt x="684" y="996"/>
                    </a:lnTo>
                    <a:lnTo>
                      <a:pt x="363" y="996"/>
                    </a:lnTo>
                    <a:lnTo>
                      <a:pt x="0" y="0"/>
                    </a:lnTo>
                    <a:lnTo>
                      <a:pt x="309"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06" name="Freeform 13">
                <a:extLst>
                  <a:ext uri="{FF2B5EF4-FFF2-40B4-BE49-F238E27FC236}">
                    <a16:creationId xmlns:a16="http://schemas.microsoft.com/office/drawing/2014/main" id="{1DFE442B-51DB-4F3C-8E3D-884A044A3A92}"/>
                  </a:ext>
                </a:extLst>
              </p:cNvPr>
              <p:cNvSpPr>
                <a:spLocks noChangeArrowheads="1"/>
              </p:cNvSpPr>
              <p:nvPr/>
            </p:nvSpPr>
            <p:spPr bwMode="auto">
              <a:xfrm>
                <a:off x="5461000" y="3973513"/>
                <a:ext cx="112713" cy="512762"/>
              </a:xfrm>
              <a:custGeom>
                <a:avLst/>
                <a:gdLst>
                  <a:gd name="T0" fmla="*/ 0 w 311"/>
                  <a:gd name="T1" fmla="*/ 0 h 1423"/>
                  <a:gd name="T2" fmla="*/ 310 w 311"/>
                  <a:gd name="T3" fmla="*/ 0 h 1423"/>
                  <a:gd name="T4" fmla="*/ 310 w 311"/>
                  <a:gd name="T5" fmla="*/ 254 h 1423"/>
                  <a:gd name="T6" fmla="*/ 0 w 311"/>
                  <a:gd name="T7" fmla="*/ 254 h 1423"/>
                  <a:gd name="T8" fmla="*/ 0 w 311"/>
                  <a:gd name="T9" fmla="*/ 0 h 1423"/>
                  <a:gd name="T10" fmla="*/ 8 w 311"/>
                  <a:gd name="T11" fmla="*/ 426 h 1423"/>
                  <a:gd name="T12" fmla="*/ 299 w 311"/>
                  <a:gd name="T13" fmla="*/ 426 h 1423"/>
                  <a:gd name="T14" fmla="*/ 299 w 311"/>
                  <a:gd name="T15" fmla="*/ 1422 h 1423"/>
                  <a:gd name="T16" fmla="*/ 8 w 311"/>
                  <a:gd name="T17" fmla="*/ 1422 h 1423"/>
                  <a:gd name="T18" fmla="*/ 8 w 311"/>
                  <a:gd name="T19" fmla="*/ 426 h 14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1" h="1423">
                    <a:moveTo>
                      <a:pt x="0" y="0"/>
                    </a:moveTo>
                    <a:lnTo>
                      <a:pt x="310" y="0"/>
                    </a:lnTo>
                    <a:lnTo>
                      <a:pt x="310" y="254"/>
                    </a:lnTo>
                    <a:lnTo>
                      <a:pt x="0" y="254"/>
                    </a:lnTo>
                    <a:lnTo>
                      <a:pt x="0" y="0"/>
                    </a:lnTo>
                    <a:close/>
                    <a:moveTo>
                      <a:pt x="8" y="426"/>
                    </a:moveTo>
                    <a:lnTo>
                      <a:pt x="299" y="426"/>
                    </a:lnTo>
                    <a:lnTo>
                      <a:pt x="299" y="1422"/>
                    </a:lnTo>
                    <a:lnTo>
                      <a:pt x="8" y="1422"/>
                    </a:lnTo>
                    <a:lnTo>
                      <a:pt x="8" y="426"/>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07" name="Freeform 14">
                <a:extLst>
                  <a:ext uri="{FF2B5EF4-FFF2-40B4-BE49-F238E27FC236}">
                    <a16:creationId xmlns:a16="http://schemas.microsoft.com/office/drawing/2014/main" id="{494BB8AE-C6EF-40F0-9B15-98FAEB64FCD6}"/>
                  </a:ext>
                </a:extLst>
              </p:cNvPr>
              <p:cNvSpPr>
                <a:spLocks noChangeArrowheads="1"/>
              </p:cNvSpPr>
              <p:nvPr/>
            </p:nvSpPr>
            <p:spPr bwMode="auto">
              <a:xfrm>
                <a:off x="5676900" y="4119563"/>
                <a:ext cx="315913" cy="376237"/>
              </a:xfrm>
              <a:custGeom>
                <a:avLst/>
                <a:gdLst>
                  <a:gd name="T0" fmla="*/ 584 w 876"/>
                  <a:gd name="T1" fmla="*/ 376 h 1043"/>
                  <a:gd name="T2" fmla="*/ 457 w 876"/>
                  <a:gd name="T3" fmla="*/ 192 h 1043"/>
                  <a:gd name="T4" fmla="*/ 305 w 876"/>
                  <a:gd name="T5" fmla="*/ 508 h 1043"/>
                  <a:gd name="T6" fmla="*/ 378 w 876"/>
                  <a:gd name="T7" fmla="*/ 813 h 1043"/>
                  <a:gd name="T8" fmla="*/ 457 w 876"/>
                  <a:gd name="T9" fmla="*/ 847 h 1043"/>
                  <a:gd name="T10" fmla="*/ 590 w 876"/>
                  <a:gd name="T11" fmla="*/ 655 h 1043"/>
                  <a:gd name="T12" fmla="*/ 875 w 876"/>
                  <a:gd name="T13" fmla="*/ 655 h 1043"/>
                  <a:gd name="T14" fmla="*/ 748 w 876"/>
                  <a:gd name="T15" fmla="*/ 949 h 1043"/>
                  <a:gd name="T16" fmla="*/ 466 w 876"/>
                  <a:gd name="T17" fmla="*/ 1042 h 1043"/>
                  <a:gd name="T18" fmla="*/ 127 w 876"/>
                  <a:gd name="T19" fmla="*/ 909 h 1043"/>
                  <a:gd name="T20" fmla="*/ 0 w 876"/>
                  <a:gd name="T21" fmla="*/ 517 h 1043"/>
                  <a:gd name="T22" fmla="*/ 466 w 876"/>
                  <a:gd name="T23" fmla="*/ 0 h 1043"/>
                  <a:gd name="T24" fmla="*/ 872 w 876"/>
                  <a:gd name="T25" fmla="*/ 373 h 1043"/>
                  <a:gd name="T26" fmla="*/ 584 w 876"/>
                  <a:gd name="T27" fmla="*/ 373 h 1043"/>
                  <a:gd name="T28" fmla="*/ 584 w 876"/>
                  <a:gd name="T29" fmla="*/ 376 h 10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76" h="1043">
                    <a:moveTo>
                      <a:pt x="584" y="376"/>
                    </a:moveTo>
                    <a:cubicBezTo>
                      <a:pt x="582" y="339"/>
                      <a:pt x="567" y="192"/>
                      <a:pt x="457" y="192"/>
                    </a:cubicBezTo>
                    <a:cubicBezTo>
                      <a:pt x="319" y="192"/>
                      <a:pt x="305" y="401"/>
                      <a:pt x="305" y="508"/>
                    </a:cubicBezTo>
                    <a:cubicBezTo>
                      <a:pt x="305" y="565"/>
                      <a:pt x="311" y="740"/>
                      <a:pt x="378" y="813"/>
                    </a:cubicBezTo>
                    <a:cubicBezTo>
                      <a:pt x="407" y="841"/>
                      <a:pt x="435" y="847"/>
                      <a:pt x="457" y="847"/>
                    </a:cubicBezTo>
                    <a:cubicBezTo>
                      <a:pt x="488" y="847"/>
                      <a:pt x="579" y="833"/>
                      <a:pt x="590" y="655"/>
                    </a:cubicBezTo>
                    <a:lnTo>
                      <a:pt x="875" y="655"/>
                    </a:lnTo>
                    <a:cubicBezTo>
                      <a:pt x="872" y="731"/>
                      <a:pt x="861" y="853"/>
                      <a:pt x="748" y="949"/>
                    </a:cubicBezTo>
                    <a:cubicBezTo>
                      <a:pt x="678" y="1011"/>
                      <a:pt x="587" y="1042"/>
                      <a:pt x="466" y="1042"/>
                    </a:cubicBezTo>
                    <a:cubicBezTo>
                      <a:pt x="333" y="1042"/>
                      <a:pt x="218" y="1011"/>
                      <a:pt x="127" y="909"/>
                    </a:cubicBezTo>
                    <a:cubicBezTo>
                      <a:pt x="40" y="808"/>
                      <a:pt x="0" y="678"/>
                      <a:pt x="0" y="517"/>
                    </a:cubicBezTo>
                    <a:cubicBezTo>
                      <a:pt x="0" y="63"/>
                      <a:pt x="333" y="0"/>
                      <a:pt x="466" y="0"/>
                    </a:cubicBezTo>
                    <a:cubicBezTo>
                      <a:pt x="652" y="0"/>
                      <a:pt x="869" y="102"/>
                      <a:pt x="872" y="373"/>
                    </a:cubicBezTo>
                    <a:lnTo>
                      <a:pt x="584" y="373"/>
                    </a:lnTo>
                    <a:lnTo>
                      <a:pt x="584" y="376"/>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08" name="Freeform 15">
                <a:extLst>
                  <a:ext uri="{FF2B5EF4-FFF2-40B4-BE49-F238E27FC236}">
                    <a16:creationId xmlns:a16="http://schemas.microsoft.com/office/drawing/2014/main" id="{DBE75AA4-B85E-4847-8E68-F0B3595DD9AD}"/>
                  </a:ext>
                </a:extLst>
              </p:cNvPr>
              <p:cNvSpPr>
                <a:spLocks noChangeArrowheads="1"/>
              </p:cNvSpPr>
              <p:nvPr/>
            </p:nvSpPr>
            <p:spPr bwMode="auto">
              <a:xfrm>
                <a:off x="6070600" y="4114800"/>
                <a:ext cx="344488" cy="384175"/>
              </a:xfrm>
              <a:custGeom>
                <a:avLst/>
                <a:gdLst>
                  <a:gd name="T0" fmla="*/ 280 w 955"/>
                  <a:gd name="T1" fmla="*/ 607 h 1068"/>
                  <a:gd name="T2" fmla="*/ 483 w 955"/>
                  <a:gd name="T3" fmla="*/ 872 h 1068"/>
                  <a:gd name="T4" fmla="*/ 655 w 955"/>
                  <a:gd name="T5" fmla="*/ 734 h 1068"/>
                  <a:gd name="T6" fmla="*/ 920 w 955"/>
                  <a:gd name="T7" fmla="*/ 734 h 1068"/>
                  <a:gd name="T8" fmla="*/ 827 w 955"/>
                  <a:gd name="T9" fmla="*/ 951 h 1068"/>
                  <a:gd name="T10" fmla="*/ 477 w 955"/>
                  <a:gd name="T11" fmla="*/ 1067 h 1068"/>
                  <a:gd name="T12" fmla="*/ 127 w 955"/>
                  <a:gd name="T13" fmla="*/ 943 h 1068"/>
                  <a:gd name="T14" fmla="*/ 0 w 955"/>
                  <a:gd name="T15" fmla="*/ 553 h 1068"/>
                  <a:gd name="T16" fmla="*/ 206 w 955"/>
                  <a:gd name="T17" fmla="*/ 82 h 1068"/>
                  <a:gd name="T18" fmla="*/ 486 w 955"/>
                  <a:gd name="T19" fmla="*/ 0 h 1068"/>
                  <a:gd name="T20" fmla="*/ 886 w 955"/>
                  <a:gd name="T21" fmla="*/ 240 h 1068"/>
                  <a:gd name="T22" fmla="*/ 946 w 955"/>
                  <a:gd name="T23" fmla="*/ 604 h 1068"/>
                  <a:gd name="T24" fmla="*/ 280 w 955"/>
                  <a:gd name="T25" fmla="*/ 604 h 1068"/>
                  <a:gd name="T26" fmla="*/ 280 w 955"/>
                  <a:gd name="T27" fmla="*/ 607 h 1068"/>
                  <a:gd name="T28" fmla="*/ 649 w 955"/>
                  <a:gd name="T29" fmla="*/ 423 h 1068"/>
                  <a:gd name="T30" fmla="*/ 477 w 955"/>
                  <a:gd name="T31" fmla="*/ 201 h 1068"/>
                  <a:gd name="T32" fmla="*/ 291 w 955"/>
                  <a:gd name="T33" fmla="*/ 423 h 1068"/>
                  <a:gd name="T34" fmla="*/ 649 w 955"/>
                  <a:gd name="T35" fmla="*/ 423 h 10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55" h="1068">
                    <a:moveTo>
                      <a:pt x="280" y="607"/>
                    </a:moveTo>
                    <a:cubicBezTo>
                      <a:pt x="280" y="672"/>
                      <a:pt x="280" y="872"/>
                      <a:pt x="483" y="872"/>
                    </a:cubicBezTo>
                    <a:cubicBezTo>
                      <a:pt x="556" y="872"/>
                      <a:pt x="629" y="844"/>
                      <a:pt x="655" y="734"/>
                    </a:cubicBezTo>
                    <a:lnTo>
                      <a:pt x="920" y="734"/>
                    </a:lnTo>
                    <a:cubicBezTo>
                      <a:pt x="917" y="782"/>
                      <a:pt x="906" y="866"/>
                      <a:pt x="827" y="951"/>
                    </a:cubicBezTo>
                    <a:cubicBezTo>
                      <a:pt x="754" y="1027"/>
                      <a:pt x="624" y="1067"/>
                      <a:pt x="477" y="1067"/>
                    </a:cubicBezTo>
                    <a:cubicBezTo>
                      <a:pt x="392" y="1067"/>
                      <a:pt x="232" y="1050"/>
                      <a:pt x="127" y="943"/>
                    </a:cubicBezTo>
                    <a:cubicBezTo>
                      <a:pt x="37" y="847"/>
                      <a:pt x="0" y="714"/>
                      <a:pt x="0" y="553"/>
                    </a:cubicBezTo>
                    <a:cubicBezTo>
                      <a:pt x="0" y="392"/>
                      <a:pt x="40" y="198"/>
                      <a:pt x="206" y="82"/>
                    </a:cubicBezTo>
                    <a:cubicBezTo>
                      <a:pt x="282" y="31"/>
                      <a:pt x="378" y="0"/>
                      <a:pt x="486" y="0"/>
                    </a:cubicBezTo>
                    <a:cubicBezTo>
                      <a:pt x="627" y="0"/>
                      <a:pt x="796" y="57"/>
                      <a:pt x="886" y="240"/>
                    </a:cubicBezTo>
                    <a:cubicBezTo>
                      <a:pt x="954" y="375"/>
                      <a:pt x="948" y="522"/>
                      <a:pt x="946" y="604"/>
                    </a:cubicBezTo>
                    <a:lnTo>
                      <a:pt x="280" y="604"/>
                    </a:lnTo>
                    <a:lnTo>
                      <a:pt x="280" y="607"/>
                    </a:lnTo>
                    <a:close/>
                    <a:moveTo>
                      <a:pt x="649" y="423"/>
                    </a:moveTo>
                    <a:cubicBezTo>
                      <a:pt x="649" y="378"/>
                      <a:pt x="646" y="201"/>
                      <a:pt x="477" y="201"/>
                    </a:cubicBezTo>
                    <a:cubicBezTo>
                      <a:pt x="350" y="201"/>
                      <a:pt x="296" y="308"/>
                      <a:pt x="291" y="423"/>
                    </a:cubicBezTo>
                    <a:lnTo>
                      <a:pt x="649" y="423"/>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438" name="Rectangle 437">
              <a:extLst>
                <a:ext uri="{FF2B5EF4-FFF2-40B4-BE49-F238E27FC236}">
                  <a16:creationId xmlns:a16="http://schemas.microsoft.com/office/drawing/2014/main" id="{29C630E2-D93E-49D1-8EC7-8FAD4171AD46}"/>
                </a:ext>
              </a:extLst>
            </p:cNvPr>
            <p:cNvSpPr/>
            <p:nvPr/>
          </p:nvSpPr>
          <p:spPr>
            <a:xfrm>
              <a:off x="7248176" y="2103309"/>
              <a:ext cx="639069" cy="974854"/>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grpSp>
          <p:nvGrpSpPr>
            <p:cNvPr id="439" name="Group 309">
              <a:extLst>
                <a:ext uri="{FF2B5EF4-FFF2-40B4-BE49-F238E27FC236}">
                  <a16:creationId xmlns:a16="http://schemas.microsoft.com/office/drawing/2014/main" id="{45F1D239-2D6E-4174-AC42-FB27AA39125C}"/>
                </a:ext>
              </a:extLst>
            </p:cNvPr>
            <p:cNvGrpSpPr/>
            <p:nvPr/>
          </p:nvGrpSpPr>
          <p:grpSpPr>
            <a:xfrm>
              <a:off x="7316570" y="2183827"/>
              <a:ext cx="502281" cy="548163"/>
              <a:chOff x="7310016" y="2183827"/>
              <a:chExt cx="502281" cy="548163"/>
            </a:xfrm>
            <a:solidFill>
              <a:schemeClr val="accent1"/>
            </a:solidFill>
          </p:grpSpPr>
          <p:sp>
            <p:nvSpPr>
              <p:cNvPr id="470" name="Freeform 30">
                <a:extLst>
                  <a:ext uri="{FF2B5EF4-FFF2-40B4-BE49-F238E27FC236}">
                    <a16:creationId xmlns:a16="http://schemas.microsoft.com/office/drawing/2014/main" id="{0D26FF18-02FE-4171-8637-754704CAC8FF}"/>
                  </a:ext>
                </a:extLst>
              </p:cNvPr>
              <p:cNvSpPr>
                <a:spLocks noChangeArrowheads="1"/>
              </p:cNvSpPr>
              <p:nvPr/>
            </p:nvSpPr>
            <p:spPr bwMode="auto">
              <a:xfrm>
                <a:off x="7570816" y="2463945"/>
                <a:ext cx="123156" cy="127986"/>
              </a:xfrm>
              <a:custGeom>
                <a:avLst/>
                <a:gdLst>
                  <a:gd name="T0" fmla="*/ 150 w 227"/>
                  <a:gd name="T1" fmla="*/ 54 h 233"/>
                  <a:gd name="T2" fmla="*/ 173 w 227"/>
                  <a:gd name="T3" fmla="*/ 74 h 233"/>
                  <a:gd name="T4" fmla="*/ 226 w 227"/>
                  <a:gd name="T5" fmla="*/ 74 h 233"/>
                  <a:gd name="T6" fmla="*/ 226 w 227"/>
                  <a:gd name="T7" fmla="*/ 158 h 233"/>
                  <a:gd name="T8" fmla="*/ 173 w 227"/>
                  <a:gd name="T9" fmla="*/ 158 h 233"/>
                  <a:gd name="T10" fmla="*/ 153 w 227"/>
                  <a:gd name="T11" fmla="*/ 178 h 233"/>
                  <a:gd name="T12" fmla="*/ 153 w 227"/>
                  <a:gd name="T13" fmla="*/ 232 h 233"/>
                  <a:gd name="T14" fmla="*/ 0 w 227"/>
                  <a:gd name="T15" fmla="*/ 232 h 233"/>
                  <a:gd name="T16" fmla="*/ 0 w 227"/>
                  <a:gd name="T17" fmla="*/ 74 h 233"/>
                  <a:gd name="T18" fmla="*/ 51 w 227"/>
                  <a:gd name="T19" fmla="*/ 74 h 233"/>
                  <a:gd name="T20" fmla="*/ 71 w 227"/>
                  <a:gd name="T21" fmla="*/ 54 h 233"/>
                  <a:gd name="T22" fmla="*/ 71 w 227"/>
                  <a:gd name="T23" fmla="*/ 0 h 233"/>
                  <a:gd name="T24" fmla="*/ 150 w 227"/>
                  <a:gd name="T25" fmla="*/ 0 h 233"/>
                  <a:gd name="T26" fmla="*/ 150 w 227"/>
                  <a:gd name="T27" fmla="*/ 5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27" h="233">
                    <a:moveTo>
                      <a:pt x="150" y="54"/>
                    </a:moveTo>
                    <a:cubicBezTo>
                      <a:pt x="150" y="65"/>
                      <a:pt x="161" y="74"/>
                      <a:pt x="173" y="74"/>
                    </a:cubicBezTo>
                    <a:lnTo>
                      <a:pt x="226" y="74"/>
                    </a:lnTo>
                    <a:lnTo>
                      <a:pt x="226" y="158"/>
                    </a:lnTo>
                    <a:lnTo>
                      <a:pt x="173" y="158"/>
                    </a:lnTo>
                    <a:cubicBezTo>
                      <a:pt x="161" y="158"/>
                      <a:pt x="153" y="167"/>
                      <a:pt x="153" y="178"/>
                    </a:cubicBezTo>
                    <a:lnTo>
                      <a:pt x="153" y="232"/>
                    </a:lnTo>
                    <a:lnTo>
                      <a:pt x="0" y="232"/>
                    </a:lnTo>
                    <a:lnTo>
                      <a:pt x="0" y="74"/>
                    </a:lnTo>
                    <a:lnTo>
                      <a:pt x="51" y="74"/>
                    </a:lnTo>
                    <a:cubicBezTo>
                      <a:pt x="63" y="74"/>
                      <a:pt x="71" y="65"/>
                      <a:pt x="71" y="54"/>
                    </a:cubicBezTo>
                    <a:lnTo>
                      <a:pt x="71" y="0"/>
                    </a:lnTo>
                    <a:lnTo>
                      <a:pt x="150" y="0"/>
                    </a:lnTo>
                    <a:lnTo>
                      <a:pt x="150" y="54"/>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71" name="Freeform 31">
                <a:extLst>
                  <a:ext uri="{FF2B5EF4-FFF2-40B4-BE49-F238E27FC236}">
                    <a16:creationId xmlns:a16="http://schemas.microsoft.com/office/drawing/2014/main" id="{34A46088-EF00-420E-9A72-E9463DD99F82}"/>
                  </a:ext>
                </a:extLst>
              </p:cNvPr>
              <p:cNvSpPr>
                <a:spLocks noChangeArrowheads="1"/>
              </p:cNvSpPr>
              <p:nvPr/>
            </p:nvSpPr>
            <p:spPr bwMode="auto">
              <a:xfrm>
                <a:off x="7310016" y="2183827"/>
                <a:ext cx="502281" cy="548163"/>
              </a:xfrm>
              <a:custGeom>
                <a:avLst/>
                <a:gdLst>
                  <a:gd name="T0" fmla="*/ 918 w 919"/>
                  <a:gd name="T1" fmla="*/ 51 h 1003"/>
                  <a:gd name="T2" fmla="*/ 867 w 919"/>
                  <a:gd name="T3" fmla="*/ 1002 h 1003"/>
                  <a:gd name="T4" fmla="*/ 0 w 919"/>
                  <a:gd name="T5" fmla="*/ 951 h 1003"/>
                  <a:gd name="T6" fmla="*/ 51 w 919"/>
                  <a:gd name="T7" fmla="*/ 0 h 1003"/>
                  <a:gd name="T8" fmla="*/ 799 w 919"/>
                  <a:gd name="T9" fmla="*/ 567 h 1003"/>
                  <a:gd name="T10" fmla="*/ 793 w 919"/>
                  <a:gd name="T11" fmla="*/ 432 h 1003"/>
                  <a:gd name="T12" fmla="*/ 641 w 919"/>
                  <a:gd name="T13" fmla="*/ 412 h 1003"/>
                  <a:gd name="T14" fmla="*/ 621 w 919"/>
                  <a:gd name="T15" fmla="*/ 485 h 1003"/>
                  <a:gd name="T16" fmla="*/ 542 w 919"/>
                  <a:gd name="T17" fmla="*/ 432 h 1003"/>
                  <a:gd name="T18" fmla="*/ 472 w 919"/>
                  <a:gd name="T19" fmla="*/ 412 h 1003"/>
                  <a:gd name="T20" fmla="*/ 525 w 919"/>
                  <a:gd name="T21" fmla="*/ 327 h 1003"/>
                  <a:gd name="T22" fmla="*/ 545 w 919"/>
                  <a:gd name="T23" fmla="*/ 175 h 1003"/>
                  <a:gd name="T24" fmla="*/ 393 w 919"/>
                  <a:gd name="T25" fmla="*/ 155 h 1003"/>
                  <a:gd name="T26" fmla="*/ 373 w 919"/>
                  <a:gd name="T27" fmla="*/ 307 h 1003"/>
                  <a:gd name="T28" fmla="*/ 443 w 919"/>
                  <a:gd name="T29" fmla="*/ 327 h 1003"/>
                  <a:gd name="T30" fmla="*/ 390 w 919"/>
                  <a:gd name="T31" fmla="*/ 412 h 1003"/>
                  <a:gd name="T32" fmla="*/ 370 w 919"/>
                  <a:gd name="T33" fmla="*/ 485 h 1003"/>
                  <a:gd name="T34" fmla="*/ 291 w 919"/>
                  <a:gd name="T35" fmla="*/ 432 h 1003"/>
                  <a:gd name="T36" fmla="*/ 139 w 919"/>
                  <a:gd name="T37" fmla="*/ 412 h 1003"/>
                  <a:gd name="T38" fmla="*/ 119 w 919"/>
                  <a:gd name="T39" fmla="*/ 564 h 1003"/>
                  <a:gd name="T40" fmla="*/ 192 w 919"/>
                  <a:gd name="T41" fmla="*/ 584 h 1003"/>
                  <a:gd name="T42" fmla="*/ 139 w 919"/>
                  <a:gd name="T43" fmla="*/ 669 h 1003"/>
                  <a:gd name="T44" fmla="*/ 119 w 919"/>
                  <a:gd name="T45" fmla="*/ 821 h 1003"/>
                  <a:gd name="T46" fmla="*/ 274 w 919"/>
                  <a:gd name="T47" fmla="*/ 841 h 1003"/>
                  <a:gd name="T48" fmla="*/ 294 w 919"/>
                  <a:gd name="T49" fmla="*/ 688 h 1003"/>
                  <a:gd name="T50" fmla="*/ 220 w 919"/>
                  <a:gd name="T51" fmla="*/ 669 h 1003"/>
                  <a:gd name="T52" fmla="*/ 274 w 919"/>
                  <a:gd name="T53" fmla="*/ 584 h 1003"/>
                  <a:gd name="T54" fmla="*/ 294 w 919"/>
                  <a:gd name="T55" fmla="*/ 511 h 1003"/>
                  <a:gd name="T56" fmla="*/ 373 w 919"/>
                  <a:gd name="T57" fmla="*/ 564 h 1003"/>
                  <a:gd name="T58" fmla="*/ 446 w 919"/>
                  <a:gd name="T59" fmla="*/ 584 h 1003"/>
                  <a:gd name="T60" fmla="*/ 627 w 919"/>
                  <a:gd name="T61" fmla="*/ 770 h 1003"/>
                  <a:gd name="T62" fmla="*/ 647 w 919"/>
                  <a:gd name="T63" fmla="*/ 844 h 1003"/>
                  <a:gd name="T64" fmla="*/ 799 w 919"/>
                  <a:gd name="T65" fmla="*/ 824 h 1003"/>
                  <a:gd name="T66" fmla="*/ 779 w 919"/>
                  <a:gd name="T67" fmla="*/ 671 h 1003"/>
                  <a:gd name="T68" fmla="*/ 726 w 919"/>
                  <a:gd name="T69" fmla="*/ 587 h 1003"/>
                  <a:gd name="T70" fmla="*/ 799 w 919"/>
                  <a:gd name="T71" fmla="*/ 56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19" h="1003">
                    <a:moveTo>
                      <a:pt x="867" y="0"/>
                    </a:moveTo>
                    <a:cubicBezTo>
                      <a:pt x="895" y="0"/>
                      <a:pt x="918" y="22"/>
                      <a:pt x="918" y="51"/>
                    </a:cubicBezTo>
                    <a:lnTo>
                      <a:pt x="918" y="951"/>
                    </a:lnTo>
                    <a:cubicBezTo>
                      <a:pt x="918" y="979"/>
                      <a:pt x="895" y="1002"/>
                      <a:pt x="867" y="1002"/>
                    </a:cubicBezTo>
                    <a:lnTo>
                      <a:pt x="51" y="1002"/>
                    </a:lnTo>
                    <a:cubicBezTo>
                      <a:pt x="23" y="1002"/>
                      <a:pt x="0" y="979"/>
                      <a:pt x="0" y="951"/>
                    </a:cubicBezTo>
                    <a:lnTo>
                      <a:pt x="0" y="51"/>
                    </a:lnTo>
                    <a:cubicBezTo>
                      <a:pt x="0" y="22"/>
                      <a:pt x="23" y="0"/>
                      <a:pt x="51" y="0"/>
                    </a:cubicBezTo>
                    <a:lnTo>
                      <a:pt x="867" y="0"/>
                    </a:lnTo>
                    <a:close/>
                    <a:moveTo>
                      <a:pt x="799" y="567"/>
                    </a:moveTo>
                    <a:lnTo>
                      <a:pt x="793" y="567"/>
                    </a:lnTo>
                    <a:lnTo>
                      <a:pt x="793" y="432"/>
                    </a:lnTo>
                    <a:cubicBezTo>
                      <a:pt x="793" y="420"/>
                      <a:pt x="785" y="412"/>
                      <a:pt x="774" y="412"/>
                    </a:cubicBezTo>
                    <a:lnTo>
                      <a:pt x="641" y="412"/>
                    </a:lnTo>
                    <a:cubicBezTo>
                      <a:pt x="630" y="412"/>
                      <a:pt x="621" y="420"/>
                      <a:pt x="621" y="432"/>
                    </a:cubicBezTo>
                    <a:lnTo>
                      <a:pt x="621" y="485"/>
                    </a:lnTo>
                    <a:lnTo>
                      <a:pt x="542" y="485"/>
                    </a:lnTo>
                    <a:lnTo>
                      <a:pt x="542" y="432"/>
                    </a:lnTo>
                    <a:cubicBezTo>
                      <a:pt x="542" y="420"/>
                      <a:pt x="534" y="412"/>
                      <a:pt x="522" y="412"/>
                    </a:cubicBezTo>
                    <a:lnTo>
                      <a:pt x="472" y="412"/>
                    </a:lnTo>
                    <a:lnTo>
                      <a:pt x="472" y="327"/>
                    </a:lnTo>
                    <a:lnTo>
                      <a:pt x="525" y="327"/>
                    </a:lnTo>
                    <a:cubicBezTo>
                      <a:pt x="537" y="327"/>
                      <a:pt x="545" y="319"/>
                      <a:pt x="545" y="307"/>
                    </a:cubicBezTo>
                    <a:lnTo>
                      <a:pt x="545" y="175"/>
                    </a:lnTo>
                    <a:cubicBezTo>
                      <a:pt x="545" y="163"/>
                      <a:pt x="537" y="155"/>
                      <a:pt x="525" y="155"/>
                    </a:cubicBezTo>
                    <a:lnTo>
                      <a:pt x="393" y="155"/>
                    </a:lnTo>
                    <a:cubicBezTo>
                      <a:pt x="381" y="155"/>
                      <a:pt x="373" y="163"/>
                      <a:pt x="373" y="175"/>
                    </a:cubicBezTo>
                    <a:lnTo>
                      <a:pt x="373" y="307"/>
                    </a:lnTo>
                    <a:cubicBezTo>
                      <a:pt x="373" y="319"/>
                      <a:pt x="381" y="327"/>
                      <a:pt x="393" y="327"/>
                    </a:cubicBezTo>
                    <a:lnTo>
                      <a:pt x="443" y="327"/>
                    </a:lnTo>
                    <a:lnTo>
                      <a:pt x="443" y="412"/>
                    </a:lnTo>
                    <a:lnTo>
                      <a:pt x="390" y="412"/>
                    </a:lnTo>
                    <a:cubicBezTo>
                      <a:pt x="378" y="412"/>
                      <a:pt x="370" y="420"/>
                      <a:pt x="370" y="432"/>
                    </a:cubicBezTo>
                    <a:lnTo>
                      <a:pt x="370" y="485"/>
                    </a:lnTo>
                    <a:lnTo>
                      <a:pt x="291" y="485"/>
                    </a:lnTo>
                    <a:lnTo>
                      <a:pt x="291" y="432"/>
                    </a:lnTo>
                    <a:cubicBezTo>
                      <a:pt x="291" y="420"/>
                      <a:pt x="283" y="412"/>
                      <a:pt x="271" y="412"/>
                    </a:cubicBezTo>
                    <a:lnTo>
                      <a:pt x="139" y="412"/>
                    </a:lnTo>
                    <a:cubicBezTo>
                      <a:pt x="127" y="412"/>
                      <a:pt x="119" y="420"/>
                      <a:pt x="119" y="432"/>
                    </a:cubicBezTo>
                    <a:lnTo>
                      <a:pt x="119" y="564"/>
                    </a:lnTo>
                    <a:cubicBezTo>
                      <a:pt x="119" y="575"/>
                      <a:pt x="127" y="584"/>
                      <a:pt x="139" y="584"/>
                    </a:cubicBezTo>
                    <a:lnTo>
                      <a:pt x="192" y="584"/>
                    </a:lnTo>
                    <a:lnTo>
                      <a:pt x="192" y="669"/>
                    </a:lnTo>
                    <a:lnTo>
                      <a:pt x="139" y="669"/>
                    </a:lnTo>
                    <a:cubicBezTo>
                      <a:pt x="127" y="669"/>
                      <a:pt x="119" y="677"/>
                      <a:pt x="119" y="688"/>
                    </a:cubicBezTo>
                    <a:lnTo>
                      <a:pt x="119" y="821"/>
                    </a:lnTo>
                    <a:cubicBezTo>
                      <a:pt x="119" y="832"/>
                      <a:pt x="127" y="841"/>
                      <a:pt x="139" y="841"/>
                    </a:cubicBezTo>
                    <a:lnTo>
                      <a:pt x="274" y="841"/>
                    </a:lnTo>
                    <a:cubicBezTo>
                      <a:pt x="285" y="841"/>
                      <a:pt x="294" y="832"/>
                      <a:pt x="294" y="821"/>
                    </a:cubicBezTo>
                    <a:lnTo>
                      <a:pt x="294" y="688"/>
                    </a:lnTo>
                    <a:cubicBezTo>
                      <a:pt x="294" y="677"/>
                      <a:pt x="285" y="669"/>
                      <a:pt x="274" y="669"/>
                    </a:cubicBezTo>
                    <a:lnTo>
                      <a:pt x="220" y="669"/>
                    </a:lnTo>
                    <a:lnTo>
                      <a:pt x="220" y="584"/>
                    </a:lnTo>
                    <a:lnTo>
                      <a:pt x="274" y="584"/>
                    </a:lnTo>
                    <a:cubicBezTo>
                      <a:pt x="285" y="584"/>
                      <a:pt x="294" y="575"/>
                      <a:pt x="294" y="564"/>
                    </a:cubicBezTo>
                    <a:lnTo>
                      <a:pt x="294" y="511"/>
                    </a:lnTo>
                    <a:lnTo>
                      <a:pt x="373" y="511"/>
                    </a:lnTo>
                    <a:lnTo>
                      <a:pt x="373" y="564"/>
                    </a:lnTo>
                    <a:cubicBezTo>
                      <a:pt x="373" y="575"/>
                      <a:pt x="381" y="584"/>
                      <a:pt x="393" y="584"/>
                    </a:cubicBezTo>
                    <a:lnTo>
                      <a:pt x="446" y="584"/>
                    </a:lnTo>
                    <a:lnTo>
                      <a:pt x="446" y="770"/>
                    </a:lnTo>
                    <a:lnTo>
                      <a:pt x="627" y="770"/>
                    </a:lnTo>
                    <a:lnTo>
                      <a:pt x="627" y="824"/>
                    </a:lnTo>
                    <a:cubicBezTo>
                      <a:pt x="627" y="835"/>
                      <a:pt x="635" y="844"/>
                      <a:pt x="647" y="844"/>
                    </a:cubicBezTo>
                    <a:lnTo>
                      <a:pt x="779" y="844"/>
                    </a:lnTo>
                    <a:cubicBezTo>
                      <a:pt x="791" y="844"/>
                      <a:pt x="799" y="835"/>
                      <a:pt x="799" y="824"/>
                    </a:cubicBezTo>
                    <a:lnTo>
                      <a:pt x="799" y="691"/>
                    </a:lnTo>
                    <a:cubicBezTo>
                      <a:pt x="799" y="680"/>
                      <a:pt x="791" y="671"/>
                      <a:pt x="779" y="671"/>
                    </a:cubicBezTo>
                    <a:lnTo>
                      <a:pt x="726" y="671"/>
                    </a:lnTo>
                    <a:lnTo>
                      <a:pt x="726" y="587"/>
                    </a:lnTo>
                    <a:lnTo>
                      <a:pt x="779" y="587"/>
                    </a:lnTo>
                    <a:cubicBezTo>
                      <a:pt x="791" y="587"/>
                      <a:pt x="799" y="578"/>
                      <a:pt x="799" y="567"/>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grpSp>
      <p:grpSp>
        <p:nvGrpSpPr>
          <p:cNvPr id="509" name="Group 225">
            <a:extLst>
              <a:ext uri="{FF2B5EF4-FFF2-40B4-BE49-F238E27FC236}">
                <a16:creationId xmlns:a16="http://schemas.microsoft.com/office/drawing/2014/main" id="{C3369920-4C27-4679-8289-8984A6E50B59}"/>
              </a:ext>
            </a:extLst>
          </p:cNvPr>
          <p:cNvGrpSpPr/>
          <p:nvPr/>
        </p:nvGrpSpPr>
        <p:grpSpPr>
          <a:xfrm>
            <a:off x="5050636" y="3947349"/>
            <a:ext cx="455556" cy="617031"/>
            <a:chOff x="4166083" y="2103309"/>
            <a:chExt cx="639069" cy="865592"/>
          </a:xfrm>
        </p:grpSpPr>
        <p:grpSp>
          <p:nvGrpSpPr>
            <p:cNvPr id="510" name="Group 325">
              <a:extLst>
                <a:ext uri="{FF2B5EF4-FFF2-40B4-BE49-F238E27FC236}">
                  <a16:creationId xmlns:a16="http://schemas.microsoft.com/office/drawing/2014/main" id="{FD8BA2A0-B06B-47CF-BC27-1FCA361F00C7}"/>
                </a:ext>
              </a:extLst>
            </p:cNvPr>
            <p:cNvGrpSpPr/>
            <p:nvPr/>
          </p:nvGrpSpPr>
          <p:grpSpPr>
            <a:xfrm>
              <a:off x="4402163" y="2815652"/>
              <a:ext cx="166908" cy="74181"/>
              <a:chOff x="6443663" y="1368425"/>
              <a:chExt cx="385762" cy="171450"/>
            </a:xfrm>
            <a:solidFill>
              <a:schemeClr val="accent1"/>
            </a:solidFill>
          </p:grpSpPr>
          <p:sp>
            <p:nvSpPr>
              <p:cNvPr id="515" name="Freeform 3">
                <a:extLst>
                  <a:ext uri="{FF2B5EF4-FFF2-40B4-BE49-F238E27FC236}">
                    <a16:creationId xmlns:a16="http://schemas.microsoft.com/office/drawing/2014/main" id="{BC605C0F-1AFB-4692-A048-E615D07D30BF}"/>
                  </a:ext>
                </a:extLst>
              </p:cNvPr>
              <p:cNvSpPr>
                <a:spLocks noChangeArrowheads="1"/>
              </p:cNvSpPr>
              <p:nvPr/>
            </p:nvSpPr>
            <p:spPr bwMode="auto">
              <a:xfrm>
                <a:off x="6443663" y="1368425"/>
                <a:ext cx="166687" cy="169863"/>
              </a:xfrm>
              <a:custGeom>
                <a:avLst/>
                <a:gdLst>
                  <a:gd name="T0" fmla="*/ 113 w 461"/>
                  <a:gd name="T1" fmla="*/ 0 h 473"/>
                  <a:gd name="T2" fmla="*/ 237 w 461"/>
                  <a:gd name="T3" fmla="*/ 370 h 473"/>
                  <a:gd name="T4" fmla="*/ 361 w 461"/>
                  <a:gd name="T5" fmla="*/ 0 h 473"/>
                  <a:gd name="T6" fmla="*/ 460 w 461"/>
                  <a:gd name="T7" fmla="*/ 0 h 473"/>
                  <a:gd name="T8" fmla="*/ 285 w 461"/>
                  <a:gd name="T9" fmla="*/ 472 h 473"/>
                  <a:gd name="T10" fmla="*/ 175 w 461"/>
                  <a:gd name="T11" fmla="*/ 472 h 473"/>
                  <a:gd name="T12" fmla="*/ 0 w 461"/>
                  <a:gd name="T13" fmla="*/ 0 h 473"/>
                  <a:gd name="T14" fmla="*/ 113 w 461"/>
                  <a:gd name="T15" fmla="*/ 0 h 4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1" h="473">
                    <a:moveTo>
                      <a:pt x="113" y="0"/>
                    </a:moveTo>
                    <a:lnTo>
                      <a:pt x="237" y="370"/>
                    </a:lnTo>
                    <a:lnTo>
                      <a:pt x="361" y="0"/>
                    </a:lnTo>
                    <a:lnTo>
                      <a:pt x="460" y="0"/>
                    </a:lnTo>
                    <a:lnTo>
                      <a:pt x="285" y="472"/>
                    </a:lnTo>
                    <a:lnTo>
                      <a:pt x="175" y="472"/>
                    </a:lnTo>
                    <a:lnTo>
                      <a:pt x="0" y="0"/>
                    </a:lnTo>
                    <a:lnTo>
                      <a:pt x="113"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516" name="Freeform 4">
                <a:extLst>
                  <a:ext uri="{FF2B5EF4-FFF2-40B4-BE49-F238E27FC236}">
                    <a16:creationId xmlns:a16="http://schemas.microsoft.com/office/drawing/2014/main" id="{5380E8BE-104A-426C-B13A-FEF62D16ADB7}"/>
                  </a:ext>
                </a:extLst>
              </p:cNvPr>
              <p:cNvSpPr>
                <a:spLocks noChangeArrowheads="1"/>
              </p:cNvSpPr>
              <p:nvPr/>
            </p:nvSpPr>
            <p:spPr bwMode="auto">
              <a:xfrm>
                <a:off x="6635750" y="1368425"/>
                <a:ext cx="193675" cy="171450"/>
              </a:xfrm>
              <a:custGeom>
                <a:avLst/>
                <a:gdLst>
                  <a:gd name="T0" fmla="*/ 6 w 540"/>
                  <a:gd name="T1" fmla="*/ 0 h 475"/>
                  <a:gd name="T2" fmla="*/ 173 w 540"/>
                  <a:gd name="T3" fmla="*/ 0 h 475"/>
                  <a:gd name="T4" fmla="*/ 271 w 540"/>
                  <a:gd name="T5" fmla="*/ 345 h 475"/>
                  <a:gd name="T6" fmla="*/ 379 w 540"/>
                  <a:gd name="T7" fmla="*/ 0 h 475"/>
                  <a:gd name="T8" fmla="*/ 539 w 540"/>
                  <a:gd name="T9" fmla="*/ 0 h 475"/>
                  <a:gd name="T10" fmla="*/ 539 w 540"/>
                  <a:gd name="T11" fmla="*/ 474 h 475"/>
                  <a:gd name="T12" fmla="*/ 438 w 540"/>
                  <a:gd name="T13" fmla="*/ 474 h 475"/>
                  <a:gd name="T14" fmla="*/ 438 w 540"/>
                  <a:gd name="T15" fmla="*/ 68 h 475"/>
                  <a:gd name="T16" fmla="*/ 308 w 540"/>
                  <a:gd name="T17" fmla="*/ 474 h 475"/>
                  <a:gd name="T18" fmla="*/ 223 w 540"/>
                  <a:gd name="T19" fmla="*/ 474 h 475"/>
                  <a:gd name="T20" fmla="*/ 96 w 540"/>
                  <a:gd name="T21" fmla="*/ 68 h 475"/>
                  <a:gd name="T22" fmla="*/ 96 w 540"/>
                  <a:gd name="T23" fmla="*/ 474 h 475"/>
                  <a:gd name="T24" fmla="*/ 0 w 540"/>
                  <a:gd name="T25" fmla="*/ 474 h 475"/>
                  <a:gd name="T26" fmla="*/ 0 w 540"/>
                  <a:gd name="T27" fmla="*/ 0 h 475"/>
                  <a:gd name="T28" fmla="*/ 6 w 540"/>
                  <a:gd name="T29" fmla="*/ 0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40" h="475">
                    <a:moveTo>
                      <a:pt x="6" y="0"/>
                    </a:moveTo>
                    <a:lnTo>
                      <a:pt x="173" y="0"/>
                    </a:lnTo>
                    <a:lnTo>
                      <a:pt x="271" y="345"/>
                    </a:lnTo>
                    <a:lnTo>
                      <a:pt x="379" y="0"/>
                    </a:lnTo>
                    <a:lnTo>
                      <a:pt x="539" y="0"/>
                    </a:lnTo>
                    <a:lnTo>
                      <a:pt x="539" y="474"/>
                    </a:lnTo>
                    <a:lnTo>
                      <a:pt x="438" y="474"/>
                    </a:lnTo>
                    <a:lnTo>
                      <a:pt x="438" y="68"/>
                    </a:lnTo>
                    <a:lnTo>
                      <a:pt x="308" y="474"/>
                    </a:lnTo>
                    <a:lnTo>
                      <a:pt x="223" y="474"/>
                    </a:lnTo>
                    <a:lnTo>
                      <a:pt x="96" y="68"/>
                    </a:lnTo>
                    <a:lnTo>
                      <a:pt x="96" y="474"/>
                    </a:lnTo>
                    <a:lnTo>
                      <a:pt x="0" y="474"/>
                    </a:lnTo>
                    <a:lnTo>
                      <a:pt x="0" y="0"/>
                    </a:lnTo>
                    <a:lnTo>
                      <a:pt x="6"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grpSp>
        <p:grpSp>
          <p:nvGrpSpPr>
            <p:cNvPr id="511" name="Group 198">
              <a:extLst>
                <a:ext uri="{FF2B5EF4-FFF2-40B4-BE49-F238E27FC236}">
                  <a16:creationId xmlns:a16="http://schemas.microsoft.com/office/drawing/2014/main" id="{4CA5566E-28EF-4BA8-8073-5C30B652FF86}"/>
                </a:ext>
              </a:extLst>
            </p:cNvPr>
            <p:cNvGrpSpPr/>
            <p:nvPr/>
          </p:nvGrpSpPr>
          <p:grpSpPr>
            <a:xfrm>
              <a:off x="4234477" y="2181412"/>
              <a:ext cx="502281" cy="548163"/>
              <a:chOff x="2505075" y="2108200"/>
              <a:chExt cx="330200" cy="360363"/>
            </a:xfrm>
            <a:solidFill>
              <a:schemeClr val="accent1"/>
            </a:solidFill>
          </p:grpSpPr>
          <p:sp>
            <p:nvSpPr>
              <p:cNvPr id="513" name="Freeform 44">
                <a:extLst>
                  <a:ext uri="{FF2B5EF4-FFF2-40B4-BE49-F238E27FC236}">
                    <a16:creationId xmlns:a16="http://schemas.microsoft.com/office/drawing/2014/main" id="{23FADDCC-D343-46B2-B2FB-089063FAC278}"/>
                  </a:ext>
                </a:extLst>
              </p:cNvPr>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14" name="Freeform 45">
                <a:extLst>
                  <a:ext uri="{FF2B5EF4-FFF2-40B4-BE49-F238E27FC236}">
                    <a16:creationId xmlns:a16="http://schemas.microsoft.com/office/drawing/2014/main" id="{EBF4F916-7747-4F81-B736-35E5BC53EAC3}"/>
                  </a:ext>
                </a:extLst>
              </p:cNvPr>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512" name="Rectangle 511">
              <a:extLst>
                <a:ext uri="{FF2B5EF4-FFF2-40B4-BE49-F238E27FC236}">
                  <a16:creationId xmlns:a16="http://schemas.microsoft.com/office/drawing/2014/main" id="{C61D7F90-BD4A-4F6C-9304-EF119242ED31}"/>
                </a:ext>
              </a:extLst>
            </p:cNvPr>
            <p:cNvSpPr/>
            <p:nvPr/>
          </p:nvSpPr>
          <p:spPr>
            <a:xfrm>
              <a:off x="4166083" y="2103309"/>
              <a:ext cx="639069" cy="865592"/>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grpSp>
      <p:sp>
        <p:nvSpPr>
          <p:cNvPr id="517" name="Rectangle 516">
            <a:extLst>
              <a:ext uri="{FF2B5EF4-FFF2-40B4-BE49-F238E27FC236}">
                <a16:creationId xmlns:a16="http://schemas.microsoft.com/office/drawing/2014/main" id="{4BC0E74E-ED31-4DB7-980C-D149585206CA}"/>
              </a:ext>
            </a:extLst>
          </p:cNvPr>
          <p:cNvSpPr/>
          <p:nvPr/>
        </p:nvSpPr>
        <p:spPr>
          <a:xfrm>
            <a:off x="4876881" y="2979420"/>
            <a:ext cx="1310559" cy="824801"/>
          </a:xfrm>
          <a:prstGeom prst="rect">
            <a:avLst/>
          </a:prstGeom>
          <a:noFill/>
          <a:ln w="19050">
            <a:solidFill>
              <a:schemeClr val="accent3"/>
            </a:solidFill>
            <a:prstDash val="sysDash"/>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lvl="0">
              <a:lnSpc>
                <a:spcPct val="90000"/>
              </a:lnSpc>
            </a:pPr>
            <a:r>
              <a:rPr lang="en-US" sz="900" dirty="0">
                <a:solidFill>
                  <a:srgbClr val="FF7700"/>
                </a:solidFill>
              </a:rPr>
              <a:t>Private </a:t>
            </a:r>
          </a:p>
          <a:p>
            <a:pPr lvl="0">
              <a:lnSpc>
                <a:spcPct val="90000"/>
              </a:lnSpc>
            </a:pPr>
            <a:r>
              <a:rPr lang="en-US" sz="900" dirty="0">
                <a:solidFill>
                  <a:srgbClr val="FF7700"/>
                </a:solidFill>
              </a:rPr>
              <a:t>Subnet</a:t>
            </a:r>
          </a:p>
        </p:txBody>
      </p:sp>
      <p:sp>
        <p:nvSpPr>
          <p:cNvPr id="518" name="TextBox 517">
            <a:extLst>
              <a:ext uri="{FF2B5EF4-FFF2-40B4-BE49-F238E27FC236}">
                <a16:creationId xmlns:a16="http://schemas.microsoft.com/office/drawing/2014/main" id="{33B616BA-6A9E-411A-B99F-2857AA7DF3AA}"/>
              </a:ext>
            </a:extLst>
          </p:cNvPr>
          <p:cNvSpPr txBox="1"/>
          <p:nvPr/>
        </p:nvSpPr>
        <p:spPr>
          <a:xfrm>
            <a:off x="5734049" y="3091917"/>
            <a:ext cx="339003" cy="177063"/>
          </a:xfrm>
          <a:prstGeom prst="rect">
            <a:avLst/>
          </a:prstGeom>
          <a:noFill/>
        </p:spPr>
        <p:txBody>
          <a:bodyPr wrap="none" lIns="0" tIns="0" rIns="0" bIns="0" rtlCol="0" anchor="t">
            <a:noAutofit/>
          </a:bodyPr>
          <a:lstStyle/>
          <a:p>
            <a:pPr algn="r">
              <a:lnSpc>
                <a:spcPct val="90000"/>
              </a:lnSpc>
            </a:pPr>
            <a:r>
              <a:rPr lang="en-US" sz="900" b="1" dirty="0">
                <a:solidFill>
                  <a:srgbClr val="5F5F5F"/>
                </a:solidFill>
              </a:rPr>
              <a:t>SWSM or AI</a:t>
            </a:r>
          </a:p>
          <a:p>
            <a:pPr algn="r">
              <a:lnSpc>
                <a:spcPct val="90000"/>
              </a:lnSpc>
            </a:pPr>
            <a:endParaRPr lang="en-US" sz="900" b="1" dirty="0">
              <a:solidFill>
                <a:srgbClr val="5F5F5F"/>
              </a:solidFill>
            </a:endParaRPr>
          </a:p>
        </p:txBody>
      </p:sp>
      <p:grpSp>
        <p:nvGrpSpPr>
          <p:cNvPr id="519" name="Group 225">
            <a:extLst>
              <a:ext uri="{FF2B5EF4-FFF2-40B4-BE49-F238E27FC236}">
                <a16:creationId xmlns:a16="http://schemas.microsoft.com/office/drawing/2014/main" id="{6A9CD95A-9D16-472A-8D95-B4144EF26CC9}"/>
              </a:ext>
            </a:extLst>
          </p:cNvPr>
          <p:cNvGrpSpPr/>
          <p:nvPr/>
        </p:nvGrpSpPr>
        <p:grpSpPr>
          <a:xfrm>
            <a:off x="5043016" y="3208209"/>
            <a:ext cx="455556" cy="617031"/>
            <a:chOff x="4166083" y="2103309"/>
            <a:chExt cx="639069" cy="865592"/>
          </a:xfrm>
        </p:grpSpPr>
        <p:grpSp>
          <p:nvGrpSpPr>
            <p:cNvPr id="520" name="Group 325">
              <a:extLst>
                <a:ext uri="{FF2B5EF4-FFF2-40B4-BE49-F238E27FC236}">
                  <a16:creationId xmlns:a16="http://schemas.microsoft.com/office/drawing/2014/main" id="{562097AC-0F82-4E68-97E0-8F83E97DE448}"/>
                </a:ext>
              </a:extLst>
            </p:cNvPr>
            <p:cNvGrpSpPr/>
            <p:nvPr/>
          </p:nvGrpSpPr>
          <p:grpSpPr>
            <a:xfrm>
              <a:off x="4402163" y="2815652"/>
              <a:ext cx="166908" cy="74181"/>
              <a:chOff x="6443663" y="1368425"/>
              <a:chExt cx="385762" cy="171450"/>
            </a:xfrm>
            <a:solidFill>
              <a:schemeClr val="accent1"/>
            </a:solidFill>
          </p:grpSpPr>
          <p:sp>
            <p:nvSpPr>
              <p:cNvPr id="525" name="Freeform 3">
                <a:extLst>
                  <a:ext uri="{FF2B5EF4-FFF2-40B4-BE49-F238E27FC236}">
                    <a16:creationId xmlns:a16="http://schemas.microsoft.com/office/drawing/2014/main" id="{C2A58FE8-CAA1-434D-B253-AEC773F730A9}"/>
                  </a:ext>
                </a:extLst>
              </p:cNvPr>
              <p:cNvSpPr>
                <a:spLocks noChangeArrowheads="1"/>
              </p:cNvSpPr>
              <p:nvPr/>
            </p:nvSpPr>
            <p:spPr bwMode="auto">
              <a:xfrm>
                <a:off x="6443663" y="1368425"/>
                <a:ext cx="166687" cy="169863"/>
              </a:xfrm>
              <a:custGeom>
                <a:avLst/>
                <a:gdLst>
                  <a:gd name="T0" fmla="*/ 113 w 461"/>
                  <a:gd name="T1" fmla="*/ 0 h 473"/>
                  <a:gd name="T2" fmla="*/ 237 w 461"/>
                  <a:gd name="T3" fmla="*/ 370 h 473"/>
                  <a:gd name="T4" fmla="*/ 361 w 461"/>
                  <a:gd name="T5" fmla="*/ 0 h 473"/>
                  <a:gd name="T6" fmla="*/ 460 w 461"/>
                  <a:gd name="T7" fmla="*/ 0 h 473"/>
                  <a:gd name="T8" fmla="*/ 285 w 461"/>
                  <a:gd name="T9" fmla="*/ 472 h 473"/>
                  <a:gd name="T10" fmla="*/ 175 w 461"/>
                  <a:gd name="T11" fmla="*/ 472 h 473"/>
                  <a:gd name="T12" fmla="*/ 0 w 461"/>
                  <a:gd name="T13" fmla="*/ 0 h 473"/>
                  <a:gd name="T14" fmla="*/ 113 w 461"/>
                  <a:gd name="T15" fmla="*/ 0 h 4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1" h="473">
                    <a:moveTo>
                      <a:pt x="113" y="0"/>
                    </a:moveTo>
                    <a:lnTo>
                      <a:pt x="237" y="370"/>
                    </a:lnTo>
                    <a:lnTo>
                      <a:pt x="361" y="0"/>
                    </a:lnTo>
                    <a:lnTo>
                      <a:pt x="460" y="0"/>
                    </a:lnTo>
                    <a:lnTo>
                      <a:pt x="285" y="472"/>
                    </a:lnTo>
                    <a:lnTo>
                      <a:pt x="175" y="472"/>
                    </a:lnTo>
                    <a:lnTo>
                      <a:pt x="0" y="0"/>
                    </a:lnTo>
                    <a:lnTo>
                      <a:pt x="113"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526" name="Freeform 4">
                <a:extLst>
                  <a:ext uri="{FF2B5EF4-FFF2-40B4-BE49-F238E27FC236}">
                    <a16:creationId xmlns:a16="http://schemas.microsoft.com/office/drawing/2014/main" id="{7870CA32-E577-4B9F-84A8-96A79772B3FB}"/>
                  </a:ext>
                </a:extLst>
              </p:cNvPr>
              <p:cNvSpPr>
                <a:spLocks noChangeArrowheads="1"/>
              </p:cNvSpPr>
              <p:nvPr/>
            </p:nvSpPr>
            <p:spPr bwMode="auto">
              <a:xfrm>
                <a:off x="6635750" y="1368425"/>
                <a:ext cx="193675" cy="171450"/>
              </a:xfrm>
              <a:custGeom>
                <a:avLst/>
                <a:gdLst>
                  <a:gd name="T0" fmla="*/ 6 w 540"/>
                  <a:gd name="T1" fmla="*/ 0 h 475"/>
                  <a:gd name="T2" fmla="*/ 173 w 540"/>
                  <a:gd name="T3" fmla="*/ 0 h 475"/>
                  <a:gd name="T4" fmla="*/ 271 w 540"/>
                  <a:gd name="T5" fmla="*/ 345 h 475"/>
                  <a:gd name="T6" fmla="*/ 379 w 540"/>
                  <a:gd name="T7" fmla="*/ 0 h 475"/>
                  <a:gd name="T8" fmla="*/ 539 w 540"/>
                  <a:gd name="T9" fmla="*/ 0 h 475"/>
                  <a:gd name="T10" fmla="*/ 539 w 540"/>
                  <a:gd name="T11" fmla="*/ 474 h 475"/>
                  <a:gd name="T12" fmla="*/ 438 w 540"/>
                  <a:gd name="T13" fmla="*/ 474 h 475"/>
                  <a:gd name="T14" fmla="*/ 438 w 540"/>
                  <a:gd name="T15" fmla="*/ 68 h 475"/>
                  <a:gd name="T16" fmla="*/ 308 w 540"/>
                  <a:gd name="T17" fmla="*/ 474 h 475"/>
                  <a:gd name="T18" fmla="*/ 223 w 540"/>
                  <a:gd name="T19" fmla="*/ 474 h 475"/>
                  <a:gd name="T20" fmla="*/ 96 w 540"/>
                  <a:gd name="T21" fmla="*/ 68 h 475"/>
                  <a:gd name="T22" fmla="*/ 96 w 540"/>
                  <a:gd name="T23" fmla="*/ 474 h 475"/>
                  <a:gd name="T24" fmla="*/ 0 w 540"/>
                  <a:gd name="T25" fmla="*/ 474 h 475"/>
                  <a:gd name="T26" fmla="*/ 0 w 540"/>
                  <a:gd name="T27" fmla="*/ 0 h 475"/>
                  <a:gd name="T28" fmla="*/ 6 w 540"/>
                  <a:gd name="T29" fmla="*/ 0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40" h="475">
                    <a:moveTo>
                      <a:pt x="6" y="0"/>
                    </a:moveTo>
                    <a:lnTo>
                      <a:pt x="173" y="0"/>
                    </a:lnTo>
                    <a:lnTo>
                      <a:pt x="271" y="345"/>
                    </a:lnTo>
                    <a:lnTo>
                      <a:pt x="379" y="0"/>
                    </a:lnTo>
                    <a:lnTo>
                      <a:pt x="539" y="0"/>
                    </a:lnTo>
                    <a:lnTo>
                      <a:pt x="539" y="474"/>
                    </a:lnTo>
                    <a:lnTo>
                      <a:pt x="438" y="474"/>
                    </a:lnTo>
                    <a:lnTo>
                      <a:pt x="438" y="68"/>
                    </a:lnTo>
                    <a:lnTo>
                      <a:pt x="308" y="474"/>
                    </a:lnTo>
                    <a:lnTo>
                      <a:pt x="223" y="474"/>
                    </a:lnTo>
                    <a:lnTo>
                      <a:pt x="96" y="68"/>
                    </a:lnTo>
                    <a:lnTo>
                      <a:pt x="96" y="474"/>
                    </a:lnTo>
                    <a:lnTo>
                      <a:pt x="0" y="474"/>
                    </a:lnTo>
                    <a:lnTo>
                      <a:pt x="0" y="0"/>
                    </a:lnTo>
                    <a:lnTo>
                      <a:pt x="6"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grpSp>
        <p:grpSp>
          <p:nvGrpSpPr>
            <p:cNvPr id="521" name="Group 198">
              <a:extLst>
                <a:ext uri="{FF2B5EF4-FFF2-40B4-BE49-F238E27FC236}">
                  <a16:creationId xmlns:a16="http://schemas.microsoft.com/office/drawing/2014/main" id="{396F4D6D-BD17-4D35-9019-00D4E8B53D2A}"/>
                </a:ext>
              </a:extLst>
            </p:cNvPr>
            <p:cNvGrpSpPr/>
            <p:nvPr/>
          </p:nvGrpSpPr>
          <p:grpSpPr>
            <a:xfrm>
              <a:off x="4234477" y="2181412"/>
              <a:ext cx="502281" cy="548163"/>
              <a:chOff x="2505075" y="2108200"/>
              <a:chExt cx="330200" cy="360363"/>
            </a:xfrm>
            <a:solidFill>
              <a:schemeClr val="accent1"/>
            </a:solidFill>
          </p:grpSpPr>
          <p:sp>
            <p:nvSpPr>
              <p:cNvPr id="523" name="Freeform 44">
                <a:extLst>
                  <a:ext uri="{FF2B5EF4-FFF2-40B4-BE49-F238E27FC236}">
                    <a16:creationId xmlns:a16="http://schemas.microsoft.com/office/drawing/2014/main" id="{FD2DDF23-9DBA-410C-9D5C-7F4959D4DC12}"/>
                  </a:ext>
                </a:extLst>
              </p:cNvPr>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24" name="Freeform 45">
                <a:extLst>
                  <a:ext uri="{FF2B5EF4-FFF2-40B4-BE49-F238E27FC236}">
                    <a16:creationId xmlns:a16="http://schemas.microsoft.com/office/drawing/2014/main" id="{F88E3CF1-16E3-44E7-8F34-C9546C255309}"/>
                  </a:ext>
                </a:extLst>
              </p:cNvPr>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522" name="Rectangle 521">
              <a:extLst>
                <a:ext uri="{FF2B5EF4-FFF2-40B4-BE49-F238E27FC236}">
                  <a16:creationId xmlns:a16="http://schemas.microsoft.com/office/drawing/2014/main" id="{A43785AC-789E-4D4C-9AA2-80A5A293AF1E}"/>
                </a:ext>
              </a:extLst>
            </p:cNvPr>
            <p:cNvSpPr/>
            <p:nvPr/>
          </p:nvSpPr>
          <p:spPr>
            <a:xfrm>
              <a:off x="4166083" y="2103309"/>
              <a:ext cx="639069" cy="865592"/>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grpSp>
      <p:grpSp>
        <p:nvGrpSpPr>
          <p:cNvPr id="527" name="Group 225">
            <a:extLst>
              <a:ext uri="{FF2B5EF4-FFF2-40B4-BE49-F238E27FC236}">
                <a16:creationId xmlns:a16="http://schemas.microsoft.com/office/drawing/2014/main" id="{923A0CBD-CA23-4738-898E-74C9F4EACD0A}"/>
              </a:ext>
            </a:extLst>
          </p:cNvPr>
          <p:cNvGrpSpPr/>
          <p:nvPr/>
        </p:nvGrpSpPr>
        <p:grpSpPr>
          <a:xfrm>
            <a:off x="5576416" y="3962589"/>
            <a:ext cx="455556" cy="617031"/>
            <a:chOff x="4166083" y="2103309"/>
            <a:chExt cx="639069" cy="865592"/>
          </a:xfrm>
        </p:grpSpPr>
        <p:grpSp>
          <p:nvGrpSpPr>
            <p:cNvPr id="528" name="Group 325">
              <a:extLst>
                <a:ext uri="{FF2B5EF4-FFF2-40B4-BE49-F238E27FC236}">
                  <a16:creationId xmlns:a16="http://schemas.microsoft.com/office/drawing/2014/main" id="{6F2FB73F-ED97-4A26-A485-1BE595F29186}"/>
                </a:ext>
              </a:extLst>
            </p:cNvPr>
            <p:cNvGrpSpPr/>
            <p:nvPr/>
          </p:nvGrpSpPr>
          <p:grpSpPr>
            <a:xfrm>
              <a:off x="4402163" y="2815652"/>
              <a:ext cx="166908" cy="74181"/>
              <a:chOff x="6443663" y="1368425"/>
              <a:chExt cx="385762" cy="171450"/>
            </a:xfrm>
            <a:solidFill>
              <a:schemeClr val="accent1"/>
            </a:solidFill>
          </p:grpSpPr>
          <p:sp>
            <p:nvSpPr>
              <p:cNvPr id="533" name="Freeform 3">
                <a:extLst>
                  <a:ext uri="{FF2B5EF4-FFF2-40B4-BE49-F238E27FC236}">
                    <a16:creationId xmlns:a16="http://schemas.microsoft.com/office/drawing/2014/main" id="{2F7DCDE5-24DE-48B5-A9A6-FF01CDAE75B9}"/>
                  </a:ext>
                </a:extLst>
              </p:cNvPr>
              <p:cNvSpPr>
                <a:spLocks noChangeArrowheads="1"/>
              </p:cNvSpPr>
              <p:nvPr/>
            </p:nvSpPr>
            <p:spPr bwMode="auto">
              <a:xfrm>
                <a:off x="6443663" y="1368425"/>
                <a:ext cx="166687" cy="169863"/>
              </a:xfrm>
              <a:custGeom>
                <a:avLst/>
                <a:gdLst>
                  <a:gd name="T0" fmla="*/ 113 w 461"/>
                  <a:gd name="T1" fmla="*/ 0 h 473"/>
                  <a:gd name="T2" fmla="*/ 237 w 461"/>
                  <a:gd name="T3" fmla="*/ 370 h 473"/>
                  <a:gd name="T4" fmla="*/ 361 w 461"/>
                  <a:gd name="T5" fmla="*/ 0 h 473"/>
                  <a:gd name="T6" fmla="*/ 460 w 461"/>
                  <a:gd name="T7" fmla="*/ 0 h 473"/>
                  <a:gd name="T8" fmla="*/ 285 w 461"/>
                  <a:gd name="T9" fmla="*/ 472 h 473"/>
                  <a:gd name="T10" fmla="*/ 175 w 461"/>
                  <a:gd name="T11" fmla="*/ 472 h 473"/>
                  <a:gd name="T12" fmla="*/ 0 w 461"/>
                  <a:gd name="T13" fmla="*/ 0 h 473"/>
                  <a:gd name="T14" fmla="*/ 113 w 461"/>
                  <a:gd name="T15" fmla="*/ 0 h 4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1" h="473">
                    <a:moveTo>
                      <a:pt x="113" y="0"/>
                    </a:moveTo>
                    <a:lnTo>
                      <a:pt x="237" y="370"/>
                    </a:lnTo>
                    <a:lnTo>
                      <a:pt x="361" y="0"/>
                    </a:lnTo>
                    <a:lnTo>
                      <a:pt x="460" y="0"/>
                    </a:lnTo>
                    <a:lnTo>
                      <a:pt x="285" y="472"/>
                    </a:lnTo>
                    <a:lnTo>
                      <a:pt x="175" y="472"/>
                    </a:lnTo>
                    <a:lnTo>
                      <a:pt x="0" y="0"/>
                    </a:lnTo>
                    <a:lnTo>
                      <a:pt x="113"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534" name="Freeform 4">
                <a:extLst>
                  <a:ext uri="{FF2B5EF4-FFF2-40B4-BE49-F238E27FC236}">
                    <a16:creationId xmlns:a16="http://schemas.microsoft.com/office/drawing/2014/main" id="{56F91638-ABC5-4DD7-9CDC-5B54669A92BA}"/>
                  </a:ext>
                </a:extLst>
              </p:cNvPr>
              <p:cNvSpPr>
                <a:spLocks noChangeArrowheads="1"/>
              </p:cNvSpPr>
              <p:nvPr/>
            </p:nvSpPr>
            <p:spPr bwMode="auto">
              <a:xfrm>
                <a:off x="6635750" y="1368425"/>
                <a:ext cx="193675" cy="171450"/>
              </a:xfrm>
              <a:custGeom>
                <a:avLst/>
                <a:gdLst>
                  <a:gd name="T0" fmla="*/ 6 w 540"/>
                  <a:gd name="T1" fmla="*/ 0 h 475"/>
                  <a:gd name="T2" fmla="*/ 173 w 540"/>
                  <a:gd name="T3" fmla="*/ 0 h 475"/>
                  <a:gd name="T4" fmla="*/ 271 w 540"/>
                  <a:gd name="T5" fmla="*/ 345 h 475"/>
                  <a:gd name="T6" fmla="*/ 379 w 540"/>
                  <a:gd name="T7" fmla="*/ 0 h 475"/>
                  <a:gd name="T8" fmla="*/ 539 w 540"/>
                  <a:gd name="T9" fmla="*/ 0 h 475"/>
                  <a:gd name="T10" fmla="*/ 539 w 540"/>
                  <a:gd name="T11" fmla="*/ 474 h 475"/>
                  <a:gd name="T12" fmla="*/ 438 w 540"/>
                  <a:gd name="T13" fmla="*/ 474 h 475"/>
                  <a:gd name="T14" fmla="*/ 438 w 540"/>
                  <a:gd name="T15" fmla="*/ 68 h 475"/>
                  <a:gd name="T16" fmla="*/ 308 w 540"/>
                  <a:gd name="T17" fmla="*/ 474 h 475"/>
                  <a:gd name="T18" fmla="*/ 223 w 540"/>
                  <a:gd name="T19" fmla="*/ 474 h 475"/>
                  <a:gd name="T20" fmla="*/ 96 w 540"/>
                  <a:gd name="T21" fmla="*/ 68 h 475"/>
                  <a:gd name="T22" fmla="*/ 96 w 540"/>
                  <a:gd name="T23" fmla="*/ 474 h 475"/>
                  <a:gd name="T24" fmla="*/ 0 w 540"/>
                  <a:gd name="T25" fmla="*/ 474 h 475"/>
                  <a:gd name="T26" fmla="*/ 0 w 540"/>
                  <a:gd name="T27" fmla="*/ 0 h 475"/>
                  <a:gd name="T28" fmla="*/ 6 w 540"/>
                  <a:gd name="T29" fmla="*/ 0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40" h="475">
                    <a:moveTo>
                      <a:pt x="6" y="0"/>
                    </a:moveTo>
                    <a:lnTo>
                      <a:pt x="173" y="0"/>
                    </a:lnTo>
                    <a:lnTo>
                      <a:pt x="271" y="345"/>
                    </a:lnTo>
                    <a:lnTo>
                      <a:pt x="379" y="0"/>
                    </a:lnTo>
                    <a:lnTo>
                      <a:pt x="539" y="0"/>
                    </a:lnTo>
                    <a:lnTo>
                      <a:pt x="539" y="474"/>
                    </a:lnTo>
                    <a:lnTo>
                      <a:pt x="438" y="474"/>
                    </a:lnTo>
                    <a:lnTo>
                      <a:pt x="438" y="68"/>
                    </a:lnTo>
                    <a:lnTo>
                      <a:pt x="308" y="474"/>
                    </a:lnTo>
                    <a:lnTo>
                      <a:pt x="223" y="474"/>
                    </a:lnTo>
                    <a:lnTo>
                      <a:pt x="96" y="68"/>
                    </a:lnTo>
                    <a:lnTo>
                      <a:pt x="96" y="474"/>
                    </a:lnTo>
                    <a:lnTo>
                      <a:pt x="0" y="474"/>
                    </a:lnTo>
                    <a:lnTo>
                      <a:pt x="0" y="0"/>
                    </a:lnTo>
                    <a:lnTo>
                      <a:pt x="6"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grpSp>
        <p:grpSp>
          <p:nvGrpSpPr>
            <p:cNvPr id="529" name="Group 198">
              <a:extLst>
                <a:ext uri="{FF2B5EF4-FFF2-40B4-BE49-F238E27FC236}">
                  <a16:creationId xmlns:a16="http://schemas.microsoft.com/office/drawing/2014/main" id="{53132233-F9B1-46C5-ABCB-6C5DC34F0008}"/>
                </a:ext>
              </a:extLst>
            </p:cNvPr>
            <p:cNvGrpSpPr/>
            <p:nvPr/>
          </p:nvGrpSpPr>
          <p:grpSpPr>
            <a:xfrm>
              <a:off x="4234477" y="2181412"/>
              <a:ext cx="502281" cy="548163"/>
              <a:chOff x="2505075" y="2108200"/>
              <a:chExt cx="330200" cy="360363"/>
            </a:xfrm>
            <a:solidFill>
              <a:schemeClr val="accent1"/>
            </a:solidFill>
          </p:grpSpPr>
          <p:sp>
            <p:nvSpPr>
              <p:cNvPr id="531" name="Freeform 44">
                <a:extLst>
                  <a:ext uri="{FF2B5EF4-FFF2-40B4-BE49-F238E27FC236}">
                    <a16:creationId xmlns:a16="http://schemas.microsoft.com/office/drawing/2014/main" id="{05B025C0-8C77-4EDA-A738-DD15C7AAD499}"/>
                  </a:ext>
                </a:extLst>
              </p:cNvPr>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32" name="Freeform 45">
                <a:extLst>
                  <a:ext uri="{FF2B5EF4-FFF2-40B4-BE49-F238E27FC236}">
                    <a16:creationId xmlns:a16="http://schemas.microsoft.com/office/drawing/2014/main" id="{15B7B1EF-5EFD-43DC-83CC-B1FE61959073}"/>
                  </a:ext>
                </a:extLst>
              </p:cNvPr>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530" name="Rectangle 529">
              <a:extLst>
                <a:ext uri="{FF2B5EF4-FFF2-40B4-BE49-F238E27FC236}">
                  <a16:creationId xmlns:a16="http://schemas.microsoft.com/office/drawing/2014/main" id="{09FD4EF0-E298-4278-8F5A-741FFBDADA20}"/>
                </a:ext>
              </a:extLst>
            </p:cNvPr>
            <p:cNvSpPr/>
            <p:nvPr/>
          </p:nvSpPr>
          <p:spPr>
            <a:xfrm>
              <a:off x="4166083" y="2103309"/>
              <a:ext cx="639069" cy="865592"/>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grpSp>
      <p:sp>
        <p:nvSpPr>
          <p:cNvPr id="535" name="Rectangle 534">
            <a:extLst>
              <a:ext uri="{FF2B5EF4-FFF2-40B4-BE49-F238E27FC236}">
                <a16:creationId xmlns:a16="http://schemas.microsoft.com/office/drawing/2014/main" id="{36924738-5C22-43B1-BAE7-D73D63FF37C9}"/>
              </a:ext>
            </a:extLst>
          </p:cNvPr>
          <p:cNvSpPr/>
          <p:nvPr/>
        </p:nvSpPr>
        <p:spPr>
          <a:xfrm>
            <a:off x="8062041" y="5105400"/>
            <a:ext cx="1318179" cy="796136"/>
          </a:xfrm>
          <a:prstGeom prst="rect">
            <a:avLst/>
          </a:prstGeom>
          <a:noFill/>
          <a:ln w="19050">
            <a:solidFill>
              <a:schemeClr val="accent3"/>
            </a:solidFill>
            <a:prstDash val="sysDash"/>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lvl="0">
              <a:lnSpc>
                <a:spcPct val="90000"/>
              </a:lnSpc>
            </a:pPr>
            <a:r>
              <a:rPr lang="en-US" sz="900" dirty="0">
                <a:solidFill>
                  <a:srgbClr val="FF7700"/>
                </a:solidFill>
              </a:rPr>
              <a:t>Private</a:t>
            </a:r>
          </a:p>
          <a:p>
            <a:pPr lvl="0">
              <a:lnSpc>
                <a:spcPct val="90000"/>
              </a:lnSpc>
            </a:pPr>
            <a:r>
              <a:rPr lang="en-US" sz="900" dirty="0">
                <a:solidFill>
                  <a:srgbClr val="FF7700"/>
                </a:solidFill>
              </a:rPr>
              <a:t>Subnet</a:t>
            </a:r>
          </a:p>
        </p:txBody>
      </p:sp>
      <p:sp>
        <p:nvSpPr>
          <p:cNvPr id="536" name="TextBox 535">
            <a:extLst>
              <a:ext uri="{FF2B5EF4-FFF2-40B4-BE49-F238E27FC236}">
                <a16:creationId xmlns:a16="http://schemas.microsoft.com/office/drawing/2014/main" id="{F38E4F27-2D13-4EDC-ACBE-B62D328C237B}"/>
              </a:ext>
            </a:extLst>
          </p:cNvPr>
          <p:cNvSpPr txBox="1"/>
          <p:nvPr/>
        </p:nvSpPr>
        <p:spPr>
          <a:xfrm>
            <a:off x="8664971" y="5165110"/>
            <a:ext cx="680872" cy="319475"/>
          </a:xfrm>
          <a:prstGeom prst="rect">
            <a:avLst/>
          </a:prstGeom>
          <a:noFill/>
        </p:spPr>
        <p:txBody>
          <a:bodyPr wrap="none" lIns="0" tIns="0" rIns="0" bIns="0" rtlCol="0" anchor="t">
            <a:noAutofit/>
          </a:bodyPr>
          <a:lstStyle/>
          <a:p>
            <a:pPr algn="r">
              <a:lnSpc>
                <a:spcPct val="90000"/>
              </a:lnSpc>
            </a:pPr>
            <a:r>
              <a:rPr lang="en-US" sz="900" b="1" dirty="0">
                <a:solidFill>
                  <a:srgbClr val="5F5F5F"/>
                </a:solidFill>
              </a:rPr>
              <a:t>Standby</a:t>
            </a:r>
            <a:br>
              <a:rPr lang="en-US" sz="900" b="1" dirty="0">
                <a:solidFill>
                  <a:srgbClr val="5F5F5F"/>
                </a:solidFill>
              </a:rPr>
            </a:br>
            <a:r>
              <a:rPr lang="en-US" sz="900" b="1" dirty="0">
                <a:solidFill>
                  <a:srgbClr val="5F5F5F"/>
                </a:solidFill>
              </a:rPr>
              <a:t>Database</a:t>
            </a:r>
          </a:p>
        </p:txBody>
      </p:sp>
      <p:sp>
        <p:nvSpPr>
          <p:cNvPr id="558" name="TextBox 557">
            <a:extLst>
              <a:ext uri="{FF2B5EF4-FFF2-40B4-BE49-F238E27FC236}">
                <a16:creationId xmlns:a16="http://schemas.microsoft.com/office/drawing/2014/main" id="{5534025B-2461-4B87-88DF-00953587DEB4}"/>
              </a:ext>
            </a:extLst>
          </p:cNvPr>
          <p:cNvSpPr txBox="1"/>
          <p:nvPr/>
        </p:nvSpPr>
        <p:spPr>
          <a:xfrm>
            <a:off x="7194311" y="5568970"/>
            <a:ext cx="680872" cy="319475"/>
          </a:xfrm>
          <a:prstGeom prst="rect">
            <a:avLst/>
          </a:prstGeom>
          <a:noFill/>
        </p:spPr>
        <p:txBody>
          <a:bodyPr wrap="none" lIns="0" tIns="0" rIns="0" bIns="0" rtlCol="0" anchor="t">
            <a:noAutofit/>
          </a:bodyPr>
          <a:lstStyle/>
          <a:p>
            <a:pPr algn="ctr">
              <a:lnSpc>
                <a:spcPct val="90000"/>
              </a:lnSpc>
            </a:pPr>
            <a:r>
              <a:rPr lang="en-US" sz="900" dirty="0" err="1">
                <a:solidFill>
                  <a:srgbClr val="5F5F5F"/>
                </a:solidFill>
              </a:rPr>
              <a:t>Dataguard</a:t>
            </a:r>
            <a:endParaRPr lang="en-US" sz="900" dirty="0">
              <a:solidFill>
                <a:srgbClr val="5F5F5F"/>
              </a:solidFill>
            </a:endParaRPr>
          </a:p>
          <a:p>
            <a:pPr algn="ctr">
              <a:lnSpc>
                <a:spcPct val="90000"/>
              </a:lnSpc>
            </a:pPr>
            <a:r>
              <a:rPr lang="en-US" sz="900" dirty="0">
                <a:solidFill>
                  <a:srgbClr val="5F5F5F"/>
                </a:solidFill>
              </a:rPr>
              <a:t> (Sync)</a:t>
            </a:r>
          </a:p>
        </p:txBody>
      </p:sp>
      <p:cxnSp>
        <p:nvCxnSpPr>
          <p:cNvPr id="559" name="Straight Arrow Connector 558">
            <a:extLst>
              <a:ext uri="{FF2B5EF4-FFF2-40B4-BE49-F238E27FC236}">
                <a16:creationId xmlns:a16="http://schemas.microsoft.com/office/drawing/2014/main" id="{99B38FEE-C3EF-4714-B80C-EB0E2072F0C8}"/>
              </a:ext>
            </a:extLst>
          </p:cNvPr>
          <p:cNvCxnSpPr/>
          <p:nvPr/>
        </p:nvCxnSpPr>
        <p:spPr bwMode="auto">
          <a:xfrm>
            <a:off x="5537642" y="3703320"/>
            <a:ext cx="1" cy="461191"/>
          </a:xfrm>
          <a:prstGeom prst="straightConnector1">
            <a:avLst/>
          </a:prstGeom>
          <a:solidFill>
            <a:srgbClr val="00B8FF"/>
          </a:solidFill>
          <a:ln w="12700" cap="flat" cmpd="sng" algn="ctr">
            <a:solidFill>
              <a:srgbClr val="5F5F5F"/>
            </a:solidFill>
            <a:prstDash val="solid"/>
            <a:round/>
            <a:headEnd type="oval" w="sm" len="sm"/>
            <a:tailEnd type="oval" w="sm" len="sm"/>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cxnSp>
      <p:sp>
        <p:nvSpPr>
          <p:cNvPr id="560" name="Rectangle 559">
            <a:extLst>
              <a:ext uri="{FF2B5EF4-FFF2-40B4-BE49-F238E27FC236}">
                <a16:creationId xmlns:a16="http://schemas.microsoft.com/office/drawing/2014/main" id="{DBFF237B-922D-4275-A57F-5C586DEB9F4F}"/>
              </a:ext>
            </a:extLst>
          </p:cNvPr>
          <p:cNvSpPr/>
          <p:nvPr/>
        </p:nvSpPr>
        <p:spPr>
          <a:xfrm>
            <a:off x="4876800" y="2171700"/>
            <a:ext cx="640080" cy="695261"/>
          </a:xfrm>
          <a:prstGeom prst="rect">
            <a:avLst/>
          </a:prstGeom>
          <a:noFill/>
          <a:ln w="19050">
            <a:solidFill>
              <a:schemeClr val="accent3"/>
            </a:solidFill>
            <a:prstDash val="sysDash"/>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lvl="0">
              <a:lnSpc>
                <a:spcPct val="90000"/>
              </a:lnSpc>
            </a:pPr>
            <a:endParaRPr lang="en-US" sz="900" dirty="0">
              <a:solidFill>
                <a:srgbClr val="FF7700"/>
              </a:solidFill>
            </a:endParaRPr>
          </a:p>
        </p:txBody>
      </p:sp>
      <p:sp>
        <p:nvSpPr>
          <p:cNvPr id="561" name="TextBox 560">
            <a:extLst>
              <a:ext uri="{FF2B5EF4-FFF2-40B4-BE49-F238E27FC236}">
                <a16:creationId xmlns:a16="http://schemas.microsoft.com/office/drawing/2014/main" id="{5B5294DC-6A1E-4551-92BE-F38BF306E137}"/>
              </a:ext>
            </a:extLst>
          </p:cNvPr>
          <p:cNvSpPr txBox="1"/>
          <p:nvPr/>
        </p:nvSpPr>
        <p:spPr>
          <a:xfrm>
            <a:off x="4824491" y="2200377"/>
            <a:ext cx="680872" cy="319475"/>
          </a:xfrm>
          <a:prstGeom prst="rect">
            <a:avLst/>
          </a:prstGeom>
          <a:noFill/>
        </p:spPr>
        <p:txBody>
          <a:bodyPr wrap="none" lIns="0" tIns="0" rIns="0" bIns="0" rtlCol="0" anchor="t">
            <a:noAutofit/>
          </a:bodyPr>
          <a:lstStyle/>
          <a:p>
            <a:pPr algn="r">
              <a:lnSpc>
                <a:spcPct val="90000"/>
              </a:lnSpc>
            </a:pPr>
            <a:r>
              <a:rPr lang="en-US" sz="900" b="1" dirty="0">
                <a:solidFill>
                  <a:srgbClr val="5F5F5F"/>
                </a:solidFill>
              </a:rPr>
              <a:t>Bastion</a:t>
            </a:r>
          </a:p>
        </p:txBody>
      </p:sp>
      <p:grpSp>
        <p:nvGrpSpPr>
          <p:cNvPr id="562" name="Group 225">
            <a:extLst>
              <a:ext uri="{FF2B5EF4-FFF2-40B4-BE49-F238E27FC236}">
                <a16:creationId xmlns:a16="http://schemas.microsoft.com/office/drawing/2014/main" id="{C3756D96-5B24-49C9-BD21-7747408F3063}"/>
              </a:ext>
            </a:extLst>
          </p:cNvPr>
          <p:cNvGrpSpPr/>
          <p:nvPr/>
        </p:nvGrpSpPr>
        <p:grpSpPr>
          <a:xfrm>
            <a:off x="4997296" y="2263329"/>
            <a:ext cx="455556" cy="617031"/>
            <a:chOff x="4166083" y="2103309"/>
            <a:chExt cx="639069" cy="865592"/>
          </a:xfrm>
        </p:grpSpPr>
        <p:grpSp>
          <p:nvGrpSpPr>
            <p:cNvPr id="563" name="Group 325">
              <a:extLst>
                <a:ext uri="{FF2B5EF4-FFF2-40B4-BE49-F238E27FC236}">
                  <a16:creationId xmlns:a16="http://schemas.microsoft.com/office/drawing/2014/main" id="{7A3D0F03-7D12-4F30-A5BC-17FD87077490}"/>
                </a:ext>
              </a:extLst>
            </p:cNvPr>
            <p:cNvGrpSpPr/>
            <p:nvPr/>
          </p:nvGrpSpPr>
          <p:grpSpPr>
            <a:xfrm>
              <a:off x="4402163" y="2815652"/>
              <a:ext cx="166908" cy="74181"/>
              <a:chOff x="6443663" y="1368425"/>
              <a:chExt cx="385762" cy="171450"/>
            </a:xfrm>
            <a:solidFill>
              <a:schemeClr val="accent1"/>
            </a:solidFill>
          </p:grpSpPr>
          <p:sp>
            <p:nvSpPr>
              <p:cNvPr id="568" name="Freeform 3">
                <a:extLst>
                  <a:ext uri="{FF2B5EF4-FFF2-40B4-BE49-F238E27FC236}">
                    <a16:creationId xmlns:a16="http://schemas.microsoft.com/office/drawing/2014/main" id="{BE839834-5C87-43C5-967A-FD521FB9111C}"/>
                  </a:ext>
                </a:extLst>
              </p:cNvPr>
              <p:cNvSpPr>
                <a:spLocks noChangeArrowheads="1"/>
              </p:cNvSpPr>
              <p:nvPr/>
            </p:nvSpPr>
            <p:spPr bwMode="auto">
              <a:xfrm>
                <a:off x="6443663" y="1368425"/>
                <a:ext cx="166687" cy="169863"/>
              </a:xfrm>
              <a:custGeom>
                <a:avLst/>
                <a:gdLst>
                  <a:gd name="T0" fmla="*/ 113 w 461"/>
                  <a:gd name="T1" fmla="*/ 0 h 473"/>
                  <a:gd name="T2" fmla="*/ 237 w 461"/>
                  <a:gd name="T3" fmla="*/ 370 h 473"/>
                  <a:gd name="T4" fmla="*/ 361 w 461"/>
                  <a:gd name="T5" fmla="*/ 0 h 473"/>
                  <a:gd name="T6" fmla="*/ 460 w 461"/>
                  <a:gd name="T7" fmla="*/ 0 h 473"/>
                  <a:gd name="T8" fmla="*/ 285 w 461"/>
                  <a:gd name="T9" fmla="*/ 472 h 473"/>
                  <a:gd name="T10" fmla="*/ 175 w 461"/>
                  <a:gd name="T11" fmla="*/ 472 h 473"/>
                  <a:gd name="T12" fmla="*/ 0 w 461"/>
                  <a:gd name="T13" fmla="*/ 0 h 473"/>
                  <a:gd name="T14" fmla="*/ 113 w 461"/>
                  <a:gd name="T15" fmla="*/ 0 h 4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1" h="473">
                    <a:moveTo>
                      <a:pt x="113" y="0"/>
                    </a:moveTo>
                    <a:lnTo>
                      <a:pt x="237" y="370"/>
                    </a:lnTo>
                    <a:lnTo>
                      <a:pt x="361" y="0"/>
                    </a:lnTo>
                    <a:lnTo>
                      <a:pt x="460" y="0"/>
                    </a:lnTo>
                    <a:lnTo>
                      <a:pt x="285" y="472"/>
                    </a:lnTo>
                    <a:lnTo>
                      <a:pt x="175" y="472"/>
                    </a:lnTo>
                    <a:lnTo>
                      <a:pt x="0" y="0"/>
                    </a:lnTo>
                    <a:lnTo>
                      <a:pt x="113"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569" name="Freeform 4">
                <a:extLst>
                  <a:ext uri="{FF2B5EF4-FFF2-40B4-BE49-F238E27FC236}">
                    <a16:creationId xmlns:a16="http://schemas.microsoft.com/office/drawing/2014/main" id="{D2FD2CDD-FFC3-4225-88DA-9806CFC8D841}"/>
                  </a:ext>
                </a:extLst>
              </p:cNvPr>
              <p:cNvSpPr>
                <a:spLocks noChangeArrowheads="1"/>
              </p:cNvSpPr>
              <p:nvPr/>
            </p:nvSpPr>
            <p:spPr bwMode="auto">
              <a:xfrm>
                <a:off x="6635750" y="1368425"/>
                <a:ext cx="193675" cy="171450"/>
              </a:xfrm>
              <a:custGeom>
                <a:avLst/>
                <a:gdLst>
                  <a:gd name="T0" fmla="*/ 6 w 540"/>
                  <a:gd name="T1" fmla="*/ 0 h 475"/>
                  <a:gd name="T2" fmla="*/ 173 w 540"/>
                  <a:gd name="T3" fmla="*/ 0 h 475"/>
                  <a:gd name="T4" fmla="*/ 271 w 540"/>
                  <a:gd name="T5" fmla="*/ 345 h 475"/>
                  <a:gd name="T6" fmla="*/ 379 w 540"/>
                  <a:gd name="T7" fmla="*/ 0 h 475"/>
                  <a:gd name="T8" fmla="*/ 539 w 540"/>
                  <a:gd name="T9" fmla="*/ 0 h 475"/>
                  <a:gd name="T10" fmla="*/ 539 w 540"/>
                  <a:gd name="T11" fmla="*/ 474 h 475"/>
                  <a:gd name="T12" fmla="*/ 438 w 540"/>
                  <a:gd name="T13" fmla="*/ 474 h 475"/>
                  <a:gd name="T14" fmla="*/ 438 w 540"/>
                  <a:gd name="T15" fmla="*/ 68 h 475"/>
                  <a:gd name="T16" fmla="*/ 308 w 540"/>
                  <a:gd name="T17" fmla="*/ 474 h 475"/>
                  <a:gd name="T18" fmla="*/ 223 w 540"/>
                  <a:gd name="T19" fmla="*/ 474 h 475"/>
                  <a:gd name="T20" fmla="*/ 96 w 540"/>
                  <a:gd name="T21" fmla="*/ 68 h 475"/>
                  <a:gd name="T22" fmla="*/ 96 w 540"/>
                  <a:gd name="T23" fmla="*/ 474 h 475"/>
                  <a:gd name="T24" fmla="*/ 0 w 540"/>
                  <a:gd name="T25" fmla="*/ 474 h 475"/>
                  <a:gd name="T26" fmla="*/ 0 w 540"/>
                  <a:gd name="T27" fmla="*/ 0 h 475"/>
                  <a:gd name="T28" fmla="*/ 6 w 540"/>
                  <a:gd name="T29" fmla="*/ 0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40" h="475">
                    <a:moveTo>
                      <a:pt x="6" y="0"/>
                    </a:moveTo>
                    <a:lnTo>
                      <a:pt x="173" y="0"/>
                    </a:lnTo>
                    <a:lnTo>
                      <a:pt x="271" y="345"/>
                    </a:lnTo>
                    <a:lnTo>
                      <a:pt x="379" y="0"/>
                    </a:lnTo>
                    <a:lnTo>
                      <a:pt x="539" y="0"/>
                    </a:lnTo>
                    <a:lnTo>
                      <a:pt x="539" y="474"/>
                    </a:lnTo>
                    <a:lnTo>
                      <a:pt x="438" y="474"/>
                    </a:lnTo>
                    <a:lnTo>
                      <a:pt x="438" y="68"/>
                    </a:lnTo>
                    <a:lnTo>
                      <a:pt x="308" y="474"/>
                    </a:lnTo>
                    <a:lnTo>
                      <a:pt x="223" y="474"/>
                    </a:lnTo>
                    <a:lnTo>
                      <a:pt x="96" y="68"/>
                    </a:lnTo>
                    <a:lnTo>
                      <a:pt x="96" y="474"/>
                    </a:lnTo>
                    <a:lnTo>
                      <a:pt x="0" y="474"/>
                    </a:lnTo>
                    <a:lnTo>
                      <a:pt x="0" y="0"/>
                    </a:lnTo>
                    <a:lnTo>
                      <a:pt x="6"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grpSp>
        <p:grpSp>
          <p:nvGrpSpPr>
            <p:cNvPr id="564" name="Group 198">
              <a:extLst>
                <a:ext uri="{FF2B5EF4-FFF2-40B4-BE49-F238E27FC236}">
                  <a16:creationId xmlns:a16="http://schemas.microsoft.com/office/drawing/2014/main" id="{BF2427F3-594D-4805-841E-32C747A66615}"/>
                </a:ext>
              </a:extLst>
            </p:cNvPr>
            <p:cNvGrpSpPr/>
            <p:nvPr/>
          </p:nvGrpSpPr>
          <p:grpSpPr>
            <a:xfrm>
              <a:off x="4234477" y="2181412"/>
              <a:ext cx="502281" cy="548163"/>
              <a:chOff x="2505075" y="2108200"/>
              <a:chExt cx="330200" cy="360363"/>
            </a:xfrm>
            <a:solidFill>
              <a:schemeClr val="accent1"/>
            </a:solidFill>
          </p:grpSpPr>
          <p:sp>
            <p:nvSpPr>
              <p:cNvPr id="566" name="Freeform 44">
                <a:extLst>
                  <a:ext uri="{FF2B5EF4-FFF2-40B4-BE49-F238E27FC236}">
                    <a16:creationId xmlns:a16="http://schemas.microsoft.com/office/drawing/2014/main" id="{3B798F2A-683C-46FD-8F42-BF9896708D42}"/>
                  </a:ext>
                </a:extLst>
              </p:cNvPr>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67" name="Freeform 45">
                <a:extLst>
                  <a:ext uri="{FF2B5EF4-FFF2-40B4-BE49-F238E27FC236}">
                    <a16:creationId xmlns:a16="http://schemas.microsoft.com/office/drawing/2014/main" id="{B438973B-4EBA-441C-B9D9-55D6311FF628}"/>
                  </a:ext>
                </a:extLst>
              </p:cNvPr>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565" name="Rectangle 564">
              <a:extLst>
                <a:ext uri="{FF2B5EF4-FFF2-40B4-BE49-F238E27FC236}">
                  <a16:creationId xmlns:a16="http://schemas.microsoft.com/office/drawing/2014/main" id="{9EB62DBD-985F-4D8C-A2CD-12D1E4EE4025}"/>
                </a:ext>
              </a:extLst>
            </p:cNvPr>
            <p:cNvSpPr/>
            <p:nvPr/>
          </p:nvSpPr>
          <p:spPr>
            <a:xfrm>
              <a:off x="4166083" y="2103309"/>
              <a:ext cx="639069" cy="865592"/>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grpSp>
      <p:sp>
        <p:nvSpPr>
          <p:cNvPr id="570" name="Rectangle 569">
            <a:extLst>
              <a:ext uri="{FF2B5EF4-FFF2-40B4-BE49-F238E27FC236}">
                <a16:creationId xmlns:a16="http://schemas.microsoft.com/office/drawing/2014/main" id="{77B10F9A-7431-485A-ACFD-1B232EE6DF56}"/>
              </a:ext>
            </a:extLst>
          </p:cNvPr>
          <p:cNvSpPr/>
          <p:nvPr/>
        </p:nvSpPr>
        <p:spPr>
          <a:xfrm>
            <a:off x="8755380" y="2186940"/>
            <a:ext cx="640080" cy="695261"/>
          </a:xfrm>
          <a:prstGeom prst="rect">
            <a:avLst/>
          </a:prstGeom>
          <a:noFill/>
          <a:ln w="19050">
            <a:solidFill>
              <a:schemeClr val="accent3"/>
            </a:solidFill>
            <a:prstDash val="sysDash"/>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lvl="0">
              <a:lnSpc>
                <a:spcPct val="90000"/>
              </a:lnSpc>
            </a:pPr>
            <a:endParaRPr lang="en-US" sz="900" dirty="0">
              <a:solidFill>
                <a:srgbClr val="FF7700"/>
              </a:solidFill>
            </a:endParaRPr>
          </a:p>
        </p:txBody>
      </p:sp>
      <p:sp>
        <p:nvSpPr>
          <p:cNvPr id="571" name="TextBox 570">
            <a:extLst>
              <a:ext uri="{FF2B5EF4-FFF2-40B4-BE49-F238E27FC236}">
                <a16:creationId xmlns:a16="http://schemas.microsoft.com/office/drawing/2014/main" id="{C8197320-54C8-4D87-A54F-0B5ED9E7D679}"/>
              </a:ext>
            </a:extLst>
          </p:cNvPr>
          <p:cNvSpPr txBox="1"/>
          <p:nvPr/>
        </p:nvSpPr>
        <p:spPr>
          <a:xfrm>
            <a:off x="8703071" y="2192757"/>
            <a:ext cx="680872" cy="123723"/>
          </a:xfrm>
          <a:prstGeom prst="rect">
            <a:avLst/>
          </a:prstGeom>
          <a:noFill/>
        </p:spPr>
        <p:txBody>
          <a:bodyPr wrap="none" lIns="0" tIns="0" rIns="0" bIns="0" rtlCol="0" anchor="t">
            <a:noAutofit/>
          </a:bodyPr>
          <a:lstStyle/>
          <a:p>
            <a:pPr algn="r">
              <a:lnSpc>
                <a:spcPct val="90000"/>
              </a:lnSpc>
            </a:pPr>
            <a:r>
              <a:rPr lang="en-US" sz="900" b="1" dirty="0">
                <a:solidFill>
                  <a:srgbClr val="5F5F5F"/>
                </a:solidFill>
              </a:rPr>
              <a:t>Bastion</a:t>
            </a:r>
          </a:p>
        </p:txBody>
      </p:sp>
      <p:grpSp>
        <p:nvGrpSpPr>
          <p:cNvPr id="572" name="Group 225">
            <a:extLst>
              <a:ext uri="{FF2B5EF4-FFF2-40B4-BE49-F238E27FC236}">
                <a16:creationId xmlns:a16="http://schemas.microsoft.com/office/drawing/2014/main" id="{258D7576-9288-4309-B9A4-AA8D3AF3F3C0}"/>
              </a:ext>
            </a:extLst>
          </p:cNvPr>
          <p:cNvGrpSpPr/>
          <p:nvPr/>
        </p:nvGrpSpPr>
        <p:grpSpPr>
          <a:xfrm>
            <a:off x="8875876" y="2278569"/>
            <a:ext cx="455556" cy="617031"/>
            <a:chOff x="4166083" y="2103309"/>
            <a:chExt cx="639069" cy="865592"/>
          </a:xfrm>
        </p:grpSpPr>
        <p:grpSp>
          <p:nvGrpSpPr>
            <p:cNvPr id="573" name="Group 325">
              <a:extLst>
                <a:ext uri="{FF2B5EF4-FFF2-40B4-BE49-F238E27FC236}">
                  <a16:creationId xmlns:a16="http://schemas.microsoft.com/office/drawing/2014/main" id="{7C50DF00-F5D4-451C-B381-D5382B29C1B9}"/>
                </a:ext>
              </a:extLst>
            </p:cNvPr>
            <p:cNvGrpSpPr/>
            <p:nvPr/>
          </p:nvGrpSpPr>
          <p:grpSpPr>
            <a:xfrm>
              <a:off x="4402163" y="2815652"/>
              <a:ext cx="166908" cy="74181"/>
              <a:chOff x="6443663" y="1368425"/>
              <a:chExt cx="385762" cy="171450"/>
            </a:xfrm>
            <a:solidFill>
              <a:schemeClr val="accent1"/>
            </a:solidFill>
          </p:grpSpPr>
          <p:sp>
            <p:nvSpPr>
              <p:cNvPr id="578" name="Freeform 3">
                <a:extLst>
                  <a:ext uri="{FF2B5EF4-FFF2-40B4-BE49-F238E27FC236}">
                    <a16:creationId xmlns:a16="http://schemas.microsoft.com/office/drawing/2014/main" id="{A409406D-3BC6-4E97-802B-8FEAE8E30232}"/>
                  </a:ext>
                </a:extLst>
              </p:cNvPr>
              <p:cNvSpPr>
                <a:spLocks noChangeArrowheads="1"/>
              </p:cNvSpPr>
              <p:nvPr/>
            </p:nvSpPr>
            <p:spPr bwMode="auto">
              <a:xfrm>
                <a:off x="6443663" y="1368425"/>
                <a:ext cx="166687" cy="169863"/>
              </a:xfrm>
              <a:custGeom>
                <a:avLst/>
                <a:gdLst>
                  <a:gd name="T0" fmla="*/ 113 w 461"/>
                  <a:gd name="T1" fmla="*/ 0 h 473"/>
                  <a:gd name="T2" fmla="*/ 237 w 461"/>
                  <a:gd name="T3" fmla="*/ 370 h 473"/>
                  <a:gd name="T4" fmla="*/ 361 w 461"/>
                  <a:gd name="T5" fmla="*/ 0 h 473"/>
                  <a:gd name="T6" fmla="*/ 460 w 461"/>
                  <a:gd name="T7" fmla="*/ 0 h 473"/>
                  <a:gd name="T8" fmla="*/ 285 w 461"/>
                  <a:gd name="T9" fmla="*/ 472 h 473"/>
                  <a:gd name="T10" fmla="*/ 175 w 461"/>
                  <a:gd name="T11" fmla="*/ 472 h 473"/>
                  <a:gd name="T12" fmla="*/ 0 w 461"/>
                  <a:gd name="T13" fmla="*/ 0 h 473"/>
                  <a:gd name="T14" fmla="*/ 113 w 461"/>
                  <a:gd name="T15" fmla="*/ 0 h 4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1" h="473">
                    <a:moveTo>
                      <a:pt x="113" y="0"/>
                    </a:moveTo>
                    <a:lnTo>
                      <a:pt x="237" y="370"/>
                    </a:lnTo>
                    <a:lnTo>
                      <a:pt x="361" y="0"/>
                    </a:lnTo>
                    <a:lnTo>
                      <a:pt x="460" y="0"/>
                    </a:lnTo>
                    <a:lnTo>
                      <a:pt x="285" y="472"/>
                    </a:lnTo>
                    <a:lnTo>
                      <a:pt x="175" y="472"/>
                    </a:lnTo>
                    <a:lnTo>
                      <a:pt x="0" y="0"/>
                    </a:lnTo>
                    <a:lnTo>
                      <a:pt x="113"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579" name="Freeform 4">
                <a:extLst>
                  <a:ext uri="{FF2B5EF4-FFF2-40B4-BE49-F238E27FC236}">
                    <a16:creationId xmlns:a16="http://schemas.microsoft.com/office/drawing/2014/main" id="{F925C12F-3888-4B7A-BE04-960218283471}"/>
                  </a:ext>
                </a:extLst>
              </p:cNvPr>
              <p:cNvSpPr>
                <a:spLocks noChangeArrowheads="1"/>
              </p:cNvSpPr>
              <p:nvPr/>
            </p:nvSpPr>
            <p:spPr bwMode="auto">
              <a:xfrm>
                <a:off x="6635750" y="1368425"/>
                <a:ext cx="193675" cy="171450"/>
              </a:xfrm>
              <a:custGeom>
                <a:avLst/>
                <a:gdLst>
                  <a:gd name="T0" fmla="*/ 6 w 540"/>
                  <a:gd name="T1" fmla="*/ 0 h 475"/>
                  <a:gd name="T2" fmla="*/ 173 w 540"/>
                  <a:gd name="T3" fmla="*/ 0 h 475"/>
                  <a:gd name="T4" fmla="*/ 271 w 540"/>
                  <a:gd name="T5" fmla="*/ 345 h 475"/>
                  <a:gd name="T6" fmla="*/ 379 w 540"/>
                  <a:gd name="T7" fmla="*/ 0 h 475"/>
                  <a:gd name="T8" fmla="*/ 539 w 540"/>
                  <a:gd name="T9" fmla="*/ 0 h 475"/>
                  <a:gd name="T10" fmla="*/ 539 w 540"/>
                  <a:gd name="T11" fmla="*/ 474 h 475"/>
                  <a:gd name="T12" fmla="*/ 438 w 540"/>
                  <a:gd name="T13" fmla="*/ 474 h 475"/>
                  <a:gd name="T14" fmla="*/ 438 w 540"/>
                  <a:gd name="T15" fmla="*/ 68 h 475"/>
                  <a:gd name="T16" fmla="*/ 308 w 540"/>
                  <a:gd name="T17" fmla="*/ 474 h 475"/>
                  <a:gd name="T18" fmla="*/ 223 w 540"/>
                  <a:gd name="T19" fmla="*/ 474 h 475"/>
                  <a:gd name="T20" fmla="*/ 96 w 540"/>
                  <a:gd name="T21" fmla="*/ 68 h 475"/>
                  <a:gd name="T22" fmla="*/ 96 w 540"/>
                  <a:gd name="T23" fmla="*/ 474 h 475"/>
                  <a:gd name="T24" fmla="*/ 0 w 540"/>
                  <a:gd name="T25" fmla="*/ 474 h 475"/>
                  <a:gd name="T26" fmla="*/ 0 w 540"/>
                  <a:gd name="T27" fmla="*/ 0 h 475"/>
                  <a:gd name="T28" fmla="*/ 6 w 540"/>
                  <a:gd name="T29" fmla="*/ 0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40" h="475">
                    <a:moveTo>
                      <a:pt x="6" y="0"/>
                    </a:moveTo>
                    <a:lnTo>
                      <a:pt x="173" y="0"/>
                    </a:lnTo>
                    <a:lnTo>
                      <a:pt x="271" y="345"/>
                    </a:lnTo>
                    <a:lnTo>
                      <a:pt x="379" y="0"/>
                    </a:lnTo>
                    <a:lnTo>
                      <a:pt x="539" y="0"/>
                    </a:lnTo>
                    <a:lnTo>
                      <a:pt x="539" y="474"/>
                    </a:lnTo>
                    <a:lnTo>
                      <a:pt x="438" y="474"/>
                    </a:lnTo>
                    <a:lnTo>
                      <a:pt x="438" y="68"/>
                    </a:lnTo>
                    <a:lnTo>
                      <a:pt x="308" y="474"/>
                    </a:lnTo>
                    <a:lnTo>
                      <a:pt x="223" y="474"/>
                    </a:lnTo>
                    <a:lnTo>
                      <a:pt x="96" y="68"/>
                    </a:lnTo>
                    <a:lnTo>
                      <a:pt x="96" y="474"/>
                    </a:lnTo>
                    <a:lnTo>
                      <a:pt x="0" y="474"/>
                    </a:lnTo>
                    <a:lnTo>
                      <a:pt x="0" y="0"/>
                    </a:lnTo>
                    <a:lnTo>
                      <a:pt x="6"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grpSp>
        <p:grpSp>
          <p:nvGrpSpPr>
            <p:cNvPr id="574" name="Group 198">
              <a:extLst>
                <a:ext uri="{FF2B5EF4-FFF2-40B4-BE49-F238E27FC236}">
                  <a16:creationId xmlns:a16="http://schemas.microsoft.com/office/drawing/2014/main" id="{A0E13D6A-D740-472B-A961-210599EAB116}"/>
                </a:ext>
              </a:extLst>
            </p:cNvPr>
            <p:cNvGrpSpPr/>
            <p:nvPr/>
          </p:nvGrpSpPr>
          <p:grpSpPr>
            <a:xfrm>
              <a:off x="4234477" y="2181412"/>
              <a:ext cx="502281" cy="548163"/>
              <a:chOff x="2505075" y="2108200"/>
              <a:chExt cx="330200" cy="360363"/>
            </a:xfrm>
            <a:solidFill>
              <a:schemeClr val="accent1"/>
            </a:solidFill>
          </p:grpSpPr>
          <p:sp>
            <p:nvSpPr>
              <p:cNvPr id="576" name="Freeform 44">
                <a:extLst>
                  <a:ext uri="{FF2B5EF4-FFF2-40B4-BE49-F238E27FC236}">
                    <a16:creationId xmlns:a16="http://schemas.microsoft.com/office/drawing/2014/main" id="{937D4B77-0AE5-46D8-9548-5BFE0E99D1EF}"/>
                  </a:ext>
                </a:extLst>
              </p:cNvPr>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77" name="Freeform 45">
                <a:extLst>
                  <a:ext uri="{FF2B5EF4-FFF2-40B4-BE49-F238E27FC236}">
                    <a16:creationId xmlns:a16="http://schemas.microsoft.com/office/drawing/2014/main" id="{7A5275B1-4087-49F1-8557-37F77303CBD9}"/>
                  </a:ext>
                </a:extLst>
              </p:cNvPr>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575" name="Rectangle 574">
              <a:extLst>
                <a:ext uri="{FF2B5EF4-FFF2-40B4-BE49-F238E27FC236}">
                  <a16:creationId xmlns:a16="http://schemas.microsoft.com/office/drawing/2014/main" id="{FAFAFB08-5470-49E3-A150-2CCF30A963A2}"/>
                </a:ext>
              </a:extLst>
            </p:cNvPr>
            <p:cNvSpPr/>
            <p:nvPr/>
          </p:nvSpPr>
          <p:spPr>
            <a:xfrm>
              <a:off x="4166083" y="2103309"/>
              <a:ext cx="639069" cy="865592"/>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grpSp>
      <p:grpSp>
        <p:nvGrpSpPr>
          <p:cNvPr id="580" name="Group 227">
            <a:extLst>
              <a:ext uri="{FF2B5EF4-FFF2-40B4-BE49-F238E27FC236}">
                <a16:creationId xmlns:a16="http://schemas.microsoft.com/office/drawing/2014/main" id="{36112866-F0C4-4C45-9344-D4AFA26AD80E}"/>
              </a:ext>
            </a:extLst>
          </p:cNvPr>
          <p:cNvGrpSpPr/>
          <p:nvPr/>
        </p:nvGrpSpPr>
        <p:grpSpPr>
          <a:xfrm>
            <a:off x="6406336" y="2232849"/>
            <a:ext cx="469436" cy="716091"/>
            <a:chOff x="8857983" y="2103309"/>
            <a:chExt cx="639069" cy="974854"/>
          </a:xfrm>
        </p:grpSpPr>
        <p:grpSp>
          <p:nvGrpSpPr>
            <p:cNvPr id="581" name="Group 328">
              <a:extLst>
                <a:ext uri="{FF2B5EF4-FFF2-40B4-BE49-F238E27FC236}">
                  <a16:creationId xmlns:a16="http://schemas.microsoft.com/office/drawing/2014/main" id="{C41D0BC1-70AF-43CC-BDCC-0184248CF21F}"/>
                </a:ext>
              </a:extLst>
            </p:cNvPr>
            <p:cNvGrpSpPr/>
            <p:nvPr/>
          </p:nvGrpSpPr>
          <p:grpSpPr>
            <a:xfrm>
              <a:off x="8977296" y="2815652"/>
              <a:ext cx="400442" cy="197817"/>
              <a:chOff x="3795713" y="3805238"/>
              <a:chExt cx="925512" cy="457200"/>
            </a:xfrm>
            <a:solidFill>
              <a:schemeClr val="accent1"/>
            </a:solidFill>
          </p:grpSpPr>
          <p:sp>
            <p:nvSpPr>
              <p:cNvPr id="586" name="Freeform 18">
                <a:extLst>
                  <a:ext uri="{FF2B5EF4-FFF2-40B4-BE49-F238E27FC236}">
                    <a16:creationId xmlns:a16="http://schemas.microsoft.com/office/drawing/2014/main" id="{4F307428-2155-4805-B967-EE838E6ADBB1}"/>
                  </a:ext>
                </a:extLst>
              </p:cNvPr>
              <p:cNvSpPr>
                <a:spLocks noChangeArrowheads="1"/>
              </p:cNvSpPr>
              <p:nvPr/>
            </p:nvSpPr>
            <p:spPr bwMode="auto">
              <a:xfrm>
                <a:off x="3978275" y="3805238"/>
                <a:ext cx="109538" cy="169862"/>
              </a:xfrm>
              <a:custGeom>
                <a:avLst/>
                <a:gdLst>
                  <a:gd name="T0" fmla="*/ 101 w 306"/>
                  <a:gd name="T1" fmla="*/ 0 h 474"/>
                  <a:gd name="T2" fmla="*/ 101 w 306"/>
                  <a:gd name="T3" fmla="*/ 391 h 474"/>
                  <a:gd name="T4" fmla="*/ 305 w 306"/>
                  <a:gd name="T5" fmla="*/ 391 h 474"/>
                  <a:gd name="T6" fmla="*/ 305 w 306"/>
                  <a:gd name="T7" fmla="*/ 473 h 474"/>
                  <a:gd name="T8" fmla="*/ 0 w 306"/>
                  <a:gd name="T9" fmla="*/ 473 h 474"/>
                  <a:gd name="T10" fmla="*/ 0 w 306"/>
                  <a:gd name="T11" fmla="*/ 0 h 474"/>
                  <a:gd name="T12" fmla="*/ 101 w 306"/>
                  <a:gd name="T13" fmla="*/ 0 h 474"/>
                </a:gdLst>
                <a:ahLst/>
                <a:cxnLst>
                  <a:cxn ang="0">
                    <a:pos x="T0" y="T1"/>
                  </a:cxn>
                  <a:cxn ang="0">
                    <a:pos x="T2" y="T3"/>
                  </a:cxn>
                  <a:cxn ang="0">
                    <a:pos x="T4" y="T5"/>
                  </a:cxn>
                  <a:cxn ang="0">
                    <a:pos x="T6" y="T7"/>
                  </a:cxn>
                  <a:cxn ang="0">
                    <a:pos x="T8" y="T9"/>
                  </a:cxn>
                  <a:cxn ang="0">
                    <a:pos x="T10" y="T11"/>
                  </a:cxn>
                  <a:cxn ang="0">
                    <a:pos x="T12" y="T13"/>
                  </a:cxn>
                </a:cxnLst>
                <a:rect l="0" t="0" r="r" b="b"/>
                <a:pathLst>
                  <a:path w="306" h="474">
                    <a:moveTo>
                      <a:pt x="101" y="0"/>
                    </a:moveTo>
                    <a:lnTo>
                      <a:pt x="101" y="391"/>
                    </a:lnTo>
                    <a:lnTo>
                      <a:pt x="305" y="391"/>
                    </a:lnTo>
                    <a:lnTo>
                      <a:pt x="305" y="473"/>
                    </a:lnTo>
                    <a:lnTo>
                      <a:pt x="0" y="473"/>
                    </a:lnTo>
                    <a:lnTo>
                      <a:pt x="0" y="0"/>
                    </a:lnTo>
                    <a:lnTo>
                      <a:pt x="101"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587" name="Freeform 19">
                <a:extLst>
                  <a:ext uri="{FF2B5EF4-FFF2-40B4-BE49-F238E27FC236}">
                    <a16:creationId xmlns:a16="http://schemas.microsoft.com/office/drawing/2014/main" id="{2B6F4573-0779-4CB9-9C37-1AF4D1670DD3}"/>
                  </a:ext>
                </a:extLst>
              </p:cNvPr>
              <p:cNvSpPr>
                <a:spLocks noChangeArrowheads="1"/>
              </p:cNvSpPr>
              <p:nvPr/>
            </p:nvSpPr>
            <p:spPr bwMode="auto">
              <a:xfrm>
                <a:off x="4113213" y="3854450"/>
                <a:ext cx="123825" cy="127000"/>
              </a:xfrm>
              <a:custGeom>
                <a:avLst/>
                <a:gdLst>
                  <a:gd name="T0" fmla="*/ 172 w 345"/>
                  <a:gd name="T1" fmla="*/ 0 h 351"/>
                  <a:gd name="T2" fmla="*/ 344 w 345"/>
                  <a:gd name="T3" fmla="*/ 172 h 351"/>
                  <a:gd name="T4" fmla="*/ 172 w 345"/>
                  <a:gd name="T5" fmla="*/ 350 h 351"/>
                  <a:gd name="T6" fmla="*/ 3 w 345"/>
                  <a:gd name="T7" fmla="*/ 175 h 351"/>
                  <a:gd name="T8" fmla="*/ 172 w 345"/>
                  <a:gd name="T9" fmla="*/ 0 h 351"/>
                  <a:gd name="T10" fmla="*/ 172 w 345"/>
                  <a:gd name="T11" fmla="*/ 282 h 351"/>
                  <a:gd name="T12" fmla="*/ 243 w 345"/>
                  <a:gd name="T13" fmla="*/ 169 h 351"/>
                  <a:gd name="T14" fmla="*/ 169 w 345"/>
                  <a:gd name="T15" fmla="*/ 65 h 351"/>
                  <a:gd name="T16" fmla="*/ 99 w 345"/>
                  <a:gd name="T17" fmla="*/ 178 h 351"/>
                  <a:gd name="T18" fmla="*/ 172 w 345"/>
                  <a:gd name="T19" fmla="*/ 282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5" h="351">
                    <a:moveTo>
                      <a:pt x="172" y="0"/>
                    </a:moveTo>
                    <a:cubicBezTo>
                      <a:pt x="291" y="0"/>
                      <a:pt x="344" y="82"/>
                      <a:pt x="344" y="172"/>
                    </a:cubicBezTo>
                    <a:cubicBezTo>
                      <a:pt x="344" y="265"/>
                      <a:pt x="291" y="350"/>
                      <a:pt x="172" y="350"/>
                    </a:cubicBezTo>
                    <a:cubicBezTo>
                      <a:pt x="79" y="350"/>
                      <a:pt x="3" y="291"/>
                      <a:pt x="3" y="175"/>
                    </a:cubicBezTo>
                    <a:cubicBezTo>
                      <a:pt x="0" y="96"/>
                      <a:pt x="42" y="0"/>
                      <a:pt x="172" y="0"/>
                    </a:cubicBezTo>
                    <a:close/>
                    <a:moveTo>
                      <a:pt x="172" y="282"/>
                    </a:moveTo>
                    <a:cubicBezTo>
                      <a:pt x="215" y="282"/>
                      <a:pt x="243" y="257"/>
                      <a:pt x="243" y="169"/>
                    </a:cubicBezTo>
                    <a:cubicBezTo>
                      <a:pt x="243" y="124"/>
                      <a:pt x="234" y="65"/>
                      <a:pt x="169" y="65"/>
                    </a:cubicBezTo>
                    <a:cubicBezTo>
                      <a:pt x="99" y="65"/>
                      <a:pt x="99" y="147"/>
                      <a:pt x="99" y="178"/>
                    </a:cubicBezTo>
                    <a:cubicBezTo>
                      <a:pt x="102" y="248"/>
                      <a:pt x="124" y="282"/>
                      <a:pt x="172" y="282"/>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588" name="Freeform 20">
                <a:extLst>
                  <a:ext uri="{FF2B5EF4-FFF2-40B4-BE49-F238E27FC236}">
                    <a16:creationId xmlns:a16="http://schemas.microsoft.com/office/drawing/2014/main" id="{41457A3B-D920-4325-88EA-AC084248BD9A}"/>
                  </a:ext>
                </a:extLst>
              </p:cNvPr>
              <p:cNvSpPr>
                <a:spLocks noChangeArrowheads="1"/>
              </p:cNvSpPr>
              <p:nvPr/>
            </p:nvSpPr>
            <p:spPr bwMode="auto">
              <a:xfrm>
                <a:off x="4270375" y="3851275"/>
                <a:ext cx="106363" cy="127000"/>
              </a:xfrm>
              <a:custGeom>
                <a:avLst/>
                <a:gdLst>
                  <a:gd name="T0" fmla="*/ 211 w 297"/>
                  <a:gd name="T1" fmla="*/ 345 h 354"/>
                  <a:gd name="T2" fmla="*/ 209 w 297"/>
                  <a:gd name="T3" fmla="*/ 300 h 354"/>
                  <a:gd name="T4" fmla="*/ 110 w 297"/>
                  <a:gd name="T5" fmla="*/ 353 h 354"/>
                  <a:gd name="T6" fmla="*/ 28 w 297"/>
                  <a:gd name="T7" fmla="*/ 328 h 354"/>
                  <a:gd name="T8" fmla="*/ 0 w 297"/>
                  <a:gd name="T9" fmla="*/ 254 h 354"/>
                  <a:gd name="T10" fmla="*/ 70 w 297"/>
                  <a:gd name="T11" fmla="*/ 153 h 354"/>
                  <a:gd name="T12" fmla="*/ 200 w 297"/>
                  <a:gd name="T13" fmla="*/ 136 h 354"/>
                  <a:gd name="T14" fmla="*/ 194 w 297"/>
                  <a:gd name="T15" fmla="*/ 91 h 354"/>
                  <a:gd name="T16" fmla="*/ 152 w 297"/>
                  <a:gd name="T17" fmla="*/ 63 h 354"/>
                  <a:gd name="T18" fmla="*/ 115 w 297"/>
                  <a:gd name="T19" fmla="*/ 80 h 354"/>
                  <a:gd name="T20" fmla="*/ 107 w 297"/>
                  <a:gd name="T21" fmla="*/ 108 h 354"/>
                  <a:gd name="T22" fmla="*/ 11 w 297"/>
                  <a:gd name="T23" fmla="*/ 108 h 354"/>
                  <a:gd name="T24" fmla="*/ 48 w 297"/>
                  <a:gd name="T25" fmla="*/ 29 h 354"/>
                  <a:gd name="T26" fmla="*/ 146 w 297"/>
                  <a:gd name="T27" fmla="*/ 0 h 354"/>
                  <a:gd name="T28" fmla="*/ 265 w 297"/>
                  <a:gd name="T29" fmla="*/ 43 h 354"/>
                  <a:gd name="T30" fmla="*/ 288 w 297"/>
                  <a:gd name="T31" fmla="*/ 125 h 354"/>
                  <a:gd name="T32" fmla="*/ 288 w 297"/>
                  <a:gd name="T33" fmla="*/ 257 h 354"/>
                  <a:gd name="T34" fmla="*/ 296 w 297"/>
                  <a:gd name="T35" fmla="*/ 342 h 354"/>
                  <a:gd name="T36" fmla="*/ 211 w 297"/>
                  <a:gd name="T37" fmla="*/ 342 h 354"/>
                  <a:gd name="T38" fmla="*/ 211 w 297"/>
                  <a:gd name="T39" fmla="*/ 345 h 354"/>
                  <a:gd name="T40" fmla="*/ 93 w 297"/>
                  <a:gd name="T41" fmla="*/ 243 h 354"/>
                  <a:gd name="T42" fmla="*/ 141 w 297"/>
                  <a:gd name="T43" fmla="*/ 291 h 354"/>
                  <a:gd name="T44" fmla="*/ 183 w 297"/>
                  <a:gd name="T45" fmla="*/ 271 h 354"/>
                  <a:gd name="T46" fmla="*/ 200 w 297"/>
                  <a:gd name="T47" fmla="*/ 190 h 354"/>
                  <a:gd name="T48" fmla="*/ 93 w 297"/>
                  <a:gd name="T49" fmla="*/ 243 h 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97" h="354">
                    <a:moveTo>
                      <a:pt x="211" y="345"/>
                    </a:moveTo>
                    <a:cubicBezTo>
                      <a:pt x="209" y="325"/>
                      <a:pt x="209" y="308"/>
                      <a:pt x="209" y="300"/>
                    </a:cubicBezTo>
                    <a:cubicBezTo>
                      <a:pt x="172" y="353"/>
                      <a:pt x="127" y="353"/>
                      <a:pt x="110" y="353"/>
                    </a:cubicBezTo>
                    <a:cubicBezTo>
                      <a:pt x="62" y="353"/>
                      <a:pt x="39" y="339"/>
                      <a:pt x="28" y="328"/>
                    </a:cubicBezTo>
                    <a:cubicBezTo>
                      <a:pt x="8" y="308"/>
                      <a:pt x="0" y="283"/>
                      <a:pt x="0" y="254"/>
                    </a:cubicBezTo>
                    <a:cubicBezTo>
                      <a:pt x="0" y="229"/>
                      <a:pt x="8" y="181"/>
                      <a:pt x="70" y="153"/>
                    </a:cubicBezTo>
                    <a:cubicBezTo>
                      <a:pt x="110" y="136"/>
                      <a:pt x="169" y="136"/>
                      <a:pt x="200" y="136"/>
                    </a:cubicBezTo>
                    <a:cubicBezTo>
                      <a:pt x="200" y="113"/>
                      <a:pt x="200" y="105"/>
                      <a:pt x="194" y="91"/>
                    </a:cubicBezTo>
                    <a:cubicBezTo>
                      <a:pt x="186" y="65"/>
                      <a:pt x="161" y="63"/>
                      <a:pt x="152" y="63"/>
                    </a:cubicBezTo>
                    <a:cubicBezTo>
                      <a:pt x="138" y="63"/>
                      <a:pt x="124" y="68"/>
                      <a:pt x="115" y="80"/>
                    </a:cubicBezTo>
                    <a:cubicBezTo>
                      <a:pt x="107" y="91"/>
                      <a:pt x="107" y="102"/>
                      <a:pt x="107" y="108"/>
                    </a:cubicBezTo>
                    <a:lnTo>
                      <a:pt x="11" y="108"/>
                    </a:lnTo>
                    <a:cubicBezTo>
                      <a:pt x="11" y="91"/>
                      <a:pt x="14" y="54"/>
                      <a:pt x="48" y="29"/>
                    </a:cubicBezTo>
                    <a:cubicBezTo>
                      <a:pt x="79" y="6"/>
                      <a:pt x="115" y="0"/>
                      <a:pt x="146" y="0"/>
                    </a:cubicBezTo>
                    <a:cubicBezTo>
                      <a:pt x="175" y="0"/>
                      <a:pt x="231" y="6"/>
                      <a:pt x="265" y="43"/>
                    </a:cubicBezTo>
                    <a:cubicBezTo>
                      <a:pt x="288" y="71"/>
                      <a:pt x="288" y="108"/>
                      <a:pt x="288" y="125"/>
                    </a:cubicBezTo>
                    <a:lnTo>
                      <a:pt x="288" y="257"/>
                    </a:lnTo>
                    <a:cubicBezTo>
                      <a:pt x="288" y="286"/>
                      <a:pt x="290" y="314"/>
                      <a:pt x="296" y="342"/>
                    </a:cubicBezTo>
                    <a:lnTo>
                      <a:pt x="211" y="342"/>
                    </a:lnTo>
                    <a:lnTo>
                      <a:pt x="211" y="345"/>
                    </a:lnTo>
                    <a:close/>
                    <a:moveTo>
                      <a:pt x="93" y="243"/>
                    </a:moveTo>
                    <a:cubicBezTo>
                      <a:pt x="93" y="266"/>
                      <a:pt x="107" y="291"/>
                      <a:pt x="141" y="291"/>
                    </a:cubicBezTo>
                    <a:cubicBezTo>
                      <a:pt x="158" y="291"/>
                      <a:pt x="172" y="283"/>
                      <a:pt x="183" y="271"/>
                    </a:cubicBezTo>
                    <a:cubicBezTo>
                      <a:pt x="200" y="252"/>
                      <a:pt x="200" y="226"/>
                      <a:pt x="200" y="190"/>
                    </a:cubicBezTo>
                    <a:cubicBezTo>
                      <a:pt x="135" y="184"/>
                      <a:pt x="93" y="204"/>
                      <a:pt x="93" y="243"/>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589" name="Freeform 21">
                <a:extLst>
                  <a:ext uri="{FF2B5EF4-FFF2-40B4-BE49-F238E27FC236}">
                    <a16:creationId xmlns:a16="http://schemas.microsoft.com/office/drawing/2014/main" id="{A686E241-9C4B-4D57-B1F1-F98105763425}"/>
                  </a:ext>
                </a:extLst>
              </p:cNvPr>
              <p:cNvSpPr>
                <a:spLocks noChangeArrowheads="1"/>
              </p:cNvSpPr>
              <p:nvPr/>
            </p:nvSpPr>
            <p:spPr bwMode="auto">
              <a:xfrm>
                <a:off x="4408488" y="3805238"/>
                <a:ext cx="123825" cy="171450"/>
              </a:xfrm>
              <a:custGeom>
                <a:avLst/>
                <a:gdLst>
                  <a:gd name="T0" fmla="*/ 240 w 343"/>
                  <a:gd name="T1" fmla="*/ 0 h 476"/>
                  <a:gd name="T2" fmla="*/ 339 w 343"/>
                  <a:gd name="T3" fmla="*/ 0 h 476"/>
                  <a:gd name="T4" fmla="*/ 339 w 343"/>
                  <a:gd name="T5" fmla="*/ 416 h 476"/>
                  <a:gd name="T6" fmla="*/ 342 w 343"/>
                  <a:gd name="T7" fmla="*/ 470 h 476"/>
                  <a:gd name="T8" fmla="*/ 243 w 343"/>
                  <a:gd name="T9" fmla="*/ 470 h 476"/>
                  <a:gd name="T10" fmla="*/ 240 w 343"/>
                  <a:gd name="T11" fmla="*/ 422 h 476"/>
                  <a:gd name="T12" fmla="*/ 206 w 343"/>
                  <a:gd name="T13" fmla="*/ 458 h 476"/>
                  <a:gd name="T14" fmla="*/ 141 w 343"/>
                  <a:gd name="T15" fmla="*/ 475 h 476"/>
                  <a:gd name="T16" fmla="*/ 0 w 343"/>
                  <a:gd name="T17" fmla="*/ 312 h 476"/>
                  <a:gd name="T18" fmla="*/ 147 w 343"/>
                  <a:gd name="T19" fmla="*/ 134 h 476"/>
                  <a:gd name="T20" fmla="*/ 240 w 343"/>
                  <a:gd name="T21" fmla="*/ 179 h 476"/>
                  <a:gd name="T22" fmla="*/ 240 w 343"/>
                  <a:gd name="T23" fmla="*/ 0 h 476"/>
                  <a:gd name="T24" fmla="*/ 167 w 343"/>
                  <a:gd name="T25" fmla="*/ 413 h 476"/>
                  <a:gd name="T26" fmla="*/ 229 w 343"/>
                  <a:gd name="T27" fmla="*/ 377 h 476"/>
                  <a:gd name="T28" fmla="*/ 246 w 343"/>
                  <a:gd name="T29" fmla="*/ 298 h 476"/>
                  <a:gd name="T30" fmla="*/ 175 w 343"/>
                  <a:gd name="T31" fmla="*/ 199 h 476"/>
                  <a:gd name="T32" fmla="*/ 105 w 343"/>
                  <a:gd name="T33" fmla="*/ 309 h 476"/>
                  <a:gd name="T34" fmla="*/ 167 w 343"/>
                  <a:gd name="T35" fmla="*/ 413 h 4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43" h="476">
                    <a:moveTo>
                      <a:pt x="240" y="0"/>
                    </a:moveTo>
                    <a:lnTo>
                      <a:pt x="339" y="0"/>
                    </a:lnTo>
                    <a:lnTo>
                      <a:pt x="339" y="416"/>
                    </a:lnTo>
                    <a:cubicBezTo>
                      <a:pt x="339" y="436"/>
                      <a:pt x="339" y="458"/>
                      <a:pt x="342" y="470"/>
                    </a:cubicBezTo>
                    <a:lnTo>
                      <a:pt x="243" y="470"/>
                    </a:lnTo>
                    <a:lnTo>
                      <a:pt x="240" y="422"/>
                    </a:lnTo>
                    <a:cubicBezTo>
                      <a:pt x="235" y="433"/>
                      <a:pt x="226" y="447"/>
                      <a:pt x="206" y="458"/>
                    </a:cubicBezTo>
                    <a:cubicBezTo>
                      <a:pt x="181" y="475"/>
                      <a:pt x="156" y="475"/>
                      <a:pt x="141" y="475"/>
                    </a:cubicBezTo>
                    <a:cubicBezTo>
                      <a:pt x="54" y="475"/>
                      <a:pt x="0" y="413"/>
                      <a:pt x="0" y="312"/>
                    </a:cubicBezTo>
                    <a:cubicBezTo>
                      <a:pt x="0" y="202"/>
                      <a:pt x="60" y="134"/>
                      <a:pt x="147" y="134"/>
                    </a:cubicBezTo>
                    <a:cubicBezTo>
                      <a:pt x="206" y="134"/>
                      <a:pt x="232" y="168"/>
                      <a:pt x="240" y="179"/>
                    </a:cubicBezTo>
                    <a:lnTo>
                      <a:pt x="240" y="0"/>
                    </a:lnTo>
                    <a:close/>
                    <a:moveTo>
                      <a:pt x="167" y="413"/>
                    </a:moveTo>
                    <a:cubicBezTo>
                      <a:pt x="195" y="413"/>
                      <a:pt x="218" y="396"/>
                      <a:pt x="229" y="377"/>
                    </a:cubicBezTo>
                    <a:cubicBezTo>
                      <a:pt x="243" y="348"/>
                      <a:pt x="246" y="315"/>
                      <a:pt x="246" y="298"/>
                    </a:cubicBezTo>
                    <a:cubicBezTo>
                      <a:pt x="246" y="233"/>
                      <a:pt x="218" y="199"/>
                      <a:pt x="175" y="199"/>
                    </a:cubicBezTo>
                    <a:cubicBezTo>
                      <a:pt x="110" y="199"/>
                      <a:pt x="105" y="278"/>
                      <a:pt x="105" y="309"/>
                    </a:cubicBezTo>
                    <a:cubicBezTo>
                      <a:pt x="102" y="365"/>
                      <a:pt x="119" y="413"/>
                      <a:pt x="167" y="413"/>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590" name="Freeform 22">
                <a:extLst>
                  <a:ext uri="{FF2B5EF4-FFF2-40B4-BE49-F238E27FC236}">
                    <a16:creationId xmlns:a16="http://schemas.microsoft.com/office/drawing/2014/main" id="{BB57C108-D8E6-46AA-89FE-2F74C7BCBFE0}"/>
                  </a:ext>
                </a:extLst>
              </p:cNvPr>
              <p:cNvSpPr>
                <a:spLocks noChangeArrowheads="1"/>
              </p:cNvSpPr>
              <p:nvPr/>
            </p:nvSpPr>
            <p:spPr bwMode="auto">
              <a:xfrm>
                <a:off x="3795713" y="4087813"/>
                <a:ext cx="131762" cy="169862"/>
              </a:xfrm>
              <a:custGeom>
                <a:avLst/>
                <a:gdLst>
                  <a:gd name="T0" fmla="*/ 3 w 368"/>
                  <a:gd name="T1" fmla="*/ 0 h 472"/>
                  <a:gd name="T2" fmla="*/ 180 w 368"/>
                  <a:gd name="T3" fmla="*/ 0 h 472"/>
                  <a:gd name="T4" fmla="*/ 296 w 368"/>
                  <a:gd name="T5" fmla="*/ 23 h 472"/>
                  <a:gd name="T6" fmla="*/ 350 w 368"/>
                  <a:gd name="T7" fmla="*/ 124 h 472"/>
                  <a:gd name="T8" fmla="*/ 322 w 368"/>
                  <a:gd name="T9" fmla="*/ 195 h 472"/>
                  <a:gd name="T10" fmla="*/ 268 w 368"/>
                  <a:gd name="T11" fmla="*/ 226 h 472"/>
                  <a:gd name="T12" fmla="*/ 367 w 368"/>
                  <a:gd name="T13" fmla="*/ 342 h 472"/>
                  <a:gd name="T14" fmla="*/ 296 w 368"/>
                  <a:gd name="T15" fmla="*/ 452 h 472"/>
                  <a:gd name="T16" fmla="*/ 178 w 368"/>
                  <a:gd name="T17" fmla="*/ 471 h 472"/>
                  <a:gd name="T18" fmla="*/ 0 w 368"/>
                  <a:gd name="T19" fmla="*/ 471 h 472"/>
                  <a:gd name="T20" fmla="*/ 0 w 368"/>
                  <a:gd name="T21" fmla="*/ 0 h 472"/>
                  <a:gd name="T22" fmla="*/ 3 w 368"/>
                  <a:gd name="T23" fmla="*/ 0 h 472"/>
                  <a:gd name="T24" fmla="*/ 169 w 368"/>
                  <a:gd name="T25" fmla="*/ 192 h 472"/>
                  <a:gd name="T26" fmla="*/ 251 w 368"/>
                  <a:gd name="T27" fmla="*/ 130 h 472"/>
                  <a:gd name="T28" fmla="*/ 169 w 368"/>
                  <a:gd name="T29" fmla="*/ 71 h 472"/>
                  <a:gd name="T30" fmla="*/ 101 w 368"/>
                  <a:gd name="T31" fmla="*/ 71 h 472"/>
                  <a:gd name="T32" fmla="*/ 101 w 368"/>
                  <a:gd name="T33" fmla="*/ 192 h 472"/>
                  <a:gd name="T34" fmla="*/ 169 w 368"/>
                  <a:gd name="T35" fmla="*/ 192 h 472"/>
                  <a:gd name="T36" fmla="*/ 99 w 368"/>
                  <a:gd name="T37" fmla="*/ 395 h 472"/>
                  <a:gd name="T38" fmla="*/ 166 w 368"/>
                  <a:gd name="T39" fmla="*/ 395 h 472"/>
                  <a:gd name="T40" fmla="*/ 265 w 368"/>
                  <a:gd name="T41" fmla="*/ 333 h 472"/>
                  <a:gd name="T42" fmla="*/ 155 w 368"/>
                  <a:gd name="T43" fmla="*/ 265 h 472"/>
                  <a:gd name="T44" fmla="*/ 96 w 368"/>
                  <a:gd name="T45" fmla="*/ 265 h 472"/>
                  <a:gd name="T46" fmla="*/ 96 w 368"/>
                  <a:gd name="T47" fmla="*/ 395 h 472"/>
                  <a:gd name="T48" fmla="*/ 99 w 368"/>
                  <a:gd name="T49" fmla="*/ 395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68" h="472">
                    <a:moveTo>
                      <a:pt x="3" y="0"/>
                    </a:moveTo>
                    <a:lnTo>
                      <a:pt x="180" y="0"/>
                    </a:lnTo>
                    <a:cubicBezTo>
                      <a:pt x="209" y="0"/>
                      <a:pt x="262" y="0"/>
                      <a:pt x="296" y="23"/>
                    </a:cubicBezTo>
                    <a:cubicBezTo>
                      <a:pt x="338" y="51"/>
                      <a:pt x="350" y="96"/>
                      <a:pt x="350" y="124"/>
                    </a:cubicBezTo>
                    <a:cubicBezTo>
                      <a:pt x="350" y="141"/>
                      <a:pt x="347" y="172"/>
                      <a:pt x="322" y="195"/>
                    </a:cubicBezTo>
                    <a:cubicBezTo>
                      <a:pt x="319" y="198"/>
                      <a:pt x="296" y="220"/>
                      <a:pt x="268" y="226"/>
                    </a:cubicBezTo>
                    <a:cubicBezTo>
                      <a:pt x="338" y="240"/>
                      <a:pt x="367" y="291"/>
                      <a:pt x="367" y="342"/>
                    </a:cubicBezTo>
                    <a:cubicBezTo>
                      <a:pt x="367" y="398"/>
                      <a:pt x="333" y="435"/>
                      <a:pt x="296" y="452"/>
                    </a:cubicBezTo>
                    <a:cubicBezTo>
                      <a:pt x="259" y="471"/>
                      <a:pt x="195" y="471"/>
                      <a:pt x="178" y="471"/>
                    </a:cubicBezTo>
                    <a:lnTo>
                      <a:pt x="0" y="471"/>
                    </a:lnTo>
                    <a:lnTo>
                      <a:pt x="0" y="0"/>
                    </a:lnTo>
                    <a:lnTo>
                      <a:pt x="3" y="0"/>
                    </a:lnTo>
                    <a:close/>
                    <a:moveTo>
                      <a:pt x="169" y="192"/>
                    </a:moveTo>
                    <a:cubicBezTo>
                      <a:pt x="197" y="192"/>
                      <a:pt x="251" y="192"/>
                      <a:pt x="251" y="130"/>
                    </a:cubicBezTo>
                    <a:cubicBezTo>
                      <a:pt x="251" y="71"/>
                      <a:pt x="200" y="71"/>
                      <a:pt x="169" y="71"/>
                    </a:cubicBezTo>
                    <a:lnTo>
                      <a:pt x="101" y="71"/>
                    </a:lnTo>
                    <a:lnTo>
                      <a:pt x="101" y="192"/>
                    </a:lnTo>
                    <a:lnTo>
                      <a:pt x="169" y="192"/>
                    </a:lnTo>
                    <a:close/>
                    <a:moveTo>
                      <a:pt x="99" y="395"/>
                    </a:moveTo>
                    <a:lnTo>
                      <a:pt x="166" y="395"/>
                    </a:lnTo>
                    <a:cubicBezTo>
                      <a:pt x="211" y="395"/>
                      <a:pt x="265" y="395"/>
                      <a:pt x="265" y="333"/>
                    </a:cubicBezTo>
                    <a:cubicBezTo>
                      <a:pt x="265" y="265"/>
                      <a:pt x="203" y="265"/>
                      <a:pt x="155" y="265"/>
                    </a:cubicBezTo>
                    <a:lnTo>
                      <a:pt x="96" y="265"/>
                    </a:lnTo>
                    <a:lnTo>
                      <a:pt x="96" y="395"/>
                    </a:lnTo>
                    <a:lnTo>
                      <a:pt x="99" y="395"/>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591" name="Freeform 23">
                <a:extLst>
                  <a:ext uri="{FF2B5EF4-FFF2-40B4-BE49-F238E27FC236}">
                    <a16:creationId xmlns:a16="http://schemas.microsoft.com/office/drawing/2014/main" id="{5B64F009-8BED-490D-AE95-0B3CD0CE4A75}"/>
                  </a:ext>
                </a:extLst>
              </p:cNvPr>
              <p:cNvSpPr>
                <a:spLocks noChangeArrowheads="1"/>
              </p:cNvSpPr>
              <p:nvPr/>
            </p:nvSpPr>
            <p:spPr bwMode="auto">
              <a:xfrm>
                <a:off x="3959225" y="4133850"/>
                <a:ext cx="106363" cy="127000"/>
              </a:xfrm>
              <a:custGeom>
                <a:avLst/>
                <a:gdLst>
                  <a:gd name="T0" fmla="*/ 212 w 297"/>
                  <a:gd name="T1" fmla="*/ 344 h 354"/>
                  <a:gd name="T2" fmla="*/ 209 w 297"/>
                  <a:gd name="T3" fmla="*/ 299 h 354"/>
                  <a:gd name="T4" fmla="*/ 110 w 297"/>
                  <a:gd name="T5" fmla="*/ 353 h 354"/>
                  <a:gd name="T6" fmla="*/ 28 w 297"/>
                  <a:gd name="T7" fmla="*/ 327 h 354"/>
                  <a:gd name="T8" fmla="*/ 0 w 297"/>
                  <a:gd name="T9" fmla="*/ 254 h 354"/>
                  <a:gd name="T10" fmla="*/ 71 w 297"/>
                  <a:gd name="T11" fmla="*/ 152 h 354"/>
                  <a:gd name="T12" fmla="*/ 201 w 297"/>
                  <a:gd name="T13" fmla="*/ 135 h 354"/>
                  <a:gd name="T14" fmla="*/ 195 w 297"/>
                  <a:gd name="T15" fmla="*/ 90 h 354"/>
                  <a:gd name="T16" fmla="*/ 153 w 297"/>
                  <a:gd name="T17" fmla="*/ 62 h 354"/>
                  <a:gd name="T18" fmla="*/ 116 w 297"/>
                  <a:gd name="T19" fmla="*/ 79 h 354"/>
                  <a:gd name="T20" fmla="*/ 107 w 297"/>
                  <a:gd name="T21" fmla="*/ 107 h 354"/>
                  <a:gd name="T22" fmla="*/ 11 w 297"/>
                  <a:gd name="T23" fmla="*/ 107 h 354"/>
                  <a:gd name="T24" fmla="*/ 48 w 297"/>
                  <a:gd name="T25" fmla="*/ 28 h 354"/>
                  <a:gd name="T26" fmla="*/ 147 w 297"/>
                  <a:gd name="T27" fmla="*/ 0 h 354"/>
                  <a:gd name="T28" fmla="*/ 265 w 297"/>
                  <a:gd name="T29" fmla="*/ 42 h 354"/>
                  <a:gd name="T30" fmla="*/ 288 w 297"/>
                  <a:gd name="T31" fmla="*/ 124 h 354"/>
                  <a:gd name="T32" fmla="*/ 288 w 297"/>
                  <a:gd name="T33" fmla="*/ 257 h 354"/>
                  <a:gd name="T34" fmla="*/ 296 w 297"/>
                  <a:gd name="T35" fmla="*/ 341 h 354"/>
                  <a:gd name="T36" fmla="*/ 212 w 297"/>
                  <a:gd name="T37" fmla="*/ 341 h 354"/>
                  <a:gd name="T38" fmla="*/ 212 w 297"/>
                  <a:gd name="T39" fmla="*/ 344 h 354"/>
                  <a:gd name="T40" fmla="*/ 93 w 297"/>
                  <a:gd name="T41" fmla="*/ 243 h 354"/>
                  <a:gd name="T42" fmla="*/ 141 w 297"/>
                  <a:gd name="T43" fmla="*/ 291 h 354"/>
                  <a:gd name="T44" fmla="*/ 184 w 297"/>
                  <a:gd name="T45" fmla="*/ 271 h 354"/>
                  <a:gd name="T46" fmla="*/ 201 w 297"/>
                  <a:gd name="T47" fmla="*/ 189 h 354"/>
                  <a:gd name="T48" fmla="*/ 93 w 297"/>
                  <a:gd name="T49" fmla="*/ 243 h 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97" h="354">
                    <a:moveTo>
                      <a:pt x="212" y="344"/>
                    </a:moveTo>
                    <a:cubicBezTo>
                      <a:pt x="209" y="325"/>
                      <a:pt x="209" y="308"/>
                      <a:pt x="209" y="299"/>
                    </a:cubicBezTo>
                    <a:cubicBezTo>
                      <a:pt x="172" y="353"/>
                      <a:pt x="127" y="353"/>
                      <a:pt x="110" y="353"/>
                    </a:cubicBezTo>
                    <a:cubicBezTo>
                      <a:pt x="62" y="353"/>
                      <a:pt x="40" y="339"/>
                      <a:pt x="28" y="327"/>
                    </a:cubicBezTo>
                    <a:cubicBezTo>
                      <a:pt x="9" y="308"/>
                      <a:pt x="0" y="282"/>
                      <a:pt x="0" y="254"/>
                    </a:cubicBezTo>
                    <a:cubicBezTo>
                      <a:pt x="0" y="229"/>
                      <a:pt x="9" y="181"/>
                      <a:pt x="71" y="152"/>
                    </a:cubicBezTo>
                    <a:cubicBezTo>
                      <a:pt x="110" y="135"/>
                      <a:pt x="169" y="135"/>
                      <a:pt x="201" y="135"/>
                    </a:cubicBezTo>
                    <a:cubicBezTo>
                      <a:pt x="201" y="113"/>
                      <a:pt x="201" y="104"/>
                      <a:pt x="195" y="90"/>
                    </a:cubicBezTo>
                    <a:cubicBezTo>
                      <a:pt x="186" y="65"/>
                      <a:pt x="161" y="62"/>
                      <a:pt x="153" y="62"/>
                    </a:cubicBezTo>
                    <a:cubicBezTo>
                      <a:pt x="138" y="62"/>
                      <a:pt x="124" y="68"/>
                      <a:pt x="116" y="79"/>
                    </a:cubicBezTo>
                    <a:cubicBezTo>
                      <a:pt x="107" y="90"/>
                      <a:pt x="107" y="102"/>
                      <a:pt x="107" y="107"/>
                    </a:cubicBezTo>
                    <a:lnTo>
                      <a:pt x="11" y="107"/>
                    </a:lnTo>
                    <a:cubicBezTo>
                      <a:pt x="11" y="90"/>
                      <a:pt x="14" y="54"/>
                      <a:pt x="48" y="28"/>
                    </a:cubicBezTo>
                    <a:cubicBezTo>
                      <a:pt x="79" y="6"/>
                      <a:pt x="116" y="0"/>
                      <a:pt x="147" y="0"/>
                    </a:cubicBezTo>
                    <a:cubicBezTo>
                      <a:pt x="175" y="0"/>
                      <a:pt x="232" y="6"/>
                      <a:pt x="265" y="42"/>
                    </a:cubicBezTo>
                    <a:cubicBezTo>
                      <a:pt x="288" y="71"/>
                      <a:pt x="288" y="107"/>
                      <a:pt x="288" y="124"/>
                    </a:cubicBezTo>
                    <a:lnTo>
                      <a:pt x="288" y="257"/>
                    </a:lnTo>
                    <a:cubicBezTo>
                      <a:pt x="288" y="285"/>
                      <a:pt x="291" y="313"/>
                      <a:pt x="296" y="341"/>
                    </a:cubicBezTo>
                    <a:lnTo>
                      <a:pt x="212" y="341"/>
                    </a:lnTo>
                    <a:lnTo>
                      <a:pt x="212" y="344"/>
                    </a:lnTo>
                    <a:close/>
                    <a:moveTo>
                      <a:pt x="93" y="243"/>
                    </a:moveTo>
                    <a:cubicBezTo>
                      <a:pt x="93" y="265"/>
                      <a:pt x="107" y="291"/>
                      <a:pt x="141" y="291"/>
                    </a:cubicBezTo>
                    <a:cubicBezTo>
                      <a:pt x="158" y="291"/>
                      <a:pt x="172" y="282"/>
                      <a:pt x="184" y="271"/>
                    </a:cubicBezTo>
                    <a:cubicBezTo>
                      <a:pt x="201" y="251"/>
                      <a:pt x="201" y="226"/>
                      <a:pt x="201" y="189"/>
                    </a:cubicBezTo>
                    <a:cubicBezTo>
                      <a:pt x="138" y="183"/>
                      <a:pt x="93" y="203"/>
                      <a:pt x="93" y="243"/>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592" name="Freeform 24">
                <a:extLst>
                  <a:ext uri="{FF2B5EF4-FFF2-40B4-BE49-F238E27FC236}">
                    <a16:creationId xmlns:a16="http://schemas.microsoft.com/office/drawing/2014/main" id="{25FC4C6F-87AA-4339-9CBF-C94BE9F3F64E}"/>
                  </a:ext>
                </a:extLst>
              </p:cNvPr>
              <p:cNvSpPr>
                <a:spLocks noChangeArrowheads="1"/>
              </p:cNvSpPr>
              <p:nvPr/>
            </p:nvSpPr>
            <p:spPr bwMode="auto">
              <a:xfrm>
                <a:off x="4106863" y="4087813"/>
                <a:ext cx="34925" cy="171450"/>
              </a:xfrm>
              <a:custGeom>
                <a:avLst/>
                <a:gdLst>
                  <a:gd name="T0" fmla="*/ 0 w 97"/>
                  <a:gd name="T1" fmla="*/ 0 h 475"/>
                  <a:gd name="T2" fmla="*/ 96 w 97"/>
                  <a:gd name="T3" fmla="*/ 0 h 475"/>
                  <a:gd name="T4" fmla="*/ 96 w 97"/>
                  <a:gd name="T5" fmla="*/ 474 h 475"/>
                  <a:gd name="T6" fmla="*/ 0 w 97"/>
                  <a:gd name="T7" fmla="*/ 474 h 475"/>
                  <a:gd name="T8" fmla="*/ 0 w 97"/>
                  <a:gd name="T9" fmla="*/ 0 h 475"/>
                </a:gdLst>
                <a:ahLst/>
                <a:cxnLst>
                  <a:cxn ang="0">
                    <a:pos x="T0" y="T1"/>
                  </a:cxn>
                  <a:cxn ang="0">
                    <a:pos x="T2" y="T3"/>
                  </a:cxn>
                  <a:cxn ang="0">
                    <a:pos x="T4" y="T5"/>
                  </a:cxn>
                  <a:cxn ang="0">
                    <a:pos x="T6" y="T7"/>
                  </a:cxn>
                  <a:cxn ang="0">
                    <a:pos x="T8" y="T9"/>
                  </a:cxn>
                </a:cxnLst>
                <a:rect l="0" t="0" r="r" b="b"/>
                <a:pathLst>
                  <a:path w="97" h="475">
                    <a:moveTo>
                      <a:pt x="0" y="0"/>
                    </a:moveTo>
                    <a:lnTo>
                      <a:pt x="96" y="0"/>
                    </a:lnTo>
                    <a:lnTo>
                      <a:pt x="96" y="474"/>
                    </a:lnTo>
                    <a:lnTo>
                      <a:pt x="0" y="474"/>
                    </a:ln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593" name="Freeform 25">
                <a:extLst>
                  <a:ext uri="{FF2B5EF4-FFF2-40B4-BE49-F238E27FC236}">
                    <a16:creationId xmlns:a16="http://schemas.microsoft.com/office/drawing/2014/main" id="{C46BDA13-B8A8-492F-A1E6-692DC1E14B99}"/>
                  </a:ext>
                </a:extLst>
              </p:cNvPr>
              <p:cNvSpPr>
                <a:spLocks noChangeArrowheads="1"/>
              </p:cNvSpPr>
              <p:nvPr/>
            </p:nvSpPr>
            <p:spPr bwMode="auto">
              <a:xfrm>
                <a:off x="4179888" y="4133850"/>
                <a:ext cx="106362" cy="127000"/>
              </a:xfrm>
              <a:custGeom>
                <a:avLst/>
                <a:gdLst>
                  <a:gd name="T0" fmla="*/ 211 w 297"/>
                  <a:gd name="T1" fmla="*/ 344 h 354"/>
                  <a:gd name="T2" fmla="*/ 208 w 297"/>
                  <a:gd name="T3" fmla="*/ 299 h 354"/>
                  <a:gd name="T4" fmla="*/ 110 w 297"/>
                  <a:gd name="T5" fmla="*/ 353 h 354"/>
                  <a:gd name="T6" fmla="*/ 28 w 297"/>
                  <a:gd name="T7" fmla="*/ 327 h 354"/>
                  <a:gd name="T8" fmla="*/ 0 w 297"/>
                  <a:gd name="T9" fmla="*/ 254 h 354"/>
                  <a:gd name="T10" fmla="*/ 70 w 297"/>
                  <a:gd name="T11" fmla="*/ 152 h 354"/>
                  <a:gd name="T12" fmla="*/ 200 w 297"/>
                  <a:gd name="T13" fmla="*/ 135 h 354"/>
                  <a:gd name="T14" fmla="*/ 194 w 297"/>
                  <a:gd name="T15" fmla="*/ 90 h 354"/>
                  <a:gd name="T16" fmla="*/ 152 w 297"/>
                  <a:gd name="T17" fmla="*/ 62 h 354"/>
                  <a:gd name="T18" fmla="*/ 115 w 297"/>
                  <a:gd name="T19" fmla="*/ 79 h 354"/>
                  <a:gd name="T20" fmla="*/ 107 w 297"/>
                  <a:gd name="T21" fmla="*/ 107 h 354"/>
                  <a:gd name="T22" fmla="*/ 11 w 297"/>
                  <a:gd name="T23" fmla="*/ 107 h 354"/>
                  <a:gd name="T24" fmla="*/ 48 w 297"/>
                  <a:gd name="T25" fmla="*/ 28 h 354"/>
                  <a:gd name="T26" fmla="*/ 146 w 297"/>
                  <a:gd name="T27" fmla="*/ 0 h 354"/>
                  <a:gd name="T28" fmla="*/ 265 w 297"/>
                  <a:gd name="T29" fmla="*/ 42 h 354"/>
                  <a:gd name="T30" fmla="*/ 287 w 297"/>
                  <a:gd name="T31" fmla="*/ 124 h 354"/>
                  <a:gd name="T32" fmla="*/ 287 w 297"/>
                  <a:gd name="T33" fmla="*/ 257 h 354"/>
                  <a:gd name="T34" fmla="*/ 296 w 297"/>
                  <a:gd name="T35" fmla="*/ 341 h 354"/>
                  <a:gd name="T36" fmla="*/ 211 w 297"/>
                  <a:gd name="T37" fmla="*/ 341 h 354"/>
                  <a:gd name="T38" fmla="*/ 211 w 297"/>
                  <a:gd name="T39" fmla="*/ 344 h 354"/>
                  <a:gd name="T40" fmla="*/ 90 w 297"/>
                  <a:gd name="T41" fmla="*/ 243 h 354"/>
                  <a:gd name="T42" fmla="*/ 138 w 297"/>
                  <a:gd name="T43" fmla="*/ 291 h 354"/>
                  <a:gd name="T44" fmla="*/ 180 w 297"/>
                  <a:gd name="T45" fmla="*/ 271 h 354"/>
                  <a:gd name="T46" fmla="*/ 197 w 297"/>
                  <a:gd name="T47" fmla="*/ 189 h 354"/>
                  <a:gd name="T48" fmla="*/ 90 w 297"/>
                  <a:gd name="T49" fmla="*/ 243 h 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97" h="354">
                    <a:moveTo>
                      <a:pt x="211" y="344"/>
                    </a:moveTo>
                    <a:cubicBezTo>
                      <a:pt x="208" y="325"/>
                      <a:pt x="208" y="308"/>
                      <a:pt x="208" y="299"/>
                    </a:cubicBezTo>
                    <a:cubicBezTo>
                      <a:pt x="172" y="353"/>
                      <a:pt x="127" y="353"/>
                      <a:pt x="110" y="353"/>
                    </a:cubicBezTo>
                    <a:cubicBezTo>
                      <a:pt x="62" y="353"/>
                      <a:pt x="39" y="339"/>
                      <a:pt x="28" y="327"/>
                    </a:cubicBezTo>
                    <a:cubicBezTo>
                      <a:pt x="8" y="308"/>
                      <a:pt x="0" y="282"/>
                      <a:pt x="0" y="254"/>
                    </a:cubicBezTo>
                    <a:cubicBezTo>
                      <a:pt x="0" y="229"/>
                      <a:pt x="8" y="181"/>
                      <a:pt x="70" y="152"/>
                    </a:cubicBezTo>
                    <a:cubicBezTo>
                      <a:pt x="110" y="135"/>
                      <a:pt x="169" y="135"/>
                      <a:pt x="200" y="135"/>
                    </a:cubicBezTo>
                    <a:cubicBezTo>
                      <a:pt x="200" y="113"/>
                      <a:pt x="200" y="104"/>
                      <a:pt x="194" y="90"/>
                    </a:cubicBezTo>
                    <a:cubicBezTo>
                      <a:pt x="186" y="65"/>
                      <a:pt x="160" y="62"/>
                      <a:pt x="152" y="62"/>
                    </a:cubicBezTo>
                    <a:cubicBezTo>
                      <a:pt x="138" y="62"/>
                      <a:pt x="124" y="68"/>
                      <a:pt x="115" y="79"/>
                    </a:cubicBezTo>
                    <a:cubicBezTo>
                      <a:pt x="107" y="90"/>
                      <a:pt x="107" y="102"/>
                      <a:pt x="107" y="107"/>
                    </a:cubicBezTo>
                    <a:lnTo>
                      <a:pt x="11" y="107"/>
                    </a:lnTo>
                    <a:cubicBezTo>
                      <a:pt x="11" y="90"/>
                      <a:pt x="14" y="54"/>
                      <a:pt x="48" y="28"/>
                    </a:cubicBezTo>
                    <a:cubicBezTo>
                      <a:pt x="79" y="6"/>
                      <a:pt x="115" y="0"/>
                      <a:pt x="146" y="0"/>
                    </a:cubicBezTo>
                    <a:cubicBezTo>
                      <a:pt x="175" y="0"/>
                      <a:pt x="231" y="6"/>
                      <a:pt x="265" y="42"/>
                    </a:cubicBezTo>
                    <a:cubicBezTo>
                      <a:pt x="287" y="71"/>
                      <a:pt x="287" y="107"/>
                      <a:pt x="287" y="124"/>
                    </a:cubicBezTo>
                    <a:lnTo>
                      <a:pt x="287" y="257"/>
                    </a:lnTo>
                    <a:cubicBezTo>
                      <a:pt x="287" y="285"/>
                      <a:pt x="290" y="313"/>
                      <a:pt x="296" y="341"/>
                    </a:cubicBezTo>
                    <a:lnTo>
                      <a:pt x="211" y="341"/>
                    </a:lnTo>
                    <a:lnTo>
                      <a:pt x="211" y="344"/>
                    </a:lnTo>
                    <a:close/>
                    <a:moveTo>
                      <a:pt x="90" y="243"/>
                    </a:moveTo>
                    <a:cubicBezTo>
                      <a:pt x="90" y="265"/>
                      <a:pt x="104" y="291"/>
                      <a:pt x="138" y="291"/>
                    </a:cubicBezTo>
                    <a:cubicBezTo>
                      <a:pt x="155" y="291"/>
                      <a:pt x="169" y="282"/>
                      <a:pt x="180" y="271"/>
                    </a:cubicBezTo>
                    <a:cubicBezTo>
                      <a:pt x="197" y="251"/>
                      <a:pt x="197" y="226"/>
                      <a:pt x="197" y="189"/>
                    </a:cubicBezTo>
                    <a:cubicBezTo>
                      <a:pt x="135" y="183"/>
                      <a:pt x="90" y="203"/>
                      <a:pt x="90" y="243"/>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594" name="Freeform 26">
                <a:extLst>
                  <a:ext uri="{FF2B5EF4-FFF2-40B4-BE49-F238E27FC236}">
                    <a16:creationId xmlns:a16="http://schemas.microsoft.com/office/drawing/2014/main" id="{0A7667EE-8DAD-45CE-AB8E-F285B56AD1C1}"/>
                  </a:ext>
                </a:extLst>
              </p:cNvPr>
              <p:cNvSpPr>
                <a:spLocks noChangeArrowheads="1"/>
              </p:cNvSpPr>
              <p:nvPr/>
            </p:nvSpPr>
            <p:spPr bwMode="auto">
              <a:xfrm>
                <a:off x="4325938" y="4137025"/>
                <a:ext cx="112712" cy="122238"/>
              </a:xfrm>
              <a:custGeom>
                <a:avLst/>
                <a:gdLst>
                  <a:gd name="T0" fmla="*/ 3 w 314"/>
                  <a:gd name="T1" fmla="*/ 65 h 340"/>
                  <a:gd name="T2" fmla="*/ 0 w 314"/>
                  <a:gd name="T3" fmla="*/ 6 h 340"/>
                  <a:gd name="T4" fmla="*/ 93 w 314"/>
                  <a:gd name="T5" fmla="*/ 6 h 340"/>
                  <a:gd name="T6" fmla="*/ 96 w 314"/>
                  <a:gd name="T7" fmla="*/ 57 h 340"/>
                  <a:gd name="T8" fmla="*/ 203 w 314"/>
                  <a:gd name="T9" fmla="*/ 0 h 340"/>
                  <a:gd name="T10" fmla="*/ 305 w 314"/>
                  <a:gd name="T11" fmla="*/ 63 h 340"/>
                  <a:gd name="T12" fmla="*/ 313 w 314"/>
                  <a:gd name="T13" fmla="*/ 161 h 340"/>
                  <a:gd name="T14" fmla="*/ 313 w 314"/>
                  <a:gd name="T15" fmla="*/ 339 h 340"/>
                  <a:gd name="T16" fmla="*/ 214 w 314"/>
                  <a:gd name="T17" fmla="*/ 339 h 340"/>
                  <a:gd name="T18" fmla="*/ 214 w 314"/>
                  <a:gd name="T19" fmla="*/ 133 h 340"/>
                  <a:gd name="T20" fmla="*/ 209 w 314"/>
                  <a:gd name="T21" fmla="*/ 96 h 340"/>
                  <a:gd name="T22" fmla="*/ 161 w 314"/>
                  <a:gd name="T23" fmla="*/ 68 h 340"/>
                  <a:gd name="T24" fmla="*/ 110 w 314"/>
                  <a:gd name="T25" fmla="*/ 94 h 340"/>
                  <a:gd name="T26" fmla="*/ 99 w 314"/>
                  <a:gd name="T27" fmla="*/ 144 h 340"/>
                  <a:gd name="T28" fmla="*/ 99 w 314"/>
                  <a:gd name="T29" fmla="*/ 339 h 340"/>
                  <a:gd name="T30" fmla="*/ 0 w 314"/>
                  <a:gd name="T31" fmla="*/ 339 h 340"/>
                  <a:gd name="T32" fmla="*/ 0 w 314"/>
                  <a:gd name="T33" fmla="*/ 65 h 340"/>
                  <a:gd name="T34" fmla="*/ 3 w 314"/>
                  <a:gd name="T35" fmla="*/ 65 h 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14" h="340">
                    <a:moveTo>
                      <a:pt x="3" y="65"/>
                    </a:moveTo>
                    <a:cubicBezTo>
                      <a:pt x="3" y="65"/>
                      <a:pt x="3" y="29"/>
                      <a:pt x="0" y="6"/>
                    </a:cubicBezTo>
                    <a:lnTo>
                      <a:pt x="93" y="6"/>
                    </a:lnTo>
                    <a:lnTo>
                      <a:pt x="96" y="57"/>
                    </a:lnTo>
                    <a:cubicBezTo>
                      <a:pt x="104" y="43"/>
                      <a:pt x="133" y="0"/>
                      <a:pt x="203" y="0"/>
                    </a:cubicBezTo>
                    <a:cubicBezTo>
                      <a:pt x="268" y="0"/>
                      <a:pt x="296" y="40"/>
                      <a:pt x="305" y="63"/>
                    </a:cubicBezTo>
                    <a:cubicBezTo>
                      <a:pt x="313" y="82"/>
                      <a:pt x="313" y="99"/>
                      <a:pt x="313" y="161"/>
                    </a:cubicBezTo>
                    <a:lnTo>
                      <a:pt x="313" y="339"/>
                    </a:lnTo>
                    <a:lnTo>
                      <a:pt x="214" y="339"/>
                    </a:lnTo>
                    <a:lnTo>
                      <a:pt x="214" y="133"/>
                    </a:lnTo>
                    <a:cubicBezTo>
                      <a:pt x="214" y="119"/>
                      <a:pt x="214" y="108"/>
                      <a:pt x="209" y="96"/>
                    </a:cubicBezTo>
                    <a:cubicBezTo>
                      <a:pt x="200" y="82"/>
                      <a:pt x="186" y="68"/>
                      <a:pt x="161" y="68"/>
                    </a:cubicBezTo>
                    <a:cubicBezTo>
                      <a:pt x="141" y="68"/>
                      <a:pt x="121" y="77"/>
                      <a:pt x="110" y="94"/>
                    </a:cubicBezTo>
                    <a:cubicBezTo>
                      <a:pt x="104" y="102"/>
                      <a:pt x="99" y="119"/>
                      <a:pt x="99" y="144"/>
                    </a:cubicBezTo>
                    <a:lnTo>
                      <a:pt x="99" y="339"/>
                    </a:lnTo>
                    <a:lnTo>
                      <a:pt x="0" y="339"/>
                    </a:lnTo>
                    <a:lnTo>
                      <a:pt x="0" y="65"/>
                    </a:lnTo>
                    <a:lnTo>
                      <a:pt x="3" y="65"/>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595" name="Freeform 27">
                <a:extLst>
                  <a:ext uri="{FF2B5EF4-FFF2-40B4-BE49-F238E27FC236}">
                    <a16:creationId xmlns:a16="http://schemas.microsoft.com/office/drawing/2014/main" id="{C5F95C63-6738-43D7-8493-360D710BB886}"/>
                  </a:ext>
                </a:extLst>
              </p:cNvPr>
              <p:cNvSpPr>
                <a:spLocks noChangeArrowheads="1"/>
              </p:cNvSpPr>
              <p:nvPr/>
            </p:nvSpPr>
            <p:spPr bwMode="auto">
              <a:xfrm>
                <a:off x="4476750" y="4137025"/>
                <a:ext cx="104775" cy="125413"/>
              </a:xfrm>
              <a:custGeom>
                <a:avLst/>
                <a:gdLst>
                  <a:gd name="T0" fmla="*/ 149 w 291"/>
                  <a:gd name="T1" fmla="*/ 63 h 349"/>
                  <a:gd name="T2" fmla="*/ 98 w 291"/>
                  <a:gd name="T3" fmla="*/ 167 h 349"/>
                  <a:gd name="T4" fmla="*/ 124 w 291"/>
                  <a:gd name="T5" fmla="*/ 269 h 349"/>
                  <a:gd name="T6" fmla="*/ 149 w 291"/>
                  <a:gd name="T7" fmla="*/ 280 h 349"/>
                  <a:gd name="T8" fmla="*/ 194 w 291"/>
                  <a:gd name="T9" fmla="*/ 218 h 349"/>
                  <a:gd name="T10" fmla="*/ 290 w 291"/>
                  <a:gd name="T11" fmla="*/ 218 h 349"/>
                  <a:gd name="T12" fmla="*/ 248 w 291"/>
                  <a:gd name="T13" fmla="*/ 317 h 349"/>
                  <a:gd name="T14" fmla="*/ 155 w 291"/>
                  <a:gd name="T15" fmla="*/ 348 h 349"/>
                  <a:gd name="T16" fmla="*/ 42 w 291"/>
                  <a:gd name="T17" fmla="*/ 302 h 349"/>
                  <a:gd name="T18" fmla="*/ 0 w 291"/>
                  <a:gd name="T19" fmla="*/ 173 h 349"/>
                  <a:gd name="T20" fmla="*/ 155 w 291"/>
                  <a:gd name="T21" fmla="*/ 0 h 349"/>
                  <a:gd name="T22" fmla="*/ 290 w 291"/>
                  <a:gd name="T23" fmla="*/ 125 h 349"/>
                  <a:gd name="T24" fmla="*/ 192 w 291"/>
                  <a:gd name="T25" fmla="*/ 125 h 349"/>
                  <a:gd name="T26" fmla="*/ 149 w 291"/>
                  <a:gd name="T27" fmla="*/ 63 h 3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91" h="349">
                    <a:moveTo>
                      <a:pt x="149" y="63"/>
                    </a:moveTo>
                    <a:cubicBezTo>
                      <a:pt x="104" y="63"/>
                      <a:pt x="98" y="133"/>
                      <a:pt x="98" y="167"/>
                    </a:cubicBezTo>
                    <a:cubicBezTo>
                      <a:pt x="98" y="184"/>
                      <a:pt x="101" y="243"/>
                      <a:pt x="124" y="269"/>
                    </a:cubicBezTo>
                    <a:cubicBezTo>
                      <a:pt x="132" y="277"/>
                      <a:pt x="144" y="280"/>
                      <a:pt x="149" y="280"/>
                    </a:cubicBezTo>
                    <a:cubicBezTo>
                      <a:pt x="160" y="280"/>
                      <a:pt x="189" y="274"/>
                      <a:pt x="194" y="218"/>
                    </a:cubicBezTo>
                    <a:lnTo>
                      <a:pt x="290" y="218"/>
                    </a:lnTo>
                    <a:cubicBezTo>
                      <a:pt x="290" y="243"/>
                      <a:pt x="285" y="283"/>
                      <a:pt x="248" y="317"/>
                    </a:cubicBezTo>
                    <a:cubicBezTo>
                      <a:pt x="225" y="336"/>
                      <a:pt x="194" y="348"/>
                      <a:pt x="155" y="348"/>
                    </a:cubicBezTo>
                    <a:cubicBezTo>
                      <a:pt x="110" y="348"/>
                      <a:pt x="73" y="339"/>
                      <a:pt x="42" y="302"/>
                    </a:cubicBezTo>
                    <a:cubicBezTo>
                      <a:pt x="14" y="269"/>
                      <a:pt x="0" y="226"/>
                      <a:pt x="0" y="173"/>
                    </a:cubicBezTo>
                    <a:cubicBezTo>
                      <a:pt x="0" y="23"/>
                      <a:pt x="110" y="0"/>
                      <a:pt x="155" y="0"/>
                    </a:cubicBezTo>
                    <a:cubicBezTo>
                      <a:pt x="217" y="0"/>
                      <a:pt x="290" y="34"/>
                      <a:pt x="290" y="125"/>
                    </a:cubicBezTo>
                    <a:lnTo>
                      <a:pt x="192" y="125"/>
                    </a:lnTo>
                    <a:cubicBezTo>
                      <a:pt x="192" y="113"/>
                      <a:pt x="186" y="63"/>
                      <a:pt x="149" y="63"/>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596" name="Freeform 28">
                <a:extLst>
                  <a:ext uri="{FF2B5EF4-FFF2-40B4-BE49-F238E27FC236}">
                    <a16:creationId xmlns:a16="http://schemas.microsoft.com/office/drawing/2014/main" id="{8E536D81-DD02-4FF6-86AC-6B0F5C0F84DF}"/>
                  </a:ext>
                </a:extLst>
              </p:cNvPr>
              <p:cNvSpPr>
                <a:spLocks noChangeArrowheads="1"/>
              </p:cNvSpPr>
              <p:nvPr/>
            </p:nvSpPr>
            <p:spPr bwMode="auto">
              <a:xfrm>
                <a:off x="4606925" y="4133850"/>
                <a:ext cx="114300" cy="128588"/>
              </a:xfrm>
              <a:custGeom>
                <a:avLst/>
                <a:gdLst>
                  <a:gd name="T0" fmla="*/ 93 w 317"/>
                  <a:gd name="T1" fmla="*/ 203 h 357"/>
                  <a:gd name="T2" fmla="*/ 161 w 317"/>
                  <a:gd name="T3" fmla="*/ 291 h 357"/>
                  <a:gd name="T4" fmla="*/ 217 w 317"/>
                  <a:gd name="T5" fmla="*/ 246 h 357"/>
                  <a:gd name="T6" fmla="*/ 305 w 317"/>
                  <a:gd name="T7" fmla="*/ 246 h 357"/>
                  <a:gd name="T8" fmla="*/ 274 w 317"/>
                  <a:gd name="T9" fmla="*/ 316 h 357"/>
                  <a:gd name="T10" fmla="*/ 158 w 317"/>
                  <a:gd name="T11" fmla="*/ 356 h 357"/>
                  <a:gd name="T12" fmla="*/ 42 w 317"/>
                  <a:gd name="T13" fmla="*/ 313 h 357"/>
                  <a:gd name="T14" fmla="*/ 0 w 317"/>
                  <a:gd name="T15" fmla="*/ 183 h 357"/>
                  <a:gd name="T16" fmla="*/ 68 w 317"/>
                  <a:gd name="T17" fmla="*/ 28 h 357"/>
                  <a:gd name="T18" fmla="*/ 161 w 317"/>
                  <a:gd name="T19" fmla="*/ 0 h 357"/>
                  <a:gd name="T20" fmla="*/ 293 w 317"/>
                  <a:gd name="T21" fmla="*/ 79 h 357"/>
                  <a:gd name="T22" fmla="*/ 313 w 317"/>
                  <a:gd name="T23" fmla="*/ 200 h 357"/>
                  <a:gd name="T24" fmla="*/ 93 w 317"/>
                  <a:gd name="T25" fmla="*/ 200 h 357"/>
                  <a:gd name="T26" fmla="*/ 93 w 317"/>
                  <a:gd name="T27" fmla="*/ 203 h 357"/>
                  <a:gd name="T28" fmla="*/ 214 w 317"/>
                  <a:gd name="T29" fmla="*/ 144 h 357"/>
                  <a:gd name="T30" fmla="*/ 158 w 317"/>
                  <a:gd name="T31" fmla="*/ 71 h 357"/>
                  <a:gd name="T32" fmla="*/ 96 w 317"/>
                  <a:gd name="T33" fmla="*/ 144 h 357"/>
                  <a:gd name="T34" fmla="*/ 214 w 317"/>
                  <a:gd name="T35" fmla="*/ 144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17" h="357">
                    <a:moveTo>
                      <a:pt x="93" y="203"/>
                    </a:moveTo>
                    <a:cubicBezTo>
                      <a:pt x="93" y="226"/>
                      <a:pt x="93" y="291"/>
                      <a:pt x="161" y="291"/>
                    </a:cubicBezTo>
                    <a:cubicBezTo>
                      <a:pt x="186" y="291"/>
                      <a:pt x="209" y="282"/>
                      <a:pt x="217" y="246"/>
                    </a:cubicBezTo>
                    <a:lnTo>
                      <a:pt x="305" y="246"/>
                    </a:lnTo>
                    <a:cubicBezTo>
                      <a:pt x="305" y="262"/>
                      <a:pt x="299" y="291"/>
                      <a:pt x="274" y="316"/>
                    </a:cubicBezTo>
                    <a:cubicBezTo>
                      <a:pt x="248" y="341"/>
                      <a:pt x="206" y="356"/>
                      <a:pt x="158" y="356"/>
                    </a:cubicBezTo>
                    <a:cubicBezTo>
                      <a:pt x="130" y="356"/>
                      <a:pt x="76" y="350"/>
                      <a:pt x="42" y="313"/>
                    </a:cubicBezTo>
                    <a:cubicBezTo>
                      <a:pt x="11" y="282"/>
                      <a:pt x="0" y="237"/>
                      <a:pt x="0" y="183"/>
                    </a:cubicBezTo>
                    <a:cubicBezTo>
                      <a:pt x="0" y="130"/>
                      <a:pt x="14" y="65"/>
                      <a:pt x="68" y="28"/>
                    </a:cubicBezTo>
                    <a:cubicBezTo>
                      <a:pt x="93" y="11"/>
                      <a:pt x="124" y="0"/>
                      <a:pt x="161" y="0"/>
                    </a:cubicBezTo>
                    <a:cubicBezTo>
                      <a:pt x="209" y="0"/>
                      <a:pt x="265" y="17"/>
                      <a:pt x="293" y="79"/>
                    </a:cubicBezTo>
                    <a:cubicBezTo>
                      <a:pt x="316" y="124"/>
                      <a:pt x="313" y="172"/>
                      <a:pt x="313" y="200"/>
                    </a:cubicBezTo>
                    <a:lnTo>
                      <a:pt x="93" y="200"/>
                    </a:lnTo>
                    <a:lnTo>
                      <a:pt x="93" y="203"/>
                    </a:lnTo>
                    <a:close/>
                    <a:moveTo>
                      <a:pt x="214" y="144"/>
                    </a:moveTo>
                    <a:cubicBezTo>
                      <a:pt x="214" y="130"/>
                      <a:pt x="214" y="71"/>
                      <a:pt x="158" y="71"/>
                    </a:cubicBezTo>
                    <a:cubicBezTo>
                      <a:pt x="116" y="71"/>
                      <a:pt x="99" y="107"/>
                      <a:pt x="96" y="144"/>
                    </a:cubicBezTo>
                    <a:lnTo>
                      <a:pt x="214" y="144"/>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grpSp>
        <p:sp>
          <p:nvSpPr>
            <p:cNvPr id="582" name="Rectangle 581">
              <a:extLst>
                <a:ext uri="{FF2B5EF4-FFF2-40B4-BE49-F238E27FC236}">
                  <a16:creationId xmlns:a16="http://schemas.microsoft.com/office/drawing/2014/main" id="{254BFBDD-BADA-4C8C-8600-C69ACD652931}"/>
                </a:ext>
              </a:extLst>
            </p:cNvPr>
            <p:cNvSpPr/>
            <p:nvPr/>
          </p:nvSpPr>
          <p:spPr>
            <a:xfrm>
              <a:off x="8857983" y="2103309"/>
              <a:ext cx="639069" cy="974854"/>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grpSp>
          <p:nvGrpSpPr>
            <p:cNvPr id="583" name="Group 312">
              <a:extLst>
                <a:ext uri="{FF2B5EF4-FFF2-40B4-BE49-F238E27FC236}">
                  <a16:creationId xmlns:a16="http://schemas.microsoft.com/office/drawing/2014/main" id="{08AE9DD4-18A9-474F-A597-8E61CE30DC06}"/>
                </a:ext>
              </a:extLst>
            </p:cNvPr>
            <p:cNvGrpSpPr/>
            <p:nvPr/>
          </p:nvGrpSpPr>
          <p:grpSpPr>
            <a:xfrm>
              <a:off x="8925169" y="2183827"/>
              <a:ext cx="504696" cy="555406"/>
              <a:chOff x="7058025" y="2714625"/>
              <a:chExt cx="331788" cy="365125"/>
            </a:xfrm>
            <a:solidFill>
              <a:schemeClr val="accent1"/>
            </a:solidFill>
          </p:grpSpPr>
          <p:sp>
            <p:nvSpPr>
              <p:cNvPr id="584" name="Freeform 38">
                <a:extLst>
                  <a:ext uri="{FF2B5EF4-FFF2-40B4-BE49-F238E27FC236}">
                    <a16:creationId xmlns:a16="http://schemas.microsoft.com/office/drawing/2014/main" id="{DA9FB844-9F0F-4006-9741-19158B0C486B}"/>
                  </a:ext>
                </a:extLst>
              </p:cNvPr>
              <p:cNvSpPr>
                <a:spLocks noChangeArrowheads="1"/>
              </p:cNvSpPr>
              <p:nvPr/>
            </p:nvSpPr>
            <p:spPr bwMode="auto">
              <a:xfrm>
                <a:off x="7058025" y="2714625"/>
                <a:ext cx="331788" cy="365125"/>
              </a:xfrm>
              <a:custGeom>
                <a:avLst/>
                <a:gdLst>
                  <a:gd name="T0" fmla="*/ 869 w 921"/>
                  <a:gd name="T1" fmla="*/ 0 h 1014"/>
                  <a:gd name="T2" fmla="*/ 917 w 921"/>
                  <a:gd name="T3" fmla="*/ 62 h 1014"/>
                  <a:gd name="T4" fmla="*/ 917 w 921"/>
                  <a:gd name="T5" fmla="*/ 962 h 1014"/>
                  <a:gd name="T6" fmla="*/ 867 w 921"/>
                  <a:gd name="T7" fmla="*/ 1013 h 1014"/>
                  <a:gd name="T8" fmla="*/ 51 w 921"/>
                  <a:gd name="T9" fmla="*/ 1013 h 1014"/>
                  <a:gd name="T10" fmla="*/ 0 w 921"/>
                  <a:gd name="T11" fmla="*/ 962 h 1014"/>
                  <a:gd name="T12" fmla="*/ 0 w 921"/>
                  <a:gd name="T13" fmla="*/ 533 h 1014"/>
                  <a:gd name="T14" fmla="*/ 147 w 921"/>
                  <a:gd name="T15" fmla="*/ 533 h 1014"/>
                  <a:gd name="T16" fmla="*/ 147 w 921"/>
                  <a:gd name="T17" fmla="*/ 725 h 1014"/>
                  <a:gd name="T18" fmla="*/ 223 w 921"/>
                  <a:gd name="T19" fmla="*/ 801 h 1014"/>
                  <a:gd name="T20" fmla="*/ 387 w 921"/>
                  <a:gd name="T21" fmla="*/ 801 h 1014"/>
                  <a:gd name="T22" fmla="*/ 463 w 921"/>
                  <a:gd name="T23" fmla="*/ 725 h 1014"/>
                  <a:gd name="T24" fmla="*/ 463 w 921"/>
                  <a:gd name="T25" fmla="*/ 556 h 1014"/>
                  <a:gd name="T26" fmla="*/ 646 w 921"/>
                  <a:gd name="T27" fmla="*/ 731 h 1014"/>
                  <a:gd name="T28" fmla="*/ 621 w 921"/>
                  <a:gd name="T29" fmla="*/ 756 h 1014"/>
                  <a:gd name="T30" fmla="*/ 723 w 921"/>
                  <a:gd name="T31" fmla="*/ 782 h 1014"/>
                  <a:gd name="T32" fmla="*/ 694 w 921"/>
                  <a:gd name="T33" fmla="*/ 680 h 1014"/>
                  <a:gd name="T34" fmla="*/ 669 w 921"/>
                  <a:gd name="T35" fmla="*/ 705 h 1014"/>
                  <a:gd name="T36" fmla="*/ 488 w 921"/>
                  <a:gd name="T37" fmla="*/ 530 h 1014"/>
                  <a:gd name="T38" fmla="*/ 723 w 921"/>
                  <a:gd name="T39" fmla="*/ 530 h 1014"/>
                  <a:gd name="T40" fmla="*/ 723 w 921"/>
                  <a:gd name="T41" fmla="*/ 564 h 1014"/>
                  <a:gd name="T42" fmla="*/ 813 w 921"/>
                  <a:gd name="T43" fmla="*/ 511 h 1014"/>
                  <a:gd name="T44" fmla="*/ 723 w 921"/>
                  <a:gd name="T45" fmla="*/ 457 h 1014"/>
                  <a:gd name="T46" fmla="*/ 723 w 921"/>
                  <a:gd name="T47" fmla="*/ 491 h 1014"/>
                  <a:gd name="T48" fmla="*/ 491 w 921"/>
                  <a:gd name="T49" fmla="*/ 491 h 1014"/>
                  <a:gd name="T50" fmla="*/ 672 w 921"/>
                  <a:gd name="T51" fmla="*/ 316 h 1014"/>
                  <a:gd name="T52" fmla="*/ 697 w 921"/>
                  <a:gd name="T53" fmla="*/ 341 h 1014"/>
                  <a:gd name="T54" fmla="*/ 726 w 921"/>
                  <a:gd name="T55" fmla="*/ 240 h 1014"/>
                  <a:gd name="T56" fmla="*/ 624 w 921"/>
                  <a:gd name="T57" fmla="*/ 265 h 1014"/>
                  <a:gd name="T58" fmla="*/ 649 w 921"/>
                  <a:gd name="T59" fmla="*/ 290 h 1014"/>
                  <a:gd name="T60" fmla="*/ 466 w 921"/>
                  <a:gd name="T61" fmla="*/ 465 h 1014"/>
                  <a:gd name="T62" fmla="*/ 466 w 921"/>
                  <a:gd name="T63" fmla="*/ 296 h 1014"/>
                  <a:gd name="T64" fmla="*/ 390 w 921"/>
                  <a:gd name="T65" fmla="*/ 220 h 1014"/>
                  <a:gd name="T66" fmla="*/ 226 w 921"/>
                  <a:gd name="T67" fmla="*/ 220 h 1014"/>
                  <a:gd name="T68" fmla="*/ 150 w 921"/>
                  <a:gd name="T69" fmla="*/ 296 h 1014"/>
                  <a:gd name="T70" fmla="*/ 150 w 921"/>
                  <a:gd name="T71" fmla="*/ 488 h 1014"/>
                  <a:gd name="T72" fmla="*/ 3 w 921"/>
                  <a:gd name="T73" fmla="*/ 488 h 1014"/>
                  <a:gd name="T74" fmla="*/ 3 w 921"/>
                  <a:gd name="T75" fmla="*/ 51 h 1014"/>
                  <a:gd name="T76" fmla="*/ 54 w 921"/>
                  <a:gd name="T77" fmla="*/ 0 h 1014"/>
                  <a:gd name="T78" fmla="*/ 869 w 921"/>
                  <a:gd name="T79" fmla="*/ 0 h 10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921" h="1014">
                    <a:moveTo>
                      <a:pt x="869" y="0"/>
                    </a:moveTo>
                    <a:cubicBezTo>
                      <a:pt x="898" y="0"/>
                      <a:pt x="920" y="22"/>
                      <a:pt x="917" y="62"/>
                    </a:cubicBezTo>
                    <a:lnTo>
                      <a:pt x="917" y="962"/>
                    </a:lnTo>
                    <a:cubicBezTo>
                      <a:pt x="917" y="990"/>
                      <a:pt x="895" y="1013"/>
                      <a:pt x="867" y="1013"/>
                    </a:cubicBezTo>
                    <a:lnTo>
                      <a:pt x="51" y="1013"/>
                    </a:lnTo>
                    <a:cubicBezTo>
                      <a:pt x="23" y="1013"/>
                      <a:pt x="0" y="990"/>
                      <a:pt x="0" y="962"/>
                    </a:cubicBezTo>
                    <a:lnTo>
                      <a:pt x="0" y="533"/>
                    </a:lnTo>
                    <a:lnTo>
                      <a:pt x="147" y="533"/>
                    </a:lnTo>
                    <a:lnTo>
                      <a:pt x="147" y="725"/>
                    </a:lnTo>
                    <a:cubicBezTo>
                      <a:pt x="147" y="767"/>
                      <a:pt x="181" y="801"/>
                      <a:pt x="223" y="801"/>
                    </a:cubicBezTo>
                    <a:lnTo>
                      <a:pt x="387" y="801"/>
                    </a:lnTo>
                    <a:cubicBezTo>
                      <a:pt x="429" y="801"/>
                      <a:pt x="463" y="767"/>
                      <a:pt x="463" y="725"/>
                    </a:cubicBezTo>
                    <a:lnTo>
                      <a:pt x="463" y="556"/>
                    </a:lnTo>
                    <a:lnTo>
                      <a:pt x="646" y="731"/>
                    </a:lnTo>
                    <a:lnTo>
                      <a:pt x="621" y="756"/>
                    </a:lnTo>
                    <a:lnTo>
                      <a:pt x="723" y="782"/>
                    </a:lnTo>
                    <a:lnTo>
                      <a:pt x="694" y="680"/>
                    </a:lnTo>
                    <a:lnTo>
                      <a:pt x="669" y="705"/>
                    </a:lnTo>
                    <a:lnTo>
                      <a:pt x="488" y="530"/>
                    </a:lnTo>
                    <a:lnTo>
                      <a:pt x="723" y="530"/>
                    </a:lnTo>
                    <a:lnTo>
                      <a:pt x="723" y="564"/>
                    </a:lnTo>
                    <a:lnTo>
                      <a:pt x="813" y="511"/>
                    </a:lnTo>
                    <a:lnTo>
                      <a:pt x="723" y="457"/>
                    </a:lnTo>
                    <a:lnTo>
                      <a:pt x="723" y="491"/>
                    </a:lnTo>
                    <a:lnTo>
                      <a:pt x="491" y="491"/>
                    </a:lnTo>
                    <a:lnTo>
                      <a:pt x="672" y="316"/>
                    </a:lnTo>
                    <a:lnTo>
                      <a:pt x="697" y="341"/>
                    </a:lnTo>
                    <a:lnTo>
                      <a:pt x="726" y="240"/>
                    </a:lnTo>
                    <a:lnTo>
                      <a:pt x="624" y="265"/>
                    </a:lnTo>
                    <a:lnTo>
                      <a:pt x="649" y="290"/>
                    </a:lnTo>
                    <a:lnTo>
                      <a:pt x="466" y="465"/>
                    </a:lnTo>
                    <a:lnTo>
                      <a:pt x="466" y="296"/>
                    </a:lnTo>
                    <a:cubicBezTo>
                      <a:pt x="466" y="254"/>
                      <a:pt x="432" y="220"/>
                      <a:pt x="390" y="220"/>
                    </a:cubicBezTo>
                    <a:lnTo>
                      <a:pt x="226" y="220"/>
                    </a:lnTo>
                    <a:cubicBezTo>
                      <a:pt x="184" y="220"/>
                      <a:pt x="150" y="254"/>
                      <a:pt x="150" y="296"/>
                    </a:cubicBezTo>
                    <a:lnTo>
                      <a:pt x="150" y="488"/>
                    </a:lnTo>
                    <a:lnTo>
                      <a:pt x="3" y="488"/>
                    </a:lnTo>
                    <a:lnTo>
                      <a:pt x="3" y="51"/>
                    </a:lnTo>
                    <a:cubicBezTo>
                      <a:pt x="3" y="22"/>
                      <a:pt x="26" y="0"/>
                      <a:pt x="54" y="0"/>
                    </a:cubicBezTo>
                    <a:lnTo>
                      <a:pt x="869"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85" name="Freeform 39">
                <a:extLst>
                  <a:ext uri="{FF2B5EF4-FFF2-40B4-BE49-F238E27FC236}">
                    <a16:creationId xmlns:a16="http://schemas.microsoft.com/office/drawing/2014/main" id="{EBB0DED5-C211-4FDE-86F8-0C154BA3C98F}"/>
                  </a:ext>
                </a:extLst>
              </p:cNvPr>
              <p:cNvSpPr>
                <a:spLocks noChangeArrowheads="1"/>
              </p:cNvSpPr>
              <p:nvPr/>
            </p:nvSpPr>
            <p:spPr bwMode="auto">
              <a:xfrm>
                <a:off x="7124700" y="2806700"/>
                <a:ext cx="87313" cy="179388"/>
              </a:xfrm>
              <a:custGeom>
                <a:avLst/>
                <a:gdLst>
                  <a:gd name="T0" fmla="*/ 0 w 244"/>
                  <a:gd name="T1" fmla="*/ 460 h 500"/>
                  <a:gd name="T2" fmla="*/ 0 w 244"/>
                  <a:gd name="T3" fmla="*/ 271 h 500"/>
                  <a:gd name="T4" fmla="*/ 130 w 244"/>
                  <a:gd name="T5" fmla="*/ 271 h 500"/>
                  <a:gd name="T6" fmla="*/ 130 w 244"/>
                  <a:gd name="T7" fmla="*/ 304 h 500"/>
                  <a:gd name="T8" fmla="*/ 221 w 244"/>
                  <a:gd name="T9" fmla="*/ 251 h 500"/>
                  <a:gd name="T10" fmla="*/ 130 w 244"/>
                  <a:gd name="T11" fmla="*/ 197 h 500"/>
                  <a:gd name="T12" fmla="*/ 130 w 244"/>
                  <a:gd name="T13" fmla="*/ 231 h 500"/>
                  <a:gd name="T14" fmla="*/ 0 w 244"/>
                  <a:gd name="T15" fmla="*/ 231 h 500"/>
                  <a:gd name="T16" fmla="*/ 0 w 244"/>
                  <a:gd name="T17" fmla="*/ 39 h 500"/>
                  <a:gd name="T18" fmla="*/ 40 w 244"/>
                  <a:gd name="T19" fmla="*/ 0 h 500"/>
                  <a:gd name="T20" fmla="*/ 204 w 244"/>
                  <a:gd name="T21" fmla="*/ 0 h 500"/>
                  <a:gd name="T22" fmla="*/ 243 w 244"/>
                  <a:gd name="T23" fmla="*/ 39 h 500"/>
                  <a:gd name="T24" fmla="*/ 243 w 244"/>
                  <a:gd name="T25" fmla="*/ 460 h 500"/>
                  <a:gd name="T26" fmla="*/ 204 w 244"/>
                  <a:gd name="T27" fmla="*/ 499 h 500"/>
                  <a:gd name="T28" fmla="*/ 40 w 244"/>
                  <a:gd name="T29" fmla="*/ 499 h 500"/>
                  <a:gd name="T30" fmla="*/ 0 w 244"/>
                  <a:gd name="T31" fmla="*/ 460 h 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44" h="500">
                    <a:moveTo>
                      <a:pt x="0" y="460"/>
                    </a:moveTo>
                    <a:lnTo>
                      <a:pt x="0" y="271"/>
                    </a:lnTo>
                    <a:lnTo>
                      <a:pt x="130" y="271"/>
                    </a:lnTo>
                    <a:lnTo>
                      <a:pt x="130" y="304"/>
                    </a:lnTo>
                    <a:lnTo>
                      <a:pt x="221" y="251"/>
                    </a:lnTo>
                    <a:lnTo>
                      <a:pt x="130" y="197"/>
                    </a:lnTo>
                    <a:lnTo>
                      <a:pt x="130" y="231"/>
                    </a:lnTo>
                    <a:lnTo>
                      <a:pt x="0" y="231"/>
                    </a:lnTo>
                    <a:lnTo>
                      <a:pt x="0" y="39"/>
                    </a:lnTo>
                    <a:cubicBezTo>
                      <a:pt x="0" y="17"/>
                      <a:pt x="17" y="0"/>
                      <a:pt x="40" y="0"/>
                    </a:cubicBezTo>
                    <a:lnTo>
                      <a:pt x="204" y="0"/>
                    </a:lnTo>
                    <a:cubicBezTo>
                      <a:pt x="226" y="0"/>
                      <a:pt x="243" y="17"/>
                      <a:pt x="243" y="39"/>
                    </a:cubicBezTo>
                    <a:lnTo>
                      <a:pt x="243" y="460"/>
                    </a:lnTo>
                    <a:cubicBezTo>
                      <a:pt x="243" y="482"/>
                      <a:pt x="226" y="499"/>
                      <a:pt x="204" y="499"/>
                    </a:cubicBezTo>
                    <a:lnTo>
                      <a:pt x="40" y="499"/>
                    </a:lnTo>
                    <a:cubicBezTo>
                      <a:pt x="17" y="499"/>
                      <a:pt x="0" y="482"/>
                      <a:pt x="0" y="46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grpSp>
      <p:sp>
        <p:nvSpPr>
          <p:cNvPr id="597" name="Rectangle 596">
            <a:extLst>
              <a:ext uri="{FF2B5EF4-FFF2-40B4-BE49-F238E27FC236}">
                <a16:creationId xmlns:a16="http://schemas.microsoft.com/office/drawing/2014/main" id="{534E46A7-9A48-4B5D-93D4-B8CD247461AB}"/>
              </a:ext>
            </a:extLst>
          </p:cNvPr>
          <p:cNvSpPr/>
          <p:nvPr/>
        </p:nvSpPr>
        <p:spPr>
          <a:xfrm>
            <a:off x="4831081" y="4451795"/>
            <a:ext cx="556259" cy="341632"/>
          </a:xfrm>
          <a:prstGeom prst="rect">
            <a:avLst/>
          </a:prstGeom>
        </p:spPr>
        <p:txBody>
          <a:bodyPr wrap="square">
            <a:spAutoFit/>
          </a:bodyPr>
          <a:lstStyle/>
          <a:p>
            <a:pPr lvl="0">
              <a:lnSpc>
                <a:spcPct val="90000"/>
              </a:lnSpc>
            </a:pPr>
            <a:r>
              <a:rPr lang="en-US" sz="900" dirty="0">
                <a:solidFill>
                  <a:srgbClr val="FF7700"/>
                </a:solidFill>
              </a:rPr>
              <a:t>Private</a:t>
            </a:r>
          </a:p>
          <a:p>
            <a:pPr lvl="0">
              <a:lnSpc>
                <a:spcPct val="90000"/>
              </a:lnSpc>
            </a:pPr>
            <a:r>
              <a:rPr lang="en-US" sz="900" dirty="0">
                <a:solidFill>
                  <a:srgbClr val="FF7700"/>
                </a:solidFill>
              </a:rPr>
              <a:t>Subnet</a:t>
            </a:r>
          </a:p>
        </p:txBody>
      </p:sp>
      <p:sp>
        <p:nvSpPr>
          <p:cNvPr id="599" name="Rectangle 598">
            <a:extLst>
              <a:ext uri="{FF2B5EF4-FFF2-40B4-BE49-F238E27FC236}">
                <a16:creationId xmlns:a16="http://schemas.microsoft.com/office/drawing/2014/main" id="{EF5472A2-77FC-433E-A156-692E41A28E3A}"/>
              </a:ext>
            </a:extLst>
          </p:cNvPr>
          <p:cNvSpPr/>
          <p:nvPr/>
        </p:nvSpPr>
        <p:spPr>
          <a:xfrm>
            <a:off x="6248400" y="2971800"/>
            <a:ext cx="624840" cy="832421"/>
          </a:xfrm>
          <a:prstGeom prst="rect">
            <a:avLst/>
          </a:prstGeom>
          <a:noFill/>
          <a:ln w="19050">
            <a:solidFill>
              <a:schemeClr val="accent3"/>
            </a:solidFill>
            <a:prstDash val="sysDash"/>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lvl="0">
              <a:lnSpc>
                <a:spcPct val="90000"/>
              </a:lnSpc>
            </a:pPr>
            <a:endParaRPr lang="en-US" sz="900" dirty="0">
              <a:solidFill>
                <a:srgbClr val="FF7700"/>
              </a:solidFill>
            </a:endParaRPr>
          </a:p>
        </p:txBody>
      </p:sp>
      <p:sp>
        <p:nvSpPr>
          <p:cNvPr id="600" name="TextBox 599">
            <a:extLst>
              <a:ext uri="{FF2B5EF4-FFF2-40B4-BE49-F238E27FC236}">
                <a16:creationId xmlns:a16="http://schemas.microsoft.com/office/drawing/2014/main" id="{CD2330C4-9F83-465F-98C8-1A05B902323D}"/>
              </a:ext>
            </a:extLst>
          </p:cNvPr>
          <p:cNvSpPr txBox="1"/>
          <p:nvPr/>
        </p:nvSpPr>
        <p:spPr>
          <a:xfrm>
            <a:off x="6165611" y="3008097"/>
            <a:ext cx="680872" cy="319475"/>
          </a:xfrm>
          <a:prstGeom prst="rect">
            <a:avLst/>
          </a:prstGeom>
          <a:noFill/>
        </p:spPr>
        <p:txBody>
          <a:bodyPr wrap="none" lIns="0" tIns="0" rIns="0" bIns="0" rtlCol="0" anchor="t">
            <a:noAutofit/>
          </a:bodyPr>
          <a:lstStyle/>
          <a:p>
            <a:pPr algn="r">
              <a:lnSpc>
                <a:spcPct val="90000"/>
              </a:lnSpc>
            </a:pPr>
            <a:r>
              <a:rPr lang="en-US" sz="900" b="1" dirty="0">
                <a:solidFill>
                  <a:srgbClr val="5F5F5F"/>
                </a:solidFill>
              </a:rPr>
              <a:t>Siebel </a:t>
            </a:r>
          </a:p>
          <a:p>
            <a:pPr algn="r">
              <a:lnSpc>
                <a:spcPct val="90000"/>
              </a:lnSpc>
            </a:pPr>
            <a:r>
              <a:rPr lang="en-US" sz="900" b="1" dirty="0">
                <a:solidFill>
                  <a:srgbClr val="5F5F5F"/>
                </a:solidFill>
              </a:rPr>
              <a:t>Tools</a:t>
            </a:r>
          </a:p>
        </p:txBody>
      </p:sp>
      <p:grpSp>
        <p:nvGrpSpPr>
          <p:cNvPr id="601" name="Group 225">
            <a:extLst>
              <a:ext uri="{FF2B5EF4-FFF2-40B4-BE49-F238E27FC236}">
                <a16:creationId xmlns:a16="http://schemas.microsoft.com/office/drawing/2014/main" id="{F9C2E5A1-92F0-4C2B-AEC5-CCD98C8464FE}"/>
              </a:ext>
            </a:extLst>
          </p:cNvPr>
          <p:cNvGrpSpPr/>
          <p:nvPr/>
        </p:nvGrpSpPr>
        <p:grpSpPr>
          <a:xfrm>
            <a:off x="6353656" y="3200589"/>
            <a:ext cx="455556" cy="617031"/>
            <a:chOff x="4166083" y="2103309"/>
            <a:chExt cx="639069" cy="865592"/>
          </a:xfrm>
        </p:grpSpPr>
        <p:grpSp>
          <p:nvGrpSpPr>
            <p:cNvPr id="602" name="Group 325">
              <a:extLst>
                <a:ext uri="{FF2B5EF4-FFF2-40B4-BE49-F238E27FC236}">
                  <a16:creationId xmlns:a16="http://schemas.microsoft.com/office/drawing/2014/main" id="{8287691D-CD71-45A7-9413-E4D9C520C0AF}"/>
                </a:ext>
              </a:extLst>
            </p:cNvPr>
            <p:cNvGrpSpPr/>
            <p:nvPr/>
          </p:nvGrpSpPr>
          <p:grpSpPr>
            <a:xfrm>
              <a:off x="4402163" y="2815652"/>
              <a:ext cx="166908" cy="74181"/>
              <a:chOff x="6443663" y="1368425"/>
              <a:chExt cx="385762" cy="171450"/>
            </a:xfrm>
            <a:solidFill>
              <a:schemeClr val="accent1"/>
            </a:solidFill>
          </p:grpSpPr>
          <p:sp>
            <p:nvSpPr>
              <p:cNvPr id="607" name="Freeform 3">
                <a:extLst>
                  <a:ext uri="{FF2B5EF4-FFF2-40B4-BE49-F238E27FC236}">
                    <a16:creationId xmlns:a16="http://schemas.microsoft.com/office/drawing/2014/main" id="{E178DCC2-E33F-4233-849B-D429286348F4}"/>
                  </a:ext>
                </a:extLst>
              </p:cNvPr>
              <p:cNvSpPr>
                <a:spLocks noChangeArrowheads="1"/>
              </p:cNvSpPr>
              <p:nvPr/>
            </p:nvSpPr>
            <p:spPr bwMode="auto">
              <a:xfrm>
                <a:off x="6443663" y="1368425"/>
                <a:ext cx="166687" cy="169863"/>
              </a:xfrm>
              <a:custGeom>
                <a:avLst/>
                <a:gdLst>
                  <a:gd name="T0" fmla="*/ 113 w 461"/>
                  <a:gd name="T1" fmla="*/ 0 h 473"/>
                  <a:gd name="T2" fmla="*/ 237 w 461"/>
                  <a:gd name="T3" fmla="*/ 370 h 473"/>
                  <a:gd name="T4" fmla="*/ 361 w 461"/>
                  <a:gd name="T5" fmla="*/ 0 h 473"/>
                  <a:gd name="T6" fmla="*/ 460 w 461"/>
                  <a:gd name="T7" fmla="*/ 0 h 473"/>
                  <a:gd name="T8" fmla="*/ 285 w 461"/>
                  <a:gd name="T9" fmla="*/ 472 h 473"/>
                  <a:gd name="T10" fmla="*/ 175 w 461"/>
                  <a:gd name="T11" fmla="*/ 472 h 473"/>
                  <a:gd name="T12" fmla="*/ 0 w 461"/>
                  <a:gd name="T13" fmla="*/ 0 h 473"/>
                  <a:gd name="T14" fmla="*/ 113 w 461"/>
                  <a:gd name="T15" fmla="*/ 0 h 4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1" h="473">
                    <a:moveTo>
                      <a:pt x="113" y="0"/>
                    </a:moveTo>
                    <a:lnTo>
                      <a:pt x="237" y="370"/>
                    </a:lnTo>
                    <a:lnTo>
                      <a:pt x="361" y="0"/>
                    </a:lnTo>
                    <a:lnTo>
                      <a:pt x="460" y="0"/>
                    </a:lnTo>
                    <a:lnTo>
                      <a:pt x="285" y="472"/>
                    </a:lnTo>
                    <a:lnTo>
                      <a:pt x="175" y="472"/>
                    </a:lnTo>
                    <a:lnTo>
                      <a:pt x="0" y="0"/>
                    </a:lnTo>
                    <a:lnTo>
                      <a:pt x="113"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608" name="Freeform 4">
                <a:extLst>
                  <a:ext uri="{FF2B5EF4-FFF2-40B4-BE49-F238E27FC236}">
                    <a16:creationId xmlns:a16="http://schemas.microsoft.com/office/drawing/2014/main" id="{2D7FBA27-94EC-43E3-868B-DA386D97BCD8}"/>
                  </a:ext>
                </a:extLst>
              </p:cNvPr>
              <p:cNvSpPr>
                <a:spLocks noChangeArrowheads="1"/>
              </p:cNvSpPr>
              <p:nvPr/>
            </p:nvSpPr>
            <p:spPr bwMode="auto">
              <a:xfrm>
                <a:off x="6635750" y="1368425"/>
                <a:ext cx="193675" cy="171450"/>
              </a:xfrm>
              <a:custGeom>
                <a:avLst/>
                <a:gdLst>
                  <a:gd name="T0" fmla="*/ 6 w 540"/>
                  <a:gd name="T1" fmla="*/ 0 h 475"/>
                  <a:gd name="T2" fmla="*/ 173 w 540"/>
                  <a:gd name="T3" fmla="*/ 0 h 475"/>
                  <a:gd name="T4" fmla="*/ 271 w 540"/>
                  <a:gd name="T5" fmla="*/ 345 h 475"/>
                  <a:gd name="T6" fmla="*/ 379 w 540"/>
                  <a:gd name="T7" fmla="*/ 0 h 475"/>
                  <a:gd name="T8" fmla="*/ 539 w 540"/>
                  <a:gd name="T9" fmla="*/ 0 h 475"/>
                  <a:gd name="T10" fmla="*/ 539 w 540"/>
                  <a:gd name="T11" fmla="*/ 474 h 475"/>
                  <a:gd name="T12" fmla="*/ 438 w 540"/>
                  <a:gd name="T13" fmla="*/ 474 h 475"/>
                  <a:gd name="T14" fmla="*/ 438 w 540"/>
                  <a:gd name="T15" fmla="*/ 68 h 475"/>
                  <a:gd name="T16" fmla="*/ 308 w 540"/>
                  <a:gd name="T17" fmla="*/ 474 h 475"/>
                  <a:gd name="T18" fmla="*/ 223 w 540"/>
                  <a:gd name="T19" fmla="*/ 474 h 475"/>
                  <a:gd name="T20" fmla="*/ 96 w 540"/>
                  <a:gd name="T21" fmla="*/ 68 h 475"/>
                  <a:gd name="T22" fmla="*/ 96 w 540"/>
                  <a:gd name="T23" fmla="*/ 474 h 475"/>
                  <a:gd name="T24" fmla="*/ 0 w 540"/>
                  <a:gd name="T25" fmla="*/ 474 h 475"/>
                  <a:gd name="T26" fmla="*/ 0 w 540"/>
                  <a:gd name="T27" fmla="*/ 0 h 475"/>
                  <a:gd name="T28" fmla="*/ 6 w 540"/>
                  <a:gd name="T29" fmla="*/ 0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40" h="475">
                    <a:moveTo>
                      <a:pt x="6" y="0"/>
                    </a:moveTo>
                    <a:lnTo>
                      <a:pt x="173" y="0"/>
                    </a:lnTo>
                    <a:lnTo>
                      <a:pt x="271" y="345"/>
                    </a:lnTo>
                    <a:lnTo>
                      <a:pt x="379" y="0"/>
                    </a:lnTo>
                    <a:lnTo>
                      <a:pt x="539" y="0"/>
                    </a:lnTo>
                    <a:lnTo>
                      <a:pt x="539" y="474"/>
                    </a:lnTo>
                    <a:lnTo>
                      <a:pt x="438" y="474"/>
                    </a:lnTo>
                    <a:lnTo>
                      <a:pt x="438" y="68"/>
                    </a:lnTo>
                    <a:lnTo>
                      <a:pt x="308" y="474"/>
                    </a:lnTo>
                    <a:lnTo>
                      <a:pt x="223" y="474"/>
                    </a:lnTo>
                    <a:lnTo>
                      <a:pt x="96" y="68"/>
                    </a:lnTo>
                    <a:lnTo>
                      <a:pt x="96" y="474"/>
                    </a:lnTo>
                    <a:lnTo>
                      <a:pt x="0" y="474"/>
                    </a:lnTo>
                    <a:lnTo>
                      <a:pt x="0" y="0"/>
                    </a:lnTo>
                    <a:lnTo>
                      <a:pt x="6"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grpSp>
        <p:grpSp>
          <p:nvGrpSpPr>
            <p:cNvPr id="603" name="Group 198">
              <a:extLst>
                <a:ext uri="{FF2B5EF4-FFF2-40B4-BE49-F238E27FC236}">
                  <a16:creationId xmlns:a16="http://schemas.microsoft.com/office/drawing/2014/main" id="{31524E72-7533-4828-A52F-3A0CCDB87487}"/>
                </a:ext>
              </a:extLst>
            </p:cNvPr>
            <p:cNvGrpSpPr/>
            <p:nvPr/>
          </p:nvGrpSpPr>
          <p:grpSpPr>
            <a:xfrm>
              <a:off x="4234477" y="2181412"/>
              <a:ext cx="502281" cy="548163"/>
              <a:chOff x="2505075" y="2108200"/>
              <a:chExt cx="330200" cy="360363"/>
            </a:xfrm>
            <a:solidFill>
              <a:schemeClr val="accent1"/>
            </a:solidFill>
          </p:grpSpPr>
          <p:sp>
            <p:nvSpPr>
              <p:cNvPr id="605" name="Freeform 44">
                <a:extLst>
                  <a:ext uri="{FF2B5EF4-FFF2-40B4-BE49-F238E27FC236}">
                    <a16:creationId xmlns:a16="http://schemas.microsoft.com/office/drawing/2014/main" id="{432A68B7-7107-4E0A-8FFA-11AC970EFF5A}"/>
                  </a:ext>
                </a:extLst>
              </p:cNvPr>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06" name="Freeform 45">
                <a:extLst>
                  <a:ext uri="{FF2B5EF4-FFF2-40B4-BE49-F238E27FC236}">
                    <a16:creationId xmlns:a16="http://schemas.microsoft.com/office/drawing/2014/main" id="{7FE8CCC6-F4EE-4119-9C0A-31E5A39D8663}"/>
                  </a:ext>
                </a:extLst>
              </p:cNvPr>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604" name="Rectangle 603">
              <a:extLst>
                <a:ext uri="{FF2B5EF4-FFF2-40B4-BE49-F238E27FC236}">
                  <a16:creationId xmlns:a16="http://schemas.microsoft.com/office/drawing/2014/main" id="{41F8706A-E83A-4701-B791-E33263082F96}"/>
                </a:ext>
              </a:extLst>
            </p:cNvPr>
            <p:cNvSpPr/>
            <p:nvPr/>
          </p:nvSpPr>
          <p:spPr>
            <a:xfrm>
              <a:off x="4166083" y="2103309"/>
              <a:ext cx="639069" cy="865592"/>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grpSp>
      <p:sp>
        <p:nvSpPr>
          <p:cNvPr id="609" name="TextBox 608">
            <a:extLst>
              <a:ext uri="{FF2B5EF4-FFF2-40B4-BE49-F238E27FC236}">
                <a16:creationId xmlns:a16="http://schemas.microsoft.com/office/drawing/2014/main" id="{DD0EF2BD-E344-45CC-A0D5-736C3DC616B0}"/>
              </a:ext>
            </a:extLst>
          </p:cNvPr>
          <p:cNvSpPr txBox="1"/>
          <p:nvPr/>
        </p:nvSpPr>
        <p:spPr>
          <a:xfrm>
            <a:off x="6165611" y="3968217"/>
            <a:ext cx="680872" cy="319475"/>
          </a:xfrm>
          <a:prstGeom prst="rect">
            <a:avLst/>
          </a:prstGeom>
          <a:noFill/>
        </p:spPr>
        <p:txBody>
          <a:bodyPr wrap="none" lIns="0" tIns="0" rIns="0" bIns="0" rtlCol="0" anchor="t">
            <a:noAutofit/>
          </a:bodyPr>
          <a:lstStyle/>
          <a:p>
            <a:pPr algn="ctr">
              <a:lnSpc>
                <a:spcPct val="90000"/>
              </a:lnSpc>
            </a:pPr>
            <a:r>
              <a:rPr lang="en-US" sz="900" b="1" dirty="0">
                <a:solidFill>
                  <a:srgbClr val="5F5F5F"/>
                </a:solidFill>
              </a:rPr>
              <a:t>Siebel Cloud GW </a:t>
            </a:r>
          </a:p>
          <a:p>
            <a:pPr algn="ctr">
              <a:lnSpc>
                <a:spcPct val="90000"/>
              </a:lnSpc>
            </a:pPr>
            <a:r>
              <a:rPr lang="en-US" sz="900" b="1" dirty="0">
                <a:solidFill>
                  <a:srgbClr val="5F5F5F"/>
                </a:solidFill>
              </a:rPr>
              <a:t>  (ZK)</a:t>
            </a:r>
          </a:p>
          <a:p>
            <a:pPr algn="r">
              <a:lnSpc>
                <a:spcPct val="90000"/>
              </a:lnSpc>
            </a:pPr>
            <a:endParaRPr lang="en-US" sz="900" b="1" dirty="0">
              <a:solidFill>
                <a:srgbClr val="5F5F5F"/>
              </a:solidFill>
            </a:endParaRPr>
          </a:p>
        </p:txBody>
      </p:sp>
      <p:grpSp>
        <p:nvGrpSpPr>
          <p:cNvPr id="610" name="Group 225">
            <a:extLst>
              <a:ext uri="{FF2B5EF4-FFF2-40B4-BE49-F238E27FC236}">
                <a16:creationId xmlns:a16="http://schemas.microsoft.com/office/drawing/2014/main" id="{5019F72F-A845-4B83-A4BB-C1A7B736D6C4}"/>
              </a:ext>
            </a:extLst>
          </p:cNvPr>
          <p:cNvGrpSpPr/>
          <p:nvPr/>
        </p:nvGrpSpPr>
        <p:grpSpPr>
          <a:xfrm>
            <a:off x="5576416" y="3208209"/>
            <a:ext cx="455556" cy="617031"/>
            <a:chOff x="4166083" y="2103309"/>
            <a:chExt cx="639069" cy="865592"/>
          </a:xfrm>
        </p:grpSpPr>
        <p:grpSp>
          <p:nvGrpSpPr>
            <p:cNvPr id="611" name="Group 325">
              <a:extLst>
                <a:ext uri="{FF2B5EF4-FFF2-40B4-BE49-F238E27FC236}">
                  <a16:creationId xmlns:a16="http://schemas.microsoft.com/office/drawing/2014/main" id="{6CD8FC49-C867-463E-9D7C-8A8346D9B14D}"/>
                </a:ext>
              </a:extLst>
            </p:cNvPr>
            <p:cNvGrpSpPr/>
            <p:nvPr/>
          </p:nvGrpSpPr>
          <p:grpSpPr>
            <a:xfrm>
              <a:off x="4402163" y="2815652"/>
              <a:ext cx="166908" cy="74181"/>
              <a:chOff x="6443663" y="1368425"/>
              <a:chExt cx="385762" cy="171450"/>
            </a:xfrm>
            <a:solidFill>
              <a:schemeClr val="accent1"/>
            </a:solidFill>
          </p:grpSpPr>
          <p:sp>
            <p:nvSpPr>
              <p:cNvPr id="616" name="Freeform 3">
                <a:extLst>
                  <a:ext uri="{FF2B5EF4-FFF2-40B4-BE49-F238E27FC236}">
                    <a16:creationId xmlns:a16="http://schemas.microsoft.com/office/drawing/2014/main" id="{5FABD65D-5771-4194-BB1B-F93A9F4BB84D}"/>
                  </a:ext>
                </a:extLst>
              </p:cNvPr>
              <p:cNvSpPr>
                <a:spLocks noChangeArrowheads="1"/>
              </p:cNvSpPr>
              <p:nvPr/>
            </p:nvSpPr>
            <p:spPr bwMode="auto">
              <a:xfrm>
                <a:off x="6443663" y="1368425"/>
                <a:ext cx="166687" cy="169863"/>
              </a:xfrm>
              <a:custGeom>
                <a:avLst/>
                <a:gdLst>
                  <a:gd name="T0" fmla="*/ 113 w 461"/>
                  <a:gd name="T1" fmla="*/ 0 h 473"/>
                  <a:gd name="T2" fmla="*/ 237 w 461"/>
                  <a:gd name="T3" fmla="*/ 370 h 473"/>
                  <a:gd name="T4" fmla="*/ 361 w 461"/>
                  <a:gd name="T5" fmla="*/ 0 h 473"/>
                  <a:gd name="T6" fmla="*/ 460 w 461"/>
                  <a:gd name="T7" fmla="*/ 0 h 473"/>
                  <a:gd name="T8" fmla="*/ 285 w 461"/>
                  <a:gd name="T9" fmla="*/ 472 h 473"/>
                  <a:gd name="T10" fmla="*/ 175 w 461"/>
                  <a:gd name="T11" fmla="*/ 472 h 473"/>
                  <a:gd name="T12" fmla="*/ 0 w 461"/>
                  <a:gd name="T13" fmla="*/ 0 h 473"/>
                  <a:gd name="T14" fmla="*/ 113 w 461"/>
                  <a:gd name="T15" fmla="*/ 0 h 4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1" h="473">
                    <a:moveTo>
                      <a:pt x="113" y="0"/>
                    </a:moveTo>
                    <a:lnTo>
                      <a:pt x="237" y="370"/>
                    </a:lnTo>
                    <a:lnTo>
                      <a:pt x="361" y="0"/>
                    </a:lnTo>
                    <a:lnTo>
                      <a:pt x="460" y="0"/>
                    </a:lnTo>
                    <a:lnTo>
                      <a:pt x="285" y="472"/>
                    </a:lnTo>
                    <a:lnTo>
                      <a:pt x="175" y="472"/>
                    </a:lnTo>
                    <a:lnTo>
                      <a:pt x="0" y="0"/>
                    </a:lnTo>
                    <a:lnTo>
                      <a:pt x="113"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617" name="Freeform 4">
                <a:extLst>
                  <a:ext uri="{FF2B5EF4-FFF2-40B4-BE49-F238E27FC236}">
                    <a16:creationId xmlns:a16="http://schemas.microsoft.com/office/drawing/2014/main" id="{EF0E3ABC-602C-4570-A0EB-16CE10A571BF}"/>
                  </a:ext>
                </a:extLst>
              </p:cNvPr>
              <p:cNvSpPr>
                <a:spLocks noChangeArrowheads="1"/>
              </p:cNvSpPr>
              <p:nvPr/>
            </p:nvSpPr>
            <p:spPr bwMode="auto">
              <a:xfrm>
                <a:off x="6635750" y="1368425"/>
                <a:ext cx="193675" cy="171450"/>
              </a:xfrm>
              <a:custGeom>
                <a:avLst/>
                <a:gdLst>
                  <a:gd name="T0" fmla="*/ 6 w 540"/>
                  <a:gd name="T1" fmla="*/ 0 h 475"/>
                  <a:gd name="T2" fmla="*/ 173 w 540"/>
                  <a:gd name="T3" fmla="*/ 0 h 475"/>
                  <a:gd name="T4" fmla="*/ 271 w 540"/>
                  <a:gd name="T5" fmla="*/ 345 h 475"/>
                  <a:gd name="T6" fmla="*/ 379 w 540"/>
                  <a:gd name="T7" fmla="*/ 0 h 475"/>
                  <a:gd name="T8" fmla="*/ 539 w 540"/>
                  <a:gd name="T9" fmla="*/ 0 h 475"/>
                  <a:gd name="T10" fmla="*/ 539 w 540"/>
                  <a:gd name="T11" fmla="*/ 474 h 475"/>
                  <a:gd name="T12" fmla="*/ 438 w 540"/>
                  <a:gd name="T13" fmla="*/ 474 h 475"/>
                  <a:gd name="T14" fmla="*/ 438 w 540"/>
                  <a:gd name="T15" fmla="*/ 68 h 475"/>
                  <a:gd name="T16" fmla="*/ 308 w 540"/>
                  <a:gd name="T17" fmla="*/ 474 h 475"/>
                  <a:gd name="T18" fmla="*/ 223 w 540"/>
                  <a:gd name="T19" fmla="*/ 474 h 475"/>
                  <a:gd name="T20" fmla="*/ 96 w 540"/>
                  <a:gd name="T21" fmla="*/ 68 h 475"/>
                  <a:gd name="T22" fmla="*/ 96 w 540"/>
                  <a:gd name="T23" fmla="*/ 474 h 475"/>
                  <a:gd name="T24" fmla="*/ 0 w 540"/>
                  <a:gd name="T25" fmla="*/ 474 h 475"/>
                  <a:gd name="T26" fmla="*/ 0 w 540"/>
                  <a:gd name="T27" fmla="*/ 0 h 475"/>
                  <a:gd name="T28" fmla="*/ 6 w 540"/>
                  <a:gd name="T29" fmla="*/ 0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40" h="475">
                    <a:moveTo>
                      <a:pt x="6" y="0"/>
                    </a:moveTo>
                    <a:lnTo>
                      <a:pt x="173" y="0"/>
                    </a:lnTo>
                    <a:lnTo>
                      <a:pt x="271" y="345"/>
                    </a:lnTo>
                    <a:lnTo>
                      <a:pt x="379" y="0"/>
                    </a:lnTo>
                    <a:lnTo>
                      <a:pt x="539" y="0"/>
                    </a:lnTo>
                    <a:lnTo>
                      <a:pt x="539" y="474"/>
                    </a:lnTo>
                    <a:lnTo>
                      <a:pt x="438" y="474"/>
                    </a:lnTo>
                    <a:lnTo>
                      <a:pt x="438" y="68"/>
                    </a:lnTo>
                    <a:lnTo>
                      <a:pt x="308" y="474"/>
                    </a:lnTo>
                    <a:lnTo>
                      <a:pt x="223" y="474"/>
                    </a:lnTo>
                    <a:lnTo>
                      <a:pt x="96" y="68"/>
                    </a:lnTo>
                    <a:lnTo>
                      <a:pt x="96" y="474"/>
                    </a:lnTo>
                    <a:lnTo>
                      <a:pt x="0" y="474"/>
                    </a:lnTo>
                    <a:lnTo>
                      <a:pt x="0" y="0"/>
                    </a:lnTo>
                    <a:lnTo>
                      <a:pt x="6"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grpSp>
        <p:grpSp>
          <p:nvGrpSpPr>
            <p:cNvPr id="612" name="Group 198">
              <a:extLst>
                <a:ext uri="{FF2B5EF4-FFF2-40B4-BE49-F238E27FC236}">
                  <a16:creationId xmlns:a16="http://schemas.microsoft.com/office/drawing/2014/main" id="{9FB28923-4B96-4523-BA06-A6DAD24BE2A0}"/>
                </a:ext>
              </a:extLst>
            </p:cNvPr>
            <p:cNvGrpSpPr/>
            <p:nvPr/>
          </p:nvGrpSpPr>
          <p:grpSpPr>
            <a:xfrm>
              <a:off x="4234477" y="2181412"/>
              <a:ext cx="502281" cy="548163"/>
              <a:chOff x="2505075" y="2108200"/>
              <a:chExt cx="330200" cy="360363"/>
            </a:xfrm>
            <a:solidFill>
              <a:schemeClr val="accent1"/>
            </a:solidFill>
          </p:grpSpPr>
          <p:sp>
            <p:nvSpPr>
              <p:cNvPr id="614" name="Freeform 44">
                <a:extLst>
                  <a:ext uri="{FF2B5EF4-FFF2-40B4-BE49-F238E27FC236}">
                    <a16:creationId xmlns:a16="http://schemas.microsoft.com/office/drawing/2014/main" id="{57ACD586-2F9E-4CA0-BD40-7B13FA99E808}"/>
                  </a:ext>
                </a:extLst>
              </p:cNvPr>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15" name="Freeform 45">
                <a:extLst>
                  <a:ext uri="{FF2B5EF4-FFF2-40B4-BE49-F238E27FC236}">
                    <a16:creationId xmlns:a16="http://schemas.microsoft.com/office/drawing/2014/main" id="{6E0CD5BB-5281-4AE2-A90F-557D4B55A058}"/>
                  </a:ext>
                </a:extLst>
              </p:cNvPr>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613" name="Rectangle 612">
              <a:extLst>
                <a:ext uri="{FF2B5EF4-FFF2-40B4-BE49-F238E27FC236}">
                  <a16:creationId xmlns:a16="http://schemas.microsoft.com/office/drawing/2014/main" id="{A98C3E7B-F1D9-4C0E-B00B-BC98F52B6FEB}"/>
                </a:ext>
              </a:extLst>
            </p:cNvPr>
            <p:cNvSpPr/>
            <p:nvPr/>
          </p:nvSpPr>
          <p:spPr>
            <a:xfrm>
              <a:off x="4166083" y="2103309"/>
              <a:ext cx="639069" cy="865592"/>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grpSp>
      <p:sp>
        <p:nvSpPr>
          <p:cNvPr id="618" name="Rectangle 617">
            <a:extLst>
              <a:ext uri="{FF2B5EF4-FFF2-40B4-BE49-F238E27FC236}">
                <a16:creationId xmlns:a16="http://schemas.microsoft.com/office/drawing/2014/main" id="{C27E5C11-7810-449B-BF0A-E121F14ED9DB}"/>
              </a:ext>
            </a:extLst>
          </p:cNvPr>
          <p:cNvSpPr/>
          <p:nvPr/>
        </p:nvSpPr>
        <p:spPr>
          <a:xfrm>
            <a:off x="7947660" y="3962400"/>
            <a:ext cx="1424940" cy="1005839"/>
          </a:xfrm>
          <a:prstGeom prst="rect">
            <a:avLst/>
          </a:prstGeom>
          <a:ln/>
        </p:spPr>
        <p:style>
          <a:lnRef idx="1">
            <a:schemeClr val="accent4"/>
          </a:lnRef>
          <a:fillRef idx="2">
            <a:schemeClr val="accent4"/>
          </a:fillRef>
          <a:effectRef idx="1">
            <a:schemeClr val="accent4"/>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sp>
        <p:nvSpPr>
          <p:cNvPr id="619" name="Rectangle 618">
            <a:extLst>
              <a:ext uri="{FF2B5EF4-FFF2-40B4-BE49-F238E27FC236}">
                <a16:creationId xmlns:a16="http://schemas.microsoft.com/office/drawing/2014/main" id="{2DEC1972-6E2D-4835-BDEF-95FD959B66B0}"/>
              </a:ext>
            </a:extLst>
          </p:cNvPr>
          <p:cNvSpPr/>
          <p:nvPr/>
        </p:nvSpPr>
        <p:spPr>
          <a:xfrm>
            <a:off x="7406721" y="3939540"/>
            <a:ext cx="1981119" cy="1043940"/>
          </a:xfrm>
          <a:prstGeom prst="rect">
            <a:avLst/>
          </a:prstGeom>
          <a:noFill/>
          <a:ln w="19050">
            <a:solidFill>
              <a:schemeClr val="accent3"/>
            </a:solidFill>
            <a:prstDash val="sysDash"/>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lvl="0">
              <a:lnSpc>
                <a:spcPct val="90000"/>
              </a:lnSpc>
            </a:pPr>
            <a:endParaRPr lang="en-US" sz="900" dirty="0">
              <a:solidFill>
                <a:srgbClr val="FF7700"/>
              </a:solidFill>
            </a:endParaRPr>
          </a:p>
        </p:txBody>
      </p:sp>
      <p:grpSp>
        <p:nvGrpSpPr>
          <p:cNvPr id="620" name="Group 225">
            <a:extLst>
              <a:ext uri="{FF2B5EF4-FFF2-40B4-BE49-F238E27FC236}">
                <a16:creationId xmlns:a16="http://schemas.microsoft.com/office/drawing/2014/main" id="{88E20DBC-98DB-40A0-B905-E62317BF97F9}"/>
              </a:ext>
            </a:extLst>
          </p:cNvPr>
          <p:cNvGrpSpPr/>
          <p:nvPr/>
        </p:nvGrpSpPr>
        <p:grpSpPr>
          <a:xfrm>
            <a:off x="8244644" y="3947349"/>
            <a:ext cx="455556" cy="617031"/>
            <a:chOff x="4166083" y="2103309"/>
            <a:chExt cx="639069" cy="865592"/>
          </a:xfrm>
        </p:grpSpPr>
        <p:grpSp>
          <p:nvGrpSpPr>
            <p:cNvPr id="621" name="Group 325">
              <a:extLst>
                <a:ext uri="{FF2B5EF4-FFF2-40B4-BE49-F238E27FC236}">
                  <a16:creationId xmlns:a16="http://schemas.microsoft.com/office/drawing/2014/main" id="{94BC899B-6BA1-4683-AF57-7FD24DE4D83C}"/>
                </a:ext>
              </a:extLst>
            </p:cNvPr>
            <p:cNvGrpSpPr/>
            <p:nvPr/>
          </p:nvGrpSpPr>
          <p:grpSpPr>
            <a:xfrm>
              <a:off x="4402163" y="2815652"/>
              <a:ext cx="166908" cy="74181"/>
              <a:chOff x="6443663" y="1368425"/>
              <a:chExt cx="385762" cy="171450"/>
            </a:xfrm>
            <a:solidFill>
              <a:schemeClr val="accent1"/>
            </a:solidFill>
          </p:grpSpPr>
          <p:sp>
            <p:nvSpPr>
              <p:cNvPr id="626" name="Freeform 3">
                <a:extLst>
                  <a:ext uri="{FF2B5EF4-FFF2-40B4-BE49-F238E27FC236}">
                    <a16:creationId xmlns:a16="http://schemas.microsoft.com/office/drawing/2014/main" id="{81FF0D85-4B03-4FE2-91F7-B2E2FC1B5FC3}"/>
                  </a:ext>
                </a:extLst>
              </p:cNvPr>
              <p:cNvSpPr>
                <a:spLocks noChangeArrowheads="1"/>
              </p:cNvSpPr>
              <p:nvPr/>
            </p:nvSpPr>
            <p:spPr bwMode="auto">
              <a:xfrm>
                <a:off x="6443663" y="1368425"/>
                <a:ext cx="166687" cy="169863"/>
              </a:xfrm>
              <a:custGeom>
                <a:avLst/>
                <a:gdLst>
                  <a:gd name="T0" fmla="*/ 113 w 461"/>
                  <a:gd name="T1" fmla="*/ 0 h 473"/>
                  <a:gd name="T2" fmla="*/ 237 w 461"/>
                  <a:gd name="T3" fmla="*/ 370 h 473"/>
                  <a:gd name="T4" fmla="*/ 361 w 461"/>
                  <a:gd name="T5" fmla="*/ 0 h 473"/>
                  <a:gd name="T6" fmla="*/ 460 w 461"/>
                  <a:gd name="T7" fmla="*/ 0 h 473"/>
                  <a:gd name="T8" fmla="*/ 285 w 461"/>
                  <a:gd name="T9" fmla="*/ 472 h 473"/>
                  <a:gd name="T10" fmla="*/ 175 w 461"/>
                  <a:gd name="T11" fmla="*/ 472 h 473"/>
                  <a:gd name="T12" fmla="*/ 0 w 461"/>
                  <a:gd name="T13" fmla="*/ 0 h 473"/>
                  <a:gd name="T14" fmla="*/ 113 w 461"/>
                  <a:gd name="T15" fmla="*/ 0 h 4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1" h="473">
                    <a:moveTo>
                      <a:pt x="113" y="0"/>
                    </a:moveTo>
                    <a:lnTo>
                      <a:pt x="237" y="370"/>
                    </a:lnTo>
                    <a:lnTo>
                      <a:pt x="361" y="0"/>
                    </a:lnTo>
                    <a:lnTo>
                      <a:pt x="460" y="0"/>
                    </a:lnTo>
                    <a:lnTo>
                      <a:pt x="285" y="472"/>
                    </a:lnTo>
                    <a:lnTo>
                      <a:pt x="175" y="472"/>
                    </a:lnTo>
                    <a:lnTo>
                      <a:pt x="0" y="0"/>
                    </a:lnTo>
                    <a:lnTo>
                      <a:pt x="113"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627" name="Freeform 4">
                <a:extLst>
                  <a:ext uri="{FF2B5EF4-FFF2-40B4-BE49-F238E27FC236}">
                    <a16:creationId xmlns:a16="http://schemas.microsoft.com/office/drawing/2014/main" id="{CA084F4E-89BA-47BF-85B2-6F1B38540645}"/>
                  </a:ext>
                </a:extLst>
              </p:cNvPr>
              <p:cNvSpPr>
                <a:spLocks noChangeArrowheads="1"/>
              </p:cNvSpPr>
              <p:nvPr/>
            </p:nvSpPr>
            <p:spPr bwMode="auto">
              <a:xfrm>
                <a:off x="6635750" y="1368425"/>
                <a:ext cx="193675" cy="171450"/>
              </a:xfrm>
              <a:custGeom>
                <a:avLst/>
                <a:gdLst>
                  <a:gd name="T0" fmla="*/ 6 w 540"/>
                  <a:gd name="T1" fmla="*/ 0 h 475"/>
                  <a:gd name="T2" fmla="*/ 173 w 540"/>
                  <a:gd name="T3" fmla="*/ 0 h 475"/>
                  <a:gd name="T4" fmla="*/ 271 w 540"/>
                  <a:gd name="T5" fmla="*/ 345 h 475"/>
                  <a:gd name="T6" fmla="*/ 379 w 540"/>
                  <a:gd name="T7" fmla="*/ 0 h 475"/>
                  <a:gd name="T8" fmla="*/ 539 w 540"/>
                  <a:gd name="T9" fmla="*/ 0 h 475"/>
                  <a:gd name="T10" fmla="*/ 539 w 540"/>
                  <a:gd name="T11" fmla="*/ 474 h 475"/>
                  <a:gd name="T12" fmla="*/ 438 w 540"/>
                  <a:gd name="T13" fmla="*/ 474 h 475"/>
                  <a:gd name="T14" fmla="*/ 438 w 540"/>
                  <a:gd name="T15" fmla="*/ 68 h 475"/>
                  <a:gd name="T16" fmla="*/ 308 w 540"/>
                  <a:gd name="T17" fmla="*/ 474 h 475"/>
                  <a:gd name="T18" fmla="*/ 223 w 540"/>
                  <a:gd name="T19" fmla="*/ 474 h 475"/>
                  <a:gd name="T20" fmla="*/ 96 w 540"/>
                  <a:gd name="T21" fmla="*/ 68 h 475"/>
                  <a:gd name="T22" fmla="*/ 96 w 540"/>
                  <a:gd name="T23" fmla="*/ 474 h 475"/>
                  <a:gd name="T24" fmla="*/ 0 w 540"/>
                  <a:gd name="T25" fmla="*/ 474 h 475"/>
                  <a:gd name="T26" fmla="*/ 0 w 540"/>
                  <a:gd name="T27" fmla="*/ 0 h 475"/>
                  <a:gd name="T28" fmla="*/ 6 w 540"/>
                  <a:gd name="T29" fmla="*/ 0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40" h="475">
                    <a:moveTo>
                      <a:pt x="6" y="0"/>
                    </a:moveTo>
                    <a:lnTo>
                      <a:pt x="173" y="0"/>
                    </a:lnTo>
                    <a:lnTo>
                      <a:pt x="271" y="345"/>
                    </a:lnTo>
                    <a:lnTo>
                      <a:pt x="379" y="0"/>
                    </a:lnTo>
                    <a:lnTo>
                      <a:pt x="539" y="0"/>
                    </a:lnTo>
                    <a:lnTo>
                      <a:pt x="539" y="474"/>
                    </a:lnTo>
                    <a:lnTo>
                      <a:pt x="438" y="474"/>
                    </a:lnTo>
                    <a:lnTo>
                      <a:pt x="438" y="68"/>
                    </a:lnTo>
                    <a:lnTo>
                      <a:pt x="308" y="474"/>
                    </a:lnTo>
                    <a:lnTo>
                      <a:pt x="223" y="474"/>
                    </a:lnTo>
                    <a:lnTo>
                      <a:pt x="96" y="68"/>
                    </a:lnTo>
                    <a:lnTo>
                      <a:pt x="96" y="474"/>
                    </a:lnTo>
                    <a:lnTo>
                      <a:pt x="0" y="474"/>
                    </a:lnTo>
                    <a:lnTo>
                      <a:pt x="0" y="0"/>
                    </a:lnTo>
                    <a:lnTo>
                      <a:pt x="6"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grpSp>
        <p:grpSp>
          <p:nvGrpSpPr>
            <p:cNvPr id="622" name="Group 198">
              <a:extLst>
                <a:ext uri="{FF2B5EF4-FFF2-40B4-BE49-F238E27FC236}">
                  <a16:creationId xmlns:a16="http://schemas.microsoft.com/office/drawing/2014/main" id="{40995918-9840-454F-A5DD-A1307B3E7974}"/>
                </a:ext>
              </a:extLst>
            </p:cNvPr>
            <p:cNvGrpSpPr/>
            <p:nvPr/>
          </p:nvGrpSpPr>
          <p:grpSpPr>
            <a:xfrm>
              <a:off x="4234477" y="2181412"/>
              <a:ext cx="502281" cy="548163"/>
              <a:chOff x="2505075" y="2108200"/>
              <a:chExt cx="330200" cy="360363"/>
            </a:xfrm>
            <a:solidFill>
              <a:schemeClr val="accent1"/>
            </a:solidFill>
          </p:grpSpPr>
          <p:sp>
            <p:nvSpPr>
              <p:cNvPr id="624" name="Freeform 44">
                <a:extLst>
                  <a:ext uri="{FF2B5EF4-FFF2-40B4-BE49-F238E27FC236}">
                    <a16:creationId xmlns:a16="http://schemas.microsoft.com/office/drawing/2014/main" id="{213BE60B-734D-4E56-994F-E04372A57EDA}"/>
                  </a:ext>
                </a:extLst>
              </p:cNvPr>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25" name="Freeform 45">
                <a:extLst>
                  <a:ext uri="{FF2B5EF4-FFF2-40B4-BE49-F238E27FC236}">
                    <a16:creationId xmlns:a16="http://schemas.microsoft.com/office/drawing/2014/main" id="{947AA108-5CA4-4122-824C-7A1D2F113CEE}"/>
                  </a:ext>
                </a:extLst>
              </p:cNvPr>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623" name="Rectangle 622">
              <a:extLst>
                <a:ext uri="{FF2B5EF4-FFF2-40B4-BE49-F238E27FC236}">
                  <a16:creationId xmlns:a16="http://schemas.microsoft.com/office/drawing/2014/main" id="{1A95D481-F635-4F02-B4AF-DE171831C9DC}"/>
                </a:ext>
              </a:extLst>
            </p:cNvPr>
            <p:cNvSpPr/>
            <p:nvPr/>
          </p:nvSpPr>
          <p:spPr>
            <a:xfrm>
              <a:off x="4166083" y="2103309"/>
              <a:ext cx="639069" cy="865592"/>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grpSp>
      <p:grpSp>
        <p:nvGrpSpPr>
          <p:cNvPr id="628" name="Group 225">
            <a:extLst>
              <a:ext uri="{FF2B5EF4-FFF2-40B4-BE49-F238E27FC236}">
                <a16:creationId xmlns:a16="http://schemas.microsoft.com/office/drawing/2014/main" id="{C430F7C9-5D10-4B05-A26C-3BB2C375DD66}"/>
              </a:ext>
            </a:extLst>
          </p:cNvPr>
          <p:cNvGrpSpPr/>
          <p:nvPr/>
        </p:nvGrpSpPr>
        <p:grpSpPr>
          <a:xfrm>
            <a:off x="8731096" y="3947349"/>
            <a:ext cx="455556" cy="617031"/>
            <a:chOff x="4166083" y="2103309"/>
            <a:chExt cx="639069" cy="865592"/>
          </a:xfrm>
        </p:grpSpPr>
        <p:grpSp>
          <p:nvGrpSpPr>
            <p:cNvPr id="629" name="Group 325">
              <a:extLst>
                <a:ext uri="{FF2B5EF4-FFF2-40B4-BE49-F238E27FC236}">
                  <a16:creationId xmlns:a16="http://schemas.microsoft.com/office/drawing/2014/main" id="{81615653-B6D2-47B4-BEBC-527C7AA41DC8}"/>
                </a:ext>
              </a:extLst>
            </p:cNvPr>
            <p:cNvGrpSpPr/>
            <p:nvPr/>
          </p:nvGrpSpPr>
          <p:grpSpPr>
            <a:xfrm>
              <a:off x="4402163" y="2815652"/>
              <a:ext cx="166908" cy="74181"/>
              <a:chOff x="6443663" y="1368425"/>
              <a:chExt cx="385762" cy="171450"/>
            </a:xfrm>
            <a:solidFill>
              <a:schemeClr val="accent1"/>
            </a:solidFill>
          </p:grpSpPr>
          <p:sp>
            <p:nvSpPr>
              <p:cNvPr id="634" name="Freeform 3">
                <a:extLst>
                  <a:ext uri="{FF2B5EF4-FFF2-40B4-BE49-F238E27FC236}">
                    <a16:creationId xmlns:a16="http://schemas.microsoft.com/office/drawing/2014/main" id="{8A5E9076-AD25-40E8-B702-8414B225C34C}"/>
                  </a:ext>
                </a:extLst>
              </p:cNvPr>
              <p:cNvSpPr>
                <a:spLocks noChangeArrowheads="1"/>
              </p:cNvSpPr>
              <p:nvPr/>
            </p:nvSpPr>
            <p:spPr bwMode="auto">
              <a:xfrm>
                <a:off x="6443663" y="1368425"/>
                <a:ext cx="166687" cy="169863"/>
              </a:xfrm>
              <a:custGeom>
                <a:avLst/>
                <a:gdLst>
                  <a:gd name="T0" fmla="*/ 113 w 461"/>
                  <a:gd name="T1" fmla="*/ 0 h 473"/>
                  <a:gd name="T2" fmla="*/ 237 w 461"/>
                  <a:gd name="T3" fmla="*/ 370 h 473"/>
                  <a:gd name="T4" fmla="*/ 361 w 461"/>
                  <a:gd name="T5" fmla="*/ 0 h 473"/>
                  <a:gd name="T6" fmla="*/ 460 w 461"/>
                  <a:gd name="T7" fmla="*/ 0 h 473"/>
                  <a:gd name="T8" fmla="*/ 285 w 461"/>
                  <a:gd name="T9" fmla="*/ 472 h 473"/>
                  <a:gd name="T10" fmla="*/ 175 w 461"/>
                  <a:gd name="T11" fmla="*/ 472 h 473"/>
                  <a:gd name="T12" fmla="*/ 0 w 461"/>
                  <a:gd name="T13" fmla="*/ 0 h 473"/>
                  <a:gd name="T14" fmla="*/ 113 w 461"/>
                  <a:gd name="T15" fmla="*/ 0 h 4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1" h="473">
                    <a:moveTo>
                      <a:pt x="113" y="0"/>
                    </a:moveTo>
                    <a:lnTo>
                      <a:pt x="237" y="370"/>
                    </a:lnTo>
                    <a:lnTo>
                      <a:pt x="361" y="0"/>
                    </a:lnTo>
                    <a:lnTo>
                      <a:pt x="460" y="0"/>
                    </a:lnTo>
                    <a:lnTo>
                      <a:pt x="285" y="472"/>
                    </a:lnTo>
                    <a:lnTo>
                      <a:pt x="175" y="472"/>
                    </a:lnTo>
                    <a:lnTo>
                      <a:pt x="0" y="0"/>
                    </a:lnTo>
                    <a:lnTo>
                      <a:pt x="113"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635" name="Freeform 4">
                <a:extLst>
                  <a:ext uri="{FF2B5EF4-FFF2-40B4-BE49-F238E27FC236}">
                    <a16:creationId xmlns:a16="http://schemas.microsoft.com/office/drawing/2014/main" id="{AA480C0E-A873-43FA-862D-3F877F0B9C22}"/>
                  </a:ext>
                </a:extLst>
              </p:cNvPr>
              <p:cNvSpPr>
                <a:spLocks noChangeArrowheads="1"/>
              </p:cNvSpPr>
              <p:nvPr/>
            </p:nvSpPr>
            <p:spPr bwMode="auto">
              <a:xfrm>
                <a:off x="6635750" y="1368425"/>
                <a:ext cx="193675" cy="171450"/>
              </a:xfrm>
              <a:custGeom>
                <a:avLst/>
                <a:gdLst>
                  <a:gd name="T0" fmla="*/ 6 w 540"/>
                  <a:gd name="T1" fmla="*/ 0 h 475"/>
                  <a:gd name="T2" fmla="*/ 173 w 540"/>
                  <a:gd name="T3" fmla="*/ 0 h 475"/>
                  <a:gd name="T4" fmla="*/ 271 w 540"/>
                  <a:gd name="T5" fmla="*/ 345 h 475"/>
                  <a:gd name="T6" fmla="*/ 379 w 540"/>
                  <a:gd name="T7" fmla="*/ 0 h 475"/>
                  <a:gd name="T8" fmla="*/ 539 w 540"/>
                  <a:gd name="T9" fmla="*/ 0 h 475"/>
                  <a:gd name="T10" fmla="*/ 539 w 540"/>
                  <a:gd name="T11" fmla="*/ 474 h 475"/>
                  <a:gd name="T12" fmla="*/ 438 w 540"/>
                  <a:gd name="T13" fmla="*/ 474 h 475"/>
                  <a:gd name="T14" fmla="*/ 438 w 540"/>
                  <a:gd name="T15" fmla="*/ 68 h 475"/>
                  <a:gd name="T16" fmla="*/ 308 w 540"/>
                  <a:gd name="T17" fmla="*/ 474 h 475"/>
                  <a:gd name="T18" fmla="*/ 223 w 540"/>
                  <a:gd name="T19" fmla="*/ 474 h 475"/>
                  <a:gd name="T20" fmla="*/ 96 w 540"/>
                  <a:gd name="T21" fmla="*/ 68 h 475"/>
                  <a:gd name="T22" fmla="*/ 96 w 540"/>
                  <a:gd name="T23" fmla="*/ 474 h 475"/>
                  <a:gd name="T24" fmla="*/ 0 w 540"/>
                  <a:gd name="T25" fmla="*/ 474 h 475"/>
                  <a:gd name="T26" fmla="*/ 0 w 540"/>
                  <a:gd name="T27" fmla="*/ 0 h 475"/>
                  <a:gd name="T28" fmla="*/ 6 w 540"/>
                  <a:gd name="T29" fmla="*/ 0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40" h="475">
                    <a:moveTo>
                      <a:pt x="6" y="0"/>
                    </a:moveTo>
                    <a:lnTo>
                      <a:pt x="173" y="0"/>
                    </a:lnTo>
                    <a:lnTo>
                      <a:pt x="271" y="345"/>
                    </a:lnTo>
                    <a:lnTo>
                      <a:pt x="379" y="0"/>
                    </a:lnTo>
                    <a:lnTo>
                      <a:pt x="539" y="0"/>
                    </a:lnTo>
                    <a:lnTo>
                      <a:pt x="539" y="474"/>
                    </a:lnTo>
                    <a:lnTo>
                      <a:pt x="438" y="474"/>
                    </a:lnTo>
                    <a:lnTo>
                      <a:pt x="438" y="68"/>
                    </a:lnTo>
                    <a:lnTo>
                      <a:pt x="308" y="474"/>
                    </a:lnTo>
                    <a:lnTo>
                      <a:pt x="223" y="474"/>
                    </a:lnTo>
                    <a:lnTo>
                      <a:pt x="96" y="68"/>
                    </a:lnTo>
                    <a:lnTo>
                      <a:pt x="96" y="474"/>
                    </a:lnTo>
                    <a:lnTo>
                      <a:pt x="0" y="474"/>
                    </a:lnTo>
                    <a:lnTo>
                      <a:pt x="0" y="0"/>
                    </a:lnTo>
                    <a:lnTo>
                      <a:pt x="6"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grpSp>
        <p:grpSp>
          <p:nvGrpSpPr>
            <p:cNvPr id="630" name="Group 198">
              <a:extLst>
                <a:ext uri="{FF2B5EF4-FFF2-40B4-BE49-F238E27FC236}">
                  <a16:creationId xmlns:a16="http://schemas.microsoft.com/office/drawing/2014/main" id="{C51CFC75-8769-4103-894D-C0052BF5C040}"/>
                </a:ext>
              </a:extLst>
            </p:cNvPr>
            <p:cNvGrpSpPr/>
            <p:nvPr/>
          </p:nvGrpSpPr>
          <p:grpSpPr>
            <a:xfrm>
              <a:off x="4234477" y="2181412"/>
              <a:ext cx="502281" cy="548163"/>
              <a:chOff x="2505075" y="2108200"/>
              <a:chExt cx="330200" cy="360363"/>
            </a:xfrm>
            <a:solidFill>
              <a:schemeClr val="accent1"/>
            </a:solidFill>
          </p:grpSpPr>
          <p:sp>
            <p:nvSpPr>
              <p:cNvPr id="632" name="Freeform 44">
                <a:extLst>
                  <a:ext uri="{FF2B5EF4-FFF2-40B4-BE49-F238E27FC236}">
                    <a16:creationId xmlns:a16="http://schemas.microsoft.com/office/drawing/2014/main" id="{EDB871A2-6ECD-4554-B201-EDBA31B7701B}"/>
                  </a:ext>
                </a:extLst>
              </p:cNvPr>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33" name="Freeform 45">
                <a:extLst>
                  <a:ext uri="{FF2B5EF4-FFF2-40B4-BE49-F238E27FC236}">
                    <a16:creationId xmlns:a16="http://schemas.microsoft.com/office/drawing/2014/main" id="{5E9AE353-0ACF-44E4-A6AF-5E11A80651F7}"/>
                  </a:ext>
                </a:extLst>
              </p:cNvPr>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631" name="Rectangle 630">
              <a:extLst>
                <a:ext uri="{FF2B5EF4-FFF2-40B4-BE49-F238E27FC236}">
                  <a16:creationId xmlns:a16="http://schemas.microsoft.com/office/drawing/2014/main" id="{8F28A61E-DA13-4A5C-B1A6-FD5F55B1B2DF}"/>
                </a:ext>
              </a:extLst>
            </p:cNvPr>
            <p:cNvSpPr/>
            <p:nvPr/>
          </p:nvSpPr>
          <p:spPr>
            <a:xfrm>
              <a:off x="4166083" y="2103309"/>
              <a:ext cx="639069" cy="865592"/>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grpSp>
      <p:sp>
        <p:nvSpPr>
          <p:cNvPr id="636" name="Rectangle 635">
            <a:extLst>
              <a:ext uri="{FF2B5EF4-FFF2-40B4-BE49-F238E27FC236}">
                <a16:creationId xmlns:a16="http://schemas.microsoft.com/office/drawing/2014/main" id="{B3E61822-B07D-4496-8451-02DE658754BB}"/>
              </a:ext>
            </a:extLst>
          </p:cNvPr>
          <p:cNvSpPr/>
          <p:nvPr/>
        </p:nvSpPr>
        <p:spPr>
          <a:xfrm>
            <a:off x="8923021" y="4451795"/>
            <a:ext cx="556259" cy="341632"/>
          </a:xfrm>
          <a:prstGeom prst="rect">
            <a:avLst/>
          </a:prstGeom>
        </p:spPr>
        <p:txBody>
          <a:bodyPr wrap="square">
            <a:spAutoFit/>
          </a:bodyPr>
          <a:lstStyle/>
          <a:p>
            <a:pPr lvl="0">
              <a:lnSpc>
                <a:spcPct val="90000"/>
              </a:lnSpc>
            </a:pPr>
            <a:r>
              <a:rPr lang="en-US" sz="900" dirty="0">
                <a:solidFill>
                  <a:srgbClr val="FF7700"/>
                </a:solidFill>
              </a:rPr>
              <a:t>Private</a:t>
            </a:r>
          </a:p>
          <a:p>
            <a:pPr lvl="0">
              <a:lnSpc>
                <a:spcPct val="90000"/>
              </a:lnSpc>
            </a:pPr>
            <a:r>
              <a:rPr lang="en-US" sz="900" dirty="0">
                <a:solidFill>
                  <a:srgbClr val="FF7700"/>
                </a:solidFill>
              </a:rPr>
              <a:t>Subnet</a:t>
            </a:r>
          </a:p>
        </p:txBody>
      </p:sp>
      <p:grpSp>
        <p:nvGrpSpPr>
          <p:cNvPr id="638" name="Group 280">
            <a:extLst>
              <a:ext uri="{FF2B5EF4-FFF2-40B4-BE49-F238E27FC236}">
                <a16:creationId xmlns:a16="http://schemas.microsoft.com/office/drawing/2014/main" id="{935609D4-5357-4886-8197-569FC988215B}"/>
              </a:ext>
            </a:extLst>
          </p:cNvPr>
          <p:cNvGrpSpPr/>
          <p:nvPr/>
        </p:nvGrpSpPr>
        <p:grpSpPr>
          <a:xfrm>
            <a:off x="7475220" y="4228599"/>
            <a:ext cx="406581" cy="450082"/>
            <a:chOff x="4174173" y="2103309"/>
            <a:chExt cx="682132" cy="755114"/>
          </a:xfrm>
        </p:grpSpPr>
        <p:grpSp>
          <p:nvGrpSpPr>
            <p:cNvPr id="639" name="Group 75">
              <a:extLst>
                <a:ext uri="{FF2B5EF4-FFF2-40B4-BE49-F238E27FC236}">
                  <a16:creationId xmlns:a16="http://schemas.microsoft.com/office/drawing/2014/main" id="{4751C5F3-ADB2-476C-8299-580009FC5FFF}"/>
                </a:ext>
              </a:extLst>
            </p:cNvPr>
            <p:cNvGrpSpPr/>
            <p:nvPr/>
          </p:nvGrpSpPr>
          <p:grpSpPr>
            <a:xfrm>
              <a:off x="4235958" y="2181409"/>
              <a:ext cx="620347" cy="677014"/>
              <a:chOff x="2505074" y="2108199"/>
              <a:chExt cx="407817" cy="445070"/>
            </a:xfrm>
            <a:solidFill>
              <a:schemeClr val="bg1"/>
            </a:solidFill>
          </p:grpSpPr>
          <p:sp>
            <p:nvSpPr>
              <p:cNvPr id="641" name="Freeform 44">
                <a:extLst>
                  <a:ext uri="{FF2B5EF4-FFF2-40B4-BE49-F238E27FC236}">
                    <a16:creationId xmlns:a16="http://schemas.microsoft.com/office/drawing/2014/main" id="{0020DCFC-BB0A-4A29-9577-39F79CE8B0BD}"/>
                  </a:ext>
                </a:extLst>
              </p:cNvPr>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42" name="Freeform 45">
                <a:extLst>
                  <a:ext uri="{FF2B5EF4-FFF2-40B4-BE49-F238E27FC236}">
                    <a16:creationId xmlns:a16="http://schemas.microsoft.com/office/drawing/2014/main" id="{698C527C-E3E7-4170-8CCF-CAF7F747C1E7}"/>
                  </a:ext>
                </a:extLst>
              </p:cNvPr>
              <p:cNvSpPr>
                <a:spLocks noChangeArrowheads="1"/>
              </p:cNvSpPr>
              <p:nvPr/>
            </p:nvSpPr>
            <p:spPr bwMode="auto">
              <a:xfrm>
                <a:off x="2505074" y="2108199"/>
                <a:ext cx="407817" cy="445070"/>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640" name="Rectangle 639">
              <a:extLst>
                <a:ext uri="{FF2B5EF4-FFF2-40B4-BE49-F238E27FC236}">
                  <a16:creationId xmlns:a16="http://schemas.microsoft.com/office/drawing/2014/main" id="{D3CCE94E-E8E9-4E4B-A453-99DC8D4C40B9}"/>
                </a:ext>
              </a:extLst>
            </p:cNvPr>
            <p:cNvSpPr/>
            <p:nvPr/>
          </p:nvSpPr>
          <p:spPr>
            <a:xfrm>
              <a:off x="4174173" y="2103309"/>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grpSp>
      <p:sp>
        <p:nvSpPr>
          <p:cNvPr id="643" name="TextBox 642">
            <a:extLst>
              <a:ext uri="{FF2B5EF4-FFF2-40B4-BE49-F238E27FC236}">
                <a16:creationId xmlns:a16="http://schemas.microsoft.com/office/drawing/2014/main" id="{5F89C39B-00FE-4383-A482-86C03DA00530}"/>
              </a:ext>
            </a:extLst>
          </p:cNvPr>
          <p:cNvSpPr txBox="1"/>
          <p:nvPr/>
        </p:nvSpPr>
        <p:spPr>
          <a:xfrm>
            <a:off x="7224791" y="3960597"/>
            <a:ext cx="680872" cy="319475"/>
          </a:xfrm>
          <a:prstGeom prst="rect">
            <a:avLst/>
          </a:prstGeom>
          <a:noFill/>
        </p:spPr>
        <p:txBody>
          <a:bodyPr wrap="none" lIns="0" tIns="0" rIns="0" bIns="0" rtlCol="0" anchor="t">
            <a:noAutofit/>
          </a:bodyPr>
          <a:lstStyle/>
          <a:p>
            <a:pPr algn="r">
              <a:lnSpc>
                <a:spcPct val="90000"/>
              </a:lnSpc>
            </a:pPr>
            <a:r>
              <a:rPr lang="en-US" sz="900" b="1" dirty="0">
                <a:solidFill>
                  <a:srgbClr val="5F5F5F"/>
                </a:solidFill>
              </a:rPr>
              <a:t>Siebel </a:t>
            </a:r>
          </a:p>
          <a:p>
            <a:pPr algn="r">
              <a:lnSpc>
                <a:spcPct val="90000"/>
              </a:lnSpc>
            </a:pPr>
            <a:r>
              <a:rPr lang="en-US" sz="900" b="1" dirty="0">
                <a:solidFill>
                  <a:srgbClr val="5F5F5F"/>
                </a:solidFill>
              </a:rPr>
              <a:t>GW &amp;SM </a:t>
            </a:r>
          </a:p>
        </p:txBody>
      </p:sp>
      <p:cxnSp>
        <p:nvCxnSpPr>
          <p:cNvPr id="644" name="Straight Arrow Connector 643">
            <a:extLst>
              <a:ext uri="{FF2B5EF4-FFF2-40B4-BE49-F238E27FC236}">
                <a16:creationId xmlns:a16="http://schemas.microsoft.com/office/drawing/2014/main" id="{E74A0604-D1C2-4FBD-9E95-A921CECBE446}"/>
              </a:ext>
            </a:extLst>
          </p:cNvPr>
          <p:cNvCxnSpPr/>
          <p:nvPr/>
        </p:nvCxnSpPr>
        <p:spPr bwMode="auto">
          <a:xfrm>
            <a:off x="8699942" y="4716780"/>
            <a:ext cx="1" cy="461191"/>
          </a:xfrm>
          <a:prstGeom prst="straightConnector1">
            <a:avLst/>
          </a:prstGeom>
          <a:solidFill>
            <a:srgbClr val="00B8FF"/>
          </a:solidFill>
          <a:ln w="12700" cap="flat" cmpd="sng" algn="ctr">
            <a:solidFill>
              <a:srgbClr val="5F5F5F"/>
            </a:solidFill>
            <a:prstDash val="solid"/>
            <a:round/>
            <a:headEnd type="oval" w="sm" len="sm"/>
            <a:tailEnd type="oval" w="sm" len="sm"/>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cxnSp>
      <p:cxnSp>
        <p:nvCxnSpPr>
          <p:cNvPr id="645" name="Straight Arrow Connector 644">
            <a:extLst>
              <a:ext uri="{FF2B5EF4-FFF2-40B4-BE49-F238E27FC236}">
                <a16:creationId xmlns:a16="http://schemas.microsoft.com/office/drawing/2014/main" id="{45108835-A282-4E7C-8396-273394DCD88E}"/>
              </a:ext>
            </a:extLst>
          </p:cNvPr>
          <p:cNvCxnSpPr/>
          <p:nvPr/>
        </p:nvCxnSpPr>
        <p:spPr bwMode="auto">
          <a:xfrm>
            <a:off x="8699942" y="3718560"/>
            <a:ext cx="1" cy="461191"/>
          </a:xfrm>
          <a:prstGeom prst="straightConnector1">
            <a:avLst/>
          </a:prstGeom>
          <a:solidFill>
            <a:srgbClr val="00B8FF"/>
          </a:solidFill>
          <a:ln w="12700" cap="flat" cmpd="sng" algn="ctr">
            <a:solidFill>
              <a:srgbClr val="5F5F5F"/>
            </a:solidFill>
            <a:prstDash val="solid"/>
            <a:round/>
            <a:headEnd type="oval" w="sm" len="sm"/>
            <a:tailEnd type="oval" w="sm" len="sm"/>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cxnSp>
      <p:sp>
        <p:nvSpPr>
          <p:cNvPr id="646" name="Rectangle 645">
            <a:extLst>
              <a:ext uri="{FF2B5EF4-FFF2-40B4-BE49-F238E27FC236}">
                <a16:creationId xmlns:a16="http://schemas.microsoft.com/office/drawing/2014/main" id="{D7AC0AA3-AE94-4973-8658-A68A319C803F}"/>
              </a:ext>
            </a:extLst>
          </p:cNvPr>
          <p:cNvSpPr/>
          <p:nvPr/>
        </p:nvSpPr>
        <p:spPr>
          <a:xfrm>
            <a:off x="8077281" y="2979420"/>
            <a:ext cx="1310559" cy="824801"/>
          </a:xfrm>
          <a:prstGeom prst="rect">
            <a:avLst/>
          </a:prstGeom>
          <a:noFill/>
          <a:ln w="19050">
            <a:solidFill>
              <a:schemeClr val="accent3"/>
            </a:solidFill>
            <a:prstDash val="sysDash"/>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lvl="0">
              <a:lnSpc>
                <a:spcPct val="90000"/>
              </a:lnSpc>
            </a:pPr>
            <a:r>
              <a:rPr lang="en-US" sz="900" dirty="0">
                <a:solidFill>
                  <a:srgbClr val="FF7700"/>
                </a:solidFill>
              </a:rPr>
              <a:t>Private </a:t>
            </a:r>
          </a:p>
          <a:p>
            <a:pPr lvl="0">
              <a:lnSpc>
                <a:spcPct val="90000"/>
              </a:lnSpc>
            </a:pPr>
            <a:r>
              <a:rPr lang="en-US" sz="900" dirty="0">
                <a:solidFill>
                  <a:srgbClr val="FF7700"/>
                </a:solidFill>
              </a:rPr>
              <a:t>Subnet</a:t>
            </a:r>
          </a:p>
        </p:txBody>
      </p:sp>
      <p:sp>
        <p:nvSpPr>
          <p:cNvPr id="647" name="TextBox 646">
            <a:extLst>
              <a:ext uri="{FF2B5EF4-FFF2-40B4-BE49-F238E27FC236}">
                <a16:creationId xmlns:a16="http://schemas.microsoft.com/office/drawing/2014/main" id="{2DAD11A8-BC41-4264-98F0-E4F0585CA30C}"/>
              </a:ext>
            </a:extLst>
          </p:cNvPr>
          <p:cNvSpPr txBox="1"/>
          <p:nvPr/>
        </p:nvSpPr>
        <p:spPr>
          <a:xfrm>
            <a:off x="8957309" y="3114777"/>
            <a:ext cx="339003" cy="177063"/>
          </a:xfrm>
          <a:prstGeom prst="rect">
            <a:avLst/>
          </a:prstGeom>
          <a:noFill/>
        </p:spPr>
        <p:txBody>
          <a:bodyPr wrap="none" lIns="0" tIns="0" rIns="0" bIns="0" rtlCol="0" anchor="t">
            <a:noAutofit/>
          </a:bodyPr>
          <a:lstStyle/>
          <a:p>
            <a:pPr algn="r">
              <a:lnSpc>
                <a:spcPct val="90000"/>
              </a:lnSpc>
            </a:pPr>
            <a:r>
              <a:rPr lang="en-US" sz="900" b="1" dirty="0">
                <a:solidFill>
                  <a:srgbClr val="5F5F5F"/>
                </a:solidFill>
              </a:rPr>
              <a:t>SWSM or AI</a:t>
            </a:r>
          </a:p>
          <a:p>
            <a:pPr algn="r">
              <a:lnSpc>
                <a:spcPct val="90000"/>
              </a:lnSpc>
            </a:pPr>
            <a:endParaRPr lang="en-US" sz="900" b="1" dirty="0">
              <a:solidFill>
                <a:srgbClr val="5F5F5F"/>
              </a:solidFill>
            </a:endParaRPr>
          </a:p>
        </p:txBody>
      </p:sp>
      <p:grpSp>
        <p:nvGrpSpPr>
          <p:cNvPr id="648" name="Group 225">
            <a:extLst>
              <a:ext uri="{FF2B5EF4-FFF2-40B4-BE49-F238E27FC236}">
                <a16:creationId xmlns:a16="http://schemas.microsoft.com/office/drawing/2014/main" id="{F92B0D62-442D-408D-AFCE-8F571C0FD772}"/>
              </a:ext>
            </a:extLst>
          </p:cNvPr>
          <p:cNvGrpSpPr/>
          <p:nvPr/>
        </p:nvGrpSpPr>
        <p:grpSpPr>
          <a:xfrm>
            <a:off x="8243416" y="3208209"/>
            <a:ext cx="455556" cy="617031"/>
            <a:chOff x="4166083" y="2103309"/>
            <a:chExt cx="639069" cy="865592"/>
          </a:xfrm>
        </p:grpSpPr>
        <p:grpSp>
          <p:nvGrpSpPr>
            <p:cNvPr id="649" name="Group 325">
              <a:extLst>
                <a:ext uri="{FF2B5EF4-FFF2-40B4-BE49-F238E27FC236}">
                  <a16:creationId xmlns:a16="http://schemas.microsoft.com/office/drawing/2014/main" id="{C7401EE0-6252-43CE-B42B-B6219E0B9AB0}"/>
                </a:ext>
              </a:extLst>
            </p:cNvPr>
            <p:cNvGrpSpPr/>
            <p:nvPr/>
          </p:nvGrpSpPr>
          <p:grpSpPr>
            <a:xfrm>
              <a:off x="4402163" y="2815652"/>
              <a:ext cx="166908" cy="74181"/>
              <a:chOff x="6443663" y="1368425"/>
              <a:chExt cx="385762" cy="171450"/>
            </a:xfrm>
            <a:solidFill>
              <a:schemeClr val="accent1"/>
            </a:solidFill>
          </p:grpSpPr>
          <p:sp>
            <p:nvSpPr>
              <p:cNvPr id="654" name="Freeform 3">
                <a:extLst>
                  <a:ext uri="{FF2B5EF4-FFF2-40B4-BE49-F238E27FC236}">
                    <a16:creationId xmlns:a16="http://schemas.microsoft.com/office/drawing/2014/main" id="{A1E759F7-A2F1-4F98-9B78-28F2BB418842}"/>
                  </a:ext>
                </a:extLst>
              </p:cNvPr>
              <p:cNvSpPr>
                <a:spLocks noChangeArrowheads="1"/>
              </p:cNvSpPr>
              <p:nvPr/>
            </p:nvSpPr>
            <p:spPr bwMode="auto">
              <a:xfrm>
                <a:off x="6443663" y="1368425"/>
                <a:ext cx="166687" cy="169863"/>
              </a:xfrm>
              <a:custGeom>
                <a:avLst/>
                <a:gdLst>
                  <a:gd name="T0" fmla="*/ 113 w 461"/>
                  <a:gd name="T1" fmla="*/ 0 h 473"/>
                  <a:gd name="T2" fmla="*/ 237 w 461"/>
                  <a:gd name="T3" fmla="*/ 370 h 473"/>
                  <a:gd name="T4" fmla="*/ 361 w 461"/>
                  <a:gd name="T5" fmla="*/ 0 h 473"/>
                  <a:gd name="T6" fmla="*/ 460 w 461"/>
                  <a:gd name="T7" fmla="*/ 0 h 473"/>
                  <a:gd name="T8" fmla="*/ 285 w 461"/>
                  <a:gd name="T9" fmla="*/ 472 h 473"/>
                  <a:gd name="T10" fmla="*/ 175 w 461"/>
                  <a:gd name="T11" fmla="*/ 472 h 473"/>
                  <a:gd name="T12" fmla="*/ 0 w 461"/>
                  <a:gd name="T13" fmla="*/ 0 h 473"/>
                  <a:gd name="T14" fmla="*/ 113 w 461"/>
                  <a:gd name="T15" fmla="*/ 0 h 4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1" h="473">
                    <a:moveTo>
                      <a:pt x="113" y="0"/>
                    </a:moveTo>
                    <a:lnTo>
                      <a:pt x="237" y="370"/>
                    </a:lnTo>
                    <a:lnTo>
                      <a:pt x="361" y="0"/>
                    </a:lnTo>
                    <a:lnTo>
                      <a:pt x="460" y="0"/>
                    </a:lnTo>
                    <a:lnTo>
                      <a:pt x="285" y="472"/>
                    </a:lnTo>
                    <a:lnTo>
                      <a:pt x="175" y="472"/>
                    </a:lnTo>
                    <a:lnTo>
                      <a:pt x="0" y="0"/>
                    </a:lnTo>
                    <a:lnTo>
                      <a:pt x="113"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655" name="Freeform 4">
                <a:extLst>
                  <a:ext uri="{FF2B5EF4-FFF2-40B4-BE49-F238E27FC236}">
                    <a16:creationId xmlns:a16="http://schemas.microsoft.com/office/drawing/2014/main" id="{65952113-F359-4D8A-9B3A-5BAD57229226}"/>
                  </a:ext>
                </a:extLst>
              </p:cNvPr>
              <p:cNvSpPr>
                <a:spLocks noChangeArrowheads="1"/>
              </p:cNvSpPr>
              <p:nvPr/>
            </p:nvSpPr>
            <p:spPr bwMode="auto">
              <a:xfrm>
                <a:off x="6635750" y="1368425"/>
                <a:ext cx="193675" cy="171450"/>
              </a:xfrm>
              <a:custGeom>
                <a:avLst/>
                <a:gdLst>
                  <a:gd name="T0" fmla="*/ 6 w 540"/>
                  <a:gd name="T1" fmla="*/ 0 h 475"/>
                  <a:gd name="T2" fmla="*/ 173 w 540"/>
                  <a:gd name="T3" fmla="*/ 0 h 475"/>
                  <a:gd name="T4" fmla="*/ 271 w 540"/>
                  <a:gd name="T5" fmla="*/ 345 h 475"/>
                  <a:gd name="T6" fmla="*/ 379 w 540"/>
                  <a:gd name="T7" fmla="*/ 0 h 475"/>
                  <a:gd name="T8" fmla="*/ 539 w 540"/>
                  <a:gd name="T9" fmla="*/ 0 h 475"/>
                  <a:gd name="T10" fmla="*/ 539 w 540"/>
                  <a:gd name="T11" fmla="*/ 474 h 475"/>
                  <a:gd name="T12" fmla="*/ 438 w 540"/>
                  <a:gd name="T13" fmla="*/ 474 h 475"/>
                  <a:gd name="T14" fmla="*/ 438 w 540"/>
                  <a:gd name="T15" fmla="*/ 68 h 475"/>
                  <a:gd name="T16" fmla="*/ 308 w 540"/>
                  <a:gd name="T17" fmla="*/ 474 h 475"/>
                  <a:gd name="T18" fmla="*/ 223 w 540"/>
                  <a:gd name="T19" fmla="*/ 474 h 475"/>
                  <a:gd name="T20" fmla="*/ 96 w 540"/>
                  <a:gd name="T21" fmla="*/ 68 h 475"/>
                  <a:gd name="T22" fmla="*/ 96 w 540"/>
                  <a:gd name="T23" fmla="*/ 474 h 475"/>
                  <a:gd name="T24" fmla="*/ 0 w 540"/>
                  <a:gd name="T25" fmla="*/ 474 h 475"/>
                  <a:gd name="T26" fmla="*/ 0 w 540"/>
                  <a:gd name="T27" fmla="*/ 0 h 475"/>
                  <a:gd name="T28" fmla="*/ 6 w 540"/>
                  <a:gd name="T29" fmla="*/ 0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40" h="475">
                    <a:moveTo>
                      <a:pt x="6" y="0"/>
                    </a:moveTo>
                    <a:lnTo>
                      <a:pt x="173" y="0"/>
                    </a:lnTo>
                    <a:lnTo>
                      <a:pt x="271" y="345"/>
                    </a:lnTo>
                    <a:lnTo>
                      <a:pt x="379" y="0"/>
                    </a:lnTo>
                    <a:lnTo>
                      <a:pt x="539" y="0"/>
                    </a:lnTo>
                    <a:lnTo>
                      <a:pt x="539" y="474"/>
                    </a:lnTo>
                    <a:lnTo>
                      <a:pt x="438" y="474"/>
                    </a:lnTo>
                    <a:lnTo>
                      <a:pt x="438" y="68"/>
                    </a:lnTo>
                    <a:lnTo>
                      <a:pt x="308" y="474"/>
                    </a:lnTo>
                    <a:lnTo>
                      <a:pt x="223" y="474"/>
                    </a:lnTo>
                    <a:lnTo>
                      <a:pt x="96" y="68"/>
                    </a:lnTo>
                    <a:lnTo>
                      <a:pt x="96" y="474"/>
                    </a:lnTo>
                    <a:lnTo>
                      <a:pt x="0" y="474"/>
                    </a:lnTo>
                    <a:lnTo>
                      <a:pt x="0" y="0"/>
                    </a:lnTo>
                    <a:lnTo>
                      <a:pt x="6"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grpSp>
        <p:grpSp>
          <p:nvGrpSpPr>
            <p:cNvPr id="650" name="Group 198">
              <a:extLst>
                <a:ext uri="{FF2B5EF4-FFF2-40B4-BE49-F238E27FC236}">
                  <a16:creationId xmlns:a16="http://schemas.microsoft.com/office/drawing/2014/main" id="{0113B8FD-296A-4606-AD9A-C359C24430E6}"/>
                </a:ext>
              </a:extLst>
            </p:cNvPr>
            <p:cNvGrpSpPr/>
            <p:nvPr/>
          </p:nvGrpSpPr>
          <p:grpSpPr>
            <a:xfrm>
              <a:off x="4234477" y="2181412"/>
              <a:ext cx="502281" cy="548163"/>
              <a:chOff x="2505075" y="2108200"/>
              <a:chExt cx="330200" cy="360363"/>
            </a:xfrm>
            <a:solidFill>
              <a:schemeClr val="accent1"/>
            </a:solidFill>
          </p:grpSpPr>
          <p:sp>
            <p:nvSpPr>
              <p:cNvPr id="652" name="Freeform 44">
                <a:extLst>
                  <a:ext uri="{FF2B5EF4-FFF2-40B4-BE49-F238E27FC236}">
                    <a16:creationId xmlns:a16="http://schemas.microsoft.com/office/drawing/2014/main" id="{866E7397-EDC4-4932-A9DD-5279E84620F3}"/>
                  </a:ext>
                </a:extLst>
              </p:cNvPr>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53" name="Freeform 45">
                <a:extLst>
                  <a:ext uri="{FF2B5EF4-FFF2-40B4-BE49-F238E27FC236}">
                    <a16:creationId xmlns:a16="http://schemas.microsoft.com/office/drawing/2014/main" id="{8F679902-9C78-48B5-9F05-66C8AF0636F5}"/>
                  </a:ext>
                </a:extLst>
              </p:cNvPr>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651" name="Rectangle 650">
              <a:extLst>
                <a:ext uri="{FF2B5EF4-FFF2-40B4-BE49-F238E27FC236}">
                  <a16:creationId xmlns:a16="http://schemas.microsoft.com/office/drawing/2014/main" id="{8E4E9A80-06AE-4BE9-9C0B-26D22F6C5EFB}"/>
                </a:ext>
              </a:extLst>
            </p:cNvPr>
            <p:cNvSpPr/>
            <p:nvPr/>
          </p:nvSpPr>
          <p:spPr>
            <a:xfrm>
              <a:off x="4166083" y="2103309"/>
              <a:ext cx="639069" cy="865592"/>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grpSp>
      <p:grpSp>
        <p:nvGrpSpPr>
          <p:cNvPr id="656" name="Group 225">
            <a:extLst>
              <a:ext uri="{FF2B5EF4-FFF2-40B4-BE49-F238E27FC236}">
                <a16:creationId xmlns:a16="http://schemas.microsoft.com/office/drawing/2014/main" id="{010322DB-7A95-49ED-BCD5-D215288415CB}"/>
              </a:ext>
            </a:extLst>
          </p:cNvPr>
          <p:cNvGrpSpPr/>
          <p:nvPr/>
        </p:nvGrpSpPr>
        <p:grpSpPr>
          <a:xfrm>
            <a:off x="8776816" y="3208209"/>
            <a:ext cx="455556" cy="617031"/>
            <a:chOff x="4166083" y="2103309"/>
            <a:chExt cx="639069" cy="865592"/>
          </a:xfrm>
        </p:grpSpPr>
        <p:grpSp>
          <p:nvGrpSpPr>
            <p:cNvPr id="657" name="Group 325">
              <a:extLst>
                <a:ext uri="{FF2B5EF4-FFF2-40B4-BE49-F238E27FC236}">
                  <a16:creationId xmlns:a16="http://schemas.microsoft.com/office/drawing/2014/main" id="{64C43646-5685-464E-A86C-1944AE8F239A}"/>
                </a:ext>
              </a:extLst>
            </p:cNvPr>
            <p:cNvGrpSpPr/>
            <p:nvPr/>
          </p:nvGrpSpPr>
          <p:grpSpPr>
            <a:xfrm>
              <a:off x="4402163" y="2815652"/>
              <a:ext cx="166908" cy="74181"/>
              <a:chOff x="6443663" y="1368425"/>
              <a:chExt cx="385762" cy="171450"/>
            </a:xfrm>
            <a:solidFill>
              <a:schemeClr val="accent1"/>
            </a:solidFill>
          </p:grpSpPr>
          <p:sp>
            <p:nvSpPr>
              <p:cNvPr id="662" name="Freeform 3">
                <a:extLst>
                  <a:ext uri="{FF2B5EF4-FFF2-40B4-BE49-F238E27FC236}">
                    <a16:creationId xmlns:a16="http://schemas.microsoft.com/office/drawing/2014/main" id="{9B3DE5F3-FAB5-47A3-88E7-2D3046A665CE}"/>
                  </a:ext>
                </a:extLst>
              </p:cNvPr>
              <p:cNvSpPr>
                <a:spLocks noChangeArrowheads="1"/>
              </p:cNvSpPr>
              <p:nvPr/>
            </p:nvSpPr>
            <p:spPr bwMode="auto">
              <a:xfrm>
                <a:off x="6443663" y="1368425"/>
                <a:ext cx="166687" cy="169863"/>
              </a:xfrm>
              <a:custGeom>
                <a:avLst/>
                <a:gdLst>
                  <a:gd name="T0" fmla="*/ 113 w 461"/>
                  <a:gd name="T1" fmla="*/ 0 h 473"/>
                  <a:gd name="T2" fmla="*/ 237 w 461"/>
                  <a:gd name="T3" fmla="*/ 370 h 473"/>
                  <a:gd name="T4" fmla="*/ 361 w 461"/>
                  <a:gd name="T5" fmla="*/ 0 h 473"/>
                  <a:gd name="T6" fmla="*/ 460 w 461"/>
                  <a:gd name="T7" fmla="*/ 0 h 473"/>
                  <a:gd name="T8" fmla="*/ 285 w 461"/>
                  <a:gd name="T9" fmla="*/ 472 h 473"/>
                  <a:gd name="T10" fmla="*/ 175 w 461"/>
                  <a:gd name="T11" fmla="*/ 472 h 473"/>
                  <a:gd name="T12" fmla="*/ 0 w 461"/>
                  <a:gd name="T13" fmla="*/ 0 h 473"/>
                  <a:gd name="T14" fmla="*/ 113 w 461"/>
                  <a:gd name="T15" fmla="*/ 0 h 4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1" h="473">
                    <a:moveTo>
                      <a:pt x="113" y="0"/>
                    </a:moveTo>
                    <a:lnTo>
                      <a:pt x="237" y="370"/>
                    </a:lnTo>
                    <a:lnTo>
                      <a:pt x="361" y="0"/>
                    </a:lnTo>
                    <a:lnTo>
                      <a:pt x="460" y="0"/>
                    </a:lnTo>
                    <a:lnTo>
                      <a:pt x="285" y="472"/>
                    </a:lnTo>
                    <a:lnTo>
                      <a:pt x="175" y="472"/>
                    </a:lnTo>
                    <a:lnTo>
                      <a:pt x="0" y="0"/>
                    </a:lnTo>
                    <a:lnTo>
                      <a:pt x="113"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663" name="Freeform 4">
                <a:extLst>
                  <a:ext uri="{FF2B5EF4-FFF2-40B4-BE49-F238E27FC236}">
                    <a16:creationId xmlns:a16="http://schemas.microsoft.com/office/drawing/2014/main" id="{9B245EC1-284C-4BE5-BE75-FD49D644671F}"/>
                  </a:ext>
                </a:extLst>
              </p:cNvPr>
              <p:cNvSpPr>
                <a:spLocks noChangeArrowheads="1"/>
              </p:cNvSpPr>
              <p:nvPr/>
            </p:nvSpPr>
            <p:spPr bwMode="auto">
              <a:xfrm>
                <a:off x="6635750" y="1368425"/>
                <a:ext cx="193675" cy="171450"/>
              </a:xfrm>
              <a:custGeom>
                <a:avLst/>
                <a:gdLst>
                  <a:gd name="T0" fmla="*/ 6 w 540"/>
                  <a:gd name="T1" fmla="*/ 0 h 475"/>
                  <a:gd name="T2" fmla="*/ 173 w 540"/>
                  <a:gd name="T3" fmla="*/ 0 h 475"/>
                  <a:gd name="T4" fmla="*/ 271 w 540"/>
                  <a:gd name="T5" fmla="*/ 345 h 475"/>
                  <a:gd name="T6" fmla="*/ 379 w 540"/>
                  <a:gd name="T7" fmla="*/ 0 h 475"/>
                  <a:gd name="T8" fmla="*/ 539 w 540"/>
                  <a:gd name="T9" fmla="*/ 0 h 475"/>
                  <a:gd name="T10" fmla="*/ 539 w 540"/>
                  <a:gd name="T11" fmla="*/ 474 h 475"/>
                  <a:gd name="T12" fmla="*/ 438 w 540"/>
                  <a:gd name="T13" fmla="*/ 474 h 475"/>
                  <a:gd name="T14" fmla="*/ 438 w 540"/>
                  <a:gd name="T15" fmla="*/ 68 h 475"/>
                  <a:gd name="T16" fmla="*/ 308 w 540"/>
                  <a:gd name="T17" fmla="*/ 474 h 475"/>
                  <a:gd name="T18" fmla="*/ 223 w 540"/>
                  <a:gd name="T19" fmla="*/ 474 h 475"/>
                  <a:gd name="T20" fmla="*/ 96 w 540"/>
                  <a:gd name="T21" fmla="*/ 68 h 475"/>
                  <a:gd name="T22" fmla="*/ 96 w 540"/>
                  <a:gd name="T23" fmla="*/ 474 h 475"/>
                  <a:gd name="T24" fmla="*/ 0 w 540"/>
                  <a:gd name="T25" fmla="*/ 474 h 475"/>
                  <a:gd name="T26" fmla="*/ 0 w 540"/>
                  <a:gd name="T27" fmla="*/ 0 h 475"/>
                  <a:gd name="T28" fmla="*/ 6 w 540"/>
                  <a:gd name="T29" fmla="*/ 0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40" h="475">
                    <a:moveTo>
                      <a:pt x="6" y="0"/>
                    </a:moveTo>
                    <a:lnTo>
                      <a:pt x="173" y="0"/>
                    </a:lnTo>
                    <a:lnTo>
                      <a:pt x="271" y="345"/>
                    </a:lnTo>
                    <a:lnTo>
                      <a:pt x="379" y="0"/>
                    </a:lnTo>
                    <a:lnTo>
                      <a:pt x="539" y="0"/>
                    </a:lnTo>
                    <a:lnTo>
                      <a:pt x="539" y="474"/>
                    </a:lnTo>
                    <a:lnTo>
                      <a:pt x="438" y="474"/>
                    </a:lnTo>
                    <a:lnTo>
                      <a:pt x="438" y="68"/>
                    </a:lnTo>
                    <a:lnTo>
                      <a:pt x="308" y="474"/>
                    </a:lnTo>
                    <a:lnTo>
                      <a:pt x="223" y="474"/>
                    </a:lnTo>
                    <a:lnTo>
                      <a:pt x="96" y="68"/>
                    </a:lnTo>
                    <a:lnTo>
                      <a:pt x="96" y="474"/>
                    </a:lnTo>
                    <a:lnTo>
                      <a:pt x="0" y="474"/>
                    </a:lnTo>
                    <a:lnTo>
                      <a:pt x="0" y="0"/>
                    </a:lnTo>
                    <a:lnTo>
                      <a:pt x="6"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grpSp>
        <p:grpSp>
          <p:nvGrpSpPr>
            <p:cNvPr id="658" name="Group 198">
              <a:extLst>
                <a:ext uri="{FF2B5EF4-FFF2-40B4-BE49-F238E27FC236}">
                  <a16:creationId xmlns:a16="http://schemas.microsoft.com/office/drawing/2014/main" id="{54915125-6495-4E0A-8A95-35DE95E97376}"/>
                </a:ext>
              </a:extLst>
            </p:cNvPr>
            <p:cNvGrpSpPr/>
            <p:nvPr/>
          </p:nvGrpSpPr>
          <p:grpSpPr>
            <a:xfrm>
              <a:off x="4234477" y="2181412"/>
              <a:ext cx="502281" cy="548163"/>
              <a:chOff x="2505075" y="2108200"/>
              <a:chExt cx="330200" cy="360363"/>
            </a:xfrm>
            <a:solidFill>
              <a:schemeClr val="accent1"/>
            </a:solidFill>
          </p:grpSpPr>
          <p:sp>
            <p:nvSpPr>
              <p:cNvPr id="660" name="Freeform 44">
                <a:extLst>
                  <a:ext uri="{FF2B5EF4-FFF2-40B4-BE49-F238E27FC236}">
                    <a16:creationId xmlns:a16="http://schemas.microsoft.com/office/drawing/2014/main" id="{3AEE6B99-1734-4873-A071-8310CB97FBB6}"/>
                  </a:ext>
                </a:extLst>
              </p:cNvPr>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61" name="Freeform 45">
                <a:extLst>
                  <a:ext uri="{FF2B5EF4-FFF2-40B4-BE49-F238E27FC236}">
                    <a16:creationId xmlns:a16="http://schemas.microsoft.com/office/drawing/2014/main" id="{5D7626C6-40BD-4499-A888-DCA3F6846558}"/>
                  </a:ext>
                </a:extLst>
              </p:cNvPr>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659" name="Rectangle 658">
              <a:extLst>
                <a:ext uri="{FF2B5EF4-FFF2-40B4-BE49-F238E27FC236}">
                  <a16:creationId xmlns:a16="http://schemas.microsoft.com/office/drawing/2014/main" id="{BF11C5A5-C523-4DE2-8EB8-D3365B2D993D}"/>
                </a:ext>
              </a:extLst>
            </p:cNvPr>
            <p:cNvSpPr/>
            <p:nvPr/>
          </p:nvSpPr>
          <p:spPr>
            <a:xfrm>
              <a:off x="4166083" y="2103309"/>
              <a:ext cx="639069" cy="865592"/>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grpSp>
      <p:sp>
        <p:nvSpPr>
          <p:cNvPr id="664" name="Rectangle 663">
            <a:extLst>
              <a:ext uri="{FF2B5EF4-FFF2-40B4-BE49-F238E27FC236}">
                <a16:creationId xmlns:a16="http://schemas.microsoft.com/office/drawing/2014/main" id="{5A6658F6-F905-433A-8465-3417EDFEE1A8}"/>
              </a:ext>
            </a:extLst>
          </p:cNvPr>
          <p:cNvSpPr/>
          <p:nvPr/>
        </p:nvSpPr>
        <p:spPr>
          <a:xfrm>
            <a:off x="7383780" y="2971800"/>
            <a:ext cx="624840" cy="832421"/>
          </a:xfrm>
          <a:prstGeom prst="rect">
            <a:avLst/>
          </a:prstGeom>
          <a:noFill/>
          <a:ln w="19050">
            <a:solidFill>
              <a:schemeClr val="accent3"/>
            </a:solidFill>
            <a:prstDash val="sysDash"/>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lvl="0">
              <a:lnSpc>
                <a:spcPct val="90000"/>
              </a:lnSpc>
            </a:pPr>
            <a:endParaRPr lang="en-US" sz="900" dirty="0">
              <a:solidFill>
                <a:srgbClr val="FF7700"/>
              </a:solidFill>
            </a:endParaRPr>
          </a:p>
        </p:txBody>
      </p:sp>
      <p:grpSp>
        <p:nvGrpSpPr>
          <p:cNvPr id="665" name="Group 225">
            <a:extLst>
              <a:ext uri="{FF2B5EF4-FFF2-40B4-BE49-F238E27FC236}">
                <a16:creationId xmlns:a16="http://schemas.microsoft.com/office/drawing/2014/main" id="{943C39E2-E7B1-41E8-AE1F-29F2CF0725FB}"/>
              </a:ext>
            </a:extLst>
          </p:cNvPr>
          <p:cNvGrpSpPr/>
          <p:nvPr/>
        </p:nvGrpSpPr>
        <p:grpSpPr>
          <a:xfrm>
            <a:off x="7504276" y="3208209"/>
            <a:ext cx="455556" cy="617031"/>
            <a:chOff x="4166083" y="2103309"/>
            <a:chExt cx="639069" cy="865592"/>
          </a:xfrm>
        </p:grpSpPr>
        <p:grpSp>
          <p:nvGrpSpPr>
            <p:cNvPr id="666" name="Group 325">
              <a:extLst>
                <a:ext uri="{FF2B5EF4-FFF2-40B4-BE49-F238E27FC236}">
                  <a16:creationId xmlns:a16="http://schemas.microsoft.com/office/drawing/2014/main" id="{CA791FF8-A37E-44A9-8669-0283ADCC08D8}"/>
                </a:ext>
              </a:extLst>
            </p:cNvPr>
            <p:cNvGrpSpPr/>
            <p:nvPr/>
          </p:nvGrpSpPr>
          <p:grpSpPr>
            <a:xfrm>
              <a:off x="4402163" y="2815652"/>
              <a:ext cx="166908" cy="74181"/>
              <a:chOff x="6443663" y="1368425"/>
              <a:chExt cx="385762" cy="171450"/>
            </a:xfrm>
            <a:solidFill>
              <a:schemeClr val="accent1"/>
            </a:solidFill>
          </p:grpSpPr>
          <p:sp>
            <p:nvSpPr>
              <p:cNvPr id="671" name="Freeform 3">
                <a:extLst>
                  <a:ext uri="{FF2B5EF4-FFF2-40B4-BE49-F238E27FC236}">
                    <a16:creationId xmlns:a16="http://schemas.microsoft.com/office/drawing/2014/main" id="{A70E4E82-D198-44E0-9385-FCE4BC03B084}"/>
                  </a:ext>
                </a:extLst>
              </p:cNvPr>
              <p:cNvSpPr>
                <a:spLocks noChangeArrowheads="1"/>
              </p:cNvSpPr>
              <p:nvPr/>
            </p:nvSpPr>
            <p:spPr bwMode="auto">
              <a:xfrm>
                <a:off x="6443663" y="1368425"/>
                <a:ext cx="166687" cy="169863"/>
              </a:xfrm>
              <a:custGeom>
                <a:avLst/>
                <a:gdLst>
                  <a:gd name="T0" fmla="*/ 113 w 461"/>
                  <a:gd name="T1" fmla="*/ 0 h 473"/>
                  <a:gd name="T2" fmla="*/ 237 w 461"/>
                  <a:gd name="T3" fmla="*/ 370 h 473"/>
                  <a:gd name="T4" fmla="*/ 361 w 461"/>
                  <a:gd name="T5" fmla="*/ 0 h 473"/>
                  <a:gd name="T6" fmla="*/ 460 w 461"/>
                  <a:gd name="T7" fmla="*/ 0 h 473"/>
                  <a:gd name="T8" fmla="*/ 285 w 461"/>
                  <a:gd name="T9" fmla="*/ 472 h 473"/>
                  <a:gd name="T10" fmla="*/ 175 w 461"/>
                  <a:gd name="T11" fmla="*/ 472 h 473"/>
                  <a:gd name="T12" fmla="*/ 0 w 461"/>
                  <a:gd name="T13" fmla="*/ 0 h 473"/>
                  <a:gd name="T14" fmla="*/ 113 w 461"/>
                  <a:gd name="T15" fmla="*/ 0 h 4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1" h="473">
                    <a:moveTo>
                      <a:pt x="113" y="0"/>
                    </a:moveTo>
                    <a:lnTo>
                      <a:pt x="237" y="370"/>
                    </a:lnTo>
                    <a:lnTo>
                      <a:pt x="361" y="0"/>
                    </a:lnTo>
                    <a:lnTo>
                      <a:pt x="460" y="0"/>
                    </a:lnTo>
                    <a:lnTo>
                      <a:pt x="285" y="472"/>
                    </a:lnTo>
                    <a:lnTo>
                      <a:pt x="175" y="472"/>
                    </a:lnTo>
                    <a:lnTo>
                      <a:pt x="0" y="0"/>
                    </a:lnTo>
                    <a:lnTo>
                      <a:pt x="113"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672" name="Freeform 4">
                <a:extLst>
                  <a:ext uri="{FF2B5EF4-FFF2-40B4-BE49-F238E27FC236}">
                    <a16:creationId xmlns:a16="http://schemas.microsoft.com/office/drawing/2014/main" id="{74306C84-915F-47D5-9853-F62F553D1106}"/>
                  </a:ext>
                </a:extLst>
              </p:cNvPr>
              <p:cNvSpPr>
                <a:spLocks noChangeArrowheads="1"/>
              </p:cNvSpPr>
              <p:nvPr/>
            </p:nvSpPr>
            <p:spPr bwMode="auto">
              <a:xfrm>
                <a:off x="6635750" y="1368425"/>
                <a:ext cx="193675" cy="171450"/>
              </a:xfrm>
              <a:custGeom>
                <a:avLst/>
                <a:gdLst>
                  <a:gd name="T0" fmla="*/ 6 w 540"/>
                  <a:gd name="T1" fmla="*/ 0 h 475"/>
                  <a:gd name="T2" fmla="*/ 173 w 540"/>
                  <a:gd name="T3" fmla="*/ 0 h 475"/>
                  <a:gd name="T4" fmla="*/ 271 w 540"/>
                  <a:gd name="T5" fmla="*/ 345 h 475"/>
                  <a:gd name="T6" fmla="*/ 379 w 540"/>
                  <a:gd name="T7" fmla="*/ 0 h 475"/>
                  <a:gd name="T8" fmla="*/ 539 w 540"/>
                  <a:gd name="T9" fmla="*/ 0 h 475"/>
                  <a:gd name="T10" fmla="*/ 539 w 540"/>
                  <a:gd name="T11" fmla="*/ 474 h 475"/>
                  <a:gd name="T12" fmla="*/ 438 w 540"/>
                  <a:gd name="T13" fmla="*/ 474 h 475"/>
                  <a:gd name="T14" fmla="*/ 438 w 540"/>
                  <a:gd name="T15" fmla="*/ 68 h 475"/>
                  <a:gd name="T16" fmla="*/ 308 w 540"/>
                  <a:gd name="T17" fmla="*/ 474 h 475"/>
                  <a:gd name="T18" fmla="*/ 223 w 540"/>
                  <a:gd name="T19" fmla="*/ 474 h 475"/>
                  <a:gd name="T20" fmla="*/ 96 w 540"/>
                  <a:gd name="T21" fmla="*/ 68 h 475"/>
                  <a:gd name="T22" fmla="*/ 96 w 540"/>
                  <a:gd name="T23" fmla="*/ 474 h 475"/>
                  <a:gd name="T24" fmla="*/ 0 w 540"/>
                  <a:gd name="T25" fmla="*/ 474 h 475"/>
                  <a:gd name="T26" fmla="*/ 0 w 540"/>
                  <a:gd name="T27" fmla="*/ 0 h 475"/>
                  <a:gd name="T28" fmla="*/ 6 w 540"/>
                  <a:gd name="T29" fmla="*/ 0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40" h="475">
                    <a:moveTo>
                      <a:pt x="6" y="0"/>
                    </a:moveTo>
                    <a:lnTo>
                      <a:pt x="173" y="0"/>
                    </a:lnTo>
                    <a:lnTo>
                      <a:pt x="271" y="345"/>
                    </a:lnTo>
                    <a:lnTo>
                      <a:pt x="379" y="0"/>
                    </a:lnTo>
                    <a:lnTo>
                      <a:pt x="539" y="0"/>
                    </a:lnTo>
                    <a:lnTo>
                      <a:pt x="539" y="474"/>
                    </a:lnTo>
                    <a:lnTo>
                      <a:pt x="438" y="474"/>
                    </a:lnTo>
                    <a:lnTo>
                      <a:pt x="438" y="68"/>
                    </a:lnTo>
                    <a:lnTo>
                      <a:pt x="308" y="474"/>
                    </a:lnTo>
                    <a:lnTo>
                      <a:pt x="223" y="474"/>
                    </a:lnTo>
                    <a:lnTo>
                      <a:pt x="96" y="68"/>
                    </a:lnTo>
                    <a:lnTo>
                      <a:pt x="96" y="474"/>
                    </a:lnTo>
                    <a:lnTo>
                      <a:pt x="0" y="474"/>
                    </a:lnTo>
                    <a:lnTo>
                      <a:pt x="0" y="0"/>
                    </a:lnTo>
                    <a:lnTo>
                      <a:pt x="6"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grpSp>
        <p:grpSp>
          <p:nvGrpSpPr>
            <p:cNvPr id="667" name="Group 198">
              <a:extLst>
                <a:ext uri="{FF2B5EF4-FFF2-40B4-BE49-F238E27FC236}">
                  <a16:creationId xmlns:a16="http://schemas.microsoft.com/office/drawing/2014/main" id="{839DFC9E-0D7D-463D-84C7-8CF6E482ACEF}"/>
                </a:ext>
              </a:extLst>
            </p:cNvPr>
            <p:cNvGrpSpPr/>
            <p:nvPr/>
          </p:nvGrpSpPr>
          <p:grpSpPr>
            <a:xfrm>
              <a:off x="4234477" y="2181412"/>
              <a:ext cx="502281" cy="548163"/>
              <a:chOff x="2505075" y="2108200"/>
              <a:chExt cx="330200" cy="360363"/>
            </a:xfrm>
            <a:solidFill>
              <a:schemeClr val="accent1"/>
            </a:solidFill>
          </p:grpSpPr>
          <p:sp>
            <p:nvSpPr>
              <p:cNvPr id="669" name="Freeform 44">
                <a:extLst>
                  <a:ext uri="{FF2B5EF4-FFF2-40B4-BE49-F238E27FC236}">
                    <a16:creationId xmlns:a16="http://schemas.microsoft.com/office/drawing/2014/main" id="{91C533B6-1CB4-447B-9DE0-30C91BCC68BA}"/>
                  </a:ext>
                </a:extLst>
              </p:cNvPr>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70" name="Freeform 45">
                <a:extLst>
                  <a:ext uri="{FF2B5EF4-FFF2-40B4-BE49-F238E27FC236}">
                    <a16:creationId xmlns:a16="http://schemas.microsoft.com/office/drawing/2014/main" id="{EF70C659-725B-43AD-81DC-23FDB7F4E1BD}"/>
                  </a:ext>
                </a:extLst>
              </p:cNvPr>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668" name="Rectangle 667">
              <a:extLst>
                <a:ext uri="{FF2B5EF4-FFF2-40B4-BE49-F238E27FC236}">
                  <a16:creationId xmlns:a16="http://schemas.microsoft.com/office/drawing/2014/main" id="{D98885C4-6037-4B12-80A2-72CC407B443B}"/>
                </a:ext>
              </a:extLst>
            </p:cNvPr>
            <p:cNvSpPr/>
            <p:nvPr/>
          </p:nvSpPr>
          <p:spPr>
            <a:xfrm>
              <a:off x="4166083" y="2103309"/>
              <a:ext cx="639069" cy="865592"/>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grpSp>
      <p:sp>
        <p:nvSpPr>
          <p:cNvPr id="688" name="TextBox 687">
            <a:extLst>
              <a:ext uri="{FF2B5EF4-FFF2-40B4-BE49-F238E27FC236}">
                <a16:creationId xmlns:a16="http://schemas.microsoft.com/office/drawing/2014/main" id="{19B1F792-BC1D-4B78-97CE-D51E43E9734B}"/>
              </a:ext>
            </a:extLst>
          </p:cNvPr>
          <p:cNvSpPr txBox="1"/>
          <p:nvPr/>
        </p:nvSpPr>
        <p:spPr>
          <a:xfrm>
            <a:off x="7049531" y="3000477"/>
            <a:ext cx="680872" cy="319475"/>
          </a:xfrm>
          <a:prstGeom prst="rect">
            <a:avLst/>
          </a:prstGeom>
          <a:noFill/>
        </p:spPr>
        <p:txBody>
          <a:bodyPr wrap="none" lIns="0" tIns="0" rIns="0" bIns="0" rtlCol="0" anchor="t">
            <a:noAutofit/>
          </a:bodyPr>
          <a:lstStyle/>
          <a:p>
            <a:pPr algn="r">
              <a:lnSpc>
                <a:spcPct val="90000"/>
              </a:lnSpc>
            </a:pPr>
            <a:r>
              <a:rPr lang="en-US" sz="900" b="1" dirty="0">
                <a:solidFill>
                  <a:srgbClr val="5F5F5F"/>
                </a:solidFill>
              </a:rPr>
              <a:t>Siebel </a:t>
            </a:r>
          </a:p>
          <a:p>
            <a:pPr algn="r">
              <a:lnSpc>
                <a:spcPct val="90000"/>
              </a:lnSpc>
            </a:pPr>
            <a:r>
              <a:rPr lang="en-US" sz="900" b="1" dirty="0">
                <a:solidFill>
                  <a:srgbClr val="5F5F5F"/>
                </a:solidFill>
              </a:rPr>
              <a:t>Tools</a:t>
            </a:r>
          </a:p>
        </p:txBody>
      </p:sp>
      <p:grpSp>
        <p:nvGrpSpPr>
          <p:cNvPr id="689" name="Group 498">
            <a:extLst>
              <a:ext uri="{FF2B5EF4-FFF2-40B4-BE49-F238E27FC236}">
                <a16:creationId xmlns:a16="http://schemas.microsoft.com/office/drawing/2014/main" id="{16668706-8154-4069-A8A7-26570EE7C6B0}"/>
              </a:ext>
            </a:extLst>
          </p:cNvPr>
          <p:cNvGrpSpPr/>
          <p:nvPr/>
        </p:nvGrpSpPr>
        <p:grpSpPr>
          <a:xfrm>
            <a:off x="5608320" y="2499360"/>
            <a:ext cx="723900" cy="635790"/>
            <a:chOff x="9530256" y="3824902"/>
            <a:chExt cx="514957" cy="512594"/>
          </a:xfrm>
        </p:grpSpPr>
        <p:cxnSp>
          <p:nvCxnSpPr>
            <p:cNvPr id="690" name="Straight Arrow Connector 689">
              <a:extLst>
                <a:ext uri="{FF2B5EF4-FFF2-40B4-BE49-F238E27FC236}">
                  <a16:creationId xmlns:a16="http://schemas.microsoft.com/office/drawing/2014/main" id="{C44EC402-AA62-4106-AB19-3D405B21CD30}"/>
                </a:ext>
              </a:extLst>
            </p:cNvPr>
            <p:cNvCxnSpPr/>
            <p:nvPr/>
          </p:nvCxnSpPr>
          <p:spPr bwMode="auto">
            <a:xfrm flipH="1">
              <a:off x="9530403" y="3824902"/>
              <a:ext cx="514810" cy="0"/>
            </a:xfrm>
            <a:prstGeom prst="straightConnector1">
              <a:avLst/>
            </a:prstGeom>
            <a:solidFill>
              <a:srgbClr val="00B8FF"/>
            </a:solidFill>
            <a:ln w="12700" cap="flat" cmpd="sng" algn="ctr">
              <a:solidFill>
                <a:schemeClr val="tx1"/>
              </a:solidFill>
              <a:prstDash val="solid"/>
              <a:round/>
              <a:headEnd type="oval" w="sm" len="sm"/>
              <a:tailEnd type="oval" w="sm" len="sm"/>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cxnSp>
        <p:cxnSp>
          <p:nvCxnSpPr>
            <p:cNvPr id="691" name="Straight Arrow Connector 690">
              <a:extLst>
                <a:ext uri="{FF2B5EF4-FFF2-40B4-BE49-F238E27FC236}">
                  <a16:creationId xmlns:a16="http://schemas.microsoft.com/office/drawing/2014/main" id="{73422844-0104-4A36-998F-A696041A5C53}"/>
                </a:ext>
              </a:extLst>
            </p:cNvPr>
            <p:cNvCxnSpPr/>
            <p:nvPr/>
          </p:nvCxnSpPr>
          <p:spPr bwMode="auto">
            <a:xfrm rot="5400000">
              <a:off x="9274447" y="4081688"/>
              <a:ext cx="511617" cy="0"/>
            </a:xfrm>
            <a:prstGeom prst="straightConnector1">
              <a:avLst/>
            </a:prstGeom>
            <a:solidFill>
              <a:srgbClr val="00B8FF"/>
            </a:solidFill>
            <a:ln w="12700" cap="flat" cmpd="sng" algn="ctr">
              <a:solidFill>
                <a:schemeClr val="tx1"/>
              </a:solidFill>
              <a:prstDash val="solid"/>
              <a:round/>
              <a:headEnd type="oval" w="sm" len="sm"/>
              <a:tailEnd type="oval" w="sm" len="sm"/>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cxnSp>
      </p:grpSp>
      <p:grpSp>
        <p:nvGrpSpPr>
          <p:cNvPr id="692" name="Group 501">
            <a:extLst>
              <a:ext uri="{FF2B5EF4-FFF2-40B4-BE49-F238E27FC236}">
                <a16:creationId xmlns:a16="http://schemas.microsoft.com/office/drawing/2014/main" id="{3D1B684C-87EB-4EE5-9901-C1F2266FC2A3}"/>
              </a:ext>
            </a:extLst>
          </p:cNvPr>
          <p:cNvGrpSpPr/>
          <p:nvPr/>
        </p:nvGrpSpPr>
        <p:grpSpPr>
          <a:xfrm>
            <a:off x="6935206" y="2499359"/>
            <a:ext cx="1728734" cy="647701"/>
            <a:chOff x="8405286" y="3824900"/>
            <a:chExt cx="512591" cy="512593"/>
          </a:xfrm>
        </p:grpSpPr>
        <p:cxnSp>
          <p:nvCxnSpPr>
            <p:cNvPr id="693" name="Straight Arrow Connector 692">
              <a:extLst>
                <a:ext uri="{FF2B5EF4-FFF2-40B4-BE49-F238E27FC236}">
                  <a16:creationId xmlns:a16="http://schemas.microsoft.com/office/drawing/2014/main" id="{95581E73-8850-4E12-A22C-003A79D2DA0D}"/>
                </a:ext>
              </a:extLst>
            </p:cNvPr>
            <p:cNvCxnSpPr/>
            <p:nvPr/>
          </p:nvCxnSpPr>
          <p:spPr bwMode="auto">
            <a:xfrm>
              <a:off x="8405286" y="3824900"/>
              <a:ext cx="511617" cy="0"/>
            </a:xfrm>
            <a:prstGeom prst="straightConnector1">
              <a:avLst/>
            </a:prstGeom>
            <a:solidFill>
              <a:srgbClr val="00B8FF"/>
            </a:solidFill>
            <a:ln w="12700" cap="flat" cmpd="sng" algn="ctr">
              <a:solidFill>
                <a:schemeClr val="tx1"/>
              </a:solidFill>
              <a:prstDash val="solid"/>
              <a:round/>
              <a:headEnd type="oval" w="sm" len="sm"/>
              <a:tailEnd type="oval" w="sm" len="sm"/>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cxnSp>
        <p:cxnSp>
          <p:nvCxnSpPr>
            <p:cNvPr id="694" name="Straight Arrow Connector 693">
              <a:extLst>
                <a:ext uri="{FF2B5EF4-FFF2-40B4-BE49-F238E27FC236}">
                  <a16:creationId xmlns:a16="http://schemas.microsoft.com/office/drawing/2014/main" id="{CD008BAF-1E32-4D43-8F61-F64158D7FC1A}"/>
                </a:ext>
              </a:extLst>
            </p:cNvPr>
            <p:cNvCxnSpPr/>
            <p:nvPr/>
          </p:nvCxnSpPr>
          <p:spPr bwMode="auto">
            <a:xfrm rot="5400000">
              <a:off x="8662068" y="4081685"/>
              <a:ext cx="511617" cy="0"/>
            </a:xfrm>
            <a:prstGeom prst="straightConnector1">
              <a:avLst/>
            </a:prstGeom>
            <a:solidFill>
              <a:srgbClr val="00B8FF"/>
            </a:solidFill>
            <a:ln w="12700" cap="flat" cmpd="sng" algn="ctr">
              <a:solidFill>
                <a:schemeClr val="tx1"/>
              </a:solidFill>
              <a:prstDash val="solid"/>
              <a:round/>
              <a:headEnd type="oval" w="sm" len="sm"/>
              <a:tailEnd type="oval" w="sm" len="sm"/>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cxnSp>
      </p:grpSp>
      <p:grpSp>
        <p:nvGrpSpPr>
          <p:cNvPr id="703" name="Group 225">
            <a:extLst>
              <a:ext uri="{FF2B5EF4-FFF2-40B4-BE49-F238E27FC236}">
                <a16:creationId xmlns:a16="http://schemas.microsoft.com/office/drawing/2014/main" id="{9EF51098-DC73-4CB7-BB1A-6F03C1B6FC88}"/>
              </a:ext>
            </a:extLst>
          </p:cNvPr>
          <p:cNvGrpSpPr/>
          <p:nvPr/>
        </p:nvGrpSpPr>
        <p:grpSpPr>
          <a:xfrm>
            <a:off x="5576416" y="4404549"/>
            <a:ext cx="455556" cy="617031"/>
            <a:chOff x="4166083" y="2103309"/>
            <a:chExt cx="639069" cy="865592"/>
          </a:xfrm>
        </p:grpSpPr>
        <p:grpSp>
          <p:nvGrpSpPr>
            <p:cNvPr id="704" name="Group 325">
              <a:extLst>
                <a:ext uri="{FF2B5EF4-FFF2-40B4-BE49-F238E27FC236}">
                  <a16:creationId xmlns:a16="http://schemas.microsoft.com/office/drawing/2014/main" id="{C5B9F38A-B557-4089-9B3E-592405067CE6}"/>
                </a:ext>
              </a:extLst>
            </p:cNvPr>
            <p:cNvGrpSpPr/>
            <p:nvPr/>
          </p:nvGrpSpPr>
          <p:grpSpPr>
            <a:xfrm>
              <a:off x="4402163" y="2815652"/>
              <a:ext cx="166908" cy="74181"/>
              <a:chOff x="6443663" y="1368425"/>
              <a:chExt cx="385762" cy="171450"/>
            </a:xfrm>
            <a:solidFill>
              <a:schemeClr val="accent1"/>
            </a:solidFill>
          </p:grpSpPr>
          <p:sp>
            <p:nvSpPr>
              <p:cNvPr id="709" name="Freeform 3">
                <a:extLst>
                  <a:ext uri="{FF2B5EF4-FFF2-40B4-BE49-F238E27FC236}">
                    <a16:creationId xmlns:a16="http://schemas.microsoft.com/office/drawing/2014/main" id="{2DC3C8B2-3DAE-43BC-AC4F-9E53FE068078}"/>
                  </a:ext>
                </a:extLst>
              </p:cNvPr>
              <p:cNvSpPr>
                <a:spLocks noChangeArrowheads="1"/>
              </p:cNvSpPr>
              <p:nvPr/>
            </p:nvSpPr>
            <p:spPr bwMode="auto">
              <a:xfrm>
                <a:off x="6443663" y="1368425"/>
                <a:ext cx="166687" cy="169863"/>
              </a:xfrm>
              <a:custGeom>
                <a:avLst/>
                <a:gdLst>
                  <a:gd name="T0" fmla="*/ 113 w 461"/>
                  <a:gd name="T1" fmla="*/ 0 h 473"/>
                  <a:gd name="T2" fmla="*/ 237 w 461"/>
                  <a:gd name="T3" fmla="*/ 370 h 473"/>
                  <a:gd name="T4" fmla="*/ 361 w 461"/>
                  <a:gd name="T5" fmla="*/ 0 h 473"/>
                  <a:gd name="T6" fmla="*/ 460 w 461"/>
                  <a:gd name="T7" fmla="*/ 0 h 473"/>
                  <a:gd name="T8" fmla="*/ 285 w 461"/>
                  <a:gd name="T9" fmla="*/ 472 h 473"/>
                  <a:gd name="T10" fmla="*/ 175 w 461"/>
                  <a:gd name="T11" fmla="*/ 472 h 473"/>
                  <a:gd name="T12" fmla="*/ 0 w 461"/>
                  <a:gd name="T13" fmla="*/ 0 h 473"/>
                  <a:gd name="T14" fmla="*/ 113 w 461"/>
                  <a:gd name="T15" fmla="*/ 0 h 4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1" h="473">
                    <a:moveTo>
                      <a:pt x="113" y="0"/>
                    </a:moveTo>
                    <a:lnTo>
                      <a:pt x="237" y="370"/>
                    </a:lnTo>
                    <a:lnTo>
                      <a:pt x="361" y="0"/>
                    </a:lnTo>
                    <a:lnTo>
                      <a:pt x="460" y="0"/>
                    </a:lnTo>
                    <a:lnTo>
                      <a:pt x="285" y="472"/>
                    </a:lnTo>
                    <a:lnTo>
                      <a:pt x="175" y="472"/>
                    </a:lnTo>
                    <a:lnTo>
                      <a:pt x="0" y="0"/>
                    </a:lnTo>
                    <a:lnTo>
                      <a:pt x="113"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710" name="Freeform 4">
                <a:extLst>
                  <a:ext uri="{FF2B5EF4-FFF2-40B4-BE49-F238E27FC236}">
                    <a16:creationId xmlns:a16="http://schemas.microsoft.com/office/drawing/2014/main" id="{E8FF6CA9-481B-4DAF-BA83-1E5E44DD651B}"/>
                  </a:ext>
                </a:extLst>
              </p:cNvPr>
              <p:cNvSpPr>
                <a:spLocks noChangeArrowheads="1"/>
              </p:cNvSpPr>
              <p:nvPr/>
            </p:nvSpPr>
            <p:spPr bwMode="auto">
              <a:xfrm>
                <a:off x="6635750" y="1368425"/>
                <a:ext cx="193675" cy="171450"/>
              </a:xfrm>
              <a:custGeom>
                <a:avLst/>
                <a:gdLst>
                  <a:gd name="T0" fmla="*/ 6 w 540"/>
                  <a:gd name="T1" fmla="*/ 0 h 475"/>
                  <a:gd name="T2" fmla="*/ 173 w 540"/>
                  <a:gd name="T3" fmla="*/ 0 h 475"/>
                  <a:gd name="T4" fmla="*/ 271 w 540"/>
                  <a:gd name="T5" fmla="*/ 345 h 475"/>
                  <a:gd name="T6" fmla="*/ 379 w 540"/>
                  <a:gd name="T7" fmla="*/ 0 h 475"/>
                  <a:gd name="T8" fmla="*/ 539 w 540"/>
                  <a:gd name="T9" fmla="*/ 0 h 475"/>
                  <a:gd name="T10" fmla="*/ 539 w 540"/>
                  <a:gd name="T11" fmla="*/ 474 h 475"/>
                  <a:gd name="T12" fmla="*/ 438 w 540"/>
                  <a:gd name="T13" fmla="*/ 474 h 475"/>
                  <a:gd name="T14" fmla="*/ 438 w 540"/>
                  <a:gd name="T15" fmla="*/ 68 h 475"/>
                  <a:gd name="T16" fmla="*/ 308 w 540"/>
                  <a:gd name="T17" fmla="*/ 474 h 475"/>
                  <a:gd name="T18" fmla="*/ 223 w 540"/>
                  <a:gd name="T19" fmla="*/ 474 h 475"/>
                  <a:gd name="T20" fmla="*/ 96 w 540"/>
                  <a:gd name="T21" fmla="*/ 68 h 475"/>
                  <a:gd name="T22" fmla="*/ 96 w 540"/>
                  <a:gd name="T23" fmla="*/ 474 h 475"/>
                  <a:gd name="T24" fmla="*/ 0 w 540"/>
                  <a:gd name="T25" fmla="*/ 474 h 475"/>
                  <a:gd name="T26" fmla="*/ 0 w 540"/>
                  <a:gd name="T27" fmla="*/ 0 h 475"/>
                  <a:gd name="T28" fmla="*/ 6 w 540"/>
                  <a:gd name="T29" fmla="*/ 0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40" h="475">
                    <a:moveTo>
                      <a:pt x="6" y="0"/>
                    </a:moveTo>
                    <a:lnTo>
                      <a:pt x="173" y="0"/>
                    </a:lnTo>
                    <a:lnTo>
                      <a:pt x="271" y="345"/>
                    </a:lnTo>
                    <a:lnTo>
                      <a:pt x="379" y="0"/>
                    </a:lnTo>
                    <a:lnTo>
                      <a:pt x="539" y="0"/>
                    </a:lnTo>
                    <a:lnTo>
                      <a:pt x="539" y="474"/>
                    </a:lnTo>
                    <a:lnTo>
                      <a:pt x="438" y="474"/>
                    </a:lnTo>
                    <a:lnTo>
                      <a:pt x="438" y="68"/>
                    </a:lnTo>
                    <a:lnTo>
                      <a:pt x="308" y="474"/>
                    </a:lnTo>
                    <a:lnTo>
                      <a:pt x="223" y="474"/>
                    </a:lnTo>
                    <a:lnTo>
                      <a:pt x="96" y="68"/>
                    </a:lnTo>
                    <a:lnTo>
                      <a:pt x="96" y="474"/>
                    </a:lnTo>
                    <a:lnTo>
                      <a:pt x="0" y="474"/>
                    </a:lnTo>
                    <a:lnTo>
                      <a:pt x="0" y="0"/>
                    </a:lnTo>
                    <a:lnTo>
                      <a:pt x="6"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grpSp>
        <p:grpSp>
          <p:nvGrpSpPr>
            <p:cNvPr id="705" name="Group 198">
              <a:extLst>
                <a:ext uri="{FF2B5EF4-FFF2-40B4-BE49-F238E27FC236}">
                  <a16:creationId xmlns:a16="http://schemas.microsoft.com/office/drawing/2014/main" id="{01D82324-92EE-4BE9-94D1-9E00820E6F2A}"/>
                </a:ext>
              </a:extLst>
            </p:cNvPr>
            <p:cNvGrpSpPr/>
            <p:nvPr/>
          </p:nvGrpSpPr>
          <p:grpSpPr>
            <a:xfrm>
              <a:off x="4234477" y="2181412"/>
              <a:ext cx="502281" cy="548163"/>
              <a:chOff x="2505075" y="2108200"/>
              <a:chExt cx="330200" cy="360363"/>
            </a:xfrm>
            <a:solidFill>
              <a:schemeClr val="accent1"/>
            </a:solidFill>
          </p:grpSpPr>
          <p:sp>
            <p:nvSpPr>
              <p:cNvPr id="707" name="Freeform 44">
                <a:extLst>
                  <a:ext uri="{FF2B5EF4-FFF2-40B4-BE49-F238E27FC236}">
                    <a16:creationId xmlns:a16="http://schemas.microsoft.com/office/drawing/2014/main" id="{B384A17E-DFE5-4D86-B6A5-065A76484EEB}"/>
                  </a:ext>
                </a:extLst>
              </p:cNvPr>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08" name="Freeform 45">
                <a:extLst>
                  <a:ext uri="{FF2B5EF4-FFF2-40B4-BE49-F238E27FC236}">
                    <a16:creationId xmlns:a16="http://schemas.microsoft.com/office/drawing/2014/main" id="{78D57D2B-9B69-448F-AB8E-7287EB8E9BF3}"/>
                  </a:ext>
                </a:extLst>
              </p:cNvPr>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706" name="Rectangle 705">
              <a:extLst>
                <a:ext uri="{FF2B5EF4-FFF2-40B4-BE49-F238E27FC236}">
                  <a16:creationId xmlns:a16="http://schemas.microsoft.com/office/drawing/2014/main" id="{0A667D76-C9BD-4C27-A731-5E7BC72342E9}"/>
                </a:ext>
              </a:extLst>
            </p:cNvPr>
            <p:cNvSpPr/>
            <p:nvPr/>
          </p:nvSpPr>
          <p:spPr>
            <a:xfrm>
              <a:off x="4166083" y="2103309"/>
              <a:ext cx="639069" cy="865592"/>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grpSp>
      <p:sp>
        <p:nvSpPr>
          <p:cNvPr id="711" name="TextBox 710">
            <a:extLst>
              <a:ext uri="{FF2B5EF4-FFF2-40B4-BE49-F238E27FC236}">
                <a16:creationId xmlns:a16="http://schemas.microsoft.com/office/drawing/2014/main" id="{450C8A14-DC64-4C13-BE19-93429040AABF}"/>
              </a:ext>
            </a:extLst>
          </p:cNvPr>
          <p:cNvSpPr txBox="1"/>
          <p:nvPr/>
        </p:nvSpPr>
        <p:spPr>
          <a:xfrm>
            <a:off x="6004559" y="4547337"/>
            <a:ext cx="308523" cy="319475"/>
          </a:xfrm>
          <a:prstGeom prst="rect">
            <a:avLst/>
          </a:prstGeom>
          <a:noFill/>
        </p:spPr>
        <p:txBody>
          <a:bodyPr wrap="none" lIns="0" tIns="0" rIns="0" bIns="0" rtlCol="0" anchor="t">
            <a:noAutofit/>
          </a:bodyPr>
          <a:lstStyle/>
          <a:p>
            <a:pPr>
              <a:lnSpc>
                <a:spcPct val="90000"/>
              </a:lnSpc>
            </a:pPr>
            <a:r>
              <a:rPr lang="en-US" sz="900" b="1" dirty="0">
                <a:solidFill>
                  <a:srgbClr val="5F5F5F"/>
                </a:solidFill>
              </a:rPr>
              <a:t>Siebel</a:t>
            </a:r>
          </a:p>
          <a:p>
            <a:pPr>
              <a:lnSpc>
                <a:spcPct val="90000"/>
              </a:lnSpc>
            </a:pPr>
            <a:r>
              <a:rPr lang="en-US" sz="900" b="1" dirty="0">
                <a:solidFill>
                  <a:srgbClr val="5F5F5F"/>
                </a:solidFill>
              </a:rPr>
              <a:t>FS</a:t>
            </a:r>
          </a:p>
          <a:p>
            <a:pPr algn="r">
              <a:lnSpc>
                <a:spcPct val="90000"/>
              </a:lnSpc>
            </a:pPr>
            <a:endParaRPr lang="en-US" sz="900" b="1" dirty="0">
              <a:solidFill>
                <a:srgbClr val="5F5F5F"/>
              </a:solidFill>
            </a:endParaRPr>
          </a:p>
          <a:p>
            <a:pPr algn="r">
              <a:lnSpc>
                <a:spcPct val="90000"/>
              </a:lnSpc>
            </a:pPr>
            <a:endParaRPr lang="en-US" sz="900" b="1" dirty="0">
              <a:solidFill>
                <a:srgbClr val="5F5F5F"/>
              </a:solidFill>
            </a:endParaRPr>
          </a:p>
        </p:txBody>
      </p:sp>
      <p:grpSp>
        <p:nvGrpSpPr>
          <p:cNvPr id="712" name="Group 225">
            <a:extLst>
              <a:ext uri="{FF2B5EF4-FFF2-40B4-BE49-F238E27FC236}">
                <a16:creationId xmlns:a16="http://schemas.microsoft.com/office/drawing/2014/main" id="{769C57C6-0218-4D63-ACD5-6EE3041547B9}"/>
              </a:ext>
            </a:extLst>
          </p:cNvPr>
          <p:cNvGrpSpPr/>
          <p:nvPr/>
        </p:nvGrpSpPr>
        <p:grpSpPr>
          <a:xfrm>
            <a:off x="8244644" y="4389309"/>
            <a:ext cx="455556" cy="617031"/>
            <a:chOff x="4166083" y="2103309"/>
            <a:chExt cx="639069" cy="865592"/>
          </a:xfrm>
        </p:grpSpPr>
        <p:grpSp>
          <p:nvGrpSpPr>
            <p:cNvPr id="713" name="Group 325">
              <a:extLst>
                <a:ext uri="{FF2B5EF4-FFF2-40B4-BE49-F238E27FC236}">
                  <a16:creationId xmlns:a16="http://schemas.microsoft.com/office/drawing/2014/main" id="{63C9F4C6-3F04-46F9-9AFC-323998AA7472}"/>
                </a:ext>
              </a:extLst>
            </p:cNvPr>
            <p:cNvGrpSpPr/>
            <p:nvPr/>
          </p:nvGrpSpPr>
          <p:grpSpPr>
            <a:xfrm>
              <a:off x="4402163" y="2815652"/>
              <a:ext cx="166908" cy="74181"/>
              <a:chOff x="6443663" y="1368425"/>
              <a:chExt cx="385762" cy="171450"/>
            </a:xfrm>
            <a:solidFill>
              <a:schemeClr val="accent1"/>
            </a:solidFill>
          </p:grpSpPr>
          <p:sp>
            <p:nvSpPr>
              <p:cNvPr id="718" name="Freeform 3">
                <a:extLst>
                  <a:ext uri="{FF2B5EF4-FFF2-40B4-BE49-F238E27FC236}">
                    <a16:creationId xmlns:a16="http://schemas.microsoft.com/office/drawing/2014/main" id="{269471F8-6C5B-4FF5-87DE-5B3D7D0F5CE4}"/>
                  </a:ext>
                </a:extLst>
              </p:cNvPr>
              <p:cNvSpPr>
                <a:spLocks noChangeArrowheads="1"/>
              </p:cNvSpPr>
              <p:nvPr/>
            </p:nvSpPr>
            <p:spPr bwMode="auto">
              <a:xfrm>
                <a:off x="6443663" y="1368425"/>
                <a:ext cx="166687" cy="169863"/>
              </a:xfrm>
              <a:custGeom>
                <a:avLst/>
                <a:gdLst>
                  <a:gd name="T0" fmla="*/ 113 w 461"/>
                  <a:gd name="T1" fmla="*/ 0 h 473"/>
                  <a:gd name="T2" fmla="*/ 237 w 461"/>
                  <a:gd name="T3" fmla="*/ 370 h 473"/>
                  <a:gd name="T4" fmla="*/ 361 w 461"/>
                  <a:gd name="T5" fmla="*/ 0 h 473"/>
                  <a:gd name="T6" fmla="*/ 460 w 461"/>
                  <a:gd name="T7" fmla="*/ 0 h 473"/>
                  <a:gd name="T8" fmla="*/ 285 w 461"/>
                  <a:gd name="T9" fmla="*/ 472 h 473"/>
                  <a:gd name="T10" fmla="*/ 175 w 461"/>
                  <a:gd name="T11" fmla="*/ 472 h 473"/>
                  <a:gd name="T12" fmla="*/ 0 w 461"/>
                  <a:gd name="T13" fmla="*/ 0 h 473"/>
                  <a:gd name="T14" fmla="*/ 113 w 461"/>
                  <a:gd name="T15" fmla="*/ 0 h 4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1" h="473">
                    <a:moveTo>
                      <a:pt x="113" y="0"/>
                    </a:moveTo>
                    <a:lnTo>
                      <a:pt x="237" y="370"/>
                    </a:lnTo>
                    <a:lnTo>
                      <a:pt x="361" y="0"/>
                    </a:lnTo>
                    <a:lnTo>
                      <a:pt x="460" y="0"/>
                    </a:lnTo>
                    <a:lnTo>
                      <a:pt x="285" y="472"/>
                    </a:lnTo>
                    <a:lnTo>
                      <a:pt x="175" y="472"/>
                    </a:lnTo>
                    <a:lnTo>
                      <a:pt x="0" y="0"/>
                    </a:lnTo>
                    <a:lnTo>
                      <a:pt x="113"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719" name="Freeform 4">
                <a:extLst>
                  <a:ext uri="{FF2B5EF4-FFF2-40B4-BE49-F238E27FC236}">
                    <a16:creationId xmlns:a16="http://schemas.microsoft.com/office/drawing/2014/main" id="{68197DD5-5F33-4D28-951A-A29BC95DA122}"/>
                  </a:ext>
                </a:extLst>
              </p:cNvPr>
              <p:cNvSpPr>
                <a:spLocks noChangeArrowheads="1"/>
              </p:cNvSpPr>
              <p:nvPr/>
            </p:nvSpPr>
            <p:spPr bwMode="auto">
              <a:xfrm>
                <a:off x="6635750" y="1368425"/>
                <a:ext cx="193675" cy="171450"/>
              </a:xfrm>
              <a:custGeom>
                <a:avLst/>
                <a:gdLst>
                  <a:gd name="T0" fmla="*/ 6 w 540"/>
                  <a:gd name="T1" fmla="*/ 0 h 475"/>
                  <a:gd name="T2" fmla="*/ 173 w 540"/>
                  <a:gd name="T3" fmla="*/ 0 h 475"/>
                  <a:gd name="T4" fmla="*/ 271 w 540"/>
                  <a:gd name="T5" fmla="*/ 345 h 475"/>
                  <a:gd name="T6" fmla="*/ 379 w 540"/>
                  <a:gd name="T7" fmla="*/ 0 h 475"/>
                  <a:gd name="T8" fmla="*/ 539 w 540"/>
                  <a:gd name="T9" fmla="*/ 0 h 475"/>
                  <a:gd name="T10" fmla="*/ 539 w 540"/>
                  <a:gd name="T11" fmla="*/ 474 h 475"/>
                  <a:gd name="T12" fmla="*/ 438 w 540"/>
                  <a:gd name="T13" fmla="*/ 474 h 475"/>
                  <a:gd name="T14" fmla="*/ 438 w 540"/>
                  <a:gd name="T15" fmla="*/ 68 h 475"/>
                  <a:gd name="T16" fmla="*/ 308 w 540"/>
                  <a:gd name="T17" fmla="*/ 474 h 475"/>
                  <a:gd name="T18" fmla="*/ 223 w 540"/>
                  <a:gd name="T19" fmla="*/ 474 h 475"/>
                  <a:gd name="T20" fmla="*/ 96 w 540"/>
                  <a:gd name="T21" fmla="*/ 68 h 475"/>
                  <a:gd name="T22" fmla="*/ 96 w 540"/>
                  <a:gd name="T23" fmla="*/ 474 h 475"/>
                  <a:gd name="T24" fmla="*/ 0 w 540"/>
                  <a:gd name="T25" fmla="*/ 474 h 475"/>
                  <a:gd name="T26" fmla="*/ 0 w 540"/>
                  <a:gd name="T27" fmla="*/ 0 h 475"/>
                  <a:gd name="T28" fmla="*/ 6 w 540"/>
                  <a:gd name="T29" fmla="*/ 0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40" h="475">
                    <a:moveTo>
                      <a:pt x="6" y="0"/>
                    </a:moveTo>
                    <a:lnTo>
                      <a:pt x="173" y="0"/>
                    </a:lnTo>
                    <a:lnTo>
                      <a:pt x="271" y="345"/>
                    </a:lnTo>
                    <a:lnTo>
                      <a:pt x="379" y="0"/>
                    </a:lnTo>
                    <a:lnTo>
                      <a:pt x="539" y="0"/>
                    </a:lnTo>
                    <a:lnTo>
                      <a:pt x="539" y="474"/>
                    </a:lnTo>
                    <a:lnTo>
                      <a:pt x="438" y="474"/>
                    </a:lnTo>
                    <a:lnTo>
                      <a:pt x="438" y="68"/>
                    </a:lnTo>
                    <a:lnTo>
                      <a:pt x="308" y="474"/>
                    </a:lnTo>
                    <a:lnTo>
                      <a:pt x="223" y="474"/>
                    </a:lnTo>
                    <a:lnTo>
                      <a:pt x="96" y="68"/>
                    </a:lnTo>
                    <a:lnTo>
                      <a:pt x="96" y="474"/>
                    </a:lnTo>
                    <a:lnTo>
                      <a:pt x="0" y="474"/>
                    </a:lnTo>
                    <a:lnTo>
                      <a:pt x="0" y="0"/>
                    </a:lnTo>
                    <a:lnTo>
                      <a:pt x="6"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grpSp>
        <p:grpSp>
          <p:nvGrpSpPr>
            <p:cNvPr id="714" name="Group 198">
              <a:extLst>
                <a:ext uri="{FF2B5EF4-FFF2-40B4-BE49-F238E27FC236}">
                  <a16:creationId xmlns:a16="http://schemas.microsoft.com/office/drawing/2014/main" id="{AE94EE88-C62D-41C5-A024-C4FAE97BF976}"/>
                </a:ext>
              </a:extLst>
            </p:cNvPr>
            <p:cNvGrpSpPr/>
            <p:nvPr/>
          </p:nvGrpSpPr>
          <p:grpSpPr>
            <a:xfrm>
              <a:off x="4234477" y="2181412"/>
              <a:ext cx="502281" cy="548163"/>
              <a:chOff x="2505075" y="2108200"/>
              <a:chExt cx="330200" cy="360363"/>
            </a:xfrm>
            <a:solidFill>
              <a:schemeClr val="accent1"/>
            </a:solidFill>
          </p:grpSpPr>
          <p:sp>
            <p:nvSpPr>
              <p:cNvPr id="716" name="Freeform 44">
                <a:extLst>
                  <a:ext uri="{FF2B5EF4-FFF2-40B4-BE49-F238E27FC236}">
                    <a16:creationId xmlns:a16="http://schemas.microsoft.com/office/drawing/2014/main" id="{230DF5BA-EB1B-4FC5-BC30-AA610ED31AA1}"/>
                  </a:ext>
                </a:extLst>
              </p:cNvPr>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17" name="Freeform 45">
                <a:extLst>
                  <a:ext uri="{FF2B5EF4-FFF2-40B4-BE49-F238E27FC236}">
                    <a16:creationId xmlns:a16="http://schemas.microsoft.com/office/drawing/2014/main" id="{DCBBC9C1-5562-4CF2-8F58-EFDEB4613819}"/>
                  </a:ext>
                </a:extLst>
              </p:cNvPr>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715" name="Rectangle 714">
              <a:extLst>
                <a:ext uri="{FF2B5EF4-FFF2-40B4-BE49-F238E27FC236}">
                  <a16:creationId xmlns:a16="http://schemas.microsoft.com/office/drawing/2014/main" id="{4E9BD294-890D-48FD-86D8-36400DE01B1B}"/>
                </a:ext>
              </a:extLst>
            </p:cNvPr>
            <p:cNvSpPr/>
            <p:nvPr/>
          </p:nvSpPr>
          <p:spPr>
            <a:xfrm>
              <a:off x="4166083" y="2103309"/>
              <a:ext cx="639069" cy="865592"/>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grpSp>
      <p:sp>
        <p:nvSpPr>
          <p:cNvPr id="720" name="TextBox 719">
            <a:extLst>
              <a:ext uri="{FF2B5EF4-FFF2-40B4-BE49-F238E27FC236}">
                <a16:creationId xmlns:a16="http://schemas.microsoft.com/office/drawing/2014/main" id="{50413CE3-467B-4807-99A9-463C17C3C60D}"/>
              </a:ext>
            </a:extLst>
          </p:cNvPr>
          <p:cNvSpPr txBox="1"/>
          <p:nvPr/>
        </p:nvSpPr>
        <p:spPr>
          <a:xfrm>
            <a:off x="8846819" y="4714977"/>
            <a:ext cx="537123" cy="319475"/>
          </a:xfrm>
          <a:prstGeom prst="rect">
            <a:avLst/>
          </a:prstGeom>
          <a:noFill/>
        </p:spPr>
        <p:txBody>
          <a:bodyPr wrap="none" lIns="0" tIns="0" rIns="0" bIns="0" rtlCol="0" anchor="t">
            <a:noAutofit/>
          </a:bodyPr>
          <a:lstStyle/>
          <a:p>
            <a:pPr algn="r">
              <a:lnSpc>
                <a:spcPct val="90000"/>
              </a:lnSpc>
            </a:pPr>
            <a:r>
              <a:rPr lang="en-US" sz="900" b="1" dirty="0">
                <a:solidFill>
                  <a:srgbClr val="5F5F5F"/>
                </a:solidFill>
              </a:rPr>
              <a:t>SIEBEL </a:t>
            </a:r>
          </a:p>
          <a:p>
            <a:pPr algn="r">
              <a:lnSpc>
                <a:spcPct val="90000"/>
              </a:lnSpc>
            </a:pPr>
            <a:r>
              <a:rPr lang="en-US" sz="900" b="1" dirty="0">
                <a:solidFill>
                  <a:srgbClr val="5F5F5F"/>
                </a:solidFill>
              </a:rPr>
              <a:t>ENT </a:t>
            </a:r>
          </a:p>
          <a:p>
            <a:pPr algn="r">
              <a:lnSpc>
                <a:spcPct val="90000"/>
              </a:lnSpc>
            </a:pPr>
            <a:endParaRPr lang="en-US" sz="900" b="1" dirty="0">
              <a:solidFill>
                <a:srgbClr val="5F5F5F"/>
              </a:solidFill>
            </a:endParaRPr>
          </a:p>
        </p:txBody>
      </p:sp>
      <p:grpSp>
        <p:nvGrpSpPr>
          <p:cNvPr id="721" name="Group 328">
            <a:extLst>
              <a:ext uri="{FF2B5EF4-FFF2-40B4-BE49-F238E27FC236}">
                <a16:creationId xmlns:a16="http://schemas.microsoft.com/office/drawing/2014/main" id="{9C7C3001-36EF-4EBC-B0A4-49FD8F7BB39D}"/>
              </a:ext>
            </a:extLst>
          </p:cNvPr>
          <p:cNvGrpSpPr/>
          <p:nvPr/>
        </p:nvGrpSpPr>
        <p:grpSpPr>
          <a:xfrm flipV="1">
            <a:off x="6564574" y="4882693"/>
            <a:ext cx="4019606" cy="1068525"/>
            <a:chOff x="9530256" y="3824902"/>
            <a:chExt cx="514957" cy="512594"/>
          </a:xfrm>
        </p:grpSpPr>
        <p:cxnSp>
          <p:nvCxnSpPr>
            <p:cNvPr id="722" name="Straight Arrow Connector 721">
              <a:extLst>
                <a:ext uri="{FF2B5EF4-FFF2-40B4-BE49-F238E27FC236}">
                  <a16:creationId xmlns:a16="http://schemas.microsoft.com/office/drawing/2014/main" id="{9C820703-CAB2-4354-AFCE-CFB2C8A28E59}"/>
                </a:ext>
              </a:extLst>
            </p:cNvPr>
            <p:cNvCxnSpPr/>
            <p:nvPr/>
          </p:nvCxnSpPr>
          <p:spPr bwMode="auto">
            <a:xfrm flipH="1">
              <a:off x="9530403" y="3824902"/>
              <a:ext cx="514810" cy="0"/>
            </a:xfrm>
            <a:prstGeom prst="straightConnector1">
              <a:avLst/>
            </a:prstGeom>
            <a:solidFill>
              <a:srgbClr val="00B8FF"/>
            </a:solidFill>
            <a:ln w="12700" cap="flat" cmpd="sng" algn="ctr">
              <a:solidFill>
                <a:schemeClr val="tx1"/>
              </a:solidFill>
              <a:prstDash val="solid"/>
              <a:round/>
              <a:headEnd type="oval" w="sm" len="sm"/>
              <a:tailEnd type="oval" w="sm" len="sm"/>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cxnSp>
        <p:cxnSp>
          <p:nvCxnSpPr>
            <p:cNvPr id="723" name="Straight Arrow Connector 722">
              <a:extLst>
                <a:ext uri="{FF2B5EF4-FFF2-40B4-BE49-F238E27FC236}">
                  <a16:creationId xmlns:a16="http://schemas.microsoft.com/office/drawing/2014/main" id="{5B99C647-5284-4DE2-967B-EC004D349BFA}"/>
                </a:ext>
              </a:extLst>
            </p:cNvPr>
            <p:cNvCxnSpPr/>
            <p:nvPr/>
          </p:nvCxnSpPr>
          <p:spPr bwMode="auto">
            <a:xfrm rot="5400000">
              <a:off x="9274447" y="4081688"/>
              <a:ext cx="511617" cy="0"/>
            </a:xfrm>
            <a:prstGeom prst="straightConnector1">
              <a:avLst/>
            </a:prstGeom>
            <a:solidFill>
              <a:srgbClr val="00B8FF"/>
            </a:solidFill>
            <a:ln w="12700" cap="flat" cmpd="sng" algn="ctr">
              <a:solidFill>
                <a:schemeClr val="tx1"/>
              </a:solidFill>
              <a:prstDash val="solid"/>
              <a:round/>
              <a:headEnd type="oval" w="sm" len="sm"/>
              <a:tailEnd type="oval" w="sm" len="sm"/>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cxnSp>
      </p:grpSp>
      <p:sp>
        <p:nvSpPr>
          <p:cNvPr id="724" name="TextBox 723">
            <a:extLst>
              <a:ext uri="{FF2B5EF4-FFF2-40B4-BE49-F238E27FC236}">
                <a16:creationId xmlns:a16="http://schemas.microsoft.com/office/drawing/2014/main" id="{8F5252D9-6814-40D9-9498-F9E8294239F7}"/>
              </a:ext>
            </a:extLst>
          </p:cNvPr>
          <p:cNvSpPr txBox="1"/>
          <p:nvPr/>
        </p:nvSpPr>
        <p:spPr>
          <a:xfrm>
            <a:off x="7962899" y="4539717"/>
            <a:ext cx="308523" cy="319475"/>
          </a:xfrm>
          <a:prstGeom prst="rect">
            <a:avLst/>
          </a:prstGeom>
          <a:noFill/>
        </p:spPr>
        <p:txBody>
          <a:bodyPr wrap="none" lIns="0" tIns="0" rIns="0" bIns="0" rtlCol="0" anchor="t">
            <a:noAutofit/>
          </a:bodyPr>
          <a:lstStyle/>
          <a:p>
            <a:pPr algn="r">
              <a:lnSpc>
                <a:spcPct val="90000"/>
              </a:lnSpc>
            </a:pPr>
            <a:r>
              <a:rPr lang="en-US" sz="900" b="1" dirty="0">
                <a:solidFill>
                  <a:srgbClr val="5F5F5F"/>
                </a:solidFill>
              </a:rPr>
              <a:t>Siebel </a:t>
            </a:r>
          </a:p>
          <a:p>
            <a:pPr algn="r">
              <a:lnSpc>
                <a:spcPct val="90000"/>
              </a:lnSpc>
            </a:pPr>
            <a:r>
              <a:rPr lang="en-US" sz="900" b="1" dirty="0">
                <a:solidFill>
                  <a:srgbClr val="5F5F5F"/>
                </a:solidFill>
              </a:rPr>
              <a:t>FS</a:t>
            </a:r>
          </a:p>
          <a:p>
            <a:pPr algn="r">
              <a:lnSpc>
                <a:spcPct val="90000"/>
              </a:lnSpc>
            </a:pPr>
            <a:endParaRPr lang="en-US" sz="900" b="1" dirty="0">
              <a:solidFill>
                <a:srgbClr val="5F5F5F"/>
              </a:solidFill>
            </a:endParaRPr>
          </a:p>
        </p:txBody>
      </p:sp>
      <p:sp>
        <p:nvSpPr>
          <p:cNvPr id="725" name="TextBox 724">
            <a:extLst>
              <a:ext uri="{FF2B5EF4-FFF2-40B4-BE49-F238E27FC236}">
                <a16:creationId xmlns:a16="http://schemas.microsoft.com/office/drawing/2014/main" id="{EED075DF-45C5-443E-87D3-E88E054EA2F3}"/>
              </a:ext>
            </a:extLst>
          </p:cNvPr>
          <p:cNvSpPr txBox="1"/>
          <p:nvPr/>
        </p:nvSpPr>
        <p:spPr>
          <a:xfrm>
            <a:off x="10652759" y="5881391"/>
            <a:ext cx="506643" cy="123169"/>
          </a:xfrm>
          <a:prstGeom prst="rect">
            <a:avLst/>
          </a:prstGeom>
          <a:noFill/>
        </p:spPr>
        <p:txBody>
          <a:bodyPr wrap="none" lIns="0" tIns="0" rIns="0" bIns="0" rtlCol="0" anchor="t">
            <a:noAutofit/>
          </a:bodyPr>
          <a:lstStyle/>
          <a:p>
            <a:pPr algn="r">
              <a:lnSpc>
                <a:spcPct val="90000"/>
              </a:lnSpc>
            </a:pPr>
            <a:r>
              <a:rPr lang="en-US" sz="900" b="1" dirty="0">
                <a:solidFill>
                  <a:srgbClr val="5F5F5F"/>
                </a:solidFill>
              </a:rPr>
              <a:t>siebns.dat</a:t>
            </a:r>
          </a:p>
        </p:txBody>
      </p:sp>
      <p:grpSp>
        <p:nvGrpSpPr>
          <p:cNvPr id="728" name="Group 287">
            <a:extLst>
              <a:ext uri="{FF2B5EF4-FFF2-40B4-BE49-F238E27FC236}">
                <a16:creationId xmlns:a16="http://schemas.microsoft.com/office/drawing/2014/main" id="{AA5ECC81-8FD9-4BA3-9180-238368B5E8E6}"/>
              </a:ext>
            </a:extLst>
          </p:cNvPr>
          <p:cNvGrpSpPr/>
          <p:nvPr/>
        </p:nvGrpSpPr>
        <p:grpSpPr>
          <a:xfrm>
            <a:off x="7407859" y="913297"/>
            <a:ext cx="902494" cy="892643"/>
            <a:chOff x="5525115" y="2102017"/>
            <a:chExt cx="986918" cy="976146"/>
          </a:xfrm>
        </p:grpSpPr>
        <p:grpSp>
          <p:nvGrpSpPr>
            <p:cNvPr id="729" name="Group 4">
              <a:extLst>
                <a:ext uri="{FF2B5EF4-FFF2-40B4-BE49-F238E27FC236}">
                  <a16:creationId xmlns:a16="http://schemas.microsoft.com/office/drawing/2014/main" id="{27D54842-B7CE-4FA7-9F88-ED28EDFFFFF4}"/>
                </a:ext>
              </a:extLst>
            </p:cNvPr>
            <p:cNvGrpSpPr/>
            <p:nvPr/>
          </p:nvGrpSpPr>
          <p:grpSpPr>
            <a:xfrm>
              <a:off x="5591540" y="2826344"/>
              <a:ext cx="499377" cy="237443"/>
              <a:chOff x="5591540" y="2826344"/>
              <a:chExt cx="499377" cy="237443"/>
            </a:xfrm>
            <a:solidFill>
              <a:schemeClr val="accent1"/>
            </a:solidFill>
          </p:grpSpPr>
          <p:grpSp>
            <p:nvGrpSpPr>
              <p:cNvPr id="738" name="Group 3">
                <a:extLst>
                  <a:ext uri="{FF2B5EF4-FFF2-40B4-BE49-F238E27FC236}">
                    <a16:creationId xmlns:a16="http://schemas.microsoft.com/office/drawing/2014/main" id="{7FE35A86-1532-424E-A46A-C95AA73CFD93}"/>
                  </a:ext>
                </a:extLst>
              </p:cNvPr>
              <p:cNvGrpSpPr/>
              <p:nvPr/>
            </p:nvGrpSpPr>
            <p:grpSpPr>
              <a:xfrm>
                <a:off x="5618159" y="2826344"/>
                <a:ext cx="446138" cy="83052"/>
                <a:chOff x="5600058" y="2826344"/>
                <a:chExt cx="446138" cy="83052"/>
              </a:xfrm>
              <a:grpFill/>
            </p:grpSpPr>
            <p:sp>
              <p:nvSpPr>
                <p:cNvPr id="747" name="Freeform 155">
                  <a:extLst>
                    <a:ext uri="{FF2B5EF4-FFF2-40B4-BE49-F238E27FC236}">
                      <a16:creationId xmlns:a16="http://schemas.microsoft.com/office/drawing/2014/main" id="{D2612B81-E012-498E-9AB3-83F6027F0790}"/>
                    </a:ext>
                  </a:extLst>
                </p:cNvPr>
                <p:cNvSpPr>
                  <a:spLocks noChangeArrowheads="1"/>
                </p:cNvSpPr>
                <p:nvPr/>
              </p:nvSpPr>
              <p:spPr bwMode="auto">
                <a:xfrm>
                  <a:off x="5600058" y="2826344"/>
                  <a:ext cx="17036" cy="80922"/>
                </a:xfrm>
                <a:custGeom>
                  <a:avLst/>
                  <a:gdLst>
                    <a:gd name="T0" fmla="*/ 0 w 72"/>
                    <a:gd name="T1" fmla="*/ 0 h 337"/>
                    <a:gd name="T2" fmla="*/ 71 w 72"/>
                    <a:gd name="T3" fmla="*/ 0 h 337"/>
                    <a:gd name="T4" fmla="*/ 71 w 72"/>
                    <a:gd name="T5" fmla="*/ 336 h 337"/>
                    <a:gd name="T6" fmla="*/ 0 w 72"/>
                    <a:gd name="T7" fmla="*/ 336 h 337"/>
                    <a:gd name="T8" fmla="*/ 0 w 72"/>
                    <a:gd name="T9" fmla="*/ 0 h 337"/>
                  </a:gdLst>
                  <a:ahLst/>
                  <a:cxnLst>
                    <a:cxn ang="0">
                      <a:pos x="T0" y="T1"/>
                    </a:cxn>
                    <a:cxn ang="0">
                      <a:pos x="T2" y="T3"/>
                    </a:cxn>
                    <a:cxn ang="0">
                      <a:pos x="T4" y="T5"/>
                    </a:cxn>
                    <a:cxn ang="0">
                      <a:pos x="T6" y="T7"/>
                    </a:cxn>
                    <a:cxn ang="0">
                      <a:pos x="T8" y="T9"/>
                    </a:cxn>
                  </a:cxnLst>
                  <a:rect l="0" t="0" r="r" b="b"/>
                  <a:pathLst>
                    <a:path w="72" h="337">
                      <a:moveTo>
                        <a:pt x="0" y="0"/>
                      </a:moveTo>
                      <a:lnTo>
                        <a:pt x="71" y="0"/>
                      </a:lnTo>
                      <a:lnTo>
                        <a:pt x="71" y="336"/>
                      </a:lnTo>
                      <a:lnTo>
                        <a:pt x="0" y="336"/>
                      </a:ln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48" name="Freeform 156">
                  <a:extLst>
                    <a:ext uri="{FF2B5EF4-FFF2-40B4-BE49-F238E27FC236}">
                      <a16:creationId xmlns:a16="http://schemas.microsoft.com/office/drawing/2014/main" id="{DD6450E2-F499-402C-9118-AF75258952A4}"/>
                    </a:ext>
                  </a:extLst>
                </p:cNvPr>
                <p:cNvSpPr>
                  <a:spLocks noChangeArrowheads="1"/>
                </p:cNvSpPr>
                <p:nvPr/>
              </p:nvSpPr>
              <p:spPr bwMode="auto">
                <a:xfrm>
                  <a:off x="5637325" y="2850833"/>
                  <a:ext cx="53238" cy="58563"/>
                </a:xfrm>
                <a:custGeom>
                  <a:avLst/>
                  <a:gdLst>
                    <a:gd name="T0" fmla="*/ 0 w 222"/>
                    <a:gd name="T1" fmla="*/ 45 h 243"/>
                    <a:gd name="T2" fmla="*/ 0 w 222"/>
                    <a:gd name="T3" fmla="*/ 2 h 243"/>
                    <a:gd name="T4" fmla="*/ 65 w 222"/>
                    <a:gd name="T5" fmla="*/ 2 h 243"/>
                    <a:gd name="T6" fmla="*/ 68 w 222"/>
                    <a:gd name="T7" fmla="*/ 39 h 243"/>
                    <a:gd name="T8" fmla="*/ 144 w 222"/>
                    <a:gd name="T9" fmla="*/ 0 h 243"/>
                    <a:gd name="T10" fmla="*/ 215 w 222"/>
                    <a:gd name="T11" fmla="*/ 45 h 243"/>
                    <a:gd name="T12" fmla="*/ 221 w 222"/>
                    <a:gd name="T13" fmla="*/ 115 h 243"/>
                    <a:gd name="T14" fmla="*/ 221 w 222"/>
                    <a:gd name="T15" fmla="*/ 242 h 243"/>
                    <a:gd name="T16" fmla="*/ 150 w 222"/>
                    <a:gd name="T17" fmla="*/ 242 h 243"/>
                    <a:gd name="T18" fmla="*/ 150 w 222"/>
                    <a:gd name="T19" fmla="*/ 95 h 243"/>
                    <a:gd name="T20" fmla="*/ 147 w 222"/>
                    <a:gd name="T21" fmla="*/ 70 h 243"/>
                    <a:gd name="T22" fmla="*/ 113 w 222"/>
                    <a:gd name="T23" fmla="*/ 50 h 243"/>
                    <a:gd name="T24" fmla="*/ 77 w 222"/>
                    <a:gd name="T25" fmla="*/ 67 h 243"/>
                    <a:gd name="T26" fmla="*/ 68 w 222"/>
                    <a:gd name="T27" fmla="*/ 104 h 243"/>
                    <a:gd name="T28" fmla="*/ 68 w 222"/>
                    <a:gd name="T29" fmla="*/ 242 h 243"/>
                    <a:gd name="T30" fmla="*/ 0 w 222"/>
                    <a:gd name="T31" fmla="*/ 242 h 243"/>
                    <a:gd name="T32" fmla="*/ 0 w 222"/>
                    <a:gd name="T33" fmla="*/ 45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2" h="243">
                      <a:moveTo>
                        <a:pt x="0" y="45"/>
                      </a:moveTo>
                      <a:cubicBezTo>
                        <a:pt x="0" y="45"/>
                        <a:pt x="0" y="19"/>
                        <a:pt x="0" y="2"/>
                      </a:cubicBezTo>
                      <a:lnTo>
                        <a:pt x="65" y="2"/>
                      </a:lnTo>
                      <a:lnTo>
                        <a:pt x="68" y="39"/>
                      </a:lnTo>
                      <a:cubicBezTo>
                        <a:pt x="74" y="28"/>
                        <a:pt x="94" y="0"/>
                        <a:pt x="144" y="0"/>
                      </a:cubicBezTo>
                      <a:cubicBezTo>
                        <a:pt x="189" y="0"/>
                        <a:pt x="209" y="28"/>
                        <a:pt x="215" y="45"/>
                      </a:cubicBezTo>
                      <a:cubicBezTo>
                        <a:pt x="221" y="59"/>
                        <a:pt x="221" y="70"/>
                        <a:pt x="221" y="115"/>
                      </a:cubicBezTo>
                      <a:lnTo>
                        <a:pt x="221" y="242"/>
                      </a:lnTo>
                      <a:lnTo>
                        <a:pt x="150" y="242"/>
                      </a:lnTo>
                      <a:lnTo>
                        <a:pt x="150" y="95"/>
                      </a:lnTo>
                      <a:cubicBezTo>
                        <a:pt x="150" y="87"/>
                        <a:pt x="150" y="79"/>
                        <a:pt x="147" y="70"/>
                      </a:cubicBezTo>
                      <a:cubicBezTo>
                        <a:pt x="142" y="59"/>
                        <a:pt x="130" y="50"/>
                        <a:pt x="113" y="50"/>
                      </a:cubicBezTo>
                      <a:cubicBezTo>
                        <a:pt x="99" y="50"/>
                        <a:pt x="85" y="56"/>
                        <a:pt x="77" y="67"/>
                      </a:cubicBezTo>
                      <a:cubicBezTo>
                        <a:pt x="74" y="73"/>
                        <a:pt x="68" y="84"/>
                        <a:pt x="68" y="104"/>
                      </a:cubicBezTo>
                      <a:lnTo>
                        <a:pt x="68" y="242"/>
                      </a:lnTo>
                      <a:lnTo>
                        <a:pt x="0" y="242"/>
                      </a:lnTo>
                      <a:lnTo>
                        <a:pt x="0" y="45"/>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49" name="Freeform 157">
                  <a:extLst>
                    <a:ext uri="{FF2B5EF4-FFF2-40B4-BE49-F238E27FC236}">
                      <a16:creationId xmlns:a16="http://schemas.microsoft.com/office/drawing/2014/main" id="{1FA714C3-9001-4645-A26F-B57214FCB211}"/>
                    </a:ext>
                  </a:extLst>
                </p:cNvPr>
                <p:cNvSpPr>
                  <a:spLocks noChangeArrowheads="1"/>
                </p:cNvSpPr>
                <p:nvPr/>
              </p:nvSpPr>
              <p:spPr bwMode="auto">
                <a:xfrm>
                  <a:off x="5704406" y="2834862"/>
                  <a:ext cx="40461" cy="74534"/>
                </a:xfrm>
                <a:custGeom>
                  <a:avLst/>
                  <a:gdLst>
                    <a:gd name="T0" fmla="*/ 113 w 169"/>
                    <a:gd name="T1" fmla="*/ 307 h 308"/>
                    <a:gd name="T2" fmla="*/ 45 w 169"/>
                    <a:gd name="T3" fmla="*/ 245 h 308"/>
                    <a:gd name="T4" fmla="*/ 45 w 169"/>
                    <a:gd name="T5" fmla="*/ 115 h 308"/>
                    <a:gd name="T6" fmla="*/ 0 w 169"/>
                    <a:gd name="T7" fmla="*/ 115 h 308"/>
                    <a:gd name="T8" fmla="*/ 0 w 169"/>
                    <a:gd name="T9" fmla="*/ 70 h 308"/>
                    <a:gd name="T10" fmla="*/ 45 w 169"/>
                    <a:gd name="T11" fmla="*/ 70 h 308"/>
                    <a:gd name="T12" fmla="*/ 45 w 169"/>
                    <a:gd name="T13" fmla="*/ 25 h 308"/>
                    <a:gd name="T14" fmla="*/ 113 w 169"/>
                    <a:gd name="T15" fmla="*/ 0 h 308"/>
                    <a:gd name="T16" fmla="*/ 113 w 169"/>
                    <a:gd name="T17" fmla="*/ 70 h 308"/>
                    <a:gd name="T18" fmla="*/ 168 w 169"/>
                    <a:gd name="T19" fmla="*/ 70 h 308"/>
                    <a:gd name="T20" fmla="*/ 168 w 169"/>
                    <a:gd name="T21" fmla="*/ 115 h 308"/>
                    <a:gd name="T22" fmla="*/ 113 w 169"/>
                    <a:gd name="T23" fmla="*/ 115 h 308"/>
                    <a:gd name="T24" fmla="*/ 113 w 169"/>
                    <a:gd name="T25" fmla="*/ 220 h 308"/>
                    <a:gd name="T26" fmla="*/ 143 w 169"/>
                    <a:gd name="T27" fmla="*/ 254 h 308"/>
                    <a:gd name="T28" fmla="*/ 165 w 169"/>
                    <a:gd name="T29" fmla="*/ 254 h 308"/>
                    <a:gd name="T30" fmla="*/ 165 w 169"/>
                    <a:gd name="T31" fmla="*/ 299 h 308"/>
                    <a:gd name="T32" fmla="*/ 113 w 169"/>
                    <a:gd name="T33" fmla="*/ 307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9" h="308">
                      <a:moveTo>
                        <a:pt x="113" y="307"/>
                      </a:moveTo>
                      <a:cubicBezTo>
                        <a:pt x="45" y="307"/>
                        <a:pt x="45" y="265"/>
                        <a:pt x="45" y="245"/>
                      </a:cubicBezTo>
                      <a:lnTo>
                        <a:pt x="45" y="115"/>
                      </a:lnTo>
                      <a:lnTo>
                        <a:pt x="0" y="115"/>
                      </a:lnTo>
                      <a:lnTo>
                        <a:pt x="0" y="70"/>
                      </a:lnTo>
                      <a:lnTo>
                        <a:pt x="45" y="70"/>
                      </a:lnTo>
                      <a:lnTo>
                        <a:pt x="45" y="25"/>
                      </a:lnTo>
                      <a:lnTo>
                        <a:pt x="113" y="0"/>
                      </a:lnTo>
                      <a:lnTo>
                        <a:pt x="113" y="70"/>
                      </a:lnTo>
                      <a:lnTo>
                        <a:pt x="168" y="70"/>
                      </a:lnTo>
                      <a:lnTo>
                        <a:pt x="168" y="115"/>
                      </a:lnTo>
                      <a:lnTo>
                        <a:pt x="113" y="115"/>
                      </a:lnTo>
                      <a:lnTo>
                        <a:pt x="113" y="220"/>
                      </a:lnTo>
                      <a:cubicBezTo>
                        <a:pt x="113" y="242"/>
                        <a:pt x="113" y="254"/>
                        <a:pt x="143" y="254"/>
                      </a:cubicBezTo>
                      <a:lnTo>
                        <a:pt x="165" y="254"/>
                      </a:lnTo>
                      <a:lnTo>
                        <a:pt x="165" y="299"/>
                      </a:lnTo>
                      <a:cubicBezTo>
                        <a:pt x="143" y="304"/>
                        <a:pt x="123" y="307"/>
                        <a:pt x="113" y="30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50" name="Freeform 158">
                  <a:extLst>
                    <a:ext uri="{FF2B5EF4-FFF2-40B4-BE49-F238E27FC236}">
                      <a16:creationId xmlns:a16="http://schemas.microsoft.com/office/drawing/2014/main" id="{9AFF4B41-779D-42EE-8AF9-D872BA2FB7DF}"/>
                    </a:ext>
                  </a:extLst>
                </p:cNvPr>
                <p:cNvSpPr>
                  <a:spLocks noChangeArrowheads="1"/>
                </p:cNvSpPr>
                <p:nvPr/>
              </p:nvSpPr>
              <p:spPr bwMode="auto">
                <a:xfrm>
                  <a:off x="5754450" y="2849769"/>
                  <a:ext cx="54303" cy="59627"/>
                </a:xfrm>
                <a:custGeom>
                  <a:avLst/>
                  <a:gdLst>
                    <a:gd name="T0" fmla="*/ 116 w 227"/>
                    <a:gd name="T1" fmla="*/ 203 h 249"/>
                    <a:gd name="T2" fmla="*/ 155 w 227"/>
                    <a:gd name="T3" fmla="*/ 169 h 249"/>
                    <a:gd name="T4" fmla="*/ 217 w 227"/>
                    <a:gd name="T5" fmla="*/ 169 h 249"/>
                    <a:gd name="T6" fmla="*/ 195 w 227"/>
                    <a:gd name="T7" fmla="*/ 220 h 249"/>
                    <a:gd name="T8" fmla="*/ 113 w 227"/>
                    <a:gd name="T9" fmla="*/ 248 h 249"/>
                    <a:gd name="T10" fmla="*/ 31 w 227"/>
                    <a:gd name="T11" fmla="*/ 220 h 249"/>
                    <a:gd name="T12" fmla="*/ 0 w 227"/>
                    <a:gd name="T13" fmla="*/ 130 h 249"/>
                    <a:gd name="T14" fmla="*/ 48 w 227"/>
                    <a:gd name="T15" fmla="*/ 19 h 249"/>
                    <a:gd name="T16" fmla="*/ 113 w 227"/>
                    <a:gd name="T17" fmla="*/ 0 h 249"/>
                    <a:gd name="T18" fmla="*/ 209 w 227"/>
                    <a:gd name="T19" fmla="*/ 56 h 249"/>
                    <a:gd name="T20" fmla="*/ 223 w 227"/>
                    <a:gd name="T21" fmla="*/ 141 h 249"/>
                    <a:gd name="T22" fmla="*/ 68 w 227"/>
                    <a:gd name="T23" fmla="*/ 141 h 249"/>
                    <a:gd name="T24" fmla="*/ 116 w 227"/>
                    <a:gd name="T25" fmla="*/ 203 h 249"/>
                    <a:gd name="T26" fmla="*/ 155 w 227"/>
                    <a:gd name="T27" fmla="*/ 96 h 249"/>
                    <a:gd name="T28" fmla="*/ 116 w 227"/>
                    <a:gd name="T29" fmla="*/ 42 h 249"/>
                    <a:gd name="T30" fmla="*/ 70 w 227"/>
                    <a:gd name="T31" fmla="*/ 96 h 249"/>
                    <a:gd name="T32" fmla="*/ 155 w 227"/>
                    <a:gd name="T33" fmla="*/ 96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7" h="249">
                      <a:moveTo>
                        <a:pt x="116" y="203"/>
                      </a:moveTo>
                      <a:cubicBezTo>
                        <a:pt x="132" y="203"/>
                        <a:pt x="149" y="197"/>
                        <a:pt x="155" y="169"/>
                      </a:cubicBezTo>
                      <a:lnTo>
                        <a:pt x="217" y="169"/>
                      </a:lnTo>
                      <a:cubicBezTo>
                        <a:pt x="217" y="180"/>
                        <a:pt x="214" y="200"/>
                        <a:pt x="195" y="220"/>
                      </a:cubicBezTo>
                      <a:cubicBezTo>
                        <a:pt x="178" y="237"/>
                        <a:pt x="147" y="248"/>
                        <a:pt x="113" y="248"/>
                      </a:cubicBezTo>
                      <a:cubicBezTo>
                        <a:pt x="93" y="248"/>
                        <a:pt x="53" y="245"/>
                        <a:pt x="31" y="220"/>
                      </a:cubicBezTo>
                      <a:cubicBezTo>
                        <a:pt x="8" y="197"/>
                        <a:pt x="0" y="166"/>
                        <a:pt x="0" y="130"/>
                      </a:cubicBezTo>
                      <a:cubicBezTo>
                        <a:pt x="0" y="93"/>
                        <a:pt x="8" y="45"/>
                        <a:pt x="48" y="19"/>
                      </a:cubicBezTo>
                      <a:cubicBezTo>
                        <a:pt x="65" y="8"/>
                        <a:pt x="87" y="0"/>
                        <a:pt x="113" y="0"/>
                      </a:cubicBezTo>
                      <a:cubicBezTo>
                        <a:pt x="147" y="0"/>
                        <a:pt x="186" y="14"/>
                        <a:pt x="209" y="56"/>
                      </a:cubicBezTo>
                      <a:cubicBezTo>
                        <a:pt x="226" y="87"/>
                        <a:pt x="223" y="124"/>
                        <a:pt x="223" y="141"/>
                      </a:cubicBezTo>
                      <a:lnTo>
                        <a:pt x="68" y="141"/>
                      </a:lnTo>
                      <a:cubicBezTo>
                        <a:pt x="68" y="155"/>
                        <a:pt x="68" y="203"/>
                        <a:pt x="116" y="203"/>
                      </a:cubicBezTo>
                      <a:close/>
                      <a:moveTo>
                        <a:pt x="155" y="96"/>
                      </a:moveTo>
                      <a:cubicBezTo>
                        <a:pt x="155" y="84"/>
                        <a:pt x="155" y="42"/>
                        <a:pt x="116" y="42"/>
                      </a:cubicBezTo>
                      <a:cubicBezTo>
                        <a:pt x="84" y="42"/>
                        <a:pt x="73" y="67"/>
                        <a:pt x="70" y="96"/>
                      </a:cubicBezTo>
                      <a:lnTo>
                        <a:pt x="155" y="96"/>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51" name="Freeform 159">
                  <a:extLst>
                    <a:ext uri="{FF2B5EF4-FFF2-40B4-BE49-F238E27FC236}">
                      <a16:creationId xmlns:a16="http://schemas.microsoft.com/office/drawing/2014/main" id="{0BD57549-26B0-47B6-920C-60F0C59DEC54}"/>
                    </a:ext>
                  </a:extLst>
                </p:cNvPr>
                <p:cNvSpPr>
                  <a:spLocks noChangeArrowheads="1"/>
                </p:cNvSpPr>
                <p:nvPr/>
              </p:nvSpPr>
              <p:spPr bwMode="auto">
                <a:xfrm>
                  <a:off x="5824725" y="2849769"/>
                  <a:ext cx="35137" cy="58562"/>
                </a:xfrm>
                <a:custGeom>
                  <a:avLst/>
                  <a:gdLst>
                    <a:gd name="T0" fmla="*/ 3 w 145"/>
                    <a:gd name="T1" fmla="*/ 62 h 241"/>
                    <a:gd name="T2" fmla="*/ 0 w 145"/>
                    <a:gd name="T3" fmla="*/ 3 h 241"/>
                    <a:gd name="T4" fmla="*/ 65 w 145"/>
                    <a:gd name="T5" fmla="*/ 3 h 241"/>
                    <a:gd name="T6" fmla="*/ 65 w 145"/>
                    <a:gd name="T7" fmla="*/ 48 h 241"/>
                    <a:gd name="T8" fmla="*/ 144 w 145"/>
                    <a:gd name="T9" fmla="*/ 3 h 241"/>
                    <a:gd name="T10" fmla="*/ 144 w 145"/>
                    <a:gd name="T11" fmla="*/ 65 h 241"/>
                    <a:gd name="T12" fmla="*/ 71 w 145"/>
                    <a:gd name="T13" fmla="*/ 124 h 241"/>
                    <a:gd name="T14" fmla="*/ 71 w 145"/>
                    <a:gd name="T15" fmla="*/ 240 h 241"/>
                    <a:gd name="T16" fmla="*/ 3 w 145"/>
                    <a:gd name="T17" fmla="*/ 240 h 241"/>
                    <a:gd name="T18" fmla="*/ 3 w 145"/>
                    <a:gd name="T19" fmla="*/ 62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5" h="241">
                      <a:moveTo>
                        <a:pt x="3" y="62"/>
                      </a:moveTo>
                      <a:cubicBezTo>
                        <a:pt x="3" y="50"/>
                        <a:pt x="0" y="17"/>
                        <a:pt x="0" y="3"/>
                      </a:cubicBezTo>
                      <a:lnTo>
                        <a:pt x="65" y="3"/>
                      </a:lnTo>
                      <a:lnTo>
                        <a:pt x="65" y="48"/>
                      </a:lnTo>
                      <a:cubicBezTo>
                        <a:pt x="74" y="28"/>
                        <a:pt x="91" y="0"/>
                        <a:pt x="144" y="3"/>
                      </a:cubicBezTo>
                      <a:lnTo>
                        <a:pt x="144" y="65"/>
                      </a:lnTo>
                      <a:cubicBezTo>
                        <a:pt x="74" y="59"/>
                        <a:pt x="71" y="93"/>
                        <a:pt x="71" y="124"/>
                      </a:cubicBezTo>
                      <a:lnTo>
                        <a:pt x="71" y="240"/>
                      </a:lnTo>
                      <a:lnTo>
                        <a:pt x="3" y="240"/>
                      </a:lnTo>
                      <a:lnTo>
                        <a:pt x="3" y="62"/>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52" name="Freeform 160">
                  <a:extLst>
                    <a:ext uri="{FF2B5EF4-FFF2-40B4-BE49-F238E27FC236}">
                      <a16:creationId xmlns:a16="http://schemas.microsoft.com/office/drawing/2014/main" id="{D7F3A6AF-0F14-484E-A6E2-C54199810F16}"/>
                    </a:ext>
                  </a:extLst>
                </p:cNvPr>
                <p:cNvSpPr>
                  <a:spLocks noChangeArrowheads="1"/>
                </p:cNvSpPr>
                <p:nvPr/>
              </p:nvSpPr>
              <p:spPr bwMode="auto">
                <a:xfrm>
                  <a:off x="5869445" y="2850833"/>
                  <a:ext cx="54303" cy="58563"/>
                </a:xfrm>
                <a:custGeom>
                  <a:avLst/>
                  <a:gdLst>
                    <a:gd name="T0" fmla="*/ 3 w 224"/>
                    <a:gd name="T1" fmla="*/ 45 h 243"/>
                    <a:gd name="T2" fmla="*/ 3 w 224"/>
                    <a:gd name="T3" fmla="*/ 2 h 243"/>
                    <a:gd name="T4" fmla="*/ 67 w 224"/>
                    <a:gd name="T5" fmla="*/ 2 h 243"/>
                    <a:gd name="T6" fmla="*/ 70 w 224"/>
                    <a:gd name="T7" fmla="*/ 39 h 243"/>
                    <a:gd name="T8" fmla="*/ 146 w 224"/>
                    <a:gd name="T9" fmla="*/ 0 h 243"/>
                    <a:gd name="T10" fmla="*/ 217 w 224"/>
                    <a:gd name="T11" fmla="*/ 45 h 243"/>
                    <a:gd name="T12" fmla="*/ 223 w 224"/>
                    <a:gd name="T13" fmla="*/ 115 h 243"/>
                    <a:gd name="T14" fmla="*/ 223 w 224"/>
                    <a:gd name="T15" fmla="*/ 242 h 243"/>
                    <a:gd name="T16" fmla="*/ 152 w 224"/>
                    <a:gd name="T17" fmla="*/ 242 h 243"/>
                    <a:gd name="T18" fmla="*/ 152 w 224"/>
                    <a:gd name="T19" fmla="*/ 95 h 243"/>
                    <a:gd name="T20" fmla="*/ 149 w 224"/>
                    <a:gd name="T21" fmla="*/ 70 h 243"/>
                    <a:gd name="T22" fmla="*/ 115 w 224"/>
                    <a:gd name="T23" fmla="*/ 50 h 243"/>
                    <a:gd name="T24" fmla="*/ 79 w 224"/>
                    <a:gd name="T25" fmla="*/ 67 h 243"/>
                    <a:gd name="T26" fmla="*/ 70 w 224"/>
                    <a:gd name="T27" fmla="*/ 104 h 243"/>
                    <a:gd name="T28" fmla="*/ 70 w 224"/>
                    <a:gd name="T29" fmla="*/ 242 h 243"/>
                    <a:gd name="T30" fmla="*/ 0 w 224"/>
                    <a:gd name="T31" fmla="*/ 242 h 243"/>
                    <a:gd name="T32" fmla="*/ 0 w 224"/>
                    <a:gd name="T33" fmla="*/ 45 h 243"/>
                    <a:gd name="T34" fmla="*/ 3 w 224"/>
                    <a:gd name="T35" fmla="*/ 45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24" h="243">
                      <a:moveTo>
                        <a:pt x="3" y="45"/>
                      </a:moveTo>
                      <a:cubicBezTo>
                        <a:pt x="3" y="45"/>
                        <a:pt x="3" y="19"/>
                        <a:pt x="3" y="2"/>
                      </a:cubicBezTo>
                      <a:lnTo>
                        <a:pt x="67" y="2"/>
                      </a:lnTo>
                      <a:lnTo>
                        <a:pt x="70" y="39"/>
                      </a:lnTo>
                      <a:cubicBezTo>
                        <a:pt x="76" y="28"/>
                        <a:pt x="96" y="0"/>
                        <a:pt x="146" y="0"/>
                      </a:cubicBezTo>
                      <a:cubicBezTo>
                        <a:pt x="192" y="0"/>
                        <a:pt x="211" y="28"/>
                        <a:pt x="217" y="45"/>
                      </a:cubicBezTo>
                      <a:cubicBezTo>
                        <a:pt x="223" y="59"/>
                        <a:pt x="223" y="70"/>
                        <a:pt x="223" y="115"/>
                      </a:cubicBezTo>
                      <a:lnTo>
                        <a:pt x="223" y="242"/>
                      </a:lnTo>
                      <a:lnTo>
                        <a:pt x="152" y="242"/>
                      </a:lnTo>
                      <a:lnTo>
                        <a:pt x="152" y="95"/>
                      </a:lnTo>
                      <a:cubicBezTo>
                        <a:pt x="152" y="87"/>
                        <a:pt x="152" y="79"/>
                        <a:pt x="149" y="70"/>
                      </a:cubicBezTo>
                      <a:cubicBezTo>
                        <a:pt x="144" y="59"/>
                        <a:pt x="132" y="50"/>
                        <a:pt x="115" y="50"/>
                      </a:cubicBezTo>
                      <a:cubicBezTo>
                        <a:pt x="101" y="50"/>
                        <a:pt x="87" y="56"/>
                        <a:pt x="79" y="67"/>
                      </a:cubicBezTo>
                      <a:cubicBezTo>
                        <a:pt x="76" y="73"/>
                        <a:pt x="70" y="84"/>
                        <a:pt x="70" y="104"/>
                      </a:cubicBezTo>
                      <a:lnTo>
                        <a:pt x="70" y="242"/>
                      </a:lnTo>
                      <a:lnTo>
                        <a:pt x="0" y="242"/>
                      </a:lnTo>
                      <a:lnTo>
                        <a:pt x="0" y="45"/>
                      </a:lnTo>
                      <a:lnTo>
                        <a:pt x="3" y="45"/>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53" name="Freeform 161">
                  <a:extLst>
                    <a:ext uri="{FF2B5EF4-FFF2-40B4-BE49-F238E27FC236}">
                      <a16:creationId xmlns:a16="http://schemas.microsoft.com/office/drawing/2014/main" id="{3FC6D72F-AE28-45B1-A269-1CFCE3139B75}"/>
                    </a:ext>
                  </a:extLst>
                </p:cNvPr>
                <p:cNvSpPr>
                  <a:spLocks noChangeArrowheads="1"/>
                </p:cNvSpPr>
                <p:nvPr/>
              </p:nvSpPr>
              <p:spPr bwMode="auto">
                <a:xfrm>
                  <a:off x="5940784" y="2849769"/>
                  <a:ext cx="54304" cy="59627"/>
                </a:xfrm>
                <a:custGeom>
                  <a:avLst/>
                  <a:gdLst>
                    <a:gd name="T0" fmla="*/ 116 w 227"/>
                    <a:gd name="T1" fmla="*/ 203 h 249"/>
                    <a:gd name="T2" fmla="*/ 155 w 227"/>
                    <a:gd name="T3" fmla="*/ 169 h 249"/>
                    <a:gd name="T4" fmla="*/ 217 w 227"/>
                    <a:gd name="T5" fmla="*/ 169 h 249"/>
                    <a:gd name="T6" fmla="*/ 195 w 227"/>
                    <a:gd name="T7" fmla="*/ 220 h 249"/>
                    <a:gd name="T8" fmla="*/ 113 w 227"/>
                    <a:gd name="T9" fmla="*/ 248 h 249"/>
                    <a:gd name="T10" fmla="*/ 31 w 227"/>
                    <a:gd name="T11" fmla="*/ 220 h 249"/>
                    <a:gd name="T12" fmla="*/ 0 w 227"/>
                    <a:gd name="T13" fmla="*/ 130 h 249"/>
                    <a:gd name="T14" fmla="*/ 48 w 227"/>
                    <a:gd name="T15" fmla="*/ 19 h 249"/>
                    <a:gd name="T16" fmla="*/ 113 w 227"/>
                    <a:gd name="T17" fmla="*/ 0 h 249"/>
                    <a:gd name="T18" fmla="*/ 209 w 227"/>
                    <a:gd name="T19" fmla="*/ 56 h 249"/>
                    <a:gd name="T20" fmla="*/ 223 w 227"/>
                    <a:gd name="T21" fmla="*/ 141 h 249"/>
                    <a:gd name="T22" fmla="*/ 68 w 227"/>
                    <a:gd name="T23" fmla="*/ 141 h 249"/>
                    <a:gd name="T24" fmla="*/ 116 w 227"/>
                    <a:gd name="T25" fmla="*/ 203 h 249"/>
                    <a:gd name="T26" fmla="*/ 155 w 227"/>
                    <a:gd name="T27" fmla="*/ 96 h 249"/>
                    <a:gd name="T28" fmla="*/ 116 w 227"/>
                    <a:gd name="T29" fmla="*/ 42 h 249"/>
                    <a:gd name="T30" fmla="*/ 71 w 227"/>
                    <a:gd name="T31" fmla="*/ 96 h 249"/>
                    <a:gd name="T32" fmla="*/ 155 w 227"/>
                    <a:gd name="T33" fmla="*/ 96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7" h="249">
                      <a:moveTo>
                        <a:pt x="116" y="203"/>
                      </a:moveTo>
                      <a:cubicBezTo>
                        <a:pt x="133" y="203"/>
                        <a:pt x="150" y="197"/>
                        <a:pt x="155" y="169"/>
                      </a:cubicBezTo>
                      <a:lnTo>
                        <a:pt x="217" y="169"/>
                      </a:lnTo>
                      <a:cubicBezTo>
                        <a:pt x="217" y="180"/>
                        <a:pt x="215" y="200"/>
                        <a:pt x="195" y="220"/>
                      </a:cubicBezTo>
                      <a:cubicBezTo>
                        <a:pt x="178" y="237"/>
                        <a:pt x="147" y="248"/>
                        <a:pt x="113" y="248"/>
                      </a:cubicBezTo>
                      <a:cubicBezTo>
                        <a:pt x="93" y="248"/>
                        <a:pt x="54" y="245"/>
                        <a:pt x="31" y="220"/>
                      </a:cubicBezTo>
                      <a:cubicBezTo>
                        <a:pt x="9" y="197"/>
                        <a:pt x="0" y="166"/>
                        <a:pt x="0" y="130"/>
                      </a:cubicBezTo>
                      <a:cubicBezTo>
                        <a:pt x="0" y="93"/>
                        <a:pt x="9" y="45"/>
                        <a:pt x="48" y="19"/>
                      </a:cubicBezTo>
                      <a:cubicBezTo>
                        <a:pt x="65" y="8"/>
                        <a:pt x="88" y="0"/>
                        <a:pt x="113" y="0"/>
                      </a:cubicBezTo>
                      <a:cubicBezTo>
                        <a:pt x="147" y="0"/>
                        <a:pt x="186" y="14"/>
                        <a:pt x="209" y="56"/>
                      </a:cubicBezTo>
                      <a:cubicBezTo>
                        <a:pt x="226" y="87"/>
                        <a:pt x="223" y="124"/>
                        <a:pt x="223" y="141"/>
                      </a:cubicBezTo>
                      <a:lnTo>
                        <a:pt x="68" y="141"/>
                      </a:lnTo>
                      <a:cubicBezTo>
                        <a:pt x="68" y="155"/>
                        <a:pt x="68" y="203"/>
                        <a:pt x="116" y="203"/>
                      </a:cubicBezTo>
                      <a:close/>
                      <a:moveTo>
                        <a:pt x="155" y="96"/>
                      </a:moveTo>
                      <a:cubicBezTo>
                        <a:pt x="155" y="84"/>
                        <a:pt x="155" y="42"/>
                        <a:pt x="116" y="42"/>
                      </a:cubicBezTo>
                      <a:cubicBezTo>
                        <a:pt x="85" y="42"/>
                        <a:pt x="73" y="67"/>
                        <a:pt x="71" y="96"/>
                      </a:cubicBezTo>
                      <a:lnTo>
                        <a:pt x="155" y="96"/>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54" name="Freeform 162">
                  <a:extLst>
                    <a:ext uri="{FF2B5EF4-FFF2-40B4-BE49-F238E27FC236}">
                      <a16:creationId xmlns:a16="http://schemas.microsoft.com/office/drawing/2014/main" id="{3812E6A9-7B09-4F6F-8B66-FBF9A4B3E4F3}"/>
                    </a:ext>
                  </a:extLst>
                </p:cNvPr>
                <p:cNvSpPr>
                  <a:spLocks noChangeArrowheads="1"/>
                </p:cNvSpPr>
                <p:nvPr/>
              </p:nvSpPr>
              <p:spPr bwMode="auto">
                <a:xfrm>
                  <a:off x="6004670" y="2834862"/>
                  <a:ext cx="41526" cy="74534"/>
                </a:xfrm>
                <a:custGeom>
                  <a:avLst/>
                  <a:gdLst>
                    <a:gd name="T0" fmla="*/ 113 w 171"/>
                    <a:gd name="T1" fmla="*/ 307 h 308"/>
                    <a:gd name="T2" fmla="*/ 45 w 171"/>
                    <a:gd name="T3" fmla="*/ 245 h 308"/>
                    <a:gd name="T4" fmla="*/ 45 w 171"/>
                    <a:gd name="T5" fmla="*/ 115 h 308"/>
                    <a:gd name="T6" fmla="*/ 0 w 171"/>
                    <a:gd name="T7" fmla="*/ 115 h 308"/>
                    <a:gd name="T8" fmla="*/ 0 w 171"/>
                    <a:gd name="T9" fmla="*/ 70 h 308"/>
                    <a:gd name="T10" fmla="*/ 45 w 171"/>
                    <a:gd name="T11" fmla="*/ 70 h 308"/>
                    <a:gd name="T12" fmla="*/ 45 w 171"/>
                    <a:gd name="T13" fmla="*/ 25 h 308"/>
                    <a:gd name="T14" fmla="*/ 113 w 171"/>
                    <a:gd name="T15" fmla="*/ 0 h 308"/>
                    <a:gd name="T16" fmla="*/ 113 w 171"/>
                    <a:gd name="T17" fmla="*/ 70 h 308"/>
                    <a:gd name="T18" fmla="*/ 170 w 171"/>
                    <a:gd name="T19" fmla="*/ 70 h 308"/>
                    <a:gd name="T20" fmla="*/ 170 w 171"/>
                    <a:gd name="T21" fmla="*/ 115 h 308"/>
                    <a:gd name="T22" fmla="*/ 113 w 171"/>
                    <a:gd name="T23" fmla="*/ 115 h 308"/>
                    <a:gd name="T24" fmla="*/ 113 w 171"/>
                    <a:gd name="T25" fmla="*/ 220 h 308"/>
                    <a:gd name="T26" fmla="*/ 144 w 171"/>
                    <a:gd name="T27" fmla="*/ 254 h 308"/>
                    <a:gd name="T28" fmla="*/ 167 w 171"/>
                    <a:gd name="T29" fmla="*/ 254 h 308"/>
                    <a:gd name="T30" fmla="*/ 167 w 171"/>
                    <a:gd name="T31" fmla="*/ 299 h 308"/>
                    <a:gd name="T32" fmla="*/ 113 w 171"/>
                    <a:gd name="T33" fmla="*/ 307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71" h="308">
                      <a:moveTo>
                        <a:pt x="113" y="307"/>
                      </a:moveTo>
                      <a:cubicBezTo>
                        <a:pt x="45" y="307"/>
                        <a:pt x="45" y="265"/>
                        <a:pt x="45" y="245"/>
                      </a:cubicBezTo>
                      <a:lnTo>
                        <a:pt x="45" y="115"/>
                      </a:lnTo>
                      <a:lnTo>
                        <a:pt x="0" y="115"/>
                      </a:lnTo>
                      <a:lnTo>
                        <a:pt x="0" y="70"/>
                      </a:lnTo>
                      <a:lnTo>
                        <a:pt x="45" y="70"/>
                      </a:lnTo>
                      <a:lnTo>
                        <a:pt x="45" y="25"/>
                      </a:lnTo>
                      <a:lnTo>
                        <a:pt x="113" y="0"/>
                      </a:lnTo>
                      <a:lnTo>
                        <a:pt x="113" y="70"/>
                      </a:lnTo>
                      <a:lnTo>
                        <a:pt x="170" y="70"/>
                      </a:lnTo>
                      <a:lnTo>
                        <a:pt x="170" y="115"/>
                      </a:lnTo>
                      <a:lnTo>
                        <a:pt x="113" y="115"/>
                      </a:lnTo>
                      <a:lnTo>
                        <a:pt x="113" y="220"/>
                      </a:lnTo>
                      <a:cubicBezTo>
                        <a:pt x="113" y="242"/>
                        <a:pt x="113" y="254"/>
                        <a:pt x="144" y="254"/>
                      </a:cubicBezTo>
                      <a:lnTo>
                        <a:pt x="167" y="254"/>
                      </a:lnTo>
                      <a:lnTo>
                        <a:pt x="167" y="299"/>
                      </a:lnTo>
                      <a:cubicBezTo>
                        <a:pt x="144" y="304"/>
                        <a:pt x="124" y="307"/>
                        <a:pt x="113" y="30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grpSp>
            <p:nvGrpSpPr>
              <p:cNvPr id="739" name="Group 2">
                <a:extLst>
                  <a:ext uri="{FF2B5EF4-FFF2-40B4-BE49-F238E27FC236}">
                    <a16:creationId xmlns:a16="http://schemas.microsoft.com/office/drawing/2014/main" id="{106B6B7A-0673-44C0-B2FD-1D893D47AF3E}"/>
                  </a:ext>
                </a:extLst>
              </p:cNvPr>
              <p:cNvGrpSpPr/>
              <p:nvPr/>
            </p:nvGrpSpPr>
            <p:grpSpPr>
              <a:xfrm>
                <a:off x="5591540" y="2958375"/>
                <a:ext cx="499377" cy="105412"/>
                <a:chOff x="5591540" y="2958375"/>
                <a:chExt cx="499377" cy="105412"/>
              </a:xfrm>
              <a:grpFill/>
            </p:grpSpPr>
            <p:sp>
              <p:nvSpPr>
                <p:cNvPr id="740" name="Freeform 163">
                  <a:extLst>
                    <a:ext uri="{FF2B5EF4-FFF2-40B4-BE49-F238E27FC236}">
                      <a16:creationId xmlns:a16="http://schemas.microsoft.com/office/drawing/2014/main" id="{09C36FDD-5E6E-4E65-B91D-B1E5CEF711E3}"/>
                    </a:ext>
                  </a:extLst>
                </p:cNvPr>
                <p:cNvSpPr>
                  <a:spLocks noChangeArrowheads="1"/>
                </p:cNvSpPr>
                <p:nvPr/>
              </p:nvSpPr>
              <p:spPr bwMode="auto">
                <a:xfrm>
                  <a:off x="5591540" y="2958375"/>
                  <a:ext cx="75599" cy="85181"/>
                </a:xfrm>
                <a:custGeom>
                  <a:avLst/>
                  <a:gdLst>
                    <a:gd name="T0" fmla="*/ 237 w 314"/>
                    <a:gd name="T1" fmla="*/ 113 h 354"/>
                    <a:gd name="T2" fmla="*/ 228 w 314"/>
                    <a:gd name="T3" fmla="*/ 79 h 354"/>
                    <a:gd name="T4" fmla="*/ 172 w 314"/>
                    <a:gd name="T5" fmla="*/ 54 h 354"/>
                    <a:gd name="T6" fmla="*/ 73 w 314"/>
                    <a:gd name="T7" fmla="*/ 181 h 354"/>
                    <a:gd name="T8" fmla="*/ 101 w 314"/>
                    <a:gd name="T9" fmla="*/ 271 h 354"/>
                    <a:gd name="T10" fmla="*/ 180 w 314"/>
                    <a:gd name="T11" fmla="*/ 299 h 354"/>
                    <a:gd name="T12" fmla="*/ 234 w 314"/>
                    <a:gd name="T13" fmla="*/ 294 h 354"/>
                    <a:gd name="T14" fmla="*/ 234 w 314"/>
                    <a:gd name="T15" fmla="*/ 223 h 354"/>
                    <a:gd name="T16" fmla="*/ 169 w 314"/>
                    <a:gd name="T17" fmla="*/ 223 h 354"/>
                    <a:gd name="T18" fmla="*/ 169 w 314"/>
                    <a:gd name="T19" fmla="*/ 167 h 354"/>
                    <a:gd name="T20" fmla="*/ 307 w 314"/>
                    <a:gd name="T21" fmla="*/ 167 h 354"/>
                    <a:gd name="T22" fmla="*/ 307 w 314"/>
                    <a:gd name="T23" fmla="*/ 333 h 354"/>
                    <a:gd name="T24" fmla="*/ 186 w 314"/>
                    <a:gd name="T25" fmla="*/ 353 h 354"/>
                    <a:gd name="T26" fmla="*/ 45 w 314"/>
                    <a:gd name="T27" fmla="*/ 308 h 354"/>
                    <a:gd name="T28" fmla="*/ 0 w 314"/>
                    <a:gd name="T29" fmla="*/ 184 h 354"/>
                    <a:gd name="T30" fmla="*/ 174 w 314"/>
                    <a:gd name="T31" fmla="*/ 0 h 354"/>
                    <a:gd name="T32" fmla="*/ 287 w 314"/>
                    <a:gd name="T33" fmla="*/ 43 h 354"/>
                    <a:gd name="T34" fmla="*/ 313 w 314"/>
                    <a:gd name="T35" fmla="*/ 113 h 354"/>
                    <a:gd name="T36" fmla="*/ 237 w 314"/>
                    <a:gd name="T37" fmla="*/ 113 h 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14" h="354">
                      <a:moveTo>
                        <a:pt x="237" y="113"/>
                      </a:moveTo>
                      <a:cubicBezTo>
                        <a:pt x="237" y="105"/>
                        <a:pt x="237" y="93"/>
                        <a:pt x="228" y="79"/>
                      </a:cubicBezTo>
                      <a:cubicBezTo>
                        <a:pt x="214" y="57"/>
                        <a:pt x="189" y="54"/>
                        <a:pt x="172" y="54"/>
                      </a:cubicBezTo>
                      <a:cubicBezTo>
                        <a:pt x="90" y="54"/>
                        <a:pt x="73" y="130"/>
                        <a:pt x="73" y="181"/>
                      </a:cubicBezTo>
                      <a:cubicBezTo>
                        <a:pt x="73" y="203"/>
                        <a:pt x="76" y="246"/>
                        <a:pt x="101" y="271"/>
                      </a:cubicBezTo>
                      <a:cubicBezTo>
                        <a:pt x="118" y="291"/>
                        <a:pt x="141" y="299"/>
                        <a:pt x="180" y="299"/>
                      </a:cubicBezTo>
                      <a:cubicBezTo>
                        <a:pt x="214" y="299"/>
                        <a:pt x="228" y="297"/>
                        <a:pt x="234" y="294"/>
                      </a:cubicBezTo>
                      <a:lnTo>
                        <a:pt x="234" y="223"/>
                      </a:lnTo>
                      <a:lnTo>
                        <a:pt x="169" y="223"/>
                      </a:lnTo>
                      <a:lnTo>
                        <a:pt x="169" y="167"/>
                      </a:lnTo>
                      <a:lnTo>
                        <a:pt x="307" y="167"/>
                      </a:lnTo>
                      <a:lnTo>
                        <a:pt x="307" y="333"/>
                      </a:lnTo>
                      <a:cubicBezTo>
                        <a:pt x="287" y="339"/>
                        <a:pt x="251" y="353"/>
                        <a:pt x="186" y="353"/>
                      </a:cubicBezTo>
                      <a:cubicBezTo>
                        <a:pt x="110" y="353"/>
                        <a:pt x="70" y="333"/>
                        <a:pt x="45" y="308"/>
                      </a:cubicBezTo>
                      <a:cubicBezTo>
                        <a:pt x="8" y="271"/>
                        <a:pt x="0" y="218"/>
                        <a:pt x="0" y="184"/>
                      </a:cubicBezTo>
                      <a:cubicBezTo>
                        <a:pt x="0" y="65"/>
                        <a:pt x="73" y="0"/>
                        <a:pt x="174" y="0"/>
                      </a:cubicBezTo>
                      <a:cubicBezTo>
                        <a:pt x="217" y="0"/>
                        <a:pt x="262" y="12"/>
                        <a:pt x="287" y="43"/>
                      </a:cubicBezTo>
                      <a:cubicBezTo>
                        <a:pt x="310" y="68"/>
                        <a:pt x="310" y="93"/>
                        <a:pt x="313" y="113"/>
                      </a:cubicBezTo>
                      <a:lnTo>
                        <a:pt x="237" y="113"/>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41" name="Freeform 164">
                  <a:extLst>
                    <a:ext uri="{FF2B5EF4-FFF2-40B4-BE49-F238E27FC236}">
                      <a16:creationId xmlns:a16="http://schemas.microsoft.com/office/drawing/2014/main" id="{7C61F298-17F3-45C1-A260-0A27112FB354}"/>
                    </a:ext>
                  </a:extLst>
                </p:cNvPr>
                <p:cNvSpPr>
                  <a:spLocks noChangeArrowheads="1"/>
                </p:cNvSpPr>
                <p:nvPr/>
              </p:nvSpPr>
              <p:spPr bwMode="auto">
                <a:xfrm>
                  <a:off x="5683110" y="2982865"/>
                  <a:ext cx="52174" cy="60692"/>
                </a:xfrm>
                <a:custGeom>
                  <a:avLst/>
                  <a:gdLst>
                    <a:gd name="T0" fmla="*/ 153 w 215"/>
                    <a:gd name="T1" fmla="*/ 246 h 252"/>
                    <a:gd name="T2" fmla="*/ 150 w 215"/>
                    <a:gd name="T3" fmla="*/ 214 h 252"/>
                    <a:gd name="T4" fmla="*/ 80 w 215"/>
                    <a:gd name="T5" fmla="*/ 251 h 252"/>
                    <a:gd name="T6" fmla="*/ 20 w 215"/>
                    <a:gd name="T7" fmla="*/ 231 h 252"/>
                    <a:gd name="T8" fmla="*/ 0 w 215"/>
                    <a:gd name="T9" fmla="*/ 181 h 252"/>
                    <a:gd name="T10" fmla="*/ 51 w 215"/>
                    <a:gd name="T11" fmla="*/ 107 h 252"/>
                    <a:gd name="T12" fmla="*/ 144 w 215"/>
                    <a:gd name="T13" fmla="*/ 93 h 252"/>
                    <a:gd name="T14" fmla="*/ 142 w 215"/>
                    <a:gd name="T15" fmla="*/ 62 h 252"/>
                    <a:gd name="T16" fmla="*/ 111 w 215"/>
                    <a:gd name="T17" fmla="*/ 42 h 252"/>
                    <a:gd name="T18" fmla="*/ 85 w 215"/>
                    <a:gd name="T19" fmla="*/ 56 h 252"/>
                    <a:gd name="T20" fmla="*/ 80 w 215"/>
                    <a:gd name="T21" fmla="*/ 76 h 252"/>
                    <a:gd name="T22" fmla="*/ 12 w 215"/>
                    <a:gd name="T23" fmla="*/ 76 h 252"/>
                    <a:gd name="T24" fmla="*/ 37 w 215"/>
                    <a:gd name="T25" fmla="*/ 20 h 252"/>
                    <a:gd name="T26" fmla="*/ 108 w 215"/>
                    <a:gd name="T27" fmla="*/ 0 h 252"/>
                    <a:gd name="T28" fmla="*/ 192 w 215"/>
                    <a:gd name="T29" fmla="*/ 31 h 252"/>
                    <a:gd name="T30" fmla="*/ 208 w 215"/>
                    <a:gd name="T31" fmla="*/ 87 h 252"/>
                    <a:gd name="T32" fmla="*/ 208 w 215"/>
                    <a:gd name="T33" fmla="*/ 181 h 252"/>
                    <a:gd name="T34" fmla="*/ 214 w 215"/>
                    <a:gd name="T35" fmla="*/ 240 h 252"/>
                    <a:gd name="T36" fmla="*/ 153 w 215"/>
                    <a:gd name="T37" fmla="*/ 240 h 252"/>
                    <a:gd name="T38" fmla="*/ 153 w 215"/>
                    <a:gd name="T39" fmla="*/ 246 h 252"/>
                    <a:gd name="T40" fmla="*/ 71 w 215"/>
                    <a:gd name="T41" fmla="*/ 172 h 252"/>
                    <a:gd name="T42" fmla="*/ 105 w 215"/>
                    <a:gd name="T43" fmla="*/ 206 h 252"/>
                    <a:gd name="T44" fmla="*/ 133 w 215"/>
                    <a:gd name="T45" fmla="*/ 192 h 252"/>
                    <a:gd name="T46" fmla="*/ 147 w 215"/>
                    <a:gd name="T47" fmla="*/ 133 h 252"/>
                    <a:gd name="T48" fmla="*/ 71 w 215"/>
                    <a:gd name="T49" fmla="*/ 172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15" h="252">
                      <a:moveTo>
                        <a:pt x="153" y="246"/>
                      </a:moveTo>
                      <a:cubicBezTo>
                        <a:pt x="150" y="231"/>
                        <a:pt x="150" y="220"/>
                        <a:pt x="150" y="214"/>
                      </a:cubicBezTo>
                      <a:cubicBezTo>
                        <a:pt x="125" y="251"/>
                        <a:pt x="94" y="251"/>
                        <a:pt x="80" y="251"/>
                      </a:cubicBezTo>
                      <a:cubicBezTo>
                        <a:pt x="46" y="251"/>
                        <a:pt x="32" y="243"/>
                        <a:pt x="20" y="231"/>
                      </a:cubicBezTo>
                      <a:cubicBezTo>
                        <a:pt x="6" y="217"/>
                        <a:pt x="0" y="198"/>
                        <a:pt x="0" y="181"/>
                      </a:cubicBezTo>
                      <a:cubicBezTo>
                        <a:pt x="0" y="161"/>
                        <a:pt x="6" y="127"/>
                        <a:pt x="51" y="107"/>
                      </a:cubicBezTo>
                      <a:cubicBezTo>
                        <a:pt x="80" y="93"/>
                        <a:pt x="122" y="93"/>
                        <a:pt x="144" y="93"/>
                      </a:cubicBezTo>
                      <a:cubicBezTo>
                        <a:pt x="144" y="79"/>
                        <a:pt x="144" y="71"/>
                        <a:pt x="142" y="62"/>
                      </a:cubicBezTo>
                      <a:cubicBezTo>
                        <a:pt x="136" y="45"/>
                        <a:pt x="116" y="42"/>
                        <a:pt x="111" y="42"/>
                      </a:cubicBezTo>
                      <a:cubicBezTo>
                        <a:pt x="102" y="42"/>
                        <a:pt x="91" y="45"/>
                        <a:pt x="85" y="56"/>
                      </a:cubicBezTo>
                      <a:cubicBezTo>
                        <a:pt x="80" y="65"/>
                        <a:pt x="80" y="71"/>
                        <a:pt x="80" y="76"/>
                      </a:cubicBezTo>
                      <a:lnTo>
                        <a:pt x="12" y="76"/>
                      </a:lnTo>
                      <a:cubicBezTo>
                        <a:pt x="12" y="65"/>
                        <a:pt x="15" y="40"/>
                        <a:pt x="37" y="20"/>
                      </a:cubicBezTo>
                      <a:cubicBezTo>
                        <a:pt x="60" y="6"/>
                        <a:pt x="85" y="0"/>
                        <a:pt x="108" y="0"/>
                      </a:cubicBezTo>
                      <a:cubicBezTo>
                        <a:pt x="127" y="0"/>
                        <a:pt x="167" y="3"/>
                        <a:pt x="192" y="31"/>
                      </a:cubicBezTo>
                      <a:cubicBezTo>
                        <a:pt x="208" y="51"/>
                        <a:pt x="208" y="79"/>
                        <a:pt x="208" y="87"/>
                      </a:cubicBezTo>
                      <a:lnTo>
                        <a:pt x="208" y="181"/>
                      </a:lnTo>
                      <a:cubicBezTo>
                        <a:pt x="208" y="200"/>
                        <a:pt x="208" y="220"/>
                        <a:pt x="214" y="240"/>
                      </a:cubicBezTo>
                      <a:lnTo>
                        <a:pt x="153" y="240"/>
                      </a:lnTo>
                      <a:lnTo>
                        <a:pt x="153" y="246"/>
                      </a:lnTo>
                      <a:close/>
                      <a:moveTo>
                        <a:pt x="71" y="172"/>
                      </a:moveTo>
                      <a:cubicBezTo>
                        <a:pt x="71" y="189"/>
                        <a:pt x="82" y="206"/>
                        <a:pt x="105" y="206"/>
                      </a:cubicBezTo>
                      <a:cubicBezTo>
                        <a:pt x="116" y="206"/>
                        <a:pt x="127" y="200"/>
                        <a:pt x="133" y="192"/>
                      </a:cubicBezTo>
                      <a:cubicBezTo>
                        <a:pt x="144" y="178"/>
                        <a:pt x="147" y="158"/>
                        <a:pt x="147" y="133"/>
                      </a:cubicBezTo>
                      <a:cubicBezTo>
                        <a:pt x="102" y="133"/>
                        <a:pt x="71" y="147"/>
                        <a:pt x="71" y="172"/>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42" name="Freeform 165">
                  <a:extLst>
                    <a:ext uri="{FF2B5EF4-FFF2-40B4-BE49-F238E27FC236}">
                      <a16:creationId xmlns:a16="http://schemas.microsoft.com/office/drawing/2014/main" id="{06C921E4-499F-45F8-9845-4B9FC358AFE3}"/>
                    </a:ext>
                  </a:extLst>
                </p:cNvPr>
                <p:cNvSpPr>
                  <a:spLocks noChangeArrowheads="1"/>
                </p:cNvSpPr>
                <p:nvPr/>
              </p:nvSpPr>
              <p:spPr bwMode="auto">
                <a:xfrm>
                  <a:off x="5745932" y="2969023"/>
                  <a:ext cx="41526" cy="74534"/>
                </a:xfrm>
                <a:custGeom>
                  <a:avLst/>
                  <a:gdLst>
                    <a:gd name="T0" fmla="*/ 169 w 170"/>
                    <a:gd name="T1" fmla="*/ 299 h 308"/>
                    <a:gd name="T2" fmla="*/ 116 w 170"/>
                    <a:gd name="T3" fmla="*/ 307 h 308"/>
                    <a:gd name="T4" fmla="*/ 48 w 170"/>
                    <a:gd name="T5" fmla="*/ 245 h 308"/>
                    <a:gd name="T6" fmla="*/ 48 w 170"/>
                    <a:gd name="T7" fmla="*/ 115 h 308"/>
                    <a:gd name="T8" fmla="*/ 0 w 170"/>
                    <a:gd name="T9" fmla="*/ 115 h 308"/>
                    <a:gd name="T10" fmla="*/ 0 w 170"/>
                    <a:gd name="T11" fmla="*/ 70 h 308"/>
                    <a:gd name="T12" fmla="*/ 45 w 170"/>
                    <a:gd name="T13" fmla="*/ 70 h 308"/>
                    <a:gd name="T14" fmla="*/ 45 w 170"/>
                    <a:gd name="T15" fmla="*/ 25 h 308"/>
                    <a:gd name="T16" fmla="*/ 113 w 170"/>
                    <a:gd name="T17" fmla="*/ 0 h 308"/>
                    <a:gd name="T18" fmla="*/ 113 w 170"/>
                    <a:gd name="T19" fmla="*/ 70 h 308"/>
                    <a:gd name="T20" fmla="*/ 169 w 170"/>
                    <a:gd name="T21" fmla="*/ 70 h 308"/>
                    <a:gd name="T22" fmla="*/ 169 w 170"/>
                    <a:gd name="T23" fmla="*/ 115 h 308"/>
                    <a:gd name="T24" fmla="*/ 113 w 170"/>
                    <a:gd name="T25" fmla="*/ 115 h 308"/>
                    <a:gd name="T26" fmla="*/ 113 w 170"/>
                    <a:gd name="T27" fmla="*/ 220 h 308"/>
                    <a:gd name="T28" fmla="*/ 144 w 170"/>
                    <a:gd name="T29" fmla="*/ 254 h 308"/>
                    <a:gd name="T30" fmla="*/ 166 w 170"/>
                    <a:gd name="T31" fmla="*/ 254 h 308"/>
                    <a:gd name="T32" fmla="*/ 166 w 170"/>
                    <a:gd name="T33" fmla="*/ 299 h 308"/>
                    <a:gd name="T34" fmla="*/ 169 w 170"/>
                    <a:gd name="T35" fmla="*/ 299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0" h="308">
                      <a:moveTo>
                        <a:pt x="169" y="299"/>
                      </a:moveTo>
                      <a:cubicBezTo>
                        <a:pt x="147" y="304"/>
                        <a:pt x="127" y="307"/>
                        <a:pt x="116" y="307"/>
                      </a:cubicBezTo>
                      <a:cubicBezTo>
                        <a:pt x="48" y="307"/>
                        <a:pt x="48" y="265"/>
                        <a:pt x="48" y="245"/>
                      </a:cubicBezTo>
                      <a:lnTo>
                        <a:pt x="48" y="115"/>
                      </a:lnTo>
                      <a:lnTo>
                        <a:pt x="0" y="115"/>
                      </a:lnTo>
                      <a:lnTo>
                        <a:pt x="0" y="70"/>
                      </a:lnTo>
                      <a:lnTo>
                        <a:pt x="45" y="70"/>
                      </a:lnTo>
                      <a:lnTo>
                        <a:pt x="45" y="25"/>
                      </a:lnTo>
                      <a:lnTo>
                        <a:pt x="113" y="0"/>
                      </a:lnTo>
                      <a:lnTo>
                        <a:pt x="113" y="70"/>
                      </a:lnTo>
                      <a:lnTo>
                        <a:pt x="169" y="70"/>
                      </a:lnTo>
                      <a:lnTo>
                        <a:pt x="169" y="115"/>
                      </a:lnTo>
                      <a:lnTo>
                        <a:pt x="113" y="115"/>
                      </a:lnTo>
                      <a:lnTo>
                        <a:pt x="113" y="220"/>
                      </a:lnTo>
                      <a:cubicBezTo>
                        <a:pt x="113" y="242"/>
                        <a:pt x="113" y="254"/>
                        <a:pt x="144" y="254"/>
                      </a:cubicBezTo>
                      <a:cubicBezTo>
                        <a:pt x="155" y="254"/>
                        <a:pt x="158" y="254"/>
                        <a:pt x="166" y="254"/>
                      </a:cubicBezTo>
                      <a:lnTo>
                        <a:pt x="166" y="299"/>
                      </a:lnTo>
                      <a:lnTo>
                        <a:pt x="169" y="29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43" name="Freeform 166">
                  <a:extLst>
                    <a:ext uri="{FF2B5EF4-FFF2-40B4-BE49-F238E27FC236}">
                      <a16:creationId xmlns:a16="http://schemas.microsoft.com/office/drawing/2014/main" id="{39B44E0D-E7D8-4E86-9BF8-8BEB13C35B2A}"/>
                    </a:ext>
                  </a:extLst>
                </p:cNvPr>
                <p:cNvSpPr>
                  <a:spLocks noChangeArrowheads="1"/>
                </p:cNvSpPr>
                <p:nvPr/>
              </p:nvSpPr>
              <p:spPr bwMode="auto">
                <a:xfrm>
                  <a:off x="5797041" y="2983930"/>
                  <a:ext cx="54303" cy="59627"/>
                </a:xfrm>
                <a:custGeom>
                  <a:avLst/>
                  <a:gdLst>
                    <a:gd name="T0" fmla="*/ 67 w 226"/>
                    <a:gd name="T1" fmla="*/ 141 h 249"/>
                    <a:gd name="T2" fmla="*/ 115 w 226"/>
                    <a:gd name="T3" fmla="*/ 203 h 249"/>
                    <a:gd name="T4" fmla="*/ 155 w 226"/>
                    <a:gd name="T5" fmla="*/ 169 h 249"/>
                    <a:gd name="T6" fmla="*/ 217 w 226"/>
                    <a:gd name="T7" fmla="*/ 169 h 249"/>
                    <a:gd name="T8" fmla="*/ 194 w 226"/>
                    <a:gd name="T9" fmla="*/ 220 h 249"/>
                    <a:gd name="T10" fmla="*/ 112 w 226"/>
                    <a:gd name="T11" fmla="*/ 248 h 249"/>
                    <a:gd name="T12" fmla="*/ 31 w 226"/>
                    <a:gd name="T13" fmla="*/ 220 h 249"/>
                    <a:gd name="T14" fmla="*/ 0 w 226"/>
                    <a:gd name="T15" fmla="*/ 129 h 249"/>
                    <a:gd name="T16" fmla="*/ 48 w 226"/>
                    <a:gd name="T17" fmla="*/ 19 h 249"/>
                    <a:gd name="T18" fmla="*/ 112 w 226"/>
                    <a:gd name="T19" fmla="*/ 0 h 249"/>
                    <a:gd name="T20" fmla="*/ 208 w 226"/>
                    <a:gd name="T21" fmla="*/ 56 h 249"/>
                    <a:gd name="T22" fmla="*/ 223 w 226"/>
                    <a:gd name="T23" fmla="*/ 141 h 249"/>
                    <a:gd name="T24" fmla="*/ 67 w 226"/>
                    <a:gd name="T25" fmla="*/ 141 h 249"/>
                    <a:gd name="T26" fmla="*/ 155 w 226"/>
                    <a:gd name="T27" fmla="*/ 96 h 249"/>
                    <a:gd name="T28" fmla="*/ 115 w 226"/>
                    <a:gd name="T29" fmla="*/ 42 h 249"/>
                    <a:gd name="T30" fmla="*/ 70 w 226"/>
                    <a:gd name="T31" fmla="*/ 96 h 249"/>
                    <a:gd name="T32" fmla="*/ 155 w 226"/>
                    <a:gd name="T33" fmla="*/ 96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6" h="249">
                      <a:moveTo>
                        <a:pt x="67" y="141"/>
                      </a:moveTo>
                      <a:cubicBezTo>
                        <a:pt x="67" y="155"/>
                        <a:pt x="67" y="203"/>
                        <a:pt x="115" y="203"/>
                      </a:cubicBezTo>
                      <a:cubicBezTo>
                        <a:pt x="132" y="203"/>
                        <a:pt x="149" y="197"/>
                        <a:pt x="155" y="169"/>
                      </a:cubicBezTo>
                      <a:lnTo>
                        <a:pt x="217" y="169"/>
                      </a:lnTo>
                      <a:cubicBezTo>
                        <a:pt x="217" y="180"/>
                        <a:pt x="214" y="200"/>
                        <a:pt x="194" y="220"/>
                      </a:cubicBezTo>
                      <a:cubicBezTo>
                        <a:pt x="177" y="237"/>
                        <a:pt x="146" y="248"/>
                        <a:pt x="112" y="248"/>
                      </a:cubicBezTo>
                      <a:cubicBezTo>
                        <a:pt x="93" y="248"/>
                        <a:pt x="53" y="245"/>
                        <a:pt x="31" y="220"/>
                      </a:cubicBezTo>
                      <a:cubicBezTo>
                        <a:pt x="8" y="197"/>
                        <a:pt x="0" y="166"/>
                        <a:pt x="0" y="129"/>
                      </a:cubicBezTo>
                      <a:cubicBezTo>
                        <a:pt x="0" y="93"/>
                        <a:pt x="8" y="45"/>
                        <a:pt x="48" y="19"/>
                      </a:cubicBezTo>
                      <a:cubicBezTo>
                        <a:pt x="65" y="8"/>
                        <a:pt x="87" y="0"/>
                        <a:pt x="112" y="0"/>
                      </a:cubicBezTo>
                      <a:cubicBezTo>
                        <a:pt x="146" y="0"/>
                        <a:pt x="186" y="14"/>
                        <a:pt x="208" y="56"/>
                      </a:cubicBezTo>
                      <a:cubicBezTo>
                        <a:pt x="225" y="87"/>
                        <a:pt x="223" y="124"/>
                        <a:pt x="223" y="141"/>
                      </a:cubicBezTo>
                      <a:lnTo>
                        <a:pt x="67" y="141"/>
                      </a:lnTo>
                      <a:close/>
                      <a:moveTo>
                        <a:pt x="155" y="96"/>
                      </a:moveTo>
                      <a:cubicBezTo>
                        <a:pt x="155" y="84"/>
                        <a:pt x="155" y="42"/>
                        <a:pt x="115" y="42"/>
                      </a:cubicBezTo>
                      <a:cubicBezTo>
                        <a:pt x="84" y="42"/>
                        <a:pt x="73" y="67"/>
                        <a:pt x="70" y="96"/>
                      </a:cubicBezTo>
                      <a:lnTo>
                        <a:pt x="155" y="96"/>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44" name="Freeform 167">
                  <a:extLst>
                    <a:ext uri="{FF2B5EF4-FFF2-40B4-BE49-F238E27FC236}">
                      <a16:creationId xmlns:a16="http://schemas.microsoft.com/office/drawing/2014/main" id="{08628935-7730-4F9E-B65A-BC2DF2A2DE56}"/>
                    </a:ext>
                  </a:extLst>
                </p:cNvPr>
                <p:cNvSpPr>
                  <a:spLocks noChangeArrowheads="1"/>
                </p:cNvSpPr>
                <p:nvPr/>
              </p:nvSpPr>
              <p:spPr bwMode="auto">
                <a:xfrm>
                  <a:off x="5861991" y="2984994"/>
                  <a:ext cx="96894" cy="57497"/>
                </a:xfrm>
                <a:custGeom>
                  <a:avLst/>
                  <a:gdLst>
                    <a:gd name="T0" fmla="*/ 70 w 401"/>
                    <a:gd name="T1" fmla="*/ 0 h 236"/>
                    <a:gd name="T2" fmla="*/ 113 w 401"/>
                    <a:gd name="T3" fmla="*/ 178 h 236"/>
                    <a:gd name="T4" fmla="*/ 163 w 401"/>
                    <a:gd name="T5" fmla="*/ 0 h 236"/>
                    <a:gd name="T6" fmla="*/ 240 w 401"/>
                    <a:gd name="T7" fmla="*/ 0 h 236"/>
                    <a:gd name="T8" fmla="*/ 288 w 401"/>
                    <a:gd name="T9" fmla="*/ 178 h 236"/>
                    <a:gd name="T10" fmla="*/ 333 w 401"/>
                    <a:gd name="T11" fmla="*/ 0 h 236"/>
                    <a:gd name="T12" fmla="*/ 400 w 401"/>
                    <a:gd name="T13" fmla="*/ 0 h 236"/>
                    <a:gd name="T14" fmla="*/ 321 w 401"/>
                    <a:gd name="T15" fmla="*/ 235 h 236"/>
                    <a:gd name="T16" fmla="*/ 248 w 401"/>
                    <a:gd name="T17" fmla="*/ 235 h 236"/>
                    <a:gd name="T18" fmla="*/ 200 w 401"/>
                    <a:gd name="T19" fmla="*/ 62 h 236"/>
                    <a:gd name="T20" fmla="*/ 152 w 401"/>
                    <a:gd name="T21" fmla="*/ 235 h 236"/>
                    <a:gd name="T22" fmla="*/ 76 w 401"/>
                    <a:gd name="T23" fmla="*/ 235 h 236"/>
                    <a:gd name="T24" fmla="*/ 0 w 401"/>
                    <a:gd name="T25" fmla="*/ 0 h 236"/>
                    <a:gd name="T26" fmla="*/ 70 w 401"/>
                    <a:gd name="T27" fmla="*/ 0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01" h="236">
                      <a:moveTo>
                        <a:pt x="70" y="0"/>
                      </a:moveTo>
                      <a:lnTo>
                        <a:pt x="113" y="178"/>
                      </a:lnTo>
                      <a:lnTo>
                        <a:pt x="163" y="0"/>
                      </a:lnTo>
                      <a:lnTo>
                        <a:pt x="240" y="0"/>
                      </a:lnTo>
                      <a:lnTo>
                        <a:pt x="288" y="178"/>
                      </a:lnTo>
                      <a:lnTo>
                        <a:pt x="333" y="0"/>
                      </a:lnTo>
                      <a:lnTo>
                        <a:pt x="400" y="0"/>
                      </a:lnTo>
                      <a:lnTo>
                        <a:pt x="321" y="235"/>
                      </a:lnTo>
                      <a:lnTo>
                        <a:pt x="248" y="235"/>
                      </a:lnTo>
                      <a:lnTo>
                        <a:pt x="200" y="62"/>
                      </a:lnTo>
                      <a:lnTo>
                        <a:pt x="152" y="235"/>
                      </a:lnTo>
                      <a:lnTo>
                        <a:pt x="76" y="235"/>
                      </a:lnTo>
                      <a:lnTo>
                        <a:pt x="0" y="0"/>
                      </a:lnTo>
                      <a:lnTo>
                        <a:pt x="7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45" name="Freeform 168">
                  <a:extLst>
                    <a:ext uri="{FF2B5EF4-FFF2-40B4-BE49-F238E27FC236}">
                      <a16:creationId xmlns:a16="http://schemas.microsoft.com/office/drawing/2014/main" id="{F593AD60-0C5E-4E0D-9BAE-0ED949A5041E}"/>
                    </a:ext>
                  </a:extLst>
                </p:cNvPr>
                <p:cNvSpPr>
                  <a:spLocks noChangeArrowheads="1"/>
                </p:cNvSpPr>
                <p:nvPr/>
              </p:nvSpPr>
              <p:spPr bwMode="auto">
                <a:xfrm>
                  <a:off x="5968468" y="2982865"/>
                  <a:ext cx="52174" cy="60692"/>
                </a:xfrm>
                <a:custGeom>
                  <a:avLst/>
                  <a:gdLst>
                    <a:gd name="T0" fmla="*/ 152 w 215"/>
                    <a:gd name="T1" fmla="*/ 246 h 252"/>
                    <a:gd name="T2" fmla="*/ 150 w 215"/>
                    <a:gd name="T3" fmla="*/ 214 h 252"/>
                    <a:gd name="T4" fmla="*/ 79 w 215"/>
                    <a:gd name="T5" fmla="*/ 251 h 252"/>
                    <a:gd name="T6" fmla="*/ 20 w 215"/>
                    <a:gd name="T7" fmla="*/ 231 h 252"/>
                    <a:gd name="T8" fmla="*/ 0 w 215"/>
                    <a:gd name="T9" fmla="*/ 181 h 252"/>
                    <a:gd name="T10" fmla="*/ 51 w 215"/>
                    <a:gd name="T11" fmla="*/ 107 h 252"/>
                    <a:gd name="T12" fmla="*/ 144 w 215"/>
                    <a:gd name="T13" fmla="*/ 93 h 252"/>
                    <a:gd name="T14" fmla="*/ 141 w 215"/>
                    <a:gd name="T15" fmla="*/ 62 h 252"/>
                    <a:gd name="T16" fmla="*/ 110 w 215"/>
                    <a:gd name="T17" fmla="*/ 42 h 252"/>
                    <a:gd name="T18" fmla="*/ 85 w 215"/>
                    <a:gd name="T19" fmla="*/ 56 h 252"/>
                    <a:gd name="T20" fmla="*/ 79 w 215"/>
                    <a:gd name="T21" fmla="*/ 76 h 252"/>
                    <a:gd name="T22" fmla="*/ 11 w 215"/>
                    <a:gd name="T23" fmla="*/ 76 h 252"/>
                    <a:gd name="T24" fmla="*/ 37 w 215"/>
                    <a:gd name="T25" fmla="*/ 20 h 252"/>
                    <a:gd name="T26" fmla="*/ 107 w 215"/>
                    <a:gd name="T27" fmla="*/ 0 h 252"/>
                    <a:gd name="T28" fmla="*/ 192 w 215"/>
                    <a:gd name="T29" fmla="*/ 31 h 252"/>
                    <a:gd name="T30" fmla="*/ 209 w 215"/>
                    <a:gd name="T31" fmla="*/ 87 h 252"/>
                    <a:gd name="T32" fmla="*/ 209 w 215"/>
                    <a:gd name="T33" fmla="*/ 181 h 252"/>
                    <a:gd name="T34" fmla="*/ 214 w 215"/>
                    <a:gd name="T35" fmla="*/ 240 h 252"/>
                    <a:gd name="T36" fmla="*/ 152 w 215"/>
                    <a:gd name="T37" fmla="*/ 240 h 252"/>
                    <a:gd name="T38" fmla="*/ 152 w 215"/>
                    <a:gd name="T39" fmla="*/ 246 h 252"/>
                    <a:gd name="T40" fmla="*/ 68 w 215"/>
                    <a:gd name="T41" fmla="*/ 172 h 252"/>
                    <a:gd name="T42" fmla="*/ 102 w 215"/>
                    <a:gd name="T43" fmla="*/ 206 h 252"/>
                    <a:gd name="T44" fmla="*/ 130 w 215"/>
                    <a:gd name="T45" fmla="*/ 192 h 252"/>
                    <a:gd name="T46" fmla="*/ 144 w 215"/>
                    <a:gd name="T47" fmla="*/ 133 h 252"/>
                    <a:gd name="T48" fmla="*/ 68 w 215"/>
                    <a:gd name="T49" fmla="*/ 172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15" h="252">
                      <a:moveTo>
                        <a:pt x="152" y="246"/>
                      </a:moveTo>
                      <a:cubicBezTo>
                        <a:pt x="150" y="231"/>
                        <a:pt x="150" y="220"/>
                        <a:pt x="150" y="214"/>
                      </a:cubicBezTo>
                      <a:cubicBezTo>
                        <a:pt x="124" y="251"/>
                        <a:pt x="93" y="251"/>
                        <a:pt x="79" y="251"/>
                      </a:cubicBezTo>
                      <a:cubicBezTo>
                        <a:pt x="45" y="251"/>
                        <a:pt x="31" y="243"/>
                        <a:pt x="20" y="231"/>
                      </a:cubicBezTo>
                      <a:cubicBezTo>
                        <a:pt x="6" y="217"/>
                        <a:pt x="0" y="198"/>
                        <a:pt x="0" y="181"/>
                      </a:cubicBezTo>
                      <a:cubicBezTo>
                        <a:pt x="0" y="161"/>
                        <a:pt x="6" y="127"/>
                        <a:pt x="51" y="107"/>
                      </a:cubicBezTo>
                      <a:cubicBezTo>
                        <a:pt x="79" y="93"/>
                        <a:pt x="121" y="93"/>
                        <a:pt x="144" y="93"/>
                      </a:cubicBezTo>
                      <a:cubicBezTo>
                        <a:pt x="144" y="79"/>
                        <a:pt x="144" y="71"/>
                        <a:pt x="141" y="62"/>
                      </a:cubicBezTo>
                      <a:cubicBezTo>
                        <a:pt x="135" y="45"/>
                        <a:pt x="116" y="42"/>
                        <a:pt x="110" y="42"/>
                      </a:cubicBezTo>
                      <a:cubicBezTo>
                        <a:pt x="102" y="42"/>
                        <a:pt x="90" y="45"/>
                        <a:pt x="85" y="56"/>
                      </a:cubicBezTo>
                      <a:cubicBezTo>
                        <a:pt x="79" y="65"/>
                        <a:pt x="79" y="71"/>
                        <a:pt x="79" y="76"/>
                      </a:cubicBezTo>
                      <a:lnTo>
                        <a:pt x="11" y="76"/>
                      </a:lnTo>
                      <a:cubicBezTo>
                        <a:pt x="11" y="65"/>
                        <a:pt x="14" y="40"/>
                        <a:pt x="37" y="20"/>
                      </a:cubicBezTo>
                      <a:cubicBezTo>
                        <a:pt x="59" y="6"/>
                        <a:pt x="85" y="0"/>
                        <a:pt x="107" y="0"/>
                      </a:cubicBezTo>
                      <a:cubicBezTo>
                        <a:pt x="127" y="0"/>
                        <a:pt x="166" y="3"/>
                        <a:pt x="192" y="31"/>
                      </a:cubicBezTo>
                      <a:cubicBezTo>
                        <a:pt x="209" y="51"/>
                        <a:pt x="209" y="79"/>
                        <a:pt x="209" y="87"/>
                      </a:cubicBezTo>
                      <a:lnTo>
                        <a:pt x="209" y="181"/>
                      </a:lnTo>
                      <a:cubicBezTo>
                        <a:pt x="209" y="200"/>
                        <a:pt x="209" y="220"/>
                        <a:pt x="214" y="240"/>
                      </a:cubicBezTo>
                      <a:lnTo>
                        <a:pt x="152" y="240"/>
                      </a:lnTo>
                      <a:lnTo>
                        <a:pt x="152" y="246"/>
                      </a:lnTo>
                      <a:close/>
                      <a:moveTo>
                        <a:pt x="68" y="172"/>
                      </a:moveTo>
                      <a:cubicBezTo>
                        <a:pt x="68" y="189"/>
                        <a:pt x="79" y="206"/>
                        <a:pt x="102" y="206"/>
                      </a:cubicBezTo>
                      <a:cubicBezTo>
                        <a:pt x="113" y="206"/>
                        <a:pt x="124" y="200"/>
                        <a:pt x="130" y="192"/>
                      </a:cubicBezTo>
                      <a:cubicBezTo>
                        <a:pt x="141" y="178"/>
                        <a:pt x="144" y="158"/>
                        <a:pt x="144" y="133"/>
                      </a:cubicBezTo>
                      <a:cubicBezTo>
                        <a:pt x="99" y="133"/>
                        <a:pt x="68" y="147"/>
                        <a:pt x="68" y="172"/>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46" name="Freeform 169">
                  <a:extLst>
                    <a:ext uri="{FF2B5EF4-FFF2-40B4-BE49-F238E27FC236}">
                      <a16:creationId xmlns:a16="http://schemas.microsoft.com/office/drawing/2014/main" id="{A66538D8-CB92-46E4-B385-FBE18C59E4C5}"/>
                    </a:ext>
                  </a:extLst>
                </p:cNvPr>
                <p:cNvSpPr>
                  <a:spLocks noChangeArrowheads="1"/>
                </p:cNvSpPr>
                <p:nvPr/>
              </p:nvSpPr>
              <p:spPr bwMode="auto">
                <a:xfrm>
                  <a:off x="6031290" y="2984994"/>
                  <a:ext cx="59627" cy="78793"/>
                </a:xfrm>
                <a:custGeom>
                  <a:avLst/>
                  <a:gdLst>
                    <a:gd name="T0" fmla="*/ 73 w 246"/>
                    <a:gd name="T1" fmla="*/ 0 h 326"/>
                    <a:gd name="T2" fmla="*/ 124 w 246"/>
                    <a:gd name="T3" fmla="*/ 164 h 326"/>
                    <a:gd name="T4" fmla="*/ 177 w 246"/>
                    <a:gd name="T5" fmla="*/ 0 h 326"/>
                    <a:gd name="T6" fmla="*/ 245 w 246"/>
                    <a:gd name="T7" fmla="*/ 0 h 326"/>
                    <a:gd name="T8" fmla="*/ 158 w 246"/>
                    <a:gd name="T9" fmla="*/ 232 h 326"/>
                    <a:gd name="T10" fmla="*/ 129 w 246"/>
                    <a:gd name="T11" fmla="*/ 325 h 326"/>
                    <a:gd name="T12" fmla="*/ 59 w 246"/>
                    <a:gd name="T13" fmla="*/ 325 h 326"/>
                    <a:gd name="T14" fmla="*/ 90 w 246"/>
                    <a:gd name="T15" fmla="*/ 237 h 326"/>
                    <a:gd name="T16" fmla="*/ 0 w 246"/>
                    <a:gd name="T17" fmla="*/ 3 h 326"/>
                    <a:gd name="T18" fmla="*/ 73 w 246"/>
                    <a:gd name="T19" fmla="*/ 3 h 326"/>
                    <a:gd name="T20" fmla="*/ 73 w 246"/>
                    <a:gd name="T21" fmla="*/ 0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6" h="326">
                      <a:moveTo>
                        <a:pt x="73" y="0"/>
                      </a:moveTo>
                      <a:lnTo>
                        <a:pt x="124" y="164"/>
                      </a:lnTo>
                      <a:lnTo>
                        <a:pt x="177" y="0"/>
                      </a:lnTo>
                      <a:lnTo>
                        <a:pt x="245" y="0"/>
                      </a:lnTo>
                      <a:lnTo>
                        <a:pt x="158" y="232"/>
                      </a:lnTo>
                      <a:lnTo>
                        <a:pt x="129" y="325"/>
                      </a:lnTo>
                      <a:lnTo>
                        <a:pt x="59" y="325"/>
                      </a:lnTo>
                      <a:lnTo>
                        <a:pt x="90" y="237"/>
                      </a:lnTo>
                      <a:lnTo>
                        <a:pt x="0" y="3"/>
                      </a:lnTo>
                      <a:lnTo>
                        <a:pt x="73" y="3"/>
                      </a:lnTo>
                      <a:lnTo>
                        <a:pt x="73"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grpSp>
        <p:grpSp>
          <p:nvGrpSpPr>
            <p:cNvPr id="730" name="Group 222">
              <a:extLst>
                <a:ext uri="{FF2B5EF4-FFF2-40B4-BE49-F238E27FC236}">
                  <a16:creationId xmlns:a16="http://schemas.microsoft.com/office/drawing/2014/main" id="{DCFA3881-AFB5-480E-AE99-5BB504C86268}"/>
                </a:ext>
              </a:extLst>
            </p:cNvPr>
            <p:cNvGrpSpPr/>
            <p:nvPr/>
          </p:nvGrpSpPr>
          <p:grpSpPr>
            <a:xfrm>
              <a:off x="5678786" y="2142833"/>
              <a:ext cx="783479" cy="614078"/>
              <a:chOff x="4703763" y="1930400"/>
              <a:chExt cx="352425" cy="276225"/>
            </a:xfrm>
            <a:solidFill>
              <a:schemeClr val="accent1"/>
            </a:solidFill>
          </p:grpSpPr>
          <p:sp>
            <p:nvSpPr>
              <p:cNvPr id="732" name="Freeform 143">
                <a:extLst>
                  <a:ext uri="{FF2B5EF4-FFF2-40B4-BE49-F238E27FC236}">
                    <a16:creationId xmlns:a16="http://schemas.microsoft.com/office/drawing/2014/main" id="{D362A599-A43B-46DE-B6DA-19BE6BC0190A}"/>
                  </a:ext>
                </a:extLst>
              </p:cNvPr>
              <p:cNvSpPr>
                <a:spLocks noChangeArrowheads="1"/>
              </p:cNvSpPr>
              <p:nvPr/>
            </p:nvSpPr>
            <p:spPr bwMode="auto">
              <a:xfrm>
                <a:off x="4873625" y="1930400"/>
                <a:ext cx="182563" cy="101600"/>
              </a:xfrm>
              <a:custGeom>
                <a:avLst/>
                <a:gdLst>
                  <a:gd name="T0" fmla="*/ 414 w 505"/>
                  <a:gd name="T1" fmla="*/ 104 h 283"/>
                  <a:gd name="T2" fmla="*/ 405 w 505"/>
                  <a:gd name="T3" fmla="*/ 104 h 283"/>
                  <a:gd name="T4" fmla="*/ 318 w 505"/>
                  <a:gd name="T5" fmla="*/ 39 h 283"/>
                  <a:gd name="T6" fmla="*/ 287 w 505"/>
                  <a:gd name="T7" fmla="*/ 45 h 283"/>
                  <a:gd name="T8" fmla="*/ 202 w 505"/>
                  <a:gd name="T9" fmla="*/ 0 h 283"/>
                  <a:gd name="T10" fmla="*/ 103 w 505"/>
                  <a:gd name="T11" fmla="*/ 79 h 283"/>
                  <a:gd name="T12" fmla="*/ 100 w 505"/>
                  <a:gd name="T13" fmla="*/ 79 h 283"/>
                  <a:gd name="T14" fmla="*/ 0 w 505"/>
                  <a:gd name="T15" fmla="*/ 180 h 283"/>
                  <a:gd name="T16" fmla="*/ 100 w 505"/>
                  <a:gd name="T17" fmla="*/ 282 h 283"/>
                  <a:gd name="T18" fmla="*/ 414 w 505"/>
                  <a:gd name="T19" fmla="*/ 282 h 283"/>
                  <a:gd name="T20" fmla="*/ 504 w 505"/>
                  <a:gd name="T21" fmla="*/ 192 h 283"/>
                  <a:gd name="T22" fmla="*/ 414 w 505"/>
                  <a:gd name="T23" fmla="*/ 104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05" h="283">
                    <a:moveTo>
                      <a:pt x="414" y="104"/>
                    </a:moveTo>
                    <a:cubicBezTo>
                      <a:pt x="411" y="104"/>
                      <a:pt x="408" y="104"/>
                      <a:pt x="405" y="104"/>
                    </a:cubicBezTo>
                    <a:cubicBezTo>
                      <a:pt x="394" y="68"/>
                      <a:pt x="360" y="39"/>
                      <a:pt x="318" y="39"/>
                    </a:cubicBezTo>
                    <a:cubicBezTo>
                      <a:pt x="306" y="39"/>
                      <a:pt x="298" y="42"/>
                      <a:pt x="287" y="45"/>
                    </a:cubicBezTo>
                    <a:cubicBezTo>
                      <a:pt x="267" y="17"/>
                      <a:pt x="236" y="0"/>
                      <a:pt x="202" y="0"/>
                    </a:cubicBezTo>
                    <a:cubicBezTo>
                      <a:pt x="154" y="0"/>
                      <a:pt x="112" y="34"/>
                      <a:pt x="103" y="79"/>
                    </a:cubicBezTo>
                    <a:lnTo>
                      <a:pt x="100" y="79"/>
                    </a:lnTo>
                    <a:cubicBezTo>
                      <a:pt x="45" y="79"/>
                      <a:pt x="0" y="123"/>
                      <a:pt x="0" y="180"/>
                    </a:cubicBezTo>
                    <a:cubicBezTo>
                      <a:pt x="0" y="236"/>
                      <a:pt x="45" y="282"/>
                      <a:pt x="100" y="282"/>
                    </a:cubicBezTo>
                    <a:lnTo>
                      <a:pt x="414" y="282"/>
                    </a:lnTo>
                    <a:cubicBezTo>
                      <a:pt x="464" y="282"/>
                      <a:pt x="504" y="243"/>
                      <a:pt x="504" y="192"/>
                    </a:cubicBezTo>
                    <a:cubicBezTo>
                      <a:pt x="504" y="141"/>
                      <a:pt x="462" y="104"/>
                      <a:pt x="414" y="104"/>
                    </a:cubicBez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733" name="Freeform 144">
                <a:extLst>
                  <a:ext uri="{FF2B5EF4-FFF2-40B4-BE49-F238E27FC236}">
                    <a16:creationId xmlns:a16="http://schemas.microsoft.com/office/drawing/2014/main" id="{B6CD85A4-DB5F-4BCC-87A4-39EB9017FD73}"/>
                  </a:ext>
                </a:extLst>
              </p:cNvPr>
              <p:cNvSpPr>
                <a:spLocks noChangeArrowheads="1"/>
              </p:cNvSpPr>
              <p:nvPr/>
            </p:nvSpPr>
            <p:spPr bwMode="auto">
              <a:xfrm>
                <a:off x="4833938" y="2028825"/>
                <a:ext cx="65087" cy="58738"/>
              </a:xfrm>
              <a:custGeom>
                <a:avLst/>
                <a:gdLst>
                  <a:gd name="T0" fmla="*/ 22 w 182"/>
                  <a:gd name="T1" fmla="*/ 164 h 165"/>
                  <a:gd name="T2" fmla="*/ 0 w 182"/>
                  <a:gd name="T3" fmla="*/ 136 h 165"/>
                  <a:gd name="T4" fmla="*/ 22 w 182"/>
                  <a:gd name="T5" fmla="*/ 116 h 165"/>
                  <a:gd name="T6" fmla="*/ 45 w 182"/>
                  <a:gd name="T7" fmla="*/ 144 h 165"/>
                  <a:gd name="T8" fmla="*/ 22 w 182"/>
                  <a:gd name="T9" fmla="*/ 164 h 165"/>
                  <a:gd name="T10" fmla="*/ 68 w 182"/>
                  <a:gd name="T11" fmla="*/ 125 h 165"/>
                  <a:gd name="T12" fmla="*/ 45 w 182"/>
                  <a:gd name="T13" fmla="*/ 96 h 165"/>
                  <a:gd name="T14" fmla="*/ 68 w 182"/>
                  <a:gd name="T15" fmla="*/ 77 h 165"/>
                  <a:gd name="T16" fmla="*/ 90 w 182"/>
                  <a:gd name="T17" fmla="*/ 105 h 165"/>
                  <a:gd name="T18" fmla="*/ 68 w 182"/>
                  <a:gd name="T19" fmla="*/ 125 h 165"/>
                  <a:gd name="T20" fmla="*/ 113 w 182"/>
                  <a:gd name="T21" fmla="*/ 88 h 165"/>
                  <a:gd name="T22" fmla="*/ 90 w 182"/>
                  <a:gd name="T23" fmla="*/ 60 h 165"/>
                  <a:gd name="T24" fmla="*/ 113 w 182"/>
                  <a:gd name="T25" fmla="*/ 40 h 165"/>
                  <a:gd name="T26" fmla="*/ 135 w 182"/>
                  <a:gd name="T27" fmla="*/ 68 h 165"/>
                  <a:gd name="T28" fmla="*/ 113 w 182"/>
                  <a:gd name="T29" fmla="*/ 88 h 165"/>
                  <a:gd name="T30" fmla="*/ 158 w 182"/>
                  <a:gd name="T31" fmla="*/ 48 h 165"/>
                  <a:gd name="T32" fmla="*/ 135 w 182"/>
                  <a:gd name="T33" fmla="*/ 20 h 165"/>
                  <a:gd name="T34" fmla="*/ 158 w 182"/>
                  <a:gd name="T35" fmla="*/ 0 h 165"/>
                  <a:gd name="T36" fmla="*/ 181 w 182"/>
                  <a:gd name="T37" fmla="*/ 29 h 165"/>
                  <a:gd name="T38" fmla="*/ 158 w 182"/>
                  <a:gd name="T39" fmla="*/ 48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82" h="165">
                    <a:moveTo>
                      <a:pt x="22" y="164"/>
                    </a:moveTo>
                    <a:lnTo>
                      <a:pt x="0" y="136"/>
                    </a:lnTo>
                    <a:lnTo>
                      <a:pt x="22" y="116"/>
                    </a:lnTo>
                    <a:lnTo>
                      <a:pt x="45" y="144"/>
                    </a:lnTo>
                    <a:lnTo>
                      <a:pt x="22" y="164"/>
                    </a:lnTo>
                    <a:close/>
                    <a:moveTo>
                      <a:pt x="68" y="125"/>
                    </a:moveTo>
                    <a:lnTo>
                      <a:pt x="45" y="96"/>
                    </a:lnTo>
                    <a:lnTo>
                      <a:pt x="68" y="77"/>
                    </a:lnTo>
                    <a:lnTo>
                      <a:pt x="90" y="105"/>
                    </a:lnTo>
                    <a:lnTo>
                      <a:pt x="68" y="125"/>
                    </a:lnTo>
                    <a:close/>
                    <a:moveTo>
                      <a:pt x="113" y="88"/>
                    </a:moveTo>
                    <a:lnTo>
                      <a:pt x="90" y="60"/>
                    </a:lnTo>
                    <a:lnTo>
                      <a:pt x="113" y="40"/>
                    </a:lnTo>
                    <a:lnTo>
                      <a:pt x="135" y="68"/>
                    </a:lnTo>
                    <a:lnTo>
                      <a:pt x="113" y="88"/>
                    </a:lnTo>
                    <a:close/>
                    <a:moveTo>
                      <a:pt x="158" y="48"/>
                    </a:moveTo>
                    <a:lnTo>
                      <a:pt x="135" y="20"/>
                    </a:lnTo>
                    <a:lnTo>
                      <a:pt x="158" y="0"/>
                    </a:lnTo>
                    <a:lnTo>
                      <a:pt x="181" y="29"/>
                    </a:lnTo>
                    <a:lnTo>
                      <a:pt x="158" y="48"/>
                    </a:lnTo>
                    <a:close/>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734" name="Freeform 145">
                <a:extLst>
                  <a:ext uri="{FF2B5EF4-FFF2-40B4-BE49-F238E27FC236}">
                    <a16:creationId xmlns:a16="http://schemas.microsoft.com/office/drawing/2014/main" id="{2D012822-F44C-4FA1-9188-D148369D2F0C}"/>
                  </a:ext>
                </a:extLst>
              </p:cNvPr>
              <p:cNvSpPr>
                <a:spLocks noChangeArrowheads="1"/>
              </p:cNvSpPr>
              <p:nvPr/>
            </p:nvSpPr>
            <p:spPr bwMode="auto">
              <a:xfrm>
                <a:off x="4703763" y="2060575"/>
                <a:ext cx="146050" cy="146050"/>
              </a:xfrm>
              <a:custGeom>
                <a:avLst/>
                <a:gdLst>
                  <a:gd name="T0" fmla="*/ 203 w 407"/>
                  <a:gd name="T1" fmla="*/ 0 h 407"/>
                  <a:gd name="T2" fmla="*/ 0 w 407"/>
                  <a:gd name="T3" fmla="*/ 203 h 407"/>
                  <a:gd name="T4" fmla="*/ 203 w 407"/>
                  <a:gd name="T5" fmla="*/ 406 h 407"/>
                  <a:gd name="T6" fmla="*/ 406 w 407"/>
                  <a:gd name="T7" fmla="*/ 203 h 407"/>
                  <a:gd name="T8" fmla="*/ 203 w 407"/>
                  <a:gd name="T9" fmla="*/ 0 h 407"/>
                  <a:gd name="T10" fmla="*/ 53 w 407"/>
                  <a:gd name="T11" fmla="*/ 192 h 407"/>
                  <a:gd name="T12" fmla="*/ 104 w 407"/>
                  <a:gd name="T13" fmla="*/ 192 h 407"/>
                  <a:gd name="T14" fmla="*/ 104 w 407"/>
                  <a:gd name="T15" fmla="*/ 161 h 407"/>
                  <a:gd name="T16" fmla="*/ 177 w 407"/>
                  <a:gd name="T17" fmla="*/ 203 h 407"/>
                  <a:gd name="T18" fmla="*/ 104 w 407"/>
                  <a:gd name="T19" fmla="*/ 246 h 407"/>
                  <a:gd name="T20" fmla="*/ 104 w 407"/>
                  <a:gd name="T21" fmla="*/ 215 h 407"/>
                  <a:gd name="T22" fmla="*/ 53 w 407"/>
                  <a:gd name="T23" fmla="*/ 215 h 407"/>
                  <a:gd name="T24" fmla="*/ 53 w 407"/>
                  <a:gd name="T25" fmla="*/ 192 h 407"/>
                  <a:gd name="T26" fmla="*/ 206 w 407"/>
                  <a:gd name="T27" fmla="*/ 353 h 407"/>
                  <a:gd name="T28" fmla="*/ 163 w 407"/>
                  <a:gd name="T29" fmla="*/ 279 h 407"/>
                  <a:gd name="T30" fmla="*/ 194 w 407"/>
                  <a:gd name="T31" fmla="*/ 279 h 407"/>
                  <a:gd name="T32" fmla="*/ 194 w 407"/>
                  <a:gd name="T33" fmla="*/ 127 h 407"/>
                  <a:gd name="T34" fmla="*/ 163 w 407"/>
                  <a:gd name="T35" fmla="*/ 127 h 407"/>
                  <a:gd name="T36" fmla="*/ 206 w 407"/>
                  <a:gd name="T37" fmla="*/ 54 h 407"/>
                  <a:gd name="T38" fmla="*/ 248 w 407"/>
                  <a:gd name="T39" fmla="*/ 127 h 407"/>
                  <a:gd name="T40" fmla="*/ 217 w 407"/>
                  <a:gd name="T41" fmla="*/ 127 h 407"/>
                  <a:gd name="T42" fmla="*/ 217 w 407"/>
                  <a:gd name="T43" fmla="*/ 279 h 407"/>
                  <a:gd name="T44" fmla="*/ 248 w 407"/>
                  <a:gd name="T45" fmla="*/ 279 h 407"/>
                  <a:gd name="T46" fmla="*/ 206 w 407"/>
                  <a:gd name="T47" fmla="*/ 353 h 407"/>
                  <a:gd name="T48" fmla="*/ 307 w 407"/>
                  <a:gd name="T49" fmla="*/ 246 h 407"/>
                  <a:gd name="T50" fmla="*/ 234 w 407"/>
                  <a:gd name="T51" fmla="*/ 203 h 407"/>
                  <a:gd name="T52" fmla="*/ 307 w 407"/>
                  <a:gd name="T53" fmla="*/ 161 h 407"/>
                  <a:gd name="T54" fmla="*/ 307 w 407"/>
                  <a:gd name="T55" fmla="*/ 192 h 407"/>
                  <a:gd name="T56" fmla="*/ 358 w 407"/>
                  <a:gd name="T57" fmla="*/ 192 h 407"/>
                  <a:gd name="T58" fmla="*/ 358 w 407"/>
                  <a:gd name="T59" fmla="*/ 215 h 407"/>
                  <a:gd name="T60" fmla="*/ 307 w 407"/>
                  <a:gd name="T61" fmla="*/ 215 h 407"/>
                  <a:gd name="T62" fmla="*/ 307 w 407"/>
                  <a:gd name="T63" fmla="*/ 246 h 4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07" h="407">
                    <a:moveTo>
                      <a:pt x="203" y="0"/>
                    </a:moveTo>
                    <a:cubicBezTo>
                      <a:pt x="90" y="0"/>
                      <a:pt x="0" y="90"/>
                      <a:pt x="0" y="203"/>
                    </a:cubicBezTo>
                    <a:cubicBezTo>
                      <a:pt x="0" y="316"/>
                      <a:pt x="90" y="406"/>
                      <a:pt x="203" y="406"/>
                    </a:cubicBezTo>
                    <a:cubicBezTo>
                      <a:pt x="316" y="406"/>
                      <a:pt x="406" y="316"/>
                      <a:pt x="406" y="203"/>
                    </a:cubicBezTo>
                    <a:cubicBezTo>
                      <a:pt x="406" y="90"/>
                      <a:pt x="316" y="0"/>
                      <a:pt x="203" y="0"/>
                    </a:cubicBezTo>
                    <a:close/>
                    <a:moveTo>
                      <a:pt x="53" y="192"/>
                    </a:moveTo>
                    <a:lnTo>
                      <a:pt x="104" y="192"/>
                    </a:lnTo>
                    <a:lnTo>
                      <a:pt x="104" y="161"/>
                    </a:lnTo>
                    <a:lnTo>
                      <a:pt x="177" y="203"/>
                    </a:lnTo>
                    <a:lnTo>
                      <a:pt x="104" y="246"/>
                    </a:lnTo>
                    <a:lnTo>
                      <a:pt x="104" y="215"/>
                    </a:lnTo>
                    <a:lnTo>
                      <a:pt x="53" y="215"/>
                    </a:lnTo>
                    <a:lnTo>
                      <a:pt x="53" y="192"/>
                    </a:lnTo>
                    <a:close/>
                    <a:moveTo>
                      <a:pt x="206" y="353"/>
                    </a:moveTo>
                    <a:lnTo>
                      <a:pt x="163" y="279"/>
                    </a:lnTo>
                    <a:lnTo>
                      <a:pt x="194" y="279"/>
                    </a:lnTo>
                    <a:lnTo>
                      <a:pt x="194" y="127"/>
                    </a:lnTo>
                    <a:lnTo>
                      <a:pt x="163" y="127"/>
                    </a:lnTo>
                    <a:lnTo>
                      <a:pt x="206" y="54"/>
                    </a:lnTo>
                    <a:lnTo>
                      <a:pt x="248" y="127"/>
                    </a:lnTo>
                    <a:lnTo>
                      <a:pt x="217" y="127"/>
                    </a:lnTo>
                    <a:lnTo>
                      <a:pt x="217" y="279"/>
                    </a:lnTo>
                    <a:lnTo>
                      <a:pt x="248" y="279"/>
                    </a:lnTo>
                    <a:lnTo>
                      <a:pt x="206" y="353"/>
                    </a:lnTo>
                    <a:close/>
                    <a:moveTo>
                      <a:pt x="307" y="246"/>
                    </a:moveTo>
                    <a:lnTo>
                      <a:pt x="234" y="203"/>
                    </a:lnTo>
                    <a:lnTo>
                      <a:pt x="307" y="161"/>
                    </a:lnTo>
                    <a:lnTo>
                      <a:pt x="307" y="192"/>
                    </a:lnTo>
                    <a:lnTo>
                      <a:pt x="358" y="192"/>
                    </a:lnTo>
                    <a:lnTo>
                      <a:pt x="358" y="215"/>
                    </a:lnTo>
                    <a:lnTo>
                      <a:pt x="307" y="215"/>
                    </a:lnTo>
                    <a:lnTo>
                      <a:pt x="307" y="246"/>
                    </a:lnTo>
                    <a:close/>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735" name="Freeform 300">
                <a:extLst>
                  <a:ext uri="{FF2B5EF4-FFF2-40B4-BE49-F238E27FC236}">
                    <a16:creationId xmlns:a16="http://schemas.microsoft.com/office/drawing/2014/main" id="{0034B00D-DAE8-4365-8EF0-EFD55948B21D}"/>
                  </a:ext>
                </a:extLst>
              </p:cNvPr>
              <p:cNvSpPr>
                <a:spLocks noChangeArrowheads="1"/>
              </p:cNvSpPr>
              <p:nvPr/>
            </p:nvSpPr>
            <p:spPr bwMode="auto">
              <a:xfrm>
                <a:off x="4873625" y="1930400"/>
                <a:ext cx="182563" cy="101600"/>
              </a:xfrm>
              <a:custGeom>
                <a:avLst/>
                <a:gdLst>
                  <a:gd name="T0" fmla="*/ 414 w 505"/>
                  <a:gd name="T1" fmla="*/ 104 h 283"/>
                  <a:gd name="T2" fmla="*/ 405 w 505"/>
                  <a:gd name="T3" fmla="*/ 104 h 283"/>
                  <a:gd name="T4" fmla="*/ 318 w 505"/>
                  <a:gd name="T5" fmla="*/ 39 h 283"/>
                  <a:gd name="T6" fmla="*/ 287 w 505"/>
                  <a:gd name="T7" fmla="*/ 45 h 283"/>
                  <a:gd name="T8" fmla="*/ 202 w 505"/>
                  <a:gd name="T9" fmla="*/ 0 h 283"/>
                  <a:gd name="T10" fmla="*/ 103 w 505"/>
                  <a:gd name="T11" fmla="*/ 79 h 283"/>
                  <a:gd name="T12" fmla="*/ 100 w 505"/>
                  <a:gd name="T13" fmla="*/ 79 h 283"/>
                  <a:gd name="T14" fmla="*/ 0 w 505"/>
                  <a:gd name="T15" fmla="*/ 180 h 283"/>
                  <a:gd name="T16" fmla="*/ 100 w 505"/>
                  <a:gd name="T17" fmla="*/ 282 h 283"/>
                  <a:gd name="T18" fmla="*/ 414 w 505"/>
                  <a:gd name="T19" fmla="*/ 282 h 283"/>
                  <a:gd name="T20" fmla="*/ 504 w 505"/>
                  <a:gd name="T21" fmla="*/ 192 h 283"/>
                  <a:gd name="T22" fmla="*/ 414 w 505"/>
                  <a:gd name="T23" fmla="*/ 104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05" h="283">
                    <a:moveTo>
                      <a:pt x="414" y="104"/>
                    </a:moveTo>
                    <a:cubicBezTo>
                      <a:pt x="411" y="104"/>
                      <a:pt x="408" y="104"/>
                      <a:pt x="405" y="104"/>
                    </a:cubicBezTo>
                    <a:cubicBezTo>
                      <a:pt x="394" y="68"/>
                      <a:pt x="360" y="39"/>
                      <a:pt x="318" y="39"/>
                    </a:cubicBezTo>
                    <a:cubicBezTo>
                      <a:pt x="306" y="39"/>
                      <a:pt x="298" y="42"/>
                      <a:pt x="287" y="45"/>
                    </a:cubicBezTo>
                    <a:cubicBezTo>
                      <a:pt x="267" y="17"/>
                      <a:pt x="236" y="0"/>
                      <a:pt x="202" y="0"/>
                    </a:cubicBezTo>
                    <a:cubicBezTo>
                      <a:pt x="154" y="0"/>
                      <a:pt x="112" y="34"/>
                      <a:pt x="103" y="79"/>
                    </a:cubicBezTo>
                    <a:lnTo>
                      <a:pt x="100" y="79"/>
                    </a:lnTo>
                    <a:cubicBezTo>
                      <a:pt x="45" y="79"/>
                      <a:pt x="0" y="123"/>
                      <a:pt x="0" y="180"/>
                    </a:cubicBezTo>
                    <a:cubicBezTo>
                      <a:pt x="0" y="236"/>
                      <a:pt x="45" y="282"/>
                      <a:pt x="100" y="282"/>
                    </a:cubicBezTo>
                    <a:lnTo>
                      <a:pt x="414" y="282"/>
                    </a:lnTo>
                    <a:cubicBezTo>
                      <a:pt x="464" y="282"/>
                      <a:pt x="504" y="243"/>
                      <a:pt x="504" y="192"/>
                    </a:cubicBezTo>
                    <a:cubicBezTo>
                      <a:pt x="504" y="141"/>
                      <a:pt x="462" y="104"/>
                      <a:pt x="414" y="104"/>
                    </a:cubicBez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736" name="Freeform 301">
                <a:extLst>
                  <a:ext uri="{FF2B5EF4-FFF2-40B4-BE49-F238E27FC236}">
                    <a16:creationId xmlns:a16="http://schemas.microsoft.com/office/drawing/2014/main" id="{182D9106-92E9-48BE-9910-5A6091736EB8}"/>
                  </a:ext>
                </a:extLst>
              </p:cNvPr>
              <p:cNvSpPr>
                <a:spLocks noChangeArrowheads="1"/>
              </p:cNvSpPr>
              <p:nvPr/>
            </p:nvSpPr>
            <p:spPr bwMode="auto">
              <a:xfrm>
                <a:off x="4833938" y="2028825"/>
                <a:ext cx="65087" cy="58738"/>
              </a:xfrm>
              <a:custGeom>
                <a:avLst/>
                <a:gdLst>
                  <a:gd name="T0" fmla="*/ 22 w 182"/>
                  <a:gd name="T1" fmla="*/ 164 h 165"/>
                  <a:gd name="T2" fmla="*/ 0 w 182"/>
                  <a:gd name="T3" fmla="*/ 136 h 165"/>
                  <a:gd name="T4" fmla="*/ 22 w 182"/>
                  <a:gd name="T5" fmla="*/ 116 h 165"/>
                  <a:gd name="T6" fmla="*/ 45 w 182"/>
                  <a:gd name="T7" fmla="*/ 144 h 165"/>
                  <a:gd name="T8" fmla="*/ 22 w 182"/>
                  <a:gd name="T9" fmla="*/ 164 h 165"/>
                  <a:gd name="T10" fmla="*/ 68 w 182"/>
                  <a:gd name="T11" fmla="*/ 125 h 165"/>
                  <a:gd name="T12" fmla="*/ 45 w 182"/>
                  <a:gd name="T13" fmla="*/ 96 h 165"/>
                  <a:gd name="T14" fmla="*/ 68 w 182"/>
                  <a:gd name="T15" fmla="*/ 77 h 165"/>
                  <a:gd name="T16" fmla="*/ 90 w 182"/>
                  <a:gd name="T17" fmla="*/ 105 h 165"/>
                  <a:gd name="T18" fmla="*/ 68 w 182"/>
                  <a:gd name="T19" fmla="*/ 125 h 165"/>
                  <a:gd name="T20" fmla="*/ 113 w 182"/>
                  <a:gd name="T21" fmla="*/ 88 h 165"/>
                  <a:gd name="T22" fmla="*/ 90 w 182"/>
                  <a:gd name="T23" fmla="*/ 60 h 165"/>
                  <a:gd name="T24" fmla="*/ 113 w 182"/>
                  <a:gd name="T25" fmla="*/ 40 h 165"/>
                  <a:gd name="T26" fmla="*/ 135 w 182"/>
                  <a:gd name="T27" fmla="*/ 68 h 165"/>
                  <a:gd name="T28" fmla="*/ 113 w 182"/>
                  <a:gd name="T29" fmla="*/ 88 h 165"/>
                  <a:gd name="T30" fmla="*/ 158 w 182"/>
                  <a:gd name="T31" fmla="*/ 48 h 165"/>
                  <a:gd name="T32" fmla="*/ 135 w 182"/>
                  <a:gd name="T33" fmla="*/ 20 h 165"/>
                  <a:gd name="T34" fmla="*/ 158 w 182"/>
                  <a:gd name="T35" fmla="*/ 0 h 165"/>
                  <a:gd name="T36" fmla="*/ 181 w 182"/>
                  <a:gd name="T37" fmla="*/ 29 h 165"/>
                  <a:gd name="T38" fmla="*/ 158 w 182"/>
                  <a:gd name="T39" fmla="*/ 48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82" h="165">
                    <a:moveTo>
                      <a:pt x="22" y="164"/>
                    </a:moveTo>
                    <a:lnTo>
                      <a:pt x="0" y="136"/>
                    </a:lnTo>
                    <a:lnTo>
                      <a:pt x="22" y="116"/>
                    </a:lnTo>
                    <a:lnTo>
                      <a:pt x="45" y="144"/>
                    </a:lnTo>
                    <a:lnTo>
                      <a:pt x="22" y="164"/>
                    </a:lnTo>
                    <a:close/>
                    <a:moveTo>
                      <a:pt x="68" y="125"/>
                    </a:moveTo>
                    <a:lnTo>
                      <a:pt x="45" y="96"/>
                    </a:lnTo>
                    <a:lnTo>
                      <a:pt x="68" y="77"/>
                    </a:lnTo>
                    <a:lnTo>
                      <a:pt x="90" y="105"/>
                    </a:lnTo>
                    <a:lnTo>
                      <a:pt x="68" y="125"/>
                    </a:lnTo>
                    <a:close/>
                    <a:moveTo>
                      <a:pt x="113" y="88"/>
                    </a:moveTo>
                    <a:lnTo>
                      <a:pt x="90" y="60"/>
                    </a:lnTo>
                    <a:lnTo>
                      <a:pt x="113" y="40"/>
                    </a:lnTo>
                    <a:lnTo>
                      <a:pt x="135" y="68"/>
                    </a:lnTo>
                    <a:lnTo>
                      <a:pt x="113" y="88"/>
                    </a:lnTo>
                    <a:close/>
                    <a:moveTo>
                      <a:pt x="158" y="48"/>
                    </a:moveTo>
                    <a:lnTo>
                      <a:pt x="135" y="20"/>
                    </a:lnTo>
                    <a:lnTo>
                      <a:pt x="158" y="0"/>
                    </a:lnTo>
                    <a:lnTo>
                      <a:pt x="181" y="29"/>
                    </a:lnTo>
                    <a:lnTo>
                      <a:pt x="158" y="48"/>
                    </a:lnTo>
                    <a:close/>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737" name="Freeform 302">
                <a:extLst>
                  <a:ext uri="{FF2B5EF4-FFF2-40B4-BE49-F238E27FC236}">
                    <a16:creationId xmlns:a16="http://schemas.microsoft.com/office/drawing/2014/main" id="{B176832B-B083-4898-814C-D46DB9FA91D9}"/>
                  </a:ext>
                </a:extLst>
              </p:cNvPr>
              <p:cNvSpPr>
                <a:spLocks noChangeArrowheads="1"/>
              </p:cNvSpPr>
              <p:nvPr/>
            </p:nvSpPr>
            <p:spPr bwMode="auto">
              <a:xfrm>
                <a:off x="4703763" y="2060575"/>
                <a:ext cx="146050" cy="146050"/>
              </a:xfrm>
              <a:custGeom>
                <a:avLst/>
                <a:gdLst>
                  <a:gd name="T0" fmla="*/ 203 w 407"/>
                  <a:gd name="T1" fmla="*/ 0 h 407"/>
                  <a:gd name="T2" fmla="*/ 0 w 407"/>
                  <a:gd name="T3" fmla="*/ 203 h 407"/>
                  <a:gd name="T4" fmla="*/ 203 w 407"/>
                  <a:gd name="T5" fmla="*/ 406 h 407"/>
                  <a:gd name="T6" fmla="*/ 406 w 407"/>
                  <a:gd name="T7" fmla="*/ 203 h 407"/>
                  <a:gd name="T8" fmla="*/ 203 w 407"/>
                  <a:gd name="T9" fmla="*/ 0 h 407"/>
                  <a:gd name="T10" fmla="*/ 53 w 407"/>
                  <a:gd name="T11" fmla="*/ 192 h 407"/>
                  <a:gd name="T12" fmla="*/ 104 w 407"/>
                  <a:gd name="T13" fmla="*/ 192 h 407"/>
                  <a:gd name="T14" fmla="*/ 104 w 407"/>
                  <a:gd name="T15" fmla="*/ 161 h 407"/>
                  <a:gd name="T16" fmla="*/ 177 w 407"/>
                  <a:gd name="T17" fmla="*/ 203 h 407"/>
                  <a:gd name="T18" fmla="*/ 104 w 407"/>
                  <a:gd name="T19" fmla="*/ 246 h 407"/>
                  <a:gd name="T20" fmla="*/ 104 w 407"/>
                  <a:gd name="T21" fmla="*/ 215 h 407"/>
                  <a:gd name="T22" fmla="*/ 53 w 407"/>
                  <a:gd name="T23" fmla="*/ 215 h 407"/>
                  <a:gd name="T24" fmla="*/ 53 w 407"/>
                  <a:gd name="T25" fmla="*/ 192 h 407"/>
                  <a:gd name="T26" fmla="*/ 206 w 407"/>
                  <a:gd name="T27" fmla="*/ 353 h 407"/>
                  <a:gd name="T28" fmla="*/ 163 w 407"/>
                  <a:gd name="T29" fmla="*/ 279 h 407"/>
                  <a:gd name="T30" fmla="*/ 194 w 407"/>
                  <a:gd name="T31" fmla="*/ 279 h 407"/>
                  <a:gd name="T32" fmla="*/ 194 w 407"/>
                  <a:gd name="T33" fmla="*/ 127 h 407"/>
                  <a:gd name="T34" fmla="*/ 163 w 407"/>
                  <a:gd name="T35" fmla="*/ 127 h 407"/>
                  <a:gd name="T36" fmla="*/ 206 w 407"/>
                  <a:gd name="T37" fmla="*/ 54 h 407"/>
                  <a:gd name="T38" fmla="*/ 248 w 407"/>
                  <a:gd name="T39" fmla="*/ 127 h 407"/>
                  <a:gd name="T40" fmla="*/ 217 w 407"/>
                  <a:gd name="T41" fmla="*/ 127 h 407"/>
                  <a:gd name="T42" fmla="*/ 217 w 407"/>
                  <a:gd name="T43" fmla="*/ 279 h 407"/>
                  <a:gd name="T44" fmla="*/ 248 w 407"/>
                  <a:gd name="T45" fmla="*/ 279 h 407"/>
                  <a:gd name="T46" fmla="*/ 206 w 407"/>
                  <a:gd name="T47" fmla="*/ 353 h 407"/>
                  <a:gd name="T48" fmla="*/ 307 w 407"/>
                  <a:gd name="T49" fmla="*/ 246 h 407"/>
                  <a:gd name="T50" fmla="*/ 234 w 407"/>
                  <a:gd name="T51" fmla="*/ 203 h 407"/>
                  <a:gd name="T52" fmla="*/ 307 w 407"/>
                  <a:gd name="T53" fmla="*/ 161 h 407"/>
                  <a:gd name="T54" fmla="*/ 307 w 407"/>
                  <a:gd name="T55" fmla="*/ 192 h 407"/>
                  <a:gd name="T56" fmla="*/ 358 w 407"/>
                  <a:gd name="T57" fmla="*/ 192 h 407"/>
                  <a:gd name="T58" fmla="*/ 358 w 407"/>
                  <a:gd name="T59" fmla="*/ 215 h 407"/>
                  <a:gd name="T60" fmla="*/ 307 w 407"/>
                  <a:gd name="T61" fmla="*/ 215 h 407"/>
                  <a:gd name="T62" fmla="*/ 307 w 407"/>
                  <a:gd name="T63" fmla="*/ 246 h 4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07" h="407">
                    <a:moveTo>
                      <a:pt x="203" y="0"/>
                    </a:moveTo>
                    <a:cubicBezTo>
                      <a:pt x="90" y="0"/>
                      <a:pt x="0" y="90"/>
                      <a:pt x="0" y="203"/>
                    </a:cubicBezTo>
                    <a:cubicBezTo>
                      <a:pt x="0" y="316"/>
                      <a:pt x="90" y="406"/>
                      <a:pt x="203" y="406"/>
                    </a:cubicBezTo>
                    <a:cubicBezTo>
                      <a:pt x="316" y="406"/>
                      <a:pt x="406" y="316"/>
                      <a:pt x="406" y="203"/>
                    </a:cubicBezTo>
                    <a:cubicBezTo>
                      <a:pt x="406" y="90"/>
                      <a:pt x="316" y="0"/>
                      <a:pt x="203" y="0"/>
                    </a:cubicBezTo>
                    <a:close/>
                    <a:moveTo>
                      <a:pt x="53" y="192"/>
                    </a:moveTo>
                    <a:lnTo>
                      <a:pt x="104" y="192"/>
                    </a:lnTo>
                    <a:lnTo>
                      <a:pt x="104" y="161"/>
                    </a:lnTo>
                    <a:lnTo>
                      <a:pt x="177" y="203"/>
                    </a:lnTo>
                    <a:lnTo>
                      <a:pt x="104" y="246"/>
                    </a:lnTo>
                    <a:lnTo>
                      <a:pt x="104" y="215"/>
                    </a:lnTo>
                    <a:lnTo>
                      <a:pt x="53" y="215"/>
                    </a:lnTo>
                    <a:lnTo>
                      <a:pt x="53" y="192"/>
                    </a:lnTo>
                    <a:close/>
                    <a:moveTo>
                      <a:pt x="206" y="353"/>
                    </a:moveTo>
                    <a:lnTo>
                      <a:pt x="163" y="279"/>
                    </a:lnTo>
                    <a:lnTo>
                      <a:pt x="194" y="279"/>
                    </a:lnTo>
                    <a:lnTo>
                      <a:pt x="194" y="127"/>
                    </a:lnTo>
                    <a:lnTo>
                      <a:pt x="163" y="127"/>
                    </a:lnTo>
                    <a:lnTo>
                      <a:pt x="206" y="54"/>
                    </a:lnTo>
                    <a:lnTo>
                      <a:pt x="248" y="127"/>
                    </a:lnTo>
                    <a:lnTo>
                      <a:pt x="217" y="127"/>
                    </a:lnTo>
                    <a:lnTo>
                      <a:pt x="217" y="279"/>
                    </a:lnTo>
                    <a:lnTo>
                      <a:pt x="248" y="279"/>
                    </a:lnTo>
                    <a:lnTo>
                      <a:pt x="206" y="353"/>
                    </a:lnTo>
                    <a:close/>
                    <a:moveTo>
                      <a:pt x="307" y="246"/>
                    </a:moveTo>
                    <a:lnTo>
                      <a:pt x="234" y="203"/>
                    </a:lnTo>
                    <a:lnTo>
                      <a:pt x="307" y="161"/>
                    </a:lnTo>
                    <a:lnTo>
                      <a:pt x="307" y="192"/>
                    </a:lnTo>
                    <a:lnTo>
                      <a:pt x="358" y="192"/>
                    </a:lnTo>
                    <a:lnTo>
                      <a:pt x="358" y="215"/>
                    </a:lnTo>
                    <a:lnTo>
                      <a:pt x="307" y="215"/>
                    </a:lnTo>
                    <a:lnTo>
                      <a:pt x="307" y="246"/>
                    </a:lnTo>
                    <a:close/>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grpSp>
        <p:sp>
          <p:nvSpPr>
            <p:cNvPr id="731" name="Rectangle 730">
              <a:extLst>
                <a:ext uri="{FF2B5EF4-FFF2-40B4-BE49-F238E27FC236}">
                  <a16:creationId xmlns:a16="http://schemas.microsoft.com/office/drawing/2014/main" id="{87C03173-4E6D-4899-9B2B-A4A5A1D0A83D}"/>
                </a:ext>
              </a:extLst>
            </p:cNvPr>
            <p:cNvSpPr/>
            <p:nvPr/>
          </p:nvSpPr>
          <p:spPr>
            <a:xfrm>
              <a:off x="5525115" y="2102017"/>
              <a:ext cx="986918" cy="976146"/>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grpSp>
      <p:sp>
        <p:nvSpPr>
          <p:cNvPr id="758" name="Rectangle 757">
            <a:extLst>
              <a:ext uri="{FF2B5EF4-FFF2-40B4-BE49-F238E27FC236}">
                <a16:creationId xmlns:a16="http://schemas.microsoft.com/office/drawing/2014/main" id="{A839A676-565B-417C-9802-117E6AE64D9C}"/>
              </a:ext>
            </a:extLst>
          </p:cNvPr>
          <p:cNvSpPr/>
          <p:nvPr/>
        </p:nvSpPr>
        <p:spPr>
          <a:xfrm>
            <a:off x="9029700" y="922654"/>
            <a:ext cx="723900" cy="341632"/>
          </a:xfrm>
          <a:prstGeom prst="rect">
            <a:avLst/>
          </a:prstGeom>
        </p:spPr>
        <p:style>
          <a:lnRef idx="2">
            <a:schemeClr val="accent4"/>
          </a:lnRef>
          <a:fillRef idx="1">
            <a:schemeClr val="lt1"/>
          </a:fillRef>
          <a:effectRef idx="0">
            <a:schemeClr val="accent4"/>
          </a:effectRef>
          <a:fontRef idx="minor">
            <a:schemeClr val="dk1"/>
          </a:fontRef>
        </p:style>
        <p:txBody>
          <a:bodyPr wrap="square">
            <a:spAutoFit/>
          </a:bodyPr>
          <a:lstStyle/>
          <a:p>
            <a:pPr algn="ctr">
              <a:lnSpc>
                <a:spcPct val="90000"/>
              </a:lnSpc>
            </a:pPr>
            <a:r>
              <a:rPr lang="en-US" altLang="en-US" sz="900" b="1" dirty="0">
                <a:solidFill>
                  <a:srgbClr val="5F5F5F"/>
                </a:solidFill>
              </a:rPr>
              <a:t>External </a:t>
            </a:r>
          </a:p>
          <a:p>
            <a:pPr algn="ctr">
              <a:lnSpc>
                <a:spcPct val="90000"/>
              </a:lnSpc>
            </a:pPr>
            <a:r>
              <a:rPr lang="en-US" altLang="en-US" sz="900" b="1" dirty="0">
                <a:solidFill>
                  <a:srgbClr val="5F5F5F"/>
                </a:solidFill>
              </a:rPr>
              <a:t>Web Client</a:t>
            </a:r>
          </a:p>
        </p:txBody>
      </p:sp>
      <p:cxnSp>
        <p:nvCxnSpPr>
          <p:cNvPr id="759" name="Straight Arrow Connector 758">
            <a:extLst>
              <a:ext uri="{FF2B5EF4-FFF2-40B4-BE49-F238E27FC236}">
                <a16:creationId xmlns:a16="http://schemas.microsoft.com/office/drawing/2014/main" id="{F7DF271F-B620-4794-856D-BDF344CB0FBE}"/>
              </a:ext>
            </a:extLst>
          </p:cNvPr>
          <p:cNvCxnSpPr/>
          <p:nvPr/>
        </p:nvCxnSpPr>
        <p:spPr>
          <a:xfrm flipH="1">
            <a:off x="8404860" y="1082040"/>
            <a:ext cx="563880" cy="0"/>
          </a:xfrm>
          <a:prstGeom prst="straightConnector1">
            <a:avLst/>
          </a:prstGeom>
          <a:ln w="19050">
            <a:solidFill>
              <a:schemeClr val="accent5"/>
            </a:solidFill>
            <a:miter lim="800000"/>
            <a:tailEnd type="arrow"/>
          </a:ln>
        </p:spPr>
        <p:style>
          <a:lnRef idx="1">
            <a:schemeClr val="accent1"/>
          </a:lnRef>
          <a:fillRef idx="0">
            <a:schemeClr val="accent1"/>
          </a:fillRef>
          <a:effectRef idx="0">
            <a:schemeClr val="accent1"/>
          </a:effectRef>
          <a:fontRef idx="minor">
            <a:schemeClr val="tx1"/>
          </a:fontRef>
        </p:style>
      </p:cxnSp>
      <p:sp>
        <p:nvSpPr>
          <p:cNvPr id="853" name="TextBox 852">
            <a:extLst>
              <a:ext uri="{FF2B5EF4-FFF2-40B4-BE49-F238E27FC236}">
                <a16:creationId xmlns:a16="http://schemas.microsoft.com/office/drawing/2014/main" id="{887D328E-47E2-493C-BEA2-227DE3AA7315}"/>
              </a:ext>
            </a:extLst>
          </p:cNvPr>
          <p:cNvSpPr txBox="1"/>
          <p:nvPr/>
        </p:nvSpPr>
        <p:spPr>
          <a:xfrm>
            <a:off x="4118028" y="3488571"/>
            <a:ext cx="248464" cy="169185"/>
          </a:xfrm>
          <a:prstGeom prst="rect">
            <a:avLst/>
          </a:prstGeom>
          <a:noFill/>
        </p:spPr>
        <p:txBody>
          <a:bodyPr wrap="square" lIns="0" tIns="0" rIns="0" bIns="0" rtlCol="0">
            <a:noAutofit/>
          </a:bodyPr>
          <a:lstStyle/>
          <a:p>
            <a:pPr>
              <a:lnSpc>
                <a:spcPct val="90000"/>
              </a:lnSpc>
            </a:pPr>
            <a:r>
              <a:rPr lang="en-US" sz="800" dirty="0"/>
              <a:t>SSH</a:t>
            </a:r>
          </a:p>
        </p:txBody>
      </p:sp>
      <p:grpSp>
        <p:nvGrpSpPr>
          <p:cNvPr id="854" name="Group 853">
            <a:extLst>
              <a:ext uri="{FF2B5EF4-FFF2-40B4-BE49-F238E27FC236}">
                <a16:creationId xmlns:a16="http://schemas.microsoft.com/office/drawing/2014/main" id="{5EB26A1C-2630-4535-B132-D1EB097F2CCB}"/>
              </a:ext>
            </a:extLst>
          </p:cNvPr>
          <p:cNvGrpSpPr>
            <a:grpSpLocks noChangeAspect="1"/>
          </p:cNvGrpSpPr>
          <p:nvPr/>
        </p:nvGrpSpPr>
        <p:grpSpPr>
          <a:xfrm>
            <a:off x="4199649" y="5780261"/>
            <a:ext cx="483416" cy="483416"/>
            <a:chOff x="7046913" y="4090988"/>
            <a:chExt cx="327025" cy="327025"/>
          </a:xfrm>
          <a:solidFill>
            <a:schemeClr val="accent1"/>
          </a:solidFill>
        </p:grpSpPr>
        <p:sp>
          <p:nvSpPr>
            <p:cNvPr id="855" name="Freeform 32">
              <a:extLst>
                <a:ext uri="{FF2B5EF4-FFF2-40B4-BE49-F238E27FC236}">
                  <a16:creationId xmlns:a16="http://schemas.microsoft.com/office/drawing/2014/main" id="{B35D0836-3137-492A-80C7-C4C51F8D75EE}"/>
                </a:ext>
              </a:extLst>
            </p:cNvPr>
            <p:cNvSpPr>
              <a:spLocks noChangeArrowheads="1"/>
            </p:cNvSpPr>
            <p:nvPr/>
          </p:nvSpPr>
          <p:spPr bwMode="auto">
            <a:xfrm>
              <a:off x="7204075" y="4281488"/>
              <a:ext cx="68263" cy="53975"/>
            </a:xfrm>
            <a:custGeom>
              <a:avLst/>
              <a:gdLst>
                <a:gd name="T0" fmla="*/ 11 w 190"/>
                <a:gd name="T1" fmla="*/ 0 h 148"/>
                <a:gd name="T2" fmla="*/ 186 w 190"/>
                <a:gd name="T3" fmla="*/ 20 h 148"/>
                <a:gd name="T4" fmla="*/ 189 w 190"/>
                <a:gd name="T5" fmla="*/ 31 h 148"/>
                <a:gd name="T6" fmla="*/ 70 w 190"/>
                <a:gd name="T7" fmla="*/ 147 h 148"/>
                <a:gd name="T8" fmla="*/ 50 w 190"/>
                <a:gd name="T9" fmla="*/ 141 h 148"/>
                <a:gd name="T10" fmla="*/ 48 w 190"/>
                <a:gd name="T11" fmla="*/ 141 h 148"/>
                <a:gd name="T12" fmla="*/ 0 w 190"/>
                <a:gd name="T13" fmla="*/ 17 h 148"/>
                <a:gd name="T14" fmla="*/ 11 w 190"/>
                <a:gd name="T15" fmla="*/ 0 h 1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0" h="148">
                  <a:moveTo>
                    <a:pt x="11" y="0"/>
                  </a:moveTo>
                  <a:lnTo>
                    <a:pt x="186" y="20"/>
                  </a:lnTo>
                  <a:cubicBezTo>
                    <a:pt x="186" y="25"/>
                    <a:pt x="186" y="28"/>
                    <a:pt x="189" y="31"/>
                  </a:cubicBezTo>
                  <a:lnTo>
                    <a:pt x="70" y="147"/>
                  </a:lnTo>
                  <a:cubicBezTo>
                    <a:pt x="65" y="144"/>
                    <a:pt x="59" y="141"/>
                    <a:pt x="50" y="141"/>
                  </a:cubicBezTo>
                  <a:lnTo>
                    <a:pt x="48" y="141"/>
                  </a:lnTo>
                  <a:lnTo>
                    <a:pt x="0" y="17"/>
                  </a:lnTo>
                  <a:cubicBezTo>
                    <a:pt x="2" y="11"/>
                    <a:pt x="8" y="6"/>
                    <a:pt x="11"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56" name="Freeform 33">
              <a:extLst>
                <a:ext uri="{FF2B5EF4-FFF2-40B4-BE49-F238E27FC236}">
                  <a16:creationId xmlns:a16="http://schemas.microsoft.com/office/drawing/2014/main" id="{BD6EC871-BF77-4BC8-A111-66D27A3695C0}"/>
                </a:ext>
              </a:extLst>
            </p:cNvPr>
            <p:cNvSpPr>
              <a:spLocks noChangeArrowheads="1"/>
            </p:cNvSpPr>
            <p:nvPr/>
          </p:nvSpPr>
          <p:spPr bwMode="auto">
            <a:xfrm>
              <a:off x="7148513" y="4283075"/>
              <a:ext cx="63500" cy="52388"/>
            </a:xfrm>
            <a:custGeom>
              <a:avLst/>
              <a:gdLst>
                <a:gd name="T0" fmla="*/ 125 w 176"/>
                <a:gd name="T1" fmla="*/ 25 h 145"/>
                <a:gd name="T2" fmla="*/ 175 w 176"/>
                <a:gd name="T3" fmla="*/ 144 h 145"/>
                <a:gd name="T4" fmla="*/ 0 w 176"/>
                <a:gd name="T5" fmla="*/ 20 h 145"/>
                <a:gd name="T6" fmla="*/ 3 w 176"/>
                <a:gd name="T7" fmla="*/ 14 h 145"/>
                <a:gd name="T8" fmla="*/ 85 w 176"/>
                <a:gd name="T9" fmla="*/ 0 h 145"/>
                <a:gd name="T10" fmla="*/ 125 w 176"/>
                <a:gd name="T11" fmla="*/ 25 h 145"/>
              </a:gdLst>
              <a:ahLst/>
              <a:cxnLst>
                <a:cxn ang="0">
                  <a:pos x="T0" y="T1"/>
                </a:cxn>
                <a:cxn ang="0">
                  <a:pos x="T2" y="T3"/>
                </a:cxn>
                <a:cxn ang="0">
                  <a:pos x="T4" y="T5"/>
                </a:cxn>
                <a:cxn ang="0">
                  <a:pos x="T6" y="T7"/>
                </a:cxn>
                <a:cxn ang="0">
                  <a:pos x="T8" y="T9"/>
                </a:cxn>
                <a:cxn ang="0">
                  <a:pos x="T10" y="T11"/>
                </a:cxn>
              </a:cxnLst>
              <a:rect l="0" t="0" r="r" b="b"/>
              <a:pathLst>
                <a:path w="176" h="145">
                  <a:moveTo>
                    <a:pt x="125" y="25"/>
                  </a:moveTo>
                  <a:cubicBezTo>
                    <a:pt x="127" y="25"/>
                    <a:pt x="175" y="144"/>
                    <a:pt x="175" y="144"/>
                  </a:cubicBezTo>
                  <a:lnTo>
                    <a:pt x="0" y="20"/>
                  </a:lnTo>
                  <a:cubicBezTo>
                    <a:pt x="3" y="20"/>
                    <a:pt x="3" y="17"/>
                    <a:pt x="3" y="14"/>
                  </a:cubicBezTo>
                  <a:lnTo>
                    <a:pt x="85" y="0"/>
                  </a:lnTo>
                  <a:cubicBezTo>
                    <a:pt x="91" y="14"/>
                    <a:pt x="108" y="25"/>
                    <a:pt x="125" y="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57" name="Freeform 34">
              <a:extLst>
                <a:ext uri="{FF2B5EF4-FFF2-40B4-BE49-F238E27FC236}">
                  <a16:creationId xmlns:a16="http://schemas.microsoft.com/office/drawing/2014/main" id="{FFF4AB09-E206-4FE2-8DA7-DB109F6E6DCF}"/>
                </a:ext>
              </a:extLst>
            </p:cNvPr>
            <p:cNvSpPr>
              <a:spLocks noChangeArrowheads="1"/>
            </p:cNvSpPr>
            <p:nvPr/>
          </p:nvSpPr>
          <p:spPr bwMode="auto">
            <a:xfrm>
              <a:off x="7140575" y="4210050"/>
              <a:ext cx="42863" cy="68263"/>
            </a:xfrm>
            <a:custGeom>
              <a:avLst/>
              <a:gdLst>
                <a:gd name="T0" fmla="*/ 116 w 117"/>
                <a:gd name="T1" fmla="*/ 149 h 190"/>
                <a:gd name="T2" fmla="*/ 99 w 117"/>
                <a:gd name="T3" fmla="*/ 175 h 190"/>
                <a:gd name="T4" fmla="*/ 17 w 117"/>
                <a:gd name="T5" fmla="*/ 189 h 190"/>
                <a:gd name="T6" fmla="*/ 0 w 117"/>
                <a:gd name="T7" fmla="*/ 172 h 190"/>
                <a:gd name="T8" fmla="*/ 42 w 117"/>
                <a:gd name="T9" fmla="*/ 0 h 190"/>
                <a:gd name="T10" fmla="*/ 45 w 117"/>
                <a:gd name="T11" fmla="*/ 0 h 190"/>
                <a:gd name="T12" fmla="*/ 116 w 117"/>
                <a:gd name="T13" fmla="*/ 149 h 190"/>
              </a:gdLst>
              <a:ahLst/>
              <a:cxnLst>
                <a:cxn ang="0">
                  <a:pos x="T0" y="T1"/>
                </a:cxn>
                <a:cxn ang="0">
                  <a:pos x="T2" y="T3"/>
                </a:cxn>
                <a:cxn ang="0">
                  <a:pos x="T4" y="T5"/>
                </a:cxn>
                <a:cxn ang="0">
                  <a:pos x="T6" y="T7"/>
                </a:cxn>
                <a:cxn ang="0">
                  <a:pos x="T8" y="T9"/>
                </a:cxn>
                <a:cxn ang="0">
                  <a:pos x="T10" y="T11"/>
                </a:cxn>
                <a:cxn ang="0">
                  <a:pos x="T12" y="T13"/>
                </a:cxn>
              </a:cxnLst>
              <a:rect l="0" t="0" r="r" b="b"/>
              <a:pathLst>
                <a:path w="117" h="190">
                  <a:moveTo>
                    <a:pt x="116" y="149"/>
                  </a:moveTo>
                  <a:cubicBezTo>
                    <a:pt x="110" y="155"/>
                    <a:pt x="104" y="166"/>
                    <a:pt x="99" y="175"/>
                  </a:cubicBezTo>
                  <a:lnTo>
                    <a:pt x="17" y="189"/>
                  </a:lnTo>
                  <a:cubicBezTo>
                    <a:pt x="11" y="183"/>
                    <a:pt x="5" y="177"/>
                    <a:pt x="0" y="172"/>
                  </a:cubicBezTo>
                  <a:lnTo>
                    <a:pt x="42" y="0"/>
                  </a:lnTo>
                  <a:cubicBezTo>
                    <a:pt x="45" y="0"/>
                    <a:pt x="45" y="0"/>
                    <a:pt x="45" y="0"/>
                  </a:cubicBezTo>
                  <a:lnTo>
                    <a:pt x="116" y="14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58" name="Freeform 35">
              <a:extLst>
                <a:ext uri="{FF2B5EF4-FFF2-40B4-BE49-F238E27FC236}">
                  <a16:creationId xmlns:a16="http://schemas.microsoft.com/office/drawing/2014/main" id="{BDFFFCC4-E1C5-4614-9517-4C0C5F3EA67A}"/>
                </a:ext>
              </a:extLst>
            </p:cNvPr>
            <p:cNvSpPr>
              <a:spLocks noChangeArrowheads="1"/>
            </p:cNvSpPr>
            <p:nvPr/>
          </p:nvSpPr>
          <p:spPr bwMode="auto">
            <a:xfrm>
              <a:off x="7165975" y="4198938"/>
              <a:ext cx="92075" cy="63500"/>
            </a:xfrm>
            <a:custGeom>
              <a:avLst/>
              <a:gdLst>
                <a:gd name="T0" fmla="*/ 74 w 255"/>
                <a:gd name="T1" fmla="*/ 169 h 176"/>
                <a:gd name="T2" fmla="*/ 71 w 255"/>
                <a:gd name="T3" fmla="*/ 166 h 176"/>
                <a:gd name="T4" fmla="*/ 0 w 255"/>
                <a:gd name="T5" fmla="*/ 17 h 176"/>
                <a:gd name="T6" fmla="*/ 11 w 255"/>
                <a:gd name="T7" fmla="*/ 0 h 176"/>
                <a:gd name="T8" fmla="*/ 251 w 255"/>
                <a:gd name="T9" fmla="*/ 5 h 176"/>
                <a:gd name="T10" fmla="*/ 254 w 255"/>
                <a:gd name="T11" fmla="*/ 14 h 176"/>
                <a:gd name="T12" fmla="*/ 93 w 255"/>
                <a:gd name="T13" fmla="*/ 175 h 176"/>
                <a:gd name="T14" fmla="*/ 74 w 255"/>
                <a:gd name="T15" fmla="*/ 169 h 1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5" h="176">
                  <a:moveTo>
                    <a:pt x="74" y="169"/>
                  </a:moveTo>
                  <a:cubicBezTo>
                    <a:pt x="74" y="169"/>
                    <a:pt x="71" y="169"/>
                    <a:pt x="71" y="166"/>
                  </a:cubicBezTo>
                  <a:lnTo>
                    <a:pt x="0" y="17"/>
                  </a:lnTo>
                  <a:cubicBezTo>
                    <a:pt x="6" y="14"/>
                    <a:pt x="9" y="5"/>
                    <a:pt x="11" y="0"/>
                  </a:cubicBezTo>
                  <a:lnTo>
                    <a:pt x="251" y="5"/>
                  </a:lnTo>
                  <a:cubicBezTo>
                    <a:pt x="251" y="8"/>
                    <a:pt x="254" y="11"/>
                    <a:pt x="254" y="14"/>
                  </a:cubicBezTo>
                  <a:lnTo>
                    <a:pt x="93" y="175"/>
                  </a:lnTo>
                  <a:cubicBezTo>
                    <a:pt x="88" y="172"/>
                    <a:pt x="82" y="169"/>
                    <a:pt x="74" y="16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59" name="Freeform 36">
              <a:extLst>
                <a:ext uri="{FF2B5EF4-FFF2-40B4-BE49-F238E27FC236}">
                  <a16:creationId xmlns:a16="http://schemas.microsoft.com/office/drawing/2014/main" id="{E051F321-03BC-4809-BB8B-6FDD01BA8144}"/>
                </a:ext>
              </a:extLst>
            </p:cNvPr>
            <p:cNvSpPr>
              <a:spLocks noChangeArrowheads="1"/>
            </p:cNvSpPr>
            <p:nvPr/>
          </p:nvSpPr>
          <p:spPr bwMode="auto">
            <a:xfrm>
              <a:off x="7207250" y="4210050"/>
              <a:ext cx="71438" cy="69850"/>
            </a:xfrm>
            <a:custGeom>
              <a:avLst/>
              <a:gdLst>
                <a:gd name="T0" fmla="*/ 161 w 198"/>
                <a:gd name="T1" fmla="*/ 0 h 193"/>
                <a:gd name="T2" fmla="*/ 172 w 198"/>
                <a:gd name="T3" fmla="*/ 5 h 193"/>
                <a:gd name="T4" fmla="*/ 197 w 198"/>
                <a:gd name="T5" fmla="*/ 169 h 193"/>
                <a:gd name="T6" fmla="*/ 178 w 198"/>
                <a:gd name="T7" fmla="*/ 192 h 193"/>
                <a:gd name="T8" fmla="*/ 3 w 198"/>
                <a:gd name="T9" fmla="*/ 172 h 193"/>
                <a:gd name="T10" fmla="*/ 0 w 198"/>
                <a:gd name="T11" fmla="*/ 161 h 193"/>
                <a:gd name="T12" fmla="*/ 161 w 198"/>
                <a:gd name="T13" fmla="*/ 0 h 193"/>
              </a:gdLst>
              <a:ahLst/>
              <a:cxnLst>
                <a:cxn ang="0">
                  <a:pos x="T0" y="T1"/>
                </a:cxn>
                <a:cxn ang="0">
                  <a:pos x="T2" y="T3"/>
                </a:cxn>
                <a:cxn ang="0">
                  <a:pos x="T4" y="T5"/>
                </a:cxn>
                <a:cxn ang="0">
                  <a:pos x="T6" y="T7"/>
                </a:cxn>
                <a:cxn ang="0">
                  <a:pos x="T8" y="T9"/>
                </a:cxn>
                <a:cxn ang="0">
                  <a:pos x="T10" y="T11"/>
                </a:cxn>
                <a:cxn ang="0">
                  <a:pos x="T12" y="T13"/>
                </a:cxn>
              </a:cxnLst>
              <a:rect l="0" t="0" r="r" b="b"/>
              <a:pathLst>
                <a:path w="198" h="193">
                  <a:moveTo>
                    <a:pt x="161" y="0"/>
                  </a:moveTo>
                  <a:cubicBezTo>
                    <a:pt x="164" y="3"/>
                    <a:pt x="169" y="5"/>
                    <a:pt x="172" y="5"/>
                  </a:cubicBezTo>
                  <a:lnTo>
                    <a:pt x="197" y="169"/>
                  </a:lnTo>
                  <a:cubicBezTo>
                    <a:pt x="189" y="175"/>
                    <a:pt x="183" y="183"/>
                    <a:pt x="178" y="192"/>
                  </a:cubicBezTo>
                  <a:lnTo>
                    <a:pt x="3" y="172"/>
                  </a:lnTo>
                  <a:cubicBezTo>
                    <a:pt x="3" y="169"/>
                    <a:pt x="3" y="163"/>
                    <a:pt x="0" y="161"/>
                  </a:cubicBezTo>
                  <a:lnTo>
                    <a:pt x="161"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60" name="Freeform 37">
              <a:extLst>
                <a:ext uri="{FF2B5EF4-FFF2-40B4-BE49-F238E27FC236}">
                  <a16:creationId xmlns:a16="http://schemas.microsoft.com/office/drawing/2014/main" id="{BF922378-DC51-43BC-A091-2E466111F755}"/>
                </a:ext>
              </a:extLst>
            </p:cNvPr>
            <p:cNvSpPr>
              <a:spLocks noChangeArrowheads="1"/>
            </p:cNvSpPr>
            <p:nvPr/>
          </p:nvSpPr>
          <p:spPr bwMode="auto">
            <a:xfrm>
              <a:off x="7046913" y="4090988"/>
              <a:ext cx="327025" cy="327025"/>
            </a:xfrm>
            <a:custGeom>
              <a:avLst/>
              <a:gdLst>
                <a:gd name="T0" fmla="*/ 455 w 910"/>
                <a:gd name="T1" fmla="*/ 0 h 909"/>
                <a:gd name="T2" fmla="*/ 909 w 910"/>
                <a:gd name="T3" fmla="*/ 454 h 909"/>
                <a:gd name="T4" fmla="*/ 455 w 910"/>
                <a:gd name="T5" fmla="*/ 908 h 909"/>
                <a:gd name="T6" fmla="*/ 0 w 910"/>
                <a:gd name="T7" fmla="*/ 454 h 909"/>
                <a:gd name="T8" fmla="*/ 455 w 910"/>
                <a:gd name="T9" fmla="*/ 0 h 909"/>
                <a:gd name="T10" fmla="*/ 669 w 910"/>
                <a:gd name="T11" fmla="*/ 589 h 909"/>
                <a:gd name="T12" fmla="*/ 717 w 910"/>
                <a:gd name="T13" fmla="*/ 542 h 909"/>
                <a:gd name="T14" fmla="*/ 677 w 910"/>
                <a:gd name="T15" fmla="*/ 496 h 909"/>
                <a:gd name="T16" fmla="*/ 652 w 910"/>
                <a:gd name="T17" fmla="*/ 333 h 909"/>
                <a:gd name="T18" fmla="*/ 677 w 910"/>
                <a:gd name="T19" fmla="*/ 293 h 909"/>
                <a:gd name="T20" fmla="*/ 632 w 910"/>
                <a:gd name="T21" fmla="*/ 248 h 909"/>
                <a:gd name="T22" fmla="*/ 590 w 910"/>
                <a:gd name="T23" fmla="*/ 279 h 909"/>
                <a:gd name="T24" fmla="*/ 347 w 910"/>
                <a:gd name="T25" fmla="*/ 273 h 909"/>
                <a:gd name="T26" fmla="*/ 305 w 910"/>
                <a:gd name="T27" fmla="*/ 242 h 909"/>
                <a:gd name="T28" fmla="*/ 260 w 910"/>
                <a:gd name="T29" fmla="*/ 288 h 909"/>
                <a:gd name="T30" fmla="*/ 282 w 910"/>
                <a:gd name="T31" fmla="*/ 327 h 909"/>
                <a:gd name="T32" fmla="*/ 240 w 910"/>
                <a:gd name="T33" fmla="*/ 499 h 909"/>
                <a:gd name="T34" fmla="*/ 198 w 910"/>
                <a:gd name="T35" fmla="*/ 544 h 909"/>
                <a:gd name="T36" fmla="*/ 243 w 910"/>
                <a:gd name="T37" fmla="*/ 589 h 909"/>
                <a:gd name="T38" fmla="*/ 271 w 910"/>
                <a:gd name="T39" fmla="*/ 581 h 909"/>
                <a:gd name="T40" fmla="*/ 449 w 910"/>
                <a:gd name="T41" fmla="*/ 705 h 909"/>
                <a:gd name="T42" fmla="*/ 446 w 910"/>
                <a:gd name="T43" fmla="*/ 719 h 909"/>
                <a:gd name="T44" fmla="*/ 491 w 910"/>
                <a:gd name="T45" fmla="*/ 764 h 909"/>
                <a:gd name="T46" fmla="*/ 536 w 910"/>
                <a:gd name="T47" fmla="*/ 719 h 909"/>
                <a:gd name="T48" fmla="*/ 531 w 910"/>
                <a:gd name="T49" fmla="*/ 700 h 909"/>
                <a:gd name="T50" fmla="*/ 649 w 910"/>
                <a:gd name="T51" fmla="*/ 584 h 909"/>
                <a:gd name="T52" fmla="*/ 669 w 910"/>
                <a:gd name="T53" fmla="*/ 589 h 9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10" h="909">
                  <a:moveTo>
                    <a:pt x="455" y="0"/>
                  </a:moveTo>
                  <a:cubicBezTo>
                    <a:pt x="706" y="0"/>
                    <a:pt x="909" y="203"/>
                    <a:pt x="909" y="454"/>
                  </a:cubicBezTo>
                  <a:cubicBezTo>
                    <a:pt x="909" y="705"/>
                    <a:pt x="707" y="908"/>
                    <a:pt x="455" y="908"/>
                  </a:cubicBezTo>
                  <a:cubicBezTo>
                    <a:pt x="204" y="908"/>
                    <a:pt x="0" y="705"/>
                    <a:pt x="0" y="454"/>
                  </a:cubicBezTo>
                  <a:cubicBezTo>
                    <a:pt x="0" y="203"/>
                    <a:pt x="203" y="0"/>
                    <a:pt x="455" y="0"/>
                  </a:cubicBezTo>
                  <a:close/>
                  <a:moveTo>
                    <a:pt x="669" y="589"/>
                  </a:moveTo>
                  <a:cubicBezTo>
                    <a:pt x="694" y="589"/>
                    <a:pt x="714" y="570"/>
                    <a:pt x="717" y="542"/>
                  </a:cubicBezTo>
                  <a:cubicBezTo>
                    <a:pt x="717" y="519"/>
                    <a:pt x="700" y="499"/>
                    <a:pt x="677" y="496"/>
                  </a:cubicBezTo>
                  <a:lnTo>
                    <a:pt x="652" y="333"/>
                  </a:lnTo>
                  <a:cubicBezTo>
                    <a:pt x="666" y="327"/>
                    <a:pt x="677" y="310"/>
                    <a:pt x="677" y="293"/>
                  </a:cubicBezTo>
                  <a:cubicBezTo>
                    <a:pt x="677" y="268"/>
                    <a:pt x="658" y="248"/>
                    <a:pt x="632" y="248"/>
                  </a:cubicBezTo>
                  <a:cubicBezTo>
                    <a:pt x="613" y="248"/>
                    <a:pt x="596" y="262"/>
                    <a:pt x="590" y="279"/>
                  </a:cubicBezTo>
                  <a:lnTo>
                    <a:pt x="347" y="273"/>
                  </a:lnTo>
                  <a:cubicBezTo>
                    <a:pt x="342" y="256"/>
                    <a:pt x="325" y="242"/>
                    <a:pt x="305" y="242"/>
                  </a:cubicBezTo>
                  <a:cubicBezTo>
                    <a:pt x="280" y="242"/>
                    <a:pt x="260" y="262"/>
                    <a:pt x="260" y="288"/>
                  </a:cubicBezTo>
                  <a:cubicBezTo>
                    <a:pt x="260" y="304"/>
                    <a:pt x="268" y="319"/>
                    <a:pt x="282" y="327"/>
                  </a:cubicBezTo>
                  <a:lnTo>
                    <a:pt x="240" y="499"/>
                  </a:lnTo>
                  <a:cubicBezTo>
                    <a:pt x="217" y="502"/>
                    <a:pt x="198" y="522"/>
                    <a:pt x="198" y="544"/>
                  </a:cubicBezTo>
                  <a:cubicBezTo>
                    <a:pt x="198" y="570"/>
                    <a:pt x="217" y="589"/>
                    <a:pt x="243" y="589"/>
                  </a:cubicBezTo>
                  <a:cubicBezTo>
                    <a:pt x="254" y="589"/>
                    <a:pt x="263" y="587"/>
                    <a:pt x="271" y="581"/>
                  </a:cubicBezTo>
                  <a:lnTo>
                    <a:pt x="449" y="705"/>
                  </a:lnTo>
                  <a:cubicBezTo>
                    <a:pt x="446" y="711"/>
                    <a:pt x="446" y="714"/>
                    <a:pt x="446" y="719"/>
                  </a:cubicBezTo>
                  <a:cubicBezTo>
                    <a:pt x="446" y="745"/>
                    <a:pt x="466" y="764"/>
                    <a:pt x="491" y="764"/>
                  </a:cubicBezTo>
                  <a:cubicBezTo>
                    <a:pt x="517" y="764"/>
                    <a:pt x="536" y="745"/>
                    <a:pt x="536" y="719"/>
                  </a:cubicBezTo>
                  <a:cubicBezTo>
                    <a:pt x="536" y="714"/>
                    <a:pt x="534" y="705"/>
                    <a:pt x="531" y="700"/>
                  </a:cubicBezTo>
                  <a:lnTo>
                    <a:pt x="649" y="584"/>
                  </a:lnTo>
                  <a:cubicBezTo>
                    <a:pt x="655" y="587"/>
                    <a:pt x="661" y="589"/>
                    <a:pt x="669" y="589"/>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861" name="TextBox 860">
            <a:extLst>
              <a:ext uri="{FF2B5EF4-FFF2-40B4-BE49-F238E27FC236}">
                <a16:creationId xmlns:a16="http://schemas.microsoft.com/office/drawing/2014/main" id="{4FCD93CE-1F1E-42A6-8461-C96F2F722D32}"/>
              </a:ext>
            </a:extLst>
          </p:cNvPr>
          <p:cNvSpPr txBox="1"/>
          <p:nvPr/>
        </p:nvSpPr>
        <p:spPr>
          <a:xfrm>
            <a:off x="4726183" y="5954664"/>
            <a:ext cx="362600" cy="215444"/>
          </a:xfrm>
          <a:prstGeom prst="rect">
            <a:avLst/>
          </a:prstGeom>
          <a:noFill/>
        </p:spPr>
        <p:txBody>
          <a:bodyPr wrap="none" rtlCol="0">
            <a:spAutoFit/>
          </a:bodyPr>
          <a:lstStyle/>
          <a:p>
            <a:r>
              <a:rPr lang="en-US" sz="800" dirty="0"/>
              <a:t>VCN</a:t>
            </a:r>
          </a:p>
        </p:txBody>
      </p:sp>
      <p:grpSp>
        <p:nvGrpSpPr>
          <p:cNvPr id="862" name="Group 861">
            <a:extLst>
              <a:ext uri="{FF2B5EF4-FFF2-40B4-BE49-F238E27FC236}">
                <a16:creationId xmlns:a16="http://schemas.microsoft.com/office/drawing/2014/main" id="{BFFBB1B4-11C4-425D-AFAD-287E6A560E87}"/>
              </a:ext>
            </a:extLst>
          </p:cNvPr>
          <p:cNvGrpSpPr/>
          <p:nvPr/>
        </p:nvGrpSpPr>
        <p:grpSpPr>
          <a:xfrm>
            <a:off x="10574495" y="4228599"/>
            <a:ext cx="475077" cy="641225"/>
            <a:chOff x="5521685" y="5536800"/>
            <a:chExt cx="475077" cy="641225"/>
          </a:xfrm>
        </p:grpSpPr>
        <p:grpSp>
          <p:nvGrpSpPr>
            <p:cNvPr id="863" name="Group 862">
              <a:extLst>
                <a:ext uri="{FF2B5EF4-FFF2-40B4-BE49-F238E27FC236}">
                  <a16:creationId xmlns:a16="http://schemas.microsoft.com/office/drawing/2014/main" id="{4CA06704-E55F-4A2C-B193-CE5FF34A9845}"/>
                </a:ext>
              </a:extLst>
            </p:cNvPr>
            <p:cNvGrpSpPr/>
            <p:nvPr/>
          </p:nvGrpSpPr>
          <p:grpSpPr>
            <a:xfrm>
              <a:off x="5521685" y="5536800"/>
              <a:ext cx="475077" cy="438068"/>
              <a:chOff x="7248176" y="4158080"/>
              <a:chExt cx="639069" cy="695710"/>
            </a:xfrm>
          </p:grpSpPr>
          <p:sp>
            <p:nvSpPr>
              <p:cNvPr id="865" name="Freeform 29">
                <a:extLst>
                  <a:ext uri="{FF2B5EF4-FFF2-40B4-BE49-F238E27FC236}">
                    <a16:creationId xmlns:a16="http://schemas.microsoft.com/office/drawing/2014/main" id="{94851F6F-F036-4BD2-81FA-C777844C08A2}"/>
                  </a:ext>
                </a:extLst>
              </p:cNvPr>
              <p:cNvSpPr>
                <a:spLocks noChangeArrowheads="1"/>
              </p:cNvSpPr>
              <p:nvPr/>
            </p:nvSpPr>
            <p:spPr bwMode="auto">
              <a:xfrm>
                <a:off x="7326921" y="4243662"/>
                <a:ext cx="468473" cy="509524"/>
              </a:xfrm>
              <a:custGeom>
                <a:avLst/>
                <a:gdLst>
                  <a:gd name="T0" fmla="*/ 658 w 854"/>
                  <a:gd name="T1" fmla="*/ 14 h 929"/>
                  <a:gd name="T2" fmla="*/ 853 w 854"/>
                  <a:gd name="T3" fmla="*/ 79 h 929"/>
                  <a:gd name="T4" fmla="*/ 853 w 854"/>
                  <a:gd name="T5" fmla="*/ 849 h 929"/>
                  <a:gd name="T6" fmla="*/ 658 w 854"/>
                  <a:gd name="T7" fmla="*/ 914 h 929"/>
                  <a:gd name="T8" fmla="*/ 427 w 854"/>
                  <a:gd name="T9" fmla="*/ 928 h 929"/>
                  <a:gd name="T10" fmla="*/ 195 w 854"/>
                  <a:gd name="T11" fmla="*/ 914 h 929"/>
                  <a:gd name="T12" fmla="*/ 0 w 854"/>
                  <a:gd name="T13" fmla="*/ 849 h 929"/>
                  <a:gd name="T14" fmla="*/ 0 w 854"/>
                  <a:gd name="T15" fmla="*/ 79 h 929"/>
                  <a:gd name="T16" fmla="*/ 195 w 854"/>
                  <a:gd name="T17" fmla="*/ 14 h 929"/>
                  <a:gd name="T18" fmla="*/ 427 w 854"/>
                  <a:gd name="T19" fmla="*/ 0 h 929"/>
                  <a:gd name="T20" fmla="*/ 658 w 854"/>
                  <a:gd name="T21" fmla="*/ 14 h 929"/>
                  <a:gd name="T22" fmla="*/ 226 w 854"/>
                  <a:gd name="T23" fmla="*/ 668 h 929"/>
                  <a:gd name="T24" fmla="*/ 283 w 854"/>
                  <a:gd name="T25" fmla="*/ 612 h 929"/>
                  <a:gd name="T26" fmla="*/ 226 w 854"/>
                  <a:gd name="T27" fmla="*/ 556 h 929"/>
                  <a:gd name="T28" fmla="*/ 170 w 854"/>
                  <a:gd name="T29" fmla="*/ 612 h 929"/>
                  <a:gd name="T30" fmla="*/ 226 w 854"/>
                  <a:gd name="T31" fmla="*/ 668 h 929"/>
                  <a:gd name="T32" fmla="*/ 246 w 854"/>
                  <a:gd name="T33" fmla="*/ 420 h 929"/>
                  <a:gd name="T34" fmla="*/ 376 w 854"/>
                  <a:gd name="T35" fmla="*/ 420 h 929"/>
                  <a:gd name="T36" fmla="*/ 311 w 854"/>
                  <a:gd name="T37" fmla="*/ 290 h 929"/>
                  <a:gd name="T38" fmla="*/ 246 w 854"/>
                  <a:gd name="T39" fmla="*/ 420 h 929"/>
                  <a:gd name="T40" fmla="*/ 356 w 854"/>
                  <a:gd name="T41" fmla="*/ 508 h 929"/>
                  <a:gd name="T42" fmla="*/ 356 w 854"/>
                  <a:gd name="T43" fmla="*/ 604 h 929"/>
                  <a:gd name="T44" fmla="*/ 424 w 854"/>
                  <a:gd name="T45" fmla="*/ 632 h 929"/>
                  <a:gd name="T46" fmla="*/ 491 w 854"/>
                  <a:gd name="T47" fmla="*/ 604 h 929"/>
                  <a:gd name="T48" fmla="*/ 491 w 854"/>
                  <a:gd name="T49" fmla="*/ 508 h 929"/>
                  <a:gd name="T50" fmla="*/ 424 w 854"/>
                  <a:gd name="T51" fmla="*/ 479 h 929"/>
                  <a:gd name="T52" fmla="*/ 356 w 854"/>
                  <a:gd name="T53" fmla="*/ 508 h 929"/>
                  <a:gd name="T54" fmla="*/ 446 w 854"/>
                  <a:gd name="T55" fmla="*/ 810 h 929"/>
                  <a:gd name="T56" fmla="*/ 503 w 854"/>
                  <a:gd name="T57" fmla="*/ 753 h 929"/>
                  <a:gd name="T58" fmla="*/ 446 w 854"/>
                  <a:gd name="T59" fmla="*/ 697 h 929"/>
                  <a:gd name="T60" fmla="*/ 390 w 854"/>
                  <a:gd name="T61" fmla="*/ 753 h 929"/>
                  <a:gd name="T62" fmla="*/ 446 w 854"/>
                  <a:gd name="T63" fmla="*/ 810 h 929"/>
                  <a:gd name="T64" fmla="*/ 489 w 854"/>
                  <a:gd name="T65" fmla="*/ 358 h 929"/>
                  <a:gd name="T66" fmla="*/ 562 w 854"/>
                  <a:gd name="T67" fmla="*/ 431 h 929"/>
                  <a:gd name="T68" fmla="*/ 635 w 854"/>
                  <a:gd name="T69" fmla="*/ 358 h 929"/>
                  <a:gd name="T70" fmla="*/ 562 w 854"/>
                  <a:gd name="T71" fmla="*/ 285 h 929"/>
                  <a:gd name="T72" fmla="*/ 489 w 854"/>
                  <a:gd name="T73" fmla="*/ 358 h 929"/>
                  <a:gd name="T74" fmla="*/ 590 w 854"/>
                  <a:gd name="T75" fmla="*/ 640 h 929"/>
                  <a:gd name="T76" fmla="*/ 703 w 854"/>
                  <a:gd name="T77" fmla="*/ 640 h 929"/>
                  <a:gd name="T78" fmla="*/ 647 w 854"/>
                  <a:gd name="T79" fmla="*/ 525 h 929"/>
                  <a:gd name="T80" fmla="*/ 590 w 854"/>
                  <a:gd name="T81" fmla="*/ 640 h 929"/>
                  <a:gd name="T82" fmla="*/ 819 w 854"/>
                  <a:gd name="T83" fmla="*/ 138 h 929"/>
                  <a:gd name="T84" fmla="*/ 429 w 854"/>
                  <a:gd name="T85" fmla="*/ 76 h 929"/>
                  <a:gd name="T86" fmla="*/ 40 w 854"/>
                  <a:gd name="T87" fmla="*/ 138 h 929"/>
                  <a:gd name="T88" fmla="*/ 40 w 854"/>
                  <a:gd name="T89" fmla="*/ 138 h 929"/>
                  <a:gd name="T90" fmla="*/ 429 w 854"/>
                  <a:gd name="T91" fmla="*/ 200 h 929"/>
                  <a:gd name="T92" fmla="*/ 819 w 854"/>
                  <a:gd name="T93" fmla="*/ 138 h 9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54" h="929">
                    <a:moveTo>
                      <a:pt x="658" y="14"/>
                    </a:moveTo>
                    <a:cubicBezTo>
                      <a:pt x="853" y="36"/>
                      <a:pt x="853" y="76"/>
                      <a:pt x="853" y="79"/>
                    </a:cubicBezTo>
                    <a:lnTo>
                      <a:pt x="853" y="849"/>
                    </a:lnTo>
                    <a:cubicBezTo>
                      <a:pt x="853" y="852"/>
                      <a:pt x="850" y="891"/>
                      <a:pt x="658" y="914"/>
                    </a:cubicBezTo>
                    <a:cubicBezTo>
                      <a:pt x="545" y="928"/>
                      <a:pt x="433" y="928"/>
                      <a:pt x="427" y="928"/>
                    </a:cubicBezTo>
                    <a:cubicBezTo>
                      <a:pt x="422" y="928"/>
                      <a:pt x="305" y="928"/>
                      <a:pt x="195" y="914"/>
                    </a:cubicBezTo>
                    <a:cubicBezTo>
                      <a:pt x="3" y="889"/>
                      <a:pt x="0" y="849"/>
                      <a:pt x="0" y="849"/>
                    </a:cubicBezTo>
                    <a:lnTo>
                      <a:pt x="0" y="79"/>
                    </a:lnTo>
                    <a:cubicBezTo>
                      <a:pt x="0" y="76"/>
                      <a:pt x="3" y="36"/>
                      <a:pt x="195" y="14"/>
                    </a:cubicBezTo>
                    <a:cubicBezTo>
                      <a:pt x="308" y="0"/>
                      <a:pt x="422" y="0"/>
                      <a:pt x="427" y="0"/>
                    </a:cubicBezTo>
                    <a:cubicBezTo>
                      <a:pt x="433" y="0"/>
                      <a:pt x="548" y="0"/>
                      <a:pt x="658" y="14"/>
                    </a:cubicBezTo>
                    <a:close/>
                    <a:moveTo>
                      <a:pt x="226" y="668"/>
                    </a:moveTo>
                    <a:cubicBezTo>
                      <a:pt x="257" y="668"/>
                      <a:pt x="283" y="643"/>
                      <a:pt x="283" y="612"/>
                    </a:cubicBezTo>
                    <a:cubicBezTo>
                      <a:pt x="283" y="581"/>
                      <a:pt x="257" y="556"/>
                      <a:pt x="226" y="556"/>
                    </a:cubicBezTo>
                    <a:cubicBezTo>
                      <a:pt x="195" y="556"/>
                      <a:pt x="170" y="581"/>
                      <a:pt x="170" y="612"/>
                    </a:cubicBezTo>
                    <a:cubicBezTo>
                      <a:pt x="170" y="643"/>
                      <a:pt x="195" y="668"/>
                      <a:pt x="226" y="668"/>
                    </a:cubicBezTo>
                    <a:close/>
                    <a:moveTo>
                      <a:pt x="246" y="420"/>
                    </a:moveTo>
                    <a:lnTo>
                      <a:pt x="376" y="420"/>
                    </a:lnTo>
                    <a:lnTo>
                      <a:pt x="311" y="290"/>
                    </a:lnTo>
                    <a:lnTo>
                      <a:pt x="246" y="420"/>
                    </a:lnTo>
                    <a:close/>
                    <a:moveTo>
                      <a:pt x="356" y="508"/>
                    </a:moveTo>
                    <a:lnTo>
                      <a:pt x="356" y="604"/>
                    </a:lnTo>
                    <a:lnTo>
                      <a:pt x="424" y="632"/>
                    </a:lnTo>
                    <a:lnTo>
                      <a:pt x="491" y="604"/>
                    </a:lnTo>
                    <a:lnTo>
                      <a:pt x="491" y="508"/>
                    </a:lnTo>
                    <a:lnTo>
                      <a:pt x="424" y="479"/>
                    </a:lnTo>
                    <a:lnTo>
                      <a:pt x="356" y="508"/>
                    </a:lnTo>
                    <a:close/>
                    <a:moveTo>
                      <a:pt x="446" y="810"/>
                    </a:moveTo>
                    <a:cubicBezTo>
                      <a:pt x="477" y="810"/>
                      <a:pt x="503" y="784"/>
                      <a:pt x="503" y="753"/>
                    </a:cubicBezTo>
                    <a:cubicBezTo>
                      <a:pt x="503" y="722"/>
                      <a:pt x="477" y="697"/>
                      <a:pt x="446" y="697"/>
                    </a:cubicBezTo>
                    <a:cubicBezTo>
                      <a:pt x="415" y="697"/>
                      <a:pt x="390" y="722"/>
                      <a:pt x="390" y="753"/>
                    </a:cubicBezTo>
                    <a:cubicBezTo>
                      <a:pt x="390" y="784"/>
                      <a:pt x="415" y="810"/>
                      <a:pt x="446" y="810"/>
                    </a:cubicBezTo>
                    <a:close/>
                    <a:moveTo>
                      <a:pt x="489" y="358"/>
                    </a:moveTo>
                    <a:cubicBezTo>
                      <a:pt x="489" y="398"/>
                      <a:pt x="522" y="429"/>
                      <a:pt x="562" y="431"/>
                    </a:cubicBezTo>
                    <a:cubicBezTo>
                      <a:pt x="604" y="431"/>
                      <a:pt x="635" y="398"/>
                      <a:pt x="635" y="358"/>
                    </a:cubicBezTo>
                    <a:cubicBezTo>
                      <a:pt x="635" y="316"/>
                      <a:pt x="601" y="285"/>
                      <a:pt x="562" y="285"/>
                    </a:cubicBezTo>
                    <a:cubicBezTo>
                      <a:pt x="520" y="285"/>
                      <a:pt x="489" y="318"/>
                      <a:pt x="489" y="358"/>
                    </a:cubicBezTo>
                    <a:close/>
                    <a:moveTo>
                      <a:pt x="590" y="640"/>
                    </a:moveTo>
                    <a:lnTo>
                      <a:pt x="703" y="640"/>
                    </a:lnTo>
                    <a:lnTo>
                      <a:pt x="647" y="525"/>
                    </a:lnTo>
                    <a:lnTo>
                      <a:pt x="590" y="640"/>
                    </a:lnTo>
                    <a:close/>
                    <a:moveTo>
                      <a:pt x="819" y="138"/>
                    </a:moveTo>
                    <a:cubicBezTo>
                      <a:pt x="805" y="115"/>
                      <a:pt x="666" y="79"/>
                      <a:pt x="429" y="76"/>
                    </a:cubicBezTo>
                    <a:cubicBezTo>
                      <a:pt x="192" y="76"/>
                      <a:pt x="54" y="115"/>
                      <a:pt x="40" y="138"/>
                    </a:cubicBezTo>
                    <a:lnTo>
                      <a:pt x="40" y="138"/>
                    </a:lnTo>
                    <a:cubicBezTo>
                      <a:pt x="54" y="160"/>
                      <a:pt x="192" y="200"/>
                      <a:pt x="429" y="200"/>
                    </a:cubicBezTo>
                    <a:cubicBezTo>
                      <a:pt x="666" y="200"/>
                      <a:pt x="805" y="160"/>
                      <a:pt x="819" y="138"/>
                    </a:cubicBezTo>
                    <a:close/>
                  </a:path>
                </a:pathLst>
              </a:custGeom>
              <a:solidFill>
                <a:srgbClr val="F80000"/>
              </a:solidFill>
              <a:ln>
                <a:noFill/>
              </a:ln>
              <a:effectLst/>
            </p:spPr>
            <p:txBody>
              <a:bodyPr wrap="none" anchor="ctr"/>
              <a:lstStyle/>
              <a:p>
                <a:endParaRPr lang="en-US"/>
              </a:p>
            </p:txBody>
          </p:sp>
          <p:sp>
            <p:nvSpPr>
              <p:cNvPr id="866" name="Rectangle 865">
                <a:extLst>
                  <a:ext uri="{FF2B5EF4-FFF2-40B4-BE49-F238E27FC236}">
                    <a16:creationId xmlns:a16="http://schemas.microsoft.com/office/drawing/2014/main" id="{0892606A-6286-4435-8147-CA6DD6B6AD57}"/>
                  </a:ext>
                </a:extLst>
              </p:cNvPr>
              <p:cNvSpPr/>
              <p:nvPr/>
            </p:nvSpPr>
            <p:spPr>
              <a:xfrm>
                <a:off x="7248176" y="4158080"/>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p>
            </p:txBody>
          </p:sp>
        </p:grpSp>
        <p:sp>
          <p:nvSpPr>
            <p:cNvPr id="864" name="Text Box 30">
              <a:extLst>
                <a:ext uri="{FF2B5EF4-FFF2-40B4-BE49-F238E27FC236}">
                  <a16:creationId xmlns:a16="http://schemas.microsoft.com/office/drawing/2014/main" id="{9E5AABC8-97FF-4C2D-8314-4043D8588E65}"/>
                </a:ext>
              </a:extLst>
            </p:cNvPr>
            <p:cNvSpPr txBox="1">
              <a:spLocks noChangeArrowheads="1"/>
            </p:cNvSpPr>
            <p:nvPr/>
          </p:nvSpPr>
          <p:spPr bwMode="auto">
            <a:xfrm>
              <a:off x="5568246" y="5931868"/>
              <a:ext cx="381272" cy="246157"/>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solidFill>
                    <a:schemeClr val="bg2">
                      <a:lumMod val="10000"/>
                    </a:schemeClr>
                  </a:solidFill>
                </a:rPr>
                <a:t>Object Storage</a:t>
              </a:r>
            </a:p>
          </p:txBody>
        </p:sp>
      </p:grpSp>
      <p:grpSp>
        <p:nvGrpSpPr>
          <p:cNvPr id="867" name="Group 866">
            <a:extLst>
              <a:ext uri="{FF2B5EF4-FFF2-40B4-BE49-F238E27FC236}">
                <a16:creationId xmlns:a16="http://schemas.microsoft.com/office/drawing/2014/main" id="{6F3BF057-C2EE-42C0-B1C0-84C3DB071FD9}"/>
              </a:ext>
            </a:extLst>
          </p:cNvPr>
          <p:cNvGrpSpPr/>
          <p:nvPr/>
        </p:nvGrpSpPr>
        <p:grpSpPr>
          <a:xfrm>
            <a:off x="10605540" y="3638349"/>
            <a:ext cx="531696" cy="542675"/>
            <a:chOff x="6049490" y="5496446"/>
            <a:chExt cx="531696" cy="542675"/>
          </a:xfrm>
        </p:grpSpPr>
        <p:grpSp>
          <p:nvGrpSpPr>
            <p:cNvPr id="868" name="Group 867">
              <a:extLst>
                <a:ext uri="{FF2B5EF4-FFF2-40B4-BE49-F238E27FC236}">
                  <a16:creationId xmlns:a16="http://schemas.microsoft.com/office/drawing/2014/main" id="{9C966BDB-32C4-4278-8E00-8B787D61E803}"/>
                </a:ext>
              </a:extLst>
            </p:cNvPr>
            <p:cNvGrpSpPr/>
            <p:nvPr/>
          </p:nvGrpSpPr>
          <p:grpSpPr>
            <a:xfrm>
              <a:off x="6058617" y="5496446"/>
              <a:ext cx="522569" cy="489361"/>
              <a:chOff x="4141814" y="4117631"/>
              <a:chExt cx="792769" cy="695710"/>
            </a:xfrm>
          </p:grpSpPr>
          <p:grpSp>
            <p:nvGrpSpPr>
              <p:cNvPr id="870" name="Group 869">
                <a:extLst>
                  <a:ext uri="{FF2B5EF4-FFF2-40B4-BE49-F238E27FC236}">
                    <a16:creationId xmlns:a16="http://schemas.microsoft.com/office/drawing/2014/main" id="{134B3356-0CE1-40E5-A811-C3E9B7EE0511}"/>
                  </a:ext>
                </a:extLst>
              </p:cNvPr>
              <p:cNvGrpSpPr/>
              <p:nvPr/>
            </p:nvGrpSpPr>
            <p:grpSpPr>
              <a:xfrm>
                <a:off x="4197861" y="4226701"/>
                <a:ext cx="680674" cy="477570"/>
                <a:chOff x="3219450" y="5653088"/>
                <a:chExt cx="393700" cy="276225"/>
              </a:xfrm>
              <a:solidFill>
                <a:srgbClr val="F80000"/>
              </a:solidFill>
            </p:grpSpPr>
            <p:sp>
              <p:nvSpPr>
                <p:cNvPr id="872" name="Freeform 62">
                  <a:extLst>
                    <a:ext uri="{FF2B5EF4-FFF2-40B4-BE49-F238E27FC236}">
                      <a16:creationId xmlns:a16="http://schemas.microsoft.com/office/drawing/2014/main" id="{D4375D29-717B-4BE1-A0B7-152943BB8302}"/>
                    </a:ext>
                  </a:extLst>
                </p:cNvPr>
                <p:cNvSpPr>
                  <a:spLocks noChangeArrowheads="1"/>
                </p:cNvSpPr>
                <p:nvPr/>
              </p:nvSpPr>
              <p:spPr bwMode="auto">
                <a:xfrm>
                  <a:off x="3417888" y="5757863"/>
                  <a:ext cx="166687" cy="88900"/>
                </a:xfrm>
                <a:custGeom>
                  <a:avLst/>
                  <a:gdLst>
                    <a:gd name="T0" fmla="*/ 451 w 465"/>
                    <a:gd name="T1" fmla="*/ 214 h 246"/>
                    <a:gd name="T2" fmla="*/ 438 w 465"/>
                    <a:gd name="T3" fmla="*/ 245 h 246"/>
                    <a:gd name="T4" fmla="*/ 0 w 465"/>
                    <a:gd name="T5" fmla="*/ 62 h 246"/>
                    <a:gd name="T6" fmla="*/ 26 w 465"/>
                    <a:gd name="T7" fmla="*/ 0 h 246"/>
                    <a:gd name="T8" fmla="*/ 464 w 465"/>
                    <a:gd name="T9" fmla="*/ 183 h 246"/>
                    <a:gd name="T10" fmla="*/ 451 w 465"/>
                    <a:gd name="T11" fmla="*/ 214 h 246"/>
                  </a:gdLst>
                  <a:ahLst/>
                  <a:cxnLst>
                    <a:cxn ang="0">
                      <a:pos x="T0" y="T1"/>
                    </a:cxn>
                    <a:cxn ang="0">
                      <a:pos x="T2" y="T3"/>
                    </a:cxn>
                    <a:cxn ang="0">
                      <a:pos x="T4" y="T5"/>
                    </a:cxn>
                    <a:cxn ang="0">
                      <a:pos x="T6" y="T7"/>
                    </a:cxn>
                    <a:cxn ang="0">
                      <a:pos x="T8" y="T9"/>
                    </a:cxn>
                    <a:cxn ang="0">
                      <a:pos x="T10" y="T11"/>
                    </a:cxn>
                  </a:cxnLst>
                  <a:rect l="0" t="0" r="r" b="b"/>
                  <a:pathLst>
                    <a:path w="465" h="246">
                      <a:moveTo>
                        <a:pt x="451" y="214"/>
                      </a:moveTo>
                      <a:lnTo>
                        <a:pt x="438" y="245"/>
                      </a:lnTo>
                      <a:lnTo>
                        <a:pt x="0" y="62"/>
                      </a:lnTo>
                      <a:lnTo>
                        <a:pt x="26" y="0"/>
                      </a:lnTo>
                      <a:lnTo>
                        <a:pt x="464" y="183"/>
                      </a:lnTo>
                      <a:lnTo>
                        <a:pt x="451" y="214"/>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73" name="Freeform 63">
                  <a:extLst>
                    <a:ext uri="{FF2B5EF4-FFF2-40B4-BE49-F238E27FC236}">
                      <a16:creationId xmlns:a16="http://schemas.microsoft.com/office/drawing/2014/main" id="{3F7E4E9F-4894-43FF-B50C-2373FF7C6BF2}"/>
                    </a:ext>
                  </a:extLst>
                </p:cNvPr>
                <p:cNvSpPr>
                  <a:spLocks noChangeArrowheads="1"/>
                </p:cNvSpPr>
                <p:nvPr/>
              </p:nvSpPr>
              <p:spPr bwMode="auto">
                <a:xfrm>
                  <a:off x="3348038" y="5653088"/>
                  <a:ext cx="95250" cy="49212"/>
                </a:xfrm>
                <a:custGeom>
                  <a:avLst/>
                  <a:gdLst>
                    <a:gd name="T0" fmla="*/ 14 w 266"/>
                    <a:gd name="T1" fmla="*/ 39 h 136"/>
                    <a:gd name="T2" fmla="*/ 3 w 266"/>
                    <a:gd name="T3" fmla="*/ 14 h 136"/>
                    <a:gd name="T4" fmla="*/ 28 w 266"/>
                    <a:gd name="T5" fmla="*/ 2 h 136"/>
                    <a:gd name="T6" fmla="*/ 251 w 266"/>
                    <a:gd name="T7" fmla="*/ 96 h 136"/>
                    <a:gd name="T8" fmla="*/ 262 w 266"/>
                    <a:gd name="T9" fmla="*/ 121 h 136"/>
                    <a:gd name="T10" fmla="*/ 237 w 266"/>
                    <a:gd name="T11" fmla="*/ 132 h 136"/>
                    <a:gd name="T12" fmla="*/ 14 w 266"/>
                    <a:gd name="T13" fmla="*/ 39 h 136"/>
                  </a:gdLst>
                  <a:ahLst/>
                  <a:cxnLst>
                    <a:cxn ang="0">
                      <a:pos x="T0" y="T1"/>
                    </a:cxn>
                    <a:cxn ang="0">
                      <a:pos x="T2" y="T3"/>
                    </a:cxn>
                    <a:cxn ang="0">
                      <a:pos x="T4" y="T5"/>
                    </a:cxn>
                    <a:cxn ang="0">
                      <a:pos x="T6" y="T7"/>
                    </a:cxn>
                    <a:cxn ang="0">
                      <a:pos x="T8" y="T9"/>
                    </a:cxn>
                    <a:cxn ang="0">
                      <a:pos x="T10" y="T11"/>
                    </a:cxn>
                    <a:cxn ang="0">
                      <a:pos x="T12" y="T13"/>
                    </a:cxn>
                  </a:cxnLst>
                  <a:rect l="0" t="0" r="r" b="b"/>
                  <a:pathLst>
                    <a:path w="266" h="136">
                      <a:moveTo>
                        <a:pt x="14" y="39"/>
                      </a:moveTo>
                      <a:cubicBezTo>
                        <a:pt x="6" y="36"/>
                        <a:pt x="0" y="25"/>
                        <a:pt x="3" y="14"/>
                      </a:cubicBezTo>
                      <a:cubicBezTo>
                        <a:pt x="6" y="5"/>
                        <a:pt x="17" y="0"/>
                        <a:pt x="28" y="2"/>
                      </a:cubicBezTo>
                      <a:lnTo>
                        <a:pt x="251" y="96"/>
                      </a:lnTo>
                      <a:cubicBezTo>
                        <a:pt x="260" y="98"/>
                        <a:pt x="265" y="110"/>
                        <a:pt x="262" y="121"/>
                      </a:cubicBezTo>
                      <a:cubicBezTo>
                        <a:pt x="257" y="132"/>
                        <a:pt x="246" y="135"/>
                        <a:pt x="237" y="132"/>
                      </a:cubicBezTo>
                      <a:lnTo>
                        <a:pt x="14" y="39"/>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74" name="Freeform 64">
                  <a:extLst>
                    <a:ext uri="{FF2B5EF4-FFF2-40B4-BE49-F238E27FC236}">
                      <a16:creationId xmlns:a16="http://schemas.microsoft.com/office/drawing/2014/main" id="{18A72A46-7C58-4E17-9D53-7000E6B62045}"/>
                    </a:ext>
                  </a:extLst>
                </p:cNvPr>
                <p:cNvSpPr>
                  <a:spLocks noChangeArrowheads="1"/>
                </p:cNvSpPr>
                <p:nvPr/>
              </p:nvSpPr>
              <p:spPr bwMode="auto">
                <a:xfrm>
                  <a:off x="3348038" y="5675313"/>
                  <a:ext cx="84137" cy="41275"/>
                </a:xfrm>
                <a:custGeom>
                  <a:avLst/>
                  <a:gdLst>
                    <a:gd name="T0" fmla="*/ 229 w 234"/>
                    <a:gd name="T1" fmla="*/ 104 h 115"/>
                    <a:gd name="T2" fmla="*/ 224 w 234"/>
                    <a:gd name="T3" fmla="*/ 114 h 115"/>
                    <a:gd name="T4" fmla="*/ 0 w 234"/>
                    <a:gd name="T5" fmla="*/ 21 h 115"/>
                    <a:gd name="T6" fmla="*/ 9 w 234"/>
                    <a:gd name="T7" fmla="*/ 0 h 115"/>
                    <a:gd name="T8" fmla="*/ 233 w 234"/>
                    <a:gd name="T9" fmla="*/ 93 h 115"/>
                    <a:gd name="T10" fmla="*/ 229 w 234"/>
                    <a:gd name="T11" fmla="*/ 104 h 115"/>
                  </a:gdLst>
                  <a:ahLst/>
                  <a:cxnLst>
                    <a:cxn ang="0">
                      <a:pos x="T0" y="T1"/>
                    </a:cxn>
                    <a:cxn ang="0">
                      <a:pos x="T2" y="T3"/>
                    </a:cxn>
                    <a:cxn ang="0">
                      <a:pos x="T4" y="T5"/>
                    </a:cxn>
                    <a:cxn ang="0">
                      <a:pos x="T6" y="T7"/>
                    </a:cxn>
                    <a:cxn ang="0">
                      <a:pos x="T8" y="T9"/>
                    </a:cxn>
                    <a:cxn ang="0">
                      <a:pos x="T10" y="T11"/>
                    </a:cxn>
                  </a:cxnLst>
                  <a:rect l="0" t="0" r="r" b="b"/>
                  <a:pathLst>
                    <a:path w="234" h="115">
                      <a:moveTo>
                        <a:pt x="229" y="104"/>
                      </a:moveTo>
                      <a:lnTo>
                        <a:pt x="224" y="114"/>
                      </a:lnTo>
                      <a:lnTo>
                        <a:pt x="0" y="21"/>
                      </a:lnTo>
                      <a:lnTo>
                        <a:pt x="9" y="0"/>
                      </a:lnTo>
                      <a:lnTo>
                        <a:pt x="233" y="93"/>
                      </a:lnTo>
                      <a:lnTo>
                        <a:pt x="229" y="104"/>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75" name="Freeform 65">
                  <a:extLst>
                    <a:ext uri="{FF2B5EF4-FFF2-40B4-BE49-F238E27FC236}">
                      <a16:creationId xmlns:a16="http://schemas.microsoft.com/office/drawing/2014/main" id="{0E6DD9B1-A9D5-4145-B879-DA27CECD33E0}"/>
                    </a:ext>
                  </a:extLst>
                </p:cNvPr>
                <p:cNvSpPr>
                  <a:spLocks noChangeArrowheads="1"/>
                </p:cNvSpPr>
                <p:nvPr/>
              </p:nvSpPr>
              <p:spPr bwMode="auto">
                <a:xfrm>
                  <a:off x="3289300" y="5797550"/>
                  <a:ext cx="95250" cy="49213"/>
                </a:xfrm>
                <a:custGeom>
                  <a:avLst/>
                  <a:gdLst>
                    <a:gd name="T0" fmla="*/ 251 w 266"/>
                    <a:gd name="T1" fmla="*/ 96 h 137"/>
                    <a:gd name="T2" fmla="*/ 262 w 266"/>
                    <a:gd name="T3" fmla="*/ 122 h 137"/>
                    <a:gd name="T4" fmla="*/ 237 w 266"/>
                    <a:gd name="T5" fmla="*/ 133 h 137"/>
                    <a:gd name="T6" fmla="*/ 14 w 266"/>
                    <a:gd name="T7" fmla="*/ 40 h 137"/>
                    <a:gd name="T8" fmla="*/ 2 w 266"/>
                    <a:gd name="T9" fmla="*/ 14 h 137"/>
                    <a:gd name="T10" fmla="*/ 28 w 266"/>
                    <a:gd name="T11" fmla="*/ 3 h 137"/>
                    <a:gd name="T12" fmla="*/ 251 w 266"/>
                    <a:gd name="T13" fmla="*/ 96 h 137"/>
                  </a:gdLst>
                  <a:ahLst/>
                  <a:cxnLst>
                    <a:cxn ang="0">
                      <a:pos x="T0" y="T1"/>
                    </a:cxn>
                    <a:cxn ang="0">
                      <a:pos x="T2" y="T3"/>
                    </a:cxn>
                    <a:cxn ang="0">
                      <a:pos x="T4" y="T5"/>
                    </a:cxn>
                    <a:cxn ang="0">
                      <a:pos x="T6" y="T7"/>
                    </a:cxn>
                    <a:cxn ang="0">
                      <a:pos x="T8" y="T9"/>
                    </a:cxn>
                    <a:cxn ang="0">
                      <a:pos x="T10" y="T11"/>
                    </a:cxn>
                    <a:cxn ang="0">
                      <a:pos x="T12" y="T13"/>
                    </a:cxn>
                  </a:cxnLst>
                  <a:rect l="0" t="0" r="r" b="b"/>
                  <a:pathLst>
                    <a:path w="266" h="137">
                      <a:moveTo>
                        <a:pt x="251" y="96"/>
                      </a:moveTo>
                      <a:cubicBezTo>
                        <a:pt x="259" y="99"/>
                        <a:pt x="265" y="110"/>
                        <a:pt x="262" y="122"/>
                      </a:cubicBezTo>
                      <a:cubicBezTo>
                        <a:pt x="259" y="130"/>
                        <a:pt x="248" y="136"/>
                        <a:pt x="237" y="133"/>
                      </a:cubicBezTo>
                      <a:lnTo>
                        <a:pt x="14" y="40"/>
                      </a:lnTo>
                      <a:cubicBezTo>
                        <a:pt x="5" y="37"/>
                        <a:pt x="0" y="26"/>
                        <a:pt x="2" y="14"/>
                      </a:cubicBezTo>
                      <a:cubicBezTo>
                        <a:pt x="8" y="6"/>
                        <a:pt x="19" y="0"/>
                        <a:pt x="28" y="3"/>
                      </a:cubicBezTo>
                      <a:lnTo>
                        <a:pt x="251" y="96"/>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76" name="Freeform 66">
                  <a:extLst>
                    <a:ext uri="{FF2B5EF4-FFF2-40B4-BE49-F238E27FC236}">
                      <a16:creationId xmlns:a16="http://schemas.microsoft.com/office/drawing/2014/main" id="{38986BB5-74E5-4457-836A-056C35D0468F}"/>
                    </a:ext>
                  </a:extLst>
                </p:cNvPr>
                <p:cNvSpPr>
                  <a:spLocks noChangeArrowheads="1"/>
                </p:cNvSpPr>
                <p:nvPr/>
              </p:nvSpPr>
              <p:spPr bwMode="auto">
                <a:xfrm>
                  <a:off x="3300413" y="5783263"/>
                  <a:ext cx="84137" cy="41275"/>
                </a:xfrm>
                <a:custGeom>
                  <a:avLst/>
                  <a:gdLst>
                    <a:gd name="T0" fmla="*/ 229 w 234"/>
                    <a:gd name="T1" fmla="*/ 104 h 115"/>
                    <a:gd name="T2" fmla="*/ 224 w 234"/>
                    <a:gd name="T3" fmla="*/ 114 h 115"/>
                    <a:gd name="T4" fmla="*/ 0 w 234"/>
                    <a:gd name="T5" fmla="*/ 21 h 115"/>
                    <a:gd name="T6" fmla="*/ 9 w 234"/>
                    <a:gd name="T7" fmla="*/ 0 h 115"/>
                    <a:gd name="T8" fmla="*/ 233 w 234"/>
                    <a:gd name="T9" fmla="*/ 94 h 115"/>
                    <a:gd name="T10" fmla="*/ 229 w 234"/>
                    <a:gd name="T11" fmla="*/ 104 h 115"/>
                  </a:gdLst>
                  <a:ahLst/>
                  <a:cxnLst>
                    <a:cxn ang="0">
                      <a:pos x="T0" y="T1"/>
                    </a:cxn>
                    <a:cxn ang="0">
                      <a:pos x="T2" y="T3"/>
                    </a:cxn>
                    <a:cxn ang="0">
                      <a:pos x="T4" y="T5"/>
                    </a:cxn>
                    <a:cxn ang="0">
                      <a:pos x="T6" y="T7"/>
                    </a:cxn>
                    <a:cxn ang="0">
                      <a:pos x="T8" y="T9"/>
                    </a:cxn>
                    <a:cxn ang="0">
                      <a:pos x="T10" y="T11"/>
                    </a:cxn>
                  </a:cxnLst>
                  <a:rect l="0" t="0" r="r" b="b"/>
                  <a:pathLst>
                    <a:path w="234" h="115">
                      <a:moveTo>
                        <a:pt x="229" y="104"/>
                      </a:moveTo>
                      <a:lnTo>
                        <a:pt x="224" y="114"/>
                      </a:lnTo>
                      <a:lnTo>
                        <a:pt x="0" y="21"/>
                      </a:lnTo>
                      <a:lnTo>
                        <a:pt x="9" y="0"/>
                      </a:lnTo>
                      <a:lnTo>
                        <a:pt x="233" y="94"/>
                      </a:lnTo>
                      <a:lnTo>
                        <a:pt x="229" y="104"/>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77" name="Freeform 67">
                  <a:extLst>
                    <a:ext uri="{FF2B5EF4-FFF2-40B4-BE49-F238E27FC236}">
                      <a16:creationId xmlns:a16="http://schemas.microsoft.com/office/drawing/2014/main" id="{1944C4D6-5752-4FD2-A412-A4B987D42964}"/>
                    </a:ext>
                  </a:extLst>
                </p:cNvPr>
                <p:cNvSpPr>
                  <a:spLocks noChangeArrowheads="1"/>
                </p:cNvSpPr>
                <p:nvPr/>
              </p:nvSpPr>
              <p:spPr bwMode="auto">
                <a:xfrm>
                  <a:off x="3302000" y="5686425"/>
                  <a:ext cx="128588" cy="127000"/>
                </a:xfrm>
                <a:custGeom>
                  <a:avLst/>
                  <a:gdLst>
                    <a:gd name="T0" fmla="*/ 306 w 358"/>
                    <a:gd name="T1" fmla="*/ 229 h 352"/>
                    <a:gd name="T2" fmla="*/ 255 w 358"/>
                    <a:gd name="T3" fmla="*/ 351 h 352"/>
                    <a:gd name="T4" fmla="*/ 0 w 358"/>
                    <a:gd name="T5" fmla="*/ 245 h 352"/>
                    <a:gd name="T6" fmla="*/ 102 w 358"/>
                    <a:gd name="T7" fmla="*/ 0 h 352"/>
                    <a:gd name="T8" fmla="*/ 357 w 358"/>
                    <a:gd name="T9" fmla="*/ 106 h 352"/>
                    <a:gd name="T10" fmla="*/ 306 w 358"/>
                    <a:gd name="T11" fmla="*/ 229 h 352"/>
                  </a:gdLst>
                  <a:ahLst/>
                  <a:cxnLst>
                    <a:cxn ang="0">
                      <a:pos x="T0" y="T1"/>
                    </a:cxn>
                    <a:cxn ang="0">
                      <a:pos x="T2" y="T3"/>
                    </a:cxn>
                    <a:cxn ang="0">
                      <a:pos x="T4" y="T5"/>
                    </a:cxn>
                    <a:cxn ang="0">
                      <a:pos x="T6" y="T7"/>
                    </a:cxn>
                    <a:cxn ang="0">
                      <a:pos x="T8" y="T9"/>
                    </a:cxn>
                    <a:cxn ang="0">
                      <a:pos x="T10" y="T11"/>
                    </a:cxn>
                  </a:cxnLst>
                  <a:rect l="0" t="0" r="r" b="b"/>
                  <a:pathLst>
                    <a:path w="358" h="352">
                      <a:moveTo>
                        <a:pt x="306" y="229"/>
                      </a:moveTo>
                      <a:lnTo>
                        <a:pt x="255" y="351"/>
                      </a:lnTo>
                      <a:lnTo>
                        <a:pt x="0" y="245"/>
                      </a:lnTo>
                      <a:lnTo>
                        <a:pt x="102" y="0"/>
                      </a:lnTo>
                      <a:lnTo>
                        <a:pt x="357" y="106"/>
                      </a:lnTo>
                      <a:lnTo>
                        <a:pt x="306" y="229"/>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78" name="Freeform 68">
                  <a:extLst>
                    <a:ext uri="{FF2B5EF4-FFF2-40B4-BE49-F238E27FC236}">
                      <a16:creationId xmlns:a16="http://schemas.microsoft.com/office/drawing/2014/main" id="{B3FDF506-9694-4E7F-BB72-F90B2176BAF2}"/>
                    </a:ext>
                  </a:extLst>
                </p:cNvPr>
                <p:cNvSpPr>
                  <a:spLocks noChangeArrowheads="1"/>
                </p:cNvSpPr>
                <p:nvPr/>
              </p:nvSpPr>
              <p:spPr bwMode="auto">
                <a:xfrm>
                  <a:off x="3579813" y="5821363"/>
                  <a:ext cx="33337" cy="39687"/>
                </a:xfrm>
                <a:custGeom>
                  <a:avLst/>
                  <a:gdLst>
                    <a:gd name="T0" fmla="*/ 36 w 94"/>
                    <a:gd name="T1" fmla="*/ 0 h 111"/>
                    <a:gd name="T2" fmla="*/ 0 w 94"/>
                    <a:gd name="T3" fmla="*/ 88 h 111"/>
                    <a:gd name="T4" fmla="*/ 17 w 94"/>
                    <a:gd name="T5" fmla="*/ 99 h 111"/>
                    <a:gd name="T6" fmla="*/ 84 w 94"/>
                    <a:gd name="T7" fmla="*/ 71 h 111"/>
                    <a:gd name="T8" fmla="*/ 56 w 94"/>
                    <a:gd name="T9" fmla="*/ 3 h 111"/>
                    <a:gd name="T10" fmla="*/ 36 w 94"/>
                    <a:gd name="T11" fmla="*/ 0 h 111"/>
                  </a:gdLst>
                  <a:ahLst/>
                  <a:cxnLst>
                    <a:cxn ang="0">
                      <a:pos x="T0" y="T1"/>
                    </a:cxn>
                    <a:cxn ang="0">
                      <a:pos x="T2" y="T3"/>
                    </a:cxn>
                    <a:cxn ang="0">
                      <a:pos x="T4" y="T5"/>
                    </a:cxn>
                    <a:cxn ang="0">
                      <a:pos x="T6" y="T7"/>
                    </a:cxn>
                    <a:cxn ang="0">
                      <a:pos x="T8" y="T9"/>
                    </a:cxn>
                    <a:cxn ang="0">
                      <a:pos x="T10" y="T11"/>
                    </a:cxn>
                  </a:cxnLst>
                  <a:rect l="0" t="0" r="r" b="b"/>
                  <a:pathLst>
                    <a:path w="94" h="111">
                      <a:moveTo>
                        <a:pt x="36" y="0"/>
                      </a:moveTo>
                      <a:lnTo>
                        <a:pt x="0" y="88"/>
                      </a:lnTo>
                      <a:cubicBezTo>
                        <a:pt x="5" y="93"/>
                        <a:pt x="11" y="96"/>
                        <a:pt x="17" y="99"/>
                      </a:cubicBezTo>
                      <a:cubicBezTo>
                        <a:pt x="42" y="110"/>
                        <a:pt x="73" y="99"/>
                        <a:pt x="84" y="71"/>
                      </a:cubicBezTo>
                      <a:cubicBezTo>
                        <a:pt x="93" y="42"/>
                        <a:pt x="81" y="14"/>
                        <a:pt x="56" y="3"/>
                      </a:cubicBezTo>
                      <a:cubicBezTo>
                        <a:pt x="50" y="0"/>
                        <a:pt x="42" y="0"/>
                        <a:pt x="36" y="0"/>
                      </a:cubicBez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79" name="Freeform 69">
                  <a:extLst>
                    <a:ext uri="{FF2B5EF4-FFF2-40B4-BE49-F238E27FC236}">
                      <a16:creationId xmlns:a16="http://schemas.microsoft.com/office/drawing/2014/main" id="{A20750FF-EE2A-4EB4-9AD5-4A274FAB8C97}"/>
                    </a:ext>
                  </a:extLst>
                </p:cNvPr>
                <p:cNvSpPr>
                  <a:spLocks noChangeArrowheads="1"/>
                </p:cNvSpPr>
                <p:nvPr/>
              </p:nvSpPr>
              <p:spPr bwMode="auto">
                <a:xfrm>
                  <a:off x="3219450" y="5876925"/>
                  <a:ext cx="233363" cy="52388"/>
                </a:xfrm>
                <a:custGeom>
                  <a:avLst/>
                  <a:gdLst>
                    <a:gd name="T0" fmla="*/ 649 w 650"/>
                    <a:gd name="T1" fmla="*/ 48 h 145"/>
                    <a:gd name="T2" fmla="*/ 324 w 650"/>
                    <a:gd name="T3" fmla="*/ 0 h 145"/>
                    <a:gd name="T4" fmla="*/ 0 w 650"/>
                    <a:gd name="T5" fmla="*/ 48 h 145"/>
                    <a:gd name="T6" fmla="*/ 0 w 650"/>
                    <a:gd name="T7" fmla="*/ 96 h 145"/>
                    <a:gd name="T8" fmla="*/ 0 w 650"/>
                    <a:gd name="T9" fmla="*/ 96 h 145"/>
                    <a:gd name="T10" fmla="*/ 0 w 650"/>
                    <a:gd name="T11" fmla="*/ 96 h 145"/>
                    <a:gd name="T12" fmla="*/ 324 w 650"/>
                    <a:gd name="T13" fmla="*/ 144 h 145"/>
                    <a:gd name="T14" fmla="*/ 649 w 650"/>
                    <a:gd name="T15" fmla="*/ 96 h 145"/>
                    <a:gd name="T16" fmla="*/ 649 w 650"/>
                    <a:gd name="T17" fmla="*/ 96 h 145"/>
                    <a:gd name="T18" fmla="*/ 649 w 650"/>
                    <a:gd name="T19" fmla="*/ 96 h 145"/>
                    <a:gd name="T20" fmla="*/ 649 w 650"/>
                    <a:gd name="T21" fmla="*/ 48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50" h="145">
                      <a:moveTo>
                        <a:pt x="649" y="48"/>
                      </a:moveTo>
                      <a:cubicBezTo>
                        <a:pt x="649" y="20"/>
                        <a:pt x="502" y="0"/>
                        <a:pt x="324" y="0"/>
                      </a:cubicBezTo>
                      <a:cubicBezTo>
                        <a:pt x="144" y="0"/>
                        <a:pt x="0" y="23"/>
                        <a:pt x="0" y="48"/>
                      </a:cubicBezTo>
                      <a:lnTo>
                        <a:pt x="0" y="96"/>
                      </a:lnTo>
                      <a:lnTo>
                        <a:pt x="0" y="96"/>
                      </a:lnTo>
                      <a:lnTo>
                        <a:pt x="0" y="96"/>
                      </a:lnTo>
                      <a:cubicBezTo>
                        <a:pt x="0" y="125"/>
                        <a:pt x="146" y="144"/>
                        <a:pt x="324" y="144"/>
                      </a:cubicBezTo>
                      <a:cubicBezTo>
                        <a:pt x="505" y="144"/>
                        <a:pt x="649" y="122"/>
                        <a:pt x="649" y="96"/>
                      </a:cubicBezTo>
                      <a:lnTo>
                        <a:pt x="649" y="96"/>
                      </a:lnTo>
                      <a:lnTo>
                        <a:pt x="649" y="96"/>
                      </a:lnTo>
                      <a:lnTo>
                        <a:pt x="649" y="48"/>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80" name="Freeform 200">
                  <a:extLst>
                    <a:ext uri="{FF2B5EF4-FFF2-40B4-BE49-F238E27FC236}">
                      <a16:creationId xmlns:a16="http://schemas.microsoft.com/office/drawing/2014/main" id="{3FE60CD9-6DA8-4F29-96A1-AB6ADBD82538}"/>
                    </a:ext>
                  </a:extLst>
                </p:cNvPr>
                <p:cNvSpPr>
                  <a:spLocks noChangeArrowheads="1"/>
                </p:cNvSpPr>
                <p:nvPr/>
              </p:nvSpPr>
              <p:spPr bwMode="auto">
                <a:xfrm>
                  <a:off x="3417888" y="5757863"/>
                  <a:ext cx="166687" cy="88900"/>
                </a:xfrm>
                <a:custGeom>
                  <a:avLst/>
                  <a:gdLst>
                    <a:gd name="T0" fmla="*/ 451 w 465"/>
                    <a:gd name="T1" fmla="*/ 214 h 246"/>
                    <a:gd name="T2" fmla="*/ 438 w 465"/>
                    <a:gd name="T3" fmla="*/ 245 h 246"/>
                    <a:gd name="T4" fmla="*/ 0 w 465"/>
                    <a:gd name="T5" fmla="*/ 62 h 246"/>
                    <a:gd name="T6" fmla="*/ 26 w 465"/>
                    <a:gd name="T7" fmla="*/ 0 h 246"/>
                    <a:gd name="T8" fmla="*/ 464 w 465"/>
                    <a:gd name="T9" fmla="*/ 183 h 246"/>
                    <a:gd name="T10" fmla="*/ 451 w 465"/>
                    <a:gd name="T11" fmla="*/ 214 h 246"/>
                  </a:gdLst>
                  <a:ahLst/>
                  <a:cxnLst>
                    <a:cxn ang="0">
                      <a:pos x="T0" y="T1"/>
                    </a:cxn>
                    <a:cxn ang="0">
                      <a:pos x="T2" y="T3"/>
                    </a:cxn>
                    <a:cxn ang="0">
                      <a:pos x="T4" y="T5"/>
                    </a:cxn>
                    <a:cxn ang="0">
                      <a:pos x="T6" y="T7"/>
                    </a:cxn>
                    <a:cxn ang="0">
                      <a:pos x="T8" y="T9"/>
                    </a:cxn>
                    <a:cxn ang="0">
                      <a:pos x="T10" y="T11"/>
                    </a:cxn>
                  </a:cxnLst>
                  <a:rect l="0" t="0" r="r" b="b"/>
                  <a:pathLst>
                    <a:path w="465" h="246">
                      <a:moveTo>
                        <a:pt x="451" y="214"/>
                      </a:moveTo>
                      <a:lnTo>
                        <a:pt x="438" y="245"/>
                      </a:lnTo>
                      <a:lnTo>
                        <a:pt x="0" y="62"/>
                      </a:lnTo>
                      <a:lnTo>
                        <a:pt x="26" y="0"/>
                      </a:lnTo>
                      <a:lnTo>
                        <a:pt x="464" y="183"/>
                      </a:lnTo>
                      <a:lnTo>
                        <a:pt x="451" y="214"/>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81" name="Freeform 201">
                  <a:extLst>
                    <a:ext uri="{FF2B5EF4-FFF2-40B4-BE49-F238E27FC236}">
                      <a16:creationId xmlns:a16="http://schemas.microsoft.com/office/drawing/2014/main" id="{C664FFBC-13D5-478F-8E66-E2D8632C34DE}"/>
                    </a:ext>
                  </a:extLst>
                </p:cNvPr>
                <p:cNvSpPr>
                  <a:spLocks noChangeArrowheads="1"/>
                </p:cNvSpPr>
                <p:nvPr/>
              </p:nvSpPr>
              <p:spPr bwMode="auto">
                <a:xfrm>
                  <a:off x="3348038" y="5653088"/>
                  <a:ext cx="95250" cy="49212"/>
                </a:xfrm>
                <a:custGeom>
                  <a:avLst/>
                  <a:gdLst>
                    <a:gd name="T0" fmla="*/ 14 w 266"/>
                    <a:gd name="T1" fmla="*/ 39 h 136"/>
                    <a:gd name="T2" fmla="*/ 3 w 266"/>
                    <a:gd name="T3" fmla="*/ 14 h 136"/>
                    <a:gd name="T4" fmla="*/ 28 w 266"/>
                    <a:gd name="T5" fmla="*/ 2 h 136"/>
                    <a:gd name="T6" fmla="*/ 251 w 266"/>
                    <a:gd name="T7" fmla="*/ 96 h 136"/>
                    <a:gd name="T8" fmla="*/ 262 w 266"/>
                    <a:gd name="T9" fmla="*/ 121 h 136"/>
                    <a:gd name="T10" fmla="*/ 237 w 266"/>
                    <a:gd name="T11" fmla="*/ 132 h 136"/>
                    <a:gd name="T12" fmla="*/ 14 w 266"/>
                    <a:gd name="T13" fmla="*/ 39 h 136"/>
                  </a:gdLst>
                  <a:ahLst/>
                  <a:cxnLst>
                    <a:cxn ang="0">
                      <a:pos x="T0" y="T1"/>
                    </a:cxn>
                    <a:cxn ang="0">
                      <a:pos x="T2" y="T3"/>
                    </a:cxn>
                    <a:cxn ang="0">
                      <a:pos x="T4" y="T5"/>
                    </a:cxn>
                    <a:cxn ang="0">
                      <a:pos x="T6" y="T7"/>
                    </a:cxn>
                    <a:cxn ang="0">
                      <a:pos x="T8" y="T9"/>
                    </a:cxn>
                    <a:cxn ang="0">
                      <a:pos x="T10" y="T11"/>
                    </a:cxn>
                    <a:cxn ang="0">
                      <a:pos x="T12" y="T13"/>
                    </a:cxn>
                  </a:cxnLst>
                  <a:rect l="0" t="0" r="r" b="b"/>
                  <a:pathLst>
                    <a:path w="266" h="136">
                      <a:moveTo>
                        <a:pt x="14" y="39"/>
                      </a:moveTo>
                      <a:cubicBezTo>
                        <a:pt x="6" y="36"/>
                        <a:pt x="0" y="25"/>
                        <a:pt x="3" y="14"/>
                      </a:cubicBezTo>
                      <a:cubicBezTo>
                        <a:pt x="6" y="5"/>
                        <a:pt x="17" y="0"/>
                        <a:pt x="28" y="2"/>
                      </a:cubicBezTo>
                      <a:lnTo>
                        <a:pt x="251" y="96"/>
                      </a:lnTo>
                      <a:cubicBezTo>
                        <a:pt x="260" y="98"/>
                        <a:pt x="265" y="110"/>
                        <a:pt x="262" y="121"/>
                      </a:cubicBezTo>
                      <a:cubicBezTo>
                        <a:pt x="257" y="132"/>
                        <a:pt x="246" y="135"/>
                        <a:pt x="237" y="132"/>
                      </a:cubicBezTo>
                      <a:lnTo>
                        <a:pt x="14" y="39"/>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82" name="Freeform 202">
                  <a:extLst>
                    <a:ext uri="{FF2B5EF4-FFF2-40B4-BE49-F238E27FC236}">
                      <a16:creationId xmlns:a16="http://schemas.microsoft.com/office/drawing/2014/main" id="{03144228-0E02-4E86-87EE-99CAACB767EF}"/>
                    </a:ext>
                  </a:extLst>
                </p:cNvPr>
                <p:cNvSpPr>
                  <a:spLocks noChangeArrowheads="1"/>
                </p:cNvSpPr>
                <p:nvPr/>
              </p:nvSpPr>
              <p:spPr bwMode="auto">
                <a:xfrm>
                  <a:off x="3348038" y="5675313"/>
                  <a:ext cx="84137" cy="41275"/>
                </a:xfrm>
                <a:custGeom>
                  <a:avLst/>
                  <a:gdLst>
                    <a:gd name="T0" fmla="*/ 229 w 234"/>
                    <a:gd name="T1" fmla="*/ 104 h 115"/>
                    <a:gd name="T2" fmla="*/ 224 w 234"/>
                    <a:gd name="T3" fmla="*/ 114 h 115"/>
                    <a:gd name="T4" fmla="*/ 0 w 234"/>
                    <a:gd name="T5" fmla="*/ 21 h 115"/>
                    <a:gd name="T6" fmla="*/ 9 w 234"/>
                    <a:gd name="T7" fmla="*/ 0 h 115"/>
                    <a:gd name="T8" fmla="*/ 233 w 234"/>
                    <a:gd name="T9" fmla="*/ 93 h 115"/>
                    <a:gd name="T10" fmla="*/ 229 w 234"/>
                    <a:gd name="T11" fmla="*/ 104 h 115"/>
                  </a:gdLst>
                  <a:ahLst/>
                  <a:cxnLst>
                    <a:cxn ang="0">
                      <a:pos x="T0" y="T1"/>
                    </a:cxn>
                    <a:cxn ang="0">
                      <a:pos x="T2" y="T3"/>
                    </a:cxn>
                    <a:cxn ang="0">
                      <a:pos x="T4" y="T5"/>
                    </a:cxn>
                    <a:cxn ang="0">
                      <a:pos x="T6" y="T7"/>
                    </a:cxn>
                    <a:cxn ang="0">
                      <a:pos x="T8" y="T9"/>
                    </a:cxn>
                    <a:cxn ang="0">
                      <a:pos x="T10" y="T11"/>
                    </a:cxn>
                  </a:cxnLst>
                  <a:rect l="0" t="0" r="r" b="b"/>
                  <a:pathLst>
                    <a:path w="234" h="115">
                      <a:moveTo>
                        <a:pt x="229" y="104"/>
                      </a:moveTo>
                      <a:lnTo>
                        <a:pt x="224" y="114"/>
                      </a:lnTo>
                      <a:lnTo>
                        <a:pt x="0" y="21"/>
                      </a:lnTo>
                      <a:lnTo>
                        <a:pt x="9" y="0"/>
                      </a:lnTo>
                      <a:lnTo>
                        <a:pt x="233" y="93"/>
                      </a:lnTo>
                      <a:lnTo>
                        <a:pt x="229" y="104"/>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83" name="Freeform 203">
                  <a:extLst>
                    <a:ext uri="{FF2B5EF4-FFF2-40B4-BE49-F238E27FC236}">
                      <a16:creationId xmlns:a16="http://schemas.microsoft.com/office/drawing/2014/main" id="{17BA0B13-8021-4E04-8768-5FFFB022780D}"/>
                    </a:ext>
                  </a:extLst>
                </p:cNvPr>
                <p:cNvSpPr>
                  <a:spLocks noChangeArrowheads="1"/>
                </p:cNvSpPr>
                <p:nvPr/>
              </p:nvSpPr>
              <p:spPr bwMode="auto">
                <a:xfrm>
                  <a:off x="3289300" y="5797550"/>
                  <a:ext cx="95250" cy="49213"/>
                </a:xfrm>
                <a:custGeom>
                  <a:avLst/>
                  <a:gdLst>
                    <a:gd name="T0" fmla="*/ 251 w 266"/>
                    <a:gd name="T1" fmla="*/ 96 h 137"/>
                    <a:gd name="T2" fmla="*/ 262 w 266"/>
                    <a:gd name="T3" fmla="*/ 122 h 137"/>
                    <a:gd name="T4" fmla="*/ 237 w 266"/>
                    <a:gd name="T5" fmla="*/ 133 h 137"/>
                    <a:gd name="T6" fmla="*/ 14 w 266"/>
                    <a:gd name="T7" fmla="*/ 40 h 137"/>
                    <a:gd name="T8" fmla="*/ 2 w 266"/>
                    <a:gd name="T9" fmla="*/ 14 h 137"/>
                    <a:gd name="T10" fmla="*/ 28 w 266"/>
                    <a:gd name="T11" fmla="*/ 3 h 137"/>
                    <a:gd name="T12" fmla="*/ 251 w 266"/>
                    <a:gd name="T13" fmla="*/ 96 h 137"/>
                  </a:gdLst>
                  <a:ahLst/>
                  <a:cxnLst>
                    <a:cxn ang="0">
                      <a:pos x="T0" y="T1"/>
                    </a:cxn>
                    <a:cxn ang="0">
                      <a:pos x="T2" y="T3"/>
                    </a:cxn>
                    <a:cxn ang="0">
                      <a:pos x="T4" y="T5"/>
                    </a:cxn>
                    <a:cxn ang="0">
                      <a:pos x="T6" y="T7"/>
                    </a:cxn>
                    <a:cxn ang="0">
                      <a:pos x="T8" y="T9"/>
                    </a:cxn>
                    <a:cxn ang="0">
                      <a:pos x="T10" y="T11"/>
                    </a:cxn>
                    <a:cxn ang="0">
                      <a:pos x="T12" y="T13"/>
                    </a:cxn>
                  </a:cxnLst>
                  <a:rect l="0" t="0" r="r" b="b"/>
                  <a:pathLst>
                    <a:path w="266" h="137">
                      <a:moveTo>
                        <a:pt x="251" y="96"/>
                      </a:moveTo>
                      <a:cubicBezTo>
                        <a:pt x="259" y="99"/>
                        <a:pt x="265" y="110"/>
                        <a:pt x="262" y="122"/>
                      </a:cubicBezTo>
                      <a:cubicBezTo>
                        <a:pt x="259" y="130"/>
                        <a:pt x="248" y="136"/>
                        <a:pt x="237" y="133"/>
                      </a:cubicBezTo>
                      <a:lnTo>
                        <a:pt x="14" y="40"/>
                      </a:lnTo>
                      <a:cubicBezTo>
                        <a:pt x="5" y="37"/>
                        <a:pt x="0" y="26"/>
                        <a:pt x="2" y="14"/>
                      </a:cubicBezTo>
                      <a:cubicBezTo>
                        <a:pt x="8" y="6"/>
                        <a:pt x="19" y="0"/>
                        <a:pt x="28" y="3"/>
                      </a:cubicBezTo>
                      <a:lnTo>
                        <a:pt x="251" y="96"/>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84" name="Freeform 204">
                  <a:extLst>
                    <a:ext uri="{FF2B5EF4-FFF2-40B4-BE49-F238E27FC236}">
                      <a16:creationId xmlns:a16="http://schemas.microsoft.com/office/drawing/2014/main" id="{0201F28E-BCFF-4E6E-882C-D9C99DDB3BE1}"/>
                    </a:ext>
                  </a:extLst>
                </p:cNvPr>
                <p:cNvSpPr>
                  <a:spLocks noChangeArrowheads="1"/>
                </p:cNvSpPr>
                <p:nvPr/>
              </p:nvSpPr>
              <p:spPr bwMode="auto">
                <a:xfrm>
                  <a:off x="3300413" y="5783263"/>
                  <a:ext cx="84137" cy="41275"/>
                </a:xfrm>
                <a:custGeom>
                  <a:avLst/>
                  <a:gdLst>
                    <a:gd name="T0" fmla="*/ 229 w 234"/>
                    <a:gd name="T1" fmla="*/ 104 h 115"/>
                    <a:gd name="T2" fmla="*/ 224 w 234"/>
                    <a:gd name="T3" fmla="*/ 114 h 115"/>
                    <a:gd name="T4" fmla="*/ 0 w 234"/>
                    <a:gd name="T5" fmla="*/ 21 h 115"/>
                    <a:gd name="T6" fmla="*/ 9 w 234"/>
                    <a:gd name="T7" fmla="*/ 0 h 115"/>
                    <a:gd name="T8" fmla="*/ 233 w 234"/>
                    <a:gd name="T9" fmla="*/ 94 h 115"/>
                    <a:gd name="T10" fmla="*/ 229 w 234"/>
                    <a:gd name="T11" fmla="*/ 104 h 115"/>
                  </a:gdLst>
                  <a:ahLst/>
                  <a:cxnLst>
                    <a:cxn ang="0">
                      <a:pos x="T0" y="T1"/>
                    </a:cxn>
                    <a:cxn ang="0">
                      <a:pos x="T2" y="T3"/>
                    </a:cxn>
                    <a:cxn ang="0">
                      <a:pos x="T4" y="T5"/>
                    </a:cxn>
                    <a:cxn ang="0">
                      <a:pos x="T6" y="T7"/>
                    </a:cxn>
                    <a:cxn ang="0">
                      <a:pos x="T8" y="T9"/>
                    </a:cxn>
                    <a:cxn ang="0">
                      <a:pos x="T10" y="T11"/>
                    </a:cxn>
                  </a:cxnLst>
                  <a:rect l="0" t="0" r="r" b="b"/>
                  <a:pathLst>
                    <a:path w="234" h="115">
                      <a:moveTo>
                        <a:pt x="229" y="104"/>
                      </a:moveTo>
                      <a:lnTo>
                        <a:pt x="224" y="114"/>
                      </a:lnTo>
                      <a:lnTo>
                        <a:pt x="0" y="21"/>
                      </a:lnTo>
                      <a:lnTo>
                        <a:pt x="9" y="0"/>
                      </a:lnTo>
                      <a:lnTo>
                        <a:pt x="233" y="94"/>
                      </a:lnTo>
                      <a:lnTo>
                        <a:pt x="229" y="104"/>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85" name="Freeform 205">
                  <a:extLst>
                    <a:ext uri="{FF2B5EF4-FFF2-40B4-BE49-F238E27FC236}">
                      <a16:creationId xmlns:a16="http://schemas.microsoft.com/office/drawing/2014/main" id="{8E2AF4D8-7EFF-4BE8-9B92-FFB83B704AD8}"/>
                    </a:ext>
                  </a:extLst>
                </p:cNvPr>
                <p:cNvSpPr>
                  <a:spLocks noChangeArrowheads="1"/>
                </p:cNvSpPr>
                <p:nvPr/>
              </p:nvSpPr>
              <p:spPr bwMode="auto">
                <a:xfrm>
                  <a:off x="3302000" y="5686425"/>
                  <a:ext cx="128588" cy="127000"/>
                </a:xfrm>
                <a:custGeom>
                  <a:avLst/>
                  <a:gdLst>
                    <a:gd name="T0" fmla="*/ 306 w 358"/>
                    <a:gd name="T1" fmla="*/ 229 h 352"/>
                    <a:gd name="T2" fmla="*/ 255 w 358"/>
                    <a:gd name="T3" fmla="*/ 351 h 352"/>
                    <a:gd name="T4" fmla="*/ 0 w 358"/>
                    <a:gd name="T5" fmla="*/ 245 h 352"/>
                    <a:gd name="T6" fmla="*/ 102 w 358"/>
                    <a:gd name="T7" fmla="*/ 0 h 352"/>
                    <a:gd name="T8" fmla="*/ 357 w 358"/>
                    <a:gd name="T9" fmla="*/ 106 h 352"/>
                    <a:gd name="T10" fmla="*/ 306 w 358"/>
                    <a:gd name="T11" fmla="*/ 229 h 352"/>
                  </a:gdLst>
                  <a:ahLst/>
                  <a:cxnLst>
                    <a:cxn ang="0">
                      <a:pos x="T0" y="T1"/>
                    </a:cxn>
                    <a:cxn ang="0">
                      <a:pos x="T2" y="T3"/>
                    </a:cxn>
                    <a:cxn ang="0">
                      <a:pos x="T4" y="T5"/>
                    </a:cxn>
                    <a:cxn ang="0">
                      <a:pos x="T6" y="T7"/>
                    </a:cxn>
                    <a:cxn ang="0">
                      <a:pos x="T8" y="T9"/>
                    </a:cxn>
                    <a:cxn ang="0">
                      <a:pos x="T10" y="T11"/>
                    </a:cxn>
                  </a:cxnLst>
                  <a:rect l="0" t="0" r="r" b="b"/>
                  <a:pathLst>
                    <a:path w="358" h="352">
                      <a:moveTo>
                        <a:pt x="306" y="229"/>
                      </a:moveTo>
                      <a:lnTo>
                        <a:pt x="255" y="351"/>
                      </a:lnTo>
                      <a:lnTo>
                        <a:pt x="0" y="245"/>
                      </a:lnTo>
                      <a:lnTo>
                        <a:pt x="102" y="0"/>
                      </a:lnTo>
                      <a:lnTo>
                        <a:pt x="357" y="106"/>
                      </a:lnTo>
                      <a:lnTo>
                        <a:pt x="306" y="229"/>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86" name="Freeform 206">
                  <a:extLst>
                    <a:ext uri="{FF2B5EF4-FFF2-40B4-BE49-F238E27FC236}">
                      <a16:creationId xmlns:a16="http://schemas.microsoft.com/office/drawing/2014/main" id="{0711D705-7E81-4586-99BA-2FEF6BE8D983}"/>
                    </a:ext>
                  </a:extLst>
                </p:cNvPr>
                <p:cNvSpPr>
                  <a:spLocks noChangeArrowheads="1"/>
                </p:cNvSpPr>
                <p:nvPr/>
              </p:nvSpPr>
              <p:spPr bwMode="auto">
                <a:xfrm>
                  <a:off x="3579813" y="5821363"/>
                  <a:ext cx="33337" cy="39687"/>
                </a:xfrm>
                <a:custGeom>
                  <a:avLst/>
                  <a:gdLst>
                    <a:gd name="T0" fmla="*/ 36 w 94"/>
                    <a:gd name="T1" fmla="*/ 0 h 111"/>
                    <a:gd name="T2" fmla="*/ 0 w 94"/>
                    <a:gd name="T3" fmla="*/ 88 h 111"/>
                    <a:gd name="T4" fmla="*/ 17 w 94"/>
                    <a:gd name="T5" fmla="*/ 99 h 111"/>
                    <a:gd name="T6" fmla="*/ 84 w 94"/>
                    <a:gd name="T7" fmla="*/ 71 h 111"/>
                    <a:gd name="T8" fmla="*/ 56 w 94"/>
                    <a:gd name="T9" fmla="*/ 3 h 111"/>
                    <a:gd name="T10" fmla="*/ 36 w 94"/>
                    <a:gd name="T11" fmla="*/ 0 h 111"/>
                  </a:gdLst>
                  <a:ahLst/>
                  <a:cxnLst>
                    <a:cxn ang="0">
                      <a:pos x="T0" y="T1"/>
                    </a:cxn>
                    <a:cxn ang="0">
                      <a:pos x="T2" y="T3"/>
                    </a:cxn>
                    <a:cxn ang="0">
                      <a:pos x="T4" y="T5"/>
                    </a:cxn>
                    <a:cxn ang="0">
                      <a:pos x="T6" y="T7"/>
                    </a:cxn>
                    <a:cxn ang="0">
                      <a:pos x="T8" y="T9"/>
                    </a:cxn>
                    <a:cxn ang="0">
                      <a:pos x="T10" y="T11"/>
                    </a:cxn>
                  </a:cxnLst>
                  <a:rect l="0" t="0" r="r" b="b"/>
                  <a:pathLst>
                    <a:path w="94" h="111">
                      <a:moveTo>
                        <a:pt x="36" y="0"/>
                      </a:moveTo>
                      <a:lnTo>
                        <a:pt x="0" y="88"/>
                      </a:lnTo>
                      <a:cubicBezTo>
                        <a:pt x="5" y="93"/>
                        <a:pt x="11" y="96"/>
                        <a:pt x="17" y="99"/>
                      </a:cubicBezTo>
                      <a:cubicBezTo>
                        <a:pt x="42" y="110"/>
                        <a:pt x="73" y="99"/>
                        <a:pt x="84" y="71"/>
                      </a:cubicBezTo>
                      <a:cubicBezTo>
                        <a:pt x="93" y="42"/>
                        <a:pt x="81" y="14"/>
                        <a:pt x="56" y="3"/>
                      </a:cubicBezTo>
                      <a:cubicBezTo>
                        <a:pt x="50" y="0"/>
                        <a:pt x="42" y="0"/>
                        <a:pt x="36" y="0"/>
                      </a:cubicBez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87" name="Freeform 207">
                  <a:extLst>
                    <a:ext uri="{FF2B5EF4-FFF2-40B4-BE49-F238E27FC236}">
                      <a16:creationId xmlns:a16="http://schemas.microsoft.com/office/drawing/2014/main" id="{DF1EC93B-65FE-4AA1-8D48-F4A8FB0FAD99}"/>
                    </a:ext>
                  </a:extLst>
                </p:cNvPr>
                <p:cNvSpPr>
                  <a:spLocks noChangeArrowheads="1"/>
                </p:cNvSpPr>
                <p:nvPr/>
              </p:nvSpPr>
              <p:spPr bwMode="auto">
                <a:xfrm>
                  <a:off x="3219450" y="5876925"/>
                  <a:ext cx="233363" cy="52388"/>
                </a:xfrm>
                <a:custGeom>
                  <a:avLst/>
                  <a:gdLst>
                    <a:gd name="T0" fmla="*/ 649 w 650"/>
                    <a:gd name="T1" fmla="*/ 48 h 145"/>
                    <a:gd name="T2" fmla="*/ 324 w 650"/>
                    <a:gd name="T3" fmla="*/ 0 h 145"/>
                    <a:gd name="T4" fmla="*/ 0 w 650"/>
                    <a:gd name="T5" fmla="*/ 48 h 145"/>
                    <a:gd name="T6" fmla="*/ 0 w 650"/>
                    <a:gd name="T7" fmla="*/ 96 h 145"/>
                    <a:gd name="T8" fmla="*/ 0 w 650"/>
                    <a:gd name="T9" fmla="*/ 96 h 145"/>
                    <a:gd name="T10" fmla="*/ 0 w 650"/>
                    <a:gd name="T11" fmla="*/ 96 h 145"/>
                    <a:gd name="T12" fmla="*/ 324 w 650"/>
                    <a:gd name="T13" fmla="*/ 144 h 145"/>
                    <a:gd name="T14" fmla="*/ 649 w 650"/>
                    <a:gd name="T15" fmla="*/ 96 h 145"/>
                    <a:gd name="T16" fmla="*/ 649 w 650"/>
                    <a:gd name="T17" fmla="*/ 96 h 145"/>
                    <a:gd name="T18" fmla="*/ 649 w 650"/>
                    <a:gd name="T19" fmla="*/ 96 h 145"/>
                    <a:gd name="T20" fmla="*/ 649 w 650"/>
                    <a:gd name="T21" fmla="*/ 48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50" h="145">
                      <a:moveTo>
                        <a:pt x="649" y="48"/>
                      </a:moveTo>
                      <a:cubicBezTo>
                        <a:pt x="649" y="20"/>
                        <a:pt x="502" y="0"/>
                        <a:pt x="324" y="0"/>
                      </a:cubicBezTo>
                      <a:cubicBezTo>
                        <a:pt x="144" y="0"/>
                        <a:pt x="0" y="23"/>
                        <a:pt x="0" y="48"/>
                      </a:cubicBezTo>
                      <a:lnTo>
                        <a:pt x="0" y="96"/>
                      </a:lnTo>
                      <a:lnTo>
                        <a:pt x="0" y="96"/>
                      </a:lnTo>
                      <a:lnTo>
                        <a:pt x="0" y="96"/>
                      </a:lnTo>
                      <a:cubicBezTo>
                        <a:pt x="0" y="125"/>
                        <a:pt x="146" y="144"/>
                        <a:pt x="324" y="144"/>
                      </a:cubicBezTo>
                      <a:cubicBezTo>
                        <a:pt x="505" y="144"/>
                        <a:pt x="649" y="122"/>
                        <a:pt x="649" y="96"/>
                      </a:cubicBezTo>
                      <a:lnTo>
                        <a:pt x="649" y="96"/>
                      </a:lnTo>
                      <a:lnTo>
                        <a:pt x="649" y="96"/>
                      </a:lnTo>
                      <a:lnTo>
                        <a:pt x="649" y="48"/>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871" name="Rectangle 870">
                <a:extLst>
                  <a:ext uri="{FF2B5EF4-FFF2-40B4-BE49-F238E27FC236}">
                    <a16:creationId xmlns:a16="http://schemas.microsoft.com/office/drawing/2014/main" id="{2C5E3DD5-4657-432C-AFEA-54E8735B7F57}"/>
                  </a:ext>
                </a:extLst>
              </p:cNvPr>
              <p:cNvSpPr/>
              <p:nvPr/>
            </p:nvSpPr>
            <p:spPr>
              <a:xfrm>
                <a:off x="4141814" y="4117631"/>
                <a:ext cx="7927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p>
            </p:txBody>
          </p:sp>
        </p:grpSp>
        <p:sp>
          <p:nvSpPr>
            <p:cNvPr id="869" name="Text Box 30">
              <a:extLst>
                <a:ext uri="{FF2B5EF4-FFF2-40B4-BE49-F238E27FC236}">
                  <a16:creationId xmlns:a16="http://schemas.microsoft.com/office/drawing/2014/main" id="{ABFEDD21-D481-4129-9DFF-6B59B4498B85}"/>
                </a:ext>
              </a:extLst>
            </p:cNvPr>
            <p:cNvSpPr txBox="1">
              <a:spLocks noChangeArrowheads="1"/>
            </p:cNvSpPr>
            <p:nvPr/>
          </p:nvSpPr>
          <p:spPr bwMode="auto">
            <a:xfrm>
              <a:off x="6049490" y="5916042"/>
              <a:ext cx="381272" cy="123079"/>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solidFill>
                    <a:schemeClr val="bg2">
                      <a:lumMod val="10000"/>
                    </a:schemeClr>
                  </a:solidFill>
                </a:rPr>
                <a:t>Polices</a:t>
              </a:r>
            </a:p>
          </p:txBody>
        </p:sp>
      </p:grpSp>
      <p:grpSp>
        <p:nvGrpSpPr>
          <p:cNvPr id="888" name="Group 887">
            <a:extLst>
              <a:ext uri="{FF2B5EF4-FFF2-40B4-BE49-F238E27FC236}">
                <a16:creationId xmlns:a16="http://schemas.microsoft.com/office/drawing/2014/main" id="{17843FEE-EF6B-466E-88BD-2D2FD74800D1}"/>
              </a:ext>
            </a:extLst>
          </p:cNvPr>
          <p:cNvGrpSpPr/>
          <p:nvPr/>
        </p:nvGrpSpPr>
        <p:grpSpPr>
          <a:xfrm>
            <a:off x="10516072" y="3010566"/>
            <a:ext cx="601072" cy="626561"/>
            <a:chOff x="6609905" y="5508747"/>
            <a:chExt cx="601072" cy="626561"/>
          </a:xfrm>
        </p:grpSpPr>
        <p:grpSp>
          <p:nvGrpSpPr>
            <p:cNvPr id="889" name="Group 888">
              <a:extLst>
                <a:ext uri="{FF2B5EF4-FFF2-40B4-BE49-F238E27FC236}">
                  <a16:creationId xmlns:a16="http://schemas.microsoft.com/office/drawing/2014/main" id="{31C045AC-A129-4C00-82A3-DDB1C6873FA4}"/>
                </a:ext>
              </a:extLst>
            </p:cNvPr>
            <p:cNvGrpSpPr/>
            <p:nvPr/>
          </p:nvGrpSpPr>
          <p:grpSpPr>
            <a:xfrm>
              <a:off x="6616939" y="5508747"/>
              <a:ext cx="552462" cy="477059"/>
              <a:chOff x="2451118" y="4158080"/>
              <a:chExt cx="865570" cy="695710"/>
            </a:xfrm>
          </p:grpSpPr>
          <p:grpSp>
            <p:nvGrpSpPr>
              <p:cNvPr id="891" name="Group 890">
                <a:extLst>
                  <a:ext uri="{FF2B5EF4-FFF2-40B4-BE49-F238E27FC236}">
                    <a16:creationId xmlns:a16="http://schemas.microsoft.com/office/drawing/2014/main" id="{30D62527-0AEF-4C83-9C47-D27CDE81A4DC}"/>
                  </a:ext>
                </a:extLst>
              </p:cNvPr>
              <p:cNvGrpSpPr/>
              <p:nvPr/>
            </p:nvGrpSpPr>
            <p:grpSpPr>
              <a:xfrm>
                <a:off x="2505985" y="4304032"/>
                <a:ext cx="755836" cy="470888"/>
                <a:chOff x="2851150" y="4108450"/>
                <a:chExt cx="496888" cy="309563"/>
              </a:xfrm>
              <a:solidFill>
                <a:srgbClr val="F80000"/>
              </a:solidFill>
            </p:grpSpPr>
            <p:sp>
              <p:nvSpPr>
                <p:cNvPr id="893" name="Freeform 1">
                  <a:extLst>
                    <a:ext uri="{FF2B5EF4-FFF2-40B4-BE49-F238E27FC236}">
                      <a16:creationId xmlns:a16="http://schemas.microsoft.com/office/drawing/2014/main" id="{F981A480-BE13-4948-974B-A10473F7F4E1}"/>
                    </a:ext>
                  </a:extLst>
                </p:cNvPr>
                <p:cNvSpPr>
                  <a:spLocks noChangeArrowheads="1"/>
                </p:cNvSpPr>
                <p:nvPr/>
              </p:nvSpPr>
              <p:spPr bwMode="auto">
                <a:xfrm>
                  <a:off x="3025775" y="4379913"/>
                  <a:ext cx="38100" cy="38100"/>
                </a:xfrm>
                <a:custGeom>
                  <a:avLst/>
                  <a:gdLst>
                    <a:gd name="T0" fmla="*/ 107 w 108"/>
                    <a:gd name="T1" fmla="*/ 54 h 108"/>
                    <a:gd name="T2" fmla="*/ 100 w 108"/>
                    <a:gd name="T3" fmla="*/ 80 h 108"/>
                    <a:gd name="T4" fmla="*/ 81 w 108"/>
                    <a:gd name="T5" fmla="*/ 100 h 108"/>
                    <a:gd name="T6" fmla="*/ 54 w 108"/>
                    <a:gd name="T7" fmla="*/ 107 h 108"/>
                    <a:gd name="T8" fmla="*/ 27 w 108"/>
                    <a:gd name="T9" fmla="*/ 100 h 108"/>
                    <a:gd name="T10" fmla="*/ 7 w 108"/>
                    <a:gd name="T11" fmla="*/ 80 h 108"/>
                    <a:gd name="T12" fmla="*/ 0 w 108"/>
                    <a:gd name="T13" fmla="*/ 54 h 108"/>
                    <a:gd name="T14" fmla="*/ 7 w 108"/>
                    <a:gd name="T15" fmla="*/ 27 h 108"/>
                    <a:gd name="T16" fmla="*/ 27 w 108"/>
                    <a:gd name="T17" fmla="*/ 7 h 108"/>
                    <a:gd name="T18" fmla="*/ 54 w 108"/>
                    <a:gd name="T19" fmla="*/ 0 h 108"/>
                    <a:gd name="T20" fmla="*/ 81 w 108"/>
                    <a:gd name="T21" fmla="*/ 7 h 108"/>
                    <a:gd name="T22" fmla="*/ 100 w 108"/>
                    <a:gd name="T23" fmla="*/ 27 h 108"/>
                    <a:gd name="T24" fmla="*/ 107 w 108"/>
                    <a:gd name="T25" fmla="*/ 54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8" h="108">
                      <a:moveTo>
                        <a:pt x="107" y="54"/>
                      </a:moveTo>
                      <a:cubicBezTo>
                        <a:pt x="107" y="63"/>
                        <a:pt x="105" y="72"/>
                        <a:pt x="100" y="80"/>
                      </a:cubicBezTo>
                      <a:cubicBezTo>
                        <a:pt x="95" y="89"/>
                        <a:pt x="89" y="95"/>
                        <a:pt x="81" y="100"/>
                      </a:cubicBezTo>
                      <a:cubicBezTo>
                        <a:pt x="72" y="105"/>
                        <a:pt x="64" y="107"/>
                        <a:pt x="54" y="107"/>
                      </a:cubicBezTo>
                      <a:cubicBezTo>
                        <a:pt x="44" y="107"/>
                        <a:pt x="36" y="105"/>
                        <a:pt x="27" y="100"/>
                      </a:cubicBezTo>
                      <a:cubicBezTo>
                        <a:pt x="18" y="95"/>
                        <a:pt x="12" y="89"/>
                        <a:pt x="7" y="80"/>
                      </a:cubicBezTo>
                      <a:cubicBezTo>
                        <a:pt x="2" y="72"/>
                        <a:pt x="0" y="64"/>
                        <a:pt x="0" y="54"/>
                      </a:cubicBezTo>
                      <a:cubicBezTo>
                        <a:pt x="0" y="45"/>
                        <a:pt x="2" y="36"/>
                        <a:pt x="7" y="27"/>
                      </a:cubicBezTo>
                      <a:cubicBezTo>
                        <a:pt x="12" y="19"/>
                        <a:pt x="18" y="12"/>
                        <a:pt x="27" y="7"/>
                      </a:cubicBezTo>
                      <a:cubicBezTo>
                        <a:pt x="36" y="2"/>
                        <a:pt x="44" y="0"/>
                        <a:pt x="54" y="0"/>
                      </a:cubicBezTo>
                      <a:cubicBezTo>
                        <a:pt x="64" y="0"/>
                        <a:pt x="72" y="2"/>
                        <a:pt x="81" y="7"/>
                      </a:cubicBezTo>
                      <a:cubicBezTo>
                        <a:pt x="89" y="12"/>
                        <a:pt x="95" y="19"/>
                        <a:pt x="100" y="27"/>
                      </a:cubicBezTo>
                      <a:cubicBezTo>
                        <a:pt x="105" y="36"/>
                        <a:pt x="107" y="44"/>
                        <a:pt x="107" y="5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94" name="Freeform 2">
                  <a:extLst>
                    <a:ext uri="{FF2B5EF4-FFF2-40B4-BE49-F238E27FC236}">
                      <a16:creationId xmlns:a16="http://schemas.microsoft.com/office/drawing/2014/main" id="{428E21AD-545F-4444-BA7D-0F7957AFC982}"/>
                    </a:ext>
                  </a:extLst>
                </p:cNvPr>
                <p:cNvSpPr>
                  <a:spLocks noChangeArrowheads="1"/>
                </p:cNvSpPr>
                <p:nvPr/>
              </p:nvSpPr>
              <p:spPr bwMode="auto">
                <a:xfrm>
                  <a:off x="3079750" y="4379913"/>
                  <a:ext cx="38100" cy="38100"/>
                </a:xfrm>
                <a:custGeom>
                  <a:avLst/>
                  <a:gdLst>
                    <a:gd name="T0" fmla="*/ 53 w 108"/>
                    <a:gd name="T1" fmla="*/ 0 h 108"/>
                    <a:gd name="T2" fmla="*/ 107 w 108"/>
                    <a:gd name="T3" fmla="*/ 54 h 108"/>
                    <a:gd name="T4" fmla="*/ 53 w 108"/>
                    <a:gd name="T5" fmla="*/ 107 h 108"/>
                    <a:gd name="T6" fmla="*/ 0 w 108"/>
                    <a:gd name="T7" fmla="*/ 54 h 108"/>
                    <a:gd name="T8" fmla="*/ 53 w 108"/>
                    <a:gd name="T9" fmla="*/ 0 h 108"/>
                    <a:gd name="T10" fmla="*/ 53 w 108"/>
                    <a:gd name="T11" fmla="*/ 85 h 108"/>
                    <a:gd name="T12" fmla="*/ 84 w 108"/>
                    <a:gd name="T13" fmla="*/ 54 h 108"/>
                    <a:gd name="T14" fmla="*/ 53 w 108"/>
                    <a:gd name="T15" fmla="*/ 23 h 108"/>
                    <a:gd name="T16" fmla="*/ 22 w 108"/>
                    <a:gd name="T17" fmla="*/ 54 h 108"/>
                    <a:gd name="T18" fmla="*/ 53 w 108"/>
                    <a:gd name="T19" fmla="*/ 85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8" h="108">
                      <a:moveTo>
                        <a:pt x="53" y="0"/>
                      </a:moveTo>
                      <a:cubicBezTo>
                        <a:pt x="84" y="0"/>
                        <a:pt x="107" y="26"/>
                        <a:pt x="107" y="54"/>
                      </a:cubicBezTo>
                      <a:cubicBezTo>
                        <a:pt x="107" y="83"/>
                        <a:pt x="84" y="107"/>
                        <a:pt x="53" y="107"/>
                      </a:cubicBezTo>
                      <a:cubicBezTo>
                        <a:pt x="25" y="107"/>
                        <a:pt x="0" y="83"/>
                        <a:pt x="0" y="54"/>
                      </a:cubicBezTo>
                      <a:cubicBezTo>
                        <a:pt x="0" y="26"/>
                        <a:pt x="22" y="0"/>
                        <a:pt x="53" y="0"/>
                      </a:cubicBezTo>
                      <a:close/>
                      <a:moveTo>
                        <a:pt x="53" y="85"/>
                      </a:moveTo>
                      <a:cubicBezTo>
                        <a:pt x="70" y="85"/>
                        <a:pt x="84" y="71"/>
                        <a:pt x="84" y="54"/>
                      </a:cubicBezTo>
                      <a:cubicBezTo>
                        <a:pt x="84" y="37"/>
                        <a:pt x="70" y="23"/>
                        <a:pt x="53" y="23"/>
                      </a:cubicBezTo>
                      <a:cubicBezTo>
                        <a:pt x="36" y="23"/>
                        <a:pt x="22" y="37"/>
                        <a:pt x="22" y="54"/>
                      </a:cubicBezTo>
                      <a:cubicBezTo>
                        <a:pt x="22" y="71"/>
                        <a:pt x="36" y="85"/>
                        <a:pt x="53" y="85"/>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95" name="Freeform 3">
                  <a:extLst>
                    <a:ext uri="{FF2B5EF4-FFF2-40B4-BE49-F238E27FC236}">
                      <a16:creationId xmlns:a16="http://schemas.microsoft.com/office/drawing/2014/main" id="{AED6D39D-F909-4C2B-B5D6-F44C01839D0C}"/>
                    </a:ext>
                  </a:extLst>
                </p:cNvPr>
                <p:cNvSpPr>
                  <a:spLocks noChangeArrowheads="1"/>
                </p:cNvSpPr>
                <p:nvPr/>
              </p:nvSpPr>
              <p:spPr bwMode="auto">
                <a:xfrm>
                  <a:off x="3135313" y="4379913"/>
                  <a:ext cx="38100" cy="38100"/>
                </a:xfrm>
                <a:custGeom>
                  <a:avLst/>
                  <a:gdLst>
                    <a:gd name="T0" fmla="*/ 54 w 108"/>
                    <a:gd name="T1" fmla="*/ 0 h 108"/>
                    <a:gd name="T2" fmla="*/ 107 w 108"/>
                    <a:gd name="T3" fmla="*/ 54 h 108"/>
                    <a:gd name="T4" fmla="*/ 54 w 108"/>
                    <a:gd name="T5" fmla="*/ 107 h 108"/>
                    <a:gd name="T6" fmla="*/ 0 w 108"/>
                    <a:gd name="T7" fmla="*/ 54 h 108"/>
                    <a:gd name="T8" fmla="*/ 54 w 108"/>
                    <a:gd name="T9" fmla="*/ 0 h 108"/>
                    <a:gd name="T10" fmla="*/ 54 w 108"/>
                    <a:gd name="T11" fmla="*/ 85 h 108"/>
                    <a:gd name="T12" fmla="*/ 85 w 108"/>
                    <a:gd name="T13" fmla="*/ 54 h 108"/>
                    <a:gd name="T14" fmla="*/ 54 w 108"/>
                    <a:gd name="T15" fmla="*/ 23 h 108"/>
                    <a:gd name="T16" fmla="*/ 23 w 108"/>
                    <a:gd name="T17" fmla="*/ 54 h 108"/>
                    <a:gd name="T18" fmla="*/ 54 w 108"/>
                    <a:gd name="T19" fmla="*/ 85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8" h="108">
                      <a:moveTo>
                        <a:pt x="54" y="0"/>
                      </a:moveTo>
                      <a:cubicBezTo>
                        <a:pt x="82" y="0"/>
                        <a:pt x="107" y="26"/>
                        <a:pt x="107" y="54"/>
                      </a:cubicBezTo>
                      <a:cubicBezTo>
                        <a:pt x="107" y="83"/>
                        <a:pt x="85" y="107"/>
                        <a:pt x="54" y="107"/>
                      </a:cubicBezTo>
                      <a:cubicBezTo>
                        <a:pt x="26" y="107"/>
                        <a:pt x="0" y="83"/>
                        <a:pt x="0" y="54"/>
                      </a:cubicBezTo>
                      <a:cubicBezTo>
                        <a:pt x="0" y="26"/>
                        <a:pt x="23" y="0"/>
                        <a:pt x="54" y="0"/>
                      </a:cubicBezTo>
                      <a:close/>
                      <a:moveTo>
                        <a:pt x="54" y="85"/>
                      </a:moveTo>
                      <a:cubicBezTo>
                        <a:pt x="71" y="85"/>
                        <a:pt x="85" y="71"/>
                        <a:pt x="85" y="54"/>
                      </a:cubicBezTo>
                      <a:cubicBezTo>
                        <a:pt x="85" y="37"/>
                        <a:pt x="71" y="23"/>
                        <a:pt x="54" y="23"/>
                      </a:cubicBezTo>
                      <a:cubicBezTo>
                        <a:pt x="37" y="23"/>
                        <a:pt x="23" y="37"/>
                        <a:pt x="23" y="54"/>
                      </a:cubicBezTo>
                      <a:cubicBezTo>
                        <a:pt x="23" y="71"/>
                        <a:pt x="37" y="85"/>
                        <a:pt x="54" y="85"/>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96" name="Freeform 4">
                  <a:extLst>
                    <a:ext uri="{FF2B5EF4-FFF2-40B4-BE49-F238E27FC236}">
                      <a16:creationId xmlns:a16="http://schemas.microsoft.com/office/drawing/2014/main" id="{602AC1E6-99B0-4517-A073-97E1BC68292C}"/>
                    </a:ext>
                  </a:extLst>
                </p:cNvPr>
                <p:cNvSpPr>
                  <a:spLocks noChangeArrowheads="1"/>
                </p:cNvSpPr>
                <p:nvPr/>
              </p:nvSpPr>
              <p:spPr bwMode="auto">
                <a:xfrm>
                  <a:off x="3300413" y="4200525"/>
                  <a:ext cx="47625" cy="73025"/>
                </a:xfrm>
                <a:custGeom>
                  <a:avLst/>
                  <a:gdLst>
                    <a:gd name="T0" fmla="*/ 102 w 134"/>
                    <a:gd name="T1" fmla="*/ 71 h 205"/>
                    <a:gd name="T2" fmla="*/ 133 w 134"/>
                    <a:gd name="T3" fmla="*/ 102 h 205"/>
                    <a:gd name="T4" fmla="*/ 102 w 134"/>
                    <a:gd name="T5" fmla="*/ 133 h 205"/>
                    <a:gd name="T6" fmla="*/ 37 w 134"/>
                    <a:gd name="T7" fmla="*/ 198 h 205"/>
                    <a:gd name="T8" fmla="*/ 17 w 134"/>
                    <a:gd name="T9" fmla="*/ 198 h 205"/>
                    <a:gd name="T10" fmla="*/ 6 w 134"/>
                    <a:gd name="T11" fmla="*/ 187 h 205"/>
                    <a:gd name="T12" fmla="*/ 6 w 134"/>
                    <a:gd name="T13" fmla="*/ 167 h 205"/>
                    <a:gd name="T14" fmla="*/ 71 w 134"/>
                    <a:gd name="T15" fmla="*/ 102 h 205"/>
                    <a:gd name="T16" fmla="*/ 6 w 134"/>
                    <a:gd name="T17" fmla="*/ 37 h 205"/>
                    <a:gd name="T18" fmla="*/ 6 w 134"/>
                    <a:gd name="T19" fmla="*/ 17 h 205"/>
                    <a:gd name="T20" fmla="*/ 17 w 134"/>
                    <a:gd name="T21" fmla="*/ 6 h 205"/>
                    <a:gd name="T22" fmla="*/ 37 w 134"/>
                    <a:gd name="T23" fmla="*/ 6 h 205"/>
                    <a:gd name="T24" fmla="*/ 102 w 134"/>
                    <a:gd name="T25" fmla="*/ 71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4" h="205">
                      <a:moveTo>
                        <a:pt x="102" y="71"/>
                      </a:moveTo>
                      <a:lnTo>
                        <a:pt x="133" y="102"/>
                      </a:lnTo>
                      <a:lnTo>
                        <a:pt x="102" y="133"/>
                      </a:lnTo>
                      <a:lnTo>
                        <a:pt x="37" y="198"/>
                      </a:lnTo>
                      <a:cubicBezTo>
                        <a:pt x="31" y="204"/>
                        <a:pt x="23" y="204"/>
                        <a:pt x="17" y="198"/>
                      </a:cubicBezTo>
                      <a:lnTo>
                        <a:pt x="6" y="187"/>
                      </a:lnTo>
                      <a:cubicBezTo>
                        <a:pt x="0" y="181"/>
                        <a:pt x="0" y="173"/>
                        <a:pt x="6" y="167"/>
                      </a:cubicBezTo>
                      <a:lnTo>
                        <a:pt x="71" y="102"/>
                      </a:lnTo>
                      <a:lnTo>
                        <a:pt x="6" y="37"/>
                      </a:lnTo>
                      <a:cubicBezTo>
                        <a:pt x="0" y="32"/>
                        <a:pt x="0" y="23"/>
                        <a:pt x="6" y="17"/>
                      </a:cubicBezTo>
                      <a:lnTo>
                        <a:pt x="17" y="6"/>
                      </a:lnTo>
                      <a:cubicBezTo>
                        <a:pt x="23" y="0"/>
                        <a:pt x="31" y="0"/>
                        <a:pt x="37" y="6"/>
                      </a:cubicBezTo>
                      <a:lnTo>
                        <a:pt x="102" y="71"/>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97" name="Freeform 5">
                  <a:extLst>
                    <a:ext uri="{FF2B5EF4-FFF2-40B4-BE49-F238E27FC236}">
                      <a16:creationId xmlns:a16="http://schemas.microsoft.com/office/drawing/2014/main" id="{DA7F26DE-38DD-4777-B3AD-22722161020D}"/>
                    </a:ext>
                  </a:extLst>
                </p:cNvPr>
                <p:cNvSpPr>
                  <a:spLocks noChangeArrowheads="1"/>
                </p:cNvSpPr>
                <p:nvPr/>
              </p:nvSpPr>
              <p:spPr bwMode="auto">
                <a:xfrm>
                  <a:off x="2851150" y="4198938"/>
                  <a:ext cx="47625" cy="73025"/>
                </a:xfrm>
                <a:custGeom>
                  <a:avLst/>
                  <a:gdLst>
                    <a:gd name="T0" fmla="*/ 127 w 133"/>
                    <a:gd name="T1" fmla="*/ 17 h 204"/>
                    <a:gd name="T2" fmla="*/ 127 w 133"/>
                    <a:gd name="T3" fmla="*/ 36 h 204"/>
                    <a:gd name="T4" fmla="*/ 62 w 133"/>
                    <a:gd name="T5" fmla="*/ 101 h 204"/>
                    <a:gd name="T6" fmla="*/ 127 w 133"/>
                    <a:gd name="T7" fmla="*/ 166 h 204"/>
                    <a:gd name="T8" fmla="*/ 127 w 133"/>
                    <a:gd name="T9" fmla="*/ 186 h 204"/>
                    <a:gd name="T10" fmla="*/ 115 w 133"/>
                    <a:gd name="T11" fmla="*/ 197 h 204"/>
                    <a:gd name="T12" fmla="*/ 96 w 133"/>
                    <a:gd name="T13" fmla="*/ 197 h 204"/>
                    <a:gd name="T14" fmla="*/ 31 w 133"/>
                    <a:gd name="T15" fmla="*/ 132 h 204"/>
                    <a:gd name="T16" fmla="*/ 0 w 133"/>
                    <a:gd name="T17" fmla="*/ 101 h 204"/>
                    <a:gd name="T18" fmla="*/ 31 w 133"/>
                    <a:gd name="T19" fmla="*/ 70 h 204"/>
                    <a:gd name="T20" fmla="*/ 96 w 133"/>
                    <a:gd name="T21" fmla="*/ 5 h 204"/>
                    <a:gd name="T22" fmla="*/ 115 w 133"/>
                    <a:gd name="T23" fmla="*/ 5 h 204"/>
                    <a:gd name="T24" fmla="*/ 127 w 133"/>
                    <a:gd name="T25" fmla="*/ 17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3" h="204">
                      <a:moveTo>
                        <a:pt x="127" y="17"/>
                      </a:moveTo>
                      <a:cubicBezTo>
                        <a:pt x="132" y="22"/>
                        <a:pt x="132" y="31"/>
                        <a:pt x="127" y="36"/>
                      </a:cubicBezTo>
                      <a:lnTo>
                        <a:pt x="62" y="101"/>
                      </a:lnTo>
                      <a:lnTo>
                        <a:pt x="127" y="166"/>
                      </a:lnTo>
                      <a:cubicBezTo>
                        <a:pt x="132" y="172"/>
                        <a:pt x="132" y="180"/>
                        <a:pt x="127" y="186"/>
                      </a:cubicBezTo>
                      <a:lnTo>
                        <a:pt x="115" y="197"/>
                      </a:lnTo>
                      <a:cubicBezTo>
                        <a:pt x="110" y="203"/>
                        <a:pt x="101" y="203"/>
                        <a:pt x="96" y="197"/>
                      </a:cubicBezTo>
                      <a:lnTo>
                        <a:pt x="31" y="132"/>
                      </a:lnTo>
                      <a:lnTo>
                        <a:pt x="0" y="101"/>
                      </a:lnTo>
                      <a:lnTo>
                        <a:pt x="31" y="70"/>
                      </a:lnTo>
                      <a:lnTo>
                        <a:pt x="96" y="5"/>
                      </a:lnTo>
                      <a:cubicBezTo>
                        <a:pt x="101" y="0"/>
                        <a:pt x="110" y="0"/>
                        <a:pt x="115" y="5"/>
                      </a:cubicBezTo>
                      <a:lnTo>
                        <a:pt x="127" y="17"/>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98" name="Freeform 6">
                  <a:extLst>
                    <a:ext uri="{FF2B5EF4-FFF2-40B4-BE49-F238E27FC236}">
                      <a16:creationId xmlns:a16="http://schemas.microsoft.com/office/drawing/2014/main" id="{861E84E5-AD10-407A-9DAD-36D27612F1E6}"/>
                    </a:ext>
                  </a:extLst>
                </p:cNvPr>
                <p:cNvSpPr>
                  <a:spLocks noChangeArrowheads="1"/>
                </p:cNvSpPr>
                <p:nvPr/>
              </p:nvSpPr>
              <p:spPr bwMode="auto">
                <a:xfrm>
                  <a:off x="2913063" y="4108450"/>
                  <a:ext cx="371475" cy="255588"/>
                </a:xfrm>
                <a:custGeom>
                  <a:avLst/>
                  <a:gdLst>
                    <a:gd name="T0" fmla="*/ 1033 w 1034"/>
                    <a:gd name="T1" fmla="*/ 29 h 710"/>
                    <a:gd name="T2" fmla="*/ 1005 w 1034"/>
                    <a:gd name="T3" fmla="*/ 709 h 710"/>
                    <a:gd name="T4" fmla="*/ 0 w 1034"/>
                    <a:gd name="T5" fmla="*/ 681 h 710"/>
                    <a:gd name="T6" fmla="*/ 28 w 1034"/>
                    <a:gd name="T7" fmla="*/ 0 h 710"/>
                    <a:gd name="T8" fmla="*/ 655 w 1034"/>
                    <a:gd name="T9" fmla="*/ 156 h 710"/>
                    <a:gd name="T10" fmla="*/ 705 w 1034"/>
                    <a:gd name="T11" fmla="*/ 206 h 710"/>
                    <a:gd name="T12" fmla="*/ 655 w 1034"/>
                    <a:gd name="T13" fmla="*/ 156 h 710"/>
                    <a:gd name="T14" fmla="*/ 570 w 1034"/>
                    <a:gd name="T15" fmla="*/ 102 h 710"/>
                    <a:gd name="T16" fmla="*/ 107 w 1034"/>
                    <a:gd name="T17" fmla="*/ 539 h 710"/>
                    <a:gd name="T18" fmla="*/ 257 w 1034"/>
                    <a:gd name="T19" fmla="*/ 466 h 710"/>
                    <a:gd name="T20" fmla="*/ 409 w 1034"/>
                    <a:gd name="T21" fmla="*/ 466 h 710"/>
                    <a:gd name="T22" fmla="*/ 570 w 1034"/>
                    <a:gd name="T23" fmla="*/ 551 h 710"/>
                    <a:gd name="T24" fmla="*/ 652 w 1034"/>
                    <a:gd name="T25" fmla="*/ 381 h 710"/>
                    <a:gd name="T26" fmla="*/ 705 w 1034"/>
                    <a:gd name="T27" fmla="*/ 331 h 710"/>
                    <a:gd name="T28" fmla="*/ 705 w 1034"/>
                    <a:gd name="T29" fmla="*/ 559 h 710"/>
                    <a:gd name="T30" fmla="*/ 652 w 1034"/>
                    <a:gd name="T31" fmla="*/ 508 h 710"/>
                    <a:gd name="T32" fmla="*/ 705 w 1034"/>
                    <a:gd name="T33" fmla="*/ 559 h 710"/>
                    <a:gd name="T34" fmla="*/ 926 w 1034"/>
                    <a:gd name="T35" fmla="*/ 480 h 710"/>
                    <a:gd name="T36" fmla="*/ 844 w 1034"/>
                    <a:gd name="T37" fmla="*/ 539 h 710"/>
                    <a:gd name="T38" fmla="*/ 790 w 1034"/>
                    <a:gd name="T39" fmla="*/ 508 h 710"/>
                    <a:gd name="T40" fmla="*/ 841 w 1034"/>
                    <a:gd name="T41" fmla="*/ 582 h 710"/>
                    <a:gd name="T42" fmla="*/ 801 w 1034"/>
                    <a:gd name="T43" fmla="*/ 317 h 710"/>
                    <a:gd name="T44" fmla="*/ 801 w 1034"/>
                    <a:gd name="T45" fmla="*/ 379 h 710"/>
                    <a:gd name="T46" fmla="*/ 813 w 1034"/>
                    <a:gd name="T47" fmla="*/ 407 h 710"/>
                    <a:gd name="T48" fmla="*/ 855 w 1034"/>
                    <a:gd name="T49" fmla="*/ 370 h 710"/>
                    <a:gd name="T50" fmla="*/ 897 w 1034"/>
                    <a:gd name="T51" fmla="*/ 407 h 710"/>
                    <a:gd name="T52" fmla="*/ 909 w 1034"/>
                    <a:gd name="T53" fmla="*/ 379 h 710"/>
                    <a:gd name="T54" fmla="*/ 909 w 1034"/>
                    <a:gd name="T55" fmla="*/ 317 h 710"/>
                    <a:gd name="T56" fmla="*/ 886 w 1034"/>
                    <a:gd name="T57" fmla="*/ 294 h 710"/>
                    <a:gd name="T58" fmla="*/ 824 w 1034"/>
                    <a:gd name="T59" fmla="*/ 294 h 710"/>
                    <a:gd name="T60" fmla="*/ 801 w 1034"/>
                    <a:gd name="T61" fmla="*/ 317 h 710"/>
                    <a:gd name="T62" fmla="*/ 926 w 1034"/>
                    <a:gd name="T63" fmla="*/ 127 h 710"/>
                    <a:gd name="T64" fmla="*/ 844 w 1034"/>
                    <a:gd name="T65" fmla="*/ 187 h 710"/>
                    <a:gd name="T66" fmla="*/ 790 w 1034"/>
                    <a:gd name="T67" fmla="*/ 156 h 710"/>
                    <a:gd name="T68" fmla="*/ 841 w 1034"/>
                    <a:gd name="T69" fmla="*/ 229 h 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34" h="710">
                      <a:moveTo>
                        <a:pt x="1005" y="0"/>
                      </a:moveTo>
                      <a:cubicBezTo>
                        <a:pt x="1022" y="0"/>
                        <a:pt x="1033" y="12"/>
                        <a:pt x="1033" y="29"/>
                      </a:cubicBezTo>
                      <a:lnTo>
                        <a:pt x="1033" y="681"/>
                      </a:lnTo>
                      <a:cubicBezTo>
                        <a:pt x="1033" y="695"/>
                        <a:pt x="1022" y="709"/>
                        <a:pt x="1005" y="709"/>
                      </a:cubicBezTo>
                      <a:lnTo>
                        <a:pt x="28" y="709"/>
                      </a:lnTo>
                      <a:cubicBezTo>
                        <a:pt x="14" y="709"/>
                        <a:pt x="0" y="698"/>
                        <a:pt x="0" y="681"/>
                      </a:cubicBezTo>
                      <a:lnTo>
                        <a:pt x="0" y="29"/>
                      </a:lnTo>
                      <a:cubicBezTo>
                        <a:pt x="0" y="15"/>
                        <a:pt x="11" y="0"/>
                        <a:pt x="28" y="0"/>
                      </a:cubicBezTo>
                      <a:lnTo>
                        <a:pt x="1005" y="0"/>
                      </a:lnTo>
                      <a:close/>
                      <a:moveTo>
                        <a:pt x="655" y="156"/>
                      </a:moveTo>
                      <a:lnTo>
                        <a:pt x="655" y="206"/>
                      </a:lnTo>
                      <a:lnTo>
                        <a:pt x="705" y="206"/>
                      </a:lnTo>
                      <a:lnTo>
                        <a:pt x="705" y="156"/>
                      </a:lnTo>
                      <a:lnTo>
                        <a:pt x="655" y="156"/>
                      </a:lnTo>
                      <a:close/>
                      <a:moveTo>
                        <a:pt x="570" y="551"/>
                      </a:moveTo>
                      <a:lnTo>
                        <a:pt x="570" y="102"/>
                      </a:lnTo>
                      <a:lnTo>
                        <a:pt x="107" y="102"/>
                      </a:lnTo>
                      <a:lnTo>
                        <a:pt x="107" y="539"/>
                      </a:lnTo>
                      <a:cubicBezTo>
                        <a:pt x="113" y="534"/>
                        <a:pt x="118" y="531"/>
                        <a:pt x="124" y="528"/>
                      </a:cubicBezTo>
                      <a:lnTo>
                        <a:pt x="257" y="466"/>
                      </a:lnTo>
                      <a:cubicBezTo>
                        <a:pt x="257" y="466"/>
                        <a:pt x="279" y="492"/>
                        <a:pt x="333" y="492"/>
                      </a:cubicBezTo>
                      <a:cubicBezTo>
                        <a:pt x="387" y="492"/>
                        <a:pt x="409" y="466"/>
                        <a:pt x="409" y="466"/>
                      </a:cubicBezTo>
                      <a:lnTo>
                        <a:pt x="542" y="528"/>
                      </a:lnTo>
                      <a:cubicBezTo>
                        <a:pt x="553" y="534"/>
                        <a:pt x="562" y="542"/>
                        <a:pt x="570" y="551"/>
                      </a:cubicBezTo>
                      <a:close/>
                      <a:moveTo>
                        <a:pt x="652" y="331"/>
                      </a:moveTo>
                      <a:lnTo>
                        <a:pt x="652" y="381"/>
                      </a:lnTo>
                      <a:lnTo>
                        <a:pt x="705" y="381"/>
                      </a:lnTo>
                      <a:lnTo>
                        <a:pt x="705" y="331"/>
                      </a:lnTo>
                      <a:lnTo>
                        <a:pt x="652" y="331"/>
                      </a:lnTo>
                      <a:close/>
                      <a:moveTo>
                        <a:pt x="705" y="559"/>
                      </a:moveTo>
                      <a:lnTo>
                        <a:pt x="705" y="508"/>
                      </a:lnTo>
                      <a:lnTo>
                        <a:pt x="652" y="508"/>
                      </a:lnTo>
                      <a:lnTo>
                        <a:pt x="652" y="559"/>
                      </a:lnTo>
                      <a:lnTo>
                        <a:pt x="705" y="559"/>
                      </a:lnTo>
                      <a:close/>
                      <a:moveTo>
                        <a:pt x="923" y="500"/>
                      </a:moveTo>
                      <a:cubicBezTo>
                        <a:pt x="931" y="494"/>
                        <a:pt x="931" y="486"/>
                        <a:pt x="926" y="480"/>
                      </a:cubicBezTo>
                      <a:cubicBezTo>
                        <a:pt x="917" y="475"/>
                        <a:pt x="909" y="475"/>
                        <a:pt x="903" y="480"/>
                      </a:cubicBezTo>
                      <a:lnTo>
                        <a:pt x="844" y="539"/>
                      </a:lnTo>
                      <a:lnTo>
                        <a:pt x="813" y="508"/>
                      </a:lnTo>
                      <a:cubicBezTo>
                        <a:pt x="804" y="503"/>
                        <a:pt x="796" y="503"/>
                        <a:pt x="790" y="508"/>
                      </a:cubicBezTo>
                      <a:cubicBezTo>
                        <a:pt x="784" y="517"/>
                        <a:pt x="784" y="525"/>
                        <a:pt x="790" y="531"/>
                      </a:cubicBezTo>
                      <a:lnTo>
                        <a:pt x="841" y="582"/>
                      </a:lnTo>
                      <a:lnTo>
                        <a:pt x="923" y="500"/>
                      </a:lnTo>
                      <a:close/>
                      <a:moveTo>
                        <a:pt x="801" y="317"/>
                      </a:moveTo>
                      <a:lnTo>
                        <a:pt x="832" y="348"/>
                      </a:lnTo>
                      <a:lnTo>
                        <a:pt x="801" y="379"/>
                      </a:lnTo>
                      <a:cubicBezTo>
                        <a:pt x="796" y="387"/>
                        <a:pt x="796" y="396"/>
                        <a:pt x="801" y="401"/>
                      </a:cubicBezTo>
                      <a:cubicBezTo>
                        <a:pt x="804" y="404"/>
                        <a:pt x="807" y="407"/>
                        <a:pt x="813" y="407"/>
                      </a:cubicBezTo>
                      <a:cubicBezTo>
                        <a:pt x="818" y="407"/>
                        <a:pt x="821" y="404"/>
                        <a:pt x="824" y="401"/>
                      </a:cubicBezTo>
                      <a:lnTo>
                        <a:pt x="855" y="370"/>
                      </a:lnTo>
                      <a:lnTo>
                        <a:pt x="886" y="401"/>
                      </a:lnTo>
                      <a:cubicBezTo>
                        <a:pt x="889" y="404"/>
                        <a:pt x="895" y="407"/>
                        <a:pt x="897" y="407"/>
                      </a:cubicBezTo>
                      <a:cubicBezTo>
                        <a:pt x="903" y="407"/>
                        <a:pt x="906" y="404"/>
                        <a:pt x="909" y="401"/>
                      </a:cubicBezTo>
                      <a:cubicBezTo>
                        <a:pt x="914" y="393"/>
                        <a:pt x="914" y="384"/>
                        <a:pt x="909" y="379"/>
                      </a:cubicBezTo>
                      <a:lnTo>
                        <a:pt x="878" y="348"/>
                      </a:lnTo>
                      <a:lnTo>
                        <a:pt x="909" y="317"/>
                      </a:lnTo>
                      <a:cubicBezTo>
                        <a:pt x="914" y="308"/>
                        <a:pt x="914" y="300"/>
                        <a:pt x="909" y="294"/>
                      </a:cubicBezTo>
                      <a:cubicBezTo>
                        <a:pt x="900" y="288"/>
                        <a:pt x="892" y="288"/>
                        <a:pt x="886" y="294"/>
                      </a:cubicBezTo>
                      <a:lnTo>
                        <a:pt x="855" y="325"/>
                      </a:lnTo>
                      <a:lnTo>
                        <a:pt x="824" y="294"/>
                      </a:lnTo>
                      <a:cubicBezTo>
                        <a:pt x="815" y="288"/>
                        <a:pt x="807" y="288"/>
                        <a:pt x="801" y="294"/>
                      </a:cubicBezTo>
                      <a:cubicBezTo>
                        <a:pt x="796" y="302"/>
                        <a:pt x="796" y="311"/>
                        <a:pt x="801" y="317"/>
                      </a:cubicBezTo>
                      <a:close/>
                      <a:moveTo>
                        <a:pt x="923" y="147"/>
                      </a:moveTo>
                      <a:cubicBezTo>
                        <a:pt x="931" y="142"/>
                        <a:pt x="931" y="130"/>
                        <a:pt x="926" y="127"/>
                      </a:cubicBezTo>
                      <a:cubicBezTo>
                        <a:pt x="917" y="122"/>
                        <a:pt x="909" y="122"/>
                        <a:pt x="903" y="127"/>
                      </a:cubicBezTo>
                      <a:lnTo>
                        <a:pt x="844" y="187"/>
                      </a:lnTo>
                      <a:lnTo>
                        <a:pt x="813" y="156"/>
                      </a:lnTo>
                      <a:cubicBezTo>
                        <a:pt x="804" y="150"/>
                        <a:pt x="796" y="150"/>
                        <a:pt x="790" y="156"/>
                      </a:cubicBezTo>
                      <a:cubicBezTo>
                        <a:pt x="784" y="164"/>
                        <a:pt x="784" y="173"/>
                        <a:pt x="790" y="178"/>
                      </a:cubicBezTo>
                      <a:lnTo>
                        <a:pt x="841" y="229"/>
                      </a:lnTo>
                      <a:lnTo>
                        <a:pt x="923" y="147"/>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99" name="Freeform 7">
                  <a:extLst>
                    <a:ext uri="{FF2B5EF4-FFF2-40B4-BE49-F238E27FC236}">
                      <a16:creationId xmlns:a16="http://schemas.microsoft.com/office/drawing/2014/main" id="{165507A4-5CE3-4330-B8A0-577D626879B7}"/>
                    </a:ext>
                  </a:extLst>
                </p:cNvPr>
                <p:cNvSpPr>
                  <a:spLocks noChangeArrowheads="1"/>
                </p:cNvSpPr>
                <p:nvPr/>
              </p:nvSpPr>
              <p:spPr bwMode="auto">
                <a:xfrm>
                  <a:off x="2997200" y="4162425"/>
                  <a:ext cx="73025" cy="106363"/>
                </a:xfrm>
                <a:custGeom>
                  <a:avLst/>
                  <a:gdLst>
                    <a:gd name="T0" fmla="*/ 0 w 205"/>
                    <a:gd name="T1" fmla="*/ 172 h 297"/>
                    <a:gd name="T2" fmla="*/ 9 w 205"/>
                    <a:gd name="T3" fmla="*/ 155 h 297"/>
                    <a:gd name="T4" fmla="*/ 3 w 205"/>
                    <a:gd name="T5" fmla="*/ 102 h 297"/>
                    <a:gd name="T6" fmla="*/ 3 w 205"/>
                    <a:gd name="T7" fmla="*/ 90 h 297"/>
                    <a:gd name="T8" fmla="*/ 108 w 205"/>
                    <a:gd name="T9" fmla="*/ 0 h 297"/>
                    <a:gd name="T10" fmla="*/ 122 w 205"/>
                    <a:gd name="T11" fmla="*/ 20 h 297"/>
                    <a:gd name="T12" fmla="*/ 198 w 205"/>
                    <a:gd name="T13" fmla="*/ 96 h 297"/>
                    <a:gd name="T14" fmla="*/ 192 w 205"/>
                    <a:gd name="T15" fmla="*/ 152 h 297"/>
                    <a:gd name="T16" fmla="*/ 204 w 205"/>
                    <a:gd name="T17" fmla="*/ 172 h 297"/>
                    <a:gd name="T18" fmla="*/ 198 w 205"/>
                    <a:gd name="T19" fmla="*/ 203 h 297"/>
                    <a:gd name="T20" fmla="*/ 178 w 205"/>
                    <a:gd name="T21" fmla="*/ 220 h 297"/>
                    <a:gd name="T22" fmla="*/ 178 w 205"/>
                    <a:gd name="T23" fmla="*/ 220 h 297"/>
                    <a:gd name="T24" fmla="*/ 102 w 205"/>
                    <a:gd name="T25" fmla="*/ 296 h 297"/>
                    <a:gd name="T26" fmla="*/ 102 w 205"/>
                    <a:gd name="T27" fmla="*/ 296 h 297"/>
                    <a:gd name="T28" fmla="*/ 102 w 205"/>
                    <a:gd name="T29" fmla="*/ 296 h 297"/>
                    <a:gd name="T30" fmla="*/ 102 w 205"/>
                    <a:gd name="T31" fmla="*/ 296 h 297"/>
                    <a:gd name="T32" fmla="*/ 102 w 205"/>
                    <a:gd name="T33" fmla="*/ 296 h 297"/>
                    <a:gd name="T34" fmla="*/ 102 w 205"/>
                    <a:gd name="T35" fmla="*/ 296 h 297"/>
                    <a:gd name="T36" fmla="*/ 102 w 205"/>
                    <a:gd name="T37" fmla="*/ 296 h 297"/>
                    <a:gd name="T38" fmla="*/ 102 w 205"/>
                    <a:gd name="T39" fmla="*/ 296 h 297"/>
                    <a:gd name="T40" fmla="*/ 102 w 205"/>
                    <a:gd name="T41" fmla="*/ 296 h 297"/>
                    <a:gd name="T42" fmla="*/ 102 w 205"/>
                    <a:gd name="T43" fmla="*/ 296 h 297"/>
                    <a:gd name="T44" fmla="*/ 102 w 205"/>
                    <a:gd name="T45" fmla="*/ 296 h 297"/>
                    <a:gd name="T46" fmla="*/ 26 w 205"/>
                    <a:gd name="T47" fmla="*/ 220 h 297"/>
                    <a:gd name="T48" fmla="*/ 26 w 205"/>
                    <a:gd name="T49" fmla="*/ 220 h 297"/>
                    <a:gd name="T50" fmla="*/ 6 w 205"/>
                    <a:gd name="T51" fmla="*/ 203 h 297"/>
                    <a:gd name="T52" fmla="*/ 0 w 205"/>
                    <a:gd name="T53" fmla="*/ 172 h 2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05" h="297">
                      <a:moveTo>
                        <a:pt x="0" y="172"/>
                      </a:moveTo>
                      <a:cubicBezTo>
                        <a:pt x="0" y="164"/>
                        <a:pt x="3" y="155"/>
                        <a:pt x="9" y="155"/>
                      </a:cubicBezTo>
                      <a:cubicBezTo>
                        <a:pt x="6" y="144"/>
                        <a:pt x="3" y="121"/>
                        <a:pt x="3" y="102"/>
                      </a:cubicBezTo>
                      <a:lnTo>
                        <a:pt x="3" y="90"/>
                      </a:lnTo>
                      <a:cubicBezTo>
                        <a:pt x="3" y="90"/>
                        <a:pt x="3" y="6"/>
                        <a:pt x="108" y="0"/>
                      </a:cubicBezTo>
                      <a:lnTo>
                        <a:pt x="122" y="20"/>
                      </a:lnTo>
                      <a:cubicBezTo>
                        <a:pt x="164" y="23"/>
                        <a:pt x="198" y="59"/>
                        <a:pt x="198" y="96"/>
                      </a:cubicBezTo>
                      <a:cubicBezTo>
                        <a:pt x="198" y="116"/>
                        <a:pt x="195" y="141"/>
                        <a:pt x="192" y="152"/>
                      </a:cubicBezTo>
                      <a:cubicBezTo>
                        <a:pt x="201" y="155"/>
                        <a:pt x="204" y="164"/>
                        <a:pt x="204" y="172"/>
                      </a:cubicBezTo>
                      <a:lnTo>
                        <a:pt x="198" y="203"/>
                      </a:lnTo>
                      <a:cubicBezTo>
                        <a:pt x="195" y="212"/>
                        <a:pt x="189" y="220"/>
                        <a:pt x="178" y="220"/>
                      </a:cubicBezTo>
                      <a:lnTo>
                        <a:pt x="178" y="220"/>
                      </a:lnTo>
                      <a:cubicBezTo>
                        <a:pt x="167" y="294"/>
                        <a:pt x="110" y="296"/>
                        <a:pt x="102" y="296"/>
                      </a:cubicBezTo>
                      <a:lnTo>
                        <a:pt x="102" y="296"/>
                      </a:lnTo>
                      <a:lnTo>
                        <a:pt x="102" y="296"/>
                      </a:lnTo>
                      <a:lnTo>
                        <a:pt x="102" y="296"/>
                      </a:lnTo>
                      <a:lnTo>
                        <a:pt x="102" y="296"/>
                      </a:lnTo>
                      <a:lnTo>
                        <a:pt x="102" y="296"/>
                      </a:lnTo>
                      <a:lnTo>
                        <a:pt x="102" y="296"/>
                      </a:lnTo>
                      <a:lnTo>
                        <a:pt x="102" y="296"/>
                      </a:lnTo>
                      <a:lnTo>
                        <a:pt x="102" y="296"/>
                      </a:lnTo>
                      <a:lnTo>
                        <a:pt x="102" y="296"/>
                      </a:lnTo>
                      <a:lnTo>
                        <a:pt x="102" y="296"/>
                      </a:lnTo>
                      <a:cubicBezTo>
                        <a:pt x="93" y="296"/>
                        <a:pt x="37" y="294"/>
                        <a:pt x="26" y="220"/>
                      </a:cubicBezTo>
                      <a:lnTo>
                        <a:pt x="26" y="220"/>
                      </a:lnTo>
                      <a:cubicBezTo>
                        <a:pt x="14" y="220"/>
                        <a:pt x="6" y="212"/>
                        <a:pt x="6" y="203"/>
                      </a:cubicBezTo>
                      <a:lnTo>
                        <a:pt x="0" y="172"/>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892" name="Rectangle 891">
                <a:extLst>
                  <a:ext uri="{FF2B5EF4-FFF2-40B4-BE49-F238E27FC236}">
                    <a16:creationId xmlns:a16="http://schemas.microsoft.com/office/drawing/2014/main" id="{4F67055D-C0E2-494B-BA56-9F422E563A30}"/>
                  </a:ext>
                </a:extLst>
              </p:cNvPr>
              <p:cNvSpPr/>
              <p:nvPr/>
            </p:nvSpPr>
            <p:spPr>
              <a:xfrm>
                <a:off x="2451118" y="4158080"/>
                <a:ext cx="865570"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p>
            </p:txBody>
          </p:sp>
        </p:grpSp>
        <p:sp>
          <p:nvSpPr>
            <p:cNvPr id="890" name="Text Box 30">
              <a:extLst>
                <a:ext uri="{FF2B5EF4-FFF2-40B4-BE49-F238E27FC236}">
                  <a16:creationId xmlns:a16="http://schemas.microsoft.com/office/drawing/2014/main" id="{2C261B01-6181-4D28-9634-092214B041EA}"/>
                </a:ext>
              </a:extLst>
            </p:cNvPr>
            <p:cNvSpPr txBox="1">
              <a:spLocks noChangeArrowheads="1"/>
            </p:cNvSpPr>
            <p:nvPr/>
          </p:nvSpPr>
          <p:spPr bwMode="auto">
            <a:xfrm>
              <a:off x="6609905" y="5889087"/>
              <a:ext cx="601072" cy="246221"/>
            </a:xfrm>
            <a:prstGeom prst="rect">
              <a:avLst/>
            </a:prstGeom>
            <a:solidFill>
              <a:schemeClr val="bg1"/>
            </a:solidFill>
            <a:ln w="9525">
              <a:noFill/>
              <a:miter lim="800000"/>
              <a:headEnd/>
              <a:tailEnd/>
            </a:ln>
          </p:spPr>
          <p:txBody>
            <a:bodyPr wrap="square" lIns="0" tIns="0" rIns="0" bIns="0" anchor="ctr">
              <a:spAutoFit/>
            </a:bodyPr>
            <a:lstStyle/>
            <a:p>
              <a:pPr algn="ctr">
                <a:buClr>
                  <a:srgbClr val="FD0000"/>
                </a:buClr>
              </a:pPr>
              <a:r>
                <a:rPr lang="en-US" sz="800" dirty="0">
                  <a:solidFill>
                    <a:schemeClr val="bg2">
                      <a:lumMod val="10000"/>
                    </a:schemeClr>
                  </a:solidFill>
                </a:rPr>
                <a:t>ID &amp; Access Management</a:t>
              </a:r>
            </a:p>
          </p:txBody>
        </p:sp>
      </p:grpSp>
      <p:grpSp>
        <p:nvGrpSpPr>
          <p:cNvPr id="900" name="Group 899">
            <a:extLst>
              <a:ext uri="{FF2B5EF4-FFF2-40B4-BE49-F238E27FC236}">
                <a16:creationId xmlns:a16="http://schemas.microsoft.com/office/drawing/2014/main" id="{9D114437-6D57-483E-9CFD-8A74A61B1C2C}"/>
              </a:ext>
            </a:extLst>
          </p:cNvPr>
          <p:cNvGrpSpPr/>
          <p:nvPr/>
        </p:nvGrpSpPr>
        <p:grpSpPr>
          <a:xfrm>
            <a:off x="10561807" y="2413666"/>
            <a:ext cx="495559" cy="600714"/>
            <a:chOff x="7283585" y="5496258"/>
            <a:chExt cx="495559" cy="600714"/>
          </a:xfrm>
        </p:grpSpPr>
        <p:grpSp>
          <p:nvGrpSpPr>
            <p:cNvPr id="901" name="Group 900">
              <a:extLst>
                <a:ext uri="{FF2B5EF4-FFF2-40B4-BE49-F238E27FC236}">
                  <a16:creationId xmlns:a16="http://schemas.microsoft.com/office/drawing/2014/main" id="{AFCAEBFA-95B0-4DE7-8AD9-2826862DA05B}"/>
                </a:ext>
              </a:extLst>
            </p:cNvPr>
            <p:cNvGrpSpPr/>
            <p:nvPr/>
          </p:nvGrpSpPr>
          <p:grpSpPr>
            <a:xfrm>
              <a:off x="7283585" y="5496258"/>
              <a:ext cx="495559" cy="543422"/>
              <a:chOff x="4149905" y="4158080"/>
              <a:chExt cx="639069" cy="695710"/>
            </a:xfrm>
          </p:grpSpPr>
          <p:grpSp>
            <p:nvGrpSpPr>
              <p:cNvPr id="903" name="Group 902">
                <a:extLst>
                  <a:ext uri="{FF2B5EF4-FFF2-40B4-BE49-F238E27FC236}">
                    <a16:creationId xmlns:a16="http://schemas.microsoft.com/office/drawing/2014/main" id="{706C2FE7-801C-4D28-AFD5-5F1FA23C4363}"/>
                  </a:ext>
                </a:extLst>
              </p:cNvPr>
              <p:cNvGrpSpPr/>
              <p:nvPr/>
            </p:nvGrpSpPr>
            <p:grpSpPr>
              <a:xfrm>
                <a:off x="4195359" y="4291017"/>
                <a:ext cx="548161" cy="429836"/>
                <a:chOff x="3944938" y="4110038"/>
                <a:chExt cx="360362" cy="282575"/>
              </a:xfrm>
              <a:solidFill>
                <a:srgbClr val="F80000"/>
              </a:solidFill>
            </p:grpSpPr>
            <p:sp>
              <p:nvSpPr>
                <p:cNvPr id="905" name="Freeform 8">
                  <a:extLst>
                    <a:ext uri="{FF2B5EF4-FFF2-40B4-BE49-F238E27FC236}">
                      <a16:creationId xmlns:a16="http://schemas.microsoft.com/office/drawing/2014/main" id="{92E5C49F-E2A0-4B55-888C-C420171E68DD}"/>
                    </a:ext>
                  </a:extLst>
                </p:cNvPr>
                <p:cNvSpPr>
                  <a:spLocks noChangeArrowheads="1"/>
                </p:cNvSpPr>
                <p:nvPr/>
              </p:nvSpPr>
              <p:spPr bwMode="auto">
                <a:xfrm>
                  <a:off x="3981450" y="4176713"/>
                  <a:ext cx="17463" cy="12700"/>
                </a:xfrm>
                <a:custGeom>
                  <a:avLst/>
                  <a:gdLst>
                    <a:gd name="T0" fmla="*/ 24 w 49"/>
                    <a:gd name="T1" fmla="*/ 36 h 37"/>
                    <a:gd name="T2" fmla="*/ 0 w 49"/>
                    <a:gd name="T3" fmla="*/ 36 h 37"/>
                    <a:gd name="T4" fmla="*/ 0 w 49"/>
                    <a:gd name="T5" fmla="*/ 0 h 37"/>
                    <a:gd name="T6" fmla="*/ 48 w 49"/>
                    <a:gd name="T7" fmla="*/ 0 h 37"/>
                    <a:gd name="T8" fmla="*/ 48 w 49"/>
                    <a:gd name="T9" fmla="*/ 36 h 37"/>
                    <a:gd name="T10" fmla="*/ 24 w 49"/>
                    <a:gd name="T11" fmla="*/ 36 h 37"/>
                  </a:gdLst>
                  <a:ahLst/>
                  <a:cxnLst>
                    <a:cxn ang="0">
                      <a:pos x="T0" y="T1"/>
                    </a:cxn>
                    <a:cxn ang="0">
                      <a:pos x="T2" y="T3"/>
                    </a:cxn>
                    <a:cxn ang="0">
                      <a:pos x="T4" y="T5"/>
                    </a:cxn>
                    <a:cxn ang="0">
                      <a:pos x="T6" y="T7"/>
                    </a:cxn>
                    <a:cxn ang="0">
                      <a:pos x="T8" y="T9"/>
                    </a:cxn>
                    <a:cxn ang="0">
                      <a:pos x="T10" y="T11"/>
                    </a:cxn>
                  </a:cxnLst>
                  <a:rect l="0" t="0" r="r" b="b"/>
                  <a:pathLst>
                    <a:path w="49" h="37">
                      <a:moveTo>
                        <a:pt x="24" y="36"/>
                      </a:moveTo>
                      <a:lnTo>
                        <a:pt x="0" y="36"/>
                      </a:lnTo>
                      <a:lnTo>
                        <a:pt x="0" y="0"/>
                      </a:lnTo>
                      <a:lnTo>
                        <a:pt x="48" y="0"/>
                      </a:lnTo>
                      <a:lnTo>
                        <a:pt x="48" y="36"/>
                      </a:lnTo>
                      <a:lnTo>
                        <a:pt x="24" y="36"/>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06" name="Freeform 9">
                  <a:extLst>
                    <a:ext uri="{FF2B5EF4-FFF2-40B4-BE49-F238E27FC236}">
                      <a16:creationId xmlns:a16="http://schemas.microsoft.com/office/drawing/2014/main" id="{24A883D8-7A70-4983-BA35-999BB65EC97D}"/>
                    </a:ext>
                  </a:extLst>
                </p:cNvPr>
                <p:cNvSpPr>
                  <a:spLocks noChangeArrowheads="1"/>
                </p:cNvSpPr>
                <p:nvPr/>
              </p:nvSpPr>
              <p:spPr bwMode="auto">
                <a:xfrm>
                  <a:off x="4114800" y="4176713"/>
                  <a:ext cx="134938" cy="12700"/>
                </a:xfrm>
                <a:custGeom>
                  <a:avLst/>
                  <a:gdLst>
                    <a:gd name="T0" fmla="*/ 188 w 377"/>
                    <a:gd name="T1" fmla="*/ 36 h 37"/>
                    <a:gd name="T2" fmla="*/ 0 w 377"/>
                    <a:gd name="T3" fmla="*/ 36 h 37"/>
                    <a:gd name="T4" fmla="*/ 0 w 377"/>
                    <a:gd name="T5" fmla="*/ 0 h 37"/>
                    <a:gd name="T6" fmla="*/ 376 w 377"/>
                    <a:gd name="T7" fmla="*/ 0 h 37"/>
                    <a:gd name="T8" fmla="*/ 376 w 377"/>
                    <a:gd name="T9" fmla="*/ 36 h 37"/>
                    <a:gd name="T10" fmla="*/ 188 w 377"/>
                    <a:gd name="T11" fmla="*/ 36 h 37"/>
                  </a:gdLst>
                  <a:ahLst/>
                  <a:cxnLst>
                    <a:cxn ang="0">
                      <a:pos x="T0" y="T1"/>
                    </a:cxn>
                    <a:cxn ang="0">
                      <a:pos x="T2" y="T3"/>
                    </a:cxn>
                    <a:cxn ang="0">
                      <a:pos x="T4" y="T5"/>
                    </a:cxn>
                    <a:cxn ang="0">
                      <a:pos x="T6" y="T7"/>
                    </a:cxn>
                    <a:cxn ang="0">
                      <a:pos x="T8" y="T9"/>
                    </a:cxn>
                    <a:cxn ang="0">
                      <a:pos x="T10" y="T11"/>
                    </a:cxn>
                  </a:cxnLst>
                  <a:rect l="0" t="0" r="r" b="b"/>
                  <a:pathLst>
                    <a:path w="377" h="37">
                      <a:moveTo>
                        <a:pt x="188" y="36"/>
                      </a:moveTo>
                      <a:lnTo>
                        <a:pt x="0" y="36"/>
                      </a:lnTo>
                      <a:lnTo>
                        <a:pt x="0" y="0"/>
                      </a:lnTo>
                      <a:lnTo>
                        <a:pt x="376" y="0"/>
                      </a:lnTo>
                      <a:lnTo>
                        <a:pt x="376" y="36"/>
                      </a:lnTo>
                      <a:lnTo>
                        <a:pt x="188" y="36"/>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07" name="Freeform 10">
                  <a:extLst>
                    <a:ext uri="{FF2B5EF4-FFF2-40B4-BE49-F238E27FC236}">
                      <a16:creationId xmlns:a16="http://schemas.microsoft.com/office/drawing/2014/main" id="{5177D776-9161-45F3-8557-4E4562E231C3}"/>
                    </a:ext>
                  </a:extLst>
                </p:cNvPr>
                <p:cNvSpPr>
                  <a:spLocks noChangeArrowheads="1"/>
                </p:cNvSpPr>
                <p:nvPr/>
              </p:nvSpPr>
              <p:spPr bwMode="auto">
                <a:xfrm>
                  <a:off x="4016375" y="4176713"/>
                  <a:ext cx="80963" cy="12700"/>
                </a:xfrm>
                <a:custGeom>
                  <a:avLst/>
                  <a:gdLst>
                    <a:gd name="T0" fmla="*/ 113 w 227"/>
                    <a:gd name="T1" fmla="*/ 36 h 37"/>
                    <a:gd name="T2" fmla="*/ 0 w 227"/>
                    <a:gd name="T3" fmla="*/ 36 h 37"/>
                    <a:gd name="T4" fmla="*/ 0 w 227"/>
                    <a:gd name="T5" fmla="*/ 0 h 37"/>
                    <a:gd name="T6" fmla="*/ 226 w 227"/>
                    <a:gd name="T7" fmla="*/ 0 h 37"/>
                    <a:gd name="T8" fmla="*/ 226 w 227"/>
                    <a:gd name="T9" fmla="*/ 36 h 37"/>
                    <a:gd name="T10" fmla="*/ 113 w 227"/>
                    <a:gd name="T11" fmla="*/ 36 h 37"/>
                  </a:gdLst>
                  <a:ahLst/>
                  <a:cxnLst>
                    <a:cxn ang="0">
                      <a:pos x="T0" y="T1"/>
                    </a:cxn>
                    <a:cxn ang="0">
                      <a:pos x="T2" y="T3"/>
                    </a:cxn>
                    <a:cxn ang="0">
                      <a:pos x="T4" y="T5"/>
                    </a:cxn>
                    <a:cxn ang="0">
                      <a:pos x="T6" y="T7"/>
                    </a:cxn>
                    <a:cxn ang="0">
                      <a:pos x="T8" y="T9"/>
                    </a:cxn>
                    <a:cxn ang="0">
                      <a:pos x="T10" y="T11"/>
                    </a:cxn>
                  </a:cxnLst>
                  <a:rect l="0" t="0" r="r" b="b"/>
                  <a:pathLst>
                    <a:path w="227" h="37">
                      <a:moveTo>
                        <a:pt x="113" y="36"/>
                      </a:moveTo>
                      <a:lnTo>
                        <a:pt x="0" y="36"/>
                      </a:lnTo>
                      <a:lnTo>
                        <a:pt x="0" y="0"/>
                      </a:lnTo>
                      <a:lnTo>
                        <a:pt x="226" y="0"/>
                      </a:lnTo>
                      <a:lnTo>
                        <a:pt x="226" y="36"/>
                      </a:lnTo>
                      <a:lnTo>
                        <a:pt x="113" y="36"/>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08" name="Freeform 11">
                  <a:extLst>
                    <a:ext uri="{FF2B5EF4-FFF2-40B4-BE49-F238E27FC236}">
                      <a16:creationId xmlns:a16="http://schemas.microsoft.com/office/drawing/2014/main" id="{50766ED3-0C51-4BDC-9314-864BB2DA9473}"/>
                    </a:ext>
                  </a:extLst>
                </p:cNvPr>
                <p:cNvSpPr>
                  <a:spLocks noChangeArrowheads="1"/>
                </p:cNvSpPr>
                <p:nvPr/>
              </p:nvSpPr>
              <p:spPr bwMode="auto">
                <a:xfrm>
                  <a:off x="3944938" y="4110038"/>
                  <a:ext cx="360362" cy="282575"/>
                </a:xfrm>
                <a:custGeom>
                  <a:avLst/>
                  <a:gdLst>
                    <a:gd name="T0" fmla="*/ 985 w 1003"/>
                    <a:gd name="T1" fmla="*/ 0 h 783"/>
                    <a:gd name="T2" fmla="*/ 1002 w 1003"/>
                    <a:gd name="T3" fmla="*/ 20 h 783"/>
                    <a:gd name="T4" fmla="*/ 1002 w 1003"/>
                    <a:gd name="T5" fmla="*/ 559 h 783"/>
                    <a:gd name="T6" fmla="*/ 965 w 1003"/>
                    <a:gd name="T7" fmla="*/ 559 h 783"/>
                    <a:gd name="T8" fmla="*/ 965 w 1003"/>
                    <a:gd name="T9" fmla="*/ 133 h 783"/>
                    <a:gd name="T10" fmla="*/ 37 w 1003"/>
                    <a:gd name="T11" fmla="*/ 133 h 783"/>
                    <a:gd name="T12" fmla="*/ 37 w 1003"/>
                    <a:gd name="T13" fmla="*/ 782 h 783"/>
                    <a:gd name="T14" fmla="*/ 0 w 1003"/>
                    <a:gd name="T15" fmla="*/ 782 h 783"/>
                    <a:gd name="T16" fmla="*/ 0 w 1003"/>
                    <a:gd name="T17" fmla="*/ 20 h 783"/>
                    <a:gd name="T18" fmla="*/ 20 w 1003"/>
                    <a:gd name="T19" fmla="*/ 0 h 783"/>
                    <a:gd name="T20" fmla="*/ 985 w 1003"/>
                    <a:gd name="T21" fmla="*/ 0 h 783"/>
                    <a:gd name="T22" fmla="*/ 93 w 1003"/>
                    <a:gd name="T23" fmla="*/ 93 h 783"/>
                    <a:gd name="T24" fmla="*/ 93 w 1003"/>
                    <a:gd name="T25" fmla="*/ 37 h 783"/>
                    <a:gd name="T26" fmla="*/ 37 w 1003"/>
                    <a:gd name="T27" fmla="*/ 37 h 783"/>
                    <a:gd name="T28" fmla="*/ 37 w 1003"/>
                    <a:gd name="T29" fmla="*/ 93 h 783"/>
                    <a:gd name="T30" fmla="*/ 93 w 1003"/>
                    <a:gd name="T31" fmla="*/ 93 h 7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03" h="783">
                      <a:moveTo>
                        <a:pt x="985" y="0"/>
                      </a:moveTo>
                      <a:cubicBezTo>
                        <a:pt x="994" y="0"/>
                        <a:pt x="1002" y="9"/>
                        <a:pt x="1002" y="20"/>
                      </a:cubicBezTo>
                      <a:lnTo>
                        <a:pt x="1002" y="559"/>
                      </a:lnTo>
                      <a:lnTo>
                        <a:pt x="965" y="559"/>
                      </a:lnTo>
                      <a:lnTo>
                        <a:pt x="965" y="133"/>
                      </a:lnTo>
                      <a:lnTo>
                        <a:pt x="37" y="133"/>
                      </a:lnTo>
                      <a:lnTo>
                        <a:pt x="37" y="782"/>
                      </a:lnTo>
                      <a:lnTo>
                        <a:pt x="0" y="782"/>
                      </a:lnTo>
                      <a:lnTo>
                        <a:pt x="0" y="20"/>
                      </a:lnTo>
                      <a:cubicBezTo>
                        <a:pt x="0" y="9"/>
                        <a:pt x="9" y="0"/>
                        <a:pt x="20" y="0"/>
                      </a:cubicBezTo>
                      <a:lnTo>
                        <a:pt x="985" y="0"/>
                      </a:lnTo>
                      <a:close/>
                      <a:moveTo>
                        <a:pt x="93" y="93"/>
                      </a:moveTo>
                      <a:lnTo>
                        <a:pt x="93" y="37"/>
                      </a:lnTo>
                      <a:lnTo>
                        <a:pt x="37" y="37"/>
                      </a:lnTo>
                      <a:lnTo>
                        <a:pt x="37" y="93"/>
                      </a:lnTo>
                      <a:lnTo>
                        <a:pt x="93" y="93"/>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09" name="Freeform 12">
                  <a:extLst>
                    <a:ext uri="{FF2B5EF4-FFF2-40B4-BE49-F238E27FC236}">
                      <a16:creationId xmlns:a16="http://schemas.microsoft.com/office/drawing/2014/main" id="{78429632-6DAD-4571-8D12-2E5365A74707}"/>
                    </a:ext>
                  </a:extLst>
                </p:cNvPr>
                <p:cNvSpPr>
                  <a:spLocks noChangeArrowheads="1"/>
                </p:cNvSpPr>
                <p:nvPr/>
              </p:nvSpPr>
              <p:spPr bwMode="auto">
                <a:xfrm>
                  <a:off x="3981450" y="4276725"/>
                  <a:ext cx="14288" cy="14288"/>
                </a:xfrm>
                <a:custGeom>
                  <a:avLst/>
                  <a:gdLst>
                    <a:gd name="T0" fmla="*/ 20 w 40"/>
                    <a:gd name="T1" fmla="*/ 37 h 38"/>
                    <a:gd name="T2" fmla="*/ 0 w 40"/>
                    <a:gd name="T3" fmla="*/ 37 h 38"/>
                    <a:gd name="T4" fmla="*/ 0 w 40"/>
                    <a:gd name="T5" fmla="*/ 0 h 38"/>
                    <a:gd name="T6" fmla="*/ 39 w 40"/>
                    <a:gd name="T7" fmla="*/ 0 h 38"/>
                    <a:gd name="T8" fmla="*/ 39 w 40"/>
                    <a:gd name="T9" fmla="*/ 37 h 38"/>
                    <a:gd name="T10" fmla="*/ 20 w 40"/>
                    <a:gd name="T11" fmla="*/ 37 h 38"/>
                  </a:gdLst>
                  <a:ahLst/>
                  <a:cxnLst>
                    <a:cxn ang="0">
                      <a:pos x="T0" y="T1"/>
                    </a:cxn>
                    <a:cxn ang="0">
                      <a:pos x="T2" y="T3"/>
                    </a:cxn>
                    <a:cxn ang="0">
                      <a:pos x="T4" y="T5"/>
                    </a:cxn>
                    <a:cxn ang="0">
                      <a:pos x="T6" y="T7"/>
                    </a:cxn>
                    <a:cxn ang="0">
                      <a:pos x="T8" y="T9"/>
                    </a:cxn>
                    <a:cxn ang="0">
                      <a:pos x="T10" y="T11"/>
                    </a:cxn>
                  </a:cxnLst>
                  <a:rect l="0" t="0" r="r" b="b"/>
                  <a:pathLst>
                    <a:path w="40" h="38">
                      <a:moveTo>
                        <a:pt x="20" y="37"/>
                      </a:moveTo>
                      <a:lnTo>
                        <a:pt x="0" y="37"/>
                      </a:lnTo>
                      <a:lnTo>
                        <a:pt x="0" y="0"/>
                      </a:lnTo>
                      <a:lnTo>
                        <a:pt x="39" y="0"/>
                      </a:lnTo>
                      <a:lnTo>
                        <a:pt x="39" y="37"/>
                      </a:lnTo>
                      <a:lnTo>
                        <a:pt x="20" y="37"/>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10" name="Freeform 13">
                  <a:extLst>
                    <a:ext uri="{FF2B5EF4-FFF2-40B4-BE49-F238E27FC236}">
                      <a16:creationId xmlns:a16="http://schemas.microsoft.com/office/drawing/2014/main" id="{35800962-1F5E-4D16-82AF-ACAE69BD7757}"/>
                    </a:ext>
                  </a:extLst>
                </p:cNvPr>
                <p:cNvSpPr>
                  <a:spLocks noChangeArrowheads="1"/>
                </p:cNvSpPr>
                <p:nvPr/>
              </p:nvSpPr>
              <p:spPr bwMode="auto">
                <a:xfrm>
                  <a:off x="4011613" y="4276725"/>
                  <a:ext cx="14287" cy="14288"/>
                </a:xfrm>
                <a:custGeom>
                  <a:avLst/>
                  <a:gdLst>
                    <a:gd name="T0" fmla="*/ 19 w 40"/>
                    <a:gd name="T1" fmla="*/ 37 h 38"/>
                    <a:gd name="T2" fmla="*/ 0 w 40"/>
                    <a:gd name="T3" fmla="*/ 37 h 38"/>
                    <a:gd name="T4" fmla="*/ 0 w 40"/>
                    <a:gd name="T5" fmla="*/ 0 h 38"/>
                    <a:gd name="T6" fmla="*/ 39 w 40"/>
                    <a:gd name="T7" fmla="*/ 0 h 38"/>
                    <a:gd name="T8" fmla="*/ 39 w 40"/>
                    <a:gd name="T9" fmla="*/ 37 h 38"/>
                    <a:gd name="T10" fmla="*/ 19 w 40"/>
                    <a:gd name="T11" fmla="*/ 37 h 38"/>
                  </a:gdLst>
                  <a:ahLst/>
                  <a:cxnLst>
                    <a:cxn ang="0">
                      <a:pos x="T0" y="T1"/>
                    </a:cxn>
                    <a:cxn ang="0">
                      <a:pos x="T2" y="T3"/>
                    </a:cxn>
                    <a:cxn ang="0">
                      <a:pos x="T4" y="T5"/>
                    </a:cxn>
                    <a:cxn ang="0">
                      <a:pos x="T6" y="T7"/>
                    </a:cxn>
                    <a:cxn ang="0">
                      <a:pos x="T8" y="T9"/>
                    </a:cxn>
                    <a:cxn ang="0">
                      <a:pos x="T10" y="T11"/>
                    </a:cxn>
                  </a:cxnLst>
                  <a:rect l="0" t="0" r="r" b="b"/>
                  <a:pathLst>
                    <a:path w="40" h="38">
                      <a:moveTo>
                        <a:pt x="19" y="37"/>
                      </a:moveTo>
                      <a:lnTo>
                        <a:pt x="0" y="37"/>
                      </a:lnTo>
                      <a:lnTo>
                        <a:pt x="0" y="0"/>
                      </a:lnTo>
                      <a:lnTo>
                        <a:pt x="39" y="0"/>
                      </a:lnTo>
                      <a:lnTo>
                        <a:pt x="39" y="37"/>
                      </a:lnTo>
                      <a:lnTo>
                        <a:pt x="19" y="37"/>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11" name="Freeform 14">
                  <a:extLst>
                    <a:ext uri="{FF2B5EF4-FFF2-40B4-BE49-F238E27FC236}">
                      <a16:creationId xmlns:a16="http://schemas.microsoft.com/office/drawing/2014/main" id="{E8CF1C96-10C7-437A-872F-767C71FCEE3E}"/>
                    </a:ext>
                  </a:extLst>
                </p:cNvPr>
                <p:cNvSpPr>
                  <a:spLocks noChangeArrowheads="1"/>
                </p:cNvSpPr>
                <p:nvPr/>
              </p:nvSpPr>
              <p:spPr bwMode="auto">
                <a:xfrm>
                  <a:off x="4041775" y="4276725"/>
                  <a:ext cx="14288" cy="14288"/>
                </a:xfrm>
                <a:custGeom>
                  <a:avLst/>
                  <a:gdLst>
                    <a:gd name="T0" fmla="*/ 20 w 41"/>
                    <a:gd name="T1" fmla="*/ 37 h 38"/>
                    <a:gd name="T2" fmla="*/ 0 w 41"/>
                    <a:gd name="T3" fmla="*/ 37 h 38"/>
                    <a:gd name="T4" fmla="*/ 0 w 41"/>
                    <a:gd name="T5" fmla="*/ 0 h 38"/>
                    <a:gd name="T6" fmla="*/ 40 w 41"/>
                    <a:gd name="T7" fmla="*/ 0 h 38"/>
                    <a:gd name="T8" fmla="*/ 40 w 41"/>
                    <a:gd name="T9" fmla="*/ 37 h 38"/>
                    <a:gd name="T10" fmla="*/ 20 w 41"/>
                    <a:gd name="T11" fmla="*/ 37 h 38"/>
                  </a:gdLst>
                  <a:ahLst/>
                  <a:cxnLst>
                    <a:cxn ang="0">
                      <a:pos x="T0" y="T1"/>
                    </a:cxn>
                    <a:cxn ang="0">
                      <a:pos x="T2" y="T3"/>
                    </a:cxn>
                    <a:cxn ang="0">
                      <a:pos x="T4" y="T5"/>
                    </a:cxn>
                    <a:cxn ang="0">
                      <a:pos x="T6" y="T7"/>
                    </a:cxn>
                    <a:cxn ang="0">
                      <a:pos x="T8" y="T9"/>
                    </a:cxn>
                    <a:cxn ang="0">
                      <a:pos x="T10" y="T11"/>
                    </a:cxn>
                  </a:cxnLst>
                  <a:rect l="0" t="0" r="r" b="b"/>
                  <a:pathLst>
                    <a:path w="41" h="38">
                      <a:moveTo>
                        <a:pt x="20" y="37"/>
                      </a:moveTo>
                      <a:lnTo>
                        <a:pt x="0" y="37"/>
                      </a:lnTo>
                      <a:lnTo>
                        <a:pt x="0" y="0"/>
                      </a:lnTo>
                      <a:lnTo>
                        <a:pt x="40" y="0"/>
                      </a:lnTo>
                      <a:lnTo>
                        <a:pt x="40" y="37"/>
                      </a:lnTo>
                      <a:lnTo>
                        <a:pt x="20" y="37"/>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12" name="Freeform 15">
                  <a:extLst>
                    <a:ext uri="{FF2B5EF4-FFF2-40B4-BE49-F238E27FC236}">
                      <a16:creationId xmlns:a16="http://schemas.microsoft.com/office/drawing/2014/main" id="{9DDD71A2-265B-42A1-9A63-460E255C53EC}"/>
                    </a:ext>
                  </a:extLst>
                </p:cNvPr>
                <p:cNvSpPr>
                  <a:spLocks noChangeArrowheads="1"/>
                </p:cNvSpPr>
                <p:nvPr/>
              </p:nvSpPr>
              <p:spPr bwMode="auto">
                <a:xfrm>
                  <a:off x="4070350" y="4276725"/>
                  <a:ext cx="125413" cy="14288"/>
                </a:xfrm>
                <a:custGeom>
                  <a:avLst/>
                  <a:gdLst>
                    <a:gd name="T0" fmla="*/ 174 w 348"/>
                    <a:gd name="T1" fmla="*/ 37 h 38"/>
                    <a:gd name="T2" fmla="*/ 0 w 348"/>
                    <a:gd name="T3" fmla="*/ 37 h 38"/>
                    <a:gd name="T4" fmla="*/ 0 w 348"/>
                    <a:gd name="T5" fmla="*/ 0 h 38"/>
                    <a:gd name="T6" fmla="*/ 347 w 348"/>
                    <a:gd name="T7" fmla="*/ 0 h 38"/>
                    <a:gd name="T8" fmla="*/ 347 w 348"/>
                    <a:gd name="T9" fmla="*/ 37 h 38"/>
                    <a:gd name="T10" fmla="*/ 174 w 348"/>
                    <a:gd name="T11" fmla="*/ 37 h 38"/>
                  </a:gdLst>
                  <a:ahLst/>
                  <a:cxnLst>
                    <a:cxn ang="0">
                      <a:pos x="T0" y="T1"/>
                    </a:cxn>
                    <a:cxn ang="0">
                      <a:pos x="T2" y="T3"/>
                    </a:cxn>
                    <a:cxn ang="0">
                      <a:pos x="T4" y="T5"/>
                    </a:cxn>
                    <a:cxn ang="0">
                      <a:pos x="T6" y="T7"/>
                    </a:cxn>
                    <a:cxn ang="0">
                      <a:pos x="T8" y="T9"/>
                    </a:cxn>
                    <a:cxn ang="0">
                      <a:pos x="T10" y="T11"/>
                    </a:cxn>
                  </a:cxnLst>
                  <a:rect l="0" t="0" r="r" b="b"/>
                  <a:pathLst>
                    <a:path w="348" h="38">
                      <a:moveTo>
                        <a:pt x="174" y="37"/>
                      </a:moveTo>
                      <a:lnTo>
                        <a:pt x="0" y="37"/>
                      </a:lnTo>
                      <a:lnTo>
                        <a:pt x="0" y="0"/>
                      </a:lnTo>
                      <a:lnTo>
                        <a:pt x="347" y="0"/>
                      </a:lnTo>
                      <a:lnTo>
                        <a:pt x="347" y="37"/>
                      </a:lnTo>
                      <a:lnTo>
                        <a:pt x="174" y="37"/>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13" name="Freeform 16">
                  <a:extLst>
                    <a:ext uri="{FF2B5EF4-FFF2-40B4-BE49-F238E27FC236}">
                      <a16:creationId xmlns:a16="http://schemas.microsoft.com/office/drawing/2014/main" id="{A6969AEA-D516-416E-8EF5-8467D904DD35}"/>
                    </a:ext>
                  </a:extLst>
                </p:cNvPr>
                <p:cNvSpPr>
                  <a:spLocks noChangeArrowheads="1"/>
                </p:cNvSpPr>
                <p:nvPr/>
              </p:nvSpPr>
              <p:spPr bwMode="auto">
                <a:xfrm>
                  <a:off x="3981450" y="4310063"/>
                  <a:ext cx="104775" cy="14287"/>
                </a:xfrm>
                <a:custGeom>
                  <a:avLst/>
                  <a:gdLst>
                    <a:gd name="T0" fmla="*/ 144 w 289"/>
                    <a:gd name="T1" fmla="*/ 37 h 38"/>
                    <a:gd name="T2" fmla="*/ 0 w 289"/>
                    <a:gd name="T3" fmla="*/ 37 h 38"/>
                    <a:gd name="T4" fmla="*/ 0 w 289"/>
                    <a:gd name="T5" fmla="*/ 0 h 38"/>
                    <a:gd name="T6" fmla="*/ 288 w 289"/>
                    <a:gd name="T7" fmla="*/ 0 h 38"/>
                    <a:gd name="T8" fmla="*/ 288 w 289"/>
                    <a:gd name="T9" fmla="*/ 37 h 38"/>
                    <a:gd name="T10" fmla="*/ 144 w 289"/>
                    <a:gd name="T11" fmla="*/ 37 h 38"/>
                  </a:gdLst>
                  <a:ahLst/>
                  <a:cxnLst>
                    <a:cxn ang="0">
                      <a:pos x="T0" y="T1"/>
                    </a:cxn>
                    <a:cxn ang="0">
                      <a:pos x="T2" y="T3"/>
                    </a:cxn>
                    <a:cxn ang="0">
                      <a:pos x="T4" y="T5"/>
                    </a:cxn>
                    <a:cxn ang="0">
                      <a:pos x="T6" y="T7"/>
                    </a:cxn>
                    <a:cxn ang="0">
                      <a:pos x="T8" y="T9"/>
                    </a:cxn>
                    <a:cxn ang="0">
                      <a:pos x="T10" y="T11"/>
                    </a:cxn>
                  </a:cxnLst>
                  <a:rect l="0" t="0" r="r" b="b"/>
                  <a:pathLst>
                    <a:path w="289" h="38">
                      <a:moveTo>
                        <a:pt x="144" y="37"/>
                      </a:moveTo>
                      <a:lnTo>
                        <a:pt x="0" y="37"/>
                      </a:lnTo>
                      <a:lnTo>
                        <a:pt x="0" y="0"/>
                      </a:lnTo>
                      <a:lnTo>
                        <a:pt x="288" y="0"/>
                      </a:lnTo>
                      <a:lnTo>
                        <a:pt x="288" y="37"/>
                      </a:lnTo>
                      <a:lnTo>
                        <a:pt x="144" y="37"/>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14" name="Freeform 17">
                  <a:extLst>
                    <a:ext uri="{FF2B5EF4-FFF2-40B4-BE49-F238E27FC236}">
                      <a16:creationId xmlns:a16="http://schemas.microsoft.com/office/drawing/2014/main" id="{245F8A26-E426-4DFB-8C1E-E9D58790ACD4}"/>
                    </a:ext>
                  </a:extLst>
                </p:cNvPr>
                <p:cNvSpPr>
                  <a:spLocks noChangeArrowheads="1"/>
                </p:cNvSpPr>
                <p:nvPr/>
              </p:nvSpPr>
              <p:spPr bwMode="auto">
                <a:xfrm>
                  <a:off x="4098925" y="4310063"/>
                  <a:ext cx="17463" cy="14287"/>
                </a:xfrm>
                <a:custGeom>
                  <a:avLst/>
                  <a:gdLst>
                    <a:gd name="T0" fmla="*/ 23 w 47"/>
                    <a:gd name="T1" fmla="*/ 37 h 38"/>
                    <a:gd name="T2" fmla="*/ 0 w 47"/>
                    <a:gd name="T3" fmla="*/ 37 h 38"/>
                    <a:gd name="T4" fmla="*/ 0 w 47"/>
                    <a:gd name="T5" fmla="*/ 0 h 38"/>
                    <a:gd name="T6" fmla="*/ 46 w 47"/>
                    <a:gd name="T7" fmla="*/ 0 h 38"/>
                    <a:gd name="T8" fmla="*/ 46 w 47"/>
                    <a:gd name="T9" fmla="*/ 37 h 38"/>
                    <a:gd name="T10" fmla="*/ 23 w 47"/>
                    <a:gd name="T11" fmla="*/ 37 h 38"/>
                  </a:gdLst>
                  <a:ahLst/>
                  <a:cxnLst>
                    <a:cxn ang="0">
                      <a:pos x="T0" y="T1"/>
                    </a:cxn>
                    <a:cxn ang="0">
                      <a:pos x="T2" y="T3"/>
                    </a:cxn>
                    <a:cxn ang="0">
                      <a:pos x="T4" y="T5"/>
                    </a:cxn>
                    <a:cxn ang="0">
                      <a:pos x="T6" y="T7"/>
                    </a:cxn>
                    <a:cxn ang="0">
                      <a:pos x="T8" y="T9"/>
                    </a:cxn>
                    <a:cxn ang="0">
                      <a:pos x="T10" y="T11"/>
                    </a:cxn>
                  </a:cxnLst>
                  <a:rect l="0" t="0" r="r" b="b"/>
                  <a:pathLst>
                    <a:path w="47" h="38">
                      <a:moveTo>
                        <a:pt x="23" y="37"/>
                      </a:moveTo>
                      <a:lnTo>
                        <a:pt x="0" y="37"/>
                      </a:lnTo>
                      <a:lnTo>
                        <a:pt x="0" y="0"/>
                      </a:lnTo>
                      <a:lnTo>
                        <a:pt x="46" y="0"/>
                      </a:lnTo>
                      <a:lnTo>
                        <a:pt x="46" y="37"/>
                      </a:lnTo>
                      <a:lnTo>
                        <a:pt x="23" y="37"/>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15" name="Freeform 18">
                  <a:extLst>
                    <a:ext uri="{FF2B5EF4-FFF2-40B4-BE49-F238E27FC236}">
                      <a16:creationId xmlns:a16="http://schemas.microsoft.com/office/drawing/2014/main" id="{FFFA88D1-1211-4A45-B959-808DF1839D6E}"/>
                    </a:ext>
                  </a:extLst>
                </p:cNvPr>
                <p:cNvSpPr>
                  <a:spLocks noChangeArrowheads="1"/>
                </p:cNvSpPr>
                <p:nvPr/>
              </p:nvSpPr>
              <p:spPr bwMode="auto">
                <a:xfrm>
                  <a:off x="3981450" y="4343400"/>
                  <a:ext cx="69850" cy="14288"/>
                </a:xfrm>
                <a:custGeom>
                  <a:avLst/>
                  <a:gdLst>
                    <a:gd name="T0" fmla="*/ 96 w 193"/>
                    <a:gd name="T1" fmla="*/ 37 h 38"/>
                    <a:gd name="T2" fmla="*/ 0 w 193"/>
                    <a:gd name="T3" fmla="*/ 37 h 38"/>
                    <a:gd name="T4" fmla="*/ 0 w 193"/>
                    <a:gd name="T5" fmla="*/ 0 h 38"/>
                    <a:gd name="T6" fmla="*/ 192 w 193"/>
                    <a:gd name="T7" fmla="*/ 0 h 38"/>
                    <a:gd name="T8" fmla="*/ 192 w 193"/>
                    <a:gd name="T9" fmla="*/ 37 h 38"/>
                    <a:gd name="T10" fmla="*/ 96 w 193"/>
                    <a:gd name="T11" fmla="*/ 37 h 38"/>
                  </a:gdLst>
                  <a:ahLst/>
                  <a:cxnLst>
                    <a:cxn ang="0">
                      <a:pos x="T0" y="T1"/>
                    </a:cxn>
                    <a:cxn ang="0">
                      <a:pos x="T2" y="T3"/>
                    </a:cxn>
                    <a:cxn ang="0">
                      <a:pos x="T4" y="T5"/>
                    </a:cxn>
                    <a:cxn ang="0">
                      <a:pos x="T6" y="T7"/>
                    </a:cxn>
                    <a:cxn ang="0">
                      <a:pos x="T8" y="T9"/>
                    </a:cxn>
                    <a:cxn ang="0">
                      <a:pos x="T10" y="T11"/>
                    </a:cxn>
                  </a:cxnLst>
                  <a:rect l="0" t="0" r="r" b="b"/>
                  <a:pathLst>
                    <a:path w="193" h="38">
                      <a:moveTo>
                        <a:pt x="96" y="37"/>
                      </a:moveTo>
                      <a:lnTo>
                        <a:pt x="0" y="37"/>
                      </a:lnTo>
                      <a:lnTo>
                        <a:pt x="0" y="0"/>
                      </a:lnTo>
                      <a:lnTo>
                        <a:pt x="192" y="0"/>
                      </a:lnTo>
                      <a:lnTo>
                        <a:pt x="192" y="37"/>
                      </a:lnTo>
                      <a:lnTo>
                        <a:pt x="96" y="37"/>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16" name="Freeform 19">
                  <a:extLst>
                    <a:ext uri="{FF2B5EF4-FFF2-40B4-BE49-F238E27FC236}">
                      <a16:creationId xmlns:a16="http://schemas.microsoft.com/office/drawing/2014/main" id="{4925EEBF-8AEC-4E14-9DE0-4251B3D3F5B4}"/>
                    </a:ext>
                  </a:extLst>
                </p:cNvPr>
                <p:cNvSpPr>
                  <a:spLocks noChangeArrowheads="1"/>
                </p:cNvSpPr>
                <p:nvPr/>
              </p:nvSpPr>
              <p:spPr bwMode="auto">
                <a:xfrm>
                  <a:off x="4062413" y="4343400"/>
                  <a:ext cx="69850" cy="14288"/>
                </a:xfrm>
                <a:custGeom>
                  <a:avLst/>
                  <a:gdLst>
                    <a:gd name="T0" fmla="*/ 96 w 193"/>
                    <a:gd name="T1" fmla="*/ 37 h 38"/>
                    <a:gd name="T2" fmla="*/ 0 w 193"/>
                    <a:gd name="T3" fmla="*/ 37 h 38"/>
                    <a:gd name="T4" fmla="*/ 0 w 193"/>
                    <a:gd name="T5" fmla="*/ 0 h 38"/>
                    <a:gd name="T6" fmla="*/ 192 w 193"/>
                    <a:gd name="T7" fmla="*/ 0 h 38"/>
                    <a:gd name="T8" fmla="*/ 192 w 193"/>
                    <a:gd name="T9" fmla="*/ 37 h 38"/>
                    <a:gd name="T10" fmla="*/ 96 w 193"/>
                    <a:gd name="T11" fmla="*/ 37 h 38"/>
                  </a:gdLst>
                  <a:ahLst/>
                  <a:cxnLst>
                    <a:cxn ang="0">
                      <a:pos x="T0" y="T1"/>
                    </a:cxn>
                    <a:cxn ang="0">
                      <a:pos x="T2" y="T3"/>
                    </a:cxn>
                    <a:cxn ang="0">
                      <a:pos x="T4" y="T5"/>
                    </a:cxn>
                    <a:cxn ang="0">
                      <a:pos x="T6" y="T7"/>
                    </a:cxn>
                    <a:cxn ang="0">
                      <a:pos x="T8" y="T9"/>
                    </a:cxn>
                    <a:cxn ang="0">
                      <a:pos x="T10" y="T11"/>
                    </a:cxn>
                  </a:cxnLst>
                  <a:rect l="0" t="0" r="r" b="b"/>
                  <a:pathLst>
                    <a:path w="193" h="38">
                      <a:moveTo>
                        <a:pt x="96" y="37"/>
                      </a:moveTo>
                      <a:lnTo>
                        <a:pt x="0" y="37"/>
                      </a:lnTo>
                      <a:lnTo>
                        <a:pt x="0" y="0"/>
                      </a:lnTo>
                      <a:lnTo>
                        <a:pt x="192" y="0"/>
                      </a:lnTo>
                      <a:lnTo>
                        <a:pt x="192" y="37"/>
                      </a:lnTo>
                      <a:lnTo>
                        <a:pt x="96" y="37"/>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17" name="Freeform 20">
                  <a:extLst>
                    <a:ext uri="{FF2B5EF4-FFF2-40B4-BE49-F238E27FC236}">
                      <a16:creationId xmlns:a16="http://schemas.microsoft.com/office/drawing/2014/main" id="{9F74125B-B247-4710-81BE-80ED5A018F42}"/>
                    </a:ext>
                  </a:extLst>
                </p:cNvPr>
                <p:cNvSpPr>
                  <a:spLocks noChangeArrowheads="1"/>
                </p:cNvSpPr>
                <p:nvPr/>
              </p:nvSpPr>
              <p:spPr bwMode="auto">
                <a:xfrm>
                  <a:off x="4141788" y="4343400"/>
                  <a:ext cx="15875" cy="14288"/>
                </a:xfrm>
                <a:custGeom>
                  <a:avLst/>
                  <a:gdLst>
                    <a:gd name="T0" fmla="*/ 22 w 46"/>
                    <a:gd name="T1" fmla="*/ 37 h 38"/>
                    <a:gd name="T2" fmla="*/ 0 w 46"/>
                    <a:gd name="T3" fmla="*/ 37 h 38"/>
                    <a:gd name="T4" fmla="*/ 0 w 46"/>
                    <a:gd name="T5" fmla="*/ 0 h 38"/>
                    <a:gd name="T6" fmla="*/ 45 w 46"/>
                    <a:gd name="T7" fmla="*/ 0 h 38"/>
                    <a:gd name="T8" fmla="*/ 45 w 46"/>
                    <a:gd name="T9" fmla="*/ 37 h 38"/>
                    <a:gd name="T10" fmla="*/ 22 w 46"/>
                    <a:gd name="T11" fmla="*/ 37 h 38"/>
                  </a:gdLst>
                  <a:ahLst/>
                  <a:cxnLst>
                    <a:cxn ang="0">
                      <a:pos x="T0" y="T1"/>
                    </a:cxn>
                    <a:cxn ang="0">
                      <a:pos x="T2" y="T3"/>
                    </a:cxn>
                    <a:cxn ang="0">
                      <a:pos x="T4" y="T5"/>
                    </a:cxn>
                    <a:cxn ang="0">
                      <a:pos x="T6" y="T7"/>
                    </a:cxn>
                    <a:cxn ang="0">
                      <a:pos x="T8" y="T9"/>
                    </a:cxn>
                    <a:cxn ang="0">
                      <a:pos x="T10" y="T11"/>
                    </a:cxn>
                  </a:cxnLst>
                  <a:rect l="0" t="0" r="r" b="b"/>
                  <a:pathLst>
                    <a:path w="46" h="38">
                      <a:moveTo>
                        <a:pt x="22" y="37"/>
                      </a:moveTo>
                      <a:lnTo>
                        <a:pt x="0" y="37"/>
                      </a:lnTo>
                      <a:lnTo>
                        <a:pt x="0" y="0"/>
                      </a:lnTo>
                      <a:lnTo>
                        <a:pt x="45" y="0"/>
                      </a:lnTo>
                      <a:lnTo>
                        <a:pt x="45" y="37"/>
                      </a:lnTo>
                      <a:lnTo>
                        <a:pt x="22" y="37"/>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18" name="Freeform 21">
                  <a:extLst>
                    <a:ext uri="{FF2B5EF4-FFF2-40B4-BE49-F238E27FC236}">
                      <a16:creationId xmlns:a16="http://schemas.microsoft.com/office/drawing/2014/main" id="{BBFB1178-1B7D-413A-BC4E-7D5BD1188778}"/>
                    </a:ext>
                  </a:extLst>
                </p:cNvPr>
                <p:cNvSpPr>
                  <a:spLocks noChangeArrowheads="1"/>
                </p:cNvSpPr>
                <p:nvPr/>
              </p:nvSpPr>
              <p:spPr bwMode="auto">
                <a:xfrm>
                  <a:off x="3981450" y="4243388"/>
                  <a:ext cx="74613" cy="14287"/>
                </a:xfrm>
                <a:custGeom>
                  <a:avLst/>
                  <a:gdLst>
                    <a:gd name="T0" fmla="*/ 103 w 207"/>
                    <a:gd name="T1" fmla="*/ 37 h 38"/>
                    <a:gd name="T2" fmla="*/ 0 w 207"/>
                    <a:gd name="T3" fmla="*/ 37 h 38"/>
                    <a:gd name="T4" fmla="*/ 0 w 207"/>
                    <a:gd name="T5" fmla="*/ 0 h 38"/>
                    <a:gd name="T6" fmla="*/ 206 w 207"/>
                    <a:gd name="T7" fmla="*/ 0 h 38"/>
                    <a:gd name="T8" fmla="*/ 206 w 207"/>
                    <a:gd name="T9" fmla="*/ 37 h 38"/>
                    <a:gd name="T10" fmla="*/ 103 w 207"/>
                    <a:gd name="T11" fmla="*/ 37 h 38"/>
                  </a:gdLst>
                  <a:ahLst/>
                  <a:cxnLst>
                    <a:cxn ang="0">
                      <a:pos x="T0" y="T1"/>
                    </a:cxn>
                    <a:cxn ang="0">
                      <a:pos x="T2" y="T3"/>
                    </a:cxn>
                    <a:cxn ang="0">
                      <a:pos x="T4" y="T5"/>
                    </a:cxn>
                    <a:cxn ang="0">
                      <a:pos x="T6" y="T7"/>
                    </a:cxn>
                    <a:cxn ang="0">
                      <a:pos x="T8" y="T9"/>
                    </a:cxn>
                    <a:cxn ang="0">
                      <a:pos x="T10" y="T11"/>
                    </a:cxn>
                  </a:cxnLst>
                  <a:rect l="0" t="0" r="r" b="b"/>
                  <a:pathLst>
                    <a:path w="207" h="38">
                      <a:moveTo>
                        <a:pt x="103" y="37"/>
                      </a:moveTo>
                      <a:lnTo>
                        <a:pt x="0" y="37"/>
                      </a:lnTo>
                      <a:lnTo>
                        <a:pt x="0" y="0"/>
                      </a:lnTo>
                      <a:lnTo>
                        <a:pt x="206" y="0"/>
                      </a:lnTo>
                      <a:lnTo>
                        <a:pt x="206" y="37"/>
                      </a:lnTo>
                      <a:lnTo>
                        <a:pt x="103" y="37"/>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19" name="Freeform 22">
                  <a:extLst>
                    <a:ext uri="{FF2B5EF4-FFF2-40B4-BE49-F238E27FC236}">
                      <a16:creationId xmlns:a16="http://schemas.microsoft.com/office/drawing/2014/main" id="{43A8912D-F740-44ED-83A9-FA7E11D291E6}"/>
                    </a:ext>
                  </a:extLst>
                </p:cNvPr>
                <p:cNvSpPr>
                  <a:spLocks noChangeArrowheads="1"/>
                </p:cNvSpPr>
                <p:nvPr/>
              </p:nvSpPr>
              <p:spPr bwMode="auto">
                <a:xfrm>
                  <a:off x="4070350" y="4243388"/>
                  <a:ext cx="74613" cy="14287"/>
                </a:xfrm>
                <a:custGeom>
                  <a:avLst/>
                  <a:gdLst>
                    <a:gd name="T0" fmla="*/ 103 w 207"/>
                    <a:gd name="T1" fmla="*/ 37 h 38"/>
                    <a:gd name="T2" fmla="*/ 0 w 207"/>
                    <a:gd name="T3" fmla="*/ 37 h 38"/>
                    <a:gd name="T4" fmla="*/ 0 w 207"/>
                    <a:gd name="T5" fmla="*/ 0 h 38"/>
                    <a:gd name="T6" fmla="*/ 206 w 207"/>
                    <a:gd name="T7" fmla="*/ 0 h 38"/>
                    <a:gd name="T8" fmla="*/ 206 w 207"/>
                    <a:gd name="T9" fmla="*/ 37 h 38"/>
                    <a:gd name="T10" fmla="*/ 103 w 207"/>
                    <a:gd name="T11" fmla="*/ 37 h 38"/>
                  </a:gdLst>
                  <a:ahLst/>
                  <a:cxnLst>
                    <a:cxn ang="0">
                      <a:pos x="T0" y="T1"/>
                    </a:cxn>
                    <a:cxn ang="0">
                      <a:pos x="T2" y="T3"/>
                    </a:cxn>
                    <a:cxn ang="0">
                      <a:pos x="T4" y="T5"/>
                    </a:cxn>
                    <a:cxn ang="0">
                      <a:pos x="T6" y="T7"/>
                    </a:cxn>
                    <a:cxn ang="0">
                      <a:pos x="T8" y="T9"/>
                    </a:cxn>
                    <a:cxn ang="0">
                      <a:pos x="T10" y="T11"/>
                    </a:cxn>
                  </a:cxnLst>
                  <a:rect l="0" t="0" r="r" b="b"/>
                  <a:pathLst>
                    <a:path w="207" h="38">
                      <a:moveTo>
                        <a:pt x="103" y="37"/>
                      </a:moveTo>
                      <a:lnTo>
                        <a:pt x="0" y="37"/>
                      </a:lnTo>
                      <a:lnTo>
                        <a:pt x="0" y="0"/>
                      </a:lnTo>
                      <a:lnTo>
                        <a:pt x="206" y="0"/>
                      </a:lnTo>
                      <a:lnTo>
                        <a:pt x="206" y="37"/>
                      </a:lnTo>
                      <a:lnTo>
                        <a:pt x="103" y="37"/>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20" name="Freeform 23">
                  <a:extLst>
                    <a:ext uri="{FF2B5EF4-FFF2-40B4-BE49-F238E27FC236}">
                      <a16:creationId xmlns:a16="http://schemas.microsoft.com/office/drawing/2014/main" id="{1E4F292D-0048-48F9-9656-9C813522DCAF}"/>
                    </a:ext>
                  </a:extLst>
                </p:cNvPr>
                <p:cNvSpPr>
                  <a:spLocks noChangeArrowheads="1"/>
                </p:cNvSpPr>
                <p:nvPr/>
              </p:nvSpPr>
              <p:spPr bwMode="auto">
                <a:xfrm>
                  <a:off x="4157663" y="4243388"/>
                  <a:ext cx="74612" cy="14287"/>
                </a:xfrm>
                <a:custGeom>
                  <a:avLst/>
                  <a:gdLst>
                    <a:gd name="T0" fmla="*/ 103 w 207"/>
                    <a:gd name="T1" fmla="*/ 37 h 38"/>
                    <a:gd name="T2" fmla="*/ 0 w 207"/>
                    <a:gd name="T3" fmla="*/ 37 h 38"/>
                    <a:gd name="T4" fmla="*/ 0 w 207"/>
                    <a:gd name="T5" fmla="*/ 0 h 38"/>
                    <a:gd name="T6" fmla="*/ 206 w 207"/>
                    <a:gd name="T7" fmla="*/ 0 h 38"/>
                    <a:gd name="T8" fmla="*/ 206 w 207"/>
                    <a:gd name="T9" fmla="*/ 37 h 38"/>
                    <a:gd name="T10" fmla="*/ 103 w 207"/>
                    <a:gd name="T11" fmla="*/ 37 h 38"/>
                  </a:gdLst>
                  <a:ahLst/>
                  <a:cxnLst>
                    <a:cxn ang="0">
                      <a:pos x="T0" y="T1"/>
                    </a:cxn>
                    <a:cxn ang="0">
                      <a:pos x="T2" y="T3"/>
                    </a:cxn>
                    <a:cxn ang="0">
                      <a:pos x="T4" y="T5"/>
                    </a:cxn>
                    <a:cxn ang="0">
                      <a:pos x="T6" y="T7"/>
                    </a:cxn>
                    <a:cxn ang="0">
                      <a:pos x="T8" y="T9"/>
                    </a:cxn>
                    <a:cxn ang="0">
                      <a:pos x="T10" y="T11"/>
                    </a:cxn>
                  </a:cxnLst>
                  <a:rect l="0" t="0" r="r" b="b"/>
                  <a:pathLst>
                    <a:path w="207" h="38">
                      <a:moveTo>
                        <a:pt x="103" y="37"/>
                      </a:moveTo>
                      <a:lnTo>
                        <a:pt x="0" y="37"/>
                      </a:lnTo>
                      <a:lnTo>
                        <a:pt x="0" y="0"/>
                      </a:lnTo>
                      <a:lnTo>
                        <a:pt x="206" y="0"/>
                      </a:lnTo>
                      <a:lnTo>
                        <a:pt x="206" y="37"/>
                      </a:lnTo>
                      <a:lnTo>
                        <a:pt x="103" y="37"/>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21" name="Freeform 24">
                  <a:extLst>
                    <a:ext uri="{FF2B5EF4-FFF2-40B4-BE49-F238E27FC236}">
                      <a16:creationId xmlns:a16="http://schemas.microsoft.com/office/drawing/2014/main" id="{15D1A1E4-B7EA-436E-AE5D-1A7E6654D1E1}"/>
                    </a:ext>
                  </a:extLst>
                </p:cNvPr>
                <p:cNvSpPr>
                  <a:spLocks noChangeArrowheads="1"/>
                </p:cNvSpPr>
                <p:nvPr/>
              </p:nvSpPr>
              <p:spPr bwMode="auto">
                <a:xfrm>
                  <a:off x="3981450" y="4210050"/>
                  <a:ext cx="84138" cy="12700"/>
                </a:xfrm>
                <a:custGeom>
                  <a:avLst/>
                  <a:gdLst>
                    <a:gd name="T0" fmla="*/ 116 w 232"/>
                    <a:gd name="T1" fmla="*/ 36 h 37"/>
                    <a:gd name="T2" fmla="*/ 0 w 232"/>
                    <a:gd name="T3" fmla="*/ 36 h 37"/>
                    <a:gd name="T4" fmla="*/ 0 w 232"/>
                    <a:gd name="T5" fmla="*/ 0 h 37"/>
                    <a:gd name="T6" fmla="*/ 231 w 232"/>
                    <a:gd name="T7" fmla="*/ 0 h 37"/>
                    <a:gd name="T8" fmla="*/ 231 w 232"/>
                    <a:gd name="T9" fmla="*/ 36 h 37"/>
                    <a:gd name="T10" fmla="*/ 116 w 232"/>
                    <a:gd name="T11" fmla="*/ 36 h 37"/>
                  </a:gdLst>
                  <a:ahLst/>
                  <a:cxnLst>
                    <a:cxn ang="0">
                      <a:pos x="T0" y="T1"/>
                    </a:cxn>
                    <a:cxn ang="0">
                      <a:pos x="T2" y="T3"/>
                    </a:cxn>
                    <a:cxn ang="0">
                      <a:pos x="T4" y="T5"/>
                    </a:cxn>
                    <a:cxn ang="0">
                      <a:pos x="T6" y="T7"/>
                    </a:cxn>
                    <a:cxn ang="0">
                      <a:pos x="T8" y="T9"/>
                    </a:cxn>
                    <a:cxn ang="0">
                      <a:pos x="T10" y="T11"/>
                    </a:cxn>
                  </a:cxnLst>
                  <a:rect l="0" t="0" r="r" b="b"/>
                  <a:pathLst>
                    <a:path w="232" h="37">
                      <a:moveTo>
                        <a:pt x="116" y="36"/>
                      </a:moveTo>
                      <a:lnTo>
                        <a:pt x="0" y="36"/>
                      </a:lnTo>
                      <a:lnTo>
                        <a:pt x="0" y="0"/>
                      </a:lnTo>
                      <a:lnTo>
                        <a:pt x="231" y="0"/>
                      </a:lnTo>
                      <a:lnTo>
                        <a:pt x="231" y="36"/>
                      </a:lnTo>
                      <a:lnTo>
                        <a:pt x="116" y="36"/>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22" name="Freeform 25">
                  <a:extLst>
                    <a:ext uri="{FF2B5EF4-FFF2-40B4-BE49-F238E27FC236}">
                      <a16:creationId xmlns:a16="http://schemas.microsoft.com/office/drawing/2014/main" id="{F81BC6FE-481A-47D9-85DA-0B00A74C4AE3}"/>
                    </a:ext>
                  </a:extLst>
                </p:cNvPr>
                <p:cNvSpPr>
                  <a:spLocks noChangeArrowheads="1"/>
                </p:cNvSpPr>
                <p:nvPr/>
              </p:nvSpPr>
              <p:spPr bwMode="auto">
                <a:xfrm>
                  <a:off x="4079875" y="4210050"/>
                  <a:ext cx="19050" cy="12700"/>
                </a:xfrm>
                <a:custGeom>
                  <a:avLst/>
                  <a:gdLst>
                    <a:gd name="T0" fmla="*/ 25 w 51"/>
                    <a:gd name="T1" fmla="*/ 36 h 37"/>
                    <a:gd name="T2" fmla="*/ 0 w 51"/>
                    <a:gd name="T3" fmla="*/ 36 h 37"/>
                    <a:gd name="T4" fmla="*/ 0 w 51"/>
                    <a:gd name="T5" fmla="*/ 0 h 37"/>
                    <a:gd name="T6" fmla="*/ 50 w 51"/>
                    <a:gd name="T7" fmla="*/ 0 h 37"/>
                    <a:gd name="T8" fmla="*/ 50 w 51"/>
                    <a:gd name="T9" fmla="*/ 36 h 37"/>
                    <a:gd name="T10" fmla="*/ 25 w 51"/>
                    <a:gd name="T11" fmla="*/ 36 h 37"/>
                  </a:gdLst>
                  <a:ahLst/>
                  <a:cxnLst>
                    <a:cxn ang="0">
                      <a:pos x="T0" y="T1"/>
                    </a:cxn>
                    <a:cxn ang="0">
                      <a:pos x="T2" y="T3"/>
                    </a:cxn>
                    <a:cxn ang="0">
                      <a:pos x="T4" y="T5"/>
                    </a:cxn>
                    <a:cxn ang="0">
                      <a:pos x="T6" y="T7"/>
                    </a:cxn>
                    <a:cxn ang="0">
                      <a:pos x="T8" y="T9"/>
                    </a:cxn>
                    <a:cxn ang="0">
                      <a:pos x="T10" y="T11"/>
                    </a:cxn>
                  </a:cxnLst>
                  <a:rect l="0" t="0" r="r" b="b"/>
                  <a:pathLst>
                    <a:path w="51" h="37">
                      <a:moveTo>
                        <a:pt x="25" y="36"/>
                      </a:moveTo>
                      <a:lnTo>
                        <a:pt x="0" y="36"/>
                      </a:lnTo>
                      <a:lnTo>
                        <a:pt x="0" y="0"/>
                      </a:lnTo>
                      <a:lnTo>
                        <a:pt x="50" y="0"/>
                      </a:lnTo>
                      <a:lnTo>
                        <a:pt x="50" y="36"/>
                      </a:lnTo>
                      <a:lnTo>
                        <a:pt x="25" y="36"/>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23" name="Freeform 26">
                  <a:extLst>
                    <a:ext uri="{FF2B5EF4-FFF2-40B4-BE49-F238E27FC236}">
                      <a16:creationId xmlns:a16="http://schemas.microsoft.com/office/drawing/2014/main" id="{19C9B813-07D2-45EE-A2DB-B9FE0C14CBFA}"/>
                    </a:ext>
                  </a:extLst>
                </p:cNvPr>
                <p:cNvSpPr>
                  <a:spLocks noChangeArrowheads="1"/>
                </p:cNvSpPr>
                <p:nvPr/>
              </p:nvSpPr>
              <p:spPr bwMode="auto">
                <a:xfrm>
                  <a:off x="4113213" y="4210050"/>
                  <a:ext cx="19050" cy="12700"/>
                </a:xfrm>
                <a:custGeom>
                  <a:avLst/>
                  <a:gdLst>
                    <a:gd name="T0" fmla="*/ 25 w 52"/>
                    <a:gd name="T1" fmla="*/ 36 h 37"/>
                    <a:gd name="T2" fmla="*/ 0 w 52"/>
                    <a:gd name="T3" fmla="*/ 36 h 37"/>
                    <a:gd name="T4" fmla="*/ 0 w 52"/>
                    <a:gd name="T5" fmla="*/ 0 h 37"/>
                    <a:gd name="T6" fmla="*/ 51 w 52"/>
                    <a:gd name="T7" fmla="*/ 0 h 37"/>
                    <a:gd name="T8" fmla="*/ 51 w 52"/>
                    <a:gd name="T9" fmla="*/ 36 h 37"/>
                    <a:gd name="T10" fmla="*/ 25 w 52"/>
                    <a:gd name="T11" fmla="*/ 36 h 37"/>
                  </a:gdLst>
                  <a:ahLst/>
                  <a:cxnLst>
                    <a:cxn ang="0">
                      <a:pos x="T0" y="T1"/>
                    </a:cxn>
                    <a:cxn ang="0">
                      <a:pos x="T2" y="T3"/>
                    </a:cxn>
                    <a:cxn ang="0">
                      <a:pos x="T4" y="T5"/>
                    </a:cxn>
                    <a:cxn ang="0">
                      <a:pos x="T6" y="T7"/>
                    </a:cxn>
                    <a:cxn ang="0">
                      <a:pos x="T8" y="T9"/>
                    </a:cxn>
                    <a:cxn ang="0">
                      <a:pos x="T10" y="T11"/>
                    </a:cxn>
                  </a:cxnLst>
                  <a:rect l="0" t="0" r="r" b="b"/>
                  <a:pathLst>
                    <a:path w="52" h="37">
                      <a:moveTo>
                        <a:pt x="25" y="36"/>
                      </a:moveTo>
                      <a:lnTo>
                        <a:pt x="0" y="36"/>
                      </a:lnTo>
                      <a:lnTo>
                        <a:pt x="0" y="0"/>
                      </a:lnTo>
                      <a:lnTo>
                        <a:pt x="51" y="0"/>
                      </a:lnTo>
                      <a:lnTo>
                        <a:pt x="51" y="36"/>
                      </a:lnTo>
                      <a:lnTo>
                        <a:pt x="25" y="36"/>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24" name="Freeform 27">
                  <a:extLst>
                    <a:ext uri="{FF2B5EF4-FFF2-40B4-BE49-F238E27FC236}">
                      <a16:creationId xmlns:a16="http://schemas.microsoft.com/office/drawing/2014/main" id="{40E0FE15-E5BD-4B49-A493-1CB98DAF5CC9}"/>
                    </a:ext>
                  </a:extLst>
                </p:cNvPr>
                <p:cNvSpPr>
                  <a:spLocks noChangeArrowheads="1"/>
                </p:cNvSpPr>
                <p:nvPr/>
              </p:nvSpPr>
              <p:spPr bwMode="auto">
                <a:xfrm>
                  <a:off x="4146550" y="4210050"/>
                  <a:ext cx="19050" cy="12700"/>
                </a:xfrm>
                <a:custGeom>
                  <a:avLst/>
                  <a:gdLst>
                    <a:gd name="T0" fmla="*/ 25 w 52"/>
                    <a:gd name="T1" fmla="*/ 36 h 37"/>
                    <a:gd name="T2" fmla="*/ 0 w 52"/>
                    <a:gd name="T3" fmla="*/ 36 h 37"/>
                    <a:gd name="T4" fmla="*/ 0 w 52"/>
                    <a:gd name="T5" fmla="*/ 0 h 37"/>
                    <a:gd name="T6" fmla="*/ 51 w 52"/>
                    <a:gd name="T7" fmla="*/ 0 h 37"/>
                    <a:gd name="T8" fmla="*/ 51 w 52"/>
                    <a:gd name="T9" fmla="*/ 36 h 37"/>
                    <a:gd name="T10" fmla="*/ 25 w 52"/>
                    <a:gd name="T11" fmla="*/ 36 h 37"/>
                  </a:gdLst>
                  <a:ahLst/>
                  <a:cxnLst>
                    <a:cxn ang="0">
                      <a:pos x="T0" y="T1"/>
                    </a:cxn>
                    <a:cxn ang="0">
                      <a:pos x="T2" y="T3"/>
                    </a:cxn>
                    <a:cxn ang="0">
                      <a:pos x="T4" y="T5"/>
                    </a:cxn>
                    <a:cxn ang="0">
                      <a:pos x="T6" y="T7"/>
                    </a:cxn>
                    <a:cxn ang="0">
                      <a:pos x="T8" y="T9"/>
                    </a:cxn>
                    <a:cxn ang="0">
                      <a:pos x="T10" y="T11"/>
                    </a:cxn>
                  </a:cxnLst>
                  <a:rect l="0" t="0" r="r" b="b"/>
                  <a:pathLst>
                    <a:path w="52" h="37">
                      <a:moveTo>
                        <a:pt x="25" y="36"/>
                      </a:moveTo>
                      <a:lnTo>
                        <a:pt x="0" y="36"/>
                      </a:lnTo>
                      <a:lnTo>
                        <a:pt x="0" y="0"/>
                      </a:lnTo>
                      <a:lnTo>
                        <a:pt x="51" y="0"/>
                      </a:lnTo>
                      <a:lnTo>
                        <a:pt x="51" y="36"/>
                      </a:lnTo>
                      <a:lnTo>
                        <a:pt x="25" y="36"/>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904" name="Rectangle 903">
                <a:extLst>
                  <a:ext uri="{FF2B5EF4-FFF2-40B4-BE49-F238E27FC236}">
                    <a16:creationId xmlns:a16="http://schemas.microsoft.com/office/drawing/2014/main" id="{B35AF82F-65C0-4DF5-A7F7-FB0D6D2BE585}"/>
                  </a:ext>
                </a:extLst>
              </p:cNvPr>
              <p:cNvSpPr/>
              <p:nvPr/>
            </p:nvSpPr>
            <p:spPr>
              <a:xfrm>
                <a:off x="4149905" y="4158080"/>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p>
            </p:txBody>
          </p:sp>
        </p:grpSp>
        <p:sp>
          <p:nvSpPr>
            <p:cNvPr id="902" name="Text Box 30">
              <a:extLst>
                <a:ext uri="{FF2B5EF4-FFF2-40B4-BE49-F238E27FC236}">
                  <a16:creationId xmlns:a16="http://schemas.microsoft.com/office/drawing/2014/main" id="{09353CDA-C8DE-4B2C-A163-724EB0B203F6}"/>
                </a:ext>
              </a:extLst>
            </p:cNvPr>
            <p:cNvSpPr txBox="1">
              <a:spLocks noChangeArrowheads="1"/>
            </p:cNvSpPr>
            <p:nvPr/>
          </p:nvSpPr>
          <p:spPr bwMode="auto">
            <a:xfrm>
              <a:off x="7355563" y="5973893"/>
              <a:ext cx="381272" cy="123079"/>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solidFill>
                    <a:schemeClr val="bg2">
                      <a:lumMod val="10000"/>
                    </a:schemeClr>
                  </a:solidFill>
                </a:rPr>
                <a:t>Auditing</a:t>
              </a:r>
            </a:p>
          </p:txBody>
        </p:sp>
      </p:grpSp>
      <p:grpSp>
        <p:nvGrpSpPr>
          <p:cNvPr id="925" name="Group 924">
            <a:extLst>
              <a:ext uri="{FF2B5EF4-FFF2-40B4-BE49-F238E27FC236}">
                <a16:creationId xmlns:a16="http://schemas.microsoft.com/office/drawing/2014/main" id="{E8F73FC7-38FC-4DD0-B4B0-AC5AF583B395}"/>
              </a:ext>
            </a:extLst>
          </p:cNvPr>
          <p:cNvGrpSpPr>
            <a:grpSpLocks noChangeAspect="1"/>
          </p:cNvGrpSpPr>
          <p:nvPr/>
        </p:nvGrpSpPr>
        <p:grpSpPr>
          <a:xfrm>
            <a:off x="10574276" y="4857527"/>
            <a:ext cx="501115" cy="546002"/>
            <a:chOff x="8104793" y="3991725"/>
            <a:chExt cx="582945" cy="635162"/>
          </a:xfrm>
        </p:grpSpPr>
        <p:sp>
          <p:nvSpPr>
            <p:cNvPr id="926" name="Rectangle 925">
              <a:extLst>
                <a:ext uri="{FF2B5EF4-FFF2-40B4-BE49-F238E27FC236}">
                  <a16:creationId xmlns:a16="http://schemas.microsoft.com/office/drawing/2014/main" id="{9FA72EDD-FF79-4BB9-8877-27624822B1AD}"/>
                </a:ext>
              </a:extLst>
            </p:cNvPr>
            <p:cNvSpPr/>
            <p:nvPr/>
          </p:nvSpPr>
          <p:spPr>
            <a:xfrm>
              <a:off x="8104793" y="3991725"/>
              <a:ext cx="582945" cy="635162"/>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sp>
          <p:nvSpPr>
            <p:cNvPr id="927" name="Freeform 62">
              <a:extLst>
                <a:ext uri="{FF2B5EF4-FFF2-40B4-BE49-F238E27FC236}">
                  <a16:creationId xmlns:a16="http://schemas.microsoft.com/office/drawing/2014/main" id="{D29E9EAA-3678-460B-8CAA-7CB6EA504597}"/>
                </a:ext>
              </a:extLst>
            </p:cNvPr>
            <p:cNvSpPr>
              <a:spLocks noChangeArrowheads="1"/>
            </p:cNvSpPr>
            <p:nvPr/>
          </p:nvSpPr>
          <p:spPr bwMode="auto">
            <a:xfrm>
              <a:off x="8196611" y="4099084"/>
              <a:ext cx="396254" cy="430369"/>
            </a:xfrm>
            <a:custGeom>
              <a:avLst/>
              <a:gdLst>
                <a:gd name="T0" fmla="*/ 1025 w 1332"/>
                <a:gd name="T1" fmla="*/ 21 h 1446"/>
                <a:gd name="T2" fmla="*/ 666 w 1332"/>
                <a:gd name="T3" fmla="*/ 0 h 1446"/>
                <a:gd name="T4" fmla="*/ 306 w 1332"/>
                <a:gd name="T5" fmla="*/ 21 h 1446"/>
                <a:gd name="T6" fmla="*/ 0 w 1332"/>
                <a:gd name="T7" fmla="*/ 121 h 1446"/>
                <a:gd name="T8" fmla="*/ 0 w 1332"/>
                <a:gd name="T9" fmla="*/ 1324 h 1446"/>
                <a:gd name="T10" fmla="*/ 306 w 1332"/>
                <a:gd name="T11" fmla="*/ 1424 h 1446"/>
                <a:gd name="T12" fmla="*/ 666 w 1332"/>
                <a:gd name="T13" fmla="*/ 1445 h 1446"/>
                <a:gd name="T14" fmla="*/ 1025 w 1332"/>
                <a:gd name="T15" fmla="*/ 1424 h 1446"/>
                <a:gd name="T16" fmla="*/ 1331 w 1332"/>
                <a:gd name="T17" fmla="*/ 1324 h 1446"/>
                <a:gd name="T18" fmla="*/ 1331 w 1332"/>
                <a:gd name="T19" fmla="*/ 121 h 1446"/>
                <a:gd name="T20" fmla="*/ 1025 w 1332"/>
                <a:gd name="T21" fmla="*/ 21 h 1446"/>
                <a:gd name="T22" fmla="*/ 988 w 1332"/>
                <a:gd name="T23" fmla="*/ 1164 h 1446"/>
                <a:gd name="T24" fmla="*/ 988 w 1332"/>
                <a:gd name="T25" fmla="*/ 1169 h 1446"/>
                <a:gd name="T26" fmla="*/ 228 w 1332"/>
                <a:gd name="T27" fmla="*/ 1169 h 1446"/>
                <a:gd name="T28" fmla="*/ 228 w 1332"/>
                <a:gd name="T29" fmla="*/ 632 h 1446"/>
                <a:gd name="T30" fmla="*/ 233 w 1332"/>
                <a:gd name="T31" fmla="*/ 632 h 1446"/>
                <a:gd name="T32" fmla="*/ 472 w 1332"/>
                <a:gd name="T33" fmla="*/ 632 h 1446"/>
                <a:gd name="T34" fmla="*/ 479 w 1332"/>
                <a:gd name="T35" fmla="*/ 637 h 1446"/>
                <a:gd name="T36" fmla="*/ 511 w 1332"/>
                <a:gd name="T37" fmla="*/ 695 h 1446"/>
                <a:gd name="T38" fmla="*/ 521 w 1332"/>
                <a:gd name="T39" fmla="*/ 700 h 1446"/>
                <a:gd name="T40" fmla="*/ 917 w 1332"/>
                <a:gd name="T41" fmla="*/ 700 h 1446"/>
                <a:gd name="T42" fmla="*/ 988 w 1332"/>
                <a:gd name="T43" fmla="*/ 771 h 1446"/>
                <a:gd name="T44" fmla="*/ 988 w 1332"/>
                <a:gd name="T45" fmla="*/ 1164 h 1446"/>
                <a:gd name="T46" fmla="*/ 1103 w 1332"/>
                <a:gd name="T47" fmla="*/ 1041 h 1446"/>
                <a:gd name="T48" fmla="*/ 1046 w 1332"/>
                <a:gd name="T49" fmla="*/ 1041 h 1446"/>
                <a:gd name="T50" fmla="*/ 1046 w 1332"/>
                <a:gd name="T51" fmla="*/ 1033 h 1446"/>
                <a:gd name="T52" fmla="*/ 1046 w 1332"/>
                <a:gd name="T53" fmla="*/ 708 h 1446"/>
                <a:gd name="T54" fmla="*/ 975 w 1332"/>
                <a:gd name="T55" fmla="*/ 637 h 1446"/>
                <a:gd name="T56" fmla="*/ 582 w 1332"/>
                <a:gd name="T57" fmla="*/ 637 h 1446"/>
                <a:gd name="T58" fmla="*/ 571 w 1332"/>
                <a:gd name="T59" fmla="*/ 632 h 1446"/>
                <a:gd name="T60" fmla="*/ 540 w 1332"/>
                <a:gd name="T61" fmla="*/ 574 h 1446"/>
                <a:gd name="T62" fmla="*/ 532 w 1332"/>
                <a:gd name="T63" fmla="*/ 569 h 1446"/>
                <a:gd name="T64" fmla="*/ 351 w 1332"/>
                <a:gd name="T65" fmla="*/ 569 h 1446"/>
                <a:gd name="T66" fmla="*/ 343 w 1332"/>
                <a:gd name="T67" fmla="*/ 569 h 1446"/>
                <a:gd name="T68" fmla="*/ 343 w 1332"/>
                <a:gd name="T69" fmla="*/ 506 h 1446"/>
                <a:gd name="T70" fmla="*/ 348 w 1332"/>
                <a:gd name="T71" fmla="*/ 506 h 1446"/>
                <a:gd name="T72" fmla="*/ 587 w 1332"/>
                <a:gd name="T73" fmla="*/ 506 h 1446"/>
                <a:gd name="T74" fmla="*/ 595 w 1332"/>
                <a:gd name="T75" fmla="*/ 511 h 1446"/>
                <a:gd name="T76" fmla="*/ 626 w 1332"/>
                <a:gd name="T77" fmla="*/ 569 h 1446"/>
                <a:gd name="T78" fmla="*/ 637 w 1332"/>
                <a:gd name="T79" fmla="*/ 574 h 1446"/>
                <a:gd name="T80" fmla="*/ 1033 w 1332"/>
                <a:gd name="T81" fmla="*/ 574 h 1446"/>
                <a:gd name="T82" fmla="*/ 1103 w 1332"/>
                <a:gd name="T83" fmla="*/ 635 h 1446"/>
                <a:gd name="T84" fmla="*/ 1103 w 1332"/>
                <a:gd name="T85" fmla="*/ 645 h 1446"/>
                <a:gd name="T86" fmla="*/ 1103 w 1332"/>
                <a:gd name="T87" fmla="*/ 1038 h 1446"/>
                <a:gd name="T88" fmla="*/ 1103 w 1332"/>
                <a:gd name="T89" fmla="*/ 1041 h 1446"/>
                <a:gd name="T90" fmla="*/ 1274 w 1332"/>
                <a:gd name="T91" fmla="*/ 220 h 1446"/>
                <a:gd name="T92" fmla="*/ 666 w 1332"/>
                <a:gd name="T93" fmla="*/ 315 h 1446"/>
                <a:gd name="T94" fmla="*/ 57 w 1332"/>
                <a:gd name="T95" fmla="*/ 220 h 1446"/>
                <a:gd name="T96" fmla="*/ 57 w 1332"/>
                <a:gd name="T97" fmla="*/ 220 h 1446"/>
                <a:gd name="T98" fmla="*/ 666 w 1332"/>
                <a:gd name="T99" fmla="*/ 126 h 1446"/>
                <a:gd name="T100" fmla="*/ 1274 w 1332"/>
                <a:gd name="T101" fmla="*/ 220 h 14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332" h="1446">
                  <a:moveTo>
                    <a:pt x="1025" y="21"/>
                  </a:moveTo>
                  <a:cubicBezTo>
                    <a:pt x="852" y="0"/>
                    <a:pt x="673" y="0"/>
                    <a:pt x="666" y="0"/>
                  </a:cubicBezTo>
                  <a:cubicBezTo>
                    <a:pt x="658" y="0"/>
                    <a:pt x="479" y="0"/>
                    <a:pt x="306" y="21"/>
                  </a:cubicBezTo>
                  <a:cubicBezTo>
                    <a:pt x="5" y="58"/>
                    <a:pt x="0" y="121"/>
                    <a:pt x="0" y="121"/>
                  </a:cubicBezTo>
                  <a:lnTo>
                    <a:pt x="0" y="1324"/>
                  </a:lnTo>
                  <a:cubicBezTo>
                    <a:pt x="0" y="1324"/>
                    <a:pt x="2" y="1387"/>
                    <a:pt x="306" y="1424"/>
                  </a:cubicBezTo>
                  <a:cubicBezTo>
                    <a:pt x="479" y="1445"/>
                    <a:pt x="658" y="1445"/>
                    <a:pt x="666" y="1445"/>
                  </a:cubicBezTo>
                  <a:cubicBezTo>
                    <a:pt x="673" y="1445"/>
                    <a:pt x="852" y="1445"/>
                    <a:pt x="1025" y="1424"/>
                  </a:cubicBezTo>
                  <a:cubicBezTo>
                    <a:pt x="1326" y="1387"/>
                    <a:pt x="1331" y="1324"/>
                    <a:pt x="1331" y="1324"/>
                  </a:cubicBezTo>
                  <a:lnTo>
                    <a:pt x="1331" y="121"/>
                  </a:lnTo>
                  <a:cubicBezTo>
                    <a:pt x="1329" y="121"/>
                    <a:pt x="1326" y="58"/>
                    <a:pt x="1025" y="21"/>
                  </a:cubicBezTo>
                  <a:close/>
                  <a:moveTo>
                    <a:pt x="988" y="1164"/>
                  </a:moveTo>
                  <a:cubicBezTo>
                    <a:pt x="988" y="1167"/>
                    <a:pt x="988" y="1169"/>
                    <a:pt x="988" y="1169"/>
                  </a:cubicBezTo>
                  <a:cubicBezTo>
                    <a:pt x="734" y="1169"/>
                    <a:pt x="479" y="1169"/>
                    <a:pt x="228" y="1169"/>
                  </a:cubicBezTo>
                  <a:cubicBezTo>
                    <a:pt x="228" y="965"/>
                    <a:pt x="228" y="836"/>
                    <a:pt x="228" y="632"/>
                  </a:cubicBezTo>
                  <a:cubicBezTo>
                    <a:pt x="230" y="632"/>
                    <a:pt x="233" y="632"/>
                    <a:pt x="233" y="632"/>
                  </a:cubicBezTo>
                  <a:cubicBezTo>
                    <a:pt x="312" y="632"/>
                    <a:pt x="393" y="632"/>
                    <a:pt x="472" y="632"/>
                  </a:cubicBezTo>
                  <a:cubicBezTo>
                    <a:pt x="477" y="632"/>
                    <a:pt x="477" y="632"/>
                    <a:pt x="479" y="637"/>
                  </a:cubicBezTo>
                  <a:cubicBezTo>
                    <a:pt x="490" y="656"/>
                    <a:pt x="500" y="677"/>
                    <a:pt x="511" y="695"/>
                  </a:cubicBezTo>
                  <a:cubicBezTo>
                    <a:pt x="514" y="700"/>
                    <a:pt x="516" y="700"/>
                    <a:pt x="521" y="700"/>
                  </a:cubicBezTo>
                  <a:cubicBezTo>
                    <a:pt x="652" y="700"/>
                    <a:pt x="786" y="700"/>
                    <a:pt x="917" y="700"/>
                  </a:cubicBezTo>
                  <a:cubicBezTo>
                    <a:pt x="954" y="700"/>
                    <a:pt x="988" y="729"/>
                    <a:pt x="988" y="771"/>
                  </a:cubicBezTo>
                  <a:cubicBezTo>
                    <a:pt x="985" y="928"/>
                    <a:pt x="988" y="1009"/>
                    <a:pt x="988" y="1164"/>
                  </a:cubicBezTo>
                  <a:close/>
                  <a:moveTo>
                    <a:pt x="1103" y="1041"/>
                  </a:moveTo>
                  <a:cubicBezTo>
                    <a:pt x="1082" y="1041"/>
                    <a:pt x="1064" y="1041"/>
                    <a:pt x="1046" y="1041"/>
                  </a:cubicBezTo>
                  <a:cubicBezTo>
                    <a:pt x="1046" y="1038"/>
                    <a:pt x="1046" y="1036"/>
                    <a:pt x="1046" y="1033"/>
                  </a:cubicBezTo>
                  <a:cubicBezTo>
                    <a:pt x="1046" y="899"/>
                    <a:pt x="1046" y="842"/>
                    <a:pt x="1046" y="708"/>
                  </a:cubicBezTo>
                  <a:cubicBezTo>
                    <a:pt x="1046" y="674"/>
                    <a:pt x="1019" y="637"/>
                    <a:pt x="975" y="637"/>
                  </a:cubicBezTo>
                  <a:cubicBezTo>
                    <a:pt x="844" y="637"/>
                    <a:pt x="713" y="637"/>
                    <a:pt x="582" y="637"/>
                  </a:cubicBezTo>
                  <a:cubicBezTo>
                    <a:pt x="576" y="637"/>
                    <a:pt x="574" y="635"/>
                    <a:pt x="571" y="632"/>
                  </a:cubicBezTo>
                  <a:cubicBezTo>
                    <a:pt x="561" y="614"/>
                    <a:pt x="550" y="595"/>
                    <a:pt x="540" y="574"/>
                  </a:cubicBezTo>
                  <a:cubicBezTo>
                    <a:pt x="537" y="572"/>
                    <a:pt x="535" y="569"/>
                    <a:pt x="532" y="569"/>
                  </a:cubicBezTo>
                  <a:cubicBezTo>
                    <a:pt x="472" y="569"/>
                    <a:pt x="411" y="569"/>
                    <a:pt x="351" y="569"/>
                  </a:cubicBezTo>
                  <a:cubicBezTo>
                    <a:pt x="348" y="569"/>
                    <a:pt x="346" y="569"/>
                    <a:pt x="343" y="569"/>
                  </a:cubicBezTo>
                  <a:cubicBezTo>
                    <a:pt x="343" y="548"/>
                    <a:pt x="343" y="527"/>
                    <a:pt x="343" y="506"/>
                  </a:cubicBezTo>
                  <a:cubicBezTo>
                    <a:pt x="346" y="506"/>
                    <a:pt x="348" y="506"/>
                    <a:pt x="348" y="506"/>
                  </a:cubicBezTo>
                  <a:cubicBezTo>
                    <a:pt x="427" y="506"/>
                    <a:pt x="508" y="506"/>
                    <a:pt x="587" y="506"/>
                  </a:cubicBezTo>
                  <a:cubicBezTo>
                    <a:pt x="592" y="506"/>
                    <a:pt x="592" y="509"/>
                    <a:pt x="595" y="511"/>
                  </a:cubicBezTo>
                  <a:cubicBezTo>
                    <a:pt x="605" y="530"/>
                    <a:pt x="616" y="548"/>
                    <a:pt x="626" y="569"/>
                  </a:cubicBezTo>
                  <a:cubicBezTo>
                    <a:pt x="629" y="574"/>
                    <a:pt x="632" y="574"/>
                    <a:pt x="637" y="574"/>
                  </a:cubicBezTo>
                  <a:cubicBezTo>
                    <a:pt x="768" y="574"/>
                    <a:pt x="902" y="574"/>
                    <a:pt x="1033" y="574"/>
                  </a:cubicBezTo>
                  <a:cubicBezTo>
                    <a:pt x="1069" y="574"/>
                    <a:pt x="1098" y="598"/>
                    <a:pt x="1103" y="635"/>
                  </a:cubicBezTo>
                  <a:cubicBezTo>
                    <a:pt x="1103" y="637"/>
                    <a:pt x="1103" y="642"/>
                    <a:pt x="1103" y="645"/>
                  </a:cubicBezTo>
                  <a:cubicBezTo>
                    <a:pt x="1103" y="800"/>
                    <a:pt x="1103" y="884"/>
                    <a:pt x="1103" y="1038"/>
                  </a:cubicBezTo>
                  <a:cubicBezTo>
                    <a:pt x="1103" y="1036"/>
                    <a:pt x="1103" y="1038"/>
                    <a:pt x="1103" y="1041"/>
                  </a:cubicBezTo>
                  <a:close/>
                  <a:moveTo>
                    <a:pt x="1274" y="220"/>
                  </a:moveTo>
                  <a:cubicBezTo>
                    <a:pt x="1250" y="254"/>
                    <a:pt x="1036" y="315"/>
                    <a:pt x="666" y="315"/>
                  </a:cubicBezTo>
                  <a:cubicBezTo>
                    <a:pt x="297" y="315"/>
                    <a:pt x="81" y="254"/>
                    <a:pt x="57" y="220"/>
                  </a:cubicBezTo>
                  <a:lnTo>
                    <a:pt x="57" y="220"/>
                  </a:lnTo>
                  <a:cubicBezTo>
                    <a:pt x="78" y="186"/>
                    <a:pt x="296" y="126"/>
                    <a:pt x="666" y="126"/>
                  </a:cubicBezTo>
                  <a:cubicBezTo>
                    <a:pt x="1035" y="123"/>
                    <a:pt x="1253" y="184"/>
                    <a:pt x="1274" y="220"/>
                  </a:cubicBezTo>
                  <a:close/>
                </a:path>
              </a:pathLst>
            </a:custGeom>
            <a:solidFill>
              <a:srgbClr val="F80000"/>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928" name="Text Box 30">
            <a:extLst>
              <a:ext uri="{FF2B5EF4-FFF2-40B4-BE49-F238E27FC236}">
                <a16:creationId xmlns:a16="http://schemas.microsoft.com/office/drawing/2014/main" id="{421FF1E9-11CC-45DF-AB1A-29E79B2D3337}"/>
              </a:ext>
            </a:extLst>
          </p:cNvPr>
          <p:cNvSpPr txBox="1">
            <a:spLocks noChangeArrowheads="1"/>
          </p:cNvSpPr>
          <p:nvPr/>
        </p:nvSpPr>
        <p:spPr bwMode="auto">
          <a:xfrm>
            <a:off x="10627714" y="5336054"/>
            <a:ext cx="381272" cy="246221"/>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solidFill>
                  <a:schemeClr val="bg2">
                    <a:lumMod val="10000"/>
                  </a:schemeClr>
                </a:solidFill>
              </a:rPr>
              <a:t>File Storage</a:t>
            </a:r>
          </a:p>
        </p:txBody>
      </p:sp>
      <p:cxnSp>
        <p:nvCxnSpPr>
          <p:cNvPr id="440" name="Straight Connector 439">
            <a:extLst>
              <a:ext uri="{FF2B5EF4-FFF2-40B4-BE49-F238E27FC236}">
                <a16:creationId xmlns:a16="http://schemas.microsoft.com/office/drawing/2014/main" id="{301ED0B2-3AD9-43EC-AA3B-4A340CAFCC79}"/>
              </a:ext>
            </a:extLst>
          </p:cNvPr>
          <p:cNvCxnSpPr/>
          <p:nvPr/>
        </p:nvCxnSpPr>
        <p:spPr>
          <a:xfrm>
            <a:off x="1572967" y="3715069"/>
            <a:ext cx="815121" cy="0"/>
          </a:xfrm>
          <a:prstGeom prst="line">
            <a:avLst/>
          </a:prstGeom>
          <a:ln w="12700" cmpd="sng">
            <a:solidFill>
              <a:srgbClr val="5F5F5F"/>
            </a:solidFill>
            <a:miter lim="800000"/>
          </a:ln>
        </p:spPr>
        <p:style>
          <a:lnRef idx="1">
            <a:schemeClr val="accent1"/>
          </a:lnRef>
          <a:fillRef idx="0">
            <a:schemeClr val="accent1"/>
          </a:fillRef>
          <a:effectRef idx="0">
            <a:schemeClr val="accent1"/>
          </a:effectRef>
          <a:fontRef idx="minor">
            <a:schemeClr val="tx1"/>
          </a:fontRef>
        </p:style>
      </p:cxnSp>
      <p:sp>
        <p:nvSpPr>
          <p:cNvPr id="441" name="Rectangle 440">
            <a:extLst>
              <a:ext uri="{FF2B5EF4-FFF2-40B4-BE49-F238E27FC236}">
                <a16:creationId xmlns:a16="http://schemas.microsoft.com/office/drawing/2014/main" id="{DF434A72-E438-4485-9AE0-33FFB1C5D27F}"/>
              </a:ext>
            </a:extLst>
          </p:cNvPr>
          <p:cNvSpPr/>
          <p:nvPr/>
        </p:nvSpPr>
        <p:spPr>
          <a:xfrm>
            <a:off x="1814642" y="3892537"/>
            <a:ext cx="807300" cy="341454"/>
          </a:xfrm>
          <a:prstGeom prst="rect">
            <a:avLst/>
          </a:prstGeom>
        </p:spPr>
        <p:style>
          <a:lnRef idx="2">
            <a:schemeClr val="accent4"/>
          </a:lnRef>
          <a:fillRef idx="1">
            <a:schemeClr val="lt1"/>
          </a:fillRef>
          <a:effectRef idx="0">
            <a:schemeClr val="accent4"/>
          </a:effectRef>
          <a:fontRef idx="minor">
            <a:schemeClr val="dk1"/>
          </a:fontRef>
        </p:style>
        <p:txBody>
          <a:bodyPr wrap="square">
            <a:spAutoFit/>
          </a:bodyPr>
          <a:lstStyle/>
          <a:p>
            <a:pPr algn="ctr">
              <a:lnSpc>
                <a:spcPct val="90000"/>
              </a:lnSpc>
            </a:pPr>
            <a:r>
              <a:rPr lang="en-US" altLang="en-US" sz="900" b="1" dirty="0">
                <a:solidFill>
                  <a:srgbClr val="5F5F5F"/>
                </a:solidFill>
              </a:rPr>
              <a:t>Internal Web Client</a:t>
            </a:r>
          </a:p>
        </p:txBody>
      </p:sp>
      <p:cxnSp>
        <p:nvCxnSpPr>
          <p:cNvPr id="442" name="Straight Arrow Connector 441">
            <a:extLst>
              <a:ext uri="{FF2B5EF4-FFF2-40B4-BE49-F238E27FC236}">
                <a16:creationId xmlns:a16="http://schemas.microsoft.com/office/drawing/2014/main" id="{E36509D1-CBEE-44AA-9FAC-D98D2DD372A9}"/>
              </a:ext>
            </a:extLst>
          </p:cNvPr>
          <p:cNvCxnSpPr>
            <a:cxnSpLocks/>
            <a:stCxn id="441" idx="3"/>
          </p:cNvCxnSpPr>
          <p:nvPr/>
        </p:nvCxnSpPr>
        <p:spPr>
          <a:xfrm flipV="1">
            <a:off x="2621942" y="3921006"/>
            <a:ext cx="205278" cy="142258"/>
          </a:xfrm>
          <a:prstGeom prst="straightConnector1">
            <a:avLst/>
          </a:prstGeom>
          <a:ln w="19050">
            <a:solidFill>
              <a:schemeClr val="accent5"/>
            </a:solidFill>
            <a:miter lim="800000"/>
            <a:tailEnd type="arrow"/>
          </a:ln>
        </p:spPr>
        <p:style>
          <a:lnRef idx="1">
            <a:schemeClr val="accent1"/>
          </a:lnRef>
          <a:fillRef idx="0">
            <a:schemeClr val="accent1"/>
          </a:fillRef>
          <a:effectRef idx="0">
            <a:schemeClr val="accent1"/>
          </a:effectRef>
          <a:fontRef idx="minor">
            <a:schemeClr val="tx1"/>
          </a:fontRef>
        </p:style>
      </p:cxnSp>
      <p:grpSp>
        <p:nvGrpSpPr>
          <p:cNvPr id="443" name="Group 442">
            <a:extLst>
              <a:ext uri="{FF2B5EF4-FFF2-40B4-BE49-F238E27FC236}">
                <a16:creationId xmlns:a16="http://schemas.microsoft.com/office/drawing/2014/main" id="{8A07E740-7A83-40F5-94ED-6F5B7392A1F2}"/>
              </a:ext>
            </a:extLst>
          </p:cNvPr>
          <p:cNvGrpSpPr>
            <a:grpSpLocks noChangeAspect="1"/>
          </p:cNvGrpSpPr>
          <p:nvPr/>
        </p:nvGrpSpPr>
        <p:grpSpPr>
          <a:xfrm>
            <a:off x="3457220" y="3336198"/>
            <a:ext cx="563428" cy="613365"/>
            <a:chOff x="7231996" y="2103309"/>
            <a:chExt cx="639069" cy="695710"/>
          </a:xfrm>
        </p:grpSpPr>
        <p:grpSp>
          <p:nvGrpSpPr>
            <p:cNvPr id="444" name="Group 443">
              <a:extLst>
                <a:ext uri="{FF2B5EF4-FFF2-40B4-BE49-F238E27FC236}">
                  <a16:creationId xmlns:a16="http://schemas.microsoft.com/office/drawing/2014/main" id="{E9E35369-8012-4442-82BB-7CC7FF81224A}"/>
                </a:ext>
              </a:extLst>
            </p:cNvPr>
            <p:cNvGrpSpPr/>
            <p:nvPr/>
          </p:nvGrpSpPr>
          <p:grpSpPr>
            <a:xfrm>
              <a:off x="7307490" y="2184465"/>
              <a:ext cx="488082" cy="533399"/>
              <a:chOff x="4448178" y="3117846"/>
              <a:chExt cx="1265238" cy="1382712"/>
            </a:xfrm>
            <a:solidFill>
              <a:srgbClr val="F80000"/>
            </a:solidFill>
          </p:grpSpPr>
          <p:sp>
            <p:nvSpPr>
              <p:cNvPr id="446" name="Freeform 1">
                <a:extLst>
                  <a:ext uri="{FF2B5EF4-FFF2-40B4-BE49-F238E27FC236}">
                    <a16:creationId xmlns:a16="http://schemas.microsoft.com/office/drawing/2014/main" id="{73C93053-18FE-435E-AC4E-5341A6E458F3}"/>
                  </a:ext>
                </a:extLst>
              </p:cNvPr>
              <p:cNvSpPr>
                <a:spLocks noChangeArrowheads="1"/>
              </p:cNvSpPr>
              <p:nvPr/>
            </p:nvSpPr>
            <p:spPr bwMode="auto">
              <a:xfrm>
                <a:off x="5006975" y="3382963"/>
                <a:ext cx="153988" cy="544512"/>
              </a:xfrm>
              <a:custGeom>
                <a:avLst/>
                <a:gdLst>
                  <a:gd name="T0" fmla="*/ 267 w 429"/>
                  <a:gd name="T1" fmla="*/ 369 h 1512"/>
                  <a:gd name="T2" fmla="*/ 428 w 429"/>
                  <a:gd name="T3" fmla="*/ 369 h 1512"/>
                  <a:gd name="T4" fmla="*/ 214 w 429"/>
                  <a:gd name="T5" fmla="*/ 0 h 1512"/>
                  <a:gd name="T6" fmla="*/ 0 w 429"/>
                  <a:gd name="T7" fmla="*/ 369 h 1512"/>
                  <a:gd name="T8" fmla="*/ 161 w 429"/>
                  <a:gd name="T9" fmla="*/ 369 h 1512"/>
                  <a:gd name="T10" fmla="*/ 161 w 429"/>
                  <a:gd name="T11" fmla="*/ 1142 h 1512"/>
                  <a:gd name="T12" fmla="*/ 0 w 429"/>
                  <a:gd name="T13" fmla="*/ 1142 h 1512"/>
                  <a:gd name="T14" fmla="*/ 214 w 429"/>
                  <a:gd name="T15" fmla="*/ 1511 h 1512"/>
                  <a:gd name="T16" fmla="*/ 428 w 429"/>
                  <a:gd name="T17" fmla="*/ 1142 h 1512"/>
                  <a:gd name="T18" fmla="*/ 267 w 429"/>
                  <a:gd name="T19" fmla="*/ 1142 h 1512"/>
                  <a:gd name="T20" fmla="*/ 267 w 429"/>
                  <a:gd name="T21" fmla="*/ 369 h 15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29" h="1512">
                    <a:moveTo>
                      <a:pt x="267" y="369"/>
                    </a:moveTo>
                    <a:lnTo>
                      <a:pt x="428" y="369"/>
                    </a:lnTo>
                    <a:lnTo>
                      <a:pt x="214" y="0"/>
                    </a:lnTo>
                    <a:lnTo>
                      <a:pt x="0" y="369"/>
                    </a:lnTo>
                    <a:lnTo>
                      <a:pt x="161" y="369"/>
                    </a:lnTo>
                    <a:lnTo>
                      <a:pt x="161" y="1142"/>
                    </a:lnTo>
                    <a:lnTo>
                      <a:pt x="0" y="1142"/>
                    </a:lnTo>
                    <a:lnTo>
                      <a:pt x="214" y="1511"/>
                    </a:lnTo>
                    <a:lnTo>
                      <a:pt x="428" y="1142"/>
                    </a:lnTo>
                    <a:lnTo>
                      <a:pt x="267" y="1142"/>
                    </a:lnTo>
                    <a:lnTo>
                      <a:pt x="267" y="36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chemeClr val="bg2">
                      <a:lumMod val="10000"/>
                    </a:schemeClr>
                  </a:solidFill>
                </a:endParaRPr>
              </a:p>
            </p:txBody>
          </p:sp>
          <p:sp>
            <p:nvSpPr>
              <p:cNvPr id="447" name="Freeform 2">
                <a:extLst>
                  <a:ext uri="{FF2B5EF4-FFF2-40B4-BE49-F238E27FC236}">
                    <a16:creationId xmlns:a16="http://schemas.microsoft.com/office/drawing/2014/main" id="{D87AF9E8-6A40-471C-8CD4-8245B2020FA0}"/>
                  </a:ext>
                </a:extLst>
              </p:cNvPr>
              <p:cNvSpPr>
                <a:spLocks noChangeArrowheads="1"/>
              </p:cNvSpPr>
              <p:nvPr/>
            </p:nvSpPr>
            <p:spPr bwMode="auto">
              <a:xfrm>
                <a:off x="4806950" y="3578225"/>
                <a:ext cx="228600" cy="153988"/>
              </a:xfrm>
              <a:custGeom>
                <a:avLst/>
                <a:gdLst>
                  <a:gd name="T0" fmla="*/ 632 w 633"/>
                  <a:gd name="T1" fmla="*/ 214 h 429"/>
                  <a:gd name="T2" fmla="*/ 259 w 633"/>
                  <a:gd name="T3" fmla="*/ 0 h 429"/>
                  <a:gd name="T4" fmla="*/ 259 w 633"/>
                  <a:gd name="T5" fmla="*/ 160 h 429"/>
                  <a:gd name="T6" fmla="*/ 0 w 633"/>
                  <a:gd name="T7" fmla="*/ 160 h 429"/>
                  <a:gd name="T8" fmla="*/ 0 w 633"/>
                  <a:gd name="T9" fmla="*/ 268 h 429"/>
                  <a:gd name="T10" fmla="*/ 259 w 633"/>
                  <a:gd name="T11" fmla="*/ 268 h 429"/>
                  <a:gd name="T12" fmla="*/ 259 w 633"/>
                  <a:gd name="T13" fmla="*/ 428 h 429"/>
                  <a:gd name="T14" fmla="*/ 632 w 633"/>
                  <a:gd name="T15" fmla="*/ 214 h 4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33" h="429">
                    <a:moveTo>
                      <a:pt x="632" y="214"/>
                    </a:moveTo>
                    <a:lnTo>
                      <a:pt x="259" y="0"/>
                    </a:lnTo>
                    <a:lnTo>
                      <a:pt x="259" y="160"/>
                    </a:lnTo>
                    <a:lnTo>
                      <a:pt x="0" y="160"/>
                    </a:lnTo>
                    <a:lnTo>
                      <a:pt x="0" y="268"/>
                    </a:lnTo>
                    <a:lnTo>
                      <a:pt x="259" y="268"/>
                    </a:lnTo>
                    <a:lnTo>
                      <a:pt x="259" y="428"/>
                    </a:lnTo>
                    <a:lnTo>
                      <a:pt x="632" y="214"/>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chemeClr val="bg2">
                      <a:lumMod val="10000"/>
                    </a:schemeClr>
                  </a:solidFill>
                </a:endParaRPr>
              </a:p>
            </p:txBody>
          </p:sp>
          <p:sp>
            <p:nvSpPr>
              <p:cNvPr id="448" name="Freeform 3">
                <a:extLst>
                  <a:ext uri="{FF2B5EF4-FFF2-40B4-BE49-F238E27FC236}">
                    <a16:creationId xmlns:a16="http://schemas.microsoft.com/office/drawing/2014/main" id="{BF908131-B0A2-48FA-98DC-117B04228539}"/>
                  </a:ext>
                </a:extLst>
              </p:cNvPr>
              <p:cNvSpPr>
                <a:spLocks noChangeArrowheads="1"/>
              </p:cNvSpPr>
              <p:nvPr/>
            </p:nvSpPr>
            <p:spPr bwMode="auto">
              <a:xfrm>
                <a:off x="5133975" y="3578225"/>
                <a:ext cx="228600" cy="153988"/>
              </a:xfrm>
              <a:custGeom>
                <a:avLst/>
                <a:gdLst>
                  <a:gd name="T0" fmla="*/ 373 w 633"/>
                  <a:gd name="T1" fmla="*/ 0 h 429"/>
                  <a:gd name="T2" fmla="*/ 0 w 633"/>
                  <a:gd name="T3" fmla="*/ 214 h 429"/>
                  <a:gd name="T4" fmla="*/ 373 w 633"/>
                  <a:gd name="T5" fmla="*/ 428 h 429"/>
                  <a:gd name="T6" fmla="*/ 373 w 633"/>
                  <a:gd name="T7" fmla="*/ 268 h 429"/>
                  <a:gd name="T8" fmla="*/ 632 w 633"/>
                  <a:gd name="T9" fmla="*/ 268 h 429"/>
                  <a:gd name="T10" fmla="*/ 632 w 633"/>
                  <a:gd name="T11" fmla="*/ 160 h 429"/>
                  <a:gd name="T12" fmla="*/ 373 w 633"/>
                  <a:gd name="T13" fmla="*/ 160 h 429"/>
                  <a:gd name="T14" fmla="*/ 373 w 633"/>
                  <a:gd name="T15" fmla="*/ 0 h 4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33" h="429">
                    <a:moveTo>
                      <a:pt x="373" y="0"/>
                    </a:moveTo>
                    <a:lnTo>
                      <a:pt x="0" y="214"/>
                    </a:lnTo>
                    <a:lnTo>
                      <a:pt x="373" y="428"/>
                    </a:lnTo>
                    <a:lnTo>
                      <a:pt x="373" y="268"/>
                    </a:lnTo>
                    <a:lnTo>
                      <a:pt x="632" y="268"/>
                    </a:lnTo>
                    <a:lnTo>
                      <a:pt x="632" y="160"/>
                    </a:lnTo>
                    <a:lnTo>
                      <a:pt x="373" y="160"/>
                    </a:lnTo>
                    <a:lnTo>
                      <a:pt x="373"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chemeClr val="bg2">
                      <a:lumMod val="10000"/>
                    </a:schemeClr>
                  </a:solidFill>
                </a:endParaRPr>
              </a:p>
            </p:txBody>
          </p:sp>
          <p:sp>
            <p:nvSpPr>
              <p:cNvPr id="449" name="Freeform 4">
                <a:extLst>
                  <a:ext uri="{FF2B5EF4-FFF2-40B4-BE49-F238E27FC236}">
                    <a16:creationId xmlns:a16="http://schemas.microsoft.com/office/drawing/2014/main" id="{5AD2183E-FB83-4EA7-9E57-6D30F574BA69}"/>
                  </a:ext>
                </a:extLst>
              </p:cNvPr>
              <p:cNvSpPr>
                <a:spLocks noChangeArrowheads="1"/>
              </p:cNvSpPr>
              <p:nvPr/>
            </p:nvSpPr>
            <p:spPr bwMode="auto">
              <a:xfrm>
                <a:off x="5048250" y="4208463"/>
                <a:ext cx="57150" cy="46037"/>
              </a:xfrm>
              <a:custGeom>
                <a:avLst/>
                <a:gdLst>
                  <a:gd name="T0" fmla="*/ 131 w 158"/>
                  <a:gd name="T1" fmla="*/ 11 h 130"/>
                  <a:gd name="T2" fmla="*/ 67 w 158"/>
                  <a:gd name="T3" fmla="*/ 0 h 130"/>
                  <a:gd name="T4" fmla="*/ 0 w 158"/>
                  <a:gd name="T5" fmla="*/ 0 h 130"/>
                  <a:gd name="T6" fmla="*/ 0 w 158"/>
                  <a:gd name="T7" fmla="*/ 129 h 130"/>
                  <a:gd name="T8" fmla="*/ 81 w 158"/>
                  <a:gd name="T9" fmla="*/ 129 h 130"/>
                  <a:gd name="T10" fmla="*/ 131 w 158"/>
                  <a:gd name="T11" fmla="*/ 115 h 130"/>
                  <a:gd name="T12" fmla="*/ 157 w 158"/>
                  <a:gd name="T13" fmla="*/ 62 h 130"/>
                  <a:gd name="T14" fmla="*/ 131 w 158"/>
                  <a:gd name="T15" fmla="*/ 11 h 1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8" h="130">
                    <a:moveTo>
                      <a:pt x="131" y="11"/>
                    </a:moveTo>
                    <a:cubicBezTo>
                      <a:pt x="114" y="0"/>
                      <a:pt x="98" y="0"/>
                      <a:pt x="67" y="0"/>
                    </a:cubicBezTo>
                    <a:lnTo>
                      <a:pt x="0" y="0"/>
                    </a:lnTo>
                    <a:lnTo>
                      <a:pt x="0" y="129"/>
                    </a:lnTo>
                    <a:lnTo>
                      <a:pt x="81" y="129"/>
                    </a:lnTo>
                    <a:cubicBezTo>
                      <a:pt x="93" y="129"/>
                      <a:pt x="114" y="129"/>
                      <a:pt x="131" y="115"/>
                    </a:cubicBezTo>
                    <a:cubicBezTo>
                      <a:pt x="140" y="110"/>
                      <a:pt x="157" y="93"/>
                      <a:pt x="157" y="62"/>
                    </a:cubicBezTo>
                    <a:cubicBezTo>
                      <a:pt x="157" y="31"/>
                      <a:pt x="140" y="17"/>
                      <a:pt x="131" y="1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chemeClr val="bg2">
                      <a:lumMod val="10000"/>
                    </a:schemeClr>
                  </a:solidFill>
                </a:endParaRPr>
              </a:p>
            </p:txBody>
          </p:sp>
          <p:sp>
            <p:nvSpPr>
              <p:cNvPr id="450" name="Freeform 5">
                <a:extLst>
                  <a:ext uri="{FF2B5EF4-FFF2-40B4-BE49-F238E27FC236}">
                    <a16:creationId xmlns:a16="http://schemas.microsoft.com/office/drawing/2014/main" id="{8121F132-6EC1-4326-BF20-89B9A509C4C6}"/>
                  </a:ext>
                </a:extLst>
              </p:cNvPr>
              <p:cNvSpPr>
                <a:spLocks noChangeArrowheads="1"/>
              </p:cNvSpPr>
              <p:nvPr/>
            </p:nvSpPr>
            <p:spPr bwMode="auto">
              <a:xfrm>
                <a:off x="4875213" y="4210050"/>
                <a:ext cx="68262" cy="114300"/>
              </a:xfrm>
              <a:custGeom>
                <a:avLst/>
                <a:gdLst>
                  <a:gd name="T0" fmla="*/ 104 w 190"/>
                  <a:gd name="T1" fmla="*/ 9 h 317"/>
                  <a:gd name="T2" fmla="*/ 0 w 190"/>
                  <a:gd name="T3" fmla="*/ 3 h 317"/>
                  <a:gd name="T4" fmla="*/ 0 w 190"/>
                  <a:gd name="T5" fmla="*/ 316 h 317"/>
                  <a:gd name="T6" fmla="*/ 39 w 190"/>
                  <a:gd name="T7" fmla="*/ 316 h 317"/>
                  <a:gd name="T8" fmla="*/ 146 w 190"/>
                  <a:gd name="T9" fmla="*/ 285 h 317"/>
                  <a:gd name="T10" fmla="*/ 189 w 190"/>
                  <a:gd name="T11" fmla="*/ 153 h 317"/>
                  <a:gd name="T12" fmla="*/ 104 w 190"/>
                  <a:gd name="T13" fmla="*/ 9 h 317"/>
                </a:gdLst>
                <a:ahLst/>
                <a:cxnLst>
                  <a:cxn ang="0">
                    <a:pos x="T0" y="T1"/>
                  </a:cxn>
                  <a:cxn ang="0">
                    <a:pos x="T2" y="T3"/>
                  </a:cxn>
                  <a:cxn ang="0">
                    <a:pos x="T4" y="T5"/>
                  </a:cxn>
                  <a:cxn ang="0">
                    <a:pos x="T6" y="T7"/>
                  </a:cxn>
                  <a:cxn ang="0">
                    <a:pos x="T8" y="T9"/>
                  </a:cxn>
                  <a:cxn ang="0">
                    <a:pos x="T10" y="T11"/>
                  </a:cxn>
                  <a:cxn ang="0">
                    <a:pos x="T12" y="T13"/>
                  </a:cxn>
                </a:cxnLst>
                <a:rect l="0" t="0" r="r" b="b"/>
                <a:pathLst>
                  <a:path w="190" h="317">
                    <a:moveTo>
                      <a:pt x="104" y="9"/>
                    </a:moveTo>
                    <a:cubicBezTo>
                      <a:pt x="84" y="3"/>
                      <a:pt x="56" y="0"/>
                      <a:pt x="0" y="3"/>
                    </a:cubicBezTo>
                    <a:lnTo>
                      <a:pt x="0" y="316"/>
                    </a:lnTo>
                    <a:cubicBezTo>
                      <a:pt x="11" y="316"/>
                      <a:pt x="28" y="316"/>
                      <a:pt x="39" y="316"/>
                    </a:cubicBezTo>
                    <a:cubicBezTo>
                      <a:pt x="82" y="316"/>
                      <a:pt x="117" y="314"/>
                      <a:pt x="146" y="285"/>
                    </a:cubicBezTo>
                    <a:cubicBezTo>
                      <a:pt x="185" y="246"/>
                      <a:pt x="189" y="175"/>
                      <a:pt x="189" y="153"/>
                    </a:cubicBezTo>
                    <a:cubicBezTo>
                      <a:pt x="189" y="85"/>
                      <a:pt x="166" y="26"/>
                      <a:pt x="104" y="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chemeClr val="bg2">
                      <a:lumMod val="10000"/>
                    </a:schemeClr>
                  </a:solidFill>
                </a:endParaRPr>
              </a:p>
            </p:txBody>
          </p:sp>
          <p:sp>
            <p:nvSpPr>
              <p:cNvPr id="451" name="Freeform 6">
                <a:extLst>
                  <a:ext uri="{FF2B5EF4-FFF2-40B4-BE49-F238E27FC236}">
                    <a16:creationId xmlns:a16="http://schemas.microsoft.com/office/drawing/2014/main" id="{66F2956F-584F-40E9-9158-BC2B9C51F5FE}"/>
                  </a:ext>
                </a:extLst>
              </p:cNvPr>
              <p:cNvSpPr>
                <a:spLocks noChangeArrowheads="1"/>
              </p:cNvSpPr>
              <p:nvPr/>
            </p:nvSpPr>
            <p:spPr bwMode="auto">
              <a:xfrm>
                <a:off x="4448178" y="3117846"/>
                <a:ext cx="1265238" cy="1382712"/>
              </a:xfrm>
              <a:custGeom>
                <a:avLst/>
                <a:gdLst>
                  <a:gd name="T0" fmla="*/ 3320 w 3516"/>
                  <a:gd name="T1" fmla="*/ 0 h 3840"/>
                  <a:gd name="T2" fmla="*/ 195 w 3516"/>
                  <a:gd name="T3" fmla="*/ 0 h 3840"/>
                  <a:gd name="T4" fmla="*/ 0 w 3516"/>
                  <a:gd name="T5" fmla="*/ 191 h 3840"/>
                  <a:gd name="T6" fmla="*/ 0 w 3516"/>
                  <a:gd name="T7" fmla="*/ 3644 h 3840"/>
                  <a:gd name="T8" fmla="*/ 195 w 3516"/>
                  <a:gd name="T9" fmla="*/ 3839 h 3840"/>
                  <a:gd name="T10" fmla="*/ 3320 w 3516"/>
                  <a:gd name="T11" fmla="*/ 3839 h 3840"/>
                  <a:gd name="T12" fmla="*/ 3515 w 3516"/>
                  <a:gd name="T13" fmla="*/ 3644 h 3840"/>
                  <a:gd name="T14" fmla="*/ 3515 w 3516"/>
                  <a:gd name="T15" fmla="*/ 191 h 3840"/>
                  <a:gd name="T16" fmla="*/ 3320 w 3516"/>
                  <a:gd name="T17" fmla="*/ 0 h 3840"/>
                  <a:gd name="T18" fmla="*/ 1315 w 3516"/>
                  <a:gd name="T19" fmla="*/ 3421 h 3840"/>
                  <a:gd name="T20" fmla="*/ 1230 w 3516"/>
                  <a:gd name="T21" fmla="*/ 3427 h 3840"/>
                  <a:gd name="T22" fmla="*/ 1083 w 3516"/>
                  <a:gd name="T23" fmla="*/ 3427 h 3840"/>
                  <a:gd name="T24" fmla="*/ 1083 w 3516"/>
                  <a:gd name="T25" fmla="*/ 2961 h 3840"/>
                  <a:gd name="T26" fmla="*/ 1239 w 3516"/>
                  <a:gd name="T27" fmla="*/ 2961 h 3840"/>
                  <a:gd name="T28" fmla="*/ 1399 w 3516"/>
                  <a:gd name="T29" fmla="*/ 3003 h 3840"/>
                  <a:gd name="T30" fmla="*/ 1478 w 3516"/>
                  <a:gd name="T31" fmla="*/ 3187 h 3840"/>
                  <a:gd name="T32" fmla="*/ 1315 w 3516"/>
                  <a:gd name="T33" fmla="*/ 3421 h 3840"/>
                  <a:gd name="T34" fmla="*/ 1805 w 3516"/>
                  <a:gd name="T35" fmla="*/ 3263 h 3840"/>
                  <a:gd name="T36" fmla="*/ 1755 w 3516"/>
                  <a:gd name="T37" fmla="*/ 3238 h 3840"/>
                  <a:gd name="T38" fmla="*/ 1667 w 3516"/>
                  <a:gd name="T39" fmla="*/ 3238 h 3840"/>
                  <a:gd name="T40" fmla="*/ 1667 w 3516"/>
                  <a:gd name="T41" fmla="*/ 3427 h 3840"/>
                  <a:gd name="T42" fmla="*/ 1566 w 3516"/>
                  <a:gd name="T43" fmla="*/ 3427 h 3840"/>
                  <a:gd name="T44" fmla="*/ 1566 w 3516"/>
                  <a:gd name="T45" fmla="*/ 2958 h 3840"/>
                  <a:gd name="T46" fmla="*/ 1744 w 3516"/>
                  <a:gd name="T47" fmla="*/ 2958 h 3840"/>
                  <a:gd name="T48" fmla="*/ 1884 w 3516"/>
                  <a:gd name="T49" fmla="*/ 2989 h 3840"/>
                  <a:gd name="T50" fmla="*/ 1923 w 3516"/>
                  <a:gd name="T51" fmla="*/ 3080 h 3840"/>
                  <a:gd name="T52" fmla="*/ 1824 w 3516"/>
                  <a:gd name="T53" fmla="*/ 3195 h 3840"/>
                  <a:gd name="T54" fmla="*/ 1909 w 3516"/>
                  <a:gd name="T55" fmla="*/ 3302 h 3840"/>
                  <a:gd name="T56" fmla="*/ 1923 w 3516"/>
                  <a:gd name="T57" fmla="*/ 3393 h 3840"/>
                  <a:gd name="T58" fmla="*/ 1937 w 3516"/>
                  <a:gd name="T59" fmla="*/ 3427 h 3840"/>
                  <a:gd name="T60" fmla="*/ 1830 w 3516"/>
                  <a:gd name="T61" fmla="*/ 3427 h 3840"/>
                  <a:gd name="T62" fmla="*/ 1805 w 3516"/>
                  <a:gd name="T63" fmla="*/ 3263 h 3840"/>
                  <a:gd name="T64" fmla="*/ 2135 w 3516"/>
                  <a:gd name="T65" fmla="*/ 3322 h 3840"/>
                  <a:gd name="T66" fmla="*/ 2245 w 3516"/>
                  <a:gd name="T67" fmla="*/ 3362 h 3840"/>
                  <a:gd name="T68" fmla="*/ 2321 w 3516"/>
                  <a:gd name="T69" fmla="*/ 3353 h 3840"/>
                  <a:gd name="T70" fmla="*/ 2321 w 3516"/>
                  <a:gd name="T71" fmla="*/ 3254 h 3840"/>
                  <a:gd name="T72" fmla="*/ 2231 w 3516"/>
                  <a:gd name="T73" fmla="*/ 3254 h 3840"/>
                  <a:gd name="T74" fmla="*/ 2231 w 3516"/>
                  <a:gd name="T75" fmla="*/ 3178 h 3840"/>
                  <a:gd name="T76" fmla="*/ 2423 w 3516"/>
                  <a:gd name="T77" fmla="*/ 3178 h 3840"/>
                  <a:gd name="T78" fmla="*/ 2423 w 3516"/>
                  <a:gd name="T79" fmla="*/ 3412 h 3840"/>
                  <a:gd name="T80" fmla="*/ 2253 w 3516"/>
                  <a:gd name="T81" fmla="*/ 3438 h 3840"/>
                  <a:gd name="T82" fmla="*/ 2056 w 3516"/>
                  <a:gd name="T83" fmla="*/ 3376 h 3840"/>
                  <a:gd name="T84" fmla="*/ 1994 w 3516"/>
                  <a:gd name="T85" fmla="*/ 3201 h 3840"/>
                  <a:gd name="T86" fmla="*/ 2239 w 3516"/>
                  <a:gd name="T87" fmla="*/ 2947 h 3840"/>
                  <a:gd name="T88" fmla="*/ 2397 w 3516"/>
                  <a:gd name="T89" fmla="*/ 3006 h 3840"/>
                  <a:gd name="T90" fmla="*/ 2431 w 3516"/>
                  <a:gd name="T91" fmla="*/ 3105 h 3840"/>
                  <a:gd name="T92" fmla="*/ 2327 w 3516"/>
                  <a:gd name="T93" fmla="*/ 3105 h 3840"/>
                  <a:gd name="T94" fmla="*/ 2313 w 3516"/>
                  <a:gd name="T95" fmla="*/ 3057 h 3840"/>
                  <a:gd name="T96" fmla="*/ 2234 w 3516"/>
                  <a:gd name="T97" fmla="*/ 3020 h 3840"/>
                  <a:gd name="T98" fmla="*/ 2098 w 3516"/>
                  <a:gd name="T99" fmla="*/ 3198 h 3840"/>
                  <a:gd name="T100" fmla="*/ 2135 w 3516"/>
                  <a:gd name="T101" fmla="*/ 3322 h 3840"/>
                  <a:gd name="T102" fmla="*/ 1758 w 3516"/>
                  <a:gd name="T103" fmla="*/ 2524 h 3840"/>
                  <a:gd name="T104" fmla="*/ 728 w 3516"/>
                  <a:gd name="T105" fmla="*/ 1495 h 3840"/>
                  <a:gd name="T106" fmla="*/ 1758 w 3516"/>
                  <a:gd name="T107" fmla="*/ 465 h 3840"/>
                  <a:gd name="T108" fmla="*/ 2787 w 3516"/>
                  <a:gd name="T109" fmla="*/ 1495 h 3840"/>
                  <a:gd name="T110" fmla="*/ 1758 w 3516"/>
                  <a:gd name="T111" fmla="*/ 2524 h 3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516" h="3840">
                    <a:moveTo>
                      <a:pt x="3320" y="0"/>
                    </a:moveTo>
                    <a:lnTo>
                      <a:pt x="195" y="0"/>
                    </a:lnTo>
                    <a:cubicBezTo>
                      <a:pt x="87" y="0"/>
                      <a:pt x="0" y="84"/>
                      <a:pt x="0" y="191"/>
                    </a:cubicBezTo>
                    <a:lnTo>
                      <a:pt x="0" y="3644"/>
                    </a:lnTo>
                    <a:cubicBezTo>
                      <a:pt x="0" y="3751"/>
                      <a:pt x="87" y="3839"/>
                      <a:pt x="195" y="3839"/>
                    </a:cubicBezTo>
                    <a:lnTo>
                      <a:pt x="3320" y="3839"/>
                    </a:lnTo>
                    <a:cubicBezTo>
                      <a:pt x="3427" y="3839"/>
                      <a:pt x="3515" y="3751"/>
                      <a:pt x="3515" y="3644"/>
                    </a:cubicBezTo>
                    <a:lnTo>
                      <a:pt x="3515" y="191"/>
                    </a:lnTo>
                    <a:cubicBezTo>
                      <a:pt x="3515" y="84"/>
                      <a:pt x="3427" y="0"/>
                      <a:pt x="3320" y="0"/>
                    </a:cubicBezTo>
                    <a:close/>
                    <a:moveTo>
                      <a:pt x="1315" y="3421"/>
                    </a:moveTo>
                    <a:cubicBezTo>
                      <a:pt x="1298" y="3424"/>
                      <a:pt x="1278" y="3427"/>
                      <a:pt x="1230" y="3427"/>
                    </a:cubicBezTo>
                    <a:lnTo>
                      <a:pt x="1083" y="3427"/>
                    </a:lnTo>
                    <a:lnTo>
                      <a:pt x="1083" y="2961"/>
                    </a:lnTo>
                    <a:lnTo>
                      <a:pt x="1239" y="2961"/>
                    </a:lnTo>
                    <a:cubicBezTo>
                      <a:pt x="1264" y="2961"/>
                      <a:pt x="1343" y="2961"/>
                      <a:pt x="1399" y="3003"/>
                    </a:cubicBezTo>
                    <a:cubicBezTo>
                      <a:pt x="1459" y="3046"/>
                      <a:pt x="1478" y="3119"/>
                      <a:pt x="1478" y="3187"/>
                    </a:cubicBezTo>
                    <a:cubicBezTo>
                      <a:pt x="1481" y="3331"/>
                      <a:pt x="1405" y="3404"/>
                      <a:pt x="1315" y="3421"/>
                    </a:cubicBezTo>
                    <a:close/>
                    <a:moveTo>
                      <a:pt x="1805" y="3263"/>
                    </a:moveTo>
                    <a:cubicBezTo>
                      <a:pt x="1796" y="3238"/>
                      <a:pt x="1772" y="3238"/>
                      <a:pt x="1755" y="3238"/>
                    </a:cubicBezTo>
                    <a:lnTo>
                      <a:pt x="1667" y="3238"/>
                    </a:lnTo>
                    <a:lnTo>
                      <a:pt x="1667" y="3427"/>
                    </a:lnTo>
                    <a:lnTo>
                      <a:pt x="1566" y="3427"/>
                    </a:lnTo>
                    <a:lnTo>
                      <a:pt x="1566" y="2958"/>
                    </a:lnTo>
                    <a:lnTo>
                      <a:pt x="1744" y="2958"/>
                    </a:lnTo>
                    <a:cubicBezTo>
                      <a:pt x="1793" y="2958"/>
                      <a:pt x="1847" y="2958"/>
                      <a:pt x="1884" y="2989"/>
                    </a:cubicBezTo>
                    <a:cubicBezTo>
                      <a:pt x="1912" y="3015"/>
                      <a:pt x="1923" y="3049"/>
                      <a:pt x="1923" y="3080"/>
                    </a:cubicBezTo>
                    <a:cubicBezTo>
                      <a:pt x="1923" y="3167"/>
                      <a:pt x="1847" y="3187"/>
                      <a:pt x="1824" y="3195"/>
                    </a:cubicBezTo>
                    <a:cubicBezTo>
                      <a:pt x="1895" y="3201"/>
                      <a:pt x="1901" y="3240"/>
                      <a:pt x="1909" y="3302"/>
                    </a:cubicBezTo>
                    <a:cubicBezTo>
                      <a:pt x="1918" y="3356"/>
                      <a:pt x="1920" y="3379"/>
                      <a:pt x="1923" y="3393"/>
                    </a:cubicBezTo>
                    <a:cubicBezTo>
                      <a:pt x="1929" y="3412"/>
                      <a:pt x="1932" y="3418"/>
                      <a:pt x="1937" y="3427"/>
                    </a:cubicBezTo>
                    <a:lnTo>
                      <a:pt x="1830" y="3427"/>
                    </a:lnTo>
                    <a:cubicBezTo>
                      <a:pt x="1824" y="3401"/>
                      <a:pt x="1810" y="3283"/>
                      <a:pt x="1805" y="3263"/>
                    </a:cubicBezTo>
                    <a:close/>
                    <a:moveTo>
                      <a:pt x="2135" y="3322"/>
                    </a:moveTo>
                    <a:cubicBezTo>
                      <a:pt x="2157" y="3348"/>
                      <a:pt x="2188" y="3362"/>
                      <a:pt x="2245" y="3362"/>
                    </a:cubicBezTo>
                    <a:cubicBezTo>
                      <a:pt x="2293" y="3362"/>
                      <a:pt x="2310" y="3356"/>
                      <a:pt x="2321" y="3353"/>
                    </a:cubicBezTo>
                    <a:lnTo>
                      <a:pt x="2321" y="3254"/>
                    </a:lnTo>
                    <a:lnTo>
                      <a:pt x="2231" y="3254"/>
                    </a:lnTo>
                    <a:lnTo>
                      <a:pt x="2231" y="3178"/>
                    </a:lnTo>
                    <a:lnTo>
                      <a:pt x="2423" y="3178"/>
                    </a:lnTo>
                    <a:lnTo>
                      <a:pt x="2423" y="3412"/>
                    </a:lnTo>
                    <a:cubicBezTo>
                      <a:pt x="2394" y="3421"/>
                      <a:pt x="2346" y="3438"/>
                      <a:pt x="2253" y="3438"/>
                    </a:cubicBezTo>
                    <a:cubicBezTo>
                      <a:pt x="2146" y="3438"/>
                      <a:pt x="2093" y="3412"/>
                      <a:pt x="2056" y="3376"/>
                    </a:cubicBezTo>
                    <a:cubicBezTo>
                      <a:pt x="2002" y="3325"/>
                      <a:pt x="1994" y="3252"/>
                      <a:pt x="1994" y="3201"/>
                    </a:cubicBezTo>
                    <a:cubicBezTo>
                      <a:pt x="1994" y="3034"/>
                      <a:pt x="2098" y="2947"/>
                      <a:pt x="2239" y="2947"/>
                    </a:cubicBezTo>
                    <a:cubicBezTo>
                      <a:pt x="2299" y="2947"/>
                      <a:pt x="2361" y="2964"/>
                      <a:pt x="2397" y="3006"/>
                    </a:cubicBezTo>
                    <a:cubicBezTo>
                      <a:pt x="2428" y="3043"/>
                      <a:pt x="2431" y="3080"/>
                      <a:pt x="2431" y="3105"/>
                    </a:cubicBezTo>
                    <a:lnTo>
                      <a:pt x="2327" y="3105"/>
                    </a:lnTo>
                    <a:cubicBezTo>
                      <a:pt x="2327" y="3094"/>
                      <a:pt x="2327" y="3077"/>
                      <a:pt x="2313" y="3057"/>
                    </a:cubicBezTo>
                    <a:cubicBezTo>
                      <a:pt x="2293" y="3026"/>
                      <a:pt x="2256" y="3020"/>
                      <a:pt x="2234" y="3020"/>
                    </a:cubicBezTo>
                    <a:cubicBezTo>
                      <a:pt x="2121" y="3020"/>
                      <a:pt x="2098" y="3128"/>
                      <a:pt x="2098" y="3198"/>
                    </a:cubicBezTo>
                    <a:cubicBezTo>
                      <a:pt x="2098" y="3229"/>
                      <a:pt x="2101" y="3286"/>
                      <a:pt x="2135" y="3322"/>
                    </a:cubicBezTo>
                    <a:close/>
                    <a:moveTo>
                      <a:pt x="1758" y="2524"/>
                    </a:moveTo>
                    <a:cubicBezTo>
                      <a:pt x="1191" y="2524"/>
                      <a:pt x="728" y="2064"/>
                      <a:pt x="728" y="1495"/>
                    </a:cubicBezTo>
                    <a:cubicBezTo>
                      <a:pt x="728" y="928"/>
                      <a:pt x="1188" y="465"/>
                      <a:pt x="1758" y="465"/>
                    </a:cubicBezTo>
                    <a:cubicBezTo>
                      <a:pt x="2324" y="465"/>
                      <a:pt x="2787" y="925"/>
                      <a:pt x="2787" y="1495"/>
                    </a:cubicBezTo>
                    <a:cubicBezTo>
                      <a:pt x="2787" y="2061"/>
                      <a:pt x="2324" y="2524"/>
                      <a:pt x="1758" y="2524"/>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chemeClr val="bg2">
                      <a:lumMod val="10000"/>
                    </a:schemeClr>
                  </a:solidFill>
                </a:endParaRPr>
              </a:p>
            </p:txBody>
          </p:sp>
        </p:grpSp>
        <p:sp>
          <p:nvSpPr>
            <p:cNvPr id="445" name="Rectangle 444">
              <a:extLst>
                <a:ext uri="{FF2B5EF4-FFF2-40B4-BE49-F238E27FC236}">
                  <a16:creationId xmlns:a16="http://schemas.microsoft.com/office/drawing/2014/main" id="{215FB70C-52AD-416D-AE5E-F916F14C289E}"/>
                </a:ext>
              </a:extLst>
            </p:cNvPr>
            <p:cNvSpPr/>
            <p:nvPr/>
          </p:nvSpPr>
          <p:spPr>
            <a:xfrm>
              <a:off x="7231996" y="2103309"/>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solidFill>
                  <a:schemeClr val="bg2">
                    <a:lumMod val="10000"/>
                  </a:schemeClr>
                </a:solidFill>
              </a:endParaRPr>
            </a:p>
          </p:txBody>
        </p:sp>
      </p:grpSp>
      <p:grpSp>
        <p:nvGrpSpPr>
          <p:cNvPr id="452" name="Group 451">
            <a:extLst>
              <a:ext uri="{FF2B5EF4-FFF2-40B4-BE49-F238E27FC236}">
                <a16:creationId xmlns:a16="http://schemas.microsoft.com/office/drawing/2014/main" id="{1DABD593-3557-45DB-A269-CF2F80389437}"/>
              </a:ext>
            </a:extLst>
          </p:cNvPr>
          <p:cNvGrpSpPr/>
          <p:nvPr/>
        </p:nvGrpSpPr>
        <p:grpSpPr>
          <a:xfrm>
            <a:off x="2707052" y="3242786"/>
            <a:ext cx="670409" cy="647003"/>
            <a:chOff x="4177575" y="2127578"/>
            <a:chExt cx="670584" cy="647172"/>
          </a:xfrm>
        </p:grpSpPr>
        <p:grpSp>
          <p:nvGrpSpPr>
            <p:cNvPr id="453" name="Group 452">
              <a:extLst>
                <a:ext uri="{FF2B5EF4-FFF2-40B4-BE49-F238E27FC236}">
                  <a16:creationId xmlns:a16="http://schemas.microsoft.com/office/drawing/2014/main" id="{50BC1BA8-B1C4-4715-B02D-5A2383889AA0}"/>
                </a:ext>
              </a:extLst>
            </p:cNvPr>
            <p:cNvGrpSpPr/>
            <p:nvPr/>
          </p:nvGrpSpPr>
          <p:grpSpPr>
            <a:xfrm>
              <a:off x="4177575" y="2201542"/>
              <a:ext cx="670584" cy="499244"/>
              <a:chOff x="3235325" y="1938338"/>
              <a:chExt cx="360363" cy="268287"/>
            </a:xfrm>
            <a:solidFill>
              <a:srgbClr val="F80000"/>
            </a:solidFill>
          </p:grpSpPr>
          <p:sp>
            <p:nvSpPr>
              <p:cNvPr id="455" name="Freeform 74">
                <a:extLst>
                  <a:ext uri="{FF2B5EF4-FFF2-40B4-BE49-F238E27FC236}">
                    <a16:creationId xmlns:a16="http://schemas.microsoft.com/office/drawing/2014/main" id="{BE3A418C-EC0E-47D0-A4F6-000B7D103D95}"/>
                  </a:ext>
                </a:extLst>
              </p:cNvPr>
              <p:cNvSpPr>
                <a:spLocks noChangeArrowheads="1"/>
              </p:cNvSpPr>
              <p:nvPr/>
            </p:nvSpPr>
            <p:spPr bwMode="auto">
              <a:xfrm>
                <a:off x="3235325" y="1938338"/>
                <a:ext cx="360363" cy="268287"/>
              </a:xfrm>
              <a:custGeom>
                <a:avLst/>
                <a:gdLst>
                  <a:gd name="T0" fmla="*/ 878 w 1000"/>
                  <a:gd name="T1" fmla="*/ 370 h 746"/>
                  <a:gd name="T2" fmla="*/ 765 w 1000"/>
                  <a:gd name="T3" fmla="*/ 424 h 746"/>
                  <a:gd name="T4" fmla="*/ 691 w 1000"/>
                  <a:gd name="T5" fmla="*/ 280 h 746"/>
                  <a:gd name="T6" fmla="*/ 499 w 1000"/>
                  <a:gd name="T7" fmla="*/ 0 h 746"/>
                  <a:gd name="T8" fmla="*/ 308 w 1000"/>
                  <a:gd name="T9" fmla="*/ 280 h 746"/>
                  <a:gd name="T10" fmla="*/ 234 w 1000"/>
                  <a:gd name="T11" fmla="*/ 424 h 746"/>
                  <a:gd name="T12" fmla="*/ 121 w 1000"/>
                  <a:gd name="T13" fmla="*/ 370 h 746"/>
                  <a:gd name="T14" fmla="*/ 121 w 1000"/>
                  <a:gd name="T15" fmla="*/ 511 h 746"/>
                  <a:gd name="T16" fmla="*/ 234 w 1000"/>
                  <a:gd name="T17" fmla="*/ 458 h 746"/>
                  <a:gd name="T18" fmla="*/ 499 w 1000"/>
                  <a:gd name="T19" fmla="*/ 745 h 746"/>
                  <a:gd name="T20" fmla="*/ 765 w 1000"/>
                  <a:gd name="T21" fmla="*/ 458 h 746"/>
                  <a:gd name="T22" fmla="*/ 878 w 1000"/>
                  <a:gd name="T23" fmla="*/ 511 h 746"/>
                  <a:gd name="T24" fmla="*/ 293 w 1000"/>
                  <a:gd name="T25" fmla="*/ 458 h 746"/>
                  <a:gd name="T26" fmla="*/ 265 w 1000"/>
                  <a:gd name="T27" fmla="*/ 424 h 746"/>
                  <a:gd name="T28" fmla="*/ 293 w 1000"/>
                  <a:gd name="T29" fmla="*/ 458 h 746"/>
                  <a:gd name="T30" fmla="*/ 324 w 1000"/>
                  <a:gd name="T31" fmla="*/ 458 h 746"/>
                  <a:gd name="T32" fmla="*/ 353 w 1000"/>
                  <a:gd name="T33" fmla="*/ 424 h 746"/>
                  <a:gd name="T34" fmla="*/ 412 w 1000"/>
                  <a:gd name="T35" fmla="*/ 458 h 746"/>
                  <a:gd name="T36" fmla="*/ 384 w 1000"/>
                  <a:gd name="T37" fmla="*/ 424 h 746"/>
                  <a:gd name="T38" fmla="*/ 412 w 1000"/>
                  <a:gd name="T39" fmla="*/ 458 h 746"/>
                  <a:gd name="T40" fmla="*/ 536 w 1000"/>
                  <a:gd name="T41" fmla="*/ 579 h 746"/>
                  <a:gd name="T42" fmla="*/ 480 w 1000"/>
                  <a:gd name="T43" fmla="*/ 480 h 746"/>
                  <a:gd name="T44" fmla="*/ 499 w 1000"/>
                  <a:gd name="T45" fmla="*/ 353 h 746"/>
                  <a:gd name="T46" fmla="*/ 519 w 1000"/>
                  <a:gd name="T47" fmla="*/ 480 h 746"/>
                  <a:gd name="T48" fmla="*/ 590 w 1000"/>
                  <a:gd name="T49" fmla="*/ 458 h 746"/>
                  <a:gd name="T50" fmla="*/ 618 w 1000"/>
                  <a:gd name="T51" fmla="*/ 424 h 746"/>
                  <a:gd name="T52" fmla="*/ 621 w 1000"/>
                  <a:gd name="T53" fmla="*/ 277 h 746"/>
                  <a:gd name="T54" fmla="*/ 381 w 1000"/>
                  <a:gd name="T55" fmla="*/ 190 h 746"/>
                  <a:gd name="T56" fmla="*/ 624 w 1000"/>
                  <a:gd name="T57" fmla="*/ 190 h 746"/>
                  <a:gd name="T58" fmla="*/ 621 w 1000"/>
                  <a:gd name="T59" fmla="*/ 277 h 746"/>
                  <a:gd name="T60" fmla="*/ 649 w 1000"/>
                  <a:gd name="T61" fmla="*/ 458 h 746"/>
                  <a:gd name="T62" fmla="*/ 677 w 1000"/>
                  <a:gd name="T63" fmla="*/ 424 h 746"/>
                  <a:gd name="T64" fmla="*/ 737 w 1000"/>
                  <a:gd name="T65" fmla="*/ 458 h 746"/>
                  <a:gd name="T66" fmla="*/ 708 w 1000"/>
                  <a:gd name="T67" fmla="*/ 424 h 746"/>
                  <a:gd name="T68" fmla="*/ 737 w 1000"/>
                  <a:gd name="T69" fmla="*/ 458 h 7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00" h="746">
                    <a:moveTo>
                      <a:pt x="999" y="441"/>
                    </a:moveTo>
                    <a:lnTo>
                      <a:pt x="878" y="370"/>
                    </a:lnTo>
                    <a:lnTo>
                      <a:pt x="878" y="424"/>
                    </a:lnTo>
                    <a:lnTo>
                      <a:pt x="765" y="424"/>
                    </a:lnTo>
                    <a:lnTo>
                      <a:pt x="765" y="280"/>
                    </a:lnTo>
                    <a:lnTo>
                      <a:pt x="691" y="280"/>
                    </a:lnTo>
                    <a:lnTo>
                      <a:pt x="691" y="192"/>
                    </a:lnTo>
                    <a:cubicBezTo>
                      <a:pt x="691" y="85"/>
                      <a:pt x="604" y="0"/>
                      <a:pt x="499" y="0"/>
                    </a:cubicBezTo>
                    <a:cubicBezTo>
                      <a:pt x="392" y="0"/>
                      <a:pt x="308" y="88"/>
                      <a:pt x="308" y="192"/>
                    </a:cubicBezTo>
                    <a:lnTo>
                      <a:pt x="308" y="280"/>
                    </a:lnTo>
                    <a:lnTo>
                      <a:pt x="234" y="280"/>
                    </a:lnTo>
                    <a:lnTo>
                      <a:pt x="234" y="424"/>
                    </a:lnTo>
                    <a:lnTo>
                      <a:pt x="121" y="424"/>
                    </a:lnTo>
                    <a:lnTo>
                      <a:pt x="121" y="370"/>
                    </a:lnTo>
                    <a:lnTo>
                      <a:pt x="0" y="441"/>
                    </a:lnTo>
                    <a:lnTo>
                      <a:pt x="121" y="511"/>
                    </a:lnTo>
                    <a:lnTo>
                      <a:pt x="121" y="458"/>
                    </a:lnTo>
                    <a:lnTo>
                      <a:pt x="234" y="458"/>
                    </a:lnTo>
                    <a:lnTo>
                      <a:pt x="234" y="633"/>
                    </a:lnTo>
                    <a:lnTo>
                      <a:pt x="499" y="745"/>
                    </a:lnTo>
                    <a:lnTo>
                      <a:pt x="765" y="633"/>
                    </a:lnTo>
                    <a:lnTo>
                      <a:pt x="765" y="458"/>
                    </a:lnTo>
                    <a:lnTo>
                      <a:pt x="878" y="458"/>
                    </a:lnTo>
                    <a:lnTo>
                      <a:pt x="878" y="511"/>
                    </a:lnTo>
                    <a:lnTo>
                      <a:pt x="999" y="441"/>
                    </a:lnTo>
                    <a:close/>
                    <a:moveTo>
                      <a:pt x="293" y="458"/>
                    </a:moveTo>
                    <a:lnTo>
                      <a:pt x="265" y="458"/>
                    </a:lnTo>
                    <a:lnTo>
                      <a:pt x="265" y="424"/>
                    </a:lnTo>
                    <a:lnTo>
                      <a:pt x="293" y="424"/>
                    </a:lnTo>
                    <a:lnTo>
                      <a:pt x="293" y="458"/>
                    </a:lnTo>
                    <a:close/>
                    <a:moveTo>
                      <a:pt x="353" y="458"/>
                    </a:moveTo>
                    <a:lnTo>
                      <a:pt x="324" y="458"/>
                    </a:lnTo>
                    <a:lnTo>
                      <a:pt x="324" y="424"/>
                    </a:lnTo>
                    <a:lnTo>
                      <a:pt x="353" y="424"/>
                    </a:lnTo>
                    <a:lnTo>
                      <a:pt x="353" y="458"/>
                    </a:lnTo>
                    <a:close/>
                    <a:moveTo>
                      <a:pt x="412" y="458"/>
                    </a:moveTo>
                    <a:lnTo>
                      <a:pt x="384" y="458"/>
                    </a:lnTo>
                    <a:lnTo>
                      <a:pt x="384" y="424"/>
                    </a:lnTo>
                    <a:lnTo>
                      <a:pt x="412" y="424"/>
                    </a:lnTo>
                    <a:lnTo>
                      <a:pt x="412" y="458"/>
                    </a:lnTo>
                    <a:close/>
                    <a:moveTo>
                      <a:pt x="519" y="480"/>
                    </a:moveTo>
                    <a:lnTo>
                      <a:pt x="536" y="579"/>
                    </a:lnTo>
                    <a:lnTo>
                      <a:pt x="460" y="579"/>
                    </a:lnTo>
                    <a:lnTo>
                      <a:pt x="480" y="480"/>
                    </a:lnTo>
                    <a:cubicBezTo>
                      <a:pt x="454" y="472"/>
                      <a:pt x="435" y="449"/>
                      <a:pt x="435" y="418"/>
                    </a:cubicBezTo>
                    <a:cubicBezTo>
                      <a:pt x="435" y="381"/>
                      <a:pt x="462" y="353"/>
                      <a:pt x="499" y="353"/>
                    </a:cubicBezTo>
                    <a:cubicBezTo>
                      <a:pt x="535" y="353"/>
                      <a:pt x="564" y="381"/>
                      <a:pt x="564" y="418"/>
                    </a:cubicBezTo>
                    <a:cubicBezTo>
                      <a:pt x="564" y="446"/>
                      <a:pt x="545" y="472"/>
                      <a:pt x="519" y="480"/>
                    </a:cubicBezTo>
                    <a:close/>
                    <a:moveTo>
                      <a:pt x="618" y="458"/>
                    </a:moveTo>
                    <a:lnTo>
                      <a:pt x="590" y="458"/>
                    </a:lnTo>
                    <a:lnTo>
                      <a:pt x="590" y="424"/>
                    </a:lnTo>
                    <a:lnTo>
                      <a:pt x="618" y="424"/>
                    </a:lnTo>
                    <a:lnTo>
                      <a:pt x="618" y="458"/>
                    </a:lnTo>
                    <a:close/>
                    <a:moveTo>
                      <a:pt x="621" y="277"/>
                    </a:moveTo>
                    <a:lnTo>
                      <a:pt x="381" y="277"/>
                    </a:lnTo>
                    <a:lnTo>
                      <a:pt x="381" y="190"/>
                    </a:lnTo>
                    <a:cubicBezTo>
                      <a:pt x="381" y="122"/>
                      <a:pt x="434" y="68"/>
                      <a:pt x="502" y="68"/>
                    </a:cubicBezTo>
                    <a:cubicBezTo>
                      <a:pt x="569" y="68"/>
                      <a:pt x="624" y="122"/>
                      <a:pt x="624" y="190"/>
                    </a:cubicBezTo>
                    <a:lnTo>
                      <a:pt x="624" y="277"/>
                    </a:lnTo>
                    <a:lnTo>
                      <a:pt x="621" y="277"/>
                    </a:lnTo>
                    <a:close/>
                    <a:moveTo>
                      <a:pt x="677" y="458"/>
                    </a:moveTo>
                    <a:lnTo>
                      <a:pt x="649" y="458"/>
                    </a:lnTo>
                    <a:lnTo>
                      <a:pt x="649" y="424"/>
                    </a:lnTo>
                    <a:lnTo>
                      <a:pt x="677" y="424"/>
                    </a:lnTo>
                    <a:lnTo>
                      <a:pt x="677" y="458"/>
                    </a:lnTo>
                    <a:close/>
                    <a:moveTo>
                      <a:pt x="737" y="458"/>
                    </a:moveTo>
                    <a:lnTo>
                      <a:pt x="708" y="458"/>
                    </a:lnTo>
                    <a:lnTo>
                      <a:pt x="708" y="424"/>
                    </a:lnTo>
                    <a:lnTo>
                      <a:pt x="737" y="424"/>
                    </a:lnTo>
                    <a:lnTo>
                      <a:pt x="737" y="458"/>
                    </a:lnTo>
                    <a:close/>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456" name="Freeform 231">
                <a:extLst>
                  <a:ext uri="{FF2B5EF4-FFF2-40B4-BE49-F238E27FC236}">
                    <a16:creationId xmlns:a16="http://schemas.microsoft.com/office/drawing/2014/main" id="{769C038F-230C-4916-BC64-8D59A6AC5F33}"/>
                  </a:ext>
                </a:extLst>
              </p:cNvPr>
              <p:cNvSpPr>
                <a:spLocks noChangeArrowheads="1"/>
              </p:cNvSpPr>
              <p:nvPr/>
            </p:nvSpPr>
            <p:spPr bwMode="auto">
              <a:xfrm>
                <a:off x="3235325" y="1938338"/>
                <a:ext cx="360363" cy="268287"/>
              </a:xfrm>
              <a:custGeom>
                <a:avLst/>
                <a:gdLst>
                  <a:gd name="T0" fmla="*/ 878 w 1000"/>
                  <a:gd name="T1" fmla="*/ 370 h 746"/>
                  <a:gd name="T2" fmla="*/ 765 w 1000"/>
                  <a:gd name="T3" fmla="*/ 424 h 746"/>
                  <a:gd name="T4" fmla="*/ 691 w 1000"/>
                  <a:gd name="T5" fmla="*/ 280 h 746"/>
                  <a:gd name="T6" fmla="*/ 499 w 1000"/>
                  <a:gd name="T7" fmla="*/ 0 h 746"/>
                  <a:gd name="T8" fmla="*/ 308 w 1000"/>
                  <a:gd name="T9" fmla="*/ 280 h 746"/>
                  <a:gd name="T10" fmla="*/ 234 w 1000"/>
                  <a:gd name="T11" fmla="*/ 424 h 746"/>
                  <a:gd name="T12" fmla="*/ 121 w 1000"/>
                  <a:gd name="T13" fmla="*/ 370 h 746"/>
                  <a:gd name="T14" fmla="*/ 121 w 1000"/>
                  <a:gd name="T15" fmla="*/ 511 h 746"/>
                  <a:gd name="T16" fmla="*/ 234 w 1000"/>
                  <a:gd name="T17" fmla="*/ 458 h 746"/>
                  <a:gd name="T18" fmla="*/ 499 w 1000"/>
                  <a:gd name="T19" fmla="*/ 745 h 746"/>
                  <a:gd name="T20" fmla="*/ 765 w 1000"/>
                  <a:gd name="T21" fmla="*/ 458 h 746"/>
                  <a:gd name="T22" fmla="*/ 878 w 1000"/>
                  <a:gd name="T23" fmla="*/ 511 h 746"/>
                  <a:gd name="T24" fmla="*/ 293 w 1000"/>
                  <a:gd name="T25" fmla="*/ 458 h 746"/>
                  <a:gd name="T26" fmla="*/ 265 w 1000"/>
                  <a:gd name="T27" fmla="*/ 424 h 746"/>
                  <a:gd name="T28" fmla="*/ 293 w 1000"/>
                  <a:gd name="T29" fmla="*/ 458 h 746"/>
                  <a:gd name="T30" fmla="*/ 324 w 1000"/>
                  <a:gd name="T31" fmla="*/ 458 h 746"/>
                  <a:gd name="T32" fmla="*/ 353 w 1000"/>
                  <a:gd name="T33" fmla="*/ 424 h 746"/>
                  <a:gd name="T34" fmla="*/ 412 w 1000"/>
                  <a:gd name="T35" fmla="*/ 458 h 746"/>
                  <a:gd name="T36" fmla="*/ 384 w 1000"/>
                  <a:gd name="T37" fmla="*/ 424 h 746"/>
                  <a:gd name="T38" fmla="*/ 412 w 1000"/>
                  <a:gd name="T39" fmla="*/ 458 h 746"/>
                  <a:gd name="T40" fmla="*/ 536 w 1000"/>
                  <a:gd name="T41" fmla="*/ 579 h 746"/>
                  <a:gd name="T42" fmla="*/ 480 w 1000"/>
                  <a:gd name="T43" fmla="*/ 480 h 746"/>
                  <a:gd name="T44" fmla="*/ 499 w 1000"/>
                  <a:gd name="T45" fmla="*/ 353 h 746"/>
                  <a:gd name="T46" fmla="*/ 519 w 1000"/>
                  <a:gd name="T47" fmla="*/ 480 h 746"/>
                  <a:gd name="T48" fmla="*/ 590 w 1000"/>
                  <a:gd name="T49" fmla="*/ 458 h 746"/>
                  <a:gd name="T50" fmla="*/ 618 w 1000"/>
                  <a:gd name="T51" fmla="*/ 424 h 746"/>
                  <a:gd name="T52" fmla="*/ 621 w 1000"/>
                  <a:gd name="T53" fmla="*/ 277 h 746"/>
                  <a:gd name="T54" fmla="*/ 381 w 1000"/>
                  <a:gd name="T55" fmla="*/ 190 h 746"/>
                  <a:gd name="T56" fmla="*/ 624 w 1000"/>
                  <a:gd name="T57" fmla="*/ 190 h 746"/>
                  <a:gd name="T58" fmla="*/ 621 w 1000"/>
                  <a:gd name="T59" fmla="*/ 277 h 746"/>
                  <a:gd name="T60" fmla="*/ 649 w 1000"/>
                  <a:gd name="T61" fmla="*/ 458 h 746"/>
                  <a:gd name="T62" fmla="*/ 677 w 1000"/>
                  <a:gd name="T63" fmla="*/ 424 h 746"/>
                  <a:gd name="T64" fmla="*/ 737 w 1000"/>
                  <a:gd name="T65" fmla="*/ 458 h 746"/>
                  <a:gd name="T66" fmla="*/ 708 w 1000"/>
                  <a:gd name="T67" fmla="*/ 424 h 746"/>
                  <a:gd name="T68" fmla="*/ 737 w 1000"/>
                  <a:gd name="T69" fmla="*/ 458 h 7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00" h="746">
                    <a:moveTo>
                      <a:pt x="999" y="441"/>
                    </a:moveTo>
                    <a:lnTo>
                      <a:pt x="878" y="370"/>
                    </a:lnTo>
                    <a:lnTo>
                      <a:pt x="878" y="424"/>
                    </a:lnTo>
                    <a:lnTo>
                      <a:pt x="765" y="424"/>
                    </a:lnTo>
                    <a:lnTo>
                      <a:pt x="765" y="280"/>
                    </a:lnTo>
                    <a:lnTo>
                      <a:pt x="691" y="280"/>
                    </a:lnTo>
                    <a:lnTo>
                      <a:pt x="691" y="192"/>
                    </a:lnTo>
                    <a:cubicBezTo>
                      <a:pt x="691" y="85"/>
                      <a:pt x="604" y="0"/>
                      <a:pt x="499" y="0"/>
                    </a:cubicBezTo>
                    <a:cubicBezTo>
                      <a:pt x="392" y="0"/>
                      <a:pt x="308" y="88"/>
                      <a:pt x="308" y="192"/>
                    </a:cubicBezTo>
                    <a:lnTo>
                      <a:pt x="308" y="280"/>
                    </a:lnTo>
                    <a:lnTo>
                      <a:pt x="234" y="280"/>
                    </a:lnTo>
                    <a:lnTo>
                      <a:pt x="234" y="424"/>
                    </a:lnTo>
                    <a:lnTo>
                      <a:pt x="121" y="424"/>
                    </a:lnTo>
                    <a:lnTo>
                      <a:pt x="121" y="370"/>
                    </a:lnTo>
                    <a:lnTo>
                      <a:pt x="0" y="441"/>
                    </a:lnTo>
                    <a:lnTo>
                      <a:pt x="121" y="511"/>
                    </a:lnTo>
                    <a:lnTo>
                      <a:pt x="121" y="458"/>
                    </a:lnTo>
                    <a:lnTo>
                      <a:pt x="234" y="458"/>
                    </a:lnTo>
                    <a:lnTo>
                      <a:pt x="234" y="633"/>
                    </a:lnTo>
                    <a:lnTo>
                      <a:pt x="499" y="745"/>
                    </a:lnTo>
                    <a:lnTo>
                      <a:pt x="765" y="633"/>
                    </a:lnTo>
                    <a:lnTo>
                      <a:pt x="765" y="458"/>
                    </a:lnTo>
                    <a:lnTo>
                      <a:pt x="878" y="458"/>
                    </a:lnTo>
                    <a:lnTo>
                      <a:pt x="878" y="511"/>
                    </a:lnTo>
                    <a:lnTo>
                      <a:pt x="999" y="441"/>
                    </a:lnTo>
                    <a:close/>
                    <a:moveTo>
                      <a:pt x="293" y="458"/>
                    </a:moveTo>
                    <a:lnTo>
                      <a:pt x="265" y="458"/>
                    </a:lnTo>
                    <a:lnTo>
                      <a:pt x="265" y="424"/>
                    </a:lnTo>
                    <a:lnTo>
                      <a:pt x="293" y="424"/>
                    </a:lnTo>
                    <a:lnTo>
                      <a:pt x="293" y="458"/>
                    </a:lnTo>
                    <a:close/>
                    <a:moveTo>
                      <a:pt x="353" y="458"/>
                    </a:moveTo>
                    <a:lnTo>
                      <a:pt x="324" y="458"/>
                    </a:lnTo>
                    <a:lnTo>
                      <a:pt x="324" y="424"/>
                    </a:lnTo>
                    <a:lnTo>
                      <a:pt x="353" y="424"/>
                    </a:lnTo>
                    <a:lnTo>
                      <a:pt x="353" y="458"/>
                    </a:lnTo>
                    <a:close/>
                    <a:moveTo>
                      <a:pt x="412" y="458"/>
                    </a:moveTo>
                    <a:lnTo>
                      <a:pt x="384" y="458"/>
                    </a:lnTo>
                    <a:lnTo>
                      <a:pt x="384" y="424"/>
                    </a:lnTo>
                    <a:lnTo>
                      <a:pt x="412" y="424"/>
                    </a:lnTo>
                    <a:lnTo>
                      <a:pt x="412" y="458"/>
                    </a:lnTo>
                    <a:close/>
                    <a:moveTo>
                      <a:pt x="519" y="480"/>
                    </a:moveTo>
                    <a:lnTo>
                      <a:pt x="536" y="579"/>
                    </a:lnTo>
                    <a:lnTo>
                      <a:pt x="460" y="579"/>
                    </a:lnTo>
                    <a:lnTo>
                      <a:pt x="480" y="480"/>
                    </a:lnTo>
                    <a:cubicBezTo>
                      <a:pt x="454" y="472"/>
                      <a:pt x="435" y="449"/>
                      <a:pt x="435" y="418"/>
                    </a:cubicBezTo>
                    <a:cubicBezTo>
                      <a:pt x="435" y="381"/>
                      <a:pt x="462" y="353"/>
                      <a:pt x="499" y="353"/>
                    </a:cubicBezTo>
                    <a:cubicBezTo>
                      <a:pt x="535" y="353"/>
                      <a:pt x="564" y="381"/>
                      <a:pt x="564" y="418"/>
                    </a:cubicBezTo>
                    <a:cubicBezTo>
                      <a:pt x="564" y="446"/>
                      <a:pt x="545" y="472"/>
                      <a:pt x="519" y="480"/>
                    </a:cubicBezTo>
                    <a:close/>
                    <a:moveTo>
                      <a:pt x="618" y="458"/>
                    </a:moveTo>
                    <a:lnTo>
                      <a:pt x="590" y="458"/>
                    </a:lnTo>
                    <a:lnTo>
                      <a:pt x="590" y="424"/>
                    </a:lnTo>
                    <a:lnTo>
                      <a:pt x="618" y="424"/>
                    </a:lnTo>
                    <a:lnTo>
                      <a:pt x="618" y="458"/>
                    </a:lnTo>
                    <a:close/>
                    <a:moveTo>
                      <a:pt x="621" y="277"/>
                    </a:moveTo>
                    <a:lnTo>
                      <a:pt x="381" y="277"/>
                    </a:lnTo>
                    <a:lnTo>
                      <a:pt x="381" y="190"/>
                    </a:lnTo>
                    <a:cubicBezTo>
                      <a:pt x="381" y="122"/>
                      <a:pt x="434" y="68"/>
                      <a:pt x="502" y="68"/>
                    </a:cubicBezTo>
                    <a:cubicBezTo>
                      <a:pt x="569" y="68"/>
                      <a:pt x="624" y="122"/>
                      <a:pt x="624" y="190"/>
                    </a:cubicBezTo>
                    <a:lnTo>
                      <a:pt x="624" y="277"/>
                    </a:lnTo>
                    <a:lnTo>
                      <a:pt x="621" y="277"/>
                    </a:lnTo>
                    <a:close/>
                    <a:moveTo>
                      <a:pt x="677" y="458"/>
                    </a:moveTo>
                    <a:lnTo>
                      <a:pt x="649" y="458"/>
                    </a:lnTo>
                    <a:lnTo>
                      <a:pt x="649" y="424"/>
                    </a:lnTo>
                    <a:lnTo>
                      <a:pt x="677" y="424"/>
                    </a:lnTo>
                    <a:lnTo>
                      <a:pt x="677" y="458"/>
                    </a:lnTo>
                    <a:close/>
                    <a:moveTo>
                      <a:pt x="737" y="458"/>
                    </a:moveTo>
                    <a:lnTo>
                      <a:pt x="708" y="458"/>
                    </a:lnTo>
                    <a:lnTo>
                      <a:pt x="708" y="424"/>
                    </a:lnTo>
                    <a:lnTo>
                      <a:pt x="737" y="424"/>
                    </a:lnTo>
                    <a:lnTo>
                      <a:pt x="737" y="458"/>
                    </a:lnTo>
                    <a:close/>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grpSp>
        <p:sp>
          <p:nvSpPr>
            <p:cNvPr id="454" name="Rectangle 453">
              <a:extLst>
                <a:ext uri="{FF2B5EF4-FFF2-40B4-BE49-F238E27FC236}">
                  <a16:creationId xmlns:a16="http://schemas.microsoft.com/office/drawing/2014/main" id="{46E8E905-D25C-4520-A6C8-563D6FE97DEA}"/>
                </a:ext>
              </a:extLst>
            </p:cNvPr>
            <p:cNvSpPr/>
            <p:nvPr/>
          </p:nvSpPr>
          <p:spPr>
            <a:xfrm>
              <a:off x="4193333" y="2127578"/>
              <a:ext cx="639069" cy="647172"/>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p>
          </p:txBody>
        </p:sp>
      </p:grpSp>
      <p:sp>
        <p:nvSpPr>
          <p:cNvPr id="457" name="Text Box 30">
            <a:extLst>
              <a:ext uri="{FF2B5EF4-FFF2-40B4-BE49-F238E27FC236}">
                <a16:creationId xmlns:a16="http://schemas.microsoft.com/office/drawing/2014/main" id="{D5740791-F45A-48E6-BD38-3480D6C4F062}"/>
              </a:ext>
            </a:extLst>
          </p:cNvPr>
          <p:cNvSpPr txBox="1">
            <a:spLocks noChangeArrowheads="1"/>
          </p:cNvSpPr>
          <p:nvPr/>
        </p:nvSpPr>
        <p:spPr bwMode="auto">
          <a:xfrm>
            <a:off x="2696363" y="3809443"/>
            <a:ext cx="683563" cy="122033"/>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solidFill>
                  <a:schemeClr val="bg2">
                    <a:lumMod val="10000"/>
                  </a:schemeClr>
                </a:solidFill>
              </a:rPr>
              <a:t>VPN IPSec</a:t>
            </a:r>
          </a:p>
        </p:txBody>
      </p:sp>
      <p:cxnSp>
        <p:nvCxnSpPr>
          <p:cNvPr id="458" name="Straight Connector 457">
            <a:extLst>
              <a:ext uri="{FF2B5EF4-FFF2-40B4-BE49-F238E27FC236}">
                <a16:creationId xmlns:a16="http://schemas.microsoft.com/office/drawing/2014/main" id="{773232F8-1D28-40D5-80A3-F47E61C474A0}"/>
              </a:ext>
            </a:extLst>
          </p:cNvPr>
          <p:cNvCxnSpPr/>
          <p:nvPr/>
        </p:nvCxnSpPr>
        <p:spPr>
          <a:xfrm>
            <a:off x="1284399" y="3713280"/>
            <a:ext cx="815333" cy="0"/>
          </a:xfrm>
          <a:prstGeom prst="line">
            <a:avLst/>
          </a:prstGeom>
          <a:ln w="12700" cmpd="sng">
            <a:solidFill>
              <a:srgbClr val="5F5F5F"/>
            </a:solidFill>
            <a:miter lim="800000"/>
          </a:ln>
        </p:spPr>
        <p:style>
          <a:lnRef idx="1">
            <a:schemeClr val="accent1"/>
          </a:lnRef>
          <a:fillRef idx="0">
            <a:schemeClr val="accent1"/>
          </a:fillRef>
          <a:effectRef idx="0">
            <a:schemeClr val="accent1"/>
          </a:effectRef>
          <a:fontRef idx="minor">
            <a:schemeClr val="tx1"/>
          </a:fontRef>
        </p:style>
      </p:cxnSp>
      <p:sp>
        <p:nvSpPr>
          <p:cNvPr id="459" name="Rectangle 458">
            <a:extLst>
              <a:ext uri="{FF2B5EF4-FFF2-40B4-BE49-F238E27FC236}">
                <a16:creationId xmlns:a16="http://schemas.microsoft.com/office/drawing/2014/main" id="{8B5934DE-40B5-4F69-91D7-0131B5C14667}"/>
              </a:ext>
            </a:extLst>
          </p:cNvPr>
          <p:cNvSpPr/>
          <p:nvPr/>
        </p:nvSpPr>
        <p:spPr>
          <a:xfrm>
            <a:off x="885442" y="2552894"/>
            <a:ext cx="1752144" cy="1158436"/>
          </a:xfrm>
          <a:prstGeom prst="rect">
            <a:avLst/>
          </a:prstGeom>
          <a:noFill/>
          <a:ln w="19050">
            <a:solidFill>
              <a:schemeClr val="tx1"/>
            </a:solidFill>
            <a:prstDash val="solid"/>
          </a:ln>
          <a:effectLst/>
        </p:spPr>
        <p:style>
          <a:lnRef idx="1">
            <a:schemeClr val="accent1"/>
          </a:lnRef>
          <a:fillRef idx="3">
            <a:schemeClr val="accent1"/>
          </a:fillRef>
          <a:effectRef idx="2">
            <a:schemeClr val="accent1"/>
          </a:effectRef>
          <a:fontRef idx="minor">
            <a:schemeClr val="lt1"/>
          </a:fontRef>
        </p:style>
        <p:txBody>
          <a:bodyPr anchor="b"/>
          <a:lstStyle/>
          <a:p>
            <a:pPr fontAlgn="auto">
              <a:spcBef>
                <a:spcPts val="0"/>
              </a:spcBef>
              <a:spcAft>
                <a:spcPts val="0"/>
              </a:spcAft>
              <a:defRPr/>
            </a:pPr>
            <a:endParaRPr lang="en-US" sz="1200" b="1" dirty="0">
              <a:solidFill>
                <a:schemeClr val="tx1"/>
              </a:solidFill>
              <a:latin typeface="Calibri" charset="0"/>
              <a:ea typeface="Calibri" charset="0"/>
              <a:cs typeface="Calibri" charset="0"/>
            </a:endParaRPr>
          </a:p>
        </p:txBody>
      </p:sp>
      <p:grpSp>
        <p:nvGrpSpPr>
          <p:cNvPr id="460" name="Group 459">
            <a:extLst>
              <a:ext uri="{FF2B5EF4-FFF2-40B4-BE49-F238E27FC236}">
                <a16:creationId xmlns:a16="http://schemas.microsoft.com/office/drawing/2014/main" id="{7DA03889-BE61-436F-8F64-F5E8783B1E8D}"/>
              </a:ext>
            </a:extLst>
          </p:cNvPr>
          <p:cNvGrpSpPr/>
          <p:nvPr/>
        </p:nvGrpSpPr>
        <p:grpSpPr>
          <a:xfrm>
            <a:off x="1004347" y="2568659"/>
            <a:ext cx="638903" cy="1019031"/>
            <a:chOff x="4143850" y="4069093"/>
            <a:chExt cx="639069" cy="1019296"/>
          </a:xfrm>
        </p:grpSpPr>
        <p:grpSp>
          <p:nvGrpSpPr>
            <p:cNvPr id="461" name="Group 460">
              <a:extLst>
                <a:ext uri="{FF2B5EF4-FFF2-40B4-BE49-F238E27FC236}">
                  <a16:creationId xmlns:a16="http://schemas.microsoft.com/office/drawing/2014/main" id="{A3D83E70-A2A6-4467-86A8-32622073939C}"/>
                </a:ext>
              </a:extLst>
            </p:cNvPr>
            <p:cNvGrpSpPr/>
            <p:nvPr/>
          </p:nvGrpSpPr>
          <p:grpSpPr>
            <a:xfrm>
              <a:off x="4145193" y="4788087"/>
              <a:ext cx="636383" cy="209796"/>
              <a:chOff x="2971800" y="2860675"/>
              <a:chExt cx="1011238" cy="333375"/>
            </a:xfrm>
            <a:solidFill>
              <a:srgbClr val="5F5F5F"/>
            </a:solidFill>
          </p:grpSpPr>
          <p:grpSp>
            <p:nvGrpSpPr>
              <p:cNvPr id="480" name="Group 479">
                <a:extLst>
                  <a:ext uri="{FF2B5EF4-FFF2-40B4-BE49-F238E27FC236}">
                    <a16:creationId xmlns:a16="http://schemas.microsoft.com/office/drawing/2014/main" id="{E4EBA788-5071-4E43-9B47-61B72B10F024}"/>
                  </a:ext>
                </a:extLst>
              </p:cNvPr>
              <p:cNvGrpSpPr/>
              <p:nvPr/>
            </p:nvGrpSpPr>
            <p:grpSpPr>
              <a:xfrm>
                <a:off x="3060700" y="2860675"/>
                <a:ext cx="827088" cy="127000"/>
                <a:chOff x="3060700" y="2860675"/>
                <a:chExt cx="827088" cy="127000"/>
              </a:xfrm>
              <a:grpFill/>
            </p:grpSpPr>
            <p:sp>
              <p:nvSpPr>
                <p:cNvPr id="501" name="Freeform 83">
                  <a:extLst>
                    <a:ext uri="{FF2B5EF4-FFF2-40B4-BE49-F238E27FC236}">
                      <a16:creationId xmlns:a16="http://schemas.microsoft.com/office/drawing/2014/main" id="{A394C9C4-6B3E-4249-A278-6AF79366A1D8}"/>
                    </a:ext>
                  </a:extLst>
                </p:cNvPr>
                <p:cNvSpPr>
                  <a:spLocks noChangeArrowheads="1"/>
                </p:cNvSpPr>
                <p:nvPr/>
              </p:nvSpPr>
              <p:spPr bwMode="auto">
                <a:xfrm>
                  <a:off x="3060700" y="2860675"/>
                  <a:ext cx="101600" cy="125413"/>
                </a:xfrm>
                <a:custGeom>
                  <a:avLst/>
                  <a:gdLst>
                    <a:gd name="T0" fmla="*/ 206 w 283"/>
                    <a:gd name="T1" fmla="*/ 116 h 348"/>
                    <a:gd name="T2" fmla="*/ 152 w 283"/>
                    <a:gd name="T3" fmla="*/ 57 h 348"/>
                    <a:gd name="T4" fmla="*/ 76 w 283"/>
                    <a:gd name="T5" fmla="*/ 181 h 348"/>
                    <a:gd name="T6" fmla="*/ 147 w 283"/>
                    <a:gd name="T7" fmla="*/ 297 h 348"/>
                    <a:gd name="T8" fmla="*/ 206 w 283"/>
                    <a:gd name="T9" fmla="*/ 232 h 348"/>
                    <a:gd name="T10" fmla="*/ 282 w 283"/>
                    <a:gd name="T11" fmla="*/ 232 h 348"/>
                    <a:gd name="T12" fmla="*/ 251 w 283"/>
                    <a:gd name="T13" fmla="*/ 311 h 348"/>
                    <a:gd name="T14" fmla="*/ 152 w 283"/>
                    <a:gd name="T15" fmla="*/ 347 h 348"/>
                    <a:gd name="T16" fmla="*/ 0 w 283"/>
                    <a:gd name="T17" fmla="*/ 178 h 348"/>
                    <a:gd name="T18" fmla="*/ 152 w 283"/>
                    <a:gd name="T19" fmla="*/ 0 h 348"/>
                    <a:gd name="T20" fmla="*/ 277 w 283"/>
                    <a:gd name="T21" fmla="*/ 110 h 348"/>
                    <a:gd name="T22" fmla="*/ 206 w 283"/>
                    <a:gd name="T23" fmla="*/ 110 h 348"/>
                    <a:gd name="T24" fmla="*/ 206 w 283"/>
                    <a:gd name="T25" fmla="*/ 116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83" h="348">
                      <a:moveTo>
                        <a:pt x="206" y="116"/>
                      </a:moveTo>
                      <a:cubicBezTo>
                        <a:pt x="203" y="105"/>
                        <a:pt x="200" y="57"/>
                        <a:pt x="152" y="57"/>
                      </a:cubicBezTo>
                      <a:cubicBezTo>
                        <a:pt x="99" y="57"/>
                        <a:pt x="76" y="113"/>
                        <a:pt x="76" y="181"/>
                      </a:cubicBezTo>
                      <a:cubicBezTo>
                        <a:pt x="76" y="201"/>
                        <a:pt x="76" y="297"/>
                        <a:pt x="147" y="297"/>
                      </a:cubicBezTo>
                      <a:cubicBezTo>
                        <a:pt x="178" y="297"/>
                        <a:pt x="206" y="277"/>
                        <a:pt x="206" y="232"/>
                      </a:cubicBezTo>
                      <a:lnTo>
                        <a:pt x="282" y="232"/>
                      </a:lnTo>
                      <a:cubicBezTo>
                        <a:pt x="279" y="251"/>
                        <a:pt x="279" y="283"/>
                        <a:pt x="251" y="311"/>
                      </a:cubicBezTo>
                      <a:cubicBezTo>
                        <a:pt x="220" y="342"/>
                        <a:pt x="184" y="347"/>
                        <a:pt x="152" y="347"/>
                      </a:cubicBezTo>
                      <a:cubicBezTo>
                        <a:pt x="37" y="347"/>
                        <a:pt x="0" y="263"/>
                        <a:pt x="0" y="178"/>
                      </a:cubicBezTo>
                      <a:cubicBezTo>
                        <a:pt x="0" y="71"/>
                        <a:pt x="59" y="0"/>
                        <a:pt x="152" y="0"/>
                      </a:cubicBezTo>
                      <a:cubicBezTo>
                        <a:pt x="226" y="0"/>
                        <a:pt x="277" y="45"/>
                        <a:pt x="277" y="110"/>
                      </a:cubicBezTo>
                      <a:lnTo>
                        <a:pt x="206" y="110"/>
                      </a:lnTo>
                      <a:lnTo>
                        <a:pt x="206" y="116"/>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02" name="Freeform 84">
                  <a:extLst>
                    <a:ext uri="{FF2B5EF4-FFF2-40B4-BE49-F238E27FC236}">
                      <a16:creationId xmlns:a16="http://schemas.microsoft.com/office/drawing/2014/main" id="{A4CE8010-F29B-4BAB-8D21-19FBFBB3FCEB}"/>
                    </a:ext>
                  </a:extLst>
                </p:cNvPr>
                <p:cNvSpPr>
                  <a:spLocks noChangeArrowheads="1"/>
                </p:cNvSpPr>
                <p:nvPr/>
              </p:nvSpPr>
              <p:spPr bwMode="auto">
                <a:xfrm>
                  <a:off x="3186113" y="2898775"/>
                  <a:ext cx="80962" cy="87313"/>
                </a:xfrm>
                <a:custGeom>
                  <a:avLst/>
                  <a:gdLst>
                    <a:gd name="T0" fmla="*/ 68 w 224"/>
                    <a:gd name="T1" fmla="*/ 3 h 241"/>
                    <a:gd name="T2" fmla="*/ 68 w 224"/>
                    <a:gd name="T3" fmla="*/ 141 h 241"/>
                    <a:gd name="T4" fmla="*/ 105 w 224"/>
                    <a:gd name="T5" fmla="*/ 192 h 241"/>
                    <a:gd name="T6" fmla="*/ 150 w 224"/>
                    <a:gd name="T7" fmla="*/ 118 h 241"/>
                    <a:gd name="T8" fmla="*/ 150 w 224"/>
                    <a:gd name="T9" fmla="*/ 0 h 241"/>
                    <a:gd name="T10" fmla="*/ 220 w 224"/>
                    <a:gd name="T11" fmla="*/ 0 h 241"/>
                    <a:gd name="T12" fmla="*/ 220 w 224"/>
                    <a:gd name="T13" fmla="*/ 155 h 241"/>
                    <a:gd name="T14" fmla="*/ 220 w 224"/>
                    <a:gd name="T15" fmla="*/ 217 h 241"/>
                    <a:gd name="T16" fmla="*/ 223 w 224"/>
                    <a:gd name="T17" fmla="*/ 234 h 241"/>
                    <a:gd name="T18" fmla="*/ 155 w 224"/>
                    <a:gd name="T19" fmla="*/ 234 h 241"/>
                    <a:gd name="T20" fmla="*/ 153 w 224"/>
                    <a:gd name="T21" fmla="*/ 203 h 241"/>
                    <a:gd name="T22" fmla="*/ 85 w 224"/>
                    <a:gd name="T23" fmla="*/ 240 h 241"/>
                    <a:gd name="T24" fmla="*/ 14 w 224"/>
                    <a:gd name="T25" fmla="*/ 209 h 241"/>
                    <a:gd name="T26" fmla="*/ 0 w 224"/>
                    <a:gd name="T27" fmla="*/ 146 h 241"/>
                    <a:gd name="T28" fmla="*/ 0 w 224"/>
                    <a:gd name="T29" fmla="*/ 0 h 241"/>
                    <a:gd name="T30" fmla="*/ 68 w 224"/>
                    <a:gd name="T31" fmla="*/ 0 h 241"/>
                    <a:gd name="T32" fmla="*/ 68 w 224"/>
                    <a:gd name="T33" fmla="*/ 3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4" h="241">
                      <a:moveTo>
                        <a:pt x="68" y="3"/>
                      </a:moveTo>
                      <a:lnTo>
                        <a:pt x="68" y="141"/>
                      </a:lnTo>
                      <a:cubicBezTo>
                        <a:pt x="68" y="161"/>
                        <a:pt x="68" y="192"/>
                        <a:pt x="105" y="192"/>
                      </a:cubicBezTo>
                      <a:cubicBezTo>
                        <a:pt x="150" y="192"/>
                        <a:pt x="150" y="158"/>
                        <a:pt x="150" y="118"/>
                      </a:cubicBezTo>
                      <a:lnTo>
                        <a:pt x="150" y="0"/>
                      </a:lnTo>
                      <a:lnTo>
                        <a:pt x="220" y="0"/>
                      </a:lnTo>
                      <a:lnTo>
                        <a:pt x="220" y="155"/>
                      </a:lnTo>
                      <a:cubicBezTo>
                        <a:pt x="220" y="206"/>
                        <a:pt x="220" y="211"/>
                        <a:pt x="220" y="217"/>
                      </a:cubicBezTo>
                      <a:cubicBezTo>
                        <a:pt x="220" y="223"/>
                        <a:pt x="220" y="228"/>
                        <a:pt x="223" y="234"/>
                      </a:cubicBezTo>
                      <a:lnTo>
                        <a:pt x="155" y="234"/>
                      </a:lnTo>
                      <a:lnTo>
                        <a:pt x="153" y="203"/>
                      </a:lnTo>
                      <a:cubicBezTo>
                        <a:pt x="147" y="214"/>
                        <a:pt x="127" y="240"/>
                        <a:pt x="85" y="240"/>
                      </a:cubicBezTo>
                      <a:cubicBezTo>
                        <a:pt x="54" y="240"/>
                        <a:pt x="28" y="225"/>
                        <a:pt x="14" y="209"/>
                      </a:cubicBezTo>
                      <a:cubicBezTo>
                        <a:pt x="0" y="189"/>
                        <a:pt x="0" y="158"/>
                        <a:pt x="0" y="146"/>
                      </a:cubicBezTo>
                      <a:lnTo>
                        <a:pt x="0" y="0"/>
                      </a:lnTo>
                      <a:lnTo>
                        <a:pt x="68" y="0"/>
                      </a:lnTo>
                      <a:lnTo>
                        <a:pt x="68" y="3"/>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03" name="Freeform 85">
                  <a:extLst>
                    <a:ext uri="{FF2B5EF4-FFF2-40B4-BE49-F238E27FC236}">
                      <a16:creationId xmlns:a16="http://schemas.microsoft.com/office/drawing/2014/main" id="{3DA1D48C-7670-4E85-A1A8-DB98DF994907}"/>
                    </a:ext>
                  </a:extLst>
                </p:cNvPr>
                <p:cNvSpPr>
                  <a:spLocks noChangeArrowheads="1"/>
                </p:cNvSpPr>
                <p:nvPr/>
              </p:nvSpPr>
              <p:spPr bwMode="auto">
                <a:xfrm>
                  <a:off x="3290888" y="2898775"/>
                  <a:ext cx="73025" cy="88900"/>
                </a:xfrm>
                <a:custGeom>
                  <a:avLst/>
                  <a:gdLst>
                    <a:gd name="T0" fmla="*/ 65 w 204"/>
                    <a:gd name="T1" fmla="*/ 172 h 249"/>
                    <a:gd name="T2" fmla="*/ 104 w 204"/>
                    <a:gd name="T3" fmla="*/ 203 h 249"/>
                    <a:gd name="T4" fmla="*/ 141 w 204"/>
                    <a:gd name="T5" fmla="*/ 175 h 249"/>
                    <a:gd name="T6" fmla="*/ 107 w 204"/>
                    <a:gd name="T7" fmla="*/ 149 h 249"/>
                    <a:gd name="T8" fmla="*/ 65 w 204"/>
                    <a:gd name="T9" fmla="*/ 138 h 249"/>
                    <a:gd name="T10" fmla="*/ 6 w 204"/>
                    <a:gd name="T11" fmla="*/ 73 h 249"/>
                    <a:gd name="T12" fmla="*/ 107 w 204"/>
                    <a:gd name="T13" fmla="*/ 0 h 249"/>
                    <a:gd name="T14" fmla="*/ 197 w 204"/>
                    <a:gd name="T15" fmla="*/ 70 h 249"/>
                    <a:gd name="T16" fmla="*/ 135 w 204"/>
                    <a:gd name="T17" fmla="*/ 70 h 249"/>
                    <a:gd name="T18" fmla="*/ 101 w 204"/>
                    <a:gd name="T19" fmla="*/ 42 h 249"/>
                    <a:gd name="T20" fmla="*/ 68 w 204"/>
                    <a:gd name="T21" fmla="*/ 65 h 249"/>
                    <a:gd name="T22" fmla="*/ 99 w 204"/>
                    <a:gd name="T23" fmla="*/ 90 h 249"/>
                    <a:gd name="T24" fmla="*/ 141 w 204"/>
                    <a:gd name="T25" fmla="*/ 101 h 249"/>
                    <a:gd name="T26" fmla="*/ 203 w 204"/>
                    <a:gd name="T27" fmla="*/ 166 h 249"/>
                    <a:gd name="T28" fmla="*/ 96 w 204"/>
                    <a:gd name="T29" fmla="*/ 248 h 249"/>
                    <a:gd name="T30" fmla="*/ 17 w 204"/>
                    <a:gd name="T31" fmla="*/ 220 h 249"/>
                    <a:gd name="T32" fmla="*/ 0 w 204"/>
                    <a:gd name="T33" fmla="*/ 175 h 249"/>
                    <a:gd name="T34" fmla="*/ 65 w 204"/>
                    <a:gd name="T35" fmla="*/ 175 h 249"/>
                    <a:gd name="T36" fmla="*/ 65 w 204"/>
                    <a:gd name="T37" fmla="*/ 17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4" h="249">
                      <a:moveTo>
                        <a:pt x="65" y="172"/>
                      </a:moveTo>
                      <a:cubicBezTo>
                        <a:pt x="65" y="186"/>
                        <a:pt x="76" y="203"/>
                        <a:pt x="104" y="203"/>
                      </a:cubicBezTo>
                      <a:cubicBezTo>
                        <a:pt x="130" y="203"/>
                        <a:pt x="141" y="189"/>
                        <a:pt x="141" y="175"/>
                      </a:cubicBezTo>
                      <a:cubicBezTo>
                        <a:pt x="141" y="164"/>
                        <a:pt x="135" y="155"/>
                        <a:pt x="107" y="149"/>
                      </a:cubicBezTo>
                      <a:lnTo>
                        <a:pt x="65" y="138"/>
                      </a:lnTo>
                      <a:cubicBezTo>
                        <a:pt x="45" y="133"/>
                        <a:pt x="6" y="121"/>
                        <a:pt x="6" y="73"/>
                      </a:cubicBezTo>
                      <a:cubicBezTo>
                        <a:pt x="6" y="28"/>
                        <a:pt x="48" y="0"/>
                        <a:pt x="107" y="0"/>
                      </a:cubicBezTo>
                      <a:cubicBezTo>
                        <a:pt x="155" y="0"/>
                        <a:pt x="195" y="22"/>
                        <a:pt x="197" y="70"/>
                      </a:cubicBezTo>
                      <a:lnTo>
                        <a:pt x="135" y="70"/>
                      </a:lnTo>
                      <a:cubicBezTo>
                        <a:pt x="132" y="45"/>
                        <a:pt x="113" y="42"/>
                        <a:pt x="101" y="42"/>
                      </a:cubicBezTo>
                      <a:cubicBezTo>
                        <a:pt x="82" y="42"/>
                        <a:pt x="68" y="51"/>
                        <a:pt x="68" y="65"/>
                      </a:cubicBezTo>
                      <a:cubicBezTo>
                        <a:pt x="68" y="82"/>
                        <a:pt x="79" y="85"/>
                        <a:pt x="99" y="90"/>
                      </a:cubicBezTo>
                      <a:lnTo>
                        <a:pt x="141" y="101"/>
                      </a:lnTo>
                      <a:cubicBezTo>
                        <a:pt x="183" y="113"/>
                        <a:pt x="203" y="135"/>
                        <a:pt x="203" y="166"/>
                      </a:cubicBezTo>
                      <a:cubicBezTo>
                        <a:pt x="203" y="206"/>
                        <a:pt x="169" y="248"/>
                        <a:pt x="96" y="248"/>
                      </a:cubicBezTo>
                      <a:cubicBezTo>
                        <a:pt x="65" y="248"/>
                        <a:pt x="37" y="243"/>
                        <a:pt x="17" y="220"/>
                      </a:cubicBezTo>
                      <a:cubicBezTo>
                        <a:pt x="3" y="203"/>
                        <a:pt x="0" y="186"/>
                        <a:pt x="0" y="175"/>
                      </a:cubicBezTo>
                      <a:lnTo>
                        <a:pt x="65" y="175"/>
                      </a:lnTo>
                      <a:lnTo>
                        <a:pt x="65" y="172"/>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04" name="Freeform 86">
                  <a:extLst>
                    <a:ext uri="{FF2B5EF4-FFF2-40B4-BE49-F238E27FC236}">
                      <a16:creationId xmlns:a16="http://schemas.microsoft.com/office/drawing/2014/main" id="{D645557C-6FD0-4269-B30E-706FF44CE197}"/>
                    </a:ext>
                  </a:extLst>
                </p:cNvPr>
                <p:cNvSpPr>
                  <a:spLocks noChangeArrowheads="1"/>
                </p:cNvSpPr>
                <p:nvPr/>
              </p:nvSpPr>
              <p:spPr bwMode="auto">
                <a:xfrm>
                  <a:off x="3378200" y="2874963"/>
                  <a:ext cx="61913" cy="111125"/>
                </a:xfrm>
                <a:custGeom>
                  <a:avLst/>
                  <a:gdLst>
                    <a:gd name="T0" fmla="*/ 169 w 170"/>
                    <a:gd name="T1" fmla="*/ 299 h 308"/>
                    <a:gd name="T2" fmla="*/ 115 w 170"/>
                    <a:gd name="T3" fmla="*/ 307 h 308"/>
                    <a:gd name="T4" fmla="*/ 45 w 170"/>
                    <a:gd name="T5" fmla="*/ 245 h 308"/>
                    <a:gd name="T6" fmla="*/ 45 w 170"/>
                    <a:gd name="T7" fmla="*/ 116 h 308"/>
                    <a:gd name="T8" fmla="*/ 0 w 170"/>
                    <a:gd name="T9" fmla="*/ 116 h 308"/>
                    <a:gd name="T10" fmla="*/ 0 w 170"/>
                    <a:gd name="T11" fmla="*/ 70 h 308"/>
                    <a:gd name="T12" fmla="*/ 45 w 170"/>
                    <a:gd name="T13" fmla="*/ 70 h 308"/>
                    <a:gd name="T14" fmla="*/ 45 w 170"/>
                    <a:gd name="T15" fmla="*/ 25 h 308"/>
                    <a:gd name="T16" fmla="*/ 113 w 170"/>
                    <a:gd name="T17" fmla="*/ 0 h 308"/>
                    <a:gd name="T18" fmla="*/ 113 w 170"/>
                    <a:gd name="T19" fmla="*/ 70 h 308"/>
                    <a:gd name="T20" fmla="*/ 169 w 170"/>
                    <a:gd name="T21" fmla="*/ 70 h 308"/>
                    <a:gd name="T22" fmla="*/ 169 w 170"/>
                    <a:gd name="T23" fmla="*/ 116 h 308"/>
                    <a:gd name="T24" fmla="*/ 113 w 170"/>
                    <a:gd name="T25" fmla="*/ 116 h 308"/>
                    <a:gd name="T26" fmla="*/ 113 w 170"/>
                    <a:gd name="T27" fmla="*/ 220 h 308"/>
                    <a:gd name="T28" fmla="*/ 144 w 170"/>
                    <a:gd name="T29" fmla="*/ 254 h 308"/>
                    <a:gd name="T30" fmla="*/ 166 w 170"/>
                    <a:gd name="T31" fmla="*/ 254 h 308"/>
                    <a:gd name="T32" fmla="*/ 166 w 170"/>
                    <a:gd name="T33" fmla="*/ 299 h 308"/>
                    <a:gd name="T34" fmla="*/ 169 w 170"/>
                    <a:gd name="T35" fmla="*/ 299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0" h="308">
                      <a:moveTo>
                        <a:pt x="169" y="299"/>
                      </a:moveTo>
                      <a:cubicBezTo>
                        <a:pt x="146" y="305"/>
                        <a:pt x="127" y="307"/>
                        <a:pt x="115" y="307"/>
                      </a:cubicBezTo>
                      <a:cubicBezTo>
                        <a:pt x="45" y="307"/>
                        <a:pt x="45" y="265"/>
                        <a:pt x="45" y="245"/>
                      </a:cubicBezTo>
                      <a:lnTo>
                        <a:pt x="45" y="116"/>
                      </a:lnTo>
                      <a:lnTo>
                        <a:pt x="0" y="116"/>
                      </a:lnTo>
                      <a:lnTo>
                        <a:pt x="0" y="70"/>
                      </a:lnTo>
                      <a:lnTo>
                        <a:pt x="45" y="70"/>
                      </a:lnTo>
                      <a:lnTo>
                        <a:pt x="45" y="25"/>
                      </a:lnTo>
                      <a:lnTo>
                        <a:pt x="113" y="0"/>
                      </a:lnTo>
                      <a:lnTo>
                        <a:pt x="113" y="70"/>
                      </a:lnTo>
                      <a:lnTo>
                        <a:pt x="169" y="70"/>
                      </a:lnTo>
                      <a:lnTo>
                        <a:pt x="169" y="116"/>
                      </a:lnTo>
                      <a:lnTo>
                        <a:pt x="113" y="116"/>
                      </a:lnTo>
                      <a:lnTo>
                        <a:pt x="113" y="220"/>
                      </a:lnTo>
                      <a:cubicBezTo>
                        <a:pt x="113" y="243"/>
                        <a:pt x="113" y="254"/>
                        <a:pt x="144" y="254"/>
                      </a:cubicBezTo>
                      <a:cubicBezTo>
                        <a:pt x="155" y="254"/>
                        <a:pt x="158" y="254"/>
                        <a:pt x="166" y="254"/>
                      </a:cubicBezTo>
                      <a:lnTo>
                        <a:pt x="166" y="299"/>
                      </a:lnTo>
                      <a:lnTo>
                        <a:pt x="169" y="29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73" name="Freeform 87">
                  <a:extLst>
                    <a:ext uri="{FF2B5EF4-FFF2-40B4-BE49-F238E27FC236}">
                      <a16:creationId xmlns:a16="http://schemas.microsoft.com/office/drawing/2014/main" id="{ECFFA09B-8E97-400C-824F-6C10D7D5FB24}"/>
                    </a:ext>
                  </a:extLst>
                </p:cNvPr>
                <p:cNvSpPr>
                  <a:spLocks noChangeArrowheads="1"/>
                </p:cNvSpPr>
                <p:nvPr/>
              </p:nvSpPr>
              <p:spPr bwMode="auto">
                <a:xfrm>
                  <a:off x="3454400" y="2898775"/>
                  <a:ext cx="87313" cy="88900"/>
                </a:xfrm>
                <a:custGeom>
                  <a:avLst/>
                  <a:gdLst>
                    <a:gd name="T0" fmla="*/ 122 w 244"/>
                    <a:gd name="T1" fmla="*/ 0 h 249"/>
                    <a:gd name="T2" fmla="*/ 243 w 244"/>
                    <a:gd name="T3" fmla="*/ 124 h 249"/>
                    <a:gd name="T4" fmla="*/ 119 w 244"/>
                    <a:gd name="T5" fmla="*/ 248 h 249"/>
                    <a:gd name="T6" fmla="*/ 0 w 244"/>
                    <a:gd name="T7" fmla="*/ 124 h 249"/>
                    <a:gd name="T8" fmla="*/ 122 w 244"/>
                    <a:gd name="T9" fmla="*/ 0 h 249"/>
                    <a:gd name="T10" fmla="*/ 122 w 244"/>
                    <a:gd name="T11" fmla="*/ 200 h 249"/>
                    <a:gd name="T12" fmla="*/ 172 w 244"/>
                    <a:gd name="T13" fmla="*/ 121 h 249"/>
                    <a:gd name="T14" fmla="*/ 122 w 244"/>
                    <a:gd name="T15" fmla="*/ 48 h 249"/>
                    <a:gd name="T16" fmla="*/ 71 w 244"/>
                    <a:gd name="T17" fmla="*/ 127 h 249"/>
                    <a:gd name="T18" fmla="*/ 122 w 244"/>
                    <a:gd name="T19" fmla="*/ 200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4" h="249">
                      <a:moveTo>
                        <a:pt x="122" y="0"/>
                      </a:moveTo>
                      <a:cubicBezTo>
                        <a:pt x="206" y="0"/>
                        <a:pt x="243" y="56"/>
                        <a:pt x="243" y="124"/>
                      </a:cubicBezTo>
                      <a:cubicBezTo>
                        <a:pt x="243" y="189"/>
                        <a:pt x="206" y="248"/>
                        <a:pt x="119" y="248"/>
                      </a:cubicBezTo>
                      <a:cubicBezTo>
                        <a:pt x="51" y="248"/>
                        <a:pt x="0" y="206"/>
                        <a:pt x="0" y="124"/>
                      </a:cubicBezTo>
                      <a:cubicBezTo>
                        <a:pt x="0" y="68"/>
                        <a:pt x="28" y="0"/>
                        <a:pt x="122" y="0"/>
                      </a:cubicBezTo>
                      <a:close/>
                      <a:moveTo>
                        <a:pt x="122" y="200"/>
                      </a:moveTo>
                      <a:cubicBezTo>
                        <a:pt x="153" y="200"/>
                        <a:pt x="172" y="183"/>
                        <a:pt x="172" y="121"/>
                      </a:cubicBezTo>
                      <a:cubicBezTo>
                        <a:pt x="172" y="90"/>
                        <a:pt x="167" y="48"/>
                        <a:pt x="122" y="48"/>
                      </a:cubicBezTo>
                      <a:cubicBezTo>
                        <a:pt x="71" y="48"/>
                        <a:pt x="71" y="107"/>
                        <a:pt x="71" y="127"/>
                      </a:cubicBezTo>
                      <a:cubicBezTo>
                        <a:pt x="71" y="178"/>
                        <a:pt x="88" y="200"/>
                        <a:pt x="122" y="200"/>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74" name="Freeform 88">
                  <a:extLst>
                    <a:ext uri="{FF2B5EF4-FFF2-40B4-BE49-F238E27FC236}">
                      <a16:creationId xmlns:a16="http://schemas.microsoft.com/office/drawing/2014/main" id="{7C12C99B-8705-4F2A-893A-F3C4403C375A}"/>
                    </a:ext>
                  </a:extLst>
                </p:cNvPr>
                <p:cNvSpPr>
                  <a:spLocks noChangeArrowheads="1"/>
                </p:cNvSpPr>
                <p:nvPr/>
              </p:nvSpPr>
              <p:spPr bwMode="auto">
                <a:xfrm>
                  <a:off x="3568700" y="2898775"/>
                  <a:ext cx="134938" cy="88900"/>
                </a:xfrm>
                <a:custGeom>
                  <a:avLst/>
                  <a:gdLst>
                    <a:gd name="T0" fmla="*/ 3 w 377"/>
                    <a:gd name="T1" fmla="*/ 51 h 246"/>
                    <a:gd name="T2" fmla="*/ 0 w 377"/>
                    <a:gd name="T3" fmla="*/ 6 h 246"/>
                    <a:gd name="T4" fmla="*/ 68 w 377"/>
                    <a:gd name="T5" fmla="*/ 6 h 246"/>
                    <a:gd name="T6" fmla="*/ 71 w 377"/>
                    <a:gd name="T7" fmla="*/ 37 h 246"/>
                    <a:gd name="T8" fmla="*/ 144 w 377"/>
                    <a:gd name="T9" fmla="*/ 0 h 246"/>
                    <a:gd name="T10" fmla="*/ 218 w 377"/>
                    <a:gd name="T11" fmla="*/ 45 h 246"/>
                    <a:gd name="T12" fmla="*/ 294 w 377"/>
                    <a:gd name="T13" fmla="*/ 3 h 246"/>
                    <a:gd name="T14" fmla="*/ 364 w 377"/>
                    <a:gd name="T15" fmla="*/ 39 h 246"/>
                    <a:gd name="T16" fmla="*/ 376 w 377"/>
                    <a:gd name="T17" fmla="*/ 110 h 246"/>
                    <a:gd name="T18" fmla="*/ 376 w 377"/>
                    <a:gd name="T19" fmla="*/ 243 h 246"/>
                    <a:gd name="T20" fmla="*/ 305 w 377"/>
                    <a:gd name="T21" fmla="*/ 243 h 246"/>
                    <a:gd name="T22" fmla="*/ 305 w 377"/>
                    <a:gd name="T23" fmla="*/ 104 h 246"/>
                    <a:gd name="T24" fmla="*/ 266 w 377"/>
                    <a:gd name="T25" fmla="*/ 51 h 246"/>
                    <a:gd name="T26" fmla="*/ 223 w 377"/>
                    <a:gd name="T27" fmla="*/ 124 h 246"/>
                    <a:gd name="T28" fmla="*/ 223 w 377"/>
                    <a:gd name="T29" fmla="*/ 243 h 246"/>
                    <a:gd name="T30" fmla="*/ 153 w 377"/>
                    <a:gd name="T31" fmla="*/ 243 h 246"/>
                    <a:gd name="T32" fmla="*/ 153 w 377"/>
                    <a:gd name="T33" fmla="*/ 104 h 246"/>
                    <a:gd name="T34" fmla="*/ 113 w 377"/>
                    <a:gd name="T35" fmla="*/ 54 h 246"/>
                    <a:gd name="T36" fmla="*/ 71 w 377"/>
                    <a:gd name="T37" fmla="*/ 107 h 246"/>
                    <a:gd name="T38" fmla="*/ 71 w 377"/>
                    <a:gd name="T39" fmla="*/ 245 h 246"/>
                    <a:gd name="T40" fmla="*/ 0 w 377"/>
                    <a:gd name="T41" fmla="*/ 245 h 246"/>
                    <a:gd name="T42" fmla="*/ 0 w 377"/>
                    <a:gd name="T43" fmla="*/ 51 h 246"/>
                    <a:gd name="T44" fmla="*/ 3 w 377"/>
                    <a:gd name="T45" fmla="*/ 51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77" h="246">
                      <a:moveTo>
                        <a:pt x="3" y="51"/>
                      </a:moveTo>
                      <a:cubicBezTo>
                        <a:pt x="3" y="37"/>
                        <a:pt x="3" y="22"/>
                        <a:pt x="0" y="6"/>
                      </a:cubicBezTo>
                      <a:lnTo>
                        <a:pt x="68" y="6"/>
                      </a:lnTo>
                      <a:lnTo>
                        <a:pt x="71" y="37"/>
                      </a:lnTo>
                      <a:cubicBezTo>
                        <a:pt x="79" y="25"/>
                        <a:pt x="96" y="0"/>
                        <a:pt x="144" y="0"/>
                      </a:cubicBezTo>
                      <a:cubicBezTo>
                        <a:pt x="198" y="0"/>
                        <a:pt x="212" y="34"/>
                        <a:pt x="218" y="45"/>
                      </a:cubicBezTo>
                      <a:cubicBezTo>
                        <a:pt x="237" y="8"/>
                        <a:pt x="268" y="3"/>
                        <a:pt x="294" y="3"/>
                      </a:cubicBezTo>
                      <a:cubicBezTo>
                        <a:pt x="342" y="3"/>
                        <a:pt x="359" y="31"/>
                        <a:pt x="364" y="39"/>
                      </a:cubicBezTo>
                      <a:cubicBezTo>
                        <a:pt x="376" y="59"/>
                        <a:pt x="376" y="87"/>
                        <a:pt x="376" y="110"/>
                      </a:cubicBezTo>
                      <a:lnTo>
                        <a:pt x="376" y="243"/>
                      </a:lnTo>
                      <a:lnTo>
                        <a:pt x="305" y="243"/>
                      </a:lnTo>
                      <a:lnTo>
                        <a:pt x="305" y="104"/>
                      </a:lnTo>
                      <a:cubicBezTo>
                        <a:pt x="305" y="79"/>
                        <a:pt x="302" y="51"/>
                        <a:pt x="266" y="51"/>
                      </a:cubicBezTo>
                      <a:cubicBezTo>
                        <a:pt x="223" y="51"/>
                        <a:pt x="223" y="90"/>
                        <a:pt x="223" y="124"/>
                      </a:cubicBezTo>
                      <a:lnTo>
                        <a:pt x="223" y="243"/>
                      </a:lnTo>
                      <a:lnTo>
                        <a:pt x="153" y="243"/>
                      </a:lnTo>
                      <a:lnTo>
                        <a:pt x="153" y="104"/>
                      </a:lnTo>
                      <a:cubicBezTo>
                        <a:pt x="153" y="87"/>
                        <a:pt x="153" y="54"/>
                        <a:pt x="113" y="54"/>
                      </a:cubicBezTo>
                      <a:cubicBezTo>
                        <a:pt x="71" y="54"/>
                        <a:pt x="71" y="90"/>
                        <a:pt x="71" y="107"/>
                      </a:cubicBezTo>
                      <a:lnTo>
                        <a:pt x="71" y="245"/>
                      </a:lnTo>
                      <a:lnTo>
                        <a:pt x="0" y="245"/>
                      </a:lnTo>
                      <a:lnTo>
                        <a:pt x="0" y="51"/>
                      </a:lnTo>
                      <a:lnTo>
                        <a:pt x="3" y="51"/>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75" name="Freeform 89">
                  <a:extLst>
                    <a:ext uri="{FF2B5EF4-FFF2-40B4-BE49-F238E27FC236}">
                      <a16:creationId xmlns:a16="http://schemas.microsoft.com/office/drawing/2014/main" id="{F0B7F891-2B09-4265-B09F-93373D273D9C}"/>
                    </a:ext>
                  </a:extLst>
                </p:cNvPr>
                <p:cNvSpPr>
                  <a:spLocks noChangeArrowheads="1"/>
                </p:cNvSpPr>
                <p:nvPr/>
              </p:nvSpPr>
              <p:spPr bwMode="auto">
                <a:xfrm>
                  <a:off x="3730625" y="2898775"/>
                  <a:ext cx="80963" cy="88900"/>
                </a:xfrm>
                <a:custGeom>
                  <a:avLst/>
                  <a:gdLst>
                    <a:gd name="T0" fmla="*/ 116 w 227"/>
                    <a:gd name="T1" fmla="*/ 203 h 249"/>
                    <a:gd name="T2" fmla="*/ 155 w 227"/>
                    <a:gd name="T3" fmla="*/ 169 h 249"/>
                    <a:gd name="T4" fmla="*/ 217 w 227"/>
                    <a:gd name="T5" fmla="*/ 169 h 249"/>
                    <a:gd name="T6" fmla="*/ 195 w 227"/>
                    <a:gd name="T7" fmla="*/ 220 h 249"/>
                    <a:gd name="T8" fmla="*/ 113 w 227"/>
                    <a:gd name="T9" fmla="*/ 248 h 249"/>
                    <a:gd name="T10" fmla="*/ 31 w 227"/>
                    <a:gd name="T11" fmla="*/ 220 h 249"/>
                    <a:gd name="T12" fmla="*/ 0 w 227"/>
                    <a:gd name="T13" fmla="*/ 130 h 249"/>
                    <a:gd name="T14" fmla="*/ 48 w 227"/>
                    <a:gd name="T15" fmla="*/ 20 h 249"/>
                    <a:gd name="T16" fmla="*/ 113 w 227"/>
                    <a:gd name="T17" fmla="*/ 0 h 249"/>
                    <a:gd name="T18" fmla="*/ 209 w 227"/>
                    <a:gd name="T19" fmla="*/ 56 h 249"/>
                    <a:gd name="T20" fmla="*/ 223 w 227"/>
                    <a:gd name="T21" fmla="*/ 141 h 249"/>
                    <a:gd name="T22" fmla="*/ 68 w 227"/>
                    <a:gd name="T23" fmla="*/ 141 h 249"/>
                    <a:gd name="T24" fmla="*/ 116 w 227"/>
                    <a:gd name="T25" fmla="*/ 203 h 249"/>
                    <a:gd name="T26" fmla="*/ 155 w 227"/>
                    <a:gd name="T27" fmla="*/ 99 h 249"/>
                    <a:gd name="T28" fmla="*/ 116 w 227"/>
                    <a:gd name="T29" fmla="*/ 45 h 249"/>
                    <a:gd name="T30" fmla="*/ 71 w 227"/>
                    <a:gd name="T31" fmla="*/ 99 h 249"/>
                    <a:gd name="T32" fmla="*/ 155 w 227"/>
                    <a:gd name="T33" fmla="*/ 99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7" h="249">
                      <a:moveTo>
                        <a:pt x="116" y="203"/>
                      </a:moveTo>
                      <a:cubicBezTo>
                        <a:pt x="133" y="203"/>
                        <a:pt x="150" y="197"/>
                        <a:pt x="155" y="169"/>
                      </a:cubicBezTo>
                      <a:lnTo>
                        <a:pt x="217" y="169"/>
                      </a:lnTo>
                      <a:cubicBezTo>
                        <a:pt x="217" y="181"/>
                        <a:pt x="214" y="200"/>
                        <a:pt x="195" y="220"/>
                      </a:cubicBezTo>
                      <a:cubicBezTo>
                        <a:pt x="178" y="237"/>
                        <a:pt x="147" y="248"/>
                        <a:pt x="113" y="248"/>
                      </a:cubicBezTo>
                      <a:cubicBezTo>
                        <a:pt x="93" y="248"/>
                        <a:pt x="54" y="245"/>
                        <a:pt x="31" y="220"/>
                      </a:cubicBezTo>
                      <a:cubicBezTo>
                        <a:pt x="8" y="197"/>
                        <a:pt x="0" y="166"/>
                        <a:pt x="0" y="130"/>
                      </a:cubicBezTo>
                      <a:cubicBezTo>
                        <a:pt x="0" y="93"/>
                        <a:pt x="8" y="45"/>
                        <a:pt x="48" y="20"/>
                      </a:cubicBezTo>
                      <a:cubicBezTo>
                        <a:pt x="65" y="8"/>
                        <a:pt x="87" y="0"/>
                        <a:pt x="113" y="0"/>
                      </a:cubicBezTo>
                      <a:cubicBezTo>
                        <a:pt x="147" y="0"/>
                        <a:pt x="186" y="14"/>
                        <a:pt x="209" y="56"/>
                      </a:cubicBezTo>
                      <a:cubicBezTo>
                        <a:pt x="226" y="87"/>
                        <a:pt x="223" y="124"/>
                        <a:pt x="223" y="141"/>
                      </a:cubicBezTo>
                      <a:lnTo>
                        <a:pt x="68" y="141"/>
                      </a:lnTo>
                      <a:cubicBezTo>
                        <a:pt x="68" y="155"/>
                        <a:pt x="68" y="203"/>
                        <a:pt x="116" y="203"/>
                      </a:cubicBezTo>
                      <a:close/>
                      <a:moveTo>
                        <a:pt x="155" y="99"/>
                      </a:moveTo>
                      <a:cubicBezTo>
                        <a:pt x="155" y="87"/>
                        <a:pt x="155" y="45"/>
                        <a:pt x="116" y="45"/>
                      </a:cubicBezTo>
                      <a:cubicBezTo>
                        <a:pt x="85" y="45"/>
                        <a:pt x="73" y="70"/>
                        <a:pt x="71" y="99"/>
                      </a:cubicBezTo>
                      <a:lnTo>
                        <a:pt x="155" y="99"/>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76" name="Freeform 90">
                  <a:extLst>
                    <a:ext uri="{FF2B5EF4-FFF2-40B4-BE49-F238E27FC236}">
                      <a16:creationId xmlns:a16="http://schemas.microsoft.com/office/drawing/2014/main" id="{F7DD7002-DE36-4C57-8FCD-A6A09315328B}"/>
                    </a:ext>
                  </a:extLst>
                </p:cNvPr>
                <p:cNvSpPr>
                  <a:spLocks noChangeArrowheads="1"/>
                </p:cNvSpPr>
                <p:nvPr/>
              </p:nvSpPr>
              <p:spPr bwMode="auto">
                <a:xfrm>
                  <a:off x="3835400" y="2898775"/>
                  <a:ext cx="52388" cy="87313"/>
                </a:xfrm>
                <a:custGeom>
                  <a:avLst/>
                  <a:gdLst>
                    <a:gd name="T0" fmla="*/ 2 w 145"/>
                    <a:gd name="T1" fmla="*/ 62 h 241"/>
                    <a:gd name="T2" fmla="*/ 0 w 145"/>
                    <a:gd name="T3" fmla="*/ 3 h 241"/>
                    <a:gd name="T4" fmla="*/ 65 w 145"/>
                    <a:gd name="T5" fmla="*/ 3 h 241"/>
                    <a:gd name="T6" fmla="*/ 65 w 145"/>
                    <a:gd name="T7" fmla="*/ 48 h 241"/>
                    <a:gd name="T8" fmla="*/ 144 w 145"/>
                    <a:gd name="T9" fmla="*/ 3 h 241"/>
                    <a:gd name="T10" fmla="*/ 144 w 145"/>
                    <a:gd name="T11" fmla="*/ 65 h 241"/>
                    <a:gd name="T12" fmla="*/ 70 w 145"/>
                    <a:gd name="T13" fmla="*/ 124 h 241"/>
                    <a:gd name="T14" fmla="*/ 70 w 145"/>
                    <a:gd name="T15" fmla="*/ 240 h 241"/>
                    <a:gd name="T16" fmla="*/ 2 w 145"/>
                    <a:gd name="T17" fmla="*/ 240 h 241"/>
                    <a:gd name="T18" fmla="*/ 2 w 145"/>
                    <a:gd name="T19" fmla="*/ 62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5" h="241">
                      <a:moveTo>
                        <a:pt x="2" y="62"/>
                      </a:moveTo>
                      <a:cubicBezTo>
                        <a:pt x="2" y="51"/>
                        <a:pt x="0" y="17"/>
                        <a:pt x="0" y="3"/>
                      </a:cubicBezTo>
                      <a:lnTo>
                        <a:pt x="65" y="3"/>
                      </a:lnTo>
                      <a:lnTo>
                        <a:pt x="65" y="48"/>
                      </a:lnTo>
                      <a:cubicBezTo>
                        <a:pt x="73" y="28"/>
                        <a:pt x="90" y="0"/>
                        <a:pt x="144" y="3"/>
                      </a:cubicBezTo>
                      <a:lnTo>
                        <a:pt x="144" y="65"/>
                      </a:lnTo>
                      <a:cubicBezTo>
                        <a:pt x="73" y="59"/>
                        <a:pt x="70" y="93"/>
                        <a:pt x="70" y="124"/>
                      </a:cubicBezTo>
                      <a:lnTo>
                        <a:pt x="70" y="240"/>
                      </a:lnTo>
                      <a:lnTo>
                        <a:pt x="2" y="240"/>
                      </a:lnTo>
                      <a:lnTo>
                        <a:pt x="2" y="62"/>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grpSp>
            <p:nvGrpSpPr>
              <p:cNvPr id="481" name="Group 480">
                <a:extLst>
                  <a:ext uri="{FF2B5EF4-FFF2-40B4-BE49-F238E27FC236}">
                    <a16:creationId xmlns:a16="http://schemas.microsoft.com/office/drawing/2014/main" id="{E3B794A3-35D5-4B4A-BC4D-EDC058847F3D}"/>
                  </a:ext>
                </a:extLst>
              </p:cNvPr>
              <p:cNvGrpSpPr/>
              <p:nvPr/>
            </p:nvGrpSpPr>
            <p:grpSpPr>
              <a:xfrm>
                <a:off x="2971800" y="3068638"/>
                <a:ext cx="1011238" cy="125412"/>
                <a:chOff x="2971800" y="3068638"/>
                <a:chExt cx="1011238" cy="125412"/>
              </a:xfrm>
              <a:grpFill/>
            </p:grpSpPr>
            <p:sp>
              <p:nvSpPr>
                <p:cNvPr id="482" name="Freeform 91">
                  <a:extLst>
                    <a:ext uri="{FF2B5EF4-FFF2-40B4-BE49-F238E27FC236}">
                      <a16:creationId xmlns:a16="http://schemas.microsoft.com/office/drawing/2014/main" id="{28B2554A-1C11-4791-AED8-3D6C5ABC1418}"/>
                    </a:ext>
                  </a:extLst>
                </p:cNvPr>
                <p:cNvSpPr>
                  <a:spLocks noChangeArrowheads="1"/>
                </p:cNvSpPr>
                <p:nvPr/>
              </p:nvSpPr>
              <p:spPr bwMode="auto">
                <a:xfrm>
                  <a:off x="2971800" y="3071813"/>
                  <a:ext cx="101600" cy="120650"/>
                </a:xfrm>
                <a:custGeom>
                  <a:avLst/>
                  <a:gdLst>
                    <a:gd name="T0" fmla="*/ 110 w 283"/>
                    <a:gd name="T1" fmla="*/ 0 h 337"/>
                    <a:gd name="T2" fmla="*/ 225 w 283"/>
                    <a:gd name="T3" fmla="*/ 32 h 337"/>
                    <a:gd name="T4" fmla="*/ 282 w 283"/>
                    <a:gd name="T5" fmla="*/ 164 h 337"/>
                    <a:gd name="T6" fmla="*/ 163 w 283"/>
                    <a:gd name="T7" fmla="*/ 333 h 337"/>
                    <a:gd name="T8" fmla="*/ 104 w 283"/>
                    <a:gd name="T9" fmla="*/ 336 h 337"/>
                    <a:gd name="T10" fmla="*/ 0 w 283"/>
                    <a:gd name="T11" fmla="*/ 336 h 337"/>
                    <a:gd name="T12" fmla="*/ 0 w 283"/>
                    <a:gd name="T13" fmla="*/ 0 h 337"/>
                    <a:gd name="T14" fmla="*/ 110 w 283"/>
                    <a:gd name="T15" fmla="*/ 0 h 337"/>
                    <a:gd name="T16" fmla="*/ 101 w 283"/>
                    <a:gd name="T17" fmla="*/ 280 h 337"/>
                    <a:gd name="T18" fmla="*/ 180 w 283"/>
                    <a:gd name="T19" fmla="*/ 257 h 337"/>
                    <a:gd name="T20" fmla="*/ 211 w 283"/>
                    <a:gd name="T21" fmla="*/ 161 h 337"/>
                    <a:gd name="T22" fmla="*/ 149 w 283"/>
                    <a:gd name="T23" fmla="*/ 57 h 337"/>
                    <a:gd name="T24" fmla="*/ 73 w 283"/>
                    <a:gd name="T25" fmla="*/ 51 h 337"/>
                    <a:gd name="T26" fmla="*/ 73 w 283"/>
                    <a:gd name="T27" fmla="*/ 280 h 337"/>
                    <a:gd name="T28" fmla="*/ 101 w 283"/>
                    <a:gd name="T29" fmla="*/ 280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83" h="337">
                      <a:moveTo>
                        <a:pt x="110" y="0"/>
                      </a:moveTo>
                      <a:cubicBezTo>
                        <a:pt x="130" y="0"/>
                        <a:pt x="186" y="0"/>
                        <a:pt x="225" y="32"/>
                      </a:cubicBezTo>
                      <a:cubicBezTo>
                        <a:pt x="268" y="63"/>
                        <a:pt x="282" y="116"/>
                        <a:pt x="282" y="164"/>
                      </a:cubicBezTo>
                      <a:cubicBezTo>
                        <a:pt x="282" y="269"/>
                        <a:pt x="225" y="322"/>
                        <a:pt x="163" y="333"/>
                      </a:cubicBezTo>
                      <a:cubicBezTo>
                        <a:pt x="152" y="336"/>
                        <a:pt x="138" y="336"/>
                        <a:pt x="104" y="336"/>
                      </a:cubicBezTo>
                      <a:lnTo>
                        <a:pt x="0" y="336"/>
                      </a:lnTo>
                      <a:lnTo>
                        <a:pt x="0" y="0"/>
                      </a:lnTo>
                      <a:lnTo>
                        <a:pt x="110" y="0"/>
                      </a:lnTo>
                      <a:close/>
                      <a:moveTo>
                        <a:pt x="101" y="280"/>
                      </a:moveTo>
                      <a:cubicBezTo>
                        <a:pt x="132" y="280"/>
                        <a:pt x="158" y="277"/>
                        <a:pt x="180" y="257"/>
                      </a:cubicBezTo>
                      <a:cubicBezTo>
                        <a:pt x="209" y="229"/>
                        <a:pt x="211" y="178"/>
                        <a:pt x="211" y="161"/>
                      </a:cubicBezTo>
                      <a:cubicBezTo>
                        <a:pt x="211" y="113"/>
                        <a:pt x="194" y="71"/>
                        <a:pt x="149" y="57"/>
                      </a:cubicBezTo>
                      <a:cubicBezTo>
                        <a:pt x="135" y="54"/>
                        <a:pt x="115" y="51"/>
                        <a:pt x="73" y="51"/>
                      </a:cubicBezTo>
                      <a:lnTo>
                        <a:pt x="73" y="280"/>
                      </a:lnTo>
                      <a:lnTo>
                        <a:pt x="101" y="280"/>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83" name="Freeform 92">
                  <a:extLst>
                    <a:ext uri="{FF2B5EF4-FFF2-40B4-BE49-F238E27FC236}">
                      <a16:creationId xmlns:a16="http://schemas.microsoft.com/office/drawing/2014/main" id="{D1C2750B-E4FA-4D74-A3AF-64E1C6439AAE}"/>
                    </a:ext>
                  </a:extLst>
                </p:cNvPr>
                <p:cNvSpPr>
                  <a:spLocks noChangeArrowheads="1"/>
                </p:cNvSpPr>
                <p:nvPr/>
              </p:nvSpPr>
              <p:spPr bwMode="auto">
                <a:xfrm>
                  <a:off x="3092450" y="3103563"/>
                  <a:ext cx="77788" cy="90487"/>
                </a:xfrm>
                <a:custGeom>
                  <a:avLst/>
                  <a:gdLst>
                    <a:gd name="T0" fmla="*/ 152 w 215"/>
                    <a:gd name="T1" fmla="*/ 245 h 252"/>
                    <a:gd name="T2" fmla="*/ 149 w 215"/>
                    <a:gd name="T3" fmla="*/ 214 h 252"/>
                    <a:gd name="T4" fmla="*/ 79 w 215"/>
                    <a:gd name="T5" fmla="*/ 251 h 252"/>
                    <a:gd name="T6" fmla="*/ 19 w 215"/>
                    <a:gd name="T7" fmla="*/ 231 h 252"/>
                    <a:gd name="T8" fmla="*/ 0 w 215"/>
                    <a:gd name="T9" fmla="*/ 180 h 252"/>
                    <a:gd name="T10" fmla="*/ 51 w 215"/>
                    <a:gd name="T11" fmla="*/ 107 h 252"/>
                    <a:gd name="T12" fmla="*/ 144 w 215"/>
                    <a:gd name="T13" fmla="*/ 93 h 252"/>
                    <a:gd name="T14" fmla="*/ 141 w 215"/>
                    <a:gd name="T15" fmla="*/ 62 h 252"/>
                    <a:gd name="T16" fmla="*/ 110 w 215"/>
                    <a:gd name="T17" fmla="*/ 42 h 252"/>
                    <a:gd name="T18" fmla="*/ 84 w 215"/>
                    <a:gd name="T19" fmla="*/ 56 h 252"/>
                    <a:gd name="T20" fmla="*/ 79 w 215"/>
                    <a:gd name="T21" fmla="*/ 76 h 252"/>
                    <a:gd name="T22" fmla="*/ 11 w 215"/>
                    <a:gd name="T23" fmla="*/ 76 h 252"/>
                    <a:gd name="T24" fmla="*/ 36 w 215"/>
                    <a:gd name="T25" fmla="*/ 20 h 252"/>
                    <a:gd name="T26" fmla="*/ 107 w 215"/>
                    <a:gd name="T27" fmla="*/ 0 h 252"/>
                    <a:gd name="T28" fmla="*/ 192 w 215"/>
                    <a:gd name="T29" fmla="*/ 31 h 252"/>
                    <a:gd name="T30" fmla="*/ 209 w 215"/>
                    <a:gd name="T31" fmla="*/ 87 h 252"/>
                    <a:gd name="T32" fmla="*/ 209 w 215"/>
                    <a:gd name="T33" fmla="*/ 180 h 252"/>
                    <a:gd name="T34" fmla="*/ 214 w 215"/>
                    <a:gd name="T35" fmla="*/ 240 h 252"/>
                    <a:gd name="T36" fmla="*/ 152 w 215"/>
                    <a:gd name="T37" fmla="*/ 240 h 252"/>
                    <a:gd name="T38" fmla="*/ 152 w 215"/>
                    <a:gd name="T39" fmla="*/ 245 h 252"/>
                    <a:gd name="T40" fmla="*/ 70 w 215"/>
                    <a:gd name="T41" fmla="*/ 172 h 252"/>
                    <a:gd name="T42" fmla="*/ 104 w 215"/>
                    <a:gd name="T43" fmla="*/ 206 h 252"/>
                    <a:gd name="T44" fmla="*/ 132 w 215"/>
                    <a:gd name="T45" fmla="*/ 192 h 252"/>
                    <a:gd name="T46" fmla="*/ 146 w 215"/>
                    <a:gd name="T47" fmla="*/ 132 h 252"/>
                    <a:gd name="T48" fmla="*/ 70 w 215"/>
                    <a:gd name="T49" fmla="*/ 172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15" h="252">
                      <a:moveTo>
                        <a:pt x="152" y="245"/>
                      </a:moveTo>
                      <a:cubicBezTo>
                        <a:pt x="149" y="231"/>
                        <a:pt x="149" y="220"/>
                        <a:pt x="149" y="214"/>
                      </a:cubicBezTo>
                      <a:cubicBezTo>
                        <a:pt x="124" y="251"/>
                        <a:pt x="93" y="251"/>
                        <a:pt x="79" y="251"/>
                      </a:cubicBezTo>
                      <a:cubicBezTo>
                        <a:pt x="45" y="251"/>
                        <a:pt x="31" y="242"/>
                        <a:pt x="19" y="231"/>
                      </a:cubicBezTo>
                      <a:cubicBezTo>
                        <a:pt x="5" y="217"/>
                        <a:pt x="0" y="197"/>
                        <a:pt x="0" y="180"/>
                      </a:cubicBezTo>
                      <a:cubicBezTo>
                        <a:pt x="0" y="161"/>
                        <a:pt x="5" y="127"/>
                        <a:pt x="51" y="107"/>
                      </a:cubicBezTo>
                      <a:cubicBezTo>
                        <a:pt x="79" y="93"/>
                        <a:pt x="121" y="93"/>
                        <a:pt x="144" y="93"/>
                      </a:cubicBezTo>
                      <a:cubicBezTo>
                        <a:pt x="144" y="79"/>
                        <a:pt x="144" y="70"/>
                        <a:pt x="141" y="62"/>
                      </a:cubicBezTo>
                      <a:cubicBezTo>
                        <a:pt x="135" y="45"/>
                        <a:pt x="115" y="42"/>
                        <a:pt x="110" y="42"/>
                      </a:cubicBezTo>
                      <a:cubicBezTo>
                        <a:pt x="101" y="42"/>
                        <a:pt x="90" y="45"/>
                        <a:pt x="84" y="56"/>
                      </a:cubicBezTo>
                      <a:cubicBezTo>
                        <a:pt x="79" y="65"/>
                        <a:pt x="79" y="70"/>
                        <a:pt x="79" y="76"/>
                      </a:cubicBezTo>
                      <a:lnTo>
                        <a:pt x="11" y="76"/>
                      </a:lnTo>
                      <a:cubicBezTo>
                        <a:pt x="11" y="65"/>
                        <a:pt x="14" y="39"/>
                        <a:pt x="36" y="20"/>
                      </a:cubicBezTo>
                      <a:cubicBezTo>
                        <a:pt x="59" y="5"/>
                        <a:pt x="84" y="0"/>
                        <a:pt x="107" y="0"/>
                      </a:cubicBezTo>
                      <a:cubicBezTo>
                        <a:pt x="127" y="0"/>
                        <a:pt x="166" y="3"/>
                        <a:pt x="192" y="31"/>
                      </a:cubicBezTo>
                      <a:cubicBezTo>
                        <a:pt x="209" y="51"/>
                        <a:pt x="209" y="79"/>
                        <a:pt x="209" y="87"/>
                      </a:cubicBezTo>
                      <a:lnTo>
                        <a:pt x="209" y="180"/>
                      </a:lnTo>
                      <a:cubicBezTo>
                        <a:pt x="209" y="200"/>
                        <a:pt x="209" y="220"/>
                        <a:pt x="214" y="240"/>
                      </a:cubicBezTo>
                      <a:lnTo>
                        <a:pt x="152" y="240"/>
                      </a:lnTo>
                      <a:lnTo>
                        <a:pt x="152" y="245"/>
                      </a:lnTo>
                      <a:close/>
                      <a:moveTo>
                        <a:pt x="70" y="172"/>
                      </a:moveTo>
                      <a:cubicBezTo>
                        <a:pt x="70" y="189"/>
                        <a:pt x="82" y="206"/>
                        <a:pt x="104" y="206"/>
                      </a:cubicBezTo>
                      <a:cubicBezTo>
                        <a:pt x="115" y="206"/>
                        <a:pt x="127" y="200"/>
                        <a:pt x="132" y="192"/>
                      </a:cubicBezTo>
                      <a:cubicBezTo>
                        <a:pt x="144" y="178"/>
                        <a:pt x="146" y="158"/>
                        <a:pt x="146" y="132"/>
                      </a:cubicBezTo>
                      <a:cubicBezTo>
                        <a:pt x="101" y="130"/>
                        <a:pt x="70" y="144"/>
                        <a:pt x="70" y="172"/>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84" name="Freeform 93">
                  <a:extLst>
                    <a:ext uri="{FF2B5EF4-FFF2-40B4-BE49-F238E27FC236}">
                      <a16:creationId xmlns:a16="http://schemas.microsoft.com/office/drawing/2014/main" id="{FAE92A98-1082-4D10-BC74-DA63A5FBBD00}"/>
                    </a:ext>
                  </a:extLst>
                </p:cNvPr>
                <p:cNvSpPr>
                  <a:spLocks noChangeArrowheads="1"/>
                </p:cNvSpPr>
                <p:nvPr/>
              </p:nvSpPr>
              <p:spPr bwMode="auto">
                <a:xfrm>
                  <a:off x="3186113" y="3082925"/>
                  <a:ext cx="61912" cy="111125"/>
                </a:xfrm>
                <a:custGeom>
                  <a:avLst/>
                  <a:gdLst>
                    <a:gd name="T0" fmla="*/ 170 w 171"/>
                    <a:gd name="T1" fmla="*/ 299 h 308"/>
                    <a:gd name="T2" fmla="*/ 116 w 171"/>
                    <a:gd name="T3" fmla="*/ 307 h 308"/>
                    <a:gd name="T4" fmla="*/ 45 w 171"/>
                    <a:gd name="T5" fmla="*/ 245 h 308"/>
                    <a:gd name="T6" fmla="*/ 45 w 171"/>
                    <a:gd name="T7" fmla="*/ 115 h 308"/>
                    <a:gd name="T8" fmla="*/ 0 w 171"/>
                    <a:gd name="T9" fmla="*/ 115 h 308"/>
                    <a:gd name="T10" fmla="*/ 0 w 171"/>
                    <a:gd name="T11" fmla="*/ 70 h 308"/>
                    <a:gd name="T12" fmla="*/ 45 w 171"/>
                    <a:gd name="T13" fmla="*/ 70 h 308"/>
                    <a:gd name="T14" fmla="*/ 45 w 171"/>
                    <a:gd name="T15" fmla="*/ 25 h 308"/>
                    <a:gd name="T16" fmla="*/ 113 w 171"/>
                    <a:gd name="T17" fmla="*/ 0 h 308"/>
                    <a:gd name="T18" fmla="*/ 113 w 171"/>
                    <a:gd name="T19" fmla="*/ 70 h 308"/>
                    <a:gd name="T20" fmla="*/ 170 w 171"/>
                    <a:gd name="T21" fmla="*/ 70 h 308"/>
                    <a:gd name="T22" fmla="*/ 170 w 171"/>
                    <a:gd name="T23" fmla="*/ 115 h 308"/>
                    <a:gd name="T24" fmla="*/ 113 w 171"/>
                    <a:gd name="T25" fmla="*/ 115 h 308"/>
                    <a:gd name="T26" fmla="*/ 113 w 171"/>
                    <a:gd name="T27" fmla="*/ 220 h 308"/>
                    <a:gd name="T28" fmla="*/ 144 w 171"/>
                    <a:gd name="T29" fmla="*/ 253 h 308"/>
                    <a:gd name="T30" fmla="*/ 167 w 171"/>
                    <a:gd name="T31" fmla="*/ 253 h 308"/>
                    <a:gd name="T32" fmla="*/ 167 w 171"/>
                    <a:gd name="T33" fmla="*/ 299 h 308"/>
                    <a:gd name="T34" fmla="*/ 170 w 171"/>
                    <a:gd name="T35" fmla="*/ 299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1" h="308">
                      <a:moveTo>
                        <a:pt x="170" y="299"/>
                      </a:moveTo>
                      <a:cubicBezTo>
                        <a:pt x="147" y="304"/>
                        <a:pt x="127" y="307"/>
                        <a:pt x="116" y="307"/>
                      </a:cubicBezTo>
                      <a:cubicBezTo>
                        <a:pt x="45" y="307"/>
                        <a:pt x="45" y="265"/>
                        <a:pt x="45" y="245"/>
                      </a:cubicBezTo>
                      <a:lnTo>
                        <a:pt x="45" y="115"/>
                      </a:lnTo>
                      <a:lnTo>
                        <a:pt x="0" y="115"/>
                      </a:lnTo>
                      <a:lnTo>
                        <a:pt x="0" y="70"/>
                      </a:lnTo>
                      <a:lnTo>
                        <a:pt x="45" y="70"/>
                      </a:lnTo>
                      <a:lnTo>
                        <a:pt x="45" y="25"/>
                      </a:lnTo>
                      <a:lnTo>
                        <a:pt x="113" y="0"/>
                      </a:lnTo>
                      <a:lnTo>
                        <a:pt x="113" y="70"/>
                      </a:lnTo>
                      <a:lnTo>
                        <a:pt x="170" y="70"/>
                      </a:lnTo>
                      <a:lnTo>
                        <a:pt x="170" y="115"/>
                      </a:lnTo>
                      <a:lnTo>
                        <a:pt x="113" y="115"/>
                      </a:lnTo>
                      <a:lnTo>
                        <a:pt x="113" y="220"/>
                      </a:lnTo>
                      <a:cubicBezTo>
                        <a:pt x="113" y="242"/>
                        <a:pt x="113" y="253"/>
                        <a:pt x="144" y="253"/>
                      </a:cubicBezTo>
                      <a:cubicBezTo>
                        <a:pt x="155" y="253"/>
                        <a:pt x="158" y="253"/>
                        <a:pt x="167" y="253"/>
                      </a:cubicBezTo>
                      <a:lnTo>
                        <a:pt x="167" y="299"/>
                      </a:lnTo>
                      <a:lnTo>
                        <a:pt x="170" y="29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85" name="Freeform 94">
                  <a:extLst>
                    <a:ext uri="{FF2B5EF4-FFF2-40B4-BE49-F238E27FC236}">
                      <a16:creationId xmlns:a16="http://schemas.microsoft.com/office/drawing/2014/main" id="{FB43C1C5-F95B-48FE-AFA3-82149674C7BF}"/>
                    </a:ext>
                  </a:extLst>
                </p:cNvPr>
                <p:cNvSpPr>
                  <a:spLocks noChangeArrowheads="1"/>
                </p:cNvSpPr>
                <p:nvPr/>
              </p:nvSpPr>
              <p:spPr bwMode="auto">
                <a:xfrm>
                  <a:off x="3267075" y="3103563"/>
                  <a:ext cx="77788" cy="90487"/>
                </a:xfrm>
                <a:custGeom>
                  <a:avLst/>
                  <a:gdLst>
                    <a:gd name="T0" fmla="*/ 153 w 216"/>
                    <a:gd name="T1" fmla="*/ 245 h 252"/>
                    <a:gd name="T2" fmla="*/ 150 w 216"/>
                    <a:gd name="T3" fmla="*/ 214 h 252"/>
                    <a:gd name="T4" fmla="*/ 79 w 216"/>
                    <a:gd name="T5" fmla="*/ 251 h 252"/>
                    <a:gd name="T6" fmla="*/ 20 w 216"/>
                    <a:gd name="T7" fmla="*/ 231 h 252"/>
                    <a:gd name="T8" fmla="*/ 0 w 216"/>
                    <a:gd name="T9" fmla="*/ 180 h 252"/>
                    <a:gd name="T10" fmla="*/ 51 w 216"/>
                    <a:gd name="T11" fmla="*/ 107 h 252"/>
                    <a:gd name="T12" fmla="*/ 144 w 216"/>
                    <a:gd name="T13" fmla="*/ 93 h 252"/>
                    <a:gd name="T14" fmla="*/ 141 w 216"/>
                    <a:gd name="T15" fmla="*/ 62 h 252"/>
                    <a:gd name="T16" fmla="*/ 110 w 216"/>
                    <a:gd name="T17" fmla="*/ 42 h 252"/>
                    <a:gd name="T18" fmla="*/ 85 w 216"/>
                    <a:gd name="T19" fmla="*/ 56 h 252"/>
                    <a:gd name="T20" fmla="*/ 79 w 216"/>
                    <a:gd name="T21" fmla="*/ 76 h 252"/>
                    <a:gd name="T22" fmla="*/ 11 w 216"/>
                    <a:gd name="T23" fmla="*/ 76 h 252"/>
                    <a:gd name="T24" fmla="*/ 37 w 216"/>
                    <a:gd name="T25" fmla="*/ 20 h 252"/>
                    <a:gd name="T26" fmla="*/ 107 w 216"/>
                    <a:gd name="T27" fmla="*/ 0 h 252"/>
                    <a:gd name="T28" fmla="*/ 192 w 216"/>
                    <a:gd name="T29" fmla="*/ 31 h 252"/>
                    <a:gd name="T30" fmla="*/ 209 w 216"/>
                    <a:gd name="T31" fmla="*/ 87 h 252"/>
                    <a:gd name="T32" fmla="*/ 209 w 216"/>
                    <a:gd name="T33" fmla="*/ 180 h 252"/>
                    <a:gd name="T34" fmla="*/ 215 w 216"/>
                    <a:gd name="T35" fmla="*/ 240 h 252"/>
                    <a:gd name="T36" fmla="*/ 153 w 216"/>
                    <a:gd name="T37" fmla="*/ 240 h 252"/>
                    <a:gd name="T38" fmla="*/ 153 w 216"/>
                    <a:gd name="T39" fmla="*/ 245 h 252"/>
                    <a:gd name="T40" fmla="*/ 68 w 216"/>
                    <a:gd name="T41" fmla="*/ 172 h 252"/>
                    <a:gd name="T42" fmla="*/ 102 w 216"/>
                    <a:gd name="T43" fmla="*/ 206 h 252"/>
                    <a:gd name="T44" fmla="*/ 130 w 216"/>
                    <a:gd name="T45" fmla="*/ 192 h 252"/>
                    <a:gd name="T46" fmla="*/ 144 w 216"/>
                    <a:gd name="T47" fmla="*/ 132 h 252"/>
                    <a:gd name="T48" fmla="*/ 68 w 216"/>
                    <a:gd name="T49" fmla="*/ 172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16" h="252">
                      <a:moveTo>
                        <a:pt x="153" y="245"/>
                      </a:moveTo>
                      <a:cubicBezTo>
                        <a:pt x="150" y="231"/>
                        <a:pt x="150" y="220"/>
                        <a:pt x="150" y="214"/>
                      </a:cubicBezTo>
                      <a:cubicBezTo>
                        <a:pt x="124" y="251"/>
                        <a:pt x="93" y="251"/>
                        <a:pt x="79" y="251"/>
                      </a:cubicBezTo>
                      <a:cubicBezTo>
                        <a:pt x="45" y="251"/>
                        <a:pt x="31" y="242"/>
                        <a:pt x="20" y="231"/>
                      </a:cubicBezTo>
                      <a:cubicBezTo>
                        <a:pt x="6" y="217"/>
                        <a:pt x="0" y="197"/>
                        <a:pt x="0" y="180"/>
                      </a:cubicBezTo>
                      <a:cubicBezTo>
                        <a:pt x="0" y="161"/>
                        <a:pt x="6" y="127"/>
                        <a:pt x="51" y="107"/>
                      </a:cubicBezTo>
                      <a:cubicBezTo>
                        <a:pt x="79" y="93"/>
                        <a:pt x="121" y="93"/>
                        <a:pt x="144" y="93"/>
                      </a:cubicBezTo>
                      <a:cubicBezTo>
                        <a:pt x="144" y="79"/>
                        <a:pt x="144" y="70"/>
                        <a:pt x="141" y="62"/>
                      </a:cubicBezTo>
                      <a:cubicBezTo>
                        <a:pt x="136" y="45"/>
                        <a:pt x="116" y="42"/>
                        <a:pt x="110" y="42"/>
                      </a:cubicBezTo>
                      <a:cubicBezTo>
                        <a:pt x="102" y="42"/>
                        <a:pt x="90" y="45"/>
                        <a:pt x="85" y="56"/>
                      </a:cubicBezTo>
                      <a:cubicBezTo>
                        <a:pt x="79" y="65"/>
                        <a:pt x="79" y="70"/>
                        <a:pt x="79" y="76"/>
                      </a:cubicBezTo>
                      <a:lnTo>
                        <a:pt x="11" y="76"/>
                      </a:lnTo>
                      <a:cubicBezTo>
                        <a:pt x="11" y="65"/>
                        <a:pt x="14" y="39"/>
                        <a:pt x="37" y="20"/>
                      </a:cubicBezTo>
                      <a:cubicBezTo>
                        <a:pt x="59" y="5"/>
                        <a:pt x="85" y="0"/>
                        <a:pt x="107" y="0"/>
                      </a:cubicBezTo>
                      <a:cubicBezTo>
                        <a:pt x="127" y="0"/>
                        <a:pt x="167" y="3"/>
                        <a:pt x="192" y="31"/>
                      </a:cubicBezTo>
                      <a:cubicBezTo>
                        <a:pt x="209" y="51"/>
                        <a:pt x="209" y="79"/>
                        <a:pt x="209" y="87"/>
                      </a:cubicBezTo>
                      <a:lnTo>
                        <a:pt x="209" y="180"/>
                      </a:lnTo>
                      <a:cubicBezTo>
                        <a:pt x="209" y="200"/>
                        <a:pt x="209" y="220"/>
                        <a:pt x="215" y="240"/>
                      </a:cubicBezTo>
                      <a:lnTo>
                        <a:pt x="153" y="240"/>
                      </a:lnTo>
                      <a:lnTo>
                        <a:pt x="153" y="245"/>
                      </a:lnTo>
                      <a:close/>
                      <a:moveTo>
                        <a:pt x="68" y="172"/>
                      </a:moveTo>
                      <a:cubicBezTo>
                        <a:pt x="68" y="189"/>
                        <a:pt x="79" y="206"/>
                        <a:pt x="102" y="206"/>
                      </a:cubicBezTo>
                      <a:cubicBezTo>
                        <a:pt x="113" y="206"/>
                        <a:pt x="124" y="200"/>
                        <a:pt x="130" y="192"/>
                      </a:cubicBezTo>
                      <a:cubicBezTo>
                        <a:pt x="141" y="178"/>
                        <a:pt x="144" y="158"/>
                        <a:pt x="144" y="132"/>
                      </a:cubicBezTo>
                      <a:cubicBezTo>
                        <a:pt x="99" y="130"/>
                        <a:pt x="68" y="144"/>
                        <a:pt x="68" y="172"/>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86" name="Freeform 95">
                  <a:extLst>
                    <a:ext uri="{FF2B5EF4-FFF2-40B4-BE49-F238E27FC236}">
                      <a16:creationId xmlns:a16="http://schemas.microsoft.com/office/drawing/2014/main" id="{5B575091-0CE5-470C-ACA0-B401FBC927AE}"/>
                    </a:ext>
                  </a:extLst>
                </p:cNvPr>
                <p:cNvSpPr>
                  <a:spLocks noChangeArrowheads="1"/>
                </p:cNvSpPr>
                <p:nvPr/>
              </p:nvSpPr>
              <p:spPr bwMode="auto">
                <a:xfrm>
                  <a:off x="3421063" y="3068638"/>
                  <a:ext cx="101600" cy="125412"/>
                </a:xfrm>
                <a:custGeom>
                  <a:avLst/>
                  <a:gdLst>
                    <a:gd name="T0" fmla="*/ 206 w 283"/>
                    <a:gd name="T1" fmla="*/ 116 h 348"/>
                    <a:gd name="T2" fmla="*/ 152 w 283"/>
                    <a:gd name="T3" fmla="*/ 56 h 348"/>
                    <a:gd name="T4" fmla="*/ 76 w 283"/>
                    <a:gd name="T5" fmla="*/ 181 h 348"/>
                    <a:gd name="T6" fmla="*/ 147 w 283"/>
                    <a:gd name="T7" fmla="*/ 296 h 348"/>
                    <a:gd name="T8" fmla="*/ 206 w 283"/>
                    <a:gd name="T9" fmla="*/ 231 h 348"/>
                    <a:gd name="T10" fmla="*/ 282 w 283"/>
                    <a:gd name="T11" fmla="*/ 231 h 348"/>
                    <a:gd name="T12" fmla="*/ 251 w 283"/>
                    <a:gd name="T13" fmla="*/ 310 h 348"/>
                    <a:gd name="T14" fmla="*/ 152 w 283"/>
                    <a:gd name="T15" fmla="*/ 347 h 348"/>
                    <a:gd name="T16" fmla="*/ 0 w 283"/>
                    <a:gd name="T17" fmla="*/ 178 h 348"/>
                    <a:gd name="T18" fmla="*/ 152 w 283"/>
                    <a:gd name="T19" fmla="*/ 0 h 348"/>
                    <a:gd name="T20" fmla="*/ 277 w 283"/>
                    <a:gd name="T21" fmla="*/ 110 h 348"/>
                    <a:gd name="T22" fmla="*/ 206 w 283"/>
                    <a:gd name="T23" fmla="*/ 110 h 348"/>
                    <a:gd name="T24" fmla="*/ 206 w 283"/>
                    <a:gd name="T25" fmla="*/ 116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83" h="348">
                      <a:moveTo>
                        <a:pt x="206" y="116"/>
                      </a:moveTo>
                      <a:cubicBezTo>
                        <a:pt x="206" y="104"/>
                        <a:pt x="200" y="56"/>
                        <a:pt x="152" y="56"/>
                      </a:cubicBezTo>
                      <a:cubicBezTo>
                        <a:pt x="99" y="56"/>
                        <a:pt x="76" y="113"/>
                        <a:pt x="76" y="181"/>
                      </a:cubicBezTo>
                      <a:cubicBezTo>
                        <a:pt x="76" y="200"/>
                        <a:pt x="76" y="296"/>
                        <a:pt x="147" y="296"/>
                      </a:cubicBezTo>
                      <a:cubicBezTo>
                        <a:pt x="178" y="296"/>
                        <a:pt x="206" y="277"/>
                        <a:pt x="206" y="231"/>
                      </a:cubicBezTo>
                      <a:lnTo>
                        <a:pt x="282" y="231"/>
                      </a:lnTo>
                      <a:cubicBezTo>
                        <a:pt x="282" y="251"/>
                        <a:pt x="279" y="282"/>
                        <a:pt x="251" y="310"/>
                      </a:cubicBezTo>
                      <a:cubicBezTo>
                        <a:pt x="220" y="341"/>
                        <a:pt x="184" y="347"/>
                        <a:pt x="152" y="347"/>
                      </a:cubicBezTo>
                      <a:cubicBezTo>
                        <a:pt x="37" y="347"/>
                        <a:pt x="0" y="262"/>
                        <a:pt x="0" y="178"/>
                      </a:cubicBezTo>
                      <a:cubicBezTo>
                        <a:pt x="0" y="71"/>
                        <a:pt x="59" y="0"/>
                        <a:pt x="152" y="0"/>
                      </a:cubicBezTo>
                      <a:cubicBezTo>
                        <a:pt x="226" y="0"/>
                        <a:pt x="277" y="45"/>
                        <a:pt x="277" y="110"/>
                      </a:cubicBezTo>
                      <a:lnTo>
                        <a:pt x="206" y="110"/>
                      </a:lnTo>
                      <a:lnTo>
                        <a:pt x="206" y="116"/>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87" name="Freeform 96">
                  <a:extLst>
                    <a:ext uri="{FF2B5EF4-FFF2-40B4-BE49-F238E27FC236}">
                      <a16:creationId xmlns:a16="http://schemas.microsoft.com/office/drawing/2014/main" id="{E4448D44-EE0E-4DA0-B7E5-820DB2BCDC84}"/>
                    </a:ext>
                  </a:extLst>
                </p:cNvPr>
                <p:cNvSpPr>
                  <a:spLocks noChangeArrowheads="1"/>
                </p:cNvSpPr>
                <p:nvPr/>
              </p:nvSpPr>
              <p:spPr bwMode="auto">
                <a:xfrm>
                  <a:off x="3541713" y="3105150"/>
                  <a:ext cx="80962" cy="88900"/>
                </a:xfrm>
                <a:custGeom>
                  <a:avLst/>
                  <a:gdLst>
                    <a:gd name="T0" fmla="*/ 116 w 227"/>
                    <a:gd name="T1" fmla="*/ 203 h 249"/>
                    <a:gd name="T2" fmla="*/ 155 w 227"/>
                    <a:gd name="T3" fmla="*/ 169 h 249"/>
                    <a:gd name="T4" fmla="*/ 217 w 227"/>
                    <a:gd name="T5" fmla="*/ 169 h 249"/>
                    <a:gd name="T6" fmla="*/ 195 w 227"/>
                    <a:gd name="T7" fmla="*/ 220 h 249"/>
                    <a:gd name="T8" fmla="*/ 113 w 227"/>
                    <a:gd name="T9" fmla="*/ 248 h 249"/>
                    <a:gd name="T10" fmla="*/ 31 w 227"/>
                    <a:gd name="T11" fmla="*/ 220 h 249"/>
                    <a:gd name="T12" fmla="*/ 0 w 227"/>
                    <a:gd name="T13" fmla="*/ 129 h 249"/>
                    <a:gd name="T14" fmla="*/ 48 w 227"/>
                    <a:gd name="T15" fmla="*/ 19 h 249"/>
                    <a:gd name="T16" fmla="*/ 113 w 227"/>
                    <a:gd name="T17" fmla="*/ 0 h 249"/>
                    <a:gd name="T18" fmla="*/ 209 w 227"/>
                    <a:gd name="T19" fmla="*/ 56 h 249"/>
                    <a:gd name="T20" fmla="*/ 223 w 227"/>
                    <a:gd name="T21" fmla="*/ 141 h 249"/>
                    <a:gd name="T22" fmla="*/ 68 w 227"/>
                    <a:gd name="T23" fmla="*/ 141 h 249"/>
                    <a:gd name="T24" fmla="*/ 116 w 227"/>
                    <a:gd name="T25" fmla="*/ 203 h 249"/>
                    <a:gd name="T26" fmla="*/ 155 w 227"/>
                    <a:gd name="T27" fmla="*/ 98 h 249"/>
                    <a:gd name="T28" fmla="*/ 116 w 227"/>
                    <a:gd name="T29" fmla="*/ 45 h 249"/>
                    <a:gd name="T30" fmla="*/ 71 w 227"/>
                    <a:gd name="T31" fmla="*/ 98 h 249"/>
                    <a:gd name="T32" fmla="*/ 155 w 227"/>
                    <a:gd name="T33" fmla="*/ 98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7" h="249">
                      <a:moveTo>
                        <a:pt x="116" y="203"/>
                      </a:moveTo>
                      <a:cubicBezTo>
                        <a:pt x="133" y="203"/>
                        <a:pt x="150" y="197"/>
                        <a:pt x="155" y="169"/>
                      </a:cubicBezTo>
                      <a:lnTo>
                        <a:pt x="217" y="169"/>
                      </a:lnTo>
                      <a:cubicBezTo>
                        <a:pt x="217" y="180"/>
                        <a:pt x="215" y="200"/>
                        <a:pt x="195" y="220"/>
                      </a:cubicBezTo>
                      <a:cubicBezTo>
                        <a:pt x="178" y="237"/>
                        <a:pt x="147" y="248"/>
                        <a:pt x="113" y="248"/>
                      </a:cubicBezTo>
                      <a:cubicBezTo>
                        <a:pt x="93" y="248"/>
                        <a:pt x="54" y="245"/>
                        <a:pt x="31" y="220"/>
                      </a:cubicBezTo>
                      <a:cubicBezTo>
                        <a:pt x="9" y="197"/>
                        <a:pt x="0" y="166"/>
                        <a:pt x="0" y="129"/>
                      </a:cubicBezTo>
                      <a:cubicBezTo>
                        <a:pt x="0" y="93"/>
                        <a:pt x="9" y="45"/>
                        <a:pt x="48" y="19"/>
                      </a:cubicBezTo>
                      <a:cubicBezTo>
                        <a:pt x="65" y="8"/>
                        <a:pt x="88" y="0"/>
                        <a:pt x="113" y="0"/>
                      </a:cubicBezTo>
                      <a:cubicBezTo>
                        <a:pt x="147" y="0"/>
                        <a:pt x="186" y="14"/>
                        <a:pt x="209" y="56"/>
                      </a:cubicBezTo>
                      <a:cubicBezTo>
                        <a:pt x="226" y="87"/>
                        <a:pt x="223" y="124"/>
                        <a:pt x="223" y="141"/>
                      </a:cubicBezTo>
                      <a:lnTo>
                        <a:pt x="68" y="141"/>
                      </a:lnTo>
                      <a:cubicBezTo>
                        <a:pt x="68" y="155"/>
                        <a:pt x="68" y="203"/>
                        <a:pt x="116" y="203"/>
                      </a:cubicBezTo>
                      <a:close/>
                      <a:moveTo>
                        <a:pt x="155" y="98"/>
                      </a:moveTo>
                      <a:cubicBezTo>
                        <a:pt x="155" y="87"/>
                        <a:pt x="155" y="45"/>
                        <a:pt x="116" y="45"/>
                      </a:cubicBezTo>
                      <a:cubicBezTo>
                        <a:pt x="85" y="45"/>
                        <a:pt x="73" y="70"/>
                        <a:pt x="71" y="98"/>
                      </a:cubicBezTo>
                      <a:lnTo>
                        <a:pt x="155" y="98"/>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88" name="Freeform 97">
                  <a:extLst>
                    <a:ext uri="{FF2B5EF4-FFF2-40B4-BE49-F238E27FC236}">
                      <a16:creationId xmlns:a16="http://schemas.microsoft.com/office/drawing/2014/main" id="{EAA4E0A0-304B-475F-B896-2A2FD3B67F2A}"/>
                    </a:ext>
                  </a:extLst>
                </p:cNvPr>
                <p:cNvSpPr>
                  <a:spLocks noChangeArrowheads="1"/>
                </p:cNvSpPr>
                <p:nvPr/>
              </p:nvSpPr>
              <p:spPr bwMode="auto">
                <a:xfrm>
                  <a:off x="3646488" y="3106738"/>
                  <a:ext cx="80962" cy="87312"/>
                </a:xfrm>
                <a:custGeom>
                  <a:avLst/>
                  <a:gdLst>
                    <a:gd name="T0" fmla="*/ 2 w 224"/>
                    <a:gd name="T1" fmla="*/ 46 h 244"/>
                    <a:gd name="T2" fmla="*/ 2 w 224"/>
                    <a:gd name="T3" fmla="*/ 3 h 244"/>
                    <a:gd name="T4" fmla="*/ 67 w 224"/>
                    <a:gd name="T5" fmla="*/ 3 h 244"/>
                    <a:gd name="T6" fmla="*/ 70 w 224"/>
                    <a:gd name="T7" fmla="*/ 40 h 244"/>
                    <a:gd name="T8" fmla="*/ 146 w 224"/>
                    <a:gd name="T9" fmla="*/ 0 h 244"/>
                    <a:gd name="T10" fmla="*/ 217 w 224"/>
                    <a:gd name="T11" fmla="*/ 46 h 244"/>
                    <a:gd name="T12" fmla="*/ 223 w 224"/>
                    <a:gd name="T13" fmla="*/ 116 h 244"/>
                    <a:gd name="T14" fmla="*/ 223 w 224"/>
                    <a:gd name="T15" fmla="*/ 243 h 244"/>
                    <a:gd name="T16" fmla="*/ 152 w 224"/>
                    <a:gd name="T17" fmla="*/ 243 h 244"/>
                    <a:gd name="T18" fmla="*/ 152 w 224"/>
                    <a:gd name="T19" fmla="*/ 96 h 244"/>
                    <a:gd name="T20" fmla="*/ 149 w 224"/>
                    <a:gd name="T21" fmla="*/ 71 h 244"/>
                    <a:gd name="T22" fmla="*/ 115 w 224"/>
                    <a:gd name="T23" fmla="*/ 51 h 244"/>
                    <a:gd name="T24" fmla="*/ 79 w 224"/>
                    <a:gd name="T25" fmla="*/ 68 h 244"/>
                    <a:gd name="T26" fmla="*/ 70 w 224"/>
                    <a:gd name="T27" fmla="*/ 105 h 244"/>
                    <a:gd name="T28" fmla="*/ 70 w 224"/>
                    <a:gd name="T29" fmla="*/ 243 h 244"/>
                    <a:gd name="T30" fmla="*/ 0 w 224"/>
                    <a:gd name="T31" fmla="*/ 243 h 244"/>
                    <a:gd name="T32" fmla="*/ 0 w 224"/>
                    <a:gd name="T33" fmla="*/ 46 h 244"/>
                    <a:gd name="T34" fmla="*/ 2 w 224"/>
                    <a:gd name="T35" fmla="*/ 46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24" h="244">
                      <a:moveTo>
                        <a:pt x="2" y="46"/>
                      </a:moveTo>
                      <a:cubicBezTo>
                        <a:pt x="2" y="46"/>
                        <a:pt x="2" y="20"/>
                        <a:pt x="2" y="3"/>
                      </a:cubicBezTo>
                      <a:lnTo>
                        <a:pt x="67" y="3"/>
                      </a:lnTo>
                      <a:lnTo>
                        <a:pt x="70" y="40"/>
                      </a:lnTo>
                      <a:cubicBezTo>
                        <a:pt x="76" y="29"/>
                        <a:pt x="96" y="0"/>
                        <a:pt x="146" y="0"/>
                      </a:cubicBezTo>
                      <a:cubicBezTo>
                        <a:pt x="191" y="0"/>
                        <a:pt x="211" y="29"/>
                        <a:pt x="217" y="46"/>
                      </a:cubicBezTo>
                      <a:cubicBezTo>
                        <a:pt x="223" y="60"/>
                        <a:pt x="223" y="71"/>
                        <a:pt x="223" y="116"/>
                      </a:cubicBezTo>
                      <a:lnTo>
                        <a:pt x="223" y="243"/>
                      </a:lnTo>
                      <a:lnTo>
                        <a:pt x="152" y="243"/>
                      </a:lnTo>
                      <a:lnTo>
                        <a:pt x="152" y="96"/>
                      </a:lnTo>
                      <a:cubicBezTo>
                        <a:pt x="152" y="88"/>
                        <a:pt x="152" y="79"/>
                        <a:pt x="149" y="71"/>
                      </a:cubicBezTo>
                      <a:cubicBezTo>
                        <a:pt x="144" y="60"/>
                        <a:pt x="132" y="51"/>
                        <a:pt x="115" y="51"/>
                      </a:cubicBezTo>
                      <a:cubicBezTo>
                        <a:pt x="101" y="51"/>
                        <a:pt x="87" y="57"/>
                        <a:pt x="79" y="68"/>
                      </a:cubicBezTo>
                      <a:cubicBezTo>
                        <a:pt x="76" y="74"/>
                        <a:pt x="70" y="85"/>
                        <a:pt x="70" y="105"/>
                      </a:cubicBezTo>
                      <a:lnTo>
                        <a:pt x="70" y="243"/>
                      </a:lnTo>
                      <a:lnTo>
                        <a:pt x="0" y="243"/>
                      </a:lnTo>
                      <a:lnTo>
                        <a:pt x="0" y="46"/>
                      </a:lnTo>
                      <a:lnTo>
                        <a:pt x="2" y="46"/>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97" name="Freeform 98">
                  <a:extLst>
                    <a:ext uri="{FF2B5EF4-FFF2-40B4-BE49-F238E27FC236}">
                      <a16:creationId xmlns:a16="http://schemas.microsoft.com/office/drawing/2014/main" id="{0414404A-DA08-4380-9B1C-813108A93311}"/>
                    </a:ext>
                  </a:extLst>
                </p:cNvPr>
                <p:cNvSpPr>
                  <a:spLocks noChangeArrowheads="1"/>
                </p:cNvSpPr>
                <p:nvPr/>
              </p:nvSpPr>
              <p:spPr bwMode="auto">
                <a:xfrm>
                  <a:off x="3744913" y="3082925"/>
                  <a:ext cx="61912" cy="111125"/>
                </a:xfrm>
                <a:custGeom>
                  <a:avLst/>
                  <a:gdLst>
                    <a:gd name="T0" fmla="*/ 170 w 171"/>
                    <a:gd name="T1" fmla="*/ 299 h 308"/>
                    <a:gd name="T2" fmla="*/ 116 w 171"/>
                    <a:gd name="T3" fmla="*/ 307 h 308"/>
                    <a:gd name="T4" fmla="*/ 45 w 171"/>
                    <a:gd name="T5" fmla="*/ 245 h 308"/>
                    <a:gd name="T6" fmla="*/ 45 w 171"/>
                    <a:gd name="T7" fmla="*/ 115 h 308"/>
                    <a:gd name="T8" fmla="*/ 0 w 171"/>
                    <a:gd name="T9" fmla="*/ 115 h 308"/>
                    <a:gd name="T10" fmla="*/ 0 w 171"/>
                    <a:gd name="T11" fmla="*/ 70 h 308"/>
                    <a:gd name="T12" fmla="*/ 45 w 171"/>
                    <a:gd name="T13" fmla="*/ 70 h 308"/>
                    <a:gd name="T14" fmla="*/ 45 w 171"/>
                    <a:gd name="T15" fmla="*/ 25 h 308"/>
                    <a:gd name="T16" fmla="*/ 113 w 171"/>
                    <a:gd name="T17" fmla="*/ 0 h 308"/>
                    <a:gd name="T18" fmla="*/ 113 w 171"/>
                    <a:gd name="T19" fmla="*/ 70 h 308"/>
                    <a:gd name="T20" fmla="*/ 170 w 171"/>
                    <a:gd name="T21" fmla="*/ 70 h 308"/>
                    <a:gd name="T22" fmla="*/ 170 w 171"/>
                    <a:gd name="T23" fmla="*/ 115 h 308"/>
                    <a:gd name="T24" fmla="*/ 113 w 171"/>
                    <a:gd name="T25" fmla="*/ 115 h 308"/>
                    <a:gd name="T26" fmla="*/ 113 w 171"/>
                    <a:gd name="T27" fmla="*/ 220 h 308"/>
                    <a:gd name="T28" fmla="*/ 144 w 171"/>
                    <a:gd name="T29" fmla="*/ 253 h 308"/>
                    <a:gd name="T30" fmla="*/ 167 w 171"/>
                    <a:gd name="T31" fmla="*/ 253 h 308"/>
                    <a:gd name="T32" fmla="*/ 167 w 171"/>
                    <a:gd name="T33" fmla="*/ 299 h 308"/>
                    <a:gd name="T34" fmla="*/ 170 w 171"/>
                    <a:gd name="T35" fmla="*/ 299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1" h="308">
                      <a:moveTo>
                        <a:pt x="170" y="299"/>
                      </a:moveTo>
                      <a:cubicBezTo>
                        <a:pt x="147" y="304"/>
                        <a:pt x="127" y="307"/>
                        <a:pt x="116" y="307"/>
                      </a:cubicBezTo>
                      <a:cubicBezTo>
                        <a:pt x="45" y="307"/>
                        <a:pt x="45" y="265"/>
                        <a:pt x="45" y="245"/>
                      </a:cubicBezTo>
                      <a:lnTo>
                        <a:pt x="45" y="115"/>
                      </a:lnTo>
                      <a:lnTo>
                        <a:pt x="0" y="115"/>
                      </a:lnTo>
                      <a:lnTo>
                        <a:pt x="0" y="70"/>
                      </a:lnTo>
                      <a:lnTo>
                        <a:pt x="45" y="70"/>
                      </a:lnTo>
                      <a:lnTo>
                        <a:pt x="45" y="25"/>
                      </a:lnTo>
                      <a:lnTo>
                        <a:pt x="113" y="0"/>
                      </a:lnTo>
                      <a:lnTo>
                        <a:pt x="113" y="70"/>
                      </a:lnTo>
                      <a:lnTo>
                        <a:pt x="170" y="70"/>
                      </a:lnTo>
                      <a:lnTo>
                        <a:pt x="170" y="115"/>
                      </a:lnTo>
                      <a:lnTo>
                        <a:pt x="113" y="115"/>
                      </a:lnTo>
                      <a:lnTo>
                        <a:pt x="113" y="220"/>
                      </a:lnTo>
                      <a:cubicBezTo>
                        <a:pt x="113" y="242"/>
                        <a:pt x="113" y="253"/>
                        <a:pt x="144" y="253"/>
                      </a:cubicBezTo>
                      <a:cubicBezTo>
                        <a:pt x="156" y="253"/>
                        <a:pt x="158" y="253"/>
                        <a:pt x="167" y="253"/>
                      </a:cubicBezTo>
                      <a:lnTo>
                        <a:pt x="167" y="299"/>
                      </a:lnTo>
                      <a:lnTo>
                        <a:pt x="170" y="29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99" name="Freeform 99">
                  <a:extLst>
                    <a:ext uri="{FF2B5EF4-FFF2-40B4-BE49-F238E27FC236}">
                      <a16:creationId xmlns:a16="http://schemas.microsoft.com/office/drawing/2014/main" id="{764C6965-A082-4381-BD2C-676571AA0DE5}"/>
                    </a:ext>
                  </a:extLst>
                </p:cNvPr>
                <p:cNvSpPr>
                  <a:spLocks noChangeArrowheads="1"/>
                </p:cNvSpPr>
                <p:nvPr/>
              </p:nvSpPr>
              <p:spPr bwMode="auto">
                <a:xfrm>
                  <a:off x="3825875" y="3105150"/>
                  <a:ext cx="80963" cy="88900"/>
                </a:xfrm>
                <a:custGeom>
                  <a:avLst/>
                  <a:gdLst>
                    <a:gd name="T0" fmla="*/ 116 w 227"/>
                    <a:gd name="T1" fmla="*/ 203 h 249"/>
                    <a:gd name="T2" fmla="*/ 155 w 227"/>
                    <a:gd name="T3" fmla="*/ 169 h 249"/>
                    <a:gd name="T4" fmla="*/ 218 w 227"/>
                    <a:gd name="T5" fmla="*/ 169 h 249"/>
                    <a:gd name="T6" fmla="*/ 195 w 227"/>
                    <a:gd name="T7" fmla="*/ 220 h 249"/>
                    <a:gd name="T8" fmla="*/ 113 w 227"/>
                    <a:gd name="T9" fmla="*/ 248 h 249"/>
                    <a:gd name="T10" fmla="*/ 31 w 227"/>
                    <a:gd name="T11" fmla="*/ 220 h 249"/>
                    <a:gd name="T12" fmla="*/ 0 w 227"/>
                    <a:gd name="T13" fmla="*/ 129 h 249"/>
                    <a:gd name="T14" fmla="*/ 48 w 227"/>
                    <a:gd name="T15" fmla="*/ 19 h 249"/>
                    <a:gd name="T16" fmla="*/ 113 w 227"/>
                    <a:gd name="T17" fmla="*/ 0 h 249"/>
                    <a:gd name="T18" fmla="*/ 209 w 227"/>
                    <a:gd name="T19" fmla="*/ 56 h 249"/>
                    <a:gd name="T20" fmla="*/ 223 w 227"/>
                    <a:gd name="T21" fmla="*/ 141 h 249"/>
                    <a:gd name="T22" fmla="*/ 68 w 227"/>
                    <a:gd name="T23" fmla="*/ 141 h 249"/>
                    <a:gd name="T24" fmla="*/ 116 w 227"/>
                    <a:gd name="T25" fmla="*/ 203 h 249"/>
                    <a:gd name="T26" fmla="*/ 155 w 227"/>
                    <a:gd name="T27" fmla="*/ 98 h 249"/>
                    <a:gd name="T28" fmla="*/ 116 w 227"/>
                    <a:gd name="T29" fmla="*/ 45 h 249"/>
                    <a:gd name="T30" fmla="*/ 71 w 227"/>
                    <a:gd name="T31" fmla="*/ 98 h 249"/>
                    <a:gd name="T32" fmla="*/ 155 w 227"/>
                    <a:gd name="T33" fmla="*/ 98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7" h="249">
                      <a:moveTo>
                        <a:pt x="116" y="203"/>
                      </a:moveTo>
                      <a:cubicBezTo>
                        <a:pt x="133" y="203"/>
                        <a:pt x="150" y="197"/>
                        <a:pt x="155" y="169"/>
                      </a:cubicBezTo>
                      <a:lnTo>
                        <a:pt x="218" y="169"/>
                      </a:lnTo>
                      <a:cubicBezTo>
                        <a:pt x="218" y="180"/>
                        <a:pt x="215" y="200"/>
                        <a:pt x="195" y="220"/>
                      </a:cubicBezTo>
                      <a:cubicBezTo>
                        <a:pt x="178" y="237"/>
                        <a:pt x="147" y="248"/>
                        <a:pt x="113" y="248"/>
                      </a:cubicBezTo>
                      <a:cubicBezTo>
                        <a:pt x="93" y="248"/>
                        <a:pt x="54" y="245"/>
                        <a:pt x="31" y="220"/>
                      </a:cubicBezTo>
                      <a:cubicBezTo>
                        <a:pt x="9" y="197"/>
                        <a:pt x="0" y="166"/>
                        <a:pt x="0" y="129"/>
                      </a:cubicBezTo>
                      <a:cubicBezTo>
                        <a:pt x="0" y="93"/>
                        <a:pt x="9" y="45"/>
                        <a:pt x="48" y="19"/>
                      </a:cubicBezTo>
                      <a:cubicBezTo>
                        <a:pt x="65" y="8"/>
                        <a:pt x="88" y="0"/>
                        <a:pt x="113" y="0"/>
                      </a:cubicBezTo>
                      <a:cubicBezTo>
                        <a:pt x="147" y="0"/>
                        <a:pt x="187" y="14"/>
                        <a:pt x="209" y="56"/>
                      </a:cubicBezTo>
                      <a:cubicBezTo>
                        <a:pt x="226" y="87"/>
                        <a:pt x="223" y="124"/>
                        <a:pt x="223" y="141"/>
                      </a:cubicBezTo>
                      <a:lnTo>
                        <a:pt x="68" y="141"/>
                      </a:lnTo>
                      <a:cubicBezTo>
                        <a:pt x="68" y="155"/>
                        <a:pt x="68" y="203"/>
                        <a:pt x="116" y="203"/>
                      </a:cubicBezTo>
                      <a:close/>
                      <a:moveTo>
                        <a:pt x="155" y="98"/>
                      </a:moveTo>
                      <a:cubicBezTo>
                        <a:pt x="155" y="87"/>
                        <a:pt x="155" y="45"/>
                        <a:pt x="116" y="45"/>
                      </a:cubicBezTo>
                      <a:cubicBezTo>
                        <a:pt x="85" y="45"/>
                        <a:pt x="74" y="70"/>
                        <a:pt x="71" y="98"/>
                      </a:cubicBezTo>
                      <a:lnTo>
                        <a:pt x="155" y="98"/>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00" name="Freeform 100">
                  <a:extLst>
                    <a:ext uri="{FF2B5EF4-FFF2-40B4-BE49-F238E27FC236}">
                      <a16:creationId xmlns:a16="http://schemas.microsoft.com/office/drawing/2014/main" id="{DE65A16F-5149-498B-AEF7-8789FD675BF4}"/>
                    </a:ext>
                  </a:extLst>
                </p:cNvPr>
                <p:cNvSpPr>
                  <a:spLocks noChangeArrowheads="1"/>
                </p:cNvSpPr>
                <p:nvPr/>
              </p:nvSpPr>
              <p:spPr bwMode="auto">
                <a:xfrm>
                  <a:off x="3930650" y="3106738"/>
                  <a:ext cx="52388" cy="87312"/>
                </a:xfrm>
                <a:custGeom>
                  <a:avLst/>
                  <a:gdLst>
                    <a:gd name="T0" fmla="*/ 3 w 145"/>
                    <a:gd name="T1" fmla="*/ 62 h 241"/>
                    <a:gd name="T2" fmla="*/ 0 w 145"/>
                    <a:gd name="T3" fmla="*/ 3 h 241"/>
                    <a:gd name="T4" fmla="*/ 65 w 145"/>
                    <a:gd name="T5" fmla="*/ 3 h 241"/>
                    <a:gd name="T6" fmla="*/ 65 w 145"/>
                    <a:gd name="T7" fmla="*/ 48 h 241"/>
                    <a:gd name="T8" fmla="*/ 144 w 145"/>
                    <a:gd name="T9" fmla="*/ 3 h 241"/>
                    <a:gd name="T10" fmla="*/ 144 w 145"/>
                    <a:gd name="T11" fmla="*/ 65 h 241"/>
                    <a:gd name="T12" fmla="*/ 70 w 145"/>
                    <a:gd name="T13" fmla="*/ 125 h 241"/>
                    <a:gd name="T14" fmla="*/ 70 w 145"/>
                    <a:gd name="T15" fmla="*/ 240 h 241"/>
                    <a:gd name="T16" fmla="*/ 3 w 145"/>
                    <a:gd name="T17" fmla="*/ 240 h 241"/>
                    <a:gd name="T18" fmla="*/ 3 w 145"/>
                    <a:gd name="T19" fmla="*/ 62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5" h="241">
                      <a:moveTo>
                        <a:pt x="3" y="62"/>
                      </a:moveTo>
                      <a:cubicBezTo>
                        <a:pt x="3" y="51"/>
                        <a:pt x="0" y="17"/>
                        <a:pt x="0" y="3"/>
                      </a:cubicBezTo>
                      <a:lnTo>
                        <a:pt x="65" y="3"/>
                      </a:lnTo>
                      <a:lnTo>
                        <a:pt x="65" y="48"/>
                      </a:lnTo>
                      <a:cubicBezTo>
                        <a:pt x="73" y="29"/>
                        <a:pt x="90" y="0"/>
                        <a:pt x="144" y="3"/>
                      </a:cubicBezTo>
                      <a:lnTo>
                        <a:pt x="144" y="65"/>
                      </a:lnTo>
                      <a:cubicBezTo>
                        <a:pt x="73" y="60"/>
                        <a:pt x="70" y="94"/>
                        <a:pt x="70" y="125"/>
                      </a:cubicBezTo>
                      <a:lnTo>
                        <a:pt x="70" y="240"/>
                      </a:lnTo>
                      <a:lnTo>
                        <a:pt x="3" y="240"/>
                      </a:lnTo>
                      <a:lnTo>
                        <a:pt x="3" y="62"/>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grpSp>
        <p:grpSp>
          <p:nvGrpSpPr>
            <p:cNvPr id="462" name="Group 461">
              <a:extLst>
                <a:ext uri="{FF2B5EF4-FFF2-40B4-BE49-F238E27FC236}">
                  <a16:creationId xmlns:a16="http://schemas.microsoft.com/office/drawing/2014/main" id="{54198DEB-E9E4-49BC-A68A-FD9E5AFC2ED7}"/>
                </a:ext>
              </a:extLst>
            </p:cNvPr>
            <p:cNvGrpSpPr/>
            <p:nvPr/>
          </p:nvGrpSpPr>
          <p:grpSpPr>
            <a:xfrm>
              <a:off x="4186644" y="4191353"/>
              <a:ext cx="553480" cy="451191"/>
              <a:chOff x="6096000" y="3684588"/>
              <a:chExt cx="627063" cy="511175"/>
            </a:xfrm>
            <a:solidFill>
              <a:schemeClr val="tx1"/>
            </a:solidFill>
          </p:grpSpPr>
          <p:sp>
            <p:nvSpPr>
              <p:cNvPr id="464" name="Freeform 20">
                <a:extLst>
                  <a:ext uri="{FF2B5EF4-FFF2-40B4-BE49-F238E27FC236}">
                    <a16:creationId xmlns:a16="http://schemas.microsoft.com/office/drawing/2014/main" id="{47A9C57F-5E28-4B14-8A0E-CBA2AC7C0C98}"/>
                  </a:ext>
                </a:extLst>
              </p:cNvPr>
              <p:cNvSpPr>
                <a:spLocks noChangeArrowheads="1"/>
              </p:cNvSpPr>
              <p:nvPr/>
            </p:nvSpPr>
            <p:spPr bwMode="auto">
              <a:xfrm>
                <a:off x="6584950" y="3997325"/>
                <a:ext cx="138113" cy="66675"/>
              </a:xfrm>
              <a:custGeom>
                <a:avLst/>
                <a:gdLst>
                  <a:gd name="T0" fmla="*/ 383 w 384"/>
                  <a:gd name="T1" fmla="*/ 0 h 184"/>
                  <a:gd name="T2" fmla="*/ 0 w 384"/>
                  <a:gd name="T3" fmla="*/ 0 h 184"/>
                  <a:gd name="T4" fmla="*/ 0 w 384"/>
                  <a:gd name="T5" fmla="*/ 183 h 184"/>
                  <a:gd name="T6" fmla="*/ 383 w 384"/>
                  <a:gd name="T7" fmla="*/ 183 h 184"/>
                  <a:gd name="T8" fmla="*/ 383 w 384"/>
                  <a:gd name="T9" fmla="*/ 0 h 184"/>
                  <a:gd name="T10" fmla="*/ 333 w 384"/>
                  <a:gd name="T11" fmla="*/ 87 h 184"/>
                  <a:gd name="T12" fmla="*/ 304 w 384"/>
                  <a:gd name="T13" fmla="*/ 116 h 184"/>
                  <a:gd name="T14" fmla="*/ 275 w 384"/>
                  <a:gd name="T15" fmla="*/ 87 h 184"/>
                  <a:gd name="T16" fmla="*/ 304 w 384"/>
                  <a:gd name="T17" fmla="*/ 58 h 184"/>
                  <a:gd name="T18" fmla="*/ 333 w 384"/>
                  <a:gd name="T19" fmla="*/ 87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4" h="184">
                    <a:moveTo>
                      <a:pt x="383" y="0"/>
                    </a:moveTo>
                    <a:lnTo>
                      <a:pt x="0" y="0"/>
                    </a:lnTo>
                    <a:lnTo>
                      <a:pt x="0" y="183"/>
                    </a:lnTo>
                    <a:lnTo>
                      <a:pt x="383" y="183"/>
                    </a:lnTo>
                    <a:lnTo>
                      <a:pt x="383" y="0"/>
                    </a:lnTo>
                    <a:close/>
                    <a:moveTo>
                      <a:pt x="333" y="87"/>
                    </a:moveTo>
                    <a:cubicBezTo>
                      <a:pt x="333" y="104"/>
                      <a:pt x="321" y="116"/>
                      <a:pt x="304" y="116"/>
                    </a:cubicBezTo>
                    <a:cubicBezTo>
                      <a:pt x="287" y="116"/>
                      <a:pt x="275" y="104"/>
                      <a:pt x="275" y="87"/>
                    </a:cubicBezTo>
                    <a:cubicBezTo>
                      <a:pt x="275" y="71"/>
                      <a:pt x="287" y="58"/>
                      <a:pt x="304" y="58"/>
                    </a:cubicBezTo>
                    <a:cubicBezTo>
                      <a:pt x="321" y="58"/>
                      <a:pt x="333" y="71"/>
                      <a:pt x="333" y="87"/>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65" name="Freeform 21">
                <a:extLst>
                  <a:ext uri="{FF2B5EF4-FFF2-40B4-BE49-F238E27FC236}">
                    <a16:creationId xmlns:a16="http://schemas.microsoft.com/office/drawing/2014/main" id="{E52FEED4-E62F-4C73-831B-74B70C5F0F21}"/>
                  </a:ext>
                </a:extLst>
              </p:cNvPr>
              <p:cNvSpPr>
                <a:spLocks noChangeArrowheads="1"/>
              </p:cNvSpPr>
              <p:nvPr/>
            </p:nvSpPr>
            <p:spPr bwMode="auto">
              <a:xfrm>
                <a:off x="6584950" y="4081463"/>
                <a:ext cx="138113" cy="66675"/>
              </a:xfrm>
              <a:custGeom>
                <a:avLst/>
                <a:gdLst>
                  <a:gd name="T0" fmla="*/ 354 w 384"/>
                  <a:gd name="T1" fmla="*/ 183 h 184"/>
                  <a:gd name="T2" fmla="*/ 383 w 384"/>
                  <a:gd name="T3" fmla="*/ 154 h 184"/>
                  <a:gd name="T4" fmla="*/ 383 w 384"/>
                  <a:gd name="T5" fmla="*/ 0 h 184"/>
                  <a:gd name="T6" fmla="*/ 0 w 384"/>
                  <a:gd name="T7" fmla="*/ 0 h 184"/>
                  <a:gd name="T8" fmla="*/ 0 w 384"/>
                  <a:gd name="T9" fmla="*/ 183 h 184"/>
                  <a:gd name="T10" fmla="*/ 354 w 384"/>
                  <a:gd name="T11" fmla="*/ 183 h 184"/>
                  <a:gd name="T12" fmla="*/ 333 w 384"/>
                  <a:gd name="T13" fmla="*/ 87 h 184"/>
                  <a:gd name="T14" fmla="*/ 304 w 384"/>
                  <a:gd name="T15" fmla="*/ 116 h 184"/>
                  <a:gd name="T16" fmla="*/ 275 w 384"/>
                  <a:gd name="T17" fmla="*/ 87 h 184"/>
                  <a:gd name="T18" fmla="*/ 304 w 384"/>
                  <a:gd name="T19" fmla="*/ 58 h 184"/>
                  <a:gd name="T20" fmla="*/ 333 w 384"/>
                  <a:gd name="T21" fmla="*/ 87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84" h="184">
                    <a:moveTo>
                      <a:pt x="354" y="183"/>
                    </a:moveTo>
                    <a:cubicBezTo>
                      <a:pt x="370" y="183"/>
                      <a:pt x="383" y="170"/>
                      <a:pt x="383" y="154"/>
                    </a:cubicBezTo>
                    <a:lnTo>
                      <a:pt x="383" y="0"/>
                    </a:lnTo>
                    <a:lnTo>
                      <a:pt x="0" y="0"/>
                    </a:lnTo>
                    <a:lnTo>
                      <a:pt x="0" y="183"/>
                    </a:lnTo>
                    <a:lnTo>
                      <a:pt x="354" y="183"/>
                    </a:lnTo>
                    <a:close/>
                    <a:moveTo>
                      <a:pt x="333" y="87"/>
                    </a:moveTo>
                    <a:cubicBezTo>
                      <a:pt x="333" y="104"/>
                      <a:pt x="321" y="116"/>
                      <a:pt x="304" y="116"/>
                    </a:cubicBezTo>
                    <a:cubicBezTo>
                      <a:pt x="287" y="116"/>
                      <a:pt x="275" y="104"/>
                      <a:pt x="275" y="87"/>
                    </a:cubicBezTo>
                    <a:cubicBezTo>
                      <a:pt x="275" y="70"/>
                      <a:pt x="287" y="58"/>
                      <a:pt x="304" y="58"/>
                    </a:cubicBezTo>
                    <a:cubicBezTo>
                      <a:pt x="321" y="58"/>
                      <a:pt x="333" y="70"/>
                      <a:pt x="333" y="87"/>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66" name="Freeform 22">
                <a:extLst>
                  <a:ext uri="{FF2B5EF4-FFF2-40B4-BE49-F238E27FC236}">
                    <a16:creationId xmlns:a16="http://schemas.microsoft.com/office/drawing/2014/main" id="{83FDDB5B-B4A1-416E-8067-8741DFF2FD6C}"/>
                  </a:ext>
                </a:extLst>
              </p:cNvPr>
              <p:cNvSpPr>
                <a:spLocks noChangeArrowheads="1"/>
              </p:cNvSpPr>
              <p:nvPr/>
            </p:nvSpPr>
            <p:spPr bwMode="auto">
              <a:xfrm>
                <a:off x="6584950" y="3744913"/>
                <a:ext cx="138113" cy="65087"/>
              </a:xfrm>
              <a:custGeom>
                <a:avLst/>
                <a:gdLst>
                  <a:gd name="T0" fmla="*/ 383 w 384"/>
                  <a:gd name="T1" fmla="*/ 182 h 183"/>
                  <a:gd name="T2" fmla="*/ 383 w 384"/>
                  <a:gd name="T3" fmla="*/ 29 h 183"/>
                  <a:gd name="T4" fmla="*/ 354 w 384"/>
                  <a:gd name="T5" fmla="*/ 0 h 183"/>
                  <a:gd name="T6" fmla="*/ 0 w 384"/>
                  <a:gd name="T7" fmla="*/ 0 h 183"/>
                  <a:gd name="T8" fmla="*/ 0 w 384"/>
                  <a:gd name="T9" fmla="*/ 182 h 183"/>
                  <a:gd name="T10" fmla="*/ 383 w 384"/>
                  <a:gd name="T11" fmla="*/ 182 h 183"/>
                  <a:gd name="T12" fmla="*/ 333 w 384"/>
                  <a:gd name="T13" fmla="*/ 91 h 183"/>
                  <a:gd name="T14" fmla="*/ 304 w 384"/>
                  <a:gd name="T15" fmla="*/ 120 h 183"/>
                  <a:gd name="T16" fmla="*/ 275 w 384"/>
                  <a:gd name="T17" fmla="*/ 91 h 183"/>
                  <a:gd name="T18" fmla="*/ 304 w 384"/>
                  <a:gd name="T19" fmla="*/ 62 h 183"/>
                  <a:gd name="T20" fmla="*/ 333 w 384"/>
                  <a:gd name="T21" fmla="*/ 91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84" h="183">
                    <a:moveTo>
                      <a:pt x="383" y="182"/>
                    </a:moveTo>
                    <a:lnTo>
                      <a:pt x="383" y="29"/>
                    </a:lnTo>
                    <a:cubicBezTo>
                      <a:pt x="383" y="12"/>
                      <a:pt x="370" y="0"/>
                      <a:pt x="354" y="0"/>
                    </a:cubicBezTo>
                    <a:lnTo>
                      <a:pt x="0" y="0"/>
                    </a:lnTo>
                    <a:lnTo>
                      <a:pt x="0" y="182"/>
                    </a:lnTo>
                    <a:lnTo>
                      <a:pt x="383" y="182"/>
                    </a:lnTo>
                    <a:close/>
                    <a:moveTo>
                      <a:pt x="333" y="91"/>
                    </a:moveTo>
                    <a:cubicBezTo>
                      <a:pt x="333" y="108"/>
                      <a:pt x="321" y="120"/>
                      <a:pt x="304" y="120"/>
                    </a:cubicBezTo>
                    <a:cubicBezTo>
                      <a:pt x="287" y="120"/>
                      <a:pt x="275" y="108"/>
                      <a:pt x="275" y="91"/>
                    </a:cubicBezTo>
                    <a:cubicBezTo>
                      <a:pt x="275" y="74"/>
                      <a:pt x="287" y="62"/>
                      <a:pt x="304" y="62"/>
                    </a:cubicBezTo>
                    <a:cubicBezTo>
                      <a:pt x="321" y="62"/>
                      <a:pt x="333" y="74"/>
                      <a:pt x="333" y="91"/>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67" name="Freeform 23">
                <a:extLst>
                  <a:ext uri="{FF2B5EF4-FFF2-40B4-BE49-F238E27FC236}">
                    <a16:creationId xmlns:a16="http://schemas.microsoft.com/office/drawing/2014/main" id="{A29C5328-407C-4A1A-8AEF-9B7BE6343C4D}"/>
                  </a:ext>
                </a:extLst>
              </p:cNvPr>
              <p:cNvSpPr>
                <a:spLocks noChangeArrowheads="1"/>
              </p:cNvSpPr>
              <p:nvPr/>
            </p:nvSpPr>
            <p:spPr bwMode="auto">
              <a:xfrm>
                <a:off x="6584950" y="3827463"/>
                <a:ext cx="138113" cy="66675"/>
              </a:xfrm>
              <a:custGeom>
                <a:avLst/>
                <a:gdLst>
                  <a:gd name="T0" fmla="*/ 383 w 384"/>
                  <a:gd name="T1" fmla="*/ 0 h 184"/>
                  <a:gd name="T2" fmla="*/ 0 w 384"/>
                  <a:gd name="T3" fmla="*/ 0 h 184"/>
                  <a:gd name="T4" fmla="*/ 0 w 384"/>
                  <a:gd name="T5" fmla="*/ 183 h 184"/>
                  <a:gd name="T6" fmla="*/ 383 w 384"/>
                  <a:gd name="T7" fmla="*/ 183 h 184"/>
                  <a:gd name="T8" fmla="*/ 383 w 384"/>
                  <a:gd name="T9" fmla="*/ 0 h 184"/>
                  <a:gd name="T10" fmla="*/ 333 w 384"/>
                  <a:gd name="T11" fmla="*/ 96 h 184"/>
                  <a:gd name="T12" fmla="*/ 304 w 384"/>
                  <a:gd name="T13" fmla="*/ 125 h 184"/>
                  <a:gd name="T14" fmla="*/ 275 w 384"/>
                  <a:gd name="T15" fmla="*/ 96 h 184"/>
                  <a:gd name="T16" fmla="*/ 304 w 384"/>
                  <a:gd name="T17" fmla="*/ 67 h 184"/>
                  <a:gd name="T18" fmla="*/ 333 w 384"/>
                  <a:gd name="T19" fmla="*/ 96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4" h="184">
                    <a:moveTo>
                      <a:pt x="383" y="0"/>
                    </a:moveTo>
                    <a:lnTo>
                      <a:pt x="0" y="0"/>
                    </a:lnTo>
                    <a:lnTo>
                      <a:pt x="0" y="183"/>
                    </a:lnTo>
                    <a:lnTo>
                      <a:pt x="383" y="183"/>
                    </a:lnTo>
                    <a:lnTo>
                      <a:pt x="383" y="0"/>
                    </a:lnTo>
                    <a:close/>
                    <a:moveTo>
                      <a:pt x="333" y="96"/>
                    </a:moveTo>
                    <a:cubicBezTo>
                      <a:pt x="333" y="113"/>
                      <a:pt x="321" y="125"/>
                      <a:pt x="304" y="125"/>
                    </a:cubicBezTo>
                    <a:cubicBezTo>
                      <a:pt x="287" y="125"/>
                      <a:pt x="275" y="113"/>
                      <a:pt x="275" y="96"/>
                    </a:cubicBezTo>
                    <a:cubicBezTo>
                      <a:pt x="275" y="79"/>
                      <a:pt x="287" y="67"/>
                      <a:pt x="304" y="67"/>
                    </a:cubicBezTo>
                    <a:cubicBezTo>
                      <a:pt x="321" y="67"/>
                      <a:pt x="333" y="79"/>
                      <a:pt x="333" y="96"/>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68" name="Freeform 24">
                <a:extLst>
                  <a:ext uri="{FF2B5EF4-FFF2-40B4-BE49-F238E27FC236}">
                    <a16:creationId xmlns:a16="http://schemas.microsoft.com/office/drawing/2014/main" id="{FF7153F4-D506-42E9-B134-7B57B95892DC}"/>
                  </a:ext>
                </a:extLst>
              </p:cNvPr>
              <p:cNvSpPr>
                <a:spLocks noChangeArrowheads="1"/>
              </p:cNvSpPr>
              <p:nvPr/>
            </p:nvSpPr>
            <p:spPr bwMode="auto">
              <a:xfrm>
                <a:off x="6584950" y="3911600"/>
                <a:ext cx="138113" cy="66675"/>
              </a:xfrm>
              <a:custGeom>
                <a:avLst/>
                <a:gdLst>
                  <a:gd name="T0" fmla="*/ 383 w 384"/>
                  <a:gd name="T1" fmla="*/ 0 h 184"/>
                  <a:gd name="T2" fmla="*/ 0 w 384"/>
                  <a:gd name="T3" fmla="*/ 0 h 184"/>
                  <a:gd name="T4" fmla="*/ 0 w 384"/>
                  <a:gd name="T5" fmla="*/ 183 h 184"/>
                  <a:gd name="T6" fmla="*/ 383 w 384"/>
                  <a:gd name="T7" fmla="*/ 183 h 184"/>
                  <a:gd name="T8" fmla="*/ 383 w 384"/>
                  <a:gd name="T9" fmla="*/ 0 h 184"/>
                  <a:gd name="T10" fmla="*/ 333 w 384"/>
                  <a:gd name="T11" fmla="*/ 92 h 184"/>
                  <a:gd name="T12" fmla="*/ 304 w 384"/>
                  <a:gd name="T13" fmla="*/ 121 h 184"/>
                  <a:gd name="T14" fmla="*/ 275 w 384"/>
                  <a:gd name="T15" fmla="*/ 92 h 184"/>
                  <a:gd name="T16" fmla="*/ 304 w 384"/>
                  <a:gd name="T17" fmla="*/ 62 h 184"/>
                  <a:gd name="T18" fmla="*/ 333 w 384"/>
                  <a:gd name="T19" fmla="*/ 92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4" h="184">
                    <a:moveTo>
                      <a:pt x="383" y="0"/>
                    </a:moveTo>
                    <a:lnTo>
                      <a:pt x="0" y="0"/>
                    </a:lnTo>
                    <a:lnTo>
                      <a:pt x="0" y="183"/>
                    </a:lnTo>
                    <a:lnTo>
                      <a:pt x="383" y="183"/>
                    </a:lnTo>
                    <a:lnTo>
                      <a:pt x="383" y="0"/>
                    </a:lnTo>
                    <a:close/>
                    <a:moveTo>
                      <a:pt x="333" y="92"/>
                    </a:moveTo>
                    <a:cubicBezTo>
                      <a:pt x="333" y="109"/>
                      <a:pt x="321" y="121"/>
                      <a:pt x="304" y="121"/>
                    </a:cubicBezTo>
                    <a:cubicBezTo>
                      <a:pt x="287" y="121"/>
                      <a:pt x="275" y="109"/>
                      <a:pt x="275" y="92"/>
                    </a:cubicBezTo>
                    <a:cubicBezTo>
                      <a:pt x="275" y="76"/>
                      <a:pt x="287" y="62"/>
                      <a:pt x="304" y="62"/>
                    </a:cubicBezTo>
                    <a:cubicBezTo>
                      <a:pt x="321" y="62"/>
                      <a:pt x="333" y="76"/>
                      <a:pt x="333" y="92"/>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69" name="Freeform 25">
                <a:extLst>
                  <a:ext uri="{FF2B5EF4-FFF2-40B4-BE49-F238E27FC236}">
                    <a16:creationId xmlns:a16="http://schemas.microsoft.com/office/drawing/2014/main" id="{B6786E30-CF9B-4EC4-8377-D0492E9DA3EC}"/>
                  </a:ext>
                </a:extLst>
              </p:cNvPr>
              <p:cNvSpPr>
                <a:spLocks noChangeArrowheads="1"/>
              </p:cNvSpPr>
              <p:nvPr/>
            </p:nvSpPr>
            <p:spPr bwMode="auto">
              <a:xfrm>
                <a:off x="6315075" y="4003675"/>
                <a:ext cx="252413" cy="84138"/>
              </a:xfrm>
              <a:custGeom>
                <a:avLst/>
                <a:gdLst>
                  <a:gd name="T0" fmla="*/ 0 w 700"/>
                  <a:gd name="T1" fmla="*/ 4 h 233"/>
                  <a:gd name="T2" fmla="*/ 0 w 700"/>
                  <a:gd name="T3" fmla="*/ 20 h 233"/>
                  <a:gd name="T4" fmla="*/ 0 w 700"/>
                  <a:gd name="T5" fmla="*/ 20 h 233"/>
                  <a:gd name="T6" fmla="*/ 54 w 700"/>
                  <a:gd name="T7" fmla="*/ 37 h 233"/>
                  <a:gd name="T8" fmla="*/ 137 w 700"/>
                  <a:gd name="T9" fmla="*/ 62 h 233"/>
                  <a:gd name="T10" fmla="*/ 162 w 700"/>
                  <a:gd name="T11" fmla="*/ 70 h 233"/>
                  <a:gd name="T12" fmla="*/ 283 w 700"/>
                  <a:gd name="T13" fmla="*/ 232 h 233"/>
                  <a:gd name="T14" fmla="*/ 699 w 700"/>
                  <a:gd name="T15" fmla="*/ 232 h 233"/>
                  <a:gd name="T16" fmla="*/ 699 w 700"/>
                  <a:gd name="T17" fmla="*/ 0 h 233"/>
                  <a:gd name="T18" fmla="*/ 0 w 700"/>
                  <a:gd name="T19" fmla="*/ 0 h 233"/>
                  <a:gd name="T20" fmla="*/ 0 w 700"/>
                  <a:gd name="T21" fmla="*/ 4 h 233"/>
                  <a:gd name="T22" fmla="*/ 603 w 700"/>
                  <a:gd name="T23" fmla="*/ 158 h 233"/>
                  <a:gd name="T24" fmla="*/ 566 w 700"/>
                  <a:gd name="T25" fmla="*/ 120 h 233"/>
                  <a:gd name="T26" fmla="*/ 603 w 700"/>
                  <a:gd name="T27" fmla="*/ 83 h 233"/>
                  <a:gd name="T28" fmla="*/ 640 w 700"/>
                  <a:gd name="T29" fmla="*/ 120 h 233"/>
                  <a:gd name="T30" fmla="*/ 603 w 700"/>
                  <a:gd name="T31" fmla="*/ 158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00" h="233">
                    <a:moveTo>
                      <a:pt x="0" y="4"/>
                    </a:moveTo>
                    <a:lnTo>
                      <a:pt x="0" y="20"/>
                    </a:lnTo>
                    <a:lnTo>
                      <a:pt x="0" y="20"/>
                    </a:lnTo>
                    <a:cubicBezTo>
                      <a:pt x="17" y="25"/>
                      <a:pt x="33" y="29"/>
                      <a:pt x="54" y="37"/>
                    </a:cubicBezTo>
                    <a:cubicBezTo>
                      <a:pt x="87" y="45"/>
                      <a:pt x="117" y="54"/>
                      <a:pt x="137" y="62"/>
                    </a:cubicBezTo>
                    <a:lnTo>
                      <a:pt x="162" y="70"/>
                    </a:lnTo>
                    <a:cubicBezTo>
                      <a:pt x="225" y="104"/>
                      <a:pt x="270" y="166"/>
                      <a:pt x="283" y="232"/>
                    </a:cubicBezTo>
                    <a:lnTo>
                      <a:pt x="699" y="232"/>
                    </a:lnTo>
                    <a:lnTo>
                      <a:pt x="699" y="0"/>
                    </a:lnTo>
                    <a:lnTo>
                      <a:pt x="0" y="0"/>
                    </a:lnTo>
                    <a:lnTo>
                      <a:pt x="0" y="4"/>
                    </a:lnTo>
                    <a:close/>
                    <a:moveTo>
                      <a:pt x="603" y="158"/>
                    </a:moveTo>
                    <a:cubicBezTo>
                      <a:pt x="582" y="158"/>
                      <a:pt x="566" y="141"/>
                      <a:pt x="566" y="120"/>
                    </a:cubicBezTo>
                    <a:cubicBezTo>
                      <a:pt x="566" y="99"/>
                      <a:pt x="582" y="83"/>
                      <a:pt x="603" y="83"/>
                    </a:cubicBezTo>
                    <a:cubicBezTo>
                      <a:pt x="624" y="83"/>
                      <a:pt x="640" y="99"/>
                      <a:pt x="640" y="120"/>
                    </a:cubicBezTo>
                    <a:cubicBezTo>
                      <a:pt x="640" y="141"/>
                      <a:pt x="624" y="158"/>
                      <a:pt x="603" y="158"/>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74" name="Freeform 26">
                <a:extLst>
                  <a:ext uri="{FF2B5EF4-FFF2-40B4-BE49-F238E27FC236}">
                    <a16:creationId xmlns:a16="http://schemas.microsoft.com/office/drawing/2014/main" id="{DA77D513-4A60-44EB-A311-CA1E006566A9}"/>
                  </a:ext>
                </a:extLst>
              </p:cNvPr>
              <p:cNvSpPr>
                <a:spLocks noChangeArrowheads="1"/>
              </p:cNvSpPr>
              <p:nvPr/>
            </p:nvSpPr>
            <p:spPr bwMode="auto">
              <a:xfrm>
                <a:off x="6418263" y="4111625"/>
                <a:ext cx="149225" cy="82550"/>
              </a:xfrm>
              <a:custGeom>
                <a:avLst/>
                <a:gdLst>
                  <a:gd name="T0" fmla="*/ 0 w 413"/>
                  <a:gd name="T1" fmla="*/ 0 h 230"/>
                  <a:gd name="T2" fmla="*/ 0 w 413"/>
                  <a:gd name="T3" fmla="*/ 229 h 230"/>
                  <a:gd name="T4" fmla="*/ 378 w 413"/>
                  <a:gd name="T5" fmla="*/ 229 h 230"/>
                  <a:gd name="T6" fmla="*/ 412 w 413"/>
                  <a:gd name="T7" fmla="*/ 195 h 230"/>
                  <a:gd name="T8" fmla="*/ 412 w 413"/>
                  <a:gd name="T9" fmla="*/ 0 h 230"/>
                  <a:gd name="T10" fmla="*/ 0 w 413"/>
                  <a:gd name="T11" fmla="*/ 0 h 230"/>
                  <a:gd name="T12" fmla="*/ 316 w 413"/>
                  <a:gd name="T13" fmla="*/ 150 h 230"/>
                  <a:gd name="T14" fmla="*/ 279 w 413"/>
                  <a:gd name="T15" fmla="*/ 112 h 230"/>
                  <a:gd name="T16" fmla="*/ 316 w 413"/>
                  <a:gd name="T17" fmla="*/ 75 h 230"/>
                  <a:gd name="T18" fmla="*/ 353 w 413"/>
                  <a:gd name="T19" fmla="*/ 112 h 230"/>
                  <a:gd name="T20" fmla="*/ 316 w 413"/>
                  <a:gd name="T21" fmla="*/ 150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13" h="230">
                    <a:moveTo>
                      <a:pt x="0" y="0"/>
                    </a:moveTo>
                    <a:lnTo>
                      <a:pt x="0" y="229"/>
                    </a:lnTo>
                    <a:lnTo>
                      <a:pt x="378" y="229"/>
                    </a:lnTo>
                    <a:cubicBezTo>
                      <a:pt x="399" y="229"/>
                      <a:pt x="412" y="212"/>
                      <a:pt x="412" y="195"/>
                    </a:cubicBezTo>
                    <a:lnTo>
                      <a:pt x="412" y="0"/>
                    </a:lnTo>
                    <a:lnTo>
                      <a:pt x="0" y="0"/>
                    </a:lnTo>
                    <a:close/>
                    <a:moveTo>
                      <a:pt x="316" y="150"/>
                    </a:moveTo>
                    <a:cubicBezTo>
                      <a:pt x="295" y="150"/>
                      <a:pt x="279" y="133"/>
                      <a:pt x="279" y="112"/>
                    </a:cubicBezTo>
                    <a:cubicBezTo>
                      <a:pt x="279" y="92"/>
                      <a:pt x="295" y="75"/>
                      <a:pt x="316" y="75"/>
                    </a:cubicBezTo>
                    <a:cubicBezTo>
                      <a:pt x="337" y="75"/>
                      <a:pt x="353" y="92"/>
                      <a:pt x="353" y="112"/>
                    </a:cubicBezTo>
                    <a:cubicBezTo>
                      <a:pt x="353" y="133"/>
                      <a:pt x="337" y="150"/>
                      <a:pt x="316" y="150"/>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75" name="Freeform 27">
                <a:extLst>
                  <a:ext uri="{FF2B5EF4-FFF2-40B4-BE49-F238E27FC236}">
                    <a16:creationId xmlns:a16="http://schemas.microsoft.com/office/drawing/2014/main" id="{DC1CD3A8-1AAB-41BA-A4CD-59082479D0D3}"/>
                  </a:ext>
                </a:extLst>
              </p:cNvPr>
              <p:cNvSpPr>
                <a:spLocks noChangeArrowheads="1"/>
              </p:cNvSpPr>
              <p:nvPr/>
            </p:nvSpPr>
            <p:spPr bwMode="auto">
              <a:xfrm>
                <a:off x="6316663" y="3684588"/>
                <a:ext cx="252412" cy="82550"/>
              </a:xfrm>
              <a:custGeom>
                <a:avLst/>
                <a:gdLst>
                  <a:gd name="T0" fmla="*/ 695 w 700"/>
                  <a:gd name="T1" fmla="*/ 34 h 230"/>
                  <a:gd name="T2" fmla="*/ 661 w 700"/>
                  <a:gd name="T3" fmla="*/ 0 h 230"/>
                  <a:gd name="T4" fmla="*/ 34 w 700"/>
                  <a:gd name="T5" fmla="*/ 0 h 230"/>
                  <a:gd name="T6" fmla="*/ 0 w 700"/>
                  <a:gd name="T7" fmla="*/ 34 h 230"/>
                  <a:gd name="T8" fmla="*/ 0 w 700"/>
                  <a:gd name="T9" fmla="*/ 229 h 230"/>
                  <a:gd name="T10" fmla="*/ 699 w 700"/>
                  <a:gd name="T11" fmla="*/ 229 h 230"/>
                  <a:gd name="T12" fmla="*/ 699 w 700"/>
                  <a:gd name="T13" fmla="*/ 34 h 230"/>
                  <a:gd name="T14" fmla="*/ 695 w 700"/>
                  <a:gd name="T15" fmla="*/ 34 h 230"/>
                  <a:gd name="T16" fmla="*/ 562 w 700"/>
                  <a:gd name="T17" fmla="*/ 121 h 230"/>
                  <a:gd name="T18" fmla="*/ 599 w 700"/>
                  <a:gd name="T19" fmla="*/ 83 h 230"/>
                  <a:gd name="T20" fmla="*/ 636 w 700"/>
                  <a:gd name="T21" fmla="*/ 121 h 230"/>
                  <a:gd name="T22" fmla="*/ 599 w 700"/>
                  <a:gd name="T23" fmla="*/ 158 h 230"/>
                  <a:gd name="T24" fmla="*/ 562 w 700"/>
                  <a:gd name="T25" fmla="*/ 121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0" h="230">
                    <a:moveTo>
                      <a:pt x="695" y="34"/>
                    </a:moveTo>
                    <a:cubicBezTo>
                      <a:pt x="695" y="13"/>
                      <a:pt x="678" y="0"/>
                      <a:pt x="661" y="0"/>
                    </a:cubicBezTo>
                    <a:lnTo>
                      <a:pt x="34" y="0"/>
                    </a:lnTo>
                    <a:cubicBezTo>
                      <a:pt x="13" y="0"/>
                      <a:pt x="0" y="17"/>
                      <a:pt x="0" y="34"/>
                    </a:cubicBezTo>
                    <a:lnTo>
                      <a:pt x="0" y="229"/>
                    </a:lnTo>
                    <a:lnTo>
                      <a:pt x="699" y="229"/>
                    </a:lnTo>
                    <a:lnTo>
                      <a:pt x="699" y="34"/>
                    </a:lnTo>
                    <a:lnTo>
                      <a:pt x="695" y="34"/>
                    </a:lnTo>
                    <a:close/>
                    <a:moveTo>
                      <a:pt x="562" y="121"/>
                    </a:moveTo>
                    <a:cubicBezTo>
                      <a:pt x="562" y="100"/>
                      <a:pt x="578" y="83"/>
                      <a:pt x="599" y="83"/>
                    </a:cubicBezTo>
                    <a:cubicBezTo>
                      <a:pt x="620" y="83"/>
                      <a:pt x="636" y="100"/>
                      <a:pt x="636" y="121"/>
                    </a:cubicBezTo>
                    <a:cubicBezTo>
                      <a:pt x="636" y="142"/>
                      <a:pt x="620" y="158"/>
                      <a:pt x="599" y="158"/>
                    </a:cubicBezTo>
                    <a:cubicBezTo>
                      <a:pt x="578" y="158"/>
                      <a:pt x="562" y="142"/>
                      <a:pt x="562" y="121"/>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76" name="Freeform 28">
                <a:extLst>
                  <a:ext uri="{FF2B5EF4-FFF2-40B4-BE49-F238E27FC236}">
                    <a16:creationId xmlns:a16="http://schemas.microsoft.com/office/drawing/2014/main" id="{4EFAECBD-D7F4-4592-85A1-7ED55DF626D2}"/>
                  </a:ext>
                </a:extLst>
              </p:cNvPr>
              <p:cNvSpPr>
                <a:spLocks noChangeArrowheads="1"/>
              </p:cNvSpPr>
              <p:nvPr/>
            </p:nvSpPr>
            <p:spPr bwMode="auto">
              <a:xfrm>
                <a:off x="6327775" y="3897313"/>
                <a:ext cx="239713" cy="84137"/>
              </a:xfrm>
              <a:custGeom>
                <a:avLst/>
                <a:gdLst>
                  <a:gd name="T0" fmla="*/ 21 w 667"/>
                  <a:gd name="T1" fmla="*/ 4 h 233"/>
                  <a:gd name="T2" fmla="*/ 13 w 667"/>
                  <a:gd name="T3" fmla="*/ 66 h 233"/>
                  <a:gd name="T4" fmla="*/ 25 w 667"/>
                  <a:gd name="T5" fmla="*/ 133 h 233"/>
                  <a:gd name="T6" fmla="*/ 17 w 667"/>
                  <a:gd name="T7" fmla="*/ 191 h 233"/>
                  <a:gd name="T8" fmla="*/ 0 w 667"/>
                  <a:gd name="T9" fmla="*/ 232 h 233"/>
                  <a:gd name="T10" fmla="*/ 666 w 667"/>
                  <a:gd name="T11" fmla="*/ 232 h 233"/>
                  <a:gd name="T12" fmla="*/ 666 w 667"/>
                  <a:gd name="T13" fmla="*/ 0 h 233"/>
                  <a:gd name="T14" fmla="*/ 21 w 667"/>
                  <a:gd name="T15" fmla="*/ 0 h 233"/>
                  <a:gd name="T16" fmla="*/ 21 w 667"/>
                  <a:gd name="T17" fmla="*/ 4 h 233"/>
                  <a:gd name="T18" fmla="*/ 570 w 667"/>
                  <a:gd name="T19" fmla="*/ 157 h 233"/>
                  <a:gd name="T20" fmla="*/ 533 w 667"/>
                  <a:gd name="T21" fmla="*/ 120 h 233"/>
                  <a:gd name="T22" fmla="*/ 570 w 667"/>
                  <a:gd name="T23" fmla="*/ 83 h 233"/>
                  <a:gd name="T24" fmla="*/ 607 w 667"/>
                  <a:gd name="T25" fmla="*/ 120 h 233"/>
                  <a:gd name="T26" fmla="*/ 570 w 667"/>
                  <a:gd name="T27" fmla="*/ 157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67" h="233">
                    <a:moveTo>
                      <a:pt x="21" y="4"/>
                    </a:moveTo>
                    <a:cubicBezTo>
                      <a:pt x="21" y="24"/>
                      <a:pt x="17" y="45"/>
                      <a:pt x="13" y="66"/>
                    </a:cubicBezTo>
                    <a:cubicBezTo>
                      <a:pt x="25" y="87"/>
                      <a:pt x="29" y="112"/>
                      <a:pt x="25" y="133"/>
                    </a:cubicBezTo>
                    <a:lnTo>
                      <a:pt x="17" y="191"/>
                    </a:lnTo>
                    <a:cubicBezTo>
                      <a:pt x="13" y="207"/>
                      <a:pt x="9" y="220"/>
                      <a:pt x="0" y="232"/>
                    </a:cubicBezTo>
                    <a:lnTo>
                      <a:pt x="666" y="232"/>
                    </a:lnTo>
                    <a:lnTo>
                      <a:pt x="666" y="0"/>
                    </a:lnTo>
                    <a:lnTo>
                      <a:pt x="21" y="0"/>
                    </a:lnTo>
                    <a:lnTo>
                      <a:pt x="21" y="4"/>
                    </a:lnTo>
                    <a:close/>
                    <a:moveTo>
                      <a:pt x="570" y="157"/>
                    </a:moveTo>
                    <a:cubicBezTo>
                      <a:pt x="549" y="157"/>
                      <a:pt x="533" y="141"/>
                      <a:pt x="533" y="120"/>
                    </a:cubicBezTo>
                    <a:cubicBezTo>
                      <a:pt x="533" y="99"/>
                      <a:pt x="549" y="83"/>
                      <a:pt x="570" y="83"/>
                    </a:cubicBezTo>
                    <a:cubicBezTo>
                      <a:pt x="591" y="83"/>
                      <a:pt x="607" y="99"/>
                      <a:pt x="607" y="120"/>
                    </a:cubicBezTo>
                    <a:cubicBezTo>
                      <a:pt x="607" y="141"/>
                      <a:pt x="591" y="157"/>
                      <a:pt x="570" y="157"/>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77" name="Freeform 29">
                <a:extLst>
                  <a:ext uri="{FF2B5EF4-FFF2-40B4-BE49-F238E27FC236}">
                    <a16:creationId xmlns:a16="http://schemas.microsoft.com/office/drawing/2014/main" id="{DEE03C85-0C09-4806-A206-922DAEB2121D}"/>
                  </a:ext>
                </a:extLst>
              </p:cNvPr>
              <p:cNvSpPr>
                <a:spLocks noChangeArrowheads="1"/>
              </p:cNvSpPr>
              <p:nvPr/>
            </p:nvSpPr>
            <p:spPr bwMode="auto">
              <a:xfrm>
                <a:off x="6315075" y="3790950"/>
                <a:ext cx="252413" cy="84138"/>
              </a:xfrm>
              <a:custGeom>
                <a:avLst/>
                <a:gdLst>
                  <a:gd name="T0" fmla="*/ 0 w 700"/>
                  <a:gd name="T1" fmla="*/ 0 h 234"/>
                  <a:gd name="T2" fmla="*/ 0 w 700"/>
                  <a:gd name="T3" fmla="*/ 138 h 234"/>
                  <a:gd name="T4" fmla="*/ 50 w 700"/>
                  <a:gd name="T5" fmla="*/ 233 h 234"/>
                  <a:gd name="T6" fmla="*/ 699 w 700"/>
                  <a:gd name="T7" fmla="*/ 233 h 234"/>
                  <a:gd name="T8" fmla="*/ 699 w 700"/>
                  <a:gd name="T9" fmla="*/ 0 h 234"/>
                  <a:gd name="T10" fmla="*/ 0 w 700"/>
                  <a:gd name="T11" fmla="*/ 0 h 234"/>
                  <a:gd name="T12" fmla="*/ 603 w 700"/>
                  <a:gd name="T13" fmla="*/ 158 h 234"/>
                  <a:gd name="T14" fmla="*/ 566 w 700"/>
                  <a:gd name="T15" fmla="*/ 121 h 234"/>
                  <a:gd name="T16" fmla="*/ 603 w 700"/>
                  <a:gd name="T17" fmla="*/ 84 h 234"/>
                  <a:gd name="T18" fmla="*/ 640 w 700"/>
                  <a:gd name="T19" fmla="*/ 121 h 234"/>
                  <a:gd name="T20" fmla="*/ 603 w 700"/>
                  <a:gd name="T21" fmla="*/ 158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00" h="234">
                    <a:moveTo>
                      <a:pt x="0" y="0"/>
                    </a:moveTo>
                    <a:lnTo>
                      <a:pt x="0" y="138"/>
                    </a:lnTo>
                    <a:cubicBezTo>
                      <a:pt x="25" y="167"/>
                      <a:pt x="42" y="200"/>
                      <a:pt x="50" y="233"/>
                    </a:cubicBezTo>
                    <a:lnTo>
                      <a:pt x="699" y="233"/>
                    </a:lnTo>
                    <a:lnTo>
                      <a:pt x="699" y="0"/>
                    </a:lnTo>
                    <a:lnTo>
                      <a:pt x="0" y="0"/>
                    </a:lnTo>
                    <a:close/>
                    <a:moveTo>
                      <a:pt x="603" y="158"/>
                    </a:moveTo>
                    <a:cubicBezTo>
                      <a:pt x="582" y="158"/>
                      <a:pt x="566" y="142"/>
                      <a:pt x="566" y="121"/>
                    </a:cubicBezTo>
                    <a:cubicBezTo>
                      <a:pt x="566" y="100"/>
                      <a:pt x="582" y="84"/>
                      <a:pt x="603" y="84"/>
                    </a:cubicBezTo>
                    <a:cubicBezTo>
                      <a:pt x="624" y="84"/>
                      <a:pt x="640" y="100"/>
                      <a:pt x="640" y="121"/>
                    </a:cubicBezTo>
                    <a:cubicBezTo>
                      <a:pt x="640" y="142"/>
                      <a:pt x="624" y="158"/>
                      <a:pt x="603" y="158"/>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78" name="Freeform 30">
                <a:extLst>
                  <a:ext uri="{FF2B5EF4-FFF2-40B4-BE49-F238E27FC236}">
                    <a16:creationId xmlns:a16="http://schemas.microsoft.com/office/drawing/2014/main" id="{8E5A8FBC-D35C-42D8-BCDC-F158C904E508}"/>
                  </a:ext>
                </a:extLst>
              </p:cNvPr>
              <p:cNvSpPr>
                <a:spLocks noChangeArrowheads="1"/>
              </p:cNvSpPr>
              <p:nvPr/>
            </p:nvSpPr>
            <p:spPr bwMode="auto">
              <a:xfrm>
                <a:off x="6175375" y="3824288"/>
                <a:ext cx="141288" cy="206375"/>
              </a:xfrm>
              <a:custGeom>
                <a:avLst/>
                <a:gdLst>
                  <a:gd name="T0" fmla="*/ 13 w 392"/>
                  <a:gd name="T1" fmla="*/ 391 h 575"/>
                  <a:gd name="T2" fmla="*/ 50 w 392"/>
                  <a:gd name="T3" fmla="*/ 424 h 575"/>
                  <a:gd name="T4" fmla="*/ 196 w 392"/>
                  <a:gd name="T5" fmla="*/ 574 h 575"/>
                  <a:gd name="T6" fmla="*/ 341 w 392"/>
                  <a:gd name="T7" fmla="*/ 424 h 575"/>
                  <a:gd name="T8" fmla="*/ 379 w 392"/>
                  <a:gd name="T9" fmla="*/ 391 h 575"/>
                  <a:gd name="T10" fmla="*/ 387 w 392"/>
                  <a:gd name="T11" fmla="*/ 333 h 575"/>
                  <a:gd name="T12" fmla="*/ 366 w 392"/>
                  <a:gd name="T13" fmla="*/ 295 h 575"/>
                  <a:gd name="T14" fmla="*/ 379 w 392"/>
                  <a:gd name="T15" fmla="*/ 187 h 575"/>
                  <a:gd name="T16" fmla="*/ 233 w 392"/>
                  <a:gd name="T17" fmla="*/ 37 h 575"/>
                  <a:gd name="T18" fmla="*/ 204 w 392"/>
                  <a:gd name="T19" fmla="*/ 0 h 575"/>
                  <a:gd name="T20" fmla="*/ 4 w 392"/>
                  <a:gd name="T21" fmla="*/ 170 h 575"/>
                  <a:gd name="T22" fmla="*/ 4 w 392"/>
                  <a:gd name="T23" fmla="*/ 191 h 575"/>
                  <a:gd name="T24" fmla="*/ 17 w 392"/>
                  <a:gd name="T25" fmla="*/ 291 h 575"/>
                  <a:gd name="T26" fmla="*/ 4 w 392"/>
                  <a:gd name="T27" fmla="*/ 333 h 575"/>
                  <a:gd name="T28" fmla="*/ 13 w 392"/>
                  <a:gd name="T29" fmla="*/ 391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92" h="575">
                    <a:moveTo>
                      <a:pt x="13" y="391"/>
                    </a:moveTo>
                    <a:cubicBezTo>
                      <a:pt x="17" y="407"/>
                      <a:pt x="29" y="424"/>
                      <a:pt x="50" y="424"/>
                    </a:cubicBezTo>
                    <a:cubicBezTo>
                      <a:pt x="71" y="565"/>
                      <a:pt x="180" y="574"/>
                      <a:pt x="196" y="574"/>
                    </a:cubicBezTo>
                    <a:cubicBezTo>
                      <a:pt x="213" y="574"/>
                      <a:pt x="320" y="569"/>
                      <a:pt x="341" y="424"/>
                    </a:cubicBezTo>
                    <a:cubicBezTo>
                      <a:pt x="362" y="424"/>
                      <a:pt x="374" y="412"/>
                      <a:pt x="379" y="391"/>
                    </a:cubicBezTo>
                    <a:lnTo>
                      <a:pt x="387" y="333"/>
                    </a:lnTo>
                    <a:cubicBezTo>
                      <a:pt x="391" y="316"/>
                      <a:pt x="383" y="299"/>
                      <a:pt x="366" y="295"/>
                    </a:cubicBezTo>
                    <a:cubicBezTo>
                      <a:pt x="370" y="270"/>
                      <a:pt x="379" y="224"/>
                      <a:pt x="379" y="187"/>
                    </a:cubicBezTo>
                    <a:cubicBezTo>
                      <a:pt x="379" y="116"/>
                      <a:pt x="316" y="46"/>
                      <a:pt x="233" y="37"/>
                    </a:cubicBezTo>
                    <a:lnTo>
                      <a:pt x="204" y="0"/>
                    </a:lnTo>
                    <a:cubicBezTo>
                      <a:pt x="4" y="8"/>
                      <a:pt x="4" y="170"/>
                      <a:pt x="4" y="170"/>
                    </a:cubicBezTo>
                    <a:lnTo>
                      <a:pt x="4" y="191"/>
                    </a:lnTo>
                    <a:cubicBezTo>
                      <a:pt x="4" y="229"/>
                      <a:pt x="13" y="270"/>
                      <a:pt x="17" y="291"/>
                    </a:cubicBezTo>
                    <a:cubicBezTo>
                      <a:pt x="9" y="303"/>
                      <a:pt x="0" y="316"/>
                      <a:pt x="4" y="333"/>
                    </a:cubicBezTo>
                    <a:lnTo>
                      <a:pt x="13" y="391"/>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79" name="Freeform 31">
                <a:extLst>
                  <a:ext uri="{FF2B5EF4-FFF2-40B4-BE49-F238E27FC236}">
                    <a16:creationId xmlns:a16="http://schemas.microsoft.com/office/drawing/2014/main" id="{46478685-A543-4EA2-A3DD-5869DC469A20}"/>
                  </a:ext>
                </a:extLst>
              </p:cNvPr>
              <p:cNvSpPr>
                <a:spLocks noChangeArrowheads="1"/>
              </p:cNvSpPr>
              <p:nvPr/>
            </p:nvSpPr>
            <p:spPr bwMode="auto">
              <a:xfrm>
                <a:off x="6096000" y="4029075"/>
                <a:ext cx="300038" cy="166688"/>
              </a:xfrm>
              <a:custGeom>
                <a:avLst/>
                <a:gdLst>
                  <a:gd name="T0" fmla="*/ 0 w 832"/>
                  <a:gd name="T1" fmla="*/ 462 h 463"/>
                  <a:gd name="T2" fmla="*/ 0 w 832"/>
                  <a:gd name="T3" fmla="*/ 204 h 463"/>
                  <a:gd name="T4" fmla="*/ 87 w 832"/>
                  <a:gd name="T5" fmla="*/ 54 h 463"/>
                  <a:gd name="T6" fmla="*/ 87 w 832"/>
                  <a:gd name="T7" fmla="*/ 54 h 463"/>
                  <a:gd name="T8" fmla="*/ 183 w 832"/>
                  <a:gd name="T9" fmla="*/ 25 h 463"/>
                  <a:gd name="T10" fmla="*/ 237 w 832"/>
                  <a:gd name="T11" fmla="*/ 9 h 463"/>
                  <a:gd name="T12" fmla="*/ 274 w 832"/>
                  <a:gd name="T13" fmla="*/ 0 h 463"/>
                  <a:gd name="T14" fmla="*/ 416 w 832"/>
                  <a:gd name="T15" fmla="*/ 59 h 463"/>
                  <a:gd name="T16" fmla="*/ 416 w 832"/>
                  <a:gd name="T17" fmla="*/ 59 h 463"/>
                  <a:gd name="T18" fmla="*/ 557 w 832"/>
                  <a:gd name="T19" fmla="*/ 0 h 463"/>
                  <a:gd name="T20" fmla="*/ 594 w 832"/>
                  <a:gd name="T21" fmla="*/ 9 h 463"/>
                  <a:gd name="T22" fmla="*/ 649 w 832"/>
                  <a:gd name="T23" fmla="*/ 25 h 463"/>
                  <a:gd name="T24" fmla="*/ 744 w 832"/>
                  <a:gd name="T25" fmla="*/ 54 h 463"/>
                  <a:gd name="T26" fmla="*/ 744 w 832"/>
                  <a:gd name="T27" fmla="*/ 54 h 463"/>
                  <a:gd name="T28" fmla="*/ 831 w 832"/>
                  <a:gd name="T29" fmla="*/ 204 h 463"/>
                  <a:gd name="T30" fmla="*/ 831 w 832"/>
                  <a:gd name="T31" fmla="*/ 462 h 463"/>
                  <a:gd name="T32" fmla="*/ 0 w 832"/>
                  <a:gd name="T33" fmla="*/ 462 h 4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32" h="463">
                    <a:moveTo>
                      <a:pt x="0" y="462"/>
                    </a:moveTo>
                    <a:lnTo>
                      <a:pt x="0" y="204"/>
                    </a:lnTo>
                    <a:cubicBezTo>
                      <a:pt x="0" y="142"/>
                      <a:pt x="37" y="84"/>
                      <a:pt x="87" y="54"/>
                    </a:cubicBezTo>
                    <a:lnTo>
                      <a:pt x="87" y="54"/>
                    </a:lnTo>
                    <a:cubicBezTo>
                      <a:pt x="116" y="46"/>
                      <a:pt x="150" y="34"/>
                      <a:pt x="183" y="25"/>
                    </a:cubicBezTo>
                    <a:cubicBezTo>
                      <a:pt x="204" y="21"/>
                      <a:pt x="220" y="13"/>
                      <a:pt x="237" y="9"/>
                    </a:cubicBezTo>
                    <a:cubicBezTo>
                      <a:pt x="258" y="5"/>
                      <a:pt x="274" y="0"/>
                      <a:pt x="274" y="0"/>
                    </a:cubicBezTo>
                    <a:cubicBezTo>
                      <a:pt x="303" y="38"/>
                      <a:pt x="358" y="59"/>
                      <a:pt x="416" y="59"/>
                    </a:cubicBezTo>
                    <a:lnTo>
                      <a:pt x="416" y="59"/>
                    </a:lnTo>
                    <a:cubicBezTo>
                      <a:pt x="474" y="59"/>
                      <a:pt x="528" y="38"/>
                      <a:pt x="557" y="0"/>
                    </a:cubicBezTo>
                    <a:cubicBezTo>
                      <a:pt x="557" y="0"/>
                      <a:pt x="574" y="5"/>
                      <a:pt x="594" y="9"/>
                    </a:cubicBezTo>
                    <a:cubicBezTo>
                      <a:pt x="611" y="13"/>
                      <a:pt x="628" y="17"/>
                      <a:pt x="649" y="25"/>
                    </a:cubicBezTo>
                    <a:cubicBezTo>
                      <a:pt x="682" y="34"/>
                      <a:pt x="719" y="46"/>
                      <a:pt x="744" y="54"/>
                    </a:cubicBezTo>
                    <a:lnTo>
                      <a:pt x="744" y="54"/>
                    </a:lnTo>
                    <a:cubicBezTo>
                      <a:pt x="794" y="84"/>
                      <a:pt x="831" y="138"/>
                      <a:pt x="831" y="204"/>
                    </a:cubicBezTo>
                    <a:lnTo>
                      <a:pt x="831" y="462"/>
                    </a:lnTo>
                    <a:lnTo>
                      <a:pt x="0" y="462"/>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463" name="Rectangle 462">
              <a:extLst>
                <a:ext uri="{FF2B5EF4-FFF2-40B4-BE49-F238E27FC236}">
                  <a16:creationId xmlns:a16="http://schemas.microsoft.com/office/drawing/2014/main" id="{94758847-C781-413E-9618-9841FAE2BDC1}"/>
                </a:ext>
              </a:extLst>
            </p:cNvPr>
            <p:cNvSpPr/>
            <p:nvPr/>
          </p:nvSpPr>
          <p:spPr>
            <a:xfrm>
              <a:off x="4143850" y="4069093"/>
              <a:ext cx="639069" cy="1019296"/>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p>
          </p:txBody>
        </p:sp>
      </p:grpSp>
      <p:grpSp>
        <p:nvGrpSpPr>
          <p:cNvPr id="677" name="Group 676">
            <a:extLst>
              <a:ext uri="{FF2B5EF4-FFF2-40B4-BE49-F238E27FC236}">
                <a16:creationId xmlns:a16="http://schemas.microsoft.com/office/drawing/2014/main" id="{926E4ED5-089A-4483-BBF6-C0BB4DEC2A94}"/>
              </a:ext>
            </a:extLst>
          </p:cNvPr>
          <p:cNvGrpSpPr/>
          <p:nvPr/>
        </p:nvGrpSpPr>
        <p:grpSpPr>
          <a:xfrm>
            <a:off x="1820912" y="2601479"/>
            <a:ext cx="638903" cy="1099905"/>
            <a:chOff x="2568775" y="4077183"/>
            <a:chExt cx="639069" cy="1100192"/>
          </a:xfrm>
        </p:grpSpPr>
        <p:grpSp>
          <p:nvGrpSpPr>
            <p:cNvPr id="678" name="Group 677">
              <a:extLst>
                <a:ext uri="{FF2B5EF4-FFF2-40B4-BE49-F238E27FC236}">
                  <a16:creationId xmlns:a16="http://schemas.microsoft.com/office/drawing/2014/main" id="{F94A792F-1A40-4E41-9778-918E7BEA652C}"/>
                </a:ext>
              </a:extLst>
            </p:cNvPr>
            <p:cNvGrpSpPr/>
            <p:nvPr/>
          </p:nvGrpSpPr>
          <p:grpSpPr>
            <a:xfrm>
              <a:off x="2593484" y="4784913"/>
              <a:ext cx="589651" cy="360286"/>
              <a:chOff x="5573395" y="2827618"/>
              <a:chExt cx="922337" cy="563563"/>
            </a:xfrm>
          </p:grpSpPr>
          <p:grpSp>
            <p:nvGrpSpPr>
              <p:cNvPr id="686" name="Group 685">
                <a:extLst>
                  <a:ext uri="{FF2B5EF4-FFF2-40B4-BE49-F238E27FC236}">
                    <a16:creationId xmlns:a16="http://schemas.microsoft.com/office/drawing/2014/main" id="{60770FDF-8541-4120-B82C-4F23B965E471}"/>
                  </a:ext>
                </a:extLst>
              </p:cNvPr>
              <p:cNvGrpSpPr/>
              <p:nvPr/>
            </p:nvGrpSpPr>
            <p:grpSpPr>
              <a:xfrm>
                <a:off x="5589270" y="2827618"/>
                <a:ext cx="827087" cy="125413"/>
                <a:chOff x="1293813" y="2730500"/>
                <a:chExt cx="827087" cy="125413"/>
              </a:xfrm>
              <a:solidFill>
                <a:srgbClr val="5F5F5F"/>
              </a:solidFill>
            </p:grpSpPr>
            <p:sp>
              <p:nvSpPr>
                <p:cNvPr id="942" name="Freeform 45">
                  <a:extLst>
                    <a:ext uri="{FF2B5EF4-FFF2-40B4-BE49-F238E27FC236}">
                      <a16:creationId xmlns:a16="http://schemas.microsoft.com/office/drawing/2014/main" id="{7146D21C-B587-4DD1-9C9E-BE4C735B82CB}"/>
                    </a:ext>
                  </a:extLst>
                </p:cNvPr>
                <p:cNvSpPr>
                  <a:spLocks noChangeArrowheads="1"/>
                </p:cNvSpPr>
                <p:nvPr/>
              </p:nvSpPr>
              <p:spPr bwMode="auto">
                <a:xfrm>
                  <a:off x="1293813" y="2730500"/>
                  <a:ext cx="101600" cy="125413"/>
                </a:xfrm>
                <a:custGeom>
                  <a:avLst/>
                  <a:gdLst>
                    <a:gd name="T0" fmla="*/ 207 w 284"/>
                    <a:gd name="T1" fmla="*/ 116 h 348"/>
                    <a:gd name="T2" fmla="*/ 153 w 284"/>
                    <a:gd name="T3" fmla="*/ 57 h 348"/>
                    <a:gd name="T4" fmla="*/ 77 w 284"/>
                    <a:gd name="T5" fmla="*/ 181 h 348"/>
                    <a:gd name="T6" fmla="*/ 147 w 284"/>
                    <a:gd name="T7" fmla="*/ 297 h 348"/>
                    <a:gd name="T8" fmla="*/ 207 w 284"/>
                    <a:gd name="T9" fmla="*/ 232 h 348"/>
                    <a:gd name="T10" fmla="*/ 283 w 284"/>
                    <a:gd name="T11" fmla="*/ 232 h 348"/>
                    <a:gd name="T12" fmla="*/ 252 w 284"/>
                    <a:gd name="T13" fmla="*/ 311 h 348"/>
                    <a:gd name="T14" fmla="*/ 153 w 284"/>
                    <a:gd name="T15" fmla="*/ 347 h 348"/>
                    <a:gd name="T16" fmla="*/ 0 w 284"/>
                    <a:gd name="T17" fmla="*/ 178 h 348"/>
                    <a:gd name="T18" fmla="*/ 153 w 284"/>
                    <a:gd name="T19" fmla="*/ 0 h 348"/>
                    <a:gd name="T20" fmla="*/ 277 w 284"/>
                    <a:gd name="T21" fmla="*/ 110 h 348"/>
                    <a:gd name="T22" fmla="*/ 207 w 284"/>
                    <a:gd name="T23" fmla="*/ 110 h 348"/>
                    <a:gd name="T24" fmla="*/ 207 w 284"/>
                    <a:gd name="T25" fmla="*/ 116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84" h="348">
                      <a:moveTo>
                        <a:pt x="207" y="116"/>
                      </a:moveTo>
                      <a:cubicBezTo>
                        <a:pt x="207" y="105"/>
                        <a:pt x="201" y="57"/>
                        <a:pt x="153" y="57"/>
                      </a:cubicBezTo>
                      <a:cubicBezTo>
                        <a:pt x="99" y="57"/>
                        <a:pt x="77" y="113"/>
                        <a:pt x="77" y="181"/>
                      </a:cubicBezTo>
                      <a:cubicBezTo>
                        <a:pt x="77" y="201"/>
                        <a:pt x="77" y="297"/>
                        <a:pt x="147" y="297"/>
                      </a:cubicBezTo>
                      <a:cubicBezTo>
                        <a:pt x="178" y="297"/>
                        <a:pt x="207" y="277"/>
                        <a:pt x="207" y="232"/>
                      </a:cubicBezTo>
                      <a:lnTo>
                        <a:pt x="283" y="232"/>
                      </a:lnTo>
                      <a:cubicBezTo>
                        <a:pt x="283" y="251"/>
                        <a:pt x="280" y="282"/>
                        <a:pt x="252" y="311"/>
                      </a:cubicBezTo>
                      <a:cubicBezTo>
                        <a:pt x="221" y="342"/>
                        <a:pt x="184" y="347"/>
                        <a:pt x="153" y="347"/>
                      </a:cubicBezTo>
                      <a:cubicBezTo>
                        <a:pt x="37" y="347"/>
                        <a:pt x="0" y="263"/>
                        <a:pt x="0" y="178"/>
                      </a:cubicBezTo>
                      <a:cubicBezTo>
                        <a:pt x="0" y="71"/>
                        <a:pt x="60" y="0"/>
                        <a:pt x="153" y="0"/>
                      </a:cubicBezTo>
                      <a:cubicBezTo>
                        <a:pt x="226" y="0"/>
                        <a:pt x="277" y="45"/>
                        <a:pt x="277" y="110"/>
                      </a:cubicBezTo>
                      <a:lnTo>
                        <a:pt x="207" y="110"/>
                      </a:lnTo>
                      <a:lnTo>
                        <a:pt x="207" y="116"/>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43" name="Freeform 46">
                  <a:extLst>
                    <a:ext uri="{FF2B5EF4-FFF2-40B4-BE49-F238E27FC236}">
                      <a16:creationId xmlns:a16="http://schemas.microsoft.com/office/drawing/2014/main" id="{4F8D5C41-0167-4100-A5B1-5A130FA333E9}"/>
                    </a:ext>
                  </a:extLst>
                </p:cNvPr>
                <p:cNvSpPr>
                  <a:spLocks noChangeArrowheads="1"/>
                </p:cNvSpPr>
                <p:nvPr/>
              </p:nvSpPr>
              <p:spPr bwMode="auto">
                <a:xfrm>
                  <a:off x="1419225" y="2768600"/>
                  <a:ext cx="80963" cy="87313"/>
                </a:xfrm>
                <a:custGeom>
                  <a:avLst/>
                  <a:gdLst>
                    <a:gd name="T0" fmla="*/ 70 w 227"/>
                    <a:gd name="T1" fmla="*/ 3 h 241"/>
                    <a:gd name="T2" fmla="*/ 70 w 227"/>
                    <a:gd name="T3" fmla="*/ 141 h 241"/>
                    <a:gd name="T4" fmla="*/ 107 w 227"/>
                    <a:gd name="T5" fmla="*/ 192 h 241"/>
                    <a:gd name="T6" fmla="*/ 152 w 227"/>
                    <a:gd name="T7" fmla="*/ 118 h 241"/>
                    <a:gd name="T8" fmla="*/ 152 w 227"/>
                    <a:gd name="T9" fmla="*/ 0 h 241"/>
                    <a:gd name="T10" fmla="*/ 223 w 227"/>
                    <a:gd name="T11" fmla="*/ 0 h 241"/>
                    <a:gd name="T12" fmla="*/ 223 w 227"/>
                    <a:gd name="T13" fmla="*/ 155 h 241"/>
                    <a:gd name="T14" fmla="*/ 223 w 227"/>
                    <a:gd name="T15" fmla="*/ 217 h 241"/>
                    <a:gd name="T16" fmla="*/ 226 w 227"/>
                    <a:gd name="T17" fmla="*/ 234 h 241"/>
                    <a:gd name="T18" fmla="*/ 158 w 227"/>
                    <a:gd name="T19" fmla="*/ 234 h 241"/>
                    <a:gd name="T20" fmla="*/ 155 w 227"/>
                    <a:gd name="T21" fmla="*/ 203 h 241"/>
                    <a:gd name="T22" fmla="*/ 84 w 227"/>
                    <a:gd name="T23" fmla="*/ 240 h 241"/>
                    <a:gd name="T24" fmla="*/ 14 w 227"/>
                    <a:gd name="T25" fmla="*/ 209 h 241"/>
                    <a:gd name="T26" fmla="*/ 0 w 227"/>
                    <a:gd name="T27" fmla="*/ 146 h 241"/>
                    <a:gd name="T28" fmla="*/ 0 w 227"/>
                    <a:gd name="T29" fmla="*/ 0 h 241"/>
                    <a:gd name="T30" fmla="*/ 70 w 227"/>
                    <a:gd name="T31" fmla="*/ 0 h 241"/>
                    <a:gd name="T32" fmla="*/ 70 w 227"/>
                    <a:gd name="T33" fmla="*/ 3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7" h="241">
                      <a:moveTo>
                        <a:pt x="70" y="3"/>
                      </a:moveTo>
                      <a:lnTo>
                        <a:pt x="70" y="141"/>
                      </a:lnTo>
                      <a:cubicBezTo>
                        <a:pt x="70" y="161"/>
                        <a:pt x="70" y="192"/>
                        <a:pt x="107" y="192"/>
                      </a:cubicBezTo>
                      <a:cubicBezTo>
                        <a:pt x="152" y="192"/>
                        <a:pt x="152" y="158"/>
                        <a:pt x="152" y="118"/>
                      </a:cubicBezTo>
                      <a:lnTo>
                        <a:pt x="152" y="0"/>
                      </a:lnTo>
                      <a:lnTo>
                        <a:pt x="223" y="0"/>
                      </a:lnTo>
                      <a:lnTo>
                        <a:pt x="223" y="155"/>
                      </a:lnTo>
                      <a:cubicBezTo>
                        <a:pt x="223" y="206"/>
                        <a:pt x="223" y="211"/>
                        <a:pt x="223" y="217"/>
                      </a:cubicBezTo>
                      <a:cubicBezTo>
                        <a:pt x="223" y="223"/>
                        <a:pt x="223" y="228"/>
                        <a:pt x="226" y="234"/>
                      </a:cubicBezTo>
                      <a:lnTo>
                        <a:pt x="158" y="234"/>
                      </a:lnTo>
                      <a:lnTo>
                        <a:pt x="155" y="203"/>
                      </a:lnTo>
                      <a:cubicBezTo>
                        <a:pt x="149" y="214"/>
                        <a:pt x="130" y="240"/>
                        <a:pt x="84" y="240"/>
                      </a:cubicBezTo>
                      <a:cubicBezTo>
                        <a:pt x="53" y="240"/>
                        <a:pt x="28" y="225"/>
                        <a:pt x="14" y="209"/>
                      </a:cubicBezTo>
                      <a:cubicBezTo>
                        <a:pt x="0" y="189"/>
                        <a:pt x="0" y="158"/>
                        <a:pt x="0" y="146"/>
                      </a:cubicBezTo>
                      <a:lnTo>
                        <a:pt x="0" y="0"/>
                      </a:lnTo>
                      <a:lnTo>
                        <a:pt x="70" y="0"/>
                      </a:lnTo>
                      <a:lnTo>
                        <a:pt x="70" y="3"/>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44" name="Freeform 47">
                  <a:extLst>
                    <a:ext uri="{FF2B5EF4-FFF2-40B4-BE49-F238E27FC236}">
                      <a16:creationId xmlns:a16="http://schemas.microsoft.com/office/drawing/2014/main" id="{0300424D-BD88-4733-8EB9-6AF5CAC8E122}"/>
                    </a:ext>
                  </a:extLst>
                </p:cNvPr>
                <p:cNvSpPr>
                  <a:spLocks noChangeArrowheads="1"/>
                </p:cNvSpPr>
                <p:nvPr/>
              </p:nvSpPr>
              <p:spPr bwMode="auto">
                <a:xfrm>
                  <a:off x="1524000" y="2767013"/>
                  <a:ext cx="73025" cy="88900"/>
                </a:xfrm>
                <a:custGeom>
                  <a:avLst/>
                  <a:gdLst>
                    <a:gd name="T0" fmla="*/ 65 w 204"/>
                    <a:gd name="T1" fmla="*/ 172 h 249"/>
                    <a:gd name="T2" fmla="*/ 105 w 204"/>
                    <a:gd name="T3" fmla="*/ 203 h 249"/>
                    <a:gd name="T4" fmla="*/ 141 w 204"/>
                    <a:gd name="T5" fmla="*/ 175 h 249"/>
                    <a:gd name="T6" fmla="*/ 108 w 204"/>
                    <a:gd name="T7" fmla="*/ 149 h 249"/>
                    <a:gd name="T8" fmla="*/ 65 w 204"/>
                    <a:gd name="T9" fmla="*/ 138 h 249"/>
                    <a:gd name="T10" fmla="*/ 6 w 204"/>
                    <a:gd name="T11" fmla="*/ 73 h 249"/>
                    <a:gd name="T12" fmla="*/ 108 w 204"/>
                    <a:gd name="T13" fmla="*/ 0 h 249"/>
                    <a:gd name="T14" fmla="*/ 198 w 204"/>
                    <a:gd name="T15" fmla="*/ 70 h 249"/>
                    <a:gd name="T16" fmla="*/ 136 w 204"/>
                    <a:gd name="T17" fmla="*/ 70 h 249"/>
                    <a:gd name="T18" fmla="*/ 102 w 204"/>
                    <a:gd name="T19" fmla="*/ 42 h 249"/>
                    <a:gd name="T20" fmla="*/ 68 w 204"/>
                    <a:gd name="T21" fmla="*/ 65 h 249"/>
                    <a:gd name="T22" fmla="*/ 99 w 204"/>
                    <a:gd name="T23" fmla="*/ 90 h 249"/>
                    <a:gd name="T24" fmla="*/ 141 w 204"/>
                    <a:gd name="T25" fmla="*/ 101 h 249"/>
                    <a:gd name="T26" fmla="*/ 203 w 204"/>
                    <a:gd name="T27" fmla="*/ 166 h 249"/>
                    <a:gd name="T28" fmla="*/ 96 w 204"/>
                    <a:gd name="T29" fmla="*/ 248 h 249"/>
                    <a:gd name="T30" fmla="*/ 17 w 204"/>
                    <a:gd name="T31" fmla="*/ 220 h 249"/>
                    <a:gd name="T32" fmla="*/ 0 w 204"/>
                    <a:gd name="T33" fmla="*/ 175 h 249"/>
                    <a:gd name="T34" fmla="*/ 65 w 204"/>
                    <a:gd name="T35" fmla="*/ 175 h 249"/>
                    <a:gd name="T36" fmla="*/ 65 w 204"/>
                    <a:gd name="T37" fmla="*/ 17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4" h="249">
                      <a:moveTo>
                        <a:pt x="65" y="172"/>
                      </a:moveTo>
                      <a:cubicBezTo>
                        <a:pt x="65" y="186"/>
                        <a:pt x="76" y="203"/>
                        <a:pt x="105" y="203"/>
                      </a:cubicBezTo>
                      <a:cubicBezTo>
                        <a:pt x="130" y="203"/>
                        <a:pt x="141" y="189"/>
                        <a:pt x="141" y="175"/>
                      </a:cubicBezTo>
                      <a:cubicBezTo>
                        <a:pt x="141" y="164"/>
                        <a:pt x="136" y="155"/>
                        <a:pt x="108" y="149"/>
                      </a:cubicBezTo>
                      <a:lnTo>
                        <a:pt x="65" y="138"/>
                      </a:lnTo>
                      <a:cubicBezTo>
                        <a:pt x="45" y="132"/>
                        <a:pt x="6" y="121"/>
                        <a:pt x="6" y="73"/>
                      </a:cubicBezTo>
                      <a:cubicBezTo>
                        <a:pt x="6" y="28"/>
                        <a:pt x="48" y="0"/>
                        <a:pt x="108" y="0"/>
                      </a:cubicBezTo>
                      <a:cubicBezTo>
                        <a:pt x="155" y="0"/>
                        <a:pt x="195" y="22"/>
                        <a:pt x="198" y="70"/>
                      </a:cubicBezTo>
                      <a:lnTo>
                        <a:pt x="136" y="70"/>
                      </a:lnTo>
                      <a:cubicBezTo>
                        <a:pt x="133" y="45"/>
                        <a:pt x="113" y="42"/>
                        <a:pt x="102" y="42"/>
                      </a:cubicBezTo>
                      <a:cubicBezTo>
                        <a:pt x="82" y="42"/>
                        <a:pt x="68" y="51"/>
                        <a:pt x="68" y="65"/>
                      </a:cubicBezTo>
                      <a:cubicBezTo>
                        <a:pt x="68" y="82"/>
                        <a:pt x="79" y="85"/>
                        <a:pt x="99" y="90"/>
                      </a:cubicBezTo>
                      <a:lnTo>
                        <a:pt x="141" y="101"/>
                      </a:lnTo>
                      <a:cubicBezTo>
                        <a:pt x="184" y="113"/>
                        <a:pt x="203" y="135"/>
                        <a:pt x="203" y="166"/>
                      </a:cubicBezTo>
                      <a:cubicBezTo>
                        <a:pt x="203" y="206"/>
                        <a:pt x="170" y="248"/>
                        <a:pt x="96" y="248"/>
                      </a:cubicBezTo>
                      <a:cubicBezTo>
                        <a:pt x="65" y="248"/>
                        <a:pt x="37" y="243"/>
                        <a:pt x="17" y="220"/>
                      </a:cubicBezTo>
                      <a:cubicBezTo>
                        <a:pt x="3" y="203"/>
                        <a:pt x="0" y="186"/>
                        <a:pt x="0" y="175"/>
                      </a:cubicBezTo>
                      <a:lnTo>
                        <a:pt x="65" y="175"/>
                      </a:lnTo>
                      <a:lnTo>
                        <a:pt x="65" y="172"/>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45" name="Freeform 48">
                  <a:extLst>
                    <a:ext uri="{FF2B5EF4-FFF2-40B4-BE49-F238E27FC236}">
                      <a16:creationId xmlns:a16="http://schemas.microsoft.com/office/drawing/2014/main" id="{AD698B84-39BC-40F4-AF3B-F03B3E71464F}"/>
                    </a:ext>
                  </a:extLst>
                </p:cNvPr>
                <p:cNvSpPr>
                  <a:spLocks noChangeArrowheads="1"/>
                </p:cNvSpPr>
                <p:nvPr/>
              </p:nvSpPr>
              <p:spPr bwMode="auto">
                <a:xfrm>
                  <a:off x="1611313" y="2744788"/>
                  <a:ext cx="61912" cy="111125"/>
                </a:xfrm>
                <a:custGeom>
                  <a:avLst/>
                  <a:gdLst>
                    <a:gd name="T0" fmla="*/ 169 w 170"/>
                    <a:gd name="T1" fmla="*/ 299 h 308"/>
                    <a:gd name="T2" fmla="*/ 116 w 170"/>
                    <a:gd name="T3" fmla="*/ 307 h 308"/>
                    <a:gd name="T4" fmla="*/ 45 w 170"/>
                    <a:gd name="T5" fmla="*/ 245 h 308"/>
                    <a:gd name="T6" fmla="*/ 45 w 170"/>
                    <a:gd name="T7" fmla="*/ 115 h 308"/>
                    <a:gd name="T8" fmla="*/ 0 w 170"/>
                    <a:gd name="T9" fmla="*/ 115 h 308"/>
                    <a:gd name="T10" fmla="*/ 0 w 170"/>
                    <a:gd name="T11" fmla="*/ 70 h 308"/>
                    <a:gd name="T12" fmla="*/ 45 w 170"/>
                    <a:gd name="T13" fmla="*/ 70 h 308"/>
                    <a:gd name="T14" fmla="*/ 45 w 170"/>
                    <a:gd name="T15" fmla="*/ 25 h 308"/>
                    <a:gd name="T16" fmla="*/ 113 w 170"/>
                    <a:gd name="T17" fmla="*/ 0 h 308"/>
                    <a:gd name="T18" fmla="*/ 113 w 170"/>
                    <a:gd name="T19" fmla="*/ 70 h 308"/>
                    <a:gd name="T20" fmla="*/ 169 w 170"/>
                    <a:gd name="T21" fmla="*/ 70 h 308"/>
                    <a:gd name="T22" fmla="*/ 169 w 170"/>
                    <a:gd name="T23" fmla="*/ 115 h 308"/>
                    <a:gd name="T24" fmla="*/ 113 w 170"/>
                    <a:gd name="T25" fmla="*/ 115 h 308"/>
                    <a:gd name="T26" fmla="*/ 113 w 170"/>
                    <a:gd name="T27" fmla="*/ 220 h 308"/>
                    <a:gd name="T28" fmla="*/ 144 w 170"/>
                    <a:gd name="T29" fmla="*/ 254 h 308"/>
                    <a:gd name="T30" fmla="*/ 167 w 170"/>
                    <a:gd name="T31" fmla="*/ 254 h 308"/>
                    <a:gd name="T32" fmla="*/ 167 w 170"/>
                    <a:gd name="T33" fmla="*/ 299 h 308"/>
                    <a:gd name="T34" fmla="*/ 169 w 170"/>
                    <a:gd name="T35" fmla="*/ 299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0" h="308">
                      <a:moveTo>
                        <a:pt x="169" y="299"/>
                      </a:moveTo>
                      <a:cubicBezTo>
                        <a:pt x="147" y="305"/>
                        <a:pt x="127" y="307"/>
                        <a:pt x="116" y="307"/>
                      </a:cubicBezTo>
                      <a:cubicBezTo>
                        <a:pt x="45" y="307"/>
                        <a:pt x="45" y="265"/>
                        <a:pt x="45" y="245"/>
                      </a:cubicBezTo>
                      <a:lnTo>
                        <a:pt x="45" y="115"/>
                      </a:lnTo>
                      <a:lnTo>
                        <a:pt x="0" y="115"/>
                      </a:lnTo>
                      <a:lnTo>
                        <a:pt x="0" y="70"/>
                      </a:lnTo>
                      <a:lnTo>
                        <a:pt x="45" y="70"/>
                      </a:lnTo>
                      <a:lnTo>
                        <a:pt x="45" y="25"/>
                      </a:lnTo>
                      <a:lnTo>
                        <a:pt x="113" y="0"/>
                      </a:lnTo>
                      <a:lnTo>
                        <a:pt x="113" y="70"/>
                      </a:lnTo>
                      <a:lnTo>
                        <a:pt x="169" y="70"/>
                      </a:lnTo>
                      <a:lnTo>
                        <a:pt x="169" y="115"/>
                      </a:lnTo>
                      <a:lnTo>
                        <a:pt x="113" y="115"/>
                      </a:lnTo>
                      <a:lnTo>
                        <a:pt x="113" y="220"/>
                      </a:lnTo>
                      <a:cubicBezTo>
                        <a:pt x="113" y="242"/>
                        <a:pt x="113" y="254"/>
                        <a:pt x="144" y="254"/>
                      </a:cubicBezTo>
                      <a:cubicBezTo>
                        <a:pt x="155" y="254"/>
                        <a:pt x="158" y="254"/>
                        <a:pt x="167" y="254"/>
                      </a:cubicBezTo>
                      <a:lnTo>
                        <a:pt x="167" y="299"/>
                      </a:lnTo>
                      <a:lnTo>
                        <a:pt x="169" y="29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46" name="Freeform 49">
                  <a:extLst>
                    <a:ext uri="{FF2B5EF4-FFF2-40B4-BE49-F238E27FC236}">
                      <a16:creationId xmlns:a16="http://schemas.microsoft.com/office/drawing/2014/main" id="{C30E4682-773F-403A-BB46-CBB680005301}"/>
                    </a:ext>
                  </a:extLst>
                </p:cNvPr>
                <p:cNvSpPr>
                  <a:spLocks noChangeArrowheads="1"/>
                </p:cNvSpPr>
                <p:nvPr/>
              </p:nvSpPr>
              <p:spPr bwMode="auto">
                <a:xfrm>
                  <a:off x="1687513" y="2767013"/>
                  <a:ext cx="87312" cy="88900"/>
                </a:xfrm>
                <a:custGeom>
                  <a:avLst/>
                  <a:gdLst>
                    <a:gd name="T0" fmla="*/ 121 w 243"/>
                    <a:gd name="T1" fmla="*/ 0 h 249"/>
                    <a:gd name="T2" fmla="*/ 242 w 243"/>
                    <a:gd name="T3" fmla="*/ 124 h 249"/>
                    <a:gd name="T4" fmla="*/ 118 w 243"/>
                    <a:gd name="T5" fmla="*/ 248 h 249"/>
                    <a:gd name="T6" fmla="*/ 0 w 243"/>
                    <a:gd name="T7" fmla="*/ 124 h 249"/>
                    <a:gd name="T8" fmla="*/ 121 w 243"/>
                    <a:gd name="T9" fmla="*/ 0 h 249"/>
                    <a:gd name="T10" fmla="*/ 121 w 243"/>
                    <a:gd name="T11" fmla="*/ 200 h 249"/>
                    <a:gd name="T12" fmla="*/ 172 w 243"/>
                    <a:gd name="T13" fmla="*/ 121 h 249"/>
                    <a:gd name="T14" fmla="*/ 121 w 243"/>
                    <a:gd name="T15" fmla="*/ 48 h 249"/>
                    <a:gd name="T16" fmla="*/ 70 w 243"/>
                    <a:gd name="T17" fmla="*/ 127 h 249"/>
                    <a:gd name="T18" fmla="*/ 121 w 243"/>
                    <a:gd name="T19" fmla="*/ 200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3" h="249">
                      <a:moveTo>
                        <a:pt x="121" y="0"/>
                      </a:moveTo>
                      <a:cubicBezTo>
                        <a:pt x="206" y="0"/>
                        <a:pt x="242" y="56"/>
                        <a:pt x="242" y="124"/>
                      </a:cubicBezTo>
                      <a:cubicBezTo>
                        <a:pt x="242" y="189"/>
                        <a:pt x="206" y="248"/>
                        <a:pt x="118" y="248"/>
                      </a:cubicBezTo>
                      <a:cubicBezTo>
                        <a:pt x="50" y="248"/>
                        <a:pt x="0" y="206"/>
                        <a:pt x="0" y="124"/>
                      </a:cubicBezTo>
                      <a:cubicBezTo>
                        <a:pt x="0" y="68"/>
                        <a:pt x="28" y="0"/>
                        <a:pt x="121" y="0"/>
                      </a:cubicBezTo>
                      <a:close/>
                      <a:moveTo>
                        <a:pt x="121" y="200"/>
                      </a:moveTo>
                      <a:cubicBezTo>
                        <a:pt x="152" y="200"/>
                        <a:pt x="172" y="183"/>
                        <a:pt x="172" y="121"/>
                      </a:cubicBezTo>
                      <a:cubicBezTo>
                        <a:pt x="172" y="90"/>
                        <a:pt x="166" y="48"/>
                        <a:pt x="121" y="48"/>
                      </a:cubicBezTo>
                      <a:cubicBezTo>
                        <a:pt x="70" y="48"/>
                        <a:pt x="70" y="107"/>
                        <a:pt x="70" y="127"/>
                      </a:cubicBezTo>
                      <a:cubicBezTo>
                        <a:pt x="70" y="178"/>
                        <a:pt x="87" y="200"/>
                        <a:pt x="121" y="200"/>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47" name="Freeform 50">
                  <a:extLst>
                    <a:ext uri="{FF2B5EF4-FFF2-40B4-BE49-F238E27FC236}">
                      <a16:creationId xmlns:a16="http://schemas.microsoft.com/office/drawing/2014/main" id="{26A780BA-BA72-4623-93E9-10E4A67DFAC2}"/>
                    </a:ext>
                  </a:extLst>
                </p:cNvPr>
                <p:cNvSpPr>
                  <a:spLocks noChangeArrowheads="1"/>
                </p:cNvSpPr>
                <p:nvPr/>
              </p:nvSpPr>
              <p:spPr bwMode="auto">
                <a:xfrm>
                  <a:off x="1801813" y="2765425"/>
                  <a:ext cx="134937" cy="88900"/>
                </a:xfrm>
                <a:custGeom>
                  <a:avLst/>
                  <a:gdLst>
                    <a:gd name="T0" fmla="*/ 3 w 376"/>
                    <a:gd name="T1" fmla="*/ 51 h 247"/>
                    <a:gd name="T2" fmla="*/ 0 w 376"/>
                    <a:gd name="T3" fmla="*/ 6 h 247"/>
                    <a:gd name="T4" fmla="*/ 67 w 376"/>
                    <a:gd name="T5" fmla="*/ 6 h 247"/>
                    <a:gd name="T6" fmla="*/ 70 w 376"/>
                    <a:gd name="T7" fmla="*/ 37 h 247"/>
                    <a:gd name="T8" fmla="*/ 144 w 376"/>
                    <a:gd name="T9" fmla="*/ 0 h 247"/>
                    <a:gd name="T10" fmla="*/ 217 w 376"/>
                    <a:gd name="T11" fmla="*/ 45 h 247"/>
                    <a:gd name="T12" fmla="*/ 293 w 376"/>
                    <a:gd name="T13" fmla="*/ 3 h 247"/>
                    <a:gd name="T14" fmla="*/ 364 w 376"/>
                    <a:gd name="T15" fmla="*/ 40 h 247"/>
                    <a:gd name="T16" fmla="*/ 375 w 376"/>
                    <a:gd name="T17" fmla="*/ 110 h 247"/>
                    <a:gd name="T18" fmla="*/ 375 w 376"/>
                    <a:gd name="T19" fmla="*/ 243 h 247"/>
                    <a:gd name="T20" fmla="*/ 304 w 376"/>
                    <a:gd name="T21" fmla="*/ 243 h 247"/>
                    <a:gd name="T22" fmla="*/ 304 w 376"/>
                    <a:gd name="T23" fmla="*/ 104 h 247"/>
                    <a:gd name="T24" fmla="*/ 265 w 376"/>
                    <a:gd name="T25" fmla="*/ 51 h 247"/>
                    <a:gd name="T26" fmla="*/ 223 w 376"/>
                    <a:gd name="T27" fmla="*/ 124 h 247"/>
                    <a:gd name="T28" fmla="*/ 223 w 376"/>
                    <a:gd name="T29" fmla="*/ 243 h 247"/>
                    <a:gd name="T30" fmla="*/ 152 w 376"/>
                    <a:gd name="T31" fmla="*/ 243 h 247"/>
                    <a:gd name="T32" fmla="*/ 152 w 376"/>
                    <a:gd name="T33" fmla="*/ 104 h 247"/>
                    <a:gd name="T34" fmla="*/ 113 w 376"/>
                    <a:gd name="T35" fmla="*/ 54 h 247"/>
                    <a:gd name="T36" fmla="*/ 70 w 376"/>
                    <a:gd name="T37" fmla="*/ 107 h 247"/>
                    <a:gd name="T38" fmla="*/ 70 w 376"/>
                    <a:gd name="T39" fmla="*/ 246 h 247"/>
                    <a:gd name="T40" fmla="*/ 3 w 376"/>
                    <a:gd name="T41" fmla="*/ 246 h 247"/>
                    <a:gd name="T42" fmla="*/ 3 w 376"/>
                    <a:gd name="T43" fmla="*/ 51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76" h="247">
                      <a:moveTo>
                        <a:pt x="3" y="51"/>
                      </a:moveTo>
                      <a:cubicBezTo>
                        <a:pt x="3" y="37"/>
                        <a:pt x="3" y="23"/>
                        <a:pt x="0" y="6"/>
                      </a:cubicBezTo>
                      <a:lnTo>
                        <a:pt x="67" y="6"/>
                      </a:lnTo>
                      <a:lnTo>
                        <a:pt x="70" y="37"/>
                      </a:lnTo>
                      <a:cubicBezTo>
                        <a:pt x="79" y="25"/>
                        <a:pt x="96" y="0"/>
                        <a:pt x="144" y="0"/>
                      </a:cubicBezTo>
                      <a:cubicBezTo>
                        <a:pt x="197" y="0"/>
                        <a:pt x="214" y="34"/>
                        <a:pt x="217" y="45"/>
                      </a:cubicBezTo>
                      <a:cubicBezTo>
                        <a:pt x="237" y="9"/>
                        <a:pt x="268" y="3"/>
                        <a:pt x="293" y="3"/>
                      </a:cubicBezTo>
                      <a:cubicBezTo>
                        <a:pt x="341" y="3"/>
                        <a:pt x="361" y="31"/>
                        <a:pt x="364" y="40"/>
                      </a:cubicBezTo>
                      <a:cubicBezTo>
                        <a:pt x="375" y="59"/>
                        <a:pt x="375" y="88"/>
                        <a:pt x="375" y="110"/>
                      </a:cubicBezTo>
                      <a:lnTo>
                        <a:pt x="375" y="243"/>
                      </a:lnTo>
                      <a:lnTo>
                        <a:pt x="304" y="243"/>
                      </a:lnTo>
                      <a:lnTo>
                        <a:pt x="304" y="104"/>
                      </a:lnTo>
                      <a:cubicBezTo>
                        <a:pt x="304" y="79"/>
                        <a:pt x="302" y="51"/>
                        <a:pt x="265" y="51"/>
                      </a:cubicBezTo>
                      <a:cubicBezTo>
                        <a:pt x="223" y="51"/>
                        <a:pt x="223" y="90"/>
                        <a:pt x="223" y="124"/>
                      </a:cubicBezTo>
                      <a:lnTo>
                        <a:pt x="223" y="243"/>
                      </a:lnTo>
                      <a:lnTo>
                        <a:pt x="152" y="243"/>
                      </a:lnTo>
                      <a:lnTo>
                        <a:pt x="152" y="104"/>
                      </a:lnTo>
                      <a:cubicBezTo>
                        <a:pt x="152" y="88"/>
                        <a:pt x="152" y="54"/>
                        <a:pt x="113" y="54"/>
                      </a:cubicBezTo>
                      <a:cubicBezTo>
                        <a:pt x="70" y="54"/>
                        <a:pt x="70" y="90"/>
                        <a:pt x="70" y="107"/>
                      </a:cubicBezTo>
                      <a:lnTo>
                        <a:pt x="70" y="246"/>
                      </a:lnTo>
                      <a:lnTo>
                        <a:pt x="3" y="246"/>
                      </a:lnTo>
                      <a:lnTo>
                        <a:pt x="3" y="51"/>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48" name="Freeform 51">
                  <a:extLst>
                    <a:ext uri="{FF2B5EF4-FFF2-40B4-BE49-F238E27FC236}">
                      <a16:creationId xmlns:a16="http://schemas.microsoft.com/office/drawing/2014/main" id="{8645BCE6-3DBC-4F85-8435-673983F9D7F7}"/>
                    </a:ext>
                  </a:extLst>
                </p:cNvPr>
                <p:cNvSpPr>
                  <a:spLocks noChangeArrowheads="1"/>
                </p:cNvSpPr>
                <p:nvPr/>
              </p:nvSpPr>
              <p:spPr bwMode="auto">
                <a:xfrm>
                  <a:off x="1963738" y="2765425"/>
                  <a:ext cx="80962" cy="88900"/>
                </a:xfrm>
                <a:custGeom>
                  <a:avLst/>
                  <a:gdLst>
                    <a:gd name="T0" fmla="*/ 116 w 227"/>
                    <a:gd name="T1" fmla="*/ 203 h 249"/>
                    <a:gd name="T2" fmla="*/ 156 w 227"/>
                    <a:gd name="T3" fmla="*/ 169 h 249"/>
                    <a:gd name="T4" fmla="*/ 218 w 227"/>
                    <a:gd name="T5" fmla="*/ 169 h 249"/>
                    <a:gd name="T6" fmla="*/ 195 w 227"/>
                    <a:gd name="T7" fmla="*/ 220 h 249"/>
                    <a:gd name="T8" fmla="*/ 113 w 227"/>
                    <a:gd name="T9" fmla="*/ 248 h 249"/>
                    <a:gd name="T10" fmla="*/ 31 w 227"/>
                    <a:gd name="T11" fmla="*/ 220 h 249"/>
                    <a:gd name="T12" fmla="*/ 0 w 227"/>
                    <a:gd name="T13" fmla="*/ 130 h 249"/>
                    <a:gd name="T14" fmla="*/ 48 w 227"/>
                    <a:gd name="T15" fmla="*/ 20 h 249"/>
                    <a:gd name="T16" fmla="*/ 113 w 227"/>
                    <a:gd name="T17" fmla="*/ 0 h 249"/>
                    <a:gd name="T18" fmla="*/ 209 w 227"/>
                    <a:gd name="T19" fmla="*/ 56 h 249"/>
                    <a:gd name="T20" fmla="*/ 223 w 227"/>
                    <a:gd name="T21" fmla="*/ 141 h 249"/>
                    <a:gd name="T22" fmla="*/ 68 w 227"/>
                    <a:gd name="T23" fmla="*/ 141 h 249"/>
                    <a:gd name="T24" fmla="*/ 116 w 227"/>
                    <a:gd name="T25" fmla="*/ 203 h 249"/>
                    <a:gd name="T26" fmla="*/ 156 w 227"/>
                    <a:gd name="T27" fmla="*/ 99 h 249"/>
                    <a:gd name="T28" fmla="*/ 116 w 227"/>
                    <a:gd name="T29" fmla="*/ 45 h 249"/>
                    <a:gd name="T30" fmla="*/ 71 w 227"/>
                    <a:gd name="T31" fmla="*/ 99 h 249"/>
                    <a:gd name="T32" fmla="*/ 156 w 227"/>
                    <a:gd name="T33" fmla="*/ 99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7" h="249">
                      <a:moveTo>
                        <a:pt x="116" y="203"/>
                      </a:moveTo>
                      <a:cubicBezTo>
                        <a:pt x="133" y="203"/>
                        <a:pt x="150" y="198"/>
                        <a:pt x="156" y="169"/>
                      </a:cubicBezTo>
                      <a:lnTo>
                        <a:pt x="218" y="169"/>
                      </a:lnTo>
                      <a:cubicBezTo>
                        <a:pt x="218" y="181"/>
                        <a:pt x="215" y="200"/>
                        <a:pt x="195" y="220"/>
                      </a:cubicBezTo>
                      <a:cubicBezTo>
                        <a:pt x="178" y="237"/>
                        <a:pt x="147" y="248"/>
                        <a:pt x="113" y="248"/>
                      </a:cubicBezTo>
                      <a:cubicBezTo>
                        <a:pt x="94" y="248"/>
                        <a:pt x="54" y="246"/>
                        <a:pt x="31" y="220"/>
                      </a:cubicBezTo>
                      <a:cubicBezTo>
                        <a:pt x="9" y="198"/>
                        <a:pt x="0" y="167"/>
                        <a:pt x="0" y="130"/>
                      </a:cubicBezTo>
                      <a:cubicBezTo>
                        <a:pt x="0" y="93"/>
                        <a:pt x="9" y="45"/>
                        <a:pt x="48" y="20"/>
                      </a:cubicBezTo>
                      <a:cubicBezTo>
                        <a:pt x="65" y="9"/>
                        <a:pt x="88" y="0"/>
                        <a:pt x="113" y="0"/>
                      </a:cubicBezTo>
                      <a:cubicBezTo>
                        <a:pt x="147" y="0"/>
                        <a:pt x="187" y="14"/>
                        <a:pt x="209" y="56"/>
                      </a:cubicBezTo>
                      <a:cubicBezTo>
                        <a:pt x="226" y="88"/>
                        <a:pt x="223" y="124"/>
                        <a:pt x="223" y="141"/>
                      </a:cubicBezTo>
                      <a:lnTo>
                        <a:pt x="68" y="141"/>
                      </a:lnTo>
                      <a:cubicBezTo>
                        <a:pt x="68" y="155"/>
                        <a:pt x="68" y="203"/>
                        <a:pt x="116" y="203"/>
                      </a:cubicBezTo>
                      <a:close/>
                      <a:moveTo>
                        <a:pt x="156" y="99"/>
                      </a:moveTo>
                      <a:cubicBezTo>
                        <a:pt x="156" y="88"/>
                        <a:pt x="156" y="45"/>
                        <a:pt x="116" y="45"/>
                      </a:cubicBezTo>
                      <a:cubicBezTo>
                        <a:pt x="85" y="45"/>
                        <a:pt x="74" y="71"/>
                        <a:pt x="71" y="99"/>
                      </a:cubicBezTo>
                      <a:lnTo>
                        <a:pt x="156" y="99"/>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49" name="Freeform 52">
                  <a:extLst>
                    <a:ext uri="{FF2B5EF4-FFF2-40B4-BE49-F238E27FC236}">
                      <a16:creationId xmlns:a16="http://schemas.microsoft.com/office/drawing/2014/main" id="{E0D21E7D-E684-4C20-8A19-7CFD26885D60}"/>
                    </a:ext>
                  </a:extLst>
                </p:cNvPr>
                <p:cNvSpPr>
                  <a:spLocks noChangeArrowheads="1"/>
                </p:cNvSpPr>
                <p:nvPr/>
              </p:nvSpPr>
              <p:spPr bwMode="auto">
                <a:xfrm>
                  <a:off x="2068513" y="2767013"/>
                  <a:ext cx="52387" cy="87312"/>
                </a:xfrm>
                <a:custGeom>
                  <a:avLst/>
                  <a:gdLst>
                    <a:gd name="T0" fmla="*/ 3 w 145"/>
                    <a:gd name="T1" fmla="*/ 62 h 241"/>
                    <a:gd name="T2" fmla="*/ 0 w 145"/>
                    <a:gd name="T3" fmla="*/ 3 h 241"/>
                    <a:gd name="T4" fmla="*/ 65 w 145"/>
                    <a:gd name="T5" fmla="*/ 3 h 241"/>
                    <a:gd name="T6" fmla="*/ 65 w 145"/>
                    <a:gd name="T7" fmla="*/ 48 h 241"/>
                    <a:gd name="T8" fmla="*/ 144 w 145"/>
                    <a:gd name="T9" fmla="*/ 3 h 241"/>
                    <a:gd name="T10" fmla="*/ 144 w 145"/>
                    <a:gd name="T11" fmla="*/ 65 h 241"/>
                    <a:gd name="T12" fmla="*/ 71 w 145"/>
                    <a:gd name="T13" fmla="*/ 124 h 241"/>
                    <a:gd name="T14" fmla="*/ 71 w 145"/>
                    <a:gd name="T15" fmla="*/ 240 h 241"/>
                    <a:gd name="T16" fmla="*/ 3 w 145"/>
                    <a:gd name="T17" fmla="*/ 240 h 241"/>
                    <a:gd name="T18" fmla="*/ 3 w 145"/>
                    <a:gd name="T19" fmla="*/ 62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5" h="241">
                      <a:moveTo>
                        <a:pt x="3" y="62"/>
                      </a:moveTo>
                      <a:cubicBezTo>
                        <a:pt x="3" y="51"/>
                        <a:pt x="0" y="17"/>
                        <a:pt x="0" y="3"/>
                      </a:cubicBezTo>
                      <a:lnTo>
                        <a:pt x="65" y="3"/>
                      </a:lnTo>
                      <a:lnTo>
                        <a:pt x="65" y="48"/>
                      </a:lnTo>
                      <a:cubicBezTo>
                        <a:pt x="73" y="28"/>
                        <a:pt x="90" y="0"/>
                        <a:pt x="144" y="3"/>
                      </a:cubicBezTo>
                      <a:lnTo>
                        <a:pt x="144" y="65"/>
                      </a:lnTo>
                      <a:cubicBezTo>
                        <a:pt x="73" y="59"/>
                        <a:pt x="71" y="93"/>
                        <a:pt x="71" y="124"/>
                      </a:cubicBezTo>
                      <a:lnTo>
                        <a:pt x="71" y="240"/>
                      </a:lnTo>
                      <a:lnTo>
                        <a:pt x="3" y="240"/>
                      </a:lnTo>
                      <a:lnTo>
                        <a:pt x="3" y="62"/>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grpSp>
            <p:nvGrpSpPr>
              <p:cNvPr id="687" name="Group 686">
                <a:extLst>
                  <a:ext uri="{FF2B5EF4-FFF2-40B4-BE49-F238E27FC236}">
                    <a16:creationId xmlns:a16="http://schemas.microsoft.com/office/drawing/2014/main" id="{488CECC4-AC30-4A4A-ADC1-DC29C6343BE1}"/>
                  </a:ext>
                </a:extLst>
              </p:cNvPr>
              <p:cNvGrpSpPr/>
              <p:nvPr/>
            </p:nvGrpSpPr>
            <p:grpSpPr>
              <a:xfrm>
                <a:off x="5624195" y="3037168"/>
                <a:ext cx="760412" cy="123825"/>
                <a:chOff x="1328738" y="2940050"/>
                <a:chExt cx="760412" cy="123825"/>
              </a:xfrm>
              <a:solidFill>
                <a:srgbClr val="5F5F5F"/>
              </a:solidFill>
            </p:grpSpPr>
            <p:sp>
              <p:nvSpPr>
                <p:cNvPr id="934" name="Freeform 53">
                  <a:extLst>
                    <a:ext uri="{FF2B5EF4-FFF2-40B4-BE49-F238E27FC236}">
                      <a16:creationId xmlns:a16="http://schemas.microsoft.com/office/drawing/2014/main" id="{4845BC3B-B1BC-47D3-9B7E-0073890086D0}"/>
                    </a:ext>
                  </a:extLst>
                </p:cNvPr>
                <p:cNvSpPr>
                  <a:spLocks noChangeArrowheads="1"/>
                </p:cNvSpPr>
                <p:nvPr/>
              </p:nvSpPr>
              <p:spPr bwMode="auto">
                <a:xfrm>
                  <a:off x="1328738" y="2940050"/>
                  <a:ext cx="85725" cy="120650"/>
                </a:xfrm>
                <a:custGeom>
                  <a:avLst/>
                  <a:gdLst>
                    <a:gd name="T0" fmla="*/ 0 w 239"/>
                    <a:gd name="T1" fmla="*/ 0 h 336"/>
                    <a:gd name="T2" fmla="*/ 102 w 239"/>
                    <a:gd name="T3" fmla="*/ 0 h 336"/>
                    <a:gd name="T4" fmla="*/ 218 w 239"/>
                    <a:gd name="T5" fmla="*/ 36 h 336"/>
                    <a:gd name="T6" fmla="*/ 238 w 239"/>
                    <a:gd name="T7" fmla="*/ 98 h 336"/>
                    <a:gd name="T8" fmla="*/ 195 w 239"/>
                    <a:gd name="T9" fmla="*/ 189 h 336"/>
                    <a:gd name="T10" fmla="*/ 119 w 239"/>
                    <a:gd name="T11" fmla="*/ 206 h 336"/>
                    <a:gd name="T12" fmla="*/ 74 w 239"/>
                    <a:gd name="T13" fmla="*/ 206 h 336"/>
                    <a:gd name="T14" fmla="*/ 74 w 239"/>
                    <a:gd name="T15" fmla="*/ 335 h 336"/>
                    <a:gd name="T16" fmla="*/ 0 w 239"/>
                    <a:gd name="T17" fmla="*/ 335 h 336"/>
                    <a:gd name="T18" fmla="*/ 0 w 239"/>
                    <a:gd name="T19" fmla="*/ 0 h 336"/>
                    <a:gd name="T20" fmla="*/ 71 w 239"/>
                    <a:gd name="T21" fmla="*/ 152 h 336"/>
                    <a:gd name="T22" fmla="*/ 99 w 239"/>
                    <a:gd name="T23" fmla="*/ 152 h 336"/>
                    <a:gd name="T24" fmla="*/ 167 w 239"/>
                    <a:gd name="T25" fmla="*/ 101 h 336"/>
                    <a:gd name="T26" fmla="*/ 108 w 239"/>
                    <a:gd name="T27" fmla="*/ 56 h 336"/>
                    <a:gd name="T28" fmla="*/ 71 w 239"/>
                    <a:gd name="T29" fmla="*/ 56 h 336"/>
                    <a:gd name="T30" fmla="*/ 71 w 239"/>
                    <a:gd name="T31" fmla="*/ 152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39" h="336">
                      <a:moveTo>
                        <a:pt x="0" y="0"/>
                      </a:moveTo>
                      <a:lnTo>
                        <a:pt x="102" y="0"/>
                      </a:lnTo>
                      <a:cubicBezTo>
                        <a:pt x="150" y="0"/>
                        <a:pt x="190" y="2"/>
                        <a:pt x="218" y="36"/>
                      </a:cubicBezTo>
                      <a:cubicBezTo>
                        <a:pt x="235" y="59"/>
                        <a:pt x="238" y="81"/>
                        <a:pt x="238" y="98"/>
                      </a:cubicBezTo>
                      <a:cubicBezTo>
                        <a:pt x="238" y="138"/>
                        <a:pt x="221" y="169"/>
                        <a:pt x="195" y="189"/>
                      </a:cubicBezTo>
                      <a:cubicBezTo>
                        <a:pt x="170" y="206"/>
                        <a:pt x="136" y="206"/>
                        <a:pt x="119" y="206"/>
                      </a:cubicBezTo>
                      <a:lnTo>
                        <a:pt x="74" y="206"/>
                      </a:lnTo>
                      <a:lnTo>
                        <a:pt x="74" y="335"/>
                      </a:lnTo>
                      <a:lnTo>
                        <a:pt x="0" y="335"/>
                      </a:lnTo>
                      <a:lnTo>
                        <a:pt x="0" y="0"/>
                      </a:lnTo>
                      <a:close/>
                      <a:moveTo>
                        <a:pt x="71" y="152"/>
                      </a:moveTo>
                      <a:lnTo>
                        <a:pt x="99" y="152"/>
                      </a:lnTo>
                      <a:cubicBezTo>
                        <a:pt x="122" y="152"/>
                        <a:pt x="167" y="152"/>
                        <a:pt x="167" y="101"/>
                      </a:cubicBezTo>
                      <a:cubicBezTo>
                        <a:pt x="167" y="56"/>
                        <a:pt x="127" y="56"/>
                        <a:pt x="108" y="56"/>
                      </a:cubicBezTo>
                      <a:lnTo>
                        <a:pt x="71" y="56"/>
                      </a:lnTo>
                      <a:lnTo>
                        <a:pt x="71" y="152"/>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35" name="Freeform 54">
                  <a:extLst>
                    <a:ext uri="{FF2B5EF4-FFF2-40B4-BE49-F238E27FC236}">
                      <a16:creationId xmlns:a16="http://schemas.microsoft.com/office/drawing/2014/main" id="{60986E89-579F-4947-8ACB-B05DF155C379}"/>
                    </a:ext>
                  </a:extLst>
                </p:cNvPr>
                <p:cNvSpPr>
                  <a:spLocks noChangeArrowheads="1"/>
                </p:cNvSpPr>
                <p:nvPr/>
              </p:nvSpPr>
              <p:spPr bwMode="auto">
                <a:xfrm>
                  <a:off x="1438275" y="2974975"/>
                  <a:ext cx="52388" cy="85725"/>
                </a:xfrm>
                <a:custGeom>
                  <a:avLst/>
                  <a:gdLst>
                    <a:gd name="T0" fmla="*/ 0 w 145"/>
                    <a:gd name="T1" fmla="*/ 2 h 240"/>
                    <a:gd name="T2" fmla="*/ 65 w 145"/>
                    <a:gd name="T3" fmla="*/ 2 h 240"/>
                    <a:gd name="T4" fmla="*/ 65 w 145"/>
                    <a:gd name="T5" fmla="*/ 48 h 240"/>
                    <a:gd name="T6" fmla="*/ 144 w 145"/>
                    <a:gd name="T7" fmla="*/ 2 h 240"/>
                    <a:gd name="T8" fmla="*/ 144 w 145"/>
                    <a:gd name="T9" fmla="*/ 64 h 240"/>
                    <a:gd name="T10" fmla="*/ 71 w 145"/>
                    <a:gd name="T11" fmla="*/ 124 h 240"/>
                    <a:gd name="T12" fmla="*/ 71 w 145"/>
                    <a:gd name="T13" fmla="*/ 239 h 240"/>
                    <a:gd name="T14" fmla="*/ 3 w 145"/>
                    <a:gd name="T15" fmla="*/ 239 h 240"/>
                    <a:gd name="T16" fmla="*/ 3 w 145"/>
                    <a:gd name="T17" fmla="*/ 62 h 240"/>
                    <a:gd name="T18" fmla="*/ 0 w 145"/>
                    <a:gd name="T19" fmla="*/ 2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5" h="240">
                      <a:moveTo>
                        <a:pt x="0" y="2"/>
                      </a:moveTo>
                      <a:lnTo>
                        <a:pt x="65" y="2"/>
                      </a:lnTo>
                      <a:lnTo>
                        <a:pt x="65" y="48"/>
                      </a:lnTo>
                      <a:cubicBezTo>
                        <a:pt x="74" y="28"/>
                        <a:pt x="91" y="0"/>
                        <a:pt x="144" y="2"/>
                      </a:cubicBezTo>
                      <a:lnTo>
                        <a:pt x="144" y="64"/>
                      </a:lnTo>
                      <a:cubicBezTo>
                        <a:pt x="74" y="59"/>
                        <a:pt x="71" y="93"/>
                        <a:pt x="71" y="124"/>
                      </a:cubicBezTo>
                      <a:lnTo>
                        <a:pt x="71" y="239"/>
                      </a:lnTo>
                      <a:lnTo>
                        <a:pt x="3" y="239"/>
                      </a:lnTo>
                      <a:lnTo>
                        <a:pt x="3" y="62"/>
                      </a:lnTo>
                      <a:cubicBezTo>
                        <a:pt x="3" y="50"/>
                        <a:pt x="0" y="16"/>
                        <a:pt x="0" y="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36" name="Freeform 55">
                  <a:extLst>
                    <a:ext uri="{FF2B5EF4-FFF2-40B4-BE49-F238E27FC236}">
                      <a16:creationId xmlns:a16="http://schemas.microsoft.com/office/drawing/2014/main" id="{DF521382-21E5-4557-939A-E7BE5FBE00FA}"/>
                    </a:ext>
                  </a:extLst>
                </p:cNvPr>
                <p:cNvSpPr>
                  <a:spLocks noChangeArrowheads="1"/>
                </p:cNvSpPr>
                <p:nvPr/>
              </p:nvSpPr>
              <p:spPr bwMode="auto">
                <a:xfrm>
                  <a:off x="1503363" y="2974975"/>
                  <a:ext cx="80962" cy="88900"/>
                </a:xfrm>
                <a:custGeom>
                  <a:avLst/>
                  <a:gdLst>
                    <a:gd name="T0" fmla="*/ 116 w 227"/>
                    <a:gd name="T1" fmla="*/ 203 h 249"/>
                    <a:gd name="T2" fmla="*/ 155 w 227"/>
                    <a:gd name="T3" fmla="*/ 169 h 249"/>
                    <a:gd name="T4" fmla="*/ 217 w 227"/>
                    <a:gd name="T5" fmla="*/ 169 h 249"/>
                    <a:gd name="T6" fmla="*/ 195 w 227"/>
                    <a:gd name="T7" fmla="*/ 220 h 249"/>
                    <a:gd name="T8" fmla="*/ 113 w 227"/>
                    <a:gd name="T9" fmla="*/ 248 h 249"/>
                    <a:gd name="T10" fmla="*/ 31 w 227"/>
                    <a:gd name="T11" fmla="*/ 220 h 249"/>
                    <a:gd name="T12" fmla="*/ 0 w 227"/>
                    <a:gd name="T13" fmla="*/ 129 h 249"/>
                    <a:gd name="T14" fmla="*/ 48 w 227"/>
                    <a:gd name="T15" fmla="*/ 19 h 249"/>
                    <a:gd name="T16" fmla="*/ 113 w 227"/>
                    <a:gd name="T17" fmla="*/ 0 h 249"/>
                    <a:gd name="T18" fmla="*/ 209 w 227"/>
                    <a:gd name="T19" fmla="*/ 56 h 249"/>
                    <a:gd name="T20" fmla="*/ 223 w 227"/>
                    <a:gd name="T21" fmla="*/ 141 h 249"/>
                    <a:gd name="T22" fmla="*/ 68 w 227"/>
                    <a:gd name="T23" fmla="*/ 141 h 249"/>
                    <a:gd name="T24" fmla="*/ 116 w 227"/>
                    <a:gd name="T25" fmla="*/ 203 h 249"/>
                    <a:gd name="T26" fmla="*/ 155 w 227"/>
                    <a:gd name="T27" fmla="*/ 96 h 249"/>
                    <a:gd name="T28" fmla="*/ 116 w 227"/>
                    <a:gd name="T29" fmla="*/ 42 h 249"/>
                    <a:gd name="T30" fmla="*/ 71 w 227"/>
                    <a:gd name="T31" fmla="*/ 96 h 249"/>
                    <a:gd name="T32" fmla="*/ 155 w 227"/>
                    <a:gd name="T33" fmla="*/ 96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7" h="249">
                      <a:moveTo>
                        <a:pt x="116" y="203"/>
                      </a:moveTo>
                      <a:cubicBezTo>
                        <a:pt x="133" y="203"/>
                        <a:pt x="150" y="197"/>
                        <a:pt x="155" y="169"/>
                      </a:cubicBezTo>
                      <a:lnTo>
                        <a:pt x="217" y="169"/>
                      </a:lnTo>
                      <a:cubicBezTo>
                        <a:pt x="217" y="180"/>
                        <a:pt x="214" y="200"/>
                        <a:pt x="195" y="220"/>
                      </a:cubicBezTo>
                      <a:cubicBezTo>
                        <a:pt x="178" y="237"/>
                        <a:pt x="147" y="248"/>
                        <a:pt x="113" y="248"/>
                      </a:cubicBezTo>
                      <a:cubicBezTo>
                        <a:pt x="93" y="248"/>
                        <a:pt x="54" y="245"/>
                        <a:pt x="31" y="220"/>
                      </a:cubicBezTo>
                      <a:cubicBezTo>
                        <a:pt x="8" y="197"/>
                        <a:pt x="0" y="166"/>
                        <a:pt x="0" y="129"/>
                      </a:cubicBezTo>
                      <a:cubicBezTo>
                        <a:pt x="0" y="93"/>
                        <a:pt x="8" y="45"/>
                        <a:pt x="48" y="19"/>
                      </a:cubicBezTo>
                      <a:cubicBezTo>
                        <a:pt x="65" y="8"/>
                        <a:pt x="88" y="0"/>
                        <a:pt x="113" y="0"/>
                      </a:cubicBezTo>
                      <a:cubicBezTo>
                        <a:pt x="147" y="0"/>
                        <a:pt x="186" y="14"/>
                        <a:pt x="209" y="56"/>
                      </a:cubicBezTo>
                      <a:cubicBezTo>
                        <a:pt x="226" y="87"/>
                        <a:pt x="223" y="124"/>
                        <a:pt x="223" y="141"/>
                      </a:cubicBezTo>
                      <a:lnTo>
                        <a:pt x="68" y="141"/>
                      </a:lnTo>
                      <a:cubicBezTo>
                        <a:pt x="68" y="155"/>
                        <a:pt x="68" y="203"/>
                        <a:pt x="116" y="203"/>
                      </a:cubicBezTo>
                      <a:close/>
                      <a:moveTo>
                        <a:pt x="155" y="96"/>
                      </a:moveTo>
                      <a:cubicBezTo>
                        <a:pt x="155" y="84"/>
                        <a:pt x="155" y="42"/>
                        <a:pt x="116" y="42"/>
                      </a:cubicBezTo>
                      <a:cubicBezTo>
                        <a:pt x="85" y="42"/>
                        <a:pt x="73" y="67"/>
                        <a:pt x="71" y="96"/>
                      </a:cubicBezTo>
                      <a:lnTo>
                        <a:pt x="155" y="96"/>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37" name="Freeform 56">
                  <a:extLst>
                    <a:ext uri="{FF2B5EF4-FFF2-40B4-BE49-F238E27FC236}">
                      <a16:creationId xmlns:a16="http://schemas.microsoft.com/office/drawing/2014/main" id="{8F003FD0-5239-4B67-A9CA-7259527D690F}"/>
                    </a:ext>
                  </a:extLst>
                </p:cNvPr>
                <p:cNvSpPr>
                  <a:spLocks noChangeArrowheads="1"/>
                </p:cNvSpPr>
                <p:nvPr/>
              </p:nvSpPr>
              <p:spPr bwMode="auto">
                <a:xfrm>
                  <a:off x="1608138" y="2974975"/>
                  <a:ext cx="134937" cy="88900"/>
                </a:xfrm>
                <a:custGeom>
                  <a:avLst/>
                  <a:gdLst>
                    <a:gd name="T0" fmla="*/ 3 w 376"/>
                    <a:gd name="T1" fmla="*/ 48 h 247"/>
                    <a:gd name="T2" fmla="*/ 0 w 376"/>
                    <a:gd name="T3" fmla="*/ 3 h 247"/>
                    <a:gd name="T4" fmla="*/ 67 w 376"/>
                    <a:gd name="T5" fmla="*/ 3 h 247"/>
                    <a:gd name="T6" fmla="*/ 70 w 376"/>
                    <a:gd name="T7" fmla="*/ 34 h 247"/>
                    <a:gd name="T8" fmla="*/ 144 w 376"/>
                    <a:gd name="T9" fmla="*/ 0 h 247"/>
                    <a:gd name="T10" fmla="*/ 217 w 376"/>
                    <a:gd name="T11" fmla="*/ 46 h 247"/>
                    <a:gd name="T12" fmla="*/ 293 w 376"/>
                    <a:gd name="T13" fmla="*/ 3 h 247"/>
                    <a:gd name="T14" fmla="*/ 364 w 376"/>
                    <a:gd name="T15" fmla="*/ 40 h 247"/>
                    <a:gd name="T16" fmla="*/ 375 w 376"/>
                    <a:gd name="T17" fmla="*/ 110 h 247"/>
                    <a:gd name="T18" fmla="*/ 375 w 376"/>
                    <a:gd name="T19" fmla="*/ 243 h 247"/>
                    <a:gd name="T20" fmla="*/ 304 w 376"/>
                    <a:gd name="T21" fmla="*/ 243 h 247"/>
                    <a:gd name="T22" fmla="*/ 304 w 376"/>
                    <a:gd name="T23" fmla="*/ 105 h 247"/>
                    <a:gd name="T24" fmla="*/ 265 w 376"/>
                    <a:gd name="T25" fmla="*/ 51 h 247"/>
                    <a:gd name="T26" fmla="*/ 223 w 376"/>
                    <a:gd name="T27" fmla="*/ 125 h 247"/>
                    <a:gd name="T28" fmla="*/ 223 w 376"/>
                    <a:gd name="T29" fmla="*/ 243 h 247"/>
                    <a:gd name="T30" fmla="*/ 152 w 376"/>
                    <a:gd name="T31" fmla="*/ 243 h 247"/>
                    <a:gd name="T32" fmla="*/ 152 w 376"/>
                    <a:gd name="T33" fmla="*/ 105 h 247"/>
                    <a:gd name="T34" fmla="*/ 113 w 376"/>
                    <a:gd name="T35" fmla="*/ 54 h 247"/>
                    <a:gd name="T36" fmla="*/ 70 w 376"/>
                    <a:gd name="T37" fmla="*/ 108 h 247"/>
                    <a:gd name="T38" fmla="*/ 70 w 376"/>
                    <a:gd name="T39" fmla="*/ 246 h 247"/>
                    <a:gd name="T40" fmla="*/ 0 w 376"/>
                    <a:gd name="T41" fmla="*/ 246 h 247"/>
                    <a:gd name="T42" fmla="*/ 0 w 376"/>
                    <a:gd name="T43" fmla="*/ 48 h 247"/>
                    <a:gd name="T44" fmla="*/ 3 w 376"/>
                    <a:gd name="T45" fmla="*/ 4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76" h="247">
                      <a:moveTo>
                        <a:pt x="3" y="48"/>
                      </a:moveTo>
                      <a:cubicBezTo>
                        <a:pt x="3" y="34"/>
                        <a:pt x="3" y="20"/>
                        <a:pt x="0" y="3"/>
                      </a:cubicBezTo>
                      <a:lnTo>
                        <a:pt x="67" y="3"/>
                      </a:lnTo>
                      <a:lnTo>
                        <a:pt x="70" y="34"/>
                      </a:lnTo>
                      <a:cubicBezTo>
                        <a:pt x="79" y="23"/>
                        <a:pt x="96" y="0"/>
                        <a:pt x="144" y="0"/>
                      </a:cubicBezTo>
                      <a:cubicBezTo>
                        <a:pt x="197" y="0"/>
                        <a:pt x="214" y="34"/>
                        <a:pt x="217" y="46"/>
                      </a:cubicBezTo>
                      <a:cubicBezTo>
                        <a:pt x="237" y="9"/>
                        <a:pt x="268" y="3"/>
                        <a:pt x="293" y="3"/>
                      </a:cubicBezTo>
                      <a:cubicBezTo>
                        <a:pt x="341" y="3"/>
                        <a:pt x="361" y="31"/>
                        <a:pt x="364" y="40"/>
                      </a:cubicBezTo>
                      <a:cubicBezTo>
                        <a:pt x="375" y="60"/>
                        <a:pt x="375" y="88"/>
                        <a:pt x="375" y="110"/>
                      </a:cubicBezTo>
                      <a:lnTo>
                        <a:pt x="375" y="243"/>
                      </a:lnTo>
                      <a:lnTo>
                        <a:pt x="304" y="243"/>
                      </a:lnTo>
                      <a:lnTo>
                        <a:pt x="304" y="105"/>
                      </a:lnTo>
                      <a:cubicBezTo>
                        <a:pt x="304" y="79"/>
                        <a:pt x="302" y="51"/>
                        <a:pt x="265" y="51"/>
                      </a:cubicBezTo>
                      <a:cubicBezTo>
                        <a:pt x="223" y="51"/>
                        <a:pt x="223" y="91"/>
                        <a:pt x="223" y="125"/>
                      </a:cubicBezTo>
                      <a:lnTo>
                        <a:pt x="223" y="243"/>
                      </a:lnTo>
                      <a:lnTo>
                        <a:pt x="152" y="243"/>
                      </a:lnTo>
                      <a:lnTo>
                        <a:pt x="152" y="105"/>
                      </a:lnTo>
                      <a:cubicBezTo>
                        <a:pt x="152" y="88"/>
                        <a:pt x="152" y="54"/>
                        <a:pt x="113" y="54"/>
                      </a:cubicBezTo>
                      <a:cubicBezTo>
                        <a:pt x="70" y="54"/>
                        <a:pt x="70" y="91"/>
                        <a:pt x="70" y="108"/>
                      </a:cubicBezTo>
                      <a:lnTo>
                        <a:pt x="70" y="246"/>
                      </a:lnTo>
                      <a:lnTo>
                        <a:pt x="0" y="246"/>
                      </a:lnTo>
                      <a:lnTo>
                        <a:pt x="0" y="48"/>
                      </a:lnTo>
                      <a:lnTo>
                        <a:pt x="3" y="48"/>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38" name="Freeform 57">
                  <a:extLst>
                    <a:ext uri="{FF2B5EF4-FFF2-40B4-BE49-F238E27FC236}">
                      <a16:creationId xmlns:a16="http://schemas.microsoft.com/office/drawing/2014/main" id="{AFCA521F-1E15-4D16-BAF0-90FB846AC3FE}"/>
                    </a:ext>
                  </a:extLst>
                </p:cNvPr>
                <p:cNvSpPr>
                  <a:spLocks noChangeArrowheads="1"/>
                </p:cNvSpPr>
                <p:nvPr/>
              </p:nvSpPr>
              <p:spPr bwMode="auto">
                <a:xfrm>
                  <a:off x="1773238" y="2940050"/>
                  <a:ext cx="26987" cy="120650"/>
                </a:xfrm>
                <a:custGeom>
                  <a:avLst/>
                  <a:gdLst>
                    <a:gd name="T0" fmla="*/ 0 w 74"/>
                    <a:gd name="T1" fmla="*/ 0 h 336"/>
                    <a:gd name="T2" fmla="*/ 73 w 74"/>
                    <a:gd name="T3" fmla="*/ 0 h 336"/>
                    <a:gd name="T4" fmla="*/ 73 w 74"/>
                    <a:gd name="T5" fmla="*/ 59 h 336"/>
                    <a:gd name="T6" fmla="*/ 0 w 74"/>
                    <a:gd name="T7" fmla="*/ 59 h 336"/>
                    <a:gd name="T8" fmla="*/ 0 w 74"/>
                    <a:gd name="T9" fmla="*/ 0 h 336"/>
                    <a:gd name="T10" fmla="*/ 3 w 74"/>
                    <a:gd name="T11" fmla="*/ 101 h 336"/>
                    <a:gd name="T12" fmla="*/ 70 w 74"/>
                    <a:gd name="T13" fmla="*/ 101 h 336"/>
                    <a:gd name="T14" fmla="*/ 70 w 74"/>
                    <a:gd name="T15" fmla="*/ 335 h 336"/>
                    <a:gd name="T16" fmla="*/ 3 w 74"/>
                    <a:gd name="T17" fmla="*/ 335 h 336"/>
                    <a:gd name="T18" fmla="*/ 3 w 74"/>
                    <a:gd name="T19" fmla="*/ 101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4" h="336">
                      <a:moveTo>
                        <a:pt x="0" y="0"/>
                      </a:moveTo>
                      <a:lnTo>
                        <a:pt x="73" y="0"/>
                      </a:lnTo>
                      <a:lnTo>
                        <a:pt x="73" y="59"/>
                      </a:lnTo>
                      <a:lnTo>
                        <a:pt x="0" y="59"/>
                      </a:lnTo>
                      <a:lnTo>
                        <a:pt x="0" y="0"/>
                      </a:lnTo>
                      <a:close/>
                      <a:moveTo>
                        <a:pt x="3" y="101"/>
                      </a:moveTo>
                      <a:lnTo>
                        <a:pt x="70" y="101"/>
                      </a:lnTo>
                      <a:lnTo>
                        <a:pt x="70" y="335"/>
                      </a:lnTo>
                      <a:lnTo>
                        <a:pt x="3" y="335"/>
                      </a:lnTo>
                      <a:lnTo>
                        <a:pt x="3" y="101"/>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39" name="Freeform 58">
                  <a:extLst>
                    <a:ext uri="{FF2B5EF4-FFF2-40B4-BE49-F238E27FC236}">
                      <a16:creationId xmlns:a16="http://schemas.microsoft.com/office/drawing/2014/main" id="{5095B6DD-CD71-457F-A0DF-9FFA6EE02446}"/>
                    </a:ext>
                  </a:extLst>
                </p:cNvPr>
                <p:cNvSpPr>
                  <a:spLocks noChangeArrowheads="1"/>
                </p:cNvSpPr>
                <p:nvPr/>
              </p:nvSpPr>
              <p:spPr bwMode="auto">
                <a:xfrm>
                  <a:off x="1822450" y="2974975"/>
                  <a:ext cx="73025" cy="88900"/>
                </a:xfrm>
                <a:custGeom>
                  <a:avLst/>
                  <a:gdLst>
                    <a:gd name="T0" fmla="*/ 65 w 204"/>
                    <a:gd name="T1" fmla="*/ 172 h 249"/>
                    <a:gd name="T2" fmla="*/ 104 w 204"/>
                    <a:gd name="T3" fmla="*/ 203 h 249"/>
                    <a:gd name="T4" fmla="*/ 141 w 204"/>
                    <a:gd name="T5" fmla="*/ 175 h 249"/>
                    <a:gd name="T6" fmla="*/ 107 w 204"/>
                    <a:gd name="T7" fmla="*/ 149 h 249"/>
                    <a:gd name="T8" fmla="*/ 65 w 204"/>
                    <a:gd name="T9" fmla="*/ 138 h 249"/>
                    <a:gd name="T10" fmla="*/ 6 w 204"/>
                    <a:gd name="T11" fmla="*/ 73 h 249"/>
                    <a:gd name="T12" fmla="*/ 107 w 204"/>
                    <a:gd name="T13" fmla="*/ 0 h 249"/>
                    <a:gd name="T14" fmla="*/ 198 w 204"/>
                    <a:gd name="T15" fmla="*/ 70 h 249"/>
                    <a:gd name="T16" fmla="*/ 135 w 204"/>
                    <a:gd name="T17" fmla="*/ 70 h 249"/>
                    <a:gd name="T18" fmla="*/ 102 w 204"/>
                    <a:gd name="T19" fmla="*/ 42 h 249"/>
                    <a:gd name="T20" fmla="*/ 68 w 204"/>
                    <a:gd name="T21" fmla="*/ 64 h 249"/>
                    <a:gd name="T22" fmla="*/ 99 w 204"/>
                    <a:gd name="T23" fmla="*/ 90 h 249"/>
                    <a:gd name="T24" fmla="*/ 141 w 204"/>
                    <a:gd name="T25" fmla="*/ 101 h 249"/>
                    <a:gd name="T26" fmla="*/ 203 w 204"/>
                    <a:gd name="T27" fmla="*/ 166 h 249"/>
                    <a:gd name="T28" fmla="*/ 96 w 204"/>
                    <a:gd name="T29" fmla="*/ 248 h 249"/>
                    <a:gd name="T30" fmla="*/ 17 w 204"/>
                    <a:gd name="T31" fmla="*/ 220 h 249"/>
                    <a:gd name="T32" fmla="*/ 0 w 204"/>
                    <a:gd name="T33" fmla="*/ 175 h 249"/>
                    <a:gd name="T34" fmla="*/ 65 w 204"/>
                    <a:gd name="T35" fmla="*/ 175 h 249"/>
                    <a:gd name="T36" fmla="*/ 65 w 204"/>
                    <a:gd name="T37" fmla="*/ 17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4" h="249">
                      <a:moveTo>
                        <a:pt x="65" y="172"/>
                      </a:moveTo>
                      <a:cubicBezTo>
                        <a:pt x="65" y="186"/>
                        <a:pt x="76" y="203"/>
                        <a:pt x="104" y="203"/>
                      </a:cubicBezTo>
                      <a:cubicBezTo>
                        <a:pt x="130" y="203"/>
                        <a:pt x="141" y="189"/>
                        <a:pt x="141" y="175"/>
                      </a:cubicBezTo>
                      <a:cubicBezTo>
                        <a:pt x="141" y="163"/>
                        <a:pt x="135" y="155"/>
                        <a:pt x="107" y="149"/>
                      </a:cubicBezTo>
                      <a:lnTo>
                        <a:pt x="65" y="138"/>
                      </a:lnTo>
                      <a:cubicBezTo>
                        <a:pt x="45" y="132"/>
                        <a:pt x="6" y="121"/>
                        <a:pt x="6" y="73"/>
                      </a:cubicBezTo>
                      <a:cubicBezTo>
                        <a:pt x="6" y="28"/>
                        <a:pt x="48" y="0"/>
                        <a:pt x="107" y="0"/>
                      </a:cubicBezTo>
                      <a:cubicBezTo>
                        <a:pt x="155" y="0"/>
                        <a:pt x="195" y="22"/>
                        <a:pt x="198" y="70"/>
                      </a:cubicBezTo>
                      <a:lnTo>
                        <a:pt x="135" y="70"/>
                      </a:lnTo>
                      <a:cubicBezTo>
                        <a:pt x="133" y="45"/>
                        <a:pt x="113" y="42"/>
                        <a:pt x="102" y="42"/>
                      </a:cubicBezTo>
                      <a:cubicBezTo>
                        <a:pt x="82" y="42"/>
                        <a:pt x="68" y="50"/>
                        <a:pt x="68" y="64"/>
                      </a:cubicBezTo>
                      <a:cubicBezTo>
                        <a:pt x="68" y="81"/>
                        <a:pt x="79" y="84"/>
                        <a:pt x="99" y="90"/>
                      </a:cubicBezTo>
                      <a:lnTo>
                        <a:pt x="141" y="101"/>
                      </a:lnTo>
                      <a:cubicBezTo>
                        <a:pt x="183" y="112"/>
                        <a:pt x="203" y="135"/>
                        <a:pt x="203" y="166"/>
                      </a:cubicBezTo>
                      <a:cubicBezTo>
                        <a:pt x="203" y="206"/>
                        <a:pt x="169" y="248"/>
                        <a:pt x="96" y="248"/>
                      </a:cubicBezTo>
                      <a:cubicBezTo>
                        <a:pt x="65" y="248"/>
                        <a:pt x="37" y="242"/>
                        <a:pt x="17" y="220"/>
                      </a:cubicBezTo>
                      <a:cubicBezTo>
                        <a:pt x="3" y="203"/>
                        <a:pt x="0" y="186"/>
                        <a:pt x="0" y="175"/>
                      </a:cubicBezTo>
                      <a:lnTo>
                        <a:pt x="65" y="175"/>
                      </a:lnTo>
                      <a:lnTo>
                        <a:pt x="65" y="172"/>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40" name="Freeform 59">
                  <a:extLst>
                    <a:ext uri="{FF2B5EF4-FFF2-40B4-BE49-F238E27FC236}">
                      <a16:creationId xmlns:a16="http://schemas.microsoft.com/office/drawing/2014/main" id="{9D55C9C2-A311-46EF-BFCD-F0A540EA2019}"/>
                    </a:ext>
                  </a:extLst>
                </p:cNvPr>
                <p:cNvSpPr>
                  <a:spLocks noChangeArrowheads="1"/>
                </p:cNvSpPr>
                <p:nvPr/>
              </p:nvSpPr>
              <p:spPr bwMode="auto">
                <a:xfrm>
                  <a:off x="1916113" y="2974975"/>
                  <a:ext cx="80962" cy="88900"/>
                </a:xfrm>
                <a:custGeom>
                  <a:avLst/>
                  <a:gdLst>
                    <a:gd name="T0" fmla="*/ 115 w 226"/>
                    <a:gd name="T1" fmla="*/ 203 h 249"/>
                    <a:gd name="T2" fmla="*/ 155 w 226"/>
                    <a:gd name="T3" fmla="*/ 169 h 249"/>
                    <a:gd name="T4" fmla="*/ 217 w 226"/>
                    <a:gd name="T5" fmla="*/ 169 h 249"/>
                    <a:gd name="T6" fmla="*/ 194 w 226"/>
                    <a:gd name="T7" fmla="*/ 220 h 249"/>
                    <a:gd name="T8" fmla="*/ 112 w 226"/>
                    <a:gd name="T9" fmla="*/ 248 h 249"/>
                    <a:gd name="T10" fmla="*/ 31 w 226"/>
                    <a:gd name="T11" fmla="*/ 220 h 249"/>
                    <a:gd name="T12" fmla="*/ 0 w 226"/>
                    <a:gd name="T13" fmla="*/ 129 h 249"/>
                    <a:gd name="T14" fmla="*/ 48 w 226"/>
                    <a:gd name="T15" fmla="*/ 19 h 249"/>
                    <a:gd name="T16" fmla="*/ 112 w 226"/>
                    <a:gd name="T17" fmla="*/ 0 h 249"/>
                    <a:gd name="T18" fmla="*/ 208 w 226"/>
                    <a:gd name="T19" fmla="*/ 56 h 249"/>
                    <a:gd name="T20" fmla="*/ 223 w 226"/>
                    <a:gd name="T21" fmla="*/ 141 h 249"/>
                    <a:gd name="T22" fmla="*/ 67 w 226"/>
                    <a:gd name="T23" fmla="*/ 141 h 249"/>
                    <a:gd name="T24" fmla="*/ 115 w 226"/>
                    <a:gd name="T25" fmla="*/ 203 h 249"/>
                    <a:gd name="T26" fmla="*/ 155 w 226"/>
                    <a:gd name="T27" fmla="*/ 96 h 249"/>
                    <a:gd name="T28" fmla="*/ 115 w 226"/>
                    <a:gd name="T29" fmla="*/ 42 h 249"/>
                    <a:gd name="T30" fmla="*/ 70 w 226"/>
                    <a:gd name="T31" fmla="*/ 96 h 249"/>
                    <a:gd name="T32" fmla="*/ 155 w 226"/>
                    <a:gd name="T33" fmla="*/ 96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6" h="249">
                      <a:moveTo>
                        <a:pt x="115" y="203"/>
                      </a:moveTo>
                      <a:cubicBezTo>
                        <a:pt x="132" y="203"/>
                        <a:pt x="149" y="197"/>
                        <a:pt x="155" y="169"/>
                      </a:cubicBezTo>
                      <a:lnTo>
                        <a:pt x="217" y="169"/>
                      </a:lnTo>
                      <a:cubicBezTo>
                        <a:pt x="217" y="180"/>
                        <a:pt x="214" y="200"/>
                        <a:pt x="194" y="220"/>
                      </a:cubicBezTo>
                      <a:cubicBezTo>
                        <a:pt x="177" y="237"/>
                        <a:pt x="146" y="248"/>
                        <a:pt x="112" y="248"/>
                      </a:cubicBezTo>
                      <a:cubicBezTo>
                        <a:pt x="93" y="248"/>
                        <a:pt x="53" y="245"/>
                        <a:pt x="31" y="220"/>
                      </a:cubicBezTo>
                      <a:cubicBezTo>
                        <a:pt x="8" y="197"/>
                        <a:pt x="0" y="166"/>
                        <a:pt x="0" y="129"/>
                      </a:cubicBezTo>
                      <a:cubicBezTo>
                        <a:pt x="0" y="93"/>
                        <a:pt x="8" y="45"/>
                        <a:pt x="48" y="19"/>
                      </a:cubicBezTo>
                      <a:cubicBezTo>
                        <a:pt x="65" y="8"/>
                        <a:pt x="87" y="0"/>
                        <a:pt x="112" y="0"/>
                      </a:cubicBezTo>
                      <a:cubicBezTo>
                        <a:pt x="146" y="0"/>
                        <a:pt x="186" y="14"/>
                        <a:pt x="208" y="56"/>
                      </a:cubicBezTo>
                      <a:cubicBezTo>
                        <a:pt x="225" y="87"/>
                        <a:pt x="223" y="124"/>
                        <a:pt x="223" y="141"/>
                      </a:cubicBezTo>
                      <a:lnTo>
                        <a:pt x="67" y="141"/>
                      </a:lnTo>
                      <a:cubicBezTo>
                        <a:pt x="67" y="155"/>
                        <a:pt x="67" y="203"/>
                        <a:pt x="115" y="203"/>
                      </a:cubicBezTo>
                      <a:close/>
                      <a:moveTo>
                        <a:pt x="155" y="96"/>
                      </a:moveTo>
                      <a:cubicBezTo>
                        <a:pt x="155" y="84"/>
                        <a:pt x="155" y="42"/>
                        <a:pt x="115" y="42"/>
                      </a:cubicBezTo>
                      <a:cubicBezTo>
                        <a:pt x="84" y="42"/>
                        <a:pt x="73" y="67"/>
                        <a:pt x="70" y="96"/>
                      </a:cubicBezTo>
                      <a:lnTo>
                        <a:pt x="155" y="96"/>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41" name="Freeform 60">
                  <a:extLst>
                    <a:ext uri="{FF2B5EF4-FFF2-40B4-BE49-F238E27FC236}">
                      <a16:creationId xmlns:a16="http://schemas.microsoft.com/office/drawing/2014/main" id="{C15A4CD5-AE41-4851-8F73-47F16FD8BF95}"/>
                    </a:ext>
                  </a:extLst>
                </p:cNvPr>
                <p:cNvSpPr>
                  <a:spLocks noChangeArrowheads="1"/>
                </p:cNvSpPr>
                <p:nvPr/>
              </p:nvSpPr>
              <p:spPr bwMode="auto">
                <a:xfrm>
                  <a:off x="2016125" y="2974975"/>
                  <a:ext cx="73025" cy="88900"/>
                </a:xfrm>
                <a:custGeom>
                  <a:avLst/>
                  <a:gdLst>
                    <a:gd name="T0" fmla="*/ 65 w 204"/>
                    <a:gd name="T1" fmla="*/ 172 h 249"/>
                    <a:gd name="T2" fmla="*/ 105 w 204"/>
                    <a:gd name="T3" fmla="*/ 203 h 249"/>
                    <a:gd name="T4" fmla="*/ 141 w 204"/>
                    <a:gd name="T5" fmla="*/ 175 h 249"/>
                    <a:gd name="T6" fmla="*/ 107 w 204"/>
                    <a:gd name="T7" fmla="*/ 149 h 249"/>
                    <a:gd name="T8" fmla="*/ 65 w 204"/>
                    <a:gd name="T9" fmla="*/ 138 h 249"/>
                    <a:gd name="T10" fmla="*/ 6 w 204"/>
                    <a:gd name="T11" fmla="*/ 73 h 249"/>
                    <a:gd name="T12" fmla="*/ 107 w 204"/>
                    <a:gd name="T13" fmla="*/ 0 h 249"/>
                    <a:gd name="T14" fmla="*/ 198 w 204"/>
                    <a:gd name="T15" fmla="*/ 70 h 249"/>
                    <a:gd name="T16" fmla="*/ 136 w 204"/>
                    <a:gd name="T17" fmla="*/ 70 h 249"/>
                    <a:gd name="T18" fmla="*/ 102 w 204"/>
                    <a:gd name="T19" fmla="*/ 42 h 249"/>
                    <a:gd name="T20" fmla="*/ 68 w 204"/>
                    <a:gd name="T21" fmla="*/ 64 h 249"/>
                    <a:gd name="T22" fmla="*/ 99 w 204"/>
                    <a:gd name="T23" fmla="*/ 90 h 249"/>
                    <a:gd name="T24" fmla="*/ 141 w 204"/>
                    <a:gd name="T25" fmla="*/ 101 h 249"/>
                    <a:gd name="T26" fmla="*/ 203 w 204"/>
                    <a:gd name="T27" fmla="*/ 166 h 249"/>
                    <a:gd name="T28" fmla="*/ 96 w 204"/>
                    <a:gd name="T29" fmla="*/ 248 h 249"/>
                    <a:gd name="T30" fmla="*/ 17 w 204"/>
                    <a:gd name="T31" fmla="*/ 220 h 249"/>
                    <a:gd name="T32" fmla="*/ 0 w 204"/>
                    <a:gd name="T33" fmla="*/ 175 h 249"/>
                    <a:gd name="T34" fmla="*/ 65 w 204"/>
                    <a:gd name="T35" fmla="*/ 175 h 249"/>
                    <a:gd name="T36" fmla="*/ 65 w 204"/>
                    <a:gd name="T37" fmla="*/ 17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4" h="249">
                      <a:moveTo>
                        <a:pt x="65" y="172"/>
                      </a:moveTo>
                      <a:cubicBezTo>
                        <a:pt x="65" y="186"/>
                        <a:pt x="76" y="203"/>
                        <a:pt x="105" y="203"/>
                      </a:cubicBezTo>
                      <a:cubicBezTo>
                        <a:pt x="130" y="203"/>
                        <a:pt x="141" y="189"/>
                        <a:pt x="141" y="175"/>
                      </a:cubicBezTo>
                      <a:cubicBezTo>
                        <a:pt x="141" y="163"/>
                        <a:pt x="136" y="155"/>
                        <a:pt x="107" y="149"/>
                      </a:cubicBezTo>
                      <a:lnTo>
                        <a:pt x="65" y="138"/>
                      </a:lnTo>
                      <a:cubicBezTo>
                        <a:pt x="45" y="132"/>
                        <a:pt x="6" y="121"/>
                        <a:pt x="6" y="73"/>
                      </a:cubicBezTo>
                      <a:cubicBezTo>
                        <a:pt x="6" y="28"/>
                        <a:pt x="48" y="0"/>
                        <a:pt x="107" y="0"/>
                      </a:cubicBezTo>
                      <a:cubicBezTo>
                        <a:pt x="155" y="0"/>
                        <a:pt x="195" y="22"/>
                        <a:pt x="198" y="70"/>
                      </a:cubicBezTo>
                      <a:lnTo>
                        <a:pt x="136" y="70"/>
                      </a:lnTo>
                      <a:cubicBezTo>
                        <a:pt x="133" y="45"/>
                        <a:pt x="113" y="42"/>
                        <a:pt x="102" y="42"/>
                      </a:cubicBezTo>
                      <a:cubicBezTo>
                        <a:pt x="82" y="42"/>
                        <a:pt x="68" y="50"/>
                        <a:pt x="68" y="64"/>
                      </a:cubicBezTo>
                      <a:cubicBezTo>
                        <a:pt x="68" y="81"/>
                        <a:pt x="79" y="84"/>
                        <a:pt x="99" y="90"/>
                      </a:cubicBezTo>
                      <a:lnTo>
                        <a:pt x="141" y="101"/>
                      </a:lnTo>
                      <a:cubicBezTo>
                        <a:pt x="184" y="112"/>
                        <a:pt x="203" y="135"/>
                        <a:pt x="203" y="166"/>
                      </a:cubicBezTo>
                      <a:cubicBezTo>
                        <a:pt x="203" y="206"/>
                        <a:pt x="169" y="248"/>
                        <a:pt x="96" y="248"/>
                      </a:cubicBezTo>
                      <a:cubicBezTo>
                        <a:pt x="65" y="248"/>
                        <a:pt x="37" y="242"/>
                        <a:pt x="17" y="220"/>
                      </a:cubicBezTo>
                      <a:cubicBezTo>
                        <a:pt x="3" y="203"/>
                        <a:pt x="0" y="186"/>
                        <a:pt x="0" y="175"/>
                      </a:cubicBezTo>
                      <a:lnTo>
                        <a:pt x="65" y="175"/>
                      </a:lnTo>
                      <a:lnTo>
                        <a:pt x="65" y="172"/>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grpSp>
            <p:nvGrpSpPr>
              <p:cNvPr id="726" name="Group 725">
                <a:extLst>
                  <a:ext uri="{FF2B5EF4-FFF2-40B4-BE49-F238E27FC236}">
                    <a16:creationId xmlns:a16="http://schemas.microsoft.com/office/drawing/2014/main" id="{C9847DBA-3C25-420B-B1AD-B9D0740D50FF}"/>
                  </a:ext>
                </a:extLst>
              </p:cNvPr>
              <p:cNvGrpSpPr/>
              <p:nvPr/>
            </p:nvGrpSpPr>
            <p:grpSpPr>
              <a:xfrm>
                <a:off x="5573395" y="3237193"/>
                <a:ext cx="922337" cy="153988"/>
                <a:chOff x="1277938" y="3140075"/>
                <a:chExt cx="922337" cy="153988"/>
              </a:xfrm>
              <a:solidFill>
                <a:srgbClr val="5F5F5F"/>
              </a:solidFill>
            </p:grpSpPr>
            <p:sp>
              <p:nvSpPr>
                <p:cNvPr id="727" name="Freeform 61">
                  <a:extLst>
                    <a:ext uri="{FF2B5EF4-FFF2-40B4-BE49-F238E27FC236}">
                      <a16:creationId xmlns:a16="http://schemas.microsoft.com/office/drawing/2014/main" id="{4DCD0087-4560-424B-A878-9D7E1B91FF76}"/>
                    </a:ext>
                  </a:extLst>
                </p:cNvPr>
                <p:cNvSpPr>
                  <a:spLocks noChangeArrowheads="1"/>
                </p:cNvSpPr>
                <p:nvPr/>
              </p:nvSpPr>
              <p:spPr bwMode="auto">
                <a:xfrm>
                  <a:off x="1277938" y="3140075"/>
                  <a:ext cx="82550" cy="120650"/>
                </a:xfrm>
                <a:custGeom>
                  <a:avLst/>
                  <a:gdLst>
                    <a:gd name="T0" fmla="*/ 223 w 230"/>
                    <a:gd name="T1" fmla="*/ 0 h 334"/>
                    <a:gd name="T2" fmla="*/ 223 w 230"/>
                    <a:gd name="T3" fmla="*/ 53 h 334"/>
                    <a:gd name="T4" fmla="*/ 71 w 230"/>
                    <a:gd name="T5" fmla="*/ 53 h 334"/>
                    <a:gd name="T6" fmla="*/ 71 w 230"/>
                    <a:gd name="T7" fmla="*/ 132 h 334"/>
                    <a:gd name="T8" fmla="*/ 215 w 230"/>
                    <a:gd name="T9" fmla="*/ 132 h 334"/>
                    <a:gd name="T10" fmla="*/ 215 w 230"/>
                    <a:gd name="T11" fmla="*/ 186 h 334"/>
                    <a:gd name="T12" fmla="*/ 71 w 230"/>
                    <a:gd name="T13" fmla="*/ 186 h 334"/>
                    <a:gd name="T14" fmla="*/ 71 w 230"/>
                    <a:gd name="T15" fmla="*/ 276 h 334"/>
                    <a:gd name="T16" fmla="*/ 229 w 230"/>
                    <a:gd name="T17" fmla="*/ 276 h 334"/>
                    <a:gd name="T18" fmla="*/ 229 w 230"/>
                    <a:gd name="T19" fmla="*/ 333 h 334"/>
                    <a:gd name="T20" fmla="*/ 0 w 230"/>
                    <a:gd name="T21" fmla="*/ 333 h 334"/>
                    <a:gd name="T22" fmla="*/ 0 w 230"/>
                    <a:gd name="T23" fmla="*/ 0 h 334"/>
                    <a:gd name="T24" fmla="*/ 223 w 230"/>
                    <a:gd name="T25" fmla="*/ 0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0" h="334">
                      <a:moveTo>
                        <a:pt x="223" y="0"/>
                      </a:moveTo>
                      <a:lnTo>
                        <a:pt x="223" y="53"/>
                      </a:lnTo>
                      <a:lnTo>
                        <a:pt x="71" y="53"/>
                      </a:lnTo>
                      <a:lnTo>
                        <a:pt x="71" y="132"/>
                      </a:lnTo>
                      <a:lnTo>
                        <a:pt x="215" y="132"/>
                      </a:lnTo>
                      <a:lnTo>
                        <a:pt x="215" y="186"/>
                      </a:lnTo>
                      <a:lnTo>
                        <a:pt x="71" y="186"/>
                      </a:lnTo>
                      <a:lnTo>
                        <a:pt x="71" y="276"/>
                      </a:lnTo>
                      <a:lnTo>
                        <a:pt x="229" y="276"/>
                      </a:lnTo>
                      <a:lnTo>
                        <a:pt x="229" y="333"/>
                      </a:lnTo>
                      <a:lnTo>
                        <a:pt x="0" y="333"/>
                      </a:lnTo>
                      <a:lnTo>
                        <a:pt x="0" y="0"/>
                      </a:lnTo>
                      <a:lnTo>
                        <a:pt x="223"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55" name="Freeform 62">
                  <a:extLst>
                    <a:ext uri="{FF2B5EF4-FFF2-40B4-BE49-F238E27FC236}">
                      <a16:creationId xmlns:a16="http://schemas.microsoft.com/office/drawing/2014/main" id="{2934614F-B2EE-43FC-A449-B15ADD8F6C71}"/>
                    </a:ext>
                  </a:extLst>
                </p:cNvPr>
                <p:cNvSpPr>
                  <a:spLocks noChangeArrowheads="1"/>
                </p:cNvSpPr>
                <p:nvPr/>
              </p:nvSpPr>
              <p:spPr bwMode="auto">
                <a:xfrm>
                  <a:off x="1381125" y="3175000"/>
                  <a:ext cx="87313" cy="119063"/>
                </a:xfrm>
                <a:custGeom>
                  <a:avLst/>
                  <a:gdLst>
                    <a:gd name="T0" fmla="*/ 240 w 241"/>
                    <a:gd name="T1" fmla="*/ 48 h 329"/>
                    <a:gd name="T2" fmla="*/ 240 w 241"/>
                    <a:gd name="T3" fmla="*/ 328 h 329"/>
                    <a:gd name="T4" fmla="*/ 170 w 241"/>
                    <a:gd name="T5" fmla="*/ 328 h 329"/>
                    <a:gd name="T6" fmla="*/ 170 w 241"/>
                    <a:gd name="T7" fmla="*/ 212 h 329"/>
                    <a:gd name="T8" fmla="*/ 105 w 241"/>
                    <a:gd name="T9" fmla="*/ 243 h 329"/>
                    <a:gd name="T10" fmla="*/ 0 w 241"/>
                    <a:gd name="T11" fmla="*/ 119 h 329"/>
                    <a:gd name="T12" fmla="*/ 99 w 241"/>
                    <a:gd name="T13" fmla="*/ 0 h 329"/>
                    <a:gd name="T14" fmla="*/ 170 w 241"/>
                    <a:gd name="T15" fmla="*/ 40 h 329"/>
                    <a:gd name="T16" fmla="*/ 173 w 241"/>
                    <a:gd name="T17" fmla="*/ 6 h 329"/>
                    <a:gd name="T18" fmla="*/ 240 w 241"/>
                    <a:gd name="T19" fmla="*/ 6 h 329"/>
                    <a:gd name="T20" fmla="*/ 240 w 241"/>
                    <a:gd name="T21" fmla="*/ 48 h 329"/>
                    <a:gd name="T22" fmla="*/ 85 w 241"/>
                    <a:gd name="T23" fmla="*/ 178 h 329"/>
                    <a:gd name="T24" fmla="*/ 122 w 241"/>
                    <a:gd name="T25" fmla="*/ 195 h 329"/>
                    <a:gd name="T26" fmla="*/ 173 w 241"/>
                    <a:gd name="T27" fmla="*/ 122 h 329"/>
                    <a:gd name="T28" fmla="*/ 119 w 241"/>
                    <a:gd name="T29" fmla="*/ 45 h 329"/>
                    <a:gd name="T30" fmla="*/ 71 w 241"/>
                    <a:gd name="T31" fmla="*/ 122 h 329"/>
                    <a:gd name="T32" fmla="*/ 85 w 241"/>
                    <a:gd name="T33" fmla="*/ 178 h 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1" h="329">
                      <a:moveTo>
                        <a:pt x="240" y="48"/>
                      </a:moveTo>
                      <a:lnTo>
                        <a:pt x="240" y="328"/>
                      </a:lnTo>
                      <a:lnTo>
                        <a:pt x="170" y="328"/>
                      </a:lnTo>
                      <a:lnTo>
                        <a:pt x="170" y="212"/>
                      </a:lnTo>
                      <a:cubicBezTo>
                        <a:pt x="164" y="220"/>
                        <a:pt x="144" y="243"/>
                        <a:pt x="105" y="243"/>
                      </a:cubicBezTo>
                      <a:cubicBezTo>
                        <a:pt x="57" y="243"/>
                        <a:pt x="0" y="209"/>
                        <a:pt x="0" y="119"/>
                      </a:cubicBezTo>
                      <a:cubicBezTo>
                        <a:pt x="0" y="29"/>
                        <a:pt x="54" y="0"/>
                        <a:pt x="99" y="0"/>
                      </a:cubicBezTo>
                      <a:cubicBezTo>
                        <a:pt x="147" y="0"/>
                        <a:pt x="164" y="29"/>
                        <a:pt x="170" y="40"/>
                      </a:cubicBezTo>
                      <a:lnTo>
                        <a:pt x="173" y="6"/>
                      </a:lnTo>
                      <a:lnTo>
                        <a:pt x="240" y="6"/>
                      </a:lnTo>
                      <a:lnTo>
                        <a:pt x="240" y="48"/>
                      </a:lnTo>
                      <a:close/>
                      <a:moveTo>
                        <a:pt x="85" y="178"/>
                      </a:moveTo>
                      <a:cubicBezTo>
                        <a:pt x="96" y="192"/>
                        <a:pt x="110" y="195"/>
                        <a:pt x="122" y="195"/>
                      </a:cubicBezTo>
                      <a:cubicBezTo>
                        <a:pt x="167" y="195"/>
                        <a:pt x="173" y="147"/>
                        <a:pt x="173" y="122"/>
                      </a:cubicBezTo>
                      <a:cubicBezTo>
                        <a:pt x="173" y="96"/>
                        <a:pt x="167" y="45"/>
                        <a:pt x="119" y="45"/>
                      </a:cubicBezTo>
                      <a:cubicBezTo>
                        <a:pt x="79" y="45"/>
                        <a:pt x="71" y="85"/>
                        <a:pt x="71" y="122"/>
                      </a:cubicBezTo>
                      <a:cubicBezTo>
                        <a:pt x="71" y="136"/>
                        <a:pt x="71" y="161"/>
                        <a:pt x="85" y="178"/>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56" name="Freeform 63">
                  <a:extLst>
                    <a:ext uri="{FF2B5EF4-FFF2-40B4-BE49-F238E27FC236}">
                      <a16:creationId xmlns:a16="http://schemas.microsoft.com/office/drawing/2014/main" id="{D8BAFCE1-CE83-4BDC-9827-4B5E5BC59A98}"/>
                    </a:ext>
                  </a:extLst>
                </p:cNvPr>
                <p:cNvSpPr>
                  <a:spLocks noChangeArrowheads="1"/>
                </p:cNvSpPr>
                <p:nvPr/>
              </p:nvSpPr>
              <p:spPr bwMode="auto">
                <a:xfrm>
                  <a:off x="1495425" y="3175000"/>
                  <a:ext cx="80963" cy="87313"/>
                </a:xfrm>
                <a:custGeom>
                  <a:avLst/>
                  <a:gdLst>
                    <a:gd name="T0" fmla="*/ 71 w 227"/>
                    <a:gd name="T1" fmla="*/ 3 h 241"/>
                    <a:gd name="T2" fmla="*/ 71 w 227"/>
                    <a:gd name="T3" fmla="*/ 141 h 241"/>
                    <a:gd name="T4" fmla="*/ 108 w 227"/>
                    <a:gd name="T5" fmla="*/ 192 h 241"/>
                    <a:gd name="T6" fmla="*/ 153 w 227"/>
                    <a:gd name="T7" fmla="*/ 119 h 241"/>
                    <a:gd name="T8" fmla="*/ 153 w 227"/>
                    <a:gd name="T9" fmla="*/ 0 h 241"/>
                    <a:gd name="T10" fmla="*/ 223 w 227"/>
                    <a:gd name="T11" fmla="*/ 0 h 241"/>
                    <a:gd name="T12" fmla="*/ 223 w 227"/>
                    <a:gd name="T13" fmla="*/ 156 h 241"/>
                    <a:gd name="T14" fmla="*/ 223 w 227"/>
                    <a:gd name="T15" fmla="*/ 218 h 241"/>
                    <a:gd name="T16" fmla="*/ 226 w 227"/>
                    <a:gd name="T17" fmla="*/ 235 h 241"/>
                    <a:gd name="T18" fmla="*/ 158 w 227"/>
                    <a:gd name="T19" fmla="*/ 235 h 241"/>
                    <a:gd name="T20" fmla="*/ 156 w 227"/>
                    <a:gd name="T21" fmla="*/ 203 h 241"/>
                    <a:gd name="T22" fmla="*/ 85 w 227"/>
                    <a:gd name="T23" fmla="*/ 240 h 241"/>
                    <a:gd name="T24" fmla="*/ 15 w 227"/>
                    <a:gd name="T25" fmla="*/ 209 h 241"/>
                    <a:gd name="T26" fmla="*/ 0 w 227"/>
                    <a:gd name="T27" fmla="*/ 147 h 241"/>
                    <a:gd name="T28" fmla="*/ 0 w 227"/>
                    <a:gd name="T29" fmla="*/ 0 h 241"/>
                    <a:gd name="T30" fmla="*/ 71 w 227"/>
                    <a:gd name="T31" fmla="*/ 0 h 241"/>
                    <a:gd name="T32" fmla="*/ 71 w 227"/>
                    <a:gd name="T33" fmla="*/ 3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7" h="241">
                      <a:moveTo>
                        <a:pt x="71" y="3"/>
                      </a:moveTo>
                      <a:lnTo>
                        <a:pt x="71" y="141"/>
                      </a:lnTo>
                      <a:cubicBezTo>
                        <a:pt x="71" y="161"/>
                        <a:pt x="71" y="192"/>
                        <a:pt x="108" y="192"/>
                      </a:cubicBezTo>
                      <a:cubicBezTo>
                        <a:pt x="153" y="192"/>
                        <a:pt x="153" y="158"/>
                        <a:pt x="153" y="119"/>
                      </a:cubicBezTo>
                      <a:lnTo>
                        <a:pt x="153" y="0"/>
                      </a:lnTo>
                      <a:lnTo>
                        <a:pt x="223" y="0"/>
                      </a:lnTo>
                      <a:lnTo>
                        <a:pt x="223" y="156"/>
                      </a:lnTo>
                      <a:cubicBezTo>
                        <a:pt x="223" y="206"/>
                        <a:pt x="223" y="212"/>
                        <a:pt x="223" y="218"/>
                      </a:cubicBezTo>
                      <a:cubicBezTo>
                        <a:pt x="223" y="223"/>
                        <a:pt x="223" y="229"/>
                        <a:pt x="226" y="235"/>
                      </a:cubicBezTo>
                      <a:lnTo>
                        <a:pt x="158" y="235"/>
                      </a:lnTo>
                      <a:lnTo>
                        <a:pt x="156" y="203"/>
                      </a:lnTo>
                      <a:cubicBezTo>
                        <a:pt x="150" y="215"/>
                        <a:pt x="130" y="240"/>
                        <a:pt x="85" y="240"/>
                      </a:cubicBezTo>
                      <a:cubicBezTo>
                        <a:pt x="54" y="240"/>
                        <a:pt x="29" y="226"/>
                        <a:pt x="15" y="209"/>
                      </a:cubicBezTo>
                      <a:cubicBezTo>
                        <a:pt x="0" y="189"/>
                        <a:pt x="0" y="158"/>
                        <a:pt x="0" y="147"/>
                      </a:cubicBezTo>
                      <a:lnTo>
                        <a:pt x="0" y="0"/>
                      </a:lnTo>
                      <a:lnTo>
                        <a:pt x="71" y="0"/>
                      </a:lnTo>
                      <a:lnTo>
                        <a:pt x="71" y="3"/>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57" name="Freeform 64">
                  <a:extLst>
                    <a:ext uri="{FF2B5EF4-FFF2-40B4-BE49-F238E27FC236}">
                      <a16:creationId xmlns:a16="http://schemas.microsoft.com/office/drawing/2014/main" id="{2A4B19D7-68CE-4D07-AC9A-01A770730D81}"/>
                    </a:ext>
                  </a:extLst>
                </p:cNvPr>
                <p:cNvSpPr>
                  <a:spLocks noChangeArrowheads="1"/>
                </p:cNvSpPr>
                <p:nvPr/>
              </p:nvSpPr>
              <p:spPr bwMode="auto">
                <a:xfrm>
                  <a:off x="1604963" y="3140075"/>
                  <a:ext cx="26987" cy="120650"/>
                </a:xfrm>
                <a:custGeom>
                  <a:avLst/>
                  <a:gdLst>
                    <a:gd name="T0" fmla="*/ 0 w 74"/>
                    <a:gd name="T1" fmla="*/ 0 h 336"/>
                    <a:gd name="T2" fmla="*/ 73 w 74"/>
                    <a:gd name="T3" fmla="*/ 0 h 336"/>
                    <a:gd name="T4" fmla="*/ 73 w 74"/>
                    <a:gd name="T5" fmla="*/ 59 h 336"/>
                    <a:gd name="T6" fmla="*/ 0 w 74"/>
                    <a:gd name="T7" fmla="*/ 59 h 336"/>
                    <a:gd name="T8" fmla="*/ 0 w 74"/>
                    <a:gd name="T9" fmla="*/ 0 h 336"/>
                    <a:gd name="T10" fmla="*/ 3 w 74"/>
                    <a:gd name="T11" fmla="*/ 101 h 336"/>
                    <a:gd name="T12" fmla="*/ 71 w 74"/>
                    <a:gd name="T13" fmla="*/ 101 h 336"/>
                    <a:gd name="T14" fmla="*/ 71 w 74"/>
                    <a:gd name="T15" fmla="*/ 335 h 336"/>
                    <a:gd name="T16" fmla="*/ 3 w 74"/>
                    <a:gd name="T17" fmla="*/ 335 h 336"/>
                    <a:gd name="T18" fmla="*/ 3 w 74"/>
                    <a:gd name="T19" fmla="*/ 101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4" h="336">
                      <a:moveTo>
                        <a:pt x="0" y="0"/>
                      </a:moveTo>
                      <a:lnTo>
                        <a:pt x="73" y="0"/>
                      </a:lnTo>
                      <a:lnTo>
                        <a:pt x="73" y="59"/>
                      </a:lnTo>
                      <a:lnTo>
                        <a:pt x="0" y="59"/>
                      </a:lnTo>
                      <a:lnTo>
                        <a:pt x="0" y="0"/>
                      </a:lnTo>
                      <a:close/>
                      <a:moveTo>
                        <a:pt x="3" y="101"/>
                      </a:moveTo>
                      <a:lnTo>
                        <a:pt x="71" y="101"/>
                      </a:lnTo>
                      <a:lnTo>
                        <a:pt x="71" y="335"/>
                      </a:lnTo>
                      <a:lnTo>
                        <a:pt x="3" y="335"/>
                      </a:lnTo>
                      <a:lnTo>
                        <a:pt x="3" y="101"/>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29" name="Freeform 65">
                  <a:extLst>
                    <a:ext uri="{FF2B5EF4-FFF2-40B4-BE49-F238E27FC236}">
                      <a16:creationId xmlns:a16="http://schemas.microsoft.com/office/drawing/2014/main" id="{8900302E-A069-4D3A-96CA-CE7111296EFF}"/>
                    </a:ext>
                  </a:extLst>
                </p:cNvPr>
                <p:cNvSpPr>
                  <a:spLocks noChangeArrowheads="1"/>
                </p:cNvSpPr>
                <p:nvPr/>
              </p:nvSpPr>
              <p:spPr bwMode="auto">
                <a:xfrm>
                  <a:off x="1660525" y="3175000"/>
                  <a:ext cx="85725" cy="117475"/>
                </a:xfrm>
                <a:custGeom>
                  <a:avLst/>
                  <a:gdLst>
                    <a:gd name="T0" fmla="*/ 65 w 238"/>
                    <a:gd name="T1" fmla="*/ 3 h 326"/>
                    <a:gd name="T2" fmla="*/ 68 w 238"/>
                    <a:gd name="T3" fmla="*/ 37 h 326"/>
                    <a:gd name="T4" fmla="*/ 139 w 238"/>
                    <a:gd name="T5" fmla="*/ 0 h 326"/>
                    <a:gd name="T6" fmla="*/ 237 w 238"/>
                    <a:gd name="T7" fmla="*/ 116 h 326"/>
                    <a:gd name="T8" fmla="*/ 136 w 238"/>
                    <a:gd name="T9" fmla="*/ 240 h 326"/>
                    <a:gd name="T10" fmla="*/ 71 w 238"/>
                    <a:gd name="T11" fmla="*/ 209 h 326"/>
                    <a:gd name="T12" fmla="*/ 71 w 238"/>
                    <a:gd name="T13" fmla="*/ 325 h 326"/>
                    <a:gd name="T14" fmla="*/ 0 w 238"/>
                    <a:gd name="T15" fmla="*/ 325 h 326"/>
                    <a:gd name="T16" fmla="*/ 0 w 238"/>
                    <a:gd name="T17" fmla="*/ 0 h 326"/>
                    <a:gd name="T18" fmla="*/ 65 w 238"/>
                    <a:gd name="T19" fmla="*/ 0 h 326"/>
                    <a:gd name="T20" fmla="*/ 65 w 238"/>
                    <a:gd name="T21" fmla="*/ 3 h 326"/>
                    <a:gd name="T22" fmla="*/ 167 w 238"/>
                    <a:gd name="T23" fmla="*/ 119 h 326"/>
                    <a:gd name="T24" fmla="*/ 119 w 238"/>
                    <a:gd name="T25" fmla="*/ 43 h 326"/>
                    <a:gd name="T26" fmla="*/ 65 w 238"/>
                    <a:gd name="T27" fmla="*/ 122 h 326"/>
                    <a:gd name="T28" fmla="*/ 116 w 238"/>
                    <a:gd name="T29" fmla="*/ 195 h 326"/>
                    <a:gd name="T30" fmla="*/ 167 w 238"/>
                    <a:gd name="T31" fmla="*/ 119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38" h="326">
                      <a:moveTo>
                        <a:pt x="65" y="3"/>
                      </a:moveTo>
                      <a:lnTo>
                        <a:pt x="68" y="37"/>
                      </a:lnTo>
                      <a:cubicBezTo>
                        <a:pt x="91" y="0"/>
                        <a:pt x="127" y="0"/>
                        <a:pt x="139" y="0"/>
                      </a:cubicBezTo>
                      <a:cubicBezTo>
                        <a:pt x="201" y="0"/>
                        <a:pt x="237" y="45"/>
                        <a:pt x="237" y="116"/>
                      </a:cubicBezTo>
                      <a:cubicBezTo>
                        <a:pt x="237" y="184"/>
                        <a:pt x="204" y="240"/>
                        <a:pt x="136" y="240"/>
                      </a:cubicBezTo>
                      <a:cubicBezTo>
                        <a:pt x="94" y="240"/>
                        <a:pt x="77" y="218"/>
                        <a:pt x="71" y="209"/>
                      </a:cubicBezTo>
                      <a:lnTo>
                        <a:pt x="71" y="325"/>
                      </a:lnTo>
                      <a:lnTo>
                        <a:pt x="0" y="325"/>
                      </a:lnTo>
                      <a:lnTo>
                        <a:pt x="0" y="0"/>
                      </a:lnTo>
                      <a:lnTo>
                        <a:pt x="65" y="0"/>
                      </a:lnTo>
                      <a:lnTo>
                        <a:pt x="65" y="3"/>
                      </a:lnTo>
                      <a:close/>
                      <a:moveTo>
                        <a:pt x="167" y="119"/>
                      </a:moveTo>
                      <a:cubicBezTo>
                        <a:pt x="167" y="91"/>
                        <a:pt x="161" y="43"/>
                        <a:pt x="119" y="43"/>
                      </a:cubicBezTo>
                      <a:cubicBezTo>
                        <a:pt x="96" y="43"/>
                        <a:pt x="65" y="60"/>
                        <a:pt x="65" y="122"/>
                      </a:cubicBezTo>
                      <a:cubicBezTo>
                        <a:pt x="65" y="136"/>
                        <a:pt x="65" y="195"/>
                        <a:pt x="116" y="195"/>
                      </a:cubicBezTo>
                      <a:cubicBezTo>
                        <a:pt x="150" y="195"/>
                        <a:pt x="167" y="164"/>
                        <a:pt x="167" y="119"/>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30" name="Freeform 66">
                  <a:extLst>
                    <a:ext uri="{FF2B5EF4-FFF2-40B4-BE49-F238E27FC236}">
                      <a16:creationId xmlns:a16="http://schemas.microsoft.com/office/drawing/2014/main" id="{683BB9BB-979F-429A-AF06-7C44A37F2632}"/>
                    </a:ext>
                  </a:extLst>
                </p:cNvPr>
                <p:cNvSpPr>
                  <a:spLocks noChangeArrowheads="1"/>
                </p:cNvSpPr>
                <p:nvPr/>
              </p:nvSpPr>
              <p:spPr bwMode="auto">
                <a:xfrm>
                  <a:off x="1771650" y="3173413"/>
                  <a:ext cx="134938" cy="88900"/>
                </a:xfrm>
                <a:custGeom>
                  <a:avLst/>
                  <a:gdLst>
                    <a:gd name="T0" fmla="*/ 3 w 376"/>
                    <a:gd name="T1" fmla="*/ 51 h 247"/>
                    <a:gd name="T2" fmla="*/ 0 w 376"/>
                    <a:gd name="T3" fmla="*/ 6 h 247"/>
                    <a:gd name="T4" fmla="*/ 68 w 376"/>
                    <a:gd name="T5" fmla="*/ 6 h 247"/>
                    <a:gd name="T6" fmla="*/ 71 w 376"/>
                    <a:gd name="T7" fmla="*/ 37 h 247"/>
                    <a:gd name="T8" fmla="*/ 144 w 376"/>
                    <a:gd name="T9" fmla="*/ 0 h 247"/>
                    <a:gd name="T10" fmla="*/ 217 w 376"/>
                    <a:gd name="T11" fmla="*/ 46 h 247"/>
                    <a:gd name="T12" fmla="*/ 294 w 376"/>
                    <a:gd name="T13" fmla="*/ 3 h 247"/>
                    <a:gd name="T14" fmla="*/ 364 w 376"/>
                    <a:gd name="T15" fmla="*/ 40 h 247"/>
                    <a:gd name="T16" fmla="*/ 375 w 376"/>
                    <a:gd name="T17" fmla="*/ 111 h 247"/>
                    <a:gd name="T18" fmla="*/ 375 w 376"/>
                    <a:gd name="T19" fmla="*/ 243 h 247"/>
                    <a:gd name="T20" fmla="*/ 305 w 376"/>
                    <a:gd name="T21" fmla="*/ 243 h 247"/>
                    <a:gd name="T22" fmla="*/ 305 w 376"/>
                    <a:gd name="T23" fmla="*/ 105 h 247"/>
                    <a:gd name="T24" fmla="*/ 265 w 376"/>
                    <a:gd name="T25" fmla="*/ 51 h 247"/>
                    <a:gd name="T26" fmla="*/ 223 w 376"/>
                    <a:gd name="T27" fmla="*/ 125 h 247"/>
                    <a:gd name="T28" fmla="*/ 223 w 376"/>
                    <a:gd name="T29" fmla="*/ 243 h 247"/>
                    <a:gd name="T30" fmla="*/ 152 w 376"/>
                    <a:gd name="T31" fmla="*/ 243 h 247"/>
                    <a:gd name="T32" fmla="*/ 152 w 376"/>
                    <a:gd name="T33" fmla="*/ 105 h 247"/>
                    <a:gd name="T34" fmla="*/ 113 w 376"/>
                    <a:gd name="T35" fmla="*/ 54 h 247"/>
                    <a:gd name="T36" fmla="*/ 71 w 376"/>
                    <a:gd name="T37" fmla="*/ 108 h 247"/>
                    <a:gd name="T38" fmla="*/ 71 w 376"/>
                    <a:gd name="T39" fmla="*/ 246 h 247"/>
                    <a:gd name="T40" fmla="*/ 3 w 376"/>
                    <a:gd name="T41" fmla="*/ 246 h 247"/>
                    <a:gd name="T42" fmla="*/ 3 w 376"/>
                    <a:gd name="T43" fmla="*/ 51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76" h="247">
                      <a:moveTo>
                        <a:pt x="3" y="51"/>
                      </a:moveTo>
                      <a:cubicBezTo>
                        <a:pt x="3" y="37"/>
                        <a:pt x="3" y="23"/>
                        <a:pt x="0" y="6"/>
                      </a:cubicBezTo>
                      <a:lnTo>
                        <a:pt x="68" y="6"/>
                      </a:lnTo>
                      <a:lnTo>
                        <a:pt x="71" y="37"/>
                      </a:lnTo>
                      <a:cubicBezTo>
                        <a:pt x="79" y="26"/>
                        <a:pt x="96" y="0"/>
                        <a:pt x="144" y="0"/>
                      </a:cubicBezTo>
                      <a:cubicBezTo>
                        <a:pt x="198" y="0"/>
                        <a:pt x="215" y="34"/>
                        <a:pt x="217" y="46"/>
                      </a:cubicBezTo>
                      <a:cubicBezTo>
                        <a:pt x="237" y="9"/>
                        <a:pt x="268" y="3"/>
                        <a:pt x="294" y="3"/>
                      </a:cubicBezTo>
                      <a:cubicBezTo>
                        <a:pt x="342" y="3"/>
                        <a:pt x="361" y="32"/>
                        <a:pt x="364" y="40"/>
                      </a:cubicBezTo>
                      <a:cubicBezTo>
                        <a:pt x="375" y="60"/>
                        <a:pt x="375" y="88"/>
                        <a:pt x="375" y="111"/>
                      </a:cubicBezTo>
                      <a:lnTo>
                        <a:pt x="375" y="243"/>
                      </a:lnTo>
                      <a:lnTo>
                        <a:pt x="305" y="243"/>
                      </a:lnTo>
                      <a:lnTo>
                        <a:pt x="305" y="105"/>
                      </a:lnTo>
                      <a:cubicBezTo>
                        <a:pt x="305" y="80"/>
                        <a:pt x="302" y="51"/>
                        <a:pt x="265" y="51"/>
                      </a:cubicBezTo>
                      <a:cubicBezTo>
                        <a:pt x="223" y="51"/>
                        <a:pt x="223" y="91"/>
                        <a:pt x="223" y="125"/>
                      </a:cubicBezTo>
                      <a:lnTo>
                        <a:pt x="223" y="243"/>
                      </a:lnTo>
                      <a:lnTo>
                        <a:pt x="152" y="243"/>
                      </a:lnTo>
                      <a:lnTo>
                        <a:pt x="152" y="105"/>
                      </a:lnTo>
                      <a:cubicBezTo>
                        <a:pt x="152" y="88"/>
                        <a:pt x="152" y="54"/>
                        <a:pt x="113" y="54"/>
                      </a:cubicBezTo>
                      <a:cubicBezTo>
                        <a:pt x="71" y="54"/>
                        <a:pt x="71" y="91"/>
                        <a:pt x="71" y="108"/>
                      </a:cubicBezTo>
                      <a:lnTo>
                        <a:pt x="71" y="246"/>
                      </a:lnTo>
                      <a:lnTo>
                        <a:pt x="3" y="246"/>
                      </a:lnTo>
                      <a:lnTo>
                        <a:pt x="3" y="51"/>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31" name="Freeform 67">
                  <a:extLst>
                    <a:ext uri="{FF2B5EF4-FFF2-40B4-BE49-F238E27FC236}">
                      <a16:creationId xmlns:a16="http://schemas.microsoft.com/office/drawing/2014/main" id="{77657069-EA7A-45A2-BA87-77F8834F34A5}"/>
                    </a:ext>
                  </a:extLst>
                </p:cNvPr>
                <p:cNvSpPr>
                  <a:spLocks noChangeArrowheads="1"/>
                </p:cNvSpPr>
                <p:nvPr/>
              </p:nvSpPr>
              <p:spPr bwMode="auto">
                <a:xfrm>
                  <a:off x="1933575" y="3173413"/>
                  <a:ext cx="80963" cy="90487"/>
                </a:xfrm>
                <a:custGeom>
                  <a:avLst/>
                  <a:gdLst>
                    <a:gd name="T0" fmla="*/ 115 w 227"/>
                    <a:gd name="T1" fmla="*/ 204 h 250"/>
                    <a:gd name="T2" fmla="*/ 155 w 227"/>
                    <a:gd name="T3" fmla="*/ 170 h 250"/>
                    <a:gd name="T4" fmla="*/ 217 w 227"/>
                    <a:gd name="T5" fmla="*/ 170 h 250"/>
                    <a:gd name="T6" fmla="*/ 194 w 227"/>
                    <a:gd name="T7" fmla="*/ 221 h 250"/>
                    <a:gd name="T8" fmla="*/ 113 w 227"/>
                    <a:gd name="T9" fmla="*/ 249 h 250"/>
                    <a:gd name="T10" fmla="*/ 31 w 227"/>
                    <a:gd name="T11" fmla="*/ 221 h 250"/>
                    <a:gd name="T12" fmla="*/ 0 w 227"/>
                    <a:gd name="T13" fmla="*/ 130 h 250"/>
                    <a:gd name="T14" fmla="*/ 48 w 227"/>
                    <a:gd name="T15" fmla="*/ 20 h 250"/>
                    <a:gd name="T16" fmla="*/ 113 w 227"/>
                    <a:gd name="T17" fmla="*/ 0 h 250"/>
                    <a:gd name="T18" fmla="*/ 209 w 227"/>
                    <a:gd name="T19" fmla="*/ 57 h 250"/>
                    <a:gd name="T20" fmla="*/ 223 w 227"/>
                    <a:gd name="T21" fmla="*/ 142 h 250"/>
                    <a:gd name="T22" fmla="*/ 67 w 227"/>
                    <a:gd name="T23" fmla="*/ 142 h 250"/>
                    <a:gd name="T24" fmla="*/ 115 w 227"/>
                    <a:gd name="T25" fmla="*/ 204 h 250"/>
                    <a:gd name="T26" fmla="*/ 155 w 227"/>
                    <a:gd name="T27" fmla="*/ 96 h 250"/>
                    <a:gd name="T28" fmla="*/ 115 w 227"/>
                    <a:gd name="T29" fmla="*/ 43 h 250"/>
                    <a:gd name="T30" fmla="*/ 70 w 227"/>
                    <a:gd name="T31" fmla="*/ 96 h 250"/>
                    <a:gd name="T32" fmla="*/ 155 w 227"/>
                    <a:gd name="T33" fmla="*/ 96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7" h="250">
                      <a:moveTo>
                        <a:pt x="115" y="204"/>
                      </a:moveTo>
                      <a:cubicBezTo>
                        <a:pt x="132" y="204"/>
                        <a:pt x="149" y="198"/>
                        <a:pt x="155" y="170"/>
                      </a:cubicBezTo>
                      <a:lnTo>
                        <a:pt x="217" y="170"/>
                      </a:lnTo>
                      <a:cubicBezTo>
                        <a:pt x="217" y="181"/>
                        <a:pt x="214" y="201"/>
                        <a:pt x="194" y="221"/>
                      </a:cubicBezTo>
                      <a:cubicBezTo>
                        <a:pt x="178" y="238"/>
                        <a:pt x="147" y="249"/>
                        <a:pt x="113" y="249"/>
                      </a:cubicBezTo>
                      <a:cubicBezTo>
                        <a:pt x="93" y="249"/>
                        <a:pt x="53" y="246"/>
                        <a:pt x="31" y="221"/>
                      </a:cubicBezTo>
                      <a:cubicBezTo>
                        <a:pt x="8" y="198"/>
                        <a:pt x="0" y="167"/>
                        <a:pt x="0" y="130"/>
                      </a:cubicBezTo>
                      <a:cubicBezTo>
                        <a:pt x="0" y="94"/>
                        <a:pt x="8" y="46"/>
                        <a:pt x="48" y="20"/>
                      </a:cubicBezTo>
                      <a:cubicBezTo>
                        <a:pt x="65" y="9"/>
                        <a:pt x="87" y="0"/>
                        <a:pt x="113" y="0"/>
                      </a:cubicBezTo>
                      <a:cubicBezTo>
                        <a:pt x="147" y="0"/>
                        <a:pt x="186" y="15"/>
                        <a:pt x="209" y="57"/>
                      </a:cubicBezTo>
                      <a:cubicBezTo>
                        <a:pt x="226" y="88"/>
                        <a:pt x="223" y="125"/>
                        <a:pt x="223" y="142"/>
                      </a:cubicBezTo>
                      <a:lnTo>
                        <a:pt x="67" y="142"/>
                      </a:lnTo>
                      <a:cubicBezTo>
                        <a:pt x="67" y="156"/>
                        <a:pt x="67" y="204"/>
                        <a:pt x="115" y="204"/>
                      </a:cubicBezTo>
                      <a:close/>
                      <a:moveTo>
                        <a:pt x="155" y="96"/>
                      </a:moveTo>
                      <a:cubicBezTo>
                        <a:pt x="155" y="85"/>
                        <a:pt x="155" y="43"/>
                        <a:pt x="115" y="43"/>
                      </a:cubicBezTo>
                      <a:cubicBezTo>
                        <a:pt x="84" y="43"/>
                        <a:pt x="73" y="68"/>
                        <a:pt x="70" y="96"/>
                      </a:cubicBezTo>
                      <a:lnTo>
                        <a:pt x="155" y="96"/>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32" name="Freeform 68">
                  <a:extLst>
                    <a:ext uri="{FF2B5EF4-FFF2-40B4-BE49-F238E27FC236}">
                      <a16:creationId xmlns:a16="http://schemas.microsoft.com/office/drawing/2014/main" id="{A45C47E3-3F34-45B1-AE6E-5D2107DEEA8C}"/>
                    </a:ext>
                  </a:extLst>
                </p:cNvPr>
                <p:cNvSpPr>
                  <a:spLocks noChangeArrowheads="1"/>
                </p:cNvSpPr>
                <p:nvPr/>
              </p:nvSpPr>
              <p:spPr bwMode="auto">
                <a:xfrm>
                  <a:off x="2036763" y="3175000"/>
                  <a:ext cx="80962" cy="87313"/>
                </a:xfrm>
                <a:custGeom>
                  <a:avLst/>
                  <a:gdLst>
                    <a:gd name="T0" fmla="*/ 3 w 224"/>
                    <a:gd name="T1" fmla="*/ 45 h 244"/>
                    <a:gd name="T2" fmla="*/ 3 w 224"/>
                    <a:gd name="T3" fmla="*/ 3 h 244"/>
                    <a:gd name="T4" fmla="*/ 68 w 224"/>
                    <a:gd name="T5" fmla="*/ 3 h 244"/>
                    <a:gd name="T6" fmla="*/ 71 w 224"/>
                    <a:gd name="T7" fmla="*/ 40 h 244"/>
                    <a:gd name="T8" fmla="*/ 147 w 224"/>
                    <a:gd name="T9" fmla="*/ 0 h 244"/>
                    <a:gd name="T10" fmla="*/ 218 w 224"/>
                    <a:gd name="T11" fmla="*/ 45 h 244"/>
                    <a:gd name="T12" fmla="*/ 223 w 224"/>
                    <a:gd name="T13" fmla="*/ 116 h 244"/>
                    <a:gd name="T14" fmla="*/ 223 w 224"/>
                    <a:gd name="T15" fmla="*/ 243 h 244"/>
                    <a:gd name="T16" fmla="*/ 153 w 224"/>
                    <a:gd name="T17" fmla="*/ 243 h 244"/>
                    <a:gd name="T18" fmla="*/ 153 w 224"/>
                    <a:gd name="T19" fmla="*/ 91 h 244"/>
                    <a:gd name="T20" fmla="*/ 150 w 224"/>
                    <a:gd name="T21" fmla="*/ 65 h 244"/>
                    <a:gd name="T22" fmla="*/ 116 w 224"/>
                    <a:gd name="T23" fmla="*/ 45 h 244"/>
                    <a:gd name="T24" fmla="*/ 79 w 224"/>
                    <a:gd name="T25" fmla="*/ 62 h 244"/>
                    <a:gd name="T26" fmla="*/ 71 w 224"/>
                    <a:gd name="T27" fmla="*/ 99 h 244"/>
                    <a:gd name="T28" fmla="*/ 71 w 224"/>
                    <a:gd name="T29" fmla="*/ 237 h 244"/>
                    <a:gd name="T30" fmla="*/ 0 w 224"/>
                    <a:gd name="T31" fmla="*/ 237 h 244"/>
                    <a:gd name="T32" fmla="*/ 0 w 224"/>
                    <a:gd name="T33" fmla="*/ 45 h 244"/>
                    <a:gd name="T34" fmla="*/ 3 w 224"/>
                    <a:gd name="T35" fmla="*/ 45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24" h="244">
                      <a:moveTo>
                        <a:pt x="3" y="45"/>
                      </a:moveTo>
                      <a:cubicBezTo>
                        <a:pt x="3" y="45"/>
                        <a:pt x="3" y="20"/>
                        <a:pt x="3" y="3"/>
                      </a:cubicBezTo>
                      <a:lnTo>
                        <a:pt x="68" y="3"/>
                      </a:lnTo>
                      <a:lnTo>
                        <a:pt x="71" y="40"/>
                      </a:lnTo>
                      <a:cubicBezTo>
                        <a:pt x="77" y="29"/>
                        <a:pt x="96" y="0"/>
                        <a:pt x="147" y="0"/>
                      </a:cubicBezTo>
                      <a:cubicBezTo>
                        <a:pt x="192" y="0"/>
                        <a:pt x="212" y="29"/>
                        <a:pt x="218" y="45"/>
                      </a:cubicBezTo>
                      <a:cubicBezTo>
                        <a:pt x="223" y="60"/>
                        <a:pt x="223" y="71"/>
                        <a:pt x="223" y="116"/>
                      </a:cubicBezTo>
                      <a:lnTo>
                        <a:pt x="223" y="243"/>
                      </a:lnTo>
                      <a:lnTo>
                        <a:pt x="153" y="243"/>
                      </a:lnTo>
                      <a:lnTo>
                        <a:pt x="153" y="91"/>
                      </a:lnTo>
                      <a:cubicBezTo>
                        <a:pt x="153" y="82"/>
                        <a:pt x="153" y="74"/>
                        <a:pt x="150" y="65"/>
                      </a:cubicBezTo>
                      <a:cubicBezTo>
                        <a:pt x="144" y="54"/>
                        <a:pt x="133" y="45"/>
                        <a:pt x="116" y="45"/>
                      </a:cubicBezTo>
                      <a:cubicBezTo>
                        <a:pt x="102" y="45"/>
                        <a:pt x="88" y="51"/>
                        <a:pt x="79" y="62"/>
                      </a:cubicBezTo>
                      <a:cubicBezTo>
                        <a:pt x="77" y="68"/>
                        <a:pt x="71" y="79"/>
                        <a:pt x="71" y="99"/>
                      </a:cubicBezTo>
                      <a:lnTo>
                        <a:pt x="71" y="237"/>
                      </a:lnTo>
                      <a:lnTo>
                        <a:pt x="0" y="237"/>
                      </a:lnTo>
                      <a:lnTo>
                        <a:pt x="0" y="45"/>
                      </a:lnTo>
                      <a:lnTo>
                        <a:pt x="3" y="45"/>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33" name="Freeform 69">
                  <a:extLst>
                    <a:ext uri="{FF2B5EF4-FFF2-40B4-BE49-F238E27FC236}">
                      <a16:creationId xmlns:a16="http://schemas.microsoft.com/office/drawing/2014/main" id="{724B1D48-BD59-40AA-AA72-A68BD6C47DAF}"/>
                    </a:ext>
                  </a:extLst>
                </p:cNvPr>
                <p:cNvSpPr>
                  <a:spLocks noChangeArrowheads="1"/>
                </p:cNvSpPr>
                <p:nvPr/>
              </p:nvSpPr>
              <p:spPr bwMode="auto">
                <a:xfrm>
                  <a:off x="2138363" y="3151188"/>
                  <a:ext cx="61912" cy="111125"/>
                </a:xfrm>
                <a:custGeom>
                  <a:avLst/>
                  <a:gdLst>
                    <a:gd name="T0" fmla="*/ 113 w 170"/>
                    <a:gd name="T1" fmla="*/ 308 h 309"/>
                    <a:gd name="T2" fmla="*/ 42 w 170"/>
                    <a:gd name="T3" fmla="*/ 246 h 309"/>
                    <a:gd name="T4" fmla="*/ 42 w 170"/>
                    <a:gd name="T5" fmla="*/ 116 h 309"/>
                    <a:gd name="T6" fmla="*/ 0 w 170"/>
                    <a:gd name="T7" fmla="*/ 116 h 309"/>
                    <a:gd name="T8" fmla="*/ 0 w 170"/>
                    <a:gd name="T9" fmla="*/ 71 h 309"/>
                    <a:gd name="T10" fmla="*/ 45 w 170"/>
                    <a:gd name="T11" fmla="*/ 71 h 309"/>
                    <a:gd name="T12" fmla="*/ 45 w 170"/>
                    <a:gd name="T13" fmla="*/ 26 h 309"/>
                    <a:gd name="T14" fmla="*/ 113 w 170"/>
                    <a:gd name="T15" fmla="*/ 0 h 309"/>
                    <a:gd name="T16" fmla="*/ 113 w 170"/>
                    <a:gd name="T17" fmla="*/ 71 h 309"/>
                    <a:gd name="T18" fmla="*/ 169 w 170"/>
                    <a:gd name="T19" fmla="*/ 71 h 309"/>
                    <a:gd name="T20" fmla="*/ 169 w 170"/>
                    <a:gd name="T21" fmla="*/ 116 h 309"/>
                    <a:gd name="T22" fmla="*/ 113 w 170"/>
                    <a:gd name="T23" fmla="*/ 116 h 309"/>
                    <a:gd name="T24" fmla="*/ 113 w 170"/>
                    <a:gd name="T25" fmla="*/ 221 h 309"/>
                    <a:gd name="T26" fmla="*/ 144 w 170"/>
                    <a:gd name="T27" fmla="*/ 254 h 309"/>
                    <a:gd name="T28" fmla="*/ 166 w 170"/>
                    <a:gd name="T29" fmla="*/ 254 h 309"/>
                    <a:gd name="T30" fmla="*/ 166 w 170"/>
                    <a:gd name="T31" fmla="*/ 300 h 309"/>
                    <a:gd name="T32" fmla="*/ 113 w 170"/>
                    <a:gd name="T33" fmla="*/ 308 h 3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70" h="309">
                      <a:moveTo>
                        <a:pt x="113" y="308"/>
                      </a:moveTo>
                      <a:cubicBezTo>
                        <a:pt x="42" y="308"/>
                        <a:pt x="42" y="266"/>
                        <a:pt x="42" y="246"/>
                      </a:cubicBezTo>
                      <a:lnTo>
                        <a:pt x="42" y="116"/>
                      </a:lnTo>
                      <a:lnTo>
                        <a:pt x="0" y="116"/>
                      </a:lnTo>
                      <a:lnTo>
                        <a:pt x="0" y="71"/>
                      </a:lnTo>
                      <a:lnTo>
                        <a:pt x="45" y="71"/>
                      </a:lnTo>
                      <a:lnTo>
                        <a:pt x="45" y="26"/>
                      </a:lnTo>
                      <a:lnTo>
                        <a:pt x="113" y="0"/>
                      </a:lnTo>
                      <a:lnTo>
                        <a:pt x="113" y="71"/>
                      </a:lnTo>
                      <a:lnTo>
                        <a:pt x="169" y="71"/>
                      </a:lnTo>
                      <a:lnTo>
                        <a:pt x="169" y="116"/>
                      </a:lnTo>
                      <a:lnTo>
                        <a:pt x="113" y="116"/>
                      </a:lnTo>
                      <a:lnTo>
                        <a:pt x="113" y="221"/>
                      </a:lnTo>
                      <a:cubicBezTo>
                        <a:pt x="113" y="243"/>
                        <a:pt x="113" y="254"/>
                        <a:pt x="144" y="254"/>
                      </a:cubicBezTo>
                      <a:lnTo>
                        <a:pt x="166" y="254"/>
                      </a:lnTo>
                      <a:lnTo>
                        <a:pt x="166" y="300"/>
                      </a:lnTo>
                      <a:cubicBezTo>
                        <a:pt x="144" y="305"/>
                        <a:pt x="124" y="308"/>
                        <a:pt x="113" y="30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grpSp>
        <p:grpSp>
          <p:nvGrpSpPr>
            <p:cNvPr id="679" name="Group 678">
              <a:extLst>
                <a:ext uri="{FF2B5EF4-FFF2-40B4-BE49-F238E27FC236}">
                  <a16:creationId xmlns:a16="http://schemas.microsoft.com/office/drawing/2014/main" id="{DDCB4262-556D-4839-BE10-E8484A11E342}"/>
                </a:ext>
              </a:extLst>
            </p:cNvPr>
            <p:cNvGrpSpPr/>
            <p:nvPr/>
          </p:nvGrpSpPr>
          <p:grpSpPr>
            <a:xfrm>
              <a:off x="2611335" y="4230683"/>
              <a:ext cx="553948" cy="388711"/>
              <a:chOff x="2615706" y="4270162"/>
              <a:chExt cx="553948" cy="388711"/>
            </a:xfrm>
          </p:grpSpPr>
          <p:sp>
            <p:nvSpPr>
              <p:cNvPr id="681" name="Freeform 15">
                <a:extLst>
                  <a:ext uri="{FF2B5EF4-FFF2-40B4-BE49-F238E27FC236}">
                    <a16:creationId xmlns:a16="http://schemas.microsoft.com/office/drawing/2014/main" id="{E873F5A8-B4F3-4FBB-8D28-E8D3836A97DB}"/>
                  </a:ext>
                </a:extLst>
              </p:cNvPr>
              <p:cNvSpPr>
                <a:spLocks noChangeArrowheads="1"/>
              </p:cNvSpPr>
              <p:nvPr/>
            </p:nvSpPr>
            <p:spPr bwMode="auto">
              <a:xfrm>
                <a:off x="2801259" y="4404247"/>
                <a:ext cx="368395" cy="117833"/>
              </a:xfrm>
              <a:custGeom>
                <a:avLst/>
                <a:gdLst>
                  <a:gd name="T0" fmla="*/ 70 w 1198"/>
                  <a:gd name="T1" fmla="*/ 4 h 383"/>
                  <a:gd name="T2" fmla="*/ 62 w 1198"/>
                  <a:gd name="T3" fmla="*/ 58 h 383"/>
                  <a:gd name="T4" fmla="*/ 74 w 1198"/>
                  <a:gd name="T5" fmla="*/ 125 h 383"/>
                  <a:gd name="T6" fmla="*/ 66 w 1198"/>
                  <a:gd name="T7" fmla="*/ 183 h 383"/>
                  <a:gd name="T8" fmla="*/ 20 w 1198"/>
                  <a:gd name="T9" fmla="*/ 254 h 383"/>
                  <a:gd name="T10" fmla="*/ 0 w 1198"/>
                  <a:gd name="T11" fmla="*/ 308 h 383"/>
                  <a:gd name="T12" fmla="*/ 12 w 1198"/>
                  <a:gd name="T13" fmla="*/ 312 h 383"/>
                  <a:gd name="T14" fmla="*/ 66 w 1198"/>
                  <a:gd name="T15" fmla="*/ 328 h 383"/>
                  <a:gd name="T16" fmla="*/ 149 w 1198"/>
                  <a:gd name="T17" fmla="*/ 353 h 383"/>
                  <a:gd name="T18" fmla="*/ 174 w 1198"/>
                  <a:gd name="T19" fmla="*/ 362 h 383"/>
                  <a:gd name="T20" fmla="*/ 208 w 1198"/>
                  <a:gd name="T21" fmla="*/ 382 h 383"/>
                  <a:gd name="T22" fmla="*/ 1197 w 1198"/>
                  <a:gd name="T23" fmla="*/ 382 h 383"/>
                  <a:gd name="T24" fmla="*/ 1197 w 1198"/>
                  <a:gd name="T25" fmla="*/ 0 h 383"/>
                  <a:gd name="T26" fmla="*/ 70 w 1198"/>
                  <a:gd name="T27" fmla="*/ 0 h 383"/>
                  <a:gd name="T28" fmla="*/ 70 w 1198"/>
                  <a:gd name="T29" fmla="*/ 4 h 383"/>
                  <a:gd name="T30" fmla="*/ 1010 w 1198"/>
                  <a:gd name="T31" fmla="*/ 258 h 383"/>
                  <a:gd name="T32" fmla="*/ 948 w 1198"/>
                  <a:gd name="T33" fmla="*/ 195 h 383"/>
                  <a:gd name="T34" fmla="*/ 1010 w 1198"/>
                  <a:gd name="T35" fmla="*/ 133 h 383"/>
                  <a:gd name="T36" fmla="*/ 1072 w 1198"/>
                  <a:gd name="T37" fmla="*/ 195 h 383"/>
                  <a:gd name="T38" fmla="*/ 1010 w 1198"/>
                  <a:gd name="T39" fmla="*/ 258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98" h="383">
                    <a:moveTo>
                      <a:pt x="70" y="4"/>
                    </a:moveTo>
                    <a:cubicBezTo>
                      <a:pt x="70" y="21"/>
                      <a:pt x="66" y="42"/>
                      <a:pt x="62" y="58"/>
                    </a:cubicBezTo>
                    <a:cubicBezTo>
                      <a:pt x="74" y="79"/>
                      <a:pt x="79" y="104"/>
                      <a:pt x="74" y="125"/>
                    </a:cubicBezTo>
                    <a:lnTo>
                      <a:pt x="66" y="183"/>
                    </a:lnTo>
                    <a:cubicBezTo>
                      <a:pt x="62" y="212"/>
                      <a:pt x="45" y="237"/>
                      <a:pt x="20" y="254"/>
                    </a:cubicBezTo>
                    <a:cubicBezTo>
                      <a:pt x="16" y="270"/>
                      <a:pt x="8" y="291"/>
                      <a:pt x="0" y="308"/>
                    </a:cubicBezTo>
                    <a:lnTo>
                      <a:pt x="12" y="312"/>
                    </a:lnTo>
                    <a:cubicBezTo>
                      <a:pt x="29" y="316"/>
                      <a:pt x="45" y="320"/>
                      <a:pt x="66" y="328"/>
                    </a:cubicBezTo>
                    <a:cubicBezTo>
                      <a:pt x="99" y="337"/>
                      <a:pt x="129" y="345"/>
                      <a:pt x="149" y="353"/>
                    </a:cubicBezTo>
                    <a:lnTo>
                      <a:pt x="174" y="362"/>
                    </a:lnTo>
                    <a:cubicBezTo>
                      <a:pt x="187" y="370"/>
                      <a:pt x="199" y="374"/>
                      <a:pt x="208" y="382"/>
                    </a:cubicBezTo>
                    <a:lnTo>
                      <a:pt x="1197" y="382"/>
                    </a:lnTo>
                    <a:lnTo>
                      <a:pt x="1197" y="0"/>
                    </a:lnTo>
                    <a:lnTo>
                      <a:pt x="70" y="0"/>
                    </a:lnTo>
                    <a:lnTo>
                      <a:pt x="70" y="4"/>
                    </a:lnTo>
                    <a:close/>
                    <a:moveTo>
                      <a:pt x="1010" y="258"/>
                    </a:moveTo>
                    <a:cubicBezTo>
                      <a:pt x="977" y="258"/>
                      <a:pt x="948" y="229"/>
                      <a:pt x="948" y="195"/>
                    </a:cubicBezTo>
                    <a:cubicBezTo>
                      <a:pt x="948" y="162"/>
                      <a:pt x="977" y="133"/>
                      <a:pt x="1010" y="133"/>
                    </a:cubicBezTo>
                    <a:cubicBezTo>
                      <a:pt x="1043" y="133"/>
                      <a:pt x="1072" y="162"/>
                      <a:pt x="1072" y="195"/>
                    </a:cubicBezTo>
                    <a:cubicBezTo>
                      <a:pt x="1072" y="229"/>
                      <a:pt x="1043" y="258"/>
                      <a:pt x="1010" y="258"/>
                    </a:cubicBezTo>
                    <a:close/>
                  </a:path>
                </a:pathLst>
              </a:custGeom>
              <a:solidFill>
                <a:schemeClr val="tx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82" name="Freeform 16">
                <a:extLst>
                  <a:ext uri="{FF2B5EF4-FFF2-40B4-BE49-F238E27FC236}">
                    <a16:creationId xmlns:a16="http://schemas.microsoft.com/office/drawing/2014/main" id="{2B04DC15-31B3-4AFF-9852-7DE904638884}"/>
                  </a:ext>
                </a:extLst>
              </p:cNvPr>
              <p:cNvSpPr>
                <a:spLocks noChangeArrowheads="1"/>
              </p:cNvSpPr>
              <p:nvPr/>
            </p:nvSpPr>
            <p:spPr bwMode="auto">
              <a:xfrm>
                <a:off x="2882522" y="4541041"/>
                <a:ext cx="287132" cy="117832"/>
              </a:xfrm>
              <a:custGeom>
                <a:avLst/>
                <a:gdLst>
                  <a:gd name="T0" fmla="*/ 0 w 936"/>
                  <a:gd name="T1" fmla="*/ 0 h 383"/>
                  <a:gd name="T2" fmla="*/ 2 w 936"/>
                  <a:gd name="T3" fmla="*/ 4 h 383"/>
                  <a:gd name="T4" fmla="*/ 0 w 936"/>
                  <a:gd name="T5" fmla="*/ 4 h 383"/>
                  <a:gd name="T6" fmla="*/ 0 w 936"/>
                  <a:gd name="T7" fmla="*/ 0 h 383"/>
                  <a:gd name="T8" fmla="*/ 37 w 936"/>
                  <a:gd name="T9" fmla="*/ 125 h 383"/>
                  <a:gd name="T10" fmla="*/ 37 w 936"/>
                  <a:gd name="T11" fmla="*/ 382 h 383"/>
                  <a:gd name="T12" fmla="*/ 873 w 936"/>
                  <a:gd name="T13" fmla="*/ 382 h 383"/>
                  <a:gd name="T14" fmla="*/ 935 w 936"/>
                  <a:gd name="T15" fmla="*/ 320 h 383"/>
                  <a:gd name="T16" fmla="*/ 935 w 936"/>
                  <a:gd name="T17" fmla="*/ 4 h 383"/>
                  <a:gd name="T18" fmla="*/ 2 w 936"/>
                  <a:gd name="T19" fmla="*/ 4 h 383"/>
                  <a:gd name="T20" fmla="*/ 37 w 936"/>
                  <a:gd name="T21" fmla="*/ 125 h 383"/>
                  <a:gd name="T22" fmla="*/ 740 w 936"/>
                  <a:gd name="T23" fmla="*/ 253 h 383"/>
                  <a:gd name="T24" fmla="*/ 678 w 936"/>
                  <a:gd name="T25" fmla="*/ 191 h 383"/>
                  <a:gd name="T26" fmla="*/ 740 w 936"/>
                  <a:gd name="T27" fmla="*/ 129 h 383"/>
                  <a:gd name="T28" fmla="*/ 802 w 936"/>
                  <a:gd name="T29" fmla="*/ 191 h 383"/>
                  <a:gd name="T30" fmla="*/ 740 w 936"/>
                  <a:gd name="T31" fmla="*/ 253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36" h="383">
                    <a:moveTo>
                      <a:pt x="0" y="0"/>
                    </a:moveTo>
                    <a:cubicBezTo>
                      <a:pt x="1" y="1"/>
                      <a:pt x="1" y="3"/>
                      <a:pt x="2" y="4"/>
                    </a:cubicBezTo>
                    <a:lnTo>
                      <a:pt x="0" y="4"/>
                    </a:lnTo>
                    <a:lnTo>
                      <a:pt x="0" y="0"/>
                    </a:lnTo>
                    <a:close/>
                    <a:moveTo>
                      <a:pt x="37" y="125"/>
                    </a:moveTo>
                    <a:lnTo>
                      <a:pt x="37" y="382"/>
                    </a:lnTo>
                    <a:lnTo>
                      <a:pt x="873" y="382"/>
                    </a:lnTo>
                    <a:cubicBezTo>
                      <a:pt x="910" y="382"/>
                      <a:pt x="935" y="353"/>
                      <a:pt x="935" y="320"/>
                    </a:cubicBezTo>
                    <a:lnTo>
                      <a:pt x="935" y="4"/>
                    </a:lnTo>
                    <a:lnTo>
                      <a:pt x="2" y="4"/>
                    </a:lnTo>
                    <a:cubicBezTo>
                      <a:pt x="22" y="40"/>
                      <a:pt x="37" y="80"/>
                      <a:pt x="37" y="125"/>
                    </a:cubicBezTo>
                    <a:close/>
                    <a:moveTo>
                      <a:pt x="740" y="253"/>
                    </a:moveTo>
                    <a:cubicBezTo>
                      <a:pt x="707" y="253"/>
                      <a:pt x="678" y="224"/>
                      <a:pt x="678" y="191"/>
                    </a:cubicBezTo>
                    <a:cubicBezTo>
                      <a:pt x="678" y="158"/>
                      <a:pt x="707" y="129"/>
                      <a:pt x="740" y="129"/>
                    </a:cubicBezTo>
                    <a:cubicBezTo>
                      <a:pt x="773" y="129"/>
                      <a:pt x="802" y="158"/>
                      <a:pt x="802" y="191"/>
                    </a:cubicBezTo>
                    <a:cubicBezTo>
                      <a:pt x="802" y="228"/>
                      <a:pt x="773" y="253"/>
                      <a:pt x="740" y="253"/>
                    </a:cubicBezTo>
                    <a:close/>
                  </a:path>
                </a:pathLst>
              </a:custGeom>
              <a:solidFill>
                <a:schemeClr val="tx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83" name="Freeform 17">
                <a:extLst>
                  <a:ext uri="{FF2B5EF4-FFF2-40B4-BE49-F238E27FC236}">
                    <a16:creationId xmlns:a16="http://schemas.microsoft.com/office/drawing/2014/main" id="{27140160-B6B2-4E88-9AAC-026D8D4795EA}"/>
                  </a:ext>
                </a:extLst>
              </p:cNvPr>
              <p:cNvSpPr>
                <a:spLocks noChangeArrowheads="1"/>
              </p:cNvSpPr>
              <p:nvPr/>
            </p:nvSpPr>
            <p:spPr bwMode="auto">
              <a:xfrm>
                <a:off x="2776879" y="4270162"/>
                <a:ext cx="392775" cy="116478"/>
              </a:xfrm>
              <a:custGeom>
                <a:avLst/>
                <a:gdLst>
                  <a:gd name="T0" fmla="*/ 1214 w 1277"/>
                  <a:gd name="T1" fmla="*/ 0 h 379"/>
                  <a:gd name="T2" fmla="*/ 62 w 1277"/>
                  <a:gd name="T3" fmla="*/ 0 h 379"/>
                  <a:gd name="T4" fmla="*/ 0 w 1277"/>
                  <a:gd name="T5" fmla="*/ 62 h 379"/>
                  <a:gd name="T6" fmla="*/ 0 w 1277"/>
                  <a:gd name="T7" fmla="*/ 207 h 379"/>
                  <a:gd name="T8" fmla="*/ 141 w 1277"/>
                  <a:gd name="T9" fmla="*/ 378 h 379"/>
                  <a:gd name="T10" fmla="*/ 1276 w 1277"/>
                  <a:gd name="T11" fmla="*/ 378 h 379"/>
                  <a:gd name="T12" fmla="*/ 1276 w 1277"/>
                  <a:gd name="T13" fmla="*/ 62 h 379"/>
                  <a:gd name="T14" fmla="*/ 1214 w 1277"/>
                  <a:gd name="T15" fmla="*/ 0 h 379"/>
                  <a:gd name="T16" fmla="*/ 1081 w 1277"/>
                  <a:gd name="T17" fmla="*/ 253 h 379"/>
                  <a:gd name="T18" fmla="*/ 1019 w 1277"/>
                  <a:gd name="T19" fmla="*/ 191 h 379"/>
                  <a:gd name="T20" fmla="*/ 1081 w 1277"/>
                  <a:gd name="T21" fmla="*/ 128 h 379"/>
                  <a:gd name="T22" fmla="*/ 1143 w 1277"/>
                  <a:gd name="T23" fmla="*/ 191 h 379"/>
                  <a:gd name="T24" fmla="*/ 1081 w 1277"/>
                  <a:gd name="T25" fmla="*/ 253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77" h="379">
                    <a:moveTo>
                      <a:pt x="1214" y="0"/>
                    </a:moveTo>
                    <a:lnTo>
                      <a:pt x="62" y="0"/>
                    </a:lnTo>
                    <a:cubicBezTo>
                      <a:pt x="25" y="0"/>
                      <a:pt x="0" y="29"/>
                      <a:pt x="0" y="62"/>
                    </a:cubicBezTo>
                    <a:lnTo>
                      <a:pt x="0" y="207"/>
                    </a:lnTo>
                    <a:cubicBezTo>
                      <a:pt x="75" y="237"/>
                      <a:pt x="133" y="303"/>
                      <a:pt x="141" y="378"/>
                    </a:cubicBezTo>
                    <a:lnTo>
                      <a:pt x="1276" y="378"/>
                    </a:lnTo>
                    <a:lnTo>
                      <a:pt x="1276" y="62"/>
                    </a:lnTo>
                    <a:cubicBezTo>
                      <a:pt x="1276" y="29"/>
                      <a:pt x="1247" y="0"/>
                      <a:pt x="1214" y="0"/>
                    </a:cubicBezTo>
                    <a:close/>
                    <a:moveTo>
                      <a:pt x="1081" y="253"/>
                    </a:moveTo>
                    <a:cubicBezTo>
                      <a:pt x="1048" y="253"/>
                      <a:pt x="1019" y="224"/>
                      <a:pt x="1019" y="191"/>
                    </a:cubicBezTo>
                    <a:cubicBezTo>
                      <a:pt x="1019" y="158"/>
                      <a:pt x="1048" y="128"/>
                      <a:pt x="1081" y="128"/>
                    </a:cubicBezTo>
                    <a:cubicBezTo>
                      <a:pt x="1114" y="128"/>
                      <a:pt x="1143" y="158"/>
                      <a:pt x="1143" y="191"/>
                    </a:cubicBezTo>
                    <a:cubicBezTo>
                      <a:pt x="1143" y="224"/>
                      <a:pt x="1114" y="253"/>
                      <a:pt x="1081" y="253"/>
                    </a:cubicBezTo>
                    <a:close/>
                  </a:path>
                </a:pathLst>
              </a:custGeom>
              <a:solidFill>
                <a:schemeClr val="tx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84" name="Freeform 18">
                <a:extLst>
                  <a:ext uri="{FF2B5EF4-FFF2-40B4-BE49-F238E27FC236}">
                    <a16:creationId xmlns:a16="http://schemas.microsoft.com/office/drawing/2014/main" id="{CB679997-0544-47C3-993B-B84D9E429B11}"/>
                  </a:ext>
                </a:extLst>
              </p:cNvPr>
              <p:cNvSpPr>
                <a:spLocks noChangeArrowheads="1"/>
              </p:cNvSpPr>
              <p:nvPr/>
            </p:nvSpPr>
            <p:spPr bwMode="auto">
              <a:xfrm>
                <a:off x="2684781" y="4341945"/>
                <a:ext cx="119187" cy="176071"/>
              </a:xfrm>
              <a:custGeom>
                <a:avLst/>
                <a:gdLst>
                  <a:gd name="T0" fmla="*/ 8 w 387"/>
                  <a:gd name="T1" fmla="*/ 391 h 575"/>
                  <a:gd name="T2" fmla="*/ 45 w 387"/>
                  <a:gd name="T3" fmla="*/ 424 h 575"/>
                  <a:gd name="T4" fmla="*/ 191 w 387"/>
                  <a:gd name="T5" fmla="*/ 574 h 575"/>
                  <a:gd name="T6" fmla="*/ 336 w 387"/>
                  <a:gd name="T7" fmla="*/ 424 h 575"/>
                  <a:gd name="T8" fmla="*/ 374 w 387"/>
                  <a:gd name="T9" fmla="*/ 391 h 575"/>
                  <a:gd name="T10" fmla="*/ 382 w 387"/>
                  <a:gd name="T11" fmla="*/ 333 h 575"/>
                  <a:gd name="T12" fmla="*/ 361 w 387"/>
                  <a:gd name="T13" fmla="*/ 296 h 575"/>
                  <a:gd name="T14" fmla="*/ 374 w 387"/>
                  <a:gd name="T15" fmla="*/ 187 h 575"/>
                  <a:gd name="T16" fmla="*/ 228 w 387"/>
                  <a:gd name="T17" fmla="*/ 38 h 575"/>
                  <a:gd name="T18" fmla="*/ 199 w 387"/>
                  <a:gd name="T19" fmla="*/ 0 h 575"/>
                  <a:gd name="T20" fmla="*/ 0 w 387"/>
                  <a:gd name="T21" fmla="*/ 171 h 575"/>
                  <a:gd name="T22" fmla="*/ 0 w 387"/>
                  <a:gd name="T23" fmla="*/ 192 h 575"/>
                  <a:gd name="T24" fmla="*/ 12 w 387"/>
                  <a:gd name="T25" fmla="*/ 291 h 575"/>
                  <a:gd name="T26" fmla="*/ 0 w 387"/>
                  <a:gd name="T27" fmla="*/ 333 h 575"/>
                  <a:gd name="T28" fmla="*/ 8 w 387"/>
                  <a:gd name="T29" fmla="*/ 391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87" h="575">
                    <a:moveTo>
                      <a:pt x="8" y="391"/>
                    </a:moveTo>
                    <a:cubicBezTo>
                      <a:pt x="12" y="408"/>
                      <a:pt x="25" y="424"/>
                      <a:pt x="45" y="424"/>
                    </a:cubicBezTo>
                    <a:cubicBezTo>
                      <a:pt x="66" y="566"/>
                      <a:pt x="174" y="574"/>
                      <a:pt x="191" y="574"/>
                    </a:cubicBezTo>
                    <a:cubicBezTo>
                      <a:pt x="208" y="574"/>
                      <a:pt x="316" y="570"/>
                      <a:pt x="336" y="424"/>
                    </a:cubicBezTo>
                    <a:cubicBezTo>
                      <a:pt x="357" y="424"/>
                      <a:pt x="370" y="412"/>
                      <a:pt x="374" y="391"/>
                    </a:cubicBezTo>
                    <a:lnTo>
                      <a:pt x="382" y="333"/>
                    </a:lnTo>
                    <a:cubicBezTo>
                      <a:pt x="386" y="316"/>
                      <a:pt x="378" y="300"/>
                      <a:pt x="361" y="296"/>
                    </a:cubicBezTo>
                    <a:cubicBezTo>
                      <a:pt x="365" y="271"/>
                      <a:pt x="374" y="225"/>
                      <a:pt x="374" y="187"/>
                    </a:cubicBezTo>
                    <a:cubicBezTo>
                      <a:pt x="374" y="117"/>
                      <a:pt x="311" y="46"/>
                      <a:pt x="228" y="38"/>
                    </a:cubicBezTo>
                    <a:lnTo>
                      <a:pt x="199" y="0"/>
                    </a:lnTo>
                    <a:cubicBezTo>
                      <a:pt x="0" y="9"/>
                      <a:pt x="0" y="171"/>
                      <a:pt x="0" y="171"/>
                    </a:cubicBezTo>
                    <a:lnTo>
                      <a:pt x="0" y="192"/>
                    </a:lnTo>
                    <a:cubicBezTo>
                      <a:pt x="0" y="229"/>
                      <a:pt x="8" y="271"/>
                      <a:pt x="12" y="291"/>
                    </a:cubicBezTo>
                    <a:cubicBezTo>
                      <a:pt x="8" y="300"/>
                      <a:pt x="0" y="316"/>
                      <a:pt x="0" y="333"/>
                    </a:cubicBezTo>
                    <a:lnTo>
                      <a:pt x="8" y="391"/>
                    </a:lnTo>
                  </a:path>
                </a:pathLst>
              </a:custGeom>
              <a:solidFill>
                <a:schemeClr val="tx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85" name="Freeform 19">
                <a:extLst>
                  <a:ext uri="{FF2B5EF4-FFF2-40B4-BE49-F238E27FC236}">
                    <a16:creationId xmlns:a16="http://schemas.microsoft.com/office/drawing/2014/main" id="{DC0FFC23-91B2-4A19-B49D-52176A9D7099}"/>
                  </a:ext>
                </a:extLst>
              </p:cNvPr>
              <p:cNvSpPr>
                <a:spLocks noChangeArrowheads="1"/>
              </p:cNvSpPr>
              <p:nvPr/>
            </p:nvSpPr>
            <p:spPr bwMode="auto">
              <a:xfrm>
                <a:off x="2615706" y="4516662"/>
                <a:ext cx="255981" cy="142211"/>
              </a:xfrm>
              <a:custGeom>
                <a:avLst/>
                <a:gdLst>
                  <a:gd name="T0" fmla="*/ 0 w 833"/>
                  <a:gd name="T1" fmla="*/ 461 h 462"/>
                  <a:gd name="T2" fmla="*/ 0 w 833"/>
                  <a:gd name="T3" fmla="*/ 204 h 462"/>
                  <a:gd name="T4" fmla="*/ 87 w 833"/>
                  <a:gd name="T5" fmla="*/ 54 h 462"/>
                  <a:gd name="T6" fmla="*/ 87 w 833"/>
                  <a:gd name="T7" fmla="*/ 54 h 462"/>
                  <a:gd name="T8" fmla="*/ 183 w 833"/>
                  <a:gd name="T9" fmla="*/ 25 h 462"/>
                  <a:gd name="T10" fmla="*/ 237 w 833"/>
                  <a:gd name="T11" fmla="*/ 8 h 462"/>
                  <a:gd name="T12" fmla="*/ 275 w 833"/>
                  <a:gd name="T13" fmla="*/ 0 h 462"/>
                  <a:gd name="T14" fmla="*/ 416 w 833"/>
                  <a:gd name="T15" fmla="*/ 58 h 462"/>
                  <a:gd name="T16" fmla="*/ 416 w 833"/>
                  <a:gd name="T17" fmla="*/ 58 h 462"/>
                  <a:gd name="T18" fmla="*/ 557 w 833"/>
                  <a:gd name="T19" fmla="*/ 0 h 462"/>
                  <a:gd name="T20" fmla="*/ 595 w 833"/>
                  <a:gd name="T21" fmla="*/ 8 h 462"/>
                  <a:gd name="T22" fmla="*/ 649 w 833"/>
                  <a:gd name="T23" fmla="*/ 25 h 462"/>
                  <a:gd name="T24" fmla="*/ 744 w 833"/>
                  <a:gd name="T25" fmla="*/ 54 h 462"/>
                  <a:gd name="T26" fmla="*/ 744 w 833"/>
                  <a:gd name="T27" fmla="*/ 54 h 462"/>
                  <a:gd name="T28" fmla="*/ 832 w 833"/>
                  <a:gd name="T29" fmla="*/ 204 h 462"/>
                  <a:gd name="T30" fmla="*/ 832 w 833"/>
                  <a:gd name="T31" fmla="*/ 461 h 462"/>
                  <a:gd name="T32" fmla="*/ 0 w 833"/>
                  <a:gd name="T33" fmla="*/ 461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33" h="462">
                    <a:moveTo>
                      <a:pt x="0" y="461"/>
                    </a:moveTo>
                    <a:lnTo>
                      <a:pt x="0" y="204"/>
                    </a:lnTo>
                    <a:cubicBezTo>
                      <a:pt x="0" y="141"/>
                      <a:pt x="38" y="83"/>
                      <a:pt x="87" y="54"/>
                    </a:cubicBezTo>
                    <a:lnTo>
                      <a:pt x="87" y="54"/>
                    </a:lnTo>
                    <a:cubicBezTo>
                      <a:pt x="117" y="46"/>
                      <a:pt x="150" y="33"/>
                      <a:pt x="183" y="25"/>
                    </a:cubicBezTo>
                    <a:cubicBezTo>
                      <a:pt x="204" y="21"/>
                      <a:pt x="220" y="12"/>
                      <a:pt x="237" y="8"/>
                    </a:cubicBezTo>
                    <a:cubicBezTo>
                      <a:pt x="258" y="4"/>
                      <a:pt x="275" y="0"/>
                      <a:pt x="275" y="0"/>
                    </a:cubicBezTo>
                    <a:cubicBezTo>
                      <a:pt x="304" y="37"/>
                      <a:pt x="358" y="58"/>
                      <a:pt x="416" y="58"/>
                    </a:cubicBezTo>
                    <a:lnTo>
                      <a:pt x="416" y="58"/>
                    </a:lnTo>
                    <a:cubicBezTo>
                      <a:pt x="474" y="58"/>
                      <a:pt x="528" y="37"/>
                      <a:pt x="557" y="0"/>
                    </a:cubicBezTo>
                    <a:cubicBezTo>
                      <a:pt x="557" y="0"/>
                      <a:pt x="574" y="4"/>
                      <a:pt x="595" y="8"/>
                    </a:cubicBezTo>
                    <a:cubicBezTo>
                      <a:pt x="611" y="12"/>
                      <a:pt x="628" y="16"/>
                      <a:pt x="649" y="25"/>
                    </a:cubicBezTo>
                    <a:cubicBezTo>
                      <a:pt x="682" y="33"/>
                      <a:pt x="719" y="46"/>
                      <a:pt x="744" y="54"/>
                    </a:cubicBezTo>
                    <a:lnTo>
                      <a:pt x="744" y="54"/>
                    </a:lnTo>
                    <a:cubicBezTo>
                      <a:pt x="794" y="83"/>
                      <a:pt x="832" y="137"/>
                      <a:pt x="832" y="204"/>
                    </a:cubicBezTo>
                    <a:lnTo>
                      <a:pt x="832" y="461"/>
                    </a:lnTo>
                    <a:lnTo>
                      <a:pt x="0" y="461"/>
                    </a:lnTo>
                  </a:path>
                </a:pathLst>
              </a:custGeom>
              <a:solidFill>
                <a:schemeClr val="tx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680" name="Rectangle 679">
              <a:extLst>
                <a:ext uri="{FF2B5EF4-FFF2-40B4-BE49-F238E27FC236}">
                  <a16:creationId xmlns:a16="http://schemas.microsoft.com/office/drawing/2014/main" id="{1B2C7F96-A1F2-40FF-9F07-C8FAAD910B81}"/>
                </a:ext>
              </a:extLst>
            </p:cNvPr>
            <p:cNvSpPr/>
            <p:nvPr/>
          </p:nvSpPr>
          <p:spPr>
            <a:xfrm>
              <a:off x="2568775" y="4077183"/>
              <a:ext cx="639069" cy="1100192"/>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p>
          </p:txBody>
        </p:sp>
      </p:grpSp>
      <p:sp>
        <p:nvSpPr>
          <p:cNvPr id="950" name="Text Box 30">
            <a:extLst>
              <a:ext uri="{FF2B5EF4-FFF2-40B4-BE49-F238E27FC236}">
                <a16:creationId xmlns:a16="http://schemas.microsoft.com/office/drawing/2014/main" id="{40D5E146-5123-4EF4-A847-336DDFD4F824}"/>
              </a:ext>
            </a:extLst>
          </p:cNvPr>
          <p:cNvSpPr txBox="1">
            <a:spLocks noChangeArrowheads="1"/>
          </p:cNvSpPr>
          <p:nvPr/>
        </p:nvSpPr>
        <p:spPr bwMode="auto">
          <a:xfrm>
            <a:off x="3116515" y="3894472"/>
            <a:ext cx="640811" cy="369332"/>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solidFill>
                  <a:schemeClr val="bg2">
                    <a:lumMod val="10000"/>
                  </a:schemeClr>
                </a:solidFill>
              </a:rPr>
              <a:t>Dynamic Routable Gateway</a:t>
            </a:r>
          </a:p>
        </p:txBody>
      </p:sp>
      <p:cxnSp>
        <p:nvCxnSpPr>
          <p:cNvPr id="951" name="Straight Connector 950">
            <a:extLst>
              <a:ext uri="{FF2B5EF4-FFF2-40B4-BE49-F238E27FC236}">
                <a16:creationId xmlns:a16="http://schemas.microsoft.com/office/drawing/2014/main" id="{BDDB475C-4961-4080-89A3-64F5D49DF977}"/>
              </a:ext>
            </a:extLst>
          </p:cNvPr>
          <p:cNvCxnSpPr>
            <a:cxnSpLocks/>
            <a:endCxn id="451" idx="1"/>
          </p:cNvCxnSpPr>
          <p:nvPr/>
        </p:nvCxnSpPr>
        <p:spPr>
          <a:xfrm>
            <a:off x="3377461" y="3060434"/>
            <a:ext cx="170182" cy="347314"/>
          </a:xfrm>
          <a:prstGeom prst="line">
            <a:avLst/>
          </a:prstGeom>
          <a:ln w="12700">
            <a:solidFill>
              <a:srgbClr val="5F5F5F"/>
            </a:solidFill>
            <a:miter lim="800000"/>
            <a:headEnd type="none" w="sm" len="sm"/>
            <a:tailEnd type="oval" w="sm" len="sm"/>
          </a:ln>
        </p:spPr>
        <p:style>
          <a:lnRef idx="1">
            <a:schemeClr val="accent1"/>
          </a:lnRef>
          <a:fillRef idx="0">
            <a:schemeClr val="accent1"/>
          </a:fillRef>
          <a:effectRef idx="0">
            <a:schemeClr val="accent1"/>
          </a:effectRef>
          <a:fontRef idx="minor">
            <a:schemeClr val="tx1"/>
          </a:fontRef>
        </p:style>
      </p:cxnSp>
      <p:grpSp>
        <p:nvGrpSpPr>
          <p:cNvPr id="952" name="Group 951">
            <a:extLst>
              <a:ext uri="{FF2B5EF4-FFF2-40B4-BE49-F238E27FC236}">
                <a16:creationId xmlns:a16="http://schemas.microsoft.com/office/drawing/2014/main" id="{4AADFA19-05A3-4272-9272-0DB9E152B738}"/>
              </a:ext>
            </a:extLst>
          </p:cNvPr>
          <p:cNvGrpSpPr/>
          <p:nvPr/>
        </p:nvGrpSpPr>
        <p:grpSpPr>
          <a:xfrm>
            <a:off x="3156359" y="2370584"/>
            <a:ext cx="913874" cy="776404"/>
            <a:chOff x="8809444" y="2046682"/>
            <a:chExt cx="914112" cy="776606"/>
          </a:xfrm>
        </p:grpSpPr>
        <p:grpSp>
          <p:nvGrpSpPr>
            <p:cNvPr id="953" name="Group 952">
              <a:extLst>
                <a:ext uri="{FF2B5EF4-FFF2-40B4-BE49-F238E27FC236}">
                  <a16:creationId xmlns:a16="http://schemas.microsoft.com/office/drawing/2014/main" id="{83C20896-E6A0-4670-BD2B-8969740B6A7D}"/>
                </a:ext>
              </a:extLst>
            </p:cNvPr>
            <p:cNvGrpSpPr/>
            <p:nvPr/>
          </p:nvGrpSpPr>
          <p:grpSpPr>
            <a:xfrm>
              <a:off x="8884399" y="2106486"/>
              <a:ext cx="764202" cy="656998"/>
              <a:chOff x="6159500" y="2681288"/>
              <a:chExt cx="792163" cy="681037"/>
            </a:xfrm>
            <a:solidFill>
              <a:srgbClr val="F80000"/>
            </a:solidFill>
          </p:grpSpPr>
          <p:sp>
            <p:nvSpPr>
              <p:cNvPr id="955" name="Freeform 1">
                <a:extLst>
                  <a:ext uri="{FF2B5EF4-FFF2-40B4-BE49-F238E27FC236}">
                    <a16:creationId xmlns:a16="http://schemas.microsoft.com/office/drawing/2014/main" id="{41EEC142-2238-47EF-85CC-5FE566E64198}"/>
                  </a:ext>
                </a:extLst>
              </p:cNvPr>
              <p:cNvSpPr>
                <a:spLocks noChangeArrowheads="1"/>
              </p:cNvSpPr>
              <p:nvPr/>
            </p:nvSpPr>
            <p:spPr bwMode="auto">
              <a:xfrm>
                <a:off x="6161088" y="3032125"/>
                <a:ext cx="279400" cy="92075"/>
              </a:xfrm>
              <a:custGeom>
                <a:avLst/>
                <a:gdLst>
                  <a:gd name="T0" fmla="*/ 740 w 778"/>
                  <a:gd name="T1" fmla="*/ 0 h 255"/>
                  <a:gd name="T2" fmla="*/ 37 w 778"/>
                  <a:gd name="T3" fmla="*/ 0 h 255"/>
                  <a:gd name="T4" fmla="*/ 0 w 778"/>
                  <a:gd name="T5" fmla="*/ 37 h 255"/>
                  <a:gd name="T6" fmla="*/ 0 w 778"/>
                  <a:gd name="T7" fmla="*/ 254 h 255"/>
                  <a:gd name="T8" fmla="*/ 777 w 778"/>
                  <a:gd name="T9" fmla="*/ 254 h 255"/>
                  <a:gd name="T10" fmla="*/ 777 w 778"/>
                  <a:gd name="T11" fmla="*/ 37 h 255"/>
                  <a:gd name="T12" fmla="*/ 740 w 778"/>
                  <a:gd name="T13" fmla="*/ 0 h 255"/>
                  <a:gd name="T14" fmla="*/ 669 w 778"/>
                  <a:gd name="T15" fmla="*/ 170 h 255"/>
                  <a:gd name="T16" fmla="*/ 628 w 778"/>
                  <a:gd name="T17" fmla="*/ 129 h 255"/>
                  <a:gd name="T18" fmla="*/ 669 w 778"/>
                  <a:gd name="T19" fmla="*/ 87 h 255"/>
                  <a:gd name="T20" fmla="*/ 711 w 778"/>
                  <a:gd name="T21" fmla="*/ 129 h 255"/>
                  <a:gd name="T22" fmla="*/ 669 w 778"/>
                  <a:gd name="T23" fmla="*/ 170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78" h="255">
                    <a:moveTo>
                      <a:pt x="740" y="0"/>
                    </a:moveTo>
                    <a:lnTo>
                      <a:pt x="37" y="0"/>
                    </a:lnTo>
                    <a:cubicBezTo>
                      <a:pt x="17" y="0"/>
                      <a:pt x="0" y="17"/>
                      <a:pt x="0" y="37"/>
                    </a:cubicBezTo>
                    <a:lnTo>
                      <a:pt x="0" y="254"/>
                    </a:lnTo>
                    <a:lnTo>
                      <a:pt x="777" y="254"/>
                    </a:lnTo>
                    <a:lnTo>
                      <a:pt x="777" y="37"/>
                    </a:lnTo>
                    <a:cubicBezTo>
                      <a:pt x="777" y="17"/>
                      <a:pt x="761" y="0"/>
                      <a:pt x="740" y="0"/>
                    </a:cubicBezTo>
                    <a:close/>
                    <a:moveTo>
                      <a:pt x="669" y="170"/>
                    </a:moveTo>
                    <a:cubicBezTo>
                      <a:pt x="644" y="170"/>
                      <a:pt x="628" y="150"/>
                      <a:pt x="628" y="129"/>
                    </a:cubicBezTo>
                    <a:cubicBezTo>
                      <a:pt x="628" y="104"/>
                      <a:pt x="648" y="87"/>
                      <a:pt x="669" y="87"/>
                    </a:cubicBezTo>
                    <a:cubicBezTo>
                      <a:pt x="694" y="87"/>
                      <a:pt x="711" y="108"/>
                      <a:pt x="711" y="129"/>
                    </a:cubicBezTo>
                    <a:cubicBezTo>
                      <a:pt x="711" y="154"/>
                      <a:pt x="690" y="170"/>
                      <a:pt x="669" y="170"/>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799"/>
              </a:p>
            </p:txBody>
          </p:sp>
          <p:sp>
            <p:nvSpPr>
              <p:cNvPr id="956" name="Freeform 2">
                <a:extLst>
                  <a:ext uri="{FF2B5EF4-FFF2-40B4-BE49-F238E27FC236}">
                    <a16:creationId xmlns:a16="http://schemas.microsoft.com/office/drawing/2014/main" id="{12DF5BA3-05AB-4819-BD9D-7B6D8BB01BBD}"/>
                  </a:ext>
                </a:extLst>
              </p:cNvPr>
              <p:cNvSpPr>
                <a:spLocks noChangeArrowheads="1"/>
              </p:cNvSpPr>
              <p:nvPr/>
            </p:nvSpPr>
            <p:spPr bwMode="auto">
              <a:xfrm>
                <a:off x="6161088" y="3149600"/>
                <a:ext cx="279400" cy="93663"/>
              </a:xfrm>
              <a:custGeom>
                <a:avLst/>
                <a:gdLst>
                  <a:gd name="T0" fmla="*/ 0 w 778"/>
                  <a:gd name="T1" fmla="*/ 0 h 259"/>
                  <a:gd name="T2" fmla="*/ 0 w 778"/>
                  <a:gd name="T3" fmla="*/ 258 h 259"/>
                  <a:gd name="T4" fmla="*/ 777 w 778"/>
                  <a:gd name="T5" fmla="*/ 258 h 259"/>
                  <a:gd name="T6" fmla="*/ 777 w 778"/>
                  <a:gd name="T7" fmla="*/ 0 h 259"/>
                  <a:gd name="T8" fmla="*/ 0 w 778"/>
                  <a:gd name="T9" fmla="*/ 0 h 259"/>
                  <a:gd name="T10" fmla="*/ 669 w 778"/>
                  <a:gd name="T11" fmla="*/ 175 h 259"/>
                  <a:gd name="T12" fmla="*/ 628 w 778"/>
                  <a:gd name="T13" fmla="*/ 133 h 259"/>
                  <a:gd name="T14" fmla="*/ 669 w 778"/>
                  <a:gd name="T15" fmla="*/ 92 h 259"/>
                  <a:gd name="T16" fmla="*/ 711 w 778"/>
                  <a:gd name="T17" fmla="*/ 133 h 259"/>
                  <a:gd name="T18" fmla="*/ 669 w 778"/>
                  <a:gd name="T19" fmla="*/ 175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78" h="259">
                    <a:moveTo>
                      <a:pt x="0" y="0"/>
                    </a:moveTo>
                    <a:lnTo>
                      <a:pt x="0" y="258"/>
                    </a:lnTo>
                    <a:lnTo>
                      <a:pt x="777" y="258"/>
                    </a:lnTo>
                    <a:lnTo>
                      <a:pt x="777" y="0"/>
                    </a:lnTo>
                    <a:lnTo>
                      <a:pt x="0" y="0"/>
                    </a:lnTo>
                    <a:close/>
                    <a:moveTo>
                      <a:pt x="669" y="175"/>
                    </a:moveTo>
                    <a:cubicBezTo>
                      <a:pt x="644" y="175"/>
                      <a:pt x="628" y="154"/>
                      <a:pt x="628" y="133"/>
                    </a:cubicBezTo>
                    <a:cubicBezTo>
                      <a:pt x="628" y="108"/>
                      <a:pt x="648" y="92"/>
                      <a:pt x="669" y="92"/>
                    </a:cubicBezTo>
                    <a:cubicBezTo>
                      <a:pt x="694" y="92"/>
                      <a:pt x="711" y="113"/>
                      <a:pt x="711" y="133"/>
                    </a:cubicBezTo>
                    <a:cubicBezTo>
                      <a:pt x="711" y="158"/>
                      <a:pt x="690" y="175"/>
                      <a:pt x="669" y="175"/>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799"/>
              </a:p>
            </p:txBody>
          </p:sp>
          <p:sp>
            <p:nvSpPr>
              <p:cNvPr id="957" name="Freeform 3">
                <a:extLst>
                  <a:ext uri="{FF2B5EF4-FFF2-40B4-BE49-F238E27FC236}">
                    <a16:creationId xmlns:a16="http://schemas.microsoft.com/office/drawing/2014/main" id="{5B8E1EE2-BFD7-450E-AAE7-2CECB358D8EA}"/>
                  </a:ext>
                </a:extLst>
              </p:cNvPr>
              <p:cNvSpPr>
                <a:spLocks noChangeArrowheads="1"/>
              </p:cNvSpPr>
              <p:nvPr/>
            </p:nvSpPr>
            <p:spPr bwMode="auto">
              <a:xfrm>
                <a:off x="6159500" y="3270250"/>
                <a:ext cx="279400" cy="92075"/>
              </a:xfrm>
              <a:custGeom>
                <a:avLst/>
                <a:gdLst>
                  <a:gd name="T0" fmla="*/ 4 w 778"/>
                  <a:gd name="T1" fmla="*/ 216 h 254"/>
                  <a:gd name="T2" fmla="*/ 41 w 778"/>
                  <a:gd name="T3" fmla="*/ 253 h 254"/>
                  <a:gd name="T4" fmla="*/ 740 w 778"/>
                  <a:gd name="T5" fmla="*/ 253 h 254"/>
                  <a:gd name="T6" fmla="*/ 777 w 778"/>
                  <a:gd name="T7" fmla="*/ 216 h 254"/>
                  <a:gd name="T8" fmla="*/ 777 w 778"/>
                  <a:gd name="T9" fmla="*/ 0 h 254"/>
                  <a:gd name="T10" fmla="*/ 0 w 778"/>
                  <a:gd name="T11" fmla="*/ 0 h 254"/>
                  <a:gd name="T12" fmla="*/ 0 w 778"/>
                  <a:gd name="T13" fmla="*/ 216 h 254"/>
                  <a:gd name="T14" fmla="*/ 4 w 778"/>
                  <a:gd name="T15" fmla="*/ 216 h 254"/>
                  <a:gd name="T16" fmla="*/ 673 w 778"/>
                  <a:gd name="T17" fmla="*/ 83 h 254"/>
                  <a:gd name="T18" fmla="*/ 715 w 778"/>
                  <a:gd name="T19" fmla="*/ 125 h 254"/>
                  <a:gd name="T20" fmla="*/ 673 w 778"/>
                  <a:gd name="T21" fmla="*/ 166 h 254"/>
                  <a:gd name="T22" fmla="*/ 632 w 778"/>
                  <a:gd name="T23" fmla="*/ 125 h 254"/>
                  <a:gd name="T24" fmla="*/ 673 w 778"/>
                  <a:gd name="T25" fmla="*/ 83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78" h="254">
                    <a:moveTo>
                      <a:pt x="4" y="216"/>
                    </a:moveTo>
                    <a:cubicBezTo>
                      <a:pt x="4" y="237"/>
                      <a:pt x="21" y="253"/>
                      <a:pt x="41" y="253"/>
                    </a:cubicBezTo>
                    <a:lnTo>
                      <a:pt x="740" y="253"/>
                    </a:lnTo>
                    <a:cubicBezTo>
                      <a:pt x="761" y="253"/>
                      <a:pt x="777" y="237"/>
                      <a:pt x="777" y="216"/>
                    </a:cubicBezTo>
                    <a:lnTo>
                      <a:pt x="777" y="0"/>
                    </a:lnTo>
                    <a:lnTo>
                      <a:pt x="0" y="0"/>
                    </a:lnTo>
                    <a:lnTo>
                      <a:pt x="0" y="216"/>
                    </a:lnTo>
                    <a:lnTo>
                      <a:pt x="4" y="216"/>
                    </a:lnTo>
                    <a:close/>
                    <a:moveTo>
                      <a:pt x="673" y="83"/>
                    </a:moveTo>
                    <a:cubicBezTo>
                      <a:pt x="698" y="83"/>
                      <a:pt x="715" y="104"/>
                      <a:pt x="715" y="125"/>
                    </a:cubicBezTo>
                    <a:cubicBezTo>
                      <a:pt x="715" y="150"/>
                      <a:pt x="694" y="166"/>
                      <a:pt x="673" y="166"/>
                    </a:cubicBezTo>
                    <a:cubicBezTo>
                      <a:pt x="648" y="166"/>
                      <a:pt x="632" y="145"/>
                      <a:pt x="632" y="125"/>
                    </a:cubicBezTo>
                    <a:cubicBezTo>
                      <a:pt x="632" y="100"/>
                      <a:pt x="648" y="83"/>
                      <a:pt x="673" y="83"/>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799"/>
              </a:p>
            </p:txBody>
          </p:sp>
          <p:sp>
            <p:nvSpPr>
              <p:cNvPr id="958" name="Freeform 4">
                <a:extLst>
                  <a:ext uri="{FF2B5EF4-FFF2-40B4-BE49-F238E27FC236}">
                    <a16:creationId xmlns:a16="http://schemas.microsoft.com/office/drawing/2014/main" id="{F43452B2-A5D1-4E98-9542-5E2319A7FA50}"/>
                  </a:ext>
                </a:extLst>
              </p:cNvPr>
              <p:cNvSpPr>
                <a:spLocks noChangeArrowheads="1"/>
              </p:cNvSpPr>
              <p:nvPr/>
            </p:nvSpPr>
            <p:spPr bwMode="auto">
              <a:xfrm>
                <a:off x="6537325" y="2681288"/>
                <a:ext cx="414338" cy="231775"/>
              </a:xfrm>
              <a:custGeom>
                <a:avLst/>
                <a:gdLst>
                  <a:gd name="T0" fmla="*/ 940 w 1153"/>
                  <a:gd name="T1" fmla="*/ 233 h 646"/>
                  <a:gd name="T2" fmla="*/ 923 w 1153"/>
                  <a:gd name="T3" fmla="*/ 233 h 646"/>
                  <a:gd name="T4" fmla="*/ 728 w 1153"/>
                  <a:gd name="T5" fmla="*/ 88 h 646"/>
                  <a:gd name="T6" fmla="*/ 661 w 1153"/>
                  <a:gd name="T7" fmla="*/ 100 h 646"/>
                  <a:gd name="T8" fmla="*/ 470 w 1153"/>
                  <a:gd name="T9" fmla="*/ 0 h 646"/>
                  <a:gd name="T10" fmla="*/ 242 w 1153"/>
                  <a:gd name="T11" fmla="*/ 179 h 646"/>
                  <a:gd name="T12" fmla="*/ 233 w 1153"/>
                  <a:gd name="T13" fmla="*/ 179 h 646"/>
                  <a:gd name="T14" fmla="*/ 0 w 1153"/>
                  <a:gd name="T15" fmla="*/ 412 h 646"/>
                  <a:gd name="T16" fmla="*/ 233 w 1153"/>
                  <a:gd name="T17" fmla="*/ 645 h 646"/>
                  <a:gd name="T18" fmla="*/ 944 w 1153"/>
                  <a:gd name="T19" fmla="*/ 645 h 646"/>
                  <a:gd name="T20" fmla="*/ 1152 w 1153"/>
                  <a:gd name="T21" fmla="*/ 437 h 646"/>
                  <a:gd name="T22" fmla="*/ 940 w 1153"/>
                  <a:gd name="T23" fmla="*/ 233 h 6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53" h="646">
                    <a:moveTo>
                      <a:pt x="940" y="233"/>
                    </a:moveTo>
                    <a:cubicBezTo>
                      <a:pt x="936" y="233"/>
                      <a:pt x="927" y="233"/>
                      <a:pt x="923" y="233"/>
                    </a:cubicBezTo>
                    <a:cubicBezTo>
                      <a:pt x="898" y="150"/>
                      <a:pt x="819" y="88"/>
                      <a:pt x="728" y="88"/>
                    </a:cubicBezTo>
                    <a:cubicBezTo>
                      <a:pt x="703" y="88"/>
                      <a:pt x="682" y="92"/>
                      <a:pt x="661" y="100"/>
                    </a:cubicBezTo>
                    <a:cubicBezTo>
                      <a:pt x="620" y="38"/>
                      <a:pt x="549" y="0"/>
                      <a:pt x="470" y="0"/>
                    </a:cubicBezTo>
                    <a:cubicBezTo>
                      <a:pt x="358" y="0"/>
                      <a:pt x="266" y="75"/>
                      <a:pt x="242" y="179"/>
                    </a:cubicBezTo>
                    <a:cubicBezTo>
                      <a:pt x="237" y="179"/>
                      <a:pt x="237" y="179"/>
                      <a:pt x="233" y="179"/>
                    </a:cubicBezTo>
                    <a:cubicBezTo>
                      <a:pt x="104" y="179"/>
                      <a:pt x="0" y="283"/>
                      <a:pt x="0" y="412"/>
                    </a:cubicBezTo>
                    <a:cubicBezTo>
                      <a:pt x="0" y="541"/>
                      <a:pt x="104" y="645"/>
                      <a:pt x="233" y="645"/>
                    </a:cubicBezTo>
                    <a:lnTo>
                      <a:pt x="944" y="645"/>
                    </a:lnTo>
                    <a:cubicBezTo>
                      <a:pt x="1056" y="645"/>
                      <a:pt x="1152" y="553"/>
                      <a:pt x="1152" y="437"/>
                    </a:cubicBezTo>
                    <a:cubicBezTo>
                      <a:pt x="1152" y="320"/>
                      <a:pt x="1056" y="233"/>
                      <a:pt x="940" y="233"/>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799"/>
              </a:p>
            </p:txBody>
          </p:sp>
          <p:sp>
            <p:nvSpPr>
              <p:cNvPr id="959" name="Freeform 5">
                <a:extLst>
                  <a:ext uri="{FF2B5EF4-FFF2-40B4-BE49-F238E27FC236}">
                    <a16:creationId xmlns:a16="http://schemas.microsoft.com/office/drawing/2014/main" id="{6C394D0F-590A-4846-A969-C6A40FD1D899}"/>
                  </a:ext>
                </a:extLst>
              </p:cNvPr>
              <p:cNvSpPr>
                <a:spLocks noChangeArrowheads="1"/>
              </p:cNvSpPr>
              <p:nvPr/>
            </p:nvSpPr>
            <p:spPr bwMode="auto">
              <a:xfrm>
                <a:off x="6443663" y="2911475"/>
                <a:ext cx="147637" cy="130175"/>
              </a:xfrm>
              <a:custGeom>
                <a:avLst/>
                <a:gdLst>
                  <a:gd name="T0" fmla="*/ 54 w 412"/>
                  <a:gd name="T1" fmla="*/ 362 h 363"/>
                  <a:gd name="T2" fmla="*/ 0 w 412"/>
                  <a:gd name="T3" fmla="*/ 300 h 363"/>
                  <a:gd name="T4" fmla="*/ 50 w 412"/>
                  <a:gd name="T5" fmla="*/ 258 h 363"/>
                  <a:gd name="T6" fmla="*/ 104 w 412"/>
                  <a:gd name="T7" fmla="*/ 320 h 363"/>
                  <a:gd name="T8" fmla="*/ 54 w 412"/>
                  <a:gd name="T9" fmla="*/ 362 h 363"/>
                  <a:gd name="T10" fmla="*/ 158 w 412"/>
                  <a:gd name="T11" fmla="*/ 275 h 363"/>
                  <a:gd name="T12" fmla="*/ 104 w 412"/>
                  <a:gd name="T13" fmla="*/ 212 h 363"/>
                  <a:gd name="T14" fmla="*/ 153 w 412"/>
                  <a:gd name="T15" fmla="*/ 171 h 363"/>
                  <a:gd name="T16" fmla="*/ 208 w 412"/>
                  <a:gd name="T17" fmla="*/ 233 h 363"/>
                  <a:gd name="T18" fmla="*/ 158 w 412"/>
                  <a:gd name="T19" fmla="*/ 275 h 363"/>
                  <a:gd name="T20" fmla="*/ 257 w 412"/>
                  <a:gd name="T21" fmla="*/ 187 h 363"/>
                  <a:gd name="T22" fmla="*/ 203 w 412"/>
                  <a:gd name="T23" fmla="*/ 125 h 363"/>
                  <a:gd name="T24" fmla="*/ 253 w 412"/>
                  <a:gd name="T25" fmla="*/ 83 h 363"/>
                  <a:gd name="T26" fmla="*/ 307 w 412"/>
                  <a:gd name="T27" fmla="*/ 146 h 363"/>
                  <a:gd name="T28" fmla="*/ 257 w 412"/>
                  <a:gd name="T29" fmla="*/ 187 h 363"/>
                  <a:gd name="T30" fmla="*/ 361 w 412"/>
                  <a:gd name="T31" fmla="*/ 104 h 363"/>
                  <a:gd name="T32" fmla="*/ 307 w 412"/>
                  <a:gd name="T33" fmla="*/ 42 h 363"/>
                  <a:gd name="T34" fmla="*/ 357 w 412"/>
                  <a:gd name="T35" fmla="*/ 0 h 363"/>
                  <a:gd name="T36" fmla="*/ 411 w 412"/>
                  <a:gd name="T37" fmla="*/ 63 h 363"/>
                  <a:gd name="T38" fmla="*/ 361 w 412"/>
                  <a:gd name="T39" fmla="*/ 104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12" h="363">
                    <a:moveTo>
                      <a:pt x="54" y="362"/>
                    </a:moveTo>
                    <a:lnTo>
                      <a:pt x="0" y="300"/>
                    </a:lnTo>
                    <a:lnTo>
                      <a:pt x="50" y="258"/>
                    </a:lnTo>
                    <a:lnTo>
                      <a:pt x="104" y="320"/>
                    </a:lnTo>
                    <a:lnTo>
                      <a:pt x="54" y="362"/>
                    </a:lnTo>
                    <a:close/>
                    <a:moveTo>
                      <a:pt x="158" y="275"/>
                    </a:moveTo>
                    <a:lnTo>
                      <a:pt x="104" y="212"/>
                    </a:lnTo>
                    <a:lnTo>
                      <a:pt x="153" y="171"/>
                    </a:lnTo>
                    <a:lnTo>
                      <a:pt x="208" y="233"/>
                    </a:lnTo>
                    <a:lnTo>
                      <a:pt x="158" y="275"/>
                    </a:lnTo>
                    <a:close/>
                    <a:moveTo>
                      <a:pt x="257" y="187"/>
                    </a:moveTo>
                    <a:lnTo>
                      <a:pt x="203" y="125"/>
                    </a:lnTo>
                    <a:lnTo>
                      <a:pt x="253" y="83"/>
                    </a:lnTo>
                    <a:lnTo>
                      <a:pt x="307" y="146"/>
                    </a:lnTo>
                    <a:lnTo>
                      <a:pt x="257" y="187"/>
                    </a:lnTo>
                    <a:close/>
                    <a:moveTo>
                      <a:pt x="361" y="104"/>
                    </a:moveTo>
                    <a:lnTo>
                      <a:pt x="307" y="42"/>
                    </a:lnTo>
                    <a:lnTo>
                      <a:pt x="357" y="0"/>
                    </a:lnTo>
                    <a:lnTo>
                      <a:pt x="411" y="63"/>
                    </a:lnTo>
                    <a:lnTo>
                      <a:pt x="361" y="104"/>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799"/>
              </a:p>
            </p:txBody>
          </p:sp>
        </p:grpSp>
        <p:sp>
          <p:nvSpPr>
            <p:cNvPr id="954" name="Rectangle 953">
              <a:extLst>
                <a:ext uri="{FF2B5EF4-FFF2-40B4-BE49-F238E27FC236}">
                  <a16:creationId xmlns:a16="http://schemas.microsoft.com/office/drawing/2014/main" id="{069159FE-6BAC-41E8-B283-6DD823450449}"/>
                </a:ext>
              </a:extLst>
            </p:cNvPr>
            <p:cNvSpPr/>
            <p:nvPr/>
          </p:nvSpPr>
          <p:spPr>
            <a:xfrm>
              <a:off x="8809444" y="2046682"/>
              <a:ext cx="914112" cy="776606"/>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sz="1799"/>
            </a:p>
          </p:txBody>
        </p:sp>
      </p:grpSp>
      <p:sp>
        <p:nvSpPr>
          <p:cNvPr id="960" name="Text Box 30">
            <a:extLst>
              <a:ext uri="{FF2B5EF4-FFF2-40B4-BE49-F238E27FC236}">
                <a16:creationId xmlns:a16="http://schemas.microsoft.com/office/drawing/2014/main" id="{43261EB8-9622-421E-9A3F-194C50BB5E65}"/>
              </a:ext>
            </a:extLst>
          </p:cNvPr>
          <p:cNvSpPr txBox="1">
            <a:spLocks noChangeArrowheads="1"/>
          </p:cNvSpPr>
          <p:nvPr/>
        </p:nvSpPr>
        <p:spPr bwMode="auto">
          <a:xfrm>
            <a:off x="2899918" y="2588225"/>
            <a:ext cx="640811" cy="123111"/>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err="1">
                <a:solidFill>
                  <a:schemeClr val="bg2">
                    <a:lumMod val="10000"/>
                  </a:schemeClr>
                </a:solidFill>
              </a:rPr>
              <a:t>FastConnect</a:t>
            </a:r>
            <a:endParaRPr lang="en-US" sz="800" dirty="0">
              <a:solidFill>
                <a:schemeClr val="bg2">
                  <a:lumMod val="10000"/>
                </a:schemeClr>
              </a:solidFill>
            </a:endParaRPr>
          </a:p>
        </p:txBody>
      </p:sp>
      <p:cxnSp>
        <p:nvCxnSpPr>
          <p:cNvPr id="961" name="Straight Connector 960">
            <a:extLst>
              <a:ext uri="{FF2B5EF4-FFF2-40B4-BE49-F238E27FC236}">
                <a16:creationId xmlns:a16="http://schemas.microsoft.com/office/drawing/2014/main" id="{C86A15BF-2A93-4DE9-94C1-28BB1401E5B4}"/>
              </a:ext>
            </a:extLst>
          </p:cNvPr>
          <p:cNvCxnSpPr>
            <a:cxnSpLocks/>
          </p:cNvCxnSpPr>
          <p:nvPr/>
        </p:nvCxnSpPr>
        <p:spPr>
          <a:xfrm>
            <a:off x="2635257" y="2906450"/>
            <a:ext cx="596037" cy="0"/>
          </a:xfrm>
          <a:prstGeom prst="line">
            <a:avLst/>
          </a:prstGeom>
          <a:ln w="12700" cmpd="sng">
            <a:solidFill>
              <a:srgbClr val="5F5F5F"/>
            </a:solidFill>
            <a:miter lim="800000"/>
          </a:ln>
        </p:spPr>
        <p:style>
          <a:lnRef idx="1">
            <a:schemeClr val="accent1"/>
          </a:lnRef>
          <a:fillRef idx="0">
            <a:schemeClr val="accent1"/>
          </a:fillRef>
          <a:effectRef idx="0">
            <a:schemeClr val="accent1"/>
          </a:effectRef>
          <a:fontRef idx="minor">
            <a:schemeClr val="tx1"/>
          </a:fontRef>
        </p:style>
      </p:cxnSp>
      <p:grpSp>
        <p:nvGrpSpPr>
          <p:cNvPr id="760" name="Group 225">
            <a:extLst>
              <a:ext uri="{FF2B5EF4-FFF2-40B4-BE49-F238E27FC236}">
                <a16:creationId xmlns:a16="http://schemas.microsoft.com/office/drawing/2014/main" id="{C29D6354-1972-4914-9DAA-3026778F05DD}"/>
              </a:ext>
            </a:extLst>
          </p:cNvPr>
          <p:cNvGrpSpPr/>
          <p:nvPr/>
        </p:nvGrpSpPr>
        <p:grpSpPr>
          <a:xfrm>
            <a:off x="7447228" y="4226596"/>
            <a:ext cx="455556" cy="617031"/>
            <a:chOff x="4166083" y="2103309"/>
            <a:chExt cx="639069" cy="865592"/>
          </a:xfrm>
        </p:grpSpPr>
        <p:grpSp>
          <p:nvGrpSpPr>
            <p:cNvPr id="761" name="Group 325">
              <a:extLst>
                <a:ext uri="{FF2B5EF4-FFF2-40B4-BE49-F238E27FC236}">
                  <a16:creationId xmlns:a16="http://schemas.microsoft.com/office/drawing/2014/main" id="{F3D183EF-92F4-43D8-82A3-03C7301FDFC7}"/>
                </a:ext>
              </a:extLst>
            </p:cNvPr>
            <p:cNvGrpSpPr/>
            <p:nvPr/>
          </p:nvGrpSpPr>
          <p:grpSpPr>
            <a:xfrm>
              <a:off x="4402163" y="2815652"/>
              <a:ext cx="166908" cy="74181"/>
              <a:chOff x="6443663" y="1368425"/>
              <a:chExt cx="385762" cy="171450"/>
            </a:xfrm>
            <a:solidFill>
              <a:schemeClr val="accent1"/>
            </a:solidFill>
          </p:grpSpPr>
          <p:sp>
            <p:nvSpPr>
              <p:cNvPr id="766" name="Freeform 3">
                <a:extLst>
                  <a:ext uri="{FF2B5EF4-FFF2-40B4-BE49-F238E27FC236}">
                    <a16:creationId xmlns:a16="http://schemas.microsoft.com/office/drawing/2014/main" id="{7FFC2273-1EF0-49F1-BF24-F8FD00659FFA}"/>
                  </a:ext>
                </a:extLst>
              </p:cNvPr>
              <p:cNvSpPr>
                <a:spLocks noChangeArrowheads="1"/>
              </p:cNvSpPr>
              <p:nvPr/>
            </p:nvSpPr>
            <p:spPr bwMode="auto">
              <a:xfrm>
                <a:off x="6443663" y="1368425"/>
                <a:ext cx="166687" cy="169863"/>
              </a:xfrm>
              <a:custGeom>
                <a:avLst/>
                <a:gdLst>
                  <a:gd name="T0" fmla="*/ 113 w 461"/>
                  <a:gd name="T1" fmla="*/ 0 h 473"/>
                  <a:gd name="T2" fmla="*/ 237 w 461"/>
                  <a:gd name="T3" fmla="*/ 370 h 473"/>
                  <a:gd name="T4" fmla="*/ 361 w 461"/>
                  <a:gd name="T5" fmla="*/ 0 h 473"/>
                  <a:gd name="T6" fmla="*/ 460 w 461"/>
                  <a:gd name="T7" fmla="*/ 0 h 473"/>
                  <a:gd name="T8" fmla="*/ 285 w 461"/>
                  <a:gd name="T9" fmla="*/ 472 h 473"/>
                  <a:gd name="T10" fmla="*/ 175 w 461"/>
                  <a:gd name="T11" fmla="*/ 472 h 473"/>
                  <a:gd name="T12" fmla="*/ 0 w 461"/>
                  <a:gd name="T13" fmla="*/ 0 h 473"/>
                  <a:gd name="T14" fmla="*/ 113 w 461"/>
                  <a:gd name="T15" fmla="*/ 0 h 4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1" h="473">
                    <a:moveTo>
                      <a:pt x="113" y="0"/>
                    </a:moveTo>
                    <a:lnTo>
                      <a:pt x="237" y="370"/>
                    </a:lnTo>
                    <a:lnTo>
                      <a:pt x="361" y="0"/>
                    </a:lnTo>
                    <a:lnTo>
                      <a:pt x="460" y="0"/>
                    </a:lnTo>
                    <a:lnTo>
                      <a:pt x="285" y="472"/>
                    </a:lnTo>
                    <a:lnTo>
                      <a:pt x="175" y="472"/>
                    </a:lnTo>
                    <a:lnTo>
                      <a:pt x="0" y="0"/>
                    </a:lnTo>
                    <a:lnTo>
                      <a:pt x="113"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767" name="Freeform 4">
                <a:extLst>
                  <a:ext uri="{FF2B5EF4-FFF2-40B4-BE49-F238E27FC236}">
                    <a16:creationId xmlns:a16="http://schemas.microsoft.com/office/drawing/2014/main" id="{3D87E248-C584-4413-B502-58C5CCE9AE5B}"/>
                  </a:ext>
                </a:extLst>
              </p:cNvPr>
              <p:cNvSpPr>
                <a:spLocks noChangeArrowheads="1"/>
              </p:cNvSpPr>
              <p:nvPr/>
            </p:nvSpPr>
            <p:spPr bwMode="auto">
              <a:xfrm>
                <a:off x="6635750" y="1368425"/>
                <a:ext cx="193675" cy="171450"/>
              </a:xfrm>
              <a:custGeom>
                <a:avLst/>
                <a:gdLst>
                  <a:gd name="T0" fmla="*/ 6 w 540"/>
                  <a:gd name="T1" fmla="*/ 0 h 475"/>
                  <a:gd name="T2" fmla="*/ 173 w 540"/>
                  <a:gd name="T3" fmla="*/ 0 h 475"/>
                  <a:gd name="T4" fmla="*/ 271 w 540"/>
                  <a:gd name="T5" fmla="*/ 345 h 475"/>
                  <a:gd name="T6" fmla="*/ 379 w 540"/>
                  <a:gd name="T7" fmla="*/ 0 h 475"/>
                  <a:gd name="T8" fmla="*/ 539 w 540"/>
                  <a:gd name="T9" fmla="*/ 0 h 475"/>
                  <a:gd name="T10" fmla="*/ 539 w 540"/>
                  <a:gd name="T11" fmla="*/ 474 h 475"/>
                  <a:gd name="T12" fmla="*/ 438 w 540"/>
                  <a:gd name="T13" fmla="*/ 474 h 475"/>
                  <a:gd name="T14" fmla="*/ 438 w 540"/>
                  <a:gd name="T15" fmla="*/ 68 h 475"/>
                  <a:gd name="T16" fmla="*/ 308 w 540"/>
                  <a:gd name="T17" fmla="*/ 474 h 475"/>
                  <a:gd name="T18" fmla="*/ 223 w 540"/>
                  <a:gd name="T19" fmla="*/ 474 h 475"/>
                  <a:gd name="T20" fmla="*/ 96 w 540"/>
                  <a:gd name="T21" fmla="*/ 68 h 475"/>
                  <a:gd name="T22" fmla="*/ 96 w 540"/>
                  <a:gd name="T23" fmla="*/ 474 h 475"/>
                  <a:gd name="T24" fmla="*/ 0 w 540"/>
                  <a:gd name="T25" fmla="*/ 474 h 475"/>
                  <a:gd name="T26" fmla="*/ 0 w 540"/>
                  <a:gd name="T27" fmla="*/ 0 h 475"/>
                  <a:gd name="T28" fmla="*/ 6 w 540"/>
                  <a:gd name="T29" fmla="*/ 0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40" h="475">
                    <a:moveTo>
                      <a:pt x="6" y="0"/>
                    </a:moveTo>
                    <a:lnTo>
                      <a:pt x="173" y="0"/>
                    </a:lnTo>
                    <a:lnTo>
                      <a:pt x="271" y="345"/>
                    </a:lnTo>
                    <a:lnTo>
                      <a:pt x="379" y="0"/>
                    </a:lnTo>
                    <a:lnTo>
                      <a:pt x="539" y="0"/>
                    </a:lnTo>
                    <a:lnTo>
                      <a:pt x="539" y="474"/>
                    </a:lnTo>
                    <a:lnTo>
                      <a:pt x="438" y="474"/>
                    </a:lnTo>
                    <a:lnTo>
                      <a:pt x="438" y="68"/>
                    </a:lnTo>
                    <a:lnTo>
                      <a:pt x="308" y="474"/>
                    </a:lnTo>
                    <a:lnTo>
                      <a:pt x="223" y="474"/>
                    </a:lnTo>
                    <a:lnTo>
                      <a:pt x="96" y="68"/>
                    </a:lnTo>
                    <a:lnTo>
                      <a:pt x="96" y="474"/>
                    </a:lnTo>
                    <a:lnTo>
                      <a:pt x="0" y="474"/>
                    </a:lnTo>
                    <a:lnTo>
                      <a:pt x="0" y="0"/>
                    </a:lnTo>
                    <a:lnTo>
                      <a:pt x="6"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grpSp>
        <p:grpSp>
          <p:nvGrpSpPr>
            <p:cNvPr id="762" name="Group 198">
              <a:extLst>
                <a:ext uri="{FF2B5EF4-FFF2-40B4-BE49-F238E27FC236}">
                  <a16:creationId xmlns:a16="http://schemas.microsoft.com/office/drawing/2014/main" id="{C1725AC0-44C7-414D-B573-94D327498A6D}"/>
                </a:ext>
              </a:extLst>
            </p:cNvPr>
            <p:cNvGrpSpPr/>
            <p:nvPr/>
          </p:nvGrpSpPr>
          <p:grpSpPr>
            <a:xfrm>
              <a:off x="4234477" y="2181412"/>
              <a:ext cx="502281" cy="548163"/>
              <a:chOff x="2505075" y="2108200"/>
              <a:chExt cx="330200" cy="360363"/>
            </a:xfrm>
            <a:solidFill>
              <a:schemeClr val="accent1"/>
            </a:solidFill>
          </p:grpSpPr>
          <p:sp>
            <p:nvSpPr>
              <p:cNvPr id="764" name="Freeform 44">
                <a:extLst>
                  <a:ext uri="{FF2B5EF4-FFF2-40B4-BE49-F238E27FC236}">
                    <a16:creationId xmlns:a16="http://schemas.microsoft.com/office/drawing/2014/main" id="{09761BD4-607B-40FC-BE50-C0CA4A6949E5}"/>
                  </a:ext>
                </a:extLst>
              </p:cNvPr>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65" name="Freeform 45">
                <a:extLst>
                  <a:ext uri="{FF2B5EF4-FFF2-40B4-BE49-F238E27FC236}">
                    <a16:creationId xmlns:a16="http://schemas.microsoft.com/office/drawing/2014/main" id="{9F8AD398-4EE2-43AC-A601-E28E433F003F}"/>
                  </a:ext>
                </a:extLst>
              </p:cNvPr>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763" name="Rectangle 762">
              <a:extLst>
                <a:ext uri="{FF2B5EF4-FFF2-40B4-BE49-F238E27FC236}">
                  <a16:creationId xmlns:a16="http://schemas.microsoft.com/office/drawing/2014/main" id="{049196D0-DD9B-47B4-98AB-ADAFCF9DAC8B}"/>
                </a:ext>
              </a:extLst>
            </p:cNvPr>
            <p:cNvSpPr/>
            <p:nvPr/>
          </p:nvSpPr>
          <p:spPr>
            <a:xfrm>
              <a:off x="4166083" y="2103309"/>
              <a:ext cx="639069" cy="865592"/>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grpSp>
      <p:grpSp>
        <p:nvGrpSpPr>
          <p:cNvPr id="768" name="Group 187">
            <a:extLst>
              <a:ext uri="{FF2B5EF4-FFF2-40B4-BE49-F238E27FC236}">
                <a16:creationId xmlns:a16="http://schemas.microsoft.com/office/drawing/2014/main" id="{C6198EAE-EEFF-47BE-B89A-83F161F0E86B}"/>
              </a:ext>
            </a:extLst>
          </p:cNvPr>
          <p:cNvGrpSpPr/>
          <p:nvPr/>
        </p:nvGrpSpPr>
        <p:grpSpPr>
          <a:xfrm>
            <a:off x="8478002" y="5182233"/>
            <a:ext cx="475988" cy="726085"/>
            <a:chOff x="7248176" y="2103309"/>
            <a:chExt cx="639069" cy="974854"/>
          </a:xfrm>
        </p:grpSpPr>
        <p:grpSp>
          <p:nvGrpSpPr>
            <p:cNvPr id="769" name="Group 179">
              <a:extLst>
                <a:ext uri="{FF2B5EF4-FFF2-40B4-BE49-F238E27FC236}">
                  <a16:creationId xmlns:a16="http://schemas.microsoft.com/office/drawing/2014/main" id="{EEC04CF2-E9F7-45EB-B931-F7E7933E8E61}"/>
                </a:ext>
              </a:extLst>
            </p:cNvPr>
            <p:cNvGrpSpPr/>
            <p:nvPr/>
          </p:nvGrpSpPr>
          <p:grpSpPr>
            <a:xfrm>
              <a:off x="7327218" y="2802911"/>
              <a:ext cx="480984" cy="199258"/>
              <a:chOff x="3444875" y="3125788"/>
              <a:chExt cx="3314700" cy="1373187"/>
            </a:xfrm>
            <a:solidFill>
              <a:schemeClr val="accent1"/>
            </a:solidFill>
          </p:grpSpPr>
          <p:sp>
            <p:nvSpPr>
              <p:cNvPr id="774" name="Freeform 1">
                <a:extLst>
                  <a:ext uri="{FF2B5EF4-FFF2-40B4-BE49-F238E27FC236}">
                    <a16:creationId xmlns:a16="http://schemas.microsoft.com/office/drawing/2014/main" id="{1CEFFA5C-99B7-4A7B-A333-DE090BCC1651}"/>
                  </a:ext>
                </a:extLst>
              </p:cNvPr>
              <p:cNvSpPr>
                <a:spLocks noChangeArrowheads="1"/>
              </p:cNvSpPr>
              <p:nvPr/>
            </p:nvSpPr>
            <p:spPr bwMode="auto">
              <a:xfrm>
                <a:off x="3444875" y="3125788"/>
                <a:ext cx="433388" cy="511175"/>
              </a:xfrm>
              <a:custGeom>
                <a:avLst/>
                <a:gdLst>
                  <a:gd name="T0" fmla="*/ 0 w 1206"/>
                  <a:gd name="T1" fmla="*/ 0 h 1420"/>
                  <a:gd name="T2" fmla="*/ 471 w 1206"/>
                  <a:gd name="T3" fmla="*/ 3 h 1420"/>
                  <a:gd name="T4" fmla="*/ 962 w 1206"/>
                  <a:gd name="T5" fmla="*/ 130 h 1420"/>
                  <a:gd name="T6" fmla="*/ 1205 w 1206"/>
                  <a:gd name="T7" fmla="*/ 688 h 1420"/>
                  <a:gd name="T8" fmla="*/ 699 w 1206"/>
                  <a:gd name="T9" fmla="*/ 1402 h 1420"/>
                  <a:gd name="T10" fmla="*/ 443 w 1206"/>
                  <a:gd name="T11" fmla="*/ 1419 h 1420"/>
                  <a:gd name="T12" fmla="*/ 0 w 1206"/>
                  <a:gd name="T13" fmla="*/ 1419 h 1420"/>
                  <a:gd name="T14" fmla="*/ 0 w 1206"/>
                  <a:gd name="T15" fmla="*/ 0 h 1420"/>
                  <a:gd name="T16" fmla="*/ 310 w 1206"/>
                  <a:gd name="T17" fmla="*/ 1185 h 1420"/>
                  <a:gd name="T18" fmla="*/ 431 w 1206"/>
                  <a:gd name="T19" fmla="*/ 1188 h 1420"/>
                  <a:gd name="T20" fmla="*/ 761 w 1206"/>
                  <a:gd name="T21" fmla="*/ 1089 h 1420"/>
                  <a:gd name="T22" fmla="*/ 888 w 1206"/>
                  <a:gd name="T23" fmla="*/ 688 h 1420"/>
                  <a:gd name="T24" fmla="*/ 629 w 1206"/>
                  <a:gd name="T25" fmla="*/ 248 h 1420"/>
                  <a:gd name="T26" fmla="*/ 310 w 1206"/>
                  <a:gd name="T27" fmla="*/ 228 h 1420"/>
                  <a:gd name="T28" fmla="*/ 310 w 1206"/>
                  <a:gd name="T29" fmla="*/ 1185 h 14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06" h="1420">
                    <a:moveTo>
                      <a:pt x="0" y="0"/>
                    </a:moveTo>
                    <a:lnTo>
                      <a:pt x="471" y="3"/>
                    </a:lnTo>
                    <a:cubicBezTo>
                      <a:pt x="550" y="3"/>
                      <a:pt x="790" y="5"/>
                      <a:pt x="962" y="130"/>
                    </a:cubicBezTo>
                    <a:cubicBezTo>
                      <a:pt x="1142" y="262"/>
                      <a:pt x="1205" y="485"/>
                      <a:pt x="1205" y="688"/>
                    </a:cubicBezTo>
                    <a:cubicBezTo>
                      <a:pt x="1205" y="1126"/>
                      <a:pt x="970" y="1354"/>
                      <a:pt x="699" y="1402"/>
                    </a:cubicBezTo>
                    <a:cubicBezTo>
                      <a:pt x="646" y="1414"/>
                      <a:pt x="587" y="1419"/>
                      <a:pt x="443" y="1419"/>
                    </a:cubicBezTo>
                    <a:lnTo>
                      <a:pt x="0" y="1419"/>
                    </a:lnTo>
                    <a:lnTo>
                      <a:pt x="0" y="0"/>
                    </a:lnTo>
                    <a:close/>
                    <a:moveTo>
                      <a:pt x="310" y="1185"/>
                    </a:moveTo>
                    <a:cubicBezTo>
                      <a:pt x="344" y="1188"/>
                      <a:pt x="395" y="1188"/>
                      <a:pt x="431" y="1188"/>
                    </a:cubicBezTo>
                    <a:cubicBezTo>
                      <a:pt x="561" y="1188"/>
                      <a:pt x="674" y="1177"/>
                      <a:pt x="761" y="1089"/>
                    </a:cubicBezTo>
                    <a:cubicBezTo>
                      <a:pt x="883" y="968"/>
                      <a:pt x="888" y="756"/>
                      <a:pt x="888" y="688"/>
                    </a:cubicBezTo>
                    <a:cubicBezTo>
                      <a:pt x="888" y="488"/>
                      <a:pt x="821" y="302"/>
                      <a:pt x="629" y="248"/>
                    </a:cubicBezTo>
                    <a:cubicBezTo>
                      <a:pt x="567" y="231"/>
                      <a:pt x="485" y="220"/>
                      <a:pt x="310" y="228"/>
                    </a:cubicBezTo>
                    <a:lnTo>
                      <a:pt x="310" y="1185"/>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75" name="Freeform 2">
                <a:extLst>
                  <a:ext uri="{FF2B5EF4-FFF2-40B4-BE49-F238E27FC236}">
                    <a16:creationId xmlns:a16="http://schemas.microsoft.com/office/drawing/2014/main" id="{26D542F8-CA4A-4766-952E-2AC6D2F81A24}"/>
                  </a:ext>
                </a:extLst>
              </p:cNvPr>
              <p:cNvSpPr>
                <a:spLocks noChangeArrowheads="1"/>
              </p:cNvSpPr>
              <p:nvPr/>
            </p:nvSpPr>
            <p:spPr bwMode="auto">
              <a:xfrm>
                <a:off x="3957638" y="3265488"/>
                <a:ext cx="327025" cy="379412"/>
              </a:xfrm>
              <a:custGeom>
                <a:avLst/>
                <a:gdLst>
                  <a:gd name="T0" fmla="*/ 643 w 909"/>
                  <a:gd name="T1" fmla="*/ 1027 h 1054"/>
                  <a:gd name="T2" fmla="*/ 632 w 909"/>
                  <a:gd name="T3" fmla="*/ 892 h 1054"/>
                  <a:gd name="T4" fmla="*/ 335 w 909"/>
                  <a:gd name="T5" fmla="*/ 1053 h 1054"/>
                  <a:gd name="T6" fmla="*/ 87 w 909"/>
                  <a:gd name="T7" fmla="*/ 974 h 1054"/>
                  <a:gd name="T8" fmla="*/ 0 w 909"/>
                  <a:gd name="T9" fmla="*/ 754 h 1054"/>
                  <a:gd name="T10" fmla="*/ 211 w 909"/>
                  <a:gd name="T11" fmla="*/ 443 h 1054"/>
                  <a:gd name="T12" fmla="*/ 606 w 909"/>
                  <a:gd name="T13" fmla="*/ 387 h 1054"/>
                  <a:gd name="T14" fmla="*/ 592 w 909"/>
                  <a:gd name="T15" fmla="*/ 254 h 1054"/>
                  <a:gd name="T16" fmla="*/ 462 w 909"/>
                  <a:gd name="T17" fmla="*/ 172 h 1054"/>
                  <a:gd name="T18" fmla="*/ 352 w 909"/>
                  <a:gd name="T19" fmla="*/ 229 h 1054"/>
                  <a:gd name="T20" fmla="*/ 330 w 909"/>
                  <a:gd name="T21" fmla="*/ 316 h 1054"/>
                  <a:gd name="T22" fmla="*/ 45 w 909"/>
                  <a:gd name="T23" fmla="*/ 316 h 1054"/>
                  <a:gd name="T24" fmla="*/ 158 w 909"/>
                  <a:gd name="T25" fmla="*/ 82 h 1054"/>
                  <a:gd name="T26" fmla="*/ 460 w 909"/>
                  <a:gd name="T27" fmla="*/ 0 h 1054"/>
                  <a:gd name="T28" fmla="*/ 815 w 909"/>
                  <a:gd name="T29" fmla="*/ 127 h 1054"/>
                  <a:gd name="T30" fmla="*/ 883 w 909"/>
                  <a:gd name="T31" fmla="*/ 370 h 1054"/>
                  <a:gd name="T32" fmla="*/ 886 w 909"/>
                  <a:gd name="T33" fmla="*/ 770 h 1054"/>
                  <a:gd name="T34" fmla="*/ 908 w 909"/>
                  <a:gd name="T35" fmla="*/ 1022 h 1054"/>
                  <a:gd name="T36" fmla="*/ 643 w 909"/>
                  <a:gd name="T37" fmla="*/ 1022 h 1054"/>
                  <a:gd name="T38" fmla="*/ 643 w 909"/>
                  <a:gd name="T39" fmla="*/ 1027 h 1054"/>
                  <a:gd name="T40" fmla="*/ 285 w 909"/>
                  <a:gd name="T41" fmla="*/ 720 h 1054"/>
                  <a:gd name="T42" fmla="*/ 426 w 909"/>
                  <a:gd name="T43" fmla="*/ 861 h 1054"/>
                  <a:gd name="T44" fmla="*/ 550 w 909"/>
                  <a:gd name="T45" fmla="*/ 804 h 1054"/>
                  <a:gd name="T46" fmla="*/ 606 w 909"/>
                  <a:gd name="T47" fmla="*/ 559 h 1054"/>
                  <a:gd name="T48" fmla="*/ 285 w 909"/>
                  <a:gd name="T49" fmla="*/ 720 h 10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09" h="1054">
                    <a:moveTo>
                      <a:pt x="643" y="1027"/>
                    </a:moveTo>
                    <a:cubicBezTo>
                      <a:pt x="632" y="965"/>
                      <a:pt x="632" y="920"/>
                      <a:pt x="632" y="892"/>
                    </a:cubicBezTo>
                    <a:cubicBezTo>
                      <a:pt x="522" y="1053"/>
                      <a:pt x="389" y="1053"/>
                      <a:pt x="335" y="1053"/>
                    </a:cubicBezTo>
                    <a:cubicBezTo>
                      <a:pt x="192" y="1053"/>
                      <a:pt x="127" y="1010"/>
                      <a:pt x="87" y="974"/>
                    </a:cubicBezTo>
                    <a:cubicBezTo>
                      <a:pt x="28" y="914"/>
                      <a:pt x="0" y="833"/>
                      <a:pt x="0" y="754"/>
                    </a:cubicBezTo>
                    <a:cubicBezTo>
                      <a:pt x="0" y="675"/>
                      <a:pt x="28" y="528"/>
                      <a:pt x="211" y="443"/>
                    </a:cubicBezTo>
                    <a:cubicBezTo>
                      <a:pt x="333" y="387"/>
                      <a:pt x="508" y="387"/>
                      <a:pt x="606" y="387"/>
                    </a:cubicBezTo>
                    <a:cubicBezTo>
                      <a:pt x="606" y="322"/>
                      <a:pt x="604" y="291"/>
                      <a:pt x="592" y="254"/>
                    </a:cubicBezTo>
                    <a:cubicBezTo>
                      <a:pt x="567" y="181"/>
                      <a:pt x="491" y="172"/>
                      <a:pt x="462" y="172"/>
                    </a:cubicBezTo>
                    <a:cubicBezTo>
                      <a:pt x="420" y="172"/>
                      <a:pt x="378" y="189"/>
                      <a:pt x="352" y="229"/>
                    </a:cubicBezTo>
                    <a:cubicBezTo>
                      <a:pt x="330" y="263"/>
                      <a:pt x="330" y="294"/>
                      <a:pt x="330" y="316"/>
                    </a:cubicBezTo>
                    <a:lnTo>
                      <a:pt x="45" y="316"/>
                    </a:lnTo>
                    <a:cubicBezTo>
                      <a:pt x="48" y="263"/>
                      <a:pt x="53" y="155"/>
                      <a:pt x="158" y="82"/>
                    </a:cubicBezTo>
                    <a:cubicBezTo>
                      <a:pt x="248" y="17"/>
                      <a:pt x="364" y="0"/>
                      <a:pt x="460" y="0"/>
                    </a:cubicBezTo>
                    <a:cubicBezTo>
                      <a:pt x="541" y="0"/>
                      <a:pt x="716" y="14"/>
                      <a:pt x="815" y="127"/>
                    </a:cubicBezTo>
                    <a:cubicBezTo>
                      <a:pt x="883" y="209"/>
                      <a:pt x="883" y="325"/>
                      <a:pt x="883" y="370"/>
                    </a:cubicBezTo>
                    <a:lnTo>
                      <a:pt x="886" y="770"/>
                    </a:lnTo>
                    <a:cubicBezTo>
                      <a:pt x="886" y="855"/>
                      <a:pt x="891" y="940"/>
                      <a:pt x="908" y="1022"/>
                    </a:cubicBezTo>
                    <a:lnTo>
                      <a:pt x="643" y="1022"/>
                    </a:lnTo>
                    <a:lnTo>
                      <a:pt x="643" y="1027"/>
                    </a:lnTo>
                    <a:close/>
                    <a:moveTo>
                      <a:pt x="285" y="720"/>
                    </a:moveTo>
                    <a:cubicBezTo>
                      <a:pt x="285" y="787"/>
                      <a:pt x="330" y="861"/>
                      <a:pt x="426" y="861"/>
                    </a:cubicBezTo>
                    <a:cubicBezTo>
                      <a:pt x="479" y="861"/>
                      <a:pt x="522" y="835"/>
                      <a:pt x="550" y="804"/>
                    </a:cubicBezTo>
                    <a:cubicBezTo>
                      <a:pt x="601" y="742"/>
                      <a:pt x="606" y="663"/>
                      <a:pt x="606" y="559"/>
                    </a:cubicBezTo>
                    <a:cubicBezTo>
                      <a:pt x="417" y="542"/>
                      <a:pt x="285" y="601"/>
                      <a:pt x="285" y="720"/>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76" name="Freeform 3">
                <a:extLst>
                  <a:ext uri="{FF2B5EF4-FFF2-40B4-BE49-F238E27FC236}">
                    <a16:creationId xmlns:a16="http://schemas.microsoft.com/office/drawing/2014/main" id="{B3ECAAAD-09CC-4BDD-9C24-096BFF1FB2E8}"/>
                  </a:ext>
                </a:extLst>
              </p:cNvPr>
              <p:cNvSpPr>
                <a:spLocks noChangeArrowheads="1"/>
              </p:cNvSpPr>
              <p:nvPr/>
            </p:nvSpPr>
            <p:spPr bwMode="auto">
              <a:xfrm>
                <a:off x="4357688" y="3171825"/>
                <a:ext cx="260350" cy="469900"/>
              </a:xfrm>
              <a:custGeom>
                <a:avLst/>
                <a:gdLst>
                  <a:gd name="T0" fmla="*/ 712 w 721"/>
                  <a:gd name="T1" fmla="*/ 1275 h 1307"/>
                  <a:gd name="T2" fmla="*/ 486 w 721"/>
                  <a:gd name="T3" fmla="*/ 1306 h 1307"/>
                  <a:gd name="T4" fmla="*/ 192 w 721"/>
                  <a:gd name="T5" fmla="*/ 1038 h 1307"/>
                  <a:gd name="T6" fmla="*/ 192 w 721"/>
                  <a:gd name="T7" fmla="*/ 493 h 1307"/>
                  <a:gd name="T8" fmla="*/ 0 w 721"/>
                  <a:gd name="T9" fmla="*/ 493 h 1307"/>
                  <a:gd name="T10" fmla="*/ 0 w 721"/>
                  <a:gd name="T11" fmla="*/ 302 h 1307"/>
                  <a:gd name="T12" fmla="*/ 192 w 721"/>
                  <a:gd name="T13" fmla="*/ 302 h 1307"/>
                  <a:gd name="T14" fmla="*/ 192 w 721"/>
                  <a:gd name="T15" fmla="*/ 107 h 1307"/>
                  <a:gd name="T16" fmla="*/ 483 w 721"/>
                  <a:gd name="T17" fmla="*/ 0 h 1307"/>
                  <a:gd name="T18" fmla="*/ 483 w 721"/>
                  <a:gd name="T19" fmla="*/ 302 h 1307"/>
                  <a:gd name="T20" fmla="*/ 720 w 721"/>
                  <a:gd name="T21" fmla="*/ 302 h 1307"/>
                  <a:gd name="T22" fmla="*/ 720 w 721"/>
                  <a:gd name="T23" fmla="*/ 493 h 1307"/>
                  <a:gd name="T24" fmla="*/ 483 w 721"/>
                  <a:gd name="T25" fmla="*/ 493 h 1307"/>
                  <a:gd name="T26" fmla="*/ 483 w 721"/>
                  <a:gd name="T27" fmla="*/ 942 h 1307"/>
                  <a:gd name="T28" fmla="*/ 616 w 721"/>
                  <a:gd name="T29" fmla="*/ 1089 h 1307"/>
                  <a:gd name="T30" fmla="*/ 714 w 721"/>
                  <a:gd name="T31" fmla="*/ 1083 h 1307"/>
                  <a:gd name="T32" fmla="*/ 714 w 721"/>
                  <a:gd name="T33" fmla="*/ 1275 h 1307"/>
                  <a:gd name="T34" fmla="*/ 712 w 721"/>
                  <a:gd name="T35" fmla="*/ 1275 h 1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21" h="1307">
                    <a:moveTo>
                      <a:pt x="712" y="1275"/>
                    </a:moveTo>
                    <a:cubicBezTo>
                      <a:pt x="616" y="1301"/>
                      <a:pt x="531" y="1306"/>
                      <a:pt x="486" y="1306"/>
                    </a:cubicBezTo>
                    <a:cubicBezTo>
                      <a:pt x="192" y="1306"/>
                      <a:pt x="192" y="1120"/>
                      <a:pt x="192" y="1038"/>
                    </a:cubicBezTo>
                    <a:lnTo>
                      <a:pt x="192" y="493"/>
                    </a:lnTo>
                    <a:lnTo>
                      <a:pt x="0" y="493"/>
                    </a:lnTo>
                    <a:lnTo>
                      <a:pt x="0" y="302"/>
                    </a:lnTo>
                    <a:lnTo>
                      <a:pt x="192" y="302"/>
                    </a:lnTo>
                    <a:lnTo>
                      <a:pt x="192" y="107"/>
                    </a:lnTo>
                    <a:lnTo>
                      <a:pt x="483" y="0"/>
                    </a:lnTo>
                    <a:lnTo>
                      <a:pt x="483" y="302"/>
                    </a:lnTo>
                    <a:lnTo>
                      <a:pt x="720" y="302"/>
                    </a:lnTo>
                    <a:lnTo>
                      <a:pt x="720" y="493"/>
                    </a:lnTo>
                    <a:lnTo>
                      <a:pt x="483" y="493"/>
                    </a:lnTo>
                    <a:lnTo>
                      <a:pt x="483" y="942"/>
                    </a:lnTo>
                    <a:cubicBezTo>
                      <a:pt x="486" y="1032"/>
                      <a:pt x="486" y="1089"/>
                      <a:pt x="616" y="1089"/>
                    </a:cubicBezTo>
                    <a:cubicBezTo>
                      <a:pt x="658" y="1089"/>
                      <a:pt x="678" y="1086"/>
                      <a:pt x="714" y="1083"/>
                    </a:cubicBezTo>
                    <a:lnTo>
                      <a:pt x="714" y="1275"/>
                    </a:lnTo>
                    <a:lnTo>
                      <a:pt x="712" y="1275"/>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77" name="Freeform 4">
                <a:extLst>
                  <a:ext uri="{FF2B5EF4-FFF2-40B4-BE49-F238E27FC236}">
                    <a16:creationId xmlns:a16="http://schemas.microsoft.com/office/drawing/2014/main" id="{DBE74C19-684D-4096-A7EE-F6BEFD42279D}"/>
                  </a:ext>
                </a:extLst>
              </p:cNvPr>
              <p:cNvSpPr>
                <a:spLocks noChangeArrowheads="1"/>
              </p:cNvSpPr>
              <p:nvPr/>
            </p:nvSpPr>
            <p:spPr bwMode="auto">
              <a:xfrm>
                <a:off x="4697413" y="3265488"/>
                <a:ext cx="327025" cy="379412"/>
              </a:xfrm>
              <a:custGeom>
                <a:avLst/>
                <a:gdLst>
                  <a:gd name="T0" fmla="*/ 643 w 910"/>
                  <a:gd name="T1" fmla="*/ 1027 h 1054"/>
                  <a:gd name="T2" fmla="*/ 632 w 910"/>
                  <a:gd name="T3" fmla="*/ 892 h 1054"/>
                  <a:gd name="T4" fmla="*/ 336 w 910"/>
                  <a:gd name="T5" fmla="*/ 1053 h 1054"/>
                  <a:gd name="T6" fmla="*/ 87 w 910"/>
                  <a:gd name="T7" fmla="*/ 974 h 1054"/>
                  <a:gd name="T8" fmla="*/ 0 w 910"/>
                  <a:gd name="T9" fmla="*/ 754 h 1054"/>
                  <a:gd name="T10" fmla="*/ 212 w 910"/>
                  <a:gd name="T11" fmla="*/ 443 h 1054"/>
                  <a:gd name="T12" fmla="*/ 607 w 910"/>
                  <a:gd name="T13" fmla="*/ 387 h 1054"/>
                  <a:gd name="T14" fmla="*/ 592 w 910"/>
                  <a:gd name="T15" fmla="*/ 254 h 1054"/>
                  <a:gd name="T16" fmla="*/ 463 w 910"/>
                  <a:gd name="T17" fmla="*/ 172 h 1054"/>
                  <a:gd name="T18" fmla="*/ 353 w 910"/>
                  <a:gd name="T19" fmla="*/ 229 h 1054"/>
                  <a:gd name="T20" fmla="*/ 330 w 910"/>
                  <a:gd name="T21" fmla="*/ 316 h 1054"/>
                  <a:gd name="T22" fmla="*/ 45 w 910"/>
                  <a:gd name="T23" fmla="*/ 316 h 1054"/>
                  <a:gd name="T24" fmla="*/ 158 w 910"/>
                  <a:gd name="T25" fmla="*/ 82 h 1054"/>
                  <a:gd name="T26" fmla="*/ 460 w 910"/>
                  <a:gd name="T27" fmla="*/ 0 h 1054"/>
                  <a:gd name="T28" fmla="*/ 815 w 910"/>
                  <a:gd name="T29" fmla="*/ 127 h 1054"/>
                  <a:gd name="T30" fmla="*/ 883 w 910"/>
                  <a:gd name="T31" fmla="*/ 370 h 1054"/>
                  <a:gd name="T32" fmla="*/ 886 w 910"/>
                  <a:gd name="T33" fmla="*/ 770 h 1054"/>
                  <a:gd name="T34" fmla="*/ 909 w 910"/>
                  <a:gd name="T35" fmla="*/ 1022 h 1054"/>
                  <a:gd name="T36" fmla="*/ 643 w 910"/>
                  <a:gd name="T37" fmla="*/ 1022 h 1054"/>
                  <a:gd name="T38" fmla="*/ 643 w 910"/>
                  <a:gd name="T39" fmla="*/ 1027 h 1054"/>
                  <a:gd name="T40" fmla="*/ 282 w 910"/>
                  <a:gd name="T41" fmla="*/ 720 h 1054"/>
                  <a:gd name="T42" fmla="*/ 423 w 910"/>
                  <a:gd name="T43" fmla="*/ 861 h 1054"/>
                  <a:gd name="T44" fmla="*/ 547 w 910"/>
                  <a:gd name="T45" fmla="*/ 804 h 1054"/>
                  <a:gd name="T46" fmla="*/ 604 w 910"/>
                  <a:gd name="T47" fmla="*/ 559 h 1054"/>
                  <a:gd name="T48" fmla="*/ 282 w 910"/>
                  <a:gd name="T49" fmla="*/ 720 h 10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10" h="1054">
                    <a:moveTo>
                      <a:pt x="643" y="1027"/>
                    </a:moveTo>
                    <a:cubicBezTo>
                      <a:pt x="632" y="965"/>
                      <a:pt x="632" y="920"/>
                      <a:pt x="632" y="892"/>
                    </a:cubicBezTo>
                    <a:cubicBezTo>
                      <a:pt x="522" y="1053"/>
                      <a:pt x="389" y="1053"/>
                      <a:pt x="336" y="1053"/>
                    </a:cubicBezTo>
                    <a:cubicBezTo>
                      <a:pt x="192" y="1053"/>
                      <a:pt x="127" y="1010"/>
                      <a:pt x="87" y="974"/>
                    </a:cubicBezTo>
                    <a:cubicBezTo>
                      <a:pt x="28" y="914"/>
                      <a:pt x="0" y="833"/>
                      <a:pt x="0" y="754"/>
                    </a:cubicBezTo>
                    <a:cubicBezTo>
                      <a:pt x="0" y="675"/>
                      <a:pt x="28" y="528"/>
                      <a:pt x="212" y="443"/>
                    </a:cubicBezTo>
                    <a:cubicBezTo>
                      <a:pt x="333" y="387"/>
                      <a:pt x="508" y="387"/>
                      <a:pt x="607" y="387"/>
                    </a:cubicBezTo>
                    <a:cubicBezTo>
                      <a:pt x="607" y="322"/>
                      <a:pt x="604" y="291"/>
                      <a:pt x="592" y="254"/>
                    </a:cubicBezTo>
                    <a:cubicBezTo>
                      <a:pt x="567" y="181"/>
                      <a:pt x="491" y="172"/>
                      <a:pt x="463" y="172"/>
                    </a:cubicBezTo>
                    <a:cubicBezTo>
                      <a:pt x="420" y="172"/>
                      <a:pt x="378" y="189"/>
                      <a:pt x="353" y="229"/>
                    </a:cubicBezTo>
                    <a:cubicBezTo>
                      <a:pt x="330" y="263"/>
                      <a:pt x="330" y="294"/>
                      <a:pt x="330" y="316"/>
                    </a:cubicBezTo>
                    <a:lnTo>
                      <a:pt x="45" y="316"/>
                    </a:lnTo>
                    <a:cubicBezTo>
                      <a:pt x="48" y="263"/>
                      <a:pt x="53" y="155"/>
                      <a:pt x="158" y="82"/>
                    </a:cubicBezTo>
                    <a:cubicBezTo>
                      <a:pt x="248" y="17"/>
                      <a:pt x="364" y="0"/>
                      <a:pt x="460" y="0"/>
                    </a:cubicBezTo>
                    <a:cubicBezTo>
                      <a:pt x="542" y="0"/>
                      <a:pt x="717" y="14"/>
                      <a:pt x="815" y="127"/>
                    </a:cubicBezTo>
                    <a:cubicBezTo>
                      <a:pt x="883" y="209"/>
                      <a:pt x="883" y="325"/>
                      <a:pt x="883" y="370"/>
                    </a:cubicBezTo>
                    <a:lnTo>
                      <a:pt x="886" y="770"/>
                    </a:lnTo>
                    <a:cubicBezTo>
                      <a:pt x="886" y="855"/>
                      <a:pt x="892" y="940"/>
                      <a:pt x="909" y="1022"/>
                    </a:cubicBezTo>
                    <a:lnTo>
                      <a:pt x="643" y="1022"/>
                    </a:lnTo>
                    <a:lnTo>
                      <a:pt x="643" y="1027"/>
                    </a:lnTo>
                    <a:close/>
                    <a:moveTo>
                      <a:pt x="282" y="720"/>
                    </a:moveTo>
                    <a:cubicBezTo>
                      <a:pt x="282" y="787"/>
                      <a:pt x="327" y="861"/>
                      <a:pt x="423" y="861"/>
                    </a:cubicBezTo>
                    <a:cubicBezTo>
                      <a:pt x="477" y="861"/>
                      <a:pt x="519" y="835"/>
                      <a:pt x="547" y="804"/>
                    </a:cubicBezTo>
                    <a:cubicBezTo>
                      <a:pt x="598" y="742"/>
                      <a:pt x="604" y="663"/>
                      <a:pt x="604" y="559"/>
                    </a:cubicBezTo>
                    <a:cubicBezTo>
                      <a:pt x="418" y="542"/>
                      <a:pt x="282" y="601"/>
                      <a:pt x="282" y="720"/>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78" name="Freeform 5">
                <a:extLst>
                  <a:ext uri="{FF2B5EF4-FFF2-40B4-BE49-F238E27FC236}">
                    <a16:creationId xmlns:a16="http://schemas.microsoft.com/office/drawing/2014/main" id="{C58A4FBB-85CA-40AF-AE24-52A86650984E}"/>
                  </a:ext>
                </a:extLst>
              </p:cNvPr>
              <p:cNvSpPr>
                <a:spLocks noChangeArrowheads="1"/>
              </p:cNvSpPr>
              <p:nvPr/>
            </p:nvSpPr>
            <p:spPr bwMode="auto">
              <a:xfrm>
                <a:off x="5138738" y="3125788"/>
                <a:ext cx="363537" cy="519112"/>
              </a:xfrm>
              <a:custGeom>
                <a:avLst/>
                <a:gdLst>
                  <a:gd name="T0" fmla="*/ 0 w 1009"/>
                  <a:gd name="T1" fmla="*/ 0 h 1440"/>
                  <a:gd name="T2" fmla="*/ 291 w 1009"/>
                  <a:gd name="T3" fmla="*/ 0 h 1440"/>
                  <a:gd name="T4" fmla="*/ 291 w 1009"/>
                  <a:gd name="T5" fmla="*/ 544 h 1440"/>
                  <a:gd name="T6" fmla="*/ 573 w 1009"/>
                  <a:gd name="T7" fmla="*/ 412 h 1440"/>
                  <a:gd name="T8" fmla="*/ 1008 w 1009"/>
                  <a:gd name="T9" fmla="*/ 937 h 1440"/>
                  <a:gd name="T10" fmla="*/ 593 w 1009"/>
                  <a:gd name="T11" fmla="*/ 1439 h 1440"/>
                  <a:gd name="T12" fmla="*/ 294 w 1009"/>
                  <a:gd name="T13" fmla="*/ 1278 h 1440"/>
                  <a:gd name="T14" fmla="*/ 283 w 1009"/>
                  <a:gd name="T15" fmla="*/ 1419 h 1440"/>
                  <a:gd name="T16" fmla="*/ 0 w 1009"/>
                  <a:gd name="T17" fmla="*/ 1419 h 1440"/>
                  <a:gd name="T18" fmla="*/ 0 w 1009"/>
                  <a:gd name="T19" fmla="*/ 0 h 1440"/>
                  <a:gd name="T20" fmla="*/ 494 w 1009"/>
                  <a:gd name="T21" fmla="*/ 607 h 1440"/>
                  <a:gd name="T22" fmla="*/ 280 w 1009"/>
                  <a:gd name="T23" fmla="*/ 914 h 1440"/>
                  <a:gd name="T24" fmla="*/ 508 w 1009"/>
                  <a:gd name="T25" fmla="*/ 1250 h 1440"/>
                  <a:gd name="T26" fmla="*/ 709 w 1009"/>
                  <a:gd name="T27" fmla="*/ 948 h 1440"/>
                  <a:gd name="T28" fmla="*/ 494 w 1009"/>
                  <a:gd name="T29" fmla="*/ 607 h 1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09" h="1440">
                    <a:moveTo>
                      <a:pt x="0" y="0"/>
                    </a:moveTo>
                    <a:lnTo>
                      <a:pt x="291" y="0"/>
                    </a:lnTo>
                    <a:lnTo>
                      <a:pt x="291" y="544"/>
                    </a:lnTo>
                    <a:cubicBezTo>
                      <a:pt x="390" y="415"/>
                      <a:pt x="522" y="412"/>
                      <a:pt x="573" y="412"/>
                    </a:cubicBezTo>
                    <a:cubicBezTo>
                      <a:pt x="816" y="412"/>
                      <a:pt x="1008" y="604"/>
                      <a:pt x="1008" y="937"/>
                    </a:cubicBezTo>
                    <a:cubicBezTo>
                      <a:pt x="1008" y="1309"/>
                      <a:pt x="791" y="1439"/>
                      <a:pt x="593" y="1439"/>
                    </a:cubicBezTo>
                    <a:cubicBezTo>
                      <a:pt x="542" y="1439"/>
                      <a:pt x="384" y="1436"/>
                      <a:pt x="294" y="1278"/>
                    </a:cubicBezTo>
                    <a:cubicBezTo>
                      <a:pt x="291" y="1309"/>
                      <a:pt x="291" y="1357"/>
                      <a:pt x="283" y="1419"/>
                    </a:cubicBezTo>
                    <a:lnTo>
                      <a:pt x="0" y="1419"/>
                    </a:lnTo>
                    <a:lnTo>
                      <a:pt x="0" y="0"/>
                    </a:lnTo>
                    <a:close/>
                    <a:moveTo>
                      <a:pt x="494" y="607"/>
                    </a:moveTo>
                    <a:cubicBezTo>
                      <a:pt x="280" y="607"/>
                      <a:pt x="280" y="852"/>
                      <a:pt x="280" y="914"/>
                    </a:cubicBezTo>
                    <a:cubicBezTo>
                      <a:pt x="280" y="1140"/>
                      <a:pt x="376" y="1250"/>
                      <a:pt x="508" y="1250"/>
                    </a:cubicBezTo>
                    <a:cubicBezTo>
                      <a:pt x="709" y="1250"/>
                      <a:pt x="709" y="999"/>
                      <a:pt x="709" y="948"/>
                    </a:cubicBezTo>
                    <a:cubicBezTo>
                      <a:pt x="709" y="866"/>
                      <a:pt x="706" y="607"/>
                      <a:pt x="494" y="607"/>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79" name="Freeform 6">
                <a:extLst>
                  <a:ext uri="{FF2B5EF4-FFF2-40B4-BE49-F238E27FC236}">
                    <a16:creationId xmlns:a16="http://schemas.microsoft.com/office/drawing/2014/main" id="{A27E12CD-45C8-4946-9A54-FAF56A966220}"/>
                  </a:ext>
                </a:extLst>
              </p:cNvPr>
              <p:cNvSpPr>
                <a:spLocks noChangeArrowheads="1"/>
              </p:cNvSpPr>
              <p:nvPr/>
            </p:nvSpPr>
            <p:spPr bwMode="auto">
              <a:xfrm>
                <a:off x="5594350" y="3265488"/>
                <a:ext cx="327025" cy="379412"/>
              </a:xfrm>
              <a:custGeom>
                <a:avLst/>
                <a:gdLst>
                  <a:gd name="T0" fmla="*/ 643 w 909"/>
                  <a:gd name="T1" fmla="*/ 1027 h 1054"/>
                  <a:gd name="T2" fmla="*/ 632 w 909"/>
                  <a:gd name="T3" fmla="*/ 892 h 1054"/>
                  <a:gd name="T4" fmla="*/ 335 w 909"/>
                  <a:gd name="T5" fmla="*/ 1053 h 1054"/>
                  <a:gd name="T6" fmla="*/ 87 w 909"/>
                  <a:gd name="T7" fmla="*/ 974 h 1054"/>
                  <a:gd name="T8" fmla="*/ 0 w 909"/>
                  <a:gd name="T9" fmla="*/ 754 h 1054"/>
                  <a:gd name="T10" fmla="*/ 211 w 909"/>
                  <a:gd name="T11" fmla="*/ 443 h 1054"/>
                  <a:gd name="T12" fmla="*/ 606 w 909"/>
                  <a:gd name="T13" fmla="*/ 387 h 1054"/>
                  <a:gd name="T14" fmla="*/ 592 w 909"/>
                  <a:gd name="T15" fmla="*/ 254 h 1054"/>
                  <a:gd name="T16" fmla="*/ 462 w 909"/>
                  <a:gd name="T17" fmla="*/ 172 h 1054"/>
                  <a:gd name="T18" fmla="*/ 352 w 909"/>
                  <a:gd name="T19" fmla="*/ 229 h 1054"/>
                  <a:gd name="T20" fmla="*/ 330 w 909"/>
                  <a:gd name="T21" fmla="*/ 316 h 1054"/>
                  <a:gd name="T22" fmla="*/ 45 w 909"/>
                  <a:gd name="T23" fmla="*/ 316 h 1054"/>
                  <a:gd name="T24" fmla="*/ 158 w 909"/>
                  <a:gd name="T25" fmla="*/ 82 h 1054"/>
                  <a:gd name="T26" fmla="*/ 460 w 909"/>
                  <a:gd name="T27" fmla="*/ 0 h 1054"/>
                  <a:gd name="T28" fmla="*/ 815 w 909"/>
                  <a:gd name="T29" fmla="*/ 127 h 1054"/>
                  <a:gd name="T30" fmla="*/ 883 w 909"/>
                  <a:gd name="T31" fmla="*/ 370 h 1054"/>
                  <a:gd name="T32" fmla="*/ 886 w 909"/>
                  <a:gd name="T33" fmla="*/ 770 h 1054"/>
                  <a:gd name="T34" fmla="*/ 908 w 909"/>
                  <a:gd name="T35" fmla="*/ 1022 h 1054"/>
                  <a:gd name="T36" fmla="*/ 643 w 909"/>
                  <a:gd name="T37" fmla="*/ 1022 h 1054"/>
                  <a:gd name="T38" fmla="*/ 643 w 909"/>
                  <a:gd name="T39" fmla="*/ 1027 h 1054"/>
                  <a:gd name="T40" fmla="*/ 285 w 909"/>
                  <a:gd name="T41" fmla="*/ 720 h 1054"/>
                  <a:gd name="T42" fmla="*/ 426 w 909"/>
                  <a:gd name="T43" fmla="*/ 861 h 1054"/>
                  <a:gd name="T44" fmla="*/ 550 w 909"/>
                  <a:gd name="T45" fmla="*/ 804 h 1054"/>
                  <a:gd name="T46" fmla="*/ 606 w 909"/>
                  <a:gd name="T47" fmla="*/ 559 h 1054"/>
                  <a:gd name="T48" fmla="*/ 285 w 909"/>
                  <a:gd name="T49" fmla="*/ 720 h 10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09" h="1054">
                    <a:moveTo>
                      <a:pt x="643" y="1027"/>
                    </a:moveTo>
                    <a:cubicBezTo>
                      <a:pt x="632" y="965"/>
                      <a:pt x="632" y="920"/>
                      <a:pt x="632" y="892"/>
                    </a:cubicBezTo>
                    <a:cubicBezTo>
                      <a:pt x="522" y="1053"/>
                      <a:pt x="389" y="1053"/>
                      <a:pt x="335" y="1053"/>
                    </a:cubicBezTo>
                    <a:cubicBezTo>
                      <a:pt x="192" y="1053"/>
                      <a:pt x="127" y="1010"/>
                      <a:pt x="87" y="974"/>
                    </a:cubicBezTo>
                    <a:cubicBezTo>
                      <a:pt x="28" y="914"/>
                      <a:pt x="0" y="833"/>
                      <a:pt x="0" y="754"/>
                    </a:cubicBezTo>
                    <a:cubicBezTo>
                      <a:pt x="0" y="675"/>
                      <a:pt x="28" y="528"/>
                      <a:pt x="211" y="443"/>
                    </a:cubicBezTo>
                    <a:cubicBezTo>
                      <a:pt x="333" y="387"/>
                      <a:pt x="508" y="387"/>
                      <a:pt x="606" y="387"/>
                    </a:cubicBezTo>
                    <a:cubicBezTo>
                      <a:pt x="606" y="322"/>
                      <a:pt x="604" y="291"/>
                      <a:pt x="592" y="254"/>
                    </a:cubicBezTo>
                    <a:cubicBezTo>
                      <a:pt x="567" y="181"/>
                      <a:pt x="491" y="172"/>
                      <a:pt x="462" y="172"/>
                    </a:cubicBezTo>
                    <a:cubicBezTo>
                      <a:pt x="420" y="172"/>
                      <a:pt x="378" y="189"/>
                      <a:pt x="352" y="229"/>
                    </a:cubicBezTo>
                    <a:cubicBezTo>
                      <a:pt x="330" y="263"/>
                      <a:pt x="330" y="294"/>
                      <a:pt x="330" y="316"/>
                    </a:cubicBezTo>
                    <a:lnTo>
                      <a:pt x="45" y="316"/>
                    </a:lnTo>
                    <a:cubicBezTo>
                      <a:pt x="48" y="263"/>
                      <a:pt x="53" y="155"/>
                      <a:pt x="158" y="82"/>
                    </a:cubicBezTo>
                    <a:cubicBezTo>
                      <a:pt x="248" y="17"/>
                      <a:pt x="364" y="0"/>
                      <a:pt x="460" y="0"/>
                    </a:cubicBezTo>
                    <a:cubicBezTo>
                      <a:pt x="541" y="0"/>
                      <a:pt x="716" y="14"/>
                      <a:pt x="815" y="127"/>
                    </a:cubicBezTo>
                    <a:cubicBezTo>
                      <a:pt x="883" y="209"/>
                      <a:pt x="883" y="325"/>
                      <a:pt x="883" y="370"/>
                    </a:cubicBezTo>
                    <a:lnTo>
                      <a:pt x="886" y="770"/>
                    </a:lnTo>
                    <a:cubicBezTo>
                      <a:pt x="886" y="855"/>
                      <a:pt x="891" y="940"/>
                      <a:pt x="908" y="1022"/>
                    </a:cubicBezTo>
                    <a:lnTo>
                      <a:pt x="643" y="1022"/>
                    </a:lnTo>
                    <a:lnTo>
                      <a:pt x="643" y="1027"/>
                    </a:lnTo>
                    <a:close/>
                    <a:moveTo>
                      <a:pt x="285" y="720"/>
                    </a:moveTo>
                    <a:cubicBezTo>
                      <a:pt x="285" y="787"/>
                      <a:pt x="330" y="861"/>
                      <a:pt x="426" y="861"/>
                    </a:cubicBezTo>
                    <a:cubicBezTo>
                      <a:pt x="479" y="861"/>
                      <a:pt x="522" y="835"/>
                      <a:pt x="550" y="804"/>
                    </a:cubicBezTo>
                    <a:cubicBezTo>
                      <a:pt x="601" y="742"/>
                      <a:pt x="606" y="663"/>
                      <a:pt x="606" y="559"/>
                    </a:cubicBezTo>
                    <a:cubicBezTo>
                      <a:pt x="417" y="542"/>
                      <a:pt x="285" y="601"/>
                      <a:pt x="285" y="720"/>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80" name="Freeform 7">
                <a:extLst>
                  <a:ext uri="{FF2B5EF4-FFF2-40B4-BE49-F238E27FC236}">
                    <a16:creationId xmlns:a16="http://schemas.microsoft.com/office/drawing/2014/main" id="{FEDB8556-9DB1-468A-BF82-F06B6FA5E050}"/>
                  </a:ext>
                </a:extLst>
              </p:cNvPr>
              <p:cNvSpPr>
                <a:spLocks noChangeArrowheads="1"/>
              </p:cNvSpPr>
              <p:nvPr/>
            </p:nvSpPr>
            <p:spPr bwMode="auto">
              <a:xfrm>
                <a:off x="6015038" y="3270250"/>
                <a:ext cx="314325" cy="376238"/>
              </a:xfrm>
              <a:custGeom>
                <a:avLst/>
                <a:gdLst>
                  <a:gd name="T0" fmla="*/ 274 w 873"/>
                  <a:gd name="T1" fmla="*/ 730 h 1047"/>
                  <a:gd name="T2" fmla="*/ 440 w 873"/>
                  <a:gd name="T3" fmla="*/ 866 h 1047"/>
                  <a:gd name="T4" fmla="*/ 593 w 873"/>
                  <a:gd name="T5" fmla="*/ 747 h 1047"/>
                  <a:gd name="T6" fmla="*/ 454 w 873"/>
                  <a:gd name="T7" fmla="*/ 634 h 1047"/>
                  <a:gd name="T8" fmla="*/ 274 w 873"/>
                  <a:gd name="T9" fmla="*/ 586 h 1047"/>
                  <a:gd name="T10" fmla="*/ 23 w 873"/>
                  <a:gd name="T11" fmla="*/ 310 h 1047"/>
                  <a:gd name="T12" fmla="*/ 457 w 873"/>
                  <a:gd name="T13" fmla="*/ 0 h 1047"/>
                  <a:gd name="T14" fmla="*/ 835 w 873"/>
                  <a:gd name="T15" fmla="*/ 293 h 1047"/>
                  <a:gd name="T16" fmla="*/ 570 w 873"/>
                  <a:gd name="T17" fmla="*/ 293 h 1047"/>
                  <a:gd name="T18" fmla="*/ 429 w 873"/>
                  <a:gd name="T19" fmla="*/ 175 h 1047"/>
                  <a:gd name="T20" fmla="*/ 291 w 873"/>
                  <a:gd name="T21" fmla="*/ 273 h 1047"/>
                  <a:gd name="T22" fmla="*/ 426 w 873"/>
                  <a:gd name="T23" fmla="*/ 378 h 1047"/>
                  <a:gd name="T24" fmla="*/ 607 w 873"/>
                  <a:gd name="T25" fmla="*/ 428 h 1047"/>
                  <a:gd name="T26" fmla="*/ 872 w 873"/>
                  <a:gd name="T27" fmla="*/ 705 h 1047"/>
                  <a:gd name="T28" fmla="*/ 415 w 873"/>
                  <a:gd name="T29" fmla="*/ 1046 h 1047"/>
                  <a:gd name="T30" fmla="*/ 73 w 873"/>
                  <a:gd name="T31" fmla="*/ 925 h 1047"/>
                  <a:gd name="T32" fmla="*/ 0 w 873"/>
                  <a:gd name="T33" fmla="*/ 730 h 1047"/>
                  <a:gd name="T34" fmla="*/ 274 w 873"/>
                  <a:gd name="T35" fmla="*/ 730 h 10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73" h="1047">
                    <a:moveTo>
                      <a:pt x="274" y="730"/>
                    </a:moveTo>
                    <a:cubicBezTo>
                      <a:pt x="277" y="792"/>
                      <a:pt x="316" y="866"/>
                      <a:pt x="440" y="866"/>
                    </a:cubicBezTo>
                    <a:cubicBezTo>
                      <a:pt x="545" y="866"/>
                      <a:pt x="593" y="807"/>
                      <a:pt x="593" y="747"/>
                    </a:cubicBezTo>
                    <a:cubicBezTo>
                      <a:pt x="593" y="702"/>
                      <a:pt x="570" y="666"/>
                      <a:pt x="454" y="634"/>
                    </a:cubicBezTo>
                    <a:lnTo>
                      <a:pt x="274" y="586"/>
                    </a:lnTo>
                    <a:cubicBezTo>
                      <a:pt x="192" y="564"/>
                      <a:pt x="23" y="513"/>
                      <a:pt x="23" y="310"/>
                    </a:cubicBezTo>
                    <a:cubicBezTo>
                      <a:pt x="23" y="118"/>
                      <a:pt x="200" y="0"/>
                      <a:pt x="457" y="0"/>
                    </a:cubicBezTo>
                    <a:cubicBezTo>
                      <a:pt x="663" y="0"/>
                      <a:pt x="827" y="95"/>
                      <a:pt x="835" y="293"/>
                    </a:cubicBezTo>
                    <a:lnTo>
                      <a:pt x="570" y="293"/>
                    </a:lnTo>
                    <a:cubicBezTo>
                      <a:pt x="562" y="183"/>
                      <a:pt x="474" y="175"/>
                      <a:pt x="429" y="175"/>
                    </a:cubicBezTo>
                    <a:cubicBezTo>
                      <a:pt x="350" y="175"/>
                      <a:pt x="291" y="211"/>
                      <a:pt x="291" y="273"/>
                    </a:cubicBezTo>
                    <a:cubicBezTo>
                      <a:pt x="291" y="341"/>
                      <a:pt x="341" y="355"/>
                      <a:pt x="426" y="378"/>
                    </a:cubicBezTo>
                    <a:lnTo>
                      <a:pt x="607" y="428"/>
                    </a:lnTo>
                    <a:cubicBezTo>
                      <a:pt x="787" y="476"/>
                      <a:pt x="872" y="570"/>
                      <a:pt x="872" y="705"/>
                    </a:cubicBezTo>
                    <a:cubicBezTo>
                      <a:pt x="872" y="877"/>
                      <a:pt x="725" y="1046"/>
                      <a:pt x="415" y="1046"/>
                    </a:cubicBezTo>
                    <a:cubicBezTo>
                      <a:pt x="288" y="1046"/>
                      <a:pt x="164" y="1018"/>
                      <a:pt x="73" y="925"/>
                    </a:cubicBezTo>
                    <a:cubicBezTo>
                      <a:pt x="8" y="857"/>
                      <a:pt x="3" y="778"/>
                      <a:pt x="0" y="730"/>
                    </a:cubicBezTo>
                    <a:lnTo>
                      <a:pt x="274" y="73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81" name="Freeform 8">
                <a:extLst>
                  <a:ext uri="{FF2B5EF4-FFF2-40B4-BE49-F238E27FC236}">
                    <a16:creationId xmlns:a16="http://schemas.microsoft.com/office/drawing/2014/main" id="{B52CAAEC-2B52-43F3-ABD5-1F0CEE244425}"/>
                  </a:ext>
                </a:extLst>
              </p:cNvPr>
              <p:cNvSpPr>
                <a:spLocks noChangeArrowheads="1"/>
              </p:cNvSpPr>
              <p:nvPr/>
            </p:nvSpPr>
            <p:spPr bwMode="auto">
              <a:xfrm>
                <a:off x="6415088" y="3265488"/>
                <a:ext cx="344487" cy="384175"/>
              </a:xfrm>
              <a:custGeom>
                <a:avLst/>
                <a:gdLst>
                  <a:gd name="T0" fmla="*/ 279 w 955"/>
                  <a:gd name="T1" fmla="*/ 607 h 1068"/>
                  <a:gd name="T2" fmla="*/ 483 w 955"/>
                  <a:gd name="T3" fmla="*/ 872 h 1068"/>
                  <a:gd name="T4" fmla="*/ 655 w 955"/>
                  <a:gd name="T5" fmla="*/ 734 h 1068"/>
                  <a:gd name="T6" fmla="*/ 920 w 955"/>
                  <a:gd name="T7" fmla="*/ 734 h 1068"/>
                  <a:gd name="T8" fmla="*/ 827 w 955"/>
                  <a:gd name="T9" fmla="*/ 951 h 1068"/>
                  <a:gd name="T10" fmla="*/ 477 w 955"/>
                  <a:gd name="T11" fmla="*/ 1067 h 1068"/>
                  <a:gd name="T12" fmla="*/ 127 w 955"/>
                  <a:gd name="T13" fmla="*/ 943 h 1068"/>
                  <a:gd name="T14" fmla="*/ 0 w 955"/>
                  <a:gd name="T15" fmla="*/ 553 h 1068"/>
                  <a:gd name="T16" fmla="*/ 206 w 955"/>
                  <a:gd name="T17" fmla="*/ 82 h 1068"/>
                  <a:gd name="T18" fmla="*/ 485 w 955"/>
                  <a:gd name="T19" fmla="*/ 0 h 1068"/>
                  <a:gd name="T20" fmla="*/ 886 w 955"/>
                  <a:gd name="T21" fmla="*/ 240 h 1068"/>
                  <a:gd name="T22" fmla="*/ 945 w 955"/>
                  <a:gd name="T23" fmla="*/ 604 h 1068"/>
                  <a:gd name="T24" fmla="*/ 279 w 955"/>
                  <a:gd name="T25" fmla="*/ 604 h 1068"/>
                  <a:gd name="T26" fmla="*/ 279 w 955"/>
                  <a:gd name="T27" fmla="*/ 607 h 1068"/>
                  <a:gd name="T28" fmla="*/ 649 w 955"/>
                  <a:gd name="T29" fmla="*/ 424 h 1068"/>
                  <a:gd name="T30" fmla="*/ 477 w 955"/>
                  <a:gd name="T31" fmla="*/ 201 h 1068"/>
                  <a:gd name="T32" fmla="*/ 291 w 955"/>
                  <a:gd name="T33" fmla="*/ 424 h 1068"/>
                  <a:gd name="T34" fmla="*/ 649 w 955"/>
                  <a:gd name="T35" fmla="*/ 424 h 10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55" h="1068">
                    <a:moveTo>
                      <a:pt x="279" y="607"/>
                    </a:moveTo>
                    <a:cubicBezTo>
                      <a:pt x="279" y="672"/>
                      <a:pt x="279" y="872"/>
                      <a:pt x="483" y="872"/>
                    </a:cubicBezTo>
                    <a:cubicBezTo>
                      <a:pt x="556" y="872"/>
                      <a:pt x="629" y="844"/>
                      <a:pt x="655" y="734"/>
                    </a:cubicBezTo>
                    <a:lnTo>
                      <a:pt x="920" y="734"/>
                    </a:lnTo>
                    <a:cubicBezTo>
                      <a:pt x="917" y="782"/>
                      <a:pt x="906" y="867"/>
                      <a:pt x="827" y="951"/>
                    </a:cubicBezTo>
                    <a:cubicBezTo>
                      <a:pt x="753" y="1027"/>
                      <a:pt x="624" y="1067"/>
                      <a:pt x="477" y="1067"/>
                    </a:cubicBezTo>
                    <a:cubicBezTo>
                      <a:pt x="392" y="1067"/>
                      <a:pt x="231" y="1050"/>
                      <a:pt x="127" y="943"/>
                    </a:cubicBezTo>
                    <a:cubicBezTo>
                      <a:pt x="37" y="847"/>
                      <a:pt x="0" y="714"/>
                      <a:pt x="0" y="553"/>
                    </a:cubicBezTo>
                    <a:cubicBezTo>
                      <a:pt x="0" y="392"/>
                      <a:pt x="40" y="198"/>
                      <a:pt x="206" y="82"/>
                    </a:cubicBezTo>
                    <a:cubicBezTo>
                      <a:pt x="282" y="31"/>
                      <a:pt x="378" y="0"/>
                      <a:pt x="485" y="0"/>
                    </a:cubicBezTo>
                    <a:cubicBezTo>
                      <a:pt x="626" y="0"/>
                      <a:pt x="796" y="57"/>
                      <a:pt x="886" y="240"/>
                    </a:cubicBezTo>
                    <a:cubicBezTo>
                      <a:pt x="954" y="376"/>
                      <a:pt x="948" y="522"/>
                      <a:pt x="945" y="604"/>
                    </a:cubicBezTo>
                    <a:lnTo>
                      <a:pt x="279" y="604"/>
                    </a:lnTo>
                    <a:lnTo>
                      <a:pt x="279" y="607"/>
                    </a:lnTo>
                    <a:close/>
                    <a:moveTo>
                      <a:pt x="649" y="424"/>
                    </a:moveTo>
                    <a:cubicBezTo>
                      <a:pt x="649" y="378"/>
                      <a:pt x="646" y="201"/>
                      <a:pt x="477" y="201"/>
                    </a:cubicBezTo>
                    <a:cubicBezTo>
                      <a:pt x="350" y="201"/>
                      <a:pt x="296" y="308"/>
                      <a:pt x="291" y="424"/>
                    </a:cubicBezTo>
                    <a:lnTo>
                      <a:pt x="649" y="424"/>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82" name="Freeform 9">
                <a:extLst>
                  <a:ext uri="{FF2B5EF4-FFF2-40B4-BE49-F238E27FC236}">
                    <a16:creationId xmlns:a16="http://schemas.microsoft.com/office/drawing/2014/main" id="{B803D258-A980-4DB0-B3A1-55DCE039ED2D}"/>
                  </a:ext>
                </a:extLst>
              </p:cNvPr>
              <p:cNvSpPr>
                <a:spLocks noChangeArrowheads="1"/>
              </p:cNvSpPr>
              <p:nvPr/>
            </p:nvSpPr>
            <p:spPr bwMode="auto">
              <a:xfrm>
                <a:off x="3765550" y="3965575"/>
                <a:ext cx="417513" cy="531813"/>
              </a:xfrm>
              <a:custGeom>
                <a:avLst/>
                <a:gdLst>
                  <a:gd name="T0" fmla="*/ 314 w 1161"/>
                  <a:gd name="T1" fmla="*/ 993 h 1479"/>
                  <a:gd name="T2" fmla="*/ 570 w 1161"/>
                  <a:gd name="T3" fmla="*/ 1264 h 1479"/>
                  <a:gd name="T4" fmla="*/ 841 w 1161"/>
                  <a:gd name="T5" fmla="*/ 1063 h 1479"/>
                  <a:gd name="T6" fmla="*/ 570 w 1161"/>
                  <a:gd name="T7" fmla="*/ 871 h 1479"/>
                  <a:gd name="T8" fmla="*/ 45 w 1161"/>
                  <a:gd name="T9" fmla="*/ 440 h 1479"/>
                  <a:gd name="T10" fmla="*/ 610 w 1161"/>
                  <a:gd name="T11" fmla="*/ 0 h 1479"/>
                  <a:gd name="T12" fmla="*/ 1039 w 1161"/>
                  <a:gd name="T13" fmla="*/ 166 h 1479"/>
                  <a:gd name="T14" fmla="*/ 1121 w 1161"/>
                  <a:gd name="T15" fmla="*/ 431 h 1479"/>
                  <a:gd name="T16" fmla="*/ 827 w 1161"/>
                  <a:gd name="T17" fmla="*/ 431 h 1479"/>
                  <a:gd name="T18" fmla="*/ 596 w 1161"/>
                  <a:gd name="T19" fmla="*/ 214 h 1479"/>
                  <a:gd name="T20" fmla="*/ 361 w 1161"/>
                  <a:gd name="T21" fmla="*/ 406 h 1479"/>
                  <a:gd name="T22" fmla="*/ 672 w 1161"/>
                  <a:gd name="T23" fmla="*/ 612 h 1479"/>
                  <a:gd name="T24" fmla="*/ 1160 w 1161"/>
                  <a:gd name="T25" fmla="*/ 1015 h 1479"/>
                  <a:gd name="T26" fmla="*/ 553 w 1161"/>
                  <a:gd name="T27" fmla="*/ 1478 h 1479"/>
                  <a:gd name="T28" fmla="*/ 0 w 1161"/>
                  <a:gd name="T29" fmla="*/ 990 h 1479"/>
                  <a:gd name="T30" fmla="*/ 314 w 1161"/>
                  <a:gd name="T31" fmla="*/ 990 h 1479"/>
                  <a:gd name="T32" fmla="*/ 314 w 1161"/>
                  <a:gd name="T33" fmla="*/ 993 h 14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61" h="1479">
                    <a:moveTo>
                      <a:pt x="314" y="993"/>
                    </a:moveTo>
                    <a:cubicBezTo>
                      <a:pt x="314" y="1061"/>
                      <a:pt x="311" y="1264"/>
                      <a:pt x="570" y="1264"/>
                    </a:cubicBezTo>
                    <a:cubicBezTo>
                      <a:pt x="737" y="1264"/>
                      <a:pt x="841" y="1185"/>
                      <a:pt x="841" y="1063"/>
                    </a:cubicBezTo>
                    <a:cubicBezTo>
                      <a:pt x="841" y="936"/>
                      <a:pt x="754" y="917"/>
                      <a:pt x="570" y="871"/>
                    </a:cubicBezTo>
                    <a:cubicBezTo>
                      <a:pt x="232" y="787"/>
                      <a:pt x="45" y="685"/>
                      <a:pt x="45" y="440"/>
                    </a:cubicBezTo>
                    <a:cubicBezTo>
                      <a:pt x="45" y="206"/>
                      <a:pt x="212" y="0"/>
                      <a:pt x="610" y="0"/>
                    </a:cubicBezTo>
                    <a:cubicBezTo>
                      <a:pt x="757" y="0"/>
                      <a:pt x="932" y="33"/>
                      <a:pt x="1039" y="166"/>
                    </a:cubicBezTo>
                    <a:cubicBezTo>
                      <a:pt x="1121" y="268"/>
                      <a:pt x="1121" y="383"/>
                      <a:pt x="1121" y="431"/>
                    </a:cubicBezTo>
                    <a:lnTo>
                      <a:pt x="827" y="431"/>
                    </a:lnTo>
                    <a:cubicBezTo>
                      <a:pt x="824" y="380"/>
                      <a:pt x="807" y="214"/>
                      <a:pt x="596" y="214"/>
                    </a:cubicBezTo>
                    <a:cubicBezTo>
                      <a:pt x="455" y="214"/>
                      <a:pt x="361" y="290"/>
                      <a:pt x="361" y="406"/>
                    </a:cubicBezTo>
                    <a:cubicBezTo>
                      <a:pt x="361" y="539"/>
                      <a:pt x="466" y="561"/>
                      <a:pt x="672" y="612"/>
                    </a:cubicBezTo>
                    <a:cubicBezTo>
                      <a:pt x="917" y="671"/>
                      <a:pt x="1160" y="739"/>
                      <a:pt x="1160" y="1015"/>
                    </a:cubicBezTo>
                    <a:cubicBezTo>
                      <a:pt x="1160" y="1272"/>
                      <a:pt x="948" y="1478"/>
                      <a:pt x="553" y="1478"/>
                    </a:cubicBezTo>
                    <a:cubicBezTo>
                      <a:pt x="9" y="1478"/>
                      <a:pt x="3" y="1128"/>
                      <a:pt x="0" y="990"/>
                    </a:cubicBezTo>
                    <a:lnTo>
                      <a:pt x="314" y="990"/>
                    </a:lnTo>
                    <a:lnTo>
                      <a:pt x="314" y="993"/>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83" name="Freeform 10">
                <a:extLst>
                  <a:ext uri="{FF2B5EF4-FFF2-40B4-BE49-F238E27FC236}">
                    <a16:creationId xmlns:a16="http://schemas.microsoft.com/office/drawing/2014/main" id="{52BE2BAE-8FB8-49BE-9E8D-35A433EB044B}"/>
                  </a:ext>
                </a:extLst>
              </p:cNvPr>
              <p:cNvSpPr>
                <a:spLocks noChangeArrowheads="1"/>
              </p:cNvSpPr>
              <p:nvPr/>
            </p:nvSpPr>
            <p:spPr bwMode="auto">
              <a:xfrm>
                <a:off x="4279900" y="4114800"/>
                <a:ext cx="344488" cy="384175"/>
              </a:xfrm>
              <a:custGeom>
                <a:avLst/>
                <a:gdLst>
                  <a:gd name="T0" fmla="*/ 280 w 955"/>
                  <a:gd name="T1" fmla="*/ 607 h 1068"/>
                  <a:gd name="T2" fmla="*/ 483 w 955"/>
                  <a:gd name="T3" fmla="*/ 872 h 1068"/>
                  <a:gd name="T4" fmla="*/ 655 w 955"/>
                  <a:gd name="T5" fmla="*/ 734 h 1068"/>
                  <a:gd name="T6" fmla="*/ 920 w 955"/>
                  <a:gd name="T7" fmla="*/ 734 h 1068"/>
                  <a:gd name="T8" fmla="*/ 827 w 955"/>
                  <a:gd name="T9" fmla="*/ 951 h 1068"/>
                  <a:gd name="T10" fmla="*/ 477 w 955"/>
                  <a:gd name="T11" fmla="*/ 1067 h 1068"/>
                  <a:gd name="T12" fmla="*/ 127 w 955"/>
                  <a:gd name="T13" fmla="*/ 943 h 1068"/>
                  <a:gd name="T14" fmla="*/ 0 w 955"/>
                  <a:gd name="T15" fmla="*/ 553 h 1068"/>
                  <a:gd name="T16" fmla="*/ 206 w 955"/>
                  <a:gd name="T17" fmla="*/ 82 h 1068"/>
                  <a:gd name="T18" fmla="*/ 486 w 955"/>
                  <a:gd name="T19" fmla="*/ 0 h 1068"/>
                  <a:gd name="T20" fmla="*/ 886 w 955"/>
                  <a:gd name="T21" fmla="*/ 240 h 1068"/>
                  <a:gd name="T22" fmla="*/ 946 w 955"/>
                  <a:gd name="T23" fmla="*/ 604 h 1068"/>
                  <a:gd name="T24" fmla="*/ 280 w 955"/>
                  <a:gd name="T25" fmla="*/ 604 h 1068"/>
                  <a:gd name="T26" fmla="*/ 280 w 955"/>
                  <a:gd name="T27" fmla="*/ 607 h 1068"/>
                  <a:gd name="T28" fmla="*/ 649 w 955"/>
                  <a:gd name="T29" fmla="*/ 423 h 1068"/>
                  <a:gd name="T30" fmla="*/ 477 w 955"/>
                  <a:gd name="T31" fmla="*/ 201 h 1068"/>
                  <a:gd name="T32" fmla="*/ 291 w 955"/>
                  <a:gd name="T33" fmla="*/ 423 h 1068"/>
                  <a:gd name="T34" fmla="*/ 649 w 955"/>
                  <a:gd name="T35" fmla="*/ 423 h 10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55" h="1068">
                    <a:moveTo>
                      <a:pt x="280" y="607"/>
                    </a:moveTo>
                    <a:cubicBezTo>
                      <a:pt x="280" y="672"/>
                      <a:pt x="280" y="872"/>
                      <a:pt x="483" y="872"/>
                    </a:cubicBezTo>
                    <a:cubicBezTo>
                      <a:pt x="556" y="872"/>
                      <a:pt x="630" y="844"/>
                      <a:pt x="655" y="734"/>
                    </a:cubicBezTo>
                    <a:lnTo>
                      <a:pt x="920" y="734"/>
                    </a:lnTo>
                    <a:cubicBezTo>
                      <a:pt x="917" y="782"/>
                      <a:pt x="906" y="866"/>
                      <a:pt x="827" y="951"/>
                    </a:cubicBezTo>
                    <a:cubicBezTo>
                      <a:pt x="754" y="1027"/>
                      <a:pt x="624" y="1067"/>
                      <a:pt x="477" y="1067"/>
                    </a:cubicBezTo>
                    <a:cubicBezTo>
                      <a:pt x="392" y="1067"/>
                      <a:pt x="232" y="1050"/>
                      <a:pt x="127" y="943"/>
                    </a:cubicBezTo>
                    <a:cubicBezTo>
                      <a:pt x="37" y="847"/>
                      <a:pt x="0" y="714"/>
                      <a:pt x="0" y="553"/>
                    </a:cubicBezTo>
                    <a:cubicBezTo>
                      <a:pt x="0" y="392"/>
                      <a:pt x="40" y="198"/>
                      <a:pt x="206" y="82"/>
                    </a:cubicBezTo>
                    <a:cubicBezTo>
                      <a:pt x="282" y="31"/>
                      <a:pt x="378" y="0"/>
                      <a:pt x="486" y="0"/>
                    </a:cubicBezTo>
                    <a:cubicBezTo>
                      <a:pt x="627" y="0"/>
                      <a:pt x="796" y="57"/>
                      <a:pt x="886" y="240"/>
                    </a:cubicBezTo>
                    <a:cubicBezTo>
                      <a:pt x="954" y="375"/>
                      <a:pt x="948" y="522"/>
                      <a:pt x="946" y="604"/>
                    </a:cubicBezTo>
                    <a:lnTo>
                      <a:pt x="280" y="604"/>
                    </a:lnTo>
                    <a:lnTo>
                      <a:pt x="280" y="607"/>
                    </a:lnTo>
                    <a:close/>
                    <a:moveTo>
                      <a:pt x="649" y="423"/>
                    </a:moveTo>
                    <a:cubicBezTo>
                      <a:pt x="649" y="378"/>
                      <a:pt x="646" y="201"/>
                      <a:pt x="477" y="201"/>
                    </a:cubicBezTo>
                    <a:cubicBezTo>
                      <a:pt x="350" y="201"/>
                      <a:pt x="297" y="308"/>
                      <a:pt x="291" y="423"/>
                    </a:cubicBezTo>
                    <a:lnTo>
                      <a:pt x="649" y="423"/>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84" name="Freeform 11">
                <a:extLst>
                  <a:ext uri="{FF2B5EF4-FFF2-40B4-BE49-F238E27FC236}">
                    <a16:creationId xmlns:a16="http://schemas.microsoft.com/office/drawing/2014/main" id="{4C616534-19EF-4CA4-8B1D-4628503EB810}"/>
                  </a:ext>
                </a:extLst>
              </p:cNvPr>
              <p:cNvSpPr>
                <a:spLocks noChangeArrowheads="1"/>
              </p:cNvSpPr>
              <p:nvPr/>
            </p:nvSpPr>
            <p:spPr bwMode="auto">
              <a:xfrm>
                <a:off x="4719638" y="4121150"/>
                <a:ext cx="222250" cy="365125"/>
              </a:xfrm>
              <a:custGeom>
                <a:avLst/>
                <a:gdLst>
                  <a:gd name="T0" fmla="*/ 0 w 619"/>
                  <a:gd name="T1" fmla="*/ 14 h 1014"/>
                  <a:gd name="T2" fmla="*/ 274 w 619"/>
                  <a:gd name="T3" fmla="*/ 14 h 1014"/>
                  <a:gd name="T4" fmla="*/ 279 w 619"/>
                  <a:gd name="T5" fmla="*/ 206 h 1014"/>
                  <a:gd name="T6" fmla="*/ 618 w 619"/>
                  <a:gd name="T7" fmla="*/ 14 h 1014"/>
                  <a:gd name="T8" fmla="*/ 618 w 619"/>
                  <a:gd name="T9" fmla="*/ 277 h 1014"/>
                  <a:gd name="T10" fmla="*/ 305 w 619"/>
                  <a:gd name="T11" fmla="*/ 525 h 1014"/>
                  <a:gd name="T12" fmla="*/ 305 w 619"/>
                  <a:gd name="T13" fmla="*/ 1013 h 1014"/>
                  <a:gd name="T14" fmla="*/ 14 w 619"/>
                  <a:gd name="T15" fmla="*/ 1013 h 1014"/>
                  <a:gd name="T16" fmla="*/ 14 w 619"/>
                  <a:gd name="T17" fmla="*/ 263 h 1014"/>
                  <a:gd name="T18" fmla="*/ 0 w 619"/>
                  <a:gd name="T19" fmla="*/ 14 h 10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19" h="1014">
                    <a:moveTo>
                      <a:pt x="0" y="14"/>
                    </a:moveTo>
                    <a:lnTo>
                      <a:pt x="274" y="14"/>
                    </a:lnTo>
                    <a:lnTo>
                      <a:pt x="279" y="206"/>
                    </a:lnTo>
                    <a:cubicBezTo>
                      <a:pt x="316" y="121"/>
                      <a:pt x="381" y="0"/>
                      <a:pt x="618" y="14"/>
                    </a:cubicBezTo>
                    <a:lnTo>
                      <a:pt x="618" y="277"/>
                    </a:lnTo>
                    <a:cubicBezTo>
                      <a:pt x="322" y="248"/>
                      <a:pt x="305" y="401"/>
                      <a:pt x="305" y="525"/>
                    </a:cubicBezTo>
                    <a:lnTo>
                      <a:pt x="305" y="1013"/>
                    </a:lnTo>
                    <a:lnTo>
                      <a:pt x="14" y="1013"/>
                    </a:lnTo>
                    <a:lnTo>
                      <a:pt x="14" y="263"/>
                    </a:lnTo>
                    <a:cubicBezTo>
                      <a:pt x="14" y="215"/>
                      <a:pt x="6" y="71"/>
                      <a:pt x="0" y="1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85" name="Freeform 12">
                <a:extLst>
                  <a:ext uri="{FF2B5EF4-FFF2-40B4-BE49-F238E27FC236}">
                    <a16:creationId xmlns:a16="http://schemas.microsoft.com/office/drawing/2014/main" id="{C65092CA-27E2-4077-9CF2-791E300C694F}"/>
                  </a:ext>
                </a:extLst>
              </p:cNvPr>
              <p:cNvSpPr>
                <a:spLocks noChangeArrowheads="1"/>
              </p:cNvSpPr>
              <p:nvPr/>
            </p:nvSpPr>
            <p:spPr bwMode="auto">
              <a:xfrm>
                <a:off x="4995863" y="4127500"/>
                <a:ext cx="376237" cy="358775"/>
              </a:xfrm>
              <a:custGeom>
                <a:avLst/>
                <a:gdLst>
                  <a:gd name="T0" fmla="*/ 309 w 1047"/>
                  <a:gd name="T1" fmla="*/ 0 h 997"/>
                  <a:gd name="T2" fmla="*/ 535 w 1047"/>
                  <a:gd name="T3" fmla="*/ 674 h 997"/>
                  <a:gd name="T4" fmla="*/ 763 w 1047"/>
                  <a:gd name="T5" fmla="*/ 0 h 997"/>
                  <a:gd name="T6" fmla="*/ 1046 w 1047"/>
                  <a:gd name="T7" fmla="*/ 0 h 997"/>
                  <a:gd name="T8" fmla="*/ 684 w 1047"/>
                  <a:gd name="T9" fmla="*/ 996 h 997"/>
                  <a:gd name="T10" fmla="*/ 363 w 1047"/>
                  <a:gd name="T11" fmla="*/ 996 h 997"/>
                  <a:gd name="T12" fmla="*/ 0 w 1047"/>
                  <a:gd name="T13" fmla="*/ 0 h 997"/>
                  <a:gd name="T14" fmla="*/ 309 w 1047"/>
                  <a:gd name="T15" fmla="*/ 0 h 99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7" h="997">
                    <a:moveTo>
                      <a:pt x="309" y="0"/>
                    </a:moveTo>
                    <a:lnTo>
                      <a:pt x="535" y="674"/>
                    </a:lnTo>
                    <a:lnTo>
                      <a:pt x="763" y="0"/>
                    </a:lnTo>
                    <a:lnTo>
                      <a:pt x="1046" y="0"/>
                    </a:lnTo>
                    <a:lnTo>
                      <a:pt x="684" y="996"/>
                    </a:lnTo>
                    <a:lnTo>
                      <a:pt x="363" y="996"/>
                    </a:lnTo>
                    <a:lnTo>
                      <a:pt x="0" y="0"/>
                    </a:lnTo>
                    <a:lnTo>
                      <a:pt x="309"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86" name="Freeform 13">
                <a:extLst>
                  <a:ext uri="{FF2B5EF4-FFF2-40B4-BE49-F238E27FC236}">
                    <a16:creationId xmlns:a16="http://schemas.microsoft.com/office/drawing/2014/main" id="{B24290BE-50E6-479B-B96D-7212E68C1D69}"/>
                  </a:ext>
                </a:extLst>
              </p:cNvPr>
              <p:cNvSpPr>
                <a:spLocks noChangeArrowheads="1"/>
              </p:cNvSpPr>
              <p:nvPr/>
            </p:nvSpPr>
            <p:spPr bwMode="auto">
              <a:xfrm>
                <a:off x="5461000" y="3973513"/>
                <a:ext cx="112713" cy="512762"/>
              </a:xfrm>
              <a:custGeom>
                <a:avLst/>
                <a:gdLst>
                  <a:gd name="T0" fmla="*/ 0 w 311"/>
                  <a:gd name="T1" fmla="*/ 0 h 1423"/>
                  <a:gd name="T2" fmla="*/ 310 w 311"/>
                  <a:gd name="T3" fmla="*/ 0 h 1423"/>
                  <a:gd name="T4" fmla="*/ 310 w 311"/>
                  <a:gd name="T5" fmla="*/ 254 h 1423"/>
                  <a:gd name="T6" fmla="*/ 0 w 311"/>
                  <a:gd name="T7" fmla="*/ 254 h 1423"/>
                  <a:gd name="T8" fmla="*/ 0 w 311"/>
                  <a:gd name="T9" fmla="*/ 0 h 1423"/>
                  <a:gd name="T10" fmla="*/ 8 w 311"/>
                  <a:gd name="T11" fmla="*/ 426 h 1423"/>
                  <a:gd name="T12" fmla="*/ 299 w 311"/>
                  <a:gd name="T13" fmla="*/ 426 h 1423"/>
                  <a:gd name="T14" fmla="*/ 299 w 311"/>
                  <a:gd name="T15" fmla="*/ 1422 h 1423"/>
                  <a:gd name="T16" fmla="*/ 8 w 311"/>
                  <a:gd name="T17" fmla="*/ 1422 h 1423"/>
                  <a:gd name="T18" fmla="*/ 8 w 311"/>
                  <a:gd name="T19" fmla="*/ 426 h 14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1" h="1423">
                    <a:moveTo>
                      <a:pt x="0" y="0"/>
                    </a:moveTo>
                    <a:lnTo>
                      <a:pt x="310" y="0"/>
                    </a:lnTo>
                    <a:lnTo>
                      <a:pt x="310" y="254"/>
                    </a:lnTo>
                    <a:lnTo>
                      <a:pt x="0" y="254"/>
                    </a:lnTo>
                    <a:lnTo>
                      <a:pt x="0" y="0"/>
                    </a:lnTo>
                    <a:close/>
                    <a:moveTo>
                      <a:pt x="8" y="426"/>
                    </a:moveTo>
                    <a:lnTo>
                      <a:pt x="299" y="426"/>
                    </a:lnTo>
                    <a:lnTo>
                      <a:pt x="299" y="1422"/>
                    </a:lnTo>
                    <a:lnTo>
                      <a:pt x="8" y="1422"/>
                    </a:lnTo>
                    <a:lnTo>
                      <a:pt x="8" y="426"/>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87" name="Freeform 14">
                <a:extLst>
                  <a:ext uri="{FF2B5EF4-FFF2-40B4-BE49-F238E27FC236}">
                    <a16:creationId xmlns:a16="http://schemas.microsoft.com/office/drawing/2014/main" id="{7DE251AC-8473-45A5-BC82-99C51277D49A}"/>
                  </a:ext>
                </a:extLst>
              </p:cNvPr>
              <p:cNvSpPr>
                <a:spLocks noChangeArrowheads="1"/>
              </p:cNvSpPr>
              <p:nvPr/>
            </p:nvSpPr>
            <p:spPr bwMode="auto">
              <a:xfrm>
                <a:off x="5676900" y="4119563"/>
                <a:ext cx="315913" cy="376237"/>
              </a:xfrm>
              <a:custGeom>
                <a:avLst/>
                <a:gdLst>
                  <a:gd name="T0" fmla="*/ 584 w 876"/>
                  <a:gd name="T1" fmla="*/ 376 h 1043"/>
                  <a:gd name="T2" fmla="*/ 457 w 876"/>
                  <a:gd name="T3" fmla="*/ 192 h 1043"/>
                  <a:gd name="T4" fmla="*/ 305 w 876"/>
                  <a:gd name="T5" fmla="*/ 508 h 1043"/>
                  <a:gd name="T6" fmla="*/ 378 w 876"/>
                  <a:gd name="T7" fmla="*/ 813 h 1043"/>
                  <a:gd name="T8" fmla="*/ 457 w 876"/>
                  <a:gd name="T9" fmla="*/ 847 h 1043"/>
                  <a:gd name="T10" fmla="*/ 590 w 876"/>
                  <a:gd name="T11" fmla="*/ 655 h 1043"/>
                  <a:gd name="T12" fmla="*/ 875 w 876"/>
                  <a:gd name="T13" fmla="*/ 655 h 1043"/>
                  <a:gd name="T14" fmla="*/ 748 w 876"/>
                  <a:gd name="T15" fmla="*/ 949 h 1043"/>
                  <a:gd name="T16" fmla="*/ 466 w 876"/>
                  <a:gd name="T17" fmla="*/ 1042 h 1043"/>
                  <a:gd name="T18" fmla="*/ 127 w 876"/>
                  <a:gd name="T19" fmla="*/ 909 h 1043"/>
                  <a:gd name="T20" fmla="*/ 0 w 876"/>
                  <a:gd name="T21" fmla="*/ 517 h 1043"/>
                  <a:gd name="T22" fmla="*/ 466 w 876"/>
                  <a:gd name="T23" fmla="*/ 0 h 1043"/>
                  <a:gd name="T24" fmla="*/ 872 w 876"/>
                  <a:gd name="T25" fmla="*/ 373 h 1043"/>
                  <a:gd name="T26" fmla="*/ 584 w 876"/>
                  <a:gd name="T27" fmla="*/ 373 h 1043"/>
                  <a:gd name="T28" fmla="*/ 584 w 876"/>
                  <a:gd name="T29" fmla="*/ 376 h 10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76" h="1043">
                    <a:moveTo>
                      <a:pt x="584" y="376"/>
                    </a:moveTo>
                    <a:cubicBezTo>
                      <a:pt x="582" y="339"/>
                      <a:pt x="567" y="192"/>
                      <a:pt x="457" y="192"/>
                    </a:cubicBezTo>
                    <a:cubicBezTo>
                      <a:pt x="319" y="192"/>
                      <a:pt x="305" y="401"/>
                      <a:pt x="305" y="508"/>
                    </a:cubicBezTo>
                    <a:cubicBezTo>
                      <a:pt x="305" y="565"/>
                      <a:pt x="311" y="740"/>
                      <a:pt x="378" y="813"/>
                    </a:cubicBezTo>
                    <a:cubicBezTo>
                      <a:pt x="407" y="841"/>
                      <a:pt x="435" y="847"/>
                      <a:pt x="457" y="847"/>
                    </a:cubicBezTo>
                    <a:cubicBezTo>
                      <a:pt x="488" y="847"/>
                      <a:pt x="579" y="833"/>
                      <a:pt x="590" y="655"/>
                    </a:cubicBezTo>
                    <a:lnTo>
                      <a:pt x="875" y="655"/>
                    </a:lnTo>
                    <a:cubicBezTo>
                      <a:pt x="872" y="731"/>
                      <a:pt x="861" y="853"/>
                      <a:pt x="748" y="949"/>
                    </a:cubicBezTo>
                    <a:cubicBezTo>
                      <a:pt x="678" y="1011"/>
                      <a:pt x="587" y="1042"/>
                      <a:pt x="466" y="1042"/>
                    </a:cubicBezTo>
                    <a:cubicBezTo>
                      <a:pt x="333" y="1042"/>
                      <a:pt x="218" y="1011"/>
                      <a:pt x="127" y="909"/>
                    </a:cubicBezTo>
                    <a:cubicBezTo>
                      <a:pt x="40" y="808"/>
                      <a:pt x="0" y="678"/>
                      <a:pt x="0" y="517"/>
                    </a:cubicBezTo>
                    <a:cubicBezTo>
                      <a:pt x="0" y="63"/>
                      <a:pt x="333" y="0"/>
                      <a:pt x="466" y="0"/>
                    </a:cubicBezTo>
                    <a:cubicBezTo>
                      <a:pt x="652" y="0"/>
                      <a:pt x="869" y="102"/>
                      <a:pt x="872" y="373"/>
                    </a:cubicBezTo>
                    <a:lnTo>
                      <a:pt x="584" y="373"/>
                    </a:lnTo>
                    <a:lnTo>
                      <a:pt x="584" y="376"/>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88" name="Freeform 15">
                <a:extLst>
                  <a:ext uri="{FF2B5EF4-FFF2-40B4-BE49-F238E27FC236}">
                    <a16:creationId xmlns:a16="http://schemas.microsoft.com/office/drawing/2014/main" id="{02186198-3DF2-481E-9355-011DC0F6C914}"/>
                  </a:ext>
                </a:extLst>
              </p:cNvPr>
              <p:cNvSpPr>
                <a:spLocks noChangeArrowheads="1"/>
              </p:cNvSpPr>
              <p:nvPr/>
            </p:nvSpPr>
            <p:spPr bwMode="auto">
              <a:xfrm>
                <a:off x="6070600" y="4114800"/>
                <a:ext cx="344488" cy="384175"/>
              </a:xfrm>
              <a:custGeom>
                <a:avLst/>
                <a:gdLst>
                  <a:gd name="T0" fmla="*/ 280 w 955"/>
                  <a:gd name="T1" fmla="*/ 607 h 1068"/>
                  <a:gd name="T2" fmla="*/ 483 w 955"/>
                  <a:gd name="T3" fmla="*/ 872 h 1068"/>
                  <a:gd name="T4" fmla="*/ 655 w 955"/>
                  <a:gd name="T5" fmla="*/ 734 h 1068"/>
                  <a:gd name="T6" fmla="*/ 920 w 955"/>
                  <a:gd name="T7" fmla="*/ 734 h 1068"/>
                  <a:gd name="T8" fmla="*/ 827 w 955"/>
                  <a:gd name="T9" fmla="*/ 951 h 1068"/>
                  <a:gd name="T10" fmla="*/ 477 w 955"/>
                  <a:gd name="T11" fmla="*/ 1067 h 1068"/>
                  <a:gd name="T12" fmla="*/ 127 w 955"/>
                  <a:gd name="T13" fmla="*/ 943 h 1068"/>
                  <a:gd name="T14" fmla="*/ 0 w 955"/>
                  <a:gd name="T15" fmla="*/ 553 h 1068"/>
                  <a:gd name="T16" fmla="*/ 206 w 955"/>
                  <a:gd name="T17" fmla="*/ 82 h 1068"/>
                  <a:gd name="T18" fmla="*/ 486 w 955"/>
                  <a:gd name="T19" fmla="*/ 0 h 1068"/>
                  <a:gd name="T20" fmla="*/ 886 w 955"/>
                  <a:gd name="T21" fmla="*/ 240 h 1068"/>
                  <a:gd name="T22" fmla="*/ 946 w 955"/>
                  <a:gd name="T23" fmla="*/ 604 h 1068"/>
                  <a:gd name="T24" fmla="*/ 280 w 955"/>
                  <a:gd name="T25" fmla="*/ 604 h 1068"/>
                  <a:gd name="T26" fmla="*/ 280 w 955"/>
                  <a:gd name="T27" fmla="*/ 607 h 1068"/>
                  <a:gd name="T28" fmla="*/ 649 w 955"/>
                  <a:gd name="T29" fmla="*/ 423 h 1068"/>
                  <a:gd name="T30" fmla="*/ 477 w 955"/>
                  <a:gd name="T31" fmla="*/ 201 h 1068"/>
                  <a:gd name="T32" fmla="*/ 291 w 955"/>
                  <a:gd name="T33" fmla="*/ 423 h 1068"/>
                  <a:gd name="T34" fmla="*/ 649 w 955"/>
                  <a:gd name="T35" fmla="*/ 423 h 10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55" h="1068">
                    <a:moveTo>
                      <a:pt x="280" y="607"/>
                    </a:moveTo>
                    <a:cubicBezTo>
                      <a:pt x="280" y="672"/>
                      <a:pt x="280" y="872"/>
                      <a:pt x="483" y="872"/>
                    </a:cubicBezTo>
                    <a:cubicBezTo>
                      <a:pt x="556" y="872"/>
                      <a:pt x="629" y="844"/>
                      <a:pt x="655" y="734"/>
                    </a:cubicBezTo>
                    <a:lnTo>
                      <a:pt x="920" y="734"/>
                    </a:lnTo>
                    <a:cubicBezTo>
                      <a:pt x="917" y="782"/>
                      <a:pt x="906" y="866"/>
                      <a:pt x="827" y="951"/>
                    </a:cubicBezTo>
                    <a:cubicBezTo>
                      <a:pt x="754" y="1027"/>
                      <a:pt x="624" y="1067"/>
                      <a:pt x="477" y="1067"/>
                    </a:cubicBezTo>
                    <a:cubicBezTo>
                      <a:pt x="392" y="1067"/>
                      <a:pt x="232" y="1050"/>
                      <a:pt x="127" y="943"/>
                    </a:cubicBezTo>
                    <a:cubicBezTo>
                      <a:pt x="37" y="847"/>
                      <a:pt x="0" y="714"/>
                      <a:pt x="0" y="553"/>
                    </a:cubicBezTo>
                    <a:cubicBezTo>
                      <a:pt x="0" y="392"/>
                      <a:pt x="40" y="198"/>
                      <a:pt x="206" y="82"/>
                    </a:cubicBezTo>
                    <a:cubicBezTo>
                      <a:pt x="282" y="31"/>
                      <a:pt x="378" y="0"/>
                      <a:pt x="486" y="0"/>
                    </a:cubicBezTo>
                    <a:cubicBezTo>
                      <a:pt x="627" y="0"/>
                      <a:pt x="796" y="57"/>
                      <a:pt x="886" y="240"/>
                    </a:cubicBezTo>
                    <a:cubicBezTo>
                      <a:pt x="954" y="375"/>
                      <a:pt x="948" y="522"/>
                      <a:pt x="946" y="604"/>
                    </a:cubicBezTo>
                    <a:lnTo>
                      <a:pt x="280" y="604"/>
                    </a:lnTo>
                    <a:lnTo>
                      <a:pt x="280" y="607"/>
                    </a:lnTo>
                    <a:close/>
                    <a:moveTo>
                      <a:pt x="649" y="423"/>
                    </a:moveTo>
                    <a:cubicBezTo>
                      <a:pt x="649" y="378"/>
                      <a:pt x="646" y="201"/>
                      <a:pt x="477" y="201"/>
                    </a:cubicBezTo>
                    <a:cubicBezTo>
                      <a:pt x="350" y="201"/>
                      <a:pt x="296" y="308"/>
                      <a:pt x="291" y="423"/>
                    </a:cubicBezTo>
                    <a:lnTo>
                      <a:pt x="649" y="423"/>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770" name="Rectangle 769">
              <a:extLst>
                <a:ext uri="{FF2B5EF4-FFF2-40B4-BE49-F238E27FC236}">
                  <a16:creationId xmlns:a16="http://schemas.microsoft.com/office/drawing/2014/main" id="{A4CB2912-1044-4E85-B163-99CD70CCBFC8}"/>
                </a:ext>
              </a:extLst>
            </p:cNvPr>
            <p:cNvSpPr/>
            <p:nvPr/>
          </p:nvSpPr>
          <p:spPr>
            <a:xfrm>
              <a:off x="7248176" y="2103309"/>
              <a:ext cx="639069" cy="974854"/>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grpSp>
          <p:nvGrpSpPr>
            <p:cNvPr id="771" name="Group 309">
              <a:extLst>
                <a:ext uri="{FF2B5EF4-FFF2-40B4-BE49-F238E27FC236}">
                  <a16:creationId xmlns:a16="http://schemas.microsoft.com/office/drawing/2014/main" id="{AC263CFC-BE09-4342-A27A-AB9A5B531B7C}"/>
                </a:ext>
              </a:extLst>
            </p:cNvPr>
            <p:cNvGrpSpPr/>
            <p:nvPr/>
          </p:nvGrpSpPr>
          <p:grpSpPr>
            <a:xfrm>
              <a:off x="7316570" y="2183827"/>
              <a:ext cx="502281" cy="548163"/>
              <a:chOff x="7310016" y="2183827"/>
              <a:chExt cx="502281" cy="548163"/>
            </a:xfrm>
            <a:solidFill>
              <a:schemeClr val="accent1"/>
            </a:solidFill>
          </p:grpSpPr>
          <p:sp>
            <p:nvSpPr>
              <p:cNvPr id="772" name="Freeform 30">
                <a:extLst>
                  <a:ext uri="{FF2B5EF4-FFF2-40B4-BE49-F238E27FC236}">
                    <a16:creationId xmlns:a16="http://schemas.microsoft.com/office/drawing/2014/main" id="{36499F50-910A-47E1-A2C4-0F5D4A5BEF82}"/>
                  </a:ext>
                </a:extLst>
              </p:cNvPr>
              <p:cNvSpPr>
                <a:spLocks noChangeArrowheads="1"/>
              </p:cNvSpPr>
              <p:nvPr/>
            </p:nvSpPr>
            <p:spPr bwMode="auto">
              <a:xfrm>
                <a:off x="7570816" y="2463945"/>
                <a:ext cx="123156" cy="127986"/>
              </a:xfrm>
              <a:custGeom>
                <a:avLst/>
                <a:gdLst>
                  <a:gd name="T0" fmla="*/ 150 w 227"/>
                  <a:gd name="T1" fmla="*/ 54 h 233"/>
                  <a:gd name="T2" fmla="*/ 173 w 227"/>
                  <a:gd name="T3" fmla="*/ 74 h 233"/>
                  <a:gd name="T4" fmla="*/ 226 w 227"/>
                  <a:gd name="T5" fmla="*/ 74 h 233"/>
                  <a:gd name="T6" fmla="*/ 226 w 227"/>
                  <a:gd name="T7" fmla="*/ 158 h 233"/>
                  <a:gd name="T8" fmla="*/ 173 w 227"/>
                  <a:gd name="T9" fmla="*/ 158 h 233"/>
                  <a:gd name="T10" fmla="*/ 153 w 227"/>
                  <a:gd name="T11" fmla="*/ 178 h 233"/>
                  <a:gd name="T12" fmla="*/ 153 w 227"/>
                  <a:gd name="T13" fmla="*/ 232 h 233"/>
                  <a:gd name="T14" fmla="*/ 0 w 227"/>
                  <a:gd name="T15" fmla="*/ 232 h 233"/>
                  <a:gd name="T16" fmla="*/ 0 w 227"/>
                  <a:gd name="T17" fmla="*/ 74 h 233"/>
                  <a:gd name="T18" fmla="*/ 51 w 227"/>
                  <a:gd name="T19" fmla="*/ 74 h 233"/>
                  <a:gd name="T20" fmla="*/ 71 w 227"/>
                  <a:gd name="T21" fmla="*/ 54 h 233"/>
                  <a:gd name="T22" fmla="*/ 71 w 227"/>
                  <a:gd name="T23" fmla="*/ 0 h 233"/>
                  <a:gd name="T24" fmla="*/ 150 w 227"/>
                  <a:gd name="T25" fmla="*/ 0 h 233"/>
                  <a:gd name="T26" fmla="*/ 150 w 227"/>
                  <a:gd name="T27" fmla="*/ 5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27" h="233">
                    <a:moveTo>
                      <a:pt x="150" y="54"/>
                    </a:moveTo>
                    <a:cubicBezTo>
                      <a:pt x="150" y="65"/>
                      <a:pt x="161" y="74"/>
                      <a:pt x="173" y="74"/>
                    </a:cubicBezTo>
                    <a:lnTo>
                      <a:pt x="226" y="74"/>
                    </a:lnTo>
                    <a:lnTo>
                      <a:pt x="226" y="158"/>
                    </a:lnTo>
                    <a:lnTo>
                      <a:pt x="173" y="158"/>
                    </a:lnTo>
                    <a:cubicBezTo>
                      <a:pt x="161" y="158"/>
                      <a:pt x="153" y="167"/>
                      <a:pt x="153" y="178"/>
                    </a:cubicBezTo>
                    <a:lnTo>
                      <a:pt x="153" y="232"/>
                    </a:lnTo>
                    <a:lnTo>
                      <a:pt x="0" y="232"/>
                    </a:lnTo>
                    <a:lnTo>
                      <a:pt x="0" y="74"/>
                    </a:lnTo>
                    <a:lnTo>
                      <a:pt x="51" y="74"/>
                    </a:lnTo>
                    <a:cubicBezTo>
                      <a:pt x="63" y="74"/>
                      <a:pt x="71" y="65"/>
                      <a:pt x="71" y="54"/>
                    </a:cubicBezTo>
                    <a:lnTo>
                      <a:pt x="71" y="0"/>
                    </a:lnTo>
                    <a:lnTo>
                      <a:pt x="150" y="0"/>
                    </a:lnTo>
                    <a:lnTo>
                      <a:pt x="150" y="54"/>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73" name="Freeform 31">
                <a:extLst>
                  <a:ext uri="{FF2B5EF4-FFF2-40B4-BE49-F238E27FC236}">
                    <a16:creationId xmlns:a16="http://schemas.microsoft.com/office/drawing/2014/main" id="{C039AA35-2657-4205-8D51-DE95F4BBE1C4}"/>
                  </a:ext>
                </a:extLst>
              </p:cNvPr>
              <p:cNvSpPr>
                <a:spLocks noChangeArrowheads="1"/>
              </p:cNvSpPr>
              <p:nvPr/>
            </p:nvSpPr>
            <p:spPr bwMode="auto">
              <a:xfrm>
                <a:off x="7310016" y="2183827"/>
                <a:ext cx="502281" cy="548163"/>
              </a:xfrm>
              <a:custGeom>
                <a:avLst/>
                <a:gdLst>
                  <a:gd name="T0" fmla="*/ 918 w 919"/>
                  <a:gd name="T1" fmla="*/ 51 h 1003"/>
                  <a:gd name="T2" fmla="*/ 867 w 919"/>
                  <a:gd name="T3" fmla="*/ 1002 h 1003"/>
                  <a:gd name="T4" fmla="*/ 0 w 919"/>
                  <a:gd name="T5" fmla="*/ 951 h 1003"/>
                  <a:gd name="T6" fmla="*/ 51 w 919"/>
                  <a:gd name="T7" fmla="*/ 0 h 1003"/>
                  <a:gd name="T8" fmla="*/ 799 w 919"/>
                  <a:gd name="T9" fmla="*/ 567 h 1003"/>
                  <a:gd name="T10" fmla="*/ 793 w 919"/>
                  <a:gd name="T11" fmla="*/ 432 h 1003"/>
                  <a:gd name="T12" fmla="*/ 641 w 919"/>
                  <a:gd name="T13" fmla="*/ 412 h 1003"/>
                  <a:gd name="T14" fmla="*/ 621 w 919"/>
                  <a:gd name="T15" fmla="*/ 485 h 1003"/>
                  <a:gd name="T16" fmla="*/ 542 w 919"/>
                  <a:gd name="T17" fmla="*/ 432 h 1003"/>
                  <a:gd name="T18" fmla="*/ 472 w 919"/>
                  <a:gd name="T19" fmla="*/ 412 h 1003"/>
                  <a:gd name="T20" fmla="*/ 525 w 919"/>
                  <a:gd name="T21" fmla="*/ 327 h 1003"/>
                  <a:gd name="T22" fmla="*/ 545 w 919"/>
                  <a:gd name="T23" fmla="*/ 175 h 1003"/>
                  <a:gd name="T24" fmla="*/ 393 w 919"/>
                  <a:gd name="T25" fmla="*/ 155 h 1003"/>
                  <a:gd name="T26" fmla="*/ 373 w 919"/>
                  <a:gd name="T27" fmla="*/ 307 h 1003"/>
                  <a:gd name="T28" fmla="*/ 443 w 919"/>
                  <a:gd name="T29" fmla="*/ 327 h 1003"/>
                  <a:gd name="T30" fmla="*/ 390 w 919"/>
                  <a:gd name="T31" fmla="*/ 412 h 1003"/>
                  <a:gd name="T32" fmla="*/ 370 w 919"/>
                  <a:gd name="T33" fmla="*/ 485 h 1003"/>
                  <a:gd name="T34" fmla="*/ 291 w 919"/>
                  <a:gd name="T35" fmla="*/ 432 h 1003"/>
                  <a:gd name="T36" fmla="*/ 139 w 919"/>
                  <a:gd name="T37" fmla="*/ 412 h 1003"/>
                  <a:gd name="T38" fmla="*/ 119 w 919"/>
                  <a:gd name="T39" fmla="*/ 564 h 1003"/>
                  <a:gd name="T40" fmla="*/ 192 w 919"/>
                  <a:gd name="T41" fmla="*/ 584 h 1003"/>
                  <a:gd name="T42" fmla="*/ 139 w 919"/>
                  <a:gd name="T43" fmla="*/ 669 h 1003"/>
                  <a:gd name="T44" fmla="*/ 119 w 919"/>
                  <a:gd name="T45" fmla="*/ 821 h 1003"/>
                  <a:gd name="T46" fmla="*/ 274 w 919"/>
                  <a:gd name="T47" fmla="*/ 841 h 1003"/>
                  <a:gd name="T48" fmla="*/ 294 w 919"/>
                  <a:gd name="T49" fmla="*/ 688 h 1003"/>
                  <a:gd name="T50" fmla="*/ 220 w 919"/>
                  <a:gd name="T51" fmla="*/ 669 h 1003"/>
                  <a:gd name="T52" fmla="*/ 274 w 919"/>
                  <a:gd name="T53" fmla="*/ 584 h 1003"/>
                  <a:gd name="T54" fmla="*/ 294 w 919"/>
                  <a:gd name="T55" fmla="*/ 511 h 1003"/>
                  <a:gd name="T56" fmla="*/ 373 w 919"/>
                  <a:gd name="T57" fmla="*/ 564 h 1003"/>
                  <a:gd name="T58" fmla="*/ 446 w 919"/>
                  <a:gd name="T59" fmla="*/ 584 h 1003"/>
                  <a:gd name="T60" fmla="*/ 627 w 919"/>
                  <a:gd name="T61" fmla="*/ 770 h 1003"/>
                  <a:gd name="T62" fmla="*/ 647 w 919"/>
                  <a:gd name="T63" fmla="*/ 844 h 1003"/>
                  <a:gd name="T64" fmla="*/ 799 w 919"/>
                  <a:gd name="T65" fmla="*/ 824 h 1003"/>
                  <a:gd name="T66" fmla="*/ 779 w 919"/>
                  <a:gd name="T67" fmla="*/ 671 h 1003"/>
                  <a:gd name="T68" fmla="*/ 726 w 919"/>
                  <a:gd name="T69" fmla="*/ 587 h 1003"/>
                  <a:gd name="T70" fmla="*/ 799 w 919"/>
                  <a:gd name="T71" fmla="*/ 56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19" h="1003">
                    <a:moveTo>
                      <a:pt x="867" y="0"/>
                    </a:moveTo>
                    <a:cubicBezTo>
                      <a:pt x="895" y="0"/>
                      <a:pt x="918" y="22"/>
                      <a:pt x="918" y="51"/>
                    </a:cubicBezTo>
                    <a:lnTo>
                      <a:pt x="918" y="951"/>
                    </a:lnTo>
                    <a:cubicBezTo>
                      <a:pt x="918" y="979"/>
                      <a:pt x="895" y="1002"/>
                      <a:pt x="867" y="1002"/>
                    </a:cubicBezTo>
                    <a:lnTo>
                      <a:pt x="51" y="1002"/>
                    </a:lnTo>
                    <a:cubicBezTo>
                      <a:pt x="23" y="1002"/>
                      <a:pt x="0" y="979"/>
                      <a:pt x="0" y="951"/>
                    </a:cubicBezTo>
                    <a:lnTo>
                      <a:pt x="0" y="51"/>
                    </a:lnTo>
                    <a:cubicBezTo>
                      <a:pt x="0" y="22"/>
                      <a:pt x="23" y="0"/>
                      <a:pt x="51" y="0"/>
                    </a:cubicBezTo>
                    <a:lnTo>
                      <a:pt x="867" y="0"/>
                    </a:lnTo>
                    <a:close/>
                    <a:moveTo>
                      <a:pt x="799" y="567"/>
                    </a:moveTo>
                    <a:lnTo>
                      <a:pt x="793" y="567"/>
                    </a:lnTo>
                    <a:lnTo>
                      <a:pt x="793" y="432"/>
                    </a:lnTo>
                    <a:cubicBezTo>
                      <a:pt x="793" y="420"/>
                      <a:pt x="785" y="412"/>
                      <a:pt x="774" y="412"/>
                    </a:cubicBezTo>
                    <a:lnTo>
                      <a:pt x="641" y="412"/>
                    </a:lnTo>
                    <a:cubicBezTo>
                      <a:pt x="630" y="412"/>
                      <a:pt x="621" y="420"/>
                      <a:pt x="621" y="432"/>
                    </a:cubicBezTo>
                    <a:lnTo>
                      <a:pt x="621" y="485"/>
                    </a:lnTo>
                    <a:lnTo>
                      <a:pt x="542" y="485"/>
                    </a:lnTo>
                    <a:lnTo>
                      <a:pt x="542" y="432"/>
                    </a:lnTo>
                    <a:cubicBezTo>
                      <a:pt x="542" y="420"/>
                      <a:pt x="534" y="412"/>
                      <a:pt x="522" y="412"/>
                    </a:cubicBezTo>
                    <a:lnTo>
                      <a:pt x="472" y="412"/>
                    </a:lnTo>
                    <a:lnTo>
                      <a:pt x="472" y="327"/>
                    </a:lnTo>
                    <a:lnTo>
                      <a:pt x="525" y="327"/>
                    </a:lnTo>
                    <a:cubicBezTo>
                      <a:pt x="537" y="327"/>
                      <a:pt x="545" y="319"/>
                      <a:pt x="545" y="307"/>
                    </a:cubicBezTo>
                    <a:lnTo>
                      <a:pt x="545" y="175"/>
                    </a:lnTo>
                    <a:cubicBezTo>
                      <a:pt x="545" y="163"/>
                      <a:pt x="537" y="155"/>
                      <a:pt x="525" y="155"/>
                    </a:cubicBezTo>
                    <a:lnTo>
                      <a:pt x="393" y="155"/>
                    </a:lnTo>
                    <a:cubicBezTo>
                      <a:pt x="381" y="155"/>
                      <a:pt x="373" y="163"/>
                      <a:pt x="373" y="175"/>
                    </a:cubicBezTo>
                    <a:lnTo>
                      <a:pt x="373" y="307"/>
                    </a:lnTo>
                    <a:cubicBezTo>
                      <a:pt x="373" y="319"/>
                      <a:pt x="381" y="327"/>
                      <a:pt x="393" y="327"/>
                    </a:cubicBezTo>
                    <a:lnTo>
                      <a:pt x="443" y="327"/>
                    </a:lnTo>
                    <a:lnTo>
                      <a:pt x="443" y="412"/>
                    </a:lnTo>
                    <a:lnTo>
                      <a:pt x="390" y="412"/>
                    </a:lnTo>
                    <a:cubicBezTo>
                      <a:pt x="378" y="412"/>
                      <a:pt x="370" y="420"/>
                      <a:pt x="370" y="432"/>
                    </a:cubicBezTo>
                    <a:lnTo>
                      <a:pt x="370" y="485"/>
                    </a:lnTo>
                    <a:lnTo>
                      <a:pt x="291" y="485"/>
                    </a:lnTo>
                    <a:lnTo>
                      <a:pt x="291" y="432"/>
                    </a:lnTo>
                    <a:cubicBezTo>
                      <a:pt x="291" y="420"/>
                      <a:pt x="283" y="412"/>
                      <a:pt x="271" y="412"/>
                    </a:cubicBezTo>
                    <a:lnTo>
                      <a:pt x="139" y="412"/>
                    </a:lnTo>
                    <a:cubicBezTo>
                      <a:pt x="127" y="412"/>
                      <a:pt x="119" y="420"/>
                      <a:pt x="119" y="432"/>
                    </a:cubicBezTo>
                    <a:lnTo>
                      <a:pt x="119" y="564"/>
                    </a:lnTo>
                    <a:cubicBezTo>
                      <a:pt x="119" y="575"/>
                      <a:pt x="127" y="584"/>
                      <a:pt x="139" y="584"/>
                    </a:cubicBezTo>
                    <a:lnTo>
                      <a:pt x="192" y="584"/>
                    </a:lnTo>
                    <a:lnTo>
                      <a:pt x="192" y="669"/>
                    </a:lnTo>
                    <a:lnTo>
                      <a:pt x="139" y="669"/>
                    </a:lnTo>
                    <a:cubicBezTo>
                      <a:pt x="127" y="669"/>
                      <a:pt x="119" y="677"/>
                      <a:pt x="119" y="688"/>
                    </a:cubicBezTo>
                    <a:lnTo>
                      <a:pt x="119" y="821"/>
                    </a:lnTo>
                    <a:cubicBezTo>
                      <a:pt x="119" y="832"/>
                      <a:pt x="127" y="841"/>
                      <a:pt x="139" y="841"/>
                    </a:cubicBezTo>
                    <a:lnTo>
                      <a:pt x="274" y="841"/>
                    </a:lnTo>
                    <a:cubicBezTo>
                      <a:pt x="285" y="841"/>
                      <a:pt x="294" y="832"/>
                      <a:pt x="294" y="821"/>
                    </a:cubicBezTo>
                    <a:lnTo>
                      <a:pt x="294" y="688"/>
                    </a:lnTo>
                    <a:cubicBezTo>
                      <a:pt x="294" y="677"/>
                      <a:pt x="285" y="669"/>
                      <a:pt x="274" y="669"/>
                    </a:cubicBezTo>
                    <a:lnTo>
                      <a:pt x="220" y="669"/>
                    </a:lnTo>
                    <a:lnTo>
                      <a:pt x="220" y="584"/>
                    </a:lnTo>
                    <a:lnTo>
                      <a:pt x="274" y="584"/>
                    </a:lnTo>
                    <a:cubicBezTo>
                      <a:pt x="285" y="584"/>
                      <a:pt x="294" y="575"/>
                      <a:pt x="294" y="564"/>
                    </a:cubicBezTo>
                    <a:lnTo>
                      <a:pt x="294" y="511"/>
                    </a:lnTo>
                    <a:lnTo>
                      <a:pt x="373" y="511"/>
                    </a:lnTo>
                    <a:lnTo>
                      <a:pt x="373" y="564"/>
                    </a:lnTo>
                    <a:cubicBezTo>
                      <a:pt x="373" y="575"/>
                      <a:pt x="381" y="584"/>
                      <a:pt x="393" y="584"/>
                    </a:cubicBezTo>
                    <a:lnTo>
                      <a:pt x="446" y="584"/>
                    </a:lnTo>
                    <a:lnTo>
                      <a:pt x="446" y="770"/>
                    </a:lnTo>
                    <a:lnTo>
                      <a:pt x="627" y="770"/>
                    </a:lnTo>
                    <a:lnTo>
                      <a:pt x="627" y="824"/>
                    </a:lnTo>
                    <a:cubicBezTo>
                      <a:pt x="627" y="835"/>
                      <a:pt x="635" y="844"/>
                      <a:pt x="647" y="844"/>
                    </a:cubicBezTo>
                    <a:lnTo>
                      <a:pt x="779" y="844"/>
                    </a:lnTo>
                    <a:cubicBezTo>
                      <a:pt x="791" y="844"/>
                      <a:pt x="799" y="835"/>
                      <a:pt x="799" y="824"/>
                    </a:cubicBezTo>
                    <a:lnTo>
                      <a:pt x="799" y="691"/>
                    </a:lnTo>
                    <a:cubicBezTo>
                      <a:pt x="799" y="680"/>
                      <a:pt x="791" y="671"/>
                      <a:pt x="779" y="671"/>
                    </a:cubicBezTo>
                    <a:lnTo>
                      <a:pt x="726" y="671"/>
                    </a:lnTo>
                    <a:lnTo>
                      <a:pt x="726" y="587"/>
                    </a:lnTo>
                    <a:lnTo>
                      <a:pt x="779" y="587"/>
                    </a:lnTo>
                    <a:cubicBezTo>
                      <a:pt x="791" y="587"/>
                      <a:pt x="799" y="578"/>
                      <a:pt x="799" y="567"/>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grpSp>
    </p:spTree>
    <p:extLst>
      <p:ext uri="{BB962C8B-B14F-4D97-AF65-F5344CB8AC3E}">
        <p14:creationId xmlns:p14="http://schemas.microsoft.com/office/powerpoint/2010/main" val="394827990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oter Placeholder 1"/>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50" b="0" i="0" u="none" strike="noStrike" kern="1200" cap="none" spc="0" normalizeH="0" baseline="0" noProof="0">
                <a:ln>
                  <a:noFill/>
                </a:ln>
                <a:solidFill>
                  <a:srgbClr val="58595B"/>
                </a:solidFill>
                <a:effectLst/>
                <a:uLnTx/>
                <a:uFillTx/>
                <a:latin typeface="Calibri"/>
                <a:ea typeface="+mn-ea"/>
                <a:cs typeface="+mn-cs"/>
              </a:rPr>
              <a:t>Confidential – Oracle Internal/Restricted/Highly Restricted</a:t>
            </a:r>
            <a:endParaRPr kumimoji="0" lang="en-US" sz="850" b="0" i="0" u="none" strike="noStrike" kern="1200" cap="none" spc="0" normalizeH="0" baseline="0" noProof="0" dirty="0">
              <a:ln>
                <a:noFill/>
              </a:ln>
              <a:solidFill>
                <a:srgbClr val="58595B"/>
              </a:solidFill>
              <a:effectLst/>
              <a:uLnTx/>
              <a:uFillTx/>
              <a:latin typeface="Calibri"/>
              <a:ea typeface="+mn-ea"/>
              <a:cs typeface="+mn-cs"/>
            </a:endParaRPr>
          </a:p>
        </p:txBody>
      </p:sp>
      <p:sp>
        <p:nvSpPr>
          <p:cNvPr id="3" name="Slide Number Placeholder 2"/>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51EAA63-D034-42AE-91FA-B13B9518C7BE}" type="slidenum">
              <a:rPr kumimoji="0" lang="uk-UA" sz="850" b="0" i="0" u="none" strike="noStrike" kern="1200" cap="none" spc="0" normalizeH="0" baseline="0" noProof="0" smtClean="0">
                <a:ln>
                  <a:noFill/>
                </a:ln>
                <a:solidFill>
                  <a:srgbClr val="58595B"/>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35</a:t>
            </a:fld>
            <a:endParaRPr kumimoji="0" lang="uk-UA" sz="850" b="0" i="0" u="none" strike="noStrike" kern="1200" cap="none" spc="0" normalizeH="0" baseline="0" noProof="0" dirty="0">
              <a:ln>
                <a:noFill/>
              </a:ln>
              <a:solidFill>
                <a:srgbClr val="58595B"/>
              </a:solidFill>
              <a:effectLst/>
              <a:uLnTx/>
              <a:uFillTx/>
              <a:latin typeface="Calibri"/>
              <a:ea typeface="+mn-ea"/>
              <a:cs typeface="+mn-cs"/>
            </a:endParaRPr>
          </a:p>
        </p:txBody>
      </p:sp>
      <p:sp>
        <p:nvSpPr>
          <p:cNvPr id="105" name="Title 104"/>
          <p:cNvSpPr>
            <a:spLocks noGrp="1"/>
          </p:cNvSpPr>
          <p:nvPr>
            <p:ph type="title"/>
          </p:nvPr>
        </p:nvSpPr>
        <p:spPr>
          <a:xfrm>
            <a:off x="444426" y="437749"/>
            <a:ext cx="11148595" cy="523875"/>
          </a:xfrm>
        </p:spPr>
        <p:txBody>
          <a:bodyPr/>
          <a:lstStyle/>
          <a:p>
            <a:r>
              <a:rPr lang="en-US" sz="3200" dirty="0"/>
              <a:t>Siebel Reference Architecture (IP2017 and After)</a:t>
            </a:r>
            <a:br>
              <a:rPr lang="en-US" sz="3200" dirty="0"/>
            </a:br>
            <a:r>
              <a:rPr lang="en-US" sz="2000" i="1" dirty="0">
                <a:solidFill>
                  <a:srgbClr val="FF0000"/>
                </a:solidFill>
              </a:rPr>
              <a:t>Multiple Regions with High Availability and Disaster Recovery</a:t>
            </a:r>
          </a:p>
        </p:txBody>
      </p:sp>
      <p:sp>
        <p:nvSpPr>
          <p:cNvPr id="6" name="Title 1"/>
          <p:cNvSpPr txBox="1">
            <a:spLocks/>
          </p:cNvSpPr>
          <p:nvPr/>
        </p:nvSpPr>
        <p:spPr>
          <a:xfrm>
            <a:off x="531812" y="406400"/>
            <a:ext cx="11125200" cy="558800"/>
          </a:xfrm>
          <a:prstGeom prst="rect">
            <a:avLst/>
          </a:prstGeom>
        </p:spPr>
        <p:txBody>
          <a:bodyPr vert="horz" lIns="0" tIns="0" rIns="0" bIns="0" rtlCol="0" anchor="b">
            <a:noAutofit/>
          </a:bodyPr>
          <a:lstStyle>
            <a:lvl1pPr algn="l" defTabSz="914400" rtl="0" eaLnBrk="1" latinLnBrk="0" hangingPunct="1">
              <a:lnSpc>
                <a:spcPct val="80000"/>
              </a:lnSpc>
              <a:spcBef>
                <a:spcPct val="0"/>
              </a:spcBef>
              <a:buNone/>
              <a:defRPr sz="3600" kern="1200">
                <a:solidFill>
                  <a:schemeClr val="tx1"/>
                </a:solidFill>
                <a:latin typeface="+mj-lt"/>
                <a:ea typeface="+mj-ea"/>
                <a:cs typeface="+mj-cs"/>
              </a:defRPr>
            </a:lvl1pPr>
          </a:lstStyle>
          <a:p>
            <a:pPr marL="0" marR="0" lvl="0" indent="0" algn="l" defTabSz="914400" rtl="0" eaLnBrk="1" fontAlgn="auto" latinLnBrk="0" hangingPunct="1">
              <a:lnSpc>
                <a:spcPct val="80000"/>
              </a:lnSpc>
              <a:spcBef>
                <a:spcPct val="0"/>
              </a:spcBef>
              <a:spcAft>
                <a:spcPts val="0"/>
              </a:spcAft>
              <a:buClrTx/>
              <a:buSzTx/>
              <a:buFontTx/>
              <a:buNone/>
              <a:tabLst/>
              <a:defRPr/>
            </a:pPr>
            <a:endParaRPr kumimoji="0" lang="en-US" sz="3200" b="0" i="0" u="none" strike="noStrike" kern="1200" cap="none" spc="0" normalizeH="0" baseline="0" noProof="0" dirty="0">
              <a:ln>
                <a:noFill/>
              </a:ln>
              <a:solidFill>
                <a:srgbClr val="58595B"/>
              </a:solidFill>
              <a:effectLst/>
              <a:uLnTx/>
              <a:uFillTx/>
              <a:latin typeface="Calibri"/>
              <a:ea typeface="+mj-ea"/>
              <a:cs typeface="+mj-cs"/>
            </a:endParaRPr>
          </a:p>
        </p:txBody>
      </p:sp>
      <p:sp>
        <p:nvSpPr>
          <p:cNvPr id="435" name="Rectangle 434">
            <a:extLst>
              <a:ext uri="{FF2B5EF4-FFF2-40B4-BE49-F238E27FC236}">
                <a16:creationId xmlns:a16="http://schemas.microsoft.com/office/drawing/2014/main" id="{2A9BE26A-5FAF-41D0-A4CD-B6499BFA34EF}"/>
              </a:ext>
            </a:extLst>
          </p:cNvPr>
          <p:cNvSpPr/>
          <p:nvPr/>
        </p:nvSpPr>
        <p:spPr>
          <a:xfrm>
            <a:off x="1592580" y="3619500"/>
            <a:ext cx="1417320" cy="1021079"/>
          </a:xfrm>
          <a:prstGeom prst="rect">
            <a:avLst/>
          </a:prstGeom>
          <a:ln/>
        </p:spPr>
        <p:style>
          <a:lnRef idx="1">
            <a:schemeClr val="accent4"/>
          </a:lnRef>
          <a:fillRef idx="2">
            <a:schemeClr val="accent4"/>
          </a:fillRef>
          <a:effectRef idx="1">
            <a:schemeClr val="accent4"/>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sp>
        <p:nvSpPr>
          <p:cNvPr id="436" name="Rectangle 435">
            <a:extLst>
              <a:ext uri="{FF2B5EF4-FFF2-40B4-BE49-F238E27FC236}">
                <a16:creationId xmlns:a16="http://schemas.microsoft.com/office/drawing/2014/main" id="{67E32F27-2F74-4DE9-8439-E1AA1CD416F9}"/>
              </a:ext>
            </a:extLst>
          </p:cNvPr>
          <p:cNvSpPr/>
          <p:nvPr/>
        </p:nvSpPr>
        <p:spPr>
          <a:xfrm>
            <a:off x="1226820" y="1744980"/>
            <a:ext cx="5829300" cy="3947160"/>
          </a:xfrm>
          <a:prstGeom prst="rect">
            <a:avLst/>
          </a:prstGeom>
          <a:noFill/>
          <a:ln w="19050" cmpd="sng">
            <a:solidFill>
              <a:schemeClr val="accent3"/>
            </a:solidFill>
            <a:prstDash val="sysDash"/>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sp>
        <p:nvSpPr>
          <p:cNvPr id="437" name="Rectangle 436">
            <a:extLst>
              <a:ext uri="{FF2B5EF4-FFF2-40B4-BE49-F238E27FC236}">
                <a16:creationId xmlns:a16="http://schemas.microsoft.com/office/drawing/2014/main" id="{FED0245C-3975-4E01-9039-EC36756F0DD4}"/>
              </a:ext>
            </a:extLst>
          </p:cNvPr>
          <p:cNvSpPr/>
          <p:nvPr/>
        </p:nvSpPr>
        <p:spPr>
          <a:xfrm>
            <a:off x="1577421" y="4770120"/>
            <a:ext cx="1310559" cy="796136"/>
          </a:xfrm>
          <a:prstGeom prst="rect">
            <a:avLst/>
          </a:prstGeom>
          <a:noFill/>
          <a:ln w="19050">
            <a:solidFill>
              <a:schemeClr val="accent3"/>
            </a:solidFill>
            <a:prstDash val="sysDash"/>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lvl="0">
              <a:lnSpc>
                <a:spcPct val="90000"/>
              </a:lnSpc>
            </a:pPr>
            <a:r>
              <a:rPr lang="en-US" sz="900" dirty="0">
                <a:solidFill>
                  <a:srgbClr val="FF7700"/>
                </a:solidFill>
              </a:rPr>
              <a:t>Private</a:t>
            </a:r>
          </a:p>
          <a:p>
            <a:pPr lvl="0">
              <a:lnSpc>
                <a:spcPct val="90000"/>
              </a:lnSpc>
            </a:pPr>
            <a:r>
              <a:rPr lang="en-US" sz="900" dirty="0">
                <a:solidFill>
                  <a:srgbClr val="FF7700"/>
                </a:solidFill>
              </a:rPr>
              <a:t>Subnet</a:t>
            </a:r>
          </a:p>
        </p:txBody>
      </p:sp>
      <p:sp>
        <p:nvSpPr>
          <p:cNvPr id="438" name="Rectangle 437">
            <a:extLst>
              <a:ext uri="{FF2B5EF4-FFF2-40B4-BE49-F238E27FC236}">
                <a16:creationId xmlns:a16="http://schemas.microsoft.com/office/drawing/2014/main" id="{A203984D-7773-448D-883F-7143DAEE6492}"/>
              </a:ext>
            </a:extLst>
          </p:cNvPr>
          <p:cNvSpPr/>
          <p:nvPr/>
        </p:nvSpPr>
        <p:spPr>
          <a:xfrm>
            <a:off x="883920" y="1143000"/>
            <a:ext cx="6598920" cy="4852347"/>
          </a:xfrm>
          <a:prstGeom prst="rect">
            <a:avLst/>
          </a:prstGeom>
          <a:noFill/>
          <a:ln w="19050">
            <a:solidFill>
              <a:srgbClr val="5F5F5F"/>
            </a:solid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lvl="0" algn="r">
              <a:lnSpc>
                <a:spcPct val="90000"/>
              </a:lnSpc>
            </a:pPr>
            <a:r>
              <a:rPr lang="en-US" sz="1100" b="1" dirty="0">
                <a:solidFill>
                  <a:srgbClr val="5F5F5F"/>
                </a:solidFill>
              </a:rPr>
              <a:t>ORACLE CLOUD INFRASTRUCTURE (PHOENIX REGION)</a:t>
            </a:r>
          </a:p>
        </p:txBody>
      </p:sp>
      <p:sp>
        <p:nvSpPr>
          <p:cNvPr id="439" name="Rectangle 438">
            <a:extLst>
              <a:ext uri="{FF2B5EF4-FFF2-40B4-BE49-F238E27FC236}">
                <a16:creationId xmlns:a16="http://schemas.microsoft.com/office/drawing/2014/main" id="{FC4A9FD3-C422-4B09-8117-C3A09C60CE26}"/>
              </a:ext>
            </a:extLst>
          </p:cNvPr>
          <p:cNvSpPr/>
          <p:nvPr/>
        </p:nvSpPr>
        <p:spPr>
          <a:xfrm>
            <a:off x="1389682" y="1478280"/>
            <a:ext cx="2382218" cy="4294130"/>
          </a:xfrm>
          <a:prstGeom prst="rect">
            <a:avLst/>
          </a:prstGeom>
          <a:noFill/>
          <a:ln w="19050">
            <a:solidFill>
              <a:schemeClr val="tx1"/>
            </a:solid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lvl="0">
              <a:lnSpc>
                <a:spcPct val="90000"/>
              </a:lnSpc>
            </a:pPr>
            <a:r>
              <a:rPr lang="en-US" sz="900" dirty="0">
                <a:solidFill>
                  <a:srgbClr val="5F5F5F"/>
                </a:solidFill>
              </a:rPr>
              <a:t>Availability Domain 1</a:t>
            </a:r>
          </a:p>
        </p:txBody>
      </p:sp>
      <p:sp>
        <p:nvSpPr>
          <p:cNvPr id="443" name="Rectangle 442">
            <a:extLst>
              <a:ext uri="{FF2B5EF4-FFF2-40B4-BE49-F238E27FC236}">
                <a16:creationId xmlns:a16="http://schemas.microsoft.com/office/drawing/2014/main" id="{F3A81DCF-D15D-4393-8C04-798494FD1C78}"/>
              </a:ext>
            </a:extLst>
          </p:cNvPr>
          <p:cNvSpPr/>
          <p:nvPr/>
        </p:nvSpPr>
        <p:spPr>
          <a:xfrm>
            <a:off x="3947160" y="1485900"/>
            <a:ext cx="2346960" cy="4286510"/>
          </a:xfrm>
          <a:prstGeom prst="rect">
            <a:avLst/>
          </a:prstGeom>
          <a:noFill/>
          <a:ln w="19050">
            <a:solidFill>
              <a:schemeClr val="tx1"/>
            </a:solid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lvl="0">
              <a:lnSpc>
                <a:spcPct val="90000"/>
              </a:lnSpc>
            </a:pPr>
            <a:r>
              <a:rPr lang="en-US" sz="900" dirty="0">
                <a:solidFill>
                  <a:srgbClr val="5F5F5F"/>
                </a:solidFill>
              </a:rPr>
              <a:t>Availability Domain 2</a:t>
            </a:r>
          </a:p>
        </p:txBody>
      </p:sp>
      <p:sp>
        <p:nvSpPr>
          <p:cNvPr id="444" name="Rectangle 443">
            <a:extLst>
              <a:ext uri="{FF2B5EF4-FFF2-40B4-BE49-F238E27FC236}">
                <a16:creationId xmlns:a16="http://schemas.microsoft.com/office/drawing/2014/main" id="{AF0670F2-E2E4-4E0B-9A46-37FBBE6D1F06}"/>
              </a:ext>
            </a:extLst>
          </p:cNvPr>
          <p:cNvSpPr/>
          <p:nvPr/>
        </p:nvSpPr>
        <p:spPr>
          <a:xfrm>
            <a:off x="1577421" y="3604260"/>
            <a:ext cx="1981119" cy="1051560"/>
          </a:xfrm>
          <a:prstGeom prst="rect">
            <a:avLst/>
          </a:prstGeom>
          <a:noFill/>
          <a:ln w="19050">
            <a:solidFill>
              <a:schemeClr val="accent3"/>
            </a:solidFill>
            <a:prstDash val="sysDash"/>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lvl="0">
              <a:lnSpc>
                <a:spcPct val="90000"/>
              </a:lnSpc>
            </a:pPr>
            <a:endParaRPr lang="en-US" sz="900" dirty="0">
              <a:solidFill>
                <a:srgbClr val="FF7700"/>
              </a:solidFill>
            </a:endParaRPr>
          </a:p>
        </p:txBody>
      </p:sp>
      <p:sp>
        <p:nvSpPr>
          <p:cNvPr id="445" name="TextBox 444">
            <a:extLst>
              <a:ext uri="{FF2B5EF4-FFF2-40B4-BE49-F238E27FC236}">
                <a16:creationId xmlns:a16="http://schemas.microsoft.com/office/drawing/2014/main" id="{6A533F4D-050C-4B73-8EA5-68FBBFDAF52E}"/>
              </a:ext>
            </a:extLst>
          </p:cNvPr>
          <p:cNvSpPr txBox="1"/>
          <p:nvPr/>
        </p:nvSpPr>
        <p:spPr>
          <a:xfrm>
            <a:off x="1615439" y="4394937"/>
            <a:ext cx="537123" cy="319475"/>
          </a:xfrm>
          <a:prstGeom prst="rect">
            <a:avLst/>
          </a:prstGeom>
          <a:noFill/>
        </p:spPr>
        <p:txBody>
          <a:bodyPr wrap="none" lIns="0" tIns="0" rIns="0" bIns="0" rtlCol="0" anchor="t">
            <a:noAutofit/>
          </a:bodyPr>
          <a:lstStyle/>
          <a:p>
            <a:pPr>
              <a:lnSpc>
                <a:spcPct val="90000"/>
              </a:lnSpc>
            </a:pPr>
            <a:r>
              <a:rPr lang="en-US" sz="900" b="1" dirty="0">
                <a:solidFill>
                  <a:srgbClr val="5F5F5F"/>
                </a:solidFill>
              </a:rPr>
              <a:t>SIEBEL </a:t>
            </a:r>
          </a:p>
          <a:p>
            <a:pPr>
              <a:lnSpc>
                <a:spcPct val="90000"/>
              </a:lnSpc>
            </a:pPr>
            <a:r>
              <a:rPr lang="en-US" sz="900" b="1" dirty="0">
                <a:solidFill>
                  <a:srgbClr val="5F5F5F"/>
                </a:solidFill>
              </a:rPr>
              <a:t>ENT </a:t>
            </a:r>
          </a:p>
          <a:p>
            <a:pPr algn="r">
              <a:lnSpc>
                <a:spcPct val="90000"/>
              </a:lnSpc>
            </a:pPr>
            <a:endParaRPr lang="en-US" sz="900" b="1" dirty="0">
              <a:solidFill>
                <a:srgbClr val="5F5F5F"/>
              </a:solidFill>
            </a:endParaRPr>
          </a:p>
        </p:txBody>
      </p:sp>
      <p:sp>
        <p:nvSpPr>
          <p:cNvPr id="453" name="TextBox 452">
            <a:extLst>
              <a:ext uri="{FF2B5EF4-FFF2-40B4-BE49-F238E27FC236}">
                <a16:creationId xmlns:a16="http://schemas.microsoft.com/office/drawing/2014/main" id="{2606EE3F-E48E-4B9A-A286-ECE0308E3ECD}"/>
              </a:ext>
            </a:extLst>
          </p:cNvPr>
          <p:cNvSpPr txBox="1"/>
          <p:nvPr/>
        </p:nvSpPr>
        <p:spPr>
          <a:xfrm>
            <a:off x="2180351" y="4829830"/>
            <a:ext cx="680872" cy="319475"/>
          </a:xfrm>
          <a:prstGeom prst="rect">
            <a:avLst/>
          </a:prstGeom>
          <a:noFill/>
        </p:spPr>
        <p:txBody>
          <a:bodyPr wrap="none" lIns="0" tIns="0" rIns="0" bIns="0" rtlCol="0" anchor="t">
            <a:noAutofit/>
          </a:bodyPr>
          <a:lstStyle/>
          <a:p>
            <a:pPr algn="r">
              <a:lnSpc>
                <a:spcPct val="90000"/>
              </a:lnSpc>
            </a:pPr>
            <a:r>
              <a:rPr lang="en-US" sz="900" b="1" dirty="0">
                <a:solidFill>
                  <a:srgbClr val="5F5F5F"/>
                </a:solidFill>
              </a:rPr>
              <a:t>Primary </a:t>
            </a:r>
            <a:br>
              <a:rPr lang="en-US" sz="900" b="1" dirty="0">
                <a:solidFill>
                  <a:srgbClr val="5F5F5F"/>
                </a:solidFill>
              </a:rPr>
            </a:br>
            <a:r>
              <a:rPr lang="en-US" sz="900" b="1" dirty="0">
                <a:solidFill>
                  <a:srgbClr val="5F5F5F"/>
                </a:solidFill>
              </a:rPr>
              <a:t>Database</a:t>
            </a:r>
          </a:p>
        </p:txBody>
      </p:sp>
      <p:cxnSp>
        <p:nvCxnSpPr>
          <p:cNvPr id="455" name="Straight Arrow Connector 454">
            <a:extLst>
              <a:ext uri="{FF2B5EF4-FFF2-40B4-BE49-F238E27FC236}">
                <a16:creationId xmlns:a16="http://schemas.microsoft.com/office/drawing/2014/main" id="{89B2D04B-01CD-4438-BC5D-B58894E44FF1}"/>
              </a:ext>
            </a:extLst>
          </p:cNvPr>
          <p:cNvCxnSpPr/>
          <p:nvPr/>
        </p:nvCxnSpPr>
        <p:spPr bwMode="auto">
          <a:xfrm>
            <a:off x="2230562" y="4427220"/>
            <a:ext cx="1" cy="461191"/>
          </a:xfrm>
          <a:prstGeom prst="straightConnector1">
            <a:avLst/>
          </a:prstGeom>
          <a:solidFill>
            <a:srgbClr val="00B8FF"/>
          </a:solidFill>
          <a:ln w="12700" cap="flat" cmpd="sng" algn="ctr">
            <a:solidFill>
              <a:srgbClr val="5F5F5F"/>
            </a:solidFill>
            <a:prstDash val="solid"/>
            <a:round/>
            <a:headEnd type="oval" w="sm" len="sm"/>
            <a:tailEnd type="oval" w="sm" len="sm"/>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cxnSp>
      <p:cxnSp>
        <p:nvCxnSpPr>
          <p:cNvPr id="462" name="Straight Arrow Connector 461">
            <a:extLst>
              <a:ext uri="{FF2B5EF4-FFF2-40B4-BE49-F238E27FC236}">
                <a16:creationId xmlns:a16="http://schemas.microsoft.com/office/drawing/2014/main" id="{FB50383C-B469-41F1-9908-F0D08DF4A40D}"/>
              </a:ext>
            </a:extLst>
          </p:cNvPr>
          <p:cNvCxnSpPr/>
          <p:nvPr/>
        </p:nvCxnSpPr>
        <p:spPr bwMode="auto">
          <a:xfrm>
            <a:off x="2683052" y="5209540"/>
            <a:ext cx="2369008" cy="0"/>
          </a:xfrm>
          <a:prstGeom prst="straightConnector1">
            <a:avLst/>
          </a:prstGeom>
          <a:solidFill>
            <a:srgbClr val="00B8FF"/>
          </a:solidFill>
          <a:ln w="12700" cap="flat" cmpd="sng" algn="ctr">
            <a:solidFill>
              <a:srgbClr val="5F5F5F"/>
            </a:solidFill>
            <a:prstDash val="solid"/>
            <a:round/>
            <a:headEnd type="oval" w="sm" len="sm"/>
            <a:tailEnd type="oval" w="sm" len="sm"/>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cxnSp>
      <p:cxnSp>
        <p:nvCxnSpPr>
          <p:cNvPr id="463" name="Straight Connector 462">
            <a:extLst>
              <a:ext uri="{FF2B5EF4-FFF2-40B4-BE49-F238E27FC236}">
                <a16:creationId xmlns:a16="http://schemas.microsoft.com/office/drawing/2014/main" id="{34E65E0A-EDAE-42FE-BE6B-06F2DB0E251F}"/>
              </a:ext>
            </a:extLst>
          </p:cNvPr>
          <p:cNvCxnSpPr/>
          <p:nvPr/>
        </p:nvCxnSpPr>
        <p:spPr>
          <a:xfrm>
            <a:off x="274320" y="3279140"/>
            <a:ext cx="1417320" cy="0"/>
          </a:xfrm>
          <a:prstGeom prst="line">
            <a:avLst/>
          </a:prstGeom>
          <a:ln w="12700">
            <a:solidFill>
              <a:srgbClr val="5F5F5F"/>
            </a:solidFill>
            <a:miter lim="800000"/>
            <a:headEnd type="none" w="sm" len="sm"/>
            <a:tailEnd type="oval" w="sm" len="sm"/>
          </a:ln>
        </p:spPr>
        <p:style>
          <a:lnRef idx="1">
            <a:schemeClr val="accent1"/>
          </a:lnRef>
          <a:fillRef idx="0">
            <a:schemeClr val="accent1"/>
          </a:fillRef>
          <a:effectRef idx="0">
            <a:schemeClr val="accent1"/>
          </a:effectRef>
          <a:fontRef idx="minor">
            <a:schemeClr val="tx1"/>
          </a:fontRef>
        </p:style>
      </p:cxnSp>
      <p:cxnSp>
        <p:nvCxnSpPr>
          <p:cNvPr id="472" name="Straight Connector 471">
            <a:extLst>
              <a:ext uri="{FF2B5EF4-FFF2-40B4-BE49-F238E27FC236}">
                <a16:creationId xmlns:a16="http://schemas.microsoft.com/office/drawing/2014/main" id="{8F7C6D2C-D4CF-4F20-94FB-032262359740}"/>
              </a:ext>
            </a:extLst>
          </p:cNvPr>
          <p:cNvCxnSpPr/>
          <p:nvPr/>
        </p:nvCxnSpPr>
        <p:spPr>
          <a:xfrm flipH="1" flipV="1">
            <a:off x="424706" y="2636520"/>
            <a:ext cx="1" cy="641211"/>
          </a:xfrm>
          <a:prstGeom prst="line">
            <a:avLst/>
          </a:prstGeom>
          <a:ln w="12700" cmpd="sng">
            <a:solidFill>
              <a:srgbClr val="5F5F5F"/>
            </a:solidFill>
            <a:miter lim="800000"/>
          </a:ln>
        </p:spPr>
        <p:style>
          <a:lnRef idx="1">
            <a:schemeClr val="accent1"/>
          </a:lnRef>
          <a:fillRef idx="0">
            <a:schemeClr val="accent1"/>
          </a:fillRef>
          <a:effectRef idx="0">
            <a:schemeClr val="accent1"/>
          </a:effectRef>
          <a:fontRef idx="minor">
            <a:schemeClr val="tx1"/>
          </a:fontRef>
        </p:style>
      </p:cxnSp>
      <p:grpSp>
        <p:nvGrpSpPr>
          <p:cNvPr id="515" name="Group 187">
            <a:extLst>
              <a:ext uri="{FF2B5EF4-FFF2-40B4-BE49-F238E27FC236}">
                <a16:creationId xmlns:a16="http://schemas.microsoft.com/office/drawing/2014/main" id="{F38BB4B5-3EC1-4F00-A62D-ADD67C4F4C63}"/>
              </a:ext>
            </a:extLst>
          </p:cNvPr>
          <p:cNvGrpSpPr/>
          <p:nvPr/>
        </p:nvGrpSpPr>
        <p:grpSpPr>
          <a:xfrm>
            <a:off x="1996441" y="4861559"/>
            <a:ext cx="475988" cy="726085"/>
            <a:chOff x="7248176" y="2103309"/>
            <a:chExt cx="639069" cy="974854"/>
          </a:xfrm>
        </p:grpSpPr>
        <p:grpSp>
          <p:nvGrpSpPr>
            <p:cNvPr id="516" name="Group 179">
              <a:extLst>
                <a:ext uri="{FF2B5EF4-FFF2-40B4-BE49-F238E27FC236}">
                  <a16:creationId xmlns:a16="http://schemas.microsoft.com/office/drawing/2014/main" id="{2FF14419-17F3-41A4-BE85-6545886F66AA}"/>
                </a:ext>
              </a:extLst>
            </p:cNvPr>
            <p:cNvGrpSpPr/>
            <p:nvPr/>
          </p:nvGrpSpPr>
          <p:grpSpPr>
            <a:xfrm>
              <a:off x="7327218" y="2802911"/>
              <a:ext cx="480984" cy="199258"/>
              <a:chOff x="3444875" y="3125788"/>
              <a:chExt cx="3314700" cy="1373187"/>
            </a:xfrm>
            <a:solidFill>
              <a:schemeClr val="accent1"/>
            </a:solidFill>
          </p:grpSpPr>
          <p:sp>
            <p:nvSpPr>
              <p:cNvPr id="559" name="Freeform 1">
                <a:extLst>
                  <a:ext uri="{FF2B5EF4-FFF2-40B4-BE49-F238E27FC236}">
                    <a16:creationId xmlns:a16="http://schemas.microsoft.com/office/drawing/2014/main" id="{D6329021-B056-4B14-A87C-96C90E4E712A}"/>
                  </a:ext>
                </a:extLst>
              </p:cNvPr>
              <p:cNvSpPr>
                <a:spLocks noChangeArrowheads="1"/>
              </p:cNvSpPr>
              <p:nvPr/>
            </p:nvSpPr>
            <p:spPr bwMode="auto">
              <a:xfrm>
                <a:off x="3444875" y="3125788"/>
                <a:ext cx="433388" cy="511175"/>
              </a:xfrm>
              <a:custGeom>
                <a:avLst/>
                <a:gdLst>
                  <a:gd name="T0" fmla="*/ 0 w 1206"/>
                  <a:gd name="T1" fmla="*/ 0 h 1420"/>
                  <a:gd name="T2" fmla="*/ 471 w 1206"/>
                  <a:gd name="T3" fmla="*/ 3 h 1420"/>
                  <a:gd name="T4" fmla="*/ 962 w 1206"/>
                  <a:gd name="T5" fmla="*/ 130 h 1420"/>
                  <a:gd name="T6" fmla="*/ 1205 w 1206"/>
                  <a:gd name="T7" fmla="*/ 688 h 1420"/>
                  <a:gd name="T8" fmla="*/ 699 w 1206"/>
                  <a:gd name="T9" fmla="*/ 1402 h 1420"/>
                  <a:gd name="T10" fmla="*/ 443 w 1206"/>
                  <a:gd name="T11" fmla="*/ 1419 h 1420"/>
                  <a:gd name="T12" fmla="*/ 0 w 1206"/>
                  <a:gd name="T13" fmla="*/ 1419 h 1420"/>
                  <a:gd name="T14" fmla="*/ 0 w 1206"/>
                  <a:gd name="T15" fmla="*/ 0 h 1420"/>
                  <a:gd name="T16" fmla="*/ 310 w 1206"/>
                  <a:gd name="T17" fmla="*/ 1185 h 1420"/>
                  <a:gd name="T18" fmla="*/ 431 w 1206"/>
                  <a:gd name="T19" fmla="*/ 1188 h 1420"/>
                  <a:gd name="T20" fmla="*/ 761 w 1206"/>
                  <a:gd name="T21" fmla="*/ 1089 h 1420"/>
                  <a:gd name="T22" fmla="*/ 888 w 1206"/>
                  <a:gd name="T23" fmla="*/ 688 h 1420"/>
                  <a:gd name="T24" fmla="*/ 629 w 1206"/>
                  <a:gd name="T25" fmla="*/ 248 h 1420"/>
                  <a:gd name="T26" fmla="*/ 310 w 1206"/>
                  <a:gd name="T27" fmla="*/ 228 h 1420"/>
                  <a:gd name="T28" fmla="*/ 310 w 1206"/>
                  <a:gd name="T29" fmla="*/ 1185 h 14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06" h="1420">
                    <a:moveTo>
                      <a:pt x="0" y="0"/>
                    </a:moveTo>
                    <a:lnTo>
                      <a:pt x="471" y="3"/>
                    </a:lnTo>
                    <a:cubicBezTo>
                      <a:pt x="550" y="3"/>
                      <a:pt x="790" y="5"/>
                      <a:pt x="962" y="130"/>
                    </a:cubicBezTo>
                    <a:cubicBezTo>
                      <a:pt x="1142" y="262"/>
                      <a:pt x="1205" y="485"/>
                      <a:pt x="1205" y="688"/>
                    </a:cubicBezTo>
                    <a:cubicBezTo>
                      <a:pt x="1205" y="1126"/>
                      <a:pt x="970" y="1354"/>
                      <a:pt x="699" y="1402"/>
                    </a:cubicBezTo>
                    <a:cubicBezTo>
                      <a:pt x="646" y="1414"/>
                      <a:pt x="587" y="1419"/>
                      <a:pt x="443" y="1419"/>
                    </a:cubicBezTo>
                    <a:lnTo>
                      <a:pt x="0" y="1419"/>
                    </a:lnTo>
                    <a:lnTo>
                      <a:pt x="0" y="0"/>
                    </a:lnTo>
                    <a:close/>
                    <a:moveTo>
                      <a:pt x="310" y="1185"/>
                    </a:moveTo>
                    <a:cubicBezTo>
                      <a:pt x="344" y="1188"/>
                      <a:pt x="395" y="1188"/>
                      <a:pt x="431" y="1188"/>
                    </a:cubicBezTo>
                    <a:cubicBezTo>
                      <a:pt x="561" y="1188"/>
                      <a:pt x="674" y="1177"/>
                      <a:pt x="761" y="1089"/>
                    </a:cubicBezTo>
                    <a:cubicBezTo>
                      <a:pt x="883" y="968"/>
                      <a:pt x="888" y="756"/>
                      <a:pt x="888" y="688"/>
                    </a:cubicBezTo>
                    <a:cubicBezTo>
                      <a:pt x="888" y="488"/>
                      <a:pt x="821" y="302"/>
                      <a:pt x="629" y="248"/>
                    </a:cubicBezTo>
                    <a:cubicBezTo>
                      <a:pt x="567" y="231"/>
                      <a:pt x="485" y="220"/>
                      <a:pt x="310" y="228"/>
                    </a:cubicBezTo>
                    <a:lnTo>
                      <a:pt x="310" y="1185"/>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60" name="Freeform 2">
                <a:extLst>
                  <a:ext uri="{FF2B5EF4-FFF2-40B4-BE49-F238E27FC236}">
                    <a16:creationId xmlns:a16="http://schemas.microsoft.com/office/drawing/2014/main" id="{0A72997D-55D4-4AAD-B236-C6B2A0F73B6D}"/>
                  </a:ext>
                </a:extLst>
              </p:cNvPr>
              <p:cNvSpPr>
                <a:spLocks noChangeArrowheads="1"/>
              </p:cNvSpPr>
              <p:nvPr/>
            </p:nvSpPr>
            <p:spPr bwMode="auto">
              <a:xfrm>
                <a:off x="3957638" y="3265488"/>
                <a:ext cx="327025" cy="379412"/>
              </a:xfrm>
              <a:custGeom>
                <a:avLst/>
                <a:gdLst>
                  <a:gd name="T0" fmla="*/ 643 w 909"/>
                  <a:gd name="T1" fmla="*/ 1027 h 1054"/>
                  <a:gd name="T2" fmla="*/ 632 w 909"/>
                  <a:gd name="T3" fmla="*/ 892 h 1054"/>
                  <a:gd name="T4" fmla="*/ 335 w 909"/>
                  <a:gd name="T5" fmla="*/ 1053 h 1054"/>
                  <a:gd name="T6" fmla="*/ 87 w 909"/>
                  <a:gd name="T7" fmla="*/ 974 h 1054"/>
                  <a:gd name="T8" fmla="*/ 0 w 909"/>
                  <a:gd name="T9" fmla="*/ 754 h 1054"/>
                  <a:gd name="T10" fmla="*/ 211 w 909"/>
                  <a:gd name="T11" fmla="*/ 443 h 1054"/>
                  <a:gd name="T12" fmla="*/ 606 w 909"/>
                  <a:gd name="T13" fmla="*/ 387 h 1054"/>
                  <a:gd name="T14" fmla="*/ 592 w 909"/>
                  <a:gd name="T15" fmla="*/ 254 h 1054"/>
                  <a:gd name="T16" fmla="*/ 462 w 909"/>
                  <a:gd name="T17" fmla="*/ 172 h 1054"/>
                  <a:gd name="T18" fmla="*/ 352 w 909"/>
                  <a:gd name="T19" fmla="*/ 229 h 1054"/>
                  <a:gd name="T20" fmla="*/ 330 w 909"/>
                  <a:gd name="T21" fmla="*/ 316 h 1054"/>
                  <a:gd name="T22" fmla="*/ 45 w 909"/>
                  <a:gd name="T23" fmla="*/ 316 h 1054"/>
                  <a:gd name="T24" fmla="*/ 158 w 909"/>
                  <a:gd name="T25" fmla="*/ 82 h 1054"/>
                  <a:gd name="T26" fmla="*/ 460 w 909"/>
                  <a:gd name="T27" fmla="*/ 0 h 1054"/>
                  <a:gd name="T28" fmla="*/ 815 w 909"/>
                  <a:gd name="T29" fmla="*/ 127 h 1054"/>
                  <a:gd name="T30" fmla="*/ 883 w 909"/>
                  <a:gd name="T31" fmla="*/ 370 h 1054"/>
                  <a:gd name="T32" fmla="*/ 886 w 909"/>
                  <a:gd name="T33" fmla="*/ 770 h 1054"/>
                  <a:gd name="T34" fmla="*/ 908 w 909"/>
                  <a:gd name="T35" fmla="*/ 1022 h 1054"/>
                  <a:gd name="T36" fmla="*/ 643 w 909"/>
                  <a:gd name="T37" fmla="*/ 1022 h 1054"/>
                  <a:gd name="T38" fmla="*/ 643 w 909"/>
                  <a:gd name="T39" fmla="*/ 1027 h 1054"/>
                  <a:gd name="T40" fmla="*/ 285 w 909"/>
                  <a:gd name="T41" fmla="*/ 720 h 1054"/>
                  <a:gd name="T42" fmla="*/ 426 w 909"/>
                  <a:gd name="T43" fmla="*/ 861 h 1054"/>
                  <a:gd name="T44" fmla="*/ 550 w 909"/>
                  <a:gd name="T45" fmla="*/ 804 h 1054"/>
                  <a:gd name="T46" fmla="*/ 606 w 909"/>
                  <a:gd name="T47" fmla="*/ 559 h 1054"/>
                  <a:gd name="T48" fmla="*/ 285 w 909"/>
                  <a:gd name="T49" fmla="*/ 720 h 10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09" h="1054">
                    <a:moveTo>
                      <a:pt x="643" y="1027"/>
                    </a:moveTo>
                    <a:cubicBezTo>
                      <a:pt x="632" y="965"/>
                      <a:pt x="632" y="920"/>
                      <a:pt x="632" y="892"/>
                    </a:cubicBezTo>
                    <a:cubicBezTo>
                      <a:pt x="522" y="1053"/>
                      <a:pt x="389" y="1053"/>
                      <a:pt x="335" y="1053"/>
                    </a:cubicBezTo>
                    <a:cubicBezTo>
                      <a:pt x="192" y="1053"/>
                      <a:pt x="127" y="1010"/>
                      <a:pt x="87" y="974"/>
                    </a:cubicBezTo>
                    <a:cubicBezTo>
                      <a:pt x="28" y="914"/>
                      <a:pt x="0" y="833"/>
                      <a:pt x="0" y="754"/>
                    </a:cubicBezTo>
                    <a:cubicBezTo>
                      <a:pt x="0" y="675"/>
                      <a:pt x="28" y="528"/>
                      <a:pt x="211" y="443"/>
                    </a:cubicBezTo>
                    <a:cubicBezTo>
                      <a:pt x="333" y="387"/>
                      <a:pt x="508" y="387"/>
                      <a:pt x="606" y="387"/>
                    </a:cubicBezTo>
                    <a:cubicBezTo>
                      <a:pt x="606" y="322"/>
                      <a:pt x="604" y="291"/>
                      <a:pt x="592" y="254"/>
                    </a:cubicBezTo>
                    <a:cubicBezTo>
                      <a:pt x="567" y="181"/>
                      <a:pt x="491" y="172"/>
                      <a:pt x="462" y="172"/>
                    </a:cubicBezTo>
                    <a:cubicBezTo>
                      <a:pt x="420" y="172"/>
                      <a:pt x="378" y="189"/>
                      <a:pt x="352" y="229"/>
                    </a:cubicBezTo>
                    <a:cubicBezTo>
                      <a:pt x="330" y="263"/>
                      <a:pt x="330" y="294"/>
                      <a:pt x="330" y="316"/>
                    </a:cubicBezTo>
                    <a:lnTo>
                      <a:pt x="45" y="316"/>
                    </a:lnTo>
                    <a:cubicBezTo>
                      <a:pt x="48" y="263"/>
                      <a:pt x="53" y="155"/>
                      <a:pt x="158" y="82"/>
                    </a:cubicBezTo>
                    <a:cubicBezTo>
                      <a:pt x="248" y="17"/>
                      <a:pt x="364" y="0"/>
                      <a:pt x="460" y="0"/>
                    </a:cubicBezTo>
                    <a:cubicBezTo>
                      <a:pt x="541" y="0"/>
                      <a:pt x="716" y="14"/>
                      <a:pt x="815" y="127"/>
                    </a:cubicBezTo>
                    <a:cubicBezTo>
                      <a:pt x="883" y="209"/>
                      <a:pt x="883" y="325"/>
                      <a:pt x="883" y="370"/>
                    </a:cubicBezTo>
                    <a:lnTo>
                      <a:pt x="886" y="770"/>
                    </a:lnTo>
                    <a:cubicBezTo>
                      <a:pt x="886" y="855"/>
                      <a:pt x="891" y="940"/>
                      <a:pt x="908" y="1022"/>
                    </a:cubicBezTo>
                    <a:lnTo>
                      <a:pt x="643" y="1022"/>
                    </a:lnTo>
                    <a:lnTo>
                      <a:pt x="643" y="1027"/>
                    </a:lnTo>
                    <a:close/>
                    <a:moveTo>
                      <a:pt x="285" y="720"/>
                    </a:moveTo>
                    <a:cubicBezTo>
                      <a:pt x="285" y="787"/>
                      <a:pt x="330" y="861"/>
                      <a:pt x="426" y="861"/>
                    </a:cubicBezTo>
                    <a:cubicBezTo>
                      <a:pt x="479" y="861"/>
                      <a:pt x="522" y="835"/>
                      <a:pt x="550" y="804"/>
                    </a:cubicBezTo>
                    <a:cubicBezTo>
                      <a:pt x="601" y="742"/>
                      <a:pt x="606" y="663"/>
                      <a:pt x="606" y="559"/>
                    </a:cubicBezTo>
                    <a:cubicBezTo>
                      <a:pt x="417" y="542"/>
                      <a:pt x="285" y="601"/>
                      <a:pt x="285" y="720"/>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61" name="Freeform 3">
                <a:extLst>
                  <a:ext uri="{FF2B5EF4-FFF2-40B4-BE49-F238E27FC236}">
                    <a16:creationId xmlns:a16="http://schemas.microsoft.com/office/drawing/2014/main" id="{E562E91C-DB57-4A7F-86EA-D98573BFFDB4}"/>
                  </a:ext>
                </a:extLst>
              </p:cNvPr>
              <p:cNvSpPr>
                <a:spLocks noChangeArrowheads="1"/>
              </p:cNvSpPr>
              <p:nvPr/>
            </p:nvSpPr>
            <p:spPr bwMode="auto">
              <a:xfrm>
                <a:off x="4357688" y="3171825"/>
                <a:ext cx="260350" cy="469900"/>
              </a:xfrm>
              <a:custGeom>
                <a:avLst/>
                <a:gdLst>
                  <a:gd name="T0" fmla="*/ 712 w 721"/>
                  <a:gd name="T1" fmla="*/ 1275 h 1307"/>
                  <a:gd name="T2" fmla="*/ 486 w 721"/>
                  <a:gd name="T3" fmla="*/ 1306 h 1307"/>
                  <a:gd name="T4" fmla="*/ 192 w 721"/>
                  <a:gd name="T5" fmla="*/ 1038 h 1307"/>
                  <a:gd name="T6" fmla="*/ 192 w 721"/>
                  <a:gd name="T7" fmla="*/ 493 h 1307"/>
                  <a:gd name="T8" fmla="*/ 0 w 721"/>
                  <a:gd name="T9" fmla="*/ 493 h 1307"/>
                  <a:gd name="T10" fmla="*/ 0 w 721"/>
                  <a:gd name="T11" fmla="*/ 302 h 1307"/>
                  <a:gd name="T12" fmla="*/ 192 w 721"/>
                  <a:gd name="T13" fmla="*/ 302 h 1307"/>
                  <a:gd name="T14" fmla="*/ 192 w 721"/>
                  <a:gd name="T15" fmla="*/ 107 h 1307"/>
                  <a:gd name="T16" fmla="*/ 483 w 721"/>
                  <a:gd name="T17" fmla="*/ 0 h 1307"/>
                  <a:gd name="T18" fmla="*/ 483 w 721"/>
                  <a:gd name="T19" fmla="*/ 302 h 1307"/>
                  <a:gd name="T20" fmla="*/ 720 w 721"/>
                  <a:gd name="T21" fmla="*/ 302 h 1307"/>
                  <a:gd name="T22" fmla="*/ 720 w 721"/>
                  <a:gd name="T23" fmla="*/ 493 h 1307"/>
                  <a:gd name="T24" fmla="*/ 483 w 721"/>
                  <a:gd name="T25" fmla="*/ 493 h 1307"/>
                  <a:gd name="T26" fmla="*/ 483 w 721"/>
                  <a:gd name="T27" fmla="*/ 942 h 1307"/>
                  <a:gd name="T28" fmla="*/ 616 w 721"/>
                  <a:gd name="T29" fmla="*/ 1089 h 1307"/>
                  <a:gd name="T30" fmla="*/ 714 w 721"/>
                  <a:gd name="T31" fmla="*/ 1083 h 1307"/>
                  <a:gd name="T32" fmla="*/ 714 w 721"/>
                  <a:gd name="T33" fmla="*/ 1275 h 1307"/>
                  <a:gd name="T34" fmla="*/ 712 w 721"/>
                  <a:gd name="T35" fmla="*/ 1275 h 1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21" h="1307">
                    <a:moveTo>
                      <a:pt x="712" y="1275"/>
                    </a:moveTo>
                    <a:cubicBezTo>
                      <a:pt x="616" y="1301"/>
                      <a:pt x="531" y="1306"/>
                      <a:pt x="486" y="1306"/>
                    </a:cubicBezTo>
                    <a:cubicBezTo>
                      <a:pt x="192" y="1306"/>
                      <a:pt x="192" y="1120"/>
                      <a:pt x="192" y="1038"/>
                    </a:cubicBezTo>
                    <a:lnTo>
                      <a:pt x="192" y="493"/>
                    </a:lnTo>
                    <a:lnTo>
                      <a:pt x="0" y="493"/>
                    </a:lnTo>
                    <a:lnTo>
                      <a:pt x="0" y="302"/>
                    </a:lnTo>
                    <a:lnTo>
                      <a:pt x="192" y="302"/>
                    </a:lnTo>
                    <a:lnTo>
                      <a:pt x="192" y="107"/>
                    </a:lnTo>
                    <a:lnTo>
                      <a:pt x="483" y="0"/>
                    </a:lnTo>
                    <a:lnTo>
                      <a:pt x="483" y="302"/>
                    </a:lnTo>
                    <a:lnTo>
                      <a:pt x="720" y="302"/>
                    </a:lnTo>
                    <a:lnTo>
                      <a:pt x="720" y="493"/>
                    </a:lnTo>
                    <a:lnTo>
                      <a:pt x="483" y="493"/>
                    </a:lnTo>
                    <a:lnTo>
                      <a:pt x="483" y="942"/>
                    </a:lnTo>
                    <a:cubicBezTo>
                      <a:pt x="486" y="1032"/>
                      <a:pt x="486" y="1089"/>
                      <a:pt x="616" y="1089"/>
                    </a:cubicBezTo>
                    <a:cubicBezTo>
                      <a:pt x="658" y="1089"/>
                      <a:pt x="678" y="1086"/>
                      <a:pt x="714" y="1083"/>
                    </a:cubicBezTo>
                    <a:lnTo>
                      <a:pt x="714" y="1275"/>
                    </a:lnTo>
                    <a:lnTo>
                      <a:pt x="712" y="1275"/>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62" name="Freeform 4">
                <a:extLst>
                  <a:ext uri="{FF2B5EF4-FFF2-40B4-BE49-F238E27FC236}">
                    <a16:creationId xmlns:a16="http://schemas.microsoft.com/office/drawing/2014/main" id="{63CD7C08-3705-4A5D-BD2C-CF919C93535A}"/>
                  </a:ext>
                </a:extLst>
              </p:cNvPr>
              <p:cNvSpPr>
                <a:spLocks noChangeArrowheads="1"/>
              </p:cNvSpPr>
              <p:nvPr/>
            </p:nvSpPr>
            <p:spPr bwMode="auto">
              <a:xfrm>
                <a:off x="4697413" y="3265488"/>
                <a:ext cx="327025" cy="379412"/>
              </a:xfrm>
              <a:custGeom>
                <a:avLst/>
                <a:gdLst>
                  <a:gd name="T0" fmla="*/ 643 w 910"/>
                  <a:gd name="T1" fmla="*/ 1027 h 1054"/>
                  <a:gd name="T2" fmla="*/ 632 w 910"/>
                  <a:gd name="T3" fmla="*/ 892 h 1054"/>
                  <a:gd name="T4" fmla="*/ 336 w 910"/>
                  <a:gd name="T5" fmla="*/ 1053 h 1054"/>
                  <a:gd name="T6" fmla="*/ 87 w 910"/>
                  <a:gd name="T7" fmla="*/ 974 h 1054"/>
                  <a:gd name="T8" fmla="*/ 0 w 910"/>
                  <a:gd name="T9" fmla="*/ 754 h 1054"/>
                  <a:gd name="T10" fmla="*/ 212 w 910"/>
                  <a:gd name="T11" fmla="*/ 443 h 1054"/>
                  <a:gd name="T12" fmla="*/ 607 w 910"/>
                  <a:gd name="T13" fmla="*/ 387 h 1054"/>
                  <a:gd name="T14" fmla="*/ 592 w 910"/>
                  <a:gd name="T15" fmla="*/ 254 h 1054"/>
                  <a:gd name="T16" fmla="*/ 463 w 910"/>
                  <a:gd name="T17" fmla="*/ 172 h 1054"/>
                  <a:gd name="T18" fmla="*/ 353 w 910"/>
                  <a:gd name="T19" fmla="*/ 229 h 1054"/>
                  <a:gd name="T20" fmla="*/ 330 w 910"/>
                  <a:gd name="T21" fmla="*/ 316 h 1054"/>
                  <a:gd name="T22" fmla="*/ 45 w 910"/>
                  <a:gd name="T23" fmla="*/ 316 h 1054"/>
                  <a:gd name="T24" fmla="*/ 158 w 910"/>
                  <a:gd name="T25" fmla="*/ 82 h 1054"/>
                  <a:gd name="T26" fmla="*/ 460 w 910"/>
                  <a:gd name="T27" fmla="*/ 0 h 1054"/>
                  <a:gd name="T28" fmla="*/ 815 w 910"/>
                  <a:gd name="T29" fmla="*/ 127 h 1054"/>
                  <a:gd name="T30" fmla="*/ 883 w 910"/>
                  <a:gd name="T31" fmla="*/ 370 h 1054"/>
                  <a:gd name="T32" fmla="*/ 886 w 910"/>
                  <a:gd name="T33" fmla="*/ 770 h 1054"/>
                  <a:gd name="T34" fmla="*/ 909 w 910"/>
                  <a:gd name="T35" fmla="*/ 1022 h 1054"/>
                  <a:gd name="T36" fmla="*/ 643 w 910"/>
                  <a:gd name="T37" fmla="*/ 1022 h 1054"/>
                  <a:gd name="T38" fmla="*/ 643 w 910"/>
                  <a:gd name="T39" fmla="*/ 1027 h 1054"/>
                  <a:gd name="T40" fmla="*/ 282 w 910"/>
                  <a:gd name="T41" fmla="*/ 720 h 1054"/>
                  <a:gd name="T42" fmla="*/ 423 w 910"/>
                  <a:gd name="T43" fmla="*/ 861 h 1054"/>
                  <a:gd name="T44" fmla="*/ 547 w 910"/>
                  <a:gd name="T45" fmla="*/ 804 h 1054"/>
                  <a:gd name="T46" fmla="*/ 604 w 910"/>
                  <a:gd name="T47" fmla="*/ 559 h 1054"/>
                  <a:gd name="T48" fmla="*/ 282 w 910"/>
                  <a:gd name="T49" fmla="*/ 720 h 10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10" h="1054">
                    <a:moveTo>
                      <a:pt x="643" y="1027"/>
                    </a:moveTo>
                    <a:cubicBezTo>
                      <a:pt x="632" y="965"/>
                      <a:pt x="632" y="920"/>
                      <a:pt x="632" y="892"/>
                    </a:cubicBezTo>
                    <a:cubicBezTo>
                      <a:pt x="522" y="1053"/>
                      <a:pt x="389" y="1053"/>
                      <a:pt x="336" y="1053"/>
                    </a:cubicBezTo>
                    <a:cubicBezTo>
                      <a:pt x="192" y="1053"/>
                      <a:pt x="127" y="1010"/>
                      <a:pt x="87" y="974"/>
                    </a:cubicBezTo>
                    <a:cubicBezTo>
                      <a:pt x="28" y="914"/>
                      <a:pt x="0" y="833"/>
                      <a:pt x="0" y="754"/>
                    </a:cubicBezTo>
                    <a:cubicBezTo>
                      <a:pt x="0" y="675"/>
                      <a:pt x="28" y="528"/>
                      <a:pt x="212" y="443"/>
                    </a:cubicBezTo>
                    <a:cubicBezTo>
                      <a:pt x="333" y="387"/>
                      <a:pt x="508" y="387"/>
                      <a:pt x="607" y="387"/>
                    </a:cubicBezTo>
                    <a:cubicBezTo>
                      <a:pt x="607" y="322"/>
                      <a:pt x="604" y="291"/>
                      <a:pt x="592" y="254"/>
                    </a:cubicBezTo>
                    <a:cubicBezTo>
                      <a:pt x="567" y="181"/>
                      <a:pt x="491" y="172"/>
                      <a:pt x="463" y="172"/>
                    </a:cubicBezTo>
                    <a:cubicBezTo>
                      <a:pt x="420" y="172"/>
                      <a:pt x="378" y="189"/>
                      <a:pt x="353" y="229"/>
                    </a:cubicBezTo>
                    <a:cubicBezTo>
                      <a:pt x="330" y="263"/>
                      <a:pt x="330" y="294"/>
                      <a:pt x="330" y="316"/>
                    </a:cubicBezTo>
                    <a:lnTo>
                      <a:pt x="45" y="316"/>
                    </a:lnTo>
                    <a:cubicBezTo>
                      <a:pt x="48" y="263"/>
                      <a:pt x="53" y="155"/>
                      <a:pt x="158" y="82"/>
                    </a:cubicBezTo>
                    <a:cubicBezTo>
                      <a:pt x="248" y="17"/>
                      <a:pt x="364" y="0"/>
                      <a:pt x="460" y="0"/>
                    </a:cubicBezTo>
                    <a:cubicBezTo>
                      <a:pt x="542" y="0"/>
                      <a:pt x="717" y="14"/>
                      <a:pt x="815" y="127"/>
                    </a:cubicBezTo>
                    <a:cubicBezTo>
                      <a:pt x="883" y="209"/>
                      <a:pt x="883" y="325"/>
                      <a:pt x="883" y="370"/>
                    </a:cubicBezTo>
                    <a:lnTo>
                      <a:pt x="886" y="770"/>
                    </a:lnTo>
                    <a:cubicBezTo>
                      <a:pt x="886" y="855"/>
                      <a:pt x="892" y="940"/>
                      <a:pt x="909" y="1022"/>
                    </a:cubicBezTo>
                    <a:lnTo>
                      <a:pt x="643" y="1022"/>
                    </a:lnTo>
                    <a:lnTo>
                      <a:pt x="643" y="1027"/>
                    </a:lnTo>
                    <a:close/>
                    <a:moveTo>
                      <a:pt x="282" y="720"/>
                    </a:moveTo>
                    <a:cubicBezTo>
                      <a:pt x="282" y="787"/>
                      <a:pt x="327" y="861"/>
                      <a:pt x="423" y="861"/>
                    </a:cubicBezTo>
                    <a:cubicBezTo>
                      <a:pt x="477" y="861"/>
                      <a:pt x="519" y="835"/>
                      <a:pt x="547" y="804"/>
                    </a:cubicBezTo>
                    <a:cubicBezTo>
                      <a:pt x="598" y="742"/>
                      <a:pt x="604" y="663"/>
                      <a:pt x="604" y="559"/>
                    </a:cubicBezTo>
                    <a:cubicBezTo>
                      <a:pt x="418" y="542"/>
                      <a:pt x="282" y="601"/>
                      <a:pt x="282" y="720"/>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63" name="Freeform 5">
                <a:extLst>
                  <a:ext uri="{FF2B5EF4-FFF2-40B4-BE49-F238E27FC236}">
                    <a16:creationId xmlns:a16="http://schemas.microsoft.com/office/drawing/2014/main" id="{CD79D2BF-B082-4568-BF00-6E3FB18B5478}"/>
                  </a:ext>
                </a:extLst>
              </p:cNvPr>
              <p:cNvSpPr>
                <a:spLocks noChangeArrowheads="1"/>
              </p:cNvSpPr>
              <p:nvPr/>
            </p:nvSpPr>
            <p:spPr bwMode="auto">
              <a:xfrm>
                <a:off x="5138738" y="3125788"/>
                <a:ext cx="363537" cy="519112"/>
              </a:xfrm>
              <a:custGeom>
                <a:avLst/>
                <a:gdLst>
                  <a:gd name="T0" fmla="*/ 0 w 1009"/>
                  <a:gd name="T1" fmla="*/ 0 h 1440"/>
                  <a:gd name="T2" fmla="*/ 291 w 1009"/>
                  <a:gd name="T3" fmla="*/ 0 h 1440"/>
                  <a:gd name="T4" fmla="*/ 291 w 1009"/>
                  <a:gd name="T5" fmla="*/ 544 h 1440"/>
                  <a:gd name="T6" fmla="*/ 573 w 1009"/>
                  <a:gd name="T7" fmla="*/ 412 h 1440"/>
                  <a:gd name="T8" fmla="*/ 1008 w 1009"/>
                  <a:gd name="T9" fmla="*/ 937 h 1440"/>
                  <a:gd name="T10" fmla="*/ 593 w 1009"/>
                  <a:gd name="T11" fmla="*/ 1439 h 1440"/>
                  <a:gd name="T12" fmla="*/ 294 w 1009"/>
                  <a:gd name="T13" fmla="*/ 1278 h 1440"/>
                  <a:gd name="T14" fmla="*/ 283 w 1009"/>
                  <a:gd name="T15" fmla="*/ 1419 h 1440"/>
                  <a:gd name="T16" fmla="*/ 0 w 1009"/>
                  <a:gd name="T17" fmla="*/ 1419 h 1440"/>
                  <a:gd name="T18" fmla="*/ 0 w 1009"/>
                  <a:gd name="T19" fmla="*/ 0 h 1440"/>
                  <a:gd name="T20" fmla="*/ 494 w 1009"/>
                  <a:gd name="T21" fmla="*/ 607 h 1440"/>
                  <a:gd name="T22" fmla="*/ 280 w 1009"/>
                  <a:gd name="T23" fmla="*/ 914 h 1440"/>
                  <a:gd name="T24" fmla="*/ 508 w 1009"/>
                  <a:gd name="T25" fmla="*/ 1250 h 1440"/>
                  <a:gd name="T26" fmla="*/ 709 w 1009"/>
                  <a:gd name="T27" fmla="*/ 948 h 1440"/>
                  <a:gd name="T28" fmla="*/ 494 w 1009"/>
                  <a:gd name="T29" fmla="*/ 607 h 1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09" h="1440">
                    <a:moveTo>
                      <a:pt x="0" y="0"/>
                    </a:moveTo>
                    <a:lnTo>
                      <a:pt x="291" y="0"/>
                    </a:lnTo>
                    <a:lnTo>
                      <a:pt x="291" y="544"/>
                    </a:lnTo>
                    <a:cubicBezTo>
                      <a:pt x="390" y="415"/>
                      <a:pt x="522" y="412"/>
                      <a:pt x="573" y="412"/>
                    </a:cubicBezTo>
                    <a:cubicBezTo>
                      <a:pt x="816" y="412"/>
                      <a:pt x="1008" y="604"/>
                      <a:pt x="1008" y="937"/>
                    </a:cubicBezTo>
                    <a:cubicBezTo>
                      <a:pt x="1008" y="1309"/>
                      <a:pt x="791" y="1439"/>
                      <a:pt x="593" y="1439"/>
                    </a:cubicBezTo>
                    <a:cubicBezTo>
                      <a:pt x="542" y="1439"/>
                      <a:pt x="384" y="1436"/>
                      <a:pt x="294" y="1278"/>
                    </a:cubicBezTo>
                    <a:cubicBezTo>
                      <a:pt x="291" y="1309"/>
                      <a:pt x="291" y="1357"/>
                      <a:pt x="283" y="1419"/>
                    </a:cubicBezTo>
                    <a:lnTo>
                      <a:pt x="0" y="1419"/>
                    </a:lnTo>
                    <a:lnTo>
                      <a:pt x="0" y="0"/>
                    </a:lnTo>
                    <a:close/>
                    <a:moveTo>
                      <a:pt x="494" y="607"/>
                    </a:moveTo>
                    <a:cubicBezTo>
                      <a:pt x="280" y="607"/>
                      <a:pt x="280" y="852"/>
                      <a:pt x="280" y="914"/>
                    </a:cubicBezTo>
                    <a:cubicBezTo>
                      <a:pt x="280" y="1140"/>
                      <a:pt x="376" y="1250"/>
                      <a:pt x="508" y="1250"/>
                    </a:cubicBezTo>
                    <a:cubicBezTo>
                      <a:pt x="709" y="1250"/>
                      <a:pt x="709" y="999"/>
                      <a:pt x="709" y="948"/>
                    </a:cubicBezTo>
                    <a:cubicBezTo>
                      <a:pt x="709" y="866"/>
                      <a:pt x="706" y="607"/>
                      <a:pt x="494" y="607"/>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64" name="Freeform 6">
                <a:extLst>
                  <a:ext uri="{FF2B5EF4-FFF2-40B4-BE49-F238E27FC236}">
                    <a16:creationId xmlns:a16="http://schemas.microsoft.com/office/drawing/2014/main" id="{F92DEE86-F440-4AFF-9D2E-B7C4D3C4B7A2}"/>
                  </a:ext>
                </a:extLst>
              </p:cNvPr>
              <p:cNvSpPr>
                <a:spLocks noChangeArrowheads="1"/>
              </p:cNvSpPr>
              <p:nvPr/>
            </p:nvSpPr>
            <p:spPr bwMode="auto">
              <a:xfrm>
                <a:off x="5594350" y="3265488"/>
                <a:ext cx="327025" cy="379412"/>
              </a:xfrm>
              <a:custGeom>
                <a:avLst/>
                <a:gdLst>
                  <a:gd name="T0" fmla="*/ 643 w 909"/>
                  <a:gd name="T1" fmla="*/ 1027 h 1054"/>
                  <a:gd name="T2" fmla="*/ 632 w 909"/>
                  <a:gd name="T3" fmla="*/ 892 h 1054"/>
                  <a:gd name="T4" fmla="*/ 335 w 909"/>
                  <a:gd name="T5" fmla="*/ 1053 h 1054"/>
                  <a:gd name="T6" fmla="*/ 87 w 909"/>
                  <a:gd name="T7" fmla="*/ 974 h 1054"/>
                  <a:gd name="T8" fmla="*/ 0 w 909"/>
                  <a:gd name="T9" fmla="*/ 754 h 1054"/>
                  <a:gd name="T10" fmla="*/ 211 w 909"/>
                  <a:gd name="T11" fmla="*/ 443 h 1054"/>
                  <a:gd name="T12" fmla="*/ 606 w 909"/>
                  <a:gd name="T13" fmla="*/ 387 h 1054"/>
                  <a:gd name="T14" fmla="*/ 592 w 909"/>
                  <a:gd name="T15" fmla="*/ 254 h 1054"/>
                  <a:gd name="T16" fmla="*/ 462 w 909"/>
                  <a:gd name="T17" fmla="*/ 172 h 1054"/>
                  <a:gd name="T18" fmla="*/ 352 w 909"/>
                  <a:gd name="T19" fmla="*/ 229 h 1054"/>
                  <a:gd name="T20" fmla="*/ 330 w 909"/>
                  <a:gd name="T21" fmla="*/ 316 h 1054"/>
                  <a:gd name="T22" fmla="*/ 45 w 909"/>
                  <a:gd name="T23" fmla="*/ 316 h 1054"/>
                  <a:gd name="T24" fmla="*/ 158 w 909"/>
                  <a:gd name="T25" fmla="*/ 82 h 1054"/>
                  <a:gd name="T26" fmla="*/ 460 w 909"/>
                  <a:gd name="T27" fmla="*/ 0 h 1054"/>
                  <a:gd name="T28" fmla="*/ 815 w 909"/>
                  <a:gd name="T29" fmla="*/ 127 h 1054"/>
                  <a:gd name="T30" fmla="*/ 883 w 909"/>
                  <a:gd name="T31" fmla="*/ 370 h 1054"/>
                  <a:gd name="T32" fmla="*/ 886 w 909"/>
                  <a:gd name="T33" fmla="*/ 770 h 1054"/>
                  <a:gd name="T34" fmla="*/ 908 w 909"/>
                  <a:gd name="T35" fmla="*/ 1022 h 1054"/>
                  <a:gd name="T36" fmla="*/ 643 w 909"/>
                  <a:gd name="T37" fmla="*/ 1022 h 1054"/>
                  <a:gd name="T38" fmla="*/ 643 w 909"/>
                  <a:gd name="T39" fmla="*/ 1027 h 1054"/>
                  <a:gd name="T40" fmla="*/ 285 w 909"/>
                  <a:gd name="T41" fmla="*/ 720 h 1054"/>
                  <a:gd name="T42" fmla="*/ 426 w 909"/>
                  <a:gd name="T43" fmla="*/ 861 h 1054"/>
                  <a:gd name="T44" fmla="*/ 550 w 909"/>
                  <a:gd name="T45" fmla="*/ 804 h 1054"/>
                  <a:gd name="T46" fmla="*/ 606 w 909"/>
                  <a:gd name="T47" fmla="*/ 559 h 1054"/>
                  <a:gd name="T48" fmla="*/ 285 w 909"/>
                  <a:gd name="T49" fmla="*/ 720 h 10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09" h="1054">
                    <a:moveTo>
                      <a:pt x="643" y="1027"/>
                    </a:moveTo>
                    <a:cubicBezTo>
                      <a:pt x="632" y="965"/>
                      <a:pt x="632" y="920"/>
                      <a:pt x="632" y="892"/>
                    </a:cubicBezTo>
                    <a:cubicBezTo>
                      <a:pt x="522" y="1053"/>
                      <a:pt x="389" y="1053"/>
                      <a:pt x="335" y="1053"/>
                    </a:cubicBezTo>
                    <a:cubicBezTo>
                      <a:pt x="192" y="1053"/>
                      <a:pt x="127" y="1010"/>
                      <a:pt x="87" y="974"/>
                    </a:cubicBezTo>
                    <a:cubicBezTo>
                      <a:pt x="28" y="914"/>
                      <a:pt x="0" y="833"/>
                      <a:pt x="0" y="754"/>
                    </a:cubicBezTo>
                    <a:cubicBezTo>
                      <a:pt x="0" y="675"/>
                      <a:pt x="28" y="528"/>
                      <a:pt x="211" y="443"/>
                    </a:cubicBezTo>
                    <a:cubicBezTo>
                      <a:pt x="333" y="387"/>
                      <a:pt x="508" y="387"/>
                      <a:pt x="606" y="387"/>
                    </a:cubicBezTo>
                    <a:cubicBezTo>
                      <a:pt x="606" y="322"/>
                      <a:pt x="604" y="291"/>
                      <a:pt x="592" y="254"/>
                    </a:cubicBezTo>
                    <a:cubicBezTo>
                      <a:pt x="567" y="181"/>
                      <a:pt x="491" y="172"/>
                      <a:pt x="462" y="172"/>
                    </a:cubicBezTo>
                    <a:cubicBezTo>
                      <a:pt x="420" y="172"/>
                      <a:pt x="378" y="189"/>
                      <a:pt x="352" y="229"/>
                    </a:cubicBezTo>
                    <a:cubicBezTo>
                      <a:pt x="330" y="263"/>
                      <a:pt x="330" y="294"/>
                      <a:pt x="330" y="316"/>
                    </a:cubicBezTo>
                    <a:lnTo>
                      <a:pt x="45" y="316"/>
                    </a:lnTo>
                    <a:cubicBezTo>
                      <a:pt x="48" y="263"/>
                      <a:pt x="53" y="155"/>
                      <a:pt x="158" y="82"/>
                    </a:cubicBezTo>
                    <a:cubicBezTo>
                      <a:pt x="248" y="17"/>
                      <a:pt x="364" y="0"/>
                      <a:pt x="460" y="0"/>
                    </a:cubicBezTo>
                    <a:cubicBezTo>
                      <a:pt x="541" y="0"/>
                      <a:pt x="716" y="14"/>
                      <a:pt x="815" y="127"/>
                    </a:cubicBezTo>
                    <a:cubicBezTo>
                      <a:pt x="883" y="209"/>
                      <a:pt x="883" y="325"/>
                      <a:pt x="883" y="370"/>
                    </a:cubicBezTo>
                    <a:lnTo>
                      <a:pt x="886" y="770"/>
                    </a:lnTo>
                    <a:cubicBezTo>
                      <a:pt x="886" y="855"/>
                      <a:pt x="891" y="940"/>
                      <a:pt x="908" y="1022"/>
                    </a:cubicBezTo>
                    <a:lnTo>
                      <a:pt x="643" y="1022"/>
                    </a:lnTo>
                    <a:lnTo>
                      <a:pt x="643" y="1027"/>
                    </a:lnTo>
                    <a:close/>
                    <a:moveTo>
                      <a:pt x="285" y="720"/>
                    </a:moveTo>
                    <a:cubicBezTo>
                      <a:pt x="285" y="787"/>
                      <a:pt x="330" y="861"/>
                      <a:pt x="426" y="861"/>
                    </a:cubicBezTo>
                    <a:cubicBezTo>
                      <a:pt x="479" y="861"/>
                      <a:pt x="522" y="835"/>
                      <a:pt x="550" y="804"/>
                    </a:cubicBezTo>
                    <a:cubicBezTo>
                      <a:pt x="601" y="742"/>
                      <a:pt x="606" y="663"/>
                      <a:pt x="606" y="559"/>
                    </a:cubicBezTo>
                    <a:cubicBezTo>
                      <a:pt x="417" y="542"/>
                      <a:pt x="285" y="601"/>
                      <a:pt x="285" y="720"/>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65" name="Freeform 7">
                <a:extLst>
                  <a:ext uri="{FF2B5EF4-FFF2-40B4-BE49-F238E27FC236}">
                    <a16:creationId xmlns:a16="http://schemas.microsoft.com/office/drawing/2014/main" id="{393E0984-345E-447C-BBA3-9B63CE83491B}"/>
                  </a:ext>
                </a:extLst>
              </p:cNvPr>
              <p:cNvSpPr>
                <a:spLocks noChangeArrowheads="1"/>
              </p:cNvSpPr>
              <p:nvPr/>
            </p:nvSpPr>
            <p:spPr bwMode="auto">
              <a:xfrm>
                <a:off x="6015038" y="3270250"/>
                <a:ext cx="314325" cy="376238"/>
              </a:xfrm>
              <a:custGeom>
                <a:avLst/>
                <a:gdLst>
                  <a:gd name="T0" fmla="*/ 274 w 873"/>
                  <a:gd name="T1" fmla="*/ 730 h 1047"/>
                  <a:gd name="T2" fmla="*/ 440 w 873"/>
                  <a:gd name="T3" fmla="*/ 866 h 1047"/>
                  <a:gd name="T4" fmla="*/ 593 w 873"/>
                  <a:gd name="T5" fmla="*/ 747 h 1047"/>
                  <a:gd name="T6" fmla="*/ 454 w 873"/>
                  <a:gd name="T7" fmla="*/ 634 h 1047"/>
                  <a:gd name="T8" fmla="*/ 274 w 873"/>
                  <a:gd name="T9" fmla="*/ 586 h 1047"/>
                  <a:gd name="T10" fmla="*/ 23 w 873"/>
                  <a:gd name="T11" fmla="*/ 310 h 1047"/>
                  <a:gd name="T12" fmla="*/ 457 w 873"/>
                  <a:gd name="T13" fmla="*/ 0 h 1047"/>
                  <a:gd name="T14" fmla="*/ 835 w 873"/>
                  <a:gd name="T15" fmla="*/ 293 h 1047"/>
                  <a:gd name="T16" fmla="*/ 570 w 873"/>
                  <a:gd name="T17" fmla="*/ 293 h 1047"/>
                  <a:gd name="T18" fmla="*/ 429 w 873"/>
                  <a:gd name="T19" fmla="*/ 175 h 1047"/>
                  <a:gd name="T20" fmla="*/ 291 w 873"/>
                  <a:gd name="T21" fmla="*/ 273 h 1047"/>
                  <a:gd name="T22" fmla="*/ 426 w 873"/>
                  <a:gd name="T23" fmla="*/ 378 h 1047"/>
                  <a:gd name="T24" fmla="*/ 607 w 873"/>
                  <a:gd name="T25" fmla="*/ 428 h 1047"/>
                  <a:gd name="T26" fmla="*/ 872 w 873"/>
                  <a:gd name="T27" fmla="*/ 705 h 1047"/>
                  <a:gd name="T28" fmla="*/ 415 w 873"/>
                  <a:gd name="T29" fmla="*/ 1046 h 1047"/>
                  <a:gd name="T30" fmla="*/ 73 w 873"/>
                  <a:gd name="T31" fmla="*/ 925 h 1047"/>
                  <a:gd name="T32" fmla="*/ 0 w 873"/>
                  <a:gd name="T33" fmla="*/ 730 h 1047"/>
                  <a:gd name="T34" fmla="*/ 274 w 873"/>
                  <a:gd name="T35" fmla="*/ 730 h 10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73" h="1047">
                    <a:moveTo>
                      <a:pt x="274" y="730"/>
                    </a:moveTo>
                    <a:cubicBezTo>
                      <a:pt x="277" y="792"/>
                      <a:pt x="316" y="866"/>
                      <a:pt x="440" y="866"/>
                    </a:cubicBezTo>
                    <a:cubicBezTo>
                      <a:pt x="545" y="866"/>
                      <a:pt x="593" y="807"/>
                      <a:pt x="593" y="747"/>
                    </a:cubicBezTo>
                    <a:cubicBezTo>
                      <a:pt x="593" y="702"/>
                      <a:pt x="570" y="666"/>
                      <a:pt x="454" y="634"/>
                    </a:cubicBezTo>
                    <a:lnTo>
                      <a:pt x="274" y="586"/>
                    </a:lnTo>
                    <a:cubicBezTo>
                      <a:pt x="192" y="564"/>
                      <a:pt x="23" y="513"/>
                      <a:pt x="23" y="310"/>
                    </a:cubicBezTo>
                    <a:cubicBezTo>
                      <a:pt x="23" y="118"/>
                      <a:pt x="200" y="0"/>
                      <a:pt x="457" y="0"/>
                    </a:cubicBezTo>
                    <a:cubicBezTo>
                      <a:pt x="663" y="0"/>
                      <a:pt x="827" y="95"/>
                      <a:pt x="835" y="293"/>
                    </a:cubicBezTo>
                    <a:lnTo>
                      <a:pt x="570" y="293"/>
                    </a:lnTo>
                    <a:cubicBezTo>
                      <a:pt x="562" y="183"/>
                      <a:pt x="474" y="175"/>
                      <a:pt x="429" y="175"/>
                    </a:cubicBezTo>
                    <a:cubicBezTo>
                      <a:pt x="350" y="175"/>
                      <a:pt x="291" y="211"/>
                      <a:pt x="291" y="273"/>
                    </a:cubicBezTo>
                    <a:cubicBezTo>
                      <a:pt x="291" y="341"/>
                      <a:pt x="341" y="355"/>
                      <a:pt x="426" y="378"/>
                    </a:cubicBezTo>
                    <a:lnTo>
                      <a:pt x="607" y="428"/>
                    </a:lnTo>
                    <a:cubicBezTo>
                      <a:pt x="787" y="476"/>
                      <a:pt x="872" y="570"/>
                      <a:pt x="872" y="705"/>
                    </a:cubicBezTo>
                    <a:cubicBezTo>
                      <a:pt x="872" y="877"/>
                      <a:pt x="725" y="1046"/>
                      <a:pt x="415" y="1046"/>
                    </a:cubicBezTo>
                    <a:cubicBezTo>
                      <a:pt x="288" y="1046"/>
                      <a:pt x="164" y="1018"/>
                      <a:pt x="73" y="925"/>
                    </a:cubicBezTo>
                    <a:cubicBezTo>
                      <a:pt x="8" y="857"/>
                      <a:pt x="3" y="778"/>
                      <a:pt x="0" y="730"/>
                    </a:cubicBezTo>
                    <a:lnTo>
                      <a:pt x="274" y="73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66" name="Freeform 8">
                <a:extLst>
                  <a:ext uri="{FF2B5EF4-FFF2-40B4-BE49-F238E27FC236}">
                    <a16:creationId xmlns:a16="http://schemas.microsoft.com/office/drawing/2014/main" id="{865027A6-ED32-4C4E-8BE4-A146479D9806}"/>
                  </a:ext>
                </a:extLst>
              </p:cNvPr>
              <p:cNvSpPr>
                <a:spLocks noChangeArrowheads="1"/>
              </p:cNvSpPr>
              <p:nvPr/>
            </p:nvSpPr>
            <p:spPr bwMode="auto">
              <a:xfrm>
                <a:off x="6415088" y="3265488"/>
                <a:ext cx="344487" cy="384175"/>
              </a:xfrm>
              <a:custGeom>
                <a:avLst/>
                <a:gdLst>
                  <a:gd name="T0" fmla="*/ 279 w 955"/>
                  <a:gd name="T1" fmla="*/ 607 h 1068"/>
                  <a:gd name="T2" fmla="*/ 483 w 955"/>
                  <a:gd name="T3" fmla="*/ 872 h 1068"/>
                  <a:gd name="T4" fmla="*/ 655 w 955"/>
                  <a:gd name="T5" fmla="*/ 734 h 1068"/>
                  <a:gd name="T6" fmla="*/ 920 w 955"/>
                  <a:gd name="T7" fmla="*/ 734 h 1068"/>
                  <a:gd name="T8" fmla="*/ 827 w 955"/>
                  <a:gd name="T9" fmla="*/ 951 h 1068"/>
                  <a:gd name="T10" fmla="*/ 477 w 955"/>
                  <a:gd name="T11" fmla="*/ 1067 h 1068"/>
                  <a:gd name="T12" fmla="*/ 127 w 955"/>
                  <a:gd name="T13" fmla="*/ 943 h 1068"/>
                  <a:gd name="T14" fmla="*/ 0 w 955"/>
                  <a:gd name="T15" fmla="*/ 553 h 1068"/>
                  <a:gd name="T16" fmla="*/ 206 w 955"/>
                  <a:gd name="T17" fmla="*/ 82 h 1068"/>
                  <a:gd name="T18" fmla="*/ 485 w 955"/>
                  <a:gd name="T19" fmla="*/ 0 h 1068"/>
                  <a:gd name="T20" fmla="*/ 886 w 955"/>
                  <a:gd name="T21" fmla="*/ 240 h 1068"/>
                  <a:gd name="T22" fmla="*/ 945 w 955"/>
                  <a:gd name="T23" fmla="*/ 604 h 1068"/>
                  <a:gd name="T24" fmla="*/ 279 w 955"/>
                  <a:gd name="T25" fmla="*/ 604 h 1068"/>
                  <a:gd name="T26" fmla="*/ 279 w 955"/>
                  <a:gd name="T27" fmla="*/ 607 h 1068"/>
                  <a:gd name="T28" fmla="*/ 649 w 955"/>
                  <a:gd name="T29" fmla="*/ 424 h 1068"/>
                  <a:gd name="T30" fmla="*/ 477 w 955"/>
                  <a:gd name="T31" fmla="*/ 201 h 1068"/>
                  <a:gd name="T32" fmla="*/ 291 w 955"/>
                  <a:gd name="T33" fmla="*/ 424 h 1068"/>
                  <a:gd name="T34" fmla="*/ 649 w 955"/>
                  <a:gd name="T35" fmla="*/ 424 h 10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55" h="1068">
                    <a:moveTo>
                      <a:pt x="279" y="607"/>
                    </a:moveTo>
                    <a:cubicBezTo>
                      <a:pt x="279" y="672"/>
                      <a:pt x="279" y="872"/>
                      <a:pt x="483" y="872"/>
                    </a:cubicBezTo>
                    <a:cubicBezTo>
                      <a:pt x="556" y="872"/>
                      <a:pt x="629" y="844"/>
                      <a:pt x="655" y="734"/>
                    </a:cubicBezTo>
                    <a:lnTo>
                      <a:pt x="920" y="734"/>
                    </a:lnTo>
                    <a:cubicBezTo>
                      <a:pt x="917" y="782"/>
                      <a:pt x="906" y="867"/>
                      <a:pt x="827" y="951"/>
                    </a:cubicBezTo>
                    <a:cubicBezTo>
                      <a:pt x="753" y="1027"/>
                      <a:pt x="624" y="1067"/>
                      <a:pt x="477" y="1067"/>
                    </a:cubicBezTo>
                    <a:cubicBezTo>
                      <a:pt x="392" y="1067"/>
                      <a:pt x="231" y="1050"/>
                      <a:pt x="127" y="943"/>
                    </a:cubicBezTo>
                    <a:cubicBezTo>
                      <a:pt x="37" y="847"/>
                      <a:pt x="0" y="714"/>
                      <a:pt x="0" y="553"/>
                    </a:cubicBezTo>
                    <a:cubicBezTo>
                      <a:pt x="0" y="392"/>
                      <a:pt x="40" y="198"/>
                      <a:pt x="206" y="82"/>
                    </a:cubicBezTo>
                    <a:cubicBezTo>
                      <a:pt x="282" y="31"/>
                      <a:pt x="378" y="0"/>
                      <a:pt x="485" y="0"/>
                    </a:cubicBezTo>
                    <a:cubicBezTo>
                      <a:pt x="626" y="0"/>
                      <a:pt x="796" y="57"/>
                      <a:pt x="886" y="240"/>
                    </a:cubicBezTo>
                    <a:cubicBezTo>
                      <a:pt x="954" y="376"/>
                      <a:pt x="948" y="522"/>
                      <a:pt x="945" y="604"/>
                    </a:cubicBezTo>
                    <a:lnTo>
                      <a:pt x="279" y="604"/>
                    </a:lnTo>
                    <a:lnTo>
                      <a:pt x="279" y="607"/>
                    </a:lnTo>
                    <a:close/>
                    <a:moveTo>
                      <a:pt x="649" y="424"/>
                    </a:moveTo>
                    <a:cubicBezTo>
                      <a:pt x="649" y="378"/>
                      <a:pt x="646" y="201"/>
                      <a:pt x="477" y="201"/>
                    </a:cubicBezTo>
                    <a:cubicBezTo>
                      <a:pt x="350" y="201"/>
                      <a:pt x="296" y="308"/>
                      <a:pt x="291" y="424"/>
                    </a:cubicBezTo>
                    <a:lnTo>
                      <a:pt x="649" y="424"/>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67" name="Freeform 9">
                <a:extLst>
                  <a:ext uri="{FF2B5EF4-FFF2-40B4-BE49-F238E27FC236}">
                    <a16:creationId xmlns:a16="http://schemas.microsoft.com/office/drawing/2014/main" id="{13023093-60BC-4D81-A9EB-01B4C2657635}"/>
                  </a:ext>
                </a:extLst>
              </p:cNvPr>
              <p:cNvSpPr>
                <a:spLocks noChangeArrowheads="1"/>
              </p:cNvSpPr>
              <p:nvPr/>
            </p:nvSpPr>
            <p:spPr bwMode="auto">
              <a:xfrm>
                <a:off x="3765550" y="3965575"/>
                <a:ext cx="417513" cy="531813"/>
              </a:xfrm>
              <a:custGeom>
                <a:avLst/>
                <a:gdLst>
                  <a:gd name="T0" fmla="*/ 314 w 1161"/>
                  <a:gd name="T1" fmla="*/ 993 h 1479"/>
                  <a:gd name="T2" fmla="*/ 570 w 1161"/>
                  <a:gd name="T3" fmla="*/ 1264 h 1479"/>
                  <a:gd name="T4" fmla="*/ 841 w 1161"/>
                  <a:gd name="T5" fmla="*/ 1063 h 1479"/>
                  <a:gd name="T6" fmla="*/ 570 w 1161"/>
                  <a:gd name="T7" fmla="*/ 871 h 1479"/>
                  <a:gd name="T8" fmla="*/ 45 w 1161"/>
                  <a:gd name="T9" fmla="*/ 440 h 1479"/>
                  <a:gd name="T10" fmla="*/ 610 w 1161"/>
                  <a:gd name="T11" fmla="*/ 0 h 1479"/>
                  <a:gd name="T12" fmla="*/ 1039 w 1161"/>
                  <a:gd name="T13" fmla="*/ 166 h 1479"/>
                  <a:gd name="T14" fmla="*/ 1121 w 1161"/>
                  <a:gd name="T15" fmla="*/ 431 h 1479"/>
                  <a:gd name="T16" fmla="*/ 827 w 1161"/>
                  <a:gd name="T17" fmla="*/ 431 h 1479"/>
                  <a:gd name="T18" fmla="*/ 596 w 1161"/>
                  <a:gd name="T19" fmla="*/ 214 h 1479"/>
                  <a:gd name="T20" fmla="*/ 361 w 1161"/>
                  <a:gd name="T21" fmla="*/ 406 h 1479"/>
                  <a:gd name="T22" fmla="*/ 672 w 1161"/>
                  <a:gd name="T23" fmla="*/ 612 h 1479"/>
                  <a:gd name="T24" fmla="*/ 1160 w 1161"/>
                  <a:gd name="T25" fmla="*/ 1015 h 1479"/>
                  <a:gd name="T26" fmla="*/ 553 w 1161"/>
                  <a:gd name="T27" fmla="*/ 1478 h 1479"/>
                  <a:gd name="T28" fmla="*/ 0 w 1161"/>
                  <a:gd name="T29" fmla="*/ 990 h 1479"/>
                  <a:gd name="T30" fmla="*/ 314 w 1161"/>
                  <a:gd name="T31" fmla="*/ 990 h 1479"/>
                  <a:gd name="T32" fmla="*/ 314 w 1161"/>
                  <a:gd name="T33" fmla="*/ 993 h 14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61" h="1479">
                    <a:moveTo>
                      <a:pt x="314" y="993"/>
                    </a:moveTo>
                    <a:cubicBezTo>
                      <a:pt x="314" y="1061"/>
                      <a:pt x="311" y="1264"/>
                      <a:pt x="570" y="1264"/>
                    </a:cubicBezTo>
                    <a:cubicBezTo>
                      <a:pt x="737" y="1264"/>
                      <a:pt x="841" y="1185"/>
                      <a:pt x="841" y="1063"/>
                    </a:cubicBezTo>
                    <a:cubicBezTo>
                      <a:pt x="841" y="936"/>
                      <a:pt x="754" y="917"/>
                      <a:pt x="570" y="871"/>
                    </a:cubicBezTo>
                    <a:cubicBezTo>
                      <a:pt x="232" y="787"/>
                      <a:pt x="45" y="685"/>
                      <a:pt x="45" y="440"/>
                    </a:cubicBezTo>
                    <a:cubicBezTo>
                      <a:pt x="45" y="206"/>
                      <a:pt x="212" y="0"/>
                      <a:pt x="610" y="0"/>
                    </a:cubicBezTo>
                    <a:cubicBezTo>
                      <a:pt x="757" y="0"/>
                      <a:pt x="932" y="33"/>
                      <a:pt x="1039" y="166"/>
                    </a:cubicBezTo>
                    <a:cubicBezTo>
                      <a:pt x="1121" y="268"/>
                      <a:pt x="1121" y="383"/>
                      <a:pt x="1121" y="431"/>
                    </a:cubicBezTo>
                    <a:lnTo>
                      <a:pt x="827" y="431"/>
                    </a:lnTo>
                    <a:cubicBezTo>
                      <a:pt x="824" y="380"/>
                      <a:pt x="807" y="214"/>
                      <a:pt x="596" y="214"/>
                    </a:cubicBezTo>
                    <a:cubicBezTo>
                      <a:pt x="455" y="214"/>
                      <a:pt x="361" y="290"/>
                      <a:pt x="361" y="406"/>
                    </a:cubicBezTo>
                    <a:cubicBezTo>
                      <a:pt x="361" y="539"/>
                      <a:pt x="466" y="561"/>
                      <a:pt x="672" y="612"/>
                    </a:cubicBezTo>
                    <a:cubicBezTo>
                      <a:pt x="917" y="671"/>
                      <a:pt x="1160" y="739"/>
                      <a:pt x="1160" y="1015"/>
                    </a:cubicBezTo>
                    <a:cubicBezTo>
                      <a:pt x="1160" y="1272"/>
                      <a:pt x="948" y="1478"/>
                      <a:pt x="553" y="1478"/>
                    </a:cubicBezTo>
                    <a:cubicBezTo>
                      <a:pt x="9" y="1478"/>
                      <a:pt x="3" y="1128"/>
                      <a:pt x="0" y="990"/>
                    </a:cubicBezTo>
                    <a:lnTo>
                      <a:pt x="314" y="990"/>
                    </a:lnTo>
                    <a:lnTo>
                      <a:pt x="314" y="993"/>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68" name="Freeform 10">
                <a:extLst>
                  <a:ext uri="{FF2B5EF4-FFF2-40B4-BE49-F238E27FC236}">
                    <a16:creationId xmlns:a16="http://schemas.microsoft.com/office/drawing/2014/main" id="{2A0051C5-D9ED-4EF2-9970-BA6C67FFF3DD}"/>
                  </a:ext>
                </a:extLst>
              </p:cNvPr>
              <p:cNvSpPr>
                <a:spLocks noChangeArrowheads="1"/>
              </p:cNvSpPr>
              <p:nvPr/>
            </p:nvSpPr>
            <p:spPr bwMode="auto">
              <a:xfrm>
                <a:off x="4279900" y="4114800"/>
                <a:ext cx="344488" cy="384175"/>
              </a:xfrm>
              <a:custGeom>
                <a:avLst/>
                <a:gdLst>
                  <a:gd name="T0" fmla="*/ 280 w 955"/>
                  <a:gd name="T1" fmla="*/ 607 h 1068"/>
                  <a:gd name="T2" fmla="*/ 483 w 955"/>
                  <a:gd name="T3" fmla="*/ 872 h 1068"/>
                  <a:gd name="T4" fmla="*/ 655 w 955"/>
                  <a:gd name="T5" fmla="*/ 734 h 1068"/>
                  <a:gd name="T6" fmla="*/ 920 w 955"/>
                  <a:gd name="T7" fmla="*/ 734 h 1068"/>
                  <a:gd name="T8" fmla="*/ 827 w 955"/>
                  <a:gd name="T9" fmla="*/ 951 h 1068"/>
                  <a:gd name="T10" fmla="*/ 477 w 955"/>
                  <a:gd name="T11" fmla="*/ 1067 h 1068"/>
                  <a:gd name="T12" fmla="*/ 127 w 955"/>
                  <a:gd name="T13" fmla="*/ 943 h 1068"/>
                  <a:gd name="T14" fmla="*/ 0 w 955"/>
                  <a:gd name="T15" fmla="*/ 553 h 1068"/>
                  <a:gd name="T16" fmla="*/ 206 w 955"/>
                  <a:gd name="T17" fmla="*/ 82 h 1068"/>
                  <a:gd name="T18" fmla="*/ 486 w 955"/>
                  <a:gd name="T19" fmla="*/ 0 h 1068"/>
                  <a:gd name="T20" fmla="*/ 886 w 955"/>
                  <a:gd name="T21" fmla="*/ 240 h 1068"/>
                  <a:gd name="T22" fmla="*/ 946 w 955"/>
                  <a:gd name="T23" fmla="*/ 604 h 1068"/>
                  <a:gd name="T24" fmla="*/ 280 w 955"/>
                  <a:gd name="T25" fmla="*/ 604 h 1068"/>
                  <a:gd name="T26" fmla="*/ 280 w 955"/>
                  <a:gd name="T27" fmla="*/ 607 h 1068"/>
                  <a:gd name="T28" fmla="*/ 649 w 955"/>
                  <a:gd name="T29" fmla="*/ 423 h 1068"/>
                  <a:gd name="T30" fmla="*/ 477 w 955"/>
                  <a:gd name="T31" fmla="*/ 201 h 1068"/>
                  <a:gd name="T32" fmla="*/ 291 w 955"/>
                  <a:gd name="T33" fmla="*/ 423 h 1068"/>
                  <a:gd name="T34" fmla="*/ 649 w 955"/>
                  <a:gd name="T35" fmla="*/ 423 h 10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55" h="1068">
                    <a:moveTo>
                      <a:pt x="280" y="607"/>
                    </a:moveTo>
                    <a:cubicBezTo>
                      <a:pt x="280" y="672"/>
                      <a:pt x="280" y="872"/>
                      <a:pt x="483" y="872"/>
                    </a:cubicBezTo>
                    <a:cubicBezTo>
                      <a:pt x="556" y="872"/>
                      <a:pt x="630" y="844"/>
                      <a:pt x="655" y="734"/>
                    </a:cubicBezTo>
                    <a:lnTo>
                      <a:pt x="920" y="734"/>
                    </a:lnTo>
                    <a:cubicBezTo>
                      <a:pt x="917" y="782"/>
                      <a:pt x="906" y="866"/>
                      <a:pt x="827" y="951"/>
                    </a:cubicBezTo>
                    <a:cubicBezTo>
                      <a:pt x="754" y="1027"/>
                      <a:pt x="624" y="1067"/>
                      <a:pt x="477" y="1067"/>
                    </a:cubicBezTo>
                    <a:cubicBezTo>
                      <a:pt x="392" y="1067"/>
                      <a:pt x="232" y="1050"/>
                      <a:pt x="127" y="943"/>
                    </a:cubicBezTo>
                    <a:cubicBezTo>
                      <a:pt x="37" y="847"/>
                      <a:pt x="0" y="714"/>
                      <a:pt x="0" y="553"/>
                    </a:cubicBezTo>
                    <a:cubicBezTo>
                      <a:pt x="0" y="392"/>
                      <a:pt x="40" y="198"/>
                      <a:pt x="206" y="82"/>
                    </a:cubicBezTo>
                    <a:cubicBezTo>
                      <a:pt x="282" y="31"/>
                      <a:pt x="378" y="0"/>
                      <a:pt x="486" y="0"/>
                    </a:cubicBezTo>
                    <a:cubicBezTo>
                      <a:pt x="627" y="0"/>
                      <a:pt x="796" y="57"/>
                      <a:pt x="886" y="240"/>
                    </a:cubicBezTo>
                    <a:cubicBezTo>
                      <a:pt x="954" y="375"/>
                      <a:pt x="948" y="522"/>
                      <a:pt x="946" y="604"/>
                    </a:cubicBezTo>
                    <a:lnTo>
                      <a:pt x="280" y="604"/>
                    </a:lnTo>
                    <a:lnTo>
                      <a:pt x="280" y="607"/>
                    </a:lnTo>
                    <a:close/>
                    <a:moveTo>
                      <a:pt x="649" y="423"/>
                    </a:moveTo>
                    <a:cubicBezTo>
                      <a:pt x="649" y="378"/>
                      <a:pt x="646" y="201"/>
                      <a:pt x="477" y="201"/>
                    </a:cubicBezTo>
                    <a:cubicBezTo>
                      <a:pt x="350" y="201"/>
                      <a:pt x="297" y="308"/>
                      <a:pt x="291" y="423"/>
                    </a:cubicBezTo>
                    <a:lnTo>
                      <a:pt x="649" y="423"/>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69" name="Freeform 11">
                <a:extLst>
                  <a:ext uri="{FF2B5EF4-FFF2-40B4-BE49-F238E27FC236}">
                    <a16:creationId xmlns:a16="http://schemas.microsoft.com/office/drawing/2014/main" id="{8697376E-CCBF-40D8-845D-2E201E835EE1}"/>
                  </a:ext>
                </a:extLst>
              </p:cNvPr>
              <p:cNvSpPr>
                <a:spLocks noChangeArrowheads="1"/>
              </p:cNvSpPr>
              <p:nvPr/>
            </p:nvSpPr>
            <p:spPr bwMode="auto">
              <a:xfrm>
                <a:off x="4719638" y="4121150"/>
                <a:ext cx="222250" cy="365125"/>
              </a:xfrm>
              <a:custGeom>
                <a:avLst/>
                <a:gdLst>
                  <a:gd name="T0" fmla="*/ 0 w 619"/>
                  <a:gd name="T1" fmla="*/ 14 h 1014"/>
                  <a:gd name="T2" fmla="*/ 274 w 619"/>
                  <a:gd name="T3" fmla="*/ 14 h 1014"/>
                  <a:gd name="T4" fmla="*/ 279 w 619"/>
                  <a:gd name="T5" fmla="*/ 206 h 1014"/>
                  <a:gd name="T6" fmla="*/ 618 w 619"/>
                  <a:gd name="T7" fmla="*/ 14 h 1014"/>
                  <a:gd name="T8" fmla="*/ 618 w 619"/>
                  <a:gd name="T9" fmla="*/ 277 h 1014"/>
                  <a:gd name="T10" fmla="*/ 305 w 619"/>
                  <a:gd name="T11" fmla="*/ 525 h 1014"/>
                  <a:gd name="T12" fmla="*/ 305 w 619"/>
                  <a:gd name="T13" fmla="*/ 1013 h 1014"/>
                  <a:gd name="T14" fmla="*/ 14 w 619"/>
                  <a:gd name="T15" fmla="*/ 1013 h 1014"/>
                  <a:gd name="T16" fmla="*/ 14 w 619"/>
                  <a:gd name="T17" fmla="*/ 263 h 1014"/>
                  <a:gd name="T18" fmla="*/ 0 w 619"/>
                  <a:gd name="T19" fmla="*/ 14 h 10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19" h="1014">
                    <a:moveTo>
                      <a:pt x="0" y="14"/>
                    </a:moveTo>
                    <a:lnTo>
                      <a:pt x="274" y="14"/>
                    </a:lnTo>
                    <a:lnTo>
                      <a:pt x="279" y="206"/>
                    </a:lnTo>
                    <a:cubicBezTo>
                      <a:pt x="316" y="121"/>
                      <a:pt x="381" y="0"/>
                      <a:pt x="618" y="14"/>
                    </a:cubicBezTo>
                    <a:lnTo>
                      <a:pt x="618" y="277"/>
                    </a:lnTo>
                    <a:cubicBezTo>
                      <a:pt x="322" y="248"/>
                      <a:pt x="305" y="401"/>
                      <a:pt x="305" y="525"/>
                    </a:cubicBezTo>
                    <a:lnTo>
                      <a:pt x="305" y="1013"/>
                    </a:lnTo>
                    <a:lnTo>
                      <a:pt x="14" y="1013"/>
                    </a:lnTo>
                    <a:lnTo>
                      <a:pt x="14" y="263"/>
                    </a:lnTo>
                    <a:cubicBezTo>
                      <a:pt x="14" y="215"/>
                      <a:pt x="6" y="71"/>
                      <a:pt x="0" y="1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70" name="Freeform 12">
                <a:extLst>
                  <a:ext uri="{FF2B5EF4-FFF2-40B4-BE49-F238E27FC236}">
                    <a16:creationId xmlns:a16="http://schemas.microsoft.com/office/drawing/2014/main" id="{2D9C870E-F21C-4D35-9433-24244EF2DE87}"/>
                  </a:ext>
                </a:extLst>
              </p:cNvPr>
              <p:cNvSpPr>
                <a:spLocks noChangeArrowheads="1"/>
              </p:cNvSpPr>
              <p:nvPr/>
            </p:nvSpPr>
            <p:spPr bwMode="auto">
              <a:xfrm>
                <a:off x="4995863" y="4127500"/>
                <a:ext cx="376237" cy="358775"/>
              </a:xfrm>
              <a:custGeom>
                <a:avLst/>
                <a:gdLst>
                  <a:gd name="T0" fmla="*/ 309 w 1047"/>
                  <a:gd name="T1" fmla="*/ 0 h 997"/>
                  <a:gd name="T2" fmla="*/ 535 w 1047"/>
                  <a:gd name="T3" fmla="*/ 674 h 997"/>
                  <a:gd name="T4" fmla="*/ 763 w 1047"/>
                  <a:gd name="T5" fmla="*/ 0 h 997"/>
                  <a:gd name="T6" fmla="*/ 1046 w 1047"/>
                  <a:gd name="T7" fmla="*/ 0 h 997"/>
                  <a:gd name="T8" fmla="*/ 684 w 1047"/>
                  <a:gd name="T9" fmla="*/ 996 h 997"/>
                  <a:gd name="T10" fmla="*/ 363 w 1047"/>
                  <a:gd name="T11" fmla="*/ 996 h 997"/>
                  <a:gd name="T12" fmla="*/ 0 w 1047"/>
                  <a:gd name="T13" fmla="*/ 0 h 997"/>
                  <a:gd name="T14" fmla="*/ 309 w 1047"/>
                  <a:gd name="T15" fmla="*/ 0 h 99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7" h="997">
                    <a:moveTo>
                      <a:pt x="309" y="0"/>
                    </a:moveTo>
                    <a:lnTo>
                      <a:pt x="535" y="674"/>
                    </a:lnTo>
                    <a:lnTo>
                      <a:pt x="763" y="0"/>
                    </a:lnTo>
                    <a:lnTo>
                      <a:pt x="1046" y="0"/>
                    </a:lnTo>
                    <a:lnTo>
                      <a:pt x="684" y="996"/>
                    </a:lnTo>
                    <a:lnTo>
                      <a:pt x="363" y="996"/>
                    </a:lnTo>
                    <a:lnTo>
                      <a:pt x="0" y="0"/>
                    </a:lnTo>
                    <a:lnTo>
                      <a:pt x="309"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71" name="Freeform 13">
                <a:extLst>
                  <a:ext uri="{FF2B5EF4-FFF2-40B4-BE49-F238E27FC236}">
                    <a16:creationId xmlns:a16="http://schemas.microsoft.com/office/drawing/2014/main" id="{C6867D98-CBC5-4916-943A-643C8A41FAAD}"/>
                  </a:ext>
                </a:extLst>
              </p:cNvPr>
              <p:cNvSpPr>
                <a:spLocks noChangeArrowheads="1"/>
              </p:cNvSpPr>
              <p:nvPr/>
            </p:nvSpPr>
            <p:spPr bwMode="auto">
              <a:xfrm>
                <a:off x="5461000" y="3973513"/>
                <a:ext cx="112713" cy="512762"/>
              </a:xfrm>
              <a:custGeom>
                <a:avLst/>
                <a:gdLst>
                  <a:gd name="T0" fmla="*/ 0 w 311"/>
                  <a:gd name="T1" fmla="*/ 0 h 1423"/>
                  <a:gd name="T2" fmla="*/ 310 w 311"/>
                  <a:gd name="T3" fmla="*/ 0 h 1423"/>
                  <a:gd name="T4" fmla="*/ 310 w 311"/>
                  <a:gd name="T5" fmla="*/ 254 h 1423"/>
                  <a:gd name="T6" fmla="*/ 0 w 311"/>
                  <a:gd name="T7" fmla="*/ 254 h 1423"/>
                  <a:gd name="T8" fmla="*/ 0 w 311"/>
                  <a:gd name="T9" fmla="*/ 0 h 1423"/>
                  <a:gd name="T10" fmla="*/ 8 w 311"/>
                  <a:gd name="T11" fmla="*/ 426 h 1423"/>
                  <a:gd name="T12" fmla="*/ 299 w 311"/>
                  <a:gd name="T13" fmla="*/ 426 h 1423"/>
                  <a:gd name="T14" fmla="*/ 299 w 311"/>
                  <a:gd name="T15" fmla="*/ 1422 h 1423"/>
                  <a:gd name="T16" fmla="*/ 8 w 311"/>
                  <a:gd name="T17" fmla="*/ 1422 h 1423"/>
                  <a:gd name="T18" fmla="*/ 8 w 311"/>
                  <a:gd name="T19" fmla="*/ 426 h 14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1" h="1423">
                    <a:moveTo>
                      <a:pt x="0" y="0"/>
                    </a:moveTo>
                    <a:lnTo>
                      <a:pt x="310" y="0"/>
                    </a:lnTo>
                    <a:lnTo>
                      <a:pt x="310" y="254"/>
                    </a:lnTo>
                    <a:lnTo>
                      <a:pt x="0" y="254"/>
                    </a:lnTo>
                    <a:lnTo>
                      <a:pt x="0" y="0"/>
                    </a:lnTo>
                    <a:close/>
                    <a:moveTo>
                      <a:pt x="8" y="426"/>
                    </a:moveTo>
                    <a:lnTo>
                      <a:pt x="299" y="426"/>
                    </a:lnTo>
                    <a:lnTo>
                      <a:pt x="299" y="1422"/>
                    </a:lnTo>
                    <a:lnTo>
                      <a:pt x="8" y="1422"/>
                    </a:lnTo>
                    <a:lnTo>
                      <a:pt x="8" y="426"/>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72" name="Freeform 14">
                <a:extLst>
                  <a:ext uri="{FF2B5EF4-FFF2-40B4-BE49-F238E27FC236}">
                    <a16:creationId xmlns:a16="http://schemas.microsoft.com/office/drawing/2014/main" id="{84B9F044-B28B-40F2-BB60-6E71209C2726}"/>
                  </a:ext>
                </a:extLst>
              </p:cNvPr>
              <p:cNvSpPr>
                <a:spLocks noChangeArrowheads="1"/>
              </p:cNvSpPr>
              <p:nvPr/>
            </p:nvSpPr>
            <p:spPr bwMode="auto">
              <a:xfrm>
                <a:off x="5676900" y="4119563"/>
                <a:ext cx="315913" cy="376237"/>
              </a:xfrm>
              <a:custGeom>
                <a:avLst/>
                <a:gdLst>
                  <a:gd name="T0" fmla="*/ 584 w 876"/>
                  <a:gd name="T1" fmla="*/ 376 h 1043"/>
                  <a:gd name="T2" fmla="*/ 457 w 876"/>
                  <a:gd name="T3" fmla="*/ 192 h 1043"/>
                  <a:gd name="T4" fmla="*/ 305 w 876"/>
                  <a:gd name="T5" fmla="*/ 508 h 1043"/>
                  <a:gd name="T6" fmla="*/ 378 w 876"/>
                  <a:gd name="T7" fmla="*/ 813 h 1043"/>
                  <a:gd name="T8" fmla="*/ 457 w 876"/>
                  <a:gd name="T9" fmla="*/ 847 h 1043"/>
                  <a:gd name="T10" fmla="*/ 590 w 876"/>
                  <a:gd name="T11" fmla="*/ 655 h 1043"/>
                  <a:gd name="T12" fmla="*/ 875 w 876"/>
                  <a:gd name="T13" fmla="*/ 655 h 1043"/>
                  <a:gd name="T14" fmla="*/ 748 w 876"/>
                  <a:gd name="T15" fmla="*/ 949 h 1043"/>
                  <a:gd name="T16" fmla="*/ 466 w 876"/>
                  <a:gd name="T17" fmla="*/ 1042 h 1043"/>
                  <a:gd name="T18" fmla="*/ 127 w 876"/>
                  <a:gd name="T19" fmla="*/ 909 h 1043"/>
                  <a:gd name="T20" fmla="*/ 0 w 876"/>
                  <a:gd name="T21" fmla="*/ 517 h 1043"/>
                  <a:gd name="T22" fmla="*/ 466 w 876"/>
                  <a:gd name="T23" fmla="*/ 0 h 1043"/>
                  <a:gd name="T24" fmla="*/ 872 w 876"/>
                  <a:gd name="T25" fmla="*/ 373 h 1043"/>
                  <a:gd name="T26" fmla="*/ 584 w 876"/>
                  <a:gd name="T27" fmla="*/ 373 h 1043"/>
                  <a:gd name="T28" fmla="*/ 584 w 876"/>
                  <a:gd name="T29" fmla="*/ 376 h 10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76" h="1043">
                    <a:moveTo>
                      <a:pt x="584" y="376"/>
                    </a:moveTo>
                    <a:cubicBezTo>
                      <a:pt x="582" y="339"/>
                      <a:pt x="567" y="192"/>
                      <a:pt x="457" y="192"/>
                    </a:cubicBezTo>
                    <a:cubicBezTo>
                      <a:pt x="319" y="192"/>
                      <a:pt x="305" y="401"/>
                      <a:pt x="305" y="508"/>
                    </a:cubicBezTo>
                    <a:cubicBezTo>
                      <a:pt x="305" y="565"/>
                      <a:pt x="311" y="740"/>
                      <a:pt x="378" y="813"/>
                    </a:cubicBezTo>
                    <a:cubicBezTo>
                      <a:pt x="407" y="841"/>
                      <a:pt x="435" y="847"/>
                      <a:pt x="457" y="847"/>
                    </a:cubicBezTo>
                    <a:cubicBezTo>
                      <a:pt x="488" y="847"/>
                      <a:pt x="579" y="833"/>
                      <a:pt x="590" y="655"/>
                    </a:cubicBezTo>
                    <a:lnTo>
                      <a:pt x="875" y="655"/>
                    </a:lnTo>
                    <a:cubicBezTo>
                      <a:pt x="872" y="731"/>
                      <a:pt x="861" y="853"/>
                      <a:pt x="748" y="949"/>
                    </a:cubicBezTo>
                    <a:cubicBezTo>
                      <a:pt x="678" y="1011"/>
                      <a:pt x="587" y="1042"/>
                      <a:pt x="466" y="1042"/>
                    </a:cubicBezTo>
                    <a:cubicBezTo>
                      <a:pt x="333" y="1042"/>
                      <a:pt x="218" y="1011"/>
                      <a:pt x="127" y="909"/>
                    </a:cubicBezTo>
                    <a:cubicBezTo>
                      <a:pt x="40" y="808"/>
                      <a:pt x="0" y="678"/>
                      <a:pt x="0" y="517"/>
                    </a:cubicBezTo>
                    <a:cubicBezTo>
                      <a:pt x="0" y="63"/>
                      <a:pt x="333" y="0"/>
                      <a:pt x="466" y="0"/>
                    </a:cubicBezTo>
                    <a:cubicBezTo>
                      <a:pt x="652" y="0"/>
                      <a:pt x="869" y="102"/>
                      <a:pt x="872" y="373"/>
                    </a:cubicBezTo>
                    <a:lnTo>
                      <a:pt x="584" y="373"/>
                    </a:lnTo>
                    <a:lnTo>
                      <a:pt x="584" y="376"/>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73" name="Freeform 15">
                <a:extLst>
                  <a:ext uri="{FF2B5EF4-FFF2-40B4-BE49-F238E27FC236}">
                    <a16:creationId xmlns:a16="http://schemas.microsoft.com/office/drawing/2014/main" id="{9653ECB0-F0FF-4EEF-9A59-6CC560468AB1}"/>
                  </a:ext>
                </a:extLst>
              </p:cNvPr>
              <p:cNvSpPr>
                <a:spLocks noChangeArrowheads="1"/>
              </p:cNvSpPr>
              <p:nvPr/>
            </p:nvSpPr>
            <p:spPr bwMode="auto">
              <a:xfrm>
                <a:off x="6070600" y="4114800"/>
                <a:ext cx="344488" cy="384175"/>
              </a:xfrm>
              <a:custGeom>
                <a:avLst/>
                <a:gdLst>
                  <a:gd name="T0" fmla="*/ 280 w 955"/>
                  <a:gd name="T1" fmla="*/ 607 h 1068"/>
                  <a:gd name="T2" fmla="*/ 483 w 955"/>
                  <a:gd name="T3" fmla="*/ 872 h 1068"/>
                  <a:gd name="T4" fmla="*/ 655 w 955"/>
                  <a:gd name="T5" fmla="*/ 734 h 1068"/>
                  <a:gd name="T6" fmla="*/ 920 w 955"/>
                  <a:gd name="T7" fmla="*/ 734 h 1068"/>
                  <a:gd name="T8" fmla="*/ 827 w 955"/>
                  <a:gd name="T9" fmla="*/ 951 h 1068"/>
                  <a:gd name="T10" fmla="*/ 477 w 955"/>
                  <a:gd name="T11" fmla="*/ 1067 h 1068"/>
                  <a:gd name="T12" fmla="*/ 127 w 955"/>
                  <a:gd name="T13" fmla="*/ 943 h 1068"/>
                  <a:gd name="T14" fmla="*/ 0 w 955"/>
                  <a:gd name="T15" fmla="*/ 553 h 1068"/>
                  <a:gd name="T16" fmla="*/ 206 w 955"/>
                  <a:gd name="T17" fmla="*/ 82 h 1068"/>
                  <a:gd name="T18" fmla="*/ 486 w 955"/>
                  <a:gd name="T19" fmla="*/ 0 h 1068"/>
                  <a:gd name="T20" fmla="*/ 886 w 955"/>
                  <a:gd name="T21" fmla="*/ 240 h 1068"/>
                  <a:gd name="T22" fmla="*/ 946 w 955"/>
                  <a:gd name="T23" fmla="*/ 604 h 1068"/>
                  <a:gd name="T24" fmla="*/ 280 w 955"/>
                  <a:gd name="T25" fmla="*/ 604 h 1068"/>
                  <a:gd name="T26" fmla="*/ 280 w 955"/>
                  <a:gd name="T27" fmla="*/ 607 h 1068"/>
                  <a:gd name="T28" fmla="*/ 649 w 955"/>
                  <a:gd name="T29" fmla="*/ 423 h 1068"/>
                  <a:gd name="T30" fmla="*/ 477 w 955"/>
                  <a:gd name="T31" fmla="*/ 201 h 1068"/>
                  <a:gd name="T32" fmla="*/ 291 w 955"/>
                  <a:gd name="T33" fmla="*/ 423 h 1068"/>
                  <a:gd name="T34" fmla="*/ 649 w 955"/>
                  <a:gd name="T35" fmla="*/ 423 h 10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55" h="1068">
                    <a:moveTo>
                      <a:pt x="280" y="607"/>
                    </a:moveTo>
                    <a:cubicBezTo>
                      <a:pt x="280" y="672"/>
                      <a:pt x="280" y="872"/>
                      <a:pt x="483" y="872"/>
                    </a:cubicBezTo>
                    <a:cubicBezTo>
                      <a:pt x="556" y="872"/>
                      <a:pt x="629" y="844"/>
                      <a:pt x="655" y="734"/>
                    </a:cubicBezTo>
                    <a:lnTo>
                      <a:pt x="920" y="734"/>
                    </a:lnTo>
                    <a:cubicBezTo>
                      <a:pt x="917" y="782"/>
                      <a:pt x="906" y="866"/>
                      <a:pt x="827" y="951"/>
                    </a:cubicBezTo>
                    <a:cubicBezTo>
                      <a:pt x="754" y="1027"/>
                      <a:pt x="624" y="1067"/>
                      <a:pt x="477" y="1067"/>
                    </a:cubicBezTo>
                    <a:cubicBezTo>
                      <a:pt x="392" y="1067"/>
                      <a:pt x="232" y="1050"/>
                      <a:pt x="127" y="943"/>
                    </a:cubicBezTo>
                    <a:cubicBezTo>
                      <a:pt x="37" y="847"/>
                      <a:pt x="0" y="714"/>
                      <a:pt x="0" y="553"/>
                    </a:cubicBezTo>
                    <a:cubicBezTo>
                      <a:pt x="0" y="392"/>
                      <a:pt x="40" y="198"/>
                      <a:pt x="206" y="82"/>
                    </a:cubicBezTo>
                    <a:cubicBezTo>
                      <a:pt x="282" y="31"/>
                      <a:pt x="378" y="0"/>
                      <a:pt x="486" y="0"/>
                    </a:cubicBezTo>
                    <a:cubicBezTo>
                      <a:pt x="627" y="0"/>
                      <a:pt x="796" y="57"/>
                      <a:pt x="886" y="240"/>
                    </a:cubicBezTo>
                    <a:cubicBezTo>
                      <a:pt x="954" y="375"/>
                      <a:pt x="948" y="522"/>
                      <a:pt x="946" y="604"/>
                    </a:cubicBezTo>
                    <a:lnTo>
                      <a:pt x="280" y="604"/>
                    </a:lnTo>
                    <a:lnTo>
                      <a:pt x="280" y="607"/>
                    </a:lnTo>
                    <a:close/>
                    <a:moveTo>
                      <a:pt x="649" y="423"/>
                    </a:moveTo>
                    <a:cubicBezTo>
                      <a:pt x="649" y="378"/>
                      <a:pt x="646" y="201"/>
                      <a:pt x="477" y="201"/>
                    </a:cubicBezTo>
                    <a:cubicBezTo>
                      <a:pt x="350" y="201"/>
                      <a:pt x="296" y="308"/>
                      <a:pt x="291" y="423"/>
                    </a:cubicBezTo>
                    <a:lnTo>
                      <a:pt x="649" y="423"/>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517" name="Rectangle 516">
              <a:extLst>
                <a:ext uri="{FF2B5EF4-FFF2-40B4-BE49-F238E27FC236}">
                  <a16:creationId xmlns:a16="http://schemas.microsoft.com/office/drawing/2014/main" id="{0AF72416-451B-41C1-904D-0779C202786C}"/>
                </a:ext>
              </a:extLst>
            </p:cNvPr>
            <p:cNvSpPr/>
            <p:nvPr/>
          </p:nvSpPr>
          <p:spPr>
            <a:xfrm>
              <a:off x="7248176" y="2103309"/>
              <a:ext cx="639069" cy="974854"/>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grpSp>
          <p:nvGrpSpPr>
            <p:cNvPr id="518" name="Group 309">
              <a:extLst>
                <a:ext uri="{FF2B5EF4-FFF2-40B4-BE49-F238E27FC236}">
                  <a16:creationId xmlns:a16="http://schemas.microsoft.com/office/drawing/2014/main" id="{FF7131FF-0292-4E65-A2ED-7CFE8B305EC9}"/>
                </a:ext>
              </a:extLst>
            </p:cNvPr>
            <p:cNvGrpSpPr/>
            <p:nvPr/>
          </p:nvGrpSpPr>
          <p:grpSpPr>
            <a:xfrm>
              <a:off x="7316570" y="2183827"/>
              <a:ext cx="502281" cy="548163"/>
              <a:chOff x="7310016" y="2183827"/>
              <a:chExt cx="502281" cy="548163"/>
            </a:xfrm>
            <a:solidFill>
              <a:schemeClr val="accent1"/>
            </a:solidFill>
          </p:grpSpPr>
          <p:sp>
            <p:nvSpPr>
              <p:cNvPr id="519" name="Freeform 30">
                <a:extLst>
                  <a:ext uri="{FF2B5EF4-FFF2-40B4-BE49-F238E27FC236}">
                    <a16:creationId xmlns:a16="http://schemas.microsoft.com/office/drawing/2014/main" id="{86DFD60B-BC87-49EF-B874-3264B8B1D4C9}"/>
                  </a:ext>
                </a:extLst>
              </p:cNvPr>
              <p:cNvSpPr>
                <a:spLocks noChangeArrowheads="1"/>
              </p:cNvSpPr>
              <p:nvPr/>
            </p:nvSpPr>
            <p:spPr bwMode="auto">
              <a:xfrm>
                <a:off x="7570816" y="2463945"/>
                <a:ext cx="123156" cy="127986"/>
              </a:xfrm>
              <a:custGeom>
                <a:avLst/>
                <a:gdLst>
                  <a:gd name="T0" fmla="*/ 150 w 227"/>
                  <a:gd name="T1" fmla="*/ 54 h 233"/>
                  <a:gd name="T2" fmla="*/ 173 w 227"/>
                  <a:gd name="T3" fmla="*/ 74 h 233"/>
                  <a:gd name="T4" fmla="*/ 226 w 227"/>
                  <a:gd name="T5" fmla="*/ 74 h 233"/>
                  <a:gd name="T6" fmla="*/ 226 w 227"/>
                  <a:gd name="T7" fmla="*/ 158 h 233"/>
                  <a:gd name="T8" fmla="*/ 173 w 227"/>
                  <a:gd name="T9" fmla="*/ 158 h 233"/>
                  <a:gd name="T10" fmla="*/ 153 w 227"/>
                  <a:gd name="T11" fmla="*/ 178 h 233"/>
                  <a:gd name="T12" fmla="*/ 153 w 227"/>
                  <a:gd name="T13" fmla="*/ 232 h 233"/>
                  <a:gd name="T14" fmla="*/ 0 w 227"/>
                  <a:gd name="T15" fmla="*/ 232 h 233"/>
                  <a:gd name="T16" fmla="*/ 0 w 227"/>
                  <a:gd name="T17" fmla="*/ 74 h 233"/>
                  <a:gd name="T18" fmla="*/ 51 w 227"/>
                  <a:gd name="T19" fmla="*/ 74 h 233"/>
                  <a:gd name="T20" fmla="*/ 71 w 227"/>
                  <a:gd name="T21" fmla="*/ 54 h 233"/>
                  <a:gd name="T22" fmla="*/ 71 w 227"/>
                  <a:gd name="T23" fmla="*/ 0 h 233"/>
                  <a:gd name="T24" fmla="*/ 150 w 227"/>
                  <a:gd name="T25" fmla="*/ 0 h 233"/>
                  <a:gd name="T26" fmla="*/ 150 w 227"/>
                  <a:gd name="T27" fmla="*/ 5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27" h="233">
                    <a:moveTo>
                      <a:pt x="150" y="54"/>
                    </a:moveTo>
                    <a:cubicBezTo>
                      <a:pt x="150" y="65"/>
                      <a:pt x="161" y="74"/>
                      <a:pt x="173" y="74"/>
                    </a:cubicBezTo>
                    <a:lnTo>
                      <a:pt x="226" y="74"/>
                    </a:lnTo>
                    <a:lnTo>
                      <a:pt x="226" y="158"/>
                    </a:lnTo>
                    <a:lnTo>
                      <a:pt x="173" y="158"/>
                    </a:lnTo>
                    <a:cubicBezTo>
                      <a:pt x="161" y="158"/>
                      <a:pt x="153" y="167"/>
                      <a:pt x="153" y="178"/>
                    </a:cubicBezTo>
                    <a:lnTo>
                      <a:pt x="153" y="232"/>
                    </a:lnTo>
                    <a:lnTo>
                      <a:pt x="0" y="232"/>
                    </a:lnTo>
                    <a:lnTo>
                      <a:pt x="0" y="74"/>
                    </a:lnTo>
                    <a:lnTo>
                      <a:pt x="51" y="74"/>
                    </a:lnTo>
                    <a:cubicBezTo>
                      <a:pt x="63" y="74"/>
                      <a:pt x="71" y="65"/>
                      <a:pt x="71" y="54"/>
                    </a:cubicBezTo>
                    <a:lnTo>
                      <a:pt x="71" y="0"/>
                    </a:lnTo>
                    <a:lnTo>
                      <a:pt x="150" y="0"/>
                    </a:lnTo>
                    <a:lnTo>
                      <a:pt x="150" y="54"/>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20" name="Freeform 31">
                <a:extLst>
                  <a:ext uri="{FF2B5EF4-FFF2-40B4-BE49-F238E27FC236}">
                    <a16:creationId xmlns:a16="http://schemas.microsoft.com/office/drawing/2014/main" id="{CEC4FA96-38AD-40CE-B422-E7C177D7CCBE}"/>
                  </a:ext>
                </a:extLst>
              </p:cNvPr>
              <p:cNvSpPr>
                <a:spLocks noChangeArrowheads="1"/>
              </p:cNvSpPr>
              <p:nvPr/>
            </p:nvSpPr>
            <p:spPr bwMode="auto">
              <a:xfrm>
                <a:off x="7310016" y="2183827"/>
                <a:ext cx="502281" cy="548163"/>
              </a:xfrm>
              <a:custGeom>
                <a:avLst/>
                <a:gdLst>
                  <a:gd name="T0" fmla="*/ 918 w 919"/>
                  <a:gd name="T1" fmla="*/ 51 h 1003"/>
                  <a:gd name="T2" fmla="*/ 867 w 919"/>
                  <a:gd name="T3" fmla="*/ 1002 h 1003"/>
                  <a:gd name="T4" fmla="*/ 0 w 919"/>
                  <a:gd name="T5" fmla="*/ 951 h 1003"/>
                  <a:gd name="T6" fmla="*/ 51 w 919"/>
                  <a:gd name="T7" fmla="*/ 0 h 1003"/>
                  <a:gd name="T8" fmla="*/ 799 w 919"/>
                  <a:gd name="T9" fmla="*/ 567 h 1003"/>
                  <a:gd name="T10" fmla="*/ 793 w 919"/>
                  <a:gd name="T11" fmla="*/ 432 h 1003"/>
                  <a:gd name="T12" fmla="*/ 641 w 919"/>
                  <a:gd name="T13" fmla="*/ 412 h 1003"/>
                  <a:gd name="T14" fmla="*/ 621 w 919"/>
                  <a:gd name="T15" fmla="*/ 485 h 1003"/>
                  <a:gd name="T16" fmla="*/ 542 w 919"/>
                  <a:gd name="T17" fmla="*/ 432 h 1003"/>
                  <a:gd name="T18" fmla="*/ 472 w 919"/>
                  <a:gd name="T19" fmla="*/ 412 h 1003"/>
                  <a:gd name="T20" fmla="*/ 525 w 919"/>
                  <a:gd name="T21" fmla="*/ 327 h 1003"/>
                  <a:gd name="T22" fmla="*/ 545 w 919"/>
                  <a:gd name="T23" fmla="*/ 175 h 1003"/>
                  <a:gd name="T24" fmla="*/ 393 w 919"/>
                  <a:gd name="T25" fmla="*/ 155 h 1003"/>
                  <a:gd name="T26" fmla="*/ 373 w 919"/>
                  <a:gd name="T27" fmla="*/ 307 h 1003"/>
                  <a:gd name="T28" fmla="*/ 443 w 919"/>
                  <a:gd name="T29" fmla="*/ 327 h 1003"/>
                  <a:gd name="T30" fmla="*/ 390 w 919"/>
                  <a:gd name="T31" fmla="*/ 412 h 1003"/>
                  <a:gd name="T32" fmla="*/ 370 w 919"/>
                  <a:gd name="T33" fmla="*/ 485 h 1003"/>
                  <a:gd name="T34" fmla="*/ 291 w 919"/>
                  <a:gd name="T35" fmla="*/ 432 h 1003"/>
                  <a:gd name="T36" fmla="*/ 139 w 919"/>
                  <a:gd name="T37" fmla="*/ 412 h 1003"/>
                  <a:gd name="T38" fmla="*/ 119 w 919"/>
                  <a:gd name="T39" fmla="*/ 564 h 1003"/>
                  <a:gd name="T40" fmla="*/ 192 w 919"/>
                  <a:gd name="T41" fmla="*/ 584 h 1003"/>
                  <a:gd name="T42" fmla="*/ 139 w 919"/>
                  <a:gd name="T43" fmla="*/ 669 h 1003"/>
                  <a:gd name="T44" fmla="*/ 119 w 919"/>
                  <a:gd name="T45" fmla="*/ 821 h 1003"/>
                  <a:gd name="T46" fmla="*/ 274 w 919"/>
                  <a:gd name="T47" fmla="*/ 841 h 1003"/>
                  <a:gd name="T48" fmla="*/ 294 w 919"/>
                  <a:gd name="T49" fmla="*/ 688 h 1003"/>
                  <a:gd name="T50" fmla="*/ 220 w 919"/>
                  <a:gd name="T51" fmla="*/ 669 h 1003"/>
                  <a:gd name="T52" fmla="*/ 274 w 919"/>
                  <a:gd name="T53" fmla="*/ 584 h 1003"/>
                  <a:gd name="T54" fmla="*/ 294 w 919"/>
                  <a:gd name="T55" fmla="*/ 511 h 1003"/>
                  <a:gd name="T56" fmla="*/ 373 w 919"/>
                  <a:gd name="T57" fmla="*/ 564 h 1003"/>
                  <a:gd name="T58" fmla="*/ 446 w 919"/>
                  <a:gd name="T59" fmla="*/ 584 h 1003"/>
                  <a:gd name="T60" fmla="*/ 627 w 919"/>
                  <a:gd name="T61" fmla="*/ 770 h 1003"/>
                  <a:gd name="T62" fmla="*/ 647 w 919"/>
                  <a:gd name="T63" fmla="*/ 844 h 1003"/>
                  <a:gd name="T64" fmla="*/ 799 w 919"/>
                  <a:gd name="T65" fmla="*/ 824 h 1003"/>
                  <a:gd name="T66" fmla="*/ 779 w 919"/>
                  <a:gd name="T67" fmla="*/ 671 h 1003"/>
                  <a:gd name="T68" fmla="*/ 726 w 919"/>
                  <a:gd name="T69" fmla="*/ 587 h 1003"/>
                  <a:gd name="T70" fmla="*/ 799 w 919"/>
                  <a:gd name="T71" fmla="*/ 56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19" h="1003">
                    <a:moveTo>
                      <a:pt x="867" y="0"/>
                    </a:moveTo>
                    <a:cubicBezTo>
                      <a:pt x="895" y="0"/>
                      <a:pt x="918" y="22"/>
                      <a:pt x="918" y="51"/>
                    </a:cubicBezTo>
                    <a:lnTo>
                      <a:pt x="918" y="951"/>
                    </a:lnTo>
                    <a:cubicBezTo>
                      <a:pt x="918" y="979"/>
                      <a:pt x="895" y="1002"/>
                      <a:pt x="867" y="1002"/>
                    </a:cubicBezTo>
                    <a:lnTo>
                      <a:pt x="51" y="1002"/>
                    </a:lnTo>
                    <a:cubicBezTo>
                      <a:pt x="23" y="1002"/>
                      <a:pt x="0" y="979"/>
                      <a:pt x="0" y="951"/>
                    </a:cubicBezTo>
                    <a:lnTo>
                      <a:pt x="0" y="51"/>
                    </a:lnTo>
                    <a:cubicBezTo>
                      <a:pt x="0" y="22"/>
                      <a:pt x="23" y="0"/>
                      <a:pt x="51" y="0"/>
                    </a:cubicBezTo>
                    <a:lnTo>
                      <a:pt x="867" y="0"/>
                    </a:lnTo>
                    <a:close/>
                    <a:moveTo>
                      <a:pt x="799" y="567"/>
                    </a:moveTo>
                    <a:lnTo>
                      <a:pt x="793" y="567"/>
                    </a:lnTo>
                    <a:lnTo>
                      <a:pt x="793" y="432"/>
                    </a:lnTo>
                    <a:cubicBezTo>
                      <a:pt x="793" y="420"/>
                      <a:pt x="785" y="412"/>
                      <a:pt x="774" y="412"/>
                    </a:cubicBezTo>
                    <a:lnTo>
                      <a:pt x="641" y="412"/>
                    </a:lnTo>
                    <a:cubicBezTo>
                      <a:pt x="630" y="412"/>
                      <a:pt x="621" y="420"/>
                      <a:pt x="621" y="432"/>
                    </a:cubicBezTo>
                    <a:lnTo>
                      <a:pt x="621" y="485"/>
                    </a:lnTo>
                    <a:lnTo>
                      <a:pt x="542" y="485"/>
                    </a:lnTo>
                    <a:lnTo>
                      <a:pt x="542" y="432"/>
                    </a:lnTo>
                    <a:cubicBezTo>
                      <a:pt x="542" y="420"/>
                      <a:pt x="534" y="412"/>
                      <a:pt x="522" y="412"/>
                    </a:cubicBezTo>
                    <a:lnTo>
                      <a:pt x="472" y="412"/>
                    </a:lnTo>
                    <a:lnTo>
                      <a:pt x="472" y="327"/>
                    </a:lnTo>
                    <a:lnTo>
                      <a:pt x="525" y="327"/>
                    </a:lnTo>
                    <a:cubicBezTo>
                      <a:pt x="537" y="327"/>
                      <a:pt x="545" y="319"/>
                      <a:pt x="545" y="307"/>
                    </a:cubicBezTo>
                    <a:lnTo>
                      <a:pt x="545" y="175"/>
                    </a:lnTo>
                    <a:cubicBezTo>
                      <a:pt x="545" y="163"/>
                      <a:pt x="537" y="155"/>
                      <a:pt x="525" y="155"/>
                    </a:cubicBezTo>
                    <a:lnTo>
                      <a:pt x="393" y="155"/>
                    </a:lnTo>
                    <a:cubicBezTo>
                      <a:pt x="381" y="155"/>
                      <a:pt x="373" y="163"/>
                      <a:pt x="373" y="175"/>
                    </a:cubicBezTo>
                    <a:lnTo>
                      <a:pt x="373" y="307"/>
                    </a:lnTo>
                    <a:cubicBezTo>
                      <a:pt x="373" y="319"/>
                      <a:pt x="381" y="327"/>
                      <a:pt x="393" y="327"/>
                    </a:cubicBezTo>
                    <a:lnTo>
                      <a:pt x="443" y="327"/>
                    </a:lnTo>
                    <a:lnTo>
                      <a:pt x="443" y="412"/>
                    </a:lnTo>
                    <a:lnTo>
                      <a:pt x="390" y="412"/>
                    </a:lnTo>
                    <a:cubicBezTo>
                      <a:pt x="378" y="412"/>
                      <a:pt x="370" y="420"/>
                      <a:pt x="370" y="432"/>
                    </a:cubicBezTo>
                    <a:lnTo>
                      <a:pt x="370" y="485"/>
                    </a:lnTo>
                    <a:lnTo>
                      <a:pt x="291" y="485"/>
                    </a:lnTo>
                    <a:lnTo>
                      <a:pt x="291" y="432"/>
                    </a:lnTo>
                    <a:cubicBezTo>
                      <a:pt x="291" y="420"/>
                      <a:pt x="283" y="412"/>
                      <a:pt x="271" y="412"/>
                    </a:cubicBezTo>
                    <a:lnTo>
                      <a:pt x="139" y="412"/>
                    </a:lnTo>
                    <a:cubicBezTo>
                      <a:pt x="127" y="412"/>
                      <a:pt x="119" y="420"/>
                      <a:pt x="119" y="432"/>
                    </a:cubicBezTo>
                    <a:lnTo>
                      <a:pt x="119" y="564"/>
                    </a:lnTo>
                    <a:cubicBezTo>
                      <a:pt x="119" y="575"/>
                      <a:pt x="127" y="584"/>
                      <a:pt x="139" y="584"/>
                    </a:cubicBezTo>
                    <a:lnTo>
                      <a:pt x="192" y="584"/>
                    </a:lnTo>
                    <a:lnTo>
                      <a:pt x="192" y="669"/>
                    </a:lnTo>
                    <a:lnTo>
                      <a:pt x="139" y="669"/>
                    </a:lnTo>
                    <a:cubicBezTo>
                      <a:pt x="127" y="669"/>
                      <a:pt x="119" y="677"/>
                      <a:pt x="119" y="688"/>
                    </a:cubicBezTo>
                    <a:lnTo>
                      <a:pt x="119" y="821"/>
                    </a:lnTo>
                    <a:cubicBezTo>
                      <a:pt x="119" y="832"/>
                      <a:pt x="127" y="841"/>
                      <a:pt x="139" y="841"/>
                    </a:cubicBezTo>
                    <a:lnTo>
                      <a:pt x="274" y="841"/>
                    </a:lnTo>
                    <a:cubicBezTo>
                      <a:pt x="285" y="841"/>
                      <a:pt x="294" y="832"/>
                      <a:pt x="294" y="821"/>
                    </a:cubicBezTo>
                    <a:lnTo>
                      <a:pt x="294" y="688"/>
                    </a:lnTo>
                    <a:cubicBezTo>
                      <a:pt x="294" y="677"/>
                      <a:pt x="285" y="669"/>
                      <a:pt x="274" y="669"/>
                    </a:cubicBezTo>
                    <a:lnTo>
                      <a:pt x="220" y="669"/>
                    </a:lnTo>
                    <a:lnTo>
                      <a:pt x="220" y="584"/>
                    </a:lnTo>
                    <a:lnTo>
                      <a:pt x="274" y="584"/>
                    </a:lnTo>
                    <a:cubicBezTo>
                      <a:pt x="285" y="584"/>
                      <a:pt x="294" y="575"/>
                      <a:pt x="294" y="564"/>
                    </a:cubicBezTo>
                    <a:lnTo>
                      <a:pt x="294" y="511"/>
                    </a:lnTo>
                    <a:lnTo>
                      <a:pt x="373" y="511"/>
                    </a:lnTo>
                    <a:lnTo>
                      <a:pt x="373" y="564"/>
                    </a:lnTo>
                    <a:cubicBezTo>
                      <a:pt x="373" y="575"/>
                      <a:pt x="381" y="584"/>
                      <a:pt x="393" y="584"/>
                    </a:cubicBezTo>
                    <a:lnTo>
                      <a:pt x="446" y="584"/>
                    </a:lnTo>
                    <a:lnTo>
                      <a:pt x="446" y="770"/>
                    </a:lnTo>
                    <a:lnTo>
                      <a:pt x="627" y="770"/>
                    </a:lnTo>
                    <a:lnTo>
                      <a:pt x="627" y="824"/>
                    </a:lnTo>
                    <a:cubicBezTo>
                      <a:pt x="627" y="835"/>
                      <a:pt x="635" y="844"/>
                      <a:pt x="647" y="844"/>
                    </a:cubicBezTo>
                    <a:lnTo>
                      <a:pt x="779" y="844"/>
                    </a:lnTo>
                    <a:cubicBezTo>
                      <a:pt x="791" y="844"/>
                      <a:pt x="799" y="835"/>
                      <a:pt x="799" y="824"/>
                    </a:cubicBezTo>
                    <a:lnTo>
                      <a:pt x="799" y="691"/>
                    </a:lnTo>
                    <a:cubicBezTo>
                      <a:pt x="799" y="680"/>
                      <a:pt x="791" y="671"/>
                      <a:pt x="779" y="671"/>
                    </a:cubicBezTo>
                    <a:lnTo>
                      <a:pt x="726" y="671"/>
                    </a:lnTo>
                    <a:lnTo>
                      <a:pt x="726" y="587"/>
                    </a:lnTo>
                    <a:lnTo>
                      <a:pt x="779" y="587"/>
                    </a:lnTo>
                    <a:cubicBezTo>
                      <a:pt x="791" y="587"/>
                      <a:pt x="799" y="578"/>
                      <a:pt x="799" y="567"/>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grpSp>
      <p:grpSp>
        <p:nvGrpSpPr>
          <p:cNvPr id="574" name="Group 225">
            <a:extLst>
              <a:ext uri="{FF2B5EF4-FFF2-40B4-BE49-F238E27FC236}">
                <a16:creationId xmlns:a16="http://schemas.microsoft.com/office/drawing/2014/main" id="{DDA96E66-D965-4164-B7DD-33204114573B}"/>
              </a:ext>
            </a:extLst>
          </p:cNvPr>
          <p:cNvGrpSpPr/>
          <p:nvPr/>
        </p:nvGrpSpPr>
        <p:grpSpPr>
          <a:xfrm>
            <a:off x="1751176" y="3612069"/>
            <a:ext cx="455556" cy="617031"/>
            <a:chOff x="4166083" y="2103309"/>
            <a:chExt cx="639069" cy="865592"/>
          </a:xfrm>
        </p:grpSpPr>
        <p:grpSp>
          <p:nvGrpSpPr>
            <p:cNvPr id="575" name="Group 325">
              <a:extLst>
                <a:ext uri="{FF2B5EF4-FFF2-40B4-BE49-F238E27FC236}">
                  <a16:creationId xmlns:a16="http://schemas.microsoft.com/office/drawing/2014/main" id="{A3FFA045-9D80-47C7-B0C0-8F80EDD789BE}"/>
                </a:ext>
              </a:extLst>
            </p:cNvPr>
            <p:cNvGrpSpPr/>
            <p:nvPr/>
          </p:nvGrpSpPr>
          <p:grpSpPr>
            <a:xfrm>
              <a:off x="4402163" y="2815652"/>
              <a:ext cx="166908" cy="74181"/>
              <a:chOff x="6443663" y="1368425"/>
              <a:chExt cx="385762" cy="171450"/>
            </a:xfrm>
            <a:solidFill>
              <a:schemeClr val="accent1"/>
            </a:solidFill>
          </p:grpSpPr>
          <p:sp>
            <p:nvSpPr>
              <p:cNvPr id="580" name="Freeform 3">
                <a:extLst>
                  <a:ext uri="{FF2B5EF4-FFF2-40B4-BE49-F238E27FC236}">
                    <a16:creationId xmlns:a16="http://schemas.microsoft.com/office/drawing/2014/main" id="{81B8E195-4529-4C4C-88AE-9C35F5F82FB0}"/>
                  </a:ext>
                </a:extLst>
              </p:cNvPr>
              <p:cNvSpPr>
                <a:spLocks noChangeArrowheads="1"/>
              </p:cNvSpPr>
              <p:nvPr/>
            </p:nvSpPr>
            <p:spPr bwMode="auto">
              <a:xfrm>
                <a:off x="6443663" y="1368425"/>
                <a:ext cx="166687" cy="169863"/>
              </a:xfrm>
              <a:custGeom>
                <a:avLst/>
                <a:gdLst>
                  <a:gd name="T0" fmla="*/ 113 w 461"/>
                  <a:gd name="T1" fmla="*/ 0 h 473"/>
                  <a:gd name="T2" fmla="*/ 237 w 461"/>
                  <a:gd name="T3" fmla="*/ 370 h 473"/>
                  <a:gd name="T4" fmla="*/ 361 w 461"/>
                  <a:gd name="T5" fmla="*/ 0 h 473"/>
                  <a:gd name="T6" fmla="*/ 460 w 461"/>
                  <a:gd name="T7" fmla="*/ 0 h 473"/>
                  <a:gd name="T8" fmla="*/ 285 w 461"/>
                  <a:gd name="T9" fmla="*/ 472 h 473"/>
                  <a:gd name="T10" fmla="*/ 175 w 461"/>
                  <a:gd name="T11" fmla="*/ 472 h 473"/>
                  <a:gd name="T12" fmla="*/ 0 w 461"/>
                  <a:gd name="T13" fmla="*/ 0 h 473"/>
                  <a:gd name="T14" fmla="*/ 113 w 461"/>
                  <a:gd name="T15" fmla="*/ 0 h 4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1" h="473">
                    <a:moveTo>
                      <a:pt x="113" y="0"/>
                    </a:moveTo>
                    <a:lnTo>
                      <a:pt x="237" y="370"/>
                    </a:lnTo>
                    <a:lnTo>
                      <a:pt x="361" y="0"/>
                    </a:lnTo>
                    <a:lnTo>
                      <a:pt x="460" y="0"/>
                    </a:lnTo>
                    <a:lnTo>
                      <a:pt x="285" y="472"/>
                    </a:lnTo>
                    <a:lnTo>
                      <a:pt x="175" y="472"/>
                    </a:lnTo>
                    <a:lnTo>
                      <a:pt x="0" y="0"/>
                    </a:lnTo>
                    <a:lnTo>
                      <a:pt x="113"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581" name="Freeform 4">
                <a:extLst>
                  <a:ext uri="{FF2B5EF4-FFF2-40B4-BE49-F238E27FC236}">
                    <a16:creationId xmlns:a16="http://schemas.microsoft.com/office/drawing/2014/main" id="{678A568B-69D9-467F-9306-C0B73C4DAB6D}"/>
                  </a:ext>
                </a:extLst>
              </p:cNvPr>
              <p:cNvSpPr>
                <a:spLocks noChangeArrowheads="1"/>
              </p:cNvSpPr>
              <p:nvPr/>
            </p:nvSpPr>
            <p:spPr bwMode="auto">
              <a:xfrm>
                <a:off x="6635750" y="1368425"/>
                <a:ext cx="193675" cy="171450"/>
              </a:xfrm>
              <a:custGeom>
                <a:avLst/>
                <a:gdLst>
                  <a:gd name="T0" fmla="*/ 6 w 540"/>
                  <a:gd name="T1" fmla="*/ 0 h 475"/>
                  <a:gd name="T2" fmla="*/ 173 w 540"/>
                  <a:gd name="T3" fmla="*/ 0 h 475"/>
                  <a:gd name="T4" fmla="*/ 271 w 540"/>
                  <a:gd name="T5" fmla="*/ 345 h 475"/>
                  <a:gd name="T6" fmla="*/ 379 w 540"/>
                  <a:gd name="T7" fmla="*/ 0 h 475"/>
                  <a:gd name="T8" fmla="*/ 539 w 540"/>
                  <a:gd name="T9" fmla="*/ 0 h 475"/>
                  <a:gd name="T10" fmla="*/ 539 w 540"/>
                  <a:gd name="T11" fmla="*/ 474 h 475"/>
                  <a:gd name="T12" fmla="*/ 438 w 540"/>
                  <a:gd name="T13" fmla="*/ 474 h 475"/>
                  <a:gd name="T14" fmla="*/ 438 w 540"/>
                  <a:gd name="T15" fmla="*/ 68 h 475"/>
                  <a:gd name="T16" fmla="*/ 308 w 540"/>
                  <a:gd name="T17" fmla="*/ 474 h 475"/>
                  <a:gd name="T18" fmla="*/ 223 w 540"/>
                  <a:gd name="T19" fmla="*/ 474 h 475"/>
                  <a:gd name="T20" fmla="*/ 96 w 540"/>
                  <a:gd name="T21" fmla="*/ 68 h 475"/>
                  <a:gd name="T22" fmla="*/ 96 w 540"/>
                  <a:gd name="T23" fmla="*/ 474 h 475"/>
                  <a:gd name="T24" fmla="*/ 0 w 540"/>
                  <a:gd name="T25" fmla="*/ 474 h 475"/>
                  <a:gd name="T26" fmla="*/ 0 w 540"/>
                  <a:gd name="T27" fmla="*/ 0 h 475"/>
                  <a:gd name="T28" fmla="*/ 6 w 540"/>
                  <a:gd name="T29" fmla="*/ 0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40" h="475">
                    <a:moveTo>
                      <a:pt x="6" y="0"/>
                    </a:moveTo>
                    <a:lnTo>
                      <a:pt x="173" y="0"/>
                    </a:lnTo>
                    <a:lnTo>
                      <a:pt x="271" y="345"/>
                    </a:lnTo>
                    <a:lnTo>
                      <a:pt x="379" y="0"/>
                    </a:lnTo>
                    <a:lnTo>
                      <a:pt x="539" y="0"/>
                    </a:lnTo>
                    <a:lnTo>
                      <a:pt x="539" y="474"/>
                    </a:lnTo>
                    <a:lnTo>
                      <a:pt x="438" y="474"/>
                    </a:lnTo>
                    <a:lnTo>
                      <a:pt x="438" y="68"/>
                    </a:lnTo>
                    <a:lnTo>
                      <a:pt x="308" y="474"/>
                    </a:lnTo>
                    <a:lnTo>
                      <a:pt x="223" y="474"/>
                    </a:lnTo>
                    <a:lnTo>
                      <a:pt x="96" y="68"/>
                    </a:lnTo>
                    <a:lnTo>
                      <a:pt x="96" y="474"/>
                    </a:lnTo>
                    <a:lnTo>
                      <a:pt x="0" y="474"/>
                    </a:lnTo>
                    <a:lnTo>
                      <a:pt x="0" y="0"/>
                    </a:lnTo>
                    <a:lnTo>
                      <a:pt x="6"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grpSp>
        <p:grpSp>
          <p:nvGrpSpPr>
            <p:cNvPr id="576" name="Group 198">
              <a:extLst>
                <a:ext uri="{FF2B5EF4-FFF2-40B4-BE49-F238E27FC236}">
                  <a16:creationId xmlns:a16="http://schemas.microsoft.com/office/drawing/2014/main" id="{EA0A542D-D573-4D82-B7E0-7B7F2C1A5A68}"/>
                </a:ext>
              </a:extLst>
            </p:cNvPr>
            <p:cNvGrpSpPr/>
            <p:nvPr/>
          </p:nvGrpSpPr>
          <p:grpSpPr>
            <a:xfrm>
              <a:off x="4234477" y="2181412"/>
              <a:ext cx="502281" cy="548163"/>
              <a:chOff x="2505075" y="2108200"/>
              <a:chExt cx="330200" cy="360363"/>
            </a:xfrm>
            <a:solidFill>
              <a:schemeClr val="accent1"/>
            </a:solidFill>
          </p:grpSpPr>
          <p:sp>
            <p:nvSpPr>
              <p:cNvPr id="578" name="Freeform 44">
                <a:extLst>
                  <a:ext uri="{FF2B5EF4-FFF2-40B4-BE49-F238E27FC236}">
                    <a16:creationId xmlns:a16="http://schemas.microsoft.com/office/drawing/2014/main" id="{51B25D4A-71FE-4F46-AA8C-822AA5DF9955}"/>
                  </a:ext>
                </a:extLst>
              </p:cNvPr>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79" name="Freeform 45">
                <a:extLst>
                  <a:ext uri="{FF2B5EF4-FFF2-40B4-BE49-F238E27FC236}">
                    <a16:creationId xmlns:a16="http://schemas.microsoft.com/office/drawing/2014/main" id="{29F84EC5-0CD3-47EC-BBFF-5BB4ED27AF9C}"/>
                  </a:ext>
                </a:extLst>
              </p:cNvPr>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577" name="Rectangle 576">
              <a:extLst>
                <a:ext uri="{FF2B5EF4-FFF2-40B4-BE49-F238E27FC236}">
                  <a16:creationId xmlns:a16="http://schemas.microsoft.com/office/drawing/2014/main" id="{B99524A2-434F-4518-AC37-79FA98C0DB4D}"/>
                </a:ext>
              </a:extLst>
            </p:cNvPr>
            <p:cNvSpPr/>
            <p:nvPr/>
          </p:nvSpPr>
          <p:spPr>
            <a:xfrm>
              <a:off x="4166083" y="2103309"/>
              <a:ext cx="639069" cy="865592"/>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grpSp>
      <p:sp>
        <p:nvSpPr>
          <p:cNvPr id="582" name="Rectangle 581">
            <a:extLst>
              <a:ext uri="{FF2B5EF4-FFF2-40B4-BE49-F238E27FC236}">
                <a16:creationId xmlns:a16="http://schemas.microsoft.com/office/drawing/2014/main" id="{46271551-A328-410A-990D-65C439C6007C}"/>
              </a:ext>
            </a:extLst>
          </p:cNvPr>
          <p:cNvSpPr/>
          <p:nvPr/>
        </p:nvSpPr>
        <p:spPr>
          <a:xfrm>
            <a:off x="1577421" y="2644140"/>
            <a:ext cx="1310559" cy="824801"/>
          </a:xfrm>
          <a:prstGeom prst="rect">
            <a:avLst/>
          </a:prstGeom>
          <a:noFill/>
          <a:ln w="19050">
            <a:solidFill>
              <a:schemeClr val="accent3"/>
            </a:solidFill>
            <a:prstDash val="sysDash"/>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lvl="0">
              <a:lnSpc>
                <a:spcPct val="90000"/>
              </a:lnSpc>
            </a:pPr>
            <a:r>
              <a:rPr lang="en-US" sz="900" dirty="0">
                <a:solidFill>
                  <a:srgbClr val="FF7700"/>
                </a:solidFill>
              </a:rPr>
              <a:t>Private </a:t>
            </a:r>
          </a:p>
          <a:p>
            <a:pPr lvl="0">
              <a:lnSpc>
                <a:spcPct val="90000"/>
              </a:lnSpc>
            </a:pPr>
            <a:r>
              <a:rPr lang="en-US" sz="900" dirty="0">
                <a:solidFill>
                  <a:srgbClr val="FF7700"/>
                </a:solidFill>
              </a:rPr>
              <a:t>Subnet</a:t>
            </a:r>
          </a:p>
        </p:txBody>
      </p:sp>
      <p:sp>
        <p:nvSpPr>
          <p:cNvPr id="583" name="TextBox 582">
            <a:extLst>
              <a:ext uri="{FF2B5EF4-FFF2-40B4-BE49-F238E27FC236}">
                <a16:creationId xmlns:a16="http://schemas.microsoft.com/office/drawing/2014/main" id="{E535EB00-3F4A-4F21-A2EE-8DFC4001AAAF}"/>
              </a:ext>
            </a:extLst>
          </p:cNvPr>
          <p:cNvSpPr txBox="1"/>
          <p:nvPr/>
        </p:nvSpPr>
        <p:spPr>
          <a:xfrm>
            <a:off x="2468879" y="2802357"/>
            <a:ext cx="339003" cy="177063"/>
          </a:xfrm>
          <a:prstGeom prst="rect">
            <a:avLst/>
          </a:prstGeom>
          <a:noFill/>
        </p:spPr>
        <p:txBody>
          <a:bodyPr wrap="none" lIns="0" tIns="0" rIns="0" bIns="0" rtlCol="0" anchor="t">
            <a:noAutofit/>
          </a:bodyPr>
          <a:lstStyle/>
          <a:p>
            <a:pPr algn="r">
              <a:lnSpc>
                <a:spcPct val="90000"/>
              </a:lnSpc>
            </a:pPr>
            <a:r>
              <a:rPr lang="en-US" sz="900" b="1" dirty="0">
                <a:solidFill>
                  <a:srgbClr val="5F5F5F"/>
                </a:solidFill>
              </a:rPr>
              <a:t>SWSM or AI</a:t>
            </a:r>
          </a:p>
        </p:txBody>
      </p:sp>
      <p:grpSp>
        <p:nvGrpSpPr>
          <p:cNvPr id="584" name="Group 225">
            <a:extLst>
              <a:ext uri="{FF2B5EF4-FFF2-40B4-BE49-F238E27FC236}">
                <a16:creationId xmlns:a16="http://schemas.microsoft.com/office/drawing/2014/main" id="{6EC69AF8-0039-4D19-AF57-AEC19D42165C}"/>
              </a:ext>
            </a:extLst>
          </p:cNvPr>
          <p:cNvGrpSpPr/>
          <p:nvPr/>
        </p:nvGrpSpPr>
        <p:grpSpPr>
          <a:xfrm>
            <a:off x="1743556" y="2872929"/>
            <a:ext cx="455556" cy="617031"/>
            <a:chOff x="4166083" y="2103309"/>
            <a:chExt cx="639069" cy="865592"/>
          </a:xfrm>
        </p:grpSpPr>
        <p:grpSp>
          <p:nvGrpSpPr>
            <p:cNvPr id="585" name="Group 325">
              <a:extLst>
                <a:ext uri="{FF2B5EF4-FFF2-40B4-BE49-F238E27FC236}">
                  <a16:creationId xmlns:a16="http://schemas.microsoft.com/office/drawing/2014/main" id="{D79C2911-F9A7-4865-8FD1-9C80FF331AD7}"/>
                </a:ext>
              </a:extLst>
            </p:cNvPr>
            <p:cNvGrpSpPr/>
            <p:nvPr/>
          </p:nvGrpSpPr>
          <p:grpSpPr>
            <a:xfrm>
              <a:off x="4402163" y="2815652"/>
              <a:ext cx="166908" cy="74181"/>
              <a:chOff x="6443663" y="1368425"/>
              <a:chExt cx="385762" cy="171450"/>
            </a:xfrm>
            <a:solidFill>
              <a:schemeClr val="accent1"/>
            </a:solidFill>
          </p:grpSpPr>
          <p:sp>
            <p:nvSpPr>
              <p:cNvPr id="590" name="Freeform 3">
                <a:extLst>
                  <a:ext uri="{FF2B5EF4-FFF2-40B4-BE49-F238E27FC236}">
                    <a16:creationId xmlns:a16="http://schemas.microsoft.com/office/drawing/2014/main" id="{BB305801-289C-49D5-95CE-3DBA3CCA9C15}"/>
                  </a:ext>
                </a:extLst>
              </p:cNvPr>
              <p:cNvSpPr>
                <a:spLocks noChangeArrowheads="1"/>
              </p:cNvSpPr>
              <p:nvPr/>
            </p:nvSpPr>
            <p:spPr bwMode="auto">
              <a:xfrm>
                <a:off x="6443663" y="1368425"/>
                <a:ext cx="166687" cy="169863"/>
              </a:xfrm>
              <a:custGeom>
                <a:avLst/>
                <a:gdLst>
                  <a:gd name="T0" fmla="*/ 113 w 461"/>
                  <a:gd name="T1" fmla="*/ 0 h 473"/>
                  <a:gd name="T2" fmla="*/ 237 w 461"/>
                  <a:gd name="T3" fmla="*/ 370 h 473"/>
                  <a:gd name="T4" fmla="*/ 361 w 461"/>
                  <a:gd name="T5" fmla="*/ 0 h 473"/>
                  <a:gd name="T6" fmla="*/ 460 w 461"/>
                  <a:gd name="T7" fmla="*/ 0 h 473"/>
                  <a:gd name="T8" fmla="*/ 285 w 461"/>
                  <a:gd name="T9" fmla="*/ 472 h 473"/>
                  <a:gd name="T10" fmla="*/ 175 w 461"/>
                  <a:gd name="T11" fmla="*/ 472 h 473"/>
                  <a:gd name="T12" fmla="*/ 0 w 461"/>
                  <a:gd name="T13" fmla="*/ 0 h 473"/>
                  <a:gd name="T14" fmla="*/ 113 w 461"/>
                  <a:gd name="T15" fmla="*/ 0 h 4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1" h="473">
                    <a:moveTo>
                      <a:pt x="113" y="0"/>
                    </a:moveTo>
                    <a:lnTo>
                      <a:pt x="237" y="370"/>
                    </a:lnTo>
                    <a:lnTo>
                      <a:pt x="361" y="0"/>
                    </a:lnTo>
                    <a:lnTo>
                      <a:pt x="460" y="0"/>
                    </a:lnTo>
                    <a:lnTo>
                      <a:pt x="285" y="472"/>
                    </a:lnTo>
                    <a:lnTo>
                      <a:pt x="175" y="472"/>
                    </a:lnTo>
                    <a:lnTo>
                      <a:pt x="0" y="0"/>
                    </a:lnTo>
                    <a:lnTo>
                      <a:pt x="113"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591" name="Freeform 4">
                <a:extLst>
                  <a:ext uri="{FF2B5EF4-FFF2-40B4-BE49-F238E27FC236}">
                    <a16:creationId xmlns:a16="http://schemas.microsoft.com/office/drawing/2014/main" id="{9C4F8B10-9942-4DD8-AA08-7156CABF4868}"/>
                  </a:ext>
                </a:extLst>
              </p:cNvPr>
              <p:cNvSpPr>
                <a:spLocks noChangeArrowheads="1"/>
              </p:cNvSpPr>
              <p:nvPr/>
            </p:nvSpPr>
            <p:spPr bwMode="auto">
              <a:xfrm>
                <a:off x="6635750" y="1368425"/>
                <a:ext cx="193675" cy="171450"/>
              </a:xfrm>
              <a:custGeom>
                <a:avLst/>
                <a:gdLst>
                  <a:gd name="T0" fmla="*/ 6 w 540"/>
                  <a:gd name="T1" fmla="*/ 0 h 475"/>
                  <a:gd name="T2" fmla="*/ 173 w 540"/>
                  <a:gd name="T3" fmla="*/ 0 h 475"/>
                  <a:gd name="T4" fmla="*/ 271 w 540"/>
                  <a:gd name="T5" fmla="*/ 345 h 475"/>
                  <a:gd name="T6" fmla="*/ 379 w 540"/>
                  <a:gd name="T7" fmla="*/ 0 h 475"/>
                  <a:gd name="T8" fmla="*/ 539 w 540"/>
                  <a:gd name="T9" fmla="*/ 0 h 475"/>
                  <a:gd name="T10" fmla="*/ 539 w 540"/>
                  <a:gd name="T11" fmla="*/ 474 h 475"/>
                  <a:gd name="T12" fmla="*/ 438 w 540"/>
                  <a:gd name="T13" fmla="*/ 474 h 475"/>
                  <a:gd name="T14" fmla="*/ 438 w 540"/>
                  <a:gd name="T15" fmla="*/ 68 h 475"/>
                  <a:gd name="T16" fmla="*/ 308 w 540"/>
                  <a:gd name="T17" fmla="*/ 474 h 475"/>
                  <a:gd name="T18" fmla="*/ 223 w 540"/>
                  <a:gd name="T19" fmla="*/ 474 h 475"/>
                  <a:gd name="T20" fmla="*/ 96 w 540"/>
                  <a:gd name="T21" fmla="*/ 68 h 475"/>
                  <a:gd name="T22" fmla="*/ 96 w 540"/>
                  <a:gd name="T23" fmla="*/ 474 h 475"/>
                  <a:gd name="T24" fmla="*/ 0 w 540"/>
                  <a:gd name="T25" fmla="*/ 474 h 475"/>
                  <a:gd name="T26" fmla="*/ 0 w 540"/>
                  <a:gd name="T27" fmla="*/ 0 h 475"/>
                  <a:gd name="T28" fmla="*/ 6 w 540"/>
                  <a:gd name="T29" fmla="*/ 0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40" h="475">
                    <a:moveTo>
                      <a:pt x="6" y="0"/>
                    </a:moveTo>
                    <a:lnTo>
                      <a:pt x="173" y="0"/>
                    </a:lnTo>
                    <a:lnTo>
                      <a:pt x="271" y="345"/>
                    </a:lnTo>
                    <a:lnTo>
                      <a:pt x="379" y="0"/>
                    </a:lnTo>
                    <a:lnTo>
                      <a:pt x="539" y="0"/>
                    </a:lnTo>
                    <a:lnTo>
                      <a:pt x="539" y="474"/>
                    </a:lnTo>
                    <a:lnTo>
                      <a:pt x="438" y="474"/>
                    </a:lnTo>
                    <a:lnTo>
                      <a:pt x="438" y="68"/>
                    </a:lnTo>
                    <a:lnTo>
                      <a:pt x="308" y="474"/>
                    </a:lnTo>
                    <a:lnTo>
                      <a:pt x="223" y="474"/>
                    </a:lnTo>
                    <a:lnTo>
                      <a:pt x="96" y="68"/>
                    </a:lnTo>
                    <a:lnTo>
                      <a:pt x="96" y="474"/>
                    </a:lnTo>
                    <a:lnTo>
                      <a:pt x="0" y="474"/>
                    </a:lnTo>
                    <a:lnTo>
                      <a:pt x="0" y="0"/>
                    </a:lnTo>
                    <a:lnTo>
                      <a:pt x="6"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grpSp>
        <p:grpSp>
          <p:nvGrpSpPr>
            <p:cNvPr id="586" name="Group 198">
              <a:extLst>
                <a:ext uri="{FF2B5EF4-FFF2-40B4-BE49-F238E27FC236}">
                  <a16:creationId xmlns:a16="http://schemas.microsoft.com/office/drawing/2014/main" id="{D4ADCD83-3C3B-48D4-98CC-9C5B3D8718CF}"/>
                </a:ext>
              </a:extLst>
            </p:cNvPr>
            <p:cNvGrpSpPr/>
            <p:nvPr/>
          </p:nvGrpSpPr>
          <p:grpSpPr>
            <a:xfrm>
              <a:off x="4234477" y="2181412"/>
              <a:ext cx="502281" cy="548163"/>
              <a:chOff x="2505075" y="2108200"/>
              <a:chExt cx="330200" cy="360363"/>
            </a:xfrm>
            <a:solidFill>
              <a:schemeClr val="accent1"/>
            </a:solidFill>
          </p:grpSpPr>
          <p:sp>
            <p:nvSpPr>
              <p:cNvPr id="588" name="Freeform 44">
                <a:extLst>
                  <a:ext uri="{FF2B5EF4-FFF2-40B4-BE49-F238E27FC236}">
                    <a16:creationId xmlns:a16="http://schemas.microsoft.com/office/drawing/2014/main" id="{4E6A926F-8210-4F9F-9966-05667DFD45F0}"/>
                  </a:ext>
                </a:extLst>
              </p:cNvPr>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89" name="Freeform 45">
                <a:extLst>
                  <a:ext uri="{FF2B5EF4-FFF2-40B4-BE49-F238E27FC236}">
                    <a16:creationId xmlns:a16="http://schemas.microsoft.com/office/drawing/2014/main" id="{AE8487FD-14F1-43F1-8114-0D1255AD7DA3}"/>
                  </a:ext>
                </a:extLst>
              </p:cNvPr>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587" name="Rectangle 586">
              <a:extLst>
                <a:ext uri="{FF2B5EF4-FFF2-40B4-BE49-F238E27FC236}">
                  <a16:creationId xmlns:a16="http://schemas.microsoft.com/office/drawing/2014/main" id="{08F8892C-D9BF-4C03-A104-AB73B0C78C79}"/>
                </a:ext>
              </a:extLst>
            </p:cNvPr>
            <p:cNvSpPr/>
            <p:nvPr/>
          </p:nvSpPr>
          <p:spPr>
            <a:xfrm>
              <a:off x="4166083" y="2103309"/>
              <a:ext cx="639069" cy="865592"/>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grpSp>
      <p:grpSp>
        <p:nvGrpSpPr>
          <p:cNvPr id="592" name="Group 225">
            <a:extLst>
              <a:ext uri="{FF2B5EF4-FFF2-40B4-BE49-F238E27FC236}">
                <a16:creationId xmlns:a16="http://schemas.microsoft.com/office/drawing/2014/main" id="{D07F6C55-3C8C-4C70-9C83-817F2211F956}"/>
              </a:ext>
            </a:extLst>
          </p:cNvPr>
          <p:cNvGrpSpPr/>
          <p:nvPr/>
        </p:nvGrpSpPr>
        <p:grpSpPr>
          <a:xfrm>
            <a:off x="2276956" y="3627309"/>
            <a:ext cx="455556" cy="617031"/>
            <a:chOff x="4166083" y="2103309"/>
            <a:chExt cx="639069" cy="865592"/>
          </a:xfrm>
        </p:grpSpPr>
        <p:grpSp>
          <p:nvGrpSpPr>
            <p:cNvPr id="593" name="Group 325">
              <a:extLst>
                <a:ext uri="{FF2B5EF4-FFF2-40B4-BE49-F238E27FC236}">
                  <a16:creationId xmlns:a16="http://schemas.microsoft.com/office/drawing/2014/main" id="{B9F7F19C-67F9-4783-BFD0-8A5FF2482CD7}"/>
                </a:ext>
              </a:extLst>
            </p:cNvPr>
            <p:cNvGrpSpPr/>
            <p:nvPr/>
          </p:nvGrpSpPr>
          <p:grpSpPr>
            <a:xfrm>
              <a:off x="4402163" y="2815652"/>
              <a:ext cx="166908" cy="74181"/>
              <a:chOff x="6443663" y="1368425"/>
              <a:chExt cx="385762" cy="171450"/>
            </a:xfrm>
            <a:solidFill>
              <a:schemeClr val="accent1"/>
            </a:solidFill>
          </p:grpSpPr>
          <p:sp>
            <p:nvSpPr>
              <p:cNvPr id="598" name="Freeform 3">
                <a:extLst>
                  <a:ext uri="{FF2B5EF4-FFF2-40B4-BE49-F238E27FC236}">
                    <a16:creationId xmlns:a16="http://schemas.microsoft.com/office/drawing/2014/main" id="{169D2036-84F8-436E-8039-8CE75C6CBD86}"/>
                  </a:ext>
                </a:extLst>
              </p:cNvPr>
              <p:cNvSpPr>
                <a:spLocks noChangeArrowheads="1"/>
              </p:cNvSpPr>
              <p:nvPr/>
            </p:nvSpPr>
            <p:spPr bwMode="auto">
              <a:xfrm>
                <a:off x="6443663" y="1368425"/>
                <a:ext cx="166687" cy="169863"/>
              </a:xfrm>
              <a:custGeom>
                <a:avLst/>
                <a:gdLst>
                  <a:gd name="T0" fmla="*/ 113 w 461"/>
                  <a:gd name="T1" fmla="*/ 0 h 473"/>
                  <a:gd name="T2" fmla="*/ 237 w 461"/>
                  <a:gd name="T3" fmla="*/ 370 h 473"/>
                  <a:gd name="T4" fmla="*/ 361 w 461"/>
                  <a:gd name="T5" fmla="*/ 0 h 473"/>
                  <a:gd name="T6" fmla="*/ 460 w 461"/>
                  <a:gd name="T7" fmla="*/ 0 h 473"/>
                  <a:gd name="T8" fmla="*/ 285 w 461"/>
                  <a:gd name="T9" fmla="*/ 472 h 473"/>
                  <a:gd name="T10" fmla="*/ 175 w 461"/>
                  <a:gd name="T11" fmla="*/ 472 h 473"/>
                  <a:gd name="T12" fmla="*/ 0 w 461"/>
                  <a:gd name="T13" fmla="*/ 0 h 473"/>
                  <a:gd name="T14" fmla="*/ 113 w 461"/>
                  <a:gd name="T15" fmla="*/ 0 h 4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1" h="473">
                    <a:moveTo>
                      <a:pt x="113" y="0"/>
                    </a:moveTo>
                    <a:lnTo>
                      <a:pt x="237" y="370"/>
                    </a:lnTo>
                    <a:lnTo>
                      <a:pt x="361" y="0"/>
                    </a:lnTo>
                    <a:lnTo>
                      <a:pt x="460" y="0"/>
                    </a:lnTo>
                    <a:lnTo>
                      <a:pt x="285" y="472"/>
                    </a:lnTo>
                    <a:lnTo>
                      <a:pt x="175" y="472"/>
                    </a:lnTo>
                    <a:lnTo>
                      <a:pt x="0" y="0"/>
                    </a:lnTo>
                    <a:lnTo>
                      <a:pt x="113"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599" name="Freeform 4">
                <a:extLst>
                  <a:ext uri="{FF2B5EF4-FFF2-40B4-BE49-F238E27FC236}">
                    <a16:creationId xmlns:a16="http://schemas.microsoft.com/office/drawing/2014/main" id="{C5ABC85A-1CA1-4B27-922F-5708FE338F7A}"/>
                  </a:ext>
                </a:extLst>
              </p:cNvPr>
              <p:cNvSpPr>
                <a:spLocks noChangeArrowheads="1"/>
              </p:cNvSpPr>
              <p:nvPr/>
            </p:nvSpPr>
            <p:spPr bwMode="auto">
              <a:xfrm>
                <a:off x="6635750" y="1368425"/>
                <a:ext cx="193675" cy="171450"/>
              </a:xfrm>
              <a:custGeom>
                <a:avLst/>
                <a:gdLst>
                  <a:gd name="T0" fmla="*/ 6 w 540"/>
                  <a:gd name="T1" fmla="*/ 0 h 475"/>
                  <a:gd name="T2" fmla="*/ 173 w 540"/>
                  <a:gd name="T3" fmla="*/ 0 h 475"/>
                  <a:gd name="T4" fmla="*/ 271 w 540"/>
                  <a:gd name="T5" fmla="*/ 345 h 475"/>
                  <a:gd name="T6" fmla="*/ 379 w 540"/>
                  <a:gd name="T7" fmla="*/ 0 h 475"/>
                  <a:gd name="T8" fmla="*/ 539 w 540"/>
                  <a:gd name="T9" fmla="*/ 0 h 475"/>
                  <a:gd name="T10" fmla="*/ 539 w 540"/>
                  <a:gd name="T11" fmla="*/ 474 h 475"/>
                  <a:gd name="T12" fmla="*/ 438 w 540"/>
                  <a:gd name="T13" fmla="*/ 474 h 475"/>
                  <a:gd name="T14" fmla="*/ 438 w 540"/>
                  <a:gd name="T15" fmla="*/ 68 h 475"/>
                  <a:gd name="T16" fmla="*/ 308 w 540"/>
                  <a:gd name="T17" fmla="*/ 474 h 475"/>
                  <a:gd name="T18" fmla="*/ 223 w 540"/>
                  <a:gd name="T19" fmla="*/ 474 h 475"/>
                  <a:gd name="T20" fmla="*/ 96 w 540"/>
                  <a:gd name="T21" fmla="*/ 68 h 475"/>
                  <a:gd name="T22" fmla="*/ 96 w 540"/>
                  <a:gd name="T23" fmla="*/ 474 h 475"/>
                  <a:gd name="T24" fmla="*/ 0 w 540"/>
                  <a:gd name="T25" fmla="*/ 474 h 475"/>
                  <a:gd name="T26" fmla="*/ 0 w 540"/>
                  <a:gd name="T27" fmla="*/ 0 h 475"/>
                  <a:gd name="T28" fmla="*/ 6 w 540"/>
                  <a:gd name="T29" fmla="*/ 0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40" h="475">
                    <a:moveTo>
                      <a:pt x="6" y="0"/>
                    </a:moveTo>
                    <a:lnTo>
                      <a:pt x="173" y="0"/>
                    </a:lnTo>
                    <a:lnTo>
                      <a:pt x="271" y="345"/>
                    </a:lnTo>
                    <a:lnTo>
                      <a:pt x="379" y="0"/>
                    </a:lnTo>
                    <a:lnTo>
                      <a:pt x="539" y="0"/>
                    </a:lnTo>
                    <a:lnTo>
                      <a:pt x="539" y="474"/>
                    </a:lnTo>
                    <a:lnTo>
                      <a:pt x="438" y="474"/>
                    </a:lnTo>
                    <a:lnTo>
                      <a:pt x="438" y="68"/>
                    </a:lnTo>
                    <a:lnTo>
                      <a:pt x="308" y="474"/>
                    </a:lnTo>
                    <a:lnTo>
                      <a:pt x="223" y="474"/>
                    </a:lnTo>
                    <a:lnTo>
                      <a:pt x="96" y="68"/>
                    </a:lnTo>
                    <a:lnTo>
                      <a:pt x="96" y="474"/>
                    </a:lnTo>
                    <a:lnTo>
                      <a:pt x="0" y="474"/>
                    </a:lnTo>
                    <a:lnTo>
                      <a:pt x="0" y="0"/>
                    </a:lnTo>
                    <a:lnTo>
                      <a:pt x="6"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grpSp>
        <p:grpSp>
          <p:nvGrpSpPr>
            <p:cNvPr id="594" name="Group 198">
              <a:extLst>
                <a:ext uri="{FF2B5EF4-FFF2-40B4-BE49-F238E27FC236}">
                  <a16:creationId xmlns:a16="http://schemas.microsoft.com/office/drawing/2014/main" id="{7410430C-C1D9-4EF8-8747-56A4E6BAE5FB}"/>
                </a:ext>
              </a:extLst>
            </p:cNvPr>
            <p:cNvGrpSpPr/>
            <p:nvPr/>
          </p:nvGrpSpPr>
          <p:grpSpPr>
            <a:xfrm>
              <a:off x="4234477" y="2181412"/>
              <a:ext cx="502281" cy="548163"/>
              <a:chOff x="2505075" y="2108200"/>
              <a:chExt cx="330200" cy="360363"/>
            </a:xfrm>
            <a:solidFill>
              <a:schemeClr val="accent1"/>
            </a:solidFill>
          </p:grpSpPr>
          <p:sp>
            <p:nvSpPr>
              <p:cNvPr id="596" name="Freeform 44">
                <a:extLst>
                  <a:ext uri="{FF2B5EF4-FFF2-40B4-BE49-F238E27FC236}">
                    <a16:creationId xmlns:a16="http://schemas.microsoft.com/office/drawing/2014/main" id="{53BBCC1D-40CE-409B-A471-B39D3721FB8A}"/>
                  </a:ext>
                </a:extLst>
              </p:cNvPr>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97" name="Freeform 45">
                <a:extLst>
                  <a:ext uri="{FF2B5EF4-FFF2-40B4-BE49-F238E27FC236}">
                    <a16:creationId xmlns:a16="http://schemas.microsoft.com/office/drawing/2014/main" id="{C27C0338-34B8-402B-AFF6-6E85C9038164}"/>
                  </a:ext>
                </a:extLst>
              </p:cNvPr>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595" name="Rectangle 594">
              <a:extLst>
                <a:ext uri="{FF2B5EF4-FFF2-40B4-BE49-F238E27FC236}">
                  <a16:creationId xmlns:a16="http://schemas.microsoft.com/office/drawing/2014/main" id="{1C346413-D5CC-41E9-A18F-F7490FA1B00E}"/>
                </a:ext>
              </a:extLst>
            </p:cNvPr>
            <p:cNvSpPr/>
            <p:nvPr/>
          </p:nvSpPr>
          <p:spPr>
            <a:xfrm>
              <a:off x="4166083" y="2103309"/>
              <a:ext cx="639069" cy="865592"/>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grpSp>
      <p:sp>
        <p:nvSpPr>
          <p:cNvPr id="600" name="Rectangle 599">
            <a:extLst>
              <a:ext uri="{FF2B5EF4-FFF2-40B4-BE49-F238E27FC236}">
                <a16:creationId xmlns:a16="http://schemas.microsoft.com/office/drawing/2014/main" id="{3A3E132B-2211-4F3D-B70F-CCE464548FA1}"/>
              </a:ext>
            </a:extLst>
          </p:cNvPr>
          <p:cNvSpPr/>
          <p:nvPr/>
        </p:nvSpPr>
        <p:spPr>
          <a:xfrm>
            <a:off x="4762581" y="4770120"/>
            <a:ext cx="1318179" cy="796136"/>
          </a:xfrm>
          <a:prstGeom prst="rect">
            <a:avLst/>
          </a:prstGeom>
          <a:noFill/>
          <a:ln w="19050">
            <a:solidFill>
              <a:schemeClr val="accent3"/>
            </a:solidFill>
            <a:prstDash val="sysDash"/>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lvl="0">
              <a:lnSpc>
                <a:spcPct val="90000"/>
              </a:lnSpc>
            </a:pPr>
            <a:r>
              <a:rPr lang="en-US" sz="900" dirty="0">
                <a:solidFill>
                  <a:srgbClr val="FF7700"/>
                </a:solidFill>
              </a:rPr>
              <a:t>Private</a:t>
            </a:r>
          </a:p>
          <a:p>
            <a:pPr lvl="0">
              <a:lnSpc>
                <a:spcPct val="90000"/>
              </a:lnSpc>
            </a:pPr>
            <a:r>
              <a:rPr lang="en-US" sz="900" dirty="0">
                <a:solidFill>
                  <a:srgbClr val="FF7700"/>
                </a:solidFill>
              </a:rPr>
              <a:t>Subnet</a:t>
            </a:r>
          </a:p>
        </p:txBody>
      </p:sp>
      <p:sp>
        <p:nvSpPr>
          <p:cNvPr id="601" name="TextBox 600">
            <a:extLst>
              <a:ext uri="{FF2B5EF4-FFF2-40B4-BE49-F238E27FC236}">
                <a16:creationId xmlns:a16="http://schemas.microsoft.com/office/drawing/2014/main" id="{32994137-5BC4-43DF-B220-B676C7873D11}"/>
              </a:ext>
            </a:extLst>
          </p:cNvPr>
          <p:cNvSpPr txBox="1"/>
          <p:nvPr/>
        </p:nvSpPr>
        <p:spPr>
          <a:xfrm>
            <a:off x="5365511" y="4829830"/>
            <a:ext cx="680872" cy="319475"/>
          </a:xfrm>
          <a:prstGeom prst="rect">
            <a:avLst/>
          </a:prstGeom>
          <a:noFill/>
        </p:spPr>
        <p:txBody>
          <a:bodyPr wrap="none" lIns="0" tIns="0" rIns="0" bIns="0" rtlCol="0" anchor="t">
            <a:noAutofit/>
          </a:bodyPr>
          <a:lstStyle/>
          <a:p>
            <a:pPr algn="r">
              <a:lnSpc>
                <a:spcPct val="90000"/>
              </a:lnSpc>
            </a:pPr>
            <a:r>
              <a:rPr lang="en-US" sz="900" b="1" dirty="0">
                <a:solidFill>
                  <a:srgbClr val="5F5F5F"/>
                </a:solidFill>
              </a:rPr>
              <a:t>Standby</a:t>
            </a:r>
            <a:br>
              <a:rPr lang="en-US" sz="900" b="1" dirty="0">
                <a:solidFill>
                  <a:srgbClr val="5F5F5F"/>
                </a:solidFill>
              </a:rPr>
            </a:br>
            <a:r>
              <a:rPr lang="en-US" sz="900" b="1" dirty="0">
                <a:solidFill>
                  <a:srgbClr val="5F5F5F"/>
                </a:solidFill>
              </a:rPr>
              <a:t>Database</a:t>
            </a:r>
          </a:p>
        </p:txBody>
      </p:sp>
      <p:sp>
        <p:nvSpPr>
          <p:cNvPr id="623" name="TextBox 622">
            <a:extLst>
              <a:ext uri="{FF2B5EF4-FFF2-40B4-BE49-F238E27FC236}">
                <a16:creationId xmlns:a16="http://schemas.microsoft.com/office/drawing/2014/main" id="{D90818A5-9ADF-4796-8154-A6EDB142A8DE}"/>
              </a:ext>
            </a:extLst>
          </p:cNvPr>
          <p:cNvSpPr txBox="1"/>
          <p:nvPr/>
        </p:nvSpPr>
        <p:spPr>
          <a:xfrm>
            <a:off x="3894851" y="5233690"/>
            <a:ext cx="680872" cy="319475"/>
          </a:xfrm>
          <a:prstGeom prst="rect">
            <a:avLst/>
          </a:prstGeom>
          <a:noFill/>
        </p:spPr>
        <p:txBody>
          <a:bodyPr wrap="none" lIns="0" tIns="0" rIns="0" bIns="0" rtlCol="0" anchor="t">
            <a:noAutofit/>
          </a:bodyPr>
          <a:lstStyle/>
          <a:p>
            <a:pPr algn="ctr">
              <a:lnSpc>
                <a:spcPct val="90000"/>
              </a:lnSpc>
            </a:pPr>
            <a:r>
              <a:rPr lang="en-US" sz="900" dirty="0" err="1">
                <a:solidFill>
                  <a:srgbClr val="5F5F5F"/>
                </a:solidFill>
              </a:rPr>
              <a:t>Dataguard</a:t>
            </a:r>
            <a:endParaRPr lang="en-US" sz="900" dirty="0">
              <a:solidFill>
                <a:srgbClr val="5F5F5F"/>
              </a:solidFill>
            </a:endParaRPr>
          </a:p>
          <a:p>
            <a:pPr algn="ctr">
              <a:lnSpc>
                <a:spcPct val="90000"/>
              </a:lnSpc>
            </a:pPr>
            <a:r>
              <a:rPr lang="en-US" sz="900" dirty="0">
                <a:solidFill>
                  <a:srgbClr val="5F5F5F"/>
                </a:solidFill>
              </a:rPr>
              <a:t> (Sync)</a:t>
            </a:r>
          </a:p>
        </p:txBody>
      </p:sp>
      <p:cxnSp>
        <p:nvCxnSpPr>
          <p:cNvPr id="624" name="Straight Arrow Connector 623">
            <a:extLst>
              <a:ext uri="{FF2B5EF4-FFF2-40B4-BE49-F238E27FC236}">
                <a16:creationId xmlns:a16="http://schemas.microsoft.com/office/drawing/2014/main" id="{19D39B75-3857-4C9A-AD50-F171167EF423}"/>
              </a:ext>
            </a:extLst>
          </p:cNvPr>
          <p:cNvCxnSpPr/>
          <p:nvPr/>
        </p:nvCxnSpPr>
        <p:spPr bwMode="auto">
          <a:xfrm>
            <a:off x="2238182" y="3368040"/>
            <a:ext cx="1" cy="461191"/>
          </a:xfrm>
          <a:prstGeom prst="straightConnector1">
            <a:avLst/>
          </a:prstGeom>
          <a:solidFill>
            <a:srgbClr val="00B8FF"/>
          </a:solidFill>
          <a:ln w="12700" cap="flat" cmpd="sng" algn="ctr">
            <a:solidFill>
              <a:srgbClr val="5F5F5F"/>
            </a:solidFill>
            <a:prstDash val="solid"/>
            <a:round/>
            <a:headEnd type="oval" w="sm" len="sm"/>
            <a:tailEnd type="oval" w="sm" len="sm"/>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cxnSp>
      <p:sp>
        <p:nvSpPr>
          <p:cNvPr id="625" name="Rectangle 624">
            <a:extLst>
              <a:ext uri="{FF2B5EF4-FFF2-40B4-BE49-F238E27FC236}">
                <a16:creationId xmlns:a16="http://schemas.microsoft.com/office/drawing/2014/main" id="{6DC9CF17-828D-4356-AC58-0FA7789D9831}"/>
              </a:ext>
            </a:extLst>
          </p:cNvPr>
          <p:cNvSpPr/>
          <p:nvPr/>
        </p:nvSpPr>
        <p:spPr>
          <a:xfrm>
            <a:off x="1577340" y="1836420"/>
            <a:ext cx="640080" cy="695261"/>
          </a:xfrm>
          <a:prstGeom prst="rect">
            <a:avLst/>
          </a:prstGeom>
          <a:noFill/>
          <a:ln w="19050">
            <a:solidFill>
              <a:schemeClr val="accent3"/>
            </a:solidFill>
            <a:prstDash val="sysDash"/>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lvl="0">
              <a:lnSpc>
                <a:spcPct val="90000"/>
              </a:lnSpc>
            </a:pPr>
            <a:endParaRPr lang="en-US" sz="900" dirty="0">
              <a:solidFill>
                <a:srgbClr val="FF7700"/>
              </a:solidFill>
            </a:endParaRPr>
          </a:p>
        </p:txBody>
      </p:sp>
      <p:sp>
        <p:nvSpPr>
          <p:cNvPr id="626" name="TextBox 625">
            <a:extLst>
              <a:ext uri="{FF2B5EF4-FFF2-40B4-BE49-F238E27FC236}">
                <a16:creationId xmlns:a16="http://schemas.microsoft.com/office/drawing/2014/main" id="{4A253B5E-2686-413D-8E15-93F69AE96961}"/>
              </a:ext>
            </a:extLst>
          </p:cNvPr>
          <p:cNvSpPr txBox="1"/>
          <p:nvPr/>
        </p:nvSpPr>
        <p:spPr>
          <a:xfrm>
            <a:off x="1525031" y="1865097"/>
            <a:ext cx="680872" cy="319475"/>
          </a:xfrm>
          <a:prstGeom prst="rect">
            <a:avLst/>
          </a:prstGeom>
          <a:noFill/>
        </p:spPr>
        <p:txBody>
          <a:bodyPr wrap="none" lIns="0" tIns="0" rIns="0" bIns="0" rtlCol="0" anchor="t">
            <a:noAutofit/>
          </a:bodyPr>
          <a:lstStyle/>
          <a:p>
            <a:pPr algn="r">
              <a:lnSpc>
                <a:spcPct val="90000"/>
              </a:lnSpc>
            </a:pPr>
            <a:r>
              <a:rPr lang="en-US" sz="900" b="1" dirty="0">
                <a:solidFill>
                  <a:srgbClr val="5F5F5F"/>
                </a:solidFill>
              </a:rPr>
              <a:t>Bastion</a:t>
            </a:r>
          </a:p>
        </p:txBody>
      </p:sp>
      <p:grpSp>
        <p:nvGrpSpPr>
          <p:cNvPr id="627" name="Group 225">
            <a:extLst>
              <a:ext uri="{FF2B5EF4-FFF2-40B4-BE49-F238E27FC236}">
                <a16:creationId xmlns:a16="http://schemas.microsoft.com/office/drawing/2014/main" id="{55697F3D-4EC8-44AE-A8DA-A3844C9ECEC9}"/>
              </a:ext>
            </a:extLst>
          </p:cNvPr>
          <p:cNvGrpSpPr/>
          <p:nvPr/>
        </p:nvGrpSpPr>
        <p:grpSpPr>
          <a:xfrm>
            <a:off x="1697836" y="1928049"/>
            <a:ext cx="455556" cy="617031"/>
            <a:chOff x="4166083" y="2103309"/>
            <a:chExt cx="639069" cy="865592"/>
          </a:xfrm>
        </p:grpSpPr>
        <p:grpSp>
          <p:nvGrpSpPr>
            <p:cNvPr id="628" name="Group 325">
              <a:extLst>
                <a:ext uri="{FF2B5EF4-FFF2-40B4-BE49-F238E27FC236}">
                  <a16:creationId xmlns:a16="http://schemas.microsoft.com/office/drawing/2014/main" id="{FA27601A-6E9C-4AC9-AC3B-99CB13385014}"/>
                </a:ext>
              </a:extLst>
            </p:cNvPr>
            <p:cNvGrpSpPr/>
            <p:nvPr/>
          </p:nvGrpSpPr>
          <p:grpSpPr>
            <a:xfrm>
              <a:off x="4402163" y="2815652"/>
              <a:ext cx="166908" cy="74181"/>
              <a:chOff x="6443663" y="1368425"/>
              <a:chExt cx="385762" cy="171450"/>
            </a:xfrm>
            <a:solidFill>
              <a:schemeClr val="accent1"/>
            </a:solidFill>
          </p:grpSpPr>
          <p:sp>
            <p:nvSpPr>
              <p:cNvPr id="653" name="Freeform 3">
                <a:extLst>
                  <a:ext uri="{FF2B5EF4-FFF2-40B4-BE49-F238E27FC236}">
                    <a16:creationId xmlns:a16="http://schemas.microsoft.com/office/drawing/2014/main" id="{AB2FA10D-4984-436A-A272-9D71ABC6343F}"/>
                  </a:ext>
                </a:extLst>
              </p:cNvPr>
              <p:cNvSpPr>
                <a:spLocks noChangeArrowheads="1"/>
              </p:cNvSpPr>
              <p:nvPr/>
            </p:nvSpPr>
            <p:spPr bwMode="auto">
              <a:xfrm>
                <a:off x="6443663" y="1368425"/>
                <a:ext cx="166687" cy="169863"/>
              </a:xfrm>
              <a:custGeom>
                <a:avLst/>
                <a:gdLst>
                  <a:gd name="T0" fmla="*/ 113 w 461"/>
                  <a:gd name="T1" fmla="*/ 0 h 473"/>
                  <a:gd name="T2" fmla="*/ 237 w 461"/>
                  <a:gd name="T3" fmla="*/ 370 h 473"/>
                  <a:gd name="T4" fmla="*/ 361 w 461"/>
                  <a:gd name="T5" fmla="*/ 0 h 473"/>
                  <a:gd name="T6" fmla="*/ 460 w 461"/>
                  <a:gd name="T7" fmla="*/ 0 h 473"/>
                  <a:gd name="T8" fmla="*/ 285 w 461"/>
                  <a:gd name="T9" fmla="*/ 472 h 473"/>
                  <a:gd name="T10" fmla="*/ 175 w 461"/>
                  <a:gd name="T11" fmla="*/ 472 h 473"/>
                  <a:gd name="T12" fmla="*/ 0 w 461"/>
                  <a:gd name="T13" fmla="*/ 0 h 473"/>
                  <a:gd name="T14" fmla="*/ 113 w 461"/>
                  <a:gd name="T15" fmla="*/ 0 h 4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1" h="473">
                    <a:moveTo>
                      <a:pt x="113" y="0"/>
                    </a:moveTo>
                    <a:lnTo>
                      <a:pt x="237" y="370"/>
                    </a:lnTo>
                    <a:lnTo>
                      <a:pt x="361" y="0"/>
                    </a:lnTo>
                    <a:lnTo>
                      <a:pt x="460" y="0"/>
                    </a:lnTo>
                    <a:lnTo>
                      <a:pt x="285" y="472"/>
                    </a:lnTo>
                    <a:lnTo>
                      <a:pt x="175" y="472"/>
                    </a:lnTo>
                    <a:lnTo>
                      <a:pt x="0" y="0"/>
                    </a:lnTo>
                    <a:lnTo>
                      <a:pt x="113"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654" name="Freeform 4">
                <a:extLst>
                  <a:ext uri="{FF2B5EF4-FFF2-40B4-BE49-F238E27FC236}">
                    <a16:creationId xmlns:a16="http://schemas.microsoft.com/office/drawing/2014/main" id="{6EB8013C-6114-441E-B096-0D2AD43B06E9}"/>
                  </a:ext>
                </a:extLst>
              </p:cNvPr>
              <p:cNvSpPr>
                <a:spLocks noChangeArrowheads="1"/>
              </p:cNvSpPr>
              <p:nvPr/>
            </p:nvSpPr>
            <p:spPr bwMode="auto">
              <a:xfrm>
                <a:off x="6635750" y="1368425"/>
                <a:ext cx="193675" cy="171450"/>
              </a:xfrm>
              <a:custGeom>
                <a:avLst/>
                <a:gdLst>
                  <a:gd name="T0" fmla="*/ 6 w 540"/>
                  <a:gd name="T1" fmla="*/ 0 h 475"/>
                  <a:gd name="T2" fmla="*/ 173 w 540"/>
                  <a:gd name="T3" fmla="*/ 0 h 475"/>
                  <a:gd name="T4" fmla="*/ 271 w 540"/>
                  <a:gd name="T5" fmla="*/ 345 h 475"/>
                  <a:gd name="T6" fmla="*/ 379 w 540"/>
                  <a:gd name="T7" fmla="*/ 0 h 475"/>
                  <a:gd name="T8" fmla="*/ 539 w 540"/>
                  <a:gd name="T9" fmla="*/ 0 h 475"/>
                  <a:gd name="T10" fmla="*/ 539 w 540"/>
                  <a:gd name="T11" fmla="*/ 474 h 475"/>
                  <a:gd name="T12" fmla="*/ 438 w 540"/>
                  <a:gd name="T13" fmla="*/ 474 h 475"/>
                  <a:gd name="T14" fmla="*/ 438 w 540"/>
                  <a:gd name="T15" fmla="*/ 68 h 475"/>
                  <a:gd name="T16" fmla="*/ 308 w 540"/>
                  <a:gd name="T17" fmla="*/ 474 h 475"/>
                  <a:gd name="T18" fmla="*/ 223 w 540"/>
                  <a:gd name="T19" fmla="*/ 474 h 475"/>
                  <a:gd name="T20" fmla="*/ 96 w 540"/>
                  <a:gd name="T21" fmla="*/ 68 h 475"/>
                  <a:gd name="T22" fmla="*/ 96 w 540"/>
                  <a:gd name="T23" fmla="*/ 474 h 475"/>
                  <a:gd name="T24" fmla="*/ 0 w 540"/>
                  <a:gd name="T25" fmla="*/ 474 h 475"/>
                  <a:gd name="T26" fmla="*/ 0 w 540"/>
                  <a:gd name="T27" fmla="*/ 0 h 475"/>
                  <a:gd name="T28" fmla="*/ 6 w 540"/>
                  <a:gd name="T29" fmla="*/ 0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40" h="475">
                    <a:moveTo>
                      <a:pt x="6" y="0"/>
                    </a:moveTo>
                    <a:lnTo>
                      <a:pt x="173" y="0"/>
                    </a:lnTo>
                    <a:lnTo>
                      <a:pt x="271" y="345"/>
                    </a:lnTo>
                    <a:lnTo>
                      <a:pt x="379" y="0"/>
                    </a:lnTo>
                    <a:lnTo>
                      <a:pt x="539" y="0"/>
                    </a:lnTo>
                    <a:lnTo>
                      <a:pt x="539" y="474"/>
                    </a:lnTo>
                    <a:lnTo>
                      <a:pt x="438" y="474"/>
                    </a:lnTo>
                    <a:lnTo>
                      <a:pt x="438" y="68"/>
                    </a:lnTo>
                    <a:lnTo>
                      <a:pt x="308" y="474"/>
                    </a:lnTo>
                    <a:lnTo>
                      <a:pt x="223" y="474"/>
                    </a:lnTo>
                    <a:lnTo>
                      <a:pt x="96" y="68"/>
                    </a:lnTo>
                    <a:lnTo>
                      <a:pt x="96" y="474"/>
                    </a:lnTo>
                    <a:lnTo>
                      <a:pt x="0" y="474"/>
                    </a:lnTo>
                    <a:lnTo>
                      <a:pt x="0" y="0"/>
                    </a:lnTo>
                    <a:lnTo>
                      <a:pt x="6"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grpSp>
        <p:grpSp>
          <p:nvGrpSpPr>
            <p:cNvPr id="629" name="Group 198">
              <a:extLst>
                <a:ext uri="{FF2B5EF4-FFF2-40B4-BE49-F238E27FC236}">
                  <a16:creationId xmlns:a16="http://schemas.microsoft.com/office/drawing/2014/main" id="{D8B9BACD-9655-4AFF-8736-6E3CD09EEB39}"/>
                </a:ext>
              </a:extLst>
            </p:cNvPr>
            <p:cNvGrpSpPr/>
            <p:nvPr/>
          </p:nvGrpSpPr>
          <p:grpSpPr>
            <a:xfrm>
              <a:off x="4234477" y="2181412"/>
              <a:ext cx="502281" cy="548163"/>
              <a:chOff x="2505075" y="2108200"/>
              <a:chExt cx="330200" cy="360363"/>
            </a:xfrm>
            <a:solidFill>
              <a:schemeClr val="accent1"/>
            </a:solidFill>
          </p:grpSpPr>
          <p:sp>
            <p:nvSpPr>
              <p:cNvPr id="634" name="Freeform 44">
                <a:extLst>
                  <a:ext uri="{FF2B5EF4-FFF2-40B4-BE49-F238E27FC236}">
                    <a16:creationId xmlns:a16="http://schemas.microsoft.com/office/drawing/2014/main" id="{A7B12886-6A16-4A83-A568-05CF694F40DD}"/>
                  </a:ext>
                </a:extLst>
              </p:cNvPr>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35" name="Freeform 45">
                <a:extLst>
                  <a:ext uri="{FF2B5EF4-FFF2-40B4-BE49-F238E27FC236}">
                    <a16:creationId xmlns:a16="http://schemas.microsoft.com/office/drawing/2014/main" id="{E954FB18-D83B-4F65-A0B9-4C9D2A978CC9}"/>
                  </a:ext>
                </a:extLst>
              </p:cNvPr>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633" name="Rectangle 632">
              <a:extLst>
                <a:ext uri="{FF2B5EF4-FFF2-40B4-BE49-F238E27FC236}">
                  <a16:creationId xmlns:a16="http://schemas.microsoft.com/office/drawing/2014/main" id="{44B25F93-ACF5-4071-AE84-DEFFDC84B809}"/>
                </a:ext>
              </a:extLst>
            </p:cNvPr>
            <p:cNvSpPr/>
            <p:nvPr/>
          </p:nvSpPr>
          <p:spPr>
            <a:xfrm>
              <a:off x="4166083" y="2103309"/>
              <a:ext cx="639069" cy="865592"/>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grpSp>
      <p:sp>
        <p:nvSpPr>
          <p:cNvPr id="655" name="Rectangle 654">
            <a:extLst>
              <a:ext uri="{FF2B5EF4-FFF2-40B4-BE49-F238E27FC236}">
                <a16:creationId xmlns:a16="http://schemas.microsoft.com/office/drawing/2014/main" id="{406C7949-61B8-48E7-9CF9-08BE3C3ED039}"/>
              </a:ext>
            </a:extLst>
          </p:cNvPr>
          <p:cNvSpPr/>
          <p:nvPr/>
        </p:nvSpPr>
        <p:spPr>
          <a:xfrm>
            <a:off x="5455920" y="1851660"/>
            <a:ext cx="640080" cy="695261"/>
          </a:xfrm>
          <a:prstGeom prst="rect">
            <a:avLst/>
          </a:prstGeom>
          <a:noFill/>
          <a:ln w="19050">
            <a:solidFill>
              <a:schemeClr val="accent3"/>
            </a:solidFill>
            <a:prstDash val="sysDash"/>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lvl="0">
              <a:lnSpc>
                <a:spcPct val="90000"/>
              </a:lnSpc>
            </a:pPr>
            <a:endParaRPr lang="en-US" sz="900" dirty="0">
              <a:solidFill>
                <a:srgbClr val="FF7700"/>
              </a:solidFill>
            </a:endParaRPr>
          </a:p>
        </p:txBody>
      </p:sp>
      <p:sp>
        <p:nvSpPr>
          <p:cNvPr id="656" name="TextBox 655">
            <a:extLst>
              <a:ext uri="{FF2B5EF4-FFF2-40B4-BE49-F238E27FC236}">
                <a16:creationId xmlns:a16="http://schemas.microsoft.com/office/drawing/2014/main" id="{8B568429-7CCC-483F-81ED-8E9897542E66}"/>
              </a:ext>
            </a:extLst>
          </p:cNvPr>
          <p:cNvSpPr txBox="1"/>
          <p:nvPr/>
        </p:nvSpPr>
        <p:spPr>
          <a:xfrm>
            <a:off x="5403611" y="1857477"/>
            <a:ext cx="680872" cy="123723"/>
          </a:xfrm>
          <a:prstGeom prst="rect">
            <a:avLst/>
          </a:prstGeom>
          <a:noFill/>
        </p:spPr>
        <p:txBody>
          <a:bodyPr wrap="none" lIns="0" tIns="0" rIns="0" bIns="0" rtlCol="0" anchor="t">
            <a:noAutofit/>
          </a:bodyPr>
          <a:lstStyle/>
          <a:p>
            <a:pPr algn="r">
              <a:lnSpc>
                <a:spcPct val="90000"/>
              </a:lnSpc>
            </a:pPr>
            <a:r>
              <a:rPr lang="en-US" sz="900" b="1" dirty="0">
                <a:solidFill>
                  <a:srgbClr val="5F5F5F"/>
                </a:solidFill>
              </a:rPr>
              <a:t>Bastion</a:t>
            </a:r>
          </a:p>
        </p:txBody>
      </p:sp>
      <p:grpSp>
        <p:nvGrpSpPr>
          <p:cNvPr id="657" name="Group 225">
            <a:extLst>
              <a:ext uri="{FF2B5EF4-FFF2-40B4-BE49-F238E27FC236}">
                <a16:creationId xmlns:a16="http://schemas.microsoft.com/office/drawing/2014/main" id="{E585D8F1-6ABB-431C-8E97-7962B0D5615D}"/>
              </a:ext>
            </a:extLst>
          </p:cNvPr>
          <p:cNvGrpSpPr/>
          <p:nvPr/>
        </p:nvGrpSpPr>
        <p:grpSpPr>
          <a:xfrm>
            <a:off x="5576416" y="1943289"/>
            <a:ext cx="455556" cy="617031"/>
            <a:chOff x="4166083" y="2103309"/>
            <a:chExt cx="639069" cy="865592"/>
          </a:xfrm>
        </p:grpSpPr>
        <p:grpSp>
          <p:nvGrpSpPr>
            <p:cNvPr id="658" name="Group 325">
              <a:extLst>
                <a:ext uri="{FF2B5EF4-FFF2-40B4-BE49-F238E27FC236}">
                  <a16:creationId xmlns:a16="http://schemas.microsoft.com/office/drawing/2014/main" id="{00F62B30-AC4A-4E4A-B4C2-523741FF4EB3}"/>
                </a:ext>
              </a:extLst>
            </p:cNvPr>
            <p:cNvGrpSpPr/>
            <p:nvPr/>
          </p:nvGrpSpPr>
          <p:grpSpPr>
            <a:xfrm>
              <a:off x="4402163" y="2815652"/>
              <a:ext cx="166908" cy="74181"/>
              <a:chOff x="6443663" y="1368425"/>
              <a:chExt cx="385762" cy="171450"/>
            </a:xfrm>
            <a:solidFill>
              <a:schemeClr val="accent1"/>
            </a:solidFill>
          </p:grpSpPr>
          <p:sp>
            <p:nvSpPr>
              <p:cNvPr id="663" name="Freeform 3">
                <a:extLst>
                  <a:ext uri="{FF2B5EF4-FFF2-40B4-BE49-F238E27FC236}">
                    <a16:creationId xmlns:a16="http://schemas.microsoft.com/office/drawing/2014/main" id="{E8D448CC-D3F9-4BE2-9792-B6E0FD8076B4}"/>
                  </a:ext>
                </a:extLst>
              </p:cNvPr>
              <p:cNvSpPr>
                <a:spLocks noChangeArrowheads="1"/>
              </p:cNvSpPr>
              <p:nvPr/>
            </p:nvSpPr>
            <p:spPr bwMode="auto">
              <a:xfrm>
                <a:off x="6443663" y="1368425"/>
                <a:ext cx="166687" cy="169863"/>
              </a:xfrm>
              <a:custGeom>
                <a:avLst/>
                <a:gdLst>
                  <a:gd name="T0" fmla="*/ 113 w 461"/>
                  <a:gd name="T1" fmla="*/ 0 h 473"/>
                  <a:gd name="T2" fmla="*/ 237 w 461"/>
                  <a:gd name="T3" fmla="*/ 370 h 473"/>
                  <a:gd name="T4" fmla="*/ 361 w 461"/>
                  <a:gd name="T5" fmla="*/ 0 h 473"/>
                  <a:gd name="T6" fmla="*/ 460 w 461"/>
                  <a:gd name="T7" fmla="*/ 0 h 473"/>
                  <a:gd name="T8" fmla="*/ 285 w 461"/>
                  <a:gd name="T9" fmla="*/ 472 h 473"/>
                  <a:gd name="T10" fmla="*/ 175 w 461"/>
                  <a:gd name="T11" fmla="*/ 472 h 473"/>
                  <a:gd name="T12" fmla="*/ 0 w 461"/>
                  <a:gd name="T13" fmla="*/ 0 h 473"/>
                  <a:gd name="T14" fmla="*/ 113 w 461"/>
                  <a:gd name="T15" fmla="*/ 0 h 4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1" h="473">
                    <a:moveTo>
                      <a:pt x="113" y="0"/>
                    </a:moveTo>
                    <a:lnTo>
                      <a:pt x="237" y="370"/>
                    </a:lnTo>
                    <a:lnTo>
                      <a:pt x="361" y="0"/>
                    </a:lnTo>
                    <a:lnTo>
                      <a:pt x="460" y="0"/>
                    </a:lnTo>
                    <a:lnTo>
                      <a:pt x="285" y="472"/>
                    </a:lnTo>
                    <a:lnTo>
                      <a:pt x="175" y="472"/>
                    </a:lnTo>
                    <a:lnTo>
                      <a:pt x="0" y="0"/>
                    </a:lnTo>
                    <a:lnTo>
                      <a:pt x="113"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664" name="Freeform 4">
                <a:extLst>
                  <a:ext uri="{FF2B5EF4-FFF2-40B4-BE49-F238E27FC236}">
                    <a16:creationId xmlns:a16="http://schemas.microsoft.com/office/drawing/2014/main" id="{C2213394-27D9-4D8D-87FD-40607A412FEF}"/>
                  </a:ext>
                </a:extLst>
              </p:cNvPr>
              <p:cNvSpPr>
                <a:spLocks noChangeArrowheads="1"/>
              </p:cNvSpPr>
              <p:nvPr/>
            </p:nvSpPr>
            <p:spPr bwMode="auto">
              <a:xfrm>
                <a:off x="6635750" y="1368425"/>
                <a:ext cx="193675" cy="171450"/>
              </a:xfrm>
              <a:custGeom>
                <a:avLst/>
                <a:gdLst>
                  <a:gd name="T0" fmla="*/ 6 w 540"/>
                  <a:gd name="T1" fmla="*/ 0 h 475"/>
                  <a:gd name="T2" fmla="*/ 173 w 540"/>
                  <a:gd name="T3" fmla="*/ 0 h 475"/>
                  <a:gd name="T4" fmla="*/ 271 w 540"/>
                  <a:gd name="T5" fmla="*/ 345 h 475"/>
                  <a:gd name="T6" fmla="*/ 379 w 540"/>
                  <a:gd name="T7" fmla="*/ 0 h 475"/>
                  <a:gd name="T8" fmla="*/ 539 w 540"/>
                  <a:gd name="T9" fmla="*/ 0 h 475"/>
                  <a:gd name="T10" fmla="*/ 539 w 540"/>
                  <a:gd name="T11" fmla="*/ 474 h 475"/>
                  <a:gd name="T12" fmla="*/ 438 w 540"/>
                  <a:gd name="T13" fmla="*/ 474 h 475"/>
                  <a:gd name="T14" fmla="*/ 438 w 540"/>
                  <a:gd name="T15" fmla="*/ 68 h 475"/>
                  <a:gd name="T16" fmla="*/ 308 w 540"/>
                  <a:gd name="T17" fmla="*/ 474 h 475"/>
                  <a:gd name="T18" fmla="*/ 223 w 540"/>
                  <a:gd name="T19" fmla="*/ 474 h 475"/>
                  <a:gd name="T20" fmla="*/ 96 w 540"/>
                  <a:gd name="T21" fmla="*/ 68 h 475"/>
                  <a:gd name="T22" fmla="*/ 96 w 540"/>
                  <a:gd name="T23" fmla="*/ 474 h 475"/>
                  <a:gd name="T24" fmla="*/ 0 w 540"/>
                  <a:gd name="T25" fmla="*/ 474 h 475"/>
                  <a:gd name="T26" fmla="*/ 0 w 540"/>
                  <a:gd name="T27" fmla="*/ 0 h 475"/>
                  <a:gd name="T28" fmla="*/ 6 w 540"/>
                  <a:gd name="T29" fmla="*/ 0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40" h="475">
                    <a:moveTo>
                      <a:pt x="6" y="0"/>
                    </a:moveTo>
                    <a:lnTo>
                      <a:pt x="173" y="0"/>
                    </a:lnTo>
                    <a:lnTo>
                      <a:pt x="271" y="345"/>
                    </a:lnTo>
                    <a:lnTo>
                      <a:pt x="379" y="0"/>
                    </a:lnTo>
                    <a:lnTo>
                      <a:pt x="539" y="0"/>
                    </a:lnTo>
                    <a:lnTo>
                      <a:pt x="539" y="474"/>
                    </a:lnTo>
                    <a:lnTo>
                      <a:pt x="438" y="474"/>
                    </a:lnTo>
                    <a:lnTo>
                      <a:pt x="438" y="68"/>
                    </a:lnTo>
                    <a:lnTo>
                      <a:pt x="308" y="474"/>
                    </a:lnTo>
                    <a:lnTo>
                      <a:pt x="223" y="474"/>
                    </a:lnTo>
                    <a:lnTo>
                      <a:pt x="96" y="68"/>
                    </a:lnTo>
                    <a:lnTo>
                      <a:pt x="96" y="474"/>
                    </a:lnTo>
                    <a:lnTo>
                      <a:pt x="0" y="474"/>
                    </a:lnTo>
                    <a:lnTo>
                      <a:pt x="0" y="0"/>
                    </a:lnTo>
                    <a:lnTo>
                      <a:pt x="6"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grpSp>
        <p:grpSp>
          <p:nvGrpSpPr>
            <p:cNvPr id="659" name="Group 198">
              <a:extLst>
                <a:ext uri="{FF2B5EF4-FFF2-40B4-BE49-F238E27FC236}">
                  <a16:creationId xmlns:a16="http://schemas.microsoft.com/office/drawing/2014/main" id="{A16F3686-2936-4A76-B1C8-E86BE08724B3}"/>
                </a:ext>
              </a:extLst>
            </p:cNvPr>
            <p:cNvGrpSpPr/>
            <p:nvPr/>
          </p:nvGrpSpPr>
          <p:grpSpPr>
            <a:xfrm>
              <a:off x="4234477" y="2181412"/>
              <a:ext cx="502281" cy="548163"/>
              <a:chOff x="2505075" y="2108200"/>
              <a:chExt cx="330200" cy="360363"/>
            </a:xfrm>
            <a:solidFill>
              <a:schemeClr val="accent1"/>
            </a:solidFill>
          </p:grpSpPr>
          <p:sp>
            <p:nvSpPr>
              <p:cNvPr id="661" name="Freeform 44">
                <a:extLst>
                  <a:ext uri="{FF2B5EF4-FFF2-40B4-BE49-F238E27FC236}">
                    <a16:creationId xmlns:a16="http://schemas.microsoft.com/office/drawing/2014/main" id="{EF3ED2CC-C3D7-48F8-8C82-D7BD2F27476E}"/>
                  </a:ext>
                </a:extLst>
              </p:cNvPr>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62" name="Freeform 45">
                <a:extLst>
                  <a:ext uri="{FF2B5EF4-FFF2-40B4-BE49-F238E27FC236}">
                    <a16:creationId xmlns:a16="http://schemas.microsoft.com/office/drawing/2014/main" id="{5773DB3B-267C-4CA6-A9D1-8FB285F5AF67}"/>
                  </a:ext>
                </a:extLst>
              </p:cNvPr>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660" name="Rectangle 659">
              <a:extLst>
                <a:ext uri="{FF2B5EF4-FFF2-40B4-BE49-F238E27FC236}">
                  <a16:creationId xmlns:a16="http://schemas.microsoft.com/office/drawing/2014/main" id="{8981AAA2-6949-4822-9579-F60867E4DD70}"/>
                </a:ext>
              </a:extLst>
            </p:cNvPr>
            <p:cNvSpPr/>
            <p:nvPr/>
          </p:nvSpPr>
          <p:spPr>
            <a:xfrm>
              <a:off x="4166083" y="2103309"/>
              <a:ext cx="639069" cy="865592"/>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grpSp>
      <p:grpSp>
        <p:nvGrpSpPr>
          <p:cNvPr id="665" name="Group 227">
            <a:extLst>
              <a:ext uri="{FF2B5EF4-FFF2-40B4-BE49-F238E27FC236}">
                <a16:creationId xmlns:a16="http://schemas.microsoft.com/office/drawing/2014/main" id="{D1F9B797-1275-458D-B0B0-0D20E2EFC1ED}"/>
              </a:ext>
            </a:extLst>
          </p:cNvPr>
          <p:cNvGrpSpPr/>
          <p:nvPr/>
        </p:nvGrpSpPr>
        <p:grpSpPr>
          <a:xfrm>
            <a:off x="3106876" y="1897569"/>
            <a:ext cx="469436" cy="716091"/>
            <a:chOff x="8857983" y="2103309"/>
            <a:chExt cx="639069" cy="974854"/>
          </a:xfrm>
        </p:grpSpPr>
        <p:grpSp>
          <p:nvGrpSpPr>
            <p:cNvPr id="666" name="Group 328">
              <a:extLst>
                <a:ext uri="{FF2B5EF4-FFF2-40B4-BE49-F238E27FC236}">
                  <a16:creationId xmlns:a16="http://schemas.microsoft.com/office/drawing/2014/main" id="{60B1521D-11EB-4921-A31B-81D5DA258C8C}"/>
                </a:ext>
              </a:extLst>
            </p:cNvPr>
            <p:cNvGrpSpPr/>
            <p:nvPr/>
          </p:nvGrpSpPr>
          <p:grpSpPr>
            <a:xfrm>
              <a:off x="8977296" y="2815652"/>
              <a:ext cx="400442" cy="197817"/>
              <a:chOff x="3795713" y="3805238"/>
              <a:chExt cx="925512" cy="457200"/>
            </a:xfrm>
            <a:solidFill>
              <a:schemeClr val="accent1"/>
            </a:solidFill>
          </p:grpSpPr>
          <p:sp>
            <p:nvSpPr>
              <p:cNvPr id="675" name="Freeform 18">
                <a:extLst>
                  <a:ext uri="{FF2B5EF4-FFF2-40B4-BE49-F238E27FC236}">
                    <a16:creationId xmlns:a16="http://schemas.microsoft.com/office/drawing/2014/main" id="{FF40B0B3-8D45-4272-A933-7E9BAC7CB882}"/>
                  </a:ext>
                </a:extLst>
              </p:cNvPr>
              <p:cNvSpPr>
                <a:spLocks noChangeArrowheads="1"/>
              </p:cNvSpPr>
              <p:nvPr/>
            </p:nvSpPr>
            <p:spPr bwMode="auto">
              <a:xfrm>
                <a:off x="3978275" y="3805238"/>
                <a:ext cx="109538" cy="169862"/>
              </a:xfrm>
              <a:custGeom>
                <a:avLst/>
                <a:gdLst>
                  <a:gd name="T0" fmla="*/ 101 w 306"/>
                  <a:gd name="T1" fmla="*/ 0 h 474"/>
                  <a:gd name="T2" fmla="*/ 101 w 306"/>
                  <a:gd name="T3" fmla="*/ 391 h 474"/>
                  <a:gd name="T4" fmla="*/ 305 w 306"/>
                  <a:gd name="T5" fmla="*/ 391 h 474"/>
                  <a:gd name="T6" fmla="*/ 305 w 306"/>
                  <a:gd name="T7" fmla="*/ 473 h 474"/>
                  <a:gd name="T8" fmla="*/ 0 w 306"/>
                  <a:gd name="T9" fmla="*/ 473 h 474"/>
                  <a:gd name="T10" fmla="*/ 0 w 306"/>
                  <a:gd name="T11" fmla="*/ 0 h 474"/>
                  <a:gd name="T12" fmla="*/ 101 w 306"/>
                  <a:gd name="T13" fmla="*/ 0 h 474"/>
                </a:gdLst>
                <a:ahLst/>
                <a:cxnLst>
                  <a:cxn ang="0">
                    <a:pos x="T0" y="T1"/>
                  </a:cxn>
                  <a:cxn ang="0">
                    <a:pos x="T2" y="T3"/>
                  </a:cxn>
                  <a:cxn ang="0">
                    <a:pos x="T4" y="T5"/>
                  </a:cxn>
                  <a:cxn ang="0">
                    <a:pos x="T6" y="T7"/>
                  </a:cxn>
                  <a:cxn ang="0">
                    <a:pos x="T8" y="T9"/>
                  </a:cxn>
                  <a:cxn ang="0">
                    <a:pos x="T10" y="T11"/>
                  </a:cxn>
                  <a:cxn ang="0">
                    <a:pos x="T12" y="T13"/>
                  </a:cxn>
                </a:cxnLst>
                <a:rect l="0" t="0" r="r" b="b"/>
                <a:pathLst>
                  <a:path w="306" h="474">
                    <a:moveTo>
                      <a:pt x="101" y="0"/>
                    </a:moveTo>
                    <a:lnTo>
                      <a:pt x="101" y="391"/>
                    </a:lnTo>
                    <a:lnTo>
                      <a:pt x="305" y="391"/>
                    </a:lnTo>
                    <a:lnTo>
                      <a:pt x="305" y="473"/>
                    </a:lnTo>
                    <a:lnTo>
                      <a:pt x="0" y="473"/>
                    </a:lnTo>
                    <a:lnTo>
                      <a:pt x="0" y="0"/>
                    </a:lnTo>
                    <a:lnTo>
                      <a:pt x="101"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676" name="Freeform 19">
                <a:extLst>
                  <a:ext uri="{FF2B5EF4-FFF2-40B4-BE49-F238E27FC236}">
                    <a16:creationId xmlns:a16="http://schemas.microsoft.com/office/drawing/2014/main" id="{194AFC0A-11BA-4F27-825B-EC106B8F5B2C}"/>
                  </a:ext>
                </a:extLst>
              </p:cNvPr>
              <p:cNvSpPr>
                <a:spLocks noChangeArrowheads="1"/>
              </p:cNvSpPr>
              <p:nvPr/>
            </p:nvSpPr>
            <p:spPr bwMode="auto">
              <a:xfrm>
                <a:off x="4113213" y="3854450"/>
                <a:ext cx="123825" cy="127000"/>
              </a:xfrm>
              <a:custGeom>
                <a:avLst/>
                <a:gdLst>
                  <a:gd name="T0" fmla="*/ 172 w 345"/>
                  <a:gd name="T1" fmla="*/ 0 h 351"/>
                  <a:gd name="T2" fmla="*/ 344 w 345"/>
                  <a:gd name="T3" fmla="*/ 172 h 351"/>
                  <a:gd name="T4" fmla="*/ 172 w 345"/>
                  <a:gd name="T5" fmla="*/ 350 h 351"/>
                  <a:gd name="T6" fmla="*/ 3 w 345"/>
                  <a:gd name="T7" fmla="*/ 175 h 351"/>
                  <a:gd name="T8" fmla="*/ 172 w 345"/>
                  <a:gd name="T9" fmla="*/ 0 h 351"/>
                  <a:gd name="T10" fmla="*/ 172 w 345"/>
                  <a:gd name="T11" fmla="*/ 282 h 351"/>
                  <a:gd name="T12" fmla="*/ 243 w 345"/>
                  <a:gd name="T13" fmla="*/ 169 h 351"/>
                  <a:gd name="T14" fmla="*/ 169 w 345"/>
                  <a:gd name="T15" fmla="*/ 65 h 351"/>
                  <a:gd name="T16" fmla="*/ 99 w 345"/>
                  <a:gd name="T17" fmla="*/ 178 h 351"/>
                  <a:gd name="T18" fmla="*/ 172 w 345"/>
                  <a:gd name="T19" fmla="*/ 282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5" h="351">
                    <a:moveTo>
                      <a:pt x="172" y="0"/>
                    </a:moveTo>
                    <a:cubicBezTo>
                      <a:pt x="291" y="0"/>
                      <a:pt x="344" y="82"/>
                      <a:pt x="344" y="172"/>
                    </a:cubicBezTo>
                    <a:cubicBezTo>
                      <a:pt x="344" y="265"/>
                      <a:pt x="291" y="350"/>
                      <a:pt x="172" y="350"/>
                    </a:cubicBezTo>
                    <a:cubicBezTo>
                      <a:pt x="79" y="350"/>
                      <a:pt x="3" y="291"/>
                      <a:pt x="3" y="175"/>
                    </a:cubicBezTo>
                    <a:cubicBezTo>
                      <a:pt x="0" y="96"/>
                      <a:pt x="42" y="0"/>
                      <a:pt x="172" y="0"/>
                    </a:cubicBezTo>
                    <a:close/>
                    <a:moveTo>
                      <a:pt x="172" y="282"/>
                    </a:moveTo>
                    <a:cubicBezTo>
                      <a:pt x="215" y="282"/>
                      <a:pt x="243" y="257"/>
                      <a:pt x="243" y="169"/>
                    </a:cubicBezTo>
                    <a:cubicBezTo>
                      <a:pt x="243" y="124"/>
                      <a:pt x="234" y="65"/>
                      <a:pt x="169" y="65"/>
                    </a:cubicBezTo>
                    <a:cubicBezTo>
                      <a:pt x="99" y="65"/>
                      <a:pt x="99" y="147"/>
                      <a:pt x="99" y="178"/>
                    </a:cubicBezTo>
                    <a:cubicBezTo>
                      <a:pt x="102" y="248"/>
                      <a:pt x="124" y="282"/>
                      <a:pt x="172" y="282"/>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677" name="Freeform 20">
                <a:extLst>
                  <a:ext uri="{FF2B5EF4-FFF2-40B4-BE49-F238E27FC236}">
                    <a16:creationId xmlns:a16="http://schemas.microsoft.com/office/drawing/2014/main" id="{FBFD6FF6-F321-4F3C-A2DF-964EF825DFA6}"/>
                  </a:ext>
                </a:extLst>
              </p:cNvPr>
              <p:cNvSpPr>
                <a:spLocks noChangeArrowheads="1"/>
              </p:cNvSpPr>
              <p:nvPr/>
            </p:nvSpPr>
            <p:spPr bwMode="auto">
              <a:xfrm>
                <a:off x="4270375" y="3851275"/>
                <a:ext cx="106363" cy="127000"/>
              </a:xfrm>
              <a:custGeom>
                <a:avLst/>
                <a:gdLst>
                  <a:gd name="T0" fmla="*/ 211 w 297"/>
                  <a:gd name="T1" fmla="*/ 345 h 354"/>
                  <a:gd name="T2" fmla="*/ 209 w 297"/>
                  <a:gd name="T3" fmla="*/ 300 h 354"/>
                  <a:gd name="T4" fmla="*/ 110 w 297"/>
                  <a:gd name="T5" fmla="*/ 353 h 354"/>
                  <a:gd name="T6" fmla="*/ 28 w 297"/>
                  <a:gd name="T7" fmla="*/ 328 h 354"/>
                  <a:gd name="T8" fmla="*/ 0 w 297"/>
                  <a:gd name="T9" fmla="*/ 254 h 354"/>
                  <a:gd name="T10" fmla="*/ 70 w 297"/>
                  <a:gd name="T11" fmla="*/ 153 h 354"/>
                  <a:gd name="T12" fmla="*/ 200 w 297"/>
                  <a:gd name="T13" fmla="*/ 136 h 354"/>
                  <a:gd name="T14" fmla="*/ 194 w 297"/>
                  <a:gd name="T15" fmla="*/ 91 h 354"/>
                  <a:gd name="T16" fmla="*/ 152 w 297"/>
                  <a:gd name="T17" fmla="*/ 63 h 354"/>
                  <a:gd name="T18" fmla="*/ 115 w 297"/>
                  <a:gd name="T19" fmla="*/ 80 h 354"/>
                  <a:gd name="T20" fmla="*/ 107 w 297"/>
                  <a:gd name="T21" fmla="*/ 108 h 354"/>
                  <a:gd name="T22" fmla="*/ 11 w 297"/>
                  <a:gd name="T23" fmla="*/ 108 h 354"/>
                  <a:gd name="T24" fmla="*/ 48 w 297"/>
                  <a:gd name="T25" fmla="*/ 29 h 354"/>
                  <a:gd name="T26" fmla="*/ 146 w 297"/>
                  <a:gd name="T27" fmla="*/ 0 h 354"/>
                  <a:gd name="T28" fmla="*/ 265 w 297"/>
                  <a:gd name="T29" fmla="*/ 43 h 354"/>
                  <a:gd name="T30" fmla="*/ 288 w 297"/>
                  <a:gd name="T31" fmla="*/ 125 h 354"/>
                  <a:gd name="T32" fmla="*/ 288 w 297"/>
                  <a:gd name="T33" fmla="*/ 257 h 354"/>
                  <a:gd name="T34" fmla="*/ 296 w 297"/>
                  <a:gd name="T35" fmla="*/ 342 h 354"/>
                  <a:gd name="T36" fmla="*/ 211 w 297"/>
                  <a:gd name="T37" fmla="*/ 342 h 354"/>
                  <a:gd name="T38" fmla="*/ 211 w 297"/>
                  <a:gd name="T39" fmla="*/ 345 h 354"/>
                  <a:gd name="T40" fmla="*/ 93 w 297"/>
                  <a:gd name="T41" fmla="*/ 243 h 354"/>
                  <a:gd name="T42" fmla="*/ 141 w 297"/>
                  <a:gd name="T43" fmla="*/ 291 h 354"/>
                  <a:gd name="T44" fmla="*/ 183 w 297"/>
                  <a:gd name="T45" fmla="*/ 271 h 354"/>
                  <a:gd name="T46" fmla="*/ 200 w 297"/>
                  <a:gd name="T47" fmla="*/ 190 h 354"/>
                  <a:gd name="T48" fmla="*/ 93 w 297"/>
                  <a:gd name="T49" fmla="*/ 243 h 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97" h="354">
                    <a:moveTo>
                      <a:pt x="211" y="345"/>
                    </a:moveTo>
                    <a:cubicBezTo>
                      <a:pt x="209" y="325"/>
                      <a:pt x="209" y="308"/>
                      <a:pt x="209" y="300"/>
                    </a:cubicBezTo>
                    <a:cubicBezTo>
                      <a:pt x="172" y="353"/>
                      <a:pt x="127" y="353"/>
                      <a:pt x="110" y="353"/>
                    </a:cubicBezTo>
                    <a:cubicBezTo>
                      <a:pt x="62" y="353"/>
                      <a:pt x="39" y="339"/>
                      <a:pt x="28" y="328"/>
                    </a:cubicBezTo>
                    <a:cubicBezTo>
                      <a:pt x="8" y="308"/>
                      <a:pt x="0" y="283"/>
                      <a:pt x="0" y="254"/>
                    </a:cubicBezTo>
                    <a:cubicBezTo>
                      <a:pt x="0" y="229"/>
                      <a:pt x="8" y="181"/>
                      <a:pt x="70" y="153"/>
                    </a:cubicBezTo>
                    <a:cubicBezTo>
                      <a:pt x="110" y="136"/>
                      <a:pt x="169" y="136"/>
                      <a:pt x="200" y="136"/>
                    </a:cubicBezTo>
                    <a:cubicBezTo>
                      <a:pt x="200" y="113"/>
                      <a:pt x="200" y="105"/>
                      <a:pt x="194" y="91"/>
                    </a:cubicBezTo>
                    <a:cubicBezTo>
                      <a:pt x="186" y="65"/>
                      <a:pt x="161" y="63"/>
                      <a:pt x="152" y="63"/>
                    </a:cubicBezTo>
                    <a:cubicBezTo>
                      <a:pt x="138" y="63"/>
                      <a:pt x="124" y="68"/>
                      <a:pt x="115" y="80"/>
                    </a:cubicBezTo>
                    <a:cubicBezTo>
                      <a:pt x="107" y="91"/>
                      <a:pt x="107" y="102"/>
                      <a:pt x="107" y="108"/>
                    </a:cubicBezTo>
                    <a:lnTo>
                      <a:pt x="11" y="108"/>
                    </a:lnTo>
                    <a:cubicBezTo>
                      <a:pt x="11" y="91"/>
                      <a:pt x="14" y="54"/>
                      <a:pt x="48" y="29"/>
                    </a:cubicBezTo>
                    <a:cubicBezTo>
                      <a:pt x="79" y="6"/>
                      <a:pt x="115" y="0"/>
                      <a:pt x="146" y="0"/>
                    </a:cubicBezTo>
                    <a:cubicBezTo>
                      <a:pt x="175" y="0"/>
                      <a:pt x="231" y="6"/>
                      <a:pt x="265" y="43"/>
                    </a:cubicBezTo>
                    <a:cubicBezTo>
                      <a:pt x="288" y="71"/>
                      <a:pt x="288" y="108"/>
                      <a:pt x="288" y="125"/>
                    </a:cubicBezTo>
                    <a:lnTo>
                      <a:pt x="288" y="257"/>
                    </a:lnTo>
                    <a:cubicBezTo>
                      <a:pt x="288" y="286"/>
                      <a:pt x="290" y="314"/>
                      <a:pt x="296" y="342"/>
                    </a:cubicBezTo>
                    <a:lnTo>
                      <a:pt x="211" y="342"/>
                    </a:lnTo>
                    <a:lnTo>
                      <a:pt x="211" y="345"/>
                    </a:lnTo>
                    <a:close/>
                    <a:moveTo>
                      <a:pt x="93" y="243"/>
                    </a:moveTo>
                    <a:cubicBezTo>
                      <a:pt x="93" y="266"/>
                      <a:pt x="107" y="291"/>
                      <a:pt x="141" y="291"/>
                    </a:cubicBezTo>
                    <a:cubicBezTo>
                      <a:pt x="158" y="291"/>
                      <a:pt x="172" y="283"/>
                      <a:pt x="183" y="271"/>
                    </a:cubicBezTo>
                    <a:cubicBezTo>
                      <a:pt x="200" y="252"/>
                      <a:pt x="200" y="226"/>
                      <a:pt x="200" y="190"/>
                    </a:cubicBezTo>
                    <a:cubicBezTo>
                      <a:pt x="135" y="184"/>
                      <a:pt x="93" y="204"/>
                      <a:pt x="93" y="243"/>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678" name="Freeform 21">
                <a:extLst>
                  <a:ext uri="{FF2B5EF4-FFF2-40B4-BE49-F238E27FC236}">
                    <a16:creationId xmlns:a16="http://schemas.microsoft.com/office/drawing/2014/main" id="{6B9F2353-DC50-46C8-A107-1F2C11B4A56D}"/>
                  </a:ext>
                </a:extLst>
              </p:cNvPr>
              <p:cNvSpPr>
                <a:spLocks noChangeArrowheads="1"/>
              </p:cNvSpPr>
              <p:nvPr/>
            </p:nvSpPr>
            <p:spPr bwMode="auto">
              <a:xfrm>
                <a:off x="4408488" y="3805238"/>
                <a:ext cx="123825" cy="171450"/>
              </a:xfrm>
              <a:custGeom>
                <a:avLst/>
                <a:gdLst>
                  <a:gd name="T0" fmla="*/ 240 w 343"/>
                  <a:gd name="T1" fmla="*/ 0 h 476"/>
                  <a:gd name="T2" fmla="*/ 339 w 343"/>
                  <a:gd name="T3" fmla="*/ 0 h 476"/>
                  <a:gd name="T4" fmla="*/ 339 w 343"/>
                  <a:gd name="T5" fmla="*/ 416 h 476"/>
                  <a:gd name="T6" fmla="*/ 342 w 343"/>
                  <a:gd name="T7" fmla="*/ 470 h 476"/>
                  <a:gd name="T8" fmla="*/ 243 w 343"/>
                  <a:gd name="T9" fmla="*/ 470 h 476"/>
                  <a:gd name="T10" fmla="*/ 240 w 343"/>
                  <a:gd name="T11" fmla="*/ 422 h 476"/>
                  <a:gd name="T12" fmla="*/ 206 w 343"/>
                  <a:gd name="T13" fmla="*/ 458 h 476"/>
                  <a:gd name="T14" fmla="*/ 141 w 343"/>
                  <a:gd name="T15" fmla="*/ 475 h 476"/>
                  <a:gd name="T16" fmla="*/ 0 w 343"/>
                  <a:gd name="T17" fmla="*/ 312 h 476"/>
                  <a:gd name="T18" fmla="*/ 147 w 343"/>
                  <a:gd name="T19" fmla="*/ 134 h 476"/>
                  <a:gd name="T20" fmla="*/ 240 w 343"/>
                  <a:gd name="T21" fmla="*/ 179 h 476"/>
                  <a:gd name="T22" fmla="*/ 240 w 343"/>
                  <a:gd name="T23" fmla="*/ 0 h 476"/>
                  <a:gd name="T24" fmla="*/ 167 w 343"/>
                  <a:gd name="T25" fmla="*/ 413 h 476"/>
                  <a:gd name="T26" fmla="*/ 229 w 343"/>
                  <a:gd name="T27" fmla="*/ 377 h 476"/>
                  <a:gd name="T28" fmla="*/ 246 w 343"/>
                  <a:gd name="T29" fmla="*/ 298 h 476"/>
                  <a:gd name="T30" fmla="*/ 175 w 343"/>
                  <a:gd name="T31" fmla="*/ 199 h 476"/>
                  <a:gd name="T32" fmla="*/ 105 w 343"/>
                  <a:gd name="T33" fmla="*/ 309 h 476"/>
                  <a:gd name="T34" fmla="*/ 167 w 343"/>
                  <a:gd name="T35" fmla="*/ 413 h 4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43" h="476">
                    <a:moveTo>
                      <a:pt x="240" y="0"/>
                    </a:moveTo>
                    <a:lnTo>
                      <a:pt x="339" y="0"/>
                    </a:lnTo>
                    <a:lnTo>
                      <a:pt x="339" y="416"/>
                    </a:lnTo>
                    <a:cubicBezTo>
                      <a:pt x="339" y="436"/>
                      <a:pt x="339" y="458"/>
                      <a:pt x="342" y="470"/>
                    </a:cubicBezTo>
                    <a:lnTo>
                      <a:pt x="243" y="470"/>
                    </a:lnTo>
                    <a:lnTo>
                      <a:pt x="240" y="422"/>
                    </a:lnTo>
                    <a:cubicBezTo>
                      <a:pt x="235" y="433"/>
                      <a:pt x="226" y="447"/>
                      <a:pt x="206" y="458"/>
                    </a:cubicBezTo>
                    <a:cubicBezTo>
                      <a:pt x="181" y="475"/>
                      <a:pt x="156" y="475"/>
                      <a:pt x="141" y="475"/>
                    </a:cubicBezTo>
                    <a:cubicBezTo>
                      <a:pt x="54" y="475"/>
                      <a:pt x="0" y="413"/>
                      <a:pt x="0" y="312"/>
                    </a:cubicBezTo>
                    <a:cubicBezTo>
                      <a:pt x="0" y="202"/>
                      <a:pt x="60" y="134"/>
                      <a:pt x="147" y="134"/>
                    </a:cubicBezTo>
                    <a:cubicBezTo>
                      <a:pt x="206" y="134"/>
                      <a:pt x="232" y="168"/>
                      <a:pt x="240" y="179"/>
                    </a:cubicBezTo>
                    <a:lnTo>
                      <a:pt x="240" y="0"/>
                    </a:lnTo>
                    <a:close/>
                    <a:moveTo>
                      <a:pt x="167" y="413"/>
                    </a:moveTo>
                    <a:cubicBezTo>
                      <a:pt x="195" y="413"/>
                      <a:pt x="218" y="396"/>
                      <a:pt x="229" y="377"/>
                    </a:cubicBezTo>
                    <a:cubicBezTo>
                      <a:pt x="243" y="348"/>
                      <a:pt x="246" y="315"/>
                      <a:pt x="246" y="298"/>
                    </a:cubicBezTo>
                    <a:cubicBezTo>
                      <a:pt x="246" y="233"/>
                      <a:pt x="218" y="199"/>
                      <a:pt x="175" y="199"/>
                    </a:cubicBezTo>
                    <a:cubicBezTo>
                      <a:pt x="110" y="199"/>
                      <a:pt x="105" y="278"/>
                      <a:pt x="105" y="309"/>
                    </a:cubicBezTo>
                    <a:cubicBezTo>
                      <a:pt x="102" y="365"/>
                      <a:pt x="119" y="413"/>
                      <a:pt x="167" y="413"/>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680" name="Freeform 22">
                <a:extLst>
                  <a:ext uri="{FF2B5EF4-FFF2-40B4-BE49-F238E27FC236}">
                    <a16:creationId xmlns:a16="http://schemas.microsoft.com/office/drawing/2014/main" id="{358F0F13-580E-4CBD-8543-A95C76560232}"/>
                  </a:ext>
                </a:extLst>
              </p:cNvPr>
              <p:cNvSpPr>
                <a:spLocks noChangeArrowheads="1"/>
              </p:cNvSpPr>
              <p:nvPr/>
            </p:nvSpPr>
            <p:spPr bwMode="auto">
              <a:xfrm>
                <a:off x="3795713" y="4087813"/>
                <a:ext cx="131762" cy="169862"/>
              </a:xfrm>
              <a:custGeom>
                <a:avLst/>
                <a:gdLst>
                  <a:gd name="T0" fmla="*/ 3 w 368"/>
                  <a:gd name="T1" fmla="*/ 0 h 472"/>
                  <a:gd name="T2" fmla="*/ 180 w 368"/>
                  <a:gd name="T3" fmla="*/ 0 h 472"/>
                  <a:gd name="T4" fmla="*/ 296 w 368"/>
                  <a:gd name="T5" fmla="*/ 23 h 472"/>
                  <a:gd name="T6" fmla="*/ 350 w 368"/>
                  <a:gd name="T7" fmla="*/ 124 h 472"/>
                  <a:gd name="T8" fmla="*/ 322 w 368"/>
                  <a:gd name="T9" fmla="*/ 195 h 472"/>
                  <a:gd name="T10" fmla="*/ 268 w 368"/>
                  <a:gd name="T11" fmla="*/ 226 h 472"/>
                  <a:gd name="T12" fmla="*/ 367 w 368"/>
                  <a:gd name="T13" fmla="*/ 342 h 472"/>
                  <a:gd name="T14" fmla="*/ 296 w 368"/>
                  <a:gd name="T15" fmla="*/ 452 h 472"/>
                  <a:gd name="T16" fmla="*/ 178 w 368"/>
                  <a:gd name="T17" fmla="*/ 471 h 472"/>
                  <a:gd name="T18" fmla="*/ 0 w 368"/>
                  <a:gd name="T19" fmla="*/ 471 h 472"/>
                  <a:gd name="T20" fmla="*/ 0 w 368"/>
                  <a:gd name="T21" fmla="*/ 0 h 472"/>
                  <a:gd name="T22" fmla="*/ 3 w 368"/>
                  <a:gd name="T23" fmla="*/ 0 h 472"/>
                  <a:gd name="T24" fmla="*/ 169 w 368"/>
                  <a:gd name="T25" fmla="*/ 192 h 472"/>
                  <a:gd name="T26" fmla="*/ 251 w 368"/>
                  <a:gd name="T27" fmla="*/ 130 h 472"/>
                  <a:gd name="T28" fmla="*/ 169 w 368"/>
                  <a:gd name="T29" fmla="*/ 71 h 472"/>
                  <a:gd name="T30" fmla="*/ 101 w 368"/>
                  <a:gd name="T31" fmla="*/ 71 h 472"/>
                  <a:gd name="T32" fmla="*/ 101 w 368"/>
                  <a:gd name="T33" fmla="*/ 192 h 472"/>
                  <a:gd name="T34" fmla="*/ 169 w 368"/>
                  <a:gd name="T35" fmla="*/ 192 h 472"/>
                  <a:gd name="T36" fmla="*/ 99 w 368"/>
                  <a:gd name="T37" fmla="*/ 395 h 472"/>
                  <a:gd name="T38" fmla="*/ 166 w 368"/>
                  <a:gd name="T39" fmla="*/ 395 h 472"/>
                  <a:gd name="T40" fmla="*/ 265 w 368"/>
                  <a:gd name="T41" fmla="*/ 333 h 472"/>
                  <a:gd name="T42" fmla="*/ 155 w 368"/>
                  <a:gd name="T43" fmla="*/ 265 h 472"/>
                  <a:gd name="T44" fmla="*/ 96 w 368"/>
                  <a:gd name="T45" fmla="*/ 265 h 472"/>
                  <a:gd name="T46" fmla="*/ 96 w 368"/>
                  <a:gd name="T47" fmla="*/ 395 h 472"/>
                  <a:gd name="T48" fmla="*/ 99 w 368"/>
                  <a:gd name="T49" fmla="*/ 395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68" h="472">
                    <a:moveTo>
                      <a:pt x="3" y="0"/>
                    </a:moveTo>
                    <a:lnTo>
                      <a:pt x="180" y="0"/>
                    </a:lnTo>
                    <a:cubicBezTo>
                      <a:pt x="209" y="0"/>
                      <a:pt x="262" y="0"/>
                      <a:pt x="296" y="23"/>
                    </a:cubicBezTo>
                    <a:cubicBezTo>
                      <a:pt x="338" y="51"/>
                      <a:pt x="350" y="96"/>
                      <a:pt x="350" y="124"/>
                    </a:cubicBezTo>
                    <a:cubicBezTo>
                      <a:pt x="350" y="141"/>
                      <a:pt x="347" y="172"/>
                      <a:pt x="322" y="195"/>
                    </a:cubicBezTo>
                    <a:cubicBezTo>
                      <a:pt x="319" y="198"/>
                      <a:pt x="296" y="220"/>
                      <a:pt x="268" y="226"/>
                    </a:cubicBezTo>
                    <a:cubicBezTo>
                      <a:pt x="338" y="240"/>
                      <a:pt x="367" y="291"/>
                      <a:pt x="367" y="342"/>
                    </a:cubicBezTo>
                    <a:cubicBezTo>
                      <a:pt x="367" y="398"/>
                      <a:pt x="333" y="435"/>
                      <a:pt x="296" y="452"/>
                    </a:cubicBezTo>
                    <a:cubicBezTo>
                      <a:pt x="259" y="471"/>
                      <a:pt x="195" y="471"/>
                      <a:pt x="178" y="471"/>
                    </a:cubicBezTo>
                    <a:lnTo>
                      <a:pt x="0" y="471"/>
                    </a:lnTo>
                    <a:lnTo>
                      <a:pt x="0" y="0"/>
                    </a:lnTo>
                    <a:lnTo>
                      <a:pt x="3" y="0"/>
                    </a:lnTo>
                    <a:close/>
                    <a:moveTo>
                      <a:pt x="169" y="192"/>
                    </a:moveTo>
                    <a:cubicBezTo>
                      <a:pt x="197" y="192"/>
                      <a:pt x="251" y="192"/>
                      <a:pt x="251" y="130"/>
                    </a:cubicBezTo>
                    <a:cubicBezTo>
                      <a:pt x="251" y="71"/>
                      <a:pt x="200" y="71"/>
                      <a:pt x="169" y="71"/>
                    </a:cubicBezTo>
                    <a:lnTo>
                      <a:pt x="101" y="71"/>
                    </a:lnTo>
                    <a:lnTo>
                      <a:pt x="101" y="192"/>
                    </a:lnTo>
                    <a:lnTo>
                      <a:pt x="169" y="192"/>
                    </a:lnTo>
                    <a:close/>
                    <a:moveTo>
                      <a:pt x="99" y="395"/>
                    </a:moveTo>
                    <a:lnTo>
                      <a:pt x="166" y="395"/>
                    </a:lnTo>
                    <a:cubicBezTo>
                      <a:pt x="211" y="395"/>
                      <a:pt x="265" y="395"/>
                      <a:pt x="265" y="333"/>
                    </a:cubicBezTo>
                    <a:cubicBezTo>
                      <a:pt x="265" y="265"/>
                      <a:pt x="203" y="265"/>
                      <a:pt x="155" y="265"/>
                    </a:cubicBezTo>
                    <a:lnTo>
                      <a:pt x="96" y="265"/>
                    </a:lnTo>
                    <a:lnTo>
                      <a:pt x="96" y="395"/>
                    </a:lnTo>
                    <a:lnTo>
                      <a:pt x="99" y="395"/>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681" name="Freeform 23">
                <a:extLst>
                  <a:ext uri="{FF2B5EF4-FFF2-40B4-BE49-F238E27FC236}">
                    <a16:creationId xmlns:a16="http://schemas.microsoft.com/office/drawing/2014/main" id="{10548E25-EDF0-4DBD-B023-18D9ACE1ECA5}"/>
                  </a:ext>
                </a:extLst>
              </p:cNvPr>
              <p:cNvSpPr>
                <a:spLocks noChangeArrowheads="1"/>
              </p:cNvSpPr>
              <p:nvPr/>
            </p:nvSpPr>
            <p:spPr bwMode="auto">
              <a:xfrm>
                <a:off x="3959225" y="4133850"/>
                <a:ext cx="106363" cy="127000"/>
              </a:xfrm>
              <a:custGeom>
                <a:avLst/>
                <a:gdLst>
                  <a:gd name="T0" fmla="*/ 212 w 297"/>
                  <a:gd name="T1" fmla="*/ 344 h 354"/>
                  <a:gd name="T2" fmla="*/ 209 w 297"/>
                  <a:gd name="T3" fmla="*/ 299 h 354"/>
                  <a:gd name="T4" fmla="*/ 110 w 297"/>
                  <a:gd name="T5" fmla="*/ 353 h 354"/>
                  <a:gd name="T6" fmla="*/ 28 w 297"/>
                  <a:gd name="T7" fmla="*/ 327 h 354"/>
                  <a:gd name="T8" fmla="*/ 0 w 297"/>
                  <a:gd name="T9" fmla="*/ 254 h 354"/>
                  <a:gd name="T10" fmla="*/ 71 w 297"/>
                  <a:gd name="T11" fmla="*/ 152 h 354"/>
                  <a:gd name="T12" fmla="*/ 201 w 297"/>
                  <a:gd name="T13" fmla="*/ 135 h 354"/>
                  <a:gd name="T14" fmla="*/ 195 w 297"/>
                  <a:gd name="T15" fmla="*/ 90 h 354"/>
                  <a:gd name="T16" fmla="*/ 153 w 297"/>
                  <a:gd name="T17" fmla="*/ 62 h 354"/>
                  <a:gd name="T18" fmla="*/ 116 w 297"/>
                  <a:gd name="T19" fmla="*/ 79 h 354"/>
                  <a:gd name="T20" fmla="*/ 107 w 297"/>
                  <a:gd name="T21" fmla="*/ 107 h 354"/>
                  <a:gd name="T22" fmla="*/ 11 w 297"/>
                  <a:gd name="T23" fmla="*/ 107 h 354"/>
                  <a:gd name="T24" fmla="*/ 48 w 297"/>
                  <a:gd name="T25" fmla="*/ 28 h 354"/>
                  <a:gd name="T26" fmla="*/ 147 w 297"/>
                  <a:gd name="T27" fmla="*/ 0 h 354"/>
                  <a:gd name="T28" fmla="*/ 265 w 297"/>
                  <a:gd name="T29" fmla="*/ 42 h 354"/>
                  <a:gd name="T30" fmla="*/ 288 w 297"/>
                  <a:gd name="T31" fmla="*/ 124 h 354"/>
                  <a:gd name="T32" fmla="*/ 288 w 297"/>
                  <a:gd name="T33" fmla="*/ 257 h 354"/>
                  <a:gd name="T34" fmla="*/ 296 w 297"/>
                  <a:gd name="T35" fmla="*/ 341 h 354"/>
                  <a:gd name="T36" fmla="*/ 212 w 297"/>
                  <a:gd name="T37" fmla="*/ 341 h 354"/>
                  <a:gd name="T38" fmla="*/ 212 w 297"/>
                  <a:gd name="T39" fmla="*/ 344 h 354"/>
                  <a:gd name="T40" fmla="*/ 93 w 297"/>
                  <a:gd name="T41" fmla="*/ 243 h 354"/>
                  <a:gd name="T42" fmla="*/ 141 w 297"/>
                  <a:gd name="T43" fmla="*/ 291 h 354"/>
                  <a:gd name="T44" fmla="*/ 184 w 297"/>
                  <a:gd name="T45" fmla="*/ 271 h 354"/>
                  <a:gd name="T46" fmla="*/ 201 w 297"/>
                  <a:gd name="T47" fmla="*/ 189 h 354"/>
                  <a:gd name="T48" fmla="*/ 93 w 297"/>
                  <a:gd name="T49" fmla="*/ 243 h 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97" h="354">
                    <a:moveTo>
                      <a:pt x="212" y="344"/>
                    </a:moveTo>
                    <a:cubicBezTo>
                      <a:pt x="209" y="325"/>
                      <a:pt x="209" y="308"/>
                      <a:pt x="209" y="299"/>
                    </a:cubicBezTo>
                    <a:cubicBezTo>
                      <a:pt x="172" y="353"/>
                      <a:pt x="127" y="353"/>
                      <a:pt x="110" y="353"/>
                    </a:cubicBezTo>
                    <a:cubicBezTo>
                      <a:pt x="62" y="353"/>
                      <a:pt x="40" y="339"/>
                      <a:pt x="28" y="327"/>
                    </a:cubicBezTo>
                    <a:cubicBezTo>
                      <a:pt x="9" y="308"/>
                      <a:pt x="0" y="282"/>
                      <a:pt x="0" y="254"/>
                    </a:cubicBezTo>
                    <a:cubicBezTo>
                      <a:pt x="0" y="229"/>
                      <a:pt x="9" y="181"/>
                      <a:pt x="71" y="152"/>
                    </a:cubicBezTo>
                    <a:cubicBezTo>
                      <a:pt x="110" y="135"/>
                      <a:pt x="169" y="135"/>
                      <a:pt x="201" y="135"/>
                    </a:cubicBezTo>
                    <a:cubicBezTo>
                      <a:pt x="201" y="113"/>
                      <a:pt x="201" y="104"/>
                      <a:pt x="195" y="90"/>
                    </a:cubicBezTo>
                    <a:cubicBezTo>
                      <a:pt x="186" y="65"/>
                      <a:pt x="161" y="62"/>
                      <a:pt x="153" y="62"/>
                    </a:cubicBezTo>
                    <a:cubicBezTo>
                      <a:pt x="138" y="62"/>
                      <a:pt x="124" y="68"/>
                      <a:pt x="116" y="79"/>
                    </a:cubicBezTo>
                    <a:cubicBezTo>
                      <a:pt x="107" y="90"/>
                      <a:pt x="107" y="102"/>
                      <a:pt x="107" y="107"/>
                    </a:cubicBezTo>
                    <a:lnTo>
                      <a:pt x="11" y="107"/>
                    </a:lnTo>
                    <a:cubicBezTo>
                      <a:pt x="11" y="90"/>
                      <a:pt x="14" y="54"/>
                      <a:pt x="48" y="28"/>
                    </a:cubicBezTo>
                    <a:cubicBezTo>
                      <a:pt x="79" y="6"/>
                      <a:pt x="116" y="0"/>
                      <a:pt x="147" y="0"/>
                    </a:cubicBezTo>
                    <a:cubicBezTo>
                      <a:pt x="175" y="0"/>
                      <a:pt x="232" y="6"/>
                      <a:pt x="265" y="42"/>
                    </a:cubicBezTo>
                    <a:cubicBezTo>
                      <a:pt x="288" y="71"/>
                      <a:pt x="288" y="107"/>
                      <a:pt x="288" y="124"/>
                    </a:cubicBezTo>
                    <a:lnTo>
                      <a:pt x="288" y="257"/>
                    </a:lnTo>
                    <a:cubicBezTo>
                      <a:pt x="288" y="285"/>
                      <a:pt x="291" y="313"/>
                      <a:pt x="296" y="341"/>
                    </a:cubicBezTo>
                    <a:lnTo>
                      <a:pt x="212" y="341"/>
                    </a:lnTo>
                    <a:lnTo>
                      <a:pt x="212" y="344"/>
                    </a:lnTo>
                    <a:close/>
                    <a:moveTo>
                      <a:pt x="93" y="243"/>
                    </a:moveTo>
                    <a:cubicBezTo>
                      <a:pt x="93" y="265"/>
                      <a:pt x="107" y="291"/>
                      <a:pt x="141" y="291"/>
                    </a:cubicBezTo>
                    <a:cubicBezTo>
                      <a:pt x="158" y="291"/>
                      <a:pt x="172" y="282"/>
                      <a:pt x="184" y="271"/>
                    </a:cubicBezTo>
                    <a:cubicBezTo>
                      <a:pt x="201" y="251"/>
                      <a:pt x="201" y="226"/>
                      <a:pt x="201" y="189"/>
                    </a:cubicBezTo>
                    <a:cubicBezTo>
                      <a:pt x="138" y="183"/>
                      <a:pt x="93" y="203"/>
                      <a:pt x="93" y="243"/>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682" name="Freeform 24">
                <a:extLst>
                  <a:ext uri="{FF2B5EF4-FFF2-40B4-BE49-F238E27FC236}">
                    <a16:creationId xmlns:a16="http://schemas.microsoft.com/office/drawing/2014/main" id="{FD247C33-CD03-4A2A-9F63-5A3E6957BB77}"/>
                  </a:ext>
                </a:extLst>
              </p:cNvPr>
              <p:cNvSpPr>
                <a:spLocks noChangeArrowheads="1"/>
              </p:cNvSpPr>
              <p:nvPr/>
            </p:nvSpPr>
            <p:spPr bwMode="auto">
              <a:xfrm>
                <a:off x="4106863" y="4087813"/>
                <a:ext cx="34925" cy="171450"/>
              </a:xfrm>
              <a:custGeom>
                <a:avLst/>
                <a:gdLst>
                  <a:gd name="T0" fmla="*/ 0 w 97"/>
                  <a:gd name="T1" fmla="*/ 0 h 475"/>
                  <a:gd name="T2" fmla="*/ 96 w 97"/>
                  <a:gd name="T3" fmla="*/ 0 h 475"/>
                  <a:gd name="T4" fmla="*/ 96 w 97"/>
                  <a:gd name="T5" fmla="*/ 474 h 475"/>
                  <a:gd name="T6" fmla="*/ 0 w 97"/>
                  <a:gd name="T7" fmla="*/ 474 h 475"/>
                  <a:gd name="T8" fmla="*/ 0 w 97"/>
                  <a:gd name="T9" fmla="*/ 0 h 475"/>
                </a:gdLst>
                <a:ahLst/>
                <a:cxnLst>
                  <a:cxn ang="0">
                    <a:pos x="T0" y="T1"/>
                  </a:cxn>
                  <a:cxn ang="0">
                    <a:pos x="T2" y="T3"/>
                  </a:cxn>
                  <a:cxn ang="0">
                    <a:pos x="T4" y="T5"/>
                  </a:cxn>
                  <a:cxn ang="0">
                    <a:pos x="T6" y="T7"/>
                  </a:cxn>
                  <a:cxn ang="0">
                    <a:pos x="T8" y="T9"/>
                  </a:cxn>
                </a:cxnLst>
                <a:rect l="0" t="0" r="r" b="b"/>
                <a:pathLst>
                  <a:path w="97" h="475">
                    <a:moveTo>
                      <a:pt x="0" y="0"/>
                    </a:moveTo>
                    <a:lnTo>
                      <a:pt x="96" y="0"/>
                    </a:lnTo>
                    <a:lnTo>
                      <a:pt x="96" y="474"/>
                    </a:lnTo>
                    <a:lnTo>
                      <a:pt x="0" y="474"/>
                    </a:ln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683" name="Freeform 25">
                <a:extLst>
                  <a:ext uri="{FF2B5EF4-FFF2-40B4-BE49-F238E27FC236}">
                    <a16:creationId xmlns:a16="http://schemas.microsoft.com/office/drawing/2014/main" id="{7673DD4A-F60D-4442-B4BE-FC24CF15E869}"/>
                  </a:ext>
                </a:extLst>
              </p:cNvPr>
              <p:cNvSpPr>
                <a:spLocks noChangeArrowheads="1"/>
              </p:cNvSpPr>
              <p:nvPr/>
            </p:nvSpPr>
            <p:spPr bwMode="auto">
              <a:xfrm>
                <a:off x="4179888" y="4133850"/>
                <a:ext cx="106362" cy="127000"/>
              </a:xfrm>
              <a:custGeom>
                <a:avLst/>
                <a:gdLst>
                  <a:gd name="T0" fmla="*/ 211 w 297"/>
                  <a:gd name="T1" fmla="*/ 344 h 354"/>
                  <a:gd name="T2" fmla="*/ 208 w 297"/>
                  <a:gd name="T3" fmla="*/ 299 h 354"/>
                  <a:gd name="T4" fmla="*/ 110 w 297"/>
                  <a:gd name="T5" fmla="*/ 353 h 354"/>
                  <a:gd name="T6" fmla="*/ 28 w 297"/>
                  <a:gd name="T7" fmla="*/ 327 h 354"/>
                  <a:gd name="T8" fmla="*/ 0 w 297"/>
                  <a:gd name="T9" fmla="*/ 254 h 354"/>
                  <a:gd name="T10" fmla="*/ 70 w 297"/>
                  <a:gd name="T11" fmla="*/ 152 h 354"/>
                  <a:gd name="T12" fmla="*/ 200 w 297"/>
                  <a:gd name="T13" fmla="*/ 135 h 354"/>
                  <a:gd name="T14" fmla="*/ 194 w 297"/>
                  <a:gd name="T15" fmla="*/ 90 h 354"/>
                  <a:gd name="T16" fmla="*/ 152 w 297"/>
                  <a:gd name="T17" fmla="*/ 62 h 354"/>
                  <a:gd name="T18" fmla="*/ 115 w 297"/>
                  <a:gd name="T19" fmla="*/ 79 h 354"/>
                  <a:gd name="T20" fmla="*/ 107 w 297"/>
                  <a:gd name="T21" fmla="*/ 107 h 354"/>
                  <a:gd name="T22" fmla="*/ 11 w 297"/>
                  <a:gd name="T23" fmla="*/ 107 h 354"/>
                  <a:gd name="T24" fmla="*/ 48 w 297"/>
                  <a:gd name="T25" fmla="*/ 28 h 354"/>
                  <a:gd name="T26" fmla="*/ 146 w 297"/>
                  <a:gd name="T27" fmla="*/ 0 h 354"/>
                  <a:gd name="T28" fmla="*/ 265 w 297"/>
                  <a:gd name="T29" fmla="*/ 42 h 354"/>
                  <a:gd name="T30" fmla="*/ 287 w 297"/>
                  <a:gd name="T31" fmla="*/ 124 h 354"/>
                  <a:gd name="T32" fmla="*/ 287 w 297"/>
                  <a:gd name="T33" fmla="*/ 257 h 354"/>
                  <a:gd name="T34" fmla="*/ 296 w 297"/>
                  <a:gd name="T35" fmla="*/ 341 h 354"/>
                  <a:gd name="T36" fmla="*/ 211 w 297"/>
                  <a:gd name="T37" fmla="*/ 341 h 354"/>
                  <a:gd name="T38" fmla="*/ 211 w 297"/>
                  <a:gd name="T39" fmla="*/ 344 h 354"/>
                  <a:gd name="T40" fmla="*/ 90 w 297"/>
                  <a:gd name="T41" fmla="*/ 243 h 354"/>
                  <a:gd name="T42" fmla="*/ 138 w 297"/>
                  <a:gd name="T43" fmla="*/ 291 h 354"/>
                  <a:gd name="T44" fmla="*/ 180 w 297"/>
                  <a:gd name="T45" fmla="*/ 271 h 354"/>
                  <a:gd name="T46" fmla="*/ 197 w 297"/>
                  <a:gd name="T47" fmla="*/ 189 h 354"/>
                  <a:gd name="T48" fmla="*/ 90 w 297"/>
                  <a:gd name="T49" fmla="*/ 243 h 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97" h="354">
                    <a:moveTo>
                      <a:pt x="211" y="344"/>
                    </a:moveTo>
                    <a:cubicBezTo>
                      <a:pt x="208" y="325"/>
                      <a:pt x="208" y="308"/>
                      <a:pt x="208" y="299"/>
                    </a:cubicBezTo>
                    <a:cubicBezTo>
                      <a:pt x="172" y="353"/>
                      <a:pt x="127" y="353"/>
                      <a:pt x="110" y="353"/>
                    </a:cubicBezTo>
                    <a:cubicBezTo>
                      <a:pt x="62" y="353"/>
                      <a:pt x="39" y="339"/>
                      <a:pt x="28" y="327"/>
                    </a:cubicBezTo>
                    <a:cubicBezTo>
                      <a:pt x="8" y="308"/>
                      <a:pt x="0" y="282"/>
                      <a:pt x="0" y="254"/>
                    </a:cubicBezTo>
                    <a:cubicBezTo>
                      <a:pt x="0" y="229"/>
                      <a:pt x="8" y="181"/>
                      <a:pt x="70" y="152"/>
                    </a:cubicBezTo>
                    <a:cubicBezTo>
                      <a:pt x="110" y="135"/>
                      <a:pt x="169" y="135"/>
                      <a:pt x="200" y="135"/>
                    </a:cubicBezTo>
                    <a:cubicBezTo>
                      <a:pt x="200" y="113"/>
                      <a:pt x="200" y="104"/>
                      <a:pt x="194" y="90"/>
                    </a:cubicBezTo>
                    <a:cubicBezTo>
                      <a:pt x="186" y="65"/>
                      <a:pt x="160" y="62"/>
                      <a:pt x="152" y="62"/>
                    </a:cubicBezTo>
                    <a:cubicBezTo>
                      <a:pt x="138" y="62"/>
                      <a:pt x="124" y="68"/>
                      <a:pt x="115" y="79"/>
                    </a:cubicBezTo>
                    <a:cubicBezTo>
                      <a:pt x="107" y="90"/>
                      <a:pt x="107" y="102"/>
                      <a:pt x="107" y="107"/>
                    </a:cubicBezTo>
                    <a:lnTo>
                      <a:pt x="11" y="107"/>
                    </a:lnTo>
                    <a:cubicBezTo>
                      <a:pt x="11" y="90"/>
                      <a:pt x="14" y="54"/>
                      <a:pt x="48" y="28"/>
                    </a:cubicBezTo>
                    <a:cubicBezTo>
                      <a:pt x="79" y="6"/>
                      <a:pt x="115" y="0"/>
                      <a:pt x="146" y="0"/>
                    </a:cubicBezTo>
                    <a:cubicBezTo>
                      <a:pt x="175" y="0"/>
                      <a:pt x="231" y="6"/>
                      <a:pt x="265" y="42"/>
                    </a:cubicBezTo>
                    <a:cubicBezTo>
                      <a:pt x="287" y="71"/>
                      <a:pt x="287" y="107"/>
                      <a:pt x="287" y="124"/>
                    </a:cubicBezTo>
                    <a:lnTo>
                      <a:pt x="287" y="257"/>
                    </a:lnTo>
                    <a:cubicBezTo>
                      <a:pt x="287" y="285"/>
                      <a:pt x="290" y="313"/>
                      <a:pt x="296" y="341"/>
                    </a:cubicBezTo>
                    <a:lnTo>
                      <a:pt x="211" y="341"/>
                    </a:lnTo>
                    <a:lnTo>
                      <a:pt x="211" y="344"/>
                    </a:lnTo>
                    <a:close/>
                    <a:moveTo>
                      <a:pt x="90" y="243"/>
                    </a:moveTo>
                    <a:cubicBezTo>
                      <a:pt x="90" y="265"/>
                      <a:pt x="104" y="291"/>
                      <a:pt x="138" y="291"/>
                    </a:cubicBezTo>
                    <a:cubicBezTo>
                      <a:pt x="155" y="291"/>
                      <a:pt x="169" y="282"/>
                      <a:pt x="180" y="271"/>
                    </a:cubicBezTo>
                    <a:cubicBezTo>
                      <a:pt x="197" y="251"/>
                      <a:pt x="197" y="226"/>
                      <a:pt x="197" y="189"/>
                    </a:cubicBezTo>
                    <a:cubicBezTo>
                      <a:pt x="135" y="183"/>
                      <a:pt x="90" y="203"/>
                      <a:pt x="90" y="243"/>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684" name="Freeform 26">
                <a:extLst>
                  <a:ext uri="{FF2B5EF4-FFF2-40B4-BE49-F238E27FC236}">
                    <a16:creationId xmlns:a16="http://schemas.microsoft.com/office/drawing/2014/main" id="{DA2AA000-8D94-4F9B-A344-E765FD8A6F1E}"/>
                  </a:ext>
                </a:extLst>
              </p:cNvPr>
              <p:cNvSpPr>
                <a:spLocks noChangeArrowheads="1"/>
              </p:cNvSpPr>
              <p:nvPr/>
            </p:nvSpPr>
            <p:spPr bwMode="auto">
              <a:xfrm>
                <a:off x="4325938" y="4137025"/>
                <a:ext cx="112712" cy="122238"/>
              </a:xfrm>
              <a:custGeom>
                <a:avLst/>
                <a:gdLst>
                  <a:gd name="T0" fmla="*/ 3 w 314"/>
                  <a:gd name="T1" fmla="*/ 65 h 340"/>
                  <a:gd name="T2" fmla="*/ 0 w 314"/>
                  <a:gd name="T3" fmla="*/ 6 h 340"/>
                  <a:gd name="T4" fmla="*/ 93 w 314"/>
                  <a:gd name="T5" fmla="*/ 6 h 340"/>
                  <a:gd name="T6" fmla="*/ 96 w 314"/>
                  <a:gd name="T7" fmla="*/ 57 h 340"/>
                  <a:gd name="T8" fmla="*/ 203 w 314"/>
                  <a:gd name="T9" fmla="*/ 0 h 340"/>
                  <a:gd name="T10" fmla="*/ 305 w 314"/>
                  <a:gd name="T11" fmla="*/ 63 h 340"/>
                  <a:gd name="T12" fmla="*/ 313 w 314"/>
                  <a:gd name="T13" fmla="*/ 161 h 340"/>
                  <a:gd name="T14" fmla="*/ 313 w 314"/>
                  <a:gd name="T15" fmla="*/ 339 h 340"/>
                  <a:gd name="T16" fmla="*/ 214 w 314"/>
                  <a:gd name="T17" fmla="*/ 339 h 340"/>
                  <a:gd name="T18" fmla="*/ 214 w 314"/>
                  <a:gd name="T19" fmla="*/ 133 h 340"/>
                  <a:gd name="T20" fmla="*/ 209 w 314"/>
                  <a:gd name="T21" fmla="*/ 96 h 340"/>
                  <a:gd name="T22" fmla="*/ 161 w 314"/>
                  <a:gd name="T23" fmla="*/ 68 h 340"/>
                  <a:gd name="T24" fmla="*/ 110 w 314"/>
                  <a:gd name="T25" fmla="*/ 94 h 340"/>
                  <a:gd name="T26" fmla="*/ 99 w 314"/>
                  <a:gd name="T27" fmla="*/ 144 h 340"/>
                  <a:gd name="T28" fmla="*/ 99 w 314"/>
                  <a:gd name="T29" fmla="*/ 339 h 340"/>
                  <a:gd name="T30" fmla="*/ 0 w 314"/>
                  <a:gd name="T31" fmla="*/ 339 h 340"/>
                  <a:gd name="T32" fmla="*/ 0 w 314"/>
                  <a:gd name="T33" fmla="*/ 65 h 340"/>
                  <a:gd name="T34" fmla="*/ 3 w 314"/>
                  <a:gd name="T35" fmla="*/ 65 h 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14" h="340">
                    <a:moveTo>
                      <a:pt x="3" y="65"/>
                    </a:moveTo>
                    <a:cubicBezTo>
                      <a:pt x="3" y="65"/>
                      <a:pt x="3" y="29"/>
                      <a:pt x="0" y="6"/>
                    </a:cubicBezTo>
                    <a:lnTo>
                      <a:pt x="93" y="6"/>
                    </a:lnTo>
                    <a:lnTo>
                      <a:pt x="96" y="57"/>
                    </a:lnTo>
                    <a:cubicBezTo>
                      <a:pt x="104" y="43"/>
                      <a:pt x="133" y="0"/>
                      <a:pt x="203" y="0"/>
                    </a:cubicBezTo>
                    <a:cubicBezTo>
                      <a:pt x="268" y="0"/>
                      <a:pt x="296" y="40"/>
                      <a:pt x="305" y="63"/>
                    </a:cubicBezTo>
                    <a:cubicBezTo>
                      <a:pt x="313" y="82"/>
                      <a:pt x="313" y="99"/>
                      <a:pt x="313" y="161"/>
                    </a:cubicBezTo>
                    <a:lnTo>
                      <a:pt x="313" y="339"/>
                    </a:lnTo>
                    <a:lnTo>
                      <a:pt x="214" y="339"/>
                    </a:lnTo>
                    <a:lnTo>
                      <a:pt x="214" y="133"/>
                    </a:lnTo>
                    <a:cubicBezTo>
                      <a:pt x="214" y="119"/>
                      <a:pt x="214" y="108"/>
                      <a:pt x="209" y="96"/>
                    </a:cubicBezTo>
                    <a:cubicBezTo>
                      <a:pt x="200" y="82"/>
                      <a:pt x="186" y="68"/>
                      <a:pt x="161" y="68"/>
                    </a:cubicBezTo>
                    <a:cubicBezTo>
                      <a:pt x="141" y="68"/>
                      <a:pt x="121" y="77"/>
                      <a:pt x="110" y="94"/>
                    </a:cubicBezTo>
                    <a:cubicBezTo>
                      <a:pt x="104" y="102"/>
                      <a:pt x="99" y="119"/>
                      <a:pt x="99" y="144"/>
                    </a:cubicBezTo>
                    <a:lnTo>
                      <a:pt x="99" y="339"/>
                    </a:lnTo>
                    <a:lnTo>
                      <a:pt x="0" y="339"/>
                    </a:lnTo>
                    <a:lnTo>
                      <a:pt x="0" y="65"/>
                    </a:lnTo>
                    <a:lnTo>
                      <a:pt x="3" y="65"/>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685" name="Freeform 27">
                <a:extLst>
                  <a:ext uri="{FF2B5EF4-FFF2-40B4-BE49-F238E27FC236}">
                    <a16:creationId xmlns:a16="http://schemas.microsoft.com/office/drawing/2014/main" id="{A94DD614-075B-4F54-9C4C-338FE7C5B738}"/>
                  </a:ext>
                </a:extLst>
              </p:cNvPr>
              <p:cNvSpPr>
                <a:spLocks noChangeArrowheads="1"/>
              </p:cNvSpPr>
              <p:nvPr/>
            </p:nvSpPr>
            <p:spPr bwMode="auto">
              <a:xfrm>
                <a:off x="4476750" y="4137025"/>
                <a:ext cx="104775" cy="125413"/>
              </a:xfrm>
              <a:custGeom>
                <a:avLst/>
                <a:gdLst>
                  <a:gd name="T0" fmla="*/ 149 w 291"/>
                  <a:gd name="T1" fmla="*/ 63 h 349"/>
                  <a:gd name="T2" fmla="*/ 98 w 291"/>
                  <a:gd name="T3" fmla="*/ 167 h 349"/>
                  <a:gd name="T4" fmla="*/ 124 w 291"/>
                  <a:gd name="T5" fmla="*/ 269 h 349"/>
                  <a:gd name="T6" fmla="*/ 149 w 291"/>
                  <a:gd name="T7" fmla="*/ 280 h 349"/>
                  <a:gd name="T8" fmla="*/ 194 w 291"/>
                  <a:gd name="T9" fmla="*/ 218 h 349"/>
                  <a:gd name="T10" fmla="*/ 290 w 291"/>
                  <a:gd name="T11" fmla="*/ 218 h 349"/>
                  <a:gd name="T12" fmla="*/ 248 w 291"/>
                  <a:gd name="T13" fmla="*/ 317 h 349"/>
                  <a:gd name="T14" fmla="*/ 155 w 291"/>
                  <a:gd name="T15" fmla="*/ 348 h 349"/>
                  <a:gd name="T16" fmla="*/ 42 w 291"/>
                  <a:gd name="T17" fmla="*/ 302 h 349"/>
                  <a:gd name="T18" fmla="*/ 0 w 291"/>
                  <a:gd name="T19" fmla="*/ 173 h 349"/>
                  <a:gd name="T20" fmla="*/ 155 w 291"/>
                  <a:gd name="T21" fmla="*/ 0 h 349"/>
                  <a:gd name="T22" fmla="*/ 290 w 291"/>
                  <a:gd name="T23" fmla="*/ 125 h 349"/>
                  <a:gd name="T24" fmla="*/ 192 w 291"/>
                  <a:gd name="T25" fmla="*/ 125 h 349"/>
                  <a:gd name="T26" fmla="*/ 149 w 291"/>
                  <a:gd name="T27" fmla="*/ 63 h 3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91" h="349">
                    <a:moveTo>
                      <a:pt x="149" y="63"/>
                    </a:moveTo>
                    <a:cubicBezTo>
                      <a:pt x="104" y="63"/>
                      <a:pt x="98" y="133"/>
                      <a:pt x="98" y="167"/>
                    </a:cubicBezTo>
                    <a:cubicBezTo>
                      <a:pt x="98" y="184"/>
                      <a:pt x="101" y="243"/>
                      <a:pt x="124" y="269"/>
                    </a:cubicBezTo>
                    <a:cubicBezTo>
                      <a:pt x="132" y="277"/>
                      <a:pt x="144" y="280"/>
                      <a:pt x="149" y="280"/>
                    </a:cubicBezTo>
                    <a:cubicBezTo>
                      <a:pt x="160" y="280"/>
                      <a:pt x="189" y="274"/>
                      <a:pt x="194" y="218"/>
                    </a:cubicBezTo>
                    <a:lnTo>
                      <a:pt x="290" y="218"/>
                    </a:lnTo>
                    <a:cubicBezTo>
                      <a:pt x="290" y="243"/>
                      <a:pt x="285" y="283"/>
                      <a:pt x="248" y="317"/>
                    </a:cubicBezTo>
                    <a:cubicBezTo>
                      <a:pt x="225" y="336"/>
                      <a:pt x="194" y="348"/>
                      <a:pt x="155" y="348"/>
                    </a:cubicBezTo>
                    <a:cubicBezTo>
                      <a:pt x="110" y="348"/>
                      <a:pt x="73" y="339"/>
                      <a:pt x="42" y="302"/>
                    </a:cubicBezTo>
                    <a:cubicBezTo>
                      <a:pt x="14" y="269"/>
                      <a:pt x="0" y="226"/>
                      <a:pt x="0" y="173"/>
                    </a:cubicBezTo>
                    <a:cubicBezTo>
                      <a:pt x="0" y="23"/>
                      <a:pt x="110" y="0"/>
                      <a:pt x="155" y="0"/>
                    </a:cubicBezTo>
                    <a:cubicBezTo>
                      <a:pt x="217" y="0"/>
                      <a:pt x="290" y="34"/>
                      <a:pt x="290" y="125"/>
                    </a:cubicBezTo>
                    <a:lnTo>
                      <a:pt x="192" y="125"/>
                    </a:lnTo>
                    <a:cubicBezTo>
                      <a:pt x="192" y="113"/>
                      <a:pt x="186" y="63"/>
                      <a:pt x="149" y="63"/>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686" name="Freeform 28">
                <a:extLst>
                  <a:ext uri="{FF2B5EF4-FFF2-40B4-BE49-F238E27FC236}">
                    <a16:creationId xmlns:a16="http://schemas.microsoft.com/office/drawing/2014/main" id="{F169114B-6F73-4FF3-AF61-A68BD3C51904}"/>
                  </a:ext>
                </a:extLst>
              </p:cNvPr>
              <p:cNvSpPr>
                <a:spLocks noChangeArrowheads="1"/>
              </p:cNvSpPr>
              <p:nvPr/>
            </p:nvSpPr>
            <p:spPr bwMode="auto">
              <a:xfrm>
                <a:off x="4606925" y="4133850"/>
                <a:ext cx="114300" cy="128588"/>
              </a:xfrm>
              <a:custGeom>
                <a:avLst/>
                <a:gdLst>
                  <a:gd name="T0" fmla="*/ 93 w 317"/>
                  <a:gd name="T1" fmla="*/ 203 h 357"/>
                  <a:gd name="T2" fmla="*/ 161 w 317"/>
                  <a:gd name="T3" fmla="*/ 291 h 357"/>
                  <a:gd name="T4" fmla="*/ 217 w 317"/>
                  <a:gd name="T5" fmla="*/ 246 h 357"/>
                  <a:gd name="T6" fmla="*/ 305 w 317"/>
                  <a:gd name="T7" fmla="*/ 246 h 357"/>
                  <a:gd name="T8" fmla="*/ 274 w 317"/>
                  <a:gd name="T9" fmla="*/ 316 h 357"/>
                  <a:gd name="T10" fmla="*/ 158 w 317"/>
                  <a:gd name="T11" fmla="*/ 356 h 357"/>
                  <a:gd name="T12" fmla="*/ 42 w 317"/>
                  <a:gd name="T13" fmla="*/ 313 h 357"/>
                  <a:gd name="T14" fmla="*/ 0 w 317"/>
                  <a:gd name="T15" fmla="*/ 183 h 357"/>
                  <a:gd name="T16" fmla="*/ 68 w 317"/>
                  <a:gd name="T17" fmla="*/ 28 h 357"/>
                  <a:gd name="T18" fmla="*/ 161 w 317"/>
                  <a:gd name="T19" fmla="*/ 0 h 357"/>
                  <a:gd name="T20" fmla="*/ 293 w 317"/>
                  <a:gd name="T21" fmla="*/ 79 h 357"/>
                  <a:gd name="T22" fmla="*/ 313 w 317"/>
                  <a:gd name="T23" fmla="*/ 200 h 357"/>
                  <a:gd name="T24" fmla="*/ 93 w 317"/>
                  <a:gd name="T25" fmla="*/ 200 h 357"/>
                  <a:gd name="T26" fmla="*/ 93 w 317"/>
                  <a:gd name="T27" fmla="*/ 203 h 357"/>
                  <a:gd name="T28" fmla="*/ 214 w 317"/>
                  <a:gd name="T29" fmla="*/ 144 h 357"/>
                  <a:gd name="T30" fmla="*/ 158 w 317"/>
                  <a:gd name="T31" fmla="*/ 71 h 357"/>
                  <a:gd name="T32" fmla="*/ 96 w 317"/>
                  <a:gd name="T33" fmla="*/ 144 h 357"/>
                  <a:gd name="T34" fmla="*/ 214 w 317"/>
                  <a:gd name="T35" fmla="*/ 144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17" h="357">
                    <a:moveTo>
                      <a:pt x="93" y="203"/>
                    </a:moveTo>
                    <a:cubicBezTo>
                      <a:pt x="93" y="226"/>
                      <a:pt x="93" y="291"/>
                      <a:pt x="161" y="291"/>
                    </a:cubicBezTo>
                    <a:cubicBezTo>
                      <a:pt x="186" y="291"/>
                      <a:pt x="209" y="282"/>
                      <a:pt x="217" y="246"/>
                    </a:cubicBezTo>
                    <a:lnTo>
                      <a:pt x="305" y="246"/>
                    </a:lnTo>
                    <a:cubicBezTo>
                      <a:pt x="305" y="262"/>
                      <a:pt x="299" y="291"/>
                      <a:pt x="274" y="316"/>
                    </a:cubicBezTo>
                    <a:cubicBezTo>
                      <a:pt x="248" y="341"/>
                      <a:pt x="206" y="356"/>
                      <a:pt x="158" y="356"/>
                    </a:cubicBezTo>
                    <a:cubicBezTo>
                      <a:pt x="130" y="356"/>
                      <a:pt x="76" y="350"/>
                      <a:pt x="42" y="313"/>
                    </a:cubicBezTo>
                    <a:cubicBezTo>
                      <a:pt x="11" y="282"/>
                      <a:pt x="0" y="237"/>
                      <a:pt x="0" y="183"/>
                    </a:cubicBezTo>
                    <a:cubicBezTo>
                      <a:pt x="0" y="130"/>
                      <a:pt x="14" y="65"/>
                      <a:pt x="68" y="28"/>
                    </a:cubicBezTo>
                    <a:cubicBezTo>
                      <a:pt x="93" y="11"/>
                      <a:pt x="124" y="0"/>
                      <a:pt x="161" y="0"/>
                    </a:cubicBezTo>
                    <a:cubicBezTo>
                      <a:pt x="209" y="0"/>
                      <a:pt x="265" y="17"/>
                      <a:pt x="293" y="79"/>
                    </a:cubicBezTo>
                    <a:cubicBezTo>
                      <a:pt x="316" y="124"/>
                      <a:pt x="313" y="172"/>
                      <a:pt x="313" y="200"/>
                    </a:cubicBezTo>
                    <a:lnTo>
                      <a:pt x="93" y="200"/>
                    </a:lnTo>
                    <a:lnTo>
                      <a:pt x="93" y="203"/>
                    </a:lnTo>
                    <a:close/>
                    <a:moveTo>
                      <a:pt x="214" y="144"/>
                    </a:moveTo>
                    <a:cubicBezTo>
                      <a:pt x="214" y="130"/>
                      <a:pt x="214" y="71"/>
                      <a:pt x="158" y="71"/>
                    </a:cubicBezTo>
                    <a:cubicBezTo>
                      <a:pt x="116" y="71"/>
                      <a:pt x="99" y="107"/>
                      <a:pt x="96" y="144"/>
                    </a:cubicBezTo>
                    <a:lnTo>
                      <a:pt x="214" y="144"/>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grpSp>
        <p:sp>
          <p:nvSpPr>
            <p:cNvPr id="671" name="Rectangle 670">
              <a:extLst>
                <a:ext uri="{FF2B5EF4-FFF2-40B4-BE49-F238E27FC236}">
                  <a16:creationId xmlns:a16="http://schemas.microsoft.com/office/drawing/2014/main" id="{E6847D27-AAEC-4CB3-9151-D737D203BE3D}"/>
                </a:ext>
              </a:extLst>
            </p:cNvPr>
            <p:cNvSpPr/>
            <p:nvPr/>
          </p:nvSpPr>
          <p:spPr>
            <a:xfrm>
              <a:off x="8857983" y="2103309"/>
              <a:ext cx="639069" cy="974854"/>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grpSp>
          <p:nvGrpSpPr>
            <p:cNvPr id="672" name="Group 312">
              <a:extLst>
                <a:ext uri="{FF2B5EF4-FFF2-40B4-BE49-F238E27FC236}">
                  <a16:creationId xmlns:a16="http://schemas.microsoft.com/office/drawing/2014/main" id="{D68C7080-735A-4DCD-BA9C-36363946EE28}"/>
                </a:ext>
              </a:extLst>
            </p:cNvPr>
            <p:cNvGrpSpPr/>
            <p:nvPr/>
          </p:nvGrpSpPr>
          <p:grpSpPr>
            <a:xfrm>
              <a:off x="8925169" y="2183827"/>
              <a:ext cx="504696" cy="555406"/>
              <a:chOff x="7058025" y="2714625"/>
              <a:chExt cx="331788" cy="365125"/>
            </a:xfrm>
            <a:solidFill>
              <a:schemeClr val="accent1"/>
            </a:solidFill>
          </p:grpSpPr>
          <p:sp>
            <p:nvSpPr>
              <p:cNvPr id="673" name="Freeform 38">
                <a:extLst>
                  <a:ext uri="{FF2B5EF4-FFF2-40B4-BE49-F238E27FC236}">
                    <a16:creationId xmlns:a16="http://schemas.microsoft.com/office/drawing/2014/main" id="{EC556D1F-A8BB-4D27-A3EF-E5438EB8447E}"/>
                  </a:ext>
                </a:extLst>
              </p:cNvPr>
              <p:cNvSpPr>
                <a:spLocks noChangeArrowheads="1"/>
              </p:cNvSpPr>
              <p:nvPr/>
            </p:nvSpPr>
            <p:spPr bwMode="auto">
              <a:xfrm>
                <a:off x="7058025" y="2714625"/>
                <a:ext cx="331788" cy="365125"/>
              </a:xfrm>
              <a:custGeom>
                <a:avLst/>
                <a:gdLst>
                  <a:gd name="T0" fmla="*/ 869 w 921"/>
                  <a:gd name="T1" fmla="*/ 0 h 1014"/>
                  <a:gd name="T2" fmla="*/ 917 w 921"/>
                  <a:gd name="T3" fmla="*/ 62 h 1014"/>
                  <a:gd name="T4" fmla="*/ 917 w 921"/>
                  <a:gd name="T5" fmla="*/ 962 h 1014"/>
                  <a:gd name="T6" fmla="*/ 867 w 921"/>
                  <a:gd name="T7" fmla="*/ 1013 h 1014"/>
                  <a:gd name="T8" fmla="*/ 51 w 921"/>
                  <a:gd name="T9" fmla="*/ 1013 h 1014"/>
                  <a:gd name="T10" fmla="*/ 0 w 921"/>
                  <a:gd name="T11" fmla="*/ 962 h 1014"/>
                  <a:gd name="T12" fmla="*/ 0 w 921"/>
                  <a:gd name="T13" fmla="*/ 533 h 1014"/>
                  <a:gd name="T14" fmla="*/ 147 w 921"/>
                  <a:gd name="T15" fmla="*/ 533 h 1014"/>
                  <a:gd name="T16" fmla="*/ 147 w 921"/>
                  <a:gd name="T17" fmla="*/ 725 h 1014"/>
                  <a:gd name="T18" fmla="*/ 223 w 921"/>
                  <a:gd name="T19" fmla="*/ 801 h 1014"/>
                  <a:gd name="T20" fmla="*/ 387 w 921"/>
                  <a:gd name="T21" fmla="*/ 801 h 1014"/>
                  <a:gd name="T22" fmla="*/ 463 w 921"/>
                  <a:gd name="T23" fmla="*/ 725 h 1014"/>
                  <a:gd name="T24" fmla="*/ 463 w 921"/>
                  <a:gd name="T25" fmla="*/ 556 h 1014"/>
                  <a:gd name="T26" fmla="*/ 646 w 921"/>
                  <a:gd name="T27" fmla="*/ 731 h 1014"/>
                  <a:gd name="T28" fmla="*/ 621 w 921"/>
                  <a:gd name="T29" fmla="*/ 756 h 1014"/>
                  <a:gd name="T30" fmla="*/ 723 w 921"/>
                  <a:gd name="T31" fmla="*/ 782 h 1014"/>
                  <a:gd name="T32" fmla="*/ 694 w 921"/>
                  <a:gd name="T33" fmla="*/ 680 h 1014"/>
                  <a:gd name="T34" fmla="*/ 669 w 921"/>
                  <a:gd name="T35" fmla="*/ 705 h 1014"/>
                  <a:gd name="T36" fmla="*/ 488 w 921"/>
                  <a:gd name="T37" fmla="*/ 530 h 1014"/>
                  <a:gd name="T38" fmla="*/ 723 w 921"/>
                  <a:gd name="T39" fmla="*/ 530 h 1014"/>
                  <a:gd name="T40" fmla="*/ 723 w 921"/>
                  <a:gd name="T41" fmla="*/ 564 h 1014"/>
                  <a:gd name="T42" fmla="*/ 813 w 921"/>
                  <a:gd name="T43" fmla="*/ 511 h 1014"/>
                  <a:gd name="T44" fmla="*/ 723 w 921"/>
                  <a:gd name="T45" fmla="*/ 457 h 1014"/>
                  <a:gd name="T46" fmla="*/ 723 w 921"/>
                  <a:gd name="T47" fmla="*/ 491 h 1014"/>
                  <a:gd name="T48" fmla="*/ 491 w 921"/>
                  <a:gd name="T49" fmla="*/ 491 h 1014"/>
                  <a:gd name="T50" fmla="*/ 672 w 921"/>
                  <a:gd name="T51" fmla="*/ 316 h 1014"/>
                  <a:gd name="T52" fmla="*/ 697 w 921"/>
                  <a:gd name="T53" fmla="*/ 341 h 1014"/>
                  <a:gd name="T54" fmla="*/ 726 w 921"/>
                  <a:gd name="T55" fmla="*/ 240 h 1014"/>
                  <a:gd name="T56" fmla="*/ 624 w 921"/>
                  <a:gd name="T57" fmla="*/ 265 h 1014"/>
                  <a:gd name="T58" fmla="*/ 649 w 921"/>
                  <a:gd name="T59" fmla="*/ 290 h 1014"/>
                  <a:gd name="T60" fmla="*/ 466 w 921"/>
                  <a:gd name="T61" fmla="*/ 465 h 1014"/>
                  <a:gd name="T62" fmla="*/ 466 w 921"/>
                  <a:gd name="T63" fmla="*/ 296 h 1014"/>
                  <a:gd name="T64" fmla="*/ 390 w 921"/>
                  <a:gd name="T65" fmla="*/ 220 h 1014"/>
                  <a:gd name="T66" fmla="*/ 226 w 921"/>
                  <a:gd name="T67" fmla="*/ 220 h 1014"/>
                  <a:gd name="T68" fmla="*/ 150 w 921"/>
                  <a:gd name="T69" fmla="*/ 296 h 1014"/>
                  <a:gd name="T70" fmla="*/ 150 w 921"/>
                  <a:gd name="T71" fmla="*/ 488 h 1014"/>
                  <a:gd name="T72" fmla="*/ 3 w 921"/>
                  <a:gd name="T73" fmla="*/ 488 h 1014"/>
                  <a:gd name="T74" fmla="*/ 3 w 921"/>
                  <a:gd name="T75" fmla="*/ 51 h 1014"/>
                  <a:gd name="T76" fmla="*/ 54 w 921"/>
                  <a:gd name="T77" fmla="*/ 0 h 1014"/>
                  <a:gd name="T78" fmla="*/ 869 w 921"/>
                  <a:gd name="T79" fmla="*/ 0 h 10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921" h="1014">
                    <a:moveTo>
                      <a:pt x="869" y="0"/>
                    </a:moveTo>
                    <a:cubicBezTo>
                      <a:pt x="898" y="0"/>
                      <a:pt x="920" y="22"/>
                      <a:pt x="917" y="62"/>
                    </a:cubicBezTo>
                    <a:lnTo>
                      <a:pt x="917" y="962"/>
                    </a:lnTo>
                    <a:cubicBezTo>
                      <a:pt x="917" y="990"/>
                      <a:pt x="895" y="1013"/>
                      <a:pt x="867" y="1013"/>
                    </a:cubicBezTo>
                    <a:lnTo>
                      <a:pt x="51" y="1013"/>
                    </a:lnTo>
                    <a:cubicBezTo>
                      <a:pt x="23" y="1013"/>
                      <a:pt x="0" y="990"/>
                      <a:pt x="0" y="962"/>
                    </a:cubicBezTo>
                    <a:lnTo>
                      <a:pt x="0" y="533"/>
                    </a:lnTo>
                    <a:lnTo>
                      <a:pt x="147" y="533"/>
                    </a:lnTo>
                    <a:lnTo>
                      <a:pt x="147" y="725"/>
                    </a:lnTo>
                    <a:cubicBezTo>
                      <a:pt x="147" y="767"/>
                      <a:pt x="181" y="801"/>
                      <a:pt x="223" y="801"/>
                    </a:cubicBezTo>
                    <a:lnTo>
                      <a:pt x="387" y="801"/>
                    </a:lnTo>
                    <a:cubicBezTo>
                      <a:pt x="429" y="801"/>
                      <a:pt x="463" y="767"/>
                      <a:pt x="463" y="725"/>
                    </a:cubicBezTo>
                    <a:lnTo>
                      <a:pt x="463" y="556"/>
                    </a:lnTo>
                    <a:lnTo>
                      <a:pt x="646" y="731"/>
                    </a:lnTo>
                    <a:lnTo>
                      <a:pt x="621" y="756"/>
                    </a:lnTo>
                    <a:lnTo>
                      <a:pt x="723" y="782"/>
                    </a:lnTo>
                    <a:lnTo>
                      <a:pt x="694" y="680"/>
                    </a:lnTo>
                    <a:lnTo>
                      <a:pt x="669" y="705"/>
                    </a:lnTo>
                    <a:lnTo>
                      <a:pt x="488" y="530"/>
                    </a:lnTo>
                    <a:lnTo>
                      <a:pt x="723" y="530"/>
                    </a:lnTo>
                    <a:lnTo>
                      <a:pt x="723" y="564"/>
                    </a:lnTo>
                    <a:lnTo>
                      <a:pt x="813" y="511"/>
                    </a:lnTo>
                    <a:lnTo>
                      <a:pt x="723" y="457"/>
                    </a:lnTo>
                    <a:lnTo>
                      <a:pt x="723" y="491"/>
                    </a:lnTo>
                    <a:lnTo>
                      <a:pt x="491" y="491"/>
                    </a:lnTo>
                    <a:lnTo>
                      <a:pt x="672" y="316"/>
                    </a:lnTo>
                    <a:lnTo>
                      <a:pt x="697" y="341"/>
                    </a:lnTo>
                    <a:lnTo>
                      <a:pt x="726" y="240"/>
                    </a:lnTo>
                    <a:lnTo>
                      <a:pt x="624" y="265"/>
                    </a:lnTo>
                    <a:lnTo>
                      <a:pt x="649" y="290"/>
                    </a:lnTo>
                    <a:lnTo>
                      <a:pt x="466" y="465"/>
                    </a:lnTo>
                    <a:lnTo>
                      <a:pt x="466" y="296"/>
                    </a:lnTo>
                    <a:cubicBezTo>
                      <a:pt x="466" y="254"/>
                      <a:pt x="432" y="220"/>
                      <a:pt x="390" y="220"/>
                    </a:cubicBezTo>
                    <a:lnTo>
                      <a:pt x="226" y="220"/>
                    </a:lnTo>
                    <a:cubicBezTo>
                      <a:pt x="184" y="220"/>
                      <a:pt x="150" y="254"/>
                      <a:pt x="150" y="296"/>
                    </a:cubicBezTo>
                    <a:lnTo>
                      <a:pt x="150" y="488"/>
                    </a:lnTo>
                    <a:lnTo>
                      <a:pt x="3" y="488"/>
                    </a:lnTo>
                    <a:lnTo>
                      <a:pt x="3" y="51"/>
                    </a:lnTo>
                    <a:cubicBezTo>
                      <a:pt x="3" y="22"/>
                      <a:pt x="26" y="0"/>
                      <a:pt x="54" y="0"/>
                    </a:cubicBezTo>
                    <a:lnTo>
                      <a:pt x="869"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74" name="Freeform 39">
                <a:extLst>
                  <a:ext uri="{FF2B5EF4-FFF2-40B4-BE49-F238E27FC236}">
                    <a16:creationId xmlns:a16="http://schemas.microsoft.com/office/drawing/2014/main" id="{27E8710F-ED2C-47CD-AFA9-43492983F6A7}"/>
                  </a:ext>
                </a:extLst>
              </p:cNvPr>
              <p:cNvSpPr>
                <a:spLocks noChangeArrowheads="1"/>
              </p:cNvSpPr>
              <p:nvPr/>
            </p:nvSpPr>
            <p:spPr bwMode="auto">
              <a:xfrm>
                <a:off x="7124700" y="2806700"/>
                <a:ext cx="87313" cy="179388"/>
              </a:xfrm>
              <a:custGeom>
                <a:avLst/>
                <a:gdLst>
                  <a:gd name="T0" fmla="*/ 0 w 244"/>
                  <a:gd name="T1" fmla="*/ 460 h 500"/>
                  <a:gd name="T2" fmla="*/ 0 w 244"/>
                  <a:gd name="T3" fmla="*/ 271 h 500"/>
                  <a:gd name="T4" fmla="*/ 130 w 244"/>
                  <a:gd name="T5" fmla="*/ 271 h 500"/>
                  <a:gd name="T6" fmla="*/ 130 w 244"/>
                  <a:gd name="T7" fmla="*/ 304 h 500"/>
                  <a:gd name="T8" fmla="*/ 221 w 244"/>
                  <a:gd name="T9" fmla="*/ 251 h 500"/>
                  <a:gd name="T10" fmla="*/ 130 w 244"/>
                  <a:gd name="T11" fmla="*/ 197 h 500"/>
                  <a:gd name="T12" fmla="*/ 130 w 244"/>
                  <a:gd name="T13" fmla="*/ 231 h 500"/>
                  <a:gd name="T14" fmla="*/ 0 w 244"/>
                  <a:gd name="T15" fmla="*/ 231 h 500"/>
                  <a:gd name="T16" fmla="*/ 0 w 244"/>
                  <a:gd name="T17" fmla="*/ 39 h 500"/>
                  <a:gd name="T18" fmla="*/ 40 w 244"/>
                  <a:gd name="T19" fmla="*/ 0 h 500"/>
                  <a:gd name="T20" fmla="*/ 204 w 244"/>
                  <a:gd name="T21" fmla="*/ 0 h 500"/>
                  <a:gd name="T22" fmla="*/ 243 w 244"/>
                  <a:gd name="T23" fmla="*/ 39 h 500"/>
                  <a:gd name="T24" fmla="*/ 243 w 244"/>
                  <a:gd name="T25" fmla="*/ 460 h 500"/>
                  <a:gd name="T26" fmla="*/ 204 w 244"/>
                  <a:gd name="T27" fmla="*/ 499 h 500"/>
                  <a:gd name="T28" fmla="*/ 40 w 244"/>
                  <a:gd name="T29" fmla="*/ 499 h 500"/>
                  <a:gd name="T30" fmla="*/ 0 w 244"/>
                  <a:gd name="T31" fmla="*/ 460 h 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44" h="500">
                    <a:moveTo>
                      <a:pt x="0" y="460"/>
                    </a:moveTo>
                    <a:lnTo>
                      <a:pt x="0" y="271"/>
                    </a:lnTo>
                    <a:lnTo>
                      <a:pt x="130" y="271"/>
                    </a:lnTo>
                    <a:lnTo>
                      <a:pt x="130" y="304"/>
                    </a:lnTo>
                    <a:lnTo>
                      <a:pt x="221" y="251"/>
                    </a:lnTo>
                    <a:lnTo>
                      <a:pt x="130" y="197"/>
                    </a:lnTo>
                    <a:lnTo>
                      <a:pt x="130" y="231"/>
                    </a:lnTo>
                    <a:lnTo>
                      <a:pt x="0" y="231"/>
                    </a:lnTo>
                    <a:lnTo>
                      <a:pt x="0" y="39"/>
                    </a:lnTo>
                    <a:cubicBezTo>
                      <a:pt x="0" y="17"/>
                      <a:pt x="17" y="0"/>
                      <a:pt x="40" y="0"/>
                    </a:cubicBezTo>
                    <a:lnTo>
                      <a:pt x="204" y="0"/>
                    </a:lnTo>
                    <a:cubicBezTo>
                      <a:pt x="226" y="0"/>
                      <a:pt x="243" y="17"/>
                      <a:pt x="243" y="39"/>
                    </a:cubicBezTo>
                    <a:lnTo>
                      <a:pt x="243" y="460"/>
                    </a:lnTo>
                    <a:cubicBezTo>
                      <a:pt x="243" y="482"/>
                      <a:pt x="226" y="499"/>
                      <a:pt x="204" y="499"/>
                    </a:cubicBezTo>
                    <a:lnTo>
                      <a:pt x="40" y="499"/>
                    </a:lnTo>
                    <a:cubicBezTo>
                      <a:pt x="17" y="499"/>
                      <a:pt x="0" y="482"/>
                      <a:pt x="0" y="46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grpSp>
      <p:sp>
        <p:nvSpPr>
          <p:cNvPr id="687" name="Rectangle 686">
            <a:extLst>
              <a:ext uri="{FF2B5EF4-FFF2-40B4-BE49-F238E27FC236}">
                <a16:creationId xmlns:a16="http://schemas.microsoft.com/office/drawing/2014/main" id="{AA3230B7-6E21-4072-86C9-F5EDB083BCAB}"/>
              </a:ext>
            </a:extLst>
          </p:cNvPr>
          <p:cNvSpPr/>
          <p:nvPr/>
        </p:nvSpPr>
        <p:spPr>
          <a:xfrm>
            <a:off x="1531621" y="4116515"/>
            <a:ext cx="556259" cy="341632"/>
          </a:xfrm>
          <a:prstGeom prst="rect">
            <a:avLst/>
          </a:prstGeom>
        </p:spPr>
        <p:txBody>
          <a:bodyPr wrap="square">
            <a:spAutoFit/>
          </a:bodyPr>
          <a:lstStyle/>
          <a:p>
            <a:pPr lvl="0">
              <a:lnSpc>
                <a:spcPct val="90000"/>
              </a:lnSpc>
            </a:pPr>
            <a:r>
              <a:rPr lang="en-US" sz="900" dirty="0">
                <a:solidFill>
                  <a:srgbClr val="FF7700"/>
                </a:solidFill>
              </a:rPr>
              <a:t>Private</a:t>
            </a:r>
          </a:p>
          <a:p>
            <a:pPr lvl="0">
              <a:lnSpc>
                <a:spcPct val="90000"/>
              </a:lnSpc>
            </a:pPr>
            <a:r>
              <a:rPr lang="en-US" sz="900" dirty="0">
                <a:solidFill>
                  <a:srgbClr val="FF7700"/>
                </a:solidFill>
              </a:rPr>
              <a:t>Subnet</a:t>
            </a:r>
          </a:p>
        </p:txBody>
      </p:sp>
      <p:sp>
        <p:nvSpPr>
          <p:cNvPr id="689" name="Rectangle 688">
            <a:extLst>
              <a:ext uri="{FF2B5EF4-FFF2-40B4-BE49-F238E27FC236}">
                <a16:creationId xmlns:a16="http://schemas.microsoft.com/office/drawing/2014/main" id="{C17AFA3B-00AB-4534-BE53-341D44CEB42F}"/>
              </a:ext>
            </a:extLst>
          </p:cNvPr>
          <p:cNvSpPr/>
          <p:nvPr/>
        </p:nvSpPr>
        <p:spPr>
          <a:xfrm>
            <a:off x="2948940" y="2636520"/>
            <a:ext cx="624840" cy="832421"/>
          </a:xfrm>
          <a:prstGeom prst="rect">
            <a:avLst/>
          </a:prstGeom>
          <a:noFill/>
          <a:ln w="19050">
            <a:solidFill>
              <a:schemeClr val="accent3"/>
            </a:solidFill>
            <a:prstDash val="sysDash"/>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lvl="0">
              <a:lnSpc>
                <a:spcPct val="90000"/>
              </a:lnSpc>
            </a:pPr>
            <a:endParaRPr lang="en-US" sz="900" dirty="0">
              <a:solidFill>
                <a:srgbClr val="FF7700"/>
              </a:solidFill>
            </a:endParaRPr>
          </a:p>
        </p:txBody>
      </p:sp>
      <p:sp>
        <p:nvSpPr>
          <p:cNvPr id="690" name="TextBox 689">
            <a:extLst>
              <a:ext uri="{FF2B5EF4-FFF2-40B4-BE49-F238E27FC236}">
                <a16:creationId xmlns:a16="http://schemas.microsoft.com/office/drawing/2014/main" id="{AB7EE87F-75A3-40E9-AA8E-3279E97F88BE}"/>
              </a:ext>
            </a:extLst>
          </p:cNvPr>
          <p:cNvSpPr txBox="1"/>
          <p:nvPr/>
        </p:nvSpPr>
        <p:spPr>
          <a:xfrm>
            <a:off x="3154679" y="2672817"/>
            <a:ext cx="392343" cy="319475"/>
          </a:xfrm>
          <a:prstGeom prst="rect">
            <a:avLst/>
          </a:prstGeom>
          <a:noFill/>
        </p:spPr>
        <p:txBody>
          <a:bodyPr wrap="none" lIns="0" tIns="0" rIns="0" bIns="0" rtlCol="0" anchor="t">
            <a:noAutofit/>
          </a:bodyPr>
          <a:lstStyle/>
          <a:p>
            <a:pPr algn="r">
              <a:lnSpc>
                <a:spcPct val="90000"/>
              </a:lnSpc>
            </a:pPr>
            <a:r>
              <a:rPr lang="en-US" sz="900" b="1" dirty="0">
                <a:solidFill>
                  <a:srgbClr val="5F5F5F"/>
                </a:solidFill>
              </a:rPr>
              <a:t>Siebel </a:t>
            </a:r>
          </a:p>
          <a:p>
            <a:pPr algn="r">
              <a:lnSpc>
                <a:spcPct val="90000"/>
              </a:lnSpc>
            </a:pPr>
            <a:r>
              <a:rPr lang="en-US" sz="900" b="1" dirty="0">
                <a:solidFill>
                  <a:srgbClr val="5F5F5F"/>
                </a:solidFill>
              </a:rPr>
              <a:t>Tools</a:t>
            </a:r>
          </a:p>
        </p:txBody>
      </p:sp>
      <p:grpSp>
        <p:nvGrpSpPr>
          <p:cNvPr id="691" name="Group 225">
            <a:extLst>
              <a:ext uri="{FF2B5EF4-FFF2-40B4-BE49-F238E27FC236}">
                <a16:creationId xmlns:a16="http://schemas.microsoft.com/office/drawing/2014/main" id="{24F715D6-1CE8-4369-8768-67BCB6EA0D5F}"/>
              </a:ext>
            </a:extLst>
          </p:cNvPr>
          <p:cNvGrpSpPr/>
          <p:nvPr/>
        </p:nvGrpSpPr>
        <p:grpSpPr>
          <a:xfrm>
            <a:off x="3054196" y="2865309"/>
            <a:ext cx="455556" cy="617031"/>
            <a:chOff x="4166083" y="2103309"/>
            <a:chExt cx="639069" cy="865592"/>
          </a:xfrm>
        </p:grpSpPr>
        <p:grpSp>
          <p:nvGrpSpPr>
            <p:cNvPr id="692" name="Group 325">
              <a:extLst>
                <a:ext uri="{FF2B5EF4-FFF2-40B4-BE49-F238E27FC236}">
                  <a16:creationId xmlns:a16="http://schemas.microsoft.com/office/drawing/2014/main" id="{09E6C7EC-2A0C-453E-B60B-880FE296AE94}"/>
                </a:ext>
              </a:extLst>
            </p:cNvPr>
            <p:cNvGrpSpPr/>
            <p:nvPr/>
          </p:nvGrpSpPr>
          <p:grpSpPr>
            <a:xfrm>
              <a:off x="4402163" y="2815652"/>
              <a:ext cx="166908" cy="74181"/>
              <a:chOff x="6443663" y="1368425"/>
              <a:chExt cx="385762" cy="171450"/>
            </a:xfrm>
            <a:solidFill>
              <a:schemeClr val="accent1"/>
            </a:solidFill>
          </p:grpSpPr>
          <p:sp>
            <p:nvSpPr>
              <p:cNvPr id="697" name="Freeform 3">
                <a:extLst>
                  <a:ext uri="{FF2B5EF4-FFF2-40B4-BE49-F238E27FC236}">
                    <a16:creationId xmlns:a16="http://schemas.microsoft.com/office/drawing/2014/main" id="{B939100B-B7E2-4016-8D28-7C391DB430FB}"/>
                  </a:ext>
                </a:extLst>
              </p:cNvPr>
              <p:cNvSpPr>
                <a:spLocks noChangeArrowheads="1"/>
              </p:cNvSpPr>
              <p:nvPr/>
            </p:nvSpPr>
            <p:spPr bwMode="auto">
              <a:xfrm>
                <a:off x="6443663" y="1368425"/>
                <a:ext cx="166687" cy="169863"/>
              </a:xfrm>
              <a:custGeom>
                <a:avLst/>
                <a:gdLst>
                  <a:gd name="T0" fmla="*/ 113 w 461"/>
                  <a:gd name="T1" fmla="*/ 0 h 473"/>
                  <a:gd name="T2" fmla="*/ 237 w 461"/>
                  <a:gd name="T3" fmla="*/ 370 h 473"/>
                  <a:gd name="T4" fmla="*/ 361 w 461"/>
                  <a:gd name="T5" fmla="*/ 0 h 473"/>
                  <a:gd name="T6" fmla="*/ 460 w 461"/>
                  <a:gd name="T7" fmla="*/ 0 h 473"/>
                  <a:gd name="T8" fmla="*/ 285 w 461"/>
                  <a:gd name="T9" fmla="*/ 472 h 473"/>
                  <a:gd name="T10" fmla="*/ 175 w 461"/>
                  <a:gd name="T11" fmla="*/ 472 h 473"/>
                  <a:gd name="T12" fmla="*/ 0 w 461"/>
                  <a:gd name="T13" fmla="*/ 0 h 473"/>
                  <a:gd name="T14" fmla="*/ 113 w 461"/>
                  <a:gd name="T15" fmla="*/ 0 h 4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1" h="473">
                    <a:moveTo>
                      <a:pt x="113" y="0"/>
                    </a:moveTo>
                    <a:lnTo>
                      <a:pt x="237" y="370"/>
                    </a:lnTo>
                    <a:lnTo>
                      <a:pt x="361" y="0"/>
                    </a:lnTo>
                    <a:lnTo>
                      <a:pt x="460" y="0"/>
                    </a:lnTo>
                    <a:lnTo>
                      <a:pt x="285" y="472"/>
                    </a:lnTo>
                    <a:lnTo>
                      <a:pt x="175" y="472"/>
                    </a:lnTo>
                    <a:lnTo>
                      <a:pt x="0" y="0"/>
                    </a:lnTo>
                    <a:lnTo>
                      <a:pt x="113"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698" name="Freeform 4">
                <a:extLst>
                  <a:ext uri="{FF2B5EF4-FFF2-40B4-BE49-F238E27FC236}">
                    <a16:creationId xmlns:a16="http://schemas.microsoft.com/office/drawing/2014/main" id="{AD62F7CA-08A4-40C6-B305-618251FA1B0D}"/>
                  </a:ext>
                </a:extLst>
              </p:cNvPr>
              <p:cNvSpPr>
                <a:spLocks noChangeArrowheads="1"/>
              </p:cNvSpPr>
              <p:nvPr/>
            </p:nvSpPr>
            <p:spPr bwMode="auto">
              <a:xfrm>
                <a:off x="6635750" y="1368425"/>
                <a:ext cx="193675" cy="171450"/>
              </a:xfrm>
              <a:custGeom>
                <a:avLst/>
                <a:gdLst>
                  <a:gd name="T0" fmla="*/ 6 w 540"/>
                  <a:gd name="T1" fmla="*/ 0 h 475"/>
                  <a:gd name="T2" fmla="*/ 173 w 540"/>
                  <a:gd name="T3" fmla="*/ 0 h 475"/>
                  <a:gd name="T4" fmla="*/ 271 w 540"/>
                  <a:gd name="T5" fmla="*/ 345 h 475"/>
                  <a:gd name="T6" fmla="*/ 379 w 540"/>
                  <a:gd name="T7" fmla="*/ 0 h 475"/>
                  <a:gd name="T8" fmla="*/ 539 w 540"/>
                  <a:gd name="T9" fmla="*/ 0 h 475"/>
                  <a:gd name="T10" fmla="*/ 539 w 540"/>
                  <a:gd name="T11" fmla="*/ 474 h 475"/>
                  <a:gd name="T12" fmla="*/ 438 w 540"/>
                  <a:gd name="T13" fmla="*/ 474 h 475"/>
                  <a:gd name="T14" fmla="*/ 438 w 540"/>
                  <a:gd name="T15" fmla="*/ 68 h 475"/>
                  <a:gd name="T16" fmla="*/ 308 w 540"/>
                  <a:gd name="T17" fmla="*/ 474 h 475"/>
                  <a:gd name="T18" fmla="*/ 223 w 540"/>
                  <a:gd name="T19" fmla="*/ 474 h 475"/>
                  <a:gd name="T20" fmla="*/ 96 w 540"/>
                  <a:gd name="T21" fmla="*/ 68 h 475"/>
                  <a:gd name="T22" fmla="*/ 96 w 540"/>
                  <a:gd name="T23" fmla="*/ 474 h 475"/>
                  <a:gd name="T24" fmla="*/ 0 w 540"/>
                  <a:gd name="T25" fmla="*/ 474 h 475"/>
                  <a:gd name="T26" fmla="*/ 0 w 540"/>
                  <a:gd name="T27" fmla="*/ 0 h 475"/>
                  <a:gd name="T28" fmla="*/ 6 w 540"/>
                  <a:gd name="T29" fmla="*/ 0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40" h="475">
                    <a:moveTo>
                      <a:pt x="6" y="0"/>
                    </a:moveTo>
                    <a:lnTo>
                      <a:pt x="173" y="0"/>
                    </a:lnTo>
                    <a:lnTo>
                      <a:pt x="271" y="345"/>
                    </a:lnTo>
                    <a:lnTo>
                      <a:pt x="379" y="0"/>
                    </a:lnTo>
                    <a:lnTo>
                      <a:pt x="539" y="0"/>
                    </a:lnTo>
                    <a:lnTo>
                      <a:pt x="539" y="474"/>
                    </a:lnTo>
                    <a:lnTo>
                      <a:pt x="438" y="474"/>
                    </a:lnTo>
                    <a:lnTo>
                      <a:pt x="438" y="68"/>
                    </a:lnTo>
                    <a:lnTo>
                      <a:pt x="308" y="474"/>
                    </a:lnTo>
                    <a:lnTo>
                      <a:pt x="223" y="474"/>
                    </a:lnTo>
                    <a:lnTo>
                      <a:pt x="96" y="68"/>
                    </a:lnTo>
                    <a:lnTo>
                      <a:pt x="96" y="474"/>
                    </a:lnTo>
                    <a:lnTo>
                      <a:pt x="0" y="474"/>
                    </a:lnTo>
                    <a:lnTo>
                      <a:pt x="0" y="0"/>
                    </a:lnTo>
                    <a:lnTo>
                      <a:pt x="6"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grpSp>
        <p:grpSp>
          <p:nvGrpSpPr>
            <p:cNvPr id="693" name="Group 198">
              <a:extLst>
                <a:ext uri="{FF2B5EF4-FFF2-40B4-BE49-F238E27FC236}">
                  <a16:creationId xmlns:a16="http://schemas.microsoft.com/office/drawing/2014/main" id="{E532F0FE-9539-4A8E-A6D7-22D82979924C}"/>
                </a:ext>
              </a:extLst>
            </p:cNvPr>
            <p:cNvGrpSpPr/>
            <p:nvPr/>
          </p:nvGrpSpPr>
          <p:grpSpPr>
            <a:xfrm>
              <a:off x="4234477" y="2181412"/>
              <a:ext cx="502281" cy="548163"/>
              <a:chOff x="2505075" y="2108200"/>
              <a:chExt cx="330200" cy="360363"/>
            </a:xfrm>
            <a:solidFill>
              <a:schemeClr val="accent1"/>
            </a:solidFill>
          </p:grpSpPr>
          <p:sp>
            <p:nvSpPr>
              <p:cNvPr id="695" name="Freeform 44">
                <a:extLst>
                  <a:ext uri="{FF2B5EF4-FFF2-40B4-BE49-F238E27FC236}">
                    <a16:creationId xmlns:a16="http://schemas.microsoft.com/office/drawing/2014/main" id="{3FE84FF2-BAD6-4D22-84F7-330989783EA1}"/>
                  </a:ext>
                </a:extLst>
              </p:cNvPr>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96" name="Freeform 45">
                <a:extLst>
                  <a:ext uri="{FF2B5EF4-FFF2-40B4-BE49-F238E27FC236}">
                    <a16:creationId xmlns:a16="http://schemas.microsoft.com/office/drawing/2014/main" id="{B30066B1-0EDE-4A9B-99D1-68F49CE94477}"/>
                  </a:ext>
                </a:extLst>
              </p:cNvPr>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694" name="Rectangle 693">
              <a:extLst>
                <a:ext uri="{FF2B5EF4-FFF2-40B4-BE49-F238E27FC236}">
                  <a16:creationId xmlns:a16="http://schemas.microsoft.com/office/drawing/2014/main" id="{9FD36402-E113-4221-A565-EEC62E235F7C}"/>
                </a:ext>
              </a:extLst>
            </p:cNvPr>
            <p:cNvSpPr/>
            <p:nvPr/>
          </p:nvSpPr>
          <p:spPr>
            <a:xfrm>
              <a:off x="4166083" y="2103309"/>
              <a:ext cx="639069" cy="865592"/>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grpSp>
      <p:grpSp>
        <p:nvGrpSpPr>
          <p:cNvPr id="699" name="Group 225">
            <a:extLst>
              <a:ext uri="{FF2B5EF4-FFF2-40B4-BE49-F238E27FC236}">
                <a16:creationId xmlns:a16="http://schemas.microsoft.com/office/drawing/2014/main" id="{6B48E215-144A-4A53-A1BB-D47FD20BEE68}"/>
              </a:ext>
            </a:extLst>
          </p:cNvPr>
          <p:cNvGrpSpPr/>
          <p:nvPr/>
        </p:nvGrpSpPr>
        <p:grpSpPr>
          <a:xfrm>
            <a:off x="2276956" y="2872929"/>
            <a:ext cx="455556" cy="617031"/>
            <a:chOff x="4166083" y="2103309"/>
            <a:chExt cx="639069" cy="865592"/>
          </a:xfrm>
        </p:grpSpPr>
        <p:grpSp>
          <p:nvGrpSpPr>
            <p:cNvPr id="700" name="Group 325">
              <a:extLst>
                <a:ext uri="{FF2B5EF4-FFF2-40B4-BE49-F238E27FC236}">
                  <a16:creationId xmlns:a16="http://schemas.microsoft.com/office/drawing/2014/main" id="{E7EADB73-BC56-498B-9B6A-E441A9F61C1D}"/>
                </a:ext>
              </a:extLst>
            </p:cNvPr>
            <p:cNvGrpSpPr/>
            <p:nvPr/>
          </p:nvGrpSpPr>
          <p:grpSpPr>
            <a:xfrm>
              <a:off x="4402163" y="2815652"/>
              <a:ext cx="166908" cy="74181"/>
              <a:chOff x="6443663" y="1368425"/>
              <a:chExt cx="385762" cy="171450"/>
            </a:xfrm>
            <a:solidFill>
              <a:schemeClr val="accent1"/>
            </a:solidFill>
          </p:grpSpPr>
          <p:sp>
            <p:nvSpPr>
              <p:cNvPr id="705" name="Freeform 3">
                <a:extLst>
                  <a:ext uri="{FF2B5EF4-FFF2-40B4-BE49-F238E27FC236}">
                    <a16:creationId xmlns:a16="http://schemas.microsoft.com/office/drawing/2014/main" id="{1D464209-0BCF-4EC3-B73A-913F4C10D033}"/>
                  </a:ext>
                </a:extLst>
              </p:cNvPr>
              <p:cNvSpPr>
                <a:spLocks noChangeArrowheads="1"/>
              </p:cNvSpPr>
              <p:nvPr/>
            </p:nvSpPr>
            <p:spPr bwMode="auto">
              <a:xfrm>
                <a:off x="6443663" y="1368425"/>
                <a:ext cx="166687" cy="169863"/>
              </a:xfrm>
              <a:custGeom>
                <a:avLst/>
                <a:gdLst>
                  <a:gd name="T0" fmla="*/ 113 w 461"/>
                  <a:gd name="T1" fmla="*/ 0 h 473"/>
                  <a:gd name="T2" fmla="*/ 237 w 461"/>
                  <a:gd name="T3" fmla="*/ 370 h 473"/>
                  <a:gd name="T4" fmla="*/ 361 w 461"/>
                  <a:gd name="T5" fmla="*/ 0 h 473"/>
                  <a:gd name="T6" fmla="*/ 460 w 461"/>
                  <a:gd name="T7" fmla="*/ 0 h 473"/>
                  <a:gd name="T8" fmla="*/ 285 w 461"/>
                  <a:gd name="T9" fmla="*/ 472 h 473"/>
                  <a:gd name="T10" fmla="*/ 175 w 461"/>
                  <a:gd name="T11" fmla="*/ 472 h 473"/>
                  <a:gd name="T12" fmla="*/ 0 w 461"/>
                  <a:gd name="T13" fmla="*/ 0 h 473"/>
                  <a:gd name="T14" fmla="*/ 113 w 461"/>
                  <a:gd name="T15" fmla="*/ 0 h 4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1" h="473">
                    <a:moveTo>
                      <a:pt x="113" y="0"/>
                    </a:moveTo>
                    <a:lnTo>
                      <a:pt x="237" y="370"/>
                    </a:lnTo>
                    <a:lnTo>
                      <a:pt x="361" y="0"/>
                    </a:lnTo>
                    <a:lnTo>
                      <a:pt x="460" y="0"/>
                    </a:lnTo>
                    <a:lnTo>
                      <a:pt x="285" y="472"/>
                    </a:lnTo>
                    <a:lnTo>
                      <a:pt x="175" y="472"/>
                    </a:lnTo>
                    <a:lnTo>
                      <a:pt x="0" y="0"/>
                    </a:lnTo>
                    <a:lnTo>
                      <a:pt x="113"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706" name="Freeform 4">
                <a:extLst>
                  <a:ext uri="{FF2B5EF4-FFF2-40B4-BE49-F238E27FC236}">
                    <a16:creationId xmlns:a16="http://schemas.microsoft.com/office/drawing/2014/main" id="{651867AD-EAC8-4360-8E53-7ECAB59C9711}"/>
                  </a:ext>
                </a:extLst>
              </p:cNvPr>
              <p:cNvSpPr>
                <a:spLocks noChangeArrowheads="1"/>
              </p:cNvSpPr>
              <p:nvPr/>
            </p:nvSpPr>
            <p:spPr bwMode="auto">
              <a:xfrm>
                <a:off x="6635750" y="1368425"/>
                <a:ext cx="193675" cy="171450"/>
              </a:xfrm>
              <a:custGeom>
                <a:avLst/>
                <a:gdLst>
                  <a:gd name="T0" fmla="*/ 6 w 540"/>
                  <a:gd name="T1" fmla="*/ 0 h 475"/>
                  <a:gd name="T2" fmla="*/ 173 w 540"/>
                  <a:gd name="T3" fmla="*/ 0 h 475"/>
                  <a:gd name="T4" fmla="*/ 271 w 540"/>
                  <a:gd name="T5" fmla="*/ 345 h 475"/>
                  <a:gd name="T6" fmla="*/ 379 w 540"/>
                  <a:gd name="T7" fmla="*/ 0 h 475"/>
                  <a:gd name="T8" fmla="*/ 539 w 540"/>
                  <a:gd name="T9" fmla="*/ 0 h 475"/>
                  <a:gd name="T10" fmla="*/ 539 w 540"/>
                  <a:gd name="T11" fmla="*/ 474 h 475"/>
                  <a:gd name="T12" fmla="*/ 438 w 540"/>
                  <a:gd name="T13" fmla="*/ 474 h 475"/>
                  <a:gd name="T14" fmla="*/ 438 w 540"/>
                  <a:gd name="T15" fmla="*/ 68 h 475"/>
                  <a:gd name="T16" fmla="*/ 308 w 540"/>
                  <a:gd name="T17" fmla="*/ 474 h 475"/>
                  <a:gd name="T18" fmla="*/ 223 w 540"/>
                  <a:gd name="T19" fmla="*/ 474 h 475"/>
                  <a:gd name="T20" fmla="*/ 96 w 540"/>
                  <a:gd name="T21" fmla="*/ 68 h 475"/>
                  <a:gd name="T22" fmla="*/ 96 w 540"/>
                  <a:gd name="T23" fmla="*/ 474 h 475"/>
                  <a:gd name="T24" fmla="*/ 0 w 540"/>
                  <a:gd name="T25" fmla="*/ 474 h 475"/>
                  <a:gd name="T26" fmla="*/ 0 w 540"/>
                  <a:gd name="T27" fmla="*/ 0 h 475"/>
                  <a:gd name="T28" fmla="*/ 6 w 540"/>
                  <a:gd name="T29" fmla="*/ 0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40" h="475">
                    <a:moveTo>
                      <a:pt x="6" y="0"/>
                    </a:moveTo>
                    <a:lnTo>
                      <a:pt x="173" y="0"/>
                    </a:lnTo>
                    <a:lnTo>
                      <a:pt x="271" y="345"/>
                    </a:lnTo>
                    <a:lnTo>
                      <a:pt x="379" y="0"/>
                    </a:lnTo>
                    <a:lnTo>
                      <a:pt x="539" y="0"/>
                    </a:lnTo>
                    <a:lnTo>
                      <a:pt x="539" y="474"/>
                    </a:lnTo>
                    <a:lnTo>
                      <a:pt x="438" y="474"/>
                    </a:lnTo>
                    <a:lnTo>
                      <a:pt x="438" y="68"/>
                    </a:lnTo>
                    <a:lnTo>
                      <a:pt x="308" y="474"/>
                    </a:lnTo>
                    <a:lnTo>
                      <a:pt x="223" y="474"/>
                    </a:lnTo>
                    <a:lnTo>
                      <a:pt x="96" y="68"/>
                    </a:lnTo>
                    <a:lnTo>
                      <a:pt x="96" y="474"/>
                    </a:lnTo>
                    <a:lnTo>
                      <a:pt x="0" y="474"/>
                    </a:lnTo>
                    <a:lnTo>
                      <a:pt x="0" y="0"/>
                    </a:lnTo>
                    <a:lnTo>
                      <a:pt x="6"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grpSp>
        <p:grpSp>
          <p:nvGrpSpPr>
            <p:cNvPr id="701" name="Group 198">
              <a:extLst>
                <a:ext uri="{FF2B5EF4-FFF2-40B4-BE49-F238E27FC236}">
                  <a16:creationId xmlns:a16="http://schemas.microsoft.com/office/drawing/2014/main" id="{3FC91F3E-FE80-4616-A188-C8AE73359A86}"/>
                </a:ext>
              </a:extLst>
            </p:cNvPr>
            <p:cNvGrpSpPr/>
            <p:nvPr/>
          </p:nvGrpSpPr>
          <p:grpSpPr>
            <a:xfrm>
              <a:off x="4234477" y="2181412"/>
              <a:ext cx="502281" cy="548163"/>
              <a:chOff x="2505075" y="2108200"/>
              <a:chExt cx="330200" cy="360363"/>
            </a:xfrm>
            <a:solidFill>
              <a:schemeClr val="accent1"/>
            </a:solidFill>
          </p:grpSpPr>
          <p:sp>
            <p:nvSpPr>
              <p:cNvPr id="703" name="Freeform 44">
                <a:extLst>
                  <a:ext uri="{FF2B5EF4-FFF2-40B4-BE49-F238E27FC236}">
                    <a16:creationId xmlns:a16="http://schemas.microsoft.com/office/drawing/2014/main" id="{05082CC2-1C30-45C2-97FA-0C6D068D2B08}"/>
                  </a:ext>
                </a:extLst>
              </p:cNvPr>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04" name="Freeform 45">
                <a:extLst>
                  <a:ext uri="{FF2B5EF4-FFF2-40B4-BE49-F238E27FC236}">
                    <a16:creationId xmlns:a16="http://schemas.microsoft.com/office/drawing/2014/main" id="{32C33778-AEE8-4C52-A105-4960F345715D}"/>
                  </a:ext>
                </a:extLst>
              </p:cNvPr>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702" name="Rectangle 701">
              <a:extLst>
                <a:ext uri="{FF2B5EF4-FFF2-40B4-BE49-F238E27FC236}">
                  <a16:creationId xmlns:a16="http://schemas.microsoft.com/office/drawing/2014/main" id="{364FDE77-1C9A-47DC-8607-85078FF8621F}"/>
                </a:ext>
              </a:extLst>
            </p:cNvPr>
            <p:cNvSpPr/>
            <p:nvPr/>
          </p:nvSpPr>
          <p:spPr>
            <a:xfrm>
              <a:off x="4166083" y="2103309"/>
              <a:ext cx="639069" cy="865592"/>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grpSp>
      <p:sp>
        <p:nvSpPr>
          <p:cNvPr id="707" name="Rectangle 706">
            <a:extLst>
              <a:ext uri="{FF2B5EF4-FFF2-40B4-BE49-F238E27FC236}">
                <a16:creationId xmlns:a16="http://schemas.microsoft.com/office/drawing/2014/main" id="{5A283A0C-5DE2-4C8B-A0A6-497187CEE1F1}"/>
              </a:ext>
            </a:extLst>
          </p:cNvPr>
          <p:cNvSpPr/>
          <p:nvPr/>
        </p:nvSpPr>
        <p:spPr>
          <a:xfrm>
            <a:off x="4648200" y="3627120"/>
            <a:ext cx="1424940" cy="1005839"/>
          </a:xfrm>
          <a:prstGeom prst="rect">
            <a:avLst/>
          </a:prstGeom>
          <a:ln/>
        </p:spPr>
        <p:style>
          <a:lnRef idx="1">
            <a:schemeClr val="accent4"/>
          </a:lnRef>
          <a:fillRef idx="2">
            <a:schemeClr val="accent4"/>
          </a:fillRef>
          <a:effectRef idx="1">
            <a:schemeClr val="accent4"/>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sp>
        <p:nvSpPr>
          <p:cNvPr id="708" name="Rectangle 707">
            <a:extLst>
              <a:ext uri="{FF2B5EF4-FFF2-40B4-BE49-F238E27FC236}">
                <a16:creationId xmlns:a16="http://schemas.microsoft.com/office/drawing/2014/main" id="{01918F27-B0FE-4CEA-955B-95646E0C5E5F}"/>
              </a:ext>
            </a:extLst>
          </p:cNvPr>
          <p:cNvSpPr/>
          <p:nvPr/>
        </p:nvSpPr>
        <p:spPr>
          <a:xfrm>
            <a:off x="4107261" y="3604260"/>
            <a:ext cx="1981119" cy="1043940"/>
          </a:xfrm>
          <a:prstGeom prst="rect">
            <a:avLst/>
          </a:prstGeom>
          <a:noFill/>
          <a:ln w="19050">
            <a:solidFill>
              <a:schemeClr val="accent3"/>
            </a:solidFill>
            <a:prstDash val="sysDash"/>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lvl="0">
              <a:lnSpc>
                <a:spcPct val="90000"/>
              </a:lnSpc>
            </a:pPr>
            <a:endParaRPr lang="en-US" sz="900" dirty="0">
              <a:solidFill>
                <a:srgbClr val="FF7700"/>
              </a:solidFill>
            </a:endParaRPr>
          </a:p>
        </p:txBody>
      </p:sp>
      <p:grpSp>
        <p:nvGrpSpPr>
          <p:cNvPr id="709" name="Group 225">
            <a:extLst>
              <a:ext uri="{FF2B5EF4-FFF2-40B4-BE49-F238E27FC236}">
                <a16:creationId xmlns:a16="http://schemas.microsoft.com/office/drawing/2014/main" id="{493CDF69-4AB5-4494-80D5-4A626D10AB81}"/>
              </a:ext>
            </a:extLst>
          </p:cNvPr>
          <p:cNvGrpSpPr/>
          <p:nvPr/>
        </p:nvGrpSpPr>
        <p:grpSpPr>
          <a:xfrm>
            <a:off x="4905856" y="3612069"/>
            <a:ext cx="455556" cy="617031"/>
            <a:chOff x="4166083" y="2103309"/>
            <a:chExt cx="639069" cy="865592"/>
          </a:xfrm>
        </p:grpSpPr>
        <p:grpSp>
          <p:nvGrpSpPr>
            <p:cNvPr id="750" name="Group 325">
              <a:extLst>
                <a:ext uri="{FF2B5EF4-FFF2-40B4-BE49-F238E27FC236}">
                  <a16:creationId xmlns:a16="http://schemas.microsoft.com/office/drawing/2014/main" id="{DD685C29-0972-468D-B159-35600B3842A7}"/>
                </a:ext>
              </a:extLst>
            </p:cNvPr>
            <p:cNvGrpSpPr/>
            <p:nvPr/>
          </p:nvGrpSpPr>
          <p:grpSpPr>
            <a:xfrm>
              <a:off x="4402163" y="2815652"/>
              <a:ext cx="166908" cy="74181"/>
              <a:chOff x="6443663" y="1368425"/>
              <a:chExt cx="385762" cy="171450"/>
            </a:xfrm>
            <a:solidFill>
              <a:schemeClr val="accent1"/>
            </a:solidFill>
          </p:grpSpPr>
          <p:sp>
            <p:nvSpPr>
              <p:cNvPr id="755" name="Freeform 3">
                <a:extLst>
                  <a:ext uri="{FF2B5EF4-FFF2-40B4-BE49-F238E27FC236}">
                    <a16:creationId xmlns:a16="http://schemas.microsoft.com/office/drawing/2014/main" id="{8320CD24-6D3A-4D49-946B-62CE0DD2BD0B}"/>
                  </a:ext>
                </a:extLst>
              </p:cNvPr>
              <p:cNvSpPr>
                <a:spLocks noChangeArrowheads="1"/>
              </p:cNvSpPr>
              <p:nvPr/>
            </p:nvSpPr>
            <p:spPr bwMode="auto">
              <a:xfrm>
                <a:off x="6443663" y="1368425"/>
                <a:ext cx="166687" cy="169863"/>
              </a:xfrm>
              <a:custGeom>
                <a:avLst/>
                <a:gdLst>
                  <a:gd name="T0" fmla="*/ 113 w 461"/>
                  <a:gd name="T1" fmla="*/ 0 h 473"/>
                  <a:gd name="T2" fmla="*/ 237 w 461"/>
                  <a:gd name="T3" fmla="*/ 370 h 473"/>
                  <a:gd name="T4" fmla="*/ 361 w 461"/>
                  <a:gd name="T5" fmla="*/ 0 h 473"/>
                  <a:gd name="T6" fmla="*/ 460 w 461"/>
                  <a:gd name="T7" fmla="*/ 0 h 473"/>
                  <a:gd name="T8" fmla="*/ 285 w 461"/>
                  <a:gd name="T9" fmla="*/ 472 h 473"/>
                  <a:gd name="T10" fmla="*/ 175 w 461"/>
                  <a:gd name="T11" fmla="*/ 472 h 473"/>
                  <a:gd name="T12" fmla="*/ 0 w 461"/>
                  <a:gd name="T13" fmla="*/ 0 h 473"/>
                  <a:gd name="T14" fmla="*/ 113 w 461"/>
                  <a:gd name="T15" fmla="*/ 0 h 4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1" h="473">
                    <a:moveTo>
                      <a:pt x="113" y="0"/>
                    </a:moveTo>
                    <a:lnTo>
                      <a:pt x="237" y="370"/>
                    </a:lnTo>
                    <a:lnTo>
                      <a:pt x="361" y="0"/>
                    </a:lnTo>
                    <a:lnTo>
                      <a:pt x="460" y="0"/>
                    </a:lnTo>
                    <a:lnTo>
                      <a:pt x="285" y="472"/>
                    </a:lnTo>
                    <a:lnTo>
                      <a:pt x="175" y="472"/>
                    </a:lnTo>
                    <a:lnTo>
                      <a:pt x="0" y="0"/>
                    </a:lnTo>
                    <a:lnTo>
                      <a:pt x="113"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756" name="Freeform 4">
                <a:extLst>
                  <a:ext uri="{FF2B5EF4-FFF2-40B4-BE49-F238E27FC236}">
                    <a16:creationId xmlns:a16="http://schemas.microsoft.com/office/drawing/2014/main" id="{FAC7C475-C41C-4790-9BA0-7EFEA7D17382}"/>
                  </a:ext>
                </a:extLst>
              </p:cNvPr>
              <p:cNvSpPr>
                <a:spLocks noChangeArrowheads="1"/>
              </p:cNvSpPr>
              <p:nvPr/>
            </p:nvSpPr>
            <p:spPr bwMode="auto">
              <a:xfrm>
                <a:off x="6635750" y="1368425"/>
                <a:ext cx="193675" cy="171450"/>
              </a:xfrm>
              <a:custGeom>
                <a:avLst/>
                <a:gdLst>
                  <a:gd name="T0" fmla="*/ 6 w 540"/>
                  <a:gd name="T1" fmla="*/ 0 h 475"/>
                  <a:gd name="T2" fmla="*/ 173 w 540"/>
                  <a:gd name="T3" fmla="*/ 0 h 475"/>
                  <a:gd name="T4" fmla="*/ 271 w 540"/>
                  <a:gd name="T5" fmla="*/ 345 h 475"/>
                  <a:gd name="T6" fmla="*/ 379 w 540"/>
                  <a:gd name="T7" fmla="*/ 0 h 475"/>
                  <a:gd name="T8" fmla="*/ 539 w 540"/>
                  <a:gd name="T9" fmla="*/ 0 h 475"/>
                  <a:gd name="T10" fmla="*/ 539 w 540"/>
                  <a:gd name="T11" fmla="*/ 474 h 475"/>
                  <a:gd name="T12" fmla="*/ 438 w 540"/>
                  <a:gd name="T13" fmla="*/ 474 h 475"/>
                  <a:gd name="T14" fmla="*/ 438 w 540"/>
                  <a:gd name="T15" fmla="*/ 68 h 475"/>
                  <a:gd name="T16" fmla="*/ 308 w 540"/>
                  <a:gd name="T17" fmla="*/ 474 h 475"/>
                  <a:gd name="T18" fmla="*/ 223 w 540"/>
                  <a:gd name="T19" fmla="*/ 474 h 475"/>
                  <a:gd name="T20" fmla="*/ 96 w 540"/>
                  <a:gd name="T21" fmla="*/ 68 h 475"/>
                  <a:gd name="T22" fmla="*/ 96 w 540"/>
                  <a:gd name="T23" fmla="*/ 474 h 475"/>
                  <a:gd name="T24" fmla="*/ 0 w 540"/>
                  <a:gd name="T25" fmla="*/ 474 h 475"/>
                  <a:gd name="T26" fmla="*/ 0 w 540"/>
                  <a:gd name="T27" fmla="*/ 0 h 475"/>
                  <a:gd name="T28" fmla="*/ 6 w 540"/>
                  <a:gd name="T29" fmla="*/ 0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40" h="475">
                    <a:moveTo>
                      <a:pt x="6" y="0"/>
                    </a:moveTo>
                    <a:lnTo>
                      <a:pt x="173" y="0"/>
                    </a:lnTo>
                    <a:lnTo>
                      <a:pt x="271" y="345"/>
                    </a:lnTo>
                    <a:lnTo>
                      <a:pt x="379" y="0"/>
                    </a:lnTo>
                    <a:lnTo>
                      <a:pt x="539" y="0"/>
                    </a:lnTo>
                    <a:lnTo>
                      <a:pt x="539" y="474"/>
                    </a:lnTo>
                    <a:lnTo>
                      <a:pt x="438" y="474"/>
                    </a:lnTo>
                    <a:lnTo>
                      <a:pt x="438" y="68"/>
                    </a:lnTo>
                    <a:lnTo>
                      <a:pt x="308" y="474"/>
                    </a:lnTo>
                    <a:lnTo>
                      <a:pt x="223" y="474"/>
                    </a:lnTo>
                    <a:lnTo>
                      <a:pt x="96" y="68"/>
                    </a:lnTo>
                    <a:lnTo>
                      <a:pt x="96" y="474"/>
                    </a:lnTo>
                    <a:lnTo>
                      <a:pt x="0" y="474"/>
                    </a:lnTo>
                    <a:lnTo>
                      <a:pt x="0" y="0"/>
                    </a:lnTo>
                    <a:lnTo>
                      <a:pt x="6"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grpSp>
        <p:grpSp>
          <p:nvGrpSpPr>
            <p:cNvPr id="751" name="Group 198">
              <a:extLst>
                <a:ext uri="{FF2B5EF4-FFF2-40B4-BE49-F238E27FC236}">
                  <a16:creationId xmlns:a16="http://schemas.microsoft.com/office/drawing/2014/main" id="{1A00333C-DC08-4EE3-BD47-658A303E5845}"/>
                </a:ext>
              </a:extLst>
            </p:cNvPr>
            <p:cNvGrpSpPr/>
            <p:nvPr/>
          </p:nvGrpSpPr>
          <p:grpSpPr>
            <a:xfrm>
              <a:off x="4234477" y="2181412"/>
              <a:ext cx="502281" cy="548163"/>
              <a:chOff x="2505075" y="2108200"/>
              <a:chExt cx="330200" cy="360363"/>
            </a:xfrm>
            <a:solidFill>
              <a:schemeClr val="accent1"/>
            </a:solidFill>
          </p:grpSpPr>
          <p:sp>
            <p:nvSpPr>
              <p:cNvPr id="753" name="Freeform 44">
                <a:extLst>
                  <a:ext uri="{FF2B5EF4-FFF2-40B4-BE49-F238E27FC236}">
                    <a16:creationId xmlns:a16="http://schemas.microsoft.com/office/drawing/2014/main" id="{31B1D1B0-2DCB-4A6D-B9D6-5344F7298F8E}"/>
                  </a:ext>
                </a:extLst>
              </p:cNvPr>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54" name="Freeform 45">
                <a:extLst>
                  <a:ext uri="{FF2B5EF4-FFF2-40B4-BE49-F238E27FC236}">
                    <a16:creationId xmlns:a16="http://schemas.microsoft.com/office/drawing/2014/main" id="{5563D71C-5F64-4BEF-9193-B67A0AB2AAA4}"/>
                  </a:ext>
                </a:extLst>
              </p:cNvPr>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752" name="Rectangle 751">
              <a:extLst>
                <a:ext uri="{FF2B5EF4-FFF2-40B4-BE49-F238E27FC236}">
                  <a16:creationId xmlns:a16="http://schemas.microsoft.com/office/drawing/2014/main" id="{1271AFFD-E047-44B3-AB4B-3AC25606234D}"/>
                </a:ext>
              </a:extLst>
            </p:cNvPr>
            <p:cNvSpPr/>
            <p:nvPr/>
          </p:nvSpPr>
          <p:spPr>
            <a:xfrm>
              <a:off x="4166083" y="2103309"/>
              <a:ext cx="639069" cy="865592"/>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grpSp>
      <p:grpSp>
        <p:nvGrpSpPr>
          <p:cNvPr id="757" name="Group 225">
            <a:extLst>
              <a:ext uri="{FF2B5EF4-FFF2-40B4-BE49-F238E27FC236}">
                <a16:creationId xmlns:a16="http://schemas.microsoft.com/office/drawing/2014/main" id="{6D0A1DE1-6106-490B-BC72-5FB17D842690}"/>
              </a:ext>
            </a:extLst>
          </p:cNvPr>
          <p:cNvGrpSpPr/>
          <p:nvPr/>
        </p:nvGrpSpPr>
        <p:grpSpPr>
          <a:xfrm>
            <a:off x="5431636" y="3612069"/>
            <a:ext cx="455556" cy="617031"/>
            <a:chOff x="4166083" y="2103309"/>
            <a:chExt cx="639069" cy="865592"/>
          </a:xfrm>
        </p:grpSpPr>
        <p:grpSp>
          <p:nvGrpSpPr>
            <p:cNvPr id="758" name="Group 325">
              <a:extLst>
                <a:ext uri="{FF2B5EF4-FFF2-40B4-BE49-F238E27FC236}">
                  <a16:creationId xmlns:a16="http://schemas.microsoft.com/office/drawing/2014/main" id="{7103DA73-351B-4529-AB8B-8A58B421BC81}"/>
                </a:ext>
              </a:extLst>
            </p:cNvPr>
            <p:cNvGrpSpPr/>
            <p:nvPr/>
          </p:nvGrpSpPr>
          <p:grpSpPr>
            <a:xfrm>
              <a:off x="4402163" y="2815652"/>
              <a:ext cx="166908" cy="74181"/>
              <a:chOff x="6443663" y="1368425"/>
              <a:chExt cx="385762" cy="171450"/>
            </a:xfrm>
            <a:solidFill>
              <a:schemeClr val="accent1"/>
            </a:solidFill>
          </p:grpSpPr>
          <p:sp>
            <p:nvSpPr>
              <p:cNvPr id="763" name="Freeform 3">
                <a:extLst>
                  <a:ext uri="{FF2B5EF4-FFF2-40B4-BE49-F238E27FC236}">
                    <a16:creationId xmlns:a16="http://schemas.microsoft.com/office/drawing/2014/main" id="{74310E16-A147-473A-A0A4-F39C8EE7B22D}"/>
                  </a:ext>
                </a:extLst>
              </p:cNvPr>
              <p:cNvSpPr>
                <a:spLocks noChangeArrowheads="1"/>
              </p:cNvSpPr>
              <p:nvPr/>
            </p:nvSpPr>
            <p:spPr bwMode="auto">
              <a:xfrm>
                <a:off x="6443663" y="1368425"/>
                <a:ext cx="166687" cy="169863"/>
              </a:xfrm>
              <a:custGeom>
                <a:avLst/>
                <a:gdLst>
                  <a:gd name="T0" fmla="*/ 113 w 461"/>
                  <a:gd name="T1" fmla="*/ 0 h 473"/>
                  <a:gd name="T2" fmla="*/ 237 w 461"/>
                  <a:gd name="T3" fmla="*/ 370 h 473"/>
                  <a:gd name="T4" fmla="*/ 361 w 461"/>
                  <a:gd name="T5" fmla="*/ 0 h 473"/>
                  <a:gd name="T6" fmla="*/ 460 w 461"/>
                  <a:gd name="T7" fmla="*/ 0 h 473"/>
                  <a:gd name="T8" fmla="*/ 285 w 461"/>
                  <a:gd name="T9" fmla="*/ 472 h 473"/>
                  <a:gd name="T10" fmla="*/ 175 w 461"/>
                  <a:gd name="T11" fmla="*/ 472 h 473"/>
                  <a:gd name="T12" fmla="*/ 0 w 461"/>
                  <a:gd name="T13" fmla="*/ 0 h 473"/>
                  <a:gd name="T14" fmla="*/ 113 w 461"/>
                  <a:gd name="T15" fmla="*/ 0 h 4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1" h="473">
                    <a:moveTo>
                      <a:pt x="113" y="0"/>
                    </a:moveTo>
                    <a:lnTo>
                      <a:pt x="237" y="370"/>
                    </a:lnTo>
                    <a:lnTo>
                      <a:pt x="361" y="0"/>
                    </a:lnTo>
                    <a:lnTo>
                      <a:pt x="460" y="0"/>
                    </a:lnTo>
                    <a:lnTo>
                      <a:pt x="285" y="472"/>
                    </a:lnTo>
                    <a:lnTo>
                      <a:pt x="175" y="472"/>
                    </a:lnTo>
                    <a:lnTo>
                      <a:pt x="0" y="0"/>
                    </a:lnTo>
                    <a:lnTo>
                      <a:pt x="113"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764" name="Freeform 4">
                <a:extLst>
                  <a:ext uri="{FF2B5EF4-FFF2-40B4-BE49-F238E27FC236}">
                    <a16:creationId xmlns:a16="http://schemas.microsoft.com/office/drawing/2014/main" id="{C265B66D-6D09-4924-88D1-AB9F0C9C2B15}"/>
                  </a:ext>
                </a:extLst>
              </p:cNvPr>
              <p:cNvSpPr>
                <a:spLocks noChangeArrowheads="1"/>
              </p:cNvSpPr>
              <p:nvPr/>
            </p:nvSpPr>
            <p:spPr bwMode="auto">
              <a:xfrm>
                <a:off x="6635750" y="1368425"/>
                <a:ext cx="193675" cy="171450"/>
              </a:xfrm>
              <a:custGeom>
                <a:avLst/>
                <a:gdLst>
                  <a:gd name="T0" fmla="*/ 6 w 540"/>
                  <a:gd name="T1" fmla="*/ 0 h 475"/>
                  <a:gd name="T2" fmla="*/ 173 w 540"/>
                  <a:gd name="T3" fmla="*/ 0 h 475"/>
                  <a:gd name="T4" fmla="*/ 271 w 540"/>
                  <a:gd name="T5" fmla="*/ 345 h 475"/>
                  <a:gd name="T6" fmla="*/ 379 w 540"/>
                  <a:gd name="T7" fmla="*/ 0 h 475"/>
                  <a:gd name="T8" fmla="*/ 539 w 540"/>
                  <a:gd name="T9" fmla="*/ 0 h 475"/>
                  <a:gd name="T10" fmla="*/ 539 w 540"/>
                  <a:gd name="T11" fmla="*/ 474 h 475"/>
                  <a:gd name="T12" fmla="*/ 438 w 540"/>
                  <a:gd name="T13" fmla="*/ 474 h 475"/>
                  <a:gd name="T14" fmla="*/ 438 w 540"/>
                  <a:gd name="T15" fmla="*/ 68 h 475"/>
                  <a:gd name="T16" fmla="*/ 308 w 540"/>
                  <a:gd name="T17" fmla="*/ 474 h 475"/>
                  <a:gd name="T18" fmla="*/ 223 w 540"/>
                  <a:gd name="T19" fmla="*/ 474 h 475"/>
                  <a:gd name="T20" fmla="*/ 96 w 540"/>
                  <a:gd name="T21" fmla="*/ 68 h 475"/>
                  <a:gd name="T22" fmla="*/ 96 w 540"/>
                  <a:gd name="T23" fmla="*/ 474 h 475"/>
                  <a:gd name="T24" fmla="*/ 0 w 540"/>
                  <a:gd name="T25" fmla="*/ 474 h 475"/>
                  <a:gd name="T26" fmla="*/ 0 w 540"/>
                  <a:gd name="T27" fmla="*/ 0 h 475"/>
                  <a:gd name="T28" fmla="*/ 6 w 540"/>
                  <a:gd name="T29" fmla="*/ 0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40" h="475">
                    <a:moveTo>
                      <a:pt x="6" y="0"/>
                    </a:moveTo>
                    <a:lnTo>
                      <a:pt x="173" y="0"/>
                    </a:lnTo>
                    <a:lnTo>
                      <a:pt x="271" y="345"/>
                    </a:lnTo>
                    <a:lnTo>
                      <a:pt x="379" y="0"/>
                    </a:lnTo>
                    <a:lnTo>
                      <a:pt x="539" y="0"/>
                    </a:lnTo>
                    <a:lnTo>
                      <a:pt x="539" y="474"/>
                    </a:lnTo>
                    <a:lnTo>
                      <a:pt x="438" y="474"/>
                    </a:lnTo>
                    <a:lnTo>
                      <a:pt x="438" y="68"/>
                    </a:lnTo>
                    <a:lnTo>
                      <a:pt x="308" y="474"/>
                    </a:lnTo>
                    <a:lnTo>
                      <a:pt x="223" y="474"/>
                    </a:lnTo>
                    <a:lnTo>
                      <a:pt x="96" y="68"/>
                    </a:lnTo>
                    <a:lnTo>
                      <a:pt x="96" y="474"/>
                    </a:lnTo>
                    <a:lnTo>
                      <a:pt x="0" y="474"/>
                    </a:lnTo>
                    <a:lnTo>
                      <a:pt x="0" y="0"/>
                    </a:lnTo>
                    <a:lnTo>
                      <a:pt x="6"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grpSp>
        <p:grpSp>
          <p:nvGrpSpPr>
            <p:cNvPr id="759" name="Group 198">
              <a:extLst>
                <a:ext uri="{FF2B5EF4-FFF2-40B4-BE49-F238E27FC236}">
                  <a16:creationId xmlns:a16="http://schemas.microsoft.com/office/drawing/2014/main" id="{5F64637B-6F77-4BEB-B85A-3A0A9F0F0429}"/>
                </a:ext>
              </a:extLst>
            </p:cNvPr>
            <p:cNvGrpSpPr/>
            <p:nvPr/>
          </p:nvGrpSpPr>
          <p:grpSpPr>
            <a:xfrm>
              <a:off x="4234477" y="2181412"/>
              <a:ext cx="502281" cy="548163"/>
              <a:chOff x="2505075" y="2108200"/>
              <a:chExt cx="330200" cy="360363"/>
            </a:xfrm>
            <a:solidFill>
              <a:schemeClr val="accent1"/>
            </a:solidFill>
          </p:grpSpPr>
          <p:sp>
            <p:nvSpPr>
              <p:cNvPr id="761" name="Freeform 44">
                <a:extLst>
                  <a:ext uri="{FF2B5EF4-FFF2-40B4-BE49-F238E27FC236}">
                    <a16:creationId xmlns:a16="http://schemas.microsoft.com/office/drawing/2014/main" id="{2A8AB381-55AE-4915-9B19-0B61CC9755C8}"/>
                  </a:ext>
                </a:extLst>
              </p:cNvPr>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62" name="Freeform 45">
                <a:extLst>
                  <a:ext uri="{FF2B5EF4-FFF2-40B4-BE49-F238E27FC236}">
                    <a16:creationId xmlns:a16="http://schemas.microsoft.com/office/drawing/2014/main" id="{686C6822-2464-4D20-8F04-D877A7F9786D}"/>
                  </a:ext>
                </a:extLst>
              </p:cNvPr>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760" name="Rectangle 759">
              <a:extLst>
                <a:ext uri="{FF2B5EF4-FFF2-40B4-BE49-F238E27FC236}">
                  <a16:creationId xmlns:a16="http://schemas.microsoft.com/office/drawing/2014/main" id="{721F23A1-13C4-4DA9-88ED-A94B55A8DE61}"/>
                </a:ext>
              </a:extLst>
            </p:cNvPr>
            <p:cNvSpPr/>
            <p:nvPr/>
          </p:nvSpPr>
          <p:spPr>
            <a:xfrm>
              <a:off x="4166083" y="2103309"/>
              <a:ext cx="639069" cy="865592"/>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grpSp>
      <p:sp>
        <p:nvSpPr>
          <p:cNvPr id="765" name="Rectangle 764">
            <a:extLst>
              <a:ext uri="{FF2B5EF4-FFF2-40B4-BE49-F238E27FC236}">
                <a16:creationId xmlns:a16="http://schemas.microsoft.com/office/drawing/2014/main" id="{75DFE5C6-060F-4086-B267-004DD4A2E1A0}"/>
              </a:ext>
            </a:extLst>
          </p:cNvPr>
          <p:cNvSpPr/>
          <p:nvPr/>
        </p:nvSpPr>
        <p:spPr>
          <a:xfrm>
            <a:off x="5623561" y="4116515"/>
            <a:ext cx="556259" cy="341632"/>
          </a:xfrm>
          <a:prstGeom prst="rect">
            <a:avLst/>
          </a:prstGeom>
        </p:spPr>
        <p:txBody>
          <a:bodyPr wrap="square">
            <a:spAutoFit/>
          </a:bodyPr>
          <a:lstStyle/>
          <a:p>
            <a:pPr lvl="0">
              <a:lnSpc>
                <a:spcPct val="90000"/>
              </a:lnSpc>
            </a:pPr>
            <a:r>
              <a:rPr lang="en-US" sz="900" dirty="0">
                <a:solidFill>
                  <a:srgbClr val="FF7700"/>
                </a:solidFill>
              </a:rPr>
              <a:t>Private</a:t>
            </a:r>
          </a:p>
          <a:p>
            <a:pPr lvl="0">
              <a:lnSpc>
                <a:spcPct val="90000"/>
              </a:lnSpc>
            </a:pPr>
            <a:r>
              <a:rPr lang="en-US" sz="900" dirty="0">
                <a:solidFill>
                  <a:srgbClr val="FF7700"/>
                </a:solidFill>
              </a:rPr>
              <a:t>Subnet</a:t>
            </a:r>
          </a:p>
        </p:txBody>
      </p:sp>
      <p:cxnSp>
        <p:nvCxnSpPr>
          <p:cNvPr id="772" name="Straight Arrow Connector 771">
            <a:extLst>
              <a:ext uri="{FF2B5EF4-FFF2-40B4-BE49-F238E27FC236}">
                <a16:creationId xmlns:a16="http://schemas.microsoft.com/office/drawing/2014/main" id="{D49C5BFE-22C7-44F2-A8F2-497353BB812A}"/>
              </a:ext>
            </a:extLst>
          </p:cNvPr>
          <p:cNvCxnSpPr/>
          <p:nvPr/>
        </p:nvCxnSpPr>
        <p:spPr bwMode="auto">
          <a:xfrm>
            <a:off x="5400482" y="4381500"/>
            <a:ext cx="1" cy="461191"/>
          </a:xfrm>
          <a:prstGeom prst="straightConnector1">
            <a:avLst/>
          </a:prstGeom>
          <a:solidFill>
            <a:srgbClr val="00B8FF"/>
          </a:solidFill>
          <a:ln w="12700" cap="flat" cmpd="sng" algn="ctr">
            <a:solidFill>
              <a:srgbClr val="5F5F5F"/>
            </a:solidFill>
            <a:prstDash val="solid"/>
            <a:round/>
            <a:headEnd type="oval" w="sm" len="sm"/>
            <a:tailEnd type="oval" w="sm" len="sm"/>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cxnSp>
      <p:cxnSp>
        <p:nvCxnSpPr>
          <p:cNvPr id="773" name="Straight Arrow Connector 772">
            <a:extLst>
              <a:ext uri="{FF2B5EF4-FFF2-40B4-BE49-F238E27FC236}">
                <a16:creationId xmlns:a16="http://schemas.microsoft.com/office/drawing/2014/main" id="{25E47946-E350-4B04-AF7F-A1D5326077D7}"/>
              </a:ext>
            </a:extLst>
          </p:cNvPr>
          <p:cNvCxnSpPr/>
          <p:nvPr/>
        </p:nvCxnSpPr>
        <p:spPr bwMode="auto">
          <a:xfrm>
            <a:off x="5400482" y="3383280"/>
            <a:ext cx="1" cy="461191"/>
          </a:xfrm>
          <a:prstGeom prst="straightConnector1">
            <a:avLst/>
          </a:prstGeom>
          <a:solidFill>
            <a:srgbClr val="00B8FF"/>
          </a:solidFill>
          <a:ln w="12700" cap="flat" cmpd="sng" algn="ctr">
            <a:solidFill>
              <a:srgbClr val="5F5F5F"/>
            </a:solidFill>
            <a:prstDash val="solid"/>
            <a:round/>
            <a:headEnd type="oval" w="sm" len="sm"/>
            <a:tailEnd type="oval" w="sm" len="sm"/>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cxnSp>
      <p:sp>
        <p:nvSpPr>
          <p:cNvPr id="774" name="Rectangle 773">
            <a:extLst>
              <a:ext uri="{FF2B5EF4-FFF2-40B4-BE49-F238E27FC236}">
                <a16:creationId xmlns:a16="http://schemas.microsoft.com/office/drawing/2014/main" id="{D05C2907-C0A5-465E-88C2-B915D3249D1A}"/>
              </a:ext>
            </a:extLst>
          </p:cNvPr>
          <p:cNvSpPr/>
          <p:nvPr/>
        </p:nvSpPr>
        <p:spPr>
          <a:xfrm>
            <a:off x="4777821" y="2644140"/>
            <a:ext cx="1310559" cy="824801"/>
          </a:xfrm>
          <a:prstGeom prst="rect">
            <a:avLst/>
          </a:prstGeom>
          <a:noFill/>
          <a:ln w="19050">
            <a:solidFill>
              <a:schemeClr val="accent3"/>
            </a:solidFill>
            <a:prstDash val="sysDash"/>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lvl="0">
              <a:lnSpc>
                <a:spcPct val="90000"/>
              </a:lnSpc>
            </a:pPr>
            <a:r>
              <a:rPr lang="en-US" sz="900" dirty="0">
                <a:solidFill>
                  <a:srgbClr val="FF7700"/>
                </a:solidFill>
              </a:rPr>
              <a:t>Private </a:t>
            </a:r>
          </a:p>
          <a:p>
            <a:pPr lvl="0">
              <a:lnSpc>
                <a:spcPct val="90000"/>
              </a:lnSpc>
            </a:pPr>
            <a:r>
              <a:rPr lang="en-US" sz="900" dirty="0">
                <a:solidFill>
                  <a:srgbClr val="FF7700"/>
                </a:solidFill>
              </a:rPr>
              <a:t>Subnet</a:t>
            </a:r>
          </a:p>
        </p:txBody>
      </p:sp>
      <p:grpSp>
        <p:nvGrpSpPr>
          <p:cNvPr id="775" name="Group 225">
            <a:extLst>
              <a:ext uri="{FF2B5EF4-FFF2-40B4-BE49-F238E27FC236}">
                <a16:creationId xmlns:a16="http://schemas.microsoft.com/office/drawing/2014/main" id="{5956238D-578E-4E16-84DC-6EC2FD6E9E6A}"/>
              </a:ext>
            </a:extLst>
          </p:cNvPr>
          <p:cNvGrpSpPr/>
          <p:nvPr/>
        </p:nvGrpSpPr>
        <p:grpSpPr>
          <a:xfrm>
            <a:off x="4943956" y="2872929"/>
            <a:ext cx="455556" cy="617031"/>
            <a:chOff x="4166083" y="2103309"/>
            <a:chExt cx="639069" cy="865592"/>
          </a:xfrm>
        </p:grpSpPr>
        <p:grpSp>
          <p:nvGrpSpPr>
            <p:cNvPr id="776" name="Group 325">
              <a:extLst>
                <a:ext uri="{FF2B5EF4-FFF2-40B4-BE49-F238E27FC236}">
                  <a16:creationId xmlns:a16="http://schemas.microsoft.com/office/drawing/2014/main" id="{BCC8991C-E9CB-4D1A-85B7-C51626669469}"/>
                </a:ext>
              </a:extLst>
            </p:cNvPr>
            <p:cNvGrpSpPr/>
            <p:nvPr/>
          </p:nvGrpSpPr>
          <p:grpSpPr>
            <a:xfrm>
              <a:off x="4402163" y="2815652"/>
              <a:ext cx="166908" cy="74181"/>
              <a:chOff x="6443663" y="1368425"/>
              <a:chExt cx="385762" cy="171450"/>
            </a:xfrm>
            <a:solidFill>
              <a:schemeClr val="accent1"/>
            </a:solidFill>
          </p:grpSpPr>
          <p:sp>
            <p:nvSpPr>
              <p:cNvPr id="781" name="Freeform 3">
                <a:extLst>
                  <a:ext uri="{FF2B5EF4-FFF2-40B4-BE49-F238E27FC236}">
                    <a16:creationId xmlns:a16="http://schemas.microsoft.com/office/drawing/2014/main" id="{7F56C725-694C-45BD-A4C0-C2FE37DEF6AB}"/>
                  </a:ext>
                </a:extLst>
              </p:cNvPr>
              <p:cNvSpPr>
                <a:spLocks noChangeArrowheads="1"/>
              </p:cNvSpPr>
              <p:nvPr/>
            </p:nvSpPr>
            <p:spPr bwMode="auto">
              <a:xfrm>
                <a:off x="6443663" y="1368425"/>
                <a:ext cx="166687" cy="169863"/>
              </a:xfrm>
              <a:custGeom>
                <a:avLst/>
                <a:gdLst>
                  <a:gd name="T0" fmla="*/ 113 w 461"/>
                  <a:gd name="T1" fmla="*/ 0 h 473"/>
                  <a:gd name="T2" fmla="*/ 237 w 461"/>
                  <a:gd name="T3" fmla="*/ 370 h 473"/>
                  <a:gd name="T4" fmla="*/ 361 w 461"/>
                  <a:gd name="T5" fmla="*/ 0 h 473"/>
                  <a:gd name="T6" fmla="*/ 460 w 461"/>
                  <a:gd name="T7" fmla="*/ 0 h 473"/>
                  <a:gd name="T8" fmla="*/ 285 w 461"/>
                  <a:gd name="T9" fmla="*/ 472 h 473"/>
                  <a:gd name="T10" fmla="*/ 175 w 461"/>
                  <a:gd name="T11" fmla="*/ 472 h 473"/>
                  <a:gd name="T12" fmla="*/ 0 w 461"/>
                  <a:gd name="T13" fmla="*/ 0 h 473"/>
                  <a:gd name="T14" fmla="*/ 113 w 461"/>
                  <a:gd name="T15" fmla="*/ 0 h 4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1" h="473">
                    <a:moveTo>
                      <a:pt x="113" y="0"/>
                    </a:moveTo>
                    <a:lnTo>
                      <a:pt x="237" y="370"/>
                    </a:lnTo>
                    <a:lnTo>
                      <a:pt x="361" y="0"/>
                    </a:lnTo>
                    <a:lnTo>
                      <a:pt x="460" y="0"/>
                    </a:lnTo>
                    <a:lnTo>
                      <a:pt x="285" y="472"/>
                    </a:lnTo>
                    <a:lnTo>
                      <a:pt x="175" y="472"/>
                    </a:lnTo>
                    <a:lnTo>
                      <a:pt x="0" y="0"/>
                    </a:lnTo>
                    <a:lnTo>
                      <a:pt x="113"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782" name="Freeform 4">
                <a:extLst>
                  <a:ext uri="{FF2B5EF4-FFF2-40B4-BE49-F238E27FC236}">
                    <a16:creationId xmlns:a16="http://schemas.microsoft.com/office/drawing/2014/main" id="{5426B7CB-56C4-4308-9AA7-EC63E944CECA}"/>
                  </a:ext>
                </a:extLst>
              </p:cNvPr>
              <p:cNvSpPr>
                <a:spLocks noChangeArrowheads="1"/>
              </p:cNvSpPr>
              <p:nvPr/>
            </p:nvSpPr>
            <p:spPr bwMode="auto">
              <a:xfrm>
                <a:off x="6635750" y="1368425"/>
                <a:ext cx="193675" cy="171450"/>
              </a:xfrm>
              <a:custGeom>
                <a:avLst/>
                <a:gdLst>
                  <a:gd name="T0" fmla="*/ 6 w 540"/>
                  <a:gd name="T1" fmla="*/ 0 h 475"/>
                  <a:gd name="T2" fmla="*/ 173 w 540"/>
                  <a:gd name="T3" fmla="*/ 0 h 475"/>
                  <a:gd name="T4" fmla="*/ 271 w 540"/>
                  <a:gd name="T5" fmla="*/ 345 h 475"/>
                  <a:gd name="T6" fmla="*/ 379 w 540"/>
                  <a:gd name="T7" fmla="*/ 0 h 475"/>
                  <a:gd name="T8" fmla="*/ 539 w 540"/>
                  <a:gd name="T9" fmla="*/ 0 h 475"/>
                  <a:gd name="T10" fmla="*/ 539 w 540"/>
                  <a:gd name="T11" fmla="*/ 474 h 475"/>
                  <a:gd name="T12" fmla="*/ 438 w 540"/>
                  <a:gd name="T13" fmla="*/ 474 h 475"/>
                  <a:gd name="T14" fmla="*/ 438 w 540"/>
                  <a:gd name="T15" fmla="*/ 68 h 475"/>
                  <a:gd name="T16" fmla="*/ 308 w 540"/>
                  <a:gd name="T17" fmla="*/ 474 h 475"/>
                  <a:gd name="T18" fmla="*/ 223 w 540"/>
                  <a:gd name="T19" fmla="*/ 474 h 475"/>
                  <a:gd name="T20" fmla="*/ 96 w 540"/>
                  <a:gd name="T21" fmla="*/ 68 h 475"/>
                  <a:gd name="T22" fmla="*/ 96 w 540"/>
                  <a:gd name="T23" fmla="*/ 474 h 475"/>
                  <a:gd name="T24" fmla="*/ 0 w 540"/>
                  <a:gd name="T25" fmla="*/ 474 h 475"/>
                  <a:gd name="T26" fmla="*/ 0 w 540"/>
                  <a:gd name="T27" fmla="*/ 0 h 475"/>
                  <a:gd name="T28" fmla="*/ 6 w 540"/>
                  <a:gd name="T29" fmla="*/ 0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40" h="475">
                    <a:moveTo>
                      <a:pt x="6" y="0"/>
                    </a:moveTo>
                    <a:lnTo>
                      <a:pt x="173" y="0"/>
                    </a:lnTo>
                    <a:lnTo>
                      <a:pt x="271" y="345"/>
                    </a:lnTo>
                    <a:lnTo>
                      <a:pt x="379" y="0"/>
                    </a:lnTo>
                    <a:lnTo>
                      <a:pt x="539" y="0"/>
                    </a:lnTo>
                    <a:lnTo>
                      <a:pt x="539" y="474"/>
                    </a:lnTo>
                    <a:lnTo>
                      <a:pt x="438" y="474"/>
                    </a:lnTo>
                    <a:lnTo>
                      <a:pt x="438" y="68"/>
                    </a:lnTo>
                    <a:lnTo>
                      <a:pt x="308" y="474"/>
                    </a:lnTo>
                    <a:lnTo>
                      <a:pt x="223" y="474"/>
                    </a:lnTo>
                    <a:lnTo>
                      <a:pt x="96" y="68"/>
                    </a:lnTo>
                    <a:lnTo>
                      <a:pt x="96" y="474"/>
                    </a:lnTo>
                    <a:lnTo>
                      <a:pt x="0" y="474"/>
                    </a:lnTo>
                    <a:lnTo>
                      <a:pt x="0" y="0"/>
                    </a:lnTo>
                    <a:lnTo>
                      <a:pt x="6"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grpSp>
        <p:grpSp>
          <p:nvGrpSpPr>
            <p:cNvPr id="777" name="Group 198">
              <a:extLst>
                <a:ext uri="{FF2B5EF4-FFF2-40B4-BE49-F238E27FC236}">
                  <a16:creationId xmlns:a16="http://schemas.microsoft.com/office/drawing/2014/main" id="{196BBD76-DC29-4685-BA05-CD1202E9CB09}"/>
                </a:ext>
              </a:extLst>
            </p:cNvPr>
            <p:cNvGrpSpPr/>
            <p:nvPr/>
          </p:nvGrpSpPr>
          <p:grpSpPr>
            <a:xfrm>
              <a:off x="4234477" y="2181412"/>
              <a:ext cx="502281" cy="548163"/>
              <a:chOff x="2505075" y="2108200"/>
              <a:chExt cx="330200" cy="360363"/>
            </a:xfrm>
            <a:solidFill>
              <a:schemeClr val="accent1"/>
            </a:solidFill>
          </p:grpSpPr>
          <p:sp>
            <p:nvSpPr>
              <p:cNvPr id="779" name="Freeform 44">
                <a:extLst>
                  <a:ext uri="{FF2B5EF4-FFF2-40B4-BE49-F238E27FC236}">
                    <a16:creationId xmlns:a16="http://schemas.microsoft.com/office/drawing/2014/main" id="{306C1786-D2F0-4598-8280-5CA78CA15597}"/>
                  </a:ext>
                </a:extLst>
              </p:cNvPr>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80" name="Freeform 45">
                <a:extLst>
                  <a:ext uri="{FF2B5EF4-FFF2-40B4-BE49-F238E27FC236}">
                    <a16:creationId xmlns:a16="http://schemas.microsoft.com/office/drawing/2014/main" id="{09C32072-2EF1-4990-A195-11DDA7A3BE73}"/>
                  </a:ext>
                </a:extLst>
              </p:cNvPr>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778" name="Rectangle 777">
              <a:extLst>
                <a:ext uri="{FF2B5EF4-FFF2-40B4-BE49-F238E27FC236}">
                  <a16:creationId xmlns:a16="http://schemas.microsoft.com/office/drawing/2014/main" id="{C6094045-4BB9-448E-875F-84BE03FA8C62}"/>
                </a:ext>
              </a:extLst>
            </p:cNvPr>
            <p:cNvSpPr/>
            <p:nvPr/>
          </p:nvSpPr>
          <p:spPr>
            <a:xfrm>
              <a:off x="4166083" y="2103309"/>
              <a:ext cx="639069" cy="865592"/>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grpSp>
      <p:grpSp>
        <p:nvGrpSpPr>
          <p:cNvPr id="783" name="Group 225">
            <a:extLst>
              <a:ext uri="{FF2B5EF4-FFF2-40B4-BE49-F238E27FC236}">
                <a16:creationId xmlns:a16="http://schemas.microsoft.com/office/drawing/2014/main" id="{3633D001-E5F8-4A32-B9CB-53EDA313B94B}"/>
              </a:ext>
            </a:extLst>
          </p:cNvPr>
          <p:cNvGrpSpPr/>
          <p:nvPr/>
        </p:nvGrpSpPr>
        <p:grpSpPr>
          <a:xfrm>
            <a:off x="5477356" y="2872929"/>
            <a:ext cx="455556" cy="617031"/>
            <a:chOff x="4166083" y="2103309"/>
            <a:chExt cx="639069" cy="865592"/>
          </a:xfrm>
        </p:grpSpPr>
        <p:grpSp>
          <p:nvGrpSpPr>
            <p:cNvPr id="784" name="Group 325">
              <a:extLst>
                <a:ext uri="{FF2B5EF4-FFF2-40B4-BE49-F238E27FC236}">
                  <a16:creationId xmlns:a16="http://schemas.microsoft.com/office/drawing/2014/main" id="{515C0FD6-B610-4DA9-8954-73211565BED9}"/>
                </a:ext>
              </a:extLst>
            </p:cNvPr>
            <p:cNvGrpSpPr/>
            <p:nvPr/>
          </p:nvGrpSpPr>
          <p:grpSpPr>
            <a:xfrm>
              <a:off x="4402163" y="2815652"/>
              <a:ext cx="166908" cy="74181"/>
              <a:chOff x="6443663" y="1368425"/>
              <a:chExt cx="385762" cy="171450"/>
            </a:xfrm>
            <a:solidFill>
              <a:schemeClr val="accent1"/>
            </a:solidFill>
          </p:grpSpPr>
          <p:sp>
            <p:nvSpPr>
              <p:cNvPr id="789" name="Freeform 3">
                <a:extLst>
                  <a:ext uri="{FF2B5EF4-FFF2-40B4-BE49-F238E27FC236}">
                    <a16:creationId xmlns:a16="http://schemas.microsoft.com/office/drawing/2014/main" id="{97475D01-E50A-4A5F-A98D-BF3F4ACDA33C}"/>
                  </a:ext>
                </a:extLst>
              </p:cNvPr>
              <p:cNvSpPr>
                <a:spLocks noChangeArrowheads="1"/>
              </p:cNvSpPr>
              <p:nvPr/>
            </p:nvSpPr>
            <p:spPr bwMode="auto">
              <a:xfrm>
                <a:off x="6443663" y="1368425"/>
                <a:ext cx="166687" cy="169863"/>
              </a:xfrm>
              <a:custGeom>
                <a:avLst/>
                <a:gdLst>
                  <a:gd name="T0" fmla="*/ 113 w 461"/>
                  <a:gd name="T1" fmla="*/ 0 h 473"/>
                  <a:gd name="T2" fmla="*/ 237 w 461"/>
                  <a:gd name="T3" fmla="*/ 370 h 473"/>
                  <a:gd name="T4" fmla="*/ 361 w 461"/>
                  <a:gd name="T5" fmla="*/ 0 h 473"/>
                  <a:gd name="T6" fmla="*/ 460 w 461"/>
                  <a:gd name="T7" fmla="*/ 0 h 473"/>
                  <a:gd name="T8" fmla="*/ 285 w 461"/>
                  <a:gd name="T9" fmla="*/ 472 h 473"/>
                  <a:gd name="T10" fmla="*/ 175 w 461"/>
                  <a:gd name="T11" fmla="*/ 472 h 473"/>
                  <a:gd name="T12" fmla="*/ 0 w 461"/>
                  <a:gd name="T13" fmla="*/ 0 h 473"/>
                  <a:gd name="T14" fmla="*/ 113 w 461"/>
                  <a:gd name="T15" fmla="*/ 0 h 4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1" h="473">
                    <a:moveTo>
                      <a:pt x="113" y="0"/>
                    </a:moveTo>
                    <a:lnTo>
                      <a:pt x="237" y="370"/>
                    </a:lnTo>
                    <a:lnTo>
                      <a:pt x="361" y="0"/>
                    </a:lnTo>
                    <a:lnTo>
                      <a:pt x="460" y="0"/>
                    </a:lnTo>
                    <a:lnTo>
                      <a:pt x="285" y="472"/>
                    </a:lnTo>
                    <a:lnTo>
                      <a:pt x="175" y="472"/>
                    </a:lnTo>
                    <a:lnTo>
                      <a:pt x="0" y="0"/>
                    </a:lnTo>
                    <a:lnTo>
                      <a:pt x="113"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790" name="Freeform 4">
                <a:extLst>
                  <a:ext uri="{FF2B5EF4-FFF2-40B4-BE49-F238E27FC236}">
                    <a16:creationId xmlns:a16="http://schemas.microsoft.com/office/drawing/2014/main" id="{E94BE159-D62A-401E-866E-D478024AA02F}"/>
                  </a:ext>
                </a:extLst>
              </p:cNvPr>
              <p:cNvSpPr>
                <a:spLocks noChangeArrowheads="1"/>
              </p:cNvSpPr>
              <p:nvPr/>
            </p:nvSpPr>
            <p:spPr bwMode="auto">
              <a:xfrm>
                <a:off x="6635750" y="1368425"/>
                <a:ext cx="193675" cy="171450"/>
              </a:xfrm>
              <a:custGeom>
                <a:avLst/>
                <a:gdLst>
                  <a:gd name="T0" fmla="*/ 6 w 540"/>
                  <a:gd name="T1" fmla="*/ 0 h 475"/>
                  <a:gd name="T2" fmla="*/ 173 w 540"/>
                  <a:gd name="T3" fmla="*/ 0 h 475"/>
                  <a:gd name="T4" fmla="*/ 271 w 540"/>
                  <a:gd name="T5" fmla="*/ 345 h 475"/>
                  <a:gd name="T6" fmla="*/ 379 w 540"/>
                  <a:gd name="T7" fmla="*/ 0 h 475"/>
                  <a:gd name="T8" fmla="*/ 539 w 540"/>
                  <a:gd name="T9" fmla="*/ 0 h 475"/>
                  <a:gd name="T10" fmla="*/ 539 w 540"/>
                  <a:gd name="T11" fmla="*/ 474 h 475"/>
                  <a:gd name="T12" fmla="*/ 438 w 540"/>
                  <a:gd name="T13" fmla="*/ 474 h 475"/>
                  <a:gd name="T14" fmla="*/ 438 w 540"/>
                  <a:gd name="T15" fmla="*/ 68 h 475"/>
                  <a:gd name="T16" fmla="*/ 308 w 540"/>
                  <a:gd name="T17" fmla="*/ 474 h 475"/>
                  <a:gd name="T18" fmla="*/ 223 w 540"/>
                  <a:gd name="T19" fmla="*/ 474 h 475"/>
                  <a:gd name="T20" fmla="*/ 96 w 540"/>
                  <a:gd name="T21" fmla="*/ 68 h 475"/>
                  <a:gd name="T22" fmla="*/ 96 w 540"/>
                  <a:gd name="T23" fmla="*/ 474 h 475"/>
                  <a:gd name="T24" fmla="*/ 0 w 540"/>
                  <a:gd name="T25" fmla="*/ 474 h 475"/>
                  <a:gd name="T26" fmla="*/ 0 w 540"/>
                  <a:gd name="T27" fmla="*/ 0 h 475"/>
                  <a:gd name="T28" fmla="*/ 6 w 540"/>
                  <a:gd name="T29" fmla="*/ 0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40" h="475">
                    <a:moveTo>
                      <a:pt x="6" y="0"/>
                    </a:moveTo>
                    <a:lnTo>
                      <a:pt x="173" y="0"/>
                    </a:lnTo>
                    <a:lnTo>
                      <a:pt x="271" y="345"/>
                    </a:lnTo>
                    <a:lnTo>
                      <a:pt x="379" y="0"/>
                    </a:lnTo>
                    <a:lnTo>
                      <a:pt x="539" y="0"/>
                    </a:lnTo>
                    <a:lnTo>
                      <a:pt x="539" y="474"/>
                    </a:lnTo>
                    <a:lnTo>
                      <a:pt x="438" y="474"/>
                    </a:lnTo>
                    <a:lnTo>
                      <a:pt x="438" y="68"/>
                    </a:lnTo>
                    <a:lnTo>
                      <a:pt x="308" y="474"/>
                    </a:lnTo>
                    <a:lnTo>
                      <a:pt x="223" y="474"/>
                    </a:lnTo>
                    <a:lnTo>
                      <a:pt x="96" y="68"/>
                    </a:lnTo>
                    <a:lnTo>
                      <a:pt x="96" y="474"/>
                    </a:lnTo>
                    <a:lnTo>
                      <a:pt x="0" y="474"/>
                    </a:lnTo>
                    <a:lnTo>
                      <a:pt x="0" y="0"/>
                    </a:lnTo>
                    <a:lnTo>
                      <a:pt x="6"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grpSp>
        <p:grpSp>
          <p:nvGrpSpPr>
            <p:cNvPr id="785" name="Group 198">
              <a:extLst>
                <a:ext uri="{FF2B5EF4-FFF2-40B4-BE49-F238E27FC236}">
                  <a16:creationId xmlns:a16="http://schemas.microsoft.com/office/drawing/2014/main" id="{D7592C67-F2FB-48A4-B3C4-FEA7DE2A01FB}"/>
                </a:ext>
              </a:extLst>
            </p:cNvPr>
            <p:cNvGrpSpPr/>
            <p:nvPr/>
          </p:nvGrpSpPr>
          <p:grpSpPr>
            <a:xfrm>
              <a:off x="4234477" y="2181412"/>
              <a:ext cx="502281" cy="548163"/>
              <a:chOff x="2505075" y="2108200"/>
              <a:chExt cx="330200" cy="360363"/>
            </a:xfrm>
            <a:solidFill>
              <a:schemeClr val="accent1"/>
            </a:solidFill>
          </p:grpSpPr>
          <p:sp>
            <p:nvSpPr>
              <p:cNvPr id="787" name="Freeform 44">
                <a:extLst>
                  <a:ext uri="{FF2B5EF4-FFF2-40B4-BE49-F238E27FC236}">
                    <a16:creationId xmlns:a16="http://schemas.microsoft.com/office/drawing/2014/main" id="{8015B7DD-119C-423A-A57A-95D8CC6F2A96}"/>
                  </a:ext>
                </a:extLst>
              </p:cNvPr>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88" name="Freeform 45">
                <a:extLst>
                  <a:ext uri="{FF2B5EF4-FFF2-40B4-BE49-F238E27FC236}">
                    <a16:creationId xmlns:a16="http://schemas.microsoft.com/office/drawing/2014/main" id="{DE6BDCC3-C54C-4017-83F3-912232399264}"/>
                  </a:ext>
                </a:extLst>
              </p:cNvPr>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786" name="Rectangle 785">
              <a:extLst>
                <a:ext uri="{FF2B5EF4-FFF2-40B4-BE49-F238E27FC236}">
                  <a16:creationId xmlns:a16="http://schemas.microsoft.com/office/drawing/2014/main" id="{6B8AED75-1E09-4256-A77D-486B88865186}"/>
                </a:ext>
              </a:extLst>
            </p:cNvPr>
            <p:cNvSpPr/>
            <p:nvPr/>
          </p:nvSpPr>
          <p:spPr>
            <a:xfrm>
              <a:off x="4166083" y="2103309"/>
              <a:ext cx="639069" cy="865592"/>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grpSp>
      <p:sp>
        <p:nvSpPr>
          <p:cNvPr id="791" name="Rectangle 790">
            <a:extLst>
              <a:ext uri="{FF2B5EF4-FFF2-40B4-BE49-F238E27FC236}">
                <a16:creationId xmlns:a16="http://schemas.microsoft.com/office/drawing/2014/main" id="{07B2B333-70B1-41FF-8028-1B7152DC49F6}"/>
              </a:ext>
            </a:extLst>
          </p:cNvPr>
          <p:cNvSpPr/>
          <p:nvPr/>
        </p:nvSpPr>
        <p:spPr>
          <a:xfrm>
            <a:off x="4084320" y="2636520"/>
            <a:ext cx="624840" cy="832421"/>
          </a:xfrm>
          <a:prstGeom prst="rect">
            <a:avLst/>
          </a:prstGeom>
          <a:noFill/>
          <a:ln w="19050">
            <a:solidFill>
              <a:schemeClr val="accent3"/>
            </a:solidFill>
            <a:prstDash val="sysDash"/>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lvl="0">
              <a:lnSpc>
                <a:spcPct val="90000"/>
              </a:lnSpc>
            </a:pPr>
            <a:endParaRPr lang="en-US" sz="900" dirty="0">
              <a:solidFill>
                <a:srgbClr val="FF7700"/>
              </a:solidFill>
            </a:endParaRPr>
          </a:p>
        </p:txBody>
      </p:sp>
      <p:grpSp>
        <p:nvGrpSpPr>
          <p:cNvPr id="792" name="Group 225">
            <a:extLst>
              <a:ext uri="{FF2B5EF4-FFF2-40B4-BE49-F238E27FC236}">
                <a16:creationId xmlns:a16="http://schemas.microsoft.com/office/drawing/2014/main" id="{EFD6CA83-1565-440E-87CA-1D94B72CED6D}"/>
              </a:ext>
            </a:extLst>
          </p:cNvPr>
          <p:cNvGrpSpPr/>
          <p:nvPr/>
        </p:nvGrpSpPr>
        <p:grpSpPr>
          <a:xfrm>
            <a:off x="4204816" y="2872929"/>
            <a:ext cx="455556" cy="617031"/>
            <a:chOff x="4166083" y="2103309"/>
            <a:chExt cx="639069" cy="865592"/>
          </a:xfrm>
        </p:grpSpPr>
        <p:grpSp>
          <p:nvGrpSpPr>
            <p:cNvPr id="793" name="Group 325">
              <a:extLst>
                <a:ext uri="{FF2B5EF4-FFF2-40B4-BE49-F238E27FC236}">
                  <a16:creationId xmlns:a16="http://schemas.microsoft.com/office/drawing/2014/main" id="{891C1EA5-3DDF-463B-AF7A-9575CD8AB305}"/>
                </a:ext>
              </a:extLst>
            </p:cNvPr>
            <p:cNvGrpSpPr/>
            <p:nvPr/>
          </p:nvGrpSpPr>
          <p:grpSpPr>
            <a:xfrm>
              <a:off x="4402163" y="2815652"/>
              <a:ext cx="166908" cy="74181"/>
              <a:chOff x="6443663" y="1368425"/>
              <a:chExt cx="385762" cy="171450"/>
            </a:xfrm>
            <a:solidFill>
              <a:schemeClr val="accent1"/>
            </a:solidFill>
          </p:grpSpPr>
          <p:sp>
            <p:nvSpPr>
              <p:cNvPr id="798" name="Freeform 3">
                <a:extLst>
                  <a:ext uri="{FF2B5EF4-FFF2-40B4-BE49-F238E27FC236}">
                    <a16:creationId xmlns:a16="http://schemas.microsoft.com/office/drawing/2014/main" id="{57ADA5E1-48CB-4355-8417-5A6C45283C0D}"/>
                  </a:ext>
                </a:extLst>
              </p:cNvPr>
              <p:cNvSpPr>
                <a:spLocks noChangeArrowheads="1"/>
              </p:cNvSpPr>
              <p:nvPr/>
            </p:nvSpPr>
            <p:spPr bwMode="auto">
              <a:xfrm>
                <a:off x="6443663" y="1368425"/>
                <a:ext cx="166687" cy="169863"/>
              </a:xfrm>
              <a:custGeom>
                <a:avLst/>
                <a:gdLst>
                  <a:gd name="T0" fmla="*/ 113 w 461"/>
                  <a:gd name="T1" fmla="*/ 0 h 473"/>
                  <a:gd name="T2" fmla="*/ 237 w 461"/>
                  <a:gd name="T3" fmla="*/ 370 h 473"/>
                  <a:gd name="T4" fmla="*/ 361 w 461"/>
                  <a:gd name="T5" fmla="*/ 0 h 473"/>
                  <a:gd name="T6" fmla="*/ 460 w 461"/>
                  <a:gd name="T7" fmla="*/ 0 h 473"/>
                  <a:gd name="T8" fmla="*/ 285 w 461"/>
                  <a:gd name="T9" fmla="*/ 472 h 473"/>
                  <a:gd name="T10" fmla="*/ 175 w 461"/>
                  <a:gd name="T11" fmla="*/ 472 h 473"/>
                  <a:gd name="T12" fmla="*/ 0 w 461"/>
                  <a:gd name="T13" fmla="*/ 0 h 473"/>
                  <a:gd name="T14" fmla="*/ 113 w 461"/>
                  <a:gd name="T15" fmla="*/ 0 h 4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1" h="473">
                    <a:moveTo>
                      <a:pt x="113" y="0"/>
                    </a:moveTo>
                    <a:lnTo>
                      <a:pt x="237" y="370"/>
                    </a:lnTo>
                    <a:lnTo>
                      <a:pt x="361" y="0"/>
                    </a:lnTo>
                    <a:lnTo>
                      <a:pt x="460" y="0"/>
                    </a:lnTo>
                    <a:lnTo>
                      <a:pt x="285" y="472"/>
                    </a:lnTo>
                    <a:lnTo>
                      <a:pt x="175" y="472"/>
                    </a:lnTo>
                    <a:lnTo>
                      <a:pt x="0" y="0"/>
                    </a:lnTo>
                    <a:lnTo>
                      <a:pt x="113"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799" name="Freeform 4">
                <a:extLst>
                  <a:ext uri="{FF2B5EF4-FFF2-40B4-BE49-F238E27FC236}">
                    <a16:creationId xmlns:a16="http://schemas.microsoft.com/office/drawing/2014/main" id="{B168E5D0-831F-4673-8A27-43921AE5623C}"/>
                  </a:ext>
                </a:extLst>
              </p:cNvPr>
              <p:cNvSpPr>
                <a:spLocks noChangeArrowheads="1"/>
              </p:cNvSpPr>
              <p:nvPr/>
            </p:nvSpPr>
            <p:spPr bwMode="auto">
              <a:xfrm>
                <a:off x="6635750" y="1368425"/>
                <a:ext cx="193675" cy="171450"/>
              </a:xfrm>
              <a:custGeom>
                <a:avLst/>
                <a:gdLst>
                  <a:gd name="T0" fmla="*/ 6 w 540"/>
                  <a:gd name="T1" fmla="*/ 0 h 475"/>
                  <a:gd name="T2" fmla="*/ 173 w 540"/>
                  <a:gd name="T3" fmla="*/ 0 h 475"/>
                  <a:gd name="T4" fmla="*/ 271 w 540"/>
                  <a:gd name="T5" fmla="*/ 345 h 475"/>
                  <a:gd name="T6" fmla="*/ 379 w 540"/>
                  <a:gd name="T7" fmla="*/ 0 h 475"/>
                  <a:gd name="T8" fmla="*/ 539 w 540"/>
                  <a:gd name="T9" fmla="*/ 0 h 475"/>
                  <a:gd name="T10" fmla="*/ 539 w 540"/>
                  <a:gd name="T11" fmla="*/ 474 h 475"/>
                  <a:gd name="T12" fmla="*/ 438 w 540"/>
                  <a:gd name="T13" fmla="*/ 474 h 475"/>
                  <a:gd name="T14" fmla="*/ 438 w 540"/>
                  <a:gd name="T15" fmla="*/ 68 h 475"/>
                  <a:gd name="T16" fmla="*/ 308 w 540"/>
                  <a:gd name="T17" fmla="*/ 474 h 475"/>
                  <a:gd name="T18" fmla="*/ 223 w 540"/>
                  <a:gd name="T19" fmla="*/ 474 h 475"/>
                  <a:gd name="T20" fmla="*/ 96 w 540"/>
                  <a:gd name="T21" fmla="*/ 68 h 475"/>
                  <a:gd name="T22" fmla="*/ 96 w 540"/>
                  <a:gd name="T23" fmla="*/ 474 h 475"/>
                  <a:gd name="T24" fmla="*/ 0 w 540"/>
                  <a:gd name="T25" fmla="*/ 474 h 475"/>
                  <a:gd name="T26" fmla="*/ 0 w 540"/>
                  <a:gd name="T27" fmla="*/ 0 h 475"/>
                  <a:gd name="T28" fmla="*/ 6 w 540"/>
                  <a:gd name="T29" fmla="*/ 0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40" h="475">
                    <a:moveTo>
                      <a:pt x="6" y="0"/>
                    </a:moveTo>
                    <a:lnTo>
                      <a:pt x="173" y="0"/>
                    </a:lnTo>
                    <a:lnTo>
                      <a:pt x="271" y="345"/>
                    </a:lnTo>
                    <a:lnTo>
                      <a:pt x="379" y="0"/>
                    </a:lnTo>
                    <a:lnTo>
                      <a:pt x="539" y="0"/>
                    </a:lnTo>
                    <a:lnTo>
                      <a:pt x="539" y="474"/>
                    </a:lnTo>
                    <a:lnTo>
                      <a:pt x="438" y="474"/>
                    </a:lnTo>
                    <a:lnTo>
                      <a:pt x="438" y="68"/>
                    </a:lnTo>
                    <a:lnTo>
                      <a:pt x="308" y="474"/>
                    </a:lnTo>
                    <a:lnTo>
                      <a:pt x="223" y="474"/>
                    </a:lnTo>
                    <a:lnTo>
                      <a:pt x="96" y="68"/>
                    </a:lnTo>
                    <a:lnTo>
                      <a:pt x="96" y="474"/>
                    </a:lnTo>
                    <a:lnTo>
                      <a:pt x="0" y="474"/>
                    </a:lnTo>
                    <a:lnTo>
                      <a:pt x="0" y="0"/>
                    </a:lnTo>
                    <a:lnTo>
                      <a:pt x="6"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grpSp>
        <p:grpSp>
          <p:nvGrpSpPr>
            <p:cNvPr id="794" name="Group 198">
              <a:extLst>
                <a:ext uri="{FF2B5EF4-FFF2-40B4-BE49-F238E27FC236}">
                  <a16:creationId xmlns:a16="http://schemas.microsoft.com/office/drawing/2014/main" id="{A60C7202-7EBF-4123-998F-0637D3B40CA6}"/>
                </a:ext>
              </a:extLst>
            </p:cNvPr>
            <p:cNvGrpSpPr/>
            <p:nvPr/>
          </p:nvGrpSpPr>
          <p:grpSpPr>
            <a:xfrm>
              <a:off x="4234477" y="2181412"/>
              <a:ext cx="502281" cy="548163"/>
              <a:chOff x="2505075" y="2108200"/>
              <a:chExt cx="330200" cy="360363"/>
            </a:xfrm>
            <a:solidFill>
              <a:schemeClr val="accent1"/>
            </a:solidFill>
          </p:grpSpPr>
          <p:sp>
            <p:nvSpPr>
              <p:cNvPr id="796" name="Freeform 44">
                <a:extLst>
                  <a:ext uri="{FF2B5EF4-FFF2-40B4-BE49-F238E27FC236}">
                    <a16:creationId xmlns:a16="http://schemas.microsoft.com/office/drawing/2014/main" id="{B7B74650-95C7-4C0A-912F-CF94DF53727A}"/>
                  </a:ext>
                </a:extLst>
              </p:cNvPr>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97" name="Freeform 45">
                <a:extLst>
                  <a:ext uri="{FF2B5EF4-FFF2-40B4-BE49-F238E27FC236}">
                    <a16:creationId xmlns:a16="http://schemas.microsoft.com/office/drawing/2014/main" id="{388F2720-72CC-4287-B926-B055B2936D17}"/>
                  </a:ext>
                </a:extLst>
              </p:cNvPr>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795" name="Rectangle 794">
              <a:extLst>
                <a:ext uri="{FF2B5EF4-FFF2-40B4-BE49-F238E27FC236}">
                  <a16:creationId xmlns:a16="http://schemas.microsoft.com/office/drawing/2014/main" id="{84AF4359-EF9D-4022-8CB4-DB3A8068518D}"/>
                </a:ext>
              </a:extLst>
            </p:cNvPr>
            <p:cNvSpPr/>
            <p:nvPr/>
          </p:nvSpPr>
          <p:spPr>
            <a:xfrm>
              <a:off x="4166083" y="2103309"/>
              <a:ext cx="639069" cy="865592"/>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grpSp>
      <p:sp>
        <p:nvSpPr>
          <p:cNvPr id="815" name="TextBox 814">
            <a:extLst>
              <a:ext uri="{FF2B5EF4-FFF2-40B4-BE49-F238E27FC236}">
                <a16:creationId xmlns:a16="http://schemas.microsoft.com/office/drawing/2014/main" id="{079422DE-A6F6-4EC3-9A37-C827A9AE8C4F}"/>
              </a:ext>
            </a:extLst>
          </p:cNvPr>
          <p:cNvSpPr txBox="1"/>
          <p:nvPr/>
        </p:nvSpPr>
        <p:spPr>
          <a:xfrm>
            <a:off x="4108211" y="2665197"/>
            <a:ext cx="372349" cy="319475"/>
          </a:xfrm>
          <a:prstGeom prst="rect">
            <a:avLst/>
          </a:prstGeom>
          <a:noFill/>
        </p:spPr>
        <p:txBody>
          <a:bodyPr wrap="none" lIns="0" tIns="0" rIns="0" bIns="0" rtlCol="0" anchor="t">
            <a:noAutofit/>
          </a:bodyPr>
          <a:lstStyle/>
          <a:p>
            <a:pPr>
              <a:lnSpc>
                <a:spcPct val="90000"/>
              </a:lnSpc>
            </a:pPr>
            <a:r>
              <a:rPr lang="en-US" sz="900" b="1" dirty="0">
                <a:solidFill>
                  <a:srgbClr val="5F5F5F"/>
                </a:solidFill>
              </a:rPr>
              <a:t>Siebel </a:t>
            </a:r>
          </a:p>
          <a:p>
            <a:pPr>
              <a:lnSpc>
                <a:spcPct val="90000"/>
              </a:lnSpc>
            </a:pPr>
            <a:r>
              <a:rPr lang="en-US" sz="900" b="1" dirty="0">
                <a:solidFill>
                  <a:srgbClr val="5F5F5F"/>
                </a:solidFill>
              </a:rPr>
              <a:t>Tools</a:t>
            </a:r>
          </a:p>
        </p:txBody>
      </p:sp>
      <p:grpSp>
        <p:nvGrpSpPr>
          <p:cNvPr id="816" name="Group 498">
            <a:extLst>
              <a:ext uri="{FF2B5EF4-FFF2-40B4-BE49-F238E27FC236}">
                <a16:creationId xmlns:a16="http://schemas.microsoft.com/office/drawing/2014/main" id="{238DFE88-0A2A-4913-A1AF-549FF16352A1}"/>
              </a:ext>
            </a:extLst>
          </p:cNvPr>
          <p:cNvGrpSpPr/>
          <p:nvPr/>
        </p:nvGrpSpPr>
        <p:grpSpPr>
          <a:xfrm>
            <a:off x="2308860" y="2164080"/>
            <a:ext cx="723900" cy="635790"/>
            <a:chOff x="9530256" y="3824902"/>
            <a:chExt cx="514957" cy="512594"/>
          </a:xfrm>
        </p:grpSpPr>
        <p:cxnSp>
          <p:nvCxnSpPr>
            <p:cNvPr id="817" name="Straight Arrow Connector 816">
              <a:extLst>
                <a:ext uri="{FF2B5EF4-FFF2-40B4-BE49-F238E27FC236}">
                  <a16:creationId xmlns:a16="http://schemas.microsoft.com/office/drawing/2014/main" id="{308A962C-0A43-4066-9ED9-64A4F9014EAE}"/>
                </a:ext>
              </a:extLst>
            </p:cNvPr>
            <p:cNvCxnSpPr/>
            <p:nvPr/>
          </p:nvCxnSpPr>
          <p:spPr bwMode="auto">
            <a:xfrm flipH="1">
              <a:off x="9530403" y="3824902"/>
              <a:ext cx="514810" cy="0"/>
            </a:xfrm>
            <a:prstGeom prst="straightConnector1">
              <a:avLst/>
            </a:prstGeom>
            <a:solidFill>
              <a:srgbClr val="00B8FF"/>
            </a:solidFill>
            <a:ln w="12700" cap="flat" cmpd="sng" algn="ctr">
              <a:solidFill>
                <a:schemeClr val="tx1"/>
              </a:solidFill>
              <a:prstDash val="solid"/>
              <a:round/>
              <a:headEnd type="oval" w="sm" len="sm"/>
              <a:tailEnd type="oval" w="sm" len="sm"/>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cxnSp>
        <p:cxnSp>
          <p:nvCxnSpPr>
            <p:cNvPr id="818" name="Straight Arrow Connector 817">
              <a:extLst>
                <a:ext uri="{FF2B5EF4-FFF2-40B4-BE49-F238E27FC236}">
                  <a16:creationId xmlns:a16="http://schemas.microsoft.com/office/drawing/2014/main" id="{CB4DC837-7EA5-426D-AF6F-5BDC96011E1D}"/>
                </a:ext>
              </a:extLst>
            </p:cNvPr>
            <p:cNvCxnSpPr/>
            <p:nvPr/>
          </p:nvCxnSpPr>
          <p:spPr bwMode="auto">
            <a:xfrm rot="5400000">
              <a:off x="9274447" y="4081688"/>
              <a:ext cx="511617" cy="0"/>
            </a:xfrm>
            <a:prstGeom prst="straightConnector1">
              <a:avLst/>
            </a:prstGeom>
            <a:solidFill>
              <a:srgbClr val="00B8FF"/>
            </a:solidFill>
            <a:ln w="12700" cap="flat" cmpd="sng" algn="ctr">
              <a:solidFill>
                <a:schemeClr val="tx1"/>
              </a:solidFill>
              <a:prstDash val="solid"/>
              <a:round/>
              <a:headEnd type="oval" w="sm" len="sm"/>
              <a:tailEnd type="oval" w="sm" len="sm"/>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cxnSp>
      </p:grpSp>
      <p:grpSp>
        <p:nvGrpSpPr>
          <p:cNvPr id="819" name="Group 501">
            <a:extLst>
              <a:ext uri="{FF2B5EF4-FFF2-40B4-BE49-F238E27FC236}">
                <a16:creationId xmlns:a16="http://schemas.microsoft.com/office/drawing/2014/main" id="{83193E0A-9850-443D-9B8B-1F5D85669990}"/>
              </a:ext>
            </a:extLst>
          </p:cNvPr>
          <p:cNvGrpSpPr/>
          <p:nvPr/>
        </p:nvGrpSpPr>
        <p:grpSpPr>
          <a:xfrm>
            <a:off x="3635746" y="2164079"/>
            <a:ext cx="1728734" cy="647701"/>
            <a:chOff x="8405286" y="3824900"/>
            <a:chExt cx="512591" cy="512593"/>
          </a:xfrm>
        </p:grpSpPr>
        <p:cxnSp>
          <p:nvCxnSpPr>
            <p:cNvPr id="820" name="Straight Arrow Connector 819">
              <a:extLst>
                <a:ext uri="{FF2B5EF4-FFF2-40B4-BE49-F238E27FC236}">
                  <a16:creationId xmlns:a16="http://schemas.microsoft.com/office/drawing/2014/main" id="{E7BC618A-A9AF-4138-AA1D-94942F383EA3}"/>
                </a:ext>
              </a:extLst>
            </p:cNvPr>
            <p:cNvCxnSpPr/>
            <p:nvPr/>
          </p:nvCxnSpPr>
          <p:spPr bwMode="auto">
            <a:xfrm>
              <a:off x="8405286" y="3824900"/>
              <a:ext cx="511617" cy="0"/>
            </a:xfrm>
            <a:prstGeom prst="straightConnector1">
              <a:avLst/>
            </a:prstGeom>
            <a:solidFill>
              <a:srgbClr val="00B8FF"/>
            </a:solidFill>
            <a:ln w="12700" cap="flat" cmpd="sng" algn="ctr">
              <a:solidFill>
                <a:schemeClr val="tx1"/>
              </a:solidFill>
              <a:prstDash val="solid"/>
              <a:round/>
              <a:headEnd type="oval" w="sm" len="sm"/>
              <a:tailEnd type="oval" w="sm" len="sm"/>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cxnSp>
        <p:cxnSp>
          <p:nvCxnSpPr>
            <p:cNvPr id="821" name="Straight Arrow Connector 820">
              <a:extLst>
                <a:ext uri="{FF2B5EF4-FFF2-40B4-BE49-F238E27FC236}">
                  <a16:creationId xmlns:a16="http://schemas.microsoft.com/office/drawing/2014/main" id="{A6814D0F-AE73-42FF-B4C5-EF62E3BEDCE3}"/>
                </a:ext>
              </a:extLst>
            </p:cNvPr>
            <p:cNvCxnSpPr/>
            <p:nvPr/>
          </p:nvCxnSpPr>
          <p:spPr bwMode="auto">
            <a:xfrm rot="5400000">
              <a:off x="8662068" y="4081685"/>
              <a:ext cx="511617" cy="0"/>
            </a:xfrm>
            <a:prstGeom prst="straightConnector1">
              <a:avLst/>
            </a:prstGeom>
            <a:solidFill>
              <a:srgbClr val="00B8FF"/>
            </a:solidFill>
            <a:ln w="12700" cap="flat" cmpd="sng" algn="ctr">
              <a:solidFill>
                <a:schemeClr val="tx1"/>
              </a:solidFill>
              <a:prstDash val="solid"/>
              <a:round/>
              <a:headEnd type="oval" w="sm" len="sm"/>
              <a:tailEnd type="oval" w="sm" len="sm"/>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cxnSp>
      </p:grpSp>
      <p:grpSp>
        <p:nvGrpSpPr>
          <p:cNvPr id="822" name="Group 225">
            <a:extLst>
              <a:ext uri="{FF2B5EF4-FFF2-40B4-BE49-F238E27FC236}">
                <a16:creationId xmlns:a16="http://schemas.microsoft.com/office/drawing/2014/main" id="{9A02686A-55F1-4700-A40B-5362D2A4A5B9}"/>
              </a:ext>
            </a:extLst>
          </p:cNvPr>
          <p:cNvGrpSpPr/>
          <p:nvPr/>
        </p:nvGrpSpPr>
        <p:grpSpPr>
          <a:xfrm>
            <a:off x="3061816" y="3886389"/>
            <a:ext cx="455556" cy="617031"/>
            <a:chOff x="4166083" y="2103309"/>
            <a:chExt cx="639069" cy="865592"/>
          </a:xfrm>
        </p:grpSpPr>
        <p:grpSp>
          <p:nvGrpSpPr>
            <p:cNvPr id="823" name="Group 325">
              <a:extLst>
                <a:ext uri="{FF2B5EF4-FFF2-40B4-BE49-F238E27FC236}">
                  <a16:creationId xmlns:a16="http://schemas.microsoft.com/office/drawing/2014/main" id="{878CE56D-D8AC-49C2-9CAD-FE71ADA9C059}"/>
                </a:ext>
              </a:extLst>
            </p:cNvPr>
            <p:cNvGrpSpPr/>
            <p:nvPr/>
          </p:nvGrpSpPr>
          <p:grpSpPr>
            <a:xfrm>
              <a:off x="4402163" y="2815652"/>
              <a:ext cx="166908" cy="74181"/>
              <a:chOff x="6443663" y="1368425"/>
              <a:chExt cx="385762" cy="171450"/>
            </a:xfrm>
            <a:solidFill>
              <a:schemeClr val="accent1"/>
            </a:solidFill>
          </p:grpSpPr>
          <p:sp>
            <p:nvSpPr>
              <p:cNvPr id="828" name="Freeform 3">
                <a:extLst>
                  <a:ext uri="{FF2B5EF4-FFF2-40B4-BE49-F238E27FC236}">
                    <a16:creationId xmlns:a16="http://schemas.microsoft.com/office/drawing/2014/main" id="{2E07452D-B477-4662-B96F-437115A41A55}"/>
                  </a:ext>
                </a:extLst>
              </p:cNvPr>
              <p:cNvSpPr>
                <a:spLocks noChangeArrowheads="1"/>
              </p:cNvSpPr>
              <p:nvPr/>
            </p:nvSpPr>
            <p:spPr bwMode="auto">
              <a:xfrm>
                <a:off x="6443663" y="1368425"/>
                <a:ext cx="166687" cy="169863"/>
              </a:xfrm>
              <a:custGeom>
                <a:avLst/>
                <a:gdLst>
                  <a:gd name="T0" fmla="*/ 113 w 461"/>
                  <a:gd name="T1" fmla="*/ 0 h 473"/>
                  <a:gd name="T2" fmla="*/ 237 w 461"/>
                  <a:gd name="T3" fmla="*/ 370 h 473"/>
                  <a:gd name="T4" fmla="*/ 361 w 461"/>
                  <a:gd name="T5" fmla="*/ 0 h 473"/>
                  <a:gd name="T6" fmla="*/ 460 w 461"/>
                  <a:gd name="T7" fmla="*/ 0 h 473"/>
                  <a:gd name="T8" fmla="*/ 285 w 461"/>
                  <a:gd name="T9" fmla="*/ 472 h 473"/>
                  <a:gd name="T10" fmla="*/ 175 w 461"/>
                  <a:gd name="T11" fmla="*/ 472 h 473"/>
                  <a:gd name="T12" fmla="*/ 0 w 461"/>
                  <a:gd name="T13" fmla="*/ 0 h 473"/>
                  <a:gd name="T14" fmla="*/ 113 w 461"/>
                  <a:gd name="T15" fmla="*/ 0 h 4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1" h="473">
                    <a:moveTo>
                      <a:pt x="113" y="0"/>
                    </a:moveTo>
                    <a:lnTo>
                      <a:pt x="237" y="370"/>
                    </a:lnTo>
                    <a:lnTo>
                      <a:pt x="361" y="0"/>
                    </a:lnTo>
                    <a:lnTo>
                      <a:pt x="460" y="0"/>
                    </a:lnTo>
                    <a:lnTo>
                      <a:pt x="285" y="472"/>
                    </a:lnTo>
                    <a:lnTo>
                      <a:pt x="175" y="472"/>
                    </a:lnTo>
                    <a:lnTo>
                      <a:pt x="0" y="0"/>
                    </a:lnTo>
                    <a:lnTo>
                      <a:pt x="113"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829" name="Freeform 4">
                <a:extLst>
                  <a:ext uri="{FF2B5EF4-FFF2-40B4-BE49-F238E27FC236}">
                    <a16:creationId xmlns:a16="http://schemas.microsoft.com/office/drawing/2014/main" id="{0DD87A06-6BF3-4EA3-A20A-76D4B663B2A3}"/>
                  </a:ext>
                </a:extLst>
              </p:cNvPr>
              <p:cNvSpPr>
                <a:spLocks noChangeArrowheads="1"/>
              </p:cNvSpPr>
              <p:nvPr/>
            </p:nvSpPr>
            <p:spPr bwMode="auto">
              <a:xfrm>
                <a:off x="6635750" y="1368425"/>
                <a:ext cx="193675" cy="171450"/>
              </a:xfrm>
              <a:custGeom>
                <a:avLst/>
                <a:gdLst>
                  <a:gd name="T0" fmla="*/ 6 w 540"/>
                  <a:gd name="T1" fmla="*/ 0 h 475"/>
                  <a:gd name="T2" fmla="*/ 173 w 540"/>
                  <a:gd name="T3" fmla="*/ 0 h 475"/>
                  <a:gd name="T4" fmla="*/ 271 w 540"/>
                  <a:gd name="T5" fmla="*/ 345 h 475"/>
                  <a:gd name="T6" fmla="*/ 379 w 540"/>
                  <a:gd name="T7" fmla="*/ 0 h 475"/>
                  <a:gd name="T8" fmla="*/ 539 w 540"/>
                  <a:gd name="T9" fmla="*/ 0 h 475"/>
                  <a:gd name="T10" fmla="*/ 539 w 540"/>
                  <a:gd name="T11" fmla="*/ 474 h 475"/>
                  <a:gd name="T12" fmla="*/ 438 w 540"/>
                  <a:gd name="T13" fmla="*/ 474 h 475"/>
                  <a:gd name="T14" fmla="*/ 438 w 540"/>
                  <a:gd name="T15" fmla="*/ 68 h 475"/>
                  <a:gd name="T16" fmla="*/ 308 w 540"/>
                  <a:gd name="T17" fmla="*/ 474 h 475"/>
                  <a:gd name="T18" fmla="*/ 223 w 540"/>
                  <a:gd name="T19" fmla="*/ 474 h 475"/>
                  <a:gd name="T20" fmla="*/ 96 w 540"/>
                  <a:gd name="T21" fmla="*/ 68 h 475"/>
                  <a:gd name="T22" fmla="*/ 96 w 540"/>
                  <a:gd name="T23" fmla="*/ 474 h 475"/>
                  <a:gd name="T24" fmla="*/ 0 w 540"/>
                  <a:gd name="T25" fmla="*/ 474 h 475"/>
                  <a:gd name="T26" fmla="*/ 0 w 540"/>
                  <a:gd name="T27" fmla="*/ 0 h 475"/>
                  <a:gd name="T28" fmla="*/ 6 w 540"/>
                  <a:gd name="T29" fmla="*/ 0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40" h="475">
                    <a:moveTo>
                      <a:pt x="6" y="0"/>
                    </a:moveTo>
                    <a:lnTo>
                      <a:pt x="173" y="0"/>
                    </a:lnTo>
                    <a:lnTo>
                      <a:pt x="271" y="345"/>
                    </a:lnTo>
                    <a:lnTo>
                      <a:pt x="379" y="0"/>
                    </a:lnTo>
                    <a:lnTo>
                      <a:pt x="539" y="0"/>
                    </a:lnTo>
                    <a:lnTo>
                      <a:pt x="539" y="474"/>
                    </a:lnTo>
                    <a:lnTo>
                      <a:pt x="438" y="474"/>
                    </a:lnTo>
                    <a:lnTo>
                      <a:pt x="438" y="68"/>
                    </a:lnTo>
                    <a:lnTo>
                      <a:pt x="308" y="474"/>
                    </a:lnTo>
                    <a:lnTo>
                      <a:pt x="223" y="474"/>
                    </a:lnTo>
                    <a:lnTo>
                      <a:pt x="96" y="68"/>
                    </a:lnTo>
                    <a:lnTo>
                      <a:pt x="96" y="474"/>
                    </a:lnTo>
                    <a:lnTo>
                      <a:pt x="0" y="474"/>
                    </a:lnTo>
                    <a:lnTo>
                      <a:pt x="0" y="0"/>
                    </a:lnTo>
                    <a:lnTo>
                      <a:pt x="6"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grpSp>
        <p:grpSp>
          <p:nvGrpSpPr>
            <p:cNvPr id="824" name="Group 198">
              <a:extLst>
                <a:ext uri="{FF2B5EF4-FFF2-40B4-BE49-F238E27FC236}">
                  <a16:creationId xmlns:a16="http://schemas.microsoft.com/office/drawing/2014/main" id="{64C0EEF3-44CA-4DA8-92E4-6BE214BC06C7}"/>
                </a:ext>
              </a:extLst>
            </p:cNvPr>
            <p:cNvGrpSpPr/>
            <p:nvPr/>
          </p:nvGrpSpPr>
          <p:grpSpPr>
            <a:xfrm>
              <a:off x="4234477" y="2181412"/>
              <a:ext cx="502281" cy="548163"/>
              <a:chOff x="2505075" y="2108200"/>
              <a:chExt cx="330200" cy="360363"/>
            </a:xfrm>
            <a:solidFill>
              <a:schemeClr val="accent1"/>
            </a:solidFill>
          </p:grpSpPr>
          <p:sp>
            <p:nvSpPr>
              <p:cNvPr id="826" name="Freeform 44">
                <a:extLst>
                  <a:ext uri="{FF2B5EF4-FFF2-40B4-BE49-F238E27FC236}">
                    <a16:creationId xmlns:a16="http://schemas.microsoft.com/office/drawing/2014/main" id="{1B144F19-D1CB-4499-96F3-0FE10EAEE3C2}"/>
                  </a:ext>
                </a:extLst>
              </p:cNvPr>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27" name="Freeform 45">
                <a:extLst>
                  <a:ext uri="{FF2B5EF4-FFF2-40B4-BE49-F238E27FC236}">
                    <a16:creationId xmlns:a16="http://schemas.microsoft.com/office/drawing/2014/main" id="{374EF2F0-B8F3-43DD-8665-00061BD661D7}"/>
                  </a:ext>
                </a:extLst>
              </p:cNvPr>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825" name="Rectangle 824">
              <a:extLst>
                <a:ext uri="{FF2B5EF4-FFF2-40B4-BE49-F238E27FC236}">
                  <a16:creationId xmlns:a16="http://schemas.microsoft.com/office/drawing/2014/main" id="{1CDAA79D-AE70-478E-BAEF-93CCE406C45C}"/>
                </a:ext>
              </a:extLst>
            </p:cNvPr>
            <p:cNvSpPr/>
            <p:nvPr/>
          </p:nvSpPr>
          <p:spPr>
            <a:xfrm>
              <a:off x="4166083" y="2103309"/>
              <a:ext cx="639069" cy="865592"/>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grpSp>
      <p:grpSp>
        <p:nvGrpSpPr>
          <p:cNvPr id="830" name="Group 225">
            <a:extLst>
              <a:ext uri="{FF2B5EF4-FFF2-40B4-BE49-F238E27FC236}">
                <a16:creationId xmlns:a16="http://schemas.microsoft.com/office/drawing/2014/main" id="{6C895CE9-A23E-4C77-86E3-070CD2E92215}"/>
              </a:ext>
            </a:extLst>
          </p:cNvPr>
          <p:cNvGrpSpPr/>
          <p:nvPr/>
        </p:nvGrpSpPr>
        <p:grpSpPr>
          <a:xfrm>
            <a:off x="2276956" y="4069269"/>
            <a:ext cx="455556" cy="617031"/>
            <a:chOff x="4166083" y="2103309"/>
            <a:chExt cx="639069" cy="865592"/>
          </a:xfrm>
        </p:grpSpPr>
        <p:grpSp>
          <p:nvGrpSpPr>
            <p:cNvPr id="831" name="Group 325">
              <a:extLst>
                <a:ext uri="{FF2B5EF4-FFF2-40B4-BE49-F238E27FC236}">
                  <a16:creationId xmlns:a16="http://schemas.microsoft.com/office/drawing/2014/main" id="{F74A8116-CAA4-410E-8205-52D4809AE180}"/>
                </a:ext>
              </a:extLst>
            </p:cNvPr>
            <p:cNvGrpSpPr/>
            <p:nvPr/>
          </p:nvGrpSpPr>
          <p:grpSpPr>
            <a:xfrm>
              <a:off x="4402163" y="2815652"/>
              <a:ext cx="166908" cy="74181"/>
              <a:chOff x="6443663" y="1368425"/>
              <a:chExt cx="385762" cy="171450"/>
            </a:xfrm>
            <a:solidFill>
              <a:schemeClr val="accent1"/>
            </a:solidFill>
          </p:grpSpPr>
          <p:sp>
            <p:nvSpPr>
              <p:cNvPr id="836" name="Freeform 3">
                <a:extLst>
                  <a:ext uri="{FF2B5EF4-FFF2-40B4-BE49-F238E27FC236}">
                    <a16:creationId xmlns:a16="http://schemas.microsoft.com/office/drawing/2014/main" id="{C4D8E06D-5E9D-4450-A15C-A9AC7353EA98}"/>
                  </a:ext>
                </a:extLst>
              </p:cNvPr>
              <p:cNvSpPr>
                <a:spLocks noChangeArrowheads="1"/>
              </p:cNvSpPr>
              <p:nvPr/>
            </p:nvSpPr>
            <p:spPr bwMode="auto">
              <a:xfrm>
                <a:off x="6443663" y="1368425"/>
                <a:ext cx="166687" cy="169863"/>
              </a:xfrm>
              <a:custGeom>
                <a:avLst/>
                <a:gdLst>
                  <a:gd name="T0" fmla="*/ 113 w 461"/>
                  <a:gd name="T1" fmla="*/ 0 h 473"/>
                  <a:gd name="T2" fmla="*/ 237 w 461"/>
                  <a:gd name="T3" fmla="*/ 370 h 473"/>
                  <a:gd name="T4" fmla="*/ 361 w 461"/>
                  <a:gd name="T5" fmla="*/ 0 h 473"/>
                  <a:gd name="T6" fmla="*/ 460 w 461"/>
                  <a:gd name="T7" fmla="*/ 0 h 473"/>
                  <a:gd name="T8" fmla="*/ 285 w 461"/>
                  <a:gd name="T9" fmla="*/ 472 h 473"/>
                  <a:gd name="T10" fmla="*/ 175 w 461"/>
                  <a:gd name="T11" fmla="*/ 472 h 473"/>
                  <a:gd name="T12" fmla="*/ 0 w 461"/>
                  <a:gd name="T13" fmla="*/ 0 h 473"/>
                  <a:gd name="T14" fmla="*/ 113 w 461"/>
                  <a:gd name="T15" fmla="*/ 0 h 4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1" h="473">
                    <a:moveTo>
                      <a:pt x="113" y="0"/>
                    </a:moveTo>
                    <a:lnTo>
                      <a:pt x="237" y="370"/>
                    </a:lnTo>
                    <a:lnTo>
                      <a:pt x="361" y="0"/>
                    </a:lnTo>
                    <a:lnTo>
                      <a:pt x="460" y="0"/>
                    </a:lnTo>
                    <a:lnTo>
                      <a:pt x="285" y="472"/>
                    </a:lnTo>
                    <a:lnTo>
                      <a:pt x="175" y="472"/>
                    </a:lnTo>
                    <a:lnTo>
                      <a:pt x="0" y="0"/>
                    </a:lnTo>
                    <a:lnTo>
                      <a:pt x="113"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837" name="Freeform 4">
                <a:extLst>
                  <a:ext uri="{FF2B5EF4-FFF2-40B4-BE49-F238E27FC236}">
                    <a16:creationId xmlns:a16="http://schemas.microsoft.com/office/drawing/2014/main" id="{7B752BAA-E62D-41ED-9CED-D3E885E0AD01}"/>
                  </a:ext>
                </a:extLst>
              </p:cNvPr>
              <p:cNvSpPr>
                <a:spLocks noChangeArrowheads="1"/>
              </p:cNvSpPr>
              <p:nvPr/>
            </p:nvSpPr>
            <p:spPr bwMode="auto">
              <a:xfrm>
                <a:off x="6635750" y="1368425"/>
                <a:ext cx="193675" cy="171450"/>
              </a:xfrm>
              <a:custGeom>
                <a:avLst/>
                <a:gdLst>
                  <a:gd name="T0" fmla="*/ 6 w 540"/>
                  <a:gd name="T1" fmla="*/ 0 h 475"/>
                  <a:gd name="T2" fmla="*/ 173 w 540"/>
                  <a:gd name="T3" fmla="*/ 0 h 475"/>
                  <a:gd name="T4" fmla="*/ 271 w 540"/>
                  <a:gd name="T5" fmla="*/ 345 h 475"/>
                  <a:gd name="T6" fmla="*/ 379 w 540"/>
                  <a:gd name="T7" fmla="*/ 0 h 475"/>
                  <a:gd name="T8" fmla="*/ 539 w 540"/>
                  <a:gd name="T9" fmla="*/ 0 h 475"/>
                  <a:gd name="T10" fmla="*/ 539 w 540"/>
                  <a:gd name="T11" fmla="*/ 474 h 475"/>
                  <a:gd name="T12" fmla="*/ 438 w 540"/>
                  <a:gd name="T13" fmla="*/ 474 h 475"/>
                  <a:gd name="T14" fmla="*/ 438 w 540"/>
                  <a:gd name="T15" fmla="*/ 68 h 475"/>
                  <a:gd name="T16" fmla="*/ 308 w 540"/>
                  <a:gd name="T17" fmla="*/ 474 h 475"/>
                  <a:gd name="T18" fmla="*/ 223 w 540"/>
                  <a:gd name="T19" fmla="*/ 474 h 475"/>
                  <a:gd name="T20" fmla="*/ 96 w 540"/>
                  <a:gd name="T21" fmla="*/ 68 h 475"/>
                  <a:gd name="T22" fmla="*/ 96 w 540"/>
                  <a:gd name="T23" fmla="*/ 474 h 475"/>
                  <a:gd name="T24" fmla="*/ 0 w 540"/>
                  <a:gd name="T25" fmla="*/ 474 h 475"/>
                  <a:gd name="T26" fmla="*/ 0 w 540"/>
                  <a:gd name="T27" fmla="*/ 0 h 475"/>
                  <a:gd name="T28" fmla="*/ 6 w 540"/>
                  <a:gd name="T29" fmla="*/ 0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40" h="475">
                    <a:moveTo>
                      <a:pt x="6" y="0"/>
                    </a:moveTo>
                    <a:lnTo>
                      <a:pt x="173" y="0"/>
                    </a:lnTo>
                    <a:lnTo>
                      <a:pt x="271" y="345"/>
                    </a:lnTo>
                    <a:lnTo>
                      <a:pt x="379" y="0"/>
                    </a:lnTo>
                    <a:lnTo>
                      <a:pt x="539" y="0"/>
                    </a:lnTo>
                    <a:lnTo>
                      <a:pt x="539" y="474"/>
                    </a:lnTo>
                    <a:lnTo>
                      <a:pt x="438" y="474"/>
                    </a:lnTo>
                    <a:lnTo>
                      <a:pt x="438" y="68"/>
                    </a:lnTo>
                    <a:lnTo>
                      <a:pt x="308" y="474"/>
                    </a:lnTo>
                    <a:lnTo>
                      <a:pt x="223" y="474"/>
                    </a:lnTo>
                    <a:lnTo>
                      <a:pt x="96" y="68"/>
                    </a:lnTo>
                    <a:lnTo>
                      <a:pt x="96" y="474"/>
                    </a:lnTo>
                    <a:lnTo>
                      <a:pt x="0" y="474"/>
                    </a:lnTo>
                    <a:lnTo>
                      <a:pt x="0" y="0"/>
                    </a:lnTo>
                    <a:lnTo>
                      <a:pt x="6"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grpSp>
        <p:grpSp>
          <p:nvGrpSpPr>
            <p:cNvPr id="832" name="Group 198">
              <a:extLst>
                <a:ext uri="{FF2B5EF4-FFF2-40B4-BE49-F238E27FC236}">
                  <a16:creationId xmlns:a16="http://schemas.microsoft.com/office/drawing/2014/main" id="{725D8136-3D6C-419F-8DE2-BC54D72A6C46}"/>
                </a:ext>
              </a:extLst>
            </p:cNvPr>
            <p:cNvGrpSpPr/>
            <p:nvPr/>
          </p:nvGrpSpPr>
          <p:grpSpPr>
            <a:xfrm>
              <a:off x="4234477" y="2181412"/>
              <a:ext cx="502281" cy="548163"/>
              <a:chOff x="2505075" y="2108200"/>
              <a:chExt cx="330200" cy="360363"/>
            </a:xfrm>
            <a:solidFill>
              <a:schemeClr val="accent1"/>
            </a:solidFill>
          </p:grpSpPr>
          <p:sp>
            <p:nvSpPr>
              <p:cNvPr id="834" name="Freeform 44">
                <a:extLst>
                  <a:ext uri="{FF2B5EF4-FFF2-40B4-BE49-F238E27FC236}">
                    <a16:creationId xmlns:a16="http://schemas.microsoft.com/office/drawing/2014/main" id="{EE6F0AAD-33E2-42B5-80E6-B2E82B3654B4}"/>
                  </a:ext>
                </a:extLst>
              </p:cNvPr>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35" name="Freeform 45">
                <a:extLst>
                  <a:ext uri="{FF2B5EF4-FFF2-40B4-BE49-F238E27FC236}">
                    <a16:creationId xmlns:a16="http://schemas.microsoft.com/office/drawing/2014/main" id="{EE768FCC-C812-4ADB-B0A0-3398C0E2CA91}"/>
                  </a:ext>
                </a:extLst>
              </p:cNvPr>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833" name="Rectangle 832">
              <a:extLst>
                <a:ext uri="{FF2B5EF4-FFF2-40B4-BE49-F238E27FC236}">
                  <a16:creationId xmlns:a16="http://schemas.microsoft.com/office/drawing/2014/main" id="{00933A98-EEB6-4118-BC36-933D496EF40C}"/>
                </a:ext>
              </a:extLst>
            </p:cNvPr>
            <p:cNvSpPr/>
            <p:nvPr/>
          </p:nvSpPr>
          <p:spPr>
            <a:xfrm>
              <a:off x="4166083" y="2103309"/>
              <a:ext cx="639069" cy="865592"/>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grpSp>
      <p:sp>
        <p:nvSpPr>
          <p:cNvPr id="838" name="TextBox 837">
            <a:extLst>
              <a:ext uri="{FF2B5EF4-FFF2-40B4-BE49-F238E27FC236}">
                <a16:creationId xmlns:a16="http://schemas.microsoft.com/office/drawing/2014/main" id="{50E3C640-7D6C-462E-933E-B893E434A12A}"/>
              </a:ext>
            </a:extLst>
          </p:cNvPr>
          <p:cNvSpPr txBox="1"/>
          <p:nvPr/>
        </p:nvSpPr>
        <p:spPr>
          <a:xfrm>
            <a:off x="2705099" y="4212057"/>
            <a:ext cx="308523" cy="319475"/>
          </a:xfrm>
          <a:prstGeom prst="rect">
            <a:avLst/>
          </a:prstGeom>
          <a:noFill/>
        </p:spPr>
        <p:txBody>
          <a:bodyPr wrap="none" lIns="0" tIns="0" rIns="0" bIns="0" rtlCol="0" anchor="t">
            <a:noAutofit/>
          </a:bodyPr>
          <a:lstStyle/>
          <a:p>
            <a:pPr>
              <a:lnSpc>
                <a:spcPct val="90000"/>
              </a:lnSpc>
            </a:pPr>
            <a:r>
              <a:rPr lang="en-US" sz="900" b="1" dirty="0">
                <a:solidFill>
                  <a:srgbClr val="5F5F5F"/>
                </a:solidFill>
              </a:rPr>
              <a:t>Siebel</a:t>
            </a:r>
          </a:p>
          <a:p>
            <a:pPr>
              <a:lnSpc>
                <a:spcPct val="90000"/>
              </a:lnSpc>
            </a:pPr>
            <a:r>
              <a:rPr lang="en-US" sz="900" b="1" dirty="0">
                <a:solidFill>
                  <a:srgbClr val="5F5F5F"/>
                </a:solidFill>
              </a:rPr>
              <a:t>FS</a:t>
            </a:r>
          </a:p>
          <a:p>
            <a:pPr algn="r">
              <a:lnSpc>
                <a:spcPct val="90000"/>
              </a:lnSpc>
            </a:pPr>
            <a:endParaRPr lang="en-US" sz="900" b="1" dirty="0">
              <a:solidFill>
                <a:srgbClr val="5F5F5F"/>
              </a:solidFill>
            </a:endParaRPr>
          </a:p>
          <a:p>
            <a:pPr algn="r">
              <a:lnSpc>
                <a:spcPct val="90000"/>
              </a:lnSpc>
            </a:pPr>
            <a:endParaRPr lang="en-US" sz="900" b="1" dirty="0">
              <a:solidFill>
                <a:srgbClr val="5F5F5F"/>
              </a:solidFill>
            </a:endParaRPr>
          </a:p>
        </p:txBody>
      </p:sp>
      <p:grpSp>
        <p:nvGrpSpPr>
          <p:cNvPr id="839" name="Group 225">
            <a:extLst>
              <a:ext uri="{FF2B5EF4-FFF2-40B4-BE49-F238E27FC236}">
                <a16:creationId xmlns:a16="http://schemas.microsoft.com/office/drawing/2014/main" id="{E8A5412A-CF15-4BD6-9B81-9FFF51E9122B}"/>
              </a:ext>
            </a:extLst>
          </p:cNvPr>
          <p:cNvGrpSpPr/>
          <p:nvPr/>
        </p:nvGrpSpPr>
        <p:grpSpPr>
          <a:xfrm>
            <a:off x="4905856" y="4054029"/>
            <a:ext cx="455556" cy="617031"/>
            <a:chOff x="4166083" y="2103309"/>
            <a:chExt cx="639069" cy="865592"/>
          </a:xfrm>
        </p:grpSpPr>
        <p:grpSp>
          <p:nvGrpSpPr>
            <p:cNvPr id="840" name="Group 325">
              <a:extLst>
                <a:ext uri="{FF2B5EF4-FFF2-40B4-BE49-F238E27FC236}">
                  <a16:creationId xmlns:a16="http://schemas.microsoft.com/office/drawing/2014/main" id="{A039B00F-3153-4574-8364-D49CAA0EA6CF}"/>
                </a:ext>
              </a:extLst>
            </p:cNvPr>
            <p:cNvGrpSpPr/>
            <p:nvPr/>
          </p:nvGrpSpPr>
          <p:grpSpPr>
            <a:xfrm>
              <a:off x="4402163" y="2815652"/>
              <a:ext cx="166908" cy="74181"/>
              <a:chOff x="6443663" y="1368425"/>
              <a:chExt cx="385762" cy="171450"/>
            </a:xfrm>
            <a:solidFill>
              <a:schemeClr val="accent1"/>
            </a:solidFill>
          </p:grpSpPr>
          <p:sp>
            <p:nvSpPr>
              <p:cNvPr id="845" name="Freeform 3">
                <a:extLst>
                  <a:ext uri="{FF2B5EF4-FFF2-40B4-BE49-F238E27FC236}">
                    <a16:creationId xmlns:a16="http://schemas.microsoft.com/office/drawing/2014/main" id="{ED187B6C-94A5-4400-AA78-459D84682974}"/>
                  </a:ext>
                </a:extLst>
              </p:cNvPr>
              <p:cNvSpPr>
                <a:spLocks noChangeArrowheads="1"/>
              </p:cNvSpPr>
              <p:nvPr/>
            </p:nvSpPr>
            <p:spPr bwMode="auto">
              <a:xfrm>
                <a:off x="6443663" y="1368425"/>
                <a:ext cx="166687" cy="169863"/>
              </a:xfrm>
              <a:custGeom>
                <a:avLst/>
                <a:gdLst>
                  <a:gd name="T0" fmla="*/ 113 w 461"/>
                  <a:gd name="T1" fmla="*/ 0 h 473"/>
                  <a:gd name="T2" fmla="*/ 237 w 461"/>
                  <a:gd name="T3" fmla="*/ 370 h 473"/>
                  <a:gd name="T4" fmla="*/ 361 w 461"/>
                  <a:gd name="T5" fmla="*/ 0 h 473"/>
                  <a:gd name="T6" fmla="*/ 460 w 461"/>
                  <a:gd name="T7" fmla="*/ 0 h 473"/>
                  <a:gd name="T8" fmla="*/ 285 w 461"/>
                  <a:gd name="T9" fmla="*/ 472 h 473"/>
                  <a:gd name="T10" fmla="*/ 175 w 461"/>
                  <a:gd name="T11" fmla="*/ 472 h 473"/>
                  <a:gd name="T12" fmla="*/ 0 w 461"/>
                  <a:gd name="T13" fmla="*/ 0 h 473"/>
                  <a:gd name="T14" fmla="*/ 113 w 461"/>
                  <a:gd name="T15" fmla="*/ 0 h 4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1" h="473">
                    <a:moveTo>
                      <a:pt x="113" y="0"/>
                    </a:moveTo>
                    <a:lnTo>
                      <a:pt x="237" y="370"/>
                    </a:lnTo>
                    <a:lnTo>
                      <a:pt x="361" y="0"/>
                    </a:lnTo>
                    <a:lnTo>
                      <a:pt x="460" y="0"/>
                    </a:lnTo>
                    <a:lnTo>
                      <a:pt x="285" y="472"/>
                    </a:lnTo>
                    <a:lnTo>
                      <a:pt x="175" y="472"/>
                    </a:lnTo>
                    <a:lnTo>
                      <a:pt x="0" y="0"/>
                    </a:lnTo>
                    <a:lnTo>
                      <a:pt x="113"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846" name="Freeform 4">
                <a:extLst>
                  <a:ext uri="{FF2B5EF4-FFF2-40B4-BE49-F238E27FC236}">
                    <a16:creationId xmlns:a16="http://schemas.microsoft.com/office/drawing/2014/main" id="{F4E870DA-580F-40E8-8706-495CF6E17554}"/>
                  </a:ext>
                </a:extLst>
              </p:cNvPr>
              <p:cNvSpPr>
                <a:spLocks noChangeArrowheads="1"/>
              </p:cNvSpPr>
              <p:nvPr/>
            </p:nvSpPr>
            <p:spPr bwMode="auto">
              <a:xfrm>
                <a:off x="6635750" y="1368425"/>
                <a:ext cx="193675" cy="171450"/>
              </a:xfrm>
              <a:custGeom>
                <a:avLst/>
                <a:gdLst>
                  <a:gd name="T0" fmla="*/ 6 w 540"/>
                  <a:gd name="T1" fmla="*/ 0 h 475"/>
                  <a:gd name="T2" fmla="*/ 173 w 540"/>
                  <a:gd name="T3" fmla="*/ 0 h 475"/>
                  <a:gd name="T4" fmla="*/ 271 w 540"/>
                  <a:gd name="T5" fmla="*/ 345 h 475"/>
                  <a:gd name="T6" fmla="*/ 379 w 540"/>
                  <a:gd name="T7" fmla="*/ 0 h 475"/>
                  <a:gd name="T8" fmla="*/ 539 w 540"/>
                  <a:gd name="T9" fmla="*/ 0 h 475"/>
                  <a:gd name="T10" fmla="*/ 539 w 540"/>
                  <a:gd name="T11" fmla="*/ 474 h 475"/>
                  <a:gd name="T12" fmla="*/ 438 w 540"/>
                  <a:gd name="T13" fmla="*/ 474 h 475"/>
                  <a:gd name="T14" fmla="*/ 438 w 540"/>
                  <a:gd name="T15" fmla="*/ 68 h 475"/>
                  <a:gd name="T16" fmla="*/ 308 w 540"/>
                  <a:gd name="T17" fmla="*/ 474 h 475"/>
                  <a:gd name="T18" fmla="*/ 223 w 540"/>
                  <a:gd name="T19" fmla="*/ 474 h 475"/>
                  <a:gd name="T20" fmla="*/ 96 w 540"/>
                  <a:gd name="T21" fmla="*/ 68 h 475"/>
                  <a:gd name="T22" fmla="*/ 96 w 540"/>
                  <a:gd name="T23" fmla="*/ 474 h 475"/>
                  <a:gd name="T24" fmla="*/ 0 w 540"/>
                  <a:gd name="T25" fmla="*/ 474 h 475"/>
                  <a:gd name="T26" fmla="*/ 0 w 540"/>
                  <a:gd name="T27" fmla="*/ 0 h 475"/>
                  <a:gd name="T28" fmla="*/ 6 w 540"/>
                  <a:gd name="T29" fmla="*/ 0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40" h="475">
                    <a:moveTo>
                      <a:pt x="6" y="0"/>
                    </a:moveTo>
                    <a:lnTo>
                      <a:pt x="173" y="0"/>
                    </a:lnTo>
                    <a:lnTo>
                      <a:pt x="271" y="345"/>
                    </a:lnTo>
                    <a:lnTo>
                      <a:pt x="379" y="0"/>
                    </a:lnTo>
                    <a:lnTo>
                      <a:pt x="539" y="0"/>
                    </a:lnTo>
                    <a:lnTo>
                      <a:pt x="539" y="474"/>
                    </a:lnTo>
                    <a:lnTo>
                      <a:pt x="438" y="474"/>
                    </a:lnTo>
                    <a:lnTo>
                      <a:pt x="438" y="68"/>
                    </a:lnTo>
                    <a:lnTo>
                      <a:pt x="308" y="474"/>
                    </a:lnTo>
                    <a:lnTo>
                      <a:pt x="223" y="474"/>
                    </a:lnTo>
                    <a:lnTo>
                      <a:pt x="96" y="68"/>
                    </a:lnTo>
                    <a:lnTo>
                      <a:pt x="96" y="474"/>
                    </a:lnTo>
                    <a:lnTo>
                      <a:pt x="0" y="474"/>
                    </a:lnTo>
                    <a:lnTo>
                      <a:pt x="0" y="0"/>
                    </a:lnTo>
                    <a:lnTo>
                      <a:pt x="6"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grpSp>
        <p:grpSp>
          <p:nvGrpSpPr>
            <p:cNvPr id="841" name="Group 198">
              <a:extLst>
                <a:ext uri="{FF2B5EF4-FFF2-40B4-BE49-F238E27FC236}">
                  <a16:creationId xmlns:a16="http://schemas.microsoft.com/office/drawing/2014/main" id="{6399C652-4F38-487A-926F-BC68C47D488B}"/>
                </a:ext>
              </a:extLst>
            </p:cNvPr>
            <p:cNvGrpSpPr/>
            <p:nvPr/>
          </p:nvGrpSpPr>
          <p:grpSpPr>
            <a:xfrm>
              <a:off x="4234477" y="2181412"/>
              <a:ext cx="502281" cy="548163"/>
              <a:chOff x="2505075" y="2108200"/>
              <a:chExt cx="330200" cy="360363"/>
            </a:xfrm>
            <a:solidFill>
              <a:schemeClr val="accent1"/>
            </a:solidFill>
          </p:grpSpPr>
          <p:sp>
            <p:nvSpPr>
              <p:cNvPr id="843" name="Freeform 44">
                <a:extLst>
                  <a:ext uri="{FF2B5EF4-FFF2-40B4-BE49-F238E27FC236}">
                    <a16:creationId xmlns:a16="http://schemas.microsoft.com/office/drawing/2014/main" id="{479243F5-0714-4728-9F6D-41F8DF8FA597}"/>
                  </a:ext>
                </a:extLst>
              </p:cNvPr>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44" name="Freeform 45">
                <a:extLst>
                  <a:ext uri="{FF2B5EF4-FFF2-40B4-BE49-F238E27FC236}">
                    <a16:creationId xmlns:a16="http://schemas.microsoft.com/office/drawing/2014/main" id="{F716EA0C-925E-473D-A069-19BA58D94E31}"/>
                  </a:ext>
                </a:extLst>
              </p:cNvPr>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842" name="Rectangle 841">
              <a:extLst>
                <a:ext uri="{FF2B5EF4-FFF2-40B4-BE49-F238E27FC236}">
                  <a16:creationId xmlns:a16="http://schemas.microsoft.com/office/drawing/2014/main" id="{C8C77344-F03C-4475-82A3-C44114D6EF38}"/>
                </a:ext>
              </a:extLst>
            </p:cNvPr>
            <p:cNvSpPr/>
            <p:nvPr/>
          </p:nvSpPr>
          <p:spPr>
            <a:xfrm>
              <a:off x="4166083" y="2103309"/>
              <a:ext cx="639069" cy="865592"/>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grpSp>
      <p:sp>
        <p:nvSpPr>
          <p:cNvPr id="847" name="TextBox 846">
            <a:extLst>
              <a:ext uri="{FF2B5EF4-FFF2-40B4-BE49-F238E27FC236}">
                <a16:creationId xmlns:a16="http://schemas.microsoft.com/office/drawing/2014/main" id="{BDDB923D-D1DF-490F-8A04-C57FB7645087}"/>
              </a:ext>
            </a:extLst>
          </p:cNvPr>
          <p:cNvSpPr txBox="1"/>
          <p:nvPr/>
        </p:nvSpPr>
        <p:spPr>
          <a:xfrm>
            <a:off x="5547359" y="4379697"/>
            <a:ext cx="537123" cy="319475"/>
          </a:xfrm>
          <a:prstGeom prst="rect">
            <a:avLst/>
          </a:prstGeom>
          <a:noFill/>
        </p:spPr>
        <p:txBody>
          <a:bodyPr wrap="none" lIns="0" tIns="0" rIns="0" bIns="0" rtlCol="0" anchor="t">
            <a:noAutofit/>
          </a:bodyPr>
          <a:lstStyle/>
          <a:p>
            <a:pPr algn="r">
              <a:lnSpc>
                <a:spcPct val="90000"/>
              </a:lnSpc>
            </a:pPr>
            <a:r>
              <a:rPr lang="en-US" sz="900" b="1" dirty="0">
                <a:solidFill>
                  <a:srgbClr val="5F5F5F"/>
                </a:solidFill>
              </a:rPr>
              <a:t>SIEBEL </a:t>
            </a:r>
          </a:p>
          <a:p>
            <a:pPr algn="r">
              <a:lnSpc>
                <a:spcPct val="90000"/>
              </a:lnSpc>
            </a:pPr>
            <a:r>
              <a:rPr lang="en-US" sz="900" b="1" dirty="0">
                <a:solidFill>
                  <a:srgbClr val="5F5F5F"/>
                </a:solidFill>
              </a:rPr>
              <a:t>ENT </a:t>
            </a:r>
          </a:p>
          <a:p>
            <a:pPr algn="r">
              <a:lnSpc>
                <a:spcPct val="90000"/>
              </a:lnSpc>
            </a:pPr>
            <a:endParaRPr lang="en-US" sz="900" b="1" dirty="0">
              <a:solidFill>
                <a:srgbClr val="5F5F5F"/>
              </a:solidFill>
            </a:endParaRPr>
          </a:p>
        </p:txBody>
      </p:sp>
      <p:grpSp>
        <p:nvGrpSpPr>
          <p:cNvPr id="848" name="Group 328">
            <a:extLst>
              <a:ext uri="{FF2B5EF4-FFF2-40B4-BE49-F238E27FC236}">
                <a16:creationId xmlns:a16="http://schemas.microsoft.com/office/drawing/2014/main" id="{258010AC-7E99-4D89-9DD6-BD7FB3F2408E}"/>
              </a:ext>
            </a:extLst>
          </p:cNvPr>
          <p:cNvGrpSpPr/>
          <p:nvPr/>
        </p:nvGrpSpPr>
        <p:grpSpPr>
          <a:xfrm flipV="1">
            <a:off x="3265114" y="4547412"/>
            <a:ext cx="3196646" cy="1068525"/>
            <a:chOff x="9530256" y="3824902"/>
            <a:chExt cx="514957" cy="512594"/>
          </a:xfrm>
        </p:grpSpPr>
        <p:cxnSp>
          <p:nvCxnSpPr>
            <p:cNvPr id="849" name="Straight Arrow Connector 848">
              <a:extLst>
                <a:ext uri="{FF2B5EF4-FFF2-40B4-BE49-F238E27FC236}">
                  <a16:creationId xmlns:a16="http://schemas.microsoft.com/office/drawing/2014/main" id="{8CD99620-F125-41B6-A75C-0499868D079A}"/>
                </a:ext>
              </a:extLst>
            </p:cNvPr>
            <p:cNvCxnSpPr/>
            <p:nvPr/>
          </p:nvCxnSpPr>
          <p:spPr bwMode="auto">
            <a:xfrm flipH="1">
              <a:off x="9530403" y="3824902"/>
              <a:ext cx="514810" cy="0"/>
            </a:xfrm>
            <a:prstGeom prst="straightConnector1">
              <a:avLst/>
            </a:prstGeom>
            <a:solidFill>
              <a:srgbClr val="00B8FF"/>
            </a:solidFill>
            <a:ln w="12700" cap="flat" cmpd="sng" algn="ctr">
              <a:solidFill>
                <a:schemeClr val="tx1"/>
              </a:solidFill>
              <a:prstDash val="solid"/>
              <a:round/>
              <a:headEnd type="oval" w="sm" len="sm"/>
              <a:tailEnd type="oval" w="sm" len="sm"/>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cxnSp>
        <p:cxnSp>
          <p:nvCxnSpPr>
            <p:cNvPr id="850" name="Straight Arrow Connector 849">
              <a:extLst>
                <a:ext uri="{FF2B5EF4-FFF2-40B4-BE49-F238E27FC236}">
                  <a16:creationId xmlns:a16="http://schemas.microsoft.com/office/drawing/2014/main" id="{E94C2C75-C269-4698-A1C9-0F6977E9D380}"/>
                </a:ext>
              </a:extLst>
            </p:cNvPr>
            <p:cNvCxnSpPr/>
            <p:nvPr/>
          </p:nvCxnSpPr>
          <p:spPr bwMode="auto">
            <a:xfrm rot="5400000">
              <a:off x="9274447" y="4081688"/>
              <a:ext cx="511617" cy="0"/>
            </a:xfrm>
            <a:prstGeom prst="straightConnector1">
              <a:avLst/>
            </a:prstGeom>
            <a:solidFill>
              <a:srgbClr val="00B8FF"/>
            </a:solidFill>
            <a:ln w="12700" cap="flat" cmpd="sng" algn="ctr">
              <a:solidFill>
                <a:schemeClr val="tx1"/>
              </a:solidFill>
              <a:prstDash val="solid"/>
              <a:round/>
              <a:headEnd type="oval" w="sm" len="sm"/>
              <a:tailEnd type="oval" w="sm" len="sm"/>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cxnSp>
      </p:grpSp>
      <p:sp>
        <p:nvSpPr>
          <p:cNvPr id="851" name="TextBox 850">
            <a:extLst>
              <a:ext uri="{FF2B5EF4-FFF2-40B4-BE49-F238E27FC236}">
                <a16:creationId xmlns:a16="http://schemas.microsoft.com/office/drawing/2014/main" id="{F905120B-31CB-4FFD-8127-76677E7F8FAF}"/>
              </a:ext>
            </a:extLst>
          </p:cNvPr>
          <p:cNvSpPr txBox="1"/>
          <p:nvPr/>
        </p:nvSpPr>
        <p:spPr>
          <a:xfrm>
            <a:off x="4663439" y="4204437"/>
            <a:ext cx="308523" cy="319475"/>
          </a:xfrm>
          <a:prstGeom prst="rect">
            <a:avLst/>
          </a:prstGeom>
          <a:noFill/>
        </p:spPr>
        <p:txBody>
          <a:bodyPr wrap="none" lIns="0" tIns="0" rIns="0" bIns="0" rtlCol="0" anchor="t">
            <a:noAutofit/>
          </a:bodyPr>
          <a:lstStyle/>
          <a:p>
            <a:pPr algn="r">
              <a:lnSpc>
                <a:spcPct val="90000"/>
              </a:lnSpc>
            </a:pPr>
            <a:r>
              <a:rPr lang="en-US" sz="900" b="1" dirty="0">
                <a:solidFill>
                  <a:srgbClr val="5F5F5F"/>
                </a:solidFill>
              </a:rPr>
              <a:t>Siebel </a:t>
            </a:r>
          </a:p>
          <a:p>
            <a:pPr algn="r">
              <a:lnSpc>
                <a:spcPct val="90000"/>
              </a:lnSpc>
            </a:pPr>
            <a:r>
              <a:rPr lang="en-US" sz="900" b="1" dirty="0">
                <a:solidFill>
                  <a:srgbClr val="5F5F5F"/>
                </a:solidFill>
              </a:rPr>
              <a:t>FS</a:t>
            </a:r>
          </a:p>
          <a:p>
            <a:pPr algn="r">
              <a:lnSpc>
                <a:spcPct val="90000"/>
              </a:lnSpc>
            </a:pPr>
            <a:endParaRPr lang="en-US" sz="900" b="1" dirty="0">
              <a:solidFill>
                <a:srgbClr val="5F5F5F"/>
              </a:solidFill>
            </a:endParaRPr>
          </a:p>
        </p:txBody>
      </p:sp>
      <p:sp>
        <p:nvSpPr>
          <p:cNvPr id="852" name="TextBox 851">
            <a:extLst>
              <a:ext uri="{FF2B5EF4-FFF2-40B4-BE49-F238E27FC236}">
                <a16:creationId xmlns:a16="http://schemas.microsoft.com/office/drawing/2014/main" id="{5E3EA986-0CA1-4B5F-B860-C03616E11586}"/>
              </a:ext>
            </a:extLst>
          </p:cNvPr>
          <p:cNvSpPr txBox="1"/>
          <p:nvPr/>
        </p:nvSpPr>
        <p:spPr>
          <a:xfrm>
            <a:off x="6492239" y="5546111"/>
            <a:ext cx="506643" cy="123169"/>
          </a:xfrm>
          <a:prstGeom prst="rect">
            <a:avLst/>
          </a:prstGeom>
          <a:noFill/>
        </p:spPr>
        <p:txBody>
          <a:bodyPr wrap="none" lIns="0" tIns="0" rIns="0" bIns="0" rtlCol="0" anchor="t">
            <a:noAutofit/>
          </a:bodyPr>
          <a:lstStyle/>
          <a:p>
            <a:pPr algn="r">
              <a:lnSpc>
                <a:spcPct val="90000"/>
              </a:lnSpc>
            </a:pPr>
            <a:r>
              <a:rPr lang="en-US" sz="900" b="1" dirty="0">
                <a:solidFill>
                  <a:srgbClr val="5F5F5F"/>
                </a:solidFill>
              </a:rPr>
              <a:t>siebns.dat</a:t>
            </a:r>
          </a:p>
        </p:txBody>
      </p:sp>
      <p:sp>
        <p:nvSpPr>
          <p:cNvPr id="853" name="Rectangle 852">
            <a:extLst>
              <a:ext uri="{FF2B5EF4-FFF2-40B4-BE49-F238E27FC236}">
                <a16:creationId xmlns:a16="http://schemas.microsoft.com/office/drawing/2014/main" id="{D4CBCE92-1043-4D50-B905-C6B15A940A5B}"/>
              </a:ext>
            </a:extLst>
          </p:cNvPr>
          <p:cNvSpPr/>
          <p:nvPr/>
        </p:nvSpPr>
        <p:spPr>
          <a:xfrm>
            <a:off x="8656320" y="3604260"/>
            <a:ext cx="1417320" cy="1021079"/>
          </a:xfrm>
          <a:prstGeom prst="rect">
            <a:avLst/>
          </a:prstGeom>
          <a:ln/>
        </p:spPr>
        <p:style>
          <a:lnRef idx="1">
            <a:schemeClr val="accent4"/>
          </a:lnRef>
          <a:fillRef idx="2">
            <a:schemeClr val="accent4"/>
          </a:fillRef>
          <a:effectRef idx="1">
            <a:schemeClr val="accent4"/>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sp>
        <p:nvSpPr>
          <p:cNvPr id="854" name="Rectangle 853">
            <a:extLst>
              <a:ext uri="{FF2B5EF4-FFF2-40B4-BE49-F238E27FC236}">
                <a16:creationId xmlns:a16="http://schemas.microsoft.com/office/drawing/2014/main" id="{FC68EF85-89DA-43DB-93F0-6FC04BDBF694}"/>
              </a:ext>
            </a:extLst>
          </p:cNvPr>
          <p:cNvSpPr/>
          <p:nvPr/>
        </p:nvSpPr>
        <p:spPr>
          <a:xfrm>
            <a:off x="8207015" y="1729740"/>
            <a:ext cx="3344905" cy="3947160"/>
          </a:xfrm>
          <a:prstGeom prst="rect">
            <a:avLst/>
          </a:prstGeom>
          <a:noFill/>
          <a:ln w="19050" cmpd="sng">
            <a:solidFill>
              <a:schemeClr val="accent3"/>
            </a:solidFill>
            <a:prstDash val="sysDash"/>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sp>
        <p:nvSpPr>
          <p:cNvPr id="855" name="Rectangle 854">
            <a:extLst>
              <a:ext uri="{FF2B5EF4-FFF2-40B4-BE49-F238E27FC236}">
                <a16:creationId xmlns:a16="http://schemas.microsoft.com/office/drawing/2014/main" id="{1FAB7889-98EF-4A0F-9C45-5E20B00CE4B2}"/>
              </a:ext>
            </a:extLst>
          </p:cNvPr>
          <p:cNvSpPr/>
          <p:nvPr/>
        </p:nvSpPr>
        <p:spPr>
          <a:xfrm>
            <a:off x="8641161" y="4754880"/>
            <a:ext cx="1310559" cy="796136"/>
          </a:xfrm>
          <a:prstGeom prst="rect">
            <a:avLst/>
          </a:prstGeom>
          <a:noFill/>
          <a:ln w="19050">
            <a:solidFill>
              <a:schemeClr val="accent3"/>
            </a:solidFill>
            <a:prstDash val="sysDash"/>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lvl="0">
              <a:lnSpc>
                <a:spcPct val="90000"/>
              </a:lnSpc>
            </a:pPr>
            <a:r>
              <a:rPr lang="en-US" sz="900" dirty="0">
                <a:solidFill>
                  <a:srgbClr val="FF7700"/>
                </a:solidFill>
              </a:rPr>
              <a:t>Private</a:t>
            </a:r>
          </a:p>
          <a:p>
            <a:pPr lvl="0">
              <a:lnSpc>
                <a:spcPct val="90000"/>
              </a:lnSpc>
            </a:pPr>
            <a:r>
              <a:rPr lang="en-US" sz="900" dirty="0">
                <a:solidFill>
                  <a:srgbClr val="FF7700"/>
                </a:solidFill>
              </a:rPr>
              <a:t>Subnet</a:t>
            </a:r>
          </a:p>
        </p:txBody>
      </p:sp>
      <p:sp>
        <p:nvSpPr>
          <p:cNvPr id="856" name="Rectangle 855">
            <a:extLst>
              <a:ext uri="{FF2B5EF4-FFF2-40B4-BE49-F238E27FC236}">
                <a16:creationId xmlns:a16="http://schemas.microsoft.com/office/drawing/2014/main" id="{E191AB34-50FE-4E0C-B1C1-71E62C2DB5CE}"/>
              </a:ext>
            </a:extLst>
          </p:cNvPr>
          <p:cNvSpPr/>
          <p:nvPr/>
        </p:nvSpPr>
        <p:spPr>
          <a:xfrm>
            <a:off x="7796335" y="1127760"/>
            <a:ext cx="4144205" cy="4852347"/>
          </a:xfrm>
          <a:prstGeom prst="rect">
            <a:avLst/>
          </a:prstGeom>
          <a:noFill/>
          <a:ln w="19050">
            <a:solidFill>
              <a:srgbClr val="5F5F5F"/>
            </a:solid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lvl="0" algn="r">
              <a:lnSpc>
                <a:spcPct val="90000"/>
              </a:lnSpc>
            </a:pPr>
            <a:r>
              <a:rPr lang="en-US" sz="1100" b="1" dirty="0">
                <a:solidFill>
                  <a:srgbClr val="5F5F5F"/>
                </a:solidFill>
              </a:rPr>
              <a:t>ORACLE CLOUD INFRASTRUCTURE (ASHBURN REGION)</a:t>
            </a:r>
          </a:p>
        </p:txBody>
      </p:sp>
      <p:sp>
        <p:nvSpPr>
          <p:cNvPr id="857" name="Rectangle 856">
            <a:extLst>
              <a:ext uri="{FF2B5EF4-FFF2-40B4-BE49-F238E27FC236}">
                <a16:creationId xmlns:a16="http://schemas.microsoft.com/office/drawing/2014/main" id="{002ECDEA-1145-49C2-8E09-5518BAEC9F07}"/>
              </a:ext>
            </a:extLst>
          </p:cNvPr>
          <p:cNvSpPr/>
          <p:nvPr/>
        </p:nvSpPr>
        <p:spPr>
          <a:xfrm>
            <a:off x="8453422" y="1463040"/>
            <a:ext cx="2382218" cy="4294130"/>
          </a:xfrm>
          <a:prstGeom prst="rect">
            <a:avLst/>
          </a:prstGeom>
          <a:noFill/>
          <a:ln w="19050">
            <a:solidFill>
              <a:schemeClr val="tx1"/>
            </a:solid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lvl="0">
              <a:lnSpc>
                <a:spcPct val="90000"/>
              </a:lnSpc>
            </a:pPr>
            <a:r>
              <a:rPr lang="en-US" sz="900" dirty="0">
                <a:solidFill>
                  <a:srgbClr val="5F5F5F"/>
                </a:solidFill>
              </a:rPr>
              <a:t>Availability Domain 1</a:t>
            </a:r>
          </a:p>
        </p:txBody>
      </p:sp>
      <p:sp>
        <p:nvSpPr>
          <p:cNvPr id="858" name="Rectangle 857">
            <a:extLst>
              <a:ext uri="{FF2B5EF4-FFF2-40B4-BE49-F238E27FC236}">
                <a16:creationId xmlns:a16="http://schemas.microsoft.com/office/drawing/2014/main" id="{34F47629-7ED0-4863-9B15-E6FE77642182}"/>
              </a:ext>
            </a:extLst>
          </p:cNvPr>
          <p:cNvSpPr/>
          <p:nvPr/>
        </p:nvSpPr>
        <p:spPr>
          <a:xfrm>
            <a:off x="8641161" y="3589020"/>
            <a:ext cx="1981119" cy="1051560"/>
          </a:xfrm>
          <a:prstGeom prst="rect">
            <a:avLst/>
          </a:prstGeom>
          <a:noFill/>
          <a:ln w="19050">
            <a:solidFill>
              <a:schemeClr val="accent3"/>
            </a:solidFill>
            <a:prstDash val="sysDash"/>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lvl="0">
              <a:lnSpc>
                <a:spcPct val="90000"/>
              </a:lnSpc>
            </a:pPr>
            <a:endParaRPr lang="en-US" sz="900" dirty="0">
              <a:solidFill>
                <a:srgbClr val="FF7700"/>
              </a:solidFill>
            </a:endParaRPr>
          </a:p>
        </p:txBody>
      </p:sp>
      <p:sp>
        <p:nvSpPr>
          <p:cNvPr id="859" name="TextBox 858">
            <a:extLst>
              <a:ext uri="{FF2B5EF4-FFF2-40B4-BE49-F238E27FC236}">
                <a16:creationId xmlns:a16="http://schemas.microsoft.com/office/drawing/2014/main" id="{E0FBA364-18A5-4452-B1CB-F50186E231DC}"/>
              </a:ext>
            </a:extLst>
          </p:cNvPr>
          <p:cNvSpPr txBox="1"/>
          <p:nvPr/>
        </p:nvSpPr>
        <p:spPr>
          <a:xfrm>
            <a:off x="8679179" y="4379697"/>
            <a:ext cx="537123" cy="319475"/>
          </a:xfrm>
          <a:prstGeom prst="rect">
            <a:avLst/>
          </a:prstGeom>
          <a:noFill/>
        </p:spPr>
        <p:txBody>
          <a:bodyPr wrap="none" lIns="0" tIns="0" rIns="0" bIns="0" rtlCol="0" anchor="t">
            <a:noAutofit/>
          </a:bodyPr>
          <a:lstStyle/>
          <a:p>
            <a:pPr>
              <a:lnSpc>
                <a:spcPct val="90000"/>
              </a:lnSpc>
            </a:pPr>
            <a:r>
              <a:rPr lang="en-US" sz="900" b="1" dirty="0">
                <a:solidFill>
                  <a:srgbClr val="5F5F5F"/>
                </a:solidFill>
              </a:rPr>
              <a:t>SIEBEL </a:t>
            </a:r>
          </a:p>
          <a:p>
            <a:pPr>
              <a:lnSpc>
                <a:spcPct val="90000"/>
              </a:lnSpc>
            </a:pPr>
            <a:r>
              <a:rPr lang="en-US" sz="900" b="1" dirty="0">
                <a:solidFill>
                  <a:srgbClr val="5F5F5F"/>
                </a:solidFill>
              </a:rPr>
              <a:t>ENT </a:t>
            </a:r>
          </a:p>
          <a:p>
            <a:pPr algn="r">
              <a:lnSpc>
                <a:spcPct val="90000"/>
              </a:lnSpc>
            </a:pPr>
            <a:endParaRPr lang="en-US" sz="900" b="1" dirty="0">
              <a:solidFill>
                <a:srgbClr val="5F5F5F"/>
              </a:solidFill>
            </a:endParaRPr>
          </a:p>
        </p:txBody>
      </p:sp>
      <p:sp>
        <p:nvSpPr>
          <p:cNvPr id="860" name="TextBox 859">
            <a:extLst>
              <a:ext uri="{FF2B5EF4-FFF2-40B4-BE49-F238E27FC236}">
                <a16:creationId xmlns:a16="http://schemas.microsoft.com/office/drawing/2014/main" id="{235B7999-1D70-4772-9B16-8551345DB987}"/>
              </a:ext>
            </a:extLst>
          </p:cNvPr>
          <p:cNvSpPr txBox="1"/>
          <p:nvPr/>
        </p:nvSpPr>
        <p:spPr>
          <a:xfrm>
            <a:off x="9244091" y="4814590"/>
            <a:ext cx="680872" cy="319475"/>
          </a:xfrm>
          <a:prstGeom prst="rect">
            <a:avLst/>
          </a:prstGeom>
          <a:noFill/>
        </p:spPr>
        <p:txBody>
          <a:bodyPr wrap="none" lIns="0" tIns="0" rIns="0" bIns="0" rtlCol="0" anchor="t">
            <a:noAutofit/>
          </a:bodyPr>
          <a:lstStyle/>
          <a:p>
            <a:pPr algn="r">
              <a:lnSpc>
                <a:spcPct val="90000"/>
              </a:lnSpc>
            </a:pPr>
            <a:r>
              <a:rPr lang="en-US" sz="900" b="1" dirty="0">
                <a:solidFill>
                  <a:srgbClr val="5F5F5F"/>
                </a:solidFill>
              </a:rPr>
              <a:t>Primary </a:t>
            </a:r>
            <a:br>
              <a:rPr lang="en-US" sz="900" b="1" dirty="0">
                <a:solidFill>
                  <a:srgbClr val="5F5F5F"/>
                </a:solidFill>
              </a:rPr>
            </a:br>
            <a:r>
              <a:rPr lang="en-US" sz="900" b="1" dirty="0">
                <a:solidFill>
                  <a:srgbClr val="5F5F5F"/>
                </a:solidFill>
              </a:rPr>
              <a:t>Database</a:t>
            </a:r>
          </a:p>
        </p:txBody>
      </p:sp>
      <p:cxnSp>
        <p:nvCxnSpPr>
          <p:cNvPr id="861" name="Straight Arrow Connector 860">
            <a:extLst>
              <a:ext uri="{FF2B5EF4-FFF2-40B4-BE49-F238E27FC236}">
                <a16:creationId xmlns:a16="http://schemas.microsoft.com/office/drawing/2014/main" id="{C64A6FAF-0200-465A-BA07-FC2F63E294BF}"/>
              </a:ext>
            </a:extLst>
          </p:cNvPr>
          <p:cNvCxnSpPr/>
          <p:nvPr/>
        </p:nvCxnSpPr>
        <p:spPr bwMode="auto">
          <a:xfrm>
            <a:off x="9294302" y="4411980"/>
            <a:ext cx="1" cy="461191"/>
          </a:xfrm>
          <a:prstGeom prst="straightConnector1">
            <a:avLst/>
          </a:prstGeom>
          <a:solidFill>
            <a:srgbClr val="00B8FF"/>
          </a:solidFill>
          <a:ln w="12700" cap="flat" cmpd="sng" algn="ctr">
            <a:solidFill>
              <a:srgbClr val="5F5F5F"/>
            </a:solidFill>
            <a:prstDash val="solid"/>
            <a:round/>
            <a:headEnd type="oval" w="sm" len="sm"/>
            <a:tailEnd type="oval" w="sm" len="sm"/>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cxnSp>
      <p:grpSp>
        <p:nvGrpSpPr>
          <p:cNvPr id="871" name="Group 225">
            <a:extLst>
              <a:ext uri="{FF2B5EF4-FFF2-40B4-BE49-F238E27FC236}">
                <a16:creationId xmlns:a16="http://schemas.microsoft.com/office/drawing/2014/main" id="{99D6F66A-896A-49D1-A2E9-6235C91220A5}"/>
              </a:ext>
            </a:extLst>
          </p:cNvPr>
          <p:cNvGrpSpPr/>
          <p:nvPr/>
        </p:nvGrpSpPr>
        <p:grpSpPr>
          <a:xfrm>
            <a:off x="8814916" y="3596829"/>
            <a:ext cx="455556" cy="617031"/>
            <a:chOff x="4166083" y="2103309"/>
            <a:chExt cx="639069" cy="865592"/>
          </a:xfrm>
        </p:grpSpPr>
        <p:grpSp>
          <p:nvGrpSpPr>
            <p:cNvPr id="872" name="Group 325">
              <a:extLst>
                <a:ext uri="{FF2B5EF4-FFF2-40B4-BE49-F238E27FC236}">
                  <a16:creationId xmlns:a16="http://schemas.microsoft.com/office/drawing/2014/main" id="{7BAD1EDA-B843-471A-BD00-D144ACA5FE73}"/>
                </a:ext>
              </a:extLst>
            </p:cNvPr>
            <p:cNvGrpSpPr/>
            <p:nvPr/>
          </p:nvGrpSpPr>
          <p:grpSpPr>
            <a:xfrm>
              <a:off x="4402163" y="2815652"/>
              <a:ext cx="166908" cy="74181"/>
              <a:chOff x="6443663" y="1368425"/>
              <a:chExt cx="385762" cy="171450"/>
            </a:xfrm>
            <a:solidFill>
              <a:schemeClr val="accent1"/>
            </a:solidFill>
          </p:grpSpPr>
          <p:sp>
            <p:nvSpPr>
              <p:cNvPr id="877" name="Freeform 3">
                <a:extLst>
                  <a:ext uri="{FF2B5EF4-FFF2-40B4-BE49-F238E27FC236}">
                    <a16:creationId xmlns:a16="http://schemas.microsoft.com/office/drawing/2014/main" id="{2146E8FD-C18B-4743-BEDB-1DFCA969311A}"/>
                  </a:ext>
                </a:extLst>
              </p:cNvPr>
              <p:cNvSpPr>
                <a:spLocks noChangeArrowheads="1"/>
              </p:cNvSpPr>
              <p:nvPr/>
            </p:nvSpPr>
            <p:spPr bwMode="auto">
              <a:xfrm>
                <a:off x="6443663" y="1368425"/>
                <a:ext cx="166687" cy="169863"/>
              </a:xfrm>
              <a:custGeom>
                <a:avLst/>
                <a:gdLst>
                  <a:gd name="T0" fmla="*/ 113 w 461"/>
                  <a:gd name="T1" fmla="*/ 0 h 473"/>
                  <a:gd name="T2" fmla="*/ 237 w 461"/>
                  <a:gd name="T3" fmla="*/ 370 h 473"/>
                  <a:gd name="T4" fmla="*/ 361 w 461"/>
                  <a:gd name="T5" fmla="*/ 0 h 473"/>
                  <a:gd name="T6" fmla="*/ 460 w 461"/>
                  <a:gd name="T7" fmla="*/ 0 h 473"/>
                  <a:gd name="T8" fmla="*/ 285 w 461"/>
                  <a:gd name="T9" fmla="*/ 472 h 473"/>
                  <a:gd name="T10" fmla="*/ 175 w 461"/>
                  <a:gd name="T11" fmla="*/ 472 h 473"/>
                  <a:gd name="T12" fmla="*/ 0 w 461"/>
                  <a:gd name="T13" fmla="*/ 0 h 473"/>
                  <a:gd name="T14" fmla="*/ 113 w 461"/>
                  <a:gd name="T15" fmla="*/ 0 h 4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1" h="473">
                    <a:moveTo>
                      <a:pt x="113" y="0"/>
                    </a:moveTo>
                    <a:lnTo>
                      <a:pt x="237" y="370"/>
                    </a:lnTo>
                    <a:lnTo>
                      <a:pt x="361" y="0"/>
                    </a:lnTo>
                    <a:lnTo>
                      <a:pt x="460" y="0"/>
                    </a:lnTo>
                    <a:lnTo>
                      <a:pt x="285" y="472"/>
                    </a:lnTo>
                    <a:lnTo>
                      <a:pt x="175" y="472"/>
                    </a:lnTo>
                    <a:lnTo>
                      <a:pt x="0" y="0"/>
                    </a:lnTo>
                    <a:lnTo>
                      <a:pt x="113"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878" name="Freeform 4">
                <a:extLst>
                  <a:ext uri="{FF2B5EF4-FFF2-40B4-BE49-F238E27FC236}">
                    <a16:creationId xmlns:a16="http://schemas.microsoft.com/office/drawing/2014/main" id="{CDD77477-B791-4E05-958E-8A775770C101}"/>
                  </a:ext>
                </a:extLst>
              </p:cNvPr>
              <p:cNvSpPr>
                <a:spLocks noChangeArrowheads="1"/>
              </p:cNvSpPr>
              <p:nvPr/>
            </p:nvSpPr>
            <p:spPr bwMode="auto">
              <a:xfrm>
                <a:off x="6635750" y="1368425"/>
                <a:ext cx="193675" cy="171450"/>
              </a:xfrm>
              <a:custGeom>
                <a:avLst/>
                <a:gdLst>
                  <a:gd name="T0" fmla="*/ 6 w 540"/>
                  <a:gd name="T1" fmla="*/ 0 h 475"/>
                  <a:gd name="T2" fmla="*/ 173 w 540"/>
                  <a:gd name="T3" fmla="*/ 0 h 475"/>
                  <a:gd name="T4" fmla="*/ 271 w 540"/>
                  <a:gd name="T5" fmla="*/ 345 h 475"/>
                  <a:gd name="T6" fmla="*/ 379 w 540"/>
                  <a:gd name="T7" fmla="*/ 0 h 475"/>
                  <a:gd name="T8" fmla="*/ 539 w 540"/>
                  <a:gd name="T9" fmla="*/ 0 h 475"/>
                  <a:gd name="T10" fmla="*/ 539 w 540"/>
                  <a:gd name="T11" fmla="*/ 474 h 475"/>
                  <a:gd name="T12" fmla="*/ 438 w 540"/>
                  <a:gd name="T13" fmla="*/ 474 h 475"/>
                  <a:gd name="T14" fmla="*/ 438 w 540"/>
                  <a:gd name="T15" fmla="*/ 68 h 475"/>
                  <a:gd name="T16" fmla="*/ 308 w 540"/>
                  <a:gd name="T17" fmla="*/ 474 h 475"/>
                  <a:gd name="T18" fmla="*/ 223 w 540"/>
                  <a:gd name="T19" fmla="*/ 474 h 475"/>
                  <a:gd name="T20" fmla="*/ 96 w 540"/>
                  <a:gd name="T21" fmla="*/ 68 h 475"/>
                  <a:gd name="T22" fmla="*/ 96 w 540"/>
                  <a:gd name="T23" fmla="*/ 474 h 475"/>
                  <a:gd name="T24" fmla="*/ 0 w 540"/>
                  <a:gd name="T25" fmla="*/ 474 h 475"/>
                  <a:gd name="T26" fmla="*/ 0 w 540"/>
                  <a:gd name="T27" fmla="*/ 0 h 475"/>
                  <a:gd name="T28" fmla="*/ 6 w 540"/>
                  <a:gd name="T29" fmla="*/ 0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40" h="475">
                    <a:moveTo>
                      <a:pt x="6" y="0"/>
                    </a:moveTo>
                    <a:lnTo>
                      <a:pt x="173" y="0"/>
                    </a:lnTo>
                    <a:lnTo>
                      <a:pt x="271" y="345"/>
                    </a:lnTo>
                    <a:lnTo>
                      <a:pt x="379" y="0"/>
                    </a:lnTo>
                    <a:lnTo>
                      <a:pt x="539" y="0"/>
                    </a:lnTo>
                    <a:lnTo>
                      <a:pt x="539" y="474"/>
                    </a:lnTo>
                    <a:lnTo>
                      <a:pt x="438" y="474"/>
                    </a:lnTo>
                    <a:lnTo>
                      <a:pt x="438" y="68"/>
                    </a:lnTo>
                    <a:lnTo>
                      <a:pt x="308" y="474"/>
                    </a:lnTo>
                    <a:lnTo>
                      <a:pt x="223" y="474"/>
                    </a:lnTo>
                    <a:lnTo>
                      <a:pt x="96" y="68"/>
                    </a:lnTo>
                    <a:lnTo>
                      <a:pt x="96" y="474"/>
                    </a:lnTo>
                    <a:lnTo>
                      <a:pt x="0" y="474"/>
                    </a:lnTo>
                    <a:lnTo>
                      <a:pt x="0" y="0"/>
                    </a:lnTo>
                    <a:lnTo>
                      <a:pt x="6"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grpSp>
        <p:grpSp>
          <p:nvGrpSpPr>
            <p:cNvPr id="873" name="Group 198">
              <a:extLst>
                <a:ext uri="{FF2B5EF4-FFF2-40B4-BE49-F238E27FC236}">
                  <a16:creationId xmlns:a16="http://schemas.microsoft.com/office/drawing/2014/main" id="{D1719734-E60E-4E53-A5A2-B915EEDC42DA}"/>
                </a:ext>
              </a:extLst>
            </p:cNvPr>
            <p:cNvGrpSpPr/>
            <p:nvPr/>
          </p:nvGrpSpPr>
          <p:grpSpPr>
            <a:xfrm>
              <a:off x="4234477" y="2181412"/>
              <a:ext cx="502281" cy="548163"/>
              <a:chOff x="2505075" y="2108200"/>
              <a:chExt cx="330200" cy="360363"/>
            </a:xfrm>
            <a:solidFill>
              <a:schemeClr val="accent1"/>
            </a:solidFill>
          </p:grpSpPr>
          <p:sp>
            <p:nvSpPr>
              <p:cNvPr id="875" name="Freeform 44">
                <a:extLst>
                  <a:ext uri="{FF2B5EF4-FFF2-40B4-BE49-F238E27FC236}">
                    <a16:creationId xmlns:a16="http://schemas.microsoft.com/office/drawing/2014/main" id="{3C854507-A905-49A4-9A7E-CD893F9FB802}"/>
                  </a:ext>
                </a:extLst>
              </p:cNvPr>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76" name="Freeform 45">
                <a:extLst>
                  <a:ext uri="{FF2B5EF4-FFF2-40B4-BE49-F238E27FC236}">
                    <a16:creationId xmlns:a16="http://schemas.microsoft.com/office/drawing/2014/main" id="{08009F79-E5AD-4ADD-BDA9-511DE1871886}"/>
                  </a:ext>
                </a:extLst>
              </p:cNvPr>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874" name="Rectangle 873">
              <a:extLst>
                <a:ext uri="{FF2B5EF4-FFF2-40B4-BE49-F238E27FC236}">
                  <a16:creationId xmlns:a16="http://schemas.microsoft.com/office/drawing/2014/main" id="{61FCA39D-C4AA-4837-8C29-9D9068587C4B}"/>
                </a:ext>
              </a:extLst>
            </p:cNvPr>
            <p:cNvSpPr/>
            <p:nvPr/>
          </p:nvSpPr>
          <p:spPr>
            <a:xfrm>
              <a:off x="4166083" y="2103309"/>
              <a:ext cx="639069" cy="865592"/>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grpSp>
      <p:sp>
        <p:nvSpPr>
          <p:cNvPr id="879" name="Rectangle 878">
            <a:extLst>
              <a:ext uri="{FF2B5EF4-FFF2-40B4-BE49-F238E27FC236}">
                <a16:creationId xmlns:a16="http://schemas.microsoft.com/office/drawing/2014/main" id="{874E7A42-FC06-4744-8DDE-EAEB2FB2EEAC}"/>
              </a:ext>
            </a:extLst>
          </p:cNvPr>
          <p:cNvSpPr/>
          <p:nvPr/>
        </p:nvSpPr>
        <p:spPr>
          <a:xfrm>
            <a:off x="8641161" y="2628900"/>
            <a:ext cx="1310559" cy="824801"/>
          </a:xfrm>
          <a:prstGeom prst="rect">
            <a:avLst/>
          </a:prstGeom>
          <a:noFill/>
          <a:ln w="19050">
            <a:solidFill>
              <a:schemeClr val="accent3"/>
            </a:solidFill>
            <a:prstDash val="sysDash"/>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lvl="0">
              <a:lnSpc>
                <a:spcPct val="90000"/>
              </a:lnSpc>
            </a:pPr>
            <a:r>
              <a:rPr lang="en-US" sz="900" dirty="0">
                <a:solidFill>
                  <a:srgbClr val="FF7700"/>
                </a:solidFill>
              </a:rPr>
              <a:t>Private </a:t>
            </a:r>
          </a:p>
          <a:p>
            <a:pPr lvl="0">
              <a:lnSpc>
                <a:spcPct val="90000"/>
              </a:lnSpc>
            </a:pPr>
            <a:r>
              <a:rPr lang="en-US" sz="900" dirty="0">
                <a:solidFill>
                  <a:srgbClr val="FF7700"/>
                </a:solidFill>
              </a:rPr>
              <a:t>Subnet</a:t>
            </a:r>
          </a:p>
        </p:txBody>
      </p:sp>
      <p:grpSp>
        <p:nvGrpSpPr>
          <p:cNvPr id="880" name="Group 225">
            <a:extLst>
              <a:ext uri="{FF2B5EF4-FFF2-40B4-BE49-F238E27FC236}">
                <a16:creationId xmlns:a16="http://schemas.microsoft.com/office/drawing/2014/main" id="{AE311695-D455-4E28-AD8E-58B33E6AC931}"/>
              </a:ext>
            </a:extLst>
          </p:cNvPr>
          <p:cNvGrpSpPr/>
          <p:nvPr/>
        </p:nvGrpSpPr>
        <p:grpSpPr>
          <a:xfrm>
            <a:off x="8807296" y="2857689"/>
            <a:ext cx="455556" cy="617031"/>
            <a:chOff x="4166083" y="2103309"/>
            <a:chExt cx="639069" cy="865592"/>
          </a:xfrm>
        </p:grpSpPr>
        <p:grpSp>
          <p:nvGrpSpPr>
            <p:cNvPr id="881" name="Group 325">
              <a:extLst>
                <a:ext uri="{FF2B5EF4-FFF2-40B4-BE49-F238E27FC236}">
                  <a16:creationId xmlns:a16="http://schemas.microsoft.com/office/drawing/2014/main" id="{AE916174-BDE7-46F4-BE5B-B1DED1989D2E}"/>
                </a:ext>
              </a:extLst>
            </p:cNvPr>
            <p:cNvGrpSpPr/>
            <p:nvPr/>
          </p:nvGrpSpPr>
          <p:grpSpPr>
            <a:xfrm>
              <a:off x="4402163" y="2815652"/>
              <a:ext cx="166908" cy="74181"/>
              <a:chOff x="6443663" y="1368425"/>
              <a:chExt cx="385762" cy="171450"/>
            </a:xfrm>
            <a:solidFill>
              <a:schemeClr val="accent1"/>
            </a:solidFill>
          </p:grpSpPr>
          <p:sp>
            <p:nvSpPr>
              <p:cNvPr id="886" name="Freeform 3">
                <a:extLst>
                  <a:ext uri="{FF2B5EF4-FFF2-40B4-BE49-F238E27FC236}">
                    <a16:creationId xmlns:a16="http://schemas.microsoft.com/office/drawing/2014/main" id="{73D96C7B-7E83-4563-93B1-5CDEF07D36E0}"/>
                  </a:ext>
                </a:extLst>
              </p:cNvPr>
              <p:cNvSpPr>
                <a:spLocks noChangeArrowheads="1"/>
              </p:cNvSpPr>
              <p:nvPr/>
            </p:nvSpPr>
            <p:spPr bwMode="auto">
              <a:xfrm>
                <a:off x="6443663" y="1368425"/>
                <a:ext cx="166687" cy="169863"/>
              </a:xfrm>
              <a:custGeom>
                <a:avLst/>
                <a:gdLst>
                  <a:gd name="T0" fmla="*/ 113 w 461"/>
                  <a:gd name="T1" fmla="*/ 0 h 473"/>
                  <a:gd name="T2" fmla="*/ 237 w 461"/>
                  <a:gd name="T3" fmla="*/ 370 h 473"/>
                  <a:gd name="T4" fmla="*/ 361 w 461"/>
                  <a:gd name="T5" fmla="*/ 0 h 473"/>
                  <a:gd name="T6" fmla="*/ 460 w 461"/>
                  <a:gd name="T7" fmla="*/ 0 h 473"/>
                  <a:gd name="T8" fmla="*/ 285 w 461"/>
                  <a:gd name="T9" fmla="*/ 472 h 473"/>
                  <a:gd name="T10" fmla="*/ 175 w 461"/>
                  <a:gd name="T11" fmla="*/ 472 h 473"/>
                  <a:gd name="T12" fmla="*/ 0 w 461"/>
                  <a:gd name="T13" fmla="*/ 0 h 473"/>
                  <a:gd name="T14" fmla="*/ 113 w 461"/>
                  <a:gd name="T15" fmla="*/ 0 h 4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1" h="473">
                    <a:moveTo>
                      <a:pt x="113" y="0"/>
                    </a:moveTo>
                    <a:lnTo>
                      <a:pt x="237" y="370"/>
                    </a:lnTo>
                    <a:lnTo>
                      <a:pt x="361" y="0"/>
                    </a:lnTo>
                    <a:lnTo>
                      <a:pt x="460" y="0"/>
                    </a:lnTo>
                    <a:lnTo>
                      <a:pt x="285" y="472"/>
                    </a:lnTo>
                    <a:lnTo>
                      <a:pt x="175" y="472"/>
                    </a:lnTo>
                    <a:lnTo>
                      <a:pt x="0" y="0"/>
                    </a:lnTo>
                    <a:lnTo>
                      <a:pt x="113"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887" name="Freeform 4">
                <a:extLst>
                  <a:ext uri="{FF2B5EF4-FFF2-40B4-BE49-F238E27FC236}">
                    <a16:creationId xmlns:a16="http://schemas.microsoft.com/office/drawing/2014/main" id="{27D72811-A648-444B-8B47-D8AF706150B1}"/>
                  </a:ext>
                </a:extLst>
              </p:cNvPr>
              <p:cNvSpPr>
                <a:spLocks noChangeArrowheads="1"/>
              </p:cNvSpPr>
              <p:nvPr/>
            </p:nvSpPr>
            <p:spPr bwMode="auto">
              <a:xfrm>
                <a:off x="6635750" y="1368425"/>
                <a:ext cx="193675" cy="171450"/>
              </a:xfrm>
              <a:custGeom>
                <a:avLst/>
                <a:gdLst>
                  <a:gd name="T0" fmla="*/ 6 w 540"/>
                  <a:gd name="T1" fmla="*/ 0 h 475"/>
                  <a:gd name="T2" fmla="*/ 173 w 540"/>
                  <a:gd name="T3" fmla="*/ 0 h 475"/>
                  <a:gd name="T4" fmla="*/ 271 w 540"/>
                  <a:gd name="T5" fmla="*/ 345 h 475"/>
                  <a:gd name="T6" fmla="*/ 379 w 540"/>
                  <a:gd name="T7" fmla="*/ 0 h 475"/>
                  <a:gd name="T8" fmla="*/ 539 w 540"/>
                  <a:gd name="T9" fmla="*/ 0 h 475"/>
                  <a:gd name="T10" fmla="*/ 539 w 540"/>
                  <a:gd name="T11" fmla="*/ 474 h 475"/>
                  <a:gd name="T12" fmla="*/ 438 w 540"/>
                  <a:gd name="T13" fmla="*/ 474 h 475"/>
                  <a:gd name="T14" fmla="*/ 438 w 540"/>
                  <a:gd name="T15" fmla="*/ 68 h 475"/>
                  <a:gd name="T16" fmla="*/ 308 w 540"/>
                  <a:gd name="T17" fmla="*/ 474 h 475"/>
                  <a:gd name="T18" fmla="*/ 223 w 540"/>
                  <a:gd name="T19" fmla="*/ 474 h 475"/>
                  <a:gd name="T20" fmla="*/ 96 w 540"/>
                  <a:gd name="T21" fmla="*/ 68 h 475"/>
                  <a:gd name="T22" fmla="*/ 96 w 540"/>
                  <a:gd name="T23" fmla="*/ 474 h 475"/>
                  <a:gd name="T24" fmla="*/ 0 w 540"/>
                  <a:gd name="T25" fmla="*/ 474 h 475"/>
                  <a:gd name="T26" fmla="*/ 0 w 540"/>
                  <a:gd name="T27" fmla="*/ 0 h 475"/>
                  <a:gd name="T28" fmla="*/ 6 w 540"/>
                  <a:gd name="T29" fmla="*/ 0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40" h="475">
                    <a:moveTo>
                      <a:pt x="6" y="0"/>
                    </a:moveTo>
                    <a:lnTo>
                      <a:pt x="173" y="0"/>
                    </a:lnTo>
                    <a:lnTo>
                      <a:pt x="271" y="345"/>
                    </a:lnTo>
                    <a:lnTo>
                      <a:pt x="379" y="0"/>
                    </a:lnTo>
                    <a:lnTo>
                      <a:pt x="539" y="0"/>
                    </a:lnTo>
                    <a:lnTo>
                      <a:pt x="539" y="474"/>
                    </a:lnTo>
                    <a:lnTo>
                      <a:pt x="438" y="474"/>
                    </a:lnTo>
                    <a:lnTo>
                      <a:pt x="438" y="68"/>
                    </a:lnTo>
                    <a:lnTo>
                      <a:pt x="308" y="474"/>
                    </a:lnTo>
                    <a:lnTo>
                      <a:pt x="223" y="474"/>
                    </a:lnTo>
                    <a:lnTo>
                      <a:pt x="96" y="68"/>
                    </a:lnTo>
                    <a:lnTo>
                      <a:pt x="96" y="474"/>
                    </a:lnTo>
                    <a:lnTo>
                      <a:pt x="0" y="474"/>
                    </a:lnTo>
                    <a:lnTo>
                      <a:pt x="0" y="0"/>
                    </a:lnTo>
                    <a:lnTo>
                      <a:pt x="6"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grpSp>
        <p:grpSp>
          <p:nvGrpSpPr>
            <p:cNvPr id="882" name="Group 198">
              <a:extLst>
                <a:ext uri="{FF2B5EF4-FFF2-40B4-BE49-F238E27FC236}">
                  <a16:creationId xmlns:a16="http://schemas.microsoft.com/office/drawing/2014/main" id="{7C8FE1DD-FAF3-4E4A-BEE5-B006FAA057CE}"/>
                </a:ext>
              </a:extLst>
            </p:cNvPr>
            <p:cNvGrpSpPr/>
            <p:nvPr/>
          </p:nvGrpSpPr>
          <p:grpSpPr>
            <a:xfrm>
              <a:off x="4234477" y="2181412"/>
              <a:ext cx="502281" cy="548163"/>
              <a:chOff x="2505075" y="2108200"/>
              <a:chExt cx="330200" cy="360363"/>
            </a:xfrm>
            <a:solidFill>
              <a:schemeClr val="accent1"/>
            </a:solidFill>
          </p:grpSpPr>
          <p:sp>
            <p:nvSpPr>
              <p:cNvPr id="884" name="Freeform 44">
                <a:extLst>
                  <a:ext uri="{FF2B5EF4-FFF2-40B4-BE49-F238E27FC236}">
                    <a16:creationId xmlns:a16="http://schemas.microsoft.com/office/drawing/2014/main" id="{18F5539F-734E-498E-8093-2A7143540A75}"/>
                  </a:ext>
                </a:extLst>
              </p:cNvPr>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85" name="Freeform 45">
                <a:extLst>
                  <a:ext uri="{FF2B5EF4-FFF2-40B4-BE49-F238E27FC236}">
                    <a16:creationId xmlns:a16="http://schemas.microsoft.com/office/drawing/2014/main" id="{3D74B7F2-A3A1-491E-88D1-9C75028C025B}"/>
                  </a:ext>
                </a:extLst>
              </p:cNvPr>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883" name="Rectangle 882">
              <a:extLst>
                <a:ext uri="{FF2B5EF4-FFF2-40B4-BE49-F238E27FC236}">
                  <a16:creationId xmlns:a16="http://schemas.microsoft.com/office/drawing/2014/main" id="{14ABD521-C2DC-4618-9FF7-5C2503380D1A}"/>
                </a:ext>
              </a:extLst>
            </p:cNvPr>
            <p:cNvSpPr/>
            <p:nvPr/>
          </p:nvSpPr>
          <p:spPr>
            <a:xfrm>
              <a:off x="4166083" y="2103309"/>
              <a:ext cx="639069" cy="865592"/>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grpSp>
      <p:grpSp>
        <p:nvGrpSpPr>
          <p:cNvPr id="888" name="Group 225">
            <a:extLst>
              <a:ext uri="{FF2B5EF4-FFF2-40B4-BE49-F238E27FC236}">
                <a16:creationId xmlns:a16="http://schemas.microsoft.com/office/drawing/2014/main" id="{A7C82ADD-43CD-4249-B510-4163C2E8BFE9}"/>
              </a:ext>
            </a:extLst>
          </p:cNvPr>
          <p:cNvGrpSpPr/>
          <p:nvPr/>
        </p:nvGrpSpPr>
        <p:grpSpPr>
          <a:xfrm>
            <a:off x="9340696" y="3612069"/>
            <a:ext cx="455556" cy="617031"/>
            <a:chOff x="4166083" y="2103309"/>
            <a:chExt cx="639069" cy="865592"/>
          </a:xfrm>
        </p:grpSpPr>
        <p:grpSp>
          <p:nvGrpSpPr>
            <p:cNvPr id="889" name="Group 325">
              <a:extLst>
                <a:ext uri="{FF2B5EF4-FFF2-40B4-BE49-F238E27FC236}">
                  <a16:creationId xmlns:a16="http://schemas.microsoft.com/office/drawing/2014/main" id="{9B5B2276-A520-4CDE-A95E-A72B24CBF094}"/>
                </a:ext>
              </a:extLst>
            </p:cNvPr>
            <p:cNvGrpSpPr/>
            <p:nvPr/>
          </p:nvGrpSpPr>
          <p:grpSpPr>
            <a:xfrm>
              <a:off x="4402163" y="2815652"/>
              <a:ext cx="166908" cy="74181"/>
              <a:chOff x="6443663" y="1368425"/>
              <a:chExt cx="385762" cy="171450"/>
            </a:xfrm>
            <a:solidFill>
              <a:schemeClr val="accent1"/>
            </a:solidFill>
          </p:grpSpPr>
          <p:sp>
            <p:nvSpPr>
              <p:cNvPr id="894" name="Freeform 3">
                <a:extLst>
                  <a:ext uri="{FF2B5EF4-FFF2-40B4-BE49-F238E27FC236}">
                    <a16:creationId xmlns:a16="http://schemas.microsoft.com/office/drawing/2014/main" id="{5BE098FC-66D7-4D17-8D00-0D3428C54CBB}"/>
                  </a:ext>
                </a:extLst>
              </p:cNvPr>
              <p:cNvSpPr>
                <a:spLocks noChangeArrowheads="1"/>
              </p:cNvSpPr>
              <p:nvPr/>
            </p:nvSpPr>
            <p:spPr bwMode="auto">
              <a:xfrm>
                <a:off x="6443663" y="1368425"/>
                <a:ext cx="166687" cy="169863"/>
              </a:xfrm>
              <a:custGeom>
                <a:avLst/>
                <a:gdLst>
                  <a:gd name="T0" fmla="*/ 113 w 461"/>
                  <a:gd name="T1" fmla="*/ 0 h 473"/>
                  <a:gd name="T2" fmla="*/ 237 w 461"/>
                  <a:gd name="T3" fmla="*/ 370 h 473"/>
                  <a:gd name="T4" fmla="*/ 361 w 461"/>
                  <a:gd name="T5" fmla="*/ 0 h 473"/>
                  <a:gd name="T6" fmla="*/ 460 w 461"/>
                  <a:gd name="T7" fmla="*/ 0 h 473"/>
                  <a:gd name="T8" fmla="*/ 285 w 461"/>
                  <a:gd name="T9" fmla="*/ 472 h 473"/>
                  <a:gd name="T10" fmla="*/ 175 w 461"/>
                  <a:gd name="T11" fmla="*/ 472 h 473"/>
                  <a:gd name="T12" fmla="*/ 0 w 461"/>
                  <a:gd name="T13" fmla="*/ 0 h 473"/>
                  <a:gd name="T14" fmla="*/ 113 w 461"/>
                  <a:gd name="T15" fmla="*/ 0 h 4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1" h="473">
                    <a:moveTo>
                      <a:pt x="113" y="0"/>
                    </a:moveTo>
                    <a:lnTo>
                      <a:pt x="237" y="370"/>
                    </a:lnTo>
                    <a:lnTo>
                      <a:pt x="361" y="0"/>
                    </a:lnTo>
                    <a:lnTo>
                      <a:pt x="460" y="0"/>
                    </a:lnTo>
                    <a:lnTo>
                      <a:pt x="285" y="472"/>
                    </a:lnTo>
                    <a:lnTo>
                      <a:pt x="175" y="472"/>
                    </a:lnTo>
                    <a:lnTo>
                      <a:pt x="0" y="0"/>
                    </a:lnTo>
                    <a:lnTo>
                      <a:pt x="113"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895" name="Freeform 4">
                <a:extLst>
                  <a:ext uri="{FF2B5EF4-FFF2-40B4-BE49-F238E27FC236}">
                    <a16:creationId xmlns:a16="http://schemas.microsoft.com/office/drawing/2014/main" id="{EBFBDF2A-22B7-4C87-8D37-7664BB5B675F}"/>
                  </a:ext>
                </a:extLst>
              </p:cNvPr>
              <p:cNvSpPr>
                <a:spLocks noChangeArrowheads="1"/>
              </p:cNvSpPr>
              <p:nvPr/>
            </p:nvSpPr>
            <p:spPr bwMode="auto">
              <a:xfrm>
                <a:off x="6635750" y="1368425"/>
                <a:ext cx="193675" cy="171450"/>
              </a:xfrm>
              <a:custGeom>
                <a:avLst/>
                <a:gdLst>
                  <a:gd name="T0" fmla="*/ 6 w 540"/>
                  <a:gd name="T1" fmla="*/ 0 h 475"/>
                  <a:gd name="T2" fmla="*/ 173 w 540"/>
                  <a:gd name="T3" fmla="*/ 0 h 475"/>
                  <a:gd name="T4" fmla="*/ 271 w 540"/>
                  <a:gd name="T5" fmla="*/ 345 h 475"/>
                  <a:gd name="T6" fmla="*/ 379 w 540"/>
                  <a:gd name="T7" fmla="*/ 0 h 475"/>
                  <a:gd name="T8" fmla="*/ 539 w 540"/>
                  <a:gd name="T9" fmla="*/ 0 h 475"/>
                  <a:gd name="T10" fmla="*/ 539 w 540"/>
                  <a:gd name="T11" fmla="*/ 474 h 475"/>
                  <a:gd name="T12" fmla="*/ 438 w 540"/>
                  <a:gd name="T13" fmla="*/ 474 h 475"/>
                  <a:gd name="T14" fmla="*/ 438 w 540"/>
                  <a:gd name="T15" fmla="*/ 68 h 475"/>
                  <a:gd name="T16" fmla="*/ 308 w 540"/>
                  <a:gd name="T17" fmla="*/ 474 h 475"/>
                  <a:gd name="T18" fmla="*/ 223 w 540"/>
                  <a:gd name="T19" fmla="*/ 474 h 475"/>
                  <a:gd name="T20" fmla="*/ 96 w 540"/>
                  <a:gd name="T21" fmla="*/ 68 h 475"/>
                  <a:gd name="T22" fmla="*/ 96 w 540"/>
                  <a:gd name="T23" fmla="*/ 474 h 475"/>
                  <a:gd name="T24" fmla="*/ 0 w 540"/>
                  <a:gd name="T25" fmla="*/ 474 h 475"/>
                  <a:gd name="T26" fmla="*/ 0 w 540"/>
                  <a:gd name="T27" fmla="*/ 0 h 475"/>
                  <a:gd name="T28" fmla="*/ 6 w 540"/>
                  <a:gd name="T29" fmla="*/ 0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40" h="475">
                    <a:moveTo>
                      <a:pt x="6" y="0"/>
                    </a:moveTo>
                    <a:lnTo>
                      <a:pt x="173" y="0"/>
                    </a:lnTo>
                    <a:lnTo>
                      <a:pt x="271" y="345"/>
                    </a:lnTo>
                    <a:lnTo>
                      <a:pt x="379" y="0"/>
                    </a:lnTo>
                    <a:lnTo>
                      <a:pt x="539" y="0"/>
                    </a:lnTo>
                    <a:lnTo>
                      <a:pt x="539" y="474"/>
                    </a:lnTo>
                    <a:lnTo>
                      <a:pt x="438" y="474"/>
                    </a:lnTo>
                    <a:lnTo>
                      <a:pt x="438" y="68"/>
                    </a:lnTo>
                    <a:lnTo>
                      <a:pt x="308" y="474"/>
                    </a:lnTo>
                    <a:lnTo>
                      <a:pt x="223" y="474"/>
                    </a:lnTo>
                    <a:lnTo>
                      <a:pt x="96" y="68"/>
                    </a:lnTo>
                    <a:lnTo>
                      <a:pt x="96" y="474"/>
                    </a:lnTo>
                    <a:lnTo>
                      <a:pt x="0" y="474"/>
                    </a:lnTo>
                    <a:lnTo>
                      <a:pt x="0" y="0"/>
                    </a:lnTo>
                    <a:lnTo>
                      <a:pt x="6"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grpSp>
        <p:grpSp>
          <p:nvGrpSpPr>
            <p:cNvPr id="890" name="Group 198">
              <a:extLst>
                <a:ext uri="{FF2B5EF4-FFF2-40B4-BE49-F238E27FC236}">
                  <a16:creationId xmlns:a16="http://schemas.microsoft.com/office/drawing/2014/main" id="{A1E8EBE8-188D-4D44-BAE9-8D3BABB277A8}"/>
                </a:ext>
              </a:extLst>
            </p:cNvPr>
            <p:cNvGrpSpPr/>
            <p:nvPr/>
          </p:nvGrpSpPr>
          <p:grpSpPr>
            <a:xfrm>
              <a:off x="4234477" y="2181412"/>
              <a:ext cx="502281" cy="548163"/>
              <a:chOff x="2505075" y="2108200"/>
              <a:chExt cx="330200" cy="360363"/>
            </a:xfrm>
            <a:solidFill>
              <a:schemeClr val="accent1"/>
            </a:solidFill>
          </p:grpSpPr>
          <p:sp>
            <p:nvSpPr>
              <p:cNvPr id="892" name="Freeform 44">
                <a:extLst>
                  <a:ext uri="{FF2B5EF4-FFF2-40B4-BE49-F238E27FC236}">
                    <a16:creationId xmlns:a16="http://schemas.microsoft.com/office/drawing/2014/main" id="{0DD7A7B7-221B-4C7E-89D9-0447F6E0FDE4}"/>
                  </a:ext>
                </a:extLst>
              </p:cNvPr>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93" name="Freeform 45">
                <a:extLst>
                  <a:ext uri="{FF2B5EF4-FFF2-40B4-BE49-F238E27FC236}">
                    <a16:creationId xmlns:a16="http://schemas.microsoft.com/office/drawing/2014/main" id="{5731373B-39AF-451C-BFEF-99F6764A20EC}"/>
                  </a:ext>
                </a:extLst>
              </p:cNvPr>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891" name="Rectangle 890">
              <a:extLst>
                <a:ext uri="{FF2B5EF4-FFF2-40B4-BE49-F238E27FC236}">
                  <a16:creationId xmlns:a16="http://schemas.microsoft.com/office/drawing/2014/main" id="{6A1B4EDD-6A46-45A1-B9DF-A84A48AA205F}"/>
                </a:ext>
              </a:extLst>
            </p:cNvPr>
            <p:cNvSpPr/>
            <p:nvPr/>
          </p:nvSpPr>
          <p:spPr>
            <a:xfrm>
              <a:off x="4166083" y="2103309"/>
              <a:ext cx="639069" cy="865592"/>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grpSp>
      <p:cxnSp>
        <p:nvCxnSpPr>
          <p:cNvPr id="896" name="Straight Arrow Connector 895">
            <a:extLst>
              <a:ext uri="{FF2B5EF4-FFF2-40B4-BE49-F238E27FC236}">
                <a16:creationId xmlns:a16="http://schemas.microsoft.com/office/drawing/2014/main" id="{19DEBF54-6147-42A6-A0E3-DD5FB8E11E0B}"/>
              </a:ext>
            </a:extLst>
          </p:cNvPr>
          <p:cNvCxnSpPr/>
          <p:nvPr/>
        </p:nvCxnSpPr>
        <p:spPr bwMode="auto">
          <a:xfrm>
            <a:off x="9301922" y="3352800"/>
            <a:ext cx="1" cy="461191"/>
          </a:xfrm>
          <a:prstGeom prst="straightConnector1">
            <a:avLst/>
          </a:prstGeom>
          <a:solidFill>
            <a:srgbClr val="00B8FF"/>
          </a:solidFill>
          <a:ln w="12700" cap="flat" cmpd="sng" algn="ctr">
            <a:solidFill>
              <a:srgbClr val="5F5F5F"/>
            </a:solidFill>
            <a:prstDash val="solid"/>
            <a:round/>
            <a:headEnd type="oval" w="sm" len="sm"/>
            <a:tailEnd type="oval" w="sm" len="sm"/>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cxnSp>
      <p:sp>
        <p:nvSpPr>
          <p:cNvPr id="897" name="Rectangle 896">
            <a:extLst>
              <a:ext uri="{FF2B5EF4-FFF2-40B4-BE49-F238E27FC236}">
                <a16:creationId xmlns:a16="http://schemas.microsoft.com/office/drawing/2014/main" id="{A6C87F43-FF41-4867-82D1-7E24A56C477D}"/>
              </a:ext>
            </a:extLst>
          </p:cNvPr>
          <p:cNvSpPr/>
          <p:nvPr/>
        </p:nvSpPr>
        <p:spPr>
          <a:xfrm>
            <a:off x="8641080" y="1821180"/>
            <a:ext cx="640080" cy="695261"/>
          </a:xfrm>
          <a:prstGeom prst="rect">
            <a:avLst/>
          </a:prstGeom>
          <a:noFill/>
          <a:ln w="19050">
            <a:solidFill>
              <a:schemeClr val="accent3"/>
            </a:solidFill>
            <a:prstDash val="sysDash"/>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lvl="0">
              <a:lnSpc>
                <a:spcPct val="90000"/>
              </a:lnSpc>
            </a:pPr>
            <a:endParaRPr lang="en-US" sz="900" dirty="0">
              <a:solidFill>
                <a:srgbClr val="FF7700"/>
              </a:solidFill>
            </a:endParaRPr>
          </a:p>
        </p:txBody>
      </p:sp>
      <p:sp>
        <p:nvSpPr>
          <p:cNvPr id="898" name="TextBox 897">
            <a:extLst>
              <a:ext uri="{FF2B5EF4-FFF2-40B4-BE49-F238E27FC236}">
                <a16:creationId xmlns:a16="http://schemas.microsoft.com/office/drawing/2014/main" id="{7C570DC0-C8FE-4E72-A97C-869816513DE4}"/>
              </a:ext>
            </a:extLst>
          </p:cNvPr>
          <p:cNvSpPr txBox="1"/>
          <p:nvPr/>
        </p:nvSpPr>
        <p:spPr>
          <a:xfrm>
            <a:off x="8588771" y="1849857"/>
            <a:ext cx="680872" cy="319475"/>
          </a:xfrm>
          <a:prstGeom prst="rect">
            <a:avLst/>
          </a:prstGeom>
          <a:noFill/>
        </p:spPr>
        <p:txBody>
          <a:bodyPr wrap="none" lIns="0" tIns="0" rIns="0" bIns="0" rtlCol="0" anchor="t">
            <a:noAutofit/>
          </a:bodyPr>
          <a:lstStyle/>
          <a:p>
            <a:pPr algn="r">
              <a:lnSpc>
                <a:spcPct val="90000"/>
              </a:lnSpc>
            </a:pPr>
            <a:r>
              <a:rPr lang="en-US" sz="900" b="1" dirty="0">
                <a:solidFill>
                  <a:srgbClr val="5F5F5F"/>
                </a:solidFill>
              </a:rPr>
              <a:t>Bastion</a:t>
            </a:r>
          </a:p>
        </p:txBody>
      </p:sp>
      <p:grpSp>
        <p:nvGrpSpPr>
          <p:cNvPr id="899" name="Group 225">
            <a:extLst>
              <a:ext uri="{FF2B5EF4-FFF2-40B4-BE49-F238E27FC236}">
                <a16:creationId xmlns:a16="http://schemas.microsoft.com/office/drawing/2014/main" id="{6FF0797F-AD78-425F-B7F3-33C215126796}"/>
              </a:ext>
            </a:extLst>
          </p:cNvPr>
          <p:cNvGrpSpPr/>
          <p:nvPr/>
        </p:nvGrpSpPr>
        <p:grpSpPr>
          <a:xfrm>
            <a:off x="8761576" y="1912809"/>
            <a:ext cx="455556" cy="617031"/>
            <a:chOff x="4166083" y="2103309"/>
            <a:chExt cx="639069" cy="865592"/>
          </a:xfrm>
        </p:grpSpPr>
        <p:grpSp>
          <p:nvGrpSpPr>
            <p:cNvPr id="900" name="Group 325">
              <a:extLst>
                <a:ext uri="{FF2B5EF4-FFF2-40B4-BE49-F238E27FC236}">
                  <a16:creationId xmlns:a16="http://schemas.microsoft.com/office/drawing/2014/main" id="{51D77646-811C-464F-91A9-1A8685398C1F}"/>
                </a:ext>
              </a:extLst>
            </p:cNvPr>
            <p:cNvGrpSpPr/>
            <p:nvPr/>
          </p:nvGrpSpPr>
          <p:grpSpPr>
            <a:xfrm>
              <a:off x="4402163" y="2815652"/>
              <a:ext cx="166908" cy="74181"/>
              <a:chOff x="6443663" y="1368425"/>
              <a:chExt cx="385762" cy="171450"/>
            </a:xfrm>
            <a:solidFill>
              <a:schemeClr val="accent1"/>
            </a:solidFill>
          </p:grpSpPr>
          <p:sp>
            <p:nvSpPr>
              <p:cNvPr id="905" name="Freeform 3">
                <a:extLst>
                  <a:ext uri="{FF2B5EF4-FFF2-40B4-BE49-F238E27FC236}">
                    <a16:creationId xmlns:a16="http://schemas.microsoft.com/office/drawing/2014/main" id="{DBB16295-B086-40FE-809E-3DAF253FEDBA}"/>
                  </a:ext>
                </a:extLst>
              </p:cNvPr>
              <p:cNvSpPr>
                <a:spLocks noChangeArrowheads="1"/>
              </p:cNvSpPr>
              <p:nvPr/>
            </p:nvSpPr>
            <p:spPr bwMode="auto">
              <a:xfrm>
                <a:off x="6443663" y="1368425"/>
                <a:ext cx="166687" cy="169863"/>
              </a:xfrm>
              <a:custGeom>
                <a:avLst/>
                <a:gdLst>
                  <a:gd name="T0" fmla="*/ 113 w 461"/>
                  <a:gd name="T1" fmla="*/ 0 h 473"/>
                  <a:gd name="T2" fmla="*/ 237 w 461"/>
                  <a:gd name="T3" fmla="*/ 370 h 473"/>
                  <a:gd name="T4" fmla="*/ 361 w 461"/>
                  <a:gd name="T5" fmla="*/ 0 h 473"/>
                  <a:gd name="T6" fmla="*/ 460 w 461"/>
                  <a:gd name="T7" fmla="*/ 0 h 473"/>
                  <a:gd name="T8" fmla="*/ 285 w 461"/>
                  <a:gd name="T9" fmla="*/ 472 h 473"/>
                  <a:gd name="T10" fmla="*/ 175 w 461"/>
                  <a:gd name="T11" fmla="*/ 472 h 473"/>
                  <a:gd name="T12" fmla="*/ 0 w 461"/>
                  <a:gd name="T13" fmla="*/ 0 h 473"/>
                  <a:gd name="T14" fmla="*/ 113 w 461"/>
                  <a:gd name="T15" fmla="*/ 0 h 4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1" h="473">
                    <a:moveTo>
                      <a:pt x="113" y="0"/>
                    </a:moveTo>
                    <a:lnTo>
                      <a:pt x="237" y="370"/>
                    </a:lnTo>
                    <a:lnTo>
                      <a:pt x="361" y="0"/>
                    </a:lnTo>
                    <a:lnTo>
                      <a:pt x="460" y="0"/>
                    </a:lnTo>
                    <a:lnTo>
                      <a:pt x="285" y="472"/>
                    </a:lnTo>
                    <a:lnTo>
                      <a:pt x="175" y="472"/>
                    </a:lnTo>
                    <a:lnTo>
                      <a:pt x="0" y="0"/>
                    </a:lnTo>
                    <a:lnTo>
                      <a:pt x="113"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906" name="Freeform 4">
                <a:extLst>
                  <a:ext uri="{FF2B5EF4-FFF2-40B4-BE49-F238E27FC236}">
                    <a16:creationId xmlns:a16="http://schemas.microsoft.com/office/drawing/2014/main" id="{58ECB1D9-ECE0-404A-8FEF-1381DC2E9BF1}"/>
                  </a:ext>
                </a:extLst>
              </p:cNvPr>
              <p:cNvSpPr>
                <a:spLocks noChangeArrowheads="1"/>
              </p:cNvSpPr>
              <p:nvPr/>
            </p:nvSpPr>
            <p:spPr bwMode="auto">
              <a:xfrm>
                <a:off x="6635750" y="1368425"/>
                <a:ext cx="193675" cy="171450"/>
              </a:xfrm>
              <a:custGeom>
                <a:avLst/>
                <a:gdLst>
                  <a:gd name="T0" fmla="*/ 6 w 540"/>
                  <a:gd name="T1" fmla="*/ 0 h 475"/>
                  <a:gd name="T2" fmla="*/ 173 w 540"/>
                  <a:gd name="T3" fmla="*/ 0 h 475"/>
                  <a:gd name="T4" fmla="*/ 271 w 540"/>
                  <a:gd name="T5" fmla="*/ 345 h 475"/>
                  <a:gd name="T6" fmla="*/ 379 w 540"/>
                  <a:gd name="T7" fmla="*/ 0 h 475"/>
                  <a:gd name="T8" fmla="*/ 539 w 540"/>
                  <a:gd name="T9" fmla="*/ 0 h 475"/>
                  <a:gd name="T10" fmla="*/ 539 w 540"/>
                  <a:gd name="T11" fmla="*/ 474 h 475"/>
                  <a:gd name="T12" fmla="*/ 438 w 540"/>
                  <a:gd name="T13" fmla="*/ 474 h 475"/>
                  <a:gd name="T14" fmla="*/ 438 w 540"/>
                  <a:gd name="T15" fmla="*/ 68 h 475"/>
                  <a:gd name="T16" fmla="*/ 308 w 540"/>
                  <a:gd name="T17" fmla="*/ 474 h 475"/>
                  <a:gd name="T18" fmla="*/ 223 w 540"/>
                  <a:gd name="T19" fmla="*/ 474 h 475"/>
                  <a:gd name="T20" fmla="*/ 96 w 540"/>
                  <a:gd name="T21" fmla="*/ 68 h 475"/>
                  <a:gd name="T22" fmla="*/ 96 w 540"/>
                  <a:gd name="T23" fmla="*/ 474 h 475"/>
                  <a:gd name="T24" fmla="*/ 0 w 540"/>
                  <a:gd name="T25" fmla="*/ 474 h 475"/>
                  <a:gd name="T26" fmla="*/ 0 w 540"/>
                  <a:gd name="T27" fmla="*/ 0 h 475"/>
                  <a:gd name="T28" fmla="*/ 6 w 540"/>
                  <a:gd name="T29" fmla="*/ 0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40" h="475">
                    <a:moveTo>
                      <a:pt x="6" y="0"/>
                    </a:moveTo>
                    <a:lnTo>
                      <a:pt x="173" y="0"/>
                    </a:lnTo>
                    <a:lnTo>
                      <a:pt x="271" y="345"/>
                    </a:lnTo>
                    <a:lnTo>
                      <a:pt x="379" y="0"/>
                    </a:lnTo>
                    <a:lnTo>
                      <a:pt x="539" y="0"/>
                    </a:lnTo>
                    <a:lnTo>
                      <a:pt x="539" y="474"/>
                    </a:lnTo>
                    <a:lnTo>
                      <a:pt x="438" y="474"/>
                    </a:lnTo>
                    <a:lnTo>
                      <a:pt x="438" y="68"/>
                    </a:lnTo>
                    <a:lnTo>
                      <a:pt x="308" y="474"/>
                    </a:lnTo>
                    <a:lnTo>
                      <a:pt x="223" y="474"/>
                    </a:lnTo>
                    <a:lnTo>
                      <a:pt x="96" y="68"/>
                    </a:lnTo>
                    <a:lnTo>
                      <a:pt x="96" y="474"/>
                    </a:lnTo>
                    <a:lnTo>
                      <a:pt x="0" y="474"/>
                    </a:lnTo>
                    <a:lnTo>
                      <a:pt x="0" y="0"/>
                    </a:lnTo>
                    <a:lnTo>
                      <a:pt x="6"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grpSp>
        <p:grpSp>
          <p:nvGrpSpPr>
            <p:cNvPr id="901" name="Group 198">
              <a:extLst>
                <a:ext uri="{FF2B5EF4-FFF2-40B4-BE49-F238E27FC236}">
                  <a16:creationId xmlns:a16="http://schemas.microsoft.com/office/drawing/2014/main" id="{8BCE2D24-BAE6-4A14-B1CF-8C9D5A065281}"/>
                </a:ext>
              </a:extLst>
            </p:cNvPr>
            <p:cNvGrpSpPr/>
            <p:nvPr/>
          </p:nvGrpSpPr>
          <p:grpSpPr>
            <a:xfrm>
              <a:off x="4234477" y="2181412"/>
              <a:ext cx="502281" cy="548163"/>
              <a:chOff x="2505075" y="2108200"/>
              <a:chExt cx="330200" cy="360363"/>
            </a:xfrm>
            <a:solidFill>
              <a:schemeClr val="accent1"/>
            </a:solidFill>
          </p:grpSpPr>
          <p:sp>
            <p:nvSpPr>
              <p:cNvPr id="903" name="Freeform 44">
                <a:extLst>
                  <a:ext uri="{FF2B5EF4-FFF2-40B4-BE49-F238E27FC236}">
                    <a16:creationId xmlns:a16="http://schemas.microsoft.com/office/drawing/2014/main" id="{84510C5C-8C34-4806-BDDA-FFC148C8B352}"/>
                  </a:ext>
                </a:extLst>
              </p:cNvPr>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04" name="Freeform 45">
                <a:extLst>
                  <a:ext uri="{FF2B5EF4-FFF2-40B4-BE49-F238E27FC236}">
                    <a16:creationId xmlns:a16="http://schemas.microsoft.com/office/drawing/2014/main" id="{AD07BF39-B758-4092-A42C-3F9D83FCA1E6}"/>
                  </a:ext>
                </a:extLst>
              </p:cNvPr>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902" name="Rectangle 901">
              <a:extLst>
                <a:ext uri="{FF2B5EF4-FFF2-40B4-BE49-F238E27FC236}">
                  <a16:creationId xmlns:a16="http://schemas.microsoft.com/office/drawing/2014/main" id="{CED3F9A5-58BD-4047-8475-FBF3432DAA20}"/>
                </a:ext>
              </a:extLst>
            </p:cNvPr>
            <p:cNvSpPr/>
            <p:nvPr/>
          </p:nvSpPr>
          <p:spPr>
            <a:xfrm>
              <a:off x="4166083" y="2103309"/>
              <a:ext cx="639069" cy="865592"/>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grpSp>
      <p:grpSp>
        <p:nvGrpSpPr>
          <p:cNvPr id="907" name="Group 227">
            <a:extLst>
              <a:ext uri="{FF2B5EF4-FFF2-40B4-BE49-F238E27FC236}">
                <a16:creationId xmlns:a16="http://schemas.microsoft.com/office/drawing/2014/main" id="{3BD5D7FE-4421-4790-B460-149880F2E647}"/>
              </a:ext>
            </a:extLst>
          </p:cNvPr>
          <p:cNvGrpSpPr/>
          <p:nvPr/>
        </p:nvGrpSpPr>
        <p:grpSpPr>
          <a:xfrm>
            <a:off x="10170616" y="1882329"/>
            <a:ext cx="469436" cy="716091"/>
            <a:chOff x="8857983" y="2103309"/>
            <a:chExt cx="639069" cy="974854"/>
          </a:xfrm>
        </p:grpSpPr>
        <p:grpSp>
          <p:nvGrpSpPr>
            <p:cNvPr id="908" name="Group 328">
              <a:extLst>
                <a:ext uri="{FF2B5EF4-FFF2-40B4-BE49-F238E27FC236}">
                  <a16:creationId xmlns:a16="http://schemas.microsoft.com/office/drawing/2014/main" id="{21F88112-0DBA-4FC7-B09C-09CB14A3044D}"/>
                </a:ext>
              </a:extLst>
            </p:cNvPr>
            <p:cNvGrpSpPr/>
            <p:nvPr/>
          </p:nvGrpSpPr>
          <p:grpSpPr>
            <a:xfrm>
              <a:off x="8977296" y="2815652"/>
              <a:ext cx="400442" cy="197817"/>
              <a:chOff x="3795713" y="3805238"/>
              <a:chExt cx="925512" cy="457200"/>
            </a:xfrm>
            <a:solidFill>
              <a:schemeClr val="accent1"/>
            </a:solidFill>
          </p:grpSpPr>
          <p:sp>
            <p:nvSpPr>
              <p:cNvPr id="913" name="Freeform 18">
                <a:extLst>
                  <a:ext uri="{FF2B5EF4-FFF2-40B4-BE49-F238E27FC236}">
                    <a16:creationId xmlns:a16="http://schemas.microsoft.com/office/drawing/2014/main" id="{BC693EC4-DDDF-466D-9B7B-B50471780FAF}"/>
                  </a:ext>
                </a:extLst>
              </p:cNvPr>
              <p:cNvSpPr>
                <a:spLocks noChangeArrowheads="1"/>
              </p:cNvSpPr>
              <p:nvPr/>
            </p:nvSpPr>
            <p:spPr bwMode="auto">
              <a:xfrm>
                <a:off x="3978275" y="3805238"/>
                <a:ext cx="109538" cy="169862"/>
              </a:xfrm>
              <a:custGeom>
                <a:avLst/>
                <a:gdLst>
                  <a:gd name="T0" fmla="*/ 101 w 306"/>
                  <a:gd name="T1" fmla="*/ 0 h 474"/>
                  <a:gd name="T2" fmla="*/ 101 w 306"/>
                  <a:gd name="T3" fmla="*/ 391 h 474"/>
                  <a:gd name="T4" fmla="*/ 305 w 306"/>
                  <a:gd name="T5" fmla="*/ 391 h 474"/>
                  <a:gd name="T6" fmla="*/ 305 w 306"/>
                  <a:gd name="T7" fmla="*/ 473 h 474"/>
                  <a:gd name="T8" fmla="*/ 0 w 306"/>
                  <a:gd name="T9" fmla="*/ 473 h 474"/>
                  <a:gd name="T10" fmla="*/ 0 w 306"/>
                  <a:gd name="T11" fmla="*/ 0 h 474"/>
                  <a:gd name="T12" fmla="*/ 101 w 306"/>
                  <a:gd name="T13" fmla="*/ 0 h 474"/>
                </a:gdLst>
                <a:ahLst/>
                <a:cxnLst>
                  <a:cxn ang="0">
                    <a:pos x="T0" y="T1"/>
                  </a:cxn>
                  <a:cxn ang="0">
                    <a:pos x="T2" y="T3"/>
                  </a:cxn>
                  <a:cxn ang="0">
                    <a:pos x="T4" y="T5"/>
                  </a:cxn>
                  <a:cxn ang="0">
                    <a:pos x="T6" y="T7"/>
                  </a:cxn>
                  <a:cxn ang="0">
                    <a:pos x="T8" y="T9"/>
                  </a:cxn>
                  <a:cxn ang="0">
                    <a:pos x="T10" y="T11"/>
                  </a:cxn>
                  <a:cxn ang="0">
                    <a:pos x="T12" y="T13"/>
                  </a:cxn>
                </a:cxnLst>
                <a:rect l="0" t="0" r="r" b="b"/>
                <a:pathLst>
                  <a:path w="306" h="474">
                    <a:moveTo>
                      <a:pt x="101" y="0"/>
                    </a:moveTo>
                    <a:lnTo>
                      <a:pt x="101" y="391"/>
                    </a:lnTo>
                    <a:lnTo>
                      <a:pt x="305" y="391"/>
                    </a:lnTo>
                    <a:lnTo>
                      <a:pt x="305" y="473"/>
                    </a:lnTo>
                    <a:lnTo>
                      <a:pt x="0" y="473"/>
                    </a:lnTo>
                    <a:lnTo>
                      <a:pt x="0" y="0"/>
                    </a:lnTo>
                    <a:lnTo>
                      <a:pt x="101"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914" name="Freeform 19">
                <a:extLst>
                  <a:ext uri="{FF2B5EF4-FFF2-40B4-BE49-F238E27FC236}">
                    <a16:creationId xmlns:a16="http://schemas.microsoft.com/office/drawing/2014/main" id="{F7BA20A9-872F-46C1-A12F-F1E3F681AC10}"/>
                  </a:ext>
                </a:extLst>
              </p:cNvPr>
              <p:cNvSpPr>
                <a:spLocks noChangeArrowheads="1"/>
              </p:cNvSpPr>
              <p:nvPr/>
            </p:nvSpPr>
            <p:spPr bwMode="auto">
              <a:xfrm>
                <a:off x="4113213" y="3854450"/>
                <a:ext cx="123825" cy="127000"/>
              </a:xfrm>
              <a:custGeom>
                <a:avLst/>
                <a:gdLst>
                  <a:gd name="T0" fmla="*/ 172 w 345"/>
                  <a:gd name="T1" fmla="*/ 0 h 351"/>
                  <a:gd name="T2" fmla="*/ 344 w 345"/>
                  <a:gd name="T3" fmla="*/ 172 h 351"/>
                  <a:gd name="T4" fmla="*/ 172 w 345"/>
                  <a:gd name="T5" fmla="*/ 350 h 351"/>
                  <a:gd name="T6" fmla="*/ 3 w 345"/>
                  <a:gd name="T7" fmla="*/ 175 h 351"/>
                  <a:gd name="T8" fmla="*/ 172 w 345"/>
                  <a:gd name="T9" fmla="*/ 0 h 351"/>
                  <a:gd name="T10" fmla="*/ 172 w 345"/>
                  <a:gd name="T11" fmla="*/ 282 h 351"/>
                  <a:gd name="T12" fmla="*/ 243 w 345"/>
                  <a:gd name="T13" fmla="*/ 169 h 351"/>
                  <a:gd name="T14" fmla="*/ 169 w 345"/>
                  <a:gd name="T15" fmla="*/ 65 h 351"/>
                  <a:gd name="T16" fmla="*/ 99 w 345"/>
                  <a:gd name="T17" fmla="*/ 178 h 351"/>
                  <a:gd name="T18" fmla="*/ 172 w 345"/>
                  <a:gd name="T19" fmla="*/ 282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5" h="351">
                    <a:moveTo>
                      <a:pt x="172" y="0"/>
                    </a:moveTo>
                    <a:cubicBezTo>
                      <a:pt x="291" y="0"/>
                      <a:pt x="344" y="82"/>
                      <a:pt x="344" y="172"/>
                    </a:cubicBezTo>
                    <a:cubicBezTo>
                      <a:pt x="344" y="265"/>
                      <a:pt x="291" y="350"/>
                      <a:pt x="172" y="350"/>
                    </a:cubicBezTo>
                    <a:cubicBezTo>
                      <a:pt x="79" y="350"/>
                      <a:pt x="3" y="291"/>
                      <a:pt x="3" y="175"/>
                    </a:cubicBezTo>
                    <a:cubicBezTo>
                      <a:pt x="0" y="96"/>
                      <a:pt x="42" y="0"/>
                      <a:pt x="172" y="0"/>
                    </a:cubicBezTo>
                    <a:close/>
                    <a:moveTo>
                      <a:pt x="172" y="282"/>
                    </a:moveTo>
                    <a:cubicBezTo>
                      <a:pt x="215" y="282"/>
                      <a:pt x="243" y="257"/>
                      <a:pt x="243" y="169"/>
                    </a:cubicBezTo>
                    <a:cubicBezTo>
                      <a:pt x="243" y="124"/>
                      <a:pt x="234" y="65"/>
                      <a:pt x="169" y="65"/>
                    </a:cubicBezTo>
                    <a:cubicBezTo>
                      <a:pt x="99" y="65"/>
                      <a:pt x="99" y="147"/>
                      <a:pt x="99" y="178"/>
                    </a:cubicBezTo>
                    <a:cubicBezTo>
                      <a:pt x="102" y="248"/>
                      <a:pt x="124" y="282"/>
                      <a:pt x="172" y="282"/>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915" name="Freeform 20">
                <a:extLst>
                  <a:ext uri="{FF2B5EF4-FFF2-40B4-BE49-F238E27FC236}">
                    <a16:creationId xmlns:a16="http://schemas.microsoft.com/office/drawing/2014/main" id="{83FF3E74-443A-4872-A3E2-F44A641F56B4}"/>
                  </a:ext>
                </a:extLst>
              </p:cNvPr>
              <p:cNvSpPr>
                <a:spLocks noChangeArrowheads="1"/>
              </p:cNvSpPr>
              <p:nvPr/>
            </p:nvSpPr>
            <p:spPr bwMode="auto">
              <a:xfrm>
                <a:off x="4270375" y="3851275"/>
                <a:ext cx="106363" cy="127000"/>
              </a:xfrm>
              <a:custGeom>
                <a:avLst/>
                <a:gdLst>
                  <a:gd name="T0" fmla="*/ 211 w 297"/>
                  <a:gd name="T1" fmla="*/ 345 h 354"/>
                  <a:gd name="T2" fmla="*/ 209 w 297"/>
                  <a:gd name="T3" fmla="*/ 300 h 354"/>
                  <a:gd name="T4" fmla="*/ 110 w 297"/>
                  <a:gd name="T5" fmla="*/ 353 h 354"/>
                  <a:gd name="T6" fmla="*/ 28 w 297"/>
                  <a:gd name="T7" fmla="*/ 328 h 354"/>
                  <a:gd name="T8" fmla="*/ 0 w 297"/>
                  <a:gd name="T9" fmla="*/ 254 h 354"/>
                  <a:gd name="T10" fmla="*/ 70 w 297"/>
                  <a:gd name="T11" fmla="*/ 153 h 354"/>
                  <a:gd name="T12" fmla="*/ 200 w 297"/>
                  <a:gd name="T13" fmla="*/ 136 h 354"/>
                  <a:gd name="T14" fmla="*/ 194 w 297"/>
                  <a:gd name="T15" fmla="*/ 91 h 354"/>
                  <a:gd name="T16" fmla="*/ 152 w 297"/>
                  <a:gd name="T17" fmla="*/ 63 h 354"/>
                  <a:gd name="T18" fmla="*/ 115 w 297"/>
                  <a:gd name="T19" fmla="*/ 80 h 354"/>
                  <a:gd name="T20" fmla="*/ 107 w 297"/>
                  <a:gd name="T21" fmla="*/ 108 h 354"/>
                  <a:gd name="T22" fmla="*/ 11 w 297"/>
                  <a:gd name="T23" fmla="*/ 108 h 354"/>
                  <a:gd name="T24" fmla="*/ 48 w 297"/>
                  <a:gd name="T25" fmla="*/ 29 h 354"/>
                  <a:gd name="T26" fmla="*/ 146 w 297"/>
                  <a:gd name="T27" fmla="*/ 0 h 354"/>
                  <a:gd name="T28" fmla="*/ 265 w 297"/>
                  <a:gd name="T29" fmla="*/ 43 h 354"/>
                  <a:gd name="T30" fmla="*/ 288 w 297"/>
                  <a:gd name="T31" fmla="*/ 125 h 354"/>
                  <a:gd name="T32" fmla="*/ 288 w 297"/>
                  <a:gd name="T33" fmla="*/ 257 h 354"/>
                  <a:gd name="T34" fmla="*/ 296 w 297"/>
                  <a:gd name="T35" fmla="*/ 342 h 354"/>
                  <a:gd name="T36" fmla="*/ 211 w 297"/>
                  <a:gd name="T37" fmla="*/ 342 h 354"/>
                  <a:gd name="T38" fmla="*/ 211 w 297"/>
                  <a:gd name="T39" fmla="*/ 345 h 354"/>
                  <a:gd name="T40" fmla="*/ 93 w 297"/>
                  <a:gd name="T41" fmla="*/ 243 h 354"/>
                  <a:gd name="T42" fmla="*/ 141 w 297"/>
                  <a:gd name="T43" fmla="*/ 291 h 354"/>
                  <a:gd name="T44" fmla="*/ 183 w 297"/>
                  <a:gd name="T45" fmla="*/ 271 h 354"/>
                  <a:gd name="T46" fmla="*/ 200 w 297"/>
                  <a:gd name="T47" fmla="*/ 190 h 354"/>
                  <a:gd name="T48" fmla="*/ 93 w 297"/>
                  <a:gd name="T49" fmla="*/ 243 h 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97" h="354">
                    <a:moveTo>
                      <a:pt x="211" y="345"/>
                    </a:moveTo>
                    <a:cubicBezTo>
                      <a:pt x="209" y="325"/>
                      <a:pt x="209" y="308"/>
                      <a:pt x="209" y="300"/>
                    </a:cubicBezTo>
                    <a:cubicBezTo>
                      <a:pt x="172" y="353"/>
                      <a:pt x="127" y="353"/>
                      <a:pt x="110" y="353"/>
                    </a:cubicBezTo>
                    <a:cubicBezTo>
                      <a:pt x="62" y="353"/>
                      <a:pt x="39" y="339"/>
                      <a:pt x="28" y="328"/>
                    </a:cubicBezTo>
                    <a:cubicBezTo>
                      <a:pt x="8" y="308"/>
                      <a:pt x="0" y="283"/>
                      <a:pt x="0" y="254"/>
                    </a:cubicBezTo>
                    <a:cubicBezTo>
                      <a:pt x="0" y="229"/>
                      <a:pt x="8" y="181"/>
                      <a:pt x="70" y="153"/>
                    </a:cubicBezTo>
                    <a:cubicBezTo>
                      <a:pt x="110" y="136"/>
                      <a:pt x="169" y="136"/>
                      <a:pt x="200" y="136"/>
                    </a:cubicBezTo>
                    <a:cubicBezTo>
                      <a:pt x="200" y="113"/>
                      <a:pt x="200" y="105"/>
                      <a:pt x="194" y="91"/>
                    </a:cubicBezTo>
                    <a:cubicBezTo>
                      <a:pt x="186" y="65"/>
                      <a:pt x="161" y="63"/>
                      <a:pt x="152" y="63"/>
                    </a:cubicBezTo>
                    <a:cubicBezTo>
                      <a:pt x="138" y="63"/>
                      <a:pt x="124" y="68"/>
                      <a:pt x="115" y="80"/>
                    </a:cubicBezTo>
                    <a:cubicBezTo>
                      <a:pt x="107" y="91"/>
                      <a:pt x="107" y="102"/>
                      <a:pt x="107" y="108"/>
                    </a:cubicBezTo>
                    <a:lnTo>
                      <a:pt x="11" y="108"/>
                    </a:lnTo>
                    <a:cubicBezTo>
                      <a:pt x="11" y="91"/>
                      <a:pt x="14" y="54"/>
                      <a:pt x="48" y="29"/>
                    </a:cubicBezTo>
                    <a:cubicBezTo>
                      <a:pt x="79" y="6"/>
                      <a:pt x="115" y="0"/>
                      <a:pt x="146" y="0"/>
                    </a:cubicBezTo>
                    <a:cubicBezTo>
                      <a:pt x="175" y="0"/>
                      <a:pt x="231" y="6"/>
                      <a:pt x="265" y="43"/>
                    </a:cubicBezTo>
                    <a:cubicBezTo>
                      <a:pt x="288" y="71"/>
                      <a:pt x="288" y="108"/>
                      <a:pt x="288" y="125"/>
                    </a:cubicBezTo>
                    <a:lnTo>
                      <a:pt x="288" y="257"/>
                    </a:lnTo>
                    <a:cubicBezTo>
                      <a:pt x="288" y="286"/>
                      <a:pt x="290" y="314"/>
                      <a:pt x="296" y="342"/>
                    </a:cubicBezTo>
                    <a:lnTo>
                      <a:pt x="211" y="342"/>
                    </a:lnTo>
                    <a:lnTo>
                      <a:pt x="211" y="345"/>
                    </a:lnTo>
                    <a:close/>
                    <a:moveTo>
                      <a:pt x="93" y="243"/>
                    </a:moveTo>
                    <a:cubicBezTo>
                      <a:pt x="93" y="266"/>
                      <a:pt x="107" y="291"/>
                      <a:pt x="141" y="291"/>
                    </a:cubicBezTo>
                    <a:cubicBezTo>
                      <a:pt x="158" y="291"/>
                      <a:pt x="172" y="283"/>
                      <a:pt x="183" y="271"/>
                    </a:cubicBezTo>
                    <a:cubicBezTo>
                      <a:pt x="200" y="252"/>
                      <a:pt x="200" y="226"/>
                      <a:pt x="200" y="190"/>
                    </a:cubicBezTo>
                    <a:cubicBezTo>
                      <a:pt x="135" y="184"/>
                      <a:pt x="93" y="204"/>
                      <a:pt x="93" y="243"/>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916" name="Freeform 21">
                <a:extLst>
                  <a:ext uri="{FF2B5EF4-FFF2-40B4-BE49-F238E27FC236}">
                    <a16:creationId xmlns:a16="http://schemas.microsoft.com/office/drawing/2014/main" id="{152B9235-1402-400A-90C5-F1FD8517A2F8}"/>
                  </a:ext>
                </a:extLst>
              </p:cNvPr>
              <p:cNvSpPr>
                <a:spLocks noChangeArrowheads="1"/>
              </p:cNvSpPr>
              <p:nvPr/>
            </p:nvSpPr>
            <p:spPr bwMode="auto">
              <a:xfrm>
                <a:off x="4408488" y="3805238"/>
                <a:ext cx="123825" cy="171450"/>
              </a:xfrm>
              <a:custGeom>
                <a:avLst/>
                <a:gdLst>
                  <a:gd name="T0" fmla="*/ 240 w 343"/>
                  <a:gd name="T1" fmla="*/ 0 h 476"/>
                  <a:gd name="T2" fmla="*/ 339 w 343"/>
                  <a:gd name="T3" fmla="*/ 0 h 476"/>
                  <a:gd name="T4" fmla="*/ 339 w 343"/>
                  <a:gd name="T5" fmla="*/ 416 h 476"/>
                  <a:gd name="T6" fmla="*/ 342 w 343"/>
                  <a:gd name="T7" fmla="*/ 470 h 476"/>
                  <a:gd name="T8" fmla="*/ 243 w 343"/>
                  <a:gd name="T9" fmla="*/ 470 h 476"/>
                  <a:gd name="T10" fmla="*/ 240 w 343"/>
                  <a:gd name="T11" fmla="*/ 422 h 476"/>
                  <a:gd name="T12" fmla="*/ 206 w 343"/>
                  <a:gd name="T13" fmla="*/ 458 h 476"/>
                  <a:gd name="T14" fmla="*/ 141 w 343"/>
                  <a:gd name="T15" fmla="*/ 475 h 476"/>
                  <a:gd name="T16" fmla="*/ 0 w 343"/>
                  <a:gd name="T17" fmla="*/ 312 h 476"/>
                  <a:gd name="T18" fmla="*/ 147 w 343"/>
                  <a:gd name="T19" fmla="*/ 134 h 476"/>
                  <a:gd name="T20" fmla="*/ 240 w 343"/>
                  <a:gd name="T21" fmla="*/ 179 h 476"/>
                  <a:gd name="T22" fmla="*/ 240 w 343"/>
                  <a:gd name="T23" fmla="*/ 0 h 476"/>
                  <a:gd name="T24" fmla="*/ 167 w 343"/>
                  <a:gd name="T25" fmla="*/ 413 h 476"/>
                  <a:gd name="T26" fmla="*/ 229 w 343"/>
                  <a:gd name="T27" fmla="*/ 377 h 476"/>
                  <a:gd name="T28" fmla="*/ 246 w 343"/>
                  <a:gd name="T29" fmla="*/ 298 h 476"/>
                  <a:gd name="T30" fmla="*/ 175 w 343"/>
                  <a:gd name="T31" fmla="*/ 199 h 476"/>
                  <a:gd name="T32" fmla="*/ 105 w 343"/>
                  <a:gd name="T33" fmla="*/ 309 h 476"/>
                  <a:gd name="T34" fmla="*/ 167 w 343"/>
                  <a:gd name="T35" fmla="*/ 413 h 4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43" h="476">
                    <a:moveTo>
                      <a:pt x="240" y="0"/>
                    </a:moveTo>
                    <a:lnTo>
                      <a:pt x="339" y="0"/>
                    </a:lnTo>
                    <a:lnTo>
                      <a:pt x="339" y="416"/>
                    </a:lnTo>
                    <a:cubicBezTo>
                      <a:pt x="339" y="436"/>
                      <a:pt x="339" y="458"/>
                      <a:pt x="342" y="470"/>
                    </a:cubicBezTo>
                    <a:lnTo>
                      <a:pt x="243" y="470"/>
                    </a:lnTo>
                    <a:lnTo>
                      <a:pt x="240" y="422"/>
                    </a:lnTo>
                    <a:cubicBezTo>
                      <a:pt x="235" y="433"/>
                      <a:pt x="226" y="447"/>
                      <a:pt x="206" y="458"/>
                    </a:cubicBezTo>
                    <a:cubicBezTo>
                      <a:pt x="181" y="475"/>
                      <a:pt x="156" y="475"/>
                      <a:pt x="141" y="475"/>
                    </a:cubicBezTo>
                    <a:cubicBezTo>
                      <a:pt x="54" y="475"/>
                      <a:pt x="0" y="413"/>
                      <a:pt x="0" y="312"/>
                    </a:cubicBezTo>
                    <a:cubicBezTo>
                      <a:pt x="0" y="202"/>
                      <a:pt x="60" y="134"/>
                      <a:pt x="147" y="134"/>
                    </a:cubicBezTo>
                    <a:cubicBezTo>
                      <a:pt x="206" y="134"/>
                      <a:pt x="232" y="168"/>
                      <a:pt x="240" y="179"/>
                    </a:cubicBezTo>
                    <a:lnTo>
                      <a:pt x="240" y="0"/>
                    </a:lnTo>
                    <a:close/>
                    <a:moveTo>
                      <a:pt x="167" y="413"/>
                    </a:moveTo>
                    <a:cubicBezTo>
                      <a:pt x="195" y="413"/>
                      <a:pt x="218" y="396"/>
                      <a:pt x="229" y="377"/>
                    </a:cubicBezTo>
                    <a:cubicBezTo>
                      <a:pt x="243" y="348"/>
                      <a:pt x="246" y="315"/>
                      <a:pt x="246" y="298"/>
                    </a:cubicBezTo>
                    <a:cubicBezTo>
                      <a:pt x="246" y="233"/>
                      <a:pt x="218" y="199"/>
                      <a:pt x="175" y="199"/>
                    </a:cubicBezTo>
                    <a:cubicBezTo>
                      <a:pt x="110" y="199"/>
                      <a:pt x="105" y="278"/>
                      <a:pt x="105" y="309"/>
                    </a:cubicBezTo>
                    <a:cubicBezTo>
                      <a:pt x="102" y="365"/>
                      <a:pt x="119" y="413"/>
                      <a:pt x="167" y="413"/>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917" name="Freeform 22">
                <a:extLst>
                  <a:ext uri="{FF2B5EF4-FFF2-40B4-BE49-F238E27FC236}">
                    <a16:creationId xmlns:a16="http://schemas.microsoft.com/office/drawing/2014/main" id="{38063BB5-3C13-4884-8090-6096D88F7923}"/>
                  </a:ext>
                </a:extLst>
              </p:cNvPr>
              <p:cNvSpPr>
                <a:spLocks noChangeArrowheads="1"/>
              </p:cNvSpPr>
              <p:nvPr/>
            </p:nvSpPr>
            <p:spPr bwMode="auto">
              <a:xfrm>
                <a:off x="3795713" y="4087813"/>
                <a:ext cx="131762" cy="169862"/>
              </a:xfrm>
              <a:custGeom>
                <a:avLst/>
                <a:gdLst>
                  <a:gd name="T0" fmla="*/ 3 w 368"/>
                  <a:gd name="T1" fmla="*/ 0 h 472"/>
                  <a:gd name="T2" fmla="*/ 180 w 368"/>
                  <a:gd name="T3" fmla="*/ 0 h 472"/>
                  <a:gd name="T4" fmla="*/ 296 w 368"/>
                  <a:gd name="T5" fmla="*/ 23 h 472"/>
                  <a:gd name="T6" fmla="*/ 350 w 368"/>
                  <a:gd name="T7" fmla="*/ 124 h 472"/>
                  <a:gd name="T8" fmla="*/ 322 w 368"/>
                  <a:gd name="T9" fmla="*/ 195 h 472"/>
                  <a:gd name="T10" fmla="*/ 268 w 368"/>
                  <a:gd name="T11" fmla="*/ 226 h 472"/>
                  <a:gd name="T12" fmla="*/ 367 w 368"/>
                  <a:gd name="T13" fmla="*/ 342 h 472"/>
                  <a:gd name="T14" fmla="*/ 296 w 368"/>
                  <a:gd name="T15" fmla="*/ 452 h 472"/>
                  <a:gd name="T16" fmla="*/ 178 w 368"/>
                  <a:gd name="T17" fmla="*/ 471 h 472"/>
                  <a:gd name="T18" fmla="*/ 0 w 368"/>
                  <a:gd name="T19" fmla="*/ 471 h 472"/>
                  <a:gd name="T20" fmla="*/ 0 w 368"/>
                  <a:gd name="T21" fmla="*/ 0 h 472"/>
                  <a:gd name="T22" fmla="*/ 3 w 368"/>
                  <a:gd name="T23" fmla="*/ 0 h 472"/>
                  <a:gd name="T24" fmla="*/ 169 w 368"/>
                  <a:gd name="T25" fmla="*/ 192 h 472"/>
                  <a:gd name="T26" fmla="*/ 251 w 368"/>
                  <a:gd name="T27" fmla="*/ 130 h 472"/>
                  <a:gd name="T28" fmla="*/ 169 w 368"/>
                  <a:gd name="T29" fmla="*/ 71 h 472"/>
                  <a:gd name="T30" fmla="*/ 101 w 368"/>
                  <a:gd name="T31" fmla="*/ 71 h 472"/>
                  <a:gd name="T32" fmla="*/ 101 w 368"/>
                  <a:gd name="T33" fmla="*/ 192 h 472"/>
                  <a:gd name="T34" fmla="*/ 169 w 368"/>
                  <a:gd name="T35" fmla="*/ 192 h 472"/>
                  <a:gd name="T36" fmla="*/ 99 w 368"/>
                  <a:gd name="T37" fmla="*/ 395 h 472"/>
                  <a:gd name="T38" fmla="*/ 166 w 368"/>
                  <a:gd name="T39" fmla="*/ 395 h 472"/>
                  <a:gd name="T40" fmla="*/ 265 w 368"/>
                  <a:gd name="T41" fmla="*/ 333 h 472"/>
                  <a:gd name="T42" fmla="*/ 155 w 368"/>
                  <a:gd name="T43" fmla="*/ 265 h 472"/>
                  <a:gd name="T44" fmla="*/ 96 w 368"/>
                  <a:gd name="T45" fmla="*/ 265 h 472"/>
                  <a:gd name="T46" fmla="*/ 96 w 368"/>
                  <a:gd name="T47" fmla="*/ 395 h 472"/>
                  <a:gd name="T48" fmla="*/ 99 w 368"/>
                  <a:gd name="T49" fmla="*/ 395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68" h="472">
                    <a:moveTo>
                      <a:pt x="3" y="0"/>
                    </a:moveTo>
                    <a:lnTo>
                      <a:pt x="180" y="0"/>
                    </a:lnTo>
                    <a:cubicBezTo>
                      <a:pt x="209" y="0"/>
                      <a:pt x="262" y="0"/>
                      <a:pt x="296" y="23"/>
                    </a:cubicBezTo>
                    <a:cubicBezTo>
                      <a:pt x="338" y="51"/>
                      <a:pt x="350" y="96"/>
                      <a:pt x="350" y="124"/>
                    </a:cubicBezTo>
                    <a:cubicBezTo>
                      <a:pt x="350" y="141"/>
                      <a:pt x="347" y="172"/>
                      <a:pt x="322" y="195"/>
                    </a:cubicBezTo>
                    <a:cubicBezTo>
                      <a:pt x="319" y="198"/>
                      <a:pt x="296" y="220"/>
                      <a:pt x="268" y="226"/>
                    </a:cubicBezTo>
                    <a:cubicBezTo>
                      <a:pt x="338" y="240"/>
                      <a:pt x="367" y="291"/>
                      <a:pt x="367" y="342"/>
                    </a:cubicBezTo>
                    <a:cubicBezTo>
                      <a:pt x="367" y="398"/>
                      <a:pt x="333" y="435"/>
                      <a:pt x="296" y="452"/>
                    </a:cubicBezTo>
                    <a:cubicBezTo>
                      <a:pt x="259" y="471"/>
                      <a:pt x="195" y="471"/>
                      <a:pt x="178" y="471"/>
                    </a:cubicBezTo>
                    <a:lnTo>
                      <a:pt x="0" y="471"/>
                    </a:lnTo>
                    <a:lnTo>
                      <a:pt x="0" y="0"/>
                    </a:lnTo>
                    <a:lnTo>
                      <a:pt x="3" y="0"/>
                    </a:lnTo>
                    <a:close/>
                    <a:moveTo>
                      <a:pt x="169" y="192"/>
                    </a:moveTo>
                    <a:cubicBezTo>
                      <a:pt x="197" y="192"/>
                      <a:pt x="251" y="192"/>
                      <a:pt x="251" y="130"/>
                    </a:cubicBezTo>
                    <a:cubicBezTo>
                      <a:pt x="251" y="71"/>
                      <a:pt x="200" y="71"/>
                      <a:pt x="169" y="71"/>
                    </a:cubicBezTo>
                    <a:lnTo>
                      <a:pt x="101" y="71"/>
                    </a:lnTo>
                    <a:lnTo>
                      <a:pt x="101" y="192"/>
                    </a:lnTo>
                    <a:lnTo>
                      <a:pt x="169" y="192"/>
                    </a:lnTo>
                    <a:close/>
                    <a:moveTo>
                      <a:pt x="99" y="395"/>
                    </a:moveTo>
                    <a:lnTo>
                      <a:pt x="166" y="395"/>
                    </a:lnTo>
                    <a:cubicBezTo>
                      <a:pt x="211" y="395"/>
                      <a:pt x="265" y="395"/>
                      <a:pt x="265" y="333"/>
                    </a:cubicBezTo>
                    <a:cubicBezTo>
                      <a:pt x="265" y="265"/>
                      <a:pt x="203" y="265"/>
                      <a:pt x="155" y="265"/>
                    </a:cubicBezTo>
                    <a:lnTo>
                      <a:pt x="96" y="265"/>
                    </a:lnTo>
                    <a:lnTo>
                      <a:pt x="96" y="395"/>
                    </a:lnTo>
                    <a:lnTo>
                      <a:pt x="99" y="395"/>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918" name="Freeform 23">
                <a:extLst>
                  <a:ext uri="{FF2B5EF4-FFF2-40B4-BE49-F238E27FC236}">
                    <a16:creationId xmlns:a16="http://schemas.microsoft.com/office/drawing/2014/main" id="{1FD6D3C7-9194-4DD9-95E9-EACA74326864}"/>
                  </a:ext>
                </a:extLst>
              </p:cNvPr>
              <p:cNvSpPr>
                <a:spLocks noChangeArrowheads="1"/>
              </p:cNvSpPr>
              <p:nvPr/>
            </p:nvSpPr>
            <p:spPr bwMode="auto">
              <a:xfrm>
                <a:off x="3959225" y="4133850"/>
                <a:ext cx="106363" cy="127000"/>
              </a:xfrm>
              <a:custGeom>
                <a:avLst/>
                <a:gdLst>
                  <a:gd name="T0" fmla="*/ 212 w 297"/>
                  <a:gd name="T1" fmla="*/ 344 h 354"/>
                  <a:gd name="T2" fmla="*/ 209 w 297"/>
                  <a:gd name="T3" fmla="*/ 299 h 354"/>
                  <a:gd name="T4" fmla="*/ 110 w 297"/>
                  <a:gd name="T5" fmla="*/ 353 h 354"/>
                  <a:gd name="T6" fmla="*/ 28 w 297"/>
                  <a:gd name="T7" fmla="*/ 327 h 354"/>
                  <a:gd name="T8" fmla="*/ 0 w 297"/>
                  <a:gd name="T9" fmla="*/ 254 h 354"/>
                  <a:gd name="T10" fmla="*/ 71 w 297"/>
                  <a:gd name="T11" fmla="*/ 152 h 354"/>
                  <a:gd name="T12" fmla="*/ 201 w 297"/>
                  <a:gd name="T13" fmla="*/ 135 h 354"/>
                  <a:gd name="T14" fmla="*/ 195 w 297"/>
                  <a:gd name="T15" fmla="*/ 90 h 354"/>
                  <a:gd name="T16" fmla="*/ 153 w 297"/>
                  <a:gd name="T17" fmla="*/ 62 h 354"/>
                  <a:gd name="T18" fmla="*/ 116 w 297"/>
                  <a:gd name="T19" fmla="*/ 79 h 354"/>
                  <a:gd name="T20" fmla="*/ 107 w 297"/>
                  <a:gd name="T21" fmla="*/ 107 h 354"/>
                  <a:gd name="T22" fmla="*/ 11 w 297"/>
                  <a:gd name="T23" fmla="*/ 107 h 354"/>
                  <a:gd name="T24" fmla="*/ 48 w 297"/>
                  <a:gd name="T25" fmla="*/ 28 h 354"/>
                  <a:gd name="T26" fmla="*/ 147 w 297"/>
                  <a:gd name="T27" fmla="*/ 0 h 354"/>
                  <a:gd name="T28" fmla="*/ 265 w 297"/>
                  <a:gd name="T29" fmla="*/ 42 h 354"/>
                  <a:gd name="T30" fmla="*/ 288 w 297"/>
                  <a:gd name="T31" fmla="*/ 124 h 354"/>
                  <a:gd name="T32" fmla="*/ 288 w 297"/>
                  <a:gd name="T33" fmla="*/ 257 h 354"/>
                  <a:gd name="T34" fmla="*/ 296 w 297"/>
                  <a:gd name="T35" fmla="*/ 341 h 354"/>
                  <a:gd name="T36" fmla="*/ 212 w 297"/>
                  <a:gd name="T37" fmla="*/ 341 h 354"/>
                  <a:gd name="T38" fmla="*/ 212 w 297"/>
                  <a:gd name="T39" fmla="*/ 344 h 354"/>
                  <a:gd name="T40" fmla="*/ 93 w 297"/>
                  <a:gd name="T41" fmla="*/ 243 h 354"/>
                  <a:gd name="T42" fmla="*/ 141 w 297"/>
                  <a:gd name="T43" fmla="*/ 291 h 354"/>
                  <a:gd name="T44" fmla="*/ 184 w 297"/>
                  <a:gd name="T45" fmla="*/ 271 h 354"/>
                  <a:gd name="T46" fmla="*/ 201 w 297"/>
                  <a:gd name="T47" fmla="*/ 189 h 354"/>
                  <a:gd name="T48" fmla="*/ 93 w 297"/>
                  <a:gd name="T49" fmla="*/ 243 h 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97" h="354">
                    <a:moveTo>
                      <a:pt x="212" y="344"/>
                    </a:moveTo>
                    <a:cubicBezTo>
                      <a:pt x="209" y="325"/>
                      <a:pt x="209" y="308"/>
                      <a:pt x="209" y="299"/>
                    </a:cubicBezTo>
                    <a:cubicBezTo>
                      <a:pt x="172" y="353"/>
                      <a:pt x="127" y="353"/>
                      <a:pt x="110" y="353"/>
                    </a:cubicBezTo>
                    <a:cubicBezTo>
                      <a:pt x="62" y="353"/>
                      <a:pt x="40" y="339"/>
                      <a:pt x="28" y="327"/>
                    </a:cubicBezTo>
                    <a:cubicBezTo>
                      <a:pt x="9" y="308"/>
                      <a:pt x="0" y="282"/>
                      <a:pt x="0" y="254"/>
                    </a:cubicBezTo>
                    <a:cubicBezTo>
                      <a:pt x="0" y="229"/>
                      <a:pt x="9" y="181"/>
                      <a:pt x="71" y="152"/>
                    </a:cubicBezTo>
                    <a:cubicBezTo>
                      <a:pt x="110" y="135"/>
                      <a:pt x="169" y="135"/>
                      <a:pt x="201" y="135"/>
                    </a:cubicBezTo>
                    <a:cubicBezTo>
                      <a:pt x="201" y="113"/>
                      <a:pt x="201" y="104"/>
                      <a:pt x="195" y="90"/>
                    </a:cubicBezTo>
                    <a:cubicBezTo>
                      <a:pt x="186" y="65"/>
                      <a:pt x="161" y="62"/>
                      <a:pt x="153" y="62"/>
                    </a:cubicBezTo>
                    <a:cubicBezTo>
                      <a:pt x="138" y="62"/>
                      <a:pt x="124" y="68"/>
                      <a:pt x="116" y="79"/>
                    </a:cubicBezTo>
                    <a:cubicBezTo>
                      <a:pt x="107" y="90"/>
                      <a:pt x="107" y="102"/>
                      <a:pt x="107" y="107"/>
                    </a:cubicBezTo>
                    <a:lnTo>
                      <a:pt x="11" y="107"/>
                    </a:lnTo>
                    <a:cubicBezTo>
                      <a:pt x="11" y="90"/>
                      <a:pt x="14" y="54"/>
                      <a:pt x="48" y="28"/>
                    </a:cubicBezTo>
                    <a:cubicBezTo>
                      <a:pt x="79" y="6"/>
                      <a:pt x="116" y="0"/>
                      <a:pt x="147" y="0"/>
                    </a:cubicBezTo>
                    <a:cubicBezTo>
                      <a:pt x="175" y="0"/>
                      <a:pt x="232" y="6"/>
                      <a:pt x="265" y="42"/>
                    </a:cubicBezTo>
                    <a:cubicBezTo>
                      <a:pt x="288" y="71"/>
                      <a:pt x="288" y="107"/>
                      <a:pt x="288" y="124"/>
                    </a:cubicBezTo>
                    <a:lnTo>
                      <a:pt x="288" y="257"/>
                    </a:lnTo>
                    <a:cubicBezTo>
                      <a:pt x="288" y="285"/>
                      <a:pt x="291" y="313"/>
                      <a:pt x="296" y="341"/>
                    </a:cubicBezTo>
                    <a:lnTo>
                      <a:pt x="212" y="341"/>
                    </a:lnTo>
                    <a:lnTo>
                      <a:pt x="212" y="344"/>
                    </a:lnTo>
                    <a:close/>
                    <a:moveTo>
                      <a:pt x="93" y="243"/>
                    </a:moveTo>
                    <a:cubicBezTo>
                      <a:pt x="93" y="265"/>
                      <a:pt x="107" y="291"/>
                      <a:pt x="141" y="291"/>
                    </a:cubicBezTo>
                    <a:cubicBezTo>
                      <a:pt x="158" y="291"/>
                      <a:pt x="172" y="282"/>
                      <a:pt x="184" y="271"/>
                    </a:cubicBezTo>
                    <a:cubicBezTo>
                      <a:pt x="201" y="251"/>
                      <a:pt x="201" y="226"/>
                      <a:pt x="201" y="189"/>
                    </a:cubicBezTo>
                    <a:cubicBezTo>
                      <a:pt x="138" y="183"/>
                      <a:pt x="93" y="203"/>
                      <a:pt x="93" y="243"/>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919" name="Freeform 24">
                <a:extLst>
                  <a:ext uri="{FF2B5EF4-FFF2-40B4-BE49-F238E27FC236}">
                    <a16:creationId xmlns:a16="http://schemas.microsoft.com/office/drawing/2014/main" id="{C15BA247-2B4C-40C0-B578-9DCEEB2B3062}"/>
                  </a:ext>
                </a:extLst>
              </p:cNvPr>
              <p:cNvSpPr>
                <a:spLocks noChangeArrowheads="1"/>
              </p:cNvSpPr>
              <p:nvPr/>
            </p:nvSpPr>
            <p:spPr bwMode="auto">
              <a:xfrm>
                <a:off x="4106863" y="4087813"/>
                <a:ext cx="34925" cy="171450"/>
              </a:xfrm>
              <a:custGeom>
                <a:avLst/>
                <a:gdLst>
                  <a:gd name="T0" fmla="*/ 0 w 97"/>
                  <a:gd name="T1" fmla="*/ 0 h 475"/>
                  <a:gd name="T2" fmla="*/ 96 w 97"/>
                  <a:gd name="T3" fmla="*/ 0 h 475"/>
                  <a:gd name="T4" fmla="*/ 96 w 97"/>
                  <a:gd name="T5" fmla="*/ 474 h 475"/>
                  <a:gd name="T6" fmla="*/ 0 w 97"/>
                  <a:gd name="T7" fmla="*/ 474 h 475"/>
                  <a:gd name="T8" fmla="*/ 0 w 97"/>
                  <a:gd name="T9" fmla="*/ 0 h 475"/>
                </a:gdLst>
                <a:ahLst/>
                <a:cxnLst>
                  <a:cxn ang="0">
                    <a:pos x="T0" y="T1"/>
                  </a:cxn>
                  <a:cxn ang="0">
                    <a:pos x="T2" y="T3"/>
                  </a:cxn>
                  <a:cxn ang="0">
                    <a:pos x="T4" y="T5"/>
                  </a:cxn>
                  <a:cxn ang="0">
                    <a:pos x="T6" y="T7"/>
                  </a:cxn>
                  <a:cxn ang="0">
                    <a:pos x="T8" y="T9"/>
                  </a:cxn>
                </a:cxnLst>
                <a:rect l="0" t="0" r="r" b="b"/>
                <a:pathLst>
                  <a:path w="97" h="475">
                    <a:moveTo>
                      <a:pt x="0" y="0"/>
                    </a:moveTo>
                    <a:lnTo>
                      <a:pt x="96" y="0"/>
                    </a:lnTo>
                    <a:lnTo>
                      <a:pt x="96" y="474"/>
                    </a:lnTo>
                    <a:lnTo>
                      <a:pt x="0" y="474"/>
                    </a:ln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920" name="Freeform 25">
                <a:extLst>
                  <a:ext uri="{FF2B5EF4-FFF2-40B4-BE49-F238E27FC236}">
                    <a16:creationId xmlns:a16="http://schemas.microsoft.com/office/drawing/2014/main" id="{E3F3ECDA-9B83-4A5C-8708-9F47F8A9498A}"/>
                  </a:ext>
                </a:extLst>
              </p:cNvPr>
              <p:cNvSpPr>
                <a:spLocks noChangeArrowheads="1"/>
              </p:cNvSpPr>
              <p:nvPr/>
            </p:nvSpPr>
            <p:spPr bwMode="auto">
              <a:xfrm>
                <a:off x="4179888" y="4133850"/>
                <a:ext cx="106362" cy="127000"/>
              </a:xfrm>
              <a:custGeom>
                <a:avLst/>
                <a:gdLst>
                  <a:gd name="T0" fmla="*/ 211 w 297"/>
                  <a:gd name="T1" fmla="*/ 344 h 354"/>
                  <a:gd name="T2" fmla="*/ 208 w 297"/>
                  <a:gd name="T3" fmla="*/ 299 h 354"/>
                  <a:gd name="T4" fmla="*/ 110 w 297"/>
                  <a:gd name="T5" fmla="*/ 353 h 354"/>
                  <a:gd name="T6" fmla="*/ 28 w 297"/>
                  <a:gd name="T7" fmla="*/ 327 h 354"/>
                  <a:gd name="T8" fmla="*/ 0 w 297"/>
                  <a:gd name="T9" fmla="*/ 254 h 354"/>
                  <a:gd name="T10" fmla="*/ 70 w 297"/>
                  <a:gd name="T11" fmla="*/ 152 h 354"/>
                  <a:gd name="T12" fmla="*/ 200 w 297"/>
                  <a:gd name="T13" fmla="*/ 135 h 354"/>
                  <a:gd name="T14" fmla="*/ 194 w 297"/>
                  <a:gd name="T15" fmla="*/ 90 h 354"/>
                  <a:gd name="T16" fmla="*/ 152 w 297"/>
                  <a:gd name="T17" fmla="*/ 62 h 354"/>
                  <a:gd name="T18" fmla="*/ 115 w 297"/>
                  <a:gd name="T19" fmla="*/ 79 h 354"/>
                  <a:gd name="T20" fmla="*/ 107 w 297"/>
                  <a:gd name="T21" fmla="*/ 107 h 354"/>
                  <a:gd name="T22" fmla="*/ 11 w 297"/>
                  <a:gd name="T23" fmla="*/ 107 h 354"/>
                  <a:gd name="T24" fmla="*/ 48 w 297"/>
                  <a:gd name="T25" fmla="*/ 28 h 354"/>
                  <a:gd name="T26" fmla="*/ 146 w 297"/>
                  <a:gd name="T27" fmla="*/ 0 h 354"/>
                  <a:gd name="T28" fmla="*/ 265 w 297"/>
                  <a:gd name="T29" fmla="*/ 42 h 354"/>
                  <a:gd name="T30" fmla="*/ 287 w 297"/>
                  <a:gd name="T31" fmla="*/ 124 h 354"/>
                  <a:gd name="T32" fmla="*/ 287 w 297"/>
                  <a:gd name="T33" fmla="*/ 257 h 354"/>
                  <a:gd name="T34" fmla="*/ 296 w 297"/>
                  <a:gd name="T35" fmla="*/ 341 h 354"/>
                  <a:gd name="T36" fmla="*/ 211 w 297"/>
                  <a:gd name="T37" fmla="*/ 341 h 354"/>
                  <a:gd name="T38" fmla="*/ 211 w 297"/>
                  <a:gd name="T39" fmla="*/ 344 h 354"/>
                  <a:gd name="T40" fmla="*/ 90 w 297"/>
                  <a:gd name="T41" fmla="*/ 243 h 354"/>
                  <a:gd name="T42" fmla="*/ 138 w 297"/>
                  <a:gd name="T43" fmla="*/ 291 h 354"/>
                  <a:gd name="T44" fmla="*/ 180 w 297"/>
                  <a:gd name="T45" fmla="*/ 271 h 354"/>
                  <a:gd name="T46" fmla="*/ 197 w 297"/>
                  <a:gd name="T47" fmla="*/ 189 h 354"/>
                  <a:gd name="T48" fmla="*/ 90 w 297"/>
                  <a:gd name="T49" fmla="*/ 243 h 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97" h="354">
                    <a:moveTo>
                      <a:pt x="211" y="344"/>
                    </a:moveTo>
                    <a:cubicBezTo>
                      <a:pt x="208" y="325"/>
                      <a:pt x="208" y="308"/>
                      <a:pt x="208" y="299"/>
                    </a:cubicBezTo>
                    <a:cubicBezTo>
                      <a:pt x="172" y="353"/>
                      <a:pt x="127" y="353"/>
                      <a:pt x="110" y="353"/>
                    </a:cubicBezTo>
                    <a:cubicBezTo>
                      <a:pt x="62" y="353"/>
                      <a:pt x="39" y="339"/>
                      <a:pt x="28" y="327"/>
                    </a:cubicBezTo>
                    <a:cubicBezTo>
                      <a:pt x="8" y="308"/>
                      <a:pt x="0" y="282"/>
                      <a:pt x="0" y="254"/>
                    </a:cubicBezTo>
                    <a:cubicBezTo>
                      <a:pt x="0" y="229"/>
                      <a:pt x="8" y="181"/>
                      <a:pt x="70" y="152"/>
                    </a:cubicBezTo>
                    <a:cubicBezTo>
                      <a:pt x="110" y="135"/>
                      <a:pt x="169" y="135"/>
                      <a:pt x="200" y="135"/>
                    </a:cubicBezTo>
                    <a:cubicBezTo>
                      <a:pt x="200" y="113"/>
                      <a:pt x="200" y="104"/>
                      <a:pt x="194" y="90"/>
                    </a:cubicBezTo>
                    <a:cubicBezTo>
                      <a:pt x="186" y="65"/>
                      <a:pt x="160" y="62"/>
                      <a:pt x="152" y="62"/>
                    </a:cubicBezTo>
                    <a:cubicBezTo>
                      <a:pt x="138" y="62"/>
                      <a:pt x="124" y="68"/>
                      <a:pt x="115" y="79"/>
                    </a:cubicBezTo>
                    <a:cubicBezTo>
                      <a:pt x="107" y="90"/>
                      <a:pt x="107" y="102"/>
                      <a:pt x="107" y="107"/>
                    </a:cubicBezTo>
                    <a:lnTo>
                      <a:pt x="11" y="107"/>
                    </a:lnTo>
                    <a:cubicBezTo>
                      <a:pt x="11" y="90"/>
                      <a:pt x="14" y="54"/>
                      <a:pt x="48" y="28"/>
                    </a:cubicBezTo>
                    <a:cubicBezTo>
                      <a:pt x="79" y="6"/>
                      <a:pt x="115" y="0"/>
                      <a:pt x="146" y="0"/>
                    </a:cubicBezTo>
                    <a:cubicBezTo>
                      <a:pt x="175" y="0"/>
                      <a:pt x="231" y="6"/>
                      <a:pt x="265" y="42"/>
                    </a:cubicBezTo>
                    <a:cubicBezTo>
                      <a:pt x="287" y="71"/>
                      <a:pt x="287" y="107"/>
                      <a:pt x="287" y="124"/>
                    </a:cubicBezTo>
                    <a:lnTo>
                      <a:pt x="287" y="257"/>
                    </a:lnTo>
                    <a:cubicBezTo>
                      <a:pt x="287" y="285"/>
                      <a:pt x="290" y="313"/>
                      <a:pt x="296" y="341"/>
                    </a:cubicBezTo>
                    <a:lnTo>
                      <a:pt x="211" y="341"/>
                    </a:lnTo>
                    <a:lnTo>
                      <a:pt x="211" y="344"/>
                    </a:lnTo>
                    <a:close/>
                    <a:moveTo>
                      <a:pt x="90" y="243"/>
                    </a:moveTo>
                    <a:cubicBezTo>
                      <a:pt x="90" y="265"/>
                      <a:pt x="104" y="291"/>
                      <a:pt x="138" y="291"/>
                    </a:cubicBezTo>
                    <a:cubicBezTo>
                      <a:pt x="155" y="291"/>
                      <a:pt x="169" y="282"/>
                      <a:pt x="180" y="271"/>
                    </a:cubicBezTo>
                    <a:cubicBezTo>
                      <a:pt x="197" y="251"/>
                      <a:pt x="197" y="226"/>
                      <a:pt x="197" y="189"/>
                    </a:cubicBezTo>
                    <a:cubicBezTo>
                      <a:pt x="135" y="183"/>
                      <a:pt x="90" y="203"/>
                      <a:pt x="90" y="243"/>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921" name="Freeform 26">
                <a:extLst>
                  <a:ext uri="{FF2B5EF4-FFF2-40B4-BE49-F238E27FC236}">
                    <a16:creationId xmlns:a16="http://schemas.microsoft.com/office/drawing/2014/main" id="{6B0154B3-238F-4C72-BED7-0CAA35F3402C}"/>
                  </a:ext>
                </a:extLst>
              </p:cNvPr>
              <p:cNvSpPr>
                <a:spLocks noChangeArrowheads="1"/>
              </p:cNvSpPr>
              <p:nvPr/>
            </p:nvSpPr>
            <p:spPr bwMode="auto">
              <a:xfrm>
                <a:off x="4325938" y="4137025"/>
                <a:ext cx="112712" cy="122238"/>
              </a:xfrm>
              <a:custGeom>
                <a:avLst/>
                <a:gdLst>
                  <a:gd name="T0" fmla="*/ 3 w 314"/>
                  <a:gd name="T1" fmla="*/ 65 h 340"/>
                  <a:gd name="T2" fmla="*/ 0 w 314"/>
                  <a:gd name="T3" fmla="*/ 6 h 340"/>
                  <a:gd name="T4" fmla="*/ 93 w 314"/>
                  <a:gd name="T5" fmla="*/ 6 h 340"/>
                  <a:gd name="T6" fmla="*/ 96 w 314"/>
                  <a:gd name="T7" fmla="*/ 57 h 340"/>
                  <a:gd name="T8" fmla="*/ 203 w 314"/>
                  <a:gd name="T9" fmla="*/ 0 h 340"/>
                  <a:gd name="T10" fmla="*/ 305 w 314"/>
                  <a:gd name="T11" fmla="*/ 63 h 340"/>
                  <a:gd name="T12" fmla="*/ 313 w 314"/>
                  <a:gd name="T13" fmla="*/ 161 h 340"/>
                  <a:gd name="T14" fmla="*/ 313 w 314"/>
                  <a:gd name="T15" fmla="*/ 339 h 340"/>
                  <a:gd name="T16" fmla="*/ 214 w 314"/>
                  <a:gd name="T17" fmla="*/ 339 h 340"/>
                  <a:gd name="T18" fmla="*/ 214 w 314"/>
                  <a:gd name="T19" fmla="*/ 133 h 340"/>
                  <a:gd name="T20" fmla="*/ 209 w 314"/>
                  <a:gd name="T21" fmla="*/ 96 h 340"/>
                  <a:gd name="T22" fmla="*/ 161 w 314"/>
                  <a:gd name="T23" fmla="*/ 68 h 340"/>
                  <a:gd name="T24" fmla="*/ 110 w 314"/>
                  <a:gd name="T25" fmla="*/ 94 h 340"/>
                  <a:gd name="T26" fmla="*/ 99 w 314"/>
                  <a:gd name="T27" fmla="*/ 144 h 340"/>
                  <a:gd name="T28" fmla="*/ 99 w 314"/>
                  <a:gd name="T29" fmla="*/ 339 h 340"/>
                  <a:gd name="T30" fmla="*/ 0 w 314"/>
                  <a:gd name="T31" fmla="*/ 339 h 340"/>
                  <a:gd name="T32" fmla="*/ 0 w 314"/>
                  <a:gd name="T33" fmla="*/ 65 h 340"/>
                  <a:gd name="T34" fmla="*/ 3 w 314"/>
                  <a:gd name="T35" fmla="*/ 65 h 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14" h="340">
                    <a:moveTo>
                      <a:pt x="3" y="65"/>
                    </a:moveTo>
                    <a:cubicBezTo>
                      <a:pt x="3" y="65"/>
                      <a:pt x="3" y="29"/>
                      <a:pt x="0" y="6"/>
                    </a:cubicBezTo>
                    <a:lnTo>
                      <a:pt x="93" y="6"/>
                    </a:lnTo>
                    <a:lnTo>
                      <a:pt x="96" y="57"/>
                    </a:lnTo>
                    <a:cubicBezTo>
                      <a:pt x="104" y="43"/>
                      <a:pt x="133" y="0"/>
                      <a:pt x="203" y="0"/>
                    </a:cubicBezTo>
                    <a:cubicBezTo>
                      <a:pt x="268" y="0"/>
                      <a:pt x="296" y="40"/>
                      <a:pt x="305" y="63"/>
                    </a:cubicBezTo>
                    <a:cubicBezTo>
                      <a:pt x="313" y="82"/>
                      <a:pt x="313" y="99"/>
                      <a:pt x="313" y="161"/>
                    </a:cubicBezTo>
                    <a:lnTo>
                      <a:pt x="313" y="339"/>
                    </a:lnTo>
                    <a:lnTo>
                      <a:pt x="214" y="339"/>
                    </a:lnTo>
                    <a:lnTo>
                      <a:pt x="214" y="133"/>
                    </a:lnTo>
                    <a:cubicBezTo>
                      <a:pt x="214" y="119"/>
                      <a:pt x="214" y="108"/>
                      <a:pt x="209" y="96"/>
                    </a:cubicBezTo>
                    <a:cubicBezTo>
                      <a:pt x="200" y="82"/>
                      <a:pt x="186" y="68"/>
                      <a:pt x="161" y="68"/>
                    </a:cubicBezTo>
                    <a:cubicBezTo>
                      <a:pt x="141" y="68"/>
                      <a:pt x="121" y="77"/>
                      <a:pt x="110" y="94"/>
                    </a:cubicBezTo>
                    <a:cubicBezTo>
                      <a:pt x="104" y="102"/>
                      <a:pt x="99" y="119"/>
                      <a:pt x="99" y="144"/>
                    </a:cubicBezTo>
                    <a:lnTo>
                      <a:pt x="99" y="339"/>
                    </a:lnTo>
                    <a:lnTo>
                      <a:pt x="0" y="339"/>
                    </a:lnTo>
                    <a:lnTo>
                      <a:pt x="0" y="65"/>
                    </a:lnTo>
                    <a:lnTo>
                      <a:pt x="3" y="65"/>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922" name="Freeform 27">
                <a:extLst>
                  <a:ext uri="{FF2B5EF4-FFF2-40B4-BE49-F238E27FC236}">
                    <a16:creationId xmlns:a16="http://schemas.microsoft.com/office/drawing/2014/main" id="{42A2769C-9F43-4442-88D3-B046C680243B}"/>
                  </a:ext>
                </a:extLst>
              </p:cNvPr>
              <p:cNvSpPr>
                <a:spLocks noChangeArrowheads="1"/>
              </p:cNvSpPr>
              <p:nvPr/>
            </p:nvSpPr>
            <p:spPr bwMode="auto">
              <a:xfrm>
                <a:off x="4476750" y="4137025"/>
                <a:ext cx="104775" cy="125413"/>
              </a:xfrm>
              <a:custGeom>
                <a:avLst/>
                <a:gdLst>
                  <a:gd name="T0" fmla="*/ 149 w 291"/>
                  <a:gd name="T1" fmla="*/ 63 h 349"/>
                  <a:gd name="T2" fmla="*/ 98 w 291"/>
                  <a:gd name="T3" fmla="*/ 167 h 349"/>
                  <a:gd name="T4" fmla="*/ 124 w 291"/>
                  <a:gd name="T5" fmla="*/ 269 h 349"/>
                  <a:gd name="T6" fmla="*/ 149 w 291"/>
                  <a:gd name="T7" fmla="*/ 280 h 349"/>
                  <a:gd name="T8" fmla="*/ 194 w 291"/>
                  <a:gd name="T9" fmla="*/ 218 h 349"/>
                  <a:gd name="T10" fmla="*/ 290 w 291"/>
                  <a:gd name="T11" fmla="*/ 218 h 349"/>
                  <a:gd name="T12" fmla="*/ 248 w 291"/>
                  <a:gd name="T13" fmla="*/ 317 h 349"/>
                  <a:gd name="T14" fmla="*/ 155 w 291"/>
                  <a:gd name="T15" fmla="*/ 348 h 349"/>
                  <a:gd name="T16" fmla="*/ 42 w 291"/>
                  <a:gd name="T17" fmla="*/ 302 h 349"/>
                  <a:gd name="T18" fmla="*/ 0 w 291"/>
                  <a:gd name="T19" fmla="*/ 173 h 349"/>
                  <a:gd name="T20" fmla="*/ 155 w 291"/>
                  <a:gd name="T21" fmla="*/ 0 h 349"/>
                  <a:gd name="T22" fmla="*/ 290 w 291"/>
                  <a:gd name="T23" fmla="*/ 125 h 349"/>
                  <a:gd name="T24" fmla="*/ 192 w 291"/>
                  <a:gd name="T25" fmla="*/ 125 h 349"/>
                  <a:gd name="T26" fmla="*/ 149 w 291"/>
                  <a:gd name="T27" fmla="*/ 63 h 3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91" h="349">
                    <a:moveTo>
                      <a:pt x="149" y="63"/>
                    </a:moveTo>
                    <a:cubicBezTo>
                      <a:pt x="104" y="63"/>
                      <a:pt x="98" y="133"/>
                      <a:pt x="98" y="167"/>
                    </a:cubicBezTo>
                    <a:cubicBezTo>
                      <a:pt x="98" y="184"/>
                      <a:pt x="101" y="243"/>
                      <a:pt x="124" y="269"/>
                    </a:cubicBezTo>
                    <a:cubicBezTo>
                      <a:pt x="132" y="277"/>
                      <a:pt x="144" y="280"/>
                      <a:pt x="149" y="280"/>
                    </a:cubicBezTo>
                    <a:cubicBezTo>
                      <a:pt x="160" y="280"/>
                      <a:pt x="189" y="274"/>
                      <a:pt x="194" y="218"/>
                    </a:cubicBezTo>
                    <a:lnTo>
                      <a:pt x="290" y="218"/>
                    </a:lnTo>
                    <a:cubicBezTo>
                      <a:pt x="290" y="243"/>
                      <a:pt x="285" y="283"/>
                      <a:pt x="248" y="317"/>
                    </a:cubicBezTo>
                    <a:cubicBezTo>
                      <a:pt x="225" y="336"/>
                      <a:pt x="194" y="348"/>
                      <a:pt x="155" y="348"/>
                    </a:cubicBezTo>
                    <a:cubicBezTo>
                      <a:pt x="110" y="348"/>
                      <a:pt x="73" y="339"/>
                      <a:pt x="42" y="302"/>
                    </a:cubicBezTo>
                    <a:cubicBezTo>
                      <a:pt x="14" y="269"/>
                      <a:pt x="0" y="226"/>
                      <a:pt x="0" y="173"/>
                    </a:cubicBezTo>
                    <a:cubicBezTo>
                      <a:pt x="0" y="23"/>
                      <a:pt x="110" y="0"/>
                      <a:pt x="155" y="0"/>
                    </a:cubicBezTo>
                    <a:cubicBezTo>
                      <a:pt x="217" y="0"/>
                      <a:pt x="290" y="34"/>
                      <a:pt x="290" y="125"/>
                    </a:cubicBezTo>
                    <a:lnTo>
                      <a:pt x="192" y="125"/>
                    </a:lnTo>
                    <a:cubicBezTo>
                      <a:pt x="192" y="113"/>
                      <a:pt x="186" y="63"/>
                      <a:pt x="149" y="63"/>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923" name="Freeform 28">
                <a:extLst>
                  <a:ext uri="{FF2B5EF4-FFF2-40B4-BE49-F238E27FC236}">
                    <a16:creationId xmlns:a16="http://schemas.microsoft.com/office/drawing/2014/main" id="{62831530-80A4-4865-92E3-39330A47B6E9}"/>
                  </a:ext>
                </a:extLst>
              </p:cNvPr>
              <p:cNvSpPr>
                <a:spLocks noChangeArrowheads="1"/>
              </p:cNvSpPr>
              <p:nvPr/>
            </p:nvSpPr>
            <p:spPr bwMode="auto">
              <a:xfrm>
                <a:off x="4606925" y="4133850"/>
                <a:ext cx="114300" cy="128588"/>
              </a:xfrm>
              <a:custGeom>
                <a:avLst/>
                <a:gdLst>
                  <a:gd name="T0" fmla="*/ 93 w 317"/>
                  <a:gd name="T1" fmla="*/ 203 h 357"/>
                  <a:gd name="T2" fmla="*/ 161 w 317"/>
                  <a:gd name="T3" fmla="*/ 291 h 357"/>
                  <a:gd name="T4" fmla="*/ 217 w 317"/>
                  <a:gd name="T5" fmla="*/ 246 h 357"/>
                  <a:gd name="T6" fmla="*/ 305 w 317"/>
                  <a:gd name="T7" fmla="*/ 246 h 357"/>
                  <a:gd name="T8" fmla="*/ 274 w 317"/>
                  <a:gd name="T9" fmla="*/ 316 h 357"/>
                  <a:gd name="T10" fmla="*/ 158 w 317"/>
                  <a:gd name="T11" fmla="*/ 356 h 357"/>
                  <a:gd name="T12" fmla="*/ 42 w 317"/>
                  <a:gd name="T13" fmla="*/ 313 h 357"/>
                  <a:gd name="T14" fmla="*/ 0 w 317"/>
                  <a:gd name="T15" fmla="*/ 183 h 357"/>
                  <a:gd name="T16" fmla="*/ 68 w 317"/>
                  <a:gd name="T17" fmla="*/ 28 h 357"/>
                  <a:gd name="T18" fmla="*/ 161 w 317"/>
                  <a:gd name="T19" fmla="*/ 0 h 357"/>
                  <a:gd name="T20" fmla="*/ 293 w 317"/>
                  <a:gd name="T21" fmla="*/ 79 h 357"/>
                  <a:gd name="T22" fmla="*/ 313 w 317"/>
                  <a:gd name="T23" fmla="*/ 200 h 357"/>
                  <a:gd name="T24" fmla="*/ 93 w 317"/>
                  <a:gd name="T25" fmla="*/ 200 h 357"/>
                  <a:gd name="T26" fmla="*/ 93 w 317"/>
                  <a:gd name="T27" fmla="*/ 203 h 357"/>
                  <a:gd name="T28" fmla="*/ 214 w 317"/>
                  <a:gd name="T29" fmla="*/ 144 h 357"/>
                  <a:gd name="T30" fmla="*/ 158 w 317"/>
                  <a:gd name="T31" fmla="*/ 71 h 357"/>
                  <a:gd name="T32" fmla="*/ 96 w 317"/>
                  <a:gd name="T33" fmla="*/ 144 h 357"/>
                  <a:gd name="T34" fmla="*/ 214 w 317"/>
                  <a:gd name="T35" fmla="*/ 144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17" h="357">
                    <a:moveTo>
                      <a:pt x="93" y="203"/>
                    </a:moveTo>
                    <a:cubicBezTo>
                      <a:pt x="93" y="226"/>
                      <a:pt x="93" y="291"/>
                      <a:pt x="161" y="291"/>
                    </a:cubicBezTo>
                    <a:cubicBezTo>
                      <a:pt x="186" y="291"/>
                      <a:pt x="209" y="282"/>
                      <a:pt x="217" y="246"/>
                    </a:cubicBezTo>
                    <a:lnTo>
                      <a:pt x="305" y="246"/>
                    </a:lnTo>
                    <a:cubicBezTo>
                      <a:pt x="305" y="262"/>
                      <a:pt x="299" y="291"/>
                      <a:pt x="274" y="316"/>
                    </a:cubicBezTo>
                    <a:cubicBezTo>
                      <a:pt x="248" y="341"/>
                      <a:pt x="206" y="356"/>
                      <a:pt x="158" y="356"/>
                    </a:cubicBezTo>
                    <a:cubicBezTo>
                      <a:pt x="130" y="356"/>
                      <a:pt x="76" y="350"/>
                      <a:pt x="42" y="313"/>
                    </a:cubicBezTo>
                    <a:cubicBezTo>
                      <a:pt x="11" y="282"/>
                      <a:pt x="0" y="237"/>
                      <a:pt x="0" y="183"/>
                    </a:cubicBezTo>
                    <a:cubicBezTo>
                      <a:pt x="0" y="130"/>
                      <a:pt x="14" y="65"/>
                      <a:pt x="68" y="28"/>
                    </a:cubicBezTo>
                    <a:cubicBezTo>
                      <a:pt x="93" y="11"/>
                      <a:pt x="124" y="0"/>
                      <a:pt x="161" y="0"/>
                    </a:cubicBezTo>
                    <a:cubicBezTo>
                      <a:pt x="209" y="0"/>
                      <a:pt x="265" y="17"/>
                      <a:pt x="293" y="79"/>
                    </a:cubicBezTo>
                    <a:cubicBezTo>
                      <a:pt x="316" y="124"/>
                      <a:pt x="313" y="172"/>
                      <a:pt x="313" y="200"/>
                    </a:cubicBezTo>
                    <a:lnTo>
                      <a:pt x="93" y="200"/>
                    </a:lnTo>
                    <a:lnTo>
                      <a:pt x="93" y="203"/>
                    </a:lnTo>
                    <a:close/>
                    <a:moveTo>
                      <a:pt x="214" y="144"/>
                    </a:moveTo>
                    <a:cubicBezTo>
                      <a:pt x="214" y="130"/>
                      <a:pt x="214" y="71"/>
                      <a:pt x="158" y="71"/>
                    </a:cubicBezTo>
                    <a:cubicBezTo>
                      <a:pt x="116" y="71"/>
                      <a:pt x="99" y="107"/>
                      <a:pt x="96" y="144"/>
                    </a:cubicBezTo>
                    <a:lnTo>
                      <a:pt x="214" y="144"/>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grpSp>
        <p:sp>
          <p:nvSpPr>
            <p:cNvPr id="909" name="Rectangle 908">
              <a:extLst>
                <a:ext uri="{FF2B5EF4-FFF2-40B4-BE49-F238E27FC236}">
                  <a16:creationId xmlns:a16="http://schemas.microsoft.com/office/drawing/2014/main" id="{0C4C476D-7002-4167-8AF7-2F0640850D55}"/>
                </a:ext>
              </a:extLst>
            </p:cNvPr>
            <p:cNvSpPr/>
            <p:nvPr/>
          </p:nvSpPr>
          <p:spPr>
            <a:xfrm>
              <a:off x="8857983" y="2103309"/>
              <a:ext cx="639069" cy="974854"/>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grpSp>
          <p:nvGrpSpPr>
            <p:cNvPr id="910" name="Group 312">
              <a:extLst>
                <a:ext uri="{FF2B5EF4-FFF2-40B4-BE49-F238E27FC236}">
                  <a16:creationId xmlns:a16="http://schemas.microsoft.com/office/drawing/2014/main" id="{78FF2BEB-C802-42B4-80A9-061C9F355CC6}"/>
                </a:ext>
              </a:extLst>
            </p:cNvPr>
            <p:cNvGrpSpPr/>
            <p:nvPr/>
          </p:nvGrpSpPr>
          <p:grpSpPr>
            <a:xfrm>
              <a:off x="8925169" y="2183827"/>
              <a:ext cx="504696" cy="555406"/>
              <a:chOff x="7058025" y="2714625"/>
              <a:chExt cx="331788" cy="365125"/>
            </a:xfrm>
            <a:solidFill>
              <a:schemeClr val="accent1"/>
            </a:solidFill>
          </p:grpSpPr>
          <p:sp>
            <p:nvSpPr>
              <p:cNvPr id="911" name="Freeform 38">
                <a:extLst>
                  <a:ext uri="{FF2B5EF4-FFF2-40B4-BE49-F238E27FC236}">
                    <a16:creationId xmlns:a16="http://schemas.microsoft.com/office/drawing/2014/main" id="{AF00305C-C476-4207-BC04-E2B71D85CEEB}"/>
                  </a:ext>
                </a:extLst>
              </p:cNvPr>
              <p:cNvSpPr>
                <a:spLocks noChangeArrowheads="1"/>
              </p:cNvSpPr>
              <p:nvPr/>
            </p:nvSpPr>
            <p:spPr bwMode="auto">
              <a:xfrm>
                <a:off x="7058025" y="2714625"/>
                <a:ext cx="331788" cy="365125"/>
              </a:xfrm>
              <a:custGeom>
                <a:avLst/>
                <a:gdLst>
                  <a:gd name="T0" fmla="*/ 869 w 921"/>
                  <a:gd name="T1" fmla="*/ 0 h 1014"/>
                  <a:gd name="T2" fmla="*/ 917 w 921"/>
                  <a:gd name="T3" fmla="*/ 62 h 1014"/>
                  <a:gd name="T4" fmla="*/ 917 w 921"/>
                  <a:gd name="T5" fmla="*/ 962 h 1014"/>
                  <a:gd name="T6" fmla="*/ 867 w 921"/>
                  <a:gd name="T7" fmla="*/ 1013 h 1014"/>
                  <a:gd name="T8" fmla="*/ 51 w 921"/>
                  <a:gd name="T9" fmla="*/ 1013 h 1014"/>
                  <a:gd name="T10" fmla="*/ 0 w 921"/>
                  <a:gd name="T11" fmla="*/ 962 h 1014"/>
                  <a:gd name="T12" fmla="*/ 0 w 921"/>
                  <a:gd name="T13" fmla="*/ 533 h 1014"/>
                  <a:gd name="T14" fmla="*/ 147 w 921"/>
                  <a:gd name="T15" fmla="*/ 533 h 1014"/>
                  <a:gd name="T16" fmla="*/ 147 w 921"/>
                  <a:gd name="T17" fmla="*/ 725 h 1014"/>
                  <a:gd name="T18" fmla="*/ 223 w 921"/>
                  <a:gd name="T19" fmla="*/ 801 h 1014"/>
                  <a:gd name="T20" fmla="*/ 387 w 921"/>
                  <a:gd name="T21" fmla="*/ 801 h 1014"/>
                  <a:gd name="T22" fmla="*/ 463 w 921"/>
                  <a:gd name="T23" fmla="*/ 725 h 1014"/>
                  <a:gd name="T24" fmla="*/ 463 w 921"/>
                  <a:gd name="T25" fmla="*/ 556 h 1014"/>
                  <a:gd name="T26" fmla="*/ 646 w 921"/>
                  <a:gd name="T27" fmla="*/ 731 h 1014"/>
                  <a:gd name="T28" fmla="*/ 621 w 921"/>
                  <a:gd name="T29" fmla="*/ 756 h 1014"/>
                  <a:gd name="T30" fmla="*/ 723 w 921"/>
                  <a:gd name="T31" fmla="*/ 782 h 1014"/>
                  <a:gd name="T32" fmla="*/ 694 w 921"/>
                  <a:gd name="T33" fmla="*/ 680 h 1014"/>
                  <a:gd name="T34" fmla="*/ 669 w 921"/>
                  <a:gd name="T35" fmla="*/ 705 h 1014"/>
                  <a:gd name="T36" fmla="*/ 488 w 921"/>
                  <a:gd name="T37" fmla="*/ 530 h 1014"/>
                  <a:gd name="T38" fmla="*/ 723 w 921"/>
                  <a:gd name="T39" fmla="*/ 530 h 1014"/>
                  <a:gd name="T40" fmla="*/ 723 w 921"/>
                  <a:gd name="T41" fmla="*/ 564 h 1014"/>
                  <a:gd name="T42" fmla="*/ 813 w 921"/>
                  <a:gd name="T43" fmla="*/ 511 h 1014"/>
                  <a:gd name="T44" fmla="*/ 723 w 921"/>
                  <a:gd name="T45" fmla="*/ 457 h 1014"/>
                  <a:gd name="T46" fmla="*/ 723 w 921"/>
                  <a:gd name="T47" fmla="*/ 491 h 1014"/>
                  <a:gd name="T48" fmla="*/ 491 w 921"/>
                  <a:gd name="T49" fmla="*/ 491 h 1014"/>
                  <a:gd name="T50" fmla="*/ 672 w 921"/>
                  <a:gd name="T51" fmla="*/ 316 h 1014"/>
                  <a:gd name="T52" fmla="*/ 697 w 921"/>
                  <a:gd name="T53" fmla="*/ 341 h 1014"/>
                  <a:gd name="T54" fmla="*/ 726 w 921"/>
                  <a:gd name="T55" fmla="*/ 240 h 1014"/>
                  <a:gd name="T56" fmla="*/ 624 w 921"/>
                  <a:gd name="T57" fmla="*/ 265 h 1014"/>
                  <a:gd name="T58" fmla="*/ 649 w 921"/>
                  <a:gd name="T59" fmla="*/ 290 h 1014"/>
                  <a:gd name="T60" fmla="*/ 466 w 921"/>
                  <a:gd name="T61" fmla="*/ 465 h 1014"/>
                  <a:gd name="T62" fmla="*/ 466 w 921"/>
                  <a:gd name="T63" fmla="*/ 296 h 1014"/>
                  <a:gd name="T64" fmla="*/ 390 w 921"/>
                  <a:gd name="T65" fmla="*/ 220 h 1014"/>
                  <a:gd name="T66" fmla="*/ 226 w 921"/>
                  <a:gd name="T67" fmla="*/ 220 h 1014"/>
                  <a:gd name="T68" fmla="*/ 150 w 921"/>
                  <a:gd name="T69" fmla="*/ 296 h 1014"/>
                  <a:gd name="T70" fmla="*/ 150 w 921"/>
                  <a:gd name="T71" fmla="*/ 488 h 1014"/>
                  <a:gd name="T72" fmla="*/ 3 w 921"/>
                  <a:gd name="T73" fmla="*/ 488 h 1014"/>
                  <a:gd name="T74" fmla="*/ 3 w 921"/>
                  <a:gd name="T75" fmla="*/ 51 h 1014"/>
                  <a:gd name="T76" fmla="*/ 54 w 921"/>
                  <a:gd name="T77" fmla="*/ 0 h 1014"/>
                  <a:gd name="T78" fmla="*/ 869 w 921"/>
                  <a:gd name="T79" fmla="*/ 0 h 10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921" h="1014">
                    <a:moveTo>
                      <a:pt x="869" y="0"/>
                    </a:moveTo>
                    <a:cubicBezTo>
                      <a:pt x="898" y="0"/>
                      <a:pt x="920" y="22"/>
                      <a:pt x="917" y="62"/>
                    </a:cubicBezTo>
                    <a:lnTo>
                      <a:pt x="917" y="962"/>
                    </a:lnTo>
                    <a:cubicBezTo>
                      <a:pt x="917" y="990"/>
                      <a:pt x="895" y="1013"/>
                      <a:pt x="867" y="1013"/>
                    </a:cubicBezTo>
                    <a:lnTo>
                      <a:pt x="51" y="1013"/>
                    </a:lnTo>
                    <a:cubicBezTo>
                      <a:pt x="23" y="1013"/>
                      <a:pt x="0" y="990"/>
                      <a:pt x="0" y="962"/>
                    </a:cubicBezTo>
                    <a:lnTo>
                      <a:pt x="0" y="533"/>
                    </a:lnTo>
                    <a:lnTo>
                      <a:pt x="147" y="533"/>
                    </a:lnTo>
                    <a:lnTo>
                      <a:pt x="147" y="725"/>
                    </a:lnTo>
                    <a:cubicBezTo>
                      <a:pt x="147" y="767"/>
                      <a:pt x="181" y="801"/>
                      <a:pt x="223" y="801"/>
                    </a:cubicBezTo>
                    <a:lnTo>
                      <a:pt x="387" y="801"/>
                    </a:lnTo>
                    <a:cubicBezTo>
                      <a:pt x="429" y="801"/>
                      <a:pt x="463" y="767"/>
                      <a:pt x="463" y="725"/>
                    </a:cubicBezTo>
                    <a:lnTo>
                      <a:pt x="463" y="556"/>
                    </a:lnTo>
                    <a:lnTo>
                      <a:pt x="646" y="731"/>
                    </a:lnTo>
                    <a:lnTo>
                      <a:pt x="621" y="756"/>
                    </a:lnTo>
                    <a:lnTo>
                      <a:pt x="723" y="782"/>
                    </a:lnTo>
                    <a:lnTo>
                      <a:pt x="694" y="680"/>
                    </a:lnTo>
                    <a:lnTo>
                      <a:pt x="669" y="705"/>
                    </a:lnTo>
                    <a:lnTo>
                      <a:pt x="488" y="530"/>
                    </a:lnTo>
                    <a:lnTo>
                      <a:pt x="723" y="530"/>
                    </a:lnTo>
                    <a:lnTo>
                      <a:pt x="723" y="564"/>
                    </a:lnTo>
                    <a:lnTo>
                      <a:pt x="813" y="511"/>
                    </a:lnTo>
                    <a:lnTo>
                      <a:pt x="723" y="457"/>
                    </a:lnTo>
                    <a:lnTo>
                      <a:pt x="723" y="491"/>
                    </a:lnTo>
                    <a:lnTo>
                      <a:pt x="491" y="491"/>
                    </a:lnTo>
                    <a:lnTo>
                      <a:pt x="672" y="316"/>
                    </a:lnTo>
                    <a:lnTo>
                      <a:pt x="697" y="341"/>
                    </a:lnTo>
                    <a:lnTo>
                      <a:pt x="726" y="240"/>
                    </a:lnTo>
                    <a:lnTo>
                      <a:pt x="624" y="265"/>
                    </a:lnTo>
                    <a:lnTo>
                      <a:pt x="649" y="290"/>
                    </a:lnTo>
                    <a:lnTo>
                      <a:pt x="466" y="465"/>
                    </a:lnTo>
                    <a:lnTo>
                      <a:pt x="466" y="296"/>
                    </a:lnTo>
                    <a:cubicBezTo>
                      <a:pt x="466" y="254"/>
                      <a:pt x="432" y="220"/>
                      <a:pt x="390" y="220"/>
                    </a:cubicBezTo>
                    <a:lnTo>
                      <a:pt x="226" y="220"/>
                    </a:lnTo>
                    <a:cubicBezTo>
                      <a:pt x="184" y="220"/>
                      <a:pt x="150" y="254"/>
                      <a:pt x="150" y="296"/>
                    </a:cubicBezTo>
                    <a:lnTo>
                      <a:pt x="150" y="488"/>
                    </a:lnTo>
                    <a:lnTo>
                      <a:pt x="3" y="488"/>
                    </a:lnTo>
                    <a:lnTo>
                      <a:pt x="3" y="51"/>
                    </a:lnTo>
                    <a:cubicBezTo>
                      <a:pt x="3" y="22"/>
                      <a:pt x="26" y="0"/>
                      <a:pt x="54" y="0"/>
                    </a:cubicBezTo>
                    <a:lnTo>
                      <a:pt x="869"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12" name="Freeform 39">
                <a:extLst>
                  <a:ext uri="{FF2B5EF4-FFF2-40B4-BE49-F238E27FC236}">
                    <a16:creationId xmlns:a16="http://schemas.microsoft.com/office/drawing/2014/main" id="{C0444DB4-FDE4-4BE4-BDBF-1F2FA022726B}"/>
                  </a:ext>
                </a:extLst>
              </p:cNvPr>
              <p:cNvSpPr>
                <a:spLocks noChangeArrowheads="1"/>
              </p:cNvSpPr>
              <p:nvPr/>
            </p:nvSpPr>
            <p:spPr bwMode="auto">
              <a:xfrm>
                <a:off x="7124700" y="2806700"/>
                <a:ext cx="87313" cy="179388"/>
              </a:xfrm>
              <a:custGeom>
                <a:avLst/>
                <a:gdLst>
                  <a:gd name="T0" fmla="*/ 0 w 244"/>
                  <a:gd name="T1" fmla="*/ 460 h 500"/>
                  <a:gd name="T2" fmla="*/ 0 w 244"/>
                  <a:gd name="T3" fmla="*/ 271 h 500"/>
                  <a:gd name="T4" fmla="*/ 130 w 244"/>
                  <a:gd name="T5" fmla="*/ 271 h 500"/>
                  <a:gd name="T6" fmla="*/ 130 w 244"/>
                  <a:gd name="T7" fmla="*/ 304 h 500"/>
                  <a:gd name="T8" fmla="*/ 221 w 244"/>
                  <a:gd name="T9" fmla="*/ 251 h 500"/>
                  <a:gd name="T10" fmla="*/ 130 w 244"/>
                  <a:gd name="T11" fmla="*/ 197 h 500"/>
                  <a:gd name="T12" fmla="*/ 130 w 244"/>
                  <a:gd name="T13" fmla="*/ 231 h 500"/>
                  <a:gd name="T14" fmla="*/ 0 w 244"/>
                  <a:gd name="T15" fmla="*/ 231 h 500"/>
                  <a:gd name="T16" fmla="*/ 0 w 244"/>
                  <a:gd name="T17" fmla="*/ 39 h 500"/>
                  <a:gd name="T18" fmla="*/ 40 w 244"/>
                  <a:gd name="T19" fmla="*/ 0 h 500"/>
                  <a:gd name="T20" fmla="*/ 204 w 244"/>
                  <a:gd name="T21" fmla="*/ 0 h 500"/>
                  <a:gd name="T22" fmla="*/ 243 w 244"/>
                  <a:gd name="T23" fmla="*/ 39 h 500"/>
                  <a:gd name="T24" fmla="*/ 243 w 244"/>
                  <a:gd name="T25" fmla="*/ 460 h 500"/>
                  <a:gd name="T26" fmla="*/ 204 w 244"/>
                  <a:gd name="T27" fmla="*/ 499 h 500"/>
                  <a:gd name="T28" fmla="*/ 40 w 244"/>
                  <a:gd name="T29" fmla="*/ 499 h 500"/>
                  <a:gd name="T30" fmla="*/ 0 w 244"/>
                  <a:gd name="T31" fmla="*/ 460 h 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44" h="500">
                    <a:moveTo>
                      <a:pt x="0" y="460"/>
                    </a:moveTo>
                    <a:lnTo>
                      <a:pt x="0" y="271"/>
                    </a:lnTo>
                    <a:lnTo>
                      <a:pt x="130" y="271"/>
                    </a:lnTo>
                    <a:lnTo>
                      <a:pt x="130" y="304"/>
                    </a:lnTo>
                    <a:lnTo>
                      <a:pt x="221" y="251"/>
                    </a:lnTo>
                    <a:lnTo>
                      <a:pt x="130" y="197"/>
                    </a:lnTo>
                    <a:lnTo>
                      <a:pt x="130" y="231"/>
                    </a:lnTo>
                    <a:lnTo>
                      <a:pt x="0" y="231"/>
                    </a:lnTo>
                    <a:lnTo>
                      <a:pt x="0" y="39"/>
                    </a:lnTo>
                    <a:cubicBezTo>
                      <a:pt x="0" y="17"/>
                      <a:pt x="17" y="0"/>
                      <a:pt x="40" y="0"/>
                    </a:cubicBezTo>
                    <a:lnTo>
                      <a:pt x="204" y="0"/>
                    </a:lnTo>
                    <a:cubicBezTo>
                      <a:pt x="226" y="0"/>
                      <a:pt x="243" y="17"/>
                      <a:pt x="243" y="39"/>
                    </a:cubicBezTo>
                    <a:lnTo>
                      <a:pt x="243" y="460"/>
                    </a:lnTo>
                    <a:cubicBezTo>
                      <a:pt x="243" y="482"/>
                      <a:pt x="226" y="499"/>
                      <a:pt x="204" y="499"/>
                    </a:cubicBezTo>
                    <a:lnTo>
                      <a:pt x="40" y="499"/>
                    </a:lnTo>
                    <a:cubicBezTo>
                      <a:pt x="17" y="499"/>
                      <a:pt x="0" y="482"/>
                      <a:pt x="0" y="46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grpSp>
      <p:sp>
        <p:nvSpPr>
          <p:cNvPr id="924" name="Rectangle 923">
            <a:extLst>
              <a:ext uri="{FF2B5EF4-FFF2-40B4-BE49-F238E27FC236}">
                <a16:creationId xmlns:a16="http://schemas.microsoft.com/office/drawing/2014/main" id="{87A60C80-6CE1-4C77-B9A2-6A80E0FFD7A0}"/>
              </a:ext>
            </a:extLst>
          </p:cNvPr>
          <p:cNvSpPr/>
          <p:nvPr/>
        </p:nvSpPr>
        <p:spPr>
          <a:xfrm>
            <a:off x="8595361" y="4101275"/>
            <a:ext cx="556259" cy="341632"/>
          </a:xfrm>
          <a:prstGeom prst="rect">
            <a:avLst/>
          </a:prstGeom>
        </p:spPr>
        <p:txBody>
          <a:bodyPr wrap="square">
            <a:spAutoFit/>
          </a:bodyPr>
          <a:lstStyle/>
          <a:p>
            <a:pPr lvl="0">
              <a:lnSpc>
                <a:spcPct val="90000"/>
              </a:lnSpc>
            </a:pPr>
            <a:r>
              <a:rPr lang="en-US" sz="900" dirty="0">
                <a:solidFill>
                  <a:srgbClr val="FF7700"/>
                </a:solidFill>
              </a:rPr>
              <a:t>Private</a:t>
            </a:r>
          </a:p>
          <a:p>
            <a:pPr lvl="0">
              <a:lnSpc>
                <a:spcPct val="90000"/>
              </a:lnSpc>
            </a:pPr>
            <a:r>
              <a:rPr lang="en-US" sz="900" dirty="0">
                <a:solidFill>
                  <a:srgbClr val="FF7700"/>
                </a:solidFill>
              </a:rPr>
              <a:t>Subnet</a:t>
            </a:r>
          </a:p>
        </p:txBody>
      </p:sp>
      <p:sp>
        <p:nvSpPr>
          <p:cNvPr id="926" name="Rectangle 925">
            <a:extLst>
              <a:ext uri="{FF2B5EF4-FFF2-40B4-BE49-F238E27FC236}">
                <a16:creationId xmlns:a16="http://schemas.microsoft.com/office/drawing/2014/main" id="{0933DF62-27B9-42B8-A847-EDAABD07959D}"/>
              </a:ext>
            </a:extLst>
          </p:cNvPr>
          <p:cNvSpPr/>
          <p:nvPr/>
        </p:nvSpPr>
        <p:spPr>
          <a:xfrm>
            <a:off x="10012680" y="2621280"/>
            <a:ext cx="624840" cy="832421"/>
          </a:xfrm>
          <a:prstGeom prst="rect">
            <a:avLst/>
          </a:prstGeom>
          <a:noFill/>
          <a:ln w="19050">
            <a:solidFill>
              <a:schemeClr val="accent3"/>
            </a:solidFill>
            <a:prstDash val="sysDash"/>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lvl="0">
              <a:lnSpc>
                <a:spcPct val="90000"/>
              </a:lnSpc>
            </a:pPr>
            <a:endParaRPr lang="en-US" sz="900" dirty="0">
              <a:solidFill>
                <a:srgbClr val="FF7700"/>
              </a:solidFill>
            </a:endParaRPr>
          </a:p>
        </p:txBody>
      </p:sp>
      <p:sp>
        <p:nvSpPr>
          <p:cNvPr id="927" name="TextBox 926">
            <a:extLst>
              <a:ext uri="{FF2B5EF4-FFF2-40B4-BE49-F238E27FC236}">
                <a16:creationId xmlns:a16="http://schemas.microsoft.com/office/drawing/2014/main" id="{EFBDCF3A-0C2D-4E66-A980-C9BD6E5261ED}"/>
              </a:ext>
            </a:extLst>
          </p:cNvPr>
          <p:cNvSpPr txBox="1"/>
          <p:nvPr/>
        </p:nvSpPr>
        <p:spPr>
          <a:xfrm>
            <a:off x="9929891" y="2657577"/>
            <a:ext cx="680872" cy="319475"/>
          </a:xfrm>
          <a:prstGeom prst="rect">
            <a:avLst/>
          </a:prstGeom>
          <a:noFill/>
        </p:spPr>
        <p:txBody>
          <a:bodyPr wrap="none" lIns="0" tIns="0" rIns="0" bIns="0" rtlCol="0" anchor="t">
            <a:noAutofit/>
          </a:bodyPr>
          <a:lstStyle/>
          <a:p>
            <a:pPr algn="r">
              <a:lnSpc>
                <a:spcPct val="90000"/>
              </a:lnSpc>
            </a:pPr>
            <a:r>
              <a:rPr lang="en-US" sz="900" b="1" dirty="0">
                <a:solidFill>
                  <a:srgbClr val="5F5F5F"/>
                </a:solidFill>
              </a:rPr>
              <a:t>Siebel </a:t>
            </a:r>
          </a:p>
          <a:p>
            <a:pPr algn="r">
              <a:lnSpc>
                <a:spcPct val="90000"/>
              </a:lnSpc>
            </a:pPr>
            <a:r>
              <a:rPr lang="en-US" sz="900" b="1" dirty="0">
                <a:solidFill>
                  <a:srgbClr val="5F5F5F"/>
                </a:solidFill>
              </a:rPr>
              <a:t>Tools</a:t>
            </a:r>
          </a:p>
        </p:txBody>
      </p:sp>
      <p:grpSp>
        <p:nvGrpSpPr>
          <p:cNvPr id="928" name="Group 225">
            <a:extLst>
              <a:ext uri="{FF2B5EF4-FFF2-40B4-BE49-F238E27FC236}">
                <a16:creationId xmlns:a16="http://schemas.microsoft.com/office/drawing/2014/main" id="{BB072A7B-0308-406C-8646-91BF3269536F}"/>
              </a:ext>
            </a:extLst>
          </p:cNvPr>
          <p:cNvGrpSpPr/>
          <p:nvPr/>
        </p:nvGrpSpPr>
        <p:grpSpPr>
          <a:xfrm>
            <a:off x="10117936" y="2850069"/>
            <a:ext cx="455556" cy="617031"/>
            <a:chOff x="4166083" y="2103309"/>
            <a:chExt cx="639069" cy="865592"/>
          </a:xfrm>
        </p:grpSpPr>
        <p:grpSp>
          <p:nvGrpSpPr>
            <p:cNvPr id="929" name="Group 325">
              <a:extLst>
                <a:ext uri="{FF2B5EF4-FFF2-40B4-BE49-F238E27FC236}">
                  <a16:creationId xmlns:a16="http://schemas.microsoft.com/office/drawing/2014/main" id="{AC4BEBDF-8016-4F6E-8417-F18797826A81}"/>
                </a:ext>
              </a:extLst>
            </p:cNvPr>
            <p:cNvGrpSpPr/>
            <p:nvPr/>
          </p:nvGrpSpPr>
          <p:grpSpPr>
            <a:xfrm>
              <a:off x="4402163" y="2815652"/>
              <a:ext cx="166908" cy="74181"/>
              <a:chOff x="6443663" y="1368425"/>
              <a:chExt cx="385762" cy="171450"/>
            </a:xfrm>
            <a:solidFill>
              <a:schemeClr val="accent1"/>
            </a:solidFill>
          </p:grpSpPr>
          <p:sp>
            <p:nvSpPr>
              <p:cNvPr id="934" name="Freeform 3">
                <a:extLst>
                  <a:ext uri="{FF2B5EF4-FFF2-40B4-BE49-F238E27FC236}">
                    <a16:creationId xmlns:a16="http://schemas.microsoft.com/office/drawing/2014/main" id="{50C4B996-468C-4557-818D-9CE4D5D7F013}"/>
                  </a:ext>
                </a:extLst>
              </p:cNvPr>
              <p:cNvSpPr>
                <a:spLocks noChangeArrowheads="1"/>
              </p:cNvSpPr>
              <p:nvPr/>
            </p:nvSpPr>
            <p:spPr bwMode="auto">
              <a:xfrm>
                <a:off x="6443663" y="1368425"/>
                <a:ext cx="166687" cy="169863"/>
              </a:xfrm>
              <a:custGeom>
                <a:avLst/>
                <a:gdLst>
                  <a:gd name="T0" fmla="*/ 113 w 461"/>
                  <a:gd name="T1" fmla="*/ 0 h 473"/>
                  <a:gd name="T2" fmla="*/ 237 w 461"/>
                  <a:gd name="T3" fmla="*/ 370 h 473"/>
                  <a:gd name="T4" fmla="*/ 361 w 461"/>
                  <a:gd name="T5" fmla="*/ 0 h 473"/>
                  <a:gd name="T6" fmla="*/ 460 w 461"/>
                  <a:gd name="T7" fmla="*/ 0 h 473"/>
                  <a:gd name="T8" fmla="*/ 285 w 461"/>
                  <a:gd name="T9" fmla="*/ 472 h 473"/>
                  <a:gd name="T10" fmla="*/ 175 w 461"/>
                  <a:gd name="T11" fmla="*/ 472 h 473"/>
                  <a:gd name="T12" fmla="*/ 0 w 461"/>
                  <a:gd name="T13" fmla="*/ 0 h 473"/>
                  <a:gd name="T14" fmla="*/ 113 w 461"/>
                  <a:gd name="T15" fmla="*/ 0 h 4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1" h="473">
                    <a:moveTo>
                      <a:pt x="113" y="0"/>
                    </a:moveTo>
                    <a:lnTo>
                      <a:pt x="237" y="370"/>
                    </a:lnTo>
                    <a:lnTo>
                      <a:pt x="361" y="0"/>
                    </a:lnTo>
                    <a:lnTo>
                      <a:pt x="460" y="0"/>
                    </a:lnTo>
                    <a:lnTo>
                      <a:pt x="285" y="472"/>
                    </a:lnTo>
                    <a:lnTo>
                      <a:pt x="175" y="472"/>
                    </a:lnTo>
                    <a:lnTo>
                      <a:pt x="0" y="0"/>
                    </a:lnTo>
                    <a:lnTo>
                      <a:pt x="113"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935" name="Freeform 4">
                <a:extLst>
                  <a:ext uri="{FF2B5EF4-FFF2-40B4-BE49-F238E27FC236}">
                    <a16:creationId xmlns:a16="http://schemas.microsoft.com/office/drawing/2014/main" id="{38907BFB-0AE1-4C79-9C3D-DD30B0303E6A}"/>
                  </a:ext>
                </a:extLst>
              </p:cNvPr>
              <p:cNvSpPr>
                <a:spLocks noChangeArrowheads="1"/>
              </p:cNvSpPr>
              <p:nvPr/>
            </p:nvSpPr>
            <p:spPr bwMode="auto">
              <a:xfrm>
                <a:off x="6635750" y="1368425"/>
                <a:ext cx="193675" cy="171450"/>
              </a:xfrm>
              <a:custGeom>
                <a:avLst/>
                <a:gdLst>
                  <a:gd name="T0" fmla="*/ 6 w 540"/>
                  <a:gd name="T1" fmla="*/ 0 h 475"/>
                  <a:gd name="T2" fmla="*/ 173 w 540"/>
                  <a:gd name="T3" fmla="*/ 0 h 475"/>
                  <a:gd name="T4" fmla="*/ 271 w 540"/>
                  <a:gd name="T5" fmla="*/ 345 h 475"/>
                  <a:gd name="T6" fmla="*/ 379 w 540"/>
                  <a:gd name="T7" fmla="*/ 0 h 475"/>
                  <a:gd name="T8" fmla="*/ 539 w 540"/>
                  <a:gd name="T9" fmla="*/ 0 h 475"/>
                  <a:gd name="T10" fmla="*/ 539 w 540"/>
                  <a:gd name="T11" fmla="*/ 474 h 475"/>
                  <a:gd name="T12" fmla="*/ 438 w 540"/>
                  <a:gd name="T13" fmla="*/ 474 h 475"/>
                  <a:gd name="T14" fmla="*/ 438 w 540"/>
                  <a:gd name="T15" fmla="*/ 68 h 475"/>
                  <a:gd name="T16" fmla="*/ 308 w 540"/>
                  <a:gd name="T17" fmla="*/ 474 h 475"/>
                  <a:gd name="T18" fmla="*/ 223 w 540"/>
                  <a:gd name="T19" fmla="*/ 474 h 475"/>
                  <a:gd name="T20" fmla="*/ 96 w 540"/>
                  <a:gd name="T21" fmla="*/ 68 h 475"/>
                  <a:gd name="T22" fmla="*/ 96 w 540"/>
                  <a:gd name="T23" fmla="*/ 474 h 475"/>
                  <a:gd name="T24" fmla="*/ 0 w 540"/>
                  <a:gd name="T25" fmla="*/ 474 h 475"/>
                  <a:gd name="T26" fmla="*/ 0 w 540"/>
                  <a:gd name="T27" fmla="*/ 0 h 475"/>
                  <a:gd name="T28" fmla="*/ 6 w 540"/>
                  <a:gd name="T29" fmla="*/ 0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40" h="475">
                    <a:moveTo>
                      <a:pt x="6" y="0"/>
                    </a:moveTo>
                    <a:lnTo>
                      <a:pt x="173" y="0"/>
                    </a:lnTo>
                    <a:lnTo>
                      <a:pt x="271" y="345"/>
                    </a:lnTo>
                    <a:lnTo>
                      <a:pt x="379" y="0"/>
                    </a:lnTo>
                    <a:lnTo>
                      <a:pt x="539" y="0"/>
                    </a:lnTo>
                    <a:lnTo>
                      <a:pt x="539" y="474"/>
                    </a:lnTo>
                    <a:lnTo>
                      <a:pt x="438" y="474"/>
                    </a:lnTo>
                    <a:lnTo>
                      <a:pt x="438" y="68"/>
                    </a:lnTo>
                    <a:lnTo>
                      <a:pt x="308" y="474"/>
                    </a:lnTo>
                    <a:lnTo>
                      <a:pt x="223" y="474"/>
                    </a:lnTo>
                    <a:lnTo>
                      <a:pt x="96" y="68"/>
                    </a:lnTo>
                    <a:lnTo>
                      <a:pt x="96" y="474"/>
                    </a:lnTo>
                    <a:lnTo>
                      <a:pt x="0" y="474"/>
                    </a:lnTo>
                    <a:lnTo>
                      <a:pt x="0" y="0"/>
                    </a:lnTo>
                    <a:lnTo>
                      <a:pt x="6"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grpSp>
        <p:grpSp>
          <p:nvGrpSpPr>
            <p:cNvPr id="930" name="Group 198">
              <a:extLst>
                <a:ext uri="{FF2B5EF4-FFF2-40B4-BE49-F238E27FC236}">
                  <a16:creationId xmlns:a16="http://schemas.microsoft.com/office/drawing/2014/main" id="{4C68104F-D96A-4A58-BA89-238AEBD9B30C}"/>
                </a:ext>
              </a:extLst>
            </p:cNvPr>
            <p:cNvGrpSpPr/>
            <p:nvPr/>
          </p:nvGrpSpPr>
          <p:grpSpPr>
            <a:xfrm>
              <a:off x="4234477" y="2181412"/>
              <a:ext cx="502281" cy="548163"/>
              <a:chOff x="2505075" y="2108200"/>
              <a:chExt cx="330200" cy="360363"/>
            </a:xfrm>
            <a:solidFill>
              <a:schemeClr val="accent1"/>
            </a:solidFill>
          </p:grpSpPr>
          <p:sp>
            <p:nvSpPr>
              <p:cNvPr id="932" name="Freeform 44">
                <a:extLst>
                  <a:ext uri="{FF2B5EF4-FFF2-40B4-BE49-F238E27FC236}">
                    <a16:creationId xmlns:a16="http://schemas.microsoft.com/office/drawing/2014/main" id="{E1F98CCD-227E-42A5-8E3B-B637939A18B2}"/>
                  </a:ext>
                </a:extLst>
              </p:cNvPr>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33" name="Freeform 45">
                <a:extLst>
                  <a:ext uri="{FF2B5EF4-FFF2-40B4-BE49-F238E27FC236}">
                    <a16:creationId xmlns:a16="http://schemas.microsoft.com/office/drawing/2014/main" id="{B90F8554-A750-41FE-B203-6BA11F56F975}"/>
                  </a:ext>
                </a:extLst>
              </p:cNvPr>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931" name="Rectangle 930">
              <a:extLst>
                <a:ext uri="{FF2B5EF4-FFF2-40B4-BE49-F238E27FC236}">
                  <a16:creationId xmlns:a16="http://schemas.microsoft.com/office/drawing/2014/main" id="{DD90A95C-E545-40CF-A911-7E6085D34487}"/>
                </a:ext>
              </a:extLst>
            </p:cNvPr>
            <p:cNvSpPr/>
            <p:nvPr/>
          </p:nvSpPr>
          <p:spPr>
            <a:xfrm>
              <a:off x="4166083" y="2103309"/>
              <a:ext cx="639069" cy="865592"/>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grpSp>
      <p:grpSp>
        <p:nvGrpSpPr>
          <p:cNvPr id="936" name="Group 225">
            <a:extLst>
              <a:ext uri="{FF2B5EF4-FFF2-40B4-BE49-F238E27FC236}">
                <a16:creationId xmlns:a16="http://schemas.microsoft.com/office/drawing/2014/main" id="{9C2677A1-10C9-4004-B46A-87AE287C3C43}"/>
              </a:ext>
            </a:extLst>
          </p:cNvPr>
          <p:cNvGrpSpPr/>
          <p:nvPr/>
        </p:nvGrpSpPr>
        <p:grpSpPr>
          <a:xfrm>
            <a:off x="9340696" y="2857689"/>
            <a:ext cx="455556" cy="617031"/>
            <a:chOff x="4166083" y="2103309"/>
            <a:chExt cx="639069" cy="865592"/>
          </a:xfrm>
        </p:grpSpPr>
        <p:grpSp>
          <p:nvGrpSpPr>
            <p:cNvPr id="937" name="Group 325">
              <a:extLst>
                <a:ext uri="{FF2B5EF4-FFF2-40B4-BE49-F238E27FC236}">
                  <a16:creationId xmlns:a16="http://schemas.microsoft.com/office/drawing/2014/main" id="{34AF40E5-8476-403B-AD6B-17C14DDA3238}"/>
                </a:ext>
              </a:extLst>
            </p:cNvPr>
            <p:cNvGrpSpPr/>
            <p:nvPr/>
          </p:nvGrpSpPr>
          <p:grpSpPr>
            <a:xfrm>
              <a:off x="4402163" y="2815652"/>
              <a:ext cx="166908" cy="74181"/>
              <a:chOff x="6443663" y="1368425"/>
              <a:chExt cx="385762" cy="171450"/>
            </a:xfrm>
            <a:solidFill>
              <a:schemeClr val="accent1"/>
            </a:solidFill>
          </p:grpSpPr>
          <p:sp>
            <p:nvSpPr>
              <p:cNvPr id="942" name="Freeform 3">
                <a:extLst>
                  <a:ext uri="{FF2B5EF4-FFF2-40B4-BE49-F238E27FC236}">
                    <a16:creationId xmlns:a16="http://schemas.microsoft.com/office/drawing/2014/main" id="{8CFBB4D6-CD64-4A8A-95BA-AC8F55D1BF02}"/>
                  </a:ext>
                </a:extLst>
              </p:cNvPr>
              <p:cNvSpPr>
                <a:spLocks noChangeArrowheads="1"/>
              </p:cNvSpPr>
              <p:nvPr/>
            </p:nvSpPr>
            <p:spPr bwMode="auto">
              <a:xfrm>
                <a:off x="6443663" y="1368425"/>
                <a:ext cx="166687" cy="169863"/>
              </a:xfrm>
              <a:custGeom>
                <a:avLst/>
                <a:gdLst>
                  <a:gd name="T0" fmla="*/ 113 w 461"/>
                  <a:gd name="T1" fmla="*/ 0 h 473"/>
                  <a:gd name="T2" fmla="*/ 237 w 461"/>
                  <a:gd name="T3" fmla="*/ 370 h 473"/>
                  <a:gd name="T4" fmla="*/ 361 w 461"/>
                  <a:gd name="T5" fmla="*/ 0 h 473"/>
                  <a:gd name="T6" fmla="*/ 460 w 461"/>
                  <a:gd name="T7" fmla="*/ 0 h 473"/>
                  <a:gd name="T8" fmla="*/ 285 w 461"/>
                  <a:gd name="T9" fmla="*/ 472 h 473"/>
                  <a:gd name="T10" fmla="*/ 175 w 461"/>
                  <a:gd name="T11" fmla="*/ 472 h 473"/>
                  <a:gd name="T12" fmla="*/ 0 w 461"/>
                  <a:gd name="T13" fmla="*/ 0 h 473"/>
                  <a:gd name="T14" fmla="*/ 113 w 461"/>
                  <a:gd name="T15" fmla="*/ 0 h 4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1" h="473">
                    <a:moveTo>
                      <a:pt x="113" y="0"/>
                    </a:moveTo>
                    <a:lnTo>
                      <a:pt x="237" y="370"/>
                    </a:lnTo>
                    <a:lnTo>
                      <a:pt x="361" y="0"/>
                    </a:lnTo>
                    <a:lnTo>
                      <a:pt x="460" y="0"/>
                    </a:lnTo>
                    <a:lnTo>
                      <a:pt x="285" y="472"/>
                    </a:lnTo>
                    <a:lnTo>
                      <a:pt x="175" y="472"/>
                    </a:lnTo>
                    <a:lnTo>
                      <a:pt x="0" y="0"/>
                    </a:lnTo>
                    <a:lnTo>
                      <a:pt x="113"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943" name="Freeform 4">
                <a:extLst>
                  <a:ext uri="{FF2B5EF4-FFF2-40B4-BE49-F238E27FC236}">
                    <a16:creationId xmlns:a16="http://schemas.microsoft.com/office/drawing/2014/main" id="{B68C27A8-3700-465D-8802-149E2738CCD0}"/>
                  </a:ext>
                </a:extLst>
              </p:cNvPr>
              <p:cNvSpPr>
                <a:spLocks noChangeArrowheads="1"/>
              </p:cNvSpPr>
              <p:nvPr/>
            </p:nvSpPr>
            <p:spPr bwMode="auto">
              <a:xfrm>
                <a:off x="6635750" y="1368425"/>
                <a:ext cx="193675" cy="171450"/>
              </a:xfrm>
              <a:custGeom>
                <a:avLst/>
                <a:gdLst>
                  <a:gd name="T0" fmla="*/ 6 w 540"/>
                  <a:gd name="T1" fmla="*/ 0 h 475"/>
                  <a:gd name="T2" fmla="*/ 173 w 540"/>
                  <a:gd name="T3" fmla="*/ 0 h 475"/>
                  <a:gd name="T4" fmla="*/ 271 w 540"/>
                  <a:gd name="T5" fmla="*/ 345 h 475"/>
                  <a:gd name="T6" fmla="*/ 379 w 540"/>
                  <a:gd name="T7" fmla="*/ 0 h 475"/>
                  <a:gd name="T8" fmla="*/ 539 w 540"/>
                  <a:gd name="T9" fmla="*/ 0 h 475"/>
                  <a:gd name="T10" fmla="*/ 539 w 540"/>
                  <a:gd name="T11" fmla="*/ 474 h 475"/>
                  <a:gd name="T12" fmla="*/ 438 w 540"/>
                  <a:gd name="T13" fmla="*/ 474 h 475"/>
                  <a:gd name="T14" fmla="*/ 438 w 540"/>
                  <a:gd name="T15" fmla="*/ 68 h 475"/>
                  <a:gd name="T16" fmla="*/ 308 w 540"/>
                  <a:gd name="T17" fmla="*/ 474 h 475"/>
                  <a:gd name="T18" fmla="*/ 223 w 540"/>
                  <a:gd name="T19" fmla="*/ 474 h 475"/>
                  <a:gd name="T20" fmla="*/ 96 w 540"/>
                  <a:gd name="T21" fmla="*/ 68 h 475"/>
                  <a:gd name="T22" fmla="*/ 96 w 540"/>
                  <a:gd name="T23" fmla="*/ 474 h 475"/>
                  <a:gd name="T24" fmla="*/ 0 w 540"/>
                  <a:gd name="T25" fmla="*/ 474 h 475"/>
                  <a:gd name="T26" fmla="*/ 0 w 540"/>
                  <a:gd name="T27" fmla="*/ 0 h 475"/>
                  <a:gd name="T28" fmla="*/ 6 w 540"/>
                  <a:gd name="T29" fmla="*/ 0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40" h="475">
                    <a:moveTo>
                      <a:pt x="6" y="0"/>
                    </a:moveTo>
                    <a:lnTo>
                      <a:pt x="173" y="0"/>
                    </a:lnTo>
                    <a:lnTo>
                      <a:pt x="271" y="345"/>
                    </a:lnTo>
                    <a:lnTo>
                      <a:pt x="379" y="0"/>
                    </a:lnTo>
                    <a:lnTo>
                      <a:pt x="539" y="0"/>
                    </a:lnTo>
                    <a:lnTo>
                      <a:pt x="539" y="474"/>
                    </a:lnTo>
                    <a:lnTo>
                      <a:pt x="438" y="474"/>
                    </a:lnTo>
                    <a:lnTo>
                      <a:pt x="438" y="68"/>
                    </a:lnTo>
                    <a:lnTo>
                      <a:pt x="308" y="474"/>
                    </a:lnTo>
                    <a:lnTo>
                      <a:pt x="223" y="474"/>
                    </a:lnTo>
                    <a:lnTo>
                      <a:pt x="96" y="68"/>
                    </a:lnTo>
                    <a:lnTo>
                      <a:pt x="96" y="474"/>
                    </a:lnTo>
                    <a:lnTo>
                      <a:pt x="0" y="474"/>
                    </a:lnTo>
                    <a:lnTo>
                      <a:pt x="0" y="0"/>
                    </a:lnTo>
                    <a:lnTo>
                      <a:pt x="6"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grpSp>
        <p:grpSp>
          <p:nvGrpSpPr>
            <p:cNvPr id="938" name="Group 198">
              <a:extLst>
                <a:ext uri="{FF2B5EF4-FFF2-40B4-BE49-F238E27FC236}">
                  <a16:creationId xmlns:a16="http://schemas.microsoft.com/office/drawing/2014/main" id="{8805243C-FCD3-411F-A093-A229B7D8C4A0}"/>
                </a:ext>
              </a:extLst>
            </p:cNvPr>
            <p:cNvGrpSpPr/>
            <p:nvPr/>
          </p:nvGrpSpPr>
          <p:grpSpPr>
            <a:xfrm>
              <a:off x="4234477" y="2181412"/>
              <a:ext cx="502281" cy="548163"/>
              <a:chOff x="2505075" y="2108200"/>
              <a:chExt cx="330200" cy="360363"/>
            </a:xfrm>
            <a:solidFill>
              <a:schemeClr val="accent1"/>
            </a:solidFill>
          </p:grpSpPr>
          <p:sp>
            <p:nvSpPr>
              <p:cNvPr id="940" name="Freeform 44">
                <a:extLst>
                  <a:ext uri="{FF2B5EF4-FFF2-40B4-BE49-F238E27FC236}">
                    <a16:creationId xmlns:a16="http://schemas.microsoft.com/office/drawing/2014/main" id="{FCFDC3A3-8B30-469B-9F8D-390F45878537}"/>
                  </a:ext>
                </a:extLst>
              </p:cNvPr>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41" name="Freeform 45">
                <a:extLst>
                  <a:ext uri="{FF2B5EF4-FFF2-40B4-BE49-F238E27FC236}">
                    <a16:creationId xmlns:a16="http://schemas.microsoft.com/office/drawing/2014/main" id="{4730F2DB-2851-4A41-A838-935DC3CDBD59}"/>
                  </a:ext>
                </a:extLst>
              </p:cNvPr>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939" name="Rectangle 938">
              <a:extLst>
                <a:ext uri="{FF2B5EF4-FFF2-40B4-BE49-F238E27FC236}">
                  <a16:creationId xmlns:a16="http://schemas.microsoft.com/office/drawing/2014/main" id="{2F9DB700-5E36-4870-9AA1-0BDA56C10073}"/>
                </a:ext>
              </a:extLst>
            </p:cNvPr>
            <p:cNvSpPr/>
            <p:nvPr/>
          </p:nvSpPr>
          <p:spPr>
            <a:xfrm>
              <a:off x="4166083" y="2103309"/>
              <a:ext cx="639069" cy="865592"/>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grpSp>
      <p:grpSp>
        <p:nvGrpSpPr>
          <p:cNvPr id="944" name="Group 498">
            <a:extLst>
              <a:ext uri="{FF2B5EF4-FFF2-40B4-BE49-F238E27FC236}">
                <a16:creationId xmlns:a16="http://schemas.microsoft.com/office/drawing/2014/main" id="{0A947ACB-D192-42AA-849D-36A010C5A82B}"/>
              </a:ext>
            </a:extLst>
          </p:cNvPr>
          <p:cNvGrpSpPr/>
          <p:nvPr/>
        </p:nvGrpSpPr>
        <p:grpSpPr>
          <a:xfrm>
            <a:off x="9372600" y="2148840"/>
            <a:ext cx="723900" cy="635790"/>
            <a:chOff x="9530256" y="3824902"/>
            <a:chExt cx="514957" cy="512594"/>
          </a:xfrm>
        </p:grpSpPr>
        <p:cxnSp>
          <p:nvCxnSpPr>
            <p:cNvPr id="945" name="Straight Arrow Connector 944">
              <a:extLst>
                <a:ext uri="{FF2B5EF4-FFF2-40B4-BE49-F238E27FC236}">
                  <a16:creationId xmlns:a16="http://schemas.microsoft.com/office/drawing/2014/main" id="{1CC77214-E25A-4078-9759-698A4EF9C405}"/>
                </a:ext>
              </a:extLst>
            </p:cNvPr>
            <p:cNvCxnSpPr/>
            <p:nvPr/>
          </p:nvCxnSpPr>
          <p:spPr bwMode="auto">
            <a:xfrm flipH="1">
              <a:off x="9530403" y="3824902"/>
              <a:ext cx="514810" cy="0"/>
            </a:xfrm>
            <a:prstGeom prst="straightConnector1">
              <a:avLst/>
            </a:prstGeom>
            <a:solidFill>
              <a:srgbClr val="00B8FF"/>
            </a:solidFill>
            <a:ln w="12700" cap="flat" cmpd="sng" algn="ctr">
              <a:solidFill>
                <a:schemeClr val="tx1"/>
              </a:solidFill>
              <a:prstDash val="solid"/>
              <a:round/>
              <a:headEnd type="oval" w="sm" len="sm"/>
              <a:tailEnd type="oval" w="sm" len="sm"/>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cxnSp>
        <p:cxnSp>
          <p:nvCxnSpPr>
            <p:cNvPr id="946" name="Straight Arrow Connector 945">
              <a:extLst>
                <a:ext uri="{FF2B5EF4-FFF2-40B4-BE49-F238E27FC236}">
                  <a16:creationId xmlns:a16="http://schemas.microsoft.com/office/drawing/2014/main" id="{40DAFA15-5A7E-4F20-B615-C368CB71F027}"/>
                </a:ext>
              </a:extLst>
            </p:cNvPr>
            <p:cNvCxnSpPr/>
            <p:nvPr/>
          </p:nvCxnSpPr>
          <p:spPr bwMode="auto">
            <a:xfrm rot="5400000">
              <a:off x="9274447" y="4081688"/>
              <a:ext cx="511617" cy="0"/>
            </a:xfrm>
            <a:prstGeom prst="straightConnector1">
              <a:avLst/>
            </a:prstGeom>
            <a:solidFill>
              <a:srgbClr val="00B8FF"/>
            </a:solidFill>
            <a:ln w="12700" cap="flat" cmpd="sng" algn="ctr">
              <a:solidFill>
                <a:schemeClr val="tx1"/>
              </a:solidFill>
              <a:prstDash val="solid"/>
              <a:round/>
              <a:headEnd type="oval" w="sm" len="sm"/>
              <a:tailEnd type="oval" w="sm" len="sm"/>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cxnSp>
      </p:grpSp>
      <p:grpSp>
        <p:nvGrpSpPr>
          <p:cNvPr id="947" name="Group 225">
            <a:extLst>
              <a:ext uri="{FF2B5EF4-FFF2-40B4-BE49-F238E27FC236}">
                <a16:creationId xmlns:a16="http://schemas.microsoft.com/office/drawing/2014/main" id="{391E8721-E64A-4091-A6A0-D4C7F40A55AD}"/>
              </a:ext>
            </a:extLst>
          </p:cNvPr>
          <p:cNvGrpSpPr/>
          <p:nvPr/>
        </p:nvGrpSpPr>
        <p:grpSpPr>
          <a:xfrm>
            <a:off x="10125556" y="3871149"/>
            <a:ext cx="455556" cy="617031"/>
            <a:chOff x="4166083" y="2103309"/>
            <a:chExt cx="639069" cy="865592"/>
          </a:xfrm>
        </p:grpSpPr>
        <p:grpSp>
          <p:nvGrpSpPr>
            <p:cNvPr id="948" name="Group 325">
              <a:extLst>
                <a:ext uri="{FF2B5EF4-FFF2-40B4-BE49-F238E27FC236}">
                  <a16:creationId xmlns:a16="http://schemas.microsoft.com/office/drawing/2014/main" id="{114C2103-8C9C-4536-80B0-B08B5BBE6918}"/>
                </a:ext>
              </a:extLst>
            </p:cNvPr>
            <p:cNvGrpSpPr/>
            <p:nvPr/>
          </p:nvGrpSpPr>
          <p:grpSpPr>
            <a:xfrm>
              <a:off x="4402163" y="2815652"/>
              <a:ext cx="166908" cy="74181"/>
              <a:chOff x="6443663" y="1368425"/>
              <a:chExt cx="385762" cy="171450"/>
            </a:xfrm>
            <a:solidFill>
              <a:schemeClr val="accent1"/>
            </a:solidFill>
          </p:grpSpPr>
          <p:sp>
            <p:nvSpPr>
              <p:cNvPr id="953" name="Freeform 3">
                <a:extLst>
                  <a:ext uri="{FF2B5EF4-FFF2-40B4-BE49-F238E27FC236}">
                    <a16:creationId xmlns:a16="http://schemas.microsoft.com/office/drawing/2014/main" id="{520FCD7C-01EE-4689-9844-54BE05291055}"/>
                  </a:ext>
                </a:extLst>
              </p:cNvPr>
              <p:cNvSpPr>
                <a:spLocks noChangeArrowheads="1"/>
              </p:cNvSpPr>
              <p:nvPr/>
            </p:nvSpPr>
            <p:spPr bwMode="auto">
              <a:xfrm>
                <a:off x="6443663" y="1368425"/>
                <a:ext cx="166687" cy="169863"/>
              </a:xfrm>
              <a:custGeom>
                <a:avLst/>
                <a:gdLst>
                  <a:gd name="T0" fmla="*/ 113 w 461"/>
                  <a:gd name="T1" fmla="*/ 0 h 473"/>
                  <a:gd name="T2" fmla="*/ 237 w 461"/>
                  <a:gd name="T3" fmla="*/ 370 h 473"/>
                  <a:gd name="T4" fmla="*/ 361 w 461"/>
                  <a:gd name="T5" fmla="*/ 0 h 473"/>
                  <a:gd name="T6" fmla="*/ 460 w 461"/>
                  <a:gd name="T7" fmla="*/ 0 h 473"/>
                  <a:gd name="T8" fmla="*/ 285 w 461"/>
                  <a:gd name="T9" fmla="*/ 472 h 473"/>
                  <a:gd name="T10" fmla="*/ 175 w 461"/>
                  <a:gd name="T11" fmla="*/ 472 h 473"/>
                  <a:gd name="T12" fmla="*/ 0 w 461"/>
                  <a:gd name="T13" fmla="*/ 0 h 473"/>
                  <a:gd name="T14" fmla="*/ 113 w 461"/>
                  <a:gd name="T15" fmla="*/ 0 h 4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1" h="473">
                    <a:moveTo>
                      <a:pt x="113" y="0"/>
                    </a:moveTo>
                    <a:lnTo>
                      <a:pt x="237" y="370"/>
                    </a:lnTo>
                    <a:lnTo>
                      <a:pt x="361" y="0"/>
                    </a:lnTo>
                    <a:lnTo>
                      <a:pt x="460" y="0"/>
                    </a:lnTo>
                    <a:lnTo>
                      <a:pt x="285" y="472"/>
                    </a:lnTo>
                    <a:lnTo>
                      <a:pt x="175" y="472"/>
                    </a:lnTo>
                    <a:lnTo>
                      <a:pt x="0" y="0"/>
                    </a:lnTo>
                    <a:lnTo>
                      <a:pt x="113"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954" name="Freeform 4">
                <a:extLst>
                  <a:ext uri="{FF2B5EF4-FFF2-40B4-BE49-F238E27FC236}">
                    <a16:creationId xmlns:a16="http://schemas.microsoft.com/office/drawing/2014/main" id="{3A673B02-37F4-4D1A-8AAF-E1AC00C66C64}"/>
                  </a:ext>
                </a:extLst>
              </p:cNvPr>
              <p:cNvSpPr>
                <a:spLocks noChangeArrowheads="1"/>
              </p:cNvSpPr>
              <p:nvPr/>
            </p:nvSpPr>
            <p:spPr bwMode="auto">
              <a:xfrm>
                <a:off x="6635750" y="1368425"/>
                <a:ext cx="193675" cy="171450"/>
              </a:xfrm>
              <a:custGeom>
                <a:avLst/>
                <a:gdLst>
                  <a:gd name="T0" fmla="*/ 6 w 540"/>
                  <a:gd name="T1" fmla="*/ 0 h 475"/>
                  <a:gd name="T2" fmla="*/ 173 w 540"/>
                  <a:gd name="T3" fmla="*/ 0 h 475"/>
                  <a:gd name="T4" fmla="*/ 271 w 540"/>
                  <a:gd name="T5" fmla="*/ 345 h 475"/>
                  <a:gd name="T6" fmla="*/ 379 w 540"/>
                  <a:gd name="T7" fmla="*/ 0 h 475"/>
                  <a:gd name="T8" fmla="*/ 539 w 540"/>
                  <a:gd name="T9" fmla="*/ 0 h 475"/>
                  <a:gd name="T10" fmla="*/ 539 w 540"/>
                  <a:gd name="T11" fmla="*/ 474 h 475"/>
                  <a:gd name="T12" fmla="*/ 438 w 540"/>
                  <a:gd name="T13" fmla="*/ 474 h 475"/>
                  <a:gd name="T14" fmla="*/ 438 w 540"/>
                  <a:gd name="T15" fmla="*/ 68 h 475"/>
                  <a:gd name="T16" fmla="*/ 308 w 540"/>
                  <a:gd name="T17" fmla="*/ 474 h 475"/>
                  <a:gd name="T18" fmla="*/ 223 w 540"/>
                  <a:gd name="T19" fmla="*/ 474 h 475"/>
                  <a:gd name="T20" fmla="*/ 96 w 540"/>
                  <a:gd name="T21" fmla="*/ 68 h 475"/>
                  <a:gd name="T22" fmla="*/ 96 w 540"/>
                  <a:gd name="T23" fmla="*/ 474 h 475"/>
                  <a:gd name="T24" fmla="*/ 0 w 540"/>
                  <a:gd name="T25" fmla="*/ 474 h 475"/>
                  <a:gd name="T26" fmla="*/ 0 w 540"/>
                  <a:gd name="T27" fmla="*/ 0 h 475"/>
                  <a:gd name="T28" fmla="*/ 6 w 540"/>
                  <a:gd name="T29" fmla="*/ 0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40" h="475">
                    <a:moveTo>
                      <a:pt x="6" y="0"/>
                    </a:moveTo>
                    <a:lnTo>
                      <a:pt x="173" y="0"/>
                    </a:lnTo>
                    <a:lnTo>
                      <a:pt x="271" y="345"/>
                    </a:lnTo>
                    <a:lnTo>
                      <a:pt x="379" y="0"/>
                    </a:lnTo>
                    <a:lnTo>
                      <a:pt x="539" y="0"/>
                    </a:lnTo>
                    <a:lnTo>
                      <a:pt x="539" y="474"/>
                    </a:lnTo>
                    <a:lnTo>
                      <a:pt x="438" y="474"/>
                    </a:lnTo>
                    <a:lnTo>
                      <a:pt x="438" y="68"/>
                    </a:lnTo>
                    <a:lnTo>
                      <a:pt x="308" y="474"/>
                    </a:lnTo>
                    <a:lnTo>
                      <a:pt x="223" y="474"/>
                    </a:lnTo>
                    <a:lnTo>
                      <a:pt x="96" y="68"/>
                    </a:lnTo>
                    <a:lnTo>
                      <a:pt x="96" y="474"/>
                    </a:lnTo>
                    <a:lnTo>
                      <a:pt x="0" y="474"/>
                    </a:lnTo>
                    <a:lnTo>
                      <a:pt x="0" y="0"/>
                    </a:lnTo>
                    <a:lnTo>
                      <a:pt x="6"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grpSp>
        <p:grpSp>
          <p:nvGrpSpPr>
            <p:cNvPr id="949" name="Group 198">
              <a:extLst>
                <a:ext uri="{FF2B5EF4-FFF2-40B4-BE49-F238E27FC236}">
                  <a16:creationId xmlns:a16="http://schemas.microsoft.com/office/drawing/2014/main" id="{A616F085-9203-4552-87EB-FA29CFEB0431}"/>
                </a:ext>
              </a:extLst>
            </p:cNvPr>
            <p:cNvGrpSpPr/>
            <p:nvPr/>
          </p:nvGrpSpPr>
          <p:grpSpPr>
            <a:xfrm>
              <a:off x="4234477" y="2181412"/>
              <a:ext cx="502281" cy="548163"/>
              <a:chOff x="2505075" y="2108200"/>
              <a:chExt cx="330200" cy="360363"/>
            </a:xfrm>
            <a:solidFill>
              <a:schemeClr val="accent1"/>
            </a:solidFill>
          </p:grpSpPr>
          <p:sp>
            <p:nvSpPr>
              <p:cNvPr id="951" name="Freeform 44">
                <a:extLst>
                  <a:ext uri="{FF2B5EF4-FFF2-40B4-BE49-F238E27FC236}">
                    <a16:creationId xmlns:a16="http://schemas.microsoft.com/office/drawing/2014/main" id="{470B9D9E-C2DC-44E7-8F77-D8E40EEEEC88}"/>
                  </a:ext>
                </a:extLst>
              </p:cNvPr>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52" name="Freeform 45">
                <a:extLst>
                  <a:ext uri="{FF2B5EF4-FFF2-40B4-BE49-F238E27FC236}">
                    <a16:creationId xmlns:a16="http://schemas.microsoft.com/office/drawing/2014/main" id="{D83DB3D1-F1F9-45DF-A553-A68BDAB885A0}"/>
                  </a:ext>
                </a:extLst>
              </p:cNvPr>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950" name="Rectangle 949">
              <a:extLst>
                <a:ext uri="{FF2B5EF4-FFF2-40B4-BE49-F238E27FC236}">
                  <a16:creationId xmlns:a16="http://schemas.microsoft.com/office/drawing/2014/main" id="{37F4C864-04E9-4CE6-BC10-A9968861DCCB}"/>
                </a:ext>
              </a:extLst>
            </p:cNvPr>
            <p:cNvSpPr/>
            <p:nvPr/>
          </p:nvSpPr>
          <p:spPr>
            <a:xfrm>
              <a:off x="4166083" y="2103309"/>
              <a:ext cx="639069" cy="865592"/>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grpSp>
      <p:grpSp>
        <p:nvGrpSpPr>
          <p:cNvPr id="955" name="Group 225">
            <a:extLst>
              <a:ext uri="{FF2B5EF4-FFF2-40B4-BE49-F238E27FC236}">
                <a16:creationId xmlns:a16="http://schemas.microsoft.com/office/drawing/2014/main" id="{BF7B4D8B-32B0-4EFE-A55B-5D2A4E95AD68}"/>
              </a:ext>
            </a:extLst>
          </p:cNvPr>
          <p:cNvGrpSpPr/>
          <p:nvPr/>
        </p:nvGrpSpPr>
        <p:grpSpPr>
          <a:xfrm>
            <a:off x="9340696" y="4054029"/>
            <a:ext cx="455556" cy="617031"/>
            <a:chOff x="4166083" y="2103309"/>
            <a:chExt cx="639069" cy="865592"/>
          </a:xfrm>
        </p:grpSpPr>
        <p:grpSp>
          <p:nvGrpSpPr>
            <p:cNvPr id="956" name="Group 325">
              <a:extLst>
                <a:ext uri="{FF2B5EF4-FFF2-40B4-BE49-F238E27FC236}">
                  <a16:creationId xmlns:a16="http://schemas.microsoft.com/office/drawing/2014/main" id="{DD5D5198-D284-419F-9EEC-7016A8C7E8F3}"/>
                </a:ext>
              </a:extLst>
            </p:cNvPr>
            <p:cNvGrpSpPr/>
            <p:nvPr/>
          </p:nvGrpSpPr>
          <p:grpSpPr>
            <a:xfrm>
              <a:off x="4402163" y="2815652"/>
              <a:ext cx="166908" cy="74181"/>
              <a:chOff x="6443663" y="1368425"/>
              <a:chExt cx="385762" cy="171450"/>
            </a:xfrm>
            <a:solidFill>
              <a:schemeClr val="accent1"/>
            </a:solidFill>
          </p:grpSpPr>
          <p:sp>
            <p:nvSpPr>
              <p:cNvPr id="961" name="Freeform 3">
                <a:extLst>
                  <a:ext uri="{FF2B5EF4-FFF2-40B4-BE49-F238E27FC236}">
                    <a16:creationId xmlns:a16="http://schemas.microsoft.com/office/drawing/2014/main" id="{A7E854F3-604C-4596-B133-50C243C4D996}"/>
                  </a:ext>
                </a:extLst>
              </p:cNvPr>
              <p:cNvSpPr>
                <a:spLocks noChangeArrowheads="1"/>
              </p:cNvSpPr>
              <p:nvPr/>
            </p:nvSpPr>
            <p:spPr bwMode="auto">
              <a:xfrm>
                <a:off x="6443663" y="1368425"/>
                <a:ext cx="166687" cy="169863"/>
              </a:xfrm>
              <a:custGeom>
                <a:avLst/>
                <a:gdLst>
                  <a:gd name="T0" fmla="*/ 113 w 461"/>
                  <a:gd name="T1" fmla="*/ 0 h 473"/>
                  <a:gd name="T2" fmla="*/ 237 w 461"/>
                  <a:gd name="T3" fmla="*/ 370 h 473"/>
                  <a:gd name="T4" fmla="*/ 361 w 461"/>
                  <a:gd name="T5" fmla="*/ 0 h 473"/>
                  <a:gd name="T6" fmla="*/ 460 w 461"/>
                  <a:gd name="T7" fmla="*/ 0 h 473"/>
                  <a:gd name="T8" fmla="*/ 285 w 461"/>
                  <a:gd name="T9" fmla="*/ 472 h 473"/>
                  <a:gd name="T10" fmla="*/ 175 w 461"/>
                  <a:gd name="T11" fmla="*/ 472 h 473"/>
                  <a:gd name="T12" fmla="*/ 0 w 461"/>
                  <a:gd name="T13" fmla="*/ 0 h 473"/>
                  <a:gd name="T14" fmla="*/ 113 w 461"/>
                  <a:gd name="T15" fmla="*/ 0 h 4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1" h="473">
                    <a:moveTo>
                      <a:pt x="113" y="0"/>
                    </a:moveTo>
                    <a:lnTo>
                      <a:pt x="237" y="370"/>
                    </a:lnTo>
                    <a:lnTo>
                      <a:pt x="361" y="0"/>
                    </a:lnTo>
                    <a:lnTo>
                      <a:pt x="460" y="0"/>
                    </a:lnTo>
                    <a:lnTo>
                      <a:pt x="285" y="472"/>
                    </a:lnTo>
                    <a:lnTo>
                      <a:pt x="175" y="472"/>
                    </a:lnTo>
                    <a:lnTo>
                      <a:pt x="0" y="0"/>
                    </a:lnTo>
                    <a:lnTo>
                      <a:pt x="113"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962" name="Freeform 4">
                <a:extLst>
                  <a:ext uri="{FF2B5EF4-FFF2-40B4-BE49-F238E27FC236}">
                    <a16:creationId xmlns:a16="http://schemas.microsoft.com/office/drawing/2014/main" id="{BCBCAD93-BB09-4400-A412-8AEFEC1DFDFC}"/>
                  </a:ext>
                </a:extLst>
              </p:cNvPr>
              <p:cNvSpPr>
                <a:spLocks noChangeArrowheads="1"/>
              </p:cNvSpPr>
              <p:nvPr/>
            </p:nvSpPr>
            <p:spPr bwMode="auto">
              <a:xfrm>
                <a:off x="6635750" y="1368425"/>
                <a:ext cx="193675" cy="171450"/>
              </a:xfrm>
              <a:custGeom>
                <a:avLst/>
                <a:gdLst>
                  <a:gd name="T0" fmla="*/ 6 w 540"/>
                  <a:gd name="T1" fmla="*/ 0 h 475"/>
                  <a:gd name="T2" fmla="*/ 173 w 540"/>
                  <a:gd name="T3" fmla="*/ 0 h 475"/>
                  <a:gd name="T4" fmla="*/ 271 w 540"/>
                  <a:gd name="T5" fmla="*/ 345 h 475"/>
                  <a:gd name="T6" fmla="*/ 379 w 540"/>
                  <a:gd name="T7" fmla="*/ 0 h 475"/>
                  <a:gd name="T8" fmla="*/ 539 w 540"/>
                  <a:gd name="T9" fmla="*/ 0 h 475"/>
                  <a:gd name="T10" fmla="*/ 539 w 540"/>
                  <a:gd name="T11" fmla="*/ 474 h 475"/>
                  <a:gd name="T12" fmla="*/ 438 w 540"/>
                  <a:gd name="T13" fmla="*/ 474 h 475"/>
                  <a:gd name="T14" fmla="*/ 438 w 540"/>
                  <a:gd name="T15" fmla="*/ 68 h 475"/>
                  <a:gd name="T16" fmla="*/ 308 w 540"/>
                  <a:gd name="T17" fmla="*/ 474 h 475"/>
                  <a:gd name="T18" fmla="*/ 223 w 540"/>
                  <a:gd name="T19" fmla="*/ 474 h 475"/>
                  <a:gd name="T20" fmla="*/ 96 w 540"/>
                  <a:gd name="T21" fmla="*/ 68 h 475"/>
                  <a:gd name="T22" fmla="*/ 96 w 540"/>
                  <a:gd name="T23" fmla="*/ 474 h 475"/>
                  <a:gd name="T24" fmla="*/ 0 w 540"/>
                  <a:gd name="T25" fmla="*/ 474 h 475"/>
                  <a:gd name="T26" fmla="*/ 0 w 540"/>
                  <a:gd name="T27" fmla="*/ 0 h 475"/>
                  <a:gd name="T28" fmla="*/ 6 w 540"/>
                  <a:gd name="T29" fmla="*/ 0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40" h="475">
                    <a:moveTo>
                      <a:pt x="6" y="0"/>
                    </a:moveTo>
                    <a:lnTo>
                      <a:pt x="173" y="0"/>
                    </a:lnTo>
                    <a:lnTo>
                      <a:pt x="271" y="345"/>
                    </a:lnTo>
                    <a:lnTo>
                      <a:pt x="379" y="0"/>
                    </a:lnTo>
                    <a:lnTo>
                      <a:pt x="539" y="0"/>
                    </a:lnTo>
                    <a:lnTo>
                      <a:pt x="539" y="474"/>
                    </a:lnTo>
                    <a:lnTo>
                      <a:pt x="438" y="474"/>
                    </a:lnTo>
                    <a:lnTo>
                      <a:pt x="438" y="68"/>
                    </a:lnTo>
                    <a:lnTo>
                      <a:pt x="308" y="474"/>
                    </a:lnTo>
                    <a:lnTo>
                      <a:pt x="223" y="474"/>
                    </a:lnTo>
                    <a:lnTo>
                      <a:pt x="96" y="68"/>
                    </a:lnTo>
                    <a:lnTo>
                      <a:pt x="96" y="474"/>
                    </a:lnTo>
                    <a:lnTo>
                      <a:pt x="0" y="474"/>
                    </a:lnTo>
                    <a:lnTo>
                      <a:pt x="0" y="0"/>
                    </a:lnTo>
                    <a:lnTo>
                      <a:pt x="6"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grpSp>
        <p:grpSp>
          <p:nvGrpSpPr>
            <p:cNvPr id="957" name="Group 198">
              <a:extLst>
                <a:ext uri="{FF2B5EF4-FFF2-40B4-BE49-F238E27FC236}">
                  <a16:creationId xmlns:a16="http://schemas.microsoft.com/office/drawing/2014/main" id="{CEBE2F99-9F4A-4E49-A993-53E847868BB7}"/>
                </a:ext>
              </a:extLst>
            </p:cNvPr>
            <p:cNvGrpSpPr/>
            <p:nvPr/>
          </p:nvGrpSpPr>
          <p:grpSpPr>
            <a:xfrm>
              <a:off x="4234477" y="2181412"/>
              <a:ext cx="502281" cy="548163"/>
              <a:chOff x="2505075" y="2108200"/>
              <a:chExt cx="330200" cy="360363"/>
            </a:xfrm>
            <a:solidFill>
              <a:schemeClr val="accent1"/>
            </a:solidFill>
          </p:grpSpPr>
          <p:sp>
            <p:nvSpPr>
              <p:cNvPr id="959" name="Freeform 44">
                <a:extLst>
                  <a:ext uri="{FF2B5EF4-FFF2-40B4-BE49-F238E27FC236}">
                    <a16:creationId xmlns:a16="http://schemas.microsoft.com/office/drawing/2014/main" id="{4711C74B-CD46-46DF-90EE-E78C97B34D14}"/>
                  </a:ext>
                </a:extLst>
              </p:cNvPr>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60" name="Freeform 45">
                <a:extLst>
                  <a:ext uri="{FF2B5EF4-FFF2-40B4-BE49-F238E27FC236}">
                    <a16:creationId xmlns:a16="http://schemas.microsoft.com/office/drawing/2014/main" id="{347F89E0-6C9E-4F88-9334-48E95840A960}"/>
                  </a:ext>
                </a:extLst>
              </p:cNvPr>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958" name="Rectangle 957">
              <a:extLst>
                <a:ext uri="{FF2B5EF4-FFF2-40B4-BE49-F238E27FC236}">
                  <a16:creationId xmlns:a16="http://schemas.microsoft.com/office/drawing/2014/main" id="{E0FAFF37-F0BE-4967-B7DD-2C21EA7D25F4}"/>
                </a:ext>
              </a:extLst>
            </p:cNvPr>
            <p:cNvSpPr/>
            <p:nvPr/>
          </p:nvSpPr>
          <p:spPr>
            <a:xfrm>
              <a:off x="4166083" y="2103309"/>
              <a:ext cx="639069" cy="865592"/>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grpSp>
      <p:sp>
        <p:nvSpPr>
          <p:cNvPr id="963" name="TextBox 962">
            <a:extLst>
              <a:ext uri="{FF2B5EF4-FFF2-40B4-BE49-F238E27FC236}">
                <a16:creationId xmlns:a16="http://schemas.microsoft.com/office/drawing/2014/main" id="{A225077B-980B-4A25-9719-FAA6D9E1271E}"/>
              </a:ext>
            </a:extLst>
          </p:cNvPr>
          <p:cNvSpPr txBox="1"/>
          <p:nvPr/>
        </p:nvSpPr>
        <p:spPr>
          <a:xfrm>
            <a:off x="9768839" y="4196817"/>
            <a:ext cx="308523" cy="319475"/>
          </a:xfrm>
          <a:prstGeom prst="rect">
            <a:avLst/>
          </a:prstGeom>
          <a:noFill/>
        </p:spPr>
        <p:txBody>
          <a:bodyPr wrap="none" lIns="0" tIns="0" rIns="0" bIns="0" rtlCol="0" anchor="t">
            <a:noAutofit/>
          </a:bodyPr>
          <a:lstStyle/>
          <a:p>
            <a:pPr>
              <a:lnSpc>
                <a:spcPct val="90000"/>
              </a:lnSpc>
            </a:pPr>
            <a:r>
              <a:rPr lang="en-US" sz="900" b="1" dirty="0">
                <a:solidFill>
                  <a:srgbClr val="5F5F5F"/>
                </a:solidFill>
              </a:rPr>
              <a:t>Siebel</a:t>
            </a:r>
          </a:p>
          <a:p>
            <a:pPr>
              <a:lnSpc>
                <a:spcPct val="90000"/>
              </a:lnSpc>
            </a:pPr>
            <a:r>
              <a:rPr lang="en-US" sz="900" b="1" dirty="0">
                <a:solidFill>
                  <a:srgbClr val="5F5F5F"/>
                </a:solidFill>
              </a:rPr>
              <a:t>FS</a:t>
            </a:r>
          </a:p>
          <a:p>
            <a:pPr algn="r">
              <a:lnSpc>
                <a:spcPct val="90000"/>
              </a:lnSpc>
            </a:pPr>
            <a:endParaRPr lang="en-US" sz="900" b="1" dirty="0">
              <a:solidFill>
                <a:srgbClr val="5F5F5F"/>
              </a:solidFill>
            </a:endParaRPr>
          </a:p>
          <a:p>
            <a:pPr algn="r">
              <a:lnSpc>
                <a:spcPct val="90000"/>
              </a:lnSpc>
            </a:pPr>
            <a:endParaRPr lang="en-US" sz="900" b="1" dirty="0">
              <a:solidFill>
                <a:srgbClr val="5F5F5F"/>
              </a:solidFill>
            </a:endParaRPr>
          </a:p>
        </p:txBody>
      </p:sp>
      <p:grpSp>
        <p:nvGrpSpPr>
          <p:cNvPr id="964" name="Group 328">
            <a:extLst>
              <a:ext uri="{FF2B5EF4-FFF2-40B4-BE49-F238E27FC236}">
                <a16:creationId xmlns:a16="http://schemas.microsoft.com/office/drawing/2014/main" id="{B4B5F82D-2307-4089-BB9C-CFCC965296C8}"/>
              </a:ext>
            </a:extLst>
          </p:cNvPr>
          <p:cNvGrpSpPr/>
          <p:nvPr/>
        </p:nvGrpSpPr>
        <p:grpSpPr>
          <a:xfrm flipV="1">
            <a:off x="2685994" y="5332268"/>
            <a:ext cx="7006646" cy="763731"/>
            <a:chOff x="9530256" y="3824902"/>
            <a:chExt cx="514957" cy="512594"/>
          </a:xfrm>
        </p:grpSpPr>
        <p:cxnSp>
          <p:nvCxnSpPr>
            <p:cNvPr id="965" name="Straight Arrow Connector 964">
              <a:extLst>
                <a:ext uri="{FF2B5EF4-FFF2-40B4-BE49-F238E27FC236}">
                  <a16:creationId xmlns:a16="http://schemas.microsoft.com/office/drawing/2014/main" id="{BE993DC0-9F06-43E9-A2D4-B26FB4F8962A}"/>
                </a:ext>
              </a:extLst>
            </p:cNvPr>
            <p:cNvCxnSpPr/>
            <p:nvPr/>
          </p:nvCxnSpPr>
          <p:spPr bwMode="auto">
            <a:xfrm flipH="1">
              <a:off x="9530403" y="3824902"/>
              <a:ext cx="514810" cy="0"/>
            </a:xfrm>
            <a:prstGeom prst="straightConnector1">
              <a:avLst/>
            </a:prstGeom>
            <a:solidFill>
              <a:srgbClr val="00B8FF"/>
            </a:solidFill>
            <a:ln w="12700" cap="flat" cmpd="sng" algn="ctr">
              <a:solidFill>
                <a:schemeClr val="tx1"/>
              </a:solidFill>
              <a:prstDash val="solid"/>
              <a:round/>
              <a:headEnd type="oval" w="sm" len="sm"/>
              <a:tailEnd type="oval" w="sm" len="sm"/>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cxnSp>
        <p:cxnSp>
          <p:nvCxnSpPr>
            <p:cNvPr id="966" name="Straight Arrow Connector 965">
              <a:extLst>
                <a:ext uri="{FF2B5EF4-FFF2-40B4-BE49-F238E27FC236}">
                  <a16:creationId xmlns:a16="http://schemas.microsoft.com/office/drawing/2014/main" id="{E756B3B7-B426-4507-8D3E-F7EEFB620CE0}"/>
                </a:ext>
              </a:extLst>
            </p:cNvPr>
            <p:cNvCxnSpPr/>
            <p:nvPr/>
          </p:nvCxnSpPr>
          <p:spPr bwMode="auto">
            <a:xfrm rot="5400000">
              <a:off x="9274447" y="4081688"/>
              <a:ext cx="511617" cy="0"/>
            </a:xfrm>
            <a:prstGeom prst="straightConnector1">
              <a:avLst/>
            </a:prstGeom>
            <a:solidFill>
              <a:srgbClr val="00B8FF"/>
            </a:solidFill>
            <a:ln w="12700" cap="flat" cmpd="sng" algn="ctr">
              <a:solidFill>
                <a:schemeClr val="tx1"/>
              </a:solidFill>
              <a:prstDash val="solid"/>
              <a:round/>
              <a:headEnd type="oval" w="sm" len="sm"/>
              <a:tailEnd type="oval" w="sm" len="sm"/>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cxnSp>
      </p:grpSp>
      <p:sp>
        <p:nvSpPr>
          <p:cNvPr id="967" name="TextBox 966">
            <a:extLst>
              <a:ext uri="{FF2B5EF4-FFF2-40B4-BE49-F238E27FC236}">
                <a16:creationId xmlns:a16="http://schemas.microsoft.com/office/drawing/2014/main" id="{A55E32C8-3501-4994-9E37-91DD971A62BB}"/>
              </a:ext>
            </a:extLst>
          </p:cNvPr>
          <p:cNvSpPr txBox="1"/>
          <p:nvPr/>
        </p:nvSpPr>
        <p:spPr>
          <a:xfrm>
            <a:off x="3521471" y="6140470"/>
            <a:ext cx="680872" cy="319475"/>
          </a:xfrm>
          <a:prstGeom prst="rect">
            <a:avLst/>
          </a:prstGeom>
          <a:noFill/>
        </p:spPr>
        <p:txBody>
          <a:bodyPr wrap="none" lIns="0" tIns="0" rIns="0" bIns="0" rtlCol="0" anchor="t">
            <a:noAutofit/>
          </a:bodyPr>
          <a:lstStyle/>
          <a:p>
            <a:pPr algn="ctr">
              <a:lnSpc>
                <a:spcPct val="90000"/>
              </a:lnSpc>
            </a:pPr>
            <a:r>
              <a:rPr lang="en-US" sz="900" dirty="0" err="1">
                <a:solidFill>
                  <a:srgbClr val="5F5F5F"/>
                </a:solidFill>
              </a:rPr>
              <a:t>Dataguard</a:t>
            </a:r>
            <a:endParaRPr lang="en-US" sz="900" dirty="0">
              <a:solidFill>
                <a:srgbClr val="5F5F5F"/>
              </a:solidFill>
            </a:endParaRPr>
          </a:p>
          <a:p>
            <a:pPr algn="ctr">
              <a:lnSpc>
                <a:spcPct val="90000"/>
              </a:lnSpc>
            </a:pPr>
            <a:r>
              <a:rPr lang="en-US" sz="900" dirty="0">
                <a:solidFill>
                  <a:srgbClr val="5F5F5F"/>
                </a:solidFill>
              </a:rPr>
              <a:t> (</a:t>
            </a:r>
            <a:r>
              <a:rPr lang="en-US" sz="900" dirty="0" err="1">
                <a:solidFill>
                  <a:srgbClr val="5F5F5F"/>
                </a:solidFill>
              </a:rPr>
              <a:t>Async</a:t>
            </a:r>
            <a:r>
              <a:rPr lang="en-US" sz="900" dirty="0">
                <a:solidFill>
                  <a:srgbClr val="5F5F5F"/>
                </a:solidFill>
              </a:rPr>
              <a:t>)</a:t>
            </a:r>
          </a:p>
        </p:txBody>
      </p:sp>
      <p:cxnSp>
        <p:nvCxnSpPr>
          <p:cNvPr id="968" name="Straight Arrow Connector 967">
            <a:extLst>
              <a:ext uri="{FF2B5EF4-FFF2-40B4-BE49-F238E27FC236}">
                <a16:creationId xmlns:a16="http://schemas.microsoft.com/office/drawing/2014/main" id="{797649A1-80CE-47B8-876B-FBDB68536D98}"/>
              </a:ext>
            </a:extLst>
          </p:cNvPr>
          <p:cNvCxnSpPr/>
          <p:nvPr/>
        </p:nvCxnSpPr>
        <p:spPr bwMode="auto">
          <a:xfrm>
            <a:off x="9690543" y="5326380"/>
            <a:ext cx="0" cy="769620"/>
          </a:xfrm>
          <a:prstGeom prst="straightConnector1">
            <a:avLst/>
          </a:prstGeom>
          <a:solidFill>
            <a:srgbClr val="00B8FF"/>
          </a:solidFill>
          <a:ln w="12700" cap="flat" cmpd="sng" algn="ctr">
            <a:solidFill>
              <a:srgbClr val="5F5F5F"/>
            </a:solidFill>
            <a:prstDash val="solid"/>
            <a:round/>
            <a:headEnd type="oval" w="sm" len="sm"/>
            <a:tailEnd type="oval" w="sm" len="sm"/>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cxnSp>
      <p:sp>
        <p:nvSpPr>
          <p:cNvPr id="1005" name="TextBox 1004">
            <a:extLst>
              <a:ext uri="{FF2B5EF4-FFF2-40B4-BE49-F238E27FC236}">
                <a16:creationId xmlns:a16="http://schemas.microsoft.com/office/drawing/2014/main" id="{46999F12-9936-4932-9380-1C7FF01BA1AF}"/>
              </a:ext>
            </a:extLst>
          </p:cNvPr>
          <p:cNvSpPr txBox="1"/>
          <p:nvPr/>
        </p:nvSpPr>
        <p:spPr>
          <a:xfrm>
            <a:off x="10965179" y="5454671"/>
            <a:ext cx="506643" cy="123169"/>
          </a:xfrm>
          <a:prstGeom prst="rect">
            <a:avLst/>
          </a:prstGeom>
          <a:noFill/>
        </p:spPr>
        <p:txBody>
          <a:bodyPr wrap="none" lIns="0" tIns="0" rIns="0" bIns="0" rtlCol="0" anchor="t">
            <a:noAutofit/>
          </a:bodyPr>
          <a:lstStyle/>
          <a:p>
            <a:pPr algn="r">
              <a:lnSpc>
                <a:spcPct val="90000"/>
              </a:lnSpc>
            </a:pPr>
            <a:r>
              <a:rPr lang="en-US" sz="900" b="1" dirty="0">
                <a:solidFill>
                  <a:srgbClr val="5F5F5F"/>
                </a:solidFill>
              </a:rPr>
              <a:t>siebns.dat</a:t>
            </a:r>
          </a:p>
        </p:txBody>
      </p:sp>
      <p:grpSp>
        <p:nvGrpSpPr>
          <p:cNvPr id="1006" name="Group 328">
            <a:extLst>
              <a:ext uri="{FF2B5EF4-FFF2-40B4-BE49-F238E27FC236}">
                <a16:creationId xmlns:a16="http://schemas.microsoft.com/office/drawing/2014/main" id="{A21C672C-BE7E-4AED-83F6-4EC1B07DD137}"/>
              </a:ext>
            </a:extLst>
          </p:cNvPr>
          <p:cNvGrpSpPr/>
          <p:nvPr/>
        </p:nvGrpSpPr>
        <p:grpSpPr>
          <a:xfrm flipV="1">
            <a:off x="10359334" y="4547410"/>
            <a:ext cx="575366" cy="977089"/>
            <a:chOff x="9530256" y="3824902"/>
            <a:chExt cx="514957" cy="512594"/>
          </a:xfrm>
        </p:grpSpPr>
        <p:cxnSp>
          <p:nvCxnSpPr>
            <p:cNvPr id="1007" name="Straight Arrow Connector 1006">
              <a:extLst>
                <a:ext uri="{FF2B5EF4-FFF2-40B4-BE49-F238E27FC236}">
                  <a16:creationId xmlns:a16="http://schemas.microsoft.com/office/drawing/2014/main" id="{D6FE5978-F2B8-4F71-9317-2C215829FC85}"/>
                </a:ext>
              </a:extLst>
            </p:cNvPr>
            <p:cNvCxnSpPr/>
            <p:nvPr/>
          </p:nvCxnSpPr>
          <p:spPr bwMode="auto">
            <a:xfrm flipH="1">
              <a:off x="9530403" y="3824902"/>
              <a:ext cx="514810" cy="0"/>
            </a:xfrm>
            <a:prstGeom prst="straightConnector1">
              <a:avLst/>
            </a:prstGeom>
            <a:solidFill>
              <a:srgbClr val="00B8FF"/>
            </a:solidFill>
            <a:ln w="12700" cap="flat" cmpd="sng" algn="ctr">
              <a:solidFill>
                <a:schemeClr val="tx1"/>
              </a:solidFill>
              <a:prstDash val="solid"/>
              <a:round/>
              <a:headEnd type="oval" w="sm" len="sm"/>
              <a:tailEnd type="oval" w="sm" len="sm"/>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cxnSp>
        <p:cxnSp>
          <p:nvCxnSpPr>
            <p:cNvPr id="1008" name="Straight Arrow Connector 1007">
              <a:extLst>
                <a:ext uri="{FF2B5EF4-FFF2-40B4-BE49-F238E27FC236}">
                  <a16:creationId xmlns:a16="http://schemas.microsoft.com/office/drawing/2014/main" id="{8D28C345-23EB-4681-824C-2101E82751A3}"/>
                </a:ext>
              </a:extLst>
            </p:cNvPr>
            <p:cNvCxnSpPr/>
            <p:nvPr/>
          </p:nvCxnSpPr>
          <p:spPr bwMode="auto">
            <a:xfrm rot="5400000">
              <a:off x="9274447" y="4081688"/>
              <a:ext cx="511617" cy="0"/>
            </a:xfrm>
            <a:prstGeom prst="straightConnector1">
              <a:avLst/>
            </a:prstGeom>
            <a:solidFill>
              <a:srgbClr val="00B8FF"/>
            </a:solidFill>
            <a:ln w="12700" cap="flat" cmpd="sng" algn="ctr">
              <a:solidFill>
                <a:schemeClr val="tx1"/>
              </a:solidFill>
              <a:prstDash val="solid"/>
              <a:round/>
              <a:headEnd type="oval" w="sm" len="sm"/>
              <a:tailEnd type="oval" w="sm" len="sm"/>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cxnSp>
      </p:grpSp>
      <p:sp>
        <p:nvSpPr>
          <p:cNvPr id="1009" name="TextBox 1008">
            <a:extLst>
              <a:ext uri="{FF2B5EF4-FFF2-40B4-BE49-F238E27FC236}">
                <a16:creationId xmlns:a16="http://schemas.microsoft.com/office/drawing/2014/main" id="{294F030A-FF5E-483E-AC16-E31CA53B52A0}"/>
              </a:ext>
            </a:extLst>
          </p:cNvPr>
          <p:cNvSpPr txBox="1"/>
          <p:nvPr/>
        </p:nvSpPr>
        <p:spPr>
          <a:xfrm>
            <a:off x="5615939" y="2817597"/>
            <a:ext cx="339003" cy="177063"/>
          </a:xfrm>
          <a:prstGeom prst="rect">
            <a:avLst/>
          </a:prstGeom>
          <a:noFill/>
        </p:spPr>
        <p:txBody>
          <a:bodyPr wrap="none" lIns="0" tIns="0" rIns="0" bIns="0" rtlCol="0" anchor="t">
            <a:noAutofit/>
          </a:bodyPr>
          <a:lstStyle/>
          <a:p>
            <a:pPr algn="r">
              <a:lnSpc>
                <a:spcPct val="90000"/>
              </a:lnSpc>
            </a:pPr>
            <a:r>
              <a:rPr lang="en-US" sz="900" b="1" dirty="0">
                <a:solidFill>
                  <a:srgbClr val="5F5F5F"/>
                </a:solidFill>
              </a:rPr>
              <a:t>SWSM or AI</a:t>
            </a:r>
          </a:p>
        </p:txBody>
      </p:sp>
      <p:sp>
        <p:nvSpPr>
          <p:cNvPr id="1010" name="TextBox 1009">
            <a:extLst>
              <a:ext uri="{FF2B5EF4-FFF2-40B4-BE49-F238E27FC236}">
                <a16:creationId xmlns:a16="http://schemas.microsoft.com/office/drawing/2014/main" id="{3EE04B3F-F22E-4651-B9E1-77A1CAEE9B42}"/>
              </a:ext>
            </a:extLst>
          </p:cNvPr>
          <p:cNvSpPr txBox="1"/>
          <p:nvPr/>
        </p:nvSpPr>
        <p:spPr>
          <a:xfrm>
            <a:off x="9559289" y="2794737"/>
            <a:ext cx="339003" cy="177063"/>
          </a:xfrm>
          <a:prstGeom prst="rect">
            <a:avLst/>
          </a:prstGeom>
          <a:noFill/>
        </p:spPr>
        <p:txBody>
          <a:bodyPr wrap="none" lIns="0" tIns="0" rIns="0" bIns="0" rtlCol="0" anchor="t">
            <a:noAutofit/>
          </a:bodyPr>
          <a:lstStyle/>
          <a:p>
            <a:pPr algn="r">
              <a:lnSpc>
                <a:spcPct val="90000"/>
              </a:lnSpc>
            </a:pPr>
            <a:r>
              <a:rPr lang="en-US" sz="900" b="1" dirty="0">
                <a:solidFill>
                  <a:srgbClr val="5F5F5F"/>
                </a:solidFill>
              </a:rPr>
              <a:t>SWSM or AI</a:t>
            </a:r>
          </a:p>
        </p:txBody>
      </p:sp>
      <p:sp>
        <p:nvSpPr>
          <p:cNvPr id="1011" name="TextBox 1010">
            <a:extLst>
              <a:ext uri="{FF2B5EF4-FFF2-40B4-BE49-F238E27FC236}">
                <a16:creationId xmlns:a16="http://schemas.microsoft.com/office/drawing/2014/main" id="{5A86975B-124F-4730-8258-43BE37AB3641}"/>
              </a:ext>
            </a:extLst>
          </p:cNvPr>
          <p:cNvSpPr txBox="1"/>
          <p:nvPr/>
        </p:nvSpPr>
        <p:spPr>
          <a:xfrm>
            <a:off x="2876550" y="3625317"/>
            <a:ext cx="800100" cy="276123"/>
          </a:xfrm>
          <a:prstGeom prst="rect">
            <a:avLst/>
          </a:prstGeom>
          <a:noFill/>
        </p:spPr>
        <p:txBody>
          <a:bodyPr wrap="none" lIns="0" tIns="0" rIns="0" bIns="0" rtlCol="0" anchor="t">
            <a:noAutofit/>
          </a:bodyPr>
          <a:lstStyle/>
          <a:p>
            <a:pPr algn="ctr">
              <a:lnSpc>
                <a:spcPct val="90000"/>
              </a:lnSpc>
            </a:pPr>
            <a:r>
              <a:rPr lang="en-US" sz="800" b="1" dirty="0">
                <a:solidFill>
                  <a:srgbClr val="5F5F5F"/>
                </a:solidFill>
              </a:rPr>
              <a:t>Siebel Cloud</a:t>
            </a:r>
          </a:p>
          <a:p>
            <a:pPr algn="ctr">
              <a:lnSpc>
                <a:spcPct val="90000"/>
              </a:lnSpc>
            </a:pPr>
            <a:r>
              <a:rPr lang="en-US" sz="800" b="1" dirty="0">
                <a:solidFill>
                  <a:srgbClr val="5F5F5F"/>
                </a:solidFill>
              </a:rPr>
              <a:t> GW  (ZK)</a:t>
            </a:r>
          </a:p>
        </p:txBody>
      </p:sp>
      <p:sp>
        <p:nvSpPr>
          <p:cNvPr id="1012" name="TextBox 1011">
            <a:extLst>
              <a:ext uri="{FF2B5EF4-FFF2-40B4-BE49-F238E27FC236}">
                <a16:creationId xmlns:a16="http://schemas.microsoft.com/office/drawing/2014/main" id="{0B9C5E9C-D9C0-4B19-A950-A7048EA3120C}"/>
              </a:ext>
            </a:extLst>
          </p:cNvPr>
          <p:cNvSpPr txBox="1"/>
          <p:nvPr/>
        </p:nvSpPr>
        <p:spPr>
          <a:xfrm>
            <a:off x="3966210" y="3640557"/>
            <a:ext cx="800100" cy="276123"/>
          </a:xfrm>
          <a:prstGeom prst="rect">
            <a:avLst/>
          </a:prstGeom>
          <a:noFill/>
        </p:spPr>
        <p:txBody>
          <a:bodyPr wrap="none" lIns="0" tIns="0" rIns="0" bIns="0" rtlCol="0" anchor="t">
            <a:noAutofit/>
          </a:bodyPr>
          <a:lstStyle/>
          <a:p>
            <a:pPr algn="ctr">
              <a:lnSpc>
                <a:spcPct val="90000"/>
              </a:lnSpc>
            </a:pPr>
            <a:r>
              <a:rPr lang="en-US" sz="800" b="1" dirty="0">
                <a:solidFill>
                  <a:srgbClr val="5F5F5F"/>
                </a:solidFill>
              </a:rPr>
              <a:t>Siebel Cloud</a:t>
            </a:r>
          </a:p>
          <a:p>
            <a:pPr algn="ctr">
              <a:lnSpc>
                <a:spcPct val="90000"/>
              </a:lnSpc>
            </a:pPr>
            <a:r>
              <a:rPr lang="en-US" sz="800" b="1" dirty="0">
                <a:solidFill>
                  <a:srgbClr val="5F5F5F"/>
                </a:solidFill>
              </a:rPr>
              <a:t> GW  (ZK)</a:t>
            </a:r>
          </a:p>
        </p:txBody>
      </p:sp>
      <p:sp>
        <p:nvSpPr>
          <p:cNvPr id="1013" name="TextBox 1012">
            <a:extLst>
              <a:ext uri="{FF2B5EF4-FFF2-40B4-BE49-F238E27FC236}">
                <a16:creationId xmlns:a16="http://schemas.microsoft.com/office/drawing/2014/main" id="{42417BC0-2D16-4E63-AD1B-B8540E2BD7A9}"/>
              </a:ext>
            </a:extLst>
          </p:cNvPr>
          <p:cNvSpPr txBox="1"/>
          <p:nvPr/>
        </p:nvSpPr>
        <p:spPr>
          <a:xfrm>
            <a:off x="9955530" y="3640557"/>
            <a:ext cx="800100" cy="276123"/>
          </a:xfrm>
          <a:prstGeom prst="rect">
            <a:avLst/>
          </a:prstGeom>
          <a:noFill/>
        </p:spPr>
        <p:txBody>
          <a:bodyPr wrap="none" lIns="0" tIns="0" rIns="0" bIns="0" rtlCol="0" anchor="t">
            <a:noAutofit/>
          </a:bodyPr>
          <a:lstStyle/>
          <a:p>
            <a:pPr algn="ctr">
              <a:lnSpc>
                <a:spcPct val="90000"/>
              </a:lnSpc>
            </a:pPr>
            <a:r>
              <a:rPr lang="en-US" sz="800" b="1" dirty="0">
                <a:solidFill>
                  <a:srgbClr val="5F5F5F"/>
                </a:solidFill>
              </a:rPr>
              <a:t>Siebel Cloud</a:t>
            </a:r>
          </a:p>
          <a:p>
            <a:pPr algn="ctr">
              <a:lnSpc>
                <a:spcPct val="90000"/>
              </a:lnSpc>
            </a:pPr>
            <a:r>
              <a:rPr lang="en-US" sz="800" b="1" dirty="0">
                <a:solidFill>
                  <a:srgbClr val="5F5F5F"/>
                </a:solidFill>
              </a:rPr>
              <a:t> GW  (ZK)</a:t>
            </a:r>
          </a:p>
        </p:txBody>
      </p:sp>
      <p:grpSp>
        <p:nvGrpSpPr>
          <p:cNvPr id="1016" name="Group 1015">
            <a:extLst>
              <a:ext uri="{FF2B5EF4-FFF2-40B4-BE49-F238E27FC236}">
                <a16:creationId xmlns:a16="http://schemas.microsoft.com/office/drawing/2014/main" id="{EAE121D0-CC32-4E36-B113-7BFFD35E95AC}"/>
              </a:ext>
            </a:extLst>
          </p:cNvPr>
          <p:cNvGrpSpPr/>
          <p:nvPr/>
        </p:nvGrpSpPr>
        <p:grpSpPr>
          <a:xfrm>
            <a:off x="750353" y="2998426"/>
            <a:ext cx="638903" cy="695529"/>
            <a:chOff x="7231996" y="2103309"/>
            <a:chExt cx="639069" cy="695710"/>
          </a:xfrm>
        </p:grpSpPr>
        <p:grpSp>
          <p:nvGrpSpPr>
            <p:cNvPr id="1017" name="Group 1016">
              <a:extLst>
                <a:ext uri="{FF2B5EF4-FFF2-40B4-BE49-F238E27FC236}">
                  <a16:creationId xmlns:a16="http://schemas.microsoft.com/office/drawing/2014/main" id="{98C97E80-AA94-4D63-9C01-37DA5D01607C}"/>
                </a:ext>
              </a:extLst>
            </p:cNvPr>
            <p:cNvGrpSpPr/>
            <p:nvPr/>
          </p:nvGrpSpPr>
          <p:grpSpPr>
            <a:xfrm>
              <a:off x="7307489" y="2184465"/>
              <a:ext cx="488082" cy="533399"/>
              <a:chOff x="4448175" y="3117850"/>
              <a:chExt cx="1265238" cy="1382713"/>
            </a:xfrm>
            <a:solidFill>
              <a:srgbClr val="F80000"/>
            </a:solidFill>
          </p:grpSpPr>
          <p:sp>
            <p:nvSpPr>
              <p:cNvPr id="1019" name="Freeform 1">
                <a:extLst>
                  <a:ext uri="{FF2B5EF4-FFF2-40B4-BE49-F238E27FC236}">
                    <a16:creationId xmlns:a16="http://schemas.microsoft.com/office/drawing/2014/main" id="{75C749AD-A714-4DFF-B6E3-C2B5CFA1798F}"/>
                  </a:ext>
                </a:extLst>
              </p:cNvPr>
              <p:cNvSpPr>
                <a:spLocks noChangeArrowheads="1"/>
              </p:cNvSpPr>
              <p:nvPr/>
            </p:nvSpPr>
            <p:spPr bwMode="auto">
              <a:xfrm>
                <a:off x="5006975" y="3382963"/>
                <a:ext cx="153988" cy="544512"/>
              </a:xfrm>
              <a:custGeom>
                <a:avLst/>
                <a:gdLst>
                  <a:gd name="T0" fmla="*/ 267 w 429"/>
                  <a:gd name="T1" fmla="*/ 369 h 1512"/>
                  <a:gd name="T2" fmla="*/ 428 w 429"/>
                  <a:gd name="T3" fmla="*/ 369 h 1512"/>
                  <a:gd name="T4" fmla="*/ 214 w 429"/>
                  <a:gd name="T5" fmla="*/ 0 h 1512"/>
                  <a:gd name="T6" fmla="*/ 0 w 429"/>
                  <a:gd name="T7" fmla="*/ 369 h 1512"/>
                  <a:gd name="T8" fmla="*/ 161 w 429"/>
                  <a:gd name="T9" fmla="*/ 369 h 1512"/>
                  <a:gd name="T10" fmla="*/ 161 w 429"/>
                  <a:gd name="T11" fmla="*/ 1142 h 1512"/>
                  <a:gd name="T12" fmla="*/ 0 w 429"/>
                  <a:gd name="T13" fmla="*/ 1142 h 1512"/>
                  <a:gd name="T14" fmla="*/ 214 w 429"/>
                  <a:gd name="T15" fmla="*/ 1511 h 1512"/>
                  <a:gd name="T16" fmla="*/ 428 w 429"/>
                  <a:gd name="T17" fmla="*/ 1142 h 1512"/>
                  <a:gd name="T18" fmla="*/ 267 w 429"/>
                  <a:gd name="T19" fmla="*/ 1142 h 1512"/>
                  <a:gd name="T20" fmla="*/ 267 w 429"/>
                  <a:gd name="T21" fmla="*/ 369 h 15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29" h="1512">
                    <a:moveTo>
                      <a:pt x="267" y="369"/>
                    </a:moveTo>
                    <a:lnTo>
                      <a:pt x="428" y="369"/>
                    </a:lnTo>
                    <a:lnTo>
                      <a:pt x="214" y="0"/>
                    </a:lnTo>
                    <a:lnTo>
                      <a:pt x="0" y="369"/>
                    </a:lnTo>
                    <a:lnTo>
                      <a:pt x="161" y="369"/>
                    </a:lnTo>
                    <a:lnTo>
                      <a:pt x="161" y="1142"/>
                    </a:lnTo>
                    <a:lnTo>
                      <a:pt x="0" y="1142"/>
                    </a:lnTo>
                    <a:lnTo>
                      <a:pt x="214" y="1511"/>
                    </a:lnTo>
                    <a:lnTo>
                      <a:pt x="428" y="1142"/>
                    </a:lnTo>
                    <a:lnTo>
                      <a:pt x="267" y="1142"/>
                    </a:lnTo>
                    <a:lnTo>
                      <a:pt x="267" y="36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chemeClr val="bg2">
                      <a:lumMod val="10000"/>
                    </a:schemeClr>
                  </a:solidFill>
                </a:endParaRPr>
              </a:p>
            </p:txBody>
          </p:sp>
          <p:sp>
            <p:nvSpPr>
              <p:cNvPr id="1020" name="Freeform 2">
                <a:extLst>
                  <a:ext uri="{FF2B5EF4-FFF2-40B4-BE49-F238E27FC236}">
                    <a16:creationId xmlns:a16="http://schemas.microsoft.com/office/drawing/2014/main" id="{E894A5DC-BDA0-44E2-A1AB-2423D6C259DB}"/>
                  </a:ext>
                </a:extLst>
              </p:cNvPr>
              <p:cNvSpPr>
                <a:spLocks noChangeArrowheads="1"/>
              </p:cNvSpPr>
              <p:nvPr/>
            </p:nvSpPr>
            <p:spPr bwMode="auto">
              <a:xfrm>
                <a:off x="4806950" y="3578225"/>
                <a:ext cx="228600" cy="153988"/>
              </a:xfrm>
              <a:custGeom>
                <a:avLst/>
                <a:gdLst>
                  <a:gd name="T0" fmla="*/ 632 w 633"/>
                  <a:gd name="T1" fmla="*/ 214 h 429"/>
                  <a:gd name="T2" fmla="*/ 259 w 633"/>
                  <a:gd name="T3" fmla="*/ 0 h 429"/>
                  <a:gd name="T4" fmla="*/ 259 w 633"/>
                  <a:gd name="T5" fmla="*/ 160 h 429"/>
                  <a:gd name="T6" fmla="*/ 0 w 633"/>
                  <a:gd name="T7" fmla="*/ 160 h 429"/>
                  <a:gd name="T8" fmla="*/ 0 w 633"/>
                  <a:gd name="T9" fmla="*/ 268 h 429"/>
                  <a:gd name="T10" fmla="*/ 259 w 633"/>
                  <a:gd name="T11" fmla="*/ 268 h 429"/>
                  <a:gd name="T12" fmla="*/ 259 w 633"/>
                  <a:gd name="T13" fmla="*/ 428 h 429"/>
                  <a:gd name="T14" fmla="*/ 632 w 633"/>
                  <a:gd name="T15" fmla="*/ 214 h 4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33" h="429">
                    <a:moveTo>
                      <a:pt x="632" y="214"/>
                    </a:moveTo>
                    <a:lnTo>
                      <a:pt x="259" y="0"/>
                    </a:lnTo>
                    <a:lnTo>
                      <a:pt x="259" y="160"/>
                    </a:lnTo>
                    <a:lnTo>
                      <a:pt x="0" y="160"/>
                    </a:lnTo>
                    <a:lnTo>
                      <a:pt x="0" y="268"/>
                    </a:lnTo>
                    <a:lnTo>
                      <a:pt x="259" y="268"/>
                    </a:lnTo>
                    <a:lnTo>
                      <a:pt x="259" y="428"/>
                    </a:lnTo>
                    <a:lnTo>
                      <a:pt x="632" y="214"/>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chemeClr val="bg2">
                      <a:lumMod val="10000"/>
                    </a:schemeClr>
                  </a:solidFill>
                </a:endParaRPr>
              </a:p>
            </p:txBody>
          </p:sp>
          <p:sp>
            <p:nvSpPr>
              <p:cNvPr id="1021" name="Freeform 3">
                <a:extLst>
                  <a:ext uri="{FF2B5EF4-FFF2-40B4-BE49-F238E27FC236}">
                    <a16:creationId xmlns:a16="http://schemas.microsoft.com/office/drawing/2014/main" id="{BA68D7BA-638C-4675-8793-195379CDCD47}"/>
                  </a:ext>
                </a:extLst>
              </p:cNvPr>
              <p:cNvSpPr>
                <a:spLocks noChangeArrowheads="1"/>
              </p:cNvSpPr>
              <p:nvPr/>
            </p:nvSpPr>
            <p:spPr bwMode="auto">
              <a:xfrm>
                <a:off x="5133975" y="3578225"/>
                <a:ext cx="228600" cy="153988"/>
              </a:xfrm>
              <a:custGeom>
                <a:avLst/>
                <a:gdLst>
                  <a:gd name="T0" fmla="*/ 373 w 633"/>
                  <a:gd name="T1" fmla="*/ 0 h 429"/>
                  <a:gd name="T2" fmla="*/ 0 w 633"/>
                  <a:gd name="T3" fmla="*/ 214 h 429"/>
                  <a:gd name="T4" fmla="*/ 373 w 633"/>
                  <a:gd name="T5" fmla="*/ 428 h 429"/>
                  <a:gd name="T6" fmla="*/ 373 w 633"/>
                  <a:gd name="T7" fmla="*/ 268 h 429"/>
                  <a:gd name="T8" fmla="*/ 632 w 633"/>
                  <a:gd name="T9" fmla="*/ 268 h 429"/>
                  <a:gd name="T10" fmla="*/ 632 w 633"/>
                  <a:gd name="T11" fmla="*/ 160 h 429"/>
                  <a:gd name="T12" fmla="*/ 373 w 633"/>
                  <a:gd name="T13" fmla="*/ 160 h 429"/>
                  <a:gd name="T14" fmla="*/ 373 w 633"/>
                  <a:gd name="T15" fmla="*/ 0 h 4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33" h="429">
                    <a:moveTo>
                      <a:pt x="373" y="0"/>
                    </a:moveTo>
                    <a:lnTo>
                      <a:pt x="0" y="214"/>
                    </a:lnTo>
                    <a:lnTo>
                      <a:pt x="373" y="428"/>
                    </a:lnTo>
                    <a:lnTo>
                      <a:pt x="373" y="268"/>
                    </a:lnTo>
                    <a:lnTo>
                      <a:pt x="632" y="268"/>
                    </a:lnTo>
                    <a:lnTo>
                      <a:pt x="632" y="160"/>
                    </a:lnTo>
                    <a:lnTo>
                      <a:pt x="373" y="160"/>
                    </a:lnTo>
                    <a:lnTo>
                      <a:pt x="373"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chemeClr val="bg2">
                      <a:lumMod val="10000"/>
                    </a:schemeClr>
                  </a:solidFill>
                </a:endParaRPr>
              </a:p>
            </p:txBody>
          </p:sp>
          <p:sp>
            <p:nvSpPr>
              <p:cNvPr id="1022" name="Freeform 4">
                <a:extLst>
                  <a:ext uri="{FF2B5EF4-FFF2-40B4-BE49-F238E27FC236}">
                    <a16:creationId xmlns:a16="http://schemas.microsoft.com/office/drawing/2014/main" id="{D87EC3B2-5291-4775-88DE-6434F6552DD8}"/>
                  </a:ext>
                </a:extLst>
              </p:cNvPr>
              <p:cNvSpPr>
                <a:spLocks noChangeArrowheads="1"/>
              </p:cNvSpPr>
              <p:nvPr/>
            </p:nvSpPr>
            <p:spPr bwMode="auto">
              <a:xfrm>
                <a:off x="5048250" y="4208463"/>
                <a:ext cx="57150" cy="46037"/>
              </a:xfrm>
              <a:custGeom>
                <a:avLst/>
                <a:gdLst>
                  <a:gd name="T0" fmla="*/ 131 w 158"/>
                  <a:gd name="T1" fmla="*/ 11 h 130"/>
                  <a:gd name="T2" fmla="*/ 67 w 158"/>
                  <a:gd name="T3" fmla="*/ 0 h 130"/>
                  <a:gd name="T4" fmla="*/ 0 w 158"/>
                  <a:gd name="T5" fmla="*/ 0 h 130"/>
                  <a:gd name="T6" fmla="*/ 0 w 158"/>
                  <a:gd name="T7" fmla="*/ 129 h 130"/>
                  <a:gd name="T8" fmla="*/ 81 w 158"/>
                  <a:gd name="T9" fmla="*/ 129 h 130"/>
                  <a:gd name="T10" fmla="*/ 131 w 158"/>
                  <a:gd name="T11" fmla="*/ 115 h 130"/>
                  <a:gd name="T12" fmla="*/ 157 w 158"/>
                  <a:gd name="T13" fmla="*/ 62 h 130"/>
                  <a:gd name="T14" fmla="*/ 131 w 158"/>
                  <a:gd name="T15" fmla="*/ 11 h 1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8" h="130">
                    <a:moveTo>
                      <a:pt x="131" y="11"/>
                    </a:moveTo>
                    <a:cubicBezTo>
                      <a:pt x="114" y="0"/>
                      <a:pt x="98" y="0"/>
                      <a:pt x="67" y="0"/>
                    </a:cubicBezTo>
                    <a:lnTo>
                      <a:pt x="0" y="0"/>
                    </a:lnTo>
                    <a:lnTo>
                      <a:pt x="0" y="129"/>
                    </a:lnTo>
                    <a:lnTo>
                      <a:pt x="81" y="129"/>
                    </a:lnTo>
                    <a:cubicBezTo>
                      <a:pt x="93" y="129"/>
                      <a:pt x="114" y="129"/>
                      <a:pt x="131" y="115"/>
                    </a:cubicBezTo>
                    <a:cubicBezTo>
                      <a:pt x="140" y="110"/>
                      <a:pt x="157" y="93"/>
                      <a:pt x="157" y="62"/>
                    </a:cubicBezTo>
                    <a:cubicBezTo>
                      <a:pt x="157" y="31"/>
                      <a:pt x="140" y="17"/>
                      <a:pt x="131" y="1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chemeClr val="bg2">
                      <a:lumMod val="10000"/>
                    </a:schemeClr>
                  </a:solidFill>
                </a:endParaRPr>
              </a:p>
            </p:txBody>
          </p:sp>
          <p:sp>
            <p:nvSpPr>
              <p:cNvPr id="1023" name="Freeform 5">
                <a:extLst>
                  <a:ext uri="{FF2B5EF4-FFF2-40B4-BE49-F238E27FC236}">
                    <a16:creationId xmlns:a16="http://schemas.microsoft.com/office/drawing/2014/main" id="{E5DC7F3E-817C-45C7-9D9B-B1E3DFEF78C4}"/>
                  </a:ext>
                </a:extLst>
              </p:cNvPr>
              <p:cNvSpPr>
                <a:spLocks noChangeArrowheads="1"/>
              </p:cNvSpPr>
              <p:nvPr/>
            </p:nvSpPr>
            <p:spPr bwMode="auto">
              <a:xfrm>
                <a:off x="4875213" y="4210050"/>
                <a:ext cx="68262" cy="114300"/>
              </a:xfrm>
              <a:custGeom>
                <a:avLst/>
                <a:gdLst>
                  <a:gd name="T0" fmla="*/ 104 w 190"/>
                  <a:gd name="T1" fmla="*/ 9 h 317"/>
                  <a:gd name="T2" fmla="*/ 0 w 190"/>
                  <a:gd name="T3" fmla="*/ 3 h 317"/>
                  <a:gd name="T4" fmla="*/ 0 w 190"/>
                  <a:gd name="T5" fmla="*/ 316 h 317"/>
                  <a:gd name="T6" fmla="*/ 39 w 190"/>
                  <a:gd name="T7" fmla="*/ 316 h 317"/>
                  <a:gd name="T8" fmla="*/ 146 w 190"/>
                  <a:gd name="T9" fmla="*/ 285 h 317"/>
                  <a:gd name="T10" fmla="*/ 189 w 190"/>
                  <a:gd name="T11" fmla="*/ 153 h 317"/>
                  <a:gd name="T12" fmla="*/ 104 w 190"/>
                  <a:gd name="T13" fmla="*/ 9 h 317"/>
                </a:gdLst>
                <a:ahLst/>
                <a:cxnLst>
                  <a:cxn ang="0">
                    <a:pos x="T0" y="T1"/>
                  </a:cxn>
                  <a:cxn ang="0">
                    <a:pos x="T2" y="T3"/>
                  </a:cxn>
                  <a:cxn ang="0">
                    <a:pos x="T4" y="T5"/>
                  </a:cxn>
                  <a:cxn ang="0">
                    <a:pos x="T6" y="T7"/>
                  </a:cxn>
                  <a:cxn ang="0">
                    <a:pos x="T8" y="T9"/>
                  </a:cxn>
                  <a:cxn ang="0">
                    <a:pos x="T10" y="T11"/>
                  </a:cxn>
                  <a:cxn ang="0">
                    <a:pos x="T12" y="T13"/>
                  </a:cxn>
                </a:cxnLst>
                <a:rect l="0" t="0" r="r" b="b"/>
                <a:pathLst>
                  <a:path w="190" h="317">
                    <a:moveTo>
                      <a:pt x="104" y="9"/>
                    </a:moveTo>
                    <a:cubicBezTo>
                      <a:pt x="84" y="3"/>
                      <a:pt x="56" y="0"/>
                      <a:pt x="0" y="3"/>
                    </a:cubicBezTo>
                    <a:lnTo>
                      <a:pt x="0" y="316"/>
                    </a:lnTo>
                    <a:cubicBezTo>
                      <a:pt x="11" y="316"/>
                      <a:pt x="28" y="316"/>
                      <a:pt x="39" y="316"/>
                    </a:cubicBezTo>
                    <a:cubicBezTo>
                      <a:pt x="82" y="316"/>
                      <a:pt x="117" y="314"/>
                      <a:pt x="146" y="285"/>
                    </a:cubicBezTo>
                    <a:cubicBezTo>
                      <a:pt x="185" y="246"/>
                      <a:pt x="189" y="175"/>
                      <a:pt x="189" y="153"/>
                    </a:cubicBezTo>
                    <a:cubicBezTo>
                      <a:pt x="189" y="85"/>
                      <a:pt x="166" y="26"/>
                      <a:pt x="104" y="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chemeClr val="bg2">
                      <a:lumMod val="10000"/>
                    </a:schemeClr>
                  </a:solidFill>
                </a:endParaRPr>
              </a:p>
            </p:txBody>
          </p:sp>
          <p:sp>
            <p:nvSpPr>
              <p:cNvPr id="1024" name="Freeform 6">
                <a:extLst>
                  <a:ext uri="{FF2B5EF4-FFF2-40B4-BE49-F238E27FC236}">
                    <a16:creationId xmlns:a16="http://schemas.microsoft.com/office/drawing/2014/main" id="{7FB089A7-A013-45AC-8CD0-A77CF5AB4ADF}"/>
                  </a:ext>
                </a:extLst>
              </p:cNvPr>
              <p:cNvSpPr>
                <a:spLocks noChangeArrowheads="1"/>
              </p:cNvSpPr>
              <p:nvPr/>
            </p:nvSpPr>
            <p:spPr bwMode="auto">
              <a:xfrm>
                <a:off x="4448175" y="3117850"/>
                <a:ext cx="1265238" cy="1382713"/>
              </a:xfrm>
              <a:custGeom>
                <a:avLst/>
                <a:gdLst>
                  <a:gd name="T0" fmla="*/ 3320 w 3516"/>
                  <a:gd name="T1" fmla="*/ 0 h 3840"/>
                  <a:gd name="T2" fmla="*/ 195 w 3516"/>
                  <a:gd name="T3" fmla="*/ 0 h 3840"/>
                  <a:gd name="T4" fmla="*/ 0 w 3516"/>
                  <a:gd name="T5" fmla="*/ 191 h 3840"/>
                  <a:gd name="T6" fmla="*/ 0 w 3516"/>
                  <a:gd name="T7" fmla="*/ 3644 h 3840"/>
                  <a:gd name="T8" fmla="*/ 195 w 3516"/>
                  <a:gd name="T9" fmla="*/ 3839 h 3840"/>
                  <a:gd name="T10" fmla="*/ 3320 w 3516"/>
                  <a:gd name="T11" fmla="*/ 3839 h 3840"/>
                  <a:gd name="T12" fmla="*/ 3515 w 3516"/>
                  <a:gd name="T13" fmla="*/ 3644 h 3840"/>
                  <a:gd name="T14" fmla="*/ 3515 w 3516"/>
                  <a:gd name="T15" fmla="*/ 191 h 3840"/>
                  <a:gd name="T16" fmla="*/ 3320 w 3516"/>
                  <a:gd name="T17" fmla="*/ 0 h 3840"/>
                  <a:gd name="T18" fmla="*/ 1315 w 3516"/>
                  <a:gd name="T19" fmla="*/ 3421 h 3840"/>
                  <a:gd name="T20" fmla="*/ 1230 w 3516"/>
                  <a:gd name="T21" fmla="*/ 3427 h 3840"/>
                  <a:gd name="T22" fmla="*/ 1083 w 3516"/>
                  <a:gd name="T23" fmla="*/ 3427 h 3840"/>
                  <a:gd name="T24" fmla="*/ 1083 w 3516"/>
                  <a:gd name="T25" fmla="*/ 2961 h 3840"/>
                  <a:gd name="T26" fmla="*/ 1239 w 3516"/>
                  <a:gd name="T27" fmla="*/ 2961 h 3840"/>
                  <a:gd name="T28" fmla="*/ 1399 w 3516"/>
                  <a:gd name="T29" fmla="*/ 3003 h 3840"/>
                  <a:gd name="T30" fmla="*/ 1478 w 3516"/>
                  <a:gd name="T31" fmla="*/ 3187 h 3840"/>
                  <a:gd name="T32" fmla="*/ 1315 w 3516"/>
                  <a:gd name="T33" fmla="*/ 3421 h 3840"/>
                  <a:gd name="T34" fmla="*/ 1805 w 3516"/>
                  <a:gd name="T35" fmla="*/ 3263 h 3840"/>
                  <a:gd name="T36" fmla="*/ 1755 w 3516"/>
                  <a:gd name="T37" fmla="*/ 3238 h 3840"/>
                  <a:gd name="T38" fmla="*/ 1667 w 3516"/>
                  <a:gd name="T39" fmla="*/ 3238 h 3840"/>
                  <a:gd name="T40" fmla="*/ 1667 w 3516"/>
                  <a:gd name="T41" fmla="*/ 3427 h 3840"/>
                  <a:gd name="T42" fmla="*/ 1566 w 3516"/>
                  <a:gd name="T43" fmla="*/ 3427 h 3840"/>
                  <a:gd name="T44" fmla="*/ 1566 w 3516"/>
                  <a:gd name="T45" fmla="*/ 2958 h 3840"/>
                  <a:gd name="T46" fmla="*/ 1744 w 3516"/>
                  <a:gd name="T47" fmla="*/ 2958 h 3840"/>
                  <a:gd name="T48" fmla="*/ 1884 w 3516"/>
                  <a:gd name="T49" fmla="*/ 2989 h 3840"/>
                  <a:gd name="T50" fmla="*/ 1923 w 3516"/>
                  <a:gd name="T51" fmla="*/ 3080 h 3840"/>
                  <a:gd name="T52" fmla="*/ 1824 w 3516"/>
                  <a:gd name="T53" fmla="*/ 3195 h 3840"/>
                  <a:gd name="T54" fmla="*/ 1909 w 3516"/>
                  <a:gd name="T55" fmla="*/ 3302 h 3840"/>
                  <a:gd name="T56" fmla="*/ 1923 w 3516"/>
                  <a:gd name="T57" fmla="*/ 3393 h 3840"/>
                  <a:gd name="T58" fmla="*/ 1937 w 3516"/>
                  <a:gd name="T59" fmla="*/ 3427 h 3840"/>
                  <a:gd name="T60" fmla="*/ 1830 w 3516"/>
                  <a:gd name="T61" fmla="*/ 3427 h 3840"/>
                  <a:gd name="T62" fmla="*/ 1805 w 3516"/>
                  <a:gd name="T63" fmla="*/ 3263 h 3840"/>
                  <a:gd name="T64" fmla="*/ 2135 w 3516"/>
                  <a:gd name="T65" fmla="*/ 3322 h 3840"/>
                  <a:gd name="T66" fmla="*/ 2245 w 3516"/>
                  <a:gd name="T67" fmla="*/ 3362 h 3840"/>
                  <a:gd name="T68" fmla="*/ 2321 w 3516"/>
                  <a:gd name="T69" fmla="*/ 3353 h 3840"/>
                  <a:gd name="T70" fmla="*/ 2321 w 3516"/>
                  <a:gd name="T71" fmla="*/ 3254 h 3840"/>
                  <a:gd name="T72" fmla="*/ 2231 w 3516"/>
                  <a:gd name="T73" fmla="*/ 3254 h 3840"/>
                  <a:gd name="T74" fmla="*/ 2231 w 3516"/>
                  <a:gd name="T75" fmla="*/ 3178 h 3840"/>
                  <a:gd name="T76" fmla="*/ 2423 w 3516"/>
                  <a:gd name="T77" fmla="*/ 3178 h 3840"/>
                  <a:gd name="T78" fmla="*/ 2423 w 3516"/>
                  <a:gd name="T79" fmla="*/ 3412 h 3840"/>
                  <a:gd name="T80" fmla="*/ 2253 w 3516"/>
                  <a:gd name="T81" fmla="*/ 3438 h 3840"/>
                  <a:gd name="T82" fmla="*/ 2056 w 3516"/>
                  <a:gd name="T83" fmla="*/ 3376 h 3840"/>
                  <a:gd name="T84" fmla="*/ 1994 w 3516"/>
                  <a:gd name="T85" fmla="*/ 3201 h 3840"/>
                  <a:gd name="T86" fmla="*/ 2239 w 3516"/>
                  <a:gd name="T87" fmla="*/ 2947 h 3840"/>
                  <a:gd name="T88" fmla="*/ 2397 w 3516"/>
                  <a:gd name="T89" fmla="*/ 3006 h 3840"/>
                  <a:gd name="T90" fmla="*/ 2431 w 3516"/>
                  <a:gd name="T91" fmla="*/ 3105 h 3840"/>
                  <a:gd name="T92" fmla="*/ 2327 w 3516"/>
                  <a:gd name="T93" fmla="*/ 3105 h 3840"/>
                  <a:gd name="T94" fmla="*/ 2313 w 3516"/>
                  <a:gd name="T95" fmla="*/ 3057 h 3840"/>
                  <a:gd name="T96" fmla="*/ 2234 w 3516"/>
                  <a:gd name="T97" fmla="*/ 3020 h 3840"/>
                  <a:gd name="T98" fmla="*/ 2098 w 3516"/>
                  <a:gd name="T99" fmla="*/ 3198 h 3840"/>
                  <a:gd name="T100" fmla="*/ 2135 w 3516"/>
                  <a:gd name="T101" fmla="*/ 3322 h 3840"/>
                  <a:gd name="T102" fmla="*/ 1758 w 3516"/>
                  <a:gd name="T103" fmla="*/ 2524 h 3840"/>
                  <a:gd name="T104" fmla="*/ 728 w 3516"/>
                  <a:gd name="T105" fmla="*/ 1495 h 3840"/>
                  <a:gd name="T106" fmla="*/ 1758 w 3516"/>
                  <a:gd name="T107" fmla="*/ 465 h 3840"/>
                  <a:gd name="T108" fmla="*/ 2787 w 3516"/>
                  <a:gd name="T109" fmla="*/ 1495 h 3840"/>
                  <a:gd name="T110" fmla="*/ 1758 w 3516"/>
                  <a:gd name="T111" fmla="*/ 2524 h 3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516" h="3840">
                    <a:moveTo>
                      <a:pt x="3320" y="0"/>
                    </a:moveTo>
                    <a:lnTo>
                      <a:pt x="195" y="0"/>
                    </a:lnTo>
                    <a:cubicBezTo>
                      <a:pt x="87" y="0"/>
                      <a:pt x="0" y="84"/>
                      <a:pt x="0" y="191"/>
                    </a:cubicBezTo>
                    <a:lnTo>
                      <a:pt x="0" y="3644"/>
                    </a:lnTo>
                    <a:cubicBezTo>
                      <a:pt x="0" y="3751"/>
                      <a:pt x="87" y="3839"/>
                      <a:pt x="195" y="3839"/>
                    </a:cubicBezTo>
                    <a:lnTo>
                      <a:pt x="3320" y="3839"/>
                    </a:lnTo>
                    <a:cubicBezTo>
                      <a:pt x="3427" y="3839"/>
                      <a:pt x="3515" y="3751"/>
                      <a:pt x="3515" y="3644"/>
                    </a:cubicBezTo>
                    <a:lnTo>
                      <a:pt x="3515" y="191"/>
                    </a:lnTo>
                    <a:cubicBezTo>
                      <a:pt x="3515" y="84"/>
                      <a:pt x="3427" y="0"/>
                      <a:pt x="3320" y="0"/>
                    </a:cubicBezTo>
                    <a:close/>
                    <a:moveTo>
                      <a:pt x="1315" y="3421"/>
                    </a:moveTo>
                    <a:cubicBezTo>
                      <a:pt x="1298" y="3424"/>
                      <a:pt x="1278" y="3427"/>
                      <a:pt x="1230" y="3427"/>
                    </a:cubicBezTo>
                    <a:lnTo>
                      <a:pt x="1083" y="3427"/>
                    </a:lnTo>
                    <a:lnTo>
                      <a:pt x="1083" y="2961"/>
                    </a:lnTo>
                    <a:lnTo>
                      <a:pt x="1239" y="2961"/>
                    </a:lnTo>
                    <a:cubicBezTo>
                      <a:pt x="1264" y="2961"/>
                      <a:pt x="1343" y="2961"/>
                      <a:pt x="1399" y="3003"/>
                    </a:cubicBezTo>
                    <a:cubicBezTo>
                      <a:pt x="1459" y="3046"/>
                      <a:pt x="1478" y="3119"/>
                      <a:pt x="1478" y="3187"/>
                    </a:cubicBezTo>
                    <a:cubicBezTo>
                      <a:pt x="1481" y="3331"/>
                      <a:pt x="1405" y="3404"/>
                      <a:pt x="1315" y="3421"/>
                    </a:cubicBezTo>
                    <a:close/>
                    <a:moveTo>
                      <a:pt x="1805" y="3263"/>
                    </a:moveTo>
                    <a:cubicBezTo>
                      <a:pt x="1796" y="3238"/>
                      <a:pt x="1772" y="3238"/>
                      <a:pt x="1755" y="3238"/>
                    </a:cubicBezTo>
                    <a:lnTo>
                      <a:pt x="1667" y="3238"/>
                    </a:lnTo>
                    <a:lnTo>
                      <a:pt x="1667" y="3427"/>
                    </a:lnTo>
                    <a:lnTo>
                      <a:pt x="1566" y="3427"/>
                    </a:lnTo>
                    <a:lnTo>
                      <a:pt x="1566" y="2958"/>
                    </a:lnTo>
                    <a:lnTo>
                      <a:pt x="1744" y="2958"/>
                    </a:lnTo>
                    <a:cubicBezTo>
                      <a:pt x="1793" y="2958"/>
                      <a:pt x="1847" y="2958"/>
                      <a:pt x="1884" y="2989"/>
                    </a:cubicBezTo>
                    <a:cubicBezTo>
                      <a:pt x="1912" y="3015"/>
                      <a:pt x="1923" y="3049"/>
                      <a:pt x="1923" y="3080"/>
                    </a:cubicBezTo>
                    <a:cubicBezTo>
                      <a:pt x="1923" y="3167"/>
                      <a:pt x="1847" y="3187"/>
                      <a:pt x="1824" y="3195"/>
                    </a:cubicBezTo>
                    <a:cubicBezTo>
                      <a:pt x="1895" y="3201"/>
                      <a:pt x="1901" y="3240"/>
                      <a:pt x="1909" y="3302"/>
                    </a:cubicBezTo>
                    <a:cubicBezTo>
                      <a:pt x="1918" y="3356"/>
                      <a:pt x="1920" y="3379"/>
                      <a:pt x="1923" y="3393"/>
                    </a:cubicBezTo>
                    <a:cubicBezTo>
                      <a:pt x="1929" y="3412"/>
                      <a:pt x="1932" y="3418"/>
                      <a:pt x="1937" y="3427"/>
                    </a:cubicBezTo>
                    <a:lnTo>
                      <a:pt x="1830" y="3427"/>
                    </a:lnTo>
                    <a:cubicBezTo>
                      <a:pt x="1824" y="3401"/>
                      <a:pt x="1810" y="3283"/>
                      <a:pt x="1805" y="3263"/>
                    </a:cubicBezTo>
                    <a:close/>
                    <a:moveTo>
                      <a:pt x="2135" y="3322"/>
                    </a:moveTo>
                    <a:cubicBezTo>
                      <a:pt x="2157" y="3348"/>
                      <a:pt x="2188" y="3362"/>
                      <a:pt x="2245" y="3362"/>
                    </a:cubicBezTo>
                    <a:cubicBezTo>
                      <a:pt x="2293" y="3362"/>
                      <a:pt x="2310" y="3356"/>
                      <a:pt x="2321" y="3353"/>
                    </a:cubicBezTo>
                    <a:lnTo>
                      <a:pt x="2321" y="3254"/>
                    </a:lnTo>
                    <a:lnTo>
                      <a:pt x="2231" y="3254"/>
                    </a:lnTo>
                    <a:lnTo>
                      <a:pt x="2231" y="3178"/>
                    </a:lnTo>
                    <a:lnTo>
                      <a:pt x="2423" y="3178"/>
                    </a:lnTo>
                    <a:lnTo>
                      <a:pt x="2423" y="3412"/>
                    </a:lnTo>
                    <a:cubicBezTo>
                      <a:pt x="2394" y="3421"/>
                      <a:pt x="2346" y="3438"/>
                      <a:pt x="2253" y="3438"/>
                    </a:cubicBezTo>
                    <a:cubicBezTo>
                      <a:pt x="2146" y="3438"/>
                      <a:pt x="2093" y="3412"/>
                      <a:pt x="2056" y="3376"/>
                    </a:cubicBezTo>
                    <a:cubicBezTo>
                      <a:pt x="2002" y="3325"/>
                      <a:pt x="1994" y="3252"/>
                      <a:pt x="1994" y="3201"/>
                    </a:cubicBezTo>
                    <a:cubicBezTo>
                      <a:pt x="1994" y="3034"/>
                      <a:pt x="2098" y="2947"/>
                      <a:pt x="2239" y="2947"/>
                    </a:cubicBezTo>
                    <a:cubicBezTo>
                      <a:pt x="2299" y="2947"/>
                      <a:pt x="2361" y="2964"/>
                      <a:pt x="2397" y="3006"/>
                    </a:cubicBezTo>
                    <a:cubicBezTo>
                      <a:pt x="2428" y="3043"/>
                      <a:pt x="2431" y="3080"/>
                      <a:pt x="2431" y="3105"/>
                    </a:cubicBezTo>
                    <a:lnTo>
                      <a:pt x="2327" y="3105"/>
                    </a:lnTo>
                    <a:cubicBezTo>
                      <a:pt x="2327" y="3094"/>
                      <a:pt x="2327" y="3077"/>
                      <a:pt x="2313" y="3057"/>
                    </a:cubicBezTo>
                    <a:cubicBezTo>
                      <a:pt x="2293" y="3026"/>
                      <a:pt x="2256" y="3020"/>
                      <a:pt x="2234" y="3020"/>
                    </a:cubicBezTo>
                    <a:cubicBezTo>
                      <a:pt x="2121" y="3020"/>
                      <a:pt x="2098" y="3128"/>
                      <a:pt x="2098" y="3198"/>
                    </a:cubicBezTo>
                    <a:cubicBezTo>
                      <a:pt x="2098" y="3229"/>
                      <a:pt x="2101" y="3286"/>
                      <a:pt x="2135" y="3322"/>
                    </a:cubicBezTo>
                    <a:close/>
                    <a:moveTo>
                      <a:pt x="1758" y="2524"/>
                    </a:moveTo>
                    <a:cubicBezTo>
                      <a:pt x="1191" y="2524"/>
                      <a:pt x="728" y="2064"/>
                      <a:pt x="728" y="1495"/>
                    </a:cubicBezTo>
                    <a:cubicBezTo>
                      <a:pt x="728" y="928"/>
                      <a:pt x="1188" y="465"/>
                      <a:pt x="1758" y="465"/>
                    </a:cubicBezTo>
                    <a:cubicBezTo>
                      <a:pt x="2324" y="465"/>
                      <a:pt x="2787" y="925"/>
                      <a:pt x="2787" y="1495"/>
                    </a:cubicBezTo>
                    <a:cubicBezTo>
                      <a:pt x="2787" y="2061"/>
                      <a:pt x="2324" y="2524"/>
                      <a:pt x="1758" y="2524"/>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chemeClr val="bg2">
                      <a:lumMod val="10000"/>
                    </a:schemeClr>
                  </a:solidFill>
                </a:endParaRPr>
              </a:p>
            </p:txBody>
          </p:sp>
        </p:grpSp>
        <p:sp>
          <p:nvSpPr>
            <p:cNvPr id="1018" name="Rectangle 1017">
              <a:extLst>
                <a:ext uri="{FF2B5EF4-FFF2-40B4-BE49-F238E27FC236}">
                  <a16:creationId xmlns:a16="http://schemas.microsoft.com/office/drawing/2014/main" id="{122EE30F-203A-4F5B-97CE-D365C1EE31F5}"/>
                </a:ext>
              </a:extLst>
            </p:cNvPr>
            <p:cNvSpPr/>
            <p:nvPr/>
          </p:nvSpPr>
          <p:spPr>
            <a:xfrm>
              <a:off x="7231996" y="2103309"/>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solidFill>
                  <a:schemeClr val="bg2">
                    <a:lumMod val="10000"/>
                  </a:schemeClr>
                </a:solidFill>
              </a:endParaRPr>
            </a:p>
          </p:txBody>
        </p:sp>
      </p:grpSp>
      <p:grpSp>
        <p:nvGrpSpPr>
          <p:cNvPr id="1025" name="Group 1024">
            <a:extLst>
              <a:ext uri="{FF2B5EF4-FFF2-40B4-BE49-F238E27FC236}">
                <a16:creationId xmlns:a16="http://schemas.microsoft.com/office/drawing/2014/main" id="{CACE8BCC-1743-4B0F-AD0F-C9D60FE9A8B2}"/>
              </a:ext>
            </a:extLst>
          </p:cNvPr>
          <p:cNvGrpSpPr/>
          <p:nvPr/>
        </p:nvGrpSpPr>
        <p:grpSpPr>
          <a:xfrm>
            <a:off x="86117" y="2890888"/>
            <a:ext cx="670409" cy="647003"/>
            <a:chOff x="4177575" y="2127578"/>
            <a:chExt cx="670584" cy="647172"/>
          </a:xfrm>
        </p:grpSpPr>
        <p:grpSp>
          <p:nvGrpSpPr>
            <p:cNvPr id="1026" name="Group 1025">
              <a:extLst>
                <a:ext uri="{FF2B5EF4-FFF2-40B4-BE49-F238E27FC236}">
                  <a16:creationId xmlns:a16="http://schemas.microsoft.com/office/drawing/2014/main" id="{2DCE758E-5302-46CB-A49B-B575B2F4A6B1}"/>
                </a:ext>
              </a:extLst>
            </p:cNvPr>
            <p:cNvGrpSpPr/>
            <p:nvPr/>
          </p:nvGrpSpPr>
          <p:grpSpPr>
            <a:xfrm>
              <a:off x="4177575" y="2201542"/>
              <a:ext cx="670584" cy="499244"/>
              <a:chOff x="3235325" y="1938338"/>
              <a:chExt cx="360363" cy="268287"/>
            </a:xfrm>
            <a:solidFill>
              <a:srgbClr val="F80000"/>
            </a:solidFill>
          </p:grpSpPr>
          <p:sp>
            <p:nvSpPr>
              <p:cNvPr id="1028" name="Freeform 74">
                <a:extLst>
                  <a:ext uri="{FF2B5EF4-FFF2-40B4-BE49-F238E27FC236}">
                    <a16:creationId xmlns:a16="http://schemas.microsoft.com/office/drawing/2014/main" id="{F82AF906-65E8-4DEF-818D-F59094C0D3A8}"/>
                  </a:ext>
                </a:extLst>
              </p:cNvPr>
              <p:cNvSpPr>
                <a:spLocks noChangeArrowheads="1"/>
              </p:cNvSpPr>
              <p:nvPr/>
            </p:nvSpPr>
            <p:spPr bwMode="auto">
              <a:xfrm>
                <a:off x="3235325" y="1938338"/>
                <a:ext cx="360363" cy="268287"/>
              </a:xfrm>
              <a:custGeom>
                <a:avLst/>
                <a:gdLst>
                  <a:gd name="T0" fmla="*/ 878 w 1000"/>
                  <a:gd name="T1" fmla="*/ 370 h 746"/>
                  <a:gd name="T2" fmla="*/ 765 w 1000"/>
                  <a:gd name="T3" fmla="*/ 424 h 746"/>
                  <a:gd name="T4" fmla="*/ 691 w 1000"/>
                  <a:gd name="T5" fmla="*/ 280 h 746"/>
                  <a:gd name="T6" fmla="*/ 499 w 1000"/>
                  <a:gd name="T7" fmla="*/ 0 h 746"/>
                  <a:gd name="T8" fmla="*/ 308 w 1000"/>
                  <a:gd name="T9" fmla="*/ 280 h 746"/>
                  <a:gd name="T10" fmla="*/ 234 w 1000"/>
                  <a:gd name="T11" fmla="*/ 424 h 746"/>
                  <a:gd name="T12" fmla="*/ 121 w 1000"/>
                  <a:gd name="T13" fmla="*/ 370 h 746"/>
                  <a:gd name="T14" fmla="*/ 121 w 1000"/>
                  <a:gd name="T15" fmla="*/ 511 h 746"/>
                  <a:gd name="T16" fmla="*/ 234 w 1000"/>
                  <a:gd name="T17" fmla="*/ 458 h 746"/>
                  <a:gd name="T18" fmla="*/ 499 w 1000"/>
                  <a:gd name="T19" fmla="*/ 745 h 746"/>
                  <a:gd name="T20" fmla="*/ 765 w 1000"/>
                  <a:gd name="T21" fmla="*/ 458 h 746"/>
                  <a:gd name="T22" fmla="*/ 878 w 1000"/>
                  <a:gd name="T23" fmla="*/ 511 h 746"/>
                  <a:gd name="T24" fmla="*/ 293 w 1000"/>
                  <a:gd name="T25" fmla="*/ 458 h 746"/>
                  <a:gd name="T26" fmla="*/ 265 w 1000"/>
                  <a:gd name="T27" fmla="*/ 424 h 746"/>
                  <a:gd name="T28" fmla="*/ 293 w 1000"/>
                  <a:gd name="T29" fmla="*/ 458 h 746"/>
                  <a:gd name="T30" fmla="*/ 324 w 1000"/>
                  <a:gd name="T31" fmla="*/ 458 h 746"/>
                  <a:gd name="T32" fmla="*/ 353 w 1000"/>
                  <a:gd name="T33" fmla="*/ 424 h 746"/>
                  <a:gd name="T34" fmla="*/ 412 w 1000"/>
                  <a:gd name="T35" fmla="*/ 458 h 746"/>
                  <a:gd name="T36" fmla="*/ 384 w 1000"/>
                  <a:gd name="T37" fmla="*/ 424 h 746"/>
                  <a:gd name="T38" fmla="*/ 412 w 1000"/>
                  <a:gd name="T39" fmla="*/ 458 h 746"/>
                  <a:gd name="T40" fmla="*/ 536 w 1000"/>
                  <a:gd name="T41" fmla="*/ 579 h 746"/>
                  <a:gd name="T42" fmla="*/ 480 w 1000"/>
                  <a:gd name="T43" fmla="*/ 480 h 746"/>
                  <a:gd name="T44" fmla="*/ 499 w 1000"/>
                  <a:gd name="T45" fmla="*/ 353 h 746"/>
                  <a:gd name="T46" fmla="*/ 519 w 1000"/>
                  <a:gd name="T47" fmla="*/ 480 h 746"/>
                  <a:gd name="T48" fmla="*/ 590 w 1000"/>
                  <a:gd name="T49" fmla="*/ 458 h 746"/>
                  <a:gd name="T50" fmla="*/ 618 w 1000"/>
                  <a:gd name="T51" fmla="*/ 424 h 746"/>
                  <a:gd name="T52" fmla="*/ 621 w 1000"/>
                  <a:gd name="T53" fmla="*/ 277 h 746"/>
                  <a:gd name="T54" fmla="*/ 381 w 1000"/>
                  <a:gd name="T55" fmla="*/ 190 h 746"/>
                  <a:gd name="T56" fmla="*/ 624 w 1000"/>
                  <a:gd name="T57" fmla="*/ 190 h 746"/>
                  <a:gd name="T58" fmla="*/ 621 w 1000"/>
                  <a:gd name="T59" fmla="*/ 277 h 746"/>
                  <a:gd name="T60" fmla="*/ 649 w 1000"/>
                  <a:gd name="T61" fmla="*/ 458 h 746"/>
                  <a:gd name="T62" fmla="*/ 677 w 1000"/>
                  <a:gd name="T63" fmla="*/ 424 h 746"/>
                  <a:gd name="T64" fmla="*/ 737 w 1000"/>
                  <a:gd name="T65" fmla="*/ 458 h 746"/>
                  <a:gd name="T66" fmla="*/ 708 w 1000"/>
                  <a:gd name="T67" fmla="*/ 424 h 746"/>
                  <a:gd name="T68" fmla="*/ 737 w 1000"/>
                  <a:gd name="T69" fmla="*/ 458 h 7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00" h="746">
                    <a:moveTo>
                      <a:pt x="999" y="441"/>
                    </a:moveTo>
                    <a:lnTo>
                      <a:pt x="878" y="370"/>
                    </a:lnTo>
                    <a:lnTo>
                      <a:pt x="878" y="424"/>
                    </a:lnTo>
                    <a:lnTo>
                      <a:pt x="765" y="424"/>
                    </a:lnTo>
                    <a:lnTo>
                      <a:pt x="765" y="280"/>
                    </a:lnTo>
                    <a:lnTo>
                      <a:pt x="691" y="280"/>
                    </a:lnTo>
                    <a:lnTo>
                      <a:pt x="691" y="192"/>
                    </a:lnTo>
                    <a:cubicBezTo>
                      <a:pt x="691" y="85"/>
                      <a:pt x="604" y="0"/>
                      <a:pt x="499" y="0"/>
                    </a:cubicBezTo>
                    <a:cubicBezTo>
                      <a:pt x="392" y="0"/>
                      <a:pt x="308" y="88"/>
                      <a:pt x="308" y="192"/>
                    </a:cubicBezTo>
                    <a:lnTo>
                      <a:pt x="308" y="280"/>
                    </a:lnTo>
                    <a:lnTo>
                      <a:pt x="234" y="280"/>
                    </a:lnTo>
                    <a:lnTo>
                      <a:pt x="234" y="424"/>
                    </a:lnTo>
                    <a:lnTo>
                      <a:pt x="121" y="424"/>
                    </a:lnTo>
                    <a:lnTo>
                      <a:pt x="121" y="370"/>
                    </a:lnTo>
                    <a:lnTo>
                      <a:pt x="0" y="441"/>
                    </a:lnTo>
                    <a:lnTo>
                      <a:pt x="121" y="511"/>
                    </a:lnTo>
                    <a:lnTo>
                      <a:pt x="121" y="458"/>
                    </a:lnTo>
                    <a:lnTo>
                      <a:pt x="234" y="458"/>
                    </a:lnTo>
                    <a:lnTo>
                      <a:pt x="234" y="633"/>
                    </a:lnTo>
                    <a:lnTo>
                      <a:pt x="499" y="745"/>
                    </a:lnTo>
                    <a:lnTo>
                      <a:pt x="765" y="633"/>
                    </a:lnTo>
                    <a:lnTo>
                      <a:pt x="765" y="458"/>
                    </a:lnTo>
                    <a:lnTo>
                      <a:pt x="878" y="458"/>
                    </a:lnTo>
                    <a:lnTo>
                      <a:pt x="878" y="511"/>
                    </a:lnTo>
                    <a:lnTo>
                      <a:pt x="999" y="441"/>
                    </a:lnTo>
                    <a:close/>
                    <a:moveTo>
                      <a:pt x="293" y="458"/>
                    </a:moveTo>
                    <a:lnTo>
                      <a:pt x="265" y="458"/>
                    </a:lnTo>
                    <a:lnTo>
                      <a:pt x="265" y="424"/>
                    </a:lnTo>
                    <a:lnTo>
                      <a:pt x="293" y="424"/>
                    </a:lnTo>
                    <a:lnTo>
                      <a:pt x="293" y="458"/>
                    </a:lnTo>
                    <a:close/>
                    <a:moveTo>
                      <a:pt x="353" y="458"/>
                    </a:moveTo>
                    <a:lnTo>
                      <a:pt x="324" y="458"/>
                    </a:lnTo>
                    <a:lnTo>
                      <a:pt x="324" y="424"/>
                    </a:lnTo>
                    <a:lnTo>
                      <a:pt x="353" y="424"/>
                    </a:lnTo>
                    <a:lnTo>
                      <a:pt x="353" y="458"/>
                    </a:lnTo>
                    <a:close/>
                    <a:moveTo>
                      <a:pt x="412" y="458"/>
                    </a:moveTo>
                    <a:lnTo>
                      <a:pt x="384" y="458"/>
                    </a:lnTo>
                    <a:lnTo>
                      <a:pt x="384" y="424"/>
                    </a:lnTo>
                    <a:lnTo>
                      <a:pt x="412" y="424"/>
                    </a:lnTo>
                    <a:lnTo>
                      <a:pt x="412" y="458"/>
                    </a:lnTo>
                    <a:close/>
                    <a:moveTo>
                      <a:pt x="519" y="480"/>
                    </a:moveTo>
                    <a:lnTo>
                      <a:pt x="536" y="579"/>
                    </a:lnTo>
                    <a:lnTo>
                      <a:pt x="460" y="579"/>
                    </a:lnTo>
                    <a:lnTo>
                      <a:pt x="480" y="480"/>
                    </a:lnTo>
                    <a:cubicBezTo>
                      <a:pt x="454" y="472"/>
                      <a:pt x="435" y="449"/>
                      <a:pt x="435" y="418"/>
                    </a:cubicBezTo>
                    <a:cubicBezTo>
                      <a:pt x="435" y="381"/>
                      <a:pt x="462" y="353"/>
                      <a:pt x="499" y="353"/>
                    </a:cubicBezTo>
                    <a:cubicBezTo>
                      <a:pt x="535" y="353"/>
                      <a:pt x="564" y="381"/>
                      <a:pt x="564" y="418"/>
                    </a:cubicBezTo>
                    <a:cubicBezTo>
                      <a:pt x="564" y="446"/>
                      <a:pt x="545" y="472"/>
                      <a:pt x="519" y="480"/>
                    </a:cubicBezTo>
                    <a:close/>
                    <a:moveTo>
                      <a:pt x="618" y="458"/>
                    </a:moveTo>
                    <a:lnTo>
                      <a:pt x="590" y="458"/>
                    </a:lnTo>
                    <a:lnTo>
                      <a:pt x="590" y="424"/>
                    </a:lnTo>
                    <a:lnTo>
                      <a:pt x="618" y="424"/>
                    </a:lnTo>
                    <a:lnTo>
                      <a:pt x="618" y="458"/>
                    </a:lnTo>
                    <a:close/>
                    <a:moveTo>
                      <a:pt x="621" y="277"/>
                    </a:moveTo>
                    <a:lnTo>
                      <a:pt x="381" y="277"/>
                    </a:lnTo>
                    <a:lnTo>
                      <a:pt x="381" y="190"/>
                    </a:lnTo>
                    <a:cubicBezTo>
                      <a:pt x="381" y="122"/>
                      <a:pt x="434" y="68"/>
                      <a:pt x="502" y="68"/>
                    </a:cubicBezTo>
                    <a:cubicBezTo>
                      <a:pt x="569" y="68"/>
                      <a:pt x="624" y="122"/>
                      <a:pt x="624" y="190"/>
                    </a:cubicBezTo>
                    <a:lnTo>
                      <a:pt x="624" y="277"/>
                    </a:lnTo>
                    <a:lnTo>
                      <a:pt x="621" y="277"/>
                    </a:lnTo>
                    <a:close/>
                    <a:moveTo>
                      <a:pt x="677" y="458"/>
                    </a:moveTo>
                    <a:lnTo>
                      <a:pt x="649" y="458"/>
                    </a:lnTo>
                    <a:lnTo>
                      <a:pt x="649" y="424"/>
                    </a:lnTo>
                    <a:lnTo>
                      <a:pt x="677" y="424"/>
                    </a:lnTo>
                    <a:lnTo>
                      <a:pt x="677" y="458"/>
                    </a:lnTo>
                    <a:close/>
                    <a:moveTo>
                      <a:pt x="737" y="458"/>
                    </a:moveTo>
                    <a:lnTo>
                      <a:pt x="708" y="458"/>
                    </a:lnTo>
                    <a:lnTo>
                      <a:pt x="708" y="424"/>
                    </a:lnTo>
                    <a:lnTo>
                      <a:pt x="737" y="424"/>
                    </a:lnTo>
                    <a:lnTo>
                      <a:pt x="737" y="458"/>
                    </a:lnTo>
                    <a:close/>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1029" name="Freeform 231">
                <a:extLst>
                  <a:ext uri="{FF2B5EF4-FFF2-40B4-BE49-F238E27FC236}">
                    <a16:creationId xmlns:a16="http://schemas.microsoft.com/office/drawing/2014/main" id="{B9BA403D-14D7-4EED-823F-E77F3DC84E38}"/>
                  </a:ext>
                </a:extLst>
              </p:cNvPr>
              <p:cNvSpPr>
                <a:spLocks noChangeArrowheads="1"/>
              </p:cNvSpPr>
              <p:nvPr/>
            </p:nvSpPr>
            <p:spPr bwMode="auto">
              <a:xfrm>
                <a:off x="3235325" y="1938338"/>
                <a:ext cx="360363" cy="268287"/>
              </a:xfrm>
              <a:custGeom>
                <a:avLst/>
                <a:gdLst>
                  <a:gd name="T0" fmla="*/ 878 w 1000"/>
                  <a:gd name="T1" fmla="*/ 370 h 746"/>
                  <a:gd name="T2" fmla="*/ 765 w 1000"/>
                  <a:gd name="T3" fmla="*/ 424 h 746"/>
                  <a:gd name="T4" fmla="*/ 691 w 1000"/>
                  <a:gd name="T5" fmla="*/ 280 h 746"/>
                  <a:gd name="T6" fmla="*/ 499 w 1000"/>
                  <a:gd name="T7" fmla="*/ 0 h 746"/>
                  <a:gd name="T8" fmla="*/ 308 w 1000"/>
                  <a:gd name="T9" fmla="*/ 280 h 746"/>
                  <a:gd name="T10" fmla="*/ 234 w 1000"/>
                  <a:gd name="T11" fmla="*/ 424 h 746"/>
                  <a:gd name="T12" fmla="*/ 121 w 1000"/>
                  <a:gd name="T13" fmla="*/ 370 h 746"/>
                  <a:gd name="T14" fmla="*/ 121 w 1000"/>
                  <a:gd name="T15" fmla="*/ 511 h 746"/>
                  <a:gd name="T16" fmla="*/ 234 w 1000"/>
                  <a:gd name="T17" fmla="*/ 458 h 746"/>
                  <a:gd name="T18" fmla="*/ 499 w 1000"/>
                  <a:gd name="T19" fmla="*/ 745 h 746"/>
                  <a:gd name="T20" fmla="*/ 765 w 1000"/>
                  <a:gd name="T21" fmla="*/ 458 h 746"/>
                  <a:gd name="T22" fmla="*/ 878 w 1000"/>
                  <a:gd name="T23" fmla="*/ 511 h 746"/>
                  <a:gd name="T24" fmla="*/ 293 w 1000"/>
                  <a:gd name="T25" fmla="*/ 458 h 746"/>
                  <a:gd name="T26" fmla="*/ 265 w 1000"/>
                  <a:gd name="T27" fmla="*/ 424 h 746"/>
                  <a:gd name="T28" fmla="*/ 293 w 1000"/>
                  <a:gd name="T29" fmla="*/ 458 h 746"/>
                  <a:gd name="T30" fmla="*/ 324 w 1000"/>
                  <a:gd name="T31" fmla="*/ 458 h 746"/>
                  <a:gd name="T32" fmla="*/ 353 w 1000"/>
                  <a:gd name="T33" fmla="*/ 424 h 746"/>
                  <a:gd name="T34" fmla="*/ 412 w 1000"/>
                  <a:gd name="T35" fmla="*/ 458 h 746"/>
                  <a:gd name="T36" fmla="*/ 384 w 1000"/>
                  <a:gd name="T37" fmla="*/ 424 h 746"/>
                  <a:gd name="T38" fmla="*/ 412 w 1000"/>
                  <a:gd name="T39" fmla="*/ 458 h 746"/>
                  <a:gd name="T40" fmla="*/ 536 w 1000"/>
                  <a:gd name="T41" fmla="*/ 579 h 746"/>
                  <a:gd name="T42" fmla="*/ 480 w 1000"/>
                  <a:gd name="T43" fmla="*/ 480 h 746"/>
                  <a:gd name="T44" fmla="*/ 499 w 1000"/>
                  <a:gd name="T45" fmla="*/ 353 h 746"/>
                  <a:gd name="T46" fmla="*/ 519 w 1000"/>
                  <a:gd name="T47" fmla="*/ 480 h 746"/>
                  <a:gd name="T48" fmla="*/ 590 w 1000"/>
                  <a:gd name="T49" fmla="*/ 458 h 746"/>
                  <a:gd name="T50" fmla="*/ 618 w 1000"/>
                  <a:gd name="T51" fmla="*/ 424 h 746"/>
                  <a:gd name="T52" fmla="*/ 621 w 1000"/>
                  <a:gd name="T53" fmla="*/ 277 h 746"/>
                  <a:gd name="T54" fmla="*/ 381 w 1000"/>
                  <a:gd name="T55" fmla="*/ 190 h 746"/>
                  <a:gd name="T56" fmla="*/ 624 w 1000"/>
                  <a:gd name="T57" fmla="*/ 190 h 746"/>
                  <a:gd name="T58" fmla="*/ 621 w 1000"/>
                  <a:gd name="T59" fmla="*/ 277 h 746"/>
                  <a:gd name="T60" fmla="*/ 649 w 1000"/>
                  <a:gd name="T61" fmla="*/ 458 h 746"/>
                  <a:gd name="T62" fmla="*/ 677 w 1000"/>
                  <a:gd name="T63" fmla="*/ 424 h 746"/>
                  <a:gd name="T64" fmla="*/ 737 w 1000"/>
                  <a:gd name="T65" fmla="*/ 458 h 746"/>
                  <a:gd name="T66" fmla="*/ 708 w 1000"/>
                  <a:gd name="T67" fmla="*/ 424 h 746"/>
                  <a:gd name="T68" fmla="*/ 737 w 1000"/>
                  <a:gd name="T69" fmla="*/ 458 h 7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00" h="746">
                    <a:moveTo>
                      <a:pt x="999" y="441"/>
                    </a:moveTo>
                    <a:lnTo>
                      <a:pt x="878" y="370"/>
                    </a:lnTo>
                    <a:lnTo>
                      <a:pt x="878" y="424"/>
                    </a:lnTo>
                    <a:lnTo>
                      <a:pt x="765" y="424"/>
                    </a:lnTo>
                    <a:lnTo>
                      <a:pt x="765" y="280"/>
                    </a:lnTo>
                    <a:lnTo>
                      <a:pt x="691" y="280"/>
                    </a:lnTo>
                    <a:lnTo>
                      <a:pt x="691" y="192"/>
                    </a:lnTo>
                    <a:cubicBezTo>
                      <a:pt x="691" y="85"/>
                      <a:pt x="604" y="0"/>
                      <a:pt x="499" y="0"/>
                    </a:cubicBezTo>
                    <a:cubicBezTo>
                      <a:pt x="392" y="0"/>
                      <a:pt x="308" y="88"/>
                      <a:pt x="308" y="192"/>
                    </a:cubicBezTo>
                    <a:lnTo>
                      <a:pt x="308" y="280"/>
                    </a:lnTo>
                    <a:lnTo>
                      <a:pt x="234" y="280"/>
                    </a:lnTo>
                    <a:lnTo>
                      <a:pt x="234" y="424"/>
                    </a:lnTo>
                    <a:lnTo>
                      <a:pt x="121" y="424"/>
                    </a:lnTo>
                    <a:lnTo>
                      <a:pt x="121" y="370"/>
                    </a:lnTo>
                    <a:lnTo>
                      <a:pt x="0" y="441"/>
                    </a:lnTo>
                    <a:lnTo>
                      <a:pt x="121" y="511"/>
                    </a:lnTo>
                    <a:lnTo>
                      <a:pt x="121" y="458"/>
                    </a:lnTo>
                    <a:lnTo>
                      <a:pt x="234" y="458"/>
                    </a:lnTo>
                    <a:lnTo>
                      <a:pt x="234" y="633"/>
                    </a:lnTo>
                    <a:lnTo>
                      <a:pt x="499" y="745"/>
                    </a:lnTo>
                    <a:lnTo>
                      <a:pt x="765" y="633"/>
                    </a:lnTo>
                    <a:lnTo>
                      <a:pt x="765" y="458"/>
                    </a:lnTo>
                    <a:lnTo>
                      <a:pt x="878" y="458"/>
                    </a:lnTo>
                    <a:lnTo>
                      <a:pt x="878" y="511"/>
                    </a:lnTo>
                    <a:lnTo>
                      <a:pt x="999" y="441"/>
                    </a:lnTo>
                    <a:close/>
                    <a:moveTo>
                      <a:pt x="293" y="458"/>
                    </a:moveTo>
                    <a:lnTo>
                      <a:pt x="265" y="458"/>
                    </a:lnTo>
                    <a:lnTo>
                      <a:pt x="265" y="424"/>
                    </a:lnTo>
                    <a:lnTo>
                      <a:pt x="293" y="424"/>
                    </a:lnTo>
                    <a:lnTo>
                      <a:pt x="293" y="458"/>
                    </a:lnTo>
                    <a:close/>
                    <a:moveTo>
                      <a:pt x="353" y="458"/>
                    </a:moveTo>
                    <a:lnTo>
                      <a:pt x="324" y="458"/>
                    </a:lnTo>
                    <a:lnTo>
                      <a:pt x="324" y="424"/>
                    </a:lnTo>
                    <a:lnTo>
                      <a:pt x="353" y="424"/>
                    </a:lnTo>
                    <a:lnTo>
                      <a:pt x="353" y="458"/>
                    </a:lnTo>
                    <a:close/>
                    <a:moveTo>
                      <a:pt x="412" y="458"/>
                    </a:moveTo>
                    <a:lnTo>
                      <a:pt x="384" y="458"/>
                    </a:lnTo>
                    <a:lnTo>
                      <a:pt x="384" y="424"/>
                    </a:lnTo>
                    <a:lnTo>
                      <a:pt x="412" y="424"/>
                    </a:lnTo>
                    <a:lnTo>
                      <a:pt x="412" y="458"/>
                    </a:lnTo>
                    <a:close/>
                    <a:moveTo>
                      <a:pt x="519" y="480"/>
                    </a:moveTo>
                    <a:lnTo>
                      <a:pt x="536" y="579"/>
                    </a:lnTo>
                    <a:lnTo>
                      <a:pt x="460" y="579"/>
                    </a:lnTo>
                    <a:lnTo>
                      <a:pt x="480" y="480"/>
                    </a:lnTo>
                    <a:cubicBezTo>
                      <a:pt x="454" y="472"/>
                      <a:pt x="435" y="449"/>
                      <a:pt x="435" y="418"/>
                    </a:cubicBezTo>
                    <a:cubicBezTo>
                      <a:pt x="435" y="381"/>
                      <a:pt x="462" y="353"/>
                      <a:pt x="499" y="353"/>
                    </a:cubicBezTo>
                    <a:cubicBezTo>
                      <a:pt x="535" y="353"/>
                      <a:pt x="564" y="381"/>
                      <a:pt x="564" y="418"/>
                    </a:cubicBezTo>
                    <a:cubicBezTo>
                      <a:pt x="564" y="446"/>
                      <a:pt x="545" y="472"/>
                      <a:pt x="519" y="480"/>
                    </a:cubicBezTo>
                    <a:close/>
                    <a:moveTo>
                      <a:pt x="618" y="458"/>
                    </a:moveTo>
                    <a:lnTo>
                      <a:pt x="590" y="458"/>
                    </a:lnTo>
                    <a:lnTo>
                      <a:pt x="590" y="424"/>
                    </a:lnTo>
                    <a:lnTo>
                      <a:pt x="618" y="424"/>
                    </a:lnTo>
                    <a:lnTo>
                      <a:pt x="618" y="458"/>
                    </a:lnTo>
                    <a:close/>
                    <a:moveTo>
                      <a:pt x="621" y="277"/>
                    </a:moveTo>
                    <a:lnTo>
                      <a:pt x="381" y="277"/>
                    </a:lnTo>
                    <a:lnTo>
                      <a:pt x="381" y="190"/>
                    </a:lnTo>
                    <a:cubicBezTo>
                      <a:pt x="381" y="122"/>
                      <a:pt x="434" y="68"/>
                      <a:pt x="502" y="68"/>
                    </a:cubicBezTo>
                    <a:cubicBezTo>
                      <a:pt x="569" y="68"/>
                      <a:pt x="624" y="122"/>
                      <a:pt x="624" y="190"/>
                    </a:cubicBezTo>
                    <a:lnTo>
                      <a:pt x="624" y="277"/>
                    </a:lnTo>
                    <a:lnTo>
                      <a:pt x="621" y="277"/>
                    </a:lnTo>
                    <a:close/>
                    <a:moveTo>
                      <a:pt x="677" y="458"/>
                    </a:moveTo>
                    <a:lnTo>
                      <a:pt x="649" y="458"/>
                    </a:lnTo>
                    <a:lnTo>
                      <a:pt x="649" y="424"/>
                    </a:lnTo>
                    <a:lnTo>
                      <a:pt x="677" y="424"/>
                    </a:lnTo>
                    <a:lnTo>
                      <a:pt x="677" y="458"/>
                    </a:lnTo>
                    <a:close/>
                    <a:moveTo>
                      <a:pt x="737" y="458"/>
                    </a:moveTo>
                    <a:lnTo>
                      <a:pt x="708" y="458"/>
                    </a:lnTo>
                    <a:lnTo>
                      <a:pt x="708" y="424"/>
                    </a:lnTo>
                    <a:lnTo>
                      <a:pt x="737" y="424"/>
                    </a:lnTo>
                    <a:lnTo>
                      <a:pt x="737" y="458"/>
                    </a:lnTo>
                    <a:close/>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grpSp>
        <p:sp>
          <p:nvSpPr>
            <p:cNvPr id="1027" name="Rectangle 1026">
              <a:extLst>
                <a:ext uri="{FF2B5EF4-FFF2-40B4-BE49-F238E27FC236}">
                  <a16:creationId xmlns:a16="http://schemas.microsoft.com/office/drawing/2014/main" id="{0ED72892-6B03-4B2B-80D8-702980EB4E31}"/>
                </a:ext>
              </a:extLst>
            </p:cNvPr>
            <p:cNvSpPr/>
            <p:nvPr/>
          </p:nvSpPr>
          <p:spPr>
            <a:xfrm>
              <a:off x="4193333" y="2127578"/>
              <a:ext cx="639069" cy="647172"/>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p>
          </p:txBody>
        </p:sp>
      </p:grpSp>
      <p:sp>
        <p:nvSpPr>
          <p:cNvPr id="1030" name="Text Box 30">
            <a:extLst>
              <a:ext uri="{FF2B5EF4-FFF2-40B4-BE49-F238E27FC236}">
                <a16:creationId xmlns:a16="http://schemas.microsoft.com/office/drawing/2014/main" id="{18DC46DE-9924-4046-8F5E-4E5D4CE1AB81}"/>
              </a:ext>
            </a:extLst>
          </p:cNvPr>
          <p:cNvSpPr txBox="1">
            <a:spLocks noChangeArrowheads="1"/>
          </p:cNvSpPr>
          <p:nvPr/>
        </p:nvSpPr>
        <p:spPr bwMode="auto">
          <a:xfrm>
            <a:off x="-10503" y="3471672"/>
            <a:ext cx="683563" cy="122033"/>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solidFill>
                  <a:schemeClr val="bg2">
                    <a:lumMod val="10000"/>
                  </a:schemeClr>
                </a:solidFill>
              </a:rPr>
              <a:t>VPN IPSec</a:t>
            </a:r>
          </a:p>
        </p:txBody>
      </p:sp>
      <p:sp>
        <p:nvSpPr>
          <p:cNvPr id="1031" name="Text Box 30">
            <a:extLst>
              <a:ext uri="{FF2B5EF4-FFF2-40B4-BE49-F238E27FC236}">
                <a16:creationId xmlns:a16="http://schemas.microsoft.com/office/drawing/2014/main" id="{0E6AAAD4-1F2D-42F9-89EA-347ECC3EE855}"/>
              </a:ext>
            </a:extLst>
          </p:cNvPr>
          <p:cNvSpPr txBox="1">
            <a:spLocks noChangeArrowheads="1"/>
          </p:cNvSpPr>
          <p:nvPr/>
        </p:nvSpPr>
        <p:spPr bwMode="auto">
          <a:xfrm>
            <a:off x="473844" y="3625222"/>
            <a:ext cx="640811" cy="369332"/>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solidFill>
                  <a:schemeClr val="bg2">
                    <a:lumMod val="10000"/>
                  </a:schemeClr>
                </a:solidFill>
              </a:rPr>
              <a:t>Dynamic Routable Gateway</a:t>
            </a:r>
          </a:p>
        </p:txBody>
      </p:sp>
      <p:sp>
        <p:nvSpPr>
          <p:cNvPr id="1032" name="TextBox 1031">
            <a:extLst>
              <a:ext uri="{FF2B5EF4-FFF2-40B4-BE49-F238E27FC236}">
                <a16:creationId xmlns:a16="http://schemas.microsoft.com/office/drawing/2014/main" id="{2E30033A-FFD5-49C5-93A0-91B03D488565}"/>
              </a:ext>
            </a:extLst>
          </p:cNvPr>
          <p:cNvSpPr txBox="1"/>
          <p:nvPr/>
        </p:nvSpPr>
        <p:spPr>
          <a:xfrm>
            <a:off x="1451161" y="3147312"/>
            <a:ext cx="248464" cy="169185"/>
          </a:xfrm>
          <a:prstGeom prst="rect">
            <a:avLst/>
          </a:prstGeom>
          <a:noFill/>
        </p:spPr>
        <p:txBody>
          <a:bodyPr wrap="square" lIns="0" tIns="0" rIns="0" bIns="0" rtlCol="0">
            <a:noAutofit/>
          </a:bodyPr>
          <a:lstStyle/>
          <a:p>
            <a:pPr>
              <a:lnSpc>
                <a:spcPct val="90000"/>
              </a:lnSpc>
            </a:pPr>
            <a:r>
              <a:rPr lang="en-US" sz="800" dirty="0"/>
              <a:t>SSH</a:t>
            </a:r>
          </a:p>
        </p:txBody>
      </p:sp>
      <p:grpSp>
        <p:nvGrpSpPr>
          <p:cNvPr id="1033" name="Group 1032">
            <a:extLst>
              <a:ext uri="{FF2B5EF4-FFF2-40B4-BE49-F238E27FC236}">
                <a16:creationId xmlns:a16="http://schemas.microsoft.com/office/drawing/2014/main" id="{D6BC8A7F-55B9-4014-AB94-EA9C5384C499}"/>
              </a:ext>
            </a:extLst>
          </p:cNvPr>
          <p:cNvGrpSpPr/>
          <p:nvPr/>
        </p:nvGrpSpPr>
        <p:grpSpPr>
          <a:xfrm>
            <a:off x="290615" y="2310962"/>
            <a:ext cx="264761" cy="327799"/>
            <a:chOff x="6096000" y="3824288"/>
            <a:chExt cx="300038" cy="371475"/>
          </a:xfrm>
          <a:solidFill>
            <a:schemeClr val="tx1"/>
          </a:solidFill>
        </p:grpSpPr>
        <p:sp>
          <p:nvSpPr>
            <p:cNvPr id="1034" name="Freeform 30">
              <a:extLst>
                <a:ext uri="{FF2B5EF4-FFF2-40B4-BE49-F238E27FC236}">
                  <a16:creationId xmlns:a16="http://schemas.microsoft.com/office/drawing/2014/main" id="{CC13CC30-2632-4032-BB81-20E7C8ABDF0C}"/>
                </a:ext>
              </a:extLst>
            </p:cNvPr>
            <p:cNvSpPr>
              <a:spLocks noChangeArrowheads="1"/>
            </p:cNvSpPr>
            <p:nvPr/>
          </p:nvSpPr>
          <p:spPr bwMode="auto">
            <a:xfrm>
              <a:off x="6175375" y="3824288"/>
              <a:ext cx="141288" cy="206375"/>
            </a:xfrm>
            <a:custGeom>
              <a:avLst/>
              <a:gdLst>
                <a:gd name="T0" fmla="*/ 13 w 392"/>
                <a:gd name="T1" fmla="*/ 391 h 575"/>
                <a:gd name="T2" fmla="*/ 50 w 392"/>
                <a:gd name="T3" fmla="*/ 424 h 575"/>
                <a:gd name="T4" fmla="*/ 196 w 392"/>
                <a:gd name="T5" fmla="*/ 574 h 575"/>
                <a:gd name="T6" fmla="*/ 341 w 392"/>
                <a:gd name="T7" fmla="*/ 424 h 575"/>
                <a:gd name="T8" fmla="*/ 379 w 392"/>
                <a:gd name="T9" fmla="*/ 391 h 575"/>
                <a:gd name="T10" fmla="*/ 387 w 392"/>
                <a:gd name="T11" fmla="*/ 333 h 575"/>
                <a:gd name="T12" fmla="*/ 366 w 392"/>
                <a:gd name="T13" fmla="*/ 295 h 575"/>
                <a:gd name="T14" fmla="*/ 379 w 392"/>
                <a:gd name="T15" fmla="*/ 187 h 575"/>
                <a:gd name="T16" fmla="*/ 233 w 392"/>
                <a:gd name="T17" fmla="*/ 37 h 575"/>
                <a:gd name="T18" fmla="*/ 204 w 392"/>
                <a:gd name="T19" fmla="*/ 0 h 575"/>
                <a:gd name="T20" fmla="*/ 4 w 392"/>
                <a:gd name="T21" fmla="*/ 170 h 575"/>
                <a:gd name="T22" fmla="*/ 4 w 392"/>
                <a:gd name="T23" fmla="*/ 191 h 575"/>
                <a:gd name="T24" fmla="*/ 17 w 392"/>
                <a:gd name="T25" fmla="*/ 291 h 575"/>
                <a:gd name="T26" fmla="*/ 4 w 392"/>
                <a:gd name="T27" fmla="*/ 333 h 575"/>
                <a:gd name="T28" fmla="*/ 13 w 392"/>
                <a:gd name="T29" fmla="*/ 391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92" h="575">
                  <a:moveTo>
                    <a:pt x="13" y="391"/>
                  </a:moveTo>
                  <a:cubicBezTo>
                    <a:pt x="17" y="407"/>
                    <a:pt x="29" y="424"/>
                    <a:pt x="50" y="424"/>
                  </a:cubicBezTo>
                  <a:cubicBezTo>
                    <a:pt x="71" y="565"/>
                    <a:pt x="180" y="574"/>
                    <a:pt x="196" y="574"/>
                  </a:cubicBezTo>
                  <a:cubicBezTo>
                    <a:pt x="213" y="574"/>
                    <a:pt x="320" y="569"/>
                    <a:pt x="341" y="424"/>
                  </a:cubicBezTo>
                  <a:cubicBezTo>
                    <a:pt x="362" y="424"/>
                    <a:pt x="374" y="412"/>
                    <a:pt x="379" y="391"/>
                  </a:cubicBezTo>
                  <a:lnTo>
                    <a:pt x="387" y="333"/>
                  </a:lnTo>
                  <a:cubicBezTo>
                    <a:pt x="391" y="316"/>
                    <a:pt x="383" y="299"/>
                    <a:pt x="366" y="295"/>
                  </a:cubicBezTo>
                  <a:cubicBezTo>
                    <a:pt x="370" y="270"/>
                    <a:pt x="379" y="224"/>
                    <a:pt x="379" y="187"/>
                  </a:cubicBezTo>
                  <a:cubicBezTo>
                    <a:pt x="379" y="116"/>
                    <a:pt x="316" y="46"/>
                    <a:pt x="233" y="37"/>
                  </a:cubicBezTo>
                  <a:lnTo>
                    <a:pt x="204" y="0"/>
                  </a:lnTo>
                  <a:cubicBezTo>
                    <a:pt x="4" y="8"/>
                    <a:pt x="4" y="170"/>
                    <a:pt x="4" y="170"/>
                  </a:cubicBezTo>
                  <a:lnTo>
                    <a:pt x="4" y="191"/>
                  </a:lnTo>
                  <a:cubicBezTo>
                    <a:pt x="4" y="229"/>
                    <a:pt x="13" y="270"/>
                    <a:pt x="17" y="291"/>
                  </a:cubicBezTo>
                  <a:cubicBezTo>
                    <a:pt x="9" y="303"/>
                    <a:pt x="0" y="316"/>
                    <a:pt x="4" y="333"/>
                  </a:cubicBezTo>
                  <a:lnTo>
                    <a:pt x="13" y="391"/>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035" name="Freeform 31">
              <a:extLst>
                <a:ext uri="{FF2B5EF4-FFF2-40B4-BE49-F238E27FC236}">
                  <a16:creationId xmlns:a16="http://schemas.microsoft.com/office/drawing/2014/main" id="{A57427DB-726D-4613-A610-3DE4129CF443}"/>
                </a:ext>
              </a:extLst>
            </p:cNvPr>
            <p:cNvSpPr>
              <a:spLocks noChangeArrowheads="1"/>
            </p:cNvSpPr>
            <p:nvPr/>
          </p:nvSpPr>
          <p:spPr bwMode="auto">
            <a:xfrm>
              <a:off x="6096000" y="4029075"/>
              <a:ext cx="300038" cy="166688"/>
            </a:xfrm>
            <a:custGeom>
              <a:avLst/>
              <a:gdLst>
                <a:gd name="T0" fmla="*/ 0 w 832"/>
                <a:gd name="T1" fmla="*/ 462 h 463"/>
                <a:gd name="T2" fmla="*/ 0 w 832"/>
                <a:gd name="T3" fmla="*/ 204 h 463"/>
                <a:gd name="T4" fmla="*/ 87 w 832"/>
                <a:gd name="T5" fmla="*/ 54 h 463"/>
                <a:gd name="T6" fmla="*/ 87 w 832"/>
                <a:gd name="T7" fmla="*/ 54 h 463"/>
                <a:gd name="T8" fmla="*/ 183 w 832"/>
                <a:gd name="T9" fmla="*/ 25 h 463"/>
                <a:gd name="T10" fmla="*/ 237 w 832"/>
                <a:gd name="T11" fmla="*/ 9 h 463"/>
                <a:gd name="T12" fmla="*/ 274 w 832"/>
                <a:gd name="T13" fmla="*/ 0 h 463"/>
                <a:gd name="T14" fmla="*/ 416 w 832"/>
                <a:gd name="T15" fmla="*/ 59 h 463"/>
                <a:gd name="T16" fmla="*/ 416 w 832"/>
                <a:gd name="T17" fmla="*/ 59 h 463"/>
                <a:gd name="T18" fmla="*/ 557 w 832"/>
                <a:gd name="T19" fmla="*/ 0 h 463"/>
                <a:gd name="T20" fmla="*/ 594 w 832"/>
                <a:gd name="T21" fmla="*/ 9 h 463"/>
                <a:gd name="T22" fmla="*/ 649 w 832"/>
                <a:gd name="T23" fmla="*/ 25 h 463"/>
                <a:gd name="T24" fmla="*/ 744 w 832"/>
                <a:gd name="T25" fmla="*/ 54 h 463"/>
                <a:gd name="T26" fmla="*/ 744 w 832"/>
                <a:gd name="T27" fmla="*/ 54 h 463"/>
                <a:gd name="T28" fmla="*/ 831 w 832"/>
                <a:gd name="T29" fmla="*/ 204 h 463"/>
                <a:gd name="T30" fmla="*/ 831 w 832"/>
                <a:gd name="T31" fmla="*/ 462 h 463"/>
                <a:gd name="T32" fmla="*/ 0 w 832"/>
                <a:gd name="T33" fmla="*/ 462 h 4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32" h="463">
                  <a:moveTo>
                    <a:pt x="0" y="462"/>
                  </a:moveTo>
                  <a:lnTo>
                    <a:pt x="0" y="204"/>
                  </a:lnTo>
                  <a:cubicBezTo>
                    <a:pt x="0" y="142"/>
                    <a:pt x="37" y="84"/>
                    <a:pt x="87" y="54"/>
                  </a:cubicBezTo>
                  <a:lnTo>
                    <a:pt x="87" y="54"/>
                  </a:lnTo>
                  <a:cubicBezTo>
                    <a:pt x="116" y="46"/>
                    <a:pt x="150" y="34"/>
                    <a:pt x="183" y="25"/>
                  </a:cubicBezTo>
                  <a:cubicBezTo>
                    <a:pt x="204" y="21"/>
                    <a:pt x="220" y="13"/>
                    <a:pt x="237" y="9"/>
                  </a:cubicBezTo>
                  <a:cubicBezTo>
                    <a:pt x="258" y="5"/>
                    <a:pt x="274" y="0"/>
                    <a:pt x="274" y="0"/>
                  </a:cubicBezTo>
                  <a:cubicBezTo>
                    <a:pt x="303" y="38"/>
                    <a:pt x="358" y="59"/>
                    <a:pt x="416" y="59"/>
                  </a:cubicBezTo>
                  <a:lnTo>
                    <a:pt x="416" y="59"/>
                  </a:lnTo>
                  <a:cubicBezTo>
                    <a:pt x="474" y="59"/>
                    <a:pt x="528" y="38"/>
                    <a:pt x="557" y="0"/>
                  </a:cubicBezTo>
                  <a:cubicBezTo>
                    <a:pt x="557" y="0"/>
                    <a:pt x="574" y="5"/>
                    <a:pt x="594" y="9"/>
                  </a:cubicBezTo>
                  <a:cubicBezTo>
                    <a:pt x="611" y="13"/>
                    <a:pt x="628" y="17"/>
                    <a:pt x="649" y="25"/>
                  </a:cubicBezTo>
                  <a:cubicBezTo>
                    <a:pt x="682" y="34"/>
                    <a:pt x="719" y="46"/>
                    <a:pt x="744" y="54"/>
                  </a:cubicBezTo>
                  <a:lnTo>
                    <a:pt x="744" y="54"/>
                  </a:lnTo>
                  <a:cubicBezTo>
                    <a:pt x="794" y="84"/>
                    <a:pt x="831" y="138"/>
                    <a:pt x="831" y="204"/>
                  </a:cubicBezTo>
                  <a:lnTo>
                    <a:pt x="831" y="462"/>
                  </a:lnTo>
                  <a:lnTo>
                    <a:pt x="0" y="462"/>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grpSp>
        <p:nvGrpSpPr>
          <p:cNvPr id="1036" name="Group 1035">
            <a:extLst>
              <a:ext uri="{FF2B5EF4-FFF2-40B4-BE49-F238E27FC236}">
                <a16:creationId xmlns:a16="http://schemas.microsoft.com/office/drawing/2014/main" id="{053CF43A-D902-4D83-A98F-34F39788D173}"/>
              </a:ext>
            </a:extLst>
          </p:cNvPr>
          <p:cNvGrpSpPr>
            <a:grpSpLocks noChangeAspect="1"/>
          </p:cNvGrpSpPr>
          <p:nvPr/>
        </p:nvGrpSpPr>
        <p:grpSpPr>
          <a:xfrm>
            <a:off x="961404" y="5444981"/>
            <a:ext cx="483416" cy="483416"/>
            <a:chOff x="7046913" y="4090988"/>
            <a:chExt cx="327025" cy="327025"/>
          </a:xfrm>
          <a:solidFill>
            <a:schemeClr val="accent1"/>
          </a:solidFill>
        </p:grpSpPr>
        <p:sp>
          <p:nvSpPr>
            <p:cNvPr id="1037" name="Freeform 32">
              <a:extLst>
                <a:ext uri="{FF2B5EF4-FFF2-40B4-BE49-F238E27FC236}">
                  <a16:creationId xmlns:a16="http://schemas.microsoft.com/office/drawing/2014/main" id="{1C20AD56-145C-48AC-99E4-B563BF1829D2}"/>
                </a:ext>
              </a:extLst>
            </p:cNvPr>
            <p:cNvSpPr>
              <a:spLocks noChangeArrowheads="1"/>
            </p:cNvSpPr>
            <p:nvPr/>
          </p:nvSpPr>
          <p:spPr bwMode="auto">
            <a:xfrm>
              <a:off x="7204075" y="4281488"/>
              <a:ext cx="68263" cy="53975"/>
            </a:xfrm>
            <a:custGeom>
              <a:avLst/>
              <a:gdLst>
                <a:gd name="T0" fmla="*/ 11 w 190"/>
                <a:gd name="T1" fmla="*/ 0 h 148"/>
                <a:gd name="T2" fmla="*/ 186 w 190"/>
                <a:gd name="T3" fmla="*/ 20 h 148"/>
                <a:gd name="T4" fmla="*/ 189 w 190"/>
                <a:gd name="T5" fmla="*/ 31 h 148"/>
                <a:gd name="T6" fmla="*/ 70 w 190"/>
                <a:gd name="T7" fmla="*/ 147 h 148"/>
                <a:gd name="T8" fmla="*/ 50 w 190"/>
                <a:gd name="T9" fmla="*/ 141 h 148"/>
                <a:gd name="T10" fmla="*/ 48 w 190"/>
                <a:gd name="T11" fmla="*/ 141 h 148"/>
                <a:gd name="T12" fmla="*/ 0 w 190"/>
                <a:gd name="T13" fmla="*/ 17 h 148"/>
                <a:gd name="T14" fmla="*/ 11 w 190"/>
                <a:gd name="T15" fmla="*/ 0 h 1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0" h="148">
                  <a:moveTo>
                    <a:pt x="11" y="0"/>
                  </a:moveTo>
                  <a:lnTo>
                    <a:pt x="186" y="20"/>
                  </a:lnTo>
                  <a:cubicBezTo>
                    <a:pt x="186" y="25"/>
                    <a:pt x="186" y="28"/>
                    <a:pt x="189" y="31"/>
                  </a:cubicBezTo>
                  <a:lnTo>
                    <a:pt x="70" y="147"/>
                  </a:lnTo>
                  <a:cubicBezTo>
                    <a:pt x="65" y="144"/>
                    <a:pt x="59" y="141"/>
                    <a:pt x="50" y="141"/>
                  </a:cubicBezTo>
                  <a:lnTo>
                    <a:pt x="48" y="141"/>
                  </a:lnTo>
                  <a:lnTo>
                    <a:pt x="0" y="17"/>
                  </a:lnTo>
                  <a:cubicBezTo>
                    <a:pt x="2" y="11"/>
                    <a:pt x="8" y="6"/>
                    <a:pt x="11"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038" name="Freeform 33">
              <a:extLst>
                <a:ext uri="{FF2B5EF4-FFF2-40B4-BE49-F238E27FC236}">
                  <a16:creationId xmlns:a16="http://schemas.microsoft.com/office/drawing/2014/main" id="{99CFB8B6-D2D0-4AE7-87E1-49681DECDA35}"/>
                </a:ext>
              </a:extLst>
            </p:cNvPr>
            <p:cNvSpPr>
              <a:spLocks noChangeArrowheads="1"/>
            </p:cNvSpPr>
            <p:nvPr/>
          </p:nvSpPr>
          <p:spPr bwMode="auto">
            <a:xfrm>
              <a:off x="7148513" y="4283075"/>
              <a:ext cx="63500" cy="52388"/>
            </a:xfrm>
            <a:custGeom>
              <a:avLst/>
              <a:gdLst>
                <a:gd name="T0" fmla="*/ 125 w 176"/>
                <a:gd name="T1" fmla="*/ 25 h 145"/>
                <a:gd name="T2" fmla="*/ 175 w 176"/>
                <a:gd name="T3" fmla="*/ 144 h 145"/>
                <a:gd name="T4" fmla="*/ 0 w 176"/>
                <a:gd name="T5" fmla="*/ 20 h 145"/>
                <a:gd name="T6" fmla="*/ 3 w 176"/>
                <a:gd name="T7" fmla="*/ 14 h 145"/>
                <a:gd name="T8" fmla="*/ 85 w 176"/>
                <a:gd name="T9" fmla="*/ 0 h 145"/>
                <a:gd name="T10" fmla="*/ 125 w 176"/>
                <a:gd name="T11" fmla="*/ 25 h 145"/>
              </a:gdLst>
              <a:ahLst/>
              <a:cxnLst>
                <a:cxn ang="0">
                  <a:pos x="T0" y="T1"/>
                </a:cxn>
                <a:cxn ang="0">
                  <a:pos x="T2" y="T3"/>
                </a:cxn>
                <a:cxn ang="0">
                  <a:pos x="T4" y="T5"/>
                </a:cxn>
                <a:cxn ang="0">
                  <a:pos x="T6" y="T7"/>
                </a:cxn>
                <a:cxn ang="0">
                  <a:pos x="T8" y="T9"/>
                </a:cxn>
                <a:cxn ang="0">
                  <a:pos x="T10" y="T11"/>
                </a:cxn>
              </a:cxnLst>
              <a:rect l="0" t="0" r="r" b="b"/>
              <a:pathLst>
                <a:path w="176" h="145">
                  <a:moveTo>
                    <a:pt x="125" y="25"/>
                  </a:moveTo>
                  <a:cubicBezTo>
                    <a:pt x="127" y="25"/>
                    <a:pt x="175" y="144"/>
                    <a:pt x="175" y="144"/>
                  </a:cubicBezTo>
                  <a:lnTo>
                    <a:pt x="0" y="20"/>
                  </a:lnTo>
                  <a:cubicBezTo>
                    <a:pt x="3" y="20"/>
                    <a:pt x="3" y="17"/>
                    <a:pt x="3" y="14"/>
                  </a:cubicBezTo>
                  <a:lnTo>
                    <a:pt x="85" y="0"/>
                  </a:lnTo>
                  <a:cubicBezTo>
                    <a:pt x="91" y="14"/>
                    <a:pt x="108" y="25"/>
                    <a:pt x="125" y="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039" name="Freeform 34">
              <a:extLst>
                <a:ext uri="{FF2B5EF4-FFF2-40B4-BE49-F238E27FC236}">
                  <a16:creationId xmlns:a16="http://schemas.microsoft.com/office/drawing/2014/main" id="{ACCE14A4-E0A4-43FF-9BEF-EA5261DA28F0}"/>
                </a:ext>
              </a:extLst>
            </p:cNvPr>
            <p:cNvSpPr>
              <a:spLocks noChangeArrowheads="1"/>
            </p:cNvSpPr>
            <p:nvPr/>
          </p:nvSpPr>
          <p:spPr bwMode="auto">
            <a:xfrm>
              <a:off x="7140575" y="4210050"/>
              <a:ext cx="42863" cy="68263"/>
            </a:xfrm>
            <a:custGeom>
              <a:avLst/>
              <a:gdLst>
                <a:gd name="T0" fmla="*/ 116 w 117"/>
                <a:gd name="T1" fmla="*/ 149 h 190"/>
                <a:gd name="T2" fmla="*/ 99 w 117"/>
                <a:gd name="T3" fmla="*/ 175 h 190"/>
                <a:gd name="T4" fmla="*/ 17 w 117"/>
                <a:gd name="T5" fmla="*/ 189 h 190"/>
                <a:gd name="T6" fmla="*/ 0 w 117"/>
                <a:gd name="T7" fmla="*/ 172 h 190"/>
                <a:gd name="T8" fmla="*/ 42 w 117"/>
                <a:gd name="T9" fmla="*/ 0 h 190"/>
                <a:gd name="T10" fmla="*/ 45 w 117"/>
                <a:gd name="T11" fmla="*/ 0 h 190"/>
                <a:gd name="T12" fmla="*/ 116 w 117"/>
                <a:gd name="T13" fmla="*/ 149 h 190"/>
              </a:gdLst>
              <a:ahLst/>
              <a:cxnLst>
                <a:cxn ang="0">
                  <a:pos x="T0" y="T1"/>
                </a:cxn>
                <a:cxn ang="0">
                  <a:pos x="T2" y="T3"/>
                </a:cxn>
                <a:cxn ang="0">
                  <a:pos x="T4" y="T5"/>
                </a:cxn>
                <a:cxn ang="0">
                  <a:pos x="T6" y="T7"/>
                </a:cxn>
                <a:cxn ang="0">
                  <a:pos x="T8" y="T9"/>
                </a:cxn>
                <a:cxn ang="0">
                  <a:pos x="T10" y="T11"/>
                </a:cxn>
                <a:cxn ang="0">
                  <a:pos x="T12" y="T13"/>
                </a:cxn>
              </a:cxnLst>
              <a:rect l="0" t="0" r="r" b="b"/>
              <a:pathLst>
                <a:path w="117" h="190">
                  <a:moveTo>
                    <a:pt x="116" y="149"/>
                  </a:moveTo>
                  <a:cubicBezTo>
                    <a:pt x="110" y="155"/>
                    <a:pt x="104" y="166"/>
                    <a:pt x="99" y="175"/>
                  </a:cubicBezTo>
                  <a:lnTo>
                    <a:pt x="17" y="189"/>
                  </a:lnTo>
                  <a:cubicBezTo>
                    <a:pt x="11" y="183"/>
                    <a:pt x="5" y="177"/>
                    <a:pt x="0" y="172"/>
                  </a:cubicBezTo>
                  <a:lnTo>
                    <a:pt x="42" y="0"/>
                  </a:lnTo>
                  <a:cubicBezTo>
                    <a:pt x="45" y="0"/>
                    <a:pt x="45" y="0"/>
                    <a:pt x="45" y="0"/>
                  </a:cubicBezTo>
                  <a:lnTo>
                    <a:pt x="116" y="14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040" name="Freeform 35">
              <a:extLst>
                <a:ext uri="{FF2B5EF4-FFF2-40B4-BE49-F238E27FC236}">
                  <a16:creationId xmlns:a16="http://schemas.microsoft.com/office/drawing/2014/main" id="{38C9BC85-1FB8-4ECC-A963-EC3B492493D5}"/>
                </a:ext>
              </a:extLst>
            </p:cNvPr>
            <p:cNvSpPr>
              <a:spLocks noChangeArrowheads="1"/>
            </p:cNvSpPr>
            <p:nvPr/>
          </p:nvSpPr>
          <p:spPr bwMode="auto">
            <a:xfrm>
              <a:off x="7165975" y="4198938"/>
              <a:ext cx="92075" cy="63500"/>
            </a:xfrm>
            <a:custGeom>
              <a:avLst/>
              <a:gdLst>
                <a:gd name="T0" fmla="*/ 74 w 255"/>
                <a:gd name="T1" fmla="*/ 169 h 176"/>
                <a:gd name="T2" fmla="*/ 71 w 255"/>
                <a:gd name="T3" fmla="*/ 166 h 176"/>
                <a:gd name="T4" fmla="*/ 0 w 255"/>
                <a:gd name="T5" fmla="*/ 17 h 176"/>
                <a:gd name="T6" fmla="*/ 11 w 255"/>
                <a:gd name="T7" fmla="*/ 0 h 176"/>
                <a:gd name="T8" fmla="*/ 251 w 255"/>
                <a:gd name="T9" fmla="*/ 5 h 176"/>
                <a:gd name="T10" fmla="*/ 254 w 255"/>
                <a:gd name="T11" fmla="*/ 14 h 176"/>
                <a:gd name="T12" fmla="*/ 93 w 255"/>
                <a:gd name="T13" fmla="*/ 175 h 176"/>
                <a:gd name="T14" fmla="*/ 74 w 255"/>
                <a:gd name="T15" fmla="*/ 169 h 1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5" h="176">
                  <a:moveTo>
                    <a:pt x="74" y="169"/>
                  </a:moveTo>
                  <a:cubicBezTo>
                    <a:pt x="74" y="169"/>
                    <a:pt x="71" y="169"/>
                    <a:pt x="71" y="166"/>
                  </a:cubicBezTo>
                  <a:lnTo>
                    <a:pt x="0" y="17"/>
                  </a:lnTo>
                  <a:cubicBezTo>
                    <a:pt x="6" y="14"/>
                    <a:pt x="9" y="5"/>
                    <a:pt x="11" y="0"/>
                  </a:cubicBezTo>
                  <a:lnTo>
                    <a:pt x="251" y="5"/>
                  </a:lnTo>
                  <a:cubicBezTo>
                    <a:pt x="251" y="8"/>
                    <a:pt x="254" y="11"/>
                    <a:pt x="254" y="14"/>
                  </a:cubicBezTo>
                  <a:lnTo>
                    <a:pt x="93" y="175"/>
                  </a:lnTo>
                  <a:cubicBezTo>
                    <a:pt x="88" y="172"/>
                    <a:pt x="82" y="169"/>
                    <a:pt x="74" y="16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041" name="Freeform 36">
              <a:extLst>
                <a:ext uri="{FF2B5EF4-FFF2-40B4-BE49-F238E27FC236}">
                  <a16:creationId xmlns:a16="http://schemas.microsoft.com/office/drawing/2014/main" id="{A5B8FD95-0DD8-4829-995D-80523558CE77}"/>
                </a:ext>
              </a:extLst>
            </p:cNvPr>
            <p:cNvSpPr>
              <a:spLocks noChangeArrowheads="1"/>
            </p:cNvSpPr>
            <p:nvPr/>
          </p:nvSpPr>
          <p:spPr bwMode="auto">
            <a:xfrm>
              <a:off x="7207250" y="4210050"/>
              <a:ext cx="71438" cy="69850"/>
            </a:xfrm>
            <a:custGeom>
              <a:avLst/>
              <a:gdLst>
                <a:gd name="T0" fmla="*/ 161 w 198"/>
                <a:gd name="T1" fmla="*/ 0 h 193"/>
                <a:gd name="T2" fmla="*/ 172 w 198"/>
                <a:gd name="T3" fmla="*/ 5 h 193"/>
                <a:gd name="T4" fmla="*/ 197 w 198"/>
                <a:gd name="T5" fmla="*/ 169 h 193"/>
                <a:gd name="T6" fmla="*/ 178 w 198"/>
                <a:gd name="T7" fmla="*/ 192 h 193"/>
                <a:gd name="T8" fmla="*/ 3 w 198"/>
                <a:gd name="T9" fmla="*/ 172 h 193"/>
                <a:gd name="T10" fmla="*/ 0 w 198"/>
                <a:gd name="T11" fmla="*/ 161 h 193"/>
                <a:gd name="T12" fmla="*/ 161 w 198"/>
                <a:gd name="T13" fmla="*/ 0 h 193"/>
              </a:gdLst>
              <a:ahLst/>
              <a:cxnLst>
                <a:cxn ang="0">
                  <a:pos x="T0" y="T1"/>
                </a:cxn>
                <a:cxn ang="0">
                  <a:pos x="T2" y="T3"/>
                </a:cxn>
                <a:cxn ang="0">
                  <a:pos x="T4" y="T5"/>
                </a:cxn>
                <a:cxn ang="0">
                  <a:pos x="T6" y="T7"/>
                </a:cxn>
                <a:cxn ang="0">
                  <a:pos x="T8" y="T9"/>
                </a:cxn>
                <a:cxn ang="0">
                  <a:pos x="T10" y="T11"/>
                </a:cxn>
                <a:cxn ang="0">
                  <a:pos x="T12" y="T13"/>
                </a:cxn>
              </a:cxnLst>
              <a:rect l="0" t="0" r="r" b="b"/>
              <a:pathLst>
                <a:path w="198" h="193">
                  <a:moveTo>
                    <a:pt x="161" y="0"/>
                  </a:moveTo>
                  <a:cubicBezTo>
                    <a:pt x="164" y="3"/>
                    <a:pt x="169" y="5"/>
                    <a:pt x="172" y="5"/>
                  </a:cubicBezTo>
                  <a:lnTo>
                    <a:pt x="197" y="169"/>
                  </a:lnTo>
                  <a:cubicBezTo>
                    <a:pt x="189" y="175"/>
                    <a:pt x="183" y="183"/>
                    <a:pt x="178" y="192"/>
                  </a:cubicBezTo>
                  <a:lnTo>
                    <a:pt x="3" y="172"/>
                  </a:lnTo>
                  <a:cubicBezTo>
                    <a:pt x="3" y="169"/>
                    <a:pt x="3" y="163"/>
                    <a:pt x="0" y="161"/>
                  </a:cubicBezTo>
                  <a:lnTo>
                    <a:pt x="161"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042" name="Freeform 37">
              <a:extLst>
                <a:ext uri="{FF2B5EF4-FFF2-40B4-BE49-F238E27FC236}">
                  <a16:creationId xmlns:a16="http://schemas.microsoft.com/office/drawing/2014/main" id="{B85153B7-EE6E-466D-BB4D-C829EB5B06E0}"/>
                </a:ext>
              </a:extLst>
            </p:cNvPr>
            <p:cNvSpPr>
              <a:spLocks noChangeArrowheads="1"/>
            </p:cNvSpPr>
            <p:nvPr/>
          </p:nvSpPr>
          <p:spPr bwMode="auto">
            <a:xfrm>
              <a:off x="7046913" y="4090988"/>
              <a:ext cx="327025" cy="327025"/>
            </a:xfrm>
            <a:custGeom>
              <a:avLst/>
              <a:gdLst>
                <a:gd name="T0" fmla="*/ 455 w 910"/>
                <a:gd name="T1" fmla="*/ 0 h 909"/>
                <a:gd name="T2" fmla="*/ 909 w 910"/>
                <a:gd name="T3" fmla="*/ 454 h 909"/>
                <a:gd name="T4" fmla="*/ 455 w 910"/>
                <a:gd name="T5" fmla="*/ 908 h 909"/>
                <a:gd name="T6" fmla="*/ 0 w 910"/>
                <a:gd name="T7" fmla="*/ 454 h 909"/>
                <a:gd name="T8" fmla="*/ 455 w 910"/>
                <a:gd name="T9" fmla="*/ 0 h 909"/>
                <a:gd name="T10" fmla="*/ 669 w 910"/>
                <a:gd name="T11" fmla="*/ 589 h 909"/>
                <a:gd name="T12" fmla="*/ 717 w 910"/>
                <a:gd name="T13" fmla="*/ 542 h 909"/>
                <a:gd name="T14" fmla="*/ 677 w 910"/>
                <a:gd name="T15" fmla="*/ 496 h 909"/>
                <a:gd name="T16" fmla="*/ 652 w 910"/>
                <a:gd name="T17" fmla="*/ 333 h 909"/>
                <a:gd name="T18" fmla="*/ 677 w 910"/>
                <a:gd name="T19" fmla="*/ 293 h 909"/>
                <a:gd name="T20" fmla="*/ 632 w 910"/>
                <a:gd name="T21" fmla="*/ 248 h 909"/>
                <a:gd name="T22" fmla="*/ 590 w 910"/>
                <a:gd name="T23" fmla="*/ 279 h 909"/>
                <a:gd name="T24" fmla="*/ 347 w 910"/>
                <a:gd name="T25" fmla="*/ 273 h 909"/>
                <a:gd name="T26" fmla="*/ 305 w 910"/>
                <a:gd name="T27" fmla="*/ 242 h 909"/>
                <a:gd name="T28" fmla="*/ 260 w 910"/>
                <a:gd name="T29" fmla="*/ 288 h 909"/>
                <a:gd name="T30" fmla="*/ 282 w 910"/>
                <a:gd name="T31" fmla="*/ 327 h 909"/>
                <a:gd name="T32" fmla="*/ 240 w 910"/>
                <a:gd name="T33" fmla="*/ 499 h 909"/>
                <a:gd name="T34" fmla="*/ 198 w 910"/>
                <a:gd name="T35" fmla="*/ 544 h 909"/>
                <a:gd name="T36" fmla="*/ 243 w 910"/>
                <a:gd name="T37" fmla="*/ 589 h 909"/>
                <a:gd name="T38" fmla="*/ 271 w 910"/>
                <a:gd name="T39" fmla="*/ 581 h 909"/>
                <a:gd name="T40" fmla="*/ 449 w 910"/>
                <a:gd name="T41" fmla="*/ 705 h 909"/>
                <a:gd name="T42" fmla="*/ 446 w 910"/>
                <a:gd name="T43" fmla="*/ 719 h 909"/>
                <a:gd name="T44" fmla="*/ 491 w 910"/>
                <a:gd name="T45" fmla="*/ 764 h 909"/>
                <a:gd name="T46" fmla="*/ 536 w 910"/>
                <a:gd name="T47" fmla="*/ 719 h 909"/>
                <a:gd name="T48" fmla="*/ 531 w 910"/>
                <a:gd name="T49" fmla="*/ 700 h 909"/>
                <a:gd name="T50" fmla="*/ 649 w 910"/>
                <a:gd name="T51" fmla="*/ 584 h 909"/>
                <a:gd name="T52" fmla="*/ 669 w 910"/>
                <a:gd name="T53" fmla="*/ 589 h 9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10" h="909">
                  <a:moveTo>
                    <a:pt x="455" y="0"/>
                  </a:moveTo>
                  <a:cubicBezTo>
                    <a:pt x="706" y="0"/>
                    <a:pt x="909" y="203"/>
                    <a:pt x="909" y="454"/>
                  </a:cubicBezTo>
                  <a:cubicBezTo>
                    <a:pt x="909" y="705"/>
                    <a:pt x="707" y="908"/>
                    <a:pt x="455" y="908"/>
                  </a:cubicBezTo>
                  <a:cubicBezTo>
                    <a:pt x="204" y="908"/>
                    <a:pt x="0" y="705"/>
                    <a:pt x="0" y="454"/>
                  </a:cubicBezTo>
                  <a:cubicBezTo>
                    <a:pt x="0" y="203"/>
                    <a:pt x="203" y="0"/>
                    <a:pt x="455" y="0"/>
                  </a:cubicBezTo>
                  <a:close/>
                  <a:moveTo>
                    <a:pt x="669" y="589"/>
                  </a:moveTo>
                  <a:cubicBezTo>
                    <a:pt x="694" y="589"/>
                    <a:pt x="714" y="570"/>
                    <a:pt x="717" y="542"/>
                  </a:cubicBezTo>
                  <a:cubicBezTo>
                    <a:pt x="717" y="519"/>
                    <a:pt x="700" y="499"/>
                    <a:pt x="677" y="496"/>
                  </a:cubicBezTo>
                  <a:lnTo>
                    <a:pt x="652" y="333"/>
                  </a:lnTo>
                  <a:cubicBezTo>
                    <a:pt x="666" y="327"/>
                    <a:pt x="677" y="310"/>
                    <a:pt x="677" y="293"/>
                  </a:cubicBezTo>
                  <a:cubicBezTo>
                    <a:pt x="677" y="268"/>
                    <a:pt x="658" y="248"/>
                    <a:pt x="632" y="248"/>
                  </a:cubicBezTo>
                  <a:cubicBezTo>
                    <a:pt x="613" y="248"/>
                    <a:pt x="596" y="262"/>
                    <a:pt x="590" y="279"/>
                  </a:cubicBezTo>
                  <a:lnTo>
                    <a:pt x="347" y="273"/>
                  </a:lnTo>
                  <a:cubicBezTo>
                    <a:pt x="342" y="256"/>
                    <a:pt x="325" y="242"/>
                    <a:pt x="305" y="242"/>
                  </a:cubicBezTo>
                  <a:cubicBezTo>
                    <a:pt x="280" y="242"/>
                    <a:pt x="260" y="262"/>
                    <a:pt x="260" y="288"/>
                  </a:cubicBezTo>
                  <a:cubicBezTo>
                    <a:pt x="260" y="304"/>
                    <a:pt x="268" y="319"/>
                    <a:pt x="282" y="327"/>
                  </a:cubicBezTo>
                  <a:lnTo>
                    <a:pt x="240" y="499"/>
                  </a:lnTo>
                  <a:cubicBezTo>
                    <a:pt x="217" y="502"/>
                    <a:pt x="198" y="522"/>
                    <a:pt x="198" y="544"/>
                  </a:cubicBezTo>
                  <a:cubicBezTo>
                    <a:pt x="198" y="570"/>
                    <a:pt x="217" y="589"/>
                    <a:pt x="243" y="589"/>
                  </a:cubicBezTo>
                  <a:cubicBezTo>
                    <a:pt x="254" y="589"/>
                    <a:pt x="263" y="587"/>
                    <a:pt x="271" y="581"/>
                  </a:cubicBezTo>
                  <a:lnTo>
                    <a:pt x="449" y="705"/>
                  </a:lnTo>
                  <a:cubicBezTo>
                    <a:pt x="446" y="711"/>
                    <a:pt x="446" y="714"/>
                    <a:pt x="446" y="719"/>
                  </a:cubicBezTo>
                  <a:cubicBezTo>
                    <a:pt x="446" y="745"/>
                    <a:pt x="466" y="764"/>
                    <a:pt x="491" y="764"/>
                  </a:cubicBezTo>
                  <a:cubicBezTo>
                    <a:pt x="517" y="764"/>
                    <a:pt x="536" y="745"/>
                    <a:pt x="536" y="719"/>
                  </a:cubicBezTo>
                  <a:cubicBezTo>
                    <a:pt x="536" y="714"/>
                    <a:pt x="534" y="705"/>
                    <a:pt x="531" y="700"/>
                  </a:cubicBezTo>
                  <a:lnTo>
                    <a:pt x="649" y="584"/>
                  </a:lnTo>
                  <a:cubicBezTo>
                    <a:pt x="655" y="587"/>
                    <a:pt x="661" y="589"/>
                    <a:pt x="669" y="589"/>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1043" name="TextBox 1042">
            <a:extLst>
              <a:ext uri="{FF2B5EF4-FFF2-40B4-BE49-F238E27FC236}">
                <a16:creationId xmlns:a16="http://schemas.microsoft.com/office/drawing/2014/main" id="{EA875DE0-288B-44E7-8EA3-4505B13B00AE}"/>
              </a:ext>
            </a:extLst>
          </p:cNvPr>
          <p:cNvSpPr txBox="1"/>
          <p:nvPr/>
        </p:nvSpPr>
        <p:spPr>
          <a:xfrm>
            <a:off x="1487938" y="5619384"/>
            <a:ext cx="362600" cy="215444"/>
          </a:xfrm>
          <a:prstGeom prst="rect">
            <a:avLst/>
          </a:prstGeom>
          <a:noFill/>
        </p:spPr>
        <p:txBody>
          <a:bodyPr wrap="none" rtlCol="0">
            <a:spAutoFit/>
          </a:bodyPr>
          <a:lstStyle/>
          <a:p>
            <a:r>
              <a:rPr lang="en-US" sz="800" dirty="0"/>
              <a:t>VCN</a:t>
            </a:r>
          </a:p>
        </p:txBody>
      </p:sp>
      <p:grpSp>
        <p:nvGrpSpPr>
          <p:cNvPr id="1111" name="Group 1110">
            <a:extLst>
              <a:ext uri="{FF2B5EF4-FFF2-40B4-BE49-F238E27FC236}">
                <a16:creationId xmlns:a16="http://schemas.microsoft.com/office/drawing/2014/main" id="{DCC7502B-A354-45BE-BB95-1CEC2899DC89}"/>
              </a:ext>
            </a:extLst>
          </p:cNvPr>
          <p:cNvGrpSpPr/>
          <p:nvPr/>
        </p:nvGrpSpPr>
        <p:grpSpPr>
          <a:xfrm>
            <a:off x="6452201" y="3852113"/>
            <a:ext cx="475077" cy="641225"/>
            <a:chOff x="5521685" y="5536800"/>
            <a:chExt cx="475077" cy="641225"/>
          </a:xfrm>
        </p:grpSpPr>
        <p:grpSp>
          <p:nvGrpSpPr>
            <p:cNvPr id="1112" name="Group 1111">
              <a:extLst>
                <a:ext uri="{FF2B5EF4-FFF2-40B4-BE49-F238E27FC236}">
                  <a16:creationId xmlns:a16="http://schemas.microsoft.com/office/drawing/2014/main" id="{0B88B3BA-F389-4DB2-98B9-5DE21402E8D3}"/>
                </a:ext>
              </a:extLst>
            </p:cNvPr>
            <p:cNvGrpSpPr/>
            <p:nvPr/>
          </p:nvGrpSpPr>
          <p:grpSpPr>
            <a:xfrm>
              <a:off x="5521685" y="5536800"/>
              <a:ext cx="475077" cy="438068"/>
              <a:chOff x="7248176" y="4158080"/>
              <a:chExt cx="639069" cy="695710"/>
            </a:xfrm>
          </p:grpSpPr>
          <p:sp>
            <p:nvSpPr>
              <p:cNvPr id="1114" name="Freeform 29">
                <a:extLst>
                  <a:ext uri="{FF2B5EF4-FFF2-40B4-BE49-F238E27FC236}">
                    <a16:creationId xmlns:a16="http://schemas.microsoft.com/office/drawing/2014/main" id="{5BEDD394-C408-45EB-9F57-3E1C2B40BDC0}"/>
                  </a:ext>
                </a:extLst>
              </p:cNvPr>
              <p:cNvSpPr>
                <a:spLocks noChangeArrowheads="1"/>
              </p:cNvSpPr>
              <p:nvPr/>
            </p:nvSpPr>
            <p:spPr bwMode="auto">
              <a:xfrm>
                <a:off x="7326921" y="4243662"/>
                <a:ext cx="468473" cy="509524"/>
              </a:xfrm>
              <a:custGeom>
                <a:avLst/>
                <a:gdLst>
                  <a:gd name="T0" fmla="*/ 658 w 854"/>
                  <a:gd name="T1" fmla="*/ 14 h 929"/>
                  <a:gd name="T2" fmla="*/ 853 w 854"/>
                  <a:gd name="T3" fmla="*/ 79 h 929"/>
                  <a:gd name="T4" fmla="*/ 853 w 854"/>
                  <a:gd name="T5" fmla="*/ 849 h 929"/>
                  <a:gd name="T6" fmla="*/ 658 w 854"/>
                  <a:gd name="T7" fmla="*/ 914 h 929"/>
                  <a:gd name="T8" fmla="*/ 427 w 854"/>
                  <a:gd name="T9" fmla="*/ 928 h 929"/>
                  <a:gd name="T10" fmla="*/ 195 w 854"/>
                  <a:gd name="T11" fmla="*/ 914 h 929"/>
                  <a:gd name="T12" fmla="*/ 0 w 854"/>
                  <a:gd name="T13" fmla="*/ 849 h 929"/>
                  <a:gd name="T14" fmla="*/ 0 w 854"/>
                  <a:gd name="T15" fmla="*/ 79 h 929"/>
                  <a:gd name="T16" fmla="*/ 195 w 854"/>
                  <a:gd name="T17" fmla="*/ 14 h 929"/>
                  <a:gd name="T18" fmla="*/ 427 w 854"/>
                  <a:gd name="T19" fmla="*/ 0 h 929"/>
                  <a:gd name="T20" fmla="*/ 658 w 854"/>
                  <a:gd name="T21" fmla="*/ 14 h 929"/>
                  <a:gd name="T22" fmla="*/ 226 w 854"/>
                  <a:gd name="T23" fmla="*/ 668 h 929"/>
                  <a:gd name="T24" fmla="*/ 283 w 854"/>
                  <a:gd name="T25" fmla="*/ 612 h 929"/>
                  <a:gd name="T26" fmla="*/ 226 w 854"/>
                  <a:gd name="T27" fmla="*/ 556 h 929"/>
                  <a:gd name="T28" fmla="*/ 170 w 854"/>
                  <a:gd name="T29" fmla="*/ 612 h 929"/>
                  <a:gd name="T30" fmla="*/ 226 w 854"/>
                  <a:gd name="T31" fmla="*/ 668 h 929"/>
                  <a:gd name="T32" fmla="*/ 246 w 854"/>
                  <a:gd name="T33" fmla="*/ 420 h 929"/>
                  <a:gd name="T34" fmla="*/ 376 w 854"/>
                  <a:gd name="T35" fmla="*/ 420 h 929"/>
                  <a:gd name="T36" fmla="*/ 311 w 854"/>
                  <a:gd name="T37" fmla="*/ 290 h 929"/>
                  <a:gd name="T38" fmla="*/ 246 w 854"/>
                  <a:gd name="T39" fmla="*/ 420 h 929"/>
                  <a:gd name="T40" fmla="*/ 356 w 854"/>
                  <a:gd name="T41" fmla="*/ 508 h 929"/>
                  <a:gd name="T42" fmla="*/ 356 w 854"/>
                  <a:gd name="T43" fmla="*/ 604 h 929"/>
                  <a:gd name="T44" fmla="*/ 424 w 854"/>
                  <a:gd name="T45" fmla="*/ 632 h 929"/>
                  <a:gd name="T46" fmla="*/ 491 w 854"/>
                  <a:gd name="T47" fmla="*/ 604 h 929"/>
                  <a:gd name="T48" fmla="*/ 491 w 854"/>
                  <a:gd name="T49" fmla="*/ 508 h 929"/>
                  <a:gd name="T50" fmla="*/ 424 w 854"/>
                  <a:gd name="T51" fmla="*/ 479 h 929"/>
                  <a:gd name="T52" fmla="*/ 356 w 854"/>
                  <a:gd name="T53" fmla="*/ 508 h 929"/>
                  <a:gd name="T54" fmla="*/ 446 w 854"/>
                  <a:gd name="T55" fmla="*/ 810 h 929"/>
                  <a:gd name="T56" fmla="*/ 503 w 854"/>
                  <a:gd name="T57" fmla="*/ 753 h 929"/>
                  <a:gd name="T58" fmla="*/ 446 w 854"/>
                  <a:gd name="T59" fmla="*/ 697 h 929"/>
                  <a:gd name="T60" fmla="*/ 390 w 854"/>
                  <a:gd name="T61" fmla="*/ 753 h 929"/>
                  <a:gd name="T62" fmla="*/ 446 w 854"/>
                  <a:gd name="T63" fmla="*/ 810 h 929"/>
                  <a:gd name="T64" fmla="*/ 489 w 854"/>
                  <a:gd name="T65" fmla="*/ 358 h 929"/>
                  <a:gd name="T66" fmla="*/ 562 w 854"/>
                  <a:gd name="T67" fmla="*/ 431 h 929"/>
                  <a:gd name="T68" fmla="*/ 635 w 854"/>
                  <a:gd name="T69" fmla="*/ 358 h 929"/>
                  <a:gd name="T70" fmla="*/ 562 w 854"/>
                  <a:gd name="T71" fmla="*/ 285 h 929"/>
                  <a:gd name="T72" fmla="*/ 489 w 854"/>
                  <a:gd name="T73" fmla="*/ 358 h 929"/>
                  <a:gd name="T74" fmla="*/ 590 w 854"/>
                  <a:gd name="T75" fmla="*/ 640 h 929"/>
                  <a:gd name="T76" fmla="*/ 703 w 854"/>
                  <a:gd name="T77" fmla="*/ 640 h 929"/>
                  <a:gd name="T78" fmla="*/ 647 w 854"/>
                  <a:gd name="T79" fmla="*/ 525 h 929"/>
                  <a:gd name="T80" fmla="*/ 590 w 854"/>
                  <a:gd name="T81" fmla="*/ 640 h 929"/>
                  <a:gd name="T82" fmla="*/ 819 w 854"/>
                  <a:gd name="T83" fmla="*/ 138 h 929"/>
                  <a:gd name="T84" fmla="*/ 429 w 854"/>
                  <a:gd name="T85" fmla="*/ 76 h 929"/>
                  <a:gd name="T86" fmla="*/ 40 w 854"/>
                  <a:gd name="T87" fmla="*/ 138 h 929"/>
                  <a:gd name="T88" fmla="*/ 40 w 854"/>
                  <a:gd name="T89" fmla="*/ 138 h 929"/>
                  <a:gd name="T90" fmla="*/ 429 w 854"/>
                  <a:gd name="T91" fmla="*/ 200 h 929"/>
                  <a:gd name="T92" fmla="*/ 819 w 854"/>
                  <a:gd name="T93" fmla="*/ 138 h 9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54" h="929">
                    <a:moveTo>
                      <a:pt x="658" y="14"/>
                    </a:moveTo>
                    <a:cubicBezTo>
                      <a:pt x="853" y="36"/>
                      <a:pt x="853" y="76"/>
                      <a:pt x="853" y="79"/>
                    </a:cubicBezTo>
                    <a:lnTo>
                      <a:pt x="853" y="849"/>
                    </a:lnTo>
                    <a:cubicBezTo>
                      <a:pt x="853" y="852"/>
                      <a:pt x="850" y="891"/>
                      <a:pt x="658" y="914"/>
                    </a:cubicBezTo>
                    <a:cubicBezTo>
                      <a:pt x="545" y="928"/>
                      <a:pt x="433" y="928"/>
                      <a:pt x="427" y="928"/>
                    </a:cubicBezTo>
                    <a:cubicBezTo>
                      <a:pt x="422" y="928"/>
                      <a:pt x="305" y="928"/>
                      <a:pt x="195" y="914"/>
                    </a:cubicBezTo>
                    <a:cubicBezTo>
                      <a:pt x="3" y="889"/>
                      <a:pt x="0" y="849"/>
                      <a:pt x="0" y="849"/>
                    </a:cubicBezTo>
                    <a:lnTo>
                      <a:pt x="0" y="79"/>
                    </a:lnTo>
                    <a:cubicBezTo>
                      <a:pt x="0" y="76"/>
                      <a:pt x="3" y="36"/>
                      <a:pt x="195" y="14"/>
                    </a:cubicBezTo>
                    <a:cubicBezTo>
                      <a:pt x="308" y="0"/>
                      <a:pt x="422" y="0"/>
                      <a:pt x="427" y="0"/>
                    </a:cubicBezTo>
                    <a:cubicBezTo>
                      <a:pt x="433" y="0"/>
                      <a:pt x="548" y="0"/>
                      <a:pt x="658" y="14"/>
                    </a:cubicBezTo>
                    <a:close/>
                    <a:moveTo>
                      <a:pt x="226" y="668"/>
                    </a:moveTo>
                    <a:cubicBezTo>
                      <a:pt x="257" y="668"/>
                      <a:pt x="283" y="643"/>
                      <a:pt x="283" y="612"/>
                    </a:cubicBezTo>
                    <a:cubicBezTo>
                      <a:pt x="283" y="581"/>
                      <a:pt x="257" y="556"/>
                      <a:pt x="226" y="556"/>
                    </a:cubicBezTo>
                    <a:cubicBezTo>
                      <a:pt x="195" y="556"/>
                      <a:pt x="170" y="581"/>
                      <a:pt x="170" y="612"/>
                    </a:cubicBezTo>
                    <a:cubicBezTo>
                      <a:pt x="170" y="643"/>
                      <a:pt x="195" y="668"/>
                      <a:pt x="226" y="668"/>
                    </a:cubicBezTo>
                    <a:close/>
                    <a:moveTo>
                      <a:pt x="246" y="420"/>
                    </a:moveTo>
                    <a:lnTo>
                      <a:pt x="376" y="420"/>
                    </a:lnTo>
                    <a:lnTo>
                      <a:pt x="311" y="290"/>
                    </a:lnTo>
                    <a:lnTo>
                      <a:pt x="246" y="420"/>
                    </a:lnTo>
                    <a:close/>
                    <a:moveTo>
                      <a:pt x="356" y="508"/>
                    </a:moveTo>
                    <a:lnTo>
                      <a:pt x="356" y="604"/>
                    </a:lnTo>
                    <a:lnTo>
                      <a:pt x="424" y="632"/>
                    </a:lnTo>
                    <a:lnTo>
                      <a:pt x="491" y="604"/>
                    </a:lnTo>
                    <a:lnTo>
                      <a:pt x="491" y="508"/>
                    </a:lnTo>
                    <a:lnTo>
                      <a:pt x="424" y="479"/>
                    </a:lnTo>
                    <a:lnTo>
                      <a:pt x="356" y="508"/>
                    </a:lnTo>
                    <a:close/>
                    <a:moveTo>
                      <a:pt x="446" y="810"/>
                    </a:moveTo>
                    <a:cubicBezTo>
                      <a:pt x="477" y="810"/>
                      <a:pt x="503" y="784"/>
                      <a:pt x="503" y="753"/>
                    </a:cubicBezTo>
                    <a:cubicBezTo>
                      <a:pt x="503" y="722"/>
                      <a:pt x="477" y="697"/>
                      <a:pt x="446" y="697"/>
                    </a:cubicBezTo>
                    <a:cubicBezTo>
                      <a:pt x="415" y="697"/>
                      <a:pt x="390" y="722"/>
                      <a:pt x="390" y="753"/>
                    </a:cubicBezTo>
                    <a:cubicBezTo>
                      <a:pt x="390" y="784"/>
                      <a:pt x="415" y="810"/>
                      <a:pt x="446" y="810"/>
                    </a:cubicBezTo>
                    <a:close/>
                    <a:moveTo>
                      <a:pt x="489" y="358"/>
                    </a:moveTo>
                    <a:cubicBezTo>
                      <a:pt x="489" y="398"/>
                      <a:pt x="522" y="429"/>
                      <a:pt x="562" y="431"/>
                    </a:cubicBezTo>
                    <a:cubicBezTo>
                      <a:pt x="604" y="431"/>
                      <a:pt x="635" y="398"/>
                      <a:pt x="635" y="358"/>
                    </a:cubicBezTo>
                    <a:cubicBezTo>
                      <a:pt x="635" y="316"/>
                      <a:pt x="601" y="285"/>
                      <a:pt x="562" y="285"/>
                    </a:cubicBezTo>
                    <a:cubicBezTo>
                      <a:pt x="520" y="285"/>
                      <a:pt x="489" y="318"/>
                      <a:pt x="489" y="358"/>
                    </a:cubicBezTo>
                    <a:close/>
                    <a:moveTo>
                      <a:pt x="590" y="640"/>
                    </a:moveTo>
                    <a:lnTo>
                      <a:pt x="703" y="640"/>
                    </a:lnTo>
                    <a:lnTo>
                      <a:pt x="647" y="525"/>
                    </a:lnTo>
                    <a:lnTo>
                      <a:pt x="590" y="640"/>
                    </a:lnTo>
                    <a:close/>
                    <a:moveTo>
                      <a:pt x="819" y="138"/>
                    </a:moveTo>
                    <a:cubicBezTo>
                      <a:pt x="805" y="115"/>
                      <a:pt x="666" y="79"/>
                      <a:pt x="429" y="76"/>
                    </a:cubicBezTo>
                    <a:cubicBezTo>
                      <a:pt x="192" y="76"/>
                      <a:pt x="54" y="115"/>
                      <a:pt x="40" y="138"/>
                    </a:cubicBezTo>
                    <a:lnTo>
                      <a:pt x="40" y="138"/>
                    </a:lnTo>
                    <a:cubicBezTo>
                      <a:pt x="54" y="160"/>
                      <a:pt x="192" y="200"/>
                      <a:pt x="429" y="200"/>
                    </a:cubicBezTo>
                    <a:cubicBezTo>
                      <a:pt x="666" y="200"/>
                      <a:pt x="805" y="160"/>
                      <a:pt x="819" y="138"/>
                    </a:cubicBezTo>
                    <a:close/>
                  </a:path>
                </a:pathLst>
              </a:custGeom>
              <a:solidFill>
                <a:srgbClr val="F80000"/>
              </a:solidFill>
              <a:ln>
                <a:noFill/>
              </a:ln>
              <a:effectLst/>
            </p:spPr>
            <p:txBody>
              <a:bodyPr wrap="none" anchor="ctr"/>
              <a:lstStyle/>
              <a:p>
                <a:endParaRPr lang="en-US"/>
              </a:p>
            </p:txBody>
          </p:sp>
          <p:sp>
            <p:nvSpPr>
              <p:cNvPr id="1115" name="Rectangle 1114">
                <a:extLst>
                  <a:ext uri="{FF2B5EF4-FFF2-40B4-BE49-F238E27FC236}">
                    <a16:creationId xmlns:a16="http://schemas.microsoft.com/office/drawing/2014/main" id="{BE66D9E2-CC07-4BBD-A79B-30A6DB730A30}"/>
                  </a:ext>
                </a:extLst>
              </p:cNvPr>
              <p:cNvSpPr/>
              <p:nvPr/>
            </p:nvSpPr>
            <p:spPr>
              <a:xfrm>
                <a:off x="7248176" y="4158080"/>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p>
            </p:txBody>
          </p:sp>
        </p:grpSp>
        <p:sp>
          <p:nvSpPr>
            <p:cNvPr id="1113" name="Text Box 30">
              <a:extLst>
                <a:ext uri="{FF2B5EF4-FFF2-40B4-BE49-F238E27FC236}">
                  <a16:creationId xmlns:a16="http://schemas.microsoft.com/office/drawing/2014/main" id="{6719C9C8-5DB0-4429-A4D2-C7C8D1D2DC4F}"/>
                </a:ext>
              </a:extLst>
            </p:cNvPr>
            <p:cNvSpPr txBox="1">
              <a:spLocks noChangeArrowheads="1"/>
            </p:cNvSpPr>
            <p:nvPr/>
          </p:nvSpPr>
          <p:spPr bwMode="auto">
            <a:xfrm>
              <a:off x="5568246" y="5931868"/>
              <a:ext cx="381272" cy="246157"/>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solidFill>
                    <a:schemeClr val="bg2">
                      <a:lumMod val="10000"/>
                    </a:schemeClr>
                  </a:solidFill>
                </a:rPr>
                <a:t>Object Storage</a:t>
              </a:r>
            </a:p>
          </p:txBody>
        </p:sp>
      </p:grpSp>
      <p:grpSp>
        <p:nvGrpSpPr>
          <p:cNvPr id="1116" name="Group 1115">
            <a:extLst>
              <a:ext uri="{FF2B5EF4-FFF2-40B4-BE49-F238E27FC236}">
                <a16:creationId xmlns:a16="http://schemas.microsoft.com/office/drawing/2014/main" id="{0482783B-FF63-48CE-86AB-12990510A85E}"/>
              </a:ext>
            </a:extLst>
          </p:cNvPr>
          <p:cNvGrpSpPr/>
          <p:nvPr/>
        </p:nvGrpSpPr>
        <p:grpSpPr>
          <a:xfrm>
            <a:off x="6483246" y="3261863"/>
            <a:ext cx="531696" cy="542675"/>
            <a:chOff x="6049490" y="5496446"/>
            <a:chExt cx="531696" cy="542675"/>
          </a:xfrm>
        </p:grpSpPr>
        <p:grpSp>
          <p:nvGrpSpPr>
            <p:cNvPr id="1117" name="Group 1116">
              <a:extLst>
                <a:ext uri="{FF2B5EF4-FFF2-40B4-BE49-F238E27FC236}">
                  <a16:creationId xmlns:a16="http://schemas.microsoft.com/office/drawing/2014/main" id="{9D5AA10D-2667-44FB-9EAE-FC3702D3AB54}"/>
                </a:ext>
              </a:extLst>
            </p:cNvPr>
            <p:cNvGrpSpPr/>
            <p:nvPr/>
          </p:nvGrpSpPr>
          <p:grpSpPr>
            <a:xfrm>
              <a:off x="6058617" y="5496446"/>
              <a:ext cx="522569" cy="489361"/>
              <a:chOff x="4141814" y="4117631"/>
              <a:chExt cx="792769" cy="695710"/>
            </a:xfrm>
          </p:grpSpPr>
          <p:grpSp>
            <p:nvGrpSpPr>
              <p:cNvPr id="1119" name="Group 1118">
                <a:extLst>
                  <a:ext uri="{FF2B5EF4-FFF2-40B4-BE49-F238E27FC236}">
                    <a16:creationId xmlns:a16="http://schemas.microsoft.com/office/drawing/2014/main" id="{BFF5C325-BFF5-4283-A353-FCF77957591C}"/>
                  </a:ext>
                </a:extLst>
              </p:cNvPr>
              <p:cNvGrpSpPr/>
              <p:nvPr/>
            </p:nvGrpSpPr>
            <p:grpSpPr>
              <a:xfrm>
                <a:off x="4197861" y="4226701"/>
                <a:ext cx="680674" cy="477570"/>
                <a:chOff x="3219450" y="5653088"/>
                <a:chExt cx="393700" cy="276225"/>
              </a:xfrm>
              <a:solidFill>
                <a:srgbClr val="F80000"/>
              </a:solidFill>
            </p:grpSpPr>
            <p:sp>
              <p:nvSpPr>
                <p:cNvPr id="1121" name="Freeform 62">
                  <a:extLst>
                    <a:ext uri="{FF2B5EF4-FFF2-40B4-BE49-F238E27FC236}">
                      <a16:creationId xmlns:a16="http://schemas.microsoft.com/office/drawing/2014/main" id="{3D5E7BD7-6BC4-4FE1-8D68-C4C2ACBF2975}"/>
                    </a:ext>
                  </a:extLst>
                </p:cNvPr>
                <p:cNvSpPr>
                  <a:spLocks noChangeArrowheads="1"/>
                </p:cNvSpPr>
                <p:nvPr/>
              </p:nvSpPr>
              <p:spPr bwMode="auto">
                <a:xfrm>
                  <a:off x="3417888" y="5757863"/>
                  <a:ext cx="166687" cy="88900"/>
                </a:xfrm>
                <a:custGeom>
                  <a:avLst/>
                  <a:gdLst>
                    <a:gd name="T0" fmla="*/ 451 w 465"/>
                    <a:gd name="T1" fmla="*/ 214 h 246"/>
                    <a:gd name="T2" fmla="*/ 438 w 465"/>
                    <a:gd name="T3" fmla="*/ 245 h 246"/>
                    <a:gd name="T4" fmla="*/ 0 w 465"/>
                    <a:gd name="T5" fmla="*/ 62 h 246"/>
                    <a:gd name="T6" fmla="*/ 26 w 465"/>
                    <a:gd name="T7" fmla="*/ 0 h 246"/>
                    <a:gd name="T8" fmla="*/ 464 w 465"/>
                    <a:gd name="T9" fmla="*/ 183 h 246"/>
                    <a:gd name="T10" fmla="*/ 451 w 465"/>
                    <a:gd name="T11" fmla="*/ 214 h 246"/>
                  </a:gdLst>
                  <a:ahLst/>
                  <a:cxnLst>
                    <a:cxn ang="0">
                      <a:pos x="T0" y="T1"/>
                    </a:cxn>
                    <a:cxn ang="0">
                      <a:pos x="T2" y="T3"/>
                    </a:cxn>
                    <a:cxn ang="0">
                      <a:pos x="T4" y="T5"/>
                    </a:cxn>
                    <a:cxn ang="0">
                      <a:pos x="T6" y="T7"/>
                    </a:cxn>
                    <a:cxn ang="0">
                      <a:pos x="T8" y="T9"/>
                    </a:cxn>
                    <a:cxn ang="0">
                      <a:pos x="T10" y="T11"/>
                    </a:cxn>
                  </a:cxnLst>
                  <a:rect l="0" t="0" r="r" b="b"/>
                  <a:pathLst>
                    <a:path w="465" h="246">
                      <a:moveTo>
                        <a:pt x="451" y="214"/>
                      </a:moveTo>
                      <a:lnTo>
                        <a:pt x="438" y="245"/>
                      </a:lnTo>
                      <a:lnTo>
                        <a:pt x="0" y="62"/>
                      </a:lnTo>
                      <a:lnTo>
                        <a:pt x="26" y="0"/>
                      </a:lnTo>
                      <a:lnTo>
                        <a:pt x="464" y="183"/>
                      </a:lnTo>
                      <a:lnTo>
                        <a:pt x="451" y="214"/>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22" name="Freeform 63">
                  <a:extLst>
                    <a:ext uri="{FF2B5EF4-FFF2-40B4-BE49-F238E27FC236}">
                      <a16:creationId xmlns:a16="http://schemas.microsoft.com/office/drawing/2014/main" id="{A73D4F47-4915-4DE0-9067-596CA51DEB5E}"/>
                    </a:ext>
                  </a:extLst>
                </p:cNvPr>
                <p:cNvSpPr>
                  <a:spLocks noChangeArrowheads="1"/>
                </p:cNvSpPr>
                <p:nvPr/>
              </p:nvSpPr>
              <p:spPr bwMode="auto">
                <a:xfrm>
                  <a:off x="3348038" y="5653088"/>
                  <a:ext cx="95250" cy="49212"/>
                </a:xfrm>
                <a:custGeom>
                  <a:avLst/>
                  <a:gdLst>
                    <a:gd name="T0" fmla="*/ 14 w 266"/>
                    <a:gd name="T1" fmla="*/ 39 h 136"/>
                    <a:gd name="T2" fmla="*/ 3 w 266"/>
                    <a:gd name="T3" fmla="*/ 14 h 136"/>
                    <a:gd name="T4" fmla="*/ 28 w 266"/>
                    <a:gd name="T5" fmla="*/ 2 h 136"/>
                    <a:gd name="T6" fmla="*/ 251 w 266"/>
                    <a:gd name="T7" fmla="*/ 96 h 136"/>
                    <a:gd name="T8" fmla="*/ 262 w 266"/>
                    <a:gd name="T9" fmla="*/ 121 h 136"/>
                    <a:gd name="T10" fmla="*/ 237 w 266"/>
                    <a:gd name="T11" fmla="*/ 132 h 136"/>
                    <a:gd name="T12" fmla="*/ 14 w 266"/>
                    <a:gd name="T13" fmla="*/ 39 h 136"/>
                  </a:gdLst>
                  <a:ahLst/>
                  <a:cxnLst>
                    <a:cxn ang="0">
                      <a:pos x="T0" y="T1"/>
                    </a:cxn>
                    <a:cxn ang="0">
                      <a:pos x="T2" y="T3"/>
                    </a:cxn>
                    <a:cxn ang="0">
                      <a:pos x="T4" y="T5"/>
                    </a:cxn>
                    <a:cxn ang="0">
                      <a:pos x="T6" y="T7"/>
                    </a:cxn>
                    <a:cxn ang="0">
                      <a:pos x="T8" y="T9"/>
                    </a:cxn>
                    <a:cxn ang="0">
                      <a:pos x="T10" y="T11"/>
                    </a:cxn>
                    <a:cxn ang="0">
                      <a:pos x="T12" y="T13"/>
                    </a:cxn>
                  </a:cxnLst>
                  <a:rect l="0" t="0" r="r" b="b"/>
                  <a:pathLst>
                    <a:path w="266" h="136">
                      <a:moveTo>
                        <a:pt x="14" y="39"/>
                      </a:moveTo>
                      <a:cubicBezTo>
                        <a:pt x="6" y="36"/>
                        <a:pt x="0" y="25"/>
                        <a:pt x="3" y="14"/>
                      </a:cubicBezTo>
                      <a:cubicBezTo>
                        <a:pt x="6" y="5"/>
                        <a:pt x="17" y="0"/>
                        <a:pt x="28" y="2"/>
                      </a:cubicBezTo>
                      <a:lnTo>
                        <a:pt x="251" y="96"/>
                      </a:lnTo>
                      <a:cubicBezTo>
                        <a:pt x="260" y="98"/>
                        <a:pt x="265" y="110"/>
                        <a:pt x="262" y="121"/>
                      </a:cubicBezTo>
                      <a:cubicBezTo>
                        <a:pt x="257" y="132"/>
                        <a:pt x="246" y="135"/>
                        <a:pt x="237" y="132"/>
                      </a:cubicBezTo>
                      <a:lnTo>
                        <a:pt x="14" y="39"/>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23" name="Freeform 64">
                  <a:extLst>
                    <a:ext uri="{FF2B5EF4-FFF2-40B4-BE49-F238E27FC236}">
                      <a16:creationId xmlns:a16="http://schemas.microsoft.com/office/drawing/2014/main" id="{CF6C274F-4E67-4187-8EB8-333DC2390CB6}"/>
                    </a:ext>
                  </a:extLst>
                </p:cNvPr>
                <p:cNvSpPr>
                  <a:spLocks noChangeArrowheads="1"/>
                </p:cNvSpPr>
                <p:nvPr/>
              </p:nvSpPr>
              <p:spPr bwMode="auto">
                <a:xfrm>
                  <a:off x="3348038" y="5675313"/>
                  <a:ext cx="84137" cy="41275"/>
                </a:xfrm>
                <a:custGeom>
                  <a:avLst/>
                  <a:gdLst>
                    <a:gd name="T0" fmla="*/ 229 w 234"/>
                    <a:gd name="T1" fmla="*/ 104 h 115"/>
                    <a:gd name="T2" fmla="*/ 224 w 234"/>
                    <a:gd name="T3" fmla="*/ 114 h 115"/>
                    <a:gd name="T4" fmla="*/ 0 w 234"/>
                    <a:gd name="T5" fmla="*/ 21 h 115"/>
                    <a:gd name="T6" fmla="*/ 9 w 234"/>
                    <a:gd name="T7" fmla="*/ 0 h 115"/>
                    <a:gd name="T8" fmla="*/ 233 w 234"/>
                    <a:gd name="T9" fmla="*/ 93 h 115"/>
                    <a:gd name="T10" fmla="*/ 229 w 234"/>
                    <a:gd name="T11" fmla="*/ 104 h 115"/>
                  </a:gdLst>
                  <a:ahLst/>
                  <a:cxnLst>
                    <a:cxn ang="0">
                      <a:pos x="T0" y="T1"/>
                    </a:cxn>
                    <a:cxn ang="0">
                      <a:pos x="T2" y="T3"/>
                    </a:cxn>
                    <a:cxn ang="0">
                      <a:pos x="T4" y="T5"/>
                    </a:cxn>
                    <a:cxn ang="0">
                      <a:pos x="T6" y="T7"/>
                    </a:cxn>
                    <a:cxn ang="0">
                      <a:pos x="T8" y="T9"/>
                    </a:cxn>
                    <a:cxn ang="0">
                      <a:pos x="T10" y="T11"/>
                    </a:cxn>
                  </a:cxnLst>
                  <a:rect l="0" t="0" r="r" b="b"/>
                  <a:pathLst>
                    <a:path w="234" h="115">
                      <a:moveTo>
                        <a:pt x="229" y="104"/>
                      </a:moveTo>
                      <a:lnTo>
                        <a:pt x="224" y="114"/>
                      </a:lnTo>
                      <a:lnTo>
                        <a:pt x="0" y="21"/>
                      </a:lnTo>
                      <a:lnTo>
                        <a:pt x="9" y="0"/>
                      </a:lnTo>
                      <a:lnTo>
                        <a:pt x="233" y="93"/>
                      </a:lnTo>
                      <a:lnTo>
                        <a:pt x="229" y="104"/>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24" name="Freeform 65">
                  <a:extLst>
                    <a:ext uri="{FF2B5EF4-FFF2-40B4-BE49-F238E27FC236}">
                      <a16:creationId xmlns:a16="http://schemas.microsoft.com/office/drawing/2014/main" id="{9F33E0ED-B36D-49BE-876E-7FCBFDED0DDB}"/>
                    </a:ext>
                  </a:extLst>
                </p:cNvPr>
                <p:cNvSpPr>
                  <a:spLocks noChangeArrowheads="1"/>
                </p:cNvSpPr>
                <p:nvPr/>
              </p:nvSpPr>
              <p:spPr bwMode="auto">
                <a:xfrm>
                  <a:off x="3289300" y="5797550"/>
                  <a:ext cx="95250" cy="49213"/>
                </a:xfrm>
                <a:custGeom>
                  <a:avLst/>
                  <a:gdLst>
                    <a:gd name="T0" fmla="*/ 251 w 266"/>
                    <a:gd name="T1" fmla="*/ 96 h 137"/>
                    <a:gd name="T2" fmla="*/ 262 w 266"/>
                    <a:gd name="T3" fmla="*/ 122 h 137"/>
                    <a:gd name="T4" fmla="*/ 237 w 266"/>
                    <a:gd name="T5" fmla="*/ 133 h 137"/>
                    <a:gd name="T6" fmla="*/ 14 w 266"/>
                    <a:gd name="T7" fmla="*/ 40 h 137"/>
                    <a:gd name="T8" fmla="*/ 2 w 266"/>
                    <a:gd name="T9" fmla="*/ 14 h 137"/>
                    <a:gd name="T10" fmla="*/ 28 w 266"/>
                    <a:gd name="T11" fmla="*/ 3 h 137"/>
                    <a:gd name="T12" fmla="*/ 251 w 266"/>
                    <a:gd name="T13" fmla="*/ 96 h 137"/>
                  </a:gdLst>
                  <a:ahLst/>
                  <a:cxnLst>
                    <a:cxn ang="0">
                      <a:pos x="T0" y="T1"/>
                    </a:cxn>
                    <a:cxn ang="0">
                      <a:pos x="T2" y="T3"/>
                    </a:cxn>
                    <a:cxn ang="0">
                      <a:pos x="T4" y="T5"/>
                    </a:cxn>
                    <a:cxn ang="0">
                      <a:pos x="T6" y="T7"/>
                    </a:cxn>
                    <a:cxn ang="0">
                      <a:pos x="T8" y="T9"/>
                    </a:cxn>
                    <a:cxn ang="0">
                      <a:pos x="T10" y="T11"/>
                    </a:cxn>
                    <a:cxn ang="0">
                      <a:pos x="T12" y="T13"/>
                    </a:cxn>
                  </a:cxnLst>
                  <a:rect l="0" t="0" r="r" b="b"/>
                  <a:pathLst>
                    <a:path w="266" h="137">
                      <a:moveTo>
                        <a:pt x="251" y="96"/>
                      </a:moveTo>
                      <a:cubicBezTo>
                        <a:pt x="259" y="99"/>
                        <a:pt x="265" y="110"/>
                        <a:pt x="262" y="122"/>
                      </a:cubicBezTo>
                      <a:cubicBezTo>
                        <a:pt x="259" y="130"/>
                        <a:pt x="248" y="136"/>
                        <a:pt x="237" y="133"/>
                      </a:cubicBezTo>
                      <a:lnTo>
                        <a:pt x="14" y="40"/>
                      </a:lnTo>
                      <a:cubicBezTo>
                        <a:pt x="5" y="37"/>
                        <a:pt x="0" y="26"/>
                        <a:pt x="2" y="14"/>
                      </a:cubicBezTo>
                      <a:cubicBezTo>
                        <a:pt x="8" y="6"/>
                        <a:pt x="19" y="0"/>
                        <a:pt x="28" y="3"/>
                      </a:cubicBezTo>
                      <a:lnTo>
                        <a:pt x="251" y="96"/>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25" name="Freeform 66">
                  <a:extLst>
                    <a:ext uri="{FF2B5EF4-FFF2-40B4-BE49-F238E27FC236}">
                      <a16:creationId xmlns:a16="http://schemas.microsoft.com/office/drawing/2014/main" id="{EE221237-F062-4F63-AA83-7CC360FE763A}"/>
                    </a:ext>
                  </a:extLst>
                </p:cNvPr>
                <p:cNvSpPr>
                  <a:spLocks noChangeArrowheads="1"/>
                </p:cNvSpPr>
                <p:nvPr/>
              </p:nvSpPr>
              <p:spPr bwMode="auto">
                <a:xfrm>
                  <a:off x="3300413" y="5783263"/>
                  <a:ext cx="84137" cy="41275"/>
                </a:xfrm>
                <a:custGeom>
                  <a:avLst/>
                  <a:gdLst>
                    <a:gd name="T0" fmla="*/ 229 w 234"/>
                    <a:gd name="T1" fmla="*/ 104 h 115"/>
                    <a:gd name="T2" fmla="*/ 224 w 234"/>
                    <a:gd name="T3" fmla="*/ 114 h 115"/>
                    <a:gd name="T4" fmla="*/ 0 w 234"/>
                    <a:gd name="T5" fmla="*/ 21 h 115"/>
                    <a:gd name="T6" fmla="*/ 9 w 234"/>
                    <a:gd name="T7" fmla="*/ 0 h 115"/>
                    <a:gd name="T8" fmla="*/ 233 w 234"/>
                    <a:gd name="T9" fmla="*/ 94 h 115"/>
                    <a:gd name="T10" fmla="*/ 229 w 234"/>
                    <a:gd name="T11" fmla="*/ 104 h 115"/>
                  </a:gdLst>
                  <a:ahLst/>
                  <a:cxnLst>
                    <a:cxn ang="0">
                      <a:pos x="T0" y="T1"/>
                    </a:cxn>
                    <a:cxn ang="0">
                      <a:pos x="T2" y="T3"/>
                    </a:cxn>
                    <a:cxn ang="0">
                      <a:pos x="T4" y="T5"/>
                    </a:cxn>
                    <a:cxn ang="0">
                      <a:pos x="T6" y="T7"/>
                    </a:cxn>
                    <a:cxn ang="0">
                      <a:pos x="T8" y="T9"/>
                    </a:cxn>
                    <a:cxn ang="0">
                      <a:pos x="T10" y="T11"/>
                    </a:cxn>
                  </a:cxnLst>
                  <a:rect l="0" t="0" r="r" b="b"/>
                  <a:pathLst>
                    <a:path w="234" h="115">
                      <a:moveTo>
                        <a:pt x="229" y="104"/>
                      </a:moveTo>
                      <a:lnTo>
                        <a:pt x="224" y="114"/>
                      </a:lnTo>
                      <a:lnTo>
                        <a:pt x="0" y="21"/>
                      </a:lnTo>
                      <a:lnTo>
                        <a:pt x="9" y="0"/>
                      </a:lnTo>
                      <a:lnTo>
                        <a:pt x="233" y="94"/>
                      </a:lnTo>
                      <a:lnTo>
                        <a:pt x="229" y="104"/>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26" name="Freeform 67">
                  <a:extLst>
                    <a:ext uri="{FF2B5EF4-FFF2-40B4-BE49-F238E27FC236}">
                      <a16:creationId xmlns:a16="http://schemas.microsoft.com/office/drawing/2014/main" id="{228611B8-C502-4FE2-A8A5-F35E0CCF492C}"/>
                    </a:ext>
                  </a:extLst>
                </p:cNvPr>
                <p:cNvSpPr>
                  <a:spLocks noChangeArrowheads="1"/>
                </p:cNvSpPr>
                <p:nvPr/>
              </p:nvSpPr>
              <p:spPr bwMode="auto">
                <a:xfrm>
                  <a:off x="3302000" y="5686425"/>
                  <a:ext cx="128588" cy="127000"/>
                </a:xfrm>
                <a:custGeom>
                  <a:avLst/>
                  <a:gdLst>
                    <a:gd name="T0" fmla="*/ 306 w 358"/>
                    <a:gd name="T1" fmla="*/ 229 h 352"/>
                    <a:gd name="T2" fmla="*/ 255 w 358"/>
                    <a:gd name="T3" fmla="*/ 351 h 352"/>
                    <a:gd name="T4" fmla="*/ 0 w 358"/>
                    <a:gd name="T5" fmla="*/ 245 h 352"/>
                    <a:gd name="T6" fmla="*/ 102 w 358"/>
                    <a:gd name="T7" fmla="*/ 0 h 352"/>
                    <a:gd name="T8" fmla="*/ 357 w 358"/>
                    <a:gd name="T9" fmla="*/ 106 h 352"/>
                    <a:gd name="T10" fmla="*/ 306 w 358"/>
                    <a:gd name="T11" fmla="*/ 229 h 352"/>
                  </a:gdLst>
                  <a:ahLst/>
                  <a:cxnLst>
                    <a:cxn ang="0">
                      <a:pos x="T0" y="T1"/>
                    </a:cxn>
                    <a:cxn ang="0">
                      <a:pos x="T2" y="T3"/>
                    </a:cxn>
                    <a:cxn ang="0">
                      <a:pos x="T4" y="T5"/>
                    </a:cxn>
                    <a:cxn ang="0">
                      <a:pos x="T6" y="T7"/>
                    </a:cxn>
                    <a:cxn ang="0">
                      <a:pos x="T8" y="T9"/>
                    </a:cxn>
                    <a:cxn ang="0">
                      <a:pos x="T10" y="T11"/>
                    </a:cxn>
                  </a:cxnLst>
                  <a:rect l="0" t="0" r="r" b="b"/>
                  <a:pathLst>
                    <a:path w="358" h="352">
                      <a:moveTo>
                        <a:pt x="306" y="229"/>
                      </a:moveTo>
                      <a:lnTo>
                        <a:pt x="255" y="351"/>
                      </a:lnTo>
                      <a:lnTo>
                        <a:pt x="0" y="245"/>
                      </a:lnTo>
                      <a:lnTo>
                        <a:pt x="102" y="0"/>
                      </a:lnTo>
                      <a:lnTo>
                        <a:pt x="357" y="106"/>
                      </a:lnTo>
                      <a:lnTo>
                        <a:pt x="306" y="229"/>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27" name="Freeform 68">
                  <a:extLst>
                    <a:ext uri="{FF2B5EF4-FFF2-40B4-BE49-F238E27FC236}">
                      <a16:creationId xmlns:a16="http://schemas.microsoft.com/office/drawing/2014/main" id="{CCAE9F52-4CA2-44C5-B48E-986B65A11248}"/>
                    </a:ext>
                  </a:extLst>
                </p:cNvPr>
                <p:cNvSpPr>
                  <a:spLocks noChangeArrowheads="1"/>
                </p:cNvSpPr>
                <p:nvPr/>
              </p:nvSpPr>
              <p:spPr bwMode="auto">
                <a:xfrm>
                  <a:off x="3579813" y="5821363"/>
                  <a:ext cx="33337" cy="39687"/>
                </a:xfrm>
                <a:custGeom>
                  <a:avLst/>
                  <a:gdLst>
                    <a:gd name="T0" fmla="*/ 36 w 94"/>
                    <a:gd name="T1" fmla="*/ 0 h 111"/>
                    <a:gd name="T2" fmla="*/ 0 w 94"/>
                    <a:gd name="T3" fmla="*/ 88 h 111"/>
                    <a:gd name="T4" fmla="*/ 17 w 94"/>
                    <a:gd name="T5" fmla="*/ 99 h 111"/>
                    <a:gd name="T6" fmla="*/ 84 w 94"/>
                    <a:gd name="T7" fmla="*/ 71 h 111"/>
                    <a:gd name="T8" fmla="*/ 56 w 94"/>
                    <a:gd name="T9" fmla="*/ 3 h 111"/>
                    <a:gd name="T10" fmla="*/ 36 w 94"/>
                    <a:gd name="T11" fmla="*/ 0 h 111"/>
                  </a:gdLst>
                  <a:ahLst/>
                  <a:cxnLst>
                    <a:cxn ang="0">
                      <a:pos x="T0" y="T1"/>
                    </a:cxn>
                    <a:cxn ang="0">
                      <a:pos x="T2" y="T3"/>
                    </a:cxn>
                    <a:cxn ang="0">
                      <a:pos x="T4" y="T5"/>
                    </a:cxn>
                    <a:cxn ang="0">
                      <a:pos x="T6" y="T7"/>
                    </a:cxn>
                    <a:cxn ang="0">
                      <a:pos x="T8" y="T9"/>
                    </a:cxn>
                    <a:cxn ang="0">
                      <a:pos x="T10" y="T11"/>
                    </a:cxn>
                  </a:cxnLst>
                  <a:rect l="0" t="0" r="r" b="b"/>
                  <a:pathLst>
                    <a:path w="94" h="111">
                      <a:moveTo>
                        <a:pt x="36" y="0"/>
                      </a:moveTo>
                      <a:lnTo>
                        <a:pt x="0" y="88"/>
                      </a:lnTo>
                      <a:cubicBezTo>
                        <a:pt x="5" y="93"/>
                        <a:pt x="11" y="96"/>
                        <a:pt x="17" y="99"/>
                      </a:cubicBezTo>
                      <a:cubicBezTo>
                        <a:pt x="42" y="110"/>
                        <a:pt x="73" y="99"/>
                        <a:pt x="84" y="71"/>
                      </a:cubicBezTo>
                      <a:cubicBezTo>
                        <a:pt x="93" y="42"/>
                        <a:pt x="81" y="14"/>
                        <a:pt x="56" y="3"/>
                      </a:cubicBezTo>
                      <a:cubicBezTo>
                        <a:pt x="50" y="0"/>
                        <a:pt x="42" y="0"/>
                        <a:pt x="36" y="0"/>
                      </a:cubicBez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28" name="Freeform 69">
                  <a:extLst>
                    <a:ext uri="{FF2B5EF4-FFF2-40B4-BE49-F238E27FC236}">
                      <a16:creationId xmlns:a16="http://schemas.microsoft.com/office/drawing/2014/main" id="{193C74BD-E73F-40D0-A465-BC55B4799B8E}"/>
                    </a:ext>
                  </a:extLst>
                </p:cNvPr>
                <p:cNvSpPr>
                  <a:spLocks noChangeArrowheads="1"/>
                </p:cNvSpPr>
                <p:nvPr/>
              </p:nvSpPr>
              <p:spPr bwMode="auto">
                <a:xfrm>
                  <a:off x="3219450" y="5876925"/>
                  <a:ext cx="233363" cy="52388"/>
                </a:xfrm>
                <a:custGeom>
                  <a:avLst/>
                  <a:gdLst>
                    <a:gd name="T0" fmla="*/ 649 w 650"/>
                    <a:gd name="T1" fmla="*/ 48 h 145"/>
                    <a:gd name="T2" fmla="*/ 324 w 650"/>
                    <a:gd name="T3" fmla="*/ 0 h 145"/>
                    <a:gd name="T4" fmla="*/ 0 w 650"/>
                    <a:gd name="T5" fmla="*/ 48 h 145"/>
                    <a:gd name="T6" fmla="*/ 0 w 650"/>
                    <a:gd name="T7" fmla="*/ 96 h 145"/>
                    <a:gd name="T8" fmla="*/ 0 w 650"/>
                    <a:gd name="T9" fmla="*/ 96 h 145"/>
                    <a:gd name="T10" fmla="*/ 0 w 650"/>
                    <a:gd name="T11" fmla="*/ 96 h 145"/>
                    <a:gd name="T12" fmla="*/ 324 w 650"/>
                    <a:gd name="T13" fmla="*/ 144 h 145"/>
                    <a:gd name="T14" fmla="*/ 649 w 650"/>
                    <a:gd name="T15" fmla="*/ 96 h 145"/>
                    <a:gd name="T16" fmla="*/ 649 w 650"/>
                    <a:gd name="T17" fmla="*/ 96 h 145"/>
                    <a:gd name="T18" fmla="*/ 649 w 650"/>
                    <a:gd name="T19" fmla="*/ 96 h 145"/>
                    <a:gd name="T20" fmla="*/ 649 w 650"/>
                    <a:gd name="T21" fmla="*/ 48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50" h="145">
                      <a:moveTo>
                        <a:pt x="649" y="48"/>
                      </a:moveTo>
                      <a:cubicBezTo>
                        <a:pt x="649" y="20"/>
                        <a:pt x="502" y="0"/>
                        <a:pt x="324" y="0"/>
                      </a:cubicBezTo>
                      <a:cubicBezTo>
                        <a:pt x="144" y="0"/>
                        <a:pt x="0" y="23"/>
                        <a:pt x="0" y="48"/>
                      </a:cubicBezTo>
                      <a:lnTo>
                        <a:pt x="0" y="96"/>
                      </a:lnTo>
                      <a:lnTo>
                        <a:pt x="0" y="96"/>
                      </a:lnTo>
                      <a:lnTo>
                        <a:pt x="0" y="96"/>
                      </a:lnTo>
                      <a:cubicBezTo>
                        <a:pt x="0" y="125"/>
                        <a:pt x="146" y="144"/>
                        <a:pt x="324" y="144"/>
                      </a:cubicBezTo>
                      <a:cubicBezTo>
                        <a:pt x="505" y="144"/>
                        <a:pt x="649" y="122"/>
                        <a:pt x="649" y="96"/>
                      </a:cubicBezTo>
                      <a:lnTo>
                        <a:pt x="649" y="96"/>
                      </a:lnTo>
                      <a:lnTo>
                        <a:pt x="649" y="96"/>
                      </a:lnTo>
                      <a:lnTo>
                        <a:pt x="649" y="48"/>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29" name="Freeform 200">
                  <a:extLst>
                    <a:ext uri="{FF2B5EF4-FFF2-40B4-BE49-F238E27FC236}">
                      <a16:creationId xmlns:a16="http://schemas.microsoft.com/office/drawing/2014/main" id="{E6008F21-824D-40C1-8DB5-17C824067951}"/>
                    </a:ext>
                  </a:extLst>
                </p:cNvPr>
                <p:cNvSpPr>
                  <a:spLocks noChangeArrowheads="1"/>
                </p:cNvSpPr>
                <p:nvPr/>
              </p:nvSpPr>
              <p:spPr bwMode="auto">
                <a:xfrm>
                  <a:off x="3417888" y="5757863"/>
                  <a:ext cx="166687" cy="88900"/>
                </a:xfrm>
                <a:custGeom>
                  <a:avLst/>
                  <a:gdLst>
                    <a:gd name="T0" fmla="*/ 451 w 465"/>
                    <a:gd name="T1" fmla="*/ 214 h 246"/>
                    <a:gd name="T2" fmla="*/ 438 w 465"/>
                    <a:gd name="T3" fmla="*/ 245 h 246"/>
                    <a:gd name="T4" fmla="*/ 0 w 465"/>
                    <a:gd name="T5" fmla="*/ 62 h 246"/>
                    <a:gd name="T6" fmla="*/ 26 w 465"/>
                    <a:gd name="T7" fmla="*/ 0 h 246"/>
                    <a:gd name="T8" fmla="*/ 464 w 465"/>
                    <a:gd name="T9" fmla="*/ 183 h 246"/>
                    <a:gd name="T10" fmla="*/ 451 w 465"/>
                    <a:gd name="T11" fmla="*/ 214 h 246"/>
                  </a:gdLst>
                  <a:ahLst/>
                  <a:cxnLst>
                    <a:cxn ang="0">
                      <a:pos x="T0" y="T1"/>
                    </a:cxn>
                    <a:cxn ang="0">
                      <a:pos x="T2" y="T3"/>
                    </a:cxn>
                    <a:cxn ang="0">
                      <a:pos x="T4" y="T5"/>
                    </a:cxn>
                    <a:cxn ang="0">
                      <a:pos x="T6" y="T7"/>
                    </a:cxn>
                    <a:cxn ang="0">
                      <a:pos x="T8" y="T9"/>
                    </a:cxn>
                    <a:cxn ang="0">
                      <a:pos x="T10" y="T11"/>
                    </a:cxn>
                  </a:cxnLst>
                  <a:rect l="0" t="0" r="r" b="b"/>
                  <a:pathLst>
                    <a:path w="465" h="246">
                      <a:moveTo>
                        <a:pt x="451" y="214"/>
                      </a:moveTo>
                      <a:lnTo>
                        <a:pt x="438" y="245"/>
                      </a:lnTo>
                      <a:lnTo>
                        <a:pt x="0" y="62"/>
                      </a:lnTo>
                      <a:lnTo>
                        <a:pt x="26" y="0"/>
                      </a:lnTo>
                      <a:lnTo>
                        <a:pt x="464" y="183"/>
                      </a:lnTo>
                      <a:lnTo>
                        <a:pt x="451" y="214"/>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30" name="Freeform 201">
                  <a:extLst>
                    <a:ext uri="{FF2B5EF4-FFF2-40B4-BE49-F238E27FC236}">
                      <a16:creationId xmlns:a16="http://schemas.microsoft.com/office/drawing/2014/main" id="{514DD0BA-C9C5-4B27-B6C4-99298EA71B4E}"/>
                    </a:ext>
                  </a:extLst>
                </p:cNvPr>
                <p:cNvSpPr>
                  <a:spLocks noChangeArrowheads="1"/>
                </p:cNvSpPr>
                <p:nvPr/>
              </p:nvSpPr>
              <p:spPr bwMode="auto">
                <a:xfrm>
                  <a:off x="3348038" y="5653088"/>
                  <a:ext cx="95250" cy="49212"/>
                </a:xfrm>
                <a:custGeom>
                  <a:avLst/>
                  <a:gdLst>
                    <a:gd name="T0" fmla="*/ 14 w 266"/>
                    <a:gd name="T1" fmla="*/ 39 h 136"/>
                    <a:gd name="T2" fmla="*/ 3 w 266"/>
                    <a:gd name="T3" fmla="*/ 14 h 136"/>
                    <a:gd name="T4" fmla="*/ 28 w 266"/>
                    <a:gd name="T5" fmla="*/ 2 h 136"/>
                    <a:gd name="T6" fmla="*/ 251 w 266"/>
                    <a:gd name="T7" fmla="*/ 96 h 136"/>
                    <a:gd name="T8" fmla="*/ 262 w 266"/>
                    <a:gd name="T9" fmla="*/ 121 h 136"/>
                    <a:gd name="T10" fmla="*/ 237 w 266"/>
                    <a:gd name="T11" fmla="*/ 132 h 136"/>
                    <a:gd name="T12" fmla="*/ 14 w 266"/>
                    <a:gd name="T13" fmla="*/ 39 h 136"/>
                  </a:gdLst>
                  <a:ahLst/>
                  <a:cxnLst>
                    <a:cxn ang="0">
                      <a:pos x="T0" y="T1"/>
                    </a:cxn>
                    <a:cxn ang="0">
                      <a:pos x="T2" y="T3"/>
                    </a:cxn>
                    <a:cxn ang="0">
                      <a:pos x="T4" y="T5"/>
                    </a:cxn>
                    <a:cxn ang="0">
                      <a:pos x="T6" y="T7"/>
                    </a:cxn>
                    <a:cxn ang="0">
                      <a:pos x="T8" y="T9"/>
                    </a:cxn>
                    <a:cxn ang="0">
                      <a:pos x="T10" y="T11"/>
                    </a:cxn>
                    <a:cxn ang="0">
                      <a:pos x="T12" y="T13"/>
                    </a:cxn>
                  </a:cxnLst>
                  <a:rect l="0" t="0" r="r" b="b"/>
                  <a:pathLst>
                    <a:path w="266" h="136">
                      <a:moveTo>
                        <a:pt x="14" y="39"/>
                      </a:moveTo>
                      <a:cubicBezTo>
                        <a:pt x="6" y="36"/>
                        <a:pt x="0" y="25"/>
                        <a:pt x="3" y="14"/>
                      </a:cubicBezTo>
                      <a:cubicBezTo>
                        <a:pt x="6" y="5"/>
                        <a:pt x="17" y="0"/>
                        <a:pt x="28" y="2"/>
                      </a:cubicBezTo>
                      <a:lnTo>
                        <a:pt x="251" y="96"/>
                      </a:lnTo>
                      <a:cubicBezTo>
                        <a:pt x="260" y="98"/>
                        <a:pt x="265" y="110"/>
                        <a:pt x="262" y="121"/>
                      </a:cubicBezTo>
                      <a:cubicBezTo>
                        <a:pt x="257" y="132"/>
                        <a:pt x="246" y="135"/>
                        <a:pt x="237" y="132"/>
                      </a:cubicBezTo>
                      <a:lnTo>
                        <a:pt x="14" y="39"/>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31" name="Freeform 202">
                  <a:extLst>
                    <a:ext uri="{FF2B5EF4-FFF2-40B4-BE49-F238E27FC236}">
                      <a16:creationId xmlns:a16="http://schemas.microsoft.com/office/drawing/2014/main" id="{79C8C171-3AF4-4E44-8C52-3C26844C7F4D}"/>
                    </a:ext>
                  </a:extLst>
                </p:cNvPr>
                <p:cNvSpPr>
                  <a:spLocks noChangeArrowheads="1"/>
                </p:cNvSpPr>
                <p:nvPr/>
              </p:nvSpPr>
              <p:spPr bwMode="auto">
                <a:xfrm>
                  <a:off x="3348038" y="5675313"/>
                  <a:ext cx="84137" cy="41275"/>
                </a:xfrm>
                <a:custGeom>
                  <a:avLst/>
                  <a:gdLst>
                    <a:gd name="T0" fmla="*/ 229 w 234"/>
                    <a:gd name="T1" fmla="*/ 104 h 115"/>
                    <a:gd name="T2" fmla="*/ 224 w 234"/>
                    <a:gd name="T3" fmla="*/ 114 h 115"/>
                    <a:gd name="T4" fmla="*/ 0 w 234"/>
                    <a:gd name="T5" fmla="*/ 21 h 115"/>
                    <a:gd name="T6" fmla="*/ 9 w 234"/>
                    <a:gd name="T7" fmla="*/ 0 h 115"/>
                    <a:gd name="T8" fmla="*/ 233 w 234"/>
                    <a:gd name="T9" fmla="*/ 93 h 115"/>
                    <a:gd name="T10" fmla="*/ 229 w 234"/>
                    <a:gd name="T11" fmla="*/ 104 h 115"/>
                  </a:gdLst>
                  <a:ahLst/>
                  <a:cxnLst>
                    <a:cxn ang="0">
                      <a:pos x="T0" y="T1"/>
                    </a:cxn>
                    <a:cxn ang="0">
                      <a:pos x="T2" y="T3"/>
                    </a:cxn>
                    <a:cxn ang="0">
                      <a:pos x="T4" y="T5"/>
                    </a:cxn>
                    <a:cxn ang="0">
                      <a:pos x="T6" y="T7"/>
                    </a:cxn>
                    <a:cxn ang="0">
                      <a:pos x="T8" y="T9"/>
                    </a:cxn>
                    <a:cxn ang="0">
                      <a:pos x="T10" y="T11"/>
                    </a:cxn>
                  </a:cxnLst>
                  <a:rect l="0" t="0" r="r" b="b"/>
                  <a:pathLst>
                    <a:path w="234" h="115">
                      <a:moveTo>
                        <a:pt x="229" y="104"/>
                      </a:moveTo>
                      <a:lnTo>
                        <a:pt x="224" y="114"/>
                      </a:lnTo>
                      <a:lnTo>
                        <a:pt x="0" y="21"/>
                      </a:lnTo>
                      <a:lnTo>
                        <a:pt x="9" y="0"/>
                      </a:lnTo>
                      <a:lnTo>
                        <a:pt x="233" y="93"/>
                      </a:lnTo>
                      <a:lnTo>
                        <a:pt x="229" y="104"/>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32" name="Freeform 203">
                  <a:extLst>
                    <a:ext uri="{FF2B5EF4-FFF2-40B4-BE49-F238E27FC236}">
                      <a16:creationId xmlns:a16="http://schemas.microsoft.com/office/drawing/2014/main" id="{58063BFE-D260-4A8E-AA8A-476F28BCFD3C}"/>
                    </a:ext>
                  </a:extLst>
                </p:cNvPr>
                <p:cNvSpPr>
                  <a:spLocks noChangeArrowheads="1"/>
                </p:cNvSpPr>
                <p:nvPr/>
              </p:nvSpPr>
              <p:spPr bwMode="auto">
                <a:xfrm>
                  <a:off x="3289300" y="5797550"/>
                  <a:ext cx="95250" cy="49213"/>
                </a:xfrm>
                <a:custGeom>
                  <a:avLst/>
                  <a:gdLst>
                    <a:gd name="T0" fmla="*/ 251 w 266"/>
                    <a:gd name="T1" fmla="*/ 96 h 137"/>
                    <a:gd name="T2" fmla="*/ 262 w 266"/>
                    <a:gd name="T3" fmla="*/ 122 h 137"/>
                    <a:gd name="T4" fmla="*/ 237 w 266"/>
                    <a:gd name="T5" fmla="*/ 133 h 137"/>
                    <a:gd name="T6" fmla="*/ 14 w 266"/>
                    <a:gd name="T7" fmla="*/ 40 h 137"/>
                    <a:gd name="T8" fmla="*/ 2 w 266"/>
                    <a:gd name="T9" fmla="*/ 14 h 137"/>
                    <a:gd name="T10" fmla="*/ 28 w 266"/>
                    <a:gd name="T11" fmla="*/ 3 h 137"/>
                    <a:gd name="T12" fmla="*/ 251 w 266"/>
                    <a:gd name="T13" fmla="*/ 96 h 137"/>
                  </a:gdLst>
                  <a:ahLst/>
                  <a:cxnLst>
                    <a:cxn ang="0">
                      <a:pos x="T0" y="T1"/>
                    </a:cxn>
                    <a:cxn ang="0">
                      <a:pos x="T2" y="T3"/>
                    </a:cxn>
                    <a:cxn ang="0">
                      <a:pos x="T4" y="T5"/>
                    </a:cxn>
                    <a:cxn ang="0">
                      <a:pos x="T6" y="T7"/>
                    </a:cxn>
                    <a:cxn ang="0">
                      <a:pos x="T8" y="T9"/>
                    </a:cxn>
                    <a:cxn ang="0">
                      <a:pos x="T10" y="T11"/>
                    </a:cxn>
                    <a:cxn ang="0">
                      <a:pos x="T12" y="T13"/>
                    </a:cxn>
                  </a:cxnLst>
                  <a:rect l="0" t="0" r="r" b="b"/>
                  <a:pathLst>
                    <a:path w="266" h="137">
                      <a:moveTo>
                        <a:pt x="251" y="96"/>
                      </a:moveTo>
                      <a:cubicBezTo>
                        <a:pt x="259" y="99"/>
                        <a:pt x="265" y="110"/>
                        <a:pt x="262" y="122"/>
                      </a:cubicBezTo>
                      <a:cubicBezTo>
                        <a:pt x="259" y="130"/>
                        <a:pt x="248" y="136"/>
                        <a:pt x="237" y="133"/>
                      </a:cubicBezTo>
                      <a:lnTo>
                        <a:pt x="14" y="40"/>
                      </a:lnTo>
                      <a:cubicBezTo>
                        <a:pt x="5" y="37"/>
                        <a:pt x="0" y="26"/>
                        <a:pt x="2" y="14"/>
                      </a:cubicBezTo>
                      <a:cubicBezTo>
                        <a:pt x="8" y="6"/>
                        <a:pt x="19" y="0"/>
                        <a:pt x="28" y="3"/>
                      </a:cubicBezTo>
                      <a:lnTo>
                        <a:pt x="251" y="96"/>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33" name="Freeform 204">
                  <a:extLst>
                    <a:ext uri="{FF2B5EF4-FFF2-40B4-BE49-F238E27FC236}">
                      <a16:creationId xmlns:a16="http://schemas.microsoft.com/office/drawing/2014/main" id="{735605E3-773D-467A-9120-41817A8EE2C0}"/>
                    </a:ext>
                  </a:extLst>
                </p:cNvPr>
                <p:cNvSpPr>
                  <a:spLocks noChangeArrowheads="1"/>
                </p:cNvSpPr>
                <p:nvPr/>
              </p:nvSpPr>
              <p:spPr bwMode="auto">
                <a:xfrm>
                  <a:off x="3300413" y="5783263"/>
                  <a:ext cx="84137" cy="41275"/>
                </a:xfrm>
                <a:custGeom>
                  <a:avLst/>
                  <a:gdLst>
                    <a:gd name="T0" fmla="*/ 229 w 234"/>
                    <a:gd name="T1" fmla="*/ 104 h 115"/>
                    <a:gd name="T2" fmla="*/ 224 w 234"/>
                    <a:gd name="T3" fmla="*/ 114 h 115"/>
                    <a:gd name="T4" fmla="*/ 0 w 234"/>
                    <a:gd name="T5" fmla="*/ 21 h 115"/>
                    <a:gd name="T6" fmla="*/ 9 w 234"/>
                    <a:gd name="T7" fmla="*/ 0 h 115"/>
                    <a:gd name="T8" fmla="*/ 233 w 234"/>
                    <a:gd name="T9" fmla="*/ 94 h 115"/>
                    <a:gd name="T10" fmla="*/ 229 w 234"/>
                    <a:gd name="T11" fmla="*/ 104 h 115"/>
                  </a:gdLst>
                  <a:ahLst/>
                  <a:cxnLst>
                    <a:cxn ang="0">
                      <a:pos x="T0" y="T1"/>
                    </a:cxn>
                    <a:cxn ang="0">
                      <a:pos x="T2" y="T3"/>
                    </a:cxn>
                    <a:cxn ang="0">
                      <a:pos x="T4" y="T5"/>
                    </a:cxn>
                    <a:cxn ang="0">
                      <a:pos x="T6" y="T7"/>
                    </a:cxn>
                    <a:cxn ang="0">
                      <a:pos x="T8" y="T9"/>
                    </a:cxn>
                    <a:cxn ang="0">
                      <a:pos x="T10" y="T11"/>
                    </a:cxn>
                  </a:cxnLst>
                  <a:rect l="0" t="0" r="r" b="b"/>
                  <a:pathLst>
                    <a:path w="234" h="115">
                      <a:moveTo>
                        <a:pt x="229" y="104"/>
                      </a:moveTo>
                      <a:lnTo>
                        <a:pt x="224" y="114"/>
                      </a:lnTo>
                      <a:lnTo>
                        <a:pt x="0" y="21"/>
                      </a:lnTo>
                      <a:lnTo>
                        <a:pt x="9" y="0"/>
                      </a:lnTo>
                      <a:lnTo>
                        <a:pt x="233" y="94"/>
                      </a:lnTo>
                      <a:lnTo>
                        <a:pt x="229" y="104"/>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34" name="Freeform 205">
                  <a:extLst>
                    <a:ext uri="{FF2B5EF4-FFF2-40B4-BE49-F238E27FC236}">
                      <a16:creationId xmlns:a16="http://schemas.microsoft.com/office/drawing/2014/main" id="{AAFF32DA-CA56-471A-8DF5-D4AE065FACF1}"/>
                    </a:ext>
                  </a:extLst>
                </p:cNvPr>
                <p:cNvSpPr>
                  <a:spLocks noChangeArrowheads="1"/>
                </p:cNvSpPr>
                <p:nvPr/>
              </p:nvSpPr>
              <p:spPr bwMode="auto">
                <a:xfrm>
                  <a:off x="3302000" y="5686425"/>
                  <a:ext cx="128588" cy="127000"/>
                </a:xfrm>
                <a:custGeom>
                  <a:avLst/>
                  <a:gdLst>
                    <a:gd name="T0" fmla="*/ 306 w 358"/>
                    <a:gd name="T1" fmla="*/ 229 h 352"/>
                    <a:gd name="T2" fmla="*/ 255 w 358"/>
                    <a:gd name="T3" fmla="*/ 351 h 352"/>
                    <a:gd name="T4" fmla="*/ 0 w 358"/>
                    <a:gd name="T5" fmla="*/ 245 h 352"/>
                    <a:gd name="T6" fmla="*/ 102 w 358"/>
                    <a:gd name="T7" fmla="*/ 0 h 352"/>
                    <a:gd name="T8" fmla="*/ 357 w 358"/>
                    <a:gd name="T9" fmla="*/ 106 h 352"/>
                    <a:gd name="T10" fmla="*/ 306 w 358"/>
                    <a:gd name="T11" fmla="*/ 229 h 352"/>
                  </a:gdLst>
                  <a:ahLst/>
                  <a:cxnLst>
                    <a:cxn ang="0">
                      <a:pos x="T0" y="T1"/>
                    </a:cxn>
                    <a:cxn ang="0">
                      <a:pos x="T2" y="T3"/>
                    </a:cxn>
                    <a:cxn ang="0">
                      <a:pos x="T4" y="T5"/>
                    </a:cxn>
                    <a:cxn ang="0">
                      <a:pos x="T6" y="T7"/>
                    </a:cxn>
                    <a:cxn ang="0">
                      <a:pos x="T8" y="T9"/>
                    </a:cxn>
                    <a:cxn ang="0">
                      <a:pos x="T10" y="T11"/>
                    </a:cxn>
                  </a:cxnLst>
                  <a:rect l="0" t="0" r="r" b="b"/>
                  <a:pathLst>
                    <a:path w="358" h="352">
                      <a:moveTo>
                        <a:pt x="306" y="229"/>
                      </a:moveTo>
                      <a:lnTo>
                        <a:pt x="255" y="351"/>
                      </a:lnTo>
                      <a:lnTo>
                        <a:pt x="0" y="245"/>
                      </a:lnTo>
                      <a:lnTo>
                        <a:pt x="102" y="0"/>
                      </a:lnTo>
                      <a:lnTo>
                        <a:pt x="357" y="106"/>
                      </a:lnTo>
                      <a:lnTo>
                        <a:pt x="306" y="229"/>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35" name="Freeform 206">
                  <a:extLst>
                    <a:ext uri="{FF2B5EF4-FFF2-40B4-BE49-F238E27FC236}">
                      <a16:creationId xmlns:a16="http://schemas.microsoft.com/office/drawing/2014/main" id="{A4EAC99F-B45E-434A-AB9E-F74FBF56675E}"/>
                    </a:ext>
                  </a:extLst>
                </p:cNvPr>
                <p:cNvSpPr>
                  <a:spLocks noChangeArrowheads="1"/>
                </p:cNvSpPr>
                <p:nvPr/>
              </p:nvSpPr>
              <p:spPr bwMode="auto">
                <a:xfrm>
                  <a:off x="3579813" y="5821363"/>
                  <a:ext cx="33337" cy="39687"/>
                </a:xfrm>
                <a:custGeom>
                  <a:avLst/>
                  <a:gdLst>
                    <a:gd name="T0" fmla="*/ 36 w 94"/>
                    <a:gd name="T1" fmla="*/ 0 h 111"/>
                    <a:gd name="T2" fmla="*/ 0 w 94"/>
                    <a:gd name="T3" fmla="*/ 88 h 111"/>
                    <a:gd name="T4" fmla="*/ 17 w 94"/>
                    <a:gd name="T5" fmla="*/ 99 h 111"/>
                    <a:gd name="T6" fmla="*/ 84 w 94"/>
                    <a:gd name="T7" fmla="*/ 71 h 111"/>
                    <a:gd name="T8" fmla="*/ 56 w 94"/>
                    <a:gd name="T9" fmla="*/ 3 h 111"/>
                    <a:gd name="T10" fmla="*/ 36 w 94"/>
                    <a:gd name="T11" fmla="*/ 0 h 111"/>
                  </a:gdLst>
                  <a:ahLst/>
                  <a:cxnLst>
                    <a:cxn ang="0">
                      <a:pos x="T0" y="T1"/>
                    </a:cxn>
                    <a:cxn ang="0">
                      <a:pos x="T2" y="T3"/>
                    </a:cxn>
                    <a:cxn ang="0">
                      <a:pos x="T4" y="T5"/>
                    </a:cxn>
                    <a:cxn ang="0">
                      <a:pos x="T6" y="T7"/>
                    </a:cxn>
                    <a:cxn ang="0">
                      <a:pos x="T8" y="T9"/>
                    </a:cxn>
                    <a:cxn ang="0">
                      <a:pos x="T10" y="T11"/>
                    </a:cxn>
                  </a:cxnLst>
                  <a:rect l="0" t="0" r="r" b="b"/>
                  <a:pathLst>
                    <a:path w="94" h="111">
                      <a:moveTo>
                        <a:pt x="36" y="0"/>
                      </a:moveTo>
                      <a:lnTo>
                        <a:pt x="0" y="88"/>
                      </a:lnTo>
                      <a:cubicBezTo>
                        <a:pt x="5" y="93"/>
                        <a:pt x="11" y="96"/>
                        <a:pt x="17" y="99"/>
                      </a:cubicBezTo>
                      <a:cubicBezTo>
                        <a:pt x="42" y="110"/>
                        <a:pt x="73" y="99"/>
                        <a:pt x="84" y="71"/>
                      </a:cubicBezTo>
                      <a:cubicBezTo>
                        <a:pt x="93" y="42"/>
                        <a:pt x="81" y="14"/>
                        <a:pt x="56" y="3"/>
                      </a:cubicBezTo>
                      <a:cubicBezTo>
                        <a:pt x="50" y="0"/>
                        <a:pt x="42" y="0"/>
                        <a:pt x="36" y="0"/>
                      </a:cubicBez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36" name="Freeform 207">
                  <a:extLst>
                    <a:ext uri="{FF2B5EF4-FFF2-40B4-BE49-F238E27FC236}">
                      <a16:creationId xmlns:a16="http://schemas.microsoft.com/office/drawing/2014/main" id="{017EC296-6D99-4380-8D1D-BC81D98BB6F4}"/>
                    </a:ext>
                  </a:extLst>
                </p:cNvPr>
                <p:cNvSpPr>
                  <a:spLocks noChangeArrowheads="1"/>
                </p:cNvSpPr>
                <p:nvPr/>
              </p:nvSpPr>
              <p:spPr bwMode="auto">
                <a:xfrm>
                  <a:off x="3219450" y="5876925"/>
                  <a:ext cx="233363" cy="52388"/>
                </a:xfrm>
                <a:custGeom>
                  <a:avLst/>
                  <a:gdLst>
                    <a:gd name="T0" fmla="*/ 649 w 650"/>
                    <a:gd name="T1" fmla="*/ 48 h 145"/>
                    <a:gd name="T2" fmla="*/ 324 w 650"/>
                    <a:gd name="T3" fmla="*/ 0 h 145"/>
                    <a:gd name="T4" fmla="*/ 0 w 650"/>
                    <a:gd name="T5" fmla="*/ 48 h 145"/>
                    <a:gd name="T6" fmla="*/ 0 w 650"/>
                    <a:gd name="T7" fmla="*/ 96 h 145"/>
                    <a:gd name="T8" fmla="*/ 0 w 650"/>
                    <a:gd name="T9" fmla="*/ 96 h 145"/>
                    <a:gd name="T10" fmla="*/ 0 w 650"/>
                    <a:gd name="T11" fmla="*/ 96 h 145"/>
                    <a:gd name="T12" fmla="*/ 324 w 650"/>
                    <a:gd name="T13" fmla="*/ 144 h 145"/>
                    <a:gd name="T14" fmla="*/ 649 w 650"/>
                    <a:gd name="T15" fmla="*/ 96 h 145"/>
                    <a:gd name="T16" fmla="*/ 649 w 650"/>
                    <a:gd name="T17" fmla="*/ 96 h 145"/>
                    <a:gd name="T18" fmla="*/ 649 w 650"/>
                    <a:gd name="T19" fmla="*/ 96 h 145"/>
                    <a:gd name="T20" fmla="*/ 649 w 650"/>
                    <a:gd name="T21" fmla="*/ 48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50" h="145">
                      <a:moveTo>
                        <a:pt x="649" y="48"/>
                      </a:moveTo>
                      <a:cubicBezTo>
                        <a:pt x="649" y="20"/>
                        <a:pt x="502" y="0"/>
                        <a:pt x="324" y="0"/>
                      </a:cubicBezTo>
                      <a:cubicBezTo>
                        <a:pt x="144" y="0"/>
                        <a:pt x="0" y="23"/>
                        <a:pt x="0" y="48"/>
                      </a:cubicBezTo>
                      <a:lnTo>
                        <a:pt x="0" y="96"/>
                      </a:lnTo>
                      <a:lnTo>
                        <a:pt x="0" y="96"/>
                      </a:lnTo>
                      <a:lnTo>
                        <a:pt x="0" y="96"/>
                      </a:lnTo>
                      <a:cubicBezTo>
                        <a:pt x="0" y="125"/>
                        <a:pt x="146" y="144"/>
                        <a:pt x="324" y="144"/>
                      </a:cubicBezTo>
                      <a:cubicBezTo>
                        <a:pt x="505" y="144"/>
                        <a:pt x="649" y="122"/>
                        <a:pt x="649" y="96"/>
                      </a:cubicBezTo>
                      <a:lnTo>
                        <a:pt x="649" y="96"/>
                      </a:lnTo>
                      <a:lnTo>
                        <a:pt x="649" y="96"/>
                      </a:lnTo>
                      <a:lnTo>
                        <a:pt x="649" y="48"/>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1120" name="Rectangle 1119">
                <a:extLst>
                  <a:ext uri="{FF2B5EF4-FFF2-40B4-BE49-F238E27FC236}">
                    <a16:creationId xmlns:a16="http://schemas.microsoft.com/office/drawing/2014/main" id="{1A29E040-5E26-4579-A0A2-58C7B17052D9}"/>
                  </a:ext>
                </a:extLst>
              </p:cNvPr>
              <p:cNvSpPr/>
              <p:nvPr/>
            </p:nvSpPr>
            <p:spPr>
              <a:xfrm>
                <a:off x="4141814" y="4117631"/>
                <a:ext cx="7927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p>
            </p:txBody>
          </p:sp>
        </p:grpSp>
        <p:sp>
          <p:nvSpPr>
            <p:cNvPr id="1118" name="Text Box 30">
              <a:extLst>
                <a:ext uri="{FF2B5EF4-FFF2-40B4-BE49-F238E27FC236}">
                  <a16:creationId xmlns:a16="http://schemas.microsoft.com/office/drawing/2014/main" id="{5D0B0856-7A92-48BF-8596-C8E29A27EBDF}"/>
                </a:ext>
              </a:extLst>
            </p:cNvPr>
            <p:cNvSpPr txBox="1">
              <a:spLocks noChangeArrowheads="1"/>
            </p:cNvSpPr>
            <p:nvPr/>
          </p:nvSpPr>
          <p:spPr bwMode="auto">
            <a:xfrm>
              <a:off x="6049490" y="5916042"/>
              <a:ext cx="381272" cy="123079"/>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solidFill>
                    <a:schemeClr val="bg2">
                      <a:lumMod val="10000"/>
                    </a:schemeClr>
                  </a:solidFill>
                </a:rPr>
                <a:t>Polices</a:t>
              </a:r>
            </a:p>
          </p:txBody>
        </p:sp>
      </p:grpSp>
      <p:grpSp>
        <p:nvGrpSpPr>
          <p:cNvPr id="1137" name="Group 1136">
            <a:extLst>
              <a:ext uri="{FF2B5EF4-FFF2-40B4-BE49-F238E27FC236}">
                <a16:creationId xmlns:a16="http://schemas.microsoft.com/office/drawing/2014/main" id="{C587AE21-EDBA-4378-B1C5-80ED0C15260A}"/>
              </a:ext>
            </a:extLst>
          </p:cNvPr>
          <p:cNvGrpSpPr/>
          <p:nvPr/>
        </p:nvGrpSpPr>
        <p:grpSpPr>
          <a:xfrm>
            <a:off x="6393778" y="2634080"/>
            <a:ext cx="601072" cy="626561"/>
            <a:chOff x="6609905" y="5508747"/>
            <a:chExt cx="601072" cy="626561"/>
          </a:xfrm>
        </p:grpSpPr>
        <p:grpSp>
          <p:nvGrpSpPr>
            <p:cNvPr id="1138" name="Group 1137">
              <a:extLst>
                <a:ext uri="{FF2B5EF4-FFF2-40B4-BE49-F238E27FC236}">
                  <a16:creationId xmlns:a16="http://schemas.microsoft.com/office/drawing/2014/main" id="{29539557-21D0-4AF4-B22B-CF1BF593FC2D}"/>
                </a:ext>
              </a:extLst>
            </p:cNvPr>
            <p:cNvGrpSpPr/>
            <p:nvPr/>
          </p:nvGrpSpPr>
          <p:grpSpPr>
            <a:xfrm>
              <a:off x="6616939" y="5508747"/>
              <a:ext cx="552462" cy="477059"/>
              <a:chOff x="2451118" y="4158080"/>
              <a:chExt cx="865570" cy="695710"/>
            </a:xfrm>
          </p:grpSpPr>
          <p:grpSp>
            <p:nvGrpSpPr>
              <p:cNvPr id="1140" name="Group 1139">
                <a:extLst>
                  <a:ext uri="{FF2B5EF4-FFF2-40B4-BE49-F238E27FC236}">
                    <a16:creationId xmlns:a16="http://schemas.microsoft.com/office/drawing/2014/main" id="{DFFF4DE8-E370-407A-B8DB-E506A06AB527}"/>
                  </a:ext>
                </a:extLst>
              </p:cNvPr>
              <p:cNvGrpSpPr/>
              <p:nvPr/>
            </p:nvGrpSpPr>
            <p:grpSpPr>
              <a:xfrm>
                <a:off x="2505985" y="4304032"/>
                <a:ext cx="755836" cy="470888"/>
                <a:chOff x="2851150" y="4108450"/>
                <a:chExt cx="496888" cy="309563"/>
              </a:xfrm>
              <a:solidFill>
                <a:srgbClr val="F80000"/>
              </a:solidFill>
            </p:grpSpPr>
            <p:sp>
              <p:nvSpPr>
                <p:cNvPr id="1142" name="Freeform 1">
                  <a:extLst>
                    <a:ext uri="{FF2B5EF4-FFF2-40B4-BE49-F238E27FC236}">
                      <a16:creationId xmlns:a16="http://schemas.microsoft.com/office/drawing/2014/main" id="{82F0B63D-1EB0-4BD3-A946-DD80111D26DF}"/>
                    </a:ext>
                  </a:extLst>
                </p:cNvPr>
                <p:cNvSpPr>
                  <a:spLocks noChangeArrowheads="1"/>
                </p:cNvSpPr>
                <p:nvPr/>
              </p:nvSpPr>
              <p:spPr bwMode="auto">
                <a:xfrm>
                  <a:off x="3025775" y="4379913"/>
                  <a:ext cx="38100" cy="38100"/>
                </a:xfrm>
                <a:custGeom>
                  <a:avLst/>
                  <a:gdLst>
                    <a:gd name="T0" fmla="*/ 107 w 108"/>
                    <a:gd name="T1" fmla="*/ 54 h 108"/>
                    <a:gd name="T2" fmla="*/ 100 w 108"/>
                    <a:gd name="T3" fmla="*/ 80 h 108"/>
                    <a:gd name="T4" fmla="*/ 81 w 108"/>
                    <a:gd name="T5" fmla="*/ 100 h 108"/>
                    <a:gd name="T6" fmla="*/ 54 w 108"/>
                    <a:gd name="T7" fmla="*/ 107 h 108"/>
                    <a:gd name="T8" fmla="*/ 27 w 108"/>
                    <a:gd name="T9" fmla="*/ 100 h 108"/>
                    <a:gd name="T10" fmla="*/ 7 w 108"/>
                    <a:gd name="T11" fmla="*/ 80 h 108"/>
                    <a:gd name="T12" fmla="*/ 0 w 108"/>
                    <a:gd name="T13" fmla="*/ 54 h 108"/>
                    <a:gd name="T14" fmla="*/ 7 w 108"/>
                    <a:gd name="T15" fmla="*/ 27 h 108"/>
                    <a:gd name="T16" fmla="*/ 27 w 108"/>
                    <a:gd name="T17" fmla="*/ 7 h 108"/>
                    <a:gd name="T18" fmla="*/ 54 w 108"/>
                    <a:gd name="T19" fmla="*/ 0 h 108"/>
                    <a:gd name="T20" fmla="*/ 81 w 108"/>
                    <a:gd name="T21" fmla="*/ 7 h 108"/>
                    <a:gd name="T22" fmla="*/ 100 w 108"/>
                    <a:gd name="T23" fmla="*/ 27 h 108"/>
                    <a:gd name="T24" fmla="*/ 107 w 108"/>
                    <a:gd name="T25" fmla="*/ 54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8" h="108">
                      <a:moveTo>
                        <a:pt x="107" y="54"/>
                      </a:moveTo>
                      <a:cubicBezTo>
                        <a:pt x="107" y="63"/>
                        <a:pt x="105" y="72"/>
                        <a:pt x="100" y="80"/>
                      </a:cubicBezTo>
                      <a:cubicBezTo>
                        <a:pt x="95" y="89"/>
                        <a:pt x="89" y="95"/>
                        <a:pt x="81" y="100"/>
                      </a:cubicBezTo>
                      <a:cubicBezTo>
                        <a:pt x="72" y="105"/>
                        <a:pt x="64" y="107"/>
                        <a:pt x="54" y="107"/>
                      </a:cubicBezTo>
                      <a:cubicBezTo>
                        <a:pt x="44" y="107"/>
                        <a:pt x="36" y="105"/>
                        <a:pt x="27" y="100"/>
                      </a:cubicBezTo>
                      <a:cubicBezTo>
                        <a:pt x="18" y="95"/>
                        <a:pt x="12" y="89"/>
                        <a:pt x="7" y="80"/>
                      </a:cubicBezTo>
                      <a:cubicBezTo>
                        <a:pt x="2" y="72"/>
                        <a:pt x="0" y="64"/>
                        <a:pt x="0" y="54"/>
                      </a:cubicBezTo>
                      <a:cubicBezTo>
                        <a:pt x="0" y="45"/>
                        <a:pt x="2" y="36"/>
                        <a:pt x="7" y="27"/>
                      </a:cubicBezTo>
                      <a:cubicBezTo>
                        <a:pt x="12" y="19"/>
                        <a:pt x="18" y="12"/>
                        <a:pt x="27" y="7"/>
                      </a:cubicBezTo>
                      <a:cubicBezTo>
                        <a:pt x="36" y="2"/>
                        <a:pt x="44" y="0"/>
                        <a:pt x="54" y="0"/>
                      </a:cubicBezTo>
                      <a:cubicBezTo>
                        <a:pt x="64" y="0"/>
                        <a:pt x="72" y="2"/>
                        <a:pt x="81" y="7"/>
                      </a:cubicBezTo>
                      <a:cubicBezTo>
                        <a:pt x="89" y="12"/>
                        <a:pt x="95" y="19"/>
                        <a:pt x="100" y="27"/>
                      </a:cubicBezTo>
                      <a:cubicBezTo>
                        <a:pt x="105" y="36"/>
                        <a:pt x="107" y="44"/>
                        <a:pt x="107" y="5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43" name="Freeform 2">
                  <a:extLst>
                    <a:ext uri="{FF2B5EF4-FFF2-40B4-BE49-F238E27FC236}">
                      <a16:creationId xmlns:a16="http://schemas.microsoft.com/office/drawing/2014/main" id="{362080A4-D789-413C-9488-3EC512016944}"/>
                    </a:ext>
                  </a:extLst>
                </p:cNvPr>
                <p:cNvSpPr>
                  <a:spLocks noChangeArrowheads="1"/>
                </p:cNvSpPr>
                <p:nvPr/>
              </p:nvSpPr>
              <p:spPr bwMode="auto">
                <a:xfrm>
                  <a:off x="3079750" y="4379913"/>
                  <a:ext cx="38100" cy="38100"/>
                </a:xfrm>
                <a:custGeom>
                  <a:avLst/>
                  <a:gdLst>
                    <a:gd name="T0" fmla="*/ 53 w 108"/>
                    <a:gd name="T1" fmla="*/ 0 h 108"/>
                    <a:gd name="T2" fmla="*/ 107 w 108"/>
                    <a:gd name="T3" fmla="*/ 54 h 108"/>
                    <a:gd name="T4" fmla="*/ 53 w 108"/>
                    <a:gd name="T5" fmla="*/ 107 h 108"/>
                    <a:gd name="T6" fmla="*/ 0 w 108"/>
                    <a:gd name="T7" fmla="*/ 54 h 108"/>
                    <a:gd name="T8" fmla="*/ 53 w 108"/>
                    <a:gd name="T9" fmla="*/ 0 h 108"/>
                    <a:gd name="T10" fmla="*/ 53 w 108"/>
                    <a:gd name="T11" fmla="*/ 85 h 108"/>
                    <a:gd name="T12" fmla="*/ 84 w 108"/>
                    <a:gd name="T13" fmla="*/ 54 h 108"/>
                    <a:gd name="T14" fmla="*/ 53 w 108"/>
                    <a:gd name="T15" fmla="*/ 23 h 108"/>
                    <a:gd name="T16" fmla="*/ 22 w 108"/>
                    <a:gd name="T17" fmla="*/ 54 h 108"/>
                    <a:gd name="T18" fmla="*/ 53 w 108"/>
                    <a:gd name="T19" fmla="*/ 85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8" h="108">
                      <a:moveTo>
                        <a:pt x="53" y="0"/>
                      </a:moveTo>
                      <a:cubicBezTo>
                        <a:pt x="84" y="0"/>
                        <a:pt x="107" y="26"/>
                        <a:pt x="107" y="54"/>
                      </a:cubicBezTo>
                      <a:cubicBezTo>
                        <a:pt x="107" y="83"/>
                        <a:pt x="84" y="107"/>
                        <a:pt x="53" y="107"/>
                      </a:cubicBezTo>
                      <a:cubicBezTo>
                        <a:pt x="25" y="107"/>
                        <a:pt x="0" y="83"/>
                        <a:pt x="0" y="54"/>
                      </a:cubicBezTo>
                      <a:cubicBezTo>
                        <a:pt x="0" y="26"/>
                        <a:pt x="22" y="0"/>
                        <a:pt x="53" y="0"/>
                      </a:cubicBezTo>
                      <a:close/>
                      <a:moveTo>
                        <a:pt x="53" y="85"/>
                      </a:moveTo>
                      <a:cubicBezTo>
                        <a:pt x="70" y="85"/>
                        <a:pt x="84" y="71"/>
                        <a:pt x="84" y="54"/>
                      </a:cubicBezTo>
                      <a:cubicBezTo>
                        <a:pt x="84" y="37"/>
                        <a:pt x="70" y="23"/>
                        <a:pt x="53" y="23"/>
                      </a:cubicBezTo>
                      <a:cubicBezTo>
                        <a:pt x="36" y="23"/>
                        <a:pt x="22" y="37"/>
                        <a:pt x="22" y="54"/>
                      </a:cubicBezTo>
                      <a:cubicBezTo>
                        <a:pt x="22" y="71"/>
                        <a:pt x="36" y="85"/>
                        <a:pt x="53" y="85"/>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44" name="Freeform 3">
                  <a:extLst>
                    <a:ext uri="{FF2B5EF4-FFF2-40B4-BE49-F238E27FC236}">
                      <a16:creationId xmlns:a16="http://schemas.microsoft.com/office/drawing/2014/main" id="{6F786C88-2F52-4295-A7D9-F03F16DA3052}"/>
                    </a:ext>
                  </a:extLst>
                </p:cNvPr>
                <p:cNvSpPr>
                  <a:spLocks noChangeArrowheads="1"/>
                </p:cNvSpPr>
                <p:nvPr/>
              </p:nvSpPr>
              <p:spPr bwMode="auto">
                <a:xfrm>
                  <a:off x="3135313" y="4379913"/>
                  <a:ext cx="38100" cy="38100"/>
                </a:xfrm>
                <a:custGeom>
                  <a:avLst/>
                  <a:gdLst>
                    <a:gd name="T0" fmla="*/ 54 w 108"/>
                    <a:gd name="T1" fmla="*/ 0 h 108"/>
                    <a:gd name="T2" fmla="*/ 107 w 108"/>
                    <a:gd name="T3" fmla="*/ 54 h 108"/>
                    <a:gd name="T4" fmla="*/ 54 w 108"/>
                    <a:gd name="T5" fmla="*/ 107 h 108"/>
                    <a:gd name="T6" fmla="*/ 0 w 108"/>
                    <a:gd name="T7" fmla="*/ 54 h 108"/>
                    <a:gd name="T8" fmla="*/ 54 w 108"/>
                    <a:gd name="T9" fmla="*/ 0 h 108"/>
                    <a:gd name="T10" fmla="*/ 54 w 108"/>
                    <a:gd name="T11" fmla="*/ 85 h 108"/>
                    <a:gd name="T12" fmla="*/ 85 w 108"/>
                    <a:gd name="T13" fmla="*/ 54 h 108"/>
                    <a:gd name="T14" fmla="*/ 54 w 108"/>
                    <a:gd name="T15" fmla="*/ 23 h 108"/>
                    <a:gd name="T16" fmla="*/ 23 w 108"/>
                    <a:gd name="T17" fmla="*/ 54 h 108"/>
                    <a:gd name="T18" fmla="*/ 54 w 108"/>
                    <a:gd name="T19" fmla="*/ 85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8" h="108">
                      <a:moveTo>
                        <a:pt x="54" y="0"/>
                      </a:moveTo>
                      <a:cubicBezTo>
                        <a:pt x="82" y="0"/>
                        <a:pt x="107" y="26"/>
                        <a:pt x="107" y="54"/>
                      </a:cubicBezTo>
                      <a:cubicBezTo>
                        <a:pt x="107" y="83"/>
                        <a:pt x="85" y="107"/>
                        <a:pt x="54" y="107"/>
                      </a:cubicBezTo>
                      <a:cubicBezTo>
                        <a:pt x="26" y="107"/>
                        <a:pt x="0" y="83"/>
                        <a:pt x="0" y="54"/>
                      </a:cubicBezTo>
                      <a:cubicBezTo>
                        <a:pt x="0" y="26"/>
                        <a:pt x="23" y="0"/>
                        <a:pt x="54" y="0"/>
                      </a:cubicBezTo>
                      <a:close/>
                      <a:moveTo>
                        <a:pt x="54" y="85"/>
                      </a:moveTo>
                      <a:cubicBezTo>
                        <a:pt x="71" y="85"/>
                        <a:pt x="85" y="71"/>
                        <a:pt x="85" y="54"/>
                      </a:cubicBezTo>
                      <a:cubicBezTo>
                        <a:pt x="85" y="37"/>
                        <a:pt x="71" y="23"/>
                        <a:pt x="54" y="23"/>
                      </a:cubicBezTo>
                      <a:cubicBezTo>
                        <a:pt x="37" y="23"/>
                        <a:pt x="23" y="37"/>
                        <a:pt x="23" y="54"/>
                      </a:cubicBezTo>
                      <a:cubicBezTo>
                        <a:pt x="23" y="71"/>
                        <a:pt x="37" y="85"/>
                        <a:pt x="54" y="85"/>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45" name="Freeform 4">
                  <a:extLst>
                    <a:ext uri="{FF2B5EF4-FFF2-40B4-BE49-F238E27FC236}">
                      <a16:creationId xmlns:a16="http://schemas.microsoft.com/office/drawing/2014/main" id="{C94FDB20-4D47-4D22-9302-7B34C657AB26}"/>
                    </a:ext>
                  </a:extLst>
                </p:cNvPr>
                <p:cNvSpPr>
                  <a:spLocks noChangeArrowheads="1"/>
                </p:cNvSpPr>
                <p:nvPr/>
              </p:nvSpPr>
              <p:spPr bwMode="auto">
                <a:xfrm>
                  <a:off x="3300413" y="4200525"/>
                  <a:ext cx="47625" cy="73025"/>
                </a:xfrm>
                <a:custGeom>
                  <a:avLst/>
                  <a:gdLst>
                    <a:gd name="T0" fmla="*/ 102 w 134"/>
                    <a:gd name="T1" fmla="*/ 71 h 205"/>
                    <a:gd name="T2" fmla="*/ 133 w 134"/>
                    <a:gd name="T3" fmla="*/ 102 h 205"/>
                    <a:gd name="T4" fmla="*/ 102 w 134"/>
                    <a:gd name="T5" fmla="*/ 133 h 205"/>
                    <a:gd name="T6" fmla="*/ 37 w 134"/>
                    <a:gd name="T7" fmla="*/ 198 h 205"/>
                    <a:gd name="T8" fmla="*/ 17 w 134"/>
                    <a:gd name="T9" fmla="*/ 198 h 205"/>
                    <a:gd name="T10" fmla="*/ 6 w 134"/>
                    <a:gd name="T11" fmla="*/ 187 h 205"/>
                    <a:gd name="T12" fmla="*/ 6 w 134"/>
                    <a:gd name="T13" fmla="*/ 167 h 205"/>
                    <a:gd name="T14" fmla="*/ 71 w 134"/>
                    <a:gd name="T15" fmla="*/ 102 h 205"/>
                    <a:gd name="T16" fmla="*/ 6 w 134"/>
                    <a:gd name="T17" fmla="*/ 37 h 205"/>
                    <a:gd name="T18" fmla="*/ 6 w 134"/>
                    <a:gd name="T19" fmla="*/ 17 h 205"/>
                    <a:gd name="T20" fmla="*/ 17 w 134"/>
                    <a:gd name="T21" fmla="*/ 6 h 205"/>
                    <a:gd name="T22" fmla="*/ 37 w 134"/>
                    <a:gd name="T23" fmla="*/ 6 h 205"/>
                    <a:gd name="T24" fmla="*/ 102 w 134"/>
                    <a:gd name="T25" fmla="*/ 71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4" h="205">
                      <a:moveTo>
                        <a:pt x="102" y="71"/>
                      </a:moveTo>
                      <a:lnTo>
                        <a:pt x="133" y="102"/>
                      </a:lnTo>
                      <a:lnTo>
                        <a:pt x="102" y="133"/>
                      </a:lnTo>
                      <a:lnTo>
                        <a:pt x="37" y="198"/>
                      </a:lnTo>
                      <a:cubicBezTo>
                        <a:pt x="31" y="204"/>
                        <a:pt x="23" y="204"/>
                        <a:pt x="17" y="198"/>
                      </a:cubicBezTo>
                      <a:lnTo>
                        <a:pt x="6" y="187"/>
                      </a:lnTo>
                      <a:cubicBezTo>
                        <a:pt x="0" y="181"/>
                        <a:pt x="0" y="173"/>
                        <a:pt x="6" y="167"/>
                      </a:cubicBezTo>
                      <a:lnTo>
                        <a:pt x="71" y="102"/>
                      </a:lnTo>
                      <a:lnTo>
                        <a:pt x="6" y="37"/>
                      </a:lnTo>
                      <a:cubicBezTo>
                        <a:pt x="0" y="32"/>
                        <a:pt x="0" y="23"/>
                        <a:pt x="6" y="17"/>
                      </a:cubicBezTo>
                      <a:lnTo>
                        <a:pt x="17" y="6"/>
                      </a:lnTo>
                      <a:cubicBezTo>
                        <a:pt x="23" y="0"/>
                        <a:pt x="31" y="0"/>
                        <a:pt x="37" y="6"/>
                      </a:cubicBezTo>
                      <a:lnTo>
                        <a:pt x="102" y="71"/>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46" name="Freeform 5">
                  <a:extLst>
                    <a:ext uri="{FF2B5EF4-FFF2-40B4-BE49-F238E27FC236}">
                      <a16:creationId xmlns:a16="http://schemas.microsoft.com/office/drawing/2014/main" id="{D444B31E-5ED7-4B74-B0C8-FB27E8A6C7B4}"/>
                    </a:ext>
                  </a:extLst>
                </p:cNvPr>
                <p:cNvSpPr>
                  <a:spLocks noChangeArrowheads="1"/>
                </p:cNvSpPr>
                <p:nvPr/>
              </p:nvSpPr>
              <p:spPr bwMode="auto">
                <a:xfrm>
                  <a:off x="2851150" y="4198938"/>
                  <a:ext cx="47625" cy="73025"/>
                </a:xfrm>
                <a:custGeom>
                  <a:avLst/>
                  <a:gdLst>
                    <a:gd name="T0" fmla="*/ 127 w 133"/>
                    <a:gd name="T1" fmla="*/ 17 h 204"/>
                    <a:gd name="T2" fmla="*/ 127 w 133"/>
                    <a:gd name="T3" fmla="*/ 36 h 204"/>
                    <a:gd name="T4" fmla="*/ 62 w 133"/>
                    <a:gd name="T5" fmla="*/ 101 h 204"/>
                    <a:gd name="T6" fmla="*/ 127 w 133"/>
                    <a:gd name="T7" fmla="*/ 166 h 204"/>
                    <a:gd name="T8" fmla="*/ 127 w 133"/>
                    <a:gd name="T9" fmla="*/ 186 h 204"/>
                    <a:gd name="T10" fmla="*/ 115 w 133"/>
                    <a:gd name="T11" fmla="*/ 197 h 204"/>
                    <a:gd name="T12" fmla="*/ 96 w 133"/>
                    <a:gd name="T13" fmla="*/ 197 h 204"/>
                    <a:gd name="T14" fmla="*/ 31 w 133"/>
                    <a:gd name="T15" fmla="*/ 132 h 204"/>
                    <a:gd name="T16" fmla="*/ 0 w 133"/>
                    <a:gd name="T17" fmla="*/ 101 h 204"/>
                    <a:gd name="T18" fmla="*/ 31 w 133"/>
                    <a:gd name="T19" fmla="*/ 70 h 204"/>
                    <a:gd name="T20" fmla="*/ 96 w 133"/>
                    <a:gd name="T21" fmla="*/ 5 h 204"/>
                    <a:gd name="T22" fmla="*/ 115 w 133"/>
                    <a:gd name="T23" fmla="*/ 5 h 204"/>
                    <a:gd name="T24" fmla="*/ 127 w 133"/>
                    <a:gd name="T25" fmla="*/ 17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3" h="204">
                      <a:moveTo>
                        <a:pt x="127" y="17"/>
                      </a:moveTo>
                      <a:cubicBezTo>
                        <a:pt x="132" y="22"/>
                        <a:pt x="132" y="31"/>
                        <a:pt x="127" y="36"/>
                      </a:cubicBezTo>
                      <a:lnTo>
                        <a:pt x="62" y="101"/>
                      </a:lnTo>
                      <a:lnTo>
                        <a:pt x="127" y="166"/>
                      </a:lnTo>
                      <a:cubicBezTo>
                        <a:pt x="132" y="172"/>
                        <a:pt x="132" y="180"/>
                        <a:pt x="127" y="186"/>
                      </a:cubicBezTo>
                      <a:lnTo>
                        <a:pt x="115" y="197"/>
                      </a:lnTo>
                      <a:cubicBezTo>
                        <a:pt x="110" y="203"/>
                        <a:pt x="101" y="203"/>
                        <a:pt x="96" y="197"/>
                      </a:cubicBezTo>
                      <a:lnTo>
                        <a:pt x="31" y="132"/>
                      </a:lnTo>
                      <a:lnTo>
                        <a:pt x="0" y="101"/>
                      </a:lnTo>
                      <a:lnTo>
                        <a:pt x="31" y="70"/>
                      </a:lnTo>
                      <a:lnTo>
                        <a:pt x="96" y="5"/>
                      </a:lnTo>
                      <a:cubicBezTo>
                        <a:pt x="101" y="0"/>
                        <a:pt x="110" y="0"/>
                        <a:pt x="115" y="5"/>
                      </a:cubicBezTo>
                      <a:lnTo>
                        <a:pt x="127" y="17"/>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47" name="Freeform 6">
                  <a:extLst>
                    <a:ext uri="{FF2B5EF4-FFF2-40B4-BE49-F238E27FC236}">
                      <a16:creationId xmlns:a16="http://schemas.microsoft.com/office/drawing/2014/main" id="{A14AFEE3-6BCA-4903-B327-B1B06430C10D}"/>
                    </a:ext>
                  </a:extLst>
                </p:cNvPr>
                <p:cNvSpPr>
                  <a:spLocks noChangeArrowheads="1"/>
                </p:cNvSpPr>
                <p:nvPr/>
              </p:nvSpPr>
              <p:spPr bwMode="auto">
                <a:xfrm>
                  <a:off x="2913063" y="4108450"/>
                  <a:ext cx="371475" cy="255588"/>
                </a:xfrm>
                <a:custGeom>
                  <a:avLst/>
                  <a:gdLst>
                    <a:gd name="T0" fmla="*/ 1033 w 1034"/>
                    <a:gd name="T1" fmla="*/ 29 h 710"/>
                    <a:gd name="T2" fmla="*/ 1005 w 1034"/>
                    <a:gd name="T3" fmla="*/ 709 h 710"/>
                    <a:gd name="T4" fmla="*/ 0 w 1034"/>
                    <a:gd name="T5" fmla="*/ 681 h 710"/>
                    <a:gd name="T6" fmla="*/ 28 w 1034"/>
                    <a:gd name="T7" fmla="*/ 0 h 710"/>
                    <a:gd name="T8" fmla="*/ 655 w 1034"/>
                    <a:gd name="T9" fmla="*/ 156 h 710"/>
                    <a:gd name="T10" fmla="*/ 705 w 1034"/>
                    <a:gd name="T11" fmla="*/ 206 h 710"/>
                    <a:gd name="T12" fmla="*/ 655 w 1034"/>
                    <a:gd name="T13" fmla="*/ 156 h 710"/>
                    <a:gd name="T14" fmla="*/ 570 w 1034"/>
                    <a:gd name="T15" fmla="*/ 102 h 710"/>
                    <a:gd name="T16" fmla="*/ 107 w 1034"/>
                    <a:gd name="T17" fmla="*/ 539 h 710"/>
                    <a:gd name="T18" fmla="*/ 257 w 1034"/>
                    <a:gd name="T19" fmla="*/ 466 h 710"/>
                    <a:gd name="T20" fmla="*/ 409 w 1034"/>
                    <a:gd name="T21" fmla="*/ 466 h 710"/>
                    <a:gd name="T22" fmla="*/ 570 w 1034"/>
                    <a:gd name="T23" fmla="*/ 551 h 710"/>
                    <a:gd name="T24" fmla="*/ 652 w 1034"/>
                    <a:gd name="T25" fmla="*/ 381 h 710"/>
                    <a:gd name="T26" fmla="*/ 705 w 1034"/>
                    <a:gd name="T27" fmla="*/ 331 h 710"/>
                    <a:gd name="T28" fmla="*/ 705 w 1034"/>
                    <a:gd name="T29" fmla="*/ 559 h 710"/>
                    <a:gd name="T30" fmla="*/ 652 w 1034"/>
                    <a:gd name="T31" fmla="*/ 508 h 710"/>
                    <a:gd name="T32" fmla="*/ 705 w 1034"/>
                    <a:gd name="T33" fmla="*/ 559 h 710"/>
                    <a:gd name="T34" fmla="*/ 926 w 1034"/>
                    <a:gd name="T35" fmla="*/ 480 h 710"/>
                    <a:gd name="T36" fmla="*/ 844 w 1034"/>
                    <a:gd name="T37" fmla="*/ 539 h 710"/>
                    <a:gd name="T38" fmla="*/ 790 w 1034"/>
                    <a:gd name="T39" fmla="*/ 508 h 710"/>
                    <a:gd name="T40" fmla="*/ 841 w 1034"/>
                    <a:gd name="T41" fmla="*/ 582 h 710"/>
                    <a:gd name="T42" fmla="*/ 801 w 1034"/>
                    <a:gd name="T43" fmla="*/ 317 h 710"/>
                    <a:gd name="T44" fmla="*/ 801 w 1034"/>
                    <a:gd name="T45" fmla="*/ 379 h 710"/>
                    <a:gd name="T46" fmla="*/ 813 w 1034"/>
                    <a:gd name="T47" fmla="*/ 407 h 710"/>
                    <a:gd name="T48" fmla="*/ 855 w 1034"/>
                    <a:gd name="T49" fmla="*/ 370 h 710"/>
                    <a:gd name="T50" fmla="*/ 897 w 1034"/>
                    <a:gd name="T51" fmla="*/ 407 h 710"/>
                    <a:gd name="T52" fmla="*/ 909 w 1034"/>
                    <a:gd name="T53" fmla="*/ 379 h 710"/>
                    <a:gd name="T54" fmla="*/ 909 w 1034"/>
                    <a:gd name="T55" fmla="*/ 317 h 710"/>
                    <a:gd name="T56" fmla="*/ 886 w 1034"/>
                    <a:gd name="T57" fmla="*/ 294 h 710"/>
                    <a:gd name="T58" fmla="*/ 824 w 1034"/>
                    <a:gd name="T59" fmla="*/ 294 h 710"/>
                    <a:gd name="T60" fmla="*/ 801 w 1034"/>
                    <a:gd name="T61" fmla="*/ 317 h 710"/>
                    <a:gd name="T62" fmla="*/ 926 w 1034"/>
                    <a:gd name="T63" fmla="*/ 127 h 710"/>
                    <a:gd name="T64" fmla="*/ 844 w 1034"/>
                    <a:gd name="T65" fmla="*/ 187 h 710"/>
                    <a:gd name="T66" fmla="*/ 790 w 1034"/>
                    <a:gd name="T67" fmla="*/ 156 h 710"/>
                    <a:gd name="T68" fmla="*/ 841 w 1034"/>
                    <a:gd name="T69" fmla="*/ 229 h 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34" h="710">
                      <a:moveTo>
                        <a:pt x="1005" y="0"/>
                      </a:moveTo>
                      <a:cubicBezTo>
                        <a:pt x="1022" y="0"/>
                        <a:pt x="1033" y="12"/>
                        <a:pt x="1033" y="29"/>
                      </a:cubicBezTo>
                      <a:lnTo>
                        <a:pt x="1033" y="681"/>
                      </a:lnTo>
                      <a:cubicBezTo>
                        <a:pt x="1033" y="695"/>
                        <a:pt x="1022" y="709"/>
                        <a:pt x="1005" y="709"/>
                      </a:cubicBezTo>
                      <a:lnTo>
                        <a:pt x="28" y="709"/>
                      </a:lnTo>
                      <a:cubicBezTo>
                        <a:pt x="14" y="709"/>
                        <a:pt x="0" y="698"/>
                        <a:pt x="0" y="681"/>
                      </a:cubicBezTo>
                      <a:lnTo>
                        <a:pt x="0" y="29"/>
                      </a:lnTo>
                      <a:cubicBezTo>
                        <a:pt x="0" y="15"/>
                        <a:pt x="11" y="0"/>
                        <a:pt x="28" y="0"/>
                      </a:cubicBezTo>
                      <a:lnTo>
                        <a:pt x="1005" y="0"/>
                      </a:lnTo>
                      <a:close/>
                      <a:moveTo>
                        <a:pt x="655" y="156"/>
                      </a:moveTo>
                      <a:lnTo>
                        <a:pt x="655" y="206"/>
                      </a:lnTo>
                      <a:lnTo>
                        <a:pt x="705" y="206"/>
                      </a:lnTo>
                      <a:lnTo>
                        <a:pt x="705" y="156"/>
                      </a:lnTo>
                      <a:lnTo>
                        <a:pt x="655" y="156"/>
                      </a:lnTo>
                      <a:close/>
                      <a:moveTo>
                        <a:pt x="570" y="551"/>
                      </a:moveTo>
                      <a:lnTo>
                        <a:pt x="570" y="102"/>
                      </a:lnTo>
                      <a:lnTo>
                        <a:pt x="107" y="102"/>
                      </a:lnTo>
                      <a:lnTo>
                        <a:pt x="107" y="539"/>
                      </a:lnTo>
                      <a:cubicBezTo>
                        <a:pt x="113" y="534"/>
                        <a:pt x="118" y="531"/>
                        <a:pt x="124" y="528"/>
                      </a:cubicBezTo>
                      <a:lnTo>
                        <a:pt x="257" y="466"/>
                      </a:lnTo>
                      <a:cubicBezTo>
                        <a:pt x="257" y="466"/>
                        <a:pt x="279" y="492"/>
                        <a:pt x="333" y="492"/>
                      </a:cubicBezTo>
                      <a:cubicBezTo>
                        <a:pt x="387" y="492"/>
                        <a:pt x="409" y="466"/>
                        <a:pt x="409" y="466"/>
                      </a:cubicBezTo>
                      <a:lnTo>
                        <a:pt x="542" y="528"/>
                      </a:lnTo>
                      <a:cubicBezTo>
                        <a:pt x="553" y="534"/>
                        <a:pt x="562" y="542"/>
                        <a:pt x="570" y="551"/>
                      </a:cubicBezTo>
                      <a:close/>
                      <a:moveTo>
                        <a:pt x="652" y="331"/>
                      </a:moveTo>
                      <a:lnTo>
                        <a:pt x="652" y="381"/>
                      </a:lnTo>
                      <a:lnTo>
                        <a:pt x="705" y="381"/>
                      </a:lnTo>
                      <a:lnTo>
                        <a:pt x="705" y="331"/>
                      </a:lnTo>
                      <a:lnTo>
                        <a:pt x="652" y="331"/>
                      </a:lnTo>
                      <a:close/>
                      <a:moveTo>
                        <a:pt x="705" y="559"/>
                      </a:moveTo>
                      <a:lnTo>
                        <a:pt x="705" y="508"/>
                      </a:lnTo>
                      <a:lnTo>
                        <a:pt x="652" y="508"/>
                      </a:lnTo>
                      <a:lnTo>
                        <a:pt x="652" y="559"/>
                      </a:lnTo>
                      <a:lnTo>
                        <a:pt x="705" y="559"/>
                      </a:lnTo>
                      <a:close/>
                      <a:moveTo>
                        <a:pt x="923" y="500"/>
                      </a:moveTo>
                      <a:cubicBezTo>
                        <a:pt x="931" y="494"/>
                        <a:pt x="931" y="486"/>
                        <a:pt x="926" y="480"/>
                      </a:cubicBezTo>
                      <a:cubicBezTo>
                        <a:pt x="917" y="475"/>
                        <a:pt x="909" y="475"/>
                        <a:pt x="903" y="480"/>
                      </a:cubicBezTo>
                      <a:lnTo>
                        <a:pt x="844" y="539"/>
                      </a:lnTo>
                      <a:lnTo>
                        <a:pt x="813" y="508"/>
                      </a:lnTo>
                      <a:cubicBezTo>
                        <a:pt x="804" y="503"/>
                        <a:pt x="796" y="503"/>
                        <a:pt x="790" y="508"/>
                      </a:cubicBezTo>
                      <a:cubicBezTo>
                        <a:pt x="784" y="517"/>
                        <a:pt x="784" y="525"/>
                        <a:pt x="790" y="531"/>
                      </a:cubicBezTo>
                      <a:lnTo>
                        <a:pt x="841" y="582"/>
                      </a:lnTo>
                      <a:lnTo>
                        <a:pt x="923" y="500"/>
                      </a:lnTo>
                      <a:close/>
                      <a:moveTo>
                        <a:pt x="801" y="317"/>
                      </a:moveTo>
                      <a:lnTo>
                        <a:pt x="832" y="348"/>
                      </a:lnTo>
                      <a:lnTo>
                        <a:pt x="801" y="379"/>
                      </a:lnTo>
                      <a:cubicBezTo>
                        <a:pt x="796" y="387"/>
                        <a:pt x="796" y="396"/>
                        <a:pt x="801" y="401"/>
                      </a:cubicBezTo>
                      <a:cubicBezTo>
                        <a:pt x="804" y="404"/>
                        <a:pt x="807" y="407"/>
                        <a:pt x="813" y="407"/>
                      </a:cubicBezTo>
                      <a:cubicBezTo>
                        <a:pt x="818" y="407"/>
                        <a:pt x="821" y="404"/>
                        <a:pt x="824" y="401"/>
                      </a:cubicBezTo>
                      <a:lnTo>
                        <a:pt x="855" y="370"/>
                      </a:lnTo>
                      <a:lnTo>
                        <a:pt x="886" y="401"/>
                      </a:lnTo>
                      <a:cubicBezTo>
                        <a:pt x="889" y="404"/>
                        <a:pt x="895" y="407"/>
                        <a:pt x="897" y="407"/>
                      </a:cubicBezTo>
                      <a:cubicBezTo>
                        <a:pt x="903" y="407"/>
                        <a:pt x="906" y="404"/>
                        <a:pt x="909" y="401"/>
                      </a:cubicBezTo>
                      <a:cubicBezTo>
                        <a:pt x="914" y="393"/>
                        <a:pt x="914" y="384"/>
                        <a:pt x="909" y="379"/>
                      </a:cubicBezTo>
                      <a:lnTo>
                        <a:pt x="878" y="348"/>
                      </a:lnTo>
                      <a:lnTo>
                        <a:pt x="909" y="317"/>
                      </a:lnTo>
                      <a:cubicBezTo>
                        <a:pt x="914" y="308"/>
                        <a:pt x="914" y="300"/>
                        <a:pt x="909" y="294"/>
                      </a:cubicBezTo>
                      <a:cubicBezTo>
                        <a:pt x="900" y="288"/>
                        <a:pt x="892" y="288"/>
                        <a:pt x="886" y="294"/>
                      </a:cubicBezTo>
                      <a:lnTo>
                        <a:pt x="855" y="325"/>
                      </a:lnTo>
                      <a:lnTo>
                        <a:pt x="824" y="294"/>
                      </a:lnTo>
                      <a:cubicBezTo>
                        <a:pt x="815" y="288"/>
                        <a:pt x="807" y="288"/>
                        <a:pt x="801" y="294"/>
                      </a:cubicBezTo>
                      <a:cubicBezTo>
                        <a:pt x="796" y="302"/>
                        <a:pt x="796" y="311"/>
                        <a:pt x="801" y="317"/>
                      </a:cubicBezTo>
                      <a:close/>
                      <a:moveTo>
                        <a:pt x="923" y="147"/>
                      </a:moveTo>
                      <a:cubicBezTo>
                        <a:pt x="931" y="142"/>
                        <a:pt x="931" y="130"/>
                        <a:pt x="926" y="127"/>
                      </a:cubicBezTo>
                      <a:cubicBezTo>
                        <a:pt x="917" y="122"/>
                        <a:pt x="909" y="122"/>
                        <a:pt x="903" y="127"/>
                      </a:cubicBezTo>
                      <a:lnTo>
                        <a:pt x="844" y="187"/>
                      </a:lnTo>
                      <a:lnTo>
                        <a:pt x="813" y="156"/>
                      </a:lnTo>
                      <a:cubicBezTo>
                        <a:pt x="804" y="150"/>
                        <a:pt x="796" y="150"/>
                        <a:pt x="790" y="156"/>
                      </a:cubicBezTo>
                      <a:cubicBezTo>
                        <a:pt x="784" y="164"/>
                        <a:pt x="784" y="173"/>
                        <a:pt x="790" y="178"/>
                      </a:cubicBezTo>
                      <a:lnTo>
                        <a:pt x="841" y="229"/>
                      </a:lnTo>
                      <a:lnTo>
                        <a:pt x="923" y="147"/>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48" name="Freeform 7">
                  <a:extLst>
                    <a:ext uri="{FF2B5EF4-FFF2-40B4-BE49-F238E27FC236}">
                      <a16:creationId xmlns:a16="http://schemas.microsoft.com/office/drawing/2014/main" id="{3587AC0B-BE77-4FB1-AD47-057A137E051B}"/>
                    </a:ext>
                  </a:extLst>
                </p:cNvPr>
                <p:cNvSpPr>
                  <a:spLocks noChangeArrowheads="1"/>
                </p:cNvSpPr>
                <p:nvPr/>
              </p:nvSpPr>
              <p:spPr bwMode="auto">
                <a:xfrm>
                  <a:off x="2997200" y="4162425"/>
                  <a:ext cx="73025" cy="106363"/>
                </a:xfrm>
                <a:custGeom>
                  <a:avLst/>
                  <a:gdLst>
                    <a:gd name="T0" fmla="*/ 0 w 205"/>
                    <a:gd name="T1" fmla="*/ 172 h 297"/>
                    <a:gd name="T2" fmla="*/ 9 w 205"/>
                    <a:gd name="T3" fmla="*/ 155 h 297"/>
                    <a:gd name="T4" fmla="*/ 3 w 205"/>
                    <a:gd name="T5" fmla="*/ 102 h 297"/>
                    <a:gd name="T6" fmla="*/ 3 w 205"/>
                    <a:gd name="T7" fmla="*/ 90 h 297"/>
                    <a:gd name="T8" fmla="*/ 108 w 205"/>
                    <a:gd name="T9" fmla="*/ 0 h 297"/>
                    <a:gd name="T10" fmla="*/ 122 w 205"/>
                    <a:gd name="T11" fmla="*/ 20 h 297"/>
                    <a:gd name="T12" fmla="*/ 198 w 205"/>
                    <a:gd name="T13" fmla="*/ 96 h 297"/>
                    <a:gd name="T14" fmla="*/ 192 w 205"/>
                    <a:gd name="T15" fmla="*/ 152 h 297"/>
                    <a:gd name="T16" fmla="*/ 204 w 205"/>
                    <a:gd name="T17" fmla="*/ 172 h 297"/>
                    <a:gd name="T18" fmla="*/ 198 w 205"/>
                    <a:gd name="T19" fmla="*/ 203 h 297"/>
                    <a:gd name="T20" fmla="*/ 178 w 205"/>
                    <a:gd name="T21" fmla="*/ 220 h 297"/>
                    <a:gd name="T22" fmla="*/ 178 w 205"/>
                    <a:gd name="T23" fmla="*/ 220 h 297"/>
                    <a:gd name="T24" fmla="*/ 102 w 205"/>
                    <a:gd name="T25" fmla="*/ 296 h 297"/>
                    <a:gd name="T26" fmla="*/ 102 w 205"/>
                    <a:gd name="T27" fmla="*/ 296 h 297"/>
                    <a:gd name="T28" fmla="*/ 102 w 205"/>
                    <a:gd name="T29" fmla="*/ 296 h 297"/>
                    <a:gd name="T30" fmla="*/ 102 w 205"/>
                    <a:gd name="T31" fmla="*/ 296 h 297"/>
                    <a:gd name="T32" fmla="*/ 102 w 205"/>
                    <a:gd name="T33" fmla="*/ 296 h 297"/>
                    <a:gd name="T34" fmla="*/ 102 w 205"/>
                    <a:gd name="T35" fmla="*/ 296 h 297"/>
                    <a:gd name="T36" fmla="*/ 102 w 205"/>
                    <a:gd name="T37" fmla="*/ 296 h 297"/>
                    <a:gd name="T38" fmla="*/ 102 w 205"/>
                    <a:gd name="T39" fmla="*/ 296 h 297"/>
                    <a:gd name="T40" fmla="*/ 102 w 205"/>
                    <a:gd name="T41" fmla="*/ 296 h 297"/>
                    <a:gd name="T42" fmla="*/ 102 w 205"/>
                    <a:gd name="T43" fmla="*/ 296 h 297"/>
                    <a:gd name="T44" fmla="*/ 102 w 205"/>
                    <a:gd name="T45" fmla="*/ 296 h 297"/>
                    <a:gd name="T46" fmla="*/ 26 w 205"/>
                    <a:gd name="T47" fmla="*/ 220 h 297"/>
                    <a:gd name="T48" fmla="*/ 26 w 205"/>
                    <a:gd name="T49" fmla="*/ 220 h 297"/>
                    <a:gd name="T50" fmla="*/ 6 w 205"/>
                    <a:gd name="T51" fmla="*/ 203 h 297"/>
                    <a:gd name="T52" fmla="*/ 0 w 205"/>
                    <a:gd name="T53" fmla="*/ 172 h 2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05" h="297">
                      <a:moveTo>
                        <a:pt x="0" y="172"/>
                      </a:moveTo>
                      <a:cubicBezTo>
                        <a:pt x="0" y="164"/>
                        <a:pt x="3" y="155"/>
                        <a:pt x="9" y="155"/>
                      </a:cubicBezTo>
                      <a:cubicBezTo>
                        <a:pt x="6" y="144"/>
                        <a:pt x="3" y="121"/>
                        <a:pt x="3" y="102"/>
                      </a:cubicBezTo>
                      <a:lnTo>
                        <a:pt x="3" y="90"/>
                      </a:lnTo>
                      <a:cubicBezTo>
                        <a:pt x="3" y="90"/>
                        <a:pt x="3" y="6"/>
                        <a:pt x="108" y="0"/>
                      </a:cubicBezTo>
                      <a:lnTo>
                        <a:pt x="122" y="20"/>
                      </a:lnTo>
                      <a:cubicBezTo>
                        <a:pt x="164" y="23"/>
                        <a:pt x="198" y="59"/>
                        <a:pt x="198" y="96"/>
                      </a:cubicBezTo>
                      <a:cubicBezTo>
                        <a:pt x="198" y="116"/>
                        <a:pt x="195" y="141"/>
                        <a:pt x="192" y="152"/>
                      </a:cubicBezTo>
                      <a:cubicBezTo>
                        <a:pt x="201" y="155"/>
                        <a:pt x="204" y="164"/>
                        <a:pt x="204" y="172"/>
                      </a:cubicBezTo>
                      <a:lnTo>
                        <a:pt x="198" y="203"/>
                      </a:lnTo>
                      <a:cubicBezTo>
                        <a:pt x="195" y="212"/>
                        <a:pt x="189" y="220"/>
                        <a:pt x="178" y="220"/>
                      </a:cubicBezTo>
                      <a:lnTo>
                        <a:pt x="178" y="220"/>
                      </a:lnTo>
                      <a:cubicBezTo>
                        <a:pt x="167" y="294"/>
                        <a:pt x="110" y="296"/>
                        <a:pt x="102" y="296"/>
                      </a:cubicBezTo>
                      <a:lnTo>
                        <a:pt x="102" y="296"/>
                      </a:lnTo>
                      <a:lnTo>
                        <a:pt x="102" y="296"/>
                      </a:lnTo>
                      <a:lnTo>
                        <a:pt x="102" y="296"/>
                      </a:lnTo>
                      <a:lnTo>
                        <a:pt x="102" y="296"/>
                      </a:lnTo>
                      <a:lnTo>
                        <a:pt x="102" y="296"/>
                      </a:lnTo>
                      <a:lnTo>
                        <a:pt x="102" y="296"/>
                      </a:lnTo>
                      <a:lnTo>
                        <a:pt x="102" y="296"/>
                      </a:lnTo>
                      <a:lnTo>
                        <a:pt x="102" y="296"/>
                      </a:lnTo>
                      <a:lnTo>
                        <a:pt x="102" y="296"/>
                      </a:lnTo>
                      <a:lnTo>
                        <a:pt x="102" y="296"/>
                      </a:lnTo>
                      <a:cubicBezTo>
                        <a:pt x="93" y="296"/>
                        <a:pt x="37" y="294"/>
                        <a:pt x="26" y="220"/>
                      </a:cubicBezTo>
                      <a:lnTo>
                        <a:pt x="26" y="220"/>
                      </a:lnTo>
                      <a:cubicBezTo>
                        <a:pt x="14" y="220"/>
                        <a:pt x="6" y="212"/>
                        <a:pt x="6" y="203"/>
                      </a:cubicBezTo>
                      <a:lnTo>
                        <a:pt x="0" y="172"/>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1141" name="Rectangle 1140">
                <a:extLst>
                  <a:ext uri="{FF2B5EF4-FFF2-40B4-BE49-F238E27FC236}">
                    <a16:creationId xmlns:a16="http://schemas.microsoft.com/office/drawing/2014/main" id="{60804202-9D68-40A2-A0EB-D940CC2A4843}"/>
                  </a:ext>
                </a:extLst>
              </p:cNvPr>
              <p:cNvSpPr/>
              <p:nvPr/>
            </p:nvSpPr>
            <p:spPr>
              <a:xfrm>
                <a:off x="2451118" y="4158080"/>
                <a:ext cx="865570"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p>
            </p:txBody>
          </p:sp>
        </p:grpSp>
        <p:sp>
          <p:nvSpPr>
            <p:cNvPr id="1139" name="Text Box 30">
              <a:extLst>
                <a:ext uri="{FF2B5EF4-FFF2-40B4-BE49-F238E27FC236}">
                  <a16:creationId xmlns:a16="http://schemas.microsoft.com/office/drawing/2014/main" id="{2DB83F39-78CD-42A9-BED5-2D7667014C87}"/>
                </a:ext>
              </a:extLst>
            </p:cNvPr>
            <p:cNvSpPr txBox="1">
              <a:spLocks noChangeArrowheads="1"/>
            </p:cNvSpPr>
            <p:nvPr/>
          </p:nvSpPr>
          <p:spPr bwMode="auto">
            <a:xfrm>
              <a:off x="6609905" y="5889087"/>
              <a:ext cx="601072" cy="246221"/>
            </a:xfrm>
            <a:prstGeom prst="rect">
              <a:avLst/>
            </a:prstGeom>
            <a:solidFill>
              <a:schemeClr val="bg1"/>
            </a:solidFill>
            <a:ln w="9525">
              <a:noFill/>
              <a:miter lim="800000"/>
              <a:headEnd/>
              <a:tailEnd/>
            </a:ln>
          </p:spPr>
          <p:txBody>
            <a:bodyPr wrap="square" lIns="0" tIns="0" rIns="0" bIns="0" anchor="ctr">
              <a:spAutoFit/>
            </a:bodyPr>
            <a:lstStyle/>
            <a:p>
              <a:pPr algn="ctr">
                <a:buClr>
                  <a:srgbClr val="FD0000"/>
                </a:buClr>
              </a:pPr>
              <a:r>
                <a:rPr lang="en-US" sz="800" dirty="0">
                  <a:solidFill>
                    <a:schemeClr val="bg2">
                      <a:lumMod val="10000"/>
                    </a:schemeClr>
                  </a:solidFill>
                </a:rPr>
                <a:t>ID &amp; Access Management</a:t>
              </a:r>
            </a:p>
          </p:txBody>
        </p:sp>
      </p:grpSp>
      <p:grpSp>
        <p:nvGrpSpPr>
          <p:cNvPr id="1149" name="Group 1148">
            <a:extLst>
              <a:ext uri="{FF2B5EF4-FFF2-40B4-BE49-F238E27FC236}">
                <a16:creationId xmlns:a16="http://schemas.microsoft.com/office/drawing/2014/main" id="{EF8F12F2-1E81-43CC-ABB9-BA48C4110340}"/>
              </a:ext>
            </a:extLst>
          </p:cNvPr>
          <p:cNvGrpSpPr/>
          <p:nvPr/>
        </p:nvGrpSpPr>
        <p:grpSpPr>
          <a:xfrm>
            <a:off x="6439513" y="2037180"/>
            <a:ext cx="495559" cy="600714"/>
            <a:chOff x="7283585" y="5496258"/>
            <a:chExt cx="495559" cy="600714"/>
          </a:xfrm>
        </p:grpSpPr>
        <p:grpSp>
          <p:nvGrpSpPr>
            <p:cNvPr id="1150" name="Group 1149">
              <a:extLst>
                <a:ext uri="{FF2B5EF4-FFF2-40B4-BE49-F238E27FC236}">
                  <a16:creationId xmlns:a16="http://schemas.microsoft.com/office/drawing/2014/main" id="{99CCF82D-A6B1-4602-A67D-5FFE438215B6}"/>
                </a:ext>
              </a:extLst>
            </p:cNvPr>
            <p:cNvGrpSpPr/>
            <p:nvPr/>
          </p:nvGrpSpPr>
          <p:grpSpPr>
            <a:xfrm>
              <a:off x="7283585" y="5496258"/>
              <a:ext cx="495559" cy="543422"/>
              <a:chOff x="4149905" y="4158080"/>
              <a:chExt cx="639069" cy="695710"/>
            </a:xfrm>
          </p:grpSpPr>
          <p:grpSp>
            <p:nvGrpSpPr>
              <p:cNvPr id="1152" name="Group 1151">
                <a:extLst>
                  <a:ext uri="{FF2B5EF4-FFF2-40B4-BE49-F238E27FC236}">
                    <a16:creationId xmlns:a16="http://schemas.microsoft.com/office/drawing/2014/main" id="{92834E11-015E-4939-94EA-8A84C3029680}"/>
                  </a:ext>
                </a:extLst>
              </p:cNvPr>
              <p:cNvGrpSpPr/>
              <p:nvPr/>
            </p:nvGrpSpPr>
            <p:grpSpPr>
              <a:xfrm>
                <a:off x="4195359" y="4291017"/>
                <a:ext cx="548161" cy="429836"/>
                <a:chOff x="3944938" y="4110038"/>
                <a:chExt cx="360362" cy="282575"/>
              </a:xfrm>
              <a:solidFill>
                <a:srgbClr val="F80000"/>
              </a:solidFill>
            </p:grpSpPr>
            <p:sp>
              <p:nvSpPr>
                <p:cNvPr id="1154" name="Freeform 8">
                  <a:extLst>
                    <a:ext uri="{FF2B5EF4-FFF2-40B4-BE49-F238E27FC236}">
                      <a16:creationId xmlns:a16="http://schemas.microsoft.com/office/drawing/2014/main" id="{732C0A5B-BE7C-4607-A27B-3CDC84F468B9}"/>
                    </a:ext>
                  </a:extLst>
                </p:cNvPr>
                <p:cNvSpPr>
                  <a:spLocks noChangeArrowheads="1"/>
                </p:cNvSpPr>
                <p:nvPr/>
              </p:nvSpPr>
              <p:spPr bwMode="auto">
                <a:xfrm>
                  <a:off x="3981450" y="4176713"/>
                  <a:ext cx="17463" cy="12700"/>
                </a:xfrm>
                <a:custGeom>
                  <a:avLst/>
                  <a:gdLst>
                    <a:gd name="T0" fmla="*/ 24 w 49"/>
                    <a:gd name="T1" fmla="*/ 36 h 37"/>
                    <a:gd name="T2" fmla="*/ 0 w 49"/>
                    <a:gd name="T3" fmla="*/ 36 h 37"/>
                    <a:gd name="T4" fmla="*/ 0 w 49"/>
                    <a:gd name="T5" fmla="*/ 0 h 37"/>
                    <a:gd name="T6" fmla="*/ 48 w 49"/>
                    <a:gd name="T7" fmla="*/ 0 h 37"/>
                    <a:gd name="T8" fmla="*/ 48 w 49"/>
                    <a:gd name="T9" fmla="*/ 36 h 37"/>
                    <a:gd name="T10" fmla="*/ 24 w 49"/>
                    <a:gd name="T11" fmla="*/ 36 h 37"/>
                  </a:gdLst>
                  <a:ahLst/>
                  <a:cxnLst>
                    <a:cxn ang="0">
                      <a:pos x="T0" y="T1"/>
                    </a:cxn>
                    <a:cxn ang="0">
                      <a:pos x="T2" y="T3"/>
                    </a:cxn>
                    <a:cxn ang="0">
                      <a:pos x="T4" y="T5"/>
                    </a:cxn>
                    <a:cxn ang="0">
                      <a:pos x="T6" y="T7"/>
                    </a:cxn>
                    <a:cxn ang="0">
                      <a:pos x="T8" y="T9"/>
                    </a:cxn>
                    <a:cxn ang="0">
                      <a:pos x="T10" y="T11"/>
                    </a:cxn>
                  </a:cxnLst>
                  <a:rect l="0" t="0" r="r" b="b"/>
                  <a:pathLst>
                    <a:path w="49" h="37">
                      <a:moveTo>
                        <a:pt x="24" y="36"/>
                      </a:moveTo>
                      <a:lnTo>
                        <a:pt x="0" y="36"/>
                      </a:lnTo>
                      <a:lnTo>
                        <a:pt x="0" y="0"/>
                      </a:lnTo>
                      <a:lnTo>
                        <a:pt x="48" y="0"/>
                      </a:lnTo>
                      <a:lnTo>
                        <a:pt x="48" y="36"/>
                      </a:lnTo>
                      <a:lnTo>
                        <a:pt x="24" y="36"/>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55" name="Freeform 9">
                  <a:extLst>
                    <a:ext uri="{FF2B5EF4-FFF2-40B4-BE49-F238E27FC236}">
                      <a16:creationId xmlns:a16="http://schemas.microsoft.com/office/drawing/2014/main" id="{CA3D665D-A7B5-4B45-88AB-BD4EE9372612}"/>
                    </a:ext>
                  </a:extLst>
                </p:cNvPr>
                <p:cNvSpPr>
                  <a:spLocks noChangeArrowheads="1"/>
                </p:cNvSpPr>
                <p:nvPr/>
              </p:nvSpPr>
              <p:spPr bwMode="auto">
                <a:xfrm>
                  <a:off x="4114800" y="4176713"/>
                  <a:ext cx="134938" cy="12700"/>
                </a:xfrm>
                <a:custGeom>
                  <a:avLst/>
                  <a:gdLst>
                    <a:gd name="T0" fmla="*/ 188 w 377"/>
                    <a:gd name="T1" fmla="*/ 36 h 37"/>
                    <a:gd name="T2" fmla="*/ 0 w 377"/>
                    <a:gd name="T3" fmla="*/ 36 h 37"/>
                    <a:gd name="T4" fmla="*/ 0 w 377"/>
                    <a:gd name="T5" fmla="*/ 0 h 37"/>
                    <a:gd name="T6" fmla="*/ 376 w 377"/>
                    <a:gd name="T7" fmla="*/ 0 h 37"/>
                    <a:gd name="T8" fmla="*/ 376 w 377"/>
                    <a:gd name="T9" fmla="*/ 36 h 37"/>
                    <a:gd name="T10" fmla="*/ 188 w 377"/>
                    <a:gd name="T11" fmla="*/ 36 h 37"/>
                  </a:gdLst>
                  <a:ahLst/>
                  <a:cxnLst>
                    <a:cxn ang="0">
                      <a:pos x="T0" y="T1"/>
                    </a:cxn>
                    <a:cxn ang="0">
                      <a:pos x="T2" y="T3"/>
                    </a:cxn>
                    <a:cxn ang="0">
                      <a:pos x="T4" y="T5"/>
                    </a:cxn>
                    <a:cxn ang="0">
                      <a:pos x="T6" y="T7"/>
                    </a:cxn>
                    <a:cxn ang="0">
                      <a:pos x="T8" y="T9"/>
                    </a:cxn>
                    <a:cxn ang="0">
                      <a:pos x="T10" y="T11"/>
                    </a:cxn>
                  </a:cxnLst>
                  <a:rect l="0" t="0" r="r" b="b"/>
                  <a:pathLst>
                    <a:path w="377" h="37">
                      <a:moveTo>
                        <a:pt x="188" y="36"/>
                      </a:moveTo>
                      <a:lnTo>
                        <a:pt x="0" y="36"/>
                      </a:lnTo>
                      <a:lnTo>
                        <a:pt x="0" y="0"/>
                      </a:lnTo>
                      <a:lnTo>
                        <a:pt x="376" y="0"/>
                      </a:lnTo>
                      <a:lnTo>
                        <a:pt x="376" y="36"/>
                      </a:lnTo>
                      <a:lnTo>
                        <a:pt x="188" y="36"/>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56" name="Freeform 10">
                  <a:extLst>
                    <a:ext uri="{FF2B5EF4-FFF2-40B4-BE49-F238E27FC236}">
                      <a16:creationId xmlns:a16="http://schemas.microsoft.com/office/drawing/2014/main" id="{0BD37F4C-725B-4A84-B4FC-658CB23FBDEA}"/>
                    </a:ext>
                  </a:extLst>
                </p:cNvPr>
                <p:cNvSpPr>
                  <a:spLocks noChangeArrowheads="1"/>
                </p:cNvSpPr>
                <p:nvPr/>
              </p:nvSpPr>
              <p:spPr bwMode="auto">
                <a:xfrm>
                  <a:off x="4016375" y="4176713"/>
                  <a:ext cx="80963" cy="12700"/>
                </a:xfrm>
                <a:custGeom>
                  <a:avLst/>
                  <a:gdLst>
                    <a:gd name="T0" fmla="*/ 113 w 227"/>
                    <a:gd name="T1" fmla="*/ 36 h 37"/>
                    <a:gd name="T2" fmla="*/ 0 w 227"/>
                    <a:gd name="T3" fmla="*/ 36 h 37"/>
                    <a:gd name="T4" fmla="*/ 0 w 227"/>
                    <a:gd name="T5" fmla="*/ 0 h 37"/>
                    <a:gd name="T6" fmla="*/ 226 w 227"/>
                    <a:gd name="T7" fmla="*/ 0 h 37"/>
                    <a:gd name="T8" fmla="*/ 226 w 227"/>
                    <a:gd name="T9" fmla="*/ 36 h 37"/>
                    <a:gd name="T10" fmla="*/ 113 w 227"/>
                    <a:gd name="T11" fmla="*/ 36 h 37"/>
                  </a:gdLst>
                  <a:ahLst/>
                  <a:cxnLst>
                    <a:cxn ang="0">
                      <a:pos x="T0" y="T1"/>
                    </a:cxn>
                    <a:cxn ang="0">
                      <a:pos x="T2" y="T3"/>
                    </a:cxn>
                    <a:cxn ang="0">
                      <a:pos x="T4" y="T5"/>
                    </a:cxn>
                    <a:cxn ang="0">
                      <a:pos x="T6" y="T7"/>
                    </a:cxn>
                    <a:cxn ang="0">
                      <a:pos x="T8" y="T9"/>
                    </a:cxn>
                    <a:cxn ang="0">
                      <a:pos x="T10" y="T11"/>
                    </a:cxn>
                  </a:cxnLst>
                  <a:rect l="0" t="0" r="r" b="b"/>
                  <a:pathLst>
                    <a:path w="227" h="37">
                      <a:moveTo>
                        <a:pt x="113" y="36"/>
                      </a:moveTo>
                      <a:lnTo>
                        <a:pt x="0" y="36"/>
                      </a:lnTo>
                      <a:lnTo>
                        <a:pt x="0" y="0"/>
                      </a:lnTo>
                      <a:lnTo>
                        <a:pt x="226" y="0"/>
                      </a:lnTo>
                      <a:lnTo>
                        <a:pt x="226" y="36"/>
                      </a:lnTo>
                      <a:lnTo>
                        <a:pt x="113" y="36"/>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57" name="Freeform 11">
                  <a:extLst>
                    <a:ext uri="{FF2B5EF4-FFF2-40B4-BE49-F238E27FC236}">
                      <a16:creationId xmlns:a16="http://schemas.microsoft.com/office/drawing/2014/main" id="{390EAD24-0A8D-404D-B631-5E936E912F10}"/>
                    </a:ext>
                  </a:extLst>
                </p:cNvPr>
                <p:cNvSpPr>
                  <a:spLocks noChangeArrowheads="1"/>
                </p:cNvSpPr>
                <p:nvPr/>
              </p:nvSpPr>
              <p:spPr bwMode="auto">
                <a:xfrm>
                  <a:off x="3944938" y="4110038"/>
                  <a:ext cx="360362" cy="282575"/>
                </a:xfrm>
                <a:custGeom>
                  <a:avLst/>
                  <a:gdLst>
                    <a:gd name="T0" fmla="*/ 985 w 1003"/>
                    <a:gd name="T1" fmla="*/ 0 h 783"/>
                    <a:gd name="T2" fmla="*/ 1002 w 1003"/>
                    <a:gd name="T3" fmla="*/ 20 h 783"/>
                    <a:gd name="T4" fmla="*/ 1002 w 1003"/>
                    <a:gd name="T5" fmla="*/ 559 h 783"/>
                    <a:gd name="T6" fmla="*/ 965 w 1003"/>
                    <a:gd name="T7" fmla="*/ 559 h 783"/>
                    <a:gd name="T8" fmla="*/ 965 w 1003"/>
                    <a:gd name="T9" fmla="*/ 133 h 783"/>
                    <a:gd name="T10" fmla="*/ 37 w 1003"/>
                    <a:gd name="T11" fmla="*/ 133 h 783"/>
                    <a:gd name="T12" fmla="*/ 37 w 1003"/>
                    <a:gd name="T13" fmla="*/ 782 h 783"/>
                    <a:gd name="T14" fmla="*/ 0 w 1003"/>
                    <a:gd name="T15" fmla="*/ 782 h 783"/>
                    <a:gd name="T16" fmla="*/ 0 w 1003"/>
                    <a:gd name="T17" fmla="*/ 20 h 783"/>
                    <a:gd name="T18" fmla="*/ 20 w 1003"/>
                    <a:gd name="T19" fmla="*/ 0 h 783"/>
                    <a:gd name="T20" fmla="*/ 985 w 1003"/>
                    <a:gd name="T21" fmla="*/ 0 h 783"/>
                    <a:gd name="T22" fmla="*/ 93 w 1003"/>
                    <a:gd name="T23" fmla="*/ 93 h 783"/>
                    <a:gd name="T24" fmla="*/ 93 w 1003"/>
                    <a:gd name="T25" fmla="*/ 37 h 783"/>
                    <a:gd name="T26" fmla="*/ 37 w 1003"/>
                    <a:gd name="T27" fmla="*/ 37 h 783"/>
                    <a:gd name="T28" fmla="*/ 37 w 1003"/>
                    <a:gd name="T29" fmla="*/ 93 h 783"/>
                    <a:gd name="T30" fmla="*/ 93 w 1003"/>
                    <a:gd name="T31" fmla="*/ 93 h 7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03" h="783">
                      <a:moveTo>
                        <a:pt x="985" y="0"/>
                      </a:moveTo>
                      <a:cubicBezTo>
                        <a:pt x="994" y="0"/>
                        <a:pt x="1002" y="9"/>
                        <a:pt x="1002" y="20"/>
                      </a:cubicBezTo>
                      <a:lnTo>
                        <a:pt x="1002" y="559"/>
                      </a:lnTo>
                      <a:lnTo>
                        <a:pt x="965" y="559"/>
                      </a:lnTo>
                      <a:lnTo>
                        <a:pt x="965" y="133"/>
                      </a:lnTo>
                      <a:lnTo>
                        <a:pt x="37" y="133"/>
                      </a:lnTo>
                      <a:lnTo>
                        <a:pt x="37" y="782"/>
                      </a:lnTo>
                      <a:lnTo>
                        <a:pt x="0" y="782"/>
                      </a:lnTo>
                      <a:lnTo>
                        <a:pt x="0" y="20"/>
                      </a:lnTo>
                      <a:cubicBezTo>
                        <a:pt x="0" y="9"/>
                        <a:pt x="9" y="0"/>
                        <a:pt x="20" y="0"/>
                      </a:cubicBezTo>
                      <a:lnTo>
                        <a:pt x="985" y="0"/>
                      </a:lnTo>
                      <a:close/>
                      <a:moveTo>
                        <a:pt x="93" y="93"/>
                      </a:moveTo>
                      <a:lnTo>
                        <a:pt x="93" y="37"/>
                      </a:lnTo>
                      <a:lnTo>
                        <a:pt x="37" y="37"/>
                      </a:lnTo>
                      <a:lnTo>
                        <a:pt x="37" y="93"/>
                      </a:lnTo>
                      <a:lnTo>
                        <a:pt x="93" y="93"/>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58" name="Freeform 12">
                  <a:extLst>
                    <a:ext uri="{FF2B5EF4-FFF2-40B4-BE49-F238E27FC236}">
                      <a16:creationId xmlns:a16="http://schemas.microsoft.com/office/drawing/2014/main" id="{951FA10C-B9BA-4324-96BD-63F874AF1DCB}"/>
                    </a:ext>
                  </a:extLst>
                </p:cNvPr>
                <p:cNvSpPr>
                  <a:spLocks noChangeArrowheads="1"/>
                </p:cNvSpPr>
                <p:nvPr/>
              </p:nvSpPr>
              <p:spPr bwMode="auto">
                <a:xfrm>
                  <a:off x="3981450" y="4276725"/>
                  <a:ext cx="14288" cy="14288"/>
                </a:xfrm>
                <a:custGeom>
                  <a:avLst/>
                  <a:gdLst>
                    <a:gd name="T0" fmla="*/ 20 w 40"/>
                    <a:gd name="T1" fmla="*/ 37 h 38"/>
                    <a:gd name="T2" fmla="*/ 0 w 40"/>
                    <a:gd name="T3" fmla="*/ 37 h 38"/>
                    <a:gd name="T4" fmla="*/ 0 w 40"/>
                    <a:gd name="T5" fmla="*/ 0 h 38"/>
                    <a:gd name="T6" fmla="*/ 39 w 40"/>
                    <a:gd name="T7" fmla="*/ 0 h 38"/>
                    <a:gd name="T8" fmla="*/ 39 w 40"/>
                    <a:gd name="T9" fmla="*/ 37 h 38"/>
                    <a:gd name="T10" fmla="*/ 20 w 40"/>
                    <a:gd name="T11" fmla="*/ 37 h 38"/>
                  </a:gdLst>
                  <a:ahLst/>
                  <a:cxnLst>
                    <a:cxn ang="0">
                      <a:pos x="T0" y="T1"/>
                    </a:cxn>
                    <a:cxn ang="0">
                      <a:pos x="T2" y="T3"/>
                    </a:cxn>
                    <a:cxn ang="0">
                      <a:pos x="T4" y="T5"/>
                    </a:cxn>
                    <a:cxn ang="0">
                      <a:pos x="T6" y="T7"/>
                    </a:cxn>
                    <a:cxn ang="0">
                      <a:pos x="T8" y="T9"/>
                    </a:cxn>
                    <a:cxn ang="0">
                      <a:pos x="T10" y="T11"/>
                    </a:cxn>
                  </a:cxnLst>
                  <a:rect l="0" t="0" r="r" b="b"/>
                  <a:pathLst>
                    <a:path w="40" h="38">
                      <a:moveTo>
                        <a:pt x="20" y="37"/>
                      </a:moveTo>
                      <a:lnTo>
                        <a:pt x="0" y="37"/>
                      </a:lnTo>
                      <a:lnTo>
                        <a:pt x="0" y="0"/>
                      </a:lnTo>
                      <a:lnTo>
                        <a:pt x="39" y="0"/>
                      </a:lnTo>
                      <a:lnTo>
                        <a:pt x="39" y="37"/>
                      </a:lnTo>
                      <a:lnTo>
                        <a:pt x="20" y="37"/>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59" name="Freeform 13">
                  <a:extLst>
                    <a:ext uri="{FF2B5EF4-FFF2-40B4-BE49-F238E27FC236}">
                      <a16:creationId xmlns:a16="http://schemas.microsoft.com/office/drawing/2014/main" id="{873C1AE3-3EE0-43A9-A088-7A21F754DE6B}"/>
                    </a:ext>
                  </a:extLst>
                </p:cNvPr>
                <p:cNvSpPr>
                  <a:spLocks noChangeArrowheads="1"/>
                </p:cNvSpPr>
                <p:nvPr/>
              </p:nvSpPr>
              <p:spPr bwMode="auto">
                <a:xfrm>
                  <a:off x="4011613" y="4276725"/>
                  <a:ext cx="14287" cy="14288"/>
                </a:xfrm>
                <a:custGeom>
                  <a:avLst/>
                  <a:gdLst>
                    <a:gd name="T0" fmla="*/ 19 w 40"/>
                    <a:gd name="T1" fmla="*/ 37 h 38"/>
                    <a:gd name="T2" fmla="*/ 0 w 40"/>
                    <a:gd name="T3" fmla="*/ 37 h 38"/>
                    <a:gd name="T4" fmla="*/ 0 w 40"/>
                    <a:gd name="T5" fmla="*/ 0 h 38"/>
                    <a:gd name="T6" fmla="*/ 39 w 40"/>
                    <a:gd name="T7" fmla="*/ 0 h 38"/>
                    <a:gd name="T8" fmla="*/ 39 w 40"/>
                    <a:gd name="T9" fmla="*/ 37 h 38"/>
                    <a:gd name="T10" fmla="*/ 19 w 40"/>
                    <a:gd name="T11" fmla="*/ 37 h 38"/>
                  </a:gdLst>
                  <a:ahLst/>
                  <a:cxnLst>
                    <a:cxn ang="0">
                      <a:pos x="T0" y="T1"/>
                    </a:cxn>
                    <a:cxn ang="0">
                      <a:pos x="T2" y="T3"/>
                    </a:cxn>
                    <a:cxn ang="0">
                      <a:pos x="T4" y="T5"/>
                    </a:cxn>
                    <a:cxn ang="0">
                      <a:pos x="T6" y="T7"/>
                    </a:cxn>
                    <a:cxn ang="0">
                      <a:pos x="T8" y="T9"/>
                    </a:cxn>
                    <a:cxn ang="0">
                      <a:pos x="T10" y="T11"/>
                    </a:cxn>
                  </a:cxnLst>
                  <a:rect l="0" t="0" r="r" b="b"/>
                  <a:pathLst>
                    <a:path w="40" h="38">
                      <a:moveTo>
                        <a:pt x="19" y="37"/>
                      </a:moveTo>
                      <a:lnTo>
                        <a:pt x="0" y="37"/>
                      </a:lnTo>
                      <a:lnTo>
                        <a:pt x="0" y="0"/>
                      </a:lnTo>
                      <a:lnTo>
                        <a:pt x="39" y="0"/>
                      </a:lnTo>
                      <a:lnTo>
                        <a:pt x="39" y="37"/>
                      </a:lnTo>
                      <a:lnTo>
                        <a:pt x="19" y="37"/>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60" name="Freeform 14">
                  <a:extLst>
                    <a:ext uri="{FF2B5EF4-FFF2-40B4-BE49-F238E27FC236}">
                      <a16:creationId xmlns:a16="http://schemas.microsoft.com/office/drawing/2014/main" id="{7C47D025-8472-4BF4-853A-E2CC742EBA6D}"/>
                    </a:ext>
                  </a:extLst>
                </p:cNvPr>
                <p:cNvSpPr>
                  <a:spLocks noChangeArrowheads="1"/>
                </p:cNvSpPr>
                <p:nvPr/>
              </p:nvSpPr>
              <p:spPr bwMode="auto">
                <a:xfrm>
                  <a:off x="4041775" y="4276725"/>
                  <a:ext cx="14288" cy="14288"/>
                </a:xfrm>
                <a:custGeom>
                  <a:avLst/>
                  <a:gdLst>
                    <a:gd name="T0" fmla="*/ 20 w 41"/>
                    <a:gd name="T1" fmla="*/ 37 h 38"/>
                    <a:gd name="T2" fmla="*/ 0 w 41"/>
                    <a:gd name="T3" fmla="*/ 37 h 38"/>
                    <a:gd name="T4" fmla="*/ 0 w 41"/>
                    <a:gd name="T5" fmla="*/ 0 h 38"/>
                    <a:gd name="T6" fmla="*/ 40 w 41"/>
                    <a:gd name="T7" fmla="*/ 0 h 38"/>
                    <a:gd name="T8" fmla="*/ 40 w 41"/>
                    <a:gd name="T9" fmla="*/ 37 h 38"/>
                    <a:gd name="T10" fmla="*/ 20 w 41"/>
                    <a:gd name="T11" fmla="*/ 37 h 38"/>
                  </a:gdLst>
                  <a:ahLst/>
                  <a:cxnLst>
                    <a:cxn ang="0">
                      <a:pos x="T0" y="T1"/>
                    </a:cxn>
                    <a:cxn ang="0">
                      <a:pos x="T2" y="T3"/>
                    </a:cxn>
                    <a:cxn ang="0">
                      <a:pos x="T4" y="T5"/>
                    </a:cxn>
                    <a:cxn ang="0">
                      <a:pos x="T6" y="T7"/>
                    </a:cxn>
                    <a:cxn ang="0">
                      <a:pos x="T8" y="T9"/>
                    </a:cxn>
                    <a:cxn ang="0">
                      <a:pos x="T10" y="T11"/>
                    </a:cxn>
                  </a:cxnLst>
                  <a:rect l="0" t="0" r="r" b="b"/>
                  <a:pathLst>
                    <a:path w="41" h="38">
                      <a:moveTo>
                        <a:pt x="20" y="37"/>
                      </a:moveTo>
                      <a:lnTo>
                        <a:pt x="0" y="37"/>
                      </a:lnTo>
                      <a:lnTo>
                        <a:pt x="0" y="0"/>
                      </a:lnTo>
                      <a:lnTo>
                        <a:pt x="40" y="0"/>
                      </a:lnTo>
                      <a:lnTo>
                        <a:pt x="40" y="37"/>
                      </a:lnTo>
                      <a:lnTo>
                        <a:pt x="20" y="37"/>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61" name="Freeform 15">
                  <a:extLst>
                    <a:ext uri="{FF2B5EF4-FFF2-40B4-BE49-F238E27FC236}">
                      <a16:creationId xmlns:a16="http://schemas.microsoft.com/office/drawing/2014/main" id="{31FF22C2-BFCC-4F63-B884-3955822385E9}"/>
                    </a:ext>
                  </a:extLst>
                </p:cNvPr>
                <p:cNvSpPr>
                  <a:spLocks noChangeArrowheads="1"/>
                </p:cNvSpPr>
                <p:nvPr/>
              </p:nvSpPr>
              <p:spPr bwMode="auto">
                <a:xfrm>
                  <a:off x="4070350" y="4276725"/>
                  <a:ext cx="125413" cy="14288"/>
                </a:xfrm>
                <a:custGeom>
                  <a:avLst/>
                  <a:gdLst>
                    <a:gd name="T0" fmla="*/ 174 w 348"/>
                    <a:gd name="T1" fmla="*/ 37 h 38"/>
                    <a:gd name="T2" fmla="*/ 0 w 348"/>
                    <a:gd name="T3" fmla="*/ 37 h 38"/>
                    <a:gd name="T4" fmla="*/ 0 w 348"/>
                    <a:gd name="T5" fmla="*/ 0 h 38"/>
                    <a:gd name="T6" fmla="*/ 347 w 348"/>
                    <a:gd name="T7" fmla="*/ 0 h 38"/>
                    <a:gd name="T8" fmla="*/ 347 w 348"/>
                    <a:gd name="T9" fmla="*/ 37 h 38"/>
                    <a:gd name="T10" fmla="*/ 174 w 348"/>
                    <a:gd name="T11" fmla="*/ 37 h 38"/>
                  </a:gdLst>
                  <a:ahLst/>
                  <a:cxnLst>
                    <a:cxn ang="0">
                      <a:pos x="T0" y="T1"/>
                    </a:cxn>
                    <a:cxn ang="0">
                      <a:pos x="T2" y="T3"/>
                    </a:cxn>
                    <a:cxn ang="0">
                      <a:pos x="T4" y="T5"/>
                    </a:cxn>
                    <a:cxn ang="0">
                      <a:pos x="T6" y="T7"/>
                    </a:cxn>
                    <a:cxn ang="0">
                      <a:pos x="T8" y="T9"/>
                    </a:cxn>
                    <a:cxn ang="0">
                      <a:pos x="T10" y="T11"/>
                    </a:cxn>
                  </a:cxnLst>
                  <a:rect l="0" t="0" r="r" b="b"/>
                  <a:pathLst>
                    <a:path w="348" h="38">
                      <a:moveTo>
                        <a:pt x="174" y="37"/>
                      </a:moveTo>
                      <a:lnTo>
                        <a:pt x="0" y="37"/>
                      </a:lnTo>
                      <a:lnTo>
                        <a:pt x="0" y="0"/>
                      </a:lnTo>
                      <a:lnTo>
                        <a:pt x="347" y="0"/>
                      </a:lnTo>
                      <a:lnTo>
                        <a:pt x="347" y="37"/>
                      </a:lnTo>
                      <a:lnTo>
                        <a:pt x="174" y="37"/>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62" name="Freeform 16">
                  <a:extLst>
                    <a:ext uri="{FF2B5EF4-FFF2-40B4-BE49-F238E27FC236}">
                      <a16:creationId xmlns:a16="http://schemas.microsoft.com/office/drawing/2014/main" id="{DC6AFBE3-25FF-41ED-8CF8-DE500AA08A66}"/>
                    </a:ext>
                  </a:extLst>
                </p:cNvPr>
                <p:cNvSpPr>
                  <a:spLocks noChangeArrowheads="1"/>
                </p:cNvSpPr>
                <p:nvPr/>
              </p:nvSpPr>
              <p:spPr bwMode="auto">
                <a:xfrm>
                  <a:off x="3981450" y="4310063"/>
                  <a:ext cx="104775" cy="14287"/>
                </a:xfrm>
                <a:custGeom>
                  <a:avLst/>
                  <a:gdLst>
                    <a:gd name="T0" fmla="*/ 144 w 289"/>
                    <a:gd name="T1" fmla="*/ 37 h 38"/>
                    <a:gd name="T2" fmla="*/ 0 w 289"/>
                    <a:gd name="T3" fmla="*/ 37 h 38"/>
                    <a:gd name="T4" fmla="*/ 0 w 289"/>
                    <a:gd name="T5" fmla="*/ 0 h 38"/>
                    <a:gd name="T6" fmla="*/ 288 w 289"/>
                    <a:gd name="T7" fmla="*/ 0 h 38"/>
                    <a:gd name="T8" fmla="*/ 288 w 289"/>
                    <a:gd name="T9" fmla="*/ 37 h 38"/>
                    <a:gd name="T10" fmla="*/ 144 w 289"/>
                    <a:gd name="T11" fmla="*/ 37 h 38"/>
                  </a:gdLst>
                  <a:ahLst/>
                  <a:cxnLst>
                    <a:cxn ang="0">
                      <a:pos x="T0" y="T1"/>
                    </a:cxn>
                    <a:cxn ang="0">
                      <a:pos x="T2" y="T3"/>
                    </a:cxn>
                    <a:cxn ang="0">
                      <a:pos x="T4" y="T5"/>
                    </a:cxn>
                    <a:cxn ang="0">
                      <a:pos x="T6" y="T7"/>
                    </a:cxn>
                    <a:cxn ang="0">
                      <a:pos x="T8" y="T9"/>
                    </a:cxn>
                    <a:cxn ang="0">
                      <a:pos x="T10" y="T11"/>
                    </a:cxn>
                  </a:cxnLst>
                  <a:rect l="0" t="0" r="r" b="b"/>
                  <a:pathLst>
                    <a:path w="289" h="38">
                      <a:moveTo>
                        <a:pt x="144" y="37"/>
                      </a:moveTo>
                      <a:lnTo>
                        <a:pt x="0" y="37"/>
                      </a:lnTo>
                      <a:lnTo>
                        <a:pt x="0" y="0"/>
                      </a:lnTo>
                      <a:lnTo>
                        <a:pt x="288" y="0"/>
                      </a:lnTo>
                      <a:lnTo>
                        <a:pt x="288" y="37"/>
                      </a:lnTo>
                      <a:lnTo>
                        <a:pt x="144" y="37"/>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63" name="Freeform 17">
                  <a:extLst>
                    <a:ext uri="{FF2B5EF4-FFF2-40B4-BE49-F238E27FC236}">
                      <a16:creationId xmlns:a16="http://schemas.microsoft.com/office/drawing/2014/main" id="{C106FAED-2084-4677-AC14-855A76AA11CF}"/>
                    </a:ext>
                  </a:extLst>
                </p:cNvPr>
                <p:cNvSpPr>
                  <a:spLocks noChangeArrowheads="1"/>
                </p:cNvSpPr>
                <p:nvPr/>
              </p:nvSpPr>
              <p:spPr bwMode="auto">
                <a:xfrm>
                  <a:off x="4098925" y="4310063"/>
                  <a:ext cx="17463" cy="14287"/>
                </a:xfrm>
                <a:custGeom>
                  <a:avLst/>
                  <a:gdLst>
                    <a:gd name="T0" fmla="*/ 23 w 47"/>
                    <a:gd name="T1" fmla="*/ 37 h 38"/>
                    <a:gd name="T2" fmla="*/ 0 w 47"/>
                    <a:gd name="T3" fmla="*/ 37 h 38"/>
                    <a:gd name="T4" fmla="*/ 0 w 47"/>
                    <a:gd name="T5" fmla="*/ 0 h 38"/>
                    <a:gd name="T6" fmla="*/ 46 w 47"/>
                    <a:gd name="T7" fmla="*/ 0 h 38"/>
                    <a:gd name="T8" fmla="*/ 46 w 47"/>
                    <a:gd name="T9" fmla="*/ 37 h 38"/>
                    <a:gd name="T10" fmla="*/ 23 w 47"/>
                    <a:gd name="T11" fmla="*/ 37 h 38"/>
                  </a:gdLst>
                  <a:ahLst/>
                  <a:cxnLst>
                    <a:cxn ang="0">
                      <a:pos x="T0" y="T1"/>
                    </a:cxn>
                    <a:cxn ang="0">
                      <a:pos x="T2" y="T3"/>
                    </a:cxn>
                    <a:cxn ang="0">
                      <a:pos x="T4" y="T5"/>
                    </a:cxn>
                    <a:cxn ang="0">
                      <a:pos x="T6" y="T7"/>
                    </a:cxn>
                    <a:cxn ang="0">
                      <a:pos x="T8" y="T9"/>
                    </a:cxn>
                    <a:cxn ang="0">
                      <a:pos x="T10" y="T11"/>
                    </a:cxn>
                  </a:cxnLst>
                  <a:rect l="0" t="0" r="r" b="b"/>
                  <a:pathLst>
                    <a:path w="47" h="38">
                      <a:moveTo>
                        <a:pt x="23" y="37"/>
                      </a:moveTo>
                      <a:lnTo>
                        <a:pt x="0" y="37"/>
                      </a:lnTo>
                      <a:lnTo>
                        <a:pt x="0" y="0"/>
                      </a:lnTo>
                      <a:lnTo>
                        <a:pt x="46" y="0"/>
                      </a:lnTo>
                      <a:lnTo>
                        <a:pt x="46" y="37"/>
                      </a:lnTo>
                      <a:lnTo>
                        <a:pt x="23" y="37"/>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64" name="Freeform 18">
                  <a:extLst>
                    <a:ext uri="{FF2B5EF4-FFF2-40B4-BE49-F238E27FC236}">
                      <a16:creationId xmlns:a16="http://schemas.microsoft.com/office/drawing/2014/main" id="{7E7DAD2C-E7FB-4997-AE9A-E3DC384753C8}"/>
                    </a:ext>
                  </a:extLst>
                </p:cNvPr>
                <p:cNvSpPr>
                  <a:spLocks noChangeArrowheads="1"/>
                </p:cNvSpPr>
                <p:nvPr/>
              </p:nvSpPr>
              <p:spPr bwMode="auto">
                <a:xfrm>
                  <a:off x="3981450" y="4343400"/>
                  <a:ext cx="69850" cy="14288"/>
                </a:xfrm>
                <a:custGeom>
                  <a:avLst/>
                  <a:gdLst>
                    <a:gd name="T0" fmla="*/ 96 w 193"/>
                    <a:gd name="T1" fmla="*/ 37 h 38"/>
                    <a:gd name="T2" fmla="*/ 0 w 193"/>
                    <a:gd name="T3" fmla="*/ 37 h 38"/>
                    <a:gd name="T4" fmla="*/ 0 w 193"/>
                    <a:gd name="T5" fmla="*/ 0 h 38"/>
                    <a:gd name="T6" fmla="*/ 192 w 193"/>
                    <a:gd name="T7" fmla="*/ 0 h 38"/>
                    <a:gd name="T8" fmla="*/ 192 w 193"/>
                    <a:gd name="T9" fmla="*/ 37 h 38"/>
                    <a:gd name="T10" fmla="*/ 96 w 193"/>
                    <a:gd name="T11" fmla="*/ 37 h 38"/>
                  </a:gdLst>
                  <a:ahLst/>
                  <a:cxnLst>
                    <a:cxn ang="0">
                      <a:pos x="T0" y="T1"/>
                    </a:cxn>
                    <a:cxn ang="0">
                      <a:pos x="T2" y="T3"/>
                    </a:cxn>
                    <a:cxn ang="0">
                      <a:pos x="T4" y="T5"/>
                    </a:cxn>
                    <a:cxn ang="0">
                      <a:pos x="T6" y="T7"/>
                    </a:cxn>
                    <a:cxn ang="0">
                      <a:pos x="T8" y="T9"/>
                    </a:cxn>
                    <a:cxn ang="0">
                      <a:pos x="T10" y="T11"/>
                    </a:cxn>
                  </a:cxnLst>
                  <a:rect l="0" t="0" r="r" b="b"/>
                  <a:pathLst>
                    <a:path w="193" h="38">
                      <a:moveTo>
                        <a:pt x="96" y="37"/>
                      </a:moveTo>
                      <a:lnTo>
                        <a:pt x="0" y="37"/>
                      </a:lnTo>
                      <a:lnTo>
                        <a:pt x="0" y="0"/>
                      </a:lnTo>
                      <a:lnTo>
                        <a:pt x="192" y="0"/>
                      </a:lnTo>
                      <a:lnTo>
                        <a:pt x="192" y="37"/>
                      </a:lnTo>
                      <a:lnTo>
                        <a:pt x="96" y="37"/>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65" name="Freeform 19">
                  <a:extLst>
                    <a:ext uri="{FF2B5EF4-FFF2-40B4-BE49-F238E27FC236}">
                      <a16:creationId xmlns:a16="http://schemas.microsoft.com/office/drawing/2014/main" id="{282B71FC-64BC-4A75-BB6C-EC7102660C8B}"/>
                    </a:ext>
                  </a:extLst>
                </p:cNvPr>
                <p:cNvSpPr>
                  <a:spLocks noChangeArrowheads="1"/>
                </p:cNvSpPr>
                <p:nvPr/>
              </p:nvSpPr>
              <p:spPr bwMode="auto">
                <a:xfrm>
                  <a:off x="4062413" y="4343400"/>
                  <a:ext cx="69850" cy="14288"/>
                </a:xfrm>
                <a:custGeom>
                  <a:avLst/>
                  <a:gdLst>
                    <a:gd name="T0" fmla="*/ 96 w 193"/>
                    <a:gd name="T1" fmla="*/ 37 h 38"/>
                    <a:gd name="T2" fmla="*/ 0 w 193"/>
                    <a:gd name="T3" fmla="*/ 37 h 38"/>
                    <a:gd name="T4" fmla="*/ 0 w 193"/>
                    <a:gd name="T5" fmla="*/ 0 h 38"/>
                    <a:gd name="T6" fmla="*/ 192 w 193"/>
                    <a:gd name="T7" fmla="*/ 0 h 38"/>
                    <a:gd name="T8" fmla="*/ 192 w 193"/>
                    <a:gd name="T9" fmla="*/ 37 h 38"/>
                    <a:gd name="T10" fmla="*/ 96 w 193"/>
                    <a:gd name="T11" fmla="*/ 37 h 38"/>
                  </a:gdLst>
                  <a:ahLst/>
                  <a:cxnLst>
                    <a:cxn ang="0">
                      <a:pos x="T0" y="T1"/>
                    </a:cxn>
                    <a:cxn ang="0">
                      <a:pos x="T2" y="T3"/>
                    </a:cxn>
                    <a:cxn ang="0">
                      <a:pos x="T4" y="T5"/>
                    </a:cxn>
                    <a:cxn ang="0">
                      <a:pos x="T6" y="T7"/>
                    </a:cxn>
                    <a:cxn ang="0">
                      <a:pos x="T8" y="T9"/>
                    </a:cxn>
                    <a:cxn ang="0">
                      <a:pos x="T10" y="T11"/>
                    </a:cxn>
                  </a:cxnLst>
                  <a:rect l="0" t="0" r="r" b="b"/>
                  <a:pathLst>
                    <a:path w="193" h="38">
                      <a:moveTo>
                        <a:pt x="96" y="37"/>
                      </a:moveTo>
                      <a:lnTo>
                        <a:pt x="0" y="37"/>
                      </a:lnTo>
                      <a:lnTo>
                        <a:pt x="0" y="0"/>
                      </a:lnTo>
                      <a:lnTo>
                        <a:pt x="192" y="0"/>
                      </a:lnTo>
                      <a:lnTo>
                        <a:pt x="192" y="37"/>
                      </a:lnTo>
                      <a:lnTo>
                        <a:pt x="96" y="37"/>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66" name="Freeform 20">
                  <a:extLst>
                    <a:ext uri="{FF2B5EF4-FFF2-40B4-BE49-F238E27FC236}">
                      <a16:creationId xmlns:a16="http://schemas.microsoft.com/office/drawing/2014/main" id="{97B1BB5B-4A95-4868-AFCB-F180A9F7C51E}"/>
                    </a:ext>
                  </a:extLst>
                </p:cNvPr>
                <p:cNvSpPr>
                  <a:spLocks noChangeArrowheads="1"/>
                </p:cNvSpPr>
                <p:nvPr/>
              </p:nvSpPr>
              <p:spPr bwMode="auto">
                <a:xfrm>
                  <a:off x="4141788" y="4343400"/>
                  <a:ext cx="15875" cy="14288"/>
                </a:xfrm>
                <a:custGeom>
                  <a:avLst/>
                  <a:gdLst>
                    <a:gd name="T0" fmla="*/ 22 w 46"/>
                    <a:gd name="T1" fmla="*/ 37 h 38"/>
                    <a:gd name="T2" fmla="*/ 0 w 46"/>
                    <a:gd name="T3" fmla="*/ 37 h 38"/>
                    <a:gd name="T4" fmla="*/ 0 w 46"/>
                    <a:gd name="T5" fmla="*/ 0 h 38"/>
                    <a:gd name="T6" fmla="*/ 45 w 46"/>
                    <a:gd name="T7" fmla="*/ 0 h 38"/>
                    <a:gd name="T8" fmla="*/ 45 w 46"/>
                    <a:gd name="T9" fmla="*/ 37 h 38"/>
                    <a:gd name="T10" fmla="*/ 22 w 46"/>
                    <a:gd name="T11" fmla="*/ 37 h 38"/>
                  </a:gdLst>
                  <a:ahLst/>
                  <a:cxnLst>
                    <a:cxn ang="0">
                      <a:pos x="T0" y="T1"/>
                    </a:cxn>
                    <a:cxn ang="0">
                      <a:pos x="T2" y="T3"/>
                    </a:cxn>
                    <a:cxn ang="0">
                      <a:pos x="T4" y="T5"/>
                    </a:cxn>
                    <a:cxn ang="0">
                      <a:pos x="T6" y="T7"/>
                    </a:cxn>
                    <a:cxn ang="0">
                      <a:pos x="T8" y="T9"/>
                    </a:cxn>
                    <a:cxn ang="0">
                      <a:pos x="T10" y="T11"/>
                    </a:cxn>
                  </a:cxnLst>
                  <a:rect l="0" t="0" r="r" b="b"/>
                  <a:pathLst>
                    <a:path w="46" h="38">
                      <a:moveTo>
                        <a:pt x="22" y="37"/>
                      </a:moveTo>
                      <a:lnTo>
                        <a:pt x="0" y="37"/>
                      </a:lnTo>
                      <a:lnTo>
                        <a:pt x="0" y="0"/>
                      </a:lnTo>
                      <a:lnTo>
                        <a:pt x="45" y="0"/>
                      </a:lnTo>
                      <a:lnTo>
                        <a:pt x="45" y="37"/>
                      </a:lnTo>
                      <a:lnTo>
                        <a:pt x="22" y="37"/>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67" name="Freeform 21">
                  <a:extLst>
                    <a:ext uri="{FF2B5EF4-FFF2-40B4-BE49-F238E27FC236}">
                      <a16:creationId xmlns:a16="http://schemas.microsoft.com/office/drawing/2014/main" id="{9ECDF226-F2E5-46B5-A9D5-329FAC434844}"/>
                    </a:ext>
                  </a:extLst>
                </p:cNvPr>
                <p:cNvSpPr>
                  <a:spLocks noChangeArrowheads="1"/>
                </p:cNvSpPr>
                <p:nvPr/>
              </p:nvSpPr>
              <p:spPr bwMode="auto">
                <a:xfrm>
                  <a:off x="3981450" y="4243388"/>
                  <a:ext cx="74613" cy="14287"/>
                </a:xfrm>
                <a:custGeom>
                  <a:avLst/>
                  <a:gdLst>
                    <a:gd name="T0" fmla="*/ 103 w 207"/>
                    <a:gd name="T1" fmla="*/ 37 h 38"/>
                    <a:gd name="T2" fmla="*/ 0 w 207"/>
                    <a:gd name="T3" fmla="*/ 37 h 38"/>
                    <a:gd name="T4" fmla="*/ 0 w 207"/>
                    <a:gd name="T5" fmla="*/ 0 h 38"/>
                    <a:gd name="T6" fmla="*/ 206 w 207"/>
                    <a:gd name="T7" fmla="*/ 0 h 38"/>
                    <a:gd name="T8" fmla="*/ 206 w 207"/>
                    <a:gd name="T9" fmla="*/ 37 h 38"/>
                    <a:gd name="T10" fmla="*/ 103 w 207"/>
                    <a:gd name="T11" fmla="*/ 37 h 38"/>
                  </a:gdLst>
                  <a:ahLst/>
                  <a:cxnLst>
                    <a:cxn ang="0">
                      <a:pos x="T0" y="T1"/>
                    </a:cxn>
                    <a:cxn ang="0">
                      <a:pos x="T2" y="T3"/>
                    </a:cxn>
                    <a:cxn ang="0">
                      <a:pos x="T4" y="T5"/>
                    </a:cxn>
                    <a:cxn ang="0">
                      <a:pos x="T6" y="T7"/>
                    </a:cxn>
                    <a:cxn ang="0">
                      <a:pos x="T8" y="T9"/>
                    </a:cxn>
                    <a:cxn ang="0">
                      <a:pos x="T10" y="T11"/>
                    </a:cxn>
                  </a:cxnLst>
                  <a:rect l="0" t="0" r="r" b="b"/>
                  <a:pathLst>
                    <a:path w="207" h="38">
                      <a:moveTo>
                        <a:pt x="103" y="37"/>
                      </a:moveTo>
                      <a:lnTo>
                        <a:pt x="0" y="37"/>
                      </a:lnTo>
                      <a:lnTo>
                        <a:pt x="0" y="0"/>
                      </a:lnTo>
                      <a:lnTo>
                        <a:pt x="206" y="0"/>
                      </a:lnTo>
                      <a:lnTo>
                        <a:pt x="206" y="37"/>
                      </a:lnTo>
                      <a:lnTo>
                        <a:pt x="103" y="37"/>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68" name="Freeform 22">
                  <a:extLst>
                    <a:ext uri="{FF2B5EF4-FFF2-40B4-BE49-F238E27FC236}">
                      <a16:creationId xmlns:a16="http://schemas.microsoft.com/office/drawing/2014/main" id="{34058E76-18DC-48AD-A5C2-F4A94C9EB772}"/>
                    </a:ext>
                  </a:extLst>
                </p:cNvPr>
                <p:cNvSpPr>
                  <a:spLocks noChangeArrowheads="1"/>
                </p:cNvSpPr>
                <p:nvPr/>
              </p:nvSpPr>
              <p:spPr bwMode="auto">
                <a:xfrm>
                  <a:off x="4070350" y="4243388"/>
                  <a:ext cx="74613" cy="14287"/>
                </a:xfrm>
                <a:custGeom>
                  <a:avLst/>
                  <a:gdLst>
                    <a:gd name="T0" fmla="*/ 103 w 207"/>
                    <a:gd name="T1" fmla="*/ 37 h 38"/>
                    <a:gd name="T2" fmla="*/ 0 w 207"/>
                    <a:gd name="T3" fmla="*/ 37 h 38"/>
                    <a:gd name="T4" fmla="*/ 0 w 207"/>
                    <a:gd name="T5" fmla="*/ 0 h 38"/>
                    <a:gd name="T6" fmla="*/ 206 w 207"/>
                    <a:gd name="T7" fmla="*/ 0 h 38"/>
                    <a:gd name="T8" fmla="*/ 206 w 207"/>
                    <a:gd name="T9" fmla="*/ 37 h 38"/>
                    <a:gd name="T10" fmla="*/ 103 w 207"/>
                    <a:gd name="T11" fmla="*/ 37 h 38"/>
                  </a:gdLst>
                  <a:ahLst/>
                  <a:cxnLst>
                    <a:cxn ang="0">
                      <a:pos x="T0" y="T1"/>
                    </a:cxn>
                    <a:cxn ang="0">
                      <a:pos x="T2" y="T3"/>
                    </a:cxn>
                    <a:cxn ang="0">
                      <a:pos x="T4" y="T5"/>
                    </a:cxn>
                    <a:cxn ang="0">
                      <a:pos x="T6" y="T7"/>
                    </a:cxn>
                    <a:cxn ang="0">
                      <a:pos x="T8" y="T9"/>
                    </a:cxn>
                    <a:cxn ang="0">
                      <a:pos x="T10" y="T11"/>
                    </a:cxn>
                  </a:cxnLst>
                  <a:rect l="0" t="0" r="r" b="b"/>
                  <a:pathLst>
                    <a:path w="207" h="38">
                      <a:moveTo>
                        <a:pt x="103" y="37"/>
                      </a:moveTo>
                      <a:lnTo>
                        <a:pt x="0" y="37"/>
                      </a:lnTo>
                      <a:lnTo>
                        <a:pt x="0" y="0"/>
                      </a:lnTo>
                      <a:lnTo>
                        <a:pt x="206" y="0"/>
                      </a:lnTo>
                      <a:lnTo>
                        <a:pt x="206" y="37"/>
                      </a:lnTo>
                      <a:lnTo>
                        <a:pt x="103" y="37"/>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69" name="Freeform 23">
                  <a:extLst>
                    <a:ext uri="{FF2B5EF4-FFF2-40B4-BE49-F238E27FC236}">
                      <a16:creationId xmlns:a16="http://schemas.microsoft.com/office/drawing/2014/main" id="{88AEF720-0D24-462E-A4AA-98185A4A9ADA}"/>
                    </a:ext>
                  </a:extLst>
                </p:cNvPr>
                <p:cNvSpPr>
                  <a:spLocks noChangeArrowheads="1"/>
                </p:cNvSpPr>
                <p:nvPr/>
              </p:nvSpPr>
              <p:spPr bwMode="auto">
                <a:xfrm>
                  <a:off x="4157663" y="4243388"/>
                  <a:ext cx="74612" cy="14287"/>
                </a:xfrm>
                <a:custGeom>
                  <a:avLst/>
                  <a:gdLst>
                    <a:gd name="T0" fmla="*/ 103 w 207"/>
                    <a:gd name="T1" fmla="*/ 37 h 38"/>
                    <a:gd name="T2" fmla="*/ 0 w 207"/>
                    <a:gd name="T3" fmla="*/ 37 h 38"/>
                    <a:gd name="T4" fmla="*/ 0 w 207"/>
                    <a:gd name="T5" fmla="*/ 0 h 38"/>
                    <a:gd name="T6" fmla="*/ 206 w 207"/>
                    <a:gd name="T7" fmla="*/ 0 h 38"/>
                    <a:gd name="T8" fmla="*/ 206 w 207"/>
                    <a:gd name="T9" fmla="*/ 37 h 38"/>
                    <a:gd name="T10" fmla="*/ 103 w 207"/>
                    <a:gd name="T11" fmla="*/ 37 h 38"/>
                  </a:gdLst>
                  <a:ahLst/>
                  <a:cxnLst>
                    <a:cxn ang="0">
                      <a:pos x="T0" y="T1"/>
                    </a:cxn>
                    <a:cxn ang="0">
                      <a:pos x="T2" y="T3"/>
                    </a:cxn>
                    <a:cxn ang="0">
                      <a:pos x="T4" y="T5"/>
                    </a:cxn>
                    <a:cxn ang="0">
                      <a:pos x="T6" y="T7"/>
                    </a:cxn>
                    <a:cxn ang="0">
                      <a:pos x="T8" y="T9"/>
                    </a:cxn>
                    <a:cxn ang="0">
                      <a:pos x="T10" y="T11"/>
                    </a:cxn>
                  </a:cxnLst>
                  <a:rect l="0" t="0" r="r" b="b"/>
                  <a:pathLst>
                    <a:path w="207" h="38">
                      <a:moveTo>
                        <a:pt x="103" y="37"/>
                      </a:moveTo>
                      <a:lnTo>
                        <a:pt x="0" y="37"/>
                      </a:lnTo>
                      <a:lnTo>
                        <a:pt x="0" y="0"/>
                      </a:lnTo>
                      <a:lnTo>
                        <a:pt x="206" y="0"/>
                      </a:lnTo>
                      <a:lnTo>
                        <a:pt x="206" y="37"/>
                      </a:lnTo>
                      <a:lnTo>
                        <a:pt x="103" y="37"/>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70" name="Freeform 24">
                  <a:extLst>
                    <a:ext uri="{FF2B5EF4-FFF2-40B4-BE49-F238E27FC236}">
                      <a16:creationId xmlns:a16="http://schemas.microsoft.com/office/drawing/2014/main" id="{73B9E78F-BC69-4029-9443-F8498A0123F2}"/>
                    </a:ext>
                  </a:extLst>
                </p:cNvPr>
                <p:cNvSpPr>
                  <a:spLocks noChangeArrowheads="1"/>
                </p:cNvSpPr>
                <p:nvPr/>
              </p:nvSpPr>
              <p:spPr bwMode="auto">
                <a:xfrm>
                  <a:off x="3981450" y="4210050"/>
                  <a:ext cx="84138" cy="12700"/>
                </a:xfrm>
                <a:custGeom>
                  <a:avLst/>
                  <a:gdLst>
                    <a:gd name="T0" fmla="*/ 116 w 232"/>
                    <a:gd name="T1" fmla="*/ 36 h 37"/>
                    <a:gd name="T2" fmla="*/ 0 w 232"/>
                    <a:gd name="T3" fmla="*/ 36 h 37"/>
                    <a:gd name="T4" fmla="*/ 0 w 232"/>
                    <a:gd name="T5" fmla="*/ 0 h 37"/>
                    <a:gd name="T6" fmla="*/ 231 w 232"/>
                    <a:gd name="T7" fmla="*/ 0 h 37"/>
                    <a:gd name="T8" fmla="*/ 231 w 232"/>
                    <a:gd name="T9" fmla="*/ 36 h 37"/>
                    <a:gd name="T10" fmla="*/ 116 w 232"/>
                    <a:gd name="T11" fmla="*/ 36 h 37"/>
                  </a:gdLst>
                  <a:ahLst/>
                  <a:cxnLst>
                    <a:cxn ang="0">
                      <a:pos x="T0" y="T1"/>
                    </a:cxn>
                    <a:cxn ang="0">
                      <a:pos x="T2" y="T3"/>
                    </a:cxn>
                    <a:cxn ang="0">
                      <a:pos x="T4" y="T5"/>
                    </a:cxn>
                    <a:cxn ang="0">
                      <a:pos x="T6" y="T7"/>
                    </a:cxn>
                    <a:cxn ang="0">
                      <a:pos x="T8" y="T9"/>
                    </a:cxn>
                    <a:cxn ang="0">
                      <a:pos x="T10" y="T11"/>
                    </a:cxn>
                  </a:cxnLst>
                  <a:rect l="0" t="0" r="r" b="b"/>
                  <a:pathLst>
                    <a:path w="232" h="37">
                      <a:moveTo>
                        <a:pt x="116" y="36"/>
                      </a:moveTo>
                      <a:lnTo>
                        <a:pt x="0" y="36"/>
                      </a:lnTo>
                      <a:lnTo>
                        <a:pt x="0" y="0"/>
                      </a:lnTo>
                      <a:lnTo>
                        <a:pt x="231" y="0"/>
                      </a:lnTo>
                      <a:lnTo>
                        <a:pt x="231" y="36"/>
                      </a:lnTo>
                      <a:lnTo>
                        <a:pt x="116" y="36"/>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71" name="Freeform 25">
                  <a:extLst>
                    <a:ext uri="{FF2B5EF4-FFF2-40B4-BE49-F238E27FC236}">
                      <a16:creationId xmlns:a16="http://schemas.microsoft.com/office/drawing/2014/main" id="{599AE1D1-772E-4BB8-8F55-0CE4C193CE08}"/>
                    </a:ext>
                  </a:extLst>
                </p:cNvPr>
                <p:cNvSpPr>
                  <a:spLocks noChangeArrowheads="1"/>
                </p:cNvSpPr>
                <p:nvPr/>
              </p:nvSpPr>
              <p:spPr bwMode="auto">
                <a:xfrm>
                  <a:off x="4079875" y="4210050"/>
                  <a:ext cx="19050" cy="12700"/>
                </a:xfrm>
                <a:custGeom>
                  <a:avLst/>
                  <a:gdLst>
                    <a:gd name="T0" fmla="*/ 25 w 51"/>
                    <a:gd name="T1" fmla="*/ 36 h 37"/>
                    <a:gd name="T2" fmla="*/ 0 w 51"/>
                    <a:gd name="T3" fmla="*/ 36 h 37"/>
                    <a:gd name="T4" fmla="*/ 0 w 51"/>
                    <a:gd name="T5" fmla="*/ 0 h 37"/>
                    <a:gd name="T6" fmla="*/ 50 w 51"/>
                    <a:gd name="T7" fmla="*/ 0 h 37"/>
                    <a:gd name="T8" fmla="*/ 50 w 51"/>
                    <a:gd name="T9" fmla="*/ 36 h 37"/>
                    <a:gd name="T10" fmla="*/ 25 w 51"/>
                    <a:gd name="T11" fmla="*/ 36 h 37"/>
                  </a:gdLst>
                  <a:ahLst/>
                  <a:cxnLst>
                    <a:cxn ang="0">
                      <a:pos x="T0" y="T1"/>
                    </a:cxn>
                    <a:cxn ang="0">
                      <a:pos x="T2" y="T3"/>
                    </a:cxn>
                    <a:cxn ang="0">
                      <a:pos x="T4" y="T5"/>
                    </a:cxn>
                    <a:cxn ang="0">
                      <a:pos x="T6" y="T7"/>
                    </a:cxn>
                    <a:cxn ang="0">
                      <a:pos x="T8" y="T9"/>
                    </a:cxn>
                    <a:cxn ang="0">
                      <a:pos x="T10" y="T11"/>
                    </a:cxn>
                  </a:cxnLst>
                  <a:rect l="0" t="0" r="r" b="b"/>
                  <a:pathLst>
                    <a:path w="51" h="37">
                      <a:moveTo>
                        <a:pt x="25" y="36"/>
                      </a:moveTo>
                      <a:lnTo>
                        <a:pt x="0" y="36"/>
                      </a:lnTo>
                      <a:lnTo>
                        <a:pt x="0" y="0"/>
                      </a:lnTo>
                      <a:lnTo>
                        <a:pt x="50" y="0"/>
                      </a:lnTo>
                      <a:lnTo>
                        <a:pt x="50" y="36"/>
                      </a:lnTo>
                      <a:lnTo>
                        <a:pt x="25" y="36"/>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72" name="Freeform 26">
                  <a:extLst>
                    <a:ext uri="{FF2B5EF4-FFF2-40B4-BE49-F238E27FC236}">
                      <a16:creationId xmlns:a16="http://schemas.microsoft.com/office/drawing/2014/main" id="{E82831A7-5C7E-4670-A513-B98B8662037C}"/>
                    </a:ext>
                  </a:extLst>
                </p:cNvPr>
                <p:cNvSpPr>
                  <a:spLocks noChangeArrowheads="1"/>
                </p:cNvSpPr>
                <p:nvPr/>
              </p:nvSpPr>
              <p:spPr bwMode="auto">
                <a:xfrm>
                  <a:off x="4113213" y="4210050"/>
                  <a:ext cx="19050" cy="12700"/>
                </a:xfrm>
                <a:custGeom>
                  <a:avLst/>
                  <a:gdLst>
                    <a:gd name="T0" fmla="*/ 25 w 52"/>
                    <a:gd name="T1" fmla="*/ 36 h 37"/>
                    <a:gd name="T2" fmla="*/ 0 w 52"/>
                    <a:gd name="T3" fmla="*/ 36 h 37"/>
                    <a:gd name="T4" fmla="*/ 0 w 52"/>
                    <a:gd name="T5" fmla="*/ 0 h 37"/>
                    <a:gd name="T6" fmla="*/ 51 w 52"/>
                    <a:gd name="T7" fmla="*/ 0 h 37"/>
                    <a:gd name="T8" fmla="*/ 51 w 52"/>
                    <a:gd name="T9" fmla="*/ 36 h 37"/>
                    <a:gd name="T10" fmla="*/ 25 w 52"/>
                    <a:gd name="T11" fmla="*/ 36 h 37"/>
                  </a:gdLst>
                  <a:ahLst/>
                  <a:cxnLst>
                    <a:cxn ang="0">
                      <a:pos x="T0" y="T1"/>
                    </a:cxn>
                    <a:cxn ang="0">
                      <a:pos x="T2" y="T3"/>
                    </a:cxn>
                    <a:cxn ang="0">
                      <a:pos x="T4" y="T5"/>
                    </a:cxn>
                    <a:cxn ang="0">
                      <a:pos x="T6" y="T7"/>
                    </a:cxn>
                    <a:cxn ang="0">
                      <a:pos x="T8" y="T9"/>
                    </a:cxn>
                    <a:cxn ang="0">
                      <a:pos x="T10" y="T11"/>
                    </a:cxn>
                  </a:cxnLst>
                  <a:rect l="0" t="0" r="r" b="b"/>
                  <a:pathLst>
                    <a:path w="52" h="37">
                      <a:moveTo>
                        <a:pt x="25" y="36"/>
                      </a:moveTo>
                      <a:lnTo>
                        <a:pt x="0" y="36"/>
                      </a:lnTo>
                      <a:lnTo>
                        <a:pt x="0" y="0"/>
                      </a:lnTo>
                      <a:lnTo>
                        <a:pt x="51" y="0"/>
                      </a:lnTo>
                      <a:lnTo>
                        <a:pt x="51" y="36"/>
                      </a:lnTo>
                      <a:lnTo>
                        <a:pt x="25" y="36"/>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73" name="Freeform 27">
                  <a:extLst>
                    <a:ext uri="{FF2B5EF4-FFF2-40B4-BE49-F238E27FC236}">
                      <a16:creationId xmlns:a16="http://schemas.microsoft.com/office/drawing/2014/main" id="{372C4FE1-2D11-4DD5-A14C-FA1FE682E3F7}"/>
                    </a:ext>
                  </a:extLst>
                </p:cNvPr>
                <p:cNvSpPr>
                  <a:spLocks noChangeArrowheads="1"/>
                </p:cNvSpPr>
                <p:nvPr/>
              </p:nvSpPr>
              <p:spPr bwMode="auto">
                <a:xfrm>
                  <a:off x="4146550" y="4210050"/>
                  <a:ext cx="19050" cy="12700"/>
                </a:xfrm>
                <a:custGeom>
                  <a:avLst/>
                  <a:gdLst>
                    <a:gd name="T0" fmla="*/ 25 w 52"/>
                    <a:gd name="T1" fmla="*/ 36 h 37"/>
                    <a:gd name="T2" fmla="*/ 0 w 52"/>
                    <a:gd name="T3" fmla="*/ 36 h 37"/>
                    <a:gd name="T4" fmla="*/ 0 w 52"/>
                    <a:gd name="T5" fmla="*/ 0 h 37"/>
                    <a:gd name="T6" fmla="*/ 51 w 52"/>
                    <a:gd name="T7" fmla="*/ 0 h 37"/>
                    <a:gd name="T8" fmla="*/ 51 w 52"/>
                    <a:gd name="T9" fmla="*/ 36 h 37"/>
                    <a:gd name="T10" fmla="*/ 25 w 52"/>
                    <a:gd name="T11" fmla="*/ 36 h 37"/>
                  </a:gdLst>
                  <a:ahLst/>
                  <a:cxnLst>
                    <a:cxn ang="0">
                      <a:pos x="T0" y="T1"/>
                    </a:cxn>
                    <a:cxn ang="0">
                      <a:pos x="T2" y="T3"/>
                    </a:cxn>
                    <a:cxn ang="0">
                      <a:pos x="T4" y="T5"/>
                    </a:cxn>
                    <a:cxn ang="0">
                      <a:pos x="T6" y="T7"/>
                    </a:cxn>
                    <a:cxn ang="0">
                      <a:pos x="T8" y="T9"/>
                    </a:cxn>
                    <a:cxn ang="0">
                      <a:pos x="T10" y="T11"/>
                    </a:cxn>
                  </a:cxnLst>
                  <a:rect l="0" t="0" r="r" b="b"/>
                  <a:pathLst>
                    <a:path w="52" h="37">
                      <a:moveTo>
                        <a:pt x="25" y="36"/>
                      </a:moveTo>
                      <a:lnTo>
                        <a:pt x="0" y="36"/>
                      </a:lnTo>
                      <a:lnTo>
                        <a:pt x="0" y="0"/>
                      </a:lnTo>
                      <a:lnTo>
                        <a:pt x="51" y="0"/>
                      </a:lnTo>
                      <a:lnTo>
                        <a:pt x="51" y="36"/>
                      </a:lnTo>
                      <a:lnTo>
                        <a:pt x="25" y="36"/>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1153" name="Rectangle 1152">
                <a:extLst>
                  <a:ext uri="{FF2B5EF4-FFF2-40B4-BE49-F238E27FC236}">
                    <a16:creationId xmlns:a16="http://schemas.microsoft.com/office/drawing/2014/main" id="{3B5BA47B-4B2F-4347-BBEE-A6CACD9CD729}"/>
                  </a:ext>
                </a:extLst>
              </p:cNvPr>
              <p:cNvSpPr/>
              <p:nvPr/>
            </p:nvSpPr>
            <p:spPr>
              <a:xfrm>
                <a:off x="4149905" y="4158080"/>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p>
            </p:txBody>
          </p:sp>
        </p:grpSp>
        <p:sp>
          <p:nvSpPr>
            <p:cNvPr id="1151" name="Text Box 30">
              <a:extLst>
                <a:ext uri="{FF2B5EF4-FFF2-40B4-BE49-F238E27FC236}">
                  <a16:creationId xmlns:a16="http://schemas.microsoft.com/office/drawing/2014/main" id="{7F765364-422C-43A0-A07D-97A7E7304105}"/>
                </a:ext>
              </a:extLst>
            </p:cNvPr>
            <p:cNvSpPr txBox="1">
              <a:spLocks noChangeArrowheads="1"/>
            </p:cNvSpPr>
            <p:nvPr/>
          </p:nvSpPr>
          <p:spPr bwMode="auto">
            <a:xfrm>
              <a:off x="7355563" y="5973893"/>
              <a:ext cx="381272" cy="123079"/>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solidFill>
                    <a:schemeClr val="bg2">
                      <a:lumMod val="10000"/>
                    </a:schemeClr>
                  </a:solidFill>
                </a:rPr>
                <a:t>Auditing</a:t>
              </a:r>
            </a:p>
          </p:txBody>
        </p:sp>
      </p:grpSp>
      <p:grpSp>
        <p:nvGrpSpPr>
          <p:cNvPr id="1174" name="Group 1173">
            <a:extLst>
              <a:ext uri="{FF2B5EF4-FFF2-40B4-BE49-F238E27FC236}">
                <a16:creationId xmlns:a16="http://schemas.microsoft.com/office/drawing/2014/main" id="{EC0C8895-924D-4EBB-A28E-62BC49C7371A}"/>
              </a:ext>
            </a:extLst>
          </p:cNvPr>
          <p:cNvGrpSpPr>
            <a:grpSpLocks noChangeAspect="1"/>
          </p:cNvGrpSpPr>
          <p:nvPr/>
        </p:nvGrpSpPr>
        <p:grpSpPr>
          <a:xfrm>
            <a:off x="6451982" y="4481041"/>
            <a:ext cx="501115" cy="546002"/>
            <a:chOff x="8104793" y="3991725"/>
            <a:chExt cx="582945" cy="635162"/>
          </a:xfrm>
        </p:grpSpPr>
        <p:sp>
          <p:nvSpPr>
            <p:cNvPr id="1175" name="Rectangle 1174">
              <a:extLst>
                <a:ext uri="{FF2B5EF4-FFF2-40B4-BE49-F238E27FC236}">
                  <a16:creationId xmlns:a16="http://schemas.microsoft.com/office/drawing/2014/main" id="{8D5272BB-2D7A-434F-A463-267F2750FEAE}"/>
                </a:ext>
              </a:extLst>
            </p:cNvPr>
            <p:cNvSpPr/>
            <p:nvPr/>
          </p:nvSpPr>
          <p:spPr>
            <a:xfrm>
              <a:off x="8104793" y="3991725"/>
              <a:ext cx="582945" cy="635162"/>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sp>
          <p:nvSpPr>
            <p:cNvPr id="1176" name="Freeform 62">
              <a:extLst>
                <a:ext uri="{FF2B5EF4-FFF2-40B4-BE49-F238E27FC236}">
                  <a16:creationId xmlns:a16="http://schemas.microsoft.com/office/drawing/2014/main" id="{7D78024E-2E5C-4B53-88E4-7C5178B9DDA2}"/>
                </a:ext>
              </a:extLst>
            </p:cNvPr>
            <p:cNvSpPr>
              <a:spLocks noChangeArrowheads="1"/>
            </p:cNvSpPr>
            <p:nvPr/>
          </p:nvSpPr>
          <p:spPr bwMode="auto">
            <a:xfrm>
              <a:off x="8196611" y="4099084"/>
              <a:ext cx="396254" cy="430369"/>
            </a:xfrm>
            <a:custGeom>
              <a:avLst/>
              <a:gdLst>
                <a:gd name="T0" fmla="*/ 1025 w 1332"/>
                <a:gd name="T1" fmla="*/ 21 h 1446"/>
                <a:gd name="T2" fmla="*/ 666 w 1332"/>
                <a:gd name="T3" fmla="*/ 0 h 1446"/>
                <a:gd name="T4" fmla="*/ 306 w 1332"/>
                <a:gd name="T5" fmla="*/ 21 h 1446"/>
                <a:gd name="T6" fmla="*/ 0 w 1332"/>
                <a:gd name="T7" fmla="*/ 121 h 1446"/>
                <a:gd name="T8" fmla="*/ 0 w 1332"/>
                <a:gd name="T9" fmla="*/ 1324 h 1446"/>
                <a:gd name="T10" fmla="*/ 306 w 1332"/>
                <a:gd name="T11" fmla="*/ 1424 h 1446"/>
                <a:gd name="T12" fmla="*/ 666 w 1332"/>
                <a:gd name="T13" fmla="*/ 1445 h 1446"/>
                <a:gd name="T14" fmla="*/ 1025 w 1332"/>
                <a:gd name="T15" fmla="*/ 1424 h 1446"/>
                <a:gd name="T16" fmla="*/ 1331 w 1332"/>
                <a:gd name="T17" fmla="*/ 1324 h 1446"/>
                <a:gd name="T18" fmla="*/ 1331 w 1332"/>
                <a:gd name="T19" fmla="*/ 121 h 1446"/>
                <a:gd name="T20" fmla="*/ 1025 w 1332"/>
                <a:gd name="T21" fmla="*/ 21 h 1446"/>
                <a:gd name="T22" fmla="*/ 988 w 1332"/>
                <a:gd name="T23" fmla="*/ 1164 h 1446"/>
                <a:gd name="T24" fmla="*/ 988 w 1332"/>
                <a:gd name="T25" fmla="*/ 1169 h 1446"/>
                <a:gd name="T26" fmla="*/ 228 w 1332"/>
                <a:gd name="T27" fmla="*/ 1169 h 1446"/>
                <a:gd name="T28" fmla="*/ 228 w 1332"/>
                <a:gd name="T29" fmla="*/ 632 h 1446"/>
                <a:gd name="T30" fmla="*/ 233 w 1332"/>
                <a:gd name="T31" fmla="*/ 632 h 1446"/>
                <a:gd name="T32" fmla="*/ 472 w 1332"/>
                <a:gd name="T33" fmla="*/ 632 h 1446"/>
                <a:gd name="T34" fmla="*/ 479 w 1332"/>
                <a:gd name="T35" fmla="*/ 637 h 1446"/>
                <a:gd name="T36" fmla="*/ 511 w 1332"/>
                <a:gd name="T37" fmla="*/ 695 h 1446"/>
                <a:gd name="T38" fmla="*/ 521 w 1332"/>
                <a:gd name="T39" fmla="*/ 700 h 1446"/>
                <a:gd name="T40" fmla="*/ 917 w 1332"/>
                <a:gd name="T41" fmla="*/ 700 h 1446"/>
                <a:gd name="T42" fmla="*/ 988 w 1332"/>
                <a:gd name="T43" fmla="*/ 771 h 1446"/>
                <a:gd name="T44" fmla="*/ 988 w 1332"/>
                <a:gd name="T45" fmla="*/ 1164 h 1446"/>
                <a:gd name="T46" fmla="*/ 1103 w 1332"/>
                <a:gd name="T47" fmla="*/ 1041 h 1446"/>
                <a:gd name="T48" fmla="*/ 1046 w 1332"/>
                <a:gd name="T49" fmla="*/ 1041 h 1446"/>
                <a:gd name="T50" fmla="*/ 1046 w 1332"/>
                <a:gd name="T51" fmla="*/ 1033 h 1446"/>
                <a:gd name="T52" fmla="*/ 1046 w 1332"/>
                <a:gd name="T53" fmla="*/ 708 h 1446"/>
                <a:gd name="T54" fmla="*/ 975 w 1332"/>
                <a:gd name="T55" fmla="*/ 637 h 1446"/>
                <a:gd name="T56" fmla="*/ 582 w 1332"/>
                <a:gd name="T57" fmla="*/ 637 h 1446"/>
                <a:gd name="T58" fmla="*/ 571 w 1332"/>
                <a:gd name="T59" fmla="*/ 632 h 1446"/>
                <a:gd name="T60" fmla="*/ 540 w 1332"/>
                <a:gd name="T61" fmla="*/ 574 h 1446"/>
                <a:gd name="T62" fmla="*/ 532 w 1332"/>
                <a:gd name="T63" fmla="*/ 569 h 1446"/>
                <a:gd name="T64" fmla="*/ 351 w 1332"/>
                <a:gd name="T65" fmla="*/ 569 h 1446"/>
                <a:gd name="T66" fmla="*/ 343 w 1332"/>
                <a:gd name="T67" fmla="*/ 569 h 1446"/>
                <a:gd name="T68" fmla="*/ 343 w 1332"/>
                <a:gd name="T69" fmla="*/ 506 h 1446"/>
                <a:gd name="T70" fmla="*/ 348 w 1332"/>
                <a:gd name="T71" fmla="*/ 506 h 1446"/>
                <a:gd name="T72" fmla="*/ 587 w 1332"/>
                <a:gd name="T73" fmla="*/ 506 h 1446"/>
                <a:gd name="T74" fmla="*/ 595 w 1332"/>
                <a:gd name="T75" fmla="*/ 511 h 1446"/>
                <a:gd name="T76" fmla="*/ 626 w 1332"/>
                <a:gd name="T77" fmla="*/ 569 h 1446"/>
                <a:gd name="T78" fmla="*/ 637 w 1332"/>
                <a:gd name="T79" fmla="*/ 574 h 1446"/>
                <a:gd name="T80" fmla="*/ 1033 w 1332"/>
                <a:gd name="T81" fmla="*/ 574 h 1446"/>
                <a:gd name="T82" fmla="*/ 1103 w 1332"/>
                <a:gd name="T83" fmla="*/ 635 h 1446"/>
                <a:gd name="T84" fmla="*/ 1103 w 1332"/>
                <a:gd name="T85" fmla="*/ 645 h 1446"/>
                <a:gd name="T86" fmla="*/ 1103 w 1332"/>
                <a:gd name="T87" fmla="*/ 1038 h 1446"/>
                <a:gd name="T88" fmla="*/ 1103 w 1332"/>
                <a:gd name="T89" fmla="*/ 1041 h 1446"/>
                <a:gd name="T90" fmla="*/ 1274 w 1332"/>
                <a:gd name="T91" fmla="*/ 220 h 1446"/>
                <a:gd name="T92" fmla="*/ 666 w 1332"/>
                <a:gd name="T93" fmla="*/ 315 h 1446"/>
                <a:gd name="T94" fmla="*/ 57 w 1332"/>
                <a:gd name="T95" fmla="*/ 220 h 1446"/>
                <a:gd name="T96" fmla="*/ 57 w 1332"/>
                <a:gd name="T97" fmla="*/ 220 h 1446"/>
                <a:gd name="T98" fmla="*/ 666 w 1332"/>
                <a:gd name="T99" fmla="*/ 126 h 1446"/>
                <a:gd name="T100" fmla="*/ 1274 w 1332"/>
                <a:gd name="T101" fmla="*/ 220 h 14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332" h="1446">
                  <a:moveTo>
                    <a:pt x="1025" y="21"/>
                  </a:moveTo>
                  <a:cubicBezTo>
                    <a:pt x="852" y="0"/>
                    <a:pt x="673" y="0"/>
                    <a:pt x="666" y="0"/>
                  </a:cubicBezTo>
                  <a:cubicBezTo>
                    <a:pt x="658" y="0"/>
                    <a:pt x="479" y="0"/>
                    <a:pt x="306" y="21"/>
                  </a:cubicBezTo>
                  <a:cubicBezTo>
                    <a:pt x="5" y="58"/>
                    <a:pt x="0" y="121"/>
                    <a:pt x="0" y="121"/>
                  </a:cubicBezTo>
                  <a:lnTo>
                    <a:pt x="0" y="1324"/>
                  </a:lnTo>
                  <a:cubicBezTo>
                    <a:pt x="0" y="1324"/>
                    <a:pt x="2" y="1387"/>
                    <a:pt x="306" y="1424"/>
                  </a:cubicBezTo>
                  <a:cubicBezTo>
                    <a:pt x="479" y="1445"/>
                    <a:pt x="658" y="1445"/>
                    <a:pt x="666" y="1445"/>
                  </a:cubicBezTo>
                  <a:cubicBezTo>
                    <a:pt x="673" y="1445"/>
                    <a:pt x="852" y="1445"/>
                    <a:pt x="1025" y="1424"/>
                  </a:cubicBezTo>
                  <a:cubicBezTo>
                    <a:pt x="1326" y="1387"/>
                    <a:pt x="1331" y="1324"/>
                    <a:pt x="1331" y="1324"/>
                  </a:cubicBezTo>
                  <a:lnTo>
                    <a:pt x="1331" y="121"/>
                  </a:lnTo>
                  <a:cubicBezTo>
                    <a:pt x="1329" y="121"/>
                    <a:pt x="1326" y="58"/>
                    <a:pt x="1025" y="21"/>
                  </a:cubicBezTo>
                  <a:close/>
                  <a:moveTo>
                    <a:pt x="988" y="1164"/>
                  </a:moveTo>
                  <a:cubicBezTo>
                    <a:pt x="988" y="1167"/>
                    <a:pt x="988" y="1169"/>
                    <a:pt x="988" y="1169"/>
                  </a:cubicBezTo>
                  <a:cubicBezTo>
                    <a:pt x="734" y="1169"/>
                    <a:pt x="479" y="1169"/>
                    <a:pt x="228" y="1169"/>
                  </a:cubicBezTo>
                  <a:cubicBezTo>
                    <a:pt x="228" y="965"/>
                    <a:pt x="228" y="836"/>
                    <a:pt x="228" y="632"/>
                  </a:cubicBezTo>
                  <a:cubicBezTo>
                    <a:pt x="230" y="632"/>
                    <a:pt x="233" y="632"/>
                    <a:pt x="233" y="632"/>
                  </a:cubicBezTo>
                  <a:cubicBezTo>
                    <a:pt x="312" y="632"/>
                    <a:pt x="393" y="632"/>
                    <a:pt x="472" y="632"/>
                  </a:cubicBezTo>
                  <a:cubicBezTo>
                    <a:pt x="477" y="632"/>
                    <a:pt x="477" y="632"/>
                    <a:pt x="479" y="637"/>
                  </a:cubicBezTo>
                  <a:cubicBezTo>
                    <a:pt x="490" y="656"/>
                    <a:pt x="500" y="677"/>
                    <a:pt x="511" y="695"/>
                  </a:cubicBezTo>
                  <a:cubicBezTo>
                    <a:pt x="514" y="700"/>
                    <a:pt x="516" y="700"/>
                    <a:pt x="521" y="700"/>
                  </a:cubicBezTo>
                  <a:cubicBezTo>
                    <a:pt x="652" y="700"/>
                    <a:pt x="786" y="700"/>
                    <a:pt x="917" y="700"/>
                  </a:cubicBezTo>
                  <a:cubicBezTo>
                    <a:pt x="954" y="700"/>
                    <a:pt x="988" y="729"/>
                    <a:pt x="988" y="771"/>
                  </a:cubicBezTo>
                  <a:cubicBezTo>
                    <a:pt x="985" y="928"/>
                    <a:pt x="988" y="1009"/>
                    <a:pt x="988" y="1164"/>
                  </a:cubicBezTo>
                  <a:close/>
                  <a:moveTo>
                    <a:pt x="1103" y="1041"/>
                  </a:moveTo>
                  <a:cubicBezTo>
                    <a:pt x="1082" y="1041"/>
                    <a:pt x="1064" y="1041"/>
                    <a:pt x="1046" y="1041"/>
                  </a:cubicBezTo>
                  <a:cubicBezTo>
                    <a:pt x="1046" y="1038"/>
                    <a:pt x="1046" y="1036"/>
                    <a:pt x="1046" y="1033"/>
                  </a:cubicBezTo>
                  <a:cubicBezTo>
                    <a:pt x="1046" y="899"/>
                    <a:pt x="1046" y="842"/>
                    <a:pt x="1046" y="708"/>
                  </a:cubicBezTo>
                  <a:cubicBezTo>
                    <a:pt x="1046" y="674"/>
                    <a:pt x="1019" y="637"/>
                    <a:pt x="975" y="637"/>
                  </a:cubicBezTo>
                  <a:cubicBezTo>
                    <a:pt x="844" y="637"/>
                    <a:pt x="713" y="637"/>
                    <a:pt x="582" y="637"/>
                  </a:cubicBezTo>
                  <a:cubicBezTo>
                    <a:pt x="576" y="637"/>
                    <a:pt x="574" y="635"/>
                    <a:pt x="571" y="632"/>
                  </a:cubicBezTo>
                  <a:cubicBezTo>
                    <a:pt x="561" y="614"/>
                    <a:pt x="550" y="595"/>
                    <a:pt x="540" y="574"/>
                  </a:cubicBezTo>
                  <a:cubicBezTo>
                    <a:pt x="537" y="572"/>
                    <a:pt x="535" y="569"/>
                    <a:pt x="532" y="569"/>
                  </a:cubicBezTo>
                  <a:cubicBezTo>
                    <a:pt x="472" y="569"/>
                    <a:pt x="411" y="569"/>
                    <a:pt x="351" y="569"/>
                  </a:cubicBezTo>
                  <a:cubicBezTo>
                    <a:pt x="348" y="569"/>
                    <a:pt x="346" y="569"/>
                    <a:pt x="343" y="569"/>
                  </a:cubicBezTo>
                  <a:cubicBezTo>
                    <a:pt x="343" y="548"/>
                    <a:pt x="343" y="527"/>
                    <a:pt x="343" y="506"/>
                  </a:cubicBezTo>
                  <a:cubicBezTo>
                    <a:pt x="346" y="506"/>
                    <a:pt x="348" y="506"/>
                    <a:pt x="348" y="506"/>
                  </a:cubicBezTo>
                  <a:cubicBezTo>
                    <a:pt x="427" y="506"/>
                    <a:pt x="508" y="506"/>
                    <a:pt x="587" y="506"/>
                  </a:cubicBezTo>
                  <a:cubicBezTo>
                    <a:pt x="592" y="506"/>
                    <a:pt x="592" y="509"/>
                    <a:pt x="595" y="511"/>
                  </a:cubicBezTo>
                  <a:cubicBezTo>
                    <a:pt x="605" y="530"/>
                    <a:pt x="616" y="548"/>
                    <a:pt x="626" y="569"/>
                  </a:cubicBezTo>
                  <a:cubicBezTo>
                    <a:pt x="629" y="574"/>
                    <a:pt x="632" y="574"/>
                    <a:pt x="637" y="574"/>
                  </a:cubicBezTo>
                  <a:cubicBezTo>
                    <a:pt x="768" y="574"/>
                    <a:pt x="902" y="574"/>
                    <a:pt x="1033" y="574"/>
                  </a:cubicBezTo>
                  <a:cubicBezTo>
                    <a:pt x="1069" y="574"/>
                    <a:pt x="1098" y="598"/>
                    <a:pt x="1103" y="635"/>
                  </a:cubicBezTo>
                  <a:cubicBezTo>
                    <a:pt x="1103" y="637"/>
                    <a:pt x="1103" y="642"/>
                    <a:pt x="1103" y="645"/>
                  </a:cubicBezTo>
                  <a:cubicBezTo>
                    <a:pt x="1103" y="800"/>
                    <a:pt x="1103" y="884"/>
                    <a:pt x="1103" y="1038"/>
                  </a:cubicBezTo>
                  <a:cubicBezTo>
                    <a:pt x="1103" y="1036"/>
                    <a:pt x="1103" y="1038"/>
                    <a:pt x="1103" y="1041"/>
                  </a:cubicBezTo>
                  <a:close/>
                  <a:moveTo>
                    <a:pt x="1274" y="220"/>
                  </a:moveTo>
                  <a:cubicBezTo>
                    <a:pt x="1250" y="254"/>
                    <a:pt x="1036" y="315"/>
                    <a:pt x="666" y="315"/>
                  </a:cubicBezTo>
                  <a:cubicBezTo>
                    <a:pt x="297" y="315"/>
                    <a:pt x="81" y="254"/>
                    <a:pt x="57" y="220"/>
                  </a:cubicBezTo>
                  <a:lnTo>
                    <a:pt x="57" y="220"/>
                  </a:lnTo>
                  <a:cubicBezTo>
                    <a:pt x="78" y="186"/>
                    <a:pt x="296" y="126"/>
                    <a:pt x="666" y="126"/>
                  </a:cubicBezTo>
                  <a:cubicBezTo>
                    <a:pt x="1035" y="123"/>
                    <a:pt x="1253" y="184"/>
                    <a:pt x="1274" y="220"/>
                  </a:cubicBezTo>
                  <a:close/>
                </a:path>
              </a:pathLst>
            </a:custGeom>
            <a:solidFill>
              <a:srgbClr val="F80000"/>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1177" name="Text Box 30">
            <a:extLst>
              <a:ext uri="{FF2B5EF4-FFF2-40B4-BE49-F238E27FC236}">
                <a16:creationId xmlns:a16="http://schemas.microsoft.com/office/drawing/2014/main" id="{A87801E2-9EBE-4E72-923B-F8E312796B27}"/>
              </a:ext>
            </a:extLst>
          </p:cNvPr>
          <p:cNvSpPr txBox="1">
            <a:spLocks noChangeArrowheads="1"/>
          </p:cNvSpPr>
          <p:nvPr/>
        </p:nvSpPr>
        <p:spPr bwMode="auto">
          <a:xfrm>
            <a:off x="6505420" y="4959568"/>
            <a:ext cx="381272" cy="246221"/>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solidFill>
                  <a:schemeClr val="bg2">
                    <a:lumMod val="10000"/>
                  </a:schemeClr>
                </a:solidFill>
              </a:rPr>
              <a:t>File Storage</a:t>
            </a:r>
          </a:p>
        </p:txBody>
      </p:sp>
      <p:grpSp>
        <p:nvGrpSpPr>
          <p:cNvPr id="1178" name="Group 1177">
            <a:extLst>
              <a:ext uri="{FF2B5EF4-FFF2-40B4-BE49-F238E27FC236}">
                <a16:creationId xmlns:a16="http://schemas.microsoft.com/office/drawing/2014/main" id="{C672292F-3FFC-44E0-B4B3-A61A9695E39D}"/>
              </a:ext>
            </a:extLst>
          </p:cNvPr>
          <p:cNvGrpSpPr/>
          <p:nvPr/>
        </p:nvGrpSpPr>
        <p:grpSpPr>
          <a:xfrm>
            <a:off x="10961338" y="3877254"/>
            <a:ext cx="475077" cy="641225"/>
            <a:chOff x="5521685" y="5536800"/>
            <a:chExt cx="475077" cy="641225"/>
          </a:xfrm>
        </p:grpSpPr>
        <p:grpSp>
          <p:nvGrpSpPr>
            <p:cNvPr id="1179" name="Group 1178">
              <a:extLst>
                <a:ext uri="{FF2B5EF4-FFF2-40B4-BE49-F238E27FC236}">
                  <a16:creationId xmlns:a16="http://schemas.microsoft.com/office/drawing/2014/main" id="{8E8BDBD7-0DDF-4B7E-8DE3-3DEEA7DB6395}"/>
                </a:ext>
              </a:extLst>
            </p:cNvPr>
            <p:cNvGrpSpPr/>
            <p:nvPr/>
          </p:nvGrpSpPr>
          <p:grpSpPr>
            <a:xfrm>
              <a:off x="5521685" y="5536800"/>
              <a:ext cx="475077" cy="438068"/>
              <a:chOff x="7248176" y="4158080"/>
              <a:chExt cx="639069" cy="695710"/>
            </a:xfrm>
          </p:grpSpPr>
          <p:sp>
            <p:nvSpPr>
              <p:cNvPr id="1181" name="Freeform 29">
                <a:extLst>
                  <a:ext uri="{FF2B5EF4-FFF2-40B4-BE49-F238E27FC236}">
                    <a16:creationId xmlns:a16="http://schemas.microsoft.com/office/drawing/2014/main" id="{9310B883-62D7-4FF0-BB08-06CB622A4CCF}"/>
                  </a:ext>
                </a:extLst>
              </p:cNvPr>
              <p:cNvSpPr>
                <a:spLocks noChangeArrowheads="1"/>
              </p:cNvSpPr>
              <p:nvPr/>
            </p:nvSpPr>
            <p:spPr bwMode="auto">
              <a:xfrm>
                <a:off x="7326921" y="4243662"/>
                <a:ext cx="468473" cy="509524"/>
              </a:xfrm>
              <a:custGeom>
                <a:avLst/>
                <a:gdLst>
                  <a:gd name="T0" fmla="*/ 658 w 854"/>
                  <a:gd name="T1" fmla="*/ 14 h 929"/>
                  <a:gd name="T2" fmla="*/ 853 w 854"/>
                  <a:gd name="T3" fmla="*/ 79 h 929"/>
                  <a:gd name="T4" fmla="*/ 853 w 854"/>
                  <a:gd name="T5" fmla="*/ 849 h 929"/>
                  <a:gd name="T6" fmla="*/ 658 w 854"/>
                  <a:gd name="T7" fmla="*/ 914 h 929"/>
                  <a:gd name="T8" fmla="*/ 427 w 854"/>
                  <a:gd name="T9" fmla="*/ 928 h 929"/>
                  <a:gd name="T10" fmla="*/ 195 w 854"/>
                  <a:gd name="T11" fmla="*/ 914 h 929"/>
                  <a:gd name="T12" fmla="*/ 0 w 854"/>
                  <a:gd name="T13" fmla="*/ 849 h 929"/>
                  <a:gd name="T14" fmla="*/ 0 w 854"/>
                  <a:gd name="T15" fmla="*/ 79 h 929"/>
                  <a:gd name="T16" fmla="*/ 195 w 854"/>
                  <a:gd name="T17" fmla="*/ 14 h 929"/>
                  <a:gd name="T18" fmla="*/ 427 w 854"/>
                  <a:gd name="T19" fmla="*/ 0 h 929"/>
                  <a:gd name="T20" fmla="*/ 658 w 854"/>
                  <a:gd name="T21" fmla="*/ 14 h 929"/>
                  <a:gd name="T22" fmla="*/ 226 w 854"/>
                  <a:gd name="T23" fmla="*/ 668 h 929"/>
                  <a:gd name="T24" fmla="*/ 283 w 854"/>
                  <a:gd name="T25" fmla="*/ 612 h 929"/>
                  <a:gd name="T26" fmla="*/ 226 w 854"/>
                  <a:gd name="T27" fmla="*/ 556 h 929"/>
                  <a:gd name="T28" fmla="*/ 170 w 854"/>
                  <a:gd name="T29" fmla="*/ 612 h 929"/>
                  <a:gd name="T30" fmla="*/ 226 w 854"/>
                  <a:gd name="T31" fmla="*/ 668 h 929"/>
                  <a:gd name="T32" fmla="*/ 246 w 854"/>
                  <a:gd name="T33" fmla="*/ 420 h 929"/>
                  <a:gd name="T34" fmla="*/ 376 w 854"/>
                  <a:gd name="T35" fmla="*/ 420 h 929"/>
                  <a:gd name="T36" fmla="*/ 311 w 854"/>
                  <a:gd name="T37" fmla="*/ 290 h 929"/>
                  <a:gd name="T38" fmla="*/ 246 w 854"/>
                  <a:gd name="T39" fmla="*/ 420 h 929"/>
                  <a:gd name="T40" fmla="*/ 356 w 854"/>
                  <a:gd name="T41" fmla="*/ 508 h 929"/>
                  <a:gd name="T42" fmla="*/ 356 w 854"/>
                  <a:gd name="T43" fmla="*/ 604 h 929"/>
                  <a:gd name="T44" fmla="*/ 424 w 854"/>
                  <a:gd name="T45" fmla="*/ 632 h 929"/>
                  <a:gd name="T46" fmla="*/ 491 w 854"/>
                  <a:gd name="T47" fmla="*/ 604 h 929"/>
                  <a:gd name="T48" fmla="*/ 491 w 854"/>
                  <a:gd name="T49" fmla="*/ 508 h 929"/>
                  <a:gd name="T50" fmla="*/ 424 w 854"/>
                  <a:gd name="T51" fmla="*/ 479 h 929"/>
                  <a:gd name="T52" fmla="*/ 356 w 854"/>
                  <a:gd name="T53" fmla="*/ 508 h 929"/>
                  <a:gd name="T54" fmla="*/ 446 w 854"/>
                  <a:gd name="T55" fmla="*/ 810 h 929"/>
                  <a:gd name="T56" fmla="*/ 503 w 854"/>
                  <a:gd name="T57" fmla="*/ 753 h 929"/>
                  <a:gd name="T58" fmla="*/ 446 w 854"/>
                  <a:gd name="T59" fmla="*/ 697 h 929"/>
                  <a:gd name="T60" fmla="*/ 390 w 854"/>
                  <a:gd name="T61" fmla="*/ 753 h 929"/>
                  <a:gd name="T62" fmla="*/ 446 w 854"/>
                  <a:gd name="T63" fmla="*/ 810 h 929"/>
                  <a:gd name="T64" fmla="*/ 489 w 854"/>
                  <a:gd name="T65" fmla="*/ 358 h 929"/>
                  <a:gd name="T66" fmla="*/ 562 w 854"/>
                  <a:gd name="T67" fmla="*/ 431 h 929"/>
                  <a:gd name="T68" fmla="*/ 635 w 854"/>
                  <a:gd name="T69" fmla="*/ 358 h 929"/>
                  <a:gd name="T70" fmla="*/ 562 w 854"/>
                  <a:gd name="T71" fmla="*/ 285 h 929"/>
                  <a:gd name="T72" fmla="*/ 489 w 854"/>
                  <a:gd name="T73" fmla="*/ 358 h 929"/>
                  <a:gd name="T74" fmla="*/ 590 w 854"/>
                  <a:gd name="T75" fmla="*/ 640 h 929"/>
                  <a:gd name="T76" fmla="*/ 703 w 854"/>
                  <a:gd name="T77" fmla="*/ 640 h 929"/>
                  <a:gd name="T78" fmla="*/ 647 w 854"/>
                  <a:gd name="T79" fmla="*/ 525 h 929"/>
                  <a:gd name="T80" fmla="*/ 590 w 854"/>
                  <a:gd name="T81" fmla="*/ 640 h 929"/>
                  <a:gd name="T82" fmla="*/ 819 w 854"/>
                  <a:gd name="T83" fmla="*/ 138 h 929"/>
                  <a:gd name="T84" fmla="*/ 429 w 854"/>
                  <a:gd name="T85" fmla="*/ 76 h 929"/>
                  <a:gd name="T86" fmla="*/ 40 w 854"/>
                  <a:gd name="T87" fmla="*/ 138 h 929"/>
                  <a:gd name="T88" fmla="*/ 40 w 854"/>
                  <a:gd name="T89" fmla="*/ 138 h 929"/>
                  <a:gd name="T90" fmla="*/ 429 w 854"/>
                  <a:gd name="T91" fmla="*/ 200 h 929"/>
                  <a:gd name="T92" fmla="*/ 819 w 854"/>
                  <a:gd name="T93" fmla="*/ 138 h 9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54" h="929">
                    <a:moveTo>
                      <a:pt x="658" y="14"/>
                    </a:moveTo>
                    <a:cubicBezTo>
                      <a:pt x="853" y="36"/>
                      <a:pt x="853" y="76"/>
                      <a:pt x="853" y="79"/>
                    </a:cubicBezTo>
                    <a:lnTo>
                      <a:pt x="853" y="849"/>
                    </a:lnTo>
                    <a:cubicBezTo>
                      <a:pt x="853" y="852"/>
                      <a:pt x="850" y="891"/>
                      <a:pt x="658" y="914"/>
                    </a:cubicBezTo>
                    <a:cubicBezTo>
                      <a:pt x="545" y="928"/>
                      <a:pt x="433" y="928"/>
                      <a:pt x="427" y="928"/>
                    </a:cubicBezTo>
                    <a:cubicBezTo>
                      <a:pt x="422" y="928"/>
                      <a:pt x="305" y="928"/>
                      <a:pt x="195" y="914"/>
                    </a:cubicBezTo>
                    <a:cubicBezTo>
                      <a:pt x="3" y="889"/>
                      <a:pt x="0" y="849"/>
                      <a:pt x="0" y="849"/>
                    </a:cubicBezTo>
                    <a:lnTo>
                      <a:pt x="0" y="79"/>
                    </a:lnTo>
                    <a:cubicBezTo>
                      <a:pt x="0" y="76"/>
                      <a:pt x="3" y="36"/>
                      <a:pt x="195" y="14"/>
                    </a:cubicBezTo>
                    <a:cubicBezTo>
                      <a:pt x="308" y="0"/>
                      <a:pt x="422" y="0"/>
                      <a:pt x="427" y="0"/>
                    </a:cubicBezTo>
                    <a:cubicBezTo>
                      <a:pt x="433" y="0"/>
                      <a:pt x="548" y="0"/>
                      <a:pt x="658" y="14"/>
                    </a:cubicBezTo>
                    <a:close/>
                    <a:moveTo>
                      <a:pt x="226" y="668"/>
                    </a:moveTo>
                    <a:cubicBezTo>
                      <a:pt x="257" y="668"/>
                      <a:pt x="283" y="643"/>
                      <a:pt x="283" y="612"/>
                    </a:cubicBezTo>
                    <a:cubicBezTo>
                      <a:pt x="283" y="581"/>
                      <a:pt x="257" y="556"/>
                      <a:pt x="226" y="556"/>
                    </a:cubicBezTo>
                    <a:cubicBezTo>
                      <a:pt x="195" y="556"/>
                      <a:pt x="170" y="581"/>
                      <a:pt x="170" y="612"/>
                    </a:cubicBezTo>
                    <a:cubicBezTo>
                      <a:pt x="170" y="643"/>
                      <a:pt x="195" y="668"/>
                      <a:pt x="226" y="668"/>
                    </a:cubicBezTo>
                    <a:close/>
                    <a:moveTo>
                      <a:pt x="246" y="420"/>
                    </a:moveTo>
                    <a:lnTo>
                      <a:pt x="376" y="420"/>
                    </a:lnTo>
                    <a:lnTo>
                      <a:pt x="311" y="290"/>
                    </a:lnTo>
                    <a:lnTo>
                      <a:pt x="246" y="420"/>
                    </a:lnTo>
                    <a:close/>
                    <a:moveTo>
                      <a:pt x="356" y="508"/>
                    </a:moveTo>
                    <a:lnTo>
                      <a:pt x="356" y="604"/>
                    </a:lnTo>
                    <a:lnTo>
                      <a:pt x="424" y="632"/>
                    </a:lnTo>
                    <a:lnTo>
                      <a:pt x="491" y="604"/>
                    </a:lnTo>
                    <a:lnTo>
                      <a:pt x="491" y="508"/>
                    </a:lnTo>
                    <a:lnTo>
                      <a:pt x="424" y="479"/>
                    </a:lnTo>
                    <a:lnTo>
                      <a:pt x="356" y="508"/>
                    </a:lnTo>
                    <a:close/>
                    <a:moveTo>
                      <a:pt x="446" y="810"/>
                    </a:moveTo>
                    <a:cubicBezTo>
                      <a:pt x="477" y="810"/>
                      <a:pt x="503" y="784"/>
                      <a:pt x="503" y="753"/>
                    </a:cubicBezTo>
                    <a:cubicBezTo>
                      <a:pt x="503" y="722"/>
                      <a:pt x="477" y="697"/>
                      <a:pt x="446" y="697"/>
                    </a:cubicBezTo>
                    <a:cubicBezTo>
                      <a:pt x="415" y="697"/>
                      <a:pt x="390" y="722"/>
                      <a:pt x="390" y="753"/>
                    </a:cubicBezTo>
                    <a:cubicBezTo>
                      <a:pt x="390" y="784"/>
                      <a:pt x="415" y="810"/>
                      <a:pt x="446" y="810"/>
                    </a:cubicBezTo>
                    <a:close/>
                    <a:moveTo>
                      <a:pt x="489" y="358"/>
                    </a:moveTo>
                    <a:cubicBezTo>
                      <a:pt x="489" y="398"/>
                      <a:pt x="522" y="429"/>
                      <a:pt x="562" y="431"/>
                    </a:cubicBezTo>
                    <a:cubicBezTo>
                      <a:pt x="604" y="431"/>
                      <a:pt x="635" y="398"/>
                      <a:pt x="635" y="358"/>
                    </a:cubicBezTo>
                    <a:cubicBezTo>
                      <a:pt x="635" y="316"/>
                      <a:pt x="601" y="285"/>
                      <a:pt x="562" y="285"/>
                    </a:cubicBezTo>
                    <a:cubicBezTo>
                      <a:pt x="520" y="285"/>
                      <a:pt x="489" y="318"/>
                      <a:pt x="489" y="358"/>
                    </a:cubicBezTo>
                    <a:close/>
                    <a:moveTo>
                      <a:pt x="590" y="640"/>
                    </a:moveTo>
                    <a:lnTo>
                      <a:pt x="703" y="640"/>
                    </a:lnTo>
                    <a:lnTo>
                      <a:pt x="647" y="525"/>
                    </a:lnTo>
                    <a:lnTo>
                      <a:pt x="590" y="640"/>
                    </a:lnTo>
                    <a:close/>
                    <a:moveTo>
                      <a:pt x="819" y="138"/>
                    </a:moveTo>
                    <a:cubicBezTo>
                      <a:pt x="805" y="115"/>
                      <a:pt x="666" y="79"/>
                      <a:pt x="429" y="76"/>
                    </a:cubicBezTo>
                    <a:cubicBezTo>
                      <a:pt x="192" y="76"/>
                      <a:pt x="54" y="115"/>
                      <a:pt x="40" y="138"/>
                    </a:cubicBezTo>
                    <a:lnTo>
                      <a:pt x="40" y="138"/>
                    </a:lnTo>
                    <a:cubicBezTo>
                      <a:pt x="54" y="160"/>
                      <a:pt x="192" y="200"/>
                      <a:pt x="429" y="200"/>
                    </a:cubicBezTo>
                    <a:cubicBezTo>
                      <a:pt x="666" y="200"/>
                      <a:pt x="805" y="160"/>
                      <a:pt x="819" y="138"/>
                    </a:cubicBezTo>
                    <a:close/>
                  </a:path>
                </a:pathLst>
              </a:custGeom>
              <a:solidFill>
                <a:srgbClr val="F80000"/>
              </a:solidFill>
              <a:ln>
                <a:noFill/>
              </a:ln>
              <a:effectLst/>
            </p:spPr>
            <p:txBody>
              <a:bodyPr wrap="none" anchor="ctr"/>
              <a:lstStyle/>
              <a:p>
                <a:endParaRPr lang="en-US"/>
              </a:p>
            </p:txBody>
          </p:sp>
          <p:sp>
            <p:nvSpPr>
              <p:cNvPr id="1182" name="Rectangle 1181">
                <a:extLst>
                  <a:ext uri="{FF2B5EF4-FFF2-40B4-BE49-F238E27FC236}">
                    <a16:creationId xmlns:a16="http://schemas.microsoft.com/office/drawing/2014/main" id="{1A47E213-B26B-46D1-97D3-83DB9F05F246}"/>
                  </a:ext>
                </a:extLst>
              </p:cNvPr>
              <p:cNvSpPr/>
              <p:nvPr/>
            </p:nvSpPr>
            <p:spPr>
              <a:xfrm>
                <a:off x="7248176" y="4158080"/>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p>
            </p:txBody>
          </p:sp>
        </p:grpSp>
        <p:sp>
          <p:nvSpPr>
            <p:cNvPr id="1180" name="Text Box 30">
              <a:extLst>
                <a:ext uri="{FF2B5EF4-FFF2-40B4-BE49-F238E27FC236}">
                  <a16:creationId xmlns:a16="http://schemas.microsoft.com/office/drawing/2014/main" id="{B8CE22D6-DA42-45A0-BCDE-10B8E6AD3F47}"/>
                </a:ext>
              </a:extLst>
            </p:cNvPr>
            <p:cNvSpPr txBox="1">
              <a:spLocks noChangeArrowheads="1"/>
            </p:cNvSpPr>
            <p:nvPr/>
          </p:nvSpPr>
          <p:spPr bwMode="auto">
            <a:xfrm>
              <a:off x="5568246" y="5931868"/>
              <a:ext cx="381272" cy="246157"/>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solidFill>
                    <a:schemeClr val="bg2">
                      <a:lumMod val="10000"/>
                    </a:schemeClr>
                  </a:solidFill>
                </a:rPr>
                <a:t>Object Storage</a:t>
              </a:r>
            </a:p>
          </p:txBody>
        </p:sp>
      </p:grpSp>
      <p:grpSp>
        <p:nvGrpSpPr>
          <p:cNvPr id="1183" name="Group 1182">
            <a:extLst>
              <a:ext uri="{FF2B5EF4-FFF2-40B4-BE49-F238E27FC236}">
                <a16:creationId xmlns:a16="http://schemas.microsoft.com/office/drawing/2014/main" id="{22D78102-EB80-453D-9AEE-50E52FFB6BE5}"/>
              </a:ext>
            </a:extLst>
          </p:cNvPr>
          <p:cNvGrpSpPr/>
          <p:nvPr/>
        </p:nvGrpSpPr>
        <p:grpSpPr>
          <a:xfrm>
            <a:off x="10992383" y="3287004"/>
            <a:ext cx="531696" cy="542675"/>
            <a:chOff x="6049490" y="5496446"/>
            <a:chExt cx="531696" cy="542675"/>
          </a:xfrm>
        </p:grpSpPr>
        <p:grpSp>
          <p:nvGrpSpPr>
            <p:cNvPr id="1184" name="Group 1183">
              <a:extLst>
                <a:ext uri="{FF2B5EF4-FFF2-40B4-BE49-F238E27FC236}">
                  <a16:creationId xmlns:a16="http://schemas.microsoft.com/office/drawing/2014/main" id="{C2960C34-7FC0-4B94-B647-24A094CC8F5D}"/>
                </a:ext>
              </a:extLst>
            </p:cNvPr>
            <p:cNvGrpSpPr/>
            <p:nvPr/>
          </p:nvGrpSpPr>
          <p:grpSpPr>
            <a:xfrm>
              <a:off x="6058617" y="5496446"/>
              <a:ext cx="522569" cy="489361"/>
              <a:chOff x="4141814" y="4117631"/>
              <a:chExt cx="792769" cy="695710"/>
            </a:xfrm>
          </p:grpSpPr>
          <p:grpSp>
            <p:nvGrpSpPr>
              <p:cNvPr id="1186" name="Group 1185">
                <a:extLst>
                  <a:ext uri="{FF2B5EF4-FFF2-40B4-BE49-F238E27FC236}">
                    <a16:creationId xmlns:a16="http://schemas.microsoft.com/office/drawing/2014/main" id="{A62E85C4-2D98-4A62-B2F6-3888E6729EE6}"/>
                  </a:ext>
                </a:extLst>
              </p:cNvPr>
              <p:cNvGrpSpPr/>
              <p:nvPr/>
            </p:nvGrpSpPr>
            <p:grpSpPr>
              <a:xfrm>
                <a:off x="4197861" y="4226701"/>
                <a:ext cx="680674" cy="477570"/>
                <a:chOff x="3219450" y="5653088"/>
                <a:chExt cx="393700" cy="276225"/>
              </a:xfrm>
              <a:solidFill>
                <a:srgbClr val="F80000"/>
              </a:solidFill>
            </p:grpSpPr>
            <p:sp>
              <p:nvSpPr>
                <p:cNvPr id="1188" name="Freeform 62">
                  <a:extLst>
                    <a:ext uri="{FF2B5EF4-FFF2-40B4-BE49-F238E27FC236}">
                      <a16:creationId xmlns:a16="http://schemas.microsoft.com/office/drawing/2014/main" id="{E989F8C1-AFA8-4F23-BE5B-9EA765E90F17}"/>
                    </a:ext>
                  </a:extLst>
                </p:cNvPr>
                <p:cNvSpPr>
                  <a:spLocks noChangeArrowheads="1"/>
                </p:cNvSpPr>
                <p:nvPr/>
              </p:nvSpPr>
              <p:spPr bwMode="auto">
                <a:xfrm>
                  <a:off x="3417888" y="5757863"/>
                  <a:ext cx="166687" cy="88900"/>
                </a:xfrm>
                <a:custGeom>
                  <a:avLst/>
                  <a:gdLst>
                    <a:gd name="T0" fmla="*/ 451 w 465"/>
                    <a:gd name="T1" fmla="*/ 214 h 246"/>
                    <a:gd name="T2" fmla="*/ 438 w 465"/>
                    <a:gd name="T3" fmla="*/ 245 h 246"/>
                    <a:gd name="T4" fmla="*/ 0 w 465"/>
                    <a:gd name="T5" fmla="*/ 62 h 246"/>
                    <a:gd name="T6" fmla="*/ 26 w 465"/>
                    <a:gd name="T7" fmla="*/ 0 h 246"/>
                    <a:gd name="T8" fmla="*/ 464 w 465"/>
                    <a:gd name="T9" fmla="*/ 183 h 246"/>
                    <a:gd name="T10" fmla="*/ 451 w 465"/>
                    <a:gd name="T11" fmla="*/ 214 h 246"/>
                  </a:gdLst>
                  <a:ahLst/>
                  <a:cxnLst>
                    <a:cxn ang="0">
                      <a:pos x="T0" y="T1"/>
                    </a:cxn>
                    <a:cxn ang="0">
                      <a:pos x="T2" y="T3"/>
                    </a:cxn>
                    <a:cxn ang="0">
                      <a:pos x="T4" y="T5"/>
                    </a:cxn>
                    <a:cxn ang="0">
                      <a:pos x="T6" y="T7"/>
                    </a:cxn>
                    <a:cxn ang="0">
                      <a:pos x="T8" y="T9"/>
                    </a:cxn>
                    <a:cxn ang="0">
                      <a:pos x="T10" y="T11"/>
                    </a:cxn>
                  </a:cxnLst>
                  <a:rect l="0" t="0" r="r" b="b"/>
                  <a:pathLst>
                    <a:path w="465" h="246">
                      <a:moveTo>
                        <a:pt x="451" y="214"/>
                      </a:moveTo>
                      <a:lnTo>
                        <a:pt x="438" y="245"/>
                      </a:lnTo>
                      <a:lnTo>
                        <a:pt x="0" y="62"/>
                      </a:lnTo>
                      <a:lnTo>
                        <a:pt x="26" y="0"/>
                      </a:lnTo>
                      <a:lnTo>
                        <a:pt x="464" y="183"/>
                      </a:lnTo>
                      <a:lnTo>
                        <a:pt x="451" y="214"/>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89" name="Freeform 63">
                  <a:extLst>
                    <a:ext uri="{FF2B5EF4-FFF2-40B4-BE49-F238E27FC236}">
                      <a16:creationId xmlns:a16="http://schemas.microsoft.com/office/drawing/2014/main" id="{4DF8A55C-D3B3-4237-A42E-225BECD81BFD}"/>
                    </a:ext>
                  </a:extLst>
                </p:cNvPr>
                <p:cNvSpPr>
                  <a:spLocks noChangeArrowheads="1"/>
                </p:cNvSpPr>
                <p:nvPr/>
              </p:nvSpPr>
              <p:spPr bwMode="auto">
                <a:xfrm>
                  <a:off x="3348038" y="5653088"/>
                  <a:ext cx="95250" cy="49212"/>
                </a:xfrm>
                <a:custGeom>
                  <a:avLst/>
                  <a:gdLst>
                    <a:gd name="T0" fmla="*/ 14 w 266"/>
                    <a:gd name="T1" fmla="*/ 39 h 136"/>
                    <a:gd name="T2" fmla="*/ 3 w 266"/>
                    <a:gd name="T3" fmla="*/ 14 h 136"/>
                    <a:gd name="T4" fmla="*/ 28 w 266"/>
                    <a:gd name="T5" fmla="*/ 2 h 136"/>
                    <a:gd name="T6" fmla="*/ 251 w 266"/>
                    <a:gd name="T7" fmla="*/ 96 h 136"/>
                    <a:gd name="T8" fmla="*/ 262 w 266"/>
                    <a:gd name="T9" fmla="*/ 121 h 136"/>
                    <a:gd name="T10" fmla="*/ 237 w 266"/>
                    <a:gd name="T11" fmla="*/ 132 h 136"/>
                    <a:gd name="T12" fmla="*/ 14 w 266"/>
                    <a:gd name="T13" fmla="*/ 39 h 136"/>
                  </a:gdLst>
                  <a:ahLst/>
                  <a:cxnLst>
                    <a:cxn ang="0">
                      <a:pos x="T0" y="T1"/>
                    </a:cxn>
                    <a:cxn ang="0">
                      <a:pos x="T2" y="T3"/>
                    </a:cxn>
                    <a:cxn ang="0">
                      <a:pos x="T4" y="T5"/>
                    </a:cxn>
                    <a:cxn ang="0">
                      <a:pos x="T6" y="T7"/>
                    </a:cxn>
                    <a:cxn ang="0">
                      <a:pos x="T8" y="T9"/>
                    </a:cxn>
                    <a:cxn ang="0">
                      <a:pos x="T10" y="T11"/>
                    </a:cxn>
                    <a:cxn ang="0">
                      <a:pos x="T12" y="T13"/>
                    </a:cxn>
                  </a:cxnLst>
                  <a:rect l="0" t="0" r="r" b="b"/>
                  <a:pathLst>
                    <a:path w="266" h="136">
                      <a:moveTo>
                        <a:pt x="14" y="39"/>
                      </a:moveTo>
                      <a:cubicBezTo>
                        <a:pt x="6" y="36"/>
                        <a:pt x="0" y="25"/>
                        <a:pt x="3" y="14"/>
                      </a:cubicBezTo>
                      <a:cubicBezTo>
                        <a:pt x="6" y="5"/>
                        <a:pt x="17" y="0"/>
                        <a:pt x="28" y="2"/>
                      </a:cubicBezTo>
                      <a:lnTo>
                        <a:pt x="251" y="96"/>
                      </a:lnTo>
                      <a:cubicBezTo>
                        <a:pt x="260" y="98"/>
                        <a:pt x="265" y="110"/>
                        <a:pt x="262" y="121"/>
                      </a:cubicBezTo>
                      <a:cubicBezTo>
                        <a:pt x="257" y="132"/>
                        <a:pt x="246" y="135"/>
                        <a:pt x="237" y="132"/>
                      </a:cubicBezTo>
                      <a:lnTo>
                        <a:pt x="14" y="39"/>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90" name="Freeform 64">
                  <a:extLst>
                    <a:ext uri="{FF2B5EF4-FFF2-40B4-BE49-F238E27FC236}">
                      <a16:creationId xmlns:a16="http://schemas.microsoft.com/office/drawing/2014/main" id="{78BEBDD4-E7CD-4D4E-BE56-446AFC57FADB}"/>
                    </a:ext>
                  </a:extLst>
                </p:cNvPr>
                <p:cNvSpPr>
                  <a:spLocks noChangeArrowheads="1"/>
                </p:cNvSpPr>
                <p:nvPr/>
              </p:nvSpPr>
              <p:spPr bwMode="auto">
                <a:xfrm>
                  <a:off x="3348038" y="5675313"/>
                  <a:ext cx="84137" cy="41275"/>
                </a:xfrm>
                <a:custGeom>
                  <a:avLst/>
                  <a:gdLst>
                    <a:gd name="T0" fmla="*/ 229 w 234"/>
                    <a:gd name="T1" fmla="*/ 104 h 115"/>
                    <a:gd name="T2" fmla="*/ 224 w 234"/>
                    <a:gd name="T3" fmla="*/ 114 h 115"/>
                    <a:gd name="T4" fmla="*/ 0 w 234"/>
                    <a:gd name="T5" fmla="*/ 21 h 115"/>
                    <a:gd name="T6" fmla="*/ 9 w 234"/>
                    <a:gd name="T7" fmla="*/ 0 h 115"/>
                    <a:gd name="T8" fmla="*/ 233 w 234"/>
                    <a:gd name="T9" fmla="*/ 93 h 115"/>
                    <a:gd name="T10" fmla="*/ 229 w 234"/>
                    <a:gd name="T11" fmla="*/ 104 h 115"/>
                  </a:gdLst>
                  <a:ahLst/>
                  <a:cxnLst>
                    <a:cxn ang="0">
                      <a:pos x="T0" y="T1"/>
                    </a:cxn>
                    <a:cxn ang="0">
                      <a:pos x="T2" y="T3"/>
                    </a:cxn>
                    <a:cxn ang="0">
                      <a:pos x="T4" y="T5"/>
                    </a:cxn>
                    <a:cxn ang="0">
                      <a:pos x="T6" y="T7"/>
                    </a:cxn>
                    <a:cxn ang="0">
                      <a:pos x="T8" y="T9"/>
                    </a:cxn>
                    <a:cxn ang="0">
                      <a:pos x="T10" y="T11"/>
                    </a:cxn>
                  </a:cxnLst>
                  <a:rect l="0" t="0" r="r" b="b"/>
                  <a:pathLst>
                    <a:path w="234" h="115">
                      <a:moveTo>
                        <a:pt x="229" y="104"/>
                      </a:moveTo>
                      <a:lnTo>
                        <a:pt x="224" y="114"/>
                      </a:lnTo>
                      <a:lnTo>
                        <a:pt x="0" y="21"/>
                      </a:lnTo>
                      <a:lnTo>
                        <a:pt x="9" y="0"/>
                      </a:lnTo>
                      <a:lnTo>
                        <a:pt x="233" y="93"/>
                      </a:lnTo>
                      <a:lnTo>
                        <a:pt x="229" y="104"/>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91" name="Freeform 65">
                  <a:extLst>
                    <a:ext uri="{FF2B5EF4-FFF2-40B4-BE49-F238E27FC236}">
                      <a16:creationId xmlns:a16="http://schemas.microsoft.com/office/drawing/2014/main" id="{C881A5A8-5448-4A3C-8995-F15772938F62}"/>
                    </a:ext>
                  </a:extLst>
                </p:cNvPr>
                <p:cNvSpPr>
                  <a:spLocks noChangeArrowheads="1"/>
                </p:cNvSpPr>
                <p:nvPr/>
              </p:nvSpPr>
              <p:spPr bwMode="auto">
                <a:xfrm>
                  <a:off x="3289300" y="5797550"/>
                  <a:ext cx="95250" cy="49213"/>
                </a:xfrm>
                <a:custGeom>
                  <a:avLst/>
                  <a:gdLst>
                    <a:gd name="T0" fmla="*/ 251 w 266"/>
                    <a:gd name="T1" fmla="*/ 96 h 137"/>
                    <a:gd name="T2" fmla="*/ 262 w 266"/>
                    <a:gd name="T3" fmla="*/ 122 h 137"/>
                    <a:gd name="T4" fmla="*/ 237 w 266"/>
                    <a:gd name="T5" fmla="*/ 133 h 137"/>
                    <a:gd name="T6" fmla="*/ 14 w 266"/>
                    <a:gd name="T7" fmla="*/ 40 h 137"/>
                    <a:gd name="T8" fmla="*/ 2 w 266"/>
                    <a:gd name="T9" fmla="*/ 14 h 137"/>
                    <a:gd name="T10" fmla="*/ 28 w 266"/>
                    <a:gd name="T11" fmla="*/ 3 h 137"/>
                    <a:gd name="T12" fmla="*/ 251 w 266"/>
                    <a:gd name="T13" fmla="*/ 96 h 137"/>
                  </a:gdLst>
                  <a:ahLst/>
                  <a:cxnLst>
                    <a:cxn ang="0">
                      <a:pos x="T0" y="T1"/>
                    </a:cxn>
                    <a:cxn ang="0">
                      <a:pos x="T2" y="T3"/>
                    </a:cxn>
                    <a:cxn ang="0">
                      <a:pos x="T4" y="T5"/>
                    </a:cxn>
                    <a:cxn ang="0">
                      <a:pos x="T6" y="T7"/>
                    </a:cxn>
                    <a:cxn ang="0">
                      <a:pos x="T8" y="T9"/>
                    </a:cxn>
                    <a:cxn ang="0">
                      <a:pos x="T10" y="T11"/>
                    </a:cxn>
                    <a:cxn ang="0">
                      <a:pos x="T12" y="T13"/>
                    </a:cxn>
                  </a:cxnLst>
                  <a:rect l="0" t="0" r="r" b="b"/>
                  <a:pathLst>
                    <a:path w="266" h="137">
                      <a:moveTo>
                        <a:pt x="251" y="96"/>
                      </a:moveTo>
                      <a:cubicBezTo>
                        <a:pt x="259" y="99"/>
                        <a:pt x="265" y="110"/>
                        <a:pt x="262" y="122"/>
                      </a:cubicBezTo>
                      <a:cubicBezTo>
                        <a:pt x="259" y="130"/>
                        <a:pt x="248" y="136"/>
                        <a:pt x="237" y="133"/>
                      </a:cubicBezTo>
                      <a:lnTo>
                        <a:pt x="14" y="40"/>
                      </a:lnTo>
                      <a:cubicBezTo>
                        <a:pt x="5" y="37"/>
                        <a:pt x="0" y="26"/>
                        <a:pt x="2" y="14"/>
                      </a:cubicBezTo>
                      <a:cubicBezTo>
                        <a:pt x="8" y="6"/>
                        <a:pt x="19" y="0"/>
                        <a:pt x="28" y="3"/>
                      </a:cubicBezTo>
                      <a:lnTo>
                        <a:pt x="251" y="96"/>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92" name="Freeform 66">
                  <a:extLst>
                    <a:ext uri="{FF2B5EF4-FFF2-40B4-BE49-F238E27FC236}">
                      <a16:creationId xmlns:a16="http://schemas.microsoft.com/office/drawing/2014/main" id="{8D6CC5DE-31B6-464C-99F3-47C5A7D4746A}"/>
                    </a:ext>
                  </a:extLst>
                </p:cNvPr>
                <p:cNvSpPr>
                  <a:spLocks noChangeArrowheads="1"/>
                </p:cNvSpPr>
                <p:nvPr/>
              </p:nvSpPr>
              <p:spPr bwMode="auto">
                <a:xfrm>
                  <a:off x="3300413" y="5783263"/>
                  <a:ext cx="84137" cy="41275"/>
                </a:xfrm>
                <a:custGeom>
                  <a:avLst/>
                  <a:gdLst>
                    <a:gd name="T0" fmla="*/ 229 w 234"/>
                    <a:gd name="T1" fmla="*/ 104 h 115"/>
                    <a:gd name="T2" fmla="*/ 224 w 234"/>
                    <a:gd name="T3" fmla="*/ 114 h 115"/>
                    <a:gd name="T4" fmla="*/ 0 w 234"/>
                    <a:gd name="T5" fmla="*/ 21 h 115"/>
                    <a:gd name="T6" fmla="*/ 9 w 234"/>
                    <a:gd name="T7" fmla="*/ 0 h 115"/>
                    <a:gd name="T8" fmla="*/ 233 w 234"/>
                    <a:gd name="T9" fmla="*/ 94 h 115"/>
                    <a:gd name="T10" fmla="*/ 229 w 234"/>
                    <a:gd name="T11" fmla="*/ 104 h 115"/>
                  </a:gdLst>
                  <a:ahLst/>
                  <a:cxnLst>
                    <a:cxn ang="0">
                      <a:pos x="T0" y="T1"/>
                    </a:cxn>
                    <a:cxn ang="0">
                      <a:pos x="T2" y="T3"/>
                    </a:cxn>
                    <a:cxn ang="0">
                      <a:pos x="T4" y="T5"/>
                    </a:cxn>
                    <a:cxn ang="0">
                      <a:pos x="T6" y="T7"/>
                    </a:cxn>
                    <a:cxn ang="0">
                      <a:pos x="T8" y="T9"/>
                    </a:cxn>
                    <a:cxn ang="0">
                      <a:pos x="T10" y="T11"/>
                    </a:cxn>
                  </a:cxnLst>
                  <a:rect l="0" t="0" r="r" b="b"/>
                  <a:pathLst>
                    <a:path w="234" h="115">
                      <a:moveTo>
                        <a:pt x="229" y="104"/>
                      </a:moveTo>
                      <a:lnTo>
                        <a:pt x="224" y="114"/>
                      </a:lnTo>
                      <a:lnTo>
                        <a:pt x="0" y="21"/>
                      </a:lnTo>
                      <a:lnTo>
                        <a:pt x="9" y="0"/>
                      </a:lnTo>
                      <a:lnTo>
                        <a:pt x="233" y="94"/>
                      </a:lnTo>
                      <a:lnTo>
                        <a:pt x="229" y="104"/>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93" name="Freeform 67">
                  <a:extLst>
                    <a:ext uri="{FF2B5EF4-FFF2-40B4-BE49-F238E27FC236}">
                      <a16:creationId xmlns:a16="http://schemas.microsoft.com/office/drawing/2014/main" id="{1DA02508-59D6-49C8-B9FD-2FA080E78FE1}"/>
                    </a:ext>
                  </a:extLst>
                </p:cNvPr>
                <p:cNvSpPr>
                  <a:spLocks noChangeArrowheads="1"/>
                </p:cNvSpPr>
                <p:nvPr/>
              </p:nvSpPr>
              <p:spPr bwMode="auto">
                <a:xfrm>
                  <a:off x="3302000" y="5686425"/>
                  <a:ext cx="128588" cy="127000"/>
                </a:xfrm>
                <a:custGeom>
                  <a:avLst/>
                  <a:gdLst>
                    <a:gd name="T0" fmla="*/ 306 w 358"/>
                    <a:gd name="T1" fmla="*/ 229 h 352"/>
                    <a:gd name="T2" fmla="*/ 255 w 358"/>
                    <a:gd name="T3" fmla="*/ 351 h 352"/>
                    <a:gd name="T4" fmla="*/ 0 w 358"/>
                    <a:gd name="T5" fmla="*/ 245 h 352"/>
                    <a:gd name="T6" fmla="*/ 102 w 358"/>
                    <a:gd name="T7" fmla="*/ 0 h 352"/>
                    <a:gd name="T8" fmla="*/ 357 w 358"/>
                    <a:gd name="T9" fmla="*/ 106 h 352"/>
                    <a:gd name="T10" fmla="*/ 306 w 358"/>
                    <a:gd name="T11" fmla="*/ 229 h 352"/>
                  </a:gdLst>
                  <a:ahLst/>
                  <a:cxnLst>
                    <a:cxn ang="0">
                      <a:pos x="T0" y="T1"/>
                    </a:cxn>
                    <a:cxn ang="0">
                      <a:pos x="T2" y="T3"/>
                    </a:cxn>
                    <a:cxn ang="0">
                      <a:pos x="T4" y="T5"/>
                    </a:cxn>
                    <a:cxn ang="0">
                      <a:pos x="T6" y="T7"/>
                    </a:cxn>
                    <a:cxn ang="0">
                      <a:pos x="T8" y="T9"/>
                    </a:cxn>
                    <a:cxn ang="0">
                      <a:pos x="T10" y="T11"/>
                    </a:cxn>
                  </a:cxnLst>
                  <a:rect l="0" t="0" r="r" b="b"/>
                  <a:pathLst>
                    <a:path w="358" h="352">
                      <a:moveTo>
                        <a:pt x="306" y="229"/>
                      </a:moveTo>
                      <a:lnTo>
                        <a:pt x="255" y="351"/>
                      </a:lnTo>
                      <a:lnTo>
                        <a:pt x="0" y="245"/>
                      </a:lnTo>
                      <a:lnTo>
                        <a:pt x="102" y="0"/>
                      </a:lnTo>
                      <a:lnTo>
                        <a:pt x="357" y="106"/>
                      </a:lnTo>
                      <a:lnTo>
                        <a:pt x="306" y="229"/>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94" name="Freeform 68">
                  <a:extLst>
                    <a:ext uri="{FF2B5EF4-FFF2-40B4-BE49-F238E27FC236}">
                      <a16:creationId xmlns:a16="http://schemas.microsoft.com/office/drawing/2014/main" id="{CB8A516E-3E54-4D8E-88FA-F08B382E650C}"/>
                    </a:ext>
                  </a:extLst>
                </p:cNvPr>
                <p:cNvSpPr>
                  <a:spLocks noChangeArrowheads="1"/>
                </p:cNvSpPr>
                <p:nvPr/>
              </p:nvSpPr>
              <p:spPr bwMode="auto">
                <a:xfrm>
                  <a:off x="3579813" y="5821363"/>
                  <a:ext cx="33337" cy="39687"/>
                </a:xfrm>
                <a:custGeom>
                  <a:avLst/>
                  <a:gdLst>
                    <a:gd name="T0" fmla="*/ 36 w 94"/>
                    <a:gd name="T1" fmla="*/ 0 h 111"/>
                    <a:gd name="T2" fmla="*/ 0 w 94"/>
                    <a:gd name="T3" fmla="*/ 88 h 111"/>
                    <a:gd name="T4" fmla="*/ 17 w 94"/>
                    <a:gd name="T5" fmla="*/ 99 h 111"/>
                    <a:gd name="T6" fmla="*/ 84 w 94"/>
                    <a:gd name="T7" fmla="*/ 71 h 111"/>
                    <a:gd name="T8" fmla="*/ 56 w 94"/>
                    <a:gd name="T9" fmla="*/ 3 h 111"/>
                    <a:gd name="T10" fmla="*/ 36 w 94"/>
                    <a:gd name="T11" fmla="*/ 0 h 111"/>
                  </a:gdLst>
                  <a:ahLst/>
                  <a:cxnLst>
                    <a:cxn ang="0">
                      <a:pos x="T0" y="T1"/>
                    </a:cxn>
                    <a:cxn ang="0">
                      <a:pos x="T2" y="T3"/>
                    </a:cxn>
                    <a:cxn ang="0">
                      <a:pos x="T4" y="T5"/>
                    </a:cxn>
                    <a:cxn ang="0">
                      <a:pos x="T6" y="T7"/>
                    </a:cxn>
                    <a:cxn ang="0">
                      <a:pos x="T8" y="T9"/>
                    </a:cxn>
                    <a:cxn ang="0">
                      <a:pos x="T10" y="T11"/>
                    </a:cxn>
                  </a:cxnLst>
                  <a:rect l="0" t="0" r="r" b="b"/>
                  <a:pathLst>
                    <a:path w="94" h="111">
                      <a:moveTo>
                        <a:pt x="36" y="0"/>
                      </a:moveTo>
                      <a:lnTo>
                        <a:pt x="0" y="88"/>
                      </a:lnTo>
                      <a:cubicBezTo>
                        <a:pt x="5" y="93"/>
                        <a:pt x="11" y="96"/>
                        <a:pt x="17" y="99"/>
                      </a:cubicBezTo>
                      <a:cubicBezTo>
                        <a:pt x="42" y="110"/>
                        <a:pt x="73" y="99"/>
                        <a:pt x="84" y="71"/>
                      </a:cubicBezTo>
                      <a:cubicBezTo>
                        <a:pt x="93" y="42"/>
                        <a:pt x="81" y="14"/>
                        <a:pt x="56" y="3"/>
                      </a:cubicBezTo>
                      <a:cubicBezTo>
                        <a:pt x="50" y="0"/>
                        <a:pt x="42" y="0"/>
                        <a:pt x="36" y="0"/>
                      </a:cubicBez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95" name="Freeform 69">
                  <a:extLst>
                    <a:ext uri="{FF2B5EF4-FFF2-40B4-BE49-F238E27FC236}">
                      <a16:creationId xmlns:a16="http://schemas.microsoft.com/office/drawing/2014/main" id="{0312C725-EC64-4F62-A08C-89155B6DF4EB}"/>
                    </a:ext>
                  </a:extLst>
                </p:cNvPr>
                <p:cNvSpPr>
                  <a:spLocks noChangeArrowheads="1"/>
                </p:cNvSpPr>
                <p:nvPr/>
              </p:nvSpPr>
              <p:spPr bwMode="auto">
                <a:xfrm>
                  <a:off x="3219450" y="5876925"/>
                  <a:ext cx="233363" cy="52388"/>
                </a:xfrm>
                <a:custGeom>
                  <a:avLst/>
                  <a:gdLst>
                    <a:gd name="T0" fmla="*/ 649 w 650"/>
                    <a:gd name="T1" fmla="*/ 48 h 145"/>
                    <a:gd name="T2" fmla="*/ 324 w 650"/>
                    <a:gd name="T3" fmla="*/ 0 h 145"/>
                    <a:gd name="T4" fmla="*/ 0 w 650"/>
                    <a:gd name="T5" fmla="*/ 48 h 145"/>
                    <a:gd name="T6" fmla="*/ 0 w 650"/>
                    <a:gd name="T7" fmla="*/ 96 h 145"/>
                    <a:gd name="T8" fmla="*/ 0 w 650"/>
                    <a:gd name="T9" fmla="*/ 96 h 145"/>
                    <a:gd name="T10" fmla="*/ 0 w 650"/>
                    <a:gd name="T11" fmla="*/ 96 h 145"/>
                    <a:gd name="T12" fmla="*/ 324 w 650"/>
                    <a:gd name="T13" fmla="*/ 144 h 145"/>
                    <a:gd name="T14" fmla="*/ 649 w 650"/>
                    <a:gd name="T15" fmla="*/ 96 h 145"/>
                    <a:gd name="T16" fmla="*/ 649 w 650"/>
                    <a:gd name="T17" fmla="*/ 96 h 145"/>
                    <a:gd name="T18" fmla="*/ 649 w 650"/>
                    <a:gd name="T19" fmla="*/ 96 h 145"/>
                    <a:gd name="T20" fmla="*/ 649 w 650"/>
                    <a:gd name="T21" fmla="*/ 48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50" h="145">
                      <a:moveTo>
                        <a:pt x="649" y="48"/>
                      </a:moveTo>
                      <a:cubicBezTo>
                        <a:pt x="649" y="20"/>
                        <a:pt x="502" y="0"/>
                        <a:pt x="324" y="0"/>
                      </a:cubicBezTo>
                      <a:cubicBezTo>
                        <a:pt x="144" y="0"/>
                        <a:pt x="0" y="23"/>
                        <a:pt x="0" y="48"/>
                      </a:cubicBezTo>
                      <a:lnTo>
                        <a:pt x="0" y="96"/>
                      </a:lnTo>
                      <a:lnTo>
                        <a:pt x="0" y="96"/>
                      </a:lnTo>
                      <a:lnTo>
                        <a:pt x="0" y="96"/>
                      </a:lnTo>
                      <a:cubicBezTo>
                        <a:pt x="0" y="125"/>
                        <a:pt x="146" y="144"/>
                        <a:pt x="324" y="144"/>
                      </a:cubicBezTo>
                      <a:cubicBezTo>
                        <a:pt x="505" y="144"/>
                        <a:pt x="649" y="122"/>
                        <a:pt x="649" y="96"/>
                      </a:cubicBezTo>
                      <a:lnTo>
                        <a:pt x="649" y="96"/>
                      </a:lnTo>
                      <a:lnTo>
                        <a:pt x="649" y="96"/>
                      </a:lnTo>
                      <a:lnTo>
                        <a:pt x="649" y="48"/>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96" name="Freeform 200">
                  <a:extLst>
                    <a:ext uri="{FF2B5EF4-FFF2-40B4-BE49-F238E27FC236}">
                      <a16:creationId xmlns:a16="http://schemas.microsoft.com/office/drawing/2014/main" id="{E56DB90D-2D0C-4F17-8DA8-99BA891060C9}"/>
                    </a:ext>
                  </a:extLst>
                </p:cNvPr>
                <p:cNvSpPr>
                  <a:spLocks noChangeArrowheads="1"/>
                </p:cNvSpPr>
                <p:nvPr/>
              </p:nvSpPr>
              <p:spPr bwMode="auto">
                <a:xfrm>
                  <a:off x="3417888" y="5757863"/>
                  <a:ext cx="166687" cy="88900"/>
                </a:xfrm>
                <a:custGeom>
                  <a:avLst/>
                  <a:gdLst>
                    <a:gd name="T0" fmla="*/ 451 w 465"/>
                    <a:gd name="T1" fmla="*/ 214 h 246"/>
                    <a:gd name="T2" fmla="*/ 438 w 465"/>
                    <a:gd name="T3" fmla="*/ 245 h 246"/>
                    <a:gd name="T4" fmla="*/ 0 w 465"/>
                    <a:gd name="T5" fmla="*/ 62 h 246"/>
                    <a:gd name="T6" fmla="*/ 26 w 465"/>
                    <a:gd name="T7" fmla="*/ 0 h 246"/>
                    <a:gd name="T8" fmla="*/ 464 w 465"/>
                    <a:gd name="T9" fmla="*/ 183 h 246"/>
                    <a:gd name="T10" fmla="*/ 451 w 465"/>
                    <a:gd name="T11" fmla="*/ 214 h 246"/>
                  </a:gdLst>
                  <a:ahLst/>
                  <a:cxnLst>
                    <a:cxn ang="0">
                      <a:pos x="T0" y="T1"/>
                    </a:cxn>
                    <a:cxn ang="0">
                      <a:pos x="T2" y="T3"/>
                    </a:cxn>
                    <a:cxn ang="0">
                      <a:pos x="T4" y="T5"/>
                    </a:cxn>
                    <a:cxn ang="0">
                      <a:pos x="T6" y="T7"/>
                    </a:cxn>
                    <a:cxn ang="0">
                      <a:pos x="T8" y="T9"/>
                    </a:cxn>
                    <a:cxn ang="0">
                      <a:pos x="T10" y="T11"/>
                    </a:cxn>
                  </a:cxnLst>
                  <a:rect l="0" t="0" r="r" b="b"/>
                  <a:pathLst>
                    <a:path w="465" h="246">
                      <a:moveTo>
                        <a:pt x="451" y="214"/>
                      </a:moveTo>
                      <a:lnTo>
                        <a:pt x="438" y="245"/>
                      </a:lnTo>
                      <a:lnTo>
                        <a:pt x="0" y="62"/>
                      </a:lnTo>
                      <a:lnTo>
                        <a:pt x="26" y="0"/>
                      </a:lnTo>
                      <a:lnTo>
                        <a:pt x="464" y="183"/>
                      </a:lnTo>
                      <a:lnTo>
                        <a:pt x="451" y="214"/>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97" name="Freeform 201">
                  <a:extLst>
                    <a:ext uri="{FF2B5EF4-FFF2-40B4-BE49-F238E27FC236}">
                      <a16:creationId xmlns:a16="http://schemas.microsoft.com/office/drawing/2014/main" id="{F899F1E3-A8E5-4009-A95F-FD2F3A843FDB}"/>
                    </a:ext>
                  </a:extLst>
                </p:cNvPr>
                <p:cNvSpPr>
                  <a:spLocks noChangeArrowheads="1"/>
                </p:cNvSpPr>
                <p:nvPr/>
              </p:nvSpPr>
              <p:spPr bwMode="auto">
                <a:xfrm>
                  <a:off x="3348038" y="5653088"/>
                  <a:ext cx="95250" cy="49212"/>
                </a:xfrm>
                <a:custGeom>
                  <a:avLst/>
                  <a:gdLst>
                    <a:gd name="T0" fmla="*/ 14 w 266"/>
                    <a:gd name="T1" fmla="*/ 39 h 136"/>
                    <a:gd name="T2" fmla="*/ 3 w 266"/>
                    <a:gd name="T3" fmla="*/ 14 h 136"/>
                    <a:gd name="T4" fmla="*/ 28 w 266"/>
                    <a:gd name="T5" fmla="*/ 2 h 136"/>
                    <a:gd name="T6" fmla="*/ 251 w 266"/>
                    <a:gd name="T7" fmla="*/ 96 h 136"/>
                    <a:gd name="T8" fmla="*/ 262 w 266"/>
                    <a:gd name="T9" fmla="*/ 121 h 136"/>
                    <a:gd name="T10" fmla="*/ 237 w 266"/>
                    <a:gd name="T11" fmla="*/ 132 h 136"/>
                    <a:gd name="T12" fmla="*/ 14 w 266"/>
                    <a:gd name="T13" fmla="*/ 39 h 136"/>
                  </a:gdLst>
                  <a:ahLst/>
                  <a:cxnLst>
                    <a:cxn ang="0">
                      <a:pos x="T0" y="T1"/>
                    </a:cxn>
                    <a:cxn ang="0">
                      <a:pos x="T2" y="T3"/>
                    </a:cxn>
                    <a:cxn ang="0">
                      <a:pos x="T4" y="T5"/>
                    </a:cxn>
                    <a:cxn ang="0">
                      <a:pos x="T6" y="T7"/>
                    </a:cxn>
                    <a:cxn ang="0">
                      <a:pos x="T8" y="T9"/>
                    </a:cxn>
                    <a:cxn ang="0">
                      <a:pos x="T10" y="T11"/>
                    </a:cxn>
                    <a:cxn ang="0">
                      <a:pos x="T12" y="T13"/>
                    </a:cxn>
                  </a:cxnLst>
                  <a:rect l="0" t="0" r="r" b="b"/>
                  <a:pathLst>
                    <a:path w="266" h="136">
                      <a:moveTo>
                        <a:pt x="14" y="39"/>
                      </a:moveTo>
                      <a:cubicBezTo>
                        <a:pt x="6" y="36"/>
                        <a:pt x="0" y="25"/>
                        <a:pt x="3" y="14"/>
                      </a:cubicBezTo>
                      <a:cubicBezTo>
                        <a:pt x="6" y="5"/>
                        <a:pt x="17" y="0"/>
                        <a:pt x="28" y="2"/>
                      </a:cubicBezTo>
                      <a:lnTo>
                        <a:pt x="251" y="96"/>
                      </a:lnTo>
                      <a:cubicBezTo>
                        <a:pt x="260" y="98"/>
                        <a:pt x="265" y="110"/>
                        <a:pt x="262" y="121"/>
                      </a:cubicBezTo>
                      <a:cubicBezTo>
                        <a:pt x="257" y="132"/>
                        <a:pt x="246" y="135"/>
                        <a:pt x="237" y="132"/>
                      </a:cubicBezTo>
                      <a:lnTo>
                        <a:pt x="14" y="39"/>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98" name="Freeform 202">
                  <a:extLst>
                    <a:ext uri="{FF2B5EF4-FFF2-40B4-BE49-F238E27FC236}">
                      <a16:creationId xmlns:a16="http://schemas.microsoft.com/office/drawing/2014/main" id="{279E28CF-B44F-42FD-A2DE-09C47AD08ADD}"/>
                    </a:ext>
                  </a:extLst>
                </p:cNvPr>
                <p:cNvSpPr>
                  <a:spLocks noChangeArrowheads="1"/>
                </p:cNvSpPr>
                <p:nvPr/>
              </p:nvSpPr>
              <p:spPr bwMode="auto">
                <a:xfrm>
                  <a:off x="3348038" y="5675313"/>
                  <a:ext cx="84137" cy="41275"/>
                </a:xfrm>
                <a:custGeom>
                  <a:avLst/>
                  <a:gdLst>
                    <a:gd name="T0" fmla="*/ 229 w 234"/>
                    <a:gd name="T1" fmla="*/ 104 h 115"/>
                    <a:gd name="T2" fmla="*/ 224 w 234"/>
                    <a:gd name="T3" fmla="*/ 114 h 115"/>
                    <a:gd name="T4" fmla="*/ 0 w 234"/>
                    <a:gd name="T5" fmla="*/ 21 h 115"/>
                    <a:gd name="T6" fmla="*/ 9 w 234"/>
                    <a:gd name="T7" fmla="*/ 0 h 115"/>
                    <a:gd name="T8" fmla="*/ 233 w 234"/>
                    <a:gd name="T9" fmla="*/ 93 h 115"/>
                    <a:gd name="T10" fmla="*/ 229 w 234"/>
                    <a:gd name="T11" fmla="*/ 104 h 115"/>
                  </a:gdLst>
                  <a:ahLst/>
                  <a:cxnLst>
                    <a:cxn ang="0">
                      <a:pos x="T0" y="T1"/>
                    </a:cxn>
                    <a:cxn ang="0">
                      <a:pos x="T2" y="T3"/>
                    </a:cxn>
                    <a:cxn ang="0">
                      <a:pos x="T4" y="T5"/>
                    </a:cxn>
                    <a:cxn ang="0">
                      <a:pos x="T6" y="T7"/>
                    </a:cxn>
                    <a:cxn ang="0">
                      <a:pos x="T8" y="T9"/>
                    </a:cxn>
                    <a:cxn ang="0">
                      <a:pos x="T10" y="T11"/>
                    </a:cxn>
                  </a:cxnLst>
                  <a:rect l="0" t="0" r="r" b="b"/>
                  <a:pathLst>
                    <a:path w="234" h="115">
                      <a:moveTo>
                        <a:pt x="229" y="104"/>
                      </a:moveTo>
                      <a:lnTo>
                        <a:pt x="224" y="114"/>
                      </a:lnTo>
                      <a:lnTo>
                        <a:pt x="0" y="21"/>
                      </a:lnTo>
                      <a:lnTo>
                        <a:pt x="9" y="0"/>
                      </a:lnTo>
                      <a:lnTo>
                        <a:pt x="233" y="93"/>
                      </a:lnTo>
                      <a:lnTo>
                        <a:pt x="229" y="104"/>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99" name="Freeform 203">
                  <a:extLst>
                    <a:ext uri="{FF2B5EF4-FFF2-40B4-BE49-F238E27FC236}">
                      <a16:creationId xmlns:a16="http://schemas.microsoft.com/office/drawing/2014/main" id="{C14D4C04-5813-40CD-B955-FF021A06EDB5}"/>
                    </a:ext>
                  </a:extLst>
                </p:cNvPr>
                <p:cNvSpPr>
                  <a:spLocks noChangeArrowheads="1"/>
                </p:cNvSpPr>
                <p:nvPr/>
              </p:nvSpPr>
              <p:spPr bwMode="auto">
                <a:xfrm>
                  <a:off x="3289300" y="5797550"/>
                  <a:ext cx="95250" cy="49213"/>
                </a:xfrm>
                <a:custGeom>
                  <a:avLst/>
                  <a:gdLst>
                    <a:gd name="T0" fmla="*/ 251 w 266"/>
                    <a:gd name="T1" fmla="*/ 96 h 137"/>
                    <a:gd name="T2" fmla="*/ 262 w 266"/>
                    <a:gd name="T3" fmla="*/ 122 h 137"/>
                    <a:gd name="T4" fmla="*/ 237 w 266"/>
                    <a:gd name="T5" fmla="*/ 133 h 137"/>
                    <a:gd name="T6" fmla="*/ 14 w 266"/>
                    <a:gd name="T7" fmla="*/ 40 h 137"/>
                    <a:gd name="T8" fmla="*/ 2 w 266"/>
                    <a:gd name="T9" fmla="*/ 14 h 137"/>
                    <a:gd name="T10" fmla="*/ 28 w 266"/>
                    <a:gd name="T11" fmla="*/ 3 h 137"/>
                    <a:gd name="T12" fmla="*/ 251 w 266"/>
                    <a:gd name="T13" fmla="*/ 96 h 137"/>
                  </a:gdLst>
                  <a:ahLst/>
                  <a:cxnLst>
                    <a:cxn ang="0">
                      <a:pos x="T0" y="T1"/>
                    </a:cxn>
                    <a:cxn ang="0">
                      <a:pos x="T2" y="T3"/>
                    </a:cxn>
                    <a:cxn ang="0">
                      <a:pos x="T4" y="T5"/>
                    </a:cxn>
                    <a:cxn ang="0">
                      <a:pos x="T6" y="T7"/>
                    </a:cxn>
                    <a:cxn ang="0">
                      <a:pos x="T8" y="T9"/>
                    </a:cxn>
                    <a:cxn ang="0">
                      <a:pos x="T10" y="T11"/>
                    </a:cxn>
                    <a:cxn ang="0">
                      <a:pos x="T12" y="T13"/>
                    </a:cxn>
                  </a:cxnLst>
                  <a:rect l="0" t="0" r="r" b="b"/>
                  <a:pathLst>
                    <a:path w="266" h="137">
                      <a:moveTo>
                        <a:pt x="251" y="96"/>
                      </a:moveTo>
                      <a:cubicBezTo>
                        <a:pt x="259" y="99"/>
                        <a:pt x="265" y="110"/>
                        <a:pt x="262" y="122"/>
                      </a:cubicBezTo>
                      <a:cubicBezTo>
                        <a:pt x="259" y="130"/>
                        <a:pt x="248" y="136"/>
                        <a:pt x="237" y="133"/>
                      </a:cubicBezTo>
                      <a:lnTo>
                        <a:pt x="14" y="40"/>
                      </a:lnTo>
                      <a:cubicBezTo>
                        <a:pt x="5" y="37"/>
                        <a:pt x="0" y="26"/>
                        <a:pt x="2" y="14"/>
                      </a:cubicBezTo>
                      <a:cubicBezTo>
                        <a:pt x="8" y="6"/>
                        <a:pt x="19" y="0"/>
                        <a:pt x="28" y="3"/>
                      </a:cubicBezTo>
                      <a:lnTo>
                        <a:pt x="251" y="96"/>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200" name="Freeform 204">
                  <a:extLst>
                    <a:ext uri="{FF2B5EF4-FFF2-40B4-BE49-F238E27FC236}">
                      <a16:creationId xmlns:a16="http://schemas.microsoft.com/office/drawing/2014/main" id="{37560DE8-D4A4-4979-97BE-E0771965AC36}"/>
                    </a:ext>
                  </a:extLst>
                </p:cNvPr>
                <p:cNvSpPr>
                  <a:spLocks noChangeArrowheads="1"/>
                </p:cNvSpPr>
                <p:nvPr/>
              </p:nvSpPr>
              <p:spPr bwMode="auto">
                <a:xfrm>
                  <a:off x="3300413" y="5783263"/>
                  <a:ext cx="84137" cy="41275"/>
                </a:xfrm>
                <a:custGeom>
                  <a:avLst/>
                  <a:gdLst>
                    <a:gd name="T0" fmla="*/ 229 w 234"/>
                    <a:gd name="T1" fmla="*/ 104 h 115"/>
                    <a:gd name="T2" fmla="*/ 224 w 234"/>
                    <a:gd name="T3" fmla="*/ 114 h 115"/>
                    <a:gd name="T4" fmla="*/ 0 w 234"/>
                    <a:gd name="T5" fmla="*/ 21 h 115"/>
                    <a:gd name="T6" fmla="*/ 9 w 234"/>
                    <a:gd name="T7" fmla="*/ 0 h 115"/>
                    <a:gd name="T8" fmla="*/ 233 w 234"/>
                    <a:gd name="T9" fmla="*/ 94 h 115"/>
                    <a:gd name="T10" fmla="*/ 229 w 234"/>
                    <a:gd name="T11" fmla="*/ 104 h 115"/>
                  </a:gdLst>
                  <a:ahLst/>
                  <a:cxnLst>
                    <a:cxn ang="0">
                      <a:pos x="T0" y="T1"/>
                    </a:cxn>
                    <a:cxn ang="0">
                      <a:pos x="T2" y="T3"/>
                    </a:cxn>
                    <a:cxn ang="0">
                      <a:pos x="T4" y="T5"/>
                    </a:cxn>
                    <a:cxn ang="0">
                      <a:pos x="T6" y="T7"/>
                    </a:cxn>
                    <a:cxn ang="0">
                      <a:pos x="T8" y="T9"/>
                    </a:cxn>
                    <a:cxn ang="0">
                      <a:pos x="T10" y="T11"/>
                    </a:cxn>
                  </a:cxnLst>
                  <a:rect l="0" t="0" r="r" b="b"/>
                  <a:pathLst>
                    <a:path w="234" h="115">
                      <a:moveTo>
                        <a:pt x="229" y="104"/>
                      </a:moveTo>
                      <a:lnTo>
                        <a:pt x="224" y="114"/>
                      </a:lnTo>
                      <a:lnTo>
                        <a:pt x="0" y="21"/>
                      </a:lnTo>
                      <a:lnTo>
                        <a:pt x="9" y="0"/>
                      </a:lnTo>
                      <a:lnTo>
                        <a:pt x="233" y="94"/>
                      </a:lnTo>
                      <a:lnTo>
                        <a:pt x="229" y="104"/>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201" name="Freeform 205">
                  <a:extLst>
                    <a:ext uri="{FF2B5EF4-FFF2-40B4-BE49-F238E27FC236}">
                      <a16:creationId xmlns:a16="http://schemas.microsoft.com/office/drawing/2014/main" id="{265196FB-F098-48C2-94C9-41BE21631BF9}"/>
                    </a:ext>
                  </a:extLst>
                </p:cNvPr>
                <p:cNvSpPr>
                  <a:spLocks noChangeArrowheads="1"/>
                </p:cNvSpPr>
                <p:nvPr/>
              </p:nvSpPr>
              <p:spPr bwMode="auto">
                <a:xfrm>
                  <a:off x="3302000" y="5686425"/>
                  <a:ext cx="128588" cy="127000"/>
                </a:xfrm>
                <a:custGeom>
                  <a:avLst/>
                  <a:gdLst>
                    <a:gd name="T0" fmla="*/ 306 w 358"/>
                    <a:gd name="T1" fmla="*/ 229 h 352"/>
                    <a:gd name="T2" fmla="*/ 255 w 358"/>
                    <a:gd name="T3" fmla="*/ 351 h 352"/>
                    <a:gd name="T4" fmla="*/ 0 w 358"/>
                    <a:gd name="T5" fmla="*/ 245 h 352"/>
                    <a:gd name="T6" fmla="*/ 102 w 358"/>
                    <a:gd name="T7" fmla="*/ 0 h 352"/>
                    <a:gd name="T8" fmla="*/ 357 w 358"/>
                    <a:gd name="T9" fmla="*/ 106 h 352"/>
                    <a:gd name="T10" fmla="*/ 306 w 358"/>
                    <a:gd name="T11" fmla="*/ 229 h 352"/>
                  </a:gdLst>
                  <a:ahLst/>
                  <a:cxnLst>
                    <a:cxn ang="0">
                      <a:pos x="T0" y="T1"/>
                    </a:cxn>
                    <a:cxn ang="0">
                      <a:pos x="T2" y="T3"/>
                    </a:cxn>
                    <a:cxn ang="0">
                      <a:pos x="T4" y="T5"/>
                    </a:cxn>
                    <a:cxn ang="0">
                      <a:pos x="T6" y="T7"/>
                    </a:cxn>
                    <a:cxn ang="0">
                      <a:pos x="T8" y="T9"/>
                    </a:cxn>
                    <a:cxn ang="0">
                      <a:pos x="T10" y="T11"/>
                    </a:cxn>
                  </a:cxnLst>
                  <a:rect l="0" t="0" r="r" b="b"/>
                  <a:pathLst>
                    <a:path w="358" h="352">
                      <a:moveTo>
                        <a:pt x="306" y="229"/>
                      </a:moveTo>
                      <a:lnTo>
                        <a:pt x="255" y="351"/>
                      </a:lnTo>
                      <a:lnTo>
                        <a:pt x="0" y="245"/>
                      </a:lnTo>
                      <a:lnTo>
                        <a:pt x="102" y="0"/>
                      </a:lnTo>
                      <a:lnTo>
                        <a:pt x="357" y="106"/>
                      </a:lnTo>
                      <a:lnTo>
                        <a:pt x="306" y="229"/>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202" name="Freeform 206">
                  <a:extLst>
                    <a:ext uri="{FF2B5EF4-FFF2-40B4-BE49-F238E27FC236}">
                      <a16:creationId xmlns:a16="http://schemas.microsoft.com/office/drawing/2014/main" id="{EFD70912-D36F-4A67-B408-4A53C96AE513}"/>
                    </a:ext>
                  </a:extLst>
                </p:cNvPr>
                <p:cNvSpPr>
                  <a:spLocks noChangeArrowheads="1"/>
                </p:cNvSpPr>
                <p:nvPr/>
              </p:nvSpPr>
              <p:spPr bwMode="auto">
                <a:xfrm>
                  <a:off x="3579813" y="5821363"/>
                  <a:ext cx="33337" cy="39687"/>
                </a:xfrm>
                <a:custGeom>
                  <a:avLst/>
                  <a:gdLst>
                    <a:gd name="T0" fmla="*/ 36 w 94"/>
                    <a:gd name="T1" fmla="*/ 0 h 111"/>
                    <a:gd name="T2" fmla="*/ 0 w 94"/>
                    <a:gd name="T3" fmla="*/ 88 h 111"/>
                    <a:gd name="T4" fmla="*/ 17 w 94"/>
                    <a:gd name="T5" fmla="*/ 99 h 111"/>
                    <a:gd name="T6" fmla="*/ 84 w 94"/>
                    <a:gd name="T7" fmla="*/ 71 h 111"/>
                    <a:gd name="T8" fmla="*/ 56 w 94"/>
                    <a:gd name="T9" fmla="*/ 3 h 111"/>
                    <a:gd name="T10" fmla="*/ 36 w 94"/>
                    <a:gd name="T11" fmla="*/ 0 h 111"/>
                  </a:gdLst>
                  <a:ahLst/>
                  <a:cxnLst>
                    <a:cxn ang="0">
                      <a:pos x="T0" y="T1"/>
                    </a:cxn>
                    <a:cxn ang="0">
                      <a:pos x="T2" y="T3"/>
                    </a:cxn>
                    <a:cxn ang="0">
                      <a:pos x="T4" y="T5"/>
                    </a:cxn>
                    <a:cxn ang="0">
                      <a:pos x="T6" y="T7"/>
                    </a:cxn>
                    <a:cxn ang="0">
                      <a:pos x="T8" y="T9"/>
                    </a:cxn>
                    <a:cxn ang="0">
                      <a:pos x="T10" y="T11"/>
                    </a:cxn>
                  </a:cxnLst>
                  <a:rect l="0" t="0" r="r" b="b"/>
                  <a:pathLst>
                    <a:path w="94" h="111">
                      <a:moveTo>
                        <a:pt x="36" y="0"/>
                      </a:moveTo>
                      <a:lnTo>
                        <a:pt x="0" y="88"/>
                      </a:lnTo>
                      <a:cubicBezTo>
                        <a:pt x="5" y="93"/>
                        <a:pt x="11" y="96"/>
                        <a:pt x="17" y="99"/>
                      </a:cubicBezTo>
                      <a:cubicBezTo>
                        <a:pt x="42" y="110"/>
                        <a:pt x="73" y="99"/>
                        <a:pt x="84" y="71"/>
                      </a:cubicBezTo>
                      <a:cubicBezTo>
                        <a:pt x="93" y="42"/>
                        <a:pt x="81" y="14"/>
                        <a:pt x="56" y="3"/>
                      </a:cubicBezTo>
                      <a:cubicBezTo>
                        <a:pt x="50" y="0"/>
                        <a:pt x="42" y="0"/>
                        <a:pt x="36" y="0"/>
                      </a:cubicBez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203" name="Freeform 207">
                  <a:extLst>
                    <a:ext uri="{FF2B5EF4-FFF2-40B4-BE49-F238E27FC236}">
                      <a16:creationId xmlns:a16="http://schemas.microsoft.com/office/drawing/2014/main" id="{B5582E83-8779-4928-90B9-9FBF405B55B9}"/>
                    </a:ext>
                  </a:extLst>
                </p:cNvPr>
                <p:cNvSpPr>
                  <a:spLocks noChangeArrowheads="1"/>
                </p:cNvSpPr>
                <p:nvPr/>
              </p:nvSpPr>
              <p:spPr bwMode="auto">
                <a:xfrm>
                  <a:off x="3219450" y="5876925"/>
                  <a:ext cx="233363" cy="52388"/>
                </a:xfrm>
                <a:custGeom>
                  <a:avLst/>
                  <a:gdLst>
                    <a:gd name="T0" fmla="*/ 649 w 650"/>
                    <a:gd name="T1" fmla="*/ 48 h 145"/>
                    <a:gd name="T2" fmla="*/ 324 w 650"/>
                    <a:gd name="T3" fmla="*/ 0 h 145"/>
                    <a:gd name="T4" fmla="*/ 0 w 650"/>
                    <a:gd name="T5" fmla="*/ 48 h 145"/>
                    <a:gd name="T6" fmla="*/ 0 w 650"/>
                    <a:gd name="T7" fmla="*/ 96 h 145"/>
                    <a:gd name="T8" fmla="*/ 0 w 650"/>
                    <a:gd name="T9" fmla="*/ 96 h 145"/>
                    <a:gd name="T10" fmla="*/ 0 w 650"/>
                    <a:gd name="T11" fmla="*/ 96 h 145"/>
                    <a:gd name="T12" fmla="*/ 324 w 650"/>
                    <a:gd name="T13" fmla="*/ 144 h 145"/>
                    <a:gd name="T14" fmla="*/ 649 w 650"/>
                    <a:gd name="T15" fmla="*/ 96 h 145"/>
                    <a:gd name="T16" fmla="*/ 649 w 650"/>
                    <a:gd name="T17" fmla="*/ 96 h 145"/>
                    <a:gd name="T18" fmla="*/ 649 w 650"/>
                    <a:gd name="T19" fmla="*/ 96 h 145"/>
                    <a:gd name="T20" fmla="*/ 649 w 650"/>
                    <a:gd name="T21" fmla="*/ 48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50" h="145">
                      <a:moveTo>
                        <a:pt x="649" y="48"/>
                      </a:moveTo>
                      <a:cubicBezTo>
                        <a:pt x="649" y="20"/>
                        <a:pt x="502" y="0"/>
                        <a:pt x="324" y="0"/>
                      </a:cubicBezTo>
                      <a:cubicBezTo>
                        <a:pt x="144" y="0"/>
                        <a:pt x="0" y="23"/>
                        <a:pt x="0" y="48"/>
                      </a:cubicBezTo>
                      <a:lnTo>
                        <a:pt x="0" y="96"/>
                      </a:lnTo>
                      <a:lnTo>
                        <a:pt x="0" y="96"/>
                      </a:lnTo>
                      <a:lnTo>
                        <a:pt x="0" y="96"/>
                      </a:lnTo>
                      <a:cubicBezTo>
                        <a:pt x="0" y="125"/>
                        <a:pt x="146" y="144"/>
                        <a:pt x="324" y="144"/>
                      </a:cubicBezTo>
                      <a:cubicBezTo>
                        <a:pt x="505" y="144"/>
                        <a:pt x="649" y="122"/>
                        <a:pt x="649" y="96"/>
                      </a:cubicBezTo>
                      <a:lnTo>
                        <a:pt x="649" y="96"/>
                      </a:lnTo>
                      <a:lnTo>
                        <a:pt x="649" y="96"/>
                      </a:lnTo>
                      <a:lnTo>
                        <a:pt x="649" y="48"/>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1187" name="Rectangle 1186">
                <a:extLst>
                  <a:ext uri="{FF2B5EF4-FFF2-40B4-BE49-F238E27FC236}">
                    <a16:creationId xmlns:a16="http://schemas.microsoft.com/office/drawing/2014/main" id="{64D020B5-B43E-4BA0-B795-D1CFDE46A775}"/>
                  </a:ext>
                </a:extLst>
              </p:cNvPr>
              <p:cNvSpPr/>
              <p:nvPr/>
            </p:nvSpPr>
            <p:spPr>
              <a:xfrm>
                <a:off x="4141814" y="4117631"/>
                <a:ext cx="7927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p>
            </p:txBody>
          </p:sp>
        </p:grpSp>
        <p:sp>
          <p:nvSpPr>
            <p:cNvPr id="1185" name="Text Box 30">
              <a:extLst>
                <a:ext uri="{FF2B5EF4-FFF2-40B4-BE49-F238E27FC236}">
                  <a16:creationId xmlns:a16="http://schemas.microsoft.com/office/drawing/2014/main" id="{03118FAF-E625-46A4-8697-1E8F65725F5B}"/>
                </a:ext>
              </a:extLst>
            </p:cNvPr>
            <p:cNvSpPr txBox="1">
              <a:spLocks noChangeArrowheads="1"/>
            </p:cNvSpPr>
            <p:nvPr/>
          </p:nvSpPr>
          <p:spPr bwMode="auto">
            <a:xfrm>
              <a:off x="6049490" y="5916042"/>
              <a:ext cx="381272" cy="123079"/>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solidFill>
                    <a:schemeClr val="bg2">
                      <a:lumMod val="10000"/>
                    </a:schemeClr>
                  </a:solidFill>
                </a:rPr>
                <a:t>Polices</a:t>
              </a:r>
            </a:p>
          </p:txBody>
        </p:sp>
      </p:grpSp>
      <p:grpSp>
        <p:nvGrpSpPr>
          <p:cNvPr id="1204" name="Group 1203">
            <a:extLst>
              <a:ext uri="{FF2B5EF4-FFF2-40B4-BE49-F238E27FC236}">
                <a16:creationId xmlns:a16="http://schemas.microsoft.com/office/drawing/2014/main" id="{921DF4DF-908D-4FC2-A67C-123345532C17}"/>
              </a:ext>
            </a:extLst>
          </p:cNvPr>
          <p:cNvGrpSpPr/>
          <p:nvPr/>
        </p:nvGrpSpPr>
        <p:grpSpPr>
          <a:xfrm>
            <a:off x="10902915" y="2659221"/>
            <a:ext cx="601072" cy="626561"/>
            <a:chOff x="6609905" y="5508747"/>
            <a:chExt cx="601072" cy="626561"/>
          </a:xfrm>
        </p:grpSpPr>
        <p:grpSp>
          <p:nvGrpSpPr>
            <p:cNvPr id="1205" name="Group 1204">
              <a:extLst>
                <a:ext uri="{FF2B5EF4-FFF2-40B4-BE49-F238E27FC236}">
                  <a16:creationId xmlns:a16="http://schemas.microsoft.com/office/drawing/2014/main" id="{8B851935-1D9F-46B9-B7FD-B36C296FE82E}"/>
                </a:ext>
              </a:extLst>
            </p:cNvPr>
            <p:cNvGrpSpPr/>
            <p:nvPr/>
          </p:nvGrpSpPr>
          <p:grpSpPr>
            <a:xfrm>
              <a:off x="6616939" y="5508747"/>
              <a:ext cx="552462" cy="477059"/>
              <a:chOff x="2451118" y="4158080"/>
              <a:chExt cx="865570" cy="695710"/>
            </a:xfrm>
          </p:grpSpPr>
          <p:grpSp>
            <p:nvGrpSpPr>
              <p:cNvPr id="1207" name="Group 1206">
                <a:extLst>
                  <a:ext uri="{FF2B5EF4-FFF2-40B4-BE49-F238E27FC236}">
                    <a16:creationId xmlns:a16="http://schemas.microsoft.com/office/drawing/2014/main" id="{3F6F465E-0025-4A7A-8EA5-E9A8846241DD}"/>
                  </a:ext>
                </a:extLst>
              </p:cNvPr>
              <p:cNvGrpSpPr/>
              <p:nvPr/>
            </p:nvGrpSpPr>
            <p:grpSpPr>
              <a:xfrm>
                <a:off x="2505985" y="4304032"/>
                <a:ext cx="755836" cy="470888"/>
                <a:chOff x="2851150" y="4108450"/>
                <a:chExt cx="496888" cy="309563"/>
              </a:xfrm>
              <a:solidFill>
                <a:srgbClr val="F80000"/>
              </a:solidFill>
            </p:grpSpPr>
            <p:sp>
              <p:nvSpPr>
                <p:cNvPr id="1209" name="Freeform 1">
                  <a:extLst>
                    <a:ext uri="{FF2B5EF4-FFF2-40B4-BE49-F238E27FC236}">
                      <a16:creationId xmlns:a16="http://schemas.microsoft.com/office/drawing/2014/main" id="{14674708-C54D-4C15-8999-E23EF8717726}"/>
                    </a:ext>
                  </a:extLst>
                </p:cNvPr>
                <p:cNvSpPr>
                  <a:spLocks noChangeArrowheads="1"/>
                </p:cNvSpPr>
                <p:nvPr/>
              </p:nvSpPr>
              <p:spPr bwMode="auto">
                <a:xfrm>
                  <a:off x="3025775" y="4379913"/>
                  <a:ext cx="38100" cy="38100"/>
                </a:xfrm>
                <a:custGeom>
                  <a:avLst/>
                  <a:gdLst>
                    <a:gd name="T0" fmla="*/ 107 w 108"/>
                    <a:gd name="T1" fmla="*/ 54 h 108"/>
                    <a:gd name="T2" fmla="*/ 100 w 108"/>
                    <a:gd name="T3" fmla="*/ 80 h 108"/>
                    <a:gd name="T4" fmla="*/ 81 w 108"/>
                    <a:gd name="T5" fmla="*/ 100 h 108"/>
                    <a:gd name="T6" fmla="*/ 54 w 108"/>
                    <a:gd name="T7" fmla="*/ 107 h 108"/>
                    <a:gd name="T8" fmla="*/ 27 w 108"/>
                    <a:gd name="T9" fmla="*/ 100 h 108"/>
                    <a:gd name="T10" fmla="*/ 7 w 108"/>
                    <a:gd name="T11" fmla="*/ 80 h 108"/>
                    <a:gd name="T12" fmla="*/ 0 w 108"/>
                    <a:gd name="T13" fmla="*/ 54 h 108"/>
                    <a:gd name="T14" fmla="*/ 7 w 108"/>
                    <a:gd name="T15" fmla="*/ 27 h 108"/>
                    <a:gd name="T16" fmla="*/ 27 w 108"/>
                    <a:gd name="T17" fmla="*/ 7 h 108"/>
                    <a:gd name="T18" fmla="*/ 54 w 108"/>
                    <a:gd name="T19" fmla="*/ 0 h 108"/>
                    <a:gd name="T20" fmla="*/ 81 w 108"/>
                    <a:gd name="T21" fmla="*/ 7 h 108"/>
                    <a:gd name="T22" fmla="*/ 100 w 108"/>
                    <a:gd name="T23" fmla="*/ 27 h 108"/>
                    <a:gd name="T24" fmla="*/ 107 w 108"/>
                    <a:gd name="T25" fmla="*/ 54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8" h="108">
                      <a:moveTo>
                        <a:pt x="107" y="54"/>
                      </a:moveTo>
                      <a:cubicBezTo>
                        <a:pt x="107" y="63"/>
                        <a:pt x="105" y="72"/>
                        <a:pt x="100" y="80"/>
                      </a:cubicBezTo>
                      <a:cubicBezTo>
                        <a:pt x="95" y="89"/>
                        <a:pt x="89" y="95"/>
                        <a:pt x="81" y="100"/>
                      </a:cubicBezTo>
                      <a:cubicBezTo>
                        <a:pt x="72" y="105"/>
                        <a:pt x="64" y="107"/>
                        <a:pt x="54" y="107"/>
                      </a:cubicBezTo>
                      <a:cubicBezTo>
                        <a:pt x="44" y="107"/>
                        <a:pt x="36" y="105"/>
                        <a:pt x="27" y="100"/>
                      </a:cubicBezTo>
                      <a:cubicBezTo>
                        <a:pt x="18" y="95"/>
                        <a:pt x="12" y="89"/>
                        <a:pt x="7" y="80"/>
                      </a:cubicBezTo>
                      <a:cubicBezTo>
                        <a:pt x="2" y="72"/>
                        <a:pt x="0" y="64"/>
                        <a:pt x="0" y="54"/>
                      </a:cubicBezTo>
                      <a:cubicBezTo>
                        <a:pt x="0" y="45"/>
                        <a:pt x="2" y="36"/>
                        <a:pt x="7" y="27"/>
                      </a:cubicBezTo>
                      <a:cubicBezTo>
                        <a:pt x="12" y="19"/>
                        <a:pt x="18" y="12"/>
                        <a:pt x="27" y="7"/>
                      </a:cubicBezTo>
                      <a:cubicBezTo>
                        <a:pt x="36" y="2"/>
                        <a:pt x="44" y="0"/>
                        <a:pt x="54" y="0"/>
                      </a:cubicBezTo>
                      <a:cubicBezTo>
                        <a:pt x="64" y="0"/>
                        <a:pt x="72" y="2"/>
                        <a:pt x="81" y="7"/>
                      </a:cubicBezTo>
                      <a:cubicBezTo>
                        <a:pt x="89" y="12"/>
                        <a:pt x="95" y="19"/>
                        <a:pt x="100" y="27"/>
                      </a:cubicBezTo>
                      <a:cubicBezTo>
                        <a:pt x="105" y="36"/>
                        <a:pt x="107" y="44"/>
                        <a:pt x="107" y="5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210" name="Freeform 2">
                  <a:extLst>
                    <a:ext uri="{FF2B5EF4-FFF2-40B4-BE49-F238E27FC236}">
                      <a16:creationId xmlns:a16="http://schemas.microsoft.com/office/drawing/2014/main" id="{19A24BDF-AC20-4DC7-939A-B635C7718C2D}"/>
                    </a:ext>
                  </a:extLst>
                </p:cNvPr>
                <p:cNvSpPr>
                  <a:spLocks noChangeArrowheads="1"/>
                </p:cNvSpPr>
                <p:nvPr/>
              </p:nvSpPr>
              <p:spPr bwMode="auto">
                <a:xfrm>
                  <a:off x="3079750" y="4379913"/>
                  <a:ext cx="38100" cy="38100"/>
                </a:xfrm>
                <a:custGeom>
                  <a:avLst/>
                  <a:gdLst>
                    <a:gd name="T0" fmla="*/ 53 w 108"/>
                    <a:gd name="T1" fmla="*/ 0 h 108"/>
                    <a:gd name="T2" fmla="*/ 107 w 108"/>
                    <a:gd name="T3" fmla="*/ 54 h 108"/>
                    <a:gd name="T4" fmla="*/ 53 w 108"/>
                    <a:gd name="T5" fmla="*/ 107 h 108"/>
                    <a:gd name="T6" fmla="*/ 0 w 108"/>
                    <a:gd name="T7" fmla="*/ 54 h 108"/>
                    <a:gd name="T8" fmla="*/ 53 w 108"/>
                    <a:gd name="T9" fmla="*/ 0 h 108"/>
                    <a:gd name="T10" fmla="*/ 53 w 108"/>
                    <a:gd name="T11" fmla="*/ 85 h 108"/>
                    <a:gd name="T12" fmla="*/ 84 w 108"/>
                    <a:gd name="T13" fmla="*/ 54 h 108"/>
                    <a:gd name="T14" fmla="*/ 53 w 108"/>
                    <a:gd name="T15" fmla="*/ 23 h 108"/>
                    <a:gd name="T16" fmla="*/ 22 w 108"/>
                    <a:gd name="T17" fmla="*/ 54 h 108"/>
                    <a:gd name="T18" fmla="*/ 53 w 108"/>
                    <a:gd name="T19" fmla="*/ 85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8" h="108">
                      <a:moveTo>
                        <a:pt x="53" y="0"/>
                      </a:moveTo>
                      <a:cubicBezTo>
                        <a:pt x="84" y="0"/>
                        <a:pt x="107" y="26"/>
                        <a:pt x="107" y="54"/>
                      </a:cubicBezTo>
                      <a:cubicBezTo>
                        <a:pt x="107" y="83"/>
                        <a:pt x="84" y="107"/>
                        <a:pt x="53" y="107"/>
                      </a:cubicBezTo>
                      <a:cubicBezTo>
                        <a:pt x="25" y="107"/>
                        <a:pt x="0" y="83"/>
                        <a:pt x="0" y="54"/>
                      </a:cubicBezTo>
                      <a:cubicBezTo>
                        <a:pt x="0" y="26"/>
                        <a:pt x="22" y="0"/>
                        <a:pt x="53" y="0"/>
                      </a:cubicBezTo>
                      <a:close/>
                      <a:moveTo>
                        <a:pt x="53" y="85"/>
                      </a:moveTo>
                      <a:cubicBezTo>
                        <a:pt x="70" y="85"/>
                        <a:pt x="84" y="71"/>
                        <a:pt x="84" y="54"/>
                      </a:cubicBezTo>
                      <a:cubicBezTo>
                        <a:pt x="84" y="37"/>
                        <a:pt x="70" y="23"/>
                        <a:pt x="53" y="23"/>
                      </a:cubicBezTo>
                      <a:cubicBezTo>
                        <a:pt x="36" y="23"/>
                        <a:pt x="22" y="37"/>
                        <a:pt x="22" y="54"/>
                      </a:cubicBezTo>
                      <a:cubicBezTo>
                        <a:pt x="22" y="71"/>
                        <a:pt x="36" y="85"/>
                        <a:pt x="53" y="85"/>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211" name="Freeform 3">
                  <a:extLst>
                    <a:ext uri="{FF2B5EF4-FFF2-40B4-BE49-F238E27FC236}">
                      <a16:creationId xmlns:a16="http://schemas.microsoft.com/office/drawing/2014/main" id="{349F04F3-69F2-4802-B853-AC2F7632593E}"/>
                    </a:ext>
                  </a:extLst>
                </p:cNvPr>
                <p:cNvSpPr>
                  <a:spLocks noChangeArrowheads="1"/>
                </p:cNvSpPr>
                <p:nvPr/>
              </p:nvSpPr>
              <p:spPr bwMode="auto">
                <a:xfrm>
                  <a:off x="3135313" y="4379913"/>
                  <a:ext cx="38100" cy="38100"/>
                </a:xfrm>
                <a:custGeom>
                  <a:avLst/>
                  <a:gdLst>
                    <a:gd name="T0" fmla="*/ 54 w 108"/>
                    <a:gd name="T1" fmla="*/ 0 h 108"/>
                    <a:gd name="T2" fmla="*/ 107 w 108"/>
                    <a:gd name="T3" fmla="*/ 54 h 108"/>
                    <a:gd name="T4" fmla="*/ 54 w 108"/>
                    <a:gd name="T5" fmla="*/ 107 h 108"/>
                    <a:gd name="T6" fmla="*/ 0 w 108"/>
                    <a:gd name="T7" fmla="*/ 54 h 108"/>
                    <a:gd name="T8" fmla="*/ 54 w 108"/>
                    <a:gd name="T9" fmla="*/ 0 h 108"/>
                    <a:gd name="T10" fmla="*/ 54 w 108"/>
                    <a:gd name="T11" fmla="*/ 85 h 108"/>
                    <a:gd name="T12" fmla="*/ 85 w 108"/>
                    <a:gd name="T13" fmla="*/ 54 h 108"/>
                    <a:gd name="T14" fmla="*/ 54 w 108"/>
                    <a:gd name="T15" fmla="*/ 23 h 108"/>
                    <a:gd name="T16" fmla="*/ 23 w 108"/>
                    <a:gd name="T17" fmla="*/ 54 h 108"/>
                    <a:gd name="T18" fmla="*/ 54 w 108"/>
                    <a:gd name="T19" fmla="*/ 85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8" h="108">
                      <a:moveTo>
                        <a:pt x="54" y="0"/>
                      </a:moveTo>
                      <a:cubicBezTo>
                        <a:pt x="82" y="0"/>
                        <a:pt x="107" y="26"/>
                        <a:pt x="107" y="54"/>
                      </a:cubicBezTo>
                      <a:cubicBezTo>
                        <a:pt x="107" y="83"/>
                        <a:pt x="85" y="107"/>
                        <a:pt x="54" y="107"/>
                      </a:cubicBezTo>
                      <a:cubicBezTo>
                        <a:pt x="26" y="107"/>
                        <a:pt x="0" y="83"/>
                        <a:pt x="0" y="54"/>
                      </a:cubicBezTo>
                      <a:cubicBezTo>
                        <a:pt x="0" y="26"/>
                        <a:pt x="23" y="0"/>
                        <a:pt x="54" y="0"/>
                      </a:cubicBezTo>
                      <a:close/>
                      <a:moveTo>
                        <a:pt x="54" y="85"/>
                      </a:moveTo>
                      <a:cubicBezTo>
                        <a:pt x="71" y="85"/>
                        <a:pt x="85" y="71"/>
                        <a:pt x="85" y="54"/>
                      </a:cubicBezTo>
                      <a:cubicBezTo>
                        <a:pt x="85" y="37"/>
                        <a:pt x="71" y="23"/>
                        <a:pt x="54" y="23"/>
                      </a:cubicBezTo>
                      <a:cubicBezTo>
                        <a:pt x="37" y="23"/>
                        <a:pt x="23" y="37"/>
                        <a:pt x="23" y="54"/>
                      </a:cubicBezTo>
                      <a:cubicBezTo>
                        <a:pt x="23" y="71"/>
                        <a:pt x="37" y="85"/>
                        <a:pt x="54" y="85"/>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212" name="Freeform 4">
                  <a:extLst>
                    <a:ext uri="{FF2B5EF4-FFF2-40B4-BE49-F238E27FC236}">
                      <a16:creationId xmlns:a16="http://schemas.microsoft.com/office/drawing/2014/main" id="{8D78193A-3E47-4DAE-A4D1-368476A5763F}"/>
                    </a:ext>
                  </a:extLst>
                </p:cNvPr>
                <p:cNvSpPr>
                  <a:spLocks noChangeArrowheads="1"/>
                </p:cNvSpPr>
                <p:nvPr/>
              </p:nvSpPr>
              <p:spPr bwMode="auto">
                <a:xfrm>
                  <a:off x="3300413" y="4200525"/>
                  <a:ext cx="47625" cy="73025"/>
                </a:xfrm>
                <a:custGeom>
                  <a:avLst/>
                  <a:gdLst>
                    <a:gd name="T0" fmla="*/ 102 w 134"/>
                    <a:gd name="T1" fmla="*/ 71 h 205"/>
                    <a:gd name="T2" fmla="*/ 133 w 134"/>
                    <a:gd name="T3" fmla="*/ 102 h 205"/>
                    <a:gd name="T4" fmla="*/ 102 w 134"/>
                    <a:gd name="T5" fmla="*/ 133 h 205"/>
                    <a:gd name="T6" fmla="*/ 37 w 134"/>
                    <a:gd name="T7" fmla="*/ 198 h 205"/>
                    <a:gd name="T8" fmla="*/ 17 w 134"/>
                    <a:gd name="T9" fmla="*/ 198 h 205"/>
                    <a:gd name="T10" fmla="*/ 6 w 134"/>
                    <a:gd name="T11" fmla="*/ 187 h 205"/>
                    <a:gd name="T12" fmla="*/ 6 w 134"/>
                    <a:gd name="T13" fmla="*/ 167 h 205"/>
                    <a:gd name="T14" fmla="*/ 71 w 134"/>
                    <a:gd name="T15" fmla="*/ 102 h 205"/>
                    <a:gd name="T16" fmla="*/ 6 w 134"/>
                    <a:gd name="T17" fmla="*/ 37 h 205"/>
                    <a:gd name="T18" fmla="*/ 6 w 134"/>
                    <a:gd name="T19" fmla="*/ 17 h 205"/>
                    <a:gd name="T20" fmla="*/ 17 w 134"/>
                    <a:gd name="T21" fmla="*/ 6 h 205"/>
                    <a:gd name="T22" fmla="*/ 37 w 134"/>
                    <a:gd name="T23" fmla="*/ 6 h 205"/>
                    <a:gd name="T24" fmla="*/ 102 w 134"/>
                    <a:gd name="T25" fmla="*/ 71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4" h="205">
                      <a:moveTo>
                        <a:pt x="102" y="71"/>
                      </a:moveTo>
                      <a:lnTo>
                        <a:pt x="133" y="102"/>
                      </a:lnTo>
                      <a:lnTo>
                        <a:pt x="102" y="133"/>
                      </a:lnTo>
                      <a:lnTo>
                        <a:pt x="37" y="198"/>
                      </a:lnTo>
                      <a:cubicBezTo>
                        <a:pt x="31" y="204"/>
                        <a:pt x="23" y="204"/>
                        <a:pt x="17" y="198"/>
                      </a:cubicBezTo>
                      <a:lnTo>
                        <a:pt x="6" y="187"/>
                      </a:lnTo>
                      <a:cubicBezTo>
                        <a:pt x="0" y="181"/>
                        <a:pt x="0" y="173"/>
                        <a:pt x="6" y="167"/>
                      </a:cubicBezTo>
                      <a:lnTo>
                        <a:pt x="71" y="102"/>
                      </a:lnTo>
                      <a:lnTo>
                        <a:pt x="6" y="37"/>
                      </a:lnTo>
                      <a:cubicBezTo>
                        <a:pt x="0" y="32"/>
                        <a:pt x="0" y="23"/>
                        <a:pt x="6" y="17"/>
                      </a:cubicBezTo>
                      <a:lnTo>
                        <a:pt x="17" y="6"/>
                      </a:lnTo>
                      <a:cubicBezTo>
                        <a:pt x="23" y="0"/>
                        <a:pt x="31" y="0"/>
                        <a:pt x="37" y="6"/>
                      </a:cubicBezTo>
                      <a:lnTo>
                        <a:pt x="102" y="71"/>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213" name="Freeform 5">
                  <a:extLst>
                    <a:ext uri="{FF2B5EF4-FFF2-40B4-BE49-F238E27FC236}">
                      <a16:creationId xmlns:a16="http://schemas.microsoft.com/office/drawing/2014/main" id="{0B6CE339-532E-4983-85B2-CB3BCD2704A5}"/>
                    </a:ext>
                  </a:extLst>
                </p:cNvPr>
                <p:cNvSpPr>
                  <a:spLocks noChangeArrowheads="1"/>
                </p:cNvSpPr>
                <p:nvPr/>
              </p:nvSpPr>
              <p:spPr bwMode="auto">
                <a:xfrm>
                  <a:off x="2851150" y="4198938"/>
                  <a:ext cx="47625" cy="73025"/>
                </a:xfrm>
                <a:custGeom>
                  <a:avLst/>
                  <a:gdLst>
                    <a:gd name="T0" fmla="*/ 127 w 133"/>
                    <a:gd name="T1" fmla="*/ 17 h 204"/>
                    <a:gd name="T2" fmla="*/ 127 w 133"/>
                    <a:gd name="T3" fmla="*/ 36 h 204"/>
                    <a:gd name="T4" fmla="*/ 62 w 133"/>
                    <a:gd name="T5" fmla="*/ 101 h 204"/>
                    <a:gd name="T6" fmla="*/ 127 w 133"/>
                    <a:gd name="T7" fmla="*/ 166 h 204"/>
                    <a:gd name="T8" fmla="*/ 127 w 133"/>
                    <a:gd name="T9" fmla="*/ 186 h 204"/>
                    <a:gd name="T10" fmla="*/ 115 w 133"/>
                    <a:gd name="T11" fmla="*/ 197 h 204"/>
                    <a:gd name="T12" fmla="*/ 96 w 133"/>
                    <a:gd name="T13" fmla="*/ 197 h 204"/>
                    <a:gd name="T14" fmla="*/ 31 w 133"/>
                    <a:gd name="T15" fmla="*/ 132 h 204"/>
                    <a:gd name="T16" fmla="*/ 0 w 133"/>
                    <a:gd name="T17" fmla="*/ 101 h 204"/>
                    <a:gd name="T18" fmla="*/ 31 w 133"/>
                    <a:gd name="T19" fmla="*/ 70 h 204"/>
                    <a:gd name="T20" fmla="*/ 96 w 133"/>
                    <a:gd name="T21" fmla="*/ 5 h 204"/>
                    <a:gd name="T22" fmla="*/ 115 w 133"/>
                    <a:gd name="T23" fmla="*/ 5 h 204"/>
                    <a:gd name="T24" fmla="*/ 127 w 133"/>
                    <a:gd name="T25" fmla="*/ 17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3" h="204">
                      <a:moveTo>
                        <a:pt x="127" y="17"/>
                      </a:moveTo>
                      <a:cubicBezTo>
                        <a:pt x="132" y="22"/>
                        <a:pt x="132" y="31"/>
                        <a:pt x="127" y="36"/>
                      </a:cubicBezTo>
                      <a:lnTo>
                        <a:pt x="62" y="101"/>
                      </a:lnTo>
                      <a:lnTo>
                        <a:pt x="127" y="166"/>
                      </a:lnTo>
                      <a:cubicBezTo>
                        <a:pt x="132" y="172"/>
                        <a:pt x="132" y="180"/>
                        <a:pt x="127" y="186"/>
                      </a:cubicBezTo>
                      <a:lnTo>
                        <a:pt x="115" y="197"/>
                      </a:lnTo>
                      <a:cubicBezTo>
                        <a:pt x="110" y="203"/>
                        <a:pt x="101" y="203"/>
                        <a:pt x="96" y="197"/>
                      </a:cubicBezTo>
                      <a:lnTo>
                        <a:pt x="31" y="132"/>
                      </a:lnTo>
                      <a:lnTo>
                        <a:pt x="0" y="101"/>
                      </a:lnTo>
                      <a:lnTo>
                        <a:pt x="31" y="70"/>
                      </a:lnTo>
                      <a:lnTo>
                        <a:pt x="96" y="5"/>
                      </a:lnTo>
                      <a:cubicBezTo>
                        <a:pt x="101" y="0"/>
                        <a:pt x="110" y="0"/>
                        <a:pt x="115" y="5"/>
                      </a:cubicBezTo>
                      <a:lnTo>
                        <a:pt x="127" y="17"/>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214" name="Freeform 6">
                  <a:extLst>
                    <a:ext uri="{FF2B5EF4-FFF2-40B4-BE49-F238E27FC236}">
                      <a16:creationId xmlns:a16="http://schemas.microsoft.com/office/drawing/2014/main" id="{2A98AE64-AA72-41F7-9806-FC6D97D9B5E5}"/>
                    </a:ext>
                  </a:extLst>
                </p:cNvPr>
                <p:cNvSpPr>
                  <a:spLocks noChangeArrowheads="1"/>
                </p:cNvSpPr>
                <p:nvPr/>
              </p:nvSpPr>
              <p:spPr bwMode="auto">
                <a:xfrm>
                  <a:off x="2913063" y="4108450"/>
                  <a:ext cx="371475" cy="255588"/>
                </a:xfrm>
                <a:custGeom>
                  <a:avLst/>
                  <a:gdLst>
                    <a:gd name="T0" fmla="*/ 1033 w 1034"/>
                    <a:gd name="T1" fmla="*/ 29 h 710"/>
                    <a:gd name="T2" fmla="*/ 1005 w 1034"/>
                    <a:gd name="T3" fmla="*/ 709 h 710"/>
                    <a:gd name="T4" fmla="*/ 0 w 1034"/>
                    <a:gd name="T5" fmla="*/ 681 h 710"/>
                    <a:gd name="T6" fmla="*/ 28 w 1034"/>
                    <a:gd name="T7" fmla="*/ 0 h 710"/>
                    <a:gd name="T8" fmla="*/ 655 w 1034"/>
                    <a:gd name="T9" fmla="*/ 156 h 710"/>
                    <a:gd name="T10" fmla="*/ 705 w 1034"/>
                    <a:gd name="T11" fmla="*/ 206 h 710"/>
                    <a:gd name="T12" fmla="*/ 655 w 1034"/>
                    <a:gd name="T13" fmla="*/ 156 h 710"/>
                    <a:gd name="T14" fmla="*/ 570 w 1034"/>
                    <a:gd name="T15" fmla="*/ 102 h 710"/>
                    <a:gd name="T16" fmla="*/ 107 w 1034"/>
                    <a:gd name="T17" fmla="*/ 539 h 710"/>
                    <a:gd name="T18" fmla="*/ 257 w 1034"/>
                    <a:gd name="T19" fmla="*/ 466 h 710"/>
                    <a:gd name="T20" fmla="*/ 409 w 1034"/>
                    <a:gd name="T21" fmla="*/ 466 h 710"/>
                    <a:gd name="T22" fmla="*/ 570 w 1034"/>
                    <a:gd name="T23" fmla="*/ 551 h 710"/>
                    <a:gd name="T24" fmla="*/ 652 w 1034"/>
                    <a:gd name="T25" fmla="*/ 381 h 710"/>
                    <a:gd name="T26" fmla="*/ 705 w 1034"/>
                    <a:gd name="T27" fmla="*/ 331 h 710"/>
                    <a:gd name="T28" fmla="*/ 705 w 1034"/>
                    <a:gd name="T29" fmla="*/ 559 h 710"/>
                    <a:gd name="T30" fmla="*/ 652 w 1034"/>
                    <a:gd name="T31" fmla="*/ 508 h 710"/>
                    <a:gd name="T32" fmla="*/ 705 w 1034"/>
                    <a:gd name="T33" fmla="*/ 559 h 710"/>
                    <a:gd name="T34" fmla="*/ 926 w 1034"/>
                    <a:gd name="T35" fmla="*/ 480 h 710"/>
                    <a:gd name="T36" fmla="*/ 844 w 1034"/>
                    <a:gd name="T37" fmla="*/ 539 h 710"/>
                    <a:gd name="T38" fmla="*/ 790 w 1034"/>
                    <a:gd name="T39" fmla="*/ 508 h 710"/>
                    <a:gd name="T40" fmla="*/ 841 w 1034"/>
                    <a:gd name="T41" fmla="*/ 582 h 710"/>
                    <a:gd name="T42" fmla="*/ 801 w 1034"/>
                    <a:gd name="T43" fmla="*/ 317 h 710"/>
                    <a:gd name="T44" fmla="*/ 801 w 1034"/>
                    <a:gd name="T45" fmla="*/ 379 h 710"/>
                    <a:gd name="T46" fmla="*/ 813 w 1034"/>
                    <a:gd name="T47" fmla="*/ 407 h 710"/>
                    <a:gd name="T48" fmla="*/ 855 w 1034"/>
                    <a:gd name="T49" fmla="*/ 370 h 710"/>
                    <a:gd name="T50" fmla="*/ 897 w 1034"/>
                    <a:gd name="T51" fmla="*/ 407 h 710"/>
                    <a:gd name="T52" fmla="*/ 909 w 1034"/>
                    <a:gd name="T53" fmla="*/ 379 h 710"/>
                    <a:gd name="T54" fmla="*/ 909 w 1034"/>
                    <a:gd name="T55" fmla="*/ 317 h 710"/>
                    <a:gd name="T56" fmla="*/ 886 w 1034"/>
                    <a:gd name="T57" fmla="*/ 294 h 710"/>
                    <a:gd name="T58" fmla="*/ 824 w 1034"/>
                    <a:gd name="T59" fmla="*/ 294 h 710"/>
                    <a:gd name="T60" fmla="*/ 801 w 1034"/>
                    <a:gd name="T61" fmla="*/ 317 h 710"/>
                    <a:gd name="T62" fmla="*/ 926 w 1034"/>
                    <a:gd name="T63" fmla="*/ 127 h 710"/>
                    <a:gd name="T64" fmla="*/ 844 w 1034"/>
                    <a:gd name="T65" fmla="*/ 187 h 710"/>
                    <a:gd name="T66" fmla="*/ 790 w 1034"/>
                    <a:gd name="T67" fmla="*/ 156 h 710"/>
                    <a:gd name="T68" fmla="*/ 841 w 1034"/>
                    <a:gd name="T69" fmla="*/ 229 h 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34" h="710">
                      <a:moveTo>
                        <a:pt x="1005" y="0"/>
                      </a:moveTo>
                      <a:cubicBezTo>
                        <a:pt x="1022" y="0"/>
                        <a:pt x="1033" y="12"/>
                        <a:pt x="1033" y="29"/>
                      </a:cubicBezTo>
                      <a:lnTo>
                        <a:pt x="1033" y="681"/>
                      </a:lnTo>
                      <a:cubicBezTo>
                        <a:pt x="1033" y="695"/>
                        <a:pt x="1022" y="709"/>
                        <a:pt x="1005" y="709"/>
                      </a:cubicBezTo>
                      <a:lnTo>
                        <a:pt x="28" y="709"/>
                      </a:lnTo>
                      <a:cubicBezTo>
                        <a:pt x="14" y="709"/>
                        <a:pt x="0" y="698"/>
                        <a:pt x="0" y="681"/>
                      </a:cubicBezTo>
                      <a:lnTo>
                        <a:pt x="0" y="29"/>
                      </a:lnTo>
                      <a:cubicBezTo>
                        <a:pt x="0" y="15"/>
                        <a:pt x="11" y="0"/>
                        <a:pt x="28" y="0"/>
                      </a:cubicBezTo>
                      <a:lnTo>
                        <a:pt x="1005" y="0"/>
                      </a:lnTo>
                      <a:close/>
                      <a:moveTo>
                        <a:pt x="655" y="156"/>
                      </a:moveTo>
                      <a:lnTo>
                        <a:pt x="655" y="206"/>
                      </a:lnTo>
                      <a:lnTo>
                        <a:pt x="705" y="206"/>
                      </a:lnTo>
                      <a:lnTo>
                        <a:pt x="705" y="156"/>
                      </a:lnTo>
                      <a:lnTo>
                        <a:pt x="655" y="156"/>
                      </a:lnTo>
                      <a:close/>
                      <a:moveTo>
                        <a:pt x="570" y="551"/>
                      </a:moveTo>
                      <a:lnTo>
                        <a:pt x="570" y="102"/>
                      </a:lnTo>
                      <a:lnTo>
                        <a:pt x="107" y="102"/>
                      </a:lnTo>
                      <a:lnTo>
                        <a:pt x="107" y="539"/>
                      </a:lnTo>
                      <a:cubicBezTo>
                        <a:pt x="113" y="534"/>
                        <a:pt x="118" y="531"/>
                        <a:pt x="124" y="528"/>
                      </a:cubicBezTo>
                      <a:lnTo>
                        <a:pt x="257" y="466"/>
                      </a:lnTo>
                      <a:cubicBezTo>
                        <a:pt x="257" y="466"/>
                        <a:pt x="279" y="492"/>
                        <a:pt x="333" y="492"/>
                      </a:cubicBezTo>
                      <a:cubicBezTo>
                        <a:pt x="387" y="492"/>
                        <a:pt x="409" y="466"/>
                        <a:pt x="409" y="466"/>
                      </a:cubicBezTo>
                      <a:lnTo>
                        <a:pt x="542" y="528"/>
                      </a:lnTo>
                      <a:cubicBezTo>
                        <a:pt x="553" y="534"/>
                        <a:pt x="562" y="542"/>
                        <a:pt x="570" y="551"/>
                      </a:cubicBezTo>
                      <a:close/>
                      <a:moveTo>
                        <a:pt x="652" y="331"/>
                      </a:moveTo>
                      <a:lnTo>
                        <a:pt x="652" y="381"/>
                      </a:lnTo>
                      <a:lnTo>
                        <a:pt x="705" y="381"/>
                      </a:lnTo>
                      <a:lnTo>
                        <a:pt x="705" y="331"/>
                      </a:lnTo>
                      <a:lnTo>
                        <a:pt x="652" y="331"/>
                      </a:lnTo>
                      <a:close/>
                      <a:moveTo>
                        <a:pt x="705" y="559"/>
                      </a:moveTo>
                      <a:lnTo>
                        <a:pt x="705" y="508"/>
                      </a:lnTo>
                      <a:lnTo>
                        <a:pt x="652" y="508"/>
                      </a:lnTo>
                      <a:lnTo>
                        <a:pt x="652" y="559"/>
                      </a:lnTo>
                      <a:lnTo>
                        <a:pt x="705" y="559"/>
                      </a:lnTo>
                      <a:close/>
                      <a:moveTo>
                        <a:pt x="923" y="500"/>
                      </a:moveTo>
                      <a:cubicBezTo>
                        <a:pt x="931" y="494"/>
                        <a:pt x="931" y="486"/>
                        <a:pt x="926" y="480"/>
                      </a:cubicBezTo>
                      <a:cubicBezTo>
                        <a:pt x="917" y="475"/>
                        <a:pt x="909" y="475"/>
                        <a:pt x="903" y="480"/>
                      </a:cubicBezTo>
                      <a:lnTo>
                        <a:pt x="844" y="539"/>
                      </a:lnTo>
                      <a:lnTo>
                        <a:pt x="813" y="508"/>
                      </a:lnTo>
                      <a:cubicBezTo>
                        <a:pt x="804" y="503"/>
                        <a:pt x="796" y="503"/>
                        <a:pt x="790" y="508"/>
                      </a:cubicBezTo>
                      <a:cubicBezTo>
                        <a:pt x="784" y="517"/>
                        <a:pt x="784" y="525"/>
                        <a:pt x="790" y="531"/>
                      </a:cubicBezTo>
                      <a:lnTo>
                        <a:pt x="841" y="582"/>
                      </a:lnTo>
                      <a:lnTo>
                        <a:pt x="923" y="500"/>
                      </a:lnTo>
                      <a:close/>
                      <a:moveTo>
                        <a:pt x="801" y="317"/>
                      </a:moveTo>
                      <a:lnTo>
                        <a:pt x="832" y="348"/>
                      </a:lnTo>
                      <a:lnTo>
                        <a:pt x="801" y="379"/>
                      </a:lnTo>
                      <a:cubicBezTo>
                        <a:pt x="796" y="387"/>
                        <a:pt x="796" y="396"/>
                        <a:pt x="801" y="401"/>
                      </a:cubicBezTo>
                      <a:cubicBezTo>
                        <a:pt x="804" y="404"/>
                        <a:pt x="807" y="407"/>
                        <a:pt x="813" y="407"/>
                      </a:cubicBezTo>
                      <a:cubicBezTo>
                        <a:pt x="818" y="407"/>
                        <a:pt x="821" y="404"/>
                        <a:pt x="824" y="401"/>
                      </a:cubicBezTo>
                      <a:lnTo>
                        <a:pt x="855" y="370"/>
                      </a:lnTo>
                      <a:lnTo>
                        <a:pt x="886" y="401"/>
                      </a:lnTo>
                      <a:cubicBezTo>
                        <a:pt x="889" y="404"/>
                        <a:pt x="895" y="407"/>
                        <a:pt x="897" y="407"/>
                      </a:cubicBezTo>
                      <a:cubicBezTo>
                        <a:pt x="903" y="407"/>
                        <a:pt x="906" y="404"/>
                        <a:pt x="909" y="401"/>
                      </a:cubicBezTo>
                      <a:cubicBezTo>
                        <a:pt x="914" y="393"/>
                        <a:pt x="914" y="384"/>
                        <a:pt x="909" y="379"/>
                      </a:cubicBezTo>
                      <a:lnTo>
                        <a:pt x="878" y="348"/>
                      </a:lnTo>
                      <a:lnTo>
                        <a:pt x="909" y="317"/>
                      </a:lnTo>
                      <a:cubicBezTo>
                        <a:pt x="914" y="308"/>
                        <a:pt x="914" y="300"/>
                        <a:pt x="909" y="294"/>
                      </a:cubicBezTo>
                      <a:cubicBezTo>
                        <a:pt x="900" y="288"/>
                        <a:pt x="892" y="288"/>
                        <a:pt x="886" y="294"/>
                      </a:cubicBezTo>
                      <a:lnTo>
                        <a:pt x="855" y="325"/>
                      </a:lnTo>
                      <a:lnTo>
                        <a:pt x="824" y="294"/>
                      </a:lnTo>
                      <a:cubicBezTo>
                        <a:pt x="815" y="288"/>
                        <a:pt x="807" y="288"/>
                        <a:pt x="801" y="294"/>
                      </a:cubicBezTo>
                      <a:cubicBezTo>
                        <a:pt x="796" y="302"/>
                        <a:pt x="796" y="311"/>
                        <a:pt x="801" y="317"/>
                      </a:cubicBezTo>
                      <a:close/>
                      <a:moveTo>
                        <a:pt x="923" y="147"/>
                      </a:moveTo>
                      <a:cubicBezTo>
                        <a:pt x="931" y="142"/>
                        <a:pt x="931" y="130"/>
                        <a:pt x="926" y="127"/>
                      </a:cubicBezTo>
                      <a:cubicBezTo>
                        <a:pt x="917" y="122"/>
                        <a:pt x="909" y="122"/>
                        <a:pt x="903" y="127"/>
                      </a:cubicBezTo>
                      <a:lnTo>
                        <a:pt x="844" y="187"/>
                      </a:lnTo>
                      <a:lnTo>
                        <a:pt x="813" y="156"/>
                      </a:lnTo>
                      <a:cubicBezTo>
                        <a:pt x="804" y="150"/>
                        <a:pt x="796" y="150"/>
                        <a:pt x="790" y="156"/>
                      </a:cubicBezTo>
                      <a:cubicBezTo>
                        <a:pt x="784" y="164"/>
                        <a:pt x="784" y="173"/>
                        <a:pt x="790" y="178"/>
                      </a:cubicBezTo>
                      <a:lnTo>
                        <a:pt x="841" y="229"/>
                      </a:lnTo>
                      <a:lnTo>
                        <a:pt x="923" y="147"/>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215" name="Freeform 7">
                  <a:extLst>
                    <a:ext uri="{FF2B5EF4-FFF2-40B4-BE49-F238E27FC236}">
                      <a16:creationId xmlns:a16="http://schemas.microsoft.com/office/drawing/2014/main" id="{49325F02-16B2-4247-807F-E1C2E0DBB6E9}"/>
                    </a:ext>
                  </a:extLst>
                </p:cNvPr>
                <p:cNvSpPr>
                  <a:spLocks noChangeArrowheads="1"/>
                </p:cNvSpPr>
                <p:nvPr/>
              </p:nvSpPr>
              <p:spPr bwMode="auto">
                <a:xfrm>
                  <a:off x="2997200" y="4162425"/>
                  <a:ext cx="73025" cy="106363"/>
                </a:xfrm>
                <a:custGeom>
                  <a:avLst/>
                  <a:gdLst>
                    <a:gd name="T0" fmla="*/ 0 w 205"/>
                    <a:gd name="T1" fmla="*/ 172 h 297"/>
                    <a:gd name="T2" fmla="*/ 9 w 205"/>
                    <a:gd name="T3" fmla="*/ 155 h 297"/>
                    <a:gd name="T4" fmla="*/ 3 w 205"/>
                    <a:gd name="T5" fmla="*/ 102 h 297"/>
                    <a:gd name="T6" fmla="*/ 3 w 205"/>
                    <a:gd name="T7" fmla="*/ 90 h 297"/>
                    <a:gd name="T8" fmla="*/ 108 w 205"/>
                    <a:gd name="T9" fmla="*/ 0 h 297"/>
                    <a:gd name="T10" fmla="*/ 122 w 205"/>
                    <a:gd name="T11" fmla="*/ 20 h 297"/>
                    <a:gd name="T12" fmla="*/ 198 w 205"/>
                    <a:gd name="T13" fmla="*/ 96 h 297"/>
                    <a:gd name="T14" fmla="*/ 192 w 205"/>
                    <a:gd name="T15" fmla="*/ 152 h 297"/>
                    <a:gd name="T16" fmla="*/ 204 w 205"/>
                    <a:gd name="T17" fmla="*/ 172 h 297"/>
                    <a:gd name="T18" fmla="*/ 198 w 205"/>
                    <a:gd name="T19" fmla="*/ 203 h 297"/>
                    <a:gd name="T20" fmla="*/ 178 w 205"/>
                    <a:gd name="T21" fmla="*/ 220 h 297"/>
                    <a:gd name="T22" fmla="*/ 178 w 205"/>
                    <a:gd name="T23" fmla="*/ 220 h 297"/>
                    <a:gd name="T24" fmla="*/ 102 w 205"/>
                    <a:gd name="T25" fmla="*/ 296 h 297"/>
                    <a:gd name="T26" fmla="*/ 102 w 205"/>
                    <a:gd name="T27" fmla="*/ 296 h 297"/>
                    <a:gd name="T28" fmla="*/ 102 w 205"/>
                    <a:gd name="T29" fmla="*/ 296 h 297"/>
                    <a:gd name="T30" fmla="*/ 102 w 205"/>
                    <a:gd name="T31" fmla="*/ 296 h 297"/>
                    <a:gd name="T32" fmla="*/ 102 w 205"/>
                    <a:gd name="T33" fmla="*/ 296 h 297"/>
                    <a:gd name="T34" fmla="*/ 102 w 205"/>
                    <a:gd name="T35" fmla="*/ 296 h 297"/>
                    <a:gd name="T36" fmla="*/ 102 w 205"/>
                    <a:gd name="T37" fmla="*/ 296 h 297"/>
                    <a:gd name="T38" fmla="*/ 102 w 205"/>
                    <a:gd name="T39" fmla="*/ 296 h 297"/>
                    <a:gd name="T40" fmla="*/ 102 w 205"/>
                    <a:gd name="T41" fmla="*/ 296 h 297"/>
                    <a:gd name="T42" fmla="*/ 102 w 205"/>
                    <a:gd name="T43" fmla="*/ 296 h 297"/>
                    <a:gd name="T44" fmla="*/ 102 w 205"/>
                    <a:gd name="T45" fmla="*/ 296 h 297"/>
                    <a:gd name="T46" fmla="*/ 26 w 205"/>
                    <a:gd name="T47" fmla="*/ 220 h 297"/>
                    <a:gd name="T48" fmla="*/ 26 w 205"/>
                    <a:gd name="T49" fmla="*/ 220 h 297"/>
                    <a:gd name="T50" fmla="*/ 6 w 205"/>
                    <a:gd name="T51" fmla="*/ 203 h 297"/>
                    <a:gd name="T52" fmla="*/ 0 w 205"/>
                    <a:gd name="T53" fmla="*/ 172 h 2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05" h="297">
                      <a:moveTo>
                        <a:pt x="0" y="172"/>
                      </a:moveTo>
                      <a:cubicBezTo>
                        <a:pt x="0" y="164"/>
                        <a:pt x="3" y="155"/>
                        <a:pt x="9" y="155"/>
                      </a:cubicBezTo>
                      <a:cubicBezTo>
                        <a:pt x="6" y="144"/>
                        <a:pt x="3" y="121"/>
                        <a:pt x="3" y="102"/>
                      </a:cubicBezTo>
                      <a:lnTo>
                        <a:pt x="3" y="90"/>
                      </a:lnTo>
                      <a:cubicBezTo>
                        <a:pt x="3" y="90"/>
                        <a:pt x="3" y="6"/>
                        <a:pt x="108" y="0"/>
                      </a:cubicBezTo>
                      <a:lnTo>
                        <a:pt x="122" y="20"/>
                      </a:lnTo>
                      <a:cubicBezTo>
                        <a:pt x="164" y="23"/>
                        <a:pt x="198" y="59"/>
                        <a:pt x="198" y="96"/>
                      </a:cubicBezTo>
                      <a:cubicBezTo>
                        <a:pt x="198" y="116"/>
                        <a:pt x="195" y="141"/>
                        <a:pt x="192" y="152"/>
                      </a:cubicBezTo>
                      <a:cubicBezTo>
                        <a:pt x="201" y="155"/>
                        <a:pt x="204" y="164"/>
                        <a:pt x="204" y="172"/>
                      </a:cubicBezTo>
                      <a:lnTo>
                        <a:pt x="198" y="203"/>
                      </a:lnTo>
                      <a:cubicBezTo>
                        <a:pt x="195" y="212"/>
                        <a:pt x="189" y="220"/>
                        <a:pt x="178" y="220"/>
                      </a:cubicBezTo>
                      <a:lnTo>
                        <a:pt x="178" y="220"/>
                      </a:lnTo>
                      <a:cubicBezTo>
                        <a:pt x="167" y="294"/>
                        <a:pt x="110" y="296"/>
                        <a:pt x="102" y="296"/>
                      </a:cubicBezTo>
                      <a:lnTo>
                        <a:pt x="102" y="296"/>
                      </a:lnTo>
                      <a:lnTo>
                        <a:pt x="102" y="296"/>
                      </a:lnTo>
                      <a:lnTo>
                        <a:pt x="102" y="296"/>
                      </a:lnTo>
                      <a:lnTo>
                        <a:pt x="102" y="296"/>
                      </a:lnTo>
                      <a:lnTo>
                        <a:pt x="102" y="296"/>
                      </a:lnTo>
                      <a:lnTo>
                        <a:pt x="102" y="296"/>
                      </a:lnTo>
                      <a:lnTo>
                        <a:pt x="102" y="296"/>
                      </a:lnTo>
                      <a:lnTo>
                        <a:pt x="102" y="296"/>
                      </a:lnTo>
                      <a:lnTo>
                        <a:pt x="102" y="296"/>
                      </a:lnTo>
                      <a:lnTo>
                        <a:pt x="102" y="296"/>
                      </a:lnTo>
                      <a:cubicBezTo>
                        <a:pt x="93" y="296"/>
                        <a:pt x="37" y="294"/>
                        <a:pt x="26" y="220"/>
                      </a:cubicBezTo>
                      <a:lnTo>
                        <a:pt x="26" y="220"/>
                      </a:lnTo>
                      <a:cubicBezTo>
                        <a:pt x="14" y="220"/>
                        <a:pt x="6" y="212"/>
                        <a:pt x="6" y="203"/>
                      </a:cubicBezTo>
                      <a:lnTo>
                        <a:pt x="0" y="172"/>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1208" name="Rectangle 1207">
                <a:extLst>
                  <a:ext uri="{FF2B5EF4-FFF2-40B4-BE49-F238E27FC236}">
                    <a16:creationId xmlns:a16="http://schemas.microsoft.com/office/drawing/2014/main" id="{5BFB11D5-E9BF-4C40-8094-9C2F4ADCF8FC}"/>
                  </a:ext>
                </a:extLst>
              </p:cNvPr>
              <p:cNvSpPr/>
              <p:nvPr/>
            </p:nvSpPr>
            <p:spPr>
              <a:xfrm>
                <a:off x="2451118" y="4158080"/>
                <a:ext cx="865570"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p>
            </p:txBody>
          </p:sp>
        </p:grpSp>
        <p:sp>
          <p:nvSpPr>
            <p:cNvPr id="1206" name="Text Box 30">
              <a:extLst>
                <a:ext uri="{FF2B5EF4-FFF2-40B4-BE49-F238E27FC236}">
                  <a16:creationId xmlns:a16="http://schemas.microsoft.com/office/drawing/2014/main" id="{F8801251-5C19-4F92-959A-9B41486FFA5A}"/>
                </a:ext>
              </a:extLst>
            </p:cNvPr>
            <p:cNvSpPr txBox="1">
              <a:spLocks noChangeArrowheads="1"/>
            </p:cNvSpPr>
            <p:nvPr/>
          </p:nvSpPr>
          <p:spPr bwMode="auto">
            <a:xfrm>
              <a:off x="6609905" y="5889087"/>
              <a:ext cx="601072" cy="246221"/>
            </a:xfrm>
            <a:prstGeom prst="rect">
              <a:avLst/>
            </a:prstGeom>
            <a:solidFill>
              <a:schemeClr val="bg1"/>
            </a:solidFill>
            <a:ln w="9525">
              <a:noFill/>
              <a:miter lim="800000"/>
              <a:headEnd/>
              <a:tailEnd/>
            </a:ln>
          </p:spPr>
          <p:txBody>
            <a:bodyPr wrap="square" lIns="0" tIns="0" rIns="0" bIns="0" anchor="ctr">
              <a:spAutoFit/>
            </a:bodyPr>
            <a:lstStyle/>
            <a:p>
              <a:pPr algn="ctr">
                <a:buClr>
                  <a:srgbClr val="FD0000"/>
                </a:buClr>
              </a:pPr>
              <a:r>
                <a:rPr lang="en-US" sz="800" dirty="0">
                  <a:solidFill>
                    <a:schemeClr val="bg2">
                      <a:lumMod val="10000"/>
                    </a:schemeClr>
                  </a:solidFill>
                </a:rPr>
                <a:t>ID &amp; Access Management</a:t>
              </a:r>
            </a:p>
          </p:txBody>
        </p:sp>
      </p:grpSp>
      <p:grpSp>
        <p:nvGrpSpPr>
          <p:cNvPr id="1216" name="Group 1215">
            <a:extLst>
              <a:ext uri="{FF2B5EF4-FFF2-40B4-BE49-F238E27FC236}">
                <a16:creationId xmlns:a16="http://schemas.microsoft.com/office/drawing/2014/main" id="{68E77765-B996-46F8-9BEA-08E3320C299E}"/>
              </a:ext>
            </a:extLst>
          </p:cNvPr>
          <p:cNvGrpSpPr/>
          <p:nvPr/>
        </p:nvGrpSpPr>
        <p:grpSpPr>
          <a:xfrm>
            <a:off x="10948650" y="2062321"/>
            <a:ext cx="495559" cy="600714"/>
            <a:chOff x="7283585" y="5496258"/>
            <a:chExt cx="495559" cy="600714"/>
          </a:xfrm>
        </p:grpSpPr>
        <p:grpSp>
          <p:nvGrpSpPr>
            <p:cNvPr id="1217" name="Group 1216">
              <a:extLst>
                <a:ext uri="{FF2B5EF4-FFF2-40B4-BE49-F238E27FC236}">
                  <a16:creationId xmlns:a16="http://schemas.microsoft.com/office/drawing/2014/main" id="{280E2254-B1C0-4D4F-955A-AA70D1DD6EE3}"/>
                </a:ext>
              </a:extLst>
            </p:cNvPr>
            <p:cNvGrpSpPr/>
            <p:nvPr/>
          </p:nvGrpSpPr>
          <p:grpSpPr>
            <a:xfrm>
              <a:off x="7283585" y="5496258"/>
              <a:ext cx="495559" cy="543422"/>
              <a:chOff x="4149905" y="4158080"/>
              <a:chExt cx="639069" cy="695710"/>
            </a:xfrm>
          </p:grpSpPr>
          <p:grpSp>
            <p:nvGrpSpPr>
              <p:cNvPr id="1219" name="Group 1218">
                <a:extLst>
                  <a:ext uri="{FF2B5EF4-FFF2-40B4-BE49-F238E27FC236}">
                    <a16:creationId xmlns:a16="http://schemas.microsoft.com/office/drawing/2014/main" id="{D164DB17-3666-42F4-8803-DCF7C59283C4}"/>
                  </a:ext>
                </a:extLst>
              </p:cNvPr>
              <p:cNvGrpSpPr/>
              <p:nvPr/>
            </p:nvGrpSpPr>
            <p:grpSpPr>
              <a:xfrm>
                <a:off x="4195359" y="4291017"/>
                <a:ext cx="548161" cy="429836"/>
                <a:chOff x="3944938" y="4110038"/>
                <a:chExt cx="360362" cy="282575"/>
              </a:xfrm>
              <a:solidFill>
                <a:srgbClr val="F80000"/>
              </a:solidFill>
            </p:grpSpPr>
            <p:sp>
              <p:nvSpPr>
                <p:cNvPr id="1221" name="Freeform 8">
                  <a:extLst>
                    <a:ext uri="{FF2B5EF4-FFF2-40B4-BE49-F238E27FC236}">
                      <a16:creationId xmlns:a16="http://schemas.microsoft.com/office/drawing/2014/main" id="{61D65D38-F952-4293-B057-AF70584572E7}"/>
                    </a:ext>
                  </a:extLst>
                </p:cNvPr>
                <p:cNvSpPr>
                  <a:spLocks noChangeArrowheads="1"/>
                </p:cNvSpPr>
                <p:nvPr/>
              </p:nvSpPr>
              <p:spPr bwMode="auto">
                <a:xfrm>
                  <a:off x="3981450" y="4176713"/>
                  <a:ext cx="17463" cy="12700"/>
                </a:xfrm>
                <a:custGeom>
                  <a:avLst/>
                  <a:gdLst>
                    <a:gd name="T0" fmla="*/ 24 w 49"/>
                    <a:gd name="T1" fmla="*/ 36 h 37"/>
                    <a:gd name="T2" fmla="*/ 0 w 49"/>
                    <a:gd name="T3" fmla="*/ 36 h 37"/>
                    <a:gd name="T4" fmla="*/ 0 w 49"/>
                    <a:gd name="T5" fmla="*/ 0 h 37"/>
                    <a:gd name="T6" fmla="*/ 48 w 49"/>
                    <a:gd name="T7" fmla="*/ 0 h 37"/>
                    <a:gd name="T8" fmla="*/ 48 w 49"/>
                    <a:gd name="T9" fmla="*/ 36 h 37"/>
                    <a:gd name="T10" fmla="*/ 24 w 49"/>
                    <a:gd name="T11" fmla="*/ 36 h 37"/>
                  </a:gdLst>
                  <a:ahLst/>
                  <a:cxnLst>
                    <a:cxn ang="0">
                      <a:pos x="T0" y="T1"/>
                    </a:cxn>
                    <a:cxn ang="0">
                      <a:pos x="T2" y="T3"/>
                    </a:cxn>
                    <a:cxn ang="0">
                      <a:pos x="T4" y="T5"/>
                    </a:cxn>
                    <a:cxn ang="0">
                      <a:pos x="T6" y="T7"/>
                    </a:cxn>
                    <a:cxn ang="0">
                      <a:pos x="T8" y="T9"/>
                    </a:cxn>
                    <a:cxn ang="0">
                      <a:pos x="T10" y="T11"/>
                    </a:cxn>
                  </a:cxnLst>
                  <a:rect l="0" t="0" r="r" b="b"/>
                  <a:pathLst>
                    <a:path w="49" h="37">
                      <a:moveTo>
                        <a:pt x="24" y="36"/>
                      </a:moveTo>
                      <a:lnTo>
                        <a:pt x="0" y="36"/>
                      </a:lnTo>
                      <a:lnTo>
                        <a:pt x="0" y="0"/>
                      </a:lnTo>
                      <a:lnTo>
                        <a:pt x="48" y="0"/>
                      </a:lnTo>
                      <a:lnTo>
                        <a:pt x="48" y="36"/>
                      </a:lnTo>
                      <a:lnTo>
                        <a:pt x="24" y="36"/>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222" name="Freeform 9">
                  <a:extLst>
                    <a:ext uri="{FF2B5EF4-FFF2-40B4-BE49-F238E27FC236}">
                      <a16:creationId xmlns:a16="http://schemas.microsoft.com/office/drawing/2014/main" id="{10B41762-50AB-47C4-94D2-A7184BAB5CF9}"/>
                    </a:ext>
                  </a:extLst>
                </p:cNvPr>
                <p:cNvSpPr>
                  <a:spLocks noChangeArrowheads="1"/>
                </p:cNvSpPr>
                <p:nvPr/>
              </p:nvSpPr>
              <p:spPr bwMode="auto">
                <a:xfrm>
                  <a:off x="4114800" y="4176713"/>
                  <a:ext cx="134938" cy="12700"/>
                </a:xfrm>
                <a:custGeom>
                  <a:avLst/>
                  <a:gdLst>
                    <a:gd name="T0" fmla="*/ 188 w 377"/>
                    <a:gd name="T1" fmla="*/ 36 h 37"/>
                    <a:gd name="T2" fmla="*/ 0 w 377"/>
                    <a:gd name="T3" fmla="*/ 36 h 37"/>
                    <a:gd name="T4" fmla="*/ 0 w 377"/>
                    <a:gd name="T5" fmla="*/ 0 h 37"/>
                    <a:gd name="T6" fmla="*/ 376 w 377"/>
                    <a:gd name="T7" fmla="*/ 0 h 37"/>
                    <a:gd name="T8" fmla="*/ 376 w 377"/>
                    <a:gd name="T9" fmla="*/ 36 h 37"/>
                    <a:gd name="T10" fmla="*/ 188 w 377"/>
                    <a:gd name="T11" fmla="*/ 36 h 37"/>
                  </a:gdLst>
                  <a:ahLst/>
                  <a:cxnLst>
                    <a:cxn ang="0">
                      <a:pos x="T0" y="T1"/>
                    </a:cxn>
                    <a:cxn ang="0">
                      <a:pos x="T2" y="T3"/>
                    </a:cxn>
                    <a:cxn ang="0">
                      <a:pos x="T4" y="T5"/>
                    </a:cxn>
                    <a:cxn ang="0">
                      <a:pos x="T6" y="T7"/>
                    </a:cxn>
                    <a:cxn ang="0">
                      <a:pos x="T8" y="T9"/>
                    </a:cxn>
                    <a:cxn ang="0">
                      <a:pos x="T10" y="T11"/>
                    </a:cxn>
                  </a:cxnLst>
                  <a:rect l="0" t="0" r="r" b="b"/>
                  <a:pathLst>
                    <a:path w="377" h="37">
                      <a:moveTo>
                        <a:pt x="188" y="36"/>
                      </a:moveTo>
                      <a:lnTo>
                        <a:pt x="0" y="36"/>
                      </a:lnTo>
                      <a:lnTo>
                        <a:pt x="0" y="0"/>
                      </a:lnTo>
                      <a:lnTo>
                        <a:pt x="376" y="0"/>
                      </a:lnTo>
                      <a:lnTo>
                        <a:pt x="376" y="36"/>
                      </a:lnTo>
                      <a:lnTo>
                        <a:pt x="188" y="36"/>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223" name="Freeform 10">
                  <a:extLst>
                    <a:ext uri="{FF2B5EF4-FFF2-40B4-BE49-F238E27FC236}">
                      <a16:creationId xmlns:a16="http://schemas.microsoft.com/office/drawing/2014/main" id="{55A2D9CD-5EC6-4642-9B90-790EB975F07E}"/>
                    </a:ext>
                  </a:extLst>
                </p:cNvPr>
                <p:cNvSpPr>
                  <a:spLocks noChangeArrowheads="1"/>
                </p:cNvSpPr>
                <p:nvPr/>
              </p:nvSpPr>
              <p:spPr bwMode="auto">
                <a:xfrm>
                  <a:off x="4016375" y="4176713"/>
                  <a:ext cx="80963" cy="12700"/>
                </a:xfrm>
                <a:custGeom>
                  <a:avLst/>
                  <a:gdLst>
                    <a:gd name="T0" fmla="*/ 113 w 227"/>
                    <a:gd name="T1" fmla="*/ 36 h 37"/>
                    <a:gd name="T2" fmla="*/ 0 w 227"/>
                    <a:gd name="T3" fmla="*/ 36 h 37"/>
                    <a:gd name="T4" fmla="*/ 0 w 227"/>
                    <a:gd name="T5" fmla="*/ 0 h 37"/>
                    <a:gd name="T6" fmla="*/ 226 w 227"/>
                    <a:gd name="T7" fmla="*/ 0 h 37"/>
                    <a:gd name="T8" fmla="*/ 226 w 227"/>
                    <a:gd name="T9" fmla="*/ 36 h 37"/>
                    <a:gd name="T10" fmla="*/ 113 w 227"/>
                    <a:gd name="T11" fmla="*/ 36 h 37"/>
                  </a:gdLst>
                  <a:ahLst/>
                  <a:cxnLst>
                    <a:cxn ang="0">
                      <a:pos x="T0" y="T1"/>
                    </a:cxn>
                    <a:cxn ang="0">
                      <a:pos x="T2" y="T3"/>
                    </a:cxn>
                    <a:cxn ang="0">
                      <a:pos x="T4" y="T5"/>
                    </a:cxn>
                    <a:cxn ang="0">
                      <a:pos x="T6" y="T7"/>
                    </a:cxn>
                    <a:cxn ang="0">
                      <a:pos x="T8" y="T9"/>
                    </a:cxn>
                    <a:cxn ang="0">
                      <a:pos x="T10" y="T11"/>
                    </a:cxn>
                  </a:cxnLst>
                  <a:rect l="0" t="0" r="r" b="b"/>
                  <a:pathLst>
                    <a:path w="227" h="37">
                      <a:moveTo>
                        <a:pt x="113" y="36"/>
                      </a:moveTo>
                      <a:lnTo>
                        <a:pt x="0" y="36"/>
                      </a:lnTo>
                      <a:lnTo>
                        <a:pt x="0" y="0"/>
                      </a:lnTo>
                      <a:lnTo>
                        <a:pt x="226" y="0"/>
                      </a:lnTo>
                      <a:lnTo>
                        <a:pt x="226" y="36"/>
                      </a:lnTo>
                      <a:lnTo>
                        <a:pt x="113" y="36"/>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224" name="Freeform 11">
                  <a:extLst>
                    <a:ext uri="{FF2B5EF4-FFF2-40B4-BE49-F238E27FC236}">
                      <a16:creationId xmlns:a16="http://schemas.microsoft.com/office/drawing/2014/main" id="{A20AECD3-D7F2-4353-BE9C-07999F331C6C}"/>
                    </a:ext>
                  </a:extLst>
                </p:cNvPr>
                <p:cNvSpPr>
                  <a:spLocks noChangeArrowheads="1"/>
                </p:cNvSpPr>
                <p:nvPr/>
              </p:nvSpPr>
              <p:spPr bwMode="auto">
                <a:xfrm>
                  <a:off x="3944938" y="4110038"/>
                  <a:ext cx="360362" cy="282575"/>
                </a:xfrm>
                <a:custGeom>
                  <a:avLst/>
                  <a:gdLst>
                    <a:gd name="T0" fmla="*/ 985 w 1003"/>
                    <a:gd name="T1" fmla="*/ 0 h 783"/>
                    <a:gd name="T2" fmla="*/ 1002 w 1003"/>
                    <a:gd name="T3" fmla="*/ 20 h 783"/>
                    <a:gd name="T4" fmla="*/ 1002 w 1003"/>
                    <a:gd name="T5" fmla="*/ 559 h 783"/>
                    <a:gd name="T6" fmla="*/ 965 w 1003"/>
                    <a:gd name="T7" fmla="*/ 559 h 783"/>
                    <a:gd name="T8" fmla="*/ 965 w 1003"/>
                    <a:gd name="T9" fmla="*/ 133 h 783"/>
                    <a:gd name="T10" fmla="*/ 37 w 1003"/>
                    <a:gd name="T11" fmla="*/ 133 h 783"/>
                    <a:gd name="T12" fmla="*/ 37 w 1003"/>
                    <a:gd name="T13" fmla="*/ 782 h 783"/>
                    <a:gd name="T14" fmla="*/ 0 w 1003"/>
                    <a:gd name="T15" fmla="*/ 782 h 783"/>
                    <a:gd name="T16" fmla="*/ 0 w 1003"/>
                    <a:gd name="T17" fmla="*/ 20 h 783"/>
                    <a:gd name="T18" fmla="*/ 20 w 1003"/>
                    <a:gd name="T19" fmla="*/ 0 h 783"/>
                    <a:gd name="T20" fmla="*/ 985 w 1003"/>
                    <a:gd name="T21" fmla="*/ 0 h 783"/>
                    <a:gd name="T22" fmla="*/ 93 w 1003"/>
                    <a:gd name="T23" fmla="*/ 93 h 783"/>
                    <a:gd name="T24" fmla="*/ 93 w 1003"/>
                    <a:gd name="T25" fmla="*/ 37 h 783"/>
                    <a:gd name="T26" fmla="*/ 37 w 1003"/>
                    <a:gd name="T27" fmla="*/ 37 h 783"/>
                    <a:gd name="T28" fmla="*/ 37 w 1003"/>
                    <a:gd name="T29" fmla="*/ 93 h 783"/>
                    <a:gd name="T30" fmla="*/ 93 w 1003"/>
                    <a:gd name="T31" fmla="*/ 93 h 7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03" h="783">
                      <a:moveTo>
                        <a:pt x="985" y="0"/>
                      </a:moveTo>
                      <a:cubicBezTo>
                        <a:pt x="994" y="0"/>
                        <a:pt x="1002" y="9"/>
                        <a:pt x="1002" y="20"/>
                      </a:cubicBezTo>
                      <a:lnTo>
                        <a:pt x="1002" y="559"/>
                      </a:lnTo>
                      <a:lnTo>
                        <a:pt x="965" y="559"/>
                      </a:lnTo>
                      <a:lnTo>
                        <a:pt x="965" y="133"/>
                      </a:lnTo>
                      <a:lnTo>
                        <a:pt x="37" y="133"/>
                      </a:lnTo>
                      <a:lnTo>
                        <a:pt x="37" y="782"/>
                      </a:lnTo>
                      <a:lnTo>
                        <a:pt x="0" y="782"/>
                      </a:lnTo>
                      <a:lnTo>
                        <a:pt x="0" y="20"/>
                      </a:lnTo>
                      <a:cubicBezTo>
                        <a:pt x="0" y="9"/>
                        <a:pt x="9" y="0"/>
                        <a:pt x="20" y="0"/>
                      </a:cubicBezTo>
                      <a:lnTo>
                        <a:pt x="985" y="0"/>
                      </a:lnTo>
                      <a:close/>
                      <a:moveTo>
                        <a:pt x="93" y="93"/>
                      </a:moveTo>
                      <a:lnTo>
                        <a:pt x="93" y="37"/>
                      </a:lnTo>
                      <a:lnTo>
                        <a:pt x="37" y="37"/>
                      </a:lnTo>
                      <a:lnTo>
                        <a:pt x="37" y="93"/>
                      </a:lnTo>
                      <a:lnTo>
                        <a:pt x="93" y="93"/>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225" name="Freeform 12">
                  <a:extLst>
                    <a:ext uri="{FF2B5EF4-FFF2-40B4-BE49-F238E27FC236}">
                      <a16:creationId xmlns:a16="http://schemas.microsoft.com/office/drawing/2014/main" id="{A09553DD-4EB9-4F1E-9A20-4E8DEC12C3CF}"/>
                    </a:ext>
                  </a:extLst>
                </p:cNvPr>
                <p:cNvSpPr>
                  <a:spLocks noChangeArrowheads="1"/>
                </p:cNvSpPr>
                <p:nvPr/>
              </p:nvSpPr>
              <p:spPr bwMode="auto">
                <a:xfrm>
                  <a:off x="3981450" y="4276725"/>
                  <a:ext cx="14288" cy="14288"/>
                </a:xfrm>
                <a:custGeom>
                  <a:avLst/>
                  <a:gdLst>
                    <a:gd name="T0" fmla="*/ 20 w 40"/>
                    <a:gd name="T1" fmla="*/ 37 h 38"/>
                    <a:gd name="T2" fmla="*/ 0 w 40"/>
                    <a:gd name="T3" fmla="*/ 37 h 38"/>
                    <a:gd name="T4" fmla="*/ 0 w 40"/>
                    <a:gd name="T5" fmla="*/ 0 h 38"/>
                    <a:gd name="T6" fmla="*/ 39 w 40"/>
                    <a:gd name="T7" fmla="*/ 0 h 38"/>
                    <a:gd name="T8" fmla="*/ 39 w 40"/>
                    <a:gd name="T9" fmla="*/ 37 h 38"/>
                    <a:gd name="T10" fmla="*/ 20 w 40"/>
                    <a:gd name="T11" fmla="*/ 37 h 38"/>
                  </a:gdLst>
                  <a:ahLst/>
                  <a:cxnLst>
                    <a:cxn ang="0">
                      <a:pos x="T0" y="T1"/>
                    </a:cxn>
                    <a:cxn ang="0">
                      <a:pos x="T2" y="T3"/>
                    </a:cxn>
                    <a:cxn ang="0">
                      <a:pos x="T4" y="T5"/>
                    </a:cxn>
                    <a:cxn ang="0">
                      <a:pos x="T6" y="T7"/>
                    </a:cxn>
                    <a:cxn ang="0">
                      <a:pos x="T8" y="T9"/>
                    </a:cxn>
                    <a:cxn ang="0">
                      <a:pos x="T10" y="T11"/>
                    </a:cxn>
                  </a:cxnLst>
                  <a:rect l="0" t="0" r="r" b="b"/>
                  <a:pathLst>
                    <a:path w="40" h="38">
                      <a:moveTo>
                        <a:pt x="20" y="37"/>
                      </a:moveTo>
                      <a:lnTo>
                        <a:pt x="0" y="37"/>
                      </a:lnTo>
                      <a:lnTo>
                        <a:pt x="0" y="0"/>
                      </a:lnTo>
                      <a:lnTo>
                        <a:pt x="39" y="0"/>
                      </a:lnTo>
                      <a:lnTo>
                        <a:pt x="39" y="37"/>
                      </a:lnTo>
                      <a:lnTo>
                        <a:pt x="20" y="37"/>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226" name="Freeform 13">
                  <a:extLst>
                    <a:ext uri="{FF2B5EF4-FFF2-40B4-BE49-F238E27FC236}">
                      <a16:creationId xmlns:a16="http://schemas.microsoft.com/office/drawing/2014/main" id="{04B819E4-0FD6-4C65-9B93-D4B121AC6465}"/>
                    </a:ext>
                  </a:extLst>
                </p:cNvPr>
                <p:cNvSpPr>
                  <a:spLocks noChangeArrowheads="1"/>
                </p:cNvSpPr>
                <p:nvPr/>
              </p:nvSpPr>
              <p:spPr bwMode="auto">
                <a:xfrm>
                  <a:off x="4011613" y="4276725"/>
                  <a:ext cx="14287" cy="14288"/>
                </a:xfrm>
                <a:custGeom>
                  <a:avLst/>
                  <a:gdLst>
                    <a:gd name="T0" fmla="*/ 19 w 40"/>
                    <a:gd name="T1" fmla="*/ 37 h 38"/>
                    <a:gd name="T2" fmla="*/ 0 w 40"/>
                    <a:gd name="T3" fmla="*/ 37 h 38"/>
                    <a:gd name="T4" fmla="*/ 0 w 40"/>
                    <a:gd name="T5" fmla="*/ 0 h 38"/>
                    <a:gd name="T6" fmla="*/ 39 w 40"/>
                    <a:gd name="T7" fmla="*/ 0 h 38"/>
                    <a:gd name="T8" fmla="*/ 39 w 40"/>
                    <a:gd name="T9" fmla="*/ 37 h 38"/>
                    <a:gd name="T10" fmla="*/ 19 w 40"/>
                    <a:gd name="T11" fmla="*/ 37 h 38"/>
                  </a:gdLst>
                  <a:ahLst/>
                  <a:cxnLst>
                    <a:cxn ang="0">
                      <a:pos x="T0" y="T1"/>
                    </a:cxn>
                    <a:cxn ang="0">
                      <a:pos x="T2" y="T3"/>
                    </a:cxn>
                    <a:cxn ang="0">
                      <a:pos x="T4" y="T5"/>
                    </a:cxn>
                    <a:cxn ang="0">
                      <a:pos x="T6" y="T7"/>
                    </a:cxn>
                    <a:cxn ang="0">
                      <a:pos x="T8" y="T9"/>
                    </a:cxn>
                    <a:cxn ang="0">
                      <a:pos x="T10" y="T11"/>
                    </a:cxn>
                  </a:cxnLst>
                  <a:rect l="0" t="0" r="r" b="b"/>
                  <a:pathLst>
                    <a:path w="40" h="38">
                      <a:moveTo>
                        <a:pt x="19" y="37"/>
                      </a:moveTo>
                      <a:lnTo>
                        <a:pt x="0" y="37"/>
                      </a:lnTo>
                      <a:lnTo>
                        <a:pt x="0" y="0"/>
                      </a:lnTo>
                      <a:lnTo>
                        <a:pt x="39" y="0"/>
                      </a:lnTo>
                      <a:lnTo>
                        <a:pt x="39" y="37"/>
                      </a:lnTo>
                      <a:lnTo>
                        <a:pt x="19" y="37"/>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227" name="Freeform 14">
                  <a:extLst>
                    <a:ext uri="{FF2B5EF4-FFF2-40B4-BE49-F238E27FC236}">
                      <a16:creationId xmlns:a16="http://schemas.microsoft.com/office/drawing/2014/main" id="{F1CA2107-9A8E-4E06-8AA6-3F1C30D5CAEF}"/>
                    </a:ext>
                  </a:extLst>
                </p:cNvPr>
                <p:cNvSpPr>
                  <a:spLocks noChangeArrowheads="1"/>
                </p:cNvSpPr>
                <p:nvPr/>
              </p:nvSpPr>
              <p:spPr bwMode="auto">
                <a:xfrm>
                  <a:off x="4041775" y="4276725"/>
                  <a:ext cx="14288" cy="14288"/>
                </a:xfrm>
                <a:custGeom>
                  <a:avLst/>
                  <a:gdLst>
                    <a:gd name="T0" fmla="*/ 20 w 41"/>
                    <a:gd name="T1" fmla="*/ 37 h 38"/>
                    <a:gd name="T2" fmla="*/ 0 w 41"/>
                    <a:gd name="T3" fmla="*/ 37 h 38"/>
                    <a:gd name="T4" fmla="*/ 0 w 41"/>
                    <a:gd name="T5" fmla="*/ 0 h 38"/>
                    <a:gd name="T6" fmla="*/ 40 w 41"/>
                    <a:gd name="T7" fmla="*/ 0 h 38"/>
                    <a:gd name="T8" fmla="*/ 40 w 41"/>
                    <a:gd name="T9" fmla="*/ 37 h 38"/>
                    <a:gd name="T10" fmla="*/ 20 w 41"/>
                    <a:gd name="T11" fmla="*/ 37 h 38"/>
                  </a:gdLst>
                  <a:ahLst/>
                  <a:cxnLst>
                    <a:cxn ang="0">
                      <a:pos x="T0" y="T1"/>
                    </a:cxn>
                    <a:cxn ang="0">
                      <a:pos x="T2" y="T3"/>
                    </a:cxn>
                    <a:cxn ang="0">
                      <a:pos x="T4" y="T5"/>
                    </a:cxn>
                    <a:cxn ang="0">
                      <a:pos x="T6" y="T7"/>
                    </a:cxn>
                    <a:cxn ang="0">
                      <a:pos x="T8" y="T9"/>
                    </a:cxn>
                    <a:cxn ang="0">
                      <a:pos x="T10" y="T11"/>
                    </a:cxn>
                  </a:cxnLst>
                  <a:rect l="0" t="0" r="r" b="b"/>
                  <a:pathLst>
                    <a:path w="41" h="38">
                      <a:moveTo>
                        <a:pt x="20" y="37"/>
                      </a:moveTo>
                      <a:lnTo>
                        <a:pt x="0" y="37"/>
                      </a:lnTo>
                      <a:lnTo>
                        <a:pt x="0" y="0"/>
                      </a:lnTo>
                      <a:lnTo>
                        <a:pt x="40" y="0"/>
                      </a:lnTo>
                      <a:lnTo>
                        <a:pt x="40" y="37"/>
                      </a:lnTo>
                      <a:lnTo>
                        <a:pt x="20" y="37"/>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228" name="Freeform 15">
                  <a:extLst>
                    <a:ext uri="{FF2B5EF4-FFF2-40B4-BE49-F238E27FC236}">
                      <a16:creationId xmlns:a16="http://schemas.microsoft.com/office/drawing/2014/main" id="{5C92EF77-6AAB-4395-B0A4-9B7E97764F9A}"/>
                    </a:ext>
                  </a:extLst>
                </p:cNvPr>
                <p:cNvSpPr>
                  <a:spLocks noChangeArrowheads="1"/>
                </p:cNvSpPr>
                <p:nvPr/>
              </p:nvSpPr>
              <p:spPr bwMode="auto">
                <a:xfrm>
                  <a:off x="4070350" y="4276725"/>
                  <a:ext cx="125413" cy="14288"/>
                </a:xfrm>
                <a:custGeom>
                  <a:avLst/>
                  <a:gdLst>
                    <a:gd name="T0" fmla="*/ 174 w 348"/>
                    <a:gd name="T1" fmla="*/ 37 h 38"/>
                    <a:gd name="T2" fmla="*/ 0 w 348"/>
                    <a:gd name="T3" fmla="*/ 37 h 38"/>
                    <a:gd name="T4" fmla="*/ 0 w 348"/>
                    <a:gd name="T5" fmla="*/ 0 h 38"/>
                    <a:gd name="T6" fmla="*/ 347 w 348"/>
                    <a:gd name="T7" fmla="*/ 0 h 38"/>
                    <a:gd name="T8" fmla="*/ 347 w 348"/>
                    <a:gd name="T9" fmla="*/ 37 h 38"/>
                    <a:gd name="T10" fmla="*/ 174 w 348"/>
                    <a:gd name="T11" fmla="*/ 37 h 38"/>
                  </a:gdLst>
                  <a:ahLst/>
                  <a:cxnLst>
                    <a:cxn ang="0">
                      <a:pos x="T0" y="T1"/>
                    </a:cxn>
                    <a:cxn ang="0">
                      <a:pos x="T2" y="T3"/>
                    </a:cxn>
                    <a:cxn ang="0">
                      <a:pos x="T4" y="T5"/>
                    </a:cxn>
                    <a:cxn ang="0">
                      <a:pos x="T6" y="T7"/>
                    </a:cxn>
                    <a:cxn ang="0">
                      <a:pos x="T8" y="T9"/>
                    </a:cxn>
                    <a:cxn ang="0">
                      <a:pos x="T10" y="T11"/>
                    </a:cxn>
                  </a:cxnLst>
                  <a:rect l="0" t="0" r="r" b="b"/>
                  <a:pathLst>
                    <a:path w="348" h="38">
                      <a:moveTo>
                        <a:pt x="174" y="37"/>
                      </a:moveTo>
                      <a:lnTo>
                        <a:pt x="0" y="37"/>
                      </a:lnTo>
                      <a:lnTo>
                        <a:pt x="0" y="0"/>
                      </a:lnTo>
                      <a:lnTo>
                        <a:pt x="347" y="0"/>
                      </a:lnTo>
                      <a:lnTo>
                        <a:pt x="347" y="37"/>
                      </a:lnTo>
                      <a:lnTo>
                        <a:pt x="174" y="37"/>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229" name="Freeform 16">
                  <a:extLst>
                    <a:ext uri="{FF2B5EF4-FFF2-40B4-BE49-F238E27FC236}">
                      <a16:creationId xmlns:a16="http://schemas.microsoft.com/office/drawing/2014/main" id="{3A16705A-7DC5-4845-8105-32D375AB5F40}"/>
                    </a:ext>
                  </a:extLst>
                </p:cNvPr>
                <p:cNvSpPr>
                  <a:spLocks noChangeArrowheads="1"/>
                </p:cNvSpPr>
                <p:nvPr/>
              </p:nvSpPr>
              <p:spPr bwMode="auto">
                <a:xfrm>
                  <a:off x="3981450" y="4310063"/>
                  <a:ext cx="104775" cy="14287"/>
                </a:xfrm>
                <a:custGeom>
                  <a:avLst/>
                  <a:gdLst>
                    <a:gd name="T0" fmla="*/ 144 w 289"/>
                    <a:gd name="T1" fmla="*/ 37 h 38"/>
                    <a:gd name="T2" fmla="*/ 0 w 289"/>
                    <a:gd name="T3" fmla="*/ 37 h 38"/>
                    <a:gd name="T4" fmla="*/ 0 w 289"/>
                    <a:gd name="T5" fmla="*/ 0 h 38"/>
                    <a:gd name="T6" fmla="*/ 288 w 289"/>
                    <a:gd name="T7" fmla="*/ 0 h 38"/>
                    <a:gd name="T8" fmla="*/ 288 w 289"/>
                    <a:gd name="T9" fmla="*/ 37 h 38"/>
                    <a:gd name="T10" fmla="*/ 144 w 289"/>
                    <a:gd name="T11" fmla="*/ 37 h 38"/>
                  </a:gdLst>
                  <a:ahLst/>
                  <a:cxnLst>
                    <a:cxn ang="0">
                      <a:pos x="T0" y="T1"/>
                    </a:cxn>
                    <a:cxn ang="0">
                      <a:pos x="T2" y="T3"/>
                    </a:cxn>
                    <a:cxn ang="0">
                      <a:pos x="T4" y="T5"/>
                    </a:cxn>
                    <a:cxn ang="0">
                      <a:pos x="T6" y="T7"/>
                    </a:cxn>
                    <a:cxn ang="0">
                      <a:pos x="T8" y="T9"/>
                    </a:cxn>
                    <a:cxn ang="0">
                      <a:pos x="T10" y="T11"/>
                    </a:cxn>
                  </a:cxnLst>
                  <a:rect l="0" t="0" r="r" b="b"/>
                  <a:pathLst>
                    <a:path w="289" h="38">
                      <a:moveTo>
                        <a:pt x="144" y="37"/>
                      </a:moveTo>
                      <a:lnTo>
                        <a:pt x="0" y="37"/>
                      </a:lnTo>
                      <a:lnTo>
                        <a:pt x="0" y="0"/>
                      </a:lnTo>
                      <a:lnTo>
                        <a:pt x="288" y="0"/>
                      </a:lnTo>
                      <a:lnTo>
                        <a:pt x="288" y="37"/>
                      </a:lnTo>
                      <a:lnTo>
                        <a:pt x="144" y="37"/>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230" name="Freeform 17">
                  <a:extLst>
                    <a:ext uri="{FF2B5EF4-FFF2-40B4-BE49-F238E27FC236}">
                      <a16:creationId xmlns:a16="http://schemas.microsoft.com/office/drawing/2014/main" id="{C7F2BDE0-926C-483E-9952-000EBF0AEEAA}"/>
                    </a:ext>
                  </a:extLst>
                </p:cNvPr>
                <p:cNvSpPr>
                  <a:spLocks noChangeArrowheads="1"/>
                </p:cNvSpPr>
                <p:nvPr/>
              </p:nvSpPr>
              <p:spPr bwMode="auto">
                <a:xfrm>
                  <a:off x="4098925" y="4310063"/>
                  <a:ext cx="17463" cy="14287"/>
                </a:xfrm>
                <a:custGeom>
                  <a:avLst/>
                  <a:gdLst>
                    <a:gd name="T0" fmla="*/ 23 w 47"/>
                    <a:gd name="T1" fmla="*/ 37 h 38"/>
                    <a:gd name="T2" fmla="*/ 0 w 47"/>
                    <a:gd name="T3" fmla="*/ 37 h 38"/>
                    <a:gd name="T4" fmla="*/ 0 w 47"/>
                    <a:gd name="T5" fmla="*/ 0 h 38"/>
                    <a:gd name="T6" fmla="*/ 46 w 47"/>
                    <a:gd name="T7" fmla="*/ 0 h 38"/>
                    <a:gd name="T8" fmla="*/ 46 w 47"/>
                    <a:gd name="T9" fmla="*/ 37 h 38"/>
                    <a:gd name="T10" fmla="*/ 23 w 47"/>
                    <a:gd name="T11" fmla="*/ 37 h 38"/>
                  </a:gdLst>
                  <a:ahLst/>
                  <a:cxnLst>
                    <a:cxn ang="0">
                      <a:pos x="T0" y="T1"/>
                    </a:cxn>
                    <a:cxn ang="0">
                      <a:pos x="T2" y="T3"/>
                    </a:cxn>
                    <a:cxn ang="0">
                      <a:pos x="T4" y="T5"/>
                    </a:cxn>
                    <a:cxn ang="0">
                      <a:pos x="T6" y="T7"/>
                    </a:cxn>
                    <a:cxn ang="0">
                      <a:pos x="T8" y="T9"/>
                    </a:cxn>
                    <a:cxn ang="0">
                      <a:pos x="T10" y="T11"/>
                    </a:cxn>
                  </a:cxnLst>
                  <a:rect l="0" t="0" r="r" b="b"/>
                  <a:pathLst>
                    <a:path w="47" h="38">
                      <a:moveTo>
                        <a:pt x="23" y="37"/>
                      </a:moveTo>
                      <a:lnTo>
                        <a:pt x="0" y="37"/>
                      </a:lnTo>
                      <a:lnTo>
                        <a:pt x="0" y="0"/>
                      </a:lnTo>
                      <a:lnTo>
                        <a:pt x="46" y="0"/>
                      </a:lnTo>
                      <a:lnTo>
                        <a:pt x="46" y="37"/>
                      </a:lnTo>
                      <a:lnTo>
                        <a:pt x="23" y="37"/>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231" name="Freeform 18">
                  <a:extLst>
                    <a:ext uri="{FF2B5EF4-FFF2-40B4-BE49-F238E27FC236}">
                      <a16:creationId xmlns:a16="http://schemas.microsoft.com/office/drawing/2014/main" id="{555D6648-7C79-4626-8A3B-3140369F48C7}"/>
                    </a:ext>
                  </a:extLst>
                </p:cNvPr>
                <p:cNvSpPr>
                  <a:spLocks noChangeArrowheads="1"/>
                </p:cNvSpPr>
                <p:nvPr/>
              </p:nvSpPr>
              <p:spPr bwMode="auto">
                <a:xfrm>
                  <a:off x="3981450" y="4343400"/>
                  <a:ext cx="69850" cy="14288"/>
                </a:xfrm>
                <a:custGeom>
                  <a:avLst/>
                  <a:gdLst>
                    <a:gd name="T0" fmla="*/ 96 w 193"/>
                    <a:gd name="T1" fmla="*/ 37 h 38"/>
                    <a:gd name="T2" fmla="*/ 0 w 193"/>
                    <a:gd name="T3" fmla="*/ 37 h 38"/>
                    <a:gd name="T4" fmla="*/ 0 w 193"/>
                    <a:gd name="T5" fmla="*/ 0 h 38"/>
                    <a:gd name="T6" fmla="*/ 192 w 193"/>
                    <a:gd name="T7" fmla="*/ 0 h 38"/>
                    <a:gd name="T8" fmla="*/ 192 w 193"/>
                    <a:gd name="T9" fmla="*/ 37 h 38"/>
                    <a:gd name="T10" fmla="*/ 96 w 193"/>
                    <a:gd name="T11" fmla="*/ 37 h 38"/>
                  </a:gdLst>
                  <a:ahLst/>
                  <a:cxnLst>
                    <a:cxn ang="0">
                      <a:pos x="T0" y="T1"/>
                    </a:cxn>
                    <a:cxn ang="0">
                      <a:pos x="T2" y="T3"/>
                    </a:cxn>
                    <a:cxn ang="0">
                      <a:pos x="T4" y="T5"/>
                    </a:cxn>
                    <a:cxn ang="0">
                      <a:pos x="T6" y="T7"/>
                    </a:cxn>
                    <a:cxn ang="0">
                      <a:pos x="T8" y="T9"/>
                    </a:cxn>
                    <a:cxn ang="0">
                      <a:pos x="T10" y="T11"/>
                    </a:cxn>
                  </a:cxnLst>
                  <a:rect l="0" t="0" r="r" b="b"/>
                  <a:pathLst>
                    <a:path w="193" h="38">
                      <a:moveTo>
                        <a:pt x="96" y="37"/>
                      </a:moveTo>
                      <a:lnTo>
                        <a:pt x="0" y="37"/>
                      </a:lnTo>
                      <a:lnTo>
                        <a:pt x="0" y="0"/>
                      </a:lnTo>
                      <a:lnTo>
                        <a:pt x="192" y="0"/>
                      </a:lnTo>
                      <a:lnTo>
                        <a:pt x="192" y="37"/>
                      </a:lnTo>
                      <a:lnTo>
                        <a:pt x="96" y="37"/>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232" name="Freeform 19">
                  <a:extLst>
                    <a:ext uri="{FF2B5EF4-FFF2-40B4-BE49-F238E27FC236}">
                      <a16:creationId xmlns:a16="http://schemas.microsoft.com/office/drawing/2014/main" id="{B136B407-320F-4B47-AFFB-296EF11FBAC1}"/>
                    </a:ext>
                  </a:extLst>
                </p:cNvPr>
                <p:cNvSpPr>
                  <a:spLocks noChangeArrowheads="1"/>
                </p:cNvSpPr>
                <p:nvPr/>
              </p:nvSpPr>
              <p:spPr bwMode="auto">
                <a:xfrm>
                  <a:off x="4062413" y="4343400"/>
                  <a:ext cx="69850" cy="14288"/>
                </a:xfrm>
                <a:custGeom>
                  <a:avLst/>
                  <a:gdLst>
                    <a:gd name="T0" fmla="*/ 96 w 193"/>
                    <a:gd name="T1" fmla="*/ 37 h 38"/>
                    <a:gd name="T2" fmla="*/ 0 w 193"/>
                    <a:gd name="T3" fmla="*/ 37 h 38"/>
                    <a:gd name="T4" fmla="*/ 0 w 193"/>
                    <a:gd name="T5" fmla="*/ 0 h 38"/>
                    <a:gd name="T6" fmla="*/ 192 w 193"/>
                    <a:gd name="T7" fmla="*/ 0 h 38"/>
                    <a:gd name="T8" fmla="*/ 192 w 193"/>
                    <a:gd name="T9" fmla="*/ 37 h 38"/>
                    <a:gd name="T10" fmla="*/ 96 w 193"/>
                    <a:gd name="T11" fmla="*/ 37 h 38"/>
                  </a:gdLst>
                  <a:ahLst/>
                  <a:cxnLst>
                    <a:cxn ang="0">
                      <a:pos x="T0" y="T1"/>
                    </a:cxn>
                    <a:cxn ang="0">
                      <a:pos x="T2" y="T3"/>
                    </a:cxn>
                    <a:cxn ang="0">
                      <a:pos x="T4" y="T5"/>
                    </a:cxn>
                    <a:cxn ang="0">
                      <a:pos x="T6" y="T7"/>
                    </a:cxn>
                    <a:cxn ang="0">
                      <a:pos x="T8" y="T9"/>
                    </a:cxn>
                    <a:cxn ang="0">
                      <a:pos x="T10" y="T11"/>
                    </a:cxn>
                  </a:cxnLst>
                  <a:rect l="0" t="0" r="r" b="b"/>
                  <a:pathLst>
                    <a:path w="193" h="38">
                      <a:moveTo>
                        <a:pt x="96" y="37"/>
                      </a:moveTo>
                      <a:lnTo>
                        <a:pt x="0" y="37"/>
                      </a:lnTo>
                      <a:lnTo>
                        <a:pt x="0" y="0"/>
                      </a:lnTo>
                      <a:lnTo>
                        <a:pt x="192" y="0"/>
                      </a:lnTo>
                      <a:lnTo>
                        <a:pt x="192" y="37"/>
                      </a:lnTo>
                      <a:lnTo>
                        <a:pt x="96" y="37"/>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233" name="Freeform 20">
                  <a:extLst>
                    <a:ext uri="{FF2B5EF4-FFF2-40B4-BE49-F238E27FC236}">
                      <a16:creationId xmlns:a16="http://schemas.microsoft.com/office/drawing/2014/main" id="{0DFBB9D0-2122-4EB4-87F1-A39E893B187A}"/>
                    </a:ext>
                  </a:extLst>
                </p:cNvPr>
                <p:cNvSpPr>
                  <a:spLocks noChangeArrowheads="1"/>
                </p:cNvSpPr>
                <p:nvPr/>
              </p:nvSpPr>
              <p:spPr bwMode="auto">
                <a:xfrm>
                  <a:off x="4141788" y="4343400"/>
                  <a:ext cx="15875" cy="14288"/>
                </a:xfrm>
                <a:custGeom>
                  <a:avLst/>
                  <a:gdLst>
                    <a:gd name="T0" fmla="*/ 22 w 46"/>
                    <a:gd name="T1" fmla="*/ 37 h 38"/>
                    <a:gd name="T2" fmla="*/ 0 w 46"/>
                    <a:gd name="T3" fmla="*/ 37 h 38"/>
                    <a:gd name="T4" fmla="*/ 0 w 46"/>
                    <a:gd name="T5" fmla="*/ 0 h 38"/>
                    <a:gd name="T6" fmla="*/ 45 w 46"/>
                    <a:gd name="T7" fmla="*/ 0 h 38"/>
                    <a:gd name="T8" fmla="*/ 45 w 46"/>
                    <a:gd name="T9" fmla="*/ 37 h 38"/>
                    <a:gd name="T10" fmla="*/ 22 w 46"/>
                    <a:gd name="T11" fmla="*/ 37 h 38"/>
                  </a:gdLst>
                  <a:ahLst/>
                  <a:cxnLst>
                    <a:cxn ang="0">
                      <a:pos x="T0" y="T1"/>
                    </a:cxn>
                    <a:cxn ang="0">
                      <a:pos x="T2" y="T3"/>
                    </a:cxn>
                    <a:cxn ang="0">
                      <a:pos x="T4" y="T5"/>
                    </a:cxn>
                    <a:cxn ang="0">
                      <a:pos x="T6" y="T7"/>
                    </a:cxn>
                    <a:cxn ang="0">
                      <a:pos x="T8" y="T9"/>
                    </a:cxn>
                    <a:cxn ang="0">
                      <a:pos x="T10" y="T11"/>
                    </a:cxn>
                  </a:cxnLst>
                  <a:rect l="0" t="0" r="r" b="b"/>
                  <a:pathLst>
                    <a:path w="46" h="38">
                      <a:moveTo>
                        <a:pt x="22" y="37"/>
                      </a:moveTo>
                      <a:lnTo>
                        <a:pt x="0" y="37"/>
                      </a:lnTo>
                      <a:lnTo>
                        <a:pt x="0" y="0"/>
                      </a:lnTo>
                      <a:lnTo>
                        <a:pt x="45" y="0"/>
                      </a:lnTo>
                      <a:lnTo>
                        <a:pt x="45" y="37"/>
                      </a:lnTo>
                      <a:lnTo>
                        <a:pt x="22" y="37"/>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234" name="Freeform 21">
                  <a:extLst>
                    <a:ext uri="{FF2B5EF4-FFF2-40B4-BE49-F238E27FC236}">
                      <a16:creationId xmlns:a16="http://schemas.microsoft.com/office/drawing/2014/main" id="{1B481E74-0973-48FF-9CD4-2B1DD3928A85}"/>
                    </a:ext>
                  </a:extLst>
                </p:cNvPr>
                <p:cNvSpPr>
                  <a:spLocks noChangeArrowheads="1"/>
                </p:cNvSpPr>
                <p:nvPr/>
              </p:nvSpPr>
              <p:spPr bwMode="auto">
                <a:xfrm>
                  <a:off x="3981450" y="4243388"/>
                  <a:ext cx="74613" cy="14287"/>
                </a:xfrm>
                <a:custGeom>
                  <a:avLst/>
                  <a:gdLst>
                    <a:gd name="T0" fmla="*/ 103 w 207"/>
                    <a:gd name="T1" fmla="*/ 37 h 38"/>
                    <a:gd name="T2" fmla="*/ 0 w 207"/>
                    <a:gd name="T3" fmla="*/ 37 h 38"/>
                    <a:gd name="T4" fmla="*/ 0 w 207"/>
                    <a:gd name="T5" fmla="*/ 0 h 38"/>
                    <a:gd name="T6" fmla="*/ 206 w 207"/>
                    <a:gd name="T7" fmla="*/ 0 h 38"/>
                    <a:gd name="T8" fmla="*/ 206 w 207"/>
                    <a:gd name="T9" fmla="*/ 37 h 38"/>
                    <a:gd name="T10" fmla="*/ 103 w 207"/>
                    <a:gd name="T11" fmla="*/ 37 h 38"/>
                  </a:gdLst>
                  <a:ahLst/>
                  <a:cxnLst>
                    <a:cxn ang="0">
                      <a:pos x="T0" y="T1"/>
                    </a:cxn>
                    <a:cxn ang="0">
                      <a:pos x="T2" y="T3"/>
                    </a:cxn>
                    <a:cxn ang="0">
                      <a:pos x="T4" y="T5"/>
                    </a:cxn>
                    <a:cxn ang="0">
                      <a:pos x="T6" y="T7"/>
                    </a:cxn>
                    <a:cxn ang="0">
                      <a:pos x="T8" y="T9"/>
                    </a:cxn>
                    <a:cxn ang="0">
                      <a:pos x="T10" y="T11"/>
                    </a:cxn>
                  </a:cxnLst>
                  <a:rect l="0" t="0" r="r" b="b"/>
                  <a:pathLst>
                    <a:path w="207" h="38">
                      <a:moveTo>
                        <a:pt x="103" y="37"/>
                      </a:moveTo>
                      <a:lnTo>
                        <a:pt x="0" y="37"/>
                      </a:lnTo>
                      <a:lnTo>
                        <a:pt x="0" y="0"/>
                      </a:lnTo>
                      <a:lnTo>
                        <a:pt x="206" y="0"/>
                      </a:lnTo>
                      <a:lnTo>
                        <a:pt x="206" y="37"/>
                      </a:lnTo>
                      <a:lnTo>
                        <a:pt x="103" y="37"/>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235" name="Freeform 22">
                  <a:extLst>
                    <a:ext uri="{FF2B5EF4-FFF2-40B4-BE49-F238E27FC236}">
                      <a16:creationId xmlns:a16="http://schemas.microsoft.com/office/drawing/2014/main" id="{25959A53-18EA-44A8-A5D9-0EDAEB947797}"/>
                    </a:ext>
                  </a:extLst>
                </p:cNvPr>
                <p:cNvSpPr>
                  <a:spLocks noChangeArrowheads="1"/>
                </p:cNvSpPr>
                <p:nvPr/>
              </p:nvSpPr>
              <p:spPr bwMode="auto">
                <a:xfrm>
                  <a:off x="4070350" y="4243388"/>
                  <a:ext cx="74613" cy="14287"/>
                </a:xfrm>
                <a:custGeom>
                  <a:avLst/>
                  <a:gdLst>
                    <a:gd name="T0" fmla="*/ 103 w 207"/>
                    <a:gd name="T1" fmla="*/ 37 h 38"/>
                    <a:gd name="T2" fmla="*/ 0 w 207"/>
                    <a:gd name="T3" fmla="*/ 37 h 38"/>
                    <a:gd name="T4" fmla="*/ 0 w 207"/>
                    <a:gd name="T5" fmla="*/ 0 h 38"/>
                    <a:gd name="T6" fmla="*/ 206 w 207"/>
                    <a:gd name="T7" fmla="*/ 0 h 38"/>
                    <a:gd name="T8" fmla="*/ 206 w 207"/>
                    <a:gd name="T9" fmla="*/ 37 h 38"/>
                    <a:gd name="T10" fmla="*/ 103 w 207"/>
                    <a:gd name="T11" fmla="*/ 37 h 38"/>
                  </a:gdLst>
                  <a:ahLst/>
                  <a:cxnLst>
                    <a:cxn ang="0">
                      <a:pos x="T0" y="T1"/>
                    </a:cxn>
                    <a:cxn ang="0">
                      <a:pos x="T2" y="T3"/>
                    </a:cxn>
                    <a:cxn ang="0">
                      <a:pos x="T4" y="T5"/>
                    </a:cxn>
                    <a:cxn ang="0">
                      <a:pos x="T6" y="T7"/>
                    </a:cxn>
                    <a:cxn ang="0">
                      <a:pos x="T8" y="T9"/>
                    </a:cxn>
                    <a:cxn ang="0">
                      <a:pos x="T10" y="T11"/>
                    </a:cxn>
                  </a:cxnLst>
                  <a:rect l="0" t="0" r="r" b="b"/>
                  <a:pathLst>
                    <a:path w="207" h="38">
                      <a:moveTo>
                        <a:pt x="103" y="37"/>
                      </a:moveTo>
                      <a:lnTo>
                        <a:pt x="0" y="37"/>
                      </a:lnTo>
                      <a:lnTo>
                        <a:pt x="0" y="0"/>
                      </a:lnTo>
                      <a:lnTo>
                        <a:pt x="206" y="0"/>
                      </a:lnTo>
                      <a:lnTo>
                        <a:pt x="206" y="37"/>
                      </a:lnTo>
                      <a:lnTo>
                        <a:pt x="103" y="37"/>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236" name="Freeform 23">
                  <a:extLst>
                    <a:ext uri="{FF2B5EF4-FFF2-40B4-BE49-F238E27FC236}">
                      <a16:creationId xmlns:a16="http://schemas.microsoft.com/office/drawing/2014/main" id="{C66DC405-CC5A-443C-9D57-1F90B86ABFE5}"/>
                    </a:ext>
                  </a:extLst>
                </p:cNvPr>
                <p:cNvSpPr>
                  <a:spLocks noChangeArrowheads="1"/>
                </p:cNvSpPr>
                <p:nvPr/>
              </p:nvSpPr>
              <p:spPr bwMode="auto">
                <a:xfrm>
                  <a:off x="4157663" y="4243388"/>
                  <a:ext cx="74612" cy="14287"/>
                </a:xfrm>
                <a:custGeom>
                  <a:avLst/>
                  <a:gdLst>
                    <a:gd name="T0" fmla="*/ 103 w 207"/>
                    <a:gd name="T1" fmla="*/ 37 h 38"/>
                    <a:gd name="T2" fmla="*/ 0 w 207"/>
                    <a:gd name="T3" fmla="*/ 37 h 38"/>
                    <a:gd name="T4" fmla="*/ 0 w 207"/>
                    <a:gd name="T5" fmla="*/ 0 h 38"/>
                    <a:gd name="T6" fmla="*/ 206 w 207"/>
                    <a:gd name="T7" fmla="*/ 0 h 38"/>
                    <a:gd name="T8" fmla="*/ 206 w 207"/>
                    <a:gd name="T9" fmla="*/ 37 h 38"/>
                    <a:gd name="T10" fmla="*/ 103 w 207"/>
                    <a:gd name="T11" fmla="*/ 37 h 38"/>
                  </a:gdLst>
                  <a:ahLst/>
                  <a:cxnLst>
                    <a:cxn ang="0">
                      <a:pos x="T0" y="T1"/>
                    </a:cxn>
                    <a:cxn ang="0">
                      <a:pos x="T2" y="T3"/>
                    </a:cxn>
                    <a:cxn ang="0">
                      <a:pos x="T4" y="T5"/>
                    </a:cxn>
                    <a:cxn ang="0">
                      <a:pos x="T6" y="T7"/>
                    </a:cxn>
                    <a:cxn ang="0">
                      <a:pos x="T8" y="T9"/>
                    </a:cxn>
                    <a:cxn ang="0">
                      <a:pos x="T10" y="T11"/>
                    </a:cxn>
                  </a:cxnLst>
                  <a:rect l="0" t="0" r="r" b="b"/>
                  <a:pathLst>
                    <a:path w="207" h="38">
                      <a:moveTo>
                        <a:pt x="103" y="37"/>
                      </a:moveTo>
                      <a:lnTo>
                        <a:pt x="0" y="37"/>
                      </a:lnTo>
                      <a:lnTo>
                        <a:pt x="0" y="0"/>
                      </a:lnTo>
                      <a:lnTo>
                        <a:pt x="206" y="0"/>
                      </a:lnTo>
                      <a:lnTo>
                        <a:pt x="206" y="37"/>
                      </a:lnTo>
                      <a:lnTo>
                        <a:pt x="103" y="37"/>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237" name="Freeform 24">
                  <a:extLst>
                    <a:ext uri="{FF2B5EF4-FFF2-40B4-BE49-F238E27FC236}">
                      <a16:creationId xmlns:a16="http://schemas.microsoft.com/office/drawing/2014/main" id="{88A509B5-4254-4CF8-A9DB-BCC50A6152B0}"/>
                    </a:ext>
                  </a:extLst>
                </p:cNvPr>
                <p:cNvSpPr>
                  <a:spLocks noChangeArrowheads="1"/>
                </p:cNvSpPr>
                <p:nvPr/>
              </p:nvSpPr>
              <p:spPr bwMode="auto">
                <a:xfrm>
                  <a:off x="3981450" y="4210050"/>
                  <a:ext cx="84138" cy="12700"/>
                </a:xfrm>
                <a:custGeom>
                  <a:avLst/>
                  <a:gdLst>
                    <a:gd name="T0" fmla="*/ 116 w 232"/>
                    <a:gd name="T1" fmla="*/ 36 h 37"/>
                    <a:gd name="T2" fmla="*/ 0 w 232"/>
                    <a:gd name="T3" fmla="*/ 36 h 37"/>
                    <a:gd name="T4" fmla="*/ 0 w 232"/>
                    <a:gd name="T5" fmla="*/ 0 h 37"/>
                    <a:gd name="T6" fmla="*/ 231 w 232"/>
                    <a:gd name="T7" fmla="*/ 0 h 37"/>
                    <a:gd name="T8" fmla="*/ 231 w 232"/>
                    <a:gd name="T9" fmla="*/ 36 h 37"/>
                    <a:gd name="T10" fmla="*/ 116 w 232"/>
                    <a:gd name="T11" fmla="*/ 36 h 37"/>
                  </a:gdLst>
                  <a:ahLst/>
                  <a:cxnLst>
                    <a:cxn ang="0">
                      <a:pos x="T0" y="T1"/>
                    </a:cxn>
                    <a:cxn ang="0">
                      <a:pos x="T2" y="T3"/>
                    </a:cxn>
                    <a:cxn ang="0">
                      <a:pos x="T4" y="T5"/>
                    </a:cxn>
                    <a:cxn ang="0">
                      <a:pos x="T6" y="T7"/>
                    </a:cxn>
                    <a:cxn ang="0">
                      <a:pos x="T8" y="T9"/>
                    </a:cxn>
                    <a:cxn ang="0">
                      <a:pos x="T10" y="T11"/>
                    </a:cxn>
                  </a:cxnLst>
                  <a:rect l="0" t="0" r="r" b="b"/>
                  <a:pathLst>
                    <a:path w="232" h="37">
                      <a:moveTo>
                        <a:pt x="116" y="36"/>
                      </a:moveTo>
                      <a:lnTo>
                        <a:pt x="0" y="36"/>
                      </a:lnTo>
                      <a:lnTo>
                        <a:pt x="0" y="0"/>
                      </a:lnTo>
                      <a:lnTo>
                        <a:pt x="231" y="0"/>
                      </a:lnTo>
                      <a:lnTo>
                        <a:pt x="231" y="36"/>
                      </a:lnTo>
                      <a:lnTo>
                        <a:pt x="116" y="36"/>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238" name="Freeform 25">
                  <a:extLst>
                    <a:ext uri="{FF2B5EF4-FFF2-40B4-BE49-F238E27FC236}">
                      <a16:creationId xmlns:a16="http://schemas.microsoft.com/office/drawing/2014/main" id="{8173EC8C-65A1-4918-89D8-28DF2A83FA0B}"/>
                    </a:ext>
                  </a:extLst>
                </p:cNvPr>
                <p:cNvSpPr>
                  <a:spLocks noChangeArrowheads="1"/>
                </p:cNvSpPr>
                <p:nvPr/>
              </p:nvSpPr>
              <p:spPr bwMode="auto">
                <a:xfrm>
                  <a:off x="4079875" y="4210050"/>
                  <a:ext cx="19050" cy="12700"/>
                </a:xfrm>
                <a:custGeom>
                  <a:avLst/>
                  <a:gdLst>
                    <a:gd name="T0" fmla="*/ 25 w 51"/>
                    <a:gd name="T1" fmla="*/ 36 h 37"/>
                    <a:gd name="T2" fmla="*/ 0 w 51"/>
                    <a:gd name="T3" fmla="*/ 36 h 37"/>
                    <a:gd name="T4" fmla="*/ 0 w 51"/>
                    <a:gd name="T5" fmla="*/ 0 h 37"/>
                    <a:gd name="T6" fmla="*/ 50 w 51"/>
                    <a:gd name="T7" fmla="*/ 0 h 37"/>
                    <a:gd name="T8" fmla="*/ 50 w 51"/>
                    <a:gd name="T9" fmla="*/ 36 h 37"/>
                    <a:gd name="T10" fmla="*/ 25 w 51"/>
                    <a:gd name="T11" fmla="*/ 36 h 37"/>
                  </a:gdLst>
                  <a:ahLst/>
                  <a:cxnLst>
                    <a:cxn ang="0">
                      <a:pos x="T0" y="T1"/>
                    </a:cxn>
                    <a:cxn ang="0">
                      <a:pos x="T2" y="T3"/>
                    </a:cxn>
                    <a:cxn ang="0">
                      <a:pos x="T4" y="T5"/>
                    </a:cxn>
                    <a:cxn ang="0">
                      <a:pos x="T6" y="T7"/>
                    </a:cxn>
                    <a:cxn ang="0">
                      <a:pos x="T8" y="T9"/>
                    </a:cxn>
                    <a:cxn ang="0">
                      <a:pos x="T10" y="T11"/>
                    </a:cxn>
                  </a:cxnLst>
                  <a:rect l="0" t="0" r="r" b="b"/>
                  <a:pathLst>
                    <a:path w="51" h="37">
                      <a:moveTo>
                        <a:pt x="25" y="36"/>
                      </a:moveTo>
                      <a:lnTo>
                        <a:pt x="0" y="36"/>
                      </a:lnTo>
                      <a:lnTo>
                        <a:pt x="0" y="0"/>
                      </a:lnTo>
                      <a:lnTo>
                        <a:pt x="50" y="0"/>
                      </a:lnTo>
                      <a:lnTo>
                        <a:pt x="50" y="36"/>
                      </a:lnTo>
                      <a:lnTo>
                        <a:pt x="25" y="36"/>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239" name="Freeform 26">
                  <a:extLst>
                    <a:ext uri="{FF2B5EF4-FFF2-40B4-BE49-F238E27FC236}">
                      <a16:creationId xmlns:a16="http://schemas.microsoft.com/office/drawing/2014/main" id="{10752BC7-CC50-4C18-B808-197598D63F33}"/>
                    </a:ext>
                  </a:extLst>
                </p:cNvPr>
                <p:cNvSpPr>
                  <a:spLocks noChangeArrowheads="1"/>
                </p:cNvSpPr>
                <p:nvPr/>
              </p:nvSpPr>
              <p:spPr bwMode="auto">
                <a:xfrm>
                  <a:off x="4113213" y="4210050"/>
                  <a:ext cx="19050" cy="12700"/>
                </a:xfrm>
                <a:custGeom>
                  <a:avLst/>
                  <a:gdLst>
                    <a:gd name="T0" fmla="*/ 25 w 52"/>
                    <a:gd name="T1" fmla="*/ 36 h 37"/>
                    <a:gd name="T2" fmla="*/ 0 w 52"/>
                    <a:gd name="T3" fmla="*/ 36 h 37"/>
                    <a:gd name="T4" fmla="*/ 0 w 52"/>
                    <a:gd name="T5" fmla="*/ 0 h 37"/>
                    <a:gd name="T6" fmla="*/ 51 w 52"/>
                    <a:gd name="T7" fmla="*/ 0 h 37"/>
                    <a:gd name="T8" fmla="*/ 51 w 52"/>
                    <a:gd name="T9" fmla="*/ 36 h 37"/>
                    <a:gd name="T10" fmla="*/ 25 w 52"/>
                    <a:gd name="T11" fmla="*/ 36 h 37"/>
                  </a:gdLst>
                  <a:ahLst/>
                  <a:cxnLst>
                    <a:cxn ang="0">
                      <a:pos x="T0" y="T1"/>
                    </a:cxn>
                    <a:cxn ang="0">
                      <a:pos x="T2" y="T3"/>
                    </a:cxn>
                    <a:cxn ang="0">
                      <a:pos x="T4" y="T5"/>
                    </a:cxn>
                    <a:cxn ang="0">
                      <a:pos x="T6" y="T7"/>
                    </a:cxn>
                    <a:cxn ang="0">
                      <a:pos x="T8" y="T9"/>
                    </a:cxn>
                    <a:cxn ang="0">
                      <a:pos x="T10" y="T11"/>
                    </a:cxn>
                  </a:cxnLst>
                  <a:rect l="0" t="0" r="r" b="b"/>
                  <a:pathLst>
                    <a:path w="52" h="37">
                      <a:moveTo>
                        <a:pt x="25" y="36"/>
                      </a:moveTo>
                      <a:lnTo>
                        <a:pt x="0" y="36"/>
                      </a:lnTo>
                      <a:lnTo>
                        <a:pt x="0" y="0"/>
                      </a:lnTo>
                      <a:lnTo>
                        <a:pt x="51" y="0"/>
                      </a:lnTo>
                      <a:lnTo>
                        <a:pt x="51" y="36"/>
                      </a:lnTo>
                      <a:lnTo>
                        <a:pt x="25" y="36"/>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240" name="Freeform 27">
                  <a:extLst>
                    <a:ext uri="{FF2B5EF4-FFF2-40B4-BE49-F238E27FC236}">
                      <a16:creationId xmlns:a16="http://schemas.microsoft.com/office/drawing/2014/main" id="{9A911C35-9648-4A1C-9F7A-9F20F8618003}"/>
                    </a:ext>
                  </a:extLst>
                </p:cNvPr>
                <p:cNvSpPr>
                  <a:spLocks noChangeArrowheads="1"/>
                </p:cNvSpPr>
                <p:nvPr/>
              </p:nvSpPr>
              <p:spPr bwMode="auto">
                <a:xfrm>
                  <a:off x="4146550" y="4210050"/>
                  <a:ext cx="19050" cy="12700"/>
                </a:xfrm>
                <a:custGeom>
                  <a:avLst/>
                  <a:gdLst>
                    <a:gd name="T0" fmla="*/ 25 w 52"/>
                    <a:gd name="T1" fmla="*/ 36 h 37"/>
                    <a:gd name="T2" fmla="*/ 0 w 52"/>
                    <a:gd name="T3" fmla="*/ 36 h 37"/>
                    <a:gd name="T4" fmla="*/ 0 w 52"/>
                    <a:gd name="T5" fmla="*/ 0 h 37"/>
                    <a:gd name="T6" fmla="*/ 51 w 52"/>
                    <a:gd name="T7" fmla="*/ 0 h 37"/>
                    <a:gd name="T8" fmla="*/ 51 w 52"/>
                    <a:gd name="T9" fmla="*/ 36 h 37"/>
                    <a:gd name="T10" fmla="*/ 25 w 52"/>
                    <a:gd name="T11" fmla="*/ 36 h 37"/>
                  </a:gdLst>
                  <a:ahLst/>
                  <a:cxnLst>
                    <a:cxn ang="0">
                      <a:pos x="T0" y="T1"/>
                    </a:cxn>
                    <a:cxn ang="0">
                      <a:pos x="T2" y="T3"/>
                    </a:cxn>
                    <a:cxn ang="0">
                      <a:pos x="T4" y="T5"/>
                    </a:cxn>
                    <a:cxn ang="0">
                      <a:pos x="T6" y="T7"/>
                    </a:cxn>
                    <a:cxn ang="0">
                      <a:pos x="T8" y="T9"/>
                    </a:cxn>
                    <a:cxn ang="0">
                      <a:pos x="T10" y="T11"/>
                    </a:cxn>
                  </a:cxnLst>
                  <a:rect l="0" t="0" r="r" b="b"/>
                  <a:pathLst>
                    <a:path w="52" h="37">
                      <a:moveTo>
                        <a:pt x="25" y="36"/>
                      </a:moveTo>
                      <a:lnTo>
                        <a:pt x="0" y="36"/>
                      </a:lnTo>
                      <a:lnTo>
                        <a:pt x="0" y="0"/>
                      </a:lnTo>
                      <a:lnTo>
                        <a:pt x="51" y="0"/>
                      </a:lnTo>
                      <a:lnTo>
                        <a:pt x="51" y="36"/>
                      </a:lnTo>
                      <a:lnTo>
                        <a:pt x="25" y="36"/>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1220" name="Rectangle 1219">
                <a:extLst>
                  <a:ext uri="{FF2B5EF4-FFF2-40B4-BE49-F238E27FC236}">
                    <a16:creationId xmlns:a16="http://schemas.microsoft.com/office/drawing/2014/main" id="{E551E285-E9CC-439E-A8E2-EF11373E3A01}"/>
                  </a:ext>
                </a:extLst>
              </p:cNvPr>
              <p:cNvSpPr/>
              <p:nvPr/>
            </p:nvSpPr>
            <p:spPr>
              <a:xfrm>
                <a:off x="4149905" y="4158080"/>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p>
            </p:txBody>
          </p:sp>
        </p:grpSp>
        <p:sp>
          <p:nvSpPr>
            <p:cNvPr id="1218" name="Text Box 30">
              <a:extLst>
                <a:ext uri="{FF2B5EF4-FFF2-40B4-BE49-F238E27FC236}">
                  <a16:creationId xmlns:a16="http://schemas.microsoft.com/office/drawing/2014/main" id="{9359F1F5-223C-4BFF-BCDD-306ECCF7EE9C}"/>
                </a:ext>
              </a:extLst>
            </p:cNvPr>
            <p:cNvSpPr txBox="1">
              <a:spLocks noChangeArrowheads="1"/>
            </p:cNvSpPr>
            <p:nvPr/>
          </p:nvSpPr>
          <p:spPr bwMode="auto">
            <a:xfrm>
              <a:off x="7355563" y="5973893"/>
              <a:ext cx="381272" cy="123079"/>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solidFill>
                    <a:schemeClr val="bg2">
                      <a:lumMod val="10000"/>
                    </a:schemeClr>
                  </a:solidFill>
                </a:rPr>
                <a:t>Auditing</a:t>
              </a:r>
            </a:p>
          </p:txBody>
        </p:sp>
      </p:grpSp>
      <p:grpSp>
        <p:nvGrpSpPr>
          <p:cNvPr id="1241" name="Group 1240">
            <a:extLst>
              <a:ext uri="{FF2B5EF4-FFF2-40B4-BE49-F238E27FC236}">
                <a16:creationId xmlns:a16="http://schemas.microsoft.com/office/drawing/2014/main" id="{96312428-4AEE-427C-944A-6032481FE8F3}"/>
              </a:ext>
            </a:extLst>
          </p:cNvPr>
          <p:cNvGrpSpPr>
            <a:grpSpLocks noChangeAspect="1"/>
          </p:cNvGrpSpPr>
          <p:nvPr/>
        </p:nvGrpSpPr>
        <p:grpSpPr>
          <a:xfrm>
            <a:off x="10961119" y="4506182"/>
            <a:ext cx="501115" cy="546002"/>
            <a:chOff x="8104793" y="3991725"/>
            <a:chExt cx="582945" cy="635162"/>
          </a:xfrm>
        </p:grpSpPr>
        <p:sp>
          <p:nvSpPr>
            <p:cNvPr id="1242" name="Rectangle 1241">
              <a:extLst>
                <a:ext uri="{FF2B5EF4-FFF2-40B4-BE49-F238E27FC236}">
                  <a16:creationId xmlns:a16="http://schemas.microsoft.com/office/drawing/2014/main" id="{A184BD4E-0057-4672-BCA9-2A9491086D70}"/>
                </a:ext>
              </a:extLst>
            </p:cNvPr>
            <p:cNvSpPr/>
            <p:nvPr/>
          </p:nvSpPr>
          <p:spPr>
            <a:xfrm>
              <a:off x="8104793" y="3991725"/>
              <a:ext cx="582945" cy="635162"/>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sp>
          <p:nvSpPr>
            <p:cNvPr id="1243" name="Freeform 62">
              <a:extLst>
                <a:ext uri="{FF2B5EF4-FFF2-40B4-BE49-F238E27FC236}">
                  <a16:creationId xmlns:a16="http://schemas.microsoft.com/office/drawing/2014/main" id="{0BB64145-EE17-4DDE-9C51-CC5F707D5C6B}"/>
                </a:ext>
              </a:extLst>
            </p:cNvPr>
            <p:cNvSpPr>
              <a:spLocks noChangeArrowheads="1"/>
            </p:cNvSpPr>
            <p:nvPr/>
          </p:nvSpPr>
          <p:spPr bwMode="auto">
            <a:xfrm>
              <a:off x="8196611" y="4099084"/>
              <a:ext cx="396254" cy="430369"/>
            </a:xfrm>
            <a:custGeom>
              <a:avLst/>
              <a:gdLst>
                <a:gd name="T0" fmla="*/ 1025 w 1332"/>
                <a:gd name="T1" fmla="*/ 21 h 1446"/>
                <a:gd name="T2" fmla="*/ 666 w 1332"/>
                <a:gd name="T3" fmla="*/ 0 h 1446"/>
                <a:gd name="T4" fmla="*/ 306 w 1332"/>
                <a:gd name="T5" fmla="*/ 21 h 1446"/>
                <a:gd name="T6" fmla="*/ 0 w 1332"/>
                <a:gd name="T7" fmla="*/ 121 h 1446"/>
                <a:gd name="T8" fmla="*/ 0 w 1332"/>
                <a:gd name="T9" fmla="*/ 1324 h 1446"/>
                <a:gd name="T10" fmla="*/ 306 w 1332"/>
                <a:gd name="T11" fmla="*/ 1424 h 1446"/>
                <a:gd name="T12" fmla="*/ 666 w 1332"/>
                <a:gd name="T13" fmla="*/ 1445 h 1446"/>
                <a:gd name="T14" fmla="*/ 1025 w 1332"/>
                <a:gd name="T15" fmla="*/ 1424 h 1446"/>
                <a:gd name="T16" fmla="*/ 1331 w 1332"/>
                <a:gd name="T17" fmla="*/ 1324 h 1446"/>
                <a:gd name="T18" fmla="*/ 1331 w 1332"/>
                <a:gd name="T19" fmla="*/ 121 h 1446"/>
                <a:gd name="T20" fmla="*/ 1025 w 1332"/>
                <a:gd name="T21" fmla="*/ 21 h 1446"/>
                <a:gd name="T22" fmla="*/ 988 w 1332"/>
                <a:gd name="T23" fmla="*/ 1164 h 1446"/>
                <a:gd name="T24" fmla="*/ 988 w 1332"/>
                <a:gd name="T25" fmla="*/ 1169 h 1446"/>
                <a:gd name="T26" fmla="*/ 228 w 1332"/>
                <a:gd name="T27" fmla="*/ 1169 h 1446"/>
                <a:gd name="T28" fmla="*/ 228 w 1332"/>
                <a:gd name="T29" fmla="*/ 632 h 1446"/>
                <a:gd name="T30" fmla="*/ 233 w 1332"/>
                <a:gd name="T31" fmla="*/ 632 h 1446"/>
                <a:gd name="T32" fmla="*/ 472 w 1332"/>
                <a:gd name="T33" fmla="*/ 632 h 1446"/>
                <a:gd name="T34" fmla="*/ 479 w 1332"/>
                <a:gd name="T35" fmla="*/ 637 h 1446"/>
                <a:gd name="T36" fmla="*/ 511 w 1332"/>
                <a:gd name="T37" fmla="*/ 695 h 1446"/>
                <a:gd name="T38" fmla="*/ 521 w 1332"/>
                <a:gd name="T39" fmla="*/ 700 h 1446"/>
                <a:gd name="T40" fmla="*/ 917 w 1332"/>
                <a:gd name="T41" fmla="*/ 700 h 1446"/>
                <a:gd name="T42" fmla="*/ 988 w 1332"/>
                <a:gd name="T43" fmla="*/ 771 h 1446"/>
                <a:gd name="T44" fmla="*/ 988 w 1332"/>
                <a:gd name="T45" fmla="*/ 1164 h 1446"/>
                <a:gd name="T46" fmla="*/ 1103 w 1332"/>
                <a:gd name="T47" fmla="*/ 1041 h 1446"/>
                <a:gd name="T48" fmla="*/ 1046 w 1332"/>
                <a:gd name="T49" fmla="*/ 1041 h 1446"/>
                <a:gd name="T50" fmla="*/ 1046 w 1332"/>
                <a:gd name="T51" fmla="*/ 1033 h 1446"/>
                <a:gd name="T52" fmla="*/ 1046 w 1332"/>
                <a:gd name="T53" fmla="*/ 708 h 1446"/>
                <a:gd name="T54" fmla="*/ 975 w 1332"/>
                <a:gd name="T55" fmla="*/ 637 h 1446"/>
                <a:gd name="T56" fmla="*/ 582 w 1332"/>
                <a:gd name="T57" fmla="*/ 637 h 1446"/>
                <a:gd name="T58" fmla="*/ 571 w 1332"/>
                <a:gd name="T59" fmla="*/ 632 h 1446"/>
                <a:gd name="T60" fmla="*/ 540 w 1332"/>
                <a:gd name="T61" fmla="*/ 574 h 1446"/>
                <a:gd name="T62" fmla="*/ 532 w 1332"/>
                <a:gd name="T63" fmla="*/ 569 h 1446"/>
                <a:gd name="T64" fmla="*/ 351 w 1332"/>
                <a:gd name="T65" fmla="*/ 569 h 1446"/>
                <a:gd name="T66" fmla="*/ 343 w 1332"/>
                <a:gd name="T67" fmla="*/ 569 h 1446"/>
                <a:gd name="T68" fmla="*/ 343 w 1332"/>
                <a:gd name="T69" fmla="*/ 506 h 1446"/>
                <a:gd name="T70" fmla="*/ 348 w 1332"/>
                <a:gd name="T71" fmla="*/ 506 h 1446"/>
                <a:gd name="T72" fmla="*/ 587 w 1332"/>
                <a:gd name="T73" fmla="*/ 506 h 1446"/>
                <a:gd name="T74" fmla="*/ 595 w 1332"/>
                <a:gd name="T75" fmla="*/ 511 h 1446"/>
                <a:gd name="T76" fmla="*/ 626 w 1332"/>
                <a:gd name="T77" fmla="*/ 569 h 1446"/>
                <a:gd name="T78" fmla="*/ 637 w 1332"/>
                <a:gd name="T79" fmla="*/ 574 h 1446"/>
                <a:gd name="T80" fmla="*/ 1033 w 1332"/>
                <a:gd name="T81" fmla="*/ 574 h 1446"/>
                <a:gd name="T82" fmla="*/ 1103 w 1332"/>
                <a:gd name="T83" fmla="*/ 635 h 1446"/>
                <a:gd name="T84" fmla="*/ 1103 w 1332"/>
                <a:gd name="T85" fmla="*/ 645 h 1446"/>
                <a:gd name="T86" fmla="*/ 1103 w 1332"/>
                <a:gd name="T87" fmla="*/ 1038 h 1446"/>
                <a:gd name="T88" fmla="*/ 1103 w 1332"/>
                <a:gd name="T89" fmla="*/ 1041 h 1446"/>
                <a:gd name="T90" fmla="*/ 1274 w 1332"/>
                <a:gd name="T91" fmla="*/ 220 h 1446"/>
                <a:gd name="T92" fmla="*/ 666 w 1332"/>
                <a:gd name="T93" fmla="*/ 315 h 1446"/>
                <a:gd name="T94" fmla="*/ 57 w 1332"/>
                <a:gd name="T95" fmla="*/ 220 h 1446"/>
                <a:gd name="T96" fmla="*/ 57 w 1332"/>
                <a:gd name="T97" fmla="*/ 220 h 1446"/>
                <a:gd name="T98" fmla="*/ 666 w 1332"/>
                <a:gd name="T99" fmla="*/ 126 h 1446"/>
                <a:gd name="T100" fmla="*/ 1274 w 1332"/>
                <a:gd name="T101" fmla="*/ 220 h 14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332" h="1446">
                  <a:moveTo>
                    <a:pt x="1025" y="21"/>
                  </a:moveTo>
                  <a:cubicBezTo>
                    <a:pt x="852" y="0"/>
                    <a:pt x="673" y="0"/>
                    <a:pt x="666" y="0"/>
                  </a:cubicBezTo>
                  <a:cubicBezTo>
                    <a:pt x="658" y="0"/>
                    <a:pt x="479" y="0"/>
                    <a:pt x="306" y="21"/>
                  </a:cubicBezTo>
                  <a:cubicBezTo>
                    <a:pt x="5" y="58"/>
                    <a:pt x="0" y="121"/>
                    <a:pt x="0" y="121"/>
                  </a:cubicBezTo>
                  <a:lnTo>
                    <a:pt x="0" y="1324"/>
                  </a:lnTo>
                  <a:cubicBezTo>
                    <a:pt x="0" y="1324"/>
                    <a:pt x="2" y="1387"/>
                    <a:pt x="306" y="1424"/>
                  </a:cubicBezTo>
                  <a:cubicBezTo>
                    <a:pt x="479" y="1445"/>
                    <a:pt x="658" y="1445"/>
                    <a:pt x="666" y="1445"/>
                  </a:cubicBezTo>
                  <a:cubicBezTo>
                    <a:pt x="673" y="1445"/>
                    <a:pt x="852" y="1445"/>
                    <a:pt x="1025" y="1424"/>
                  </a:cubicBezTo>
                  <a:cubicBezTo>
                    <a:pt x="1326" y="1387"/>
                    <a:pt x="1331" y="1324"/>
                    <a:pt x="1331" y="1324"/>
                  </a:cubicBezTo>
                  <a:lnTo>
                    <a:pt x="1331" y="121"/>
                  </a:lnTo>
                  <a:cubicBezTo>
                    <a:pt x="1329" y="121"/>
                    <a:pt x="1326" y="58"/>
                    <a:pt x="1025" y="21"/>
                  </a:cubicBezTo>
                  <a:close/>
                  <a:moveTo>
                    <a:pt x="988" y="1164"/>
                  </a:moveTo>
                  <a:cubicBezTo>
                    <a:pt x="988" y="1167"/>
                    <a:pt x="988" y="1169"/>
                    <a:pt x="988" y="1169"/>
                  </a:cubicBezTo>
                  <a:cubicBezTo>
                    <a:pt x="734" y="1169"/>
                    <a:pt x="479" y="1169"/>
                    <a:pt x="228" y="1169"/>
                  </a:cubicBezTo>
                  <a:cubicBezTo>
                    <a:pt x="228" y="965"/>
                    <a:pt x="228" y="836"/>
                    <a:pt x="228" y="632"/>
                  </a:cubicBezTo>
                  <a:cubicBezTo>
                    <a:pt x="230" y="632"/>
                    <a:pt x="233" y="632"/>
                    <a:pt x="233" y="632"/>
                  </a:cubicBezTo>
                  <a:cubicBezTo>
                    <a:pt x="312" y="632"/>
                    <a:pt x="393" y="632"/>
                    <a:pt x="472" y="632"/>
                  </a:cubicBezTo>
                  <a:cubicBezTo>
                    <a:pt x="477" y="632"/>
                    <a:pt x="477" y="632"/>
                    <a:pt x="479" y="637"/>
                  </a:cubicBezTo>
                  <a:cubicBezTo>
                    <a:pt x="490" y="656"/>
                    <a:pt x="500" y="677"/>
                    <a:pt x="511" y="695"/>
                  </a:cubicBezTo>
                  <a:cubicBezTo>
                    <a:pt x="514" y="700"/>
                    <a:pt x="516" y="700"/>
                    <a:pt x="521" y="700"/>
                  </a:cubicBezTo>
                  <a:cubicBezTo>
                    <a:pt x="652" y="700"/>
                    <a:pt x="786" y="700"/>
                    <a:pt x="917" y="700"/>
                  </a:cubicBezTo>
                  <a:cubicBezTo>
                    <a:pt x="954" y="700"/>
                    <a:pt x="988" y="729"/>
                    <a:pt x="988" y="771"/>
                  </a:cubicBezTo>
                  <a:cubicBezTo>
                    <a:pt x="985" y="928"/>
                    <a:pt x="988" y="1009"/>
                    <a:pt x="988" y="1164"/>
                  </a:cubicBezTo>
                  <a:close/>
                  <a:moveTo>
                    <a:pt x="1103" y="1041"/>
                  </a:moveTo>
                  <a:cubicBezTo>
                    <a:pt x="1082" y="1041"/>
                    <a:pt x="1064" y="1041"/>
                    <a:pt x="1046" y="1041"/>
                  </a:cubicBezTo>
                  <a:cubicBezTo>
                    <a:pt x="1046" y="1038"/>
                    <a:pt x="1046" y="1036"/>
                    <a:pt x="1046" y="1033"/>
                  </a:cubicBezTo>
                  <a:cubicBezTo>
                    <a:pt x="1046" y="899"/>
                    <a:pt x="1046" y="842"/>
                    <a:pt x="1046" y="708"/>
                  </a:cubicBezTo>
                  <a:cubicBezTo>
                    <a:pt x="1046" y="674"/>
                    <a:pt x="1019" y="637"/>
                    <a:pt x="975" y="637"/>
                  </a:cubicBezTo>
                  <a:cubicBezTo>
                    <a:pt x="844" y="637"/>
                    <a:pt x="713" y="637"/>
                    <a:pt x="582" y="637"/>
                  </a:cubicBezTo>
                  <a:cubicBezTo>
                    <a:pt x="576" y="637"/>
                    <a:pt x="574" y="635"/>
                    <a:pt x="571" y="632"/>
                  </a:cubicBezTo>
                  <a:cubicBezTo>
                    <a:pt x="561" y="614"/>
                    <a:pt x="550" y="595"/>
                    <a:pt x="540" y="574"/>
                  </a:cubicBezTo>
                  <a:cubicBezTo>
                    <a:pt x="537" y="572"/>
                    <a:pt x="535" y="569"/>
                    <a:pt x="532" y="569"/>
                  </a:cubicBezTo>
                  <a:cubicBezTo>
                    <a:pt x="472" y="569"/>
                    <a:pt x="411" y="569"/>
                    <a:pt x="351" y="569"/>
                  </a:cubicBezTo>
                  <a:cubicBezTo>
                    <a:pt x="348" y="569"/>
                    <a:pt x="346" y="569"/>
                    <a:pt x="343" y="569"/>
                  </a:cubicBezTo>
                  <a:cubicBezTo>
                    <a:pt x="343" y="548"/>
                    <a:pt x="343" y="527"/>
                    <a:pt x="343" y="506"/>
                  </a:cubicBezTo>
                  <a:cubicBezTo>
                    <a:pt x="346" y="506"/>
                    <a:pt x="348" y="506"/>
                    <a:pt x="348" y="506"/>
                  </a:cubicBezTo>
                  <a:cubicBezTo>
                    <a:pt x="427" y="506"/>
                    <a:pt x="508" y="506"/>
                    <a:pt x="587" y="506"/>
                  </a:cubicBezTo>
                  <a:cubicBezTo>
                    <a:pt x="592" y="506"/>
                    <a:pt x="592" y="509"/>
                    <a:pt x="595" y="511"/>
                  </a:cubicBezTo>
                  <a:cubicBezTo>
                    <a:pt x="605" y="530"/>
                    <a:pt x="616" y="548"/>
                    <a:pt x="626" y="569"/>
                  </a:cubicBezTo>
                  <a:cubicBezTo>
                    <a:pt x="629" y="574"/>
                    <a:pt x="632" y="574"/>
                    <a:pt x="637" y="574"/>
                  </a:cubicBezTo>
                  <a:cubicBezTo>
                    <a:pt x="768" y="574"/>
                    <a:pt x="902" y="574"/>
                    <a:pt x="1033" y="574"/>
                  </a:cubicBezTo>
                  <a:cubicBezTo>
                    <a:pt x="1069" y="574"/>
                    <a:pt x="1098" y="598"/>
                    <a:pt x="1103" y="635"/>
                  </a:cubicBezTo>
                  <a:cubicBezTo>
                    <a:pt x="1103" y="637"/>
                    <a:pt x="1103" y="642"/>
                    <a:pt x="1103" y="645"/>
                  </a:cubicBezTo>
                  <a:cubicBezTo>
                    <a:pt x="1103" y="800"/>
                    <a:pt x="1103" y="884"/>
                    <a:pt x="1103" y="1038"/>
                  </a:cubicBezTo>
                  <a:cubicBezTo>
                    <a:pt x="1103" y="1036"/>
                    <a:pt x="1103" y="1038"/>
                    <a:pt x="1103" y="1041"/>
                  </a:cubicBezTo>
                  <a:close/>
                  <a:moveTo>
                    <a:pt x="1274" y="220"/>
                  </a:moveTo>
                  <a:cubicBezTo>
                    <a:pt x="1250" y="254"/>
                    <a:pt x="1036" y="315"/>
                    <a:pt x="666" y="315"/>
                  </a:cubicBezTo>
                  <a:cubicBezTo>
                    <a:pt x="297" y="315"/>
                    <a:pt x="81" y="254"/>
                    <a:pt x="57" y="220"/>
                  </a:cubicBezTo>
                  <a:lnTo>
                    <a:pt x="57" y="220"/>
                  </a:lnTo>
                  <a:cubicBezTo>
                    <a:pt x="78" y="186"/>
                    <a:pt x="296" y="126"/>
                    <a:pt x="666" y="126"/>
                  </a:cubicBezTo>
                  <a:cubicBezTo>
                    <a:pt x="1035" y="123"/>
                    <a:pt x="1253" y="184"/>
                    <a:pt x="1274" y="220"/>
                  </a:cubicBezTo>
                  <a:close/>
                </a:path>
              </a:pathLst>
            </a:custGeom>
            <a:solidFill>
              <a:srgbClr val="F80000"/>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1244" name="Text Box 30">
            <a:extLst>
              <a:ext uri="{FF2B5EF4-FFF2-40B4-BE49-F238E27FC236}">
                <a16:creationId xmlns:a16="http://schemas.microsoft.com/office/drawing/2014/main" id="{269B6F66-4D9F-49F8-8D79-B0E19EE0F4D0}"/>
              </a:ext>
            </a:extLst>
          </p:cNvPr>
          <p:cNvSpPr txBox="1">
            <a:spLocks noChangeArrowheads="1"/>
          </p:cNvSpPr>
          <p:nvPr/>
        </p:nvSpPr>
        <p:spPr bwMode="auto">
          <a:xfrm>
            <a:off x="11014557" y="4984709"/>
            <a:ext cx="381272" cy="246221"/>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solidFill>
                  <a:schemeClr val="bg2">
                    <a:lumMod val="10000"/>
                  </a:schemeClr>
                </a:solidFill>
              </a:rPr>
              <a:t>File Storage</a:t>
            </a:r>
          </a:p>
        </p:txBody>
      </p:sp>
      <p:grpSp>
        <p:nvGrpSpPr>
          <p:cNvPr id="1245" name="Group 1244">
            <a:extLst>
              <a:ext uri="{FF2B5EF4-FFF2-40B4-BE49-F238E27FC236}">
                <a16:creationId xmlns:a16="http://schemas.microsoft.com/office/drawing/2014/main" id="{F055638E-8710-4DD6-85AC-F04C0D6F1DF4}"/>
              </a:ext>
            </a:extLst>
          </p:cNvPr>
          <p:cNvGrpSpPr>
            <a:grpSpLocks noChangeAspect="1"/>
          </p:cNvGrpSpPr>
          <p:nvPr/>
        </p:nvGrpSpPr>
        <p:grpSpPr>
          <a:xfrm>
            <a:off x="7913511" y="5393111"/>
            <a:ext cx="483416" cy="483416"/>
            <a:chOff x="7046913" y="4090988"/>
            <a:chExt cx="327025" cy="327025"/>
          </a:xfrm>
          <a:solidFill>
            <a:schemeClr val="accent1"/>
          </a:solidFill>
        </p:grpSpPr>
        <p:sp>
          <p:nvSpPr>
            <p:cNvPr id="1246" name="Freeform 32">
              <a:extLst>
                <a:ext uri="{FF2B5EF4-FFF2-40B4-BE49-F238E27FC236}">
                  <a16:creationId xmlns:a16="http://schemas.microsoft.com/office/drawing/2014/main" id="{E2F95B2D-ECAE-4A41-9D6E-41DCF2E5CA40}"/>
                </a:ext>
              </a:extLst>
            </p:cNvPr>
            <p:cNvSpPr>
              <a:spLocks noChangeArrowheads="1"/>
            </p:cNvSpPr>
            <p:nvPr/>
          </p:nvSpPr>
          <p:spPr bwMode="auto">
            <a:xfrm>
              <a:off x="7204075" y="4281488"/>
              <a:ext cx="68263" cy="53975"/>
            </a:xfrm>
            <a:custGeom>
              <a:avLst/>
              <a:gdLst>
                <a:gd name="T0" fmla="*/ 11 w 190"/>
                <a:gd name="T1" fmla="*/ 0 h 148"/>
                <a:gd name="T2" fmla="*/ 186 w 190"/>
                <a:gd name="T3" fmla="*/ 20 h 148"/>
                <a:gd name="T4" fmla="*/ 189 w 190"/>
                <a:gd name="T5" fmla="*/ 31 h 148"/>
                <a:gd name="T6" fmla="*/ 70 w 190"/>
                <a:gd name="T7" fmla="*/ 147 h 148"/>
                <a:gd name="T8" fmla="*/ 50 w 190"/>
                <a:gd name="T9" fmla="*/ 141 h 148"/>
                <a:gd name="T10" fmla="*/ 48 w 190"/>
                <a:gd name="T11" fmla="*/ 141 h 148"/>
                <a:gd name="T12" fmla="*/ 0 w 190"/>
                <a:gd name="T13" fmla="*/ 17 h 148"/>
                <a:gd name="T14" fmla="*/ 11 w 190"/>
                <a:gd name="T15" fmla="*/ 0 h 1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0" h="148">
                  <a:moveTo>
                    <a:pt x="11" y="0"/>
                  </a:moveTo>
                  <a:lnTo>
                    <a:pt x="186" y="20"/>
                  </a:lnTo>
                  <a:cubicBezTo>
                    <a:pt x="186" y="25"/>
                    <a:pt x="186" y="28"/>
                    <a:pt x="189" y="31"/>
                  </a:cubicBezTo>
                  <a:lnTo>
                    <a:pt x="70" y="147"/>
                  </a:lnTo>
                  <a:cubicBezTo>
                    <a:pt x="65" y="144"/>
                    <a:pt x="59" y="141"/>
                    <a:pt x="50" y="141"/>
                  </a:cubicBezTo>
                  <a:lnTo>
                    <a:pt x="48" y="141"/>
                  </a:lnTo>
                  <a:lnTo>
                    <a:pt x="0" y="17"/>
                  </a:lnTo>
                  <a:cubicBezTo>
                    <a:pt x="2" y="11"/>
                    <a:pt x="8" y="6"/>
                    <a:pt x="11"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247" name="Freeform 33">
              <a:extLst>
                <a:ext uri="{FF2B5EF4-FFF2-40B4-BE49-F238E27FC236}">
                  <a16:creationId xmlns:a16="http://schemas.microsoft.com/office/drawing/2014/main" id="{168A90BF-DF11-4966-AF9C-53B28DCDAC36}"/>
                </a:ext>
              </a:extLst>
            </p:cNvPr>
            <p:cNvSpPr>
              <a:spLocks noChangeArrowheads="1"/>
            </p:cNvSpPr>
            <p:nvPr/>
          </p:nvSpPr>
          <p:spPr bwMode="auto">
            <a:xfrm>
              <a:off x="7148513" y="4283075"/>
              <a:ext cx="63500" cy="52388"/>
            </a:xfrm>
            <a:custGeom>
              <a:avLst/>
              <a:gdLst>
                <a:gd name="T0" fmla="*/ 125 w 176"/>
                <a:gd name="T1" fmla="*/ 25 h 145"/>
                <a:gd name="T2" fmla="*/ 175 w 176"/>
                <a:gd name="T3" fmla="*/ 144 h 145"/>
                <a:gd name="T4" fmla="*/ 0 w 176"/>
                <a:gd name="T5" fmla="*/ 20 h 145"/>
                <a:gd name="T6" fmla="*/ 3 w 176"/>
                <a:gd name="T7" fmla="*/ 14 h 145"/>
                <a:gd name="T8" fmla="*/ 85 w 176"/>
                <a:gd name="T9" fmla="*/ 0 h 145"/>
                <a:gd name="T10" fmla="*/ 125 w 176"/>
                <a:gd name="T11" fmla="*/ 25 h 145"/>
              </a:gdLst>
              <a:ahLst/>
              <a:cxnLst>
                <a:cxn ang="0">
                  <a:pos x="T0" y="T1"/>
                </a:cxn>
                <a:cxn ang="0">
                  <a:pos x="T2" y="T3"/>
                </a:cxn>
                <a:cxn ang="0">
                  <a:pos x="T4" y="T5"/>
                </a:cxn>
                <a:cxn ang="0">
                  <a:pos x="T6" y="T7"/>
                </a:cxn>
                <a:cxn ang="0">
                  <a:pos x="T8" y="T9"/>
                </a:cxn>
                <a:cxn ang="0">
                  <a:pos x="T10" y="T11"/>
                </a:cxn>
              </a:cxnLst>
              <a:rect l="0" t="0" r="r" b="b"/>
              <a:pathLst>
                <a:path w="176" h="145">
                  <a:moveTo>
                    <a:pt x="125" y="25"/>
                  </a:moveTo>
                  <a:cubicBezTo>
                    <a:pt x="127" y="25"/>
                    <a:pt x="175" y="144"/>
                    <a:pt x="175" y="144"/>
                  </a:cubicBezTo>
                  <a:lnTo>
                    <a:pt x="0" y="20"/>
                  </a:lnTo>
                  <a:cubicBezTo>
                    <a:pt x="3" y="20"/>
                    <a:pt x="3" y="17"/>
                    <a:pt x="3" y="14"/>
                  </a:cubicBezTo>
                  <a:lnTo>
                    <a:pt x="85" y="0"/>
                  </a:lnTo>
                  <a:cubicBezTo>
                    <a:pt x="91" y="14"/>
                    <a:pt x="108" y="25"/>
                    <a:pt x="125" y="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248" name="Freeform 34">
              <a:extLst>
                <a:ext uri="{FF2B5EF4-FFF2-40B4-BE49-F238E27FC236}">
                  <a16:creationId xmlns:a16="http://schemas.microsoft.com/office/drawing/2014/main" id="{5C17001A-9DC1-487D-9819-B7182487D7D7}"/>
                </a:ext>
              </a:extLst>
            </p:cNvPr>
            <p:cNvSpPr>
              <a:spLocks noChangeArrowheads="1"/>
            </p:cNvSpPr>
            <p:nvPr/>
          </p:nvSpPr>
          <p:spPr bwMode="auto">
            <a:xfrm>
              <a:off x="7140575" y="4210050"/>
              <a:ext cx="42863" cy="68263"/>
            </a:xfrm>
            <a:custGeom>
              <a:avLst/>
              <a:gdLst>
                <a:gd name="T0" fmla="*/ 116 w 117"/>
                <a:gd name="T1" fmla="*/ 149 h 190"/>
                <a:gd name="T2" fmla="*/ 99 w 117"/>
                <a:gd name="T3" fmla="*/ 175 h 190"/>
                <a:gd name="T4" fmla="*/ 17 w 117"/>
                <a:gd name="T5" fmla="*/ 189 h 190"/>
                <a:gd name="T6" fmla="*/ 0 w 117"/>
                <a:gd name="T7" fmla="*/ 172 h 190"/>
                <a:gd name="T8" fmla="*/ 42 w 117"/>
                <a:gd name="T9" fmla="*/ 0 h 190"/>
                <a:gd name="T10" fmla="*/ 45 w 117"/>
                <a:gd name="T11" fmla="*/ 0 h 190"/>
                <a:gd name="T12" fmla="*/ 116 w 117"/>
                <a:gd name="T13" fmla="*/ 149 h 190"/>
              </a:gdLst>
              <a:ahLst/>
              <a:cxnLst>
                <a:cxn ang="0">
                  <a:pos x="T0" y="T1"/>
                </a:cxn>
                <a:cxn ang="0">
                  <a:pos x="T2" y="T3"/>
                </a:cxn>
                <a:cxn ang="0">
                  <a:pos x="T4" y="T5"/>
                </a:cxn>
                <a:cxn ang="0">
                  <a:pos x="T6" y="T7"/>
                </a:cxn>
                <a:cxn ang="0">
                  <a:pos x="T8" y="T9"/>
                </a:cxn>
                <a:cxn ang="0">
                  <a:pos x="T10" y="T11"/>
                </a:cxn>
                <a:cxn ang="0">
                  <a:pos x="T12" y="T13"/>
                </a:cxn>
              </a:cxnLst>
              <a:rect l="0" t="0" r="r" b="b"/>
              <a:pathLst>
                <a:path w="117" h="190">
                  <a:moveTo>
                    <a:pt x="116" y="149"/>
                  </a:moveTo>
                  <a:cubicBezTo>
                    <a:pt x="110" y="155"/>
                    <a:pt x="104" y="166"/>
                    <a:pt x="99" y="175"/>
                  </a:cubicBezTo>
                  <a:lnTo>
                    <a:pt x="17" y="189"/>
                  </a:lnTo>
                  <a:cubicBezTo>
                    <a:pt x="11" y="183"/>
                    <a:pt x="5" y="177"/>
                    <a:pt x="0" y="172"/>
                  </a:cubicBezTo>
                  <a:lnTo>
                    <a:pt x="42" y="0"/>
                  </a:lnTo>
                  <a:cubicBezTo>
                    <a:pt x="45" y="0"/>
                    <a:pt x="45" y="0"/>
                    <a:pt x="45" y="0"/>
                  </a:cubicBezTo>
                  <a:lnTo>
                    <a:pt x="116" y="14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249" name="Freeform 35">
              <a:extLst>
                <a:ext uri="{FF2B5EF4-FFF2-40B4-BE49-F238E27FC236}">
                  <a16:creationId xmlns:a16="http://schemas.microsoft.com/office/drawing/2014/main" id="{16C8EB6B-1DD8-40BE-AAA0-0F41D27CFC50}"/>
                </a:ext>
              </a:extLst>
            </p:cNvPr>
            <p:cNvSpPr>
              <a:spLocks noChangeArrowheads="1"/>
            </p:cNvSpPr>
            <p:nvPr/>
          </p:nvSpPr>
          <p:spPr bwMode="auto">
            <a:xfrm>
              <a:off x="7165975" y="4198938"/>
              <a:ext cx="92075" cy="63500"/>
            </a:xfrm>
            <a:custGeom>
              <a:avLst/>
              <a:gdLst>
                <a:gd name="T0" fmla="*/ 74 w 255"/>
                <a:gd name="T1" fmla="*/ 169 h 176"/>
                <a:gd name="T2" fmla="*/ 71 w 255"/>
                <a:gd name="T3" fmla="*/ 166 h 176"/>
                <a:gd name="T4" fmla="*/ 0 w 255"/>
                <a:gd name="T5" fmla="*/ 17 h 176"/>
                <a:gd name="T6" fmla="*/ 11 w 255"/>
                <a:gd name="T7" fmla="*/ 0 h 176"/>
                <a:gd name="T8" fmla="*/ 251 w 255"/>
                <a:gd name="T9" fmla="*/ 5 h 176"/>
                <a:gd name="T10" fmla="*/ 254 w 255"/>
                <a:gd name="T11" fmla="*/ 14 h 176"/>
                <a:gd name="T12" fmla="*/ 93 w 255"/>
                <a:gd name="T13" fmla="*/ 175 h 176"/>
                <a:gd name="T14" fmla="*/ 74 w 255"/>
                <a:gd name="T15" fmla="*/ 169 h 1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5" h="176">
                  <a:moveTo>
                    <a:pt x="74" y="169"/>
                  </a:moveTo>
                  <a:cubicBezTo>
                    <a:pt x="74" y="169"/>
                    <a:pt x="71" y="169"/>
                    <a:pt x="71" y="166"/>
                  </a:cubicBezTo>
                  <a:lnTo>
                    <a:pt x="0" y="17"/>
                  </a:lnTo>
                  <a:cubicBezTo>
                    <a:pt x="6" y="14"/>
                    <a:pt x="9" y="5"/>
                    <a:pt x="11" y="0"/>
                  </a:cubicBezTo>
                  <a:lnTo>
                    <a:pt x="251" y="5"/>
                  </a:lnTo>
                  <a:cubicBezTo>
                    <a:pt x="251" y="8"/>
                    <a:pt x="254" y="11"/>
                    <a:pt x="254" y="14"/>
                  </a:cubicBezTo>
                  <a:lnTo>
                    <a:pt x="93" y="175"/>
                  </a:lnTo>
                  <a:cubicBezTo>
                    <a:pt x="88" y="172"/>
                    <a:pt x="82" y="169"/>
                    <a:pt x="74" y="16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250" name="Freeform 36">
              <a:extLst>
                <a:ext uri="{FF2B5EF4-FFF2-40B4-BE49-F238E27FC236}">
                  <a16:creationId xmlns:a16="http://schemas.microsoft.com/office/drawing/2014/main" id="{B7A330F6-9621-43D5-849E-D169DA0B4CD5}"/>
                </a:ext>
              </a:extLst>
            </p:cNvPr>
            <p:cNvSpPr>
              <a:spLocks noChangeArrowheads="1"/>
            </p:cNvSpPr>
            <p:nvPr/>
          </p:nvSpPr>
          <p:spPr bwMode="auto">
            <a:xfrm>
              <a:off x="7207250" y="4210050"/>
              <a:ext cx="71438" cy="69850"/>
            </a:xfrm>
            <a:custGeom>
              <a:avLst/>
              <a:gdLst>
                <a:gd name="T0" fmla="*/ 161 w 198"/>
                <a:gd name="T1" fmla="*/ 0 h 193"/>
                <a:gd name="T2" fmla="*/ 172 w 198"/>
                <a:gd name="T3" fmla="*/ 5 h 193"/>
                <a:gd name="T4" fmla="*/ 197 w 198"/>
                <a:gd name="T5" fmla="*/ 169 h 193"/>
                <a:gd name="T6" fmla="*/ 178 w 198"/>
                <a:gd name="T7" fmla="*/ 192 h 193"/>
                <a:gd name="T8" fmla="*/ 3 w 198"/>
                <a:gd name="T9" fmla="*/ 172 h 193"/>
                <a:gd name="T10" fmla="*/ 0 w 198"/>
                <a:gd name="T11" fmla="*/ 161 h 193"/>
                <a:gd name="T12" fmla="*/ 161 w 198"/>
                <a:gd name="T13" fmla="*/ 0 h 193"/>
              </a:gdLst>
              <a:ahLst/>
              <a:cxnLst>
                <a:cxn ang="0">
                  <a:pos x="T0" y="T1"/>
                </a:cxn>
                <a:cxn ang="0">
                  <a:pos x="T2" y="T3"/>
                </a:cxn>
                <a:cxn ang="0">
                  <a:pos x="T4" y="T5"/>
                </a:cxn>
                <a:cxn ang="0">
                  <a:pos x="T6" y="T7"/>
                </a:cxn>
                <a:cxn ang="0">
                  <a:pos x="T8" y="T9"/>
                </a:cxn>
                <a:cxn ang="0">
                  <a:pos x="T10" y="T11"/>
                </a:cxn>
                <a:cxn ang="0">
                  <a:pos x="T12" y="T13"/>
                </a:cxn>
              </a:cxnLst>
              <a:rect l="0" t="0" r="r" b="b"/>
              <a:pathLst>
                <a:path w="198" h="193">
                  <a:moveTo>
                    <a:pt x="161" y="0"/>
                  </a:moveTo>
                  <a:cubicBezTo>
                    <a:pt x="164" y="3"/>
                    <a:pt x="169" y="5"/>
                    <a:pt x="172" y="5"/>
                  </a:cubicBezTo>
                  <a:lnTo>
                    <a:pt x="197" y="169"/>
                  </a:lnTo>
                  <a:cubicBezTo>
                    <a:pt x="189" y="175"/>
                    <a:pt x="183" y="183"/>
                    <a:pt x="178" y="192"/>
                  </a:cubicBezTo>
                  <a:lnTo>
                    <a:pt x="3" y="172"/>
                  </a:lnTo>
                  <a:cubicBezTo>
                    <a:pt x="3" y="169"/>
                    <a:pt x="3" y="163"/>
                    <a:pt x="0" y="161"/>
                  </a:cubicBezTo>
                  <a:lnTo>
                    <a:pt x="161"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251" name="Freeform 37">
              <a:extLst>
                <a:ext uri="{FF2B5EF4-FFF2-40B4-BE49-F238E27FC236}">
                  <a16:creationId xmlns:a16="http://schemas.microsoft.com/office/drawing/2014/main" id="{6DB9DAD3-0909-4182-9677-A7D9F5126C3C}"/>
                </a:ext>
              </a:extLst>
            </p:cNvPr>
            <p:cNvSpPr>
              <a:spLocks noChangeArrowheads="1"/>
            </p:cNvSpPr>
            <p:nvPr/>
          </p:nvSpPr>
          <p:spPr bwMode="auto">
            <a:xfrm>
              <a:off x="7046913" y="4090988"/>
              <a:ext cx="327025" cy="327025"/>
            </a:xfrm>
            <a:custGeom>
              <a:avLst/>
              <a:gdLst>
                <a:gd name="T0" fmla="*/ 455 w 910"/>
                <a:gd name="T1" fmla="*/ 0 h 909"/>
                <a:gd name="T2" fmla="*/ 909 w 910"/>
                <a:gd name="T3" fmla="*/ 454 h 909"/>
                <a:gd name="T4" fmla="*/ 455 w 910"/>
                <a:gd name="T5" fmla="*/ 908 h 909"/>
                <a:gd name="T6" fmla="*/ 0 w 910"/>
                <a:gd name="T7" fmla="*/ 454 h 909"/>
                <a:gd name="T8" fmla="*/ 455 w 910"/>
                <a:gd name="T9" fmla="*/ 0 h 909"/>
                <a:gd name="T10" fmla="*/ 669 w 910"/>
                <a:gd name="T11" fmla="*/ 589 h 909"/>
                <a:gd name="T12" fmla="*/ 717 w 910"/>
                <a:gd name="T13" fmla="*/ 542 h 909"/>
                <a:gd name="T14" fmla="*/ 677 w 910"/>
                <a:gd name="T15" fmla="*/ 496 h 909"/>
                <a:gd name="T16" fmla="*/ 652 w 910"/>
                <a:gd name="T17" fmla="*/ 333 h 909"/>
                <a:gd name="T18" fmla="*/ 677 w 910"/>
                <a:gd name="T19" fmla="*/ 293 h 909"/>
                <a:gd name="T20" fmla="*/ 632 w 910"/>
                <a:gd name="T21" fmla="*/ 248 h 909"/>
                <a:gd name="T22" fmla="*/ 590 w 910"/>
                <a:gd name="T23" fmla="*/ 279 h 909"/>
                <a:gd name="T24" fmla="*/ 347 w 910"/>
                <a:gd name="T25" fmla="*/ 273 h 909"/>
                <a:gd name="T26" fmla="*/ 305 w 910"/>
                <a:gd name="T27" fmla="*/ 242 h 909"/>
                <a:gd name="T28" fmla="*/ 260 w 910"/>
                <a:gd name="T29" fmla="*/ 288 h 909"/>
                <a:gd name="T30" fmla="*/ 282 w 910"/>
                <a:gd name="T31" fmla="*/ 327 h 909"/>
                <a:gd name="T32" fmla="*/ 240 w 910"/>
                <a:gd name="T33" fmla="*/ 499 h 909"/>
                <a:gd name="T34" fmla="*/ 198 w 910"/>
                <a:gd name="T35" fmla="*/ 544 h 909"/>
                <a:gd name="T36" fmla="*/ 243 w 910"/>
                <a:gd name="T37" fmla="*/ 589 h 909"/>
                <a:gd name="T38" fmla="*/ 271 w 910"/>
                <a:gd name="T39" fmla="*/ 581 h 909"/>
                <a:gd name="T40" fmla="*/ 449 w 910"/>
                <a:gd name="T41" fmla="*/ 705 h 909"/>
                <a:gd name="T42" fmla="*/ 446 w 910"/>
                <a:gd name="T43" fmla="*/ 719 h 909"/>
                <a:gd name="T44" fmla="*/ 491 w 910"/>
                <a:gd name="T45" fmla="*/ 764 h 909"/>
                <a:gd name="T46" fmla="*/ 536 w 910"/>
                <a:gd name="T47" fmla="*/ 719 h 909"/>
                <a:gd name="T48" fmla="*/ 531 w 910"/>
                <a:gd name="T49" fmla="*/ 700 h 909"/>
                <a:gd name="T50" fmla="*/ 649 w 910"/>
                <a:gd name="T51" fmla="*/ 584 h 909"/>
                <a:gd name="T52" fmla="*/ 669 w 910"/>
                <a:gd name="T53" fmla="*/ 589 h 9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10" h="909">
                  <a:moveTo>
                    <a:pt x="455" y="0"/>
                  </a:moveTo>
                  <a:cubicBezTo>
                    <a:pt x="706" y="0"/>
                    <a:pt x="909" y="203"/>
                    <a:pt x="909" y="454"/>
                  </a:cubicBezTo>
                  <a:cubicBezTo>
                    <a:pt x="909" y="705"/>
                    <a:pt x="707" y="908"/>
                    <a:pt x="455" y="908"/>
                  </a:cubicBezTo>
                  <a:cubicBezTo>
                    <a:pt x="204" y="908"/>
                    <a:pt x="0" y="705"/>
                    <a:pt x="0" y="454"/>
                  </a:cubicBezTo>
                  <a:cubicBezTo>
                    <a:pt x="0" y="203"/>
                    <a:pt x="203" y="0"/>
                    <a:pt x="455" y="0"/>
                  </a:cubicBezTo>
                  <a:close/>
                  <a:moveTo>
                    <a:pt x="669" y="589"/>
                  </a:moveTo>
                  <a:cubicBezTo>
                    <a:pt x="694" y="589"/>
                    <a:pt x="714" y="570"/>
                    <a:pt x="717" y="542"/>
                  </a:cubicBezTo>
                  <a:cubicBezTo>
                    <a:pt x="717" y="519"/>
                    <a:pt x="700" y="499"/>
                    <a:pt x="677" y="496"/>
                  </a:cubicBezTo>
                  <a:lnTo>
                    <a:pt x="652" y="333"/>
                  </a:lnTo>
                  <a:cubicBezTo>
                    <a:pt x="666" y="327"/>
                    <a:pt x="677" y="310"/>
                    <a:pt x="677" y="293"/>
                  </a:cubicBezTo>
                  <a:cubicBezTo>
                    <a:pt x="677" y="268"/>
                    <a:pt x="658" y="248"/>
                    <a:pt x="632" y="248"/>
                  </a:cubicBezTo>
                  <a:cubicBezTo>
                    <a:pt x="613" y="248"/>
                    <a:pt x="596" y="262"/>
                    <a:pt x="590" y="279"/>
                  </a:cubicBezTo>
                  <a:lnTo>
                    <a:pt x="347" y="273"/>
                  </a:lnTo>
                  <a:cubicBezTo>
                    <a:pt x="342" y="256"/>
                    <a:pt x="325" y="242"/>
                    <a:pt x="305" y="242"/>
                  </a:cubicBezTo>
                  <a:cubicBezTo>
                    <a:pt x="280" y="242"/>
                    <a:pt x="260" y="262"/>
                    <a:pt x="260" y="288"/>
                  </a:cubicBezTo>
                  <a:cubicBezTo>
                    <a:pt x="260" y="304"/>
                    <a:pt x="268" y="319"/>
                    <a:pt x="282" y="327"/>
                  </a:cubicBezTo>
                  <a:lnTo>
                    <a:pt x="240" y="499"/>
                  </a:lnTo>
                  <a:cubicBezTo>
                    <a:pt x="217" y="502"/>
                    <a:pt x="198" y="522"/>
                    <a:pt x="198" y="544"/>
                  </a:cubicBezTo>
                  <a:cubicBezTo>
                    <a:pt x="198" y="570"/>
                    <a:pt x="217" y="589"/>
                    <a:pt x="243" y="589"/>
                  </a:cubicBezTo>
                  <a:cubicBezTo>
                    <a:pt x="254" y="589"/>
                    <a:pt x="263" y="587"/>
                    <a:pt x="271" y="581"/>
                  </a:cubicBezTo>
                  <a:lnTo>
                    <a:pt x="449" y="705"/>
                  </a:lnTo>
                  <a:cubicBezTo>
                    <a:pt x="446" y="711"/>
                    <a:pt x="446" y="714"/>
                    <a:pt x="446" y="719"/>
                  </a:cubicBezTo>
                  <a:cubicBezTo>
                    <a:pt x="446" y="745"/>
                    <a:pt x="466" y="764"/>
                    <a:pt x="491" y="764"/>
                  </a:cubicBezTo>
                  <a:cubicBezTo>
                    <a:pt x="517" y="764"/>
                    <a:pt x="536" y="745"/>
                    <a:pt x="536" y="719"/>
                  </a:cubicBezTo>
                  <a:cubicBezTo>
                    <a:pt x="536" y="714"/>
                    <a:pt x="534" y="705"/>
                    <a:pt x="531" y="700"/>
                  </a:cubicBezTo>
                  <a:lnTo>
                    <a:pt x="649" y="584"/>
                  </a:lnTo>
                  <a:cubicBezTo>
                    <a:pt x="655" y="587"/>
                    <a:pt x="661" y="589"/>
                    <a:pt x="669" y="589"/>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grpSp>
        <p:nvGrpSpPr>
          <p:cNvPr id="545" name="Group 225">
            <a:extLst>
              <a:ext uri="{FF2B5EF4-FFF2-40B4-BE49-F238E27FC236}">
                <a16:creationId xmlns:a16="http://schemas.microsoft.com/office/drawing/2014/main" id="{82054231-A0DA-43CC-9B92-3627B8048870}"/>
              </a:ext>
            </a:extLst>
          </p:cNvPr>
          <p:cNvGrpSpPr/>
          <p:nvPr/>
        </p:nvGrpSpPr>
        <p:grpSpPr>
          <a:xfrm>
            <a:off x="4147712" y="3882153"/>
            <a:ext cx="455556" cy="617031"/>
            <a:chOff x="4166083" y="2103309"/>
            <a:chExt cx="639069" cy="865592"/>
          </a:xfrm>
        </p:grpSpPr>
        <p:grpSp>
          <p:nvGrpSpPr>
            <p:cNvPr id="546" name="Group 325">
              <a:extLst>
                <a:ext uri="{FF2B5EF4-FFF2-40B4-BE49-F238E27FC236}">
                  <a16:creationId xmlns:a16="http://schemas.microsoft.com/office/drawing/2014/main" id="{50372AD3-5C6F-428E-8412-D3247D81C84A}"/>
                </a:ext>
              </a:extLst>
            </p:cNvPr>
            <p:cNvGrpSpPr/>
            <p:nvPr/>
          </p:nvGrpSpPr>
          <p:grpSpPr>
            <a:xfrm>
              <a:off x="4402163" y="2815652"/>
              <a:ext cx="166908" cy="74181"/>
              <a:chOff x="6443663" y="1368425"/>
              <a:chExt cx="385762" cy="171450"/>
            </a:xfrm>
            <a:solidFill>
              <a:schemeClr val="accent1"/>
            </a:solidFill>
          </p:grpSpPr>
          <p:sp>
            <p:nvSpPr>
              <p:cNvPr id="551" name="Freeform 3">
                <a:extLst>
                  <a:ext uri="{FF2B5EF4-FFF2-40B4-BE49-F238E27FC236}">
                    <a16:creationId xmlns:a16="http://schemas.microsoft.com/office/drawing/2014/main" id="{69B4D579-96CF-4B5D-8F7F-22EC9382D38D}"/>
                  </a:ext>
                </a:extLst>
              </p:cNvPr>
              <p:cNvSpPr>
                <a:spLocks noChangeArrowheads="1"/>
              </p:cNvSpPr>
              <p:nvPr/>
            </p:nvSpPr>
            <p:spPr bwMode="auto">
              <a:xfrm>
                <a:off x="6443663" y="1368425"/>
                <a:ext cx="166687" cy="169863"/>
              </a:xfrm>
              <a:custGeom>
                <a:avLst/>
                <a:gdLst>
                  <a:gd name="T0" fmla="*/ 113 w 461"/>
                  <a:gd name="T1" fmla="*/ 0 h 473"/>
                  <a:gd name="T2" fmla="*/ 237 w 461"/>
                  <a:gd name="T3" fmla="*/ 370 h 473"/>
                  <a:gd name="T4" fmla="*/ 361 w 461"/>
                  <a:gd name="T5" fmla="*/ 0 h 473"/>
                  <a:gd name="T6" fmla="*/ 460 w 461"/>
                  <a:gd name="T7" fmla="*/ 0 h 473"/>
                  <a:gd name="T8" fmla="*/ 285 w 461"/>
                  <a:gd name="T9" fmla="*/ 472 h 473"/>
                  <a:gd name="T10" fmla="*/ 175 w 461"/>
                  <a:gd name="T11" fmla="*/ 472 h 473"/>
                  <a:gd name="T12" fmla="*/ 0 w 461"/>
                  <a:gd name="T13" fmla="*/ 0 h 473"/>
                  <a:gd name="T14" fmla="*/ 113 w 461"/>
                  <a:gd name="T15" fmla="*/ 0 h 4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1" h="473">
                    <a:moveTo>
                      <a:pt x="113" y="0"/>
                    </a:moveTo>
                    <a:lnTo>
                      <a:pt x="237" y="370"/>
                    </a:lnTo>
                    <a:lnTo>
                      <a:pt x="361" y="0"/>
                    </a:lnTo>
                    <a:lnTo>
                      <a:pt x="460" y="0"/>
                    </a:lnTo>
                    <a:lnTo>
                      <a:pt x="285" y="472"/>
                    </a:lnTo>
                    <a:lnTo>
                      <a:pt x="175" y="472"/>
                    </a:lnTo>
                    <a:lnTo>
                      <a:pt x="0" y="0"/>
                    </a:lnTo>
                    <a:lnTo>
                      <a:pt x="113"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552" name="Freeform 4">
                <a:extLst>
                  <a:ext uri="{FF2B5EF4-FFF2-40B4-BE49-F238E27FC236}">
                    <a16:creationId xmlns:a16="http://schemas.microsoft.com/office/drawing/2014/main" id="{EC4F3CF9-E9F0-408E-A779-2868787A9126}"/>
                  </a:ext>
                </a:extLst>
              </p:cNvPr>
              <p:cNvSpPr>
                <a:spLocks noChangeArrowheads="1"/>
              </p:cNvSpPr>
              <p:nvPr/>
            </p:nvSpPr>
            <p:spPr bwMode="auto">
              <a:xfrm>
                <a:off x="6635750" y="1368425"/>
                <a:ext cx="193675" cy="171450"/>
              </a:xfrm>
              <a:custGeom>
                <a:avLst/>
                <a:gdLst>
                  <a:gd name="T0" fmla="*/ 6 w 540"/>
                  <a:gd name="T1" fmla="*/ 0 h 475"/>
                  <a:gd name="T2" fmla="*/ 173 w 540"/>
                  <a:gd name="T3" fmla="*/ 0 h 475"/>
                  <a:gd name="T4" fmla="*/ 271 w 540"/>
                  <a:gd name="T5" fmla="*/ 345 h 475"/>
                  <a:gd name="T6" fmla="*/ 379 w 540"/>
                  <a:gd name="T7" fmla="*/ 0 h 475"/>
                  <a:gd name="T8" fmla="*/ 539 w 540"/>
                  <a:gd name="T9" fmla="*/ 0 h 475"/>
                  <a:gd name="T10" fmla="*/ 539 w 540"/>
                  <a:gd name="T11" fmla="*/ 474 h 475"/>
                  <a:gd name="T12" fmla="*/ 438 w 540"/>
                  <a:gd name="T13" fmla="*/ 474 h 475"/>
                  <a:gd name="T14" fmla="*/ 438 w 540"/>
                  <a:gd name="T15" fmla="*/ 68 h 475"/>
                  <a:gd name="T16" fmla="*/ 308 w 540"/>
                  <a:gd name="T17" fmla="*/ 474 h 475"/>
                  <a:gd name="T18" fmla="*/ 223 w 540"/>
                  <a:gd name="T19" fmla="*/ 474 h 475"/>
                  <a:gd name="T20" fmla="*/ 96 w 540"/>
                  <a:gd name="T21" fmla="*/ 68 h 475"/>
                  <a:gd name="T22" fmla="*/ 96 w 540"/>
                  <a:gd name="T23" fmla="*/ 474 h 475"/>
                  <a:gd name="T24" fmla="*/ 0 w 540"/>
                  <a:gd name="T25" fmla="*/ 474 h 475"/>
                  <a:gd name="T26" fmla="*/ 0 w 540"/>
                  <a:gd name="T27" fmla="*/ 0 h 475"/>
                  <a:gd name="T28" fmla="*/ 6 w 540"/>
                  <a:gd name="T29" fmla="*/ 0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40" h="475">
                    <a:moveTo>
                      <a:pt x="6" y="0"/>
                    </a:moveTo>
                    <a:lnTo>
                      <a:pt x="173" y="0"/>
                    </a:lnTo>
                    <a:lnTo>
                      <a:pt x="271" y="345"/>
                    </a:lnTo>
                    <a:lnTo>
                      <a:pt x="379" y="0"/>
                    </a:lnTo>
                    <a:lnTo>
                      <a:pt x="539" y="0"/>
                    </a:lnTo>
                    <a:lnTo>
                      <a:pt x="539" y="474"/>
                    </a:lnTo>
                    <a:lnTo>
                      <a:pt x="438" y="474"/>
                    </a:lnTo>
                    <a:lnTo>
                      <a:pt x="438" y="68"/>
                    </a:lnTo>
                    <a:lnTo>
                      <a:pt x="308" y="474"/>
                    </a:lnTo>
                    <a:lnTo>
                      <a:pt x="223" y="474"/>
                    </a:lnTo>
                    <a:lnTo>
                      <a:pt x="96" y="68"/>
                    </a:lnTo>
                    <a:lnTo>
                      <a:pt x="96" y="474"/>
                    </a:lnTo>
                    <a:lnTo>
                      <a:pt x="0" y="474"/>
                    </a:lnTo>
                    <a:lnTo>
                      <a:pt x="0" y="0"/>
                    </a:lnTo>
                    <a:lnTo>
                      <a:pt x="6"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grpSp>
        <p:grpSp>
          <p:nvGrpSpPr>
            <p:cNvPr id="547" name="Group 198">
              <a:extLst>
                <a:ext uri="{FF2B5EF4-FFF2-40B4-BE49-F238E27FC236}">
                  <a16:creationId xmlns:a16="http://schemas.microsoft.com/office/drawing/2014/main" id="{126D65AA-A5EF-4F0B-9813-9BA10A54B069}"/>
                </a:ext>
              </a:extLst>
            </p:cNvPr>
            <p:cNvGrpSpPr/>
            <p:nvPr/>
          </p:nvGrpSpPr>
          <p:grpSpPr>
            <a:xfrm>
              <a:off x="4234477" y="2181412"/>
              <a:ext cx="502281" cy="548163"/>
              <a:chOff x="2505075" y="2108200"/>
              <a:chExt cx="330200" cy="360363"/>
            </a:xfrm>
            <a:solidFill>
              <a:schemeClr val="accent1"/>
            </a:solidFill>
          </p:grpSpPr>
          <p:sp>
            <p:nvSpPr>
              <p:cNvPr id="549" name="Freeform 44">
                <a:extLst>
                  <a:ext uri="{FF2B5EF4-FFF2-40B4-BE49-F238E27FC236}">
                    <a16:creationId xmlns:a16="http://schemas.microsoft.com/office/drawing/2014/main" id="{2CD48B2E-6B23-4AE8-9C18-B4E4731B7A6D}"/>
                  </a:ext>
                </a:extLst>
              </p:cNvPr>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50" name="Freeform 45">
                <a:extLst>
                  <a:ext uri="{FF2B5EF4-FFF2-40B4-BE49-F238E27FC236}">
                    <a16:creationId xmlns:a16="http://schemas.microsoft.com/office/drawing/2014/main" id="{992352CA-C448-4B66-AB7C-EC902D3F8F92}"/>
                  </a:ext>
                </a:extLst>
              </p:cNvPr>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548" name="Rectangle 547">
              <a:extLst>
                <a:ext uri="{FF2B5EF4-FFF2-40B4-BE49-F238E27FC236}">
                  <a16:creationId xmlns:a16="http://schemas.microsoft.com/office/drawing/2014/main" id="{6918675A-880B-46AF-A4E6-CB17582E0AD2}"/>
                </a:ext>
              </a:extLst>
            </p:cNvPr>
            <p:cNvSpPr/>
            <p:nvPr/>
          </p:nvSpPr>
          <p:spPr>
            <a:xfrm>
              <a:off x="4166083" y="2103309"/>
              <a:ext cx="639069" cy="865592"/>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grpSp>
      <p:grpSp>
        <p:nvGrpSpPr>
          <p:cNvPr id="553" name="Group 187">
            <a:extLst>
              <a:ext uri="{FF2B5EF4-FFF2-40B4-BE49-F238E27FC236}">
                <a16:creationId xmlns:a16="http://schemas.microsoft.com/office/drawing/2014/main" id="{698E3FFA-5F83-4258-8295-3C37AD30D179}"/>
              </a:ext>
            </a:extLst>
          </p:cNvPr>
          <p:cNvGrpSpPr/>
          <p:nvPr/>
        </p:nvGrpSpPr>
        <p:grpSpPr>
          <a:xfrm>
            <a:off x="5156966" y="4836589"/>
            <a:ext cx="475988" cy="726085"/>
            <a:chOff x="7248176" y="2103309"/>
            <a:chExt cx="639069" cy="974854"/>
          </a:xfrm>
        </p:grpSpPr>
        <p:grpSp>
          <p:nvGrpSpPr>
            <p:cNvPr id="554" name="Group 179">
              <a:extLst>
                <a:ext uri="{FF2B5EF4-FFF2-40B4-BE49-F238E27FC236}">
                  <a16:creationId xmlns:a16="http://schemas.microsoft.com/office/drawing/2014/main" id="{3937CB22-452D-414A-8C75-3FEA033D84FA}"/>
                </a:ext>
              </a:extLst>
            </p:cNvPr>
            <p:cNvGrpSpPr/>
            <p:nvPr/>
          </p:nvGrpSpPr>
          <p:grpSpPr>
            <a:xfrm>
              <a:off x="7327218" y="2802911"/>
              <a:ext cx="480984" cy="199258"/>
              <a:chOff x="3444875" y="3125788"/>
              <a:chExt cx="3314700" cy="1373187"/>
            </a:xfrm>
            <a:solidFill>
              <a:schemeClr val="accent1"/>
            </a:solidFill>
          </p:grpSpPr>
          <p:sp>
            <p:nvSpPr>
              <p:cNvPr id="630" name="Freeform 1">
                <a:extLst>
                  <a:ext uri="{FF2B5EF4-FFF2-40B4-BE49-F238E27FC236}">
                    <a16:creationId xmlns:a16="http://schemas.microsoft.com/office/drawing/2014/main" id="{2B771F7C-773E-40E5-972E-7D75884B5F1A}"/>
                  </a:ext>
                </a:extLst>
              </p:cNvPr>
              <p:cNvSpPr>
                <a:spLocks noChangeArrowheads="1"/>
              </p:cNvSpPr>
              <p:nvPr/>
            </p:nvSpPr>
            <p:spPr bwMode="auto">
              <a:xfrm>
                <a:off x="3444875" y="3125788"/>
                <a:ext cx="433388" cy="511175"/>
              </a:xfrm>
              <a:custGeom>
                <a:avLst/>
                <a:gdLst>
                  <a:gd name="T0" fmla="*/ 0 w 1206"/>
                  <a:gd name="T1" fmla="*/ 0 h 1420"/>
                  <a:gd name="T2" fmla="*/ 471 w 1206"/>
                  <a:gd name="T3" fmla="*/ 3 h 1420"/>
                  <a:gd name="T4" fmla="*/ 962 w 1206"/>
                  <a:gd name="T5" fmla="*/ 130 h 1420"/>
                  <a:gd name="T6" fmla="*/ 1205 w 1206"/>
                  <a:gd name="T7" fmla="*/ 688 h 1420"/>
                  <a:gd name="T8" fmla="*/ 699 w 1206"/>
                  <a:gd name="T9" fmla="*/ 1402 h 1420"/>
                  <a:gd name="T10" fmla="*/ 443 w 1206"/>
                  <a:gd name="T11" fmla="*/ 1419 h 1420"/>
                  <a:gd name="T12" fmla="*/ 0 w 1206"/>
                  <a:gd name="T13" fmla="*/ 1419 h 1420"/>
                  <a:gd name="T14" fmla="*/ 0 w 1206"/>
                  <a:gd name="T15" fmla="*/ 0 h 1420"/>
                  <a:gd name="T16" fmla="*/ 310 w 1206"/>
                  <a:gd name="T17" fmla="*/ 1185 h 1420"/>
                  <a:gd name="T18" fmla="*/ 431 w 1206"/>
                  <a:gd name="T19" fmla="*/ 1188 h 1420"/>
                  <a:gd name="T20" fmla="*/ 761 w 1206"/>
                  <a:gd name="T21" fmla="*/ 1089 h 1420"/>
                  <a:gd name="T22" fmla="*/ 888 w 1206"/>
                  <a:gd name="T23" fmla="*/ 688 h 1420"/>
                  <a:gd name="T24" fmla="*/ 629 w 1206"/>
                  <a:gd name="T25" fmla="*/ 248 h 1420"/>
                  <a:gd name="T26" fmla="*/ 310 w 1206"/>
                  <a:gd name="T27" fmla="*/ 228 h 1420"/>
                  <a:gd name="T28" fmla="*/ 310 w 1206"/>
                  <a:gd name="T29" fmla="*/ 1185 h 14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06" h="1420">
                    <a:moveTo>
                      <a:pt x="0" y="0"/>
                    </a:moveTo>
                    <a:lnTo>
                      <a:pt x="471" y="3"/>
                    </a:lnTo>
                    <a:cubicBezTo>
                      <a:pt x="550" y="3"/>
                      <a:pt x="790" y="5"/>
                      <a:pt x="962" y="130"/>
                    </a:cubicBezTo>
                    <a:cubicBezTo>
                      <a:pt x="1142" y="262"/>
                      <a:pt x="1205" y="485"/>
                      <a:pt x="1205" y="688"/>
                    </a:cubicBezTo>
                    <a:cubicBezTo>
                      <a:pt x="1205" y="1126"/>
                      <a:pt x="970" y="1354"/>
                      <a:pt x="699" y="1402"/>
                    </a:cubicBezTo>
                    <a:cubicBezTo>
                      <a:pt x="646" y="1414"/>
                      <a:pt x="587" y="1419"/>
                      <a:pt x="443" y="1419"/>
                    </a:cubicBezTo>
                    <a:lnTo>
                      <a:pt x="0" y="1419"/>
                    </a:lnTo>
                    <a:lnTo>
                      <a:pt x="0" y="0"/>
                    </a:lnTo>
                    <a:close/>
                    <a:moveTo>
                      <a:pt x="310" y="1185"/>
                    </a:moveTo>
                    <a:cubicBezTo>
                      <a:pt x="344" y="1188"/>
                      <a:pt x="395" y="1188"/>
                      <a:pt x="431" y="1188"/>
                    </a:cubicBezTo>
                    <a:cubicBezTo>
                      <a:pt x="561" y="1188"/>
                      <a:pt x="674" y="1177"/>
                      <a:pt x="761" y="1089"/>
                    </a:cubicBezTo>
                    <a:cubicBezTo>
                      <a:pt x="883" y="968"/>
                      <a:pt x="888" y="756"/>
                      <a:pt x="888" y="688"/>
                    </a:cubicBezTo>
                    <a:cubicBezTo>
                      <a:pt x="888" y="488"/>
                      <a:pt x="821" y="302"/>
                      <a:pt x="629" y="248"/>
                    </a:cubicBezTo>
                    <a:cubicBezTo>
                      <a:pt x="567" y="231"/>
                      <a:pt x="485" y="220"/>
                      <a:pt x="310" y="228"/>
                    </a:cubicBezTo>
                    <a:lnTo>
                      <a:pt x="310" y="1185"/>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31" name="Freeform 2">
                <a:extLst>
                  <a:ext uri="{FF2B5EF4-FFF2-40B4-BE49-F238E27FC236}">
                    <a16:creationId xmlns:a16="http://schemas.microsoft.com/office/drawing/2014/main" id="{4AA2B2BE-EC9E-4FF1-B2C4-E2D5F761A2B6}"/>
                  </a:ext>
                </a:extLst>
              </p:cNvPr>
              <p:cNvSpPr>
                <a:spLocks noChangeArrowheads="1"/>
              </p:cNvSpPr>
              <p:nvPr/>
            </p:nvSpPr>
            <p:spPr bwMode="auto">
              <a:xfrm>
                <a:off x="3957638" y="3265488"/>
                <a:ext cx="327025" cy="379412"/>
              </a:xfrm>
              <a:custGeom>
                <a:avLst/>
                <a:gdLst>
                  <a:gd name="T0" fmla="*/ 643 w 909"/>
                  <a:gd name="T1" fmla="*/ 1027 h 1054"/>
                  <a:gd name="T2" fmla="*/ 632 w 909"/>
                  <a:gd name="T3" fmla="*/ 892 h 1054"/>
                  <a:gd name="T4" fmla="*/ 335 w 909"/>
                  <a:gd name="T5" fmla="*/ 1053 h 1054"/>
                  <a:gd name="T6" fmla="*/ 87 w 909"/>
                  <a:gd name="T7" fmla="*/ 974 h 1054"/>
                  <a:gd name="T8" fmla="*/ 0 w 909"/>
                  <a:gd name="T9" fmla="*/ 754 h 1054"/>
                  <a:gd name="T10" fmla="*/ 211 w 909"/>
                  <a:gd name="T11" fmla="*/ 443 h 1054"/>
                  <a:gd name="T12" fmla="*/ 606 w 909"/>
                  <a:gd name="T13" fmla="*/ 387 h 1054"/>
                  <a:gd name="T14" fmla="*/ 592 w 909"/>
                  <a:gd name="T15" fmla="*/ 254 h 1054"/>
                  <a:gd name="T16" fmla="*/ 462 w 909"/>
                  <a:gd name="T17" fmla="*/ 172 h 1054"/>
                  <a:gd name="T18" fmla="*/ 352 w 909"/>
                  <a:gd name="T19" fmla="*/ 229 h 1054"/>
                  <a:gd name="T20" fmla="*/ 330 w 909"/>
                  <a:gd name="T21" fmla="*/ 316 h 1054"/>
                  <a:gd name="T22" fmla="*/ 45 w 909"/>
                  <a:gd name="T23" fmla="*/ 316 h 1054"/>
                  <a:gd name="T24" fmla="*/ 158 w 909"/>
                  <a:gd name="T25" fmla="*/ 82 h 1054"/>
                  <a:gd name="T26" fmla="*/ 460 w 909"/>
                  <a:gd name="T27" fmla="*/ 0 h 1054"/>
                  <a:gd name="T28" fmla="*/ 815 w 909"/>
                  <a:gd name="T29" fmla="*/ 127 h 1054"/>
                  <a:gd name="T30" fmla="*/ 883 w 909"/>
                  <a:gd name="T31" fmla="*/ 370 h 1054"/>
                  <a:gd name="T32" fmla="*/ 886 w 909"/>
                  <a:gd name="T33" fmla="*/ 770 h 1054"/>
                  <a:gd name="T34" fmla="*/ 908 w 909"/>
                  <a:gd name="T35" fmla="*/ 1022 h 1054"/>
                  <a:gd name="T36" fmla="*/ 643 w 909"/>
                  <a:gd name="T37" fmla="*/ 1022 h 1054"/>
                  <a:gd name="T38" fmla="*/ 643 w 909"/>
                  <a:gd name="T39" fmla="*/ 1027 h 1054"/>
                  <a:gd name="T40" fmla="*/ 285 w 909"/>
                  <a:gd name="T41" fmla="*/ 720 h 1054"/>
                  <a:gd name="T42" fmla="*/ 426 w 909"/>
                  <a:gd name="T43" fmla="*/ 861 h 1054"/>
                  <a:gd name="T44" fmla="*/ 550 w 909"/>
                  <a:gd name="T45" fmla="*/ 804 h 1054"/>
                  <a:gd name="T46" fmla="*/ 606 w 909"/>
                  <a:gd name="T47" fmla="*/ 559 h 1054"/>
                  <a:gd name="T48" fmla="*/ 285 w 909"/>
                  <a:gd name="T49" fmla="*/ 720 h 10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09" h="1054">
                    <a:moveTo>
                      <a:pt x="643" y="1027"/>
                    </a:moveTo>
                    <a:cubicBezTo>
                      <a:pt x="632" y="965"/>
                      <a:pt x="632" y="920"/>
                      <a:pt x="632" y="892"/>
                    </a:cubicBezTo>
                    <a:cubicBezTo>
                      <a:pt x="522" y="1053"/>
                      <a:pt x="389" y="1053"/>
                      <a:pt x="335" y="1053"/>
                    </a:cubicBezTo>
                    <a:cubicBezTo>
                      <a:pt x="192" y="1053"/>
                      <a:pt x="127" y="1010"/>
                      <a:pt x="87" y="974"/>
                    </a:cubicBezTo>
                    <a:cubicBezTo>
                      <a:pt x="28" y="914"/>
                      <a:pt x="0" y="833"/>
                      <a:pt x="0" y="754"/>
                    </a:cubicBezTo>
                    <a:cubicBezTo>
                      <a:pt x="0" y="675"/>
                      <a:pt x="28" y="528"/>
                      <a:pt x="211" y="443"/>
                    </a:cubicBezTo>
                    <a:cubicBezTo>
                      <a:pt x="333" y="387"/>
                      <a:pt x="508" y="387"/>
                      <a:pt x="606" y="387"/>
                    </a:cubicBezTo>
                    <a:cubicBezTo>
                      <a:pt x="606" y="322"/>
                      <a:pt x="604" y="291"/>
                      <a:pt x="592" y="254"/>
                    </a:cubicBezTo>
                    <a:cubicBezTo>
                      <a:pt x="567" y="181"/>
                      <a:pt x="491" y="172"/>
                      <a:pt x="462" y="172"/>
                    </a:cubicBezTo>
                    <a:cubicBezTo>
                      <a:pt x="420" y="172"/>
                      <a:pt x="378" y="189"/>
                      <a:pt x="352" y="229"/>
                    </a:cubicBezTo>
                    <a:cubicBezTo>
                      <a:pt x="330" y="263"/>
                      <a:pt x="330" y="294"/>
                      <a:pt x="330" y="316"/>
                    </a:cubicBezTo>
                    <a:lnTo>
                      <a:pt x="45" y="316"/>
                    </a:lnTo>
                    <a:cubicBezTo>
                      <a:pt x="48" y="263"/>
                      <a:pt x="53" y="155"/>
                      <a:pt x="158" y="82"/>
                    </a:cubicBezTo>
                    <a:cubicBezTo>
                      <a:pt x="248" y="17"/>
                      <a:pt x="364" y="0"/>
                      <a:pt x="460" y="0"/>
                    </a:cubicBezTo>
                    <a:cubicBezTo>
                      <a:pt x="541" y="0"/>
                      <a:pt x="716" y="14"/>
                      <a:pt x="815" y="127"/>
                    </a:cubicBezTo>
                    <a:cubicBezTo>
                      <a:pt x="883" y="209"/>
                      <a:pt x="883" y="325"/>
                      <a:pt x="883" y="370"/>
                    </a:cubicBezTo>
                    <a:lnTo>
                      <a:pt x="886" y="770"/>
                    </a:lnTo>
                    <a:cubicBezTo>
                      <a:pt x="886" y="855"/>
                      <a:pt x="891" y="940"/>
                      <a:pt x="908" y="1022"/>
                    </a:cubicBezTo>
                    <a:lnTo>
                      <a:pt x="643" y="1022"/>
                    </a:lnTo>
                    <a:lnTo>
                      <a:pt x="643" y="1027"/>
                    </a:lnTo>
                    <a:close/>
                    <a:moveTo>
                      <a:pt x="285" y="720"/>
                    </a:moveTo>
                    <a:cubicBezTo>
                      <a:pt x="285" y="787"/>
                      <a:pt x="330" y="861"/>
                      <a:pt x="426" y="861"/>
                    </a:cubicBezTo>
                    <a:cubicBezTo>
                      <a:pt x="479" y="861"/>
                      <a:pt x="522" y="835"/>
                      <a:pt x="550" y="804"/>
                    </a:cubicBezTo>
                    <a:cubicBezTo>
                      <a:pt x="601" y="742"/>
                      <a:pt x="606" y="663"/>
                      <a:pt x="606" y="559"/>
                    </a:cubicBezTo>
                    <a:cubicBezTo>
                      <a:pt x="417" y="542"/>
                      <a:pt x="285" y="601"/>
                      <a:pt x="285" y="720"/>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32" name="Freeform 3">
                <a:extLst>
                  <a:ext uri="{FF2B5EF4-FFF2-40B4-BE49-F238E27FC236}">
                    <a16:creationId xmlns:a16="http://schemas.microsoft.com/office/drawing/2014/main" id="{959BC0E6-6EA3-473A-BE29-CAD46AE6DFB0}"/>
                  </a:ext>
                </a:extLst>
              </p:cNvPr>
              <p:cNvSpPr>
                <a:spLocks noChangeArrowheads="1"/>
              </p:cNvSpPr>
              <p:nvPr/>
            </p:nvSpPr>
            <p:spPr bwMode="auto">
              <a:xfrm>
                <a:off x="4357688" y="3171825"/>
                <a:ext cx="260350" cy="469900"/>
              </a:xfrm>
              <a:custGeom>
                <a:avLst/>
                <a:gdLst>
                  <a:gd name="T0" fmla="*/ 712 w 721"/>
                  <a:gd name="T1" fmla="*/ 1275 h 1307"/>
                  <a:gd name="T2" fmla="*/ 486 w 721"/>
                  <a:gd name="T3" fmla="*/ 1306 h 1307"/>
                  <a:gd name="T4" fmla="*/ 192 w 721"/>
                  <a:gd name="T5" fmla="*/ 1038 h 1307"/>
                  <a:gd name="T6" fmla="*/ 192 w 721"/>
                  <a:gd name="T7" fmla="*/ 493 h 1307"/>
                  <a:gd name="T8" fmla="*/ 0 w 721"/>
                  <a:gd name="T9" fmla="*/ 493 h 1307"/>
                  <a:gd name="T10" fmla="*/ 0 w 721"/>
                  <a:gd name="T11" fmla="*/ 302 h 1307"/>
                  <a:gd name="T12" fmla="*/ 192 w 721"/>
                  <a:gd name="T13" fmla="*/ 302 h 1307"/>
                  <a:gd name="T14" fmla="*/ 192 w 721"/>
                  <a:gd name="T15" fmla="*/ 107 h 1307"/>
                  <a:gd name="T16" fmla="*/ 483 w 721"/>
                  <a:gd name="T17" fmla="*/ 0 h 1307"/>
                  <a:gd name="T18" fmla="*/ 483 w 721"/>
                  <a:gd name="T19" fmla="*/ 302 h 1307"/>
                  <a:gd name="T20" fmla="*/ 720 w 721"/>
                  <a:gd name="T21" fmla="*/ 302 h 1307"/>
                  <a:gd name="T22" fmla="*/ 720 w 721"/>
                  <a:gd name="T23" fmla="*/ 493 h 1307"/>
                  <a:gd name="T24" fmla="*/ 483 w 721"/>
                  <a:gd name="T25" fmla="*/ 493 h 1307"/>
                  <a:gd name="T26" fmla="*/ 483 w 721"/>
                  <a:gd name="T27" fmla="*/ 942 h 1307"/>
                  <a:gd name="T28" fmla="*/ 616 w 721"/>
                  <a:gd name="T29" fmla="*/ 1089 h 1307"/>
                  <a:gd name="T30" fmla="*/ 714 w 721"/>
                  <a:gd name="T31" fmla="*/ 1083 h 1307"/>
                  <a:gd name="T32" fmla="*/ 714 w 721"/>
                  <a:gd name="T33" fmla="*/ 1275 h 1307"/>
                  <a:gd name="T34" fmla="*/ 712 w 721"/>
                  <a:gd name="T35" fmla="*/ 1275 h 1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21" h="1307">
                    <a:moveTo>
                      <a:pt x="712" y="1275"/>
                    </a:moveTo>
                    <a:cubicBezTo>
                      <a:pt x="616" y="1301"/>
                      <a:pt x="531" y="1306"/>
                      <a:pt x="486" y="1306"/>
                    </a:cubicBezTo>
                    <a:cubicBezTo>
                      <a:pt x="192" y="1306"/>
                      <a:pt x="192" y="1120"/>
                      <a:pt x="192" y="1038"/>
                    </a:cubicBezTo>
                    <a:lnTo>
                      <a:pt x="192" y="493"/>
                    </a:lnTo>
                    <a:lnTo>
                      <a:pt x="0" y="493"/>
                    </a:lnTo>
                    <a:lnTo>
                      <a:pt x="0" y="302"/>
                    </a:lnTo>
                    <a:lnTo>
                      <a:pt x="192" y="302"/>
                    </a:lnTo>
                    <a:lnTo>
                      <a:pt x="192" y="107"/>
                    </a:lnTo>
                    <a:lnTo>
                      <a:pt x="483" y="0"/>
                    </a:lnTo>
                    <a:lnTo>
                      <a:pt x="483" y="302"/>
                    </a:lnTo>
                    <a:lnTo>
                      <a:pt x="720" y="302"/>
                    </a:lnTo>
                    <a:lnTo>
                      <a:pt x="720" y="493"/>
                    </a:lnTo>
                    <a:lnTo>
                      <a:pt x="483" y="493"/>
                    </a:lnTo>
                    <a:lnTo>
                      <a:pt x="483" y="942"/>
                    </a:lnTo>
                    <a:cubicBezTo>
                      <a:pt x="486" y="1032"/>
                      <a:pt x="486" y="1089"/>
                      <a:pt x="616" y="1089"/>
                    </a:cubicBezTo>
                    <a:cubicBezTo>
                      <a:pt x="658" y="1089"/>
                      <a:pt x="678" y="1086"/>
                      <a:pt x="714" y="1083"/>
                    </a:cubicBezTo>
                    <a:lnTo>
                      <a:pt x="714" y="1275"/>
                    </a:lnTo>
                    <a:lnTo>
                      <a:pt x="712" y="1275"/>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36" name="Freeform 4">
                <a:extLst>
                  <a:ext uri="{FF2B5EF4-FFF2-40B4-BE49-F238E27FC236}">
                    <a16:creationId xmlns:a16="http://schemas.microsoft.com/office/drawing/2014/main" id="{C50E1556-F2AA-4E76-9270-CD28F62C1773}"/>
                  </a:ext>
                </a:extLst>
              </p:cNvPr>
              <p:cNvSpPr>
                <a:spLocks noChangeArrowheads="1"/>
              </p:cNvSpPr>
              <p:nvPr/>
            </p:nvSpPr>
            <p:spPr bwMode="auto">
              <a:xfrm>
                <a:off x="4697413" y="3265488"/>
                <a:ext cx="327025" cy="379412"/>
              </a:xfrm>
              <a:custGeom>
                <a:avLst/>
                <a:gdLst>
                  <a:gd name="T0" fmla="*/ 643 w 910"/>
                  <a:gd name="T1" fmla="*/ 1027 h 1054"/>
                  <a:gd name="T2" fmla="*/ 632 w 910"/>
                  <a:gd name="T3" fmla="*/ 892 h 1054"/>
                  <a:gd name="T4" fmla="*/ 336 w 910"/>
                  <a:gd name="T5" fmla="*/ 1053 h 1054"/>
                  <a:gd name="T6" fmla="*/ 87 w 910"/>
                  <a:gd name="T7" fmla="*/ 974 h 1054"/>
                  <a:gd name="T8" fmla="*/ 0 w 910"/>
                  <a:gd name="T9" fmla="*/ 754 h 1054"/>
                  <a:gd name="T10" fmla="*/ 212 w 910"/>
                  <a:gd name="T11" fmla="*/ 443 h 1054"/>
                  <a:gd name="T12" fmla="*/ 607 w 910"/>
                  <a:gd name="T13" fmla="*/ 387 h 1054"/>
                  <a:gd name="T14" fmla="*/ 592 w 910"/>
                  <a:gd name="T15" fmla="*/ 254 h 1054"/>
                  <a:gd name="T16" fmla="*/ 463 w 910"/>
                  <a:gd name="T17" fmla="*/ 172 h 1054"/>
                  <a:gd name="T18" fmla="*/ 353 w 910"/>
                  <a:gd name="T19" fmla="*/ 229 h 1054"/>
                  <a:gd name="T20" fmla="*/ 330 w 910"/>
                  <a:gd name="T21" fmla="*/ 316 h 1054"/>
                  <a:gd name="T22" fmla="*/ 45 w 910"/>
                  <a:gd name="T23" fmla="*/ 316 h 1054"/>
                  <a:gd name="T24" fmla="*/ 158 w 910"/>
                  <a:gd name="T25" fmla="*/ 82 h 1054"/>
                  <a:gd name="T26" fmla="*/ 460 w 910"/>
                  <a:gd name="T27" fmla="*/ 0 h 1054"/>
                  <a:gd name="T28" fmla="*/ 815 w 910"/>
                  <a:gd name="T29" fmla="*/ 127 h 1054"/>
                  <a:gd name="T30" fmla="*/ 883 w 910"/>
                  <a:gd name="T31" fmla="*/ 370 h 1054"/>
                  <a:gd name="T32" fmla="*/ 886 w 910"/>
                  <a:gd name="T33" fmla="*/ 770 h 1054"/>
                  <a:gd name="T34" fmla="*/ 909 w 910"/>
                  <a:gd name="T35" fmla="*/ 1022 h 1054"/>
                  <a:gd name="T36" fmla="*/ 643 w 910"/>
                  <a:gd name="T37" fmla="*/ 1022 h 1054"/>
                  <a:gd name="T38" fmla="*/ 643 w 910"/>
                  <a:gd name="T39" fmla="*/ 1027 h 1054"/>
                  <a:gd name="T40" fmla="*/ 282 w 910"/>
                  <a:gd name="T41" fmla="*/ 720 h 1054"/>
                  <a:gd name="T42" fmla="*/ 423 w 910"/>
                  <a:gd name="T43" fmla="*/ 861 h 1054"/>
                  <a:gd name="T44" fmla="*/ 547 w 910"/>
                  <a:gd name="T45" fmla="*/ 804 h 1054"/>
                  <a:gd name="T46" fmla="*/ 604 w 910"/>
                  <a:gd name="T47" fmla="*/ 559 h 1054"/>
                  <a:gd name="T48" fmla="*/ 282 w 910"/>
                  <a:gd name="T49" fmla="*/ 720 h 10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10" h="1054">
                    <a:moveTo>
                      <a:pt x="643" y="1027"/>
                    </a:moveTo>
                    <a:cubicBezTo>
                      <a:pt x="632" y="965"/>
                      <a:pt x="632" y="920"/>
                      <a:pt x="632" y="892"/>
                    </a:cubicBezTo>
                    <a:cubicBezTo>
                      <a:pt x="522" y="1053"/>
                      <a:pt x="389" y="1053"/>
                      <a:pt x="336" y="1053"/>
                    </a:cubicBezTo>
                    <a:cubicBezTo>
                      <a:pt x="192" y="1053"/>
                      <a:pt x="127" y="1010"/>
                      <a:pt x="87" y="974"/>
                    </a:cubicBezTo>
                    <a:cubicBezTo>
                      <a:pt x="28" y="914"/>
                      <a:pt x="0" y="833"/>
                      <a:pt x="0" y="754"/>
                    </a:cubicBezTo>
                    <a:cubicBezTo>
                      <a:pt x="0" y="675"/>
                      <a:pt x="28" y="528"/>
                      <a:pt x="212" y="443"/>
                    </a:cubicBezTo>
                    <a:cubicBezTo>
                      <a:pt x="333" y="387"/>
                      <a:pt x="508" y="387"/>
                      <a:pt x="607" y="387"/>
                    </a:cubicBezTo>
                    <a:cubicBezTo>
                      <a:pt x="607" y="322"/>
                      <a:pt x="604" y="291"/>
                      <a:pt x="592" y="254"/>
                    </a:cubicBezTo>
                    <a:cubicBezTo>
                      <a:pt x="567" y="181"/>
                      <a:pt x="491" y="172"/>
                      <a:pt x="463" y="172"/>
                    </a:cubicBezTo>
                    <a:cubicBezTo>
                      <a:pt x="420" y="172"/>
                      <a:pt x="378" y="189"/>
                      <a:pt x="353" y="229"/>
                    </a:cubicBezTo>
                    <a:cubicBezTo>
                      <a:pt x="330" y="263"/>
                      <a:pt x="330" y="294"/>
                      <a:pt x="330" y="316"/>
                    </a:cubicBezTo>
                    <a:lnTo>
                      <a:pt x="45" y="316"/>
                    </a:lnTo>
                    <a:cubicBezTo>
                      <a:pt x="48" y="263"/>
                      <a:pt x="53" y="155"/>
                      <a:pt x="158" y="82"/>
                    </a:cubicBezTo>
                    <a:cubicBezTo>
                      <a:pt x="248" y="17"/>
                      <a:pt x="364" y="0"/>
                      <a:pt x="460" y="0"/>
                    </a:cubicBezTo>
                    <a:cubicBezTo>
                      <a:pt x="542" y="0"/>
                      <a:pt x="717" y="14"/>
                      <a:pt x="815" y="127"/>
                    </a:cubicBezTo>
                    <a:cubicBezTo>
                      <a:pt x="883" y="209"/>
                      <a:pt x="883" y="325"/>
                      <a:pt x="883" y="370"/>
                    </a:cubicBezTo>
                    <a:lnTo>
                      <a:pt x="886" y="770"/>
                    </a:lnTo>
                    <a:cubicBezTo>
                      <a:pt x="886" y="855"/>
                      <a:pt x="892" y="940"/>
                      <a:pt x="909" y="1022"/>
                    </a:cubicBezTo>
                    <a:lnTo>
                      <a:pt x="643" y="1022"/>
                    </a:lnTo>
                    <a:lnTo>
                      <a:pt x="643" y="1027"/>
                    </a:lnTo>
                    <a:close/>
                    <a:moveTo>
                      <a:pt x="282" y="720"/>
                    </a:moveTo>
                    <a:cubicBezTo>
                      <a:pt x="282" y="787"/>
                      <a:pt x="327" y="861"/>
                      <a:pt x="423" y="861"/>
                    </a:cubicBezTo>
                    <a:cubicBezTo>
                      <a:pt x="477" y="861"/>
                      <a:pt x="519" y="835"/>
                      <a:pt x="547" y="804"/>
                    </a:cubicBezTo>
                    <a:cubicBezTo>
                      <a:pt x="598" y="742"/>
                      <a:pt x="604" y="663"/>
                      <a:pt x="604" y="559"/>
                    </a:cubicBezTo>
                    <a:cubicBezTo>
                      <a:pt x="418" y="542"/>
                      <a:pt x="282" y="601"/>
                      <a:pt x="282" y="720"/>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37" name="Freeform 5">
                <a:extLst>
                  <a:ext uri="{FF2B5EF4-FFF2-40B4-BE49-F238E27FC236}">
                    <a16:creationId xmlns:a16="http://schemas.microsoft.com/office/drawing/2014/main" id="{577414F2-36A7-47A6-AF3D-15BADD6F6B23}"/>
                  </a:ext>
                </a:extLst>
              </p:cNvPr>
              <p:cNvSpPr>
                <a:spLocks noChangeArrowheads="1"/>
              </p:cNvSpPr>
              <p:nvPr/>
            </p:nvSpPr>
            <p:spPr bwMode="auto">
              <a:xfrm>
                <a:off x="5138738" y="3125788"/>
                <a:ext cx="363537" cy="519112"/>
              </a:xfrm>
              <a:custGeom>
                <a:avLst/>
                <a:gdLst>
                  <a:gd name="T0" fmla="*/ 0 w 1009"/>
                  <a:gd name="T1" fmla="*/ 0 h 1440"/>
                  <a:gd name="T2" fmla="*/ 291 w 1009"/>
                  <a:gd name="T3" fmla="*/ 0 h 1440"/>
                  <a:gd name="T4" fmla="*/ 291 w 1009"/>
                  <a:gd name="T5" fmla="*/ 544 h 1440"/>
                  <a:gd name="T6" fmla="*/ 573 w 1009"/>
                  <a:gd name="T7" fmla="*/ 412 h 1440"/>
                  <a:gd name="T8" fmla="*/ 1008 w 1009"/>
                  <a:gd name="T9" fmla="*/ 937 h 1440"/>
                  <a:gd name="T10" fmla="*/ 593 w 1009"/>
                  <a:gd name="T11" fmla="*/ 1439 h 1440"/>
                  <a:gd name="T12" fmla="*/ 294 w 1009"/>
                  <a:gd name="T13" fmla="*/ 1278 h 1440"/>
                  <a:gd name="T14" fmla="*/ 283 w 1009"/>
                  <a:gd name="T15" fmla="*/ 1419 h 1440"/>
                  <a:gd name="T16" fmla="*/ 0 w 1009"/>
                  <a:gd name="T17" fmla="*/ 1419 h 1440"/>
                  <a:gd name="T18" fmla="*/ 0 w 1009"/>
                  <a:gd name="T19" fmla="*/ 0 h 1440"/>
                  <a:gd name="T20" fmla="*/ 494 w 1009"/>
                  <a:gd name="T21" fmla="*/ 607 h 1440"/>
                  <a:gd name="T22" fmla="*/ 280 w 1009"/>
                  <a:gd name="T23" fmla="*/ 914 h 1440"/>
                  <a:gd name="T24" fmla="*/ 508 w 1009"/>
                  <a:gd name="T25" fmla="*/ 1250 h 1440"/>
                  <a:gd name="T26" fmla="*/ 709 w 1009"/>
                  <a:gd name="T27" fmla="*/ 948 h 1440"/>
                  <a:gd name="T28" fmla="*/ 494 w 1009"/>
                  <a:gd name="T29" fmla="*/ 607 h 1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09" h="1440">
                    <a:moveTo>
                      <a:pt x="0" y="0"/>
                    </a:moveTo>
                    <a:lnTo>
                      <a:pt x="291" y="0"/>
                    </a:lnTo>
                    <a:lnTo>
                      <a:pt x="291" y="544"/>
                    </a:lnTo>
                    <a:cubicBezTo>
                      <a:pt x="390" y="415"/>
                      <a:pt x="522" y="412"/>
                      <a:pt x="573" y="412"/>
                    </a:cubicBezTo>
                    <a:cubicBezTo>
                      <a:pt x="816" y="412"/>
                      <a:pt x="1008" y="604"/>
                      <a:pt x="1008" y="937"/>
                    </a:cubicBezTo>
                    <a:cubicBezTo>
                      <a:pt x="1008" y="1309"/>
                      <a:pt x="791" y="1439"/>
                      <a:pt x="593" y="1439"/>
                    </a:cubicBezTo>
                    <a:cubicBezTo>
                      <a:pt x="542" y="1439"/>
                      <a:pt x="384" y="1436"/>
                      <a:pt x="294" y="1278"/>
                    </a:cubicBezTo>
                    <a:cubicBezTo>
                      <a:pt x="291" y="1309"/>
                      <a:pt x="291" y="1357"/>
                      <a:pt x="283" y="1419"/>
                    </a:cubicBezTo>
                    <a:lnTo>
                      <a:pt x="0" y="1419"/>
                    </a:lnTo>
                    <a:lnTo>
                      <a:pt x="0" y="0"/>
                    </a:lnTo>
                    <a:close/>
                    <a:moveTo>
                      <a:pt x="494" y="607"/>
                    </a:moveTo>
                    <a:cubicBezTo>
                      <a:pt x="280" y="607"/>
                      <a:pt x="280" y="852"/>
                      <a:pt x="280" y="914"/>
                    </a:cubicBezTo>
                    <a:cubicBezTo>
                      <a:pt x="280" y="1140"/>
                      <a:pt x="376" y="1250"/>
                      <a:pt x="508" y="1250"/>
                    </a:cubicBezTo>
                    <a:cubicBezTo>
                      <a:pt x="709" y="1250"/>
                      <a:pt x="709" y="999"/>
                      <a:pt x="709" y="948"/>
                    </a:cubicBezTo>
                    <a:cubicBezTo>
                      <a:pt x="709" y="866"/>
                      <a:pt x="706" y="607"/>
                      <a:pt x="494" y="607"/>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38" name="Freeform 6">
                <a:extLst>
                  <a:ext uri="{FF2B5EF4-FFF2-40B4-BE49-F238E27FC236}">
                    <a16:creationId xmlns:a16="http://schemas.microsoft.com/office/drawing/2014/main" id="{FC2CDF1A-3B32-4EB2-B334-ED3D4229286D}"/>
                  </a:ext>
                </a:extLst>
              </p:cNvPr>
              <p:cNvSpPr>
                <a:spLocks noChangeArrowheads="1"/>
              </p:cNvSpPr>
              <p:nvPr/>
            </p:nvSpPr>
            <p:spPr bwMode="auto">
              <a:xfrm>
                <a:off x="5594350" y="3265488"/>
                <a:ext cx="327025" cy="379412"/>
              </a:xfrm>
              <a:custGeom>
                <a:avLst/>
                <a:gdLst>
                  <a:gd name="T0" fmla="*/ 643 w 909"/>
                  <a:gd name="T1" fmla="*/ 1027 h 1054"/>
                  <a:gd name="T2" fmla="*/ 632 w 909"/>
                  <a:gd name="T3" fmla="*/ 892 h 1054"/>
                  <a:gd name="T4" fmla="*/ 335 w 909"/>
                  <a:gd name="T5" fmla="*/ 1053 h 1054"/>
                  <a:gd name="T6" fmla="*/ 87 w 909"/>
                  <a:gd name="T7" fmla="*/ 974 h 1054"/>
                  <a:gd name="T8" fmla="*/ 0 w 909"/>
                  <a:gd name="T9" fmla="*/ 754 h 1054"/>
                  <a:gd name="T10" fmla="*/ 211 w 909"/>
                  <a:gd name="T11" fmla="*/ 443 h 1054"/>
                  <a:gd name="T12" fmla="*/ 606 w 909"/>
                  <a:gd name="T13" fmla="*/ 387 h 1054"/>
                  <a:gd name="T14" fmla="*/ 592 w 909"/>
                  <a:gd name="T15" fmla="*/ 254 h 1054"/>
                  <a:gd name="T16" fmla="*/ 462 w 909"/>
                  <a:gd name="T17" fmla="*/ 172 h 1054"/>
                  <a:gd name="T18" fmla="*/ 352 w 909"/>
                  <a:gd name="T19" fmla="*/ 229 h 1054"/>
                  <a:gd name="T20" fmla="*/ 330 w 909"/>
                  <a:gd name="T21" fmla="*/ 316 h 1054"/>
                  <a:gd name="T22" fmla="*/ 45 w 909"/>
                  <a:gd name="T23" fmla="*/ 316 h 1054"/>
                  <a:gd name="T24" fmla="*/ 158 w 909"/>
                  <a:gd name="T25" fmla="*/ 82 h 1054"/>
                  <a:gd name="T26" fmla="*/ 460 w 909"/>
                  <a:gd name="T27" fmla="*/ 0 h 1054"/>
                  <a:gd name="T28" fmla="*/ 815 w 909"/>
                  <a:gd name="T29" fmla="*/ 127 h 1054"/>
                  <a:gd name="T30" fmla="*/ 883 w 909"/>
                  <a:gd name="T31" fmla="*/ 370 h 1054"/>
                  <a:gd name="T32" fmla="*/ 886 w 909"/>
                  <a:gd name="T33" fmla="*/ 770 h 1054"/>
                  <a:gd name="T34" fmla="*/ 908 w 909"/>
                  <a:gd name="T35" fmla="*/ 1022 h 1054"/>
                  <a:gd name="T36" fmla="*/ 643 w 909"/>
                  <a:gd name="T37" fmla="*/ 1022 h 1054"/>
                  <a:gd name="T38" fmla="*/ 643 w 909"/>
                  <a:gd name="T39" fmla="*/ 1027 h 1054"/>
                  <a:gd name="T40" fmla="*/ 285 w 909"/>
                  <a:gd name="T41" fmla="*/ 720 h 1054"/>
                  <a:gd name="T42" fmla="*/ 426 w 909"/>
                  <a:gd name="T43" fmla="*/ 861 h 1054"/>
                  <a:gd name="T44" fmla="*/ 550 w 909"/>
                  <a:gd name="T45" fmla="*/ 804 h 1054"/>
                  <a:gd name="T46" fmla="*/ 606 w 909"/>
                  <a:gd name="T47" fmla="*/ 559 h 1054"/>
                  <a:gd name="T48" fmla="*/ 285 w 909"/>
                  <a:gd name="T49" fmla="*/ 720 h 10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09" h="1054">
                    <a:moveTo>
                      <a:pt x="643" y="1027"/>
                    </a:moveTo>
                    <a:cubicBezTo>
                      <a:pt x="632" y="965"/>
                      <a:pt x="632" y="920"/>
                      <a:pt x="632" y="892"/>
                    </a:cubicBezTo>
                    <a:cubicBezTo>
                      <a:pt x="522" y="1053"/>
                      <a:pt x="389" y="1053"/>
                      <a:pt x="335" y="1053"/>
                    </a:cubicBezTo>
                    <a:cubicBezTo>
                      <a:pt x="192" y="1053"/>
                      <a:pt x="127" y="1010"/>
                      <a:pt x="87" y="974"/>
                    </a:cubicBezTo>
                    <a:cubicBezTo>
                      <a:pt x="28" y="914"/>
                      <a:pt x="0" y="833"/>
                      <a:pt x="0" y="754"/>
                    </a:cubicBezTo>
                    <a:cubicBezTo>
                      <a:pt x="0" y="675"/>
                      <a:pt x="28" y="528"/>
                      <a:pt x="211" y="443"/>
                    </a:cubicBezTo>
                    <a:cubicBezTo>
                      <a:pt x="333" y="387"/>
                      <a:pt x="508" y="387"/>
                      <a:pt x="606" y="387"/>
                    </a:cubicBezTo>
                    <a:cubicBezTo>
                      <a:pt x="606" y="322"/>
                      <a:pt x="604" y="291"/>
                      <a:pt x="592" y="254"/>
                    </a:cubicBezTo>
                    <a:cubicBezTo>
                      <a:pt x="567" y="181"/>
                      <a:pt x="491" y="172"/>
                      <a:pt x="462" y="172"/>
                    </a:cubicBezTo>
                    <a:cubicBezTo>
                      <a:pt x="420" y="172"/>
                      <a:pt x="378" y="189"/>
                      <a:pt x="352" y="229"/>
                    </a:cubicBezTo>
                    <a:cubicBezTo>
                      <a:pt x="330" y="263"/>
                      <a:pt x="330" y="294"/>
                      <a:pt x="330" y="316"/>
                    </a:cubicBezTo>
                    <a:lnTo>
                      <a:pt x="45" y="316"/>
                    </a:lnTo>
                    <a:cubicBezTo>
                      <a:pt x="48" y="263"/>
                      <a:pt x="53" y="155"/>
                      <a:pt x="158" y="82"/>
                    </a:cubicBezTo>
                    <a:cubicBezTo>
                      <a:pt x="248" y="17"/>
                      <a:pt x="364" y="0"/>
                      <a:pt x="460" y="0"/>
                    </a:cubicBezTo>
                    <a:cubicBezTo>
                      <a:pt x="541" y="0"/>
                      <a:pt x="716" y="14"/>
                      <a:pt x="815" y="127"/>
                    </a:cubicBezTo>
                    <a:cubicBezTo>
                      <a:pt x="883" y="209"/>
                      <a:pt x="883" y="325"/>
                      <a:pt x="883" y="370"/>
                    </a:cubicBezTo>
                    <a:lnTo>
                      <a:pt x="886" y="770"/>
                    </a:lnTo>
                    <a:cubicBezTo>
                      <a:pt x="886" y="855"/>
                      <a:pt x="891" y="940"/>
                      <a:pt x="908" y="1022"/>
                    </a:cubicBezTo>
                    <a:lnTo>
                      <a:pt x="643" y="1022"/>
                    </a:lnTo>
                    <a:lnTo>
                      <a:pt x="643" y="1027"/>
                    </a:lnTo>
                    <a:close/>
                    <a:moveTo>
                      <a:pt x="285" y="720"/>
                    </a:moveTo>
                    <a:cubicBezTo>
                      <a:pt x="285" y="787"/>
                      <a:pt x="330" y="861"/>
                      <a:pt x="426" y="861"/>
                    </a:cubicBezTo>
                    <a:cubicBezTo>
                      <a:pt x="479" y="861"/>
                      <a:pt x="522" y="835"/>
                      <a:pt x="550" y="804"/>
                    </a:cubicBezTo>
                    <a:cubicBezTo>
                      <a:pt x="601" y="742"/>
                      <a:pt x="606" y="663"/>
                      <a:pt x="606" y="559"/>
                    </a:cubicBezTo>
                    <a:cubicBezTo>
                      <a:pt x="417" y="542"/>
                      <a:pt x="285" y="601"/>
                      <a:pt x="285" y="720"/>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39" name="Freeform 7">
                <a:extLst>
                  <a:ext uri="{FF2B5EF4-FFF2-40B4-BE49-F238E27FC236}">
                    <a16:creationId xmlns:a16="http://schemas.microsoft.com/office/drawing/2014/main" id="{272E55A9-DA73-44AB-9386-59A1607BE0AD}"/>
                  </a:ext>
                </a:extLst>
              </p:cNvPr>
              <p:cNvSpPr>
                <a:spLocks noChangeArrowheads="1"/>
              </p:cNvSpPr>
              <p:nvPr/>
            </p:nvSpPr>
            <p:spPr bwMode="auto">
              <a:xfrm>
                <a:off x="6015038" y="3270250"/>
                <a:ext cx="314325" cy="376238"/>
              </a:xfrm>
              <a:custGeom>
                <a:avLst/>
                <a:gdLst>
                  <a:gd name="T0" fmla="*/ 274 w 873"/>
                  <a:gd name="T1" fmla="*/ 730 h 1047"/>
                  <a:gd name="T2" fmla="*/ 440 w 873"/>
                  <a:gd name="T3" fmla="*/ 866 h 1047"/>
                  <a:gd name="T4" fmla="*/ 593 w 873"/>
                  <a:gd name="T5" fmla="*/ 747 h 1047"/>
                  <a:gd name="T6" fmla="*/ 454 w 873"/>
                  <a:gd name="T7" fmla="*/ 634 h 1047"/>
                  <a:gd name="T8" fmla="*/ 274 w 873"/>
                  <a:gd name="T9" fmla="*/ 586 h 1047"/>
                  <a:gd name="T10" fmla="*/ 23 w 873"/>
                  <a:gd name="T11" fmla="*/ 310 h 1047"/>
                  <a:gd name="T12" fmla="*/ 457 w 873"/>
                  <a:gd name="T13" fmla="*/ 0 h 1047"/>
                  <a:gd name="T14" fmla="*/ 835 w 873"/>
                  <a:gd name="T15" fmla="*/ 293 h 1047"/>
                  <a:gd name="T16" fmla="*/ 570 w 873"/>
                  <a:gd name="T17" fmla="*/ 293 h 1047"/>
                  <a:gd name="T18" fmla="*/ 429 w 873"/>
                  <a:gd name="T19" fmla="*/ 175 h 1047"/>
                  <a:gd name="T20" fmla="*/ 291 w 873"/>
                  <a:gd name="T21" fmla="*/ 273 h 1047"/>
                  <a:gd name="T22" fmla="*/ 426 w 873"/>
                  <a:gd name="T23" fmla="*/ 378 h 1047"/>
                  <a:gd name="T24" fmla="*/ 607 w 873"/>
                  <a:gd name="T25" fmla="*/ 428 h 1047"/>
                  <a:gd name="T26" fmla="*/ 872 w 873"/>
                  <a:gd name="T27" fmla="*/ 705 h 1047"/>
                  <a:gd name="T28" fmla="*/ 415 w 873"/>
                  <a:gd name="T29" fmla="*/ 1046 h 1047"/>
                  <a:gd name="T30" fmla="*/ 73 w 873"/>
                  <a:gd name="T31" fmla="*/ 925 h 1047"/>
                  <a:gd name="T32" fmla="*/ 0 w 873"/>
                  <a:gd name="T33" fmla="*/ 730 h 1047"/>
                  <a:gd name="T34" fmla="*/ 274 w 873"/>
                  <a:gd name="T35" fmla="*/ 730 h 10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73" h="1047">
                    <a:moveTo>
                      <a:pt x="274" y="730"/>
                    </a:moveTo>
                    <a:cubicBezTo>
                      <a:pt x="277" y="792"/>
                      <a:pt x="316" y="866"/>
                      <a:pt x="440" y="866"/>
                    </a:cubicBezTo>
                    <a:cubicBezTo>
                      <a:pt x="545" y="866"/>
                      <a:pt x="593" y="807"/>
                      <a:pt x="593" y="747"/>
                    </a:cubicBezTo>
                    <a:cubicBezTo>
                      <a:pt x="593" y="702"/>
                      <a:pt x="570" y="666"/>
                      <a:pt x="454" y="634"/>
                    </a:cubicBezTo>
                    <a:lnTo>
                      <a:pt x="274" y="586"/>
                    </a:lnTo>
                    <a:cubicBezTo>
                      <a:pt x="192" y="564"/>
                      <a:pt x="23" y="513"/>
                      <a:pt x="23" y="310"/>
                    </a:cubicBezTo>
                    <a:cubicBezTo>
                      <a:pt x="23" y="118"/>
                      <a:pt x="200" y="0"/>
                      <a:pt x="457" y="0"/>
                    </a:cubicBezTo>
                    <a:cubicBezTo>
                      <a:pt x="663" y="0"/>
                      <a:pt x="827" y="95"/>
                      <a:pt x="835" y="293"/>
                    </a:cubicBezTo>
                    <a:lnTo>
                      <a:pt x="570" y="293"/>
                    </a:lnTo>
                    <a:cubicBezTo>
                      <a:pt x="562" y="183"/>
                      <a:pt x="474" y="175"/>
                      <a:pt x="429" y="175"/>
                    </a:cubicBezTo>
                    <a:cubicBezTo>
                      <a:pt x="350" y="175"/>
                      <a:pt x="291" y="211"/>
                      <a:pt x="291" y="273"/>
                    </a:cubicBezTo>
                    <a:cubicBezTo>
                      <a:pt x="291" y="341"/>
                      <a:pt x="341" y="355"/>
                      <a:pt x="426" y="378"/>
                    </a:cubicBezTo>
                    <a:lnTo>
                      <a:pt x="607" y="428"/>
                    </a:lnTo>
                    <a:cubicBezTo>
                      <a:pt x="787" y="476"/>
                      <a:pt x="872" y="570"/>
                      <a:pt x="872" y="705"/>
                    </a:cubicBezTo>
                    <a:cubicBezTo>
                      <a:pt x="872" y="877"/>
                      <a:pt x="725" y="1046"/>
                      <a:pt x="415" y="1046"/>
                    </a:cubicBezTo>
                    <a:cubicBezTo>
                      <a:pt x="288" y="1046"/>
                      <a:pt x="164" y="1018"/>
                      <a:pt x="73" y="925"/>
                    </a:cubicBezTo>
                    <a:cubicBezTo>
                      <a:pt x="8" y="857"/>
                      <a:pt x="3" y="778"/>
                      <a:pt x="0" y="730"/>
                    </a:cubicBezTo>
                    <a:lnTo>
                      <a:pt x="274" y="73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40" name="Freeform 8">
                <a:extLst>
                  <a:ext uri="{FF2B5EF4-FFF2-40B4-BE49-F238E27FC236}">
                    <a16:creationId xmlns:a16="http://schemas.microsoft.com/office/drawing/2014/main" id="{575AB8AA-6CA9-4679-9F37-DFF4680B9B2F}"/>
                  </a:ext>
                </a:extLst>
              </p:cNvPr>
              <p:cNvSpPr>
                <a:spLocks noChangeArrowheads="1"/>
              </p:cNvSpPr>
              <p:nvPr/>
            </p:nvSpPr>
            <p:spPr bwMode="auto">
              <a:xfrm>
                <a:off x="6415088" y="3265488"/>
                <a:ext cx="344487" cy="384175"/>
              </a:xfrm>
              <a:custGeom>
                <a:avLst/>
                <a:gdLst>
                  <a:gd name="T0" fmla="*/ 279 w 955"/>
                  <a:gd name="T1" fmla="*/ 607 h 1068"/>
                  <a:gd name="T2" fmla="*/ 483 w 955"/>
                  <a:gd name="T3" fmla="*/ 872 h 1068"/>
                  <a:gd name="T4" fmla="*/ 655 w 955"/>
                  <a:gd name="T5" fmla="*/ 734 h 1068"/>
                  <a:gd name="T6" fmla="*/ 920 w 955"/>
                  <a:gd name="T7" fmla="*/ 734 h 1068"/>
                  <a:gd name="T8" fmla="*/ 827 w 955"/>
                  <a:gd name="T9" fmla="*/ 951 h 1068"/>
                  <a:gd name="T10" fmla="*/ 477 w 955"/>
                  <a:gd name="T11" fmla="*/ 1067 h 1068"/>
                  <a:gd name="T12" fmla="*/ 127 w 955"/>
                  <a:gd name="T13" fmla="*/ 943 h 1068"/>
                  <a:gd name="T14" fmla="*/ 0 w 955"/>
                  <a:gd name="T15" fmla="*/ 553 h 1068"/>
                  <a:gd name="T16" fmla="*/ 206 w 955"/>
                  <a:gd name="T17" fmla="*/ 82 h 1068"/>
                  <a:gd name="T18" fmla="*/ 485 w 955"/>
                  <a:gd name="T19" fmla="*/ 0 h 1068"/>
                  <a:gd name="T20" fmla="*/ 886 w 955"/>
                  <a:gd name="T21" fmla="*/ 240 h 1068"/>
                  <a:gd name="T22" fmla="*/ 945 w 955"/>
                  <a:gd name="T23" fmla="*/ 604 h 1068"/>
                  <a:gd name="T24" fmla="*/ 279 w 955"/>
                  <a:gd name="T25" fmla="*/ 604 h 1068"/>
                  <a:gd name="T26" fmla="*/ 279 w 955"/>
                  <a:gd name="T27" fmla="*/ 607 h 1068"/>
                  <a:gd name="T28" fmla="*/ 649 w 955"/>
                  <a:gd name="T29" fmla="*/ 424 h 1068"/>
                  <a:gd name="T30" fmla="*/ 477 w 955"/>
                  <a:gd name="T31" fmla="*/ 201 h 1068"/>
                  <a:gd name="T32" fmla="*/ 291 w 955"/>
                  <a:gd name="T33" fmla="*/ 424 h 1068"/>
                  <a:gd name="T34" fmla="*/ 649 w 955"/>
                  <a:gd name="T35" fmla="*/ 424 h 10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55" h="1068">
                    <a:moveTo>
                      <a:pt x="279" y="607"/>
                    </a:moveTo>
                    <a:cubicBezTo>
                      <a:pt x="279" y="672"/>
                      <a:pt x="279" y="872"/>
                      <a:pt x="483" y="872"/>
                    </a:cubicBezTo>
                    <a:cubicBezTo>
                      <a:pt x="556" y="872"/>
                      <a:pt x="629" y="844"/>
                      <a:pt x="655" y="734"/>
                    </a:cubicBezTo>
                    <a:lnTo>
                      <a:pt x="920" y="734"/>
                    </a:lnTo>
                    <a:cubicBezTo>
                      <a:pt x="917" y="782"/>
                      <a:pt x="906" y="867"/>
                      <a:pt x="827" y="951"/>
                    </a:cubicBezTo>
                    <a:cubicBezTo>
                      <a:pt x="753" y="1027"/>
                      <a:pt x="624" y="1067"/>
                      <a:pt x="477" y="1067"/>
                    </a:cubicBezTo>
                    <a:cubicBezTo>
                      <a:pt x="392" y="1067"/>
                      <a:pt x="231" y="1050"/>
                      <a:pt x="127" y="943"/>
                    </a:cubicBezTo>
                    <a:cubicBezTo>
                      <a:pt x="37" y="847"/>
                      <a:pt x="0" y="714"/>
                      <a:pt x="0" y="553"/>
                    </a:cubicBezTo>
                    <a:cubicBezTo>
                      <a:pt x="0" y="392"/>
                      <a:pt x="40" y="198"/>
                      <a:pt x="206" y="82"/>
                    </a:cubicBezTo>
                    <a:cubicBezTo>
                      <a:pt x="282" y="31"/>
                      <a:pt x="378" y="0"/>
                      <a:pt x="485" y="0"/>
                    </a:cubicBezTo>
                    <a:cubicBezTo>
                      <a:pt x="626" y="0"/>
                      <a:pt x="796" y="57"/>
                      <a:pt x="886" y="240"/>
                    </a:cubicBezTo>
                    <a:cubicBezTo>
                      <a:pt x="954" y="376"/>
                      <a:pt x="948" y="522"/>
                      <a:pt x="945" y="604"/>
                    </a:cubicBezTo>
                    <a:lnTo>
                      <a:pt x="279" y="604"/>
                    </a:lnTo>
                    <a:lnTo>
                      <a:pt x="279" y="607"/>
                    </a:lnTo>
                    <a:close/>
                    <a:moveTo>
                      <a:pt x="649" y="424"/>
                    </a:moveTo>
                    <a:cubicBezTo>
                      <a:pt x="649" y="378"/>
                      <a:pt x="646" y="201"/>
                      <a:pt x="477" y="201"/>
                    </a:cubicBezTo>
                    <a:cubicBezTo>
                      <a:pt x="350" y="201"/>
                      <a:pt x="296" y="308"/>
                      <a:pt x="291" y="424"/>
                    </a:cubicBezTo>
                    <a:lnTo>
                      <a:pt x="649" y="424"/>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41" name="Freeform 9">
                <a:extLst>
                  <a:ext uri="{FF2B5EF4-FFF2-40B4-BE49-F238E27FC236}">
                    <a16:creationId xmlns:a16="http://schemas.microsoft.com/office/drawing/2014/main" id="{7C6DBE4D-F6E3-4F88-B970-866FFD38E89E}"/>
                  </a:ext>
                </a:extLst>
              </p:cNvPr>
              <p:cNvSpPr>
                <a:spLocks noChangeArrowheads="1"/>
              </p:cNvSpPr>
              <p:nvPr/>
            </p:nvSpPr>
            <p:spPr bwMode="auto">
              <a:xfrm>
                <a:off x="3765550" y="3965575"/>
                <a:ext cx="417513" cy="531813"/>
              </a:xfrm>
              <a:custGeom>
                <a:avLst/>
                <a:gdLst>
                  <a:gd name="T0" fmla="*/ 314 w 1161"/>
                  <a:gd name="T1" fmla="*/ 993 h 1479"/>
                  <a:gd name="T2" fmla="*/ 570 w 1161"/>
                  <a:gd name="T3" fmla="*/ 1264 h 1479"/>
                  <a:gd name="T4" fmla="*/ 841 w 1161"/>
                  <a:gd name="T5" fmla="*/ 1063 h 1479"/>
                  <a:gd name="T6" fmla="*/ 570 w 1161"/>
                  <a:gd name="T7" fmla="*/ 871 h 1479"/>
                  <a:gd name="T8" fmla="*/ 45 w 1161"/>
                  <a:gd name="T9" fmla="*/ 440 h 1479"/>
                  <a:gd name="T10" fmla="*/ 610 w 1161"/>
                  <a:gd name="T11" fmla="*/ 0 h 1479"/>
                  <a:gd name="T12" fmla="*/ 1039 w 1161"/>
                  <a:gd name="T13" fmla="*/ 166 h 1479"/>
                  <a:gd name="T14" fmla="*/ 1121 w 1161"/>
                  <a:gd name="T15" fmla="*/ 431 h 1479"/>
                  <a:gd name="T16" fmla="*/ 827 w 1161"/>
                  <a:gd name="T17" fmla="*/ 431 h 1479"/>
                  <a:gd name="T18" fmla="*/ 596 w 1161"/>
                  <a:gd name="T19" fmla="*/ 214 h 1479"/>
                  <a:gd name="T20" fmla="*/ 361 w 1161"/>
                  <a:gd name="T21" fmla="*/ 406 h 1479"/>
                  <a:gd name="T22" fmla="*/ 672 w 1161"/>
                  <a:gd name="T23" fmla="*/ 612 h 1479"/>
                  <a:gd name="T24" fmla="*/ 1160 w 1161"/>
                  <a:gd name="T25" fmla="*/ 1015 h 1479"/>
                  <a:gd name="T26" fmla="*/ 553 w 1161"/>
                  <a:gd name="T27" fmla="*/ 1478 h 1479"/>
                  <a:gd name="T28" fmla="*/ 0 w 1161"/>
                  <a:gd name="T29" fmla="*/ 990 h 1479"/>
                  <a:gd name="T30" fmla="*/ 314 w 1161"/>
                  <a:gd name="T31" fmla="*/ 990 h 1479"/>
                  <a:gd name="T32" fmla="*/ 314 w 1161"/>
                  <a:gd name="T33" fmla="*/ 993 h 14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61" h="1479">
                    <a:moveTo>
                      <a:pt x="314" y="993"/>
                    </a:moveTo>
                    <a:cubicBezTo>
                      <a:pt x="314" y="1061"/>
                      <a:pt x="311" y="1264"/>
                      <a:pt x="570" y="1264"/>
                    </a:cubicBezTo>
                    <a:cubicBezTo>
                      <a:pt x="737" y="1264"/>
                      <a:pt x="841" y="1185"/>
                      <a:pt x="841" y="1063"/>
                    </a:cubicBezTo>
                    <a:cubicBezTo>
                      <a:pt x="841" y="936"/>
                      <a:pt x="754" y="917"/>
                      <a:pt x="570" y="871"/>
                    </a:cubicBezTo>
                    <a:cubicBezTo>
                      <a:pt x="232" y="787"/>
                      <a:pt x="45" y="685"/>
                      <a:pt x="45" y="440"/>
                    </a:cubicBezTo>
                    <a:cubicBezTo>
                      <a:pt x="45" y="206"/>
                      <a:pt x="212" y="0"/>
                      <a:pt x="610" y="0"/>
                    </a:cubicBezTo>
                    <a:cubicBezTo>
                      <a:pt x="757" y="0"/>
                      <a:pt x="932" y="33"/>
                      <a:pt x="1039" y="166"/>
                    </a:cubicBezTo>
                    <a:cubicBezTo>
                      <a:pt x="1121" y="268"/>
                      <a:pt x="1121" y="383"/>
                      <a:pt x="1121" y="431"/>
                    </a:cubicBezTo>
                    <a:lnTo>
                      <a:pt x="827" y="431"/>
                    </a:lnTo>
                    <a:cubicBezTo>
                      <a:pt x="824" y="380"/>
                      <a:pt x="807" y="214"/>
                      <a:pt x="596" y="214"/>
                    </a:cubicBezTo>
                    <a:cubicBezTo>
                      <a:pt x="455" y="214"/>
                      <a:pt x="361" y="290"/>
                      <a:pt x="361" y="406"/>
                    </a:cubicBezTo>
                    <a:cubicBezTo>
                      <a:pt x="361" y="539"/>
                      <a:pt x="466" y="561"/>
                      <a:pt x="672" y="612"/>
                    </a:cubicBezTo>
                    <a:cubicBezTo>
                      <a:pt x="917" y="671"/>
                      <a:pt x="1160" y="739"/>
                      <a:pt x="1160" y="1015"/>
                    </a:cubicBezTo>
                    <a:cubicBezTo>
                      <a:pt x="1160" y="1272"/>
                      <a:pt x="948" y="1478"/>
                      <a:pt x="553" y="1478"/>
                    </a:cubicBezTo>
                    <a:cubicBezTo>
                      <a:pt x="9" y="1478"/>
                      <a:pt x="3" y="1128"/>
                      <a:pt x="0" y="990"/>
                    </a:cubicBezTo>
                    <a:lnTo>
                      <a:pt x="314" y="990"/>
                    </a:lnTo>
                    <a:lnTo>
                      <a:pt x="314" y="993"/>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42" name="Freeform 10">
                <a:extLst>
                  <a:ext uri="{FF2B5EF4-FFF2-40B4-BE49-F238E27FC236}">
                    <a16:creationId xmlns:a16="http://schemas.microsoft.com/office/drawing/2014/main" id="{32582985-AD5C-408E-8C23-4F5B4F501F99}"/>
                  </a:ext>
                </a:extLst>
              </p:cNvPr>
              <p:cNvSpPr>
                <a:spLocks noChangeArrowheads="1"/>
              </p:cNvSpPr>
              <p:nvPr/>
            </p:nvSpPr>
            <p:spPr bwMode="auto">
              <a:xfrm>
                <a:off x="4279900" y="4114800"/>
                <a:ext cx="344488" cy="384175"/>
              </a:xfrm>
              <a:custGeom>
                <a:avLst/>
                <a:gdLst>
                  <a:gd name="T0" fmla="*/ 280 w 955"/>
                  <a:gd name="T1" fmla="*/ 607 h 1068"/>
                  <a:gd name="T2" fmla="*/ 483 w 955"/>
                  <a:gd name="T3" fmla="*/ 872 h 1068"/>
                  <a:gd name="T4" fmla="*/ 655 w 955"/>
                  <a:gd name="T5" fmla="*/ 734 h 1068"/>
                  <a:gd name="T6" fmla="*/ 920 w 955"/>
                  <a:gd name="T7" fmla="*/ 734 h 1068"/>
                  <a:gd name="T8" fmla="*/ 827 w 955"/>
                  <a:gd name="T9" fmla="*/ 951 h 1068"/>
                  <a:gd name="T10" fmla="*/ 477 w 955"/>
                  <a:gd name="T11" fmla="*/ 1067 h 1068"/>
                  <a:gd name="T12" fmla="*/ 127 w 955"/>
                  <a:gd name="T13" fmla="*/ 943 h 1068"/>
                  <a:gd name="T14" fmla="*/ 0 w 955"/>
                  <a:gd name="T15" fmla="*/ 553 h 1068"/>
                  <a:gd name="T16" fmla="*/ 206 w 955"/>
                  <a:gd name="T17" fmla="*/ 82 h 1068"/>
                  <a:gd name="T18" fmla="*/ 486 w 955"/>
                  <a:gd name="T19" fmla="*/ 0 h 1068"/>
                  <a:gd name="T20" fmla="*/ 886 w 955"/>
                  <a:gd name="T21" fmla="*/ 240 h 1068"/>
                  <a:gd name="T22" fmla="*/ 946 w 955"/>
                  <a:gd name="T23" fmla="*/ 604 h 1068"/>
                  <a:gd name="T24" fmla="*/ 280 w 955"/>
                  <a:gd name="T25" fmla="*/ 604 h 1068"/>
                  <a:gd name="T26" fmla="*/ 280 w 955"/>
                  <a:gd name="T27" fmla="*/ 607 h 1068"/>
                  <a:gd name="T28" fmla="*/ 649 w 955"/>
                  <a:gd name="T29" fmla="*/ 423 h 1068"/>
                  <a:gd name="T30" fmla="*/ 477 w 955"/>
                  <a:gd name="T31" fmla="*/ 201 h 1068"/>
                  <a:gd name="T32" fmla="*/ 291 w 955"/>
                  <a:gd name="T33" fmla="*/ 423 h 1068"/>
                  <a:gd name="T34" fmla="*/ 649 w 955"/>
                  <a:gd name="T35" fmla="*/ 423 h 10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55" h="1068">
                    <a:moveTo>
                      <a:pt x="280" y="607"/>
                    </a:moveTo>
                    <a:cubicBezTo>
                      <a:pt x="280" y="672"/>
                      <a:pt x="280" y="872"/>
                      <a:pt x="483" y="872"/>
                    </a:cubicBezTo>
                    <a:cubicBezTo>
                      <a:pt x="556" y="872"/>
                      <a:pt x="630" y="844"/>
                      <a:pt x="655" y="734"/>
                    </a:cubicBezTo>
                    <a:lnTo>
                      <a:pt x="920" y="734"/>
                    </a:lnTo>
                    <a:cubicBezTo>
                      <a:pt x="917" y="782"/>
                      <a:pt x="906" y="866"/>
                      <a:pt x="827" y="951"/>
                    </a:cubicBezTo>
                    <a:cubicBezTo>
                      <a:pt x="754" y="1027"/>
                      <a:pt x="624" y="1067"/>
                      <a:pt x="477" y="1067"/>
                    </a:cubicBezTo>
                    <a:cubicBezTo>
                      <a:pt x="392" y="1067"/>
                      <a:pt x="232" y="1050"/>
                      <a:pt x="127" y="943"/>
                    </a:cubicBezTo>
                    <a:cubicBezTo>
                      <a:pt x="37" y="847"/>
                      <a:pt x="0" y="714"/>
                      <a:pt x="0" y="553"/>
                    </a:cubicBezTo>
                    <a:cubicBezTo>
                      <a:pt x="0" y="392"/>
                      <a:pt x="40" y="198"/>
                      <a:pt x="206" y="82"/>
                    </a:cubicBezTo>
                    <a:cubicBezTo>
                      <a:pt x="282" y="31"/>
                      <a:pt x="378" y="0"/>
                      <a:pt x="486" y="0"/>
                    </a:cubicBezTo>
                    <a:cubicBezTo>
                      <a:pt x="627" y="0"/>
                      <a:pt x="796" y="57"/>
                      <a:pt x="886" y="240"/>
                    </a:cubicBezTo>
                    <a:cubicBezTo>
                      <a:pt x="954" y="375"/>
                      <a:pt x="948" y="522"/>
                      <a:pt x="946" y="604"/>
                    </a:cubicBezTo>
                    <a:lnTo>
                      <a:pt x="280" y="604"/>
                    </a:lnTo>
                    <a:lnTo>
                      <a:pt x="280" y="607"/>
                    </a:lnTo>
                    <a:close/>
                    <a:moveTo>
                      <a:pt x="649" y="423"/>
                    </a:moveTo>
                    <a:cubicBezTo>
                      <a:pt x="649" y="378"/>
                      <a:pt x="646" y="201"/>
                      <a:pt x="477" y="201"/>
                    </a:cubicBezTo>
                    <a:cubicBezTo>
                      <a:pt x="350" y="201"/>
                      <a:pt x="297" y="308"/>
                      <a:pt x="291" y="423"/>
                    </a:cubicBezTo>
                    <a:lnTo>
                      <a:pt x="649" y="423"/>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43" name="Freeform 11">
                <a:extLst>
                  <a:ext uri="{FF2B5EF4-FFF2-40B4-BE49-F238E27FC236}">
                    <a16:creationId xmlns:a16="http://schemas.microsoft.com/office/drawing/2014/main" id="{B877E7C7-2698-4FBE-88C1-B81F7C1794F8}"/>
                  </a:ext>
                </a:extLst>
              </p:cNvPr>
              <p:cNvSpPr>
                <a:spLocks noChangeArrowheads="1"/>
              </p:cNvSpPr>
              <p:nvPr/>
            </p:nvSpPr>
            <p:spPr bwMode="auto">
              <a:xfrm>
                <a:off x="4719638" y="4121150"/>
                <a:ext cx="222250" cy="365125"/>
              </a:xfrm>
              <a:custGeom>
                <a:avLst/>
                <a:gdLst>
                  <a:gd name="T0" fmla="*/ 0 w 619"/>
                  <a:gd name="T1" fmla="*/ 14 h 1014"/>
                  <a:gd name="T2" fmla="*/ 274 w 619"/>
                  <a:gd name="T3" fmla="*/ 14 h 1014"/>
                  <a:gd name="T4" fmla="*/ 279 w 619"/>
                  <a:gd name="T5" fmla="*/ 206 h 1014"/>
                  <a:gd name="T6" fmla="*/ 618 w 619"/>
                  <a:gd name="T7" fmla="*/ 14 h 1014"/>
                  <a:gd name="T8" fmla="*/ 618 w 619"/>
                  <a:gd name="T9" fmla="*/ 277 h 1014"/>
                  <a:gd name="T10" fmla="*/ 305 w 619"/>
                  <a:gd name="T11" fmla="*/ 525 h 1014"/>
                  <a:gd name="T12" fmla="*/ 305 w 619"/>
                  <a:gd name="T13" fmla="*/ 1013 h 1014"/>
                  <a:gd name="T14" fmla="*/ 14 w 619"/>
                  <a:gd name="T15" fmla="*/ 1013 h 1014"/>
                  <a:gd name="T16" fmla="*/ 14 w 619"/>
                  <a:gd name="T17" fmla="*/ 263 h 1014"/>
                  <a:gd name="T18" fmla="*/ 0 w 619"/>
                  <a:gd name="T19" fmla="*/ 14 h 10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19" h="1014">
                    <a:moveTo>
                      <a:pt x="0" y="14"/>
                    </a:moveTo>
                    <a:lnTo>
                      <a:pt x="274" y="14"/>
                    </a:lnTo>
                    <a:lnTo>
                      <a:pt x="279" y="206"/>
                    </a:lnTo>
                    <a:cubicBezTo>
                      <a:pt x="316" y="121"/>
                      <a:pt x="381" y="0"/>
                      <a:pt x="618" y="14"/>
                    </a:cubicBezTo>
                    <a:lnTo>
                      <a:pt x="618" y="277"/>
                    </a:lnTo>
                    <a:cubicBezTo>
                      <a:pt x="322" y="248"/>
                      <a:pt x="305" y="401"/>
                      <a:pt x="305" y="525"/>
                    </a:cubicBezTo>
                    <a:lnTo>
                      <a:pt x="305" y="1013"/>
                    </a:lnTo>
                    <a:lnTo>
                      <a:pt x="14" y="1013"/>
                    </a:lnTo>
                    <a:lnTo>
                      <a:pt x="14" y="263"/>
                    </a:lnTo>
                    <a:cubicBezTo>
                      <a:pt x="14" y="215"/>
                      <a:pt x="6" y="71"/>
                      <a:pt x="0" y="1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44" name="Freeform 12">
                <a:extLst>
                  <a:ext uri="{FF2B5EF4-FFF2-40B4-BE49-F238E27FC236}">
                    <a16:creationId xmlns:a16="http://schemas.microsoft.com/office/drawing/2014/main" id="{45EF89DE-E560-4C80-B69A-67361EA8803D}"/>
                  </a:ext>
                </a:extLst>
              </p:cNvPr>
              <p:cNvSpPr>
                <a:spLocks noChangeArrowheads="1"/>
              </p:cNvSpPr>
              <p:nvPr/>
            </p:nvSpPr>
            <p:spPr bwMode="auto">
              <a:xfrm>
                <a:off x="4995863" y="4127500"/>
                <a:ext cx="376237" cy="358775"/>
              </a:xfrm>
              <a:custGeom>
                <a:avLst/>
                <a:gdLst>
                  <a:gd name="T0" fmla="*/ 309 w 1047"/>
                  <a:gd name="T1" fmla="*/ 0 h 997"/>
                  <a:gd name="T2" fmla="*/ 535 w 1047"/>
                  <a:gd name="T3" fmla="*/ 674 h 997"/>
                  <a:gd name="T4" fmla="*/ 763 w 1047"/>
                  <a:gd name="T5" fmla="*/ 0 h 997"/>
                  <a:gd name="T6" fmla="*/ 1046 w 1047"/>
                  <a:gd name="T7" fmla="*/ 0 h 997"/>
                  <a:gd name="T8" fmla="*/ 684 w 1047"/>
                  <a:gd name="T9" fmla="*/ 996 h 997"/>
                  <a:gd name="T10" fmla="*/ 363 w 1047"/>
                  <a:gd name="T11" fmla="*/ 996 h 997"/>
                  <a:gd name="T12" fmla="*/ 0 w 1047"/>
                  <a:gd name="T13" fmla="*/ 0 h 997"/>
                  <a:gd name="T14" fmla="*/ 309 w 1047"/>
                  <a:gd name="T15" fmla="*/ 0 h 99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7" h="997">
                    <a:moveTo>
                      <a:pt x="309" y="0"/>
                    </a:moveTo>
                    <a:lnTo>
                      <a:pt x="535" y="674"/>
                    </a:lnTo>
                    <a:lnTo>
                      <a:pt x="763" y="0"/>
                    </a:lnTo>
                    <a:lnTo>
                      <a:pt x="1046" y="0"/>
                    </a:lnTo>
                    <a:lnTo>
                      <a:pt x="684" y="996"/>
                    </a:lnTo>
                    <a:lnTo>
                      <a:pt x="363" y="996"/>
                    </a:lnTo>
                    <a:lnTo>
                      <a:pt x="0" y="0"/>
                    </a:lnTo>
                    <a:lnTo>
                      <a:pt x="309"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45" name="Freeform 13">
                <a:extLst>
                  <a:ext uri="{FF2B5EF4-FFF2-40B4-BE49-F238E27FC236}">
                    <a16:creationId xmlns:a16="http://schemas.microsoft.com/office/drawing/2014/main" id="{AD7F970E-12E3-4777-AE02-F026C0659F5B}"/>
                  </a:ext>
                </a:extLst>
              </p:cNvPr>
              <p:cNvSpPr>
                <a:spLocks noChangeArrowheads="1"/>
              </p:cNvSpPr>
              <p:nvPr/>
            </p:nvSpPr>
            <p:spPr bwMode="auto">
              <a:xfrm>
                <a:off x="5461000" y="3973513"/>
                <a:ext cx="112713" cy="512762"/>
              </a:xfrm>
              <a:custGeom>
                <a:avLst/>
                <a:gdLst>
                  <a:gd name="T0" fmla="*/ 0 w 311"/>
                  <a:gd name="T1" fmla="*/ 0 h 1423"/>
                  <a:gd name="T2" fmla="*/ 310 w 311"/>
                  <a:gd name="T3" fmla="*/ 0 h 1423"/>
                  <a:gd name="T4" fmla="*/ 310 w 311"/>
                  <a:gd name="T5" fmla="*/ 254 h 1423"/>
                  <a:gd name="T6" fmla="*/ 0 w 311"/>
                  <a:gd name="T7" fmla="*/ 254 h 1423"/>
                  <a:gd name="T8" fmla="*/ 0 w 311"/>
                  <a:gd name="T9" fmla="*/ 0 h 1423"/>
                  <a:gd name="T10" fmla="*/ 8 w 311"/>
                  <a:gd name="T11" fmla="*/ 426 h 1423"/>
                  <a:gd name="T12" fmla="*/ 299 w 311"/>
                  <a:gd name="T13" fmla="*/ 426 h 1423"/>
                  <a:gd name="T14" fmla="*/ 299 w 311"/>
                  <a:gd name="T15" fmla="*/ 1422 h 1423"/>
                  <a:gd name="T16" fmla="*/ 8 w 311"/>
                  <a:gd name="T17" fmla="*/ 1422 h 1423"/>
                  <a:gd name="T18" fmla="*/ 8 w 311"/>
                  <a:gd name="T19" fmla="*/ 426 h 14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1" h="1423">
                    <a:moveTo>
                      <a:pt x="0" y="0"/>
                    </a:moveTo>
                    <a:lnTo>
                      <a:pt x="310" y="0"/>
                    </a:lnTo>
                    <a:lnTo>
                      <a:pt x="310" y="254"/>
                    </a:lnTo>
                    <a:lnTo>
                      <a:pt x="0" y="254"/>
                    </a:lnTo>
                    <a:lnTo>
                      <a:pt x="0" y="0"/>
                    </a:lnTo>
                    <a:close/>
                    <a:moveTo>
                      <a:pt x="8" y="426"/>
                    </a:moveTo>
                    <a:lnTo>
                      <a:pt x="299" y="426"/>
                    </a:lnTo>
                    <a:lnTo>
                      <a:pt x="299" y="1422"/>
                    </a:lnTo>
                    <a:lnTo>
                      <a:pt x="8" y="1422"/>
                    </a:lnTo>
                    <a:lnTo>
                      <a:pt x="8" y="426"/>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46" name="Freeform 14">
                <a:extLst>
                  <a:ext uri="{FF2B5EF4-FFF2-40B4-BE49-F238E27FC236}">
                    <a16:creationId xmlns:a16="http://schemas.microsoft.com/office/drawing/2014/main" id="{29BF21C8-824C-4D27-967C-AFDC097CCED1}"/>
                  </a:ext>
                </a:extLst>
              </p:cNvPr>
              <p:cNvSpPr>
                <a:spLocks noChangeArrowheads="1"/>
              </p:cNvSpPr>
              <p:nvPr/>
            </p:nvSpPr>
            <p:spPr bwMode="auto">
              <a:xfrm>
                <a:off x="5676900" y="4119563"/>
                <a:ext cx="315913" cy="376237"/>
              </a:xfrm>
              <a:custGeom>
                <a:avLst/>
                <a:gdLst>
                  <a:gd name="T0" fmla="*/ 584 w 876"/>
                  <a:gd name="T1" fmla="*/ 376 h 1043"/>
                  <a:gd name="T2" fmla="*/ 457 w 876"/>
                  <a:gd name="T3" fmla="*/ 192 h 1043"/>
                  <a:gd name="T4" fmla="*/ 305 w 876"/>
                  <a:gd name="T5" fmla="*/ 508 h 1043"/>
                  <a:gd name="T6" fmla="*/ 378 w 876"/>
                  <a:gd name="T7" fmla="*/ 813 h 1043"/>
                  <a:gd name="T8" fmla="*/ 457 w 876"/>
                  <a:gd name="T9" fmla="*/ 847 h 1043"/>
                  <a:gd name="T10" fmla="*/ 590 w 876"/>
                  <a:gd name="T11" fmla="*/ 655 h 1043"/>
                  <a:gd name="T12" fmla="*/ 875 w 876"/>
                  <a:gd name="T13" fmla="*/ 655 h 1043"/>
                  <a:gd name="T14" fmla="*/ 748 w 876"/>
                  <a:gd name="T15" fmla="*/ 949 h 1043"/>
                  <a:gd name="T16" fmla="*/ 466 w 876"/>
                  <a:gd name="T17" fmla="*/ 1042 h 1043"/>
                  <a:gd name="T18" fmla="*/ 127 w 876"/>
                  <a:gd name="T19" fmla="*/ 909 h 1043"/>
                  <a:gd name="T20" fmla="*/ 0 w 876"/>
                  <a:gd name="T21" fmla="*/ 517 h 1043"/>
                  <a:gd name="T22" fmla="*/ 466 w 876"/>
                  <a:gd name="T23" fmla="*/ 0 h 1043"/>
                  <a:gd name="T24" fmla="*/ 872 w 876"/>
                  <a:gd name="T25" fmla="*/ 373 h 1043"/>
                  <a:gd name="T26" fmla="*/ 584 w 876"/>
                  <a:gd name="T27" fmla="*/ 373 h 1043"/>
                  <a:gd name="T28" fmla="*/ 584 w 876"/>
                  <a:gd name="T29" fmla="*/ 376 h 10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76" h="1043">
                    <a:moveTo>
                      <a:pt x="584" y="376"/>
                    </a:moveTo>
                    <a:cubicBezTo>
                      <a:pt x="582" y="339"/>
                      <a:pt x="567" y="192"/>
                      <a:pt x="457" y="192"/>
                    </a:cubicBezTo>
                    <a:cubicBezTo>
                      <a:pt x="319" y="192"/>
                      <a:pt x="305" y="401"/>
                      <a:pt x="305" y="508"/>
                    </a:cubicBezTo>
                    <a:cubicBezTo>
                      <a:pt x="305" y="565"/>
                      <a:pt x="311" y="740"/>
                      <a:pt x="378" y="813"/>
                    </a:cubicBezTo>
                    <a:cubicBezTo>
                      <a:pt x="407" y="841"/>
                      <a:pt x="435" y="847"/>
                      <a:pt x="457" y="847"/>
                    </a:cubicBezTo>
                    <a:cubicBezTo>
                      <a:pt x="488" y="847"/>
                      <a:pt x="579" y="833"/>
                      <a:pt x="590" y="655"/>
                    </a:cubicBezTo>
                    <a:lnTo>
                      <a:pt x="875" y="655"/>
                    </a:lnTo>
                    <a:cubicBezTo>
                      <a:pt x="872" y="731"/>
                      <a:pt x="861" y="853"/>
                      <a:pt x="748" y="949"/>
                    </a:cubicBezTo>
                    <a:cubicBezTo>
                      <a:pt x="678" y="1011"/>
                      <a:pt x="587" y="1042"/>
                      <a:pt x="466" y="1042"/>
                    </a:cubicBezTo>
                    <a:cubicBezTo>
                      <a:pt x="333" y="1042"/>
                      <a:pt x="218" y="1011"/>
                      <a:pt x="127" y="909"/>
                    </a:cubicBezTo>
                    <a:cubicBezTo>
                      <a:pt x="40" y="808"/>
                      <a:pt x="0" y="678"/>
                      <a:pt x="0" y="517"/>
                    </a:cubicBezTo>
                    <a:cubicBezTo>
                      <a:pt x="0" y="63"/>
                      <a:pt x="333" y="0"/>
                      <a:pt x="466" y="0"/>
                    </a:cubicBezTo>
                    <a:cubicBezTo>
                      <a:pt x="652" y="0"/>
                      <a:pt x="869" y="102"/>
                      <a:pt x="872" y="373"/>
                    </a:cubicBezTo>
                    <a:lnTo>
                      <a:pt x="584" y="373"/>
                    </a:lnTo>
                    <a:lnTo>
                      <a:pt x="584" y="376"/>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47" name="Freeform 15">
                <a:extLst>
                  <a:ext uri="{FF2B5EF4-FFF2-40B4-BE49-F238E27FC236}">
                    <a16:creationId xmlns:a16="http://schemas.microsoft.com/office/drawing/2014/main" id="{27D325D3-EBE5-4A76-934D-ADB712B3A68B}"/>
                  </a:ext>
                </a:extLst>
              </p:cNvPr>
              <p:cNvSpPr>
                <a:spLocks noChangeArrowheads="1"/>
              </p:cNvSpPr>
              <p:nvPr/>
            </p:nvSpPr>
            <p:spPr bwMode="auto">
              <a:xfrm>
                <a:off x="6070600" y="4114800"/>
                <a:ext cx="344488" cy="384175"/>
              </a:xfrm>
              <a:custGeom>
                <a:avLst/>
                <a:gdLst>
                  <a:gd name="T0" fmla="*/ 280 w 955"/>
                  <a:gd name="T1" fmla="*/ 607 h 1068"/>
                  <a:gd name="T2" fmla="*/ 483 w 955"/>
                  <a:gd name="T3" fmla="*/ 872 h 1068"/>
                  <a:gd name="T4" fmla="*/ 655 w 955"/>
                  <a:gd name="T5" fmla="*/ 734 h 1068"/>
                  <a:gd name="T6" fmla="*/ 920 w 955"/>
                  <a:gd name="T7" fmla="*/ 734 h 1068"/>
                  <a:gd name="T8" fmla="*/ 827 w 955"/>
                  <a:gd name="T9" fmla="*/ 951 h 1068"/>
                  <a:gd name="T10" fmla="*/ 477 w 955"/>
                  <a:gd name="T11" fmla="*/ 1067 h 1068"/>
                  <a:gd name="T12" fmla="*/ 127 w 955"/>
                  <a:gd name="T13" fmla="*/ 943 h 1068"/>
                  <a:gd name="T14" fmla="*/ 0 w 955"/>
                  <a:gd name="T15" fmla="*/ 553 h 1068"/>
                  <a:gd name="T16" fmla="*/ 206 w 955"/>
                  <a:gd name="T17" fmla="*/ 82 h 1068"/>
                  <a:gd name="T18" fmla="*/ 486 w 955"/>
                  <a:gd name="T19" fmla="*/ 0 h 1068"/>
                  <a:gd name="T20" fmla="*/ 886 w 955"/>
                  <a:gd name="T21" fmla="*/ 240 h 1068"/>
                  <a:gd name="T22" fmla="*/ 946 w 955"/>
                  <a:gd name="T23" fmla="*/ 604 h 1068"/>
                  <a:gd name="T24" fmla="*/ 280 w 955"/>
                  <a:gd name="T25" fmla="*/ 604 h 1068"/>
                  <a:gd name="T26" fmla="*/ 280 w 955"/>
                  <a:gd name="T27" fmla="*/ 607 h 1068"/>
                  <a:gd name="T28" fmla="*/ 649 w 955"/>
                  <a:gd name="T29" fmla="*/ 423 h 1068"/>
                  <a:gd name="T30" fmla="*/ 477 w 955"/>
                  <a:gd name="T31" fmla="*/ 201 h 1068"/>
                  <a:gd name="T32" fmla="*/ 291 w 955"/>
                  <a:gd name="T33" fmla="*/ 423 h 1068"/>
                  <a:gd name="T34" fmla="*/ 649 w 955"/>
                  <a:gd name="T35" fmla="*/ 423 h 10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55" h="1068">
                    <a:moveTo>
                      <a:pt x="280" y="607"/>
                    </a:moveTo>
                    <a:cubicBezTo>
                      <a:pt x="280" y="672"/>
                      <a:pt x="280" y="872"/>
                      <a:pt x="483" y="872"/>
                    </a:cubicBezTo>
                    <a:cubicBezTo>
                      <a:pt x="556" y="872"/>
                      <a:pt x="629" y="844"/>
                      <a:pt x="655" y="734"/>
                    </a:cubicBezTo>
                    <a:lnTo>
                      <a:pt x="920" y="734"/>
                    </a:lnTo>
                    <a:cubicBezTo>
                      <a:pt x="917" y="782"/>
                      <a:pt x="906" y="866"/>
                      <a:pt x="827" y="951"/>
                    </a:cubicBezTo>
                    <a:cubicBezTo>
                      <a:pt x="754" y="1027"/>
                      <a:pt x="624" y="1067"/>
                      <a:pt x="477" y="1067"/>
                    </a:cubicBezTo>
                    <a:cubicBezTo>
                      <a:pt x="392" y="1067"/>
                      <a:pt x="232" y="1050"/>
                      <a:pt x="127" y="943"/>
                    </a:cubicBezTo>
                    <a:cubicBezTo>
                      <a:pt x="37" y="847"/>
                      <a:pt x="0" y="714"/>
                      <a:pt x="0" y="553"/>
                    </a:cubicBezTo>
                    <a:cubicBezTo>
                      <a:pt x="0" y="392"/>
                      <a:pt x="40" y="198"/>
                      <a:pt x="206" y="82"/>
                    </a:cubicBezTo>
                    <a:cubicBezTo>
                      <a:pt x="282" y="31"/>
                      <a:pt x="378" y="0"/>
                      <a:pt x="486" y="0"/>
                    </a:cubicBezTo>
                    <a:cubicBezTo>
                      <a:pt x="627" y="0"/>
                      <a:pt x="796" y="57"/>
                      <a:pt x="886" y="240"/>
                    </a:cubicBezTo>
                    <a:cubicBezTo>
                      <a:pt x="954" y="375"/>
                      <a:pt x="948" y="522"/>
                      <a:pt x="946" y="604"/>
                    </a:cubicBezTo>
                    <a:lnTo>
                      <a:pt x="280" y="604"/>
                    </a:lnTo>
                    <a:lnTo>
                      <a:pt x="280" y="607"/>
                    </a:lnTo>
                    <a:close/>
                    <a:moveTo>
                      <a:pt x="649" y="423"/>
                    </a:moveTo>
                    <a:cubicBezTo>
                      <a:pt x="649" y="378"/>
                      <a:pt x="646" y="201"/>
                      <a:pt x="477" y="201"/>
                    </a:cubicBezTo>
                    <a:cubicBezTo>
                      <a:pt x="350" y="201"/>
                      <a:pt x="296" y="308"/>
                      <a:pt x="291" y="423"/>
                    </a:cubicBezTo>
                    <a:lnTo>
                      <a:pt x="649" y="423"/>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555" name="Rectangle 554">
              <a:extLst>
                <a:ext uri="{FF2B5EF4-FFF2-40B4-BE49-F238E27FC236}">
                  <a16:creationId xmlns:a16="http://schemas.microsoft.com/office/drawing/2014/main" id="{DE5B9783-8461-4864-826F-9F346AFE56B9}"/>
                </a:ext>
              </a:extLst>
            </p:cNvPr>
            <p:cNvSpPr/>
            <p:nvPr/>
          </p:nvSpPr>
          <p:spPr>
            <a:xfrm>
              <a:off x="7248176" y="2103309"/>
              <a:ext cx="639069" cy="974854"/>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grpSp>
          <p:nvGrpSpPr>
            <p:cNvPr id="556" name="Group 309">
              <a:extLst>
                <a:ext uri="{FF2B5EF4-FFF2-40B4-BE49-F238E27FC236}">
                  <a16:creationId xmlns:a16="http://schemas.microsoft.com/office/drawing/2014/main" id="{1B9113C5-BCE5-4F8F-8BF4-66ACC303D5F0}"/>
                </a:ext>
              </a:extLst>
            </p:cNvPr>
            <p:cNvGrpSpPr/>
            <p:nvPr/>
          </p:nvGrpSpPr>
          <p:grpSpPr>
            <a:xfrm>
              <a:off x="7316570" y="2183827"/>
              <a:ext cx="502281" cy="548163"/>
              <a:chOff x="7310016" y="2183827"/>
              <a:chExt cx="502281" cy="548163"/>
            </a:xfrm>
            <a:solidFill>
              <a:schemeClr val="accent1"/>
            </a:solidFill>
          </p:grpSpPr>
          <p:sp>
            <p:nvSpPr>
              <p:cNvPr id="557" name="Freeform 30">
                <a:extLst>
                  <a:ext uri="{FF2B5EF4-FFF2-40B4-BE49-F238E27FC236}">
                    <a16:creationId xmlns:a16="http://schemas.microsoft.com/office/drawing/2014/main" id="{D30FCA5F-9BF2-485D-B2BF-EB22723830D1}"/>
                  </a:ext>
                </a:extLst>
              </p:cNvPr>
              <p:cNvSpPr>
                <a:spLocks noChangeArrowheads="1"/>
              </p:cNvSpPr>
              <p:nvPr/>
            </p:nvSpPr>
            <p:spPr bwMode="auto">
              <a:xfrm>
                <a:off x="7570816" y="2463945"/>
                <a:ext cx="123156" cy="127986"/>
              </a:xfrm>
              <a:custGeom>
                <a:avLst/>
                <a:gdLst>
                  <a:gd name="T0" fmla="*/ 150 w 227"/>
                  <a:gd name="T1" fmla="*/ 54 h 233"/>
                  <a:gd name="T2" fmla="*/ 173 w 227"/>
                  <a:gd name="T3" fmla="*/ 74 h 233"/>
                  <a:gd name="T4" fmla="*/ 226 w 227"/>
                  <a:gd name="T5" fmla="*/ 74 h 233"/>
                  <a:gd name="T6" fmla="*/ 226 w 227"/>
                  <a:gd name="T7" fmla="*/ 158 h 233"/>
                  <a:gd name="T8" fmla="*/ 173 w 227"/>
                  <a:gd name="T9" fmla="*/ 158 h 233"/>
                  <a:gd name="T10" fmla="*/ 153 w 227"/>
                  <a:gd name="T11" fmla="*/ 178 h 233"/>
                  <a:gd name="T12" fmla="*/ 153 w 227"/>
                  <a:gd name="T13" fmla="*/ 232 h 233"/>
                  <a:gd name="T14" fmla="*/ 0 w 227"/>
                  <a:gd name="T15" fmla="*/ 232 h 233"/>
                  <a:gd name="T16" fmla="*/ 0 w 227"/>
                  <a:gd name="T17" fmla="*/ 74 h 233"/>
                  <a:gd name="T18" fmla="*/ 51 w 227"/>
                  <a:gd name="T19" fmla="*/ 74 h 233"/>
                  <a:gd name="T20" fmla="*/ 71 w 227"/>
                  <a:gd name="T21" fmla="*/ 54 h 233"/>
                  <a:gd name="T22" fmla="*/ 71 w 227"/>
                  <a:gd name="T23" fmla="*/ 0 h 233"/>
                  <a:gd name="T24" fmla="*/ 150 w 227"/>
                  <a:gd name="T25" fmla="*/ 0 h 233"/>
                  <a:gd name="T26" fmla="*/ 150 w 227"/>
                  <a:gd name="T27" fmla="*/ 5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27" h="233">
                    <a:moveTo>
                      <a:pt x="150" y="54"/>
                    </a:moveTo>
                    <a:cubicBezTo>
                      <a:pt x="150" y="65"/>
                      <a:pt x="161" y="74"/>
                      <a:pt x="173" y="74"/>
                    </a:cubicBezTo>
                    <a:lnTo>
                      <a:pt x="226" y="74"/>
                    </a:lnTo>
                    <a:lnTo>
                      <a:pt x="226" y="158"/>
                    </a:lnTo>
                    <a:lnTo>
                      <a:pt x="173" y="158"/>
                    </a:lnTo>
                    <a:cubicBezTo>
                      <a:pt x="161" y="158"/>
                      <a:pt x="153" y="167"/>
                      <a:pt x="153" y="178"/>
                    </a:cubicBezTo>
                    <a:lnTo>
                      <a:pt x="153" y="232"/>
                    </a:lnTo>
                    <a:lnTo>
                      <a:pt x="0" y="232"/>
                    </a:lnTo>
                    <a:lnTo>
                      <a:pt x="0" y="74"/>
                    </a:lnTo>
                    <a:lnTo>
                      <a:pt x="51" y="74"/>
                    </a:lnTo>
                    <a:cubicBezTo>
                      <a:pt x="63" y="74"/>
                      <a:pt x="71" y="65"/>
                      <a:pt x="71" y="54"/>
                    </a:cubicBezTo>
                    <a:lnTo>
                      <a:pt x="71" y="0"/>
                    </a:lnTo>
                    <a:lnTo>
                      <a:pt x="150" y="0"/>
                    </a:lnTo>
                    <a:lnTo>
                      <a:pt x="150" y="54"/>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58" name="Freeform 31">
                <a:extLst>
                  <a:ext uri="{FF2B5EF4-FFF2-40B4-BE49-F238E27FC236}">
                    <a16:creationId xmlns:a16="http://schemas.microsoft.com/office/drawing/2014/main" id="{5B9F28EA-01E4-4E5E-8A1C-4A73FBA450AD}"/>
                  </a:ext>
                </a:extLst>
              </p:cNvPr>
              <p:cNvSpPr>
                <a:spLocks noChangeArrowheads="1"/>
              </p:cNvSpPr>
              <p:nvPr/>
            </p:nvSpPr>
            <p:spPr bwMode="auto">
              <a:xfrm>
                <a:off x="7310016" y="2183827"/>
                <a:ext cx="502281" cy="548163"/>
              </a:xfrm>
              <a:custGeom>
                <a:avLst/>
                <a:gdLst>
                  <a:gd name="T0" fmla="*/ 918 w 919"/>
                  <a:gd name="T1" fmla="*/ 51 h 1003"/>
                  <a:gd name="T2" fmla="*/ 867 w 919"/>
                  <a:gd name="T3" fmla="*/ 1002 h 1003"/>
                  <a:gd name="T4" fmla="*/ 0 w 919"/>
                  <a:gd name="T5" fmla="*/ 951 h 1003"/>
                  <a:gd name="T6" fmla="*/ 51 w 919"/>
                  <a:gd name="T7" fmla="*/ 0 h 1003"/>
                  <a:gd name="T8" fmla="*/ 799 w 919"/>
                  <a:gd name="T9" fmla="*/ 567 h 1003"/>
                  <a:gd name="T10" fmla="*/ 793 w 919"/>
                  <a:gd name="T11" fmla="*/ 432 h 1003"/>
                  <a:gd name="T12" fmla="*/ 641 w 919"/>
                  <a:gd name="T13" fmla="*/ 412 h 1003"/>
                  <a:gd name="T14" fmla="*/ 621 w 919"/>
                  <a:gd name="T15" fmla="*/ 485 h 1003"/>
                  <a:gd name="T16" fmla="*/ 542 w 919"/>
                  <a:gd name="T17" fmla="*/ 432 h 1003"/>
                  <a:gd name="T18" fmla="*/ 472 w 919"/>
                  <a:gd name="T19" fmla="*/ 412 h 1003"/>
                  <a:gd name="T20" fmla="*/ 525 w 919"/>
                  <a:gd name="T21" fmla="*/ 327 h 1003"/>
                  <a:gd name="T22" fmla="*/ 545 w 919"/>
                  <a:gd name="T23" fmla="*/ 175 h 1003"/>
                  <a:gd name="T24" fmla="*/ 393 w 919"/>
                  <a:gd name="T25" fmla="*/ 155 h 1003"/>
                  <a:gd name="T26" fmla="*/ 373 w 919"/>
                  <a:gd name="T27" fmla="*/ 307 h 1003"/>
                  <a:gd name="T28" fmla="*/ 443 w 919"/>
                  <a:gd name="T29" fmla="*/ 327 h 1003"/>
                  <a:gd name="T30" fmla="*/ 390 w 919"/>
                  <a:gd name="T31" fmla="*/ 412 h 1003"/>
                  <a:gd name="T32" fmla="*/ 370 w 919"/>
                  <a:gd name="T33" fmla="*/ 485 h 1003"/>
                  <a:gd name="T34" fmla="*/ 291 w 919"/>
                  <a:gd name="T35" fmla="*/ 432 h 1003"/>
                  <a:gd name="T36" fmla="*/ 139 w 919"/>
                  <a:gd name="T37" fmla="*/ 412 h 1003"/>
                  <a:gd name="T38" fmla="*/ 119 w 919"/>
                  <a:gd name="T39" fmla="*/ 564 h 1003"/>
                  <a:gd name="T40" fmla="*/ 192 w 919"/>
                  <a:gd name="T41" fmla="*/ 584 h 1003"/>
                  <a:gd name="T42" fmla="*/ 139 w 919"/>
                  <a:gd name="T43" fmla="*/ 669 h 1003"/>
                  <a:gd name="T44" fmla="*/ 119 w 919"/>
                  <a:gd name="T45" fmla="*/ 821 h 1003"/>
                  <a:gd name="T46" fmla="*/ 274 w 919"/>
                  <a:gd name="T47" fmla="*/ 841 h 1003"/>
                  <a:gd name="T48" fmla="*/ 294 w 919"/>
                  <a:gd name="T49" fmla="*/ 688 h 1003"/>
                  <a:gd name="T50" fmla="*/ 220 w 919"/>
                  <a:gd name="T51" fmla="*/ 669 h 1003"/>
                  <a:gd name="T52" fmla="*/ 274 w 919"/>
                  <a:gd name="T53" fmla="*/ 584 h 1003"/>
                  <a:gd name="T54" fmla="*/ 294 w 919"/>
                  <a:gd name="T55" fmla="*/ 511 h 1003"/>
                  <a:gd name="T56" fmla="*/ 373 w 919"/>
                  <a:gd name="T57" fmla="*/ 564 h 1003"/>
                  <a:gd name="T58" fmla="*/ 446 w 919"/>
                  <a:gd name="T59" fmla="*/ 584 h 1003"/>
                  <a:gd name="T60" fmla="*/ 627 w 919"/>
                  <a:gd name="T61" fmla="*/ 770 h 1003"/>
                  <a:gd name="T62" fmla="*/ 647 w 919"/>
                  <a:gd name="T63" fmla="*/ 844 h 1003"/>
                  <a:gd name="T64" fmla="*/ 799 w 919"/>
                  <a:gd name="T65" fmla="*/ 824 h 1003"/>
                  <a:gd name="T66" fmla="*/ 779 w 919"/>
                  <a:gd name="T67" fmla="*/ 671 h 1003"/>
                  <a:gd name="T68" fmla="*/ 726 w 919"/>
                  <a:gd name="T69" fmla="*/ 587 h 1003"/>
                  <a:gd name="T70" fmla="*/ 799 w 919"/>
                  <a:gd name="T71" fmla="*/ 56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19" h="1003">
                    <a:moveTo>
                      <a:pt x="867" y="0"/>
                    </a:moveTo>
                    <a:cubicBezTo>
                      <a:pt x="895" y="0"/>
                      <a:pt x="918" y="22"/>
                      <a:pt x="918" y="51"/>
                    </a:cubicBezTo>
                    <a:lnTo>
                      <a:pt x="918" y="951"/>
                    </a:lnTo>
                    <a:cubicBezTo>
                      <a:pt x="918" y="979"/>
                      <a:pt x="895" y="1002"/>
                      <a:pt x="867" y="1002"/>
                    </a:cubicBezTo>
                    <a:lnTo>
                      <a:pt x="51" y="1002"/>
                    </a:lnTo>
                    <a:cubicBezTo>
                      <a:pt x="23" y="1002"/>
                      <a:pt x="0" y="979"/>
                      <a:pt x="0" y="951"/>
                    </a:cubicBezTo>
                    <a:lnTo>
                      <a:pt x="0" y="51"/>
                    </a:lnTo>
                    <a:cubicBezTo>
                      <a:pt x="0" y="22"/>
                      <a:pt x="23" y="0"/>
                      <a:pt x="51" y="0"/>
                    </a:cubicBezTo>
                    <a:lnTo>
                      <a:pt x="867" y="0"/>
                    </a:lnTo>
                    <a:close/>
                    <a:moveTo>
                      <a:pt x="799" y="567"/>
                    </a:moveTo>
                    <a:lnTo>
                      <a:pt x="793" y="567"/>
                    </a:lnTo>
                    <a:lnTo>
                      <a:pt x="793" y="432"/>
                    </a:lnTo>
                    <a:cubicBezTo>
                      <a:pt x="793" y="420"/>
                      <a:pt x="785" y="412"/>
                      <a:pt x="774" y="412"/>
                    </a:cubicBezTo>
                    <a:lnTo>
                      <a:pt x="641" y="412"/>
                    </a:lnTo>
                    <a:cubicBezTo>
                      <a:pt x="630" y="412"/>
                      <a:pt x="621" y="420"/>
                      <a:pt x="621" y="432"/>
                    </a:cubicBezTo>
                    <a:lnTo>
                      <a:pt x="621" y="485"/>
                    </a:lnTo>
                    <a:lnTo>
                      <a:pt x="542" y="485"/>
                    </a:lnTo>
                    <a:lnTo>
                      <a:pt x="542" y="432"/>
                    </a:lnTo>
                    <a:cubicBezTo>
                      <a:pt x="542" y="420"/>
                      <a:pt x="534" y="412"/>
                      <a:pt x="522" y="412"/>
                    </a:cubicBezTo>
                    <a:lnTo>
                      <a:pt x="472" y="412"/>
                    </a:lnTo>
                    <a:lnTo>
                      <a:pt x="472" y="327"/>
                    </a:lnTo>
                    <a:lnTo>
                      <a:pt x="525" y="327"/>
                    </a:lnTo>
                    <a:cubicBezTo>
                      <a:pt x="537" y="327"/>
                      <a:pt x="545" y="319"/>
                      <a:pt x="545" y="307"/>
                    </a:cubicBezTo>
                    <a:lnTo>
                      <a:pt x="545" y="175"/>
                    </a:lnTo>
                    <a:cubicBezTo>
                      <a:pt x="545" y="163"/>
                      <a:pt x="537" y="155"/>
                      <a:pt x="525" y="155"/>
                    </a:cubicBezTo>
                    <a:lnTo>
                      <a:pt x="393" y="155"/>
                    </a:lnTo>
                    <a:cubicBezTo>
                      <a:pt x="381" y="155"/>
                      <a:pt x="373" y="163"/>
                      <a:pt x="373" y="175"/>
                    </a:cubicBezTo>
                    <a:lnTo>
                      <a:pt x="373" y="307"/>
                    </a:lnTo>
                    <a:cubicBezTo>
                      <a:pt x="373" y="319"/>
                      <a:pt x="381" y="327"/>
                      <a:pt x="393" y="327"/>
                    </a:cubicBezTo>
                    <a:lnTo>
                      <a:pt x="443" y="327"/>
                    </a:lnTo>
                    <a:lnTo>
                      <a:pt x="443" y="412"/>
                    </a:lnTo>
                    <a:lnTo>
                      <a:pt x="390" y="412"/>
                    </a:lnTo>
                    <a:cubicBezTo>
                      <a:pt x="378" y="412"/>
                      <a:pt x="370" y="420"/>
                      <a:pt x="370" y="432"/>
                    </a:cubicBezTo>
                    <a:lnTo>
                      <a:pt x="370" y="485"/>
                    </a:lnTo>
                    <a:lnTo>
                      <a:pt x="291" y="485"/>
                    </a:lnTo>
                    <a:lnTo>
                      <a:pt x="291" y="432"/>
                    </a:lnTo>
                    <a:cubicBezTo>
                      <a:pt x="291" y="420"/>
                      <a:pt x="283" y="412"/>
                      <a:pt x="271" y="412"/>
                    </a:cubicBezTo>
                    <a:lnTo>
                      <a:pt x="139" y="412"/>
                    </a:lnTo>
                    <a:cubicBezTo>
                      <a:pt x="127" y="412"/>
                      <a:pt x="119" y="420"/>
                      <a:pt x="119" y="432"/>
                    </a:cubicBezTo>
                    <a:lnTo>
                      <a:pt x="119" y="564"/>
                    </a:lnTo>
                    <a:cubicBezTo>
                      <a:pt x="119" y="575"/>
                      <a:pt x="127" y="584"/>
                      <a:pt x="139" y="584"/>
                    </a:cubicBezTo>
                    <a:lnTo>
                      <a:pt x="192" y="584"/>
                    </a:lnTo>
                    <a:lnTo>
                      <a:pt x="192" y="669"/>
                    </a:lnTo>
                    <a:lnTo>
                      <a:pt x="139" y="669"/>
                    </a:lnTo>
                    <a:cubicBezTo>
                      <a:pt x="127" y="669"/>
                      <a:pt x="119" y="677"/>
                      <a:pt x="119" y="688"/>
                    </a:cubicBezTo>
                    <a:lnTo>
                      <a:pt x="119" y="821"/>
                    </a:lnTo>
                    <a:cubicBezTo>
                      <a:pt x="119" y="832"/>
                      <a:pt x="127" y="841"/>
                      <a:pt x="139" y="841"/>
                    </a:cubicBezTo>
                    <a:lnTo>
                      <a:pt x="274" y="841"/>
                    </a:lnTo>
                    <a:cubicBezTo>
                      <a:pt x="285" y="841"/>
                      <a:pt x="294" y="832"/>
                      <a:pt x="294" y="821"/>
                    </a:cubicBezTo>
                    <a:lnTo>
                      <a:pt x="294" y="688"/>
                    </a:lnTo>
                    <a:cubicBezTo>
                      <a:pt x="294" y="677"/>
                      <a:pt x="285" y="669"/>
                      <a:pt x="274" y="669"/>
                    </a:cubicBezTo>
                    <a:lnTo>
                      <a:pt x="220" y="669"/>
                    </a:lnTo>
                    <a:lnTo>
                      <a:pt x="220" y="584"/>
                    </a:lnTo>
                    <a:lnTo>
                      <a:pt x="274" y="584"/>
                    </a:lnTo>
                    <a:cubicBezTo>
                      <a:pt x="285" y="584"/>
                      <a:pt x="294" y="575"/>
                      <a:pt x="294" y="564"/>
                    </a:cubicBezTo>
                    <a:lnTo>
                      <a:pt x="294" y="511"/>
                    </a:lnTo>
                    <a:lnTo>
                      <a:pt x="373" y="511"/>
                    </a:lnTo>
                    <a:lnTo>
                      <a:pt x="373" y="564"/>
                    </a:lnTo>
                    <a:cubicBezTo>
                      <a:pt x="373" y="575"/>
                      <a:pt x="381" y="584"/>
                      <a:pt x="393" y="584"/>
                    </a:cubicBezTo>
                    <a:lnTo>
                      <a:pt x="446" y="584"/>
                    </a:lnTo>
                    <a:lnTo>
                      <a:pt x="446" y="770"/>
                    </a:lnTo>
                    <a:lnTo>
                      <a:pt x="627" y="770"/>
                    </a:lnTo>
                    <a:lnTo>
                      <a:pt x="627" y="824"/>
                    </a:lnTo>
                    <a:cubicBezTo>
                      <a:pt x="627" y="835"/>
                      <a:pt x="635" y="844"/>
                      <a:pt x="647" y="844"/>
                    </a:cubicBezTo>
                    <a:lnTo>
                      <a:pt x="779" y="844"/>
                    </a:lnTo>
                    <a:cubicBezTo>
                      <a:pt x="791" y="844"/>
                      <a:pt x="799" y="835"/>
                      <a:pt x="799" y="824"/>
                    </a:cubicBezTo>
                    <a:lnTo>
                      <a:pt x="799" y="691"/>
                    </a:lnTo>
                    <a:cubicBezTo>
                      <a:pt x="799" y="680"/>
                      <a:pt x="791" y="671"/>
                      <a:pt x="779" y="671"/>
                    </a:cubicBezTo>
                    <a:lnTo>
                      <a:pt x="726" y="671"/>
                    </a:lnTo>
                    <a:lnTo>
                      <a:pt x="726" y="587"/>
                    </a:lnTo>
                    <a:lnTo>
                      <a:pt x="779" y="587"/>
                    </a:lnTo>
                    <a:cubicBezTo>
                      <a:pt x="791" y="587"/>
                      <a:pt x="799" y="578"/>
                      <a:pt x="799" y="567"/>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grpSp>
      <p:grpSp>
        <p:nvGrpSpPr>
          <p:cNvPr id="648" name="Group 187">
            <a:extLst>
              <a:ext uri="{FF2B5EF4-FFF2-40B4-BE49-F238E27FC236}">
                <a16:creationId xmlns:a16="http://schemas.microsoft.com/office/drawing/2014/main" id="{6FA0E7DB-FF92-4953-99E7-E9A0EBDD666B}"/>
              </a:ext>
            </a:extLst>
          </p:cNvPr>
          <p:cNvGrpSpPr/>
          <p:nvPr/>
        </p:nvGrpSpPr>
        <p:grpSpPr>
          <a:xfrm>
            <a:off x="9041163" y="4866721"/>
            <a:ext cx="475988" cy="726085"/>
            <a:chOff x="7248176" y="2103309"/>
            <a:chExt cx="639069" cy="974854"/>
          </a:xfrm>
        </p:grpSpPr>
        <p:grpSp>
          <p:nvGrpSpPr>
            <p:cNvPr id="649" name="Group 179">
              <a:extLst>
                <a:ext uri="{FF2B5EF4-FFF2-40B4-BE49-F238E27FC236}">
                  <a16:creationId xmlns:a16="http://schemas.microsoft.com/office/drawing/2014/main" id="{7E87D900-2132-410C-94C7-3D8071A53B53}"/>
                </a:ext>
              </a:extLst>
            </p:cNvPr>
            <p:cNvGrpSpPr/>
            <p:nvPr/>
          </p:nvGrpSpPr>
          <p:grpSpPr>
            <a:xfrm>
              <a:off x="7327218" y="2802911"/>
              <a:ext cx="480984" cy="199258"/>
              <a:chOff x="3444875" y="3125788"/>
              <a:chExt cx="3314700" cy="1373187"/>
            </a:xfrm>
            <a:solidFill>
              <a:schemeClr val="accent1"/>
            </a:solidFill>
          </p:grpSpPr>
          <p:sp>
            <p:nvSpPr>
              <p:cNvPr id="668" name="Freeform 1">
                <a:extLst>
                  <a:ext uri="{FF2B5EF4-FFF2-40B4-BE49-F238E27FC236}">
                    <a16:creationId xmlns:a16="http://schemas.microsoft.com/office/drawing/2014/main" id="{1A366A58-9233-421F-AC30-CD3B8454E63D}"/>
                  </a:ext>
                </a:extLst>
              </p:cNvPr>
              <p:cNvSpPr>
                <a:spLocks noChangeArrowheads="1"/>
              </p:cNvSpPr>
              <p:nvPr/>
            </p:nvSpPr>
            <p:spPr bwMode="auto">
              <a:xfrm>
                <a:off x="3444875" y="3125788"/>
                <a:ext cx="433388" cy="511175"/>
              </a:xfrm>
              <a:custGeom>
                <a:avLst/>
                <a:gdLst>
                  <a:gd name="T0" fmla="*/ 0 w 1206"/>
                  <a:gd name="T1" fmla="*/ 0 h 1420"/>
                  <a:gd name="T2" fmla="*/ 471 w 1206"/>
                  <a:gd name="T3" fmla="*/ 3 h 1420"/>
                  <a:gd name="T4" fmla="*/ 962 w 1206"/>
                  <a:gd name="T5" fmla="*/ 130 h 1420"/>
                  <a:gd name="T6" fmla="*/ 1205 w 1206"/>
                  <a:gd name="T7" fmla="*/ 688 h 1420"/>
                  <a:gd name="T8" fmla="*/ 699 w 1206"/>
                  <a:gd name="T9" fmla="*/ 1402 h 1420"/>
                  <a:gd name="T10" fmla="*/ 443 w 1206"/>
                  <a:gd name="T11" fmla="*/ 1419 h 1420"/>
                  <a:gd name="T12" fmla="*/ 0 w 1206"/>
                  <a:gd name="T13" fmla="*/ 1419 h 1420"/>
                  <a:gd name="T14" fmla="*/ 0 w 1206"/>
                  <a:gd name="T15" fmla="*/ 0 h 1420"/>
                  <a:gd name="T16" fmla="*/ 310 w 1206"/>
                  <a:gd name="T17" fmla="*/ 1185 h 1420"/>
                  <a:gd name="T18" fmla="*/ 431 w 1206"/>
                  <a:gd name="T19" fmla="*/ 1188 h 1420"/>
                  <a:gd name="T20" fmla="*/ 761 w 1206"/>
                  <a:gd name="T21" fmla="*/ 1089 h 1420"/>
                  <a:gd name="T22" fmla="*/ 888 w 1206"/>
                  <a:gd name="T23" fmla="*/ 688 h 1420"/>
                  <a:gd name="T24" fmla="*/ 629 w 1206"/>
                  <a:gd name="T25" fmla="*/ 248 h 1420"/>
                  <a:gd name="T26" fmla="*/ 310 w 1206"/>
                  <a:gd name="T27" fmla="*/ 228 h 1420"/>
                  <a:gd name="T28" fmla="*/ 310 w 1206"/>
                  <a:gd name="T29" fmla="*/ 1185 h 14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06" h="1420">
                    <a:moveTo>
                      <a:pt x="0" y="0"/>
                    </a:moveTo>
                    <a:lnTo>
                      <a:pt x="471" y="3"/>
                    </a:lnTo>
                    <a:cubicBezTo>
                      <a:pt x="550" y="3"/>
                      <a:pt x="790" y="5"/>
                      <a:pt x="962" y="130"/>
                    </a:cubicBezTo>
                    <a:cubicBezTo>
                      <a:pt x="1142" y="262"/>
                      <a:pt x="1205" y="485"/>
                      <a:pt x="1205" y="688"/>
                    </a:cubicBezTo>
                    <a:cubicBezTo>
                      <a:pt x="1205" y="1126"/>
                      <a:pt x="970" y="1354"/>
                      <a:pt x="699" y="1402"/>
                    </a:cubicBezTo>
                    <a:cubicBezTo>
                      <a:pt x="646" y="1414"/>
                      <a:pt x="587" y="1419"/>
                      <a:pt x="443" y="1419"/>
                    </a:cubicBezTo>
                    <a:lnTo>
                      <a:pt x="0" y="1419"/>
                    </a:lnTo>
                    <a:lnTo>
                      <a:pt x="0" y="0"/>
                    </a:lnTo>
                    <a:close/>
                    <a:moveTo>
                      <a:pt x="310" y="1185"/>
                    </a:moveTo>
                    <a:cubicBezTo>
                      <a:pt x="344" y="1188"/>
                      <a:pt x="395" y="1188"/>
                      <a:pt x="431" y="1188"/>
                    </a:cubicBezTo>
                    <a:cubicBezTo>
                      <a:pt x="561" y="1188"/>
                      <a:pt x="674" y="1177"/>
                      <a:pt x="761" y="1089"/>
                    </a:cubicBezTo>
                    <a:cubicBezTo>
                      <a:pt x="883" y="968"/>
                      <a:pt x="888" y="756"/>
                      <a:pt x="888" y="688"/>
                    </a:cubicBezTo>
                    <a:cubicBezTo>
                      <a:pt x="888" y="488"/>
                      <a:pt x="821" y="302"/>
                      <a:pt x="629" y="248"/>
                    </a:cubicBezTo>
                    <a:cubicBezTo>
                      <a:pt x="567" y="231"/>
                      <a:pt x="485" y="220"/>
                      <a:pt x="310" y="228"/>
                    </a:cubicBezTo>
                    <a:lnTo>
                      <a:pt x="310" y="1185"/>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69" name="Freeform 2">
                <a:extLst>
                  <a:ext uri="{FF2B5EF4-FFF2-40B4-BE49-F238E27FC236}">
                    <a16:creationId xmlns:a16="http://schemas.microsoft.com/office/drawing/2014/main" id="{36E0CDD2-FC17-45BD-AAA8-9A102DA8ADD1}"/>
                  </a:ext>
                </a:extLst>
              </p:cNvPr>
              <p:cNvSpPr>
                <a:spLocks noChangeArrowheads="1"/>
              </p:cNvSpPr>
              <p:nvPr/>
            </p:nvSpPr>
            <p:spPr bwMode="auto">
              <a:xfrm>
                <a:off x="3957638" y="3265488"/>
                <a:ext cx="327025" cy="379412"/>
              </a:xfrm>
              <a:custGeom>
                <a:avLst/>
                <a:gdLst>
                  <a:gd name="T0" fmla="*/ 643 w 909"/>
                  <a:gd name="T1" fmla="*/ 1027 h 1054"/>
                  <a:gd name="T2" fmla="*/ 632 w 909"/>
                  <a:gd name="T3" fmla="*/ 892 h 1054"/>
                  <a:gd name="T4" fmla="*/ 335 w 909"/>
                  <a:gd name="T5" fmla="*/ 1053 h 1054"/>
                  <a:gd name="T6" fmla="*/ 87 w 909"/>
                  <a:gd name="T7" fmla="*/ 974 h 1054"/>
                  <a:gd name="T8" fmla="*/ 0 w 909"/>
                  <a:gd name="T9" fmla="*/ 754 h 1054"/>
                  <a:gd name="T10" fmla="*/ 211 w 909"/>
                  <a:gd name="T11" fmla="*/ 443 h 1054"/>
                  <a:gd name="T12" fmla="*/ 606 w 909"/>
                  <a:gd name="T13" fmla="*/ 387 h 1054"/>
                  <a:gd name="T14" fmla="*/ 592 w 909"/>
                  <a:gd name="T15" fmla="*/ 254 h 1054"/>
                  <a:gd name="T16" fmla="*/ 462 w 909"/>
                  <a:gd name="T17" fmla="*/ 172 h 1054"/>
                  <a:gd name="T18" fmla="*/ 352 w 909"/>
                  <a:gd name="T19" fmla="*/ 229 h 1054"/>
                  <a:gd name="T20" fmla="*/ 330 w 909"/>
                  <a:gd name="T21" fmla="*/ 316 h 1054"/>
                  <a:gd name="T22" fmla="*/ 45 w 909"/>
                  <a:gd name="T23" fmla="*/ 316 h 1054"/>
                  <a:gd name="T24" fmla="*/ 158 w 909"/>
                  <a:gd name="T25" fmla="*/ 82 h 1054"/>
                  <a:gd name="T26" fmla="*/ 460 w 909"/>
                  <a:gd name="T27" fmla="*/ 0 h 1054"/>
                  <a:gd name="T28" fmla="*/ 815 w 909"/>
                  <a:gd name="T29" fmla="*/ 127 h 1054"/>
                  <a:gd name="T30" fmla="*/ 883 w 909"/>
                  <a:gd name="T31" fmla="*/ 370 h 1054"/>
                  <a:gd name="T32" fmla="*/ 886 w 909"/>
                  <a:gd name="T33" fmla="*/ 770 h 1054"/>
                  <a:gd name="T34" fmla="*/ 908 w 909"/>
                  <a:gd name="T35" fmla="*/ 1022 h 1054"/>
                  <a:gd name="T36" fmla="*/ 643 w 909"/>
                  <a:gd name="T37" fmla="*/ 1022 h 1054"/>
                  <a:gd name="T38" fmla="*/ 643 w 909"/>
                  <a:gd name="T39" fmla="*/ 1027 h 1054"/>
                  <a:gd name="T40" fmla="*/ 285 w 909"/>
                  <a:gd name="T41" fmla="*/ 720 h 1054"/>
                  <a:gd name="T42" fmla="*/ 426 w 909"/>
                  <a:gd name="T43" fmla="*/ 861 h 1054"/>
                  <a:gd name="T44" fmla="*/ 550 w 909"/>
                  <a:gd name="T45" fmla="*/ 804 h 1054"/>
                  <a:gd name="T46" fmla="*/ 606 w 909"/>
                  <a:gd name="T47" fmla="*/ 559 h 1054"/>
                  <a:gd name="T48" fmla="*/ 285 w 909"/>
                  <a:gd name="T49" fmla="*/ 720 h 10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09" h="1054">
                    <a:moveTo>
                      <a:pt x="643" y="1027"/>
                    </a:moveTo>
                    <a:cubicBezTo>
                      <a:pt x="632" y="965"/>
                      <a:pt x="632" y="920"/>
                      <a:pt x="632" y="892"/>
                    </a:cubicBezTo>
                    <a:cubicBezTo>
                      <a:pt x="522" y="1053"/>
                      <a:pt x="389" y="1053"/>
                      <a:pt x="335" y="1053"/>
                    </a:cubicBezTo>
                    <a:cubicBezTo>
                      <a:pt x="192" y="1053"/>
                      <a:pt x="127" y="1010"/>
                      <a:pt x="87" y="974"/>
                    </a:cubicBezTo>
                    <a:cubicBezTo>
                      <a:pt x="28" y="914"/>
                      <a:pt x="0" y="833"/>
                      <a:pt x="0" y="754"/>
                    </a:cubicBezTo>
                    <a:cubicBezTo>
                      <a:pt x="0" y="675"/>
                      <a:pt x="28" y="528"/>
                      <a:pt x="211" y="443"/>
                    </a:cubicBezTo>
                    <a:cubicBezTo>
                      <a:pt x="333" y="387"/>
                      <a:pt x="508" y="387"/>
                      <a:pt x="606" y="387"/>
                    </a:cubicBezTo>
                    <a:cubicBezTo>
                      <a:pt x="606" y="322"/>
                      <a:pt x="604" y="291"/>
                      <a:pt x="592" y="254"/>
                    </a:cubicBezTo>
                    <a:cubicBezTo>
                      <a:pt x="567" y="181"/>
                      <a:pt x="491" y="172"/>
                      <a:pt x="462" y="172"/>
                    </a:cubicBezTo>
                    <a:cubicBezTo>
                      <a:pt x="420" y="172"/>
                      <a:pt x="378" y="189"/>
                      <a:pt x="352" y="229"/>
                    </a:cubicBezTo>
                    <a:cubicBezTo>
                      <a:pt x="330" y="263"/>
                      <a:pt x="330" y="294"/>
                      <a:pt x="330" y="316"/>
                    </a:cubicBezTo>
                    <a:lnTo>
                      <a:pt x="45" y="316"/>
                    </a:lnTo>
                    <a:cubicBezTo>
                      <a:pt x="48" y="263"/>
                      <a:pt x="53" y="155"/>
                      <a:pt x="158" y="82"/>
                    </a:cubicBezTo>
                    <a:cubicBezTo>
                      <a:pt x="248" y="17"/>
                      <a:pt x="364" y="0"/>
                      <a:pt x="460" y="0"/>
                    </a:cubicBezTo>
                    <a:cubicBezTo>
                      <a:pt x="541" y="0"/>
                      <a:pt x="716" y="14"/>
                      <a:pt x="815" y="127"/>
                    </a:cubicBezTo>
                    <a:cubicBezTo>
                      <a:pt x="883" y="209"/>
                      <a:pt x="883" y="325"/>
                      <a:pt x="883" y="370"/>
                    </a:cubicBezTo>
                    <a:lnTo>
                      <a:pt x="886" y="770"/>
                    </a:lnTo>
                    <a:cubicBezTo>
                      <a:pt x="886" y="855"/>
                      <a:pt x="891" y="940"/>
                      <a:pt x="908" y="1022"/>
                    </a:cubicBezTo>
                    <a:lnTo>
                      <a:pt x="643" y="1022"/>
                    </a:lnTo>
                    <a:lnTo>
                      <a:pt x="643" y="1027"/>
                    </a:lnTo>
                    <a:close/>
                    <a:moveTo>
                      <a:pt x="285" y="720"/>
                    </a:moveTo>
                    <a:cubicBezTo>
                      <a:pt x="285" y="787"/>
                      <a:pt x="330" y="861"/>
                      <a:pt x="426" y="861"/>
                    </a:cubicBezTo>
                    <a:cubicBezTo>
                      <a:pt x="479" y="861"/>
                      <a:pt x="522" y="835"/>
                      <a:pt x="550" y="804"/>
                    </a:cubicBezTo>
                    <a:cubicBezTo>
                      <a:pt x="601" y="742"/>
                      <a:pt x="606" y="663"/>
                      <a:pt x="606" y="559"/>
                    </a:cubicBezTo>
                    <a:cubicBezTo>
                      <a:pt x="417" y="542"/>
                      <a:pt x="285" y="601"/>
                      <a:pt x="285" y="720"/>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70" name="Freeform 3">
                <a:extLst>
                  <a:ext uri="{FF2B5EF4-FFF2-40B4-BE49-F238E27FC236}">
                    <a16:creationId xmlns:a16="http://schemas.microsoft.com/office/drawing/2014/main" id="{64F8DFDB-EBEC-476B-970B-DF3269C135D1}"/>
                  </a:ext>
                </a:extLst>
              </p:cNvPr>
              <p:cNvSpPr>
                <a:spLocks noChangeArrowheads="1"/>
              </p:cNvSpPr>
              <p:nvPr/>
            </p:nvSpPr>
            <p:spPr bwMode="auto">
              <a:xfrm>
                <a:off x="4357688" y="3171825"/>
                <a:ext cx="260350" cy="469900"/>
              </a:xfrm>
              <a:custGeom>
                <a:avLst/>
                <a:gdLst>
                  <a:gd name="T0" fmla="*/ 712 w 721"/>
                  <a:gd name="T1" fmla="*/ 1275 h 1307"/>
                  <a:gd name="T2" fmla="*/ 486 w 721"/>
                  <a:gd name="T3" fmla="*/ 1306 h 1307"/>
                  <a:gd name="T4" fmla="*/ 192 w 721"/>
                  <a:gd name="T5" fmla="*/ 1038 h 1307"/>
                  <a:gd name="T6" fmla="*/ 192 w 721"/>
                  <a:gd name="T7" fmla="*/ 493 h 1307"/>
                  <a:gd name="T8" fmla="*/ 0 w 721"/>
                  <a:gd name="T9" fmla="*/ 493 h 1307"/>
                  <a:gd name="T10" fmla="*/ 0 w 721"/>
                  <a:gd name="T11" fmla="*/ 302 h 1307"/>
                  <a:gd name="T12" fmla="*/ 192 w 721"/>
                  <a:gd name="T13" fmla="*/ 302 h 1307"/>
                  <a:gd name="T14" fmla="*/ 192 w 721"/>
                  <a:gd name="T15" fmla="*/ 107 h 1307"/>
                  <a:gd name="T16" fmla="*/ 483 w 721"/>
                  <a:gd name="T17" fmla="*/ 0 h 1307"/>
                  <a:gd name="T18" fmla="*/ 483 w 721"/>
                  <a:gd name="T19" fmla="*/ 302 h 1307"/>
                  <a:gd name="T20" fmla="*/ 720 w 721"/>
                  <a:gd name="T21" fmla="*/ 302 h 1307"/>
                  <a:gd name="T22" fmla="*/ 720 w 721"/>
                  <a:gd name="T23" fmla="*/ 493 h 1307"/>
                  <a:gd name="T24" fmla="*/ 483 w 721"/>
                  <a:gd name="T25" fmla="*/ 493 h 1307"/>
                  <a:gd name="T26" fmla="*/ 483 w 721"/>
                  <a:gd name="T27" fmla="*/ 942 h 1307"/>
                  <a:gd name="T28" fmla="*/ 616 w 721"/>
                  <a:gd name="T29" fmla="*/ 1089 h 1307"/>
                  <a:gd name="T30" fmla="*/ 714 w 721"/>
                  <a:gd name="T31" fmla="*/ 1083 h 1307"/>
                  <a:gd name="T32" fmla="*/ 714 w 721"/>
                  <a:gd name="T33" fmla="*/ 1275 h 1307"/>
                  <a:gd name="T34" fmla="*/ 712 w 721"/>
                  <a:gd name="T35" fmla="*/ 1275 h 1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21" h="1307">
                    <a:moveTo>
                      <a:pt x="712" y="1275"/>
                    </a:moveTo>
                    <a:cubicBezTo>
                      <a:pt x="616" y="1301"/>
                      <a:pt x="531" y="1306"/>
                      <a:pt x="486" y="1306"/>
                    </a:cubicBezTo>
                    <a:cubicBezTo>
                      <a:pt x="192" y="1306"/>
                      <a:pt x="192" y="1120"/>
                      <a:pt x="192" y="1038"/>
                    </a:cubicBezTo>
                    <a:lnTo>
                      <a:pt x="192" y="493"/>
                    </a:lnTo>
                    <a:lnTo>
                      <a:pt x="0" y="493"/>
                    </a:lnTo>
                    <a:lnTo>
                      <a:pt x="0" y="302"/>
                    </a:lnTo>
                    <a:lnTo>
                      <a:pt x="192" y="302"/>
                    </a:lnTo>
                    <a:lnTo>
                      <a:pt x="192" y="107"/>
                    </a:lnTo>
                    <a:lnTo>
                      <a:pt x="483" y="0"/>
                    </a:lnTo>
                    <a:lnTo>
                      <a:pt x="483" y="302"/>
                    </a:lnTo>
                    <a:lnTo>
                      <a:pt x="720" y="302"/>
                    </a:lnTo>
                    <a:lnTo>
                      <a:pt x="720" y="493"/>
                    </a:lnTo>
                    <a:lnTo>
                      <a:pt x="483" y="493"/>
                    </a:lnTo>
                    <a:lnTo>
                      <a:pt x="483" y="942"/>
                    </a:lnTo>
                    <a:cubicBezTo>
                      <a:pt x="486" y="1032"/>
                      <a:pt x="486" y="1089"/>
                      <a:pt x="616" y="1089"/>
                    </a:cubicBezTo>
                    <a:cubicBezTo>
                      <a:pt x="658" y="1089"/>
                      <a:pt x="678" y="1086"/>
                      <a:pt x="714" y="1083"/>
                    </a:cubicBezTo>
                    <a:lnTo>
                      <a:pt x="714" y="1275"/>
                    </a:lnTo>
                    <a:lnTo>
                      <a:pt x="712" y="1275"/>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79" name="Freeform 4">
                <a:extLst>
                  <a:ext uri="{FF2B5EF4-FFF2-40B4-BE49-F238E27FC236}">
                    <a16:creationId xmlns:a16="http://schemas.microsoft.com/office/drawing/2014/main" id="{44B43112-6FA0-41C1-A160-F59989F34FCF}"/>
                  </a:ext>
                </a:extLst>
              </p:cNvPr>
              <p:cNvSpPr>
                <a:spLocks noChangeArrowheads="1"/>
              </p:cNvSpPr>
              <p:nvPr/>
            </p:nvSpPr>
            <p:spPr bwMode="auto">
              <a:xfrm>
                <a:off x="4697413" y="3265488"/>
                <a:ext cx="327025" cy="379412"/>
              </a:xfrm>
              <a:custGeom>
                <a:avLst/>
                <a:gdLst>
                  <a:gd name="T0" fmla="*/ 643 w 910"/>
                  <a:gd name="T1" fmla="*/ 1027 h 1054"/>
                  <a:gd name="T2" fmla="*/ 632 w 910"/>
                  <a:gd name="T3" fmla="*/ 892 h 1054"/>
                  <a:gd name="T4" fmla="*/ 336 w 910"/>
                  <a:gd name="T5" fmla="*/ 1053 h 1054"/>
                  <a:gd name="T6" fmla="*/ 87 w 910"/>
                  <a:gd name="T7" fmla="*/ 974 h 1054"/>
                  <a:gd name="T8" fmla="*/ 0 w 910"/>
                  <a:gd name="T9" fmla="*/ 754 h 1054"/>
                  <a:gd name="T10" fmla="*/ 212 w 910"/>
                  <a:gd name="T11" fmla="*/ 443 h 1054"/>
                  <a:gd name="T12" fmla="*/ 607 w 910"/>
                  <a:gd name="T13" fmla="*/ 387 h 1054"/>
                  <a:gd name="T14" fmla="*/ 592 w 910"/>
                  <a:gd name="T15" fmla="*/ 254 h 1054"/>
                  <a:gd name="T16" fmla="*/ 463 w 910"/>
                  <a:gd name="T17" fmla="*/ 172 h 1054"/>
                  <a:gd name="T18" fmla="*/ 353 w 910"/>
                  <a:gd name="T19" fmla="*/ 229 h 1054"/>
                  <a:gd name="T20" fmla="*/ 330 w 910"/>
                  <a:gd name="T21" fmla="*/ 316 h 1054"/>
                  <a:gd name="T22" fmla="*/ 45 w 910"/>
                  <a:gd name="T23" fmla="*/ 316 h 1054"/>
                  <a:gd name="T24" fmla="*/ 158 w 910"/>
                  <a:gd name="T25" fmla="*/ 82 h 1054"/>
                  <a:gd name="T26" fmla="*/ 460 w 910"/>
                  <a:gd name="T27" fmla="*/ 0 h 1054"/>
                  <a:gd name="T28" fmla="*/ 815 w 910"/>
                  <a:gd name="T29" fmla="*/ 127 h 1054"/>
                  <a:gd name="T30" fmla="*/ 883 w 910"/>
                  <a:gd name="T31" fmla="*/ 370 h 1054"/>
                  <a:gd name="T32" fmla="*/ 886 w 910"/>
                  <a:gd name="T33" fmla="*/ 770 h 1054"/>
                  <a:gd name="T34" fmla="*/ 909 w 910"/>
                  <a:gd name="T35" fmla="*/ 1022 h 1054"/>
                  <a:gd name="T36" fmla="*/ 643 w 910"/>
                  <a:gd name="T37" fmla="*/ 1022 h 1054"/>
                  <a:gd name="T38" fmla="*/ 643 w 910"/>
                  <a:gd name="T39" fmla="*/ 1027 h 1054"/>
                  <a:gd name="T40" fmla="*/ 282 w 910"/>
                  <a:gd name="T41" fmla="*/ 720 h 1054"/>
                  <a:gd name="T42" fmla="*/ 423 w 910"/>
                  <a:gd name="T43" fmla="*/ 861 h 1054"/>
                  <a:gd name="T44" fmla="*/ 547 w 910"/>
                  <a:gd name="T45" fmla="*/ 804 h 1054"/>
                  <a:gd name="T46" fmla="*/ 604 w 910"/>
                  <a:gd name="T47" fmla="*/ 559 h 1054"/>
                  <a:gd name="T48" fmla="*/ 282 w 910"/>
                  <a:gd name="T49" fmla="*/ 720 h 10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10" h="1054">
                    <a:moveTo>
                      <a:pt x="643" y="1027"/>
                    </a:moveTo>
                    <a:cubicBezTo>
                      <a:pt x="632" y="965"/>
                      <a:pt x="632" y="920"/>
                      <a:pt x="632" y="892"/>
                    </a:cubicBezTo>
                    <a:cubicBezTo>
                      <a:pt x="522" y="1053"/>
                      <a:pt x="389" y="1053"/>
                      <a:pt x="336" y="1053"/>
                    </a:cubicBezTo>
                    <a:cubicBezTo>
                      <a:pt x="192" y="1053"/>
                      <a:pt x="127" y="1010"/>
                      <a:pt x="87" y="974"/>
                    </a:cubicBezTo>
                    <a:cubicBezTo>
                      <a:pt x="28" y="914"/>
                      <a:pt x="0" y="833"/>
                      <a:pt x="0" y="754"/>
                    </a:cubicBezTo>
                    <a:cubicBezTo>
                      <a:pt x="0" y="675"/>
                      <a:pt x="28" y="528"/>
                      <a:pt x="212" y="443"/>
                    </a:cubicBezTo>
                    <a:cubicBezTo>
                      <a:pt x="333" y="387"/>
                      <a:pt x="508" y="387"/>
                      <a:pt x="607" y="387"/>
                    </a:cubicBezTo>
                    <a:cubicBezTo>
                      <a:pt x="607" y="322"/>
                      <a:pt x="604" y="291"/>
                      <a:pt x="592" y="254"/>
                    </a:cubicBezTo>
                    <a:cubicBezTo>
                      <a:pt x="567" y="181"/>
                      <a:pt x="491" y="172"/>
                      <a:pt x="463" y="172"/>
                    </a:cubicBezTo>
                    <a:cubicBezTo>
                      <a:pt x="420" y="172"/>
                      <a:pt x="378" y="189"/>
                      <a:pt x="353" y="229"/>
                    </a:cubicBezTo>
                    <a:cubicBezTo>
                      <a:pt x="330" y="263"/>
                      <a:pt x="330" y="294"/>
                      <a:pt x="330" y="316"/>
                    </a:cubicBezTo>
                    <a:lnTo>
                      <a:pt x="45" y="316"/>
                    </a:lnTo>
                    <a:cubicBezTo>
                      <a:pt x="48" y="263"/>
                      <a:pt x="53" y="155"/>
                      <a:pt x="158" y="82"/>
                    </a:cubicBezTo>
                    <a:cubicBezTo>
                      <a:pt x="248" y="17"/>
                      <a:pt x="364" y="0"/>
                      <a:pt x="460" y="0"/>
                    </a:cubicBezTo>
                    <a:cubicBezTo>
                      <a:pt x="542" y="0"/>
                      <a:pt x="717" y="14"/>
                      <a:pt x="815" y="127"/>
                    </a:cubicBezTo>
                    <a:cubicBezTo>
                      <a:pt x="883" y="209"/>
                      <a:pt x="883" y="325"/>
                      <a:pt x="883" y="370"/>
                    </a:cubicBezTo>
                    <a:lnTo>
                      <a:pt x="886" y="770"/>
                    </a:lnTo>
                    <a:cubicBezTo>
                      <a:pt x="886" y="855"/>
                      <a:pt x="892" y="940"/>
                      <a:pt x="909" y="1022"/>
                    </a:cubicBezTo>
                    <a:lnTo>
                      <a:pt x="643" y="1022"/>
                    </a:lnTo>
                    <a:lnTo>
                      <a:pt x="643" y="1027"/>
                    </a:lnTo>
                    <a:close/>
                    <a:moveTo>
                      <a:pt x="282" y="720"/>
                    </a:moveTo>
                    <a:cubicBezTo>
                      <a:pt x="282" y="787"/>
                      <a:pt x="327" y="861"/>
                      <a:pt x="423" y="861"/>
                    </a:cubicBezTo>
                    <a:cubicBezTo>
                      <a:pt x="477" y="861"/>
                      <a:pt x="519" y="835"/>
                      <a:pt x="547" y="804"/>
                    </a:cubicBezTo>
                    <a:cubicBezTo>
                      <a:pt x="598" y="742"/>
                      <a:pt x="604" y="663"/>
                      <a:pt x="604" y="559"/>
                    </a:cubicBezTo>
                    <a:cubicBezTo>
                      <a:pt x="418" y="542"/>
                      <a:pt x="282" y="601"/>
                      <a:pt x="282" y="720"/>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10" name="Freeform 5">
                <a:extLst>
                  <a:ext uri="{FF2B5EF4-FFF2-40B4-BE49-F238E27FC236}">
                    <a16:creationId xmlns:a16="http://schemas.microsoft.com/office/drawing/2014/main" id="{9E047141-4AC0-4089-ADE4-2F3AECD3D546}"/>
                  </a:ext>
                </a:extLst>
              </p:cNvPr>
              <p:cNvSpPr>
                <a:spLocks noChangeArrowheads="1"/>
              </p:cNvSpPr>
              <p:nvPr/>
            </p:nvSpPr>
            <p:spPr bwMode="auto">
              <a:xfrm>
                <a:off x="5138738" y="3125788"/>
                <a:ext cx="363537" cy="519112"/>
              </a:xfrm>
              <a:custGeom>
                <a:avLst/>
                <a:gdLst>
                  <a:gd name="T0" fmla="*/ 0 w 1009"/>
                  <a:gd name="T1" fmla="*/ 0 h 1440"/>
                  <a:gd name="T2" fmla="*/ 291 w 1009"/>
                  <a:gd name="T3" fmla="*/ 0 h 1440"/>
                  <a:gd name="T4" fmla="*/ 291 w 1009"/>
                  <a:gd name="T5" fmla="*/ 544 h 1440"/>
                  <a:gd name="T6" fmla="*/ 573 w 1009"/>
                  <a:gd name="T7" fmla="*/ 412 h 1440"/>
                  <a:gd name="T8" fmla="*/ 1008 w 1009"/>
                  <a:gd name="T9" fmla="*/ 937 h 1440"/>
                  <a:gd name="T10" fmla="*/ 593 w 1009"/>
                  <a:gd name="T11" fmla="*/ 1439 h 1440"/>
                  <a:gd name="T12" fmla="*/ 294 w 1009"/>
                  <a:gd name="T13" fmla="*/ 1278 h 1440"/>
                  <a:gd name="T14" fmla="*/ 283 w 1009"/>
                  <a:gd name="T15" fmla="*/ 1419 h 1440"/>
                  <a:gd name="T16" fmla="*/ 0 w 1009"/>
                  <a:gd name="T17" fmla="*/ 1419 h 1440"/>
                  <a:gd name="T18" fmla="*/ 0 w 1009"/>
                  <a:gd name="T19" fmla="*/ 0 h 1440"/>
                  <a:gd name="T20" fmla="*/ 494 w 1009"/>
                  <a:gd name="T21" fmla="*/ 607 h 1440"/>
                  <a:gd name="T22" fmla="*/ 280 w 1009"/>
                  <a:gd name="T23" fmla="*/ 914 h 1440"/>
                  <a:gd name="T24" fmla="*/ 508 w 1009"/>
                  <a:gd name="T25" fmla="*/ 1250 h 1440"/>
                  <a:gd name="T26" fmla="*/ 709 w 1009"/>
                  <a:gd name="T27" fmla="*/ 948 h 1440"/>
                  <a:gd name="T28" fmla="*/ 494 w 1009"/>
                  <a:gd name="T29" fmla="*/ 607 h 1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09" h="1440">
                    <a:moveTo>
                      <a:pt x="0" y="0"/>
                    </a:moveTo>
                    <a:lnTo>
                      <a:pt x="291" y="0"/>
                    </a:lnTo>
                    <a:lnTo>
                      <a:pt x="291" y="544"/>
                    </a:lnTo>
                    <a:cubicBezTo>
                      <a:pt x="390" y="415"/>
                      <a:pt x="522" y="412"/>
                      <a:pt x="573" y="412"/>
                    </a:cubicBezTo>
                    <a:cubicBezTo>
                      <a:pt x="816" y="412"/>
                      <a:pt x="1008" y="604"/>
                      <a:pt x="1008" y="937"/>
                    </a:cubicBezTo>
                    <a:cubicBezTo>
                      <a:pt x="1008" y="1309"/>
                      <a:pt x="791" y="1439"/>
                      <a:pt x="593" y="1439"/>
                    </a:cubicBezTo>
                    <a:cubicBezTo>
                      <a:pt x="542" y="1439"/>
                      <a:pt x="384" y="1436"/>
                      <a:pt x="294" y="1278"/>
                    </a:cubicBezTo>
                    <a:cubicBezTo>
                      <a:pt x="291" y="1309"/>
                      <a:pt x="291" y="1357"/>
                      <a:pt x="283" y="1419"/>
                    </a:cubicBezTo>
                    <a:lnTo>
                      <a:pt x="0" y="1419"/>
                    </a:lnTo>
                    <a:lnTo>
                      <a:pt x="0" y="0"/>
                    </a:lnTo>
                    <a:close/>
                    <a:moveTo>
                      <a:pt x="494" y="607"/>
                    </a:moveTo>
                    <a:cubicBezTo>
                      <a:pt x="280" y="607"/>
                      <a:pt x="280" y="852"/>
                      <a:pt x="280" y="914"/>
                    </a:cubicBezTo>
                    <a:cubicBezTo>
                      <a:pt x="280" y="1140"/>
                      <a:pt x="376" y="1250"/>
                      <a:pt x="508" y="1250"/>
                    </a:cubicBezTo>
                    <a:cubicBezTo>
                      <a:pt x="709" y="1250"/>
                      <a:pt x="709" y="999"/>
                      <a:pt x="709" y="948"/>
                    </a:cubicBezTo>
                    <a:cubicBezTo>
                      <a:pt x="709" y="866"/>
                      <a:pt x="706" y="607"/>
                      <a:pt x="494" y="607"/>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11" name="Freeform 6">
                <a:extLst>
                  <a:ext uri="{FF2B5EF4-FFF2-40B4-BE49-F238E27FC236}">
                    <a16:creationId xmlns:a16="http://schemas.microsoft.com/office/drawing/2014/main" id="{900DD068-6C11-4061-8EC8-58968E099A23}"/>
                  </a:ext>
                </a:extLst>
              </p:cNvPr>
              <p:cNvSpPr>
                <a:spLocks noChangeArrowheads="1"/>
              </p:cNvSpPr>
              <p:nvPr/>
            </p:nvSpPr>
            <p:spPr bwMode="auto">
              <a:xfrm>
                <a:off x="5594350" y="3265488"/>
                <a:ext cx="327025" cy="379412"/>
              </a:xfrm>
              <a:custGeom>
                <a:avLst/>
                <a:gdLst>
                  <a:gd name="T0" fmla="*/ 643 w 909"/>
                  <a:gd name="T1" fmla="*/ 1027 h 1054"/>
                  <a:gd name="T2" fmla="*/ 632 w 909"/>
                  <a:gd name="T3" fmla="*/ 892 h 1054"/>
                  <a:gd name="T4" fmla="*/ 335 w 909"/>
                  <a:gd name="T5" fmla="*/ 1053 h 1054"/>
                  <a:gd name="T6" fmla="*/ 87 w 909"/>
                  <a:gd name="T7" fmla="*/ 974 h 1054"/>
                  <a:gd name="T8" fmla="*/ 0 w 909"/>
                  <a:gd name="T9" fmla="*/ 754 h 1054"/>
                  <a:gd name="T10" fmla="*/ 211 w 909"/>
                  <a:gd name="T11" fmla="*/ 443 h 1054"/>
                  <a:gd name="T12" fmla="*/ 606 w 909"/>
                  <a:gd name="T13" fmla="*/ 387 h 1054"/>
                  <a:gd name="T14" fmla="*/ 592 w 909"/>
                  <a:gd name="T15" fmla="*/ 254 h 1054"/>
                  <a:gd name="T16" fmla="*/ 462 w 909"/>
                  <a:gd name="T17" fmla="*/ 172 h 1054"/>
                  <a:gd name="T18" fmla="*/ 352 w 909"/>
                  <a:gd name="T19" fmla="*/ 229 h 1054"/>
                  <a:gd name="T20" fmla="*/ 330 w 909"/>
                  <a:gd name="T21" fmla="*/ 316 h 1054"/>
                  <a:gd name="T22" fmla="*/ 45 w 909"/>
                  <a:gd name="T23" fmla="*/ 316 h 1054"/>
                  <a:gd name="T24" fmla="*/ 158 w 909"/>
                  <a:gd name="T25" fmla="*/ 82 h 1054"/>
                  <a:gd name="T26" fmla="*/ 460 w 909"/>
                  <a:gd name="T27" fmla="*/ 0 h 1054"/>
                  <a:gd name="T28" fmla="*/ 815 w 909"/>
                  <a:gd name="T29" fmla="*/ 127 h 1054"/>
                  <a:gd name="T30" fmla="*/ 883 w 909"/>
                  <a:gd name="T31" fmla="*/ 370 h 1054"/>
                  <a:gd name="T32" fmla="*/ 886 w 909"/>
                  <a:gd name="T33" fmla="*/ 770 h 1054"/>
                  <a:gd name="T34" fmla="*/ 908 w 909"/>
                  <a:gd name="T35" fmla="*/ 1022 h 1054"/>
                  <a:gd name="T36" fmla="*/ 643 w 909"/>
                  <a:gd name="T37" fmla="*/ 1022 h 1054"/>
                  <a:gd name="T38" fmla="*/ 643 w 909"/>
                  <a:gd name="T39" fmla="*/ 1027 h 1054"/>
                  <a:gd name="T40" fmla="*/ 285 w 909"/>
                  <a:gd name="T41" fmla="*/ 720 h 1054"/>
                  <a:gd name="T42" fmla="*/ 426 w 909"/>
                  <a:gd name="T43" fmla="*/ 861 h 1054"/>
                  <a:gd name="T44" fmla="*/ 550 w 909"/>
                  <a:gd name="T45" fmla="*/ 804 h 1054"/>
                  <a:gd name="T46" fmla="*/ 606 w 909"/>
                  <a:gd name="T47" fmla="*/ 559 h 1054"/>
                  <a:gd name="T48" fmla="*/ 285 w 909"/>
                  <a:gd name="T49" fmla="*/ 720 h 10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09" h="1054">
                    <a:moveTo>
                      <a:pt x="643" y="1027"/>
                    </a:moveTo>
                    <a:cubicBezTo>
                      <a:pt x="632" y="965"/>
                      <a:pt x="632" y="920"/>
                      <a:pt x="632" y="892"/>
                    </a:cubicBezTo>
                    <a:cubicBezTo>
                      <a:pt x="522" y="1053"/>
                      <a:pt x="389" y="1053"/>
                      <a:pt x="335" y="1053"/>
                    </a:cubicBezTo>
                    <a:cubicBezTo>
                      <a:pt x="192" y="1053"/>
                      <a:pt x="127" y="1010"/>
                      <a:pt x="87" y="974"/>
                    </a:cubicBezTo>
                    <a:cubicBezTo>
                      <a:pt x="28" y="914"/>
                      <a:pt x="0" y="833"/>
                      <a:pt x="0" y="754"/>
                    </a:cubicBezTo>
                    <a:cubicBezTo>
                      <a:pt x="0" y="675"/>
                      <a:pt x="28" y="528"/>
                      <a:pt x="211" y="443"/>
                    </a:cubicBezTo>
                    <a:cubicBezTo>
                      <a:pt x="333" y="387"/>
                      <a:pt x="508" y="387"/>
                      <a:pt x="606" y="387"/>
                    </a:cubicBezTo>
                    <a:cubicBezTo>
                      <a:pt x="606" y="322"/>
                      <a:pt x="604" y="291"/>
                      <a:pt x="592" y="254"/>
                    </a:cubicBezTo>
                    <a:cubicBezTo>
                      <a:pt x="567" y="181"/>
                      <a:pt x="491" y="172"/>
                      <a:pt x="462" y="172"/>
                    </a:cubicBezTo>
                    <a:cubicBezTo>
                      <a:pt x="420" y="172"/>
                      <a:pt x="378" y="189"/>
                      <a:pt x="352" y="229"/>
                    </a:cubicBezTo>
                    <a:cubicBezTo>
                      <a:pt x="330" y="263"/>
                      <a:pt x="330" y="294"/>
                      <a:pt x="330" y="316"/>
                    </a:cubicBezTo>
                    <a:lnTo>
                      <a:pt x="45" y="316"/>
                    </a:lnTo>
                    <a:cubicBezTo>
                      <a:pt x="48" y="263"/>
                      <a:pt x="53" y="155"/>
                      <a:pt x="158" y="82"/>
                    </a:cubicBezTo>
                    <a:cubicBezTo>
                      <a:pt x="248" y="17"/>
                      <a:pt x="364" y="0"/>
                      <a:pt x="460" y="0"/>
                    </a:cubicBezTo>
                    <a:cubicBezTo>
                      <a:pt x="541" y="0"/>
                      <a:pt x="716" y="14"/>
                      <a:pt x="815" y="127"/>
                    </a:cubicBezTo>
                    <a:cubicBezTo>
                      <a:pt x="883" y="209"/>
                      <a:pt x="883" y="325"/>
                      <a:pt x="883" y="370"/>
                    </a:cubicBezTo>
                    <a:lnTo>
                      <a:pt x="886" y="770"/>
                    </a:lnTo>
                    <a:cubicBezTo>
                      <a:pt x="886" y="855"/>
                      <a:pt x="891" y="940"/>
                      <a:pt x="908" y="1022"/>
                    </a:cubicBezTo>
                    <a:lnTo>
                      <a:pt x="643" y="1022"/>
                    </a:lnTo>
                    <a:lnTo>
                      <a:pt x="643" y="1027"/>
                    </a:lnTo>
                    <a:close/>
                    <a:moveTo>
                      <a:pt x="285" y="720"/>
                    </a:moveTo>
                    <a:cubicBezTo>
                      <a:pt x="285" y="787"/>
                      <a:pt x="330" y="861"/>
                      <a:pt x="426" y="861"/>
                    </a:cubicBezTo>
                    <a:cubicBezTo>
                      <a:pt x="479" y="861"/>
                      <a:pt x="522" y="835"/>
                      <a:pt x="550" y="804"/>
                    </a:cubicBezTo>
                    <a:cubicBezTo>
                      <a:pt x="601" y="742"/>
                      <a:pt x="606" y="663"/>
                      <a:pt x="606" y="559"/>
                    </a:cubicBezTo>
                    <a:cubicBezTo>
                      <a:pt x="417" y="542"/>
                      <a:pt x="285" y="601"/>
                      <a:pt x="285" y="720"/>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12" name="Freeform 7">
                <a:extLst>
                  <a:ext uri="{FF2B5EF4-FFF2-40B4-BE49-F238E27FC236}">
                    <a16:creationId xmlns:a16="http://schemas.microsoft.com/office/drawing/2014/main" id="{6F813315-03D8-4B07-9F80-C4705A32E819}"/>
                  </a:ext>
                </a:extLst>
              </p:cNvPr>
              <p:cNvSpPr>
                <a:spLocks noChangeArrowheads="1"/>
              </p:cNvSpPr>
              <p:nvPr/>
            </p:nvSpPr>
            <p:spPr bwMode="auto">
              <a:xfrm>
                <a:off x="6015038" y="3270250"/>
                <a:ext cx="314325" cy="376238"/>
              </a:xfrm>
              <a:custGeom>
                <a:avLst/>
                <a:gdLst>
                  <a:gd name="T0" fmla="*/ 274 w 873"/>
                  <a:gd name="T1" fmla="*/ 730 h 1047"/>
                  <a:gd name="T2" fmla="*/ 440 w 873"/>
                  <a:gd name="T3" fmla="*/ 866 h 1047"/>
                  <a:gd name="T4" fmla="*/ 593 w 873"/>
                  <a:gd name="T5" fmla="*/ 747 h 1047"/>
                  <a:gd name="T6" fmla="*/ 454 w 873"/>
                  <a:gd name="T7" fmla="*/ 634 h 1047"/>
                  <a:gd name="T8" fmla="*/ 274 w 873"/>
                  <a:gd name="T9" fmla="*/ 586 h 1047"/>
                  <a:gd name="T10" fmla="*/ 23 w 873"/>
                  <a:gd name="T11" fmla="*/ 310 h 1047"/>
                  <a:gd name="T12" fmla="*/ 457 w 873"/>
                  <a:gd name="T13" fmla="*/ 0 h 1047"/>
                  <a:gd name="T14" fmla="*/ 835 w 873"/>
                  <a:gd name="T15" fmla="*/ 293 h 1047"/>
                  <a:gd name="T16" fmla="*/ 570 w 873"/>
                  <a:gd name="T17" fmla="*/ 293 h 1047"/>
                  <a:gd name="T18" fmla="*/ 429 w 873"/>
                  <a:gd name="T19" fmla="*/ 175 h 1047"/>
                  <a:gd name="T20" fmla="*/ 291 w 873"/>
                  <a:gd name="T21" fmla="*/ 273 h 1047"/>
                  <a:gd name="T22" fmla="*/ 426 w 873"/>
                  <a:gd name="T23" fmla="*/ 378 h 1047"/>
                  <a:gd name="T24" fmla="*/ 607 w 873"/>
                  <a:gd name="T25" fmla="*/ 428 h 1047"/>
                  <a:gd name="T26" fmla="*/ 872 w 873"/>
                  <a:gd name="T27" fmla="*/ 705 h 1047"/>
                  <a:gd name="T28" fmla="*/ 415 w 873"/>
                  <a:gd name="T29" fmla="*/ 1046 h 1047"/>
                  <a:gd name="T30" fmla="*/ 73 w 873"/>
                  <a:gd name="T31" fmla="*/ 925 h 1047"/>
                  <a:gd name="T32" fmla="*/ 0 w 873"/>
                  <a:gd name="T33" fmla="*/ 730 h 1047"/>
                  <a:gd name="T34" fmla="*/ 274 w 873"/>
                  <a:gd name="T35" fmla="*/ 730 h 10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73" h="1047">
                    <a:moveTo>
                      <a:pt x="274" y="730"/>
                    </a:moveTo>
                    <a:cubicBezTo>
                      <a:pt x="277" y="792"/>
                      <a:pt x="316" y="866"/>
                      <a:pt x="440" y="866"/>
                    </a:cubicBezTo>
                    <a:cubicBezTo>
                      <a:pt x="545" y="866"/>
                      <a:pt x="593" y="807"/>
                      <a:pt x="593" y="747"/>
                    </a:cubicBezTo>
                    <a:cubicBezTo>
                      <a:pt x="593" y="702"/>
                      <a:pt x="570" y="666"/>
                      <a:pt x="454" y="634"/>
                    </a:cubicBezTo>
                    <a:lnTo>
                      <a:pt x="274" y="586"/>
                    </a:lnTo>
                    <a:cubicBezTo>
                      <a:pt x="192" y="564"/>
                      <a:pt x="23" y="513"/>
                      <a:pt x="23" y="310"/>
                    </a:cubicBezTo>
                    <a:cubicBezTo>
                      <a:pt x="23" y="118"/>
                      <a:pt x="200" y="0"/>
                      <a:pt x="457" y="0"/>
                    </a:cubicBezTo>
                    <a:cubicBezTo>
                      <a:pt x="663" y="0"/>
                      <a:pt x="827" y="95"/>
                      <a:pt x="835" y="293"/>
                    </a:cubicBezTo>
                    <a:lnTo>
                      <a:pt x="570" y="293"/>
                    </a:lnTo>
                    <a:cubicBezTo>
                      <a:pt x="562" y="183"/>
                      <a:pt x="474" y="175"/>
                      <a:pt x="429" y="175"/>
                    </a:cubicBezTo>
                    <a:cubicBezTo>
                      <a:pt x="350" y="175"/>
                      <a:pt x="291" y="211"/>
                      <a:pt x="291" y="273"/>
                    </a:cubicBezTo>
                    <a:cubicBezTo>
                      <a:pt x="291" y="341"/>
                      <a:pt x="341" y="355"/>
                      <a:pt x="426" y="378"/>
                    </a:cubicBezTo>
                    <a:lnTo>
                      <a:pt x="607" y="428"/>
                    </a:lnTo>
                    <a:cubicBezTo>
                      <a:pt x="787" y="476"/>
                      <a:pt x="872" y="570"/>
                      <a:pt x="872" y="705"/>
                    </a:cubicBezTo>
                    <a:cubicBezTo>
                      <a:pt x="872" y="877"/>
                      <a:pt x="725" y="1046"/>
                      <a:pt x="415" y="1046"/>
                    </a:cubicBezTo>
                    <a:cubicBezTo>
                      <a:pt x="288" y="1046"/>
                      <a:pt x="164" y="1018"/>
                      <a:pt x="73" y="925"/>
                    </a:cubicBezTo>
                    <a:cubicBezTo>
                      <a:pt x="8" y="857"/>
                      <a:pt x="3" y="778"/>
                      <a:pt x="0" y="730"/>
                    </a:cubicBezTo>
                    <a:lnTo>
                      <a:pt x="274" y="73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13" name="Freeform 8">
                <a:extLst>
                  <a:ext uri="{FF2B5EF4-FFF2-40B4-BE49-F238E27FC236}">
                    <a16:creationId xmlns:a16="http://schemas.microsoft.com/office/drawing/2014/main" id="{87E01434-676E-473E-AA5D-2B463DAF3D36}"/>
                  </a:ext>
                </a:extLst>
              </p:cNvPr>
              <p:cNvSpPr>
                <a:spLocks noChangeArrowheads="1"/>
              </p:cNvSpPr>
              <p:nvPr/>
            </p:nvSpPr>
            <p:spPr bwMode="auto">
              <a:xfrm>
                <a:off x="6415088" y="3265488"/>
                <a:ext cx="344487" cy="384175"/>
              </a:xfrm>
              <a:custGeom>
                <a:avLst/>
                <a:gdLst>
                  <a:gd name="T0" fmla="*/ 279 w 955"/>
                  <a:gd name="T1" fmla="*/ 607 h 1068"/>
                  <a:gd name="T2" fmla="*/ 483 w 955"/>
                  <a:gd name="T3" fmla="*/ 872 h 1068"/>
                  <a:gd name="T4" fmla="*/ 655 w 955"/>
                  <a:gd name="T5" fmla="*/ 734 h 1068"/>
                  <a:gd name="T6" fmla="*/ 920 w 955"/>
                  <a:gd name="T7" fmla="*/ 734 h 1068"/>
                  <a:gd name="T8" fmla="*/ 827 w 955"/>
                  <a:gd name="T9" fmla="*/ 951 h 1068"/>
                  <a:gd name="T10" fmla="*/ 477 w 955"/>
                  <a:gd name="T11" fmla="*/ 1067 h 1068"/>
                  <a:gd name="T12" fmla="*/ 127 w 955"/>
                  <a:gd name="T13" fmla="*/ 943 h 1068"/>
                  <a:gd name="T14" fmla="*/ 0 w 955"/>
                  <a:gd name="T15" fmla="*/ 553 h 1068"/>
                  <a:gd name="T16" fmla="*/ 206 w 955"/>
                  <a:gd name="T17" fmla="*/ 82 h 1068"/>
                  <a:gd name="T18" fmla="*/ 485 w 955"/>
                  <a:gd name="T19" fmla="*/ 0 h 1068"/>
                  <a:gd name="T20" fmla="*/ 886 w 955"/>
                  <a:gd name="T21" fmla="*/ 240 h 1068"/>
                  <a:gd name="T22" fmla="*/ 945 w 955"/>
                  <a:gd name="T23" fmla="*/ 604 h 1068"/>
                  <a:gd name="T24" fmla="*/ 279 w 955"/>
                  <a:gd name="T25" fmla="*/ 604 h 1068"/>
                  <a:gd name="T26" fmla="*/ 279 w 955"/>
                  <a:gd name="T27" fmla="*/ 607 h 1068"/>
                  <a:gd name="T28" fmla="*/ 649 w 955"/>
                  <a:gd name="T29" fmla="*/ 424 h 1068"/>
                  <a:gd name="T30" fmla="*/ 477 w 955"/>
                  <a:gd name="T31" fmla="*/ 201 h 1068"/>
                  <a:gd name="T32" fmla="*/ 291 w 955"/>
                  <a:gd name="T33" fmla="*/ 424 h 1068"/>
                  <a:gd name="T34" fmla="*/ 649 w 955"/>
                  <a:gd name="T35" fmla="*/ 424 h 10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55" h="1068">
                    <a:moveTo>
                      <a:pt x="279" y="607"/>
                    </a:moveTo>
                    <a:cubicBezTo>
                      <a:pt x="279" y="672"/>
                      <a:pt x="279" y="872"/>
                      <a:pt x="483" y="872"/>
                    </a:cubicBezTo>
                    <a:cubicBezTo>
                      <a:pt x="556" y="872"/>
                      <a:pt x="629" y="844"/>
                      <a:pt x="655" y="734"/>
                    </a:cubicBezTo>
                    <a:lnTo>
                      <a:pt x="920" y="734"/>
                    </a:lnTo>
                    <a:cubicBezTo>
                      <a:pt x="917" y="782"/>
                      <a:pt x="906" y="867"/>
                      <a:pt x="827" y="951"/>
                    </a:cubicBezTo>
                    <a:cubicBezTo>
                      <a:pt x="753" y="1027"/>
                      <a:pt x="624" y="1067"/>
                      <a:pt x="477" y="1067"/>
                    </a:cubicBezTo>
                    <a:cubicBezTo>
                      <a:pt x="392" y="1067"/>
                      <a:pt x="231" y="1050"/>
                      <a:pt x="127" y="943"/>
                    </a:cubicBezTo>
                    <a:cubicBezTo>
                      <a:pt x="37" y="847"/>
                      <a:pt x="0" y="714"/>
                      <a:pt x="0" y="553"/>
                    </a:cubicBezTo>
                    <a:cubicBezTo>
                      <a:pt x="0" y="392"/>
                      <a:pt x="40" y="198"/>
                      <a:pt x="206" y="82"/>
                    </a:cubicBezTo>
                    <a:cubicBezTo>
                      <a:pt x="282" y="31"/>
                      <a:pt x="378" y="0"/>
                      <a:pt x="485" y="0"/>
                    </a:cubicBezTo>
                    <a:cubicBezTo>
                      <a:pt x="626" y="0"/>
                      <a:pt x="796" y="57"/>
                      <a:pt x="886" y="240"/>
                    </a:cubicBezTo>
                    <a:cubicBezTo>
                      <a:pt x="954" y="376"/>
                      <a:pt x="948" y="522"/>
                      <a:pt x="945" y="604"/>
                    </a:cubicBezTo>
                    <a:lnTo>
                      <a:pt x="279" y="604"/>
                    </a:lnTo>
                    <a:lnTo>
                      <a:pt x="279" y="607"/>
                    </a:lnTo>
                    <a:close/>
                    <a:moveTo>
                      <a:pt x="649" y="424"/>
                    </a:moveTo>
                    <a:cubicBezTo>
                      <a:pt x="649" y="378"/>
                      <a:pt x="646" y="201"/>
                      <a:pt x="477" y="201"/>
                    </a:cubicBezTo>
                    <a:cubicBezTo>
                      <a:pt x="350" y="201"/>
                      <a:pt x="296" y="308"/>
                      <a:pt x="291" y="424"/>
                    </a:cubicBezTo>
                    <a:lnTo>
                      <a:pt x="649" y="424"/>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14" name="Freeform 9">
                <a:extLst>
                  <a:ext uri="{FF2B5EF4-FFF2-40B4-BE49-F238E27FC236}">
                    <a16:creationId xmlns:a16="http://schemas.microsoft.com/office/drawing/2014/main" id="{DD83334D-C74B-4D0C-BCDE-C68184EC643A}"/>
                  </a:ext>
                </a:extLst>
              </p:cNvPr>
              <p:cNvSpPr>
                <a:spLocks noChangeArrowheads="1"/>
              </p:cNvSpPr>
              <p:nvPr/>
            </p:nvSpPr>
            <p:spPr bwMode="auto">
              <a:xfrm>
                <a:off x="3765550" y="3965575"/>
                <a:ext cx="417513" cy="531813"/>
              </a:xfrm>
              <a:custGeom>
                <a:avLst/>
                <a:gdLst>
                  <a:gd name="T0" fmla="*/ 314 w 1161"/>
                  <a:gd name="T1" fmla="*/ 993 h 1479"/>
                  <a:gd name="T2" fmla="*/ 570 w 1161"/>
                  <a:gd name="T3" fmla="*/ 1264 h 1479"/>
                  <a:gd name="T4" fmla="*/ 841 w 1161"/>
                  <a:gd name="T5" fmla="*/ 1063 h 1479"/>
                  <a:gd name="T6" fmla="*/ 570 w 1161"/>
                  <a:gd name="T7" fmla="*/ 871 h 1479"/>
                  <a:gd name="T8" fmla="*/ 45 w 1161"/>
                  <a:gd name="T9" fmla="*/ 440 h 1479"/>
                  <a:gd name="T10" fmla="*/ 610 w 1161"/>
                  <a:gd name="T11" fmla="*/ 0 h 1479"/>
                  <a:gd name="T12" fmla="*/ 1039 w 1161"/>
                  <a:gd name="T13" fmla="*/ 166 h 1479"/>
                  <a:gd name="T14" fmla="*/ 1121 w 1161"/>
                  <a:gd name="T15" fmla="*/ 431 h 1479"/>
                  <a:gd name="T16" fmla="*/ 827 w 1161"/>
                  <a:gd name="T17" fmla="*/ 431 h 1479"/>
                  <a:gd name="T18" fmla="*/ 596 w 1161"/>
                  <a:gd name="T19" fmla="*/ 214 h 1479"/>
                  <a:gd name="T20" fmla="*/ 361 w 1161"/>
                  <a:gd name="T21" fmla="*/ 406 h 1479"/>
                  <a:gd name="T22" fmla="*/ 672 w 1161"/>
                  <a:gd name="T23" fmla="*/ 612 h 1479"/>
                  <a:gd name="T24" fmla="*/ 1160 w 1161"/>
                  <a:gd name="T25" fmla="*/ 1015 h 1479"/>
                  <a:gd name="T26" fmla="*/ 553 w 1161"/>
                  <a:gd name="T27" fmla="*/ 1478 h 1479"/>
                  <a:gd name="T28" fmla="*/ 0 w 1161"/>
                  <a:gd name="T29" fmla="*/ 990 h 1479"/>
                  <a:gd name="T30" fmla="*/ 314 w 1161"/>
                  <a:gd name="T31" fmla="*/ 990 h 1479"/>
                  <a:gd name="T32" fmla="*/ 314 w 1161"/>
                  <a:gd name="T33" fmla="*/ 993 h 14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61" h="1479">
                    <a:moveTo>
                      <a:pt x="314" y="993"/>
                    </a:moveTo>
                    <a:cubicBezTo>
                      <a:pt x="314" y="1061"/>
                      <a:pt x="311" y="1264"/>
                      <a:pt x="570" y="1264"/>
                    </a:cubicBezTo>
                    <a:cubicBezTo>
                      <a:pt x="737" y="1264"/>
                      <a:pt x="841" y="1185"/>
                      <a:pt x="841" y="1063"/>
                    </a:cubicBezTo>
                    <a:cubicBezTo>
                      <a:pt x="841" y="936"/>
                      <a:pt x="754" y="917"/>
                      <a:pt x="570" y="871"/>
                    </a:cubicBezTo>
                    <a:cubicBezTo>
                      <a:pt x="232" y="787"/>
                      <a:pt x="45" y="685"/>
                      <a:pt x="45" y="440"/>
                    </a:cubicBezTo>
                    <a:cubicBezTo>
                      <a:pt x="45" y="206"/>
                      <a:pt x="212" y="0"/>
                      <a:pt x="610" y="0"/>
                    </a:cubicBezTo>
                    <a:cubicBezTo>
                      <a:pt x="757" y="0"/>
                      <a:pt x="932" y="33"/>
                      <a:pt x="1039" y="166"/>
                    </a:cubicBezTo>
                    <a:cubicBezTo>
                      <a:pt x="1121" y="268"/>
                      <a:pt x="1121" y="383"/>
                      <a:pt x="1121" y="431"/>
                    </a:cubicBezTo>
                    <a:lnTo>
                      <a:pt x="827" y="431"/>
                    </a:lnTo>
                    <a:cubicBezTo>
                      <a:pt x="824" y="380"/>
                      <a:pt x="807" y="214"/>
                      <a:pt x="596" y="214"/>
                    </a:cubicBezTo>
                    <a:cubicBezTo>
                      <a:pt x="455" y="214"/>
                      <a:pt x="361" y="290"/>
                      <a:pt x="361" y="406"/>
                    </a:cubicBezTo>
                    <a:cubicBezTo>
                      <a:pt x="361" y="539"/>
                      <a:pt x="466" y="561"/>
                      <a:pt x="672" y="612"/>
                    </a:cubicBezTo>
                    <a:cubicBezTo>
                      <a:pt x="917" y="671"/>
                      <a:pt x="1160" y="739"/>
                      <a:pt x="1160" y="1015"/>
                    </a:cubicBezTo>
                    <a:cubicBezTo>
                      <a:pt x="1160" y="1272"/>
                      <a:pt x="948" y="1478"/>
                      <a:pt x="553" y="1478"/>
                    </a:cubicBezTo>
                    <a:cubicBezTo>
                      <a:pt x="9" y="1478"/>
                      <a:pt x="3" y="1128"/>
                      <a:pt x="0" y="990"/>
                    </a:cubicBezTo>
                    <a:lnTo>
                      <a:pt x="314" y="990"/>
                    </a:lnTo>
                    <a:lnTo>
                      <a:pt x="314" y="993"/>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15" name="Freeform 10">
                <a:extLst>
                  <a:ext uri="{FF2B5EF4-FFF2-40B4-BE49-F238E27FC236}">
                    <a16:creationId xmlns:a16="http://schemas.microsoft.com/office/drawing/2014/main" id="{1AD00A7C-E049-4D72-85D0-8C4235AC3F76}"/>
                  </a:ext>
                </a:extLst>
              </p:cNvPr>
              <p:cNvSpPr>
                <a:spLocks noChangeArrowheads="1"/>
              </p:cNvSpPr>
              <p:nvPr/>
            </p:nvSpPr>
            <p:spPr bwMode="auto">
              <a:xfrm>
                <a:off x="4279900" y="4114800"/>
                <a:ext cx="344488" cy="384175"/>
              </a:xfrm>
              <a:custGeom>
                <a:avLst/>
                <a:gdLst>
                  <a:gd name="T0" fmla="*/ 280 w 955"/>
                  <a:gd name="T1" fmla="*/ 607 h 1068"/>
                  <a:gd name="T2" fmla="*/ 483 w 955"/>
                  <a:gd name="T3" fmla="*/ 872 h 1068"/>
                  <a:gd name="T4" fmla="*/ 655 w 955"/>
                  <a:gd name="T5" fmla="*/ 734 h 1068"/>
                  <a:gd name="T6" fmla="*/ 920 w 955"/>
                  <a:gd name="T7" fmla="*/ 734 h 1068"/>
                  <a:gd name="T8" fmla="*/ 827 w 955"/>
                  <a:gd name="T9" fmla="*/ 951 h 1068"/>
                  <a:gd name="T10" fmla="*/ 477 w 955"/>
                  <a:gd name="T11" fmla="*/ 1067 h 1068"/>
                  <a:gd name="T12" fmla="*/ 127 w 955"/>
                  <a:gd name="T13" fmla="*/ 943 h 1068"/>
                  <a:gd name="T14" fmla="*/ 0 w 955"/>
                  <a:gd name="T15" fmla="*/ 553 h 1068"/>
                  <a:gd name="T16" fmla="*/ 206 w 955"/>
                  <a:gd name="T17" fmla="*/ 82 h 1068"/>
                  <a:gd name="T18" fmla="*/ 486 w 955"/>
                  <a:gd name="T19" fmla="*/ 0 h 1068"/>
                  <a:gd name="T20" fmla="*/ 886 w 955"/>
                  <a:gd name="T21" fmla="*/ 240 h 1068"/>
                  <a:gd name="T22" fmla="*/ 946 w 955"/>
                  <a:gd name="T23" fmla="*/ 604 h 1068"/>
                  <a:gd name="T24" fmla="*/ 280 w 955"/>
                  <a:gd name="T25" fmla="*/ 604 h 1068"/>
                  <a:gd name="T26" fmla="*/ 280 w 955"/>
                  <a:gd name="T27" fmla="*/ 607 h 1068"/>
                  <a:gd name="T28" fmla="*/ 649 w 955"/>
                  <a:gd name="T29" fmla="*/ 423 h 1068"/>
                  <a:gd name="T30" fmla="*/ 477 w 955"/>
                  <a:gd name="T31" fmla="*/ 201 h 1068"/>
                  <a:gd name="T32" fmla="*/ 291 w 955"/>
                  <a:gd name="T33" fmla="*/ 423 h 1068"/>
                  <a:gd name="T34" fmla="*/ 649 w 955"/>
                  <a:gd name="T35" fmla="*/ 423 h 10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55" h="1068">
                    <a:moveTo>
                      <a:pt x="280" y="607"/>
                    </a:moveTo>
                    <a:cubicBezTo>
                      <a:pt x="280" y="672"/>
                      <a:pt x="280" y="872"/>
                      <a:pt x="483" y="872"/>
                    </a:cubicBezTo>
                    <a:cubicBezTo>
                      <a:pt x="556" y="872"/>
                      <a:pt x="630" y="844"/>
                      <a:pt x="655" y="734"/>
                    </a:cubicBezTo>
                    <a:lnTo>
                      <a:pt x="920" y="734"/>
                    </a:lnTo>
                    <a:cubicBezTo>
                      <a:pt x="917" y="782"/>
                      <a:pt x="906" y="866"/>
                      <a:pt x="827" y="951"/>
                    </a:cubicBezTo>
                    <a:cubicBezTo>
                      <a:pt x="754" y="1027"/>
                      <a:pt x="624" y="1067"/>
                      <a:pt x="477" y="1067"/>
                    </a:cubicBezTo>
                    <a:cubicBezTo>
                      <a:pt x="392" y="1067"/>
                      <a:pt x="232" y="1050"/>
                      <a:pt x="127" y="943"/>
                    </a:cubicBezTo>
                    <a:cubicBezTo>
                      <a:pt x="37" y="847"/>
                      <a:pt x="0" y="714"/>
                      <a:pt x="0" y="553"/>
                    </a:cubicBezTo>
                    <a:cubicBezTo>
                      <a:pt x="0" y="392"/>
                      <a:pt x="40" y="198"/>
                      <a:pt x="206" y="82"/>
                    </a:cubicBezTo>
                    <a:cubicBezTo>
                      <a:pt x="282" y="31"/>
                      <a:pt x="378" y="0"/>
                      <a:pt x="486" y="0"/>
                    </a:cubicBezTo>
                    <a:cubicBezTo>
                      <a:pt x="627" y="0"/>
                      <a:pt x="796" y="57"/>
                      <a:pt x="886" y="240"/>
                    </a:cubicBezTo>
                    <a:cubicBezTo>
                      <a:pt x="954" y="375"/>
                      <a:pt x="948" y="522"/>
                      <a:pt x="946" y="604"/>
                    </a:cubicBezTo>
                    <a:lnTo>
                      <a:pt x="280" y="604"/>
                    </a:lnTo>
                    <a:lnTo>
                      <a:pt x="280" y="607"/>
                    </a:lnTo>
                    <a:close/>
                    <a:moveTo>
                      <a:pt x="649" y="423"/>
                    </a:moveTo>
                    <a:cubicBezTo>
                      <a:pt x="649" y="378"/>
                      <a:pt x="646" y="201"/>
                      <a:pt x="477" y="201"/>
                    </a:cubicBezTo>
                    <a:cubicBezTo>
                      <a:pt x="350" y="201"/>
                      <a:pt x="297" y="308"/>
                      <a:pt x="291" y="423"/>
                    </a:cubicBezTo>
                    <a:lnTo>
                      <a:pt x="649" y="423"/>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16" name="Freeform 11">
                <a:extLst>
                  <a:ext uri="{FF2B5EF4-FFF2-40B4-BE49-F238E27FC236}">
                    <a16:creationId xmlns:a16="http://schemas.microsoft.com/office/drawing/2014/main" id="{6471E832-9243-4362-AA1A-51A9F9919F13}"/>
                  </a:ext>
                </a:extLst>
              </p:cNvPr>
              <p:cNvSpPr>
                <a:spLocks noChangeArrowheads="1"/>
              </p:cNvSpPr>
              <p:nvPr/>
            </p:nvSpPr>
            <p:spPr bwMode="auto">
              <a:xfrm>
                <a:off x="4719638" y="4121150"/>
                <a:ext cx="222250" cy="365125"/>
              </a:xfrm>
              <a:custGeom>
                <a:avLst/>
                <a:gdLst>
                  <a:gd name="T0" fmla="*/ 0 w 619"/>
                  <a:gd name="T1" fmla="*/ 14 h 1014"/>
                  <a:gd name="T2" fmla="*/ 274 w 619"/>
                  <a:gd name="T3" fmla="*/ 14 h 1014"/>
                  <a:gd name="T4" fmla="*/ 279 w 619"/>
                  <a:gd name="T5" fmla="*/ 206 h 1014"/>
                  <a:gd name="T6" fmla="*/ 618 w 619"/>
                  <a:gd name="T7" fmla="*/ 14 h 1014"/>
                  <a:gd name="T8" fmla="*/ 618 w 619"/>
                  <a:gd name="T9" fmla="*/ 277 h 1014"/>
                  <a:gd name="T10" fmla="*/ 305 w 619"/>
                  <a:gd name="T11" fmla="*/ 525 h 1014"/>
                  <a:gd name="T12" fmla="*/ 305 w 619"/>
                  <a:gd name="T13" fmla="*/ 1013 h 1014"/>
                  <a:gd name="T14" fmla="*/ 14 w 619"/>
                  <a:gd name="T15" fmla="*/ 1013 h 1014"/>
                  <a:gd name="T16" fmla="*/ 14 w 619"/>
                  <a:gd name="T17" fmla="*/ 263 h 1014"/>
                  <a:gd name="T18" fmla="*/ 0 w 619"/>
                  <a:gd name="T19" fmla="*/ 14 h 10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19" h="1014">
                    <a:moveTo>
                      <a:pt x="0" y="14"/>
                    </a:moveTo>
                    <a:lnTo>
                      <a:pt x="274" y="14"/>
                    </a:lnTo>
                    <a:lnTo>
                      <a:pt x="279" y="206"/>
                    </a:lnTo>
                    <a:cubicBezTo>
                      <a:pt x="316" y="121"/>
                      <a:pt x="381" y="0"/>
                      <a:pt x="618" y="14"/>
                    </a:cubicBezTo>
                    <a:lnTo>
                      <a:pt x="618" y="277"/>
                    </a:lnTo>
                    <a:cubicBezTo>
                      <a:pt x="322" y="248"/>
                      <a:pt x="305" y="401"/>
                      <a:pt x="305" y="525"/>
                    </a:cubicBezTo>
                    <a:lnTo>
                      <a:pt x="305" y="1013"/>
                    </a:lnTo>
                    <a:lnTo>
                      <a:pt x="14" y="1013"/>
                    </a:lnTo>
                    <a:lnTo>
                      <a:pt x="14" y="263"/>
                    </a:lnTo>
                    <a:cubicBezTo>
                      <a:pt x="14" y="215"/>
                      <a:pt x="6" y="71"/>
                      <a:pt x="0" y="1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17" name="Freeform 12">
                <a:extLst>
                  <a:ext uri="{FF2B5EF4-FFF2-40B4-BE49-F238E27FC236}">
                    <a16:creationId xmlns:a16="http://schemas.microsoft.com/office/drawing/2014/main" id="{40A2442E-B837-4052-8C04-89356E53584B}"/>
                  </a:ext>
                </a:extLst>
              </p:cNvPr>
              <p:cNvSpPr>
                <a:spLocks noChangeArrowheads="1"/>
              </p:cNvSpPr>
              <p:nvPr/>
            </p:nvSpPr>
            <p:spPr bwMode="auto">
              <a:xfrm>
                <a:off x="4995863" y="4127500"/>
                <a:ext cx="376237" cy="358775"/>
              </a:xfrm>
              <a:custGeom>
                <a:avLst/>
                <a:gdLst>
                  <a:gd name="T0" fmla="*/ 309 w 1047"/>
                  <a:gd name="T1" fmla="*/ 0 h 997"/>
                  <a:gd name="T2" fmla="*/ 535 w 1047"/>
                  <a:gd name="T3" fmla="*/ 674 h 997"/>
                  <a:gd name="T4" fmla="*/ 763 w 1047"/>
                  <a:gd name="T5" fmla="*/ 0 h 997"/>
                  <a:gd name="T6" fmla="*/ 1046 w 1047"/>
                  <a:gd name="T7" fmla="*/ 0 h 997"/>
                  <a:gd name="T8" fmla="*/ 684 w 1047"/>
                  <a:gd name="T9" fmla="*/ 996 h 997"/>
                  <a:gd name="T10" fmla="*/ 363 w 1047"/>
                  <a:gd name="T11" fmla="*/ 996 h 997"/>
                  <a:gd name="T12" fmla="*/ 0 w 1047"/>
                  <a:gd name="T13" fmla="*/ 0 h 997"/>
                  <a:gd name="T14" fmla="*/ 309 w 1047"/>
                  <a:gd name="T15" fmla="*/ 0 h 99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7" h="997">
                    <a:moveTo>
                      <a:pt x="309" y="0"/>
                    </a:moveTo>
                    <a:lnTo>
                      <a:pt x="535" y="674"/>
                    </a:lnTo>
                    <a:lnTo>
                      <a:pt x="763" y="0"/>
                    </a:lnTo>
                    <a:lnTo>
                      <a:pt x="1046" y="0"/>
                    </a:lnTo>
                    <a:lnTo>
                      <a:pt x="684" y="996"/>
                    </a:lnTo>
                    <a:lnTo>
                      <a:pt x="363" y="996"/>
                    </a:lnTo>
                    <a:lnTo>
                      <a:pt x="0" y="0"/>
                    </a:lnTo>
                    <a:lnTo>
                      <a:pt x="309"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18" name="Freeform 13">
                <a:extLst>
                  <a:ext uri="{FF2B5EF4-FFF2-40B4-BE49-F238E27FC236}">
                    <a16:creationId xmlns:a16="http://schemas.microsoft.com/office/drawing/2014/main" id="{CEBB5973-ABEF-4DA3-B582-0BBB5475D13D}"/>
                  </a:ext>
                </a:extLst>
              </p:cNvPr>
              <p:cNvSpPr>
                <a:spLocks noChangeArrowheads="1"/>
              </p:cNvSpPr>
              <p:nvPr/>
            </p:nvSpPr>
            <p:spPr bwMode="auto">
              <a:xfrm>
                <a:off x="5461000" y="3973513"/>
                <a:ext cx="112713" cy="512762"/>
              </a:xfrm>
              <a:custGeom>
                <a:avLst/>
                <a:gdLst>
                  <a:gd name="T0" fmla="*/ 0 w 311"/>
                  <a:gd name="T1" fmla="*/ 0 h 1423"/>
                  <a:gd name="T2" fmla="*/ 310 w 311"/>
                  <a:gd name="T3" fmla="*/ 0 h 1423"/>
                  <a:gd name="T4" fmla="*/ 310 w 311"/>
                  <a:gd name="T5" fmla="*/ 254 h 1423"/>
                  <a:gd name="T6" fmla="*/ 0 w 311"/>
                  <a:gd name="T7" fmla="*/ 254 h 1423"/>
                  <a:gd name="T8" fmla="*/ 0 w 311"/>
                  <a:gd name="T9" fmla="*/ 0 h 1423"/>
                  <a:gd name="T10" fmla="*/ 8 w 311"/>
                  <a:gd name="T11" fmla="*/ 426 h 1423"/>
                  <a:gd name="T12" fmla="*/ 299 w 311"/>
                  <a:gd name="T13" fmla="*/ 426 h 1423"/>
                  <a:gd name="T14" fmla="*/ 299 w 311"/>
                  <a:gd name="T15" fmla="*/ 1422 h 1423"/>
                  <a:gd name="T16" fmla="*/ 8 w 311"/>
                  <a:gd name="T17" fmla="*/ 1422 h 1423"/>
                  <a:gd name="T18" fmla="*/ 8 w 311"/>
                  <a:gd name="T19" fmla="*/ 426 h 14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1" h="1423">
                    <a:moveTo>
                      <a:pt x="0" y="0"/>
                    </a:moveTo>
                    <a:lnTo>
                      <a:pt x="310" y="0"/>
                    </a:lnTo>
                    <a:lnTo>
                      <a:pt x="310" y="254"/>
                    </a:lnTo>
                    <a:lnTo>
                      <a:pt x="0" y="254"/>
                    </a:lnTo>
                    <a:lnTo>
                      <a:pt x="0" y="0"/>
                    </a:lnTo>
                    <a:close/>
                    <a:moveTo>
                      <a:pt x="8" y="426"/>
                    </a:moveTo>
                    <a:lnTo>
                      <a:pt x="299" y="426"/>
                    </a:lnTo>
                    <a:lnTo>
                      <a:pt x="299" y="1422"/>
                    </a:lnTo>
                    <a:lnTo>
                      <a:pt x="8" y="1422"/>
                    </a:lnTo>
                    <a:lnTo>
                      <a:pt x="8" y="426"/>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19" name="Freeform 14">
                <a:extLst>
                  <a:ext uri="{FF2B5EF4-FFF2-40B4-BE49-F238E27FC236}">
                    <a16:creationId xmlns:a16="http://schemas.microsoft.com/office/drawing/2014/main" id="{CBAB4076-6B25-4916-97DB-845D36BF0ECB}"/>
                  </a:ext>
                </a:extLst>
              </p:cNvPr>
              <p:cNvSpPr>
                <a:spLocks noChangeArrowheads="1"/>
              </p:cNvSpPr>
              <p:nvPr/>
            </p:nvSpPr>
            <p:spPr bwMode="auto">
              <a:xfrm>
                <a:off x="5676900" y="4119563"/>
                <a:ext cx="315913" cy="376237"/>
              </a:xfrm>
              <a:custGeom>
                <a:avLst/>
                <a:gdLst>
                  <a:gd name="T0" fmla="*/ 584 w 876"/>
                  <a:gd name="T1" fmla="*/ 376 h 1043"/>
                  <a:gd name="T2" fmla="*/ 457 w 876"/>
                  <a:gd name="T3" fmla="*/ 192 h 1043"/>
                  <a:gd name="T4" fmla="*/ 305 w 876"/>
                  <a:gd name="T5" fmla="*/ 508 h 1043"/>
                  <a:gd name="T6" fmla="*/ 378 w 876"/>
                  <a:gd name="T7" fmla="*/ 813 h 1043"/>
                  <a:gd name="T8" fmla="*/ 457 w 876"/>
                  <a:gd name="T9" fmla="*/ 847 h 1043"/>
                  <a:gd name="T10" fmla="*/ 590 w 876"/>
                  <a:gd name="T11" fmla="*/ 655 h 1043"/>
                  <a:gd name="T12" fmla="*/ 875 w 876"/>
                  <a:gd name="T13" fmla="*/ 655 h 1043"/>
                  <a:gd name="T14" fmla="*/ 748 w 876"/>
                  <a:gd name="T15" fmla="*/ 949 h 1043"/>
                  <a:gd name="T16" fmla="*/ 466 w 876"/>
                  <a:gd name="T17" fmla="*/ 1042 h 1043"/>
                  <a:gd name="T18" fmla="*/ 127 w 876"/>
                  <a:gd name="T19" fmla="*/ 909 h 1043"/>
                  <a:gd name="T20" fmla="*/ 0 w 876"/>
                  <a:gd name="T21" fmla="*/ 517 h 1043"/>
                  <a:gd name="T22" fmla="*/ 466 w 876"/>
                  <a:gd name="T23" fmla="*/ 0 h 1043"/>
                  <a:gd name="T24" fmla="*/ 872 w 876"/>
                  <a:gd name="T25" fmla="*/ 373 h 1043"/>
                  <a:gd name="T26" fmla="*/ 584 w 876"/>
                  <a:gd name="T27" fmla="*/ 373 h 1043"/>
                  <a:gd name="T28" fmla="*/ 584 w 876"/>
                  <a:gd name="T29" fmla="*/ 376 h 10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76" h="1043">
                    <a:moveTo>
                      <a:pt x="584" y="376"/>
                    </a:moveTo>
                    <a:cubicBezTo>
                      <a:pt x="582" y="339"/>
                      <a:pt x="567" y="192"/>
                      <a:pt x="457" y="192"/>
                    </a:cubicBezTo>
                    <a:cubicBezTo>
                      <a:pt x="319" y="192"/>
                      <a:pt x="305" y="401"/>
                      <a:pt x="305" y="508"/>
                    </a:cubicBezTo>
                    <a:cubicBezTo>
                      <a:pt x="305" y="565"/>
                      <a:pt x="311" y="740"/>
                      <a:pt x="378" y="813"/>
                    </a:cubicBezTo>
                    <a:cubicBezTo>
                      <a:pt x="407" y="841"/>
                      <a:pt x="435" y="847"/>
                      <a:pt x="457" y="847"/>
                    </a:cubicBezTo>
                    <a:cubicBezTo>
                      <a:pt x="488" y="847"/>
                      <a:pt x="579" y="833"/>
                      <a:pt x="590" y="655"/>
                    </a:cubicBezTo>
                    <a:lnTo>
                      <a:pt x="875" y="655"/>
                    </a:lnTo>
                    <a:cubicBezTo>
                      <a:pt x="872" y="731"/>
                      <a:pt x="861" y="853"/>
                      <a:pt x="748" y="949"/>
                    </a:cubicBezTo>
                    <a:cubicBezTo>
                      <a:pt x="678" y="1011"/>
                      <a:pt x="587" y="1042"/>
                      <a:pt x="466" y="1042"/>
                    </a:cubicBezTo>
                    <a:cubicBezTo>
                      <a:pt x="333" y="1042"/>
                      <a:pt x="218" y="1011"/>
                      <a:pt x="127" y="909"/>
                    </a:cubicBezTo>
                    <a:cubicBezTo>
                      <a:pt x="40" y="808"/>
                      <a:pt x="0" y="678"/>
                      <a:pt x="0" y="517"/>
                    </a:cubicBezTo>
                    <a:cubicBezTo>
                      <a:pt x="0" y="63"/>
                      <a:pt x="333" y="0"/>
                      <a:pt x="466" y="0"/>
                    </a:cubicBezTo>
                    <a:cubicBezTo>
                      <a:pt x="652" y="0"/>
                      <a:pt x="869" y="102"/>
                      <a:pt x="872" y="373"/>
                    </a:cubicBezTo>
                    <a:lnTo>
                      <a:pt x="584" y="373"/>
                    </a:lnTo>
                    <a:lnTo>
                      <a:pt x="584" y="376"/>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20" name="Freeform 15">
                <a:extLst>
                  <a:ext uri="{FF2B5EF4-FFF2-40B4-BE49-F238E27FC236}">
                    <a16:creationId xmlns:a16="http://schemas.microsoft.com/office/drawing/2014/main" id="{49E88C0D-7FC0-4D22-A8A9-A2DBDEB454F1}"/>
                  </a:ext>
                </a:extLst>
              </p:cNvPr>
              <p:cNvSpPr>
                <a:spLocks noChangeArrowheads="1"/>
              </p:cNvSpPr>
              <p:nvPr/>
            </p:nvSpPr>
            <p:spPr bwMode="auto">
              <a:xfrm>
                <a:off x="6070600" y="4114800"/>
                <a:ext cx="344488" cy="384175"/>
              </a:xfrm>
              <a:custGeom>
                <a:avLst/>
                <a:gdLst>
                  <a:gd name="T0" fmla="*/ 280 w 955"/>
                  <a:gd name="T1" fmla="*/ 607 h 1068"/>
                  <a:gd name="T2" fmla="*/ 483 w 955"/>
                  <a:gd name="T3" fmla="*/ 872 h 1068"/>
                  <a:gd name="T4" fmla="*/ 655 w 955"/>
                  <a:gd name="T5" fmla="*/ 734 h 1068"/>
                  <a:gd name="T6" fmla="*/ 920 w 955"/>
                  <a:gd name="T7" fmla="*/ 734 h 1068"/>
                  <a:gd name="T8" fmla="*/ 827 w 955"/>
                  <a:gd name="T9" fmla="*/ 951 h 1068"/>
                  <a:gd name="T10" fmla="*/ 477 w 955"/>
                  <a:gd name="T11" fmla="*/ 1067 h 1068"/>
                  <a:gd name="T12" fmla="*/ 127 w 955"/>
                  <a:gd name="T13" fmla="*/ 943 h 1068"/>
                  <a:gd name="T14" fmla="*/ 0 w 955"/>
                  <a:gd name="T15" fmla="*/ 553 h 1068"/>
                  <a:gd name="T16" fmla="*/ 206 w 955"/>
                  <a:gd name="T17" fmla="*/ 82 h 1068"/>
                  <a:gd name="T18" fmla="*/ 486 w 955"/>
                  <a:gd name="T19" fmla="*/ 0 h 1068"/>
                  <a:gd name="T20" fmla="*/ 886 w 955"/>
                  <a:gd name="T21" fmla="*/ 240 h 1068"/>
                  <a:gd name="T22" fmla="*/ 946 w 955"/>
                  <a:gd name="T23" fmla="*/ 604 h 1068"/>
                  <a:gd name="T24" fmla="*/ 280 w 955"/>
                  <a:gd name="T25" fmla="*/ 604 h 1068"/>
                  <a:gd name="T26" fmla="*/ 280 w 955"/>
                  <a:gd name="T27" fmla="*/ 607 h 1068"/>
                  <a:gd name="T28" fmla="*/ 649 w 955"/>
                  <a:gd name="T29" fmla="*/ 423 h 1068"/>
                  <a:gd name="T30" fmla="*/ 477 w 955"/>
                  <a:gd name="T31" fmla="*/ 201 h 1068"/>
                  <a:gd name="T32" fmla="*/ 291 w 955"/>
                  <a:gd name="T33" fmla="*/ 423 h 1068"/>
                  <a:gd name="T34" fmla="*/ 649 w 955"/>
                  <a:gd name="T35" fmla="*/ 423 h 10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55" h="1068">
                    <a:moveTo>
                      <a:pt x="280" y="607"/>
                    </a:moveTo>
                    <a:cubicBezTo>
                      <a:pt x="280" y="672"/>
                      <a:pt x="280" y="872"/>
                      <a:pt x="483" y="872"/>
                    </a:cubicBezTo>
                    <a:cubicBezTo>
                      <a:pt x="556" y="872"/>
                      <a:pt x="629" y="844"/>
                      <a:pt x="655" y="734"/>
                    </a:cubicBezTo>
                    <a:lnTo>
                      <a:pt x="920" y="734"/>
                    </a:lnTo>
                    <a:cubicBezTo>
                      <a:pt x="917" y="782"/>
                      <a:pt x="906" y="866"/>
                      <a:pt x="827" y="951"/>
                    </a:cubicBezTo>
                    <a:cubicBezTo>
                      <a:pt x="754" y="1027"/>
                      <a:pt x="624" y="1067"/>
                      <a:pt x="477" y="1067"/>
                    </a:cubicBezTo>
                    <a:cubicBezTo>
                      <a:pt x="392" y="1067"/>
                      <a:pt x="232" y="1050"/>
                      <a:pt x="127" y="943"/>
                    </a:cubicBezTo>
                    <a:cubicBezTo>
                      <a:pt x="37" y="847"/>
                      <a:pt x="0" y="714"/>
                      <a:pt x="0" y="553"/>
                    </a:cubicBezTo>
                    <a:cubicBezTo>
                      <a:pt x="0" y="392"/>
                      <a:pt x="40" y="198"/>
                      <a:pt x="206" y="82"/>
                    </a:cubicBezTo>
                    <a:cubicBezTo>
                      <a:pt x="282" y="31"/>
                      <a:pt x="378" y="0"/>
                      <a:pt x="486" y="0"/>
                    </a:cubicBezTo>
                    <a:cubicBezTo>
                      <a:pt x="627" y="0"/>
                      <a:pt x="796" y="57"/>
                      <a:pt x="886" y="240"/>
                    </a:cubicBezTo>
                    <a:cubicBezTo>
                      <a:pt x="954" y="375"/>
                      <a:pt x="948" y="522"/>
                      <a:pt x="946" y="604"/>
                    </a:cubicBezTo>
                    <a:lnTo>
                      <a:pt x="280" y="604"/>
                    </a:lnTo>
                    <a:lnTo>
                      <a:pt x="280" y="607"/>
                    </a:lnTo>
                    <a:close/>
                    <a:moveTo>
                      <a:pt x="649" y="423"/>
                    </a:moveTo>
                    <a:cubicBezTo>
                      <a:pt x="649" y="378"/>
                      <a:pt x="646" y="201"/>
                      <a:pt x="477" y="201"/>
                    </a:cubicBezTo>
                    <a:cubicBezTo>
                      <a:pt x="350" y="201"/>
                      <a:pt x="296" y="308"/>
                      <a:pt x="291" y="423"/>
                    </a:cubicBezTo>
                    <a:lnTo>
                      <a:pt x="649" y="423"/>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650" name="Rectangle 649">
              <a:extLst>
                <a:ext uri="{FF2B5EF4-FFF2-40B4-BE49-F238E27FC236}">
                  <a16:creationId xmlns:a16="http://schemas.microsoft.com/office/drawing/2014/main" id="{913BF7D6-EE4F-4952-AAF8-50020334B25B}"/>
                </a:ext>
              </a:extLst>
            </p:cNvPr>
            <p:cNvSpPr/>
            <p:nvPr/>
          </p:nvSpPr>
          <p:spPr>
            <a:xfrm>
              <a:off x="7248176" y="2103309"/>
              <a:ext cx="639069" cy="974854"/>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grpSp>
          <p:nvGrpSpPr>
            <p:cNvPr id="651" name="Group 309">
              <a:extLst>
                <a:ext uri="{FF2B5EF4-FFF2-40B4-BE49-F238E27FC236}">
                  <a16:creationId xmlns:a16="http://schemas.microsoft.com/office/drawing/2014/main" id="{07C6C58D-3FF5-4514-A55C-9D8CF11AA610}"/>
                </a:ext>
              </a:extLst>
            </p:cNvPr>
            <p:cNvGrpSpPr/>
            <p:nvPr/>
          </p:nvGrpSpPr>
          <p:grpSpPr>
            <a:xfrm>
              <a:off x="7316570" y="2183827"/>
              <a:ext cx="502281" cy="548163"/>
              <a:chOff x="7310016" y="2183827"/>
              <a:chExt cx="502281" cy="548163"/>
            </a:xfrm>
            <a:solidFill>
              <a:schemeClr val="accent1"/>
            </a:solidFill>
          </p:grpSpPr>
          <p:sp>
            <p:nvSpPr>
              <p:cNvPr id="652" name="Freeform 30">
                <a:extLst>
                  <a:ext uri="{FF2B5EF4-FFF2-40B4-BE49-F238E27FC236}">
                    <a16:creationId xmlns:a16="http://schemas.microsoft.com/office/drawing/2014/main" id="{7669A3EC-6485-456D-9A77-D056F799952F}"/>
                  </a:ext>
                </a:extLst>
              </p:cNvPr>
              <p:cNvSpPr>
                <a:spLocks noChangeArrowheads="1"/>
              </p:cNvSpPr>
              <p:nvPr/>
            </p:nvSpPr>
            <p:spPr bwMode="auto">
              <a:xfrm>
                <a:off x="7570816" y="2463945"/>
                <a:ext cx="123156" cy="127986"/>
              </a:xfrm>
              <a:custGeom>
                <a:avLst/>
                <a:gdLst>
                  <a:gd name="T0" fmla="*/ 150 w 227"/>
                  <a:gd name="T1" fmla="*/ 54 h 233"/>
                  <a:gd name="T2" fmla="*/ 173 w 227"/>
                  <a:gd name="T3" fmla="*/ 74 h 233"/>
                  <a:gd name="T4" fmla="*/ 226 w 227"/>
                  <a:gd name="T5" fmla="*/ 74 h 233"/>
                  <a:gd name="T6" fmla="*/ 226 w 227"/>
                  <a:gd name="T7" fmla="*/ 158 h 233"/>
                  <a:gd name="T8" fmla="*/ 173 w 227"/>
                  <a:gd name="T9" fmla="*/ 158 h 233"/>
                  <a:gd name="T10" fmla="*/ 153 w 227"/>
                  <a:gd name="T11" fmla="*/ 178 h 233"/>
                  <a:gd name="T12" fmla="*/ 153 w 227"/>
                  <a:gd name="T13" fmla="*/ 232 h 233"/>
                  <a:gd name="T14" fmla="*/ 0 w 227"/>
                  <a:gd name="T15" fmla="*/ 232 h 233"/>
                  <a:gd name="T16" fmla="*/ 0 w 227"/>
                  <a:gd name="T17" fmla="*/ 74 h 233"/>
                  <a:gd name="T18" fmla="*/ 51 w 227"/>
                  <a:gd name="T19" fmla="*/ 74 h 233"/>
                  <a:gd name="T20" fmla="*/ 71 w 227"/>
                  <a:gd name="T21" fmla="*/ 54 h 233"/>
                  <a:gd name="T22" fmla="*/ 71 w 227"/>
                  <a:gd name="T23" fmla="*/ 0 h 233"/>
                  <a:gd name="T24" fmla="*/ 150 w 227"/>
                  <a:gd name="T25" fmla="*/ 0 h 233"/>
                  <a:gd name="T26" fmla="*/ 150 w 227"/>
                  <a:gd name="T27" fmla="*/ 5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27" h="233">
                    <a:moveTo>
                      <a:pt x="150" y="54"/>
                    </a:moveTo>
                    <a:cubicBezTo>
                      <a:pt x="150" y="65"/>
                      <a:pt x="161" y="74"/>
                      <a:pt x="173" y="74"/>
                    </a:cubicBezTo>
                    <a:lnTo>
                      <a:pt x="226" y="74"/>
                    </a:lnTo>
                    <a:lnTo>
                      <a:pt x="226" y="158"/>
                    </a:lnTo>
                    <a:lnTo>
                      <a:pt x="173" y="158"/>
                    </a:lnTo>
                    <a:cubicBezTo>
                      <a:pt x="161" y="158"/>
                      <a:pt x="153" y="167"/>
                      <a:pt x="153" y="178"/>
                    </a:cubicBezTo>
                    <a:lnTo>
                      <a:pt x="153" y="232"/>
                    </a:lnTo>
                    <a:lnTo>
                      <a:pt x="0" y="232"/>
                    </a:lnTo>
                    <a:lnTo>
                      <a:pt x="0" y="74"/>
                    </a:lnTo>
                    <a:lnTo>
                      <a:pt x="51" y="74"/>
                    </a:lnTo>
                    <a:cubicBezTo>
                      <a:pt x="63" y="74"/>
                      <a:pt x="71" y="65"/>
                      <a:pt x="71" y="54"/>
                    </a:cubicBezTo>
                    <a:lnTo>
                      <a:pt x="71" y="0"/>
                    </a:lnTo>
                    <a:lnTo>
                      <a:pt x="150" y="0"/>
                    </a:lnTo>
                    <a:lnTo>
                      <a:pt x="150" y="54"/>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67" name="Freeform 31">
                <a:extLst>
                  <a:ext uri="{FF2B5EF4-FFF2-40B4-BE49-F238E27FC236}">
                    <a16:creationId xmlns:a16="http://schemas.microsoft.com/office/drawing/2014/main" id="{6D7BAD01-5187-44AE-91A1-6917620B20B2}"/>
                  </a:ext>
                </a:extLst>
              </p:cNvPr>
              <p:cNvSpPr>
                <a:spLocks noChangeArrowheads="1"/>
              </p:cNvSpPr>
              <p:nvPr/>
            </p:nvSpPr>
            <p:spPr bwMode="auto">
              <a:xfrm>
                <a:off x="7310016" y="2183827"/>
                <a:ext cx="502281" cy="548163"/>
              </a:xfrm>
              <a:custGeom>
                <a:avLst/>
                <a:gdLst>
                  <a:gd name="T0" fmla="*/ 918 w 919"/>
                  <a:gd name="T1" fmla="*/ 51 h 1003"/>
                  <a:gd name="T2" fmla="*/ 867 w 919"/>
                  <a:gd name="T3" fmla="*/ 1002 h 1003"/>
                  <a:gd name="T4" fmla="*/ 0 w 919"/>
                  <a:gd name="T5" fmla="*/ 951 h 1003"/>
                  <a:gd name="T6" fmla="*/ 51 w 919"/>
                  <a:gd name="T7" fmla="*/ 0 h 1003"/>
                  <a:gd name="T8" fmla="*/ 799 w 919"/>
                  <a:gd name="T9" fmla="*/ 567 h 1003"/>
                  <a:gd name="T10" fmla="*/ 793 w 919"/>
                  <a:gd name="T11" fmla="*/ 432 h 1003"/>
                  <a:gd name="T12" fmla="*/ 641 w 919"/>
                  <a:gd name="T13" fmla="*/ 412 h 1003"/>
                  <a:gd name="T14" fmla="*/ 621 w 919"/>
                  <a:gd name="T15" fmla="*/ 485 h 1003"/>
                  <a:gd name="T16" fmla="*/ 542 w 919"/>
                  <a:gd name="T17" fmla="*/ 432 h 1003"/>
                  <a:gd name="T18" fmla="*/ 472 w 919"/>
                  <a:gd name="T19" fmla="*/ 412 h 1003"/>
                  <a:gd name="T20" fmla="*/ 525 w 919"/>
                  <a:gd name="T21" fmla="*/ 327 h 1003"/>
                  <a:gd name="T22" fmla="*/ 545 w 919"/>
                  <a:gd name="T23" fmla="*/ 175 h 1003"/>
                  <a:gd name="T24" fmla="*/ 393 w 919"/>
                  <a:gd name="T25" fmla="*/ 155 h 1003"/>
                  <a:gd name="T26" fmla="*/ 373 w 919"/>
                  <a:gd name="T27" fmla="*/ 307 h 1003"/>
                  <a:gd name="T28" fmla="*/ 443 w 919"/>
                  <a:gd name="T29" fmla="*/ 327 h 1003"/>
                  <a:gd name="T30" fmla="*/ 390 w 919"/>
                  <a:gd name="T31" fmla="*/ 412 h 1003"/>
                  <a:gd name="T32" fmla="*/ 370 w 919"/>
                  <a:gd name="T33" fmla="*/ 485 h 1003"/>
                  <a:gd name="T34" fmla="*/ 291 w 919"/>
                  <a:gd name="T35" fmla="*/ 432 h 1003"/>
                  <a:gd name="T36" fmla="*/ 139 w 919"/>
                  <a:gd name="T37" fmla="*/ 412 h 1003"/>
                  <a:gd name="T38" fmla="*/ 119 w 919"/>
                  <a:gd name="T39" fmla="*/ 564 h 1003"/>
                  <a:gd name="T40" fmla="*/ 192 w 919"/>
                  <a:gd name="T41" fmla="*/ 584 h 1003"/>
                  <a:gd name="T42" fmla="*/ 139 w 919"/>
                  <a:gd name="T43" fmla="*/ 669 h 1003"/>
                  <a:gd name="T44" fmla="*/ 119 w 919"/>
                  <a:gd name="T45" fmla="*/ 821 h 1003"/>
                  <a:gd name="T46" fmla="*/ 274 w 919"/>
                  <a:gd name="T47" fmla="*/ 841 h 1003"/>
                  <a:gd name="T48" fmla="*/ 294 w 919"/>
                  <a:gd name="T49" fmla="*/ 688 h 1003"/>
                  <a:gd name="T50" fmla="*/ 220 w 919"/>
                  <a:gd name="T51" fmla="*/ 669 h 1003"/>
                  <a:gd name="T52" fmla="*/ 274 w 919"/>
                  <a:gd name="T53" fmla="*/ 584 h 1003"/>
                  <a:gd name="T54" fmla="*/ 294 w 919"/>
                  <a:gd name="T55" fmla="*/ 511 h 1003"/>
                  <a:gd name="T56" fmla="*/ 373 w 919"/>
                  <a:gd name="T57" fmla="*/ 564 h 1003"/>
                  <a:gd name="T58" fmla="*/ 446 w 919"/>
                  <a:gd name="T59" fmla="*/ 584 h 1003"/>
                  <a:gd name="T60" fmla="*/ 627 w 919"/>
                  <a:gd name="T61" fmla="*/ 770 h 1003"/>
                  <a:gd name="T62" fmla="*/ 647 w 919"/>
                  <a:gd name="T63" fmla="*/ 844 h 1003"/>
                  <a:gd name="T64" fmla="*/ 799 w 919"/>
                  <a:gd name="T65" fmla="*/ 824 h 1003"/>
                  <a:gd name="T66" fmla="*/ 779 w 919"/>
                  <a:gd name="T67" fmla="*/ 671 h 1003"/>
                  <a:gd name="T68" fmla="*/ 726 w 919"/>
                  <a:gd name="T69" fmla="*/ 587 h 1003"/>
                  <a:gd name="T70" fmla="*/ 799 w 919"/>
                  <a:gd name="T71" fmla="*/ 56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19" h="1003">
                    <a:moveTo>
                      <a:pt x="867" y="0"/>
                    </a:moveTo>
                    <a:cubicBezTo>
                      <a:pt x="895" y="0"/>
                      <a:pt x="918" y="22"/>
                      <a:pt x="918" y="51"/>
                    </a:cubicBezTo>
                    <a:lnTo>
                      <a:pt x="918" y="951"/>
                    </a:lnTo>
                    <a:cubicBezTo>
                      <a:pt x="918" y="979"/>
                      <a:pt x="895" y="1002"/>
                      <a:pt x="867" y="1002"/>
                    </a:cubicBezTo>
                    <a:lnTo>
                      <a:pt x="51" y="1002"/>
                    </a:lnTo>
                    <a:cubicBezTo>
                      <a:pt x="23" y="1002"/>
                      <a:pt x="0" y="979"/>
                      <a:pt x="0" y="951"/>
                    </a:cubicBezTo>
                    <a:lnTo>
                      <a:pt x="0" y="51"/>
                    </a:lnTo>
                    <a:cubicBezTo>
                      <a:pt x="0" y="22"/>
                      <a:pt x="23" y="0"/>
                      <a:pt x="51" y="0"/>
                    </a:cubicBezTo>
                    <a:lnTo>
                      <a:pt x="867" y="0"/>
                    </a:lnTo>
                    <a:close/>
                    <a:moveTo>
                      <a:pt x="799" y="567"/>
                    </a:moveTo>
                    <a:lnTo>
                      <a:pt x="793" y="567"/>
                    </a:lnTo>
                    <a:lnTo>
                      <a:pt x="793" y="432"/>
                    </a:lnTo>
                    <a:cubicBezTo>
                      <a:pt x="793" y="420"/>
                      <a:pt x="785" y="412"/>
                      <a:pt x="774" y="412"/>
                    </a:cubicBezTo>
                    <a:lnTo>
                      <a:pt x="641" y="412"/>
                    </a:lnTo>
                    <a:cubicBezTo>
                      <a:pt x="630" y="412"/>
                      <a:pt x="621" y="420"/>
                      <a:pt x="621" y="432"/>
                    </a:cubicBezTo>
                    <a:lnTo>
                      <a:pt x="621" y="485"/>
                    </a:lnTo>
                    <a:lnTo>
                      <a:pt x="542" y="485"/>
                    </a:lnTo>
                    <a:lnTo>
                      <a:pt x="542" y="432"/>
                    </a:lnTo>
                    <a:cubicBezTo>
                      <a:pt x="542" y="420"/>
                      <a:pt x="534" y="412"/>
                      <a:pt x="522" y="412"/>
                    </a:cubicBezTo>
                    <a:lnTo>
                      <a:pt x="472" y="412"/>
                    </a:lnTo>
                    <a:lnTo>
                      <a:pt x="472" y="327"/>
                    </a:lnTo>
                    <a:lnTo>
                      <a:pt x="525" y="327"/>
                    </a:lnTo>
                    <a:cubicBezTo>
                      <a:pt x="537" y="327"/>
                      <a:pt x="545" y="319"/>
                      <a:pt x="545" y="307"/>
                    </a:cubicBezTo>
                    <a:lnTo>
                      <a:pt x="545" y="175"/>
                    </a:lnTo>
                    <a:cubicBezTo>
                      <a:pt x="545" y="163"/>
                      <a:pt x="537" y="155"/>
                      <a:pt x="525" y="155"/>
                    </a:cubicBezTo>
                    <a:lnTo>
                      <a:pt x="393" y="155"/>
                    </a:lnTo>
                    <a:cubicBezTo>
                      <a:pt x="381" y="155"/>
                      <a:pt x="373" y="163"/>
                      <a:pt x="373" y="175"/>
                    </a:cubicBezTo>
                    <a:lnTo>
                      <a:pt x="373" y="307"/>
                    </a:lnTo>
                    <a:cubicBezTo>
                      <a:pt x="373" y="319"/>
                      <a:pt x="381" y="327"/>
                      <a:pt x="393" y="327"/>
                    </a:cubicBezTo>
                    <a:lnTo>
                      <a:pt x="443" y="327"/>
                    </a:lnTo>
                    <a:lnTo>
                      <a:pt x="443" y="412"/>
                    </a:lnTo>
                    <a:lnTo>
                      <a:pt x="390" y="412"/>
                    </a:lnTo>
                    <a:cubicBezTo>
                      <a:pt x="378" y="412"/>
                      <a:pt x="370" y="420"/>
                      <a:pt x="370" y="432"/>
                    </a:cubicBezTo>
                    <a:lnTo>
                      <a:pt x="370" y="485"/>
                    </a:lnTo>
                    <a:lnTo>
                      <a:pt x="291" y="485"/>
                    </a:lnTo>
                    <a:lnTo>
                      <a:pt x="291" y="432"/>
                    </a:lnTo>
                    <a:cubicBezTo>
                      <a:pt x="291" y="420"/>
                      <a:pt x="283" y="412"/>
                      <a:pt x="271" y="412"/>
                    </a:cubicBezTo>
                    <a:lnTo>
                      <a:pt x="139" y="412"/>
                    </a:lnTo>
                    <a:cubicBezTo>
                      <a:pt x="127" y="412"/>
                      <a:pt x="119" y="420"/>
                      <a:pt x="119" y="432"/>
                    </a:cubicBezTo>
                    <a:lnTo>
                      <a:pt x="119" y="564"/>
                    </a:lnTo>
                    <a:cubicBezTo>
                      <a:pt x="119" y="575"/>
                      <a:pt x="127" y="584"/>
                      <a:pt x="139" y="584"/>
                    </a:cubicBezTo>
                    <a:lnTo>
                      <a:pt x="192" y="584"/>
                    </a:lnTo>
                    <a:lnTo>
                      <a:pt x="192" y="669"/>
                    </a:lnTo>
                    <a:lnTo>
                      <a:pt x="139" y="669"/>
                    </a:lnTo>
                    <a:cubicBezTo>
                      <a:pt x="127" y="669"/>
                      <a:pt x="119" y="677"/>
                      <a:pt x="119" y="688"/>
                    </a:cubicBezTo>
                    <a:lnTo>
                      <a:pt x="119" y="821"/>
                    </a:lnTo>
                    <a:cubicBezTo>
                      <a:pt x="119" y="832"/>
                      <a:pt x="127" y="841"/>
                      <a:pt x="139" y="841"/>
                    </a:cubicBezTo>
                    <a:lnTo>
                      <a:pt x="274" y="841"/>
                    </a:lnTo>
                    <a:cubicBezTo>
                      <a:pt x="285" y="841"/>
                      <a:pt x="294" y="832"/>
                      <a:pt x="294" y="821"/>
                    </a:cubicBezTo>
                    <a:lnTo>
                      <a:pt x="294" y="688"/>
                    </a:lnTo>
                    <a:cubicBezTo>
                      <a:pt x="294" y="677"/>
                      <a:pt x="285" y="669"/>
                      <a:pt x="274" y="669"/>
                    </a:cubicBezTo>
                    <a:lnTo>
                      <a:pt x="220" y="669"/>
                    </a:lnTo>
                    <a:lnTo>
                      <a:pt x="220" y="584"/>
                    </a:lnTo>
                    <a:lnTo>
                      <a:pt x="274" y="584"/>
                    </a:lnTo>
                    <a:cubicBezTo>
                      <a:pt x="285" y="584"/>
                      <a:pt x="294" y="575"/>
                      <a:pt x="294" y="564"/>
                    </a:cubicBezTo>
                    <a:lnTo>
                      <a:pt x="294" y="511"/>
                    </a:lnTo>
                    <a:lnTo>
                      <a:pt x="373" y="511"/>
                    </a:lnTo>
                    <a:lnTo>
                      <a:pt x="373" y="564"/>
                    </a:lnTo>
                    <a:cubicBezTo>
                      <a:pt x="373" y="575"/>
                      <a:pt x="381" y="584"/>
                      <a:pt x="393" y="584"/>
                    </a:cubicBezTo>
                    <a:lnTo>
                      <a:pt x="446" y="584"/>
                    </a:lnTo>
                    <a:lnTo>
                      <a:pt x="446" y="770"/>
                    </a:lnTo>
                    <a:lnTo>
                      <a:pt x="627" y="770"/>
                    </a:lnTo>
                    <a:lnTo>
                      <a:pt x="627" y="824"/>
                    </a:lnTo>
                    <a:cubicBezTo>
                      <a:pt x="627" y="835"/>
                      <a:pt x="635" y="844"/>
                      <a:pt x="647" y="844"/>
                    </a:cubicBezTo>
                    <a:lnTo>
                      <a:pt x="779" y="844"/>
                    </a:lnTo>
                    <a:cubicBezTo>
                      <a:pt x="791" y="844"/>
                      <a:pt x="799" y="835"/>
                      <a:pt x="799" y="824"/>
                    </a:cubicBezTo>
                    <a:lnTo>
                      <a:pt x="799" y="691"/>
                    </a:lnTo>
                    <a:cubicBezTo>
                      <a:pt x="799" y="680"/>
                      <a:pt x="791" y="671"/>
                      <a:pt x="779" y="671"/>
                    </a:cubicBezTo>
                    <a:lnTo>
                      <a:pt x="726" y="671"/>
                    </a:lnTo>
                    <a:lnTo>
                      <a:pt x="726" y="587"/>
                    </a:lnTo>
                    <a:lnTo>
                      <a:pt x="779" y="587"/>
                    </a:lnTo>
                    <a:cubicBezTo>
                      <a:pt x="791" y="587"/>
                      <a:pt x="799" y="578"/>
                      <a:pt x="799" y="567"/>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grpSp>
    </p:spTree>
    <p:extLst>
      <p:ext uri="{BB962C8B-B14F-4D97-AF65-F5344CB8AC3E}">
        <p14:creationId xmlns:p14="http://schemas.microsoft.com/office/powerpoint/2010/main" val="97845974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Arrow: Right 8">
            <a:extLst>
              <a:ext uri="{FF2B5EF4-FFF2-40B4-BE49-F238E27FC236}">
                <a16:creationId xmlns:a16="http://schemas.microsoft.com/office/drawing/2014/main" id="{B6047589-D57D-4C19-9FF8-874927D94311}"/>
              </a:ext>
            </a:extLst>
          </p:cNvPr>
          <p:cNvSpPr/>
          <p:nvPr/>
        </p:nvSpPr>
        <p:spPr bwMode="gray">
          <a:xfrm>
            <a:off x="6438838" y="2572512"/>
            <a:ext cx="5522976" cy="524256"/>
          </a:xfrm>
          <a:prstGeom prst="rightArrow">
            <a:avLst/>
          </a:prstGeom>
          <a:solidFill>
            <a:schemeClr val="accent2"/>
          </a:solidFill>
          <a:ln w="15875">
            <a:solidFill>
              <a:schemeClr val="accent2"/>
            </a:solid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dirty="0">
              <a:solidFill>
                <a:schemeClr val="bg1"/>
              </a:solidFill>
            </a:endParaRPr>
          </a:p>
        </p:txBody>
      </p:sp>
      <p:sp>
        <p:nvSpPr>
          <p:cNvPr id="3" name="Content Placeholder 2">
            <a:extLst>
              <a:ext uri="{FF2B5EF4-FFF2-40B4-BE49-F238E27FC236}">
                <a16:creationId xmlns:a16="http://schemas.microsoft.com/office/drawing/2014/main" id="{BFF4A7FD-55CA-4D76-8C9B-9FDBC9014007}"/>
              </a:ext>
            </a:extLst>
          </p:cNvPr>
          <p:cNvSpPr>
            <a:spLocks noGrp="1"/>
          </p:cNvSpPr>
          <p:nvPr>
            <p:ph sz="half" idx="1"/>
          </p:nvPr>
        </p:nvSpPr>
        <p:spPr/>
        <p:txBody>
          <a:bodyPr/>
          <a:lstStyle/>
          <a:p>
            <a:pPr marL="0" indent="0">
              <a:buNone/>
            </a:pPr>
            <a:r>
              <a:rPr lang="en-US" dirty="0"/>
              <a:t>Oracle and Partner professional services support your migration</a:t>
            </a:r>
          </a:p>
          <a:p>
            <a:pPr lvl="1">
              <a:buFont typeface="Arial" panose="020B0604020202020204" pitchFamily="34" charset="0"/>
              <a:buChar char="•"/>
            </a:pPr>
            <a:r>
              <a:rPr lang="en-US" sz="2000" dirty="0"/>
              <a:t>Provision IAM</a:t>
            </a:r>
          </a:p>
          <a:p>
            <a:pPr lvl="1">
              <a:buFont typeface="Arial" panose="020B0604020202020204" pitchFamily="34" charset="0"/>
              <a:buChar char="•"/>
            </a:pPr>
            <a:r>
              <a:rPr lang="en-US" sz="2000" dirty="0"/>
              <a:t>Provision VPN over </a:t>
            </a:r>
            <a:r>
              <a:rPr lang="en-US" sz="2000" dirty="0" err="1"/>
              <a:t>FastConnect</a:t>
            </a:r>
            <a:endParaRPr lang="en-US" sz="2000" dirty="0"/>
          </a:p>
          <a:p>
            <a:pPr lvl="1">
              <a:buFont typeface="Arial" panose="020B0604020202020204" pitchFamily="34" charset="0"/>
              <a:buChar char="•"/>
            </a:pPr>
            <a:r>
              <a:rPr lang="en-US" sz="2000" dirty="0"/>
              <a:t>Setup VCN</a:t>
            </a:r>
          </a:p>
          <a:p>
            <a:pPr lvl="1">
              <a:buFont typeface="Arial" panose="020B0604020202020204" pitchFamily="34" charset="0"/>
              <a:buChar char="•"/>
            </a:pPr>
            <a:r>
              <a:rPr lang="en-US" sz="2000" dirty="0"/>
              <a:t>Provision or upgrade compute instances</a:t>
            </a:r>
          </a:p>
          <a:p>
            <a:pPr lvl="1">
              <a:buFont typeface="Arial" panose="020B0604020202020204" pitchFamily="34" charset="0"/>
              <a:buChar char="•"/>
            </a:pPr>
            <a:r>
              <a:rPr lang="en-US" sz="2000" dirty="0"/>
              <a:t>Provision storage volumes</a:t>
            </a:r>
          </a:p>
          <a:p>
            <a:pPr lvl="1">
              <a:buFont typeface="Arial" panose="020B0604020202020204" pitchFamily="34" charset="0"/>
              <a:buChar char="•"/>
            </a:pPr>
            <a:r>
              <a:rPr lang="en-US" sz="2000" dirty="0"/>
              <a:t>Storage replication config</a:t>
            </a:r>
          </a:p>
          <a:p>
            <a:pPr lvl="1">
              <a:buFont typeface="Arial" panose="020B0604020202020204" pitchFamily="34" charset="0"/>
              <a:buChar char="•"/>
            </a:pPr>
            <a:r>
              <a:rPr lang="en-US" sz="2000" dirty="0"/>
              <a:t>Database system config and backup</a:t>
            </a:r>
          </a:p>
          <a:p>
            <a:pPr lvl="1">
              <a:buFont typeface="Arial" panose="020B0604020202020204" pitchFamily="34" charset="0"/>
              <a:buChar char="•"/>
            </a:pPr>
            <a:r>
              <a:rPr lang="en-US" sz="2000" dirty="0"/>
              <a:t>Data Guard setup</a:t>
            </a:r>
          </a:p>
          <a:p>
            <a:pPr lvl="1"/>
            <a:endParaRPr lang="en-US" sz="2000" dirty="0"/>
          </a:p>
          <a:p>
            <a:endParaRPr lang="en-US" dirty="0"/>
          </a:p>
          <a:p>
            <a:pPr lvl="1"/>
            <a:endParaRPr lang="en-US" dirty="0"/>
          </a:p>
          <a:p>
            <a:endParaRPr lang="en-US" dirty="0"/>
          </a:p>
        </p:txBody>
      </p:sp>
      <p:sp>
        <p:nvSpPr>
          <p:cNvPr id="5" name="Content Placeholder 4">
            <a:extLst>
              <a:ext uri="{FF2B5EF4-FFF2-40B4-BE49-F238E27FC236}">
                <a16:creationId xmlns:a16="http://schemas.microsoft.com/office/drawing/2014/main" id="{8A37435E-C1DB-49D2-977D-79CC70C1479C}"/>
              </a:ext>
            </a:extLst>
          </p:cNvPr>
          <p:cNvSpPr>
            <a:spLocks noGrp="1"/>
          </p:cNvSpPr>
          <p:nvPr>
            <p:ph sz="half" idx="2"/>
          </p:nvPr>
        </p:nvSpPr>
        <p:spPr/>
        <p:txBody>
          <a:bodyPr/>
          <a:lstStyle/>
          <a:p>
            <a:pPr marL="0" indent="0">
              <a:buNone/>
            </a:pPr>
            <a:r>
              <a:rPr lang="en-US" dirty="0"/>
              <a:t>Average Deployment Timelines</a:t>
            </a:r>
          </a:p>
          <a:p>
            <a:pPr marL="0" indent="0">
              <a:buNone/>
            </a:pPr>
            <a:endParaRPr lang="en-US" dirty="0"/>
          </a:p>
        </p:txBody>
      </p:sp>
      <p:sp>
        <p:nvSpPr>
          <p:cNvPr id="4" name="Slide Number Placeholder 3">
            <a:extLst>
              <a:ext uri="{FF2B5EF4-FFF2-40B4-BE49-F238E27FC236}">
                <a16:creationId xmlns:a16="http://schemas.microsoft.com/office/drawing/2014/main" id="{80A60D74-5848-435C-911F-48C3F83C4E6A}"/>
              </a:ext>
            </a:extLst>
          </p:cNvPr>
          <p:cNvSpPr>
            <a:spLocks noGrp="1"/>
          </p:cNvSpPr>
          <p:nvPr>
            <p:ph type="sldNum" sz="quarter" idx="12"/>
          </p:nvPr>
        </p:nvSpPr>
        <p:spPr/>
        <p:txBody>
          <a:bodyPr/>
          <a:lstStyle/>
          <a:p>
            <a:fld id="{C51EAA63-D034-42AE-91FA-B13B9518C7BE}" type="slidenum">
              <a:rPr lang="en-US" smtClean="0"/>
              <a:t>36</a:t>
            </a:fld>
            <a:endParaRPr lang="en-US"/>
          </a:p>
        </p:txBody>
      </p:sp>
      <p:sp>
        <p:nvSpPr>
          <p:cNvPr id="2" name="Title 1">
            <a:extLst>
              <a:ext uri="{FF2B5EF4-FFF2-40B4-BE49-F238E27FC236}">
                <a16:creationId xmlns:a16="http://schemas.microsoft.com/office/drawing/2014/main" id="{AA984505-E820-4CC2-A139-BDD58D47C1D7}"/>
              </a:ext>
            </a:extLst>
          </p:cNvPr>
          <p:cNvSpPr>
            <a:spLocks noGrp="1"/>
          </p:cNvSpPr>
          <p:nvPr>
            <p:ph type="title"/>
          </p:nvPr>
        </p:nvSpPr>
        <p:spPr/>
        <p:txBody>
          <a:bodyPr/>
          <a:lstStyle/>
          <a:p>
            <a:r>
              <a:rPr lang="en-US" dirty="0"/>
              <a:t>Professional Migration Services</a:t>
            </a:r>
          </a:p>
        </p:txBody>
      </p:sp>
      <p:sp>
        <p:nvSpPr>
          <p:cNvPr id="6" name="Oval 5">
            <a:extLst>
              <a:ext uri="{FF2B5EF4-FFF2-40B4-BE49-F238E27FC236}">
                <a16:creationId xmlns:a16="http://schemas.microsoft.com/office/drawing/2014/main" id="{D5A92533-0170-4BB3-99F4-4D673747F032}"/>
              </a:ext>
            </a:extLst>
          </p:cNvPr>
          <p:cNvSpPr/>
          <p:nvPr/>
        </p:nvSpPr>
        <p:spPr bwMode="gray">
          <a:xfrm>
            <a:off x="6246814" y="2340864"/>
            <a:ext cx="1434146" cy="987552"/>
          </a:xfrm>
          <a:prstGeom prst="ellipse">
            <a:avLst/>
          </a:prstGeom>
          <a:solidFill>
            <a:schemeClr val="accent2"/>
          </a:solidFill>
          <a:ln w="15875">
            <a:solidFill>
              <a:schemeClr val="accent2"/>
            </a:solid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r>
              <a:rPr lang="en-US" sz="1400" dirty="0">
                <a:solidFill>
                  <a:schemeClr val="bg1"/>
                </a:solidFill>
              </a:rPr>
              <a:t>Simple Transition</a:t>
            </a:r>
          </a:p>
          <a:p>
            <a:pPr algn="ctr">
              <a:lnSpc>
                <a:spcPct val="90000"/>
              </a:lnSpc>
            </a:pPr>
            <a:r>
              <a:rPr lang="en-US" sz="1400" dirty="0">
                <a:solidFill>
                  <a:schemeClr val="bg1"/>
                </a:solidFill>
              </a:rPr>
              <a:t>0-3 </a:t>
            </a:r>
            <a:r>
              <a:rPr lang="en-US" sz="1400" dirty="0" err="1">
                <a:solidFill>
                  <a:schemeClr val="bg1"/>
                </a:solidFill>
              </a:rPr>
              <a:t>mo</a:t>
            </a:r>
            <a:endParaRPr lang="en-US" sz="1400" dirty="0">
              <a:solidFill>
                <a:schemeClr val="bg1"/>
              </a:solidFill>
            </a:endParaRPr>
          </a:p>
        </p:txBody>
      </p:sp>
      <p:sp>
        <p:nvSpPr>
          <p:cNvPr id="7" name="Oval 6">
            <a:extLst>
              <a:ext uri="{FF2B5EF4-FFF2-40B4-BE49-F238E27FC236}">
                <a16:creationId xmlns:a16="http://schemas.microsoft.com/office/drawing/2014/main" id="{B5DC5344-3D20-4A00-8359-FC1E36F1008C}"/>
              </a:ext>
            </a:extLst>
          </p:cNvPr>
          <p:cNvSpPr/>
          <p:nvPr/>
        </p:nvSpPr>
        <p:spPr bwMode="gray">
          <a:xfrm>
            <a:off x="8234840" y="2340864"/>
            <a:ext cx="1434146" cy="987552"/>
          </a:xfrm>
          <a:prstGeom prst="ellipse">
            <a:avLst/>
          </a:prstGeom>
          <a:solidFill>
            <a:schemeClr val="accent2"/>
          </a:solidFill>
          <a:ln w="15875">
            <a:solidFill>
              <a:schemeClr val="accent2"/>
            </a:solid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r>
              <a:rPr lang="en-US" sz="1400" dirty="0">
                <a:solidFill>
                  <a:schemeClr val="bg1"/>
                </a:solidFill>
              </a:rPr>
              <a:t>Medium Complexity</a:t>
            </a:r>
          </a:p>
          <a:p>
            <a:pPr algn="ctr">
              <a:lnSpc>
                <a:spcPct val="90000"/>
              </a:lnSpc>
            </a:pPr>
            <a:r>
              <a:rPr lang="en-US" sz="1400" dirty="0">
                <a:solidFill>
                  <a:schemeClr val="bg1"/>
                </a:solidFill>
              </a:rPr>
              <a:t>3-6 </a:t>
            </a:r>
            <a:r>
              <a:rPr lang="en-US" sz="1400" dirty="0" err="1">
                <a:solidFill>
                  <a:schemeClr val="bg1"/>
                </a:solidFill>
              </a:rPr>
              <a:t>mo</a:t>
            </a:r>
            <a:endParaRPr lang="en-US" sz="1400" dirty="0">
              <a:solidFill>
                <a:schemeClr val="bg1"/>
              </a:solidFill>
            </a:endParaRPr>
          </a:p>
        </p:txBody>
      </p:sp>
      <p:sp>
        <p:nvSpPr>
          <p:cNvPr id="8" name="Oval 7">
            <a:extLst>
              <a:ext uri="{FF2B5EF4-FFF2-40B4-BE49-F238E27FC236}">
                <a16:creationId xmlns:a16="http://schemas.microsoft.com/office/drawing/2014/main" id="{624BCC7F-247C-44FE-836A-4AE5F757E4F9}"/>
              </a:ext>
            </a:extLst>
          </p:cNvPr>
          <p:cNvSpPr/>
          <p:nvPr/>
        </p:nvSpPr>
        <p:spPr bwMode="gray">
          <a:xfrm>
            <a:off x="10106290" y="2340864"/>
            <a:ext cx="1434146" cy="987552"/>
          </a:xfrm>
          <a:prstGeom prst="ellipse">
            <a:avLst/>
          </a:prstGeom>
          <a:solidFill>
            <a:schemeClr val="accent2"/>
          </a:solidFill>
          <a:ln w="15875">
            <a:solidFill>
              <a:schemeClr val="accent2"/>
            </a:solid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r>
              <a:rPr lang="en-US" sz="1400" dirty="0">
                <a:solidFill>
                  <a:schemeClr val="bg1"/>
                </a:solidFill>
              </a:rPr>
              <a:t>High Complexity</a:t>
            </a:r>
          </a:p>
          <a:p>
            <a:pPr algn="ctr">
              <a:lnSpc>
                <a:spcPct val="90000"/>
              </a:lnSpc>
            </a:pPr>
            <a:r>
              <a:rPr lang="en-US" sz="1400" dirty="0">
                <a:solidFill>
                  <a:schemeClr val="bg1"/>
                </a:solidFill>
              </a:rPr>
              <a:t>6-8 </a:t>
            </a:r>
            <a:r>
              <a:rPr lang="en-US" sz="1400" dirty="0" err="1">
                <a:solidFill>
                  <a:schemeClr val="bg1"/>
                </a:solidFill>
              </a:rPr>
              <a:t>mo</a:t>
            </a:r>
            <a:endParaRPr lang="en-US" sz="1400" dirty="0">
              <a:solidFill>
                <a:schemeClr val="bg1"/>
              </a:solidFill>
            </a:endParaRPr>
          </a:p>
        </p:txBody>
      </p:sp>
      <p:sp>
        <p:nvSpPr>
          <p:cNvPr id="10" name="TextBox 9">
            <a:extLst>
              <a:ext uri="{FF2B5EF4-FFF2-40B4-BE49-F238E27FC236}">
                <a16:creationId xmlns:a16="http://schemas.microsoft.com/office/drawing/2014/main" id="{F3C9E2FB-9260-4853-B0A2-7C5F0987F97F}"/>
              </a:ext>
            </a:extLst>
          </p:cNvPr>
          <p:cNvSpPr txBox="1"/>
          <p:nvPr/>
        </p:nvSpPr>
        <p:spPr>
          <a:xfrm>
            <a:off x="6963887" y="3802380"/>
            <a:ext cx="4825777" cy="2257045"/>
          </a:xfrm>
          <a:prstGeom prst="rect">
            <a:avLst/>
          </a:prstGeom>
          <a:noFill/>
        </p:spPr>
        <p:txBody>
          <a:bodyPr wrap="square" lIns="0" tIns="0" rIns="0" bIns="0" rtlCol="0">
            <a:noAutofit/>
          </a:bodyPr>
          <a:lstStyle/>
          <a:p>
            <a:pPr>
              <a:lnSpc>
                <a:spcPct val="90000"/>
              </a:lnSpc>
            </a:pPr>
            <a:r>
              <a:rPr lang="en-US" sz="2000" dirty="0"/>
              <a:t>Deployment timelines depend upon:</a:t>
            </a:r>
          </a:p>
          <a:p>
            <a:pPr marL="285750" indent="-285750">
              <a:lnSpc>
                <a:spcPct val="90000"/>
              </a:lnSpc>
              <a:buClr>
                <a:schemeClr val="bg1">
                  <a:lumMod val="50000"/>
                </a:schemeClr>
              </a:buClr>
              <a:buFont typeface="Arial" panose="020B0604020202020204" pitchFamily="34" charset="0"/>
              <a:buChar char="•"/>
            </a:pPr>
            <a:r>
              <a:rPr lang="en-US" sz="2000" dirty="0"/>
              <a:t>Establishing a governance model</a:t>
            </a:r>
          </a:p>
          <a:p>
            <a:pPr marL="285750" indent="-285750">
              <a:lnSpc>
                <a:spcPct val="90000"/>
              </a:lnSpc>
              <a:buClr>
                <a:schemeClr val="bg1">
                  <a:lumMod val="50000"/>
                </a:schemeClr>
              </a:buClr>
              <a:buFont typeface="Arial" panose="020B0604020202020204" pitchFamily="34" charset="0"/>
              <a:buChar char="•"/>
            </a:pPr>
            <a:r>
              <a:rPr lang="en-US" sz="2000" dirty="0"/>
              <a:t>Supported application versions</a:t>
            </a:r>
          </a:p>
          <a:p>
            <a:pPr marL="285750" indent="-285750">
              <a:lnSpc>
                <a:spcPct val="90000"/>
              </a:lnSpc>
              <a:buClr>
                <a:schemeClr val="bg1">
                  <a:lumMod val="50000"/>
                </a:schemeClr>
              </a:buClr>
              <a:buFont typeface="Arial" panose="020B0604020202020204" pitchFamily="34" charset="0"/>
              <a:buChar char="•"/>
            </a:pPr>
            <a:r>
              <a:rPr lang="en-US" sz="2000" dirty="0"/>
              <a:t>Database size</a:t>
            </a:r>
          </a:p>
          <a:p>
            <a:pPr marL="285750" indent="-285750">
              <a:lnSpc>
                <a:spcPct val="90000"/>
              </a:lnSpc>
              <a:buClr>
                <a:schemeClr val="bg1">
                  <a:lumMod val="50000"/>
                </a:schemeClr>
              </a:buClr>
              <a:buFont typeface="Arial" panose="020B0604020202020204" pitchFamily="34" charset="0"/>
              <a:buChar char="•"/>
            </a:pPr>
            <a:r>
              <a:rPr lang="en-US" sz="2000" dirty="0"/>
              <a:t>Customizations and integrations</a:t>
            </a:r>
          </a:p>
          <a:p>
            <a:pPr marL="285750" indent="-285750">
              <a:lnSpc>
                <a:spcPct val="90000"/>
              </a:lnSpc>
              <a:buClr>
                <a:schemeClr val="bg1">
                  <a:lumMod val="50000"/>
                </a:schemeClr>
              </a:buClr>
              <a:buFont typeface="Arial" panose="020B0604020202020204" pitchFamily="34" charset="0"/>
              <a:buChar char="•"/>
            </a:pPr>
            <a:r>
              <a:rPr lang="en-US" sz="2000" dirty="0"/>
              <a:t>Manual or automated lift &amp; shift</a:t>
            </a:r>
          </a:p>
        </p:txBody>
      </p:sp>
      <p:cxnSp>
        <p:nvCxnSpPr>
          <p:cNvPr id="13" name="Straight Connector 12">
            <a:extLst>
              <a:ext uri="{FF2B5EF4-FFF2-40B4-BE49-F238E27FC236}">
                <a16:creationId xmlns:a16="http://schemas.microsoft.com/office/drawing/2014/main" id="{EC72EB33-6CDF-434C-A456-BB1EF8B6DB2C}"/>
              </a:ext>
            </a:extLst>
          </p:cNvPr>
          <p:cNvCxnSpPr/>
          <p:nvPr/>
        </p:nvCxnSpPr>
        <p:spPr>
          <a:xfrm>
            <a:off x="5690587" y="1524001"/>
            <a:ext cx="0" cy="4157708"/>
          </a:xfrm>
          <a:prstGeom prst="line">
            <a:avLst/>
          </a:prstGeom>
          <a:ln w="19050">
            <a:solidFill>
              <a:schemeClr val="accent2"/>
            </a:solidFill>
            <a:miter lim="800000"/>
            <a:tailEnd type="none"/>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80878089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a:extLst>
              <a:ext uri="{FF2B5EF4-FFF2-40B4-BE49-F238E27FC236}">
                <a16:creationId xmlns:a16="http://schemas.microsoft.com/office/drawing/2014/main" id="{A64B98A1-1C51-4097-BAB2-6244DAC0C03D}"/>
              </a:ext>
            </a:extLst>
          </p:cNvPr>
          <p:cNvSpPr>
            <a:spLocks noGrp="1"/>
          </p:cNvSpPr>
          <p:nvPr>
            <p:ph type="sldNum" sz="quarter" idx="12"/>
          </p:nvPr>
        </p:nvSpPr>
        <p:spPr>
          <a:xfrm>
            <a:off x="11324205" y="6556248"/>
            <a:ext cx="333467" cy="182880"/>
          </a:xfrm>
        </p:spPr>
        <p:txBody>
          <a:bodyPr/>
          <a:lstStyle/>
          <a:p>
            <a:fld id="{C51EAA63-D034-42AE-91FA-B13B9518C7BE}" type="slidenum">
              <a:rPr lang="en-US" smtClean="0"/>
              <a:t>37</a:t>
            </a:fld>
            <a:endParaRPr lang="en-US"/>
          </a:p>
        </p:txBody>
      </p:sp>
      <p:sp>
        <p:nvSpPr>
          <p:cNvPr id="3" name="Title 2">
            <a:extLst>
              <a:ext uri="{FF2B5EF4-FFF2-40B4-BE49-F238E27FC236}">
                <a16:creationId xmlns:a16="http://schemas.microsoft.com/office/drawing/2014/main" id="{CBC525CC-1431-410C-AF79-C9ADF629FF5B}"/>
              </a:ext>
            </a:extLst>
          </p:cNvPr>
          <p:cNvSpPr>
            <a:spLocks noGrp="1"/>
          </p:cNvSpPr>
          <p:nvPr>
            <p:ph type="title"/>
          </p:nvPr>
        </p:nvSpPr>
        <p:spPr/>
        <p:txBody>
          <a:bodyPr/>
          <a:lstStyle/>
          <a:p>
            <a:r>
              <a:rPr lang="en-US" dirty="0"/>
              <a:t>Customers Are Moving and Improving Today</a:t>
            </a:r>
          </a:p>
        </p:txBody>
      </p:sp>
      <p:pic>
        <p:nvPicPr>
          <p:cNvPr id="4" name="Picture 3">
            <a:extLst>
              <a:ext uri="{FF2B5EF4-FFF2-40B4-BE49-F238E27FC236}">
                <a16:creationId xmlns:a16="http://schemas.microsoft.com/office/drawing/2014/main" id="{260EEC2F-4D9F-4EB2-A762-ACC2FAB89C66}"/>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773647" y="5256628"/>
            <a:ext cx="1282131" cy="240400"/>
          </a:xfrm>
          <a:prstGeom prst="rect">
            <a:avLst/>
          </a:prstGeom>
        </p:spPr>
      </p:pic>
      <p:sp>
        <p:nvSpPr>
          <p:cNvPr id="5" name="Parallelogram 4">
            <a:extLst>
              <a:ext uri="{FF2B5EF4-FFF2-40B4-BE49-F238E27FC236}">
                <a16:creationId xmlns:a16="http://schemas.microsoft.com/office/drawing/2014/main" id="{A78E21D2-AE09-4C77-8501-C56851634DC1}"/>
              </a:ext>
            </a:extLst>
          </p:cNvPr>
          <p:cNvSpPr/>
          <p:nvPr/>
        </p:nvSpPr>
        <p:spPr bwMode="gray">
          <a:xfrm>
            <a:off x="809908" y="1829370"/>
            <a:ext cx="2964423" cy="387275"/>
          </a:xfrm>
          <a:prstGeom prst="parallelogram">
            <a:avLst/>
          </a:prstGeom>
          <a:solidFill>
            <a:schemeClr val="accent2"/>
          </a:solidFill>
          <a:ln w="15875">
            <a:solidFill>
              <a:schemeClr val="accent2"/>
            </a:solid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r>
              <a:rPr lang="en-US" dirty="0">
                <a:solidFill>
                  <a:schemeClr val="bg1"/>
                </a:solidFill>
              </a:rPr>
              <a:t>IT Service Providers</a:t>
            </a:r>
          </a:p>
        </p:txBody>
      </p:sp>
      <p:pic>
        <p:nvPicPr>
          <p:cNvPr id="7" name="Picture 6">
            <a:extLst>
              <a:ext uri="{FF2B5EF4-FFF2-40B4-BE49-F238E27FC236}">
                <a16:creationId xmlns:a16="http://schemas.microsoft.com/office/drawing/2014/main" id="{F5357191-D430-4F1C-8F9D-ADEED5D12763}"/>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811965" y="4452829"/>
            <a:ext cx="1179102" cy="404328"/>
          </a:xfrm>
          <a:prstGeom prst="rect">
            <a:avLst/>
          </a:prstGeom>
        </p:spPr>
      </p:pic>
      <p:sp>
        <p:nvSpPr>
          <p:cNvPr id="8" name="Parallelogram 7">
            <a:extLst>
              <a:ext uri="{FF2B5EF4-FFF2-40B4-BE49-F238E27FC236}">
                <a16:creationId xmlns:a16="http://schemas.microsoft.com/office/drawing/2014/main" id="{F353BCD9-0229-4BEA-9805-6ECE5B057676}"/>
              </a:ext>
            </a:extLst>
          </p:cNvPr>
          <p:cNvSpPr/>
          <p:nvPr/>
        </p:nvSpPr>
        <p:spPr bwMode="gray">
          <a:xfrm>
            <a:off x="8138103" y="1829371"/>
            <a:ext cx="3186102" cy="387275"/>
          </a:xfrm>
          <a:prstGeom prst="parallelogram">
            <a:avLst/>
          </a:prstGeom>
          <a:solidFill>
            <a:schemeClr val="accent2"/>
          </a:solidFill>
          <a:ln w="15875">
            <a:solidFill>
              <a:schemeClr val="accent2"/>
            </a:solid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r>
              <a:rPr lang="en-US" dirty="0">
                <a:solidFill>
                  <a:schemeClr val="bg1"/>
                </a:solidFill>
              </a:rPr>
              <a:t>Financial Services</a:t>
            </a:r>
          </a:p>
        </p:txBody>
      </p:sp>
      <p:sp>
        <p:nvSpPr>
          <p:cNvPr id="9" name="Parallelogram 8">
            <a:extLst>
              <a:ext uri="{FF2B5EF4-FFF2-40B4-BE49-F238E27FC236}">
                <a16:creationId xmlns:a16="http://schemas.microsoft.com/office/drawing/2014/main" id="{47B27CF1-38DC-4AC9-B8FA-786A9AFC622D}"/>
              </a:ext>
            </a:extLst>
          </p:cNvPr>
          <p:cNvSpPr/>
          <p:nvPr/>
        </p:nvSpPr>
        <p:spPr bwMode="gray">
          <a:xfrm>
            <a:off x="4543846" y="1829370"/>
            <a:ext cx="2964423" cy="387275"/>
          </a:xfrm>
          <a:prstGeom prst="parallelogram">
            <a:avLst/>
          </a:prstGeom>
          <a:solidFill>
            <a:schemeClr val="accent2"/>
          </a:solidFill>
          <a:ln w="15875">
            <a:solidFill>
              <a:schemeClr val="accent2"/>
            </a:solid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r>
              <a:rPr lang="en-US" dirty="0">
                <a:solidFill>
                  <a:schemeClr val="bg1"/>
                </a:solidFill>
              </a:rPr>
              <a:t>Manufacturing</a:t>
            </a:r>
          </a:p>
        </p:txBody>
      </p:sp>
      <p:pic>
        <p:nvPicPr>
          <p:cNvPr id="10" name="Picture 24" descr="http://www.annualreports.com/HostedData/CompanyLogos/darling.PNG">
            <a:extLst>
              <a:ext uri="{FF2B5EF4-FFF2-40B4-BE49-F238E27FC236}">
                <a16:creationId xmlns:a16="http://schemas.microsoft.com/office/drawing/2014/main" id="{352CBBBE-3B0F-4218-BE0C-4C3FE24B4F82}"/>
              </a:ext>
            </a:extLst>
          </p:cNvPr>
          <p:cNvPicPr>
            <a:picLocks noChangeAspect="1" noChangeArrowheads="1"/>
          </p:cNvPicPr>
          <p:nvPr/>
        </p:nvPicPr>
        <p:blipFill>
          <a:blip r:embed="rId5" cstate="email">
            <a:extLst>
              <a:ext uri="{28A0092B-C50C-407E-A947-70E740481C1C}">
                <a14:useLocalDpi xmlns:a14="http://schemas.microsoft.com/office/drawing/2010/main"/>
              </a:ext>
            </a:extLst>
          </a:blip>
          <a:srcRect/>
          <a:stretch>
            <a:fillRect/>
          </a:stretch>
        </p:blipFill>
        <p:spPr bwMode="auto">
          <a:xfrm>
            <a:off x="4373583" y="3520207"/>
            <a:ext cx="1652473" cy="659708"/>
          </a:xfrm>
          <a:prstGeom prst="rect">
            <a:avLst/>
          </a:prstGeom>
          <a:noFill/>
        </p:spPr>
      </p:pic>
      <p:pic>
        <p:nvPicPr>
          <p:cNvPr id="11" name="Picture 10">
            <a:extLst>
              <a:ext uri="{FF2B5EF4-FFF2-40B4-BE49-F238E27FC236}">
                <a16:creationId xmlns:a16="http://schemas.microsoft.com/office/drawing/2014/main" id="{A064DAD7-7979-4A22-8F3C-B349D5D280F5}"/>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8115494" y="2669010"/>
            <a:ext cx="1970735" cy="247251"/>
          </a:xfrm>
          <a:prstGeom prst="rect">
            <a:avLst/>
          </a:prstGeom>
        </p:spPr>
      </p:pic>
      <p:pic>
        <p:nvPicPr>
          <p:cNvPr id="12" name="Picture 11">
            <a:extLst>
              <a:ext uri="{FF2B5EF4-FFF2-40B4-BE49-F238E27FC236}">
                <a16:creationId xmlns:a16="http://schemas.microsoft.com/office/drawing/2014/main" id="{3EC2EF31-3350-45E2-B3C6-DB915FF35B20}"/>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805366" y="2623012"/>
            <a:ext cx="1065448" cy="577515"/>
          </a:xfrm>
          <a:prstGeom prst="rect">
            <a:avLst/>
          </a:prstGeom>
          <a:effectLst/>
        </p:spPr>
      </p:pic>
      <p:pic>
        <p:nvPicPr>
          <p:cNvPr id="13" name="Picture 12">
            <a:extLst>
              <a:ext uri="{FF2B5EF4-FFF2-40B4-BE49-F238E27FC236}">
                <a16:creationId xmlns:a16="http://schemas.microsoft.com/office/drawing/2014/main" id="{420DB215-87C1-4423-AEA2-470E6A1D2A4E}"/>
              </a:ext>
            </a:extLst>
          </p:cNvPr>
          <p:cNvPicPr>
            <a:picLocks noChangeAspect="1"/>
          </p:cNvPicPr>
          <p:nvPr/>
        </p:nvPicPr>
        <p:blipFill>
          <a:blip r:embed="rId8" cstate="email">
            <a:duotone>
              <a:schemeClr val="bg2">
                <a:shade val="45000"/>
                <a:satMod val="135000"/>
              </a:schemeClr>
              <a:prstClr val="white"/>
            </a:duotone>
            <a:extLst>
              <a:ext uri="{28A0092B-C50C-407E-A947-70E740481C1C}">
                <a14:useLocalDpi xmlns:a14="http://schemas.microsoft.com/office/drawing/2010/main"/>
              </a:ext>
            </a:extLst>
          </a:blip>
          <a:stretch>
            <a:fillRect/>
          </a:stretch>
        </p:blipFill>
        <p:spPr>
          <a:xfrm>
            <a:off x="811965" y="3599348"/>
            <a:ext cx="1312315" cy="454660"/>
          </a:xfrm>
          <a:prstGeom prst="rect">
            <a:avLst/>
          </a:prstGeom>
        </p:spPr>
      </p:pic>
      <p:pic>
        <p:nvPicPr>
          <p:cNvPr id="14" name="Content Placeholder 8">
            <a:extLst>
              <a:ext uri="{FF2B5EF4-FFF2-40B4-BE49-F238E27FC236}">
                <a16:creationId xmlns:a16="http://schemas.microsoft.com/office/drawing/2014/main" id="{E77C18F2-FC53-4607-BCDC-F5E89FBCF681}"/>
              </a:ext>
            </a:extLst>
          </p:cNvPr>
          <p:cNvPicPr>
            <a:picLocks noChangeAspect="1"/>
          </p:cNvPicPr>
          <p:nvPr/>
        </p:nvPicPr>
        <p:blipFill>
          <a:blip r:embed="rId9" cstate="print">
            <a:extLst>
              <a:ext uri="{28A0092B-C50C-407E-A947-70E740481C1C}">
                <a14:useLocalDpi xmlns:a14="http://schemas.microsoft.com/office/drawing/2010/main" val="0"/>
              </a:ext>
            </a:extLst>
          </a:blip>
          <a:stretch>
            <a:fillRect/>
          </a:stretch>
        </p:blipFill>
        <p:spPr>
          <a:xfrm>
            <a:off x="4450711" y="2588120"/>
            <a:ext cx="1575345" cy="458426"/>
          </a:xfrm>
          <a:prstGeom prst="rect">
            <a:avLst/>
          </a:prstGeom>
        </p:spPr>
      </p:pic>
      <p:pic>
        <p:nvPicPr>
          <p:cNvPr id="15" name="Picture 14">
            <a:extLst>
              <a:ext uri="{FF2B5EF4-FFF2-40B4-BE49-F238E27FC236}">
                <a16:creationId xmlns:a16="http://schemas.microsoft.com/office/drawing/2014/main" id="{0ED2D95C-996B-44E3-98AD-78C1116C03F7}"/>
              </a:ext>
            </a:extLst>
          </p:cNvPr>
          <p:cNvPicPr>
            <a:picLocks noChangeAspect="1"/>
          </p:cNvPicPr>
          <p:nvPr/>
        </p:nvPicPr>
        <p:blipFill>
          <a:blip r:embed="rId10" cstate="email">
            <a:extLst>
              <a:ext uri="{28A0092B-C50C-407E-A947-70E740481C1C}">
                <a14:useLocalDpi xmlns:a14="http://schemas.microsoft.com/office/drawing/2010/main"/>
              </a:ext>
            </a:extLst>
          </a:blip>
          <a:stretch>
            <a:fillRect/>
          </a:stretch>
        </p:blipFill>
        <p:spPr>
          <a:xfrm>
            <a:off x="8138103" y="4240545"/>
            <a:ext cx="739397" cy="986564"/>
          </a:xfrm>
          <a:prstGeom prst="rect">
            <a:avLst/>
          </a:prstGeom>
        </p:spPr>
      </p:pic>
      <p:sp>
        <p:nvSpPr>
          <p:cNvPr id="16" name="Parallelogram 15">
            <a:extLst>
              <a:ext uri="{FF2B5EF4-FFF2-40B4-BE49-F238E27FC236}">
                <a16:creationId xmlns:a16="http://schemas.microsoft.com/office/drawing/2014/main" id="{16F102DE-CF82-4831-ACB4-11FC7AF6F937}"/>
              </a:ext>
            </a:extLst>
          </p:cNvPr>
          <p:cNvSpPr/>
          <p:nvPr/>
        </p:nvSpPr>
        <p:spPr bwMode="gray">
          <a:xfrm>
            <a:off x="8115494" y="3481795"/>
            <a:ext cx="3208711" cy="387275"/>
          </a:xfrm>
          <a:prstGeom prst="parallelogram">
            <a:avLst/>
          </a:prstGeom>
          <a:solidFill>
            <a:schemeClr val="accent2"/>
          </a:solidFill>
          <a:ln w="15875">
            <a:solidFill>
              <a:schemeClr val="accent2"/>
            </a:solid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r>
              <a:rPr lang="en-US" dirty="0">
                <a:solidFill>
                  <a:schemeClr val="bg1"/>
                </a:solidFill>
              </a:rPr>
              <a:t>Education</a:t>
            </a:r>
          </a:p>
        </p:txBody>
      </p:sp>
      <p:sp>
        <p:nvSpPr>
          <p:cNvPr id="6" name="TextBox 5">
            <a:extLst>
              <a:ext uri="{FF2B5EF4-FFF2-40B4-BE49-F238E27FC236}">
                <a16:creationId xmlns:a16="http://schemas.microsoft.com/office/drawing/2014/main" id="{0CBB7F39-7A68-4012-BF7B-6C9FC8BB7FBD}"/>
              </a:ext>
            </a:extLst>
          </p:cNvPr>
          <p:cNvSpPr txBox="1"/>
          <p:nvPr/>
        </p:nvSpPr>
        <p:spPr>
          <a:xfrm>
            <a:off x="2292119" y="2792636"/>
            <a:ext cx="1277499" cy="407891"/>
          </a:xfrm>
          <a:prstGeom prst="rect">
            <a:avLst/>
          </a:prstGeom>
          <a:noFill/>
        </p:spPr>
        <p:txBody>
          <a:bodyPr wrap="none" lIns="0" tIns="0" rIns="0" bIns="0" rtlCol="0">
            <a:noAutofit/>
          </a:bodyPr>
          <a:lstStyle/>
          <a:p>
            <a:pPr>
              <a:lnSpc>
                <a:spcPct val="90000"/>
              </a:lnSpc>
            </a:pPr>
            <a:r>
              <a:rPr lang="en-US" dirty="0"/>
              <a:t>Migrate EBS</a:t>
            </a:r>
          </a:p>
        </p:txBody>
      </p:sp>
      <p:sp>
        <p:nvSpPr>
          <p:cNvPr id="17" name="TextBox 16">
            <a:extLst>
              <a:ext uri="{FF2B5EF4-FFF2-40B4-BE49-F238E27FC236}">
                <a16:creationId xmlns:a16="http://schemas.microsoft.com/office/drawing/2014/main" id="{DDE07DC0-0942-432C-A3F0-ECD7BF0B380E}"/>
              </a:ext>
            </a:extLst>
          </p:cNvPr>
          <p:cNvSpPr txBox="1"/>
          <p:nvPr/>
        </p:nvSpPr>
        <p:spPr>
          <a:xfrm>
            <a:off x="2286089" y="5227109"/>
            <a:ext cx="1836452" cy="407891"/>
          </a:xfrm>
          <a:prstGeom prst="rect">
            <a:avLst/>
          </a:prstGeom>
          <a:noFill/>
        </p:spPr>
        <p:txBody>
          <a:bodyPr wrap="square" lIns="0" tIns="0" rIns="0" bIns="0" rtlCol="0">
            <a:noAutofit/>
          </a:bodyPr>
          <a:lstStyle/>
          <a:p>
            <a:pPr>
              <a:lnSpc>
                <a:spcPct val="90000"/>
              </a:lnSpc>
            </a:pPr>
            <a:r>
              <a:rPr lang="en-US" dirty="0"/>
              <a:t>EBS, JDE, PSFT demo labs</a:t>
            </a:r>
          </a:p>
        </p:txBody>
      </p:sp>
      <p:sp>
        <p:nvSpPr>
          <p:cNvPr id="18" name="TextBox 17">
            <a:extLst>
              <a:ext uri="{FF2B5EF4-FFF2-40B4-BE49-F238E27FC236}">
                <a16:creationId xmlns:a16="http://schemas.microsoft.com/office/drawing/2014/main" id="{B1613E25-A050-4D7C-A434-841159CA55AA}"/>
              </a:ext>
            </a:extLst>
          </p:cNvPr>
          <p:cNvSpPr txBox="1"/>
          <p:nvPr/>
        </p:nvSpPr>
        <p:spPr>
          <a:xfrm>
            <a:off x="2292119" y="3646117"/>
            <a:ext cx="1277499" cy="407891"/>
          </a:xfrm>
          <a:prstGeom prst="rect">
            <a:avLst/>
          </a:prstGeom>
          <a:noFill/>
        </p:spPr>
        <p:txBody>
          <a:bodyPr wrap="none" lIns="0" tIns="0" rIns="0" bIns="0" rtlCol="0">
            <a:noAutofit/>
          </a:bodyPr>
          <a:lstStyle/>
          <a:p>
            <a:pPr>
              <a:lnSpc>
                <a:spcPct val="90000"/>
              </a:lnSpc>
            </a:pPr>
            <a:r>
              <a:rPr lang="en-US" dirty="0"/>
              <a:t>EBS demo lab</a:t>
            </a:r>
          </a:p>
        </p:txBody>
      </p:sp>
      <p:sp>
        <p:nvSpPr>
          <p:cNvPr id="19" name="TextBox 18">
            <a:extLst>
              <a:ext uri="{FF2B5EF4-FFF2-40B4-BE49-F238E27FC236}">
                <a16:creationId xmlns:a16="http://schemas.microsoft.com/office/drawing/2014/main" id="{5A2769F2-B3CE-4F60-9724-6F3C98AE8BB1}"/>
              </a:ext>
            </a:extLst>
          </p:cNvPr>
          <p:cNvSpPr txBox="1"/>
          <p:nvPr/>
        </p:nvSpPr>
        <p:spPr>
          <a:xfrm>
            <a:off x="2286089" y="4454937"/>
            <a:ext cx="1277499" cy="407891"/>
          </a:xfrm>
          <a:prstGeom prst="rect">
            <a:avLst/>
          </a:prstGeom>
          <a:noFill/>
        </p:spPr>
        <p:txBody>
          <a:bodyPr wrap="none" lIns="0" tIns="0" rIns="0" bIns="0" rtlCol="0">
            <a:noAutofit/>
          </a:bodyPr>
          <a:lstStyle/>
          <a:p>
            <a:pPr>
              <a:lnSpc>
                <a:spcPct val="90000"/>
              </a:lnSpc>
            </a:pPr>
            <a:r>
              <a:rPr lang="en-US" dirty="0"/>
              <a:t>Migrate PSFT</a:t>
            </a:r>
          </a:p>
        </p:txBody>
      </p:sp>
      <p:sp>
        <p:nvSpPr>
          <p:cNvPr id="20" name="TextBox 19">
            <a:extLst>
              <a:ext uri="{FF2B5EF4-FFF2-40B4-BE49-F238E27FC236}">
                <a16:creationId xmlns:a16="http://schemas.microsoft.com/office/drawing/2014/main" id="{94D50CAA-EECA-4390-878D-292E6C8391F1}"/>
              </a:ext>
            </a:extLst>
          </p:cNvPr>
          <p:cNvSpPr txBox="1"/>
          <p:nvPr/>
        </p:nvSpPr>
        <p:spPr>
          <a:xfrm>
            <a:off x="6103153" y="2744339"/>
            <a:ext cx="1277499" cy="407891"/>
          </a:xfrm>
          <a:prstGeom prst="rect">
            <a:avLst/>
          </a:prstGeom>
          <a:noFill/>
        </p:spPr>
        <p:txBody>
          <a:bodyPr wrap="none" lIns="0" tIns="0" rIns="0" bIns="0" rtlCol="0">
            <a:noAutofit/>
          </a:bodyPr>
          <a:lstStyle/>
          <a:p>
            <a:pPr>
              <a:lnSpc>
                <a:spcPct val="90000"/>
              </a:lnSpc>
            </a:pPr>
            <a:r>
              <a:rPr lang="en-US" dirty="0"/>
              <a:t>Migrate JDE</a:t>
            </a:r>
          </a:p>
        </p:txBody>
      </p:sp>
      <p:sp>
        <p:nvSpPr>
          <p:cNvPr id="21" name="TextBox 20">
            <a:extLst>
              <a:ext uri="{FF2B5EF4-FFF2-40B4-BE49-F238E27FC236}">
                <a16:creationId xmlns:a16="http://schemas.microsoft.com/office/drawing/2014/main" id="{090FB18F-1C15-4643-B25A-580B344CCB49}"/>
              </a:ext>
            </a:extLst>
          </p:cNvPr>
          <p:cNvSpPr txBox="1"/>
          <p:nvPr/>
        </p:nvSpPr>
        <p:spPr>
          <a:xfrm>
            <a:off x="6084521" y="3646115"/>
            <a:ext cx="1277499" cy="407891"/>
          </a:xfrm>
          <a:prstGeom prst="rect">
            <a:avLst/>
          </a:prstGeom>
          <a:noFill/>
        </p:spPr>
        <p:txBody>
          <a:bodyPr wrap="none" lIns="0" tIns="0" rIns="0" bIns="0" rtlCol="0">
            <a:noAutofit/>
          </a:bodyPr>
          <a:lstStyle/>
          <a:p>
            <a:pPr>
              <a:lnSpc>
                <a:spcPct val="90000"/>
              </a:lnSpc>
            </a:pPr>
            <a:r>
              <a:rPr lang="en-US" dirty="0"/>
              <a:t>Migrate EBS</a:t>
            </a:r>
          </a:p>
        </p:txBody>
      </p:sp>
      <p:sp>
        <p:nvSpPr>
          <p:cNvPr id="22" name="TextBox 21">
            <a:extLst>
              <a:ext uri="{FF2B5EF4-FFF2-40B4-BE49-F238E27FC236}">
                <a16:creationId xmlns:a16="http://schemas.microsoft.com/office/drawing/2014/main" id="{B4E0C4FC-61B3-4488-90F7-FEF7BA76104A}"/>
              </a:ext>
            </a:extLst>
          </p:cNvPr>
          <p:cNvSpPr txBox="1"/>
          <p:nvPr/>
        </p:nvSpPr>
        <p:spPr>
          <a:xfrm>
            <a:off x="10326859" y="2669010"/>
            <a:ext cx="1277499" cy="407891"/>
          </a:xfrm>
          <a:prstGeom prst="rect">
            <a:avLst/>
          </a:prstGeom>
          <a:noFill/>
        </p:spPr>
        <p:txBody>
          <a:bodyPr wrap="none" lIns="0" tIns="0" rIns="0" bIns="0" rtlCol="0">
            <a:noAutofit/>
          </a:bodyPr>
          <a:lstStyle/>
          <a:p>
            <a:pPr>
              <a:lnSpc>
                <a:spcPct val="90000"/>
              </a:lnSpc>
            </a:pPr>
            <a:r>
              <a:rPr lang="en-US" dirty="0"/>
              <a:t>DR for EBS</a:t>
            </a:r>
          </a:p>
        </p:txBody>
      </p:sp>
      <p:sp>
        <p:nvSpPr>
          <p:cNvPr id="23" name="TextBox 22">
            <a:extLst>
              <a:ext uri="{FF2B5EF4-FFF2-40B4-BE49-F238E27FC236}">
                <a16:creationId xmlns:a16="http://schemas.microsoft.com/office/drawing/2014/main" id="{F102AFA6-B111-41C2-82EA-EE372211AB46}"/>
              </a:ext>
            </a:extLst>
          </p:cNvPr>
          <p:cNvSpPr txBox="1"/>
          <p:nvPr/>
        </p:nvSpPr>
        <p:spPr>
          <a:xfrm>
            <a:off x="9049360" y="4415434"/>
            <a:ext cx="1277499" cy="407891"/>
          </a:xfrm>
          <a:prstGeom prst="rect">
            <a:avLst/>
          </a:prstGeom>
          <a:noFill/>
        </p:spPr>
        <p:txBody>
          <a:bodyPr wrap="none" lIns="0" tIns="0" rIns="0" bIns="0" rtlCol="0">
            <a:noAutofit/>
          </a:bodyPr>
          <a:lstStyle/>
          <a:p>
            <a:pPr>
              <a:lnSpc>
                <a:spcPct val="90000"/>
              </a:lnSpc>
            </a:pPr>
            <a:r>
              <a:rPr lang="en-US" dirty="0"/>
              <a:t>University of Santiago</a:t>
            </a:r>
          </a:p>
          <a:p>
            <a:pPr>
              <a:lnSpc>
                <a:spcPct val="90000"/>
              </a:lnSpc>
            </a:pPr>
            <a:r>
              <a:rPr lang="en-US" dirty="0"/>
              <a:t>PSFT Dev/Test</a:t>
            </a:r>
          </a:p>
          <a:p>
            <a:pPr>
              <a:lnSpc>
                <a:spcPct val="90000"/>
              </a:lnSpc>
            </a:pPr>
            <a:endParaRPr lang="en-US" dirty="0"/>
          </a:p>
        </p:txBody>
      </p:sp>
    </p:spTree>
    <p:extLst>
      <p:ext uri="{BB962C8B-B14F-4D97-AF65-F5344CB8AC3E}">
        <p14:creationId xmlns:p14="http://schemas.microsoft.com/office/powerpoint/2010/main" val="294587114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Footer Placeholder 3">
            <a:extLst>
              <a:ext uri="{FF2B5EF4-FFF2-40B4-BE49-F238E27FC236}">
                <a16:creationId xmlns:a16="http://schemas.microsoft.com/office/drawing/2014/main" id="{9702C5D8-6E54-4052-A7EE-5AD78BA8BC9F}"/>
              </a:ext>
            </a:extLst>
          </p:cNvPr>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50" b="0" i="0" u="none" strike="noStrike" kern="1200" cap="none" spc="0" normalizeH="0" baseline="0" noProof="0">
                <a:ln>
                  <a:noFill/>
                </a:ln>
                <a:solidFill>
                  <a:srgbClr val="58595B"/>
                </a:solidFill>
                <a:effectLst/>
                <a:uLnTx/>
                <a:uFillTx/>
                <a:latin typeface="Calibri"/>
                <a:ea typeface="+mn-ea"/>
                <a:cs typeface="+mn-cs"/>
              </a:rPr>
              <a:t>Confidential – Oracle Restricted</a:t>
            </a:r>
          </a:p>
        </p:txBody>
      </p:sp>
      <p:sp>
        <p:nvSpPr>
          <p:cNvPr id="7" name="Title 6">
            <a:extLst>
              <a:ext uri="{FF2B5EF4-FFF2-40B4-BE49-F238E27FC236}">
                <a16:creationId xmlns:a16="http://schemas.microsoft.com/office/drawing/2014/main" id="{3A5C8F88-DCAB-4AEE-B042-49D6415D073E}"/>
              </a:ext>
            </a:extLst>
          </p:cNvPr>
          <p:cNvSpPr>
            <a:spLocks noGrp="1"/>
          </p:cNvSpPr>
          <p:nvPr>
            <p:ph type="title"/>
          </p:nvPr>
        </p:nvSpPr>
        <p:spPr>
          <a:xfrm>
            <a:off x="531812" y="406400"/>
            <a:ext cx="11125200" cy="576094"/>
          </a:xfrm>
        </p:spPr>
        <p:txBody>
          <a:bodyPr vert="horz" lIns="0" tIns="0" rIns="0" bIns="0" rtlCol="0" anchor="b">
            <a:noAutofit/>
          </a:bodyPr>
          <a:lstStyle/>
          <a:p>
            <a:r>
              <a:rPr lang="en-US" dirty="0"/>
              <a:t>Proven Hard and Soft Cost Savings</a:t>
            </a:r>
          </a:p>
        </p:txBody>
      </p:sp>
      <p:grpSp>
        <p:nvGrpSpPr>
          <p:cNvPr id="23" name="Group 22">
            <a:extLst>
              <a:ext uri="{FF2B5EF4-FFF2-40B4-BE49-F238E27FC236}">
                <a16:creationId xmlns:a16="http://schemas.microsoft.com/office/drawing/2014/main" id="{15EEF96F-806A-440D-91DE-C0DCD1ACFEC3}"/>
              </a:ext>
            </a:extLst>
          </p:cNvPr>
          <p:cNvGrpSpPr/>
          <p:nvPr/>
        </p:nvGrpSpPr>
        <p:grpSpPr>
          <a:xfrm>
            <a:off x="474670" y="4347981"/>
            <a:ext cx="3462593" cy="916530"/>
            <a:chOff x="474670" y="4163154"/>
            <a:chExt cx="3462593" cy="916530"/>
          </a:xfrm>
        </p:grpSpPr>
        <p:sp>
          <p:nvSpPr>
            <p:cNvPr id="14" name="TextBox 13">
              <a:extLst>
                <a:ext uri="{FF2B5EF4-FFF2-40B4-BE49-F238E27FC236}">
                  <a16:creationId xmlns:a16="http://schemas.microsoft.com/office/drawing/2014/main" id="{EA5FF4E1-BF5B-4318-AB0F-9993B6D5916C}"/>
                </a:ext>
              </a:extLst>
            </p:cNvPr>
            <p:cNvSpPr txBox="1"/>
            <p:nvPr/>
          </p:nvSpPr>
          <p:spPr>
            <a:xfrm>
              <a:off x="2073112" y="4165284"/>
              <a:ext cx="1864151" cy="914400"/>
            </a:xfrm>
            <a:prstGeom prst="rect">
              <a:avLst/>
            </a:prstGeom>
            <a:noFill/>
          </p:spPr>
          <p:txBody>
            <a:bodyPr wrap="square" lIns="0" tIns="0" rIns="0" bIns="0" rtlCol="0">
              <a:no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C00000"/>
                  </a:solidFill>
                  <a:effectLst/>
                  <a:uLnTx/>
                  <a:uFillTx/>
                  <a:latin typeface="Calibri"/>
                  <a:ea typeface="+mn-ea"/>
                  <a:cs typeface="+mn-cs"/>
                </a:rPr>
                <a:t>$11M </a:t>
              </a:r>
              <a:r>
                <a:rPr kumimoji="0" lang="en-US" sz="1800" b="0" i="0" u="none" strike="noStrike" kern="1200" cap="none" spc="0" normalizeH="0" baseline="0" noProof="0" dirty="0">
                  <a:ln>
                    <a:noFill/>
                  </a:ln>
                  <a:solidFill>
                    <a:srgbClr val="000000"/>
                  </a:solidFill>
                  <a:effectLst/>
                  <a:uLnTx/>
                  <a:uFillTx/>
                  <a:latin typeface="Calibri"/>
                  <a:ea typeface="+mn-ea"/>
                  <a:cs typeface="+mn-cs"/>
                </a:rPr>
                <a:t>in predicted savings over 5 years</a:t>
              </a:r>
            </a:p>
          </p:txBody>
        </p:sp>
        <p:pic>
          <p:nvPicPr>
            <p:cNvPr id="17" name="Picture 16">
              <a:extLst>
                <a:ext uri="{FF2B5EF4-FFF2-40B4-BE49-F238E27FC236}">
                  <a16:creationId xmlns:a16="http://schemas.microsoft.com/office/drawing/2014/main" id="{C1CAD590-0E0C-4337-9797-7FF9BC9B2BC2}"/>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474670" y="4163154"/>
              <a:ext cx="1521529" cy="459330"/>
            </a:xfrm>
            <a:prstGeom prst="rect">
              <a:avLst/>
            </a:prstGeom>
          </p:spPr>
        </p:pic>
      </p:grpSp>
      <p:grpSp>
        <p:nvGrpSpPr>
          <p:cNvPr id="30" name="Group 29">
            <a:extLst>
              <a:ext uri="{FF2B5EF4-FFF2-40B4-BE49-F238E27FC236}">
                <a16:creationId xmlns:a16="http://schemas.microsoft.com/office/drawing/2014/main" id="{537E9DF1-515B-4D85-9E18-0442F2EC7A01}"/>
              </a:ext>
            </a:extLst>
          </p:cNvPr>
          <p:cNvGrpSpPr/>
          <p:nvPr/>
        </p:nvGrpSpPr>
        <p:grpSpPr>
          <a:xfrm>
            <a:off x="4465167" y="4186447"/>
            <a:ext cx="3427563" cy="1087161"/>
            <a:chOff x="4464979" y="2352325"/>
            <a:chExt cx="3427563" cy="1087161"/>
          </a:xfrm>
        </p:grpSpPr>
        <p:sp>
          <p:nvSpPr>
            <p:cNvPr id="18" name="TextBox 17">
              <a:extLst>
                <a:ext uri="{FF2B5EF4-FFF2-40B4-BE49-F238E27FC236}">
                  <a16:creationId xmlns:a16="http://schemas.microsoft.com/office/drawing/2014/main" id="{2CED618D-1536-413E-981E-09DFBAFF49D1}"/>
                </a:ext>
              </a:extLst>
            </p:cNvPr>
            <p:cNvSpPr txBox="1"/>
            <p:nvPr/>
          </p:nvSpPr>
          <p:spPr>
            <a:xfrm>
              <a:off x="6028391" y="2525086"/>
              <a:ext cx="1864151" cy="914400"/>
            </a:xfrm>
            <a:prstGeom prst="rect">
              <a:avLst/>
            </a:prstGeom>
            <a:noFill/>
          </p:spPr>
          <p:txBody>
            <a:bodyPr wrap="square" lIns="0" tIns="0" rIns="0" bIns="0" rtlCol="0">
              <a:no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C00000"/>
                  </a:solidFill>
                  <a:effectLst/>
                  <a:uLnTx/>
                  <a:uFillTx/>
                  <a:latin typeface="Calibri"/>
                  <a:ea typeface="+mn-ea"/>
                  <a:cs typeface="+mn-cs"/>
                </a:rPr>
                <a:t>5X</a:t>
              </a:r>
              <a:r>
                <a:rPr kumimoji="0" lang="en-US" sz="1800" b="0" i="0" u="none" strike="noStrike" kern="1200" cap="none" spc="0" normalizeH="0" baseline="0" noProof="0" dirty="0">
                  <a:ln>
                    <a:noFill/>
                  </a:ln>
                  <a:solidFill>
                    <a:srgbClr val="58595B"/>
                  </a:solidFill>
                  <a:effectLst/>
                  <a:uLnTx/>
                  <a:uFillTx/>
                  <a:latin typeface="Calibri"/>
                  <a:ea typeface="+mn-ea"/>
                  <a:cs typeface="+mn-cs"/>
                </a:rPr>
                <a:t> </a:t>
              </a:r>
              <a:r>
                <a:rPr kumimoji="0" lang="en-US" sz="1800" b="0" i="0" u="none" strike="noStrike" kern="1200" cap="none" spc="0" normalizeH="0" baseline="0" noProof="0" dirty="0">
                  <a:ln>
                    <a:noFill/>
                  </a:ln>
                  <a:solidFill>
                    <a:srgbClr val="000000"/>
                  </a:solidFill>
                  <a:effectLst/>
                  <a:uLnTx/>
                  <a:uFillTx/>
                  <a:latin typeface="Calibri"/>
                  <a:ea typeface="+mn-ea"/>
                  <a:cs typeface="+mn-cs"/>
                </a:rPr>
                <a:t>reduction in hardware footprint</a:t>
              </a:r>
            </a:p>
          </p:txBody>
        </p:sp>
        <p:pic>
          <p:nvPicPr>
            <p:cNvPr id="21" name="Picture 20">
              <a:extLst>
                <a:ext uri="{FF2B5EF4-FFF2-40B4-BE49-F238E27FC236}">
                  <a16:creationId xmlns:a16="http://schemas.microsoft.com/office/drawing/2014/main" id="{BBBE7E64-2FA1-45FE-ACD4-D8031624D781}"/>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4464979" y="2352325"/>
              <a:ext cx="1388152" cy="753903"/>
            </a:xfrm>
            <a:prstGeom prst="rect">
              <a:avLst/>
            </a:prstGeom>
          </p:spPr>
        </p:pic>
      </p:grpSp>
      <p:grpSp>
        <p:nvGrpSpPr>
          <p:cNvPr id="31" name="Group 30">
            <a:extLst>
              <a:ext uri="{FF2B5EF4-FFF2-40B4-BE49-F238E27FC236}">
                <a16:creationId xmlns:a16="http://schemas.microsoft.com/office/drawing/2014/main" id="{ADCC123F-EDD3-4F4C-968C-4524EA441F33}"/>
              </a:ext>
            </a:extLst>
          </p:cNvPr>
          <p:cNvGrpSpPr/>
          <p:nvPr/>
        </p:nvGrpSpPr>
        <p:grpSpPr>
          <a:xfrm>
            <a:off x="8243062" y="2679204"/>
            <a:ext cx="3703700" cy="914400"/>
            <a:chOff x="8243062" y="2494377"/>
            <a:chExt cx="3703700" cy="914400"/>
          </a:xfrm>
        </p:grpSpPr>
        <p:sp>
          <p:nvSpPr>
            <p:cNvPr id="24" name="TextBox 23">
              <a:extLst>
                <a:ext uri="{FF2B5EF4-FFF2-40B4-BE49-F238E27FC236}">
                  <a16:creationId xmlns:a16="http://schemas.microsoft.com/office/drawing/2014/main" id="{95057213-CF34-4E18-AA82-4D85464CF36F}"/>
                </a:ext>
              </a:extLst>
            </p:cNvPr>
            <p:cNvSpPr txBox="1"/>
            <p:nvPr/>
          </p:nvSpPr>
          <p:spPr>
            <a:xfrm>
              <a:off x="9975124" y="2494377"/>
              <a:ext cx="1971638" cy="914400"/>
            </a:xfrm>
            <a:prstGeom prst="rect">
              <a:avLst/>
            </a:prstGeom>
            <a:noFill/>
          </p:spPr>
          <p:txBody>
            <a:bodyPr wrap="square" lIns="0" tIns="0" rIns="0" bIns="0" rtlCol="0">
              <a:no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a:ea typeface="+mn-ea"/>
                  <a:cs typeface="+mn-cs"/>
                </a:rPr>
                <a:t>Migrated data warehouse in </a:t>
              </a:r>
              <a:r>
                <a:rPr kumimoji="0" lang="en-US" sz="1800" b="1" i="0" u="none" strike="noStrike" kern="1200" cap="none" spc="0" normalizeH="0" baseline="0" noProof="0" dirty="0">
                  <a:ln>
                    <a:noFill/>
                  </a:ln>
                  <a:solidFill>
                    <a:srgbClr val="C00000"/>
                  </a:solidFill>
                  <a:effectLst/>
                  <a:uLnTx/>
                  <a:uFillTx/>
                  <a:latin typeface="Calibri"/>
                  <a:ea typeface="+mn-ea"/>
                  <a:cs typeface="+mn-cs"/>
                </a:rPr>
                <a:t>3 days</a:t>
              </a:r>
              <a:endParaRPr kumimoji="0" lang="en-US" sz="1800" b="0" i="0" u="none" strike="noStrike" kern="1200" cap="none" spc="0" normalizeH="0" baseline="0" noProof="0" dirty="0">
                <a:ln>
                  <a:noFill/>
                </a:ln>
                <a:solidFill>
                  <a:srgbClr val="58595B"/>
                </a:solidFill>
                <a:effectLst/>
                <a:uLnTx/>
                <a:uFillTx/>
                <a:latin typeface="Calibri"/>
                <a:ea typeface="+mn-ea"/>
                <a:cs typeface="+mn-cs"/>
              </a:endParaRPr>
            </a:p>
          </p:txBody>
        </p:sp>
        <p:pic>
          <p:nvPicPr>
            <p:cNvPr id="27" name="Picture 26">
              <a:extLst>
                <a:ext uri="{FF2B5EF4-FFF2-40B4-BE49-F238E27FC236}">
                  <a16:creationId xmlns:a16="http://schemas.microsoft.com/office/drawing/2014/main" id="{E062D992-BBAC-47E1-B176-664DDFF1C560}"/>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8243062" y="2525086"/>
              <a:ext cx="1549799" cy="269717"/>
            </a:xfrm>
            <a:prstGeom prst="rect">
              <a:avLst/>
            </a:prstGeom>
          </p:spPr>
        </p:pic>
      </p:grpSp>
      <p:grpSp>
        <p:nvGrpSpPr>
          <p:cNvPr id="32" name="Group 31">
            <a:extLst>
              <a:ext uri="{FF2B5EF4-FFF2-40B4-BE49-F238E27FC236}">
                <a16:creationId xmlns:a16="http://schemas.microsoft.com/office/drawing/2014/main" id="{371C1043-1FFD-4A1F-87A6-0A66420BE832}"/>
              </a:ext>
            </a:extLst>
          </p:cNvPr>
          <p:cNvGrpSpPr/>
          <p:nvPr/>
        </p:nvGrpSpPr>
        <p:grpSpPr>
          <a:xfrm>
            <a:off x="8067990" y="4099024"/>
            <a:ext cx="3771284" cy="1132648"/>
            <a:chOff x="8067990" y="3914197"/>
            <a:chExt cx="3771284" cy="1132648"/>
          </a:xfrm>
        </p:grpSpPr>
        <p:sp>
          <p:nvSpPr>
            <p:cNvPr id="25" name="TextBox 24">
              <a:extLst>
                <a:ext uri="{FF2B5EF4-FFF2-40B4-BE49-F238E27FC236}">
                  <a16:creationId xmlns:a16="http://schemas.microsoft.com/office/drawing/2014/main" id="{616221C9-DF5A-4D78-A033-48BCF92F6575}"/>
                </a:ext>
              </a:extLst>
            </p:cNvPr>
            <p:cNvSpPr txBox="1"/>
            <p:nvPr/>
          </p:nvSpPr>
          <p:spPr>
            <a:xfrm>
              <a:off x="9975123" y="4132445"/>
              <a:ext cx="1864151" cy="914400"/>
            </a:xfrm>
            <a:prstGeom prst="rect">
              <a:avLst/>
            </a:prstGeom>
            <a:noFill/>
          </p:spPr>
          <p:txBody>
            <a:bodyPr wrap="square" lIns="0" tIns="0" rIns="0" bIns="0" rtlCol="0">
              <a:no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C00000"/>
                  </a:solidFill>
                  <a:effectLst/>
                  <a:uLnTx/>
                  <a:uFillTx/>
                  <a:latin typeface="Calibri"/>
                  <a:ea typeface="+mn-ea"/>
                  <a:cs typeface="+mn-cs"/>
                </a:rPr>
                <a:t>10x</a:t>
              </a:r>
              <a:r>
                <a:rPr kumimoji="0" lang="en-US" sz="1800" b="0" i="0" u="none" strike="noStrike" kern="1200" cap="none" spc="0" normalizeH="0" baseline="0" noProof="0" dirty="0">
                  <a:ln>
                    <a:noFill/>
                  </a:ln>
                  <a:solidFill>
                    <a:srgbClr val="58595B"/>
                  </a:solidFill>
                  <a:effectLst/>
                  <a:uLnTx/>
                  <a:uFillTx/>
                  <a:latin typeface="Calibri"/>
                  <a:ea typeface="+mn-ea"/>
                  <a:cs typeface="+mn-cs"/>
                </a:rPr>
                <a:t> </a:t>
              </a:r>
              <a:r>
                <a:rPr kumimoji="0" lang="en-US" sz="1800" b="0" i="0" u="none" strike="noStrike" kern="1200" cap="none" spc="0" normalizeH="0" baseline="0" noProof="0" dirty="0">
                  <a:ln>
                    <a:noFill/>
                  </a:ln>
                  <a:solidFill>
                    <a:srgbClr val="000000"/>
                  </a:solidFill>
                  <a:effectLst/>
                  <a:uLnTx/>
                  <a:uFillTx/>
                  <a:latin typeface="Calibri"/>
                  <a:ea typeface="+mn-ea"/>
                  <a:cs typeface="+mn-cs"/>
                </a:rPr>
                <a:t>faster disaster recovery</a:t>
              </a:r>
            </a:p>
          </p:txBody>
        </p:sp>
        <p:pic>
          <p:nvPicPr>
            <p:cNvPr id="28" name="Picture 4" descr="http://www.paymentscardsandmobile.com/wp-content/uploads/2017/04/Entrust-Datacard.png">
              <a:extLst>
                <a:ext uri="{FF2B5EF4-FFF2-40B4-BE49-F238E27FC236}">
                  <a16:creationId xmlns:a16="http://schemas.microsoft.com/office/drawing/2014/main" id="{1077BB36-5A97-4FAF-BD85-97084C273CF1}"/>
                </a:ext>
              </a:extLst>
            </p:cNvPr>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8067990" y="3914197"/>
              <a:ext cx="1851662" cy="925831"/>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33" name="Group 32">
            <a:extLst>
              <a:ext uri="{FF2B5EF4-FFF2-40B4-BE49-F238E27FC236}">
                <a16:creationId xmlns:a16="http://schemas.microsoft.com/office/drawing/2014/main" id="{D1C27647-C565-4209-AE49-B3F1BB177D55}"/>
              </a:ext>
            </a:extLst>
          </p:cNvPr>
          <p:cNvGrpSpPr/>
          <p:nvPr/>
        </p:nvGrpSpPr>
        <p:grpSpPr>
          <a:xfrm>
            <a:off x="4287781" y="2643172"/>
            <a:ext cx="3521331" cy="930107"/>
            <a:chOff x="4371210" y="4147447"/>
            <a:chExt cx="3521331" cy="930107"/>
          </a:xfrm>
        </p:grpSpPr>
        <p:sp>
          <p:nvSpPr>
            <p:cNvPr id="19" name="TextBox 18">
              <a:extLst>
                <a:ext uri="{FF2B5EF4-FFF2-40B4-BE49-F238E27FC236}">
                  <a16:creationId xmlns:a16="http://schemas.microsoft.com/office/drawing/2014/main" id="{03CA96DB-C66C-4F86-A7D9-FDAF940ADF9D}"/>
                </a:ext>
              </a:extLst>
            </p:cNvPr>
            <p:cNvSpPr txBox="1"/>
            <p:nvPr/>
          </p:nvSpPr>
          <p:spPr>
            <a:xfrm>
              <a:off x="6028390" y="4163154"/>
              <a:ext cx="1864151" cy="914400"/>
            </a:xfrm>
            <a:prstGeom prst="rect">
              <a:avLst/>
            </a:prstGeom>
            <a:noFill/>
          </p:spPr>
          <p:txBody>
            <a:bodyPr wrap="square" lIns="0" tIns="0" rIns="0" bIns="0" rtlCol="0">
              <a:no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a:ea typeface="+mn-ea"/>
                  <a:cs typeface="+mn-cs"/>
                </a:rPr>
                <a:t>Consolidated database systems from </a:t>
              </a:r>
              <a:r>
                <a:rPr kumimoji="0" lang="en-US" sz="1800" b="1" i="0" u="none" strike="noStrike" kern="1200" cap="none" spc="0" normalizeH="0" baseline="0" noProof="0" dirty="0">
                  <a:ln>
                    <a:noFill/>
                  </a:ln>
                  <a:solidFill>
                    <a:srgbClr val="C00000"/>
                  </a:solidFill>
                  <a:effectLst/>
                  <a:uLnTx/>
                  <a:uFillTx/>
                  <a:latin typeface="Calibri"/>
                  <a:ea typeface="+mn-ea"/>
                  <a:cs typeface="+mn-cs"/>
                </a:rPr>
                <a:t>19</a:t>
              </a:r>
              <a:r>
                <a:rPr kumimoji="0" lang="en-US" sz="1800" b="0" i="0" u="none" strike="noStrike" kern="1200" cap="none" spc="0" normalizeH="0" baseline="0" noProof="0" dirty="0">
                  <a:ln>
                    <a:noFill/>
                  </a:ln>
                  <a:solidFill>
                    <a:srgbClr val="58595B"/>
                  </a:solidFill>
                  <a:effectLst/>
                  <a:uLnTx/>
                  <a:uFillTx/>
                  <a:latin typeface="Calibri"/>
                  <a:ea typeface="+mn-ea"/>
                  <a:cs typeface="+mn-cs"/>
                </a:rPr>
                <a:t> to </a:t>
              </a:r>
              <a:r>
                <a:rPr kumimoji="0" lang="en-US" sz="1800" b="1" i="0" u="none" strike="noStrike" kern="1200" cap="none" spc="0" normalizeH="0" baseline="0" noProof="0" dirty="0">
                  <a:ln>
                    <a:noFill/>
                  </a:ln>
                  <a:solidFill>
                    <a:srgbClr val="C00000"/>
                  </a:solidFill>
                  <a:effectLst/>
                  <a:uLnTx/>
                  <a:uFillTx/>
                  <a:latin typeface="Calibri"/>
                  <a:ea typeface="+mn-ea"/>
                  <a:cs typeface="+mn-cs"/>
                </a:rPr>
                <a:t>3</a:t>
              </a:r>
            </a:p>
          </p:txBody>
        </p:sp>
        <p:pic>
          <p:nvPicPr>
            <p:cNvPr id="29" name="Picture 28">
              <a:extLst>
                <a:ext uri="{FF2B5EF4-FFF2-40B4-BE49-F238E27FC236}">
                  <a16:creationId xmlns:a16="http://schemas.microsoft.com/office/drawing/2014/main" id="{1172BB6B-FE73-4E68-8B18-6AFB5DFF0EAC}"/>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4371210" y="4147447"/>
              <a:ext cx="1521529" cy="459330"/>
            </a:xfrm>
            <a:prstGeom prst="rect">
              <a:avLst/>
            </a:prstGeom>
          </p:spPr>
        </p:pic>
      </p:grpSp>
      <p:grpSp>
        <p:nvGrpSpPr>
          <p:cNvPr id="35" name="Group 34">
            <a:extLst>
              <a:ext uri="{FF2B5EF4-FFF2-40B4-BE49-F238E27FC236}">
                <a16:creationId xmlns:a16="http://schemas.microsoft.com/office/drawing/2014/main" id="{A45DACFA-B09C-4475-ABD5-5D6EA31F4D19}"/>
              </a:ext>
            </a:extLst>
          </p:cNvPr>
          <p:cNvGrpSpPr/>
          <p:nvPr/>
        </p:nvGrpSpPr>
        <p:grpSpPr>
          <a:xfrm>
            <a:off x="552010" y="2692158"/>
            <a:ext cx="3385253" cy="932155"/>
            <a:chOff x="552010" y="2507331"/>
            <a:chExt cx="3385253" cy="932155"/>
          </a:xfrm>
        </p:grpSpPr>
        <p:sp>
          <p:nvSpPr>
            <p:cNvPr id="11" name="TextBox 10">
              <a:extLst>
                <a:ext uri="{FF2B5EF4-FFF2-40B4-BE49-F238E27FC236}">
                  <a16:creationId xmlns:a16="http://schemas.microsoft.com/office/drawing/2014/main" id="{4700829D-1226-4F7F-8F76-57944C16C4F0}"/>
                </a:ext>
              </a:extLst>
            </p:cNvPr>
            <p:cNvSpPr txBox="1"/>
            <p:nvPr/>
          </p:nvSpPr>
          <p:spPr>
            <a:xfrm>
              <a:off x="2073112" y="2525086"/>
              <a:ext cx="1864151" cy="914400"/>
            </a:xfrm>
            <a:prstGeom prst="rect">
              <a:avLst/>
            </a:prstGeom>
            <a:noFill/>
          </p:spPr>
          <p:txBody>
            <a:bodyPr wrap="square" lIns="0" tIns="0" rIns="0" bIns="0" rtlCol="0">
              <a:no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a:ea typeface="+mn-ea"/>
                  <a:cs typeface="+mn-cs"/>
                </a:rPr>
                <a:t>Cut operating costs by </a:t>
              </a:r>
              <a:r>
                <a:rPr kumimoji="0" lang="en-US" sz="1800" b="1" i="0" u="none" strike="noStrike" kern="1200" cap="none" spc="0" normalizeH="0" baseline="0" noProof="0" dirty="0">
                  <a:ln>
                    <a:noFill/>
                  </a:ln>
                  <a:solidFill>
                    <a:srgbClr val="C00000"/>
                  </a:solidFill>
                  <a:effectLst/>
                  <a:uLnTx/>
                  <a:uFillTx/>
                  <a:latin typeface="Calibri"/>
                  <a:ea typeface="+mn-ea"/>
                  <a:cs typeface="+mn-cs"/>
                </a:rPr>
                <a:t>40%</a:t>
              </a:r>
              <a:endParaRPr kumimoji="0" lang="en-US" sz="1800" b="0" i="0" u="none" strike="noStrike" kern="1200" cap="none" spc="0" normalizeH="0" baseline="0" noProof="0" dirty="0">
                <a:ln>
                  <a:noFill/>
                </a:ln>
                <a:solidFill>
                  <a:srgbClr val="58595B"/>
                </a:solidFill>
                <a:effectLst/>
                <a:uLnTx/>
                <a:uFillTx/>
                <a:latin typeface="Calibri"/>
                <a:ea typeface="+mn-ea"/>
                <a:cs typeface="+mn-cs"/>
              </a:endParaRPr>
            </a:p>
          </p:txBody>
        </p:sp>
        <p:pic>
          <p:nvPicPr>
            <p:cNvPr id="34" name="Picture 33">
              <a:extLst>
                <a:ext uri="{FF2B5EF4-FFF2-40B4-BE49-F238E27FC236}">
                  <a16:creationId xmlns:a16="http://schemas.microsoft.com/office/drawing/2014/main" id="{162EFA6D-CCB3-4A06-9E17-68DAC0FC05F9}"/>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552010" y="2507331"/>
              <a:ext cx="1281226" cy="443889"/>
            </a:xfrm>
            <a:prstGeom prst="rect">
              <a:avLst/>
            </a:prstGeom>
          </p:spPr>
        </p:pic>
      </p:grpSp>
      <p:sp>
        <p:nvSpPr>
          <p:cNvPr id="36" name="Rectangle 35">
            <a:extLst>
              <a:ext uri="{FF2B5EF4-FFF2-40B4-BE49-F238E27FC236}">
                <a16:creationId xmlns:a16="http://schemas.microsoft.com/office/drawing/2014/main" id="{139F3E4C-4B51-174B-8C9C-73FA607E8E84}"/>
              </a:ext>
            </a:extLst>
          </p:cNvPr>
          <p:cNvSpPr/>
          <p:nvPr/>
        </p:nvSpPr>
        <p:spPr>
          <a:xfrm>
            <a:off x="4367303" y="1507029"/>
            <a:ext cx="3454219" cy="422509"/>
          </a:xfrm>
          <a:prstGeom prst="rect">
            <a:avLst/>
          </a:prstGeom>
          <a:solidFill>
            <a:schemeClr val="accent5">
              <a:lumMod val="75000"/>
            </a:schemeClr>
          </a:solidFill>
          <a:ln w="19050">
            <a:solidFill>
              <a:schemeClr val="bg1"/>
            </a:solid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274249" tIns="45695" rIns="365760" bIns="45695"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FFFFFF"/>
                </a:solidFill>
                <a:effectLst/>
                <a:uLnTx/>
                <a:uFillTx/>
                <a:latin typeface="Calibri"/>
                <a:ea typeface="+mn-ea"/>
                <a:cs typeface="+mn-cs"/>
              </a:rPr>
              <a:t>Streamlined Infrastructure</a:t>
            </a:r>
          </a:p>
        </p:txBody>
      </p:sp>
      <p:sp>
        <p:nvSpPr>
          <p:cNvPr id="37" name="Rectangle 36">
            <a:extLst>
              <a:ext uri="{FF2B5EF4-FFF2-40B4-BE49-F238E27FC236}">
                <a16:creationId xmlns:a16="http://schemas.microsoft.com/office/drawing/2014/main" id="{3544029D-D23C-6748-9830-6C1A005D0D79}"/>
              </a:ext>
            </a:extLst>
          </p:cNvPr>
          <p:cNvSpPr/>
          <p:nvPr/>
        </p:nvSpPr>
        <p:spPr>
          <a:xfrm>
            <a:off x="552314" y="1507029"/>
            <a:ext cx="3454219" cy="422509"/>
          </a:xfrm>
          <a:prstGeom prst="rect">
            <a:avLst/>
          </a:prstGeom>
          <a:solidFill>
            <a:schemeClr val="accent5">
              <a:lumMod val="75000"/>
            </a:schemeClr>
          </a:solidFill>
          <a:ln w="19050">
            <a:solidFill>
              <a:schemeClr val="bg1"/>
            </a:solid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274249" tIns="45695" rIns="365760" bIns="45695"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FFFFFF"/>
                </a:solidFill>
                <a:effectLst/>
                <a:uLnTx/>
                <a:uFillTx/>
                <a:latin typeface="Calibri"/>
                <a:ea typeface="+mn-ea"/>
                <a:cs typeface="+mn-cs"/>
              </a:rPr>
              <a:t>Reduced Costs</a:t>
            </a:r>
          </a:p>
        </p:txBody>
      </p:sp>
      <p:sp>
        <p:nvSpPr>
          <p:cNvPr id="38" name="Rectangle 37">
            <a:extLst>
              <a:ext uri="{FF2B5EF4-FFF2-40B4-BE49-F238E27FC236}">
                <a16:creationId xmlns:a16="http://schemas.microsoft.com/office/drawing/2014/main" id="{912A78AC-A6EE-7C48-9346-36CF30ACE865}"/>
              </a:ext>
            </a:extLst>
          </p:cNvPr>
          <p:cNvSpPr/>
          <p:nvPr/>
        </p:nvSpPr>
        <p:spPr>
          <a:xfrm>
            <a:off x="8182292" y="1507029"/>
            <a:ext cx="3454219" cy="422509"/>
          </a:xfrm>
          <a:prstGeom prst="rect">
            <a:avLst/>
          </a:prstGeom>
          <a:solidFill>
            <a:schemeClr val="accent5">
              <a:lumMod val="75000"/>
            </a:schemeClr>
          </a:solidFill>
          <a:ln w="19050">
            <a:solidFill>
              <a:schemeClr val="bg1"/>
            </a:solid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274249" tIns="45695" rIns="365760" bIns="45695"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FFFFFF"/>
                </a:solidFill>
                <a:effectLst/>
                <a:uLnTx/>
                <a:uFillTx/>
                <a:latin typeface="Calibri"/>
                <a:ea typeface="+mn-ea"/>
                <a:cs typeface="+mn-cs"/>
              </a:rPr>
              <a:t>Improved Agility</a:t>
            </a:r>
          </a:p>
        </p:txBody>
      </p:sp>
    </p:spTree>
    <p:extLst>
      <p:ext uri="{BB962C8B-B14F-4D97-AF65-F5344CB8AC3E}">
        <p14:creationId xmlns:p14="http://schemas.microsoft.com/office/powerpoint/2010/main" val="399845709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5"/>
          <p:cNvSpPr/>
          <p:nvPr/>
        </p:nvSpPr>
        <p:spPr bwMode="gray">
          <a:xfrm>
            <a:off x="0" y="0"/>
            <a:ext cx="12188825" cy="6858000"/>
          </a:xfrm>
          <a:prstGeom prst="rect">
            <a:avLst/>
          </a:prstGeom>
          <a:solidFill>
            <a:schemeClr val="accent1"/>
          </a:solidFill>
          <a:ln w="15875">
            <a:solidFill>
              <a:schemeClr val="accent2"/>
            </a:solid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dirty="0">
              <a:solidFill>
                <a:schemeClr val="bg1"/>
              </a:solidFill>
            </a:endParaRPr>
          </a:p>
        </p:txBody>
      </p:sp>
      <p:sp>
        <p:nvSpPr>
          <p:cNvPr id="2" name="Title 1"/>
          <p:cNvSpPr>
            <a:spLocks noGrp="1"/>
          </p:cNvSpPr>
          <p:nvPr>
            <p:ph type="title" idx="4294967295"/>
          </p:nvPr>
        </p:nvSpPr>
        <p:spPr>
          <a:xfrm>
            <a:off x="5963478" y="1"/>
            <a:ext cx="6225347" cy="6857999"/>
          </a:xfrm>
        </p:spPr>
        <p:txBody>
          <a:bodyPr anchor="ctr"/>
          <a:lstStyle/>
          <a:p>
            <a:pPr>
              <a:lnSpc>
                <a:spcPct val="100000"/>
              </a:lnSpc>
              <a:spcBef>
                <a:spcPts val="6000"/>
              </a:spcBef>
              <a:spcAft>
                <a:spcPts val="6000"/>
              </a:spcAft>
            </a:pPr>
            <a:r>
              <a:rPr lang="en-US" sz="3200" dirty="0">
                <a:solidFill>
                  <a:schemeClr val="bg1"/>
                </a:solidFill>
              </a:rPr>
              <a:t>Demo a solution</a:t>
            </a:r>
            <a:br>
              <a:rPr lang="en-US" sz="3200" dirty="0">
                <a:solidFill>
                  <a:schemeClr val="bg1"/>
                </a:solidFill>
              </a:rPr>
            </a:br>
            <a:r>
              <a:rPr lang="en-US" sz="3200" dirty="0">
                <a:solidFill>
                  <a:schemeClr val="bg1"/>
                </a:solidFill>
              </a:rPr>
              <a:t>cloud.oracle.com/jumpstart</a:t>
            </a:r>
            <a:br>
              <a:rPr lang="en-US" sz="3200" dirty="0">
                <a:solidFill>
                  <a:schemeClr val="bg1"/>
                </a:solidFill>
              </a:rPr>
            </a:br>
            <a:br>
              <a:rPr lang="en-US" sz="3200" dirty="0">
                <a:solidFill>
                  <a:schemeClr val="bg1"/>
                </a:solidFill>
              </a:rPr>
            </a:br>
            <a:r>
              <a:rPr lang="en-US" sz="3200" dirty="0">
                <a:solidFill>
                  <a:schemeClr val="bg1"/>
                </a:solidFill>
              </a:rPr>
              <a:t>Get a free Proof of Concept</a:t>
            </a:r>
            <a:br>
              <a:rPr lang="en-US" sz="3200" dirty="0">
                <a:solidFill>
                  <a:schemeClr val="bg1"/>
                </a:solidFill>
              </a:rPr>
            </a:br>
            <a:r>
              <a:rPr lang="en-US" sz="3200" dirty="0">
                <a:solidFill>
                  <a:schemeClr val="bg1"/>
                </a:solidFill>
              </a:rPr>
              <a:t>account</a:t>
            </a:r>
            <a:br>
              <a:rPr lang="en-US" sz="3200" dirty="0">
                <a:solidFill>
                  <a:schemeClr val="bg1"/>
                </a:solidFill>
              </a:rPr>
            </a:br>
            <a:br>
              <a:rPr lang="en-US" sz="3200" dirty="0">
                <a:solidFill>
                  <a:schemeClr val="bg1"/>
                </a:solidFill>
              </a:rPr>
            </a:br>
            <a:r>
              <a:rPr lang="en-US" sz="3200" dirty="0">
                <a:solidFill>
                  <a:schemeClr val="bg1"/>
                </a:solidFill>
              </a:rPr>
              <a:t>Work with your partner </a:t>
            </a:r>
            <a:br>
              <a:rPr lang="en-US" sz="3200" dirty="0">
                <a:solidFill>
                  <a:schemeClr val="bg1"/>
                </a:solidFill>
              </a:rPr>
            </a:br>
            <a:r>
              <a:rPr lang="en-US" sz="3200" dirty="0">
                <a:solidFill>
                  <a:schemeClr val="bg1"/>
                </a:solidFill>
              </a:rPr>
              <a:t>or one of ours</a:t>
            </a:r>
          </a:p>
        </p:txBody>
      </p:sp>
      <p:pic>
        <p:nvPicPr>
          <p:cNvPr id="7" name="Picture 6"/>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152939" y="2807947"/>
            <a:ext cx="3657600" cy="1242104"/>
          </a:xfrm>
          <a:prstGeom prst="rect">
            <a:avLst/>
          </a:prstGeom>
        </p:spPr>
      </p:pic>
    </p:spTree>
    <p:extLst>
      <p:ext uri="{BB962C8B-B14F-4D97-AF65-F5344CB8AC3E}">
        <p14:creationId xmlns:p14="http://schemas.microsoft.com/office/powerpoint/2010/main" val="54817464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F215FF3E-D643-427C-9DA4-ECC00B9C1995}"/>
              </a:ext>
            </a:extLst>
          </p:cNvPr>
          <p:cNvSpPr>
            <a:spLocks noGrp="1"/>
          </p:cNvSpPr>
          <p:nvPr>
            <p:ph type="title"/>
          </p:nvPr>
        </p:nvSpPr>
        <p:spPr/>
        <p:txBody>
          <a:bodyPr/>
          <a:lstStyle/>
          <a:p>
            <a:r>
              <a:rPr lang="en-US" dirty="0"/>
              <a:t>Your Oracle Apps</a:t>
            </a:r>
            <a:br>
              <a:rPr lang="en-US" dirty="0"/>
            </a:br>
            <a:r>
              <a:rPr lang="en-US" sz="2800" b="1" dirty="0"/>
              <a:t>Customized &amp; integrated into your core business operations</a:t>
            </a:r>
          </a:p>
        </p:txBody>
      </p:sp>
      <p:sp>
        <p:nvSpPr>
          <p:cNvPr id="3" name="Slide Number Placeholder 2">
            <a:extLst>
              <a:ext uri="{FF2B5EF4-FFF2-40B4-BE49-F238E27FC236}">
                <a16:creationId xmlns:a16="http://schemas.microsoft.com/office/drawing/2014/main" id="{2982F181-A2D2-4A0D-89AB-69F7426CCDB4}"/>
              </a:ext>
            </a:extLst>
          </p:cNvPr>
          <p:cNvSpPr>
            <a:spLocks noGrp="1"/>
          </p:cNvSpPr>
          <p:nvPr>
            <p:ph type="sldNum" sz="quarter" idx="12"/>
          </p:nvPr>
        </p:nvSpPr>
        <p:spPr/>
        <p:txBody>
          <a:bodyPr/>
          <a:lstStyle/>
          <a:p>
            <a:fld id="{C51EAA63-D034-42AE-91FA-B13B9518C7BE}" type="slidenum">
              <a:rPr lang="en-US" smtClean="0"/>
              <a:t>4</a:t>
            </a:fld>
            <a:endParaRPr lang="en-US"/>
          </a:p>
        </p:txBody>
      </p:sp>
      <p:sp>
        <p:nvSpPr>
          <p:cNvPr id="6" name="Rectangle 5">
            <a:extLst>
              <a:ext uri="{FF2B5EF4-FFF2-40B4-BE49-F238E27FC236}">
                <a16:creationId xmlns:a16="http://schemas.microsoft.com/office/drawing/2014/main" id="{8A384CDE-1FF5-4C76-A3EB-95FC1873641E}"/>
              </a:ext>
            </a:extLst>
          </p:cNvPr>
          <p:cNvSpPr/>
          <p:nvPr/>
        </p:nvSpPr>
        <p:spPr bwMode="gray">
          <a:xfrm>
            <a:off x="9722716" y="106878"/>
            <a:ext cx="4171413" cy="2071997"/>
          </a:xfrm>
          <a:prstGeom prst="rect">
            <a:avLst/>
          </a:prstGeom>
          <a:solidFill>
            <a:srgbClr val="FFFF00"/>
          </a:solidFill>
          <a:ln w="15875">
            <a:solidFill>
              <a:schemeClr val="tx1"/>
            </a:solidFill>
            <a:prstDash val="sysDash"/>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nSpc>
                <a:spcPct val="90000"/>
              </a:lnSpc>
            </a:pPr>
            <a:r>
              <a:rPr lang="en-US" dirty="0">
                <a:solidFill>
                  <a:schemeClr val="tx1"/>
                </a:solidFill>
              </a:rPr>
              <a:t>REMOVE THIS BOX BEFORE PRESENTATION</a:t>
            </a:r>
          </a:p>
          <a:p>
            <a:pPr>
              <a:lnSpc>
                <a:spcPct val="90000"/>
              </a:lnSpc>
            </a:pPr>
            <a:r>
              <a:rPr lang="en-US" dirty="0">
                <a:solidFill>
                  <a:schemeClr val="tx1"/>
                </a:solidFill>
              </a:rPr>
              <a:t>Customize talk track based on customer. Leverage Proposal Factory:</a:t>
            </a:r>
          </a:p>
          <a:p>
            <a:pPr marL="285750" indent="-285750">
              <a:lnSpc>
                <a:spcPct val="90000"/>
              </a:lnSpc>
              <a:buFont typeface="Arial" panose="020B0604020202020204" pitchFamily="34" charset="0"/>
              <a:buChar char="•"/>
            </a:pPr>
            <a:r>
              <a:rPr lang="en-US" dirty="0">
                <a:solidFill>
                  <a:schemeClr val="tx1"/>
                </a:solidFill>
              </a:rPr>
              <a:t>Which Oracle apps(s)</a:t>
            </a:r>
          </a:p>
          <a:p>
            <a:pPr marL="285750" indent="-285750">
              <a:lnSpc>
                <a:spcPct val="90000"/>
              </a:lnSpc>
              <a:buFont typeface="Arial" panose="020B0604020202020204" pitchFamily="34" charset="0"/>
              <a:buChar char="•"/>
            </a:pPr>
            <a:r>
              <a:rPr lang="en-US" dirty="0">
                <a:solidFill>
                  <a:schemeClr val="tx1"/>
                </a:solidFill>
              </a:rPr>
              <a:t>Which modules they have licenses for</a:t>
            </a:r>
          </a:p>
          <a:p>
            <a:pPr marL="285750" indent="-285750">
              <a:lnSpc>
                <a:spcPct val="90000"/>
              </a:lnSpc>
              <a:buFont typeface="Arial" panose="020B0604020202020204" pitchFamily="34" charset="0"/>
              <a:buChar char="•"/>
            </a:pPr>
            <a:r>
              <a:rPr lang="en-US" dirty="0">
                <a:solidFill>
                  <a:schemeClr val="tx1"/>
                </a:solidFill>
              </a:rPr>
              <a:t># of users; lines of businesses</a:t>
            </a:r>
          </a:p>
        </p:txBody>
      </p:sp>
      <p:grpSp>
        <p:nvGrpSpPr>
          <p:cNvPr id="12" name="Group 11">
            <a:extLst>
              <a:ext uri="{FF2B5EF4-FFF2-40B4-BE49-F238E27FC236}">
                <a16:creationId xmlns:a16="http://schemas.microsoft.com/office/drawing/2014/main" id="{4BC1D7A9-42E3-4448-9BB4-537867F45098}"/>
              </a:ext>
            </a:extLst>
          </p:cNvPr>
          <p:cNvGrpSpPr>
            <a:grpSpLocks noChangeAspect="1"/>
          </p:cNvGrpSpPr>
          <p:nvPr/>
        </p:nvGrpSpPr>
        <p:grpSpPr>
          <a:xfrm>
            <a:off x="4632214" y="4377767"/>
            <a:ext cx="2924395" cy="1361343"/>
            <a:chOff x="6452687" y="3301279"/>
            <a:chExt cx="2001001" cy="931491"/>
          </a:xfrm>
        </p:grpSpPr>
        <p:sp>
          <p:nvSpPr>
            <p:cNvPr id="7" name="Rectangle 6">
              <a:extLst>
                <a:ext uri="{FF2B5EF4-FFF2-40B4-BE49-F238E27FC236}">
                  <a16:creationId xmlns:a16="http://schemas.microsoft.com/office/drawing/2014/main" id="{D48B6EBA-D362-44BE-9527-2AB67EBC3C73}"/>
                </a:ext>
              </a:extLst>
            </p:cNvPr>
            <p:cNvSpPr/>
            <p:nvPr/>
          </p:nvSpPr>
          <p:spPr bwMode="gray">
            <a:xfrm>
              <a:off x="6452687" y="3301279"/>
              <a:ext cx="2001001" cy="931491"/>
            </a:xfrm>
            <a:prstGeom prst="rect">
              <a:avLst/>
            </a:prstGeom>
            <a:solidFill>
              <a:schemeClr val="bg1"/>
            </a:solidFill>
            <a:ln w="15875">
              <a:noFill/>
              <a:miter lim="800000"/>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dirty="0">
                <a:solidFill>
                  <a:schemeClr val="bg1"/>
                </a:solidFill>
              </a:endParaRPr>
            </a:p>
          </p:txBody>
        </p:sp>
        <p:pic>
          <p:nvPicPr>
            <p:cNvPr id="8" name="Picture 7" descr="O-EBS-rgb.png">
              <a:extLst>
                <a:ext uri="{FF2B5EF4-FFF2-40B4-BE49-F238E27FC236}">
                  <a16:creationId xmlns:a16="http://schemas.microsoft.com/office/drawing/2014/main" id="{CF54170D-82FC-4302-872D-B06108BCFA0B}"/>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7444099" y="3383694"/>
              <a:ext cx="967296" cy="383330"/>
            </a:xfrm>
            <a:prstGeom prst="rect">
              <a:avLst/>
            </a:prstGeom>
          </p:spPr>
        </p:pic>
        <p:pic>
          <p:nvPicPr>
            <p:cNvPr id="9" name="Picture 8" descr="O-JDEdwards-rgb.png">
              <a:extLst>
                <a:ext uri="{FF2B5EF4-FFF2-40B4-BE49-F238E27FC236}">
                  <a16:creationId xmlns:a16="http://schemas.microsoft.com/office/drawing/2014/main" id="{C768D2C1-09F1-467C-872D-D2F0C4FD5BE9}"/>
                </a:ext>
              </a:extLst>
            </p:cNvPr>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6555055" y="3383695"/>
              <a:ext cx="846588" cy="383330"/>
            </a:xfrm>
            <a:prstGeom prst="rect">
              <a:avLst/>
            </a:prstGeom>
          </p:spPr>
        </p:pic>
        <p:pic>
          <p:nvPicPr>
            <p:cNvPr id="10" name="Picture 9" descr="O-PeopleSoft-rgb.png">
              <a:extLst>
                <a:ext uri="{FF2B5EF4-FFF2-40B4-BE49-F238E27FC236}">
                  <a16:creationId xmlns:a16="http://schemas.microsoft.com/office/drawing/2014/main" id="{84594E87-6D77-471E-B150-7746E1BB0F7E}"/>
                </a:ext>
              </a:extLst>
            </p:cNvPr>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7446423" y="3797399"/>
              <a:ext cx="846588" cy="383330"/>
            </a:xfrm>
            <a:prstGeom prst="rect">
              <a:avLst/>
            </a:prstGeom>
          </p:spPr>
        </p:pic>
        <p:pic>
          <p:nvPicPr>
            <p:cNvPr id="11" name="Picture 10" descr="O-Siebel-rgb.png">
              <a:extLst>
                <a:ext uri="{FF2B5EF4-FFF2-40B4-BE49-F238E27FC236}">
                  <a16:creationId xmlns:a16="http://schemas.microsoft.com/office/drawing/2014/main" id="{9B3DEE28-44C2-4BD8-8C86-79525CED250E}"/>
                </a:ext>
              </a:extLst>
            </p:cNvPr>
            <p:cNvPicPr>
              <a:picLocks noChangeAspect="1"/>
            </p:cNvPicPr>
            <p:nvPr/>
          </p:nvPicPr>
          <p:blipFill>
            <a:blip r:embed="rId6" cstate="screen">
              <a:extLst>
                <a:ext uri="{28A0092B-C50C-407E-A947-70E740481C1C}">
                  <a14:useLocalDpi xmlns:a14="http://schemas.microsoft.com/office/drawing/2010/main"/>
                </a:ext>
              </a:extLst>
            </a:blip>
            <a:stretch>
              <a:fillRect/>
            </a:stretch>
          </p:blipFill>
          <p:spPr>
            <a:xfrm>
              <a:off x="6555053" y="3797399"/>
              <a:ext cx="846588" cy="383330"/>
            </a:xfrm>
            <a:prstGeom prst="rect">
              <a:avLst/>
            </a:prstGeom>
          </p:spPr>
        </p:pic>
      </p:grpSp>
      <p:pic>
        <p:nvPicPr>
          <p:cNvPr id="16" name="Picture 15">
            <a:extLst>
              <a:ext uri="{FF2B5EF4-FFF2-40B4-BE49-F238E27FC236}">
                <a16:creationId xmlns:a16="http://schemas.microsoft.com/office/drawing/2014/main" id="{29B16156-C316-49AC-A1F5-7D1F5FB71B1B}"/>
              </a:ext>
            </a:extLst>
          </p:cNvPr>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2467815" y="1926604"/>
            <a:ext cx="1554177" cy="1554177"/>
          </a:xfrm>
          <a:prstGeom prst="rect">
            <a:avLst/>
          </a:prstGeom>
        </p:spPr>
      </p:pic>
      <p:pic>
        <p:nvPicPr>
          <p:cNvPr id="18" name="Picture 17">
            <a:extLst>
              <a:ext uri="{FF2B5EF4-FFF2-40B4-BE49-F238E27FC236}">
                <a16:creationId xmlns:a16="http://schemas.microsoft.com/office/drawing/2014/main" id="{668AF6C0-00DC-4AB3-87B1-B0C0A7E47469}"/>
              </a:ext>
            </a:extLst>
          </p:cNvPr>
          <p:cNvPicPr>
            <a:picLocks noChangeAspect="1"/>
          </p:cNvPicPr>
          <p:nvPr/>
        </p:nvPicPr>
        <p:blipFill>
          <a:blip r:embed="rId8" cstate="print">
            <a:extLst>
              <a:ext uri="{28A0092B-C50C-407E-A947-70E740481C1C}">
                <a14:useLocalDpi xmlns:a14="http://schemas.microsoft.com/office/drawing/2010/main" val="0"/>
              </a:ext>
            </a:extLst>
          </a:blip>
          <a:stretch>
            <a:fillRect/>
          </a:stretch>
        </p:blipFill>
        <p:spPr>
          <a:xfrm>
            <a:off x="4966782" y="1745338"/>
            <a:ext cx="1513265" cy="1513265"/>
          </a:xfrm>
          <a:prstGeom prst="rect">
            <a:avLst/>
          </a:prstGeom>
        </p:spPr>
      </p:pic>
      <p:pic>
        <p:nvPicPr>
          <p:cNvPr id="20" name="Picture 19">
            <a:extLst>
              <a:ext uri="{FF2B5EF4-FFF2-40B4-BE49-F238E27FC236}">
                <a16:creationId xmlns:a16="http://schemas.microsoft.com/office/drawing/2014/main" id="{620C20A8-A409-40C0-BA8F-AEFF02D8A889}"/>
              </a:ext>
            </a:extLst>
          </p:cNvPr>
          <p:cNvPicPr>
            <a:picLocks noChangeAspect="1"/>
          </p:cNvPicPr>
          <p:nvPr/>
        </p:nvPicPr>
        <p:blipFill>
          <a:blip r:embed="rId9" cstate="print">
            <a:extLst>
              <a:ext uri="{28A0092B-C50C-407E-A947-70E740481C1C}">
                <a14:useLocalDpi xmlns:a14="http://schemas.microsoft.com/office/drawing/2010/main" val="0"/>
              </a:ext>
            </a:extLst>
          </a:blip>
          <a:stretch>
            <a:fillRect/>
          </a:stretch>
        </p:blipFill>
        <p:spPr>
          <a:xfrm>
            <a:off x="7127025" y="1750416"/>
            <a:ext cx="1736770" cy="1736770"/>
          </a:xfrm>
          <a:prstGeom prst="rect">
            <a:avLst/>
          </a:prstGeom>
        </p:spPr>
      </p:pic>
      <p:pic>
        <p:nvPicPr>
          <p:cNvPr id="22" name="Picture 21">
            <a:extLst>
              <a:ext uri="{FF2B5EF4-FFF2-40B4-BE49-F238E27FC236}">
                <a16:creationId xmlns:a16="http://schemas.microsoft.com/office/drawing/2014/main" id="{089E0311-F8D6-4C5F-8608-06DF9950B39A}"/>
              </a:ext>
            </a:extLst>
          </p:cNvPr>
          <p:cNvPicPr>
            <a:picLocks noChangeAspect="1"/>
          </p:cNvPicPr>
          <p:nvPr/>
        </p:nvPicPr>
        <p:blipFill>
          <a:blip r:embed="rId10" cstate="print">
            <a:extLst>
              <a:ext uri="{28A0092B-C50C-407E-A947-70E740481C1C}">
                <a14:useLocalDpi xmlns:a14="http://schemas.microsoft.com/office/drawing/2010/main" val="0"/>
              </a:ext>
            </a:extLst>
          </a:blip>
          <a:stretch>
            <a:fillRect/>
          </a:stretch>
        </p:blipFill>
        <p:spPr>
          <a:xfrm>
            <a:off x="9612193" y="2618801"/>
            <a:ext cx="1930554" cy="1930554"/>
          </a:xfrm>
          <a:prstGeom prst="rect">
            <a:avLst/>
          </a:prstGeom>
        </p:spPr>
      </p:pic>
      <p:pic>
        <p:nvPicPr>
          <p:cNvPr id="24" name="Picture 23">
            <a:extLst>
              <a:ext uri="{FF2B5EF4-FFF2-40B4-BE49-F238E27FC236}">
                <a16:creationId xmlns:a16="http://schemas.microsoft.com/office/drawing/2014/main" id="{1F6EC3C7-C761-4A17-B00A-D5A68AF9EE14}"/>
              </a:ext>
            </a:extLst>
          </p:cNvPr>
          <p:cNvPicPr>
            <a:picLocks noChangeAspect="1"/>
          </p:cNvPicPr>
          <p:nvPr/>
        </p:nvPicPr>
        <p:blipFill>
          <a:blip r:embed="rId11" cstate="print">
            <a:extLst>
              <a:ext uri="{28A0092B-C50C-407E-A947-70E740481C1C}">
                <a14:useLocalDpi xmlns:a14="http://schemas.microsoft.com/office/drawing/2010/main" val="0"/>
              </a:ext>
            </a:extLst>
          </a:blip>
          <a:stretch>
            <a:fillRect/>
          </a:stretch>
        </p:blipFill>
        <p:spPr>
          <a:xfrm>
            <a:off x="3050313" y="3684441"/>
            <a:ext cx="1095873" cy="1095873"/>
          </a:xfrm>
          <a:prstGeom prst="rect">
            <a:avLst/>
          </a:prstGeom>
        </p:spPr>
      </p:pic>
      <p:pic>
        <p:nvPicPr>
          <p:cNvPr id="26" name="Picture 25">
            <a:extLst>
              <a:ext uri="{FF2B5EF4-FFF2-40B4-BE49-F238E27FC236}">
                <a16:creationId xmlns:a16="http://schemas.microsoft.com/office/drawing/2014/main" id="{DC518B31-0B2E-4D5F-BE84-0550FBB2140E}"/>
              </a:ext>
            </a:extLst>
          </p:cNvPr>
          <p:cNvPicPr>
            <a:picLocks noChangeAspect="1"/>
          </p:cNvPicPr>
          <p:nvPr/>
        </p:nvPicPr>
        <p:blipFill>
          <a:blip r:embed="rId12" cstate="print">
            <a:extLst>
              <a:ext uri="{28A0092B-C50C-407E-A947-70E740481C1C}">
                <a14:useLocalDpi xmlns:a14="http://schemas.microsoft.com/office/drawing/2010/main" val="0"/>
              </a:ext>
            </a:extLst>
          </a:blip>
          <a:stretch>
            <a:fillRect/>
          </a:stretch>
        </p:blipFill>
        <p:spPr>
          <a:xfrm>
            <a:off x="598915" y="2703692"/>
            <a:ext cx="1701609" cy="1701609"/>
          </a:xfrm>
          <a:prstGeom prst="rect">
            <a:avLst/>
          </a:prstGeom>
        </p:spPr>
      </p:pic>
      <p:cxnSp>
        <p:nvCxnSpPr>
          <p:cNvPr id="15" name="Straight Connector 14">
            <a:extLst>
              <a:ext uri="{FF2B5EF4-FFF2-40B4-BE49-F238E27FC236}">
                <a16:creationId xmlns:a16="http://schemas.microsoft.com/office/drawing/2014/main" id="{8B9E1DCF-E230-438C-9491-985FDD43968B}"/>
              </a:ext>
            </a:extLst>
          </p:cNvPr>
          <p:cNvCxnSpPr>
            <a:cxnSpLocks/>
          </p:cNvCxnSpPr>
          <p:nvPr/>
        </p:nvCxnSpPr>
        <p:spPr>
          <a:xfrm>
            <a:off x="2090057" y="3871356"/>
            <a:ext cx="1151907" cy="446187"/>
          </a:xfrm>
          <a:prstGeom prst="line">
            <a:avLst/>
          </a:prstGeom>
          <a:ln w="19050">
            <a:solidFill>
              <a:schemeClr val="tx1">
                <a:lumMod val="60000"/>
                <a:lumOff val="40000"/>
              </a:schemeClr>
            </a:solidFill>
            <a:miter lim="800000"/>
            <a:tailEnd type="none"/>
          </a:ln>
        </p:spPr>
        <p:style>
          <a:lnRef idx="1">
            <a:schemeClr val="accent1"/>
          </a:lnRef>
          <a:fillRef idx="0">
            <a:schemeClr val="accent1"/>
          </a:fillRef>
          <a:effectRef idx="0">
            <a:schemeClr val="accent1"/>
          </a:effectRef>
          <a:fontRef idx="minor">
            <a:schemeClr val="tx1"/>
          </a:fontRef>
        </p:style>
      </p:cxnSp>
      <p:cxnSp>
        <p:nvCxnSpPr>
          <p:cNvPr id="23" name="Straight Connector 22">
            <a:extLst>
              <a:ext uri="{FF2B5EF4-FFF2-40B4-BE49-F238E27FC236}">
                <a16:creationId xmlns:a16="http://schemas.microsoft.com/office/drawing/2014/main" id="{558826BA-25E8-4890-A8C2-FA9C48B4C52D}"/>
              </a:ext>
            </a:extLst>
          </p:cNvPr>
          <p:cNvCxnSpPr>
            <a:cxnSpLocks/>
          </p:cNvCxnSpPr>
          <p:nvPr/>
        </p:nvCxnSpPr>
        <p:spPr>
          <a:xfrm>
            <a:off x="3337154" y="3264092"/>
            <a:ext cx="161305" cy="566981"/>
          </a:xfrm>
          <a:prstGeom prst="line">
            <a:avLst/>
          </a:prstGeom>
          <a:ln w="19050">
            <a:solidFill>
              <a:schemeClr val="tx1">
                <a:lumMod val="60000"/>
                <a:lumOff val="40000"/>
              </a:schemeClr>
            </a:solidFill>
            <a:miter lim="800000"/>
            <a:tailEnd type="none"/>
          </a:ln>
        </p:spPr>
        <p:style>
          <a:lnRef idx="1">
            <a:schemeClr val="accent1"/>
          </a:lnRef>
          <a:fillRef idx="0">
            <a:schemeClr val="accent1"/>
          </a:fillRef>
          <a:effectRef idx="0">
            <a:schemeClr val="accent1"/>
          </a:effectRef>
          <a:fontRef idx="minor">
            <a:schemeClr val="tx1"/>
          </a:fontRef>
        </p:style>
      </p:cxnSp>
      <p:cxnSp>
        <p:nvCxnSpPr>
          <p:cNvPr id="25" name="Straight Connector 24">
            <a:extLst>
              <a:ext uri="{FF2B5EF4-FFF2-40B4-BE49-F238E27FC236}">
                <a16:creationId xmlns:a16="http://schemas.microsoft.com/office/drawing/2014/main" id="{65D3CE1B-B3C7-4E34-85B3-62BEA0A791DC}"/>
              </a:ext>
            </a:extLst>
          </p:cNvPr>
          <p:cNvCxnSpPr>
            <a:cxnSpLocks/>
          </p:cNvCxnSpPr>
          <p:nvPr/>
        </p:nvCxnSpPr>
        <p:spPr>
          <a:xfrm>
            <a:off x="3337154" y="3248825"/>
            <a:ext cx="1609066" cy="435616"/>
          </a:xfrm>
          <a:prstGeom prst="line">
            <a:avLst/>
          </a:prstGeom>
          <a:ln w="19050">
            <a:solidFill>
              <a:schemeClr val="tx1">
                <a:lumMod val="60000"/>
                <a:lumOff val="40000"/>
              </a:schemeClr>
            </a:solidFill>
            <a:miter lim="800000"/>
            <a:tailEnd type="none"/>
          </a:ln>
        </p:spPr>
        <p:style>
          <a:lnRef idx="1">
            <a:schemeClr val="accent1"/>
          </a:lnRef>
          <a:fillRef idx="0">
            <a:schemeClr val="accent1"/>
          </a:fillRef>
          <a:effectRef idx="0">
            <a:schemeClr val="accent1"/>
          </a:effectRef>
          <a:fontRef idx="minor">
            <a:schemeClr val="tx1"/>
          </a:fontRef>
        </p:style>
      </p:cxnSp>
      <p:cxnSp>
        <p:nvCxnSpPr>
          <p:cNvPr id="27" name="Straight Connector 26">
            <a:extLst>
              <a:ext uri="{FF2B5EF4-FFF2-40B4-BE49-F238E27FC236}">
                <a16:creationId xmlns:a16="http://schemas.microsoft.com/office/drawing/2014/main" id="{EE4E15EE-3113-4A28-AD6C-1E29B2BDA9C3}"/>
              </a:ext>
            </a:extLst>
          </p:cNvPr>
          <p:cNvCxnSpPr>
            <a:cxnSpLocks/>
          </p:cNvCxnSpPr>
          <p:nvPr/>
        </p:nvCxnSpPr>
        <p:spPr>
          <a:xfrm>
            <a:off x="3827681" y="4486271"/>
            <a:ext cx="724458" cy="113674"/>
          </a:xfrm>
          <a:prstGeom prst="line">
            <a:avLst/>
          </a:prstGeom>
          <a:ln w="19050">
            <a:solidFill>
              <a:schemeClr val="tx1">
                <a:lumMod val="60000"/>
                <a:lumOff val="40000"/>
              </a:schemeClr>
            </a:solidFill>
            <a:miter lim="800000"/>
            <a:tailEnd type="none"/>
          </a:ln>
        </p:spPr>
        <p:style>
          <a:lnRef idx="1">
            <a:schemeClr val="accent1"/>
          </a:lnRef>
          <a:fillRef idx="0">
            <a:schemeClr val="accent1"/>
          </a:fillRef>
          <a:effectRef idx="0">
            <a:schemeClr val="accent1"/>
          </a:effectRef>
          <a:fontRef idx="minor">
            <a:schemeClr val="tx1"/>
          </a:fontRef>
        </p:style>
      </p:cxnSp>
      <p:cxnSp>
        <p:nvCxnSpPr>
          <p:cNvPr id="29" name="Straight Connector 28">
            <a:extLst>
              <a:ext uri="{FF2B5EF4-FFF2-40B4-BE49-F238E27FC236}">
                <a16:creationId xmlns:a16="http://schemas.microsoft.com/office/drawing/2014/main" id="{0C81969F-BC24-45C6-9B01-88993306B32B}"/>
              </a:ext>
            </a:extLst>
          </p:cNvPr>
          <p:cNvCxnSpPr>
            <a:cxnSpLocks/>
          </p:cNvCxnSpPr>
          <p:nvPr/>
        </p:nvCxnSpPr>
        <p:spPr>
          <a:xfrm flipV="1">
            <a:off x="3958315" y="2746698"/>
            <a:ext cx="1230102" cy="1344966"/>
          </a:xfrm>
          <a:prstGeom prst="line">
            <a:avLst/>
          </a:prstGeom>
          <a:ln w="19050">
            <a:solidFill>
              <a:schemeClr val="tx1">
                <a:lumMod val="60000"/>
                <a:lumOff val="40000"/>
              </a:schemeClr>
            </a:solidFill>
            <a:miter lim="800000"/>
            <a:tailEnd type="none"/>
          </a:ln>
        </p:spPr>
        <p:style>
          <a:lnRef idx="1">
            <a:schemeClr val="accent1"/>
          </a:lnRef>
          <a:fillRef idx="0">
            <a:schemeClr val="accent1"/>
          </a:fillRef>
          <a:effectRef idx="0">
            <a:schemeClr val="accent1"/>
          </a:effectRef>
          <a:fontRef idx="minor">
            <a:schemeClr val="tx1"/>
          </a:fontRef>
        </p:style>
      </p:cxnSp>
      <p:cxnSp>
        <p:nvCxnSpPr>
          <p:cNvPr id="31" name="Straight Connector 30">
            <a:extLst>
              <a:ext uri="{FF2B5EF4-FFF2-40B4-BE49-F238E27FC236}">
                <a16:creationId xmlns:a16="http://schemas.microsoft.com/office/drawing/2014/main" id="{CC278093-EA49-4153-AC44-9EB59614EBFB}"/>
              </a:ext>
            </a:extLst>
          </p:cNvPr>
          <p:cNvCxnSpPr>
            <a:cxnSpLocks/>
          </p:cNvCxnSpPr>
          <p:nvPr/>
        </p:nvCxnSpPr>
        <p:spPr>
          <a:xfrm flipV="1">
            <a:off x="5593198" y="3075709"/>
            <a:ext cx="102166" cy="468997"/>
          </a:xfrm>
          <a:prstGeom prst="line">
            <a:avLst/>
          </a:prstGeom>
          <a:ln w="19050">
            <a:solidFill>
              <a:schemeClr val="tx1">
                <a:lumMod val="60000"/>
                <a:lumOff val="40000"/>
              </a:schemeClr>
            </a:solidFill>
            <a:miter lim="800000"/>
            <a:tailEnd type="none"/>
          </a:ln>
        </p:spPr>
        <p:style>
          <a:lnRef idx="1">
            <a:schemeClr val="accent1"/>
          </a:lnRef>
          <a:fillRef idx="0">
            <a:schemeClr val="accent1"/>
          </a:fillRef>
          <a:effectRef idx="0">
            <a:schemeClr val="accent1"/>
          </a:effectRef>
          <a:fontRef idx="minor">
            <a:schemeClr val="tx1"/>
          </a:fontRef>
        </p:style>
      </p:cxnSp>
      <p:cxnSp>
        <p:nvCxnSpPr>
          <p:cNvPr id="33" name="Straight Connector 32">
            <a:extLst>
              <a:ext uri="{FF2B5EF4-FFF2-40B4-BE49-F238E27FC236}">
                <a16:creationId xmlns:a16="http://schemas.microsoft.com/office/drawing/2014/main" id="{F3D86792-838B-42B3-B755-955FBBC22973}"/>
              </a:ext>
            </a:extLst>
          </p:cNvPr>
          <p:cNvCxnSpPr>
            <a:cxnSpLocks/>
          </p:cNvCxnSpPr>
          <p:nvPr/>
        </p:nvCxnSpPr>
        <p:spPr>
          <a:xfrm flipV="1">
            <a:off x="5755112" y="2862364"/>
            <a:ext cx="1886705" cy="1008992"/>
          </a:xfrm>
          <a:prstGeom prst="line">
            <a:avLst/>
          </a:prstGeom>
          <a:ln w="19050">
            <a:solidFill>
              <a:schemeClr val="tx1">
                <a:lumMod val="60000"/>
                <a:lumOff val="40000"/>
              </a:schemeClr>
            </a:solidFill>
            <a:miter lim="800000"/>
            <a:tailEnd type="none"/>
          </a:ln>
        </p:spPr>
        <p:style>
          <a:lnRef idx="1">
            <a:schemeClr val="accent1"/>
          </a:lnRef>
          <a:fillRef idx="0">
            <a:schemeClr val="accent1"/>
          </a:fillRef>
          <a:effectRef idx="0">
            <a:schemeClr val="accent1"/>
          </a:effectRef>
          <a:fontRef idx="minor">
            <a:schemeClr val="tx1"/>
          </a:fontRef>
        </p:style>
      </p:cxnSp>
      <p:cxnSp>
        <p:nvCxnSpPr>
          <p:cNvPr id="38" name="Straight Connector 37">
            <a:extLst>
              <a:ext uri="{FF2B5EF4-FFF2-40B4-BE49-F238E27FC236}">
                <a16:creationId xmlns:a16="http://schemas.microsoft.com/office/drawing/2014/main" id="{1A993AF3-A635-4798-BB6D-1CB2A0BC3EDB}"/>
              </a:ext>
            </a:extLst>
          </p:cNvPr>
          <p:cNvCxnSpPr>
            <a:cxnSpLocks/>
          </p:cNvCxnSpPr>
          <p:nvPr/>
        </p:nvCxnSpPr>
        <p:spPr>
          <a:xfrm flipV="1">
            <a:off x="3857420" y="3645483"/>
            <a:ext cx="6051502" cy="732284"/>
          </a:xfrm>
          <a:prstGeom prst="line">
            <a:avLst/>
          </a:prstGeom>
          <a:ln w="19050">
            <a:solidFill>
              <a:schemeClr val="tx1">
                <a:lumMod val="60000"/>
                <a:lumOff val="40000"/>
              </a:schemeClr>
            </a:solidFill>
            <a:miter lim="800000"/>
            <a:tailEnd type="none"/>
          </a:ln>
        </p:spPr>
        <p:style>
          <a:lnRef idx="1">
            <a:schemeClr val="accent1"/>
          </a:lnRef>
          <a:fillRef idx="0">
            <a:schemeClr val="accent1"/>
          </a:fillRef>
          <a:effectRef idx="0">
            <a:schemeClr val="accent1"/>
          </a:effectRef>
          <a:fontRef idx="minor">
            <a:schemeClr val="tx1"/>
          </a:fontRef>
        </p:style>
      </p:cxnSp>
      <p:pic>
        <p:nvPicPr>
          <p:cNvPr id="14" name="Content Placeholder 13">
            <a:extLst>
              <a:ext uri="{FF2B5EF4-FFF2-40B4-BE49-F238E27FC236}">
                <a16:creationId xmlns:a16="http://schemas.microsoft.com/office/drawing/2014/main" id="{7E2661B2-D5B9-493A-A428-5EC382903678}"/>
              </a:ext>
            </a:extLst>
          </p:cNvPr>
          <p:cNvPicPr>
            <a:picLocks noGrp="1" noChangeAspect="1"/>
          </p:cNvPicPr>
          <p:nvPr>
            <p:ph idx="1"/>
          </p:nvPr>
        </p:nvPicPr>
        <p:blipFill>
          <a:blip r:embed="rId13" cstate="print">
            <a:extLst>
              <a:ext uri="{28A0092B-C50C-407E-A947-70E740481C1C}">
                <a14:useLocalDpi xmlns:a14="http://schemas.microsoft.com/office/drawing/2010/main" val="0"/>
              </a:ext>
            </a:extLst>
          </a:blip>
          <a:stretch>
            <a:fillRect/>
          </a:stretch>
        </p:blipFill>
        <p:spPr>
          <a:xfrm>
            <a:off x="4876104" y="3344604"/>
            <a:ext cx="972939" cy="972939"/>
          </a:xfrm>
          <a:ln>
            <a:noFill/>
          </a:ln>
        </p:spPr>
      </p:pic>
      <p:cxnSp>
        <p:nvCxnSpPr>
          <p:cNvPr id="42" name="Straight Connector 41">
            <a:extLst>
              <a:ext uri="{FF2B5EF4-FFF2-40B4-BE49-F238E27FC236}">
                <a16:creationId xmlns:a16="http://schemas.microsoft.com/office/drawing/2014/main" id="{E882EB72-589B-4892-9B82-CC9D08D81A5E}"/>
              </a:ext>
            </a:extLst>
          </p:cNvPr>
          <p:cNvCxnSpPr>
            <a:cxnSpLocks/>
          </p:cNvCxnSpPr>
          <p:nvPr/>
        </p:nvCxnSpPr>
        <p:spPr>
          <a:xfrm flipH="1" flipV="1">
            <a:off x="2094109" y="3776781"/>
            <a:ext cx="2915788" cy="94575"/>
          </a:xfrm>
          <a:prstGeom prst="line">
            <a:avLst/>
          </a:prstGeom>
          <a:ln w="19050">
            <a:solidFill>
              <a:schemeClr val="tx1">
                <a:lumMod val="60000"/>
                <a:lumOff val="40000"/>
              </a:schemeClr>
            </a:solidFill>
            <a:miter lim="800000"/>
            <a:tailEnd type="none"/>
          </a:ln>
        </p:spPr>
        <p:style>
          <a:lnRef idx="1">
            <a:schemeClr val="accent1"/>
          </a:lnRef>
          <a:fillRef idx="0">
            <a:schemeClr val="accent1"/>
          </a:fillRef>
          <a:effectRef idx="0">
            <a:schemeClr val="accent1"/>
          </a:effectRef>
          <a:fontRef idx="minor">
            <a:schemeClr val="tx1"/>
          </a:fontRef>
        </p:style>
      </p:cxnSp>
      <p:pic>
        <p:nvPicPr>
          <p:cNvPr id="45" name="Picture 44">
            <a:extLst>
              <a:ext uri="{FF2B5EF4-FFF2-40B4-BE49-F238E27FC236}">
                <a16:creationId xmlns:a16="http://schemas.microsoft.com/office/drawing/2014/main" id="{369BDB9E-1C3B-444E-B17B-480030ED02E9}"/>
              </a:ext>
            </a:extLst>
          </p:cNvPr>
          <p:cNvPicPr>
            <a:picLocks noChangeAspect="1"/>
          </p:cNvPicPr>
          <p:nvPr/>
        </p:nvPicPr>
        <p:blipFill>
          <a:blip r:embed="rId14" cstate="print">
            <a:extLst>
              <a:ext uri="{28A0092B-C50C-407E-A947-70E740481C1C}">
                <a14:useLocalDpi xmlns:a14="http://schemas.microsoft.com/office/drawing/2010/main" val="0"/>
              </a:ext>
            </a:extLst>
          </a:blip>
          <a:stretch>
            <a:fillRect/>
          </a:stretch>
        </p:blipFill>
        <p:spPr>
          <a:xfrm>
            <a:off x="6398822" y="3407813"/>
            <a:ext cx="797525" cy="797525"/>
          </a:xfrm>
          <a:prstGeom prst="rect">
            <a:avLst/>
          </a:prstGeom>
        </p:spPr>
      </p:pic>
      <p:pic>
        <p:nvPicPr>
          <p:cNvPr id="47" name="Picture 46">
            <a:extLst>
              <a:ext uri="{FF2B5EF4-FFF2-40B4-BE49-F238E27FC236}">
                <a16:creationId xmlns:a16="http://schemas.microsoft.com/office/drawing/2014/main" id="{4ED4D5D1-9859-4A27-B980-BA65AF2DF74C}"/>
              </a:ext>
            </a:extLst>
          </p:cNvPr>
          <p:cNvPicPr>
            <a:picLocks noChangeAspect="1"/>
          </p:cNvPicPr>
          <p:nvPr/>
        </p:nvPicPr>
        <p:blipFill>
          <a:blip r:embed="rId15" cstate="print">
            <a:extLst>
              <a:ext uri="{28A0092B-C50C-407E-A947-70E740481C1C}">
                <a14:useLocalDpi xmlns:a14="http://schemas.microsoft.com/office/drawing/2010/main" val="0"/>
              </a:ext>
            </a:extLst>
          </a:blip>
          <a:stretch>
            <a:fillRect/>
          </a:stretch>
        </p:blipFill>
        <p:spPr>
          <a:xfrm>
            <a:off x="7788550" y="3836280"/>
            <a:ext cx="963720" cy="963720"/>
          </a:xfrm>
          <a:prstGeom prst="rect">
            <a:avLst/>
          </a:prstGeom>
        </p:spPr>
      </p:pic>
      <p:cxnSp>
        <p:nvCxnSpPr>
          <p:cNvPr id="48" name="Straight Connector 47">
            <a:extLst>
              <a:ext uri="{FF2B5EF4-FFF2-40B4-BE49-F238E27FC236}">
                <a16:creationId xmlns:a16="http://schemas.microsoft.com/office/drawing/2014/main" id="{0E1F66DA-BD74-4E06-9324-2B82BE1B8C01}"/>
              </a:ext>
            </a:extLst>
          </p:cNvPr>
          <p:cNvCxnSpPr>
            <a:cxnSpLocks/>
          </p:cNvCxnSpPr>
          <p:nvPr/>
        </p:nvCxnSpPr>
        <p:spPr>
          <a:xfrm flipH="1" flipV="1">
            <a:off x="6165041" y="2749719"/>
            <a:ext cx="1646762" cy="1004440"/>
          </a:xfrm>
          <a:prstGeom prst="line">
            <a:avLst/>
          </a:prstGeom>
          <a:ln w="19050">
            <a:solidFill>
              <a:schemeClr val="tx1">
                <a:lumMod val="60000"/>
                <a:lumOff val="40000"/>
              </a:schemeClr>
            </a:solidFill>
            <a:miter lim="800000"/>
            <a:tailEnd type="none"/>
          </a:ln>
        </p:spPr>
        <p:style>
          <a:lnRef idx="1">
            <a:schemeClr val="accent1"/>
          </a:lnRef>
          <a:fillRef idx="0">
            <a:schemeClr val="accent1"/>
          </a:fillRef>
          <a:effectRef idx="0">
            <a:schemeClr val="accent1"/>
          </a:effectRef>
          <a:fontRef idx="minor">
            <a:schemeClr val="tx1"/>
          </a:fontRef>
        </p:style>
      </p:cxnSp>
      <p:cxnSp>
        <p:nvCxnSpPr>
          <p:cNvPr id="51" name="Straight Connector 50">
            <a:extLst>
              <a:ext uri="{FF2B5EF4-FFF2-40B4-BE49-F238E27FC236}">
                <a16:creationId xmlns:a16="http://schemas.microsoft.com/office/drawing/2014/main" id="{1672AB74-1DDA-4FE5-9683-EA8A049E0869}"/>
              </a:ext>
            </a:extLst>
          </p:cNvPr>
          <p:cNvCxnSpPr>
            <a:cxnSpLocks/>
          </p:cNvCxnSpPr>
          <p:nvPr/>
        </p:nvCxnSpPr>
        <p:spPr>
          <a:xfrm>
            <a:off x="8063160" y="3075709"/>
            <a:ext cx="207250" cy="856266"/>
          </a:xfrm>
          <a:prstGeom prst="line">
            <a:avLst/>
          </a:prstGeom>
          <a:ln w="19050">
            <a:solidFill>
              <a:schemeClr val="tx1">
                <a:lumMod val="60000"/>
                <a:lumOff val="40000"/>
              </a:schemeClr>
            </a:solidFill>
            <a:miter lim="800000"/>
            <a:tailEnd type="none"/>
          </a:ln>
        </p:spPr>
        <p:style>
          <a:lnRef idx="1">
            <a:schemeClr val="accent1"/>
          </a:lnRef>
          <a:fillRef idx="0">
            <a:schemeClr val="accent1"/>
          </a:fillRef>
          <a:effectRef idx="0">
            <a:schemeClr val="accent1"/>
          </a:effectRef>
          <a:fontRef idx="minor">
            <a:schemeClr val="tx1"/>
          </a:fontRef>
        </p:style>
      </p:cxnSp>
      <p:cxnSp>
        <p:nvCxnSpPr>
          <p:cNvPr id="54" name="Straight Connector 53">
            <a:extLst>
              <a:ext uri="{FF2B5EF4-FFF2-40B4-BE49-F238E27FC236}">
                <a16:creationId xmlns:a16="http://schemas.microsoft.com/office/drawing/2014/main" id="{544451D4-CAC0-444E-89CF-4C333031ABF6}"/>
              </a:ext>
            </a:extLst>
          </p:cNvPr>
          <p:cNvCxnSpPr>
            <a:cxnSpLocks/>
          </p:cNvCxnSpPr>
          <p:nvPr/>
        </p:nvCxnSpPr>
        <p:spPr>
          <a:xfrm flipH="1" flipV="1">
            <a:off x="7150716" y="3710295"/>
            <a:ext cx="2916205" cy="227546"/>
          </a:xfrm>
          <a:prstGeom prst="line">
            <a:avLst/>
          </a:prstGeom>
          <a:ln w="19050">
            <a:solidFill>
              <a:schemeClr val="tx1">
                <a:lumMod val="60000"/>
                <a:lumOff val="40000"/>
              </a:schemeClr>
            </a:solidFill>
            <a:miter lim="800000"/>
            <a:tailEnd type="none"/>
          </a:ln>
        </p:spPr>
        <p:style>
          <a:lnRef idx="1">
            <a:schemeClr val="accent1"/>
          </a:lnRef>
          <a:fillRef idx="0">
            <a:schemeClr val="accent1"/>
          </a:fillRef>
          <a:effectRef idx="0">
            <a:schemeClr val="accent1"/>
          </a:effectRef>
          <a:fontRef idx="minor">
            <a:schemeClr val="tx1"/>
          </a:fontRef>
        </p:style>
      </p:cxnSp>
      <p:cxnSp>
        <p:nvCxnSpPr>
          <p:cNvPr id="56" name="Straight Connector 55">
            <a:extLst>
              <a:ext uri="{FF2B5EF4-FFF2-40B4-BE49-F238E27FC236}">
                <a16:creationId xmlns:a16="http://schemas.microsoft.com/office/drawing/2014/main" id="{D2A84C8A-6005-4202-AF2D-454C9BA65DFF}"/>
              </a:ext>
            </a:extLst>
          </p:cNvPr>
          <p:cNvCxnSpPr>
            <a:cxnSpLocks/>
          </p:cNvCxnSpPr>
          <p:nvPr/>
        </p:nvCxnSpPr>
        <p:spPr>
          <a:xfrm flipH="1">
            <a:off x="6633039" y="4091664"/>
            <a:ext cx="23111" cy="258473"/>
          </a:xfrm>
          <a:prstGeom prst="line">
            <a:avLst/>
          </a:prstGeom>
          <a:ln w="19050">
            <a:solidFill>
              <a:schemeClr val="tx1">
                <a:lumMod val="60000"/>
                <a:lumOff val="40000"/>
              </a:schemeClr>
            </a:solidFill>
            <a:miter lim="800000"/>
            <a:tailEnd type="none"/>
          </a:ln>
        </p:spPr>
        <p:style>
          <a:lnRef idx="1">
            <a:schemeClr val="accent1"/>
          </a:lnRef>
          <a:fillRef idx="0">
            <a:schemeClr val="accent1"/>
          </a:fillRef>
          <a:effectRef idx="0">
            <a:schemeClr val="accent1"/>
          </a:effectRef>
          <a:fontRef idx="minor">
            <a:schemeClr val="tx1"/>
          </a:fontRef>
        </p:style>
      </p:cxnSp>
      <p:cxnSp>
        <p:nvCxnSpPr>
          <p:cNvPr id="58" name="Straight Connector 57">
            <a:extLst>
              <a:ext uri="{FF2B5EF4-FFF2-40B4-BE49-F238E27FC236}">
                <a16:creationId xmlns:a16="http://schemas.microsoft.com/office/drawing/2014/main" id="{4D38CE11-12D1-45C7-9B4A-E841D904C052}"/>
              </a:ext>
            </a:extLst>
          </p:cNvPr>
          <p:cNvCxnSpPr>
            <a:cxnSpLocks/>
          </p:cNvCxnSpPr>
          <p:nvPr/>
        </p:nvCxnSpPr>
        <p:spPr>
          <a:xfrm flipH="1">
            <a:off x="7568178" y="4405301"/>
            <a:ext cx="435089" cy="166880"/>
          </a:xfrm>
          <a:prstGeom prst="line">
            <a:avLst/>
          </a:prstGeom>
          <a:ln w="19050">
            <a:solidFill>
              <a:schemeClr val="tx1">
                <a:lumMod val="60000"/>
                <a:lumOff val="40000"/>
              </a:schemeClr>
            </a:solidFill>
            <a:miter lim="800000"/>
            <a:tailEnd type="none"/>
          </a:ln>
        </p:spPr>
        <p:style>
          <a:lnRef idx="1">
            <a:schemeClr val="accent1"/>
          </a:lnRef>
          <a:fillRef idx="0">
            <a:schemeClr val="accent1"/>
          </a:fillRef>
          <a:effectRef idx="0">
            <a:schemeClr val="accent1"/>
          </a:effectRef>
          <a:fontRef idx="minor">
            <a:schemeClr val="tx1"/>
          </a:fontRef>
        </p:style>
      </p:cxnSp>
      <p:cxnSp>
        <p:nvCxnSpPr>
          <p:cNvPr id="63" name="Straight Connector 62">
            <a:extLst>
              <a:ext uri="{FF2B5EF4-FFF2-40B4-BE49-F238E27FC236}">
                <a16:creationId xmlns:a16="http://schemas.microsoft.com/office/drawing/2014/main" id="{7F15AFC6-1F51-42C3-8985-EF71E866035C}"/>
              </a:ext>
            </a:extLst>
          </p:cNvPr>
          <p:cNvCxnSpPr>
            <a:cxnSpLocks/>
          </p:cNvCxnSpPr>
          <p:nvPr/>
        </p:nvCxnSpPr>
        <p:spPr>
          <a:xfrm flipH="1">
            <a:off x="8538130" y="3937072"/>
            <a:ext cx="1528791" cy="333895"/>
          </a:xfrm>
          <a:prstGeom prst="line">
            <a:avLst/>
          </a:prstGeom>
          <a:ln w="19050">
            <a:solidFill>
              <a:schemeClr val="tx1">
                <a:lumMod val="60000"/>
                <a:lumOff val="40000"/>
              </a:schemeClr>
            </a:solidFill>
            <a:miter lim="800000"/>
            <a:tailEnd type="none"/>
          </a:ln>
        </p:spPr>
        <p:style>
          <a:lnRef idx="1">
            <a:schemeClr val="accent1"/>
          </a:lnRef>
          <a:fillRef idx="0">
            <a:schemeClr val="accent1"/>
          </a:fillRef>
          <a:effectRef idx="0">
            <a:schemeClr val="accent1"/>
          </a:effectRef>
          <a:fontRef idx="minor">
            <a:schemeClr val="tx1"/>
          </a:fontRef>
        </p:style>
      </p:cxnSp>
      <p:cxnSp>
        <p:nvCxnSpPr>
          <p:cNvPr id="65" name="Straight Connector 64">
            <a:extLst>
              <a:ext uri="{FF2B5EF4-FFF2-40B4-BE49-F238E27FC236}">
                <a16:creationId xmlns:a16="http://schemas.microsoft.com/office/drawing/2014/main" id="{9A054242-0157-4AC3-BFBA-0C037FE485C9}"/>
              </a:ext>
            </a:extLst>
          </p:cNvPr>
          <p:cNvCxnSpPr>
            <a:cxnSpLocks/>
          </p:cNvCxnSpPr>
          <p:nvPr/>
        </p:nvCxnSpPr>
        <p:spPr>
          <a:xfrm>
            <a:off x="5308547" y="4129940"/>
            <a:ext cx="4520" cy="283382"/>
          </a:xfrm>
          <a:prstGeom prst="line">
            <a:avLst/>
          </a:prstGeom>
          <a:ln w="19050">
            <a:solidFill>
              <a:schemeClr val="tx1">
                <a:lumMod val="60000"/>
                <a:lumOff val="40000"/>
              </a:schemeClr>
            </a:solidFill>
            <a:miter lim="800000"/>
            <a:tailEnd type="none"/>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23094583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extLst>
      <p:ext uri="{BB962C8B-B14F-4D97-AF65-F5344CB8AC3E}">
        <p14:creationId xmlns:p14="http://schemas.microsoft.com/office/powerpoint/2010/main" val="21537338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6" name="Group 15">
            <a:extLst>
              <a:ext uri="{FF2B5EF4-FFF2-40B4-BE49-F238E27FC236}">
                <a16:creationId xmlns:a16="http://schemas.microsoft.com/office/drawing/2014/main" id="{C910DFB8-1766-492A-8878-D0DF2B2EEFB9}"/>
              </a:ext>
            </a:extLst>
          </p:cNvPr>
          <p:cNvGrpSpPr/>
          <p:nvPr/>
        </p:nvGrpSpPr>
        <p:grpSpPr>
          <a:xfrm>
            <a:off x="4341795" y="781744"/>
            <a:ext cx="3657607" cy="3657607"/>
            <a:chOff x="4265608" y="572978"/>
            <a:chExt cx="3657607" cy="3657607"/>
          </a:xfrm>
        </p:grpSpPr>
        <p:pic>
          <p:nvPicPr>
            <p:cNvPr id="14" name="Picture 13">
              <a:extLst>
                <a:ext uri="{FF2B5EF4-FFF2-40B4-BE49-F238E27FC236}">
                  <a16:creationId xmlns:a16="http://schemas.microsoft.com/office/drawing/2014/main" id="{DD6ECA70-D84A-4A50-8ABD-2A5B8AA00492}"/>
                </a:ext>
              </a:extLst>
            </p:cNvPr>
            <p:cNvPicPr>
              <a:picLocks noChangeAspect="1"/>
            </p:cNvPicPr>
            <p:nvPr/>
          </p:nvPicPr>
          <p:blipFill>
            <a:blip r:embed="rId3" cstate="print">
              <a:duotone>
                <a:prstClr val="black"/>
                <a:schemeClr val="tx2">
                  <a:tint val="45000"/>
                  <a:satMod val="400000"/>
                </a:schemeClr>
              </a:duotone>
              <a:extLst>
                <a:ext uri="{28A0092B-C50C-407E-A947-70E740481C1C}">
                  <a14:useLocalDpi xmlns:a14="http://schemas.microsoft.com/office/drawing/2010/main" val="0"/>
                </a:ext>
              </a:extLst>
            </a:blip>
            <a:stretch>
              <a:fillRect/>
            </a:stretch>
          </p:blipFill>
          <p:spPr>
            <a:xfrm>
              <a:off x="4265608" y="572978"/>
              <a:ext cx="3657607" cy="3657607"/>
            </a:xfrm>
            <a:prstGeom prst="rect">
              <a:avLst/>
            </a:prstGeom>
          </p:spPr>
        </p:pic>
        <p:sp>
          <p:nvSpPr>
            <p:cNvPr id="15" name="TextBox 14">
              <a:extLst>
                <a:ext uri="{FF2B5EF4-FFF2-40B4-BE49-F238E27FC236}">
                  <a16:creationId xmlns:a16="http://schemas.microsoft.com/office/drawing/2014/main" id="{E2A89DBA-4BB0-4279-9C16-9A9466FF3039}"/>
                </a:ext>
              </a:extLst>
            </p:cNvPr>
            <p:cNvSpPr txBox="1"/>
            <p:nvPr/>
          </p:nvSpPr>
          <p:spPr>
            <a:xfrm>
              <a:off x="5664530" y="2339439"/>
              <a:ext cx="1045028" cy="356260"/>
            </a:xfrm>
            <a:prstGeom prst="rect">
              <a:avLst/>
            </a:prstGeom>
            <a:noFill/>
          </p:spPr>
          <p:txBody>
            <a:bodyPr wrap="none" lIns="0" tIns="0" rIns="0" bIns="0" rtlCol="0">
              <a:noAutofit/>
            </a:bodyPr>
            <a:lstStyle/>
            <a:p>
              <a:pPr>
                <a:lnSpc>
                  <a:spcPct val="90000"/>
                </a:lnSpc>
              </a:pPr>
              <a:r>
                <a:rPr lang="en-US" sz="2800" dirty="0">
                  <a:solidFill>
                    <a:srgbClr val="58595B"/>
                  </a:solidFill>
                </a:rPr>
                <a:t>SaaS</a:t>
              </a:r>
            </a:p>
          </p:txBody>
        </p:sp>
      </p:grpSp>
      <p:sp>
        <p:nvSpPr>
          <p:cNvPr id="10" name="Content Placeholder 9">
            <a:extLst>
              <a:ext uri="{FF2B5EF4-FFF2-40B4-BE49-F238E27FC236}">
                <a16:creationId xmlns:a16="http://schemas.microsoft.com/office/drawing/2014/main" id="{9417F27F-3D6D-433D-AD31-0BB25CECB9DD}"/>
              </a:ext>
            </a:extLst>
          </p:cNvPr>
          <p:cNvSpPr>
            <a:spLocks noGrp="1"/>
          </p:cNvSpPr>
          <p:nvPr>
            <p:ph sz="half" idx="1"/>
          </p:nvPr>
        </p:nvSpPr>
        <p:spPr>
          <a:xfrm>
            <a:off x="531811" y="4787847"/>
            <a:ext cx="3474720" cy="1554335"/>
          </a:xfrm>
        </p:spPr>
        <p:txBody>
          <a:bodyPr/>
          <a:lstStyle/>
          <a:p>
            <a:r>
              <a:rPr lang="en-US" sz="2000" dirty="0">
                <a:solidFill>
                  <a:srgbClr val="58595B"/>
                </a:solidFill>
              </a:rPr>
              <a:t>Time &amp; cost of refreshes</a:t>
            </a:r>
          </a:p>
          <a:p>
            <a:r>
              <a:rPr lang="en-US" sz="2000" dirty="0">
                <a:solidFill>
                  <a:srgbClr val="58595B"/>
                </a:solidFill>
              </a:rPr>
              <a:t>Forced capacity planning</a:t>
            </a:r>
          </a:p>
          <a:p>
            <a:r>
              <a:rPr lang="en-US" sz="2000" dirty="0">
                <a:solidFill>
                  <a:srgbClr val="58595B"/>
                </a:solidFill>
              </a:rPr>
              <a:t>Can’t scale quickly</a:t>
            </a:r>
          </a:p>
        </p:txBody>
      </p:sp>
      <p:sp>
        <p:nvSpPr>
          <p:cNvPr id="11" name="Content Placeholder 10">
            <a:extLst>
              <a:ext uri="{FF2B5EF4-FFF2-40B4-BE49-F238E27FC236}">
                <a16:creationId xmlns:a16="http://schemas.microsoft.com/office/drawing/2014/main" id="{534ED604-DB7F-49FA-A7D0-C4108BB507EB}"/>
              </a:ext>
            </a:extLst>
          </p:cNvPr>
          <p:cNvSpPr>
            <a:spLocks noGrp="1"/>
          </p:cNvSpPr>
          <p:nvPr>
            <p:ph sz="half" idx="2"/>
          </p:nvPr>
        </p:nvSpPr>
        <p:spPr>
          <a:xfrm>
            <a:off x="4501614" y="4787847"/>
            <a:ext cx="3337968" cy="1425381"/>
          </a:xfrm>
        </p:spPr>
        <p:txBody>
          <a:bodyPr/>
          <a:lstStyle/>
          <a:p>
            <a:r>
              <a:rPr lang="en-US" sz="2000" dirty="0">
                <a:solidFill>
                  <a:srgbClr val="58595B"/>
                </a:solidFill>
              </a:rPr>
              <a:t>Likely requires re-platforming</a:t>
            </a:r>
          </a:p>
          <a:p>
            <a:r>
              <a:rPr lang="en-US" sz="2000" dirty="0">
                <a:solidFill>
                  <a:srgbClr val="58595B"/>
                </a:solidFill>
              </a:rPr>
              <a:t>May lose customizations</a:t>
            </a:r>
          </a:p>
          <a:p>
            <a:r>
              <a:rPr lang="en-US" sz="2000" dirty="0">
                <a:solidFill>
                  <a:srgbClr val="58595B"/>
                </a:solidFill>
              </a:rPr>
              <a:t>Redo integrations</a:t>
            </a:r>
          </a:p>
        </p:txBody>
      </p:sp>
      <p:sp>
        <p:nvSpPr>
          <p:cNvPr id="5" name="Slide Number Placeholder 4">
            <a:extLst>
              <a:ext uri="{FF2B5EF4-FFF2-40B4-BE49-F238E27FC236}">
                <a16:creationId xmlns:a16="http://schemas.microsoft.com/office/drawing/2014/main" id="{4D87F2BC-CCC0-45BF-918E-AF0BB7779558}"/>
              </a:ext>
            </a:extLst>
          </p:cNvPr>
          <p:cNvSpPr>
            <a:spLocks noGrp="1"/>
          </p:cNvSpPr>
          <p:nvPr>
            <p:ph type="sldNum" sz="quarter" idx="12"/>
          </p:nvPr>
        </p:nvSpPr>
        <p:spPr/>
        <p:txBody>
          <a:bodyPr/>
          <a:lstStyle/>
          <a:p>
            <a:fld id="{C51EAA63-D034-42AE-91FA-B13B9518C7BE}" type="slidenum">
              <a:rPr lang="en-US" smtClean="0"/>
              <a:t>5</a:t>
            </a:fld>
            <a:endParaRPr lang="en-US"/>
          </a:p>
        </p:txBody>
      </p:sp>
      <p:sp>
        <p:nvSpPr>
          <p:cNvPr id="12" name="Content Placeholder 11">
            <a:extLst>
              <a:ext uri="{FF2B5EF4-FFF2-40B4-BE49-F238E27FC236}">
                <a16:creationId xmlns:a16="http://schemas.microsoft.com/office/drawing/2014/main" id="{16B6AFD4-B331-4306-89BB-1877DB0B8BE2}"/>
              </a:ext>
            </a:extLst>
          </p:cNvPr>
          <p:cNvSpPr>
            <a:spLocks noGrp="1"/>
          </p:cNvSpPr>
          <p:nvPr>
            <p:ph sz="half" idx="13"/>
          </p:nvPr>
        </p:nvSpPr>
        <p:spPr>
          <a:xfrm>
            <a:off x="8357549" y="4768475"/>
            <a:ext cx="3474720" cy="2535384"/>
          </a:xfrm>
        </p:spPr>
        <p:txBody>
          <a:bodyPr/>
          <a:lstStyle/>
          <a:p>
            <a:r>
              <a:rPr lang="en-US" sz="2000" dirty="0">
                <a:solidFill>
                  <a:srgbClr val="58595B"/>
                </a:solidFill>
              </a:rPr>
              <a:t>May need to rearchitect</a:t>
            </a:r>
          </a:p>
          <a:p>
            <a:r>
              <a:rPr lang="en-US" sz="2000" dirty="0">
                <a:solidFill>
                  <a:srgbClr val="58595B"/>
                </a:solidFill>
              </a:rPr>
              <a:t>Concerned about performance</a:t>
            </a:r>
          </a:p>
          <a:p>
            <a:r>
              <a:rPr lang="en-US" sz="2000" dirty="0">
                <a:solidFill>
                  <a:srgbClr val="58595B"/>
                </a:solidFill>
              </a:rPr>
              <a:t>Unsure about cost savings</a:t>
            </a:r>
          </a:p>
        </p:txBody>
      </p:sp>
      <p:sp>
        <p:nvSpPr>
          <p:cNvPr id="2" name="Title 1">
            <a:extLst>
              <a:ext uri="{FF2B5EF4-FFF2-40B4-BE49-F238E27FC236}">
                <a16:creationId xmlns:a16="http://schemas.microsoft.com/office/drawing/2014/main" id="{527506D7-9EE4-451A-A80B-30B8FD2CB556}"/>
              </a:ext>
            </a:extLst>
          </p:cNvPr>
          <p:cNvSpPr>
            <a:spLocks noGrp="1"/>
          </p:cNvSpPr>
          <p:nvPr>
            <p:ph type="title"/>
          </p:nvPr>
        </p:nvSpPr>
        <p:spPr>
          <a:xfrm>
            <a:off x="531811" y="454962"/>
            <a:ext cx="11125200" cy="889000"/>
          </a:xfrm>
        </p:spPr>
        <p:txBody>
          <a:bodyPr/>
          <a:lstStyle/>
          <a:p>
            <a:r>
              <a:rPr lang="en-US" dirty="0">
                <a:solidFill>
                  <a:srgbClr val="58595B"/>
                </a:solidFill>
              </a:rPr>
              <a:t>Key Considerations</a:t>
            </a:r>
            <a:br>
              <a:rPr lang="en-US" dirty="0">
                <a:solidFill>
                  <a:srgbClr val="58595B"/>
                </a:solidFill>
              </a:rPr>
            </a:br>
            <a:r>
              <a:rPr lang="en-US" sz="2800" b="1" dirty="0">
                <a:solidFill>
                  <a:srgbClr val="58595B"/>
                </a:solidFill>
              </a:rPr>
              <a:t>Where’s the optimal place to run your Oracle Application?</a:t>
            </a:r>
          </a:p>
        </p:txBody>
      </p:sp>
      <p:grpSp>
        <p:nvGrpSpPr>
          <p:cNvPr id="3" name="Group 2">
            <a:extLst>
              <a:ext uri="{FF2B5EF4-FFF2-40B4-BE49-F238E27FC236}">
                <a16:creationId xmlns:a16="http://schemas.microsoft.com/office/drawing/2014/main" id="{D79BDE7F-5253-43D0-A044-B63FBB5086CB}"/>
              </a:ext>
            </a:extLst>
          </p:cNvPr>
          <p:cNvGrpSpPr/>
          <p:nvPr/>
        </p:nvGrpSpPr>
        <p:grpSpPr>
          <a:xfrm>
            <a:off x="8174662" y="781744"/>
            <a:ext cx="3657607" cy="3657607"/>
            <a:chOff x="8258479" y="572978"/>
            <a:chExt cx="3657607" cy="3657607"/>
          </a:xfrm>
        </p:grpSpPr>
        <p:pic>
          <p:nvPicPr>
            <p:cNvPr id="18" name="Picture 17">
              <a:extLst>
                <a:ext uri="{FF2B5EF4-FFF2-40B4-BE49-F238E27FC236}">
                  <a16:creationId xmlns:a16="http://schemas.microsoft.com/office/drawing/2014/main" id="{7447E617-4AAE-4E97-B7B6-585653B67569}"/>
                </a:ext>
              </a:extLst>
            </p:cNvPr>
            <p:cNvPicPr>
              <a:picLocks noChangeAspect="1"/>
            </p:cNvPicPr>
            <p:nvPr/>
          </p:nvPicPr>
          <p:blipFill>
            <a:blip r:embed="rId3" cstate="print">
              <a:duotone>
                <a:prstClr val="black"/>
                <a:schemeClr val="tx2">
                  <a:tint val="45000"/>
                  <a:satMod val="400000"/>
                </a:schemeClr>
              </a:duotone>
              <a:extLst>
                <a:ext uri="{28A0092B-C50C-407E-A947-70E740481C1C}">
                  <a14:useLocalDpi xmlns:a14="http://schemas.microsoft.com/office/drawing/2010/main" val="0"/>
                </a:ext>
              </a:extLst>
            </a:blip>
            <a:stretch>
              <a:fillRect/>
            </a:stretch>
          </p:blipFill>
          <p:spPr>
            <a:xfrm>
              <a:off x="8258479" y="572978"/>
              <a:ext cx="3657607" cy="3657607"/>
            </a:xfrm>
            <a:prstGeom prst="rect">
              <a:avLst/>
            </a:prstGeom>
          </p:spPr>
        </p:pic>
        <p:sp>
          <p:nvSpPr>
            <p:cNvPr id="17" name="TextBox 16">
              <a:extLst>
                <a:ext uri="{FF2B5EF4-FFF2-40B4-BE49-F238E27FC236}">
                  <a16:creationId xmlns:a16="http://schemas.microsoft.com/office/drawing/2014/main" id="{BD729121-194F-4B75-AE04-8D3EABC09910}"/>
                </a:ext>
              </a:extLst>
            </p:cNvPr>
            <p:cNvSpPr txBox="1"/>
            <p:nvPr/>
          </p:nvSpPr>
          <p:spPr>
            <a:xfrm>
              <a:off x="9423093" y="2161309"/>
              <a:ext cx="1328378" cy="356260"/>
            </a:xfrm>
            <a:prstGeom prst="rect">
              <a:avLst/>
            </a:prstGeom>
            <a:noFill/>
          </p:spPr>
          <p:txBody>
            <a:bodyPr wrap="square" lIns="0" tIns="0" rIns="0" bIns="0" rtlCol="0">
              <a:noAutofit/>
            </a:bodyPr>
            <a:lstStyle/>
            <a:p>
              <a:pPr algn="ctr">
                <a:lnSpc>
                  <a:spcPct val="90000"/>
                </a:lnSpc>
              </a:pPr>
              <a:r>
                <a:rPr lang="en-US" sz="2800" dirty="0">
                  <a:solidFill>
                    <a:srgbClr val="58595B"/>
                  </a:solidFill>
                </a:rPr>
                <a:t>Other IaaS</a:t>
              </a:r>
            </a:p>
          </p:txBody>
        </p:sp>
      </p:grpSp>
      <p:pic>
        <p:nvPicPr>
          <p:cNvPr id="20" name="Picture 19">
            <a:extLst>
              <a:ext uri="{FF2B5EF4-FFF2-40B4-BE49-F238E27FC236}">
                <a16:creationId xmlns:a16="http://schemas.microsoft.com/office/drawing/2014/main" id="{4427F7D5-3D30-4611-8A1B-2B61C8AE3479}"/>
              </a:ext>
            </a:extLst>
          </p:cNvPr>
          <p:cNvPicPr>
            <a:picLocks noChangeAspect="1"/>
          </p:cNvPicPr>
          <p:nvPr/>
        </p:nvPicPr>
        <p:blipFill>
          <a:blip r:embed="rId4" cstate="print">
            <a:duotone>
              <a:prstClr val="black"/>
              <a:schemeClr val="tx2">
                <a:tint val="45000"/>
                <a:satMod val="400000"/>
              </a:schemeClr>
            </a:duotone>
            <a:extLst>
              <a:ext uri="{28A0092B-C50C-407E-A947-70E740481C1C}">
                <a14:useLocalDpi xmlns:a14="http://schemas.microsoft.com/office/drawing/2010/main" val="0"/>
              </a:ext>
            </a:extLst>
          </a:blip>
          <a:stretch>
            <a:fillRect/>
          </a:stretch>
        </p:blipFill>
        <p:spPr>
          <a:xfrm>
            <a:off x="986682" y="1518134"/>
            <a:ext cx="2358648" cy="2358648"/>
          </a:xfrm>
          <a:prstGeom prst="rect">
            <a:avLst/>
          </a:prstGeom>
        </p:spPr>
      </p:pic>
      <p:sp>
        <p:nvSpPr>
          <p:cNvPr id="4" name="Rectangle 3">
            <a:extLst>
              <a:ext uri="{FF2B5EF4-FFF2-40B4-BE49-F238E27FC236}">
                <a16:creationId xmlns:a16="http://schemas.microsoft.com/office/drawing/2014/main" id="{E55E2F34-2908-442F-93F5-CC9122946486}"/>
              </a:ext>
            </a:extLst>
          </p:cNvPr>
          <p:cNvSpPr/>
          <p:nvPr/>
        </p:nvSpPr>
        <p:spPr>
          <a:xfrm>
            <a:off x="358652" y="3522145"/>
            <a:ext cx="3647880" cy="830997"/>
          </a:xfrm>
          <a:prstGeom prst="rect">
            <a:avLst/>
          </a:prstGeom>
        </p:spPr>
        <p:txBody>
          <a:bodyPr wrap="square">
            <a:spAutoFit/>
          </a:bodyPr>
          <a:lstStyle/>
          <a:p>
            <a:pPr algn="ctr"/>
            <a:r>
              <a:rPr lang="en-US" sz="2400" dirty="0">
                <a:solidFill>
                  <a:srgbClr val="58595B"/>
                </a:solidFill>
              </a:rPr>
              <a:t>On-premises, but managing infrastructure isn’t strategic</a:t>
            </a:r>
          </a:p>
        </p:txBody>
      </p:sp>
      <p:sp>
        <p:nvSpPr>
          <p:cNvPr id="6" name="Rectangle 5">
            <a:extLst>
              <a:ext uri="{FF2B5EF4-FFF2-40B4-BE49-F238E27FC236}">
                <a16:creationId xmlns:a16="http://schemas.microsoft.com/office/drawing/2014/main" id="{B085078C-ABB5-408A-BAD7-F0C64B27F00C}"/>
              </a:ext>
            </a:extLst>
          </p:cNvPr>
          <p:cNvSpPr/>
          <p:nvPr/>
        </p:nvSpPr>
        <p:spPr>
          <a:xfrm>
            <a:off x="4328141" y="3533239"/>
            <a:ext cx="3671261" cy="830997"/>
          </a:xfrm>
          <a:prstGeom prst="rect">
            <a:avLst/>
          </a:prstGeom>
        </p:spPr>
        <p:txBody>
          <a:bodyPr wrap="square">
            <a:spAutoFit/>
          </a:bodyPr>
          <a:lstStyle/>
          <a:p>
            <a:pPr algn="ctr"/>
            <a:r>
              <a:rPr lang="en-US" sz="2400" dirty="0">
                <a:solidFill>
                  <a:srgbClr val="58595B"/>
                </a:solidFill>
              </a:rPr>
              <a:t>SaaS may require some compromises</a:t>
            </a:r>
          </a:p>
        </p:txBody>
      </p:sp>
      <p:sp>
        <p:nvSpPr>
          <p:cNvPr id="7" name="Rectangle 6">
            <a:extLst>
              <a:ext uri="{FF2B5EF4-FFF2-40B4-BE49-F238E27FC236}">
                <a16:creationId xmlns:a16="http://schemas.microsoft.com/office/drawing/2014/main" id="{E4C831E4-2059-436D-9248-34A9BA28013D}"/>
              </a:ext>
            </a:extLst>
          </p:cNvPr>
          <p:cNvSpPr/>
          <p:nvPr/>
        </p:nvSpPr>
        <p:spPr>
          <a:xfrm>
            <a:off x="8209485" y="3533238"/>
            <a:ext cx="3575803" cy="830997"/>
          </a:xfrm>
          <a:prstGeom prst="rect">
            <a:avLst/>
          </a:prstGeom>
        </p:spPr>
        <p:txBody>
          <a:bodyPr wrap="square">
            <a:spAutoFit/>
          </a:bodyPr>
          <a:lstStyle/>
          <a:p>
            <a:pPr algn="ctr"/>
            <a:r>
              <a:rPr lang="en-US" sz="2400" dirty="0">
                <a:solidFill>
                  <a:srgbClr val="58595B"/>
                </a:solidFill>
              </a:rPr>
              <a:t>IaaS, but concerned about enterprise requirements</a:t>
            </a:r>
          </a:p>
        </p:txBody>
      </p:sp>
    </p:spTree>
    <p:extLst>
      <p:ext uri="{BB962C8B-B14F-4D97-AF65-F5344CB8AC3E}">
        <p14:creationId xmlns:p14="http://schemas.microsoft.com/office/powerpoint/2010/main" val="31386761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p:txBody>
          <a:bodyPr vert="horz" lIns="0" tIns="0" rIns="0" bIns="0" rtlCol="0" anchor="b">
            <a:noAutofit/>
          </a:bodyPr>
          <a:lstStyle/>
          <a:p>
            <a:r>
              <a:rPr lang="en-US" dirty="0"/>
              <a:t>What is Required from an Enterprise Cloud Infrastructure</a:t>
            </a:r>
          </a:p>
        </p:txBody>
      </p:sp>
      <p:sp>
        <p:nvSpPr>
          <p:cNvPr id="2" name="TextBox 1">
            <a:extLst>
              <a:ext uri="{FF2B5EF4-FFF2-40B4-BE49-F238E27FC236}">
                <a16:creationId xmlns:a16="http://schemas.microsoft.com/office/drawing/2014/main" id="{ED48474A-C8B7-4AFB-807C-714C49937E85}"/>
              </a:ext>
            </a:extLst>
          </p:cNvPr>
          <p:cNvSpPr txBox="1"/>
          <p:nvPr/>
        </p:nvSpPr>
        <p:spPr>
          <a:xfrm>
            <a:off x="1524000" y="3278668"/>
            <a:ext cx="914400" cy="914400"/>
          </a:xfrm>
          <a:prstGeom prst="rect">
            <a:avLst/>
          </a:prstGeom>
          <a:noFill/>
        </p:spPr>
        <p:txBody>
          <a:bodyPr wrap="none" lIns="0" tIns="0" rIns="0" bIns="0" rtlCol="0">
            <a:noAutofit/>
          </a:bodyPr>
          <a:lstStyle/>
          <a:p>
            <a:pPr>
              <a:lnSpc>
                <a:spcPct val="90000"/>
              </a:lnSpc>
            </a:pPr>
            <a:endParaRPr lang="en-US" dirty="0"/>
          </a:p>
        </p:txBody>
      </p:sp>
      <p:sp>
        <p:nvSpPr>
          <p:cNvPr id="10" name="TextBox 9">
            <a:extLst>
              <a:ext uri="{FF2B5EF4-FFF2-40B4-BE49-F238E27FC236}">
                <a16:creationId xmlns:a16="http://schemas.microsoft.com/office/drawing/2014/main" id="{9EBB35CD-C033-4BF4-A9CB-3D9615915884}"/>
              </a:ext>
            </a:extLst>
          </p:cNvPr>
          <p:cNvSpPr txBox="1"/>
          <p:nvPr/>
        </p:nvSpPr>
        <p:spPr>
          <a:xfrm>
            <a:off x="1045757" y="4537082"/>
            <a:ext cx="2543149" cy="457200"/>
          </a:xfrm>
          <a:prstGeom prst="rect">
            <a:avLst/>
          </a:prstGeom>
          <a:noFill/>
        </p:spPr>
        <p:txBody>
          <a:bodyPr wrap="square" lIns="0" tIns="0" rIns="0" bIns="0" rtlCol="0">
            <a:noAutofit/>
          </a:bodyPr>
          <a:lstStyle/>
          <a:p>
            <a:pPr algn="ctr">
              <a:lnSpc>
                <a:spcPct val="90000"/>
              </a:lnSpc>
            </a:pPr>
            <a:r>
              <a:rPr lang="en-US" sz="2400" dirty="0"/>
              <a:t>Better than on-premises</a:t>
            </a:r>
          </a:p>
        </p:txBody>
      </p:sp>
      <p:sp>
        <p:nvSpPr>
          <p:cNvPr id="17" name="TextBox 16">
            <a:extLst>
              <a:ext uri="{FF2B5EF4-FFF2-40B4-BE49-F238E27FC236}">
                <a16:creationId xmlns:a16="http://schemas.microsoft.com/office/drawing/2014/main" id="{A87B401E-6899-4ECC-8E8C-7D39F2CEB2F1}"/>
              </a:ext>
            </a:extLst>
          </p:cNvPr>
          <p:cNvSpPr txBox="1"/>
          <p:nvPr/>
        </p:nvSpPr>
        <p:spPr>
          <a:xfrm>
            <a:off x="4797777" y="4582164"/>
            <a:ext cx="2946400" cy="457200"/>
          </a:xfrm>
          <a:prstGeom prst="rect">
            <a:avLst/>
          </a:prstGeom>
          <a:noFill/>
        </p:spPr>
        <p:txBody>
          <a:bodyPr wrap="none" lIns="0" tIns="0" rIns="0" bIns="0" rtlCol="0">
            <a:noAutofit/>
          </a:bodyPr>
          <a:lstStyle/>
          <a:p>
            <a:pPr>
              <a:lnSpc>
                <a:spcPct val="90000"/>
              </a:lnSpc>
            </a:pPr>
            <a:endParaRPr lang="en-US" dirty="0"/>
          </a:p>
        </p:txBody>
      </p:sp>
      <p:sp>
        <p:nvSpPr>
          <p:cNvPr id="20" name="TextBox 19">
            <a:extLst>
              <a:ext uri="{FF2B5EF4-FFF2-40B4-BE49-F238E27FC236}">
                <a16:creationId xmlns:a16="http://schemas.microsoft.com/office/drawing/2014/main" id="{B1E70951-7FC7-4AFD-AFEE-E1568A456198}"/>
              </a:ext>
            </a:extLst>
          </p:cNvPr>
          <p:cNvSpPr txBox="1"/>
          <p:nvPr/>
        </p:nvSpPr>
        <p:spPr>
          <a:xfrm>
            <a:off x="4583582" y="4553140"/>
            <a:ext cx="3059288" cy="457200"/>
          </a:xfrm>
          <a:prstGeom prst="rect">
            <a:avLst/>
          </a:prstGeom>
          <a:noFill/>
        </p:spPr>
        <p:txBody>
          <a:bodyPr wrap="square" lIns="0" tIns="0" rIns="0" bIns="0" rtlCol="0">
            <a:noAutofit/>
          </a:bodyPr>
          <a:lstStyle/>
          <a:p>
            <a:pPr algn="ctr">
              <a:lnSpc>
                <a:spcPct val="90000"/>
              </a:lnSpc>
            </a:pPr>
            <a:r>
              <a:rPr lang="en-US" sz="2400" dirty="0"/>
              <a:t>Predictable </a:t>
            </a:r>
            <a:br>
              <a:rPr lang="en-US" sz="2400" dirty="0"/>
            </a:br>
            <a:r>
              <a:rPr lang="en-US" sz="2400" dirty="0"/>
              <a:t>Pricing</a:t>
            </a:r>
          </a:p>
        </p:txBody>
      </p:sp>
      <p:sp>
        <p:nvSpPr>
          <p:cNvPr id="21" name="TextBox 20">
            <a:extLst>
              <a:ext uri="{FF2B5EF4-FFF2-40B4-BE49-F238E27FC236}">
                <a16:creationId xmlns:a16="http://schemas.microsoft.com/office/drawing/2014/main" id="{78BE98CA-F0F6-436D-B2E8-EFEDC22FD869}"/>
              </a:ext>
            </a:extLst>
          </p:cNvPr>
          <p:cNvSpPr txBox="1"/>
          <p:nvPr/>
        </p:nvSpPr>
        <p:spPr>
          <a:xfrm>
            <a:off x="8837561" y="4537082"/>
            <a:ext cx="2206979" cy="457200"/>
          </a:xfrm>
          <a:prstGeom prst="rect">
            <a:avLst/>
          </a:prstGeom>
          <a:noFill/>
        </p:spPr>
        <p:txBody>
          <a:bodyPr wrap="square" lIns="0" tIns="0" rIns="0" bIns="0" rtlCol="0">
            <a:noAutofit/>
          </a:bodyPr>
          <a:lstStyle/>
          <a:p>
            <a:pPr algn="ctr">
              <a:lnSpc>
                <a:spcPct val="90000"/>
              </a:lnSpc>
            </a:pPr>
            <a:r>
              <a:rPr lang="en-US" sz="2400"/>
              <a:t>Seamless migration</a:t>
            </a:r>
            <a:endParaRPr lang="en-US" sz="2400" dirty="0"/>
          </a:p>
        </p:txBody>
      </p:sp>
      <p:pic>
        <p:nvPicPr>
          <p:cNvPr id="6" name="Picture 5"/>
          <p:cNvPicPr>
            <a:picLocks noChangeAspect="1"/>
          </p:cNvPicPr>
          <p:nvPr/>
        </p:nvPicPr>
        <p:blipFill>
          <a:blip r:embed="rId3"/>
          <a:stretch>
            <a:fillRect/>
          </a:stretch>
        </p:blipFill>
        <p:spPr>
          <a:xfrm>
            <a:off x="4909605" y="2204123"/>
            <a:ext cx="2407243" cy="2407243"/>
          </a:xfrm>
          <a:prstGeom prst="rect">
            <a:avLst/>
          </a:prstGeom>
        </p:spPr>
      </p:pic>
      <p:grpSp>
        <p:nvGrpSpPr>
          <p:cNvPr id="11" name="Group 10"/>
          <p:cNvGrpSpPr>
            <a:grpSpLocks noChangeAspect="1"/>
          </p:cNvGrpSpPr>
          <p:nvPr/>
        </p:nvGrpSpPr>
        <p:grpSpPr>
          <a:xfrm>
            <a:off x="8542506" y="1739989"/>
            <a:ext cx="2797093" cy="2797093"/>
            <a:chOff x="9594672" y="3167862"/>
            <a:chExt cx="1671910" cy="1671910"/>
          </a:xfrm>
        </p:grpSpPr>
        <p:pic>
          <p:nvPicPr>
            <p:cNvPr id="7" name="Picture 6"/>
            <p:cNvPicPr>
              <a:picLocks noChangeAspect="1"/>
            </p:cNvPicPr>
            <p:nvPr/>
          </p:nvPicPr>
          <p:blipFill>
            <a:blip r:embed="rId4"/>
            <a:stretch>
              <a:fillRect/>
            </a:stretch>
          </p:blipFill>
          <p:spPr>
            <a:xfrm>
              <a:off x="9594672" y="3167862"/>
              <a:ext cx="1671910" cy="1671910"/>
            </a:xfrm>
            <a:prstGeom prst="rect">
              <a:avLst/>
            </a:prstGeom>
          </p:spPr>
        </p:pic>
        <p:sp>
          <p:nvSpPr>
            <p:cNvPr id="8" name="Up Arrow 7"/>
            <p:cNvSpPr/>
            <p:nvPr/>
          </p:nvSpPr>
          <p:spPr bwMode="gray">
            <a:xfrm>
              <a:off x="10245009" y="4011206"/>
              <a:ext cx="371235" cy="673684"/>
            </a:xfrm>
            <a:prstGeom prst="upArrow">
              <a:avLst/>
            </a:prstGeom>
            <a:solidFill>
              <a:schemeClr val="tx1">
                <a:lumMod val="60000"/>
                <a:lumOff val="40000"/>
              </a:schemeClr>
            </a:solidFill>
            <a:ln w="15875">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dirty="0">
                <a:solidFill>
                  <a:schemeClr val="bg1"/>
                </a:solidFill>
              </a:endParaRPr>
            </a:p>
          </p:txBody>
        </p:sp>
      </p:grpSp>
      <p:pic>
        <p:nvPicPr>
          <p:cNvPr id="12" name="Picture 11"/>
          <p:cNvPicPr>
            <a:picLocks noChangeAspect="1"/>
          </p:cNvPicPr>
          <p:nvPr/>
        </p:nvPicPr>
        <p:blipFill>
          <a:blip r:embed="rId5"/>
          <a:stretch>
            <a:fillRect/>
          </a:stretch>
        </p:blipFill>
        <p:spPr>
          <a:xfrm>
            <a:off x="1101504" y="2179712"/>
            <a:ext cx="2431654" cy="2431654"/>
          </a:xfrm>
          <a:prstGeom prst="rect">
            <a:avLst/>
          </a:prstGeom>
        </p:spPr>
      </p:pic>
    </p:spTree>
    <p:extLst>
      <p:ext uri="{BB962C8B-B14F-4D97-AF65-F5344CB8AC3E}">
        <p14:creationId xmlns:p14="http://schemas.microsoft.com/office/powerpoint/2010/main" val="370061816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6">
            <a:extLst>
              <a:ext uri="{FF2B5EF4-FFF2-40B4-BE49-F238E27FC236}">
                <a16:creationId xmlns:a16="http://schemas.microsoft.com/office/drawing/2014/main" id="{7DA1A57C-077E-4D56-804D-227B4A52598B}"/>
              </a:ext>
            </a:extLst>
          </p:cNvPr>
          <p:cNvSpPr>
            <a:spLocks noGrp="1"/>
          </p:cNvSpPr>
          <p:nvPr>
            <p:ph type="title"/>
          </p:nvPr>
        </p:nvSpPr>
        <p:spPr>
          <a:xfrm>
            <a:off x="520089" y="202019"/>
            <a:ext cx="6115173" cy="1457569"/>
          </a:xfrm>
        </p:spPr>
        <p:txBody>
          <a:bodyPr/>
          <a:lstStyle/>
          <a:p>
            <a:r>
              <a:rPr lang="en-US" dirty="0"/>
              <a:t>Migrating your Oracle Apps to Oracle Cloud Infrastructure</a:t>
            </a:r>
            <a:endParaRPr lang="en-US" sz="2800" b="1" dirty="0"/>
          </a:p>
        </p:txBody>
      </p:sp>
      <p:sp>
        <p:nvSpPr>
          <p:cNvPr id="5" name="Slide Number Placeholder 4">
            <a:extLst>
              <a:ext uri="{FF2B5EF4-FFF2-40B4-BE49-F238E27FC236}">
                <a16:creationId xmlns:a16="http://schemas.microsoft.com/office/drawing/2014/main" id="{0FC7B56B-AD8C-4C3E-8D64-2DD46531FAB4}"/>
              </a:ext>
            </a:extLst>
          </p:cNvPr>
          <p:cNvSpPr>
            <a:spLocks noGrp="1"/>
          </p:cNvSpPr>
          <p:nvPr>
            <p:ph type="sldNum" sz="quarter" idx="12"/>
          </p:nvPr>
        </p:nvSpPr>
        <p:spPr/>
        <p:txBody>
          <a:bodyPr/>
          <a:lstStyle/>
          <a:p>
            <a:fld id="{C51EAA63-D034-42AE-91FA-B13B9518C7BE}" type="slidenum">
              <a:rPr lang="en-US" smtClean="0"/>
              <a:t>7</a:t>
            </a:fld>
            <a:endParaRPr lang="en-US"/>
          </a:p>
        </p:txBody>
      </p:sp>
      <p:grpSp>
        <p:nvGrpSpPr>
          <p:cNvPr id="3" name="Group 2">
            <a:extLst>
              <a:ext uri="{FF2B5EF4-FFF2-40B4-BE49-F238E27FC236}">
                <a16:creationId xmlns:a16="http://schemas.microsoft.com/office/drawing/2014/main" id="{E01AA5C9-E205-4BAC-A176-0CAF2F62A0E8}"/>
              </a:ext>
            </a:extLst>
          </p:cNvPr>
          <p:cNvGrpSpPr/>
          <p:nvPr/>
        </p:nvGrpSpPr>
        <p:grpSpPr>
          <a:xfrm>
            <a:off x="-3362700" y="2803274"/>
            <a:ext cx="9912128" cy="5083329"/>
            <a:chOff x="-3362700" y="2394200"/>
            <a:chExt cx="9912128" cy="5083329"/>
          </a:xfrm>
        </p:grpSpPr>
        <p:sp>
          <p:nvSpPr>
            <p:cNvPr id="14" name="Parallelogram 13">
              <a:extLst>
                <a:ext uri="{FF2B5EF4-FFF2-40B4-BE49-F238E27FC236}">
                  <a16:creationId xmlns:a16="http://schemas.microsoft.com/office/drawing/2014/main" id="{DD6A9813-B385-4EE4-BECE-17CC83F03F28}"/>
                </a:ext>
              </a:extLst>
            </p:cNvPr>
            <p:cNvSpPr/>
            <p:nvPr/>
          </p:nvSpPr>
          <p:spPr>
            <a:xfrm>
              <a:off x="-3362700" y="2394200"/>
              <a:ext cx="9907304" cy="5083329"/>
            </a:xfrm>
            <a:prstGeom prst="parallelogram">
              <a:avLst>
                <a:gd name="adj" fmla="val 65118"/>
              </a:avLst>
            </a:prstGeom>
            <a:gradFill>
              <a:gsLst>
                <a:gs pos="0">
                  <a:schemeClr val="accent5">
                    <a:lumMod val="40000"/>
                    <a:lumOff val="60000"/>
                  </a:schemeClr>
                </a:gs>
                <a:gs pos="100000">
                  <a:schemeClr val="accent5">
                    <a:lumMod val="60000"/>
                    <a:lumOff val="40000"/>
                    <a:alpha val="0"/>
                  </a:schemeClr>
                </a:gs>
              </a:gsLst>
              <a:lin ang="5400000" scaled="0"/>
            </a:grad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36" tIns="45719" rIns="91436" bIns="45719"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endParaRPr kumimoji="0" lang="en-US" sz="3200" b="0" i="0" u="none" strike="noStrike" kern="1200" cap="none" spc="0" normalizeH="0" baseline="0" noProof="0" dirty="0">
                <a:ln>
                  <a:noFill/>
                </a:ln>
                <a:solidFill>
                  <a:srgbClr val="FFFFFF"/>
                </a:solidFill>
                <a:effectLst/>
                <a:uLnTx/>
                <a:uFillTx/>
                <a:latin typeface="Calibri"/>
                <a:ea typeface="+mn-ea"/>
                <a:cs typeface="+mn-cs"/>
              </a:endParaRPr>
            </a:p>
          </p:txBody>
        </p:sp>
        <p:sp>
          <p:nvSpPr>
            <p:cNvPr id="15" name="Parallelogram 14">
              <a:extLst>
                <a:ext uri="{FF2B5EF4-FFF2-40B4-BE49-F238E27FC236}">
                  <a16:creationId xmlns:a16="http://schemas.microsoft.com/office/drawing/2014/main" id="{B02F922C-2E3C-4E15-B9D3-E04955FF0019}"/>
                </a:ext>
              </a:extLst>
            </p:cNvPr>
            <p:cNvSpPr/>
            <p:nvPr/>
          </p:nvSpPr>
          <p:spPr>
            <a:xfrm>
              <a:off x="-599419" y="2394200"/>
              <a:ext cx="7148847" cy="837817"/>
            </a:xfrm>
            <a:prstGeom prst="parallelogram">
              <a:avLst>
                <a:gd name="adj" fmla="val 65118"/>
              </a:avLst>
            </a:prstGeom>
            <a:ln/>
          </p:spPr>
          <p:style>
            <a:lnRef idx="1">
              <a:schemeClr val="accent5"/>
            </a:lnRef>
            <a:fillRef idx="3">
              <a:schemeClr val="accent5"/>
            </a:fillRef>
            <a:effectRef idx="2">
              <a:schemeClr val="accent5"/>
            </a:effectRef>
            <a:fontRef idx="minor">
              <a:schemeClr val="lt1"/>
            </a:fontRef>
          </p:style>
          <p:txBody>
            <a:bodyPr rot="0" spcFirstLastPara="0" vertOverflow="overflow" horzOverflow="overflow" vert="horz" wrap="square" lIns="91436" tIns="45719" rIns="91436" bIns="45719" numCol="1" spcCol="0" rtlCol="0" fromWordArt="0" anchor="ctr" anchorCtr="0" forceAA="0" compatLnSpc="1">
              <a:prstTxWarp prst="textNoShape">
                <a:avLst/>
              </a:prstTxWarp>
              <a:noAutofit/>
            </a:bodyPr>
            <a:lstStyle/>
            <a:p>
              <a:pPr marL="0" marR="0" lvl="0" indent="0" algn="r" defTabSz="914400" rtl="0" eaLnBrk="1" fontAlgn="auto" latinLnBrk="0" hangingPunct="1">
                <a:lnSpc>
                  <a:spcPct val="9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FFFFFF"/>
                  </a:solidFill>
                  <a:effectLst/>
                  <a:uLnTx/>
                  <a:uFillTx/>
                  <a:latin typeface="Calibri"/>
                  <a:ea typeface="+mn-ea"/>
                  <a:cs typeface="+mn-cs"/>
                </a:rPr>
                <a:t>Move</a:t>
              </a:r>
            </a:p>
          </p:txBody>
        </p:sp>
        <p:sp>
          <p:nvSpPr>
            <p:cNvPr id="2" name="TextBox 1">
              <a:extLst>
                <a:ext uri="{FF2B5EF4-FFF2-40B4-BE49-F238E27FC236}">
                  <a16:creationId xmlns:a16="http://schemas.microsoft.com/office/drawing/2014/main" id="{91DB0908-3CD7-469A-AF01-7850A39BF963}"/>
                </a:ext>
              </a:extLst>
            </p:cNvPr>
            <p:cNvSpPr txBox="1"/>
            <p:nvPr/>
          </p:nvSpPr>
          <p:spPr>
            <a:xfrm>
              <a:off x="520089" y="3533131"/>
              <a:ext cx="3864342" cy="2469084"/>
            </a:xfrm>
            <a:prstGeom prst="rect">
              <a:avLst/>
            </a:prstGeom>
            <a:noFill/>
          </p:spPr>
          <p:txBody>
            <a:bodyPr wrap="none" lIns="0" tIns="0" rIns="0" bIns="0" rtlCol="0">
              <a:noAutofit/>
            </a:bodyPr>
            <a:lstStyle/>
            <a:p>
              <a:pPr>
                <a:lnSpc>
                  <a:spcPct val="90000"/>
                </a:lnSpc>
                <a:spcBef>
                  <a:spcPts val="1200"/>
                </a:spcBef>
              </a:pPr>
              <a:r>
                <a:rPr lang="en-US" sz="2400" dirty="0">
                  <a:solidFill>
                    <a:schemeClr val="tx1">
                      <a:lumMod val="50000"/>
                    </a:schemeClr>
                  </a:solidFill>
                </a:rPr>
                <a:t>Expert migration assistance</a:t>
              </a:r>
            </a:p>
            <a:p>
              <a:pPr>
                <a:lnSpc>
                  <a:spcPct val="90000"/>
                </a:lnSpc>
                <a:spcBef>
                  <a:spcPts val="1200"/>
                </a:spcBef>
              </a:pPr>
              <a:r>
                <a:rPr lang="en-US" sz="2400" dirty="0">
                  <a:solidFill>
                    <a:schemeClr val="tx1">
                      <a:lumMod val="50000"/>
                    </a:schemeClr>
                  </a:solidFill>
                </a:rPr>
                <a:t>Automated migration tools</a:t>
              </a:r>
            </a:p>
            <a:p>
              <a:pPr>
                <a:lnSpc>
                  <a:spcPct val="90000"/>
                </a:lnSpc>
                <a:spcBef>
                  <a:spcPts val="1200"/>
                </a:spcBef>
              </a:pPr>
              <a:r>
                <a:rPr lang="en-US" sz="2400" dirty="0">
                  <a:solidFill>
                    <a:schemeClr val="tx1">
                      <a:lumMod val="50000"/>
                    </a:schemeClr>
                  </a:solidFill>
                </a:rPr>
                <a:t>No re-architecture</a:t>
              </a:r>
            </a:p>
          </p:txBody>
        </p:sp>
      </p:grpSp>
      <p:grpSp>
        <p:nvGrpSpPr>
          <p:cNvPr id="4" name="Group 3">
            <a:extLst>
              <a:ext uri="{FF2B5EF4-FFF2-40B4-BE49-F238E27FC236}">
                <a16:creationId xmlns:a16="http://schemas.microsoft.com/office/drawing/2014/main" id="{CD63A3B3-3077-4B70-B247-E284315CBC1B}"/>
              </a:ext>
            </a:extLst>
          </p:cNvPr>
          <p:cNvGrpSpPr/>
          <p:nvPr/>
        </p:nvGrpSpPr>
        <p:grpSpPr>
          <a:xfrm>
            <a:off x="5194725" y="611094"/>
            <a:ext cx="9907304" cy="4245512"/>
            <a:chOff x="5194725" y="202020"/>
            <a:chExt cx="9907304" cy="4245512"/>
          </a:xfrm>
        </p:grpSpPr>
        <p:sp>
          <p:nvSpPr>
            <p:cNvPr id="9" name="Parallelogram 8">
              <a:extLst>
                <a:ext uri="{FF2B5EF4-FFF2-40B4-BE49-F238E27FC236}">
                  <a16:creationId xmlns:a16="http://schemas.microsoft.com/office/drawing/2014/main" id="{3E0F841F-4216-4DF7-8EB4-F23E93336DBF}"/>
                </a:ext>
              </a:extLst>
            </p:cNvPr>
            <p:cNvSpPr/>
            <p:nvPr/>
          </p:nvSpPr>
          <p:spPr>
            <a:xfrm>
              <a:off x="5194725" y="202020"/>
              <a:ext cx="9907304" cy="4245512"/>
            </a:xfrm>
            <a:prstGeom prst="parallelogram">
              <a:avLst>
                <a:gd name="adj" fmla="val 65118"/>
              </a:avLst>
            </a:prstGeom>
            <a:gradFill>
              <a:gsLst>
                <a:gs pos="0">
                  <a:schemeClr val="accent3">
                    <a:lumMod val="40000"/>
                    <a:lumOff val="60000"/>
                  </a:schemeClr>
                </a:gs>
                <a:gs pos="100000">
                  <a:schemeClr val="accent3">
                    <a:lumMod val="20000"/>
                    <a:lumOff val="80000"/>
                    <a:alpha val="0"/>
                  </a:schemeClr>
                </a:gs>
              </a:gsLst>
              <a:lin ang="16200000" scaled="0"/>
            </a:grad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36" tIns="45719" rIns="91436" bIns="45719"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endParaRPr kumimoji="0" lang="en-US" sz="2800" b="0" i="0" u="none" strike="noStrike" kern="1200" cap="none" spc="0" normalizeH="0" baseline="0" noProof="0" dirty="0">
                <a:ln>
                  <a:noFill/>
                </a:ln>
                <a:solidFill>
                  <a:srgbClr val="FFFFFF"/>
                </a:solidFill>
                <a:effectLst/>
                <a:uLnTx/>
                <a:uFillTx/>
                <a:latin typeface="Calibri"/>
                <a:ea typeface="+mn-ea"/>
                <a:cs typeface="+mn-cs"/>
              </a:endParaRPr>
            </a:p>
          </p:txBody>
        </p:sp>
        <p:sp>
          <p:nvSpPr>
            <p:cNvPr id="13" name="Parallelogram 12">
              <a:extLst>
                <a:ext uri="{FF2B5EF4-FFF2-40B4-BE49-F238E27FC236}">
                  <a16:creationId xmlns:a16="http://schemas.microsoft.com/office/drawing/2014/main" id="{9A304205-5439-4427-B2D1-3EF0716CDBF7}"/>
                </a:ext>
              </a:extLst>
            </p:cNvPr>
            <p:cNvSpPr/>
            <p:nvPr/>
          </p:nvSpPr>
          <p:spPr>
            <a:xfrm>
              <a:off x="5194725" y="3609714"/>
              <a:ext cx="7702568" cy="837817"/>
            </a:xfrm>
            <a:prstGeom prst="parallelogram">
              <a:avLst>
                <a:gd name="adj" fmla="val 65118"/>
              </a:avLst>
            </a:prstGeom>
            <a:ln/>
          </p:spPr>
          <p:style>
            <a:lnRef idx="1">
              <a:schemeClr val="accent3"/>
            </a:lnRef>
            <a:fillRef idx="3">
              <a:schemeClr val="accent3"/>
            </a:fillRef>
            <a:effectRef idx="2">
              <a:schemeClr val="accent3"/>
            </a:effectRef>
            <a:fontRef idx="minor">
              <a:schemeClr val="lt1"/>
            </a:fontRef>
          </p:style>
          <p:txBody>
            <a:bodyPr rot="0" spcFirstLastPara="0" vertOverflow="overflow" horzOverflow="overflow" vert="horz" wrap="square" lIns="91436" tIns="45719" rIns="91436" bIns="45719"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FFFFFF"/>
                  </a:solidFill>
                  <a:effectLst/>
                  <a:uLnTx/>
                  <a:uFillTx/>
                  <a:latin typeface="Calibri"/>
                  <a:ea typeface="+mn-ea"/>
                  <a:cs typeface="+mn-cs"/>
                </a:rPr>
                <a:t>Improve</a:t>
              </a:r>
            </a:p>
          </p:txBody>
        </p:sp>
        <p:sp>
          <p:nvSpPr>
            <p:cNvPr id="16" name="TextBox 15">
              <a:extLst>
                <a:ext uri="{FF2B5EF4-FFF2-40B4-BE49-F238E27FC236}">
                  <a16:creationId xmlns:a16="http://schemas.microsoft.com/office/drawing/2014/main" id="{25D897AB-FB70-4A94-ABFB-A877C6B46B17}"/>
                </a:ext>
              </a:extLst>
            </p:cNvPr>
            <p:cNvSpPr txBox="1"/>
            <p:nvPr/>
          </p:nvSpPr>
          <p:spPr>
            <a:xfrm>
              <a:off x="7354898" y="1400109"/>
              <a:ext cx="3864342" cy="2469084"/>
            </a:xfrm>
            <a:prstGeom prst="rect">
              <a:avLst/>
            </a:prstGeom>
            <a:noFill/>
          </p:spPr>
          <p:txBody>
            <a:bodyPr wrap="square" lIns="0" tIns="0" rIns="0" bIns="0" rtlCol="0">
              <a:noAutofit/>
            </a:bodyPr>
            <a:lstStyle/>
            <a:p>
              <a:pPr>
                <a:lnSpc>
                  <a:spcPct val="90000"/>
                </a:lnSpc>
                <a:spcBef>
                  <a:spcPts val="1200"/>
                </a:spcBef>
              </a:pPr>
              <a:r>
                <a:rPr lang="en-US" sz="2400" dirty="0">
                  <a:solidFill>
                    <a:schemeClr val="tx1">
                      <a:lumMod val="50000"/>
                    </a:schemeClr>
                  </a:solidFill>
                </a:rPr>
                <a:t>Superior performance </a:t>
              </a:r>
            </a:p>
            <a:p>
              <a:pPr>
                <a:lnSpc>
                  <a:spcPct val="90000"/>
                </a:lnSpc>
                <a:spcBef>
                  <a:spcPts val="1200"/>
                </a:spcBef>
              </a:pPr>
              <a:r>
                <a:rPr lang="en-US" sz="2400" dirty="0">
                  <a:solidFill>
                    <a:schemeClr val="tx1">
                      <a:lumMod val="50000"/>
                    </a:schemeClr>
                  </a:solidFill>
                </a:rPr>
                <a:t>Fastest, most resilient, full featured Oracle Database</a:t>
              </a:r>
            </a:p>
            <a:p>
              <a:pPr>
                <a:lnSpc>
                  <a:spcPct val="90000"/>
                </a:lnSpc>
                <a:spcBef>
                  <a:spcPts val="1200"/>
                </a:spcBef>
              </a:pPr>
              <a:r>
                <a:rPr lang="en-US" sz="2400" dirty="0">
                  <a:solidFill>
                    <a:schemeClr val="tx1">
                      <a:lumMod val="50000"/>
                    </a:schemeClr>
                  </a:solidFill>
                </a:rPr>
                <a:t>Rapid provisioning and scalable capacity</a:t>
              </a:r>
            </a:p>
          </p:txBody>
        </p:sp>
      </p:grpSp>
    </p:spTree>
    <p:extLst>
      <p:ext uri="{BB962C8B-B14F-4D97-AF65-F5344CB8AC3E}">
        <p14:creationId xmlns:p14="http://schemas.microsoft.com/office/powerpoint/2010/main" val="249744492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oter Placeholder 1">
            <a:extLst>
              <a:ext uri="{FF2B5EF4-FFF2-40B4-BE49-F238E27FC236}">
                <a16:creationId xmlns:a16="http://schemas.microsoft.com/office/drawing/2014/main" id="{A7F92866-7D73-4B46-BD72-02E448FFA573}"/>
              </a:ext>
            </a:extLst>
          </p:cNvPr>
          <p:cNvSpPr>
            <a:spLocks noGrp="1"/>
          </p:cNvSpPr>
          <p:nvPr>
            <p:ph type="ftr" sz="quarter" idx="3"/>
          </p:nvPr>
        </p:nvSpPr>
        <p:spPr/>
        <p:txBody>
          <a:bodyPr/>
          <a:lstStyle/>
          <a:p>
            <a:r>
              <a:rPr lang="en-US"/>
              <a:t>Confidential – Oracle Internal/Restricted/Highly Restricted</a:t>
            </a:r>
            <a:endParaRPr lang="en-US" dirty="0"/>
          </a:p>
        </p:txBody>
      </p:sp>
      <p:sp>
        <p:nvSpPr>
          <p:cNvPr id="4" name="Slide Number Placeholder 3">
            <a:extLst>
              <a:ext uri="{FF2B5EF4-FFF2-40B4-BE49-F238E27FC236}">
                <a16:creationId xmlns:a16="http://schemas.microsoft.com/office/drawing/2014/main" id="{037E99B6-2410-7948-8AE8-CC20D0BB07E3}"/>
              </a:ext>
            </a:extLst>
          </p:cNvPr>
          <p:cNvSpPr>
            <a:spLocks noGrp="1"/>
          </p:cNvSpPr>
          <p:nvPr>
            <p:ph type="sldNum" sz="quarter" idx="4"/>
          </p:nvPr>
        </p:nvSpPr>
        <p:spPr/>
        <p:txBody>
          <a:bodyPr/>
          <a:lstStyle/>
          <a:p>
            <a:fld id="{C51EAA63-D034-42AE-91FA-B13B9518C7BE}" type="slidenum">
              <a:rPr lang="en-US" smtClean="0"/>
              <a:pPr/>
              <a:t>8</a:t>
            </a:fld>
            <a:endParaRPr lang="en-US" dirty="0"/>
          </a:p>
        </p:txBody>
      </p:sp>
      <p:grpSp>
        <p:nvGrpSpPr>
          <p:cNvPr id="5" name="Group 4">
            <a:extLst>
              <a:ext uri="{FF2B5EF4-FFF2-40B4-BE49-F238E27FC236}">
                <a16:creationId xmlns:a16="http://schemas.microsoft.com/office/drawing/2014/main" id="{EAF23EAF-8473-9E42-949C-67CDFABAF8A3}"/>
              </a:ext>
            </a:extLst>
          </p:cNvPr>
          <p:cNvGrpSpPr/>
          <p:nvPr/>
        </p:nvGrpSpPr>
        <p:grpSpPr>
          <a:xfrm>
            <a:off x="957094" y="1483477"/>
            <a:ext cx="10179558" cy="4381434"/>
            <a:chOff x="1034431" y="1314708"/>
            <a:chExt cx="9189049" cy="3955104"/>
          </a:xfrm>
        </p:grpSpPr>
        <p:sp>
          <p:nvSpPr>
            <p:cNvPr id="6" name="Rectangle 4">
              <a:extLst>
                <a:ext uri="{FF2B5EF4-FFF2-40B4-BE49-F238E27FC236}">
                  <a16:creationId xmlns:a16="http://schemas.microsoft.com/office/drawing/2014/main" id="{2284638C-80B5-F74D-875D-5857DF489403}"/>
                </a:ext>
              </a:extLst>
            </p:cNvPr>
            <p:cNvSpPr/>
            <p:nvPr/>
          </p:nvSpPr>
          <p:spPr bwMode="gray">
            <a:xfrm>
              <a:off x="1819826" y="1314708"/>
              <a:ext cx="4531106" cy="1928148"/>
            </a:xfrm>
            <a:custGeom>
              <a:avLst/>
              <a:gdLst>
                <a:gd name="connsiteX0" fmla="*/ 0 w 2705715"/>
                <a:gd name="connsiteY0" fmla="*/ 0 h 2698969"/>
                <a:gd name="connsiteX1" fmla="*/ 2705715 w 2705715"/>
                <a:gd name="connsiteY1" fmla="*/ 0 h 2698969"/>
                <a:gd name="connsiteX2" fmla="*/ 2705715 w 2705715"/>
                <a:gd name="connsiteY2" fmla="*/ 2698969 h 2698969"/>
                <a:gd name="connsiteX3" fmla="*/ 0 w 2705715"/>
                <a:gd name="connsiteY3" fmla="*/ 2698969 h 2698969"/>
                <a:gd name="connsiteX4" fmla="*/ 0 w 2705715"/>
                <a:gd name="connsiteY4" fmla="*/ 0 h 2698969"/>
                <a:gd name="connsiteX0" fmla="*/ 905534 w 3611249"/>
                <a:gd name="connsiteY0" fmla="*/ 0 h 2698969"/>
                <a:gd name="connsiteX1" fmla="*/ 3611249 w 3611249"/>
                <a:gd name="connsiteY1" fmla="*/ 0 h 2698969"/>
                <a:gd name="connsiteX2" fmla="*/ 3611249 w 3611249"/>
                <a:gd name="connsiteY2" fmla="*/ 2698969 h 2698969"/>
                <a:gd name="connsiteX3" fmla="*/ 0 w 3611249"/>
                <a:gd name="connsiteY3" fmla="*/ 2599578 h 2698969"/>
                <a:gd name="connsiteX4" fmla="*/ 905534 w 3611249"/>
                <a:gd name="connsiteY4" fmla="*/ 0 h 2698969"/>
                <a:gd name="connsiteX0" fmla="*/ 982835 w 3688550"/>
                <a:gd name="connsiteY0" fmla="*/ 0 h 2710013"/>
                <a:gd name="connsiteX1" fmla="*/ 3688550 w 3688550"/>
                <a:gd name="connsiteY1" fmla="*/ 0 h 2710013"/>
                <a:gd name="connsiteX2" fmla="*/ 3688550 w 3688550"/>
                <a:gd name="connsiteY2" fmla="*/ 2698969 h 2710013"/>
                <a:gd name="connsiteX3" fmla="*/ 0 w 3688550"/>
                <a:gd name="connsiteY3" fmla="*/ 2710013 h 2710013"/>
                <a:gd name="connsiteX4" fmla="*/ 982835 w 3688550"/>
                <a:gd name="connsiteY4" fmla="*/ 0 h 2710013"/>
                <a:gd name="connsiteX0" fmla="*/ 982835 w 3688550"/>
                <a:gd name="connsiteY0" fmla="*/ 0 h 2710013"/>
                <a:gd name="connsiteX1" fmla="*/ 3688550 w 3688550"/>
                <a:gd name="connsiteY1" fmla="*/ 0 h 2710013"/>
                <a:gd name="connsiteX2" fmla="*/ 2984801 w 3688550"/>
                <a:gd name="connsiteY2" fmla="*/ 2710012 h 2710013"/>
                <a:gd name="connsiteX3" fmla="*/ 0 w 3688550"/>
                <a:gd name="connsiteY3" fmla="*/ 2710013 h 2710013"/>
                <a:gd name="connsiteX4" fmla="*/ 982835 w 3688550"/>
                <a:gd name="connsiteY4" fmla="*/ 0 h 2710013"/>
                <a:gd name="connsiteX0" fmla="*/ 715896 w 3688550"/>
                <a:gd name="connsiteY0" fmla="*/ 0 h 2710013"/>
                <a:gd name="connsiteX1" fmla="*/ 3688550 w 3688550"/>
                <a:gd name="connsiteY1" fmla="*/ 0 h 2710013"/>
                <a:gd name="connsiteX2" fmla="*/ 2984801 w 3688550"/>
                <a:gd name="connsiteY2" fmla="*/ 2710012 h 2710013"/>
                <a:gd name="connsiteX3" fmla="*/ 0 w 3688550"/>
                <a:gd name="connsiteY3" fmla="*/ 2710013 h 2710013"/>
                <a:gd name="connsiteX4" fmla="*/ 715896 w 3688550"/>
                <a:gd name="connsiteY4" fmla="*/ 0 h 2710013"/>
                <a:gd name="connsiteX0" fmla="*/ 740164 w 3712818"/>
                <a:gd name="connsiteY0" fmla="*/ 0 h 2710013"/>
                <a:gd name="connsiteX1" fmla="*/ 3712818 w 3712818"/>
                <a:gd name="connsiteY1" fmla="*/ 0 h 2710013"/>
                <a:gd name="connsiteX2" fmla="*/ 3009069 w 3712818"/>
                <a:gd name="connsiteY2" fmla="*/ 2710012 h 2710013"/>
                <a:gd name="connsiteX3" fmla="*/ 0 w 3712818"/>
                <a:gd name="connsiteY3" fmla="*/ 2710013 h 2710013"/>
                <a:gd name="connsiteX4" fmla="*/ 740164 w 3712818"/>
                <a:gd name="connsiteY4" fmla="*/ 0 h 2710013"/>
                <a:gd name="connsiteX0" fmla="*/ 740164 w 3696640"/>
                <a:gd name="connsiteY0" fmla="*/ 0 h 2710013"/>
                <a:gd name="connsiteX1" fmla="*/ 3696640 w 3696640"/>
                <a:gd name="connsiteY1" fmla="*/ 0 h 2710013"/>
                <a:gd name="connsiteX2" fmla="*/ 3009069 w 3696640"/>
                <a:gd name="connsiteY2" fmla="*/ 2710012 h 2710013"/>
                <a:gd name="connsiteX3" fmla="*/ 0 w 3696640"/>
                <a:gd name="connsiteY3" fmla="*/ 2710013 h 2710013"/>
                <a:gd name="connsiteX4" fmla="*/ 740164 w 3696640"/>
                <a:gd name="connsiteY4" fmla="*/ 0 h 2710013"/>
                <a:gd name="connsiteX0" fmla="*/ 649319 w 3696640"/>
                <a:gd name="connsiteY0" fmla="*/ 0 h 2710013"/>
                <a:gd name="connsiteX1" fmla="*/ 3696640 w 3696640"/>
                <a:gd name="connsiteY1" fmla="*/ 0 h 2710013"/>
                <a:gd name="connsiteX2" fmla="*/ 3009069 w 3696640"/>
                <a:gd name="connsiteY2" fmla="*/ 2710012 h 2710013"/>
                <a:gd name="connsiteX3" fmla="*/ 0 w 3696640"/>
                <a:gd name="connsiteY3" fmla="*/ 2710013 h 2710013"/>
                <a:gd name="connsiteX4" fmla="*/ 649319 w 3696640"/>
                <a:gd name="connsiteY4" fmla="*/ 0 h 2710013"/>
                <a:gd name="connsiteX0" fmla="*/ 621366 w 3668687"/>
                <a:gd name="connsiteY0" fmla="*/ 0 h 2710013"/>
                <a:gd name="connsiteX1" fmla="*/ 3668687 w 3668687"/>
                <a:gd name="connsiteY1" fmla="*/ 0 h 2710013"/>
                <a:gd name="connsiteX2" fmla="*/ 2981116 w 3668687"/>
                <a:gd name="connsiteY2" fmla="*/ 2710012 h 2710013"/>
                <a:gd name="connsiteX3" fmla="*/ 0 w 3668687"/>
                <a:gd name="connsiteY3" fmla="*/ 2710013 h 2710013"/>
                <a:gd name="connsiteX4" fmla="*/ 621366 w 3668687"/>
                <a:gd name="connsiteY4" fmla="*/ 0 h 2710013"/>
                <a:gd name="connsiteX0" fmla="*/ 621366 w 3668687"/>
                <a:gd name="connsiteY0" fmla="*/ 0 h 2710013"/>
                <a:gd name="connsiteX1" fmla="*/ 3668687 w 3668687"/>
                <a:gd name="connsiteY1" fmla="*/ 0 h 2710013"/>
                <a:gd name="connsiteX2" fmla="*/ 3035446 w 3668687"/>
                <a:gd name="connsiteY2" fmla="*/ 2710012 h 2710013"/>
                <a:gd name="connsiteX3" fmla="*/ 0 w 3668687"/>
                <a:gd name="connsiteY3" fmla="*/ 2710013 h 2710013"/>
                <a:gd name="connsiteX4" fmla="*/ 621366 w 3668687"/>
                <a:gd name="connsiteY4" fmla="*/ 0 h 2710013"/>
                <a:gd name="connsiteX0" fmla="*/ 621366 w 3650576"/>
                <a:gd name="connsiteY0" fmla="*/ 0 h 2710013"/>
                <a:gd name="connsiteX1" fmla="*/ 3650576 w 3650576"/>
                <a:gd name="connsiteY1" fmla="*/ 15795 h 2710013"/>
                <a:gd name="connsiteX2" fmla="*/ 3035446 w 3650576"/>
                <a:gd name="connsiteY2" fmla="*/ 2710012 h 2710013"/>
                <a:gd name="connsiteX3" fmla="*/ 0 w 3650576"/>
                <a:gd name="connsiteY3" fmla="*/ 2710013 h 2710013"/>
                <a:gd name="connsiteX4" fmla="*/ 621366 w 3650576"/>
                <a:gd name="connsiteY4" fmla="*/ 0 h 27100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50576" h="2710013">
                  <a:moveTo>
                    <a:pt x="621366" y="0"/>
                  </a:moveTo>
                  <a:lnTo>
                    <a:pt x="3650576" y="15795"/>
                  </a:lnTo>
                  <a:lnTo>
                    <a:pt x="3035446" y="2710012"/>
                  </a:lnTo>
                  <a:lnTo>
                    <a:pt x="0" y="2710013"/>
                  </a:lnTo>
                  <a:lnTo>
                    <a:pt x="621366" y="0"/>
                  </a:lnTo>
                  <a:close/>
                </a:path>
              </a:pathLst>
            </a:custGeom>
            <a:solidFill>
              <a:schemeClr val="bg1">
                <a:alpha val="20000"/>
              </a:schemeClr>
            </a:solidFill>
            <a:ln w="15875">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sz="1799">
                <a:solidFill>
                  <a:schemeClr val="bg1"/>
                </a:solidFill>
              </a:endParaRPr>
            </a:p>
          </p:txBody>
        </p:sp>
        <p:sp>
          <p:nvSpPr>
            <p:cNvPr id="7" name="Rectangle 4">
              <a:extLst>
                <a:ext uri="{FF2B5EF4-FFF2-40B4-BE49-F238E27FC236}">
                  <a16:creationId xmlns:a16="http://schemas.microsoft.com/office/drawing/2014/main" id="{195832C9-9A2D-444E-8A2F-EAF97F40A649}"/>
                </a:ext>
              </a:extLst>
            </p:cNvPr>
            <p:cNvSpPr/>
            <p:nvPr/>
          </p:nvSpPr>
          <p:spPr bwMode="gray">
            <a:xfrm>
              <a:off x="5692374" y="1321014"/>
              <a:ext cx="4531106" cy="1928148"/>
            </a:xfrm>
            <a:custGeom>
              <a:avLst/>
              <a:gdLst>
                <a:gd name="connsiteX0" fmla="*/ 0 w 2705715"/>
                <a:gd name="connsiteY0" fmla="*/ 0 h 2698969"/>
                <a:gd name="connsiteX1" fmla="*/ 2705715 w 2705715"/>
                <a:gd name="connsiteY1" fmla="*/ 0 h 2698969"/>
                <a:gd name="connsiteX2" fmla="*/ 2705715 w 2705715"/>
                <a:gd name="connsiteY2" fmla="*/ 2698969 h 2698969"/>
                <a:gd name="connsiteX3" fmla="*/ 0 w 2705715"/>
                <a:gd name="connsiteY3" fmla="*/ 2698969 h 2698969"/>
                <a:gd name="connsiteX4" fmla="*/ 0 w 2705715"/>
                <a:gd name="connsiteY4" fmla="*/ 0 h 2698969"/>
                <a:gd name="connsiteX0" fmla="*/ 905534 w 3611249"/>
                <a:gd name="connsiteY0" fmla="*/ 0 h 2698969"/>
                <a:gd name="connsiteX1" fmla="*/ 3611249 w 3611249"/>
                <a:gd name="connsiteY1" fmla="*/ 0 h 2698969"/>
                <a:gd name="connsiteX2" fmla="*/ 3611249 w 3611249"/>
                <a:gd name="connsiteY2" fmla="*/ 2698969 h 2698969"/>
                <a:gd name="connsiteX3" fmla="*/ 0 w 3611249"/>
                <a:gd name="connsiteY3" fmla="*/ 2599578 h 2698969"/>
                <a:gd name="connsiteX4" fmla="*/ 905534 w 3611249"/>
                <a:gd name="connsiteY4" fmla="*/ 0 h 2698969"/>
                <a:gd name="connsiteX0" fmla="*/ 982835 w 3688550"/>
                <a:gd name="connsiteY0" fmla="*/ 0 h 2710013"/>
                <a:gd name="connsiteX1" fmla="*/ 3688550 w 3688550"/>
                <a:gd name="connsiteY1" fmla="*/ 0 h 2710013"/>
                <a:gd name="connsiteX2" fmla="*/ 3688550 w 3688550"/>
                <a:gd name="connsiteY2" fmla="*/ 2698969 h 2710013"/>
                <a:gd name="connsiteX3" fmla="*/ 0 w 3688550"/>
                <a:gd name="connsiteY3" fmla="*/ 2710013 h 2710013"/>
                <a:gd name="connsiteX4" fmla="*/ 982835 w 3688550"/>
                <a:gd name="connsiteY4" fmla="*/ 0 h 2710013"/>
                <a:gd name="connsiteX0" fmla="*/ 982835 w 3688550"/>
                <a:gd name="connsiteY0" fmla="*/ 0 h 2710013"/>
                <a:gd name="connsiteX1" fmla="*/ 3688550 w 3688550"/>
                <a:gd name="connsiteY1" fmla="*/ 0 h 2710013"/>
                <a:gd name="connsiteX2" fmla="*/ 2984801 w 3688550"/>
                <a:gd name="connsiteY2" fmla="*/ 2710012 h 2710013"/>
                <a:gd name="connsiteX3" fmla="*/ 0 w 3688550"/>
                <a:gd name="connsiteY3" fmla="*/ 2710013 h 2710013"/>
                <a:gd name="connsiteX4" fmla="*/ 982835 w 3688550"/>
                <a:gd name="connsiteY4" fmla="*/ 0 h 2710013"/>
                <a:gd name="connsiteX0" fmla="*/ 715896 w 3688550"/>
                <a:gd name="connsiteY0" fmla="*/ 0 h 2710013"/>
                <a:gd name="connsiteX1" fmla="*/ 3688550 w 3688550"/>
                <a:gd name="connsiteY1" fmla="*/ 0 h 2710013"/>
                <a:gd name="connsiteX2" fmla="*/ 2984801 w 3688550"/>
                <a:gd name="connsiteY2" fmla="*/ 2710012 h 2710013"/>
                <a:gd name="connsiteX3" fmla="*/ 0 w 3688550"/>
                <a:gd name="connsiteY3" fmla="*/ 2710013 h 2710013"/>
                <a:gd name="connsiteX4" fmla="*/ 715896 w 3688550"/>
                <a:gd name="connsiteY4" fmla="*/ 0 h 2710013"/>
                <a:gd name="connsiteX0" fmla="*/ 740164 w 3712818"/>
                <a:gd name="connsiteY0" fmla="*/ 0 h 2710013"/>
                <a:gd name="connsiteX1" fmla="*/ 3712818 w 3712818"/>
                <a:gd name="connsiteY1" fmla="*/ 0 h 2710013"/>
                <a:gd name="connsiteX2" fmla="*/ 3009069 w 3712818"/>
                <a:gd name="connsiteY2" fmla="*/ 2710012 h 2710013"/>
                <a:gd name="connsiteX3" fmla="*/ 0 w 3712818"/>
                <a:gd name="connsiteY3" fmla="*/ 2710013 h 2710013"/>
                <a:gd name="connsiteX4" fmla="*/ 740164 w 3712818"/>
                <a:gd name="connsiteY4" fmla="*/ 0 h 2710013"/>
                <a:gd name="connsiteX0" fmla="*/ 740164 w 3696640"/>
                <a:gd name="connsiteY0" fmla="*/ 0 h 2710013"/>
                <a:gd name="connsiteX1" fmla="*/ 3696640 w 3696640"/>
                <a:gd name="connsiteY1" fmla="*/ 0 h 2710013"/>
                <a:gd name="connsiteX2" fmla="*/ 3009069 w 3696640"/>
                <a:gd name="connsiteY2" fmla="*/ 2710012 h 2710013"/>
                <a:gd name="connsiteX3" fmla="*/ 0 w 3696640"/>
                <a:gd name="connsiteY3" fmla="*/ 2710013 h 2710013"/>
                <a:gd name="connsiteX4" fmla="*/ 740164 w 3696640"/>
                <a:gd name="connsiteY4" fmla="*/ 0 h 2710013"/>
                <a:gd name="connsiteX0" fmla="*/ 649319 w 3696640"/>
                <a:gd name="connsiteY0" fmla="*/ 0 h 2710013"/>
                <a:gd name="connsiteX1" fmla="*/ 3696640 w 3696640"/>
                <a:gd name="connsiteY1" fmla="*/ 0 h 2710013"/>
                <a:gd name="connsiteX2" fmla="*/ 3009069 w 3696640"/>
                <a:gd name="connsiteY2" fmla="*/ 2710012 h 2710013"/>
                <a:gd name="connsiteX3" fmla="*/ 0 w 3696640"/>
                <a:gd name="connsiteY3" fmla="*/ 2710013 h 2710013"/>
                <a:gd name="connsiteX4" fmla="*/ 649319 w 3696640"/>
                <a:gd name="connsiteY4" fmla="*/ 0 h 2710013"/>
                <a:gd name="connsiteX0" fmla="*/ 621366 w 3668687"/>
                <a:gd name="connsiteY0" fmla="*/ 0 h 2710013"/>
                <a:gd name="connsiteX1" fmla="*/ 3668687 w 3668687"/>
                <a:gd name="connsiteY1" fmla="*/ 0 h 2710013"/>
                <a:gd name="connsiteX2" fmla="*/ 2981116 w 3668687"/>
                <a:gd name="connsiteY2" fmla="*/ 2710012 h 2710013"/>
                <a:gd name="connsiteX3" fmla="*/ 0 w 3668687"/>
                <a:gd name="connsiteY3" fmla="*/ 2710013 h 2710013"/>
                <a:gd name="connsiteX4" fmla="*/ 621366 w 3668687"/>
                <a:gd name="connsiteY4" fmla="*/ 0 h 2710013"/>
                <a:gd name="connsiteX0" fmla="*/ 621366 w 3668687"/>
                <a:gd name="connsiteY0" fmla="*/ 0 h 2710013"/>
                <a:gd name="connsiteX1" fmla="*/ 3668687 w 3668687"/>
                <a:gd name="connsiteY1" fmla="*/ 0 h 2710013"/>
                <a:gd name="connsiteX2" fmla="*/ 3035446 w 3668687"/>
                <a:gd name="connsiteY2" fmla="*/ 2710012 h 2710013"/>
                <a:gd name="connsiteX3" fmla="*/ 0 w 3668687"/>
                <a:gd name="connsiteY3" fmla="*/ 2710013 h 2710013"/>
                <a:gd name="connsiteX4" fmla="*/ 621366 w 3668687"/>
                <a:gd name="connsiteY4" fmla="*/ 0 h 2710013"/>
                <a:gd name="connsiteX0" fmla="*/ 621366 w 3650576"/>
                <a:gd name="connsiteY0" fmla="*/ 0 h 2710013"/>
                <a:gd name="connsiteX1" fmla="*/ 3650576 w 3650576"/>
                <a:gd name="connsiteY1" fmla="*/ 15795 h 2710013"/>
                <a:gd name="connsiteX2" fmla="*/ 3035446 w 3650576"/>
                <a:gd name="connsiteY2" fmla="*/ 2710012 h 2710013"/>
                <a:gd name="connsiteX3" fmla="*/ 0 w 3650576"/>
                <a:gd name="connsiteY3" fmla="*/ 2710013 h 2710013"/>
                <a:gd name="connsiteX4" fmla="*/ 621366 w 3650576"/>
                <a:gd name="connsiteY4" fmla="*/ 0 h 27100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50576" h="2710013">
                  <a:moveTo>
                    <a:pt x="621366" y="0"/>
                  </a:moveTo>
                  <a:lnTo>
                    <a:pt x="3650576" y="15795"/>
                  </a:lnTo>
                  <a:lnTo>
                    <a:pt x="3035446" y="2710012"/>
                  </a:lnTo>
                  <a:lnTo>
                    <a:pt x="0" y="2710013"/>
                  </a:lnTo>
                  <a:lnTo>
                    <a:pt x="621366" y="0"/>
                  </a:lnTo>
                  <a:close/>
                </a:path>
              </a:pathLst>
            </a:custGeom>
            <a:solidFill>
              <a:schemeClr val="bg1">
                <a:alpha val="20000"/>
              </a:schemeClr>
            </a:solidFill>
            <a:ln w="15875">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r>
                <a:rPr lang="en-US" sz="1799">
                  <a:solidFill>
                    <a:schemeClr val="bg1"/>
                  </a:solidFill>
                </a:rPr>
                <a:t> </a:t>
              </a:r>
            </a:p>
          </p:txBody>
        </p:sp>
        <p:sp>
          <p:nvSpPr>
            <p:cNvPr id="8" name="Rectangle 4">
              <a:extLst>
                <a:ext uri="{FF2B5EF4-FFF2-40B4-BE49-F238E27FC236}">
                  <a16:creationId xmlns:a16="http://schemas.microsoft.com/office/drawing/2014/main" id="{E9C76DF8-8C3D-984D-A4FA-64C6CDB53EB0}"/>
                </a:ext>
              </a:extLst>
            </p:cNvPr>
            <p:cNvSpPr/>
            <p:nvPr/>
          </p:nvSpPr>
          <p:spPr bwMode="gray">
            <a:xfrm>
              <a:off x="4905636" y="3341664"/>
              <a:ext cx="4531106" cy="1928148"/>
            </a:xfrm>
            <a:custGeom>
              <a:avLst/>
              <a:gdLst>
                <a:gd name="connsiteX0" fmla="*/ 0 w 2705715"/>
                <a:gd name="connsiteY0" fmla="*/ 0 h 2698969"/>
                <a:gd name="connsiteX1" fmla="*/ 2705715 w 2705715"/>
                <a:gd name="connsiteY1" fmla="*/ 0 h 2698969"/>
                <a:gd name="connsiteX2" fmla="*/ 2705715 w 2705715"/>
                <a:gd name="connsiteY2" fmla="*/ 2698969 h 2698969"/>
                <a:gd name="connsiteX3" fmla="*/ 0 w 2705715"/>
                <a:gd name="connsiteY3" fmla="*/ 2698969 h 2698969"/>
                <a:gd name="connsiteX4" fmla="*/ 0 w 2705715"/>
                <a:gd name="connsiteY4" fmla="*/ 0 h 2698969"/>
                <a:gd name="connsiteX0" fmla="*/ 905534 w 3611249"/>
                <a:gd name="connsiteY0" fmla="*/ 0 h 2698969"/>
                <a:gd name="connsiteX1" fmla="*/ 3611249 w 3611249"/>
                <a:gd name="connsiteY1" fmla="*/ 0 h 2698969"/>
                <a:gd name="connsiteX2" fmla="*/ 3611249 w 3611249"/>
                <a:gd name="connsiteY2" fmla="*/ 2698969 h 2698969"/>
                <a:gd name="connsiteX3" fmla="*/ 0 w 3611249"/>
                <a:gd name="connsiteY3" fmla="*/ 2599578 h 2698969"/>
                <a:gd name="connsiteX4" fmla="*/ 905534 w 3611249"/>
                <a:gd name="connsiteY4" fmla="*/ 0 h 2698969"/>
                <a:gd name="connsiteX0" fmla="*/ 982835 w 3688550"/>
                <a:gd name="connsiteY0" fmla="*/ 0 h 2710013"/>
                <a:gd name="connsiteX1" fmla="*/ 3688550 w 3688550"/>
                <a:gd name="connsiteY1" fmla="*/ 0 h 2710013"/>
                <a:gd name="connsiteX2" fmla="*/ 3688550 w 3688550"/>
                <a:gd name="connsiteY2" fmla="*/ 2698969 h 2710013"/>
                <a:gd name="connsiteX3" fmla="*/ 0 w 3688550"/>
                <a:gd name="connsiteY3" fmla="*/ 2710013 h 2710013"/>
                <a:gd name="connsiteX4" fmla="*/ 982835 w 3688550"/>
                <a:gd name="connsiteY4" fmla="*/ 0 h 2710013"/>
                <a:gd name="connsiteX0" fmla="*/ 982835 w 3688550"/>
                <a:gd name="connsiteY0" fmla="*/ 0 h 2710013"/>
                <a:gd name="connsiteX1" fmla="*/ 3688550 w 3688550"/>
                <a:gd name="connsiteY1" fmla="*/ 0 h 2710013"/>
                <a:gd name="connsiteX2" fmla="*/ 2984801 w 3688550"/>
                <a:gd name="connsiteY2" fmla="*/ 2710012 h 2710013"/>
                <a:gd name="connsiteX3" fmla="*/ 0 w 3688550"/>
                <a:gd name="connsiteY3" fmla="*/ 2710013 h 2710013"/>
                <a:gd name="connsiteX4" fmla="*/ 982835 w 3688550"/>
                <a:gd name="connsiteY4" fmla="*/ 0 h 2710013"/>
                <a:gd name="connsiteX0" fmla="*/ 715896 w 3688550"/>
                <a:gd name="connsiteY0" fmla="*/ 0 h 2710013"/>
                <a:gd name="connsiteX1" fmla="*/ 3688550 w 3688550"/>
                <a:gd name="connsiteY1" fmla="*/ 0 h 2710013"/>
                <a:gd name="connsiteX2" fmla="*/ 2984801 w 3688550"/>
                <a:gd name="connsiteY2" fmla="*/ 2710012 h 2710013"/>
                <a:gd name="connsiteX3" fmla="*/ 0 w 3688550"/>
                <a:gd name="connsiteY3" fmla="*/ 2710013 h 2710013"/>
                <a:gd name="connsiteX4" fmla="*/ 715896 w 3688550"/>
                <a:gd name="connsiteY4" fmla="*/ 0 h 2710013"/>
                <a:gd name="connsiteX0" fmla="*/ 740164 w 3712818"/>
                <a:gd name="connsiteY0" fmla="*/ 0 h 2710013"/>
                <a:gd name="connsiteX1" fmla="*/ 3712818 w 3712818"/>
                <a:gd name="connsiteY1" fmla="*/ 0 h 2710013"/>
                <a:gd name="connsiteX2" fmla="*/ 3009069 w 3712818"/>
                <a:gd name="connsiteY2" fmla="*/ 2710012 h 2710013"/>
                <a:gd name="connsiteX3" fmla="*/ 0 w 3712818"/>
                <a:gd name="connsiteY3" fmla="*/ 2710013 h 2710013"/>
                <a:gd name="connsiteX4" fmla="*/ 740164 w 3712818"/>
                <a:gd name="connsiteY4" fmla="*/ 0 h 2710013"/>
                <a:gd name="connsiteX0" fmla="*/ 740164 w 3696640"/>
                <a:gd name="connsiteY0" fmla="*/ 0 h 2710013"/>
                <a:gd name="connsiteX1" fmla="*/ 3696640 w 3696640"/>
                <a:gd name="connsiteY1" fmla="*/ 0 h 2710013"/>
                <a:gd name="connsiteX2" fmla="*/ 3009069 w 3696640"/>
                <a:gd name="connsiteY2" fmla="*/ 2710012 h 2710013"/>
                <a:gd name="connsiteX3" fmla="*/ 0 w 3696640"/>
                <a:gd name="connsiteY3" fmla="*/ 2710013 h 2710013"/>
                <a:gd name="connsiteX4" fmla="*/ 740164 w 3696640"/>
                <a:gd name="connsiteY4" fmla="*/ 0 h 2710013"/>
                <a:gd name="connsiteX0" fmla="*/ 649319 w 3696640"/>
                <a:gd name="connsiteY0" fmla="*/ 0 h 2710013"/>
                <a:gd name="connsiteX1" fmla="*/ 3696640 w 3696640"/>
                <a:gd name="connsiteY1" fmla="*/ 0 h 2710013"/>
                <a:gd name="connsiteX2" fmla="*/ 3009069 w 3696640"/>
                <a:gd name="connsiteY2" fmla="*/ 2710012 h 2710013"/>
                <a:gd name="connsiteX3" fmla="*/ 0 w 3696640"/>
                <a:gd name="connsiteY3" fmla="*/ 2710013 h 2710013"/>
                <a:gd name="connsiteX4" fmla="*/ 649319 w 3696640"/>
                <a:gd name="connsiteY4" fmla="*/ 0 h 2710013"/>
                <a:gd name="connsiteX0" fmla="*/ 621366 w 3668687"/>
                <a:gd name="connsiteY0" fmla="*/ 0 h 2710013"/>
                <a:gd name="connsiteX1" fmla="*/ 3668687 w 3668687"/>
                <a:gd name="connsiteY1" fmla="*/ 0 h 2710013"/>
                <a:gd name="connsiteX2" fmla="*/ 2981116 w 3668687"/>
                <a:gd name="connsiteY2" fmla="*/ 2710012 h 2710013"/>
                <a:gd name="connsiteX3" fmla="*/ 0 w 3668687"/>
                <a:gd name="connsiteY3" fmla="*/ 2710013 h 2710013"/>
                <a:gd name="connsiteX4" fmla="*/ 621366 w 3668687"/>
                <a:gd name="connsiteY4" fmla="*/ 0 h 2710013"/>
                <a:gd name="connsiteX0" fmla="*/ 621366 w 3668687"/>
                <a:gd name="connsiteY0" fmla="*/ 0 h 2710013"/>
                <a:gd name="connsiteX1" fmla="*/ 3668687 w 3668687"/>
                <a:gd name="connsiteY1" fmla="*/ 0 h 2710013"/>
                <a:gd name="connsiteX2" fmla="*/ 3035446 w 3668687"/>
                <a:gd name="connsiteY2" fmla="*/ 2710012 h 2710013"/>
                <a:gd name="connsiteX3" fmla="*/ 0 w 3668687"/>
                <a:gd name="connsiteY3" fmla="*/ 2710013 h 2710013"/>
                <a:gd name="connsiteX4" fmla="*/ 621366 w 3668687"/>
                <a:gd name="connsiteY4" fmla="*/ 0 h 2710013"/>
                <a:gd name="connsiteX0" fmla="*/ 621366 w 3650576"/>
                <a:gd name="connsiteY0" fmla="*/ 0 h 2710013"/>
                <a:gd name="connsiteX1" fmla="*/ 3650576 w 3650576"/>
                <a:gd name="connsiteY1" fmla="*/ 15795 h 2710013"/>
                <a:gd name="connsiteX2" fmla="*/ 3035446 w 3650576"/>
                <a:gd name="connsiteY2" fmla="*/ 2710012 h 2710013"/>
                <a:gd name="connsiteX3" fmla="*/ 0 w 3650576"/>
                <a:gd name="connsiteY3" fmla="*/ 2710013 h 2710013"/>
                <a:gd name="connsiteX4" fmla="*/ 621366 w 3650576"/>
                <a:gd name="connsiteY4" fmla="*/ 0 h 27100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50576" h="2710013">
                  <a:moveTo>
                    <a:pt x="621366" y="0"/>
                  </a:moveTo>
                  <a:lnTo>
                    <a:pt x="3650576" y="15795"/>
                  </a:lnTo>
                  <a:lnTo>
                    <a:pt x="3035446" y="2710012"/>
                  </a:lnTo>
                  <a:lnTo>
                    <a:pt x="0" y="2710013"/>
                  </a:lnTo>
                  <a:lnTo>
                    <a:pt x="621366" y="0"/>
                  </a:lnTo>
                  <a:close/>
                </a:path>
              </a:pathLst>
            </a:custGeom>
            <a:solidFill>
              <a:schemeClr val="bg1">
                <a:alpha val="20000"/>
              </a:schemeClr>
            </a:solidFill>
            <a:ln w="15875">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sz="1799">
                <a:solidFill>
                  <a:schemeClr val="bg1"/>
                </a:solidFill>
              </a:endParaRPr>
            </a:p>
          </p:txBody>
        </p:sp>
        <p:sp>
          <p:nvSpPr>
            <p:cNvPr id="9" name="Rectangle 4">
              <a:extLst>
                <a:ext uri="{FF2B5EF4-FFF2-40B4-BE49-F238E27FC236}">
                  <a16:creationId xmlns:a16="http://schemas.microsoft.com/office/drawing/2014/main" id="{320B52AA-FDFF-1F46-986B-082F4F998BC1}"/>
                </a:ext>
              </a:extLst>
            </p:cNvPr>
            <p:cNvSpPr/>
            <p:nvPr/>
          </p:nvSpPr>
          <p:spPr bwMode="gray">
            <a:xfrm>
              <a:off x="1034431" y="3336731"/>
              <a:ext cx="4531106" cy="1928148"/>
            </a:xfrm>
            <a:custGeom>
              <a:avLst/>
              <a:gdLst>
                <a:gd name="connsiteX0" fmla="*/ 0 w 2705715"/>
                <a:gd name="connsiteY0" fmla="*/ 0 h 2698969"/>
                <a:gd name="connsiteX1" fmla="*/ 2705715 w 2705715"/>
                <a:gd name="connsiteY1" fmla="*/ 0 h 2698969"/>
                <a:gd name="connsiteX2" fmla="*/ 2705715 w 2705715"/>
                <a:gd name="connsiteY2" fmla="*/ 2698969 h 2698969"/>
                <a:gd name="connsiteX3" fmla="*/ 0 w 2705715"/>
                <a:gd name="connsiteY3" fmla="*/ 2698969 h 2698969"/>
                <a:gd name="connsiteX4" fmla="*/ 0 w 2705715"/>
                <a:gd name="connsiteY4" fmla="*/ 0 h 2698969"/>
                <a:gd name="connsiteX0" fmla="*/ 905534 w 3611249"/>
                <a:gd name="connsiteY0" fmla="*/ 0 h 2698969"/>
                <a:gd name="connsiteX1" fmla="*/ 3611249 w 3611249"/>
                <a:gd name="connsiteY1" fmla="*/ 0 h 2698969"/>
                <a:gd name="connsiteX2" fmla="*/ 3611249 w 3611249"/>
                <a:gd name="connsiteY2" fmla="*/ 2698969 h 2698969"/>
                <a:gd name="connsiteX3" fmla="*/ 0 w 3611249"/>
                <a:gd name="connsiteY3" fmla="*/ 2599578 h 2698969"/>
                <a:gd name="connsiteX4" fmla="*/ 905534 w 3611249"/>
                <a:gd name="connsiteY4" fmla="*/ 0 h 2698969"/>
                <a:gd name="connsiteX0" fmla="*/ 982835 w 3688550"/>
                <a:gd name="connsiteY0" fmla="*/ 0 h 2710013"/>
                <a:gd name="connsiteX1" fmla="*/ 3688550 w 3688550"/>
                <a:gd name="connsiteY1" fmla="*/ 0 h 2710013"/>
                <a:gd name="connsiteX2" fmla="*/ 3688550 w 3688550"/>
                <a:gd name="connsiteY2" fmla="*/ 2698969 h 2710013"/>
                <a:gd name="connsiteX3" fmla="*/ 0 w 3688550"/>
                <a:gd name="connsiteY3" fmla="*/ 2710013 h 2710013"/>
                <a:gd name="connsiteX4" fmla="*/ 982835 w 3688550"/>
                <a:gd name="connsiteY4" fmla="*/ 0 h 2710013"/>
                <a:gd name="connsiteX0" fmla="*/ 982835 w 3688550"/>
                <a:gd name="connsiteY0" fmla="*/ 0 h 2710013"/>
                <a:gd name="connsiteX1" fmla="*/ 3688550 w 3688550"/>
                <a:gd name="connsiteY1" fmla="*/ 0 h 2710013"/>
                <a:gd name="connsiteX2" fmla="*/ 2984801 w 3688550"/>
                <a:gd name="connsiteY2" fmla="*/ 2710012 h 2710013"/>
                <a:gd name="connsiteX3" fmla="*/ 0 w 3688550"/>
                <a:gd name="connsiteY3" fmla="*/ 2710013 h 2710013"/>
                <a:gd name="connsiteX4" fmla="*/ 982835 w 3688550"/>
                <a:gd name="connsiteY4" fmla="*/ 0 h 2710013"/>
                <a:gd name="connsiteX0" fmla="*/ 715896 w 3688550"/>
                <a:gd name="connsiteY0" fmla="*/ 0 h 2710013"/>
                <a:gd name="connsiteX1" fmla="*/ 3688550 w 3688550"/>
                <a:gd name="connsiteY1" fmla="*/ 0 h 2710013"/>
                <a:gd name="connsiteX2" fmla="*/ 2984801 w 3688550"/>
                <a:gd name="connsiteY2" fmla="*/ 2710012 h 2710013"/>
                <a:gd name="connsiteX3" fmla="*/ 0 w 3688550"/>
                <a:gd name="connsiteY3" fmla="*/ 2710013 h 2710013"/>
                <a:gd name="connsiteX4" fmla="*/ 715896 w 3688550"/>
                <a:gd name="connsiteY4" fmla="*/ 0 h 2710013"/>
                <a:gd name="connsiteX0" fmla="*/ 740164 w 3712818"/>
                <a:gd name="connsiteY0" fmla="*/ 0 h 2710013"/>
                <a:gd name="connsiteX1" fmla="*/ 3712818 w 3712818"/>
                <a:gd name="connsiteY1" fmla="*/ 0 h 2710013"/>
                <a:gd name="connsiteX2" fmla="*/ 3009069 w 3712818"/>
                <a:gd name="connsiteY2" fmla="*/ 2710012 h 2710013"/>
                <a:gd name="connsiteX3" fmla="*/ 0 w 3712818"/>
                <a:gd name="connsiteY3" fmla="*/ 2710013 h 2710013"/>
                <a:gd name="connsiteX4" fmla="*/ 740164 w 3712818"/>
                <a:gd name="connsiteY4" fmla="*/ 0 h 2710013"/>
                <a:gd name="connsiteX0" fmla="*/ 740164 w 3696640"/>
                <a:gd name="connsiteY0" fmla="*/ 0 h 2710013"/>
                <a:gd name="connsiteX1" fmla="*/ 3696640 w 3696640"/>
                <a:gd name="connsiteY1" fmla="*/ 0 h 2710013"/>
                <a:gd name="connsiteX2" fmla="*/ 3009069 w 3696640"/>
                <a:gd name="connsiteY2" fmla="*/ 2710012 h 2710013"/>
                <a:gd name="connsiteX3" fmla="*/ 0 w 3696640"/>
                <a:gd name="connsiteY3" fmla="*/ 2710013 h 2710013"/>
                <a:gd name="connsiteX4" fmla="*/ 740164 w 3696640"/>
                <a:gd name="connsiteY4" fmla="*/ 0 h 2710013"/>
                <a:gd name="connsiteX0" fmla="*/ 649319 w 3696640"/>
                <a:gd name="connsiteY0" fmla="*/ 0 h 2710013"/>
                <a:gd name="connsiteX1" fmla="*/ 3696640 w 3696640"/>
                <a:gd name="connsiteY1" fmla="*/ 0 h 2710013"/>
                <a:gd name="connsiteX2" fmla="*/ 3009069 w 3696640"/>
                <a:gd name="connsiteY2" fmla="*/ 2710012 h 2710013"/>
                <a:gd name="connsiteX3" fmla="*/ 0 w 3696640"/>
                <a:gd name="connsiteY3" fmla="*/ 2710013 h 2710013"/>
                <a:gd name="connsiteX4" fmla="*/ 649319 w 3696640"/>
                <a:gd name="connsiteY4" fmla="*/ 0 h 2710013"/>
                <a:gd name="connsiteX0" fmla="*/ 621366 w 3668687"/>
                <a:gd name="connsiteY0" fmla="*/ 0 h 2710013"/>
                <a:gd name="connsiteX1" fmla="*/ 3668687 w 3668687"/>
                <a:gd name="connsiteY1" fmla="*/ 0 h 2710013"/>
                <a:gd name="connsiteX2" fmla="*/ 2981116 w 3668687"/>
                <a:gd name="connsiteY2" fmla="*/ 2710012 h 2710013"/>
                <a:gd name="connsiteX3" fmla="*/ 0 w 3668687"/>
                <a:gd name="connsiteY3" fmla="*/ 2710013 h 2710013"/>
                <a:gd name="connsiteX4" fmla="*/ 621366 w 3668687"/>
                <a:gd name="connsiteY4" fmla="*/ 0 h 2710013"/>
                <a:gd name="connsiteX0" fmla="*/ 621366 w 3668687"/>
                <a:gd name="connsiteY0" fmla="*/ 0 h 2710013"/>
                <a:gd name="connsiteX1" fmla="*/ 3668687 w 3668687"/>
                <a:gd name="connsiteY1" fmla="*/ 0 h 2710013"/>
                <a:gd name="connsiteX2" fmla="*/ 3035446 w 3668687"/>
                <a:gd name="connsiteY2" fmla="*/ 2710012 h 2710013"/>
                <a:gd name="connsiteX3" fmla="*/ 0 w 3668687"/>
                <a:gd name="connsiteY3" fmla="*/ 2710013 h 2710013"/>
                <a:gd name="connsiteX4" fmla="*/ 621366 w 3668687"/>
                <a:gd name="connsiteY4" fmla="*/ 0 h 2710013"/>
                <a:gd name="connsiteX0" fmla="*/ 621366 w 3650576"/>
                <a:gd name="connsiteY0" fmla="*/ 0 h 2710013"/>
                <a:gd name="connsiteX1" fmla="*/ 3650576 w 3650576"/>
                <a:gd name="connsiteY1" fmla="*/ 15795 h 2710013"/>
                <a:gd name="connsiteX2" fmla="*/ 3035446 w 3650576"/>
                <a:gd name="connsiteY2" fmla="*/ 2710012 h 2710013"/>
                <a:gd name="connsiteX3" fmla="*/ 0 w 3650576"/>
                <a:gd name="connsiteY3" fmla="*/ 2710013 h 2710013"/>
                <a:gd name="connsiteX4" fmla="*/ 621366 w 3650576"/>
                <a:gd name="connsiteY4" fmla="*/ 0 h 27100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50576" h="2710013">
                  <a:moveTo>
                    <a:pt x="621366" y="0"/>
                  </a:moveTo>
                  <a:lnTo>
                    <a:pt x="3650576" y="15795"/>
                  </a:lnTo>
                  <a:lnTo>
                    <a:pt x="3035446" y="2710012"/>
                  </a:lnTo>
                  <a:lnTo>
                    <a:pt x="0" y="2710013"/>
                  </a:lnTo>
                  <a:lnTo>
                    <a:pt x="621366" y="0"/>
                  </a:lnTo>
                  <a:close/>
                </a:path>
              </a:pathLst>
            </a:custGeom>
            <a:solidFill>
              <a:schemeClr val="bg1">
                <a:alpha val="20000"/>
              </a:schemeClr>
            </a:solidFill>
            <a:ln w="15875">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sz="1799">
                <a:solidFill>
                  <a:schemeClr val="bg1"/>
                </a:solidFill>
              </a:endParaRPr>
            </a:p>
          </p:txBody>
        </p:sp>
      </p:grpSp>
      <p:sp>
        <p:nvSpPr>
          <p:cNvPr id="10" name="Rectangle 4">
            <a:extLst>
              <a:ext uri="{FF2B5EF4-FFF2-40B4-BE49-F238E27FC236}">
                <a16:creationId xmlns:a16="http://schemas.microsoft.com/office/drawing/2014/main" id="{906D3D7A-5B18-7A45-A9A4-CC7723EA21C9}"/>
              </a:ext>
            </a:extLst>
          </p:cNvPr>
          <p:cNvSpPr/>
          <p:nvPr/>
        </p:nvSpPr>
        <p:spPr bwMode="gray">
          <a:xfrm>
            <a:off x="2226354" y="1422369"/>
            <a:ext cx="2252185" cy="533122"/>
          </a:xfrm>
          <a:custGeom>
            <a:avLst/>
            <a:gdLst>
              <a:gd name="connsiteX0" fmla="*/ 0 w 2705715"/>
              <a:gd name="connsiteY0" fmla="*/ 0 h 2698969"/>
              <a:gd name="connsiteX1" fmla="*/ 2705715 w 2705715"/>
              <a:gd name="connsiteY1" fmla="*/ 0 h 2698969"/>
              <a:gd name="connsiteX2" fmla="*/ 2705715 w 2705715"/>
              <a:gd name="connsiteY2" fmla="*/ 2698969 h 2698969"/>
              <a:gd name="connsiteX3" fmla="*/ 0 w 2705715"/>
              <a:gd name="connsiteY3" fmla="*/ 2698969 h 2698969"/>
              <a:gd name="connsiteX4" fmla="*/ 0 w 2705715"/>
              <a:gd name="connsiteY4" fmla="*/ 0 h 2698969"/>
              <a:gd name="connsiteX0" fmla="*/ 905534 w 3611249"/>
              <a:gd name="connsiteY0" fmla="*/ 0 h 2698969"/>
              <a:gd name="connsiteX1" fmla="*/ 3611249 w 3611249"/>
              <a:gd name="connsiteY1" fmla="*/ 0 h 2698969"/>
              <a:gd name="connsiteX2" fmla="*/ 3611249 w 3611249"/>
              <a:gd name="connsiteY2" fmla="*/ 2698969 h 2698969"/>
              <a:gd name="connsiteX3" fmla="*/ 0 w 3611249"/>
              <a:gd name="connsiteY3" fmla="*/ 2599578 h 2698969"/>
              <a:gd name="connsiteX4" fmla="*/ 905534 w 3611249"/>
              <a:gd name="connsiteY4" fmla="*/ 0 h 2698969"/>
              <a:gd name="connsiteX0" fmla="*/ 982835 w 3688550"/>
              <a:gd name="connsiteY0" fmla="*/ 0 h 2710013"/>
              <a:gd name="connsiteX1" fmla="*/ 3688550 w 3688550"/>
              <a:gd name="connsiteY1" fmla="*/ 0 h 2710013"/>
              <a:gd name="connsiteX2" fmla="*/ 3688550 w 3688550"/>
              <a:gd name="connsiteY2" fmla="*/ 2698969 h 2710013"/>
              <a:gd name="connsiteX3" fmla="*/ 0 w 3688550"/>
              <a:gd name="connsiteY3" fmla="*/ 2710013 h 2710013"/>
              <a:gd name="connsiteX4" fmla="*/ 982835 w 3688550"/>
              <a:gd name="connsiteY4" fmla="*/ 0 h 2710013"/>
              <a:gd name="connsiteX0" fmla="*/ 982835 w 3688550"/>
              <a:gd name="connsiteY0" fmla="*/ 0 h 2710013"/>
              <a:gd name="connsiteX1" fmla="*/ 3688550 w 3688550"/>
              <a:gd name="connsiteY1" fmla="*/ 0 h 2710013"/>
              <a:gd name="connsiteX2" fmla="*/ 2984801 w 3688550"/>
              <a:gd name="connsiteY2" fmla="*/ 2710012 h 2710013"/>
              <a:gd name="connsiteX3" fmla="*/ 0 w 3688550"/>
              <a:gd name="connsiteY3" fmla="*/ 2710013 h 2710013"/>
              <a:gd name="connsiteX4" fmla="*/ 982835 w 3688550"/>
              <a:gd name="connsiteY4" fmla="*/ 0 h 2710013"/>
              <a:gd name="connsiteX0" fmla="*/ 715896 w 3688550"/>
              <a:gd name="connsiteY0" fmla="*/ 0 h 2710013"/>
              <a:gd name="connsiteX1" fmla="*/ 3688550 w 3688550"/>
              <a:gd name="connsiteY1" fmla="*/ 0 h 2710013"/>
              <a:gd name="connsiteX2" fmla="*/ 2984801 w 3688550"/>
              <a:gd name="connsiteY2" fmla="*/ 2710012 h 2710013"/>
              <a:gd name="connsiteX3" fmla="*/ 0 w 3688550"/>
              <a:gd name="connsiteY3" fmla="*/ 2710013 h 2710013"/>
              <a:gd name="connsiteX4" fmla="*/ 715896 w 3688550"/>
              <a:gd name="connsiteY4" fmla="*/ 0 h 2710013"/>
              <a:gd name="connsiteX0" fmla="*/ 740164 w 3712818"/>
              <a:gd name="connsiteY0" fmla="*/ 0 h 2710013"/>
              <a:gd name="connsiteX1" fmla="*/ 3712818 w 3712818"/>
              <a:gd name="connsiteY1" fmla="*/ 0 h 2710013"/>
              <a:gd name="connsiteX2" fmla="*/ 3009069 w 3712818"/>
              <a:gd name="connsiteY2" fmla="*/ 2710012 h 2710013"/>
              <a:gd name="connsiteX3" fmla="*/ 0 w 3712818"/>
              <a:gd name="connsiteY3" fmla="*/ 2710013 h 2710013"/>
              <a:gd name="connsiteX4" fmla="*/ 740164 w 3712818"/>
              <a:gd name="connsiteY4" fmla="*/ 0 h 2710013"/>
              <a:gd name="connsiteX0" fmla="*/ 740164 w 3696640"/>
              <a:gd name="connsiteY0" fmla="*/ 0 h 2710013"/>
              <a:gd name="connsiteX1" fmla="*/ 3696640 w 3696640"/>
              <a:gd name="connsiteY1" fmla="*/ 0 h 2710013"/>
              <a:gd name="connsiteX2" fmla="*/ 3009069 w 3696640"/>
              <a:gd name="connsiteY2" fmla="*/ 2710012 h 2710013"/>
              <a:gd name="connsiteX3" fmla="*/ 0 w 3696640"/>
              <a:gd name="connsiteY3" fmla="*/ 2710013 h 2710013"/>
              <a:gd name="connsiteX4" fmla="*/ 740164 w 3696640"/>
              <a:gd name="connsiteY4" fmla="*/ 0 h 2710013"/>
              <a:gd name="connsiteX0" fmla="*/ 649319 w 3696640"/>
              <a:gd name="connsiteY0" fmla="*/ 0 h 2710013"/>
              <a:gd name="connsiteX1" fmla="*/ 3696640 w 3696640"/>
              <a:gd name="connsiteY1" fmla="*/ 0 h 2710013"/>
              <a:gd name="connsiteX2" fmla="*/ 3009069 w 3696640"/>
              <a:gd name="connsiteY2" fmla="*/ 2710012 h 2710013"/>
              <a:gd name="connsiteX3" fmla="*/ 0 w 3696640"/>
              <a:gd name="connsiteY3" fmla="*/ 2710013 h 2710013"/>
              <a:gd name="connsiteX4" fmla="*/ 649319 w 3696640"/>
              <a:gd name="connsiteY4" fmla="*/ 0 h 2710013"/>
              <a:gd name="connsiteX0" fmla="*/ 621366 w 3668687"/>
              <a:gd name="connsiteY0" fmla="*/ 0 h 2710013"/>
              <a:gd name="connsiteX1" fmla="*/ 3668687 w 3668687"/>
              <a:gd name="connsiteY1" fmla="*/ 0 h 2710013"/>
              <a:gd name="connsiteX2" fmla="*/ 2981116 w 3668687"/>
              <a:gd name="connsiteY2" fmla="*/ 2710012 h 2710013"/>
              <a:gd name="connsiteX3" fmla="*/ 0 w 3668687"/>
              <a:gd name="connsiteY3" fmla="*/ 2710013 h 2710013"/>
              <a:gd name="connsiteX4" fmla="*/ 621366 w 3668687"/>
              <a:gd name="connsiteY4" fmla="*/ 0 h 2710013"/>
              <a:gd name="connsiteX0" fmla="*/ 621366 w 3668687"/>
              <a:gd name="connsiteY0" fmla="*/ 0 h 2710013"/>
              <a:gd name="connsiteX1" fmla="*/ 3668687 w 3668687"/>
              <a:gd name="connsiteY1" fmla="*/ 0 h 2710013"/>
              <a:gd name="connsiteX2" fmla="*/ 3035446 w 3668687"/>
              <a:gd name="connsiteY2" fmla="*/ 2710012 h 2710013"/>
              <a:gd name="connsiteX3" fmla="*/ 0 w 3668687"/>
              <a:gd name="connsiteY3" fmla="*/ 2710013 h 2710013"/>
              <a:gd name="connsiteX4" fmla="*/ 621366 w 3668687"/>
              <a:gd name="connsiteY4" fmla="*/ 0 h 2710013"/>
              <a:gd name="connsiteX0" fmla="*/ 621366 w 3650576"/>
              <a:gd name="connsiteY0" fmla="*/ 0 h 2710013"/>
              <a:gd name="connsiteX1" fmla="*/ 3650576 w 3650576"/>
              <a:gd name="connsiteY1" fmla="*/ 15795 h 2710013"/>
              <a:gd name="connsiteX2" fmla="*/ 3035446 w 3650576"/>
              <a:gd name="connsiteY2" fmla="*/ 2710012 h 2710013"/>
              <a:gd name="connsiteX3" fmla="*/ 0 w 3650576"/>
              <a:gd name="connsiteY3" fmla="*/ 2710013 h 2710013"/>
              <a:gd name="connsiteX4" fmla="*/ 621366 w 3650576"/>
              <a:gd name="connsiteY4" fmla="*/ 0 h 2710013"/>
              <a:gd name="connsiteX0" fmla="*/ 621366 w 3650576"/>
              <a:gd name="connsiteY0" fmla="*/ 0 h 2710013"/>
              <a:gd name="connsiteX1" fmla="*/ 3650576 w 3650576"/>
              <a:gd name="connsiteY1" fmla="*/ 15795 h 2710013"/>
              <a:gd name="connsiteX2" fmla="*/ 3484895 w 3650576"/>
              <a:gd name="connsiteY2" fmla="*/ 2710013 h 2710013"/>
              <a:gd name="connsiteX3" fmla="*/ 0 w 3650576"/>
              <a:gd name="connsiteY3" fmla="*/ 2710013 h 2710013"/>
              <a:gd name="connsiteX4" fmla="*/ 621366 w 3650576"/>
              <a:gd name="connsiteY4" fmla="*/ 0 h 2710013"/>
              <a:gd name="connsiteX0" fmla="*/ 171916 w 3201126"/>
              <a:gd name="connsiteY0" fmla="*/ 0 h 2710013"/>
              <a:gd name="connsiteX1" fmla="*/ 3201126 w 3201126"/>
              <a:gd name="connsiteY1" fmla="*/ 15795 h 2710013"/>
              <a:gd name="connsiteX2" fmla="*/ 3035445 w 3201126"/>
              <a:gd name="connsiteY2" fmla="*/ 2710013 h 2710013"/>
              <a:gd name="connsiteX3" fmla="*/ 0 w 3201126"/>
              <a:gd name="connsiteY3" fmla="*/ 2710013 h 2710013"/>
              <a:gd name="connsiteX4" fmla="*/ 171916 w 3201126"/>
              <a:gd name="connsiteY4" fmla="*/ 0 h 27100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01126" h="2710013">
                <a:moveTo>
                  <a:pt x="171916" y="0"/>
                </a:moveTo>
                <a:lnTo>
                  <a:pt x="3201126" y="15795"/>
                </a:lnTo>
                <a:lnTo>
                  <a:pt x="3035445" y="2710013"/>
                </a:lnTo>
                <a:lnTo>
                  <a:pt x="0" y="2710013"/>
                </a:lnTo>
                <a:lnTo>
                  <a:pt x="171916" y="0"/>
                </a:lnTo>
                <a:close/>
              </a:path>
            </a:pathLst>
          </a:custGeom>
          <a:solidFill>
            <a:schemeClr val="tx2">
              <a:lumMod val="25000"/>
            </a:schemeClr>
          </a:solidFill>
          <a:ln w="15875">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r>
              <a:rPr lang="en-US" sz="1799" b="1" dirty="0">
                <a:solidFill>
                  <a:schemeClr val="tx1"/>
                </a:solidFill>
              </a:rPr>
              <a:t>Dev / Test in </a:t>
            </a:r>
            <a:br>
              <a:rPr lang="en-US" sz="1799" b="1" dirty="0">
                <a:solidFill>
                  <a:schemeClr val="tx1"/>
                </a:solidFill>
              </a:rPr>
            </a:br>
            <a:r>
              <a:rPr lang="en-US" sz="1799" b="1" dirty="0">
                <a:solidFill>
                  <a:schemeClr val="tx1"/>
                </a:solidFill>
              </a:rPr>
              <a:t>the Cloud</a:t>
            </a:r>
          </a:p>
        </p:txBody>
      </p:sp>
      <p:sp>
        <p:nvSpPr>
          <p:cNvPr id="11" name="Rectangle 4">
            <a:extLst>
              <a:ext uri="{FF2B5EF4-FFF2-40B4-BE49-F238E27FC236}">
                <a16:creationId xmlns:a16="http://schemas.microsoft.com/office/drawing/2014/main" id="{0490A457-D0D3-B84B-BDAC-E60BA776B49A}"/>
              </a:ext>
            </a:extLst>
          </p:cNvPr>
          <p:cNvSpPr/>
          <p:nvPr/>
        </p:nvSpPr>
        <p:spPr bwMode="gray">
          <a:xfrm>
            <a:off x="9064251" y="1417441"/>
            <a:ext cx="2252185" cy="533122"/>
          </a:xfrm>
          <a:custGeom>
            <a:avLst/>
            <a:gdLst>
              <a:gd name="connsiteX0" fmla="*/ 0 w 2705715"/>
              <a:gd name="connsiteY0" fmla="*/ 0 h 2698969"/>
              <a:gd name="connsiteX1" fmla="*/ 2705715 w 2705715"/>
              <a:gd name="connsiteY1" fmla="*/ 0 h 2698969"/>
              <a:gd name="connsiteX2" fmla="*/ 2705715 w 2705715"/>
              <a:gd name="connsiteY2" fmla="*/ 2698969 h 2698969"/>
              <a:gd name="connsiteX3" fmla="*/ 0 w 2705715"/>
              <a:gd name="connsiteY3" fmla="*/ 2698969 h 2698969"/>
              <a:gd name="connsiteX4" fmla="*/ 0 w 2705715"/>
              <a:gd name="connsiteY4" fmla="*/ 0 h 2698969"/>
              <a:gd name="connsiteX0" fmla="*/ 905534 w 3611249"/>
              <a:gd name="connsiteY0" fmla="*/ 0 h 2698969"/>
              <a:gd name="connsiteX1" fmla="*/ 3611249 w 3611249"/>
              <a:gd name="connsiteY1" fmla="*/ 0 h 2698969"/>
              <a:gd name="connsiteX2" fmla="*/ 3611249 w 3611249"/>
              <a:gd name="connsiteY2" fmla="*/ 2698969 h 2698969"/>
              <a:gd name="connsiteX3" fmla="*/ 0 w 3611249"/>
              <a:gd name="connsiteY3" fmla="*/ 2599578 h 2698969"/>
              <a:gd name="connsiteX4" fmla="*/ 905534 w 3611249"/>
              <a:gd name="connsiteY4" fmla="*/ 0 h 2698969"/>
              <a:gd name="connsiteX0" fmla="*/ 982835 w 3688550"/>
              <a:gd name="connsiteY0" fmla="*/ 0 h 2710013"/>
              <a:gd name="connsiteX1" fmla="*/ 3688550 w 3688550"/>
              <a:gd name="connsiteY1" fmla="*/ 0 h 2710013"/>
              <a:gd name="connsiteX2" fmla="*/ 3688550 w 3688550"/>
              <a:gd name="connsiteY2" fmla="*/ 2698969 h 2710013"/>
              <a:gd name="connsiteX3" fmla="*/ 0 w 3688550"/>
              <a:gd name="connsiteY3" fmla="*/ 2710013 h 2710013"/>
              <a:gd name="connsiteX4" fmla="*/ 982835 w 3688550"/>
              <a:gd name="connsiteY4" fmla="*/ 0 h 2710013"/>
              <a:gd name="connsiteX0" fmla="*/ 982835 w 3688550"/>
              <a:gd name="connsiteY0" fmla="*/ 0 h 2710013"/>
              <a:gd name="connsiteX1" fmla="*/ 3688550 w 3688550"/>
              <a:gd name="connsiteY1" fmla="*/ 0 h 2710013"/>
              <a:gd name="connsiteX2" fmla="*/ 2984801 w 3688550"/>
              <a:gd name="connsiteY2" fmla="*/ 2710012 h 2710013"/>
              <a:gd name="connsiteX3" fmla="*/ 0 w 3688550"/>
              <a:gd name="connsiteY3" fmla="*/ 2710013 h 2710013"/>
              <a:gd name="connsiteX4" fmla="*/ 982835 w 3688550"/>
              <a:gd name="connsiteY4" fmla="*/ 0 h 2710013"/>
              <a:gd name="connsiteX0" fmla="*/ 715896 w 3688550"/>
              <a:gd name="connsiteY0" fmla="*/ 0 h 2710013"/>
              <a:gd name="connsiteX1" fmla="*/ 3688550 w 3688550"/>
              <a:gd name="connsiteY1" fmla="*/ 0 h 2710013"/>
              <a:gd name="connsiteX2" fmla="*/ 2984801 w 3688550"/>
              <a:gd name="connsiteY2" fmla="*/ 2710012 h 2710013"/>
              <a:gd name="connsiteX3" fmla="*/ 0 w 3688550"/>
              <a:gd name="connsiteY3" fmla="*/ 2710013 h 2710013"/>
              <a:gd name="connsiteX4" fmla="*/ 715896 w 3688550"/>
              <a:gd name="connsiteY4" fmla="*/ 0 h 2710013"/>
              <a:gd name="connsiteX0" fmla="*/ 740164 w 3712818"/>
              <a:gd name="connsiteY0" fmla="*/ 0 h 2710013"/>
              <a:gd name="connsiteX1" fmla="*/ 3712818 w 3712818"/>
              <a:gd name="connsiteY1" fmla="*/ 0 h 2710013"/>
              <a:gd name="connsiteX2" fmla="*/ 3009069 w 3712818"/>
              <a:gd name="connsiteY2" fmla="*/ 2710012 h 2710013"/>
              <a:gd name="connsiteX3" fmla="*/ 0 w 3712818"/>
              <a:gd name="connsiteY3" fmla="*/ 2710013 h 2710013"/>
              <a:gd name="connsiteX4" fmla="*/ 740164 w 3712818"/>
              <a:gd name="connsiteY4" fmla="*/ 0 h 2710013"/>
              <a:gd name="connsiteX0" fmla="*/ 740164 w 3696640"/>
              <a:gd name="connsiteY0" fmla="*/ 0 h 2710013"/>
              <a:gd name="connsiteX1" fmla="*/ 3696640 w 3696640"/>
              <a:gd name="connsiteY1" fmla="*/ 0 h 2710013"/>
              <a:gd name="connsiteX2" fmla="*/ 3009069 w 3696640"/>
              <a:gd name="connsiteY2" fmla="*/ 2710012 h 2710013"/>
              <a:gd name="connsiteX3" fmla="*/ 0 w 3696640"/>
              <a:gd name="connsiteY3" fmla="*/ 2710013 h 2710013"/>
              <a:gd name="connsiteX4" fmla="*/ 740164 w 3696640"/>
              <a:gd name="connsiteY4" fmla="*/ 0 h 2710013"/>
              <a:gd name="connsiteX0" fmla="*/ 649319 w 3696640"/>
              <a:gd name="connsiteY0" fmla="*/ 0 h 2710013"/>
              <a:gd name="connsiteX1" fmla="*/ 3696640 w 3696640"/>
              <a:gd name="connsiteY1" fmla="*/ 0 h 2710013"/>
              <a:gd name="connsiteX2" fmla="*/ 3009069 w 3696640"/>
              <a:gd name="connsiteY2" fmla="*/ 2710012 h 2710013"/>
              <a:gd name="connsiteX3" fmla="*/ 0 w 3696640"/>
              <a:gd name="connsiteY3" fmla="*/ 2710013 h 2710013"/>
              <a:gd name="connsiteX4" fmla="*/ 649319 w 3696640"/>
              <a:gd name="connsiteY4" fmla="*/ 0 h 2710013"/>
              <a:gd name="connsiteX0" fmla="*/ 621366 w 3668687"/>
              <a:gd name="connsiteY0" fmla="*/ 0 h 2710013"/>
              <a:gd name="connsiteX1" fmla="*/ 3668687 w 3668687"/>
              <a:gd name="connsiteY1" fmla="*/ 0 h 2710013"/>
              <a:gd name="connsiteX2" fmla="*/ 2981116 w 3668687"/>
              <a:gd name="connsiteY2" fmla="*/ 2710012 h 2710013"/>
              <a:gd name="connsiteX3" fmla="*/ 0 w 3668687"/>
              <a:gd name="connsiteY3" fmla="*/ 2710013 h 2710013"/>
              <a:gd name="connsiteX4" fmla="*/ 621366 w 3668687"/>
              <a:gd name="connsiteY4" fmla="*/ 0 h 2710013"/>
              <a:gd name="connsiteX0" fmla="*/ 621366 w 3668687"/>
              <a:gd name="connsiteY0" fmla="*/ 0 h 2710013"/>
              <a:gd name="connsiteX1" fmla="*/ 3668687 w 3668687"/>
              <a:gd name="connsiteY1" fmla="*/ 0 h 2710013"/>
              <a:gd name="connsiteX2" fmla="*/ 3035446 w 3668687"/>
              <a:gd name="connsiteY2" fmla="*/ 2710012 h 2710013"/>
              <a:gd name="connsiteX3" fmla="*/ 0 w 3668687"/>
              <a:gd name="connsiteY3" fmla="*/ 2710013 h 2710013"/>
              <a:gd name="connsiteX4" fmla="*/ 621366 w 3668687"/>
              <a:gd name="connsiteY4" fmla="*/ 0 h 2710013"/>
              <a:gd name="connsiteX0" fmla="*/ 621366 w 3650576"/>
              <a:gd name="connsiteY0" fmla="*/ 0 h 2710013"/>
              <a:gd name="connsiteX1" fmla="*/ 3650576 w 3650576"/>
              <a:gd name="connsiteY1" fmla="*/ 15795 h 2710013"/>
              <a:gd name="connsiteX2" fmla="*/ 3035446 w 3650576"/>
              <a:gd name="connsiteY2" fmla="*/ 2710012 h 2710013"/>
              <a:gd name="connsiteX3" fmla="*/ 0 w 3650576"/>
              <a:gd name="connsiteY3" fmla="*/ 2710013 h 2710013"/>
              <a:gd name="connsiteX4" fmla="*/ 621366 w 3650576"/>
              <a:gd name="connsiteY4" fmla="*/ 0 h 2710013"/>
              <a:gd name="connsiteX0" fmla="*/ 621366 w 3650576"/>
              <a:gd name="connsiteY0" fmla="*/ 0 h 2710013"/>
              <a:gd name="connsiteX1" fmla="*/ 3650576 w 3650576"/>
              <a:gd name="connsiteY1" fmla="*/ 15795 h 2710013"/>
              <a:gd name="connsiteX2" fmla="*/ 3484895 w 3650576"/>
              <a:gd name="connsiteY2" fmla="*/ 2710013 h 2710013"/>
              <a:gd name="connsiteX3" fmla="*/ 0 w 3650576"/>
              <a:gd name="connsiteY3" fmla="*/ 2710013 h 2710013"/>
              <a:gd name="connsiteX4" fmla="*/ 621366 w 3650576"/>
              <a:gd name="connsiteY4" fmla="*/ 0 h 2710013"/>
              <a:gd name="connsiteX0" fmla="*/ 171916 w 3201126"/>
              <a:gd name="connsiteY0" fmla="*/ 0 h 2710013"/>
              <a:gd name="connsiteX1" fmla="*/ 3201126 w 3201126"/>
              <a:gd name="connsiteY1" fmla="*/ 15795 h 2710013"/>
              <a:gd name="connsiteX2" fmla="*/ 3035445 w 3201126"/>
              <a:gd name="connsiteY2" fmla="*/ 2710013 h 2710013"/>
              <a:gd name="connsiteX3" fmla="*/ 0 w 3201126"/>
              <a:gd name="connsiteY3" fmla="*/ 2710013 h 2710013"/>
              <a:gd name="connsiteX4" fmla="*/ 171916 w 3201126"/>
              <a:gd name="connsiteY4" fmla="*/ 0 h 27100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01126" h="2710013">
                <a:moveTo>
                  <a:pt x="171916" y="0"/>
                </a:moveTo>
                <a:lnTo>
                  <a:pt x="3201126" y="15795"/>
                </a:lnTo>
                <a:lnTo>
                  <a:pt x="3035445" y="2710013"/>
                </a:lnTo>
                <a:lnTo>
                  <a:pt x="0" y="2710013"/>
                </a:lnTo>
                <a:lnTo>
                  <a:pt x="171916" y="0"/>
                </a:lnTo>
                <a:close/>
              </a:path>
            </a:pathLst>
          </a:custGeom>
          <a:solidFill>
            <a:schemeClr val="tx2">
              <a:lumMod val="25000"/>
            </a:schemeClr>
          </a:solidFill>
          <a:ln w="15875">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r>
              <a:rPr lang="en-US" sz="1799" b="1">
                <a:solidFill>
                  <a:schemeClr val="tx1"/>
                </a:solidFill>
              </a:rPr>
              <a:t>Production in </a:t>
            </a:r>
            <a:br>
              <a:rPr lang="en-US" sz="1799" b="1">
                <a:solidFill>
                  <a:schemeClr val="tx1"/>
                </a:solidFill>
              </a:rPr>
            </a:br>
            <a:r>
              <a:rPr lang="en-US" sz="1799" b="1">
                <a:solidFill>
                  <a:schemeClr val="tx1"/>
                </a:solidFill>
              </a:rPr>
              <a:t>the Cloud</a:t>
            </a:r>
          </a:p>
        </p:txBody>
      </p:sp>
      <p:sp>
        <p:nvSpPr>
          <p:cNvPr id="12" name="Rectangle 4">
            <a:extLst>
              <a:ext uri="{FF2B5EF4-FFF2-40B4-BE49-F238E27FC236}">
                <a16:creationId xmlns:a16="http://schemas.microsoft.com/office/drawing/2014/main" id="{44D53C2C-F7D5-E34C-8AD5-160538A5F4A9}"/>
              </a:ext>
            </a:extLst>
          </p:cNvPr>
          <p:cNvSpPr/>
          <p:nvPr/>
        </p:nvSpPr>
        <p:spPr bwMode="gray">
          <a:xfrm>
            <a:off x="1362513" y="3693231"/>
            <a:ext cx="2252185" cy="533122"/>
          </a:xfrm>
          <a:custGeom>
            <a:avLst/>
            <a:gdLst>
              <a:gd name="connsiteX0" fmla="*/ 0 w 2705715"/>
              <a:gd name="connsiteY0" fmla="*/ 0 h 2698969"/>
              <a:gd name="connsiteX1" fmla="*/ 2705715 w 2705715"/>
              <a:gd name="connsiteY1" fmla="*/ 0 h 2698969"/>
              <a:gd name="connsiteX2" fmla="*/ 2705715 w 2705715"/>
              <a:gd name="connsiteY2" fmla="*/ 2698969 h 2698969"/>
              <a:gd name="connsiteX3" fmla="*/ 0 w 2705715"/>
              <a:gd name="connsiteY3" fmla="*/ 2698969 h 2698969"/>
              <a:gd name="connsiteX4" fmla="*/ 0 w 2705715"/>
              <a:gd name="connsiteY4" fmla="*/ 0 h 2698969"/>
              <a:gd name="connsiteX0" fmla="*/ 905534 w 3611249"/>
              <a:gd name="connsiteY0" fmla="*/ 0 h 2698969"/>
              <a:gd name="connsiteX1" fmla="*/ 3611249 w 3611249"/>
              <a:gd name="connsiteY1" fmla="*/ 0 h 2698969"/>
              <a:gd name="connsiteX2" fmla="*/ 3611249 w 3611249"/>
              <a:gd name="connsiteY2" fmla="*/ 2698969 h 2698969"/>
              <a:gd name="connsiteX3" fmla="*/ 0 w 3611249"/>
              <a:gd name="connsiteY3" fmla="*/ 2599578 h 2698969"/>
              <a:gd name="connsiteX4" fmla="*/ 905534 w 3611249"/>
              <a:gd name="connsiteY4" fmla="*/ 0 h 2698969"/>
              <a:gd name="connsiteX0" fmla="*/ 982835 w 3688550"/>
              <a:gd name="connsiteY0" fmla="*/ 0 h 2710013"/>
              <a:gd name="connsiteX1" fmla="*/ 3688550 w 3688550"/>
              <a:gd name="connsiteY1" fmla="*/ 0 h 2710013"/>
              <a:gd name="connsiteX2" fmla="*/ 3688550 w 3688550"/>
              <a:gd name="connsiteY2" fmla="*/ 2698969 h 2710013"/>
              <a:gd name="connsiteX3" fmla="*/ 0 w 3688550"/>
              <a:gd name="connsiteY3" fmla="*/ 2710013 h 2710013"/>
              <a:gd name="connsiteX4" fmla="*/ 982835 w 3688550"/>
              <a:gd name="connsiteY4" fmla="*/ 0 h 2710013"/>
              <a:gd name="connsiteX0" fmla="*/ 982835 w 3688550"/>
              <a:gd name="connsiteY0" fmla="*/ 0 h 2710013"/>
              <a:gd name="connsiteX1" fmla="*/ 3688550 w 3688550"/>
              <a:gd name="connsiteY1" fmla="*/ 0 h 2710013"/>
              <a:gd name="connsiteX2" fmla="*/ 2984801 w 3688550"/>
              <a:gd name="connsiteY2" fmla="*/ 2710012 h 2710013"/>
              <a:gd name="connsiteX3" fmla="*/ 0 w 3688550"/>
              <a:gd name="connsiteY3" fmla="*/ 2710013 h 2710013"/>
              <a:gd name="connsiteX4" fmla="*/ 982835 w 3688550"/>
              <a:gd name="connsiteY4" fmla="*/ 0 h 2710013"/>
              <a:gd name="connsiteX0" fmla="*/ 715896 w 3688550"/>
              <a:gd name="connsiteY0" fmla="*/ 0 h 2710013"/>
              <a:gd name="connsiteX1" fmla="*/ 3688550 w 3688550"/>
              <a:gd name="connsiteY1" fmla="*/ 0 h 2710013"/>
              <a:gd name="connsiteX2" fmla="*/ 2984801 w 3688550"/>
              <a:gd name="connsiteY2" fmla="*/ 2710012 h 2710013"/>
              <a:gd name="connsiteX3" fmla="*/ 0 w 3688550"/>
              <a:gd name="connsiteY3" fmla="*/ 2710013 h 2710013"/>
              <a:gd name="connsiteX4" fmla="*/ 715896 w 3688550"/>
              <a:gd name="connsiteY4" fmla="*/ 0 h 2710013"/>
              <a:gd name="connsiteX0" fmla="*/ 740164 w 3712818"/>
              <a:gd name="connsiteY0" fmla="*/ 0 h 2710013"/>
              <a:gd name="connsiteX1" fmla="*/ 3712818 w 3712818"/>
              <a:gd name="connsiteY1" fmla="*/ 0 h 2710013"/>
              <a:gd name="connsiteX2" fmla="*/ 3009069 w 3712818"/>
              <a:gd name="connsiteY2" fmla="*/ 2710012 h 2710013"/>
              <a:gd name="connsiteX3" fmla="*/ 0 w 3712818"/>
              <a:gd name="connsiteY3" fmla="*/ 2710013 h 2710013"/>
              <a:gd name="connsiteX4" fmla="*/ 740164 w 3712818"/>
              <a:gd name="connsiteY4" fmla="*/ 0 h 2710013"/>
              <a:gd name="connsiteX0" fmla="*/ 740164 w 3696640"/>
              <a:gd name="connsiteY0" fmla="*/ 0 h 2710013"/>
              <a:gd name="connsiteX1" fmla="*/ 3696640 w 3696640"/>
              <a:gd name="connsiteY1" fmla="*/ 0 h 2710013"/>
              <a:gd name="connsiteX2" fmla="*/ 3009069 w 3696640"/>
              <a:gd name="connsiteY2" fmla="*/ 2710012 h 2710013"/>
              <a:gd name="connsiteX3" fmla="*/ 0 w 3696640"/>
              <a:gd name="connsiteY3" fmla="*/ 2710013 h 2710013"/>
              <a:gd name="connsiteX4" fmla="*/ 740164 w 3696640"/>
              <a:gd name="connsiteY4" fmla="*/ 0 h 2710013"/>
              <a:gd name="connsiteX0" fmla="*/ 649319 w 3696640"/>
              <a:gd name="connsiteY0" fmla="*/ 0 h 2710013"/>
              <a:gd name="connsiteX1" fmla="*/ 3696640 w 3696640"/>
              <a:gd name="connsiteY1" fmla="*/ 0 h 2710013"/>
              <a:gd name="connsiteX2" fmla="*/ 3009069 w 3696640"/>
              <a:gd name="connsiteY2" fmla="*/ 2710012 h 2710013"/>
              <a:gd name="connsiteX3" fmla="*/ 0 w 3696640"/>
              <a:gd name="connsiteY3" fmla="*/ 2710013 h 2710013"/>
              <a:gd name="connsiteX4" fmla="*/ 649319 w 3696640"/>
              <a:gd name="connsiteY4" fmla="*/ 0 h 2710013"/>
              <a:gd name="connsiteX0" fmla="*/ 621366 w 3668687"/>
              <a:gd name="connsiteY0" fmla="*/ 0 h 2710013"/>
              <a:gd name="connsiteX1" fmla="*/ 3668687 w 3668687"/>
              <a:gd name="connsiteY1" fmla="*/ 0 h 2710013"/>
              <a:gd name="connsiteX2" fmla="*/ 2981116 w 3668687"/>
              <a:gd name="connsiteY2" fmla="*/ 2710012 h 2710013"/>
              <a:gd name="connsiteX3" fmla="*/ 0 w 3668687"/>
              <a:gd name="connsiteY3" fmla="*/ 2710013 h 2710013"/>
              <a:gd name="connsiteX4" fmla="*/ 621366 w 3668687"/>
              <a:gd name="connsiteY4" fmla="*/ 0 h 2710013"/>
              <a:gd name="connsiteX0" fmla="*/ 621366 w 3668687"/>
              <a:gd name="connsiteY0" fmla="*/ 0 h 2710013"/>
              <a:gd name="connsiteX1" fmla="*/ 3668687 w 3668687"/>
              <a:gd name="connsiteY1" fmla="*/ 0 h 2710013"/>
              <a:gd name="connsiteX2" fmla="*/ 3035446 w 3668687"/>
              <a:gd name="connsiteY2" fmla="*/ 2710012 h 2710013"/>
              <a:gd name="connsiteX3" fmla="*/ 0 w 3668687"/>
              <a:gd name="connsiteY3" fmla="*/ 2710013 h 2710013"/>
              <a:gd name="connsiteX4" fmla="*/ 621366 w 3668687"/>
              <a:gd name="connsiteY4" fmla="*/ 0 h 2710013"/>
              <a:gd name="connsiteX0" fmla="*/ 621366 w 3650576"/>
              <a:gd name="connsiteY0" fmla="*/ 0 h 2710013"/>
              <a:gd name="connsiteX1" fmla="*/ 3650576 w 3650576"/>
              <a:gd name="connsiteY1" fmla="*/ 15795 h 2710013"/>
              <a:gd name="connsiteX2" fmla="*/ 3035446 w 3650576"/>
              <a:gd name="connsiteY2" fmla="*/ 2710012 h 2710013"/>
              <a:gd name="connsiteX3" fmla="*/ 0 w 3650576"/>
              <a:gd name="connsiteY3" fmla="*/ 2710013 h 2710013"/>
              <a:gd name="connsiteX4" fmla="*/ 621366 w 3650576"/>
              <a:gd name="connsiteY4" fmla="*/ 0 h 2710013"/>
              <a:gd name="connsiteX0" fmla="*/ 621366 w 3650576"/>
              <a:gd name="connsiteY0" fmla="*/ 0 h 2710013"/>
              <a:gd name="connsiteX1" fmla="*/ 3650576 w 3650576"/>
              <a:gd name="connsiteY1" fmla="*/ 15795 h 2710013"/>
              <a:gd name="connsiteX2" fmla="*/ 3484895 w 3650576"/>
              <a:gd name="connsiteY2" fmla="*/ 2710013 h 2710013"/>
              <a:gd name="connsiteX3" fmla="*/ 0 w 3650576"/>
              <a:gd name="connsiteY3" fmla="*/ 2710013 h 2710013"/>
              <a:gd name="connsiteX4" fmla="*/ 621366 w 3650576"/>
              <a:gd name="connsiteY4" fmla="*/ 0 h 2710013"/>
              <a:gd name="connsiteX0" fmla="*/ 171916 w 3201126"/>
              <a:gd name="connsiteY0" fmla="*/ 0 h 2710013"/>
              <a:gd name="connsiteX1" fmla="*/ 3201126 w 3201126"/>
              <a:gd name="connsiteY1" fmla="*/ 15795 h 2710013"/>
              <a:gd name="connsiteX2" fmla="*/ 3035445 w 3201126"/>
              <a:gd name="connsiteY2" fmla="*/ 2710013 h 2710013"/>
              <a:gd name="connsiteX3" fmla="*/ 0 w 3201126"/>
              <a:gd name="connsiteY3" fmla="*/ 2710013 h 2710013"/>
              <a:gd name="connsiteX4" fmla="*/ 171916 w 3201126"/>
              <a:gd name="connsiteY4" fmla="*/ 0 h 27100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01126" h="2710013">
                <a:moveTo>
                  <a:pt x="171916" y="0"/>
                </a:moveTo>
                <a:lnTo>
                  <a:pt x="3201126" y="15795"/>
                </a:lnTo>
                <a:lnTo>
                  <a:pt x="3035445" y="2710013"/>
                </a:lnTo>
                <a:lnTo>
                  <a:pt x="0" y="2710013"/>
                </a:lnTo>
                <a:lnTo>
                  <a:pt x="171916" y="0"/>
                </a:lnTo>
                <a:close/>
              </a:path>
            </a:pathLst>
          </a:custGeom>
          <a:solidFill>
            <a:schemeClr val="tx2">
              <a:lumMod val="25000"/>
            </a:schemeClr>
          </a:solidFill>
          <a:ln w="15875">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r>
              <a:rPr lang="en-US" sz="1799" b="1" dirty="0">
                <a:solidFill>
                  <a:schemeClr val="tx1"/>
                </a:solidFill>
              </a:rPr>
              <a:t>Backup &amp; DR in </a:t>
            </a:r>
            <a:br>
              <a:rPr lang="en-US" sz="1799" b="1" dirty="0">
                <a:solidFill>
                  <a:schemeClr val="tx1"/>
                </a:solidFill>
              </a:rPr>
            </a:br>
            <a:r>
              <a:rPr lang="en-US" sz="1799" b="1" dirty="0">
                <a:solidFill>
                  <a:schemeClr val="tx1"/>
                </a:solidFill>
              </a:rPr>
              <a:t>the Cloud</a:t>
            </a:r>
          </a:p>
        </p:txBody>
      </p:sp>
      <p:sp>
        <p:nvSpPr>
          <p:cNvPr id="13" name="Rectangle 4">
            <a:extLst>
              <a:ext uri="{FF2B5EF4-FFF2-40B4-BE49-F238E27FC236}">
                <a16:creationId xmlns:a16="http://schemas.microsoft.com/office/drawing/2014/main" id="{799D0A39-B074-9740-8017-9C2341E00510}"/>
              </a:ext>
            </a:extLst>
          </p:cNvPr>
          <p:cNvSpPr/>
          <p:nvPr/>
        </p:nvSpPr>
        <p:spPr bwMode="gray">
          <a:xfrm>
            <a:off x="8189171" y="3688300"/>
            <a:ext cx="2252185" cy="533122"/>
          </a:xfrm>
          <a:custGeom>
            <a:avLst/>
            <a:gdLst>
              <a:gd name="connsiteX0" fmla="*/ 0 w 2705715"/>
              <a:gd name="connsiteY0" fmla="*/ 0 h 2698969"/>
              <a:gd name="connsiteX1" fmla="*/ 2705715 w 2705715"/>
              <a:gd name="connsiteY1" fmla="*/ 0 h 2698969"/>
              <a:gd name="connsiteX2" fmla="*/ 2705715 w 2705715"/>
              <a:gd name="connsiteY2" fmla="*/ 2698969 h 2698969"/>
              <a:gd name="connsiteX3" fmla="*/ 0 w 2705715"/>
              <a:gd name="connsiteY3" fmla="*/ 2698969 h 2698969"/>
              <a:gd name="connsiteX4" fmla="*/ 0 w 2705715"/>
              <a:gd name="connsiteY4" fmla="*/ 0 h 2698969"/>
              <a:gd name="connsiteX0" fmla="*/ 905534 w 3611249"/>
              <a:gd name="connsiteY0" fmla="*/ 0 h 2698969"/>
              <a:gd name="connsiteX1" fmla="*/ 3611249 w 3611249"/>
              <a:gd name="connsiteY1" fmla="*/ 0 h 2698969"/>
              <a:gd name="connsiteX2" fmla="*/ 3611249 w 3611249"/>
              <a:gd name="connsiteY2" fmla="*/ 2698969 h 2698969"/>
              <a:gd name="connsiteX3" fmla="*/ 0 w 3611249"/>
              <a:gd name="connsiteY3" fmla="*/ 2599578 h 2698969"/>
              <a:gd name="connsiteX4" fmla="*/ 905534 w 3611249"/>
              <a:gd name="connsiteY4" fmla="*/ 0 h 2698969"/>
              <a:gd name="connsiteX0" fmla="*/ 982835 w 3688550"/>
              <a:gd name="connsiteY0" fmla="*/ 0 h 2710013"/>
              <a:gd name="connsiteX1" fmla="*/ 3688550 w 3688550"/>
              <a:gd name="connsiteY1" fmla="*/ 0 h 2710013"/>
              <a:gd name="connsiteX2" fmla="*/ 3688550 w 3688550"/>
              <a:gd name="connsiteY2" fmla="*/ 2698969 h 2710013"/>
              <a:gd name="connsiteX3" fmla="*/ 0 w 3688550"/>
              <a:gd name="connsiteY3" fmla="*/ 2710013 h 2710013"/>
              <a:gd name="connsiteX4" fmla="*/ 982835 w 3688550"/>
              <a:gd name="connsiteY4" fmla="*/ 0 h 2710013"/>
              <a:gd name="connsiteX0" fmla="*/ 982835 w 3688550"/>
              <a:gd name="connsiteY0" fmla="*/ 0 h 2710013"/>
              <a:gd name="connsiteX1" fmla="*/ 3688550 w 3688550"/>
              <a:gd name="connsiteY1" fmla="*/ 0 h 2710013"/>
              <a:gd name="connsiteX2" fmla="*/ 2984801 w 3688550"/>
              <a:gd name="connsiteY2" fmla="*/ 2710012 h 2710013"/>
              <a:gd name="connsiteX3" fmla="*/ 0 w 3688550"/>
              <a:gd name="connsiteY3" fmla="*/ 2710013 h 2710013"/>
              <a:gd name="connsiteX4" fmla="*/ 982835 w 3688550"/>
              <a:gd name="connsiteY4" fmla="*/ 0 h 2710013"/>
              <a:gd name="connsiteX0" fmla="*/ 715896 w 3688550"/>
              <a:gd name="connsiteY0" fmla="*/ 0 h 2710013"/>
              <a:gd name="connsiteX1" fmla="*/ 3688550 w 3688550"/>
              <a:gd name="connsiteY1" fmla="*/ 0 h 2710013"/>
              <a:gd name="connsiteX2" fmla="*/ 2984801 w 3688550"/>
              <a:gd name="connsiteY2" fmla="*/ 2710012 h 2710013"/>
              <a:gd name="connsiteX3" fmla="*/ 0 w 3688550"/>
              <a:gd name="connsiteY3" fmla="*/ 2710013 h 2710013"/>
              <a:gd name="connsiteX4" fmla="*/ 715896 w 3688550"/>
              <a:gd name="connsiteY4" fmla="*/ 0 h 2710013"/>
              <a:gd name="connsiteX0" fmla="*/ 740164 w 3712818"/>
              <a:gd name="connsiteY0" fmla="*/ 0 h 2710013"/>
              <a:gd name="connsiteX1" fmla="*/ 3712818 w 3712818"/>
              <a:gd name="connsiteY1" fmla="*/ 0 h 2710013"/>
              <a:gd name="connsiteX2" fmla="*/ 3009069 w 3712818"/>
              <a:gd name="connsiteY2" fmla="*/ 2710012 h 2710013"/>
              <a:gd name="connsiteX3" fmla="*/ 0 w 3712818"/>
              <a:gd name="connsiteY3" fmla="*/ 2710013 h 2710013"/>
              <a:gd name="connsiteX4" fmla="*/ 740164 w 3712818"/>
              <a:gd name="connsiteY4" fmla="*/ 0 h 2710013"/>
              <a:gd name="connsiteX0" fmla="*/ 740164 w 3696640"/>
              <a:gd name="connsiteY0" fmla="*/ 0 h 2710013"/>
              <a:gd name="connsiteX1" fmla="*/ 3696640 w 3696640"/>
              <a:gd name="connsiteY1" fmla="*/ 0 h 2710013"/>
              <a:gd name="connsiteX2" fmla="*/ 3009069 w 3696640"/>
              <a:gd name="connsiteY2" fmla="*/ 2710012 h 2710013"/>
              <a:gd name="connsiteX3" fmla="*/ 0 w 3696640"/>
              <a:gd name="connsiteY3" fmla="*/ 2710013 h 2710013"/>
              <a:gd name="connsiteX4" fmla="*/ 740164 w 3696640"/>
              <a:gd name="connsiteY4" fmla="*/ 0 h 2710013"/>
              <a:gd name="connsiteX0" fmla="*/ 649319 w 3696640"/>
              <a:gd name="connsiteY0" fmla="*/ 0 h 2710013"/>
              <a:gd name="connsiteX1" fmla="*/ 3696640 w 3696640"/>
              <a:gd name="connsiteY1" fmla="*/ 0 h 2710013"/>
              <a:gd name="connsiteX2" fmla="*/ 3009069 w 3696640"/>
              <a:gd name="connsiteY2" fmla="*/ 2710012 h 2710013"/>
              <a:gd name="connsiteX3" fmla="*/ 0 w 3696640"/>
              <a:gd name="connsiteY3" fmla="*/ 2710013 h 2710013"/>
              <a:gd name="connsiteX4" fmla="*/ 649319 w 3696640"/>
              <a:gd name="connsiteY4" fmla="*/ 0 h 2710013"/>
              <a:gd name="connsiteX0" fmla="*/ 621366 w 3668687"/>
              <a:gd name="connsiteY0" fmla="*/ 0 h 2710013"/>
              <a:gd name="connsiteX1" fmla="*/ 3668687 w 3668687"/>
              <a:gd name="connsiteY1" fmla="*/ 0 h 2710013"/>
              <a:gd name="connsiteX2" fmla="*/ 2981116 w 3668687"/>
              <a:gd name="connsiteY2" fmla="*/ 2710012 h 2710013"/>
              <a:gd name="connsiteX3" fmla="*/ 0 w 3668687"/>
              <a:gd name="connsiteY3" fmla="*/ 2710013 h 2710013"/>
              <a:gd name="connsiteX4" fmla="*/ 621366 w 3668687"/>
              <a:gd name="connsiteY4" fmla="*/ 0 h 2710013"/>
              <a:gd name="connsiteX0" fmla="*/ 621366 w 3668687"/>
              <a:gd name="connsiteY0" fmla="*/ 0 h 2710013"/>
              <a:gd name="connsiteX1" fmla="*/ 3668687 w 3668687"/>
              <a:gd name="connsiteY1" fmla="*/ 0 h 2710013"/>
              <a:gd name="connsiteX2" fmla="*/ 3035446 w 3668687"/>
              <a:gd name="connsiteY2" fmla="*/ 2710012 h 2710013"/>
              <a:gd name="connsiteX3" fmla="*/ 0 w 3668687"/>
              <a:gd name="connsiteY3" fmla="*/ 2710013 h 2710013"/>
              <a:gd name="connsiteX4" fmla="*/ 621366 w 3668687"/>
              <a:gd name="connsiteY4" fmla="*/ 0 h 2710013"/>
              <a:gd name="connsiteX0" fmla="*/ 621366 w 3650576"/>
              <a:gd name="connsiteY0" fmla="*/ 0 h 2710013"/>
              <a:gd name="connsiteX1" fmla="*/ 3650576 w 3650576"/>
              <a:gd name="connsiteY1" fmla="*/ 15795 h 2710013"/>
              <a:gd name="connsiteX2" fmla="*/ 3035446 w 3650576"/>
              <a:gd name="connsiteY2" fmla="*/ 2710012 h 2710013"/>
              <a:gd name="connsiteX3" fmla="*/ 0 w 3650576"/>
              <a:gd name="connsiteY3" fmla="*/ 2710013 h 2710013"/>
              <a:gd name="connsiteX4" fmla="*/ 621366 w 3650576"/>
              <a:gd name="connsiteY4" fmla="*/ 0 h 2710013"/>
              <a:gd name="connsiteX0" fmla="*/ 621366 w 3650576"/>
              <a:gd name="connsiteY0" fmla="*/ 0 h 2710013"/>
              <a:gd name="connsiteX1" fmla="*/ 3650576 w 3650576"/>
              <a:gd name="connsiteY1" fmla="*/ 15795 h 2710013"/>
              <a:gd name="connsiteX2" fmla="*/ 3484895 w 3650576"/>
              <a:gd name="connsiteY2" fmla="*/ 2710013 h 2710013"/>
              <a:gd name="connsiteX3" fmla="*/ 0 w 3650576"/>
              <a:gd name="connsiteY3" fmla="*/ 2710013 h 2710013"/>
              <a:gd name="connsiteX4" fmla="*/ 621366 w 3650576"/>
              <a:gd name="connsiteY4" fmla="*/ 0 h 2710013"/>
              <a:gd name="connsiteX0" fmla="*/ 171916 w 3201126"/>
              <a:gd name="connsiteY0" fmla="*/ 0 h 2710013"/>
              <a:gd name="connsiteX1" fmla="*/ 3201126 w 3201126"/>
              <a:gd name="connsiteY1" fmla="*/ 15795 h 2710013"/>
              <a:gd name="connsiteX2" fmla="*/ 3035445 w 3201126"/>
              <a:gd name="connsiteY2" fmla="*/ 2710013 h 2710013"/>
              <a:gd name="connsiteX3" fmla="*/ 0 w 3201126"/>
              <a:gd name="connsiteY3" fmla="*/ 2710013 h 2710013"/>
              <a:gd name="connsiteX4" fmla="*/ 171916 w 3201126"/>
              <a:gd name="connsiteY4" fmla="*/ 0 h 27100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01126" h="2710013">
                <a:moveTo>
                  <a:pt x="171916" y="0"/>
                </a:moveTo>
                <a:lnTo>
                  <a:pt x="3201126" y="15795"/>
                </a:lnTo>
                <a:lnTo>
                  <a:pt x="3035445" y="2710013"/>
                </a:lnTo>
                <a:lnTo>
                  <a:pt x="0" y="2710013"/>
                </a:lnTo>
                <a:lnTo>
                  <a:pt x="171916" y="0"/>
                </a:lnTo>
                <a:close/>
              </a:path>
            </a:pathLst>
          </a:custGeom>
          <a:solidFill>
            <a:schemeClr val="tx2">
              <a:lumMod val="25000"/>
            </a:schemeClr>
          </a:solidFill>
          <a:ln w="15875">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r>
              <a:rPr lang="en-US" sz="1799" b="1" dirty="0">
                <a:solidFill>
                  <a:schemeClr val="tx1"/>
                </a:solidFill>
              </a:rPr>
              <a:t>Extend Data Center to the Cloud </a:t>
            </a:r>
          </a:p>
        </p:txBody>
      </p:sp>
      <p:sp>
        <p:nvSpPr>
          <p:cNvPr id="14" name="Rectangle 13">
            <a:extLst>
              <a:ext uri="{FF2B5EF4-FFF2-40B4-BE49-F238E27FC236}">
                <a16:creationId xmlns:a16="http://schemas.microsoft.com/office/drawing/2014/main" id="{B2EAE698-DCCD-A14D-8FC6-A9920367878B}"/>
              </a:ext>
            </a:extLst>
          </p:cNvPr>
          <p:cNvSpPr/>
          <p:nvPr/>
        </p:nvSpPr>
        <p:spPr>
          <a:xfrm>
            <a:off x="2675802" y="2007378"/>
            <a:ext cx="3624348" cy="974372"/>
          </a:xfrm>
          <a:prstGeom prst="rect">
            <a:avLst/>
          </a:prstGeom>
        </p:spPr>
        <p:txBody>
          <a:bodyPr wrap="square">
            <a:spAutoFit/>
          </a:bodyPr>
          <a:lstStyle/>
          <a:p>
            <a:pPr marL="179334" indent="-179334">
              <a:lnSpc>
                <a:spcPct val="90000"/>
              </a:lnSpc>
              <a:spcAft>
                <a:spcPts val="200"/>
              </a:spcAft>
              <a:buFont typeface="Arial" pitchFamily="34" charset="0"/>
              <a:buChar char="•"/>
            </a:pPr>
            <a:r>
              <a:rPr lang="en-US" sz="1500" dirty="0">
                <a:solidFill>
                  <a:srgbClr val="000000"/>
                </a:solidFill>
              </a:rPr>
              <a:t>Test customizations and new app versions</a:t>
            </a:r>
          </a:p>
          <a:p>
            <a:pPr marL="179334" indent="-179334">
              <a:lnSpc>
                <a:spcPct val="90000"/>
              </a:lnSpc>
              <a:spcAft>
                <a:spcPts val="200"/>
              </a:spcAft>
              <a:buFont typeface="Arial" pitchFamily="34" charset="0"/>
              <a:buChar char="•"/>
            </a:pPr>
            <a:r>
              <a:rPr lang="en-US" sz="1500" dirty="0">
                <a:solidFill>
                  <a:srgbClr val="000000"/>
                </a:solidFill>
              </a:rPr>
              <a:t>Validate Patches</a:t>
            </a:r>
          </a:p>
          <a:p>
            <a:pPr marL="179334" indent="-179334">
              <a:lnSpc>
                <a:spcPct val="90000"/>
              </a:lnSpc>
              <a:spcAft>
                <a:spcPts val="200"/>
              </a:spcAft>
              <a:buFont typeface="Arial" pitchFamily="34" charset="0"/>
              <a:buChar char="•"/>
            </a:pPr>
            <a:r>
              <a:rPr lang="en-US" sz="1500" dirty="0">
                <a:solidFill>
                  <a:srgbClr val="000000"/>
                </a:solidFill>
              </a:rPr>
              <a:t>Test cloud-native technologies and frameworks like containers and CI/CD</a:t>
            </a:r>
          </a:p>
        </p:txBody>
      </p:sp>
      <p:sp>
        <p:nvSpPr>
          <p:cNvPr id="15" name="Rectangle 14">
            <a:extLst>
              <a:ext uri="{FF2B5EF4-FFF2-40B4-BE49-F238E27FC236}">
                <a16:creationId xmlns:a16="http://schemas.microsoft.com/office/drawing/2014/main" id="{C5FEA644-9FCF-834B-B990-DBA1BB6AAF54}"/>
              </a:ext>
            </a:extLst>
          </p:cNvPr>
          <p:cNvSpPr/>
          <p:nvPr/>
        </p:nvSpPr>
        <p:spPr>
          <a:xfrm>
            <a:off x="6929374" y="2002448"/>
            <a:ext cx="3578054" cy="1182067"/>
          </a:xfrm>
          <a:prstGeom prst="rect">
            <a:avLst/>
          </a:prstGeom>
        </p:spPr>
        <p:txBody>
          <a:bodyPr wrap="square">
            <a:spAutoFit/>
          </a:bodyPr>
          <a:lstStyle/>
          <a:p>
            <a:pPr marL="179334" indent="-179334">
              <a:lnSpc>
                <a:spcPct val="90000"/>
              </a:lnSpc>
              <a:spcAft>
                <a:spcPts val="200"/>
              </a:spcAft>
              <a:buFont typeface="Arial" pitchFamily="34" charset="0"/>
              <a:buChar char="•"/>
            </a:pPr>
            <a:r>
              <a:rPr lang="en-US" sz="1500" dirty="0">
                <a:solidFill>
                  <a:srgbClr val="000000"/>
                </a:solidFill>
              </a:rPr>
              <a:t>Utilize bare metal for consistency and industry-leading price/performance</a:t>
            </a:r>
          </a:p>
          <a:p>
            <a:pPr marL="179334" indent="-179334">
              <a:lnSpc>
                <a:spcPct val="90000"/>
              </a:lnSpc>
              <a:spcAft>
                <a:spcPts val="200"/>
              </a:spcAft>
              <a:buFont typeface="Arial" pitchFamily="34" charset="0"/>
              <a:buChar char="•"/>
            </a:pPr>
            <a:r>
              <a:rPr lang="en-US" sz="1500" dirty="0">
                <a:solidFill>
                  <a:srgbClr val="000000"/>
                </a:solidFill>
              </a:rPr>
              <a:t>Use multiple Availability Domains, load balancing and RAC for HA</a:t>
            </a:r>
          </a:p>
          <a:p>
            <a:pPr marL="179334" indent="-179334">
              <a:lnSpc>
                <a:spcPct val="90000"/>
              </a:lnSpc>
              <a:spcAft>
                <a:spcPts val="200"/>
              </a:spcAft>
              <a:buFont typeface="Arial" pitchFamily="34" charset="0"/>
              <a:buChar char="•"/>
            </a:pPr>
            <a:endParaRPr lang="en-US" sz="1500" dirty="0">
              <a:solidFill>
                <a:srgbClr val="000000"/>
              </a:solidFill>
            </a:endParaRPr>
          </a:p>
        </p:txBody>
      </p:sp>
      <p:sp>
        <p:nvSpPr>
          <p:cNvPr id="16" name="Rectangle 15">
            <a:extLst>
              <a:ext uri="{FF2B5EF4-FFF2-40B4-BE49-F238E27FC236}">
                <a16:creationId xmlns:a16="http://schemas.microsoft.com/office/drawing/2014/main" id="{4C0880D9-7D8E-BF41-918F-09F2BC85D3FA}"/>
              </a:ext>
            </a:extLst>
          </p:cNvPr>
          <p:cNvSpPr/>
          <p:nvPr/>
        </p:nvSpPr>
        <p:spPr>
          <a:xfrm>
            <a:off x="1756939" y="4442089"/>
            <a:ext cx="3550637" cy="1208023"/>
          </a:xfrm>
          <a:prstGeom prst="rect">
            <a:avLst/>
          </a:prstGeom>
        </p:spPr>
        <p:txBody>
          <a:bodyPr wrap="square">
            <a:spAutoFit/>
          </a:bodyPr>
          <a:lstStyle/>
          <a:p>
            <a:pPr marL="92047" indent="-92047">
              <a:lnSpc>
                <a:spcPct val="90000"/>
              </a:lnSpc>
              <a:spcBef>
                <a:spcPts val="300"/>
              </a:spcBef>
              <a:buFont typeface="Arial"/>
              <a:buChar char="•"/>
              <a:defRPr/>
            </a:pPr>
            <a:r>
              <a:rPr lang="en-US" sz="1500" kern="0" dirty="0">
                <a:solidFill>
                  <a:srgbClr val="493728"/>
                </a:solidFill>
                <a:cs typeface="Calibri" pitchFamily="34" charset="0"/>
              </a:rPr>
              <a:t>Oracle Data Guard for data protection, DR</a:t>
            </a:r>
          </a:p>
          <a:p>
            <a:pPr marL="92047" indent="-92047">
              <a:lnSpc>
                <a:spcPct val="90000"/>
              </a:lnSpc>
              <a:spcBef>
                <a:spcPts val="300"/>
              </a:spcBef>
              <a:buFont typeface="Arial"/>
              <a:buChar char="•"/>
              <a:defRPr/>
            </a:pPr>
            <a:r>
              <a:rPr lang="en-US" sz="1500" kern="0" dirty="0">
                <a:solidFill>
                  <a:srgbClr val="493728"/>
                </a:solidFill>
                <a:cs typeface="Calibri" pitchFamily="34" charset="0"/>
              </a:rPr>
              <a:t>Familiar tooling enables faster setup of DR environment</a:t>
            </a:r>
          </a:p>
          <a:p>
            <a:pPr marL="92047" indent="-92047">
              <a:lnSpc>
                <a:spcPct val="90000"/>
              </a:lnSpc>
              <a:spcBef>
                <a:spcPts val="300"/>
              </a:spcBef>
              <a:buFont typeface="Arial"/>
              <a:buChar char="•"/>
              <a:defRPr/>
            </a:pPr>
            <a:r>
              <a:rPr lang="en-US" sz="1500" kern="0" dirty="0">
                <a:solidFill>
                  <a:srgbClr val="493728"/>
                </a:solidFill>
                <a:cs typeface="Calibri" pitchFamily="34" charset="0"/>
              </a:rPr>
              <a:t>Integrated Object Storage for backup and archive</a:t>
            </a:r>
          </a:p>
        </p:txBody>
      </p:sp>
      <p:sp>
        <p:nvSpPr>
          <p:cNvPr id="17" name="Rectangle 16">
            <a:extLst>
              <a:ext uri="{FF2B5EF4-FFF2-40B4-BE49-F238E27FC236}">
                <a16:creationId xmlns:a16="http://schemas.microsoft.com/office/drawing/2014/main" id="{0D2F6F3A-F49A-BA45-8E5A-1C1AAF2A2533}"/>
              </a:ext>
            </a:extLst>
          </p:cNvPr>
          <p:cNvSpPr/>
          <p:nvPr/>
        </p:nvSpPr>
        <p:spPr>
          <a:xfrm>
            <a:off x="6129419" y="4445992"/>
            <a:ext cx="3652703" cy="948731"/>
          </a:xfrm>
          <a:prstGeom prst="rect">
            <a:avLst/>
          </a:prstGeom>
        </p:spPr>
        <p:txBody>
          <a:bodyPr wrap="square">
            <a:spAutoFit/>
          </a:bodyPr>
          <a:lstStyle/>
          <a:p>
            <a:pPr marL="179334" indent="-179334">
              <a:lnSpc>
                <a:spcPct val="90000"/>
              </a:lnSpc>
              <a:spcAft>
                <a:spcPts val="200"/>
              </a:spcAft>
              <a:buFont typeface="Arial" pitchFamily="34" charset="0"/>
              <a:buChar char="•"/>
            </a:pPr>
            <a:r>
              <a:rPr lang="en-US" sz="1500" dirty="0">
                <a:solidFill>
                  <a:srgbClr val="000000"/>
                </a:solidFill>
              </a:rPr>
              <a:t>Connect on-premises data center to cloud using VPN or FastConnect </a:t>
            </a:r>
          </a:p>
          <a:p>
            <a:pPr marL="179334" indent="-179334">
              <a:lnSpc>
                <a:spcPct val="90000"/>
              </a:lnSpc>
              <a:spcAft>
                <a:spcPts val="200"/>
              </a:spcAft>
              <a:buFont typeface="Arial" pitchFamily="34" charset="0"/>
              <a:buChar char="•"/>
            </a:pPr>
            <a:r>
              <a:rPr lang="en-US" sz="1500" dirty="0">
                <a:solidFill>
                  <a:srgbClr val="000000"/>
                </a:solidFill>
              </a:rPr>
              <a:t>Choice of deployment options for hybrid environments</a:t>
            </a:r>
          </a:p>
        </p:txBody>
      </p:sp>
      <p:sp>
        <p:nvSpPr>
          <p:cNvPr id="18" name="Parallelogram 17">
            <a:extLst>
              <a:ext uri="{FF2B5EF4-FFF2-40B4-BE49-F238E27FC236}">
                <a16:creationId xmlns:a16="http://schemas.microsoft.com/office/drawing/2014/main" id="{CCFAE773-444A-E24F-96D9-80330A3EE1ED}"/>
              </a:ext>
            </a:extLst>
          </p:cNvPr>
          <p:cNvSpPr/>
          <p:nvPr/>
        </p:nvSpPr>
        <p:spPr bwMode="gray">
          <a:xfrm>
            <a:off x="4653371" y="3112707"/>
            <a:ext cx="2862565" cy="994580"/>
          </a:xfrm>
          <a:prstGeom prst="parallelogram">
            <a:avLst>
              <a:gd name="adj" fmla="val 45863"/>
            </a:avLst>
          </a:prstGeom>
          <a:solidFill>
            <a:schemeClr val="bg2">
              <a:alpha val="22000"/>
            </a:schemeClr>
          </a:solidFill>
          <a:ln w="19050" cap="flat" cmpd="sng" algn="ctr">
            <a:solidFill>
              <a:schemeClr val="bg1"/>
            </a:solidFill>
            <a:prstDash val="solid"/>
            <a:miter lim="800000"/>
          </a:ln>
          <a:effectLst/>
        </p:spPr>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r>
              <a:rPr lang="en-US" sz="1799" b="1" kern="0" dirty="0">
                <a:solidFill>
                  <a:srgbClr val="000000"/>
                </a:solidFill>
              </a:rPr>
              <a:t>Workload agility for apps in the Oracle Cloud</a:t>
            </a:r>
          </a:p>
        </p:txBody>
      </p:sp>
      <p:sp>
        <p:nvSpPr>
          <p:cNvPr id="19" name="Title 3">
            <a:extLst>
              <a:ext uri="{FF2B5EF4-FFF2-40B4-BE49-F238E27FC236}">
                <a16:creationId xmlns:a16="http://schemas.microsoft.com/office/drawing/2014/main" id="{5309CE39-DC79-CB4D-BA1E-8562C9FF2E90}"/>
              </a:ext>
            </a:extLst>
          </p:cNvPr>
          <p:cNvSpPr>
            <a:spLocks noGrp="1"/>
          </p:cNvSpPr>
          <p:nvPr>
            <p:ph type="title"/>
          </p:nvPr>
        </p:nvSpPr>
        <p:spPr>
          <a:xfrm>
            <a:off x="533261" y="407190"/>
            <a:ext cx="11122303" cy="506213"/>
          </a:xfrm>
        </p:spPr>
        <p:txBody>
          <a:bodyPr>
            <a:normAutofit/>
          </a:bodyPr>
          <a:lstStyle/>
          <a:p>
            <a:r>
              <a:rPr lang="en-US" dirty="0">
                <a:solidFill>
                  <a:srgbClr val="2C2C2E"/>
                </a:solidFill>
              </a:rPr>
              <a:t>Use Cases for Moving Apps to Oracle Cloud </a:t>
            </a:r>
          </a:p>
        </p:txBody>
      </p:sp>
    </p:spTree>
    <p:extLst>
      <p:ext uri="{BB962C8B-B14F-4D97-AF65-F5344CB8AC3E}">
        <p14:creationId xmlns:p14="http://schemas.microsoft.com/office/powerpoint/2010/main" val="85992378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a:extLst>
              <a:ext uri="{FF2B5EF4-FFF2-40B4-BE49-F238E27FC236}">
                <a16:creationId xmlns:a16="http://schemas.microsoft.com/office/drawing/2014/main" id="{7C334BC3-3BEC-49AA-A07B-A24A865C9B7B}"/>
              </a:ext>
            </a:extLst>
          </p:cNvPr>
          <p:cNvSpPr>
            <a:spLocks noGrp="1"/>
          </p:cNvSpPr>
          <p:nvPr>
            <p:ph type="title"/>
          </p:nvPr>
        </p:nvSpPr>
        <p:spPr/>
        <p:txBody>
          <a:bodyPr/>
          <a:lstStyle/>
          <a:p>
            <a:r>
              <a:rPr lang="en-US" dirty="0"/>
              <a:t>E-Business Suite</a:t>
            </a:r>
          </a:p>
        </p:txBody>
      </p:sp>
      <p:sp>
        <p:nvSpPr>
          <p:cNvPr id="6" name="Text Placeholder 5">
            <a:extLst>
              <a:ext uri="{FF2B5EF4-FFF2-40B4-BE49-F238E27FC236}">
                <a16:creationId xmlns:a16="http://schemas.microsoft.com/office/drawing/2014/main" id="{31AF230D-B75F-44D1-92EA-A4E41A5A991A}"/>
              </a:ext>
            </a:extLst>
          </p:cNvPr>
          <p:cNvSpPr>
            <a:spLocks noGrp="1"/>
          </p:cNvSpPr>
          <p:nvPr>
            <p:ph type="body" idx="1"/>
          </p:nvPr>
        </p:nvSpPr>
        <p:spPr/>
        <p:txBody>
          <a:bodyPr/>
          <a:lstStyle/>
          <a:p>
            <a:r>
              <a:rPr lang="en-US" dirty="0"/>
              <a:t>Reference Architectures by Use Case</a:t>
            </a:r>
          </a:p>
        </p:txBody>
      </p:sp>
      <p:sp>
        <p:nvSpPr>
          <p:cNvPr id="4" name="Slide Number Placeholder 3">
            <a:extLst>
              <a:ext uri="{FF2B5EF4-FFF2-40B4-BE49-F238E27FC236}">
                <a16:creationId xmlns:a16="http://schemas.microsoft.com/office/drawing/2014/main" id="{A4CDB066-1926-48FB-823C-348DACAF898B}"/>
              </a:ext>
            </a:extLst>
          </p:cNvPr>
          <p:cNvSpPr>
            <a:spLocks noGrp="1"/>
          </p:cNvSpPr>
          <p:nvPr>
            <p:ph type="sldNum" sz="quarter" idx="12"/>
          </p:nvPr>
        </p:nvSpPr>
        <p:spPr/>
        <p:txBody>
          <a:bodyPr/>
          <a:lstStyle/>
          <a:p>
            <a:fld id="{C51EAA63-D034-42AE-91FA-B13B9518C7BE}" type="slidenum">
              <a:rPr lang="en-US" smtClean="0"/>
              <a:t>9</a:t>
            </a:fld>
            <a:endParaRPr lang="en-US"/>
          </a:p>
        </p:txBody>
      </p:sp>
    </p:spTree>
    <p:extLst>
      <p:ext uri="{BB962C8B-B14F-4D97-AF65-F5344CB8AC3E}">
        <p14:creationId xmlns:p14="http://schemas.microsoft.com/office/powerpoint/2010/main" val="324303712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tags/tag1.xml><?xml version="1.0" encoding="utf-8"?>
<p:tagLst xmlns:a="http://schemas.openxmlformats.org/drawingml/2006/main" xmlns:r="http://schemas.openxmlformats.org/officeDocument/2006/relationships" xmlns:p="http://schemas.openxmlformats.org/presentationml/2006/main">
  <p:tag name="ARTICULATE_PROJECT_OPEN" val="0"/>
</p:tagLst>
</file>

<file path=ppt/theme/theme1.xml><?xml version="1.0" encoding="utf-8"?>
<a:theme xmlns:a="http://schemas.openxmlformats.org/drawingml/2006/main" name="Oracle_Master_16x9_2018">
  <a:themeElements>
    <a:clrScheme name="Oracle">
      <a:dk1>
        <a:srgbClr val="58595B"/>
      </a:dk1>
      <a:lt1>
        <a:srgbClr val="FFFFFF"/>
      </a:lt1>
      <a:dk2>
        <a:srgbClr val="374A58"/>
      </a:dk2>
      <a:lt2>
        <a:srgbClr val="C8D9DE"/>
      </a:lt2>
      <a:accent1>
        <a:srgbClr val="F80000"/>
      </a:accent1>
      <a:accent2>
        <a:srgbClr val="8EADBF"/>
      </a:accent2>
      <a:accent3>
        <a:srgbClr val="FF8D14"/>
      </a:accent3>
      <a:accent4>
        <a:srgbClr val="007395"/>
      </a:accent4>
      <a:accent5>
        <a:srgbClr val="A52641"/>
      </a:accent5>
      <a:accent6>
        <a:srgbClr val="3A913F"/>
      </a:accent6>
      <a:hlink>
        <a:srgbClr val="1F4F82"/>
      </a:hlink>
      <a:folHlink>
        <a:srgbClr val="8A8C8E"/>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gray">
        <a:solidFill>
          <a:schemeClr val="accent2"/>
        </a:solidFill>
        <a:ln w="15875">
          <a:solidFill>
            <a:schemeClr val="accent2"/>
          </a:solidFill>
          <a:miter lim="800000"/>
        </a:ln>
      </a:spPr>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defPPr algn="ctr">
          <a:lnSpc>
            <a:spcPct val="90000"/>
          </a:lnSpc>
          <a:defRPr dirty="0" smtClean="0">
            <a:solidFill>
              <a:schemeClr val="bg1"/>
            </a:solidFill>
          </a:defRPr>
        </a:defPPr>
      </a:lstStyle>
      <a:style>
        <a:lnRef idx="2">
          <a:schemeClr val="accent1">
            <a:shade val="50000"/>
          </a:schemeClr>
        </a:lnRef>
        <a:fillRef idx="1">
          <a:schemeClr val="accent1"/>
        </a:fillRef>
        <a:effectRef idx="0">
          <a:schemeClr val="accent1"/>
        </a:effectRef>
        <a:fontRef idx="minor">
          <a:schemeClr val="lt1"/>
        </a:fontRef>
      </a:style>
    </a:spDef>
    <a:lnDef>
      <a:spPr>
        <a:ln w="19050">
          <a:solidFill>
            <a:schemeClr val="accent2"/>
          </a:solidFill>
          <a:miter lim="800000"/>
          <a:tailEnd type="none"/>
        </a:ln>
      </a:spPr>
      <a:bodyPr/>
      <a:lstStyle/>
      <a:style>
        <a:lnRef idx="1">
          <a:schemeClr val="accent1"/>
        </a:lnRef>
        <a:fillRef idx="0">
          <a:schemeClr val="accent1"/>
        </a:fillRef>
        <a:effectRef idx="0">
          <a:schemeClr val="accent1"/>
        </a:effectRef>
        <a:fontRef idx="minor">
          <a:schemeClr val="tx1"/>
        </a:fontRef>
      </a:style>
    </a:lnDef>
    <a:txDef>
      <a:spPr>
        <a:noFill/>
      </a:spPr>
      <a:bodyPr wrap="square" lIns="0" tIns="0" rIns="0" bIns="0" rtlCol="0">
        <a:noAutofit/>
      </a:bodyPr>
      <a:lstStyle>
        <a:defPPr>
          <a:lnSpc>
            <a:spcPct val="90000"/>
          </a:lnSpc>
          <a:defRPr dirty="0" smtClean="0"/>
        </a:defPPr>
      </a:lstStyle>
    </a:txDef>
  </a:objectDefaults>
  <a:extraClrSchemeLst/>
  <a:extLst>
    <a:ext uri="{05A4C25C-085E-4340-85A3-A5531E510DB2}">
      <thm15:themeFamily xmlns:thm15="http://schemas.microsoft.com/office/thememl/2012/main" name="Oracle_Master_16x9_2018" id="{89889A7B-3782-0049-A9B9-220EE8323AB8}" vid="{1BB8C564-5AD3-8144-999B-F962D80E7E41}"/>
    </a:ext>
  </a:extLst>
</a:theme>
</file>

<file path=ppt/theme/theme2.xml><?xml version="1.0" encoding="utf-8"?>
<a:theme xmlns:a="http://schemas.openxmlformats.org/drawingml/2006/main" name="1_Oracle_16x9_2016">
  <a:themeElements>
    <a:clrScheme name="Oracle 10g">
      <a:dk1>
        <a:srgbClr val="58595B"/>
      </a:dk1>
      <a:lt1>
        <a:srgbClr val="FFFFFF"/>
      </a:lt1>
      <a:dk2>
        <a:srgbClr val="374A58"/>
      </a:dk2>
      <a:lt2>
        <a:srgbClr val="C8D9DE"/>
      </a:lt2>
      <a:accent1>
        <a:srgbClr val="F80000"/>
      </a:accent1>
      <a:accent2>
        <a:srgbClr val="8EADBF"/>
      </a:accent2>
      <a:accent3>
        <a:srgbClr val="FF8D14"/>
      </a:accent3>
      <a:accent4>
        <a:srgbClr val="007395"/>
      </a:accent4>
      <a:accent5>
        <a:srgbClr val="A52641"/>
      </a:accent5>
      <a:accent6>
        <a:srgbClr val="3A913F"/>
      </a:accent6>
      <a:hlink>
        <a:srgbClr val="1F4F82"/>
      </a:hlink>
      <a:folHlink>
        <a:srgbClr val="8A8C8E"/>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gray">
        <a:solidFill>
          <a:schemeClr val="accent2"/>
        </a:solidFill>
        <a:ln w="15875">
          <a:solidFill>
            <a:schemeClr val="accent2"/>
          </a:solidFill>
          <a:miter lim="800000"/>
        </a:ln>
      </a:spPr>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defPPr algn="ctr">
          <a:lnSpc>
            <a:spcPct val="90000"/>
          </a:lnSpc>
          <a:defRPr dirty="0" smtClean="0">
            <a:solidFill>
              <a:schemeClr val="bg1"/>
            </a:solidFill>
          </a:defRPr>
        </a:defPPr>
      </a:lstStyle>
      <a:style>
        <a:lnRef idx="2">
          <a:schemeClr val="accent1">
            <a:shade val="50000"/>
          </a:schemeClr>
        </a:lnRef>
        <a:fillRef idx="1">
          <a:schemeClr val="accent1"/>
        </a:fillRef>
        <a:effectRef idx="0">
          <a:schemeClr val="accent1"/>
        </a:effectRef>
        <a:fontRef idx="minor">
          <a:schemeClr val="lt1"/>
        </a:fontRef>
      </a:style>
    </a:spDef>
    <a:lnDef>
      <a:spPr>
        <a:ln w="19050">
          <a:solidFill>
            <a:schemeClr val="accent2"/>
          </a:solidFill>
          <a:miter lim="800000"/>
          <a:tailEnd type="arrow"/>
        </a:ln>
      </a:spPr>
      <a:bodyPr/>
      <a:lstStyle/>
      <a:style>
        <a:lnRef idx="1">
          <a:schemeClr val="accent1"/>
        </a:lnRef>
        <a:fillRef idx="0">
          <a:schemeClr val="accent1"/>
        </a:fillRef>
        <a:effectRef idx="0">
          <a:schemeClr val="accent1"/>
        </a:effectRef>
        <a:fontRef idx="minor">
          <a:schemeClr val="tx1"/>
        </a:fontRef>
      </a:style>
    </a:lnDef>
    <a:txDef>
      <a:spPr>
        <a:noFill/>
      </a:spPr>
      <a:bodyPr wrap="square" lIns="0" tIns="0" rIns="0" bIns="0" rtlCol="0">
        <a:noAutofit/>
      </a:bodyPr>
      <a:lstStyle>
        <a:defPPr>
          <a:lnSpc>
            <a:spcPct val="90000"/>
          </a:lnSpc>
          <a:defRPr dirty="0" smtClean="0"/>
        </a:defPPr>
      </a:lstStyle>
    </a:txDef>
  </a:objectDefaults>
  <a:extraClrSchemeLst/>
  <a:extLst>
    <a:ext uri="{05A4C25C-085E-4340-85A3-A5531E510DB2}">
      <thm15:themeFamily xmlns:thm15="http://schemas.microsoft.com/office/thememl/2012/main" name="Presentation7" id="{C3895CE6-DA47-9F48-8938-F60DAB53C0F7}" vid="{1BED3CE9-80DA-A040-A795-837A26D6134D}"/>
    </a:ext>
  </a:extLst>
</a:theme>
</file>

<file path=ppt/theme/theme3.xml><?xml version="1.0" encoding="utf-8"?>
<a:theme xmlns:a="http://schemas.openxmlformats.org/drawingml/2006/main" name="Oracle_16x9_2016">
  <a:themeElements>
    <a:clrScheme name="Oracle 10g">
      <a:dk1>
        <a:srgbClr val="58595B"/>
      </a:dk1>
      <a:lt1>
        <a:srgbClr val="FFFFFF"/>
      </a:lt1>
      <a:dk2>
        <a:srgbClr val="374A58"/>
      </a:dk2>
      <a:lt2>
        <a:srgbClr val="C8D9DE"/>
      </a:lt2>
      <a:accent1>
        <a:srgbClr val="F80000"/>
      </a:accent1>
      <a:accent2>
        <a:srgbClr val="8EADBF"/>
      </a:accent2>
      <a:accent3>
        <a:srgbClr val="FF8D14"/>
      </a:accent3>
      <a:accent4>
        <a:srgbClr val="007395"/>
      </a:accent4>
      <a:accent5>
        <a:srgbClr val="A52641"/>
      </a:accent5>
      <a:accent6>
        <a:srgbClr val="3A913F"/>
      </a:accent6>
      <a:hlink>
        <a:srgbClr val="1F4F82"/>
      </a:hlink>
      <a:folHlink>
        <a:srgbClr val="8A8C8E"/>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gray">
        <a:solidFill>
          <a:schemeClr val="accent2"/>
        </a:solidFill>
        <a:ln w="15875">
          <a:solidFill>
            <a:schemeClr val="accent2"/>
          </a:solidFill>
          <a:miter lim="800000"/>
        </a:ln>
      </a:spPr>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defPPr algn="ctr">
          <a:lnSpc>
            <a:spcPct val="90000"/>
          </a:lnSpc>
          <a:defRPr dirty="0" smtClean="0">
            <a:solidFill>
              <a:schemeClr val="bg1"/>
            </a:solidFill>
          </a:defRPr>
        </a:defPPr>
      </a:lstStyle>
      <a:style>
        <a:lnRef idx="2">
          <a:schemeClr val="accent1">
            <a:shade val="50000"/>
          </a:schemeClr>
        </a:lnRef>
        <a:fillRef idx="1">
          <a:schemeClr val="accent1"/>
        </a:fillRef>
        <a:effectRef idx="0">
          <a:schemeClr val="accent1"/>
        </a:effectRef>
        <a:fontRef idx="minor">
          <a:schemeClr val="lt1"/>
        </a:fontRef>
      </a:style>
    </a:spDef>
    <a:lnDef>
      <a:spPr>
        <a:ln w="19050">
          <a:solidFill>
            <a:schemeClr val="accent2"/>
          </a:solidFill>
          <a:miter lim="800000"/>
          <a:tailEnd type="arrow"/>
        </a:ln>
      </a:spPr>
      <a:bodyPr/>
      <a:lstStyle/>
      <a:style>
        <a:lnRef idx="1">
          <a:schemeClr val="accent1"/>
        </a:lnRef>
        <a:fillRef idx="0">
          <a:schemeClr val="accent1"/>
        </a:fillRef>
        <a:effectRef idx="0">
          <a:schemeClr val="accent1"/>
        </a:effectRef>
        <a:fontRef idx="minor">
          <a:schemeClr val="tx1"/>
        </a:fontRef>
      </a:style>
    </a:lnDef>
    <a:txDef>
      <a:spPr>
        <a:noFill/>
      </a:spPr>
      <a:bodyPr wrap="square" lIns="0" tIns="0" rIns="0" bIns="0" rtlCol="0">
        <a:noAutofit/>
      </a:bodyPr>
      <a:lstStyle>
        <a:defPPr>
          <a:lnSpc>
            <a:spcPct val="90000"/>
          </a:lnSpc>
          <a:defRPr dirty="0" smtClean="0"/>
        </a:defPPr>
      </a:lstStyle>
    </a:txDef>
  </a:objectDefaults>
  <a:extraClrSchemeLst/>
  <a:extLst>
    <a:ext uri="{05A4C25C-085E-4340-85A3-A5531E510DB2}">
      <thm15:themeFamily xmlns:thm15="http://schemas.microsoft.com/office/thememl/2012/main" name="Oracle-16x9-2017-v1.potx" id="{35B949F9-3D9B-8545-ABB1-2D605795AFEE}" vid="{03E2794D-D50C-4E4B-B0AA-789E97C39BD8}"/>
    </a:ext>
  </a:extLst>
</a:theme>
</file>

<file path=ppt/theme/theme4.xml><?xml version="1.0" encoding="utf-8"?>
<a:theme xmlns:a="http://schemas.openxmlformats.org/drawingml/2006/main" name="Office Theme">
  <a:themeElements>
    <a:clrScheme name="Oracle">
      <a:dk1>
        <a:srgbClr val="58595B"/>
      </a:dk1>
      <a:lt1>
        <a:srgbClr val="FFFFFF"/>
      </a:lt1>
      <a:dk2>
        <a:srgbClr val="374A58"/>
      </a:dk2>
      <a:lt2>
        <a:srgbClr val="C8D9DE"/>
      </a:lt2>
      <a:accent1>
        <a:srgbClr val="F80000"/>
      </a:accent1>
      <a:accent2>
        <a:srgbClr val="8EADBF"/>
      </a:accent2>
      <a:accent3>
        <a:srgbClr val="FF8D14"/>
      </a:accent3>
      <a:accent4>
        <a:srgbClr val="007395"/>
      </a:accent4>
      <a:accent5>
        <a:srgbClr val="A52641"/>
      </a:accent5>
      <a:accent6>
        <a:srgbClr val="3A913F"/>
      </a:accent6>
      <a:hlink>
        <a:srgbClr val="1F4F82"/>
      </a:hlink>
      <a:folHlink>
        <a:srgbClr val="8A8C8E"/>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5.xml><?xml version="1.0" encoding="utf-8"?>
<a:theme xmlns:a="http://schemas.openxmlformats.org/drawingml/2006/main" name="Office Theme">
  <a:themeElements>
    <a:clrScheme name="Oracle">
      <a:dk1>
        <a:srgbClr val="58595B"/>
      </a:dk1>
      <a:lt1>
        <a:srgbClr val="FFFFFF"/>
      </a:lt1>
      <a:dk2>
        <a:srgbClr val="374A58"/>
      </a:dk2>
      <a:lt2>
        <a:srgbClr val="C8D9DE"/>
      </a:lt2>
      <a:accent1>
        <a:srgbClr val="F80000"/>
      </a:accent1>
      <a:accent2>
        <a:srgbClr val="8EADBF"/>
      </a:accent2>
      <a:accent3>
        <a:srgbClr val="FF8D14"/>
      </a:accent3>
      <a:accent4>
        <a:srgbClr val="007395"/>
      </a:accent4>
      <a:accent5>
        <a:srgbClr val="A52641"/>
      </a:accent5>
      <a:accent6>
        <a:srgbClr val="3A913F"/>
      </a:accent6>
      <a:hlink>
        <a:srgbClr val="1F4F82"/>
      </a:hlink>
      <a:folHlink>
        <a:srgbClr val="8A8C8E"/>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emplate/>
  <TotalTime>24482</TotalTime>
  <Words>10625</Words>
  <Application>Microsoft Office PowerPoint</Application>
  <PresentationFormat>Custom</PresentationFormat>
  <Paragraphs>1554</Paragraphs>
  <Slides>40</Slides>
  <Notes>36</Notes>
  <HiddenSlides>1</HiddenSlides>
  <MMClips>0</MMClips>
  <ScaleCrop>false</ScaleCrop>
  <HeadingPairs>
    <vt:vector size="6" baseType="variant">
      <vt:variant>
        <vt:lpstr>Fonts Used</vt:lpstr>
      </vt:variant>
      <vt:variant>
        <vt:i4>4</vt:i4>
      </vt:variant>
      <vt:variant>
        <vt:lpstr>Theme</vt:lpstr>
      </vt:variant>
      <vt:variant>
        <vt:i4>3</vt:i4>
      </vt:variant>
      <vt:variant>
        <vt:lpstr>Slide Titles</vt:lpstr>
      </vt:variant>
      <vt:variant>
        <vt:i4>40</vt:i4>
      </vt:variant>
    </vt:vector>
  </HeadingPairs>
  <TitlesOfParts>
    <vt:vector size="47" baseType="lpstr">
      <vt:lpstr>Arial</vt:lpstr>
      <vt:lpstr>Calibri</vt:lpstr>
      <vt:lpstr>Lucida Grande</vt:lpstr>
      <vt:lpstr>Wingdings</vt:lpstr>
      <vt:lpstr>Oracle_Master_16x9_2018</vt:lpstr>
      <vt:lpstr>1_Oracle_16x9_2016</vt:lpstr>
      <vt:lpstr>Oracle_16x9_2016</vt:lpstr>
      <vt:lpstr>PowerPoint Presentation</vt:lpstr>
      <vt:lpstr>Move &amp; Improve Oracle Apps to Oracle Cloud Infrastructure Technical Overview Presenter’s Name, Title Month 00, 2018</vt:lpstr>
      <vt:lpstr>PowerPoint Presentation</vt:lpstr>
      <vt:lpstr>Your Oracle Apps Customized &amp; integrated into your core business operations</vt:lpstr>
      <vt:lpstr>Key Considerations Where’s the optimal place to run your Oracle Application?</vt:lpstr>
      <vt:lpstr>What is Required from an Enterprise Cloud Infrastructure</vt:lpstr>
      <vt:lpstr>Migrating your Oracle Apps to Oracle Cloud Infrastructure</vt:lpstr>
      <vt:lpstr>Use Cases for Moving Apps to Oracle Cloud </vt:lpstr>
      <vt:lpstr>E-Business Suite</vt:lpstr>
      <vt:lpstr>PowerPoint Presentation</vt:lpstr>
      <vt:lpstr>SmartDog saves 40% while making the deployment of Oracle E-Business Suite demo environments easier</vt:lpstr>
      <vt:lpstr>PowerPoint Presentation</vt:lpstr>
      <vt:lpstr>Identity &amp; security technology firm saves on infrastructure</vt:lpstr>
      <vt:lpstr>PowerPoint Presentation</vt:lpstr>
      <vt:lpstr>Darling Ingredients runs mission-critical Oracle Apps in cloud</vt:lpstr>
      <vt:lpstr>Anatomy of a Migration Example E-Business Suite Process Flow</vt:lpstr>
      <vt:lpstr>JD Edwards</vt:lpstr>
      <vt:lpstr>PowerPoint Presentation</vt:lpstr>
      <vt:lpstr>PowerPoint Presentation</vt:lpstr>
      <vt:lpstr>PowerPoint Presentation</vt:lpstr>
      <vt:lpstr>TruGreen saves 30-40% by moving JD Edwards</vt:lpstr>
      <vt:lpstr>Anatomy of a Migration Example JD Edwards Process Flow</vt:lpstr>
      <vt:lpstr>PeopleSoft</vt:lpstr>
      <vt:lpstr>PowerPoint Presentation</vt:lpstr>
      <vt:lpstr>PowerPoint Presentation</vt:lpstr>
      <vt:lpstr>University of Santiago reduces costs by migrating PeopleSoft</vt:lpstr>
      <vt:lpstr>PowerPoint Presentation</vt:lpstr>
      <vt:lpstr>Astute Business Solutions speeds customer time to market</vt:lpstr>
      <vt:lpstr>Siebel</vt:lpstr>
      <vt:lpstr>PowerPoint Presentation</vt:lpstr>
      <vt:lpstr>PowerPoint Presentation</vt:lpstr>
      <vt:lpstr>PowerPoint Presentation</vt:lpstr>
      <vt:lpstr>Siebel Reference Architecture (IP2017 and After) Single AD with High Availability</vt:lpstr>
      <vt:lpstr>Siebel Reference Architecture (IP2017 and After) Multiple ADs with High Availability</vt:lpstr>
      <vt:lpstr>Siebel Reference Architecture (IP2017 and After) Multiple Regions with High Availability and Disaster Recovery</vt:lpstr>
      <vt:lpstr>Professional Migration Services</vt:lpstr>
      <vt:lpstr>Customers Are Moving and Improving Today</vt:lpstr>
      <vt:lpstr>Proven Hard and Soft Cost Savings</vt:lpstr>
      <vt:lpstr>Demo a solution cloud.oracle.com/jumpstart  Get a free Proof of Concept account  Work with your partner  or one of ours</vt:lpstr>
      <vt:lpstr>PowerPoint Presentation</vt:lpstr>
    </vt:vector>
  </TitlesOfParts>
  <Manager/>
  <Company/>
  <LinksUpToDate>false</LinksUpToDate>
  <SharedDoc>false</SharedDoc>
  <HyperlinkBase/>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How to Use the PowerPoint Template</dc:title>
  <dc:subject/>
  <dc:creator>Tina Liu</dc:creator>
  <cp:keywords/>
  <dc:description/>
  <cp:lastModifiedBy>DBAUTIST</cp:lastModifiedBy>
  <cp:revision>697</cp:revision>
  <cp:lastPrinted>2014-07-16T02:22:57Z</cp:lastPrinted>
  <dcterms:created xsi:type="dcterms:W3CDTF">2018-06-18T17:18:49Z</dcterms:created>
  <dcterms:modified xsi:type="dcterms:W3CDTF">2018-10-17T00:01:23Z</dcterms:modified>
  <cp:category/>
</cp:coreProperties>
</file>

<file path=docProps/custom.xml><?xml version="1.0" encoding="utf-8"?>
<Properties xmlns="http://schemas.openxmlformats.org/officeDocument/2006/custom-properties" xmlns:vt="http://schemas.openxmlformats.org/officeDocument/2006/docPropsVTypes">
  <property fmtid="{D5CDD505-2E9C-101B-9397-08002B2CF9AE}" pid="2" name="NXPowerLiteLastOptimized">
    <vt:lpwstr>4753136</vt:lpwstr>
  </property>
  <property fmtid="{D5CDD505-2E9C-101B-9397-08002B2CF9AE}" pid="3" name="NXPowerLiteSettings">
    <vt:lpwstr>F98007B004F000</vt:lpwstr>
  </property>
  <property fmtid="{D5CDD505-2E9C-101B-9397-08002B2CF9AE}" pid="4" name="NXPowerLiteVersion">
    <vt:lpwstr>D6.2.10</vt:lpwstr>
  </property>
</Properties>
</file>